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72" r:id="rId1"/>
  </p:sldMasterIdLst>
  <p:notesMasterIdLst>
    <p:notesMasterId r:id="rId46"/>
  </p:notesMasterIdLst>
  <p:handoutMasterIdLst>
    <p:handoutMasterId r:id="rId47"/>
  </p:handoutMasterIdLst>
  <p:sldIdLst>
    <p:sldId id="256" r:id="rId2"/>
    <p:sldId id="384" r:id="rId3"/>
    <p:sldId id="385" r:id="rId4"/>
    <p:sldId id="397" r:id="rId5"/>
    <p:sldId id="383" r:id="rId6"/>
    <p:sldId id="304" r:id="rId7"/>
    <p:sldId id="390" r:id="rId8"/>
    <p:sldId id="393" r:id="rId9"/>
    <p:sldId id="394" r:id="rId10"/>
    <p:sldId id="345" r:id="rId11"/>
    <p:sldId id="346" r:id="rId12"/>
    <p:sldId id="386" r:id="rId13"/>
    <p:sldId id="349" r:id="rId14"/>
    <p:sldId id="410" r:id="rId15"/>
    <p:sldId id="308" r:id="rId16"/>
    <p:sldId id="414" r:id="rId17"/>
    <p:sldId id="313" r:id="rId18"/>
    <p:sldId id="402" r:id="rId19"/>
    <p:sldId id="326" r:id="rId20"/>
    <p:sldId id="401" r:id="rId21"/>
    <p:sldId id="387" r:id="rId22"/>
    <p:sldId id="379" r:id="rId23"/>
    <p:sldId id="333" r:id="rId24"/>
    <p:sldId id="389" r:id="rId25"/>
    <p:sldId id="415" r:id="rId26"/>
    <p:sldId id="417" r:id="rId27"/>
    <p:sldId id="418" r:id="rId28"/>
    <p:sldId id="419" r:id="rId29"/>
    <p:sldId id="420" r:id="rId30"/>
    <p:sldId id="428" r:id="rId31"/>
    <p:sldId id="388" r:id="rId32"/>
    <p:sldId id="272" r:id="rId33"/>
    <p:sldId id="367" r:id="rId34"/>
    <p:sldId id="411" r:id="rId35"/>
    <p:sldId id="412" r:id="rId36"/>
    <p:sldId id="413" r:id="rId37"/>
    <p:sldId id="375" r:id="rId38"/>
    <p:sldId id="407" r:id="rId39"/>
    <p:sldId id="352" r:id="rId40"/>
    <p:sldId id="364" r:id="rId41"/>
    <p:sldId id="368" r:id="rId42"/>
    <p:sldId id="403" r:id="rId43"/>
    <p:sldId id="404" r:id="rId44"/>
    <p:sldId id="405" r:id="rId45"/>
  </p:sldIdLst>
  <p:sldSz cx="9144000" cy="6858000" type="screen4x3"/>
  <p:notesSz cx="6858000" cy="9945688"/>
  <p:embeddedFontLst>
    <p:embeddedFont>
      <p:font typeface="游ゴシック" panose="020B0400000000000000" pitchFamily="50" charset="-128"/>
      <p:regular r:id="rId48"/>
      <p:bold r:id="rId49"/>
    </p:embeddedFont>
    <p:embeddedFont>
      <p:font typeface="Cambria Math" panose="02040503050406030204" pitchFamily="18" charset="0"/>
      <p:regular r:id="rId50"/>
    </p:embeddedFont>
    <p:embeddedFont>
      <p:font typeface="Calibri" panose="020F0502020204030204" pitchFamily="34" charset="0"/>
      <p:regular r:id="rId51"/>
      <p:bold r:id="rId52"/>
      <p:italic r:id="rId53"/>
      <p:boldItalic r:id="rId54"/>
    </p:embeddedFont>
    <p:embeddedFont>
      <p:font typeface="Arial Black" panose="020B0A04020102020204" pitchFamily="34" charset="0"/>
      <p:bold r:id="rId55"/>
    </p:embeddedFont>
  </p:embeddedFontLst>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300"/>
    <a:srgbClr val="FF505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570" autoAdjust="0"/>
    <p:restoredTop sz="81885" autoAdjust="0"/>
  </p:normalViewPr>
  <p:slideViewPr>
    <p:cSldViewPr snapToGrid="0">
      <p:cViewPr varScale="1">
        <p:scale>
          <a:sx n="51" d="100"/>
          <a:sy n="51" d="100"/>
        </p:scale>
        <p:origin x="1608" y="3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handoutMaster" Target="handoutMasters/handoutMaster1.xml"/><Relationship Id="rId50" Type="http://schemas.openxmlformats.org/officeDocument/2006/relationships/font" Target="fonts/font3.fntdata"/><Relationship Id="rId55" Type="http://schemas.openxmlformats.org/officeDocument/2006/relationships/font" Target="fonts/font8.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notesMaster" Target="notesMasters/notesMaster1.xml"/><Relationship Id="rId59"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6.fntdata"/><Relationship Id="rId58"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2.fntdata"/><Relationship Id="rId57"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5.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1.fntdata"/><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font" Target="fonts/font4.fntdata"/><Relationship Id="rId3"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99012"/>
          </a:xfrm>
          <a:prstGeom prst="rect">
            <a:avLst/>
          </a:prstGeom>
        </p:spPr>
        <p:txBody>
          <a:bodyPr vert="horz" lIns="91440" tIns="45720" rIns="91440" bIns="45720" rtlCol="0"/>
          <a:lstStyle>
            <a:lvl1pPr algn="l">
              <a:defRPr sz="1200"/>
            </a:lvl1pPr>
          </a:lstStyle>
          <a:p>
            <a:endParaRPr kumimoji="1" lang="ja-JP" altLang="en-US" dirty="0"/>
          </a:p>
        </p:txBody>
      </p:sp>
      <p:sp>
        <p:nvSpPr>
          <p:cNvPr id="3" name="日付プレースホルダー 2"/>
          <p:cNvSpPr>
            <a:spLocks noGrp="1"/>
          </p:cNvSpPr>
          <p:nvPr>
            <p:ph type="dt" sz="quarter" idx="1"/>
          </p:nvPr>
        </p:nvSpPr>
        <p:spPr>
          <a:xfrm>
            <a:off x="3884614" y="0"/>
            <a:ext cx="2971800" cy="499012"/>
          </a:xfrm>
          <a:prstGeom prst="rect">
            <a:avLst/>
          </a:prstGeom>
        </p:spPr>
        <p:txBody>
          <a:bodyPr vert="horz" lIns="91440" tIns="45720" rIns="91440" bIns="45720" rtlCol="0"/>
          <a:lstStyle>
            <a:lvl1pPr algn="r">
              <a:defRPr sz="1200"/>
            </a:lvl1pPr>
          </a:lstStyle>
          <a:p>
            <a:fld id="{882A0B3C-2F95-4684-9C59-523F5B7A9C97}" type="datetimeFigureOut">
              <a:rPr kumimoji="1" lang="ja-JP" altLang="en-US" smtClean="0"/>
              <a:t>2018/8/11</a:t>
            </a:fld>
            <a:endParaRPr kumimoji="1" lang="ja-JP" altLang="en-US" dirty="0"/>
          </a:p>
        </p:txBody>
      </p:sp>
      <p:sp>
        <p:nvSpPr>
          <p:cNvPr id="4" name="フッター プレースホルダー 3"/>
          <p:cNvSpPr>
            <a:spLocks noGrp="1"/>
          </p:cNvSpPr>
          <p:nvPr>
            <p:ph type="ftr" sz="quarter" idx="2"/>
          </p:nvPr>
        </p:nvSpPr>
        <p:spPr>
          <a:xfrm>
            <a:off x="0" y="9446679"/>
            <a:ext cx="2971800" cy="499011"/>
          </a:xfrm>
          <a:prstGeom prst="rect">
            <a:avLst/>
          </a:prstGeom>
        </p:spPr>
        <p:txBody>
          <a:bodyPr vert="horz" lIns="91440" tIns="45720" rIns="91440" bIns="45720" rtlCol="0" anchor="b"/>
          <a:lstStyle>
            <a:lvl1pPr algn="l">
              <a:defRPr sz="1200"/>
            </a:lvl1pPr>
          </a:lstStyle>
          <a:p>
            <a:endParaRPr kumimoji="1" lang="ja-JP" altLang="en-US" dirty="0"/>
          </a:p>
        </p:txBody>
      </p:sp>
      <p:sp>
        <p:nvSpPr>
          <p:cNvPr id="5" name="スライド番号プレースホルダー 4"/>
          <p:cNvSpPr>
            <a:spLocks noGrp="1"/>
          </p:cNvSpPr>
          <p:nvPr>
            <p:ph type="sldNum" sz="quarter" idx="3"/>
          </p:nvPr>
        </p:nvSpPr>
        <p:spPr>
          <a:xfrm>
            <a:off x="3884614" y="9446679"/>
            <a:ext cx="2971800" cy="499011"/>
          </a:xfrm>
          <a:prstGeom prst="rect">
            <a:avLst/>
          </a:prstGeom>
        </p:spPr>
        <p:txBody>
          <a:bodyPr vert="horz" lIns="91440" tIns="45720" rIns="91440" bIns="45720" rtlCol="0" anchor="b"/>
          <a:lstStyle>
            <a:lvl1pPr algn="r">
              <a:defRPr sz="1200"/>
            </a:lvl1pPr>
          </a:lstStyle>
          <a:p>
            <a:fld id="{7B55A11B-759E-435C-8058-7FA6C8AADFEB}" type="slidenum">
              <a:rPr kumimoji="1" lang="ja-JP" altLang="en-US" smtClean="0"/>
              <a:t>‹#›</a:t>
            </a:fld>
            <a:endParaRPr kumimoji="1" lang="ja-JP" altLang="en-US" dirty="0"/>
          </a:p>
        </p:txBody>
      </p:sp>
    </p:spTree>
    <p:extLst>
      <p:ext uri="{BB962C8B-B14F-4D97-AF65-F5344CB8AC3E}">
        <p14:creationId xmlns:p14="http://schemas.microsoft.com/office/powerpoint/2010/main" val="109579593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99012"/>
          </a:xfrm>
          <a:prstGeom prst="rect">
            <a:avLst/>
          </a:prstGeom>
        </p:spPr>
        <p:txBody>
          <a:bodyPr vert="horz" lIns="91440" tIns="45720" rIns="91440" bIns="45720" rtlCol="0"/>
          <a:lstStyle>
            <a:lvl1pPr algn="l">
              <a:defRPr sz="1200"/>
            </a:lvl1pPr>
          </a:lstStyle>
          <a:p>
            <a:endParaRPr kumimoji="1" lang="ja-JP" altLang="en-US" dirty="0"/>
          </a:p>
        </p:txBody>
      </p:sp>
      <p:sp>
        <p:nvSpPr>
          <p:cNvPr id="3" name="日付プレースホルダー 2"/>
          <p:cNvSpPr>
            <a:spLocks noGrp="1"/>
          </p:cNvSpPr>
          <p:nvPr>
            <p:ph type="dt" idx="1"/>
          </p:nvPr>
        </p:nvSpPr>
        <p:spPr>
          <a:xfrm>
            <a:off x="3884614" y="0"/>
            <a:ext cx="2971800" cy="499012"/>
          </a:xfrm>
          <a:prstGeom prst="rect">
            <a:avLst/>
          </a:prstGeom>
        </p:spPr>
        <p:txBody>
          <a:bodyPr vert="horz" lIns="91440" tIns="45720" rIns="91440" bIns="45720" rtlCol="0"/>
          <a:lstStyle>
            <a:lvl1pPr algn="r">
              <a:defRPr sz="1200"/>
            </a:lvl1pPr>
          </a:lstStyle>
          <a:p>
            <a:fld id="{79248A72-0050-4240-A734-6D868BC74792}" type="datetimeFigureOut">
              <a:rPr kumimoji="1" lang="ja-JP" altLang="en-US" smtClean="0"/>
              <a:t>2018/8/11</a:t>
            </a:fld>
            <a:endParaRPr kumimoji="1" lang="ja-JP" altLang="en-US" dirty="0"/>
          </a:p>
        </p:txBody>
      </p:sp>
      <p:sp>
        <p:nvSpPr>
          <p:cNvPr id="4" name="スライド イメージ プレースホルダー 3"/>
          <p:cNvSpPr>
            <a:spLocks noGrp="1" noRot="1" noChangeAspect="1"/>
          </p:cNvSpPr>
          <p:nvPr>
            <p:ph type="sldImg" idx="2"/>
          </p:nvPr>
        </p:nvSpPr>
        <p:spPr>
          <a:xfrm>
            <a:off x="1192213" y="1244600"/>
            <a:ext cx="4473575" cy="3355975"/>
          </a:xfrm>
          <a:prstGeom prst="rect">
            <a:avLst/>
          </a:prstGeom>
          <a:noFill/>
          <a:ln w="12700">
            <a:solidFill>
              <a:prstClr val="black"/>
            </a:solidFill>
          </a:ln>
        </p:spPr>
        <p:txBody>
          <a:bodyPr vert="horz" lIns="91440" tIns="45720" rIns="91440" bIns="45720" rtlCol="0" anchor="ctr"/>
          <a:lstStyle/>
          <a:p>
            <a:endParaRPr lang="ja-JP" altLang="en-US" dirty="0"/>
          </a:p>
        </p:txBody>
      </p:sp>
      <p:sp>
        <p:nvSpPr>
          <p:cNvPr id="5" name="ノート プレースホルダー 4"/>
          <p:cNvSpPr>
            <a:spLocks noGrp="1"/>
          </p:cNvSpPr>
          <p:nvPr>
            <p:ph type="body" sz="quarter" idx="3"/>
          </p:nvPr>
        </p:nvSpPr>
        <p:spPr>
          <a:xfrm>
            <a:off x="685801" y="4786361"/>
            <a:ext cx="5486400" cy="3916115"/>
          </a:xfrm>
          <a:prstGeom prst="rect">
            <a:avLst/>
          </a:prstGeom>
        </p:spPr>
        <p:txBody>
          <a:bodyPr vert="horz" lIns="91440" tIns="45720" rIns="91440" bIns="45720"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0" y="9446679"/>
            <a:ext cx="2971800" cy="499011"/>
          </a:xfrm>
          <a:prstGeom prst="rect">
            <a:avLst/>
          </a:prstGeom>
        </p:spPr>
        <p:txBody>
          <a:bodyPr vert="horz" lIns="91440" tIns="45720" rIns="91440" bIns="45720" rtlCol="0" anchor="b"/>
          <a:lstStyle>
            <a:lvl1pPr algn="l">
              <a:defRPr sz="1200"/>
            </a:lvl1pPr>
          </a:lstStyle>
          <a:p>
            <a:endParaRPr kumimoji="1" lang="ja-JP" altLang="en-US" dirty="0"/>
          </a:p>
        </p:txBody>
      </p:sp>
      <p:sp>
        <p:nvSpPr>
          <p:cNvPr id="7" name="スライド番号プレースホルダー 6"/>
          <p:cNvSpPr>
            <a:spLocks noGrp="1"/>
          </p:cNvSpPr>
          <p:nvPr>
            <p:ph type="sldNum" sz="quarter" idx="5"/>
          </p:nvPr>
        </p:nvSpPr>
        <p:spPr>
          <a:xfrm>
            <a:off x="3884614" y="9446679"/>
            <a:ext cx="2971800" cy="499011"/>
          </a:xfrm>
          <a:prstGeom prst="rect">
            <a:avLst/>
          </a:prstGeom>
        </p:spPr>
        <p:txBody>
          <a:bodyPr vert="horz" lIns="91440" tIns="45720" rIns="91440" bIns="45720" rtlCol="0" anchor="b"/>
          <a:lstStyle>
            <a:lvl1pPr algn="r">
              <a:defRPr sz="1200"/>
            </a:lvl1pPr>
          </a:lstStyle>
          <a:p>
            <a:fld id="{B22F0996-4CB3-4770-99FF-F8827E31D1D8}" type="slidenum">
              <a:rPr kumimoji="1" lang="ja-JP" altLang="en-US" smtClean="0"/>
              <a:t>‹#›</a:t>
            </a:fld>
            <a:endParaRPr kumimoji="1" lang="ja-JP" altLang="en-US" dirty="0"/>
          </a:p>
        </p:txBody>
      </p:sp>
    </p:spTree>
    <p:extLst>
      <p:ext uri="{BB962C8B-B14F-4D97-AF65-F5344CB8AC3E}">
        <p14:creationId xmlns:p14="http://schemas.microsoft.com/office/powerpoint/2010/main" val="2725902438"/>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baseline="0" dirty="0" smtClean="0"/>
              <a:t>I’m Yuichi Uesaka</a:t>
            </a:r>
            <a:r>
              <a:rPr kumimoji="1" lang="en-US" altLang="ja-JP" baseline="0" smtClean="0"/>
              <a:t>, a new </a:t>
            </a:r>
            <a:r>
              <a:rPr kumimoji="1" lang="en-US" altLang="ja-JP" baseline="0" dirty="0" smtClean="0"/>
              <a:t>postdoc at RCNP theory group.</a:t>
            </a:r>
          </a:p>
          <a:p>
            <a:r>
              <a:rPr kumimoji="1" lang="en-US" altLang="ja-JP" baseline="0" dirty="0" smtClean="0"/>
              <a:t>The title of today’s seminar is “charged lepton flavor violating process in a muonic atom”.</a:t>
            </a:r>
          </a:p>
          <a:p>
            <a:r>
              <a:rPr lang="en-US" altLang="ja-JP" dirty="0" smtClean="0"/>
              <a:t>Especially, I would like to focus on our recent work on mu- e- -&gt; e- e- in a muonic atom.</a:t>
            </a:r>
          </a:p>
          <a:p>
            <a:r>
              <a:rPr lang="en-US" altLang="ja-JP" dirty="0" smtClean="0"/>
              <a:t>This was the theme of my</a:t>
            </a:r>
            <a:r>
              <a:rPr lang="en-US" altLang="ja-JP" baseline="0" dirty="0" smtClean="0"/>
              <a:t> doctoral thesis.</a:t>
            </a:r>
            <a:endParaRPr lang="en-US" altLang="ja-JP" dirty="0" smtClean="0"/>
          </a:p>
          <a:p>
            <a:r>
              <a:rPr lang="en-US" altLang="ja-JP" dirty="0" smtClean="0"/>
              <a:t>This</a:t>
            </a:r>
            <a:r>
              <a:rPr lang="en-US" altLang="ja-JP" baseline="0" dirty="0" smtClean="0"/>
              <a:t> talk is based on two published paper </a:t>
            </a:r>
            <a:r>
              <a:rPr lang="en-US" altLang="ja-JP" baseline="0" smtClean="0"/>
              <a:t>and one </a:t>
            </a:r>
            <a:r>
              <a:rPr lang="en-US" altLang="ja-JP" baseline="0" dirty="0" smtClean="0"/>
              <a:t>work in progress.</a:t>
            </a:r>
            <a:endParaRPr lang="en-US" altLang="ja-JP" dirty="0" smtClean="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1</a:t>
            </a:fld>
            <a:endParaRPr kumimoji="1" lang="ja-JP" altLang="en-US" dirty="0"/>
          </a:p>
        </p:txBody>
      </p:sp>
    </p:spTree>
    <p:extLst>
      <p:ext uri="{BB962C8B-B14F-4D97-AF65-F5344CB8AC3E}">
        <p14:creationId xmlns:p14="http://schemas.microsoft.com/office/powerpoint/2010/main" val="61721446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dirty="0" smtClean="0"/>
              <a:t>Let me explain the branching ratio of CLFV process estimated</a:t>
            </a:r>
            <a:r>
              <a:rPr lang="en-US" altLang="ja-JP" baseline="0" dirty="0" smtClean="0"/>
              <a:t> by</a:t>
            </a:r>
            <a:r>
              <a:rPr lang="en-US" altLang="ja-JP" dirty="0" smtClean="0"/>
              <a:t> Koike et al.</a:t>
            </a:r>
          </a:p>
          <a:p>
            <a:r>
              <a:rPr lang="en-US" altLang="ja-JP" dirty="0" smtClean="0"/>
              <a:t>The branching ratio is given by the ratio between transition rate of CLFV process and the total decay rate of a muonic atom</a:t>
            </a:r>
            <a:r>
              <a:rPr lang="en-US" altLang="ja-JP" baseline="0" dirty="0" smtClean="0"/>
              <a:t> which</a:t>
            </a:r>
            <a:r>
              <a:rPr lang="en-US" altLang="ja-JP" dirty="0" smtClean="0"/>
              <a:t> includes DIO and muon capture.</a:t>
            </a:r>
          </a:p>
          <a:p>
            <a:r>
              <a:rPr lang="en-US" altLang="ja-JP" dirty="0" smtClean="0"/>
              <a:t>The atomic number dependence of branching ratio</a:t>
            </a:r>
            <a:r>
              <a:rPr lang="en-US" altLang="ja-JP" baseline="0" dirty="0" smtClean="0"/>
              <a:t> is shown here.</a:t>
            </a:r>
            <a:endParaRPr lang="en-US" altLang="ja-JP" dirty="0" smtClean="0"/>
          </a:p>
          <a:p>
            <a:r>
              <a:rPr lang="en-US" altLang="ja-JP" dirty="0" smtClean="0"/>
              <a:t>The strength of the CLFV interaction is estimated by using the upper limit of m-&gt;3e or m-&gt;eg obtained by experiments.</a:t>
            </a:r>
          </a:p>
          <a:p>
            <a:r>
              <a:rPr lang="en-US" altLang="ja-JP" dirty="0" smtClean="0"/>
              <a:t>For</a:t>
            </a:r>
            <a:r>
              <a:rPr lang="en-US" altLang="ja-JP" baseline="0" dirty="0" smtClean="0"/>
              <a:t> example</a:t>
            </a:r>
            <a:r>
              <a:rPr lang="en-US" altLang="ja-JP" dirty="0" smtClean="0"/>
              <a:t>, the branching ratio is about 5*10-19 for Pb if we assume</a:t>
            </a:r>
            <a:r>
              <a:rPr lang="en-US" altLang="ja-JP" baseline="0" dirty="0" smtClean="0"/>
              <a:t> that contact process is dominant</a:t>
            </a:r>
            <a:r>
              <a:rPr lang="en-US" altLang="ja-JP" dirty="0" smtClean="0"/>
              <a:t>.</a:t>
            </a:r>
          </a:p>
          <a:p>
            <a:r>
              <a:rPr lang="en-US" altLang="ja-JP" dirty="0" smtClean="0"/>
              <a:t>As we have mentioned, CLFV decay rate is proportional to the</a:t>
            </a:r>
            <a:r>
              <a:rPr lang="en-US" altLang="ja-JP" baseline="0" dirty="0" smtClean="0"/>
              <a:t> cubic of atomic #.</a:t>
            </a:r>
          </a:p>
          <a:p>
            <a:r>
              <a:rPr lang="en-US" altLang="ja-JP" dirty="0" smtClean="0"/>
              <a:t>A muonic atom with larger atomic number is favored to search for</a:t>
            </a:r>
            <a:r>
              <a:rPr lang="en-US" altLang="ja-JP" baseline="0" dirty="0" smtClean="0"/>
              <a:t> me2ee</a:t>
            </a:r>
            <a:r>
              <a:rPr lang="en-US" altLang="ja-JP" dirty="0" smtClean="0"/>
              <a:t>.</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10</a:t>
            </a:fld>
            <a:endParaRPr kumimoji="1" lang="ja-JP" altLang="en-US" dirty="0"/>
          </a:p>
        </p:txBody>
      </p:sp>
    </p:spTree>
    <p:extLst>
      <p:ext uri="{BB962C8B-B14F-4D97-AF65-F5344CB8AC3E}">
        <p14:creationId xmlns:p14="http://schemas.microsoft.com/office/powerpoint/2010/main" val="283225190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smtClean="0"/>
              <a:t>The results of previous slide is obtained</a:t>
            </a:r>
            <a:r>
              <a:rPr lang="en-US" altLang="ja-JP" baseline="0" dirty="0" smtClean="0"/>
              <a:t> by the following way</a:t>
            </a:r>
            <a:r>
              <a:rPr lang="en-US" altLang="ja-JP" dirty="0" smtClean="0"/>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smtClean="0"/>
              <a:t>The decay rate is expressed by mue</a:t>
            </a:r>
            <a:r>
              <a:rPr lang="en-US" altLang="ja-JP" baseline="0" dirty="0" smtClean="0"/>
              <a:t> to </a:t>
            </a:r>
            <a:r>
              <a:rPr lang="en-US" altLang="ja-JP" dirty="0" smtClean="0"/>
              <a:t>ee cross section times incident relative velocity, which is essentially mue to ee transition probability, times probability of bound electron at the origin.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smtClean="0"/>
              <a:t>The cubic</a:t>
            </a:r>
            <a:r>
              <a:rPr lang="en-US" altLang="ja-JP" baseline="0" dirty="0" smtClean="0"/>
              <a:t> </a:t>
            </a:r>
            <a:r>
              <a:rPr lang="en-US" altLang="ja-JP" dirty="0" smtClean="0"/>
              <a:t>atomic</a:t>
            </a:r>
            <a:r>
              <a:rPr lang="en-US" altLang="ja-JP" baseline="0" dirty="0" smtClean="0"/>
              <a:t> #</a:t>
            </a:r>
            <a:r>
              <a:rPr lang="en-US" altLang="ja-JP" dirty="0" smtClean="0"/>
              <a:t> dependence of transition rate is due to the electron wave function in this formula,</a:t>
            </a:r>
            <a:r>
              <a:rPr lang="en-US" altLang="ja-JP" baseline="0" dirty="0" smtClean="0"/>
              <a:t> which</a:t>
            </a:r>
            <a:r>
              <a:rPr lang="en-US" altLang="ja-JP" dirty="0" smtClean="0"/>
              <a:t> does not depend on the mechanism of CLFV, because the CLFV interaction is factorized from overlap among</a:t>
            </a:r>
            <a:r>
              <a:rPr lang="en-US" altLang="ja-JP" baseline="0" dirty="0" smtClean="0"/>
              <a:t> </a:t>
            </a:r>
            <a:r>
              <a:rPr lang="en-US" altLang="ja-JP" dirty="0" smtClean="0"/>
              <a:t>wave functions.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smtClean="0"/>
              <a:t>This formula is derived with following approximation.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smtClean="0"/>
              <a:t>Spatial extension of bound lepton is larger than the wave length of emitted electron and therefore one can factorize the bound electron wave function at the origin.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smtClean="0"/>
              <a:t>Bound electron wave can be treated in non-relativistic approximation.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smtClean="0"/>
              <a:t>And the Coulomb interaction of emitted electron with a nucleus can be neglected and plane wave approximation is used for electron wave functions.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smtClean="0"/>
              <a:t>It is questionable to use these approximations for larger atomic number.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dirty="0" smtClean="0"/>
              <a:t>Therefore the approximate</a:t>
            </a:r>
            <a:r>
              <a:rPr lang="en-US" altLang="ja-JP" baseline="0" dirty="0" smtClean="0"/>
              <a:t> analysis</a:t>
            </a:r>
            <a:r>
              <a:rPr lang="en-US" altLang="ja-JP" dirty="0" smtClean="0"/>
              <a:t> should be improved for quantitative estimation of transition rate.</a:t>
            </a:r>
            <a:endParaRPr kumimoji="1" lang="en-US" altLang="ja-JP" dirty="0" smtClean="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11</a:t>
            </a:fld>
            <a:endParaRPr kumimoji="1" lang="ja-JP" altLang="en-US" dirty="0"/>
          </a:p>
        </p:txBody>
      </p:sp>
    </p:spTree>
    <p:extLst>
      <p:ext uri="{BB962C8B-B14F-4D97-AF65-F5344CB8AC3E}">
        <p14:creationId xmlns:p14="http://schemas.microsoft.com/office/powerpoint/2010/main" val="10214289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Let me move on</a:t>
            </a:r>
            <a:r>
              <a:rPr kumimoji="1" lang="en-US" altLang="ja-JP" baseline="0" dirty="0" smtClean="0"/>
              <a:t> to the improved estimation </a:t>
            </a:r>
            <a:r>
              <a:rPr kumimoji="1" lang="en-US" altLang="ja-JP" baseline="0" smtClean="0"/>
              <a:t>for the rate </a:t>
            </a:r>
            <a:r>
              <a:rPr kumimoji="1" lang="en-US" altLang="ja-JP" baseline="0" dirty="0" smtClean="0"/>
              <a:t>of me2ee.</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12</a:t>
            </a:fld>
            <a:endParaRPr kumimoji="1" lang="ja-JP" altLang="en-US" dirty="0"/>
          </a:p>
        </p:txBody>
      </p:sp>
    </p:spTree>
    <p:extLst>
      <p:ext uri="{BB962C8B-B14F-4D97-AF65-F5344CB8AC3E}">
        <p14:creationId xmlns:p14="http://schemas.microsoft.com/office/powerpoint/2010/main" val="363842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We</a:t>
            </a:r>
            <a:r>
              <a:rPr kumimoji="1" lang="en-US" altLang="ja-JP" baseline="0" dirty="0" smtClean="0"/>
              <a:t> start from </a:t>
            </a:r>
            <a:r>
              <a:rPr kumimoji="1" lang="en-US" altLang="ja-JP" dirty="0" smtClean="0"/>
              <a:t>an effective CLFV interaction Lagrangian which generates mue-&gt;ee process.</a:t>
            </a:r>
          </a:p>
          <a:p>
            <a:r>
              <a:rPr kumimoji="1" lang="en-US" altLang="ja-JP" dirty="0" smtClean="0"/>
              <a:t>Here I wrote down general</a:t>
            </a:r>
            <a:r>
              <a:rPr kumimoji="1" lang="en-US" altLang="ja-JP" baseline="0" dirty="0" smtClean="0"/>
              <a:t> terms</a:t>
            </a:r>
            <a:r>
              <a:rPr kumimoji="1" lang="en-US" altLang="ja-JP" dirty="0" smtClean="0"/>
              <a:t> which</a:t>
            </a:r>
            <a:r>
              <a:rPr kumimoji="1" lang="en-US" altLang="ja-JP" baseline="0" dirty="0" smtClean="0"/>
              <a:t> respect Lorentz invariance and electromagnetic U(1) gauge symmetries.</a:t>
            </a:r>
          </a:p>
          <a:p>
            <a:r>
              <a:rPr kumimoji="1" lang="en-US" altLang="ja-JP" baseline="0" dirty="0" smtClean="0"/>
              <a:t>Operators with a dimension higher than 6 are ignored.</a:t>
            </a:r>
            <a:endParaRPr kumimoji="1" lang="en-US" altLang="ja-JP" dirty="0" smtClean="0"/>
          </a:p>
          <a:p>
            <a:r>
              <a:rPr kumimoji="1" lang="en-US" altLang="ja-JP" dirty="0" smtClean="0"/>
              <a:t>There are two parts, contact and photonic.</a:t>
            </a:r>
          </a:p>
          <a:p>
            <a:r>
              <a:rPr kumimoji="1" lang="en-US" altLang="ja-JP" dirty="0" smtClean="0"/>
              <a:t>The contact interactions indicate vertices among a muon and 3 electrons, which generate a short range process.</a:t>
            </a:r>
          </a:p>
          <a:p>
            <a:r>
              <a:rPr kumimoji="1" lang="en-US" altLang="ja-JP" dirty="0" smtClean="0"/>
              <a:t>In four terms g1</a:t>
            </a:r>
            <a:r>
              <a:rPr kumimoji="1" lang="en-US" altLang="ja-JP" baseline="0" dirty="0" smtClean="0"/>
              <a:t> to </a:t>
            </a:r>
            <a:r>
              <a:rPr kumimoji="1" lang="en-US" altLang="ja-JP" dirty="0" smtClean="0"/>
              <a:t>g4 of contact interactions</a:t>
            </a:r>
            <a:r>
              <a:rPr kumimoji="1" lang="en-US" altLang="ja-JP" baseline="0" dirty="0" smtClean="0"/>
              <a:t>, final electrons have the same chirality, and in g5 and g6 terms, final electrons have the opposite chirality.</a:t>
            </a:r>
            <a:endParaRPr kumimoji="1" lang="en-US" altLang="ja-JP" dirty="0" smtClean="0"/>
          </a:p>
          <a:p>
            <a:r>
              <a:rPr kumimoji="1" lang="en-US" altLang="ja-JP" dirty="0" smtClean="0"/>
              <a:t>While the photonic interactions represent vertices among a muon, an electron, and a photon, which generate a long range process together with a standard electromagnetic vertex.</a:t>
            </a:r>
          </a:p>
          <a:p>
            <a:r>
              <a:rPr kumimoji="1" lang="en-US" altLang="ja-JP" baseline="0" dirty="0" smtClean="0"/>
              <a:t>In our study, coupling constants g1 to g6, AL and AR are estimated from maximum branching ratio from other CLFV experiments.</a:t>
            </a:r>
            <a:endParaRPr kumimoji="1" lang="ja-JP" altLang="en-US" dirty="0" smtClean="0"/>
          </a:p>
        </p:txBody>
      </p:sp>
      <p:sp>
        <p:nvSpPr>
          <p:cNvPr id="4" name="スライド番号プレースホルダー 3"/>
          <p:cNvSpPr>
            <a:spLocks noGrp="1"/>
          </p:cNvSpPr>
          <p:nvPr>
            <p:ph type="sldNum" sz="quarter" idx="10"/>
          </p:nvPr>
        </p:nvSpPr>
        <p:spPr/>
        <p:txBody>
          <a:bodyPr/>
          <a:lstStyle/>
          <a:p>
            <a:fld id="{815BE42C-C41C-4A25-98A8-93FCFB38D394}" type="slidenum">
              <a:rPr kumimoji="1" lang="ja-JP" altLang="en-US" smtClean="0"/>
              <a:pPr/>
              <a:t>13</a:t>
            </a:fld>
            <a:endParaRPr kumimoji="1" lang="ja-JP" altLang="en-US" dirty="0"/>
          </a:p>
        </p:txBody>
      </p:sp>
    </p:spTree>
    <p:extLst>
      <p:ext uri="{BB962C8B-B14F-4D97-AF65-F5344CB8AC3E}">
        <p14:creationId xmlns:p14="http://schemas.microsoft.com/office/powerpoint/2010/main" val="268718694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We</a:t>
            </a:r>
            <a:r>
              <a:rPr kumimoji="1" lang="en-US" altLang="ja-JP" baseline="0" dirty="0" smtClean="0"/>
              <a:t> start from </a:t>
            </a:r>
            <a:r>
              <a:rPr kumimoji="1" lang="en-US" altLang="ja-JP" dirty="0" smtClean="0"/>
              <a:t>an effective CLFV interaction Lagrangian which generates mue-&gt;ee process.</a:t>
            </a:r>
          </a:p>
          <a:p>
            <a:r>
              <a:rPr kumimoji="1" lang="en-US" altLang="ja-JP" dirty="0" smtClean="0"/>
              <a:t>Here I wrote down general</a:t>
            </a:r>
            <a:r>
              <a:rPr kumimoji="1" lang="en-US" altLang="ja-JP" baseline="0" dirty="0" smtClean="0"/>
              <a:t> terms</a:t>
            </a:r>
            <a:r>
              <a:rPr kumimoji="1" lang="en-US" altLang="ja-JP" dirty="0" smtClean="0"/>
              <a:t> which</a:t>
            </a:r>
            <a:r>
              <a:rPr kumimoji="1" lang="en-US" altLang="ja-JP" baseline="0" dirty="0" smtClean="0"/>
              <a:t> respect Lorentz invariance and electromagnetic U(1) gauge symmetries.</a:t>
            </a:r>
          </a:p>
          <a:p>
            <a:r>
              <a:rPr kumimoji="1" lang="en-US" altLang="ja-JP" baseline="0" dirty="0" smtClean="0"/>
              <a:t>Operators with a dimension higher than 6 are ignored.</a:t>
            </a:r>
            <a:endParaRPr kumimoji="1" lang="en-US" altLang="ja-JP" dirty="0" smtClean="0"/>
          </a:p>
          <a:p>
            <a:r>
              <a:rPr kumimoji="1" lang="en-US" altLang="ja-JP" dirty="0" smtClean="0"/>
              <a:t>There are two parts, contact and photonic.</a:t>
            </a:r>
          </a:p>
          <a:p>
            <a:r>
              <a:rPr kumimoji="1" lang="en-US" altLang="ja-JP" dirty="0" smtClean="0"/>
              <a:t>The contact interactions indicate vertices among a muon and 3 electrons, which generate a short range process.</a:t>
            </a:r>
          </a:p>
          <a:p>
            <a:r>
              <a:rPr kumimoji="1" lang="en-US" altLang="ja-JP" dirty="0" smtClean="0"/>
              <a:t>In four terms g1</a:t>
            </a:r>
            <a:r>
              <a:rPr kumimoji="1" lang="en-US" altLang="ja-JP" baseline="0" dirty="0" smtClean="0"/>
              <a:t> to </a:t>
            </a:r>
            <a:r>
              <a:rPr kumimoji="1" lang="en-US" altLang="ja-JP" dirty="0" smtClean="0"/>
              <a:t>g4 of contact interactions</a:t>
            </a:r>
            <a:r>
              <a:rPr kumimoji="1" lang="en-US" altLang="ja-JP" baseline="0" dirty="0" smtClean="0"/>
              <a:t>, final electrons have the same chirality, and in g5 and g6 terms, final electrons have the opposite chirality.</a:t>
            </a:r>
            <a:endParaRPr kumimoji="1" lang="en-US" altLang="ja-JP" dirty="0" smtClean="0"/>
          </a:p>
          <a:p>
            <a:r>
              <a:rPr kumimoji="1" lang="en-US" altLang="ja-JP" dirty="0" smtClean="0"/>
              <a:t>While the photonic interactions represent vertices among a muon, an electron, and a photon, which generate a long range process together with a standard electromagnetic vertex.</a:t>
            </a:r>
          </a:p>
          <a:p>
            <a:r>
              <a:rPr kumimoji="1" lang="en-US" altLang="ja-JP" baseline="0" dirty="0" smtClean="0"/>
              <a:t>In our study, coupling constants g1 to g6, AL and AR are estimated from maximum branching ratio from other CLFV experiments.</a:t>
            </a:r>
            <a:endParaRPr kumimoji="1" lang="ja-JP" altLang="en-US" dirty="0" smtClean="0"/>
          </a:p>
        </p:txBody>
      </p:sp>
      <p:sp>
        <p:nvSpPr>
          <p:cNvPr id="4" name="スライド番号プレースホルダー 3"/>
          <p:cNvSpPr>
            <a:spLocks noGrp="1"/>
          </p:cNvSpPr>
          <p:nvPr>
            <p:ph type="sldNum" sz="quarter" idx="10"/>
          </p:nvPr>
        </p:nvSpPr>
        <p:spPr/>
        <p:txBody>
          <a:bodyPr/>
          <a:lstStyle/>
          <a:p>
            <a:fld id="{815BE42C-C41C-4A25-98A8-93FCFB38D394}" type="slidenum">
              <a:rPr kumimoji="1" lang="ja-JP" altLang="en-US" smtClean="0"/>
              <a:pPr/>
              <a:t>14</a:t>
            </a:fld>
            <a:endParaRPr kumimoji="1" lang="ja-JP" altLang="en-US" dirty="0"/>
          </a:p>
        </p:txBody>
      </p:sp>
    </p:spTree>
    <p:extLst>
      <p:ext uri="{BB962C8B-B14F-4D97-AF65-F5344CB8AC3E}">
        <p14:creationId xmlns:p14="http://schemas.microsoft.com/office/powerpoint/2010/main" val="15535676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The decay rate is calculated by this standard formula.</a:t>
            </a:r>
          </a:p>
          <a:p>
            <a:r>
              <a:rPr kumimoji="1" lang="en-US" altLang="ja-JP" dirty="0" smtClean="0"/>
              <a:t>This delta function</a:t>
            </a:r>
            <a:r>
              <a:rPr kumimoji="1" lang="en-US" altLang="ja-JP" baseline="0" dirty="0" smtClean="0"/>
              <a:t> means just the energy conservation.</a:t>
            </a:r>
          </a:p>
          <a:p>
            <a:r>
              <a:rPr kumimoji="1" lang="en-US" altLang="ja-JP" baseline="0" dirty="0" smtClean="0"/>
              <a:t>In this calculation, since we treat that the nucleus is a very heavy potential source, the 3-momentum is not needed to be conserved.</a:t>
            </a:r>
          </a:p>
          <a:p>
            <a:r>
              <a:rPr kumimoji="1" lang="en-US" altLang="ja-JP" baseline="0" dirty="0" smtClean="0"/>
              <a:t>In calculating the transition density, we need lepton wave functions in both initial and final states.</a:t>
            </a:r>
            <a:endParaRPr kumimoji="1" lang="en-US" altLang="ja-JP" dirty="0" smtClean="0"/>
          </a:p>
          <a:p>
            <a:r>
              <a:rPr kumimoji="1" lang="en-US" altLang="ja-JP" dirty="0" smtClean="0"/>
              <a:t>In order to express the distortion of final electrons, we use the partial wave expansion.</a:t>
            </a:r>
          </a:p>
          <a:p>
            <a:r>
              <a:rPr kumimoji="1" lang="en-US" altLang="ja-JP" dirty="0" smtClean="0"/>
              <a:t>Assuming that the potential</a:t>
            </a:r>
            <a:r>
              <a:rPr kumimoji="1" lang="en-US" altLang="ja-JP" baseline="0" dirty="0" smtClean="0"/>
              <a:t> is spherical</a:t>
            </a:r>
            <a:r>
              <a:rPr kumimoji="1" lang="en-US" altLang="ja-JP" dirty="0" smtClean="0"/>
              <a:t>, we can analytically</a:t>
            </a:r>
            <a:r>
              <a:rPr kumimoji="1" lang="en-US" altLang="ja-JP" baseline="0" dirty="0" smtClean="0"/>
              <a:t> integrate t</a:t>
            </a:r>
            <a:r>
              <a:rPr kumimoji="1" lang="en-US" altLang="ja-JP" dirty="0" smtClean="0"/>
              <a:t>he angular</a:t>
            </a:r>
            <a:r>
              <a:rPr kumimoji="1" lang="en-US" altLang="ja-JP" baseline="0" dirty="0" smtClean="0"/>
              <a:t> part by the Racah algebra.</a:t>
            </a:r>
            <a:endParaRPr kumimoji="1" lang="en-US" altLang="ja-JP" dirty="0" smtClean="0"/>
          </a:p>
          <a:p>
            <a:r>
              <a:rPr kumimoji="1" lang="en-US" altLang="ja-JP" dirty="0" smtClean="0"/>
              <a:t>For calculating the radial part of the partial waves and bound waves, we solve Dirac eq. with Coulomb potential numerically.</a:t>
            </a:r>
          </a:p>
        </p:txBody>
      </p:sp>
      <p:sp>
        <p:nvSpPr>
          <p:cNvPr id="4" name="スライド番号プレースホルダー 3"/>
          <p:cNvSpPr>
            <a:spLocks noGrp="1"/>
          </p:cNvSpPr>
          <p:nvPr>
            <p:ph type="sldNum" sz="quarter" idx="10"/>
          </p:nvPr>
        </p:nvSpPr>
        <p:spPr/>
        <p:txBody>
          <a:bodyPr/>
          <a:lstStyle/>
          <a:p>
            <a:fld id="{815BE42C-C41C-4A25-98A8-93FCFB38D394}" type="slidenum">
              <a:rPr kumimoji="1" lang="ja-JP" altLang="en-US" smtClean="0"/>
              <a:pPr/>
              <a:t>15</a:t>
            </a:fld>
            <a:endParaRPr kumimoji="1" lang="ja-JP" altLang="en-US" dirty="0"/>
          </a:p>
        </p:txBody>
      </p:sp>
    </p:spTree>
    <p:extLst>
      <p:ext uri="{BB962C8B-B14F-4D97-AF65-F5344CB8AC3E}">
        <p14:creationId xmlns:p14="http://schemas.microsoft.com/office/powerpoint/2010/main" val="121973059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First,</a:t>
            </a:r>
            <a:r>
              <a:rPr kumimoji="1" lang="en-US" altLang="ja-JP" baseline="0" dirty="0" smtClean="0"/>
              <a:t> let us consider contact process.</a:t>
            </a:r>
          </a:p>
          <a:p>
            <a:r>
              <a:rPr kumimoji="1" lang="en-US" altLang="ja-JP" baseline="0" dirty="0" smtClean="0"/>
              <a:t>Here bound muon and electron contact and electron pair emit at one point.</a:t>
            </a:r>
          </a:p>
          <a:p>
            <a:r>
              <a:rPr kumimoji="1" lang="en-US" altLang="ja-JP" baseline="0" dirty="0" smtClean="0"/>
              <a:t>I show typical transition density, overlap of wave functions.</a:t>
            </a:r>
          </a:p>
          <a:p>
            <a:r>
              <a:rPr kumimoji="1" lang="en-US" altLang="ja-JP" baseline="0" dirty="0" smtClean="0"/>
              <a:t>You can see that distortion and relativistic effect enhance the transition rate.</a:t>
            </a:r>
          </a:p>
          <a:p>
            <a:r>
              <a:rPr kumimoji="1" lang="en-US" altLang="ja-JP" baseline="0" dirty="0" smtClean="0"/>
              <a:t>It is because these effects make wave functions shift to the center and the overlap gets larger.</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16</a:t>
            </a:fld>
            <a:endParaRPr kumimoji="1" lang="ja-JP" altLang="en-US" dirty="0"/>
          </a:p>
        </p:txBody>
      </p:sp>
    </p:spTree>
    <p:extLst>
      <p:ext uri="{BB962C8B-B14F-4D97-AF65-F5344CB8AC3E}">
        <p14:creationId xmlns:p14="http://schemas.microsoft.com/office/powerpoint/2010/main" val="83075366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This figure shows the current upper limit of branching ratio for contact process.</a:t>
            </a:r>
          </a:p>
          <a:p>
            <a:r>
              <a:rPr kumimoji="1" lang="en-US" altLang="ja-JP" dirty="0" smtClean="0"/>
              <a:t>It is estimated by the experiment of mu-&gt;3e, SINDRUM result.</a:t>
            </a:r>
          </a:p>
          <a:p>
            <a:r>
              <a:rPr kumimoji="1" lang="en-US" altLang="ja-JP" dirty="0" smtClean="0"/>
              <a:t>Blue curve is previous result and red one is our result.</a:t>
            </a:r>
          </a:p>
          <a:p>
            <a:r>
              <a:rPr kumimoji="1" lang="en-US" altLang="ja-JP" dirty="0" smtClean="0"/>
              <a:t>By including the Coulomb distortion and relativistic effect, the branching ratio</a:t>
            </a:r>
            <a:r>
              <a:rPr kumimoji="1" lang="en-US" altLang="ja-JP" baseline="0" dirty="0" smtClean="0"/>
              <a:t> is enhanced compared to the previous analysis.</a:t>
            </a:r>
            <a:endParaRPr kumimoji="1" lang="en-US" altLang="ja-JP" dirty="0" smtClean="0"/>
          </a:p>
          <a:p>
            <a:r>
              <a:rPr kumimoji="1" lang="en-US" altLang="ja-JP" dirty="0" smtClean="0"/>
              <a:t>This enhancement factor is about 7 in Pb case.</a:t>
            </a:r>
            <a:endParaRPr kumimoji="1" lang="ja-JP" altLang="en-US" dirty="0"/>
          </a:p>
        </p:txBody>
      </p:sp>
      <p:sp>
        <p:nvSpPr>
          <p:cNvPr id="4" name="スライド番号プレースホルダー 3"/>
          <p:cNvSpPr>
            <a:spLocks noGrp="1"/>
          </p:cNvSpPr>
          <p:nvPr>
            <p:ph type="sldNum" sz="quarter" idx="10"/>
          </p:nvPr>
        </p:nvSpPr>
        <p:spPr/>
        <p:txBody>
          <a:bodyPr/>
          <a:lstStyle/>
          <a:p>
            <a:fld id="{815BE42C-C41C-4A25-98A8-93FCFB38D394}" type="slidenum">
              <a:rPr kumimoji="1" lang="ja-JP" altLang="en-US" smtClean="0"/>
              <a:pPr/>
              <a:t>17</a:t>
            </a:fld>
            <a:endParaRPr kumimoji="1" lang="ja-JP" altLang="en-US" dirty="0"/>
          </a:p>
        </p:txBody>
      </p:sp>
    </p:spTree>
    <p:extLst>
      <p:ext uri="{BB962C8B-B14F-4D97-AF65-F5344CB8AC3E}">
        <p14:creationId xmlns:p14="http://schemas.microsoft.com/office/powerpoint/2010/main" val="3178514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On the other hand, the situation is quite different in photonic process.</a:t>
            </a:r>
          </a:p>
          <a:p>
            <a:r>
              <a:rPr kumimoji="1" lang="en-US" altLang="ja-JP" dirty="0" smtClean="0"/>
              <a:t>The diagram has two vertices:</a:t>
            </a:r>
            <a:r>
              <a:rPr kumimoji="1" lang="en-US" altLang="ja-JP" baseline="0" dirty="0" smtClean="0"/>
              <a:t> the one is of CLFV, and the other is of QED.</a:t>
            </a:r>
          </a:p>
          <a:p>
            <a:r>
              <a:rPr kumimoji="1" lang="en-US" altLang="ja-JP" baseline="0" dirty="0" smtClean="0"/>
              <a:t>Transition densities are shown again for each vertex.</a:t>
            </a:r>
          </a:p>
          <a:p>
            <a:r>
              <a:rPr kumimoji="1" lang="en-US" altLang="ja-JP" dirty="0" smtClean="0"/>
              <a:t>It may</a:t>
            </a:r>
            <a:r>
              <a:rPr kumimoji="1" lang="en-US" altLang="ja-JP" baseline="0" dirty="0" smtClean="0"/>
              <a:t> be a little hard to see, but the distortion of scattering electron makes overlap integral decrease.</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18</a:t>
            </a:fld>
            <a:endParaRPr kumimoji="1" lang="ja-JP" altLang="en-US" dirty="0"/>
          </a:p>
        </p:txBody>
      </p:sp>
    </p:spTree>
    <p:extLst>
      <p:ext uri="{BB962C8B-B14F-4D97-AF65-F5344CB8AC3E}">
        <p14:creationId xmlns:p14="http://schemas.microsoft.com/office/powerpoint/2010/main" val="39485924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This is a figure showing upper limit of branching ratio for photonic process.</a:t>
            </a:r>
          </a:p>
          <a:p>
            <a:r>
              <a:rPr kumimoji="1" lang="en-US" altLang="ja-JP" dirty="0" smtClean="0"/>
              <a:t>It is limited by MEG experiment.</a:t>
            </a:r>
          </a:p>
          <a:p>
            <a:r>
              <a:rPr kumimoji="1" lang="en-US" altLang="ja-JP" dirty="0" smtClean="0"/>
              <a:t>The result is quite different from that of contact process.</a:t>
            </a:r>
          </a:p>
          <a:p>
            <a:r>
              <a:rPr kumimoji="1" lang="en-US" altLang="ja-JP" dirty="0" smtClean="0"/>
              <a:t>In Pb case, the decay rate is a quarter as large as Koike's result.</a:t>
            </a:r>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19</a:t>
            </a:fld>
            <a:endParaRPr kumimoji="1" lang="ja-JP" altLang="en-US" dirty="0"/>
          </a:p>
        </p:txBody>
      </p:sp>
    </p:spTree>
    <p:extLst>
      <p:ext uri="{BB962C8B-B14F-4D97-AF65-F5344CB8AC3E}">
        <p14:creationId xmlns:p14="http://schemas.microsoft.com/office/powerpoint/2010/main" val="15347575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This</a:t>
            </a:r>
            <a:r>
              <a:rPr kumimoji="1" lang="en-US" altLang="ja-JP" baseline="0" dirty="0" smtClean="0"/>
              <a:t> is contents of my presentation.</a:t>
            </a:r>
          </a:p>
          <a:p>
            <a:r>
              <a:rPr kumimoji="1" lang="en-US" altLang="ja-JP" baseline="0" dirty="0" smtClean="0"/>
              <a:t>My talk is divided into 4 parts.</a:t>
            </a:r>
          </a:p>
          <a:p>
            <a:r>
              <a:rPr kumimoji="1" lang="en-US" altLang="ja-JP" baseline="0" dirty="0" smtClean="0"/>
              <a:t>First, I will introduce the current status of CLFV and the new CLFV process, me2ee.</a:t>
            </a:r>
          </a:p>
          <a:p>
            <a:r>
              <a:rPr kumimoji="1" lang="en-US" altLang="ja-JP" baseline="0" dirty="0" smtClean="0"/>
              <a:t>The aim of this research is a quantitative calculation for the rate of me2ee in a nuclear Coulomb potential.</a:t>
            </a:r>
          </a:p>
          <a:p>
            <a:r>
              <a:rPr kumimoji="1" lang="en-US" altLang="ja-JP" baseline="0" dirty="0" smtClean="0"/>
              <a:t>Second, I will talk about the way to analyze the transition probability.</a:t>
            </a:r>
          </a:p>
          <a:p>
            <a:r>
              <a:rPr kumimoji="1" lang="en-US" altLang="ja-JP" baseline="0" dirty="0" smtClean="0"/>
              <a:t>I will show the importance of taking into account distortion of scattering electron and relativity of bound electron.</a:t>
            </a:r>
          </a:p>
          <a:p>
            <a:r>
              <a:rPr kumimoji="1" lang="en-US" altLang="ja-JP" baseline="0" dirty="0" smtClean="0"/>
              <a:t>The result of the analysis gave us the possibility to distinguish among CLFV operators.</a:t>
            </a:r>
          </a:p>
          <a:p>
            <a:r>
              <a:rPr kumimoji="1" lang="en-US" altLang="ja-JP" baseline="0" dirty="0" smtClean="0"/>
              <a:t>So the next topic is ways to identify CLFV operator by experimental observables.</a:t>
            </a:r>
          </a:p>
          <a:p>
            <a:r>
              <a:rPr kumimoji="1" lang="en-US" altLang="ja-JP" baseline="0" dirty="0" smtClean="0"/>
              <a:t>I will tell you the details later.</a:t>
            </a:r>
          </a:p>
          <a:p>
            <a:r>
              <a:rPr kumimoji="1" lang="en-US" altLang="ja-JP" baseline="0" dirty="0" smtClean="0"/>
              <a:t>Finally, I will summarize my talk.</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2</a:t>
            </a:fld>
            <a:endParaRPr kumimoji="1" lang="ja-JP" altLang="en-US" dirty="0"/>
          </a:p>
        </p:txBody>
      </p:sp>
    </p:spTree>
    <p:extLst>
      <p:ext uri="{BB962C8B-B14F-4D97-AF65-F5344CB8AC3E}">
        <p14:creationId xmlns:p14="http://schemas.microsoft.com/office/powerpoint/2010/main" val="43634334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dirty="0" smtClean="0"/>
              <a:t>When Coulomb interaction of two electrons is switched on, electron wave function is enhanced near the origin due to the attractive Coulomb potential and local momentum in this region is increased compared with the asymptotic momentum.</a:t>
            </a:r>
          </a:p>
          <a:p>
            <a:r>
              <a:rPr lang="en-US" altLang="ja-JP" dirty="0" smtClean="0"/>
              <a:t>For contact interaction, zero-momentum transfer to the bound leptons is achieved even if the local momentum increases.</a:t>
            </a:r>
          </a:p>
          <a:p>
            <a:r>
              <a:rPr lang="en-US" altLang="ja-JP" dirty="0" smtClean="0"/>
              <a:t>The overlap integral increases because of increase of the wave function at origin.</a:t>
            </a:r>
          </a:p>
          <a:p>
            <a:r>
              <a:rPr lang="en-US" altLang="ja-JP" dirty="0" smtClean="0"/>
              <a:t>For the one-photon exchange interaction, the</a:t>
            </a:r>
            <a:r>
              <a:rPr lang="en-US" altLang="ja-JP" baseline="0" dirty="0" smtClean="0"/>
              <a:t> propagated </a:t>
            </a:r>
            <a:r>
              <a:rPr lang="en-US" altLang="ja-JP" dirty="0" smtClean="0"/>
              <a:t>photon remains the same as PLW, while the local momentum of electrons increases in DW.</a:t>
            </a:r>
          </a:p>
          <a:p>
            <a:r>
              <a:rPr lang="en-US" altLang="ja-JP" dirty="0" smtClean="0"/>
              <a:t>Then the overlap integral of both vertices decrease because of non-zero momentum transfer to the bound leptons.</a:t>
            </a:r>
          </a:p>
          <a:p>
            <a:r>
              <a:rPr lang="en-US" altLang="ja-JP" dirty="0" smtClean="0"/>
              <a:t>This suppression effect is larger than enhancement due to the increase of electron wave function at origin.</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20</a:t>
            </a:fld>
            <a:endParaRPr kumimoji="1" lang="ja-JP" altLang="en-US" dirty="0"/>
          </a:p>
        </p:txBody>
      </p:sp>
    </p:spTree>
    <p:extLst>
      <p:ext uri="{BB962C8B-B14F-4D97-AF65-F5344CB8AC3E}">
        <p14:creationId xmlns:p14="http://schemas.microsoft.com/office/powerpoint/2010/main" val="31726593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W</a:t>
            </a:r>
            <a:r>
              <a:rPr kumimoji="1" lang="en-US" altLang="ja-JP" baseline="0" dirty="0" smtClean="0"/>
              <a:t>e found the different modification of distortion between photonic and contact operators.</a:t>
            </a:r>
          </a:p>
          <a:p>
            <a:r>
              <a:rPr kumimoji="1" lang="en-US" altLang="ja-JP" dirty="0" smtClean="0"/>
              <a:t>Utilizing</a:t>
            </a:r>
            <a:r>
              <a:rPr kumimoji="1" lang="en-US" altLang="ja-JP" baseline="0" dirty="0" smtClean="0"/>
              <a:t> the result, I would like to discuss the distinguishment of CLFV interaction by experimental observables after we get CLFV signals in future.</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21</a:t>
            </a:fld>
            <a:endParaRPr kumimoji="1" lang="ja-JP" altLang="en-US" dirty="0"/>
          </a:p>
        </p:txBody>
      </p:sp>
    </p:spTree>
    <p:extLst>
      <p:ext uri="{BB962C8B-B14F-4D97-AF65-F5344CB8AC3E}">
        <p14:creationId xmlns:p14="http://schemas.microsoft.com/office/powerpoint/2010/main" val="281004414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The first possibility of discriminating methods is atomic # dependence of the decay rates.</a:t>
            </a:r>
          </a:p>
          <a:p>
            <a:r>
              <a:rPr kumimoji="1" lang="en-US" altLang="ja-JP" baseline="0" smtClean="0"/>
              <a:t>Here </a:t>
            </a:r>
            <a:r>
              <a:rPr kumimoji="1" lang="en-US" altLang="ja-JP" smtClean="0"/>
              <a:t>Gamma</a:t>
            </a:r>
            <a:r>
              <a:rPr kumimoji="1" lang="en-US" altLang="ja-JP" baseline="0" smtClean="0"/>
              <a:t> </a:t>
            </a:r>
            <a:r>
              <a:rPr kumimoji="1" lang="en-US" altLang="ja-JP" baseline="0" dirty="0" smtClean="0"/>
              <a:t>is decay rate including the Coulomb effects.</a:t>
            </a:r>
            <a:endParaRPr kumimoji="1" lang="en-US" altLang="ja-JP" dirty="0" smtClean="0"/>
          </a:p>
          <a:p>
            <a:r>
              <a:rPr kumimoji="1" lang="en-US" altLang="ja-JP" dirty="0" smtClean="0"/>
              <a:t>As I have shown, the Coulomb effects make the decay rates larger for contact process but smaller for photonic process.</a:t>
            </a:r>
          </a:p>
          <a:p>
            <a:r>
              <a:rPr kumimoji="1" lang="en-US" altLang="ja-JP" dirty="0" smtClean="0"/>
              <a:t>Thus it may be possible to discriminate contact and photonic processes observing CLFV of muonic atoms with different </a:t>
            </a:r>
            <a:r>
              <a:rPr kumimoji="1" lang="en-US" altLang="ja-JP" smtClean="0"/>
              <a:t>atomic #.</a:t>
            </a:r>
            <a:endParaRPr kumimoji="1" lang="ja-JP" altLang="en-US" dirty="0" smtClean="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22</a:t>
            </a:fld>
            <a:endParaRPr kumimoji="1" lang="ja-JP" altLang="en-US" dirty="0"/>
          </a:p>
        </p:txBody>
      </p:sp>
    </p:spTree>
    <p:extLst>
      <p:ext uri="{BB962C8B-B14F-4D97-AF65-F5344CB8AC3E}">
        <p14:creationId xmlns:p14="http://schemas.microsoft.com/office/powerpoint/2010/main" val="357557249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The second possibility is energy and angular distributions of</a:t>
            </a:r>
            <a:r>
              <a:rPr kumimoji="1" lang="en-US" altLang="ja-JP" baseline="0" dirty="0" smtClean="0"/>
              <a:t> emitted electron pair.</a:t>
            </a:r>
          </a:p>
          <a:p>
            <a:r>
              <a:rPr kumimoji="1" lang="en-US" altLang="ja-JP" baseline="0" dirty="0" smtClean="0"/>
              <a:t>As mentioned before, since the total momentum of emitted electrons is not need to be conserved, we have information in the distribution.</a:t>
            </a:r>
          </a:p>
          <a:p>
            <a:r>
              <a:rPr kumimoji="1" lang="en-US" altLang="ja-JP" baseline="0" dirty="0" smtClean="0"/>
              <a:t>In both contact and photonic interactions, the most favored kinematics is that two electrons have the same energies and emit back-to-back.</a:t>
            </a:r>
          </a:p>
          <a:p>
            <a:r>
              <a:rPr kumimoji="1" lang="en-US" altLang="ja-JP" baseline="0" dirty="0" smtClean="0"/>
              <a:t>However the distributions are a little different between contact and photonic interactions.</a:t>
            </a:r>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23</a:t>
            </a:fld>
            <a:endParaRPr kumimoji="1" lang="ja-JP" altLang="en-US" dirty="0"/>
          </a:p>
        </p:txBody>
      </p:sp>
    </p:spTree>
    <p:extLst>
      <p:ext uri="{BB962C8B-B14F-4D97-AF65-F5344CB8AC3E}">
        <p14:creationId xmlns:p14="http://schemas.microsoft.com/office/powerpoint/2010/main" val="7679588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Here </a:t>
            </a:r>
            <a:r>
              <a:rPr kumimoji="1" lang="en-US" altLang="ja-JP" baseline="0" dirty="0" smtClean="0"/>
              <a:t>we have two methods to distinguish between contact and photonic interactions.</a:t>
            </a:r>
          </a:p>
          <a:p>
            <a:r>
              <a:rPr kumimoji="1" lang="en-US" altLang="ja-JP" baseline="0" dirty="0" smtClean="0"/>
              <a:t>Next you may need a way to identify between left and right of CLFV operator.</a:t>
            </a:r>
          </a:p>
          <a:p>
            <a:r>
              <a:rPr kumimoji="1" lang="en-US" altLang="ja-JP" baseline="0" dirty="0" smtClean="0"/>
              <a:t>For example, g1 and g2 type interactions cannot be identified in the usual way.</a:t>
            </a:r>
          </a:p>
          <a:p>
            <a:r>
              <a:rPr kumimoji="1" lang="en-US" altLang="ja-JP" baseline="0" dirty="0" smtClean="0"/>
              <a:t>We need some technique.</a:t>
            </a:r>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24</a:t>
            </a:fld>
            <a:endParaRPr kumimoji="1" lang="ja-JP" altLang="en-US" dirty="0"/>
          </a:p>
        </p:txBody>
      </p:sp>
    </p:spTree>
    <p:extLst>
      <p:ext uri="{BB962C8B-B14F-4D97-AF65-F5344CB8AC3E}">
        <p14:creationId xmlns:p14="http://schemas.microsoft.com/office/powerpoint/2010/main" val="28643118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dirty="0" smtClean="0"/>
              <a:t>Let</a:t>
            </a:r>
            <a:r>
              <a:rPr kumimoji="1" lang="en-US" altLang="ja-JP" baseline="0" dirty="0" smtClean="0"/>
              <a:t> me summarize my talk.</a:t>
            </a:r>
            <a:endParaRPr kumimoji="1" lang="en-US" altLang="ja-JP" dirty="0" smtClean="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31</a:t>
            </a:fld>
            <a:endParaRPr kumimoji="1" lang="ja-JP" altLang="en-US" dirty="0"/>
          </a:p>
        </p:txBody>
      </p:sp>
    </p:spTree>
    <p:extLst>
      <p:ext uri="{BB962C8B-B14F-4D97-AF65-F5344CB8AC3E}">
        <p14:creationId xmlns:p14="http://schemas.microsoft.com/office/powerpoint/2010/main" val="31977970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me-&gt;ee process in a muonic atom is</a:t>
            </a:r>
            <a:r>
              <a:rPr kumimoji="1" lang="en-US" altLang="ja-JP" baseline="0" dirty="0" smtClean="0"/>
              <a:t> an interesting candidate for CLFV search.</a:t>
            </a:r>
          </a:p>
          <a:p>
            <a:r>
              <a:rPr kumimoji="1" lang="en-US" altLang="ja-JP" dirty="0" smtClean="0"/>
              <a:t>In calculation of decay rate, important</a:t>
            </a:r>
            <a:r>
              <a:rPr kumimoji="1" lang="en-US" altLang="ja-JP" baseline="0" dirty="0" smtClean="0"/>
              <a:t> effects are distortion of emitted electrons and relativistic treatment of a bound electron.</a:t>
            </a:r>
          </a:p>
          <a:p>
            <a:r>
              <a:rPr kumimoji="1" lang="en-US" altLang="ja-JP" dirty="0" smtClean="0"/>
              <a:t>As the result, we found that decay rate</a:t>
            </a:r>
            <a:r>
              <a:rPr kumimoji="1" lang="en-US" altLang="ja-JP" baseline="0" dirty="0" smtClean="0"/>
              <a:t> is enhanced for contact process and suppressed for photonic process compared to the previous analysis.</a:t>
            </a:r>
          </a:p>
          <a:p>
            <a:r>
              <a:rPr kumimoji="1" lang="en-US" altLang="ja-JP" dirty="0" smtClean="0"/>
              <a:t>We</a:t>
            </a:r>
            <a:r>
              <a:rPr kumimoji="1" lang="en-US" altLang="ja-JP" baseline="0" dirty="0" smtClean="0"/>
              <a:t> have proposed model-discriminating methods.</a:t>
            </a:r>
          </a:p>
          <a:p>
            <a:r>
              <a:rPr kumimoji="1" lang="en-US" altLang="ja-JP" baseline="0" dirty="0" smtClean="0"/>
              <a:t>Candidates are atomic # dependence of decay rate, and energy-angular distribution of emitted electrons.</a:t>
            </a:r>
          </a:p>
          <a:p>
            <a:r>
              <a:rPr kumimoji="1" lang="en-US" altLang="ja-JP" baseline="0" dirty="0" smtClean="0"/>
              <a:t>Using muon polarization is an interesting subject because it has possibility to identify the parity-violating component of CLFV interaction.</a:t>
            </a:r>
          </a:p>
        </p:txBody>
      </p:sp>
      <p:sp>
        <p:nvSpPr>
          <p:cNvPr id="4" name="スライド番号プレースホルダー 3"/>
          <p:cNvSpPr>
            <a:spLocks noGrp="1"/>
          </p:cNvSpPr>
          <p:nvPr>
            <p:ph type="sldNum" sz="quarter" idx="10"/>
          </p:nvPr>
        </p:nvSpPr>
        <p:spPr/>
        <p:txBody>
          <a:bodyPr/>
          <a:lstStyle/>
          <a:p>
            <a:fld id="{815BE42C-C41C-4A25-98A8-93FCFB38D394}" type="slidenum">
              <a:rPr kumimoji="1" lang="ja-JP" altLang="en-US" smtClean="0"/>
              <a:pPr/>
              <a:t>32</a:t>
            </a:fld>
            <a:endParaRPr kumimoji="1" lang="ja-JP" altLang="en-US" dirty="0"/>
          </a:p>
        </p:txBody>
      </p:sp>
    </p:spTree>
    <p:extLst>
      <p:ext uri="{BB962C8B-B14F-4D97-AF65-F5344CB8AC3E}">
        <p14:creationId xmlns:p14="http://schemas.microsoft.com/office/powerpoint/2010/main" val="295448074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33</a:t>
            </a:fld>
            <a:endParaRPr kumimoji="1" lang="ja-JP" altLang="en-US" dirty="0"/>
          </a:p>
        </p:txBody>
      </p:sp>
    </p:spTree>
    <p:extLst>
      <p:ext uri="{BB962C8B-B14F-4D97-AF65-F5344CB8AC3E}">
        <p14:creationId xmlns:p14="http://schemas.microsoft.com/office/powerpoint/2010/main" val="141650107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Our calculation</a:t>
            </a:r>
            <a:r>
              <a:rPr kumimoji="1" lang="en-US" altLang="ja-JP" baseline="0" dirty="0" smtClean="0"/>
              <a:t> is based on the independent particle picture of the initial state.</a:t>
            </a:r>
            <a:endParaRPr kumimoji="1" lang="en-US" altLang="ja-JP" dirty="0" smtClean="0"/>
          </a:p>
          <a:p>
            <a:r>
              <a:rPr kumimoji="1" lang="en-US" altLang="ja-JP" dirty="0" smtClean="0"/>
              <a:t>I’m afraid you may doubt</a:t>
            </a:r>
            <a:r>
              <a:rPr kumimoji="1" lang="en-US" altLang="ja-JP" baseline="0" dirty="0" smtClean="0"/>
              <a:t> that the contact interaction really happens, because the repulsive Coulomb force seems to suppress the overlap between muon and electron.</a:t>
            </a:r>
          </a:p>
          <a:p>
            <a:r>
              <a:rPr kumimoji="1" lang="en-US" altLang="ja-JP" baseline="0" dirty="0" smtClean="0"/>
              <a:t>In order to answer it, I tried to analyze the bound wave function by the variational method.</a:t>
            </a:r>
          </a:p>
          <a:p>
            <a:r>
              <a:rPr kumimoji="1" lang="en-US" altLang="ja-JP" baseline="0" dirty="0" smtClean="0"/>
              <a:t>Here I use the simple Hamiltonian which describes the system of a muon and an electron in a Coulomb potential by a point charge.</a:t>
            </a:r>
          </a:p>
          <a:p>
            <a:r>
              <a:rPr kumimoji="1" lang="en-US" altLang="ja-JP" baseline="0" dirty="0" smtClean="0"/>
              <a:t>Let us assume that the form of the wave function is like this.</a:t>
            </a:r>
          </a:p>
          <a:p>
            <a:r>
              <a:rPr kumimoji="1" lang="en-US" altLang="ja-JP" baseline="0" dirty="0" smtClean="0"/>
              <a:t>I want to know how large the suppression factor to overlap between muon and electron is.</a:t>
            </a:r>
          </a:p>
          <a:p>
            <a:r>
              <a:rPr kumimoji="1" lang="en-US" altLang="ja-JP" baseline="0" dirty="0" smtClean="0"/>
              <a:t>There are four variational parameters: Zm, Ze, a, b.</a:t>
            </a:r>
          </a:p>
          <a:p>
            <a:r>
              <a:rPr kumimoji="1" lang="en-US" altLang="ja-JP" baseline="0" dirty="0" smtClean="0"/>
              <a:t>In my analysis shown in the previous slides, the extra factor is not taken into account.</a:t>
            </a:r>
          </a:p>
          <a:p>
            <a:r>
              <a:rPr kumimoji="1" lang="en-US" altLang="ja-JP" baseline="0" dirty="0" smtClean="0"/>
              <a:t>As a result of the variational method, it is found that Zm~Z, Ze~Z-1, and b~0.</a:t>
            </a:r>
          </a:p>
          <a:p>
            <a:r>
              <a:rPr kumimoji="1" lang="en-US" altLang="ja-JP" baseline="0" dirty="0" smtClean="0"/>
              <a:t>We can safely neglect the extra factor, actually.</a:t>
            </a:r>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34</a:t>
            </a:fld>
            <a:endParaRPr kumimoji="1" lang="ja-JP" altLang="en-US" dirty="0"/>
          </a:p>
        </p:txBody>
      </p:sp>
    </p:spTree>
    <p:extLst>
      <p:ext uri="{BB962C8B-B14F-4D97-AF65-F5344CB8AC3E}">
        <p14:creationId xmlns:p14="http://schemas.microsoft.com/office/powerpoint/2010/main" val="41890280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Before the main result, let us see the wave functions.</a:t>
            </a:r>
          </a:p>
          <a:p>
            <a:r>
              <a:rPr kumimoji="1" lang="en-US" altLang="ja-JP" dirty="0" smtClean="0"/>
              <a:t>This</a:t>
            </a:r>
            <a:r>
              <a:rPr kumimoji="1" lang="en-US" altLang="ja-JP" baseline="0" dirty="0" smtClean="0"/>
              <a:t> is that of the bound electron.</a:t>
            </a:r>
          </a:p>
          <a:p>
            <a:r>
              <a:rPr kumimoji="1" lang="en-US" altLang="ja-JP" baseline="0" dirty="0" smtClean="0"/>
              <a:t>The blue dashed curve is a non-relativistic wave and the red solid curve is a relativistic wave.</a:t>
            </a:r>
          </a:p>
          <a:p>
            <a:r>
              <a:rPr kumimoji="1" lang="en-US" altLang="ja-JP" baseline="0" dirty="0" smtClean="0"/>
              <a:t>The important notice is that relativistic effect enhances the value near the origin.</a:t>
            </a:r>
          </a:p>
          <a:p>
            <a:r>
              <a:rPr kumimoji="1" lang="en-US" altLang="ja-JP" baseline="0" dirty="0" smtClean="0"/>
              <a:t>This relativistic effect is expected to enhance the overlap with muon wave function.</a:t>
            </a:r>
            <a:endParaRPr kumimoji="1" lang="ja-JP" altLang="en-US" dirty="0"/>
          </a:p>
        </p:txBody>
      </p:sp>
      <p:sp>
        <p:nvSpPr>
          <p:cNvPr id="4" name="スライド番号プレースホルダー 3"/>
          <p:cNvSpPr>
            <a:spLocks noGrp="1"/>
          </p:cNvSpPr>
          <p:nvPr>
            <p:ph type="sldNum" sz="quarter" idx="10"/>
          </p:nvPr>
        </p:nvSpPr>
        <p:spPr/>
        <p:txBody>
          <a:bodyPr/>
          <a:lstStyle/>
          <a:p>
            <a:fld id="{815BE42C-C41C-4A25-98A8-93FCFB38D394}" type="slidenum">
              <a:rPr kumimoji="1" lang="ja-JP" altLang="en-US" smtClean="0"/>
              <a:pPr/>
              <a:t>35</a:t>
            </a:fld>
            <a:endParaRPr kumimoji="1" lang="ja-JP" altLang="en-US" dirty="0"/>
          </a:p>
        </p:txBody>
      </p:sp>
    </p:spTree>
    <p:extLst>
      <p:ext uri="{BB962C8B-B14F-4D97-AF65-F5344CB8AC3E}">
        <p14:creationId xmlns:p14="http://schemas.microsoft.com/office/powerpoint/2010/main" val="6375810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mtClean="0"/>
              <a:t>Let me</a:t>
            </a:r>
            <a:r>
              <a:rPr kumimoji="1" lang="en-US" altLang="ja-JP" baseline="0" smtClean="0"/>
              <a:t> start.</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3</a:t>
            </a:fld>
            <a:endParaRPr kumimoji="1" lang="ja-JP" altLang="en-US" dirty="0"/>
          </a:p>
        </p:txBody>
      </p:sp>
    </p:spTree>
    <p:extLst>
      <p:ext uri="{BB962C8B-B14F-4D97-AF65-F5344CB8AC3E}">
        <p14:creationId xmlns:p14="http://schemas.microsoft.com/office/powerpoint/2010/main" val="34819115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baseline="0" dirty="0" smtClean="0"/>
              <a:t>Next is scattering electrons.</a:t>
            </a:r>
          </a:p>
          <a:p>
            <a:r>
              <a:rPr kumimoji="1" lang="en-US" altLang="ja-JP" baseline="0" dirty="0" smtClean="0"/>
              <a:t>The wave function of a scattering electron is shifted to the origin because of attractive nuclear Coulomb potential.</a:t>
            </a:r>
          </a:p>
          <a:p>
            <a:r>
              <a:rPr kumimoji="1" lang="en-US" altLang="ja-JP" baseline="0" dirty="0" smtClean="0"/>
              <a:t>There are two effects of the distortion.</a:t>
            </a:r>
          </a:p>
          <a:p>
            <a:r>
              <a:rPr kumimoji="1" lang="en-US" altLang="ja-JP" baseline="0" dirty="0" smtClean="0"/>
              <a:t>The first is enhancing value near the origin, which makes overlap of lepton wave functions larger.</a:t>
            </a:r>
          </a:p>
          <a:p>
            <a:r>
              <a:rPr kumimoji="1" lang="en-US" altLang="ja-JP" baseline="0" dirty="0" smtClean="0"/>
              <a:t>The second is giving phase shifts or extra local momenta to emitted electrons.</a:t>
            </a:r>
          </a:p>
        </p:txBody>
      </p:sp>
      <p:sp>
        <p:nvSpPr>
          <p:cNvPr id="4" name="スライド番号プレースホルダー 3"/>
          <p:cNvSpPr>
            <a:spLocks noGrp="1"/>
          </p:cNvSpPr>
          <p:nvPr>
            <p:ph type="sldNum" sz="quarter" idx="10"/>
          </p:nvPr>
        </p:nvSpPr>
        <p:spPr/>
        <p:txBody>
          <a:bodyPr/>
          <a:lstStyle/>
          <a:p>
            <a:fld id="{815BE42C-C41C-4A25-98A8-93FCFB38D394}" type="slidenum">
              <a:rPr kumimoji="1" lang="ja-JP" altLang="en-US" smtClean="0"/>
              <a:pPr/>
              <a:t>36</a:t>
            </a:fld>
            <a:endParaRPr kumimoji="1" lang="ja-JP" altLang="en-US" dirty="0"/>
          </a:p>
        </p:txBody>
      </p:sp>
    </p:spTree>
    <p:extLst>
      <p:ext uri="{BB962C8B-B14F-4D97-AF65-F5344CB8AC3E}">
        <p14:creationId xmlns:p14="http://schemas.microsoft.com/office/powerpoint/2010/main" val="16963633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Before</a:t>
            </a:r>
            <a:r>
              <a:rPr kumimoji="1" lang="en-US" altLang="ja-JP" baseline="0" dirty="0" smtClean="0"/>
              <a:t> main results, I’ll show radial wave functions of leptons.</a:t>
            </a:r>
          </a:p>
          <a:p>
            <a:r>
              <a:rPr kumimoji="1" lang="en-US" altLang="ja-JP" baseline="0" dirty="0" smtClean="0"/>
              <a:t>The horizontal axis indicates distance from the center of nucleus.</a:t>
            </a:r>
          </a:p>
          <a:p>
            <a:r>
              <a:rPr kumimoji="1" lang="en-US" altLang="ja-JP" baseline="0" dirty="0" smtClean="0"/>
              <a:t>This is radial wave function of 1s bound muon in Pb case.</a:t>
            </a:r>
          </a:p>
          <a:p>
            <a:r>
              <a:rPr kumimoji="1" lang="en-US" altLang="ja-JP" baseline="0" dirty="0" smtClean="0"/>
              <a:t>As you can see, a bound muon go round close to a charge radius of nucleus.</a:t>
            </a:r>
          </a:p>
          <a:p>
            <a:r>
              <a:rPr kumimoji="1" lang="en-US" altLang="ja-JP" baseline="0" dirty="0" smtClean="0"/>
              <a:t>Therefore it is important to consider finite nuclear radius in constructing the Coulomb potential.</a:t>
            </a:r>
            <a:endParaRPr kumimoji="1" lang="ja-JP" altLang="en-US" dirty="0"/>
          </a:p>
        </p:txBody>
      </p:sp>
      <p:sp>
        <p:nvSpPr>
          <p:cNvPr id="4" name="スライド番号プレースホルダー 3"/>
          <p:cNvSpPr>
            <a:spLocks noGrp="1"/>
          </p:cNvSpPr>
          <p:nvPr>
            <p:ph type="sldNum" sz="quarter" idx="10"/>
          </p:nvPr>
        </p:nvSpPr>
        <p:spPr/>
        <p:txBody>
          <a:bodyPr/>
          <a:lstStyle/>
          <a:p>
            <a:fld id="{815BE42C-C41C-4A25-98A8-93FCFB38D394}" type="slidenum">
              <a:rPr kumimoji="1" lang="ja-JP" altLang="en-US" smtClean="0"/>
              <a:pPr/>
              <a:t>37</a:t>
            </a:fld>
            <a:endParaRPr kumimoji="1" lang="ja-JP" altLang="en-US" dirty="0"/>
          </a:p>
        </p:txBody>
      </p:sp>
    </p:spTree>
    <p:extLst>
      <p:ext uri="{BB962C8B-B14F-4D97-AF65-F5344CB8AC3E}">
        <p14:creationId xmlns:p14="http://schemas.microsoft.com/office/powerpoint/2010/main" val="9137740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38</a:t>
            </a:fld>
            <a:endParaRPr kumimoji="1" lang="ja-JP" altLang="en-US" dirty="0"/>
          </a:p>
        </p:txBody>
      </p:sp>
    </p:spTree>
    <p:extLst>
      <p:ext uri="{BB962C8B-B14F-4D97-AF65-F5344CB8AC3E}">
        <p14:creationId xmlns:p14="http://schemas.microsoft.com/office/powerpoint/2010/main" val="198515961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baseline="0" dirty="0" smtClean="0"/>
              <a:t>Eventually, the decay rate can be written by the differential decay rate like this form.</a:t>
            </a:r>
          </a:p>
          <a:p>
            <a:r>
              <a:rPr kumimoji="1" lang="en-US" altLang="ja-JP" dirty="0" smtClean="0"/>
              <a:t>E1 is energy</a:t>
            </a:r>
            <a:r>
              <a:rPr kumimoji="1" lang="en-US" altLang="ja-JP" baseline="0" dirty="0" smtClean="0"/>
              <a:t> of one emitted electron and theta is angle between two electrons.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dirty="0" smtClean="0"/>
              <a:t>We can calculate analytic form of M</a:t>
            </a:r>
            <a:r>
              <a:rPr kumimoji="1" lang="en-US" altLang="ja-JP" baseline="0" dirty="0" smtClean="0"/>
              <a:t> and w.</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baseline="0" dirty="0" smtClean="0"/>
              <a:t>M is transition amplitude which can be determined by the structure of operators.</a:t>
            </a:r>
            <a:endParaRPr kumimoji="1" lang="en-US" altLang="ja-JP" dirty="0" smtClean="0"/>
          </a:p>
          <a:p>
            <a:r>
              <a:rPr kumimoji="1" lang="en-US" altLang="ja-JP" dirty="0" smtClean="0"/>
              <a:t>w is weighting factor which can be determined by geometry.</a:t>
            </a:r>
          </a:p>
          <a:p>
            <a:r>
              <a:rPr kumimoji="1" lang="en-US" altLang="ja-JP" dirty="0" smtClean="0"/>
              <a:t>In</a:t>
            </a:r>
            <a:r>
              <a:rPr kumimoji="1" lang="en-US" altLang="ja-JP" baseline="0" dirty="0" smtClean="0"/>
              <a:t> general, interaction terms interfere, but in this talk, I will show only special cases with just one CLFV coupling</a:t>
            </a:r>
            <a:r>
              <a:rPr kumimoji="1" lang="en-US" altLang="ja-JP" dirty="0" smtClean="0"/>
              <a:t>.</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39</a:t>
            </a:fld>
            <a:endParaRPr kumimoji="1" lang="ja-JP" altLang="en-US" dirty="0"/>
          </a:p>
        </p:txBody>
      </p:sp>
    </p:spTree>
    <p:extLst>
      <p:ext uri="{BB962C8B-B14F-4D97-AF65-F5344CB8AC3E}">
        <p14:creationId xmlns:p14="http://schemas.microsoft.com/office/powerpoint/2010/main" val="6708668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40</a:t>
            </a:fld>
            <a:endParaRPr kumimoji="1" lang="ja-JP" altLang="en-US" dirty="0"/>
          </a:p>
        </p:txBody>
      </p:sp>
    </p:spTree>
    <p:extLst>
      <p:ext uri="{BB962C8B-B14F-4D97-AF65-F5344CB8AC3E}">
        <p14:creationId xmlns:p14="http://schemas.microsoft.com/office/powerpoint/2010/main" val="10129132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41</a:t>
            </a:fld>
            <a:endParaRPr kumimoji="1" lang="ja-JP" altLang="en-US" dirty="0"/>
          </a:p>
        </p:txBody>
      </p:sp>
    </p:spTree>
    <p:extLst>
      <p:ext uri="{BB962C8B-B14F-4D97-AF65-F5344CB8AC3E}">
        <p14:creationId xmlns:p14="http://schemas.microsoft.com/office/powerpoint/2010/main" val="28292971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dirty="0" smtClean="0"/>
              <a:t>CLFV is lepton flavor violation for the charged lepton.</a:t>
            </a:r>
          </a:p>
          <a:p>
            <a:r>
              <a:rPr lang="en-US" altLang="ja-JP" dirty="0" smtClean="0"/>
              <a:t>The process is forbidden in the standard model.</a:t>
            </a:r>
          </a:p>
          <a:p>
            <a:r>
              <a:rPr lang="en-US" altLang="ja-JP" dirty="0" smtClean="0"/>
              <a:t>As mentioned, the neutrino</a:t>
            </a:r>
            <a:r>
              <a:rPr lang="en-US" altLang="ja-JP" baseline="0" dirty="0" smtClean="0"/>
              <a:t> mass violates the strict conservation of lepton flavors, and </a:t>
            </a:r>
            <a:r>
              <a:rPr lang="en-US" altLang="ja-JP" dirty="0" smtClean="0"/>
              <a:t>the neutrino mixing may generate CLFV process via the higher order electroweak diagram.</a:t>
            </a:r>
          </a:p>
          <a:p>
            <a:r>
              <a:rPr lang="en-US" altLang="ja-JP" dirty="0" smtClean="0"/>
              <a:t>However the expected branching ratio due to this mechanism is very small, for example branching ratio of</a:t>
            </a:r>
            <a:r>
              <a:rPr lang="en-US" altLang="ja-JP" baseline="0" dirty="0" smtClean="0"/>
              <a:t> </a:t>
            </a:r>
            <a:r>
              <a:rPr lang="en-US" altLang="ja-JP" dirty="0" smtClean="0"/>
              <a:t>mu-e-gamma is smaller</a:t>
            </a:r>
            <a:r>
              <a:rPr lang="en-US" altLang="ja-JP" baseline="0" dirty="0" smtClean="0"/>
              <a:t> than</a:t>
            </a:r>
            <a:r>
              <a:rPr lang="en-US" altLang="ja-JP" dirty="0" smtClean="0"/>
              <a:t> 10-54.</a:t>
            </a:r>
          </a:p>
          <a:p>
            <a:r>
              <a:rPr lang="en-US" altLang="ja-JP" dirty="0" smtClean="0"/>
              <a:t>While many models beyond the standard model predict sizable CLFV process, much larger than neutrino-osci. effects.</a:t>
            </a:r>
          </a:p>
          <a:p>
            <a:r>
              <a:rPr lang="en-US" altLang="ja-JP" dirty="0" smtClean="0"/>
              <a:t>Therefore the study of the rare CLFV process is considered as a good tool to search for the physics beyond standard model.</a:t>
            </a:r>
            <a:endParaRPr kumimoji="1" lang="en-US" altLang="ja-JP" baseline="0" dirty="0" smtClean="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4</a:t>
            </a:fld>
            <a:endParaRPr kumimoji="1" lang="ja-JP" altLang="en-US" dirty="0"/>
          </a:p>
        </p:txBody>
      </p:sp>
    </p:spTree>
    <p:extLst>
      <p:ext uri="{BB962C8B-B14F-4D97-AF65-F5344CB8AC3E}">
        <p14:creationId xmlns:p14="http://schemas.microsoft.com/office/powerpoint/2010/main" val="17281032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dirty="0" smtClean="0"/>
              <a:t>Among the current CLFV searches, strong limits are obtained from the</a:t>
            </a:r>
            <a:r>
              <a:rPr lang="en-US" altLang="ja-JP" baseline="0" dirty="0" smtClean="0"/>
              <a:t> </a:t>
            </a:r>
            <a:r>
              <a:rPr lang="en-US" altLang="ja-JP" dirty="0" smtClean="0"/>
              <a:t>muon decay.</a:t>
            </a:r>
          </a:p>
          <a:p>
            <a:r>
              <a:rPr lang="en-US" altLang="ja-JP" dirty="0" smtClean="0"/>
              <a:t>One of the advantage of muon process is that the high intensity muon is available and another</a:t>
            </a:r>
            <a:r>
              <a:rPr lang="en-US" altLang="ja-JP" baseline="0" dirty="0" smtClean="0"/>
              <a:t> is</a:t>
            </a:r>
            <a:r>
              <a:rPr lang="en-US" altLang="ja-JP" dirty="0" smtClean="0"/>
              <a:t> the long life time of muon.</a:t>
            </a:r>
          </a:p>
          <a:p>
            <a:r>
              <a:rPr lang="en-US" altLang="ja-JP" dirty="0" smtClean="0"/>
              <a:t>Here I show examples</a:t>
            </a:r>
            <a:r>
              <a:rPr lang="en-US" altLang="ja-JP" baseline="0" dirty="0" smtClean="0"/>
              <a:t> for muonic CLFV searches.</a:t>
            </a:r>
            <a:endParaRPr lang="en-US" altLang="ja-JP" dirty="0" smtClean="0"/>
          </a:p>
          <a:p>
            <a:r>
              <a:rPr lang="en-US" altLang="ja-JP" dirty="0" smtClean="0"/>
              <a:t>Current upper limit of the branching ratio for Br(mu-e-gamma) is 10-13 by MEG exp.</a:t>
            </a:r>
          </a:p>
          <a:p>
            <a:r>
              <a:rPr lang="en-US" altLang="ja-JP" dirty="0" smtClean="0"/>
              <a:t>That for mu-eee is 10-12 by sindrum.</a:t>
            </a:r>
          </a:p>
          <a:p>
            <a:r>
              <a:rPr lang="en-US" altLang="ja-JP" dirty="0" smtClean="0"/>
              <a:t>Those two are leptonic process, the CLFV associated with quark is mu-e conversion 10-12 by sindrum II exp.</a:t>
            </a:r>
          </a:p>
          <a:p>
            <a:r>
              <a:rPr lang="en-US" altLang="ja-JP" dirty="0" smtClean="0"/>
              <a:t>mu-e conversion</a:t>
            </a:r>
            <a:r>
              <a:rPr lang="en-US" altLang="ja-JP" baseline="0" dirty="0" smtClean="0"/>
              <a:t> is a search using a muonic atom, which is an atom with one muon instead of one electron.</a:t>
            </a:r>
            <a:endParaRPr lang="en-US" altLang="ja-JP" dirty="0" smtClean="0"/>
          </a:p>
          <a:p>
            <a:r>
              <a:rPr lang="en-US" altLang="ja-JP" dirty="0" smtClean="0"/>
              <a:t>We are looking for the coming experiments on the mu-e- conversion with higher sensitivity by COMET exp., DeeMe</a:t>
            </a:r>
            <a:r>
              <a:rPr lang="en-US" altLang="ja-JP" baseline="0" dirty="0" smtClean="0"/>
              <a:t> exp., and Mu2e exp.</a:t>
            </a:r>
            <a:endParaRPr kumimoji="1" lang="en-US" altLang="ja-JP" dirty="0" smtClean="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5</a:t>
            </a:fld>
            <a:endParaRPr kumimoji="1" lang="ja-JP" altLang="en-US" dirty="0"/>
          </a:p>
        </p:txBody>
      </p:sp>
    </p:spTree>
    <p:extLst>
      <p:ext uri="{BB962C8B-B14F-4D97-AF65-F5344CB8AC3E}">
        <p14:creationId xmlns:p14="http://schemas.microsoft.com/office/powerpoint/2010/main" val="5382025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dirty="0" smtClean="0"/>
              <a:t>In this talk I will concentrate on the CLFV process of muonic atom proposed in 2010 by Koike and collaborators.</a:t>
            </a:r>
          </a:p>
          <a:p>
            <a:r>
              <a:rPr lang="en-US" altLang="ja-JP" dirty="0" smtClean="0"/>
              <a:t>The process is mu e decays into e e in muonic atom and has the following features.</a:t>
            </a:r>
          </a:p>
          <a:p>
            <a:r>
              <a:rPr lang="en-US" altLang="ja-JP" dirty="0" smtClean="0"/>
              <a:t>This processes can be identified by observing two electrons, where the sum of the energies of two electrons is given by initial lepton masses and binding energies, and this is supposed to be a clear signal.</a:t>
            </a:r>
          </a:p>
          <a:p>
            <a:r>
              <a:rPr lang="en-US" altLang="ja-JP" dirty="0" smtClean="0"/>
              <a:t>With this process, one can prove both the contact</a:t>
            </a:r>
            <a:r>
              <a:rPr lang="en-US" altLang="ja-JP" baseline="0" dirty="0" smtClean="0"/>
              <a:t> </a:t>
            </a:r>
            <a:r>
              <a:rPr lang="en-US" altLang="ja-JP" dirty="0" smtClean="0"/>
              <a:t>and the photonic</a:t>
            </a:r>
            <a:r>
              <a:rPr lang="en-US" altLang="ja-JP" baseline="0" dirty="0" smtClean="0"/>
              <a:t> </a:t>
            </a:r>
            <a:r>
              <a:rPr lang="en-US" altLang="ja-JP" dirty="0" smtClean="0"/>
              <a:t>CLFV mechanisms like m3e.</a:t>
            </a:r>
          </a:p>
          <a:p>
            <a:r>
              <a:rPr lang="en-US" altLang="ja-JP" dirty="0" smtClean="0"/>
              <a:t>The decay rate is proportional to cubic power of atomic number as I will explain in</a:t>
            </a:r>
            <a:r>
              <a:rPr lang="en-US" altLang="ja-JP" baseline="0" dirty="0" smtClean="0"/>
              <a:t> later slides</a:t>
            </a:r>
            <a:r>
              <a:rPr lang="en-US" altLang="ja-JP" dirty="0" smtClean="0"/>
              <a:t>.</a:t>
            </a:r>
          </a:p>
          <a:p>
            <a:r>
              <a:rPr lang="en-US" altLang="ja-JP" dirty="0" smtClean="0"/>
              <a:t>Actually this CLFV process is mentioned in the proposal of COMET.</a:t>
            </a:r>
            <a:endParaRPr kumimoji="1" lang="ja-JP" altLang="en-US" dirty="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6</a:t>
            </a:fld>
            <a:endParaRPr kumimoji="1" lang="ja-JP" altLang="en-US" dirty="0"/>
          </a:p>
        </p:txBody>
      </p:sp>
    </p:spTree>
    <p:extLst>
      <p:ext uri="{BB962C8B-B14F-4D97-AF65-F5344CB8AC3E}">
        <p14:creationId xmlns:p14="http://schemas.microsoft.com/office/powerpoint/2010/main" val="35545076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Let us compare the property of me2ee process</a:t>
            </a:r>
            <a:r>
              <a:rPr kumimoji="1" lang="en-US" altLang="ja-JP" baseline="0" dirty="0" smtClean="0"/>
              <a:t> with the others.</a:t>
            </a:r>
          </a:p>
          <a:p>
            <a:r>
              <a:rPr kumimoji="1" lang="en-US" altLang="ja-JP" dirty="0" smtClean="0"/>
              <a:t>Here I consider</a:t>
            </a:r>
            <a:r>
              <a:rPr kumimoji="1" lang="en-US" altLang="ja-JP" baseline="0" dirty="0" smtClean="0"/>
              <a:t> these three typical CLFV interactions.</a:t>
            </a:r>
          </a:p>
          <a:p>
            <a:r>
              <a:rPr kumimoji="1" lang="en-US" altLang="ja-JP" baseline="0" dirty="0" smtClean="0"/>
              <a:t>First one is meg interaction, second is leptonic 4-Fermi, and third is 4-Fermi interaction which includes quarks.</a:t>
            </a:r>
          </a:p>
          <a:p>
            <a:r>
              <a:rPr kumimoji="1" lang="en-US" altLang="ja-JP" dirty="0" smtClean="0"/>
              <a:t>The meg process is sensitive to only meg interaction.</a:t>
            </a:r>
          </a:p>
          <a:p>
            <a:r>
              <a:rPr kumimoji="1" lang="en-US" altLang="ja-JP" dirty="0" smtClean="0"/>
              <a:t>On the other hand, by the m3e</a:t>
            </a:r>
            <a:r>
              <a:rPr kumimoji="1" lang="en-US" altLang="ja-JP" baseline="0" dirty="0" smtClean="0"/>
              <a:t> process, we can prove leptonic contact interaction in addition to meg interaction.</a:t>
            </a:r>
          </a:p>
          <a:p>
            <a:r>
              <a:rPr kumimoji="1" lang="en-US" altLang="ja-JP" baseline="0" dirty="0" smtClean="0"/>
              <a:t>However, of course, meg process has stronger sensitivity for meg interaction, because the m3e diagram needs QED vertex besides exotic one.</a:t>
            </a:r>
          </a:p>
          <a:p>
            <a:r>
              <a:rPr kumimoji="1" lang="en-US" altLang="ja-JP" dirty="0" smtClean="0"/>
              <a:t>By the</a:t>
            </a:r>
            <a:r>
              <a:rPr kumimoji="1" lang="en-US" altLang="ja-JP" baseline="0" dirty="0" smtClean="0"/>
              <a:t> </a:t>
            </a:r>
            <a:r>
              <a:rPr kumimoji="1" lang="en-US" altLang="ja-JP" dirty="0" smtClean="0"/>
              <a:t>m-e</a:t>
            </a:r>
            <a:r>
              <a:rPr kumimoji="1" lang="en-US" altLang="ja-JP" baseline="0" dirty="0" smtClean="0"/>
              <a:t> conv., we can study CLFV interaction with light quarks.</a:t>
            </a:r>
          </a:p>
          <a:p>
            <a:r>
              <a:rPr kumimoji="1" lang="en-US" altLang="ja-JP" dirty="0" smtClean="0"/>
              <a:t>So,</a:t>
            </a:r>
            <a:r>
              <a:rPr kumimoji="1" lang="en-US" altLang="ja-JP" baseline="0" dirty="0" smtClean="0"/>
              <a:t> here goes our process.</a:t>
            </a:r>
          </a:p>
          <a:p>
            <a:r>
              <a:rPr kumimoji="1" lang="en-US" altLang="ja-JP" baseline="0" dirty="0" smtClean="0"/>
              <a:t>As mentioned, the property of me2ee is similar to m3e process.</a:t>
            </a:r>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7</a:t>
            </a:fld>
            <a:endParaRPr kumimoji="1" lang="ja-JP" altLang="en-US" dirty="0"/>
          </a:p>
        </p:txBody>
      </p:sp>
    </p:spTree>
    <p:extLst>
      <p:ext uri="{BB962C8B-B14F-4D97-AF65-F5344CB8AC3E}">
        <p14:creationId xmlns:p14="http://schemas.microsoft.com/office/powerpoint/2010/main" val="32692350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I told</a:t>
            </a:r>
            <a:r>
              <a:rPr kumimoji="1" lang="en-US" altLang="ja-JP" baseline="0" dirty="0" smtClean="0"/>
              <a:t> you that t</a:t>
            </a:r>
            <a:r>
              <a:rPr kumimoji="1" lang="en-US" altLang="ja-JP" dirty="0" smtClean="0"/>
              <a:t>he me2ee is similar to m3e.</a:t>
            </a:r>
          </a:p>
          <a:p>
            <a:r>
              <a:rPr kumimoji="1" lang="en-US" altLang="ja-JP" dirty="0" smtClean="0"/>
              <a:t>Here let me note the difference between</a:t>
            </a:r>
            <a:r>
              <a:rPr kumimoji="1" lang="en-US" altLang="ja-JP" baseline="0" dirty="0" smtClean="0"/>
              <a:t> them.</a:t>
            </a:r>
          </a:p>
          <a:p>
            <a:r>
              <a:rPr kumimoji="1" lang="en-US" altLang="ja-JP" dirty="0" smtClean="0"/>
              <a:t>I show two</a:t>
            </a:r>
            <a:r>
              <a:rPr kumimoji="1" lang="en-US" altLang="ja-JP" baseline="0" dirty="0" smtClean="0"/>
              <a:t> differences.</a:t>
            </a:r>
          </a:p>
          <a:p>
            <a:r>
              <a:rPr kumimoji="1" lang="en-US" altLang="ja-JP" baseline="0" dirty="0" smtClean="0"/>
              <a:t>The one is obvious: the signal is different.</a:t>
            </a:r>
          </a:p>
          <a:p>
            <a:r>
              <a:rPr kumimoji="1" lang="en-US" altLang="ja-JP" baseline="0" dirty="0" smtClean="0"/>
              <a:t>Searching me2ee looks for a pair of electrons with fixed total energy.</a:t>
            </a:r>
          </a:p>
          <a:p>
            <a:r>
              <a:rPr kumimoji="1" lang="en-US" altLang="ja-JP" baseline="0" dirty="0" smtClean="0"/>
              <a:t>On the other hand, for m3e, you have to detect 3 electrons and reconstruct muon mass.</a:t>
            </a:r>
          </a:p>
          <a:p>
            <a:r>
              <a:rPr kumimoji="1" lang="en-US" altLang="ja-JP" baseline="0" dirty="0" smtClean="0"/>
              <a:t>The other is about the interference property.</a:t>
            </a:r>
          </a:p>
          <a:p>
            <a:r>
              <a:rPr kumimoji="1" lang="en-US" altLang="ja-JP" baseline="0" dirty="0" smtClean="0"/>
              <a:t>By the difference, it is possible to test the relative phase of CLFV couplings.</a:t>
            </a:r>
          </a:p>
          <a:p>
            <a:r>
              <a:rPr kumimoji="1" lang="en-US" altLang="ja-JP" baseline="0" dirty="0" smtClean="0"/>
              <a:t>Therefore the me2ee process is certainly complemental compared to the previous CLFV searches.</a:t>
            </a:r>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8</a:t>
            </a:fld>
            <a:endParaRPr kumimoji="1" lang="ja-JP" altLang="en-US" dirty="0"/>
          </a:p>
        </p:txBody>
      </p:sp>
    </p:spTree>
    <p:extLst>
      <p:ext uri="{BB962C8B-B14F-4D97-AF65-F5344CB8AC3E}">
        <p14:creationId xmlns:p14="http://schemas.microsoft.com/office/powerpoint/2010/main" val="19732829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So</a:t>
            </a:r>
            <a:r>
              <a:rPr kumimoji="1" lang="en-US" altLang="ja-JP" baseline="0" dirty="0" smtClean="0"/>
              <a:t> let us review the simple estimation of the rate of me2ee, which is given in this paper.</a:t>
            </a:r>
            <a:endParaRPr kumimoji="1" lang="en-US" altLang="ja-JP" dirty="0" smtClean="0"/>
          </a:p>
          <a:p>
            <a:r>
              <a:rPr kumimoji="1" lang="en-US" altLang="ja-JP" dirty="0" smtClean="0"/>
              <a:t>Suppose the nuclear Coulomb potential is weak, we</a:t>
            </a:r>
            <a:r>
              <a:rPr kumimoji="1" lang="en-US" altLang="ja-JP" baseline="0" dirty="0" smtClean="0"/>
              <a:t> can divide the cross section for free particle from overlap of lepton wave functions,</a:t>
            </a:r>
            <a:r>
              <a:rPr kumimoji="1" lang="en-US" altLang="ja-JP" dirty="0" smtClean="0"/>
              <a:t> and the rate can be written by this formula.</a:t>
            </a:r>
          </a:p>
          <a:p>
            <a:r>
              <a:rPr kumimoji="1" lang="en-US" altLang="ja-JP" dirty="0" smtClean="0"/>
              <a:t>The</a:t>
            </a:r>
            <a:r>
              <a:rPr kumimoji="1" lang="en-US" altLang="ja-JP" baseline="0" dirty="0" smtClean="0"/>
              <a:t> formula contains several factors.</a:t>
            </a:r>
          </a:p>
          <a:p>
            <a:r>
              <a:rPr kumimoji="1" lang="en-US" altLang="ja-JP" baseline="0" dirty="0" smtClean="0"/>
              <a:t>The factor of two means that there are two electrons in 1s state.</a:t>
            </a:r>
          </a:p>
          <a:p>
            <a:r>
              <a:rPr kumimoji="1" lang="en-US" altLang="ja-JP" baseline="0" dirty="0" smtClean="0"/>
              <a:t>The sigma indicates a cross section of free muon and electron into two electrons.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baseline="0" dirty="0" smtClean="0"/>
              <a:t>The overlap of bound muon and electron is represented as the value at the origin of electron wave function because bound muon is much more compact than bound electron due to the heavy mass.</a:t>
            </a:r>
          </a:p>
          <a:p>
            <a:r>
              <a:rPr kumimoji="1" lang="en-US" altLang="ja-JP" baseline="0" dirty="0" smtClean="0"/>
              <a:t>The wave function of bound electron can be written like this by solving the Schrödinger equation.</a:t>
            </a:r>
          </a:p>
          <a:p>
            <a:r>
              <a:rPr kumimoji="1" lang="en-US" altLang="ja-JP" dirty="0" smtClean="0"/>
              <a:t>Here,</a:t>
            </a:r>
            <a:r>
              <a:rPr kumimoji="1" lang="en-US" altLang="ja-JP" baseline="0" dirty="0" smtClean="0"/>
              <a:t> for electron,</a:t>
            </a:r>
            <a:r>
              <a:rPr kumimoji="1" lang="en-US" altLang="ja-JP" dirty="0" smtClean="0"/>
              <a:t> the charge of potential is Z-1 rather than</a:t>
            </a:r>
            <a:r>
              <a:rPr kumimoji="1" lang="en-US" altLang="ja-JP" baseline="0" dirty="0" smtClean="0"/>
              <a:t> Z, considering the screening of muon.</a:t>
            </a:r>
            <a:endParaRPr kumimoji="1" lang="en-US" altLang="ja-JP" dirty="0" smtClean="0"/>
          </a:p>
          <a:p>
            <a:r>
              <a:rPr kumimoji="1" lang="en-US" altLang="ja-JP" dirty="0" smtClean="0"/>
              <a:t>As result,</a:t>
            </a:r>
            <a:r>
              <a:rPr kumimoji="1" lang="en-US" altLang="ja-JP" baseline="0" dirty="0" smtClean="0"/>
              <a:t> </a:t>
            </a:r>
            <a:r>
              <a:rPr kumimoji="1" lang="en-US" altLang="ja-JP" dirty="0" smtClean="0"/>
              <a:t>the decay rate is proportional to Z to 3rd power.</a:t>
            </a:r>
          </a:p>
          <a:p>
            <a:r>
              <a:rPr kumimoji="1" lang="en-US" altLang="ja-JP" dirty="0" smtClean="0"/>
              <a:t>I want to emphasize that</a:t>
            </a:r>
            <a:r>
              <a:rPr kumimoji="1" lang="en-US" altLang="ja-JP" baseline="0" dirty="0" smtClean="0"/>
              <a:t> the Z dependence does not depend on the CLFV operator, due to the factorization.</a:t>
            </a:r>
            <a:endParaRPr kumimoji="1" lang="en-US" altLang="ja-JP" dirty="0" smtClean="0"/>
          </a:p>
        </p:txBody>
      </p:sp>
      <p:sp>
        <p:nvSpPr>
          <p:cNvPr id="4" name="スライド番号プレースホルダー 3"/>
          <p:cNvSpPr>
            <a:spLocks noGrp="1"/>
          </p:cNvSpPr>
          <p:nvPr>
            <p:ph type="sldNum" sz="quarter" idx="10"/>
          </p:nvPr>
        </p:nvSpPr>
        <p:spPr/>
        <p:txBody>
          <a:bodyPr/>
          <a:lstStyle/>
          <a:p>
            <a:fld id="{B22F0996-4CB3-4770-99FF-F8827E31D1D8}" type="slidenum">
              <a:rPr kumimoji="1" lang="ja-JP" altLang="en-US" smtClean="0"/>
              <a:t>9</a:t>
            </a:fld>
            <a:endParaRPr kumimoji="1" lang="ja-JP" altLang="en-US" dirty="0"/>
          </a:p>
        </p:txBody>
      </p:sp>
    </p:spTree>
    <p:extLst>
      <p:ext uri="{BB962C8B-B14F-4D97-AF65-F5344CB8AC3E}">
        <p14:creationId xmlns:p14="http://schemas.microsoft.com/office/powerpoint/2010/main" val="24375901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4571999"/>
          </a:xfrm>
        </p:spPr>
        <p:txBody>
          <a:bodyPr anchor="ctr">
            <a:noAutofit/>
          </a:bodyPr>
          <a:lstStyle>
            <a:lvl1pPr>
              <a:lnSpc>
                <a:spcPct val="100000"/>
              </a:lnSpc>
              <a:defRPr sz="8800" spc="-80" baseline="0">
                <a:solidFill>
                  <a:schemeClr val="tx1"/>
                </a:solidFill>
              </a:defRPr>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457200" y="4800600"/>
            <a:ext cx="6858000" cy="914400"/>
          </a:xfrm>
        </p:spPr>
        <p:txBody>
          <a:bodyPr/>
          <a:lstStyle>
            <a:lvl1pPr marL="0" indent="0" algn="l">
              <a:buNone/>
              <a:defRPr b="0" cap="all" spc="120" baseline="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9" name="Rectangle 8"/>
          <p:cNvSpPr/>
          <p:nvPr/>
        </p:nvSpPr>
        <p:spPr>
          <a:xfrm>
            <a:off x="9001124" y="4846320"/>
            <a:ext cx="142876" cy="20116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9001124" y="0"/>
            <a:ext cx="142876" cy="48463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B5600704-1CE0-4446-8B60-CDE47E5BFDE5}" type="slidenum">
              <a:rPr kumimoji="1" lang="ja-JP" altLang="en-US" smtClean="0"/>
              <a:t>‹#›</a:t>
            </a:fld>
            <a:endParaRPr kumimoji="1" lang="ja-JP" altLang="en-US" dirty="0"/>
          </a:p>
        </p:txBody>
      </p:sp>
    </p:spTree>
    <p:extLst>
      <p:ext uri="{BB962C8B-B14F-4D97-AF65-F5344CB8AC3E}">
        <p14:creationId xmlns:p14="http://schemas.microsoft.com/office/powerpoint/2010/main" val="17305006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a:p>
        </p:txBody>
      </p:sp>
      <p:sp>
        <p:nvSpPr>
          <p:cNvPr id="4" name="Date Placeholder 3"/>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B5600704-1CE0-4446-8B60-CDE47E5BFDE5}" type="slidenum">
              <a:rPr kumimoji="1" lang="ja-JP" altLang="en-US" smtClean="0"/>
              <a:t>‹#›</a:t>
            </a:fld>
            <a:endParaRPr kumimoji="1" lang="ja-JP" altLang="en-US" dirty="0"/>
          </a:p>
        </p:txBody>
      </p:sp>
    </p:spTree>
    <p:extLst>
      <p:ext uri="{BB962C8B-B14F-4D97-AF65-F5344CB8AC3E}">
        <p14:creationId xmlns:p14="http://schemas.microsoft.com/office/powerpoint/2010/main" val="41647477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ja-JP" altLang="en-US" smtClean="0"/>
              <a:t>マスター タイトルの書式設定</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a:p>
        </p:txBody>
      </p:sp>
      <p:sp>
        <p:nvSpPr>
          <p:cNvPr id="4" name="Date Placeholder 3"/>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B5600704-1CE0-4446-8B60-CDE47E5BFDE5}" type="slidenum">
              <a:rPr kumimoji="1" lang="ja-JP" altLang="en-US" smtClean="0"/>
              <a:t>‹#›</a:t>
            </a:fld>
            <a:endParaRPr kumimoji="1" lang="ja-JP" altLang="en-US" dirty="0"/>
          </a:p>
        </p:txBody>
      </p:sp>
    </p:spTree>
    <p:extLst>
      <p:ext uri="{BB962C8B-B14F-4D97-AF65-F5344CB8AC3E}">
        <p14:creationId xmlns:p14="http://schemas.microsoft.com/office/powerpoint/2010/main" val="17596220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B5600704-1CE0-4446-8B60-CDE47E5BFDE5}" type="slidenum">
              <a:rPr kumimoji="1" lang="ja-JP" altLang="en-US" smtClean="0"/>
              <a:t>‹#›</a:t>
            </a:fld>
            <a:endParaRPr kumimoji="1" lang="ja-JP" altLang="en-US" dirty="0"/>
          </a:p>
        </p:txBody>
      </p:sp>
    </p:spTree>
    <p:extLst>
      <p:ext uri="{BB962C8B-B14F-4D97-AF65-F5344CB8AC3E}">
        <p14:creationId xmlns:p14="http://schemas.microsoft.com/office/powerpoint/2010/main" val="15821480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7772400" cy="4321175"/>
          </a:xfrm>
        </p:spPr>
        <p:txBody>
          <a:bodyPr anchor="ctr">
            <a:noAutofit/>
          </a:bodyPr>
          <a:lstStyle>
            <a:lvl1pPr algn="l">
              <a:lnSpc>
                <a:spcPct val="100000"/>
              </a:lnSpc>
              <a:defRPr sz="8800" b="0" cap="all" spc="-80" baseline="0">
                <a:solidFill>
                  <a:schemeClr val="tx1"/>
                </a:solidFill>
              </a:defRPr>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457200" y="228601"/>
            <a:ext cx="7772400" cy="1066800"/>
          </a:xfrm>
        </p:spPr>
        <p:txBody>
          <a:bodyPr anchor="b"/>
          <a:lstStyle>
            <a:lvl1pPr marL="0" indent="0">
              <a:buNone/>
              <a:defRPr sz="2000" b="0" cap="all" spc="12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マスター テキストの書式設定</a:t>
            </a:r>
          </a:p>
        </p:txBody>
      </p:sp>
      <p:sp>
        <p:nvSpPr>
          <p:cNvPr id="7" name="Date Placeholder 6"/>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8" name="Slide Number Placeholder 7"/>
          <p:cNvSpPr>
            <a:spLocks noGrp="1"/>
          </p:cNvSpPr>
          <p:nvPr>
            <p:ph type="sldNum" sz="quarter" idx="11"/>
          </p:nvPr>
        </p:nvSpPr>
        <p:spPr/>
        <p:txBody>
          <a:bodyPr/>
          <a:lstStyle/>
          <a:p>
            <a:fld id="{B5600704-1CE0-4446-8B60-CDE47E5BFDE5}" type="slidenum">
              <a:rPr kumimoji="1" lang="ja-JP" altLang="en-US" smtClean="0"/>
              <a:t>‹#›</a:t>
            </a:fld>
            <a:endParaRPr kumimoji="1" lang="ja-JP" altLang="en-US" dirty="0"/>
          </a:p>
        </p:txBody>
      </p:sp>
      <p:sp>
        <p:nvSpPr>
          <p:cNvPr id="9" name="Footer Placeholder 8"/>
          <p:cNvSpPr>
            <a:spLocks noGrp="1"/>
          </p:cNvSpPr>
          <p:nvPr>
            <p:ph type="ftr" sz="quarter" idx="12"/>
          </p:nvPr>
        </p:nvSpPr>
        <p:spPr/>
        <p:txBody>
          <a:bodyPr/>
          <a:lstStyle/>
          <a:p>
            <a:endParaRPr kumimoji="1" lang="ja-JP" altLang="en-US" dirty="0"/>
          </a:p>
        </p:txBody>
      </p:sp>
    </p:spTree>
    <p:extLst>
      <p:ext uri="{BB962C8B-B14F-4D97-AF65-F5344CB8AC3E}">
        <p14:creationId xmlns:p14="http://schemas.microsoft.com/office/powerpoint/2010/main" val="4894778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a:p>
        </p:txBody>
      </p:sp>
      <p:sp>
        <p:nvSpPr>
          <p:cNvPr id="3" name="Content Placeholder 2"/>
          <p:cNvSpPr>
            <a:spLocks noGrp="1"/>
          </p:cNvSpPr>
          <p:nvPr>
            <p:ph sz="half" idx="1"/>
          </p:nvPr>
        </p:nvSpPr>
        <p:spPr>
          <a:xfrm>
            <a:off x="163068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9016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B5600704-1CE0-4446-8B60-CDE47E5BFDE5}" type="slidenum">
              <a:rPr kumimoji="1" lang="ja-JP" altLang="en-US" smtClean="0"/>
              <a:t>‹#›</a:t>
            </a:fld>
            <a:endParaRPr kumimoji="1" lang="ja-JP" altLang="en-US" dirty="0"/>
          </a:p>
        </p:txBody>
      </p:sp>
    </p:spTree>
    <p:extLst>
      <p:ext uri="{BB962C8B-B14F-4D97-AF65-F5344CB8AC3E}">
        <p14:creationId xmlns:p14="http://schemas.microsoft.com/office/powerpoint/2010/main" val="304984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ja-JP" altLang="en-US" smtClean="0"/>
              <a:t>マスター タイトルの書式設定</a:t>
            </a:r>
            <a:endParaRPr lang="en-US"/>
          </a:p>
        </p:txBody>
      </p:sp>
      <p:sp>
        <p:nvSpPr>
          <p:cNvPr id="3" name="Text Placeholder 2"/>
          <p:cNvSpPr>
            <a:spLocks noGrp="1"/>
          </p:cNvSpPr>
          <p:nvPr>
            <p:ph type="body" idx="1"/>
          </p:nvPr>
        </p:nvSpPr>
        <p:spPr>
          <a:xfrm>
            <a:off x="1627632" y="1572768"/>
            <a:ext cx="3291840" cy="639762"/>
          </a:xfrm>
        </p:spPr>
        <p:txBody>
          <a:bodyPr anchor="b">
            <a:noAutofit/>
          </a:bodyPr>
          <a:lstStyle>
            <a:lvl1pPr marL="0" indent="0">
              <a:buNone/>
              <a:defRPr sz="1800" b="0" cap="all" spc="100"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1627632"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93208" y="1572768"/>
            <a:ext cx="3291840" cy="639762"/>
          </a:xfrm>
        </p:spPr>
        <p:txBody>
          <a:bodyPr anchor="b">
            <a:noAutofit/>
          </a:bodyPr>
          <a:lstStyle>
            <a:lvl1pPr marL="0" indent="0">
              <a:buNone/>
              <a:defRPr lang="en-US" sz="1800" b="0" kern="1200" cap="all" spc="100" baseline="0" dirty="0" smtClean="0">
                <a:solidFill>
                  <a:schemeClr val="tx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spcBef>
                <a:spcPct val="20000"/>
              </a:spcBef>
              <a:buFont typeface="Arial" pitchFamily="34" charset="0"/>
              <a:buNone/>
            </a:pPr>
            <a:r>
              <a:rPr lang="ja-JP" altLang="en-US" smtClean="0"/>
              <a:t>マスター テキストの書式設定</a:t>
            </a:r>
          </a:p>
        </p:txBody>
      </p:sp>
      <p:sp>
        <p:nvSpPr>
          <p:cNvPr id="6" name="Content Placeholder 5"/>
          <p:cNvSpPr>
            <a:spLocks noGrp="1"/>
          </p:cNvSpPr>
          <p:nvPr>
            <p:ph sz="quarter" idx="4"/>
          </p:nvPr>
        </p:nvSpPr>
        <p:spPr>
          <a:xfrm>
            <a:off x="5093208"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8" name="Footer Placeholder 7"/>
          <p:cNvSpPr>
            <a:spLocks noGrp="1"/>
          </p:cNvSpPr>
          <p:nvPr>
            <p:ph type="ftr" sz="quarter" idx="11"/>
          </p:nvPr>
        </p:nvSpPr>
        <p:spPr/>
        <p:txBody>
          <a:bodyPr/>
          <a:lstStyle/>
          <a:p>
            <a:endParaRPr kumimoji="1" lang="ja-JP" altLang="en-US" dirty="0"/>
          </a:p>
        </p:txBody>
      </p:sp>
      <p:sp>
        <p:nvSpPr>
          <p:cNvPr id="9" name="Slide Number Placeholder 8"/>
          <p:cNvSpPr>
            <a:spLocks noGrp="1"/>
          </p:cNvSpPr>
          <p:nvPr>
            <p:ph type="sldNum" sz="quarter" idx="12"/>
          </p:nvPr>
        </p:nvSpPr>
        <p:spPr/>
        <p:txBody>
          <a:bodyPr/>
          <a:lstStyle/>
          <a:p>
            <a:fld id="{B5600704-1CE0-4446-8B60-CDE47E5BFDE5}" type="slidenum">
              <a:rPr kumimoji="1" lang="ja-JP" altLang="en-US" smtClean="0"/>
              <a:t>‹#›</a:t>
            </a:fld>
            <a:endParaRPr kumimoji="1" lang="ja-JP" altLang="en-US" dirty="0"/>
          </a:p>
        </p:txBody>
      </p:sp>
    </p:spTree>
    <p:extLst>
      <p:ext uri="{BB962C8B-B14F-4D97-AF65-F5344CB8AC3E}">
        <p14:creationId xmlns:p14="http://schemas.microsoft.com/office/powerpoint/2010/main" val="331257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a:p>
        </p:txBody>
      </p:sp>
      <p:sp>
        <p:nvSpPr>
          <p:cNvPr id="3" name="Date Placeholder 2"/>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4" name="Footer Placeholder 3"/>
          <p:cNvSpPr>
            <a:spLocks noGrp="1"/>
          </p:cNvSpPr>
          <p:nvPr>
            <p:ph type="ftr" sz="quarter" idx="11"/>
          </p:nvPr>
        </p:nvSpPr>
        <p:spPr/>
        <p:txBody>
          <a:bodyPr/>
          <a:lstStyle/>
          <a:p>
            <a:endParaRPr kumimoji="1" lang="ja-JP" altLang="en-US" dirty="0"/>
          </a:p>
        </p:txBody>
      </p:sp>
      <p:sp>
        <p:nvSpPr>
          <p:cNvPr id="5" name="Slide Number Placeholder 4"/>
          <p:cNvSpPr>
            <a:spLocks noGrp="1"/>
          </p:cNvSpPr>
          <p:nvPr>
            <p:ph type="sldNum" sz="quarter" idx="12"/>
          </p:nvPr>
        </p:nvSpPr>
        <p:spPr/>
        <p:txBody>
          <a:bodyPr/>
          <a:lstStyle/>
          <a:p>
            <a:fld id="{B5600704-1CE0-4446-8B60-CDE47E5BFDE5}" type="slidenum">
              <a:rPr kumimoji="1" lang="ja-JP" altLang="en-US" smtClean="0"/>
              <a:t>‹#›</a:t>
            </a:fld>
            <a:endParaRPr kumimoji="1" lang="ja-JP" altLang="en-US" dirty="0"/>
          </a:p>
        </p:txBody>
      </p:sp>
    </p:spTree>
    <p:extLst>
      <p:ext uri="{BB962C8B-B14F-4D97-AF65-F5344CB8AC3E}">
        <p14:creationId xmlns:p14="http://schemas.microsoft.com/office/powerpoint/2010/main" val="621284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3" name="Footer Placeholder 2"/>
          <p:cNvSpPr>
            <a:spLocks noGrp="1"/>
          </p:cNvSpPr>
          <p:nvPr>
            <p:ph type="ftr" sz="quarter" idx="11"/>
          </p:nvPr>
        </p:nvSpPr>
        <p:spPr/>
        <p:txBody>
          <a:bodyPr/>
          <a:lstStyle/>
          <a:p>
            <a:endParaRPr kumimoji="1" lang="ja-JP" altLang="en-US" dirty="0"/>
          </a:p>
        </p:txBody>
      </p:sp>
      <p:sp>
        <p:nvSpPr>
          <p:cNvPr id="4" name="Slide Number Placeholder 3"/>
          <p:cNvSpPr>
            <a:spLocks noGrp="1"/>
          </p:cNvSpPr>
          <p:nvPr>
            <p:ph type="sldNum" sz="quarter" idx="12"/>
          </p:nvPr>
        </p:nvSpPr>
        <p:spPr/>
        <p:txBody>
          <a:bodyPr/>
          <a:lstStyle/>
          <a:p>
            <a:fld id="{B5600704-1CE0-4446-8B60-CDE47E5BFDE5}" type="slidenum">
              <a:rPr kumimoji="1" lang="ja-JP" altLang="en-US" smtClean="0"/>
              <a:t>‹#›</a:t>
            </a:fld>
            <a:endParaRPr kumimoji="1" lang="ja-JP" altLang="en-US" dirty="0"/>
          </a:p>
        </p:txBody>
      </p:sp>
    </p:spTree>
    <p:extLst>
      <p:ext uri="{BB962C8B-B14F-4D97-AF65-F5344CB8AC3E}">
        <p14:creationId xmlns:p14="http://schemas.microsoft.com/office/powerpoint/2010/main" val="21572154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5050" y="1600200"/>
            <a:ext cx="5111750" cy="448056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457200" y="1600200"/>
            <a:ext cx="3008313" cy="448056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B5600704-1CE0-4446-8B60-CDE47E5BFDE5}" type="slidenum">
              <a:rPr kumimoji="1" lang="ja-JP" altLang="en-US" smtClean="0"/>
              <a:t>‹#›</a:t>
            </a:fld>
            <a:endParaRPr kumimoji="1" lang="ja-JP" altLang="en-US" dirty="0"/>
          </a:p>
        </p:txBody>
      </p:sp>
      <p:sp>
        <p:nvSpPr>
          <p:cNvPr id="8" name="Title 7"/>
          <p:cNvSpPr>
            <a:spLocks noGrp="1"/>
          </p:cNvSpPr>
          <p:nvPr>
            <p:ph type="title"/>
          </p:nvPr>
        </p:nvSpPr>
        <p:spPr/>
        <p:txBody>
          <a:bodyPr/>
          <a:lstStyle/>
          <a:p>
            <a:r>
              <a:rPr lang="ja-JP" altLang="en-US" smtClean="0"/>
              <a:t>マスター タイトルの書式設定</a:t>
            </a:r>
            <a:endParaRPr lang="en-US"/>
          </a:p>
        </p:txBody>
      </p:sp>
    </p:spTree>
    <p:extLst>
      <p:ext uri="{BB962C8B-B14F-4D97-AF65-F5344CB8AC3E}">
        <p14:creationId xmlns:p14="http://schemas.microsoft.com/office/powerpoint/2010/main" val="10439886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9" name="Rectangle 8"/>
          <p:cNvSpPr/>
          <p:nvPr/>
        </p:nvSpPr>
        <p:spPr>
          <a:xfrm>
            <a:off x="9001124" y="4846320"/>
            <a:ext cx="142876" cy="20116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Picture Placeholder 2"/>
          <p:cNvSpPr>
            <a:spLocks noGrp="1"/>
          </p:cNvSpPr>
          <p:nvPr>
            <p:ph type="pic" idx="1"/>
          </p:nvPr>
        </p:nvSpPr>
        <p:spPr>
          <a:xfrm>
            <a:off x="-1" y="0"/>
            <a:ext cx="9000877" cy="4846320"/>
          </a:xfrm>
          <a:solidFill>
            <a:schemeClr val="bg1">
              <a:lumMod val="75000"/>
            </a:schemeClr>
          </a:solidFill>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dirty="0" smtClean="0"/>
              <a:t>図を追加</a:t>
            </a:r>
            <a:endParaRPr lang="en-US" dirty="0"/>
          </a:p>
        </p:txBody>
      </p:sp>
      <p:sp>
        <p:nvSpPr>
          <p:cNvPr id="4" name="Text Placeholder 3"/>
          <p:cNvSpPr>
            <a:spLocks noGrp="1"/>
          </p:cNvSpPr>
          <p:nvPr>
            <p:ph type="body" sz="half" idx="2"/>
          </p:nvPr>
        </p:nvSpPr>
        <p:spPr>
          <a:xfrm>
            <a:off x="457200" y="5715000"/>
            <a:ext cx="8153400" cy="457200"/>
          </a:xfrm>
        </p:spPr>
        <p:txBody>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96DE1097-ADF2-4AFE-9756-864AC38839BB}" type="datetimeFigureOut">
              <a:rPr kumimoji="1" lang="ja-JP" altLang="en-US" smtClean="0"/>
              <a:t>2018/8/11</a:t>
            </a:fld>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lvl1pPr>
              <a:defRPr>
                <a:solidFill>
                  <a:schemeClr val="tx1"/>
                </a:solidFill>
              </a:defRPr>
            </a:lvl1pPr>
          </a:lstStyle>
          <a:p>
            <a:fld id="{B5600704-1CE0-4446-8B60-CDE47E5BFDE5}" type="slidenum">
              <a:rPr kumimoji="1" lang="ja-JP" altLang="en-US" smtClean="0"/>
              <a:t>‹#›</a:t>
            </a:fld>
            <a:endParaRPr kumimoji="1" lang="ja-JP" altLang="en-US" dirty="0"/>
          </a:p>
        </p:txBody>
      </p:sp>
      <p:sp>
        <p:nvSpPr>
          <p:cNvPr id="8" name="Title 7"/>
          <p:cNvSpPr>
            <a:spLocks noGrp="1"/>
          </p:cNvSpPr>
          <p:nvPr>
            <p:ph type="title"/>
          </p:nvPr>
        </p:nvSpPr>
        <p:spPr>
          <a:xfrm>
            <a:off x="457200" y="4953000"/>
            <a:ext cx="8153400" cy="762000"/>
          </a:xfrm>
        </p:spPr>
        <p:txBody>
          <a:bodyPr anchor="t">
            <a:normAutofit/>
          </a:bodyPr>
          <a:lstStyle>
            <a:lvl1pPr>
              <a:defRPr sz="3200"/>
            </a:lvl1pPr>
          </a:lstStyle>
          <a:p>
            <a:r>
              <a:rPr lang="ja-JP" altLang="en-US" smtClean="0"/>
              <a:t>マスター タイトルの書式設定</a:t>
            </a:r>
            <a:endParaRPr lang="en-US" dirty="0"/>
          </a:p>
        </p:txBody>
      </p:sp>
      <p:sp>
        <p:nvSpPr>
          <p:cNvPr id="10" name="Rectangle 9"/>
          <p:cNvSpPr/>
          <p:nvPr/>
        </p:nvSpPr>
        <p:spPr>
          <a:xfrm>
            <a:off x="9001124" y="0"/>
            <a:ext cx="142876" cy="48463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3285702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152718"/>
            <a:ext cx="5791200" cy="1371600"/>
          </a:xfrm>
          <a:prstGeom prst="rect">
            <a:avLst/>
          </a:prstGeom>
        </p:spPr>
        <p:txBody>
          <a:bodyPr vert="horz" lIns="91440" tIns="45720" rIns="91440" bIns="45720" rtlCol="0" anchor="b">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457200" y="1752600"/>
            <a:ext cx="7620000" cy="4373563"/>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457200" y="6172201"/>
            <a:ext cx="3429000" cy="304800"/>
          </a:xfrm>
          <a:prstGeom prst="rect">
            <a:avLst/>
          </a:prstGeom>
        </p:spPr>
        <p:txBody>
          <a:bodyPr vert="horz" lIns="91440" tIns="45720" rIns="91440" bIns="0" rtlCol="0" anchor="b"/>
          <a:lstStyle>
            <a:lvl1pPr algn="l">
              <a:defRPr sz="1000">
                <a:solidFill>
                  <a:schemeClr val="tx1"/>
                </a:solidFill>
              </a:defRPr>
            </a:lvl1pPr>
          </a:lstStyle>
          <a:p>
            <a:fld id="{96DE1097-ADF2-4AFE-9756-864AC38839BB}" type="datetimeFigureOut">
              <a:rPr kumimoji="1" lang="ja-JP" altLang="en-US" smtClean="0"/>
              <a:t>2018/8/11</a:t>
            </a:fld>
            <a:endParaRPr kumimoji="1" lang="ja-JP" altLang="en-US" dirty="0"/>
          </a:p>
        </p:txBody>
      </p:sp>
      <p:sp>
        <p:nvSpPr>
          <p:cNvPr id="5" name="Footer Placeholder 4"/>
          <p:cNvSpPr>
            <a:spLocks noGrp="1"/>
          </p:cNvSpPr>
          <p:nvPr>
            <p:ph type="ftr" sz="quarter" idx="3"/>
          </p:nvPr>
        </p:nvSpPr>
        <p:spPr>
          <a:xfrm>
            <a:off x="457200" y="6492875"/>
            <a:ext cx="3429000" cy="283845"/>
          </a:xfrm>
          <a:prstGeom prst="rect">
            <a:avLst/>
          </a:prstGeom>
        </p:spPr>
        <p:txBody>
          <a:bodyPr vert="horz" lIns="91440" tIns="45720" rIns="91440" bIns="45720" rtlCol="0" anchor="t"/>
          <a:lstStyle>
            <a:lvl1pPr algn="l">
              <a:defRPr sz="1000">
                <a:solidFill>
                  <a:schemeClr val="tx1"/>
                </a:solidFill>
              </a:defRPr>
            </a:lvl1pPr>
          </a:lstStyle>
          <a:p>
            <a:endParaRPr kumimoji="1" lang="ja-JP" altLang="en-US" dirty="0"/>
          </a:p>
        </p:txBody>
      </p:sp>
      <p:sp>
        <p:nvSpPr>
          <p:cNvPr id="6" name="Slide Number Placeholder 5"/>
          <p:cNvSpPr>
            <a:spLocks noGrp="1"/>
          </p:cNvSpPr>
          <p:nvPr>
            <p:ph type="sldNum" sz="quarter" idx="4"/>
          </p:nvPr>
        </p:nvSpPr>
        <p:spPr>
          <a:xfrm rot="16200000">
            <a:off x="8227377" y="5885497"/>
            <a:ext cx="1315721" cy="365125"/>
          </a:xfrm>
          <a:prstGeom prst="rect">
            <a:avLst/>
          </a:prstGeom>
        </p:spPr>
        <p:txBody>
          <a:bodyPr vert="horz" lIns="91440" tIns="45720" rIns="91440" bIns="45720" rtlCol="0" anchor="ctr"/>
          <a:lstStyle>
            <a:lvl1pPr algn="l">
              <a:defRPr sz="2400" b="1">
                <a:solidFill>
                  <a:schemeClr val="tx2"/>
                </a:solidFill>
              </a:defRPr>
            </a:lvl1pPr>
          </a:lstStyle>
          <a:p>
            <a:fld id="{B5600704-1CE0-4446-8B60-CDE47E5BFDE5}" type="slidenum">
              <a:rPr kumimoji="1" lang="ja-JP" altLang="en-US" smtClean="0"/>
              <a:t>‹#›</a:t>
            </a:fld>
            <a:endParaRPr kumimoji="1" lang="ja-JP" altLang="en-US" dirty="0"/>
          </a:p>
        </p:txBody>
      </p:sp>
      <p:sp>
        <p:nvSpPr>
          <p:cNvPr id="7" name="Rectangle 6"/>
          <p:cNvSpPr/>
          <p:nvPr/>
        </p:nvSpPr>
        <p:spPr>
          <a:xfrm>
            <a:off x="9001124" y="0"/>
            <a:ext cx="142876"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9001124" y="1371600"/>
            <a:ext cx="142876"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958074175"/>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spcBef>
          <a:spcPct val="0"/>
        </a:spcBef>
        <a:buNone/>
        <a:defRPr kumimoji="1" sz="3600" kern="1200" cap="all" spc="-60" baseline="0">
          <a:solidFill>
            <a:schemeClr val="tx2"/>
          </a:solidFill>
          <a:latin typeface="+mj-lt"/>
          <a:ea typeface="+mj-ea"/>
          <a:cs typeface="+mj-cs"/>
        </a:defRPr>
      </a:lvl1pPr>
    </p:titleStyle>
    <p:bodyStyle>
      <a:lvl1pPr marL="0" indent="0" algn="l" defTabSz="914400" rtl="0" eaLnBrk="1" latinLnBrk="0" hangingPunct="1">
        <a:spcBef>
          <a:spcPct val="20000"/>
        </a:spcBef>
        <a:spcAft>
          <a:spcPts val="600"/>
        </a:spcAft>
        <a:buFont typeface="Arial" pitchFamily="34" charset="0"/>
        <a:buNone/>
        <a:defRPr kumimoji="1" sz="2000" b="1" kern="1200">
          <a:solidFill>
            <a:schemeClr val="tx1"/>
          </a:solidFill>
          <a:latin typeface="+mn-lt"/>
          <a:ea typeface="+mn-ea"/>
          <a:cs typeface="+mn-cs"/>
        </a:defRPr>
      </a:lvl1pPr>
      <a:lvl2pPr marL="457200" indent="-182880" algn="l" defTabSz="914400" rtl="0" eaLnBrk="1" latinLnBrk="0" hangingPunct="1">
        <a:spcBef>
          <a:spcPct val="20000"/>
        </a:spcBef>
        <a:buClr>
          <a:schemeClr val="tx2"/>
        </a:buClr>
        <a:buFont typeface="Arial" pitchFamily="34" charset="0"/>
        <a:buChar char="•"/>
        <a:defRPr kumimoji="1" sz="2000" kern="1200">
          <a:solidFill>
            <a:schemeClr val="tx1"/>
          </a:solidFill>
          <a:latin typeface="+mn-lt"/>
          <a:ea typeface="+mn-ea"/>
          <a:cs typeface="+mn-cs"/>
        </a:defRPr>
      </a:lvl2pPr>
      <a:lvl3pPr marL="1143000" indent="-228600" algn="l" defTabSz="914400" rtl="0" eaLnBrk="1" latinLnBrk="0" hangingPunct="1">
        <a:spcBef>
          <a:spcPct val="20000"/>
        </a:spcBef>
        <a:buClr>
          <a:schemeClr val="tx2"/>
        </a:buClr>
        <a:buFont typeface="Arial" pitchFamily="34" charset="0"/>
        <a:buChar char="•"/>
        <a:defRPr kumimoji="1" sz="1800" kern="1200">
          <a:solidFill>
            <a:schemeClr val="tx1"/>
          </a:solidFill>
          <a:latin typeface="+mn-lt"/>
          <a:ea typeface="+mn-ea"/>
          <a:cs typeface="+mn-cs"/>
        </a:defRPr>
      </a:lvl3pPr>
      <a:lvl4pPr marL="1600200" indent="-228600" algn="l" defTabSz="914400" rtl="0" eaLnBrk="1" latinLnBrk="0" hangingPunct="1">
        <a:spcBef>
          <a:spcPct val="20000"/>
        </a:spcBef>
        <a:buClr>
          <a:schemeClr val="tx2"/>
        </a:buClr>
        <a:buFont typeface="Arial" pitchFamily="34" charset="0"/>
        <a:buChar char="•"/>
        <a:defRPr kumimoji="1" sz="1800" kern="1200">
          <a:solidFill>
            <a:schemeClr val="tx1"/>
          </a:solidFill>
          <a:latin typeface="+mn-lt"/>
          <a:ea typeface="+mn-ea"/>
          <a:cs typeface="+mn-cs"/>
        </a:defRPr>
      </a:lvl4pPr>
      <a:lvl5pPr marL="2057400" indent="-228600" algn="l" defTabSz="914400" rtl="0" eaLnBrk="1" latinLnBrk="0" hangingPunct="1">
        <a:spcBef>
          <a:spcPct val="20000"/>
        </a:spcBef>
        <a:buClr>
          <a:schemeClr val="tx2"/>
        </a:buClr>
        <a:buFont typeface="Arial" pitchFamily="34" charset="0"/>
        <a:buChar char="•"/>
        <a:defRPr kumimoji="1" sz="1800" kern="1200" baseline="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kumimoji="1" sz="16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13" Type="http://schemas.openxmlformats.org/officeDocument/2006/relationships/image" Target="../media/image151.png"/><Relationship Id="rId3" Type="http://schemas.openxmlformats.org/officeDocument/2006/relationships/image" Target="../media/image14.png"/><Relationship Id="rId7" Type="http://schemas.openxmlformats.org/officeDocument/2006/relationships/image" Target="../media/image54.png"/><Relationship Id="rId12" Type="http://schemas.openxmlformats.org/officeDocument/2006/relationships/image" Target="../media/image59.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530.png"/><Relationship Id="rId11" Type="http://schemas.openxmlformats.org/officeDocument/2006/relationships/image" Target="../media/image58.png"/><Relationship Id="rId5" Type="http://schemas.openxmlformats.org/officeDocument/2006/relationships/image" Target="../media/image520.png"/><Relationship Id="rId15" Type="http://schemas.openxmlformats.org/officeDocument/2006/relationships/image" Target="../media/image173.png"/><Relationship Id="rId4" Type="http://schemas.openxmlformats.org/officeDocument/2006/relationships/image" Target="../media/image144.png"/><Relationship Id="rId14" Type="http://schemas.openxmlformats.org/officeDocument/2006/relationships/image" Target="../media/image161.png"/></Relationships>
</file>

<file path=ppt/slides/_rels/slide11.xml.rels><?xml version="1.0" encoding="UTF-8" standalone="yes"?>
<Relationships xmlns="http://schemas.openxmlformats.org/package/2006/relationships"><Relationship Id="rId8" Type="http://schemas.openxmlformats.org/officeDocument/2006/relationships/image" Target="../media/image150.png"/><Relationship Id="rId13" Type="http://schemas.openxmlformats.org/officeDocument/2006/relationships/image" Target="../media/image200.png"/><Relationship Id="rId3" Type="http://schemas.openxmlformats.org/officeDocument/2006/relationships/image" Target="../media/image60.png"/><Relationship Id="rId7" Type="http://schemas.openxmlformats.org/officeDocument/2006/relationships/image" Target="../media/image64.png"/><Relationship Id="rId12" Type="http://schemas.openxmlformats.org/officeDocument/2006/relationships/image" Target="../media/image192.png"/><Relationship Id="rId2" Type="http://schemas.openxmlformats.org/officeDocument/2006/relationships/notesSlide" Target="../notesSlides/notesSlide11.xml"/><Relationship Id="rId1" Type="http://schemas.openxmlformats.org/officeDocument/2006/relationships/slideLayout" Target="../slideLayouts/slideLayout7.xml"/><Relationship Id="rId11" Type="http://schemas.openxmlformats.org/officeDocument/2006/relationships/image" Target="../media/image182.png"/><Relationship Id="rId10" Type="http://schemas.openxmlformats.org/officeDocument/2006/relationships/image" Target="../media/image172.png"/><Relationship Id="rId4" Type="http://schemas.openxmlformats.org/officeDocument/2006/relationships/image" Target="../media/image143.png"/><Relationship Id="rId9" Type="http://schemas.openxmlformats.org/officeDocument/2006/relationships/image" Target="../media/image160.png"/></Relationships>
</file>

<file path=ppt/slides/_rels/slide12.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231.png"/></Relationships>
</file>

<file path=ppt/slides/_rels/slide13.xml.rels><?xml version="1.0" encoding="UTF-8" standalone="yes"?>
<Relationships xmlns="http://schemas.openxmlformats.org/package/2006/relationships"><Relationship Id="rId18" Type="http://schemas.openxmlformats.org/officeDocument/2006/relationships/image" Target="../media/image270.png"/><Relationship Id="rId26" Type="http://schemas.openxmlformats.org/officeDocument/2006/relationships/image" Target="../media/image712.png"/><Relationship Id="rId3" Type="http://schemas.openxmlformats.org/officeDocument/2006/relationships/image" Target="../media/image242.png"/><Relationship Id="rId17" Type="http://schemas.openxmlformats.org/officeDocument/2006/relationships/image" Target="../media/image260.png"/><Relationship Id="rId7" Type="http://schemas.openxmlformats.org/officeDocument/2006/relationships/image" Target="../media/image280.png"/><Relationship Id="rId25" Type="http://schemas.openxmlformats.org/officeDocument/2006/relationships/image" Target="../media/image703.png"/><Relationship Id="rId33" Type="http://schemas.openxmlformats.org/officeDocument/2006/relationships/image" Target="../media/image312.png"/><Relationship Id="rId2" Type="http://schemas.openxmlformats.org/officeDocument/2006/relationships/notesSlide" Target="../notesSlides/notesSlide13.xml"/><Relationship Id="rId29" Type="http://schemas.openxmlformats.org/officeDocument/2006/relationships/image" Target="../media/image282.png"/><Relationship Id="rId1" Type="http://schemas.openxmlformats.org/officeDocument/2006/relationships/slideLayout" Target="../slideLayouts/slideLayout7.xml"/><Relationship Id="rId6" Type="http://schemas.openxmlformats.org/officeDocument/2006/relationships/image" Target="../media/image620.png"/><Relationship Id="rId24" Type="http://schemas.openxmlformats.org/officeDocument/2006/relationships/image" Target="../media/image692.png"/><Relationship Id="rId11" Type="http://schemas.openxmlformats.org/officeDocument/2006/relationships/image" Target="../media/image300.png"/><Relationship Id="rId32" Type="http://schemas.openxmlformats.org/officeDocument/2006/relationships/image" Target="../media/image303.png"/><Relationship Id="rId23" Type="http://schemas.openxmlformats.org/officeDocument/2006/relationships/image" Target="../media/image612.png"/><Relationship Id="rId28" Type="http://schemas.openxmlformats.org/officeDocument/2006/relationships/image" Target="../media/image272.png"/><Relationship Id="rId31" Type="http://schemas.openxmlformats.org/officeDocument/2006/relationships/image" Target="../media/image292.png"/><Relationship Id="rId27" Type="http://schemas.openxmlformats.org/officeDocument/2006/relationships/image" Target="../media/image262.png"/><Relationship Id="rId30" Type="http://schemas.openxmlformats.org/officeDocument/2006/relationships/image" Target="../media/image251.png"/></Relationships>
</file>

<file path=ppt/slides/_rels/slide14.xml.rels><?xml version="1.0" encoding="UTF-8" standalone="yes"?>
<Relationships xmlns="http://schemas.openxmlformats.org/package/2006/relationships"><Relationship Id="rId18" Type="http://schemas.openxmlformats.org/officeDocument/2006/relationships/image" Target="../media/image270.png"/><Relationship Id="rId26" Type="http://schemas.openxmlformats.org/officeDocument/2006/relationships/image" Target="../media/image712.png"/><Relationship Id="rId3" Type="http://schemas.openxmlformats.org/officeDocument/2006/relationships/image" Target="../media/image24.png"/><Relationship Id="rId17" Type="http://schemas.openxmlformats.org/officeDocument/2006/relationships/image" Target="../media/image260.png"/><Relationship Id="rId7" Type="http://schemas.openxmlformats.org/officeDocument/2006/relationships/image" Target="../media/image280.png"/><Relationship Id="rId25" Type="http://schemas.openxmlformats.org/officeDocument/2006/relationships/image" Target="../media/image703.png"/><Relationship Id="rId33" Type="http://schemas.openxmlformats.org/officeDocument/2006/relationships/image" Target="../media/image31.png"/><Relationship Id="rId2" Type="http://schemas.openxmlformats.org/officeDocument/2006/relationships/notesSlide" Target="../notesSlides/notesSlide14.xml"/><Relationship Id="rId29"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620.png"/><Relationship Id="rId24" Type="http://schemas.openxmlformats.org/officeDocument/2006/relationships/image" Target="../media/image692.png"/><Relationship Id="rId11" Type="http://schemas.openxmlformats.org/officeDocument/2006/relationships/image" Target="../media/image300.png"/><Relationship Id="rId32" Type="http://schemas.openxmlformats.org/officeDocument/2006/relationships/image" Target="../media/image30.png"/><Relationship Id="rId23" Type="http://schemas.openxmlformats.org/officeDocument/2006/relationships/image" Target="../media/image612.png"/><Relationship Id="rId28" Type="http://schemas.openxmlformats.org/officeDocument/2006/relationships/image" Target="../media/image27.png"/><Relationship Id="rId31" Type="http://schemas.openxmlformats.org/officeDocument/2006/relationships/image" Target="../media/image29.png"/><Relationship Id="rId27" Type="http://schemas.openxmlformats.org/officeDocument/2006/relationships/image" Target="../media/image26.png"/><Relationship Id="rId30" Type="http://schemas.openxmlformats.org/officeDocument/2006/relationships/image" Target="../media/image25.png"/></Relationships>
</file>

<file path=ppt/slides/_rels/slide15.xml.rels><?xml version="1.0" encoding="UTF-8" standalone="yes"?>
<Relationships xmlns="http://schemas.openxmlformats.org/package/2006/relationships"><Relationship Id="rId8" Type="http://schemas.openxmlformats.org/officeDocument/2006/relationships/image" Target="../media/image811.png"/><Relationship Id="rId3" Type="http://schemas.openxmlformats.org/officeDocument/2006/relationships/image" Target="../media/image55.png"/><Relationship Id="rId7" Type="http://schemas.openxmlformats.org/officeDocument/2006/relationships/image" Target="../media/image302.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82.png"/><Relationship Id="rId5" Type="http://schemas.openxmlformats.org/officeDocument/2006/relationships/image" Target="../media/image81.png"/><Relationship Id="rId10" Type="http://schemas.openxmlformats.org/officeDocument/2006/relationships/image" Target="../media/image87.png"/><Relationship Id="rId4" Type="http://schemas.openxmlformats.org/officeDocument/2006/relationships/image" Target="../media/image291.png"/><Relationship Id="rId9" Type="http://schemas.openxmlformats.org/officeDocument/2006/relationships/image" Target="../media/image311.png"/></Relationships>
</file>

<file path=ppt/slides/_rels/slide16.xml.rels><?xml version="1.0" encoding="UTF-8" standalone="yes"?>
<Relationships xmlns="http://schemas.openxmlformats.org/package/2006/relationships"><Relationship Id="rId8" Type="http://schemas.openxmlformats.org/officeDocument/2006/relationships/image" Target="../media/image1050.png"/><Relationship Id="rId13" Type="http://schemas.openxmlformats.org/officeDocument/2006/relationships/image" Target="../media/image109.png"/><Relationship Id="rId3" Type="http://schemas.openxmlformats.org/officeDocument/2006/relationships/image" Target="../media/image105.png"/><Relationship Id="rId7" Type="http://schemas.openxmlformats.org/officeDocument/2006/relationships/image" Target="../media/image740.png"/><Relationship Id="rId12" Type="http://schemas.openxmlformats.org/officeDocument/2006/relationships/image" Target="../media/image750.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108.png"/><Relationship Id="rId11" Type="http://schemas.openxmlformats.org/officeDocument/2006/relationships/image" Target="../media/image1081.png"/><Relationship Id="rId5" Type="http://schemas.openxmlformats.org/officeDocument/2006/relationships/image" Target="../media/image107.png"/><Relationship Id="rId15" Type="http://schemas.openxmlformats.org/officeDocument/2006/relationships/image" Target="../media/image110.png"/><Relationship Id="rId10" Type="http://schemas.openxmlformats.org/officeDocument/2006/relationships/image" Target="../media/image1070.png"/><Relationship Id="rId4" Type="http://schemas.openxmlformats.org/officeDocument/2006/relationships/image" Target="../media/image106.png"/><Relationship Id="rId9" Type="http://schemas.openxmlformats.org/officeDocument/2006/relationships/image" Target="../media/image1060.png"/><Relationship Id="rId14" Type="http://schemas.openxmlformats.org/officeDocument/2006/relationships/image" Target="../media/image770.png"/></Relationships>
</file>

<file path=ppt/slides/_rels/slide17.xml.rels><?xml version="1.0" encoding="UTF-8" standalone="yes"?>
<Relationships xmlns="http://schemas.openxmlformats.org/package/2006/relationships"><Relationship Id="rId8" Type="http://schemas.openxmlformats.org/officeDocument/2006/relationships/image" Target="../media/image353.png"/><Relationship Id="rId3" Type="http://schemas.openxmlformats.org/officeDocument/2006/relationships/image" Target="../media/image631.png"/><Relationship Id="rId7" Type="http://schemas.openxmlformats.org/officeDocument/2006/relationships/image" Target="../media/image342.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331.png"/><Relationship Id="rId11" Type="http://schemas.openxmlformats.org/officeDocument/2006/relationships/image" Target="../media/image301.png"/><Relationship Id="rId5" Type="http://schemas.openxmlformats.org/officeDocument/2006/relationships/image" Target="../media/image321.png"/><Relationship Id="rId4" Type="http://schemas.openxmlformats.org/officeDocument/2006/relationships/image" Target="../media/image641.png"/><Relationship Id="rId9" Type="http://schemas.openxmlformats.org/officeDocument/2006/relationships/image" Target="../media/image66.png"/></Relationships>
</file>

<file path=ppt/slides/_rels/slide18.xml.rels><?xml version="1.0" encoding="UTF-8" standalone="yes"?>
<Relationships xmlns="http://schemas.openxmlformats.org/package/2006/relationships"><Relationship Id="rId8" Type="http://schemas.openxmlformats.org/officeDocument/2006/relationships/image" Target="../media/image521.png"/><Relationship Id="rId13" Type="http://schemas.openxmlformats.org/officeDocument/2006/relationships/image" Target="../media/image582.png"/><Relationship Id="rId18" Type="http://schemas.openxmlformats.org/officeDocument/2006/relationships/image" Target="../media/image634.png"/><Relationship Id="rId3" Type="http://schemas.openxmlformats.org/officeDocument/2006/relationships/image" Target="../media/image117.png"/><Relationship Id="rId7" Type="http://schemas.openxmlformats.org/officeDocument/2006/relationships/image" Target="../media/image511.png"/><Relationship Id="rId12" Type="http://schemas.openxmlformats.org/officeDocument/2006/relationships/image" Target="../media/image562.png"/><Relationship Id="rId17" Type="http://schemas.openxmlformats.org/officeDocument/2006/relationships/image" Target="../media/image624.png"/><Relationship Id="rId2" Type="http://schemas.openxmlformats.org/officeDocument/2006/relationships/notesSlide" Target="../notesSlides/notesSlide18.xml"/><Relationship Id="rId16" Type="http://schemas.openxmlformats.org/officeDocument/2006/relationships/image" Target="../media/image614.png"/><Relationship Id="rId20" Type="http://schemas.openxmlformats.org/officeDocument/2006/relationships/image" Target="../media/image122.png"/><Relationship Id="rId1" Type="http://schemas.openxmlformats.org/officeDocument/2006/relationships/slideLayout" Target="../slideLayouts/slideLayout7.xml"/><Relationship Id="rId6" Type="http://schemas.openxmlformats.org/officeDocument/2006/relationships/image" Target="../media/image120.png"/><Relationship Id="rId5" Type="http://schemas.openxmlformats.org/officeDocument/2006/relationships/image" Target="../media/image119.png"/><Relationship Id="rId15" Type="http://schemas.openxmlformats.org/officeDocument/2006/relationships/image" Target="../media/image603.png"/><Relationship Id="rId10" Type="http://schemas.openxmlformats.org/officeDocument/2006/relationships/image" Target="../media/image116.png"/><Relationship Id="rId19" Type="http://schemas.openxmlformats.org/officeDocument/2006/relationships/image" Target="../media/image124.png"/><Relationship Id="rId4" Type="http://schemas.openxmlformats.org/officeDocument/2006/relationships/image" Target="../media/image118.png"/><Relationship Id="rId9" Type="http://schemas.openxmlformats.org/officeDocument/2006/relationships/image" Target="../media/image531.png"/><Relationship Id="rId14" Type="http://schemas.openxmlformats.org/officeDocument/2006/relationships/image" Target="../media/image121.png"/></Relationships>
</file>

<file path=ppt/slides/_rels/slide19.xml.rels><?xml version="1.0" encoding="UTF-8" standalone="yes"?>
<Relationships xmlns="http://schemas.openxmlformats.org/package/2006/relationships"><Relationship Id="rId8" Type="http://schemas.openxmlformats.org/officeDocument/2006/relationships/image" Target="../media/image850.png"/><Relationship Id="rId3" Type="http://schemas.openxmlformats.org/officeDocument/2006/relationships/image" Target="../media/image373.png"/><Relationship Id="rId7" Type="http://schemas.openxmlformats.org/officeDocument/2006/relationships/image" Target="../media/image67.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123.png"/><Relationship Id="rId5" Type="http://schemas.openxmlformats.org/officeDocument/2006/relationships/image" Target="../media/image950.png"/><Relationship Id="rId10" Type="http://schemas.openxmlformats.org/officeDocument/2006/relationships/image" Target="../media/image301.png"/><Relationship Id="rId4" Type="http://schemas.openxmlformats.org/officeDocument/2006/relationships/image" Target="../media/image830.png"/><Relationship Id="rId9" Type="http://schemas.openxmlformats.org/officeDocument/2006/relationships/image" Target="../media/image591.png"/></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20.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136.png"/><Relationship Id="rId3" Type="http://schemas.openxmlformats.org/officeDocument/2006/relationships/image" Target="../media/image15.png"/><Relationship Id="rId7" Type="http://schemas.openxmlformats.org/officeDocument/2006/relationships/image" Target="../media/image131.png"/><Relationship Id="rId12" Type="http://schemas.openxmlformats.org/officeDocument/2006/relationships/image" Target="../media/image135.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130.png"/><Relationship Id="rId11" Type="http://schemas.openxmlformats.org/officeDocument/2006/relationships/image" Target="../media/image125.png"/><Relationship Id="rId5" Type="http://schemas.openxmlformats.org/officeDocument/2006/relationships/image" Target="../media/image129.png"/><Relationship Id="rId10" Type="http://schemas.openxmlformats.org/officeDocument/2006/relationships/image" Target="../media/image134.png"/><Relationship Id="rId4" Type="http://schemas.openxmlformats.org/officeDocument/2006/relationships/image" Target="../media/image128.png"/><Relationship Id="rId9" Type="http://schemas.openxmlformats.org/officeDocument/2006/relationships/image" Target="../media/image133.png"/></Relationships>
</file>

<file path=ppt/slides/_rels/slide21.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231.png"/></Relationships>
</file>

<file path=ppt/slides/_rels/slide22.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image" Target="../media/image17.emf"/><Relationship Id="rId7" Type="http://schemas.openxmlformats.org/officeDocument/2006/relationships/image" Target="../media/image372.pn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363.png"/><Relationship Id="rId5" Type="http://schemas.openxmlformats.org/officeDocument/2006/relationships/image" Target="../media/image352.png"/><Relationship Id="rId9" Type="http://schemas.openxmlformats.org/officeDocument/2006/relationships/image" Target="../media/image523.png"/></Relationships>
</file>

<file path=ppt/slides/_rels/slide23.xml.rels><?xml version="1.0" encoding="UTF-8" standalone="yes"?>
<Relationships xmlns="http://schemas.openxmlformats.org/package/2006/relationships"><Relationship Id="rId8" Type="http://schemas.openxmlformats.org/officeDocument/2006/relationships/image" Target="../media/image401.png"/><Relationship Id="rId13" Type="http://schemas.openxmlformats.org/officeDocument/2006/relationships/image" Target="../media/image450.png"/><Relationship Id="rId18" Type="http://schemas.openxmlformats.org/officeDocument/2006/relationships/image" Target="../media/image1260.png"/><Relationship Id="rId3" Type="http://schemas.openxmlformats.org/officeDocument/2006/relationships/image" Target="../media/image351.png"/><Relationship Id="rId7" Type="http://schemas.openxmlformats.org/officeDocument/2006/relationships/image" Target="../media/image75.png"/><Relationship Id="rId12" Type="http://schemas.openxmlformats.org/officeDocument/2006/relationships/image" Target="../media/image440.png"/><Relationship Id="rId17" Type="http://schemas.openxmlformats.org/officeDocument/2006/relationships/image" Target="../media/image481.png"/><Relationship Id="rId2" Type="http://schemas.openxmlformats.org/officeDocument/2006/relationships/notesSlide" Target="../notesSlides/notesSlide23.xml"/><Relationship Id="rId16" Type="http://schemas.openxmlformats.org/officeDocument/2006/relationships/image" Target="../media/image480.png"/><Relationship Id="rId1" Type="http://schemas.openxmlformats.org/officeDocument/2006/relationships/slideLayout" Target="../slideLayouts/slideLayout7.xml"/><Relationship Id="rId6" Type="http://schemas.openxmlformats.org/officeDocument/2006/relationships/image" Target="../media/image74.png"/><Relationship Id="rId5" Type="http://schemas.openxmlformats.org/officeDocument/2006/relationships/image" Target="../media/image371.png"/><Relationship Id="rId15" Type="http://schemas.openxmlformats.org/officeDocument/2006/relationships/image" Target="../media/image470.png"/><Relationship Id="rId19" Type="http://schemas.openxmlformats.org/officeDocument/2006/relationships/image" Target="../media/image1272.png"/><Relationship Id="rId4" Type="http://schemas.openxmlformats.org/officeDocument/2006/relationships/image" Target="../media/image362.png"/><Relationship Id="rId14" Type="http://schemas.openxmlformats.org/officeDocument/2006/relationships/image" Target="../media/image460.png"/></Relationships>
</file>

<file path=ppt/slides/_rels/slide24.xml.rels><?xml version="1.0" encoding="UTF-8" standalone="yes"?>
<Relationships xmlns="http://schemas.openxmlformats.org/package/2006/relationships"><Relationship Id="rId8" Type="http://schemas.openxmlformats.org/officeDocument/2006/relationships/image" Target="../media/image451.png"/><Relationship Id="rId3" Type="http://schemas.openxmlformats.org/officeDocument/2006/relationships/image" Target="../media/image402.png"/><Relationship Id="rId7" Type="http://schemas.openxmlformats.org/officeDocument/2006/relationships/image" Target="../media/image19.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18.png"/><Relationship Id="rId5" Type="http://schemas.openxmlformats.org/officeDocument/2006/relationships/image" Target="../media/image421.png"/><Relationship Id="rId4" Type="http://schemas.openxmlformats.org/officeDocument/2006/relationships/image" Target="../media/image411.png"/></Relationships>
</file>

<file path=ppt/slides/_rels/slide25.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image" Target="NULL"/><Relationship Id="rId1" Type="http://schemas.openxmlformats.org/officeDocument/2006/relationships/slideLayout" Target="../slideLayouts/slideLayout7.xml"/><Relationship Id="rId6" Type="http://schemas.openxmlformats.org/officeDocument/2006/relationships/image" Target="NULL"/><Relationship Id="rId11" Type="http://schemas.openxmlformats.org/officeDocument/2006/relationships/image" Target="../media/image22.png"/><Relationship Id="rId5" Type="http://schemas.openxmlformats.org/officeDocument/2006/relationships/image" Target="NULL"/><Relationship Id="rId15" Type="http://schemas.openxmlformats.org/officeDocument/2006/relationships/image" Target="NULL"/><Relationship Id="rId10" Type="http://schemas.openxmlformats.org/officeDocument/2006/relationships/image" Target="../media/image21.png"/><Relationship Id="rId4" Type="http://schemas.openxmlformats.org/officeDocument/2006/relationships/image" Target="NULL"/><Relationship Id="rId9" Type="http://schemas.openxmlformats.org/officeDocument/2006/relationships/image" Target="../media/image20.png"/><Relationship Id="rId14" Type="http://schemas.openxmlformats.org/officeDocument/2006/relationships/image" Target="../media/image23.png"/></Relationships>
</file>

<file path=ppt/slides/_rels/slide26.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7.xml"/><Relationship Id="rId6" Type="http://schemas.openxmlformats.org/officeDocument/2006/relationships/image" Target="../media/image37.png"/><Relationship Id="rId11" Type="http://schemas.openxmlformats.org/officeDocument/2006/relationships/image" Target="../media/image38.png"/><Relationship Id="rId5" Type="http://schemas.openxmlformats.org/officeDocument/2006/relationships/image" Target="../media/image36.png"/><Relationship Id="rId10" Type="http://schemas.openxmlformats.org/officeDocument/2006/relationships/image" Target="NULL"/><Relationship Id="rId4" Type="http://schemas.openxmlformats.org/officeDocument/2006/relationships/image" Target="../media/image35.png"/><Relationship Id="rId9" Type="http://schemas.openxmlformats.org/officeDocument/2006/relationships/image" Target="NULL"/></Relationships>
</file>

<file path=ppt/slides/_rels/slide27.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media/image40.png"/><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media/image42.png"/><Relationship Id="rId10" Type="http://schemas.openxmlformats.org/officeDocument/2006/relationships/image" Target="NULL"/><Relationship Id="rId4" Type="http://schemas.openxmlformats.org/officeDocument/2006/relationships/image" Target="../media/image41.png"/><Relationship Id="rId9" Type="http://schemas.openxmlformats.org/officeDocument/2006/relationships/image" Target="NULL"/></Relationships>
</file>

<file path=ppt/slides/_rels/slide2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43.png"/><Relationship Id="rId1" Type="http://schemas.openxmlformats.org/officeDocument/2006/relationships/slideLayout" Target="../slideLayouts/slideLayout7.xml"/><Relationship Id="rId5" Type="http://schemas.openxmlformats.org/officeDocument/2006/relationships/image" Target="NULL"/><Relationship Id="rId4" Type="http://schemas.openxmlformats.org/officeDocument/2006/relationships/image" Target="NULL"/></Relationships>
</file>

<file path=ppt/slides/_rels/slide29.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media/image53.png"/><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image" Target="../media/image48.png"/><Relationship Id="rId1" Type="http://schemas.openxmlformats.org/officeDocument/2006/relationships/slideLayout" Target="../slideLayouts/slideLayout7.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media/image57.png"/><Relationship Id="rId10" Type="http://schemas.openxmlformats.org/officeDocument/2006/relationships/image" Target="NULL"/><Relationship Id="rId4" Type="http://schemas.openxmlformats.org/officeDocument/2006/relationships/image" Target="../media/image56.png"/><Relationship Id="rId9" Type="http://schemas.openxmlformats.org/officeDocument/2006/relationships/image" Target="NULL"/></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3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31.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image" Target="../media/image231.png"/></Relationships>
</file>

<file path=ppt/slides/_rels/slide32.xml.rels><?xml version="1.0" encoding="UTF-8" standalone="yes"?>
<Relationships xmlns="http://schemas.openxmlformats.org/package/2006/relationships"><Relationship Id="rId3" Type="http://schemas.openxmlformats.org/officeDocument/2006/relationships/image" Target="../media/image1270.png"/><Relationship Id="rId2" Type="http://schemas.openxmlformats.org/officeDocument/2006/relationships/notesSlide" Target="../notesSlides/notesSlide26.xml"/><Relationship Id="rId1" Type="http://schemas.openxmlformats.org/officeDocument/2006/relationships/slideLayout" Target="../slideLayouts/slideLayout7.xml"/><Relationship Id="rId5" Type="http://schemas.openxmlformats.org/officeDocument/2006/relationships/image" Target="../media/image1321.png"/><Relationship Id="rId4" Type="http://schemas.openxmlformats.org/officeDocument/2006/relationships/image" Target="../media/image1080.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image" Target="../media/image560.png"/><Relationship Id="rId7" Type="http://schemas.openxmlformats.org/officeDocument/2006/relationships/image" Target="../media/image630.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621.png"/><Relationship Id="rId5" Type="http://schemas.openxmlformats.org/officeDocument/2006/relationships/image" Target="../media/image610.png"/><Relationship Id="rId4" Type="http://schemas.openxmlformats.org/officeDocument/2006/relationships/image" Target="../media/image570.png"/></Relationships>
</file>

<file path=ppt/slides/_rels/slide35.xml.rels><?xml version="1.0" encoding="UTF-8" standalone="yes"?>
<Relationships xmlns="http://schemas.openxmlformats.org/package/2006/relationships"><Relationship Id="rId8" Type="http://schemas.openxmlformats.org/officeDocument/2006/relationships/image" Target="../media/image7000.png"/><Relationship Id="rId3" Type="http://schemas.openxmlformats.org/officeDocument/2006/relationships/image" Target="../media/image951.png"/><Relationship Id="rId7" Type="http://schemas.openxmlformats.org/officeDocument/2006/relationships/image" Target="../media/image690.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102.png"/><Relationship Id="rId11" Type="http://schemas.openxmlformats.org/officeDocument/2006/relationships/image" Target="../media/image730.png"/><Relationship Id="rId5" Type="http://schemas.openxmlformats.org/officeDocument/2006/relationships/image" Target="../media/image671.png"/><Relationship Id="rId10" Type="http://schemas.openxmlformats.org/officeDocument/2006/relationships/image" Target="../media/image720.png"/><Relationship Id="rId4" Type="http://schemas.openxmlformats.org/officeDocument/2006/relationships/image" Target="../media/image6610.png"/><Relationship Id="rId9" Type="http://schemas.openxmlformats.org/officeDocument/2006/relationships/image" Target="../media/image711.png"/></Relationships>
</file>

<file path=ppt/slides/_rels/slide36.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1001.png"/><Relationship Id="rId7" Type="http://schemas.openxmlformats.org/officeDocument/2006/relationships/image" Target="../media/image1020.png"/><Relationship Id="rId12" Type="http://schemas.openxmlformats.org/officeDocument/2006/relationships/image" Target="../media/image640.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601.png"/><Relationship Id="rId11" Type="http://schemas.openxmlformats.org/officeDocument/2006/relationships/image" Target="../media/image633.png"/><Relationship Id="rId5" Type="http://schemas.openxmlformats.org/officeDocument/2006/relationships/image" Target="../media/image593.png"/><Relationship Id="rId4" Type="http://schemas.openxmlformats.org/officeDocument/2006/relationships/image" Target="../media/image580.png"/><Relationship Id="rId9" Type="http://schemas.openxmlformats.org/officeDocument/2006/relationships/image" Target="../media/image104.png"/></Relationships>
</file>

<file path=ppt/slides/_rels/slide37.xml.rels><?xml version="1.0" encoding="UTF-8" standalone="yes"?>
<Relationships xmlns="http://schemas.openxmlformats.org/package/2006/relationships"><Relationship Id="rId8" Type="http://schemas.openxmlformats.org/officeDocument/2006/relationships/image" Target="../media/image700.png"/><Relationship Id="rId13" Type="http://schemas.openxmlformats.org/officeDocument/2006/relationships/image" Target="../media/image98.png"/><Relationship Id="rId3" Type="http://schemas.openxmlformats.org/officeDocument/2006/relationships/image" Target="../media/image931.png"/><Relationship Id="rId12" Type="http://schemas.openxmlformats.org/officeDocument/2006/relationships/image" Target="../media/image99.pn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961.png"/><Relationship Id="rId11" Type="http://schemas.openxmlformats.org/officeDocument/2006/relationships/image" Target="../media/image952.png"/><Relationship Id="rId5" Type="http://schemas.openxmlformats.org/officeDocument/2006/relationships/image" Target="../media/image940.png"/><Relationship Id="rId10" Type="http://schemas.openxmlformats.org/officeDocument/2006/relationships/image" Target="../media/image970.png"/><Relationship Id="rId4" Type="http://schemas.openxmlformats.org/officeDocument/2006/relationships/image" Target="../media/image661.png"/><Relationship Id="rId9" Type="http://schemas.openxmlformats.org/officeDocument/2006/relationships/image" Target="../media/image710.png"/><Relationship Id="rId14" Type="http://schemas.openxmlformats.org/officeDocument/2006/relationships/image" Target="../media/image100.png"/></Relationships>
</file>

<file path=ppt/slides/_rels/slide38.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68.png"/><Relationship Id="rId7" Type="http://schemas.openxmlformats.org/officeDocument/2006/relationships/image" Target="../media/image113.pn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810.png"/><Relationship Id="rId10" Type="http://schemas.openxmlformats.org/officeDocument/2006/relationships/image" Target="../media/image132.png"/><Relationship Id="rId4" Type="http://schemas.openxmlformats.org/officeDocument/2006/relationships/image" Target="../media/image801.png"/><Relationship Id="rId9" Type="http://schemas.openxmlformats.org/officeDocument/2006/relationships/image" Target="../media/image115.png"/></Relationships>
</file>

<file path=ppt/slides/_rels/slide39.xml.rels><?xml version="1.0" encoding="UTF-8" standalone="yes"?>
<Relationships xmlns="http://schemas.openxmlformats.org/package/2006/relationships"><Relationship Id="rId8" Type="http://schemas.openxmlformats.org/officeDocument/2006/relationships/image" Target="../media/image941.png"/><Relationship Id="rId3" Type="http://schemas.openxmlformats.org/officeDocument/2006/relationships/image" Target="../media/image890.png"/><Relationship Id="rId7" Type="http://schemas.openxmlformats.org/officeDocument/2006/relationships/image" Target="../media/image932.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920.png"/><Relationship Id="rId11" Type="http://schemas.openxmlformats.org/officeDocument/2006/relationships/image" Target="../media/image921.png"/><Relationship Id="rId5" Type="http://schemas.openxmlformats.org/officeDocument/2006/relationships/image" Target="../media/image722.png"/><Relationship Id="rId10" Type="http://schemas.openxmlformats.org/officeDocument/2006/relationships/image" Target="../media/image960.png"/><Relationship Id="rId4" Type="http://schemas.openxmlformats.org/officeDocument/2006/relationships/image" Target="../media/image831.png"/><Relationship Id="rId9" Type="http://schemas.openxmlformats.org/officeDocument/2006/relationships/image" Target="../media/image953.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2.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8" Type="http://schemas.openxmlformats.org/officeDocument/2006/relationships/image" Target="../media/image1361.png"/><Relationship Id="rId3" Type="http://schemas.openxmlformats.org/officeDocument/2006/relationships/image" Target="../media/image1320.png"/><Relationship Id="rId7" Type="http://schemas.openxmlformats.org/officeDocument/2006/relationships/image" Target="../media/image1350.png"/><Relationship Id="rId12" Type="http://schemas.openxmlformats.org/officeDocument/2006/relationships/image" Target="../media/image1370.png"/><Relationship Id="rId2" Type="http://schemas.openxmlformats.org/officeDocument/2006/relationships/notesSlide" Target="../notesSlides/notesSlide34.xml"/><Relationship Id="rId1" Type="http://schemas.openxmlformats.org/officeDocument/2006/relationships/slideLayout" Target="../slideLayouts/slideLayout7.xml"/><Relationship Id="rId6" Type="http://schemas.openxmlformats.org/officeDocument/2006/relationships/image" Target="../media/image1340.png"/><Relationship Id="rId11" Type="http://schemas.openxmlformats.org/officeDocument/2006/relationships/image" Target="../media/image1250.png"/><Relationship Id="rId5" Type="http://schemas.openxmlformats.org/officeDocument/2006/relationships/image" Target="../media/image1210.png"/><Relationship Id="rId10" Type="http://schemas.openxmlformats.org/officeDocument/2006/relationships/image" Target="../media/image1240.png"/><Relationship Id="rId4" Type="http://schemas.openxmlformats.org/officeDocument/2006/relationships/image" Target="../media/image1200.png"/><Relationship Id="rId9" Type="http://schemas.openxmlformats.org/officeDocument/2006/relationships/image" Target="../media/image1230.png"/></Relationships>
</file>

<file path=ppt/slides/_rels/slide41.xml.rels><?xml version="1.0" encoding="UTF-8" standalone="yes"?>
<Relationships xmlns="http://schemas.openxmlformats.org/package/2006/relationships"><Relationship Id="rId8" Type="http://schemas.openxmlformats.org/officeDocument/2006/relationships/image" Target="../media/image141.png"/><Relationship Id="rId3" Type="http://schemas.openxmlformats.org/officeDocument/2006/relationships/image" Target="../media/image1381.png"/><Relationship Id="rId7" Type="http://schemas.openxmlformats.org/officeDocument/2006/relationships/image" Target="../media/image140.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1391.png"/><Relationship Id="rId5" Type="http://schemas.openxmlformats.org/officeDocument/2006/relationships/image" Target="../media/image1281.png"/><Relationship Id="rId4" Type="http://schemas.openxmlformats.org/officeDocument/2006/relationships/image" Target="../media/image1271.png"/><Relationship Id="rId9" Type="http://schemas.openxmlformats.org/officeDocument/2006/relationships/image" Target="../media/image142.png"/></Relationships>
</file>

<file path=ppt/slides/_rels/slide42.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1540.png"/><Relationship Id="rId7" Type="http://schemas.openxmlformats.org/officeDocument/2006/relationships/image" Target="../media/image1580.png"/><Relationship Id="rId2" Type="http://schemas.openxmlformats.org/officeDocument/2006/relationships/image" Target="../media/image166.png"/><Relationship Id="rId1" Type="http://schemas.openxmlformats.org/officeDocument/2006/relationships/slideLayout" Target="../slideLayouts/slideLayout7.xml"/><Relationship Id="rId6" Type="http://schemas.openxmlformats.org/officeDocument/2006/relationships/image" Target="../media/image1570.png"/><Relationship Id="rId5" Type="http://schemas.openxmlformats.org/officeDocument/2006/relationships/image" Target="../media/image1560.png"/><Relationship Id="rId4" Type="http://schemas.openxmlformats.org/officeDocument/2006/relationships/image" Target="../media/image1550.png"/><Relationship Id="rId9" Type="http://schemas.openxmlformats.org/officeDocument/2006/relationships/image" Target="../media/image1600.png"/></Relationships>
</file>

<file path=ppt/slides/_rels/slide43.xml.rels><?xml version="1.0" encoding="UTF-8" standalone="yes"?>
<Relationships xmlns="http://schemas.openxmlformats.org/package/2006/relationships"><Relationship Id="rId8" Type="http://schemas.openxmlformats.org/officeDocument/2006/relationships/image" Target="../media/image70.emf"/><Relationship Id="rId13" Type="http://schemas.openxmlformats.org/officeDocument/2006/relationships/image" Target="../media/image1820.png"/><Relationship Id="rId18" Type="http://schemas.openxmlformats.org/officeDocument/2006/relationships/image" Target="../media/image187.png"/><Relationship Id="rId3" Type="http://schemas.openxmlformats.org/officeDocument/2006/relationships/image" Target="../media/image69.emf"/><Relationship Id="rId7" Type="http://schemas.openxmlformats.org/officeDocument/2006/relationships/image" Target="../media/image174.png"/><Relationship Id="rId12" Type="http://schemas.openxmlformats.org/officeDocument/2006/relationships/image" Target="../media/image179.png"/><Relationship Id="rId17" Type="http://schemas.openxmlformats.org/officeDocument/2006/relationships/image" Target="../media/image186.png"/><Relationship Id="rId2" Type="http://schemas.openxmlformats.org/officeDocument/2006/relationships/image" Target="../media/image168.png"/><Relationship Id="rId16" Type="http://schemas.openxmlformats.org/officeDocument/2006/relationships/image" Target="../media/image185.png"/><Relationship Id="rId1" Type="http://schemas.openxmlformats.org/officeDocument/2006/relationships/slideLayout" Target="../slideLayouts/slideLayout7.xml"/><Relationship Id="rId6" Type="http://schemas.openxmlformats.org/officeDocument/2006/relationships/image" Target="../media/image1730.png"/><Relationship Id="rId11" Type="http://schemas.openxmlformats.org/officeDocument/2006/relationships/image" Target="../media/image178.png"/><Relationship Id="rId5" Type="http://schemas.openxmlformats.org/officeDocument/2006/relationships/image" Target="../media/image1720.png"/><Relationship Id="rId15" Type="http://schemas.openxmlformats.org/officeDocument/2006/relationships/image" Target="../media/image184.png"/><Relationship Id="rId10" Type="http://schemas.openxmlformats.org/officeDocument/2006/relationships/image" Target="../media/image72.emf"/><Relationship Id="rId4" Type="http://schemas.openxmlformats.org/officeDocument/2006/relationships/image" Target="../media/image1710.png"/><Relationship Id="rId9" Type="http://schemas.openxmlformats.org/officeDocument/2006/relationships/image" Target="../media/image71.emf"/><Relationship Id="rId14" Type="http://schemas.openxmlformats.org/officeDocument/2006/relationships/image" Target="../media/image183.png"/></Relationships>
</file>

<file path=ppt/slides/_rels/slide44.xml.rels><?xml version="1.0" encoding="UTF-8" standalone="yes"?>
<Relationships xmlns="http://schemas.openxmlformats.org/package/2006/relationships"><Relationship Id="rId8" Type="http://schemas.openxmlformats.org/officeDocument/2006/relationships/image" Target="../media/image179.png"/><Relationship Id="rId13" Type="http://schemas.openxmlformats.org/officeDocument/2006/relationships/image" Target="../media/image186.png"/><Relationship Id="rId18" Type="http://schemas.openxmlformats.org/officeDocument/2006/relationships/image" Target="../media/image76.emf"/><Relationship Id="rId3" Type="http://schemas.openxmlformats.org/officeDocument/2006/relationships/image" Target="../media/image1710.png"/><Relationship Id="rId7" Type="http://schemas.openxmlformats.org/officeDocument/2006/relationships/image" Target="../media/image178.png"/><Relationship Id="rId12" Type="http://schemas.openxmlformats.org/officeDocument/2006/relationships/image" Target="../media/image185.png"/><Relationship Id="rId17" Type="http://schemas.openxmlformats.org/officeDocument/2006/relationships/image" Target="../media/image75.emf"/><Relationship Id="rId2" Type="http://schemas.openxmlformats.org/officeDocument/2006/relationships/image" Target="../media/image188.png"/><Relationship Id="rId16" Type="http://schemas.openxmlformats.org/officeDocument/2006/relationships/image" Target="../media/image74.emf"/><Relationship Id="rId1" Type="http://schemas.openxmlformats.org/officeDocument/2006/relationships/slideLayout" Target="../slideLayouts/slideLayout7.xml"/><Relationship Id="rId6" Type="http://schemas.openxmlformats.org/officeDocument/2006/relationships/image" Target="../media/image174.png"/><Relationship Id="rId11" Type="http://schemas.openxmlformats.org/officeDocument/2006/relationships/image" Target="../media/image184.png"/><Relationship Id="rId5" Type="http://schemas.openxmlformats.org/officeDocument/2006/relationships/image" Target="../media/image1730.png"/><Relationship Id="rId15" Type="http://schemas.openxmlformats.org/officeDocument/2006/relationships/image" Target="../media/image73.emf"/><Relationship Id="rId10" Type="http://schemas.openxmlformats.org/officeDocument/2006/relationships/image" Target="../media/image183.png"/><Relationship Id="rId4" Type="http://schemas.openxmlformats.org/officeDocument/2006/relationships/image" Target="../media/image1720.png"/><Relationship Id="rId9" Type="http://schemas.openxmlformats.org/officeDocument/2006/relationships/image" Target="../media/image1820.png"/><Relationship Id="rId14" Type="http://schemas.openxmlformats.org/officeDocument/2006/relationships/image" Target="../media/image187.png"/></Relationships>
</file>

<file path=ppt/slides/_rels/slide5.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6.png"/><Relationship Id="rId7" Type="http://schemas.openxmlformats.org/officeDocument/2006/relationships/image" Target="../media/image46.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8" Type="http://schemas.openxmlformats.org/officeDocument/2006/relationships/image" Target="../media/image222.png"/><Relationship Id="rId13" Type="http://schemas.openxmlformats.org/officeDocument/2006/relationships/image" Target="../media/image271.png"/><Relationship Id="rId18" Type="http://schemas.openxmlformats.org/officeDocument/2006/relationships/image" Target="../media/image320.png"/><Relationship Id="rId26" Type="http://schemas.openxmlformats.org/officeDocument/2006/relationships/image" Target="../media/image400.png"/><Relationship Id="rId3" Type="http://schemas.openxmlformats.org/officeDocument/2006/relationships/image" Target="../media/image171.png"/><Relationship Id="rId21" Type="http://schemas.openxmlformats.org/officeDocument/2006/relationships/image" Target="../media/image350.png"/><Relationship Id="rId7" Type="http://schemas.openxmlformats.org/officeDocument/2006/relationships/image" Target="../media/image210.png"/><Relationship Id="rId12" Type="http://schemas.openxmlformats.org/officeDocument/2006/relationships/image" Target="../media/image261.png"/><Relationship Id="rId17" Type="http://schemas.openxmlformats.org/officeDocument/2006/relationships/image" Target="../media/image310.png"/><Relationship Id="rId25" Type="http://schemas.openxmlformats.org/officeDocument/2006/relationships/image" Target="../media/image127.png"/><Relationship Id="rId2" Type="http://schemas.openxmlformats.org/officeDocument/2006/relationships/notesSlide" Target="../notesSlides/notesSlide6.xml"/><Relationship Id="rId16" Type="http://schemas.openxmlformats.org/officeDocument/2006/relationships/image" Target="../media/image8.png"/><Relationship Id="rId20" Type="http://schemas.openxmlformats.org/officeDocument/2006/relationships/image" Target="../media/image341.png"/><Relationship Id="rId1" Type="http://schemas.openxmlformats.org/officeDocument/2006/relationships/slideLayout" Target="../slideLayouts/slideLayout7.xml"/><Relationship Id="rId6" Type="http://schemas.openxmlformats.org/officeDocument/2006/relationships/image" Target="../media/image201.png"/><Relationship Id="rId11" Type="http://schemas.openxmlformats.org/officeDocument/2006/relationships/image" Target="../media/image250.png"/><Relationship Id="rId24" Type="http://schemas.openxmlformats.org/officeDocument/2006/relationships/image" Target="../media/image111.png"/><Relationship Id="rId5" Type="http://schemas.openxmlformats.org/officeDocument/2006/relationships/image" Target="../media/image190.png"/><Relationship Id="rId15" Type="http://schemas.openxmlformats.org/officeDocument/2006/relationships/image" Target="../media/image290.png"/><Relationship Id="rId23" Type="http://schemas.openxmlformats.org/officeDocument/2006/relationships/image" Target="../media/image1010.png"/><Relationship Id="rId10" Type="http://schemas.openxmlformats.org/officeDocument/2006/relationships/image" Target="../media/image241.png"/><Relationship Id="rId19" Type="http://schemas.openxmlformats.org/officeDocument/2006/relationships/image" Target="../media/image330.png"/><Relationship Id="rId4" Type="http://schemas.openxmlformats.org/officeDocument/2006/relationships/image" Target="../media/image180.png"/><Relationship Id="rId9" Type="http://schemas.openxmlformats.org/officeDocument/2006/relationships/image" Target="../media/image230.png"/><Relationship Id="rId14" Type="http://schemas.openxmlformats.org/officeDocument/2006/relationships/image" Target="../media/image281.png"/><Relationship Id="rId22" Type="http://schemas.openxmlformats.org/officeDocument/2006/relationships/image" Target="../media/image361.png"/></Relationships>
</file>

<file path=ppt/slides/_rels/slide7.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403.png"/><Relationship Id="rId18" Type="http://schemas.openxmlformats.org/officeDocument/2006/relationships/image" Target="../media/image452.png"/><Relationship Id="rId3" Type="http://schemas.openxmlformats.org/officeDocument/2006/relationships/image" Target="../media/image92.png"/><Relationship Id="rId7" Type="http://schemas.openxmlformats.org/officeDocument/2006/relationships/image" Target="../media/image213.png"/><Relationship Id="rId12" Type="http://schemas.openxmlformats.org/officeDocument/2006/relationships/image" Target="../media/image390.png"/><Relationship Id="rId17" Type="http://schemas.openxmlformats.org/officeDocument/2006/relationships/image" Target="../media/image441.png"/><Relationship Id="rId2" Type="http://schemas.openxmlformats.org/officeDocument/2006/relationships/notesSlide" Target="../notesSlides/notesSlide7.xml"/><Relationship Id="rId16" Type="http://schemas.openxmlformats.org/officeDocument/2006/relationships/image" Target="../media/image431.png"/><Relationship Id="rId20" Type="http://schemas.openxmlformats.org/officeDocument/2006/relationships/image" Target="../media/image472.png"/><Relationship Id="rId1" Type="http://schemas.openxmlformats.org/officeDocument/2006/relationships/slideLayout" Target="../slideLayouts/slideLayout7.xml"/><Relationship Id="rId6" Type="http://schemas.openxmlformats.org/officeDocument/2006/relationships/image" Target="../media/image203.png"/><Relationship Id="rId11" Type="http://schemas.openxmlformats.org/officeDocument/2006/relationships/image" Target="../media/image364.png"/><Relationship Id="rId5" Type="http://schemas.openxmlformats.org/officeDocument/2006/relationships/image" Target="../media/image193.png"/><Relationship Id="rId15" Type="http://schemas.openxmlformats.org/officeDocument/2006/relationships/image" Target="../media/image422.png"/><Relationship Id="rId10" Type="http://schemas.openxmlformats.org/officeDocument/2006/relationships/image" Target="../media/image304.png"/><Relationship Id="rId19" Type="http://schemas.openxmlformats.org/officeDocument/2006/relationships/image" Target="../media/image461.png"/><Relationship Id="rId4" Type="http://schemas.openxmlformats.org/officeDocument/2006/relationships/image" Target="../media/image9.png"/><Relationship Id="rId9" Type="http://schemas.openxmlformats.org/officeDocument/2006/relationships/image" Target="../media/image13.png"/><Relationship Id="rId14" Type="http://schemas.openxmlformats.org/officeDocument/2006/relationships/image" Target="../media/image412.png"/></Relationships>
</file>

<file path=ppt/slides/_rels/slide8.xml.rels><?xml version="1.0" encoding="UTF-8" standalone="yes"?>
<Relationships xmlns="http://schemas.openxmlformats.org/package/2006/relationships"><Relationship Id="rId8" Type="http://schemas.openxmlformats.org/officeDocument/2006/relationships/image" Target="../media/image211.png"/><Relationship Id="rId13" Type="http://schemas.openxmlformats.org/officeDocument/2006/relationships/image" Target="../media/image370.png"/><Relationship Id="rId18" Type="http://schemas.openxmlformats.org/officeDocument/2006/relationships/image" Target="../media/image51.png"/><Relationship Id="rId3" Type="http://schemas.openxmlformats.org/officeDocument/2006/relationships/image" Target="../media/image410.png"/><Relationship Id="rId7" Type="http://schemas.openxmlformats.org/officeDocument/2006/relationships/image" Target="../media/image202.png"/><Relationship Id="rId12" Type="http://schemas.openxmlformats.org/officeDocument/2006/relationships/image" Target="../media/image360.png"/><Relationship Id="rId17" Type="http://schemas.openxmlformats.org/officeDocument/2006/relationships/image" Target="../media/image50.png"/><Relationship Id="rId2" Type="http://schemas.openxmlformats.org/officeDocument/2006/relationships/notesSlide" Target="../notesSlides/notesSlide8.xml"/><Relationship Id="rId16" Type="http://schemas.openxmlformats.org/officeDocument/2006/relationships/image" Target="../media/image49.png"/><Relationship Id="rId1" Type="http://schemas.openxmlformats.org/officeDocument/2006/relationships/slideLayout" Target="../slideLayouts/slideLayout7.xml"/><Relationship Id="rId6" Type="http://schemas.openxmlformats.org/officeDocument/2006/relationships/image" Target="../media/image191.png"/><Relationship Id="rId11" Type="http://schemas.openxmlformats.org/officeDocument/2006/relationships/image" Target="../media/image340.png"/><Relationship Id="rId5" Type="http://schemas.openxmlformats.org/officeDocument/2006/relationships/image" Target="../media/image181.png"/><Relationship Id="rId15" Type="http://schemas.openxmlformats.org/officeDocument/2006/relationships/image" Target="../media/image430.png"/><Relationship Id="rId10" Type="http://schemas.openxmlformats.org/officeDocument/2006/relationships/image" Target="../media/image240.png"/><Relationship Id="rId4" Type="http://schemas.openxmlformats.org/officeDocument/2006/relationships/image" Target="../media/image170.png"/><Relationship Id="rId9" Type="http://schemas.openxmlformats.org/officeDocument/2006/relationships/image" Target="../media/image221.png"/><Relationship Id="rId14" Type="http://schemas.openxmlformats.org/officeDocument/2006/relationships/image" Target="../media/image420.png"/></Relationships>
</file>

<file path=ppt/slides/_rels/slide9.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52.png"/><Relationship Id="rId11" Type="http://schemas.openxmlformats.org/officeDocument/2006/relationships/image" Target="NULL"/><Relationship Id="rId5" Type="http://schemas.openxmlformats.org/officeDocument/2006/relationships/image" Target="../media/image139.png"/><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図 17"/>
          <p:cNvPicPr>
            <a:picLocks noChangeAspect="1"/>
          </p:cNvPicPr>
          <p:nvPr/>
        </p:nvPicPr>
        <p:blipFill rotWithShape="1">
          <a:blip r:embed="rId3"/>
          <a:srcRect l="38811" r="-1" b="47008"/>
          <a:stretch/>
        </p:blipFill>
        <p:spPr>
          <a:xfrm>
            <a:off x="0" y="2832521"/>
            <a:ext cx="6420091" cy="4025485"/>
          </a:xfrm>
          <a:prstGeom prst="rect">
            <a:avLst/>
          </a:prstGeom>
        </p:spPr>
      </p:pic>
      <p:sp>
        <p:nvSpPr>
          <p:cNvPr id="4" name="テキスト ボックス 3"/>
          <p:cNvSpPr txBox="1"/>
          <p:nvPr/>
        </p:nvSpPr>
        <p:spPr>
          <a:xfrm>
            <a:off x="4726011" y="2785698"/>
            <a:ext cx="4257897" cy="461665"/>
          </a:xfrm>
          <a:prstGeom prst="rect">
            <a:avLst/>
          </a:prstGeom>
          <a:noFill/>
        </p:spPr>
        <p:txBody>
          <a:bodyPr wrap="none" rtlCol="0">
            <a:spAutoFit/>
          </a:bodyPr>
          <a:lstStyle/>
          <a:p>
            <a:pPr algn="ctr"/>
            <a:r>
              <a:rPr lang="en-US" altLang="ja-JP" sz="2400" dirty="0" smtClean="0"/>
              <a:t>Joe Sato (Saitama University)</a:t>
            </a:r>
            <a:endParaRPr lang="ja-JP" altLang="en-US" sz="2000" dirty="0"/>
          </a:p>
        </p:txBody>
      </p:sp>
      <p:sp>
        <p:nvSpPr>
          <p:cNvPr id="10" name="テキスト ボックス 9"/>
          <p:cNvSpPr txBox="1"/>
          <p:nvPr/>
        </p:nvSpPr>
        <p:spPr>
          <a:xfrm>
            <a:off x="0" y="3619"/>
            <a:ext cx="8983908" cy="369332"/>
          </a:xfrm>
          <a:prstGeom prst="rect">
            <a:avLst/>
          </a:prstGeom>
          <a:noFill/>
        </p:spPr>
        <p:txBody>
          <a:bodyPr wrap="square" rtlCol="0">
            <a:spAutoFit/>
          </a:bodyPr>
          <a:lstStyle/>
          <a:p>
            <a:r>
              <a:rPr lang="en-US" altLang="ja-JP" dirty="0" smtClean="0"/>
              <a:t>Nufact18 </a:t>
            </a:r>
            <a:r>
              <a:rPr lang="en-US" altLang="ja-JP" dirty="0" smtClean="0"/>
              <a:t> </a:t>
            </a:r>
            <a:r>
              <a:rPr lang="en-US" altLang="ja-JP" dirty="0" smtClean="0"/>
              <a:t>@ </a:t>
            </a:r>
            <a:r>
              <a:rPr lang="en-US" altLang="ja-JP" dirty="0" smtClean="0"/>
              <a:t>Virginia Tech</a:t>
            </a:r>
            <a:endParaRPr lang="ja-JP" altLang="en-US" dirty="0"/>
          </a:p>
        </p:txBody>
      </p:sp>
      <mc:AlternateContent xmlns:mc="http://schemas.openxmlformats.org/markup-compatibility/2006">
        <mc:Choice xmlns:a14="http://schemas.microsoft.com/office/drawing/2010/main" Requires="a14">
          <p:sp>
            <p:nvSpPr>
              <p:cNvPr id="12" name="テキスト ボックス 11"/>
              <p:cNvSpPr txBox="1"/>
              <p:nvPr/>
            </p:nvSpPr>
            <p:spPr>
              <a:xfrm>
                <a:off x="-139486" y="1273270"/>
                <a:ext cx="9424951" cy="1077218"/>
              </a:xfrm>
              <a:prstGeom prst="rect">
                <a:avLst/>
              </a:prstGeom>
              <a:noFill/>
            </p:spPr>
            <p:txBody>
              <a:bodyPr wrap="none" rtlCol="0">
                <a:spAutoFit/>
              </a:bodyPr>
              <a:lstStyle/>
              <a:p>
                <a:pPr algn="ctr"/>
                <a:r>
                  <a:rPr lang="en-US" altLang="ja-JP" sz="3200" dirty="0"/>
                  <a:t>Distinguishing muon LFV effective couplings using </a:t>
                </a:r>
                <a:endParaRPr lang="en-US" altLang="ja-JP" sz="3200" dirty="0" smtClean="0"/>
              </a:p>
              <a:p>
                <a:pPr algn="ctr"/>
                <a14:m>
                  <m:oMath xmlns:m="http://schemas.openxmlformats.org/officeDocument/2006/math">
                    <m:sSup>
                      <m:sSupPr>
                        <m:ctrlPr>
                          <a:rPr lang="en-US" altLang="ja-JP" sz="3200" i="1" smtClean="0">
                            <a:latin typeface="Cambria Math" panose="02040503050406030204" pitchFamily="18" charset="0"/>
                          </a:rPr>
                        </m:ctrlPr>
                      </m:sSupPr>
                      <m:e>
                        <m:r>
                          <a:rPr lang="en-US" altLang="ja-JP" sz="3200" i="1">
                            <a:latin typeface="Cambria Math" panose="02040503050406030204" pitchFamily="18" charset="0"/>
                          </a:rPr>
                          <m:t>𝜇</m:t>
                        </m:r>
                      </m:e>
                      <m:sup>
                        <m:r>
                          <a:rPr lang="en-US" altLang="ja-JP" sz="3200" i="1">
                            <a:latin typeface="Cambria Math" panose="02040503050406030204" pitchFamily="18" charset="0"/>
                          </a:rPr>
                          <m:t>−</m:t>
                        </m:r>
                      </m:sup>
                    </m:sSup>
                    <m:sSup>
                      <m:sSupPr>
                        <m:ctrlPr>
                          <a:rPr lang="en-US" altLang="ja-JP" sz="3200" i="1">
                            <a:latin typeface="Cambria Math" panose="02040503050406030204" pitchFamily="18" charset="0"/>
                          </a:rPr>
                        </m:ctrlPr>
                      </m:sSupPr>
                      <m:e>
                        <m:r>
                          <a:rPr lang="en-US" altLang="ja-JP" sz="3200" i="1">
                            <a:latin typeface="Cambria Math" panose="02040503050406030204" pitchFamily="18" charset="0"/>
                          </a:rPr>
                          <m:t>𝑒</m:t>
                        </m:r>
                      </m:e>
                      <m:sup>
                        <m:r>
                          <a:rPr lang="en-US" altLang="ja-JP" sz="3200" i="1">
                            <a:latin typeface="Cambria Math" panose="02040503050406030204" pitchFamily="18" charset="0"/>
                          </a:rPr>
                          <m:t>−</m:t>
                        </m:r>
                      </m:sup>
                    </m:sSup>
                    <m:r>
                      <a:rPr lang="en-US" altLang="ja-JP" sz="3200" i="1">
                        <a:latin typeface="Cambria Math" panose="02040503050406030204" pitchFamily="18" charset="0"/>
                      </a:rPr>
                      <m:t>→</m:t>
                    </m:r>
                    <m:sSup>
                      <m:sSupPr>
                        <m:ctrlPr>
                          <a:rPr lang="en-US" altLang="ja-JP" sz="3200" i="1">
                            <a:latin typeface="Cambria Math" panose="02040503050406030204" pitchFamily="18" charset="0"/>
                          </a:rPr>
                        </m:ctrlPr>
                      </m:sSupPr>
                      <m:e>
                        <m:r>
                          <a:rPr lang="en-US" altLang="ja-JP" sz="3200" i="1">
                            <a:latin typeface="Cambria Math" panose="02040503050406030204" pitchFamily="18" charset="0"/>
                          </a:rPr>
                          <m:t>𝑒</m:t>
                        </m:r>
                      </m:e>
                      <m:sup>
                        <m:r>
                          <a:rPr lang="en-US" altLang="ja-JP" sz="3200" i="1">
                            <a:latin typeface="Cambria Math" panose="02040503050406030204" pitchFamily="18" charset="0"/>
                          </a:rPr>
                          <m:t>−</m:t>
                        </m:r>
                      </m:sup>
                    </m:sSup>
                    <m:sSup>
                      <m:sSupPr>
                        <m:ctrlPr>
                          <a:rPr lang="en-US" altLang="ja-JP" sz="3200" i="1">
                            <a:latin typeface="Cambria Math" panose="02040503050406030204" pitchFamily="18" charset="0"/>
                          </a:rPr>
                        </m:ctrlPr>
                      </m:sSupPr>
                      <m:e>
                        <m:r>
                          <a:rPr lang="en-US" altLang="ja-JP" sz="3200" i="1">
                            <a:latin typeface="Cambria Math" panose="02040503050406030204" pitchFamily="18" charset="0"/>
                          </a:rPr>
                          <m:t>𝑒</m:t>
                        </m:r>
                      </m:e>
                      <m:sup>
                        <m:r>
                          <a:rPr lang="en-US" altLang="ja-JP" sz="3200" i="1">
                            <a:latin typeface="Cambria Math" panose="02040503050406030204" pitchFamily="18" charset="0"/>
                          </a:rPr>
                          <m:t>−</m:t>
                        </m:r>
                      </m:sup>
                    </m:sSup>
                  </m:oMath>
                </a14:m>
                <a:r>
                  <a:rPr lang="en-US" altLang="ja-JP" sz="3200" dirty="0"/>
                  <a:t> in a </a:t>
                </a:r>
                <a:r>
                  <a:rPr lang="en-US" altLang="ja-JP" sz="3200" dirty="0" err="1"/>
                  <a:t>muonic</a:t>
                </a:r>
                <a:r>
                  <a:rPr lang="en-US" altLang="ja-JP" sz="3200" dirty="0"/>
                  <a:t> </a:t>
                </a:r>
                <a:r>
                  <a:rPr lang="en-US" altLang="ja-JP" sz="3200" dirty="0" smtClean="0"/>
                  <a:t>atom</a:t>
                </a:r>
                <a:endParaRPr lang="ja-JP" altLang="en-US" sz="3200" dirty="0"/>
              </a:p>
            </p:txBody>
          </p:sp>
        </mc:Choice>
        <mc:Fallback>
          <p:sp>
            <p:nvSpPr>
              <p:cNvPr id="12" name="テキスト ボックス 11"/>
              <p:cNvSpPr txBox="1">
                <a:spLocks noRot="1" noChangeAspect="1" noMove="1" noResize="1" noEditPoints="1" noAdjustHandles="1" noChangeArrowheads="1" noChangeShapeType="1" noTextEdit="1"/>
              </p:cNvSpPr>
              <p:nvPr/>
            </p:nvSpPr>
            <p:spPr>
              <a:xfrm>
                <a:off x="-139486" y="1273270"/>
                <a:ext cx="9424951" cy="1077218"/>
              </a:xfrm>
              <a:prstGeom prst="rect">
                <a:avLst/>
              </a:prstGeom>
              <a:blipFill rotWithShape="0">
                <a:blip r:embed="rId4"/>
                <a:stretch>
                  <a:fillRect l="-1164" t="-7345" r="-1164" b="-17514"/>
                </a:stretch>
              </a:blipFill>
            </p:spPr>
            <p:txBody>
              <a:bodyPr/>
              <a:lstStyle/>
              <a:p>
                <a:r>
                  <a:rPr lang="ja-JP" altLang="en-US">
                    <a:noFill/>
                  </a:rPr>
                  <a:t> </a:t>
                </a:r>
              </a:p>
            </p:txBody>
          </p:sp>
        </mc:Fallback>
      </mc:AlternateContent>
      <p:sp>
        <p:nvSpPr>
          <p:cNvPr id="20" name="テキスト ボックス 19"/>
          <p:cNvSpPr txBox="1"/>
          <p:nvPr/>
        </p:nvSpPr>
        <p:spPr>
          <a:xfrm>
            <a:off x="1589111" y="5878208"/>
            <a:ext cx="7554889" cy="338554"/>
          </a:xfrm>
          <a:prstGeom prst="rect">
            <a:avLst/>
          </a:prstGeom>
          <a:solidFill>
            <a:schemeClr val="bg1"/>
          </a:solidFill>
        </p:spPr>
        <p:txBody>
          <a:bodyPr wrap="none" rtlCol="0">
            <a:spAutoFit/>
          </a:bodyPr>
          <a:lstStyle/>
          <a:p>
            <a:r>
              <a:rPr kumimoji="1" lang="en-US" altLang="ja-JP" sz="1600" dirty="0" err="1" smtClean="0"/>
              <a:t>Y.Uesaka</a:t>
            </a:r>
            <a:r>
              <a:rPr kumimoji="1" lang="en-US" altLang="ja-JP" sz="1600" dirty="0" smtClean="0"/>
              <a:t>, </a:t>
            </a:r>
            <a:r>
              <a:rPr kumimoji="1" lang="en-US" altLang="ja-JP" sz="1600" dirty="0" smtClean="0"/>
              <a:t>Y. Kuno, </a:t>
            </a:r>
            <a:r>
              <a:rPr kumimoji="1" lang="en-US" altLang="ja-JP" sz="1600" dirty="0" smtClean="0"/>
              <a:t>J</a:t>
            </a:r>
            <a:r>
              <a:rPr lang="en-US" altLang="ja-JP" sz="1600" dirty="0"/>
              <a:t>S</a:t>
            </a:r>
            <a:r>
              <a:rPr kumimoji="1" lang="en-US" altLang="ja-JP" sz="1600" dirty="0" smtClean="0"/>
              <a:t>, </a:t>
            </a:r>
            <a:r>
              <a:rPr kumimoji="1" lang="en-US" altLang="ja-JP" sz="1600" dirty="0" smtClean="0"/>
              <a:t>T. Sato &amp; M. Yamanaka, Phys. Rev. D </a:t>
            </a:r>
            <a:r>
              <a:rPr kumimoji="1" lang="en-US" altLang="ja-JP" sz="1600" b="1" dirty="0" smtClean="0"/>
              <a:t>93</a:t>
            </a:r>
            <a:r>
              <a:rPr kumimoji="1" lang="en-US" altLang="ja-JP" sz="1600" dirty="0" smtClean="0"/>
              <a:t>, 076006 (2016).</a:t>
            </a:r>
            <a:endParaRPr kumimoji="1" lang="ja-JP" altLang="en-US" sz="1600" b="1" dirty="0"/>
          </a:p>
        </p:txBody>
      </p:sp>
      <p:sp>
        <p:nvSpPr>
          <p:cNvPr id="17" name="テキスト ボックス 16"/>
          <p:cNvSpPr txBox="1"/>
          <p:nvPr/>
        </p:nvSpPr>
        <p:spPr>
          <a:xfrm>
            <a:off x="1589111" y="6176581"/>
            <a:ext cx="7534050" cy="338554"/>
          </a:xfrm>
          <a:prstGeom prst="rect">
            <a:avLst/>
          </a:prstGeom>
          <a:solidFill>
            <a:schemeClr val="bg1"/>
          </a:solidFill>
        </p:spPr>
        <p:txBody>
          <a:bodyPr wrap="none" rtlCol="0">
            <a:spAutoFit/>
          </a:bodyPr>
          <a:lstStyle/>
          <a:p>
            <a:r>
              <a:rPr kumimoji="1" lang="en-US" altLang="ja-JP" sz="1600" dirty="0" err="1" smtClean="0"/>
              <a:t>Y.Uesaka</a:t>
            </a:r>
            <a:r>
              <a:rPr kumimoji="1" lang="en-US" altLang="ja-JP" sz="1600" dirty="0" smtClean="0"/>
              <a:t>, </a:t>
            </a:r>
            <a:r>
              <a:rPr kumimoji="1" lang="en-US" altLang="ja-JP" sz="1600" dirty="0" smtClean="0"/>
              <a:t>Y. Kuno, </a:t>
            </a:r>
            <a:r>
              <a:rPr kumimoji="1" lang="en-US" altLang="ja-JP" sz="1600" dirty="0" smtClean="0"/>
              <a:t>J</a:t>
            </a:r>
            <a:r>
              <a:rPr lang="en-US" altLang="ja-JP" sz="1600" dirty="0"/>
              <a:t>S</a:t>
            </a:r>
            <a:r>
              <a:rPr kumimoji="1" lang="en-US" altLang="ja-JP" sz="1600" dirty="0" smtClean="0"/>
              <a:t>, </a:t>
            </a:r>
            <a:r>
              <a:rPr kumimoji="1" lang="en-US" altLang="ja-JP" sz="1600" dirty="0" smtClean="0"/>
              <a:t>T. Sato &amp; M. Yamanaka, </a:t>
            </a:r>
            <a:r>
              <a:rPr lang="en-US" altLang="ja-JP" sz="1600" dirty="0"/>
              <a:t>Phys. Rev. D </a:t>
            </a:r>
            <a:r>
              <a:rPr lang="en-US" altLang="ja-JP" sz="1600" b="1" dirty="0" smtClean="0"/>
              <a:t>97</a:t>
            </a:r>
            <a:r>
              <a:rPr lang="en-US" altLang="ja-JP" sz="1600" dirty="0" smtClean="0"/>
              <a:t>, 015017 </a:t>
            </a:r>
            <a:r>
              <a:rPr lang="en-US" altLang="ja-JP" sz="1600" dirty="0"/>
              <a:t>(</a:t>
            </a:r>
            <a:r>
              <a:rPr lang="en-US" altLang="ja-JP" sz="1600" dirty="0" smtClean="0"/>
              <a:t>2018).</a:t>
            </a:r>
            <a:endParaRPr lang="ja-JP" altLang="en-US" sz="1600" b="1" dirty="0"/>
          </a:p>
        </p:txBody>
      </p:sp>
      <p:sp>
        <p:nvSpPr>
          <p:cNvPr id="8" name="テキスト ボックス 7"/>
          <p:cNvSpPr txBox="1"/>
          <p:nvPr/>
        </p:nvSpPr>
        <p:spPr>
          <a:xfrm>
            <a:off x="1589111" y="5579835"/>
            <a:ext cx="7144585" cy="338554"/>
          </a:xfrm>
          <a:prstGeom prst="rect">
            <a:avLst/>
          </a:prstGeom>
          <a:solidFill>
            <a:schemeClr val="bg1"/>
          </a:solidFill>
        </p:spPr>
        <p:txBody>
          <a:bodyPr wrap="none" rtlCol="0">
            <a:spAutoFit/>
          </a:bodyPr>
          <a:lstStyle/>
          <a:p>
            <a:r>
              <a:rPr lang="en-US" altLang="ja-JP" sz="1600" dirty="0" smtClean="0"/>
              <a:t>M. Koike</a:t>
            </a:r>
            <a:r>
              <a:rPr kumimoji="1" lang="en-US" altLang="ja-JP" sz="1600" dirty="0" smtClean="0"/>
              <a:t>, </a:t>
            </a:r>
            <a:r>
              <a:rPr kumimoji="1" lang="en-US" altLang="ja-JP" sz="1600" dirty="0" smtClean="0"/>
              <a:t>Y. Kuno, </a:t>
            </a:r>
            <a:r>
              <a:rPr kumimoji="1" lang="en-US" altLang="ja-JP" sz="1600" dirty="0" smtClean="0"/>
              <a:t>J</a:t>
            </a:r>
            <a:r>
              <a:rPr lang="en-US" altLang="ja-JP" sz="1600" dirty="0"/>
              <a:t>S</a:t>
            </a:r>
            <a:r>
              <a:rPr kumimoji="1" lang="en-US" altLang="ja-JP" sz="1600" dirty="0" smtClean="0"/>
              <a:t>, &amp; </a:t>
            </a:r>
            <a:r>
              <a:rPr kumimoji="1" lang="en-US" altLang="ja-JP" sz="1600" dirty="0" smtClean="0"/>
              <a:t>M. Yamanaka, </a:t>
            </a:r>
            <a:r>
              <a:rPr lang="en-US" altLang="ja-JP" sz="1600" dirty="0"/>
              <a:t>Phys. Rev. </a:t>
            </a:r>
            <a:r>
              <a:rPr lang="en-US" altLang="ja-JP" sz="1600" dirty="0" smtClean="0"/>
              <a:t>Lett. </a:t>
            </a:r>
            <a:r>
              <a:rPr lang="en-US" altLang="ja-JP" sz="1600" b="1" dirty="0" smtClean="0"/>
              <a:t>105</a:t>
            </a:r>
            <a:r>
              <a:rPr lang="en-US" altLang="ja-JP" sz="1600" dirty="0" smtClean="0"/>
              <a:t>, 121601 </a:t>
            </a:r>
            <a:r>
              <a:rPr lang="en-US" altLang="ja-JP" sz="1600" dirty="0"/>
              <a:t>(</a:t>
            </a:r>
            <a:r>
              <a:rPr lang="en-US" altLang="ja-JP" sz="1600" dirty="0" smtClean="0"/>
              <a:t>2010).</a:t>
            </a:r>
            <a:endParaRPr lang="ja-JP" altLang="en-US" sz="1600" b="1" dirty="0"/>
          </a:p>
        </p:txBody>
      </p:sp>
      <p:sp>
        <p:nvSpPr>
          <p:cNvPr id="11" name="テキスト ボックス 10"/>
          <p:cNvSpPr txBox="1"/>
          <p:nvPr/>
        </p:nvSpPr>
        <p:spPr>
          <a:xfrm>
            <a:off x="1609950" y="6515135"/>
            <a:ext cx="5834098" cy="338554"/>
          </a:xfrm>
          <a:prstGeom prst="rect">
            <a:avLst/>
          </a:prstGeom>
          <a:solidFill>
            <a:schemeClr val="bg1"/>
          </a:solidFill>
        </p:spPr>
        <p:txBody>
          <a:bodyPr wrap="none" rtlCol="0">
            <a:spAutoFit/>
          </a:bodyPr>
          <a:lstStyle/>
          <a:p>
            <a:r>
              <a:rPr kumimoji="1" lang="en-US" altLang="ja-JP" sz="1600" dirty="0" smtClean="0"/>
              <a:t>Y</a:t>
            </a:r>
            <a:r>
              <a:rPr kumimoji="1" lang="en-US" altLang="ja-JP" sz="1600" dirty="0" smtClean="0"/>
              <a:t>. Kuno, </a:t>
            </a:r>
            <a:r>
              <a:rPr kumimoji="1" lang="en-US" altLang="ja-JP" sz="1600" dirty="0" smtClean="0"/>
              <a:t>J</a:t>
            </a:r>
            <a:r>
              <a:rPr lang="en-US" altLang="ja-JP" sz="1600" dirty="0"/>
              <a:t>S</a:t>
            </a:r>
            <a:r>
              <a:rPr kumimoji="1" lang="en-US" altLang="ja-JP" sz="1600" dirty="0" smtClean="0"/>
              <a:t>, </a:t>
            </a:r>
            <a:r>
              <a:rPr kumimoji="1" lang="en-US" altLang="ja-JP" sz="1600" dirty="0" smtClean="0"/>
              <a:t>T. </a:t>
            </a:r>
            <a:r>
              <a:rPr kumimoji="1" lang="en-US" altLang="ja-JP" sz="1600" dirty="0" smtClean="0"/>
              <a:t>Sato, </a:t>
            </a:r>
            <a:r>
              <a:rPr kumimoji="1" lang="en-US" altLang="ja-JP" sz="1600" dirty="0" err="1" smtClean="0"/>
              <a:t>Y.Uesaka</a:t>
            </a:r>
            <a:r>
              <a:rPr kumimoji="1" lang="en-US" altLang="ja-JP" sz="1600" dirty="0" smtClean="0"/>
              <a:t> </a:t>
            </a:r>
            <a:r>
              <a:rPr kumimoji="1" lang="en-US" altLang="ja-JP" sz="1600" dirty="0" smtClean="0"/>
              <a:t>&amp; M. Yamanaka, </a:t>
            </a:r>
            <a:r>
              <a:rPr kumimoji="1" lang="en-US" altLang="ja-JP" sz="1600" dirty="0" smtClean="0"/>
              <a:t>in preparation</a:t>
            </a:r>
            <a:endParaRPr lang="ja-JP" altLang="en-US" sz="1600" b="1" dirty="0"/>
          </a:p>
        </p:txBody>
      </p:sp>
    </p:spTree>
    <p:extLst>
      <p:ext uri="{BB962C8B-B14F-4D97-AF65-F5344CB8AC3E}">
        <p14:creationId xmlns:p14="http://schemas.microsoft.com/office/powerpoint/2010/main" val="44380143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rotWithShape="1">
          <a:blip r:embed="rId3">
            <a:extLst>
              <a:ext uri="{28A0092B-C50C-407E-A947-70E740481C1C}">
                <a14:useLocalDpi xmlns:a14="http://schemas.microsoft.com/office/drawing/2010/main" val="0"/>
              </a:ext>
            </a:extLst>
          </a:blip>
          <a:srcRect t="1601" r="1839"/>
          <a:stretch/>
        </p:blipFill>
        <p:spPr>
          <a:xfrm>
            <a:off x="83548" y="3534397"/>
            <a:ext cx="4692499" cy="2903346"/>
          </a:xfrm>
          <a:prstGeom prst="rect">
            <a:avLst/>
          </a:prstGeom>
          <a:ln w="25400">
            <a:solidFill>
              <a:schemeClr val="tx1"/>
            </a:solidFill>
          </a:ln>
          <a:effectLst/>
        </p:spPr>
      </p:pic>
      <p:sp>
        <p:nvSpPr>
          <p:cNvPr id="3" name="テキスト ボックス 2"/>
          <p:cNvSpPr txBox="1"/>
          <p:nvPr/>
        </p:nvSpPr>
        <p:spPr>
          <a:xfrm>
            <a:off x="1486074" y="369332"/>
            <a:ext cx="6171882" cy="584775"/>
          </a:xfrm>
          <a:prstGeom prst="rect">
            <a:avLst/>
          </a:prstGeom>
          <a:noFill/>
        </p:spPr>
        <p:txBody>
          <a:bodyPr wrap="none" rtlCol="0">
            <a:spAutoFit/>
          </a:bodyPr>
          <a:lstStyle/>
          <a:p>
            <a:pPr algn="ctr"/>
            <a:r>
              <a:rPr lang="en-US" altLang="ja-JP" sz="3200" b="1" dirty="0" smtClean="0"/>
              <a:t>Branching ratio of CLFV decay</a:t>
            </a:r>
            <a:endParaRPr kumimoji="1" lang="ja-JP" altLang="en-US" sz="3200" b="1" dirty="0"/>
          </a:p>
        </p:txBody>
      </p:sp>
      <p:sp>
        <p:nvSpPr>
          <p:cNvPr id="4" name="テキスト ボックス 3"/>
          <p:cNvSpPr txBox="1"/>
          <p:nvPr/>
        </p:nvSpPr>
        <p:spPr>
          <a:xfrm>
            <a:off x="1331726" y="6461807"/>
            <a:ext cx="3468385" cy="338554"/>
          </a:xfrm>
          <a:prstGeom prst="rect">
            <a:avLst/>
          </a:prstGeom>
          <a:noFill/>
        </p:spPr>
        <p:txBody>
          <a:bodyPr wrap="none" rtlCol="0">
            <a:spAutoFit/>
          </a:bodyPr>
          <a:lstStyle/>
          <a:p>
            <a:pPr algn="r"/>
            <a:r>
              <a:rPr lang="en-US" altLang="ja-JP" sz="1600" dirty="0" smtClean="0"/>
              <a:t>Phys. Rev. Lett. </a:t>
            </a:r>
            <a:r>
              <a:rPr lang="en-US" altLang="ja-JP" sz="1600" b="1" dirty="0" smtClean="0"/>
              <a:t>105</a:t>
            </a:r>
            <a:r>
              <a:rPr lang="en-US" altLang="ja-JP" sz="1600" dirty="0" smtClean="0"/>
              <a:t>,121601</a:t>
            </a:r>
            <a:r>
              <a:rPr lang="ja-JP" altLang="en-US" sz="1600" dirty="0"/>
              <a:t> </a:t>
            </a:r>
            <a:r>
              <a:rPr lang="en-US" altLang="ja-JP" sz="1600" dirty="0" smtClean="0"/>
              <a:t>(2010).</a:t>
            </a:r>
            <a:endParaRPr kumimoji="1" lang="ja-JP" altLang="en-US" sz="1600" dirty="0"/>
          </a:p>
        </p:txBody>
      </p:sp>
      <mc:AlternateContent xmlns:mc="http://schemas.openxmlformats.org/markup-compatibility/2006" xmlns:a14="http://schemas.microsoft.com/office/drawing/2010/main">
        <mc:Choice Requires="a14">
          <p:sp>
            <p:nvSpPr>
              <p:cNvPr id="5" name="テキスト ボックス 4"/>
              <p:cNvSpPr txBox="1"/>
              <p:nvPr/>
            </p:nvSpPr>
            <p:spPr>
              <a:xfrm>
                <a:off x="595464" y="1617160"/>
                <a:ext cx="5467074" cy="399084"/>
              </a:xfrm>
              <a:prstGeom prst="rect">
                <a:avLst/>
              </a:prstGeom>
              <a:noFill/>
            </p:spPr>
            <p:txBody>
              <a:bodyPr wrap="none" lIns="0" tIns="0" rIns="0" bIns="0" rtlCol="0">
                <a:spAutoFit/>
              </a:bodyPr>
              <a:lstStyle/>
              <a:p>
                <a:pPr/>
                <a14:m>
                  <m:oMathPara xmlns:m="http://schemas.openxmlformats.org/officeDocument/2006/math">
                    <m:oMathParaPr>
                      <m:jc m:val="center"/>
                    </m:oMathParaPr>
                    <m:oMath xmlns:m="http://schemas.openxmlformats.org/officeDocument/2006/math">
                      <m:r>
                        <m:rPr>
                          <m:sty m:val="p"/>
                        </m:rPr>
                        <a:rPr kumimoji="1" lang="en-US" altLang="ja-JP" sz="2400" b="0" i="0" smtClean="0">
                          <a:latin typeface="Cambria Math" panose="02040503050406030204" pitchFamily="18" charset="0"/>
                          <a:ea typeface="Cambria Math" panose="02040503050406030204" pitchFamily="18" charset="0"/>
                        </a:rPr>
                        <m:t>BR</m:t>
                      </m:r>
                      <m:d>
                        <m:dPr>
                          <m:ctrlPr>
                            <a:rPr kumimoji="1" lang="en-US" altLang="ja-JP" sz="2400" b="0" i="1" smtClean="0">
                              <a:latin typeface="Cambria Math" panose="02040503050406030204" pitchFamily="18" charset="0"/>
                              <a:ea typeface="Cambria Math" panose="02040503050406030204" pitchFamily="18" charset="0"/>
                            </a:rPr>
                          </m:ctrlPr>
                        </m:dPr>
                        <m:e>
                          <m:sSup>
                            <m:sSupPr>
                              <m:ctrlPr>
                                <a:rPr kumimoji="1" lang="en-US" altLang="ja-JP" sz="2400" b="0" i="1" smtClean="0">
                                  <a:latin typeface="Cambria Math" panose="02040503050406030204" pitchFamily="18" charset="0"/>
                                  <a:ea typeface="Cambria Math" panose="02040503050406030204" pitchFamily="18" charset="0"/>
                                </a:rPr>
                              </m:ctrlPr>
                            </m:sSupPr>
                            <m:e>
                              <m:r>
                                <a:rPr kumimoji="1" lang="en-US" altLang="ja-JP" sz="2400" b="0" i="1" smtClean="0">
                                  <a:latin typeface="Cambria Math" panose="02040503050406030204" pitchFamily="18" charset="0"/>
                                  <a:ea typeface="Cambria Math" panose="02040503050406030204" pitchFamily="18" charset="0"/>
                                </a:rPr>
                                <m:t>𝜇</m:t>
                              </m:r>
                            </m:e>
                            <m:sup>
                              <m:r>
                                <a:rPr kumimoji="1" lang="en-US" altLang="ja-JP" sz="2400" b="0" i="1" smtClean="0">
                                  <a:latin typeface="Cambria Math" panose="02040503050406030204" pitchFamily="18" charset="0"/>
                                  <a:ea typeface="Cambria Math" panose="02040503050406030204" pitchFamily="18" charset="0"/>
                                </a:rPr>
                                <m:t>−</m:t>
                              </m:r>
                            </m:sup>
                          </m:sSup>
                          <m:sSup>
                            <m:sSupPr>
                              <m:ctrlPr>
                                <a:rPr kumimoji="1" lang="en-US" altLang="ja-JP" sz="2400" b="0" i="1" smtClean="0">
                                  <a:latin typeface="Cambria Math" panose="02040503050406030204" pitchFamily="18" charset="0"/>
                                  <a:ea typeface="Cambria Math" panose="02040503050406030204" pitchFamily="18" charset="0"/>
                                </a:rPr>
                              </m:ctrlPr>
                            </m:sSupPr>
                            <m:e>
                              <m:r>
                                <a:rPr kumimoji="1" lang="en-US" altLang="ja-JP" sz="2400" b="0" i="1" smtClean="0">
                                  <a:latin typeface="Cambria Math" panose="02040503050406030204" pitchFamily="18" charset="0"/>
                                  <a:ea typeface="Cambria Math" panose="02040503050406030204" pitchFamily="18" charset="0"/>
                                </a:rPr>
                                <m:t>𝑒</m:t>
                              </m:r>
                            </m:e>
                            <m:sup>
                              <m:r>
                                <a:rPr kumimoji="1" lang="en-US" altLang="ja-JP" sz="2400" b="0" i="1" smtClean="0">
                                  <a:latin typeface="Cambria Math" panose="02040503050406030204" pitchFamily="18" charset="0"/>
                                  <a:ea typeface="Cambria Math" panose="02040503050406030204" pitchFamily="18" charset="0"/>
                                </a:rPr>
                                <m:t>−</m:t>
                              </m:r>
                            </m:sup>
                          </m:sSup>
                          <m:r>
                            <a:rPr kumimoji="1" lang="en-US" altLang="ja-JP" sz="2400" b="0" i="1" smtClean="0">
                              <a:latin typeface="Cambria Math" panose="02040503050406030204" pitchFamily="18" charset="0"/>
                              <a:ea typeface="Cambria Math" panose="02040503050406030204" pitchFamily="18" charset="0"/>
                            </a:rPr>
                            <m:t>→</m:t>
                          </m:r>
                          <m:sSup>
                            <m:sSupPr>
                              <m:ctrlPr>
                                <a:rPr kumimoji="1" lang="en-US" altLang="ja-JP" sz="2400" b="0" i="1" smtClean="0">
                                  <a:latin typeface="Cambria Math" panose="02040503050406030204" pitchFamily="18" charset="0"/>
                                  <a:ea typeface="Cambria Math" panose="02040503050406030204" pitchFamily="18" charset="0"/>
                                </a:rPr>
                              </m:ctrlPr>
                            </m:sSupPr>
                            <m:e>
                              <m:r>
                                <a:rPr kumimoji="1" lang="en-US" altLang="ja-JP" sz="2400" b="0" i="1" smtClean="0">
                                  <a:latin typeface="Cambria Math" panose="02040503050406030204" pitchFamily="18" charset="0"/>
                                  <a:ea typeface="Cambria Math" panose="02040503050406030204" pitchFamily="18" charset="0"/>
                                </a:rPr>
                                <m:t>𝑒</m:t>
                              </m:r>
                            </m:e>
                            <m:sup>
                              <m:r>
                                <a:rPr kumimoji="1" lang="en-US" altLang="ja-JP" sz="2400" b="0" i="1" smtClean="0">
                                  <a:latin typeface="Cambria Math" panose="02040503050406030204" pitchFamily="18" charset="0"/>
                                  <a:ea typeface="Cambria Math" panose="02040503050406030204" pitchFamily="18" charset="0"/>
                                </a:rPr>
                                <m:t>−</m:t>
                              </m:r>
                            </m:sup>
                          </m:sSup>
                          <m:sSup>
                            <m:sSupPr>
                              <m:ctrlPr>
                                <a:rPr kumimoji="1" lang="en-US" altLang="ja-JP" sz="2400" b="0" i="1" smtClean="0">
                                  <a:latin typeface="Cambria Math" panose="02040503050406030204" pitchFamily="18" charset="0"/>
                                  <a:ea typeface="Cambria Math" panose="02040503050406030204" pitchFamily="18" charset="0"/>
                                </a:rPr>
                              </m:ctrlPr>
                            </m:sSupPr>
                            <m:e>
                              <m:r>
                                <a:rPr kumimoji="1" lang="en-US" altLang="ja-JP" sz="2400" b="0" i="1" smtClean="0">
                                  <a:latin typeface="Cambria Math" panose="02040503050406030204" pitchFamily="18" charset="0"/>
                                  <a:ea typeface="Cambria Math" panose="02040503050406030204" pitchFamily="18" charset="0"/>
                                </a:rPr>
                                <m:t>𝑒</m:t>
                              </m:r>
                            </m:e>
                            <m:sup>
                              <m:r>
                                <a:rPr kumimoji="1" lang="en-US" altLang="ja-JP" sz="2400" b="0" i="1" smtClean="0">
                                  <a:latin typeface="Cambria Math" panose="02040503050406030204" pitchFamily="18" charset="0"/>
                                  <a:ea typeface="Cambria Math" panose="02040503050406030204" pitchFamily="18" charset="0"/>
                                </a:rPr>
                                <m:t>−</m:t>
                              </m:r>
                            </m:sup>
                          </m:sSup>
                        </m:e>
                      </m:d>
                      <m:r>
                        <a:rPr kumimoji="1" lang="en-US" altLang="ja-JP" sz="2400" b="0" i="1" smtClean="0">
                          <a:latin typeface="Cambria Math" panose="02040503050406030204" pitchFamily="18" charset="0"/>
                          <a:ea typeface="Cambria Math" panose="02040503050406030204" pitchFamily="18" charset="0"/>
                        </a:rPr>
                        <m:t>≡</m:t>
                      </m:r>
                      <m:sSub>
                        <m:sSubPr>
                          <m:ctrlPr>
                            <a:rPr kumimoji="1" lang="en-US" altLang="ja-JP" sz="2400" b="0" i="1" smtClean="0">
                              <a:latin typeface="Cambria Math" panose="02040503050406030204" pitchFamily="18" charset="0"/>
                              <a:ea typeface="Cambria Math" panose="02040503050406030204" pitchFamily="18" charset="0"/>
                            </a:rPr>
                          </m:ctrlPr>
                        </m:sSubPr>
                        <m:e>
                          <m:acc>
                            <m:accPr>
                              <m:chr m:val="̃"/>
                              <m:ctrlPr>
                                <a:rPr kumimoji="1" lang="en-US" altLang="ja-JP" sz="2400" b="0" i="1" smtClean="0">
                                  <a:latin typeface="Cambria Math" panose="02040503050406030204" pitchFamily="18" charset="0"/>
                                  <a:ea typeface="Cambria Math" panose="02040503050406030204" pitchFamily="18" charset="0"/>
                                </a:rPr>
                              </m:ctrlPr>
                            </m:accPr>
                            <m:e>
                              <m:r>
                                <a:rPr kumimoji="1" lang="en-US" altLang="ja-JP" sz="2400" b="0" i="1" smtClean="0">
                                  <a:latin typeface="Cambria Math" panose="02040503050406030204" pitchFamily="18" charset="0"/>
                                  <a:ea typeface="Cambria Math" panose="02040503050406030204" pitchFamily="18" charset="0"/>
                                </a:rPr>
                                <m:t>𝜏</m:t>
                              </m:r>
                            </m:e>
                          </m:acc>
                        </m:e>
                        <m:sub>
                          <m:r>
                            <a:rPr kumimoji="1" lang="en-US" altLang="ja-JP" sz="2400" b="0" i="1" smtClean="0">
                              <a:latin typeface="Cambria Math" panose="02040503050406030204" pitchFamily="18" charset="0"/>
                              <a:ea typeface="Cambria Math" panose="02040503050406030204" pitchFamily="18" charset="0"/>
                            </a:rPr>
                            <m:t>𝜇</m:t>
                          </m:r>
                        </m:sub>
                      </m:sSub>
                      <m:r>
                        <m:rPr>
                          <m:sty m:val="p"/>
                        </m:rPr>
                        <a:rPr lang="el-GR" altLang="ja-JP" sz="2400" i="1">
                          <a:latin typeface="Cambria Math" panose="02040503050406030204" pitchFamily="18" charset="0"/>
                          <a:ea typeface="Cambria Math" panose="02040503050406030204" pitchFamily="18" charset="0"/>
                        </a:rPr>
                        <m:t>Γ</m:t>
                      </m:r>
                      <m:d>
                        <m:dPr>
                          <m:ctrlPr>
                            <a:rPr lang="en-US" altLang="ja-JP" sz="2400" i="1">
                              <a:latin typeface="Cambria Math" panose="02040503050406030204" pitchFamily="18" charset="0"/>
                              <a:ea typeface="Cambria Math" panose="02040503050406030204" pitchFamily="18" charset="0"/>
                            </a:rPr>
                          </m:ctrlPr>
                        </m:dPr>
                        <m:e>
                          <m:sSup>
                            <m:sSupPr>
                              <m:ctrlPr>
                                <a:rPr lang="en-US" altLang="ja-JP" sz="2400" i="1">
                                  <a:latin typeface="Cambria Math" panose="02040503050406030204" pitchFamily="18" charset="0"/>
                                  <a:ea typeface="Cambria Math" panose="02040503050406030204" pitchFamily="18" charset="0"/>
                                </a:rPr>
                              </m:ctrlPr>
                            </m:sSupPr>
                            <m:e>
                              <m:r>
                                <a:rPr lang="en-US" altLang="ja-JP" sz="2400" i="1">
                                  <a:latin typeface="Cambria Math" panose="02040503050406030204" pitchFamily="18" charset="0"/>
                                  <a:ea typeface="Cambria Math" panose="02040503050406030204" pitchFamily="18" charset="0"/>
                                </a:rPr>
                                <m:t>𝜇</m:t>
                              </m:r>
                            </m:e>
                            <m:sup>
                              <m:r>
                                <a:rPr lang="en-US" altLang="ja-JP" sz="2400" i="1">
                                  <a:latin typeface="Cambria Math" panose="02040503050406030204" pitchFamily="18" charset="0"/>
                                  <a:ea typeface="Cambria Math" panose="02040503050406030204" pitchFamily="18" charset="0"/>
                                </a:rPr>
                                <m:t>−</m:t>
                              </m:r>
                            </m:sup>
                          </m:sSup>
                          <m:sSup>
                            <m:sSupPr>
                              <m:ctrlPr>
                                <a:rPr lang="en-US" altLang="ja-JP" sz="2400" i="1">
                                  <a:latin typeface="Cambria Math" panose="02040503050406030204" pitchFamily="18" charset="0"/>
                                  <a:ea typeface="Cambria Math" panose="02040503050406030204" pitchFamily="18" charset="0"/>
                                </a:rPr>
                              </m:ctrlPr>
                            </m:sSupPr>
                            <m:e>
                              <m:r>
                                <a:rPr lang="en-US" altLang="ja-JP" sz="2400" i="1">
                                  <a:latin typeface="Cambria Math" panose="02040503050406030204" pitchFamily="18" charset="0"/>
                                  <a:ea typeface="Cambria Math" panose="02040503050406030204" pitchFamily="18" charset="0"/>
                                </a:rPr>
                                <m:t>𝑒</m:t>
                              </m:r>
                            </m:e>
                            <m:sup>
                              <m:r>
                                <a:rPr lang="en-US" altLang="ja-JP" sz="2400" i="1">
                                  <a:latin typeface="Cambria Math" panose="02040503050406030204" pitchFamily="18" charset="0"/>
                                  <a:ea typeface="Cambria Math" panose="02040503050406030204" pitchFamily="18" charset="0"/>
                                </a:rPr>
                                <m:t>−</m:t>
                              </m:r>
                            </m:sup>
                          </m:sSup>
                          <m:r>
                            <a:rPr lang="en-US" altLang="ja-JP" sz="2400" i="1">
                              <a:latin typeface="Cambria Math" panose="02040503050406030204" pitchFamily="18" charset="0"/>
                              <a:ea typeface="Cambria Math" panose="02040503050406030204" pitchFamily="18" charset="0"/>
                            </a:rPr>
                            <m:t>→</m:t>
                          </m:r>
                          <m:sSup>
                            <m:sSupPr>
                              <m:ctrlPr>
                                <a:rPr lang="en-US" altLang="ja-JP" sz="2400" i="1">
                                  <a:latin typeface="Cambria Math" panose="02040503050406030204" pitchFamily="18" charset="0"/>
                                  <a:ea typeface="Cambria Math" panose="02040503050406030204" pitchFamily="18" charset="0"/>
                                </a:rPr>
                              </m:ctrlPr>
                            </m:sSupPr>
                            <m:e>
                              <m:r>
                                <a:rPr lang="en-US" altLang="ja-JP" sz="2400" i="1">
                                  <a:latin typeface="Cambria Math" panose="02040503050406030204" pitchFamily="18" charset="0"/>
                                  <a:ea typeface="Cambria Math" panose="02040503050406030204" pitchFamily="18" charset="0"/>
                                </a:rPr>
                                <m:t>𝑒</m:t>
                              </m:r>
                            </m:e>
                            <m:sup>
                              <m:r>
                                <a:rPr lang="en-US" altLang="ja-JP" sz="2400" i="1">
                                  <a:latin typeface="Cambria Math" panose="02040503050406030204" pitchFamily="18" charset="0"/>
                                  <a:ea typeface="Cambria Math" panose="02040503050406030204" pitchFamily="18" charset="0"/>
                                </a:rPr>
                                <m:t>−</m:t>
                              </m:r>
                            </m:sup>
                          </m:sSup>
                          <m:sSup>
                            <m:sSupPr>
                              <m:ctrlPr>
                                <a:rPr lang="en-US" altLang="ja-JP" sz="2400" i="1">
                                  <a:latin typeface="Cambria Math" panose="02040503050406030204" pitchFamily="18" charset="0"/>
                                  <a:ea typeface="Cambria Math" panose="02040503050406030204" pitchFamily="18" charset="0"/>
                                </a:rPr>
                              </m:ctrlPr>
                            </m:sSupPr>
                            <m:e>
                              <m:r>
                                <a:rPr lang="en-US" altLang="ja-JP" sz="2400" i="1">
                                  <a:latin typeface="Cambria Math" panose="02040503050406030204" pitchFamily="18" charset="0"/>
                                  <a:ea typeface="Cambria Math" panose="02040503050406030204" pitchFamily="18" charset="0"/>
                                </a:rPr>
                                <m:t>𝑒</m:t>
                              </m:r>
                            </m:e>
                            <m:sup>
                              <m:r>
                                <a:rPr lang="en-US" altLang="ja-JP" sz="2400" i="1">
                                  <a:latin typeface="Cambria Math" panose="02040503050406030204" pitchFamily="18" charset="0"/>
                                  <a:ea typeface="Cambria Math" panose="02040503050406030204" pitchFamily="18" charset="0"/>
                                </a:rPr>
                                <m:t>−</m:t>
                              </m:r>
                            </m:sup>
                          </m:sSup>
                        </m:e>
                      </m:d>
                    </m:oMath>
                  </m:oMathPara>
                </a14:m>
                <a:endParaRPr kumimoji="1" lang="ja-JP" altLang="en-US" sz="2400" dirty="0"/>
              </a:p>
            </p:txBody>
          </p:sp>
        </mc:Choice>
        <mc:Fallback xmlns="">
          <p:sp>
            <p:nvSpPr>
              <p:cNvPr id="5" name="テキスト ボックス 4"/>
              <p:cNvSpPr txBox="1">
                <a:spLocks noRot="1" noChangeAspect="1" noMove="1" noResize="1" noEditPoints="1" noAdjustHandles="1" noChangeArrowheads="1" noChangeShapeType="1" noTextEdit="1"/>
              </p:cNvSpPr>
              <p:nvPr/>
            </p:nvSpPr>
            <p:spPr>
              <a:xfrm>
                <a:off x="595464" y="1617160"/>
                <a:ext cx="5467074" cy="399084"/>
              </a:xfrm>
              <a:prstGeom prst="rect">
                <a:avLst/>
              </a:prstGeom>
              <a:blipFill>
                <a:blip r:embed="rId4"/>
                <a:stretch>
                  <a:fillRect l="-780" t="-1515" b="-18182"/>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6" name="テキスト ボックス 5"/>
              <p:cNvSpPr txBox="1"/>
              <p:nvPr/>
            </p:nvSpPr>
            <p:spPr>
              <a:xfrm>
                <a:off x="225831" y="2687979"/>
                <a:ext cx="3302955" cy="332463"/>
              </a:xfrm>
              <a:prstGeom prst="rect">
                <a:avLst/>
              </a:prstGeom>
              <a:noFill/>
            </p:spPr>
            <p:txBody>
              <a:bodyPr wrap="none" lIns="0" tIns="0" rIns="0" bIns="0" rtlCol="0">
                <a:spAutoFit/>
              </a:bodyPr>
              <a:lstStyle/>
              <a:p>
                <a14:m>
                  <m:oMath xmlns:m="http://schemas.openxmlformats.org/officeDocument/2006/math">
                    <m:sSub>
                      <m:sSubPr>
                        <m:ctrlPr>
                          <a:rPr kumimoji="1" lang="en-US" altLang="ja-JP" sz="2000" b="0" i="1" smtClean="0">
                            <a:latin typeface="Cambria Math" panose="02040503050406030204" pitchFamily="18" charset="0"/>
                            <a:ea typeface="Cambria Math" panose="02040503050406030204" pitchFamily="18" charset="0"/>
                          </a:rPr>
                        </m:ctrlPr>
                      </m:sSubPr>
                      <m:e>
                        <m:acc>
                          <m:accPr>
                            <m:chr m:val="̃"/>
                            <m:ctrlPr>
                              <a:rPr kumimoji="1" lang="en-US" altLang="ja-JP" sz="2000" b="0" i="1" smtClean="0">
                                <a:latin typeface="Cambria Math" panose="02040503050406030204" pitchFamily="18" charset="0"/>
                                <a:ea typeface="Cambria Math" panose="02040503050406030204" pitchFamily="18" charset="0"/>
                              </a:rPr>
                            </m:ctrlPr>
                          </m:accPr>
                          <m:e>
                            <m:r>
                              <a:rPr kumimoji="1" lang="en-US" altLang="ja-JP" sz="2000" b="0" i="1" smtClean="0">
                                <a:latin typeface="Cambria Math" panose="02040503050406030204" pitchFamily="18" charset="0"/>
                                <a:ea typeface="Cambria Math" panose="02040503050406030204" pitchFamily="18" charset="0"/>
                              </a:rPr>
                              <m:t>𝜏</m:t>
                            </m:r>
                          </m:e>
                        </m:acc>
                      </m:e>
                      <m:sub>
                        <m:r>
                          <a:rPr kumimoji="1" lang="en-US" altLang="ja-JP" sz="2000" b="0" i="1" smtClean="0">
                            <a:latin typeface="Cambria Math" panose="02040503050406030204" pitchFamily="18" charset="0"/>
                            <a:ea typeface="Cambria Math" panose="02040503050406030204" pitchFamily="18" charset="0"/>
                          </a:rPr>
                          <m:t>𝜇</m:t>
                        </m:r>
                      </m:sub>
                    </m:sSub>
                  </m:oMath>
                </a14:m>
                <a:r>
                  <a:rPr kumimoji="1" lang="ja-JP" altLang="en-US" sz="2000" dirty="0" smtClean="0"/>
                  <a:t> </a:t>
                </a:r>
                <a:r>
                  <a:rPr kumimoji="1" lang="en-US" altLang="ja-JP" sz="2000" dirty="0" smtClean="0"/>
                  <a:t>: </a:t>
                </a:r>
                <a:r>
                  <a:rPr lang="en-US" altLang="ja-JP" sz="2000" dirty="0" smtClean="0"/>
                  <a:t>lifetime of a muonic atom</a:t>
                </a:r>
                <a:endParaRPr kumimoji="1" lang="ja-JP" altLang="en-US" sz="2000" dirty="0"/>
              </a:p>
            </p:txBody>
          </p:sp>
        </mc:Choice>
        <mc:Fallback xmlns="">
          <p:sp>
            <p:nvSpPr>
              <p:cNvPr id="6" name="テキスト ボックス 5"/>
              <p:cNvSpPr txBox="1">
                <a:spLocks noRot="1" noChangeAspect="1" noMove="1" noResize="1" noEditPoints="1" noAdjustHandles="1" noChangeArrowheads="1" noChangeShapeType="1" noTextEdit="1"/>
              </p:cNvSpPr>
              <p:nvPr/>
            </p:nvSpPr>
            <p:spPr>
              <a:xfrm>
                <a:off x="225831" y="2687979"/>
                <a:ext cx="3302955" cy="332463"/>
              </a:xfrm>
              <a:prstGeom prst="rect">
                <a:avLst/>
              </a:prstGeom>
              <a:blipFill>
                <a:blip r:embed="rId5"/>
                <a:stretch>
                  <a:fillRect l="-1845" t="-24074" r="-4059" b="-38889"/>
                </a:stretch>
              </a:blipFill>
            </p:spPr>
            <p:txBody>
              <a:bodyPr/>
              <a:lstStyle/>
              <a:p>
                <a:r>
                  <a:rPr lang="ja-JP" altLang="en-US">
                    <a:noFill/>
                  </a:rPr>
                  <a:t> </a:t>
                </a:r>
              </a:p>
            </p:txBody>
          </p:sp>
        </mc:Fallback>
      </mc:AlternateContent>
      <p:sp>
        <p:nvSpPr>
          <p:cNvPr id="7" name="テキスト ボックス 6"/>
          <p:cNvSpPr txBox="1"/>
          <p:nvPr/>
        </p:nvSpPr>
        <p:spPr>
          <a:xfrm>
            <a:off x="1100869" y="965069"/>
            <a:ext cx="6942286" cy="276999"/>
          </a:xfrm>
          <a:prstGeom prst="rect">
            <a:avLst/>
          </a:prstGeom>
          <a:noFill/>
        </p:spPr>
        <p:txBody>
          <a:bodyPr wrap="none" lIns="0" tIns="0" rIns="0" bIns="0" rtlCol="0">
            <a:spAutoFit/>
          </a:bodyPr>
          <a:lstStyle/>
          <a:p>
            <a:pPr algn="ctr"/>
            <a:r>
              <a:rPr kumimoji="1" lang="en-US" altLang="ja-JP" dirty="0" smtClean="0"/>
              <a:t>How many muonic atoms decay with CLFV,</a:t>
            </a:r>
            <a:r>
              <a:rPr kumimoji="1" lang="ja-JP" altLang="en-US" dirty="0" smtClean="0"/>
              <a:t> </a:t>
            </a:r>
            <a:r>
              <a:rPr kumimoji="1" lang="en-US" altLang="ja-JP" u="sng" dirty="0" smtClean="0"/>
              <a:t>compared to created #</a:t>
            </a:r>
            <a:r>
              <a:rPr kumimoji="1" lang="en-US" altLang="ja-JP" dirty="0" smtClean="0"/>
              <a:t> ?</a:t>
            </a:r>
            <a:endParaRPr kumimoji="1" lang="ja-JP" altLang="en-US" dirty="0"/>
          </a:p>
        </p:txBody>
      </p:sp>
      <p:sp>
        <p:nvSpPr>
          <p:cNvPr id="8" name="テキスト ボックス 7"/>
          <p:cNvSpPr txBox="1"/>
          <p:nvPr/>
        </p:nvSpPr>
        <p:spPr>
          <a:xfrm>
            <a:off x="140709" y="3260906"/>
            <a:ext cx="4578176" cy="246221"/>
          </a:xfrm>
          <a:prstGeom prst="rect">
            <a:avLst/>
          </a:prstGeom>
          <a:noFill/>
        </p:spPr>
        <p:txBody>
          <a:bodyPr wrap="none" lIns="0" tIns="0" rIns="0" bIns="0" rtlCol="0">
            <a:spAutoFit/>
          </a:bodyPr>
          <a:lstStyle/>
          <a:p>
            <a:pPr algn="ctr"/>
            <a:r>
              <a:rPr lang="en-US" altLang="ja-JP" sz="1600" dirty="0" smtClean="0"/>
              <a:t>BR with CLFV coupling fixed on allowed maximum</a:t>
            </a:r>
            <a:endParaRPr kumimoji="1" lang="ja-JP" altLang="en-US" sz="1600" dirty="0"/>
          </a:p>
        </p:txBody>
      </p:sp>
      <mc:AlternateContent xmlns:mc="http://schemas.openxmlformats.org/markup-compatibility/2006" xmlns:a14="http://schemas.microsoft.com/office/drawing/2010/main">
        <mc:Choice Requires="a14">
          <p:sp>
            <p:nvSpPr>
              <p:cNvPr id="13" name="テキスト ボックス 12"/>
              <p:cNvSpPr txBox="1"/>
              <p:nvPr/>
            </p:nvSpPr>
            <p:spPr>
              <a:xfrm>
                <a:off x="3891144" y="2503313"/>
                <a:ext cx="3069302" cy="369332"/>
              </a:xfrm>
              <a:prstGeom prst="rect">
                <a:avLst/>
              </a:prstGeom>
              <a:noFill/>
            </p:spPr>
            <p:txBody>
              <a:bodyPr wrap="none" rtlCol="0">
                <a:spAutoFit/>
              </a:bodyPr>
              <a:lstStyle/>
              <a:p>
                <a:pPr algn="r"/>
                <a14:m>
                  <m:oMath xmlns:m="http://schemas.openxmlformats.org/officeDocument/2006/math">
                    <m:r>
                      <a:rPr kumimoji="1" lang="en-US" altLang="ja-JP" b="0" i="1" smtClean="0">
                        <a:latin typeface="Cambria Math" panose="02040503050406030204" pitchFamily="18" charset="0"/>
                      </a:rPr>
                      <m:t>2.2</m:t>
                    </m:r>
                    <m:r>
                      <m:rPr>
                        <m:sty m:val="p"/>
                      </m:rPr>
                      <a:rPr kumimoji="1" lang="ja-JP" altLang="en-US" b="0" i="0" smtClean="0">
                        <a:latin typeface="Cambria Math" panose="02040503050406030204" pitchFamily="18" charset="0"/>
                      </a:rPr>
                      <m:t>μ</m:t>
                    </m:r>
                    <m:r>
                      <m:rPr>
                        <m:sty m:val="p"/>
                      </m:rPr>
                      <a:rPr kumimoji="1" lang="en-US" altLang="ja-JP" b="0" i="0" smtClean="0">
                        <a:latin typeface="Cambria Math" panose="02040503050406030204" pitchFamily="18" charset="0"/>
                      </a:rPr>
                      <m:t>s</m:t>
                    </m:r>
                  </m:oMath>
                </a14:m>
                <a:r>
                  <a:rPr kumimoji="1" lang="ja-JP" altLang="en-US" dirty="0" smtClean="0"/>
                  <a:t> </a:t>
                </a:r>
                <a:r>
                  <a:rPr kumimoji="1" lang="en-US" altLang="ja-JP" dirty="0" smtClean="0"/>
                  <a:t>for a muonic H (</a:t>
                </a:r>
                <a14:m>
                  <m:oMath xmlns:m="http://schemas.openxmlformats.org/officeDocument/2006/math">
                    <m:r>
                      <a:rPr kumimoji="1" lang="en-US" altLang="ja-JP" b="0" i="1" smtClean="0">
                        <a:latin typeface="Cambria Math" panose="02040503050406030204" pitchFamily="18" charset="0"/>
                      </a:rPr>
                      <m:t>𝑍</m:t>
                    </m:r>
                    <m:r>
                      <a:rPr kumimoji="1" lang="en-US" altLang="ja-JP" b="0" i="1" smtClean="0">
                        <a:latin typeface="Cambria Math" panose="02040503050406030204" pitchFamily="18" charset="0"/>
                      </a:rPr>
                      <m:t>=1</m:t>
                    </m:r>
                  </m:oMath>
                </a14:m>
                <a:r>
                  <a:rPr kumimoji="1" lang="en-US" altLang="ja-JP" dirty="0" smtClean="0"/>
                  <a:t>)</a:t>
                </a:r>
                <a:endParaRPr kumimoji="1" lang="ja-JP" altLang="en-US" dirty="0"/>
              </a:p>
            </p:txBody>
          </p:sp>
        </mc:Choice>
        <mc:Fallback xmlns="">
          <p:sp>
            <p:nvSpPr>
              <p:cNvPr id="13" name="テキスト ボックス 12"/>
              <p:cNvSpPr txBox="1">
                <a:spLocks noRot="1" noChangeAspect="1" noMove="1" noResize="1" noEditPoints="1" noAdjustHandles="1" noChangeArrowheads="1" noChangeShapeType="1" noTextEdit="1"/>
              </p:cNvSpPr>
              <p:nvPr/>
            </p:nvSpPr>
            <p:spPr>
              <a:xfrm>
                <a:off x="3891144" y="2503313"/>
                <a:ext cx="3069302" cy="369332"/>
              </a:xfrm>
              <a:prstGeom prst="rect">
                <a:avLst/>
              </a:prstGeom>
              <a:blipFill>
                <a:blip r:embed="rId6"/>
                <a:stretch>
                  <a:fillRect t="-10000" r="-1587" b="-2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4" name="テキスト ボックス 13"/>
              <p:cNvSpPr txBox="1"/>
              <p:nvPr/>
            </p:nvSpPr>
            <p:spPr>
              <a:xfrm>
                <a:off x="3891144" y="2804058"/>
                <a:ext cx="3266471" cy="369332"/>
              </a:xfrm>
              <a:prstGeom prst="rect">
                <a:avLst/>
              </a:prstGeom>
              <a:noFill/>
            </p:spPr>
            <p:txBody>
              <a:bodyPr wrap="none" rtlCol="0">
                <a:spAutoFit/>
              </a:bodyPr>
              <a:lstStyle/>
              <a:p>
                <a:pPr algn="r"/>
                <a14:m>
                  <m:oMath xmlns:m="http://schemas.openxmlformats.org/officeDocument/2006/math">
                    <m:r>
                      <a:rPr kumimoji="1" lang="en-US" altLang="ja-JP" b="0" i="1" smtClean="0">
                        <a:latin typeface="Cambria Math" panose="02040503050406030204" pitchFamily="18" charset="0"/>
                      </a:rPr>
                      <m:t>80</m:t>
                    </m:r>
                    <m:r>
                      <m:rPr>
                        <m:sty m:val="p"/>
                      </m:rPr>
                      <a:rPr kumimoji="1" lang="en-US" altLang="ja-JP" b="0" i="0" smtClean="0">
                        <a:latin typeface="Cambria Math" panose="02040503050406030204" pitchFamily="18" charset="0"/>
                      </a:rPr>
                      <m:t>ns</m:t>
                    </m:r>
                  </m:oMath>
                </a14:m>
                <a:r>
                  <a:rPr kumimoji="1" lang="ja-JP" altLang="en-US" dirty="0" smtClean="0"/>
                  <a:t> </a:t>
                </a:r>
                <a:r>
                  <a:rPr kumimoji="1" lang="en-US" altLang="ja-JP" dirty="0" smtClean="0"/>
                  <a:t>for a muonic Pb </a:t>
                </a:r>
                <a:r>
                  <a:rPr lang="en-US" altLang="ja-JP" dirty="0" smtClean="0"/>
                  <a:t>(</a:t>
                </a:r>
                <a14:m>
                  <m:oMath xmlns:m="http://schemas.openxmlformats.org/officeDocument/2006/math">
                    <m:r>
                      <a:rPr lang="en-US" altLang="ja-JP" i="1">
                        <a:latin typeface="Cambria Math" panose="02040503050406030204" pitchFamily="18" charset="0"/>
                      </a:rPr>
                      <m:t>𝑍</m:t>
                    </m:r>
                    <m:r>
                      <a:rPr lang="en-US" altLang="ja-JP" i="1">
                        <a:latin typeface="Cambria Math" panose="02040503050406030204" pitchFamily="18" charset="0"/>
                      </a:rPr>
                      <m:t>=82</m:t>
                    </m:r>
                  </m:oMath>
                </a14:m>
                <a:r>
                  <a:rPr lang="en-US" altLang="ja-JP" dirty="0" smtClean="0"/>
                  <a:t>)</a:t>
                </a:r>
                <a:endParaRPr lang="ja-JP" altLang="en-US" dirty="0"/>
              </a:p>
            </p:txBody>
          </p:sp>
        </mc:Choice>
        <mc:Fallback xmlns="">
          <p:sp>
            <p:nvSpPr>
              <p:cNvPr id="14" name="テキスト ボックス 13"/>
              <p:cNvSpPr txBox="1">
                <a:spLocks noRot="1" noChangeAspect="1" noMove="1" noResize="1" noEditPoints="1" noAdjustHandles="1" noChangeArrowheads="1" noChangeShapeType="1" noTextEdit="1"/>
              </p:cNvSpPr>
              <p:nvPr/>
            </p:nvSpPr>
            <p:spPr>
              <a:xfrm>
                <a:off x="3891144" y="2804058"/>
                <a:ext cx="3266471" cy="369332"/>
              </a:xfrm>
              <a:prstGeom prst="rect">
                <a:avLst/>
              </a:prstGeom>
              <a:blipFill>
                <a:blip r:embed="rId7"/>
                <a:stretch>
                  <a:fillRect t="-9836" r="-1679" b="-24590"/>
                </a:stretch>
              </a:blipFill>
            </p:spPr>
            <p:txBody>
              <a:bodyPr/>
              <a:lstStyle/>
              <a:p>
                <a:r>
                  <a:rPr lang="ja-JP" altLang="en-US">
                    <a:noFill/>
                  </a:rPr>
                  <a:t> </a:t>
                </a:r>
              </a:p>
            </p:txBody>
          </p:sp>
        </mc:Fallback>
      </mc:AlternateContent>
      <p:sp>
        <p:nvSpPr>
          <p:cNvPr id="15" name="角丸四角形吹き出し 14"/>
          <p:cNvSpPr/>
          <p:nvPr/>
        </p:nvSpPr>
        <p:spPr>
          <a:xfrm>
            <a:off x="102234" y="2083961"/>
            <a:ext cx="7055382" cy="1081117"/>
          </a:xfrm>
          <a:custGeom>
            <a:avLst/>
            <a:gdLst>
              <a:gd name="connsiteX0" fmla="*/ 0 w 7062535"/>
              <a:gd name="connsiteY0" fmla="*/ 107466 h 644781"/>
              <a:gd name="connsiteX1" fmla="*/ 107466 w 7062535"/>
              <a:gd name="connsiteY1" fmla="*/ 0 h 644781"/>
              <a:gd name="connsiteX2" fmla="*/ 1177089 w 7062535"/>
              <a:gd name="connsiteY2" fmla="*/ 0 h 644781"/>
              <a:gd name="connsiteX3" fmla="*/ 3195797 w 7062535"/>
              <a:gd name="connsiteY3" fmla="*/ -121328 h 644781"/>
              <a:gd name="connsiteX4" fmla="*/ 2942723 w 7062535"/>
              <a:gd name="connsiteY4" fmla="*/ 0 h 644781"/>
              <a:gd name="connsiteX5" fmla="*/ 6955069 w 7062535"/>
              <a:gd name="connsiteY5" fmla="*/ 0 h 644781"/>
              <a:gd name="connsiteX6" fmla="*/ 7062535 w 7062535"/>
              <a:gd name="connsiteY6" fmla="*/ 107466 h 644781"/>
              <a:gd name="connsiteX7" fmla="*/ 7062535 w 7062535"/>
              <a:gd name="connsiteY7" fmla="*/ 107464 h 644781"/>
              <a:gd name="connsiteX8" fmla="*/ 7062535 w 7062535"/>
              <a:gd name="connsiteY8" fmla="*/ 107464 h 644781"/>
              <a:gd name="connsiteX9" fmla="*/ 7062535 w 7062535"/>
              <a:gd name="connsiteY9" fmla="*/ 268659 h 644781"/>
              <a:gd name="connsiteX10" fmla="*/ 7062535 w 7062535"/>
              <a:gd name="connsiteY10" fmla="*/ 537315 h 644781"/>
              <a:gd name="connsiteX11" fmla="*/ 6955069 w 7062535"/>
              <a:gd name="connsiteY11" fmla="*/ 644781 h 644781"/>
              <a:gd name="connsiteX12" fmla="*/ 2942723 w 7062535"/>
              <a:gd name="connsiteY12" fmla="*/ 644781 h 644781"/>
              <a:gd name="connsiteX13" fmla="*/ 1177089 w 7062535"/>
              <a:gd name="connsiteY13" fmla="*/ 644781 h 644781"/>
              <a:gd name="connsiteX14" fmla="*/ 1177089 w 7062535"/>
              <a:gd name="connsiteY14" fmla="*/ 644781 h 644781"/>
              <a:gd name="connsiteX15" fmla="*/ 107466 w 7062535"/>
              <a:gd name="connsiteY15" fmla="*/ 644781 h 644781"/>
              <a:gd name="connsiteX16" fmla="*/ 0 w 7062535"/>
              <a:gd name="connsiteY16" fmla="*/ 537315 h 644781"/>
              <a:gd name="connsiteX17" fmla="*/ 0 w 7062535"/>
              <a:gd name="connsiteY17" fmla="*/ 268659 h 644781"/>
              <a:gd name="connsiteX18" fmla="*/ 0 w 7062535"/>
              <a:gd name="connsiteY18" fmla="*/ 107464 h 644781"/>
              <a:gd name="connsiteX19" fmla="*/ 0 w 7062535"/>
              <a:gd name="connsiteY19" fmla="*/ 107464 h 644781"/>
              <a:gd name="connsiteX20" fmla="*/ 0 w 7062535"/>
              <a:gd name="connsiteY20" fmla="*/ 107466 h 644781"/>
              <a:gd name="connsiteX0" fmla="*/ 0 w 7062535"/>
              <a:gd name="connsiteY0" fmla="*/ 228794 h 766109"/>
              <a:gd name="connsiteX1" fmla="*/ 107466 w 7062535"/>
              <a:gd name="connsiteY1" fmla="*/ 121328 h 766109"/>
              <a:gd name="connsiteX2" fmla="*/ 2536657 w 7062535"/>
              <a:gd name="connsiteY2" fmla="*/ 121328 h 766109"/>
              <a:gd name="connsiteX3" fmla="*/ 3195797 w 7062535"/>
              <a:gd name="connsiteY3" fmla="*/ 0 h 766109"/>
              <a:gd name="connsiteX4" fmla="*/ 2942723 w 7062535"/>
              <a:gd name="connsiteY4" fmla="*/ 121328 h 766109"/>
              <a:gd name="connsiteX5" fmla="*/ 6955069 w 7062535"/>
              <a:gd name="connsiteY5" fmla="*/ 121328 h 766109"/>
              <a:gd name="connsiteX6" fmla="*/ 7062535 w 7062535"/>
              <a:gd name="connsiteY6" fmla="*/ 228794 h 766109"/>
              <a:gd name="connsiteX7" fmla="*/ 7062535 w 7062535"/>
              <a:gd name="connsiteY7" fmla="*/ 228792 h 766109"/>
              <a:gd name="connsiteX8" fmla="*/ 7062535 w 7062535"/>
              <a:gd name="connsiteY8" fmla="*/ 228792 h 766109"/>
              <a:gd name="connsiteX9" fmla="*/ 7062535 w 7062535"/>
              <a:gd name="connsiteY9" fmla="*/ 389987 h 766109"/>
              <a:gd name="connsiteX10" fmla="*/ 7062535 w 7062535"/>
              <a:gd name="connsiteY10" fmla="*/ 658643 h 766109"/>
              <a:gd name="connsiteX11" fmla="*/ 6955069 w 7062535"/>
              <a:gd name="connsiteY11" fmla="*/ 766109 h 766109"/>
              <a:gd name="connsiteX12" fmla="*/ 2942723 w 7062535"/>
              <a:gd name="connsiteY12" fmla="*/ 766109 h 766109"/>
              <a:gd name="connsiteX13" fmla="*/ 1177089 w 7062535"/>
              <a:gd name="connsiteY13" fmla="*/ 766109 h 766109"/>
              <a:gd name="connsiteX14" fmla="*/ 1177089 w 7062535"/>
              <a:gd name="connsiteY14" fmla="*/ 766109 h 766109"/>
              <a:gd name="connsiteX15" fmla="*/ 107466 w 7062535"/>
              <a:gd name="connsiteY15" fmla="*/ 766109 h 766109"/>
              <a:gd name="connsiteX16" fmla="*/ 0 w 7062535"/>
              <a:gd name="connsiteY16" fmla="*/ 658643 h 766109"/>
              <a:gd name="connsiteX17" fmla="*/ 0 w 7062535"/>
              <a:gd name="connsiteY17" fmla="*/ 389987 h 766109"/>
              <a:gd name="connsiteX18" fmla="*/ 0 w 7062535"/>
              <a:gd name="connsiteY18" fmla="*/ 228792 h 766109"/>
              <a:gd name="connsiteX19" fmla="*/ 0 w 7062535"/>
              <a:gd name="connsiteY19" fmla="*/ 228792 h 766109"/>
              <a:gd name="connsiteX20" fmla="*/ 0 w 7062535"/>
              <a:gd name="connsiteY20" fmla="*/ 228794 h 766109"/>
              <a:gd name="connsiteX0" fmla="*/ 0 w 7062535"/>
              <a:gd name="connsiteY0" fmla="*/ 252857 h 790172"/>
              <a:gd name="connsiteX1" fmla="*/ 107466 w 7062535"/>
              <a:gd name="connsiteY1" fmla="*/ 145391 h 790172"/>
              <a:gd name="connsiteX2" fmla="*/ 2536657 w 7062535"/>
              <a:gd name="connsiteY2" fmla="*/ 145391 h 790172"/>
              <a:gd name="connsiteX3" fmla="*/ 2967197 w 7062535"/>
              <a:gd name="connsiteY3" fmla="*/ 0 h 790172"/>
              <a:gd name="connsiteX4" fmla="*/ 2942723 w 7062535"/>
              <a:gd name="connsiteY4" fmla="*/ 145391 h 790172"/>
              <a:gd name="connsiteX5" fmla="*/ 6955069 w 7062535"/>
              <a:gd name="connsiteY5" fmla="*/ 145391 h 790172"/>
              <a:gd name="connsiteX6" fmla="*/ 7062535 w 7062535"/>
              <a:gd name="connsiteY6" fmla="*/ 252857 h 790172"/>
              <a:gd name="connsiteX7" fmla="*/ 7062535 w 7062535"/>
              <a:gd name="connsiteY7" fmla="*/ 252855 h 790172"/>
              <a:gd name="connsiteX8" fmla="*/ 7062535 w 7062535"/>
              <a:gd name="connsiteY8" fmla="*/ 252855 h 790172"/>
              <a:gd name="connsiteX9" fmla="*/ 7062535 w 7062535"/>
              <a:gd name="connsiteY9" fmla="*/ 414050 h 790172"/>
              <a:gd name="connsiteX10" fmla="*/ 7062535 w 7062535"/>
              <a:gd name="connsiteY10" fmla="*/ 682706 h 790172"/>
              <a:gd name="connsiteX11" fmla="*/ 6955069 w 7062535"/>
              <a:gd name="connsiteY11" fmla="*/ 790172 h 790172"/>
              <a:gd name="connsiteX12" fmla="*/ 2942723 w 7062535"/>
              <a:gd name="connsiteY12" fmla="*/ 790172 h 790172"/>
              <a:gd name="connsiteX13" fmla="*/ 1177089 w 7062535"/>
              <a:gd name="connsiteY13" fmla="*/ 790172 h 790172"/>
              <a:gd name="connsiteX14" fmla="*/ 1177089 w 7062535"/>
              <a:gd name="connsiteY14" fmla="*/ 790172 h 790172"/>
              <a:gd name="connsiteX15" fmla="*/ 107466 w 7062535"/>
              <a:gd name="connsiteY15" fmla="*/ 790172 h 790172"/>
              <a:gd name="connsiteX16" fmla="*/ 0 w 7062535"/>
              <a:gd name="connsiteY16" fmla="*/ 682706 h 790172"/>
              <a:gd name="connsiteX17" fmla="*/ 0 w 7062535"/>
              <a:gd name="connsiteY17" fmla="*/ 414050 h 790172"/>
              <a:gd name="connsiteX18" fmla="*/ 0 w 7062535"/>
              <a:gd name="connsiteY18" fmla="*/ 252855 h 790172"/>
              <a:gd name="connsiteX19" fmla="*/ 0 w 7062535"/>
              <a:gd name="connsiteY19" fmla="*/ 252855 h 790172"/>
              <a:gd name="connsiteX20" fmla="*/ 0 w 7062535"/>
              <a:gd name="connsiteY20" fmla="*/ 252857 h 790172"/>
              <a:gd name="connsiteX0" fmla="*/ 0 w 7062535"/>
              <a:gd name="connsiteY0" fmla="*/ 252857 h 790172"/>
              <a:gd name="connsiteX1" fmla="*/ 107466 w 7062535"/>
              <a:gd name="connsiteY1" fmla="*/ 145391 h 790172"/>
              <a:gd name="connsiteX2" fmla="*/ 2536657 w 7062535"/>
              <a:gd name="connsiteY2" fmla="*/ 145391 h 790172"/>
              <a:gd name="connsiteX3" fmla="*/ 3066151 w 7062535"/>
              <a:gd name="connsiteY3" fmla="*/ 0 h 790172"/>
              <a:gd name="connsiteX4" fmla="*/ 2942723 w 7062535"/>
              <a:gd name="connsiteY4" fmla="*/ 145391 h 790172"/>
              <a:gd name="connsiteX5" fmla="*/ 6955069 w 7062535"/>
              <a:gd name="connsiteY5" fmla="*/ 145391 h 790172"/>
              <a:gd name="connsiteX6" fmla="*/ 7062535 w 7062535"/>
              <a:gd name="connsiteY6" fmla="*/ 252857 h 790172"/>
              <a:gd name="connsiteX7" fmla="*/ 7062535 w 7062535"/>
              <a:gd name="connsiteY7" fmla="*/ 252855 h 790172"/>
              <a:gd name="connsiteX8" fmla="*/ 7062535 w 7062535"/>
              <a:gd name="connsiteY8" fmla="*/ 252855 h 790172"/>
              <a:gd name="connsiteX9" fmla="*/ 7062535 w 7062535"/>
              <a:gd name="connsiteY9" fmla="*/ 414050 h 790172"/>
              <a:gd name="connsiteX10" fmla="*/ 7062535 w 7062535"/>
              <a:gd name="connsiteY10" fmla="*/ 682706 h 790172"/>
              <a:gd name="connsiteX11" fmla="*/ 6955069 w 7062535"/>
              <a:gd name="connsiteY11" fmla="*/ 790172 h 790172"/>
              <a:gd name="connsiteX12" fmla="*/ 2942723 w 7062535"/>
              <a:gd name="connsiteY12" fmla="*/ 790172 h 790172"/>
              <a:gd name="connsiteX13" fmla="*/ 1177089 w 7062535"/>
              <a:gd name="connsiteY13" fmla="*/ 790172 h 790172"/>
              <a:gd name="connsiteX14" fmla="*/ 1177089 w 7062535"/>
              <a:gd name="connsiteY14" fmla="*/ 790172 h 790172"/>
              <a:gd name="connsiteX15" fmla="*/ 107466 w 7062535"/>
              <a:gd name="connsiteY15" fmla="*/ 790172 h 790172"/>
              <a:gd name="connsiteX16" fmla="*/ 0 w 7062535"/>
              <a:gd name="connsiteY16" fmla="*/ 682706 h 790172"/>
              <a:gd name="connsiteX17" fmla="*/ 0 w 7062535"/>
              <a:gd name="connsiteY17" fmla="*/ 414050 h 790172"/>
              <a:gd name="connsiteX18" fmla="*/ 0 w 7062535"/>
              <a:gd name="connsiteY18" fmla="*/ 252855 h 790172"/>
              <a:gd name="connsiteX19" fmla="*/ 0 w 7062535"/>
              <a:gd name="connsiteY19" fmla="*/ 252855 h 790172"/>
              <a:gd name="connsiteX20" fmla="*/ 0 w 7062535"/>
              <a:gd name="connsiteY20" fmla="*/ 252857 h 790172"/>
              <a:gd name="connsiteX0" fmla="*/ 0 w 7062535"/>
              <a:gd name="connsiteY0" fmla="*/ 543802 h 1081117"/>
              <a:gd name="connsiteX1" fmla="*/ 107466 w 7062535"/>
              <a:gd name="connsiteY1" fmla="*/ 436336 h 1081117"/>
              <a:gd name="connsiteX2" fmla="*/ 2536657 w 7062535"/>
              <a:gd name="connsiteY2" fmla="*/ 436336 h 1081117"/>
              <a:gd name="connsiteX3" fmla="*/ 3288049 w 7062535"/>
              <a:gd name="connsiteY3" fmla="*/ 0 h 1081117"/>
              <a:gd name="connsiteX4" fmla="*/ 2942723 w 7062535"/>
              <a:gd name="connsiteY4" fmla="*/ 436336 h 1081117"/>
              <a:gd name="connsiteX5" fmla="*/ 6955069 w 7062535"/>
              <a:gd name="connsiteY5" fmla="*/ 436336 h 1081117"/>
              <a:gd name="connsiteX6" fmla="*/ 7062535 w 7062535"/>
              <a:gd name="connsiteY6" fmla="*/ 543802 h 1081117"/>
              <a:gd name="connsiteX7" fmla="*/ 7062535 w 7062535"/>
              <a:gd name="connsiteY7" fmla="*/ 543800 h 1081117"/>
              <a:gd name="connsiteX8" fmla="*/ 7062535 w 7062535"/>
              <a:gd name="connsiteY8" fmla="*/ 543800 h 1081117"/>
              <a:gd name="connsiteX9" fmla="*/ 7062535 w 7062535"/>
              <a:gd name="connsiteY9" fmla="*/ 704995 h 1081117"/>
              <a:gd name="connsiteX10" fmla="*/ 7062535 w 7062535"/>
              <a:gd name="connsiteY10" fmla="*/ 973651 h 1081117"/>
              <a:gd name="connsiteX11" fmla="*/ 6955069 w 7062535"/>
              <a:gd name="connsiteY11" fmla="*/ 1081117 h 1081117"/>
              <a:gd name="connsiteX12" fmla="*/ 2942723 w 7062535"/>
              <a:gd name="connsiteY12" fmla="*/ 1081117 h 1081117"/>
              <a:gd name="connsiteX13" fmla="*/ 1177089 w 7062535"/>
              <a:gd name="connsiteY13" fmla="*/ 1081117 h 1081117"/>
              <a:gd name="connsiteX14" fmla="*/ 1177089 w 7062535"/>
              <a:gd name="connsiteY14" fmla="*/ 1081117 h 1081117"/>
              <a:gd name="connsiteX15" fmla="*/ 107466 w 7062535"/>
              <a:gd name="connsiteY15" fmla="*/ 1081117 h 1081117"/>
              <a:gd name="connsiteX16" fmla="*/ 0 w 7062535"/>
              <a:gd name="connsiteY16" fmla="*/ 973651 h 1081117"/>
              <a:gd name="connsiteX17" fmla="*/ 0 w 7062535"/>
              <a:gd name="connsiteY17" fmla="*/ 704995 h 1081117"/>
              <a:gd name="connsiteX18" fmla="*/ 0 w 7062535"/>
              <a:gd name="connsiteY18" fmla="*/ 543800 h 1081117"/>
              <a:gd name="connsiteX19" fmla="*/ 0 w 7062535"/>
              <a:gd name="connsiteY19" fmla="*/ 543800 h 1081117"/>
              <a:gd name="connsiteX20" fmla="*/ 0 w 7062535"/>
              <a:gd name="connsiteY20" fmla="*/ 543802 h 108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62535" h="1081117">
                <a:moveTo>
                  <a:pt x="0" y="543802"/>
                </a:moveTo>
                <a:cubicBezTo>
                  <a:pt x="0" y="484450"/>
                  <a:pt x="48114" y="436336"/>
                  <a:pt x="107466" y="436336"/>
                </a:cubicBezTo>
                <a:lnTo>
                  <a:pt x="2536657" y="436336"/>
                </a:lnTo>
                <a:lnTo>
                  <a:pt x="3288049" y="0"/>
                </a:lnTo>
                <a:lnTo>
                  <a:pt x="2942723" y="436336"/>
                </a:lnTo>
                <a:lnTo>
                  <a:pt x="6955069" y="436336"/>
                </a:lnTo>
                <a:cubicBezTo>
                  <a:pt x="7014421" y="436336"/>
                  <a:pt x="7062535" y="484450"/>
                  <a:pt x="7062535" y="543802"/>
                </a:cubicBezTo>
                <a:lnTo>
                  <a:pt x="7062535" y="543800"/>
                </a:lnTo>
                <a:lnTo>
                  <a:pt x="7062535" y="543800"/>
                </a:lnTo>
                <a:lnTo>
                  <a:pt x="7062535" y="704995"/>
                </a:lnTo>
                <a:lnTo>
                  <a:pt x="7062535" y="973651"/>
                </a:lnTo>
                <a:cubicBezTo>
                  <a:pt x="7062535" y="1033003"/>
                  <a:pt x="7014421" y="1081117"/>
                  <a:pt x="6955069" y="1081117"/>
                </a:cubicBezTo>
                <a:lnTo>
                  <a:pt x="2942723" y="1081117"/>
                </a:lnTo>
                <a:lnTo>
                  <a:pt x="1177089" y="1081117"/>
                </a:lnTo>
                <a:lnTo>
                  <a:pt x="1177089" y="1081117"/>
                </a:lnTo>
                <a:lnTo>
                  <a:pt x="107466" y="1081117"/>
                </a:lnTo>
                <a:cubicBezTo>
                  <a:pt x="48114" y="1081117"/>
                  <a:pt x="0" y="1033003"/>
                  <a:pt x="0" y="973651"/>
                </a:cubicBezTo>
                <a:lnTo>
                  <a:pt x="0" y="704995"/>
                </a:lnTo>
                <a:lnTo>
                  <a:pt x="0" y="543800"/>
                </a:lnTo>
                <a:lnTo>
                  <a:pt x="0" y="543800"/>
                </a:lnTo>
                <a:lnTo>
                  <a:pt x="0" y="543802"/>
                </a:lnTo>
                <a:close/>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テキスト ボックス 15"/>
          <p:cNvSpPr txBox="1"/>
          <p:nvPr/>
        </p:nvSpPr>
        <p:spPr>
          <a:xfrm>
            <a:off x="3582459" y="2496659"/>
            <a:ext cx="428322" cy="369332"/>
          </a:xfrm>
          <a:prstGeom prst="rect">
            <a:avLst/>
          </a:prstGeom>
          <a:noFill/>
        </p:spPr>
        <p:txBody>
          <a:bodyPr wrap="none" rtlCol="0">
            <a:spAutoFit/>
          </a:bodyPr>
          <a:lstStyle/>
          <a:p>
            <a:pPr algn="ctr"/>
            <a:r>
              <a:rPr lang="en-US" altLang="ja-JP" dirty="0" smtClean="0"/>
              <a:t>cf.</a:t>
            </a:r>
            <a:endParaRPr kumimoji="1" lang="ja-JP" altLang="en-US" dirty="0"/>
          </a:p>
        </p:txBody>
      </p:sp>
      <p:sp>
        <p:nvSpPr>
          <p:cNvPr id="9" name="角丸四角形吹き出し 8"/>
          <p:cNvSpPr/>
          <p:nvPr/>
        </p:nvSpPr>
        <p:spPr>
          <a:xfrm>
            <a:off x="6296782" y="1345637"/>
            <a:ext cx="2594067" cy="1090787"/>
          </a:xfrm>
          <a:prstGeom prst="wedgeRoundRectCallout">
            <a:avLst>
              <a:gd name="adj1" fmla="val -62630"/>
              <a:gd name="adj2" fmla="val 3282"/>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1" name="正方形/長方形 10"/>
              <p:cNvSpPr/>
              <p:nvPr/>
            </p:nvSpPr>
            <p:spPr>
              <a:xfrm>
                <a:off x="6620631" y="1372460"/>
                <a:ext cx="1946367" cy="461665"/>
              </a:xfrm>
              <a:prstGeom prst="rect">
                <a:avLst/>
              </a:prstGeom>
            </p:spPr>
            <p:txBody>
              <a:bodyPr wrap="none">
                <a:spAutoFit/>
              </a:bodyPr>
              <a:lstStyle/>
              <a:p>
                <a:pPr lvl="0"/>
                <a14:m>
                  <m:oMathPara xmlns:m="http://schemas.openxmlformats.org/officeDocument/2006/math">
                    <m:oMathParaPr>
                      <m:jc m:val="center"/>
                    </m:oMathParaPr>
                    <m:oMath xmlns:m="http://schemas.openxmlformats.org/officeDocument/2006/math">
                      <m:r>
                        <m:rPr>
                          <m:sty m:val="p"/>
                        </m:rPr>
                        <a:rPr lang="el-GR" altLang="ja-JP" sz="2400" i="1" smtClean="0">
                          <a:solidFill>
                            <a:srgbClr val="000000"/>
                          </a:solidFill>
                          <a:latin typeface="Cambria Math" panose="02040503050406030204" pitchFamily="18" charset="0"/>
                          <a:ea typeface="Cambria Math" panose="02040503050406030204" pitchFamily="18" charset="0"/>
                        </a:rPr>
                        <m:t>Γ</m:t>
                      </m:r>
                      <m:r>
                        <a:rPr lang="en-US" altLang="ja-JP" sz="2400" b="0" i="1" smtClean="0">
                          <a:solidFill>
                            <a:srgbClr val="000000"/>
                          </a:solidFill>
                          <a:latin typeface="Cambria Math" panose="02040503050406030204" pitchFamily="18" charset="0"/>
                          <a:ea typeface="Cambria Math" panose="02040503050406030204" pitchFamily="18" charset="0"/>
                        </a:rPr>
                        <m:t>∝</m:t>
                      </m:r>
                      <m:sSup>
                        <m:sSupPr>
                          <m:ctrlPr>
                            <a:rPr lang="en-US" altLang="ja-JP" sz="2400" b="0" i="1" smtClean="0">
                              <a:solidFill>
                                <a:srgbClr val="000000"/>
                              </a:solidFill>
                              <a:latin typeface="Cambria Math" panose="02040503050406030204" pitchFamily="18" charset="0"/>
                              <a:ea typeface="Cambria Math" panose="02040503050406030204" pitchFamily="18" charset="0"/>
                            </a:rPr>
                          </m:ctrlPr>
                        </m:sSupPr>
                        <m:e>
                          <m:d>
                            <m:dPr>
                              <m:ctrlPr>
                                <a:rPr lang="en-US" altLang="ja-JP" sz="2400" b="0" i="1" smtClean="0">
                                  <a:solidFill>
                                    <a:srgbClr val="000000"/>
                                  </a:solidFill>
                                  <a:latin typeface="Cambria Math" panose="02040503050406030204" pitchFamily="18" charset="0"/>
                                  <a:ea typeface="Cambria Math" panose="02040503050406030204" pitchFamily="18" charset="0"/>
                                </a:rPr>
                              </m:ctrlPr>
                            </m:dPr>
                            <m:e>
                              <m:r>
                                <a:rPr lang="en-US" altLang="ja-JP" sz="2400" b="0" i="1" smtClean="0">
                                  <a:solidFill>
                                    <a:srgbClr val="000000"/>
                                  </a:solidFill>
                                  <a:latin typeface="Cambria Math" panose="02040503050406030204" pitchFamily="18" charset="0"/>
                                  <a:ea typeface="Cambria Math" panose="02040503050406030204" pitchFamily="18" charset="0"/>
                                </a:rPr>
                                <m:t>𝑍</m:t>
                              </m:r>
                              <m:r>
                                <a:rPr lang="en-US" altLang="ja-JP" sz="2400" b="0" i="1" smtClean="0">
                                  <a:solidFill>
                                    <a:srgbClr val="000000"/>
                                  </a:solidFill>
                                  <a:latin typeface="Cambria Math" panose="02040503050406030204" pitchFamily="18" charset="0"/>
                                  <a:ea typeface="Cambria Math" panose="02040503050406030204" pitchFamily="18" charset="0"/>
                                </a:rPr>
                                <m:t>−1</m:t>
                              </m:r>
                            </m:e>
                          </m:d>
                        </m:e>
                        <m:sup>
                          <m:r>
                            <a:rPr lang="en-US" altLang="ja-JP" sz="2400" b="0" i="1" smtClean="0">
                              <a:solidFill>
                                <a:srgbClr val="000000"/>
                              </a:solidFill>
                              <a:latin typeface="Cambria Math" panose="02040503050406030204" pitchFamily="18" charset="0"/>
                              <a:ea typeface="Cambria Math" panose="02040503050406030204" pitchFamily="18" charset="0"/>
                            </a:rPr>
                            <m:t>3</m:t>
                          </m:r>
                        </m:sup>
                      </m:sSup>
                    </m:oMath>
                  </m:oMathPara>
                </a14:m>
                <a:endParaRPr lang="ja-JP" altLang="en-US" sz="2400" dirty="0">
                  <a:solidFill>
                    <a:srgbClr val="000000"/>
                  </a:solidFill>
                </a:endParaRPr>
              </a:p>
            </p:txBody>
          </p:sp>
        </mc:Choice>
        <mc:Fallback xmlns="">
          <p:sp>
            <p:nvSpPr>
              <p:cNvPr id="11" name="正方形/長方形 10"/>
              <p:cNvSpPr>
                <a:spLocks noRot="1" noChangeAspect="1" noMove="1" noResize="1" noEditPoints="1" noAdjustHandles="1" noChangeArrowheads="1" noChangeShapeType="1" noTextEdit="1"/>
              </p:cNvSpPr>
              <p:nvPr/>
            </p:nvSpPr>
            <p:spPr>
              <a:xfrm>
                <a:off x="6620631" y="1372460"/>
                <a:ext cx="1946367" cy="461665"/>
              </a:xfrm>
              <a:prstGeom prst="rect">
                <a:avLst/>
              </a:prstGeom>
              <a:blipFill>
                <a:blip r:embed="rId11"/>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2" name="正方形/長方形 21"/>
              <p:cNvSpPr/>
              <p:nvPr/>
            </p:nvSpPr>
            <p:spPr>
              <a:xfrm>
                <a:off x="6431748" y="1801978"/>
                <a:ext cx="2459648" cy="584775"/>
              </a:xfrm>
              <a:prstGeom prst="rect">
                <a:avLst/>
              </a:prstGeom>
            </p:spPr>
            <p:txBody>
              <a:bodyPr wrap="none">
                <a:spAutoFit/>
              </a:bodyPr>
              <a:lstStyle/>
              <a:p>
                <a:pPr lvl="0"/>
                <a:r>
                  <a:rPr lang="en-US" altLang="ja-JP" sz="1600" dirty="0" smtClean="0">
                    <a:solidFill>
                      <a:srgbClr val="000000"/>
                    </a:solidFill>
                  </a:rPr>
                  <a:t>due to existence prob.</a:t>
                </a:r>
              </a:p>
              <a:p>
                <a:pPr lvl="0"/>
                <a:r>
                  <a:rPr lang="en-US" altLang="ja-JP" sz="1600" dirty="0" smtClean="0">
                    <a:solidFill>
                      <a:srgbClr val="000000"/>
                    </a:solidFill>
                  </a:rPr>
                  <a:t> of bound </a:t>
                </a:r>
                <a14:m>
                  <m:oMath xmlns:m="http://schemas.openxmlformats.org/officeDocument/2006/math">
                    <m:sSup>
                      <m:sSupPr>
                        <m:ctrlPr>
                          <a:rPr lang="en-US" altLang="ja-JP" sz="1600" b="0" i="1" smtClean="0">
                            <a:solidFill>
                              <a:srgbClr val="000000"/>
                            </a:solidFill>
                            <a:latin typeface="Cambria Math" panose="02040503050406030204" pitchFamily="18" charset="0"/>
                          </a:rPr>
                        </m:ctrlPr>
                      </m:sSupPr>
                      <m:e>
                        <m:r>
                          <a:rPr lang="en-US" altLang="ja-JP" sz="1600" b="0" i="1" smtClean="0">
                            <a:solidFill>
                              <a:srgbClr val="000000"/>
                            </a:solidFill>
                            <a:latin typeface="Cambria Math" panose="02040503050406030204" pitchFamily="18" charset="0"/>
                          </a:rPr>
                          <m:t>𝑒</m:t>
                        </m:r>
                      </m:e>
                      <m:sup>
                        <m:r>
                          <a:rPr lang="en-US" altLang="ja-JP" sz="1600" b="0" i="1" smtClean="0">
                            <a:solidFill>
                              <a:srgbClr val="000000"/>
                            </a:solidFill>
                            <a:latin typeface="Cambria Math" panose="02040503050406030204" pitchFamily="18" charset="0"/>
                          </a:rPr>
                          <m:t>−</m:t>
                        </m:r>
                      </m:sup>
                    </m:sSup>
                  </m:oMath>
                </a14:m>
                <a:r>
                  <a:rPr lang="en-US" altLang="ja-JP" sz="1600" dirty="0" smtClean="0">
                    <a:solidFill>
                      <a:srgbClr val="000000"/>
                    </a:solidFill>
                  </a:rPr>
                  <a:t> at the origin</a:t>
                </a:r>
                <a:endParaRPr lang="ja-JP" altLang="en-US" sz="1600" dirty="0">
                  <a:solidFill>
                    <a:srgbClr val="000000"/>
                  </a:solidFill>
                </a:endParaRPr>
              </a:p>
            </p:txBody>
          </p:sp>
        </mc:Choice>
        <mc:Fallback xmlns="">
          <p:sp>
            <p:nvSpPr>
              <p:cNvPr id="22" name="正方形/長方形 21"/>
              <p:cNvSpPr>
                <a:spLocks noRot="1" noChangeAspect="1" noMove="1" noResize="1" noEditPoints="1" noAdjustHandles="1" noChangeArrowheads="1" noChangeShapeType="1" noTextEdit="1"/>
              </p:cNvSpPr>
              <p:nvPr/>
            </p:nvSpPr>
            <p:spPr>
              <a:xfrm>
                <a:off x="6431748" y="1801978"/>
                <a:ext cx="2459648" cy="584775"/>
              </a:xfrm>
              <a:prstGeom prst="rect">
                <a:avLst/>
              </a:prstGeom>
              <a:blipFill>
                <a:blip r:embed="rId12"/>
                <a:stretch>
                  <a:fillRect l="-1238" t="-3125" b="-125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7" name="テキスト ボックス 26"/>
              <p:cNvSpPr txBox="1"/>
              <p:nvPr/>
            </p:nvSpPr>
            <p:spPr>
              <a:xfrm>
                <a:off x="4916493" y="4703151"/>
                <a:ext cx="3659848" cy="307777"/>
              </a:xfrm>
              <a:prstGeom prst="rect">
                <a:avLst/>
              </a:prstGeom>
              <a:noFill/>
            </p:spPr>
            <p:txBody>
              <a:bodyPr wrap="none" lIns="0" tIns="0" rIns="0" bIns="0" rtlCol="0">
                <a:spAutoFit/>
              </a:bodyPr>
              <a:lstStyle/>
              <a:p>
                <a:pPr marL="265113" indent="-265113">
                  <a:buFont typeface="Wingdings" panose="05000000000000000000" pitchFamily="2" charset="2"/>
                  <a:buChar char="Ø"/>
                </a:pPr>
                <a:r>
                  <a:rPr lang="en-US" altLang="ja-JP" sz="2000" dirty="0" smtClean="0"/>
                  <a:t>BR </a:t>
                </a:r>
                <a:r>
                  <a:rPr lang="en-US" altLang="ja-JP" sz="2000" dirty="0" smtClean="0">
                    <a:solidFill>
                      <a:srgbClr val="FF0000"/>
                    </a:solidFill>
                  </a:rPr>
                  <a:t>increases</a:t>
                </a:r>
                <a:r>
                  <a:rPr lang="en-US" altLang="ja-JP" sz="2000" dirty="0" smtClean="0"/>
                  <a:t> with atomic # </a:t>
                </a:r>
                <a14:m>
                  <m:oMath xmlns:m="http://schemas.openxmlformats.org/officeDocument/2006/math">
                    <m:r>
                      <a:rPr lang="en-US" altLang="ja-JP" sz="2000" i="1" smtClean="0">
                        <a:latin typeface="Cambria Math" panose="02040503050406030204" pitchFamily="18" charset="0"/>
                      </a:rPr>
                      <m:t>𝑍</m:t>
                    </m:r>
                  </m:oMath>
                </a14:m>
                <a:r>
                  <a:rPr kumimoji="1" lang="en-US" altLang="ja-JP" sz="2000" dirty="0" smtClean="0"/>
                  <a:t>.</a:t>
                </a:r>
                <a:endParaRPr kumimoji="1" lang="ja-JP" altLang="en-US" sz="2000" dirty="0"/>
              </a:p>
            </p:txBody>
          </p:sp>
        </mc:Choice>
        <mc:Fallback xmlns="">
          <p:sp>
            <p:nvSpPr>
              <p:cNvPr id="27" name="テキスト ボックス 26"/>
              <p:cNvSpPr txBox="1">
                <a:spLocks noRot="1" noChangeAspect="1" noMove="1" noResize="1" noEditPoints="1" noAdjustHandles="1" noChangeArrowheads="1" noChangeShapeType="1" noTextEdit="1"/>
              </p:cNvSpPr>
              <p:nvPr/>
            </p:nvSpPr>
            <p:spPr>
              <a:xfrm>
                <a:off x="4916493" y="4703151"/>
                <a:ext cx="3659848" cy="307777"/>
              </a:xfrm>
              <a:prstGeom prst="rect">
                <a:avLst/>
              </a:prstGeom>
              <a:blipFill>
                <a:blip r:embed="rId13"/>
                <a:stretch>
                  <a:fillRect l="-4000" t="-24000" r="-3500" b="-52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8" name="テキスト ボックス 27"/>
              <p:cNvSpPr txBox="1"/>
              <p:nvPr/>
            </p:nvSpPr>
            <p:spPr>
              <a:xfrm>
                <a:off x="4990685" y="5750701"/>
                <a:ext cx="3834191" cy="553998"/>
              </a:xfrm>
              <a:prstGeom prst="rect">
                <a:avLst/>
              </a:prstGeom>
              <a:noFill/>
              <a:ln w="38100">
                <a:noFill/>
              </a:ln>
            </p:spPr>
            <p:txBody>
              <a:bodyPr wrap="none" lIns="0" tIns="0" rIns="0" bIns="0" rtlCol="0">
                <a:spAutoFit/>
              </a:bodyPr>
              <a:lstStyle/>
              <a:p>
                <a:pPr algn="ctr"/>
                <a:r>
                  <a:rPr lang="en-US" altLang="ja-JP" dirty="0" smtClean="0"/>
                  <a:t>Using muonic atoms with</a:t>
                </a:r>
                <a:r>
                  <a:rPr lang="en-US" altLang="ja-JP" dirty="0" smtClean="0">
                    <a:solidFill>
                      <a:srgbClr val="FF0000"/>
                    </a:solidFill>
                  </a:rPr>
                  <a:t> large </a:t>
                </a:r>
                <a14:m>
                  <m:oMath xmlns:m="http://schemas.openxmlformats.org/officeDocument/2006/math">
                    <m:r>
                      <a:rPr lang="en-US" altLang="ja-JP" i="1" smtClean="0">
                        <a:solidFill>
                          <a:srgbClr val="FF0000"/>
                        </a:solidFill>
                        <a:latin typeface="Cambria Math" panose="02040503050406030204" pitchFamily="18" charset="0"/>
                      </a:rPr>
                      <m:t>𝑍</m:t>
                    </m:r>
                  </m:oMath>
                </a14:m>
                <a:endParaRPr lang="en-US" altLang="ja-JP" dirty="0" smtClean="0">
                  <a:solidFill>
                    <a:srgbClr val="FF0000"/>
                  </a:solidFill>
                </a:endParaRPr>
              </a:p>
              <a:p>
                <a:pPr algn="ctr"/>
                <a:r>
                  <a:rPr lang="en-US" altLang="ja-JP" dirty="0" smtClean="0">
                    <a:solidFill>
                      <a:srgbClr val="FF0000"/>
                    </a:solidFill>
                  </a:rPr>
                  <a:t>is favored </a:t>
                </a:r>
                <a:r>
                  <a:rPr lang="en-US" altLang="ja-JP" dirty="0" smtClean="0"/>
                  <a:t>to search for </a:t>
                </a:r>
                <a14:m>
                  <m:oMath xmlns:m="http://schemas.openxmlformats.org/officeDocument/2006/math">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𝜇</m:t>
                        </m:r>
                      </m:e>
                      <m:sup>
                        <m:r>
                          <a:rPr lang="en-US" altLang="ja-JP" b="0" i="1" smtClean="0">
                            <a:latin typeface="Cambria Math" panose="02040503050406030204" pitchFamily="18" charset="0"/>
                          </a:rPr>
                          <m:t>−</m:t>
                        </m:r>
                      </m:sup>
                    </m:sSup>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𝑒</m:t>
                        </m:r>
                      </m:e>
                      <m:sup>
                        <m:r>
                          <a:rPr lang="en-US" altLang="ja-JP" b="0" i="1" smtClean="0">
                            <a:latin typeface="Cambria Math" panose="02040503050406030204" pitchFamily="18" charset="0"/>
                          </a:rPr>
                          <m:t>−</m:t>
                        </m:r>
                      </m:sup>
                    </m:sSup>
                    <m:r>
                      <a:rPr lang="en-US" altLang="ja-JP" b="0" i="1" smtClean="0">
                        <a:latin typeface="Cambria Math" panose="02040503050406030204" pitchFamily="18" charset="0"/>
                      </a:rPr>
                      <m:t>→</m:t>
                    </m:r>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𝑒</m:t>
                        </m:r>
                      </m:e>
                      <m:sup>
                        <m:r>
                          <a:rPr lang="en-US" altLang="ja-JP" b="0" i="1" smtClean="0">
                            <a:latin typeface="Cambria Math" panose="02040503050406030204" pitchFamily="18" charset="0"/>
                          </a:rPr>
                          <m:t>−</m:t>
                        </m:r>
                      </m:sup>
                    </m:sSup>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𝑒</m:t>
                        </m:r>
                      </m:e>
                      <m:sup>
                        <m:r>
                          <a:rPr lang="en-US" altLang="ja-JP" b="0" i="1" smtClean="0">
                            <a:latin typeface="Cambria Math" panose="02040503050406030204" pitchFamily="18" charset="0"/>
                          </a:rPr>
                          <m:t>−</m:t>
                        </m:r>
                      </m:sup>
                    </m:sSup>
                  </m:oMath>
                </a14:m>
                <a:r>
                  <a:rPr lang="en-US" altLang="ja-JP" dirty="0" smtClean="0"/>
                  <a:t>.</a:t>
                </a:r>
                <a:endParaRPr kumimoji="1" lang="ja-JP" altLang="en-US" dirty="0"/>
              </a:p>
            </p:txBody>
          </p:sp>
        </mc:Choice>
        <mc:Fallback xmlns="">
          <p:sp>
            <p:nvSpPr>
              <p:cNvPr id="28" name="テキスト ボックス 27"/>
              <p:cNvSpPr txBox="1">
                <a:spLocks noRot="1" noChangeAspect="1" noMove="1" noResize="1" noEditPoints="1" noAdjustHandles="1" noChangeArrowheads="1" noChangeShapeType="1" noTextEdit="1"/>
              </p:cNvSpPr>
              <p:nvPr/>
            </p:nvSpPr>
            <p:spPr>
              <a:xfrm>
                <a:off x="4990685" y="5750701"/>
                <a:ext cx="3834191" cy="553998"/>
              </a:xfrm>
              <a:prstGeom prst="rect">
                <a:avLst/>
              </a:prstGeom>
              <a:blipFill>
                <a:blip r:embed="rId14"/>
                <a:stretch>
                  <a:fillRect l="-3498" t="-14286" r="-3180" b="-25275"/>
                </a:stretch>
              </a:blipFill>
              <a:ln w="38100">
                <a:noFill/>
              </a:ln>
            </p:spPr>
            <p:txBody>
              <a:bodyPr/>
              <a:lstStyle/>
              <a:p>
                <a:r>
                  <a:rPr lang="ja-JP" altLang="en-US">
                    <a:noFill/>
                  </a:rPr>
                  <a:t> </a:t>
                </a:r>
              </a:p>
            </p:txBody>
          </p:sp>
        </mc:Fallback>
      </mc:AlternateContent>
      <p:sp>
        <p:nvSpPr>
          <p:cNvPr id="29" name="下矢印 28"/>
          <p:cNvSpPr/>
          <p:nvPr/>
        </p:nvSpPr>
        <p:spPr>
          <a:xfrm>
            <a:off x="6664206" y="5112572"/>
            <a:ext cx="526521" cy="402238"/>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角丸四角形 29"/>
          <p:cNvSpPr/>
          <p:nvPr/>
        </p:nvSpPr>
        <p:spPr>
          <a:xfrm>
            <a:off x="4879566" y="5631771"/>
            <a:ext cx="4045795" cy="791858"/>
          </a:xfrm>
          <a:prstGeom prst="roundRect">
            <a:avLst/>
          </a:prstGeom>
          <a:noFill/>
          <a:ln>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1" name="角丸四角形吹き出し 20"/>
          <p:cNvSpPr/>
          <p:nvPr/>
        </p:nvSpPr>
        <p:spPr>
          <a:xfrm>
            <a:off x="4879566" y="3518700"/>
            <a:ext cx="4045795" cy="955925"/>
          </a:xfrm>
          <a:prstGeom prst="wedgeRoundRectCallout">
            <a:avLst>
              <a:gd name="adj1" fmla="val -65312"/>
              <a:gd name="adj2" fmla="val 58144"/>
              <a:gd name="adj3" fmla="val 16667"/>
            </a:avLst>
          </a:prstGeom>
          <a:solidFill>
            <a:schemeClr val="bg1"/>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0" name="テキスト ボックス 9"/>
              <p:cNvSpPr txBox="1"/>
              <p:nvPr/>
            </p:nvSpPr>
            <p:spPr>
              <a:xfrm>
                <a:off x="4837962" y="3595056"/>
                <a:ext cx="4198072" cy="399212"/>
              </a:xfrm>
              <a:prstGeom prst="rect">
                <a:avLst/>
              </a:prstGeom>
              <a:noFill/>
            </p:spPr>
            <p:txBody>
              <a:bodyPr wrap="none" rtlCol="0">
                <a:spAutoFit/>
              </a:bodyPr>
              <a:lstStyle/>
              <a:p>
                <a:r>
                  <a:rPr kumimoji="1" lang="en-US" altLang="ja-JP" dirty="0" smtClean="0"/>
                  <a:t>e.g. </a:t>
                </a:r>
                <a14:m>
                  <m:oMath xmlns:m="http://schemas.openxmlformats.org/officeDocument/2006/math">
                    <m:r>
                      <m:rPr>
                        <m:sty m:val="p"/>
                      </m:rPr>
                      <a:rPr kumimoji="1" lang="en-US" altLang="ja-JP" sz="2000" i="0" smtClean="0">
                        <a:latin typeface="Cambria Math" panose="02040503050406030204" pitchFamily="18" charset="0"/>
                      </a:rPr>
                      <m:t>B</m:t>
                    </m:r>
                    <m:r>
                      <m:rPr>
                        <m:sty m:val="p"/>
                      </m:rPr>
                      <a:rPr kumimoji="1" lang="en-US" altLang="ja-JP" sz="2000" b="0" i="0" smtClean="0">
                        <a:latin typeface="Cambria Math" panose="02040503050406030204" pitchFamily="18" charset="0"/>
                      </a:rPr>
                      <m:t>R</m:t>
                    </m:r>
                    <m:r>
                      <a:rPr kumimoji="1" lang="en-US" altLang="ja-JP" sz="2000" b="0" i="1" smtClean="0">
                        <a:latin typeface="Cambria Math" panose="02040503050406030204" pitchFamily="18" charset="0"/>
                      </a:rPr>
                      <m:t>&lt;5.0×</m:t>
                    </m:r>
                    <m:sSup>
                      <m:sSupPr>
                        <m:ctrlPr>
                          <a:rPr kumimoji="1" lang="en-US" altLang="ja-JP" sz="2000" b="0" i="1" smtClean="0">
                            <a:latin typeface="Cambria Math" panose="02040503050406030204" pitchFamily="18" charset="0"/>
                          </a:rPr>
                        </m:ctrlPr>
                      </m:sSupPr>
                      <m:e>
                        <m:r>
                          <a:rPr kumimoji="1" lang="en-US" altLang="ja-JP" sz="2000" b="0" i="1" smtClean="0">
                            <a:latin typeface="Cambria Math" panose="02040503050406030204" pitchFamily="18" charset="0"/>
                          </a:rPr>
                          <m:t>10</m:t>
                        </m:r>
                      </m:e>
                      <m:sup>
                        <m:r>
                          <a:rPr kumimoji="1" lang="en-US" altLang="ja-JP" sz="2000" b="0" i="1" smtClean="0">
                            <a:latin typeface="Cambria Math" panose="02040503050406030204" pitchFamily="18" charset="0"/>
                          </a:rPr>
                          <m:t>−19</m:t>
                        </m:r>
                      </m:sup>
                    </m:sSup>
                  </m:oMath>
                </a14:m>
                <a:r>
                  <a:rPr kumimoji="1" lang="ja-JP" altLang="en-US" dirty="0" smtClean="0"/>
                  <a:t> </a:t>
                </a:r>
                <a:r>
                  <a:rPr kumimoji="1" lang="en-US" altLang="ja-JP" dirty="0" smtClean="0"/>
                  <a:t>for Pb </a:t>
                </a:r>
                <a14:m>
                  <m:oMath xmlns:m="http://schemas.openxmlformats.org/officeDocument/2006/math">
                    <m:d>
                      <m:dPr>
                        <m:ctrlPr>
                          <a:rPr kumimoji="1" lang="en-US" altLang="ja-JP" i="1" smtClean="0">
                            <a:latin typeface="Cambria Math" panose="02040503050406030204" pitchFamily="18" charset="0"/>
                          </a:rPr>
                        </m:ctrlPr>
                      </m:dPr>
                      <m:e>
                        <m:r>
                          <a:rPr kumimoji="1" lang="en-US" altLang="ja-JP" i="1" smtClean="0">
                            <a:latin typeface="Cambria Math" panose="02040503050406030204" pitchFamily="18" charset="0"/>
                          </a:rPr>
                          <m:t>𝑍</m:t>
                        </m:r>
                        <m:r>
                          <a:rPr kumimoji="1" lang="en-US" altLang="ja-JP" i="1" smtClean="0">
                            <a:latin typeface="Cambria Math" panose="02040503050406030204" pitchFamily="18" charset="0"/>
                          </a:rPr>
                          <m:t>=82</m:t>
                        </m:r>
                      </m:e>
                    </m:d>
                  </m:oMath>
                </a14:m>
                <a:endParaRPr kumimoji="1" lang="ja-JP" altLang="en-US" dirty="0"/>
              </a:p>
            </p:txBody>
          </p:sp>
        </mc:Choice>
        <mc:Fallback xmlns="">
          <p:sp>
            <p:nvSpPr>
              <p:cNvPr id="10" name="テキスト ボックス 9"/>
              <p:cNvSpPr txBox="1">
                <a:spLocks noRot="1" noChangeAspect="1" noMove="1" noResize="1" noEditPoints="1" noAdjustHandles="1" noChangeArrowheads="1" noChangeShapeType="1" noTextEdit="1"/>
              </p:cNvSpPr>
              <p:nvPr/>
            </p:nvSpPr>
            <p:spPr>
              <a:xfrm>
                <a:off x="4837962" y="3595056"/>
                <a:ext cx="4198072" cy="399212"/>
              </a:xfrm>
              <a:prstGeom prst="rect">
                <a:avLst/>
              </a:prstGeom>
              <a:blipFill>
                <a:blip r:embed="rId15"/>
                <a:stretch>
                  <a:fillRect l="-1308" t="-1538" b="-24615"/>
                </a:stretch>
              </a:blipFill>
            </p:spPr>
            <p:txBody>
              <a:bodyPr/>
              <a:lstStyle/>
              <a:p>
                <a:r>
                  <a:rPr lang="ja-JP" altLang="en-US">
                    <a:noFill/>
                  </a:rPr>
                  <a:t> </a:t>
                </a:r>
              </a:p>
            </p:txBody>
          </p:sp>
        </mc:Fallback>
      </mc:AlternateContent>
      <p:sp>
        <p:nvSpPr>
          <p:cNvPr id="12" name="テキスト ボックス 11"/>
          <p:cNvSpPr txBox="1"/>
          <p:nvPr/>
        </p:nvSpPr>
        <p:spPr>
          <a:xfrm>
            <a:off x="5315486" y="4004592"/>
            <a:ext cx="3223959" cy="369332"/>
          </a:xfrm>
          <a:prstGeom prst="rect">
            <a:avLst/>
          </a:prstGeom>
          <a:noFill/>
        </p:spPr>
        <p:txBody>
          <a:bodyPr wrap="none" rtlCol="0">
            <a:spAutoFit/>
          </a:bodyPr>
          <a:lstStyle/>
          <a:p>
            <a:r>
              <a:rPr lang="en-US" altLang="ja-JP" dirty="0" smtClean="0"/>
              <a:t>if </a:t>
            </a:r>
            <a:r>
              <a:rPr kumimoji="1" lang="en-US" altLang="ja-JP" dirty="0" smtClean="0"/>
              <a:t>contact process is dominant</a:t>
            </a:r>
            <a:endParaRPr kumimoji="1" lang="ja-JP" altLang="en-US" dirty="0"/>
          </a:p>
        </p:txBody>
      </p:sp>
    </p:spTree>
    <p:extLst>
      <p:ext uri="{BB962C8B-B14F-4D97-AF65-F5344CB8AC3E}">
        <p14:creationId xmlns:p14="http://schemas.microsoft.com/office/powerpoint/2010/main" val="208958794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864139" y="369332"/>
            <a:ext cx="7415812" cy="584775"/>
          </a:xfrm>
          <a:prstGeom prst="rect">
            <a:avLst/>
          </a:prstGeom>
          <a:noFill/>
        </p:spPr>
        <p:txBody>
          <a:bodyPr wrap="none" rtlCol="0">
            <a:spAutoFit/>
          </a:bodyPr>
          <a:lstStyle/>
          <a:p>
            <a:pPr algn="ctr"/>
            <a:r>
              <a:rPr lang="en-US" altLang="ja-JP" sz="3200" b="1" dirty="0" smtClean="0"/>
              <a:t>To improve calculation for decay rate</a:t>
            </a:r>
            <a:endParaRPr kumimoji="1" lang="ja-JP" altLang="en-US" sz="3200" b="1" dirty="0"/>
          </a:p>
        </p:txBody>
      </p:sp>
      <mc:AlternateContent xmlns:mc="http://schemas.openxmlformats.org/markup-compatibility/2006" xmlns:a14="http://schemas.microsoft.com/office/drawing/2010/main">
        <mc:Choice Requires="a14">
          <p:sp>
            <p:nvSpPr>
              <p:cNvPr id="3" name="テキスト ボックス 2"/>
              <p:cNvSpPr txBox="1"/>
              <p:nvPr/>
            </p:nvSpPr>
            <p:spPr>
              <a:xfrm>
                <a:off x="738760" y="1516867"/>
                <a:ext cx="7666522" cy="541943"/>
              </a:xfrm>
              <a:prstGeom prst="rect">
                <a:avLst/>
              </a:prstGeom>
              <a:noFill/>
            </p:spPr>
            <p:txBody>
              <a:bodyPr wrap="none" lIns="0" tIns="0" rIns="0" bIns="0" rtlCol="0">
                <a:spAutoFit/>
              </a:bodyPr>
              <a:lstStyle/>
              <a:p>
                <a:pPr/>
                <a14:m>
                  <m:oMathPara xmlns:m="http://schemas.openxmlformats.org/officeDocument/2006/math">
                    <m:oMathParaPr>
                      <m:jc m:val="center"/>
                    </m:oMathParaPr>
                    <m:oMath xmlns:m="http://schemas.openxmlformats.org/officeDocument/2006/math">
                      <m:sSub>
                        <m:sSubPr>
                          <m:ctrlPr>
                            <a:rPr kumimoji="1" lang="en-US" altLang="ja-JP" sz="3200" b="0" i="1" smtClean="0">
                              <a:latin typeface="Cambria Math" panose="02040503050406030204" pitchFamily="18" charset="0"/>
                              <a:ea typeface="Cambria Math" panose="02040503050406030204" pitchFamily="18" charset="0"/>
                            </a:rPr>
                          </m:ctrlPr>
                        </m:sSubPr>
                        <m:e>
                          <m:r>
                            <m:rPr>
                              <m:sty m:val="p"/>
                            </m:rPr>
                            <a:rPr kumimoji="1" lang="el-GR" altLang="ja-JP" sz="3200" i="1" smtClean="0">
                              <a:latin typeface="Cambria Math" panose="02040503050406030204" pitchFamily="18" charset="0"/>
                              <a:ea typeface="Cambria Math" panose="02040503050406030204" pitchFamily="18" charset="0"/>
                            </a:rPr>
                            <m:t>Γ</m:t>
                          </m:r>
                        </m:e>
                        <m:sub>
                          <m:sSup>
                            <m:sSupPr>
                              <m:ctrlPr>
                                <a:rPr kumimoji="1" lang="en-US" altLang="ja-JP" sz="3200" b="0" i="1" smtClean="0">
                                  <a:latin typeface="Cambria Math" panose="02040503050406030204" pitchFamily="18" charset="0"/>
                                  <a:ea typeface="Cambria Math" panose="02040503050406030204" pitchFamily="18" charset="0"/>
                                </a:rPr>
                              </m:ctrlPr>
                            </m:sSupPr>
                            <m:e>
                              <m:r>
                                <a:rPr kumimoji="1" lang="en-US" altLang="ja-JP" sz="3200" b="0" i="1" smtClean="0">
                                  <a:latin typeface="Cambria Math" panose="02040503050406030204" pitchFamily="18" charset="0"/>
                                  <a:ea typeface="Cambria Math" panose="02040503050406030204" pitchFamily="18" charset="0"/>
                                </a:rPr>
                                <m:t>𝜇</m:t>
                              </m:r>
                            </m:e>
                            <m:sup>
                              <m:r>
                                <a:rPr kumimoji="1" lang="en-US" altLang="ja-JP" sz="3200" b="0" i="1" smtClean="0">
                                  <a:latin typeface="Cambria Math" panose="02040503050406030204" pitchFamily="18" charset="0"/>
                                  <a:ea typeface="Cambria Math" panose="02040503050406030204" pitchFamily="18" charset="0"/>
                                </a:rPr>
                                <m:t>−</m:t>
                              </m:r>
                            </m:sup>
                          </m:sSup>
                          <m:sSup>
                            <m:sSupPr>
                              <m:ctrlPr>
                                <a:rPr kumimoji="1" lang="en-US" altLang="ja-JP" sz="3200" b="0" i="1" smtClean="0">
                                  <a:latin typeface="Cambria Math" panose="02040503050406030204" pitchFamily="18" charset="0"/>
                                  <a:ea typeface="Cambria Math" panose="02040503050406030204" pitchFamily="18" charset="0"/>
                                </a:rPr>
                              </m:ctrlPr>
                            </m:sSupPr>
                            <m:e>
                              <m:r>
                                <a:rPr kumimoji="1" lang="en-US" altLang="ja-JP" sz="3200" b="0" i="1" smtClean="0">
                                  <a:latin typeface="Cambria Math" panose="02040503050406030204" pitchFamily="18" charset="0"/>
                                  <a:ea typeface="Cambria Math" panose="02040503050406030204" pitchFamily="18" charset="0"/>
                                </a:rPr>
                                <m:t>𝑒</m:t>
                              </m:r>
                            </m:e>
                            <m:sup>
                              <m:r>
                                <a:rPr kumimoji="1" lang="en-US" altLang="ja-JP" sz="3200" b="0" i="1" smtClean="0">
                                  <a:latin typeface="Cambria Math" panose="02040503050406030204" pitchFamily="18" charset="0"/>
                                  <a:ea typeface="Cambria Math" panose="02040503050406030204" pitchFamily="18" charset="0"/>
                                </a:rPr>
                                <m:t>−</m:t>
                              </m:r>
                            </m:sup>
                          </m:sSup>
                          <m:r>
                            <a:rPr kumimoji="1" lang="en-US" altLang="ja-JP" sz="3200" b="0" i="1" smtClean="0">
                              <a:latin typeface="Cambria Math" panose="02040503050406030204" pitchFamily="18" charset="0"/>
                              <a:ea typeface="Cambria Math" panose="02040503050406030204" pitchFamily="18" charset="0"/>
                            </a:rPr>
                            <m:t>→</m:t>
                          </m:r>
                          <m:sSup>
                            <m:sSupPr>
                              <m:ctrlPr>
                                <a:rPr kumimoji="1" lang="en-US" altLang="ja-JP" sz="3200" b="0" i="1" smtClean="0">
                                  <a:latin typeface="Cambria Math" panose="02040503050406030204" pitchFamily="18" charset="0"/>
                                  <a:ea typeface="Cambria Math" panose="02040503050406030204" pitchFamily="18" charset="0"/>
                                </a:rPr>
                              </m:ctrlPr>
                            </m:sSupPr>
                            <m:e>
                              <m:r>
                                <a:rPr kumimoji="1" lang="en-US" altLang="ja-JP" sz="3200" b="0" i="1" smtClean="0">
                                  <a:latin typeface="Cambria Math" panose="02040503050406030204" pitchFamily="18" charset="0"/>
                                  <a:ea typeface="Cambria Math" panose="02040503050406030204" pitchFamily="18" charset="0"/>
                                </a:rPr>
                                <m:t>𝑒</m:t>
                              </m:r>
                            </m:e>
                            <m:sup>
                              <m:r>
                                <a:rPr kumimoji="1" lang="en-US" altLang="ja-JP" sz="3200" b="0" i="1" smtClean="0">
                                  <a:latin typeface="Cambria Math" panose="02040503050406030204" pitchFamily="18" charset="0"/>
                                  <a:ea typeface="Cambria Math" panose="02040503050406030204" pitchFamily="18" charset="0"/>
                                </a:rPr>
                                <m:t>−</m:t>
                              </m:r>
                            </m:sup>
                          </m:sSup>
                          <m:sSup>
                            <m:sSupPr>
                              <m:ctrlPr>
                                <a:rPr kumimoji="1" lang="en-US" altLang="ja-JP" sz="3200" b="0" i="1" smtClean="0">
                                  <a:latin typeface="Cambria Math" panose="02040503050406030204" pitchFamily="18" charset="0"/>
                                  <a:ea typeface="Cambria Math" panose="02040503050406030204" pitchFamily="18" charset="0"/>
                                </a:rPr>
                              </m:ctrlPr>
                            </m:sSupPr>
                            <m:e>
                              <m:r>
                                <a:rPr kumimoji="1" lang="en-US" altLang="ja-JP" sz="3200" b="0" i="1" smtClean="0">
                                  <a:latin typeface="Cambria Math" panose="02040503050406030204" pitchFamily="18" charset="0"/>
                                  <a:ea typeface="Cambria Math" panose="02040503050406030204" pitchFamily="18" charset="0"/>
                                </a:rPr>
                                <m:t>𝑒</m:t>
                              </m:r>
                            </m:e>
                            <m:sup>
                              <m:r>
                                <a:rPr kumimoji="1" lang="en-US" altLang="ja-JP" sz="3200" b="0" i="1" smtClean="0">
                                  <a:latin typeface="Cambria Math" panose="02040503050406030204" pitchFamily="18" charset="0"/>
                                  <a:ea typeface="Cambria Math" panose="02040503050406030204" pitchFamily="18" charset="0"/>
                                </a:rPr>
                                <m:t>−</m:t>
                              </m:r>
                            </m:sup>
                          </m:sSup>
                        </m:sub>
                      </m:sSub>
                      <m:r>
                        <a:rPr kumimoji="1" lang="en-US" altLang="ja-JP" sz="3200" b="0" i="1" smtClean="0">
                          <a:latin typeface="Cambria Math" panose="02040503050406030204" pitchFamily="18" charset="0"/>
                          <a:ea typeface="Cambria Math" panose="02040503050406030204" pitchFamily="18" charset="0"/>
                        </a:rPr>
                        <m:t>= 2</m:t>
                      </m:r>
                      <m:r>
                        <a:rPr kumimoji="1" lang="en-US" altLang="ja-JP" sz="3200" b="0" i="1" smtClean="0">
                          <a:latin typeface="Cambria Math" panose="02040503050406030204" pitchFamily="18" charset="0"/>
                          <a:ea typeface="Cambria Math" panose="02040503050406030204" pitchFamily="18" charset="0"/>
                        </a:rPr>
                        <m:t>𝜎</m:t>
                      </m:r>
                      <m:sSub>
                        <m:sSubPr>
                          <m:ctrlPr>
                            <a:rPr kumimoji="1" lang="en-US" altLang="ja-JP" sz="3200" i="1" smtClean="0">
                              <a:latin typeface="Cambria Math" panose="02040503050406030204" pitchFamily="18" charset="0"/>
                              <a:ea typeface="Cambria Math" panose="02040503050406030204" pitchFamily="18" charset="0"/>
                            </a:rPr>
                          </m:ctrlPr>
                        </m:sSubPr>
                        <m:e>
                          <m:r>
                            <a:rPr kumimoji="1" lang="en-US" altLang="ja-JP" sz="3200" b="0" i="1" smtClean="0">
                              <a:latin typeface="Cambria Math" panose="02040503050406030204" pitchFamily="18" charset="0"/>
                              <a:ea typeface="Cambria Math" panose="02040503050406030204" pitchFamily="18" charset="0"/>
                            </a:rPr>
                            <m:t>𝑣</m:t>
                          </m:r>
                        </m:e>
                        <m:sub>
                          <m:r>
                            <m:rPr>
                              <m:sty m:val="p"/>
                            </m:rPr>
                            <a:rPr kumimoji="1" lang="en-US" altLang="ja-JP" sz="3200" b="0" i="0" smtClean="0">
                              <a:latin typeface="Cambria Math" panose="02040503050406030204" pitchFamily="18" charset="0"/>
                              <a:ea typeface="Cambria Math" panose="02040503050406030204" pitchFamily="18" charset="0"/>
                            </a:rPr>
                            <m:t>rel</m:t>
                          </m:r>
                        </m:sub>
                      </m:sSub>
                      <m:sSup>
                        <m:sSupPr>
                          <m:ctrlPr>
                            <a:rPr kumimoji="1" lang="en-US" altLang="ja-JP" sz="3200" i="1" smtClean="0">
                              <a:latin typeface="Cambria Math" panose="02040503050406030204" pitchFamily="18" charset="0"/>
                              <a:ea typeface="Cambria Math" panose="02040503050406030204" pitchFamily="18" charset="0"/>
                            </a:rPr>
                          </m:ctrlPr>
                        </m:sSupPr>
                        <m:e>
                          <m:d>
                            <m:dPr>
                              <m:begChr m:val="|"/>
                              <m:endChr m:val="|"/>
                              <m:ctrlPr>
                                <a:rPr lang="en-US" altLang="ja-JP" sz="3200" i="1">
                                  <a:latin typeface="Cambria Math" panose="02040503050406030204" pitchFamily="18" charset="0"/>
                                  <a:ea typeface="Cambria Math" panose="02040503050406030204" pitchFamily="18" charset="0"/>
                                </a:rPr>
                              </m:ctrlPr>
                            </m:dPr>
                            <m:e>
                              <m:sSubSup>
                                <m:sSubSupPr>
                                  <m:ctrlPr>
                                    <a:rPr lang="en-US" altLang="ja-JP" sz="3200" i="1" smtClean="0">
                                      <a:latin typeface="Cambria Math" panose="02040503050406030204" pitchFamily="18" charset="0"/>
                                      <a:ea typeface="Cambria Math" panose="02040503050406030204" pitchFamily="18" charset="0"/>
                                    </a:rPr>
                                  </m:ctrlPr>
                                </m:sSubSupPr>
                                <m:e>
                                  <m:r>
                                    <a:rPr lang="ja-JP" altLang="en-US" sz="3200" i="1">
                                      <a:latin typeface="Cambria Math" panose="02040503050406030204" pitchFamily="18" charset="0"/>
                                      <a:ea typeface="Cambria Math" panose="02040503050406030204" pitchFamily="18" charset="0"/>
                                    </a:rPr>
                                    <m:t>𝜓</m:t>
                                  </m:r>
                                </m:e>
                                <m:sub>
                                  <m:r>
                                    <a:rPr lang="en-US" altLang="ja-JP" sz="3200" i="1">
                                      <a:latin typeface="Cambria Math" panose="02040503050406030204" pitchFamily="18" charset="0"/>
                                      <a:ea typeface="Cambria Math" panose="02040503050406030204" pitchFamily="18" charset="0"/>
                                    </a:rPr>
                                    <m:t>1</m:t>
                                  </m:r>
                                  <m:r>
                                    <a:rPr lang="en-US" altLang="ja-JP" sz="3200" i="1">
                                      <a:latin typeface="Cambria Math" panose="02040503050406030204" pitchFamily="18" charset="0"/>
                                      <a:ea typeface="Cambria Math" panose="02040503050406030204" pitchFamily="18" charset="0"/>
                                    </a:rPr>
                                    <m:t>𝑆</m:t>
                                  </m:r>
                                </m:sub>
                                <m:sup>
                                  <m:r>
                                    <a:rPr lang="en-US" altLang="ja-JP" sz="3200" b="0" i="1" smtClean="0">
                                      <a:latin typeface="Cambria Math" panose="02040503050406030204" pitchFamily="18" charset="0"/>
                                      <a:ea typeface="Cambria Math" panose="02040503050406030204" pitchFamily="18" charset="0"/>
                                    </a:rPr>
                                    <m:t>𝑒</m:t>
                                  </m:r>
                                </m:sup>
                              </m:sSubSup>
                              <m:d>
                                <m:dPr>
                                  <m:ctrlPr>
                                    <a:rPr lang="en-US" altLang="ja-JP" sz="3200" i="1">
                                      <a:latin typeface="Cambria Math" panose="02040503050406030204" pitchFamily="18" charset="0"/>
                                      <a:ea typeface="Cambria Math" panose="02040503050406030204" pitchFamily="18" charset="0"/>
                                    </a:rPr>
                                  </m:ctrlPr>
                                </m:dPr>
                                <m:e>
                                  <m:r>
                                    <a:rPr lang="en-US" altLang="ja-JP" sz="3200" i="1">
                                      <a:latin typeface="Cambria Math" panose="02040503050406030204" pitchFamily="18" charset="0"/>
                                      <a:ea typeface="Cambria Math" panose="02040503050406030204" pitchFamily="18" charset="0"/>
                                    </a:rPr>
                                    <m:t>0</m:t>
                                  </m:r>
                                </m:e>
                              </m:d>
                            </m:e>
                          </m:d>
                        </m:e>
                        <m:sup>
                          <m:r>
                            <a:rPr kumimoji="1" lang="en-US" altLang="ja-JP" sz="3200" b="0" i="1" smtClean="0">
                              <a:latin typeface="Cambria Math" panose="02040503050406030204" pitchFamily="18" charset="0"/>
                              <a:ea typeface="Cambria Math" panose="02040503050406030204" pitchFamily="18" charset="0"/>
                            </a:rPr>
                            <m:t>2</m:t>
                          </m:r>
                        </m:sup>
                      </m:sSup>
                      <m:r>
                        <a:rPr kumimoji="1" lang="en-US" altLang="ja-JP" sz="3200" b="0" i="1" smtClean="0">
                          <a:latin typeface="Cambria Math" panose="02040503050406030204" pitchFamily="18" charset="0"/>
                          <a:ea typeface="Cambria Math" panose="02040503050406030204" pitchFamily="18" charset="0"/>
                        </a:rPr>
                        <m:t>∝</m:t>
                      </m:r>
                      <m:sSup>
                        <m:sSupPr>
                          <m:ctrlPr>
                            <a:rPr kumimoji="1" lang="en-US" altLang="ja-JP" sz="3200" b="0" i="1" smtClean="0">
                              <a:latin typeface="Cambria Math" panose="02040503050406030204" pitchFamily="18" charset="0"/>
                              <a:ea typeface="Cambria Math" panose="02040503050406030204" pitchFamily="18" charset="0"/>
                            </a:rPr>
                          </m:ctrlPr>
                        </m:sSupPr>
                        <m:e>
                          <m:d>
                            <m:dPr>
                              <m:ctrlPr>
                                <a:rPr kumimoji="1" lang="en-US" altLang="ja-JP" sz="3200" b="0" i="1" smtClean="0">
                                  <a:latin typeface="Cambria Math" panose="02040503050406030204" pitchFamily="18" charset="0"/>
                                  <a:ea typeface="Cambria Math" panose="02040503050406030204" pitchFamily="18" charset="0"/>
                                </a:rPr>
                              </m:ctrlPr>
                            </m:dPr>
                            <m:e>
                              <m:r>
                                <a:rPr kumimoji="1" lang="en-US" altLang="ja-JP" sz="3200" b="0" i="1" smtClean="0">
                                  <a:latin typeface="Cambria Math" panose="02040503050406030204" pitchFamily="18" charset="0"/>
                                  <a:ea typeface="Cambria Math" panose="02040503050406030204" pitchFamily="18" charset="0"/>
                                </a:rPr>
                                <m:t>𝑍</m:t>
                              </m:r>
                              <m:r>
                                <a:rPr kumimoji="1" lang="en-US" altLang="ja-JP" sz="3200" b="0" i="1" smtClean="0">
                                  <a:latin typeface="Cambria Math" panose="02040503050406030204" pitchFamily="18" charset="0"/>
                                  <a:ea typeface="Cambria Math" panose="02040503050406030204" pitchFamily="18" charset="0"/>
                                </a:rPr>
                                <m:t>−1</m:t>
                              </m:r>
                            </m:e>
                          </m:d>
                        </m:e>
                        <m:sup>
                          <m:r>
                            <a:rPr kumimoji="1" lang="en-US" altLang="ja-JP" sz="3200" b="0" i="1" smtClean="0">
                              <a:latin typeface="Cambria Math" panose="02040503050406030204" pitchFamily="18" charset="0"/>
                              <a:ea typeface="Cambria Math" panose="02040503050406030204" pitchFamily="18" charset="0"/>
                            </a:rPr>
                            <m:t>3</m:t>
                          </m:r>
                        </m:sup>
                      </m:sSup>
                    </m:oMath>
                  </m:oMathPara>
                </a14:m>
                <a:endParaRPr kumimoji="1" lang="ja-JP" altLang="en-US" sz="2800" dirty="0"/>
              </a:p>
            </p:txBody>
          </p:sp>
        </mc:Choice>
        <mc:Fallback xmlns="">
          <p:sp>
            <p:nvSpPr>
              <p:cNvPr id="3" name="テキスト ボックス 2"/>
              <p:cNvSpPr txBox="1">
                <a:spLocks noRot="1" noChangeAspect="1" noMove="1" noResize="1" noEditPoints="1" noAdjustHandles="1" noChangeArrowheads="1" noChangeShapeType="1" noTextEdit="1"/>
              </p:cNvSpPr>
              <p:nvPr/>
            </p:nvSpPr>
            <p:spPr>
              <a:xfrm>
                <a:off x="738760" y="1516867"/>
                <a:ext cx="7666522" cy="541943"/>
              </a:xfrm>
              <a:prstGeom prst="rect">
                <a:avLst/>
              </a:prstGeom>
              <a:blipFill>
                <a:blip r:embed="rId3"/>
                <a:stretch>
                  <a:fillRect/>
                </a:stretch>
              </a:blipFill>
            </p:spPr>
            <p:txBody>
              <a:bodyPr/>
              <a:lstStyle/>
              <a:p>
                <a:r>
                  <a:rPr lang="ja-JP" altLang="en-US">
                    <a:noFill/>
                  </a:rPr>
                  <a:t> </a:t>
                </a:r>
              </a:p>
            </p:txBody>
          </p:sp>
        </mc:Fallback>
      </mc:AlternateContent>
      <p:sp>
        <p:nvSpPr>
          <p:cNvPr id="4" name="角丸四角形 3"/>
          <p:cNvSpPr/>
          <p:nvPr/>
        </p:nvSpPr>
        <p:spPr>
          <a:xfrm>
            <a:off x="621792" y="1419068"/>
            <a:ext cx="7918597" cy="737543"/>
          </a:xfrm>
          <a:prstGeom prst="roundRect">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 name="テキスト ボックス 4"/>
          <p:cNvSpPr txBox="1"/>
          <p:nvPr/>
        </p:nvSpPr>
        <p:spPr>
          <a:xfrm>
            <a:off x="409348" y="1008975"/>
            <a:ext cx="6383479" cy="400110"/>
          </a:xfrm>
          <a:prstGeom prst="rect">
            <a:avLst/>
          </a:prstGeom>
          <a:noFill/>
        </p:spPr>
        <p:txBody>
          <a:bodyPr wrap="none" rtlCol="0">
            <a:spAutoFit/>
          </a:bodyPr>
          <a:lstStyle/>
          <a:p>
            <a:pPr marL="342900" indent="-342900">
              <a:buFont typeface="Wingdings" panose="05000000000000000000" pitchFamily="2" charset="2"/>
              <a:buChar char="ü"/>
            </a:pPr>
            <a:r>
              <a:rPr lang="en-US" altLang="ja-JP" sz="2000" dirty="0" smtClean="0"/>
              <a:t>previous formula of CLFV decay rate by </a:t>
            </a:r>
            <a:r>
              <a:rPr kumimoji="1" lang="en-US" altLang="ja-JP" sz="2000" dirty="0" smtClean="0"/>
              <a:t>Koike </a:t>
            </a:r>
            <a:r>
              <a:rPr kumimoji="1" lang="en-US" altLang="ja-JP" sz="2000" i="1" dirty="0" smtClean="0"/>
              <a:t>et al.</a:t>
            </a:r>
            <a:endParaRPr kumimoji="1" lang="ja-JP" altLang="en-US" sz="2000" i="1" dirty="0"/>
          </a:p>
        </p:txBody>
      </p:sp>
      <mc:AlternateContent xmlns:mc="http://schemas.openxmlformats.org/markup-compatibility/2006" xmlns:a14="http://schemas.microsoft.com/office/drawing/2010/main">
        <mc:Choice Requires="a14">
          <p:sp>
            <p:nvSpPr>
              <p:cNvPr id="21" name="テキスト ボックス 20"/>
              <p:cNvSpPr txBox="1"/>
              <p:nvPr/>
            </p:nvSpPr>
            <p:spPr>
              <a:xfrm>
                <a:off x="631472" y="2979239"/>
                <a:ext cx="7794826" cy="400110"/>
              </a:xfrm>
              <a:prstGeom prst="rect">
                <a:avLst/>
              </a:prstGeom>
              <a:noFill/>
            </p:spPr>
            <p:txBody>
              <a:bodyPr wrap="none" rtlCol="0">
                <a:spAutoFit/>
              </a:bodyPr>
              <a:lstStyle/>
              <a:p>
                <a:pPr marL="271463" indent="-271463">
                  <a:buFont typeface="Wingdings" panose="05000000000000000000" pitchFamily="2" charset="2"/>
                  <a:buChar char="Ø"/>
                </a:pPr>
                <a:r>
                  <a:rPr lang="en-US" altLang="ja-JP" sz="2000" dirty="0" smtClean="0"/>
                  <a:t>emitted </a:t>
                </a:r>
                <a14:m>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a14:m>
                <a:r>
                  <a:rPr lang="en-US" altLang="ja-JP" sz="2000" dirty="0" smtClean="0"/>
                  <a:t>s are expected to be back-to-back with equal energies</a:t>
                </a:r>
                <a:endParaRPr kumimoji="1" lang="ja-JP" altLang="en-US" sz="2000" dirty="0"/>
              </a:p>
            </p:txBody>
          </p:sp>
        </mc:Choice>
        <mc:Fallback xmlns="">
          <p:sp>
            <p:nvSpPr>
              <p:cNvPr id="21" name="テキスト ボックス 20"/>
              <p:cNvSpPr txBox="1">
                <a:spLocks noRot="1" noChangeAspect="1" noMove="1" noResize="1" noEditPoints="1" noAdjustHandles="1" noChangeArrowheads="1" noChangeShapeType="1" noTextEdit="1"/>
              </p:cNvSpPr>
              <p:nvPr/>
            </p:nvSpPr>
            <p:spPr>
              <a:xfrm>
                <a:off x="631472" y="2979239"/>
                <a:ext cx="7794826" cy="400110"/>
              </a:xfrm>
              <a:prstGeom prst="rect">
                <a:avLst/>
              </a:prstGeom>
              <a:blipFill>
                <a:blip r:embed="rId4"/>
                <a:stretch>
                  <a:fillRect l="-704" t="-7692" b="-29231"/>
                </a:stretch>
              </a:blipFill>
            </p:spPr>
            <p:txBody>
              <a:bodyPr/>
              <a:lstStyle/>
              <a:p>
                <a:r>
                  <a:rPr lang="ja-JP" altLang="en-US">
                    <a:noFill/>
                  </a:rPr>
                  <a:t> </a:t>
                </a:r>
              </a:p>
            </p:txBody>
          </p:sp>
        </mc:Fallback>
      </mc:AlternateContent>
      <p:sp>
        <p:nvSpPr>
          <p:cNvPr id="23" name="角丸四角形吹き出し 22"/>
          <p:cNvSpPr/>
          <p:nvPr/>
        </p:nvSpPr>
        <p:spPr>
          <a:xfrm>
            <a:off x="436658" y="2156554"/>
            <a:ext cx="8320373" cy="1253589"/>
          </a:xfrm>
          <a:custGeom>
            <a:avLst/>
            <a:gdLst>
              <a:gd name="connsiteX0" fmla="*/ 0 w 6224495"/>
              <a:gd name="connsiteY0" fmla="*/ 175794 h 1054741"/>
              <a:gd name="connsiteX1" fmla="*/ 175794 w 6224495"/>
              <a:gd name="connsiteY1" fmla="*/ 0 h 1054741"/>
              <a:gd name="connsiteX2" fmla="*/ 1037416 w 6224495"/>
              <a:gd name="connsiteY2" fmla="*/ 0 h 1054741"/>
              <a:gd name="connsiteX3" fmla="*/ 1481866 w 6224495"/>
              <a:gd name="connsiteY3" fmla="*/ -320937 h 1054741"/>
              <a:gd name="connsiteX4" fmla="*/ 2593540 w 6224495"/>
              <a:gd name="connsiteY4" fmla="*/ 0 h 1054741"/>
              <a:gd name="connsiteX5" fmla="*/ 6048701 w 6224495"/>
              <a:gd name="connsiteY5" fmla="*/ 0 h 1054741"/>
              <a:gd name="connsiteX6" fmla="*/ 6224495 w 6224495"/>
              <a:gd name="connsiteY6" fmla="*/ 175794 h 1054741"/>
              <a:gd name="connsiteX7" fmla="*/ 6224495 w 6224495"/>
              <a:gd name="connsiteY7" fmla="*/ 175790 h 1054741"/>
              <a:gd name="connsiteX8" fmla="*/ 6224495 w 6224495"/>
              <a:gd name="connsiteY8" fmla="*/ 175790 h 1054741"/>
              <a:gd name="connsiteX9" fmla="*/ 6224495 w 6224495"/>
              <a:gd name="connsiteY9" fmla="*/ 439475 h 1054741"/>
              <a:gd name="connsiteX10" fmla="*/ 6224495 w 6224495"/>
              <a:gd name="connsiteY10" fmla="*/ 878947 h 1054741"/>
              <a:gd name="connsiteX11" fmla="*/ 6048701 w 6224495"/>
              <a:gd name="connsiteY11" fmla="*/ 1054741 h 1054741"/>
              <a:gd name="connsiteX12" fmla="*/ 2593540 w 6224495"/>
              <a:gd name="connsiteY12" fmla="*/ 1054741 h 1054741"/>
              <a:gd name="connsiteX13" fmla="*/ 1037416 w 6224495"/>
              <a:gd name="connsiteY13" fmla="*/ 1054741 h 1054741"/>
              <a:gd name="connsiteX14" fmla="*/ 1037416 w 6224495"/>
              <a:gd name="connsiteY14" fmla="*/ 1054741 h 1054741"/>
              <a:gd name="connsiteX15" fmla="*/ 175794 w 6224495"/>
              <a:gd name="connsiteY15" fmla="*/ 1054741 h 1054741"/>
              <a:gd name="connsiteX16" fmla="*/ 0 w 6224495"/>
              <a:gd name="connsiteY16" fmla="*/ 878947 h 1054741"/>
              <a:gd name="connsiteX17" fmla="*/ 0 w 6224495"/>
              <a:gd name="connsiteY17" fmla="*/ 439475 h 1054741"/>
              <a:gd name="connsiteX18" fmla="*/ 0 w 6224495"/>
              <a:gd name="connsiteY18" fmla="*/ 175790 h 1054741"/>
              <a:gd name="connsiteX19" fmla="*/ 0 w 6224495"/>
              <a:gd name="connsiteY19" fmla="*/ 175790 h 1054741"/>
              <a:gd name="connsiteX20" fmla="*/ 0 w 6224495"/>
              <a:gd name="connsiteY20" fmla="*/ 175794 h 1054741"/>
              <a:gd name="connsiteX0" fmla="*/ 0 w 6224495"/>
              <a:gd name="connsiteY0" fmla="*/ 496731 h 1375678"/>
              <a:gd name="connsiteX1" fmla="*/ 175794 w 6224495"/>
              <a:gd name="connsiteY1" fmla="*/ 320937 h 1375678"/>
              <a:gd name="connsiteX2" fmla="*/ 1037416 w 6224495"/>
              <a:gd name="connsiteY2" fmla="*/ 320937 h 1375678"/>
              <a:gd name="connsiteX3" fmla="*/ 1481866 w 6224495"/>
              <a:gd name="connsiteY3" fmla="*/ 0 h 1375678"/>
              <a:gd name="connsiteX4" fmla="*/ 1691497 w 6224495"/>
              <a:gd name="connsiteY4" fmla="*/ 320937 h 1375678"/>
              <a:gd name="connsiteX5" fmla="*/ 6048701 w 6224495"/>
              <a:gd name="connsiteY5" fmla="*/ 320937 h 1375678"/>
              <a:gd name="connsiteX6" fmla="*/ 6224495 w 6224495"/>
              <a:gd name="connsiteY6" fmla="*/ 496731 h 1375678"/>
              <a:gd name="connsiteX7" fmla="*/ 6224495 w 6224495"/>
              <a:gd name="connsiteY7" fmla="*/ 496727 h 1375678"/>
              <a:gd name="connsiteX8" fmla="*/ 6224495 w 6224495"/>
              <a:gd name="connsiteY8" fmla="*/ 496727 h 1375678"/>
              <a:gd name="connsiteX9" fmla="*/ 6224495 w 6224495"/>
              <a:gd name="connsiteY9" fmla="*/ 760412 h 1375678"/>
              <a:gd name="connsiteX10" fmla="*/ 6224495 w 6224495"/>
              <a:gd name="connsiteY10" fmla="*/ 1199884 h 1375678"/>
              <a:gd name="connsiteX11" fmla="*/ 6048701 w 6224495"/>
              <a:gd name="connsiteY11" fmla="*/ 1375678 h 1375678"/>
              <a:gd name="connsiteX12" fmla="*/ 2593540 w 6224495"/>
              <a:gd name="connsiteY12" fmla="*/ 1375678 h 1375678"/>
              <a:gd name="connsiteX13" fmla="*/ 1037416 w 6224495"/>
              <a:gd name="connsiteY13" fmla="*/ 1375678 h 1375678"/>
              <a:gd name="connsiteX14" fmla="*/ 1037416 w 6224495"/>
              <a:gd name="connsiteY14" fmla="*/ 1375678 h 1375678"/>
              <a:gd name="connsiteX15" fmla="*/ 175794 w 6224495"/>
              <a:gd name="connsiteY15" fmla="*/ 1375678 h 1375678"/>
              <a:gd name="connsiteX16" fmla="*/ 0 w 6224495"/>
              <a:gd name="connsiteY16" fmla="*/ 1199884 h 1375678"/>
              <a:gd name="connsiteX17" fmla="*/ 0 w 6224495"/>
              <a:gd name="connsiteY17" fmla="*/ 760412 h 1375678"/>
              <a:gd name="connsiteX18" fmla="*/ 0 w 6224495"/>
              <a:gd name="connsiteY18" fmla="*/ 496727 h 1375678"/>
              <a:gd name="connsiteX19" fmla="*/ 0 w 6224495"/>
              <a:gd name="connsiteY19" fmla="*/ 496727 h 1375678"/>
              <a:gd name="connsiteX20" fmla="*/ 0 w 6224495"/>
              <a:gd name="connsiteY20" fmla="*/ 496731 h 1375678"/>
              <a:gd name="connsiteX0" fmla="*/ 0 w 6224495"/>
              <a:gd name="connsiteY0" fmla="*/ 496731 h 1375678"/>
              <a:gd name="connsiteX1" fmla="*/ 175794 w 6224495"/>
              <a:gd name="connsiteY1" fmla="*/ 320937 h 1375678"/>
              <a:gd name="connsiteX2" fmla="*/ 1296908 w 6224495"/>
              <a:gd name="connsiteY2" fmla="*/ 320937 h 1375678"/>
              <a:gd name="connsiteX3" fmla="*/ 1481866 w 6224495"/>
              <a:gd name="connsiteY3" fmla="*/ 0 h 1375678"/>
              <a:gd name="connsiteX4" fmla="*/ 1691497 w 6224495"/>
              <a:gd name="connsiteY4" fmla="*/ 320937 h 1375678"/>
              <a:gd name="connsiteX5" fmla="*/ 6048701 w 6224495"/>
              <a:gd name="connsiteY5" fmla="*/ 320937 h 1375678"/>
              <a:gd name="connsiteX6" fmla="*/ 6224495 w 6224495"/>
              <a:gd name="connsiteY6" fmla="*/ 496731 h 1375678"/>
              <a:gd name="connsiteX7" fmla="*/ 6224495 w 6224495"/>
              <a:gd name="connsiteY7" fmla="*/ 496727 h 1375678"/>
              <a:gd name="connsiteX8" fmla="*/ 6224495 w 6224495"/>
              <a:gd name="connsiteY8" fmla="*/ 496727 h 1375678"/>
              <a:gd name="connsiteX9" fmla="*/ 6224495 w 6224495"/>
              <a:gd name="connsiteY9" fmla="*/ 760412 h 1375678"/>
              <a:gd name="connsiteX10" fmla="*/ 6224495 w 6224495"/>
              <a:gd name="connsiteY10" fmla="*/ 1199884 h 1375678"/>
              <a:gd name="connsiteX11" fmla="*/ 6048701 w 6224495"/>
              <a:gd name="connsiteY11" fmla="*/ 1375678 h 1375678"/>
              <a:gd name="connsiteX12" fmla="*/ 2593540 w 6224495"/>
              <a:gd name="connsiteY12" fmla="*/ 1375678 h 1375678"/>
              <a:gd name="connsiteX13" fmla="*/ 1037416 w 6224495"/>
              <a:gd name="connsiteY13" fmla="*/ 1375678 h 1375678"/>
              <a:gd name="connsiteX14" fmla="*/ 1037416 w 6224495"/>
              <a:gd name="connsiteY14" fmla="*/ 1375678 h 1375678"/>
              <a:gd name="connsiteX15" fmla="*/ 175794 w 6224495"/>
              <a:gd name="connsiteY15" fmla="*/ 1375678 h 1375678"/>
              <a:gd name="connsiteX16" fmla="*/ 0 w 6224495"/>
              <a:gd name="connsiteY16" fmla="*/ 1199884 h 1375678"/>
              <a:gd name="connsiteX17" fmla="*/ 0 w 6224495"/>
              <a:gd name="connsiteY17" fmla="*/ 760412 h 1375678"/>
              <a:gd name="connsiteX18" fmla="*/ 0 w 6224495"/>
              <a:gd name="connsiteY18" fmla="*/ 496727 h 1375678"/>
              <a:gd name="connsiteX19" fmla="*/ 0 w 6224495"/>
              <a:gd name="connsiteY19" fmla="*/ 496727 h 1375678"/>
              <a:gd name="connsiteX20" fmla="*/ 0 w 6224495"/>
              <a:gd name="connsiteY20" fmla="*/ 496731 h 1375678"/>
              <a:gd name="connsiteX0" fmla="*/ 0 w 6224495"/>
              <a:gd name="connsiteY0" fmla="*/ 496731 h 1375678"/>
              <a:gd name="connsiteX1" fmla="*/ 175794 w 6224495"/>
              <a:gd name="connsiteY1" fmla="*/ 320937 h 1375678"/>
              <a:gd name="connsiteX2" fmla="*/ 831084 w 6224495"/>
              <a:gd name="connsiteY2" fmla="*/ 320937 h 1375678"/>
              <a:gd name="connsiteX3" fmla="*/ 1481866 w 6224495"/>
              <a:gd name="connsiteY3" fmla="*/ 0 h 1375678"/>
              <a:gd name="connsiteX4" fmla="*/ 1691497 w 6224495"/>
              <a:gd name="connsiteY4" fmla="*/ 320937 h 1375678"/>
              <a:gd name="connsiteX5" fmla="*/ 6048701 w 6224495"/>
              <a:gd name="connsiteY5" fmla="*/ 320937 h 1375678"/>
              <a:gd name="connsiteX6" fmla="*/ 6224495 w 6224495"/>
              <a:gd name="connsiteY6" fmla="*/ 496731 h 1375678"/>
              <a:gd name="connsiteX7" fmla="*/ 6224495 w 6224495"/>
              <a:gd name="connsiteY7" fmla="*/ 496727 h 1375678"/>
              <a:gd name="connsiteX8" fmla="*/ 6224495 w 6224495"/>
              <a:gd name="connsiteY8" fmla="*/ 496727 h 1375678"/>
              <a:gd name="connsiteX9" fmla="*/ 6224495 w 6224495"/>
              <a:gd name="connsiteY9" fmla="*/ 760412 h 1375678"/>
              <a:gd name="connsiteX10" fmla="*/ 6224495 w 6224495"/>
              <a:gd name="connsiteY10" fmla="*/ 1199884 h 1375678"/>
              <a:gd name="connsiteX11" fmla="*/ 6048701 w 6224495"/>
              <a:gd name="connsiteY11" fmla="*/ 1375678 h 1375678"/>
              <a:gd name="connsiteX12" fmla="*/ 2593540 w 6224495"/>
              <a:gd name="connsiteY12" fmla="*/ 1375678 h 1375678"/>
              <a:gd name="connsiteX13" fmla="*/ 1037416 w 6224495"/>
              <a:gd name="connsiteY13" fmla="*/ 1375678 h 1375678"/>
              <a:gd name="connsiteX14" fmla="*/ 1037416 w 6224495"/>
              <a:gd name="connsiteY14" fmla="*/ 1375678 h 1375678"/>
              <a:gd name="connsiteX15" fmla="*/ 175794 w 6224495"/>
              <a:gd name="connsiteY15" fmla="*/ 1375678 h 1375678"/>
              <a:gd name="connsiteX16" fmla="*/ 0 w 6224495"/>
              <a:gd name="connsiteY16" fmla="*/ 1199884 h 1375678"/>
              <a:gd name="connsiteX17" fmla="*/ 0 w 6224495"/>
              <a:gd name="connsiteY17" fmla="*/ 760412 h 1375678"/>
              <a:gd name="connsiteX18" fmla="*/ 0 w 6224495"/>
              <a:gd name="connsiteY18" fmla="*/ 496727 h 1375678"/>
              <a:gd name="connsiteX19" fmla="*/ 0 w 6224495"/>
              <a:gd name="connsiteY19" fmla="*/ 496727 h 1375678"/>
              <a:gd name="connsiteX20" fmla="*/ 0 w 6224495"/>
              <a:gd name="connsiteY20" fmla="*/ 496731 h 1375678"/>
              <a:gd name="connsiteX0" fmla="*/ 0 w 6224495"/>
              <a:gd name="connsiteY0" fmla="*/ 496731 h 1375678"/>
              <a:gd name="connsiteX1" fmla="*/ 175794 w 6224495"/>
              <a:gd name="connsiteY1" fmla="*/ 320937 h 1375678"/>
              <a:gd name="connsiteX2" fmla="*/ 831084 w 6224495"/>
              <a:gd name="connsiteY2" fmla="*/ 320937 h 1375678"/>
              <a:gd name="connsiteX3" fmla="*/ 1481866 w 6224495"/>
              <a:gd name="connsiteY3" fmla="*/ 0 h 1375678"/>
              <a:gd name="connsiteX4" fmla="*/ 1225672 w 6224495"/>
              <a:gd name="connsiteY4" fmla="*/ 320937 h 1375678"/>
              <a:gd name="connsiteX5" fmla="*/ 6048701 w 6224495"/>
              <a:gd name="connsiteY5" fmla="*/ 320937 h 1375678"/>
              <a:gd name="connsiteX6" fmla="*/ 6224495 w 6224495"/>
              <a:gd name="connsiteY6" fmla="*/ 496731 h 1375678"/>
              <a:gd name="connsiteX7" fmla="*/ 6224495 w 6224495"/>
              <a:gd name="connsiteY7" fmla="*/ 496727 h 1375678"/>
              <a:gd name="connsiteX8" fmla="*/ 6224495 w 6224495"/>
              <a:gd name="connsiteY8" fmla="*/ 496727 h 1375678"/>
              <a:gd name="connsiteX9" fmla="*/ 6224495 w 6224495"/>
              <a:gd name="connsiteY9" fmla="*/ 760412 h 1375678"/>
              <a:gd name="connsiteX10" fmla="*/ 6224495 w 6224495"/>
              <a:gd name="connsiteY10" fmla="*/ 1199884 h 1375678"/>
              <a:gd name="connsiteX11" fmla="*/ 6048701 w 6224495"/>
              <a:gd name="connsiteY11" fmla="*/ 1375678 h 1375678"/>
              <a:gd name="connsiteX12" fmla="*/ 2593540 w 6224495"/>
              <a:gd name="connsiteY12" fmla="*/ 1375678 h 1375678"/>
              <a:gd name="connsiteX13" fmla="*/ 1037416 w 6224495"/>
              <a:gd name="connsiteY13" fmla="*/ 1375678 h 1375678"/>
              <a:gd name="connsiteX14" fmla="*/ 1037416 w 6224495"/>
              <a:gd name="connsiteY14" fmla="*/ 1375678 h 1375678"/>
              <a:gd name="connsiteX15" fmla="*/ 175794 w 6224495"/>
              <a:gd name="connsiteY15" fmla="*/ 1375678 h 1375678"/>
              <a:gd name="connsiteX16" fmla="*/ 0 w 6224495"/>
              <a:gd name="connsiteY16" fmla="*/ 1199884 h 1375678"/>
              <a:gd name="connsiteX17" fmla="*/ 0 w 6224495"/>
              <a:gd name="connsiteY17" fmla="*/ 760412 h 1375678"/>
              <a:gd name="connsiteX18" fmla="*/ 0 w 6224495"/>
              <a:gd name="connsiteY18" fmla="*/ 496727 h 1375678"/>
              <a:gd name="connsiteX19" fmla="*/ 0 w 6224495"/>
              <a:gd name="connsiteY19" fmla="*/ 496727 h 1375678"/>
              <a:gd name="connsiteX20" fmla="*/ 0 w 6224495"/>
              <a:gd name="connsiteY20" fmla="*/ 496731 h 1375678"/>
              <a:gd name="connsiteX0" fmla="*/ 0 w 6224495"/>
              <a:gd name="connsiteY0" fmla="*/ 579729 h 1458676"/>
              <a:gd name="connsiteX1" fmla="*/ 175794 w 6224495"/>
              <a:gd name="connsiteY1" fmla="*/ 403935 h 1458676"/>
              <a:gd name="connsiteX2" fmla="*/ 831084 w 6224495"/>
              <a:gd name="connsiteY2" fmla="*/ 403935 h 1458676"/>
              <a:gd name="connsiteX3" fmla="*/ 849676 w 6224495"/>
              <a:gd name="connsiteY3" fmla="*/ 0 h 1458676"/>
              <a:gd name="connsiteX4" fmla="*/ 1225672 w 6224495"/>
              <a:gd name="connsiteY4" fmla="*/ 403935 h 1458676"/>
              <a:gd name="connsiteX5" fmla="*/ 6048701 w 6224495"/>
              <a:gd name="connsiteY5" fmla="*/ 403935 h 1458676"/>
              <a:gd name="connsiteX6" fmla="*/ 6224495 w 6224495"/>
              <a:gd name="connsiteY6" fmla="*/ 579729 h 1458676"/>
              <a:gd name="connsiteX7" fmla="*/ 6224495 w 6224495"/>
              <a:gd name="connsiteY7" fmla="*/ 579725 h 1458676"/>
              <a:gd name="connsiteX8" fmla="*/ 6224495 w 6224495"/>
              <a:gd name="connsiteY8" fmla="*/ 579725 h 1458676"/>
              <a:gd name="connsiteX9" fmla="*/ 6224495 w 6224495"/>
              <a:gd name="connsiteY9" fmla="*/ 843410 h 1458676"/>
              <a:gd name="connsiteX10" fmla="*/ 6224495 w 6224495"/>
              <a:gd name="connsiteY10" fmla="*/ 1282882 h 1458676"/>
              <a:gd name="connsiteX11" fmla="*/ 6048701 w 6224495"/>
              <a:gd name="connsiteY11" fmla="*/ 1458676 h 1458676"/>
              <a:gd name="connsiteX12" fmla="*/ 2593540 w 6224495"/>
              <a:gd name="connsiteY12" fmla="*/ 1458676 h 1458676"/>
              <a:gd name="connsiteX13" fmla="*/ 1037416 w 6224495"/>
              <a:gd name="connsiteY13" fmla="*/ 1458676 h 1458676"/>
              <a:gd name="connsiteX14" fmla="*/ 1037416 w 6224495"/>
              <a:gd name="connsiteY14" fmla="*/ 1458676 h 1458676"/>
              <a:gd name="connsiteX15" fmla="*/ 175794 w 6224495"/>
              <a:gd name="connsiteY15" fmla="*/ 1458676 h 1458676"/>
              <a:gd name="connsiteX16" fmla="*/ 0 w 6224495"/>
              <a:gd name="connsiteY16" fmla="*/ 1282882 h 1458676"/>
              <a:gd name="connsiteX17" fmla="*/ 0 w 6224495"/>
              <a:gd name="connsiteY17" fmla="*/ 843410 h 1458676"/>
              <a:gd name="connsiteX18" fmla="*/ 0 w 6224495"/>
              <a:gd name="connsiteY18" fmla="*/ 579725 h 1458676"/>
              <a:gd name="connsiteX19" fmla="*/ 0 w 6224495"/>
              <a:gd name="connsiteY19" fmla="*/ 579725 h 1458676"/>
              <a:gd name="connsiteX20" fmla="*/ 0 w 6224495"/>
              <a:gd name="connsiteY20" fmla="*/ 579729 h 1458676"/>
              <a:gd name="connsiteX0" fmla="*/ 0 w 6224495"/>
              <a:gd name="connsiteY0" fmla="*/ 482899 h 1361846"/>
              <a:gd name="connsiteX1" fmla="*/ 175794 w 6224495"/>
              <a:gd name="connsiteY1" fmla="*/ 307105 h 1361846"/>
              <a:gd name="connsiteX2" fmla="*/ 831084 w 6224495"/>
              <a:gd name="connsiteY2" fmla="*/ 307105 h 1361846"/>
              <a:gd name="connsiteX3" fmla="*/ 849676 w 6224495"/>
              <a:gd name="connsiteY3" fmla="*/ 0 h 1361846"/>
              <a:gd name="connsiteX4" fmla="*/ 1225672 w 6224495"/>
              <a:gd name="connsiteY4" fmla="*/ 307105 h 1361846"/>
              <a:gd name="connsiteX5" fmla="*/ 6048701 w 6224495"/>
              <a:gd name="connsiteY5" fmla="*/ 307105 h 1361846"/>
              <a:gd name="connsiteX6" fmla="*/ 6224495 w 6224495"/>
              <a:gd name="connsiteY6" fmla="*/ 482899 h 1361846"/>
              <a:gd name="connsiteX7" fmla="*/ 6224495 w 6224495"/>
              <a:gd name="connsiteY7" fmla="*/ 482895 h 1361846"/>
              <a:gd name="connsiteX8" fmla="*/ 6224495 w 6224495"/>
              <a:gd name="connsiteY8" fmla="*/ 482895 h 1361846"/>
              <a:gd name="connsiteX9" fmla="*/ 6224495 w 6224495"/>
              <a:gd name="connsiteY9" fmla="*/ 746580 h 1361846"/>
              <a:gd name="connsiteX10" fmla="*/ 6224495 w 6224495"/>
              <a:gd name="connsiteY10" fmla="*/ 1186052 h 1361846"/>
              <a:gd name="connsiteX11" fmla="*/ 6048701 w 6224495"/>
              <a:gd name="connsiteY11" fmla="*/ 1361846 h 1361846"/>
              <a:gd name="connsiteX12" fmla="*/ 2593540 w 6224495"/>
              <a:gd name="connsiteY12" fmla="*/ 1361846 h 1361846"/>
              <a:gd name="connsiteX13" fmla="*/ 1037416 w 6224495"/>
              <a:gd name="connsiteY13" fmla="*/ 1361846 h 1361846"/>
              <a:gd name="connsiteX14" fmla="*/ 1037416 w 6224495"/>
              <a:gd name="connsiteY14" fmla="*/ 1361846 h 1361846"/>
              <a:gd name="connsiteX15" fmla="*/ 175794 w 6224495"/>
              <a:gd name="connsiteY15" fmla="*/ 1361846 h 1361846"/>
              <a:gd name="connsiteX16" fmla="*/ 0 w 6224495"/>
              <a:gd name="connsiteY16" fmla="*/ 1186052 h 1361846"/>
              <a:gd name="connsiteX17" fmla="*/ 0 w 6224495"/>
              <a:gd name="connsiteY17" fmla="*/ 746580 h 1361846"/>
              <a:gd name="connsiteX18" fmla="*/ 0 w 6224495"/>
              <a:gd name="connsiteY18" fmla="*/ 482895 h 1361846"/>
              <a:gd name="connsiteX19" fmla="*/ 0 w 6224495"/>
              <a:gd name="connsiteY19" fmla="*/ 482895 h 1361846"/>
              <a:gd name="connsiteX20" fmla="*/ 0 w 6224495"/>
              <a:gd name="connsiteY20" fmla="*/ 482899 h 1361846"/>
              <a:gd name="connsiteX0" fmla="*/ 0 w 6224495"/>
              <a:gd name="connsiteY0" fmla="*/ 538232 h 1417179"/>
              <a:gd name="connsiteX1" fmla="*/ 175794 w 6224495"/>
              <a:gd name="connsiteY1" fmla="*/ 362438 h 1417179"/>
              <a:gd name="connsiteX2" fmla="*/ 831084 w 6224495"/>
              <a:gd name="connsiteY2" fmla="*/ 362438 h 1417179"/>
              <a:gd name="connsiteX3" fmla="*/ 849676 w 6224495"/>
              <a:gd name="connsiteY3" fmla="*/ 0 h 1417179"/>
              <a:gd name="connsiteX4" fmla="*/ 1225672 w 6224495"/>
              <a:gd name="connsiteY4" fmla="*/ 362438 h 1417179"/>
              <a:gd name="connsiteX5" fmla="*/ 6048701 w 6224495"/>
              <a:gd name="connsiteY5" fmla="*/ 362438 h 1417179"/>
              <a:gd name="connsiteX6" fmla="*/ 6224495 w 6224495"/>
              <a:gd name="connsiteY6" fmla="*/ 538232 h 1417179"/>
              <a:gd name="connsiteX7" fmla="*/ 6224495 w 6224495"/>
              <a:gd name="connsiteY7" fmla="*/ 538228 h 1417179"/>
              <a:gd name="connsiteX8" fmla="*/ 6224495 w 6224495"/>
              <a:gd name="connsiteY8" fmla="*/ 538228 h 1417179"/>
              <a:gd name="connsiteX9" fmla="*/ 6224495 w 6224495"/>
              <a:gd name="connsiteY9" fmla="*/ 801913 h 1417179"/>
              <a:gd name="connsiteX10" fmla="*/ 6224495 w 6224495"/>
              <a:gd name="connsiteY10" fmla="*/ 1241385 h 1417179"/>
              <a:gd name="connsiteX11" fmla="*/ 6048701 w 6224495"/>
              <a:gd name="connsiteY11" fmla="*/ 1417179 h 1417179"/>
              <a:gd name="connsiteX12" fmla="*/ 2593540 w 6224495"/>
              <a:gd name="connsiteY12" fmla="*/ 1417179 h 1417179"/>
              <a:gd name="connsiteX13" fmla="*/ 1037416 w 6224495"/>
              <a:gd name="connsiteY13" fmla="*/ 1417179 h 1417179"/>
              <a:gd name="connsiteX14" fmla="*/ 1037416 w 6224495"/>
              <a:gd name="connsiteY14" fmla="*/ 1417179 h 1417179"/>
              <a:gd name="connsiteX15" fmla="*/ 175794 w 6224495"/>
              <a:gd name="connsiteY15" fmla="*/ 1417179 h 1417179"/>
              <a:gd name="connsiteX16" fmla="*/ 0 w 6224495"/>
              <a:gd name="connsiteY16" fmla="*/ 1241385 h 1417179"/>
              <a:gd name="connsiteX17" fmla="*/ 0 w 6224495"/>
              <a:gd name="connsiteY17" fmla="*/ 801913 h 1417179"/>
              <a:gd name="connsiteX18" fmla="*/ 0 w 6224495"/>
              <a:gd name="connsiteY18" fmla="*/ 538228 h 1417179"/>
              <a:gd name="connsiteX19" fmla="*/ 0 w 6224495"/>
              <a:gd name="connsiteY19" fmla="*/ 538228 h 1417179"/>
              <a:gd name="connsiteX20" fmla="*/ 0 w 6224495"/>
              <a:gd name="connsiteY20" fmla="*/ 538232 h 1417179"/>
              <a:gd name="connsiteX0" fmla="*/ 0 w 6224495"/>
              <a:gd name="connsiteY0" fmla="*/ 538232 h 1417179"/>
              <a:gd name="connsiteX1" fmla="*/ 175794 w 6224495"/>
              <a:gd name="connsiteY1" fmla="*/ 362438 h 1417179"/>
              <a:gd name="connsiteX2" fmla="*/ 831084 w 6224495"/>
              <a:gd name="connsiteY2" fmla="*/ 362438 h 1417179"/>
              <a:gd name="connsiteX3" fmla="*/ 849676 w 6224495"/>
              <a:gd name="connsiteY3" fmla="*/ 0 h 1417179"/>
              <a:gd name="connsiteX4" fmla="*/ 1070398 w 6224495"/>
              <a:gd name="connsiteY4" fmla="*/ 362439 h 1417179"/>
              <a:gd name="connsiteX5" fmla="*/ 6048701 w 6224495"/>
              <a:gd name="connsiteY5" fmla="*/ 362438 h 1417179"/>
              <a:gd name="connsiteX6" fmla="*/ 6224495 w 6224495"/>
              <a:gd name="connsiteY6" fmla="*/ 538232 h 1417179"/>
              <a:gd name="connsiteX7" fmla="*/ 6224495 w 6224495"/>
              <a:gd name="connsiteY7" fmla="*/ 538228 h 1417179"/>
              <a:gd name="connsiteX8" fmla="*/ 6224495 w 6224495"/>
              <a:gd name="connsiteY8" fmla="*/ 538228 h 1417179"/>
              <a:gd name="connsiteX9" fmla="*/ 6224495 w 6224495"/>
              <a:gd name="connsiteY9" fmla="*/ 801913 h 1417179"/>
              <a:gd name="connsiteX10" fmla="*/ 6224495 w 6224495"/>
              <a:gd name="connsiteY10" fmla="*/ 1241385 h 1417179"/>
              <a:gd name="connsiteX11" fmla="*/ 6048701 w 6224495"/>
              <a:gd name="connsiteY11" fmla="*/ 1417179 h 1417179"/>
              <a:gd name="connsiteX12" fmla="*/ 2593540 w 6224495"/>
              <a:gd name="connsiteY12" fmla="*/ 1417179 h 1417179"/>
              <a:gd name="connsiteX13" fmla="*/ 1037416 w 6224495"/>
              <a:gd name="connsiteY13" fmla="*/ 1417179 h 1417179"/>
              <a:gd name="connsiteX14" fmla="*/ 1037416 w 6224495"/>
              <a:gd name="connsiteY14" fmla="*/ 1417179 h 1417179"/>
              <a:gd name="connsiteX15" fmla="*/ 175794 w 6224495"/>
              <a:gd name="connsiteY15" fmla="*/ 1417179 h 1417179"/>
              <a:gd name="connsiteX16" fmla="*/ 0 w 6224495"/>
              <a:gd name="connsiteY16" fmla="*/ 1241385 h 1417179"/>
              <a:gd name="connsiteX17" fmla="*/ 0 w 6224495"/>
              <a:gd name="connsiteY17" fmla="*/ 801913 h 1417179"/>
              <a:gd name="connsiteX18" fmla="*/ 0 w 6224495"/>
              <a:gd name="connsiteY18" fmla="*/ 538228 h 1417179"/>
              <a:gd name="connsiteX19" fmla="*/ 0 w 6224495"/>
              <a:gd name="connsiteY19" fmla="*/ 538228 h 1417179"/>
              <a:gd name="connsiteX20" fmla="*/ 0 w 6224495"/>
              <a:gd name="connsiteY20" fmla="*/ 538232 h 1417179"/>
              <a:gd name="connsiteX0" fmla="*/ 0 w 6224495"/>
              <a:gd name="connsiteY0" fmla="*/ 524400 h 1403347"/>
              <a:gd name="connsiteX1" fmla="*/ 175794 w 6224495"/>
              <a:gd name="connsiteY1" fmla="*/ 348606 h 1403347"/>
              <a:gd name="connsiteX2" fmla="*/ 831084 w 6224495"/>
              <a:gd name="connsiteY2" fmla="*/ 348606 h 1403347"/>
              <a:gd name="connsiteX3" fmla="*/ 1025314 w 6224495"/>
              <a:gd name="connsiteY3" fmla="*/ 0 h 1403347"/>
              <a:gd name="connsiteX4" fmla="*/ 1070398 w 6224495"/>
              <a:gd name="connsiteY4" fmla="*/ 348607 h 1403347"/>
              <a:gd name="connsiteX5" fmla="*/ 6048701 w 6224495"/>
              <a:gd name="connsiteY5" fmla="*/ 348606 h 1403347"/>
              <a:gd name="connsiteX6" fmla="*/ 6224495 w 6224495"/>
              <a:gd name="connsiteY6" fmla="*/ 524400 h 1403347"/>
              <a:gd name="connsiteX7" fmla="*/ 6224495 w 6224495"/>
              <a:gd name="connsiteY7" fmla="*/ 524396 h 1403347"/>
              <a:gd name="connsiteX8" fmla="*/ 6224495 w 6224495"/>
              <a:gd name="connsiteY8" fmla="*/ 524396 h 1403347"/>
              <a:gd name="connsiteX9" fmla="*/ 6224495 w 6224495"/>
              <a:gd name="connsiteY9" fmla="*/ 788081 h 1403347"/>
              <a:gd name="connsiteX10" fmla="*/ 6224495 w 6224495"/>
              <a:gd name="connsiteY10" fmla="*/ 1227553 h 1403347"/>
              <a:gd name="connsiteX11" fmla="*/ 6048701 w 6224495"/>
              <a:gd name="connsiteY11" fmla="*/ 1403347 h 1403347"/>
              <a:gd name="connsiteX12" fmla="*/ 2593540 w 6224495"/>
              <a:gd name="connsiteY12" fmla="*/ 1403347 h 1403347"/>
              <a:gd name="connsiteX13" fmla="*/ 1037416 w 6224495"/>
              <a:gd name="connsiteY13" fmla="*/ 1403347 h 1403347"/>
              <a:gd name="connsiteX14" fmla="*/ 1037416 w 6224495"/>
              <a:gd name="connsiteY14" fmla="*/ 1403347 h 1403347"/>
              <a:gd name="connsiteX15" fmla="*/ 175794 w 6224495"/>
              <a:gd name="connsiteY15" fmla="*/ 1403347 h 1403347"/>
              <a:gd name="connsiteX16" fmla="*/ 0 w 6224495"/>
              <a:gd name="connsiteY16" fmla="*/ 1227553 h 1403347"/>
              <a:gd name="connsiteX17" fmla="*/ 0 w 6224495"/>
              <a:gd name="connsiteY17" fmla="*/ 788081 h 1403347"/>
              <a:gd name="connsiteX18" fmla="*/ 0 w 6224495"/>
              <a:gd name="connsiteY18" fmla="*/ 524396 h 1403347"/>
              <a:gd name="connsiteX19" fmla="*/ 0 w 6224495"/>
              <a:gd name="connsiteY19" fmla="*/ 524396 h 1403347"/>
              <a:gd name="connsiteX20" fmla="*/ 0 w 6224495"/>
              <a:gd name="connsiteY20" fmla="*/ 524400 h 140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24495" h="1403347">
                <a:moveTo>
                  <a:pt x="0" y="524400"/>
                </a:moveTo>
                <a:cubicBezTo>
                  <a:pt x="0" y="427312"/>
                  <a:pt x="78706" y="348606"/>
                  <a:pt x="175794" y="348606"/>
                </a:cubicBezTo>
                <a:lnTo>
                  <a:pt x="831084" y="348606"/>
                </a:lnTo>
                <a:lnTo>
                  <a:pt x="1025314" y="0"/>
                </a:lnTo>
                <a:lnTo>
                  <a:pt x="1070398" y="348607"/>
                </a:lnTo>
                <a:lnTo>
                  <a:pt x="6048701" y="348606"/>
                </a:lnTo>
                <a:cubicBezTo>
                  <a:pt x="6145789" y="348606"/>
                  <a:pt x="6224495" y="427312"/>
                  <a:pt x="6224495" y="524400"/>
                </a:cubicBezTo>
                <a:lnTo>
                  <a:pt x="6224495" y="524396"/>
                </a:lnTo>
                <a:lnTo>
                  <a:pt x="6224495" y="524396"/>
                </a:lnTo>
                <a:lnTo>
                  <a:pt x="6224495" y="788081"/>
                </a:lnTo>
                <a:lnTo>
                  <a:pt x="6224495" y="1227553"/>
                </a:lnTo>
                <a:cubicBezTo>
                  <a:pt x="6224495" y="1324641"/>
                  <a:pt x="6145789" y="1403347"/>
                  <a:pt x="6048701" y="1403347"/>
                </a:cubicBezTo>
                <a:lnTo>
                  <a:pt x="2593540" y="1403347"/>
                </a:lnTo>
                <a:lnTo>
                  <a:pt x="1037416" y="1403347"/>
                </a:lnTo>
                <a:lnTo>
                  <a:pt x="1037416" y="1403347"/>
                </a:lnTo>
                <a:lnTo>
                  <a:pt x="175794" y="1403347"/>
                </a:lnTo>
                <a:cubicBezTo>
                  <a:pt x="78706" y="1403347"/>
                  <a:pt x="0" y="1324641"/>
                  <a:pt x="0" y="1227553"/>
                </a:cubicBezTo>
                <a:lnTo>
                  <a:pt x="0" y="788081"/>
                </a:lnTo>
                <a:lnTo>
                  <a:pt x="0" y="524396"/>
                </a:lnTo>
                <a:lnTo>
                  <a:pt x="0" y="524396"/>
                </a:lnTo>
                <a:lnTo>
                  <a:pt x="0" y="524400"/>
                </a:lnTo>
                <a:close/>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24" name="正方形/長方形 23"/>
              <p:cNvSpPr/>
              <p:nvPr/>
            </p:nvSpPr>
            <p:spPr>
              <a:xfrm>
                <a:off x="276953" y="6166947"/>
                <a:ext cx="8608319" cy="461665"/>
              </a:xfrm>
              <a:prstGeom prst="rect">
                <a:avLst/>
              </a:prstGeom>
            </p:spPr>
            <p:txBody>
              <a:bodyPr wrap="none">
                <a:spAutoFit/>
              </a:bodyPr>
              <a:lstStyle/>
              <a:p>
                <a:pPr lvl="0" algn="ctr"/>
                <a:r>
                  <a:rPr lang="en-US" altLang="ja-JP" sz="2400" b="1" dirty="0" smtClean="0">
                    <a:solidFill>
                      <a:srgbClr val="FF0000"/>
                    </a:solidFill>
                  </a:rPr>
                  <a:t>More quantitative estimation </a:t>
                </a:r>
                <a:r>
                  <a:rPr lang="en-US" altLang="ja-JP" sz="2400" b="1" dirty="0" smtClean="0"/>
                  <a:t>is needed ! </a:t>
                </a:r>
                <a:r>
                  <a:rPr lang="en-US" altLang="ja-JP" sz="2000" dirty="0" smtClean="0">
                    <a:solidFill>
                      <a:srgbClr val="000000"/>
                    </a:solidFill>
                  </a:rPr>
                  <a:t>(important for large </a:t>
                </a:r>
                <a14:m>
                  <m:oMath xmlns:m="http://schemas.openxmlformats.org/officeDocument/2006/math">
                    <m:r>
                      <a:rPr lang="en-US" altLang="ja-JP" sz="2000" b="0" i="1" smtClean="0">
                        <a:solidFill>
                          <a:srgbClr val="000000"/>
                        </a:solidFill>
                        <a:latin typeface="Cambria Math" panose="02040503050406030204" pitchFamily="18" charset="0"/>
                      </a:rPr>
                      <m:t>𝑍</m:t>
                    </m:r>
                  </m:oMath>
                </a14:m>
                <a:r>
                  <a:rPr lang="en-US" altLang="ja-JP" sz="2000" dirty="0" smtClean="0">
                    <a:solidFill>
                      <a:srgbClr val="000000"/>
                    </a:solidFill>
                  </a:rPr>
                  <a:t>)</a:t>
                </a:r>
                <a:endParaRPr lang="ja-JP" altLang="en-US" sz="2400" dirty="0">
                  <a:solidFill>
                    <a:srgbClr val="000000"/>
                  </a:solidFill>
                </a:endParaRPr>
              </a:p>
            </p:txBody>
          </p:sp>
        </mc:Choice>
        <mc:Fallback xmlns="">
          <p:sp>
            <p:nvSpPr>
              <p:cNvPr id="24" name="正方形/長方形 23"/>
              <p:cNvSpPr>
                <a:spLocks noRot="1" noChangeAspect="1" noMove="1" noResize="1" noEditPoints="1" noAdjustHandles="1" noChangeArrowheads="1" noChangeShapeType="1" noTextEdit="1"/>
              </p:cNvSpPr>
              <p:nvPr/>
            </p:nvSpPr>
            <p:spPr>
              <a:xfrm>
                <a:off x="276953" y="6166947"/>
                <a:ext cx="8608319" cy="461665"/>
              </a:xfrm>
              <a:prstGeom prst="rect">
                <a:avLst/>
              </a:prstGeom>
              <a:blipFill>
                <a:blip r:embed="rId7"/>
                <a:stretch>
                  <a:fillRect l="-637" t="-9333" r="-212" b="-32000"/>
                </a:stretch>
              </a:blipFill>
            </p:spPr>
            <p:txBody>
              <a:bodyPr/>
              <a:lstStyle/>
              <a:p>
                <a:r>
                  <a:rPr lang="ja-JP" altLang="en-US">
                    <a:noFill/>
                  </a:rPr>
                  <a:t> </a:t>
                </a:r>
              </a:p>
            </p:txBody>
          </p:sp>
        </mc:Fallback>
      </mc:AlternateContent>
      <p:sp>
        <p:nvSpPr>
          <p:cNvPr id="6" name="テキスト ボックス 5"/>
          <p:cNvSpPr txBox="1"/>
          <p:nvPr/>
        </p:nvSpPr>
        <p:spPr>
          <a:xfrm>
            <a:off x="668956" y="2263523"/>
            <a:ext cx="617477" cy="338554"/>
          </a:xfrm>
          <a:prstGeom prst="rect">
            <a:avLst/>
          </a:prstGeom>
          <a:solidFill>
            <a:schemeClr val="bg1"/>
          </a:solidFill>
          <a:ln w="28575">
            <a:solidFill>
              <a:srgbClr val="00B0F0"/>
            </a:solidFill>
          </a:ln>
        </p:spPr>
        <p:txBody>
          <a:bodyPr wrap="none" rtlCol="0">
            <a:spAutoFit/>
          </a:bodyPr>
          <a:lstStyle/>
          <a:p>
            <a:r>
              <a:rPr kumimoji="1" lang="en-US" altLang="ja-JP" sz="1600" i="1" dirty="0" smtClean="0"/>
              <a:t>Note</a:t>
            </a:r>
            <a:endParaRPr kumimoji="1" lang="ja-JP" altLang="en-US" sz="1600" i="1" dirty="0"/>
          </a:p>
        </p:txBody>
      </p:sp>
      <mc:AlternateContent xmlns:mc="http://schemas.openxmlformats.org/markup-compatibility/2006" xmlns:a14="http://schemas.microsoft.com/office/drawing/2010/main">
        <mc:Choice Requires="a14">
          <p:sp>
            <p:nvSpPr>
              <p:cNvPr id="30" name="テキスト ボックス 29"/>
              <p:cNvSpPr txBox="1"/>
              <p:nvPr/>
            </p:nvSpPr>
            <p:spPr>
              <a:xfrm>
                <a:off x="301992" y="5407377"/>
                <a:ext cx="3067571" cy="400110"/>
              </a:xfrm>
              <a:prstGeom prst="rect">
                <a:avLst/>
              </a:prstGeom>
              <a:noFill/>
            </p:spPr>
            <p:txBody>
              <a:bodyPr wrap="none" rtlCol="0">
                <a:spAutoFit/>
              </a:bodyPr>
              <a:lstStyle/>
              <a:p>
                <a:pPr marL="173038" indent="-173038">
                  <a:buFont typeface="Arial" panose="020B0604020202020204" pitchFamily="34" charset="0"/>
                  <a:buChar char="•"/>
                </a:pPr>
                <a:r>
                  <a:rPr lang="en-US" altLang="ja-JP" sz="2000" dirty="0" smtClean="0"/>
                  <a:t>emitted</a:t>
                </a:r>
                <a:r>
                  <a:rPr lang="ja-JP" altLang="en-US" sz="2000" dirty="0" smtClean="0"/>
                  <a:t> </a:t>
                </a:r>
                <a14:m>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a14:m>
                <a:r>
                  <a:rPr lang="ja-JP" altLang="en-US" sz="2000" dirty="0" smtClean="0"/>
                  <a:t> </a:t>
                </a:r>
                <a:r>
                  <a:rPr lang="en-US" altLang="ja-JP" sz="2000" dirty="0" smtClean="0"/>
                  <a:t>: plane wave</a:t>
                </a:r>
                <a:endParaRPr kumimoji="1" lang="ja-JP" altLang="en-US" sz="2000" dirty="0"/>
              </a:p>
            </p:txBody>
          </p:sp>
        </mc:Choice>
        <mc:Fallback xmlns="">
          <p:sp>
            <p:nvSpPr>
              <p:cNvPr id="30" name="テキスト ボックス 29"/>
              <p:cNvSpPr txBox="1">
                <a:spLocks noRot="1" noChangeAspect="1" noMove="1" noResize="1" noEditPoints="1" noAdjustHandles="1" noChangeArrowheads="1" noChangeShapeType="1" noTextEdit="1"/>
              </p:cNvSpPr>
              <p:nvPr/>
            </p:nvSpPr>
            <p:spPr>
              <a:xfrm>
                <a:off x="301992" y="5407377"/>
                <a:ext cx="3067571" cy="400110"/>
              </a:xfrm>
              <a:prstGeom prst="rect">
                <a:avLst/>
              </a:prstGeom>
              <a:blipFill>
                <a:blip r:embed="rId8"/>
                <a:stretch>
                  <a:fillRect l="-1789" t="-6061" r="-1193" b="-27273"/>
                </a:stretch>
              </a:blipFill>
            </p:spPr>
            <p:txBody>
              <a:bodyPr/>
              <a:lstStyle/>
              <a:p>
                <a:r>
                  <a:rPr lang="ja-JP" altLang="en-US">
                    <a:noFill/>
                  </a:rPr>
                  <a:t> </a:t>
                </a:r>
              </a:p>
            </p:txBody>
          </p:sp>
        </mc:Fallback>
      </mc:AlternateContent>
      <p:sp>
        <p:nvSpPr>
          <p:cNvPr id="31" name="テキスト ボックス 30"/>
          <p:cNvSpPr txBox="1"/>
          <p:nvPr/>
        </p:nvSpPr>
        <p:spPr>
          <a:xfrm>
            <a:off x="301992" y="4015858"/>
            <a:ext cx="4174861" cy="400110"/>
          </a:xfrm>
          <a:prstGeom prst="rect">
            <a:avLst/>
          </a:prstGeom>
          <a:noFill/>
        </p:spPr>
        <p:txBody>
          <a:bodyPr wrap="none" rtlCol="0">
            <a:spAutoFit/>
          </a:bodyPr>
          <a:lstStyle/>
          <a:p>
            <a:pPr marL="182563" indent="-182563">
              <a:buFont typeface="Arial" panose="020B0604020202020204" pitchFamily="34" charset="0"/>
              <a:buChar char="•"/>
            </a:pPr>
            <a:r>
              <a:rPr lang="en-US" altLang="ja-JP" sz="2000" dirty="0" smtClean="0"/>
              <a:t>spatial extension of bound lepton</a:t>
            </a:r>
            <a:endParaRPr lang="ja-JP" altLang="en-US" sz="2000" dirty="0"/>
          </a:p>
        </p:txBody>
      </p:sp>
      <p:sp>
        <p:nvSpPr>
          <p:cNvPr id="32" name="テキスト ボックス 31"/>
          <p:cNvSpPr txBox="1"/>
          <p:nvPr/>
        </p:nvSpPr>
        <p:spPr>
          <a:xfrm>
            <a:off x="301992" y="4854119"/>
            <a:ext cx="3693960" cy="400110"/>
          </a:xfrm>
          <a:prstGeom prst="rect">
            <a:avLst/>
          </a:prstGeom>
          <a:noFill/>
        </p:spPr>
        <p:txBody>
          <a:bodyPr wrap="none" rtlCol="0">
            <a:spAutoFit/>
          </a:bodyPr>
          <a:lstStyle/>
          <a:p>
            <a:pPr marL="173038" indent="-173038">
              <a:buFont typeface="Arial" panose="020B0604020202020204" pitchFamily="34" charset="0"/>
              <a:buChar char="•"/>
            </a:pPr>
            <a:r>
              <a:rPr lang="en-US" altLang="ja-JP" sz="2000" dirty="0" smtClean="0"/>
              <a:t>bound lepton</a:t>
            </a:r>
            <a:r>
              <a:rPr lang="ja-JP" altLang="en-US" sz="2000" dirty="0" smtClean="0"/>
              <a:t> </a:t>
            </a:r>
            <a:r>
              <a:rPr lang="en-US" altLang="ja-JP" sz="2000" dirty="0" smtClean="0"/>
              <a:t>: non-relativistic</a:t>
            </a:r>
            <a:endParaRPr kumimoji="1" lang="ja-JP" altLang="en-US" sz="2000" dirty="0"/>
          </a:p>
        </p:txBody>
      </p:sp>
      <p:sp>
        <p:nvSpPr>
          <p:cNvPr id="33" name="テキスト ボックス 32"/>
          <p:cNvSpPr txBox="1"/>
          <p:nvPr/>
        </p:nvSpPr>
        <p:spPr>
          <a:xfrm>
            <a:off x="5298112" y="4158095"/>
            <a:ext cx="2650084" cy="400110"/>
          </a:xfrm>
          <a:prstGeom prst="rect">
            <a:avLst/>
          </a:prstGeom>
          <a:noFill/>
        </p:spPr>
        <p:txBody>
          <a:bodyPr wrap="none" rtlCol="0">
            <a:spAutoFit/>
          </a:bodyPr>
          <a:lstStyle/>
          <a:p>
            <a:r>
              <a:rPr kumimoji="1" lang="ja-JP" altLang="en-US" sz="2000" i="1" dirty="0" smtClean="0"/>
              <a:t>← </a:t>
            </a:r>
            <a:r>
              <a:rPr kumimoji="1" lang="en-US" altLang="ja-JP" sz="2000" i="1" dirty="0" smtClean="0"/>
              <a:t>small orbital radius</a:t>
            </a:r>
            <a:endParaRPr kumimoji="1" lang="ja-JP" altLang="en-US" sz="2000" i="1" dirty="0"/>
          </a:p>
        </p:txBody>
      </p:sp>
      <mc:AlternateContent xmlns:mc="http://schemas.openxmlformats.org/markup-compatibility/2006" xmlns:a14="http://schemas.microsoft.com/office/drawing/2010/main">
        <mc:Choice Requires="a14">
          <p:sp>
            <p:nvSpPr>
              <p:cNvPr id="34" name="テキスト ボックス 33"/>
              <p:cNvSpPr txBox="1"/>
              <p:nvPr/>
            </p:nvSpPr>
            <p:spPr>
              <a:xfrm>
                <a:off x="5292604" y="4852228"/>
                <a:ext cx="3416897" cy="400110"/>
              </a:xfrm>
              <a:prstGeom prst="rect">
                <a:avLst/>
              </a:prstGeom>
              <a:noFill/>
            </p:spPr>
            <p:txBody>
              <a:bodyPr wrap="none" rtlCol="0">
                <a:spAutoFit/>
              </a:bodyPr>
              <a:lstStyle/>
              <a:p>
                <a:r>
                  <a:rPr lang="ja-JP" altLang="en-US" sz="2000" i="1" dirty="0" smtClean="0"/>
                  <a:t>←</a:t>
                </a:r>
                <a:r>
                  <a:rPr lang="en-US" altLang="ja-JP" sz="2000" i="1" dirty="0"/>
                  <a:t> </a:t>
                </a:r>
                <a:r>
                  <a:rPr lang="en-US" altLang="ja-JP" sz="2000" i="1" dirty="0" smtClean="0"/>
                  <a:t>relativistic</a:t>
                </a:r>
                <a:r>
                  <a:rPr lang="ja-JP" altLang="en-US" sz="2000" i="1" dirty="0" smtClean="0"/>
                  <a:t> </a:t>
                </a:r>
                <a:r>
                  <a:rPr lang="en-US" altLang="ja-JP" sz="2000" i="1" dirty="0" smtClean="0"/>
                  <a:t>(especially, </a:t>
                </a:r>
                <a14:m>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a14:m>
                <a:r>
                  <a:rPr lang="en-US" altLang="ja-JP" sz="2000" i="1" dirty="0" smtClean="0"/>
                  <a:t>)</a:t>
                </a:r>
                <a:endParaRPr kumimoji="1" lang="ja-JP" altLang="en-US" sz="2000" i="1" dirty="0"/>
              </a:p>
            </p:txBody>
          </p:sp>
        </mc:Choice>
        <mc:Fallback xmlns="">
          <p:sp>
            <p:nvSpPr>
              <p:cNvPr id="34" name="テキスト ボックス 33"/>
              <p:cNvSpPr txBox="1">
                <a:spLocks noRot="1" noChangeAspect="1" noMove="1" noResize="1" noEditPoints="1" noAdjustHandles="1" noChangeArrowheads="1" noChangeShapeType="1" noTextEdit="1"/>
              </p:cNvSpPr>
              <p:nvPr/>
            </p:nvSpPr>
            <p:spPr>
              <a:xfrm>
                <a:off x="5292604" y="4852228"/>
                <a:ext cx="3416897" cy="400110"/>
              </a:xfrm>
              <a:prstGeom prst="rect">
                <a:avLst/>
              </a:prstGeom>
              <a:blipFill>
                <a:blip r:embed="rId9"/>
                <a:stretch>
                  <a:fillRect l="-1783" t="-7576" r="-1070" b="-27273"/>
                </a:stretch>
              </a:blipFill>
            </p:spPr>
            <p:txBody>
              <a:bodyPr/>
              <a:lstStyle/>
              <a:p>
                <a:r>
                  <a:rPr lang="ja-JP" altLang="en-US">
                    <a:noFill/>
                  </a:rPr>
                  <a:t> </a:t>
                </a:r>
              </a:p>
            </p:txBody>
          </p:sp>
        </mc:Fallback>
      </mc:AlternateContent>
      <p:sp>
        <p:nvSpPr>
          <p:cNvPr id="35" name="テキスト ボックス 34"/>
          <p:cNvSpPr txBox="1"/>
          <p:nvPr/>
        </p:nvSpPr>
        <p:spPr>
          <a:xfrm>
            <a:off x="5298111" y="5427324"/>
            <a:ext cx="2650084" cy="400110"/>
          </a:xfrm>
          <a:prstGeom prst="rect">
            <a:avLst/>
          </a:prstGeom>
          <a:noFill/>
        </p:spPr>
        <p:txBody>
          <a:bodyPr wrap="none" rtlCol="0">
            <a:spAutoFit/>
          </a:bodyPr>
          <a:lstStyle/>
          <a:p>
            <a:r>
              <a:rPr lang="ja-JP" altLang="en-US" sz="2000" i="1" dirty="0" smtClean="0"/>
              <a:t>← </a:t>
            </a:r>
            <a:r>
              <a:rPr kumimoji="1" lang="en-US" altLang="ja-JP" sz="2000" i="1" dirty="0" smtClean="0"/>
              <a:t>Coulomb</a:t>
            </a:r>
            <a:r>
              <a:rPr kumimoji="1" lang="ja-JP" altLang="en-US" sz="2000" i="1" dirty="0" smtClean="0"/>
              <a:t> </a:t>
            </a:r>
            <a:r>
              <a:rPr kumimoji="1" lang="en-US" altLang="ja-JP" sz="2000" i="1" dirty="0" smtClean="0"/>
              <a:t>distortion</a:t>
            </a:r>
            <a:endParaRPr kumimoji="1" lang="ja-JP" altLang="en-US" sz="2000" i="1" dirty="0"/>
          </a:p>
        </p:txBody>
      </p:sp>
      <p:sp>
        <p:nvSpPr>
          <p:cNvPr id="36" name="角丸四角形 35"/>
          <p:cNvSpPr/>
          <p:nvPr/>
        </p:nvSpPr>
        <p:spPr>
          <a:xfrm>
            <a:off x="204536" y="3854677"/>
            <a:ext cx="4701921" cy="2104767"/>
          </a:xfrm>
          <a:prstGeom prst="roundRect">
            <a:avLst/>
          </a:prstGeom>
          <a:noFill/>
          <a:ln w="2857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37" name="正方形/長方形 36"/>
              <p:cNvSpPr/>
              <p:nvPr/>
            </p:nvSpPr>
            <p:spPr>
              <a:xfrm>
                <a:off x="380181" y="3590922"/>
                <a:ext cx="3619452" cy="400110"/>
              </a:xfrm>
              <a:prstGeom prst="rect">
                <a:avLst/>
              </a:prstGeom>
              <a:solidFill>
                <a:schemeClr val="bg1"/>
              </a:solidFill>
            </p:spPr>
            <p:txBody>
              <a:bodyPr wrap="none">
                <a:spAutoFit/>
              </a:bodyPr>
              <a:lstStyle/>
              <a:p>
                <a:r>
                  <a:rPr lang="en-US" altLang="ja-JP" sz="2000" dirty="0" smtClean="0"/>
                  <a:t>used approximations</a:t>
                </a:r>
                <a:r>
                  <a:rPr lang="ja-JP" altLang="en-US" sz="2000" dirty="0" smtClean="0"/>
                  <a:t> </a:t>
                </a:r>
                <a:r>
                  <a:rPr lang="en-US" altLang="ja-JP" sz="2000" dirty="0" smtClean="0"/>
                  <a:t>(</a:t>
                </a:r>
                <a14:m>
                  <m:oMath xmlns:m="http://schemas.openxmlformats.org/officeDocument/2006/math">
                    <m:r>
                      <a:rPr lang="en-US" altLang="ja-JP" sz="2000" b="0" i="1" smtClean="0">
                        <a:latin typeface="Cambria Math" panose="02040503050406030204" pitchFamily="18" charset="0"/>
                      </a:rPr>
                      <m:t>𝑍</m:t>
                    </m:r>
                    <m:r>
                      <a:rPr lang="en-US" altLang="ja-JP" sz="2000" b="0" i="1" smtClean="0">
                        <a:latin typeface="Cambria Math" panose="02040503050406030204" pitchFamily="18" charset="0"/>
                      </a:rPr>
                      <m:t>𝛼</m:t>
                    </m:r>
                    <m:r>
                      <a:rPr lang="en-US" altLang="ja-JP" sz="2000" b="0" i="1" smtClean="0">
                        <a:latin typeface="Cambria Math" panose="02040503050406030204" pitchFamily="18" charset="0"/>
                      </a:rPr>
                      <m:t>≪1</m:t>
                    </m:r>
                  </m:oMath>
                </a14:m>
                <a:r>
                  <a:rPr lang="en-US" altLang="ja-JP" sz="2000" dirty="0" smtClean="0"/>
                  <a:t>)</a:t>
                </a:r>
                <a:endParaRPr lang="ja-JP" altLang="en-US" sz="2000" dirty="0"/>
              </a:p>
            </p:txBody>
          </p:sp>
        </mc:Choice>
        <mc:Fallback xmlns="">
          <p:sp>
            <p:nvSpPr>
              <p:cNvPr id="37" name="正方形/長方形 36"/>
              <p:cNvSpPr>
                <a:spLocks noRot="1" noChangeAspect="1" noMove="1" noResize="1" noEditPoints="1" noAdjustHandles="1" noChangeArrowheads="1" noChangeShapeType="1" noTextEdit="1"/>
              </p:cNvSpPr>
              <p:nvPr/>
            </p:nvSpPr>
            <p:spPr>
              <a:xfrm>
                <a:off x="380181" y="3590922"/>
                <a:ext cx="3619452" cy="400110"/>
              </a:xfrm>
              <a:prstGeom prst="rect">
                <a:avLst/>
              </a:prstGeom>
              <a:blipFill>
                <a:blip r:embed="rId10"/>
                <a:stretch>
                  <a:fillRect l="-1684" t="-6061" r="-1010"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8" name="テキスト ボックス 37"/>
              <p:cNvSpPr txBox="1"/>
              <p:nvPr/>
            </p:nvSpPr>
            <p:spPr>
              <a:xfrm>
                <a:off x="1463530" y="4321629"/>
                <a:ext cx="3405484" cy="400110"/>
              </a:xfrm>
              <a:prstGeom prst="rect">
                <a:avLst/>
              </a:prstGeom>
              <a:noFill/>
            </p:spPr>
            <p:txBody>
              <a:bodyPr wrap="none" rtlCol="0">
                <a:spAutoFit/>
              </a:bodyPr>
              <a:lstStyle/>
              <a:p>
                <a:pPr algn="r"/>
                <a14:m>
                  <m:oMath xmlns:m="http://schemas.openxmlformats.org/officeDocument/2006/math">
                    <m:r>
                      <a:rPr lang="en-US" altLang="ja-JP" sz="2000" b="0" i="1" smtClean="0">
                        <a:latin typeface="Cambria Math" panose="02040503050406030204" pitchFamily="18" charset="0"/>
                      </a:rPr>
                      <m:t>≫</m:t>
                    </m:r>
                  </m:oMath>
                </a14:m>
                <a:r>
                  <a:rPr lang="en-US" altLang="ja-JP" sz="2000" dirty="0" smtClean="0"/>
                  <a:t> wave length of emitted </a:t>
                </a:r>
                <a14:m>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a14:m>
                <a:endParaRPr lang="ja-JP" altLang="en-US" sz="2000" dirty="0"/>
              </a:p>
            </p:txBody>
          </p:sp>
        </mc:Choice>
        <mc:Fallback xmlns="">
          <p:sp>
            <p:nvSpPr>
              <p:cNvPr id="38" name="テキスト ボックス 37"/>
              <p:cNvSpPr txBox="1">
                <a:spLocks noRot="1" noChangeAspect="1" noMove="1" noResize="1" noEditPoints="1" noAdjustHandles="1" noChangeArrowheads="1" noChangeShapeType="1" noTextEdit="1"/>
              </p:cNvSpPr>
              <p:nvPr/>
            </p:nvSpPr>
            <p:spPr>
              <a:xfrm>
                <a:off x="1463530" y="4321629"/>
                <a:ext cx="3405484" cy="400110"/>
              </a:xfrm>
              <a:prstGeom prst="rect">
                <a:avLst/>
              </a:prstGeom>
              <a:blipFill>
                <a:blip r:embed="rId11"/>
                <a:stretch>
                  <a:fillRect t="-7576" b="-27273"/>
                </a:stretch>
              </a:blipFill>
            </p:spPr>
            <p:txBody>
              <a:bodyPr/>
              <a:lstStyle/>
              <a:p>
                <a:r>
                  <a:rPr lang="ja-JP" altLang="en-US">
                    <a:noFill/>
                  </a:rPr>
                  <a:t> </a:t>
                </a:r>
              </a:p>
            </p:txBody>
          </p:sp>
        </mc:Fallback>
      </mc:AlternateContent>
      <p:sp>
        <p:nvSpPr>
          <p:cNvPr id="39" name="角丸四角形 38"/>
          <p:cNvSpPr/>
          <p:nvPr/>
        </p:nvSpPr>
        <p:spPr>
          <a:xfrm>
            <a:off x="5157489" y="3853351"/>
            <a:ext cx="3552012" cy="2152212"/>
          </a:xfrm>
          <a:prstGeom prst="roundRect">
            <a:avLst>
              <a:gd name="adj" fmla="val 17926"/>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40" name="正方形/長方形 39"/>
              <p:cNvSpPr/>
              <p:nvPr/>
            </p:nvSpPr>
            <p:spPr>
              <a:xfrm>
                <a:off x="5146726" y="3587124"/>
                <a:ext cx="2633926" cy="400110"/>
              </a:xfrm>
              <a:prstGeom prst="rect">
                <a:avLst/>
              </a:prstGeom>
              <a:solidFill>
                <a:schemeClr val="bg1"/>
              </a:solidFill>
            </p:spPr>
            <p:txBody>
              <a:bodyPr wrap="none">
                <a:spAutoFit/>
              </a:bodyPr>
              <a:lstStyle/>
              <a:p>
                <a:r>
                  <a:rPr lang="en-US" altLang="ja-JP" sz="2000" i="1" dirty="0" smtClean="0"/>
                  <a:t>In atoms with large </a:t>
                </a:r>
                <a14:m>
                  <m:oMath xmlns:m="http://schemas.openxmlformats.org/officeDocument/2006/math">
                    <m:r>
                      <a:rPr lang="en-US" altLang="ja-JP" sz="2000" b="0" i="1" smtClean="0">
                        <a:latin typeface="Cambria Math" panose="02040503050406030204" pitchFamily="18" charset="0"/>
                      </a:rPr>
                      <m:t>𝑍</m:t>
                    </m:r>
                  </m:oMath>
                </a14:m>
                <a:r>
                  <a:rPr lang="en-US" altLang="ja-JP" sz="2000" i="1" dirty="0" smtClean="0"/>
                  <a:t>,</a:t>
                </a:r>
                <a:endParaRPr lang="ja-JP" altLang="en-US" sz="2000" i="1" dirty="0"/>
              </a:p>
            </p:txBody>
          </p:sp>
        </mc:Choice>
        <mc:Fallback xmlns="">
          <p:sp>
            <p:nvSpPr>
              <p:cNvPr id="40" name="正方形/長方形 39"/>
              <p:cNvSpPr>
                <a:spLocks noRot="1" noChangeAspect="1" noMove="1" noResize="1" noEditPoints="1" noAdjustHandles="1" noChangeArrowheads="1" noChangeShapeType="1" noTextEdit="1"/>
              </p:cNvSpPr>
              <p:nvPr/>
            </p:nvSpPr>
            <p:spPr>
              <a:xfrm>
                <a:off x="5146726" y="3587124"/>
                <a:ext cx="2633926" cy="400110"/>
              </a:xfrm>
              <a:prstGeom prst="rect">
                <a:avLst/>
              </a:prstGeom>
              <a:blipFill>
                <a:blip r:embed="rId12"/>
                <a:stretch>
                  <a:fillRect l="-2315" t="-6061" r="-1852"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41" name="テキスト ボックス 40"/>
              <p:cNvSpPr txBox="1"/>
              <p:nvPr/>
            </p:nvSpPr>
            <p:spPr>
              <a:xfrm>
                <a:off x="631472" y="2608942"/>
                <a:ext cx="7732310" cy="400110"/>
              </a:xfrm>
              <a:prstGeom prst="rect">
                <a:avLst/>
              </a:prstGeom>
              <a:noFill/>
            </p:spPr>
            <p:txBody>
              <a:bodyPr wrap="none" rtlCol="0">
                <a:spAutoFit/>
              </a:bodyPr>
              <a:lstStyle/>
              <a:p>
                <a:pPr marL="271463" indent="-271463">
                  <a:buFont typeface="Wingdings" panose="05000000000000000000" pitchFamily="2" charset="2"/>
                  <a:buChar char="Ø"/>
                </a:pPr>
                <a:r>
                  <a:rPr kumimoji="1" lang="en-US" altLang="ja-JP" sz="2000" dirty="0" smtClean="0"/>
                  <a:t>“</a:t>
                </a:r>
                <a14:m>
                  <m:oMath xmlns:m="http://schemas.openxmlformats.org/officeDocument/2006/math">
                    <m:r>
                      <a:rPr kumimoji="1" lang="en-US" altLang="ja-JP" sz="2000" b="0" i="1" smtClean="0">
                        <a:latin typeface="Cambria Math" panose="02040503050406030204" pitchFamily="18" charset="0"/>
                      </a:rPr>
                      <m:t>𝑍</m:t>
                    </m:r>
                  </m:oMath>
                </a14:m>
                <a:r>
                  <a:rPr kumimoji="1" lang="en-US" altLang="ja-JP" sz="2000" dirty="0" smtClean="0"/>
                  <a:t> dependence” comes from only </a:t>
                </a:r>
                <a14:m>
                  <m:oMath xmlns:m="http://schemas.openxmlformats.org/officeDocument/2006/math">
                    <m:sSup>
                      <m:sSupPr>
                        <m:ctrlPr>
                          <a:rPr kumimoji="1" lang="en-US" altLang="ja-JP" sz="2000" b="0" i="1" smtClean="0">
                            <a:latin typeface="Cambria Math" panose="02040503050406030204" pitchFamily="18" charset="0"/>
                          </a:rPr>
                        </m:ctrlPr>
                      </m:sSupPr>
                      <m:e>
                        <m:d>
                          <m:dPr>
                            <m:begChr m:val="|"/>
                            <m:endChr m:val="|"/>
                            <m:ctrlPr>
                              <a:rPr kumimoji="1" lang="en-US" altLang="ja-JP" sz="2000" b="0" i="1" smtClean="0">
                                <a:latin typeface="Cambria Math" panose="02040503050406030204" pitchFamily="18" charset="0"/>
                              </a:rPr>
                            </m:ctrlPr>
                          </m:dPr>
                          <m:e>
                            <m:sSubSup>
                              <m:sSubSupPr>
                                <m:ctrlPr>
                                  <a:rPr kumimoji="1" lang="en-US" altLang="ja-JP" sz="2000" b="0" i="1" smtClean="0">
                                    <a:latin typeface="Cambria Math" panose="02040503050406030204" pitchFamily="18" charset="0"/>
                                  </a:rPr>
                                </m:ctrlPr>
                              </m:sSubSupPr>
                              <m:e>
                                <m:r>
                                  <a:rPr kumimoji="1" lang="en-US" altLang="ja-JP" sz="2000" b="0" i="1" smtClean="0">
                                    <a:latin typeface="Cambria Math" panose="02040503050406030204" pitchFamily="18" charset="0"/>
                                  </a:rPr>
                                  <m:t>𝜓</m:t>
                                </m:r>
                              </m:e>
                              <m:sub>
                                <m:r>
                                  <a:rPr kumimoji="1" lang="en-US" altLang="ja-JP" sz="2000" b="0" i="1" smtClean="0">
                                    <a:latin typeface="Cambria Math" panose="02040503050406030204" pitchFamily="18" charset="0"/>
                                  </a:rPr>
                                  <m:t>1</m:t>
                                </m:r>
                                <m:r>
                                  <a:rPr kumimoji="1" lang="en-US" altLang="ja-JP" sz="2000" b="0" i="1" smtClean="0">
                                    <a:latin typeface="Cambria Math" panose="02040503050406030204" pitchFamily="18" charset="0"/>
                                  </a:rPr>
                                  <m:t>𝑆</m:t>
                                </m:r>
                              </m:sub>
                              <m:sup>
                                <m:r>
                                  <a:rPr kumimoji="1" lang="en-US" altLang="ja-JP" sz="2000" b="0" i="1" smtClean="0">
                                    <a:latin typeface="Cambria Math" panose="02040503050406030204" pitchFamily="18" charset="0"/>
                                  </a:rPr>
                                  <m:t>𝑒</m:t>
                                </m:r>
                              </m:sup>
                            </m:sSubSup>
                            <m:d>
                              <m:dPr>
                                <m:ctrlPr>
                                  <a:rPr kumimoji="1" lang="en-US" altLang="ja-JP" sz="2000" b="0" i="1" smtClean="0">
                                    <a:latin typeface="Cambria Math" panose="02040503050406030204" pitchFamily="18" charset="0"/>
                                  </a:rPr>
                                </m:ctrlPr>
                              </m:dPr>
                              <m:e>
                                <m:r>
                                  <a:rPr kumimoji="1" lang="en-US" altLang="ja-JP" sz="2000" b="0" i="1" smtClean="0">
                                    <a:latin typeface="Cambria Math" panose="02040503050406030204" pitchFamily="18" charset="0"/>
                                  </a:rPr>
                                  <m:t>0</m:t>
                                </m:r>
                              </m:e>
                            </m:d>
                          </m:e>
                        </m:d>
                      </m:e>
                      <m:sup>
                        <m:r>
                          <a:rPr kumimoji="1" lang="en-US" altLang="ja-JP" sz="2000" b="0" i="1" smtClean="0">
                            <a:latin typeface="Cambria Math" panose="02040503050406030204" pitchFamily="18" charset="0"/>
                          </a:rPr>
                          <m:t>2</m:t>
                        </m:r>
                      </m:sup>
                    </m:sSup>
                  </m:oMath>
                </a14:m>
                <a:r>
                  <a:rPr lang="ja-JP" altLang="en-US" sz="2000" dirty="0" smtClean="0"/>
                  <a:t> </a:t>
                </a:r>
                <a14:m>
                  <m:oMath xmlns:m="http://schemas.openxmlformats.org/officeDocument/2006/math">
                    <m:d>
                      <m:dPr>
                        <m:ctrlPr>
                          <a:rPr lang="en-US" altLang="ja-JP" b="0" i="1" smtClean="0">
                            <a:latin typeface="Cambria Math" panose="02040503050406030204" pitchFamily="18" charset="0"/>
                          </a:rPr>
                        </m:ctrlPr>
                      </m:dPr>
                      <m:e>
                        <m:r>
                          <m:rPr>
                            <m:sty m:val="p"/>
                          </m:rPr>
                          <a:rPr lang="en-US" altLang="ja-JP" b="0" i="0" smtClean="0">
                            <a:latin typeface="Cambria Math" panose="02040503050406030204" pitchFamily="18" charset="0"/>
                          </a:rPr>
                          <m:t>always</m:t>
                        </m:r>
                        <m:r>
                          <a:rPr lang="en-US" altLang="ja-JP" b="0" i="1" smtClean="0">
                            <a:latin typeface="Cambria Math" panose="02040503050406030204" pitchFamily="18" charset="0"/>
                          </a:rPr>
                          <m:t> </m:t>
                        </m:r>
                        <m:r>
                          <m:rPr>
                            <m:sty m:val="p"/>
                          </m:rPr>
                          <a:rPr lang="en-US" altLang="ja-JP" b="0" i="0" smtClean="0">
                            <a:latin typeface="Cambria Math" panose="02040503050406030204" pitchFamily="18" charset="0"/>
                          </a:rPr>
                          <m:t>Γ</m:t>
                        </m:r>
                        <m:r>
                          <a:rPr lang="en-US" altLang="ja-JP" b="0" i="1" smtClean="0">
                            <a:latin typeface="Cambria Math" panose="02040503050406030204" pitchFamily="18" charset="0"/>
                          </a:rPr>
                          <m:t>∝</m:t>
                        </m:r>
                        <m:sSup>
                          <m:sSupPr>
                            <m:ctrlPr>
                              <a:rPr lang="en-US" altLang="ja-JP" b="0" i="1" smtClean="0">
                                <a:latin typeface="Cambria Math" panose="02040503050406030204" pitchFamily="18" charset="0"/>
                              </a:rPr>
                            </m:ctrlPr>
                          </m:sSupPr>
                          <m:e>
                            <m:d>
                              <m:dPr>
                                <m:ctrlPr>
                                  <a:rPr lang="en-US" altLang="ja-JP" b="0" i="1" smtClean="0">
                                    <a:latin typeface="Cambria Math" panose="02040503050406030204" pitchFamily="18" charset="0"/>
                                  </a:rPr>
                                </m:ctrlPr>
                              </m:dPr>
                              <m:e>
                                <m:r>
                                  <a:rPr lang="en-US" altLang="ja-JP" b="0" i="1" smtClean="0">
                                    <a:latin typeface="Cambria Math" panose="02040503050406030204" pitchFamily="18" charset="0"/>
                                  </a:rPr>
                                  <m:t>𝑍</m:t>
                                </m:r>
                                <m:r>
                                  <a:rPr lang="en-US" altLang="ja-JP" b="0" i="1" smtClean="0">
                                    <a:latin typeface="Cambria Math" panose="02040503050406030204" pitchFamily="18" charset="0"/>
                                  </a:rPr>
                                  <m:t>−1</m:t>
                                </m:r>
                              </m:e>
                            </m:d>
                          </m:e>
                          <m:sup>
                            <m:r>
                              <a:rPr lang="en-US" altLang="ja-JP" b="0" i="1" smtClean="0">
                                <a:latin typeface="Cambria Math" panose="02040503050406030204" pitchFamily="18" charset="0"/>
                              </a:rPr>
                              <m:t>3</m:t>
                            </m:r>
                          </m:sup>
                        </m:sSup>
                      </m:e>
                    </m:d>
                  </m:oMath>
                </a14:m>
                <a:endParaRPr kumimoji="1" lang="ja-JP" altLang="en-US" sz="2000" dirty="0"/>
              </a:p>
            </p:txBody>
          </p:sp>
        </mc:Choice>
        <mc:Fallback xmlns="">
          <p:sp>
            <p:nvSpPr>
              <p:cNvPr id="41" name="テキスト ボックス 40"/>
              <p:cNvSpPr txBox="1">
                <a:spLocks noRot="1" noChangeAspect="1" noMove="1" noResize="1" noEditPoints="1" noAdjustHandles="1" noChangeArrowheads="1" noChangeShapeType="1" noTextEdit="1"/>
              </p:cNvSpPr>
              <p:nvPr/>
            </p:nvSpPr>
            <p:spPr>
              <a:xfrm>
                <a:off x="631472" y="2608942"/>
                <a:ext cx="7732310" cy="400110"/>
              </a:xfrm>
              <a:prstGeom prst="rect">
                <a:avLst/>
              </a:prstGeom>
              <a:blipFill>
                <a:blip r:embed="rId13"/>
                <a:stretch>
                  <a:fillRect l="-710" t="-7576" b="-27273"/>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79912035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602399" y="358815"/>
            <a:ext cx="1959191" cy="584775"/>
          </a:xfrm>
          <a:prstGeom prst="rect">
            <a:avLst/>
          </a:prstGeom>
          <a:noFill/>
        </p:spPr>
        <p:txBody>
          <a:bodyPr wrap="none" rtlCol="0">
            <a:spAutoFit/>
          </a:bodyPr>
          <a:lstStyle/>
          <a:p>
            <a:pPr algn="ctr"/>
            <a:r>
              <a:rPr lang="en-US" altLang="ja-JP" sz="3200" b="1" dirty="0" smtClean="0"/>
              <a:t>Contents</a:t>
            </a:r>
            <a:endParaRPr kumimoji="1" lang="ja-JP" altLang="en-US" sz="3200" b="1" dirty="0"/>
          </a:p>
        </p:txBody>
      </p:sp>
      <p:sp>
        <p:nvSpPr>
          <p:cNvPr id="16" name="テキスト ボックス 15"/>
          <p:cNvSpPr txBox="1"/>
          <p:nvPr/>
        </p:nvSpPr>
        <p:spPr>
          <a:xfrm>
            <a:off x="728358" y="971651"/>
            <a:ext cx="2464136" cy="523220"/>
          </a:xfrm>
          <a:prstGeom prst="rect">
            <a:avLst/>
          </a:prstGeom>
          <a:noFill/>
        </p:spPr>
        <p:txBody>
          <a:bodyPr wrap="none" rtlCol="0">
            <a:spAutoFit/>
          </a:bodyPr>
          <a:lstStyle/>
          <a:p>
            <a:r>
              <a:rPr kumimoji="1" lang="en-US" altLang="ja-JP" sz="2800" dirty="0" smtClean="0">
                <a:solidFill>
                  <a:schemeClr val="bg1">
                    <a:lumMod val="50000"/>
                  </a:schemeClr>
                </a:solidFill>
              </a:rPr>
              <a:t>1. </a:t>
            </a:r>
            <a:r>
              <a:rPr lang="en-US" altLang="ja-JP" sz="2800" dirty="0" smtClean="0">
                <a:solidFill>
                  <a:schemeClr val="bg1">
                    <a:lumMod val="50000"/>
                  </a:schemeClr>
                </a:solidFill>
              </a:rPr>
              <a:t>Introduction</a:t>
            </a:r>
            <a:endParaRPr kumimoji="1" lang="ja-JP" altLang="en-US" sz="2800" dirty="0">
              <a:solidFill>
                <a:schemeClr val="bg1">
                  <a:lumMod val="50000"/>
                </a:schemeClr>
              </a:solidFill>
            </a:endParaRPr>
          </a:p>
        </p:txBody>
      </p:sp>
      <mc:AlternateContent xmlns:mc="http://schemas.openxmlformats.org/markup-compatibility/2006" xmlns:a14="http://schemas.microsoft.com/office/drawing/2010/main">
        <mc:Choice Requires="a14">
          <p:sp>
            <p:nvSpPr>
              <p:cNvPr id="18" name="テキスト ボックス 17"/>
              <p:cNvSpPr txBox="1"/>
              <p:nvPr/>
            </p:nvSpPr>
            <p:spPr>
              <a:xfrm>
                <a:off x="728357" y="2704997"/>
                <a:ext cx="6505884" cy="523220"/>
              </a:xfrm>
              <a:prstGeom prst="rect">
                <a:avLst/>
              </a:prstGeom>
              <a:noFill/>
            </p:spPr>
            <p:txBody>
              <a:bodyPr wrap="none" rtlCol="0">
                <a:spAutoFit/>
              </a:bodyPr>
              <a:lstStyle/>
              <a:p>
                <a:r>
                  <a:rPr lang="en-US" altLang="ja-JP" sz="2800" dirty="0" smtClean="0">
                    <a:solidFill>
                      <a:srgbClr val="FF0000"/>
                    </a:solidFill>
                  </a:rPr>
                  <a:t>2</a:t>
                </a:r>
                <a:r>
                  <a:rPr kumimoji="1" lang="en-US" altLang="ja-JP" sz="2800" dirty="0" smtClean="0">
                    <a:solidFill>
                      <a:srgbClr val="FF0000"/>
                    </a:solidFill>
                  </a:rPr>
                  <a:t>. </a:t>
                </a:r>
                <a:r>
                  <a:rPr lang="en-US" altLang="ja-JP" sz="2800" dirty="0">
                    <a:solidFill>
                      <a:srgbClr val="FF0000"/>
                    </a:solidFill>
                  </a:rPr>
                  <a:t>T</a:t>
                </a:r>
                <a:r>
                  <a:rPr kumimoji="1" lang="en-US" altLang="ja-JP" sz="2800" dirty="0" smtClean="0">
                    <a:solidFill>
                      <a:srgbClr val="FF0000"/>
                    </a:solidFill>
                  </a:rPr>
                  <a:t>ransition probability of </a:t>
                </a:r>
                <a14:m>
                  <m:oMath xmlns:m="http://schemas.openxmlformats.org/officeDocument/2006/math">
                    <m:sSup>
                      <m:sSupPr>
                        <m:ctrlPr>
                          <a:rPr kumimoji="1" lang="en-US" altLang="ja-JP" sz="2800" b="0" i="1" smtClean="0">
                            <a:solidFill>
                              <a:srgbClr val="FF0000"/>
                            </a:solidFill>
                            <a:latin typeface="Cambria Math" panose="02040503050406030204" pitchFamily="18" charset="0"/>
                          </a:rPr>
                        </m:ctrlPr>
                      </m:sSupPr>
                      <m:e>
                        <m:r>
                          <a:rPr kumimoji="1" lang="en-US" altLang="ja-JP" sz="2800" b="0" i="1" smtClean="0">
                            <a:solidFill>
                              <a:srgbClr val="FF0000"/>
                            </a:solidFill>
                            <a:latin typeface="Cambria Math" panose="02040503050406030204" pitchFamily="18" charset="0"/>
                          </a:rPr>
                          <m:t>𝜇</m:t>
                        </m:r>
                      </m:e>
                      <m:sup>
                        <m:r>
                          <a:rPr kumimoji="1" lang="en-US" altLang="ja-JP" sz="2800" b="0" i="1" smtClean="0">
                            <a:solidFill>
                              <a:srgbClr val="FF0000"/>
                            </a:solidFill>
                            <a:latin typeface="Cambria Math" panose="02040503050406030204" pitchFamily="18" charset="0"/>
                          </a:rPr>
                          <m:t>−</m:t>
                        </m:r>
                      </m:sup>
                    </m:sSup>
                    <m:sSup>
                      <m:sSupPr>
                        <m:ctrlPr>
                          <a:rPr kumimoji="1" lang="en-US" altLang="ja-JP" sz="2800" b="0" i="1" smtClean="0">
                            <a:solidFill>
                              <a:srgbClr val="FF0000"/>
                            </a:solidFill>
                            <a:latin typeface="Cambria Math" panose="02040503050406030204" pitchFamily="18" charset="0"/>
                          </a:rPr>
                        </m:ctrlPr>
                      </m:sSupPr>
                      <m:e>
                        <m:r>
                          <a:rPr kumimoji="1" lang="en-US" altLang="ja-JP" sz="2800" b="0" i="1" smtClean="0">
                            <a:solidFill>
                              <a:srgbClr val="FF0000"/>
                            </a:solidFill>
                            <a:latin typeface="Cambria Math" panose="02040503050406030204" pitchFamily="18" charset="0"/>
                          </a:rPr>
                          <m:t>𝑒</m:t>
                        </m:r>
                      </m:e>
                      <m:sup>
                        <m:r>
                          <a:rPr kumimoji="1" lang="en-US" altLang="ja-JP" sz="2800" b="0" i="1" smtClean="0">
                            <a:solidFill>
                              <a:srgbClr val="FF0000"/>
                            </a:solidFill>
                            <a:latin typeface="Cambria Math" panose="02040503050406030204" pitchFamily="18" charset="0"/>
                          </a:rPr>
                          <m:t>−</m:t>
                        </m:r>
                      </m:sup>
                    </m:sSup>
                    <m:r>
                      <a:rPr kumimoji="1" lang="en-US" altLang="ja-JP" sz="2800" b="0" i="1" smtClean="0">
                        <a:solidFill>
                          <a:srgbClr val="FF0000"/>
                        </a:solidFill>
                        <a:latin typeface="Cambria Math" panose="02040503050406030204" pitchFamily="18" charset="0"/>
                      </a:rPr>
                      <m:t>→</m:t>
                    </m:r>
                    <m:sSup>
                      <m:sSupPr>
                        <m:ctrlPr>
                          <a:rPr kumimoji="1" lang="en-US" altLang="ja-JP" sz="2800" b="0" i="1" smtClean="0">
                            <a:solidFill>
                              <a:srgbClr val="FF0000"/>
                            </a:solidFill>
                            <a:latin typeface="Cambria Math" panose="02040503050406030204" pitchFamily="18" charset="0"/>
                          </a:rPr>
                        </m:ctrlPr>
                      </m:sSupPr>
                      <m:e>
                        <m:r>
                          <a:rPr kumimoji="1" lang="en-US" altLang="ja-JP" sz="2800" b="0" i="1" smtClean="0">
                            <a:solidFill>
                              <a:srgbClr val="FF0000"/>
                            </a:solidFill>
                            <a:latin typeface="Cambria Math" panose="02040503050406030204" pitchFamily="18" charset="0"/>
                          </a:rPr>
                          <m:t>𝑒</m:t>
                        </m:r>
                      </m:e>
                      <m:sup>
                        <m:r>
                          <a:rPr kumimoji="1" lang="en-US" altLang="ja-JP" sz="2800" b="0" i="1" smtClean="0">
                            <a:solidFill>
                              <a:srgbClr val="FF0000"/>
                            </a:solidFill>
                            <a:latin typeface="Cambria Math" panose="02040503050406030204" pitchFamily="18" charset="0"/>
                          </a:rPr>
                          <m:t>−</m:t>
                        </m:r>
                      </m:sup>
                    </m:sSup>
                    <m:sSup>
                      <m:sSupPr>
                        <m:ctrlPr>
                          <a:rPr kumimoji="1" lang="en-US" altLang="ja-JP" sz="2800" b="0" i="1" smtClean="0">
                            <a:solidFill>
                              <a:srgbClr val="FF0000"/>
                            </a:solidFill>
                            <a:latin typeface="Cambria Math" panose="02040503050406030204" pitchFamily="18" charset="0"/>
                          </a:rPr>
                        </m:ctrlPr>
                      </m:sSupPr>
                      <m:e>
                        <m:r>
                          <a:rPr kumimoji="1" lang="en-US" altLang="ja-JP" sz="2800" b="0" i="1" smtClean="0">
                            <a:solidFill>
                              <a:srgbClr val="FF0000"/>
                            </a:solidFill>
                            <a:latin typeface="Cambria Math" panose="02040503050406030204" pitchFamily="18" charset="0"/>
                          </a:rPr>
                          <m:t>𝑒</m:t>
                        </m:r>
                      </m:e>
                      <m:sup>
                        <m:r>
                          <a:rPr kumimoji="1" lang="en-US" altLang="ja-JP" sz="2800" b="0" i="1" smtClean="0">
                            <a:solidFill>
                              <a:srgbClr val="FF0000"/>
                            </a:solidFill>
                            <a:latin typeface="Cambria Math" panose="02040503050406030204" pitchFamily="18" charset="0"/>
                          </a:rPr>
                          <m:t>−</m:t>
                        </m:r>
                      </m:sup>
                    </m:sSup>
                  </m:oMath>
                </a14:m>
                <a:endParaRPr kumimoji="1" lang="en-US" altLang="ja-JP" sz="2800" b="0" dirty="0" smtClean="0">
                  <a:solidFill>
                    <a:srgbClr val="FF0000"/>
                  </a:solidFill>
                </a:endParaRPr>
              </a:p>
            </p:txBody>
          </p:sp>
        </mc:Choice>
        <mc:Fallback xmlns="">
          <p:sp>
            <p:nvSpPr>
              <p:cNvPr id="18" name="テキスト ボックス 17"/>
              <p:cNvSpPr txBox="1">
                <a:spLocks noRot="1" noChangeAspect="1" noMove="1" noResize="1" noEditPoints="1" noAdjustHandles="1" noChangeArrowheads="1" noChangeShapeType="1" noTextEdit="1"/>
              </p:cNvSpPr>
              <p:nvPr/>
            </p:nvSpPr>
            <p:spPr>
              <a:xfrm>
                <a:off x="728357" y="2704997"/>
                <a:ext cx="6505884" cy="523220"/>
              </a:xfrm>
              <a:prstGeom prst="rect">
                <a:avLst/>
              </a:prstGeom>
              <a:blipFill>
                <a:blip r:embed="rId3"/>
                <a:stretch>
                  <a:fillRect l="-1873" t="-12791" b="-31395"/>
                </a:stretch>
              </a:blipFill>
            </p:spPr>
            <p:txBody>
              <a:bodyPr/>
              <a:lstStyle/>
              <a:p>
                <a:r>
                  <a:rPr lang="ja-JP" altLang="en-US">
                    <a:noFill/>
                  </a:rPr>
                  <a:t> </a:t>
                </a:r>
              </a:p>
            </p:txBody>
          </p:sp>
        </mc:Fallback>
      </mc:AlternateContent>
      <p:sp>
        <p:nvSpPr>
          <p:cNvPr id="19" name="テキスト ボックス 18"/>
          <p:cNvSpPr txBox="1"/>
          <p:nvPr/>
        </p:nvSpPr>
        <p:spPr>
          <a:xfrm>
            <a:off x="1088459" y="1497320"/>
            <a:ext cx="502592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Charged Lepton Flavor Violation (CLFV)</a:t>
            </a:r>
            <a:endParaRPr kumimoji="1" lang="ja-JP" altLang="en-US" sz="2000" dirty="0">
              <a:solidFill>
                <a:schemeClr val="bg1">
                  <a:lumMod val="50000"/>
                </a:schemeClr>
              </a:solidFill>
            </a:endParaRPr>
          </a:p>
        </p:txBody>
      </p:sp>
      <p:sp>
        <p:nvSpPr>
          <p:cNvPr id="20" name="テキスト ボックス 19"/>
          <p:cNvSpPr txBox="1"/>
          <p:nvPr/>
        </p:nvSpPr>
        <p:spPr>
          <a:xfrm>
            <a:off x="1088459" y="1899879"/>
            <a:ext cx="374653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CLFV</a:t>
            </a:r>
            <a:r>
              <a:rPr lang="ja-JP" altLang="en-US" sz="2000" dirty="0" smtClean="0">
                <a:solidFill>
                  <a:schemeClr val="bg1">
                    <a:lumMod val="50000"/>
                  </a:schemeClr>
                </a:solidFill>
              </a:rPr>
              <a:t> </a:t>
            </a:r>
            <a:r>
              <a:rPr lang="en-US" altLang="ja-JP" sz="2000" dirty="0" smtClean="0">
                <a:solidFill>
                  <a:schemeClr val="bg1">
                    <a:lumMod val="50000"/>
                  </a:schemeClr>
                </a:solidFill>
              </a:rPr>
              <a:t>searches using muon</a:t>
            </a:r>
            <a:endParaRPr kumimoji="1" lang="ja-JP" altLang="en-US" sz="2000" dirty="0">
              <a:solidFill>
                <a:schemeClr val="bg1">
                  <a:lumMod val="50000"/>
                </a:schemeClr>
              </a:solidFill>
            </a:endParaRPr>
          </a:p>
        </p:txBody>
      </p:sp>
      <p:sp>
        <p:nvSpPr>
          <p:cNvPr id="21" name="テキスト ボックス 20"/>
          <p:cNvSpPr txBox="1"/>
          <p:nvPr/>
        </p:nvSpPr>
        <p:spPr>
          <a:xfrm>
            <a:off x="1088459" y="3633225"/>
            <a:ext cx="7390165"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Distortion of scattering electrons</a:t>
            </a:r>
            <a:r>
              <a:rPr lang="ja-JP" altLang="en-US" sz="2000" dirty="0" smtClean="0"/>
              <a:t> </a:t>
            </a:r>
            <a:r>
              <a:rPr lang="en-US" altLang="ja-JP" sz="2000" dirty="0"/>
              <a:t>&amp;</a:t>
            </a:r>
            <a:r>
              <a:rPr lang="ja-JP" altLang="en-US" sz="2000" dirty="0" smtClean="0"/>
              <a:t> </a:t>
            </a:r>
            <a:r>
              <a:rPr lang="en-US" altLang="ja-JP" sz="2000" dirty="0" smtClean="0"/>
              <a:t>Relativity of bound leptons</a:t>
            </a:r>
            <a:endParaRPr lang="ja-JP" altLang="en-US" sz="2000" dirty="0"/>
          </a:p>
        </p:txBody>
      </p:sp>
      <p:sp>
        <p:nvSpPr>
          <p:cNvPr id="22" name="テキスト ボックス 21"/>
          <p:cNvSpPr txBox="1"/>
          <p:nvPr/>
        </p:nvSpPr>
        <p:spPr>
          <a:xfrm>
            <a:off x="728357" y="6171690"/>
            <a:ext cx="2167581" cy="523220"/>
          </a:xfrm>
          <a:prstGeom prst="rect">
            <a:avLst/>
          </a:prstGeom>
          <a:noFill/>
        </p:spPr>
        <p:txBody>
          <a:bodyPr wrap="none" rtlCol="0">
            <a:spAutoFit/>
          </a:bodyPr>
          <a:lstStyle/>
          <a:p>
            <a:r>
              <a:rPr lang="ja-JP" altLang="en-US" sz="2800" dirty="0"/>
              <a:t>４</a:t>
            </a:r>
            <a:r>
              <a:rPr kumimoji="1" lang="en-US" altLang="ja-JP" sz="2800" dirty="0" smtClean="0"/>
              <a:t>. Summary</a:t>
            </a:r>
            <a:endParaRPr kumimoji="1" lang="en-US" altLang="ja-JP" sz="2800" b="0" dirty="0" smtClean="0"/>
          </a:p>
        </p:txBody>
      </p:sp>
      <mc:AlternateContent xmlns:mc="http://schemas.openxmlformats.org/markup-compatibility/2006" xmlns:a14="http://schemas.microsoft.com/office/drawing/2010/main">
        <mc:Choice Requires="a14">
          <p:sp>
            <p:nvSpPr>
              <p:cNvPr id="23" name="テキスト ボックス 22"/>
              <p:cNvSpPr txBox="1"/>
              <p:nvPr/>
            </p:nvSpPr>
            <p:spPr>
              <a:xfrm>
                <a:off x="1088459" y="2302438"/>
                <a:ext cx="3989425" cy="400110"/>
              </a:xfrm>
              <a:prstGeom prst="rect">
                <a:avLst/>
              </a:prstGeom>
              <a:noFill/>
            </p:spPr>
            <p:txBody>
              <a:bodyPr wrap="none" rtlCol="0">
                <a:spAutoFit/>
              </a:bodyPr>
              <a:lstStyle/>
              <a:p>
                <a:pPr marL="266700" indent="-266700">
                  <a:buFont typeface="Wingdings" panose="05000000000000000000" pitchFamily="2" charset="2"/>
                  <a:buChar char="Ø"/>
                </a:pPr>
                <a14:m>
                  <m:oMath xmlns:m="http://schemas.openxmlformats.org/officeDocument/2006/math">
                    <m:sSup>
                      <m:sSupPr>
                        <m:ctrlPr>
                          <a:rPr lang="en-US" altLang="ja-JP" sz="2000" i="1" smtClean="0">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𝜇</m:t>
                        </m:r>
                      </m:e>
                      <m:sup>
                        <m:r>
                          <a:rPr lang="en-US" altLang="ja-JP" sz="2000" i="1">
                            <a:solidFill>
                              <a:schemeClr val="bg1">
                                <a:lumMod val="50000"/>
                              </a:schemeClr>
                            </a:solidFill>
                            <a:latin typeface="Cambria Math" panose="02040503050406030204" pitchFamily="18" charset="0"/>
                          </a:rPr>
                          <m:t>−</m:t>
                        </m:r>
                      </m:sup>
                    </m:sSup>
                    <m:sSup>
                      <m:sSupPr>
                        <m:ctrlPr>
                          <a:rPr lang="en-US" altLang="ja-JP" sz="2000" i="1">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𝑒</m:t>
                        </m:r>
                      </m:e>
                      <m:sup>
                        <m:r>
                          <a:rPr lang="en-US" altLang="ja-JP" sz="2000" i="1">
                            <a:solidFill>
                              <a:schemeClr val="bg1">
                                <a:lumMod val="50000"/>
                              </a:schemeClr>
                            </a:solidFill>
                            <a:latin typeface="Cambria Math" panose="02040503050406030204" pitchFamily="18" charset="0"/>
                          </a:rPr>
                          <m:t>−</m:t>
                        </m:r>
                      </m:sup>
                    </m:sSup>
                    <m:r>
                      <a:rPr lang="en-US" altLang="ja-JP" sz="2000" i="1">
                        <a:solidFill>
                          <a:schemeClr val="bg1">
                            <a:lumMod val="50000"/>
                          </a:schemeClr>
                        </a:solidFill>
                        <a:latin typeface="Cambria Math" panose="02040503050406030204" pitchFamily="18" charset="0"/>
                      </a:rPr>
                      <m:t>→</m:t>
                    </m:r>
                    <m:sSup>
                      <m:sSupPr>
                        <m:ctrlPr>
                          <a:rPr lang="en-US" altLang="ja-JP" sz="2000" i="1">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𝑒</m:t>
                        </m:r>
                      </m:e>
                      <m:sup>
                        <m:r>
                          <a:rPr lang="en-US" altLang="ja-JP" sz="2000" i="1">
                            <a:solidFill>
                              <a:schemeClr val="bg1">
                                <a:lumMod val="50000"/>
                              </a:schemeClr>
                            </a:solidFill>
                            <a:latin typeface="Cambria Math" panose="02040503050406030204" pitchFamily="18" charset="0"/>
                          </a:rPr>
                          <m:t>−</m:t>
                        </m:r>
                      </m:sup>
                    </m:sSup>
                    <m:sSup>
                      <m:sSupPr>
                        <m:ctrlPr>
                          <a:rPr lang="en-US" altLang="ja-JP" sz="2000" i="1">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𝑒</m:t>
                        </m:r>
                      </m:e>
                      <m:sup>
                        <m:r>
                          <a:rPr lang="en-US" altLang="ja-JP" sz="2000" i="1">
                            <a:solidFill>
                              <a:schemeClr val="bg1">
                                <a:lumMod val="50000"/>
                              </a:schemeClr>
                            </a:solidFill>
                            <a:latin typeface="Cambria Math" panose="02040503050406030204" pitchFamily="18" charset="0"/>
                          </a:rPr>
                          <m:t>−</m:t>
                        </m:r>
                      </m:sup>
                    </m:sSup>
                  </m:oMath>
                </a14:m>
                <a:r>
                  <a:rPr lang="en-US" altLang="ja-JP" sz="2000" dirty="0" smtClean="0">
                    <a:solidFill>
                      <a:schemeClr val="bg1">
                        <a:lumMod val="50000"/>
                      </a:schemeClr>
                    </a:solidFill>
                  </a:rPr>
                  <a:t> in a muonic atom</a:t>
                </a:r>
                <a:endParaRPr lang="en-US" altLang="ja-JP" sz="2000" dirty="0">
                  <a:solidFill>
                    <a:schemeClr val="bg1">
                      <a:lumMod val="50000"/>
                    </a:schemeClr>
                  </a:solidFill>
                </a:endParaRPr>
              </a:p>
            </p:txBody>
          </p:sp>
        </mc:Choice>
        <mc:Fallback xmlns="">
          <p:sp>
            <p:nvSpPr>
              <p:cNvPr id="23" name="テキスト ボックス 22"/>
              <p:cNvSpPr txBox="1">
                <a:spLocks noRot="1" noChangeAspect="1" noMove="1" noResize="1" noEditPoints="1" noAdjustHandles="1" noChangeArrowheads="1" noChangeShapeType="1" noTextEdit="1"/>
              </p:cNvSpPr>
              <p:nvPr/>
            </p:nvSpPr>
            <p:spPr>
              <a:xfrm>
                <a:off x="1088459" y="2302438"/>
                <a:ext cx="3989425" cy="400110"/>
              </a:xfrm>
              <a:prstGeom prst="rect">
                <a:avLst/>
              </a:prstGeom>
              <a:blipFill>
                <a:blip r:embed="rId4"/>
                <a:stretch>
                  <a:fillRect l="-1376" t="-7692" r="-917" b="-29231"/>
                </a:stretch>
              </a:blipFill>
            </p:spPr>
            <p:txBody>
              <a:bodyPr/>
              <a:lstStyle/>
              <a:p>
                <a:r>
                  <a:rPr lang="ja-JP" altLang="en-US">
                    <a:noFill/>
                  </a:rPr>
                  <a:t> </a:t>
                </a:r>
              </a:p>
            </p:txBody>
          </p:sp>
        </mc:Fallback>
      </mc:AlternateContent>
      <p:sp>
        <p:nvSpPr>
          <p:cNvPr id="24" name="テキスト ボックス 23"/>
          <p:cNvSpPr txBox="1"/>
          <p:nvPr/>
        </p:nvSpPr>
        <p:spPr>
          <a:xfrm>
            <a:off x="728357" y="4438343"/>
            <a:ext cx="6365845" cy="523220"/>
          </a:xfrm>
          <a:prstGeom prst="rect">
            <a:avLst/>
          </a:prstGeom>
          <a:noFill/>
        </p:spPr>
        <p:txBody>
          <a:bodyPr wrap="none" rtlCol="0">
            <a:spAutoFit/>
          </a:bodyPr>
          <a:lstStyle/>
          <a:p>
            <a:r>
              <a:rPr lang="ja-JP" altLang="en-US" sz="2800" dirty="0"/>
              <a:t>３</a:t>
            </a:r>
            <a:r>
              <a:rPr kumimoji="1" lang="en-US" altLang="ja-JP" sz="2800" dirty="0" smtClean="0"/>
              <a:t>. Distinguishment of CLFV interaction</a:t>
            </a:r>
            <a:endParaRPr kumimoji="1" lang="en-US" altLang="ja-JP" sz="2800" b="0" dirty="0" smtClean="0"/>
          </a:p>
        </p:txBody>
      </p:sp>
      <p:sp>
        <p:nvSpPr>
          <p:cNvPr id="25" name="テキスト ボックス 24"/>
          <p:cNvSpPr txBox="1"/>
          <p:nvPr/>
        </p:nvSpPr>
        <p:spPr>
          <a:xfrm>
            <a:off x="1089100" y="5769130"/>
            <a:ext cx="6263253"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Asymmetry of emitted electrons by polarizing muon</a:t>
            </a:r>
            <a:endParaRPr kumimoji="1" lang="ja-JP" altLang="en-US" sz="2000" dirty="0"/>
          </a:p>
        </p:txBody>
      </p:sp>
      <p:sp>
        <p:nvSpPr>
          <p:cNvPr id="26" name="テキスト ボックス 25"/>
          <p:cNvSpPr txBox="1"/>
          <p:nvPr/>
        </p:nvSpPr>
        <p:spPr>
          <a:xfrm>
            <a:off x="1088459" y="4964012"/>
            <a:ext cx="4612160"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Atomic # dependence of decay rates</a:t>
            </a:r>
            <a:endParaRPr kumimoji="1" lang="ja-JP" altLang="en-US" sz="2000" dirty="0"/>
          </a:p>
        </p:txBody>
      </p:sp>
      <p:sp>
        <p:nvSpPr>
          <p:cNvPr id="27" name="テキスト ボックス 26"/>
          <p:cNvSpPr txBox="1"/>
          <p:nvPr/>
        </p:nvSpPr>
        <p:spPr>
          <a:xfrm>
            <a:off x="1088459" y="5366571"/>
            <a:ext cx="5908990"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Energy-angular distribution of emitted electrons</a:t>
            </a:r>
            <a:endParaRPr kumimoji="1" lang="ja-JP" altLang="en-US" sz="2000" dirty="0"/>
          </a:p>
        </p:txBody>
      </p:sp>
      <p:sp>
        <p:nvSpPr>
          <p:cNvPr id="28" name="テキスト ボックス 27"/>
          <p:cNvSpPr txBox="1"/>
          <p:nvPr/>
        </p:nvSpPr>
        <p:spPr>
          <a:xfrm>
            <a:off x="1088459" y="3230666"/>
            <a:ext cx="3541547"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Effective CLFV interactions</a:t>
            </a:r>
            <a:endParaRPr lang="ja-JP" altLang="en-US" sz="2000" dirty="0"/>
          </a:p>
        </p:txBody>
      </p:sp>
      <p:sp>
        <p:nvSpPr>
          <p:cNvPr id="29" name="テキスト ボックス 28"/>
          <p:cNvSpPr txBox="1"/>
          <p:nvPr/>
        </p:nvSpPr>
        <p:spPr>
          <a:xfrm>
            <a:off x="1088459" y="4035784"/>
            <a:ext cx="6075894"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Difference between contact &amp; photonic processes</a:t>
            </a:r>
            <a:endParaRPr lang="ja-JP" altLang="en-US" sz="2000" dirty="0"/>
          </a:p>
        </p:txBody>
      </p:sp>
    </p:spTree>
    <p:extLst>
      <p:ext uri="{BB962C8B-B14F-4D97-AF65-F5344CB8AC3E}">
        <p14:creationId xmlns:p14="http://schemas.microsoft.com/office/powerpoint/2010/main" val="248209571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1" name="テキスト ボックス 60"/>
              <p:cNvSpPr txBox="1"/>
              <p:nvPr/>
            </p:nvSpPr>
            <p:spPr>
              <a:xfrm>
                <a:off x="2516106" y="989807"/>
                <a:ext cx="3984745" cy="532005"/>
              </a:xfrm>
              <a:prstGeom prst="rect">
                <a:avLst/>
              </a:prstGeom>
              <a:noFill/>
            </p:spPr>
            <p:txBody>
              <a:bodyPr wrap="none" lIns="0" tIns="0" rIns="0" bIns="0" rtlCol="0">
                <a:spAutoFit/>
              </a:bodyPr>
              <a:lstStyle/>
              <a:p>
                <a:pPr/>
                <a14:m>
                  <m:oMathPara xmlns:m="http://schemas.openxmlformats.org/officeDocument/2006/math">
                    <m:oMathParaPr>
                      <m:jc m:val="center"/>
                    </m:oMathParaPr>
                    <m:oMath xmlns:m="http://schemas.openxmlformats.org/officeDocument/2006/math">
                      <m:sSub>
                        <m:sSubPr>
                          <m:ctrlPr>
                            <a:rPr kumimoji="1" lang="en-US" altLang="ja-JP" sz="3200" b="0" i="1" smtClean="0">
                              <a:latin typeface="Cambria Math" panose="02040503050406030204" pitchFamily="18" charset="0"/>
                              <a:ea typeface="Cambria Math" panose="02040503050406030204" pitchFamily="18" charset="0"/>
                            </a:rPr>
                          </m:ctrlPr>
                        </m:sSubPr>
                        <m:e>
                          <m:r>
                            <a:rPr lang="en-US" altLang="ja-JP" sz="3200" i="1">
                              <a:latin typeface="Cambria Math" panose="02040503050406030204" pitchFamily="18" charset="0"/>
                              <a:ea typeface="Cambria Math" panose="02040503050406030204" pitchFamily="18" charset="0"/>
                            </a:rPr>
                            <m:t>ℒ</m:t>
                          </m:r>
                        </m:e>
                        <m:sub>
                          <m:r>
                            <a:rPr kumimoji="1" lang="en-US" altLang="ja-JP" sz="3200" b="0" i="1" smtClean="0">
                              <a:latin typeface="Cambria Math"/>
                              <a:ea typeface="Cambria Math" panose="02040503050406030204" pitchFamily="18" charset="0"/>
                            </a:rPr>
                            <m:t>𝐼</m:t>
                          </m:r>
                        </m:sub>
                      </m:sSub>
                      <m:r>
                        <a:rPr kumimoji="1" lang="en-US" altLang="ja-JP" sz="3200" b="0" i="1" smtClean="0">
                          <a:latin typeface="Cambria Math" panose="02040503050406030204" pitchFamily="18" charset="0"/>
                        </a:rPr>
                        <m:t>=</m:t>
                      </m:r>
                      <m:sSub>
                        <m:sSubPr>
                          <m:ctrlPr>
                            <a:rPr kumimoji="1" lang="en-US" altLang="ja-JP" sz="3200" b="0" i="1" smtClean="0">
                              <a:latin typeface="Cambria Math" panose="02040503050406030204" pitchFamily="18" charset="0"/>
                            </a:rPr>
                          </m:ctrlPr>
                        </m:sSubPr>
                        <m:e>
                          <m:r>
                            <a:rPr kumimoji="1" lang="en-US" altLang="ja-JP" sz="3200" b="0" i="1" smtClean="0">
                              <a:latin typeface="Cambria Math" panose="02040503050406030204" pitchFamily="18" charset="0"/>
                              <a:ea typeface="Cambria Math" panose="02040503050406030204" pitchFamily="18" charset="0"/>
                            </a:rPr>
                            <m:t>ℒ</m:t>
                          </m:r>
                        </m:e>
                        <m:sub>
                          <m:r>
                            <a:rPr kumimoji="1" lang="en-US" altLang="ja-JP" sz="3200" b="0" i="1" smtClean="0">
                              <a:latin typeface="Cambria Math" panose="02040503050406030204" pitchFamily="18" charset="0"/>
                              <a:ea typeface="Cambria Math" panose="02040503050406030204" pitchFamily="18" charset="0"/>
                            </a:rPr>
                            <m:t>𝑐𝑜𝑛𝑡𝑎𝑐𝑡</m:t>
                          </m:r>
                        </m:sub>
                      </m:sSub>
                      <m:r>
                        <a:rPr kumimoji="1" lang="en-US" altLang="ja-JP" sz="3200" b="0" i="1" smtClean="0">
                          <a:latin typeface="Cambria Math" panose="02040503050406030204" pitchFamily="18" charset="0"/>
                          <a:ea typeface="Cambria Math" panose="02040503050406030204" pitchFamily="18" charset="0"/>
                        </a:rPr>
                        <m:t>+</m:t>
                      </m:r>
                      <m:sSub>
                        <m:sSubPr>
                          <m:ctrlPr>
                            <a:rPr lang="en-US" altLang="ja-JP" sz="3200" i="1">
                              <a:latin typeface="Cambria Math" panose="02040503050406030204" pitchFamily="18" charset="0"/>
                            </a:rPr>
                          </m:ctrlPr>
                        </m:sSubPr>
                        <m:e>
                          <m:r>
                            <a:rPr lang="en-US" altLang="ja-JP" sz="3200" i="1">
                              <a:latin typeface="Cambria Math" panose="02040503050406030204" pitchFamily="18" charset="0"/>
                              <a:ea typeface="Cambria Math" panose="02040503050406030204" pitchFamily="18" charset="0"/>
                            </a:rPr>
                            <m:t>ℒ</m:t>
                          </m:r>
                        </m:e>
                        <m:sub>
                          <m:r>
                            <a:rPr lang="en-US" altLang="ja-JP" sz="3200" b="0" i="1" smtClean="0">
                              <a:latin typeface="Cambria Math" panose="02040503050406030204" pitchFamily="18" charset="0"/>
                              <a:ea typeface="Cambria Math" panose="02040503050406030204" pitchFamily="18" charset="0"/>
                            </a:rPr>
                            <m:t>𝜇</m:t>
                          </m:r>
                          <m:r>
                            <a:rPr lang="en-US" altLang="ja-JP" sz="3200" b="0" i="1" smtClean="0">
                              <a:latin typeface="Cambria Math" panose="02040503050406030204" pitchFamily="18" charset="0"/>
                              <a:ea typeface="Cambria Math" panose="02040503050406030204" pitchFamily="18" charset="0"/>
                            </a:rPr>
                            <m:t>→</m:t>
                          </m:r>
                          <m:r>
                            <a:rPr lang="en-US" altLang="ja-JP" sz="3200" b="0" i="1" smtClean="0">
                              <a:latin typeface="Cambria Math" panose="02040503050406030204" pitchFamily="18" charset="0"/>
                              <a:ea typeface="Cambria Math" panose="02040503050406030204" pitchFamily="18" charset="0"/>
                            </a:rPr>
                            <m:t>𝑒</m:t>
                          </m:r>
                          <m:r>
                            <a:rPr lang="en-US" altLang="ja-JP" sz="3200" b="0" i="1" smtClean="0">
                              <a:latin typeface="Cambria Math" panose="02040503050406030204" pitchFamily="18" charset="0"/>
                              <a:ea typeface="Cambria Math" panose="02040503050406030204" pitchFamily="18" charset="0"/>
                            </a:rPr>
                            <m:t>𝛾</m:t>
                          </m:r>
                        </m:sub>
                      </m:sSub>
                    </m:oMath>
                  </m:oMathPara>
                </a14:m>
                <a:endParaRPr kumimoji="1" lang="ja-JP" altLang="en-US" sz="3200" dirty="0"/>
              </a:p>
            </p:txBody>
          </p:sp>
        </mc:Choice>
        <mc:Fallback xmlns="">
          <p:sp>
            <p:nvSpPr>
              <p:cNvPr id="61" name="テキスト ボックス 60"/>
              <p:cNvSpPr txBox="1">
                <a:spLocks noRot="1" noChangeAspect="1" noMove="1" noResize="1" noEditPoints="1" noAdjustHandles="1" noChangeArrowheads="1" noChangeShapeType="1" noTextEdit="1"/>
              </p:cNvSpPr>
              <p:nvPr/>
            </p:nvSpPr>
            <p:spPr>
              <a:xfrm>
                <a:off x="2516106" y="989807"/>
                <a:ext cx="3984745" cy="532005"/>
              </a:xfrm>
              <a:prstGeom prst="rect">
                <a:avLst/>
              </a:prstGeom>
              <a:blipFill>
                <a:blip r:embed="rId3"/>
                <a:stretch>
                  <a:fillRect/>
                </a:stretch>
              </a:blipFill>
            </p:spPr>
            <p:txBody>
              <a:bodyPr/>
              <a:lstStyle/>
              <a:p>
                <a:r>
                  <a:rPr lang="ja-JP" altLang="en-US">
                    <a:noFill/>
                  </a:rPr>
                  <a:t> </a:t>
                </a:r>
              </a:p>
            </p:txBody>
          </p:sp>
        </mc:Fallback>
      </mc:AlternateContent>
      <p:cxnSp>
        <p:nvCxnSpPr>
          <p:cNvPr id="73" name="直線コネクタ 72"/>
          <p:cNvCxnSpPr/>
          <p:nvPr/>
        </p:nvCxnSpPr>
        <p:spPr>
          <a:xfrm>
            <a:off x="5329820" y="1585848"/>
            <a:ext cx="129974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直線コネクタ 73"/>
          <p:cNvCxnSpPr/>
          <p:nvPr/>
        </p:nvCxnSpPr>
        <p:spPr>
          <a:xfrm>
            <a:off x="3388021" y="1585848"/>
            <a:ext cx="1506230" cy="0"/>
          </a:xfrm>
          <a:prstGeom prst="line">
            <a:avLst/>
          </a:prstGeom>
          <a:ln w="28575">
            <a:solidFill>
              <a:srgbClr val="00B050"/>
            </a:solidFill>
          </a:ln>
        </p:spPr>
        <p:style>
          <a:lnRef idx="1">
            <a:schemeClr val="accent1"/>
          </a:lnRef>
          <a:fillRef idx="0">
            <a:schemeClr val="accent1"/>
          </a:fillRef>
          <a:effectRef idx="0">
            <a:schemeClr val="accent1"/>
          </a:effectRef>
          <a:fontRef idx="minor">
            <a:schemeClr val="tx1"/>
          </a:fontRef>
        </p:style>
      </p:cxnSp>
      <p:sp>
        <p:nvSpPr>
          <p:cNvPr id="94" name="角丸四角形 93"/>
          <p:cNvSpPr/>
          <p:nvPr/>
        </p:nvSpPr>
        <p:spPr>
          <a:xfrm>
            <a:off x="888703" y="3332252"/>
            <a:ext cx="7192980" cy="713958"/>
          </a:xfrm>
          <a:prstGeom prst="roundRect">
            <a:avLst/>
          </a:prstGeom>
          <a:noFill/>
          <a:ln>
            <a:solidFill>
              <a:schemeClr val="accent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84" name="グループ化 83"/>
          <p:cNvGrpSpPr/>
          <p:nvPr/>
        </p:nvGrpSpPr>
        <p:grpSpPr>
          <a:xfrm>
            <a:off x="822462" y="4263805"/>
            <a:ext cx="1454530" cy="1990343"/>
            <a:chOff x="5282846" y="1858856"/>
            <a:chExt cx="1610198" cy="2157661"/>
          </a:xfrm>
        </p:grpSpPr>
        <p:grpSp>
          <p:nvGrpSpPr>
            <p:cNvPr id="85" name="Group 31"/>
            <p:cNvGrpSpPr>
              <a:grpSpLocks noChangeAspect="1"/>
            </p:cNvGrpSpPr>
            <p:nvPr/>
          </p:nvGrpSpPr>
          <p:grpSpPr bwMode="auto">
            <a:xfrm>
              <a:off x="5282846" y="1987292"/>
              <a:ext cx="1610198" cy="1999938"/>
              <a:chOff x="2365" y="1515"/>
              <a:chExt cx="1037" cy="1288"/>
            </a:xfrm>
          </p:grpSpPr>
          <p:sp>
            <p:nvSpPr>
              <p:cNvPr id="91" name="Freeform 34"/>
              <p:cNvSpPr>
                <a:spLocks/>
              </p:cNvSpPr>
              <p:nvPr/>
            </p:nvSpPr>
            <p:spPr bwMode="auto">
              <a:xfrm>
                <a:off x="2365" y="2471"/>
                <a:ext cx="272" cy="332"/>
              </a:xfrm>
              <a:custGeom>
                <a:avLst/>
                <a:gdLst>
                  <a:gd name="T0" fmla="*/ 816 w 816"/>
                  <a:gd name="T1" fmla="*/ 37 h 997"/>
                  <a:gd name="T2" fmla="*/ 769 w 816"/>
                  <a:gd name="T3" fmla="*/ 0 h 997"/>
                  <a:gd name="T4" fmla="*/ 0 w 816"/>
                  <a:gd name="T5" fmla="*/ 960 h 997"/>
                  <a:gd name="T6" fmla="*/ 48 w 816"/>
                  <a:gd name="T7" fmla="*/ 997 h 997"/>
                  <a:gd name="T8" fmla="*/ 816 w 816"/>
                  <a:gd name="T9" fmla="*/ 37 h 997"/>
                </a:gdLst>
                <a:ahLst/>
                <a:cxnLst>
                  <a:cxn ang="0">
                    <a:pos x="T0" y="T1"/>
                  </a:cxn>
                  <a:cxn ang="0">
                    <a:pos x="T2" y="T3"/>
                  </a:cxn>
                  <a:cxn ang="0">
                    <a:pos x="T4" y="T5"/>
                  </a:cxn>
                  <a:cxn ang="0">
                    <a:pos x="T6" y="T7"/>
                  </a:cxn>
                  <a:cxn ang="0">
                    <a:pos x="T8" y="T9"/>
                  </a:cxn>
                </a:cxnLst>
                <a:rect l="0" t="0" r="r" b="b"/>
                <a:pathLst>
                  <a:path w="816" h="997">
                    <a:moveTo>
                      <a:pt x="816" y="37"/>
                    </a:moveTo>
                    <a:lnTo>
                      <a:pt x="769" y="0"/>
                    </a:lnTo>
                    <a:lnTo>
                      <a:pt x="0" y="960"/>
                    </a:lnTo>
                    <a:lnTo>
                      <a:pt x="48" y="997"/>
                    </a:lnTo>
                    <a:lnTo>
                      <a:pt x="816" y="3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2" name="Freeform 35"/>
              <p:cNvSpPr>
                <a:spLocks noEditPoints="1"/>
              </p:cNvSpPr>
              <p:nvPr/>
            </p:nvSpPr>
            <p:spPr bwMode="auto">
              <a:xfrm>
                <a:off x="2580" y="2445"/>
                <a:ext cx="75" cy="81"/>
              </a:xfrm>
              <a:custGeom>
                <a:avLst/>
                <a:gdLst>
                  <a:gd name="T0" fmla="*/ 29 w 223"/>
                  <a:gd name="T1" fmla="*/ 110 h 242"/>
                  <a:gd name="T2" fmla="*/ 0 w 223"/>
                  <a:gd name="T3" fmla="*/ 125 h 242"/>
                  <a:gd name="T4" fmla="*/ 31 w 223"/>
                  <a:gd name="T5" fmla="*/ 133 h 242"/>
                  <a:gd name="T6" fmla="*/ 110 w 223"/>
                  <a:gd name="T7" fmla="*/ 150 h 242"/>
                  <a:gd name="T8" fmla="*/ 112 w 223"/>
                  <a:gd name="T9" fmla="*/ 138 h 242"/>
                  <a:gd name="T10" fmla="*/ 102 w 223"/>
                  <a:gd name="T11" fmla="*/ 143 h 242"/>
                  <a:gd name="T12" fmla="*/ 136 w 223"/>
                  <a:gd name="T13" fmla="*/ 215 h 242"/>
                  <a:gd name="T14" fmla="*/ 148 w 223"/>
                  <a:gd name="T15" fmla="*/ 242 h 242"/>
                  <a:gd name="T16" fmla="*/ 157 w 223"/>
                  <a:gd name="T17" fmla="*/ 214 h 242"/>
                  <a:gd name="T18" fmla="*/ 214 w 223"/>
                  <a:gd name="T19" fmla="*/ 28 h 242"/>
                  <a:gd name="T20" fmla="*/ 223 w 223"/>
                  <a:gd name="T21" fmla="*/ 0 h 242"/>
                  <a:gd name="T22" fmla="*/ 198 w 223"/>
                  <a:gd name="T23" fmla="*/ 15 h 242"/>
                  <a:gd name="T24" fmla="*/ 29 w 223"/>
                  <a:gd name="T25" fmla="*/ 110 h 242"/>
                  <a:gd name="T26" fmla="*/ 209 w 223"/>
                  <a:gd name="T27" fmla="*/ 36 h 242"/>
                  <a:gd name="T28" fmla="*/ 203 w 223"/>
                  <a:gd name="T29" fmla="*/ 24 h 242"/>
                  <a:gd name="T30" fmla="*/ 192 w 223"/>
                  <a:gd name="T31" fmla="*/ 21 h 242"/>
                  <a:gd name="T32" fmla="*/ 135 w 223"/>
                  <a:gd name="T33" fmla="*/ 206 h 242"/>
                  <a:gd name="T34" fmla="*/ 146 w 223"/>
                  <a:gd name="T35" fmla="*/ 210 h 242"/>
                  <a:gd name="T36" fmla="*/ 157 w 223"/>
                  <a:gd name="T37" fmla="*/ 205 h 242"/>
                  <a:gd name="T38" fmla="*/ 123 w 223"/>
                  <a:gd name="T39" fmla="*/ 133 h 242"/>
                  <a:gd name="T40" fmla="*/ 120 w 223"/>
                  <a:gd name="T41" fmla="*/ 128 h 242"/>
                  <a:gd name="T42" fmla="*/ 115 w 223"/>
                  <a:gd name="T43" fmla="*/ 126 h 242"/>
                  <a:gd name="T44" fmla="*/ 36 w 223"/>
                  <a:gd name="T45" fmla="*/ 109 h 242"/>
                  <a:gd name="T46" fmla="*/ 34 w 223"/>
                  <a:gd name="T47" fmla="*/ 120 h 242"/>
                  <a:gd name="T48" fmla="*/ 40 w 223"/>
                  <a:gd name="T49" fmla="*/ 131 h 242"/>
                  <a:gd name="T50" fmla="*/ 209 w 223"/>
                  <a:gd name="T51" fmla="*/ 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42">
                    <a:moveTo>
                      <a:pt x="29" y="110"/>
                    </a:moveTo>
                    <a:lnTo>
                      <a:pt x="0" y="125"/>
                    </a:lnTo>
                    <a:lnTo>
                      <a:pt x="31" y="133"/>
                    </a:lnTo>
                    <a:lnTo>
                      <a:pt x="110" y="150"/>
                    </a:lnTo>
                    <a:lnTo>
                      <a:pt x="112" y="138"/>
                    </a:lnTo>
                    <a:lnTo>
                      <a:pt x="102" y="143"/>
                    </a:lnTo>
                    <a:lnTo>
                      <a:pt x="136" y="215"/>
                    </a:lnTo>
                    <a:lnTo>
                      <a:pt x="148" y="242"/>
                    </a:lnTo>
                    <a:lnTo>
                      <a:pt x="157" y="214"/>
                    </a:lnTo>
                    <a:lnTo>
                      <a:pt x="214" y="28"/>
                    </a:lnTo>
                    <a:lnTo>
                      <a:pt x="223" y="0"/>
                    </a:lnTo>
                    <a:lnTo>
                      <a:pt x="198" y="15"/>
                    </a:lnTo>
                    <a:lnTo>
                      <a:pt x="29" y="110"/>
                    </a:lnTo>
                    <a:close/>
                    <a:moveTo>
                      <a:pt x="209" y="36"/>
                    </a:moveTo>
                    <a:lnTo>
                      <a:pt x="203" y="24"/>
                    </a:lnTo>
                    <a:lnTo>
                      <a:pt x="192" y="21"/>
                    </a:lnTo>
                    <a:lnTo>
                      <a:pt x="135" y="206"/>
                    </a:lnTo>
                    <a:lnTo>
                      <a:pt x="146" y="210"/>
                    </a:lnTo>
                    <a:lnTo>
                      <a:pt x="157" y="205"/>
                    </a:lnTo>
                    <a:lnTo>
                      <a:pt x="123" y="133"/>
                    </a:lnTo>
                    <a:lnTo>
                      <a:pt x="120" y="128"/>
                    </a:lnTo>
                    <a:lnTo>
                      <a:pt x="115" y="126"/>
                    </a:lnTo>
                    <a:lnTo>
                      <a:pt x="36" y="109"/>
                    </a:lnTo>
                    <a:lnTo>
                      <a:pt x="34" y="120"/>
                    </a:lnTo>
                    <a:lnTo>
                      <a:pt x="40" y="131"/>
                    </a:lnTo>
                    <a:lnTo>
                      <a:pt x="209" y="3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3" name="Freeform 36"/>
              <p:cNvSpPr>
                <a:spLocks/>
              </p:cNvSpPr>
              <p:nvPr/>
            </p:nvSpPr>
            <p:spPr bwMode="auto">
              <a:xfrm>
                <a:off x="2592" y="2453"/>
                <a:ext cx="56" cy="62"/>
              </a:xfrm>
              <a:custGeom>
                <a:avLst/>
                <a:gdLst>
                  <a:gd name="T0" fmla="*/ 169 w 169"/>
                  <a:gd name="T1" fmla="*/ 0 h 186"/>
                  <a:gd name="T2" fmla="*/ 0 w 169"/>
                  <a:gd name="T3" fmla="*/ 96 h 186"/>
                  <a:gd name="T4" fmla="*/ 78 w 169"/>
                  <a:gd name="T5" fmla="*/ 114 h 186"/>
                  <a:gd name="T6" fmla="*/ 112 w 169"/>
                  <a:gd name="T7" fmla="*/ 186 h 186"/>
                  <a:gd name="T8" fmla="*/ 169 w 169"/>
                  <a:gd name="T9" fmla="*/ 0 h 186"/>
                </a:gdLst>
                <a:ahLst/>
                <a:cxnLst>
                  <a:cxn ang="0">
                    <a:pos x="T0" y="T1"/>
                  </a:cxn>
                  <a:cxn ang="0">
                    <a:pos x="T2" y="T3"/>
                  </a:cxn>
                  <a:cxn ang="0">
                    <a:pos x="T4" y="T5"/>
                  </a:cxn>
                  <a:cxn ang="0">
                    <a:pos x="T6" y="T7"/>
                  </a:cxn>
                  <a:cxn ang="0">
                    <a:pos x="T8" y="T9"/>
                  </a:cxn>
                </a:cxnLst>
                <a:rect l="0" t="0" r="r" b="b"/>
                <a:pathLst>
                  <a:path w="169" h="186">
                    <a:moveTo>
                      <a:pt x="169" y="0"/>
                    </a:moveTo>
                    <a:lnTo>
                      <a:pt x="0" y="96"/>
                    </a:lnTo>
                    <a:lnTo>
                      <a:pt x="78" y="114"/>
                    </a:lnTo>
                    <a:lnTo>
                      <a:pt x="112" y="186"/>
                    </a:lnTo>
                    <a:lnTo>
                      <a:pt x="1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6" name="Freeform 37"/>
              <p:cNvSpPr>
                <a:spLocks/>
              </p:cNvSpPr>
              <p:nvPr/>
            </p:nvSpPr>
            <p:spPr bwMode="auto">
              <a:xfrm>
                <a:off x="2621" y="2151"/>
                <a:ext cx="272" cy="332"/>
              </a:xfrm>
              <a:custGeom>
                <a:avLst/>
                <a:gdLst>
                  <a:gd name="T0" fmla="*/ 817 w 817"/>
                  <a:gd name="T1" fmla="*/ 37 h 997"/>
                  <a:gd name="T2" fmla="*/ 770 w 817"/>
                  <a:gd name="T3" fmla="*/ 0 h 997"/>
                  <a:gd name="T4" fmla="*/ 0 w 817"/>
                  <a:gd name="T5" fmla="*/ 960 h 997"/>
                  <a:gd name="T6" fmla="*/ 47 w 817"/>
                  <a:gd name="T7" fmla="*/ 997 h 997"/>
                  <a:gd name="T8" fmla="*/ 817 w 817"/>
                  <a:gd name="T9" fmla="*/ 37 h 997"/>
                </a:gdLst>
                <a:ahLst/>
                <a:cxnLst>
                  <a:cxn ang="0">
                    <a:pos x="T0" y="T1"/>
                  </a:cxn>
                  <a:cxn ang="0">
                    <a:pos x="T2" y="T3"/>
                  </a:cxn>
                  <a:cxn ang="0">
                    <a:pos x="T4" y="T5"/>
                  </a:cxn>
                  <a:cxn ang="0">
                    <a:pos x="T6" y="T7"/>
                  </a:cxn>
                  <a:cxn ang="0">
                    <a:pos x="T8" y="T9"/>
                  </a:cxn>
                </a:cxnLst>
                <a:rect l="0" t="0" r="r" b="b"/>
                <a:pathLst>
                  <a:path w="817" h="997">
                    <a:moveTo>
                      <a:pt x="817" y="37"/>
                    </a:moveTo>
                    <a:lnTo>
                      <a:pt x="770" y="0"/>
                    </a:lnTo>
                    <a:lnTo>
                      <a:pt x="0" y="960"/>
                    </a:lnTo>
                    <a:lnTo>
                      <a:pt x="47" y="997"/>
                    </a:lnTo>
                    <a:lnTo>
                      <a:pt x="817" y="3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7" name="Freeform 38"/>
              <p:cNvSpPr>
                <a:spLocks/>
              </p:cNvSpPr>
              <p:nvPr/>
            </p:nvSpPr>
            <p:spPr bwMode="auto">
              <a:xfrm>
                <a:off x="2626" y="1835"/>
                <a:ext cx="263" cy="325"/>
              </a:xfrm>
              <a:custGeom>
                <a:avLst/>
                <a:gdLst>
                  <a:gd name="T0" fmla="*/ 19 w 789"/>
                  <a:gd name="T1" fmla="*/ 0 h 975"/>
                  <a:gd name="T2" fmla="*/ 0 w 789"/>
                  <a:gd name="T3" fmla="*/ 15 h 975"/>
                  <a:gd name="T4" fmla="*/ 770 w 789"/>
                  <a:gd name="T5" fmla="*/ 975 h 975"/>
                  <a:gd name="T6" fmla="*/ 789 w 789"/>
                  <a:gd name="T7" fmla="*/ 960 h 975"/>
                  <a:gd name="T8" fmla="*/ 19 w 789"/>
                  <a:gd name="T9" fmla="*/ 0 h 975"/>
                </a:gdLst>
                <a:ahLst/>
                <a:cxnLst>
                  <a:cxn ang="0">
                    <a:pos x="T0" y="T1"/>
                  </a:cxn>
                  <a:cxn ang="0">
                    <a:pos x="T2" y="T3"/>
                  </a:cxn>
                  <a:cxn ang="0">
                    <a:pos x="T4" y="T5"/>
                  </a:cxn>
                  <a:cxn ang="0">
                    <a:pos x="T6" y="T7"/>
                  </a:cxn>
                  <a:cxn ang="0">
                    <a:pos x="T8" y="T9"/>
                  </a:cxn>
                </a:cxnLst>
                <a:rect l="0" t="0" r="r" b="b"/>
                <a:pathLst>
                  <a:path w="789" h="975">
                    <a:moveTo>
                      <a:pt x="19" y="0"/>
                    </a:moveTo>
                    <a:lnTo>
                      <a:pt x="0" y="15"/>
                    </a:lnTo>
                    <a:lnTo>
                      <a:pt x="770" y="975"/>
                    </a:lnTo>
                    <a:lnTo>
                      <a:pt x="789"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8" name="Freeform 39"/>
              <p:cNvSpPr>
                <a:spLocks noEditPoints="1"/>
              </p:cNvSpPr>
              <p:nvPr/>
            </p:nvSpPr>
            <p:spPr bwMode="auto">
              <a:xfrm>
                <a:off x="2610" y="1813"/>
                <a:ext cx="55" cy="61"/>
              </a:xfrm>
              <a:custGeom>
                <a:avLst/>
                <a:gdLst>
                  <a:gd name="T0" fmla="*/ 47 w 167"/>
                  <a:gd name="T1" fmla="*/ 153 h 183"/>
                  <a:gd name="T2" fmla="*/ 55 w 167"/>
                  <a:gd name="T3" fmla="*/ 183 h 183"/>
                  <a:gd name="T4" fmla="*/ 69 w 167"/>
                  <a:gd name="T5" fmla="*/ 154 h 183"/>
                  <a:gd name="T6" fmla="*/ 91 w 167"/>
                  <a:gd name="T7" fmla="*/ 105 h 183"/>
                  <a:gd name="T8" fmla="*/ 80 w 167"/>
                  <a:gd name="T9" fmla="*/ 100 h 183"/>
                  <a:gd name="T10" fmla="*/ 83 w 167"/>
                  <a:gd name="T11" fmla="*/ 112 h 183"/>
                  <a:gd name="T12" fmla="*/ 136 w 167"/>
                  <a:gd name="T13" fmla="*/ 101 h 183"/>
                  <a:gd name="T14" fmla="*/ 167 w 167"/>
                  <a:gd name="T15" fmla="*/ 93 h 183"/>
                  <a:gd name="T16" fmla="*/ 140 w 167"/>
                  <a:gd name="T17" fmla="*/ 78 h 183"/>
                  <a:gd name="T18" fmla="*/ 27 w 167"/>
                  <a:gd name="T19" fmla="*/ 15 h 183"/>
                  <a:gd name="T20" fmla="*/ 0 w 167"/>
                  <a:gd name="T21" fmla="*/ 0 h 183"/>
                  <a:gd name="T22" fmla="*/ 9 w 167"/>
                  <a:gd name="T23" fmla="*/ 29 h 183"/>
                  <a:gd name="T24" fmla="*/ 47 w 167"/>
                  <a:gd name="T25" fmla="*/ 153 h 183"/>
                  <a:gd name="T26" fmla="*/ 32 w 167"/>
                  <a:gd name="T27" fmla="*/ 22 h 183"/>
                  <a:gd name="T28" fmla="*/ 20 w 167"/>
                  <a:gd name="T29" fmla="*/ 25 h 183"/>
                  <a:gd name="T30" fmla="*/ 15 w 167"/>
                  <a:gd name="T31" fmla="*/ 36 h 183"/>
                  <a:gd name="T32" fmla="*/ 129 w 167"/>
                  <a:gd name="T33" fmla="*/ 100 h 183"/>
                  <a:gd name="T34" fmla="*/ 134 w 167"/>
                  <a:gd name="T35" fmla="*/ 88 h 183"/>
                  <a:gd name="T36" fmla="*/ 131 w 167"/>
                  <a:gd name="T37" fmla="*/ 77 h 183"/>
                  <a:gd name="T38" fmla="*/ 78 w 167"/>
                  <a:gd name="T39" fmla="*/ 88 h 183"/>
                  <a:gd name="T40" fmla="*/ 73 w 167"/>
                  <a:gd name="T41" fmla="*/ 88 h 183"/>
                  <a:gd name="T42" fmla="*/ 70 w 167"/>
                  <a:gd name="T43" fmla="*/ 95 h 183"/>
                  <a:gd name="T44" fmla="*/ 48 w 167"/>
                  <a:gd name="T45" fmla="*/ 144 h 183"/>
                  <a:gd name="T46" fmla="*/ 58 w 167"/>
                  <a:gd name="T47" fmla="*/ 149 h 183"/>
                  <a:gd name="T48" fmla="*/ 69 w 167"/>
                  <a:gd name="T49" fmla="*/ 147 h 183"/>
                  <a:gd name="T50" fmla="*/ 32 w 167"/>
                  <a:gd name="T51" fmla="*/ 2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3">
                    <a:moveTo>
                      <a:pt x="47" y="153"/>
                    </a:moveTo>
                    <a:lnTo>
                      <a:pt x="55" y="183"/>
                    </a:lnTo>
                    <a:lnTo>
                      <a:pt x="69" y="154"/>
                    </a:lnTo>
                    <a:lnTo>
                      <a:pt x="91" y="105"/>
                    </a:lnTo>
                    <a:lnTo>
                      <a:pt x="80" y="100"/>
                    </a:lnTo>
                    <a:lnTo>
                      <a:pt x="83" y="112"/>
                    </a:lnTo>
                    <a:lnTo>
                      <a:pt x="136" y="101"/>
                    </a:lnTo>
                    <a:lnTo>
                      <a:pt x="167" y="93"/>
                    </a:lnTo>
                    <a:lnTo>
                      <a:pt x="140" y="78"/>
                    </a:lnTo>
                    <a:lnTo>
                      <a:pt x="27" y="15"/>
                    </a:lnTo>
                    <a:lnTo>
                      <a:pt x="0" y="0"/>
                    </a:lnTo>
                    <a:lnTo>
                      <a:pt x="9" y="29"/>
                    </a:lnTo>
                    <a:lnTo>
                      <a:pt x="47" y="153"/>
                    </a:lnTo>
                    <a:close/>
                    <a:moveTo>
                      <a:pt x="32" y="22"/>
                    </a:moveTo>
                    <a:lnTo>
                      <a:pt x="20" y="25"/>
                    </a:lnTo>
                    <a:lnTo>
                      <a:pt x="15" y="36"/>
                    </a:lnTo>
                    <a:lnTo>
                      <a:pt x="129" y="100"/>
                    </a:lnTo>
                    <a:lnTo>
                      <a:pt x="134" y="88"/>
                    </a:lnTo>
                    <a:lnTo>
                      <a:pt x="131" y="77"/>
                    </a:lnTo>
                    <a:lnTo>
                      <a:pt x="78" y="88"/>
                    </a:lnTo>
                    <a:lnTo>
                      <a:pt x="73" y="88"/>
                    </a:lnTo>
                    <a:lnTo>
                      <a:pt x="70" y="95"/>
                    </a:lnTo>
                    <a:lnTo>
                      <a:pt x="48" y="144"/>
                    </a:lnTo>
                    <a:lnTo>
                      <a:pt x="58" y="149"/>
                    </a:lnTo>
                    <a:lnTo>
                      <a:pt x="69" y="147"/>
                    </a:lnTo>
                    <a:lnTo>
                      <a:pt x="32" y="2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9" name="Freeform 40"/>
              <p:cNvSpPr>
                <a:spLocks/>
              </p:cNvSpPr>
              <p:nvPr/>
            </p:nvSpPr>
            <p:spPr bwMode="auto">
              <a:xfrm>
                <a:off x="2616" y="1821"/>
                <a:ext cx="38" cy="42"/>
              </a:xfrm>
              <a:custGeom>
                <a:avLst/>
                <a:gdLst>
                  <a:gd name="T0" fmla="*/ 0 w 114"/>
                  <a:gd name="T1" fmla="*/ 0 h 124"/>
                  <a:gd name="T2" fmla="*/ 38 w 114"/>
                  <a:gd name="T3" fmla="*/ 124 h 124"/>
                  <a:gd name="T4" fmla="*/ 60 w 114"/>
                  <a:gd name="T5" fmla="*/ 75 h 124"/>
                  <a:gd name="T6" fmla="*/ 114 w 114"/>
                  <a:gd name="T7" fmla="*/ 63 h 124"/>
                  <a:gd name="T8" fmla="*/ 0 w 114"/>
                  <a:gd name="T9" fmla="*/ 0 h 124"/>
                </a:gdLst>
                <a:ahLst/>
                <a:cxnLst>
                  <a:cxn ang="0">
                    <a:pos x="T0" y="T1"/>
                  </a:cxn>
                  <a:cxn ang="0">
                    <a:pos x="T2" y="T3"/>
                  </a:cxn>
                  <a:cxn ang="0">
                    <a:pos x="T4" y="T5"/>
                  </a:cxn>
                  <a:cxn ang="0">
                    <a:pos x="T6" y="T7"/>
                  </a:cxn>
                  <a:cxn ang="0">
                    <a:pos x="T8" y="T9"/>
                  </a:cxn>
                </a:cxnLst>
                <a:rect l="0" t="0" r="r" b="b"/>
                <a:pathLst>
                  <a:path w="114" h="124">
                    <a:moveTo>
                      <a:pt x="0" y="0"/>
                    </a:moveTo>
                    <a:lnTo>
                      <a:pt x="38" y="124"/>
                    </a:lnTo>
                    <a:lnTo>
                      <a:pt x="60" y="75"/>
                    </a:lnTo>
                    <a:lnTo>
                      <a:pt x="114" y="6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0" name="Freeform 41"/>
              <p:cNvSpPr>
                <a:spLocks/>
              </p:cNvSpPr>
              <p:nvPr/>
            </p:nvSpPr>
            <p:spPr bwMode="auto">
              <a:xfrm>
                <a:off x="2370" y="1515"/>
                <a:ext cx="262" cy="325"/>
              </a:xfrm>
              <a:custGeom>
                <a:avLst/>
                <a:gdLst>
                  <a:gd name="T0" fmla="*/ 19 w 788"/>
                  <a:gd name="T1" fmla="*/ 0 h 975"/>
                  <a:gd name="T2" fmla="*/ 0 w 788"/>
                  <a:gd name="T3" fmla="*/ 15 h 975"/>
                  <a:gd name="T4" fmla="*/ 769 w 788"/>
                  <a:gd name="T5" fmla="*/ 975 h 975"/>
                  <a:gd name="T6" fmla="*/ 788 w 788"/>
                  <a:gd name="T7" fmla="*/ 960 h 975"/>
                  <a:gd name="T8" fmla="*/ 19 w 788"/>
                  <a:gd name="T9" fmla="*/ 0 h 975"/>
                </a:gdLst>
                <a:ahLst/>
                <a:cxnLst>
                  <a:cxn ang="0">
                    <a:pos x="T0" y="T1"/>
                  </a:cxn>
                  <a:cxn ang="0">
                    <a:pos x="T2" y="T3"/>
                  </a:cxn>
                  <a:cxn ang="0">
                    <a:pos x="T4" y="T5"/>
                  </a:cxn>
                  <a:cxn ang="0">
                    <a:pos x="T6" y="T7"/>
                  </a:cxn>
                  <a:cxn ang="0">
                    <a:pos x="T8" y="T9"/>
                  </a:cxn>
                </a:cxnLst>
                <a:rect l="0" t="0" r="r" b="b"/>
                <a:pathLst>
                  <a:path w="788" h="975">
                    <a:moveTo>
                      <a:pt x="19" y="0"/>
                    </a:moveTo>
                    <a:lnTo>
                      <a:pt x="0" y="15"/>
                    </a:lnTo>
                    <a:lnTo>
                      <a:pt x="769" y="975"/>
                    </a:lnTo>
                    <a:lnTo>
                      <a:pt x="788"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1" name="Freeform 42"/>
              <p:cNvSpPr>
                <a:spLocks/>
              </p:cNvSpPr>
              <p:nvPr/>
            </p:nvSpPr>
            <p:spPr bwMode="auto">
              <a:xfrm>
                <a:off x="2883" y="1835"/>
                <a:ext cx="262" cy="325"/>
              </a:xfrm>
              <a:custGeom>
                <a:avLst/>
                <a:gdLst>
                  <a:gd name="T0" fmla="*/ 788 w 788"/>
                  <a:gd name="T1" fmla="*/ 15 h 975"/>
                  <a:gd name="T2" fmla="*/ 769 w 788"/>
                  <a:gd name="T3" fmla="*/ 0 h 975"/>
                  <a:gd name="T4" fmla="*/ 0 w 788"/>
                  <a:gd name="T5" fmla="*/ 960 h 975"/>
                  <a:gd name="T6" fmla="*/ 19 w 788"/>
                  <a:gd name="T7" fmla="*/ 975 h 975"/>
                  <a:gd name="T8" fmla="*/ 788 w 788"/>
                  <a:gd name="T9" fmla="*/ 15 h 975"/>
                </a:gdLst>
                <a:ahLst/>
                <a:cxnLst>
                  <a:cxn ang="0">
                    <a:pos x="T0" y="T1"/>
                  </a:cxn>
                  <a:cxn ang="0">
                    <a:pos x="T2" y="T3"/>
                  </a:cxn>
                  <a:cxn ang="0">
                    <a:pos x="T4" y="T5"/>
                  </a:cxn>
                  <a:cxn ang="0">
                    <a:pos x="T6" y="T7"/>
                  </a:cxn>
                  <a:cxn ang="0">
                    <a:pos x="T8" y="T9"/>
                  </a:cxn>
                </a:cxnLst>
                <a:rect l="0" t="0" r="r" b="b"/>
                <a:pathLst>
                  <a:path w="788" h="975">
                    <a:moveTo>
                      <a:pt x="788" y="15"/>
                    </a:moveTo>
                    <a:lnTo>
                      <a:pt x="769" y="0"/>
                    </a:lnTo>
                    <a:lnTo>
                      <a:pt x="0" y="960"/>
                    </a:lnTo>
                    <a:lnTo>
                      <a:pt x="19" y="975"/>
                    </a:lnTo>
                    <a:lnTo>
                      <a:pt x="788" y="1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2" name="Freeform 43"/>
              <p:cNvSpPr>
                <a:spLocks noEditPoints="1"/>
              </p:cNvSpPr>
              <p:nvPr/>
            </p:nvSpPr>
            <p:spPr bwMode="auto">
              <a:xfrm>
                <a:off x="3106" y="1813"/>
                <a:ext cx="55" cy="61"/>
              </a:xfrm>
              <a:custGeom>
                <a:avLst/>
                <a:gdLst>
                  <a:gd name="T0" fmla="*/ 29 w 167"/>
                  <a:gd name="T1" fmla="*/ 78 h 183"/>
                  <a:gd name="T2" fmla="*/ 0 w 167"/>
                  <a:gd name="T3" fmla="*/ 93 h 183"/>
                  <a:gd name="T4" fmla="*/ 31 w 167"/>
                  <a:gd name="T5" fmla="*/ 101 h 183"/>
                  <a:gd name="T6" fmla="*/ 84 w 167"/>
                  <a:gd name="T7" fmla="*/ 112 h 183"/>
                  <a:gd name="T8" fmla="*/ 86 w 167"/>
                  <a:gd name="T9" fmla="*/ 100 h 183"/>
                  <a:gd name="T10" fmla="*/ 76 w 167"/>
                  <a:gd name="T11" fmla="*/ 105 h 183"/>
                  <a:gd name="T12" fmla="*/ 99 w 167"/>
                  <a:gd name="T13" fmla="*/ 154 h 183"/>
                  <a:gd name="T14" fmla="*/ 111 w 167"/>
                  <a:gd name="T15" fmla="*/ 183 h 183"/>
                  <a:gd name="T16" fmla="*/ 120 w 167"/>
                  <a:gd name="T17" fmla="*/ 153 h 183"/>
                  <a:gd name="T18" fmla="*/ 158 w 167"/>
                  <a:gd name="T19" fmla="*/ 29 h 183"/>
                  <a:gd name="T20" fmla="*/ 167 w 167"/>
                  <a:gd name="T21" fmla="*/ 0 h 183"/>
                  <a:gd name="T22" fmla="*/ 142 w 167"/>
                  <a:gd name="T23" fmla="*/ 15 h 183"/>
                  <a:gd name="T24" fmla="*/ 29 w 167"/>
                  <a:gd name="T25" fmla="*/ 78 h 183"/>
                  <a:gd name="T26" fmla="*/ 153 w 167"/>
                  <a:gd name="T27" fmla="*/ 36 h 183"/>
                  <a:gd name="T28" fmla="*/ 147 w 167"/>
                  <a:gd name="T29" fmla="*/ 25 h 183"/>
                  <a:gd name="T30" fmla="*/ 136 w 167"/>
                  <a:gd name="T31" fmla="*/ 21 h 183"/>
                  <a:gd name="T32" fmla="*/ 97 w 167"/>
                  <a:gd name="T33" fmla="*/ 146 h 183"/>
                  <a:gd name="T34" fmla="*/ 109 w 167"/>
                  <a:gd name="T35" fmla="*/ 149 h 183"/>
                  <a:gd name="T36" fmla="*/ 120 w 167"/>
                  <a:gd name="T37" fmla="*/ 144 h 183"/>
                  <a:gd name="T38" fmla="*/ 97 w 167"/>
                  <a:gd name="T39" fmla="*/ 95 h 183"/>
                  <a:gd name="T40" fmla="*/ 94 w 167"/>
                  <a:gd name="T41" fmla="*/ 88 h 183"/>
                  <a:gd name="T42" fmla="*/ 89 w 167"/>
                  <a:gd name="T43" fmla="*/ 88 h 183"/>
                  <a:gd name="T44" fmla="*/ 36 w 167"/>
                  <a:gd name="T45" fmla="*/ 77 h 183"/>
                  <a:gd name="T46" fmla="*/ 34 w 167"/>
                  <a:gd name="T47" fmla="*/ 88 h 183"/>
                  <a:gd name="T48" fmla="*/ 40 w 167"/>
                  <a:gd name="T49" fmla="*/ 100 h 183"/>
                  <a:gd name="T50" fmla="*/ 153 w 167"/>
                  <a:gd name="T51" fmla="*/ 3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3">
                    <a:moveTo>
                      <a:pt x="29" y="78"/>
                    </a:moveTo>
                    <a:lnTo>
                      <a:pt x="0" y="93"/>
                    </a:lnTo>
                    <a:lnTo>
                      <a:pt x="31" y="101"/>
                    </a:lnTo>
                    <a:lnTo>
                      <a:pt x="84" y="112"/>
                    </a:lnTo>
                    <a:lnTo>
                      <a:pt x="86" y="100"/>
                    </a:lnTo>
                    <a:lnTo>
                      <a:pt x="76" y="105"/>
                    </a:lnTo>
                    <a:lnTo>
                      <a:pt x="99" y="154"/>
                    </a:lnTo>
                    <a:lnTo>
                      <a:pt x="111" y="183"/>
                    </a:lnTo>
                    <a:lnTo>
                      <a:pt x="120" y="153"/>
                    </a:lnTo>
                    <a:lnTo>
                      <a:pt x="158" y="29"/>
                    </a:lnTo>
                    <a:lnTo>
                      <a:pt x="167" y="0"/>
                    </a:lnTo>
                    <a:lnTo>
                      <a:pt x="142" y="15"/>
                    </a:lnTo>
                    <a:lnTo>
                      <a:pt x="29" y="78"/>
                    </a:lnTo>
                    <a:close/>
                    <a:moveTo>
                      <a:pt x="153" y="36"/>
                    </a:moveTo>
                    <a:lnTo>
                      <a:pt x="147" y="25"/>
                    </a:lnTo>
                    <a:lnTo>
                      <a:pt x="136" y="21"/>
                    </a:lnTo>
                    <a:lnTo>
                      <a:pt x="97" y="146"/>
                    </a:lnTo>
                    <a:lnTo>
                      <a:pt x="109" y="149"/>
                    </a:lnTo>
                    <a:lnTo>
                      <a:pt x="120" y="144"/>
                    </a:lnTo>
                    <a:lnTo>
                      <a:pt x="97" y="95"/>
                    </a:lnTo>
                    <a:lnTo>
                      <a:pt x="94" y="88"/>
                    </a:lnTo>
                    <a:lnTo>
                      <a:pt x="89" y="88"/>
                    </a:lnTo>
                    <a:lnTo>
                      <a:pt x="36" y="77"/>
                    </a:lnTo>
                    <a:lnTo>
                      <a:pt x="34" y="88"/>
                    </a:lnTo>
                    <a:lnTo>
                      <a:pt x="40" y="100"/>
                    </a:lnTo>
                    <a:lnTo>
                      <a:pt x="153" y="3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3" name="Freeform 44"/>
              <p:cNvSpPr>
                <a:spLocks/>
              </p:cNvSpPr>
              <p:nvPr/>
            </p:nvSpPr>
            <p:spPr bwMode="auto">
              <a:xfrm>
                <a:off x="3117" y="1821"/>
                <a:ext cx="38" cy="42"/>
              </a:xfrm>
              <a:custGeom>
                <a:avLst/>
                <a:gdLst>
                  <a:gd name="T0" fmla="*/ 113 w 113"/>
                  <a:gd name="T1" fmla="*/ 0 h 124"/>
                  <a:gd name="T2" fmla="*/ 0 w 113"/>
                  <a:gd name="T3" fmla="*/ 63 h 124"/>
                  <a:gd name="T4" fmla="*/ 52 w 113"/>
                  <a:gd name="T5" fmla="*/ 75 h 124"/>
                  <a:gd name="T6" fmla="*/ 75 w 113"/>
                  <a:gd name="T7" fmla="*/ 124 h 124"/>
                  <a:gd name="T8" fmla="*/ 113 w 113"/>
                  <a:gd name="T9" fmla="*/ 0 h 124"/>
                </a:gdLst>
                <a:ahLst/>
                <a:cxnLst>
                  <a:cxn ang="0">
                    <a:pos x="T0" y="T1"/>
                  </a:cxn>
                  <a:cxn ang="0">
                    <a:pos x="T2" y="T3"/>
                  </a:cxn>
                  <a:cxn ang="0">
                    <a:pos x="T4" y="T5"/>
                  </a:cxn>
                  <a:cxn ang="0">
                    <a:pos x="T6" y="T7"/>
                  </a:cxn>
                  <a:cxn ang="0">
                    <a:pos x="T8" y="T9"/>
                  </a:cxn>
                </a:cxnLst>
                <a:rect l="0" t="0" r="r" b="b"/>
                <a:pathLst>
                  <a:path w="113" h="124">
                    <a:moveTo>
                      <a:pt x="113" y="0"/>
                    </a:moveTo>
                    <a:lnTo>
                      <a:pt x="0" y="63"/>
                    </a:lnTo>
                    <a:lnTo>
                      <a:pt x="52" y="75"/>
                    </a:lnTo>
                    <a:lnTo>
                      <a:pt x="75" y="124"/>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4" name="Freeform 45"/>
              <p:cNvSpPr>
                <a:spLocks/>
              </p:cNvSpPr>
              <p:nvPr/>
            </p:nvSpPr>
            <p:spPr bwMode="auto">
              <a:xfrm>
                <a:off x="3139" y="1515"/>
                <a:ext cx="263" cy="325"/>
              </a:xfrm>
              <a:custGeom>
                <a:avLst/>
                <a:gdLst>
                  <a:gd name="T0" fmla="*/ 789 w 789"/>
                  <a:gd name="T1" fmla="*/ 15 h 975"/>
                  <a:gd name="T2" fmla="*/ 770 w 789"/>
                  <a:gd name="T3" fmla="*/ 0 h 975"/>
                  <a:gd name="T4" fmla="*/ 0 w 789"/>
                  <a:gd name="T5" fmla="*/ 960 h 975"/>
                  <a:gd name="T6" fmla="*/ 19 w 789"/>
                  <a:gd name="T7" fmla="*/ 975 h 975"/>
                  <a:gd name="T8" fmla="*/ 789 w 789"/>
                  <a:gd name="T9" fmla="*/ 15 h 975"/>
                </a:gdLst>
                <a:ahLst/>
                <a:cxnLst>
                  <a:cxn ang="0">
                    <a:pos x="T0" y="T1"/>
                  </a:cxn>
                  <a:cxn ang="0">
                    <a:pos x="T2" y="T3"/>
                  </a:cxn>
                  <a:cxn ang="0">
                    <a:pos x="T4" y="T5"/>
                  </a:cxn>
                  <a:cxn ang="0">
                    <a:pos x="T6" y="T7"/>
                  </a:cxn>
                  <a:cxn ang="0">
                    <a:pos x="T8" y="T9"/>
                  </a:cxn>
                </a:cxnLst>
                <a:rect l="0" t="0" r="r" b="b"/>
                <a:pathLst>
                  <a:path w="789" h="975">
                    <a:moveTo>
                      <a:pt x="789" y="15"/>
                    </a:moveTo>
                    <a:lnTo>
                      <a:pt x="770" y="0"/>
                    </a:lnTo>
                    <a:lnTo>
                      <a:pt x="0" y="960"/>
                    </a:lnTo>
                    <a:lnTo>
                      <a:pt x="19" y="975"/>
                    </a:lnTo>
                    <a:lnTo>
                      <a:pt x="789" y="1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5" name="Freeform 46"/>
              <p:cNvSpPr>
                <a:spLocks/>
              </p:cNvSpPr>
              <p:nvPr/>
            </p:nvSpPr>
            <p:spPr bwMode="auto">
              <a:xfrm>
                <a:off x="3139" y="2475"/>
                <a:ext cx="263" cy="325"/>
              </a:xfrm>
              <a:custGeom>
                <a:avLst/>
                <a:gdLst>
                  <a:gd name="T0" fmla="*/ 19 w 789"/>
                  <a:gd name="T1" fmla="*/ 0 h 975"/>
                  <a:gd name="T2" fmla="*/ 0 w 789"/>
                  <a:gd name="T3" fmla="*/ 15 h 975"/>
                  <a:gd name="T4" fmla="*/ 770 w 789"/>
                  <a:gd name="T5" fmla="*/ 975 h 975"/>
                  <a:gd name="T6" fmla="*/ 789 w 789"/>
                  <a:gd name="T7" fmla="*/ 960 h 975"/>
                  <a:gd name="T8" fmla="*/ 19 w 789"/>
                  <a:gd name="T9" fmla="*/ 0 h 975"/>
                </a:gdLst>
                <a:ahLst/>
                <a:cxnLst>
                  <a:cxn ang="0">
                    <a:pos x="T0" y="T1"/>
                  </a:cxn>
                  <a:cxn ang="0">
                    <a:pos x="T2" y="T3"/>
                  </a:cxn>
                  <a:cxn ang="0">
                    <a:pos x="T4" y="T5"/>
                  </a:cxn>
                  <a:cxn ang="0">
                    <a:pos x="T6" y="T7"/>
                  </a:cxn>
                  <a:cxn ang="0">
                    <a:pos x="T8" y="T9"/>
                  </a:cxn>
                </a:cxnLst>
                <a:rect l="0" t="0" r="r" b="b"/>
                <a:pathLst>
                  <a:path w="789" h="975">
                    <a:moveTo>
                      <a:pt x="19" y="0"/>
                    </a:moveTo>
                    <a:lnTo>
                      <a:pt x="0" y="15"/>
                    </a:lnTo>
                    <a:lnTo>
                      <a:pt x="770" y="975"/>
                    </a:lnTo>
                    <a:lnTo>
                      <a:pt x="789"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6" name="Freeform 47"/>
              <p:cNvSpPr>
                <a:spLocks noEditPoints="1"/>
              </p:cNvSpPr>
              <p:nvPr/>
            </p:nvSpPr>
            <p:spPr bwMode="auto">
              <a:xfrm>
                <a:off x="3123" y="2453"/>
                <a:ext cx="55" cy="60"/>
              </a:xfrm>
              <a:custGeom>
                <a:avLst/>
                <a:gdLst>
                  <a:gd name="T0" fmla="*/ 46 w 167"/>
                  <a:gd name="T1" fmla="*/ 152 h 181"/>
                  <a:gd name="T2" fmla="*/ 55 w 167"/>
                  <a:gd name="T3" fmla="*/ 181 h 181"/>
                  <a:gd name="T4" fmla="*/ 69 w 167"/>
                  <a:gd name="T5" fmla="*/ 154 h 181"/>
                  <a:gd name="T6" fmla="*/ 92 w 167"/>
                  <a:gd name="T7" fmla="*/ 106 h 181"/>
                  <a:gd name="T8" fmla="*/ 81 w 167"/>
                  <a:gd name="T9" fmla="*/ 100 h 181"/>
                  <a:gd name="T10" fmla="*/ 84 w 167"/>
                  <a:gd name="T11" fmla="*/ 112 h 181"/>
                  <a:gd name="T12" fmla="*/ 136 w 167"/>
                  <a:gd name="T13" fmla="*/ 101 h 181"/>
                  <a:gd name="T14" fmla="*/ 167 w 167"/>
                  <a:gd name="T15" fmla="*/ 94 h 181"/>
                  <a:gd name="T16" fmla="*/ 140 w 167"/>
                  <a:gd name="T17" fmla="*/ 79 h 181"/>
                  <a:gd name="T18" fmla="*/ 26 w 167"/>
                  <a:gd name="T19" fmla="*/ 15 h 181"/>
                  <a:gd name="T20" fmla="*/ 0 w 167"/>
                  <a:gd name="T21" fmla="*/ 0 h 181"/>
                  <a:gd name="T22" fmla="*/ 9 w 167"/>
                  <a:gd name="T23" fmla="*/ 29 h 181"/>
                  <a:gd name="T24" fmla="*/ 46 w 167"/>
                  <a:gd name="T25" fmla="*/ 152 h 181"/>
                  <a:gd name="T26" fmla="*/ 31 w 167"/>
                  <a:gd name="T27" fmla="*/ 23 h 181"/>
                  <a:gd name="T28" fmla="*/ 20 w 167"/>
                  <a:gd name="T29" fmla="*/ 25 h 181"/>
                  <a:gd name="T30" fmla="*/ 15 w 167"/>
                  <a:gd name="T31" fmla="*/ 36 h 181"/>
                  <a:gd name="T32" fmla="*/ 129 w 167"/>
                  <a:gd name="T33" fmla="*/ 100 h 181"/>
                  <a:gd name="T34" fmla="*/ 134 w 167"/>
                  <a:gd name="T35" fmla="*/ 89 h 181"/>
                  <a:gd name="T36" fmla="*/ 131 w 167"/>
                  <a:gd name="T37" fmla="*/ 77 h 181"/>
                  <a:gd name="T38" fmla="*/ 79 w 167"/>
                  <a:gd name="T39" fmla="*/ 89 h 181"/>
                  <a:gd name="T40" fmla="*/ 73 w 167"/>
                  <a:gd name="T41" fmla="*/ 90 h 181"/>
                  <a:gd name="T42" fmla="*/ 71 w 167"/>
                  <a:gd name="T43" fmla="*/ 95 h 181"/>
                  <a:gd name="T44" fmla="*/ 48 w 167"/>
                  <a:gd name="T45" fmla="*/ 143 h 181"/>
                  <a:gd name="T46" fmla="*/ 58 w 167"/>
                  <a:gd name="T47" fmla="*/ 148 h 181"/>
                  <a:gd name="T48" fmla="*/ 69 w 167"/>
                  <a:gd name="T49" fmla="*/ 146 h 181"/>
                  <a:gd name="T50" fmla="*/ 31 w 167"/>
                  <a:gd name="T51" fmla="*/ 2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1">
                    <a:moveTo>
                      <a:pt x="46" y="152"/>
                    </a:moveTo>
                    <a:lnTo>
                      <a:pt x="55" y="181"/>
                    </a:lnTo>
                    <a:lnTo>
                      <a:pt x="69" y="154"/>
                    </a:lnTo>
                    <a:lnTo>
                      <a:pt x="92" y="106"/>
                    </a:lnTo>
                    <a:lnTo>
                      <a:pt x="81" y="100"/>
                    </a:lnTo>
                    <a:lnTo>
                      <a:pt x="84" y="112"/>
                    </a:lnTo>
                    <a:lnTo>
                      <a:pt x="136" y="101"/>
                    </a:lnTo>
                    <a:lnTo>
                      <a:pt x="167" y="94"/>
                    </a:lnTo>
                    <a:lnTo>
                      <a:pt x="140" y="79"/>
                    </a:lnTo>
                    <a:lnTo>
                      <a:pt x="26" y="15"/>
                    </a:lnTo>
                    <a:lnTo>
                      <a:pt x="0" y="0"/>
                    </a:lnTo>
                    <a:lnTo>
                      <a:pt x="9" y="29"/>
                    </a:lnTo>
                    <a:lnTo>
                      <a:pt x="46" y="152"/>
                    </a:lnTo>
                    <a:close/>
                    <a:moveTo>
                      <a:pt x="31" y="23"/>
                    </a:moveTo>
                    <a:lnTo>
                      <a:pt x="20" y="25"/>
                    </a:lnTo>
                    <a:lnTo>
                      <a:pt x="15" y="36"/>
                    </a:lnTo>
                    <a:lnTo>
                      <a:pt x="129" y="100"/>
                    </a:lnTo>
                    <a:lnTo>
                      <a:pt x="134" y="89"/>
                    </a:lnTo>
                    <a:lnTo>
                      <a:pt x="131" y="77"/>
                    </a:lnTo>
                    <a:lnTo>
                      <a:pt x="79" y="89"/>
                    </a:lnTo>
                    <a:lnTo>
                      <a:pt x="73" y="90"/>
                    </a:lnTo>
                    <a:lnTo>
                      <a:pt x="71" y="95"/>
                    </a:lnTo>
                    <a:lnTo>
                      <a:pt x="48" y="143"/>
                    </a:lnTo>
                    <a:lnTo>
                      <a:pt x="58" y="148"/>
                    </a:lnTo>
                    <a:lnTo>
                      <a:pt x="69" y="146"/>
                    </a:lnTo>
                    <a:lnTo>
                      <a:pt x="31" y="2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7" name="Freeform 48"/>
              <p:cNvSpPr>
                <a:spLocks/>
              </p:cNvSpPr>
              <p:nvPr/>
            </p:nvSpPr>
            <p:spPr bwMode="auto">
              <a:xfrm>
                <a:off x="3129" y="2461"/>
                <a:ext cx="38" cy="41"/>
              </a:xfrm>
              <a:custGeom>
                <a:avLst/>
                <a:gdLst>
                  <a:gd name="T0" fmla="*/ 0 w 114"/>
                  <a:gd name="T1" fmla="*/ 0 h 123"/>
                  <a:gd name="T2" fmla="*/ 38 w 114"/>
                  <a:gd name="T3" fmla="*/ 123 h 123"/>
                  <a:gd name="T4" fmla="*/ 61 w 114"/>
                  <a:gd name="T5" fmla="*/ 75 h 123"/>
                  <a:gd name="T6" fmla="*/ 114 w 114"/>
                  <a:gd name="T7" fmla="*/ 64 h 123"/>
                  <a:gd name="T8" fmla="*/ 0 w 114"/>
                  <a:gd name="T9" fmla="*/ 0 h 123"/>
                </a:gdLst>
                <a:ahLst/>
                <a:cxnLst>
                  <a:cxn ang="0">
                    <a:pos x="T0" y="T1"/>
                  </a:cxn>
                  <a:cxn ang="0">
                    <a:pos x="T2" y="T3"/>
                  </a:cxn>
                  <a:cxn ang="0">
                    <a:pos x="T4" y="T5"/>
                  </a:cxn>
                  <a:cxn ang="0">
                    <a:pos x="T6" y="T7"/>
                  </a:cxn>
                  <a:cxn ang="0">
                    <a:pos x="T8" y="T9"/>
                  </a:cxn>
                </a:cxnLst>
                <a:rect l="0" t="0" r="r" b="b"/>
                <a:pathLst>
                  <a:path w="114" h="123">
                    <a:moveTo>
                      <a:pt x="0" y="0"/>
                    </a:moveTo>
                    <a:lnTo>
                      <a:pt x="38" y="123"/>
                    </a:lnTo>
                    <a:lnTo>
                      <a:pt x="61" y="75"/>
                    </a:lnTo>
                    <a:lnTo>
                      <a:pt x="114" y="6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8" name="Freeform 49"/>
              <p:cNvSpPr>
                <a:spLocks/>
              </p:cNvSpPr>
              <p:nvPr/>
            </p:nvSpPr>
            <p:spPr bwMode="auto">
              <a:xfrm>
                <a:off x="2883" y="2155"/>
                <a:ext cx="262" cy="325"/>
              </a:xfrm>
              <a:custGeom>
                <a:avLst/>
                <a:gdLst>
                  <a:gd name="T0" fmla="*/ 19 w 788"/>
                  <a:gd name="T1" fmla="*/ 0 h 975"/>
                  <a:gd name="T2" fmla="*/ 0 w 788"/>
                  <a:gd name="T3" fmla="*/ 15 h 975"/>
                  <a:gd name="T4" fmla="*/ 769 w 788"/>
                  <a:gd name="T5" fmla="*/ 975 h 975"/>
                  <a:gd name="T6" fmla="*/ 788 w 788"/>
                  <a:gd name="T7" fmla="*/ 960 h 975"/>
                  <a:gd name="T8" fmla="*/ 19 w 788"/>
                  <a:gd name="T9" fmla="*/ 0 h 975"/>
                </a:gdLst>
                <a:ahLst/>
                <a:cxnLst>
                  <a:cxn ang="0">
                    <a:pos x="T0" y="T1"/>
                  </a:cxn>
                  <a:cxn ang="0">
                    <a:pos x="T2" y="T3"/>
                  </a:cxn>
                  <a:cxn ang="0">
                    <a:pos x="T4" y="T5"/>
                  </a:cxn>
                  <a:cxn ang="0">
                    <a:pos x="T6" y="T7"/>
                  </a:cxn>
                  <a:cxn ang="0">
                    <a:pos x="T8" y="T9"/>
                  </a:cxn>
                </a:cxnLst>
                <a:rect l="0" t="0" r="r" b="b"/>
                <a:pathLst>
                  <a:path w="788" h="975">
                    <a:moveTo>
                      <a:pt x="19" y="0"/>
                    </a:moveTo>
                    <a:lnTo>
                      <a:pt x="0" y="15"/>
                    </a:lnTo>
                    <a:lnTo>
                      <a:pt x="769" y="975"/>
                    </a:lnTo>
                    <a:lnTo>
                      <a:pt x="788"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86" name="テキスト ボックス 85"/>
                <p:cNvSpPr txBox="1"/>
                <p:nvPr/>
              </p:nvSpPr>
              <p:spPr>
                <a:xfrm>
                  <a:off x="5478058" y="3630875"/>
                  <a:ext cx="370421"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ja-JP" altLang="en-US" i="1" smtClean="0">
                            <a:latin typeface="Cambria Math"/>
                          </a:rPr>
                          <m:t>𝜇</m:t>
                        </m:r>
                      </m:oMath>
                    </m:oMathPara>
                  </a14:m>
                  <a:endParaRPr kumimoji="1" lang="ja-JP" altLang="en-US" dirty="0"/>
                </a:p>
              </p:txBody>
            </p:sp>
          </mc:Choice>
          <mc:Fallback xmlns="">
            <p:sp>
              <p:nvSpPr>
                <p:cNvPr id="86" name="テキスト ボックス 85"/>
                <p:cNvSpPr txBox="1">
                  <a:spLocks noRot="1" noChangeAspect="1" noMove="1" noResize="1" noEditPoints="1" noAdjustHandles="1" noChangeArrowheads="1" noChangeShapeType="1" noTextEdit="1"/>
                </p:cNvSpPr>
                <p:nvPr/>
              </p:nvSpPr>
              <p:spPr>
                <a:xfrm>
                  <a:off x="5478058" y="3630875"/>
                  <a:ext cx="370421" cy="369332"/>
                </a:xfrm>
                <a:prstGeom prst="rect">
                  <a:avLst/>
                </a:prstGeom>
                <a:blipFill>
                  <a:blip r:embed="rId6"/>
                  <a:stretch>
                    <a:fillRect b="-16364"/>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7" name="テキスト ボックス 86"/>
                <p:cNvSpPr txBox="1"/>
                <p:nvPr/>
              </p:nvSpPr>
              <p:spPr>
                <a:xfrm>
                  <a:off x="5466645" y="1858856"/>
                  <a:ext cx="367665"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66" name="テキスト ボックス 65"/>
                <p:cNvSpPr txBox="1">
                  <a:spLocks noRot="1" noChangeAspect="1" noMove="1" noResize="1" noEditPoints="1" noAdjustHandles="1" noChangeArrowheads="1" noChangeShapeType="1" noTextEdit="1"/>
                </p:cNvSpPr>
                <p:nvPr/>
              </p:nvSpPr>
              <p:spPr>
                <a:xfrm>
                  <a:off x="5466645" y="1858856"/>
                  <a:ext cx="367665" cy="369332"/>
                </a:xfrm>
                <a:prstGeom prst="rect">
                  <a:avLst/>
                </a:prstGeom>
                <a:blipFill rotWithShape="0">
                  <a:blip r:embed="rId17"/>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8" name="テキスト ボックス 87"/>
                <p:cNvSpPr txBox="1"/>
                <p:nvPr/>
              </p:nvSpPr>
              <p:spPr>
                <a:xfrm>
                  <a:off x="6395188" y="1869930"/>
                  <a:ext cx="367665"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67" name="テキスト ボックス 66"/>
                <p:cNvSpPr txBox="1">
                  <a:spLocks noRot="1" noChangeAspect="1" noMove="1" noResize="1" noEditPoints="1" noAdjustHandles="1" noChangeArrowheads="1" noChangeShapeType="1" noTextEdit="1"/>
                </p:cNvSpPr>
                <p:nvPr/>
              </p:nvSpPr>
              <p:spPr>
                <a:xfrm>
                  <a:off x="6395188" y="1869930"/>
                  <a:ext cx="367665" cy="369332"/>
                </a:xfrm>
                <a:prstGeom prst="rect">
                  <a:avLst/>
                </a:prstGeom>
                <a:blipFill rotWithShape="0">
                  <a:blip r:embed="rId18"/>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9" name="テキスト ボックス 88"/>
                <p:cNvSpPr txBox="1"/>
                <p:nvPr/>
              </p:nvSpPr>
              <p:spPr>
                <a:xfrm>
                  <a:off x="6424015" y="3647185"/>
                  <a:ext cx="367665"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68" name="テキスト ボックス 67"/>
                <p:cNvSpPr txBox="1">
                  <a:spLocks noRot="1" noChangeAspect="1" noMove="1" noResize="1" noEditPoints="1" noAdjustHandles="1" noChangeArrowheads="1" noChangeShapeType="1" noTextEdit="1"/>
                </p:cNvSpPr>
                <p:nvPr/>
              </p:nvSpPr>
              <p:spPr>
                <a:xfrm>
                  <a:off x="6424015" y="3647185"/>
                  <a:ext cx="367665" cy="369332"/>
                </a:xfrm>
                <a:prstGeom prst="rect">
                  <a:avLst/>
                </a:prstGeom>
                <a:blipFill rotWithShape="0">
                  <a:blip r:embed="rId7"/>
                  <a:stretch>
                    <a:fillRect/>
                  </a:stretch>
                </a:blipFill>
              </p:spPr>
              <p:txBody>
                <a:bodyPr/>
                <a:lstStyle/>
                <a:p>
                  <a:r>
                    <a:rPr lang="ja-JP" altLang="en-US">
                      <a:noFill/>
                    </a:rPr>
                    <a:t> </a:t>
                  </a:r>
                </a:p>
              </p:txBody>
            </p:sp>
          </mc:Fallback>
        </mc:AlternateContent>
        <p:sp>
          <p:nvSpPr>
            <p:cNvPr id="90" name="円/楕円 89"/>
            <p:cNvSpPr/>
            <p:nvPr/>
          </p:nvSpPr>
          <p:spPr>
            <a:xfrm>
              <a:off x="5930687" y="2816671"/>
              <a:ext cx="343021" cy="32254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51" name="角丸四角形 150"/>
          <p:cNvSpPr/>
          <p:nvPr/>
        </p:nvSpPr>
        <p:spPr>
          <a:xfrm>
            <a:off x="426424" y="4263987"/>
            <a:ext cx="4001560" cy="2164917"/>
          </a:xfrm>
          <a:prstGeom prst="roundRect">
            <a:avLst/>
          </a:prstGeom>
          <a:no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6" name="角丸四角形 155"/>
          <p:cNvSpPr/>
          <p:nvPr/>
        </p:nvSpPr>
        <p:spPr>
          <a:xfrm>
            <a:off x="699247" y="1694329"/>
            <a:ext cx="8135325" cy="1520871"/>
          </a:xfrm>
          <a:prstGeom prst="roundRect">
            <a:avLst/>
          </a:prstGeom>
          <a:noFill/>
          <a:ln>
            <a:solidFill>
              <a:srgbClr val="00B05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160" name="グループ化 159"/>
          <p:cNvGrpSpPr/>
          <p:nvPr/>
        </p:nvGrpSpPr>
        <p:grpSpPr>
          <a:xfrm>
            <a:off x="5162016" y="4327537"/>
            <a:ext cx="1510126" cy="1916601"/>
            <a:chOff x="1492279" y="1744477"/>
            <a:chExt cx="1757987" cy="2219598"/>
          </a:xfrm>
        </p:grpSpPr>
        <p:grpSp>
          <p:nvGrpSpPr>
            <p:cNvPr id="161" name="Group 4"/>
            <p:cNvGrpSpPr>
              <a:grpSpLocks noChangeAspect="1"/>
            </p:cNvGrpSpPr>
            <p:nvPr/>
          </p:nvGrpSpPr>
          <p:grpSpPr bwMode="auto">
            <a:xfrm>
              <a:off x="1492279" y="1785821"/>
              <a:ext cx="1757987" cy="2178254"/>
              <a:chOff x="823" y="1794"/>
              <a:chExt cx="1585" cy="1964"/>
            </a:xfrm>
          </p:grpSpPr>
          <p:sp>
            <p:nvSpPr>
              <p:cNvPr id="168" name="Freeform 7"/>
              <p:cNvSpPr>
                <a:spLocks/>
              </p:cNvSpPr>
              <p:nvPr/>
            </p:nvSpPr>
            <p:spPr bwMode="auto">
              <a:xfrm>
                <a:off x="1026" y="2283"/>
                <a:ext cx="203" cy="493"/>
              </a:xfrm>
              <a:custGeom>
                <a:avLst/>
                <a:gdLst>
                  <a:gd name="T0" fmla="*/ 15 w 407"/>
                  <a:gd name="T1" fmla="*/ 0 h 985"/>
                  <a:gd name="T2" fmla="*/ 0 w 407"/>
                  <a:gd name="T3" fmla="*/ 9 h 985"/>
                  <a:gd name="T4" fmla="*/ 392 w 407"/>
                  <a:gd name="T5" fmla="*/ 985 h 985"/>
                  <a:gd name="T6" fmla="*/ 407 w 407"/>
                  <a:gd name="T7" fmla="*/ 976 h 985"/>
                  <a:gd name="T8" fmla="*/ 15 w 407"/>
                  <a:gd name="T9" fmla="*/ 0 h 985"/>
                </a:gdLst>
                <a:ahLst/>
                <a:cxnLst>
                  <a:cxn ang="0">
                    <a:pos x="T0" y="T1"/>
                  </a:cxn>
                  <a:cxn ang="0">
                    <a:pos x="T2" y="T3"/>
                  </a:cxn>
                  <a:cxn ang="0">
                    <a:pos x="T4" y="T5"/>
                  </a:cxn>
                  <a:cxn ang="0">
                    <a:pos x="T6" y="T7"/>
                  </a:cxn>
                  <a:cxn ang="0">
                    <a:pos x="T8" y="T9"/>
                  </a:cxn>
                </a:cxnLst>
                <a:rect l="0" t="0" r="r" b="b"/>
                <a:pathLst>
                  <a:path w="407" h="985">
                    <a:moveTo>
                      <a:pt x="15" y="0"/>
                    </a:moveTo>
                    <a:lnTo>
                      <a:pt x="0" y="9"/>
                    </a:lnTo>
                    <a:lnTo>
                      <a:pt x="392" y="985"/>
                    </a:lnTo>
                    <a:lnTo>
                      <a:pt x="407" y="976"/>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9" name="Freeform 8"/>
              <p:cNvSpPr>
                <a:spLocks noEditPoints="1"/>
              </p:cNvSpPr>
              <p:nvPr/>
            </p:nvSpPr>
            <p:spPr bwMode="auto">
              <a:xfrm>
                <a:off x="1015" y="2250"/>
                <a:ext cx="49" cy="80"/>
              </a:xfrm>
              <a:custGeom>
                <a:avLst/>
                <a:gdLst>
                  <a:gd name="T0" fmla="*/ 9 w 97"/>
                  <a:gd name="T1" fmla="*/ 135 h 161"/>
                  <a:gd name="T2" fmla="*/ 12 w 97"/>
                  <a:gd name="T3" fmla="*/ 161 h 161"/>
                  <a:gd name="T4" fmla="*/ 46 w 97"/>
                  <a:gd name="T5" fmla="*/ 104 h 161"/>
                  <a:gd name="T6" fmla="*/ 40 w 97"/>
                  <a:gd name="T7" fmla="*/ 97 h 161"/>
                  <a:gd name="T8" fmla="*/ 40 w 97"/>
                  <a:gd name="T9" fmla="*/ 108 h 161"/>
                  <a:gd name="T10" fmla="*/ 97 w 97"/>
                  <a:gd name="T11" fmla="*/ 108 h 161"/>
                  <a:gd name="T12" fmla="*/ 81 w 97"/>
                  <a:gd name="T13" fmla="*/ 89 h 161"/>
                  <a:gd name="T14" fmla="*/ 16 w 97"/>
                  <a:gd name="T15" fmla="*/ 17 h 161"/>
                  <a:gd name="T16" fmla="*/ 0 w 97"/>
                  <a:gd name="T17" fmla="*/ 0 h 161"/>
                  <a:gd name="T18" fmla="*/ 2 w 97"/>
                  <a:gd name="T19" fmla="*/ 26 h 161"/>
                  <a:gd name="T20" fmla="*/ 9 w 97"/>
                  <a:gd name="T21" fmla="*/ 135 h 161"/>
                  <a:gd name="T22" fmla="*/ 19 w 97"/>
                  <a:gd name="T23" fmla="*/ 24 h 161"/>
                  <a:gd name="T24" fmla="*/ 10 w 97"/>
                  <a:gd name="T25" fmla="*/ 24 h 161"/>
                  <a:gd name="T26" fmla="*/ 5 w 97"/>
                  <a:gd name="T27" fmla="*/ 32 h 161"/>
                  <a:gd name="T28" fmla="*/ 70 w 97"/>
                  <a:gd name="T29" fmla="*/ 105 h 161"/>
                  <a:gd name="T30" fmla="*/ 75 w 97"/>
                  <a:gd name="T31" fmla="*/ 97 h 161"/>
                  <a:gd name="T32" fmla="*/ 75 w 97"/>
                  <a:gd name="T33" fmla="*/ 87 h 161"/>
                  <a:gd name="T34" fmla="*/ 37 w 97"/>
                  <a:gd name="T35" fmla="*/ 87 h 161"/>
                  <a:gd name="T36" fmla="*/ 12 w 97"/>
                  <a:gd name="T37" fmla="*/ 128 h 161"/>
                  <a:gd name="T38" fmla="*/ 18 w 97"/>
                  <a:gd name="T39" fmla="*/ 134 h 161"/>
                  <a:gd name="T40" fmla="*/ 26 w 97"/>
                  <a:gd name="T41" fmla="*/ 134 h 161"/>
                  <a:gd name="T42" fmla="*/ 19 w 97"/>
                  <a:gd name="T43" fmla="*/ 2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61">
                    <a:moveTo>
                      <a:pt x="9" y="135"/>
                    </a:moveTo>
                    <a:lnTo>
                      <a:pt x="12" y="161"/>
                    </a:lnTo>
                    <a:lnTo>
                      <a:pt x="46" y="104"/>
                    </a:lnTo>
                    <a:lnTo>
                      <a:pt x="40" y="97"/>
                    </a:lnTo>
                    <a:lnTo>
                      <a:pt x="40" y="108"/>
                    </a:lnTo>
                    <a:lnTo>
                      <a:pt x="97" y="108"/>
                    </a:lnTo>
                    <a:lnTo>
                      <a:pt x="81" y="89"/>
                    </a:lnTo>
                    <a:lnTo>
                      <a:pt x="16" y="17"/>
                    </a:lnTo>
                    <a:lnTo>
                      <a:pt x="0" y="0"/>
                    </a:lnTo>
                    <a:lnTo>
                      <a:pt x="2" y="26"/>
                    </a:lnTo>
                    <a:lnTo>
                      <a:pt x="9" y="135"/>
                    </a:lnTo>
                    <a:close/>
                    <a:moveTo>
                      <a:pt x="19" y="24"/>
                    </a:moveTo>
                    <a:lnTo>
                      <a:pt x="10" y="24"/>
                    </a:lnTo>
                    <a:lnTo>
                      <a:pt x="5" y="32"/>
                    </a:lnTo>
                    <a:lnTo>
                      <a:pt x="70" y="105"/>
                    </a:lnTo>
                    <a:lnTo>
                      <a:pt x="75" y="97"/>
                    </a:lnTo>
                    <a:lnTo>
                      <a:pt x="75" y="87"/>
                    </a:lnTo>
                    <a:lnTo>
                      <a:pt x="37" y="87"/>
                    </a:lnTo>
                    <a:lnTo>
                      <a:pt x="12" y="128"/>
                    </a:lnTo>
                    <a:lnTo>
                      <a:pt x="18" y="134"/>
                    </a:lnTo>
                    <a:lnTo>
                      <a:pt x="26" y="134"/>
                    </a:lnTo>
                    <a:lnTo>
                      <a:pt x="19" y="24"/>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0" name="Freeform 9"/>
              <p:cNvSpPr>
                <a:spLocks/>
              </p:cNvSpPr>
              <p:nvPr/>
            </p:nvSpPr>
            <p:spPr bwMode="auto">
              <a:xfrm>
                <a:off x="1021" y="2262"/>
                <a:ext cx="32" cy="55"/>
              </a:xfrm>
              <a:custGeom>
                <a:avLst/>
                <a:gdLst>
                  <a:gd name="T0" fmla="*/ 0 w 65"/>
                  <a:gd name="T1" fmla="*/ 0 h 110"/>
                  <a:gd name="T2" fmla="*/ 8 w 65"/>
                  <a:gd name="T3" fmla="*/ 110 h 110"/>
                  <a:gd name="T4" fmla="*/ 30 w 65"/>
                  <a:gd name="T5" fmla="*/ 73 h 110"/>
                  <a:gd name="T6" fmla="*/ 65 w 65"/>
                  <a:gd name="T7" fmla="*/ 73 h 110"/>
                  <a:gd name="T8" fmla="*/ 0 w 65"/>
                  <a:gd name="T9" fmla="*/ 0 h 110"/>
                </a:gdLst>
                <a:ahLst/>
                <a:cxnLst>
                  <a:cxn ang="0">
                    <a:pos x="T0" y="T1"/>
                  </a:cxn>
                  <a:cxn ang="0">
                    <a:pos x="T2" y="T3"/>
                  </a:cxn>
                  <a:cxn ang="0">
                    <a:pos x="T4" y="T5"/>
                  </a:cxn>
                  <a:cxn ang="0">
                    <a:pos x="T6" y="T7"/>
                  </a:cxn>
                  <a:cxn ang="0">
                    <a:pos x="T8" y="T9"/>
                  </a:cxn>
                </a:cxnLst>
                <a:rect l="0" t="0" r="r" b="b"/>
                <a:pathLst>
                  <a:path w="65" h="110">
                    <a:moveTo>
                      <a:pt x="0" y="0"/>
                    </a:moveTo>
                    <a:lnTo>
                      <a:pt x="8" y="110"/>
                    </a:lnTo>
                    <a:lnTo>
                      <a:pt x="30" y="73"/>
                    </a:lnTo>
                    <a:lnTo>
                      <a:pt x="65" y="7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1" name="Freeform 10"/>
              <p:cNvSpPr>
                <a:spLocks/>
              </p:cNvSpPr>
              <p:nvPr/>
            </p:nvSpPr>
            <p:spPr bwMode="auto">
              <a:xfrm>
                <a:off x="830" y="1794"/>
                <a:ext cx="203" cy="494"/>
              </a:xfrm>
              <a:custGeom>
                <a:avLst/>
                <a:gdLst>
                  <a:gd name="T0" fmla="*/ 14 w 407"/>
                  <a:gd name="T1" fmla="*/ 0 h 986"/>
                  <a:gd name="T2" fmla="*/ 0 w 407"/>
                  <a:gd name="T3" fmla="*/ 9 h 986"/>
                  <a:gd name="T4" fmla="*/ 392 w 407"/>
                  <a:gd name="T5" fmla="*/ 986 h 986"/>
                  <a:gd name="T6" fmla="*/ 407 w 407"/>
                  <a:gd name="T7" fmla="*/ 977 h 986"/>
                  <a:gd name="T8" fmla="*/ 14 w 407"/>
                  <a:gd name="T9" fmla="*/ 0 h 986"/>
                </a:gdLst>
                <a:ahLst/>
                <a:cxnLst>
                  <a:cxn ang="0">
                    <a:pos x="T0" y="T1"/>
                  </a:cxn>
                  <a:cxn ang="0">
                    <a:pos x="T2" y="T3"/>
                  </a:cxn>
                  <a:cxn ang="0">
                    <a:pos x="T4" y="T5"/>
                  </a:cxn>
                  <a:cxn ang="0">
                    <a:pos x="T6" y="T7"/>
                  </a:cxn>
                  <a:cxn ang="0">
                    <a:pos x="T8" y="T9"/>
                  </a:cxn>
                </a:cxnLst>
                <a:rect l="0" t="0" r="r" b="b"/>
                <a:pathLst>
                  <a:path w="407" h="986">
                    <a:moveTo>
                      <a:pt x="14" y="0"/>
                    </a:moveTo>
                    <a:lnTo>
                      <a:pt x="0" y="9"/>
                    </a:lnTo>
                    <a:lnTo>
                      <a:pt x="392" y="986"/>
                    </a:lnTo>
                    <a:lnTo>
                      <a:pt x="407" y="977"/>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2" name="Freeform 11"/>
              <p:cNvSpPr>
                <a:spLocks/>
              </p:cNvSpPr>
              <p:nvPr/>
            </p:nvSpPr>
            <p:spPr bwMode="auto">
              <a:xfrm>
                <a:off x="823" y="3255"/>
                <a:ext cx="218" cy="503"/>
              </a:xfrm>
              <a:custGeom>
                <a:avLst/>
                <a:gdLst>
                  <a:gd name="T0" fmla="*/ 436 w 436"/>
                  <a:gd name="T1" fmla="*/ 27 h 1004"/>
                  <a:gd name="T2" fmla="*/ 392 w 436"/>
                  <a:gd name="T3" fmla="*/ 0 h 1004"/>
                  <a:gd name="T4" fmla="*/ 0 w 436"/>
                  <a:gd name="T5" fmla="*/ 977 h 1004"/>
                  <a:gd name="T6" fmla="*/ 44 w 436"/>
                  <a:gd name="T7" fmla="*/ 1004 h 1004"/>
                  <a:gd name="T8" fmla="*/ 436 w 436"/>
                  <a:gd name="T9" fmla="*/ 27 h 1004"/>
                </a:gdLst>
                <a:ahLst/>
                <a:cxnLst>
                  <a:cxn ang="0">
                    <a:pos x="T0" y="T1"/>
                  </a:cxn>
                  <a:cxn ang="0">
                    <a:pos x="T2" y="T3"/>
                  </a:cxn>
                  <a:cxn ang="0">
                    <a:pos x="T4" y="T5"/>
                  </a:cxn>
                  <a:cxn ang="0">
                    <a:pos x="T6" y="T7"/>
                  </a:cxn>
                  <a:cxn ang="0">
                    <a:pos x="T8" y="T9"/>
                  </a:cxn>
                </a:cxnLst>
                <a:rect l="0" t="0" r="r" b="b"/>
                <a:pathLst>
                  <a:path w="436" h="1004">
                    <a:moveTo>
                      <a:pt x="436" y="27"/>
                    </a:moveTo>
                    <a:lnTo>
                      <a:pt x="392" y="0"/>
                    </a:lnTo>
                    <a:lnTo>
                      <a:pt x="0" y="977"/>
                    </a:lnTo>
                    <a:lnTo>
                      <a:pt x="44" y="1004"/>
                    </a:lnTo>
                    <a:lnTo>
                      <a:pt x="436" y="2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3" name="Freeform 12"/>
              <p:cNvSpPr>
                <a:spLocks noEditPoints="1"/>
              </p:cNvSpPr>
              <p:nvPr/>
            </p:nvSpPr>
            <p:spPr bwMode="auto">
              <a:xfrm>
                <a:off x="979" y="3212"/>
                <a:ext cx="70" cy="117"/>
              </a:xfrm>
              <a:custGeom>
                <a:avLst/>
                <a:gdLst>
                  <a:gd name="T0" fmla="*/ 17 w 141"/>
                  <a:gd name="T1" fmla="*/ 136 h 233"/>
                  <a:gd name="T2" fmla="*/ 0 w 141"/>
                  <a:gd name="T3" fmla="*/ 155 h 233"/>
                  <a:gd name="T4" fmla="*/ 83 w 141"/>
                  <a:gd name="T5" fmla="*/ 155 h 233"/>
                  <a:gd name="T6" fmla="*/ 83 w 141"/>
                  <a:gd name="T7" fmla="*/ 144 h 233"/>
                  <a:gd name="T8" fmla="*/ 77 w 141"/>
                  <a:gd name="T9" fmla="*/ 151 h 233"/>
                  <a:gd name="T10" fmla="*/ 114 w 141"/>
                  <a:gd name="T11" fmla="*/ 212 h 233"/>
                  <a:gd name="T12" fmla="*/ 126 w 141"/>
                  <a:gd name="T13" fmla="*/ 233 h 233"/>
                  <a:gd name="T14" fmla="*/ 128 w 141"/>
                  <a:gd name="T15" fmla="*/ 207 h 233"/>
                  <a:gd name="T16" fmla="*/ 140 w 141"/>
                  <a:gd name="T17" fmla="*/ 24 h 233"/>
                  <a:gd name="T18" fmla="*/ 141 w 141"/>
                  <a:gd name="T19" fmla="*/ 0 h 233"/>
                  <a:gd name="T20" fmla="*/ 126 w 141"/>
                  <a:gd name="T21" fmla="*/ 15 h 233"/>
                  <a:gd name="T22" fmla="*/ 17 w 141"/>
                  <a:gd name="T23" fmla="*/ 136 h 233"/>
                  <a:gd name="T24" fmla="*/ 137 w 141"/>
                  <a:gd name="T25" fmla="*/ 31 h 233"/>
                  <a:gd name="T26" fmla="*/ 132 w 141"/>
                  <a:gd name="T27" fmla="*/ 23 h 233"/>
                  <a:gd name="T28" fmla="*/ 124 w 141"/>
                  <a:gd name="T29" fmla="*/ 23 h 233"/>
                  <a:gd name="T30" fmla="*/ 113 w 141"/>
                  <a:gd name="T31" fmla="*/ 205 h 233"/>
                  <a:gd name="T32" fmla="*/ 120 w 141"/>
                  <a:gd name="T33" fmla="*/ 205 h 233"/>
                  <a:gd name="T34" fmla="*/ 126 w 141"/>
                  <a:gd name="T35" fmla="*/ 200 h 233"/>
                  <a:gd name="T36" fmla="*/ 90 w 141"/>
                  <a:gd name="T37" fmla="*/ 139 h 233"/>
                  <a:gd name="T38" fmla="*/ 87 w 141"/>
                  <a:gd name="T39" fmla="*/ 134 h 233"/>
                  <a:gd name="T40" fmla="*/ 22 w 141"/>
                  <a:gd name="T41" fmla="*/ 134 h 233"/>
                  <a:gd name="T42" fmla="*/ 22 w 141"/>
                  <a:gd name="T43" fmla="*/ 144 h 233"/>
                  <a:gd name="T44" fmla="*/ 27 w 141"/>
                  <a:gd name="T45" fmla="*/ 152 h 233"/>
                  <a:gd name="T46" fmla="*/ 137 w 141"/>
                  <a:gd name="T47" fmla="*/ 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1" h="233">
                    <a:moveTo>
                      <a:pt x="17" y="136"/>
                    </a:moveTo>
                    <a:lnTo>
                      <a:pt x="0" y="155"/>
                    </a:lnTo>
                    <a:lnTo>
                      <a:pt x="83" y="155"/>
                    </a:lnTo>
                    <a:lnTo>
                      <a:pt x="83" y="144"/>
                    </a:lnTo>
                    <a:lnTo>
                      <a:pt x="77" y="151"/>
                    </a:lnTo>
                    <a:lnTo>
                      <a:pt x="114" y="212"/>
                    </a:lnTo>
                    <a:lnTo>
                      <a:pt x="126" y="233"/>
                    </a:lnTo>
                    <a:lnTo>
                      <a:pt x="128" y="207"/>
                    </a:lnTo>
                    <a:lnTo>
                      <a:pt x="140" y="24"/>
                    </a:lnTo>
                    <a:lnTo>
                      <a:pt x="141" y="0"/>
                    </a:lnTo>
                    <a:lnTo>
                      <a:pt x="126" y="15"/>
                    </a:lnTo>
                    <a:lnTo>
                      <a:pt x="17" y="136"/>
                    </a:lnTo>
                    <a:close/>
                    <a:moveTo>
                      <a:pt x="137" y="31"/>
                    </a:moveTo>
                    <a:lnTo>
                      <a:pt x="132" y="23"/>
                    </a:lnTo>
                    <a:lnTo>
                      <a:pt x="124" y="23"/>
                    </a:lnTo>
                    <a:lnTo>
                      <a:pt x="113" y="205"/>
                    </a:lnTo>
                    <a:lnTo>
                      <a:pt x="120" y="205"/>
                    </a:lnTo>
                    <a:lnTo>
                      <a:pt x="126" y="200"/>
                    </a:lnTo>
                    <a:lnTo>
                      <a:pt x="90" y="139"/>
                    </a:lnTo>
                    <a:lnTo>
                      <a:pt x="87" y="134"/>
                    </a:lnTo>
                    <a:lnTo>
                      <a:pt x="22" y="134"/>
                    </a:lnTo>
                    <a:lnTo>
                      <a:pt x="22" y="144"/>
                    </a:lnTo>
                    <a:lnTo>
                      <a:pt x="27" y="152"/>
                    </a:lnTo>
                    <a:lnTo>
                      <a:pt x="137" y="3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4" name="Freeform 13"/>
              <p:cNvSpPr>
                <a:spLocks/>
              </p:cNvSpPr>
              <p:nvPr/>
            </p:nvSpPr>
            <p:spPr bwMode="auto">
              <a:xfrm>
                <a:off x="990" y="3224"/>
                <a:ext cx="55" cy="91"/>
              </a:xfrm>
              <a:custGeom>
                <a:avLst/>
                <a:gdLst>
                  <a:gd name="T0" fmla="*/ 110 w 110"/>
                  <a:gd name="T1" fmla="*/ 0 h 182"/>
                  <a:gd name="T2" fmla="*/ 0 w 110"/>
                  <a:gd name="T3" fmla="*/ 121 h 182"/>
                  <a:gd name="T4" fmla="*/ 61 w 110"/>
                  <a:gd name="T5" fmla="*/ 121 h 182"/>
                  <a:gd name="T6" fmla="*/ 98 w 110"/>
                  <a:gd name="T7" fmla="*/ 182 h 182"/>
                  <a:gd name="T8" fmla="*/ 110 w 110"/>
                  <a:gd name="T9" fmla="*/ 0 h 182"/>
                </a:gdLst>
                <a:ahLst/>
                <a:cxnLst>
                  <a:cxn ang="0">
                    <a:pos x="T0" y="T1"/>
                  </a:cxn>
                  <a:cxn ang="0">
                    <a:pos x="T2" y="T3"/>
                  </a:cxn>
                  <a:cxn ang="0">
                    <a:pos x="T4" y="T5"/>
                  </a:cxn>
                  <a:cxn ang="0">
                    <a:pos x="T6" y="T7"/>
                  </a:cxn>
                  <a:cxn ang="0">
                    <a:pos x="T8" y="T9"/>
                  </a:cxn>
                </a:cxnLst>
                <a:rect l="0" t="0" r="r" b="b"/>
                <a:pathLst>
                  <a:path w="110" h="182">
                    <a:moveTo>
                      <a:pt x="110" y="0"/>
                    </a:moveTo>
                    <a:lnTo>
                      <a:pt x="0" y="121"/>
                    </a:lnTo>
                    <a:lnTo>
                      <a:pt x="61" y="121"/>
                    </a:lnTo>
                    <a:lnTo>
                      <a:pt x="98" y="182"/>
                    </a:lnTo>
                    <a:lnTo>
                      <a:pt x="1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5" name="Freeform 14"/>
              <p:cNvSpPr>
                <a:spLocks/>
              </p:cNvSpPr>
              <p:nvPr/>
            </p:nvSpPr>
            <p:spPr bwMode="auto">
              <a:xfrm>
                <a:off x="1019" y="2767"/>
                <a:ext cx="218" cy="502"/>
              </a:xfrm>
              <a:custGeom>
                <a:avLst/>
                <a:gdLst>
                  <a:gd name="T0" fmla="*/ 436 w 436"/>
                  <a:gd name="T1" fmla="*/ 27 h 1005"/>
                  <a:gd name="T2" fmla="*/ 393 w 436"/>
                  <a:gd name="T3" fmla="*/ 0 h 1005"/>
                  <a:gd name="T4" fmla="*/ 0 w 436"/>
                  <a:gd name="T5" fmla="*/ 978 h 1005"/>
                  <a:gd name="T6" fmla="*/ 44 w 436"/>
                  <a:gd name="T7" fmla="*/ 1005 h 1005"/>
                  <a:gd name="T8" fmla="*/ 436 w 436"/>
                  <a:gd name="T9" fmla="*/ 27 h 1005"/>
                </a:gdLst>
                <a:ahLst/>
                <a:cxnLst>
                  <a:cxn ang="0">
                    <a:pos x="T0" y="T1"/>
                  </a:cxn>
                  <a:cxn ang="0">
                    <a:pos x="T2" y="T3"/>
                  </a:cxn>
                  <a:cxn ang="0">
                    <a:pos x="T4" y="T5"/>
                  </a:cxn>
                  <a:cxn ang="0">
                    <a:pos x="T6" y="T7"/>
                  </a:cxn>
                  <a:cxn ang="0">
                    <a:pos x="T8" y="T9"/>
                  </a:cxn>
                </a:cxnLst>
                <a:rect l="0" t="0" r="r" b="b"/>
                <a:pathLst>
                  <a:path w="436" h="1005">
                    <a:moveTo>
                      <a:pt x="436" y="27"/>
                    </a:moveTo>
                    <a:lnTo>
                      <a:pt x="393" y="0"/>
                    </a:lnTo>
                    <a:lnTo>
                      <a:pt x="0" y="978"/>
                    </a:lnTo>
                    <a:lnTo>
                      <a:pt x="44" y="1005"/>
                    </a:lnTo>
                    <a:lnTo>
                      <a:pt x="436" y="2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6" name="Freeform 15"/>
              <p:cNvSpPr>
                <a:spLocks/>
              </p:cNvSpPr>
              <p:nvPr/>
            </p:nvSpPr>
            <p:spPr bwMode="auto">
              <a:xfrm>
                <a:off x="1226" y="2698"/>
                <a:ext cx="79" cy="75"/>
              </a:xfrm>
              <a:custGeom>
                <a:avLst/>
                <a:gdLst>
                  <a:gd name="T0" fmla="*/ 0 w 157"/>
                  <a:gd name="T1" fmla="*/ 151 h 151"/>
                  <a:gd name="T2" fmla="*/ 14 w 157"/>
                  <a:gd name="T3" fmla="*/ 108 h 151"/>
                  <a:gd name="T4" fmla="*/ 28 w 157"/>
                  <a:gd name="T5" fmla="*/ 72 h 151"/>
                  <a:gd name="T6" fmla="*/ 40 w 157"/>
                  <a:gd name="T7" fmla="*/ 43 h 151"/>
                  <a:gd name="T8" fmla="*/ 52 w 157"/>
                  <a:gd name="T9" fmla="*/ 22 h 151"/>
                  <a:gd name="T10" fmla="*/ 62 w 157"/>
                  <a:gd name="T11" fmla="*/ 7 h 151"/>
                  <a:gd name="T12" fmla="*/ 73 w 157"/>
                  <a:gd name="T13" fmla="*/ 0 h 151"/>
                  <a:gd name="T14" fmla="*/ 83 w 157"/>
                  <a:gd name="T15" fmla="*/ 0 h 151"/>
                  <a:gd name="T16" fmla="*/ 95 w 157"/>
                  <a:gd name="T17" fmla="*/ 7 h 151"/>
                  <a:gd name="T18" fmla="*/ 105 w 157"/>
                  <a:gd name="T19" fmla="*/ 22 h 151"/>
                  <a:gd name="T20" fmla="*/ 117 w 157"/>
                  <a:gd name="T21" fmla="*/ 43 h 151"/>
                  <a:gd name="T22" fmla="*/ 129 w 157"/>
                  <a:gd name="T23" fmla="*/ 72 h 151"/>
                  <a:gd name="T24" fmla="*/ 143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4" y="108"/>
                    </a:lnTo>
                    <a:lnTo>
                      <a:pt x="28" y="72"/>
                    </a:lnTo>
                    <a:lnTo>
                      <a:pt x="40" y="43"/>
                    </a:lnTo>
                    <a:lnTo>
                      <a:pt x="52" y="22"/>
                    </a:lnTo>
                    <a:lnTo>
                      <a:pt x="62" y="7"/>
                    </a:lnTo>
                    <a:lnTo>
                      <a:pt x="73" y="0"/>
                    </a:lnTo>
                    <a:lnTo>
                      <a:pt x="83" y="0"/>
                    </a:lnTo>
                    <a:lnTo>
                      <a:pt x="95" y="7"/>
                    </a:lnTo>
                    <a:lnTo>
                      <a:pt x="105" y="22"/>
                    </a:lnTo>
                    <a:lnTo>
                      <a:pt x="117" y="43"/>
                    </a:lnTo>
                    <a:lnTo>
                      <a:pt x="129" y="72"/>
                    </a:lnTo>
                    <a:lnTo>
                      <a:pt x="143"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7" name="Freeform 16"/>
              <p:cNvSpPr>
                <a:spLocks/>
              </p:cNvSpPr>
              <p:nvPr/>
            </p:nvSpPr>
            <p:spPr bwMode="auto">
              <a:xfrm>
                <a:off x="1305" y="2773"/>
                <a:ext cx="78" cy="76"/>
              </a:xfrm>
              <a:custGeom>
                <a:avLst/>
                <a:gdLst>
                  <a:gd name="T0" fmla="*/ 0 w 157"/>
                  <a:gd name="T1" fmla="*/ 0 h 152"/>
                  <a:gd name="T2" fmla="*/ 15 w 157"/>
                  <a:gd name="T3" fmla="*/ 44 h 152"/>
                  <a:gd name="T4" fmla="*/ 28 w 157"/>
                  <a:gd name="T5" fmla="*/ 81 h 152"/>
                  <a:gd name="T6" fmla="*/ 40 w 157"/>
                  <a:gd name="T7" fmla="*/ 109 h 152"/>
                  <a:gd name="T8" fmla="*/ 52 w 157"/>
                  <a:gd name="T9" fmla="*/ 130 h 152"/>
                  <a:gd name="T10" fmla="*/ 63 w 157"/>
                  <a:gd name="T11" fmla="*/ 146 h 152"/>
                  <a:gd name="T12" fmla="*/ 74 w 157"/>
                  <a:gd name="T13" fmla="*/ 152 h 152"/>
                  <a:gd name="T14" fmla="*/ 84 w 157"/>
                  <a:gd name="T15" fmla="*/ 152 h 152"/>
                  <a:gd name="T16" fmla="*/ 95 w 157"/>
                  <a:gd name="T17" fmla="*/ 146 h 152"/>
                  <a:gd name="T18" fmla="*/ 105 w 157"/>
                  <a:gd name="T19" fmla="*/ 130 h 152"/>
                  <a:gd name="T20" fmla="*/ 117 w 157"/>
                  <a:gd name="T21" fmla="*/ 109 h 152"/>
                  <a:gd name="T22" fmla="*/ 129 w 157"/>
                  <a:gd name="T23" fmla="*/ 81 h 152"/>
                  <a:gd name="T24" fmla="*/ 143 w 157"/>
                  <a:gd name="T25" fmla="*/ 44 h 152"/>
                  <a:gd name="T26" fmla="*/ 157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0" y="0"/>
                    </a:moveTo>
                    <a:lnTo>
                      <a:pt x="15" y="44"/>
                    </a:lnTo>
                    <a:lnTo>
                      <a:pt x="28" y="81"/>
                    </a:lnTo>
                    <a:lnTo>
                      <a:pt x="40" y="109"/>
                    </a:lnTo>
                    <a:lnTo>
                      <a:pt x="52" y="130"/>
                    </a:lnTo>
                    <a:lnTo>
                      <a:pt x="63" y="146"/>
                    </a:lnTo>
                    <a:lnTo>
                      <a:pt x="74" y="152"/>
                    </a:lnTo>
                    <a:lnTo>
                      <a:pt x="84" y="152"/>
                    </a:lnTo>
                    <a:lnTo>
                      <a:pt x="95" y="146"/>
                    </a:lnTo>
                    <a:lnTo>
                      <a:pt x="105" y="130"/>
                    </a:lnTo>
                    <a:lnTo>
                      <a:pt x="117" y="109"/>
                    </a:lnTo>
                    <a:lnTo>
                      <a:pt x="129" y="81"/>
                    </a:lnTo>
                    <a:lnTo>
                      <a:pt x="143" y="44"/>
                    </a:lnTo>
                    <a:lnTo>
                      <a:pt x="15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8" name="Freeform 17"/>
              <p:cNvSpPr>
                <a:spLocks/>
              </p:cNvSpPr>
              <p:nvPr/>
            </p:nvSpPr>
            <p:spPr bwMode="auto">
              <a:xfrm>
                <a:off x="1383" y="2698"/>
                <a:ext cx="79" cy="75"/>
              </a:xfrm>
              <a:custGeom>
                <a:avLst/>
                <a:gdLst>
                  <a:gd name="T0" fmla="*/ 0 w 157"/>
                  <a:gd name="T1" fmla="*/ 151 h 151"/>
                  <a:gd name="T2" fmla="*/ 15 w 157"/>
                  <a:gd name="T3" fmla="*/ 108 h 151"/>
                  <a:gd name="T4" fmla="*/ 28 w 157"/>
                  <a:gd name="T5" fmla="*/ 72 h 151"/>
                  <a:gd name="T6" fmla="*/ 40 w 157"/>
                  <a:gd name="T7" fmla="*/ 43 h 151"/>
                  <a:gd name="T8" fmla="*/ 52 w 157"/>
                  <a:gd name="T9" fmla="*/ 22 h 151"/>
                  <a:gd name="T10" fmla="*/ 63 w 157"/>
                  <a:gd name="T11" fmla="*/ 7 h 151"/>
                  <a:gd name="T12" fmla="*/ 74 w 157"/>
                  <a:gd name="T13" fmla="*/ 0 h 151"/>
                  <a:gd name="T14" fmla="*/ 84 w 157"/>
                  <a:gd name="T15" fmla="*/ 0 h 151"/>
                  <a:gd name="T16" fmla="*/ 95 w 157"/>
                  <a:gd name="T17" fmla="*/ 7 h 151"/>
                  <a:gd name="T18" fmla="*/ 105 w 157"/>
                  <a:gd name="T19" fmla="*/ 22 h 151"/>
                  <a:gd name="T20" fmla="*/ 116 w 157"/>
                  <a:gd name="T21" fmla="*/ 43 h 151"/>
                  <a:gd name="T22" fmla="*/ 129 w 157"/>
                  <a:gd name="T23" fmla="*/ 72 h 151"/>
                  <a:gd name="T24" fmla="*/ 143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5" y="108"/>
                    </a:lnTo>
                    <a:lnTo>
                      <a:pt x="28" y="72"/>
                    </a:lnTo>
                    <a:lnTo>
                      <a:pt x="40" y="43"/>
                    </a:lnTo>
                    <a:lnTo>
                      <a:pt x="52" y="22"/>
                    </a:lnTo>
                    <a:lnTo>
                      <a:pt x="63" y="7"/>
                    </a:lnTo>
                    <a:lnTo>
                      <a:pt x="74" y="0"/>
                    </a:lnTo>
                    <a:lnTo>
                      <a:pt x="84" y="0"/>
                    </a:lnTo>
                    <a:lnTo>
                      <a:pt x="95" y="7"/>
                    </a:lnTo>
                    <a:lnTo>
                      <a:pt x="105" y="22"/>
                    </a:lnTo>
                    <a:lnTo>
                      <a:pt x="116" y="43"/>
                    </a:lnTo>
                    <a:lnTo>
                      <a:pt x="129" y="72"/>
                    </a:lnTo>
                    <a:lnTo>
                      <a:pt x="143"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9" name="Freeform 18"/>
              <p:cNvSpPr>
                <a:spLocks/>
              </p:cNvSpPr>
              <p:nvPr/>
            </p:nvSpPr>
            <p:spPr bwMode="auto">
              <a:xfrm>
                <a:off x="1462" y="2773"/>
                <a:ext cx="78" cy="76"/>
              </a:xfrm>
              <a:custGeom>
                <a:avLst/>
                <a:gdLst>
                  <a:gd name="T0" fmla="*/ 0 w 157"/>
                  <a:gd name="T1" fmla="*/ 0 h 152"/>
                  <a:gd name="T2" fmla="*/ 15 w 157"/>
                  <a:gd name="T3" fmla="*/ 44 h 152"/>
                  <a:gd name="T4" fmla="*/ 29 w 157"/>
                  <a:gd name="T5" fmla="*/ 81 h 152"/>
                  <a:gd name="T6" fmla="*/ 40 w 157"/>
                  <a:gd name="T7" fmla="*/ 109 h 152"/>
                  <a:gd name="T8" fmla="*/ 52 w 157"/>
                  <a:gd name="T9" fmla="*/ 130 h 152"/>
                  <a:gd name="T10" fmla="*/ 63 w 157"/>
                  <a:gd name="T11" fmla="*/ 146 h 152"/>
                  <a:gd name="T12" fmla="*/ 74 w 157"/>
                  <a:gd name="T13" fmla="*/ 152 h 152"/>
                  <a:gd name="T14" fmla="*/ 84 w 157"/>
                  <a:gd name="T15" fmla="*/ 152 h 152"/>
                  <a:gd name="T16" fmla="*/ 94 w 157"/>
                  <a:gd name="T17" fmla="*/ 146 h 152"/>
                  <a:gd name="T18" fmla="*/ 105 w 157"/>
                  <a:gd name="T19" fmla="*/ 130 h 152"/>
                  <a:gd name="T20" fmla="*/ 116 w 157"/>
                  <a:gd name="T21" fmla="*/ 109 h 152"/>
                  <a:gd name="T22" fmla="*/ 129 w 157"/>
                  <a:gd name="T23" fmla="*/ 81 h 152"/>
                  <a:gd name="T24" fmla="*/ 143 w 157"/>
                  <a:gd name="T25" fmla="*/ 44 h 152"/>
                  <a:gd name="T26" fmla="*/ 157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0" y="0"/>
                    </a:moveTo>
                    <a:lnTo>
                      <a:pt x="15" y="44"/>
                    </a:lnTo>
                    <a:lnTo>
                      <a:pt x="29" y="81"/>
                    </a:lnTo>
                    <a:lnTo>
                      <a:pt x="40" y="109"/>
                    </a:lnTo>
                    <a:lnTo>
                      <a:pt x="52" y="130"/>
                    </a:lnTo>
                    <a:lnTo>
                      <a:pt x="63" y="146"/>
                    </a:lnTo>
                    <a:lnTo>
                      <a:pt x="74" y="152"/>
                    </a:lnTo>
                    <a:lnTo>
                      <a:pt x="84" y="152"/>
                    </a:lnTo>
                    <a:lnTo>
                      <a:pt x="94" y="146"/>
                    </a:lnTo>
                    <a:lnTo>
                      <a:pt x="105" y="130"/>
                    </a:lnTo>
                    <a:lnTo>
                      <a:pt x="116" y="109"/>
                    </a:lnTo>
                    <a:lnTo>
                      <a:pt x="129" y="81"/>
                    </a:lnTo>
                    <a:lnTo>
                      <a:pt x="143" y="44"/>
                    </a:lnTo>
                    <a:lnTo>
                      <a:pt x="15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0" name="Freeform 19"/>
              <p:cNvSpPr>
                <a:spLocks/>
              </p:cNvSpPr>
              <p:nvPr/>
            </p:nvSpPr>
            <p:spPr bwMode="auto">
              <a:xfrm>
                <a:off x="1540" y="2698"/>
                <a:ext cx="79" cy="75"/>
              </a:xfrm>
              <a:custGeom>
                <a:avLst/>
                <a:gdLst>
                  <a:gd name="T0" fmla="*/ 0 w 157"/>
                  <a:gd name="T1" fmla="*/ 151 h 151"/>
                  <a:gd name="T2" fmla="*/ 15 w 157"/>
                  <a:gd name="T3" fmla="*/ 108 h 151"/>
                  <a:gd name="T4" fmla="*/ 28 w 157"/>
                  <a:gd name="T5" fmla="*/ 72 h 151"/>
                  <a:gd name="T6" fmla="*/ 41 w 157"/>
                  <a:gd name="T7" fmla="*/ 43 h 151"/>
                  <a:gd name="T8" fmla="*/ 52 w 157"/>
                  <a:gd name="T9" fmla="*/ 22 h 151"/>
                  <a:gd name="T10" fmla="*/ 63 w 157"/>
                  <a:gd name="T11" fmla="*/ 7 h 151"/>
                  <a:gd name="T12" fmla="*/ 73 w 157"/>
                  <a:gd name="T13" fmla="*/ 0 h 151"/>
                  <a:gd name="T14" fmla="*/ 84 w 157"/>
                  <a:gd name="T15" fmla="*/ 0 h 151"/>
                  <a:gd name="T16" fmla="*/ 94 w 157"/>
                  <a:gd name="T17" fmla="*/ 7 h 151"/>
                  <a:gd name="T18" fmla="*/ 106 w 157"/>
                  <a:gd name="T19" fmla="*/ 22 h 151"/>
                  <a:gd name="T20" fmla="*/ 117 w 157"/>
                  <a:gd name="T21" fmla="*/ 43 h 151"/>
                  <a:gd name="T22" fmla="*/ 129 w 157"/>
                  <a:gd name="T23" fmla="*/ 72 h 151"/>
                  <a:gd name="T24" fmla="*/ 142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5" y="108"/>
                    </a:lnTo>
                    <a:lnTo>
                      <a:pt x="28" y="72"/>
                    </a:lnTo>
                    <a:lnTo>
                      <a:pt x="41" y="43"/>
                    </a:lnTo>
                    <a:lnTo>
                      <a:pt x="52" y="22"/>
                    </a:lnTo>
                    <a:lnTo>
                      <a:pt x="63" y="7"/>
                    </a:lnTo>
                    <a:lnTo>
                      <a:pt x="73" y="0"/>
                    </a:lnTo>
                    <a:lnTo>
                      <a:pt x="84" y="0"/>
                    </a:lnTo>
                    <a:lnTo>
                      <a:pt x="94" y="7"/>
                    </a:lnTo>
                    <a:lnTo>
                      <a:pt x="106" y="22"/>
                    </a:lnTo>
                    <a:lnTo>
                      <a:pt x="117" y="43"/>
                    </a:lnTo>
                    <a:lnTo>
                      <a:pt x="129" y="72"/>
                    </a:lnTo>
                    <a:lnTo>
                      <a:pt x="142"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1" name="Freeform 20"/>
              <p:cNvSpPr>
                <a:spLocks/>
              </p:cNvSpPr>
              <p:nvPr/>
            </p:nvSpPr>
            <p:spPr bwMode="auto">
              <a:xfrm>
                <a:off x="1619" y="2773"/>
                <a:ext cx="78" cy="76"/>
              </a:xfrm>
              <a:custGeom>
                <a:avLst/>
                <a:gdLst>
                  <a:gd name="T0" fmla="*/ 0 w 157"/>
                  <a:gd name="T1" fmla="*/ 0 h 152"/>
                  <a:gd name="T2" fmla="*/ 15 w 157"/>
                  <a:gd name="T3" fmla="*/ 44 h 152"/>
                  <a:gd name="T4" fmla="*/ 28 w 157"/>
                  <a:gd name="T5" fmla="*/ 81 h 152"/>
                  <a:gd name="T6" fmla="*/ 41 w 157"/>
                  <a:gd name="T7" fmla="*/ 109 h 152"/>
                  <a:gd name="T8" fmla="*/ 52 w 157"/>
                  <a:gd name="T9" fmla="*/ 130 h 152"/>
                  <a:gd name="T10" fmla="*/ 63 w 157"/>
                  <a:gd name="T11" fmla="*/ 146 h 152"/>
                  <a:gd name="T12" fmla="*/ 73 w 157"/>
                  <a:gd name="T13" fmla="*/ 152 h 152"/>
                  <a:gd name="T14" fmla="*/ 84 w 157"/>
                  <a:gd name="T15" fmla="*/ 152 h 152"/>
                  <a:gd name="T16" fmla="*/ 94 w 157"/>
                  <a:gd name="T17" fmla="*/ 146 h 152"/>
                  <a:gd name="T18" fmla="*/ 106 w 157"/>
                  <a:gd name="T19" fmla="*/ 130 h 152"/>
                  <a:gd name="T20" fmla="*/ 117 w 157"/>
                  <a:gd name="T21" fmla="*/ 109 h 152"/>
                  <a:gd name="T22" fmla="*/ 129 w 157"/>
                  <a:gd name="T23" fmla="*/ 81 h 152"/>
                  <a:gd name="T24" fmla="*/ 142 w 157"/>
                  <a:gd name="T25" fmla="*/ 44 h 152"/>
                  <a:gd name="T26" fmla="*/ 157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0" y="0"/>
                    </a:moveTo>
                    <a:lnTo>
                      <a:pt x="15" y="44"/>
                    </a:lnTo>
                    <a:lnTo>
                      <a:pt x="28" y="81"/>
                    </a:lnTo>
                    <a:lnTo>
                      <a:pt x="41" y="109"/>
                    </a:lnTo>
                    <a:lnTo>
                      <a:pt x="52" y="130"/>
                    </a:lnTo>
                    <a:lnTo>
                      <a:pt x="63" y="146"/>
                    </a:lnTo>
                    <a:lnTo>
                      <a:pt x="73" y="152"/>
                    </a:lnTo>
                    <a:lnTo>
                      <a:pt x="84" y="152"/>
                    </a:lnTo>
                    <a:lnTo>
                      <a:pt x="94" y="146"/>
                    </a:lnTo>
                    <a:lnTo>
                      <a:pt x="106" y="130"/>
                    </a:lnTo>
                    <a:lnTo>
                      <a:pt x="117" y="109"/>
                    </a:lnTo>
                    <a:lnTo>
                      <a:pt x="129" y="81"/>
                    </a:lnTo>
                    <a:lnTo>
                      <a:pt x="142" y="44"/>
                    </a:lnTo>
                    <a:lnTo>
                      <a:pt x="15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2" name="Freeform 21"/>
              <p:cNvSpPr>
                <a:spLocks/>
              </p:cNvSpPr>
              <p:nvPr/>
            </p:nvSpPr>
            <p:spPr bwMode="auto">
              <a:xfrm>
                <a:off x="1697" y="2698"/>
                <a:ext cx="78" cy="75"/>
              </a:xfrm>
              <a:custGeom>
                <a:avLst/>
                <a:gdLst>
                  <a:gd name="T0" fmla="*/ 0 w 157"/>
                  <a:gd name="T1" fmla="*/ 151 h 151"/>
                  <a:gd name="T2" fmla="*/ 15 w 157"/>
                  <a:gd name="T3" fmla="*/ 108 h 151"/>
                  <a:gd name="T4" fmla="*/ 28 w 157"/>
                  <a:gd name="T5" fmla="*/ 72 h 151"/>
                  <a:gd name="T6" fmla="*/ 41 w 157"/>
                  <a:gd name="T7" fmla="*/ 43 h 151"/>
                  <a:gd name="T8" fmla="*/ 52 w 157"/>
                  <a:gd name="T9" fmla="*/ 22 h 151"/>
                  <a:gd name="T10" fmla="*/ 63 w 157"/>
                  <a:gd name="T11" fmla="*/ 7 h 151"/>
                  <a:gd name="T12" fmla="*/ 73 w 157"/>
                  <a:gd name="T13" fmla="*/ 0 h 151"/>
                  <a:gd name="T14" fmla="*/ 84 w 157"/>
                  <a:gd name="T15" fmla="*/ 0 h 151"/>
                  <a:gd name="T16" fmla="*/ 94 w 157"/>
                  <a:gd name="T17" fmla="*/ 7 h 151"/>
                  <a:gd name="T18" fmla="*/ 106 w 157"/>
                  <a:gd name="T19" fmla="*/ 22 h 151"/>
                  <a:gd name="T20" fmla="*/ 117 w 157"/>
                  <a:gd name="T21" fmla="*/ 43 h 151"/>
                  <a:gd name="T22" fmla="*/ 130 w 157"/>
                  <a:gd name="T23" fmla="*/ 72 h 151"/>
                  <a:gd name="T24" fmla="*/ 142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5" y="108"/>
                    </a:lnTo>
                    <a:lnTo>
                      <a:pt x="28" y="72"/>
                    </a:lnTo>
                    <a:lnTo>
                      <a:pt x="41" y="43"/>
                    </a:lnTo>
                    <a:lnTo>
                      <a:pt x="52" y="22"/>
                    </a:lnTo>
                    <a:lnTo>
                      <a:pt x="63" y="7"/>
                    </a:lnTo>
                    <a:lnTo>
                      <a:pt x="73" y="0"/>
                    </a:lnTo>
                    <a:lnTo>
                      <a:pt x="84" y="0"/>
                    </a:lnTo>
                    <a:lnTo>
                      <a:pt x="94" y="7"/>
                    </a:lnTo>
                    <a:lnTo>
                      <a:pt x="106" y="22"/>
                    </a:lnTo>
                    <a:lnTo>
                      <a:pt x="117" y="43"/>
                    </a:lnTo>
                    <a:lnTo>
                      <a:pt x="130" y="72"/>
                    </a:lnTo>
                    <a:lnTo>
                      <a:pt x="142"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3" name="Freeform 22"/>
              <p:cNvSpPr>
                <a:spLocks/>
              </p:cNvSpPr>
              <p:nvPr/>
            </p:nvSpPr>
            <p:spPr bwMode="auto">
              <a:xfrm>
                <a:off x="1775" y="2773"/>
                <a:ext cx="79" cy="76"/>
              </a:xfrm>
              <a:custGeom>
                <a:avLst/>
                <a:gdLst>
                  <a:gd name="T0" fmla="*/ 0 w 158"/>
                  <a:gd name="T1" fmla="*/ 0 h 152"/>
                  <a:gd name="T2" fmla="*/ 15 w 158"/>
                  <a:gd name="T3" fmla="*/ 44 h 152"/>
                  <a:gd name="T4" fmla="*/ 28 w 158"/>
                  <a:gd name="T5" fmla="*/ 81 h 152"/>
                  <a:gd name="T6" fmla="*/ 41 w 158"/>
                  <a:gd name="T7" fmla="*/ 109 h 152"/>
                  <a:gd name="T8" fmla="*/ 52 w 158"/>
                  <a:gd name="T9" fmla="*/ 130 h 152"/>
                  <a:gd name="T10" fmla="*/ 63 w 158"/>
                  <a:gd name="T11" fmla="*/ 146 h 152"/>
                  <a:gd name="T12" fmla="*/ 73 w 158"/>
                  <a:gd name="T13" fmla="*/ 152 h 152"/>
                  <a:gd name="T14" fmla="*/ 84 w 158"/>
                  <a:gd name="T15" fmla="*/ 152 h 152"/>
                  <a:gd name="T16" fmla="*/ 95 w 158"/>
                  <a:gd name="T17" fmla="*/ 146 h 152"/>
                  <a:gd name="T18" fmla="*/ 106 w 158"/>
                  <a:gd name="T19" fmla="*/ 130 h 152"/>
                  <a:gd name="T20" fmla="*/ 117 w 158"/>
                  <a:gd name="T21" fmla="*/ 109 h 152"/>
                  <a:gd name="T22" fmla="*/ 130 w 158"/>
                  <a:gd name="T23" fmla="*/ 81 h 152"/>
                  <a:gd name="T24" fmla="*/ 142 w 158"/>
                  <a:gd name="T25" fmla="*/ 44 h 152"/>
                  <a:gd name="T26" fmla="*/ 158 w 158"/>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 h="152">
                    <a:moveTo>
                      <a:pt x="0" y="0"/>
                    </a:moveTo>
                    <a:lnTo>
                      <a:pt x="15" y="44"/>
                    </a:lnTo>
                    <a:lnTo>
                      <a:pt x="28" y="81"/>
                    </a:lnTo>
                    <a:lnTo>
                      <a:pt x="41" y="109"/>
                    </a:lnTo>
                    <a:lnTo>
                      <a:pt x="52" y="130"/>
                    </a:lnTo>
                    <a:lnTo>
                      <a:pt x="63" y="146"/>
                    </a:lnTo>
                    <a:lnTo>
                      <a:pt x="73" y="152"/>
                    </a:lnTo>
                    <a:lnTo>
                      <a:pt x="84" y="152"/>
                    </a:lnTo>
                    <a:lnTo>
                      <a:pt x="95" y="146"/>
                    </a:lnTo>
                    <a:lnTo>
                      <a:pt x="106" y="130"/>
                    </a:lnTo>
                    <a:lnTo>
                      <a:pt x="117" y="109"/>
                    </a:lnTo>
                    <a:lnTo>
                      <a:pt x="130" y="81"/>
                    </a:lnTo>
                    <a:lnTo>
                      <a:pt x="142" y="44"/>
                    </a:lnTo>
                    <a:lnTo>
                      <a:pt x="15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4" name="Freeform 23"/>
              <p:cNvSpPr>
                <a:spLocks/>
              </p:cNvSpPr>
              <p:nvPr/>
            </p:nvSpPr>
            <p:spPr bwMode="auto">
              <a:xfrm>
                <a:off x="1854" y="2698"/>
                <a:ext cx="79" cy="75"/>
              </a:xfrm>
              <a:custGeom>
                <a:avLst/>
                <a:gdLst>
                  <a:gd name="T0" fmla="*/ 0 w 157"/>
                  <a:gd name="T1" fmla="*/ 151 h 151"/>
                  <a:gd name="T2" fmla="*/ 15 w 157"/>
                  <a:gd name="T3" fmla="*/ 108 h 151"/>
                  <a:gd name="T4" fmla="*/ 27 w 157"/>
                  <a:gd name="T5" fmla="*/ 72 h 151"/>
                  <a:gd name="T6" fmla="*/ 40 w 157"/>
                  <a:gd name="T7" fmla="*/ 43 h 151"/>
                  <a:gd name="T8" fmla="*/ 51 w 157"/>
                  <a:gd name="T9" fmla="*/ 22 h 151"/>
                  <a:gd name="T10" fmla="*/ 63 w 157"/>
                  <a:gd name="T11" fmla="*/ 7 h 151"/>
                  <a:gd name="T12" fmla="*/ 73 w 157"/>
                  <a:gd name="T13" fmla="*/ 0 h 151"/>
                  <a:gd name="T14" fmla="*/ 84 w 157"/>
                  <a:gd name="T15" fmla="*/ 0 h 151"/>
                  <a:gd name="T16" fmla="*/ 94 w 157"/>
                  <a:gd name="T17" fmla="*/ 7 h 151"/>
                  <a:gd name="T18" fmla="*/ 104 w 157"/>
                  <a:gd name="T19" fmla="*/ 22 h 151"/>
                  <a:gd name="T20" fmla="*/ 116 w 157"/>
                  <a:gd name="T21" fmla="*/ 43 h 151"/>
                  <a:gd name="T22" fmla="*/ 129 w 157"/>
                  <a:gd name="T23" fmla="*/ 72 h 151"/>
                  <a:gd name="T24" fmla="*/ 142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5" y="108"/>
                    </a:lnTo>
                    <a:lnTo>
                      <a:pt x="27" y="72"/>
                    </a:lnTo>
                    <a:lnTo>
                      <a:pt x="40" y="43"/>
                    </a:lnTo>
                    <a:lnTo>
                      <a:pt x="51" y="22"/>
                    </a:lnTo>
                    <a:lnTo>
                      <a:pt x="63" y="7"/>
                    </a:lnTo>
                    <a:lnTo>
                      <a:pt x="73" y="0"/>
                    </a:lnTo>
                    <a:lnTo>
                      <a:pt x="84" y="0"/>
                    </a:lnTo>
                    <a:lnTo>
                      <a:pt x="94" y="7"/>
                    </a:lnTo>
                    <a:lnTo>
                      <a:pt x="104" y="22"/>
                    </a:lnTo>
                    <a:lnTo>
                      <a:pt x="116" y="43"/>
                    </a:lnTo>
                    <a:lnTo>
                      <a:pt x="129" y="72"/>
                    </a:lnTo>
                    <a:lnTo>
                      <a:pt x="142"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5" name="Freeform 24"/>
              <p:cNvSpPr>
                <a:spLocks/>
              </p:cNvSpPr>
              <p:nvPr/>
            </p:nvSpPr>
            <p:spPr bwMode="auto">
              <a:xfrm>
                <a:off x="1933" y="2773"/>
                <a:ext cx="78" cy="76"/>
              </a:xfrm>
              <a:custGeom>
                <a:avLst/>
                <a:gdLst>
                  <a:gd name="T0" fmla="*/ 0 w 157"/>
                  <a:gd name="T1" fmla="*/ 0 h 152"/>
                  <a:gd name="T2" fmla="*/ 14 w 157"/>
                  <a:gd name="T3" fmla="*/ 44 h 152"/>
                  <a:gd name="T4" fmla="*/ 27 w 157"/>
                  <a:gd name="T5" fmla="*/ 81 h 152"/>
                  <a:gd name="T6" fmla="*/ 40 w 157"/>
                  <a:gd name="T7" fmla="*/ 109 h 152"/>
                  <a:gd name="T8" fmla="*/ 51 w 157"/>
                  <a:gd name="T9" fmla="*/ 130 h 152"/>
                  <a:gd name="T10" fmla="*/ 63 w 157"/>
                  <a:gd name="T11" fmla="*/ 146 h 152"/>
                  <a:gd name="T12" fmla="*/ 73 w 157"/>
                  <a:gd name="T13" fmla="*/ 152 h 152"/>
                  <a:gd name="T14" fmla="*/ 83 w 157"/>
                  <a:gd name="T15" fmla="*/ 152 h 152"/>
                  <a:gd name="T16" fmla="*/ 94 w 157"/>
                  <a:gd name="T17" fmla="*/ 146 h 152"/>
                  <a:gd name="T18" fmla="*/ 104 w 157"/>
                  <a:gd name="T19" fmla="*/ 130 h 152"/>
                  <a:gd name="T20" fmla="*/ 116 w 157"/>
                  <a:gd name="T21" fmla="*/ 109 h 152"/>
                  <a:gd name="T22" fmla="*/ 128 w 157"/>
                  <a:gd name="T23" fmla="*/ 81 h 152"/>
                  <a:gd name="T24" fmla="*/ 142 w 157"/>
                  <a:gd name="T25" fmla="*/ 44 h 152"/>
                  <a:gd name="T26" fmla="*/ 157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0" y="0"/>
                    </a:moveTo>
                    <a:lnTo>
                      <a:pt x="14" y="44"/>
                    </a:lnTo>
                    <a:lnTo>
                      <a:pt x="27" y="81"/>
                    </a:lnTo>
                    <a:lnTo>
                      <a:pt x="40" y="109"/>
                    </a:lnTo>
                    <a:lnTo>
                      <a:pt x="51" y="130"/>
                    </a:lnTo>
                    <a:lnTo>
                      <a:pt x="63" y="146"/>
                    </a:lnTo>
                    <a:lnTo>
                      <a:pt x="73" y="152"/>
                    </a:lnTo>
                    <a:lnTo>
                      <a:pt x="83" y="152"/>
                    </a:lnTo>
                    <a:lnTo>
                      <a:pt x="94" y="146"/>
                    </a:lnTo>
                    <a:lnTo>
                      <a:pt x="104" y="130"/>
                    </a:lnTo>
                    <a:lnTo>
                      <a:pt x="116" y="109"/>
                    </a:lnTo>
                    <a:lnTo>
                      <a:pt x="128" y="81"/>
                    </a:lnTo>
                    <a:lnTo>
                      <a:pt x="142" y="44"/>
                    </a:lnTo>
                    <a:lnTo>
                      <a:pt x="15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6" name="Freeform 25"/>
              <p:cNvSpPr>
                <a:spLocks/>
              </p:cNvSpPr>
              <p:nvPr/>
            </p:nvSpPr>
            <p:spPr bwMode="auto">
              <a:xfrm>
                <a:off x="2008" y="2283"/>
                <a:ext cx="203" cy="493"/>
              </a:xfrm>
              <a:custGeom>
                <a:avLst/>
                <a:gdLst>
                  <a:gd name="T0" fmla="*/ 407 w 407"/>
                  <a:gd name="T1" fmla="*/ 9 h 985"/>
                  <a:gd name="T2" fmla="*/ 393 w 407"/>
                  <a:gd name="T3" fmla="*/ 0 h 985"/>
                  <a:gd name="T4" fmla="*/ 0 w 407"/>
                  <a:gd name="T5" fmla="*/ 976 h 985"/>
                  <a:gd name="T6" fmla="*/ 15 w 407"/>
                  <a:gd name="T7" fmla="*/ 985 h 985"/>
                  <a:gd name="T8" fmla="*/ 407 w 407"/>
                  <a:gd name="T9" fmla="*/ 9 h 985"/>
                </a:gdLst>
                <a:ahLst/>
                <a:cxnLst>
                  <a:cxn ang="0">
                    <a:pos x="T0" y="T1"/>
                  </a:cxn>
                  <a:cxn ang="0">
                    <a:pos x="T2" y="T3"/>
                  </a:cxn>
                  <a:cxn ang="0">
                    <a:pos x="T4" y="T5"/>
                  </a:cxn>
                  <a:cxn ang="0">
                    <a:pos x="T6" y="T7"/>
                  </a:cxn>
                  <a:cxn ang="0">
                    <a:pos x="T8" y="T9"/>
                  </a:cxn>
                </a:cxnLst>
                <a:rect l="0" t="0" r="r" b="b"/>
                <a:pathLst>
                  <a:path w="407" h="985">
                    <a:moveTo>
                      <a:pt x="407" y="9"/>
                    </a:moveTo>
                    <a:lnTo>
                      <a:pt x="393" y="0"/>
                    </a:lnTo>
                    <a:lnTo>
                      <a:pt x="0" y="976"/>
                    </a:lnTo>
                    <a:lnTo>
                      <a:pt x="15" y="985"/>
                    </a:lnTo>
                    <a:lnTo>
                      <a:pt x="407" y="9"/>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7" name="Freeform 26"/>
              <p:cNvSpPr>
                <a:spLocks noEditPoints="1"/>
              </p:cNvSpPr>
              <p:nvPr/>
            </p:nvSpPr>
            <p:spPr bwMode="auto">
              <a:xfrm>
                <a:off x="2173" y="2250"/>
                <a:ext cx="49" cy="80"/>
              </a:xfrm>
              <a:custGeom>
                <a:avLst/>
                <a:gdLst>
                  <a:gd name="T0" fmla="*/ 17 w 97"/>
                  <a:gd name="T1" fmla="*/ 88 h 159"/>
                  <a:gd name="T2" fmla="*/ 0 w 97"/>
                  <a:gd name="T3" fmla="*/ 107 h 159"/>
                  <a:gd name="T4" fmla="*/ 59 w 97"/>
                  <a:gd name="T5" fmla="*/ 107 h 159"/>
                  <a:gd name="T6" fmla="*/ 59 w 97"/>
                  <a:gd name="T7" fmla="*/ 96 h 159"/>
                  <a:gd name="T8" fmla="*/ 52 w 97"/>
                  <a:gd name="T9" fmla="*/ 103 h 159"/>
                  <a:gd name="T10" fmla="*/ 74 w 97"/>
                  <a:gd name="T11" fmla="*/ 139 h 159"/>
                  <a:gd name="T12" fmla="*/ 87 w 97"/>
                  <a:gd name="T13" fmla="*/ 159 h 159"/>
                  <a:gd name="T14" fmla="*/ 89 w 97"/>
                  <a:gd name="T15" fmla="*/ 134 h 159"/>
                  <a:gd name="T16" fmla="*/ 96 w 97"/>
                  <a:gd name="T17" fmla="*/ 25 h 159"/>
                  <a:gd name="T18" fmla="*/ 97 w 97"/>
                  <a:gd name="T19" fmla="*/ 0 h 159"/>
                  <a:gd name="T20" fmla="*/ 83 w 97"/>
                  <a:gd name="T21" fmla="*/ 16 h 159"/>
                  <a:gd name="T22" fmla="*/ 17 w 97"/>
                  <a:gd name="T23" fmla="*/ 88 h 159"/>
                  <a:gd name="T24" fmla="*/ 93 w 97"/>
                  <a:gd name="T25" fmla="*/ 31 h 159"/>
                  <a:gd name="T26" fmla="*/ 88 w 97"/>
                  <a:gd name="T27" fmla="*/ 23 h 159"/>
                  <a:gd name="T28" fmla="*/ 80 w 97"/>
                  <a:gd name="T29" fmla="*/ 23 h 159"/>
                  <a:gd name="T30" fmla="*/ 73 w 97"/>
                  <a:gd name="T31" fmla="*/ 133 h 159"/>
                  <a:gd name="T32" fmla="*/ 80 w 97"/>
                  <a:gd name="T33" fmla="*/ 133 h 159"/>
                  <a:gd name="T34" fmla="*/ 87 w 97"/>
                  <a:gd name="T35" fmla="*/ 127 h 159"/>
                  <a:gd name="T36" fmla="*/ 62 w 97"/>
                  <a:gd name="T37" fmla="*/ 86 h 159"/>
                  <a:gd name="T38" fmla="*/ 22 w 97"/>
                  <a:gd name="T39" fmla="*/ 86 h 159"/>
                  <a:gd name="T40" fmla="*/ 22 w 97"/>
                  <a:gd name="T41" fmla="*/ 96 h 159"/>
                  <a:gd name="T42" fmla="*/ 27 w 97"/>
                  <a:gd name="T43" fmla="*/ 104 h 159"/>
                  <a:gd name="T44" fmla="*/ 93 w 97"/>
                  <a:gd name="T45" fmla="*/ 3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159">
                    <a:moveTo>
                      <a:pt x="17" y="88"/>
                    </a:moveTo>
                    <a:lnTo>
                      <a:pt x="0" y="107"/>
                    </a:lnTo>
                    <a:lnTo>
                      <a:pt x="59" y="107"/>
                    </a:lnTo>
                    <a:lnTo>
                      <a:pt x="59" y="96"/>
                    </a:lnTo>
                    <a:lnTo>
                      <a:pt x="52" y="103"/>
                    </a:lnTo>
                    <a:lnTo>
                      <a:pt x="74" y="139"/>
                    </a:lnTo>
                    <a:lnTo>
                      <a:pt x="87" y="159"/>
                    </a:lnTo>
                    <a:lnTo>
                      <a:pt x="89" y="134"/>
                    </a:lnTo>
                    <a:lnTo>
                      <a:pt x="96" y="25"/>
                    </a:lnTo>
                    <a:lnTo>
                      <a:pt x="97" y="0"/>
                    </a:lnTo>
                    <a:lnTo>
                      <a:pt x="83" y="16"/>
                    </a:lnTo>
                    <a:lnTo>
                      <a:pt x="17" y="88"/>
                    </a:lnTo>
                    <a:close/>
                    <a:moveTo>
                      <a:pt x="93" y="31"/>
                    </a:moveTo>
                    <a:lnTo>
                      <a:pt x="88" y="23"/>
                    </a:lnTo>
                    <a:lnTo>
                      <a:pt x="80" y="23"/>
                    </a:lnTo>
                    <a:lnTo>
                      <a:pt x="73" y="133"/>
                    </a:lnTo>
                    <a:lnTo>
                      <a:pt x="80" y="133"/>
                    </a:lnTo>
                    <a:lnTo>
                      <a:pt x="87" y="127"/>
                    </a:lnTo>
                    <a:lnTo>
                      <a:pt x="62" y="86"/>
                    </a:lnTo>
                    <a:lnTo>
                      <a:pt x="22" y="86"/>
                    </a:lnTo>
                    <a:lnTo>
                      <a:pt x="22" y="96"/>
                    </a:lnTo>
                    <a:lnTo>
                      <a:pt x="27" y="104"/>
                    </a:lnTo>
                    <a:lnTo>
                      <a:pt x="93" y="3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8" name="Freeform 27"/>
              <p:cNvSpPr>
                <a:spLocks/>
              </p:cNvSpPr>
              <p:nvPr/>
            </p:nvSpPr>
            <p:spPr bwMode="auto">
              <a:xfrm>
                <a:off x="2184" y="2262"/>
                <a:ext cx="33" cy="55"/>
              </a:xfrm>
              <a:custGeom>
                <a:avLst/>
                <a:gdLst>
                  <a:gd name="T0" fmla="*/ 66 w 66"/>
                  <a:gd name="T1" fmla="*/ 0 h 110"/>
                  <a:gd name="T2" fmla="*/ 0 w 66"/>
                  <a:gd name="T3" fmla="*/ 73 h 110"/>
                  <a:gd name="T4" fmla="*/ 37 w 66"/>
                  <a:gd name="T5" fmla="*/ 73 h 110"/>
                  <a:gd name="T6" fmla="*/ 58 w 66"/>
                  <a:gd name="T7" fmla="*/ 110 h 110"/>
                  <a:gd name="T8" fmla="*/ 66 w 66"/>
                  <a:gd name="T9" fmla="*/ 0 h 110"/>
                </a:gdLst>
                <a:ahLst/>
                <a:cxnLst>
                  <a:cxn ang="0">
                    <a:pos x="T0" y="T1"/>
                  </a:cxn>
                  <a:cxn ang="0">
                    <a:pos x="T2" y="T3"/>
                  </a:cxn>
                  <a:cxn ang="0">
                    <a:pos x="T4" y="T5"/>
                  </a:cxn>
                  <a:cxn ang="0">
                    <a:pos x="T6" y="T7"/>
                  </a:cxn>
                  <a:cxn ang="0">
                    <a:pos x="T8" y="T9"/>
                  </a:cxn>
                </a:cxnLst>
                <a:rect l="0" t="0" r="r" b="b"/>
                <a:pathLst>
                  <a:path w="66" h="110">
                    <a:moveTo>
                      <a:pt x="66" y="0"/>
                    </a:moveTo>
                    <a:lnTo>
                      <a:pt x="0" y="73"/>
                    </a:lnTo>
                    <a:lnTo>
                      <a:pt x="37" y="73"/>
                    </a:lnTo>
                    <a:lnTo>
                      <a:pt x="58" y="110"/>
                    </a:lnTo>
                    <a:lnTo>
                      <a:pt x="6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9" name="Freeform 28"/>
              <p:cNvSpPr>
                <a:spLocks/>
              </p:cNvSpPr>
              <p:nvPr/>
            </p:nvSpPr>
            <p:spPr bwMode="auto">
              <a:xfrm>
                <a:off x="2204" y="1794"/>
                <a:ext cx="204" cy="494"/>
              </a:xfrm>
              <a:custGeom>
                <a:avLst/>
                <a:gdLst>
                  <a:gd name="T0" fmla="*/ 408 w 408"/>
                  <a:gd name="T1" fmla="*/ 9 h 986"/>
                  <a:gd name="T2" fmla="*/ 393 w 408"/>
                  <a:gd name="T3" fmla="*/ 0 h 986"/>
                  <a:gd name="T4" fmla="*/ 0 w 408"/>
                  <a:gd name="T5" fmla="*/ 977 h 986"/>
                  <a:gd name="T6" fmla="*/ 14 w 408"/>
                  <a:gd name="T7" fmla="*/ 986 h 986"/>
                  <a:gd name="T8" fmla="*/ 408 w 408"/>
                  <a:gd name="T9" fmla="*/ 9 h 986"/>
                </a:gdLst>
                <a:ahLst/>
                <a:cxnLst>
                  <a:cxn ang="0">
                    <a:pos x="T0" y="T1"/>
                  </a:cxn>
                  <a:cxn ang="0">
                    <a:pos x="T2" y="T3"/>
                  </a:cxn>
                  <a:cxn ang="0">
                    <a:pos x="T4" y="T5"/>
                  </a:cxn>
                  <a:cxn ang="0">
                    <a:pos x="T6" y="T7"/>
                  </a:cxn>
                  <a:cxn ang="0">
                    <a:pos x="T8" y="T9"/>
                  </a:cxn>
                </a:cxnLst>
                <a:rect l="0" t="0" r="r" b="b"/>
                <a:pathLst>
                  <a:path w="408" h="986">
                    <a:moveTo>
                      <a:pt x="408" y="9"/>
                    </a:moveTo>
                    <a:lnTo>
                      <a:pt x="393" y="0"/>
                    </a:lnTo>
                    <a:lnTo>
                      <a:pt x="0" y="977"/>
                    </a:lnTo>
                    <a:lnTo>
                      <a:pt x="14" y="986"/>
                    </a:lnTo>
                    <a:lnTo>
                      <a:pt x="408" y="9"/>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0" name="Freeform 29"/>
              <p:cNvSpPr>
                <a:spLocks/>
              </p:cNvSpPr>
              <p:nvPr/>
            </p:nvSpPr>
            <p:spPr bwMode="auto">
              <a:xfrm>
                <a:off x="2008" y="2771"/>
                <a:ext cx="203" cy="493"/>
              </a:xfrm>
              <a:custGeom>
                <a:avLst/>
                <a:gdLst>
                  <a:gd name="T0" fmla="*/ 393 w 407"/>
                  <a:gd name="T1" fmla="*/ 987 h 987"/>
                  <a:gd name="T2" fmla="*/ 407 w 407"/>
                  <a:gd name="T3" fmla="*/ 978 h 987"/>
                  <a:gd name="T4" fmla="*/ 15 w 407"/>
                  <a:gd name="T5" fmla="*/ 0 h 987"/>
                  <a:gd name="T6" fmla="*/ 0 w 407"/>
                  <a:gd name="T7" fmla="*/ 9 h 987"/>
                  <a:gd name="T8" fmla="*/ 393 w 407"/>
                  <a:gd name="T9" fmla="*/ 987 h 987"/>
                </a:gdLst>
                <a:ahLst/>
                <a:cxnLst>
                  <a:cxn ang="0">
                    <a:pos x="T0" y="T1"/>
                  </a:cxn>
                  <a:cxn ang="0">
                    <a:pos x="T2" y="T3"/>
                  </a:cxn>
                  <a:cxn ang="0">
                    <a:pos x="T4" y="T5"/>
                  </a:cxn>
                  <a:cxn ang="0">
                    <a:pos x="T6" y="T7"/>
                  </a:cxn>
                  <a:cxn ang="0">
                    <a:pos x="T8" y="T9"/>
                  </a:cxn>
                </a:cxnLst>
                <a:rect l="0" t="0" r="r" b="b"/>
                <a:pathLst>
                  <a:path w="407" h="987">
                    <a:moveTo>
                      <a:pt x="393" y="987"/>
                    </a:moveTo>
                    <a:lnTo>
                      <a:pt x="407" y="978"/>
                    </a:lnTo>
                    <a:lnTo>
                      <a:pt x="15" y="0"/>
                    </a:lnTo>
                    <a:lnTo>
                      <a:pt x="0" y="9"/>
                    </a:lnTo>
                    <a:lnTo>
                      <a:pt x="393" y="98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1" name="Freeform 30"/>
              <p:cNvSpPr>
                <a:spLocks noEditPoints="1"/>
              </p:cNvSpPr>
              <p:nvPr/>
            </p:nvSpPr>
            <p:spPr bwMode="auto">
              <a:xfrm>
                <a:off x="2193" y="3227"/>
                <a:ext cx="50" cy="80"/>
              </a:xfrm>
              <a:custGeom>
                <a:avLst/>
                <a:gdLst>
                  <a:gd name="T0" fmla="*/ 9 w 98"/>
                  <a:gd name="T1" fmla="*/ 136 h 162"/>
                  <a:gd name="T2" fmla="*/ 11 w 98"/>
                  <a:gd name="T3" fmla="*/ 162 h 162"/>
                  <a:gd name="T4" fmla="*/ 46 w 98"/>
                  <a:gd name="T5" fmla="*/ 104 h 162"/>
                  <a:gd name="T6" fmla="*/ 39 w 98"/>
                  <a:gd name="T7" fmla="*/ 98 h 162"/>
                  <a:gd name="T8" fmla="*/ 39 w 98"/>
                  <a:gd name="T9" fmla="*/ 108 h 162"/>
                  <a:gd name="T10" fmla="*/ 98 w 98"/>
                  <a:gd name="T11" fmla="*/ 108 h 162"/>
                  <a:gd name="T12" fmla="*/ 81 w 98"/>
                  <a:gd name="T13" fmla="*/ 90 h 162"/>
                  <a:gd name="T14" fmla="*/ 15 w 98"/>
                  <a:gd name="T15" fmla="*/ 17 h 162"/>
                  <a:gd name="T16" fmla="*/ 0 w 98"/>
                  <a:gd name="T17" fmla="*/ 0 h 162"/>
                  <a:gd name="T18" fmla="*/ 2 w 98"/>
                  <a:gd name="T19" fmla="*/ 26 h 162"/>
                  <a:gd name="T20" fmla="*/ 9 w 98"/>
                  <a:gd name="T21" fmla="*/ 136 h 162"/>
                  <a:gd name="T22" fmla="*/ 19 w 98"/>
                  <a:gd name="T23" fmla="*/ 25 h 162"/>
                  <a:gd name="T24" fmla="*/ 10 w 98"/>
                  <a:gd name="T25" fmla="*/ 25 h 162"/>
                  <a:gd name="T26" fmla="*/ 5 w 98"/>
                  <a:gd name="T27" fmla="*/ 33 h 162"/>
                  <a:gd name="T28" fmla="*/ 71 w 98"/>
                  <a:gd name="T29" fmla="*/ 106 h 162"/>
                  <a:gd name="T30" fmla="*/ 76 w 98"/>
                  <a:gd name="T31" fmla="*/ 98 h 162"/>
                  <a:gd name="T32" fmla="*/ 76 w 98"/>
                  <a:gd name="T33" fmla="*/ 87 h 162"/>
                  <a:gd name="T34" fmla="*/ 36 w 98"/>
                  <a:gd name="T35" fmla="*/ 87 h 162"/>
                  <a:gd name="T36" fmla="*/ 11 w 98"/>
                  <a:gd name="T37" fmla="*/ 129 h 162"/>
                  <a:gd name="T38" fmla="*/ 18 w 98"/>
                  <a:gd name="T39" fmla="*/ 134 h 162"/>
                  <a:gd name="T40" fmla="*/ 26 w 98"/>
                  <a:gd name="T41" fmla="*/ 134 h 162"/>
                  <a:gd name="T42" fmla="*/ 19 w 98"/>
                  <a:gd name="T43"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162">
                    <a:moveTo>
                      <a:pt x="9" y="136"/>
                    </a:moveTo>
                    <a:lnTo>
                      <a:pt x="11" y="162"/>
                    </a:lnTo>
                    <a:lnTo>
                      <a:pt x="46" y="104"/>
                    </a:lnTo>
                    <a:lnTo>
                      <a:pt x="39" y="98"/>
                    </a:lnTo>
                    <a:lnTo>
                      <a:pt x="39" y="108"/>
                    </a:lnTo>
                    <a:lnTo>
                      <a:pt x="98" y="108"/>
                    </a:lnTo>
                    <a:lnTo>
                      <a:pt x="81" y="90"/>
                    </a:lnTo>
                    <a:lnTo>
                      <a:pt x="15" y="17"/>
                    </a:lnTo>
                    <a:lnTo>
                      <a:pt x="0" y="0"/>
                    </a:lnTo>
                    <a:lnTo>
                      <a:pt x="2" y="26"/>
                    </a:lnTo>
                    <a:lnTo>
                      <a:pt x="9" y="136"/>
                    </a:lnTo>
                    <a:close/>
                    <a:moveTo>
                      <a:pt x="19" y="25"/>
                    </a:moveTo>
                    <a:lnTo>
                      <a:pt x="10" y="25"/>
                    </a:lnTo>
                    <a:lnTo>
                      <a:pt x="5" y="33"/>
                    </a:lnTo>
                    <a:lnTo>
                      <a:pt x="71" y="106"/>
                    </a:lnTo>
                    <a:lnTo>
                      <a:pt x="76" y="98"/>
                    </a:lnTo>
                    <a:lnTo>
                      <a:pt x="76" y="87"/>
                    </a:lnTo>
                    <a:lnTo>
                      <a:pt x="36" y="87"/>
                    </a:lnTo>
                    <a:lnTo>
                      <a:pt x="11" y="129"/>
                    </a:lnTo>
                    <a:lnTo>
                      <a:pt x="18" y="134"/>
                    </a:lnTo>
                    <a:lnTo>
                      <a:pt x="26" y="134"/>
                    </a:lnTo>
                    <a:lnTo>
                      <a:pt x="19" y="2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2" name="Freeform 31"/>
              <p:cNvSpPr>
                <a:spLocks/>
              </p:cNvSpPr>
              <p:nvPr/>
            </p:nvSpPr>
            <p:spPr bwMode="auto">
              <a:xfrm>
                <a:off x="2199" y="3239"/>
                <a:ext cx="33" cy="55"/>
              </a:xfrm>
              <a:custGeom>
                <a:avLst/>
                <a:gdLst>
                  <a:gd name="T0" fmla="*/ 0 w 66"/>
                  <a:gd name="T1" fmla="*/ 0 h 109"/>
                  <a:gd name="T2" fmla="*/ 8 w 66"/>
                  <a:gd name="T3" fmla="*/ 109 h 109"/>
                  <a:gd name="T4" fmla="*/ 29 w 66"/>
                  <a:gd name="T5" fmla="*/ 73 h 109"/>
                  <a:gd name="T6" fmla="*/ 66 w 66"/>
                  <a:gd name="T7" fmla="*/ 73 h 109"/>
                  <a:gd name="T8" fmla="*/ 0 w 66"/>
                  <a:gd name="T9" fmla="*/ 0 h 109"/>
                </a:gdLst>
                <a:ahLst/>
                <a:cxnLst>
                  <a:cxn ang="0">
                    <a:pos x="T0" y="T1"/>
                  </a:cxn>
                  <a:cxn ang="0">
                    <a:pos x="T2" y="T3"/>
                  </a:cxn>
                  <a:cxn ang="0">
                    <a:pos x="T4" y="T5"/>
                  </a:cxn>
                  <a:cxn ang="0">
                    <a:pos x="T6" y="T7"/>
                  </a:cxn>
                  <a:cxn ang="0">
                    <a:pos x="T8" y="T9"/>
                  </a:cxn>
                </a:cxnLst>
                <a:rect l="0" t="0" r="r" b="b"/>
                <a:pathLst>
                  <a:path w="66" h="109">
                    <a:moveTo>
                      <a:pt x="0" y="0"/>
                    </a:moveTo>
                    <a:lnTo>
                      <a:pt x="8" y="109"/>
                    </a:lnTo>
                    <a:lnTo>
                      <a:pt x="29" y="73"/>
                    </a:lnTo>
                    <a:lnTo>
                      <a:pt x="66" y="7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3" name="Freeform 32"/>
              <p:cNvSpPr>
                <a:spLocks/>
              </p:cNvSpPr>
              <p:nvPr/>
            </p:nvSpPr>
            <p:spPr bwMode="auto">
              <a:xfrm>
                <a:off x="2204" y="3260"/>
                <a:ext cx="204" cy="493"/>
              </a:xfrm>
              <a:custGeom>
                <a:avLst/>
                <a:gdLst>
                  <a:gd name="T0" fmla="*/ 393 w 408"/>
                  <a:gd name="T1" fmla="*/ 986 h 986"/>
                  <a:gd name="T2" fmla="*/ 408 w 408"/>
                  <a:gd name="T3" fmla="*/ 977 h 986"/>
                  <a:gd name="T4" fmla="*/ 14 w 408"/>
                  <a:gd name="T5" fmla="*/ 0 h 986"/>
                  <a:gd name="T6" fmla="*/ 0 w 408"/>
                  <a:gd name="T7" fmla="*/ 9 h 986"/>
                  <a:gd name="T8" fmla="*/ 393 w 408"/>
                  <a:gd name="T9" fmla="*/ 986 h 986"/>
                </a:gdLst>
                <a:ahLst/>
                <a:cxnLst>
                  <a:cxn ang="0">
                    <a:pos x="T0" y="T1"/>
                  </a:cxn>
                  <a:cxn ang="0">
                    <a:pos x="T2" y="T3"/>
                  </a:cxn>
                  <a:cxn ang="0">
                    <a:pos x="T4" y="T5"/>
                  </a:cxn>
                  <a:cxn ang="0">
                    <a:pos x="T6" y="T7"/>
                  </a:cxn>
                  <a:cxn ang="0">
                    <a:pos x="T8" y="T9"/>
                  </a:cxn>
                </a:cxnLst>
                <a:rect l="0" t="0" r="r" b="b"/>
                <a:pathLst>
                  <a:path w="408" h="986">
                    <a:moveTo>
                      <a:pt x="393" y="986"/>
                    </a:moveTo>
                    <a:lnTo>
                      <a:pt x="408" y="977"/>
                    </a:lnTo>
                    <a:lnTo>
                      <a:pt x="14" y="0"/>
                    </a:lnTo>
                    <a:lnTo>
                      <a:pt x="0" y="9"/>
                    </a:lnTo>
                    <a:lnTo>
                      <a:pt x="393" y="98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162" name="テキスト ボックス 161"/>
                <p:cNvSpPr txBox="1"/>
                <p:nvPr/>
              </p:nvSpPr>
              <p:spPr>
                <a:xfrm>
                  <a:off x="2229279" y="2317763"/>
                  <a:ext cx="553487" cy="4277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kumimoji="1" lang="en-US" altLang="ja-JP" b="0" i="1" smtClean="0">
                                <a:latin typeface="Cambria Math" panose="02040503050406030204" pitchFamily="18" charset="0"/>
                              </a:rPr>
                            </m:ctrlPr>
                          </m:sSupPr>
                          <m:e>
                            <m:r>
                              <a:rPr kumimoji="1" lang="ja-JP" altLang="en-US" i="1" smtClean="0">
                                <a:latin typeface="Cambria Math"/>
                              </a:rPr>
                              <m:t>𝛾</m:t>
                            </m:r>
                          </m:e>
                          <m:sup>
                            <m:r>
                              <a:rPr kumimoji="1" lang="en-US" altLang="ja-JP" b="0" i="1" smtClean="0">
                                <a:latin typeface="Cambria Math" panose="02040503050406030204" pitchFamily="18" charset="0"/>
                              </a:rPr>
                              <m:t>∗</m:t>
                            </m:r>
                          </m:sup>
                        </m:sSup>
                      </m:oMath>
                    </m:oMathPara>
                  </a14:m>
                  <a:endParaRPr kumimoji="1" lang="ja-JP" altLang="en-US" dirty="0"/>
                </a:p>
              </p:txBody>
            </p:sp>
          </mc:Choice>
          <mc:Fallback xmlns="">
            <p:sp>
              <p:nvSpPr>
                <p:cNvPr id="162" name="テキスト ボックス 161"/>
                <p:cNvSpPr txBox="1">
                  <a:spLocks noRot="1" noChangeAspect="1" noMove="1" noResize="1" noEditPoints="1" noAdjustHandles="1" noChangeArrowheads="1" noChangeShapeType="1" noTextEdit="1"/>
                </p:cNvSpPr>
                <p:nvPr/>
              </p:nvSpPr>
              <p:spPr>
                <a:xfrm>
                  <a:off x="2229279" y="2317763"/>
                  <a:ext cx="553487" cy="427720"/>
                </a:xfrm>
                <a:prstGeom prst="rect">
                  <a:avLst/>
                </a:prstGeom>
                <a:blipFill rotWithShape="0">
                  <a:blip r:embed="rId23"/>
                  <a:stretch>
                    <a:fillRect b="-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63" name="テキスト ボックス 162"/>
                <p:cNvSpPr txBox="1"/>
                <p:nvPr/>
              </p:nvSpPr>
              <p:spPr>
                <a:xfrm>
                  <a:off x="1625854" y="1744477"/>
                  <a:ext cx="458421" cy="3913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163" name="テキスト ボックス 162"/>
                <p:cNvSpPr txBox="1">
                  <a:spLocks noRot="1" noChangeAspect="1" noMove="1" noResize="1" noEditPoints="1" noAdjustHandles="1" noChangeArrowheads="1" noChangeShapeType="1" noTextEdit="1"/>
                </p:cNvSpPr>
                <p:nvPr/>
              </p:nvSpPr>
              <p:spPr>
                <a:xfrm>
                  <a:off x="1625854" y="1744477"/>
                  <a:ext cx="458421" cy="391377"/>
                </a:xfrm>
                <a:prstGeom prst="rect">
                  <a:avLst/>
                </a:prstGeom>
                <a:blipFill>
                  <a:blip r:embed="rId24"/>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64" name="テキスト ボックス 163"/>
                <p:cNvSpPr txBox="1"/>
                <p:nvPr/>
              </p:nvSpPr>
              <p:spPr>
                <a:xfrm>
                  <a:off x="1647444" y="3553823"/>
                  <a:ext cx="370421" cy="369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ja-JP" altLang="en-US" i="1" smtClean="0">
                            <a:latin typeface="Cambria Math"/>
                          </a:rPr>
                          <m:t>𝜇</m:t>
                        </m:r>
                      </m:oMath>
                    </m:oMathPara>
                  </a14:m>
                  <a:endParaRPr kumimoji="1" lang="ja-JP" altLang="en-US" dirty="0"/>
                </a:p>
              </p:txBody>
            </p:sp>
          </mc:Choice>
          <mc:Fallback xmlns="">
            <p:sp>
              <p:nvSpPr>
                <p:cNvPr id="164" name="テキスト ボックス 163"/>
                <p:cNvSpPr txBox="1">
                  <a:spLocks noRot="1" noChangeAspect="1" noMove="1" noResize="1" noEditPoints="1" noAdjustHandles="1" noChangeArrowheads="1" noChangeShapeType="1" noTextEdit="1"/>
                </p:cNvSpPr>
                <p:nvPr/>
              </p:nvSpPr>
              <p:spPr>
                <a:xfrm>
                  <a:off x="1647444" y="3553823"/>
                  <a:ext cx="370421" cy="369333"/>
                </a:xfrm>
                <a:prstGeom prst="rect">
                  <a:avLst/>
                </a:prstGeom>
                <a:blipFill>
                  <a:blip r:embed="rId25"/>
                  <a:stretch>
                    <a:fillRect b="-20755"/>
                  </a:stretch>
                </a:blipFill>
              </p:spPr>
              <p:txBody>
                <a:bodyPr/>
                <a:lstStyle/>
                <a:p>
                  <a:r>
                    <a:rPr lang="ja-JP" altLang="en-US">
                      <a:noFill/>
                    </a:rPr>
                    <a:t> </a:t>
                  </a:r>
                </a:p>
              </p:txBody>
            </p:sp>
          </mc:Fallback>
        </mc:AlternateContent>
        <p:sp>
          <p:nvSpPr>
            <p:cNvPr id="165" name="円/楕円 164"/>
            <p:cNvSpPr/>
            <p:nvPr/>
          </p:nvSpPr>
          <p:spPr>
            <a:xfrm>
              <a:off x="1771078" y="2726681"/>
              <a:ext cx="343021" cy="32254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66" name="テキスト ボックス 165"/>
                <p:cNvSpPr txBox="1"/>
                <p:nvPr/>
              </p:nvSpPr>
              <p:spPr>
                <a:xfrm>
                  <a:off x="2706728" y="1744477"/>
                  <a:ext cx="458422" cy="3913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78" name="テキスト ボックス 77"/>
                <p:cNvSpPr txBox="1">
                  <a:spLocks noRot="1" noChangeAspect="1" noMove="1" noResize="1" noEditPoints="1" noAdjustHandles="1" noChangeArrowheads="1" noChangeShapeType="1" noTextEdit="1"/>
                </p:cNvSpPr>
                <p:nvPr/>
              </p:nvSpPr>
              <p:spPr>
                <a:xfrm>
                  <a:off x="2706728" y="1744477"/>
                  <a:ext cx="458422" cy="391377"/>
                </a:xfrm>
                <a:prstGeom prst="rect">
                  <a:avLst/>
                </a:prstGeom>
                <a:blipFill rotWithShape="0">
                  <a:blip r:embed="rId11"/>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67" name="テキスト ボックス 166"/>
                <p:cNvSpPr txBox="1"/>
                <p:nvPr/>
              </p:nvSpPr>
              <p:spPr>
                <a:xfrm>
                  <a:off x="2679613" y="3569827"/>
                  <a:ext cx="458421" cy="3913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b="0" i="1" smtClean="0">
                            <a:latin typeface="Cambria Math" panose="02040503050406030204" pitchFamily="18" charset="0"/>
                          </a:rPr>
                          <m:t>𝑒</m:t>
                        </m:r>
                      </m:oMath>
                    </m:oMathPara>
                  </a14:m>
                  <a:endParaRPr kumimoji="1" lang="ja-JP" altLang="en-US" dirty="0"/>
                </a:p>
              </p:txBody>
            </p:sp>
          </mc:Choice>
          <mc:Fallback xmlns="">
            <p:sp>
              <p:nvSpPr>
                <p:cNvPr id="167" name="テキスト ボックス 166"/>
                <p:cNvSpPr txBox="1">
                  <a:spLocks noRot="1" noChangeAspect="1" noMove="1" noResize="1" noEditPoints="1" noAdjustHandles="1" noChangeArrowheads="1" noChangeShapeType="1" noTextEdit="1"/>
                </p:cNvSpPr>
                <p:nvPr/>
              </p:nvSpPr>
              <p:spPr>
                <a:xfrm>
                  <a:off x="2679613" y="3569827"/>
                  <a:ext cx="458421" cy="391377"/>
                </a:xfrm>
                <a:prstGeom prst="rect">
                  <a:avLst/>
                </a:prstGeom>
                <a:blipFill>
                  <a:blip r:embed="rId26"/>
                  <a:stretch>
                    <a:fillRect/>
                  </a:stretch>
                </a:blipFill>
              </p:spPr>
              <p:txBody>
                <a:bodyPr/>
                <a:lstStyle/>
                <a:p>
                  <a:r>
                    <a:rPr lang="ja-JP" altLang="en-US">
                      <a:noFill/>
                    </a:rPr>
                    <a:t> </a:t>
                  </a:r>
                </a:p>
              </p:txBody>
            </p:sp>
          </mc:Fallback>
        </mc:AlternateContent>
      </p:grpSp>
      <p:sp>
        <p:nvSpPr>
          <p:cNvPr id="194" name="角丸四角形 193"/>
          <p:cNvSpPr/>
          <p:nvPr/>
        </p:nvSpPr>
        <p:spPr>
          <a:xfrm>
            <a:off x="4706173" y="4217524"/>
            <a:ext cx="4128399" cy="2211381"/>
          </a:xfrm>
          <a:prstGeom prst="round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 name="右カーブ矢印 2"/>
          <p:cNvSpPr/>
          <p:nvPr/>
        </p:nvSpPr>
        <p:spPr>
          <a:xfrm rot="21013763">
            <a:off x="482432" y="2262250"/>
            <a:ext cx="532869" cy="3266045"/>
          </a:xfrm>
          <a:prstGeom prst="curved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3" name="右カーブ矢印 22"/>
          <p:cNvSpPr/>
          <p:nvPr/>
        </p:nvSpPr>
        <p:spPr>
          <a:xfrm rot="20479037">
            <a:off x="4656459" y="3874222"/>
            <a:ext cx="433506" cy="1663308"/>
          </a:xfrm>
          <a:prstGeom prst="curvedRightArrow">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0" name="テキスト ボックス 79"/>
          <p:cNvSpPr txBox="1"/>
          <p:nvPr/>
        </p:nvSpPr>
        <p:spPr>
          <a:xfrm>
            <a:off x="2114524" y="5178549"/>
            <a:ext cx="2263761" cy="400110"/>
          </a:xfrm>
          <a:prstGeom prst="rect">
            <a:avLst/>
          </a:prstGeom>
          <a:noFill/>
        </p:spPr>
        <p:txBody>
          <a:bodyPr wrap="none" rtlCol="0">
            <a:spAutoFit/>
          </a:bodyPr>
          <a:lstStyle/>
          <a:p>
            <a:r>
              <a:rPr lang="en-US" altLang="ja-JP" sz="2000" dirty="0" smtClean="0"/>
              <a:t>contact</a:t>
            </a:r>
            <a:r>
              <a:rPr kumimoji="1" lang="en-US" altLang="ja-JP" sz="2000" dirty="0" smtClean="0"/>
              <a:t> interaction</a:t>
            </a:r>
            <a:endParaRPr kumimoji="1" lang="ja-JP" altLang="en-US" sz="2000" dirty="0"/>
          </a:p>
        </p:txBody>
      </p:sp>
      <p:sp>
        <p:nvSpPr>
          <p:cNvPr id="110" name="テキスト ボックス 109"/>
          <p:cNvSpPr txBox="1"/>
          <p:nvPr/>
        </p:nvSpPr>
        <p:spPr>
          <a:xfrm>
            <a:off x="6484448" y="5172755"/>
            <a:ext cx="2408032" cy="400110"/>
          </a:xfrm>
          <a:prstGeom prst="rect">
            <a:avLst/>
          </a:prstGeom>
          <a:noFill/>
        </p:spPr>
        <p:txBody>
          <a:bodyPr wrap="none" rtlCol="0">
            <a:spAutoFit/>
          </a:bodyPr>
          <a:lstStyle/>
          <a:p>
            <a:r>
              <a:rPr kumimoji="1" lang="en-US" altLang="ja-JP" sz="2000" dirty="0" smtClean="0"/>
              <a:t>photonic interaction</a:t>
            </a:r>
            <a:endParaRPr kumimoji="1" lang="ja-JP" altLang="en-US" sz="2000" dirty="0"/>
          </a:p>
        </p:txBody>
      </p:sp>
      <mc:AlternateContent xmlns:mc="http://schemas.openxmlformats.org/markup-compatibility/2006" xmlns:a14="http://schemas.microsoft.com/office/drawing/2010/main">
        <mc:Choice Requires="a14">
          <p:sp>
            <p:nvSpPr>
              <p:cNvPr id="112" name="テキスト ボックス 111"/>
              <p:cNvSpPr txBox="1"/>
              <p:nvPr/>
            </p:nvSpPr>
            <p:spPr>
              <a:xfrm>
                <a:off x="855858" y="369332"/>
                <a:ext cx="7439537" cy="584775"/>
              </a:xfrm>
              <a:prstGeom prst="rect">
                <a:avLst/>
              </a:prstGeom>
              <a:noFill/>
            </p:spPr>
            <p:txBody>
              <a:bodyPr wrap="none" rtlCol="0">
                <a:spAutoFit/>
              </a:bodyPr>
              <a:lstStyle/>
              <a:p>
                <a:pPr algn="ctr"/>
                <a:r>
                  <a:rPr lang="en-US" altLang="ja-JP" sz="3200" b="1" dirty="0" smtClean="0"/>
                  <a:t>Effective Lagrangian for </a:t>
                </a:r>
                <a14:m>
                  <m:oMath xmlns:m="http://schemas.openxmlformats.org/officeDocument/2006/math">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𝝁</m:t>
                        </m:r>
                      </m:e>
                      <m:sup>
                        <m:r>
                          <a:rPr lang="en-US" altLang="ja-JP" sz="3200" b="1" i="1" smtClean="0">
                            <a:latin typeface="Cambria Math" panose="02040503050406030204" pitchFamily="18" charset="0"/>
                          </a:rPr>
                          <m:t>−</m:t>
                        </m:r>
                      </m:sup>
                    </m:sSup>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𝒆</m:t>
                        </m:r>
                      </m:e>
                      <m:sup>
                        <m:r>
                          <a:rPr lang="en-US" altLang="ja-JP" sz="3200" b="1" i="1" smtClean="0">
                            <a:latin typeface="Cambria Math" panose="02040503050406030204" pitchFamily="18" charset="0"/>
                          </a:rPr>
                          <m:t>−</m:t>
                        </m:r>
                      </m:sup>
                    </m:sSup>
                    <m:r>
                      <a:rPr lang="en-US" altLang="ja-JP" sz="3200" b="1" i="1" smtClean="0">
                        <a:latin typeface="Cambria Math" panose="02040503050406030204" pitchFamily="18" charset="0"/>
                      </a:rPr>
                      <m:t>→</m:t>
                    </m:r>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𝒆</m:t>
                        </m:r>
                      </m:e>
                      <m:sup>
                        <m:r>
                          <a:rPr lang="en-US" altLang="ja-JP" sz="3200" b="1" i="1" smtClean="0">
                            <a:latin typeface="Cambria Math" panose="02040503050406030204" pitchFamily="18" charset="0"/>
                          </a:rPr>
                          <m:t>−</m:t>
                        </m:r>
                      </m:sup>
                    </m:sSup>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𝒆</m:t>
                        </m:r>
                      </m:e>
                      <m:sup>
                        <m:r>
                          <a:rPr lang="en-US" altLang="ja-JP" sz="3200" b="1" i="1" smtClean="0">
                            <a:latin typeface="Cambria Math" panose="02040503050406030204" pitchFamily="18" charset="0"/>
                          </a:rPr>
                          <m:t>−</m:t>
                        </m:r>
                      </m:sup>
                    </m:sSup>
                  </m:oMath>
                </a14:m>
                <a:endParaRPr kumimoji="1" lang="ja-JP" altLang="en-US" sz="3200" b="1" dirty="0"/>
              </a:p>
            </p:txBody>
          </p:sp>
        </mc:Choice>
        <mc:Fallback xmlns="">
          <p:sp>
            <p:nvSpPr>
              <p:cNvPr id="112" name="テキスト ボックス 111"/>
              <p:cNvSpPr txBox="1">
                <a:spLocks noRot="1" noChangeAspect="1" noMove="1" noResize="1" noEditPoints="1" noAdjustHandles="1" noChangeArrowheads="1" noChangeShapeType="1" noTextEdit="1"/>
              </p:cNvSpPr>
              <p:nvPr/>
            </p:nvSpPr>
            <p:spPr>
              <a:xfrm>
                <a:off x="855858" y="369332"/>
                <a:ext cx="7439537" cy="584775"/>
              </a:xfrm>
              <a:prstGeom prst="rect">
                <a:avLst/>
              </a:prstGeom>
              <a:blipFill>
                <a:blip r:embed="rId27"/>
                <a:stretch>
                  <a:fillRect l="-1556" t="-13542" b="-33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1" name="正方形/長方形 80"/>
              <p:cNvSpPr/>
              <p:nvPr/>
            </p:nvSpPr>
            <p:spPr>
              <a:xfrm>
                <a:off x="2239484" y="5743744"/>
                <a:ext cx="2024465" cy="307777"/>
              </a:xfrm>
              <a:prstGeom prst="rect">
                <a:avLst/>
              </a:prstGeom>
            </p:spPr>
            <p:txBody>
              <a:bodyPr wrap="none">
                <a:spAutoFit/>
              </a:bodyPr>
              <a:lstStyle/>
              <a:p>
                <a:pPr algn="ctr"/>
                <a:r>
                  <a:rPr lang="en-US" altLang="ja-JP" sz="1400" dirty="0" smtClean="0"/>
                  <a:t>constrained by </a:t>
                </a:r>
                <a14:m>
                  <m:oMath xmlns:m="http://schemas.openxmlformats.org/officeDocument/2006/math">
                    <m:r>
                      <a:rPr lang="en-US" altLang="ja-JP" sz="1400" b="0" i="1" smtClean="0">
                        <a:latin typeface="Cambria Math" panose="02040503050406030204" pitchFamily="18" charset="0"/>
                      </a:rPr>
                      <m:t>𝜇</m:t>
                    </m:r>
                    <m:r>
                      <a:rPr lang="en-US" altLang="ja-JP" sz="1400" b="0" i="1" smtClean="0">
                        <a:latin typeface="Cambria Math" panose="02040503050406030204" pitchFamily="18" charset="0"/>
                      </a:rPr>
                      <m:t>→</m:t>
                    </m:r>
                    <m:r>
                      <a:rPr lang="en-US" altLang="ja-JP" sz="1400" b="0" i="1" smtClean="0">
                        <a:latin typeface="Cambria Math" panose="02040503050406030204" pitchFamily="18" charset="0"/>
                      </a:rPr>
                      <m:t>𝑒𝑒𝑒</m:t>
                    </m:r>
                  </m:oMath>
                </a14:m>
                <a:endParaRPr lang="ja-JP" altLang="en-US" sz="1400" dirty="0"/>
              </a:p>
            </p:txBody>
          </p:sp>
        </mc:Choice>
        <mc:Fallback xmlns="">
          <p:sp>
            <p:nvSpPr>
              <p:cNvPr id="81" name="正方形/長方形 80"/>
              <p:cNvSpPr>
                <a:spLocks noRot="1" noChangeAspect="1" noMove="1" noResize="1" noEditPoints="1" noAdjustHandles="1" noChangeArrowheads="1" noChangeShapeType="1" noTextEdit="1"/>
              </p:cNvSpPr>
              <p:nvPr/>
            </p:nvSpPr>
            <p:spPr>
              <a:xfrm>
                <a:off x="2239484" y="5743744"/>
                <a:ext cx="2024465" cy="307777"/>
              </a:xfrm>
              <a:prstGeom prst="rect">
                <a:avLst/>
              </a:prstGeom>
              <a:blipFill>
                <a:blip r:embed="rId28"/>
                <a:stretch>
                  <a:fillRect l="-602" t="-3922" b="-1960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2" name="正方形/長方形 81"/>
              <p:cNvSpPr/>
              <p:nvPr/>
            </p:nvSpPr>
            <p:spPr>
              <a:xfrm>
                <a:off x="6722881" y="5762420"/>
                <a:ext cx="1940339" cy="307777"/>
              </a:xfrm>
              <a:prstGeom prst="rect">
                <a:avLst/>
              </a:prstGeom>
            </p:spPr>
            <p:txBody>
              <a:bodyPr wrap="none">
                <a:spAutoFit/>
              </a:bodyPr>
              <a:lstStyle/>
              <a:p>
                <a:pPr algn="ctr"/>
                <a:r>
                  <a:rPr lang="en-US" altLang="ja-JP" sz="1400" dirty="0" smtClean="0"/>
                  <a:t>constrained by </a:t>
                </a:r>
                <a14:m>
                  <m:oMath xmlns:m="http://schemas.openxmlformats.org/officeDocument/2006/math">
                    <m:r>
                      <a:rPr lang="en-US" altLang="ja-JP" sz="1400" b="0" i="1" smtClean="0">
                        <a:latin typeface="Cambria Math" panose="02040503050406030204" pitchFamily="18" charset="0"/>
                      </a:rPr>
                      <m:t>𝜇</m:t>
                    </m:r>
                    <m:r>
                      <a:rPr lang="en-US" altLang="ja-JP" sz="1400" b="0" i="1" smtClean="0">
                        <a:latin typeface="Cambria Math" panose="02040503050406030204" pitchFamily="18" charset="0"/>
                      </a:rPr>
                      <m:t>→</m:t>
                    </m:r>
                    <m:r>
                      <a:rPr lang="en-US" altLang="ja-JP" sz="1400" b="0" i="1" smtClean="0">
                        <a:latin typeface="Cambria Math" panose="02040503050406030204" pitchFamily="18" charset="0"/>
                      </a:rPr>
                      <m:t>𝑒</m:t>
                    </m:r>
                    <m:r>
                      <a:rPr lang="en-US" altLang="ja-JP" sz="1400" b="0" i="1" smtClean="0">
                        <a:latin typeface="Cambria Math" panose="02040503050406030204" pitchFamily="18" charset="0"/>
                      </a:rPr>
                      <m:t>𝛾</m:t>
                    </m:r>
                  </m:oMath>
                </a14:m>
                <a:endParaRPr lang="ja-JP" altLang="en-US" sz="1400" dirty="0"/>
              </a:p>
            </p:txBody>
          </p:sp>
        </mc:Choice>
        <mc:Fallback xmlns="">
          <p:sp>
            <p:nvSpPr>
              <p:cNvPr id="82" name="正方形/長方形 81"/>
              <p:cNvSpPr>
                <a:spLocks noRot="1" noChangeAspect="1" noMove="1" noResize="1" noEditPoints="1" noAdjustHandles="1" noChangeArrowheads="1" noChangeShapeType="1" noTextEdit="1"/>
              </p:cNvSpPr>
              <p:nvPr/>
            </p:nvSpPr>
            <p:spPr>
              <a:xfrm>
                <a:off x="6722881" y="5762420"/>
                <a:ext cx="1940339" cy="307777"/>
              </a:xfrm>
              <a:prstGeom prst="rect">
                <a:avLst/>
              </a:prstGeom>
              <a:blipFill>
                <a:blip r:embed="rId29"/>
                <a:stretch>
                  <a:fillRect l="-629" t="-1961" b="-1960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3" name="テキスト ボックス 82"/>
              <p:cNvSpPr txBox="1"/>
              <p:nvPr/>
            </p:nvSpPr>
            <p:spPr>
              <a:xfrm>
                <a:off x="1156812" y="3377079"/>
                <a:ext cx="6725879" cy="63575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ℒ</m:t>
                          </m:r>
                        </m:e>
                        <m:sub>
                          <m:r>
                            <a:rPr kumimoji="1" lang="en-US" altLang="ja-JP" sz="2000" b="0" i="1" smtClean="0">
                              <a:latin typeface="Cambria Math" panose="02040503050406030204" pitchFamily="18" charset="0"/>
                            </a:rPr>
                            <m:t>𝜇</m:t>
                          </m:r>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𝑒</m:t>
                          </m:r>
                          <m:r>
                            <a:rPr kumimoji="1" lang="en-US" altLang="ja-JP" sz="2000" b="0" i="1" smtClean="0">
                              <a:latin typeface="Cambria Math" panose="02040503050406030204" pitchFamily="18" charset="0"/>
                            </a:rPr>
                            <m:t>𝛾</m:t>
                          </m:r>
                        </m:sub>
                      </m:sSub>
                      <m:r>
                        <a:rPr kumimoji="1" lang="en-US" altLang="ja-JP" sz="2000" b="0" i="1" smtClean="0">
                          <a:latin typeface="Cambria Math" panose="02040503050406030204" pitchFamily="18" charset="0"/>
                        </a:rPr>
                        <m:t>=−</m:t>
                      </m:r>
                      <m:f>
                        <m:fPr>
                          <m:ctrlPr>
                            <a:rPr kumimoji="1" lang="en-US" altLang="ja-JP" sz="2000" b="0" i="1" smtClean="0">
                              <a:latin typeface="Cambria Math" panose="02040503050406030204" pitchFamily="18" charset="0"/>
                            </a:rPr>
                          </m:ctrlPr>
                        </m:fPr>
                        <m:num>
                          <m:r>
                            <a:rPr kumimoji="1" lang="en-US" altLang="ja-JP" sz="2000" b="0" i="1" smtClean="0">
                              <a:latin typeface="Cambria Math" panose="02040503050406030204" pitchFamily="18" charset="0"/>
                            </a:rPr>
                            <m:t>4</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𝐺</m:t>
                              </m:r>
                            </m:e>
                            <m:sub>
                              <m:r>
                                <a:rPr kumimoji="1" lang="en-US" altLang="ja-JP" sz="2000" b="0" i="1" smtClean="0">
                                  <a:latin typeface="Cambria Math" panose="02040503050406030204" pitchFamily="18" charset="0"/>
                                </a:rPr>
                                <m:t>𝐹</m:t>
                              </m:r>
                            </m:sub>
                          </m:sSub>
                        </m:num>
                        <m:den>
                          <m:rad>
                            <m:radPr>
                              <m:degHide m:val="on"/>
                              <m:ctrlPr>
                                <a:rPr kumimoji="1" lang="en-US" altLang="ja-JP" sz="2000" b="0" i="1" smtClean="0">
                                  <a:latin typeface="Cambria Math" panose="02040503050406030204" pitchFamily="18" charset="0"/>
                                </a:rPr>
                              </m:ctrlPr>
                            </m:radPr>
                            <m:deg/>
                            <m:e>
                              <m:r>
                                <a:rPr kumimoji="1" lang="en-US" altLang="ja-JP" sz="2000" b="0" i="1" smtClean="0">
                                  <a:latin typeface="Cambria Math" panose="02040503050406030204" pitchFamily="18" charset="0"/>
                                </a:rPr>
                                <m:t>2</m:t>
                              </m:r>
                            </m:e>
                          </m:rad>
                        </m:den>
                      </m:f>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𝑚</m:t>
                          </m:r>
                        </m:e>
                        <m:sub>
                          <m:r>
                            <a:rPr kumimoji="1" lang="en-US" altLang="ja-JP" sz="2000" b="0" i="1" smtClean="0">
                              <a:latin typeface="Cambria Math" panose="02040503050406030204" pitchFamily="18" charset="0"/>
                            </a:rPr>
                            <m:t>𝜇</m:t>
                          </m:r>
                        </m:sub>
                      </m:sSub>
                      <m:d>
                        <m:dPr>
                          <m:begChr m:val="["/>
                          <m:endChr m:val="]"/>
                          <m:ctrlPr>
                            <a:rPr kumimoji="1" lang="en-US" altLang="ja-JP" sz="2000" b="0" i="1" smtClean="0">
                              <a:latin typeface="Cambria Math" panose="02040503050406030204" pitchFamily="18" charset="0"/>
                            </a:rPr>
                          </m:ctrlPr>
                        </m:dPr>
                        <m:e>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𝐴</m:t>
                              </m:r>
                            </m:e>
                            <m:sub>
                              <m:r>
                                <a:rPr kumimoji="1" lang="en-US" altLang="ja-JP" sz="2000" b="0" i="1" smtClean="0">
                                  <a:latin typeface="Cambria Math" panose="02040503050406030204" pitchFamily="18" charset="0"/>
                                </a:rPr>
                                <m:t>𝑅</m:t>
                              </m:r>
                            </m:sub>
                          </m:sSub>
                          <m:bar>
                            <m:barPr>
                              <m:pos m:val="top"/>
                              <m:ctrlPr>
                                <a:rPr kumimoji="1" lang="en-US" altLang="ja-JP" sz="2000" b="0" i="1" smtClean="0">
                                  <a:latin typeface="Cambria Math" panose="02040503050406030204" pitchFamily="18" charset="0"/>
                                </a:rPr>
                              </m:ctrlPr>
                            </m:barPr>
                            <m:e>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𝑒</m:t>
                                  </m:r>
                                </m:e>
                                <m:sub>
                                  <m:r>
                                    <a:rPr kumimoji="1" lang="en-US" altLang="ja-JP" sz="2000" b="0" i="1" smtClean="0">
                                      <a:latin typeface="Cambria Math" panose="02040503050406030204" pitchFamily="18" charset="0"/>
                                    </a:rPr>
                                    <m:t>𝐿</m:t>
                                  </m:r>
                                </m:sub>
                              </m:sSub>
                            </m:e>
                          </m:bar>
                          <m:sSup>
                            <m:sSupPr>
                              <m:ctrlPr>
                                <a:rPr kumimoji="1" lang="en-US" altLang="ja-JP" sz="2000" b="0" i="1" smtClean="0">
                                  <a:latin typeface="Cambria Math" panose="02040503050406030204" pitchFamily="18" charset="0"/>
                                </a:rPr>
                              </m:ctrlPr>
                            </m:sSupPr>
                            <m:e>
                              <m:r>
                                <a:rPr kumimoji="1" lang="en-US" altLang="ja-JP" sz="2000" b="0" i="1" smtClean="0">
                                  <a:latin typeface="Cambria Math" panose="02040503050406030204" pitchFamily="18" charset="0"/>
                                </a:rPr>
                                <m:t>𝜎</m:t>
                              </m:r>
                            </m:e>
                            <m:sup>
                              <m:r>
                                <a:rPr kumimoji="1" lang="en-US" altLang="ja-JP" sz="2000" b="0" i="1" smtClean="0">
                                  <a:latin typeface="Cambria Math" panose="02040503050406030204" pitchFamily="18" charset="0"/>
                                </a:rPr>
                                <m:t>𝜇𝜈</m:t>
                              </m:r>
                            </m:sup>
                          </m:sSup>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𝜇</m:t>
                              </m:r>
                            </m:e>
                            <m:sub>
                              <m:r>
                                <a:rPr kumimoji="1" lang="en-US" altLang="ja-JP" sz="2000" b="0" i="1" smtClean="0">
                                  <a:latin typeface="Cambria Math" panose="02040503050406030204" pitchFamily="18" charset="0"/>
                                </a:rPr>
                                <m:t>𝑅</m:t>
                              </m:r>
                            </m:sub>
                          </m:sSub>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𝐹</m:t>
                              </m:r>
                            </m:e>
                            <m:sub>
                              <m:r>
                                <a:rPr kumimoji="1" lang="en-US" altLang="ja-JP" sz="2000" b="0" i="1" smtClean="0">
                                  <a:latin typeface="Cambria Math" panose="02040503050406030204" pitchFamily="18" charset="0"/>
                                </a:rPr>
                                <m:t>𝜇𝜈</m:t>
                              </m:r>
                            </m:sub>
                          </m:sSub>
                          <m:r>
                            <a:rPr kumimoji="1" lang="en-US" altLang="ja-JP" sz="2000" b="0" i="1" smtClean="0">
                              <a:latin typeface="Cambria Math" panose="02040503050406030204" pitchFamily="18" charset="0"/>
                            </a:rPr>
                            <m:t>+</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𝐴</m:t>
                              </m:r>
                            </m:e>
                            <m:sub>
                              <m:r>
                                <a:rPr kumimoji="1" lang="en-US" altLang="ja-JP" sz="2000" b="0" i="1" smtClean="0">
                                  <a:latin typeface="Cambria Math" panose="02040503050406030204" pitchFamily="18" charset="0"/>
                                </a:rPr>
                                <m:t>𝐿</m:t>
                              </m:r>
                            </m:sub>
                          </m:sSub>
                          <m:bar>
                            <m:barPr>
                              <m:pos m:val="top"/>
                              <m:ctrlPr>
                                <a:rPr lang="en-US" altLang="ja-JP" sz="2000" b="0" i="1" smtClean="0">
                                  <a:latin typeface="Cambria Math" panose="02040503050406030204" pitchFamily="18" charset="0"/>
                                </a:rPr>
                              </m:ctrlPr>
                            </m:barPr>
                            <m:e>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𝑒</m:t>
                                  </m:r>
                                </m:e>
                                <m:sub>
                                  <m:r>
                                    <a:rPr lang="en-US" altLang="ja-JP" sz="2000" b="0" i="1" smtClean="0">
                                      <a:latin typeface="Cambria Math" panose="02040503050406030204" pitchFamily="18" charset="0"/>
                                    </a:rPr>
                                    <m:t>𝑅</m:t>
                                  </m:r>
                                </m:sub>
                              </m:sSub>
                            </m:e>
                          </m:bar>
                          <m:sSup>
                            <m:sSupPr>
                              <m:ctrlPr>
                                <a:rPr lang="en-US" altLang="ja-JP" sz="2000" i="1">
                                  <a:latin typeface="Cambria Math" panose="02040503050406030204" pitchFamily="18" charset="0"/>
                                </a:rPr>
                              </m:ctrlPr>
                            </m:sSupPr>
                            <m:e>
                              <m:r>
                                <a:rPr lang="en-US" altLang="ja-JP" sz="2000" i="1">
                                  <a:latin typeface="Cambria Math" panose="02040503050406030204" pitchFamily="18" charset="0"/>
                                </a:rPr>
                                <m:t>𝜎</m:t>
                              </m:r>
                            </m:e>
                            <m:sup>
                              <m:r>
                                <a:rPr lang="en-US" altLang="ja-JP" sz="2000" i="1">
                                  <a:latin typeface="Cambria Math" panose="02040503050406030204" pitchFamily="18" charset="0"/>
                                </a:rPr>
                                <m:t>𝜇𝜈</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𝐿</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𝐹</m:t>
                              </m:r>
                            </m:e>
                            <m:sub>
                              <m:r>
                                <a:rPr lang="en-US" altLang="ja-JP" sz="2000" i="1">
                                  <a:latin typeface="Cambria Math" panose="02040503050406030204" pitchFamily="18" charset="0"/>
                                </a:rPr>
                                <m:t>𝜇𝜈</m:t>
                              </m:r>
                            </m:sub>
                          </m:sSub>
                        </m:e>
                      </m:d>
                      <m:r>
                        <a:rPr lang="en-US" altLang="ja-JP" sz="2000" b="0" i="1" smtClean="0">
                          <a:latin typeface="Cambria Math" panose="02040503050406030204" pitchFamily="18" charset="0"/>
                        </a:rPr>
                        <m:t>+[</m:t>
                      </m:r>
                      <m:r>
                        <a:rPr lang="en-US" altLang="ja-JP" sz="2000" b="0" i="1" smtClean="0">
                          <a:latin typeface="Cambria Math" panose="02040503050406030204" pitchFamily="18" charset="0"/>
                        </a:rPr>
                        <m:t>𝐻</m:t>
                      </m:r>
                      <m:r>
                        <a:rPr lang="en-US" altLang="ja-JP" sz="2000" b="0" i="1" smtClean="0">
                          <a:latin typeface="Cambria Math" panose="02040503050406030204" pitchFamily="18" charset="0"/>
                        </a:rPr>
                        <m:t>.</m:t>
                      </m:r>
                      <m:r>
                        <a:rPr lang="en-US" altLang="ja-JP" sz="2000" b="0" i="1" smtClean="0">
                          <a:latin typeface="Cambria Math" panose="02040503050406030204" pitchFamily="18" charset="0"/>
                        </a:rPr>
                        <m:t>𝑐</m:t>
                      </m:r>
                      <m:r>
                        <a:rPr lang="en-US" altLang="ja-JP" sz="2000" b="0" i="1" smtClean="0">
                          <a:latin typeface="Cambria Math" panose="02040503050406030204" pitchFamily="18" charset="0"/>
                        </a:rPr>
                        <m:t>.]</m:t>
                      </m:r>
                    </m:oMath>
                  </m:oMathPara>
                </a14:m>
                <a:endParaRPr kumimoji="1" lang="ja-JP" altLang="en-US" sz="2000" dirty="0"/>
              </a:p>
            </p:txBody>
          </p:sp>
        </mc:Choice>
        <mc:Fallback xmlns="">
          <p:sp>
            <p:nvSpPr>
              <p:cNvPr id="83" name="テキスト ボックス 82"/>
              <p:cNvSpPr txBox="1">
                <a:spLocks noRot="1" noChangeAspect="1" noMove="1" noResize="1" noEditPoints="1" noAdjustHandles="1" noChangeArrowheads="1" noChangeShapeType="1" noTextEdit="1"/>
              </p:cNvSpPr>
              <p:nvPr/>
            </p:nvSpPr>
            <p:spPr>
              <a:xfrm>
                <a:off x="1156812" y="3377079"/>
                <a:ext cx="6725879" cy="635751"/>
              </a:xfrm>
              <a:prstGeom prst="rect">
                <a:avLst/>
              </a:prstGeom>
              <a:blipFill>
                <a:blip r:embed="rId30"/>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3" name="テキスト ボックス 112"/>
              <p:cNvSpPr txBox="1"/>
              <p:nvPr/>
            </p:nvSpPr>
            <p:spPr>
              <a:xfrm>
                <a:off x="796393" y="1755741"/>
                <a:ext cx="5758179" cy="63575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ℒ</m:t>
                          </m:r>
                        </m:e>
                        <m:sub>
                          <m:r>
                            <m:rPr>
                              <m:sty m:val="p"/>
                            </m:rPr>
                            <a:rPr kumimoji="1" lang="en-US" altLang="ja-JP" sz="2000" b="0" i="0" smtClean="0">
                              <a:latin typeface="Cambria Math" panose="02040503050406030204" pitchFamily="18" charset="0"/>
                            </a:rPr>
                            <m:t>contact</m:t>
                          </m:r>
                        </m:sub>
                      </m:sSub>
                      <m:r>
                        <a:rPr kumimoji="1" lang="en-US" altLang="ja-JP" sz="2000" b="0" i="1" smtClean="0">
                          <a:latin typeface="Cambria Math" panose="02040503050406030204" pitchFamily="18" charset="0"/>
                        </a:rPr>
                        <m:t>=−</m:t>
                      </m:r>
                      <m:f>
                        <m:fPr>
                          <m:ctrlPr>
                            <a:rPr kumimoji="1" lang="en-US" altLang="ja-JP" sz="2000" b="0" i="1" smtClean="0">
                              <a:latin typeface="Cambria Math" panose="02040503050406030204" pitchFamily="18" charset="0"/>
                            </a:rPr>
                          </m:ctrlPr>
                        </m:fPr>
                        <m:num>
                          <m:r>
                            <a:rPr kumimoji="1" lang="en-US" altLang="ja-JP" sz="2000" b="0" i="1" smtClean="0">
                              <a:latin typeface="Cambria Math" panose="02040503050406030204" pitchFamily="18" charset="0"/>
                            </a:rPr>
                            <m:t>4</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𝐺</m:t>
                              </m:r>
                            </m:e>
                            <m:sub>
                              <m:r>
                                <a:rPr kumimoji="1" lang="en-US" altLang="ja-JP" sz="2000" b="0" i="1" smtClean="0">
                                  <a:latin typeface="Cambria Math" panose="02040503050406030204" pitchFamily="18" charset="0"/>
                                </a:rPr>
                                <m:t>𝐹</m:t>
                              </m:r>
                            </m:sub>
                          </m:sSub>
                        </m:num>
                        <m:den>
                          <m:rad>
                            <m:radPr>
                              <m:degHide m:val="on"/>
                              <m:ctrlPr>
                                <a:rPr kumimoji="1" lang="en-US" altLang="ja-JP" sz="2000" b="0" i="1" smtClean="0">
                                  <a:latin typeface="Cambria Math" panose="02040503050406030204" pitchFamily="18" charset="0"/>
                                </a:rPr>
                              </m:ctrlPr>
                            </m:radPr>
                            <m:deg/>
                            <m:e>
                              <m:r>
                                <a:rPr kumimoji="1" lang="en-US" altLang="ja-JP" sz="2000" b="0" i="1" smtClean="0">
                                  <a:latin typeface="Cambria Math" panose="02040503050406030204" pitchFamily="18" charset="0"/>
                                </a:rPr>
                                <m:t>2</m:t>
                              </m:r>
                            </m:e>
                          </m:rad>
                        </m:den>
                      </m:f>
                      <m:r>
                        <a:rPr kumimoji="1" lang="en-US" altLang="ja-JP" sz="2000" b="0" i="1" smtClean="0">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i="1">
                              <a:latin typeface="Cambria Math" panose="02040503050406030204" pitchFamily="18" charset="0"/>
                            </a:rPr>
                            <m:t>1</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i="1">
                                  <a:latin typeface="Cambria Math" panose="02040503050406030204" pitchFamily="18" charset="0"/>
                                </a:rPr>
                                <m:t>𝑅</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𝑅</m:t>
                              </m:r>
                            </m:sub>
                          </m:sSub>
                        </m:e>
                      </m:d>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i="1">
                              <a:latin typeface="Cambria Math" panose="02040503050406030204" pitchFamily="18" charset="0"/>
                            </a:rPr>
                            <m:t>2</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𝑅</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i="1">
                                  <a:latin typeface="Cambria Math" panose="02040503050406030204" pitchFamily="18" charset="0"/>
                                </a:rPr>
                                <m:t>𝐿</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𝑅</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d>
                    </m:oMath>
                  </m:oMathPara>
                </a14:m>
                <a:endParaRPr kumimoji="1" lang="ja-JP" altLang="en-US" sz="2000" dirty="0"/>
              </a:p>
            </p:txBody>
          </p:sp>
        </mc:Choice>
        <mc:Fallback xmlns="">
          <p:sp>
            <p:nvSpPr>
              <p:cNvPr id="113" name="テキスト ボックス 112"/>
              <p:cNvSpPr txBox="1">
                <a:spLocks noRot="1" noChangeAspect="1" noMove="1" noResize="1" noEditPoints="1" noAdjustHandles="1" noChangeArrowheads="1" noChangeShapeType="1" noTextEdit="1"/>
              </p:cNvSpPr>
              <p:nvPr/>
            </p:nvSpPr>
            <p:spPr>
              <a:xfrm>
                <a:off x="796393" y="1755741"/>
                <a:ext cx="5758179" cy="635751"/>
              </a:xfrm>
              <a:prstGeom prst="rect">
                <a:avLst/>
              </a:prstGeom>
              <a:blipFill>
                <a:blip r:embed="rId31"/>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4" name="テキスト ボックス 113"/>
              <p:cNvSpPr txBox="1"/>
              <p:nvPr/>
            </p:nvSpPr>
            <p:spPr>
              <a:xfrm>
                <a:off x="2532645" y="2792422"/>
                <a:ext cx="6177204" cy="35458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ja-JP" sz="2000" b="0" i="1" smtClean="0">
                          <a:latin typeface="Cambria Math" panose="02040503050406030204" pitchFamily="18" charset="0"/>
                        </a:rPr>
                        <m:t>+</m:t>
                      </m:r>
                      <m:sSub>
                        <m:sSubPr>
                          <m:ctrlPr>
                            <a:rPr lang="en-US" altLang="ja-JP" sz="2000" i="1" smtClean="0">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b="0" i="1" smtClean="0">
                              <a:latin typeface="Cambria Math" panose="02040503050406030204" pitchFamily="18" charset="0"/>
                            </a:rPr>
                            <m:t>5</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ba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𝛾</m:t>
                              </m:r>
                            </m:e>
                            <m:sub>
                              <m:r>
                                <a:rPr lang="en-US" altLang="ja-JP" sz="2000" b="0" i="1" smtClean="0">
                                  <a:latin typeface="Cambria Math" panose="02040503050406030204" pitchFamily="18" charset="0"/>
                                </a:rPr>
                                <m:t>𝜇</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𝑅</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bar>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𝛾</m:t>
                              </m:r>
                            </m:e>
                            <m:sup>
                              <m:r>
                                <a:rPr lang="en-US" altLang="ja-JP" sz="2000" b="0" i="1" smtClean="0">
                                  <a:latin typeface="Cambria Math" panose="02040503050406030204" pitchFamily="18" charset="0"/>
                                </a:rPr>
                                <m:t>𝜇</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d>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b="0" i="1" smtClean="0">
                              <a:latin typeface="Cambria Math" panose="02040503050406030204" pitchFamily="18" charset="0"/>
                            </a:rPr>
                            <m:t>6</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𝛾</m:t>
                              </m:r>
                            </m:e>
                            <m:sub>
                              <m:r>
                                <a:rPr lang="en-US" altLang="ja-JP" sz="2000" i="1">
                                  <a:latin typeface="Cambria Math" panose="02040503050406030204" pitchFamily="18" charset="0"/>
                                </a:rPr>
                                <m:t>𝜇</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𝐿</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smtClean="0">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bar>
                          <m:sSup>
                            <m:sSupPr>
                              <m:ctrlPr>
                                <a:rPr lang="en-US" altLang="ja-JP" sz="2000" i="1">
                                  <a:latin typeface="Cambria Math" panose="02040503050406030204" pitchFamily="18" charset="0"/>
                                </a:rPr>
                              </m:ctrlPr>
                            </m:sSupPr>
                            <m:e>
                              <m:r>
                                <a:rPr lang="en-US" altLang="ja-JP" sz="2000" i="1">
                                  <a:latin typeface="Cambria Math" panose="02040503050406030204" pitchFamily="18" charset="0"/>
                                </a:rPr>
                                <m:t>𝛾</m:t>
                              </m:r>
                            </m:e>
                            <m:sup>
                              <m:r>
                                <a:rPr lang="en-US" altLang="ja-JP" sz="2000" i="1">
                                  <a:latin typeface="Cambria Math" panose="02040503050406030204" pitchFamily="18" charset="0"/>
                                </a:rPr>
                                <m:t>𝜇</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d>
                      <m:r>
                        <a:rPr lang="en-US" altLang="ja-JP" sz="2000" b="0" i="1" smtClean="0">
                          <a:latin typeface="Cambria Math" panose="02040503050406030204" pitchFamily="18" charset="0"/>
                        </a:rPr>
                        <m:t>]+[</m:t>
                      </m:r>
                      <m:r>
                        <a:rPr lang="en-US" altLang="ja-JP" sz="2000" b="0" i="1" smtClean="0">
                          <a:latin typeface="Cambria Math" panose="02040503050406030204" pitchFamily="18" charset="0"/>
                        </a:rPr>
                        <m:t>𝐻</m:t>
                      </m:r>
                      <m:r>
                        <a:rPr lang="en-US" altLang="ja-JP" sz="2000" b="0" i="1" smtClean="0">
                          <a:latin typeface="Cambria Math" panose="02040503050406030204" pitchFamily="18" charset="0"/>
                        </a:rPr>
                        <m:t>.</m:t>
                      </m:r>
                      <m:r>
                        <a:rPr lang="en-US" altLang="ja-JP" sz="2000" b="0" i="1" smtClean="0">
                          <a:latin typeface="Cambria Math" panose="02040503050406030204" pitchFamily="18" charset="0"/>
                        </a:rPr>
                        <m:t>𝑐</m:t>
                      </m:r>
                      <m:r>
                        <a:rPr lang="en-US" altLang="ja-JP" sz="2000" b="0" i="1" smtClean="0">
                          <a:latin typeface="Cambria Math" panose="02040503050406030204" pitchFamily="18" charset="0"/>
                        </a:rPr>
                        <m:t>.]</m:t>
                      </m:r>
                    </m:oMath>
                  </m:oMathPara>
                </a14:m>
                <a:endParaRPr kumimoji="1" lang="ja-JP" altLang="en-US" sz="2000" dirty="0"/>
              </a:p>
            </p:txBody>
          </p:sp>
        </mc:Choice>
        <mc:Fallback xmlns="">
          <p:sp>
            <p:nvSpPr>
              <p:cNvPr id="114" name="テキスト ボックス 113"/>
              <p:cNvSpPr txBox="1">
                <a:spLocks noRot="1" noChangeAspect="1" noMove="1" noResize="1" noEditPoints="1" noAdjustHandles="1" noChangeArrowheads="1" noChangeShapeType="1" noTextEdit="1"/>
              </p:cNvSpPr>
              <p:nvPr/>
            </p:nvSpPr>
            <p:spPr>
              <a:xfrm>
                <a:off x="2532645" y="2792422"/>
                <a:ext cx="6177204" cy="354584"/>
              </a:xfrm>
              <a:prstGeom prst="rect">
                <a:avLst/>
              </a:prstGeom>
              <a:blipFill>
                <a:blip r:embed="rId32"/>
                <a:stretch>
                  <a:fillRect l="-296" r="-888" b="-2413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5" name="テキスト ボックス 114"/>
              <p:cNvSpPr txBox="1"/>
              <p:nvPr/>
            </p:nvSpPr>
            <p:spPr>
              <a:xfrm>
                <a:off x="2492585" y="2391493"/>
                <a:ext cx="5179751" cy="35458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ja-JP" sz="2000" b="0" i="1" smtClean="0">
                          <a:latin typeface="Cambria Math" panose="02040503050406030204" pitchFamily="18" charset="0"/>
                        </a:rPr>
                        <m:t>+</m:t>
                      </m:r>
                      <m:sSub>
                        <m:sSubPr>
                          <m:ctrlPr>
                            <a:rPr lang="en-US" altLang="ja-JP" sz="2000" i="1" smtClean="0">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b="0" i="1" smtClean="0">
                              <a:latin typeface="Cambria Math" panose="02040503050406030204" pitchFamily="18" charset="0"/>
                            </a:rPr>
                            <m:t>3</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ba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𝛾</m:t>
                              </m:r>
                            </m:e>
                            <m:sub>
                              <m:r>
                                <a:rPr lang="en-US" altLang="ja-JP" sz="2000" b="0" i="1" smtClean="0">
                                  <a:latin typeface="Cambria Math" panose="02040503050406030204" pitchFamily="18" charset="0"/>
                                </a:rPr>
                                <m:t>𝜇</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𝑅</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bar>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𝛾</m:t>
                              </m:r>
                            </m:e>
                            <m:sup>
                              <m:r>
                                <a:rPr lang="en-US" altLang="ja-JP" sz="2000" b="0" i="1" smtClean="0">
                                  <a:latin typeface="Cambria Math" panose="02040503050406030204" pitchFamily="18" charset="0"/>
                                </a:rPr>
                                <m:t>𝜇</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d>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b="0" i="1" smtClean="0">
                              <a:latin typeface="Cambria Math" panose="02040503050406030204" pitchFamily="18" charset="0"/>
                            </a:rPr>
                            <m:t>4</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𝛾</m:t>
                              </m:r>
                            </m:e>
                            <m:sub>
                              <m:r>
                                <a:rPr lang="en-US" altLang="ja-JP" sz="2000" i="1">
                                  <a:latin typeface="Cambria Math" panose="02040503050406030204" pitchFamily="18" charset="0"/>
                                </a:rPr>
                                <m:t>𝜇</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𝐿</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smtClean="0">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bar>
                          <m:sSup>
                            <m:sSupPr>
                              <m:ctrlPr>
                                <a:rPr lang="en-US" altLang="ja-JP" sz="2000" i="1">
                                  <a:latin typeface="Cambria Math" panose="02040503050406030204" pitchFamily="18" charset="0"/>
                                </a:rPr>
                              </m:ctrlPr>
                            </m:sSupPr>
                            <m:e>
                              <m:r>
                                <a:rPr lang="en-US" altLang="ja-JP" sz="2000" i="1">
                                  <a:latin typeface="Cambria Math" panose="02040503050406030204" pitchFamily="18" charset="0"/>
                                </a:rPr>
                                <m:t>𝛾</m:t>
                              </m:r>
                            </m:e>
                            <m:sup>
                              <m:r>
                                <a:rPr lang="en-US" altLang="ja-JP" sz="2000" i="1">
                                  <a:latin typeface="Cambria Math" panose="02040503050406030204" pitchFamily="18" charset="0"/>
                                </a:rPr>
                                <m:t>𝜇</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d>
                    </m:oMath>
                  </m:oMathPara>
                </a14:m>
                <a:endParaRPr kumimoji="1" lang="ja-JP" altLang="en-US" sz="2000" dirty="0"/>
              </a:p>
            </p:txBody>
          </p:sp>
        </mc:Choice>
        <mc:Fallback xmlns="">
          <p:sp>
            <p:nvSpPr>
              <p:cNvPr id="115" name="テキスト ボックス 114"/>
              <p:cNvSpPr txBox="1">
                <a:spLocks noRot="1" noChangeAspect="1" noMove="1" noResize="1" noEditPoints="1" noAdjustHandles="1" noChangeArrowheads="1" noChangeShapeType="1" noTextEdit="1"/>
              </p:cNvSpPr>
              <p:nvPr/>
            </p:nvSpPr>
            <p:spPr>
              <a:xfrm>
                <a:off x="2492585" y="2391493"/>
                <a:ext cx="5179751" cy="354584"/>
              </a:xfrm>
              <a:prstGeom prst="rect">
                <a:avLst/>
              </a:prstGeom>
              <a:blipFill>
                <a:blip r:embed="rId33"/>
                <a:stretch>
                  <a:fillRect b="-18966"/>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137080979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1" name="テキスト ボックス 60"/>
              <p:cNvSpPr txBox="1"/>
              <p:nvPr/>
            </p:nvSpPr>
            <p:spPr>
              <a:xfrm>
                <a:off x="2516106" y="989807"/>
                <a:ext cx="3984745" cy="532005"/>
              </a:xfrm>
              <a:prstGeom prst="rect">
                <a:avLst/>
              </a:prstGeom>
              <a:noFill/>
            </p:spPr>
            <p:txBody>
              <a:bodyPr wrap="none" lIns="0" tIns="0" rIns="0" bIns="0" rtlCol="0">
                <a:spAutoFit/>
              </a:bodyPr>
              <a:lstStyle/>
              <a:p>
                <a:pPr/>
                <a14:m>
                  <m:oMathPara xmlns:m="http://schemas.openxmlformats.org/officeDocument/2006/math">
                    <m:oMathParaPr>
                      <m:jc m:val="center"/>
                    </m:oMathParaPr>
                    <m:oMath xmlns:m="http://schemas.openxmlformats.org/officeDocument/2006/math">
                      <m:sSub>
                        <m:sSubPr>
                          <m:ctrlPr>
                            <a:rPr kumimoji="1" lang="en-US" altLang="ja-JP" sz="3200" b="0" i="1" smtClean="0">
                              <a:latin typeface="Cambria Math" panose="02040503050406030204" pitchFamily="18" charset="0"/>
                              <a:ea typeface="Cambria Math" panose="02040503050406030204" pitchFamily="18" charset="0"/>
                            </a:rPr>
                          </m:ctrlPr>
                        </m:sSubPr>
                        <m:e>
                          <m:r>
                            <a:rPr lang="en-US" altLang="ja-JP" sz="3200" i="1">
                              <a:latin typeface="Cambria Math" panose="02040503050406030204" pitchFamily="18" charset="0"/>
                              <a:ea typeface="Cambria Math" panose="02040503050406030204" pitchFamily="18" charset="0"/>
                            </a:rPr>
                            <m:t>ℒ</m:t>
                          </m:r>
                        </m:e>
                        <m:sub>
                          <m:r>
                            <a:rPr kumimoji="1" lang="en-US" altLang="ja-JP" sz="3200" b="0" i="1" smtClean="0">
                              <a:latin typeface="Cambria Math"/>
                              <a:ea typeface="Cambria Math" panose="02040503050406030204" pitchFamily="18" charset="0"/>
                            </a:rPr>
                            <m:t>𝐼</m:t>
                          </m:r>
                        </m:sub>
                      </m:sSub>
                      <m:r>
                        <a:rPr kumimoji="1" lang="en-US" altLang="ja-JP" sz="3200" b="0" i="1" smtClean="0">
                          <a:latin typeface="Cambria Math" panose="02040503050406030204" pitchFamily="18" charset="0"/>
                        </a:rPr>
                        <m:t>=</m:t>
                      </m:r>
                      <m:sSub>
                        <m:sSubPr>
                          <m:ctrlPr>
                            <a:rPr kumimoji="1" lang="en-US" altLang="ja-JP" sz="3200" b="0" i="1" smtClean="0">
                              <a:latin typeface="Cambria Math" panose="02040503050406030204" pitchFamily="18" charset="0"/>
                            </a:rPr>
                          </m:ctrlPr>
                        </m:sSubPr>
                        <m:e>
                          <m:r>
                            <a:rPr kumimoji="1" lang="en-US" altLang="ja-JP" sz="3200" b="0" i="1" smtClean="0">
                              <a:latin typeface="Cambria Math" panose="02040503050406030204" pitchFamily="18" charset="0"/>
                              <a:ea typeface="Cambria Math" panose="02040503050406030204" pitchFamily="18" charset="0"/>
                            </a:rPr>
                            <m:t>ℒ</m:t>
                          </m:r>
                        </m:e>
                        <m:sub>
                          <m:r>
                            <a:rPr kumimoji="1" lang="en-US" altLang="ja-JP" sz="3200" b="0" i="1" smtClean="0">
                              <a:latin typeface="Cambria Math" panose="02040503050406030204" pitchFamily="18" charset="0"/>
                              <a:ea typeface="Cambria Math" panose="02040503050406030204" pitchFamily="18" charset="0"/>
                            </a:rPr>
                            <m:t>𝑐𝑜𝑛𝑡𝑎𝑐𝑡</m:t>
                          </m:r>
                        </m:sub>
                      </m:sSub>
                      <m:r>
                        <a:rPr kumimoji="1" lang="en-US" altLang="ja-JP" sz="3200" b="0" i="1" smtClean="0">
                          <a:latin typeface="Cambria Math" panose="02040503050406030204" pitchFamily="18" charset="0"/>
                          <a:ea typeface="Cambria Math" panose="02040503050406030204" pitchFamily="18" charset="0"/>
                        </a:rPr>
                        <m:t>+</m:t>
                      </m:r>
                      <m:sSub>
                        <m:sSubPr>
                          <m:ctrlPr>
                            <a:rPr lang="en-US" altLang="ja-JP" sz="3200" i="1">
                              <a:latin typeface="Cambria Math" panose="02040503050406030204" pitchFamily="18" charset="0"/>
                            </a:rPr>
                          </m:ctrlPr>
                        </m:sSubPr>
                        <m:e>
                          <m:r>
                            <a:rPr lang="en-US" altLang="ja-JP" sz="3200" i="1">
                              <a:latin typeface="Cambria Math" panose="02040503050406030204" pitchFamily="18" charset="0"/>
                              <a:ea typeface="Cambria Math" panose="02040503050406030204" pitchFamily="18" charset="0"/>
                            </a:rPr>
                            <m:t>ℒ</m:t>
                          </m:r>
                        </m:e>
                        <m:sub>
                          <m:r>
                            <a:rPr lang="en-US" altLang="ja-JP" sz="3200" b="0" i="1" smtClean="0">
                              <a:latin typeface="Cambria Math" panose="02040503050406030204" pitchFamily="18" charset="0"/>
                              <a:ea typeface="Cambria Math" panose="02040503050406030204" pitchFamily="18" charset="0"/>
                            </a:rPr>
                            <m:t>𝜇</m:t>
                          </m:r>
                          <m:r>
                            <a:rPr lang="en-US" altLang="ja-JP" sz="3200" b="0" i="1" smtClean="0">
                              <a:latin typeface="Cambria Math" panose="02040503050406030204" pitchFamily="18" charset="0"/>
                              <a:ea typeface="Cambria Math" panose="02040503050406030204" pitchFamily="18" charset="0"/>
                            </a:rPr>
                            <m:t>→</m:t>
                          </m:r>
                          <m:r>
                            <a:rPr lang="en-US" altLang="ja-JP" sz="3200" b="0" i="1" smtClean="0">
                              <a:latin typeface="Cambria Math" panose="02040503050406030204" pitchFamily="18" charset="0"/>
                              <a:ea typeface="Cambria Math" panose="02040503050406030204" pitchFamily="18" charset="0"/>
                            </a:rPr>
                            <m:t>𝑒</m:t>
                          </m:r>
                          <m:r>
                            <a:rPr lang="en-US" altLang="ja-JP" sz="3200" b="0" i="1" smtClean="0">
                              <a:latin typeface="Cambria Math" panose="02040503050406030204" pitchFamily="18" charset="0"/>
                              <a:ea typeface="Cambria Math" panose="02040503050406030204" pitchFamily="18" charset="0"/>
                            </a:rPr>
                            <m:t>𝛾</m:t>
                          </m:r>
                        </m:sub>
                      </m:sSub>
                    </m:oMath>
                  </m:oMathPara>
                </a14:m>
                <a:endParaRPr kumimoji="1" lang="ja-JP" altLang="en-US" sz="3200" dirty="0"/>
              </a:p>
            </p:txBody>
          </p:sp>
        </mc:Choice>
        <mc:Fallback xmlns="">
          <p:sp>
            <p:nvSpPr>
              <p:cNvPr id="61" name="テキスト ボックス 60"/>
              <p:cNvSpPr txBox="1">
                <a:spLocks noRot="1" noChangeAspect="1" noMove="1" noResize="1" noEditPoints="1" noAdjustHandles="1" noChangeArrowheads="1" noChangeShapeType="1" noTextEdit="1"/>
              </p:cNvSpPr>
              <p:nvPr/>
            </p:nvSpPr>
            <p:spPr>
              <a:xfrm>
                <a:off x="2516106" y="989807"/>
                <a:ext cx="3984745" cy="532005"/>
              </a:xfrm>
              <a:prstGeom prst="rect">
                <a:avLst/>
              </a:prstGeom>
              <a:blipFill>
                <a:blip r:embed="rId3"/>
                <a:stretch>
                  <a:fillRect/>
                </a:stretch>
              </a:blipFill>
            </p:spPr>
            <p:txBody>
              <a:bodyPr/>
              <a:lstStyle/>
              <a:p>
                <a:r>
                  <a:rPr lang="ja-JP" altLang="en-US">
                    <a:noFill/>
                  </a:rPr>
                  <a:t> </a:t>
                </a:r>
              </a:p>
            </p:txBody>
          </p:sp>
        </mc:Fallback>
      </mc:AlternateContent>
      <p:cxnSp>
        <p:nvCxnSpPr>
          <p:cNvPr id="73" name="直線コネクタ 72"/>
          <p:cNvCxnSpPr/>
          <p:nvPr/>
        </p:nvCxnSpPr>
        <p:spPr>
          <a:xfrm>
            <a:off x="5329820" y="1585848"/>
            <a:ext cx="129974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直線コネクタ 73"/>
          <p:cNvCxnSpPr/>
          <p:nvPr/>
        </p:nvCxnSpPr>
        <p:spPr>
          <a:xfrm>
            <a:off x="3388021" y="1585848"/>
            <a:ext cx="1506230" cy="0"/>
          </a:xfrm>
          <a:prstGeom prst="line">
            <a:avLst/>
          </a:prstGeom>
          <a:ln w="28575">
            <a:solidFill>
              <a:srgbClr val="00B050"/>
            </a:solidFill>
          </a:ln>
        </p:spPr>
        <p:style>
          <a:lnRef idx="1">
            <a:schemeClr val="accent1"/>
          </a:lnRef>
          <a:fillRef idx="0">
            <a:schemeClr val="accent1"/>
          </a:fillRef>
          <a:effectRef idx="0">
            <a:schemeClr val="accent1"/>
          </a:effectRef>
          <a:fontRef idx="minor">
            <a:schemeClr val="tx1"/>
          </a:fontRef>
        </p:style>
      </p:cxnSp>
      <p:sp>
        <p:nvSpPr>
          <p:cNvPr id="94" name="角丸四角形 93"/>
          <p:cNvSpPr/>
          <p:nvPr/>
        </p:nvSpPr>
        <p:spPr>
          <a:xfrm>
            <a:off x="888703" y="3332252"/>
            <a:ext cx="7192980" cy="713958"/>
          </a:xfrm>
          <a:prstGeom prst="roundRect">
            <a:avLst/>
          </a:prstGeom>
          <a:noFill/>
          <a:ln>
            <a:solidFill>
              <a:schemeClr val="accent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84" name="グループ化 83"/>
          <p:cNvGrpSpPr/>
          <p:nvPr/>
        </p:nvGrpSpPr>
        <p:grpSpPr>
          <a:xfrm>
            <a:off x="822462" y="4263805"/>
            <a:ext cx="1454530" cy="1990343"/>
            <a:chOff x="5282846" y="1858856"/>
            <a:chExt cx="1610198" cy="2157661"/>
          </a:xfrm>
        </p:grpSpPr>
        <p:grpSp>
          <p:nvGrpSpPr>
            <p:cNvPr id="85" name="Group 31"/>
            <p:cNvGrpSpPr>
              <a:grpSpLocks noChangeAspect="1"/>
            </p:cNvGrpSpPr>
            <p:nvPr/>
          </p:nvGrpSpPr>
          <p:grpSpPr bwMode="auto">
            <a:xfrm>
              <a:off x="5282846" y="1987292"/>
              <a:ext cx="1610198" cy="1999938"/>
              <a:chOff x="2365" y="1515"/>
              <a:chExt cx="1037" cy="1288"/>
            </a:xfrm>
          </p:grpSpPr>
          <p:sp>
            <p:nvSpPr>
              <p:cNvPr id="91" name="Freeform 34"/>
              <p:cNvSpPr>
                <a:spLocks/>
              </p:cNvSpPr>
              <p:nvPr/>
            </p:nvSpPr>
            <p:spPr bwMode="auto">
              <a:xfrm>
                <a:off x="2365" y="2471"/>
                <a:ext cx="272" cy="332"/>
              </a:xfrm>
              <a:custGeom>
                <a:avLst/>
                <a:gdLst>
                  <a:gd name="T0" fmla="*/ 816 w 816"/>
                  <a:gd name="T1" fmla="*/ 37 h 997"/>
                  <a:gd name="T2" fmla="*/ 769 w 816"/>
                  <a:gd name="T3" fmla="*/ 0 h 997"/>
                  <a:gd name="T4" fmla="*/ 0 w 816"/>
                  <a:gd name="T5" fmla="*/ 960 h 997"/>
                  <a:gd name="T6" fmla="*/ 48 w 816"/>
                  <a:gd name="T7" fmla="*/ 997 h 997"/>
                  <a:gd name="T8" fmla="*/ 816 w 816"/>
                  <a:gd name="T9" fmla="*/ 37 h 997"/>
                </a:gdLst>
                <a:ahLst/>
                <a:cxnLst>
                  <a:cxn ang="0">
                    <a:pos x="T0" y="T1"/>
                  </a:cxn>
                  <a:cxn ang="0">
                    <a:pos x="T2" y="T3"/>
                  </a:cxn>
                  <a:cxn ang="0">
                    <a:pos x="T4" y="T5"/>
                  </a:cxn>
                  <a:cxn ang="0">
                    <a:pos x="T6" y="T7"/>
                  </a:cxn>
                  <a:cxn ang="0">
                    <a:pos x="T8" y="T9"/>
                  </a:cxn>
                </a:cxnLst>
                <a:rect l="0" t="0" r="r" b="b"/>
                <a:pathLst>
                  <a:path w="816" h="997">
                    <a:moveTo>
                      <a:pt x="816" y="37"/>
                    </a:moveTo>
                    <a:lnTo>
                      <a:pt x="769" y="0"/>
                    </a:lnTo>
                    <a:lnTo>
                      <a:pt x="0" y="960"/>
                    </a:lnTo>
                    <a:lnTo>
                      <a:pt x="48" y="997"/>
                    </a:lnTo>
                    <a:lnTo>
                      <a:pt x="816" y="3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2" name="Freeform 35"/>
              <p:cNvSpPr>
                <a:spLocks noEditPoints="1"/>
              </p:cNvSpPr>
              <p:nvPr/>
            </p:nvSpPr>
            <p:spPr bwMode="auto">
              <a:xfrm>
                <a:off x="2580" y="2445"/>
                <a:ext cx="75" cy="81"/>
              </a:xfrm>
              <a:custGeom>
                <a:avLst/>
                <a:gdLst>
                  <a:gd name="T0" fmla="*/ 29 w 223"/>
                  <a:gd name="T1" fmla="*/ 110 h 242"/>
                  <a:gd name="T2" fmla="*/ 0 w 223"/>
                  <a:gd name="T3" fmla="*/ 125 h 242"/>
                  <a:gd name="T4" fmla="*/ 31 w 223"/>
                  <a:gd name="T5" fmla="*/ 133 h 242"/>
                  <a:gd name="T6" fmla="*/ 110 w 223"/>
                  <a:gd name="T7" fmla="*/ 150 h 242"/>
                  <a:gd name="T8" fmla="*/ 112 w 223"/>
                  <a:gd name="T9" fmla="*/ 138 h 242"/>
                  <a:gd name="T10" fmla="*/ 102 w 223"/>
                  <a:gd name="T11" fmla="*/ 143 h 242"/>
                  <a:gd name="T12" fmla="*/ 136 w 223"/>
                  <a:gd name="T13" fmla="*/ 215 h 242"/>
                  <a:gd name="T14" fmla="*/ 148 w 223"/>
                  <a:gd name="T15" fmla="*/ 242 h 242"/>
                  <a:gd name="T16" fmla="*/ 157 w 223"/>
                  <a:gd name="T17" fmla="*/ 214 h 242"/>
                  <a:gd name="T18" fmla="*/ 214 w 223"/>
                  <a:gd name="T19" fmla="*/ 28 h 242"/>
                  <a:gd name="T20" fmla="*/ 223 w 223"/>
                  <a:gd name="T21" fmla="*/ 0 h 242"/>
                  <a:gd name="T22" fmla="*/ 198 w 223"/>
                  <a:gd name="T23" fmla="*/ 15 h 242"/>
                  <a:gd name="T24" fmla="*/ 29 w 223"/>
                  <a:gd name="T25" fmla="*/ 110 h 242"/>
                  <a:gd name="T26" fmla="*/ 209 w 223"/>
                  <a:gd name="T27" fmla="*/ 36 h 242"/>
                  <a:gd name="T28" fmla="*/ 203 w 223"/>
                  <a:gd name="T29" fmla="*/ 24 h 242"/>
                  <a:gd name="T30" fmla="*/ 192 w 223"/>
                  <a:gd name="T31" fmla="*/ 21 h 242"/>
                  <a:gd name="T32" fmla="*/ 135 w 223"/>
                  <a:gd name="T33" fmla="*/ 206 h 242"/>
                  <a:gd name="T34" fmla="*/ 146 w 223"/>
                  <a:gd name="T35" fmla="*/ 210 h 242"/>
                  <a:gd name="T36" fmla="*/ 157 w 223"/>
                  <a:gd name="T37" fmla="*/ 205 h 242"/>
                  <a:gd name="T38" fmla="*/ 123 w 223"/>
                  <a:gd name="T39" fmla="*/ 133 h 242"/>
                  <a:gd name="T40" fmla="*/ 120 w 223"/>
                  <a:gd name="T41" fmla="*/ 128 h 242"/>
                  <a:gd name="T42" fmla="*/ 115 w 223"/>
                  <a:gd name="T43" fmla="*/ 126 h 242"/>
                  <a:gd name="T44" fmla="*/ 36 w 223"/>
                  <a:gd name="T45" fmla="*/ 109 h 242"/>
                  <a:gd name="T46" fmla="*/ 34 w 223"/>
                  <a:gd name="T47" fmla="*/ 120 h 242"/>
                  <a:gd name="T48" fmla="*/ 40 w 223"/>
                  <a:gd name="T49" fmla="*/ 131 h 242"/>
                  <a:gd name="T50" fmla="*/ 209 w 223"/>
                  <a:gd name="T51" fmla="*/ 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42">
                    <a:moveTo>
                      <a:pt x="29" y="110"/>
                    </a:moveTo>
                    <a:lnTo>
                      <a:pt x="0" y="125"/>
                    </a:lnTo>
                    <a:lnTo>
                      <a:pt x="31" y="133"/>
                    </a:lnTo>
                    <a:lnTo>
                      <a:pt x="110" y="150"/>
                    </a:lnTo>
                    <a:lnTo>
                      <a:pt x="112" y="138"/>
                    </a:lnTo>
                    <a:lnTo>
                      <a:pt x="102" y="143"/>
                    </a:lnTo>
                    <a:lnTo>
                      <a:pt x="136" y="215"/>
                    </a:lnTo>
                    <a:lnTo>
                      <a:pt x="148" y="242"/>
                    </a:lnTo>
                    <a:lnTo>
                      <a:pt x="157" y="214"/>
                    </a:lnTo>
                    <a:lnTo>
                      <a:pt x="214" y="28"/>
                    </a:lnTo>
                    <a:lnTo>
                      <a:pt x="223" y="0"/>
                    </a:lnTo>
                    <a:lnTo>
                      <a:pt x="198" y="15"/>
                    </a:lnTo>
                    <a:lnTo>
                      <a:pt x="29" y="110"/>
                    </a:lnTo>
                    <a:close/>
                    <a:moveTo>
                      <a:pt x="209" y="36"/>
                    </a:moveTo>
                    <a:lnTo>
                      <a:pt x="203" y="24"/>
                    </a:lnTo>
                    <a:lnTo>
                      <a:pt x="192" y="21"/>
                    </a:lnTo>
                    <a:lnTo>
                      <a:pt x="135" y="206"/>
                    </a:lnTo>
                    <a:lnTo>
                      <a:pt x="146" y="210"/>
                    </a:lnTo>
                    <a:lnTo>
                      <a:pt x="157" y="205"/>
                    </a:lnTo>
                    <a:lnTo>
                      <a:pt x="123" y="133"/>
                    </a:lnTo>
                    <a:lnTo>
                      <a:pt x="120" y="128"/>
                    </a:lnTo>
                    <a:lnTo>
                      <a:pt x="115" y="126"/>
                    </a:lnTo>
                    <a:lnTo>
                      <a:pt x="36" y="109"/>
                    </a:lnTo>
                    <a:lnTo>
                      <a:pt x="34" y="120"/>
                    </a:lnTo>
                    <a:lnTo>
                      <a:pt x="40" y="131"/>
                    </a:lnTo>
                    <a:lnTo>
                      <a:pt x="209" y="3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3" name="Freeform 36"/>
              <p:cNvSpPr>
                <a:spLocks/>
              </p:cNvSpPr>
              <p:nvPr/>
            </p:nvSpPr>
            <p:spPr bwMode="auto">
              <a:xfrm>
                <a:off x="2592" y="2453"/>
                <a:ext cx="56" cy="62"/>
              </a:xfrm>
              <a:custGeom>
                <a:avLst/>
                <a:gdLst>
                  <a:gd name="T0" fmla="*/ 169 w 169"/>
                  <a:gd name="T1" fmla="*/ 0 h 186"/>
                  <a:gd name="T2" fmla="*/ 0 w 169"/>
                  <a:gd name="T3" fmla="*/ 96 h 186"/>
                  <a:gd name="T4" fmla="*/ 78 w 169"/>
                  <a:gd name="T5" fmla="*/ 114 h 186"/>
                  <a:gd name="T6" fmla="*/ 112 w 169"/>
                  <a:gd name="T7" fmla="*/ 186 h 186"/>
                  <a:gd name="T8" fmla="*/ 169 w 169"/>
                  <a:gd name="T9" fmla="*/ 0 h 186"/>
                </a:gdLst>
                <a:ahLst/>
                <a:cxnLst>
                  <a:cxn ang="0">
                    <a:pos x="T0" y="T1"/>
                  </a:cxn>
                  <a:cxn ang="0">
                    <a:pos x="T2" y="T3"/>
                  </a:cxn>
                  <a:cxn ang="0">
                    <a:pos x="T4" y="T5"/>
                  </a:cxn>
                  <a:cxn ang="0">
                    <a:pos x="T6" y="T7"/>
                  </a:cxn>
                  <a:cxn ang="0">
                    <a:pos x="T8" y="T9"/>
                  </a:cxn>
                </a:cxnLst>
                <a:rect l="0" t="0" r="r" b="b"/>
                <a:pathLst>
                  <a:path w="169" h="186">
                    <a:moveTo>
                      <a:pt x="169" y="0"/>
                    </a:moveTo>
                    <a:lnTo>
                      <a:pt x="0" y="96"/>
                    </a:lnTo>
                    <a:lnTo>
                      <a:pt x="78" y="114"/>
                    </a:lnTo>
                    <a:lnTo>
                      <a:pt x="112" y="186"/>
                    </a:lnTo>
                    <a:lnTo>
                      <a:pt x="1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6" name="Freeform 37"/>
              <p:cNvSpPr>
                <a:spLocks/>
              </p:cNvSpPr>
              <p:nvPr/>
            </p:nvSpPr>
            <p:spPr bwMode="auto">
              <a:xfrm>
                <a:off x="2621" y="2151"/>
                <a:ext cx="272" cy="332"/>
              </a:xfrm>
              <a:custGeom>
                <a:avLst/>
                <a:gdLst>
                  <a:gd name="T0" fmla="*/ 817 w 817"/>
                  <a:gd name="T1" fmla="*/ 37 h 997"/>
                  <a:gd name="T2" fmla="*/ 770 w 817"/>
                  <a:gd name="T3" fmla="*/ 0 h 997"/>
                  <a:gd name="T4" fmla="*/ 0 w 817"/>
                  <a:gd name="T5" fmla="*/ 960 h 997"/>
                  <a:gd name="T6" fmla="*/ 47 w 817"/>
                  <a:gd name="T7" fmla="*/ 997 h 997"/>
                  <a:gd name="T8" fmla="*/ 817 w 817"/>
                  <a:gd name="T9" fmla="*/ 37 h 997"/>
                </a:gdLst>
                <a:ahLst/>
                <a:cxnLst>
                  <a:cxn ang="0">
                    <a:pos x="T0" y="T1"/>
                  </a:cxn>
                  <a:cxn ang="0">
                    <a:pos x="T2" y="T3"/>
                  </a:cxn>
                  <a:cxn ang="0">
                    <a:pos x="T4" y="T5"/>
                  </a:cxn>
                  <a:cxn ang="0">
                    <a:pos x="T6" y="T7"/>
                  </a:cxn>
                  <a:cxn ang="0">
                    <a:pos x="T8" y="T9"/>
                  </a:cxn>
                </a:cxnLst>
                <a:rect l="0" t="0" r="r" b="b"/>
                <a:pathLst>
                  <a:path w="817" h="997">
                    <a:moveTo>
                      <a:pt x="817" y="37"/>
                    </a:moveTo>
                    <a:lnTo>
                      <a:pt x="770" y="0"/>
                    </a:lnTo>
                    <a:lnTo>
                      <a:pt x="0" y="960"/>
                    </a:lnTo>
                    <a:lnTo>
                      <a:pt x="47" y="997"/>
                    </a:lnTo>
                    <a:lnTo>
                      <a:pt x="817" y="3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7" name="Freeform 38"/>
              <p:cNvSpPr>
                <a:spLocks/>
              </p:cNvSpPr>
              <p:nvPr/>
            </p:nvSpPr>
            <p:spPr bwMode="auto">
              <a:xfrm>
                <a:off x="2626" y="1835"/>
                <a:ext cx="263" cy="325"/>
              </a:xfrm>
              <a:custGeom>
                <a:avLst/>
                <a:gdLst>
                  <a:gd name="T0" fmla="*/ 19 w 789"/>
                  <a:gd name="T1" fmla="*/ 0 h 975"/>
                  <a:gd name="T2" fmla="*/ 0 w 789"/>
                  <a:gd name="T3" fmla="*/ 15 h 975"/>
                  <a:gd name="T4" fmla="*/ 770 w 789"/>
                  <a:gd name="T5" fmla="*/ 975 h 975"/>
                  <a:gd name="T6" fmla="*/ 789 w 789"/>
                  <a:gd name="T7" fmla="*/ 960 h 975"/>
                  <a:gd name="T8" fmla="*/ 19 w 789"/>
                  <a:gd name="T9" fmla="*/ 0 h 975"/>
                </a:gdLst>
                <a:ahLst/>
                <a:cxnLst>
                  <a:cxn ang="0">
                    <a:pos x="T0" y="T1"/>
                  </a:cxn>
                  <a:cxn ang="0">
                    <a:pos x="T2" y="T3"/>
                  </a:cxn>
                  <a:cxn ang="0">
                    <a:pos x="T4" y="T5"/>
                  </a:cxn>
                  <a:cxn ang="0">
                    <a:pos x="T6" y="T7"/>
                  </a:cxn>
                  <a:cxn ang="0">
                    <a:pos x="T8" y="T9"/>
                  </a:cxn>
                </a:cxnLst>
                <a:rect l="0" t="0" r="r" b="b"/>
                <a:pathLst>
                  <a:path w="789" h="975">
                    <a:moveTo>
                      <a:pt x="19" y="0"/>
                    </a:moveTo>
                    <a:lnTo>
                      <a:pt x="0" y="15"/>
                    </a:lnTo>
                    <a:lnTo>
                      <a:pt x="770" y="975"/>
                    </a:lnTo>
                    <a:lnTo>
                      <a:pt x="789"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8" name="Freeform 39"/>
              <p:cNvSpPr>
                <a:spLocks noEditPoints="1"/>
              </p:cNvSpPr>
              <p:nvPr/>
            </p:nvSpPr>
            <p:spPr bwMode="auto">
              <a:xfrm>
                <a:off x="2610" y="1813"/>
                <a:ext cx="55" cy="61"/>
              </a:xfrm>
              <a:custGeom>
                <a:avLst/>
                <a:gdLst>
                  <a:gd name="T0" fmla="*/ 47 w 167"/>
                  <a:gd name="T1" fmla="*/ 153 h 183"/>
                  <a:gd name="T2" fmla="*/ 55 w 167"/>
                  <a:gd name="T3" fmla="*/ 183 h 183"/>
                  <a:gd name="T4" fmla="*/ 69 w 167"/>
                  <a:gd name="T5" fmla="*/ 154 h 183"/>
                  <a:gd name="T6" fmla="*/ 91 w 167"/>
                  <a:gd name="T7" fmla="*/ 105 h 183"/>
                  <a:gd name="T8" fmla="*/ 80 w 167"/>
                  <a:gd name="T9" fmla="*/ 100 h 183"/>
                  <a:gd name="T10" fmla="*/ 83 w 167"/>
                  <a:gd name="T11" fmla="*/ 112 h 183"/>
                  <a:gd name="T12" fmla="*/ 136 w 167"/>
                  <a:gd name="T13" fmla="*/ 101 h 183"/>
                  <a:gd name="T14" fmla="*/ 167 w 167"/>
                  <a:gd name="T15" fmla="*/ 93 h 183"/>
                  <a:gd name="T16" fmla="*/ 140 w 167"/>
                  <a:gd name="T17" fmla="*/ 78 h 183"/>
                  <a:gd name="T18" fmla="*/ 27 w 167"/>
                  <a:gd name="T19" fmla="*/ 15 h 183"/>
                  <a:gd name="T20" fmla="*/ 0 w 167"/>
                  <a:gd name="T21" fmla="*/ 0 h 183"/>
                  <a:gd name="T22" fmla="*/ 9 w 167"/>
                  <a:gd name="T23" fmla="*/ 29 h 183"/>
                  <a:gd name="T24" fmla="*/ 47 w 167"/>
                  <a:gd name="T25" fmla="*/ 153 h 183"/>
                  <a:gd name="T26" fmla="*/ 32 w 167"/>
                  <a:gd name="T27" fmla="*/ 22 h 183"/>
                  <a:gd name="T28" fmla="*/ 20 w 167"/>
                  <a:gd name="T29" fmla="*/ 25 h 183"/>
                  <a:gd name="T30" fmla="*/ 15 w 167"/>
                  <a:gd name="T31" fmla="*/ 36 h 183"/>
                  <a:gd name="T32" fmla="*/ 129 w 167"/>
                  <a:gd name="T33" fmla="*/ 100 h 183"/>
                  <a:gd name="T34" fmla="*/ 134 w 167"/>
                  <a:gd name="T35" fmla="*/ 88 h 183"/>
                  <a:gd name="T36" fmla="*/ 131 w 167"/>
                  <a:gd name="T37" fmla="*/ 77 h 183"/>
                  <a:gd name="T38" fmla="*/ 78 w 167"/>
                  <a:gd name="T39" fmla="*/ 88 h 183"/>
                  <a:gd name="T40" fmla="*/ 73 w 167"/>
                  <a:gd name="T41" fmla="*/ 88 h 183"/>
                  <a:gd name="T42" fmla="*/ 70 w 167"/>
                  <a:gd name="T43" fmla="*/ 95 h 183"/>
                  <a:gd name="T44" fmla="*/ 48 w 167"/>
                  <a:gd name="T45" fmla="*/ 144 h 183"/>
                  <a:gd name="T46" fmla="*/ 58 w 167"/>
                  <a:gd name="T47" fmla="*/ 149 h 183"/>
                  <a:gd name="T48" fmla="*/ 69 w 167"/>
                  <a:gd name="T49" fmla="*/ 147 h 183"/>
                  <a:gd name="T50" fmla="*/ 32 w 167"/>
                  <a:gd name="T51" fmla="*/ 2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3">
                    <a:moveTo>
                      <a:pt x="47" y="153"/>
                    </a:moveTo>
                    <a:lnTo>
                      <a:pt x="55" y="183"/>
                    </a:lnTo>
                    <a:lnTo>
                      <a:pt x="69" y="154"/>
                    </a:lnTo>
                    <a:lnTo>
                      <a:pt x="91" y="105"/>
                    </a:lnTo>
                    <a:lnTo>
                      <a:pt x="80" y="100"/>
                    </a:lnTo>
                    <a:lnTo>
                      <a:pt x="83" y="112"/>
                    </a:lnTo>
                    <a:lnTo>
                      <a:pt x="136" y="101"/>
                    </a:lnTo>
                    <a:lnTo>
                      <a:pt x="167" y="93"/>
                    </a:lnTo>
                    <a:lnTo>
                      <a:pt x="140" y="78"/>
                    </a:lnTo>
                    <a:lnTo>
                      <a:pt x="27" y="15"/>
                    </a:lnTo>
                    <a:lnTo>
                      <a:pt x="0" y="0"/>
                    </a:lnTo>
                    <a:lnTo>
                      <a:pt x="9" y="29"/>
                    </a:lnTo>
                    <a:lnTo>
                      <a:pt x="47" y="153"/>
                    </a:lnTo>
                    <a:close/>
                    <a:moveTo>
                      <a:pt x="32" y="22"/>
                    </a:moveTo>
                    <a:lnTo>
                      <a:pt x="20" y="25"/>
                    </a:lnTo>
                    <a:lnTo>
                      <a:pt x="15" y="36"/>
                    </a:lnTo>
                    <a:lnTo>
                      <a:pt x="129" y="100"/>
                    </a:lnTo>
                    <a:lnTo>
                      <a:pt x="134" y="88"/>
                    </a:lnTo>
                    <a:lnTo>
                      <a:pt x="131" y="77"/>
                    </a:lnTo>
                    <a:lnTo>
                      <a:pt x="78" y="88"/>
                    </a:lnTo>
                    <a:lnTo>
                      <a:pt x="73" y="88"/>
                    </a:lnTo>
                    <a:lnTo>
                      <a:pt x="70" y="95"/>
                    </a:lnTo>
                    <a:lnTo>
                      <a:pt x="48" y="144"/>
                    </a:lnTo>
                    <a:lnTo>
                      <a:pt x="58" y="149"/>
                    </a:lnTo>
                    <a:lnTo>
                      <a:pt x="69" y="147"/>
                    </a:lnTo>
                    <a:lnTo>
                      <a:pt x="32" y="2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9" name="Freeform 40"/>
              <p:cNvSpPr>
                <a:spLocks/>
              </p:cNvSpPr>
              <p:nvPr/>
            </p:nvSpPr>
            <p:spPr bwMode="auto">
              <a:xfrm>
                <a:off x="2616" y="1821"/>
                <a:ext cx="38" cy="42"/>
              </a:xfrm>
              <a:custGeom>
                <a:avLst/>
                <a:gdLst>
                  <a:gd name="T0" fmla="*/ 0 w 114"/>
                  <a:gd name="T1" fmla="*/ 0 h 124"/>
                  <a:gd name="T2" fmla="*/ 38 w 114"/>
                  <a:gd name="T3" fmla="*/ 124 h 124"/>
                  <a:gd name="T4" fmla="*/ 60 w 114"/>
                  <a:gd name="T5" fmla="*/ 75 h 124"/>
                  <a:gd name="T6" fmla="*/ 114 w 114"/>
                  <a:gd name="T7" fmla="*/ 63 h 124"/>
                  <a:gd name="T8" fmla="*/ 0 w 114"/>
                  <a:gd name="T9" fmla="*/ 0 h 124"/>
                </a:gdLst>
                <a:ahLst/>
                <a:cxnLst>
                  <a:cxn ang="0">
                    <a:pos x="T0" y="T1"/>
                  </a:cxn>
                  <a:cxn ang="0">
                    <a:pos x="T2" y="T3"/>
                  </a:cxn>
                  <a:cxn ang="0">
                    <a:pos x="T4" y="T5"/>
                  </a:cxn>
                  <a:cxn ang="0">
                    <a:pos x="T6" y="T7"/>
                  </a:cxn>
                  <a:cxn ang="0">
                    <a:pos x="T8" y="T9"/>
                  </a:cxn>
                </a:cxnLst>
                <a:rect l="0" t="0" r="r" b="b"/>
                <a:pathLst>
                  <a:path w="114" h="124">
                    <a:moveTo>
                      <a:pt x="0" y="0"/>
                    </a:moveTo>
                    <a:lnTo>
                      <a:pt x="38" y="124"/>
                    </a:lnTo>
                    <a:lnTo>
                      <a:pt x="60" y="75"/>
                    </a:lnTo>
                    <a:lnTo>
                      <a:pt x="114" y="6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0" name="Freeform 41"/>
              <p:cNvSpPr>
                <a:spLocks/>
              </p:cNvSpPr>
              <p:nvPr/>
            </p:nvSpPr>
            <p:spPr bwMode="auto">
              <a:xfrm>
                <a:off x="2370" y="1515"/>
                <a:ext cx="262" cy="325"/>
              </a:xfrm>
              <a:custGeom>
                <a:avLst/>
                <a:gdLst>
                  <a:gd name="T0" fmla="*/ 19 w 788"/>
                  <a:gd name="T1" fmla="*/ 0 h 975"/>
                  <a:gd name="T2" fmla="*/ 0 w 788"/>
                  <a:gd name="T3" fmla="*/ 15 h 975"/>
                  <a:gd name="T4" fmla="*/ 769 w 788"/>
                  <a:gd name="T5" fmla="*/ 975 h 975"/>
                  <a:gd name="T6" fmla="*/ 788 w 788"/>
                  <a:gd name="T7" fmla="*/ 960 h 975"/>
                  <a:gd name="T8" fmla="*/ 19 w 788"/>
                  <a:gd name="T9" fmla="*/ 0 h 975"/>
                </a:gdLst>
                <a:ahLst/>
                <a:cxnLst>
                  <a:cxn ang="0">
                    <a:pos x="T0" y="T1"/>
                  </a:cxn>
                  <a:cxn ang="0">
                    <a:pos x="T2" y="T3"/>
                  </a:cxn>
                  <a:cxn ang="0">
                    <a:pos x="T4" y="T5"/>
                  </a:cxn>
                  <a:cxn ang="0">
                    <a:pos x="T6" y="T7"/>
                  </a:cxn>
                  <a:cxn ang="0">
                    <a:pos x="T8" y="T9"/>
                  </a:cxn>
                </a:cxnLst>
                <a:rect l="0" t="0" r="r" b="b"/>
                <a:pathLst>
                  <a:path w="788" h="975">
                    <a:moveTo>
                      <a:pt x="19" y="0"/>
                    </a:moveTo>
                    <a:lnTo>
                      <a:pt x="0" y="15"/>
                    </a:lnTo>
                    <a:lnTo>
                      <a:pt x="769" y="975"/>
                    </a:lnTo>
                    <a:lnTo>
                      <a:pt x="788"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1" name="Freeform 42"/>
              <p:cNvSpPr>
                <a:spLocks/>
              </p:cNvSpPr>
              <p:nvPr/>
            </p:nvSpPr>
            <p:spPr bwMode="auto">
              <a:xfrm>
                <a:off x="2883" y="1835"/>
                <a:ext cx="262" cy="325"/>
              </a:xfrm>
              <a:custGeom>
                <a:avLst/>
                <a:gdLst>
                  <a:gd name="T0" fmla="*/ 788 w 788"/>
                  <a:gd name="T1" fmla="*/ 15 h 975"/>
                  <a:gd name="T2" fmla="*/ 769 w 788"/>
                  <a:gd name="T3" fmla="*/ 0 h 975"/>
                  <a:gd name="T4" fmla="*/ 0 w 788"/>
                  <a:gd name="T5" fmla="*/ 960 h 975"/>
                  <a:gd name="T6" fmla="*/ 19 w 788"/>
                  <a:gd name="T7" fmla="*/ 975 h 975"/>
                  <a:gd name="T8" fmla="*/ 788 w 788"/>
                  <a:gd name="T9" fmla="*/ 15 h 975"/>
                </a:gdLst>
                <a:ahLst/>
                <a:cxnLst>
                  <a:cxn ang="0">
                    <a:pos x="T0" y="T1"/>
                  </a:cxn>
                  <a:cxn ang="0">
                    <a:pos x="T2" y="T3"/>
                  </a:cxn>
                  <a:cxn ang="0">
                    <a:pos x="T4" y="T5"/>
                  </a:cxn>
                  <a:cxn ang="0">
                    <a:pos x="T6" y="T7"/>
                  </a:cxn>
                  <a:cxn ang="0">
                    <a:pos x="T8" y="T9"/>
                  </a:cxn>
                </a:cxnLst>
                <a:rect l="0" t="0" r="r" b="b"/>
                <a:pathLst>
                  <a:path w="788" h="975">
                    <a:moveTo>
                      <a:pt x="788" y="15"/>
                    </a:moveTo>
                    <a:lnTo>
                      <a:pt x="769" y="0"/>
                    </a:lnTo>
                    <a:lnTo>
                      <a:pt x="0" y="960"/>
                    </a:lnTo>
                    <a:lnTo>
                      <a:pt x="19" y="975"/>
                    </a:lnTo>
                    <a:lnTo>
                      <a:pt x="788" y="1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2" name="Freeform 43"/>
              <p:cNvSpPr>
                <a:spLocks noEditPoints="1"/>
              </p:cNvSpPr>
              <p:nvPr/>
            </p:nvSpPr>
            <p:spPr bwMode="auto">
              <a:xfrm>
                <a:off x="3106" y="1813"/>
                <a:ext cx="55" cy="61"/>
              </a:xfrm>
              <a:custGeom>
                <a:avLst/>
                <a:gdLst>
                  <a:gd name="T0" fmla="*/ 29 w 167"/>
                  <a:gd name="T1" fmla="*/ 78 h 183"/>
                  <a:gd name="T2" fmla="*/ 0 w 167"/>
                  <a:gd name="T3" fmla="*/ 93 h 183"/>
                  <a:gd name="T4" fmla="*/ 31 w 167"/>
                  <a:gd name="T5" fmla="*/ 101 h 183"/>
                  <a:gd name="T6" fmla="*/ 84 w 167"/>
                  <a:gd name="T7" fmla="*/ 112 h 183"/>
                  <a:gd name="T8" fmla="*/ 86 w 167"/>
                  <a:gd name="T9" fmla="*/ 100 h 183"/>
                  <a:gd name="T10" fmla="*/ 76 w 167"/>
                  <a:gd name="T11" fmla="*/ 105 h 183"/>
                  <a:gd name="T12" fmla="*/ 99 w 167"/>
                  <a:gd name="T13" fmla="*/ 154 h 183"/>
                  <a:gd name="T14" fmla="*/ 111 w 167"/>
                  <a:gd name="T15" fmla="*/ 183 h 183"/>
                  <a:gd name="T16" fmla="*/ 120 w 167"/>
                  <a:gd name="T17" fmla="*/ 153 h 183"/>
                  <a:gd name="T18" fmla="*/ 158 w 167"/>
                  <a:gd name="T19" fmla="*/ 29 h 183"/>
                  <a:gd name="T20" fmla="*/ 167 w 167"/>
                  <a:gd name="T21" fmla="*/ 0 h 183"/>
                  <a:gd name="T22" fmla="*/ 142 w 167"/>
                  <a:gd name="T23" fmla="*/ 15 h 183"/>
                  <a:gd name="T24" fmla="*/ 29 w 167"/>
                  <a:gd name="T25" fmla="*/ 78 h 183"/>
                  <a:gd name="T26" fmla="*/ 153 w 167"/>
                  <a:gd name="T27" fmla="*/ 36 h 183"/>
                  <a:gd name="T28" fmla="*/ 147 w 167"/>
                  <a:gd name="T29" fmla="*/ 25 h 183"/>
                  <a:gd name="T30" fmla="*/ 136 w 167"/>
                  <a:gd name="T31" fmla="*/ 21 h 183"/>
                  <a:gd name="T32" fmla="*/ 97 w 167"/>
                  <a:gd name="T33" fmla="*/ 146 h 183"/>
                  <a:gd name="T34" fmla="*/ 109 w 167"/>
                  <a:gd name="T35" fmla="*/ 149 h 183"/>
                  <a:gd name="T36" fmla="*/ 120 w 167"/>
                  <a:gd name="T37" fmla="*/ 144 h 183"/>
                  <a:gd name="T38" fmla="*/ 97 w 167"/>
                  <a:gd name="T39" fmla="*/ 95 h 183"/>
                  <a:gd name="T40" fmla="*/ 94 w 167"/>
                  <a:gd name="T41" fmla="*/ 88 h 183"/>
                  <a:gd name="T42" fmla="*/ 89 w 167"/>
                  <a:gd name="T43" fmla="*/ 88 h 183"/>
                  <a:gd name="T44" fmla="*/ 36 w 167"/>
                  <a:gd name="T45" fmla="*/ 77 h 183"/>
                  <a:gd name="T46" fmla="*/ 34 w 167"/>
                  <a:gd name="T47" fmla="*/ 88 h 183"/>
                  <a:gd name="T48" fmla="*/ 40 w 167"/>
                  <a:gd name="T49" fmla="*/ 100 h 183"/>
                  <a:gd name="T50" fmla="*/ 153 w 167"/>
                  <a:gd name="T51" fmla="*/ 3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3">
                    <a:moveTo>
                      <a:pt x="29" y="78"/>
                    </a:moveTo>
                    <a:lnTo>
                      <a:pt x="0" y="93"/>
                    </a:lnTo>
                    <a:lnTo>
                      <a:pt x="31" y="101"/>
                    </a:lnTo>
                    <a:lnTo>
                      <a:pt x="84" y="112"/>
                    </a:lnTo>
                    <a:lnTo>
                      <a:pt x="86" y="100"/>
                    </a:lnTo>
                    <a:lnTo>
                      <a:pt x="76" y="105"/>
                    </a:lnTo>
                    <a:lnTo>
                      <a:pt x="99" y="154"/>
                    </a:lnTo>
                    <a:lnTo>
                      <a:pt x="111" y="183"/>
                    </a:lnTo>
                    <a:lnTo>
                      <a:pt x="120" y="153"/>
                    </a:lnTo>
                    <a:lnTo>
                      <a:pt x="158" y="29"/>
                    </a:lnTo>
                    <a:lnTo>
                      <a:pt x="167" y="0"/>
                    </a:lnTo>
                    <a:lnTo>
                      <a:pt x="142" y="15"/>
                    </a:lnTo>
                    <a:lnTo>
                      <a:pt x="29" y="78"/>
                    </a:lnTo>
                    <a:close/>
                    <a:moveTo>
                      <a:pt x="153" y="36"/>
                    </a:moveTo>
                    <a:lnTo>
                      <a:pt x="147" y="25"/>
                    </a:lnTo>
                    <a:lnTo>
                      <a:pt x="136" y="21"/>
                    </a:lnTo>
                    <a:lnTo>
                      <a:pt x="97" y="146"/>
                    </a:lnTo>
                    <a:lnTo>
                      <a:pt x="109" y="149"/>
                    </a:lnTo>
                    <a:lnTo>
                      <a:pt x="120" y="144"/>
                    </a:lnTo>
                    <a:lnTo>
                      <a:pt x="97" y="95"/>
                    </a:lnTo>
                    <a:lnTo>
                      <a:pt x="94" y="88"/>
                    </a:lnTo>
                    <a:lnTo>
                      <a:pt x="89" y="88"/>
                    </a:lnTo>
                    <a:lnTo>
                      <a:pt x="36" y="77"/>
                    </a:lnTo>
                    <a:lnTo>
                      <a:pt x="34" y="88"/>
                    </a:lnTo>
                    <a:lnTo>
                      <a:pt x="40" y="100"/>
                    </a:lnTo>
                    <a:lnTo>
                      <a:pt x="153" y="3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3" name="Freeform 44"/>
              <p:cNvSpPr>
                <a:spLocks/>
              </p:cNvSpPr>
              <p:nvPr/>
            </p:nvSpPr>
            <p:spPr bwMode="auto">
              <a:xfrm>
                <a:off x="3117" y="1821"/>
                <a:ext cx="38" cy="42"/>
              </a:xfrm>
              <a:custGeom>
                <a:avLst/>
                <a:gdLst>
                  <a:gd name="T0" fmla="*/ 113 w 113"/>
                  <a:gd name="T1" fmla="*/ 0 h 124"/>
                  <a:gd name="T2" fmla="*/ 0 w 113"/>
                  <a:gd name="T3" fmla="*/ 63 h 124"/>
                  <a:gd name="T4" fmla="*/ 52 w 113"/>
                  <a:gd name="T5" fmla="*/ 75 h 124"/>
                  <a:gd name="T6" fmla="*/ 75 w 113"/>
                  <a:gd name="T7" fmla="*/ 124 h 124"/>
                  <a:gd name="T8" fmla="*/ 113 w 113"/>
                  <a:gd name="T9" fmla="*/ 0 h 124"/>
                </a:gdLst>
                <a:ahLst/>
                <a:cxnLst>
                  <a:cxn ang="0">
                    <a:pos x="T0" y="T1"/>
                  </a:cxn>
                  <a:cxn ang="0">
                    <a:pos x="T2" y="T3"/>
                  </a:cxn>
                  <a:cxn ang="0">
                    <a:pos x="T4" y="T5"/>
                  </a:cxn>
                  <a:cxn ang="0">
                    <a:pos x="T6" y="T7"/>
                  </a:cxn>
                  <a:cxn ang="0">
                    <a:pos x="T8" y="T9"/>
                  </a:cxn>
                </a:cxnLst>
                <a:rect l="0" t="0" r="r" b="b"/>
                <a:pathLst>
                  <a:path w="113" h="124">
                    <a:moveTo>
                      <a:pt x="113" y="0"/>
                    </a:moveTo>
                    <a:lnTo>
                      <a:pt x="0" y="63"/>
                    </a:lnTo>
                    <a:lnTo>
                      <a:pt x="52" y="75"/>
                    </a:lnTo>
                    <a:lnTo>
                      <a:pt x="75" y="124"/>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4" name="Freeform 45"/>
              <p:cNvSpPr>
                <a:spLocks/>
              </p:cNvSpPr>
              <p:nvPr/>
            </p:nvSpPr>
            <p:spPr bwMode="auto">
              <a:xfrm>
                <a:off x="3139" y="1515"/>
                <a:ext cx="263" cy="325"/>
              </a:xfrm>
              <a:custGeom>
                <a:avLst/>
                <a:gdLst>
                  <a:gd name="T0" fmla="*/ 789 w 789"/>
                  <a:gd name="T1" fmla="*/ 15 h 975"/>
                  <a:gd name="T2" fmla="*/ 770 w 789"/>
                  <a:gd name="T3" fmla="*/ 0 h 975"/>
                  <a:gd name="T4" fmla="*/ 0 w 789"/>
                  <a:gd name="T5" fmla="*/ 960 h 975"/>
                  <a:gd name="T6" fmla="*/ 19 w 789"/>
                  <a:gd name="T7" fmla="*/ 975 h 975"/>
                  <a:gd name="T8" fmla="*/ 789 w 789"/>
                  <a:gd name="T9" fmla="*/ 15 h 975"/>
                </a:gdLst>
                <a:ahLst/>
                <a:cxnLst>
                  <a:cxn ang="0">
                    <a:pos x="T0" y="T1"/>
                  </a:cxn>
                  <a:cxn ang="0">
                    <a:pos x="T2" y="T3"/>
                  </a:cxn>
                  <a:cxn ang="0">
                    <a:pos x="T4" y="T5"/>
                  </a:cxn>
                  <a:cxn ang="0">
                    <a:pos x="T6" y="T7"/>
                  </a:cxn>
                  <a:cxn ang="0">
                    <a:pos x="T8" y="T9"/>
                  </a:cxn>
                </a:cxnLst>
                <a:rect l="0" t="0" r="r" b="b"/>
                <a:pathLst>
                  <a:path w="789" h="975">
                    <a:moveTo>
                      <a:pt x="789" y="15"/>
                    </a:moveTo>
                    <a:lnTo>
                      <a:pt x="770" y="0"/>
                    </a:lnTo>
                    <a:lnTo>
                      <a:pt x="0" y="960"/>
                    </a:lnTo>
                    <a:lnTo>
                      <a:pt x="19" y="975"/>
                    </a:lnTo>
                    <a:lnTo>
                      <a:pt x="789" y="1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5" name="Freeform 46"/>
              <p:cNvSpPr>
                <a:spLocks/>
              </p:cNvSpPr>
              <p:nvPr/>
            </p:nvSpPr>
            <p:spPr bwMode="auto">
              <a:xfrm>
                <a:off x="3139" y="2475"/>
                <a:ext cx="263" cy="325"/>
              </a:xfrm>
              <a:custGeom>
                <a:avLst/>
                <a:gdLst>
                  <a:gd name="T0" fmla="*/ 19 w 789"/>
                  <a:gd name="T1" fmla="*/ 0 h 975"/>
                  <a:gd name="T2" fmla="*/ 0 w 789"/>
                  <a:gd name="T3" fmla="*/ 15 h 975"/>
                  <a:gd name="T4" fmla="*/ 770 w 789"/>
                  <a:gd name="T5" fmla="*/ 975 h 975"/>
                  <a:gd name="T6" fmla="*/ 789 w 789"/>
                  <a:gd name="T7" fmla="*/ 960 h 975"/>
                  <a:gd name="T8" fmla="*/ 19 w 789"/>
                  <a:gd name="T9" fmla="*/ 0 h 975"/>
                </a:gdLst>
                <a:ahLst/>
                <a:cxnLst>
                  <a:cxn ang="0">
                    <a:pos x="T0" y="T1"/>
                  </a:cxn>
                  <a:cxn ang="0">
                    <a:pos x="T2" y="T3"/>
                  </a:cxn>
                  <a:cxn ang="0">
                    <a:pos x="T4" y="T5"/>
                  </a:cxn>
                  <a:cxn ang="0">
                    <a:pos x="T6" y="T7"/>
                  </a:cxn>
                  <a:cxn ang="0">
                    <a:pos x="T8" y="T9"/>
                  </a:cxn>
                </a:cxnLst>
                <a:rect l="0" t="0" r="r" b="b"/>
                <a:pathLst>
                  <a:path w="789" h="975">
                    <a:moveTo>
                      <a:pt x="19" y="0"/>
                    </a:moveTo>
                    <a:lnTo>
                      <a:pt x="0" y="15"/>
                    </a:lnTo>
                    <a:lnTo>
                      <a:pt x="770" y="975"/>
                    </a:lnTo>
                    <a:lnTo>
                      <a:pt x="789"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6" name="Freeform 47"/>
              <p:cNvSpPr>
                <a:spLocks noEditPoints="1"/>
              </p:cNvSpPr>
              <p:nvPr/>
            </p:nvSpPr>
            <p:spPr bwMode="auto">
              <a:xfrm>
                <a:off x="3123" y="2453"/>
                <a:ext cx="55" cy="60"/>
              </a:xfrm>
              <a:custGeom>
                <a:avLst/>
                <a:gdLst>
                  <a:gd name="T0" fmla="*/ 46 w 167"/>
                  <a:gd name="T1" fmla="*/ 152 h 181"/>
                  <a:gd name="T2" fmla="*/ 55 w 167"/>
                  <a:gd name="T3" fmla="*/ 181 h 181"/>
                  <a:gd name="T4" fmla="*/ 69 w 167"/>
                  <a:gd name="T5" fmla="*/ 154 h 181"/>
                  <a:gd name="T6" fmla="*/ 92 w 167"/>
                  <a:gd name="T7" fmla="*/ 106 h 181"/>
                  <a:gd name="T8" fmla="*/ 81 w 167"/>
                  <a:gd name="T9" fmla="*/ 100 h 181"/>
                  <a:gd name="T10" fmla="*/ 84 w 167"/>
                  <a:gd name="T11" fmla="*/ 112 h 181"/>
                  <a:gd name="T12" fmla="*/ 136 w 167"/>
                  <a:gd name="T13" fmla="*/ 101 h 181"/>
                  <a:gd name="T14" fmla="*/ 167 w 167"/>
                  <a:gd name="T15" fmla="*/ 94 h 181"/>
                  <a:gd name="T16" fmla="*/ 140 w 167"/>
                  <a:gd name="T17" fmla="*/ 79 h 181"/>
                  <a:gd name="T18" fmla="*/ 26 w 167"/>
                  <a:gd name="T19" fmla="*/ 15 h 181"/>
                  <a:gd name="T20" fmla="*/ 0 w 167"/>
                  <a:gd name="T21" fmla="*/ 0 h 181"/>
                  <a:gd name="T22" fmla="*/ 9 w 167"/>
                  <a:gd name="T23" fmla="*/ 29 h 181"/>
                  <a:gd name="T24" fmla="*/ 46 w 167"/>
                  <a:gd name="T25" fmla="*/ 152 h 181"/>
                  <a:gd name="T26" fmla="*/ 31 w 167"/>
                  <a:gd name="T27" fmla="*/ 23 h 181"/>
                  <a:gd name="T28" fmla="*/ 20 w 167"/>
                  <a:gd name="T29" fmla="*/ 25 h 181"/>
                  <a:gd name="T30" fmla="*/ 15 w 167"/>
                  <a:gd name="T31" fmla="*/ 36 h 181"/>
                  <a:gd name="T32" fmla="*/ 129 w 167"/>
                  <a:gd name="T33" fmla="*/ 100 h 181"/>
                  <a:gd name="T34" fmla="*/ 134 w 167"/>
                  <a:gd name="T35" fmla="*/ 89 h 181"/>
                  <a:gd name="T36" fmla="*/ 131 w 167"/>
                  <a:gd name="T37" fmla="*/ 77 h 181"/>
                  <a:gd name="T38" fmla="*/ 79 w 167"/>
                  <a:gd name="T39" fmla="*/ 89 h 181"/>
                  <a:gd name="T40" fmla="*/ 73 w 167"/>
                  <a:gd name="T41" fmla="*/ 90 h 181"/>
                  <a:gd name="T42" fmla="*/ 71 w 167"/>
                  <a:gd name="T43" fmla="*/ 95 h 181"/>
                  <a:gd name="T44" fmla="*/ 48 w 167"/>
                  <a:gd name="T45" fmla="*/ 143 h 181"/>
                  <a:gd name="T46" fmla="*/ 58 w 167"/>
                  <a:gd name="T47" fmla="*/ 148 h 181"/>
                  <a:gd name="T48" fmla="*/ 69 w 167"/>
                  <a:gd name="T49" fmla="*/ 146 h 181"/>
                  <a:gd name="T50" fmla="*/ 31 w 167"/>
                  <a:gd name="T51" fmla="*/ 2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1">
                    <a:moveTo>
                      <a:pt x="46" y="152"/>
                    </a:moveTo>
                    <a:lnTo>
                      <a:pt x="55" y="181"/>
                    </a:lnTo>
                    <a:lnTo>
                      <a:pt x="69" y="154"/>
                    </a:lnTo>
                    <a:lnTo>
                      <a:pt x="92" y="106"/>
                    </a:lnTo>
                    <a:lnTo>
                      <a:pt x="81" y="100"/>
                    </a:lnTo>
                    <a:lnTo>
                      <a:pt x="84" y="112"/>
                    </a:lnTo>
                    <a:lnTo>
                      <a:pt x="136" y="101"/>
                    </a:lnTo>
                    <a:lnTo>
                      <a:pt x="167" y="94"/>
                    </a:lnTo>
                    <a:lnTo>
                      <a:pt x="140" y="79"/>
                    </a:lnTo>
                    <a:lnTo>
                      <a:pt x="26" y="15"/>
                    </a:lnTo>
                    <a:lnTo>
                      <a:pt x="0" y="0"/>
                    </a:lnTo>
                    <a:lnTo>
                      <a:pt x="9" y="29"/>
                    </a:lnTo>
                    <a:lnTo>
                      <a:pt x="46" y="152"/>
                    </a:lnTo>
                    <a:close/>
                    <a:moveTo>
                      <a:pt x="31" y="23"/>
                    </a:moveTo>
                    <a:lnTo>
                      <a:pt x="20" y="25"/>
                    </a:lnTo>
                    <a:lnTo>
                      <a:pt x="15" y="36"/>
                    </a:lnTo>
                    <a:lnTo>
                      <a:pt x="129" y="100"/>
                    </a:lnTo>
                    <a:lnTo>
                      <a:pt x="134" y="89"/>
                    </a:lnTo>
                    <a:lnTo>
                      <a:pt x="131" y="77"/>
                    </a:lnTo>
                    <a:lnTo>
                      <a:pt x="79" y="89"/>
                    </a:lnTo>
                    <a:lnTo>
                      <a:pt x="73" y="90"/>
                    </a:lnTo>
                    <a:lnTo>
                      <a:pt x="71" y="95"/>
                    </a:lnTo>
                    <a:lnTo>
                      <a:pt x="48" y="143"/>
                    </a:lnTo>
                    <a:lnTo>
                      <a:pt x="58" y="148"/>
                    </a:lnTo>
                    <a:lnTo>
                      <a:pt x="69" y="146"/>
                    </a:lnTo>
                    <a:lnTo>
                      <a:pt x="31" y="2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7" name="Freeform 48"/>
              <p:cNvSpPr>
                <a:spLocks/>
              </p:cNvSpPr>
              <p:nvPr/>
            </p:nvSpPr>
            <p:spPr bwMode="auto">
              <a:xfrm>
                <a:off x="3129" y="2461"/>
                <a:ext cx="38" cy="41"/>
              </a:xfrm>
              <a:custGeom>
                <a:avLst/>
                <a:gdLst>
                  <a:gd name="T0" fmla="*/ 0 w 114"/>
                  <a:gd name="T1" fmla="*/ 0 h 123"/>
                  <a:gd name="T2" fmla="*/ 38 w 114"/>
                  <a:gd name="T3" fmla="*/ 123 h 123"/>
                  <a:gd name="T4" fmla="*/ 61 w 114"/>
                  <a:gd name="T5" fmla="*/ 75 h 123"/>
                  <a:gd name="T6" fmla="*/ 114 w 114"/>
                  <a:gd name="T7" fmla="*/ 64 h 123"/>
                  <a:gd name="T8" fmla="*/ 0 w 114"/>
                  <a:gd name="T9" fmla="*/ 0 h 123"/>
                </a:gdLst>
                <a:ahLst/>
                <a:cxnLst>
                  <a:cxn ang="0">
                    <a:pos x="T0" y="T1"/>
                  </a:cxn>
                  <a:cxn ang="0">
                    <a:pos x="T2" y="T3"/>
                  </a:cxn>
                  <a:cxn ang="0">
                    <a:pos x="T4" y="T5"/>
                  </a:cxn>
                  <a:cxn ang="0">
                    <a:pos x="T6" y="T7"/>
                  </a:cxn>
                  <a:cxn ang="0">
                    <a:pos x="T8" y="T9"/>
                  </a:cxn>
                </a:cxnLst>
                <a:rect l="0" t="0" r="r" b="b"/>
                <a:pathLst>
                  <a:path w="114" h="123">
                    <a:moveTo>
                      <a:pt x="0" y="0"/>
                    </a:moveTo>
                    <a:lnTo>
                      <a:pt x="38" y="123"/>
                    </a:lnTo>
                    <a:lnTo>
                      <a:pt x="61" y="75"/>
                    </a:lnTo>
                    <a:lnTo>
                      <a:pt x="114" y="6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8" name="Freeform 49"/>
              <p:cNvSpPr>
                <a:spLocks/>
              </p:cNvSpPr>
              <p:nvPr/>
            </p:nvSpPr>
            <p:spPr bwMode="auto">
              <a:xfrm>
                <a:off x="2883" y="2155"/>
                <a:ext cx="262" cy="325"/>
              </a:xfrm>
              <a:custGeom>
                <a:avLst/>
                <a:gdLst>
                  <a:gd name="T0" fmla="*/ 19 w 788"/>
                  <a:gd name="T1" fmla="*/ 0 h 975"/>
                  <a:gd name="T2" fmla="*/ 0 w 788"/>
                  <a:gd name="T3" fmla="*/ 15 h 975"/>
                  <a:gd name="T4" fmla="*/ 769 w 788"/>
                  <a:gd name="T5" fmla="*/ 975 h 975"/>
                  <a:gd name="T6" fmla="*/ 788 w 788"/>
                  <a:gd name="T7" fmla="*/ 960 h 975"/>
                  <a:gd name="T8" fmla="*/ 19 w 788"/>
                  <a:gd name="T9" fmla="*/ 0 h 975"/>
                </a:gdLst>
                <a:ahLst/>
                <a:cxnLst>
                  <a:cxn ang="0">
                    <a:pos x="T0" y="T1"/>
                  </a:cxn>
                  <a:cxn ang="0">
                    <a:pos x="T2" y="T3"/>
                  </a:cxn>
                  <a:cxn ang="0">
                    <a:pos x="T4" y="T5"/>
                  </a:cxn>
                  <a:cxn ang="0">
                    <a:pos x="T6" y="T7"/>
                  </a:cxn>
                  <a:cxn ang="0">
                    <a:pos x="T8" y="T9"/>
                  </a:cxn>
                </a:cxnLst>
                <a:rect l="0" t="0" r="r" b="b"/>
                <a:pathLst>
                  <a:path w="788" h="975">
                    <a:moveTo>
                      <a:pt x="19" y="0"/>
                    </a:moveTo>
                    <a:lnTo>
                      <a:pt x="0" y="15"/>
                    </a:lnTo>
                    <a:lnTo>
                      <a:pt x="769" y="975"/>
                    </a:lnTo>
                    <a:lnTo>
                      <a:pt x="788"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86" name="テキスト ボックス 85"/>
                <p:cNvSpPr txBox="1"/>
                <p:nvPr/>
              </p:nvSpPr>
              <p:spPr>
                <a:xfrm>
                  <a:off x="5478058" y="3630875"/>
                  <a:ext cx="370421"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ja-JP" altLang="en-US" i="1" smtClean="0">
                            <a:latin typeface="Cambria Math"/>
                          </a:rPr>
                          <m:t>𝜇</m:t>
                        </m:r>
                      </m:oMath>
                    </m:oMathPara>
                  </a14:m>
                  <a:endParaRPr kumimoji="1" lang="ja-JP" altLang="en-US" dirty="0"/>
                </a:p>
              </p:txBody>
            </p:sp>
          </mc:Choice>
          <mc:Fallback xmlns="">
            <p:sp>
              <p:nvSpPr>
                <p:cNvPr id="86" name="テキスト ボックス 85"/>
                <p:cNvSpPr txBox="1">
                  <a:spLocks noRot="1" noChangeAspect="1" noMove="1" noResize="1" noEditPoints="1" noAdjustHandles="1" noChangeArrowheads="1" noChangeShapeType="1" noTextEdit="1"/>
                </p:cNvSpPr>
                <p:nvPr/>
              </p:nvSpPr>
              <p:spPr>
                <a:xfrm>
                  <a:off x="5478058" y="3630875"/>
                  <a:ext cx="370421" cy="369332"/>
                </a:xfrm>
                <a:prstGeom prst="rect">
                  <a:avLst/>
                </a:prstGeom>
                <a:blipFill>
                  <a:blip r:embed="rId6"/>
                  <a:stretch>
                    <a:fillRect b="-16364"/>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7" name="テキスト ボックス 86"/>
                <p:cNvSpPr txBox="1"/>
                <p:nvPr/>
              </p:nvSpPr>
              <p:spPr>
                <a:xfrm>
                  <a:off x="5466645" y="1858856"/>
                  <a:ext cx="367665"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66" name="テキスト ボックス 65"/>
                <p:cNvSpPr txBox="1">
                  <a:spLocks noRot="1" noChangeAspect="1" noMove="1" noResize="1" noEditPoints="1" noAdjustHandles="1" noChangeArrowheads="1" noChangeShapeType="1" noTextEdit="1"/>
                </p:cNvSpPr>
                <p:nvPr/>
              </p:nvSpPr>
              <p:spPr>
                <a:xfrm>
                  <a:off x="5466645" y="1858856"/>
                  <a:ext cx="367665" cy="369332"/>
                </a:xfrm>
                <a:prstGeom prst="rect">
                  <a:avLst/>
                </a:prstGeom>
                <a:blipFill rotWithShape="0">
                  <a:blip r:embed="rId17"/>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8" name="テキスト ボックス 87"/>
                <p:cNvSpPr txBox="1"/>
                <p:nvPr/>
              </p:nvSpPr>
              <p:spPr>
                <a:xfrm>
                  <a:off x="6395188" y="1869930"/>
                  <a:ext cx="367665"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67" name="テキスト ボックス 66"/>
                <p:cNvSpPr txBox="1">
                  <a:spLocks noRot="1" noChangeAspect="1" noMove="1" noResize="1" noEditPoints="1" noAdjustHandles="1" noChangeArrowheads="1" noChangeShapeType="1" noTextEdit="1"/>
                </p:cNvSpPr>
                <p:nvPr/>
              </p:nvSpPr>
              <p:spPr>
                <a:xfrm>
                  <a:off x="6395188" y="1869930"/>
                  <a:ext cx="367665" cy="369332"/>
                </a:xfrm>
                <a:prstGeom prst="rect">
                  <a:avLst/>
                </a:prstGeom>
                <a:blipFill rotWithShape="0">
                  <a:blip r:embed="rId18"/>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9" name="テキスト ボックス 88"/>
                <p:cNvSpPr txBox="1"/>
                <p:nvPr/>
              </p:nvSpPr>
              <p:spPr>
                <a:xfrm>
                  <a:off x="6424015" y="3647185"/>
                  <a:ext cx="367665"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68" name="テキスト ボックス 67"/>
                <p:cNvSpPr txBox="1">
                  <a:spLocks noRot="1" noChangeAspect="1" noMove="1" noResize="1" noEditPoints="1" noAdjustHandles="1" noChangeArrowheads="1" noChangeShapeType="1" noTextEdit="1"/>
                </p:cNvSpPr>
                <p:nvPr/>
              </p:nvSpPr>
              <p:spPr>
                <a:xfrm>
                  <a:off x="6424015" y="3647185"/>
                  <a:ext cx="367665" cy="369332"/>
                </a:xfrm>
                <a:prstGeom prst="rect">
                  <a:avLst/>
                </a:prstGeom>
                <a:blipFill rotWithShape="0">
                  <a:blip r:embed="rId7"/>
                  <a:stretch>
                    <a:fillRect/>
                  </a:stretch>
                </a:blipFill>
              </p:spPr>
              <p:txBody>
                <a:bodyPr/>
                <a:lstStyle/>
                <a:p>
                  <a:r>
                    <a:rPr lang="ja-JP" altLang="en-US">
                      <a:noFill/>
                    </a:rPr>
                    <a:t> </a:t>
                  </a:r>
                </a:p>
              </p:txBody>
            </p:sp>
          </mc:Fallback>
        </mc:AlternateContent>
        <p:sp>
          <p:nvSpPr>
            <p:cNvPr id="90" name="円/楕円 89"/>
            <p:cNvSpPr/>
            <p:nvPr/>
          </p:nvSpPr>
          <p:spPr>
            <a:xfrm>
              <a:off x="5930687" y="2816671"/>
              <a:ext cx="343021" cy="32254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51" name="角丸四角形 150"/>
          <p:cNvSpPr/>
          <p:nvPr/>
        </p:nvSpPr>
        <p:spPr>
          <a:xfrm>
            <a:off x="426424" y="4263987"/>
            <a:ext cx="4001560" cy="2164917"/>
          </a:xfrm>
          <a:prstGeom prst="roundRect">
            <a:avLst/>
          </a:prstGeom>
          <a:no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6" name="角丸四角形 155"/>
          <p:cNvSpPr/>
          <p:nvPr/>
        </p:nvSpPr>
        <p:spPr>
          <a:xfrm>
            <a:off x="699247" y="1694329"/>
            <a:ext cx="8135325" cy="1520871"/>
          </a:xfrm>
          <a:prstGeom prst="roundRect">
            <a:avLst/>
          </a:prstGeom>
          <a:noFill/>
          <a:ln>
            <a:solidFill>
              <a:srgbClr val="00B05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160" name="グループ化 159"/>
          <p:cNvGrpSpPr/>
          <p:nvPr/>
        </p:nvGrpSpPr>
        <p:grpSpPr>
          <a:xfrm>
            <a:off x="5162016" y="4327537"/>
            <a:ext cx="1510126" cy="1916601"/>
            <a:chOff x="1492279" y="1744477"/>
            <a:chExt cx="1757987" cy="2219598"/>
          </a:xfrm>
        </p:grpSpPr>
        <p:grpSp>
          <p:nvGrpSpPr>
            <p:cNvPr id="161" name="Group 4"/>
            <p:cNvGrpSpPr>
              <a:grpSpLocks noChangeAspect="1"/>
            </p:cNvGrpSpPr>
            <p:nvPr/>
          </p:nvGrpSpPr>
          <p:grpSpPr bwMode="auto">
            <a:xfrm>
              <a:off x="1492279" y="1785821"/>
              <a:ext cx="1757987" cy="2178254"/>
              <a:chOff x="823" y="1794"/>
              <a:chExt cx="1585" cy="1964"/>
            </a:xfrm>
          </p:grpSpPr>
          <p:sp>
            <p:nvSpPr>
              <p:cNvPr id="168" name="Freeform 7"/>
              <p:cNvSpPr>
                <a:spLocks/>
              </p:cNvSpPr>
              <p:nvPr/>
            </p:nvSpPr>
            <p:spPr bwMode="auto">
              <a:xfrm>
                <a:off x="1026" y="2283"/>
                <a:ext cx="203" cy="493"/>
              </a:xfrm>
              <a:custGeom>
                <a:avLst/>
                <a:gdLst>
                  <a:gd name="T0" fmla="*/ 15 w 407"/>
                  <a:gd name="T1" fmla="*/ 0 h 985"/>
                  <a:gd name="T2" fmla="*/ 0 w 407"/>
                  <a:gd name="T3" fmla="*/ 9 h 985"/>
                  <a:gd name="T4" fmla="*/ 392 w 407"/>
                  <a:gd name="T5" fmla="*/ 985 h 985"/>
                  <a:gd name="T6" fmla="*/ 407 w 407"/>
                  <a:gd name="T7" fmla="*/ 976 h 985"/>
                  <a:gd name="T8" fmla="*/ 15 w 407"/>
                  <a:gd name="T9" fmla="*/ 0 h 985"/>
                </a:gdLst>
                <a:ahLst/>
                <a:cxnLst>
                  <a:cxn ang="0">
                    <a:pos x="T0" y="T1"/>
                  </a:cxn>
                  <a:cxn ang="0">
                    <a:pos x="T2" y="T3"/>
                  </a:cxn>
                  <a:cxn ang="0">
                    <a:pos x="T4" y="T5"/>
                  </a:cxn>
                  <a:cxn ang="0">
                    <a:pos x="T6" y="T7"/>
                  </a:cxn>
                  <a:cxn ang="0">
                    <a:pos x="T8" y="T9"/>
                  </a:cxn>
                </a:cxnLst>
                <a:rect l="0" t="0" r="r" b="b"/>
                <a:pathLst>
                  <a:path w="407" h="985">
                    <a:moveTo>
                      <a:pt x="15" y="0"/>
                    </a:moveTo>
                    <a:lnTo>
                      <a:pt x="0" y="9"/>
                    </a:lnTo>
                    <a:lnTo>
                      <a:pt x="392" y="985"/>
                    </a:lnTo>
                    <a:lnTo>
                      <a:pt x="407" y="976"/>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9" name="Freeform 8"/>
              <p:cNvSpPr>
                <a:spLocks noEditPoints="1"/>
              </p:cNvSpPr>
              <p:nvPr/>
            </p:nvSpPr>
            <p:spPr bwMode="auto">
              <a:xfrm>
                <a:off x="1015" y="2250"/>
                <a:ext cx="49" cy="80"/>
              </a:xfrm>
              <a:custGeom>
                <a:avLst/>
                <a:gdLst>
                  <a:gd name="T0" fmla="*/ 9 w 97"/>
                  <a:gd name="T1" fmla="*/ 135 h 161"/>
                  <a:gd name="T2" fmla="*/ 12 w 97"/>
                  <a:gd name="T3" fmla="*/ 161 h 161"/>
                  <a:gd name="T4" fmla="*/ 46 w 97"/>
                  <a:gd name="T5" fmla="*/ 104 h 161"/>
                  <a:gd name="T6" fmla="*/ 40 w 97"/>
                  <a:gd name="T7" fmla="*/ 97 h 161"/>
                  <a:gd name="T8" fmla="*/ 40 w 97"/>
                  <a:gd name="T9" fmla="*/ 108 h 161"/>
                  <a:gd name="T10" fmla="*/ 97 w 97"/>
                  <a:gd name="T11" fmla="*/ 108 h 161"/>
                  <a:gd name="T12" fmla="*/ 81 w 97"/>
                  <a:gd name="T13" fmla="*/ 89 h 161"/>
                  <a:gd name="T14" fmla="*/ 16 w 97"/>
                  <a:gd name="T15" fmla="*/ 17 h 161"/>
                  <a:gd name="T16" fmla="*/ 0 w 97"/>
                  <a:gd name="T17" fmla="*/ 0 h 161"/>
                  <a:gd name="T18" fmla="*/ 2 w 97"/>
                  <a:gd name="T19" fmla="*/ 26 h 161"/>
                  <a:gd name="T20" fmla="*/ 9 w 97"/>
                  <a:gd name="T21" fmla="*/ 135 h 161"/>
                  <a:gd name="T22" fmla="*/ 19 w 97"/>
                  <a:gd name="T23" fmla="*/ 24 h 161"/>
                  <a:gd name="T24" fmla="*/ 10 w 97"/>
                  <a:gd name="T25" fmla="*/ 24 h 161"/>
                  <a:gd name="T26" fmla="*/ 5 w 97"/>
                  <a:gd name="T27" fmla="*/ 32 h 161"/>
                  <a:gd name="T28" fmla="*/ 70 w 97"/>
                  <a:gd name="T29" fmla="*/ 105 h 161"/>
                  <a:gd name="T30" fmla="*/ 75 w 97"/>
                  <a:gd name="T31" fmla="*/ 97 h 161"/>
                  <a:gd name="T32" fmla="*/ 75 w 97"/>
                  <a:gd name="T33" fmla="*/ 87 h 161"/>
                  <a:gd name="T34" fmla="*/ 37 w 97"/>
                  <a:gd name="T35" fmla="*/ 87 h 161"/>
                  <a:gd name="T36" fmla="*/ 12 w 97"/>
                  <a:gd name="T37" fmla="*/ 128 h 161"/>
                  <a:gd name="T38" fmla="*/ 18 w 97"/>
                  <a:gd name="T39" fmla="*/ 134 h 161"/>
                  <a:gd name="T40" fmla="*/ 26 w 97"/>
                  <a:gd name="T41" fmla="*/ 134 h 161"/>
                  <a:gd name="T42" fmla="*/ 19 w 97"/>
                  <a:gd name="T43" fmla="*/ 2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61">
                    <a:moveTo>
                      <a:pt x="9" y="135"/>
                    </a:moveTo>
                    <a:lnTo>
                      <a:pt x="12" y="161"/>
                    </a:lnTo>
                    <a:lnTo>
                      <a:pt x="46" y="104"/>
                    </a:lnTo>
                    <a:lnTo>
                      <a:pt x="40" y="97"/>
                    </a:lnTo>
                    <a:lnTo>
                      <a:pt x="40" y="108"/>
                    </a:lnTo>
                    <a:lnTo>
                      <a:pt x="97" y="108"/>
                    </a:lnTo>
                    <a:lnTo>
                      <a:pt x="81" y="89"/>
                    </a:lnTo>
                    <a:lnTo>
                      <a:pt x="16" y="17"/>
                    </a:lnTo>
                    <a:lnTo>
                      <a:pt x="0" y="0"/>
                    </a:lnTo>
                    <a:lnTo>
                      <a:pt x="2" y="26"/>
                    </a:lnTo>
                    <a:lnTo>
                      <a:pt x="9" y="135"/>
                    </a:lnTo>
                    <a:close/>
                    <a:moveTo>
                      <a:pt x="19" y="24"/>
                    </a:moveTo>
                    <a:lnTo>
                      <a:pt x="10" y="24"/>
                    </a:lnTo>
                    <a:lnTo>
                      <a:pt x="5" y="32"/>
                    </a:lnTo>
                    <a:lnTo>
                      <a:pt x="70" y="105"/>
                    </a:lnTo>
                    <a:lnTo>
                      <a:pt x="75" y="97"/>
                    </a:lnTo>
                    <a:lnTo>
                      <a:pt x="75" y="87"/>
                    </a:lnTo>
                    <a:lnTo>
                      <a:pt x="37" y="87"/>
                    </a:lnTo>
                    <a:lnTo>
                      <a:pt x="12" y="128"/>
                    </a:lnTo>
                    <a:lnTo>
                      <a:pt x="18" y="134"/>
                    </a:lnTo>
                    <a:lnTo>
                      <a:pt x="26" y="134"/>
                    </a:lnTo>
                    <a:lnTo>
                      <a:pt x="19" y="24"/>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0" name="Freeform 9"/>
              <p:cNvSpPr>
                <a:spLocks/>
              </p:cNvSpPr>
              <p:nvPr/>
            </p:nvSpPr>
            <p:spPr bwMode="auto">
              <a:xfrm>
                <a:off x="1021" y="2262"/>
                <a:ext cx="32" cy="55"/>
              </a:xfrm>
              <a:custGeom>
                <a:avLst/>
                <a:gdLst>
                  <a:gd name="T0" fmla="*/ 0 w 65"/>
                  <a:gd name="T1" fmla="*/ 0 h 110"/>
                  <a:gd name="T2" fmla="*/ 8 w 65"/>
                  <a:gd name="T3" fmla="*/ 110 h 110"/>
                  <a:gd name="T4" fmla="*/ 30 w 65"/>
                  <a:gd name="T5" fmla="*/ 73 h 110"/>
                  <a:gd name="T6" fmla="*/ 65 w 65"/>
                  <a:gd name="T7" fmla="*/ 73 h 110"/>
                  <a:gd name="T8" fmla="*/ 0 w 65"/>
                  <a:gd name="T9" fmla="*/ 0 h 110"/>
                </a:gdLst>
                <a:ahLst/>
                <a:cxnLst>
                  <a:cxn ang="0">
                    <a:pos x="T0" y="T1"/>
                  </a:cxn>
                  <a:cxn ang="0">
                    <a:pos x="T2" y="T3"/>
                  </a:cxn>
                  <a:cxn ang="0">
                    <a:pos x="T4" y="T5"/>
                  </a:cxn>
                  <a:cxn ang="0">
                    <a:pos x="T6" y="T7"/>
                  </a:cxn>
                  <a:cxn ang="0">
                    <a:pos x="T8" y="T9"/>
                  </a:cxn>
                </a:cxnLst>
                <a:rect l="0" t="0" r="r" b="b"/>
                <a:pathLst>
                  <a:path w="65" h="110">
                    <a:moveTo>
                      <a:pt x="0" y="0"/>
                    </a:moveTo>
                    <a:lnTo>
                      <a:pt x="8" y="110"/>
                    </a:lnTo>
                    <a:lnTo>
                      <a:pt x="30" y="73"/>
                    </a:lnTo>
                    <a:lnTo>
                      <a:pt x="65" y="7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1" name="Freeform 10"/>
              <p:cNvSpPr>
                <a:spLocks/>
              </p:cNvSpPr>
              <p:nvPr/>
            </p:nvSpPr>
            <p:spPr bwMode="auto">
              <a:xfrm>
                <a:off x="830" y="1794"/>
                <a:ext cx="203" cy="494"/>
              </a:xfrm>
              <a:custGeom>
                <a:avLst/>
                <a:gdLst>
                  <a:gd name="T0" fmla="*/ 14 w 407"/>
                  <a:gd name="T1" fmla="*/ 0 h 986"/>
                  <a:gd name="T2" fmla="*/ 0 w 407"/>
                  <a:gd name="T3" fmla="*/ 9 h 986"/>
                  <a:gd name="T4" fmla="*/ 392 w 407"/>
                  <a:gd name="T5" fmla="*/ 986 h 986"/>
                  <a:gd name="T6" fmla="*/ 407 w 407"/>
                  <a:gd name="T7" fmla="*/ 977 h 986"/>
                  <a:gd name="T8" fmla="*/ 14 w 407"/>
                  <a:gd name="T9" fmla="*/ 0 h 986"/>
                </a:gdLst>
                <a:ahLst/>
                <a:cxnLst>
                  <a:cxn ang="0">
                    <a:pos x="T0" y="T1"/>
                  </a:cxn>
                  <a:cxn ang="0">
                    <a:pos x="T2" y="T3"/>
                  </a:cxn>
                  <a:cxn ang="0">
                    <a:pos x="T4" y="T5"/>
                  </a:cxn>
                  <a:cxn ang="0">
                    <a:pos x="T6" y="T7"/>
                  </a:cxn>
                  <a:cxn ang="0">
                    <a:pos x="T8" y="T9"/>
                  </a:cxn>
                </a:cxnLst>
                <a:rect l="0" t="0" r="r" b="b"/>
                <a:pathLst>
                  <a:path w="407" h="986">
                    <a:moveTo>
                      <a:pt x="14" y="0"/>
                    </a:moveTo>
                    <a:lnTo>
                      <a:pt x="0" y="9"/>
                    </a:lnTo>
                    <a:lnTo>
                      <a:pt x="392" y="986"/>
                    </a:lnTo>
                    <a:lnTo>
                      <a:pt x="407" y="977"/>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2" name="Freeform 11"/>
              <p:cNvSpPr>
                <a:spLocks/>
              </p:cNvSpPr>
              <p:nvPr/>
            </p:nvSpPr>
            <p:spPr bwMode="auto">
              <a:xfrm>
                <a:off x="823" y="3255"/>
                <a:ext cx="218" cy="503"/>
              </a:xfrm>
              <a:custGeom>
                <a:avLst/>
                <a:gdLst>
                  <a:gd name="T0" fmla="*/ 436 w 436"/>
                  <a:gd name="T1" fmla="*/ 27 h 1004"/>
                  <a:gd name="T2" fmla="*/ 392 w 436"/>
                  <a:gd name="T3" fmla="*/ 0 h 1004"/>
                  <a:gd name="T4" fmla="*/ 0 w 436"/>
                  <a:gd name="T5" fmla="*/ 977 h 1004"/>
                  <a:gd name="T6" fmla="*/ 44 w 436"/>
                  <a:gd name="T7" fmla="*/ 1004 h 1004"/>
                  <a:gd name="T8" fmla="*/ 436 w 436"/>
                  <a:gd name="T9" fmla="*/ 27 h 1004"/>
                </a:gdLst>
                <a:ahLst/>
                <a:cxnLst>
                  <a:cxn ang="0">
                    <a:pos x="T0" y="T1"/>
                  </a:cxn>
                  <a:cxn ang="0">
                    <a:pos x="T2" y="T3"/>
                  </a:cxn>
                  <a:cxn ang="0">
                    <a:pos x="T4" y="T5"/>
                  </a:cxn>
                  <a:cxn ang="0">
                    <a:pos x="T6" y="T7"/>
                  </a:cxn>
                  <a:cxn ang="0">
                    <a:pos x="T8" y="T9"/>
                  </a:cxn>
                </a:cxnLst>
                <a:rect l="0" t="0" r="r" b="b"/>
                <a:pathLst>
                  <a:path w="436" h="1004">
                    <a:moveTo>
                      <a:pt x="436" y="27"/>
                    </a:moveTo>
                    <a:lnTo>
                      <a:pt x="392" y="0"/>
                    </a:lnTo>
                    <a:lnTo>
                      <a:pt x="0" y="977"/>
                    </a:lnTo>
                    <a:lnTo>
                      <a:pt x="44" y="1004"/>
                    </a:lnTo>
                    <a:lnTo>
                      <a:pt x="436" y="2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3" name="Freeform 12"/>
              <p:cNvSpPr>
                <a:spLocks noEditPoints="1"/>
              </p:cNvSpPr>
              <p:nvPr/>
            </p:nvSpPr>
            <p:spPr bwMode="auto">
              <a:xfrm>
                <a:off x="979" y="3212"/>
                <a:ext cx="70" cy="117"/>
              </a:xfrm>
              <a:custGeom>
                <a:avLst/>
                <a:gdLst>
                  <a:gd name="T0" fmla="*/ 17 w 141"/>
                  <a:gd name="T1" fmla="*/ 136 h 233"/>
                  <a:gd name="T2" fmla="*/ 0 w 141"/>
                  <a:gd name="T3" fmla="*/ 155 h 233"/>
                  <a:gd name="T4" fmla="*/ 83 w 141"/>
                  <a:gd name="T5" fmla="*/ 155 h 233"/>
                  <a:gd name="T6" fmla="*/ 83 w 141"/>
                  <a:gd name="T7" fmla="*/ 144 h 233"/>
                  <a:gd name="T8" fmla="*/ 77 w 141"/>
                  <a:gd name="T9" fmla="*/ 151 h 233"/>
                  <a:gd name="T10" fmla="*/ 114 w 141"/>
                  <a:gd name="T11" fmla="*/ 212 h 233"/>
                  <a:gd name="T12" fmla="*/ 126 w 141"/>
                  <a:gd name="T13" fmla="*/ 233 h 233"/>
                  <a:gd name="T14" fmla="*/ 128 w 141"/>
                  <a:gd name="T15" fmla="*/ 207 h 233"/>
                  <a:gd name="T16" fmla="*/ 140 w 141"/>
                  <a:gd name="T17" fmla="*/ 24 h 233"/>
                  <a:gd name="T18" fmla="*/ 141 w 141"/>
                  <a:gd name="T19" fmla="*/ 0 h 233"/>
                  <a:gd name="T20" fmla="*/ 126 w 141"/>
                  <a:gd name="T21" fmla="*/ 15 h 233"/>
                  <a:gd name="T22" fmla="*/ 17 w 141"/>
                  <a:gd name="T23" fmla="*/ 136 h 233"/>
                  <a:gd name="T24" fmla="*/ 137 w 141"/>
                  <a:gd name="T25" fmla="*/ 31 h 233"/>
                  <a:gd name="T26" fmla="*/ 132 w 141"/>
                  <a:gd name="T27" fmla="*/ 23 h 233"/>
                  <a:gd name="T28" fmla="*/ 124 w 141"/>
                  <a:gd name="T29" fmla="*/ 23 h 233"/>
                  <a:gd name="T30" fmla="*/ 113 w 141"/>
                  <a:gd name="T31" fmla="*/ 205 h 233"/>
                  <a:gd name="T32" fmla="*/ 120 w 141"/>
                  <a:gd name="T33" fmla="*/ 205 h 233"/>
                  <a:gd name="T34" fmla="*/ 126 w 141"/>
                  <a:gd name="T35" fmla="*/ 200 h 233"/>
                  <a:gd name="T36" fmla="*/ 90 w 141"/>
                  <a:gd name="T37" fmla="*/ 139 h 233"/>
                  <a:gd name="T38" fmla="*/ 87 w 141"/>
                  <a:gd name="T39" fmla="*/ 134 h 233"/>
                  <a:gd name="T40" fmla="*/ 22 w 141"/>
                  <a:gd name="T41" fmla="*/ 134 h 233"/>
                  <a:gd name="T42" fmla="*/ 22 w 141"/>
                  <a:gd name="T43" fmla="*/ 144 h 233"/>
                  <a:gd name="T44" fmla="*/ 27 w 141"/>
                  <a:gd name="T45" fmla="*/ 152 h 233"/>
                  <a:gd name="T46" fmla="*/ 137 w 141"/>
                  <a:gd name="T47" fmla="*/ 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1" h="233">
                    <a:moveTo>
                      <a:pt x="17" y="136"/>
                    </a:moveTo>
                    <a:lnTo>
                      <a:pt x="0" y="155"/>
                    </a:lnTo>
                    <a:lnTo>
                      <a:pt x="83" y="155"/>
                    </a:lnTo>
                    <a:lnTo>
                      <a:pt x="83" y="144"/>
                    </a:lnTo>
                    <a:lnTo>
                      <a:pt x="77" y="151"/>
                    </a:lnTo>
                    <a:lnTo>
                      <a:pt x="114" y="212"/>
                    </a:lnTo>
                    <a:lnTo>
                      <a:pt x="126" y="233"/>
                    </a:lnTo>
                    <a:lnTo>
                      <a:pt x="128" y="207"/>
                    </a:lnTo>
                    <a:lnTo>
                      <a:pt x="140" y="24"/>
                    </a:lnTo>
                    <a:lnTo>
                      <a:pt x="141" y="0"/>
                    </a:lnTo>
                    <a:lnTo>
                      <a:pt x="126" y="15"/>
                    </a:lnTo>
                    <a:lnTo>
                      <a:pt x="17" y="136"/>
                    </a:lnTo>
                    <a:close/>
                    <a:moveTo>
                      <a:pt x="137" y="31"/>
                    </a:moveTo>
                    <a:lnTo>
                      <a:pt x="132" y="23"/>
                    </a:lnTo>
                    <a:lnTo>
                      <a:pt x="124" y="23"/>
                    </a:lnTo>
                    <a:lnTo>
                      <a:pt x="113" y="205"/>
                    </a:lnTo>
                    <a:lnTo>
                      <a:pt x="120" y="205"/>
                    </a:lnTo>
                    <a:lnTo>
                      <a:pt x="126" y="200"/>
                    </a:lnTo>
                    <a:lnTo>
                      <a:pt x="90" y="139"/>
                    </a:lnTo>
                    <a:lnTo>
                      <a:pt x="87" y="134"/>
                    </a:lnTo>
                    <a:lnTo>
                      <a:pt x="22" y="134"/>
                    </a:lnTo>
                    <a:lnTo>
                      <a:pt x="22" y="144"/>
                    </a:lnTo>
                    <a:lnTo>
                      <a:pt x="27" y="152"/>
                    </a:lnTo>
                    <a:lnTo>
                      <a:pt x="137" y="3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4" name="Freeform 13"/>
              <p:cNvSpPr>
                <a:spLocks/>
              </p:cNvSpPr>
              <p:nvPr/>
            </p:nvSpPr>
            <p:spPr bwMode="auto">
              <a:xfrm>
                <a:off x="990" y="3224"/>
                <a:ext cx="55" cy="91"/>
              </a:xfrm>
              <a:custGeom>
                <a:avLst/>
                <a:gdLst>
                  <a:gd name="T0" fmla="*/ 110 w 110"/>
                  <a:gd name="T1" fmla="*/ 0 h 182"/>
                  <a:gd name="T2" fmla="*/ 0 w 110"/>
                  <a:gd name="T3" fmla="*/ 121 h 182"/>
                  <a:gd name="T4" fmla="*/ 61 w 110"/>
                  <a:gd name="T5" fmla="*/ 121 h 182"/>
                  <a:gd name="T6" fmla="*/ 98 w 110"/>
                  <a:gd name="T7" fmla="*/ 182 h 182"/>
                  <a:gd name="T8" fmla="*/ 110 w 110"/>
                  <a:gd name="T9" fmla="*/ 0 h 182"/>
                </a:gdLst>
                <a:ahLst/>
                <a:cxnLst>
                  <a:cxn ang="0">
                    <a:pos x="T0" y="T1"/>
                  </a:cxn>
                  <a:cxn ang="0">
                    <a:pos x="T2" y="T3"/>
                  </a:cxn>
                  <a:cxn ang="0">
                    <a:pos x="T4" y="T5"/>
                  </a:cxn>
                  <a:cxn ang="0">
                    <a:pos x="T6" y="T7"/>
                  </a:cxn>
                  <a:cxn ang="0">
                    <a:pos x="T8" y="T9"/>
                  </a:cxn>
                </a:cxnLst>
                <a:rect l="0" t="0" r="r" b="b"/>
                <a:pathLst>
                  <a:path w="110" h="182">
                    <a:moveTo>
                      <a:pt x="110" y="0"/>
                    </a:moveTo>
                    <a:lnTo>
                      <a:pt x="0" y="121"/>
                    </a:lnTo>
                    <a:lnTo>
                      <a:pt x="61" y="121"/>
                    </a:lnTo>
                    <a:lnTo>
                      <a:pt x="98" y="182"/>
                    </a:lnTo>
                    <a:lnTo>
                      <a:pt x="1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5" name="Freeform 14"/>
              <p:cNvSpPr>
                <a:spLocks/>
              </p:cNvSpPr>
              <p:nvPr/>
            </p:nvSpPr>
            <p:spPr bwMode="auto">
              <a:xfrm>
                <a:off x="1019" y="2767"/>
                <a:ext cx="218" cy="502"/>
              </a:xfrm>
              <a:custGeom>
                <a:avLst/>
                <a:gdLst>
                  <a:gd name="T0" fmla="*/ 436 w 436"/>
                  <a:gd name="T1" fmla="*/ 27 h 1005"/>
                  <a:gd name="T2" fmla="*/ 393 w 436"/>
                  <a:gd name="T3" fmla="*/ 0 h 1005"/>
                  <a:gd name="T4" fmla="*/ 0 w 436"/>
                  <a:gd name="T5" fmla="*/ 978 h 1005"/>
                  <a:gd name="T6" fmla="*/ 44 w 436"/>
                  <a:gd name="T7" fmla="*/ 1005 h 1005"/>
                  <a:gd name="T8" fmla="*/ 436 w 436"/>
                  <a:gd name="T9" fmla="*/ 27 h 1005"/>
                </a:gdLst>
                <a:ahLst/>
                <a:cxnLst>
                  <a:cxn ang="0">
                    <a:pos x="T0" y="T1"/>
                  </a:cxn>
                  <a:cxn ang="0">
                    <a:pos x="T2" y="T3"/>
                  </a:cxn>
                  <a:cxn ang="0">
                    <a:pos x="T4" y="T5"/>
                  </a:cxn>
                  <a:cxn ang="0">
                    <a:pos x="T6" y="T7"/>
                  </a:cxn>
                  <a:cxn ang="0">
                    <a:pos x="T8" y="T9"/>
                  </a:cxn>
                </a:cxnLst>
                <a:rect l="0" t="0" r="r" b="b"/>
                <a:pathLst>
                  <a:path w="436" h="1005">
                    <a:moveTo>
                      <a:pt x="436" y="27"/>
                    </a:moveTo>
                    <a:lnTo>
                      <a:pt x="393" y="0"/>
                    </a:lnTo>
                    <a:lnTo>
                      <a:pt x="0" y="978"/>
                    </a:lnTo>
                    <a:lnTo>
                      <a:pt x="44" y="1005"/>
                    </a:lnTo>
                    <a:lnTo>
                      <a:pt x="436" y="2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6" name="Freeform 15"/>
              <p:cNvSpPr>
                <a:spLocks/>
              </p:cNvSpPr>
              <p:nvPr/>
            </p:nvSpPr>
            <p:spPr bwMode="auto">
              <a:xfrm>
                <a:off x="1226" y="2698"/>
                <a:ext cx="79" cy="75"/>
              </a:xfrm>
              <a:custGeom>
                <a:avLst/>
                <a:gdLst>
                  <a:gd name="T0" fmla="*/ 0 w 157"/>
                  <a:gd name="T1" fmla="*/ 151 h 151"/>
                  <a:gd name="T2" fmla="*/ 14 w 157"/>
                  <a:gd name="T3" fmla="*/ 108 h 151"/>
                  <a:gd name="T4" fmla="*/ 28 w 157"/>
                  <a:gd name="T5" fmla="*/ 72 h 151"/>
                  <a:gd name="T6" fmla="*/ 40 w 157"/>
                  <a:gd name="T7" fmla="*/ 43 h 151"/>
                  <a:gd name="T8" fmla="*/ 52 w 157"/>
                  <a:gd name="T9" fmla="*/ 22 h 151"/>
                  <a:gd name="T10" fmla="*/ 62 w 157"/>
                  <a:gd name="T11" fmla="*/ 7 h 151"/>
                  <a:gd name="T12" fmla="*/ 73 w 157"/>
                  <a:gd name="T13" fmla="*/ 0 h 151"/>
                  <a:gd name="T14" fmla="*/ 83 w 157"/>
                  <a:gd name="T15" fmla="*/ 0 h 151"/>
                  <a:gd name="T16" fmla="*/ 95 w 157"/>
                  <a:gd name="T17" fmla="*/ 7 h 151"/>
                  <a:gd name="T18" fmla="*/ 105 w 157"/>
                  <a:gd name="T19" fmla="*/ 22 h 151"/>
                  <a:gd name="T20" fmla="*/ 117 w 157"/>
                  <a:gd name="T21" fmla="*/ 43 h 151"/>
                  <a:gd name="T22" fmla="*/ 129 w 157"/>
                  <a:gd name="T23" fmla="*/ 72 h 151"/>
                  <a:gd name="T24" fmla="*/ 143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4" y="108"/>
                    </a:lnTo>
                    <a:lnTo>
                      <a:pt x="28" y="72"/>
                    </a:lnTo>
                    <a:lnTo>
                      <a:pt x="40" y="43"/>
                    </a:lnTo>
                    <a:lnTo>
                      <a:pt x="52" y="22"/>
                    </a:lnTo>
                    <a:lnTo>
                      <a:pt x="62" y="7"/>
                    </a:lnTo>
                    <a:lnTo>
                      <a:pt x="73" y="0"/>
                    </a:lnTo>
                    <a:lnTo>
                      <a:pt x="83" y="0"/>
                    </a:lnTo>
                    <a:lnTo>
                      <a:pt x="95" y="7"/>
                    </a:lnTo>
                    <a:lnTo>
                      <a:pt x="105" y="22"/>
                    </a:lnTo>
                    <a:lnTo>
                      <a:pt x="117" y="43"/>
                    </a:lnTo>
                    <a:lnTo>
                      <a:pt x="129" y="72"/>
                    </a:lnTo>
                    <a:lnTo>
                      <a:pt x="143"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7" name="Freeform 16"/>
              <p:cNvSpPr>
                <a:spLocks/>
              </p:cNvSpPr>
              <p:nvPr/>
            </p:nvSpPr>
            <p:spPr bwMode="auto">
              <a:xfrm>
                <a:off x="1305" y="2773"/>
                <a:ext cx="78" cy="76"/>
              </a:xfrm>
              <a:custGeom>
                <a:avLst/>
                <a:gdLst>
                  <a:gd name="T0" fmla="*/ 0 w 157"/>
                  <a:gd name="T1" fmla="*/ 0 h 152"/>
                  <a:gd name="T2" fmla="*/ 15 w 157"/>
                  <a:gd name="T3" fmla="*/ 44 h 152"/>
                  <a:gd name="T4" fmla="*/ 28 w 157"/>
                  <a:gd name="T5" fmla="*/ 81 h 152"/>
                  <a:gd name="T6" fmla="*/ 40 w 157"/>
                  <a:gd name="T7" fmla="*/ 109 h 152"/>
                  <a:gd name="T8" fmla="*/ 52 w 157"/>
                  <a:gd name="T9" fmla="*/ 130 h 152"/>
                  <a:gd name="T10" fmla="*/ 63 w 157"/>
                  <a:gd name="T11" fmla="*/ 146 h 152"/>
                  <a:gd name="T12" fmla="*/ 74 w 157"/>
                  <a:gd name="T13" fmla="*/ 152 h 152"/>
                  <a:gd name="T14" fmla="*/ 84 w 157"/>
                  <a:gd name="T15" fmla="*/ 152 h 152"/>
                  <a:gd name="T16" fmla="*/ 95 w 157"/>
                  <a:gd name="T17" fmla="*/ 146 h 152"/>
                  <a:gd name="T18" fmla="*/ 105 w 157"/>
                  <a:gd name="T19" fmla="*/ 130 h 152"/>
                  <a:gd name="T20" fmla="*/ 117 w 157"/>
                  <a:gd name="T21" fmla="*/ 109 h 152"/>
                  <a:gd name="T22" fmla="*/ 129 w 157"/>
                  <a:gd name="T23" fmla="*/ 81 h 152"/>
                  <a:gd name="T24" fmla="*/ 143 w 157"/>
                  <a:gd name="T25" fmla="*/ 44 h 152"/>
                  <a:gd name="T26" fmla="*/ 157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0" y="0"/>
                    </a:moveTo>
                    <a:lnTo>
                      <a:pt x="15" y="44"/>
                    </a:lnTo>
                    <a:lnTo>
                      <a:pt x="28" y="81"/>
                    </a:lnTo>
                    <a:lnTo>
                      <a:pt x="40" y="109"/>
                    </a:lnTo>
                    <a:lnTo>
                      <a:pt x="52" y="130"/>
                    </a:lnTo>
                    <a:lnTo>
                      <a:pt x="63" y="146"/>
                    </a:lnTo>
                    <a:lnTo>
                      <a:pt x="74" y="152"/>
                    </a:lnTo>
                    <a:lnTo>
                      <a:pt x="84" y="152"/>
                    </a:lnTo>
                    <a:lnTo>
                      <a:pt x="95" y="146"/>
                    </a:lnTo>
                    <a:lnTo>
                      <a:pt x="105" y="130"/>
                    </a:lnTo>
                    <a:lnTo>
                      <a:pt x="117" y="109"/>
                    </a:lnTo>
                    <a:lnTo>
                      <a:pt x="129" y="81"/>
                    </a:lnTo>
                    <a:lnTo>
                      <a:pt x="143" y="44"/>
                    </a:lnTo>
                    <a:lnTo>
                      <a:pt x="15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8" name="Freeform 17"/>
              <p:cNvSpPr>
                <a:spLocks/>
              </p:cNvSpPr>
              <p:nvPr/>
            </p:nvSpPr>
            <p:spPr bwMode="auto">
              <a:xfrm>
                <a:off x="1383" y="2698"/>
                <a:ext cx="79" cy="75"/>
              </a:xfrm>
              <a:custGeom>
                <a:avLst/>
                <a:gdLst>
                  <a:gd name="T0" fmla="*/ 0 w 157"/>
                  <a:gd name="T1" fmla="*/ 151 h 151"/>
                  <a:gd name="T2" fmla="*/ 15 w 157"/>
                  <a:gd name="T3" fmla="*/ 108 h 151"/>
                  <a:gd name="T4" fmla="*/ 28 w 157"/>
                  <a:gd name="T5" fmla="*/ 72 h 151"/>
                  <a:gd name="T6" fmla="*/ 40 w 157"/>
                  <a:gd name="T7" fmla="*/ 43 h 151"/>
                  <a:gd name="T8" fmla="*/ 52 w 157"/>
                  <a:gd name="T9" fmla="*/ 22 h 151"/>
                  <a:gd name="T10" fmla="*/ 63 w 157"/>
                  <a:gd name="T11" fmla="*/ 7 h 151"/>
                  <a:gd name="T12" fmla="*/ 74 w 157"/>
                  <a:gd name="T13" fmla="*/ 0 h 151"/>
                  <a:gd name="T14" fmla="*/ 84 w 157"/>
                  <a:gd name="T15" fmla="*/ 0 h 151"/>
                  <a:gd name="T16" fmla="*/ 95 w 157"/>
                  <a:gd name="T17" fmla="*/ 7 h 151"/>
                  <a:gd name="T18" fmla="*/ 105 w 157"/>
                  <a:gd name="T19" fmla="*/ 22 h 151"/>
                  <a:gd name="T20" fmla="*/ 116 w 157"/>
                  <a:gd name="T21" fmla="*/ 43 h 151"/>
                  <a:gd name="T22" fmla="*/ 129 w 157"/>
                  <a:gd name="T23" fmla="*/ 72 h 151"/>
                  <a:gd name="T24" fmla="*/ 143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5" y="108"/>
                    </a:lnTo>
                    <a:lnTo>
                      <a:pt x="28" y="72"/>
                    </a:lnTo>
                    <a:lnTo>
                      <a:pt x="40" y="43"/>
                    </a:lnTo>
                    <a:lnTo>
                      <a:pt x="52" y="22"/>
                    </a:lnTo>
                    <a:lnTo>
                      <a:pt x="63" y="7"/>
                    </a:lnTo>
                    <a:lnTo>
                      <a:pt x="74" y="0"/>
                    </a:lnTo>
                    <a:lnTo>
                      <a:pt x="84" y="0"/>
                    </a:lnTo>
                    <a:lnTo>
                      <a:pt x="95" y="7"/>
                    </a:lnTo>
                    <a:lnTo>
                      <a:pt x="105" y="22"/>
                    </a:lnTo>
                    <a:lnTo>
                      <a:pt x="116" y="43"/>
                    </a:lnTo>
                    <a:lnTo>
                      <a:pt x="129" y="72"/>
                    </a:lnTo>
                    <a:lnTo>
                      <a:pt x="143"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9" name="Freeform 18"/>
              <p:cNvSpPr>
                <a:spLocks/>
              </p:cNvSpPr>
              <p:nvPr/>
            </p:nvSpPr>
            <p:spPr bwMode="auto">
              <a:xfrm>
                <a:off x="1462" y="2773"/>
                <a:ext cx="78" cy="76"/>
              </a:xfrm>
              <a:custGeom>
                <a:avLst/>
                <a:gdLst>
                  <a:gd name="T0" fmla="*/ 0 w 157"/>
                  <a:gd name="T1" fmla="*/ 0 h 152"/>
                  <a:gd name="T2" fmla="*/ 15 w 157"/>
                  <a:gd name="T3" fmla="*/ 44 h 152"/>
                  <a:gd name="T4" fmla="*/ 29 w 157"/>
                  <a:gd name="T5" fmla="*/ 81 h 152"/>
                  <a:gd name="T6" fmla="*/ 40 w 157"/>
                  <a:gd name="T7" fmla="*/ 109 h 152"/>
                  <a:gd name="T8" fmla="*/ 52 w 157"/>
                  <a:gd name="T9" fmla="*/ 130 h 152"/>
                  <a:gd name="T10" fmla="*/ 63 w 157"/>
                  <a:gd name="T11" fmla="*/ 146 h 152"/>
                  <a:gd name="T12" fmla="*/ 74 w 157"/>
                  <a:gd name="T13" fmla="*/ 152 h 152"/>
                  <a:gd name="T14" fmla="*/ 84 w 157"/>
                  <a:gd name="T15" fmla="*/ 152 h 152"/>
                  <a:gd name="T16" fmla="*/ 94 w 157"/>
                  <a:gd name="T17" fmla="*/ 146 h 152"/>
                  <a:gd name="T18" fmla="*/ 105 w 157"/>
                  <a:gd name="T19" fmla="*/ 130 h 152"/>
                  <a:gd name="T20" fmla="*/ 116 w 157"/>
                  <a:gd name="T21" fmla="*/ 109 h 152"/>
                  <a:gd name="T22" fmla="*/ 129 w 157"/>
                  <a:gd name="T23" fmla="*/ 81 h 152"/>
                  <a:gd name="T24" fmla="*/ 143 w 157"/>
                  <a:gd name="T25" fmla="*/ 44 h 152"/>
                  <a:gd name="T26" fmla="*/ 157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0" y="0"/>
                    </a:moveTo>
                    <a:lnTo>
                      <a:pt x="15" y="44"/>
                    </a:lnTo>
                    <a:lnTo>
                      <a:pt x="29" y="81"/>
                    </a:lnTo>
                    <a:lnTo>
                      <a:pt x="40" y="109"/>
                    </a:lnTo>
                    <a:lnTo>
                      <a:pt x="52" y="130"/>
                    </a:lnTo>
                    <a:lnTo>
                      <a:pt x="63" y="146"/>
                    </a:lnTo>
                    <a:lnTo>
                      <a:pt x="74" y="152"/>
                    </a:lnTo>
                    <a:lnTo>
                      <a:pt x="84" y="152"/>
                    </a:lnTo>
                    <a:lnTo>
                      <a:pt x="94" y="146"/>
                    </a:lnTo>
                    <a:lnTo>
                      <a:pt x="105" y="130"/>
                    </a:lnTo>
                    <a:lnTo>
                      <a:pt x="116" y="109"/>
                    </a:lnTo>
                    <a:lnTo>
                      <a:pt x="129" y="81"/>
                    </a:lnTo>
                    <a:lnTo>
                      <a:pt x="143" y="44"/>
                    </a:lnTo>
                    <a:lnTo>
                      <a:pt x="15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0" name="Freeform 19"/>
              <p:cNvSpPr>
                <a:spLocks/>
              </p:cNvSpPr>
              <p:nvPr/>
            </p:nvSpPr>
            <p:spPr bwMode="auto">
              <a:xfrm>
                <a:off x="1540" y="2698"/>
                <a:ext cx="79" cy="75"/>
              </a:xfrm>
              <a:custGeom>
                <a:avLst/>
                <a:gdLst>
                  <a:gd name="T0" fmla="*/ 0 w 157"/>
                  <a:gd name="T1" fmla="*/ 151 h 151"/>
                  <a:gd name="T2" fmla="*/ 15 w 157"/>
                  <a:gd name="T3" fmla="*/ 108 h 151"/>
                  <a:gd name="T4" fmla="*/ 28 w 157"/>
                  <a:gd name="T5" fmla="*/ 72 h 151"/>
                  <a:gd name="T6" fmla="*/ 41 w 157"/>
                  <a:gd name="T7" fmla="*/ 43 h 151"/>
                  <a:gd name="T8" fmla="*/ 52 w 157"/>
                  <a:gd name="T9" fmla="*/ 22 h 151"/>
                  <a:gd name="T10" fmla="*/ 63 w 157"/>
                  <a:gd name="T11" fmla="*/ 7 h 151"/>
                  <a:gd name="T12" fmla="*/ 73 w 157"/>
                  <a:gd name="T13" fmla="*/ 0 h 151"/>
                  <a:gd name="T14" fmla="*/ 84 w 157"/>
                  <a:gd name="T15" fmla="*/ 0 h 151"/>
                  <a:gd name="T16" fmla="*/ 94 w 157"/>
                  <a:gd name="T17" fmla="*/ 7 h 151"/>
                  <a:gd name="T18" fmla="*/ 106 w 157"/>
                  <a:gd name="T19" fmla="*/ 22 h 151"/>
                  <a:gd name="T20" fmla="*/ 117 w 157"/>
                  <a:gd name="T21" fmla="*/ 43 h 151"/>
                  <a:gd name="T22" fmla="*/ 129 w 157"/>
                  <a:gd name="T23" fmla="*/ 72 h 151"/>
                  <a:gd name="T24" fmla="*/ 142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5" y="108"/>
                    </a:lnTo>
                    <a:lnTo>
                      <a:pt x="28" y="72"/>
                    </a:lnTo>
                    <a:lnTo>
                      <a:pt x="41" y="43"/>
                    </a:lnTo>
                    <a:lnTo>
                      <a:pt x="52" y="22"/>
                    </a:lnTo>
                    <a:lnTo>
                      <a:pt x="63" y="7"/>
                    </a:lnTo>
                    <a:lnTo>
                      <a:pt x="73" y="0"/>
                    </a:lnTo>
                    <a:lnTo>
                      <a:pt x="84" y="0"/>
                    </a:lnTo>
                    <a:lnTo>
                      <a:pt x="94" y="7"/>
                    </a:lnTo>
                    <a:lnTo>
                      <a:pt x="106" y="22"/>
                    </a:lnTo>
                    <a:lnTo>
                      <a:pt x="117" y="43"/>
                    </a:lnTo>
                    <a:lnTo>
                      <a:pt x="129" y="72"/>
                    </a:lnTo>
                    <a:lnTo>
                      <a:pt x="142"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1" name="Freeform 20"/>
              <p:cNvSpPr>
                <a:spLocks/>
              </p:cNvSpPr>
              <p:nvPr/>
            </p:nvSpPr>
            <p:spPr bwMode="auto">
              <a:xfrm>
                <a:off x="1619" y="2773"/>
                <a:ext cx="78" cy="76"/>
              </a:xfrm>
              <a:custGeom>
                <a:avLst/>
                <a:gdLst>
                  <a:gd name="T0" fmla="*/ 0 w 157"/>
                  <a:gd name="T1" fmla="*/ 0 h 152"/>
                  <a:gd name="T2" fmla="*/ 15 w 157"/>
                  <a:gd name="T3" fmla="*/ 44 h 152"/>
                  <a:gd name="T4" fmla="*/ 28 w 157"/>
                  <a:gd name="T5" fmla="*/ 81 h 152"/>
                  <a:gd name="T6" fmla="*/ 41 w 157"/>
                  <a:gd name="T7" fmla="*/ 109 h 152"/>
                  <a:gd name="T8" fmla="*/ 52 w 157"/>
                  <a:gd name="T9" fmla="*/ 130 h 152"/>
                  <a:gd name="T10" fmla="*/ 63 w 157"/>
                  <a:gd name="T11" fmla="*/ 146 h 152"/>
                  <a:gd name="T12" fmla="*/ 73 w 157"/>
                  <a:gd name="T13" fmla="*/ 152 h 152"/>
                  <a:gd name="T14" fmla="*/ 84 w 157"/>
                  <a:gd name="T15" fmla="*/ 152 h 152"/>
                  <a:gd name="T16" fmla="*/ 94 w 157"/>
                  <a:gd name="T17" fmla="*/ 146 h 152"/>
                  <a:gd name="T18" fmla="*/ 106 w 157"/>
                  <a:gd name="T19" fmla="*/ 130 h 152"/>
                  <a:gd name="T20" fmla="*/ 117 w 157"/>
                  <a:gd name="T21" fmla="*/ 109 h 152"/>
                  <a:gd name="T22" fmla="*/ 129 w 157"/>
                  <a:gd name="T23" fmla="*/ 81 h 152"/>
                  <a:gd name="T24" fmla="*/ 142 w 157"/>
                  <a:gd name="T25" fmla="*/ 44 h 152"/>
                  <a:gd name="T26" fmla="*/ 157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0" y="0"/>
                    </a:moveTo>
                    <a:lnTo>
                      <a:pt x="15" y="44"/>
                    </a:lnTo>
                    <a:lnTo>
                      <a:pt x="28" y="81"/>
                    </a:lnTo>
                    <a:lnTo>
                      <a:pt x="41" y="109"/>
                    </a:lnTo>
                    <a:lnTo>
                      <a:pt x="52" y="130"/>
                    </a:lnTo>
                    <a:lnTo>
                      <a:pt x="63" y="146"/>
                    </a:lnTo>
                    <a:lnTo>
                      <a:pt x="73" y="152"/>
                    </a:lnTo>
                    <a:lnTo>
                      <a:pt x="84" y="152"/>
                    </a:lnTo>
                    <a:lnTo>
                      <a:pt x="94" y="146"/>
                    </a:lnTo>
                    <a:lnTo>
                      <a:pt x="106" y="130"/>
                    </a:lnTo>
                    <a:lnTo>
                      <a:pt x="117" y="109"/>
                    </a:lnTo>
                    <a:lnTo>
                      <a:pt x="129" y="81"/>
                    </a:lnTo>
                    <a:lnTo>
                      <a:pt x="142" y="44"/>
                    </a:lnTo>
                    <a:lnTo>
                      <a:pt x="15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2" name="Freeform 21"/>
              <p:cNvSpPr>
                <a:spLocks/>
              </p:cNvSpPr>
              <p:nvPr/>
            </p:nvSpPr>
            <p:spPr bwMode="auto">
              <a:xfrm>
                <a:off x="1697" y="2698"/>
                <a:ext cx="78" cy="75"/>
              </a:xfrm>
              <a:custGeom>
                <a:avLst/>
                <a:gdLst>
                  <a:gd name="T0" fmla="*/ 0 w 157"/>
                  <a:gd name="T1" fmla="*/ 151 h 151"/>
                  <a:gd name="T2" fmla="*/ 15 w 157"/>
                  <a:gd name="T3" fmla="*/ 108 h 151"/>
                  <a:gd name="T4" fmla="*/ 28 w 157"/>
                  <a:gd name="T5" fmla="*/ 72 h 151"/>
                  <a:gd name="T6" fmla="*/ 41 w 157"/>
                  <a:gd name="T7" fmla="*/ 43 h 151"/>
                  <a:gd name="T8" fmla="*/ 52 w 157"/>
                  <a:gd name="T9" fmla="*/ 22 h 151"/>
                  <a:gd name="T10" fmla="*/ 63 w 157"/>
                  <a:gd name="T11" fmla="*/ 7 h 151"/>
                  <a:gd name="T12" fmla="*/ 73 w 157"/>
                  <a:gd name="T13" fmla="*/ 0 h 151"/>
                  <a:gd name="T14" fmla="*/ 84 w 157"/>
                  <a:gd name="T15" fmla="*/ 0 h 151"/>
                  <a:gd name="T16" fmla="*/ 94 w 157"/>
                  <a:gd name="T17" fmla="*/ 7 h 151"/>
                  <a:gd name="T18" fmla="*/ 106 w 157"/>
                  <a:gd name="T19" fmla="*/ 22 h 151"/>
                  <a:gd name="T20" fmla="*/ 117 w 157"/>
                  <a:gd name="T21" fmla="*/ 43 h 151"/>
                  <a:gd name="T22" fmla="*/ 130 w 157"/>
                  <a:gd name="T23" fmla="*/ 72 h 151"/>
                  <a:gd name="T24" fmla="*/ 142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5" y="108"/>
                    </a:lnTo>
                    <a:lnTo>
                      <a:pt x="28" y="72"/>
                    </a:lnTo>
                    <a:lnTo>
                      <a:pt x="41" y="43"/>
                    </a:lnTo>
                    <a:lnTo>
                      <a:pt x="52" y="22"/>
                    </a:lnTo>
                    <a:lnTo>
                      <a:pt x="63" y="7"/>
                    </a:lnTo>
                    <a:lnTo>
                      <a:pt x="73" y="0"/>
                    </a:lnTo>
                    <a:lnTo>
                      <a:pt x="84" y="0"/>
                    </a:lnTo>
                    <a:lnTo>
                      <a:pt x="94" y="7"/>
                    </a:lnTo>
                    <a:lnTo>
                      <a:pt x="106" y="22"/>
                    </a:lnTo>
                    <a:lnTo>
                      <a:pt x="117" y="43"/>
                    </a:lnTo>
                    <a:lnTo>
                      <a:pt x="130" y="72"/>
                    </a:lnTo>
                    <a:lnTo>
                      <a:pt x="142"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3" name="Freeform 22"/>
              <p:cNvSpPr>
                <a:spLocks/>
              </p:cNvSpPr>
              <p:nvPr/>
            </p:nvSpPr>
            <p:spPr bwMode="auto">
              <a:xfrm>
                <a:off x="1775" y="2773"/>
                <a:ext cx="79" cy="76"/>
              </a:xfrm>
              <a:custGeom>
                <a:avLst/>
                <a:gdLst>
                  <a:gd name="T0" fmla="*/ 0 w 158"/>
                  <a:gd name="T1" fmla="*/ 0 h 152"/>
                  <a:gd name="T2" fmla="*/ 15 w 158"/>
                  <a:gd name="T3" fmla="*/ 44 h 152"/>
                  <a:gd name="T4" fmla="*/ 28 w 158"/>
                  <a:gd name="T5" fmla="*/ 81 h 152"/>
                  <a:gd name="T6" fmla="*/ 41 w 158"/>
                  <a:gd name="T7" fmla="*/ 109 h 152"/>
                  <a:gd name="T8" fmla="*/ 52 w 158"/>
                  <a:gd name="T9" fmla="*/ 130 h 152"/>
                  <a:gd name="T10" fmla="*/ 63 w 158"/>
                  <a:gd name="T11" fmla="*/ 146 h 152"/>
                  <a:gd name="T12" fmla="*/ 73 w 158"/>
                  <a:gd name="T13" fmla="*/ 152 h 152"/>
                  <a:gd name="T14" fmla="*/ 84 w 158"/>
                  <a:gd name="T15" fmla="*/ 152 h 152"/>
                  <a:gd name="T16" fmla="*/ 95 w 158"/>
                  <a:gd name="T17" fmla="*/ 146 h 152"/>
                  <a:gd name="T18" fmla="*/ 106 w 158"/>
                  <a:gd name="T19" fmla="*/ 130 h 152"/>
                  <a:gd name="T20" fmla="*/ 117 w 158"/>
                  <a:gd name="T21" fmla="*/ 109 h 152"/>
                  <a:gd name="T22" fmla="*/ 130 w 158"/>
                  <a:gd name="T23" fmla="*/ 81 h 152"/>
                  <a:gd name="T24" fmla="*/ 142 w 158"/>
                  <a:gd name="T25" fmla="*/ 44 h 152"/>
                  <a:gd name="T26" fmla="*/ 158 w 158"/>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 h="152">
                    <a:moveTo>
                      <a:pt x="0" y="0"/>
                    </a:moveTo>
                    <a:lnTo>
                      <a:pt x="15" y="44"/>
                    </a:lnTo>
                    <a:lnTo>
                      <a:pt x="28" y="81"/>
                    </a:lnTo>
                    <a:lnTo>
                      <a:pt x="41" y="109"/>
                    </a:lnTo>
                    <a:lnTo>
                      <a:pt x="52" y="130"/>
                    </a:lnTo>
                    <a:lnTo>
                      <a:pt x="63" y="146"/>
                    </a:lnTo>
                    <a:lnTo>
                      <a:pt x="73" y="152"/>
                    </a:lnTo>
                    <a:lnTo>
                      <a:pt x="84" y="152"/>
                    </a:lnTo>
                    <a:lnTo>
                      <a:pt x="95" y="146"/>
                    </a:lnTo>
                    <a:lnTo>
                      <a:pt x="106" y="130"/>
                    </a:lnTo>
                    <a:lnTo>
                      <a:pt x="117" y="109"/>
                    </a:lnTo>
                    <a:lnTo>
                      <a:pt x="130" y="81"/>
                    </a:lnTo>
                    <a:lnTo>
                      <a:pt x="142" y="44"/>
                    </a:lnTo>
                    <a:lnTo>
                      <a:pt x="15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4" name="Freeform 23"/>
              <p:cNvSpPr>
                <a:spLocks/>
              </p:cNvSpPr>
              <p:nvPr/>
            </p:nvSpPr>
            <p:spPr bwMode="auto">
              <a:xfrm>
                <a:off x="1854" y="2698"/>
                <a:ext cx="79" cy="75"/>
              </a:xfrm>
              <a:custGeom>
                <a:avLst/>
                <a:gdLst>
                  <a:gd name="T0" fmla="*/ 0 w 157"/>
                  <a:gd name="T1" fmla="*/ 151 h 151"/>
                  <a:gd name="T2" fmla="*/ 15 w 157"/>
                  <a:gd name="T3" fmla="*/ 108 h 151"/>
                  <a:gd name="T4" fmla="*/ 27 w 157"/>
                  <a:gd name="T5" fmla="*/ 72 h 151"/>
                  <a:gd name="T6" fmla="*/ 40 w 157"/>
                  <a:gd name="T7" fmla="*/ 43 h 151"/>
                  <a:gd name="T8" fmla="*/ 51 w 157"/>
                  <a:gd name="T9" fmla="*/ 22 h 151"/>
                  <a:gd name="T10" fmla="*/ 63 w 157"/>
                  <a:gd name="T11" fmla="*/ 7 h 151"/>
                  <a:gd name="T12" fmla="*/ 73 w 157"/>
                  <a:gd name="T13" fmla="*/ 0 h 151"/>
                  <a:gd name="T14" fmla="*/ 84 w 157"/>
                  <a:gd name="T15" fmla="*/ 0 h 151"/>
                  <a:gd name="T16" fmla="*/ 94 w 157"/>
                  <a:gd name="T17" fmla="*/ 7 h 151"/>
                  <a:gd name="T18" fmla="*/ 104 w 157"/>
                  <a:gd name="T19" fmla="*/ 22 h 151"/>
                  <a:gd name="T20" fmla="*/ 116 w 157"/>
                  <a:gd name="T21" fmla="*/ 43 h 151"/>
                  <a:gd name="T22" fmla="*/ 129 w 157"/>
                  <a:gd name="T23" fmla="*/ 72 h 151"/>
                  <a:gd name="T24" fmla="*/ 142 w 157"/>
                  <a:gd name="T25" fmla="*/ 108 h 151"/>
                  <a:gd name="T26" fmla="*/ 157 w 157"/>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1">
                    <a:moveTo>
                      <a:pt x="0" y="151"/>
                    </a:moveTo>
                    <a:lnTo>
                      <a:pt x="15" y="108"/>
                    </a:lnTo>
                    <a:lnTo>
                      <a:pt x="27" y="72"/>
                    </a:lnTo>
                    <a:lnTo>
                      <a:pt x="40" y="43"/>
                    </a:lnTo>
                    <a:lnTo>
                      <a:pt x="51" y="22"/>
                    </a:lnTo>
                    <a:lnTo>
                      <a:pt x="63" y="7"/>
                    </a:lnTo>
                    <a:lnTo>
                      <a:pt x="73" y="0"/>
                    </a:lnTo>
                    <a:lnTo>
                      <a:pt x="84" y="0"/>
                    </a:lnTo>
                    <a:lnTo>
                      <a:pt x="94" y="7"/>
                    </a:lnTo>
                    <a:lnTo>
                      <a:pt x="104" y="22"/>
                    </a:lnTo>
                    <a:lnTo>
                      <a:pt x="116" y="43"/>
                    </a:lnTo>
                    <a:lnTo>
                      <a:pt x="129" y="72"/>
                    </a:lnTo>
                    <a:lnTo>
                      <a:pt x="142" y="108"/>
                    </a:lnTo>
                    <a:lnTo>
                      <a:pt x="157"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5" name="Freeform 24"/>
              <p:cNvSpPr>
                <a:spLocks/>
              </p:cNvSpPr>
              <p:nvPr/>
            </p:nvSpPr>
            <p:spPr bwMode="auto">
              <a:xfrm>
                <a:off x="1933" y="2773"/>
                <a:ext cx="78" cy="76"/>
              </a:xfrm>
              <a:custGeom>
                <a:avLst/>
                <a:gdLst>
                  <a:gd name="T0" fmla="*/ 0 w 157"/>
                  <a:gd name="T1" fmla="*/ 0 h 152"/>
                  <a:gd name="T2" fmla="*/ 14 w 157"/>
                  <a:gd name="T3" fmla="*/ 44 h 152"/>
                  <a:gd name="T4" fmla="*/ 27 w 157"/>
                  <a:gd name="T5" fmla="*/ 81 h 152"/>
                  <a:gd name="T6" fmla="*/ 40 w 157"/>
                  <a:gd name="T7" fmla="*/ 109 h 152"/>
                  <a:gd name="T8" fmla="*/ 51 w 157"/>
                  <a:gd name="T9" fmla="*/ 130 h 152"/>
                  <a:gd name="T10" fmla="*/ 63 w 157"/>
                  <a:gd name="T11" fmla="*/ 146 h 152"/>
                  <a:gd name="T12" fmla="*/ 73 w 157"/>
                  <a:gd name="T13" fmla="*/ 152 h 152"/>
                  <a:gd name="T14" fmla="*/ 83 w 157"/>
                  <a:gd name="T15" fmla="*/ 152 h 152"/>
                  <a:gd name="T16" fmla="*/ 94 w 157"/>
                  <a:gd name="T17" fmla="*/ 146 h 152"/>
                  <a:gd name="T18" fmla="*/ 104 w 157"/>
                  <a:gd name="T19" fmla="*/ 130 h 152"/>
                  <a:gd name="T20" fmla="*/ 116 w 157"/>
                  <a:gd name="T21" fmla="*/ 109 h 152"/>
                  <a:gd name="T22" fmla="*/ 128 w 157"/>
                  <a:gd name="T23" fmla="*/ 81 h 152"/>
                  <a:gd name="T24" fmla="*/ 142 w 157"/>
                  <a:gd name="T25" fmla="*/ 44 h 152"/>
                  <a:gd name="T26" fmla="*/ 157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0" y="0"/>
                    </a:moveTo>
                    <a:lnTo>
                      <a:pt x="14" y="44"/>
                    </a:lnTo>
                    <a:lnTo>
                      <a:pt x="27" y="81"/>
                    </a:lnTo>
                    <a:lnTo>
                      <a:pt x="40" y="109"/>
                    </a:lnTo>
                    <a:lnTo>
                      <a:pt x="51" y="130"/>
                    </a:lnTo>
                    <a:lnTo>
                      <a:pt x="63" y="146"/>
                    </a:lnTo>
                    <a:lnTo>
                      <a:pt x="73" y="152"/>
                    </a:lnTo>
                    <a:lnTo>
                      <a:pt x="83" y="152"/>
                    </a:lnTo>
                    <a:lnTo>
                      <a:pt x="94" y="146"/>
                    </a:lnTo>
                    <a:lnTo>
                      <a:pt x="104" y="130"/>
                    </a:lnTo>
                    <a:lnTo>
                      <a:pt x="116" y="109"/>
                    </a:lnTo>
                    <a:lnTo>
                      <a:pt x="128" y="81"/>
                    </a:lnTo>
                    <a:lnTo>
                      <a:pt x="142" y="44"/>
                    </a:lnTo>
                    <a:lnTo>
                      <a:pt x="15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6" name="Freeform 25"/>
              <p:cNvSpPr>
                <a:spLocks/>
              </p:cNvSpPr>
              <p:nvPr/>
            </p:nvSpPr>
            <p:spPr bwMode="auto">
              <a:xfrm>
                <a:off x="2008" y="2283"/>
                <a:ext cx="203" cy="493"/>
              </a:xfrm>
              <a:custGeom>
                <a:avLst/>
                <a:gdLst>
                  <a:gd name="T0" fmla="*/ 407 w 407"/>
                  <a:gd name="T1" fmla="*/ 9 h 985"/>
                  <a:gd name="T2" fmla="*/ 393 w 407"/>
                  <a:gd name="T3" fmla="*/ 0 h 985"/>
                  <a:gd name="T4" fmla="*/ 0 w 407"/>
                  <a:gd name="T5" fmla="*/ 976 h 985"/>
                  <a:gd name="T6" fmla="*/ 15 w 407"/>
                  <a:gd name="T7" fmla="*/ 985 h 985"/>
                  <a:gd name="T8" fmla="*/ 407 w 407"/>
                  <a:gd name="T9" fmla="*/ 9 h 985"/>
                </a:gdLst>
                <a:ahLst/>
                <a:cxnLst>
                  <a:cxn ang="0">
                    <a:pos x="T0" y="T1"/>
                  </a:cxn>
                  <a:cxn ang="0">
                    <a:pos x="T2" y="T3"/>
                  </a:cxn>
                  <a:cxn ang="0">
                    <a:pos x="T4" y="T5"/>
                  </a:cxn>
                  <a:cxn ang="0">
                    <a:pos x="T6" y="T7"/>
                  </a:cxn>
                  <a:cxn ang="0">
                    <a:pos x="T8" y="T9"/>
                  </a:cxn>
                </a:cxnLst>
                <a:rect l="0" t="0" r="r" b="b"/>
                <a:pathLst>
                  <a:path w="407" h="985">
                    <a:moveTo>
                      <a:pt x="407" y="9"/>
                    </a:moveTo>
                    <a:lnTo>
                      <a:pt x="393" y="0"/>
                    </a:lnTo>
                    <a:lnTo>
                      <a:pt x="0" y="976"/>
                    </a:lnTo>
                    <a:lnTo>
                      <a:pt x="15" y="985"/>
                    </a:lnTo>
                    <a:lnTo>
                      <a:pt x="407" y="9"/>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7" name="Freeform 26"/>
              <p:cNvSpPr>
                <a:spLocks noEditPoints="1"/>
              </p:cNvSpPr>
              <p:nvPr/>
            </p:nvSpPr>
            <p:spPr bwMode="auto">
              <a:xfrm>
                <a:off x="2173" y="2250"/>
                <a:ext cx="49" cy="80"/>
              </a:xfrm>
              <a:custGeom>
                <a:avLst/>
                <a:gdLst>
                  <a:gd name="T0" fmla="*/ 17 w 97"/>
                  <a:gd name="T1" fmla="*/ 88 h 159"/>
                  <a:gd name="T2" fmla="*/ 0 w 97"/>
                  <a:gd name="T3" fmla="*/ 107 h 159"/>
                  <a:gd name="T4" fmla="*/ 59 w 97"/>
                  <a:gd name="T5" fmla="*/ 107 h 159"/>
                  <a:gd name="T6" fmla="*/ 59 w 97"/>
                  <a:gd name="T7" fmla="*/ 96 h 159"/>
                  <a:gd name="T8" fmla="*/ 52 w 97"/>
                  <a:gd name="T9" fmla="*/ 103 h 159"/>
                  <a:gd name="T10" fmla="*/ 74 w 97"/>
                  <a:gd name="T11" fmla="*/ 139 h 159"/>
                  <a:gd name="T12" fmla="*/ 87 w 97"/>
                  <a:gd name="T13" fmla="*/ 159 h 159"/>
                  <a:gd name="T14" fmla="*/ 89 w 97"/>
                  <a:gd name="T15" fmla="*/ 134 h 159"/>
                  <a:gd name="T16" fmla="*/ 96 w 97"/>
                  <a:gd name="T17" fmla="*/ 25 h 159"/>
                  <a:gd name="T18" fmla="*/ 97 w 97"/>
                  <a:gd name="T19" fmla="*/ 0 h 159"/>
                  <a:gd name="T20" fmla="*/ 83 w 97"/>
                  <a:gd name="T21" fmla="*/ 16 h 159"/>
                  <a:gd name="T22" fmla="*/ 17 w 97"/>
                  <a:gd name="T23" fmla="*/ 88 h 159"/>
                  <a:gd name="T24" fmla="*/ 93 w 97"/>
                  <a:gd name="T25" fmla="*/ 31 h 159"/>
                  <a:gd name="T26" fmla="*/ 88 w 97"/>
                  <a:gd name="T27" fmla="*/ 23 h 159"/>
                  <a:gd name="T28" fmla="*/ 80 w 97"/>
                  <a:gd name="T29" fmla="*/ 23 h 159"/>
                  <a:gd name="T30" fmla="*/ 73 w 97"/>
                  <a:gd name="T31" fmla="*/ 133 h 159"/>
                  <a:gd name="T32" fmla="*/ 80 w 97"/>
                  <a:gd name="T33" fmla="*/ 133 h 159"/>
                  <a:gd name="T34" fmla="*/ 87 w 97"/>
                  <a:gd name="T35" fmla="*/ 127 h 159"/>
                  <a:gd name="T36" fmla="*/ 62 w 97"/>
                  <a:gd name="T37" fmla="*/ 86 h 159"/>
                  <a:gd name="T38" fmla="*/ 22 w 97"/>
                  <a:gd name="T39" fmla="*/ 86 h 159"/>
                  <a:gd name="T40" fmla="*/ 22 w 97"/>
                  <a:gd name="T41" fmla="*/ 96 h 159"/>
                  <a:gd name="T42" fmla="*/ 27 w 97"/>
                  <a:gd name="T43" fmla="*/ 104 h 159"/>
                  <a:gd name="T44" fmla="*/ 93 w 97"/>
                  <a:gd name="T45" fmla="*/ 3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159">
                    <a:moveTo>
                      <a:pt x="17" y="88"/>
                    </a:moveTo>
                    <a:lnTo>
                      <a:pt x="0" y="107"/>
                    </a:lnTo>
                    <a:lnTo>
                      <a:pt x="59" y="107"/>
                    </a:lnTo>
                    <a:lnTo>
                      <a:pt x="59" y="96"/>
                    </a:lnTo>
                    <a:lnTo>
                      <a:pt x="52" y="103"/>
                    </a:lnTo>
                    <a:lnTo>
                      <a:pt x="74" y="139"/>
                    </a:lnTo>
                    <a:lnTo>
                      <a:pt x="87" y="159"/>
                    </a:lnTo>
                    <a:lnTo>
                      <a:pt x="89" y="134"/>
                    </a:lnTo>
                    <a:lnTo>
                      <a:pt x="96" y="25"/>
                    </a:lnTo>
                    <a:lnTo>
                      <a:pt x="97" y="0"/>
                    </a:lnTo>
                    <a:lnTo>
                      <a:pt x="83" y="16"/>
                    </a:lnTo>
                    <a:lnTo>
                      <a:pt x="17" y="88"/>
                    </a:lnTo>
                    <a:close/>
                    <a:moveTo>
                      <a:pt x="93" y="31"/>
                    </a:moveTo>
                    <a:lnTo>
                      <a:pt x="88" y="23"/>
                    </a:lnTo>
                    <a:lnTo>
                      <a:pt x="80" y="23"/>
                    </a:lnTo>
                    <a:lnTo>
                      <a:pt x="73" y="133"/>
                    </a:lnTo>
                    <a:lnTo>
                      <a:pt x="80" y="133"/>
                    </a:lnTo>
                    <a:lnTo>
                      <a:pt x="87" y="127"/>
                    </a:lnTo>
                    <a:lnTo>
                      <a:pt x="62" y="86"/>
                    </a:lnTo>
                    <a:lnTo>
                      <a:pt x="22" y="86"/>
                    </a:lnTo>
                    <a:lnTo>
                      <a:pt x="22" y="96"/>
                    </a:lnTo>
                    <a:lnTo>
                      <a:pt x="27" y="104"/>
                    </a:lnTo>
                    <a:lnTo>
                      <a:pt x="93" y="3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8" name="Freeform 27"/>
              <p:cNvSpPr>
                <a:spLocks/>
              </p:cNvSpPr>
              <p:nvPr/>
            </p:nvSpPr>
            <p:spPr bwMode="auto">
              <a:xfrm>
                <a:off x="2184" y="2262"/>
                <a:ext cx="33" cy="55"/>
              </a:xfrm>
              <a:custGeom>
                <a:avLst/>
                <a:gdLst>
                  <a:gd name="T0" fmla="*/ 66 w 66"/>
                  <a:gd name="T1" fmla="*/ 0 h 110"/>
                  <a:gd name="T2" fmla="*/ 0 w 66"/>
                  <a:gd name="T3" fmla="*/ 73 h 110"/>
                  <a:gd name="T4" fmla="*/ 37 w 66"/>
                  <a:gd name="T5" fmla="*/ 73 h 110"/>
                  <a:gd name="T6" fmla="*/ 58 w 66"/>
                  <a:gd name="T7" fmla="*/ 110 h 110"/>
                  <a:gd name="T8" fmla="*/ 66 w 66"/>
                  <a:gd name="T9" fmla="*/ 0 h 110"/>
                </a:gdLst>
                <a:ahLst/>
                <a:cxnLst>
                  <a:cxn ang="0">
                    <a:pos x="T0" y="T1"/>
                  </a:cxn>
                  <a:cxn ang="0">
                    <a:pos x="T2" y="T3"/>
                  </a:cxn>
                  <a:cxn ang="0">
                    <a:pos x="T4" y="T5"/>
                  </a:cxn>
                  <a:cxn ang="0">
                    <a:pos x="T6" y="T7"/>
                  </a:cxn>
                  <a:cxn ang="0">
                    <a:pos x="T8" y="T9"/>
                  </a:cxn>
                </a:cxnLst>
                <a:rect l="0" t="0" r="r" b="b"/>
                <a:pathLst>
                  <a:path w="66" h="110">
                    <a:moveTo>
                      <a:pt x="66" y="0"/>
                    </a:moveTo>
                    <a:lnTo>
                      <a:pt x="0" y="73"/>
                    </a:lnTo>
                    <a:lnTo>
                      <a:pt x="37" y="73"/>
                    </a:lnTo>
                    <a:lnTo>
                      <a:pt x="58" y="110"/>
                    </a:lnTo>
                    <a:lnTo>
                      <a:pt x="6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9" name="Freeform 28"/>
              <p:cNvSpPr>
                <a:spLocks/>
              </p:cNvSpPr>
              <p:nvPr/>
            </p:nvSpPr>
            <p:spPr bwMode="auto">
              <a:xfrm>
                <a:off x="2204" y="1794"/>
                <a:ext cx="204" cy="494"/>
              </a:xfrm>
              <a:custGeom>
                <a:avLst/>
                <a:gdLst>
                  <a:gd name="T0" fmla="*/ 408 w 408"/>
                  <a:gd name="T1" fmla="*/ 9 h 986"/>
                  <a:gd name="T2" fmla="*/ 393 w 408"/>
                  <a:gd name="T3" fmla="*/ 0 h 986"/>
                  <a:gd name="T4" fmla="*/ 0 w 408"/>
                  <a:gd name="T5" fmla="*/ 977 h 986"/>
                  <a:gd name="T6" fmla="*/ 14 w 408"/>
                  <a:gd name="T7" fmla="*/ 986 h 986"/>
                  <a:gd name="T8" fmla="*/ 408 w 408"/>
                  <a:gd name="T9" fmla="*/ 9 h 986"/>
                </a:gdLst>
                <a:ahLst/>
                <a:cxnLst>
                  <a:cxn ang="0">
                    <a:pos x="T0" y="T1"/>
                  </a:cxn>
                  <a:cxn ang="0">
                    <a:pos x="T2" y="T3"/>
                  </a:cxn>
                  <a:cxn ang="0">
                    <a:pos x="T4" y="T5"/>
                  </a:cxn>
                  <a:cxn ang="0">
                    <a:pos x="T6" y="T7"/>
                  </a:cxn>
                  <a:cxn ang="0">
                    <a:pos x="T8" y="T9"/>
                  </a:cxn>
                </a:cxnLst>
                <a:rect l="0" t="0" r="r" b="b"/>
                <a:pathLst>
                  <a:path w="408" h="986">
                    <a:moveTo>
                      <a:pt x="408" y="9"/>
                    </a:moveTo>
                    <a:lnTo>
                      <a:pt x="393" y="0"/>
                    </a:lnTo>
                    <a:lnTo>
                      <a:pt x="0" y="977"/>
                    </a:lnTo>
                    <a:lnTo>
                      <a:pt x="14" y="986"/>
                    </a:lnTo>
                    <a:lnTo>
                      <a:pt x="408" y="9"/>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0" name="Freeform 29"/>
              <p:cNvSpPr>
                <a:spLocks/>
              </p:cNvSpPr>
              <p:nvPr/>
            </p:nvSpPr>
            <p:spPr bwMode="auto">
              <a:xfrm>
                <a:off x="2008" y="2771"/>
                <a:ext cx="203" cy="493"/>
              </a:xfrm>
              <a:custGeom>
                <a:avLst/>
                <a:gdLst>
                  <a:gd name="T0" fmla="*/ 393 w 407"/>
                  <a:gd name="T1" fmla="*/ 987 h 987"/>
                  <a:gd name="T2" fmla="*/ 407 w 407"/>
                  <a:gd name="T3" fmla="*/ 978 h 987"/>
                  <a:gd name="T4" fmla="*/ 15 w 407"/>
                  <a:gd name="T5" fmla="*/ 0 h 987"/>
                  <a:gd name="T6" fmla="*/ 0 w 407"/>
                  <a:gd name="T7" fmla="*/ 9 h 987"/>
                  <a:gd name="T8" fmla="*/ 393 w 407"/>
                  <a:gd name="T9" fmla="*/ 987 h 987"/>
                </a:gdLst>
                <a:ahLst/>
                <a:cxnLst>
                  <a:cxn ang="0">
                    <a:pos x="T0" y="T1"/>
                  </a:cxn>
                  <a:cxn ang="0">
                    <a:pos x="T2" y="T3"/>
                  </a:cxn>
                  <a:cxn ang="0">
                    <a:pos x="T4" y="T5"/>
                  </a:cxn>
                  <a:cxn ang="0">
                    <a:pos x="T6" y="T7"/>
                  </a:cxn>
                  <a:cxn ang="0">
                    <a:pos x="T8" y="T9"/>
                  </a:cxn>
                </a:cxnLst>
                <a:rect l="0" t="0" r="r" b="b"/>
                <a:pathLst>
                  <a:path w="407" h="987">
                    <a:moveTo>
                      <a:pt x="393" y="987"/>
                    </a:moveTo>
                    <a:lnTo>
                      <a:pt x="407" y="978"/>
                    </a:lnTo>
                    <a:lnTo>
                      <a:pt x="15" y="0"/>
                    </a:lnTo>
                    <a:lnTo>
                      <a:pt x="0" y="9"/>
                    </a:lnTo>
                    <a:lnTo>
                      <a:pt x="393" y="98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1" name="Freeform 30"/>
              <p:cNvSpPr>
                <a:spLocks noEditPoints="1"/>
              </p:cNvSpPr>
              <p:nvPr/>
            </p:nvSpPr>
            <p:spPr bwMode="auto">
              <a:xfrm>
                <a:off x="2193" y="3227"/>
                <a:ext cx="50" cy="80"/>
              </a:xfrm>
              <a:custGeom>
                <a:avLst/>
                <a:gdLst>
                  <a:gd name="T0" fmla="*/ 9 w 98"/>
                  <a:gd name="T1" fmla="*/ 136 h 162"/>
                  <a:gd name="T2" fmla="*/ 11 w 98"/>
                  <a:gd name="T3" fmla="*/ 162 h 162"/>
                  <a:gd name="T4" fmla="*/ 46 w 98"/>
                  <a:gd name="T5" fmla="*/ 104 h 162"/>
                  <a:gd name="T6" fmla="*/ 39 w 98"/>
                  <a:gd name="T7" fmla="*/ 98 h 162"/>
                  <a:gd name="T8" fmla="*/ 39 w 98"/>
                  <a:gd name="T9" fmla="*/ 108 h 162"/>
                  <a:gd name="T10" fmla="*/ 98 w 98"/>
                  <a:gd name="T11" fmla="*/ 108 h 162"/>
                  <a:gd name="T12" fmla="*/ 81 w 98"/>
                  <a:gd name="T13" fmla="*/ 90 h 162"/>
                  <a:gd name="T14" fmla="*/ 15 w 98"/>
                  <a:gd name="T15" fmla="*/ 17 h 162"/>
                  <a:gd name="T16" fmla="*/ 0 w 98"/>
                  <a:gd name="T17" fmla="*/ 0 h 162"/>
                  <a:gd name="T18" fmla="*/ 2 w 98"/>
                  <a:gd name="T19" fmla="*/ 26 h 162"/>
                  <a:gd name="T20" fmla="*/ 9 w 98"/>
                  <a:gd name="T21" fmla="*/ 136 h 162"/>
                  <a:gd name="T22" fmla="*/ 19 w 98"/>
                  <a:gd name="T23" fmla="*/ 25 h 162"/>
                  <a:gd name="T24" fmla="*/ 10 w 98"/>
                  <a:gd name="T25" fmla="*/ 25 h 162"/>
                  <a:gd name="T26" fmla="*/ 5 w 98"/>
                  <a:gd name="T27" fmla="*/ 33 h 162"/>
                  <a:gd name="T28" fmla="*/ 71 w 98"/>
                  <a:gd name="T29" fmla="*/ 106 h 162"/>
                  <a:gd name="T30" fmla="*/ 76 w 98"/>
                  <a:gd name="T31" fmla="*/ 98 h 162"/>
                  <a:gd name="T32" fmla="*/ 76 w 98"/>
                  <a:gd name="T33" fmla="*/ 87 h 162"/>
                  <a:gd name="T34" fmla="*/ 36 w 98"/>
                  <a:gd name="T35" fmla="*/ 87 h 162"/>
                  <a:gd name="T36" fmla="*/ 11 w 98"/>
                  <a:gd name="T37" fmla="*/ 129 h 162"/>
                  <a:gd name="T38" fmla="*/ 18 w 98"/>
                  <a:gd name="T39" fmla="*/ 134 h 162"/>
                  <a:gd name="T40" fmla="*/ 26 w 98"/>
                  <a:gd name="T41" fmla="*/ 134 h 162"/>
                  <a:gd name="T42" fmla="*/ 19 w 98"/>
                  <a:gd name="T43"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162">
                    <a:moveTo>
                      <a:pt x="9" y="136"/>
                    </a:moveTo>
                    <a:lnTo>
                      <a:pt x="11" y="162"/>
                    </a:lnTo>
                    <a:lnTo>
                      <a:pt x="46" y="104"/>
                    </a:lnTo>
                    <a:lnTo>
                      <a:pt x="39" y="98"/>
                    </a:lnTo>
                    <a:lnTo>
                      <a:pt x="39" y="108"/>
                    </a:lnTo>
                    <a:lnTo>
                      <a:pt x="98" y="108"/>
                    </a:lnTo>
                    <a:lnTo>
                      <a:pt x="81" y="90"/>
                    </a:lnTo>
                    <a:lnTo>
                      <a:pt x="15" y="17"/>
                    </a:lnTo>
                    <a:lnTo>
                      <a:pt x="0" y="0"/>
                    </a:lnTo>
                    <a:lnTo>
                      <a:pt x="2" y="26"/>
                    </a:lnTo>
                    <a:lnTo>
                      <a:pt x="9" y="136"/>
                    </a:lnTo>
                    <a:close/>
                    <a:moveTo>
                      <a:pt x="19" y="25"/>
                    </a:moveTo>
                    <a:lnTo>
                      <a:pt x="10" y="25"/>
                    </a:lnTo>
                    <a:lnTo>
                      <a:pt x="5" y="33"/>
                    </a:lnTo>
                    <a:lnTo>
                      <a:pt x="71" y="106"/>
                    </a:lnTo>
                    <a:lnTo>
                      <a:pt x="76" y="98"/>
                    </a:lnTo>
                    <a:lnTo>
                      <a:pt x="76" y="87"/>
                    </a:lnTo>
                    <a:lnTo>
                      <a:pt x="36" y="87"/>
                    </a:lnTo>
                    <a:lnTo>
                      <a:pt x="11" y="129"/>
                    </a:lnTo>
                    <a:lnTo>
                      <a:pt x="18" y="134"/>
                    </a:lnTo>
                    <a:lnTo>
                      <a:pt x="26" y="134"/>
                    </a:lnTo>
                    <a:lnTo>
                      <a:pt x="19" y="2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2" name="Freeform 31"/>
              <p:cNvSpPr>
                <a:spLocks/>
              </p:cNvSpPr>
              <p:nvPr/>
            </p:nvSpPr>
            <p:spPr bwMode="auto">
              <a:xfrm>
                <a:off x="2199" y="3239"/>
                <a:ext cx="33" cy="55"/>
              </a:xfrm>
              <a:custGeom>
                <a:avLst/>
                <a:gdLst>
                  <a:gd name="T0" fmla="*/ 0 w 66"/>
                  <a:gd name="T1" fmla="*/ 0 h 109"/>
                  <a:gd name="T2" fmla="*/ 8 w 66"/>
                  <a:gd name="T3" fmla="*/ 109 h 109"/>
                  <a:gd name="T4" fmla="*/ 29 w 66"/>
                  <a:gd name="T5" fmla="*/ 73 h 109"/>
                  <a:gd name="T6" fmla="*/ 66 w 66"/>
                  <a:gd name="T7" fmla="*/ 73 h 109"/>
                  <a:gd name="T8" fmla="*/ 0 w 66"/>
                  <a:gd name="T9" fmla="*/ 0 h 109"/>
                </a:gdLst>
                <a:ahLst/>
                <a:cxnLst>
                  <a:cxn ang="0">
                    <a:pos x="T0" y="T1"/>
                  </a:cxn>
                  <a:cxn ang="0">
                    <a:pos x="T2" y="T3"/>
                  </a:cxn>
                  <a:cxn ang="0">
                    <a:pos x="T4" y="T5"/>
                  </a:cxn>
                  <a:cxn ang="0">
                    <a:pos x="T6" y="T7"/>
                  </a:cxn>
                  <a:cxn ang="0">
                    <a:pos x="T8" y="T9"/>
                  </a:cxn>
                </a:cxnLst>
                <a:rect l="0" t="0" r="r" b="b"/>
                <a:pathLst>
                  <a:path w="66" h="109">
                    <a:moveTo>
                      <a:pt x="0" y="0"/>
                    </a:moveTo>
                    <a:lnTo>
                      <a:pt x="8" y="109"/>
                    </a:lnTo>
                    <a:lnTo>
                      <a:pt x="29" y="73"/>
                    </a:lnTo>
                    <a:lnTo>
                      <a:pt x="66" y="7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3" name="Freeform 32"/>
              <p:cNvSpPr>
                <a:spLocks/>
              </p:cNvSpPr>
              <p:nvPr/>
            </p:nvSpPr>
            <p:spPr bwMode="auto">
              <a:xfrm>
                <a:off x="2204" y="3260"/>
                <a:ext cx="204" cy="493"/>
              </a:xfrm>
              <a:custGeom>
                <a:avLst/>
                <a:gdLst>
                  <a:gd name="T0" fmla="*/ 393 w 408"/>
                  <a:gd name="T1" fmla="*/ 986 h 986"/>
                  <a:gd name="T2" fmla="*/ 408 w 408"/>
                  <a:gd name="T3" fmla="*/ 977 h 986"/>
                  <a:gd name="T4" fmla="*/ 14 w 408"/>
                  <a:gd name="T5" fmla="*/ 0 h 986"/>
                  <a:gd name="T6" fmla="*/ 0 w 408"/>
                  <a:gd name="T7" fmla="*/ 9 h 986"/>
                  <a:gd name="T8" fmla="*/ 393 w 408"/>
                  <a:gd name="T9" fmla="*/ 986 h 986"/>
                </a:gdLst>
                <a:ahLst/>
                <a:cxnLst>
                  <a:cxn ang="0">
                    <a:pos x="T0" y="T1"/>
                  </a:cxn>
                  <a:cxn ang="0">
                    <a:pos x="T2" y="T3"/>
                  </a:cxn>
                  <a:cxn ang="0">
                    <a:pos x="T4" y="T5"/>
                  </a:cxn>
                  <a:cxn ang="0">
                    <a:pos x="T6" y="T7"/>
                  </a:cxn>
                  <a:cxn ang="0">
                    <a:pos x="T8" y="T9"/>
                  </a:cxn>
                </a:cxnLst>
                <a:rect l="0" t="0" r="r" b="b"/>
                <a:pathLst>
                  <a:path w="408" h="986">
                    <a:moveTo>
                      <a:pt x="393" y="986"/>
                    </a:moveTo>
                    <a:lnTo>
                      <a:pt x="408" y="977"/>
                    </a:lnTo>
                    <a:lnTo>
                      <a:pt x="14" y="0"/>
                    </a:lnTo>
                    <a:lnTo>
                      <a:pt x="0" y="9"/>
                    </a:lnTo>
                    <a:lnTo>
                      <a:pt x="393" y="98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162" name="テキスト ボックス 161"/>
                <p:cNvSpPr txBox="1"/>
                <p:nvPr/>
              </p:nvSpPr>
              <p:spPr>
                <a:xfrm>
                  <a:off x="2229279" y="2317763"/>
                  <a:ext cx="553487" cy="4277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kumimoji="1" lang="en-US" altLang="ja-JP" b="0" i="1" smtClean="0">
                                <a:latin typeface="Cambria Math" panose="02040503050406030204" pitchFamily="18" charset="0"/>
                              </a:rPr>
                            </m:ctrlPr>
                          </m:sSupPr>
                          <m:e>
                            <m:r>
                              <a:rPr kumimoji="1" lang="ja-JP" altLang="en-US" i="1" smtClean="0">
                                <a:latin typeface="Cambria Math"/>
                              </a:rPr>
                              <m:t>𝛾</m:t>
                            </m:r>
                          </m:e>
                          <m:sup>
                            <m:r>
                              <a:rPr kumimoji="1" lang="en-US" altLang="ja-JP" b="0" i="1" smtClean="0">
                                <a:latin typeface="Cambria Math" panose="02040503050406030204" pitchFamily="18" charset="0"/>
                              </a:rPr>
                              <m:t>∗</m:t>
                            </m:r>
                          </m:sup>
                        </m:sSup>
                      </m:oMath>
                    </m:oMathPara>
                  </a14:m>
                  <a:endParaRPr kumimoji="1" lang="ja-JP" altLang="en-US" dirty="0"/>
                </a:p>
              </p:txBody>
            </p:sp>
          </mc:Choice>
          <mc:Fallback xmlns="">
            <p:sp>
              <p:nvSpPr>
                <p:cNvPr id="162" name="テキスト ボックス 161"/>
                <p:cNvSpPr txBox="1">
                  <a:spLocks noRot="1" noChangeAspect="1" noMove="1" noResize="1" noEditPoints="1" noAdjustHandles="1" noChangeArrowheads="1" noChangeShapeType="1" noTextEdit="1"/>
                </p:cNvSpPr>
                <p:nvPr/>
              </p:nvSpPr>
              <p:spPr>
                <a:xfrm>
                  <a:off x="2229279" y="2317763"/>
                  <a:ext cx="553487" cy="427720"/>
                </a:xfrm>
                <a:prstGeom prst="rect">
                  <a:avLst/>
                </a:prstGeom>
                <a:blipFill rotWithShape="0">
                  <a:blip r:embed="rId23"/>
                  <a:stretch>
                    <a:fillRect b="-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63" name="テキスト ボックス 162"/>
                <p:cNvSpPr txBox="1"/>
                <p:nvPr/>
              </p:nvSpPr>
              <p:spPr>
                <a:xfrm>
                  <a:off x="1625854" y="1744477"/>
                  <a:ext cx="458421" cy="3913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163" name="テキスト ボックス 162"/>
                <p:cNvSpPr txBox="1">
                  <a:spLocks noRot="1" noChangeAspect="1" noMove="1" noResize="1" noEditPoints="1" noAdjustHandles="1" noChangeArrowheads="1" noChangeShapeType="1" noTextEdit="1"/>
                </p:cNvSpPr>
                <p:nvPr/>
              </p:nvSpPr>
              <p:spPr>
                <a:xfrm>
                  <a:off x="1625854" y="1744477"/>
                  <a:ext cx="458421" cy="391377"/>
                </a:xfrm>
                <a:prstGeom prst="rect">
                  <a:avLst/>
                </a:prstGeom>
                <a:blipFill>
                  <a:blip r:embed="rId24"/>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64" name="テキスト ボックス 163"/>
                <p:cNvSpPr txBox="1"/>
                <p:nvPr/>
              </p:nvSpPr>
              <p:spPr>
                <a:xfrm>
                  <a:off x="1647444" y="3553823"/>
                  <a:ext cx="370421" cy="369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ja-JP" altLang="en-US" i="1" smtClean="0">
                            <a:latin typeface="Cambria Math"/>
                          </a:rPr>
                          <m:t>𝜇</m:t>
                        </m:r>
                      </m:oMath>
                    </m:oMathPara>
                  </a14:m>
                  <a:endParaRPr kumimoji="1" lang="ja-JP" altLang="en-US" dirty="0"/>
                </a:p>
              </p:txBody>
            </p:sp>
          </mc:Choice>
          <mc:Fallback xmlns="">
            <p:sp>
              <p:nvSpPr>
                <p:cNvPr id="164" name="テキスト ボックス 163"/>
                <p:cNvSpPr txBox="1">
                  <a:spLocks noRot="1" noChangeAspect="1" noMove="1" noResize="1" noEditPoints="1" noAdjustHandles="1" noChangeArrowheads="1" noChangeShapeType="1" noTextEdit="1"/>
                </p:cNvSpPr>
                <p:nvPr/>
              </p:nvSpPr>
              <p:spPr>
                <a:xfrm>
                  <a:off x="1647444" y="3553823"/>
                  <a:ext cx="370421" cy="369333"/>
                </a:xfrm>
                <a:prstGeom prst="rect">
                  <a:avLst/>
                </a:prstGeom>
                <a:blipFill>
                  <a:blip r:embed="rId25"/>
                  <a:stretch>
                    <a:fillRect b="-20755"/>
                  </a:stretch>
                </a:blipFill>
              </p:spPr>
              <p:txBody>
                <a:bodyPr/>
                <a:lstStyle/>
                <a:p>
                  <a:r>
                    <a:rPr lang="ja-JP" altLang="en-US">
                      <a:noFill/>
                    </a:rPr>
                    <a:t> </a:t>
                  </a:r>
                </a:p>
              </p:txBody>
            </p:sp>
          </mc:Fallback>
        </mc:AlternateContent>
        <p:sp>
          <p:nvSpPr>
            <p:cNvPr id="165" name="円/楕円 164"/>
            <p:cNvSpPr/>
            <p:nvPr/>
          </p:nvSpPr>
          <p:spPr>
            <a:xfrm>
              <a:off x="1771078" y="2726681"/>
              <a:ext cx="343021" cy="32254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66" name="テキスト ボックス 165"/>
                <p:cNvSpPr txBox="1"/>
                <p:nvPr/>
              </p:nvSpPr>
              <p:spPr>
                <a:xfrm>
                  <a:off x="2706728" y="1744477"/>
                  <a:ext cx="458422" cy="3913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𝑒</m:t>
                        </m:r>
                      </m:oMath>
                    </m:oMathPara>
                  </a14:m>
                  <a:endParaRPr lang="ja-JP" altLang="en-US" dirty="0"/>
                </a:p>
              </p:txBody>
            </p:sp>
          </mc:Choice>
          <mc:Fallback xmlns="">
            <p:sp>
              <p:nvSpPr>
                <p:cNvPr id="78" name="テキスト ボックス 77"/>
                <p:cNvSpPr txBox="1">
                  <a:spLocks noRot="1" noChangeAspect="1" noMove="1" noResize="1" noEditPoints="1" noAdjustHandles="1" noChangeArrowheads="1" noChangeShapeType="1" noTextEdit="1"/>
                </p:cNvSpPr>
                <p:nvPr/>
              </p:nvSpPr>
              <p:spPr>
                <a:xfrm>
                  <a:off x="2706728" y="1744477"/>
                  <a:ext cx="458422" cy="391377"/>
                </a:xfrm>
                <a:prstGeom prst="rect">
                  <a:avLst/>
                </a:prstGeom>
                <a:blipFill rotWithShape="0">
                  <a:blip r:embed="rId11"/>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67" name="テキスト ボックス 166"/>
                <p:cNvSpPr txBox="1"/>
                <p:nvPr/>
              </p:nvSpPr>
              <p:spPr>
                <a:xfrm>
                  <a:off x="2679613" y="3569827"/>
                  <a:ext cx="458421" cy="3913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b="0" i="1" smtClean="0">
                            <a:latin typeface="Cambria Math" panose="02040503050406030204" pitchFamily="18" charset="0"/>
                          </a:rPr>
                          <m:t>𝑒</m:t>
                        </m:r>
                      </m:oMath>
                    </m:oMathPara>
                  </a14:m>
                  <a:endParaRPr kumimoji="1" lang="ja-JP" altLang="en-US" dirty="0"/>
                </a:p>
              </p:txBody>
            </p:sp>
          </mc:Choice>
          <mc:Fallback xmlns="">
            <p:sp>
              <p:nvSpPr>
                <p:cNvPr id="167" name="テキスト ボックス 166"/>
                <p:cNvSpPr txBox="1">
                  <a:spLocks noRot="1" noChangeAspect="1" noMove="1" noResize="1" noEditPoints="1" noAdjustHandles="1" noChangeArrowheads="1" noChangeShapeType="1" noTextEdit="1"/>
                </p:cNvSpPr>
                <p:nvPr/>
              </p:nvSpPr>
              <p:spPr>
                <a:xfrm>
                  <a:off x="2679613" y="3569827"/>
                  <a:ext cx="458421" cy="391377"/>
                </a:xfrm>
                <a:prstGeom prst="rect">
                  <a:avLst/>
                </a:prstGeom>
                <a:blipFill>
                  <a:blip r:embed="rId26"/>
                  <a:stretch>
                    <a:fillRect/>
                  </a:stretch>
                </a:blipFill>
              </p:spPr>
              <p:txBody>
                <a:bodyPr/>
                <a:lstStyle/>
                <a:p>
                  <a:r>
                    <a:rPr lang="ja-JP" altLang="en-US">
                      <a:noFill/>
                    </a:rPr>
                    <a:t> </a:t>
                  </a:r>
                </a:p>
              </p:txBody>
            </p:sp>
          </mc:Fallback>
        </mc:AlternateContent>
      </p:grpSp>
      <p:sp>
        <p:nvSpPr>
          <p:cNvPr id="194" name="角丸四角形 193"/>
          <p:cNvSpPr/>
          <p:nvPr/>
        </p:nvSpPr>
        <p:spPr>
          <a:xfrm>
            <a:off x="4706173" y="4217524"/>
            <a:ext cx="4128399" cy="2211381"/>
          </a:xfrm>
          <a:prstGeom prst="round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 name="右カーブ矢印 2"/>
          <p:cNvSpPr/>
          <p:nvPr/>
        </p:nvSpPr>
        <p:spPr>
          <a:xfrm rot="21013763">
            <a:off x="482432" y="2262250"/>
            <a:ext cx="532869" cy="3266045"/>
          </a:xfrm>
          <a:prstGeom prst="curvedRigh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3" name="右カーブ矢印 22"/>
          <p:cNvSpPr/>
          <p:nvPr/>
        </p:nvSpPr>
        <p:spPr>
          <a:xfrm rot="20479037">
            <a:off x="4656459" y="3874222"/>
            <a:ext cx="433506" cy="1663308"/>
          </a:xfrm>
          <a:prstGeom prst="curvedRightArrow">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0" name="テキスト ボックス 79"/>
          <p:cNvSpPr txBox="1"/>
          <p:nvPr/>
        </p:nvSpPr>
        <p:spPr>
          <a:xfrm>
            <a:off x="2114524" y="5178549"/>
            <a:ext cx="2263761" cy="400110"/>
          </a:xfrm>
          <a:prstGeom prst="rect">
            <a:avLst/>
          </a:prstGeom>
          <a:noFill/>
        </p:spPr>
        <p:txBody>
          <a:bodyPr wrap="none" rtlCol="0">
            <a:spAutoFit/>
          </a:bodyPr>
          <a:lstStyle/>
          <a:p>
            <a:r>
              <a:rPr lang="en-US" altLang="ja-JP" sz="2000" dirty="0" smtClean="0"/>
              <a:t>contact</a:t>
            </a:r>
            <a:r>
              <a:rPr kumimoji="1" lang="en-US" altLang="ja-JP" sz="2000" dirty="0" smtClean="0"/>
              <a:t> interaction</a:t>
            </a:r>
            <a:endParaRPr kumimoji="1" lang="ja-JP" altLang="en-US" sz="2000" dirty="0"/>
          </a:p>
        </p:txBody>
      </p:sp>
      <p:sp>
        <p:nvSpPr>
          <p:cNvPr id="110" name="テキスト ボックス 109"/>
          <p:cNvSpPr txBox="1"/>
          <p:nvPr/>
        </p:nvSpPr>
        <p:spPr>
          <a:xfrm>
            <a:off x="6484448" y="5172755"/>
            <a:ext cx="2408032" cy="400110"/>
          </a:xfrm>
          <a:prstGeom prst="rect">
            <a:avLst/>
          </a:prstGeom>
          <a:noFill/>
        </p:spPr>
        <p:txBody>
          <a:bodyPr wrap="none" rtlCol="0">
            <a:spAutoFit/>
          </a:bodyPr>
          <a:lstStyle/>
          <a:p>
            <a:r>
              <a:rPr kumimoji="1" lang="en-US" altLang="ja-JP" sz="2000" dirty="0" smtClean="0"/>
              <a:t>photonic interaction</a:t>
            </a:r>
            <a:endParaRPr kumimoji="1" lang="ja-JP" altLang="en-US" sz="2000" dirty="0"/>
          </a:p>
        </p:txBody>
      </p:sp>
      <mc:AlternateContent xmlns:mc="http://schemas.openxmlformats.org/markup-compatibility/2006" xmlns:a14="http://schemas.microsoft.com/office/drawing/2010/main">
        <mc:Choice Requires="a14">
          <p:sp>
            <p:nvSpPr>
              <p:cNvPr id="112" name="テキスト ボックス 111"/>
              <p:cNvSpPr txBox="1"/>
              <p:nvPr/>
            </p:nvSpPr>
            <p:spPr>
              <a:xfrm>
                <a:off x="855858" y="369332"/>
                <a:ext cx="7439537" cy="584775"/>
              </a:xfrm>
              <a:prstGeom prst="rect">
                <a:avLst/>
              </a:prstGeom>
              <a:noFill/>
            </p:spPr>
            <p:txBody>
              <a:bodyPr wrap="none" rtlCol="0">
                <a:spAutoFit/>
              </a:bodyPr>
              <a:lstStyle/>
              <a:p>
                <a:pPr algn="ctr"/>
                <a:r>
                  <a:rPr lang="en-US" altLang="ja-JP" sz="3200" b="1" dirty="0" smtClean="0"/>
                  <a:t>Effective Lagrangian for </a:t>
                </a:r>
                <a14:m>
                  <m:oMath xmlns:m="http://schemas.openxmlformats.org/officeDocument/2006/math">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𝝁</m:t>
                        </m:r>
                      </m:e>
                      <m:sup>
                        <m:r>
                          <a:rPr lang="en-US" altLang="ja-JP" sz="3200" b="1" i="1" smtClean="0">
                            <a:latin typeface="Cambria Math" panose="02040503050406030204" pitchFamily="18" charset="0"/>
                          </a:rPr>
                          <m:t>−</m:t>
                        </m:r>
                      </m:sup>
                    </m:sSup>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𝒆</m:t>
                        </m:r>
                      </m:e>
                      <m:sup>
                        <m:r>
                          <a:rPr lang="en-US" altLang="ja-JP" sz="3200" b="1" i="1" smtClean="0">
                            <a:latin typeface="Cambria Math" panose="02040503050406030204" pitchFamily="18" charset="0"/>
                          </a:rPr>
                          <m:t>−</m:t>
                        </m:r>
                      </m:sup>
                    </m:sSup>
                    <m:r>
                      <a:rPr lang="en-US" altLang="ja-JP" sz="3200" b="1" i="1" smtClean="0">
                        <a:latin typeface="Cambria Math" panose="02040503050406030204" pitchFamily="18" charset="0"/>
                      </a:rPr>
                      <m:t>→</m:t>
                    </m:r>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𝒆</m:t>
                        </m:r>
                      </m:e>
                      <m:sup>
                        <m:r>
                          <a:rPr lang="en-US" altLang="ja-JP" sz="3200" b="1" i="1" smtClean="0">
                            <a:latin typeface="Cambria Math" panose="02040503050406030204" pitchFamily="18" charset="0"/>
                          </a:rPr>
                          <m:t>−</m:t>
                        </m:r>
                      </m:sup>
                    </m:sSup>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𝒆</m:t>
                        </m:r>
                      </m:e>
                      <m:sup>
                        <m:r>
                          <a:rPr lang="en-US" altLang="ja-JP" sz="3200" b="1" i="1" smtClean="0">
                            <a:latin typeface="Cambria Math" panose="02040503050406030204" pitchFamily="18" charset="0"/>
                          </a:rPr>
                          <m:t>−</m:t>
                        </m:r>
                      </m:sup>
                    </m:sSup>
                  </m:oMath>
                </a14:m>
                <a:endParaRPr kumimoji="1" lang="ja-JP" altLang="en-US" sz="3200" b="1" dirty="0"/>
              </a:p>
            </p:txBody>
          </p:sp>
        </mc:Choice>
        <mc:Fallback xmlns="">
          <p:sp>
            <p:nvSpPr>
              <p:cNvPr id="112" name="テキスト ボックス 111"/>
              <p:cNvSpPr txBox="1">
                <a:spLocks noRot="1" noChangeAspect="1" noMove="1" noResize="1" noEditPoints="1" noAdjustHandles="1" noChangeArrowheads="1" noChangeShapeType="1" noTextEdit="1"/>
              </p:cNvSpPr>
              <p:nvPr/>
            </p:nvSpPr>
            <p:spPr>
              <a:xfrm>
                <a:off x="855858" y="369332"/>
                <a:ext cx="7439537" cy="584775"/>
              </a:xfrm>
              <a:prstGeom prst="rect">
                <a:avLst/>
              </a:prstGeom>
              <a:blipFill>
                <a:blip r:embed="rId27"/>
                <a:stretch>
                  <a:fillRect l="-1556" t="-13542" b="-33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1" name="正方形/長方形 80"/>
              <p:cNvSpPr/>
              <p:nvPr/>
            </p:nvSpPr>
            <p:spPr>
              <a:xfrm>
                <a:off x="2239484" y="5743744"/>
                <a:ext cx="2024465" cy="307777"/>
              </a:xfrm>
              <a:prstGeom prst="rect">
                <a:avLst/>
              </a:prstGeom>
            </p:spPr>
            <p:txBody>
              <a:bodyPr wrap="none">
                <a:spAutoFit/>
              </a:bodyPr>
              <a:lstStyle/>
              <a:p>
                <a:pPr algn="ctr"/>
                <a:r>
                  <a:rPr lang="en-US" altLang="ja-JP" sz="1400" dirty="0" smtClean="0"/>
                  <a:t>constrained by </a:t>
                </a:r>
                <a14:m>
                  <m:oMath xmlns:m="http://schemas.openxmlformats.org/officeDocument/2006/math">
                    <m:r>
                      <a:rPr lang="en-US" altLang="ja-JP" sz="1400" b="0" i="1" smtClean="0">
                        <a:latin typeface="Cambria Math" panose="02040503050406030204" pitchFamily="18" charset="0"/>
                      </a:rPr>
                      <m:t>𝜇</m:t>
                    </m:r>
                    <m:r>
                      <a:rPr lang="en-US" altLang="ja-JP" sz="1400" b="0" i="1" smtClean="0">
                        <a:latin typeface="Cambria Math" panose="02040503050406030204" pitchFamily="18" charset="0"/>
                      </a:rPr>
                      <m:t>→</m:t>
                    </m:r>
                    <m:r>
                      <a:rPr lang="en-US" altLang="ja-JP" sz="1400" b="0" i="1" smtClean="0">
                        <a:latin typeface="Cambria Math" panose="02040503050406030204" pitchFamily="18" charset="0"/>
                      </a:rPr>
                      <m:t>𝑒𝑒𝑒</m:t>
                    </m:r>
                  </m:oMath>
                </a14:m>
                <a:endParaRPr lang="ja-JP" altLang="en-US" sz="1400" dirty="0"/>
              </a:p>
            </p:txBody>
          </p:sp>
        </mc:Choice>
        <mc:Fallback xmlns="">
          <p:sp>
            <p:nvSpPr>
              <p:cNvPr id="81" name="正方形/長方形 80"/>
              <p:cNvSpPr>
                <a:spLocks noRot="1" noChangeAspect="1" noMove="1" noResize="1" noEditPoints="1" noAdjustHandles="1" noChangeArrowheads="1" noChangeShapeType="1" noTextEdit="1"/>
              </p:cNvSpPr>
              <p:nvPr/>
            </p:nvSpPr>
            <p:spPr>
              <a:xfrm>
                <a:off x="2239484" y="5743744"/>
                <a:ext cx="2024465" cy="307777"/>
              </a:xfrm>
              <a:prstGeom prst="rect">
                <a:avLst/>
              </a:prstGeom>
              <a:blipFill>
                <a:blip r:embed="rId28"/>
                <a:stretch>
                  <a:fillRect l="-602" t="-3922" b="-1960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2" name="正方形/長方形 81"/>
              <p:cNvSpPr/>
              <p:nvPr/>
            </p:nvSpPr>
            <p:spPr>
              <a:xfrm>
                <a:off x="6722881" y="5762420"/>
                <a:ext cx="1940339" cy="307777"/>
              </a:xfrm>
              <a:prstGeom prst="rect">
                <a:avLst/>
              </a:prstGeom>
            </p:spPr>
            <p:txBody>
              <a:bodyPr wrap="none">
                <a:spAutoFit/>
              </a:bodyPr>
              <a:lstStyle/>
              <a:p>
                <a:pPr algn="ctr"/>
                <a:r>
                  <a:rPr lang="en-US" altLang="ja-JP" sz="1400" dirty="0" smtClean="0"/>
                  <a:t>constrained by </a:t>
                </a:r>
                <a14:m>
                  <m:oMath xmlns:m="http://schemas.openxmlformats.org/officeDocument/2006/math">
                    <m:r>
                      <a:rPr lang="en-US" altLang="ja-JP" sz="1400" b="0" i="1" smtClean="0">
                        <a:latin typeface="Cambria Math" panose="02040503050406030204" pitchFamily="18" charset="0"/>
                      </a:rPr>
                      <m:t>𝜇</m:t>
                    </m:r>
                    <m:r>
                      <a:rPr lang="en-US" altLang="ja-JP" sz="1400" b="0" i="1" smtClean="0">
                        <a:latin typeface="Cambria Math" panose="02040503050406030204" pitchFamily="18" charset="0"/>
                      </a:rPr>
                      <m:t>→</m:t>
                    </m:r>
                    <m:r>
                      <a:rPr lang="en-US" altLang="ja-JP" sz="1400" b="0" i="1" smtClean="0">
                        <a:latin typeface="Cambria Math" panose="02040503050406030204" pitchFamily="18" charset="0"/>
                      </a:rPr>
                      <m:t>𝑒</m:t>
                    </m:r>
                    <m:r>
                      <a:rPr lang="en-US" altLang="ja-JP" sz="1400" b="0" i="1" smtClean="0">
                        <a:latin typeface="Cambria Math" panose="02040503050406030204" pitchFamily="18" charset="0"/>
                      </a:rPr>
                      <m:t>𝛾</m:t>
                    </m:r>
                  </m:oMath>
                </a14:m>
                <a:endParaRPr lang="ja-JP" altLang="en-US" sz="1400" dirty="0"/>
              </a:p>
            </p:txBody>
          </p:sp>
        </mc:Choice>
        <mc:Fallback xmlns="">
          <p:sp>
            <p:nvSpPr>
              <p:cNvPr id="82" name="正方形/長方形 81"/>
              <p:cNvSpPr>
                <a:spLocks noRot="1" noChangeAspect="1" noMove="1" noResize="1" noEditPoints="1" noAdjustHandles="1" noChangeArrowheads="1" noChangeShapeType="1" noTextEdit="1"/>
              </p:cNvSpPr>
              <p:nvPr/>
            </p:nvSpPr>
            <p:spPr>
              <a:xfrm>
                <a:off x="6722881" y="5762420"/>
                <a:ext cx="1940339" cy="307777"/>
              </a:xfrm>
              <a:prstGeom prst="rect">
                <a:avLst/>
              </a:prstGeom>
              <a:blipFill>
                <a:blip r:embed="rId29"/>
                <a:stretch>
                  <a:fillRect l="-629" t="-1961" b="-1960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3" name="テキスト ボックス 82"/>
              <p:cNvSpPr txBox="1"/>
              <p:nvPr/>
            </p:nvSpPr>
            <p:spPr>
              <a:xfrm>
                <a:off x="1156812" y="3377079"/>
                <a:ext cx="6725879" cy="63575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ℒ</m:t>
                          </m:r>
                        </m:e>
                        <m:sub>
                          <m:r>
                            <a:rPr kumimoji="1" lang="en-US" altLang="ja-JP" sz="2000" b="0" i="1" smtClean="0">
                              <a:latin typeface="Cambria Math" panose="02040503050406030204" pitchFamily="18" charset="0"/>
                            </a:rPr>
                            <m:t>𝜇</m:t>
                          </m:r>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𝑒</m:t>
                          </m:r>
                          <m:r>
                            <a:rPr kumimoji="1" lang="en-US" altLang="ja-JP" sz="2000" b="0" i="1" smtClean="0">
                              <a:latin typeface="Cambria Math" panose="02040503050406030204" pitchFamily="18" charset="0"/>
                            </a:rPr>
                            <m:t>𝛾</m:t>
                          </m:r>
                        </m:sub>
                      </m:sSub>
                      <m:r>
                        <a:rPr kumimoji="1" lang="en-US" altLang="ja-JP" sz="2000" b="0" i="1" smtClean="0">
                          <a:latin typeface="Cambria Math" panose="02040503050406030204" pitchFamily="18" charset="0"/>
                        </a:rPr>
                        <m:t>=−</m:t>
                      </m:r>
                      <m:f>
                        <m:fPr>
                          <m:ctrlPr>
                            <a:rPr kumimoji="1" lang="en-US" altLang="ja-JP" sz="2000" b="0" i="1" smtClean="0">
                              <a:latin typeface="Cambria Math" panose="02040503050406030204" pitchFamily="18" charset="0"/>
                            </a:rPr>
                          </m:ctrlPr>
                        </m:fPr>
                        <m:num>
                          <m:r>
                            <a:rPr kumimoji="1" lang="en-US" altLang="ja-JP" sz="2000" b="0" i="1" smtClean="0">
                              <a:latin typeface="Cambria Math" panose="02040503050406030204" pitchFamily="18" charset="0"/>
                            </a:rPr>
                            <m:t>4</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𝐺</m:t>
                              </m:r>
                            </m:e>
                            <m:sub>
                              <m:r>
                                <a:rPr kumimoji="1" lang="en-US" altLang="ja-JP" sz="2000" b="0" i="1" smtClean="0">
                                  <a:latin typeface="Cambria Math" panose="02040503050406030204" pitchFamily="18" charset="0"/>
                                </a:rPr>
                                <m:t>𝐹</m:t>
                              </m:r>
                            </m:sub>
                          </m:sSub>
                        </m:num>
                        <m:den>
                          <m:rad>
                            <m:radPr>
                              <m:degHide m:val="on"/>
                              <m:ctrlPr>
                                <a:rPr kumimoji="1" lang="en-US" altLang="ja-JP" sz="2000" b="0" i="1" smtClean="0">
                                  <a:latin typeface="Cambria Math" panose="02040503050406030204" pitchFamily="18" charset="0"/>
                                </a:rPr>
                              </m:ctrlPr>
                            </m:radPr>
                            <m:deg/>
                            <m:e>
                              <m:r>
                                <a:rPr kumimoji="1" lang="en-US" altLang="ja-JP" sz="2000" b="0" i="1" smtClean="0">
                                  <a:latin typeface="Cambria Math" panose="02040503050406030204" pitchFamily="18" charset="0"/>
                                </a:rPr>
                                <m:t>2</m:t>
                              </m:r>
                            </m:e>
                          </m:rad>
                        </m:den>
                      </m:f>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𝑚</m:t>
                          </m:r>
                        </m:e>
                        <m:sub>
                          <m:r>
                            <a:rPr kumimoji="1" lang="en-US" altLang="ja-JP" sz="2000" b="0" i="1" smtClean="0">
                              <a:latin typeface="Cambria Math" panose="02040503050406030204" pitchFamily="18" charset="0"/>
                            </a:rPr>
                            <m:t>𝜇</m:t>
                          </m:r>
                        </m:sub>
                      </m:sSub>
                      <m:d>
                        <m:dPr>
                          <m:begChr m:val="["/>
                          <m:endChr m:val="]"/>
                          <m:ctrlPr>
                            <a:rPr kumimoji="1" lang="en-US" altLang="ja-JP" sz="2000" b="0" i="1" smtClean="0">
                              <a:latin typeface="Cambria Math" panose="02040503050406030204" pitchFamily="18" charset="0"/>
                            </a:rPr>
                          </m:ctrlPr>
                        </m:dPr>
                        <m:e>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𝐴</m:t>
                              </m:r>
                            </m:e>
                            <m:sub>
                              <m:r>
                                <a:rPr kumimoji="1" lang="en-US" altLang="ja-JP" sz="2000" b="0" i="1" smtClean="0">
                                  <a:latin typeface="Cambria Math" panose="02040503050406030204" pitchFamily="18" charset="0"/>
                                </a:rPr>
                                <m:t>𝑅</m:t>
                              </m:r>
                            </m:sub>
                          </m:sSub>
                          <m:bar>
                            <m:barPr>
                              <m:pos m:val="top"/>
                              <m:ctrlPr>
                                <a:rPr kumimoji="1" lang="en-US" altLang="ja-JP" sz="2000" b="0" i="1" smtClean="0">
                                  <a:latin typeface="Cambria Math" panose="02040503050406030204" pitchFamily="18" charset="0"/>
                                </a:rPr>
                              </m:ctrlPr>
                            </m:barPr>
                            <m:e>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𝑒</m:t>
                                  </m:r>
                                </m:e>
                                <m:sub>
                                  <m:r>
                                    <a:rPr kumimoji="1" lang="en-US" altLang="ja-JP" sz="2000" b="0" i="1" smtClean="0">
                                      <a:latin typeface="Cambria Math" panose="02040503050406030204" pitchFamily="18" charset="0"/>
                                    </a:rPr>
                                    <m:t>𝐿</m:t>
                                  </m:r>
                                </m:sub>
                              </m:sSub>
                            </m:e>
                          </m:bar>
                          <m:sSup>
                            <m:sSupPr>
                              <m:ctrlPr>
                                <a:rPr kumimoji="1" lang="en-US" altLang="ja-JP" sz="2000" b="0" i="1" smtClean="0">
                                  <a:latin typeface="Cambria Math" panose="02040503050406030204" pitchFamily="18" charset="0"/>
                                </a:rPr>
                              </m:ctrlPr>
                            </m:sSupPr>
                            <m:e>
                              <m:r>
                                <a:rPr kumimoji="1" lang="en-US" altLang="ja-JP" sz="2000" b="0" i="1" smtClean="0">
                                  <a:latin typeface="Cambria Math" panose="02040503050406030204" pitchFamily="18" charset="0"/>
                                </a:rPr>
                                <m:t>𝜎</m:t>
                              </m:r>
                            </m:e>
                            <m:sup>
                              <m:r>
                                <a:rPr kumimoji="1" lang="en-US" altLang="ja-JP" sz="2000" b="0" i="1" smtClean="0">
                                  <a:latin typeface="Cambria Math" panose="02040503050406030204" pitchFamily="18" charset="0"/>
                                </a:rPr>
                                <m:t>𝜇𝜈</m:t>
                              </m:r>
                            </m:sup>
                          </m:sSup>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𝜇</m:t>
                              </m:r>
                            </m:e>
                            <m:sub>
                              <m:r>
                                <a:rPr kumimoji="1" lang="en-US" altLang="ja-JP" sz="2000" b="0" i="1" smtClean="0">
                                  <a:latin typeface="Cambria Math" panose="02040503050406030204" pitchFamily="18" charset="0"/>
                                </a:rPr>
                                <m:t>𝑅</m:t>
                              </m:r>
                            </m:sub>
                          </m:sSub>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𝐹</m:t>
                              </m:r>
                            </m:e>
                            <m:sub>
                              <m:r>
                                <a:rPr kumimoji="1" lang="en-US" altLang="ja-JP" sz="2000" b="0" i="1" smtClean="0">
                                  <a:latin typeface="Cambria Math" panose="02040503050406030204" pitchFamily="18" charset="0"/>
                                </a:rPr>
                                <m:t>𝜇𝜈</m:t>
                              </m:r>
                            </m:sub>
                          </m:sSub>
                          <m:r>
                            <a:rPr kumimoji="1" lang="en-US" altLang="ja-JP" sz="2000" b="0" i="1" smtClean="0">
                              <a:latin typeface="Cambria Math" panose="02040503050406030204" pitchFamily="18" charset="0"/>
                            </a:rPr>
                            <m:t>+</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𝐴</m:t>
                              </m:r>
                            </m:e>
                            <m:sub>
                              <m:r>
                                <a:rPr kumimoji="1" lang="en-US" altLang="ja-JP" sz="2000" b="0" i="1" smtClean="0">
                                  <a:latin typeface="Cambria Math" panose="02040503050406030204" pitchFamily="18" charset="0"/>
                                </a:rPr>
                                <m:t>𝐿</m:t>
                              </m:r>
                            </m:sub>
                          </m:sSub>
                          <m:bar>
                            <m:barPr>
                              <m:pos m:val="top"/>
                              <m:ctrlPr>
                                <a:rPr lang="en-US" altLang="ja-JP" sz="2000" b="0" i="1" smtClean="0">
                                  <a:latin typeface="Cambria Math" panose="02040503050406030204" pitchFamily="18" charset="0"/>
                                </a:rPr>
                              </m:ctrlPr>
                            </m:barPr>
                            <m:e>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𝑒</m:t>
                                  </m:r>
                                </m:e>
                                <m:sub>
                                  <m:r>
                                    <a:rPr lang="en-US" altLang="ja-JP" sz="2000" b="0" i="1" smtClean="0">
                                      <a:latin typeface="Cambria Math" panose="02040503050406030204" pitchFamily="18" charset="0"/>
                                    </a:rPr>
                                    <m:t>𝑅</m:t>
                                  </m:r>
                                </m:sub>
                              </m:sSub>
                            </m:e>
                          </m:bar>
                          <m:sSup>
                            <m:sSupPr>
                              <m:ctrlPr>
                                <a:rPr lang="en-US" altLang="ja-JP" sz="2000" i="1">
                                  <a:latin typeface="Cambria Math" panose="02040503050406030204" pitchFamily="18" charset="0"/>
                                </a:rPr>
                              </m:ctrlPr>
                            </m:sSupPr>
                            <m:e>
                              <m:r>
                                <a:rPr lang="en-US" altLang="ja-JP" sz="2000" i="1">
                                  <a:latin typeface="Cambria Math" panose="02040503050406030204" pitchFamily="18" charset="0"/>
                                </a:rPr>
                                <m:t>𝜎</m:t>
                              </m:r>
                            </m:e>
                            <m:sup>
                              <m:r>
                                <a:rPr lang="en-US" altLang="ja-JP" sz="2000" i="1">
                                  <a:latin typeface="Cambria Math" panose="02040503050406030204" pitchFamily="18" charset="0"/>
                                </a:rPr>
                                <m:t>𝜇𝜈</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𝐿</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𝐹</m:t>
                              </m:r>
                            </m:e>
                            <m:sub>
                              <m:r>
                                <a:rPr lang="en-US" altLang="ja-JP" sz="2000" i="1">
                                  <a:latin typeface="Cambria Math" panose="02040503050406030204" pitchFamily="18" charset="0"/>
                                </a:rPr>
                                <m:t>𝜇𝜈</m:t>
                              </m:r>
                            </m:sub>
                          </m:sSub>
                        </m:e>
                      </m:d>
                      <m:r>
                        <a:rPr lang="en-US" altLang="ja-JP" sz="2000" b="0" i="1" smtClean="0">
                          <a:latin typeface="Cambria Math" panose="02040503050406030204" pitchFamily="18" charset="0"/>
                        </a:rPr>
                        <m:t>+[</m:t>
                      </m:r>
                      <m:r>
                        <a:rPr lang="en-US" altLang="ja-JP" sz="2000" b="0" i="1" smtClean="0">
                          <a:latin typeface="Cambria Math" panose="02040503050406030204" pitchFamily="18" charset="0"/>
                        </a:rPr>
                        <m:t>𝐻</m:t>
                      </m:r>
                      <m:r>
                        <a:rPr lang="en-US" altLang="ja-JP" sz="2000" b="0" i="1" smtClean="0">
                          <a:latin typeface="Cambria Math" panose="02040503050406030204" pitchFamily="18" charset="0"/>
                        </a:rPr>
                        <m:t>.</m:t>
                      </m:r>
                      <m:r>
                        <a:rPr lang="en-US" altLang="ja-JP" sz="2000" b="0" i="1" smtClean="0">
                          <a:latin typeface="Cambria Math" panose="02040503050406030204" pitchFamily="18" charset="0"/>
                        </a:rPr>
                        <m:t>𝑐</m:t>
                      </m:r>
                      <m:r>
                        <a:rPr lang="en-US" altLang="ja-JP" sz="2000" b="0" i="1" smtClean="0">
                          <a:latin typeface="Cambria Math" panose="02040503050406030204" pitchFamily="18" charset="0"/>
                        </a:rPr>
                        <m:t>.]</m:t>
                      </m:r>
                    </m:oMath>
                  </m:oMathPara>
                </a14:m>
                <a:endParaRPr kumimoji="1" lang="ja-JP" altLang="en-US" sz="2000" dirty="0"/>
              </a:p>
            </p:txBody>
          </p:sp>
        </mc:Choice>
        <mc:Fallback xmlns="">
          <p:sp>
            <p:nvSpPr>
              <p:cNvPr id="83" name="テキスト ボックス 82"/>
              <p:cNvSpPr txBox="1">
                <a:spLocks noRot="1" noChangeAspect="1" noMove="1" noResize="1" noEditPoints="1" noAdjustHandles="1" noChangeArrowheads="1" noChangeShapeType="1" noTextEdit="1"/>
              </p:cNvSpPr>
              <p:nvPr/>
            </p:nvSpPr>
            <p:spPr>
              <a:xfrm>
                <a:off x="1156812" y="3377079"/>
                <a:ext cx="6725879" cy="635751"/>
              </a:xfrm>
              <a:prstGeom prst="rect">
                <a:avLst/>
              </a:prstGeom>
              <a:blipFill>
                <a:blip r:embed="rId30"/>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3" name="テキスト ボックス 112"/>
              <p:cNvSpPr txBox="1"/>
              <p:nvPr/>
            </p:nvSpPr>
            <p:spPr>
              <a:xfrm>
                <a:off x="796393" y="1755741"/>
                <a:ext cx="5758179" cy="63575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ℒ</m:t>
                          </m:r>
                        </m:e>
                        <m:sub>
                          <m:r>
                            <m:rPr>
                              <m:sty m:val="p"/>
                            </m:rPr>
                            <a:rPr kumimoji="1" lang="en-US" altLang="ja-JP" sz="2000" b="0" i="0" smtClean="0">
                              <a:latin typeface="Cambria Math" panose="02040503050406030204" pitchFamily="18" charset="0"/>
                            </a:rPr>
                            <m:t>contact</m:t>
                          </m:r>
                        </m:sub>
                      </m:sSub>
                      <m:r>
                        <a:rPr kumimoji="1" lang="en-US" altLang="ja-JP" sz="2000" b="0" i="1" smtClean="0">
                          <a:latin typeface="Cambria Math" panose="02040503050406030204" pitchFamily="18" charset="0"/>
                        </a:rPr>
                        <m:t>=−</m:t>
                      </m:r>
                      <m:f>
                        <m:fPr>
                          <m:ctrlPr>
                            <a:rPr kumimoji="1" lang="en-US" altLang="ja-JP" sz="2000" b="0" i="1" smtClean="0">
                              <a:latin typeface="Cambria Math" panose="02040503050406030204" pitchFamily="18" charset="0"/>
                            </a:rPr>
                          </m:ctrlPr>
                        </m:fPr>
                        <m:num>
                          <m:r>
                            <a:rPr kumimoji="1" lang="en-US" altLang="ja-JP" sz="2000" b="0" i="1" smtClean="0">
                              <a:latin typeface="Cambria Math" panose="02040503050406030204" pitchFamily="18" charset="0"/>
                            </a:rPr>
                            <m:t>4</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𝐺</m:t>
                              </m:r>
                            </m:e>
                            <m:sub>
                              <m:r>
                                <a:rPr kumimoji="1" lang="en-US" altLang="ja-JP" sz="2000" b="0" i="1" smtClean="0">
                                  <a:latin typeface="Cambria Math" panose="02040503050406030204" pitchFamily="18" charset="0"/>
                                </a:rPr>
                                <m:t>𝐹</m:t>
                              </m:r>
                            </m:sub>
                          </m:sSub>
                        </m:num>
                        <m:den>
                          <m:rad>
                            <m:radPr>
                              <m:degHide m:val="on"/>
                              <m:ctrlPr>
                                <a:rPr kumimoji="1" lang="en-US" altLang="ja-JP" sz="2000" b="0" i="1" smtClean="0">
                                  <a:latin typeface="Cambria Math" panose="02040503050406030204" pitchFamily="18" charset="0"/>
                                </a:rPr>
                              </m:ctrlPr>
                            </m:radPr>
                            <m:deg/>
                            <m:e>
                              <m:r>
                                <a:rPr kumimoji="1" lang="en-US" altLang="ja-JP" sz="2000" b="0" i="1" smtClean="0">
                                  <a:latin typeface="Cambria Math" panose="02040503050406030204" pitchFamily="18" charset="0"/>
                                </a:rPr>
                                <m:t>2</m:t>
                              </m:r>
                            </m:e>
                          </m:rad>
                        </m:den>
                      </m:f>
                      <m:r>
                        <a:rPr kumimoji="1" lang="en-US" altLang="ja-JP" sz="2000" b="0" i="1" smtClean="0">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i="1">
                              <a:latin typeface="Cambria Math" panose="02040503050406030204" pitchFamily="18" charset="0"/>
                            </a:rPr>
                            <m:t>1</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i="1">
                                  <a:latin typeface="Cambria Math" panose="02040503050406030204" pitchFamily="18" charset="0"/>
                                </a:rPr>
                                <m:t>𝑅</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𝑅</m:t>
                              </m:r>
                            </m:sub>
                          </m:sSub>
                        </m:e>
                      </m:d>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i="1">
                              <a:latin typeface="Cambria Math" panose="02040503050406030204" pitchFamily="18" charset="0"/>
                            </a:rPr>
                            <m:t>2</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𝑅</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i="1">
                                  <a:latin typeface="Cambria Math" panose="02040503050406030204" pitchFamily="18" charset="0"/>
                                </a:rPr>
                                <m:t>𝐿</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𝑅</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d>
                    </m:oMath>
                  </m:oMathPara>
                </a14:m>
                <a:endParaRPr kumimoji="1" lang="ja-JP" altLang="en-US" sz="2000" dirty="0"/>
              </a:p>
            </p:txBody>
          </p:sp>
        </mc:Choice>
        <mc:Fallback xmlns="">
          <p:sp>
            <p:nvSpPr>
              <p:cNvPr id="113" name="テキスト ボックス 112"/>
              <p:cNvSpPr txBox="1">
                <a:spLocks noRot="1" noChangeAspect="1" noMove="1" noResize="1" noEditPoints="1" noAdjustHandles="1" noChangeArrowheads="1" noChangeShapeType="1" noTextEdit="1"/>
              </p:cNvSpPr>
              <p:nvPr/>
            </p:nvSpPr>
            <p:spPr>
              <a:xfrm>
                <a:off x="796393" y="1755741"/>
                <a:ext cx="5758179" cy="635751"/>
              </a:xfrm>
              <a:prstGeom prst="rect">
                <a:avLst/>
              </a:prstGeom>
              <a:blipFill>
                <a:blip r:embed="rId31"/>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4" name="テキスト ボックス 113"/>
              <p:cNvSpPr txBox="1"/>
              <p:nvPr/>
            </p:nvSpPr>
            <p:spPr>
              <a:xfrm>
                <a:off x="2532645" y="2792422"/>
                <a:ext cx="6177204" cy="35458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ja-JP" sz="2000" b="0" i="1" smtClean="0">
                          <a:latin typeface="Cambria Math" panose="02040503050406030204" pitchFamily="18" charset="0"/>
                        </a:rPr>
                        <m:t>+</m:t>
                      </m:r>
                      <m:sSub>
                        <m:sSubPr>
                          <m:ctrlPr>
                            <a:rPr lang="en-US" altLang="ja-JP" sz="2000" i="1" smtClean="0">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b="0" i="1" smtClean="0">
                              <a:latin typeface="Cambria Math" panose="02040503050406030204" pitchFamily="18" charset="0"/>
                            </a:rPr>
                            <m:t>5</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ba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𝛾</m:t>
                              </m:r>
                            </m:e>
                            <m:sub>
                              <m:r>
                                <a:rPr lang="en-US" altLang="ja-JP" sz="2000" b="0" i="1" smtClean="0">
                                  <a:latin typeface="Cambria Math" panose="02040503050406030204" pitchFamily="18" charset="0"/>
                                </a:rPr>
                                <m:t>𝜇</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𝑅</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bar>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𝛾</m:t>
                              </m:r>
                            </m:e>
                            <m:sup>
                              <m:r>
                                <a:rPr lang="en-US" altLang="ja-JP" sz="2000" b="0" i="1" smtClean="0">
                                  <a:latin typeface="Cambria Math" panose="02040503050406030204" pitchFamily="18" charset="0"/>
                                </a:rPr>
                                <m:t>𝜇</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d>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b="0" i="1" smtClean="0">
                              <a:latin typeface="Cambria Math" panose="02040503050406030204" pitchFamily="18" charset="0"/>
                            </a:rPr>
                            <m:t>6</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𝛾</m:t>
                              </m:r>
                            </m:e>
                            <m:sub>
                              <m:r>
                                <a:rPr lang="en-US" altLang="ja-JP" sz="2000" i="1">
                                  <a:latin typeface="Cambria Math" panose="02040503050406030204" pitchFamily="18" charset="0"/>
                                </a:rPr>
                                <m:t>𝜇</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𝐿</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smtClean="0">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bar>
                          <m:sSup>
                            <m:sSupPr>
                              <m:ctrlPr>
                                <a:rPr lang="en-US" altLang="ja-JP" sz="2000" i="1">
                                  <a:latin typeface="Cambria Math" panose="02040503050406030204" pitchFamily="18" charset="0"/>
                                </a:rPr>
                              </m:ctrlPr>
                            </m:sSupPr>
                            <m:e>
                              <m:r>
                                <a:rPr lang="en-US" altLang="ja-JP" sz="2000" i="1">
                                  <a:latin typeface="Cambria Math" panose="02040503050406030204" pitchFamily="18" charset="0"/>
                                </a:rPr>
                                <m:t>𝛾</m:t>
                              </m:r>
                            </m:e>
                            <m:sup>
                              <m:r>
                                <a:rPr lang="en-US" altLang="ja-JP" sz="2000" i="1">
                                  <a:latin typeface="Cambria Math" panose="02040503050406030204" pitchFamily="18" charset="0"/>
                                </a:rPr>
                                <m:t>𝜇</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d>
                      <m:r>
                        <a:rPr lang="en-US" altLang="ja-JP" sz="2000" b="0" i="1" smtClean="0">
                          <a:latin typeface="Cambria Math" panose="02040503050406030204" pitchFamily="18" charset="0"/>
                        </a:rPr>
                        <m:t>]+[</m:t>
                      </m:r>
                      <m:r>
                        <a:rPr lang="en-US" altLang="ja-JP" sz="2000" b="0" i="1" smtClean="0">
                          <a:latin typeface="Cambria Math" panose="02040503050406030204" pitchFamily="18" charset="0"/>
                        </a:rPr>
                        <m:t>𝐻</m:t>
                      </m:r>
                      <m:r>
                        <a:rPr lang="en-US" altLang="ja-JP" sz="2000" b="0" i="1" smtClean="0">
                          <a:latin typeface="Cambria Math" panose="02040503050406030204" pitchFamily="18" charset="0"/>
                        </a:rPr>
                        <m:t>.</m:t>
                      </m:r>
                      <m:r>
                        <a:rPr lang="en-US" altLang="ja-JP" sz="2000" b="0" i="1" smtClean="0">
                          <a:latin typeface="Cambria Math" panose="02040503050406030204" pitchFamily="18" charset="0"/>
                        </a:rPr>
                        <m:t>𝑐</m:t>
                      </m:r>
                      <m:r>
                        <a:rPr lang="en-US" altLang="ja-JP" sz="2000" b="0" i="1" smtClean="0">
                          <a:latin typeface="Cambria Math" panose="02040503050406030204" pitchFamily="18" charset="0"/>
                        </a:rPr>
                        <m:t>.]</m:t>
                      </m:r>
                    </m:oMath>
                  </m:oMathPara>
                </a14:m>
                <a:endParaRPr kumimoji="1" lang="ja-JP" altLang="en-US" sz="2000" dirty="0"/>
              </a:p>
            </p:txBody>
          </p:sp>
        </mc:Choice>
        <mc:Fallback xmlns="">
          <p:sp>
            <p:nvSpPr>
              <p:cNvPr id="114" name="テキスト ボックス 113"/>
              <p:cNvSpPr txBox="1">
                <a:spLocks noRot="1" noChangeAspect="1" noMove="1" noResize="1" noEditPoints="1" noAdjustHandles="1" noChangeArrowheads="1" noChangeShapeType="1" noTextEdit="1"/>
              </p:cNvSpPr>
              <p:nvPr/>
            </p:nvSpPr>
            <p:spPr>
              <a:xfrm>
                <a:off x="2532645" y="2792422"/>
                <a:ext cx="6177204" cy="354584"/>
              </a:xfrm>
              <a:prstGeom prst="rect">
                <a:avLst/>
              </a:prstGeom>
              <a:blipFill>
                <a:blip r:embed="rId32"/>
                <a:stretch>
                  <a:fillRect l="-296" r="-888" b="-2413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5" name="テキスト ボックス 114"/>
              <p:cNvSpPr txBox="1"/>
              <p:nvPr/>
            </p:nvSpPr>
            <p:spPr>
              <a:xfrm>
                <a:off x="2492585" y="2391493"/>
                <a:ext cx="5179751" cy="35458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ja-JP" sz="2000" b="0" i="1" smtClean="0">
                          <a:latin typeface="Cambria Math" panose="02040503050406030204" pitchFamily="18" charset="0"/>
                        </a:rPr>
                        <m:t>+</m:t>
                      </m:r>
                      <m:sSub>
                        <m:sSubPr>
                          <m:ctrlPr>
                            <a:rPr lang="en-US" altLang="ja-JP" sz="2000" i="1" smtClean="0">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b="0" i="1" smtClean="0">
                              <a:latin typeface="Cambria Math" panose="02040503050406030204" pitchFamily="18" charset="0"/>
                            </a:rPr>
                            <m:t>3</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ba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𝛾</m:t>
                              </m:r>
                            </m:e>
                            <m:sub>
                              <m:r>
                                <a:rPr lang="en-US" altLang="ja-JP" sz="2000" b="0" i="1" smtClean="0">
                                  <a:latin typeface="Cambria Math" panose="02040503050406030204" pitchFamily="18" charset="0"/>
                                </a:rPr>
                                <m:t>𝜇</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𝑅</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bar>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𝛾</m:t>
                              </m:r>
                            </m:e>
                            <m:sup>
                              <m:r>
                                <a:rPr lang="en-US" altLang="ja-JP" sz="2000" b="0" i="1" smtClean="0">
                                  <a:latin typeface="Cambria Math" panose="02040503050406030204" pitchFamily="18" charset="0"/>
                                </a:rPr>
                                <m:t>𝜇</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𝑅</m:t>
                              </m:r>
                            </m:sub>
                          </m:sSub>
                        </m:e>
                      </m:d>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b="0" i="1" smtClean="0">
                              <a:latin typeface="Cambria Math" panose="02040503050406030204" pitchFamily="18" charset="0"/>
                            </a:rPr>
                            <m:t>4</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𝛾</m:t>
                              </m:r>
                            </m:e>
                            <m:sub>
                              <m:r>
                                <a:rPr lang="en-US" altLang="ja-JP" sz="2000" i="1">
                                  <a:latin typeface="Cambria Math" panose="02040503050406030204" pitchFamily="18" charset="0"/>
                                </a:rPr>
                                <m:t>𝜇</m:t>
                              </m:r>
                            </m:sub>
                          </m:sSub>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b="0" i="1" smtClean="0">
                                  <a:latin typeface="Cambria Math" panose="02040503050406030204" pitchFamily="18" charset="0"/>
                                </a:rPr>
                                <m:t>𝐿</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smtClean="0">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bar>
                          <m:sSup>
                            <m:sSupPr>
                              <m:ctrlPr>
                                <a:rPr lang="en-US" altLang="ja-JP" sz="2000" i="1">
                                  <a:latin typeface="Cambria Math" panose="02040503050406030204" pitchFamily="18" charset="0"/>
                                </a:rPr>
                              </m:ctrlPr>
                            </m:sSupPr>
                            <m:e>
                              <m:r>
                                <a:rPr lang="en-US" altLang="ja-JP" sz="2000" i="1">
                                  <a:latin typeface="Cambria Math" panose="02040503050406030204" pitchFamily="18" charset="0"/>
                                </a:rPr>
                                <m:t>𝛾</m:t>
                              </m:r>
                            </m:e>
                            <m:sup>
                              <m:r>
                                <a:rPr lang="en-US" altLang="ja-JP" sz="2000" i="1">
                                  <a:latin typeface="Cambria Math" panose="02040503050406030204" pitchFamily="18" charset="0"/>
                                </a:rPr>
                                <m:t>𝜇</m:t>
                              </m:r>
                            </m:sup>
                          </m:sSup>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b="0" i="1" smtClean="0">
                                  <a:latin typeface="Cambria Math" panose="02040503050406030204" pitchFamily="18" charset="0"/>
                                </a:rPr>
                                <m:t>𝐿</m:t>
                              </m:r>
                            </m:sub>
                          </m:sSub>
                        </m:e>
                      </m:d>
                    </m:oMath>
                  </m:oMathPara>
                </a14:m>
                <a:endParaRPr kumimoji="1" lang="ja-JP" altLang="en-US" sz="2000" dirty="0"/>
              </a:p>
            </p:txBody>
          </p:sp>
        </mc:Choice>
        <mc:Fallback xmlns="">
          <p:sp>
            <p:nvSpPr>
              <p:cNvPr id="115" name="テキスト ボックス 114"/>
              <p:cNvSpPr txBox="1">
                <a:spLocks noRot="1" noChangeAspect="1" noMove="1" noResize="1" noEditPoints="1" noAdjustHandles="1" noChangeArrowheads="1" noChangeShapeType="1" noTextEdit="1"/>
              </p:cNvSpPr>
              <p:nvPr/>
            </p:nvSpPr>
            <p:spPr>
              <a:xfrm>
                <a:off x="2492585" y="2391493"/>
                <a:ext cx="5179751" cy="354584"/>
              </a:xfrm>
              <a:prstGeom prst="rect">
                <a:avLst/>
              </a:prstGeom>
              <a:blipFill>
                <a:blip r:embed="rId33"/>
                <a:stretch>
                  <a:fillRect b="-18966"/>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421967863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195231" y="1169372"/>
            <a:ext cx="8753585" cy="1199066"/>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 name="テキスト ボックス 2"/>
          <p:cNvSpPr txBox="1"/>
          <p:nvPr/>
        </p:nvSpPr>
        <p:spPr>
          <a:xfrm>
            <a:off x="1530988" y="369332"/>
            <a:ext cx="6082113" cy="584775"/>
          </a:xfrm>
          <a:prstGeom prst="rect">
            <a:avLst/>
          </a:prstGeom>
          <a:noFill/>
        </p:spPr>
        <p:txBody>
          <a:bodyPr wrap="none" rtlCol="0">
            <a:spAutoFit/>
          </a:bodyPr>
          <a:lstStyle/>
          <a:p>
            <a:pPr algn="ctr"/>
            <a:r>
              <a:rPr lang="en-US" altLang="ja-JP" sz="3200" b="1" dirty="0" smtClean="0"/>
              <a:t>Our formulation for decay rate</a:t>
            </a:r>
            <a:endParaRPr kumimoji="1" lang="ja-JP" altLang="en-US" sz="3200" b="1" dirty="0"/>
          </a:p>
        </p:txBody>
      </p:sp>
      <mc:AlternateContent xmlns:mc="http://schemas.openxmlformats.org/markup-compatibility/2006" xmlns:a14="http://schemas.microsoft.com/office/drawing/2010/main">
        <mc:Choice Requires="a14">
          <p:sp>
            <p:nvSpPr>
              <p:cNvPr id="20" name="テキスト ボックス 19"/>
              <p:cNvSpPr txBox="1"/>
              <p:nvPr/>
            </p:nvSpPr>
            <p:spPr>
              <a:xfrm>
                <a:off x="710423" y="1341281"/>
                <a:ext cx="7876067" cy="1031501"/>
              </a:xfrm>
              <a:prstGeom prst="rect">
                <a:avLst/>
              </a:prstGeom>
              <a:noFill/>
              <a:ln w="19050">
                <a:noFill/>
              </a:ln>
            </p:spPr>
            <p:txBody>
              <a:bodyPr wrap="none" rtlCol="0">
                <a:spAutoFit/>
              </a:bodyPr>
              <a:lstStyle/>
              <a:p>
                <a:pPr/>
                <a14:m>
                  <m:oMathPara xmlns:m="http://schemas.openxmlformats.org/officeDocument/2006/math">
                    <m:oMathParaPr>
                      <m:jc m:val="center"/>
                    </m:oMathParaPr>
                    <m:oMath xmlns:m="http://schemas.openxmlformats.org/officeDocument/2006/math">
                      <m:r>
                        <m:rPr>
                          <m:sty m:val="p"/>
                        </m:rPr>
                        <a:rPr lang="el-GR" altLang="ja-JP" sz="2400" i="1" smtClean="0">
                          <a:latin typeface="Cambria Math"/>
                          <a:ea typeface="Cambria Math"/>
                        </a:rPr>
                        <m:t>Γ</m:t>
                      </m:r>
                      <m:r>
                        <a:rPr kumimoji="1" lang="en-US" altLang="ja-JP" sz="2400" b="0" i="1" smtClean="0">
                          <a:latin typeface="Cambria Math"/>
                          <a:ea typeface="Cambria Math"/>
                        </a:rPr>
                        <m:t>=</m:t>
                      </m:r>
                      <m:nary>
                        <m:naryPr>
                          <m:chr m:val="∑"/>
                          <m:supHide m:val="on"/>
                          <m:ctrlPr>
                            <a:rPr kumimoji="1" lang="ja-JP" altLang="en-US" sz="2400" b="0" i="1" smtClean="0">
                              <a:latin typeface="Cambria Math" panose="02040503050406030204" pitchFamily="18" charset="0"/>
                              <a:ea typeface="Cambria Math"/>
                            </a:rPr>
                          </m:ctrlPr>
                        </m:naryPr>
                        <m:sub>
                          <m:r>
                            <m:rPr>
                              <m:brk m:alnAt="7"/>
                            </m:rPr>
                            <a:rPr kumimoji="1" lang="en-US" altLang="ja-JP" sz="2400" b="0" i="1" smtClean="0">
                              <a:latin typeface="Cambria Math" panose="02040503050406030204" pitchFamily="18" charset="0"/>
                              <a:ea typeface="Cambria Math"/>
                            </a:rPr>
                            <m:t>𝑓</m:t>
                          </m:r>
                        </m:sub>
                        <m:sup/>
                        <m:e>
                          <m:nary>
                            <m:naryPr>
                              <m:chr m:val="∑"/>
                              <m:supHide m:val="on"/>
                              <m:ctrlPr>
                                <a:rPr kumimoji="1" lang="en-US" altLang="ja-JP" sz="2400" b="0" i="1" smtClean="0">
                                  <a:latin typeface="Cambria Math" panose="02040503050406030204" pitchFamily="18" charset="0"/>
                                  <a:ea typeface="Cambria Math"/>
                                </a:rPr>
                              </m:ctrlPr>
                            </m:naryPr>
                            <m:sub>
                              <m:acc>
                                <m:accPr>
                                  <m:chr m:val="̅"/>
                                  <m:ctrlPr>
                                    <a:rPr kumimoji="1" lang="en-US" altLang="ja-JP" sz="2400" b="0" i="1" smtClean="0">
                                      <a:latin typeface="Cambria Math" panose="02040503050406030204" pitchFamily="18" charset="0"/>
                                      <a:ea typeface="Cambria Math"/>
                                    </a:rPr>
                                  </m:ctrlPr>
                                </m:accPr>
                                <m:e>
                                  <m:r>
                                    <m:rPr>
                                      <m:brk m:alnAt="7"/>
                                    </m:rPr>
                                    <a:rPr lang="en-US" altLang="ja-JP" sz="2400" i="1">
                                      <a:latin typeface="Cambria Math" panose="02040503050406030204" pitchFamily="18" charset="0"/>
                                      <a:ea typeface="Cambria Math"/>
                                    </a:rPr>
                                    <m:t>𝑖</m:t>
                                  </m:r>
                                </m:e>
                              </m:acc>
                            </m:sub>
                            <m:sup/>
                            <m:e>
                              <m:d>
                                <m:dPr>
                                  <m:ctrlPr>
                                    <a:rPr lang="en-US" altLang="ja-JP" sz="2400" i="1">
                                      <a:latin typeface="Cambria Math" panose="02040503050406030204" pitchFamily="18" charset="0"/>
                                      <a:ea typeface="Cambria Math"/>
                                    </a:rPr>
                                  </m:ctrlPr>
                                </m:dPr>
                                <m:e>
                                  <m:r>
                                    <a:rPr lang="en-US" altLang="ja-JP" sz="2400" i="1">
                                      <a:latin typeface="Cambria Math"/>
                                      <a:ea typeface="Cambria Math"/>
                                    </a:rPr>
                                    <m:t>2</m:t>
                                  </m:r>
                                  <m:r>
                                    <a:rPr lang="ja-JP" altLang="en-US" sz="2400" i="1">
                                      <a:latin typeface="Cambria Math"/>
                                      <a:ea typeface="Cambria Math"/>
                                    </a:rPr>
                                    <m:t>𝜋</m:t>
                                  </m:r>
                                </m:e>
                              </m:d>
                              <m:r>
                                <a:rPr lang="ja-JP" altLang="en-US" sz="2400" i="1">
                                  <a:latin typeface="Cambria Math"/>
                                  <a:ea typeface="Cambria Math"/>
                                </a:rPr>
                                <m:t>𝛿</m:t>
                              </m:r>
                              <m:r>
                                <a:rPr lang="en-US" altLang="ja-JP" sz="2400" i="1">
                                  <a:latin typeface="Cambria Math"/>
                                  <a:ea typeface="Cambria Math"/>
                                </a:rPr>
                                <m:t>(</m:t>
                              </m:r>
                              <m:sSub>
                                <m:sSubPr>
                                  <m:ctrlPr>
                                    <a:rPr lang="en-US" altLang="ja-JP" sz="2400" i="1" smtClean="0">
                                      <a:latin typeface="Cambria Math" panose="02040503050406030204" pitchFamily="18" charset="0"/>
                                      <a:ea typeface="Cambria Math"/>
                                    </a:rPr>
                                  </m:ctrlPr>
                                </m:sSubPr>
                                <m:e>
                                  <m:r>
                                    <a:rPr lang="en-US" altLang="ja-JP" sz="2400" b="0" i="1" smtClean="0">
                                      <a:latin typeface="Cambria Math" panose="02040503050406030204" pitchFamily="18" charset="0"/>
                                      <a:ea typeface="Cambria Math"/>
                                    </a:rPr>
                                    <m:t>𝐸</m:t>
                                  </m:r>
                                </m:e>
                                <m:sub>
                                  <m:r>
                                    <a:rPr lang="en-US" altLang="ja-JP" sz="2400" b="0" i="1" smtClean="0">
                                      <a:latin typeface="Cambria Math" panose="02040503050406030204" pitchFamily="18" charset="0"/>
                                      <a:ea typeface="Cambria Math"/>
                                    </a:rPr>
                                    <m:t>𝑓</m:t>
                                  </m:r>
                                </m:sub>
                              </m:sSub>
                              <m:r>
                                <a:rPr lang="en-US" altLang="ja-JP" sz="2400" b="0" i="1" smtClean="0">
                                  <a:latin typeface="Cambria Math" panose="02040503050406030204" pitchFamily="18" charset="0"/>
                                  <a:ea typeface="Cambria Math"/>
                                </a:rPr>
                                <m:t>−</m:t>
                              </m:r>
                              <m:sSub>
                                <m:sSubPr>
                                  <m:ctrlPr>
                                    <a:rPr lang="en-US" altLang="ja-JP" sz="2400" i="1">
                                      <a:latin typeface="Cambria Math" panose="02040503050406030204" pitchFamily="18" charset="0"/>
                                      <a:ea typeface="Cambria Math"/>
                                    </a:rPr>
                                  </m:ctrlPr>
                                </m:sSubPr>
                                <m:e>
                                  <m:r>
                                    <a:rPr lang="en-US" altLang="ja-JP" sz="2400" i="1">
                                      <a:latin typeface="Cambria Math" panose="02040503050406030204" pitchFamily="18" charset="0"/>
                                      <a:ea typeface="Cambria Math"/>
                                    </a:rPr>
                                    <m:t>𝐸</m:t>
                                  </m:r>
                                </m:e>
                                <m:sub>
                                  <m:r>
                                    <a:rPr lang="en-US" altLang="ja-JP" sz="2400" b="0" i="1" smtClean="0">
                                      <a:latin typeface="Cambria Math" panose="02040503050406030204" pitchFamily="18" charset="0"/>
                                      <a:ea typeface="Cambria Math"/>
                                    </a:rPr>
                                    <m:t>𝑖</m:t>
                                  </m:r>
                                </m:sub>
                              </m:sSub>
                              <m:r>
                                <a:rPr lang="en-US" altLang="ja-JP" sz="2400" i="1">
                                  <a:latin typeface="Cambria Math"/>
                                  <a:ea typeface="Cambria Math"/>
                                </a:rPr>
                                <m:t>)</m:t>
                              </m:r>
                              <m:r>
                                <m:rPr>
                                  <m:nor/>
                                </m:rPr>
                                <a:rPr lang="ja-JP" altLang="en-US" sz="2400"/>
                                <m:t> </m:t>
                              </m:r>
                            </m:e>
                          </m:nary>
                        </m:e>
                      </m:nary>
                      <m:sSup>
                        <m:sSupPr>
                          <m:ctrlPr>
                            <a:rPr lang="en-US" altLang="ja-JP" sz="2400" i="1">
                              <a:solidFill>
                                <a:srgbClr val="000000"/>
                              </a:solidFill>
                              <a:latin typeface="Cambria Math" panose="02040503050406030204" pitchFamily="18" charset="0"/>
                              <a:ea typeface="Cambria Math"/>
                            </a:rPr>
                          </m:ctrlPr>
                        </m:sSupPr>
                        <m:e>
                          <m:d>
                            <m:dPr>
                              <m:begChr m:val="|"/>
                              <m:endChr m:val="|"/>
                              <m:ctrlPr>
                                <a:rPr lang="en-US" altLang="ja-JP" sz="2400" i="1">
                                  <a:solidFill>
                                    <a:srgbClr val="000000"/>
                                  </a:solidFill>
                                  <a:latin typeface="Cambria Math" panose="02040503050406030204" pitchFamily="18" charset="0"/>
                                  <a:ea typeface="Cambria Math"/>
                                </a:rPr>
                              </m:ctrlPr>
                            </m:dPr>
                            <m:e>
                              <m:d>
                                <m:dPr>
                                  <m:begChr m:val="⟨"/>
                                  <m:endChr m:val="⟩"/>
                                  <m:ctrlPr>
                                    <a:rPr lang="en-US" altLang="ja-JP" sz="2400" i="1">
                                      <a:solidFill>
                                        <a:srgbClr val="000000"/>
                                      </a:solidFill>
                                      <a:latin typeface="Cambria Math" panose="02040503050406030204" pitchFamily="18" charset="0"/>
                                      <a:ea typeface="Cambria Math"/>
                                    </a:rPr>
                                  </m:ctrlPr>
                                </m:dPr>
                                <m:e>
                                  <m:sSubSup>
                                    <m:sSubSupPr>
                                      <m:ctrlPr>
                                        <a:rPr lang="en-US" altLang="ja-JP" sz="2400" b="0" i="1" smtClean="0">
                                          <a:solidFill>
                                            <a:srgbClr val="000000"/>
                                          </a:solidFill>
                                          <a:latin typeface="Cambria Math" panose="02040503050406030204" pitchFamily="18" charset="0"/>
                                          <a:ea typeface="Cambria Math"/>
                                        </a:rPr>
                                      </m:ctrlPr>
                                    </m:sSubSupPr>
                                    <m:e>
                                      <m:r>
                                        <a:rPr lang="ja-JP" altLang="en-US" sz="2400" i="1">
                                          <a:solidFill>
                                            <a:srgbClr val="000000"/>
                                          </a:solidFill>
                                          <a:latin typeface="Cambria Math" panose="02040503050406030204" pitchFamily="18" charset="0"/>
                                          <a:ea typeface="Cambria Math"/>
                                        </a:rPr>
                                        <m:t>𝜓</m:t>
                                      </m:r>
                                    </m:e>
                                    <m:sub>
                                      <m:r>
                                        <a:rPr lang="en-US" altLang="ja-JP" sz="2400" i="1">
                                          <a:solidFill>
                                            <a:srgbClr val="000000"/>
                                          </a:solidFill>
                                          <a:latin typeface="Cambria Math" panose="02040503050406030204" pitchFamily="18" charset="0"/>
                                          <a:ea typeface="Cambria Math"/>
                                        </a:rPr>
                                        <m:t>𝑒</m:t>
                                      </m:r>
                                    </m:sub>
                                    <m:sup>
                                      <m:sSub>
                                        <m:sSubPr>
                                          <m:ctrlPr>
                                            <a:rPr lang="en-US" altLang="ja-JP" sz="2400" b="1" i="1" smtClean="0">
                                              <a:solidFill>
                                                <a:srgbClr val="000000"/>
                                              </a:solidFill>
                                              <a:latin typeface="Cambria Math" panose="02040503050406030204" pitchFamily="18" charset="0"/>
                                              <a:ea typeface="Cambria Math"/>
                                            </a:rPr>
                                          </m:ctrlPr>
                                        </m:sSubPr>
                                        <m:e>
                                          <m:r>
                                            <a:rPr lang="en-US" altLang="ja-JP" sz="2400" b="1" i="1" smtClean="0">
                                              <a:solidFill>
                                                <a:srgbClr val="000000"/>
                                              </a:solidFill>
                                              <a:latin typeface="Cambria Math" panose="02040503050406030204" pitchFamily="18" charset="0"/>
                                              <a:ea typeface="Cambria Math"/>
                                            </a:rPr>
                                            <m:t>𝒑</m:t>
                                          </m:r>
                                        </m:e>
                                        <m:sub>
                                          <m:r>
                                            <a:rPr lang="en-US" altLang="ja-JP" sz="2400" b="0" i="1" smtClean="0">
                                              <a:solidFill>
                                                <a:srgbClr val="000000"/>
                                              </a:solidFill>
                                              <a:latin typeface="Cambria Math" panose="02040503050406030204" pitchFamily="18" charset="0"/>
                                              <a:ea typeface="Cambria Math"/>
                                            </a:rPr>
                                            <m:t>1</m:t>
                                          </m:r>
                                        </m:sub>
                                      </m:sSub>
                                      <m:r>
                                        <a:rPr lang="en-US" altLang="ja-JP" sz="2400" b="1" i="1" smtClean="0">
                                          <a:solidFill>
                                            <a:srgbClr val="000000"/>
                                          </a:solidFill>
                                          <a:latin typeface="Cambria Math" panose="02040503050406030204" pitchFamily="18" charset="0"/>
                                          <a:ea typeface="Cambria Math"/>
                                        </a:rPr>
                                        <m:t>,</m:t>
                                      </m:r>
                                      <m:sSub>
                                        <m:sSubPr>
                                          <m:ctrlPr>
                                            <a:rPr lang="en-US" altLang="ja-JP" sz="2400" b="0" i="1" smtClean="0">
                                              <a:solidFill>
                                                <a:srgbClr val="000000"/>
                                              </a:solidFill>
                                              <a:latin typeface="Cambria Math" panose="02040503050406030204" pitchFamily="18" charset="0"/>
                                              <a:ea typeface="Cambria Math"/>
                                            </a:rPr>
                                          </m:ctrlPr>
                                        </m:sSubPr>
                                        <m:e>
                                          <m:r>
                                            <a:rPr lang="en-US" altLang="ja-JP" sz="2400" b="0" i="1" smtClean="0">
                                              <a:solidFill>
                                                <a:srgbClr val="000000"/>
                                              </a:solidFill>
                                              <a:latin typeface="Cambria Math" panose="02040503050406030204" pitchFamily="18" charset="0"/>
                                              <a:ea typeface="Cambria Math"/>
                                            </a:rPr>
                                            <m:t>𝑠</m:t>
                                          </m:r>
                                        </m:e>
                                        <m:sub>
                                          <m:r>
                                            <a:rPr lang="en-US" altLang="ja-JP" sz="2400" b="0" i="1" smtClean="0">
                                              <a:solidFill>
                                                <a:srgbClr val="000000"/>
                                              </a:solidFill>
                                              <a:latin typeface="Cambria Math" panose="02040503050406030204" pitchFamily="18" charset="0"/>
                                              <a:ea typeface="Cambria Math"/>
                                            </a:rPr>
                                            <m:t>1</m:t>
                                          </m:r>
                                        </m:sub>
                                      </m:sSub>
                                    </m:sup>
                                  </m:sSubSup>
                                  <m:sSubSup>
                                    <m:sSubSupPr>
                                      <m:ctrlPr>
                                        <a:rPr lang="en-US" altLang="ja-JP" sz="2400" b="0" i="1" smtClean="0">
                                          <a:solidFill>
                                            <a:srgbClr val="000000"/>
                                          </a:solidFill>
                                          <a:latin typeface="Cambria Math" panose="02040503050406030204" pitchFamily="18" charset="0"/>
                                          <a:ea typeface="Cambria Math"/>
                                        </a:rPr>
                                      </m:ctrlPr>
                                    </m:sSubSupPr>
                                    <m:e>
                                      <m:r>
                                        <a:rPr lang="ja-JP" altLang="en-US" sz="2400" i="1">
                                          <a:solidFill>
                                            <a:srgbClr val="000000"/>
                                          </a:solidFill>
                                          <a:latin typeface="Cambria Math" panose="02040503050406030204" pitchFamily="18" charset="0"/>
                                          <a:ea typeface="Cambria Math"/>
                                        </a:rPr>
                                        <m:t>𝜓</m:t>
                                      </m:r>
                                    </m:e>
                                    <m:sub>
                                      <m:r>
                                        <a:rPr lang="en-US" altLang="ja-JP" sz="2400" i="1">
                                          <a:solidFill>
                                            <a:srgbClr val="000000"/>
                                          </a:solidFill>
                                          <a:latin typeface="Cambria Math" panose="02040503050406030204" pitchFamily="18" charset="0"/>
                                          <a:ea typeface="Cambria Math"/>
                                        </a:rPr>
                                        <m:t>𝑒</m:t>
                                      </m:r>
                                    </m:sub>
                                    <m:sup>
                                      <m:sSub>
                                        <m:sSubPr>
                                          <m:ctrlPr>
                                            <a:rPr lang="en-US" altLang="ja-JP" sz="2400" b="1" i="1" smtClean="0">
                                              <a:solidFill>
                                                <a:srgbClr val="000000"/>
                                              </a:solidFill>
                                              <a:latin typeface="Cambria Math" panose="02040503050406030204" pitchFamily="18" charset="0"/>
                                              <a:ea typeface="Cambria Math"/>
                                            </a:rPr>
                                          </m:ctrlPr>
                                        </m:sSubPr>
                                        <m:e>
                                          <m:r>
                                            <a:rPr lang="en-US" altLang="ja-JP" sz="2400" b="1" i="1" smtClean="0">
                                              <a:solidFill>
                                                <a:srgbClr val="000000"/>
                                              </a:solidFill>
                                              <a:latin typeface="Cambria Math" panose="02040503050406030204" pitchFamily="18" charset="0"/>
                                              <a:ea typeface="Cambria Math"/>
                                            </a:rPr>
                                            <m:t>𝒑</m:t>
                                          </m:r>
                                        </m:e>
                                        <m:sub>
                                          <m:r>
                                            <a:rPr lang="en-US" altLang="ja-JP" sz="2400" b="0" i="1" smtClean="0">
                                              <a:solidFill>
                                                <a:srgbClr val="000000"/>
                                              </a:solidFill>
                                              <a:latin typeface="Cambria Math" panose="02040503050406030204" pitchFamily="18" charset="0"/>
                                              <a:ea typeface="Cambria Math"/>
                                            </a:rPr>
                                            <m:t>2</m:t>
                                          </m:r>
                                        </m:sub>
                                      </m:sSub>
                                      <m:r>
                                        <a:rPr lang="en-US" altLang="ja-JP" sz="2400" b="0" i="1" smtClean="0">
                                          <a:solidFill>
                                            <a:srgbClr val="000000"/>
                                          </a:solidFill>
                                          <a:latin typeface="Cambria Math" panose="02040503050406030204" pitchFamily="18" charset="0"/>
                                          <a:ea typeface="Cambria Math"/>
                                        </a:rPr>
                                        <m:t>,</m:t>
                                      </m:r>
                                      <m:sSub>
                                        <m:sSubPr>
                                          <m:ctrlPr>
                                            <a:rPr lang="en-US" altLang="ja-JP" sz="2400" b="0" i="1" smtClean="0">
                                              <a:solidFill>
                                                <a:srgbClr val="000000"/>
                                              </a:solidFill>
                                              <a:latin typeface="Cambria Math" panose="02040503050406030204" pitchFamily="18" charset="0"/>
                                              <a:ea typeface="Cambria Math"/>
                                            </a:rPr>
                                          </m:ctrlPr>
                                        </m:sSubPr>
                                        <m:e>
                                          <m:r>
                                            <a:rPr lang="en-US" altLang="ja-JP" sz="2400" b="0" i="1" smtClean="0">
                                              <a:solidFill>
                                                <a:srgbClr val="000000"/>
                                              </a:solidFill>
                                              <a:latin typeface="Cambria Math" panose="02040503050406030204" pitchFamily="18" charset="0"/>
                                              <a:ea typeface="Cambria Math"/>
                                            </a:rPr>
                                            <m:t>𝑠</m:t>
                                          </m:r>
                                        </m:e>
                                        <m:sub>
                                          <m:r>
                                            <a:rPr lang="en-US" altLang="ja-JP" sz="2400" b="0" i="1" smtClean="0">
                                              <a:solidFill>
                                                <a:srgbClr val="000000"/>
                                              </a:solidFill>
                                              <a:latin typeface="Cambria Math" panose="02040503050406030204" pitchFamily="18" charset="0"/>
                                              <a:ea typeface="Cambria Math"/>
                                            </a:rPr>
                                            <m:t>2</m:t>
                                          </m:r>
                                        </m:sub>
                                      </m:sSub>
                                    </m:sup>
                                  </m:sSubSup>
                                </m:e>
                                <m:e>
                                  <m:r>
                                    <a:rPr lang="en-US" altLang="ja-JP" sz="2400" i="1">
                                      <a:solidFill>
                                        <a:srgbClr val="000000"/>
                                      </a:solidFill>
                                      <a:latin typeface="Cambria Math"/>
                                      <a:ea typeface="Cambria Math"/>
                                    </a:rPr>
                                    <m:t>𝐻</m:t>
                                  </m:r>
                                </m:e>
                                <m:e>
                                  <m:sSubSup>
                                    <m:sSubSupPr>
                                      <m:ctrlPr>
                                        <a:rPr lang="en-US" altLang="ja-JP" sz="2400" b="0" i="1" smtClean="0">
                                          <a:solidFill>
                                            <a:srgbClr val="000000"/>
                                          </a:solidFill>
                                          <a:latin typeface="Cambria Math" panose="02040503050406030204" pitchFamily="18" charset="0"/>
                                          <a:ea typeface="Cambria Math"/>
                                        </a:rPr>
                                      </m:ctrlPr>
                                    </m:sSubSupPr>
                                    <m:e>
                                      <m:r>
                                        <a:rPr lang="ja-JP" altLang="en-US" sz="2400" i="1">
                                          <a:solidFill>
                                            <a:srgbClr val="000000"/>
                                          </a:solidFill>
                                          <a:latin typeface="Cambria Math" panose="02040503050406030204" pitchFamily="18" charset="0"/>
                                          <a:ea typeface="Cambria Math"/>
                                        </a:rPr>
                                        <m:t>𝜓</m:t>
                                      </m:r>
                                    </m:e>
                                    <m:sub>
                                      <m:r>
                                        <a:rPr lang="ja-JP" altLang="en-US" sz="2400" i="1">
                                          <a:solidFill>
                                            <a:srgbClr val="000000"/>
                                          </a:solidFill>
                                          <a:latin typeface="Cambria Math" panose="02040503050406030204" pitchFamily="18" charset="0"/>
                                          <a:ea typeface="Cambria Math"/>
                                        </a:rPr>
                                        <m:t>𝜇</m:t>
                                      </m:r>
                                    </m:sub>
                                    <m:sup>
                                      <m:r>
                                        <a:rPr lang="en-US" altLang="ja-JP" sz="2400" b="0" i="1" smtClean="0">
                                          <a:solidFill>
                                            <a:srgbClr val="000000"/>
                                          </a:solidFill>
                                          <a:latin typeface="Cambria Math" panose="02040503050406030204" pitchFamily="18" charset="0"/>
                                          <a:ea typeface="Cambria Math"/>
                                        </a:rPr>
                                        <m:t>1</m:t>
                                      </m:r>
                                      <m:r>
                                        <a:rPr lang="en-US" altLang="ja-JP" sz="2400" b="0" i="1" smtClean="0">
                                          <a:solidFill>
                                            <a:srgbClr val="000000"/>
                                          </a:solidFill>
                                          <a:latin typeface="Cambria Math" panose="02040503050406030204" pitchFamily="18" charset="0"/>
                                          <a:ea typeface="Cambria Math"/>
                                        </a:rPr>
                                        <m:t>𝑠</m:t>
                                      </m:r>
                                      <m:r>
                                        <a:rPr lang="en-US" altLang="ja-JP" sz="2400" b="0" i="1" smtClean="0">
                                          <a:solidFill>
                                            <a:srgbClr val="000000"/>
                                          </a:solidFill>
                                          <a:latin typeface="Cambria Math" panose="02040503050406030204" pitchFamily="18" charset="0"/>
                                          <a:ea typeface="Cambria Math"/>
                                        </a:rPr>
                                        <m:t>,</m:t>
                                      </m:r>
                                      <m:sSub>
                                        <m:sSubPr>
                                          <m:ctrlPr>
                                            <a:rPr lang="en-US" altLang="ja-JP" sz="2400" b="0" i="1" smtClean="0">
                                              <a:solidFill>
                                                <a:srgbClr val="000000"/>
                                              </a:solidFill>
                                              <a:latin typeface="Cambria Math" panose="02040503050406030204" pitchFamily="18" charset="0"/>
                                              <a:ea typeface="Cambria Math"/>
                                            </a:rPr>
                                          </m:ctrlPr>
                                        </m:sSubPr>
                                        <m:e>
                                          <m:r>
                                            <a:rPr lang="en-US" altLang="ja-JP" sz="2400" b="0" i="1" smtClean="0">
                                              <a:solidFill>
                                                <a:srgbClr val="000000"/>
                                              </a:solidFill>
                                              <a:latin typeface="Cambria Math" panose="02040503050406030204" pitchFamily="18" charset="0"/>
                                              <a:ea typeface="Cambria Math"/>
                                            </a:rPr>
                                            <m:t>𝑠</m:t>
                                          </m:r>
                                        </m:e>
                                        <m:sub>
                                          <m:r>
                                            <a:rPr lang="en-US" altLang="ja-JP" sz="2400" b="0" i="1" smtClean="0">
                                              <a:solidFill>
                                                <a:srgbClr val="000000"/>
                                              </a:solidFill>
                                              <a:latin typeface="Cambria Math" panose="02040503050406030204" pitchFamily="18" charset="0"/>
                                              <a:ea typeface="Cambria Math"/>
                                            </a:rPr>
                                            <m:t>𝜇</m:t>
                                          </m:r>
                                        </m:sub>
                                      </m:sSub>
                                    </m:sup>
                                  </m:sSubSup>
                                  <m:sSubSup>
                                    <m:sSubSupPr>
                                      <m:ctrlPr>
                                        <a:rPr lang="en-US" altLang="ja-JP" sz="2400" b="0" i="1" smtClean="0">
                                          <a:solidFill>
                                            <a:srgbClr val="000000"/>
                                          </a:solidFill>
                                          <a:latin typeface="Cambria Math" panose="02040503050406030204" pitchFamily="18" charset="0"/>
                                          <a:ea typeface="Cambria Math"/>
                                        </a:rPr>
                                      </m:ctrlPr>
                                    </m:sSubSupPr>
                                    <m:e>
                                      <m:r>
                                        <a:rPr lang="ja-JP" altLang="en-US" sz="2400" i="1">
                                          <a:solidFill>
                                            <a:srgbClr val="000000"/>
                                          </a:solidFill>
                                          <a:latin typeface="Cambria Math" panose="02040503050406030204" pitchFamily="18" charset="0"/>
                                          <a:ea typeface="Cambria Math"/>
                                        </a:rPr>
                                        <m:t>𝜓</m:t>
                                      </m:r>
                                    </m:e>
                                    <m:sub>
                                      <m:r>
                                        <a:rPr lang="en-US" altLang="ja-JP" sz="2400" i="1">
                                          <a:solidFill>
                                            <a:srgbClr val="000000"/>
                                          </a:solidFill>
                                          <a:latin typeface="Cambria Math" panose="02040503050406030204" pitchFamily="18" charset="0"/>
                                          <a:ea typeface="Cambria Math"/>
                                        </a:rPr>
                                        <m:t>𝑒</m:t>
                                      </m:r>
                                    </m:sub>
                                    <m:sup>
                                      <m:r>
                                        <a:rPr lang="en-US" altLang="ja-JP" sz="2400" b="0" i="1" smtClean="0">
                                          <a:solidFill>
                                            <a:srgbClr val="000000"/>
                                          </a:solidFill>
                                          <a:latin typeface="Cambria Math" panose="02040503050406030204" pitchFamily="18" charset="0"/>
                                          <a:ea typeface="Cambria Math"/>
                                        </a:rPr>
                                        <m:t>1</m:t>
                                      </m:r>
                                      <m:r>
                                        <a:rPr lang="en-US" altLang="ja-JP" sz="2400" b="0" i="1" smtClean="0">
                                          <a:solidFill>
                                            <a:srgbClr val="000000"/>
                                          </a:solidFill>
                                          <a:latin typeface="Cambria Math" panose="02040503050406030204" pitchFamily="18" charset="0"/>
                                          <a:ea typeface="Cambria Math"/>
                                        </a:rPr>
                                        <m:t>𝑠</m:t>
                                      </m:r>
                                      <m:r>
                                        <a:rPr lang="en-US" altLang="ja-JP" sz="2400" b="0" i="1" smtClean="0">
                                          <a:solidFill>
                                            <a:srgbClr val="000000"/>
                                          </a:solidFill>
                                          <a:latin typeface="Cambria Math" panose="02040503050406030204" pitchFamily="18" charset="0"/>
                                          <a:ea typeface="Cambria Math"/>
                                        </a:rPr>
                                        <m:t>,</m:t>
                                      </m:r>
                                      <m:sSub>
                                        <m:sSubPr>
                                          <m:ctrlPr>
                                            <a:rPr lang="en-US" altLang="ja-JP" sz="2400" b="0" i="1" smtClean="0">
                                              <a:solidFill>
                                                <a:srgbClr val="000000"/>
                                              </a:solidFill>
                                              <a:latin typeface="Cambria Math" panose="02040503050406030204" pitchFamily="18" charset="0"/>
                                              <a:ea typeface="Cambria Math"/>
                                            </a:rPr>
                                          </m:ctrlPr>
                                        </m:sSubPr>
                                        <m:e>
                                          <m:r>
                                            <a:rPr lang="en-US" altLang="ja-JP" sz="2400" b="0" i="1" smtClean="0">
                                              <a:solidFill>
                                                <a:srgbClr val="000000"/>
                                              </a:solidFill>
                                              <a:latin typeface="Cambria Math" panose="02040503050406030204" pitchFamily="18" charset="0"/>
                                              <a:ea typeface="Cambria Math"/>
                                            </a:rPr>
                                            <m:t>𝑠</m:t>
                                          </m:r>
                                        </m:e>
                                        <m:sub>
                                          <m:r>
                                            <a:rPr lang="en-US" altLang="ja-JP" sz="2400" b="0" i="1" smtClean="0">
                                              <a:solidFill>
                                                <a:srgbClr val="000000"/>
                                              </a:solidFill>
                                              <a:latin typeface="Cambria Math" panose="02040503050406030204" pitchFamily="18" charset="0"/>
                                              <a:ea typeface="Cambria Math"/>
                                            </a:rPr>
                                            <m:t>𝑒</m:t>
                                          </m:r>
                                        </m:sub>
                                      </m:sSub>
                                    </m:sup>
                                  </m:sSubSup>
                                </m:e>
                              </m:d>
                            </m:e>
                          </m:d>
                        </m:e>
                        <m:sup>
                          <m:r>
                            <a:rPr lang="en-US" altLang="ja-JP" sz="2400" i="1">
                              <a:solidFill>
                                <a:srgbClr val="000000"/>
                              </a:solidFill>
                              <a:latin typeface="Cambria Math"/>
                              <a:ea typeface="Cambria Math"/>
                            </a:rPr>
                            <m:t>2</m:t>
                          </m:r>
                        </m:sup>
                      </m:sSup>
                    </m:oMath>
                  </m:oMathPara>
                </a14:m>
                <a:endParaRPr kumimoji="1" lang="ja-JP" altLang="en-US" sz="2400" dirty="0"/>
              </a:p>
            </p:txBody>
          </p:sp>
        </mc:Choice>
        <mc:Fallback xmlns="">
          <p:sp>
            <p:nvSpPr>
              <p:cNvPr id="20" name="テキスト ボックス 19"/>
              <p:cNvSpPr txBox="1">
                <a:spLocks noRot="1" noChangeAspect="1" noMove="1" noResize="1" noEditPoints="1" noAdjustHandles="1" noChangeArrowheads="1" noChangeShapeType="1" noTextEdit="1"/>
              </p:cNvSpPr>
              <p:nvPr/>
            </p:nvSpPr>
            <p:spPr>
              <a:xfrm>
                <a:off x="710423" y="1341281"/>
                <a:ext cx="7876067" cy="1031501"/>
              </a:xfrm>
              <a:prstGeom prst="rect">
                <a:avLst/>
              </a:prstGeom>
              <a:blipFill>
                <a:blip r:embed="rId3"/>
                <a:stretch>
                  <a:fillRect/>
                </a:stretch>
              </a:blipFill>
              <a:ln w="19050">
                <a:no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 name="テキスト ボックス 24"/>
              <p:cNvSpPr txBox="1"/>
              <p:nvPr/>
            </p:nvSpPr>
            <p:spPr>
              <a:xfrm>
                <a:off x="159968" y="4496054"/>
                <a:ext cx="6967677" cy="400110"/>
              </a:xfrm>
              <a:prstGeom prst="rect">
                <a:avLst/>
              </a:prstGeom>
              <a:noFill/>
            </p:spPr>
            <p:txBody>
              <a:bodyPr wrap="none" rtlCol="0">
                <a:spAutoFit/>
              </a:bodyPr>
              <a:lstStyle/>
              <a:p>
                <a:r>
                  <a:rPr lang="en-US" altLang="ja-JP" sz="2000" dirty="0" smtClean="0"/>
                  <a:t>get radial functions by solving “</a:t>
                </a:r>
                <a:r>
                  <a:rPr kumimoji="1" lang="en-US" altLang="ja-JP" sz="2000" dirty="0" smtClean="0"/>
                  <a:t>Dirac eq. with </a:t>
                </a:r>
                <a14:m>
                  <m:oMath xmlns:m="http://schemas.openxmlformats.org/officeDocument/2006/math">
                    <m:r>
                      <a:rPr kumimoji="1" lang="en-US" altLang="ja-JP" sz="2000" b="0" i="1" smtClean="0">
                        <a:latin typeface="Cambria Math" panose="02040503050406030204" pitchFamily="18" charset="0"/>
                      </a:rPr>
                      <m:t>𝜙</m:t>
                    </m:r>
                  </m:oMath>
                </a14:m>
                <a:r>
                  <a:rPr kumimoji="1" lang="en-US" altLang="ja-JP" sz="2000" dirty="0" smtClean="0"/>
                  <a:t>” numerically</a:t>
                </a:r>
                <a:endParaRPr kumimoji="1" lang="ja-JP" altLang="en-US" sz="2000" dirty="0"/>
              </a:p>
            </p:txBody>
          </p:sp>
        </mc:Choice>
        <mc:Fallback xmlns="">
          <p:sp>
            <p:nvSpPr>
              <p:cNvPr id="25" name="テキスト ボックス 24"/>
              <p:cNvSpPr txBox="1">
                <a:spLocks noRot="1" noChangeAspect="1" noMove="1" noResize="1" noEditPoints="1" noAdjustHandles="1" noChangeArrowheads="1" noChangeShapeType="1" noTextEdit="1"/>
              </p:cNvSpPr>
              <p:nvPr/>
            </p:nvSpPr>
            <p:spPr>
              <a:xfrm>
                <a:off x="159968" y="4496054"/>
                <a:ext cx="6967677" cy="400110"/>
              </a:xfrm>
              <a:prstGeom prst="rect">
                <a:avLst/>
              </a:prstGeom>
              <a:blipFill>
                <a:blip r:embed="rId4"/>
                <a:stretch>
                  <a:fillRect l="-875" t="-7692" r="-175" b="-2923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6" name="テキスト ボックス 25"/>
              <p:cNvSpPr txBox="1"/>
              <p:nvPr/>
            </p:nvSpPr>
            <p:spPr>
              <a:xfrm>
                <a:off x="727948" y="4975314"/>
                <a:ext cx="5626925" cy="58618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kumimoji="1" lang="en-US" altLang="ja-JP" sz="2000" i="1" smtClean="0">
                              <a:latin typeface="Cambria Math" panose="02040503050406030204" pitchFamily="18" charset="0"/>
                            </a:rPr>
                          </m:ctrlPr>
                        </m:fPr>
                        <m:num>
                          <m:r>
                            <a:rPr kumimoji="1" lang="en-US" altLang="ja-JP" sz="2000" b="0" i="1" smtClean="0">
                              <a:latin typeface="Cambria Math" panose="02040503050406030204" pitchFamily="18" charset="0"/>
                            </a:rPr>
                            <m:t>𝑑</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𝑔</m:t>
                              </m:r>
                            </m:e>
                            <m:sub>
                              <m:r>
                                <a:rPr kumimoji="1" lang="ja-JP" altLang="en-US" sz="2000" b="0" i="1" smtClean="0">
                                  <a:latin typeface="Cambria Math" panose="02040503050406030204" pitchFamily="18" charset="0"/>
                                </a:rPr>
                                <m:t>𝜅</m:t>
                              </m:r>
                            </m:sub>
                          </m:sSub>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𝑟</m:t>
                          </m:r>
                          <m:r>
                            <a:rPr kumimoji="1" lang="en-US" altLang="ja-JP" sz="2000" b="0" i="1" smtClean="0">
                              <a:latin typeface="Cambria Math" panose="02040503050406030204" pitchFamily="18" charset="0"/>
                            </a:rPr>
                            <m:t>)</m:t>
                          </m:r>
                        </m:num>
                        <m:den>
                          <m:r>
                            <a:rPr kumimoji="1" lang="en-US" altLang="ja-JP" sz="2000" b="0" i="1" smtClean="0">
                              <a:latin typeface="Cambria Math" panose="02040503050406030204" pitchFamily="18" charset="0"/>
                            </a:rPr>
                            <m:t>𝑑𝑟</m:t>
                          </m:r>
                        </m:den>
                      </m:f>
                      <m:r>
                        <a:rPr kumimoji="1" lang="en-US" altLang="ja-JP" sz="2000" b="0" i="1" smtClean="0">
                          <a:latin typeface="Cambria Math" panose="02040503050406030204" pitchFamily="18" charset="0"/>
                        </a:rPr>
                        <m:t>+</m:t>
                      </m:r>
                      <m:f>
                        <m:fPr>
                          <m:ctrlPr>
                            <a:rPr kumimoji="1" lang="en-US" altLang="ja-JP" sz="2000" b="0" i="1" smtClean="0">
                              <a:latin typeface="Cambria Math" panose="02040503050406030204" pitchFamily="18" charset="0"/>
                            </a:rPr>
                          </m:ctrlPr>
                        </m:fPr>
                        <m:num>
                          <m:r>
                            <a:rPr kumimoji="1" lang="en-US" altLang="ja-JP" sz="2000" b="0" i="1" smtClean="0">
                              <a:latin typeface="Cambria Math" panose="02040503050406030204" pitchFamily="18" charset="0"/>
                            </a:rPr>
                            <m:t>1+</m:t>
                          </m:r>
                          <m:r>
                            <a:rPr kumimoji="1" lang="ja-JP" altLang="en-US" sz="2000" b="0" i="1" smtClean="0">
                              <a:latin typeface="Cambria Math" panose="02040503050406030204" pitchFamily="18" charset="0"/>
                            </a:rPr>
                            <m:t>𝜅</m:t>
                          </m:r>
                        </m:num>
                        <m:den>
                          <m:r>
                            <a:rPr kumimoji="1" lang="en-US" altLang="ja-JP" sz="2000" b="0" i="1" smtClean="0">
                              <a:latin typeface="Cambria Math" panose="02040503050406030204" pitchFamily="18" charset="0"/>
                            </a:rPr>
                            <m:t>𝑟</m:t>
                          </m:r>
                        </m:den>
                      </m:f>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𝑔</m:t>
                          </m:r>
                        </m:e>
                        <m:sub>
                          <m:r>
                            <a:rPr kumimoji="1" lang="ja-JP" altLang="en-US" sz="2000" b="0" i="1" smtClean="0">
                              <a:latin typeface="Cambria Math" panose="02040503050406030204" pitchFamily="18" charset="0"/>
                            </a:rPr>
                            <m:t>𝜅</m:t>
                          </m:r>
                        </m:sub>
                      </m:sSub>
                      <m:d>
                        <m:dPr>
                          <m:ctrlPr>
                            <a:rPr kumimoji="1" lang="en-US" altLang="ja-JP" sz="2000" b="0" i="1" smtClean="0">
                              <a:latin typeface="Cambria Math" panose="02040503050406030204" pitchFamily="18" charset="0"/>
                            </a:rPr>
                          </m:ctrlPr>
                        </m:dPr>
                        <m:e>
                          <m:r>
                            <a:rPr kumimoji="1" lang="en-US" altLang="ja-JP" sz="2000" b="0" i="1" smtClean="0">
                              <a:latin typeface="Cambria Math" panose="02040503050406030204" pitchFamily="18" charset="0"/>
                            </a:rPr>
                            <m:t>𝑟</m:t>
                          </m:r>
                        </m:e>
                      </m:d>
                      <m:r>
                        <a:rPr kumimoji="1" lang="en-US" altLang="ja-JP" sz="2000" b="0" i="1" smtClean="0">
                          <a:latin typeface="Cambria Math" panose="02040503050406030204" pitchFamily="18" charset="0"/>
                        </a:rPr>
                        <m:t>−</m:t>
                      </m:r>
                      <m:d>
                        <m:dPr>
                          <m:ctrlPr>
                            <a:rPr kumimoji="1" lang="en-US" altLang="ja-JP" sz="2000" b="0" i="1" smtClean="0">
                              <a:latin typeface="Cambria Math" panose="02040503050406030204" pitchFamily="18" charset="0"/>
                            </a:rPr>
                          </m:ctrlPr>
                        </m:dPr>
                        <m:e>
                          <m:r>
                            <a:rPr kumimoji="1" lang="en-US" altLang="ja-JP" sz="2000" b="0" i="1" smtClean="0">
                              <a:latin typeface="Cambria Math" panose="02040503050406030204" pitchFamily="18" charset="0"/>
                            </a:rPr>
                            <m:t>𝐸</m:t>
                          </m:r>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𝑚</m:t>
                          </m:r>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𝑒</m:t>
                          </m:r>
                          <m:r>
                            <a:rPr lang="ja-JP" altLang="en-US" sz="2000" i="1">
                              <a:latin typeface="Cambria Math" panose="02040503050406030204" pitchFamily="18" charset="0"/>
                            </a:rPr>
                            <m:t>𝜙</m:t>
                          </m:r>
                          <m:d>
                            <m:dPr>
                              <m:ctrlPr>
                                <a:rPr lang="en-US" altLang="ja-JP" sz="2000" i="1">
                                  <a:latin typeface="Cambria Math" panose="02040503050406030204" pitchFamily="18" charset="0"/>
                                </a:rPr>
                              </m:ctrlPr>
                            </m:dPr>
                            <m:e>
                              <m:r>
                                <a:rPr lang="en-US" altLang="ja-JP" sz="2000" i="1">
                                  <a:latin typeface="Cambria Math" panose="02040503050406030204" pitchFamily="18" charset="0"/>
                                </a:rPr>
                                <m:t>𝑟</m:t>
                              </m:r>
                            </m:e>
                          </m:d>
                        </m:e>
                      </m:d>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𝑓</m:t>
                          </m:r>
                        </m:e>
                        <m:sub>
                          <m:r>
                            <a:rPr kumimoji="1" lang="ja-JP" altLang="en-US" sz="2000" b="0" i="1" smtClean="0">
                              <a:latin typeface="Cambria Math" panose="02040503050406030204" pitchFamily="18" charset="0"/>
                            </a:rPr>
                            <m:t>𝜅</m:t>
                          </m:r>
                        </m:sub>
                      </m:sSub>
                      <m:d>
                        <m:dPr>
                          <m:ctrlPr>
                            <a:rPr kumimoji="1" lang="en-US" altLang="ja-JP" sz="2000" b="0" i="1" smtClean="0">
                              <a:latin typeface="Cambria Math" panose="02040503050406030204" pitchFamily="18" charset="0"/>
                            </a:rPr>
                          </m:ctrlPr>
                        </m:dPr>
                        <m:e>
                          <m:r>
                            <a:rPr kumimoji="1" lang="en-US" altLang="ja-JP" sz="2000" b="0" i="1" smtClean="0">
                              <a:latin typeface="Cambria Math" panose="02040503050406030204" pitchFamily="18" charset="0"/>
                            </a:rPr>
                            <m:t>𝑟</m:t>
                          </m:r>
                        </m:e>
                      </m:d>
                      <m:r>
                        <a:rPr kumimoji="1" lang="en-US" altLang="ja-JP" sz="2000" b="0" i="1" smtClean="0">
                          <a:latin typeface="Cambria Math" panose="02040503050406030204" pitchFamily="18" charset="0"/>
                        </a:rPr>
                        <m:t>=0</m:t>
                      </m:r>
                    </m:oMath>
                  </m:oMathPara>
                </a14:m>
                <a:endParaRPr kumimoji="1" lang="ja-JP" altLang="en-US" sz="2000" dirty="0"/>
              </a:p>
            </p:txBody>
          </p:sp>
        </mc:Choice>
        <mc:Fallback xmlns="">
          <p:sp>
            <p:nvSpPr>
              <p:cNvPr id="26" name="テキスト ボックス 25"/>
              <p:cNvSpPr txBox="1">
                <a:spLocks noRot="1" noChangeAspect="1" noMove="1" noResize="1" noEditPoints="1" noAdjustHandles="1" noChangeArrowheads="1" noChangeShapeType="1" noTextEdit="1"/>
              </p:cNvSpPr>
              <p:nvPr/>
            </p:nvSpPr>
            <p:spPr>
              <a:xfrm>
                <a:off x="727948" y="4975314"/>
                <a:ext cx="5626925" cy="586186"/>
              </a:xfrm>
              <a:prstGeom prst="rect">
                <a:avLst/>
              </a:prstGeom>
              <a:blipFill>
                <a:blip r:embed="rId5"/>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8" name="テキスト ボックス 27"/>
              <p:cNvSpPr txBox="1"/>
              <p:nvPr/>
            </p:nvSpPr>
            <p:spPr>
              <a:xfrm>
                <a:off x="786732" y="5642290"/>
                <a:ext cx="5569602" cy="58618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kumimoji="1" lang="en-US" altLang="ja-JP" sz="2000" i="1" smtClean="0">
                              <a:latin typeface="Cambria Math" panose="02040503050406030204" pitchFamily="18" charset="0"/>
                            </a:rPr>
                          </m:ctrlPr>
                        </m:fPr>
                        <m:num>
                          <m:r>
                            <a:rPr kumimoji="1" lang="en-US" altLang="ja-JP" sz="2000" b="0" i="1" smtClean="0">
                              <a:latin typeface="Cambria Math" panose="02040503050406030204" pitchFamily="18" charset="0"/>
                            </a:rPr>
                            <m:t>𝑑</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𝑓</m:t>
                              </m:r>
                            </m:e>
                            <m:sub>
                              <m:r>
                                <a:rPr kumimoji="1" lang="ja-JP" altLang="en-US" sz="2000" b="0" i="1" smtClean="0">
                                  <a:latin typeface="Cambria Math" panose="02040503050406030204" pitchFamily="18" charset="0"/>
                                </a:rPr>
                                <m:t>𝜅</m:t>
                              </m:r>
                            </m:sub>
                          </m:sSub>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𝑟</m:t>
                          </m:r>
                          <m:r>
                            <a:rPr kumimoji="1" lang="en-US" altLang="ja-JP" sz="2000" b="0" i="1" smtClean="0">
                              <a:latin typeface="Cambria Math" panose="02040503050406030204" pitchFamily="18" charset="0"/>
                            </a:rPr>
                            <m:t>)</m:t>
                          </m:r>
                        </m:num>
                        <m:den>
                          <m:r>
                            <a:rPr kumimoji="1" lang="en-US" altLang="ja-JP" sz="2000" b="0" i="1" smtClean="0">
                              <a:latin typeface="Cambria Math" panose="02040503050406030204" pitchFamily="18" charset="0"/>
                            </a:rPr>
                            <m:t>𝑑𝑟</m:t>
                          </m:r>
                        </m:den>
                      </m:f>
                      <m:r>
                        <a:rPr kumimoji="1" lang="en-US" altLang="ja-JP" sz="2000" b="0" i="1" smtClean="0">
                          <a:latin typeface="Cambria Math" panose="02040503050406030204" pitchFamily="18" charset="0"/>
                        </a:rPr>
                        <m:t>+</m:t>
                      </m:r>
                      <m:f>
                        <m:fPr>
                          <m:ctrlPr>
                            <a:rPr kumimoji="1" lang="en-US" altLang="ja-JP" sz="2000" b="0" i="1" smtClean="0">
                              <a:latin typeface="Cambria Math" panose="02040503050406030204" pitchFamily="18" charset="0"/>
                            </a:rPr>
                          </m:ctrlPr>
                        </m:fPr>
                        <m:num>
                          <m:r>
                            <a:rPr kumimoji="1" lang="en-US" altLang="ja-JP" sz="2000" b="0" i="1" smtClean="0">
                              <a:latin typeface="Cambria Math" panose="02040503050406030204" pitchFamily="18" charset="0"/>
                            </a:rPr>
                            <m:t>1−</m:t>
                          </m:r>
                          <m:r>
                            <a:rPr kumimoji="1" lang="ja-JP" altLang="en-US" sz="2000" b="0" i="1" smtClean="0">
                              <a:latin typeface="Cambria Math" panose="02040503050406030204" pitchFamily="18" charset="0"/>
                            </a:rPr>
                            <m:t>𝜅</m:t>
                          </m:r>
                        </m:num>
                        <m:den>
                          <m:r>
                            <a:rPr kumimoji="1" lang="en-US" altLang="ja-JP" sz="2000" b="0" i="1" smtClean="0">
                              <a:latin typeface="Cambria Math" panose="02040503050406030204" pitchFamily="18" charset="0"/>
                            </a:rPr>
                            <m:t>𝑟</m:t>
                          </m:r>
                        </m:den>
                      </m:f>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𝑓</m:t>
                          </m:r>
                        </m:e>
                        <m:sub>
                          <m:r>
                            <a:rPr kumimoji="1" lang="ja-JP" altLang="en-US" sz="2000" b="0" i="1" smtClean="0">
                              <a:latin typeface="Cambria Math" panose="02040503050406030204" pitchFamily="18" charset="0"/>
                            </a:rPr>
                            <m:t>𝜅</m:t>
                          </m:r>
                        </m:sub>
                      </m:sSub>
                      <m:d>
                        <m:dPr>
                          <m:ctrlPr>
                            <a:rPr kumimoji="1" lang="en-US" altLang="ja-JP" sz="2000" b="0" i="1" smtClean="0">
                              <a:latin typeface="Cambria Math" panose="02040503050406030204" pitchFamily="18" charset="0"/>
                            </a:rPr>
                          </m:ctrlPr>
                        </m:dPr>
                        <m:e>
                          <m:r>
                            <a:rPr kumimoji="1" lang="en-US" altLang="ja-JP" sz="2000" b="0" i="1" smtClean="0">
                              <a:latin typeface="Cambria Math" panose="02040503050406030204" pitchFamily="18" charset="0"/>
                            </a:rPr>
                            <m:t>𝑟</m:t>
                          </m:r>
                        </m:e>
                      </m:d>
                      <m:r>
                        <a:rPr kumimoji="1" lang="en-US" altLang="ja-JP" sz="2000" b="0" i="1" smtClean="0">
                          <a:latin typeface="Cambria Math" panose="02040503050406030204" pitchFamily="18" charset="0"/>
                        </a:rPr>
                        <m:t>+</m:t>
                      </m:r>
                      <m:d>
                        <m:dPr>
                          <m:ctrlPr>
                            <a:rPr kumimoji="1" lang="en-US" altLang="ja-JP" sz="2000" b="0" i="1" smtClean="0">
                              <a:latin typeface="Cambria Math" panose="02040503050406030204" pitchFamily="18" charset="0"/>
                            </a:rPr>
                          </m:ctrlPr>
                        </m:dPr>
                        <m:e>
                          <m:r>
                            <a:rPr kumimoji="1" lang="en-US" altLang="ja-JP" sz="2000" b="0" i="1" smtClean="0">
                              <a:latin typeface="Cambria Math" panose="02040503050406030204" pitchFamily="18" charset="0"/>
                            </a:rPr>
                            <m:t>𝐸</m:t>
                          </m:r>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𝑚</m:t>
                          </m:r>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𝑒</m:t>
                          </m:r>
                          <m:r>
                            <a:rPr lang="ja-JP" altLang="en-US" sz="2000" i="1">
                              <a:latin typeface="Cambria Math" panose="02040503050406030204" pitchFamily="18" charset="0"/>
                            </a:rPr>
                            <m:t>𝜙</m:t>
                          </m:r>
                          <m:d>
                            <m:dPr>
                              <m:ctrlPr>
                                <a:rPr lang="en-US" altLang="ja-JP" sz="2000" i="1">
                                  <a:latin typeface="Cambria Math" panose="02040503050406030204" pitchFamily="18" charset="0"/>
                                </a:rPr>
                              </m:ctrlPr>
                            </m:dPr>
                            <m:e>
                              <m:r>
                                <a:rPr lang="en-US" altLang="ja-JP" sz="2000" i="1">
                                  <a:latin typeface="Cambria Math" panose="02040503050406030204" pitchFamily="18" charset="0"/>
                                </a:rPr>
                                <m:t>𝑟</m:t>
                              </m:r>
                            </m:e>
                          </m:d>
                        </m:e>
                      </m:d>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𝑔</m:t>
                          </m:r>
                        </m:e>
                        <m:sub>
                          <m:r>
                            <a:rPr kumimoji="1" lang="ja-JP" altLang="en-US" sz="2000" b="0" i="1" smtClean="0">
                              <a:latin typeface="Cambria Math" panose="02040503050406030204" pitchFamily="18" charset="0"/>
                            </a:rPr>
                            <m:t>𝜅</m:t>
                          </m:r>
                        </m:sub>
                      </m:sSub>
                      <m:d>
                        <m:dPr>
                          <m:ctrlPr>
                            <a:rPr kumimoji="1" lang="en-US" altLang="ja-JP" sz="2000" b="0" i="1" smtClean="0">
                              <a:latin typeface="Cambria Math" panose="02040503050406030204" pitchFamily="18" charset="0"/>
                            </a:rPr>
                          </m:ctrlPr>
                        </m:dPr>
                        <m:e>
                          <m:r>
                            <a:rPr kumimoji="1" lang="en-US" altLang="ja-JP" sz="2000" b="0" i="1" smtClean="0">
                              <a:latin typeface="Cambria Math" panose="02040503050406030204" pitchFamily="18" charset="0"/>
                            </a:rPr>
                            <m:t>𝑟</m:t>
                          </m:r>
                        </m:e>
                      </m:d>
                      <m:r>
                        <a:rPr kumimoji="1" lang="en-US" altLang="ja-JP" sz="2000" b="0" i="1" smtClean="0">
                          <a:latin typeface="Cambria Math" panose="02040503050406030204" pitchFamily="18" charset="0"/>
                        </a:rPr>
                        <m:t>=0</m:t>
                      </m:r>
                    </m:oMath>
                  </m:oMathPara>
                </a14:m>
                <a:endParaRPr kumimoji="1" lang="ja-JP" altLang="en-US" sz="2000" dirty="0"/>
              </a:p>
            </p:txBody>
          </p:sp>
        </mc:Choice>
        <mc:Fallback xmlns="">
          <p:sp>
            <p:nvSpPr>
              <p:cNvPr id="28" name="テキスト ボックス 27"/>
              <p:cNvSpPr txBox="1">
                <a:spLocks noRot="1" noChangeAspect="1" noMove="1" noResize="1" noEditPoints="1" noAdjustHandles="1" noChangeArrowheads="1" noChangeShapeType="1" noTextEdit="1"/>
              </p:cNvSpPr>
              <p:nvPr/>
            </p:nvSpPr>
            <p:spPr>
              <a:xfrm>
                <a:off x="786732" y="5642290"/>
                <a:ext cx="5569602" cy="586186"/>
              </a:xfrm>
              <a:prstGeom prst="rect">
                <a:avLst/>
              </a:prstGeom>
              <a:blipFill>
                <a:blip r:embed="rId6"/>
                <a:stretch>
                  <a:fillRect/>
                </a:stretch>
              </a:blipFill>
            </p:spPr>
            <p:txBody>
              <a:bodyPr/>
              <a:lstStyle/>
              <a:p>
                <a:r>
                  <a:rPr lang="ja-JP" altLang="en-US">
                    <a:noFill/>
                  </a:rPr>
                  <a:t> </a:t>
                </a:r>
              </a:p>
            </p:txBody>
          </p:sp>
        </mc:Fallback>
      </mc:AlternateContent>
      <p:sp>
        <p:nvSpPr>
          <p:cNvPr id="32" name="角丸四角形 31"/>
          <p:cNvSpPr/>
          <p:nvPr/>
        </p:nvSpPr>
        <p:spPr>
          <a:xfrm>
            <a:off x="578734" y="4930287"/>
            <a:ext cx="5960962" cy="1404956"/>
          </a:xfrm>
          <a:prstGeom prst="roundRect">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p>
        </p:txBody>
      </p:sp>
      <mc:AlternateContent xmlns:mc="http://schemas.openxmlformats.org/markup-compatibility/2006" xmlns:a14="http://schemas.microsoft.com/office/drawing/2010/main">
        <mc:Choice Requires="a14">
          <p:sp>
            <p:nvSpPr>
              <p:cNvPr id="33" name="正方形/長方形 32"/>
              <p:cNvSpPr/>
              <p:nvPr/>
            </p:nvSpPr>
            <p:spPr>
              <a:xfrm>
                <a:off x="6592436" y="5686219"/>
                <a:ext cx="2284856" cy="649024"/>
              </a:xfrm>
              <a:prstGeom prst="rect">
                <a:avLst/>
              </a:prstGeom>
            </p:spPr>
            <p:txBody>
              <a:bodyPr wrap="none">
                <a:spAutoFit/>
              </a:bodyPr>
              <a:lstStyle/>
              <a:p>
                <a:pPr lvl="0"/>
                <a14:m>
                  <m:oMathPara xmlns:m="http://schemas.openxmlformats.org/officeDocument/2006/math">
                    <m:oMathParaPr>
                      <m:jc m:val="centerGroup"/>
                    </m:oMathParaPr>
                    <m:oMath xmlns:m="http://schemas.openxmlformats.org/officeDocument/2006/math">
                      <m:r>
                        <a:rPr lang="ja-JP" altLang="en-US" sz="1600" i="1" smtClean="0">
                          <a:solidFill>
                            <a:srgbClr val="000000"/>
                          </a:solidFill>
                          <a:latin typeface="Cambria Math" panose="02040503050406030204" pitchFamily="18" charset="0"/>
                        </a:rPr>
                        <m:t>𝜓</m:t>
                      </m:r>
                      <m:d>
                        <m:dPr>
                          <m:ctrlPr>
                            <a:rPr lang="en-US" altLang="ja-JP" sz="1600" i="1">
                              <a:solidFill>
                                <a:srgbClr val="000000"/>
                              </a:solidFill>
                              <a:latin typeface="Cambria Math" panose="02040503050406030204" pitchFamily="18" charset="0"/>
                            </a:rPr>
                          </m:ctrlPr>
                        </m:dPr>
                        <m:e>
                          <m:r>
                            <a:rPr lang="en-US" altLang="ja-JP" sz="1600" b="1" i="1">
                              <a:solidFill>
                                <a:srgbClr val="000000"/>
                              </a:solidFill>
                              <a:latin typeface="Cambria Math" panose="02040503050406030204" pitchFamily="18" charset="0"/>
                            </a:rPr>
                            <m:t>𝒓</m:t>
                          </m:r>
                        </m:e>
                      </m:d>
                      <m:r>
                        <a:rPr lang="en-US" altLang="ja-JP" sz="1600" b="0" i="1" smtClean="0">
                          <a:solidFill>
                            <a:srgbClr val="000000"/>
                          </a:solidFill>
                          <a:latin typeface="Cambria Math" panose="02040503050406030204" pitchFamily="18" charset="0"/>
                        </a:rPr>
                        <m:t>=</m:t>
                      </m:r>
                      <m:d>
                        <m:dPr>
                          <m:ctrlPr>
                            <a:rPr lang="en-US" altLang="ja-JP" sz="1600" b="0" i="1" smtClean="0">
                              <a:solidFill>
                                <a:srgbClr val="000000"/>
                              </a:solidFill>
                              <a:latin typeface="Cambria Math" panose="02040503050406030204" pitchFamily="18" charset="0"/>
                            </a:rPr>
                          </m:ctrlPr>
                        </m:dPr>
                        <m:e>
                          <m:m>
                            <m:mPr>
                              <m:mcs>
                                <m:mc>
                                  <m:mcPr>
                                    <m:count m:val="1"/>
                                    <m:mcJc m:val="center"/>
                                  </m:mcPr>
                                </m:mc>
                              </m:mcs>
                              <m:ctrlPr>
                                <a:rPr lang="en-US" altLang="ja-JP" sz="1600" b="0" i="1" smtClean="0">
                                  <a:solidFill>
                                    <a:srgbClr val="000000"/>
                                  </a:solidFill>
                                  <a:latin typeface="Cambria Math" panose="02040503050406030204" pitchFamily="18" charset="0"/>
                                </a:rPr>
                              </m:ctrlPr>
                            </m:mPr>
                            <m:mr>
                              <m:e>
                                <m:sSub>
                                  <m:sSubPr>
                                    <m:ctrlPr>
                                      <a:rPr lang="en-US" altLang="ja-JP" sz="1600" i="1">
                                        <a:latin typeface="Cambria Math" panose="02040503050406030204" pitchFamily="18" charset="0"/>
                                      </a:rPr>
                                    </m:ctrlPr>
                                  </m:sSubPr>
                                  <m:e>
                                    <m:r>
                                      <a:rPr lang="en-US" altLang="ja-JP" sz="1600" i="1">
                                        <a:latin typeface="Cambria Math" panose="02040503050406030204" pitchFamily="18" charset="0"/>
                                      </a:rPr>
                                      <m:t>𝑔</m:t>
                                    </m:r>
                                  </m:e>
                                  <m:sub>
                                    <m:r>
                                      <a:rPr lang="ja-JP" altLang="en-US" sz="1600" i="1">
                                        <a:latin typeface="Cambria Math" panose="02040503050406030204" pitchFamily="18" charset="0"/>
                                      </a:rPr>
                                      <m:t>𝜅</m:t>
                                    </m:r>
                                  </m:sub>
                                </m:sSub>
                                <m:d>
                                  <m:dPr>
                                    <m:ctrlPr>
                                      <a:rPr lang="en-US" altLang="ja-JP" sz="1600" i="1">
                                        <a:latin typeface="Cambria Math" panose="02040503050406030204" pitchFamily="18" charset="0"/>
                                      </a:rPr>
                                    </m:ctrlPr>
                                  </m:dPr>
                                  <m:e>
                                    <m:r>
                                      <a:rPr lang="en-US" altLang="ja-JP" sz="1600" i="1">
                                        <a:latin typeface="Cambria Math" panose="02040503050406030204" pitchFamily="18" charset="0"/>
                                      </a:rPr>
                                      <m:t>𝑟</m:t>
                                    </m:r>
                                  </m:e>
                                </m:d>
                                <m:sSubSup>
                                  <m:sSubSupPr>
                                    <m:ctrlPr>
                                      <a:rPr lang="en-US" altLang="ja-JP" sz="1600" b="0" i="1" smtClean="0">
                                        <a:latin typeface="Cambria Math" panose="02040503050406030204" pitchFamily="18" charset="0"/>
                                      </a:rPr>
                                    </m:ctrlPr>
                                  </m:sSubSupPr>
                                  <m:e>
                                    <m:r>
                                      <a:rPr lang="ja-JP" altLang="en-US" sz="1600" i="1">
                                        <a:latin typeface="Cambria Math" panose="02040503050406030204" pitchFamily="18" charset="0"/>
                                      </a:rPr>
                                      <m:t>𝜒</m:t>
                                    </m:r>
                                  </m:e>
                                  <m:sub>
                                    <m:r>
                                      <a:rPr lang="en-US" altLang="ja-JP" sz="1600" b="0" i="1" smtClean="0">
                                        <a:latin typeface="Cambria Math" panose="02040503050406030204" pitchFamily="18" charset="0"/>
                                      </a:rPr>
                                      <m:t>𝜅</m:t>
                                    </m:r>
                                  </m:sub>
                                  <m:sup>
                                    <m:r>
                                      <a:rPr lang="en-US" altLang="ja-JP" sz="1600" b="0" i="1" smtClean="0">
                                        <a:latin typeface="Cambria Math" panose="02040503050406030204" pitchFamily="18" charset="0"/>
                                      </a:rPr>
                                      <m:t>𝜇</m:t>
                                    </m:r>
                                  </m:sup>
                                </m:sSubSup>
                                <m:r>
                                  <a:rPr lang="en-US" altLang="ja-JP" sz="1600" i="1">
                                    <a:latin typeface="Cambria Math" panose="02040503050406030204" pitchFamily="18" charset="0"/>
                                  </a:rPr>
                                  <m:t>(</m:t>
                                </m:r>
                                <m:acc>
                                  <m:accPr>
                                    <m:chr m:val="̂"/>
                                    <m:ctrlPr>
                                      <a:rPr lang="en-US" altLang="ja-JP" sz="1600" i="1">
                                        <a:solidFill>
                                          <a:srgbClr val="000000"/>
                                        </a:solidFill>
                                        <a:latin typeface="Cambria Math" panose="02040503050406030204" pitchFamily="18" charset="0"/>
                                      </a:rPr>
                                    </m:ctrlPr>
                                  </m:accPr>
                                  <m:e>
                                    <m:r>
                                      <a:rPr lang="en-US" altLang="ja-JP" sz="1600" i="1">
                                        <a:solidFill>
                                          <a:srgbClr val="000000"/>
                                        </a:solidFill>
                                        <a:latin typeface="Cambria Math" panose="02040503050406030204" pitchFamily="18" charset="0"/>
                                      </a:rPr>
                                      <m:t>𝑟</m:t>
                                    </m:r>
                                  </m:e>
                                </m:acc>
                                <m:r>
                                  <a:rPr lang="en-US" altLang="ja-JP" sz="1600" i="1">
                                    <a:latin typeface="Cambria Math" panose="02040503050406030204" pitchFamily="18" charset="0"/>
                                  </a:rPr>
                                  <m:t>)</m:t>
                                </m:r>
                              </m:e>
                            </m:mr>
                            <m:mr>
                              <m:e>
                                <m:sSub>
                                  <m:sSubPr>
                                    <m:ctrlPr>
                                      <a:rPr lang="en-US" altLang="ja-JP" sz="1600" i="1">
                                        <a:latin typeface="Cambria Math" panose="02040503050406030204" pitchFamily="18" charset="0"/>
                                      </a:rPr>
                                    </m:ctrlPr>
                                  </m:sSubPr>
                                  <m:e>
                                    <m:r>
                                      <a:rPr lang="en-US" altLang="ja-JP" sz="1600" b="0" i="1" smtClean="0">
                                        <a:latin typeface="Cambria Math" panose="02040503050406030204" pitchFamily="18" charset="0"/>
                                      </a:rPr>
                                      <m:t>𝑖</m:t>
                                    </m:r>
                                    <m:r>
                                      <a:rPr lang="en-US" altLang="ja-JP" sz="1600" i="1">
                                        <a:latin typeface="Cambria Math" panose="02040503050406030204" pitchFamily="18" charset="0"/>
                                      </a:rPr>
                                      <m:t>𝑓</m:t>
                                    </m:r>
                                  </m:e>
                                  <m:sub>
                                    <m:r>
                                      <a:rPr lang="ja-JP" altLang="en-US" sz="1600" i="1">
                                        <a:latin typeface="Cambria Math" panose="02040503050406030204" pitchFamily="18" charset="0"/>
                                      </a:rPr>
                                      <m:t>𝜅</m:t>
                                    </m:r>
                                  </m:sub>
                                </m:sSub>
                                <m:d>
                                  <m:dPr>
                                    <m:ctrlPr>
                                      <a:rPr lang="en-US" altLang="ja-JP" sz="1600" i="1">
                                        <a:latin typeface="Cambria Math" panose="02040503050406030204" pitchFamily="18" charset="0"/>
                                      </a:rPr>
                                    </m:ctrlPr>
                                  </m:dPr>
                                  <m:e>
                                    <m:r>
                                      <a:rPr lang="en-US" altLang="ja-JP" sz="1600" i="1">
                                        <a:latin typeface="Cambria Math" panose="02040503050406030204" pitchFamily="18" charset="0"/>
                                      </a:rPr>
                                      <m:t>𝑟</m:t>
                                    </m:r>
                                  </m:e>
                                </m:d>
                                <m:sSubSup>
                                  <m:sSubSupPr>
                                    <m:ctrlPr>
                                      <a:rPr lang="en-US" altLang="ja-JP" sz="1600" b="0" i="1" smtClean="0">
                                        <a:latin typeface="Cambria Math" panose="02040503050406030204" pitchFamily="18" charset="0"/>
                                      </a:rPr>
                                    </m:ctrlPr>
                                  </m:sSubSupPr>
                                  <m:e>
                                    <m:r>
                                      <a:rPr lang="ja-JP" altLang="en-US" sz="1600" i="1" smtClean="0">
                                        <a:latin typeface="Cambria Math" panose="02040503050406030204" pitchFamily="18" charset="0"/>
                                      </a:rPr>
                                      <m:t>𝜒</m:t>
                                    </m:r>
                                  </m:e>
                                  <m:sub>
                                    <m:r>
                                      <a:rPr lang="en-US" altLang="ja-JP" sz="1600" b="0" i="1" smtClean="0">
                                        <a:latin typeface="Cambria Math" panose="02040503050406030204" pitchFamily="18" charset="0"/>
                                      </a:rPr>
                                      <m:t>−</m:t>
                                    </m:r>
                                    <m:r>
                                      <a:rPr lang="ja-JP" altLang="en-US" sz="1600" b="0" i="1" smtClean="0">
                                        <a:latin typeface="Cambria Math" panose="02040503050406030204" pitchFamily="18" charset="0"/>
                                      </a:rPr>
                                      <m:t>𝜅</m:t>
                                    </m:r>
                                  </m:sub>
                                  <m:sup>
                                    <m:r>
                                      <a:rPr lang="en-US" altLang="ja-JP" sz="1600" b="0" i="1" smtClean="0">
                                        <a:latin typeface="Cambria Math" panose="02040503050406030204" pitchFamily="18" charset="0"/>
                                      </a:rPr>
                                      <m:t>𝜇</m:t>
                                    </m:r>
                                  </m:sup>
                                </m:sSubSup>
                                <m:r>
                                  <a:rPr lang="en-US" altLang="ja-JP" sz="1600" b="0" i="1" smtClean="0">
                                    <a:latin typeface="Cambria Math" panose="02040503050406030204" pitchFamily="18" charset="0"/>
                                  </a:rPr>
                                  <m:t>(</m:t>
                                </m:r>
                                <m:acc>
                                  <m:accPr>
                                    <m:chr m:val="̂"/>
                                    <m:ctrlPr>
                                      <a:rPr lang="en-US" altLang="ja-JP" sz="1600" b="0" i="1" smtClean="0">
                                        <a:solidFill>
                                          <a:srgbClr val="000000"/>
                                        </a:solidFill>
                                        <a:latin typeface="Cambria Math" panose="02040503050406030204" pitchFamily="18" charset="0"/>
                                      </a:rPr>
                                    </m:ctrlPr>
                                  </m:accPr>
                                  <m:e>
                                    <m:r>
                                      <a:rPr lang="en-US" altLang="ja-JP" sz="1600" b="0" i="1" smtClean="0">
                                        <a:solidFill>
                                          <a:srgbClr val="000000"/>
                                        </a:solidFill>
                                        <a:latin typeface="Cambria Math" panose="02040503050406030204" pitchFamily="18" charset="0"/>
                                      </a:rPr>
                                      <m:t>𝑟</m:t>
                                    </m:r>
                                  </m:e>
                                </m:acc>
                                <m:r>
                                  <a:rPr lang="en-US" altLang="ja-JP" sz="1600" b="0" i="1" smtClean="0">
                                    <a:latin typeface="Cambria Math" panose="02040503050406030204" pitchFamily="18" charset="0"/>
                                  </a:rPr>
                                  <m:t>)</m:t>
                                </m:r>
                              </m:e>
                            </m:mr>
                          </m:m>
                        </m:e>
                      </m:d>
                    </m:oMath>
                  </m:oMathPara>
                </a14:m>
                <a:endParaRPr lang="ja-JP" altLang="en-US" sz="1600" dirty="0">
                  <a:solidFill>
                    <a:srgbClr val="000000"/>
                  </a:solidFill>
                </a:endParaRPr>
              </a:p>
            </p:txBody>
          </p:sp>
        </mc:Choice>
        <mc:Fallback xmlns="">
          <p:sp>
            <p:nvSpPr>
              <p:cNvPr id="33" name="正方形/長方形 32"/>
              <p:cNvSpPr>
                <a:spLocks noRot="1" noChangeAspect="1" noMove="1" noResize="1" noEditPoints="1" noAdjustHandles="1" noChangeArrowheads="1" noChangeShapeType="1" noTextEdit="1"/>
              </p:cNvSpPr>
              <p:nvPr/>
            </p:nvSpPr>
            <p:spPr>
              <a:xfrm>
                <a:off x="6592436" y="5686219"/>
                <a:ext cx="2284856" cy="649024"/>
              </a:xfrm>
              <a:prstGeom prst="rect">
                <a:avLst/>
              </a:prstGeom>
              <a:blipFill>
                <a:blip r:embed="rId7"/>
                <a:stretch>
                  <a:fillRect/>
                </a:stretch>
              </a:blipFill>
            </p:spPr>
            <p:txBody>
              <a:bodyPr/>
              <a:lstStyle/>
              <a:p>
                <a:r>
                  <a:rPr lang="ja-JP" altLang="en-US">
                    <a:noFill/>
                  </a:rPr>
                  <a:t> </a:t>
                </a:r>
              </a:p>
            </p:txBody>
          </p:sp>
        </mc:Fallback>
      </mc:AlternateContent>
      <p:cxnSp>
        <p:nvCxnSpPr>
          <p:cNvPr id="16" name="直線矢印コネクタ 15"/>
          <p:cNvCxnSpPr/>
          <p:nvPr/>
        </p:nvCxnSpPr>
        <p:spPr>
          <a:xfrm flipV="1">
            <a:off x="5392271" y="2127873"/>
            <a:ext cx="1179319" cy="2368181"/>
          </a:xfrm>
          <a:prstGeom prst="straightConnector1">
            <a:avLst/>
          </a:prstGeom>
          <a:ln w="38100">
            <a:solidFill>
              <a:srgbClr val="00B0F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flipV="1">
            <a:off x="5700712" y="2127872"/>
            <a:ext cx="1572317" cy="2368182"/>
          </a:xfrm>
          <a:prstGeom prst="straightConnector1">
            <a:avLst/>
          </a:prstGeom>
          <a:ln w="38100">
            <a:solidFill>
              <a:srgbClr val="00B0F0"/>
            </a:solidFill>
            <a:tailEnd type="triangle"/>
          </a:ln>
        </p:spPr>
        <p:style>
          <a:lnRef idx="1">
            <a:schemeClr val="accent1"/>
          </a:lnRef>
          <a:fillRef idx="0">
            <a:schemeClr val="accent1"/>
          </a:fillRef>
          <a:effectRef idx="0">
            <a:schemeClr val="accent1"/>
          </a:effectRef>
          <a:fontRef idx="minor">
            <a:schemeClr val="tx1"/>
          </a:fontRef>
        </p:style>
      </p:cxnSp>
      <p:sp>
        <p:nvSpPr>
          <p:cNvPr id="2" name="角丸四角形吹き出し 1"/>
          <p:cNvSpPr/>
          <p:nvPr/>
        </p:nvSpPr>
        <p:spPr>
          <a:xfrm>
            <a:off x="1185752" y="2129378"/>
            <a:ext cx="6772547" cy="1896191"/>
          </a:xfrm>
          <a:custGeom>
            <a:avLst/>
            <a:gdLst>
              <a:gd name="connsiteX0" fmla="*/ 0 w 6772547"/>
              <a:gd name="connsiteY0" fmla="*/ 225414 h 1352459"/>
              <a:gd name="connsiteX1" fmla="*/ 225414 w 6772547"/>
              <a:gd name="connsiteY1" fmla="*/ 0 h 1352459"/>
              <a:gd name="connsiteX2" fmla="*/ 1128758 w 6772547"/>
              <a:gd name="connsiteY2" fmla="*/ 0 h 1352459"/>
              <a:gd name="connsiteX3" fmla="*/ 3007417 w 6772547"/>
              <a:gd name="connsiteY3" fmla="*/ -516436 h 1352459"/>
              <a:gd name="connsiteX4" fmla="*/ 2821895 w 6772547"/>
              <a:gd name="connsiteY4" fmla="*/ 0 h 1352459"/>
              <a:gd name="connsiteX5" fmla="*/ 6547133 w 6772547"/>
              <a:gd name="connsiteY5" fmla="*/ 0 h 1352459"/>
              <a:gd name="connsiteX6" fmla="*/ 6772547 w 6772547"/>
              <a:gd name="connsiteY6" fmla="*/ 225414 h 1352459"/>
              <a:gd name="connsiteX7" fmla="*/ 6772547 w 6772547"/>
              <a:gd name="connsiteY7" fmla="*/ 225410 h 1352459"/>
              <a:gd name="connsiteX8" fmla="*/ 6772547 w 6772547"/>
              <a:gd name="connsiteY8" fmla="*/ 225410 h 1352459"/>
              <a:gd name="connsiteX9" fmla="*/ 6772547 w 6772547"/>
              <a:gd name="connsiteY9" fmla="*/ 563525 h 1352459"/>
              <a:gd name="connsiteX10" fmla="*/ 6772547 w 6772547"/>
              <a:gd name="connsiteY10" fmla="*/ 1127045 h 1352459"/>
              <a:gd name="connsiteX11" fmla="*/ 6547133 w 6772547"/>
              <a:gd name="connsiteY11" fmla="*/ 1352459 h 1352459"/>
              <a:gd name="connsiteX12" fmla="*/ 2821895 w 6772547"/>
              <a:gd name="connsiteY12" fmla="*/ 1352459 h 1352459"/>
              <a:gd name="connsiteX13" fmla="*/ 1128758 w 6772547"/>
              <a:gd name="connsiteY13" fmla="*/ 1352459 h 1352459"/>
              <a:gd name="connsiteX14" fmla="*/ 1128758 w 6772547"/>
              <a:gd name="connsiteY14" fmla="*/ 1352459 h 1352459"/>
              <a:gd name="connsiteX15" fmla="*/ 225414 w 6772547"/>
              <a:gd name="connsiteY15" fmla="*/ 1352459 h 1352459"/>
              <a:gd name="connsiteX16" fmla="*/ 0 w 6772547"/>
              <a:gd name="connsiteY16" fmla="*/ 1127045 h 1352459"/>
              <a:gd name="connsiteX17" fmla="*/ 0 w 6772547"/>
              <a:gd name="connsiteY17" fmla="*/ 563525 h 1352459"/>
              <a:gd name="connsiteX18" fmla="*/ 0 w 6772547"/>
              <a:gd name="connsiteY18" fmla="*/ 225410 h 1352459"/>
              <a:gd name="connsiteX19" fmla="*/ 0 w 6772547"/>
              <a:gd name="connsiteY19" fmla="*/ 225410 h 1352459"/>
              <a:gd name="connsiteX20" fmla="*/ 0 w 6772547"/>
              <a:gd name="connsiteY20" fmla="*/ 225414 h 1352459"/>
              <a:gd name="connsiteX0" fmla="*/ 0 w 6772547"/>
              <a:gd name="connsiteY0" fmla="*/ 741850 h 1868895"/>
              <a:gd name="connsiteX1" fmla="*/ 225414 w 6772547"/>
              <a:gd name="connsiteY1" fmla="*/ 516436 h 1868895"/>
              <a:gd name="connsiteX2" fmla="*/ 2390399 w 6772547"/>
              <a:gd name="connsiteY2" fmla="*/ 516436 h 1868895"/>
              <a:gd name="connsiteX3" fmla="*/ 3007417 w 6772547"/>
              <a:gd name="connsiteY3" fmla="*/ 0 h 1868895"/>
              <a:gd name="connsiteX4" fmla="*/ 2821895 w 6772547"/>
              <a:gd name="connsiteY4" fmla="*/ 516436 h 1868895"/>
              <a:gd name="connsiteX5" fmla="*/ 6547133 w 6772547"/>
              <a:gd name="connsiteY5" fmla="*/ 516436 h 1868895"/>
              <a:gd name="connsiteX6" fmla="*/ 6772547 w 6772547"/>
              <a:gd name="connsiteY6" fmla="*/ 741850 h 1868895"/>
              <a:gd name="connsiteX7" fmla="*/ 6772547 w 6772547"/>
              <a:gd name="connsiteY7" fmla="*/ 741846 h 1868895"/>
              <a:gd name="connsiteX8" fmla="*/ 6772547 w 6772547"/>
              <a:gd name="connsiteY8" fmla="*/ 741846 h 1868895"/>
              <a:gd name="connsiteX9" fmla="*/ 6772547 w 6772547"/>
              <a:gd name="connsiteY9" fmla="*/ 1079961 h 1868895"/>
              <a:gd name="connsiteX10" fmla="*/ 6772547 w 6772547"/>
              <a:gd name="connsiteY10" fmla="*/ 1643481 h 1868895"/>
              <a:gd name="connsiteX11" fmla="*/ 6547133 w 6772547"/>
              <a:gd name="connsiteY11" fmla="*/ 1868895 h 1868895"/>
              <a:gd name="connsiteX12" fmla="*/ 2821895 w 6772547"/>
              <a:gd name="connsiteY12" fmla="*/ 1868895 h 1868895"/>
              <a:gd name="connsiteX13" fmla="*/ 1128758 w 6772547"/>
              <a:gd name="connsiteY13" fmla="*/ 1868895 h 1868895"/>
              <a:gd name="connsiteX14" fmla="*/ 1128758 w 6772547"/>
              <a:gd name="connsiteY14" fmla="*/ 1868895 h 1868895"/>
              <a:gd name="connsiteX15" fmla="*/ 225414 w 6772547"/>
              <a:gd name="connsiteY15" fmla="*/ 1868895 h 1868895"/>
              <a:gd name="connsiteX16" fmla="*/ 0 w 6772547"/>
              <a:gd name="connsiteY16" fmla="*/ 1643481 h 1868895"/>
              <a:gd name="connsiteX17" fmla="*/ 0 w 6772547"/>
              <a:gd name="connsiteY17" fmla="*/ 1079961 h 1868895"/>
              <a:gd name="connsiteX18" fmla="*/ 0 w 6772547"/>
              <a:gd name="connsiteY18" fmla="*/ 741846 h 1868895"/>
              <a:gd name="connsiteX19" fmla="*/ 0 w 6772547"/>
              <a:gd name="connsiteY19" fmla="*/ 741846 h 1868895"/>
              <a:gd name="connsiteX20" fmla="*/ 0 w 6772547"/>
              <a:gd name="connsiteY20" fmla="*/ 741850 h 1868895"/>
              <a:gd name="connsiteX0" fmla="*/ 0 w 6772547"/>
              <a:gd name="connsiteY0" fmla="*/ 782794 h 1909839"/>
              <a:gd name="connsiteX1" fmla="*/ 225414 w 6772547"/>
              <a:gd name="connsiteY1" fmla="*/ 557380 h 1909839"/>
              <a:gd name="connsiteX2" fmla="*/ 2390399 w 6772547"/>
              <a:gd name="connsiteY2" fmla="*/ 557380 h 1909839"/>
              <a:gd name="connsiteX3" fmla="*/ 3594271 w 6772547"/>
              <a:gd name="connsiteY3" fmla="*/ 0 h 1909839"/>
              <a:gd name="connsiteX4" fmla="*/ 2821895 w 6772547"/>
              <a:gd name="connsiteY4" fmla="*/ 557380 h 1909839"/>
              <a:gd name="connsiteX5" fmla="*/ 6547133 w 6772547"/>
              <a:gd name="connsiteY5" fmla="*/ 557380 h 1909839"/>
              <a:gd name="connsiteX6" fmla="*/ 6772547 w 6772547"/>
              <a:gd name="connsiteY6" fmla="*/ 782794 h 1909839"/>
              <a:gd name="connsiteX7" fmla="*/ 6772547 w 6772547"/>
              <a:gd name="connsiteY7" fmla="*/ 782790 h 1909839"/>
              <a:gd name="connsiteX8" fmla="*/ 6772547 w 6772547"/>
              <a:gd name="connsiteY8" fmla="*/ 782790 h 1909839"/>
              <a:gd name="connsiteX9" fmla="*/ 6772547 w 6772547"/>
              <a:gd name="connsiteY9" fmla="*/ 1120905 h 1909839"/>
              <a:gd name="connsiteX10" fmla="*/ 6772547 w 6772547"/>
              <a:gd name="connsiteY10" fmla="*/ 1684425 h 1909839"/>
              <a:gd name="connsiteX11" fmla="*/ 6547133 w 6772547"/>
              <a:gd name="connsiteY11" fmla="*/ 1909839 h 1909839"/>
              <a:gd name="connsiteX12" fmla="*/ 2821895 w 6772547"/>
              <a:gd name="connsiteY12" fmla="*/ 1909839 h 1909839"/>
              <a:gd name="connsiteX13" fmla="*/ 1128758 w 6772547"/>
              <a:gd name="connsiteY13" fmla="*/ 1909839 h 1909839"/>
              <a:gd name="connsiteX14" fmla="*/ 1128758 w 6772547"/>
              <a:gd name="connsiteY14" fmla="*/ 1909839 h 1909839"/>
              <a:gd name="connsiteX15" fmla="*/ 225414 w 6772547"/>
              <a:gd name="connsiteY15" fmla="*/ 1909839 h 1909839"/>
              <a:gd name="connsiteX16" fmla="*/ 0 w 6772547"/>
              <a:gd name="connsiteY16" fmla="*/ 1684425 h 1909839"/>
              <a:gd name="connsiteX17" fmla="*/ 0 w 6772547"/>
              <a:gd name="connsiteY17" fmla="*/ 1120905 h 1909839"/>
              <a:gd name="connsiteX18" fmla="*/ 0 w 6772547"/>
              <a:gd name="connsiteY18" fmla="*/ 782790 h 1909839"/>
              <a:gd name="connsiteX19" fmla="*/ 0 w 6772547"/>
              <a:gd name="connsiteY19" fmla="*/ 782790 h 1909839"/>
              <a:gd name="connsiteX20" fmla="*/ 0 w 6772547"/>
              <a:gd name="connsiteY20" fmla="*/ 782794 h 1909839"/>
              <a:gd name="connsiteX0" fmla="*/ 0 w 6772547"/>
              <a:gd name="connsiteY0" fmla="*/ 782794 h 1909839"/>
              <a:gd name="connsiteX1" fmla="*/ 225414 w 6772547"/>
              <a:gd name="connsiteY1" fmla="*/ 557380 h 1909839"/>
              <a:gd name="connsiteX2" fmla="*/ 2390399 w 6772547"/>
              <a:gd name="connsiteY2" fmla="*/ 557380 h 1909839"/>
              <a:gd name="connsiteX3" fmla="*/ 3594271 w 6772547"/>
              <a:gd name="connsiteY3" fmla="*/ 0 h 1909839"/>
              <a:gd name="connsiteX4" fmla="*/ 3231328 w 6772547"/>
              <a:gd name="connsiteY4" fmla="*/ 557380 h 1909839"/>
              <a:gd name="connsiteX5" fmla="*/ 6547133 w 6772547"/>
              <a:gd name="connsiteY5" fmla="*/ 557380 h 1909839"/>
              <a:gd name="connsiteX6" fmla="*/ 6772547 w 6772547"/>
              <a:gd name="connsiteY6" fmla="*/ 782794 h 1909839"/>
              <a:gd name="connsiteX7" fmla="*/ 6772547 w 6772547"/>
              <a:gd name="connsiteY7" fmla="*/ 782790 h 1909839"/>
              <a:gd name="connsiteX8" fmla="*/ 6772547 w 6772547"/>
              <a:gd name="connsiteY8" fmla="*/ 782790 h 1909839"/>
              <a:gd name="connsiteX9" fmla="*/ 6772547 w 6772547"/>
              <a:gd name="connsiteY9" fmla="*/ 1120905 h 1909839"/>
              <a:gd name="connsiteX10" fmla="*/ 6772547 w 6772547"/>
              <a:gd name="connsiteY10" fmla="*/ 1684425 h 1909839"/>
              <a:gd name="connsiteX11" fmla="*/ 6547133 w 6772547"/>
              <a:gd name="connsiteY11" fmla="*/ 1909839 h 1909839"/>
              <a:gd name="connsiteX12" fmla="*/ 2821895 w 6772547"/>
              <a:gd name="connsiteY12" fmla="*/ 1909839 h 1909839"/>
              <a:gd name="connsiteX13" fmla="*/ 1128758 w 6772547"/>
              <a:gd name="connsiteY13" fmla="*/ 1909839 h 1909839"/>
              <a:gd name="connsiteX14" fmla="*/ 1128758 w 6772547"/>
              <a:gd name="connsiteY14" fmla="*/ 1909839 h 1909839"/>
              <a:gd name="connsiteX15" fmla="*/ 225414 w 6772547"/>
              <a:gd name="connsiteY15" fmla="*/ 1909839 h 1909839"/>
              <a:gd name="connsiteX16" fmla="*/ 0 w 6772547"/>
              <a:gd name="connsiteY16" fmla="*/ 1684425 h 1909839"/>
              <a:gd name="connsiteX17" fmla="*/ 0 w 6772547"/>
              <a:gd name="connsiteY17" fmla="*/ 1120905 h 1909839"/>
              <a:gd name="connsiteX18" fmla="*/ 0 w 6772547"/>
              <a:gd name="connsiteY18" fmla="*/ 782790 h 1909839"/>
              <a:gd name="connsiteX19" fmla="*/ 0 w 6772547"/>
              <a:gd name="connsiteY19" fmla="*/ 782790 h 1909839"/>
              <a:gd name="connsiteX20" fmla="*/ 0 w 6772547"/>
              <a:gd name="connsiteY20" fmla="*/ 782794 h 1909839"/>
              <a:gd name="connsiteX0" fmla="*/ 0 w 6772547"/>
              <a:gd name="connsiteY0" fmla="*/ 782794 h 1909839"/>
              <a:gd name="connsiteX1" fmla="*/ 225414 w 6772547"/>
              <a:gd name="connsiteY1" fmla="*/ 557380 h 1909839"/>
              <a:gd name="connsiteX2" fmla="*/ 2786184 w 6772547"/>
              <a:gd name="connsiteY2" fmla="*/ 557380 h 1909839"/>
              <a:gd name="connsiteX3" fmla="*/ 3594271 w 6772547"/>
              <a:gd name="connsiteY3" fmla="*/ 0 h 1909839"/>
              <a:gd name="connsiteX4" fmla="*/ 3231328 w 6772547"/>
              <a:gd name="connsiteY4" fmla="*/ 557380 h 1909839"/>
              <a:gd name="connsiteX5" fmla="*/ 6547133 w 6772547"/>
              <a:gd name="connsiteY5" fmla="*/ 557380 h 1909839"/>
              <a:gd name="connsiteX6" fmla="*/ 6772547 w 6772547"/>
              <a:gd name="connsiteY6" fmla="*/ 782794 h 1909839"/>
              <a:gd name="connsiteX7" fmla="*/ 6772547 w 6772547"/>
              <a:gd name="connsiteY7" fmla="*/ 782790 h 1909839"/>
              <a:gd name="connsiteX8" fmla="*/ 6772547 w 6772547"/>
              <a:gd name="connsiteY8" fmla="*/ 782790 h 1909839"/>
              <a:gd name="connsiteX9" fmla="*/ 6772547 w 6772547"/>
              <a:gd name="connsiteY9" fmla="*/ 1120905 h 1909839"/>
              <a:gd name="connsiteX10" fmla="*/ 6772547 w 6772547"/>
              <a:gd name="connsiteY10" fmla="*/ 1684425 h 1909839"/>
              <a:gd name="connsiteX11" fmla="*/ 6547133 w 6772547"/>
              <a:gd name="connsiteY11" fmla="*/ 1909839 h 1909839"/>
              <a:gd name="connsiteX12" fmla="*/ 2821895 w 6772547"/>
              <a:gd name="connsiteY12" fmla="*/ 1909839 h 1909839"/>
              <a:gd name="connsiteX13" fmla="*/ 1128758 w 6772547"/>
              <a:gd name="connsiteY13" fmla="*/ 1909839 h 1909839"/>
              <a:gd name="connsiteX14" fmla="*/ 1128758 w 6772547"/>
              <a:gd name="connsiteY14" fmla="*/ 1909839 h 1909839"/>
              <a:gd name="connsiteX15" fmla="*/ 225414 w 6772547"/>
              <a:gd name="connsiteY15" fmla="*/ 1909839 h 1909839"/>
              <a:gd name="connsiteX16" fmla="*/ 0 w 6772547"/>
              <a:gd name="connsiteY16" fmla="*/ 1684425 h 1909839"/>
              <a:gd name="connsiteX17" fmla="*/ 0 w 6772547"/>
              <a:gd name="connsiteY17" fmla="*/ 1120905 h 1909839"/>
              <a:gd name="connsiteX18" fmla="*/ 0 w 6772547"/>
              <a:gd name="connsiteY18" fmla="*/ 782790 h 1909839"/>
              <a:gd name="connsiteX19" fmla="*/ 0 w 6772547"/>
              <a:gd name="connsiteY19" fmla="*/ 782790 h 1909839"/>
              <a:gd name="connsiteX20" fmla="*/ 0 w 6772547"/>
              <a:gd name="connsiteY20" fmla="*/ 782794 h 1909839"/>
              <a:gd name="connsiteX0" fmla="*/ 0 w 6772547"/>
              <a:gd name="connsiteY0" fmla="*/ 741851 h 1868896"/>
              <a:gd name="connsiteX1" fmla="*/ 225414 w 6772547"/>
              <a:gd name="connsiteY1" fmla="*/ 516437 h 1868896"/>
              <a:gd name="connsiteX2" fmla="*/ 2786184 w 6772547"/>
              <a:gd name="connsiteY2" fmla="*/ 516437 h 1868896"/>
              <a:gd name="connsiteX3" fmla="*/ 3676157 w 6772547"/>
              <a:gd name="connsiteY3" fmla="*/ 0 h 1868896"/>
              <a:gd name="connsiteX4" fmla="*/ 3231328 w 6772547"/>
              <a:gd name="connsiteY4" fmla="*/ 516437 h 1868896"/>
              <a:gd name="connsiteX5" fmla="*/ 6547133 w 6772547"/>
              <a:gd name="connsiteY5" fmla="*/ 516437 h 1868896"/>
              <a:gd name="connsiteX6" fmla="*/ 6772547 w 6772547"/>
              <a:gd name="connsiteY6" fmla="*/ 741851 h 1868896"/>
              <a:gd name="connsiteX7" fmla="*/ 6772547 w 6772547"/>
              <a:gd name="connsiteY7" fmla="*/ 741847 h 1868896"/>
              <a:gd name="connsiteX8" fmla="*/ 6772547 w 6772547"/>
              <a:gd name="connsiteY8" fmla="*/ 741847 h 1868896"/>
              <a:gd name="connsiteX9" fmla="*/ 6772547 w 6772547"/>
              <a:gd name="connsiteY9" fmla="*/ 1079962 h 1868896"/>
              <a:gd name="connsiteX10" fmla="*/ 6772547 w 6772547"/>
              <a:gd name="connsiteY10" fmla="*/ 1643482 h 1868896"/>
              <a:gd name="connsiteX11" fmla="*/ 6547133 w 6772547"/>
              <a:gd name="connsiteY11" fmla="*/ 1868896 h 1868896"/>
              <a:gd name="connsiteX12" fmla="*/ 2821895 w 6772547"/>
              <a:gd name="connsiteY12" fmla="*/ 1868896 h 1868896"/>
              <a:gd name="connsiteX13" fmla="*/ 1128758 w 6772547"/>
              <a:gd name="connsiteY13" fmla="*/ 1868896 h 1868896"/>
              <a:gd name="connsiteX14" fmla="*/ 1128758 w 6772547"/>
              <a:gd name="connsiteY14" fmla="*/ 1868896 h 1868896"/>
              <a:gd name="connsiteX15" fmla="*/ 225414 w 6772547"/>
              <a:gd name="connsiteY15" fmla="*/ 1868896 h 1868896"/>
              <a:gd name="connsiteX16" fmla="*/ 0 w 6772547"/>
              <a:gd name="connsiteY16" fmla="*/ 1643482 h 1868896"/>
              <a:gd name="connsiteX17" fmla="*/ 0 w 6772547"/>
              <a:gd name="connsiteY17" fmla="*/ 1079962 h 1868896"/>
              <a:gd name="connsiteX18" fmla="*/ 0 w 6772547"/>
              <a:gd name="connsiteY18" fmla="*/ 741847 h 1868896"/>
              <a:gd name="connsiteX19" fmla="*/ 0 w 6772547"/>
              <a:gd name="connsiteY19" fmla="*/ 741847 h 1868896"/>
              <a:gd name="connsiteX20" fmla="*/ 0 w 6772547"/>
              <a:gd name="connsiteY20" fmla="*/ 741851 h 1868896"/>
              <a:gd name="connsiteX0" fmla="*/ 0 w 6772547"/>
              <a:gd name="connsiteY0" fmla="*/ 769146 h 1896191"/>
              <a:gd name="connsiteX1" fmla="*/ 225414 w 6772547"/>
              <a:gd name="connsiteY1" fmla="*/ 543732 h 1896191"/>
              <a:gd name="connsiteX2" fmla="*/ 2786184 w 6772547"/>
              <a:gd name="connsiteY2" fmla="*/ 543732 h 1896191"/>
              <a:gd name="connsiteX3" fmla="*/ 3498736 w 6772547"/>
              <a:gd name="connsiteY3" fmla="*/ 0 h 1896191"/>
              <a:gd name="connsiteX4" fmla="*/ 3231328 w 6772547"/>
              <a:gd name="connsiteY4" fmla="*/ 543732 h 1896191"/>
              <a:gd name="connsiteX5" fmla="*/ 6547133 w 6772547"/>
              <a:gd name="connsiteY5" fmla="*/ 543732 h 1896191"/>
              <a:gd name="connsiteX6" fmla="*/ 6772547 w 6772547"/>
              <a:gd name="connsiteY6" fmla="*/ 769146 h 1896191"/>
              <a:gd name="connsiteX7" fmla="*/ 6772547 w 6772547"/>
              <a:gd name="connsiteY7" fmla="*/ 769142 h 1896191"/>
              <a:gd name="connsiteX8" fmla="*/ 6772547 w 6772547"/>
              <a:gd name="connsiteY8" fmla="*/ 769142 h 1896191"/>
              <a:gd name="connsiteX9" fmla="*/ 6772547 w 6772547"/>
              <a:gd name="connsiteY9" fmla="*/ 1107257 h 1896191"/>
              <a:gd name="connsiteX10" fmla="*/ 6772547 w 6772547"/>
              <a:gd name="connsiteY10" fmla="*/ 1670777 h 1896191"/>
              <a:gd name="connsiteX11" fmla="*/ 6547133 w 6772547"/>
              <a:gd name="connsiteY11" fmla="*/ 1896191 h 1896191"/>
              <a:gd name="connsiteX12" fmla="*/ 2821895 w 6772547"/>
              <a:gd name="connsiteY12" fmla="*/ 1896191 h 1896191"/>
              <a:gd name="connsiteX13" fmla="*/ 1128758 w 6772547"/>
              <a:gd name="connsiteY13" fmla="*/ 1896191 h 1896191"/>
              <a:gd name="connsiteX14" fmla="*/ 1128758 w 6772547"/>
              <a:gd name="connsiteY14" fmla="*/ 1896191 h 1896191"/>
              <a:gd name="connsiteX15" fmla="*/ 225414 w 6772547"/>
              <a:gd name="connsiteY15" fmla="*/ 1896191 h 1896191"/>
              <a:gd name="connsiteX16" fmla="*/ 0 w 6772547"/>
              <a:gd name="connsiteY16" fmla="*/ 1670777 h 1896191"/>
              <a:gd name="connsiteX17" fmla="*/ 0 w 6772547"/>
              <a:gd name="connsiteY17" fmla="*/ 1107257 h 1896191"/>
              <a:gd name="connsiteX18" fmla="*/ 0 w 6772547"/>
              <a:gd name="connsiteY18" fmla="*/ 769142 h 1896191"/>
              <a:gd name="connsiteX19" fmla="*/ 0 w 6772547"/>
              <a:gd name="connsiteY19" fmla="*/ 769142 h 1896191"/>
              <a:gd name="connsiteX20" fmla="*/ 0 w 6772547"/>
              <a:gd name="connsiteY20" fmla="*/ 769146 h 18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72547" h="1896191">
                <a:moveTo>
                  <a:pt x="0" y="769146"/>
                </a:moveTo>
                <a:cubicBezTo>
                  <a:pt x="0" y="644653"/>
                  <a:pt x="100921" y="543732"/>
                  <a:pt x="225414" y="543732"/>
                </a:cubicBezTo>
                <a:lnTo>
                  <a:pt x="2786184" y="543732"/>
                </a:lnTo>
                <a:lnTo>
                  <a:pt x="3498736" y="0"/>
                </a:lnTo>
                <a:lnTo>
                  <a:pt x="3231328" y="543732"/>
                </a:lnTo>
                <a:lnTo>
                  <a:pt x="6547133" y="543732"/>
                </a:lnTo>
                <a:cubicBezTo>
                  <a:pt x="6671626" y="543732"/>
                  <a:pt x="6772547" y="644653"/>
                  <a:pt x="6772547" y="769146"/>
                </a:cubicBezTo>
                <a:lnTo>
                  <a:pt x="6772547" y="769142"/>
                </a:lnTo>
                <a:lnTo>
                  <a:pt x="6772547" y="769142"/>
                </a:lnTo>
                <a:lnTo>
                  <a:pt x="6772547" y="1107257"/>
                </a:lnTo>
                <a:lnTo>
                  <a:pt x="6772547" y="1670777"/>
                </a:lnTo>
                <a:cubicBezTo>
                  <a:pt x="6772547" y="1795270"/>
                  <a:pt x="6671626" y="1896191"/>
                  <a:pt x="6547133" y="1896191"/>
                </a:cubicBezTo>
                <a:lnTo>
                  <a:pt x="2821895" y="1896191"/>
                </a:lnTo>
                <a:lnTo>
                  <a:pt x="1128758" y="1896191"/>
                </a:lnTo>
                <a:lnTo>
                  <a:pt x="1128758" y="1896191"/>
                </a:lnTo>
                <a:lnTo>
                  <a:pt x="225414" y="1896191"/>
                </a:lnTo>
                <a:cubicBezTo>
                  <a:pt x="100921" y="1896191"/>
                  <a:pt x="0" y="1795270"/>
                  <a:pt x="0" y="1670777"/>
                </a:cubicBezTo>
                <a:lnTo>
                  <a:pt x="0" y="1107257"/>
                </a:lnTo>
                <a:lnTo>
                  <a:pt x="0" y="769142"/>
                </a:lnTo>
                <a:lnTo>
                  <a:pt x="0" y="769142"/>
                </a:lnTo>
                <a:lnTo>
                  <a:pt x="0" y="769146"/>
                </a:lnTo>
                <a:close/>
              </a:path>
            </a:pathLst>
          </a:custGeom>
          <a:solidFill>
            <a:schemeClr val="bg1"/>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7" name="テキスト ボックス 16"/>
          <p:cNvSpPr txBox="1"/>
          <p:nvPr/>
        </p:nvSpPr>
        <p:spPr>
          <a:xfrm>
            <a:off x="1272251" y="2701795"/>
            <a:ext cx="6067687" cy="400110"/>
          </a:xfrm>
          <a:prstGeom prst="rect">
            <a:avLst/>
          </a:prstGeom>
          <a:noFill/>
        </p:spPr>
        <p:txBody>
          <a:bodyPr wrap="none" rtlCol="0">
            <a:spAutoFit/>
          </a:bodyPr>
          <a:lstStyle/>
          <a:p>
            <a:r>
              <a:rPr lang="en-US" altLang="ja-JP" sz="2000" dirty="0" smtClean="0"/>
              <a:t>use partial wave expansion to express the distortion</a:t>
            </a:r>
            <a:endParaRPr kumimoji="1" lang="ja-JP" altLang="en-US" sz="2000" dirty="0"/>
          </a:p>
        </p:txBody>
      </p:sp>
      <mc:AlternateContent xmlns:mc="http://schemas.openxmlformats.org/markup-compatibility/2006" xmlns:a14="http://schemas.microsoft.com/office/drawing/2010/main">
        <mc:Choice Requires="a14">
          <p:sp>
            <p:nvSpPr>
              <p:cNvPr id="22" name="テキスト ボックス 21"/>
              <p:cNvSpPr txBox="1"/>
              <p:nvPr/>
            </p:nvSpPr>
            <p:spPr>
              <a:xfrm>
                <a:off x="1828128" y="3101905"/>
                <a:ext cx="6130396" cy="874085"/>
              </a:xfrm>
              <a:prstGeom prst="rect">
                <a:avLst/>
              </a:prstGeom>
              <a:noFill/>
              <a:ln w="28575">
                <a:noFill/>
              </a:ln>
            </p:spPr>
            <p:txBody>
              <a:bodyPr wrap="none" rtlCol="0">
                <a:spAutoFit/>
              </a:bodyPr>
              <a:lstStyle/>
              <a:p>
                <a:pPr algn="ctr"/>
                <a14:m>
                  <m:oMathPara xmlns:m="http://schemas.openxmlformats.org/officeDocument/2006/math">
                    <m:oMathParaPr>
                      <m:jc m:val="centerGroup"/>
                    </m:oMathParaPr>
                    <m:oMath xmlns:m="http://schemas.openxmlformats.org/officeDocument/2006/math">
                      <m:sSubSup>
                        <m:sSubSupPr>
                          <m:ctrlPr>
                            <a:rPr kumimoji="1" lang="en-US" altLang="ja-JP" sz="2000" b="0" i="1" smtClean="0">
                              <a:latin typeface="Cambria Math" panose="02040503050406030204" pitchFamily="18" charset="0"/>
                            </a:rPr>
                          </m:ctrlPr>
                        </m:sSubSupPr>
                        <m:e>
                          <m:r>
                            <a:rPr kumimoji="1" lang="ja-JP" altLang="en-US" sz="2000" b="0" i="1" smtClean="0">
                              <a:latin typeface="Cambria Math" panose="02040503050406030204" pitchFamily="18" charset="0"/>
                            </a:rPr>
                            <m:t>𝜓</m:t>
                          </m:r>
                        </m:e>
                        <m:sub>
                          <m:r>
                            <a:rPr kumimoji="1" lang="en-US" altLang="ja-JP" sz="2000" b="0" i="1" smtClean="0">
                              <a:latin typeface="Cambria Math" panose="02040503050406030204" pitchFamily="18" charset="0"/>
                            </a:rPr>
                            <m:t>𝑒</m:t>
                          </m:r>
                        </m:sub>
                        <m:sup>
                          <m:r>
                            <a:rPr kumimoji="1" lang="en-US" altLang="ja-JP" sz="2000" b="1" i="1" smtClean="0">
                              <a:latin typeface="Cambria Math" panose="02040503050406030204" pitchFamily="18" charset="0"/>
                            </a:rPr>
                            <m:t>𝒑</m:t>
                          </m:r>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𝑠</m:t>
                          </m:r>
                        </m:sup>
                      </m:sSubSup>
                      <m:r>
                        <a:rPr kumimoji="1" lang="en-US" altLang="ja-JP" sz="2000" b="0" i="1" smtClean="0">
                          <a:latin typeface="Cambria Math" panose="02040503050406030204" pitchFamily="18" charset="0"/>
                        </a:rPr>
                        <m:t>=</m:t>
                      </m:r>
                      <m:nary>
                        <m:naryPr>
                          <m:chr m:val="∑"/>
                          <m:supHide m:val="on"/>
                          <m:ctrlPr>
                            <a:rPr kumimoji="1" lang="en-US" altLang="ja-JP" sz="2000" b="0" i="1" smtClean="0">
                              <a:latin typeface="Cambria Math" panose="02040503050406030204" pitchFamily="18" charset="0"/>
                            </a:rPr>
                          </m:ctrlPr>
                        </m:naryPr>
                        <m:sub>
                          <m:r>
                            <m:rPr>
                              <m:brk m:alnAt="7"/>
                            </m:rPr>
                            <a:rPr kumimoji="1" lang="ja-JP" altLang="en-US" sz="2000" b="0" i="1" smtClean="0">
                              <a:latin typeface="Cambria Math" panose="02040503050406030204" pitchFamily="18" charset="0"/>
                            </a:rPr>
                            <m:t>𝜅</m:t>
                          </m:r>
                          <m:r>
                            <a:rPr kumimoji="1" lang="en-US" altLang="ja-JP" sz="2000" b="0" i="1" smtClean="0">
                              <a:latin typeface="Cambria Math" panose="02040503050406030204" pitchFamily="18" charset="0"/>
                            </a:rPr>
                            <m:t>,</m:t>
                          </m:r>
                          <m:r>
                            <a:rPr kumimoji="1" lang="ja-JP" altLang="en-US" sz="2000" b="0" i="1" smtClean="0">
                              <a:latin typeface="Cambria Math" panose="02040503050406030204" pitchFamily="18" charset="0"/>
                            </a:rPr>
                            <m:t>𝜇</m:t>
                          </m:r>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𝑚</m:t>
                          </m:r>
                        </m:sub>
                        <m:sup/>
                        <m:e>
                          <m:r>
                            <a:rPr kumimoji="1" lang="en-US" altLang="ja-JP" sz="2000" b="0" i="1" smtClean="0">
                              <a:latin typeface="Cambria Math" panose="02040503050406030204" pitchFamily="18" charset="0"/>
                            </a:rPr>
                            <m:t>4</m:t>
                          </m:r>
                          <m:r>
                            <a:rPr kumimoji="1" lang="ja-JP" altLang="en-US" sz="2000" b="0" i="1" smtClean="0">
                              <a:latin typeface="Cambria Math" panose="02040503050406030204" pitchFamily="18" charset="0"/>
                            </a:rPr>
                            <m:t>𝜋</m:t>
                          </m:r>
                        </m:e>
                      </m:nary>
                      <m:sSup>
                        <m:sSupPr>
                          <m:ctrlPr>
                            <a:rPr kumimoji="1" lang="en-US" altLang="ja-JP" sz="2000" b="0" i="1" smtClean="0">
                              <a:latin typeface="Cambria Math" panose="02040503050406030204" pitchFamily="18" charset="0"/>
                            </a:rPr>
                          </m:ctrlPr>
                        </m:sSupPr>
                        <m:e>
                          <m:r>
                            <a:rPr kumimoji="1" lang="en-US" altLang="ja-JP" sz="2000" b="0" i="1" smtClean="0">
                              <a:latin typeface="Cambria Math" panose="02040503050406030204" pitchFamily="18" charset="0"/>
                            </a:rPr>
                            <m:t>𝑖</m:t>
                          </m:r>
                        </m:e>
                        <m:sup>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𝑙</m:t>
                              </m:r>
                            </m:e>
                            <m:sub>
                              <m:r>
                                <a:rPr kumimoji="1" lang="ja-JP" altLang="en-US" sz="2000" b="0" i="1" smtClean="0">
                                  <a:latin typeface="Cambria Math" panose="02040503050406030204" pitchFamily="18" charset="0"/>
                                </a:rPr>
                                <m:t>𝜅</m:t>
                              </m:r>
                            </m:sub>
                          </m:sSub>
                        </m:sup>
                      </m:sSup>
                      <m:r>
                        <a:rPr kumimoji="1" lang="en-US" altLang="ja-JP" sz="2000" b="0" i="1" smtClean="0">
                          <a:latin typeface="Cambria Math" panose="02040503050406030204" pitchFamily="18" charset="0"/>
                        </a:rPr>
                        <m:t>(</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𝑙</m:t>
                          </m:r>
                        </m:e>
                        <m:sub>
                          <m:r>
                            <a:rPr kumimoji="1" lang="ja-JP" altLang="en-US" sz="2000" b="0" i="1" smtClean="0">
                              <a:latin typeface="Cambria Math" panose="02040503050406030204" pitchFamily="18" charset="0"/>
                            </a:rPr>
                            <m:t>𝜅</m:t>
                          </m:r>
                        </m:sub>
                      </m:sSub>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𝑚</m:t>
                      </m:r>
                      <m:r>
                        <a:rPr kumimoji="1" lang="en-US" altLang="ja-JP" sz="2000" b="0" i="1" smtClean="0">
                          <a:latin typeface="Cambria Math" panose="02040503050406030204" pitchFamily="18" charset="0"/>
                        </a:rPr>
                        <m:t>,1/2,</m:t>
                      </m:r>
                      <m:r>
                        <a:rPr kumimoji="1" lang="en-US" altLang="ja-JP" sz="2000" b="0" i="1" smtClean="0">
                          <a:latin typeface="Cambria Math" panose="02040503050406030204" pitchFamily="18" charset="0"/>
                        </a:rPr>
                        <m:t>𝑠</m:t>
                      </m:r>
                      <m:r>
                        <a:rPr kumimoji="1" lang="en-US" altLang="ja-JP" sz="2000" b="0" i="1" smtClean="0">
                          <a:latin typeface="Cambria Math" panose="02040503050406030204" pitchFamily="18" charset="0"/>
                        </a:rPr>
                        <m:t>|</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𝑗</m:t>
                          </m:r>
                        </m:e>
                        <m:sub>
                          <m:r>
                            <a:rPr kumimoji="1" lang="ja-JP" altLang="en-US" sz="2000" b="0" i="1" smtClean="0">
                              <a:latin typeface="Cambria Math" panose="02040503050406030204" pitchFamily="18" charset="0"/>
                            </a:rPr>
                            <m:t>𝜅</m:t>
                          </m:r>
                        </m:sub>
                      </m:sSub>
                      <m:r>
                        <a:rPr kumimoji="1" lang="en-US" altLang="ja-JP" sz="2000" b="0" i="1" smtClean="0">
                          <a:latin typeface="Cambria Math" panose="02040503050406030204" pitchFamily="18" charset="0"/>
                        </a:rPr>
                        <m:t>,</m:t>
                      </m:r>
                      <m:r>
                        <a:rPr kumimoji="1" lang="ja-JP" altLang="en-US" sz="2000" b="0" i="1" smtClean="0">
                          <a:latin typeface="Cambria Math" panose="02040503050406030204" pitchFamily="18" charset="0"/>
                        </a:rPr>
                        <m:t>𝜇</m:t>
                      </m:r>
                      <m:r>
                        <a:rPr kumimoji="1" lang="en-US" altLang="ja-JP" sz="2000" b="0" i="1" smtClean="0">
                          <a:latin typeface="Cambria Math" panose="02040503050406030204" pitchFamily="18" charset="0"/>
                        </a:rPr>
                        <m:t>)</m:t>
                      </m:r>
                      <m:sSubSup>
                        <m:sSubSupPr>
                          <m:ctrlPr>
                            <a:rPr kumimoji="1" lang="en-US" altLang="ja-JP" sz="2000" b="0" i="1" smtClean="0">
                              <a:latin typeface="Cambria Math" panose="02040503050406030204" pitchFamily="18" charset="0"/>
                            </a:rPr>
                          </m:ctrlPr>
                        </m:sSubSupPr>
                        <m:e>
                          <m:r>
                            <a:rPr kumimoji="1" lang="en-US" altLang="ja-JP" sz="2000" b="0" i="1" smtClean="0">
                              <a:latin typeface="Cambria Math" panose="02040503050406030204" pitchFamily="18" charset="0"/>
                            </a:rPr>
                            <m:t>𝑌</m:t>
                          </m:r>
                        </m:e>
                        <m:sub>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𝑙</m:t>
                              </m:r>
                            </m:e>
                            <m:sub>
                              <m:r>
                                <a:rPr kumimoji="1" lang="ja-JP" altLang="en-US" sz="2000" b="0" i="1" smtClean="0">
                                  <a:latin typeface="Cambria Math" panose="02040503050406030204" pitchFamily="18" charset="0"/>
                                </a:rPr>
                                <m:t>𝜅</m:t>
                              </m:r>
                            </m:sub>
                          </m:sSub>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𝑚</m:t>
                          </m:r>
                        </m:sub>
                        <m:sup>
                          <m:r>
                            <a:rPr kumimoji="1" lang="en-US" altLang="ja-JP" sz="2000" b="0" i="1" smtClean="0">
                              <a:latin typeface="Cambria Math" panose="02040503050406030204" pitchFamily="18" charset="0"/>
                            </a:rPr>
                            <m:t>∗</m:t>
                          </m:r>
                        </m:sup>
                      </m:sSubSup>
                      <m:r>
                        <a:rPr kumimoji="1" lang="en-US" altLang="ja-JP" sz="2000" b="0" i="1" smtClean="0">
                          <a:latin typeface="Cambria Math" panose="02040503050406030204" pitchFamily="18" charset="0"/>
                        </a:rPr>
                        <m:t>(</m:t>
                      </m:r>
                      <m:acc>
                        <m:accPr>
                          <m:chr m:val="̂"/>
                          <m:ctrlPr>
                            <a:rPr kumimoji="1" lang="en-US" altLang="ja-JP" sz="2000" b="0" i="1" smtClean="0">
                              <a:latin typeface="Cambria Math" panose="02040503050406030204" pitchFamily="18" charset="0"/>
                            </a:rPr>
                          </m:ctrlPr>
                        </m:accPr>
                        <m:e>
                          <m:r>
                            <a:rPr kumimoji="1" lang="en-US" altLang="ja-JP" sz="2000" b="0" i="1" smtClean="0">
                              <a:latin typeface="Cambria Math" panose="02040503050406030204" pitchFamily="18" charset="0"/>
                            </a:rPr>
                            <m:t>𝑝</m:t>
                          </m:r>
                        </m:e>
                      </m:acc>
                      <m:r>
                        <a:rPr kumimoji="1" lang="en-US" altLang="ja-JP" sz="2000" b="0" i="1" smtClean="0">
                          <a:latin typeface="Cambria Math" panose="02040503050406030204" pitchFamily="18" charset="0"/>
                        </a:rPr>
                        <m:t>)</m:t>
                      </m:r>
                      <m:sSup>
                        <m:sSupPr>
                          <m:ctrlPr>
                            <a:rPr kumimoji="1" lang="en-US" altLang="ja-JP" sz="2000" b="0" i="1" smtClean="0">
                              <a:latin typeface="Cambria Math" panose="02040503050406030204" pitchFamily="18" charset="0"/>
                            </a:rPr>
                          </m:ctrlPr>
                        </m:sSupPr>
                        <m:e>
                          <m:r>
                            <a:rPr kumimoji="1" lang="en-US" altLang="ja-JP" sz="2000" b="0" i="1" smtClean="0">
                              <a:latin typeface="Cambria Math" panose="02040503050406030204" pitchFamily="18" charset="0"/>
                            </a:rPr>
                            <m:t>𝑒</m:t>
                          </m:r>
                        </m:e>
                        <m:sup>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𝑖</m:t>
                          </m:r>
                          <m:sSub>
                            <m:sSubPr>
                              <m:ctrlPr>
                                <a:rPr kumimoji="1" lang="en-US" altLang="ja-JP" sz="2000" b="0" i="1" smtClean="0">
                                  <a:latin typeface="Cambria Math" panose="02040503050406030204" pitchFamily="18" charset="0"/>
                                </a:rPr>
                              </m:ctrlPr>
                            </m:sSubPr>
                            <m:e>
                              <m:r>
                                <a:rPr kumimoji="1" lang="ja-JP" altLang="en-US" sz="2000" b="0" i="1" smtClean="0">
                                  <a:latin typeface="Cambria Math" panose="02040503050406030204" pitchFamily="18" charset="0"/>
                                </a:rPr>
                                <m:t>𝛿</m:t>
                              </m:r>
                            </m:e>
                            <m:sub>
                              <m:r>
                                <a:rPr kumimoji="1" lang="ja-JP" altLang="en-US" sz="2000" b="0" i="1" smtClean="0">
                                  <a:latin typeface="Cambria Math" panose="02040503050406030204" pitchFamily="18" charset="0"/>
                                </a:rPr>
                                <m:t>𝜅</m:t>
                              </m:r>
                            </m:sub>
                          </m:sSub>
                        </m:sup>
                      </m:sSup>
                      <m:sSubSup>
                        <m:sSubSupPr>
                          <m:ctrlPr>
                            <a:rPr kumimoji="1" lang="en-US" altLang="ja-JP" sz="2000" b="0" i="1" smtClean="0">
                              <a:latin typeface="Cambria Math" panose="02040503050406030204" pitchFamily="18" charset="0"/>
                            </a:rPr>
                          </m:ctrlPr>
                        </m:sSubSupPr>
                        <m:e>
                          <m:r>
                            <a:rPr kumimoji="1" lang="ja-JP" altLang="en-US" sz="2000" b="0" i="1" smtClean="0">
                              <a:latin typeface="Cambria Math" panose="02040503050406030204" pitchFamily="18" charset="0"/>
                            </a:rPr>
                            <m:t>𝜓</m:t>
                          </m:r>
                        </m:e>
                        <m:sub>
                          <m:r>
                            <a:rPr kumimoji="1" lang="en-US" altLang="ja-JP" sz="2000" b="0" i="1" smtClean="0">
                              <a:latin typeface="Cambria Math" panose="02040503050406030204" pitchFamily="18" charset="0"/>
                            </a:rPr>
                            <m:t>𝑝</m:t>
                          </m:r>
                        </m:sub>
                        <m:sup>
                          <m:r>
                            <a:rPr kumimoji="1" lang="ja-JP" altLang="en-US" sz="2000" b="0" i="1" smtClean="0">
                              <a:latin typeface="Cambria Math" panose="02040503050406030204" pitchFamily="18" charset="0"/>
                            </a:rPr>
                            <m:t>𝜅</m:t>
                          </m:r>
                          <m:r>
                            <a:rPr kumimoji="1" lang="en-US" altLang="ja-JP" sz="2000" b="0" i="1" smtClean="0">
                              <a:latin typeface="Cambria Math" panose="02040503050406030204" pitchFamily="18" charset="0"/>
                            </a:rPr>
                            <m:t>,</m:t>
                          </m:r>
                          <m:r>
                            <a:rPr kumimoji="1" lang="ja-JP" altLang="en-US" sz="2000" b="0" i="1" smtClean="0">
                              <a:latin typeface="Cambria Math" panose="02040503050406030204" pitchFamily="18" charset="0"/>
                            </a:rPr>
                            <m:t>𝜇</m:t>
                          </m:r>
                        </m:sup>
                      </m:sSubSup>
                    </m:oMath>
                  </m:oMathPara>
                </a14:m>
                <a:endParaRPr kumimoji="1" lang="ja-JP" altLang="en-US" sz="2000" dirty="0"/>
              </a:p>
            </p:txBody>
          </p:sp>
        </mc:Choice>
        <mc:Fallback xmlns="">
          <p:sp>
            <p:nvSpPr>
              <p:cNvPr id="22" name="テキスト ボックス 21"/>
              <p:cNvSpPr txBox="1">
                <a:spLocks noRot="1" noChangeAspect="1" noMove="1" noResize="1" noEditPoints="1" noAdjustHandles="1" noChangeArrowheads="1" noChangeShapeType="1" noTextEdit="1"/>
              </p:cNvSpPr>
              <p:nvPr/>
            </p:nvSpPr>
            <p:spPr>
              <a:xfrm>
                <a:off x="1828128" y="3101905"/>
                <a:ext cx="6130396" cy="874085"/>
              </a:xfrm>
              <a:prstGeom prst="rect">
                <a:avLst/>
              </a:prstGeom>
              <a:blipFill>
                <a:blip r:embed="rId8"/>
                <a:stretch>
                  <a:fillRect/>
                </a:stretch>
              </a:blipFill>
              <a:ln w="28575">
                <a:noFill/>
              </a:ln>
            </p:spPr>
            <p:txBody>
              <a:bodyPr/>
              <a:lstStyle/>
              <a:p>
                <a:r>
                  <a:rPr lang="ja-JP" altLang="en-US">
                    <a:noFill/>
                  </a:rPr>
                  <a:t> </a:t>
                </a:r>
              </a:p>
            </p:txBody>
          </p:sp>
        </mc:Fallback>
      </mc:AlternateContent>
      <p:cxnSp>
        <p:nvCxnSpPr>
          <p:cNvPr id="5" name="直線矢印コネクタ 4"/>
          <p:cNvCxnSpPr/>
          <p:nvPr/>
        </p:nvCxnSpPr>
        <p:spPr>
          <a:xfrm flipV="1">
            <a:off x="6064624" y="3707509"/>
            <a:ext cx="1227427" cy="788545"/>
          </a:xfrm>
          <a:prstGeom prst="straightConnector1">
            <a:avLst/>
          </a:prstGeom>
          <a:ln w="38100">
            <a:solidFill>
              <a:srgbClr val="00B0F0"/>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5" name="正方形/長方形 34"/>
              <p:cNvSpPr/>
              <p:nvPr/>
            </p:nvSpPr>
            <p:spPr>
              <a:xfrm>
                <a:off x="6592272" y="4947510"/>
                <a:ext cx="2285020" cy="646331"/>
              </a:xfrm>
              <a:prstGeom prst="rect">
                <a:avLst/>
              </a:prstGeom>
            </p:spPr>
            <p:txBody>
              <a:bodyPr wrap="square">
                <a:spAutoFit/>
              </a:bodyPr>
              <a:lstStyle/>
              <a:p>
                <a14:m>
                  <m:oMath xmlns:m="http://schemas.openxmlformats.org/officeDocument/2006/math">
                    <m:r>
                      <a:rPr lang="en-US" altLang="ja-JP" i="1">
                        <a:solidFill>
                          <a:srgbClr val="000000"/>
                        </a:solidFill>
                        <a:latin typeface="Cambria Math" panose="02040503050406030204" pitchFamily="18" charset="0"/>
                      </a:rPr>
                      <m:t>𝜙</m:t>
                    </m:r>
                  </m:oMath>
                </a14:m>
                <a:r>
                  <a:rPr lang="en-US" altLang="ja-JP" dirty="0">
                    <a:solidFill>
                      <a:srgbClr val="000000"/>
                    </a:solidFill>
                  </a:rPr>
                  <a:t> : </a:t>
                </a:r>
                <a:r>
                  <a:rPr lang="en-US" altLang="ja-JP" dirty="0" smtClean="0">
                    <a:solidFill>
                      <a:srgbClr val="000000"/>
                    </a:solidFill>
                  </a:rPr>
                  <a:t>nuclear </a:t>
                </a:r>
              </a:p>
              <a:p>
                <a:pPr algn="r"/>
                <a:r>
                  <a:rPr lang="en-US" altLang="ja-JP" dirty="0" smtClean="0">
                    <a:solidFill>
                      <a:srgbClr val="000000"/>
                    </a:solidFill>
                  </a:rPr>
                  <a:t>Coulomb potential</a:t>
                </a:r>
                <a:endParaRPr lang="ja-JP" altLang="en-US" sz="1600" dirty="0"/>
              </a:p>
            </p:txBody>
          </p:sp>
        </mc:Choice>
        <mc:Fallback xmlns="">
          <p:sp>
            <p:nvSpPr>
              <p:cNvPr id="35" name="正方形/長方形 34"/>
              <p:cNvSpPr>
                <a:spLocks noRot="1" noChangeAspect="1" noMove="1" noResize="1" noEditPoints="1" noAdjustHandles="1" noChangeArrowheads="1" noChangeShapeType="1" noTextEdit="1"/>
              </p:cNvSpPr>
              <p:nvPr/>
            </p:nvSpPr>
            <p:spPr>
              <a:xfrm>
                <a:off x="6592272" y="4947510"/>
                <a:ext cx="2285020" cy="646331"/>
              </a:xfrm>
              <a:prstGeom prst="rect">
                <a:avLst/>
              </a:prstGeom>
              <a:blipFill>
                <a:blip r:embed="rId9"/>
                <a:stretch>
                  <a:fillRect l="-533" t="-5660" r="-2400" b="-1415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4" name="正方形/長方形 23"/>
              <p:cNvSpPr/>
              <p:nvPr/>
            </p:nvSpPr>
            <p:spPr>
              <a:xfrm>
                <a:off x="1757197" y="3997185"/>
                <a:ext cx="3368038" cy="369332"/>
              </a:xfrm>
              <a:prstGeom prst="rect">
                <a:avLst/>
              </a:prstGeom>
            </p:spPr>
            <p:txBody>
              <a:bodyPr wrap="none">
                <a:spAutoFit/>
              </a:bodyPr>
              <a:lstStyle/>
              <a:p>
                <a14:m>
                  <m:oMath xmlns:m="http://schemas.openxmlformats.org/officeDocument/2006/math">
                    <m:r>
                      <a:rPr lang="en-US" altLang="ja-JP" b="0" i="1" smtClean="0">
                        <a:solidFill>
                          <a:srgbClr val="000000"/>
                        </a:solidFill>
                        <a:latin typeface="Cambria Math" panose="02040503050406030204" pitchFamily="18" charset="0"/>
                      </a:rPr>
                      <m:t>𝜅</m:t>
                    </m:r>
                  </m:oMath>
                </a14:m>
                <a:r>
                  <a:rPr lang="en-US" altLang="ja-JP" dirty="0">
                    <a:solidFill>
                      <a:srgbClr val="000000"/>
                    </a:solidFill>
                  </a:rPr>
                  <a:t> </a:t>
                </a:r>
                <a:r>
                  <a:rPr lang="en-US" altLang="ja-JP" dirty="0" smtClean="0">
                    <a:solidFill>
                      <a:srgbClr val="000000"/>
                    </a:solidFill>
                  </a:rPr>
                  <a:t>: index of angular momentum</a:t>
                </a:r>
                <a:endParaRPr lang="ja-JP" altLang="en-US" sz="1600" dirty="0"/>
              </a:p>
            </p:txBody>
          </p:sp>
        </mc:Choice>
        <mc:Fallback xmlns="">
          <p:sp>
            <p:nvSpPr>
              <p:cNvPr id="24" name="正方形/長方形 23"/>
              <p:cNvSpPr>
                <a:spLocks noRot="1" noChangeAspect="1" noMove="1" noResize="1" noEditPoints="1" noAdjustHandles="1" noChangeArrowheads="1" noChangeShapeType="1" noTextEdit="1"/>
              </p:cNvSpPr>
              <p:nvPr/>
            </p:nvSpPr>
            <p:spPr>
              <a:xfrm>
                <a:off x="1757197" y="3997185"/>
                <a:ext cx="3368038" cy="369332"/>
              </a:xfrm>
              <a:prstGeom prst="rect">
                <a:avLst/>
              </a:prstGeom>
              <a:blipFill>
                <a:blip r:embed="rId10"/>
                <a:stretch>
                  <a:fillRect t="-10000" r="-1085" b="-26667"/>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16226776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09" name="グループ化 5308"/>
          <p:cNvGrpSpPr/>
          <p:nvPr/>
        </p:nvGrpSpPr>
        <p:grpSpPr>
          <a:xfrm>
            <a:off x="901618" y="3941806"/>
            <a:ext cx="3445670" cy="2528661"/>
            <a:chOff x="203766" y="3665071"/>
            <a:chExt cx="3445670" cy="2528661"/>
          </a:xfrm>
        </p:grpSpPr>
        <p:grpSp>
          <p:nvGrpSpPr>
            <p:cNvPr id="1265" name="Group 4"/>
            <p:cNvGrpSpPr>
              <a:grpSpLocks noChangeAspect="1"/>
            </p:cNvGrpSpPr>
            <p:nvPr/>
          </p:nvGrpSpPr>
          <p:grpSpPr bwMode="auto">
            <a:xfrm>
              <a:off x="343466" y="3665071"/>
              <a:ext cx="3305970" cy="2528661"/>
              <a:chOff x="1806" y="1267"/>
              <a:chExt cx="2403" cy="1838"/>
            </a:xfrm>
          </p:grpSpPr>
          <p:grpSp>
            <p:nvGrpSpPr>
              <p:cNvPr id="1267" name="Group 205"/>
              <p:cNvGrpSpPr>
                <a:grpSpLocks/>
              </p:cNvGrpSpPr>
              <p:nvPr/>
            </p:nvGrpSpPr>
            <p:grpSpPr bwMode="auto">
              <a:xfrm>
                <a:off x="1814" y="2732"/>
                <a:ext cx="2333" cy="244"/>
                <a:chOff x="1814" y="2732"/>
                <a:chExt cx="2333" cy="244"/>
              </a:xfrm>
            </p:grpSpPr>
            <p:sp>
              <p:nvSpPr>
                <p:cNvPr id="5109" name="Line 6"/>
                <p:cNvSpPr>
                  <a:spLocks noChangeShapeType="1"/>
                </p:cNvSpPr>
                <p:nvPr/>
              </p:nvSpPr>
              <p:spPr bwMode="auto">
                <a:xfrm>
                  <a:off x="18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0" name="Line 7"/>
                <p:cNvSpPr>
                  <a:spLocks noChangeShapeType="1"/>
                </p:cNvSpPr>
                <p:nvPr/>
              </p:nvSpPr>
              <p:spPr bwMode="auto">
                <a:xfrm>
                  <a:off x="182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1" name="Line 8"/>
                <p:cNvSpPr>
                  <a:spLocks noChangeShapeType="1"/>
                </p:cNvSpPr>
                <p:nvPr/>
              </p:nvSpPr>
              <p:spPr bwMode="auto">
                <a:xfrm>
                  <a:off x="183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2" name="Line 9"/>
                <p:cNvSpPr>
                  <a:spLocks noChangeShapeType="1"/>
                </p:cNvSpPr>
                <p:nvPr/>
              </p:nvSpPr>
              <p:spPr bwMode="auto">
                <a:xfrm>
                  <a:off x="18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3" name="Line 10"/>
                <p:cNvSpPr>
                  <a:spLocks noChangeShapeType="1"/>
                </p:cNvSpPr>
                <p:nvPr/>
              </p:nvSpPr>
              <p:spPr bwMode="auto">
                <a:xfrm>
                  <a:off x="18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4" name="Line 11"/>
                <p:cNvSpPr>
                  <a:spLocks noChangeShapeType="1"/>
                </p:cNvSpPr>
                <p:nvPr/>
              </p:nvSpPr>
              <p:spPr bwMode="auto">
                <a:xfrm>
                  <a:off x="187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5" name="Line 12"/>
                <p:cNvSpPr>
                  <a:spLocks noChangeShapeType="1"/>
                </p:cNvSpPr>
                <p:nvPr/>
              </p:nvSpPr>
              <p:spPr bwMode="auto">
                <a:xfrm>
                  <a:off x="188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6" name="Line 13"/>
                <p:cNvSpPr>
                  <a:spLocks noChangeShapeType="1"/>
                </p:cNvSpPr>
                <p:nvPr/>
              </p:nvSpPr>
              <p:spPr bwMode="auto">
                <a:xfrm>
                  <a:off x="18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7" name="Line 14"/>
                <p:cNvSpPr>
                  <a:spLocks noChangeShapeType="1"/>
                </p:cNvSpPr>
                <p:nvPr/>
              </p:nvSpPr>
              <p:spPr bwMode="auto">
                <a:xfrm>
                  <a:off x="19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8" name="Line 15"/>
                <p:cNvSpPr>
                  <a:spLocks noChangeShapeType="1"/>
                </p:cNvSpPr>
                <p:nvPr/>
              </p:nvSpPr>
              <p:spPr bwMode="auto">
                <a:xfrm>
                  <a:off x="192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9" name="Line 16"/>
                <p:cNvSpPr>
                  <a:spLocks noChangeShapeType="1"/>
                </p:cNvSpPr>
                <p:nvPr/>
              </p:nvSpPr>
              <p:spPr bwMode="auto">
                <a:xfrm>
                  <a:off x="193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0" name="Line 17"/>
                <p:cNvSpPr>
                  <a:spLocks noChangeShapeType="1"/>
                </p:cNvSpPr>
                <p:nvPr/>
              </p:nvSpPr>
              <p:spPr bwMode="auto">
                <a:xfrm>
                  <a:off x="19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1" name="Line 18"/>
                <p:cNvSpPr>
                  <a:spLocks noChangeShapeType="1"/>
                </p:cNvSpPr>
                <p:nvPr/>
              </p:nvSpPr>
              <p:spPr bwMode="auto">
                <a:xfrm>
                  <a:off x="19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2" name="Line 19"/>
                <p:cNvSpPr>
                  <a:spLocks noChangeShapeType="1"/>
                </p:cNvSpPr>
                <p:nvPr/>
              </p:nvSpPr>
              <p:spPr bwMode="auto">
                <a:xfrm>
                  <a:off x="197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3" name="Line 20"/>
                <p:cNvSpPr>
                  <a:spLocks noChangeShapeType="1"/>
                </p:cNvSpPr>
                <p:nvPr/>
              </p:nvSpPr>
              <p:spPr bwMode="auto">
                <a:xfrm>
                  <a:off x="198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4" name="Line 21"/>
                <p:cNvSpPr>
                  <a:spLocks noChangeShapeType="1"/>
                </p:cNvSpPr>
                <p:nvPr/>
              </p:nvSpPr>
              <p:spPr bwMode="auto">
                <a:xfrm>
                  <a:off x="19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5" name="Line 22"/>
                <p:cNvSpPr>
                  <a:spLocks noChangeShapeType="1"/>
                </p:cNvSpPr>
                <p:nvPr/>
              </p:nvSpPr>
              <p:spPr bwMode="auto">
                <a:xfrm>
                  <a:off x="20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6" name="Line 23"/>
                <p:cNvSpPr>
                  <a:spLocks noChangeShapeType="1"/>
                </p:cNvSpPr>
                <p:nvPr/>
              </p:nvSpPr>
              <p:spPr bwMode="auto">
                <a:xfrm>
                  <a:off x="201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7" name="Line 24"/>
                <p:cNvSpPr>
                  <a:spLocks noChangeShapeType="1"/>
                </p:cNvSpPr>
                <p:nvPr/>
              </p:nvSpPr>
              <p:spPr bwMode="auto">
                <a:xfrm>
                  <a:off x="203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8" name="Line 25"/>
                <p:cNvSpPr>
                  <a:spLocks noChangeShapeType="1"/>
                </p:cNvSpPr>
                <p:nvPr/>
              </p:nvSpPr>
              <p:spPr bwMode="auto">
                <a:xfrm>
                  <a:off x="20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9" name="Line 26"/>
                <p:cNvSpPr>
                  <a:spLocks noChangeShapeType="1"/>
                </p:cNvSpPr>
                <p:nvPr/>
              </p:nvSpPr>
              <p:spPr bwMode="auto">
                <a:xfrm>
                  <a:off x="20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0" name="Line 27"/>
                <p:cNvSpPr>
                  <a:spLocks noChangeShapeType="1"/>
                </p:cNvSpPr>
                <p:nvPr/>
              </p:nvSpPr>
              <p:spPr bwMode="auto">
                <a:xfrm>
                  <a:off x="206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1" name="Line 28"/>
                <p:cNvSpPr>
                  <a:spLocks noChangeShapeType="1"/>
                </p:cNvSpPr>
                <p:nvPr/>
              </p:nvSpPr>
              <p:spPr bwMode="auto">
                <a:xfrm>
                  <a:off x="207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2" name="Line 29"/>
                <p:cNvSpPr>
                  <a:spLocks noChangeShapeType="1"/>
                </p:cNvSpPr>
                <p:nvPr/>
              </p:nvSpPr>
              <p:spPr bwMode="auto">
                <a:xfrm>
                  <a:off x="20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3" name="Line 30"/>
                <p:cNvSpPr>
                  <a:spLocks noChangeShapeType="1"/>
                </p:cNvSpPr>
                <p:nvPr/>
              </p:nvSpPr>
              <p:spPr bwMode="auto">
                <a:xfrm>
                  <a:off x="21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4" name="Line 31"/>
                <p:cNvSpPr>
                  <a:spLocks noChangeShapeType="1"/>
                </p:cNvSpPr>
                <p:nvPr/>
              </p:nvSpPr>
              <p:spPr bwMode="auto">
                <a:xfrm>
                  <a:off x="211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5" name="Line 32"/>
                <p:cNvSpPr>
                  <a:spLocks noChangeShapeType="1"/>
                </p:cNvSpPr>
                <p:nvPr/>
              </p:nvSpPr>
              <p:spPr bwMode="auto">
                <a:xfrm>
                  <a:off x="212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6" name="Line 33"/>
                <p:cNvSpPr>
                  <a:spLocks noChangeShapeType="1"/>
                </p:cNvSpPr>
                <p:nvPr/>
              </p:nvSpPr>
              <p:spPr bwMode="auto">
                <a:xfrm>
                  <a:off x="21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7" name="Line 34"/>
                <p:cNvSpPr>
                  <a:spLocks noChangeShapeType="1"/>
                </p:cNvSpPr>
                <p:nvPr/>
              </p:nvSpPr>
              <p:spPr bwMode="auto">
                <a:xfrm>
                  <a:off x="21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8" name="Line 35"/>
                <p:cNvSpPr>
                  <a:spLocks noChangeShapeType="1"/>
                </p:cNvSpPr>
                <p:nvPr/>
              </p:nvSpPr>
              <p:spPr bwMode="auto">
                <a:xfrm>
                  <a:off x="216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9" name="Line 36"/>
                <p:cNvSpPr>
                  <a:spLocks noChangeShapeType="1"/>
                </p:cNvSpPr>
                <p:nvPr/>
              </p:nvSpPr>
              <p:spPr bwMode="auto">
                <a:xfrm>
                  <a:off x="217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0" name="Line 37"/>
                <p:cNvSpPr>
                  <a:spLocks noChangeShapeType="1"/>
                </p:cNvSpPr>
                <p:nvPr/>
              </p:nvSpPr>
              <p:spPr bwMode="auto">
                <a:xfrm>
                  <a:off x="21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1" name="Line 38"/>
                <p:cNvSpPr>
                  <a:spLocks noChangeShapeType="1"/>
                </p:cNvSpPr>
                <p:nvPr/>
              </p:nvSpPr>
              <p:spPr bwMode="auto">
                <a:xfrm>
                  <a:off x="21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2" name="Line 39"/>
                <p:cNvSpPr>
                  <a:spLocks noChangeShapeType="1"/>
                </p:cNvSpPr>
                <p:nvPr/>
              </p:nvSpPr>
              <p:spPr bwMode="auto">
                <a:xfrm>
                  <a:off x="221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3" name="Line 40"/>
                <p:cNvSpPr>
                  <a:spLocks noChangeShapeType="1"/>
                </p:cNvSpPr>
                <p:nvPr/>
              </p:nvSpPr>
              <p:spPr bwMode="auto">
                <a:xfrm>
                  <a:off x="222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4" name="Line 41"/>
                <p:cNvSpPr>
                  <a:spLocks noChangeShapeType="1"/>
                </p:cNvSpPr>
                <p:nvPr/>
              </p:nvSpPr>
              <p:spPr bwMode="auto">
                <a:xfrm>
                  <a:off x="22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5" name="Line 42"/>
                <p:cNvSpPr>
                  <a:spLocks noChangeShapeType="1"/>
                </p:cNvSpPr>
                <p:nvPr/>
              </p:nvSpPr>
              <p:spPr bwMode="auto">
                <a:xfrm>
                  <a:off x="22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6" name="Line 43"/>
                <p:cNvSpPr>
                  <a:spLocks noChangeShapeType="1"/>
                </p:cNvSpPr>
                <p:nvPr/>
              </p:nvSpPr>
              <p:spPr bwMode="auto">
                <a:xfrm>
                  <a:off x="225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7" name="Line 44"/>
                <p:cNvSpPr>
                  <a:spLocks noChangeShapeType="1"/>
                </p:cNvSpPr>
                <p:nvPr/>
              </p:nvSpPr>
              <p:spPr bwMode="auto">
                <a:xfrm>
                  <a:off x="227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8" name="Line 45"/>
                <p:cNvSpPr>
                  <a:spLocks noChangeShapeType="1"/>
                </p:cNvSpPr>
                <p:nvPr/>
              </p:nvSpPr>
              <p:spPr bwMode="auto">
                <a:xfrm>
                  <a:off x="22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9" name="Line 46"/>
                <p:cNvSpPr>
                  <a:spLocks noChangeShapeType="1"/>
                </p:cNvSpPr>
                <p:nvPr/>
              </p:nvSpPr>
              <p:spPr bwMode="auto">
                <a:xfrm>
                  <a:off x="22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0" name="Line 47"/>
                <p:cNvSpPr>
                  <a:spLocks noChangeShapeType="1"/>
                </p:cNvSpPr>
                <p:nvPr/>
              </p:nvSpPr>
              <p:spPr bwMode="auto">
                <a:xfrm>
                  <a:off x="230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1" name="Line 48"/>
                <p:cNvSpPr>
                  <a:spLocks noChangeShapeType="1"/>
                </p:cNvSpPr>
                <p:nvPr/>
              </p:nvSpPr>
              <p:spPr bwMode="auto">
                <a:xfrm>
                  <a:off x="231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2" name="Line 49"/>
                <p:cNvSpPr>
                  <a:spLocks noChangeShapeType="1"/>
                </p:cNvSpPr>
                <p:nvPr/>
              </p:nvSpPr>
              <p:spPr bwMode="auto">
                <a:xfrm>
                  <a:off x="23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3" name="Line 50"/>
                <p:cNvSpPr>
                  <a:spLocks noChangeShapeType="1"/>
                </p:cNvSpPr>
                <p:nvPr/>
              </p:nvSpPr>
              <p:spPr bwMode="auto">
                <a:xfrm>
                  <a:off x="23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4" name="Line 51"/>
                <p:cNvSpPr>
                  <a:spLocks noChangeShapeType="1"/>
                </p:cNvSpPr>
                <p:nvPr/>
              </p:nvSpPr>
              <p:spPr bwMode="auto">
                <a:xfrm>
                  <a:off x="235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5" name="Line 52"/>
                <p:cNvSpPr>
                  <a:spLocks noChangeShapeType="1"/>
                </p:cNvSpPr>
                <p:nvPr/>
              </p:nvSpPr>
              <p:spPr bwMode="auto">
                <a:xfrm>
                  <a:off x="236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6" name="Line 53"/>
                <p:cNvSpPr>
                  <a:spLocks noChangeShapeType="1"/>
                </p:cNvSpPr>
                <p:nvPr/>
              </p:nvSpPr>
              <p:spPr bwMode="auto">
                <a:xfrm>
                  <a:off x="23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7" name="Line 54"/>
                <p:cNvSpPr>
                  <a:spLocks noChangeShapeType="1"/>
                </p:cNvSpPr>
                <p:nvPr/>
              </p:nvSpPr>
              <p:spPr bwMode="auto">
                <a:xfrm>
                  <a:off x="23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8" name="Line 55"/>
                <p:cNvSpPr>
                  <a:spLocks noChangeShapeType="1"/>
                </p:cNvSpPr>
                <p:nvPr/>
              </p:nvSpPr>
              <p:spPr bwMode="auto">
                <a:xfrm>
                  <a:off x="240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9" name="Line 56"/>
                <p:cNvSpPr>
                  <a:spLocks noChangeShapeType="1"/>
                </p:cNvSpPr>
                <p:nvPr/>
              </p:nvSpPr>
              <p:spPr bwMode="auto">
                <a:xfrm>
                  <a:off x="241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0" name="Line 57"/>
                <p:cNvSpPr>
                  <a:spLocks noChangeShapeType="1"/>
                </p:cNvSpPr>
                <p:nvPr/>
              </p:nvSpPr>
              <p:spPr bwMode="auto">
                <a:xfrm>
                  <a:off x="24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1" name="Line 58"/>
                <p:cNvSpPr>
                  <a:spLocks noChangeShapeType="1"/>
                </p:cNvSpPr>
                <p:nvPr/>
              </p:nvSpPr>
              <p:spPr bwMode="auto">
                <a:xfrm>
                  <a:off x="24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2" name="Line 59"/>
                <p:cNvSpPr>
                  <a:spLocks noChangeShapeType="1"/>
                </p:cNvSpPr>
                <p:nvPr/>
              </p:nvSpPr>
              <p:spPr bwMode="auto">
                <a:xfrm>
                  <a:off x="245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3" name="Line 60"/>
                <p:cNvSpPr>
                  <a:spLocks noChangeShapeType="1"/>
                </p:cNvSpPr>
                <p:nvPr/>
              </p:nvSpPr>
              <p:spPr bwMode="auto">
                <a:xfrm>
                  <a:off x="246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4" name="Line 61"/>
                <p:cNvSpPr>
                  <a:spLocks noChangeShapeType="1"/>
                </p:cNvSpPr>
                <p:nvPr/>
              </p:nvSpPr>
              <p:spPr bwMode="auto">
                <a:xfrm>
                  <a:off x="24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5" name="Line 62"/>
                <p:cNvSpPr>
                  <a:spLocks noChangeShapeType="1"/>
                </p:cNvSpPr>
                <p:nvPr/>
              </p:nvSpPr>
              <p:spPr bwMode="auto">
                <a:xfrm>
                  <a:off x="24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6" name="Line 63"/>
                <p:cNvSpPr>
                  <a:spLocks noChangeShapeType="1"/>
                </p:cNvSpPr>
                <p:nvPr/>
              </p:nvSpPr>
              <p:spPr bwMode="auto">
                <a:xfrm>
                  <a:off x="249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7" name="Line 64"/>
                <p:cNvSpPr>
                  <a:spLocks noChangeShapeType="1"/>
                </p:cNvSpPr>
                <p:nvPr/>
              </p:nvSpPr>
              <p:spPr bwMode="auto">
                <a:xfrm>
                  <a:off x="251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8" name="Line 65"/>
                <p:cNvSpPr>
                  <a:spLocks noChangeShapeType="1"/>
                </p:cNvSpPr>
                <p:nvPr/>
              </p:nvSpPr>
              <p:spPr bwMode="auto">
                <a:xfrm>
                  <a:off x="25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9" name="Line 66"/>
                <p:cNvSpPr>
                  <a:spLocks noChangeShapeType="1"/>
                </p:cNvSpPr>
                <p:nvPr/>
              </p:nvSpPr>
              <p:spPr bwMode="auto">
                <a:xfrm>
                  <a:off x="25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0" name="Line 67"/>
                <p:cNvSpPr>
                  <a:spLocks noChangeShapeType="1"/>
                </p:cNvSpPr>
                <p:nvPr/>
              </p:nvSpPr>
              <p:spPr bwMode="auto">
                <a:xfrm>
                  <a:off x="254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1" name="Line 68"/>
                <p:cNvSpPr>
                  <a:spLocks noChangeShapeType="1"/>
                </p:cNvSpPr>
                <p:nvPr/>
              </p:nvSpPr>
              <p:spPr bwMode="auto">
                <a:xfrm>
                  <a:off x="255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2" name="Line 69"/>
                <p:cNvSpPr>
                  <a:spLocks noChangeShapeType="1"/>
                </p:cNvSpPr>
                <p:nvPr/>
              </p:nvSpPr>
              <p:spPr bwMode="auto">
                <a:xfrm>
                  <a:off x="25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3" name="Line 70"/>
                <p:cNvSpPr>
                  <a:spLocks noChangeShapeType="1"/>
                </p:cNvSpPr>
                <p:nvPr/>
              </p:nvSpPr>
              <p:spPr bwMode="auto">
                <a:xfrm>
                  <a:off x="25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4" name="Line 71"/>
                <p:cNvSpPr>
                  <a:spLocks noChangeShapeType="1"/>
                </p:cNvSpPr>
                <p:nvPr/>
              </p:nvSpPr>
              <p:spPr bwMode="auto">
                <a:xfrm>
                  <a:off x="259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5" name="Line 72"/>
                <p:cNvSpPr>
                  <a:spLocks noChangeShapeType="1"/>
                </p:cNvSpPr>
                <p:nvPr/>
              </p:nvSpPr>
              <p:spPr bwMode="auto">
                <a:xfrm>
                  <a:off x="260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6" name="Line 73"/>
                <p:cNvSpPr>
                  <a:spLocks noChangeShapeType="1"/>
                </p:cNvSpPr>
                <p:nvPr/>
              </p:nvSpPr>
              <p:spPr bwMode="auto">
                <a:xfrm>
                  <a:off x="26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7" name="Line 74"/>
                <p:cNvSpPr>
                  <a:spLocks noChangeShapeType="1"/>
                </p:cNvSpPr>
                <p:nvPr/>
              </p:nvSpPr>
              <p:spPr bwMode="auto">
                <a:xfrm>
                  <a:off x="26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8" name="Line 75"/>
                <p:cNvSpPr>
                  <a:spLocks noChangeShapeType="1"/>
                </p:cNvSpPr>
                <p:nvPr/>
              </p:nvSpPr>
              <p:spPr bwMode="auto">
                <a:xfrm>
                  <a:off x="264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9" name="Line 76"/>
                <p:cNvSpPr>
                  <a:spLocks noChangeShapeType="1"/>
                </p:cNvSpPr>
                <p:nvPr/>
              </p:nvSpPr>
              <p:spPr bwMode="auto">
                <a:xfrm>
                  <a:off x="265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0" name="Line 77"/>
                <p:cNvSpPr>
                  <a:spLocks noChangeShapeType="1"/>
                </p:cNvSpPr>
                <p:nvPr/>
              </p:nvSpPr>
              <p:spPr bwMode="auto">
                <a:xfrm>
                  <a:off x="26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1" name="Line 78"/>
                <p:cNvSpPr>
                  <a:spLocks noChangeShapeType="1"/>
                </p:cNvSpPr>
                <p:nvPr/>
              </p:nvSpPr>
              <p:spPr bwMode="auto">
                <a:xfrm>
                  <a:off x="26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2" name="Line 79"/>
                <p:cNvSpPr>
                  <a:spLocks noChangeShapeType="1"/>
                </p:cNvSpPr>
                <p:nvPr/>
              </p:nvSpPr>
              <p:spPr bwMode="auto">
                <a:xfrm>
                  <a:off x="269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3" name="Line 80"/>
                <p:cNvSpPr>
                  <a:spLocks noChangeShapeType="1"/>
                </p:cNvSpPr>
                <p:nvPr/>
              </p:nvSpPr>
              <p:spPr bwMode="auto">
                <a:xfrm>
                  <a:off x="270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4" name="Line 81"/>
                <p:cNvSpPr>
                  <a:spLocks noChangeShapeType="1"/>
                </p:cNvSpPr>
                <p:nvPr/>
              </p:nvSpPr>
              <p:spPr bwMode="auto">
                <a:xfrm>
                  <a:off x="27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5" name="Line 82"/>
                <p:cNvSpPr>
                  <a:spLocks noChangeShapeType="1"/>
                </p:cNvSpPr>
                <p:nvPr/>
              </p:nvSpPr>
              <p:spPr bwMode="auto">
                <a:xfrm>
                  <a:off x="27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6" name="Line 83"/>
                <p:cNvSpPr>
                  <a:spLocks noChangeShapeType="1"/>
                </p:cNvSpPr>
                <p:nvPr/>
              </p:nvSpPr>
              <p:spPr bwMode="auto">
                <a:xfrm>
                  <a:off x="273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7" name="Line 84"/>
                <p:cNvSpPr>
                  <a:spLocks noChangeShapeType="1"/>
                </p:cNvSpPr>
                <p:nvPr/>
              </p:nvSpPr>
              <p:spPr bwMode="auto">
                <a:xfrm>
                  <a:off x="275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8" name="Line 85"/>
                <p:cNvSpPr>
                  <a:spLocks noChangeShapeType="1"/>
                </p:cNvSpPr>
                <p:nvPr/>
              </p:nvSpPr>
              <p:spPr bwMode="auto">
                <a:xfrm>
                  <a:off x="27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9" name="Line 86"/>
                <p:cNvSpPr>
                  <a:spLocks noChangeShapeType="1"/>
                </p:cNvSpPr>
                <p:nvPr/>
              </p:nvSpPr>
              <p:spPr bwMode="auto">
                <a:xfrm>
                  <a:off x="27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0" name="Line 87"/>
                <p:cNvSpPr>
                  <a:spLocks noChangeShapeType="1"/>
                </p:cNvSpPr>
                <p:nvPr/>
              </p:nvSpPr>
              <p:spPr bwMode="auto">
                <a:xfrm>
                  <a:off x="278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1" name="Line 88"/>
                <p:cNvSpPr>
                  <a:spLocks noChangeShapeType="1"/>
                </p:cNvSpPr>
                <p:nvPr/>
              </p:nvSpPr>
              <p:spPr bwMode="auto">
                <a:xfrm>
                  <a:off x="279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2" name="Line 89"/>
                <p:cNvSpPr>
                  <a:spLocks noChangeShapeType="1"/>
                </p:cNvSpPr>
                <p:nvPr/>
              </p:nvSpPr>
              <p:spPr bwMode="auto">
                <a:xfrm>
                  <a:off x="28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3" name="Line 90"/>
                <p:cNvSpPr>
                  <a:spLocks noChangeShapeType="1"/>
                </p:cNvSpPr>
                <p:nvPr/>
              </p:nvSpPr>
              <p:spPr bwMode="auto">
                <a:xfrm>
                  <a:off x="28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4" name="Line 91"/>
                <p:cNvSpPr>
                  <a:spLocks noChangeShapeType="1"/>
                </p:cNvSpPr>
                <p:nvPr/>
              </p:nvSpPr>
              <p:spPr bwMode="auto">
                <a:xfrm>
                  <a:off x="283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5" name="Line 92"/>
                <p:cNvSpPr>
                  <a:spLocks noChangeShapeType="1"/>
                </p:cNvSpPr>
                <p:nvPr/>
              </p:nvSpPr>
              <p:spPr bwMode="auto">
                <a:xfrm>
                  <a:off x="284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6" name="Line 93"/>
                <p:cNvSpPr>
                  <a:spLocks noChangeShapeType="1"/>
                </p:cNvSpPr>
                <p:nvPr/>
              </p:nvSpPr>
              <p:spPr bwMode="auto">
                <a:xfrm>
                  <a:off x="28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7" name="Line 94"/>
                <p:cNvSpPr>
                  <a:spLocks noChangeShapeType="1"/>
                </p:cNvSpPr>
                <p:nvPr/>
              </p:nvSpPr>
              <p:spPr bwMode="auto">
                <a:xfrm>
                  <a:off x="28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8" name="Line 95"/>
                <p:cNvSpPr>
                  <a:spLocks noChangeShapeType="1"/>
                </p:cNvSpPr>
                <p:nvPr/>
              </p:nvSpPr>
              <p:spPr bwMode="auto">
                <a:xfrm>
                  <a:off x="288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9" name="Line 96"/>
                <p:cNvSpPr>
                  <a:spLocks noChangeShapeType="1"/>
                </p:cNvSpPr>
                <p:nvPr/>
              </p:nvSpPr>
              <p:spPr bwMode="auto">
                <a:xfrm>
                  <a:off x="289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0" name="Line 97"/>
                <p:cNvSpPr>
                  <a:spLocks noChangeShapeType="1"/>
                </p:cNvSpPr>
                <p:nvPr/>
              </p:nvSpPr>
              <p:spPr bwMode="auto">
                <a:xfrm>
                  <a:off x="29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1" name="Line 98"/>
                <p:cNvSpPr>
                  <a:spLocks noChangeShapeType="1"/>
                </p:cNvSpPr>
                <p:nvPr/>
              </p:nvSpPr>
              <p:spPr bwMode="auto">
                <a:xfrm>
                  <a:off x="29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2" name="Line 99"/>
                <p:cNvSpPr>
                  <a:spLocks noChangeShapeType="1"/>
                </p:cNvSpPr>
                <p:nvPr/>
              </p:nvSpPr>
              <p:spPr bwMode="auto">
                <a:xfrm>
                  <a:off x="293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3" name="Line 100"/>
                <p:cNvSpPr>
                  <a:spLocks noChangeShapeType="1"/>
                </p:cNvSpPr>
                <p:nvPr/>
              </p:nvSpPr>
              <p:spPr bwMode="auto">
                <a:xfrm>
                  <a:off x="294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4" name="Line 101"/>
                <p:cNvSpPr>
                  <a:spLocks noChangeShapeType="1"/>
                </p:cNvSpPr>
                <p:nvPr/>
              </p:nvSpPr>
              <p:spPr bwMode="auto">
                <a:xfrm>
                  <a:off x="29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5" name="Line 102"/>
                <p:cNvSpPr>
                  <a:spLocks noChangeShapeType="1"/>
                </p:cNvSpPr>
                <p:nvPr/>
              </p:nvSpPr>
              <p:spPr bwMode="auto">
                <a:xfrm>
                  <a:off x="29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6" name="Line 103"/>
                <p:cNvSpPr>
                  <a:spLocks noChangeShapeType="1"/>
                </p:cNvSpPr>
                <p:nvPr/>
              </p:nvSpPr>
              <p:spPr bwMode="auto">
                <a:xfrm>
                  <a:off x="297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7" name="Line 104"/>
                <p:cNvSpPr>
                  <a:spLocks noChangeShapeType="1"/>
                </p:cNvSpPr>
                <p:nvPr/>
              </p:nvSpPr>
              <p:spPr bwMode="auto">
                <a:xfrm>
                  <a:off x="299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8" name="Line 105"/>
                <p:cNvSpPr>
                  <a:spLocks noChangeShapeType="1"/>
                </p:cNvSpPr>
                <p:nvPr/>
              </p:nvSpPr>
              <p:spPr bwMode="auto">
                <a:xfrm>
                  <a:off x="30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9" name="Line 106"/>
                <p:cNvSpPr>
                  <a:spLocks noChangeShapeType="1"/>
                </p:cNvSpPr>
                <p:nvPr/>
              </p:nvSpPr>
              <p:spPr bwMode="auto">
                <a:xfrm>
                  <a:off x="30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0" name="Line 107"/>
                <p:cNvSpPr>
                  <a:spLocks noChangeShapeType="1"/>
                </p:cNvSpPr>
                <p:nvPr/>
              </p:nvSpPr>
              <p:spPr bwMode="auto">
                <a:xfrm>
                  <a:off x="302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1" name="Line 108"/>
                <p:cNvSpPr>
                  <a:spLocks noChangeShapeType="1"/>
                </p:cNvSpPr>
                <p:nvPr/>
              </p:nvSpPr>
              <p:spPr bwMode="auto">
                <a:xfrm>
                  <a:off x="303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2" name="Line 109"/>
                <p:cNvSpPr>
                  <a:spLocks noChangeShapeType="1"/>
                </p:cNvSpPr>
                <p:nvPr/>
              </p:nvSpPr>
              <p:spPr bwMode="auto">
                <a:xfrm>
                  <a:off x="30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3" name="Line 110"/>
                <p:cNvSpPr>
                  <a:spLocks noChangeShapeType="1"/>
                </p:cNvSpPr>
                <p:nvPr/>
              </p:nvSpPr>
              <p:spPr bwMode="auto">
                <a:xfrm>
                  <a:off x="30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4" name="Line 111"/>
                <p:cNvSpPr>
                  <a:spLocks noChangeShapeType="1"/>
                </p:cNvSpPr>
                <p:nvPr/>
              </p:nvSpPr>
              <p:spPr bwMode="auto">
                <a:xfrm>
                  <a:off x="307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5" name="Line 112"/>
                <p:cNvSpPr>
                  <a:spLocks noChangeShapeType="1"/>
                </p:cNvSpPr>
                <p:nvPr/>
              </p:nvSpPr>
              <p:spPr bwMode="auto">
                <a:xfrm>
                  <a:off x="308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6" name="Line 113"/>
                <p:cNvSpPr>
                  <a:spLocks noChangeShapeType="1"/>
                </p:cNvSpPr>
                <p:nvPr/>
              </p:nvSpPr>
              <p:spPr bwMode="auto">
                <a:xfrm>
                  <a:off x="30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7" name="Line 114"/>
                <p:cNvSpPr>
                  <a:spLocks noChangeShapeType="1"/>
                </p:cNvSpPr>
                <p:nvPr/>
              </p:nvSpPr>
              <p:spPr bwMode="auto">
                <a:xfrm>
                  <a:off x="31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8" name="Line 115"/>
                <p:cNvSpPr>
                  <a:spLocks noChangeShapeType="1"/>
                </p:cNvSpPr>
                <p:nvPr/>
              </p:nvSpPr>
              <p:spPr bwMode="auto">
                <a:xfrm>
                  <a:off x="312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9" name="Line 116"/>
                <p:cNvSpPr>
                  <a:spLocks noChangeShapeType="1"/>
                </p:cNvSpPr>
                <p:nvPr/>
              </p:nvSpPr>
              <p:spPr bwMode="auto">
                <a:xfrm>
                  <a:off x="313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0" name="Line 117"/>
                <p:cNvSpPr>
                  <a:spLocks noChangeShapeType="1"/>
                </p:cNvSpPr>
                <p:nvPr/>
              </p:nvSpPr>
              <p:spPr bwMode="auto">
                <a:xfrm>
                  <a:off x="31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1" name="Line 118"/>
                <p:cNvSpPr>
                  <a:spLocks noChangeShapeType="1"/>
                </p:cNvSpPr>
                <p:nvPr/>
              </p:nvSpPr>
              <p:spPr bwMode="auto">
                <a:xfrm>
                  <a:off x="31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2" name="Line 119"/>
                <p:cNvSpPr>
                  <a:spLocks noChangeShapeType="1"/>
                </p:cNvSpPr>
                <p:nvPr/>
              </p:nvSpPr>
              <p:spPr bwMode="auto">
                <a:xfrm>
                  <a:off x="317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3" name="Line 120"/>
                <p:cNvSpPr>
                  <a:spLocks noChangeShapeType="1"/>
                </p:cNvSpPr>
                <p:nvPr/>
              </p:nvSpPr>
              <p:spPr bwMode="auto">
                <a:xfrm>
                  <a:off x="318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4" name="Line 121"/>
                <p:cNvSpPr>
                  <a:spLocks noChangeShapeType="1"/>
                </p:cNvSpPr>
                <p:nvPr/>
              </p:nvSpPr>
              <p:spPr bwMode="auto">
                <a:xfrm>
                  <a:off x="31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5" name="Line 122"/>
                <p:cNvSpPr>
                  <a:spLocks noChangeShapeType="1"/>
                </p:cNvSpPr>
                <p:nvPr/>
              </p:nvSpPr>
              <p:spPr bwMode="auto">
                <a:xfrm>
                  <a:off x="32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6" name="Line 123"/>
                <p:cNvSpPr>
                  <a:spLocks noChangeShapeType="1"/>
                </p:cNvSpPr>
                <p:nvPr/>
              </p:nvSpPr>
              <p:spPr bwMode="auto">
                <a:xfrm>
                  <a:off x="321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7" name="Line 124"/>
                <p:cNvSpPr>
                  <a:spLocks noChangeShapeType="1"/>
                </p:cNvSpPr>
                <p:nvPr/>
              </p:nvSpPr>
              <p:spPr bwMode="auto">
                <a:xfrm>
                  <a:off x="323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8" name="Line 125"/>
                <p:cNvSpPr>
                  <a:spLocks noChangeShapeType="1"/>
                </p:cNvSpPr>
                <p:nvPr/>
              </p:nvSpPr>
              <p:spPr bwMode="auto">
                <a:xfrm>
                  <a:off x="32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9" name="Line 126"/>
                <p:cNvSpPr>
                  <a:spLocks noChangeShapeType="1"/>
                </p:cNvSpPr>
                <p:nvPr/>
              </p:nvSpPr>
              <p:spPr bwMode="auto">
                <a:xfrm>
                  <a:off x="32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0" name="Line 127"/>
                <p:cNvSpPr>
                  <a:spLocks noChangeShapeType="1"/>
                </p:cNvSpPr>
                <p:nvPr/>
              </p:nvSpPr>
              <p:spPr bwMode="auto">
                <a:xfrm>
                  <a:off x="326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1" name="Line 128"/>
                <p:cNvSpPr>
                  <a:spLocks noChangeShapeType="1"/>
                </p:cNvSpPr>
                <p:nvPr/>
              </p:nvSpPr>
              <p:spPr bwMode="auto">
                <a:xfrm>
                  <a:off x="327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2" name="Line 129"/>
                <p:cNvSpPr>
                  <a:spLocks noChangeShapeType="1"/>
                </p:cNvSpPr>
                <p:nvPr/>
              </p:nvSpPr>
              <p:spPr bwMode="auto">
                <a:xfrm>
                  <a:off x="32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3" name="Line 130"/>
                <p:cNvSpPr>
                  <a:spLocks noChangeShapeType="1"/>
                </p:cNvSpPr>
                <p:nvPr/>
              </p:nvSpPr>
              <p:spPr bwMode="auto">
                <a:xfrm>
                  <a:off x="33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4" name="Line 131"/>
                <p:cNvSpPr>
                  <a:spLocks noChangeShapeType="1"/>
                </p:cNvSpPr>
                <p:nvPr/>
              </p:nvSpPr>
              <p:spPr bwMode="auto">
                <a:xfrm>
                  <a:off x="331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5" name="Line 132"/>
                <p:cNvSpPr>
                  <a:spLocks noChangeShapeType="1"/>
                </p:cNvSpPr>
                <p:nvPr/>
              </p:nvSpPr>
              <p:spPr bwMode="auto">
                <a:xfrm>
                  <a:off x="332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6" name="Line 133"/>
                <p:cNvSpPr>
                  <a:spLocks noChangeShapeType="1"/>
                </p:cNvSpPr>
                <p:nvPr/>
              </p:nvSpPr>
              <p:spPr bwMode="auto">
                <a:xfrm>
                  <a:off x="33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7" name="Line 134"/>
                <p:cNvSpPr>
                  <a:spLocks noChangeShapeType="1"/>
                </p:cNvSpPr>
                <p:nvPr/>
              </p:nvSpPr>
              <p:spPr bwMode="auto">
                <a:xfrm>
                  <a:off x="33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8" name="Line 135"/>
                <p:cNvSpPr>
                  <a:spLocks noChangeShapeType="1"/>
                </p:cNvSpPr>
                <p:nvPr/>
              </p:nvSpPr>
              <p:spPr bwMode="auto">
                <a:xfrm>
                  <a:off x="336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9" name="Line 136"/>
                <p:cNvSpPr>
                  <a:spLocks noChangeShapeType="1"/>
                </p:cNvSpPr>
                <p:nvPr/>
              </p:nvSpPr>
              <p:spPr bwMode="auto">
                <a:xfrm>
                  <a:off x="337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0" name="Line 137"/>
                <p:cNvSpPr>
                  <a:spLocks noChangeShapeType="1"/>
                </p:cNvSpPr>
                <p:nvPr/>
              </p:nvSpPr>
              <p:spPr bwMode="auto">
                <a:xfrm>
                  <a:off x="33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1" name="Line 138"/>
                <p:cNvSpPr>
                  <a:spLocks noChangeShapeType="1"/>
                </p:cNvSpPr>
                <p:nvPr/>
              </p:nvSpPr>
              <p:spPr bwMode="auto">
                <a:xfrm>
                  <a:off x="33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2" name="Line 139"/>
                <p:cNvSpPr>
                  <a:spLocks noChangeShapeType="1"/>
                </p:cNvSpPr>
                <p:nvPr/>
              </p:nvSpPr>
              <p:spPr bwMode="auto">
                <a:xfrm>
                  <a:off x="341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3" name="Line 140"/>
                <p:cNvSpPr>
                  <a:spLocks noChangeShapeType="1"/>
                </p:cNvSpPr>
                <p:nvPr/>
              </p:nvSpPr>
              <p:spPr bwMode="auto">
                <a:xfrm>
                  <a:off x="342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4" name="Line 141"/>
                <p:cNvSpPr>
                  <a:spLocks noChangeShapeType="1"/>
                </p:cNvSpPr>
                <p:nvPr/>
              </p:nvSpPr>
              <p:spPr bwMode="auto">
                <a:xfrm>
                  <a:off x="34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5" name="Line 142"/>
                <p:cNvSpPr>
                  <a:spLocks noChangeShapeType="1"/>
                </p:cNvSpPr>
                <p:nvPr/>
              </p:nvSpPr>
              <p:spPr bwMode="auto">
                <a:xfrm>
                  <a:off x="34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6" name="Line 143"/>
                <p:cNvSpPr>
                  <a:spLocks noChangeShapeType="1"/>
                </p:cNvSpPr>
                <p:nvPr/>
              </p:nvSpPr>
              <p:spPr bwMode="auto">
                <a:xfrm>
                  <a:off x="345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7" name="Line 144"/>
                <p:cNvSpPr>
                  <a:spLocks noChangeShapeType="1"/>
                </p:cNvSpPr>
                <p:nvPr/>
              </p:nvSpPr>
              <p:spPr bwMode="auto">
                <a:xfrm>
                  <a:off x="347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8" name="Line 145"/>
                <p:cNvSpPr>
                  <a:spLocks noChangeShapeType="1"/>
                </p:cNvSpPr>
                <p:nvPr/>
              </p:nvSpPr>
              <p:spPr bwMode="auto">
                <a:xfrm>
                  <a:off x="34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9" name="Line 146"/>
                <p:cNvSpPr>
                  <a:spLocks noChangeShapeType="1"/>
                </p:cNvSpPr>
                <p:nvPr/>
              </p:nvSpPr>
              <p:spPr bwMode="auto">
                <a:xfrm>
                  <a:off x="34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0" name="Line 147"/>
                <p:cNvSpPr>
                  <a:spLocks noChangeShapeType="1"/>
                </p:cNvSpPr>
                <p:nvPr/>
              </p:nvSpPr>
              <p:spPr bwMode="auto">
                <a:xfrm>
                  <a:off x="350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1" name="Line 148"/>
                <p:cNvSpPr>
                  <a:spLocks noChangeShapeType="1"/>
                </p:cNvSpPr>
                <p:nvPr/>
              </p:nvSpPr>
              <p:spPr bwMode="auto">
                <a:xfrm>
                  <a:off x="351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2" name="Line 149"/>
                <p:cNvSpPr>
                  <a:spLocks noChangeShapeType="1"/>
                </p:cNvSpPr>
                <p:nvPr/>
              </p:nvSpPr>
              <p:spPr bwMode="auto">
                <a:xfrm>
                  <a:off x="35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3" name="Line 150"/>
                <p:cNvSpPr>
                  <a:spLocks noChangeShapeType="1"/>
                </p:cNvSpPr>
                <p:nvPr/>
              </p:nvSpPr>
              <p:spPr bwMode="auto">
                <a:xfrm>
                  <a:off x="35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4" name="Line 151"/>
                <p:cNvSpPr>
                  <a:spLocks noChangeShapeType="1"/>
                </p:cNvSpPr>
                <p:nvPr/>
              </p:nvSpPr>
              <p:spPr bwMode="auto">
                <a:xfrm>
                  <a:off x="355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5" name="Line 152"/>
                <p:cNvSpPr>
                  <a:spLocks noChangeShapeType="1"/>
                </p:cNvSpPr>
                <p:nvPr/>
              </p:nvSpPr>
              <p:spPr bwMode="auto">
                <a:xfrm>
                  <a:off x="356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6" name="Line 153"/>
                <p:cNvSpPr>
                  <a:spLocks noChangeShapeType="1"/>
                </p:cNvSpPr>
                <p:nvPr/>
              </p:nvSpPr>
              <p:spPr bwMode="auto">
                <a:xfrm>
                  <a:off x="35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7" name="Line 154"/>
                <p:cNvSpPr>
                  <a:spLocks noChangeShapeType="1"/>
                </p:cNvSpPr>
                <p:nvPr/>
              </p:nvSpPr>
              <p:spPr bwMode="auto">
                <a:xfrm>
                  <a:off x="35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8" name="Line 155"/>
                <p:cNvSpPr>
                  <a:spLocks noChangeShapeType="1"/>
                </p:cNvSpPr>
                <p:nvPr/>
              </p:nvSpPr>
              <p:spPr bwMode="auto">
                <a:xfrm>
                  <a:off x="360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9" name="Line 156"/>
                <p:cNvSpPr>
                  <a:spLocks noChangeShapeType="1"/>
                </p:cNvSpPr>
                <p:nvPr/>
              </p:nvSpPr>
              <p:spPr bwMode="auto">
                <a:xfrm>
                  <a:off x="361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0" name="Line 157"/>
                <p:cNvSpPr>
                  <a:spLocks noChangeShapeType="1"/>
                </p:cNvSpPr>
                <p:nvPr/>
              </p:nvSpPr>
              <p:spPr bwMode="auto">
                <a:xfrm>
                  <a:off x="36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1" name="Line 158"/>
                <p:cNvSpPr>
                  <a:spLocks noChangeShapeType="1"/>
                </p:cNvSpPr>
                <p:nvPr/>
              </p:nvSpPr>
              <p:spPr bwMode="auto">
                <a:xfrm>
                  <a:off x="36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2" name="Line 159"/>
                <p:cNvSpPr>
                  <a:spLocks noChangeShapeType="1"/>
                </p:cNvSpPr>
                <p:nvPr/>
              </p:nvSpPr>
              <p:spPr bwMode="auto">
                <a:xfrm>
                  <a:off x="365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3" name="Line 160"/>
                <p:cNvSpPr>
                  <a:spLocks noChangeShapeType="1"/>
                </p:cNvSpPr>
                <p:nvPr/>
              </p:nvSpPr>
              <p:spPr bwMode="auto">
                <a:xfrm>
                  <a:off x="366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4" name="Line 161"/>
                <p:cNvSpPr>
                  <a:spLocks noChangeShapeType="1"/>
                </p:cNvSpPr>
                <p:nvPr/>
              </p:nvSpPr>
              <p:spPr bwMode="auto">
                <a:xfrm>
                  <a:off x="36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5" name="Line 162"/>
                <p:cNvSpPr>
                  <a:spLocks noChangeShapeType="1"/>
                </p:cNvSpPr>
                <p:nvPr/>
              </p:nvSpPr>
              <p:spPr bwMode="auto">
                <a:xfrm>
                  <a:off x="36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6" name="Line 163"/>
                <p:cNvSpPr>
                  <a:spLocks noChangeShapeType="1"/>
                </p:cNvSpPr>
                <p:nvPr/>
              </p:nvSpPr>
              <p:spPr bwMode="auto">
                <a:xfrm>
                  <a:off x="369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7" name="Line 164"/>
                <p:cNvSpPr>
                  <a:spLocks noChangeShapeType="1"/>
                </p:cNvSpPr>
                <p:nvPr/>
              </p:nvSpPr>
              <p:spPr bwMode="auto">
                <a:xfrm>
                  <a:off x="371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8" name="Line 165"/>
                <p:cNvSpPr>
                  <a:spLocks noChangeShapeType="1"/>
                </p:cNvSpPr>
                <p:nvPr/>
              </p:nvSpPr>
              <p:spPr bwMode="auto">
                <a:xfrm>
                  <a:off x="37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9" name="Line 166"/>
                <p:cNvSpPr>
                  <a:spLocks noChangeShapeType="1"/>
                </p:cNvSpPr>
                <p:nvPr/>
              </p:nvSpPr>
              <p:spPr bwMode="auto">
                <a:xfrm>
                  <a:off x="37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0" name="Line 167"/>
                <p:cNvSpPr>
                  <a:spLocks noChangeShapeType="1"/>
                </p:cNvSpPr>
                <p:nvPr/>
              </p:nvSpPr>
              <p:spPr bwMode="auto">
                <a:xfrm>
                  <a:off x="374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1" name="Line 168"/>
                <p:cNvSpPr>
                  <a:spLocks noChangeShapeType="1"/>
                </p:cNvSpPr>
                <p:nvPr/>
              </p:nvSpPr>
              <p:spPr bwMode="auto">
                <a:xfrm>
                  <a:off x="375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2" name="Line 169"/>
                <p:cNvSpPr>
                  <a:spLocks noChangeShapeType="1"/>
                </p:cNvSpPr>
                <p:nvPr/>
              </p:nvSpPr>
              <p:spPr bwMode="auto">
                <a:xfrm>
                  <a:off x="37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3" name="Line 170"/>
                <p:cNvSpPr>
                  <a:spLocks noChangeShapeType="1"/>
                </p:cNvSpPr>
                <p:nvPr/>
              </p:nvSpPr>
              <p:spPr bwMode="auto">
                <a:xfrm>
                  <a:off x="37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4" name="Line 171"/>
                <p:cNvSpPr>
                  <a:spLocks noChangeShapeType="1"/>
                </p:cNvSpPr>
                <p:nvPr/>
              </p:nvSpPr>
              <p:spPr bwMode="auto">
                <a:xfrm>
                  <a:off x="379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5" name="Line 172"/>
                <p:cNvSpPr>
                  <a:spLocks noChangeShapeType="1"/>
                </p:cNvSpPr>
                <p:nvPr/>
              </p:nvSpPr>
              <p:spPr bwMode="auto">
                <a:xfrm>
                  <a:off x="380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6" name="Line 173"/>
                <p:cNvSpPr>
                  <a:spLocks noChangeShapeType="1"/>
                </p:cNvSpPr>
                <p:nvPr/>
              </p:nvSpPr>
              <p:spPr bwMode="auto">
                <a:xfrm>
                  <a:off x="38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7" name="Line 174"/>
                <p:cNvSpPr>
                  <a:spLocks noChangeShapeType="1"/>
                </p:cNvSpPr>
                <p:nvPr/>
              </p:nvSpPr>
              <p:spPr bwMode="auto">
                <a:xfrm>
                  <a:off x="38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8" name="Line 175"/>
                <p:cNvSpPr>
                  <a:spLocks noChangeShapeType="1"/>
                </p:cNvSpPr>
                <p:nvPr/>
              </p:nvSpPr>
              <p:spPr bwMode="auto">
                <a:xfrm>
                  <a:off x="384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9" name="Line 176"/>
                <p:cNvSpPr>
                  <a:spLocks noChangeShapeType="1"/>
                </p:cNvSpPr>
                <p:nvPr/>
              </p:nvSpPr>
              <p:spPr bwMode="auto">
                <a:xfrm>
                  <a:off x="385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0" name="Line 177"/>
                <p:cNvSpPr>
                  <a:spLocks noChangeShapeType="1"/>
                </p:cNvSpPr>
                <p:nvPr/>
              </p:nvSpPr>
              <p:spPr bwMode="auto">
                <a:xfrm>
                  <a:off x="38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1" name="Line 178"/>
                <p:cNvSpPr>
                  <a:spLocks noChangeShapeType="1"/>
                </p:cNvSpPr>
                <p:nvPr/>
              </p:nvSpPr>
              <p:spPr bwMode="auto">
                <a:xfrm>
                  <a:off x="38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2" name="Line 179"/>
                <p:cNvSpPr>
                  <a:spLocks noChangeShapeType="1"/>
                </p:cNvSpPr>
                <p:nvPr/>
              </p:nvSpPr>
              <p:spPr bwMode="auto">
                <a:xfrm>
                  <a:off x="389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3" name="Line 180"/>
                <p:cNvSpPr>
                  <a:spLocks noChangeShapeType="1"/>
                </p:cNvSpPr>
                <p:nvPr/>
              </p:nvSpPr>
              <p:spPr bwMode="auto">
                <a:xfrm>
                  <a:off x="390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4" name="Line 181"/>
                <p:cNvSpPr>
                  <a:spLocks noChangeShapeType="1"/>
                </p:cNvSpPr>
                <p:nvPr/>
              </p:nvSpPr>
              <p:spPr bwMode="auto">
                <a:xfrm>
                  <a:off x="39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5" name="Line 182"/>
                <p:cNvSpPr>
                  <a:spLocks noChangeShapeType="1"/>
                </p:cNvSpPr>
                <p:nvPr/>
              </p:nvSpPr>
              <p:spPr bwMode="auto">
                <a:xfrm>
                  <a:off x="39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6" name="Line 183"/>
                <p:cNvSpPr>
                  <a:spLocks noChangeShapeType="1"/>
                </p:cNvSpPr>
                <p:nvPr/>
              </p:nvSpPr>
              <p:spPr bwMode="auto">
                <a:xfrm>
                  <a:off x="393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7" name="Line 184"/>
                <p:cNvSpPr>
                  <a:spLocks noChangeShapeType="1"/>
                </p:cNvSpPr>
                <p:nvPr/>
              </p:nvSpPr>
              <p:spPr bwMode="auto">
                <a:xfrm>
                  <a:off x="395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8" name="Line 185"/>
                <p:cNvSpPr>
                  <a:spLocks noChangeShapeType="1"/>
                </p:cNvSpPr>
                <p:nvPr/>
              </p:nvSpPr>
              <p:spPr bwMode="auto">
                <a:xfrm>
                  <a:off x="39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9" name="Line 186"/>
                <p:cNvSpPr>
                  <a:spLocks noChangeShapeType="1"/>
                </p:cNvSpPr>
                <p:nvPr/>
              </p:nvSpPr>
              <p:spPr bwMode="auto">
                <a:xfrm>
                  <a:off x="39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0" name="Line 187"/>
                <p:cNvSpPr>
                  <a:spLocks noChangeShapeType="1"/>
                </p:cNvSpPr>
                <p:nvPr/>
              </p:nvSpPr>
              <p:spPr bwMode="auto">
                <a:xfrm>
                  <a:off x="398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1" name="Line 188"/>
                <p:cNvSpPr>
                  <a:spLocks noChangeShapeType="1"/>
                </p:cNvSpPr>
                <p:nvPr/>
              </p:nvSpPr>
              <p:spPr bwMode="auto">
                <a:xfrm>
                  <a:off x="399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2" name="Line 189"/>
                <p:cNvSpPr>
                  <a:spLocks noChangeShapeType="1"/>
                </p:cNvSpPr>
                <p:nvPr/>
              </p:nvSpPr>
              <p:spPr bwMode="auto">
                <a:xfrm>
                  <a:off x="40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3" name="Line 190"/>
                <p:cNvSpPr>
                  <a:spLocks noChangeShapeType="1"/>
                </p:cNvSpPr>
                <p:nvPr/>
              </p:nvSpPr>
              <p:spPr bwMode="auto">
                <a:xfrm>
                  <a:off x="40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4" name="Line 191"/>
                <p:cNvSpPr>
                  <a:spLocks noChangeShapeType="1"/>
                </p:cNvSpPr>
                <p:nvPr/>
              </p:nvSpPr>
              <p:spPr bwMode="auto">
                <a:xfrm>
                  <a:off x="403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5" name="Line 192"/>
                <p:cNvSpPr>
                  <a:spLocks noChangeShapeType="1"/>
                </p:cNvSpPr>
                <p:nvPr/>
              </p:nvSpPr>
              <p:spPr bwMode="auto">
                <a:xfrm>
                  <a:off x="404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6" name="Line 193"/>
                <p:cNvSpPr>
                  <a:spLocks noChangeShapeType="1"/>
                </p:cNvSpPr>
                <p:nvPr/>
              </p:nvSpPr>
              <p:spPr bwMode="auto">
                <a:xfrm>
                  <a:off x="40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7" name="Line 194"/>
                <p:cNvSpPr>
                  <a:spLocks noChangeShapeType="1"/>
                </p:cNvSpPr>
                <p:nvPr/>
              </p:nvSpPr>
              <p:spPr bwMode="auto">
                <a:xfrm>
                  <a:off x="40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8" name="Line 195"/>
                <p:cNvSpPr>
                  <a:spLocks noChangeShapeType="1"/>
                </p:cNvSpPr>
                <p:nvPr/>
              </p:nvSpPr>
              <p:spPr bwMode="auto">
                <a:xfrm>
                  <a:off x="408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9" name="Line 196"/>
                <p:cNvSpPr>
                  <a:spLocks noChangeShapeType="1"/>
                </p:cNvSpPr>
                <p:nvPr/>
              </p:nvSpPr>
              <p:spPr bwMode="auto">
                <a:xfrm>
                  <a:off x="409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0" name="Line 197"/>
                <p:cNvSpPr>
                  <a:spLocks noChangeShapeType="1"/>
                </p:cNvSpPr>
                <p:nvPr/>
              </p:nvSpPr>
              <p:spPr bwMode="auto">
                <a:xfrm>
                  <a:off x="41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1" name="Line 198"/>
                <p:cNvSpPr>
                  <a:spLocks noChangeShapeType="1"/>
                </p:cNvSpPr>
                <p:nvPr/>
              </p:nvSpPr>
              <p:spPr bwMode="auto">
                <a:xfrm>
                  <a:off x="41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2" name="Line 199"/>
                <p:cNvSpPr>
                  <a:spLocks noChangeShapeType="1"/>
                </p:cNvSpPr>
                <p:nvPr/>
              </p:nvSpPr>
              <p:spPr bwMode="auto">
                <a:xfrm>
                  <a:off x="413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3" name="Line 200"/>
                <p:cNvSpPr>
                  <a:spLocks noChangeShapeType="1"/>
                </p:cNvSpPr>
                <p:nvPr/>
              </p:nvSpPr>
              <p:spPr bwMode="auto">
                <a:xfrm>
                  <a:off x="414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4" name="Line 201"/>
                <p:cNvSpPr>
                  <a:spLocks noChangeShapeType="1"/>
                </p:cNvSpPr>
                <p:nvPr/>
              </p:nvSpPr>
              <p:spPr bwMode="auto">
                <a:xfrm>
                  <a:off x="1814" y="2976"/>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5" name="Line 202"/>
                <p:cNvSpPr>
                  <a:spLocks noChangeShapeType="1"/>
                </p:cNvSpPr>
                <p:nvPr/>
              </p:nvSpPr>
              <p:spPr bwMode="auto">
                <a:xfrm flipH="1">
                  <a:off x="4122" y="2976"/>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7" name="Line 204"/>
                <p:cNvSpPr>
                  <a:spLocks noChangeShapeType="1"/>
                </p:cNvSpPr>
                <p:nvPr/>
              </p:nvSpPr>
              <p:spPr bwMode="auto">
                <a:xfrm>
                  <a:off x="181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467" name="Group 406"/>
              <p:cNvGrpSpPr>
                <a:grpSpLocks/>
              </p:cNvGrpSpPr>
              <p:nvPr/>
            </p:nvGrpSpPr>
            <p:grpSpPr bwMode="auto">
              <a:xfrm>
                <a:off x="1814" y="2488"/>
                <a:ext cx="2333" cy="244"/>
                <a:chOff x="1814" y="2488"/>
                <a:chExt cx="2333" cy="244"/>
              </a:xfrm>
            </p:grpSpPr>
            <p:sp>
              <p:nvSpPr>
                <p:cNvPr id="4908" name="Line 206"/>
                <p:cNvSpPr>
                  <a:spLocks noChangeShapeType="1"/>
                </p:cNvSpPr>
                <p:nvPr/>
              </p:nvSpPr>
              <p:spPr bwMode="auto">
                <a:xfrm>
                  <a:off x="182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9" name="Line 207"/>
                <p:cNvSpPr>
                  <a:spLocks noChangeShapeType="1"/>
                </p:cNvSpPr>
                <p:nvPr/>
              </p:nvSpPr>
              <p:spPr bwMode="auto">
                <a:xfrm>
                  <a:off x="183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0" name="Line 208"/>
                <p:cNvSpPr>
                  <a:spLocks noChangeShapeType="1"/>
                </p:cNvSpPr>
                <p:nvPr/>
              </p:nvSpPr>
              <p:spPr bwMode="auto">
                <a:xfrm>
                  <a:off x="185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1" name="Line 209"/>
                <p:cNvSpPr>
                  <a:spLocks noChangeShapeType="1"/>
                </p:cNvSpPr>
                <p:nvPr/>
              </p:nvSpPr>
              <p:spPr bwMode="auto">
                <a:xfrm>
                  <a:off x="186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2" name="Line 210"/>
                <p:cNvSpPr>
                  <a:spLocks noChangeShapeType="1"/>
                </p:cNvSpPr>
                <p:nvPr/>
              </p:nvSpPr>
              <p:spPr bwMode="auto">
                <a:xfrm>
                  <a:off x="187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3" name="Line 211"/>
                <p:cNvSpPr>
                  <a:spLocks noChangeShapeType="1"/>
                </p:cNvSpPr>
                <p:nvPr/>
              </p:nvSpPr>
              <p:spPr bwMode="auto">
                <a:xfrm>
                  <a:off x="188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4" name="Line 212"/>
                <p:cNvSpPr>
                  <a:spLocks noChangeShapeType="1"/>
                </p:cNvSpPr>
                <p:nvPr/>
              </p:nvSpPr>
              <p:spPr bwMode="auto">
                <a:xfrm>
                  <a:off x="189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5" name="Line 213"/>
                <p:cNvSpPr>
                  <a:spLocks noChangeShapeType="1"/>
                </p:cNvSpPr>
                <p:nvPr/>
              </p:nvSpPr>
              <p:spPr bwMode="auto">
                <a:xfrm>
                  <a:off x="191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6" name="Line 214"/>
                <p:cNvSpPr>
                  <a:spLocks noChangeShapeType="1"/>
                </p:cNvSpPr>
                <p:nvPr/>
              </p:nvSpPr>
              <p:spPr bwMode="auto">
                <a:xfrm>
                  <a:off x="192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7" name="Line 215"/>
                <p:cNvSpPr>
                  <a:spLocks noChangeShapeType="1"/>
                </p:cNvSpPr>
                <p:nvPr/>
              </p:nvSpPr>
              <p:spPr bwMode="auto">
                <a:xfrm>
                  <a:off x="193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8" name="Line 216"/>
                <p:cNvSpPr>
                  <a:spLocks noChangeShapeType="1"/>
                </p:cNvSpPr>
                <p:nvPr/>
              </p:nvSpPr>
              <p:spPr bwMode="auto">
                <a:xfrm>
                  <a:off x="194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9" name="Line 217"/>
                <p:cNvSpPr>
                  <a:spLocks noChangeShapeType="1"/>
                </p:cNvSpPr>
                <p:nvPr/>
              </p:nvSpPr>
              <p:spPr bwMode="auto">
                <a:xfrm>
                  <a:off x="195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0" name="Line 218"/>
                <p:cNvSpPr>
                  <a:spLocks noChangeShapeType="1"/>
                </p:cNvSpPr>
                <p:nvPr/>
              </p:nvSpPr>
              <p:spPr bwMode="auto">
                <a:xfrm>
                  <a:off x="197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1" name="Line 219"/>
                <p:cNvSpPr>
                  <a:spLocks noChangeShapeType="1"/>
                </p:cNvSpPr>
                <p:nvPr/>
              </p:nvSpPr>
              <p:spPr bwMode="auto">
                <a:xfrm>
                  <a:off x="198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2" name="Line 220"/>
                <p:cNvSpPr>
                  <a:spLocks noChangeShapeType="1"/>
                </p:cNvSpPr>
                <p:nvPr/>
              </p:nvSpPr>
              <p:spPr bwMode="auto">
                <a:xfrm>
                  <a:off x="199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3" name="Line 221"/>
                <p:cNvSpPr>
                  <a:spLocks noChangeShapeType="1"/>
                </p:cNvSpPr>
                <p:nvPr/>
              </p:nvSpPr>
              <p:spPr bwMode="auto">
                <a:xfrm>
                  <a:off x="200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4" name="Line 222"/>
                <p:cNvSpPr>
                  <a:spLocks noChangeShapeType="1"/>
                </p:cNvSpPr>
                <p:nvPr/>
              </p:nvSpPr>
              <p:spPr bwMode="auto">
                <a:xfrm>
                  <a:off x="201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5" name="Line 223"/>
                <p:cNvSpPr>
                  <a:spLocks noChangeShapeType="1"/>
                </p:cNvSpPr>
                <p:nvPr/>
              </p:nvSpPr>
              <p:spPr bwMode="auto">
                <a:xfrm>
                  <a:off x="203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6" name="Line 224"/>
                <p:cNvSpPr>
                  <a:spLocks noChangeShapeType="1"/>
                </p:cNvSpPr>
                <p:nvPr/>
              </p:nvSpPr>
              <p:spPr bwMode="auto">
                <a:xfrm>
                  <a:off x="204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7" name="Line 225"/>
                <p:cNvSpPr>
                  <a:spLocks noChangeShapeType="1"/>
                </p:cNvSpPr>
                <p:nvPr/>
              </p:nvSpPr>
              <p:spPr bwMode="auto">
                <a:xfrm>
                  <a:off x="205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8" name="Line 226"/>
                <p:cNvSpPr>
                  <a:spLocks noChangeShapeType="1"/>
                </p:cNvSpPr>
                <p:nvPr/>
              </p:nvSpPr>
              <p:spPr bwMode="auto">
                <a:xfrm>
                  <a:off x="206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9" name="Line 227"/>
                <p:cNvSpPr>
                  <a:spLocks noChangeShapeType="1"/>
                </p:cNvSpPr>
                <p:nvPr/>
              </p:nvSpPr>
              <p:spPr bwMode="auto">
                <a:xfrm>
                  <a:off x="207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0" name="Line 228"/>
                <p:cNvSpPr>
                  <a:spLocks noChangeShapeType="1"/>
                </p:cNvSpPr>
                <p:nvPr/>
              </p:nvSpPr>
              <p:spPr bwMode="auto">
                <a:xfrm>
                  <a:off x="209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1" name="Line 229"/>
                <p:cNvSpPr>
                  <a:spLocks noChangeShapeType="1"/>
                </p:cNvSpPr>
                <p:nvPr/>
              </p:nvSpPr>
              <p:spPr bwMode="auto">
                <a:xfrm>
                  <a:off x="210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2" name="Line 230"/>
                <p:cNvSpPr>
                  <a:spLocks noChangeShapeType="1"/>
                </p:cNvSpPr>
                <p:nvPr/>
              </p:nvSpPr>
              <p:spPr bwMode="auto">
                <a:xfrm>
                  <a:off x="211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3" name="Line 231"/>
                <p:cNvSpPr>
                  <a:spLocks noChangeShapeType="1"/>
                </p:cNvSpPr>
                <p:nvPr/>
              </p:nvSpPr>
              <p:spPr bwMode="auto">
                <a:xfrm>
                  <a:off x="212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4" name="Line 232"/>
                <p:cNvSpPr>
                  <a:spLocks noChangeShapeType="1"/>
                </p:cNvSpPr>
                <p:nvPr/>
              </p:nvSpPr>
              <p:spPr bwMode="auto">
                <a:xfrm>
                  <a:off x="213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5" name="Line 233"/>
                <p:cNvSpPr>
                  <a:spLocks noChangeShapeType="1"/>
                </p:cNvSpPr>
                <p:nvPr/>
              </p:nvSpPr>
              <p:spPr bwMode="auto">
                <a:xfrm>
                  <a:off x="215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6" name="Line 234"/>
                <p:cNvSpPr>
                  <a:spLocks noChangeShapeType="1"/>
                </p:cNvSpPr>
                <p:nvPr/>
              </p:nvSpPr>
              <p:spPr bwMode="auto">
                <a:xfrm>
                  <a:off x="216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7" name="Line 235"/>
                <p:cNvSpPr>
                  <a:spLocks noChangeShapeType="1"/>
                </p:cNvSpPr>
                <p:nvPr/>
              </p:nvSpPr>
              <p:spPr bwMode="auto">
                <a:xfrm>
                  <a:off x="217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8" name="Line 236"/>
                <p:cNvSpPr>
                  <a:spLocks noChangeShapeType="1"/>
                </p:cNvSpPr>
                <p:nvPr/>
              </p:nvSpPr>
              <p:spPr bwMode="auto">
                <a:xfrm>
                  <a:off x="218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9" name="Line 237"/>
                <p:cNvSpPr>
                  <a:spLocks noChangeShapeType="1"/>
                </p:cNvSpPr>
                <p:nvPr/>
              </p:nvSpPr>
              <p:spPr bwMode="auto">
                <a:xfrm>
                  <a:off x="219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0" name="Line 238"/>
                <p:cNvSpPr>
                  <a:spLocks noChangeShapeType="1"/>
                </p:cNvSpPr>
                <p:nvPr/>
              </p:nvSpPr>
              <p:spPr bwMode="auto">
                <a:xfrm>
                  <a:off x="221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1" name="Line 239"/>
                <p:cNvSpPr>
                  <a:spLocks noChangeShapeType="1"/>
                </p:cNvSpPr>
                <p:nvPr/>
              </p:nvSpPr>
              <p:spPr bwMode="auto">
                <a:xfrm>
                  <a:off x="222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2" name="Line 240"/>
                <p:cNvSpPr>
                  <a:spLocks noChangeShapeType="1"/>
                </p:cNvSpPr>
                <p:nvPr/>
              </p:nvSpPr>
              <p:spPr bwMode="auto">
                <a:xfrm>
                  <a:off x="223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3" name="Line 241"/>
                <p:cNvSpPr>
                  <a:spLocks noChangeShapeType="1"/>
                </p:cNvSpPr>
                <p:nvPr/>
              </p:nvSpPr>
              <p:spPr bwMode="auto">
                <a:xfrm>
                  <a:off x="224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4" name="Line 242"/>
                <p:cNvSpPr>
                  <a:spLocks noChangeShapeType="1"/>
                </p:cNvSpPr>
                <p:nvPr/>
              </p:nvSpPr>
              <p:spPr bwMode="auto">
                <a:xfrm>
                  <a:off x="225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5" name="Line 243"/>
                <p:cNvSpPr>
                  <a:spLocks noChangeShapeType="1"/>
                </p:cNvSpPr>
                <p:nvPr/>
              </p:nvSpPr>
              <p:spPr bwMode="auto">
                <a:xfrm>
                  <a:off x="227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6" name="Line 244"/>
                <p:cNvSpPr>
                  <a:spLocks noChangeShapeType="1"/>
                </p:cNvSpPr>
                <p:nvPr/>
              </p:nvSpPr>
              <p:spPr bwMode="auto">
                <a:xfrm>
                  <a:off x="228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7" name="Line 245"/>
                <p:cNvSpPr>
                  <a:spLocks noChangeShapeType="1"/>
                </p:cNvSpPr>
                <p:nvPr/>
              </p:nvSpPr>
              <p:spPr bwMode="auto">
                <a:xfrm>
                  <a:off x="229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8" name="Line 246"/>
                <p:cNvSpPr>
                  <a:spLocks noChangeShapeType="1"/>
                </p:cNvSpPr>
                <p:nvPr/>
              </p:nvSpPr>
              <p:spPr bwMode="auto">
                <a:xfrm>
                  <a:off x="230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9" name="Line 247"/>
                <p:cNvSpPr>
                  <a:spLocks noChangeShapeType="1"/>
                </p:cNvSpPr>
                <p:nvPr/>
              </p:nvSpPr>
              <p:spPr bwMode="auto">
                <a:xfrm>
                  <a:off x="231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0" name="Line 248"/>
                <p:cNvSpPr>
                  <a:spLocks noChangeShapeType="1"/>
                </p:cNvSpPr>
                <p:nvPr/>
              </p:nvSpPr>
              <p:spPr bwMode="auto">
                <a:xfrm>
                  <a:off x="233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1" name="Line 249"/>
                <p:cNvSpPr>
                  <a:spLocks noChangeShapeType="1"/>
                </p:cNvSpPr>
                <p:nvPr/>
              </p:nvSpPr>
              <p:spPr bwMode="auto">
                <a:xfrm>
                  <a:off x="234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2" name="Line 250"/>
                <p:cNvSpPr>
                  <a:spLocks noChangeShapeType="1"/>
                </p:cNvSpPr>
                <p:nvPr/>
              </p:nvSpPr>
              <p:spPr bwMode="auto">
                <a:xfrm>
                  <a:off x="235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3" name="Line 251"/>
                <p:cNvSpPr>
                  <a:spLocks noChangeShapeType="1"/>
                </p:cNvSpPr>
                <p:nvPr/>
              </p:nvSpPr>
              <p:spPr bwMode="auto">
                <a:xfrm>
                  <a:off x="236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4" name="Line 252"/>
                <p:cNvSpPr>
                  <a:spLocks noChangeShapeType="1"/>
                </p:cNvSpPr>
                <p:nvPr/>
              </p:nvSpPr>
              <p:spPr bwMode="auto">
                <a:xfrm>
                  <a:off x="237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5" name="Line 253"/>
                <p:cNvSpPr>
                  <a:spLocks noChangeShapeType="1"/>
                </p:cNvSpPr>
                <p:nvPr/>
              </p:nvSpPr>
              <p:spPr bwMode="auto">
                <a:xfrm>
                  <a:off x="239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6" name="Line 254"/>
                <p:cNvSpPr>
                  <a:spLocks noChangeShapeType="1"/>
                </p:cNvSpPr>
                <p:nvPr/>
              </p:nvSpPr>
              <p:spPr bwMode="auto">
                <a:xfrm>
                  <a:off x="240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7" name="Line 255"/>
                <p:cNvSpPr>
                  <a:spLocks noChangeShapeType="1"/>
                </p:cNvSpPr>
                <p:nvPr/>
              </p:nvSpPr>
              <p:spPr bwMode="auto">
                <a:xfrm>
                  <a:off x="241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8" name="Line 256"/>
                <p:cNvSpPr>
                  <a:spLocks noChangeShapeType="1"/>
                </p:cNvSpPr>
                <p:nvPr/>
              </p:nvSpPr>
              <p:spPr bwMode="auto">
                <a:xfrm>
                  <a:off x="242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9" name="Line 257"/>
                <p:cNvSpPr>
                  <a:spLocks noChangeShapeType="1"/>
                </p:cNvSpPr>
                <p:nvPr/>
              </p:nvSpPr>
              <p:spPr bwMode="auto">
                <a:xfrm>
                  <a:off x="243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0" name="Line 258"/>
                <p:cNvSpPr>
                  <a:spLocks noChangeShapeType="1"/>
                </p:cNvSpPr>
                <p:nvPr/>
              </p:nvSpPr>
              <p:spPr bwMode="auto">
                <a:xfrm>
                  <a:off x="245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1" name="Line 259"/>
                <p:cNvSpPr>
                  <a:spLocks noChangeShapeType="1"/>
                </p:cNvSpPr>
                <p:nvPr/>
              </p:nvSpPr>
              <p:spPr bwMode="auto">
                <a:xfrm>
                  <a:off x="246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2" name="Line 260"/>
                <p:cNvSpPr>
                  <a:spLocks noChangeShapeType="1"/>
                </p:cNvSpPr>
                <p:nvPr/>
              </p:nvSpPr>
              <p:spPr bwMode="auto">
                <a:xfrm>
                  <a:off x="247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3" name="Line 261"/>
                <p:cNvSpPr>
                  <a:spLocks noChangeShapeType="1"/>
                </p:cNvSpPr>
                <p:nvPr/>
              </p:nvSpPr>
              <p:spPr bwMode="auto">
                <a:xfrm>
                  <a:off x="248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4" name="Line 262"/>
                <p:cNvSpPr>
                  <a:spLocks noChangeShapeType="1"/>
                </p:cNvSpPr>
                <p:nvPr/>
              </p:nvSpPr>
              <p:spPr bwMode="auto">
                <a:xfrm>
                  <a:off x="249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5" name="Line 263"/>
                <p:cNvSpPr>
                  <a:spLocks noChangeShapeType="1"/>
                </p:cNvSpPr>
                <p:nvPr/>
              </p:nvSpPr>
              <p:spPr bwMode="auto">
                <a:xfrm>
                  <a:off x="251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6" name="Line 264"/>
                <p:cNvSpPr>
                  <a:spLocks noChangeShapeType="1"/>
                </p:cNvSpPr>
                <p:nvPr/>
              </p:nvSpPr>
              <p:spPr bwMode="auto">
                <a:xfrm>
                  <a:off x="252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7" name="Line 265"/>
                <p:cNvSpPr>
                  <a:spLocks noChangeShapeType="1"/>
                </p:cNvSpPr>
                <p:nvPr/>
              </p:nvSpPr>
              <p:spPr bwMode="auto">
                <a:xfrm>
                  <a:off x="253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8" name="Line 266"/>
                <p:cNvSpPr>
                  <a:spLocks noChangeShapeType="1"/>
                </p:cNvSpPr>
                <p:nvPr/>
              </p:nvSpPr>
              <p:spPr bwMode="auto">
                <a:xfrm>
                  <a:off x="254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9" name="Line 267"/>
                <p:cNvSpPr>
                  <a:spLocks noChangeShapeType="1"/>
                </p:cNvSpPr>
                <p:nvPr/>
              </p:nvSpPr>
              <p:spPr bwMode="auto">
                <a:xfrm>
                  <a:off x="255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0" name="Line 268"/>
                <p:cNvSpPr>
                  <a:spLocks noChangeShapeType="1"/>
                </p:cNvSpPr>
                <p:nvPr/>
              </p:nvSpPr>
              <p:spPr bwMode="auto">
                <a:xfrm>
                  <a:off x="257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1" name="Line 269"/>
                <p:cNvSpPr>
                  <a:spLocks noChangeShapeType="1"/>
                </p:cNvSpPr>
                <p:nvPr/>
              </p:nvSpPr>
              <p:spPr bwMode="auto">
                <a:xfrm>
                  <a:off x="258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2" name="Line 270"/>
                <p:cNvSpPr>
                  <a:spLocks noChangeShapeType="1"/>
                </p:cNvSpPr>
                <p:nvPr/>
              </p:nvSpPr>
              <p:spPr bwMode="auto">
                <a:xfrm>
                  <a:off x="259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3" name="Line 271"/>
                <p:cNvSpPr>
                  <a:spLocks noChangeShapeType="1"/>
                </p:cNvSpPr>
                <p:nvPr/>
              </p:nvSpPr>
              <p:spPr bwMode="auto">
                <a:xfrm>
                  <a:off x="260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4" name="Line 272"/>
                <p:cNvSpPr>
                  <a:spLocks noChangeShapeType="1"/>
                </p:cNvSpPr>
                <p:nvPr/>
              </p:nvSpPr>
              <p:spPr bwMode="auto">
                <a:xfrm>
                  <a:off x="261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5" name="Line 273"/>
                <p:cNvSpPr>
                  <a:spLocks noChangeShapeType="1"/>
                </p:cNvSpPr>
                <p:nvPr/>
              </p:nvSpPr>
              <p:spPr bwMode="auto">
                <a:xfrm>
                  <a:off x="263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6" name="Line 274"/>
                <p:cNvSpPr>
                  <a:spLocks noChangeShapeType="1"/>
                </p:cNvSpPr>
                <p:nvPr/>
              </p:nvSpPr>
              <p:spPr bwMode="auto">
                <a:xfrm>
                  <a:off x="264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7" name="Line 275"/>
                <p:cNvSpPr>
                  <a:spLocks noChangeShapeType="1"/>
                </p:cNvSpPr>
                <p:nvPr/>
              </p:nvSpPr>
              <p:spPr bwMode="auto">
                <a:xfrm>
                  <a:off x="265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8" name="Line 276"/>
                <p:cNvSpPr>
                  <a:spLocks noChangeShapeType="1"/>
                </p:cNvSpPr>
                <p:nvPr/>
              </p:nvSpPr>
              <p:spPr bwMode="auto">
                <a:xfrm>
                  <a:off x="266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9" name="Line 277"/>
                <p:cNvSpPr>
                  <a:spLocks noChangeShapeType="1"/>
                </p:cNvSpPr>
                <p:nvPr/>
              </p:nvSpPr>
              <p:spPr bwMode="auto">
                <a:xfrm>
                  <a:off x="267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0" name="Line 278"/>
                <p:cNvSpPr>
                  <a:spLocks noChangeShapeType="1"/>
                </p:cNvSpPr>
                <p:nvPr/>
              </p:nvSpPr>
              <p:spPr bwMode="auto">
                <a:xfrm>
                  <a:off x="269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1" name="Line 279"/>
                <p:cNvSpPr>
                  <a:spLocks noChangeShapeType="1"/>
                </p:cNvSpPr>
                <p:nvPr/>
              </p:nvSpPr>
              <p:spPr bwMode="auto">
                <a:xfrm>
                  <a:off x="270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2" name="Line 280"/>
                <p:cNvSpPr>
                  <a:spLocks noChangeShapeType="1"/>
                </p:cNvSpPr>
                <p:nvPr/>
              </p:nvSpPr>
              <p:spPr bwMode="auto">
                <a:xfrm>
                  <a:off x="271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3" name="Line 281"/>
                <p:cNvSpPr>
                  <a:spLocks noChangeShapeType="1"/>
                </p:cNvSpPr>
                <p:nvPr/>
              </p:nvSpPr>
              <p:spPr bwMode="auto">
                <a:xfrm>
                  <a:off x="272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4" name="Line 282"/>
                <p:cNvSpPr>
                  <a:spLocks noChangeShapeType="1"/>
                </p:cNvSpPr>
                <p:nvPr/>
              </p:nvSpPr>
              <p:spPr bwMode="auto">
                <a:xfrm>
                  <a:off x="273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5" name="Line 283"/>
                <p:cNvSpPr>
                  <a:spLocks noChangeShapeType="1"/>
                </p:cNvSpPr>
                <p:nvPr/>
              </p:nvSpPr>
              <p:spPr bwMode="auto">
                <a:xfrm>
                  <a:off x="275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6" name="Line 284"/>
                <p:cNvSpPr>
                  <a:spLocks noChangeShapeType="1"/>
                </p:cNvSpPr>
                <p:nvPr/>
              </p:nvSpPr>
              <p:spPr bwMode="auto">
                <a:xfrm>
                  <a:off x="276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7" name="Line 285"/>
                <p:cNvSpPr>
                  <a:spLocks noChangeShapeType="1"/>
                </p:cNvSpPr>
                <p:nvPr/>
              </p:nvSpPr>
              <p:spPr bwMode="auto">
                <a:xfrm>
                  <a:off x="277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8" name="Line 286"/>
                <p:cNvSpPr>
                  <a:spLocks noChangeShapeType="1"/>
                </p:cNvSpPr>
                <p:nvPr/>
              </p:nvSpPr>
              <p:spPr bwMode="auto">
                <a:xfrm>
                  <a:off x="278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9" name="Line 287"/>
                <p:cNvSpPr>
                  <a:spLocks noChangeShapeType="1"/>
                </p:cNvSpPr>
                <p:nvPr/>
              </p:nvSpPr>
              <p:spPr bwMode="auto">
                <a:xfrm>
                  <a:off x="279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0" name="Line 288"/>
                <p:cNvSpPr>
                  <a:spLocks noChangeShapeType="1"/>
                </p:cNvSpPr>
                <p:nvPr/>
              </p:nvSpPr>
              <p:spPr bwMode="auto">
                <a:xfrm>
                  <a:off x="281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1" name="Line 289"/>
                <p:cNvSpPr>
                  <a:spLocks noChangeShapeType="1"/>
                </p:cNvSpPr>
                <p:nvPr/>
              </p:nvSpPr>
              <p:spPr bwMode="auto">
                <a:xfrm>
                  <a:off x="282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2" name="Line 290"/>
                <p:cNvSpPr>
                  <a:spLocks noChangeShapeType="1"/>
                </p:cNvSpPr>
                <p:nvPr/>
              </p:nvSpPr>
              <p:spPr bwMode="auto">
                <a:xfrm>
                  <a:off x="283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3" name="Line 291"/>
                <p:cNvSpPr>
                  <a:spLocks noChangeShapeType="1"/>
                </p:cNvSpPr>
                <p:nvPr/>
              </p:nvSpPr>
              <p:spPr bwMode="auto">
                <a:xfrm>
                  <a:off x="284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4" name="Line 292"/>
                <p:cNvSpPr>
                  <a:spLocks noChangeShapeType="1"/>
                </p:cNvSpPr>
                <p:nvPr/>
              </p:nvSpPr>
              <p:spPr bwMode="auto">
                <a:xfrm>
                  <a:off x="285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5" name="Line 293"/>
                <p:cNvSpPr>
                  <a:spLocks noChangeShapeType="1"/>
                </p:cNvSpPr>
                <p:nvPr/>
              </p:nvSpPr>
              <p:spPr bwMode="auto">
                <a:xfrm>
                  <a:off x="287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6" name="Line 294"/>
                <p:cNvSpPr>
                  <a:spLocks noChangeShapeType="1"/>
                </p:cNvSpPr>
                <p:nvPr/>
              </p:nvSpPr>
              <p:spPr bwMode="auto">
                <a:xfrm>
                  <a:off x="288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7" name="Line 295"/>
                <p:cNvSpPr>
                  <a:spLocks noChangeShapeType="1"/>
                </p:cNvSpPr>
                <p:nvPr/>
              </p:nvSpPr>
              <p:spPr bwMode="auto">
                <a:xfrm>
                  <a:off x="289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8" name="Line 296"/>
                <p:cNvSpPr>
                  <a:spLocks noChangeShapeType="1"/>
                </p:cNvSpPr>
                <p:nvPr/>
              </p:nvSpPr>
              <p:spPr bwMode="auto">
                <a:xfrm>
                  <a:off x="290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9" name="Line 297"/>
                <p:cNvSpPr>
                  <a:spLocks noChangeShapeType="1"/>
                </p:cNvSpPr>
                <p:nvPr/>
              </p:nvSpPr>
              <p:spPr bwMode="auto">
                <a:xfrm>
                  <a:off x="291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0" name="Line 298"/>
                <p:cNvSpPr>
                  <a:spLocks noChangeShapeType="1"/>
                </p:cNvSpPr>
                <p:nvPr/>
              </p:nvSpPr>
              <p:spPr bwMode="auto">
                <a:xfrm>
                  <a:off x="293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1" name="Line 299"/>
                <p:cNvSpPr>
                  <a:spLocks noChangeShapeType="1"/>
                </p:cNvSpPr>
                <p:nvPr/>
              </p:nvSpPr>
              <p:spPr bwMode="auto">
                <a:xfrm>
                  <a:off x="294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2" name="Line 300"/>
                <p:cNvSpPr>
                  <a:spLocks noChangeShapeType="1"/>
                </p:cNvSpPr>
                <p:nvPr/>
              </p:nvSpPr>
              <p:spPr bwMode="auto">
                <a:xfrm>
                  <a:off x="295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3" name="Line 301"/>
                <p:cNvSpPr>
                  <a:spLocks noChangeShapeType="1"/>
                </p:cNvSpPr>
                <p:nvPr/>
              </p:nvSpPr>
              <p:spPr bwMode="auto">
                <a:xfrm>
                  <a:off x="296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4" name="Line 302"/>
                <p:cNvSpPr>
                  <a:spLocks noChangeShapeType="1"/>
                </p:cNvSpPr>
                <p:nvPr/>
              </p:nvSpPr>
              <p:spPr bwMode="auto">
                <a:xfrm>
                  <a:off x="297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5" name="Line 303"/>
                <p:cNvSpPr>
                  <a:spLocks noChangeShapeType="1"/>
                </p:cNvSpPr>
                <p:nvPr/>
              </p:nvSpPr>
              <p:spPr bwMode="auto">
                <a:xfrm>
                  <a:off x="299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6" name="Line 304"/>
                <p:cNvSpPr>
                  <a:spLocks noChangeShapeType="1"/>
                </p:cNvSpPr>
                <p:nvPr/>
              </p:nvSpPr>
              <p:spPr bwMode="auto">
                <a:xfrm>
                  <a:off x="300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7" name="Line 305"/>
                <p:cNvSpPr>
                  <a:spLocks noChangeShapeType="1"/>
                </p:cNvSpPr>
                <p:nvPr/>
              </p:nvSpPr>
              <p:spPr bwMode="auto">
                <a:xfrm>
                  <a:off x="301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8" name="Line 306"/>
                <p:cNvSpPr>
                  <a:spLocks noChangeShapeType="1"/>
                </p:cNvSpPr>
                <p:nvPr/>
              </p:nvSpPr>
              <p:spPr bwMode="auto">
                <a:xfrm>
                  <a:off x="302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9" name="Line 307"/>
                <p:cNvSpPr>
                  <a:spLocks noChangeShapeType="1"/>
                </p:cNvSpPr>
                <p:nvPr/>
              </p:nvSpPr>
              <p:spPr bwMode="auto">
                <a:xfrm>
                  <a:off x="303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0" name="Line 308"/>
                <p:cNvSpPr>
                  <a:spLocks noChangeShapeType="1"/>
                </p:cNvSpPr>
                <p:nvPr/>
              </p:nvSpPr>
              <p:spPr bwMode="auto">
                <a:xfrm>
                  <a:off x="305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1" name="Line 309"/>
                <p:cNvSpPr>
                  <a:spLocks noChangeShapeType="1"/>
                </p:cNvSpPr>
                <p:nvPr/>
              </p:nvSpPr>
              <p:spPr bwMode="auto">
                <a:xfrm>
                  <a:off x="306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2" name="Line 310"/>
                <p:cNvSpPr>
                  <a:spLocks noChangeShapeType="1"/>
                </p:cNvSpPr>
                <p:nvPr/>
              </p:nvSpPr>
              <p:spPr bwMode="auto">
                <a:xfrm>
                  <a:off x="307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3" name="Line 311"/>
                <p:cNvSpPr>
                  <a:spLocks noChangeShapeType="1"/>
                </p:cNvSpPr>
                <p:nvPr/>
              </p:nvSpPr>
              <p:spPr bwMode="auto">
                <a:xfrm>
                  <a:off x="308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4" name="Line 312"/>
                <p:cNvSpPr>
                  <a:spLocks noChangeShapeType="1"/>
                </p:cNvSpPr>
                <p:nvPr/>
              </p:nvSpPr>
              <p:spPr bwMode="auto">
                <a:xfrm>
                  <a:off x="309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5" name="Line 313"/>
                <p:cNvSpPr>
                  <a:spLocks noChangeShapeType="1"/>
                </p:cNvSpPr>
                <p:nvPr/>
              </p:nvSpPr>
              <p:spPr bwMode="auto">
                <a:xfrm>
                  <a:off x="311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6" name="Line 314"/>
                <p:cNvSpPr>
                  <a:spLocks noChangeShapeType="1"/>
                </p:cNvSpPr>
                <p:nvPr/>
              </p:nvSpPr>
              <p:spPr bwMode="auto">
                <a:xfrm>
                  <a:off x="312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7" name="Line 315"/>
                <p:cNvSpPr>
                  <a:spLocks noChangeShapeType="1"/>
                </p:cNvSpPr>
                <p:nvPr/>
              </p:nvSpPr>
              <p:spPr bwMode="auto">
                <a:xfrm>
                  <a:off x="313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8" name="Line 316"/>
                <p:cNvSpPr>
                  <a:spLocks noChangeShapeType="1"/>
                </p:cNvSpPr>
                <p:nvPr/>
              </p:nvSpPr>
              <p:spPr bwMode="auto">
                <a:xfrm>
                  <a:off x="314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9" name="Line 317"/>
                <p:cNvSpPr>
                  <a:spLocks noChangeShapeType="1"/>
                </p:cNvSpPr>
                <p:nvPr/>
              </p:nvSpPr>
              <p:spPr bwMode="auto">
                <a:xfrm>
                  <a:off x="315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0" name="Line 318"/>
                <p:cNvSpPr>
                  <a:spLocks noChangeShapeType="1"/>
                </p:cNvSpPr>
                <p:nvPr/>
              </p:nvSpPr>
              <p:spPr bwMode="auto">
                <a:xfrm>
                  <a:off x="317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1" name="Line 319"/>
                <p:cNvSpPr>
                  <a:spLocks noChangeShapeType="1"/>
                </p:cNvSpPr>
                <p:nvPr/>
              </p:nvSpPr>
              <p:spPr bwMode="auto">
                <a:xfrm>
                  <a:off x="318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2" name="Line 320"/>
                <p:cNvSpPr>
                  <a:spLocks noChangeShapeType="1"/>
                </p:cNvSpPr>
                <p:nvPr/>
              </p:nvSpPr>
              <p:spPr bwMode="auto">
                <a:xfrm>
                  <a:off x="319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3" name="Line 321"/>
                <p:cNvSpPr>
                  <a:spLocks noChangeShapeType="1"/>
                </p:cNvSpPr>
                <p:nvPr/>
              </p:nvSpPr>
              <p:spPr bwMode="auto">
                <a:xfrm>
                  <a:off x="320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4" name="Line 322"/>
                <p:cNvSpPr>
                  <a:spLocks noChangeShapeType="1"/>
                </p:cNvSpPr>
                <p:nvPr/>
              </p:nvSpPr>
              <p:spPr bwMode="auto">
                <a:xfrm>
                  <a:off x="321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5" name="Line 323"/>
                <p:cNvSpPr>
                  <a:spLocks noChangeShapeType="1"/>
                </p:cNvSpPr>
                <p:nvPr/>
              </p:nvSpPr>
              <p:spPr bwMode="auto">
                <a:xfrm>
                  <a:off x="323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6" name="Line 324"/>
                <p:cNvSpPr>
                  <a:spLocks noChangeShapeType="1"/>
                </p:cNvSpPr>
                <p:nvPr/>
              </p:nvSpPr>
              <p:spPr bwMode="auto">
                <a:xfrm>
                  <a:off x="324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7" name="Line 325"/>
                <p:cNvSpPr>
                  <a:spLocks noChangeShapeType="1"/>
                </p:cNvSpPr>
                <p:nvPr/>
              </p:nvSpPr>
              <p:spPr bwMode="auto">
                <a:xfrm>
                  <a:off x="325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8" name="Line 326"/>
                <p:cNvSpPr>
                  <a:spLocks noChangeShapeType="1"/>
                </p:cNvSpPr>
                <p:nvPr/>
              </p:nvSpPr>
              <p:spPr bwMode="auto">
                <a:xfrm>
                  <a:off x="326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9" name="Line 327"/>
                <p:cNvSpPr>
                  <a:spLocks noChangeShapeType="1"/>
                </p:cNvSpPr>
                <p:nvPr/>
              </p:nvSpPr>
              <p:spPr bwMode="auto">
                <a:xfrm>
                  <a:off x="327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0" name="Line 328"/>
                <p:cNvSpPr>
                  <a:spLocks noChangeShapeType="1"/>
                </p:cNvSpPr>
                <p:nvPr/>
              </p:nvSpPr>
              <p:spPr bwMode="auto">
                <a:xfrm>
                  <a:off x="329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1" name="Line 329"/>
                <p:cNvSpPr>
                  <a:spLocks noChangeShapeType="1"/>
                </p:cNvSpPr>
                <p:nvPr/>
              </p:nvSpPr>
              <p:spPr bwMode="auto">
                <a:xfrm>
                  <a:off x="330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2" name="Line 330"/>
                <p:cNvSpPr>
                  <a:spLocks noChangeShapeType="1"/>
                </p:cNvSpPr>
                <p:nvPr/>
              </p:nvSpPr>
              <p:spPr bwMode="auto">
                <a:xfrm>
                  <a:off x="331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3" name="Line 331"/>
                <p:cNvSpPr>
                  <a:spLocks noChangeShapeType="1"/>
                </p:cNvSpPr>
                <p:nvPr/>
              </p:nvSpPr>
              <p:spPr bwMode="auto">
                <a:xfrm>
                  <a:off x="332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4" name="Line 332"/>
                <p:cNvSpPr>
                  <a:spLocks noChangeShapeType="1"/>
                </p:cNvSpPr>
                <p:nvPr/>
              </p:nvSpPr>
              <p:spPr bwMode="auto">
                <a:xfrm>
                  <a:off x="333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5" name="Line 333"/>
                <p:cNvSpPr>
                  <a:spLocks noChangeShapeType="1"/>
                </p:cNvSpPr>
                <p:nvPr/>
              </p:nvSpPr>
              <p:spPr bwMode="auto">
                <a:xfrm>
                  <a:off x="335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6" name="Line 334"/>
                <p:cNvSpPr>
                  <a:spLocks noChangeShapeType="1"/>
                </p:cNvSpPr>
                <p:nvPr/>
              </p:nvSpPr>
              <p:spPr bwMode="auto">
                <a:xfrm>
                  <a:off x="336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7" name="Line 335"/>
                <p:cNvSpPr>
                  <a:spLocks noChangeShapeType="1"/>
                </p:cNvSpPr>
                <p:nvPr/>
              </p:nvSpPr>
              <p:spPr bwMode="auto">
                <a:xfrm>
                  <a:off x="337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8" name="Line 336"/>
                <p:cNvSpPr>
                  <a:spLocks noChangeShapeType="1"/>
                </p:cNvSpPr>
                <p:nvPr/>
              </p:nvSpPr>
              <p:spPr bwMode="auto">
                <a:xfrm>
                  <a:off x="338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9" name="Line 337"/>
                <p:cNvSpPr>
                  <a:spLocks noChangeShapeType="1"/>
                </p:cNvSpPr>
                <p:nvPr/>
              </p:nvSpPr>
              <p:spPr bwMode="auto">
                <a:xfrm>
                  <a:off x="339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0" name="Line 338"/>
                <p:cNvSpPr>
                  <a:spLocks noChangeShapeType="1"/>
                </p:cNvSpPr>
                <p:nvPr/>
              </p:nvSpPr>
              <p:spPr bwMode="auto">
                <a:xfrm>
                  <a:off x="341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1" name="Line 339"/>
                <p:cNvSpPr>
                  <a:spLocks noChangeShapeType="1"/>
                </p:cNvSpPr>
                <p:nvPr/>
              </p:nvSpPr>
              <p:spPr bwMode="auto">
                <a:xfrm>
                  <a:off x="342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2" name="Line 340"/>
                <p:cNvSpPr>
                  <a:spLocks noChangeShapeType="1"/>
                </p:cNvSpPr>
                <p:nvPr/>
              </p:nvSpPr>
              <p:spPr bwMode="auto">
                <a:xfrm>
                  <a:off x="343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3" name="Line 341"/>
                <p:cNvSpPr>
                  <a:spLocks noChangeShapeType="1"/>
                </p:cNvSpPr>
                <p:nvPr/>
              </p:nvSpPr>
              <p:spPr bwMode="auto">
                <a:xfrm>
                  <a:off x="344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4" name="Line 342"/>
                <p:cNvSpPr>
                  <a:spLocks noChangeShapeType="1"/>
                </p:cNvSpPr>
                <p:nvPr/>
              </p:nvSpPr>
              <p:spPr bwMode="auto">
                <a:xfrm>
                  <a:off x="345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5" name="Line 343"/>
                <p:cNvSpPr>
                  <a:spLocks noChangeShapeType="1"/>
                </p:cNvSpPr>
                <p:nvPr/>
              </p:nvSpPr>
              <p:spPr bwMode="auto">
                <a:xfrm>
                  <a:off x="347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6" name="Line 344"/>
                <p:cNvSpPr>
                  <a:spLocks noChangeShapeType="1"/>
                </p:cNvSpPr>
                <p:nvPr/>
              </p:nvSpPr>
              <p:spPr bwMode="auto">
                <a:xfrm>
                  <a:off x="348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7" name="Line 345"/>
                <p:cNvSpPr>
                  <a:spLocks noChangeShapeType="1"/>
                </p:cNvSpPr>
                <p:nvPr/>
              </p:nvSpPr>
              <p:spPr bwMode="auto">
                <a:xfrm>
                  <a:off x="349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8" name="Line 346"/>
                <p:cNvSpPr>
                  <a:spLocks noChangeShapeType="1"/>
                </p:cNvSpPr>
                <p:nvPr/>
              </p:nvSpPr>
              <p:spPr bwMode="auto">
                <a:xfrm>
                  <a:off x="350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9" name="Line 347"/>
                <p:cNvSpPr>
                  <a:spLocks noChangeShapeType="1"/>
                </p:cNvSpPr>
                <p:nvPr/>
              </p:nvSpPr>
              <p:spPr bwMode="auto">
                <a:xfrm>
                  <a:off x="351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0" name="Line 348"/>
                <p:cNvSpPr>
                  <a:spLocks noChangeShapeType="1"/>
                </p:cNvSpPr>
                <p:nvPr/>
              </p:nvSpPr>
              <p:spPr bwMode="auto">
                <a:xfrm>
                  <a:off x="353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1" name="Line 349"/>
                <p:cNvSpPr>
                  <a:spLocks noChangeShapeType="1"/>
                </p:cNvSpPr>
                <p:nvPr/>
              </p:nvSpPr>
              <p:spPr bwMode="auto">
                <a:xfrm>
                  <a:off x="354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2" name="Line 350"/>
                <p:cNvSpPr>
                  <a:spLocks noChangeShapeType="1"/>
                </p:cNvSpPr>
                <p:nvPr/>
              </p:nvSpPr>
              <p:spPr bwMode="auto">
                <a:xfrm>
                  <a:off x="355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3" name="Line 351"/>
                <p:cNvSpPr>
                  <a:spLocks noChangeShapeType="1"/>
                </p:cNvSpPr>
                <p:nvPr/>
              </p:nvSpPr>
              <p:spPr bwMode="auto">
                <a:xfrm>
                  <a:off x="356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4" name="Line 352"/>
                <p:cNvSpPr>
                  <a:spLocks noChangeShapeType="1"/>
                </p:cNvSpPr>
                <p:nvPr/>
              </p:nvSpPr>
              <p:spPr bwMode="auto">
                <a:xfrm>
                  <a:off x="357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5" name="Line 353"/>
                <p:cNvSpPr>
                  <a:spLocks noChangeShapeType="1"/>
                </p:cNvSpPr>
                <p:nvPr/>
              </p:nvSpPr>
              <p:spPr bwMode="auto">
                <a:xfrm>
                  <a:off x="359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6" name="Line 354"/>
                <p:cNvSpPr>
                  <a:spLocks noChangeShapeType="1"/>
                </p:cNvSpPr>
                <p:nvPr/>
              </p:nvSpPr>
              <p:spPr bwMode="auto">
                <a:xfrm>
                  <a:off x="360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7" name="Line 355"/>
                <p:cNvSpPr>
                  <a:spLocks noChangeShapeType="1"/>
                </p:cNvSpPr>
                <p:nvPr/>
              </p:nvSpPr>
              <p:spPr bwMode="auto">
                <a:xfrm>
                  <a:off x="361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8" name="Line 356"/>
                <p:cNvSpPr>
                  <a:spLocks noChangeShapeType="1"/>
                </p:cNvSpPr>
                <p:nvPr/>
              </p:nvSpPr>
              <p:spPr bwMode="auto">
                <a:xfrm>
                  <a:off x="362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9" name="Line 357"/>
                <p:cNvSpPr>
                  <a:spLocks noChangeShapeType="1"/>
                </p:cNvSpPr>
                <p:nvPr/>
              </p:nvSpPr>
              <p:spPr bwMode="auto">
                <a:xfrm>
                  <a:off x="363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0" name="Line 358"/>
                <p:cNvSpPr>
                  <a:spLocks noChangeShapeType="1"/>
                </p:cNvSpPr>
                <p:nvPr/>
              </p:nvSpPr>
              <p:spPr bwMode="auto">
                <a:xfrm>
                  <a:off x="365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1" name="Line 359"/>
                <p:cNvSpPr>
                  <a:spLocks noChangeShapeType="1"/>
                </p:cNvSpPr>
                <p:nvPr/>
              </p:nvSpPr>
              <p:spPr bwMode="auto">
                <a:xfrm>
                  <a:off x="366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2" name="Line 360"/>
                <p:cNvSpPr>
                  <a:spLocks noChangeShapeType="1"/>
                </p:cNvSpPr>
                <p:nvPr/>
              </p:nvSpPr>
              <p:spPr bwMode="auto">
                <a:xfrm>
                  <a:off x="367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3" name="Line 361"/>
                <p:cNvSpPr>
                  <a:spLocks noChangeShapeType="1"/>
                </p:cNvSpPr>
                <p:nvPr/>
              </p:nvSpPr>
              <p:spPr bwMode="auto">
                <a:xfrm>
                  <a:off x="368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4" name="Line 362"/>
                <p:cNvSpPr>
                  <a:spLocks noChangeShapeType="1"/>
                </p:cNvSpPr>
                <p:nvPr/>
              </p:nvSpPr>
              <p:spPr bwMode="auto">
                <a:xfrm>
                  <a:off x="369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5" name="Line 363"/>
                <p:cNvSpPr>
                  <a:spLocks noChangeShapeType="1"/>
                </p:cNvSpPr>
                <p:nvPr/>
              </p:nvSpPr>
              <p:spPr bwMode="auto">
                <a:xfrm>
                  <a:off x="371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6" name="Line 364"/>
                <p:cNvSpPr>
                  <a:spLocks noChangeShapeType="1"/>
                </p:cNvSpPr>
                <p:nvPr/>
              </p:nvSpPr>
              <p:spPr bwMode="auto">
                <a:xfrm>
                  <a:off x="372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7" name="Line 365"/>
                <p:cNvSpPr>
                  <a:spLocks noChangeShapeType="1"/>
                </p:cNvSpPr>
                <p:nvPr/>
              </p:nvSpPr>
              <p:spPr bwMode="auto">
                <a:xfrm>
                  <a:off x="373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8" name="Line 366"/>
                <p:cNvSpPr>
                  <a:spLocks noChangeShapeType="1"/>
                </p:cNvSpPr>
                <p:nvPr/>
              </p:nvSpPr>
              <p:spPr bwMode="auto">
                <a:xfrm>
                  <a:off x="374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9" name="Line 367"/>
                <p:cNvSpPr>
                  <a:spLocks noChangeShapeType="1"/>
                </p:cNvSpPr>
                <p:nvPr/>
              </p:nvSpPr>
              <p:spPr bwMode="auto">
                <a:xfrm>
                  <a:off x="375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0" name="Line 368"/>
                <p:cNvSpPr>
                  <a:spLocks noChangeShapeType="1"/>
                </p:cNvSpPr>
                <p:nvPr/>
              </p:nvSpPr>
              <p:spPr bwMode="auto">
                <a:xfrm>
                  <a:off x="377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1" name="Line 369"/>
                <p:cNvSpPr>
                  <a:spLocks noChangeShapeType="1"/>
                </p:cNvSpPr>
                <p:nvPr/>
              </p:nvSpPr>
              <p:spPr bwMode="auto">
                <a:xfrm>
                  <a:off x="378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2" name="Line 370"/>
                <p:cNvSpPr>
                  <a:spLocks noChangeShapeType="1"/>
                </p:cNvSpPr>
                <p:nvPr/>
              </p:nvSpPr>
              <p:spPr bwMode="auto">
                <a:xfrm>
                  <a:off x="379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3" name="Line 371"/>
                <p:cNvSpPr>
                  <a:spLocks noChangeShapeType="1"/>
                </p:cNvSpPr>
                <p:nvPr/>
              </p:nvSpPr>
              <p:spPr bwMode="auto">
                <a:xfrm>
                  <a:off x="380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4" name="Line 372"/>
                <p:cNvSpPr>
                  <a:spLocks noChangeShapeType="1"/>
                </p:cNvSpPr>
                <p:nvPr/>
              </p:nvSpPr>
              <p:spPr bwMode="auto">
                <a:xfrm>
                  <a:off x="381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5" name="Line 373"/>
                <p:cNvSpPr>
                  <a:spLocks noChangeShapeType="1"/>
                </p:cNvSpPr>
                <p:nvPr/>
              </p:nvSpPr>
              <p:spPr bwMode="auto">
                <a:xfrm>
                  <a:off x="383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6" name="Line 374"/>
                <p:cNvSpPr>
                  <a:spLocks noChangeShapeType="1"/>
                </p:cNvSpPr>
                <p:nvPr/>
              </p:nvSpPr>
              <p:spPr bwMode="auto">
                <a:xfrm>
                  <a:off x="384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7" name="Line 375"/>
                <p:cNvSpPr>
                  <a:spLocks noChangeShapeType="1"/>
                </p:cNvSpPr>
                <p:nvPr/>
              </p:nvSpPr>
              <p:spPr bwMode="auto">
                <a:xfrm>
                  <a:off x="385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8" name="Line 376"/>
                <p:cNvSpPr>
                  <a:spLocks noChangeShapeType="1"/>
                </p:cNvSpPr>
                <p:nvPr/>
              </p:nvSpPr>
              <p:spPr bwMode="auto">
                <a:xfrm>
                  <a:off x="386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9" name="Line 377"/>
                <p:cNvSpPr>
                  <a:spLocks noChangeShapeType="1"/>
                </p:cNvSpPr>
                <p:nvPr/>
              </p:nvSpPr>
              <p:spPr bwMode="auto">
                <a:xfrm>
                  <a:off x="387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0" name="Line 378"/>
                <p:cNvSpPr>
                  <a:spLocks noChangeShapeType="1"/>
                </p:cNvSpPr>
                <p:nvPr/>
              </p:nvSpPr>
              <p:spPr bwMode="auto">
                <a:xfrm>
                  <a:off x="389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1" name="Line 379"/>
                <p:cNvSpPr>
                  <a:spLocks noChangeShapeType="1"/>
                </p:cNvSpPr>
                <p:nvPr/>
              </p:nvSpPr>
              <p:spPr bwMode="auto">
                <a:xfrm>
                  <a:off x="390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2" name="Line 380"/>
                <p:cNvSpPr>
                  <a:spLocks noChangeShapeType="1"/>
                </p:cNvSpPr>
                <p:nvPr/>
              </p:nvSpPr>
              <p:spPr bwMode="auto">
                <a:xfrm>
                  <a:off x="391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3" name="Line 381"/>
                <p:cNvSpPr>
                  <a:spLocks noChangeShapeType="1"/>
                </p:cNvSpPr>
                <p:nvPr/>
              </p:nvSpPr>
              <p:spPr bwMode="auto">
                <a:xfrm>
                  <a:off x="392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4" name="Line 382"/>
                <p:cNvSpPr>
                  <a:spLocks noChangeShapeType="1"/>
                </p:cNvSpPr>
                <p:nvPr/>
              </p:nvSpPr>
              <p:spPr bwMode="auto">
                <a:xfrm>
                  <a:off x="393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5" name="Line 383"/>
                <p:cNvSpPr>
                  <a:spLocks noChangeShapeType="1"/>
                </p:cNvSpPr>
                <p:nvPr/>
              </p:nvSpPr>
              <p:spPr bwMode="auto">
                <a:xfrm>
                  <a:off x="395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6" name="Line 384"/>
                <p:cNvSpPr>
                  <a:spLocks noChangeShapeType="1"/>
                </p:cNvSpPr>
                <p:nvPr/>
              </p:nvSpPr>
              <p:spPr bwMode="auto">
                <a:xfrm>
                  <a:off x="396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7" name="Line 385"/>
                <p:cNvSpPr>
                  <a:spLocks noChangeShapeType="1"/>
                </p:cNvSpPr>
                <p:nvPr/>
              </p:nvSpPr>
              <p:spPr bwMode="auto">
                <a:xfrm>
                  <a:off x="397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8" name="Line 386"/>
                <p:cNvSpPr>
                  <a:spLocks noChangeShapeType="1"/>
                </p:cNvSpPr>
                <p:nvPr/>
              </p:nvSpPr>
              <p:spPr bwMode="auto">
                <a:xfrm>
                  <a:off x="398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9" name="Line 387"/>
                <p:cNvSpPr>
                  <a:spLocks noChangeShapeType="1"/>
                </p:cNvSpPr>
                <p:nvPr/>
              </p:nvSpPr>
              <p:spPr bwMode="auto">
                <a:xfrm>
                  <a:off x="399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0" name="Line 388"/>
                <p:cNvSpPr>
                  <a:spLocks noChangeShapeType="1"/>
                </p:cNvSpPr>
                <p:nvPr/>
              </p:nvSpPr>
              <p:spPr bwMode="auto">
                <a:xfrm>
                  <a:off x="401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1" name="Line 389"/>
                <p:cNvSpPr>
                  <a:spLocks noChangeShapeType="1"/>
                </p:cNvSpPr>
                <p:nvPr/>
              </p:nvSpPr>
              <p:spPr bwMode="auto">
                <a:xfrm>
                  <a:off x="402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2" name="Line 390"/>
                <p:cNvSpPr>
                  <a:spLocks noChangeShapeType="1"/>
                </p:cNvSpPr>
                <p:nvPr/>
              </p:nvSpPr>
              <p:spPr bwMode="auto">
                <a:xfrm>
                  <a:off x="403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3" name="Line 391"/>
                <p:cNvSpPr>
                  <a:spLocks noChangeShapeType="1"/>
                </p:cNvSpPr>
                <p:nvPr/>
              </p:nvSpPr>
              <p:spPr bwMode="auto">
                <a:xfrm>
                  <a:off x="404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4" name="Line 392"/>
                <p:cNvSpPr>
                  <a:spLocks noChangeShapeType="1"/>
                </p:cNvSpPr>
                <p:nvPr/>
              </p:nvSpPr>
              <p:spPr bwMode="auto">
                <a:xfrm>
                  <a:off x="405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5" name="Line 393"/>
                <p:cNvSpPr>
                  <a:spLocks noChangeShapeType="1"/>
                </p:cNvSpPr>
                <p:nvPr/>
              </p:nvSpPr>
              <p:spPr bwMode="auto">
                <a:xfrm>
                  <a:off x="407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6" name="Line 394"/>
                <p:cNvSpPr>
                  <a:spLocks noChangeShapeType="1"/>
                </p:cNvSpPr>
                <p:nvPr/>
              </p:nvSpPr>
              <p:spPr bwMode="auto">
                <a:xfrm>
                  <a:off x="408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7" name="Line 395"/>
                <p:cNvSpPr>
                  <a:spLocks noChangeShapeType="1"/>
                </p:cNvSpPr>
                <p:nvPr/>
              </p:nvSpPr>
              <p:spPr bwMode="auto">
                <a:xfrm>
                  <a:off x="409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8" name="Line 396"/>
                <p:cNvSpPr>
                  <a:spLocks noChangeShapeType="1"/>
                </p:cNvSpPr>
                <p:nvPr/>
              </p:nvSpPr>
              <p:spPr bwMode="auto">
                <a:xfrm>
                  <a:off x="410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9" name="Line 397"/>
                <p:cNvSpPr>
                  <a:spLocks noChangeShapeType="1"/>
                </p:cNvSpPr>
                <p:nvPr/>
              </p:nvSpPr>
              <p:spPr bwMode="auto">
                <a:xfrm>
                  <a:off x="411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0" name="Line 398"/>
                <p:cNvSpPr>
                  <a:spLocks noChangeShapeType="1"/>
                </p:cNvSpPr>
                <p:nvPr/>
              </p:nvSpPr>
              <p:spPr bwMode="auto">
                <a:xfrm>
                  <a:off x="413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1" name="Line 399"/>
                <p:cNvSpPr>
                  <a:spLocks noChangeShapeType="1"/>
                </p:cNvSpPr>
                <p:nvPr/>
              </p:nvSpPr>
              <p:spPr bwMode="auto">
                <a:xfrm>
                  <a:off x="414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2" name="Line 400"/>
                <p:cNvSpPr>
                  <a:spLocks noChangeShapeType="1"/>
                </p:cNvSpPr>
                <p:nvPr/>
              </p:nvSpPr>
              <p:spPr bwMode="auto">
                <a:xfrm>
                  <a:off x="1814" y="2732"/>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3" name="Line 401"/>
                <p:cNvSpPr>
                  <a:spLocks noChangeShapeType="1"/>
                </p:cNvSpPr>
                <p:nvPr/>
              </p:nvSpPr>
              <p:spPr bwMode="auto">
                <a:xfrm flipH="1">
                  <a:off x="4122" y="2732"/>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7" name="Line 405"/>
                <p:cNvSpPr>
                  <a:spLocks noChangeShapeType="1"/>
                </p:cNvSpPr>
                <p:nvPr/>
              </p:nvSpPr>
              <p:spPr bwMode="auto">
                <a:xfrm>
                  <a:off x="181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667" name="Group 607"/>
              <p:cNvGrpSpPr>
                <a:grpSpLocks/>
              </p:cNvGrpSpPr>
              <p:nvPr/>
            </p:nvGrpSpPr>
            <p:grpSpPr bwMode="auto">
              <a:xfrm>
                <a:off x="1814" y="2244"/>
                <a:ext cx="2333" cy="244"/>
                <a:chOff x="1814" y="2244"/>
                <a:chExt cx="2333" cy="244"/>
              </a:xfrm>
            </p:grpSpPr>
            <p:sp>
              <p:nvSpPr>
                <p:cNvPr id="4708" name="Line 407"/>
                <p:cNvSpPr>
                  <a:spLocks noChangeShapeType="1"/>
                </p:cNvSpPr>
                <p:nvPr/>
              </p:nvSpPr>
              <p:spPr bwMode="auto">
                <a:xfrm>
                  <a:off x="182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9" name="Line 408"/>
                <p:cNvSpPr>
                  <a:spLocks noChangeShapeType="1"/>
                </p:cNvSpPr>
                <p:nvPr/>
              </p:nvSpPr>
              <p:spPr bwMode="auto">
                <a:xfrm>
                  <a:off x="183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0" name="Line 409"/>
                <p:cNvSpPr>
                  <a:spLocks noChangeShapeType="1"/>
                </p:cNvSpPr>
                <p:nvPr/>
              </p:nvSpPr>
              <p:spPr bwMode="auto">
                <a:xfrm>
                  <a:off x="185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1" name="Line 410"/>
                <p:cNvSpPr>
                  <a:spLocks noChangeShapeType="1"/>
                </p:cNvSpPr>
                <p:nvPr/>
              </p:nvSpPr>
              <p:spPr bwMode="auto">
                <a:xfrm>
                  <a:off x="186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2" name="Line 411"/>
                <p:cNvSpPr>
                  <a:spLocks noChangeShapeType="1"/>
                </p:cNvSpPr>
                <p:nvPr/>
              </p:nvSpPr>
              <p:spPr bwMode="auto">
                <a:xfrm>
                  <a:off x="187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3" name="Line 412"/>
                <p:cNvSpPr>
                  <a:spLocks noChangeShapeType="1"/>
                </p:cNvSpPr>
                <p:nvPr/>
              </p:nvSpPr>
              <p:spPr bwMode="auto">
                <a:xfrm>
                  <a:off x="188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4" name="Line 413"/>
                <p:cNvSpPr>
                  <a:spLocks noChangeShapeType="1"/>
                </p:cNvSpPr>
                <p:nvPr/>
              </p:nvSpPr>
              <p:spPr bwMode="auto">
                <a:xfrm>
                  <a:off x="189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5" name="Line 414"/>
                <p:cNvSpPr>
                  <a:spLocks noChangeShapeType="1"/>
                </p:cNvSpPr>
                <p:nvPr/>
              </p:nvSpPr>
              <p:spPr bwMode="auto">
                <a:xfrm>
                  <a:off x="191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6" name="Line 415"/>
                <p:cNvSpPr>
                  <a:spLocks noChangeShapeType="1"/>
                </p:cNvSpPr>
                <p:nvPr/>
              </p:nvSpPr>
              <p:spPr bwMode="auto">
                <a:xfrm>
                  <a:off x="192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7" name="Line 416"/>
                <p:cNvSpPr>
                  <a:spLocks noChangeShapeType="1"/>
                </p:cNvSpPr>
                <p:nvPr/>
              </p:nvSpPr>
              <p:spPr bwMode="auto">
                <a:xfrm>
                  <a:off x="193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8" name="Line 417"/>
                <p:cNvSpPr>
                  <a:spLocks noChangeShapeType="1"/>
                </p:cNvSpPr>
                <p:nvPr/>
              </p:nvSpPr>
              <p:spPr bwMode="auto">
                <a:xfrm>
                  <a:off x="194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9" name="Line 418"/>
                <p:cNvSpPr>
                  <a:spLocks noChangeShapeType="1"/>
                </p:cNvSpPr>
                <p:nvPr/>
              </p:nvSpPr>
              <p:spPr bwMode="auto">
                <a:xfrm>
                  <a:off x="195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0" name="Line 419"/>
                <p:cNvSpPr>
                  <a:spLocks noChangeShapeType="1"/>
                </p:cNvSpPr>
                <p:nvPr/>
              </p:nvSpPr>
              <p:spPr bwMode="auto">
                <a:xfrm>
                  <a:off x="197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1" name="Line 420"/>
                <p:cNvSpPr>
                  <a:spLocks noChangeShapeType="1"/>
                </p:cNvSpPr>
                <p:nvPr/>
              </p:nvSpPr>
              <p:spPr bwMode="auto">
                <a:xfrm>
                  <a:off x="198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2" name="Line 421"/>
                <p:cNvSpPr>
                  <a:spLocks noChangeShapeType="1"/>
                </p:cNvSpPr>
                <p:nvPr/>
              </p:nvSpPr>
              <p:spPr bwMode="auto">
                <a:xfrm>
                  <a:off x="199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3" name="Line 422"/>
                <p:cNvSpPr>
                  <a:spLocks noChangeShapeType="1"/>
                </p:cNvSpPr>
                <p:nvPr/>
              </p:nvSpPr>
              <p:spPr bwMode="auto">
                <a:xfrm>
                  <a:off x="200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4" name="Line 423"/>
                <p:cNvSpPr>
                  <a:spLocks noChangeShapeType="1"/>
                </p:cNvSpPr>
                <p:nvPr/>
              </p:nvSpPr>
              <p:spPr bwMode="auto">
                <a:xfrm>
                  <a:off x="201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5" name="Line 424"/>
                <p:cNvSpPr>
                  <a:spLocks noChangeShapeType="1"/>
                </p:cNvSpPr>
                <p:nvPr/>
              </p:nvSpPr>
              <p:spPr bwMode="auto">
                <a:xfrm>
                  <a:off x="203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6" name="Line 425"/>
                <p:cNvSpPr>
                  <a:spLocks noChangeShapeType="1"/>
                </p:cNvSpPr>
                <p:nvPr/>
              </p:nvSpPr>
              <p:spPr bwMode="auto">
                <a:xfrm>
                  <a:off x="204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7" name="Line 426"/>
                <p:cNvSpPr>
                  <a:spLocks noChangeShapeType="1"/>
                </p:cNvSpPr>
                <p:nvPr/>
              </p:nvSpPr>
              <p:spPr bwMode="auto">
                <a:xfrm>
                  <a:off x="205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8" name="Line 427"/>
                <p:cNvSpPr>
                  <a:spLocks noChangeShapeType="1"/>
                </p:cNvSpPr>
                <p:nvPr/>
              </p:nvSpPr>
              <p:spPr bwMode="auto">
                <a:xfrm>
                  <a:off x="206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9" name="Line 428"/>
                <p:cNvSpPr>
                  <a:spLocks noChangeShapeType="1"/>
                </p:cNvSpPr>
                <p:nvPr/>
              </p:nvSpPr>
              <p:spPr bwMode="auto">
                <a:xfrm>
                  <a:off x="207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0" name="Line 429"/>
                <p:cNvSpPr>
                  <a:spLocks noChangeShapeType="1"/>
                </p:cNvSpPr>
                <p:nvPr/>
              </p:nvSpPr>
              <p:spPr bwMode="auto">
                <a:xfrm>
                  <a:off x="209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1" name="Line 430"/>
                <p:cNvSpPr>
                  <a:spLocks noChangeShapeType="1"/>
                </p:cNvSpPr>
                <p:nvPr/>
              </p:nvSpPr>
              <p:spPr bwMode="auto">
                <a:xfrm>
                  <a:off x="210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2" name="Line 431"/>
                <p:cNvSpPr>
                  <a:spLocks noChangeShapeType="1"/>
                </p:cNvSpPr>
                <p:nvPr/>
              </p:nvSpPr>
              <p:spPr bwMode="auto">
                <a:xfrm>
                  <a:off x="211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3" name="Line 432"/>
                <p:cNvSpPr>
                  <a:spLocks noChangeShapeType="1"/>
                </p:cNvSpPr>
                <p:nvPr/>
              </p:nvSpPr>
              <p:spPr bwMode="auto">
                <a:xfrm>
                  <a:off x="212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4" name="Line 433"/>
                <p:cNvSpPr>
                  <a:spLocks noChangeShapeType="1"/>
                </p:cNvSpPr>
                <p:nvPr/>
              </p:nvSpPr>
              <p:spPr bwMode="auto">
                <a:xfrm>
                  <a:off x="213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5" name="Line 434"/>
                <p:cNvSpPr>
                  <a:spLocks noChangeShapeType="1"/>
                </p:cNvSpPr>
                <p:nvPr/>
              </p:nvSpPr>
              <p:spPr bwMode="auto">
                <a:xfrm>
                  <a:off x="215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6" name="Line 435"/>
                <p:cNvSpPr>
                  <a:spLocks noChangeShapeType="1"/>
                </p:cNvSpPr>
                <p:nvPr/>
              </p:nvSpPr>
              <p:spPr bwMode="auto">
                <a:xfrm>
                  <a:off x="216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7" name="Line 436"/>
                <p:cNvSpPr>
                  <a:spLocks noChangeShapeType="1"/>
                </p:cNvSpPr>
                <p:nvPr/>
              </p:nvSpPr>
              <p:spPr bwMode="auto">
                <a:xfrm>
                  <a:off x="217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8" name="Line 437"/>
                <p:cNvSpPr>
                  <a:spLocks noChangeShapeType="1"/>
                </p:cNvSpPr>
                <p:nvPr/>
              </p:nvSpPr>
              <p:spPr bwMode="auto">
                <a:xfrm>
                  <a:off x="218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9" name="Line 438"/>
                <p:cNvSpPr>
                  <a:spLocks noChangeShapeType="1"/>
                </p:cNvSpPr>
                <p:nvPr/>
              </p:nvSpPr>
              <p:spPr bwMode="auto">
                <a:xfrm>
                  <a:off x="219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0" name="Line 439"/>
                <p:cNvSpPr>
                  <a:spLocks noChangeShapeType="1"/>
                </p:cNvSpPr>
                <p:nvPr/>
              </p:nvSpPr>
              <p:spPr bwMode="auto">
                <a:xfrm>
                  <a:off x="221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1" name="Line 440"/>
                <p:cNvSpPr>
                  <a:spLocks noChangeShapeType="1"/>
                </p:cNvSpPr>
                <p:nvPr/>
              </p:nvSpPr>
              <p:spPr bwMode="auto">
                <a:xfrm>
                  <a:off x="222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2" name="Line 441"/>
                <p:cNvSpPr>
                  <a:spLocks noChangeShapeType="1"/>
                </p:cNvSpPr>
                <p:nvPr/>
              </p:nvSpPr>
              <p:spPr bwMode="auto">
                <a:xfrm>
                  <a:off x="223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3" name="Line 442"/>
                <p:cNvSpPr>
                  <a:spLocks noChangeShapeType="1"/>
                </p:cNvSpPr>
                <p:nvPr/>
              </p:nvSpPr>
              <p:spPr bwMode="auto">
                <a:xfrm>
                  <a:off x="224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4" name="Line 443"/>
                <p:cNvSpPr>
                  <a:spLocks noChangeShapeType="1"/>
                </p:cNvSpPr>
                <p:nvPr/>
              </p:nvSpPr>
              <p:spPr bwMode="auto">
                <a:xfrm>
                  <a:off x="225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5" name="Line 444"/>
                <p:cNvSpPr>
                  <a:spLocks noChangeShapeType="1"/>
                </p:cNvSpPr>
                <p:nvPr/>
              </p:nvSpPr>
              <p:spPr bwMode="auto">
                <a:xfrm>
                  <a:off x="227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6" name="Line 445"/>
                <p:cNvSpPr>
                  <a:spLocks noChangeShapeType="1"/>
                </p:cNvSpPr>
                <p:nvPr/>
              </p:nvSpPr>
              <p:spPr bwMode="auto">
                <a:xfrm>
                  <a:off x="228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7" name="Line 446"/>
                <p:cNvSpPr>
                  <a:spLocks noChangeShapeType="1"/>
                </p:cNvSpPr>
                <p:nvPr/>
              </p:nvSpPr>
              <p:spPr bwMode="auto">
                <a:xfrm>
                  <a:off x="229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8" name="Line 447"/>
                <p:cNvSpPr>
                  <a:spLocks noChangeShapeType="1"/>
                </p:cNvSpPr>
                <p:nvPr/>
              </p:nvSpPr>
              <p:spPr bwMode="auto">
                <a:xfrm>
                  <a:off x="230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9" name="Line 448"/>
                <p:cNvSpPr>
                  <a:spLocks noChangeShapeType="1"/>
                </p:cNvSpPr>
                <p:nvPr/>
              </p:nvSpPr>
              <p:spPr bwMode="auto">
                <a:xfrm>
                  <a:off x="231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0" name="Line 449"/>
                <p:cNvSpPr>
                  <a:spLocks noChangeShapeType="1"/>
                </p:cNvSpPr>
                <p:nvPr/>
              </p:nvSpPr>
              <p:spPr bwMode="auto">
                <a:xfrm>
                  <a:off x="233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1" name="Line 450"/>
                <p:cNvSpPr>
                  <a:spLocks noChangeShapeType="1"/>
                </p:cNvSpPr>
                <p:nvPr/>
              </p:nvSpPr>
              <p:spPr bwMode="auto">
                <a:xfrm>
                  <a:off x="234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2" name="Line 451"/>
                <p:cNvSpPr>
                  <a:spLocks noChangeShapeType="1"/>
                </p:cNvSpPr>
                <p:nvPr/>
              </p:nvSpPr>
              <p:spPr bwMode="auto">
                <a:xfrm>
                  <a:off x="235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3" name="Line 452"/>
                <p:cNvSpPr>
                  <a:spLocks noChangeShapeType="1"/>
                </p:cNvSpPr>
                <p:nvPr/>
              </p:nvSpPr>
              <p:spPr bwMode="auto">
                <a:xfrm>
                  <a:off x="236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4" name="Line 453"/>
                <p:cNvSpPr>
                  <a:spLocks noChangeShapeType="1"/>
                </p:cNvSpPr>
                <p:nvPr/>
              </p:nvSpPr>
              <p:spPr bwMode="auto">
                <a:xfrm>
                  <a:off x="237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5" name="Line 454"/>
                <p:cNvSpPr>
                  <a:spLocks noChangeShapeType="1"/>
                </p:cNvSpPr>
                <p:nvPr/>
              </p:nvSpPr>
              <p:spPr bwMode="auto">
                <a:xfrm>
                  <a:off x="239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6" name="Line 455"/>
                <p:cNvSpPr>
                  <a:spLocks noChangeShapeType="1"/>
                </p:cNvSpPr>
                <p:nvPr/>
              </p:nvSpPr>
              <p:spPr bwMode="auto">
                <a:xfrm>
                  <a:off x="240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7" name="Line 456"/>
                <p:cNvSpPr>
                  <a:spLocks noChangeShapeType="1"/>
                </p:cNvSpPr>
                <p:nvPr/>
              </p:nvSpPr>
              <p:spPr bwMode="auto">
                <a:xfrm>
                  <a:off x="241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8" name="Line 457"/>
                <p:cNvSpPr>
                  <a:spLocks noChangeShapeType="1"/>
                </p:cNvSpPr>
                <p:nvPr/>
              </p:nvSpPr>
              <p:spPr bwMode="auto">
                <a:xfrm>
                  <a:off x="242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9" name="Line 458"/>
                <p:cNvSpPr>
                  <a:spLocks noChangeShapeType="1"/>
                </p:cNvSpPr>
                <p:nvPr/>
              </p:nvSpPr>
              <p:spPr bwMode="auto">
                <a:xfrm>
                  <a:off x="243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0" name="Line 459"/>
                <p:cNvSpPr>
                  <a:spLocks noChangeShapeType="1"/>
                </p:cNvSpPr>
                <p:nvPr/>
              </p:nvSpPr>
              <p:spPr bwMode="auto">
                <a:xfrm>
                  <a:off x="245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1" name="Line 460"/>
                <p:cNvSpPr>
                  <a:spLocks noChangeShapeType="1"/>
                </p:cNvSpPr>
                <p:nvPr/>
              </p:nvSpPr>
              <p:spPr bwMode="auto">
                <a:xfrm>
                  <a:off x="246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2" name="Line 461"/>
                <p:cNvSpPr>
                  <a:spLocks noChangeShapeType="1"/>
                </p:cNvSpPr>
                <p:nvPr/>
              </p:nvSpPr>
              <p:spPr bwMode="auto">
                <a:xfrm>
                  <a:off x="247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3" name="Line 462"/>
                <p:cNvSpPr>
                  <a:spLocks noChangeShapeType="1"/>
                </p:cNvSpPr>
                <p:nvPr/>
              </p:nvSpPr>
              <p:spPr bwMode="auto">
                <a:xfrm>
                  <a:off x="248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4" name="Line 463"/>
                <p:cNvSpPr>
                  <a:spLocks noChangeShapeType="1"/>
                </p:cNvSpPr>
                <p:nvPr/>
              </p:nvSpPr>
              <p:spPr bwMode="auto">
                <a:xfrm>
                  <a:off x="249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5" name="Line 464"/>
                <p:cNvSpPr>
                  <a:spLocks noChangeShapeType="1"/>
                </p:cNvSpPr>
                <p:nvPr/>
              </p:nvSpPr>
              <p:spPr bwMode="auto">
                <a:xfrm>
                  <a:off x="251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6" name="Line 465"/>
                <p:cNvSpPr>
                  <a:spLocks noChangeShapeType="1"/>
                </p:cNvSpPr>
                <p:nvPr/>
              </p:nvSpPr>
              <p:spPr bwMode="auto">
                <a:xfrm>
                  <a:off x="252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7" name="Line 466"/>
                <p:cNvSpPr>
                  <a:spLocks noChangeShapeType="1"/>
                </p:cNvSpPr>
                <p:nvPr/>
              </p:nvSpPr>
              <p:spPr bwMode="auto">
                <a:xfrm>
                  <a:off x="253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8" name="Line 467"/>
                <p:cNvSpPr>
                  <a:spLocks noChangeShapeType="1"/>
                </p:cNvSpPr>
                <p:nvPr/>
              </p:nvSpPr>
              <p:spPr bwMode="auto">
                <a:xfrm>
                  <a:off x="254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9" name="Line 468"/>
                <p:cNvSpPr>
                  <a:spLocks noChangeShapeType="1"/>
                </p:cNvSpPr>
                <p:nvPr/>
              </p:nvSpPr>
              <p:spPr bwMode="auto">
                <a:xfrm>
                  <a:off x="255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0" name="Line 469"/>
                <p:cNvSpPr>
                  <a:spLocks noChangeShapeType="1"/>
                </p:cNvSpPr>
                <p:nvPr/>
              </p:nvSpPr>
              <p:spPr bwMode="auto">
                <a:xfrm>
                  <a:off x="257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1" name="Line 470"/>
                <p:cNvSpPr>
                  <a:spLocks noChangeShapeType="1"/>
                </p:cNvSpPr>
                <p:nvPr/>
              </p:nvSpPr>
              <p:spPr bwMode="auto">
                <a:xfrm>
                  <a:off x="258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2" name="Line 471"/>
                <p:cNvSpPr>
                  <a:spLocks noChangeShapeType="1"/>
                </p:cNvSpPr>
                <p:nvPr/>
              </p:nvSpPr>
              <p:spPr bwMode="auto">
                <a:xfrm>
                  <a:off x="259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3" name="Line 472"/>
                <p:cNvSpPr>
                  <a:spLocks noChangeShapeType="1"/>
                </p:cNvSpPr>
                <p:nvPr/>
              </p:nvSpPr>
              <p:spPr bwMode="auto">
                <a:xfrm>
                  <a:off x="260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4" name="Line 473"/>
                <p:cNvSpPr>
                  <a:spLocks noChangeShapeType="1"/>
                </p:cNvSpPr>
                <p:nvPr/>
              </p:nvSpPr>
              <p:spPr bwMode="auto">
                <a:xfrm>
                  <a:off x="261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5" name="Line 474"/>
                <p:cNvSpPr>
                  <a:spLocks noChangeShapeType="1"/>
                </p:cNvSpPr>
                <p:nvPr/>
              </p:nvSpPr>
              <p:spPr bwMode="auto">
                <a:xfrm>
                  <a:off x="263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6" name="Line 475"/>
                <p:cNvSpPr>
                  <a:spLocks noChangeShapeType="1"/>
                </p:cNvSpPr>
                <p:nvPr/>
              </p:nvSpPr>
              <p:spPr bwMode="auto">
                <a:xfrm>
                  <a:off x="264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7" name="Line 476"/>
                <p:cNvSpPr>
                  <a:spLocks noChangeShapeType="1"/>
                </p:cNvSpPr>
                <p:nvPr/>
              </p:nvSpPr>
              <p:spPr bwMode="auto">
                <a:xfrm>
                  <a:off x="265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8" name="Line 477"/>
                <p:cNvSpPr>
                  <a:spLocks noChangeShapeType="1"/>
                </p:cNvSpPr>
                <p:nvPr/>
              </p:nvSpPr>
              <p:spPr bwMode="auto">
                <a:xfrm>
                  <a:off x="266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9" name="Line 478"/>
                <p:cNvSpPr>
                  <a:spLocks noChangeShapeType="1"/>
                </p:cNvSpPr>
                <p:nvPr/>
              </p:nvSpPr>
              <p:spPr bwMode="auto">
                <a:xfrm>
                  <a:off x="267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0" name="Line 479"/>
                <p:cNvSpPr>
                  <a:spLocks noChangeShapeType="1"/>
                </p:cNvSpPr>
                <p:nvPr/>
              </p:nvSpPr>
              <p:spPr bwMode="auto">
                <a:xfrm>
                  <a:off x="269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1" name="Line 480"/>
                <p:cNvSpPr>
                  <a:spLocks noChangeShapeType="1"/>
                </p:cNvSpPr>
                <p:nvPr/>
              </p:nvSpPr>
              <p:spPr bwMode="auto">
                <a:xfrm>
                  <a:off x="270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2" name="Line 481"/>
                <p:cNvSpPr>
                  <a:spLocks noChangeShapeType="1"/>
                </p:cNvSpPr>
                <p:nvPr/>
              </p:nvSpPr>
              <p:spPr bwMode="auto">
                <a:xfrm>
                  <a:off x="271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3" name="Line 482"/>
                <p:cNvSpPr>
                  <a:spLocks noChangeShapeType="1"/>
                </p:cNvSpPr>
                <p:nvPr/>
              </p:nvSpPr>
              <p:spPr bwMode="auto">
                <a:xfrm>
                  <a:off x="272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4" name="Line 483"/>
                <p:cNvSpPr>
                  <a:spLocks noChangeShapeType="1"/>
                </p:cNvSpPr>
                <p:nvPr/>
              </p:nvSpPr>
              <p:spPr bwMode="auto">
                <a:xfrm>
                  <a:off x="273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5" name="Line 484"/>
                <p:cNvSpPr>
                  <a:spLocks noChangeShapeType="1"/>
                </p:cNvSpPr>
                <p:nvPr/>
              </p:nvSpPr>
              <p:spPr bwMode="auto">
                <a:xfrm>
                  <a:off x="275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6" name="Line 485"/>
                <p:cNvSpPr>
                  <a:spLocks noChangeShapeType="1"/>
                </p:cNvSpPr>
                <p:nvPr/>
              </p:nvSpPr>
              <p:spPr bwMode="auto">
                <a:xfrm>
                  <a:off x="276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7" name="Line 486"/>
                <p:cNvSpPr>
                  <a:spLocks noChangeShapeType="1"/>
                </p:cNvSpPr>
                <p:nvPr/>
              </p:nvSpPr>
              <p:spPr bwMode="auto">
                <a:xfrm>
                  <a:off x="277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8" name="Line 487"/>
                <p:cNvSpPr>
                  <a:spLocks noChangeShapeType="1"/>
                </p:cNvSpPr>
                <p:nvPr/>
              </p:nvSpPr>
              <p:spPr bwMode="auto">
                <a:xfrm>
                  <a:off x="278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9" name="Line 488"/>
                <p:cNvSpPr>
                  <a:spLocks noChangeShapeType="1"/>
                </p:cNvSpPr>
                <p:nvPr/>
              </p:nvSpPr>
              <p:spPr bwMode="auto">
                <a:xfrm>
                  <a:off x="279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0" name="Line 489"/>
                <p:cNvSpPr>
                  <a:spLocks noChangeShapeType="1"/>
                </p:cNvSpPr>
                <p:nvPr/>
              </p:nvSpPr>
              <p:spPr bwMode="auto">
                <a:xfrm>
                  <a:off x="281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1" name="Line 490"/>
                <p:cNvSpPr>
                  <a:spLocks noChangeShapeType="1"/>
                </p:cNvSpPr>
                <p:nvPr/>
              </p:nvSpPr>
              <p:spPr bwMode="auto">
                <a:xfrm>
                  <a:off x="282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2" name="Line 491"/>
                <p:cNvSpPr>
                  <a:spLocks noChangeShapeType="1"/>
                </p:cNvSpPr>
                <p:nvPr/>
              </p:nvSpPr>
              <p:spPr bwMode="auto">
                <a:xfrm>
                  <a:off x="283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3" name="Line 492"/>
                <p:cNvSpPr>
                  <a:spLocks noChangeShapeType="1"/>
                </p:cNvSpPr>
                <p:nvPr/>
              </p:nvSpPr>
              <p:spPr bwMode="auto">
                <a:xfrm>
                  <a:off x="284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4" name="Line 493"/>
                <p:cNvSpPr>
                  <a:spLocks noChangeShapeType="1"/>
                </p:cNvSpPr>
                <p:nvPr/>
              </p:nvSpPr>
              <p:spPr bwMode="auto">
                <a:xfrm>
                  <a:off x="285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5" name="Line 494"/>
                <p:cNvSpPr>
                  <a:spLocks noChangeShapeType="1"/>
                </p:cNvSpPr>
                <p:nvPr/>
              </p:nvSpPr>
              <p:spPr bwMode="auto">
                <a:xfrm>
                  <a:off x="287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6" name="Line 495"/>
                <p:cNvSpPr>
                  <a:spLocks noChangeShapeType="1"/>
                </p:cNvSpPr>
                <p:nvPr/>
              </p:nvSpPr>
              <p:spPr bwMode="auto">
                <a:xfrm>
                  <a:off x="288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7" name="Line 496"/>
                <p:cNvSpPr>
                  <a:spLocks noChangeShapeType="1"/>
                </p:cNvSpPr>
                <p:nvPr/>
              </p:nvSpPr>
              <p:spPr bwMode="auto">
                <a:xfrm>
                  <a:off x="289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8" name="Line 497"/>
                <p:cNvSpPr>
                  <a:spLocks noChangeShapeType="1"/>
                </p:cNvSpPr>
                <p:nvPr/>
              </p:nvSpPr>
              <p:spPr bwMode="auto">
                <a:xfrm>
                  <a:off x="290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9" name="Line 498"/>
                <p:cNvSpPr>
                  <a:spLocks noChangeShapeType="1"/>
                </p:cNvSpPr>
                <p:nvPr/>
              </p:nvSpPr>
              <p:spPr bwMode="auto">
                <a:xfrm>
                  <a:off x="291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0" name="Line 499"/>
                <p:cNvSpPr>
                  <a:spLocks noChangeShapeType="1"/>
                </p:cNvSpPr>
                <p:nvPr/>
              </p:nvSpPr>
              <p:spPr bwMode="auto">
                <a:xfrm>
                  <a:off x="293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1" name="Line 500"/>
                <p:cNvSpPr>
                  <a:spLocks noChangeShapeType="1"/>
                </p:cNvSpPr>
                <p:nvPr/>
              </p:nvSpPr>
              <p:spPr bwMode="auto">
                <a:xfrm>
                  <a:off x="294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2" name="Line 501"/>
                <p:cNvSpPr>
                  <a:spLocks noChangeShapeType="1"/>
                </p:cNvSpPr>
                <p:nvPr/>
              </p:nvSpPr>
              <p:spPr bwMode="auto">
                <a:xfrm>
                  <a:off x="295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3" name="Line 502"/>
                <p:cNvSpPr>
                  <a:spLocks noChangeShapeType="1"/>
                </p:cNvSpPr>
                <p:nvPr/>
              </p:nvSpPr>
              <p:spPr bwMode="auto">
                <a:xfrm>
                  <a:off x="296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4" name="Line 503"/>
                <p:cNvSpPr>
                  <a:spLocks noChangeShapeType="1"/>
                </p:cNvSpPr>
                <p:nvPr/>
              </p:nvSpPr>
              <p:spPr bwMode="auto">
                <a:xfrm>
                  <a:off x="297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5" name="Line 504"/>
                <p:cNvSpPr>
                  <a:spLocks noChangeShapeType="1"/>
                </p:cNvSpPr>
                <p:nvPr/>
              </p:nvSpPr>
              <p:spPr bwMode="auto">
                <a:xfrm>
                  <a:off x="299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6" name="Line 505"/>
                <p:cNvSpPr>
                  <a:spLocks noChangeShapeType="1"/>
                </p:cNvSpPr>
                <p:nvPr/>
              </p:nvSpPr>
              <p:spPr bwMode="auto">
                <a:xfrm>
                  <a:off x="300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7" name="Line 506"/>
                <p:cNvSpPr>
                  <a:spLocks noChangeShapeType="1"/>
                </p:cNvSpPr>
                <p:nvPr/>
              </p:nvSpPr>
              <p:spPr bwMode="auto">
                <a:xfrm>
                  <a:off x="301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8" name="Line 507"/>
                <p:cNvSpPr>
                  <a:spLocks noChangeShapeType="1"/>
                </p:cNvSpPr>
                <p:nvPr/>
              </p:nvSpPr>
              <p:spPr bwMode="auto">
                <a:xfrm>
                  <a:off x="302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9" name="Line 508"/>
                <p:cNvSpPr>
                  <a:spLocks noChangeShapeType="1"/>
                </p:cNvSpPr>
                <p:nvPr/>
              </p:nvSpPr>
              <p:spPr bwMode="auto">
                <a:xfrm>
                  <a:off x="303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0" name="Line 509"/>
                <p:cNvSpPr>
                  <a:spLocks noChangeShapeType="1"/>
                </p:cNvSpPr>
                <p:nvPr/>
              </p:nvSpPr>
              <p:spPr bwMode="auto">
                <a:xfrm>
                  <a:off x="305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1" name="Line 510"/>
                <p:cNvSpPr>
                  <a:spLocks noChangeShapeType="1"/>
                </p:cNvSpPr>
                <p:nvPr/>
              </p:nvSpPr>
              <p:spPr bwMode="auto">
                <a:xfrm>
                  <a:off x="306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2" name="Line 511"/>
                <p:cNvSpPr>
                  <a:spLocks noChangeShapeType="1"/>
                </p:cNvSpPr>
                <p:nvPr/>
              </p:nvSpPr>
              <p:spPr bwMode="auto">
                <a:xfrm>
                  <a:off x="307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3" name="Line 512"/>
                <p:cNvSpPr>
                  <a:spLocks noChangeShapeType="1"/>
                </p:cNvSpPr>
                <p:nvPr/>
              </p:nvSpPr>
              <p:spPr bwMode="auto">
                <a:xfrm>
                  <a:off x="308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4" name="Line 513"/>
                <p:cNvSpPr>
                  <a:spLocks noChangeShapeType="1"/>
                </p:cNvSpPr>
                <p:nvPr/>
              </p:nvSpPr>
              <p:spPr bwMode="auto">
                <a:xfrm>
                  <a:off x="309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5" name="Line 514"/>
                <p:cNvSpPr>
                  <a:spLocks noChangeShapeType="1"/>
                </p:cNvSpPr>
                <p:nvPr/>
              </p:nvSpPr>
              <p:spPr bwMode="auto">
                <a:xfrm>
                  <a:off x="311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6" name="Line 515"/>
                <p:cNvSpPr>
                  <a:spLocks noChangeShapeType="1"/>
                </p:cNvSpPr>
                <p:nvPr/>
              </p:nvSpPr>
              <p:spPr bwMode="auto">
                <a:xfrm>
                  <a:off x="312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7" name="Line 516"/>
                <p:cNvSpPr>
                  <a:spLocks noChangeShapeType="1"/>
                </p:cNvSpPr>
                <p:nvPr/>
              </p:nvSpPr>
              <p:spPr bwMode="auto">
                <a:xfrm>
                  <a:off x="313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8" name="Line 517"/>
                <p:cNvSpPr>
                  <a:spLocks noChangeShapeType="1"/>
                </p:cNvSpPr>
                <p:nvPr/>
              </p:nvSpPr>
              <p:spPr bwMode="auto">
                <a:xfrm>
                  <a:off x="314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9" name="Line 518"/>
                <p:cNvSpPr>
                  <a:spLocks noChangeShapeType="1"/>
                </p:cNvSpPr>
                <p:nvPr/>
              </p:nvSpPr>
              <p:spPr bwMode="auto">
                <a:xfrm>
                  <a:off x="315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0" name="Line 519"/>
                <p:cNvSpPr>
                  <a:spLocks noChangeShapeType="1"/>
                </p:cNvSpPr>
                <p:nvPr/>
              </p:nvSpPr>
              <p:spPr bwMode="auto">
                <a:xfrm>
                  <a:off x="317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1" name="Line 520"/>
                <p:cNvSpPr>
                  <a:spLocks noChangeShapeType="1"/>
                </p:cNvSpPr>
                <p:nvPr/>
              </p:nvSpPr>
              <p:spPr bwMode="auto">
                <a:xfrm>
                  <a:off x="318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2" name="Line 521"/>
                <p:cNvSpPr>
                  <a:spLocks noChangeShapeType="1"/>
                </p:cNvSpPr>
                <p:nvPr/>
              </p:nvSpPr>
              <p:spPr bwMode="auto">
                <a:xfrm>
                  <a:off x="319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3" name="Line 522"/>
                <p:cNvSpPr>
                  <a:spLocks noChangeShapeType="1"/>
                </p:cNvSpPr>
                <p:nvPr/>
              </p:nvSpPr>
              <p:spPr bwMode="auto">
                <a:xfrm>
                  <a:off x="320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4" name="Line 523"/>
                <p:cNvSpPr>
                  <a:spLocks noChangeShapeType="1"/>
                </p:cNvSpPr>
                <p:nvPr/>
              </p:nvSpPr>
              <p:spPr bwMode="auto">
                <a:xfrm>
                  <a:off x="321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5" name="Line 524"/>
                <p:cNvSpPr>
                  <a:spLocks noChangeShapeType="1"/>
                </p:cNvSpPr>
                <p:nvPr/>
              </p:nvSpPr>
              <p:spPr bwMode="auto">
                <a:xfrm>
                  <a:off x="323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6" name="Line 525"/>
                <p:cNvSpPr>
                  <a:spLocks noChangeShapeType="1"/>
                </p:cNvSpPr>
                <p:nvPr/>
              </p:nvSpPr>
              <p:spPr bwMode="auto">
                <a:xfrm>
                  <a:off x="324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7" name="Line 526"/>
                <p:cNvSpPr>
                  <a:spLocks noChangeShapeType="1"/>
                </p:cNvSpPr>
                <p:nvPr/>
              </p:nvSpPr>
              <p:spPr bwMode="auto">
                <a:xfrm>
                  <a:off x="325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8" name="Line 527"/>
                <p:cNvSpPr>
                  <a:spLocks noChangeShapeType="1"/>
                </p:cNvSpPr>
                <p:nvPr/>
              </p:nvSpPr>
              <p:spPr bwMode="auto">
                <a:xfrm>
                  <a:off x="326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9" name="Line 528"/>
                <p:cNvSpPr>
                  <a:spLocks noChangeShapeType="1"/>
                </p:cNvSpPr>
                <p:nvPr/>
              </p:nvSpPr>
              <p:spPr bwMode="auto">
                <a:xfrm>
                  <a:off x="327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0" name="Line 529"/>
                <p:cNvSpPr>
                  <a:spLocks noChangeShapeType="1"/>
                </p:cNvSpPr>
                <p:nvPr/>
              </p:nvSpPr>
              <p:spPr bwMode="auto">
                <a:xfrm>
                  <a:off x="329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1" name="Line 530"/>
                <p:cNvSpPr>
                  <a:spLocks noChangeShapeType="1"/>
                </p:cNvSpPr>
                <p:nvPr/>
              </p:nvSpPr>
              <p:spPr bwMode="auto">
                <a:xfrm>
                  <a:off x="330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2" name="Line 531"/>
                <p:cNvSpPr>
                  <a:spLocks noChangeShapeType="1"/>
                </p:cNvSpPr>
                <p:nvPr/>
              </p:nvSpPr>
              <p:spPr bwMode="auto">
                <a:xfrm>
                  <a:off x="331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3" name="Line 532"/>
                <p:cNvSpPr>
                  <a:spLocks noChangeShapeType="1"/>
                </p:cNvSpPr>
                <p:nvPr/>
              </p:nvSpPr>
              <p:spPr bwMode="auto">
                <a:xfrm>
                  <a:off x="332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4" name="Line 533"/>
                <p:cNvSpPr>
                  <a:spLocks noChangeShapeType="1"/>
                </p:cNvSpPr>
                <p:nvPr/>
              </p:nvSpPr>
              <p:spPr bwMode="auto">
                <a:xfrm>
                  <a:off x="333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5" name="Line 534"/>
                <p:cNvSpPr>
                  <a:spLocks noChangeShapeType="1"/>
                </p:cNvSpPr>
                <p:nvPr/>
              </p:nvSpPr>
              <p:spPr bwMode="auto">
                <a:xfrm>
                  <a:off x="335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6" name="Line 535"/>
                <p:cNvSpPr>
                  <a:spLocks noChangeShapeType="1"/>
                </p:cNvSpPr>
                <p:nvPr/>
              </p:nvSpPr>
              <p:spPr bwMode="auto">
                <a:xfrm>
                  <a:off x="336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7" name="Line 536"/>
                <p:cNvSpPr>
                  <a:spLocks noChangeShapeType="1"/>
                </p:cNvSpPr>
                <p:nvPr/>
              </p:nvSpPr>
              <p:spPr bwMode="auto">
                <a:xfrm>
                  <a:off x="337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8" name="Line 537"/>
                <p:cNvSpPr>
                  <a:spLocks noChangeShapeType="1"/>
                </p:cNvSpPr>
                <p:nvPr/>
              </p:nvSpPr>
              <p:spPr bwMode="auto">
                <a:xfrm>
                  <a:off x="338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9" name="Line 538"/>
                <p:cNvSpPr>
                  <a:spLocks noChangeShapeType="1"/>
                </p:cNvSpPr>
                <p:nvPr/>
              </p:nvSpPr>
              <p:spPr bwMode="auto">
                <a:xfrm>
                  <a:off x="339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0" name="Line 539"/>
                <p:cNvSpPr>
                  <a:spLocks noChangeShapeType="1"/>
                </p:cNvSpPr>
                <p:nvPr/>
              </p:nvSpPr>
              <p:spPr bwMode="auto">
                <a:xfrm>
                  <a:off x="341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1" name="Line 540"/>
                <p:cNvSpPr>
                  <a:spLocks noChangeShapeType="1"/>
                </p:cNvSpPr>
                <p:nvPr/>
              </p:nvSpPr>
              <p:spPr bwMode="auto">
                <a:xfrm>
                  <a:off x="342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2" name="Line 541"/>
                <p:cNvSpPr>
                  <a:spLocks noChangeShapeType="1"/>
                </p:cNvSpPr>
                <p:nvPr/>
              </p:nvSpPr>
              <p:spPr bwMode="auto">
                <a:xfrm>
                  <a:off x="343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3" name="Line 542"/>
                <p:cNvSpPr>
                  <a:spLocks noChangeShapeType="1"/>
                </p:cNvSpPr>
                <p:nvPr/>
              </p:nvSpPr>
              <p:spPr bwMode="auto">
                <a:xfrm>
                  <a:off x="344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4" name="Line 543"/>
                <p:cNvSpPr>
                  <a:spLocks noChangeShapeType="1"/>
                </p:cNvSpPr>
                <p:nvPr/>
              </p:nvSpPr>
              <p:spPr bwMode="auto">
                <a:xfrm>
                  <a:off x="345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5" name="Line 544"/>
                <p:cNvSpPr>
                  <a:spLocks noChangeShapeType="1"/>
                </p:cNvSpPr>
                <p:nvPr/>
              </p:nvSpPr>
              <p:spPr bwMode="auto">
                <a:xfrm>
                  <a:off x="347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6" name="Line 545"/>
                <p:cNvSpPr>
                  <a:spLocks noChangeShapeType="1"/>
                </p:cNvSpPr>
                <p:nvPr/>
              </p:nvSpPr>
              <p:spPr bwMode="auto">
                <a:xfrm>
                  <a:off x="348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7" name="Line 546"/>
                <p:cNvSpPr>
                  <a:spLocks noChangeShapeType="1"/>
                </p:cNvSpPr>
                <p:nvPr/>
              </p:nvSpPr>
              <p:spPr bwMode="auto">
                <a:xfrm>
                  <a:off x="349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8" name="Line 547"/>
                <p:cNvSpPr>
                  <a:spLocks noChangeShapeType="1"/>
                </p:cNvSpPr>
                <p:nvPr/>
              </p:nvSpPr>
              <p:spPr bwMode="auto">
                <a:xfrm>
                  <a:off x="350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9" name="Line 548"/>
                <p:cNvSpPr>
                  <a:spLocks noChangeShapeType="1"/>
                </p:cNvSpPr>
                <p:nvPr/>
              </p:nvSpPr>
              <p:spPr bwMode="auto">
                <a:xfrm>
                  <a:off x="351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0" name="Line 549"/>
                <p:cNvSpPr>
                  <a:spLocks noChangeShapeType="1"/>
                </p:cNvSpPr>
                <p:nvPr/>
              </p:nvSpPr>
              <p:spPr bwMode="auto">
                <a:xfrm>
                  <a:off x="353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1" name="Line 550"/>
                <p:cNvSpPr>
                  <a:spLocks noChangeShapeType="1"/>
                </p:cNvSpPr>
                <p:nvPr/>
              </p:nvSpPr>
              <p:spPr bwMode="auto">
                <a:xfrm>
                  <a:off x="354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2" name="Line 551"/>
                <p:cNvSpPr>
                  <a:spLocks noChangeShapeType="1"/>
                </p:cNvSpPr>
                <p:nvPr/>
              </p:nvSpPr>
              <p:spPr bwMode="auto">
                <a:xfrm>
                  <a:off x="355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3" name="Line 552"/>
                <p:cNvSpPr>
                  <a:spLocks noChangeShapeType="1"/>
                </p:cNvSpPr>
                <p:nvPr/>
              </p:nvSpPr>
              <p:spPr bwMode="auto">
                <a:xfrm>
                  <a:off x="356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4" name="Line 553"/>
                <p:cNvSpPr>
                  <a:spLocks noChangeShapeType="1"/>
                </p:cNvSpPr>
                <p:nvPr/>
              </p:nvSpPr>
              <p:spPr bwMode="auto">
                <a:xfrm>
                  <a:off x="357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5" name="Line 554"/>
                <p:cNvSpPr>
                  <a:spLocks noChangeShapeType="1"/>
                </p:cNvSpPr>
                <p:nvPr/>
              </p:nvSpPr>
              <p:spPr bwMode="auto">
                <a:xfrm>
                  <a:off x="359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6" name="Line 555"/>
                <p:cNvSpPr>
                  <a:spLocks noChangeShapeType="1"/>
                </p:cNvSpPr>
                <p:nvPr/>
              </p:nvSpPr>
              <p:spPr bwMode="auto">
                <a:xfrm>
                  <a:off x="360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7" name="Line 556"/>
                <p:cNvSpPr>
                  <a:spLocks noChangeShapeType="1"/>
                </p:cNvSpPr>
                <p:nvPr/>
              </p:nvSpPr>
              <p:spPr bwMode="auto">
                <a:xfrm>
                  <a:off x="361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8" name="Line 557"/>
                <p:cNvSpPr>
                  <a:spLocks noChangeShapeType="1"/>
                </p:cNvSpPr>
                <p:nvPr/>
              </p:nvSpPr>
              <p:spPr bwMode="auto">
                <a:xfrm>
                  <a:off x="362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9" name="Line 558"/>
                <p:cNvSpPr>
                  <a:spLocks noChangeShapeType="1"/>
                </p:cNvSpPr>
                <p:nvPr/>
              </p:nvSpPr>
              <p:spPr bwMode="auto">
                <a:xfrm>
                  <a:off x="363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0" name="Line 559"/>
                <p:cNvSpPr>
                  <a:spLocks noChangeShapeType="1"/>
                </p:cNvSpPr>
                <p:nvPr/>
              </p:nvSpPr>
              <p:spPr bwMode="auto">
                <a:xfrm>
                  <a:off x="365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1" name="Line 560"/>
                <p:cNvSpPr>
                  <a:spLocks noChangeShapeType="1"/>
                </p:cNvSpPr>
                <p:nvPr/>
              </p:nvSpPr>
              <p:spPr bwMode="auto">
                <a:xfrm>
                  <a:off x="366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2" name="Line 561"/>
                <p:cNvSpPr>
                  <a:spLocks noChangeShapeType="1"/>
                </p:cNvSpPr>
                <p:nvPr/>
              </p:nvSpPr>
              <p:spPr bwMode="auto">
                <a:xfrm>
                  <a:off x="367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3" name="Line 562"/>
                <p:cNvSpPr>
                  <a:spLocks noChangeShapeType="1"/>
                </p:cNvSpPr>
                <p:nvPr/>
              </p:nvSpPr>
              <p:spPr bwMode="auto">
                <a:xfrm>
                  <a:off x="368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4" name="Line 563"/>
                <p:cNvSpPr>
                  <a:spLocks noChangeShapeType="1"/>
                </p:cNvSpPr>
                <p:nvPr/>
              </p:nvSpPr>
              <p:spPr bwMode="auto">
                <a:xfrm>
                  <a:off x="369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5" name="Line 564"/>
                <p:cNvSpPr>
                  <a:spLocks noChangeShapeType="1"/>
                </p:cNvSpPr>
                <p:nvPr/>
              </p:nvSpPr>
              <p:spPr bwMode="auto">
                <a:xfrm>
                  <a:off x="371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6" name="Line 565"/>
                <p:cNvSpPr>
                  <a:spLocks noChangeShapeType="1"/>
                </p:cNvSpPr>
                <p:nvPr/>
              </p:nvSpPr>
              <p:spPr bwMode="auto">
                <a:xfrm>
                  <a:off x="372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7" name="Line 566"/>
                <p:cNvSpPr>
                  <a:spLocks noChangeShapeType="1"/>
                </p:cNvSpPr>
                <p:nvPr/>
              </p:nvSpPr>
              <p:spPr bwMode="auto">
                <a:xfrm>
                  <a:off x="373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8" name="Line 567"/>
                <p:cNvSpPr>
                  <a:spLocks noChangeShapeType="1"/>
                </p:cNvSpPr>
                <p:nvPr/>
              </p:nvSpPr>
              <p:spPr bwMode="auto">
                <a:xfrm>
                  <a:off x="374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9" name="Line 568"/>
                <p:cNvSpPr>
                  <a:spLocks noChangeShapeType="1"/>
                </p:cNvSpPr>
                <p:nvPr/>
              </p:nvSpPr>
              <p:spPr bwMode="auto">
                <a:xfrm>
                  <a:off x="375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0" name="Line 569"/>
                <p:cNvSpPr>
                  <a:spLocks noChangeShapeType="1"/>
                </p:cNvSpPr>
                <p:nvPr/>
              </p:nvSpPr>
              <p:spPr bwMode="auto">
                <a:xfrm>
                  <a:off x="377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1" name="Line 570"/>
                <p:cNvSpPr>
                  <a:spLocks noChangeShapeType="1"/>
                </p:cNvSpPr>
                <p:nvPr/>
              </p:nvSpPr>
              <p:spPr bwMode="auto">
                <a:xfrm>
                  <a:off x="378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2" name="Line 571"/>
                <p:cNvSpPr>
                  <a:spLocks noChangeShapeType="1"/>
                </p:cNvSpPr>
                <p:nvPr/>
              </p:nvSpPr>
              <p:spPr bwMode="auto">
                <a:xfrm>
                  <a:off x="379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3" name="Line 572"/>
                <p:cNvSpPr>
                  <a:spLocks noChangeShapeType="1"/>
                </p:cNvSpPr>
                <p:nvPr/>
              </p:nvSpPr>
              <p:spPr bwMode="auto">
                <a:xfrm>
                  <a:off x="380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4" name="Line 573"/>
                <p:cNvSpPr>
                  <a:spLocks noChangeShapeType="1"/>
                </p:cNvSpPr>
                <p:nvPr/>
              </p:nvSpPr>
              <p:spPr bwMode="auto">
                <a:xfrm>
                  <a:off x="381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5" name="Line 574"/>
                <p:cNvSpPr>
                  <a:spLocks noChangeShapeType="1"/>
                </p:cNvSpPr>
                <p:nvPr/>
              </p:nvSpPr>
              <p:spPr bwMode="auto">
                <a:xfrm>
                  <a:off x="383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6" name="Line 575"/>
                <p:cNvSpPr>
                  <a:spLocks noChangeShapeType="1"/>
                </p:cNvSpPr>
                <p:nvPr/>
              </p:nvSpPr>
              <p:spPr bwMode="auto">
                <a:xfrm>
                  <a:off x="384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7" name="Line 576"/>
                <p:cNvSpPr>
                  <a:spLocks noChangeShapeType="1"/>
                </p:cNvSpPr>
                <p:nvPr/>
              </p:nvSpPr>
              <p:spPr bwMode="auto">
                <a:xfrm>
                  <a:off x="385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8" name="Line 577"/>
                <p:cNvSpPr>
                  <a:spLocks noChangeShapeType="1"/>
                </p:cNvSpPr>
                <p:nvPr/>
              </p:nvSpPr>
              <p:spPr bwMode="auto">
                <a:xfrm>
                  <a:off x="386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9" name="Line 578"/>
                <p:cNvSpPr>
                  <a:spLocks noChangeShapeType="1"/>
                </p:cNvSpPr>
                <p:nvPr/>
              </p:nvSpPr>
              <p:spPr bwMode="auto">
                <a:xfrm>
                  <a:off x="387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0" name="Line 579"/>
                <p:cNvSpPr>
                  <a:spLocks noChangeShapeType="1"/>
                </p:cNvSpPr>
                <p:nvPr/>
              </p:nvSpPr>
              <p:spPr bwMode="auto">
                <a:xfrm>
                  <a:off x="389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1" name="Line 580"/>
                <p:cNvSpPr>
                  <a:spLocks noChangeShapeType="1"/>
                </p:cNvSpPr>
                <p:nvPr/>
              </p:nvSpPr>
              <p:spPr bwMode="auto">
                <a:xfrm>
                  <a:off x="390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2" name="Line 581"/>
                <p:cNvSpPr>
                  <a:spLocks noChangeShapeType="1"/>
                </p:cNvSpPr>
                <p:nvPr/>
              </p:nvSpPr>
              <p:spPr bwMode="auto">
                <a:xfrm>
                  <a:off x="391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3" name="Line 582"/>
                <p:cNvSpPr>
                  <a:spLocks noChangeShapeType="1"/>
                </p:cNvSpPr>
                <p:nvPr/>
              </p:nvSpPr>
              <p:spPr bwMode="auto">
                <a:xfrm>
                  <a:off x="392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4" name="Line 583"/>
                <p:cNvSpPr>
                  <a:spLocks noChangeShapeType="1"/>
                </p:cNvSpPr>
                <p:nvPr/>
              </p:nvSpPr>
              <p:spPr bwMode="auto">
                <a:xfrm>
                  <a:off x="393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5" name="Line 584"/>
                <p:cNvSpPr>
                  <a:spLocks noChangeShapeType="1"/>
                </p:cNvSpPr>
                <p:nvPr/>
              </p:nvSpPr>
              <p:spPr bwMode="auto">
                <a:xfrm>
                  <a:off x="395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6" name="Line 585"/>
                <p:cNvSpPr>
                  <a:spLocks noChangeShapeType="1"/>
                </p:cNvSpPr>
                <p:nvPr/>
              </p:nvSpPr>
              <p:spPr bwMode="auto">
                <a:xfrm>
                  <a:off x="396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7" name="Line 586"/>
                <p:cNvSpPr>
                  <a:spLocks noChangeShapeType="1"/>
                </p:cNvSpPr>
                <p:nvPr/>
              </p:nvSpPr>
              <p:spPr bwMode="auto">
                <a:xfrm>
                  <a:off x="397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8" name="Line 587"/>
                <p:cNvSpPr>
                  <a:spLocks noChangeShapeType="1"/>
                </p:cNvSpPr>
                <p:nvPr/>
              </p:nvSpPr>
              <p:spPr bwMode="auto">
                <a:xfrm>
                  <a:off x="398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9" name="Line 588"/>
                <p:cNvSpPr>
                  <a:spLocks noChangeShapeType="1"/>
                </p:cNvSpPr>
                <p:nvPr/>
              </p:nvSpPr>
              <p:spPr bwMode="auto">
                <a:xfrm>
                  <a:off x="399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0" name="Line 589"/>
                <p:cNvSpPr>
                  <a:spLocks noChangeShapeType="1"/>
                </p:cNvSpPr>
                <p:nvPr/>
              </p:nvSpPr>
              <p:spPr bwMode="auto">
                <a:xfrm>
                  <a:off x="401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1" name="Line 590"/>
                <p:cNvSpPr>
                  <a:spLocks noChangeShapeType="1"/>
                </p:cNvSpPr>
                <p:nvPr/>
              </p:nvSpPr>
              <p:spPr bwMode="auto">
                <a:xfrm>
                  <a:off x="402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2" name="Line 591"/>
                <p:cNvSpPr>
                  <a:spLocks noChangeShapeType="1"/>
                </p:cNvSpPr>
                <p:nvPr/>
              </p:nvSpPr>
              <p:spPr bwMode="auto">
                <a:xfrm>
                  <a:off x="403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3" name="Line 592"/>
                <p:cNvSpPr>
                  <a:spLocks noChangeShapeType="1"/>
                </p:cNvSpPr>
                <p:nvPr/>
              </p:nvSpPr>
              <p:spPr bwMode="auto">
                <a:xfrm>
                  <a:off x="404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4" name="Line 593"/>
                <p:cNvSpPr>
                  <a:spLocks noChangeShapeType="1"/>
                </p:cNvSpPr>
                <p:nvPr/>
              </p:nvSpPr>
              <p:spPr bwMode="auto">
                <a:xfrm>
                  <a:off x="405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5" name="Line 594"/>
                <p:cNvSpPr>
                  <a:spLocks noChangeShapeType="1"/>
                </p:cNvSpPr>
                <p:nvPr/>
              </p:nvSpPr>
              <p:spPr bwMode="auto">
                <a:xfrm>
                  <a:off x="407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6" name="Line 595"/>
                <p:cNvSpPr>
                  <a:spLocks noChangeShapeType="1"/>
                </p:cNvSpPr>
                <p:nvPr/>
              </p:nvSpPr>
              <p:spPr bwMode="auto">
                <a:xfrm>
                  <a:off x="408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7" name="Line 596"/>
                <p:cNvSpPr>
                  <a:spLocks noChangeShapeType="1"/>
                </p:cNvSpPr>
                <p:nvPr/>
              </p:nvSpPr>
              <p:spPr bwMode="auto">
                <a:xfrm>
                  <a:off x="409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8" name="Line 597"/>
                <p:cNvSpPr>
                  <a:spLocks noChangeShapeType="1"/>
                </p:cNvSpPr>
                <p:nvPr/>
              </p:nvSpPr>
              <p:spPr bwMode="auto">
                <a:xfrm>
                  <a:off x="410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9" name="Line 598"/>
                <p:cNvSpPr>
                  <a:spLocks noChangeShapeType="1"/>
                </p:cNvSpPr>
                <p:nvPr/>
              </p:nvSpPr>
              <p:spPr bwMode="auto">
                <a:xfrm>
                  <a:off x="411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0" name="Line 599"/>
                <p:cNvSpPr>
                  <a:spLocks noChangeShapeType="1"/>
                </p:cNvSpPr>
                <p:nvPr/>
              </p:nvSpPr>
              <p:spPr bwMode="auto">
                <a:xfrm>
                  <a:off x="413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1" name="Line 600"/>
                <p:cNvSpPr>
                  <a:spLocks noChangeShapeType="1"/>
                </p:cNvSpPr>
                <p:nvPr/>
              </p:nvSpPr>
              <p:spPr bwMode="auto">
                <a:xfrm>
                  <a:off x="414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2" name="Line 601"/>
                <p:cNvSpPr>
                  <a:spLocks noChangeShapeType="1"/>
                </p:cNvSpPr>
                <p:nvPr/>
              </p:nvSpPr>
              <p:spPr bwMode="auto">
                <a:xfrm>
                  <a:off x="1814" y="2488"/>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3" name="Line 602"/>
                <p:cNvSpPr>
                  <a:spLocks noChangeShapeType="1"/>
                </p:cNvSpPr>
                <p:nvPr/>
              </p:nvSpPr>
              <p:spPr bwMode="auto">
                <a:xfrm flipH="1">
                  <a:off x="4122" y="2488"/>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5" name="Line 604"/>
                <p:cNvSpPr>
                  <a:spLocks noChangeShapeType="1"/>
                </p:cNvSpPr>
                <p:nvPr/>
              </p:nvSpPr>
              <p:spPr bwMode="auto">
                <a:xfrm>
                  <a:off x="181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6" name="Line 605"/>
                <p:cNvSpPr>
                  <a:spLocks noChangeShapeType="1"/>
                </p:cNvSpPr>
                <p:nvPr/>
              </p:nvSpPr>
              <p:spPr bwMode="auto">
                <a:xfrm>
                  <a:off x="182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7" name="Line 606"/>
                <p:cNvSpPr>
                  <a:spLocks noChangeShapeType="1"/>
                </p:cNvSpPr>
                <p:nvPr/>
              </p:nvSpPr>
              <p:spPr bwMode="auto">
                <a:xfrm>
                  <a:off x="183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668" name="Group 808"/>
              <p:cNvGrpSpPr>
                <a:grpSpLocks/>
              </p:cNvGrpSpPr>
              <p:nvPr/>
            </p:nvGrpSpPr>
            <p:grpSpPr bwMode="auto">
              <a:xfrm>
                <a:off x="1814" y="1999"/>
                <a:ext cx="2333" cy="245"/>
                <a:chOff x="1814" y="1999"/>
                <a:chExt cx="2333" cy="245"/>
              </a:xfrm>
            </p:grpSpPr>
            <p:sp>
              <p:nvSpPr>
                <p:cNvPr id="4508" name="Line 608"/>
                <p:cNvSpPr>
                  <a:spLocks noChangeShapeType="1"/>
                </p:cNvSpPr>
                <p:nvPr/>
              </p:nvSpPr>
              <p:spPr bwMode="auto">
                <a:xfrm>
                  <a:off x="185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9" name="Line 609"/>
                <p:cNvSpPr>
                  <a:spLocks noChangeShapeType="1"/>
                </p:cNvSpPr>
                <p:nvPr/>
              </p:nvSpPr>
              <p:spPr bwMode="auto">
                <a:xfrm>
                  <a:off x="186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0" name="Line 610"/>
                <p:cNvSpPr>
                  <a:spLocks noChangeShapeType="1"/>
                </p:cNvSpPr>
                <p:nvPr/>
              </p:nvSpPr>
              <p:spPr bwMode="auto">
                <a:xfrm>
                  <a:off x="187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1" name="Line 611"/>
                <p:cNvSpPr>
                  <a:spLocks noChangeShapeType="1"/>
                </p:cNvSpPr>
                <p:nvPr/>
              </p:nvSpPr>
              <p:spPr bwMode="auto">
                <a:xfrm>
                  <a:off x="188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2" name="Line 612"/>
                <p:cNvSpPr>
                  <a:spLocks noChangeShapeType="1"/>
                </p:cNvSpPr>
                <p:nvPr/>
              </p:nvSpPr>
              <p:spPr bwMode="auto">
                <a:xfrm>
                  <a:off x="189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3" name="Line 613"/>
                <p:cNvSpPr>
                  <a:spLocks noChangeShapeType="1"/>
                </p:cNvSpPr>
                <p:nvPr/>
              </p:nvSpPr>
              <p:spPr bwMode="auto">
                <a:xfrm>
                  <a:off x="191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4" name="Line 614"/>
                <p:cNvSpPr>
                  <a:spLocks noChangeShapeType="1"/>
                </p:cNvSpPr>
                <p:nvPr/>
              </p:nvSpPr>
              <p:spPr bwMode="auto">
                <a:xfrm>
                  <a:off x="192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5" name="Line 615"/>
                <p:cNvSpPr>
                  <a:spLocks noChangeShapeType="1"/>
                </p:cNvSpPr>
                <p:nvPr/>
              </p:nvSpPr>
              <p:spPr bwMode="auto">
                <a:xfrm>
                  <a:off x="193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6" name="Line 616"/>
                <p:cNvSpPr>
                  <a:spLocks noChangeShapeType="1"/>
                </p:cNvSpPr>
                <p:nvPr/>
              </p:nvSpPr>
              <p:spPr bwMode="auto">
                <a:xfrm>
                  <a:off x="194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7" name="Line 617"/>
                <p:cNvSpPr>
                  <a:spLocks noChangeShapeType="1"/>
                </p:cNvSpPr>
                <p:nvPr/>
              </p:nvSpPr>
              <p:spPr bwMode="auto">
                <a:xfrm>
                  <a:off x="195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8" name="Line 618"/>
                <p:cNvSpPr>
                  <a:spLocks noChangeShapeType="1"/>
                </p:cNvSpPr>
                <p:nvPr/>
              </p:nvSpPr>
              <p:spPr bwMode="auto">
                <a:xfrm>
                  <a:off x="197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9" name="Line 619"/>
                <p:cNvSpPr>
                  <a:spLocks noChangeShapeType="1"/>
                </p:cNvSpPr>
                <p:nvPr/>
              </p:nvSpPr>
              <p:spPr bwMode="auto">
                <a:xfrm>
                  <a:off x="198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0" name="Line 620"/>
                <p:cNvSpPr>
                  <a:spLocks noChangeShapeType="1"/>
                </p:cNvSpPr>
                <p:nvPr/>
              </p:nvSpPr>
              <p:spPr bwMode="auto">
                <a:xfrm>
                  <a:off x="199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1" name="Line 621"/>
                <p:cNvSpPr>
                  <a:spLocks noChangeShapeType="1"/>
                </p:cNvSpPr>
                <p:nvPr/>
              </p:nvSpPr>
              <p:spPr bwMode="auto">
                <a:xfrm>
                  <a:off x="200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2" name="Line 622"/>
                <p:cNvSpPr>
                  <a:spLocks noChangeShapeType="1"/>
                </p:cNvSpPr>
                <p:nvPr/>
              </p:nvSpPr>
              <p:spPr bwMode="auto">
                <a:xfrm>
                  <a:off x="201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3" name="Line 623"/>
                <p:cNvSpPr>
                  <a:spLocks noChangeShapeType="1"/>
                </p:cNvSpPr>
                <p:nvPr/>
              </p:nvSpPr>
              <p:spPr bwMode="auto">
                <a:xfrm>
                  <a:off x="203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4" name="Line 624"/>
                <p:cNvSpPr>
                  <a:spLocks noChangeShapeType="1"/>
                </p:cNvSpPr>
                <p:nvPr/>
              </p:nvSpPr>
              <p:spPr bwMode="auto">
                <a:xfrm>
                  <a:off x="204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5" name="Line 625"/>
                <p:cNvSpPr>
                  <a:spLocks noChangeShapeType="1"/>
                </p:cNvSpPr>
                <p:nvPr/>
              </p:nvSpPr>
              <p:spPr bwMode="auto">
                <a:xfrm>
                  <a:off x="205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6" name="Line 626"/>
                <p:cNvSpPr>
                  <a:spLocks noChangeShapeType="1"/>
                </p:cNvSpPr>
                <p:nvPr/>
              </p:nvSpPr>
              <p:spPr bwMode="auto">
                <a:xfrm>
                  <a:off x="206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7" name="Line 627"/>
                <p:cNvSpPr>
                  <a:spLocks noChangeShapeType="1"/>
                </p:cNvSpPr>
                <p:nvPr/>
              </p:nvSpPr>
              <p:spPr bwMode="auto">
                <a:xfrm>
                  <a:off x="207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8" name="Line 628"/>
                <p:cNvSpPr>
                  <a:spLocks noChangeShapeType="1"/>
                </p:cNvSpPr>
                <p:nvPr/>
              </p:nvSpPr>
              <p:spPr bwMode="auto">
                <a:xfrm>
                  <a:off x="209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9" name="Line 629"/>
                <p:cNvSpPr>
                  <a:spLocks noChangeShapeType="1"/>
                </p:cNvSpPr>
                <p:nvPr/>
              </p:nvSpPr>
              <p:spPr bwMode="auto">
                <a:xfrm>
                  <a:off x="210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0" name="Line 630"/>
                <p:cNvSpPr>
                  <a:spLocks noChangeShapeType="1"/>
                </p:cNvSpPr>
                <p:nvPr/>
              </p:nvSpPr>
              <p:spPr bwMode="auto">
                <a:xfrm>
                  <a:off x="211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1" name="Line 631"/>
                <p:cNvSpPr>
                  <a:spLocks noChangeShapeType="1"/>
                </p:cNvSpPr>
                <p:nvPr/>
              </p:nvSpPr>
              <p:spPr bwMode="auto">
                <a:xfrm>
                  <a:off x="212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2" name="Line 632"/>
                <p:cNvSpPr>
                  <a:spLocks noChangeShapeType="1"/>
                </p:cNvSpPr>
                <p:nvPr/>
              </p:nvSpPr>
              <p:spPr bwMode="auto">
                <a:xfrm>
                  <a:off x="213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3" name="Line 633"/>
                <p:cNvSpPr>
                  <a:spLocks noChangeShapeType="1"/>
                </p:cNvSpPr>
                <p:nvPr/>
              </p:nvSpPr>
              <p:spPr bwMode="auto">
                <a:xfrm>
                  <a:off x="215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4" name="Line 634"/>
                <p:cNvSpPr>
                  <a:spLocks noChangeShapeType="1"/>
                </p:cNvSpPr>
                <p:nvPr/>
              </p:nvSpPr>
              <p:spPr bwMode="auto">
                <a:xfrm>
                  <a:off x="216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5" name="Line 635"/>
                <p:cNvSpPr>
                  <a:spLocks noChangeShapeType="1"/>
                </p:cNvSpPr>
                <p:nvPr/>
              </p:nvSpPr>
              <p:spPr bwMode="auto">
                <a:xfrm>
                  <a:off x="217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6" name="Line 636"/>
                <p:cNvSpPr>
                  <a:spLocks noChangeShapeType="1"/>
                </p:cNvSpPr>
                <p:nvPr/>
              </p:nvSpPr>
              <p:spPr bwMode="auto">
                <a:xfrm>
                  <a:off x="218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7" name="Line 637"/>
                <p:cNvSpPr>
                  <a:spLocks noChangeShapeType="1"/>
                </p:cNvSpPr>
                <p:nvPr/>
              </p:nvSpPr>
              <p:spPr bwMode="auto">
                <a:xfrm>
                  <a:off x="219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8" name="Line 638"/>
                <p:cNvSpPr>
                  <a:spLocks noChangeShapeType="1"/>
                </p:cNvSpPr>
                <p:nvPr/>
              </p:nvSpPr>
              <p:spPr bwMode="auto">
                <a:xfrm>
                  <a:off x="221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9" name="Line 639"/>
                <p:cNvSpPr>
                  <a:spLocks noChangeShapeType="1"/>
                </p:cNvSpPr>
                <p:nvPr/>
              </p:nvSpPr>
              <p:spPr bwMode="auto">
                <a:xfrm>
                  <a:off x="222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0" name="Line 640"/>
                <p:cNvSpPr>
                  <a:spLocks noChangeShapeType="1"/>
                </p:cNvSpPr>
                <p:nvPr/>
              </p:nvSpPr>
              <p:spPr bwMode="auto">
                <a:xfrm>
                  <a:off x="223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1" name="Line 641"/>
                <p:cNvSpPr>
                  <a:spLocks noChangeShapeType="1"/>
                </p:cNvSpPr>
                <p:nvPr/>
              </p:nvSpPr>
              <p:spPr bwMode="auto">
                <a:xfrm>
                  <a:off x="224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2" name="Line 642"/>
                <p:cNvSpPr>
                  <a:spLocks noChangeShapeType="1"/>
                </p:cNvSpPr>
                <p:nvPr/>
              </p:nvSpPr>
              <p:spPr bwMode="auto">
                <a:xfrm>
                  <a:off x="225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3" name="Line 643"/>
                <p:cNvSpPr>
                  <a:spLocks noChangeShapeType="1"/>
                </p:cNvSpPr>
                <p:nvPr/>
              </p:nvSpPr>
              <p:spPr bwMode="auto">
                <a:xfrm>
                  <a:off x="227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4" name="Line 644"/>
                <p:cNvSpPr>
                  <a:spLocks noChangeShapeType="1"/>
                </p:cNvSpPr>
                <p:nvPr/>
              </p:nvSpPr>
              <p:spPr bwMode="auto">
                <a:xfrm>
                  <a:off x="228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5" name="Line 645"/>
                <p:cNvSpPr>
                  <a:spLocks noChangeShapeType="1"/>
                </p:cNvSpPr>
                <p:nvPr/>
              </p:nvSpPr>
              <p:spPr bwMode="auto">
                <a:xfrm>
                  <a:off x="229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6" name="Line 646"/>
                <p:cNvSpPr>
                  <a:spLocks noChangeShapeType="1"/>
                </p:cNvSpPr>
                <p:nvPr/>
              </p:nvSpPr>
              <p:spPr bwMode="auto">
                <a:xfrm>
                  <a:off x="230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7" name="Line 647"/>
                <p:cNvSpPr>
                  <a:spLocks noChangeShapeType="1"/>
                </p:cNvSpPr>
                <p:nvPr/>
              </p:nvSpPr>
              <p:spPr bwMode="auto">
                <a:xfrm>
                  <a:off x="231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8" name="Line 648"/>
                <p:cNvSpPr>
                  <a:spLocks noChangeShapeType="1"/>
                </p:cNvSpPr>
                <p:nvPr/>
              </p:nvSpPr>
              <p:spPr bwMode="auto">
                <a:xfrm>
                  <a:off x="233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9" name="Line 649"/>
                <p:cNvSpPr>
                  <a:spLocks noChangeShapeType="1"/>
                </p:cNvSpPr>
                <p:nvPr/>
              </p:nvSpPr>
              <p:spPr bwMode="auto">
                <a:xfrm>
                  <a:off x="234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0" name="Line 650"/>
                <p:cNvSpPr>
                  <a:spLocks noChangeShapeType="1"/>
                </p:cNvSpPr>
                <p:nvPr/>
              </p:nvSpPr>
              <p:spPr bwMode="auto">
                <a:xfrm>
                  <a:off x="235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1" name="Line 651"/>
                <p:cNvSpPr>
                  <a:spLocks noChangeShapeType="1"/>
                </p:cNvSpPr>
                <p:nvPr/>
              </p:nvSpPr>
              <p:spPr bwMode="auto">
                <a:xfrm>
                  <a:off x="236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2" name="Line 652"/>
                <p:cNvSpPr>
                  <a:spLocks noChangeShapeType="1"/>
                </p:cNvSpPr>
                <p:nvPr/>
              </p:nvSpPr>
              <p:spPr bwMode="auto">
                <a:xfrm>
                  <a:off x="237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3" name="Line 653"/>
                <p:cNvSpPr>
                  <a:spLocks noChangeShapeType="1"/>
                </p:cNvSpPr>
                <p:nvPr/>
              </p:nvSpPr>
              <p:spPr bwMode="auto">
                <a:xfrm>
                  <a:off x="239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4" name="Line 654"/>
                <p:cNvSpPr>
                  <a:spLocks noChangeShapeType="1"/>
                </p:cNvSpPr>
                <p:nvPr/>
              </p:nvSpPr>
              <p:spPr bwMode="auto">
                <a:xfrm>
                  <a:off x="240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5" name="Line 655"/>
                <p:cNvSpPr>
                  <a:spLocks noChangeShapeType="1"/>
                </p:cNvSpPr>
                <p:nvPr/>
              </p:nvSpPr>
              <p:spPr bwMode="auto">
                <a:xfrm>
                  <a:off x="241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6" name="Line 656"/>
                <p:cNvSpPr>
                  <a:spLocks noChangeShapeType="1"/>
                </p:cNvSpPr>
                <p:nvPr/>
              </p:nvSpPr>
              <p:spPr bwMode="auto">
                <a:xfrm>
                  <a:off x="242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7" name="Line 657"/>
                <p:cNvSpPr>
                  <a:spLocks noChangeShapeType="1"/>
                </p:cNvSpPr>
                <p:nvPr/>
              </p:nvSpPr>
              <p:spPr bwMode="auto">
                <a:xfrm>
                  <a:off x="243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8" name="Line 658"/>
                <p:cNvSpPr>
                  <a:spLocks noChangeShapeType="1"/>
                </p:cNvSpPr>
                <p:nvPr/>
              </p:nvSpPr>
              <p:spPr bwMode="auto">
                <a:xfrm>
                  <a:off x="245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9" name="Line 659"/>
                <p:cNvSpPr>
                  <a:spLocks noChangeShapeType="1"/>
                </p:cNvSpPr>
                <p:nvPr/>
              </p:nvSpPr>
              <p:spPr bwMode="auto">
                <a:xfrm>
                  <a:off x="246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0" name="Line 660"/>
                <p:cNvSpPr>
                  <a:spLocks noChangeShapeType="1"/>
                </p:cNvSpPr>
                <p:nvPr/>
              </p:nvSpPr>
              <p:spPr bwMode="auto">
                <a:xfrm>
                  <a:off x="247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1" name="Line 661"/>
                <p:cNvSpPr>
                  <a:spLocks noChangeShapeType="1"/>
                </p:cNvSpPr>
                <p:nvPr/>
              </p:nvSpPr>
              <p:spPr bwMode="auto">
                <a:xfrm>
                  <a:off x="248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2" name="Line 662"/>
                <p:cNvSpPr>
                  <a:spLocks noChangeShapeType="1"/>
                </p:cNvSpPr>
                <p:nvPr/>
              </p:nvSpPr>
              <p:spPr bwMode="auto">
                <a:xfrm>
                  <a:off x="249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3" name="Line 663"/>
                <p:cNvSpPr>
                  <a:spLocks noChangeShapeType="1"/>
                </p:cNvSpPr>
                <p:nvPr/>
              </p:nvSpPr>
              <p:spPr bwMode="auto">
                <a:xfrm>
                  <a:off x="251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4" name="Line 664"/>
                <p:cNvSpPr>
                  <a:spLocks noChangeShapeType="1"/>
                </p:cNvSpPr>
                <p:nvPr/>
              </p:nvSpPr>
              <p:spPr bwMode="auto">
                <a:xfrm>
                  <a:off x="252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5" name="Line 665"/>
                <p:cNvSpPr>
                  <a:spLocks noChangeShapeType="1"/>
                </p:cNvSpPr>
                <p:nvPr/>
              </p:nvSpPr>
              <p:spPr bwMode="auto">
                <a:xfrm>
                  <a:off x="253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6" name="Line 666"/>
                <p:cNvSpPr>
                  <a:spLocks noChangeShapeType="1"/>
                </p:cNvSpPr>
                <p:nvPr/>
              </p:nvSpPr>
              <p:spPr bwMode="auto">
                <a:xfrm>
                  <a:off x="254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7" name="Line 667"/>
                <p:cNvSpPr>
                  <a:spLocks noChangeShapeType="1"/>
                </p:cNvSpPr>
                <p:nvPr/>
              </p:nvSpPr>
              <p:spPr bwMode="auto">
                <a:xfrm>
                  <a:off x="255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8" name="Line 668"/>
                <p:cNvSpPr>
                  <a:spLocks noChangeShapeType="1"/>
                </p:cNvSpPr>
                <p:nvPr/>
              </p:nvSpPr>
              <p:spPr bwMode="auto">
                <a:xfrm>
                  <a:off x="257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9" name="Line 669"/>
                <p:cNvSpPr>
                  <a:spLocks noChangeShapeType="1"/>
                </p:cNvSpPr>
                <p:nvPr/>
              </p:nvSpPr>
              <p:spPr bwMode="auto">
                <a:xfrm>
                  <a:off x="258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0" name="Line 670"/>
                <p:cNvSpPr>
                  <a:spLocks noChangeShapeType="1"/>
                </p:cNvSpPr>
                <p:nvPr/>
              </p:nvSpPr>
              <p:spPr bwMode="auto">
                <a:xfrm>
                  <a:off x="259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1" name="Line 671"/>
                <p:cNvSpPr>
                  <a:spLocks noChangeShapeType="1"/>
                </p:cNvSpPr>
                <p:nvPr/>
              </p:nvSpPr>
              <p:spPr bwMode="auto">
                <a:xfrm>
                  <a:off x="260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2" name="Line 672"/>
                <p:cNvSpPr>
                  <a:spLocks noChangeShapeType="1"/>
                </p:cNvSpPr>
                <p:nvPr/>
              </p:nvSpPr>
              <p:spPr bwMode="auto">
                <a:xfrm>
                  <a:off x="261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3" name="Line 673"/>
                <p:cNvSpPr>
                  <a:spLocks noChangeShapeType="1"/>
                </p:cNvSpPr>
                <p:nvPr/>
              </p:nvSpPr>
              <p:spPr bwMode="auto">
                <a:xfrm>
                  <a:off x="263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4" name="Line 674"/>
                <p:cNvSpPr>
                  <a:spLocks noChangeShapeType="1"/>
                </p:cNvSpPr>
                <p:nvPr/>
              </p:nvSpPr>
              <p:spPr bwMode="auto">
                <a:xfrm>
                  <a:off x="264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5" name="Line 675"/>
                <p:cNvSpPr>
                  <a:spLocks noChangeShapeType="1"/>
                </p:cNvSpPr>
                <p:nvPr/>
              </p:nvSpPr>
              <p:spPr bwMode="auto">
                <a:xfrm>
                  <a:off x="265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6" name="Line 676"/>
                <p:cNvSpPr>
                  <a:spLocks noChangeShapeType="1"/>
                </p:cNvSpPr>
                <p:nvPr/>
              </p:nvSpPr>
              <p:spPr bwMode="auto">
                <a:xfrm>
                  <a:off x="266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7" name="Line 677"/>
                <p:cNvSpPr>
                  <a:spLocks noChangeShapeType="1"/>
                </p:cNvSpPr>
                <p:nvPr/>
              </p:nvSpPr>
              <p:spPr bwMode="auto">
                <a:xfrm>
                  <a:off x="267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8" name="Line 678"/>
                <p:cNvSpPr>
                  <a:spLocks noChangeShapeType="1"/>
                </p:cNvSpPr>
                <p:nvPr/>
              </p:nvSpPr>
              <p:spPr bwMode="auto">
                <a:xfrm>
                  <a:off x="269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9" name="Line 679"/>
                <p:cNvSpPr>
                  <a:spLocks noChangeShapeType="1"/>
                </p:cNvSpPr>
                <p:nvPr/>
              </p:nvSpPr>
              <p:spPr bwMode="auto">
                <a:xfrm>
                  <a:off x="270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0" name="Line 680"/>
                <p:cNvSpPr>
                  <a:spLocks noChangeShapeType="1"/>
                </p:cNvSpPr>
                <p:nvPr/>
              </p:nvSpPr>
              <p:spPr bwMode="auto">
                <a:xfrm>
                  <a:off x="271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1" name="Line 681"/>
                <p:cNvSpPr>
                  <a:spLocks noChangeShapeType="1"/>
                </p:cNvSpPr>
                <p:nvPr/>
              </p:nvSpPr>
              <p:spPr bwMode="auto">
                <a:xfrm>
                  <a:off x="272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2" name="Line 682"/>
                <p:cNvSpPr>
                  <a:spLocks noChangeShapeType="1"/>
                </p:cNvSpPr>
                <p:nvPr/>
              </p:nvSpPr>
              <p:spPr bwMode="auto">
                <a:xfrm>
                  <a:off x="273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3" name="Line 683"/>
                <p:cNvSpPr>
                  <a:spLocks noChangeShapeType="1"/>
                </p:cNvSpPr>
                <p:nvPr/>
              </p:nvSpPr>
              <p:spPr bwMode="auto">
                <a:xfrm>
                  <a:off x="275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4" name="Line 684"/>
                <p:cNvSpPr>
                  <a:spLocks noChangeShapeType="1"/>
                </p:cNvSpPr>
                <p:nvPr/>
              </p:nvSpPr>
              <p:spPr bwMode="auto">
                <a:xfrm>
                  <a:off x="276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5" name="Line 685"/>
                <p:cNvSpPr>
                  <a:spLocks noChangeShapeType="1"/>
                </p:cNvSpPr>
                <p:nvPr/>
              </p:nvSpPr>
              <p:spPr bwMode="auto">
                <a:xfrm>
                  <a:off x="277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6" name="Line 686"/>
                <p:cNvSpPr>
                  <a:spLocks noChangeShapeType="1"/>
                </p:cNvSpPr>
                <p:nvPr/>
              </p:nvSpPr>
              <p:spPr bwMode="auto">
                <a:xfrm>
                  <a:off x="278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7" name="Line 687"/>
                <p:cNvSpPr>
                  <a:spLocks noChangeShapeType="1"/>
                </p:cNvSpPr>
                <p:nvPr/>
              </p:nvSpPr>
              <p:spPr bwMode="auto">
                <a:xfrm>
                  <a:off x="279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8" name="Line 688"/>
                <p:cNvSpPr>
                  <a:spLocks noChangeShapeType="1"/>
                </p:cNvSpPr>
                <p:nvPr/>
              </p:nvSpPr>
              <p:spPr bwMode="auto">
                <a:xfrm>
                  <a:off x="281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9" name="Line 689"/>
                <p:cNvSpPr>
                  <a:spLocks noChangeShapeType="1"/>
                </p:cNvSpPr>
                <p:nvPr/>
              </p:nvSpPr>
              <p:spPr bwMode="auto">
                <a:xfrm>
                  <a:off x="282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0" name="Line 690"/>
                <p:cNvSpPr>
                  <a:spLocks noChangeShapeType="1"/>
                </p:cNvSpPr>
                <p:nvPr/>
              </p:nvSpPr>
              <p:spPr bwMode="auto">
                <a:xfrm>
                  <a:off x="283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1" name="Line 691"/>
                <p:cNvSpPr>
                  <a:spLocks noChangeShapeType="1"/>
                </p:cNvSpPr>
                <p:nvPr/>
              </p:nvSpPr>
              <p:spPr bwMode="auto">
                <a:xfrm>
                  <a:off x="284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2" name="Line 692"/>
                <p:cNvSpPr>
                  <a:spLocks noChangeShapeType="1"/>
                </p:cNvSpPr>
                <p:nvPr/>
              </p:nvSpPr>
              <p:spPr bwMode="auto">
                <a:xfrm>
                  <a:off x="285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3" name="Line 693"/>
                <p:cNvSpPr>
                  <a:spLocks noChangeShapeType="1"/>
                </p:cNvSpPr>
                <p:nvPr/>
              </p:nvSpPr>
              <p:spPr bwMode="auto">
                <a:xfrm>
                  <a:off x="287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4" name="Line 694"/>
                <p:cNvSpPr>
                  <a:spLocks noChangeShapeType="1"/>
                </p:cNvSpPr>
                <p:nvPr/>
              </p:nvSpPr>
              <p:spPr bwMode="auto">
                <a:xfrm>
                  <a:off x="288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5" name="Line 695"/>
                <p:cNvSpPr>
                  <a:spLocks noChangeShapeType="1"/>
                </p:cNvSpPr>
                <p:nvPr/>
              </p:nvSpPr>
              <p:spPr bwMode="auto">
                <a:xfrm>
                  <a:off x="289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6" name="Line 696"/>
                <p:cNvSpPr>
                  <a:spLocks noChangeShapeType="1"/>
                </p:cNvSpPr>
                <p:nvPr/>
              </p:nvSpPr>
              <p:spPr bwMode="auto">
                <a:xfrm>
                  <a:off x="290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7" name="Line 697"/>
                <p:cNvSpPr>
                  <a:spLocks noChangeShapeType="1"/>
                </p:cNvSpPr>
                <p:nvPr/>
              </p:nvSpPr>
              <p:spPr bwMode="auto">
                <a:xfrm>
                  <a:off x="291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8" name="Line 698"/>
                <p:cNvSpPr>
                  <a:spLocks noChangeShapeType="1"/>
                </p:cNvSpPr>
                <p:nvPr/>
              </p:nvSpPr>
              <p:spPr bwMode="auto">
                <a:xfrm>
                  <a:off x="293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9" name="Line 699"/>
                <p:cNvSpPr>
                  <a:spLocks noChangeShapeType="1"/>
                </p:cNvSpPr>
                <p:nvPr/>
              </p:nvSpPr>
              <p:spPr bwMode="auto">
                <a:xfrm>
                  <a:off x="294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0" name="Line 700"/>
                <p:cNvSpPr>
                  <a:spLocks noChangeShapeType="1"/>
                </p:cNvSpPr>
                <p:nvPr/>
              </p:nvSpPr>
              <p:spPr bwMode="auto">
                <a:xfrm>
                  <a:off x="295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1" name="Line 701"/>
                <p:cNvSpPr>
                  <a:spLocks noChangeShapeType="1"/>
                </p:cNvSpPr>
                <p:nvPr/>
              </p:nvSpPr>
              <p:spPr bwMode="auto">
                <a:xfrm>
                  <a:off x="296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2" name="Line 702"/>
                <p:cNvSpPr>
                  <a:spLocks noChangeShapeType="1"/>
                </p:cNvSpPr>
                <p:nvPr/>
              </p:nvSpPr>
              <p:spPr bwMode="auto">
                <a:xfrm>
                  <a:off x="297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3" name="Line 703"/>
                <p:cNvSpPr>
                  <a:spLocks noChangeShapeType="1"/>
                </p:cNvSpPr>
                <p:nvPr/>
              </p:nvSpPr>
              <p:spPr bwMode="auto">
                <a:xfrm>
                  <a:off x="299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4" name="Line 704"/>
                <p:cNvSpPr>
                  <a:spLocks noChangeShapeType="1"/>
                </p:cNvSpPr>
                <p:nvPr/>
              </p:nvSpPr>
              <p:spPr bwMode="auto">
                <a:xfrm>
                  <a:off x="300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5" name="Line 705"/>
                <p:cNvSpPr>
                  <a:spLocks noChangeShapeType="1"/>
                </p:cNvSpPr>
                <p:nvPr/>
              </p:nvSpPr>
              <p:spPr bwMode="auto">
                <a:xfrm>
                  <a:off x="301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6" name="Line 706"/>
                <p:cNvSpPr>
                  <a:spLocks noChangeShapeType="1"/>
                </p:cNvSpPr>
                <p:nvPr/>
              </p:nvSpPr>
              <p:spPr bwMode="auto">
                <a:xfrm>
                  <a:off x="302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7" name="Line 707"/>
                <p:cNvSpPr>
                  <a:spLocks noChangeShapeType="1"/>
                </p:cNvSpPr>
                <p:nvPr/>
              </p:nvSpPr>
              <p:spPr bwMode="auto">
                <a:xfrm>
                  <a:off x="303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8" name="Line 708"/>
                <p:cNvSpPr>
                  <a:spLocks noChangeShapeType="1"/>
                </p:cNvSpPr>
                <p:nvPr/>
              </p:nvSpPr>
              <p:spPr bwMode="auto">
                <a:xfrm>
                  <a:off x="305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9" name="Line 709"/>
                <p:cNvSpPr>
                  <a:spLocks noChangeShapeType="1"/>
                </p:cNvSpPr>
                <p:nvPr/>
              </p:nvSpPr>
              <p:spPr bwMode="auto">
                <a:xfrm>
                  <a:off x="306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0" name="Line 710"/>
                <p:cNvSpPr>
                  <a:spLocks noChangeShapeType="1"/>
                </p:cNvSpPr>
                <p:nvPr/>
              </p:nvSpPr>
              <p:spPr bwMode="auto">
                <a:xfrm>
                  <a:off x="307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1" name="Line 711"/>
                <p:cNvSpPr>
                  <a:spLocks noChangeShapeType="1"/>
                </p:cNvSpPr>
                <p:nvPr/>
              </p:nvSpPr>
              <p:spPr bwMode="auto">
                <a:xfrm>
                  <a:off x="308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2" name="Line 712"/>
                <p:cNvSpPr>
                  <a:spLocks noChangeShapeType="1"/>
                </p:cNvSpPr>
                <p:nvPr/>
              </p:nvSpPr>
              <p:spPr bwMode="auto">
                <a:xfrm>
                  <a:off x="309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3" name="Line 713"/>
                <p:cNvSpPr>
                  <a:spLocks noChangeShapeType="1"/>
                </p:cNvSpPr>
                <p:nvPr/>
              </p:nvSpPr>
              <p:spPr bwMode="auto">
                <a:xfrm>
                  <a:off x="311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4" name="Line 714"/>
                <p:cNvSpPr>
                  <a:spLocks noChangeShapeType="1"/>
                </p:cNvSpPr>
                <p:nvPr/>
              </p:nvSpPr>
              <p:spPr bwMode="auto">
                <a:xfrm>
                  <a:off x="312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5" name="Line 715"/>
                <p:cNvSpPr>
                  <a:spLocks noChangeShapeType="1"/>
                </p:cNvSpPr>
                <p:nvPr/>
              </p:nvSpPr>
              <p:spPr bwMode="auto">
                <a:xfrm>
                  <a:off x="313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6" name="Line 716"/>
                <p:cNvSpPr>
                  <a:spLocks noChangeShapeType="1"/>
                </p:cNvSpPr>
                <p:nvPr/>
              </p:nvSpPr>
              <p:spPr bwMode="auto">
                <a:xfrm>
                  <a:off x="314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7" name="Line 717"/>
                <p:cNvSpPr>
                  <a:spLocks noChangeShapeType="1"/>
                </p:cNvSpPr>
                <p:nvPr/>
              </p:nvSpPr>
              <p:spPr bwMode="auto">
                <a:xfrm>
                  <a:off x="315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8" name="Line 718"/>
                <p:cNvSpPr>
                  <a:spLocks noChangeShapeType="1"/>
                </p:cNvSpPr>
                <p:nvPr/>
              </p:nvSpPr>
              <p:spPr bwMode="auto">
                <a:xfrm>
                  <a:off x="317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9" name="Line 719"/>
                <p:cNvSpPr>
                  <a:spLocks noChangeShapeType="1"/>
                </p:cNvSpPr>
                <p:nvPr/>
              </p:nvSpPr>
              <p:spPr bwMode="auto">
                <a:xfrm>
                  <a:off x="318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0" name="Line 720"/>
                <p:cNvSpPr>
                  <a:spLocks noChangeShapeType="1"/>
                </p:cNvSpPr>
                <p:nvPr/>
              </p:nvSpPr>
              <p:spPr bwMode="auto">
                <a:xfrm>
                  <a:off x="319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1" name="Line 721"/>
                <p:cNvSpPr>
                  <a:spLocks noChangeShapeType="1"/>
                </p:cNvSpPr>
                <p:nvPr/>
              </p:nvSpPr>
              <p:spPr bwMode="auto">
                <a:xfrm>
                  <a:off x="320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2" name="Line 722"/>
                <p:cNvSpPr>
                  <a:spLocks noChangeShapeType="1"/>
                </p:cNvSpPr>
                <p:nvPr/>
              </p:nvSpPr>
              <p:spPr bwMode="auto">
                <a:xfrm>
                  <a:off x="321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3" name="Line 723"/>
                <p:cNvSpPr>
                  <a:spLocks noChangeShapeType="1"/>
                </p:cNvSpPr>
                <p:nvPr/>
              </p:nvSpPr>
              <p:spPr bwMode="auto">
                <a:xfrm>
                  <a:off x="323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4" name="Line 724"/>
                <p:cNvSpPr>
                  <a:spLocks noChangeShapeType="1"/>
                </p:cNvSpPr>
                <p:nvPr/>
              </p:nvSpPr>
              <p:spPr bwMode="auto">
                <a:xfrm>
                  <a:off x="324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5" name="Line 725"/>
                <p:cNvSpPr>
                  <a:spLocks noChangeShapeType="1"/>
                </p:cNvSpPr>
                <p:nvPr/>
              </p:nvSpPr>
              <p:spPr bwMode="auto">
                <a:xfrm>
                  <a:off x="325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6" name="Line 726"/>
                <p:cNvSpPr>
                  <a:spLocks noChangeShapeType="1"/>
                </p:cNvSpPr>
                <p:nvPr/>
              </p:nvSpPr>
              <p:spPr bwMode="auto">
                <a:xfrm>
                  <a:off x="326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7" name="Line 727"/>
                <p:cNvSpPr>
                  <a:spLocks noChangeShapeType="1"/>
                </p:cNvSpPr>
                <p:nvPr/>
              </p:nvSpPr>
              <p:spPr bwMode="auto">
                <a:xfrm>
                  <a:off x="327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8" name="Line 728"/>
                <p:cNvSpPr>
                  <a:spLocks noChangeShapeType="1"/>
                </p:cNvSpPr>
                <p:nvPr/>
              </p:nvSpPr>
              <p:spPr bwMode="auto">
                <a:xfrm>
                  <a:off x="329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9" name="Line 729"/>
                <p:cNvSpPr>
                  <a:spLocks noChangeShapeType="1"/>
                </p:cNvSpPr>
                <p:nvPr/>
              </p:nvSpPr>
              <p:spPr bwMode="auto">
                <a:xfrm>
                  <a:off x="330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0" name="Line 730"/>
                <p:cNvSpPr>
                  <a:spLocks noChangeShapeType="1"/>
                </p:cNvSpPr>
                <p:nvPr/>
              </p:nvSpPr>
              <p:spPr bwMode="auto">
                <a:xfrm>
                  <a:off x="331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1" name="Line 731"/>
                <p:cNvSpPr>
                  <a:spLocks noChangeShapeType="1"/>
                </p:cNvSpPr>
                <p:nvPr/>
              </p:nvSpPr>
              <p:spPr bwMode="auto">
                <a:xfrm>
                  <a:off x="332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2" name="Line 732"/>
                <p:cNvSpPr>
                  <a:spLocks noChangeShapeType="1"/>
                </p:cNvSpPr>
                <p:nvPr/>
              </p:nvSpPr>
              <p:spPr bwMode="auto">
                <a:xfrm>
                  <a:off x="333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3" name="Line 733"/>
                <p:cNvSpPr>
                  <a:spLocks noChangeShapeType="1"/>
                </p:cNvSpPr>
                <p:nvPr/>
              </p:nvSpPr>
              <p:spPr bwMode="auto">
                <a:xfrm>
                  <a:off x="335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4" name="Line 734"/>
                <p:cNvSpPr>
                  <a:spLocks noChangeShapeType="1"/>
                </p:cNvSpPr>
                <p:nvPr/>
              </p:nvSpPr>
              <p:spPr bwMode="auto">
                <a:xfrm>
                  <a:off x="336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5" name="Line 735"/>
                <p:cNvSpPr>
                  <a:spLocks noChangeShapeType="1"/>
                </p:cNvSpPr>
                <p:nvPr/>
              </p:nvSpPr>
              <p:spPr bwMode="auto">
                <a:xfrm>
                  <a:off x="337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6" name="Line 736"/>
                <p:cNvSpPr>
                  <a:spLocks noChangeShapeType="1"/>
                </p:cNvSpPr>
                <p:nvPr/>
              </p:nvSpPr>
              <p:spPr bwMode="auto">
                <a:xfrm>
                  <a:off x="338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7" name="Line 737"/>
                <p:cNvSpPr>
                  <a:spLocks noChangeShapeType="1"/>
                </p:cNvSpPr>
                <p:nvPr/>
              </p:nvSpPr>
              <p:spPr bwMode="auto">
                <a:xfrm>
                  <a:off x="339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8" name="Line 738"/>
                <p:cNvSpPr>
                  <a:spLocks noChangeShapeType="1"/>
                </p:cNvSpPr>
                <p:nvPr/>
              </p:nvSpPr>
              <p:spPr bwMode="auto">
                <a:xfrm>
                  <a:off x="341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9" name="Line 739"/>
                <p:cNvSpPr>
                  <a:spLocks noChangeShapeType="1"/>
                </p:cNvSpPr>
                <p:nvPr/>
              </p:nvSpPr>
              <p:spPr bwMode="auto">
                <a:xfrm>
                  <a:off x="342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0" name="Line 740"/>
                <p:cNvSpPr>
                  <a:spLocks noChangeShapeType="1"/>
                </p:cNvSpPr>
                <p:nvPr/>
              </p:nvSpPr>
              <p:spPr bwMode="auto">
                <a:xfrm>
                  <a:off x="343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1" name="Line 741"/>
                <p:cNvSpPr>
                  <a:spLocks noChangeShapeType="1"/>
                </p:cNvSpPr>
                <p:nvPr/>
              </p:nvSpPr>
              <p:spPr bwMode="auto">
                <a:xfrm>
                  <a:off x="344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2" name="Line 742"/>
                <p:cNvSpPr>
                  <a:spLocks noChangeShapeType="1"/>
                </p:cNvSpPr>
                <p:nvPr/>
              </p:nvSpPr>
              <p:spPr bwMode="auto">
                <a:xfrm>
                  <a:off x="345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3" name="Line 743"/>
                <p:cNvSpPr>
                  <a:spLocks noChangeShapeType="1"/>
                </p:cNvSpPr>
                <p:nvPr/>
              </p:nvSpPr>
              <p:spPr bwMode="auto">
                <a:xfrm>
                  <a:off x="347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4" name="Line 744"/>
                <p:cNvSpPr>
                  <a:spLocks noChangeShapeType="1"/>
                </p:cNvSpPr>
                <p:nvPr/>
              </p:nvSpPr>
              <p:spPr bwMode="auto">
                <a:xfrm>
                  <a:off x="348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5" name="Line 745"/>
                <p:cNvSpPr>
                  <a:spLocks noChangeShapeType="1"/>
                </p:cNvSpPr>
                <p:nvPr/>
              </p:nvSpPr>
              <p:spPr bwMode="auto">
                <a:xfrm>
                  <a:off x="349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6" name="Line 746"/>
                <p:cNvSpPr>
                  <a:spLocks noChangeShapeType="1"/>
                </p:cNvSpPr>
                <p:nvPr/>
              </p:nvSpPr>
              <p:spPr bwMode="auto">
                <a:xfrm>
                  <a:off x="350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7" name="Line 747"/>
                <p:cNvSpPr>
                  <a:spLocks noChangeShapeType="1"/>
                </p:cNvSpPr>
                <p:nvPr/>
              </p:nvSpPr>
              <p:spPr bwMode="auto">
                <a:xfrm>
                  <a:off x="351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8" name="Line 748"/>
                <p:cNvSpPr>
                  <a:spLocks noChangeShapeType="1"/>
                </p:cNvSpPr>
                <p:nvPr/>
              </p:nvSpPr>
              <p:spPr bwMode="auto">
                <a:xfrm>
                  <a:off x="353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9" name="Line 749"/>
                <p:cNvSpPr>
                  <a:spLocks noChangeShapeType="1"/>
                </p:cNvSpPr>
                <p:nvPr/>
              </p:nvSpPr>
              <p:spPr bwMode="auto">
                <a:xfrm>
                  <a:off x="354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0" name="Line 750"/>
                <p:cNvSpPr>
                  <a:spLocks noChangeShapeType="1"/>
                </p:cNvSpPr>
                <p:nvPr/>
              </p:nvSpPr>
              <p:spPr bwMode="auto">
                <a:xfrm>
                  <a:off x="355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1" name="Line 751"/>
                <p:cNvSpPr>
                  <a:spLocks noChangeShapeType="1"/>
                </p:cNvSpPr>
                <p:nvPr/>
              </p:nvSpPr>
              <p:spPr bwMode="auto">
                <a:xfrm>
                  <a:off x="356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2" name="Line 752"/>
                <p:cNvSpPr>
                  <a:spLocks noChangeShapeType="1"/>
                </p:cNvSpPr>
                <p:nvPr/>
              </p:nvSpPr>
              <p:spPr bwMode="auto">
                <a:xfrm>
                  <a:off x="357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3" name="Line 753"/>
                <p:cNvSpPr>
                  <a:spLocks noChangeShapeType="1"/>
                </p:cNvSpPr>
                <p:nvPr/>
              </p:nvSpPr>
              <p:spPr bwMode="auto">
                <a:xfrm>
                  <a:off x="359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4" name="Line 754"/>
                <p:cNvSpPr>
                  <a:spLocks noChangeShapeType="1"/>
                </p:cNvSpPr>
                <p:nvPr/>
              </p:nvSpPr>
              <p:spPr bwMode="auto">
                <a:xfrm>
                  <a:off x="360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5" name="Line 755"/>
                <p:cNvSpPr>
                  <a:spLocks noChangeShapeType="1"/>
                </p:cNvSpPr>
                <p:nvPr/>
              </p:nvSpPr>
              <p:spPr bwMode="auto">
                <a:xfrm>
                  <a:off x="361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6" name="Line 756"/>
                <p:cNvSpPr>
                  <a:spLocks noChangeShapeType="1"/>
                </p:cNvSpPr>
                <p:nvPr/>
              </p:nvSpPr>
              <p:spPr bwMode="auto">
                <a:xfrm>
                  <a:off x="362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7" name="Line 757"/>
                <p:cNvSpPr>
                  <a:spLocks noChangeShapeType="1"/>
                </p:cNvSpPr>
                <p:nvPr/>
              </p:nvSpPr>
              <p:spPr bwMode="auto">
                <a:xfrm>
                  <a:off x="363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8" name="Line 758"/>
                <p:cNvSpPr>
                  <a:spLocks noChangeShapeType="1"/>
                </p:cNvSpPr>
                <p:nvPr/>
              </p:nvSpPr>
              <p:spPr bwMode="auto">
                <a:xfrm>
                  <a:off x="365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9" name="Line 759"/>
                <p:cNvSpPr>
                  <a:spLocks noChangeShapeType="1"/>
                </p:cNvSpPr>
                <p:nvPr/>
              </p:nvSpPr>
              <p:spPr bwMode="auto">
                <a:xfrm>
                  <a:off x="366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0" name="Line 760"/>
                <p:cNvSpPr>
                  <a:spLocks noChangeShapeType="1"/>
                </p:cNvSpPr>
                <p:nvPr/>
              </p:nvSpPr>
              <p:spPr bwMode="auto">
                <a:xfrm>
                  <a:off x="367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1" name="Line 761"/>
                <p:cNvSpPr>
                  <a:spLocks noChangeShapeType="1"/>
                </p:cNvSpPr>
                <p:nvPr/>
              </p:nvSpPr>
              <p:spPr bwMode="auto">
                <a:xfrm>
                  <a:off x="368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2" name="Line 762"/>
                <p:cNvSpPr>
                  <a:spLocks noChangeShapeType="1"/>
                </p:cNvSpPr>
                <p:nvPr/>
              </p:nvSpPr>
              <p:spPr bwMode="auto">
                <a:xfrm>
                  <a:off x="369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3" name="Line 763"/>
                <p:cNvSpPr>
                  <a:spLocks noChangeShapeType="1"/>
                </p:cNvSpPr>
                <p:nvPr/>
              </p:nvSpPr>
              <p:spPr bwMode="auto">
                <a:xfrm>
                  <a:off x="371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4" name="Line 764"/>
                <p:cNvSpPr>
                  <a:spLocks noChangeShapeType="1"/>
                </p:cNvSpPr>
                <p:nvPr/>
              </p:nvSpPr>
              <p:spPr bwMode="auto">
                <a:xfrm>
                  <a:off x="372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5" name="Line 765"/>
                <p:cNvSpPr>
                  <a:spLocks noChangeShapeType="1"/>
                </p:cNvSpPr>
                <p:nvPr/>
              </p:nvSpPr>
              <p:spPr bwMode="auto">
                <a:xfrm>
                  <a:off x="373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6" name="Line 766"/>
                <p:cNvSpPr>
                  <a:spLocks noChangeShapeType="1"/>
                </p:cNvSpPr>
                <p:nvPr/>
              </p:nvSpPr>
              <p:spPr bwMode="auto">
                <a:xfrm>
                  <a:off x="374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7" name="Line 767"/>
                <p:cNvSpPr>
                  <a:spLocks noChangeShapeType="1"/>
                </p:cNvSpPr>
                <p:nvPr/>
              </p:nvSpPr>
              <p:spPr bwMode="auto">
                <a:xfrm>
                  <a:off x="375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8" name="Line 768"/>
                <p:cNvSpPr>
                  <a:spLocks noChangeShapeType="1"/>
                </p:cNvSpPr>
                <p:nvPr/>
              </p:nvSpPr>
              <p:spPr bwMode="auto">
                <a:xfrm>
                  <a:off x="377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9" name="Line 769"/>
                <p:cNvSpPr>
                  <a:spLocks noChangeShapeType="1"/>
                </p:cNvSpPr>
                <p:nvPr/>
              </p:nvSpPr>
              <p:spPr bwMode="auto">
                <a:xfrm>
                  <a:off x="378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0" name="Line 770"/>
                <p:cNvSpPr>
                  <a:spLocks noChangeShapeType="1"/>
                </p:cNvSpPr>
                <p:nvPr/>
              </p:nvSpPr>
              <p:spPr bwMode="auto">
                <a:xfrm>
                  <a:off x="379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1" name="Line 771"/>
                <p:cNvSpPr>
                  <a:spLocks noChangeShapeType="1"/>
                </p:cNvSpPr>
                <p:nvPr/>
              </p:nvSpPr>
              <p:spPr bwMode="auto">
                <a:xfrm>
                  <a:off x="380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2" name="Line 772"/>
                <p:cNvSpPr>
                  <a:spLocks noChangeShapeType="1"/>
                </p:cNvSpPr>
                <p:nvPr/>
              </p:nvSpPr>
              <p:spPr bwMode="auto">
                <a:xfrm>
                  <a:off x="381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3" name="Line 773"/>
                <p:cNvSpPr>
                  <a:spLocks noChangeShapeType="1"/>
                </p:cNvSpPr>
                <p:nvPr/>
              </p:nvSpPr>
              <p:spPr bwMode="auto">
                <a:xfrm>
                  <a:off x="383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4" name="Line 774"/>
                <p:cNvSpPr>
                  <a:spLocks noChangeShapeType="1"/>
                </p:cNvSpPr>
                <p:nvPr/>
              </p:nvSpPr>
              <p:spPr bwMode="auto">
                <a:xfrm>
                  <a:off x="384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5" name="Line 775"/>
                <p:cNvSpPr>
                  <a:spLocks noChangeShapeType="1"/>
                </p:cNvSpPr>
                <p:nvPr/>
              </p:nvSpPr>
              <p:spPr bwMode="auto">
                <a:xfrm>
                  <a:off x="385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6" name="Line 776"/>
                <p:cNvSpPr>
                  <a:spLocks noChangeShapeType="1"/>
                </p:cNvSpPr>
                <p:nvPr/>
              </p:nvSpPr>
              <p:spPr bwMode="auto">
                <a:xfrm>
                  <a:off x="386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7" name="Line 777"/>
                <p:cNvSpPr>
                  <a:spLocks noChangeShapeType="1"/>
                </p:cNvSpPr>
                <p:nvPr/>
              </p:nvSpPr>
              <p:spPr bwMode="auto">
                <a:xfrm>
                  <a:off x="387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8" name="Line 778"/>
                <p:cNvSpPr>
                  <a:spLocks noChangeShapeType="1"/>
                </p:cNvSpPr>
                <p:nvPr/>
              </p:nvSpPr>
              <p:spPr bwMode="auto">
                <a:xfrm>
                  <a:off x="389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9" name="Line 779"/>
                <p:cNvSpPr>
                  <a:spLocks noChangeShapeType="1"/>
                </p:cNvSpPr>
                <p:nvPr/>
              </p:nvSpPr>
              <p:spPr bwMode="auto">
                <a:xfrm>
                  <a:off x="390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0" name="Line 780"/>
                <p:cNvSpPr>
                  <a:spLocks noChangeShapeType="1"/>
                </p:cNvSpPr>
                <p:nvPr/>
              </p:nvSpPr>
              <p:spPr bwMode="auto">
                <a:xfrm>
                  <a:off x="391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1" name="Line 781"/>
                <p:cNvSpPr>
                  <a:spLocks noChangeShapeType="1"/>
                </p:cNvSpPr>
                <p:nvPr/>
              </p:nvSpPr>
              <p:spPr bwMode="auto">
                <a:xfrm>
                  <a:off x="392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2" name="Line 782"/>
                <p:cNvSpPr>
                  <a:spLocks noChangeShapeType="1"/>
                </p:cNvSpPr>
                <p:nvPr/>
              </p:nvSpPr>
              <p:spPr bwMode="auto">
                <a:xfrm>
                  <a:off x="393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3" name="Line 783"/>
                <p:cNvSpPr>
                  <a:spLocks noChangeShapeType="1"/>
                </p:cNvSpPr>
                <p:nvPr/>
              </p:nvSpPr>
              <p:spPr bwMode="auto">
                <a:xfrm>
                  <a:off x="395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4" name="Line 784"/>
                <p:cNvSpPr>
                  <a:spLocks noChangeShapeType="1"/>
                </p:cNvSpPr>
                <p:nvPr/>
              </p:nvSpPr>
              <p:spPr bwMode="auto">
                <a:xfrm>
                  <a:off x="396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5" name="Line 785"/>
                <p:cNvSpPr>
                  <a:spLocks noChangeShapeType="1"/>
                </p:cNvSpPr>
                <p:nvPr/>
              </p:nvSpPr>
              <p:spPr bwMode="auto">
                <a:xfrm>
                  <a:off x="397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6" name="Line 786"/>
                <p:cNvSpPr>
                  <a:spLocks noChangeShapeType="1"/>
                </p:cNvSpPr>
                <p:nvPr/>
              </p:nvSpPr>
              <p:spPr bwMode="auto">
                <a:xfrm>
                  <a:off x="398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7" name="Line 787"/>
                <p:cNvSpPr>
                  <a:spLocks noChangeShapeType="1"/>
                </p:cNvSpPr>
                <p:nvPr/>
              </p:nvSpPr>
              <p:spPr bwMode="auto">
                <a:xfrm>
                  <a:off x="399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8" name="Line 788"/>
                <p:cNvSpPr>
                  <a:spLocks noChangeShapeType="1"/>
                </p:cNvSpPr>
                <p:nvPr/>
              </p:nvSpPr>
              <p:spPr bwMode="auto">
                <a:xfrm>
                  <a:off x="401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9" name="Line 789"/>
                <p:cNvSpPr>
                  <a:spLocks noChangeShapeType="1"/>
                </p:cNvSpPr>
                <p:nvPr/>
              </p:nvSpPr>
              <p:spPr bwMode="auto">
                <a:xfrm>
                  <a:off x="402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0" name="Line 790"/>
                <p:cNvSpPr>
                  <a:spLocks noChangeShapeType="1"/>
                </p:cNvSpPr>
                <p:nvPr/>
              </p:nvSpPr>
              <p:spPr bwMode="auto">
                <a:xfrm>
                  <a:off x="403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1" name="Line 791"/>
                <p:cNvSpPr>
                  <a:spLocks noChangeShapeType="1"/>
                </p:cNvSpPr>
                <p:nvPr/>
              </p:nvSpPr>
              <p:spPr bwMode="auto">
                <a:xfrm>
                  <a:off x="404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2" name="Line 792"/>
                <p:cNvSpPr>
                  <a:spLocks noChangeShapeType="1"/>
                </p:cNvSpPr>
                <p:nvPr/>
              </p:nvSpPr>
              <p:spPr bwMode="auto">
                <a:xfrm>
                  <a:off x="405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3" name="Line 793"/>
                <p:cNvSpPr>
                  <a:spLocks noChangeShapeType="1"/>
                </p:cNvSpPr>
                <p:nvPr/>
              </p:nvSpPr>
              <p:spPr bwMode="auto">
                <a:xfrm>
                  <a:off x="407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4" name="Line 794"/>
                <p:cNvSpPr>
                  <a:spLocks noChangeShapeType="1"/>
                </p:cNvSpPr>
                <p:nvPr/>
              </p:nvSpPr>
              <p:spPr bwMode="auto">
                <a:xfrm>
                  <a:off x="408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5" name="Line 795"/>
                <p:cNvSpPr>
                  <a:spLocks noChangeShapeType="1"/>
                </p:cNvSpPr>
                <p:nvPr/>
              </p:nvSpPr>
              <p:spPr bwMode="auto">
                <a:xfrm>
                  <a:off x="409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6" name="Line 796"/>
                <p:cNvSpPr>
                  <a:spLocks noChangeShapeType="1"/>
                </p:cNvSpPr>
                <p:nvPr/>
              </p:nvSpPr>
              <p:spPr bwMode="auto">
                <a:xfrm>
                  <a:off x="410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7" name="Line 797"/>
                <p:cNvSpPr>
                  <a:spLocks noChangeShapeType="1"/>
                </p:cNvSpPr>
                <p:nvPr/>
              </p:nvSpPr>
              <p:spPr bwMode="auto">
                <a:xfrm>
                  <a:off x="411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8" name="Line 798"/>
                <p:cNvSpPr>
                  <a:spLocks noChangeShapeType="1"/>
                </p:cNvSpPr>
                <p:nvPr/>
              </p:nvSpPr>
              <p:spPr bwMode="auto">
                <a:xfrm>
                  <a:off x="413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9" name="Line 799"/>
                <p:cNvSpPr>
                  <a:spLocks noChangeShapeType="1"/>
                </p:cNvSpPr>
                <p:nvPr/>
              </p:nvSpPr>
              <p:spPr bwMode="auto">
                <a:xfrm>
                  <a:off x="414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0" name="Line 800"/>
                <p:cNvSpPr>
                  <a:spLocks noChangeShapeType="1"/>
                </p:cNvSpPr>
                <p:nvPr/>
              </p:nvSpPr>
              <p:spPr bwMode="auto">
                <a:xfrm>
                  <a:off x="1814" y="2244"/>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1" name="Line 801"/>
                <p:cNvSpPr>
                  <a:spLocks noChangeShapeType="1"/>
                </p:cNvSpPr>
                <p:nvPr/>
              </p:nvSpPr>
              <p:spPr bwMode="auto">
                <a:xfrm flipH="1">
                  <a:off x="4122" y="2244"/>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5" name="Line 805"/>
                <p:cNvSpPr>
                  <a:spLocks noChangeShapeType="1"/>
                </p:cNvSpPr>
                <p:nvPr/>
              </p:nvSpPr>
              <p:spPr bwMode="auto">
                <a:xfrm>
                  <a:off x="181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6" name="Line 806"/>
                <p:cNvSpPr>
                  <a:spLocks noChangeShapeType="1"/>
                </p:cNvSpPr>
                <p:nvPr/>
              </p:nvSpPr>
              <p:spPr bwMode="auto">
                <a:xfrm>
                  <a:off x="182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7" name="Line 807"/>
                <p:cNvSpPr>
                  <a:spLocks noChangeShapeType="1"/>
                </p:cNvSpPr>
                <p:nvPr/>
              </p:nvSpPr>
              <p:spPr bwMode="auto">
                <a:xfrm>
                  <a:off x="183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669" name="Group 1009"/>
              <p:cNvGrpSpPr>
                <a:grpSpLocks/>
              </p:cNvGrpSpPr>
              <p:nvPr/>
            </p:nvGrpSpPr>
            <p:grpSpPr bwMode="auto">
              <a:xfrm>
                <a:off x="1814" y="1756"/>
                <a:ext cx="2333" cy="243"/>
                <a:chOff x="1814" y="1756"/>
                <a:chExt cx="2333" cy="243"/>
              </a:xfrm>
            </p:grpSpPr>
            <p:sp>
              <p:nvSpPr>
                <p:cNvPr id="4308" name="Line 809"/>
                <p:cNvSpPr>
                  <a:spLocks noChangeShapeType="1"/>
                </p:cNvSpPr>
                <p:nvPr/>
              </p:nvSpPr>
              <p:spPr bwMode="auto">
                <a:xfrm>
                  <a:off x="185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9" name="Line 810"/>
                <p:cNvSpPr>
                  <a:spLocks noChangeShapeType="1"/>
                </p:cNvSpPr>
                <p:nvPr/>
              </p:nvSpPr>
              <p:spPr bwMode="auto">
                <a:xfrm>
                  <a:off x="186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0" name="Line 811"/>
                <p:cNvSpPr>
                  <a:spLocks noChangeShapeType="1"/>
                </p:cNvSpPr>
                <p:nvPr/>
              </p:nvSpPr>
              <p:spPr bwMode="auto">
                <a:xfrm>
                  <a:off x="187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1" name="Line 812"/>
                <p:cNvSpPr>
                  <a:spLocks noChangeShapeType="1"/>
                </p:cNvSpPr>
                <p:nvPr/>
              </p:nvSpPr>
              <p:spPr bwMode="auto">
                <a:xfrm>
                  <a:off x="188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2" name="Line 813"/>
                <p:cNvSpPr>
                  <a:spLocks noChangeShapeType="1"/>
                </p:cNvSpPr>
                <p:nvPr/>
              </p:nvSpPr>
              <p:spPr bwMode="auto">
                <a:xfrm>
                  <a:off x="189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3" name="Line 814"/>
                <p:cNvSpPr>
                  <a:spLocks noChangeShapeType="1"/>
                </p:cNvSpPr>
                <p:nvPr/>
              </p:nvSpPr>
              <p:spPr bwMode="auto">
                <a:xfrm>
                  <a:off x="191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4" name="Line 815"/>
                <p:cNvSpPr>
                  <a:spLocks noChangeShapeType="1"/>
                </p:cNvSpPr>
                <p:nvPr/>
              </p:nvSpPr>
              <p:spPr bwMode="auto">
                <a:xfrm>
                  <a:off x="192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5" name="Line 816"/>
                <p:cNvSpPr>
                  <a:spLocks noChangeShapeType="1"/>
                </p:cNvSpPr>
                <p:nvPr/>
              </p:nvSpPr>
              <p:spPr bwMode="auto">
                <a:xfrm>
                  <a:off x="193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6" name="Line 817"/>
                <p:cNvSpPr>
                  <a:spLocks noChangeShapeType="1"/>
                </p:cNvSpPr>
                <p:nvPr/>
              </p:nvSpPr>
              <p:spPr bwMode="auto">
                <a:xfrm>
                  <a:off x="194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7" name="Line 818"/>
                <p:cNvSpPr>
                  <a:spLocks noChangeShapeType="1"/>
                </p:cNvSpPr>
                <p:nvPr/>
              </p:nvSpPr>
              <p:spPr bwMode="auto">
                <a:xfrm>
                  <a:off x="195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8" name="Line 819"/>
                <p:cNvSpPr>
                  <a:spLocks noChangeShapeType="1"/>
                </p:cNvSpPr>
                <p:nvPr/>
              </p:nvSpPr>
              <p:spPr bwMode="auto">
                <a:xfrm>
                  <a:off x="197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9" name="Line 820"/>
                <p:cNvSpPr>
                  <a:spLocks noChangeShapeType="1"/>
                </p:cNvSpPr>
                <p:nvPr/>
              </p:nvSpPr>
              <p:spPr bwMode="auto">
                <a:xfrm>
                  <a:off x="198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0" name="Line 821"/>
                <p:cNvSpPr>
                  <a:spLocks noChangeShapeType="1"/>
                </p:cNvSpPr>
                <p:nvPr/>
              </p:nvSpPr>
              <p:spPr bwMode="auto">
                <a:xfrm>
                  <a:off x="199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1" name="Line 822"/>
                <p:cNvSpPr>
                  <a:spLocks noChangeShapeType="1"/>
                </p:cNvSpPr>
                <p:nvPr/>
              </p:nvSpPr>
              <p:spPr bwMode="auto">
                <a:xfrm>
                  <a:off x="200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2" name="Line 823"/>
                <p:cNvSpPr>
                  <a:spLocks noChangeShapeType="1"/>
                </p:cNvSpPr>
                <p:nvPr/>
              </p:nvSpPr>
              <p:spPr bwMode="auto">
                <a:xfrm>
                  <a:off x="201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3" name="Line 824"/>
                <p:cNvSpPr>
                  <a:spLocks noChangeShapeType="1"/>
                </p:cNvSpPr>
                <p:nvPr/>
              </p:nvSpPr>
              <p:spPr bwMode="auto">
                <a:xfrm>
                  <a:off x="203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4" name="Line 825"/>
                <p:cNvSpPr>
                  <a:spLocks noChangeShapeType="1"/>
                </p:cNvSpPr>
                <p:nvPr/>
              </p:nvSpPr>
              <p:spPr bwMode="auto">
                <a:xfrm>
                  <a:off x="204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5" name="Line 826"/>
                <p:cNvSpPr>
                  <a:spLocks noChangeShapeType="1"/>
                </p:cNvSpPr>
                <p:nvPr/>
              </p:nvSpPr>
              <p:spPr bwMode="auto">
                <a:xfrm>
                  <a:off x="205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6" name="Line 827"/>
                <p:cNvSpPr>
                  <a:spLocks noChangeShapeType="1"/>
                </p:cNvSpPr>
                <p:nvPr/>
              </p:nvSpPr>
              <p:spPr bwMode="auto">
                <a:xfrm>
                  <a:off x="206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7" name="Line 828"/>
                <p:cNvSpPr>
                  <a:spLocks noChangeShapeType="1"/>
                </p:cNvSpPr>
                <p:nvPr/>
              </p:nvSpPr>
              <p:spPr bwMode="auto">
                <a:xfrm>
                  <a:off x="207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8" name="Line 829"/>
                <p:cNvSpPr>
                  <a:spLocks noChangeShapeType="1"/>
                </p:cNvSpPr>
                <p:nvPr/>
              </p:nvSpPr>
              <p:spPr bwMode="auto">
                <a:xfrm>
                  <a:off x="209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9" name="Line 830"/>
                <p:cNvSpPr>
                  <a:spLocks noChangeShapeType="1"/>
                </p:cNvSpPr>
                <p:nvPr/>
              </p:nvSpPr>
              <p:spPr bwMode="auto">
                <a:xfrm>
                  <a:off x="210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0" name="Line 831"/>
                <p:cNvSpPr>
                  <a:spLocks noChangeShapeType="1"/>
                </p:cNvSpPr>
                <p:nvPr/>
              </p:nvSpPr>
              <p:spPr bwMode="auto">
                <a:xfrm>
                  <a:off x="211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1" name="Line 832"/>
                <p:cNvSpPr>
                  <a:spLocks noChangeShapeType="1"/>
                </p:cNvSpPr>
                <p:nvPr/>
              </p:nvSpPr>
              <p:spPr bwMode="auto">
                <a:xfrm>
                  <a:off x="212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2" name="Line 833"/>
                <p:cNvSpPr>
                  <a:spLocks noChangeShapeType="1"/>
                </p:cNvSpPr>
                <p:nvPr/>
              </p:nvSpPr>
              <p:spPr bwMode="auto">
                <a:xfrm>
                  <a:off x="213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3" name="Line 834"/>
                <p:cNvSpPr>
                  <a:spLocks noChangeShapeType="1"/>
                </p:cNvSpPr>
                <p:nvPr/>
              </p:nvSpPr>
              <p:spPr bwMode="auto">
                <a:xfrm>
                  <a:off x="215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4" name="Line 835"/>
                <p:cNvSpPr>
                  <a:spLocks noChangeShapeType="1"/>
                </p:cNvSpPr>
                <p:nvPr/>
              </p:nvSpPr>
              <p:spPr bwMode="auto">
                <a:xfrm>
                  <a:off x="216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5" name="Line 836"/>
                <p:cNvSpPr>
                  <a:spLocks noChangeShapeType="1"/>
                </p:cNvSpPr>
                <p:nvPr/>
              </p:nvSpPr>
              <p:spPr bwMode="auto">
                <a:xfrm>
                  <a:off x="217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6" name="Line 837"/>
                <p:cNvSpPr>
                  <a:spLocks noChangeShapeType="1"/>
                </p:cNvSpPr>
                <p:nvPr/>
              </p:nvSpPr>
              <p:spPr bwMode="auto">
                <a:xfrm>
                  <a:off x="218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7" name="Line 838"/>
                <p:cNvSpPr>
                  <a:spLocks noChangeShapeType="1"/>
                </p:cNvSpPr>
                <p:nvPr/>
              </p:nvSpPr>
              <p:spPr bwMode="auto">
                <a:xfrm>
                  <a:off x="219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8" name="Line 839"/>
                <p:cNvSpPr>
                  <a:spLocks noChangeShapeType="1"/>
                </p:cNvSpPr>
                <p:nvPr/>
              </p:nvSpPr>
              <p:spPr bwMode="auto">
                <a:xfrm>
                  <a:off x="221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9" name="Line 840"/>
                <p:cNvSpPr>
                  <a:spLocks noChangeShapeType="1"/>
                </p:cNvSpPr>
                <p:nvPr/>
              </p:nvSpPr>
              <p:spPr bwMode="auto">
                <a:xfrm>
                  <a:off x="222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0" name="Line 841"/>
                <p:cNvSpPr>
                  <a:spLocks noChangeShapeType="1"/>
                </p:cNvSpPr>
                <p:nvPr/>
              </p:nvSpPr>
              <p:spPr bwMode="auto">
                <a:xfrm>
                  <a:off x="223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1" name="Line 842"/>
                <p:cNvSpPr>
                  <a:spLocks noChangeShapeType="1"/>
                </p:cNvSpPr>
                <p:nvPr/>
              </p:nvSpPr>
              <p:spPr bwMode="auto">
                <a:xfrm>
                  <a:off x="224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2" name="Line 843"/>
                <p:cNvSpPr>
                  <a:spLocks noChangeShapeType="1"/>
                </p:cNvSpPr>
                <p:nvPr/>
              </p:nvSpPr>
              <p:spPr bwMode="auto">
                <a:xfrm>
                  <a:off x="225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3" name="Line 844"/>
                <p:cNvSpPr>
                  <a:spLocks noChangeShapeType="1"/>
                </p:cNvSpPr>
                <p:nvPr/>
              </p:nvSpPr>
              <p:spPr bwMode="auto">
                <a:xfrm>
                  <a:off x="227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4" name="Line 845"/>
                <p:cNvSpPr>
                  <a:spLocks noChangeShapeType="1"/>
                </p:cNvSpPr>
                <p:nvPr/>
              </p:nvSpPr>
              <p:spPr bwMode="auto">
                <a:xfrm>
                  <a:off x="228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5" name="Line 846"/>
                <p:cNvSpPr>
                  <a:spLocks noChangeShapeType="1"/>
                </p:cNvSpPr>
                <p:nvPr/>
              </p:nvSpPr>
              <p:spPr bwMode="auto">
                <a:xfrm>
                  <a:off x="229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6" name="Line 847"/>
                <p:cNvSpPr>
                  <a:spLocks noChangeShapeType="1"/>
                </p:cNvSpPr>
                <p:nvPr/>
              </p:nvSpPr>
              <p:spPr bwMode="auto">
                <a:xfrm>
                  <a:off x="230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7" name="Line 848"/>
                <p:cNvSpPr>
                  <a:spLocks noChangeShapeType="1"/>
                </p:cNvSpPr>
                <p:nvPr/>
              </p:nvSpPr>
              <p:spPr bwMode="auto">
                <a:xfrm>
                  <a:off x="231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8" name="Line 849"/>
                <p:cNvSpPr>
                  <a:spLocks noChangeShapeType="1"/>
                </p:cNvSpPr>
                <p:nvPr/>
              </p:nvSpPr>
              <p:spPr bwMode="auto">
                <a:xfrm>
                  <a:off x="233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9" name="Line 850"/>
                <p:cNvSpPr>
                  <a:spLocks noChangeShapeType="1"/>
                </p:cNvSpPr>
                <p:nvPr/>
              </p:nvSpPr>
              <p:spPr bwMode="auto">
                <a:xfrm>
                  <a:off x="234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0" name="Line 851"/>
                <p:cNvSpPr>
                  <a:spLocks noChangeShapeType="1"/>
                </p:cNvSpPr>
                <p:nvPr/>
              </p:nvSpPr>
              <p:spPr bwMode="auto">
                <a:xfrm>
                  <a:off x="235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1" name="Line 852"/>
                <p:cNvSpPr>
                  <a:spLocks noChangeShapeType="1"/>
                </p:cNvSpPr>
                <p:nvPr/>
              </p:nvSpPr>
              <p:spPr bwMode="auto">
                <a:xfrm>
                  <a:off x="236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2" name="Line 853"/>
                <p:cNvSpPr>
                  <a:spLocks noChangeShapeType="1"/>
                </p:cNvSpPr>
                <p:nvPr/>
              </p:nvSpPr>
              <p:spPr bwMode="auto">
                <a:xfrm>
                  <a:off x="237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3" name="Line 854"/>
                <p:cNvSpPr>
                  <a:spLocks noChangeShapeType="1"/>
                </p:cNvSpPr>
                <p:nvPr/>
              </p:nvSpPr>
              <p:spPr bwMode="auto">
                <a:xfrm>
                  <a:off x="239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4" name="Line 855"/>
                <p:cNvSpPr>
                  <a:spLocks noChangeShapeType="1"/>
                </p:cNvSpPr>
                <p:nvPr/>
              </p:nvSpPr>
              <p:spPr bwMode="auto">
                <a:xfrm>
                  <a:off x="240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5" name="Line 856"/>
                <p:cNvSpPr>
                  <a:spLocks noChangeShapeType="1"/>
                </p:cNvSpPr>
                <p:nvPr/>
              </p:nvSpPr>
              <p:spPr bwMode="auto">
                <a:xfrm>
                  <a:off x="241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6" name="Line 857"/>
                <p:cNvSpPr>
                  <a:spLocks noChangeShapeType="1"/>
                </p:cNvSpPr>
                <p:nvPr/>
              </p:nvSpPr>
              <p:spPr bwMode="auto">
                <a:xfrm>
                  <a:off x="242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7" name="Line 858"/>
                <p:cNvSpPr>
                  <a:spLocks noChangeShapeType="1"/>
                </p:cNvSpPr>
                <p:nvPr/>
              </p:nvSpPr>
              <p:spPr bwMode="auto">
                <a:xfrm>
                  <a:off x="243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8" name="Line 859"/>
                <p:cNvSpPr>
                  <a:spLocks noChangeShapeType="1"/>
                </p:cNvSpPr>
                <p:nvPr/>
              </p:nvSpPr>
              <p:spPr bwMode="auto">
                <a:xfrm>
                  <a:off x="245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9" name="Line 860"/>
                <p:cNvSpPr>
                  <a:spLocks noChangeShapeType="1"/>
                </p:cNvSpPr>
                <p:nvPr/>
              </p:nvSpPr>
              <p:spPr bwMode="auto">
                <a:xfrm>
                  <a:off x="246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0" name="Line 861"/>
                <p:cNvSpPr>
                  <a:spLocks noChangeShapeType="1"/>
                </p:cNvSpPr>
                <p:nvPr/>
              </p:nvSpPr>
              <p:spPr bwMode="auto">
                <a:xfrm>
                  <a:off x="247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1" name="Line 862"/>
                <p:cNvSpPr>
                  <a:spLocks noChangeShapeType="1"/>
                </p:cNvSpPr>
                <p:nvPr/>
              </p:nvSpPr>
              <p:spPr bwMode="auto">
                <a:xfrm>
                  <a:off x="248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2" name="Line 863"/>
                <p:cNvSpPr>
                  <a:spLocks noChangeShapeType="1"/>
                </p:cNvSpPr>
                <p:nvPr/>
              </p:nvSpPr>
              <p:spPr bwMode="auto">
                <a:xfrm>
                  <a:off x="249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3" name="Line 864"/>
                <p:cNvSpPr>
                  <a:spLocks noChangeShapeType="1"/>
                </p:cNvSpPr>
                <p:nvPr/>
              </p:nvSpPr>
              <p:spPr bwMode="auto">
                <a:xfrm>
                  <a:off x="251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4" name="Line 865"/>
                <p:cNvSpPr>
                  <a:spLocks noChangeShapeType="1"/>
                </p:cNvSpPr>
                <p:nvPr/>
              </p:nvSpPr>
              <p:spPr bwMode="auto">
                <a:xfrm>
                  <a:off x="252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5" name="Line 866"/>
                <p:cNvSpPr>
                  <a:spLocks noChangeShapeType="1"/>
                </p:cNvSpPr>
                <p:nvPr/>
              </p:nvSpPr>
              <p:spPr bwMode="auto">
                <a:xfrm>
                  <a:off x="253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6" name="Line 867"/>
                <p:cNvSpPr>
                  <a:spLocks noChangeShapeType="1"/>
                </p:cNvSpPr>
                <p:nvPr/>
              </p:nvSpPr>
              <p:spPr bwMode="auto">
                <a:xfrm>
                  <a:off x="254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7" name="Line 868"/>
                <p:cNvSpPr>
                  <a:spLocks noChangeShapeType="1"/>
                </p:cNvSpPr>
                <p:nvPr/>
              </p:nvSpPr>
              <p:spPr bwMode="auto">
                <a:xfrm>
                  <a:off x="255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8" name="Line 869"/>
                <p:cNvSpPr>
                  <a:spLocks noChangeShapeType="1"/>
                </p:cNvSpPr>
                <p:nvPr/>
              </p:nvSpPr>
              <p:spPr bwMode="auto">
                <a:xfrm>
                  <a:off x="257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9" name="Line 870"/>
                <p:cNvSpPr>
                  <a:spLocks noChangeShapeType="1"/>
                </p:cNvSpPr>
                <p:nvPr/>
              </p:nvSpPr>
              <p:spPr bwMode="auto">
                <a:xfrm>
                  <a:off x="258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0" name="Line 871"/>
                <p:cNvSpPr>
                  <a:spLocks noChangeShapeType="1"/>
                </p:cNvSpPr>
                <p:nvPr/>
              </p:nvSpPr>
              <p:spPr bwMode="auto">
                <a:xfrm>
                  <a:off x="259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1" name="Line 872"/>
                <p:cNvSpPr>
                  <a:spLocks noChangeShapeType="1"/>
                </p:cNvSpPr>
                <p:nvPr/>
              </p:nvSpPr>
              <p:spPr bwMode="auto">
                <a:xfrm>
                  <a:off x="260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2" name="Line 873"/>
                <p:cNvSpPr>
                  <a:spLocks noChangeShapeType="1"/>
                </p:cNvSpPr>
                <p:nvPr/>
              </p:nvSpPr>
              <p:spPr bwMode="auto">
                <a:xfrm>
                  <a:off x="261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3" name="Line 874"/>
                <p:cNvSpPr>
                  <a:spLocks noChangeShapeType="1"/>
                </p:cNvSpPr>
                <p:nvPr/>
              </p:nvSpPr>
              <p:spPr bwMode="auto">
                <a:xfrm>
                  <a:off x="263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4" name="Line 875"/>
                <p:cNvSpPr>
                  <a:spLocks noChangeShapeType="1"/>
                </p:cNvSpPr>
                <p:nvPr/>
              </p:nvSpPr>
              <p:spPr bwMode="auto">
                <a:xfrm>
                  <a:off x="264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5" name="Line 876"/>
                <p:cNvSpPr>
                  <a:spLocks noChangeShapeType="1"/>
                </p:cNvSpPr>
                <p:nvPr/>
              </p:nvSpPr>
              <p:spPr bwMode="auto">
                <a:xfrm>
                  <a:off x="265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6" name="Line 877"/>
                <p:cNvSpPr>
                  <a:spLocks noChangeShapeType="1"/>
                </p:cNvSpPr>
                <p:nvPr/>
              </p:nvSpPr>
              <p:spPr bwMode="auto">
                <a:xfrm>
                  <a:off x="266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7" name="Line 878"/>
                <p:cNvSpPr>
                  <a:spLocks noChangeShapeType="1"/>
                </p:cNvSpPr>
                <p:nvPr/>
              </p:nvSpPr>
              <p:spPr bwMode="auto">
                <a:xfrm>
                  <a:off x="267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8" name="Line 879"/>
                <p:cNvSpPr>
                  <a:spLocks noChangeShapeType="1"/>
                </p:cNvSpPr>
                <p:nvPr/>
              </p:nvSpPr>
              <p:spPr bwMode="auto">
                <a:xfrm>
                  <a:off x="269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9" name="Line 880"/>
                <p:cNvSpPr>
                  <a:spLocks noChangeShapeType="1"/>
                </p:cNvSpPr>
                <p:nvPr/>
              </p:nvSpPr>
              <p:spPr bwMode="auto">
                <a:xfrm>
                  <a:off x="270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0" name="Line 881"/>
                <p:cNvSpPr>
                  <a:spLocks noChangeShapeType="1"/>
                </p:cNvSpPr>
                <p:nvPr/>
              </p:nvSpPr>
              <p:spPr bwMode="auto">
                <a:xfrm>
                  <a:off x="271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1" name="Line 882"/>
                <p:cNvSpPr>
                  <a:spLocks noChangeShapeType="1"/>
                </p:cNvSpPr>
                <p:nvPr/>
              </p:nvSpPr>
              <p:spPr bwMode="auto">
                <a:xfrm>
                  <a:off x="272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2" name="Line 883"/>
                <p:cNvSpPr>
                  <a:spLocks noChangeShapeType="1"/>
                </p:cNvSpPr>
                <p:nvPr/>
              </p:nvSpPr>
              <p:spPr bwMode="auto">
                <a:xfrm>
                  <a:off x="273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3" name="Line 884"/>
                <p:cNvSpPr>
                  <a:spLocks noChangeShapeType="1"/>
                </p:cNvSpPr>
                <p:nvPr/>
              </p:nvSpPr>
              <p:spPr bwMode="auto">
                <a:xfrm>
                  <a:off x="275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4" name="Line 885"/>
                <p:cNvSpPr>
                  <a:spLocks noChangeShapeType="1"/>
                </p:cNvSpPr>
                <p:nvPr/>
              </p:nvSpPr>
              <p:spPr bwMode="auto">
                <a:xfrm>
                  <a:off x="276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5" name="Line 886"/>
                <p:cNvSpPr>
                  <a:spLocks noChangeShapeType="1"/>
                </p:cNvSpPr>
                <p:nvPr/>
              </p:nvSpPr>
              <p:spPr bwMode="auto">
                <a:xfrm>
                  <a:off x="277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6" name="Line 887"/>
                <p:cNvSpPr>
                  <a:spLocks noChangeShapeType="1"/>
                </p:cNvSpPr>
                <p:nvPr/>
              </p:nvSpPr>
              <p:spPr bwMode="auto">
                <a:xfrm>
                  <a:off x="278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7" name="Line 888"/>
                <p:cNvSpPr>
                  <a:spLocks noChangeShapeType="1"/>
                </p:cNvSpPr>
                <p:nvPr/>
              </p:nvSpPr>
              <p:spPr bwMode="auto">
                <a:xfrm>
                  <a:off x="279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8" name="Line 889"/>
                <p:cNvSpPr>
                  <a:spLocks noChangeShapeType="1"/>
                </p:cNvSpPr>
                <p:nvPr/>
              </p:nvSpPr>
              <p:spPr bwMode="auto">
                <a:xfrm>
                  <a:off x="281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9" name="Line 890"/>
                <p:cNvSpPr>
                  <a:spLocks noChangeShapeType="1"/>
                </p:cNvSpPr>
                <p:nvPr/>
              </p:nvSpPr>
              <p:spPr bwMode="auto">
                <a:xfrm>
                  <a:off x="282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0" name="Line 891"/>
                <p:cNvSpPr>
                  <a:spLocks noChangeShapeType="1"/>
                </p:cNvSpPr>
                <p:nvPr/>
              </p:nvSpPr>
              <p:spPr bwMode="auto">
                <a:xfrm>
                  <a:off x="283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1" name="Line 892"/>
                <p:cNvSpPr>
                  <a:spLocks noChangeShapeType="1"/>
                </p:cNvSpPr>
                <p:nvPr/>
              </p:nvSpPr>
              <p:spPr bwMode="auto">
                <a:xfrm>
                  <a:off x="284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2" name="Line 893"/>
                <p:cNvSpPr>
                  <a:spLocks noChangeShapeType="1"/>
                </p:cNvSpPr>
                <p:nvPr/>
              </p:nvSpPr>
              <p:spPr bwMode="auto">
                <a:xfrm>
                  <a:off x="285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3" name="Line 894"/>
                <p:cNvSpPr>
                  <a:spLocks noChangeShapeType="1"/>
                </p:cNvSpPr>
                <p:nvPr/>
              </p:nvSpPr>
              <p:spPr bwMode="auto">
                <a:xfrm>
                  <a:off x="287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4" name="Line 895"/>
                <p:cNvSpPr>
                  <a:spLocks noChangeShapeType="1"/>
                </p:cNvSpPr>
                <p:nvPr/>
              </p:nvSpPr>
              <p:spPr bwMode="auto">
                <a:xfrm>
                  <a:off x="288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5" name="Line 896"/>
                <p:cNvSpPr>
                  <a:spLocks noChangeShapeType="1"/>
                </p:cNvSpPr>
                <p:nvPr/>
              </p:nvSpPr>
              <p:spPr bwMode="auto">
                <a:xfrm>
                  <a:off x="289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6" name="Line 897"/>
                <p:cNvSpPr>
                  <a:spLocks noChangeShapeType="1"/>
                </p:cNvSpPr>
                <p:nvPr/>
              </p:nvSpPr>
              <p:spPr bwMode="auto">
                <a:xfrm>
                  <a:off x="290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7" name="Line 898"/>
                <p:cNvSpPr>
                  <a:spLocks noChangeShapeType="1"/>
                </p:cNvSpPr>
                <p:nvPr/>
              </p:nvSpPr>
              <p:spPr bwMode="auto">
                <a:xfrm>
                  <a:off x="291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8" name="Line 899"/>
                <p:cNvSpPr>
                  <a:spLocks noChangeShapeType="1"/>
                </p:cNvSpPr>
                <p:nvPr/>
              </p:nvSpPr>
              <p:spPr bwMode="auto">
                <a:xfrm>
                  <a:off x="293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9" name="Line 900"/>
                <p:cNvSpPr>
                  <a:spLocks noChangeShapeType="1"/>
                </p:cNvSpPr>
                <p:nvPr/>
              </p:nvSpPr>
              <p:spPr bwMode="auto">
                <a:xfrm>
                  <a:off x="294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0" name="Line 901"/>
                <p:cNvSpPr>
                  <a:spLocks noChangeShapeType="1"/>
                </p:cNvSpPr>
                <p:nvPr/>
              </p:nvSpPr>
              <p:spPr bwMode="auto">
                <a:xfrm>
                  <a:off x="295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1" name="Line 902"/>
                <p:cNvSpPr>
                  <a:spLocks noChangeShapeType="1"/>
                </p:cNvSpPr>
                <p:nvPr/>
              </p:nvSpPr>
              <p:spPr bwMode="auto">
                <a:xfrm>
                  <a:off x="296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2" name="Line 903"/>
                <p:cNvSpPr>
                  <a:spLocks noChangeShapeType="1"/>
                </p:cNvSpPr>
                <p:nvPr/>
              </p:nvSpPr>
              <p:spPr bwMode="auto">
                <a:xfrm>
                  <a:off x="297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3" name="Line 904"/>
                <p:cNvSpPr>
                  <a:spLocks noChangeShapeType="1"/>
                </p:cNvSpPr>
                <p:nvPr/>
              </p:nvSpPr>
              <p:spPr bwMode="auto">
                <a:xfrm>
                  <a:off x="299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4" name="Line 905"/>
                <p:cNvSpPr>
                  <a:spLocks noChangeShapeType="1"/>
                </p:cNvSpPr>
                <p:nvPr/>
              </p:nvSpPr>
              <p:spPr bwMode="auto">
                <a:xfrm>
                  <a:off x="300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5" name="Line 906"/>
                <p:cNvSpPr>
                  <a:spLocks noChangeShapeType="1"/>
                </p:cNvSpPr>
                <p:nvPr/>
              </p:nvSpPr>
              <p:spPr bwMode="auto">
                <a:xfrm>
                  <a:off x="301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6" name="Line 907"/>
                <p:cNvSpPr>
                  <a:spLocks noChangeShapeType="1"/>
                </p:cNvSpPr>
                <p:nvPr/>
              </p:nvSpPr>
              <p:spPr bwMode="auto">
                <a:xfrm>
                  <a:off x="302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7" name="Line 908"/>
                <p:cNvSpPr>
                  <a:spLocks noChangeShapeType="1"/>
                </p:cNvSpPr>
                <p:nvPr/>
              </p:nvSpPr>
              <p:spPr bwMode="auto">
                <a:xfrm>
                  <a:off x="303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8" name="Line 909"/>
                <p:cNvSpPr>
                  <a:spLocks noChangeShapeType="1"/>
                </p:cNvSpPr>
                <p:nvPr/>
              </p:nvSpPr>
              <p:spPr bwMode="auto">
                <a:xfrm>
                  <a:off x="305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9" name="Line 910"/>
                <p:cNvSpPr>
                  <a:spLocks noChangeShapeType="1"/>
                </p:cNvSpPr>
                <p:nvPr/>
              </p:nvSpPr>
              <p:spPr bwMode="auto">
                <a:xfrm>
                  <a:off x="306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0" name="Line 911"/>
                <p:cNvSpPr>
                  <a:spLocks noChangeShapeType="1"/>
                </p:cNvSpPr>
                <p:nvPr/>
              </p:nvSpPr>
              <p:spPr bwMode="auto">
                <a:xfrm>
                  <a:off x="307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1" name="Line 912"/>
                <p:cNvSpPr>
                  <a:spLocks noChangeShapeType="1"/>
                </p:cNvSpPr>
                <p:nvPr/>
              </p:nvSpPr>
              <p:spPr bwMode="auto">
                <a:xfrm>
                  <a:off x="308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2" name="Line 913"/>
                <p:cNvSpPr>
                  <a:spLocks noChangeShapeType="1"/>
                </p:cNvSpPr>
                <p:nvPr/>
              </p:nvSpPr>
              <p:spPr bwMode="auto">
                <a:xfrm>
                  <a:off x="309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3" name="Line 914"/>
                <p:cNvSpPr>
                  <a:spLocks noChangeShapeType="1"/>
                </p:cNvSpPr>
                <p:nvPr/>
              </p:nvSpPr>
              <p:spPr bwMode="auto">
                <a:xfrm>
                  <a:off x="311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4" name="Line 915"/>
                <p:cNvSpPr>
                  <a:spLocks noChangeShapeType="1"/>
                </p:cNvSpPr>
                <p:nvPr/>
              </p:nvSpPr>
              <p:spPr bwMode="auto">
                <a:xfrm>
                  <a:off x="312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5" name="Line 916"/>
                <p:cNvSpPr>
                  <a:spLocks noChangeShapeType="1"/>
                </p:cNvSpPr>
                <p:nvPr/>
              </p:nvSpPr>
              <p:spPr bwMode="auto">
                <a:xfrm>
                  <a:off x="313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6" name="Line 917"/>
                <p:cNvSpPr>
                  <a:spLocks noChangeShapeType="1"/>
                </p:cNvSpPr>
                <p:nvPr/>
              </p:nvSpPr>
              <p:spPr bwMode="auto">
                <a:xfrm>
                  <a:off x="314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7" name="Line 918"/>
                <p:cNvSpPr>
                  <a:spLocks noChangeShapeType="1"/>
                </p:cNvSpPr>
                <p:nvPr/>
              </p:nvSpPr>
              <p:spPr bwMode="auto">
                <a:xfrm>
                  <a:off x="315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8" name="Line 919"/>
                <p:cNvSpPr>
                  <a:spLocks noChangeShapeType="1"/>
                </p:cNvSpPr>
                <p:nvPr/>
              </p:nvSpPr>
              <p:spPr bwMode="auto">
                <a:xfrm>
                  <a:off x="317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9" name="Line 920"/>
                <p:cNvSpPr>
                  <a:spLocks noChangeShapeType="1"/>
                </p:cNvSpPr>
                <p:nvPr/>
              </p:nvSpPr>
              <p:spPr bwMode="auto">
                <a:xfrm>
                  <a:off x="318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0" name="Line 921"/>
                <p:cNvSpPr>
                  <a:spLocks noChangeShapeType="1"/>
                </p:cNvSpPr>
                <p:nvPr/>
              </p:nvSpPr>
              <p:spPr bwMode="auto">
                <a:xfrm>
                  <a:off x="319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1" name="Line 922"/>
                <p:cNvSpPr>
                  <a:spLocks noChangeShapeType="1"/>
                </p:cNvSpPr>
                <p:nvPr/>
              </p:nvSpPr>
              <p:spPr bwMode="auto">
                <a:xfrm>
                  <a:off x="320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2" name="Line 923"/>
                <p:cNvSpPr>
                  <a:spLocks noChangeShapeType="1"/>
                </p:cNvSpPr>
                <p:nvPr/>
              </p:nvSpPr>
              <p:spPr bwMode="auto">
                <a:xfrm>
                  <a:off x="321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3" name="Line 924"/>
                <p:cNvSpPr>
                  <a:spLocks noChangeShapeType="1"/>
                </p:cNvSpPr>
                <p:nvPr/>
              </p:nvSpPr>
              <p:spPr bwMode="auto">
                <a:xfrm>
                  <a:off x="323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4" name="Line 925"/>
                <p:cNvSpPr>
                  <a:spLocks noChangeShapeType="1"/>
                </p:cNvSpPr>
                <p:nvPr/>
              </p:nvSpPr>
              <p:spPr bwMode="auto">
                <a:xfrm>
                  <a:off x="324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5" name="Line 926"/>
                <p:cNvSpPr>
                  <a:spLocks noChangeShapeType="1"/>
                </p:cNvSpPr>
                <p:nvPr/>
              </p:nvSpPr>
              <p:spPr bwMode="auto">
                <a:xfrm>
                  <a:off x="325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6" name="Line 927"/>
                <p:cNvSpPr>
                  <a:spLocks noChangeShapeType="1"/>
                </p:cNvSpPr>
                <p:nvPr/>
              </p:nvSpPr>
              <p:spPr bwMode="auto">
                <a:xfrm>
                  <a:off x="326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7" name="Line 928"/>
                <p:cNvSpPr>
                  <a:spLocks noChangeShapeType="1"/>
                </p:cNvSpPr>
                <p:nvPr/>
              </p:nvSpPr>
              <p:spPr bwMode="auto">
                <a:xfrm>
                  <a:off x="327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8" name="Line 929"/>
                <p:cNvSpPr>
                  <a:spLocks noChangeShapeType="1"/>
                </p:cNvSpPr>
                <p:nvPr/>
              </p:nvSpPr>
              <p:spPr bwMode="auto">
                <a:xfrm>
                  <a:off x="329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9" name="Line 930"/>
                <p:cNvSpPr>
                  <a:spLocks noChangeShapeType="1"/>
                </p:cNvSpPr>
                <p:nvPr/>
              </p:nvSpPr>
              <p:spPr bwMode="auto">
                <a:xfrm>
                  <a:off x="330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0" name="Line 931"/>
                <p:cNvSpPr>
                  <a:spLocks noChangeShapeType="1"/>
                </p:cNvSpPr>
                <p:nvPr/>
              </p:nvSpPr>
              <p:spPr bwMode="auto">
                <a:xfrm>
                  <a:off x="331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1" name="Line 932"/>
                <p:cNvSpPr>
                  <a:spLocks noChangeShapeType="1"/>
                </p:cNvSpPr>
                <p:nvPr/>
              </p:nvSpPr>
              <p:spPr bwMode="auto">
                <a:xfrm>
                  <a:off x="332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2" name="Line 933"/>
                <p:cNvSpPr>
                  <a:spLocks noChangeShapeType="1"/>
                </p:cNvSpPr>
                <p:nvPr/>
              </p:nvSpPr>
              <p:spPr bwMode="auto">
                <a:xfrm>
                  <a:off x="333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3" name="Line 934"/>
                <p:cNvSpPr>
                  <a:spLocks noChangeShapeType="1"/>
                </p:cNvSpPr>
                <p:nvPr/>
              </p:nvSpPr>
              <p:spPr bwMode="auto">
                <a:xfrm>
                  <a:off x="335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4" name="Line 935"/>
                <p:cNvSpPr>
                  <a:spLocks noChangeShapeType="1"/>
                </p:cNvSpPr>
                <p:nvPr/>
              </p:nvSpPr>
              <p:spPr bwMode="auto">
                <a:xfrm>
                  <a:off x="336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5" name="Line 936"/>
                <p:cNvSpPr>
                  <a:spLocks noChangeShapeType="1"/>
                </p:cNvSpPr>
                <p:nvPr/>
              </p:nvSpPr>
              <p:spPr bwMode="auto">
                <a:xfrm>
                  <a:off x="337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6" name="Line 937"/>
                <p:cNvSpPr>
                  <a:spLocks noChangeShapeType="1"/>
                </p:cNvSpPr>
                <p:nvPr/>
              </p:nvSpPr>
              <p:spPr bwMode="auto">
                <a:xfrm>
                  <a:off x="338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7" name="Line 938"/>
                <p:cNvSpPr>
                  <a:spLocks noChangeShapeType="1"/>
                </p:cNvSpPr>
                <p:nvPr/>
              </p:nvSpPr>
              <p:spPr bwMode="auto">
                <a:xfrm>
                  <a:off x="339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8" name="Line 939"/>
                <p:cNvSpPr>
                  <a:spLocks noChangeShapeType="1"/>
                </p:cNvSpPr>
                <p:nvPr/>
              </p:nvSpPr>
              <p:spPr bwMode="auto">
                <a:xfrm>
                  <a:off x="341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9" name="Line 940"/>
                <p:cNvSpPr>
                  <a:spLocks noChangeShapeType="1"/>
                </p:cNvSpPr>
                <p:nvPr/>
              </p:nvSpPr>
              <p:spPr bwMode="auto">
                <a:xfrm>
                  <a:off x="342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0" name="Line 941"/>
                <p:cNvSpPr>
                  <a:spLocks noChangeShapeType="1"/>
                </p:cNvSpPr>
                <p:nvPr/>
              </p:nvSpPr>
              <p:spPr bwMode="auto">
                <a:xfrm>
                  <a:off x="343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1" name="Line 942"/>
                <p:cNvSpPr>
                  <a:spLocks noChangeShapeType="1"/>
                </p:cNvSpPr>
                <p:nvPr/>
              </p:nvSpPr>
              <p:spPr bwMode="auto">
                <a:xfrm>
                  <a:off x="344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2" name="Line 943"/>
                <p:cNvSpPr>
                  <a:spLocks noChangeShapeType="1"/>
                </p:cNvSpPr>
                <p:nvPr/>
              </p:nvSpPr>
              <p:spPr bwMode="auto">
                <a:xfrm>
                  <a:off x="345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3" name="Line 944"/>
                <p:cNvSpPr>
                  <a:spLocks noChangeShapeType="1"/>
                </p:cNvSpPr>
                <p:nvPr/>
              </p:nvSpPr>
              <p:spPr bwMode="auto">
                <a:xfrm>
                  <a:off x="347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4" name="Line 945"/>
                <p:cNvSpPr>
                  <a:spLocks noChangeShapeType="1"/>
                </p:cNvSpPr>
                <p:nvPr/>
              </p:nvSpPr>
              <p:spPr bwMode="auto">
                <a:xfrm>
                  <a:off x="348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5" name="Line 946"/>
                <p:cNvSpPr>
                  <a:spLocks noChangeShapeType="1"/>
                </p:cNvSpPr>
                <p:nvPr/>
              </p:nvSpPr>
              <p:spPr bwMode="auto">
                <a:xfrm>
                  <a:off x="349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6" name="Line 947"/>
                <p:cNvSpPr>
                  <a:spLocks noChangeShapeType="1"/>
                </p:cNvSpPr>
                <p:nvPr/>
              </p:nvSpPr>
              <p:spPr bwMode="auto">
                <a:xfrm>
                  <a:off x="350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7" name="Line 948"/>
                <p:cNvSpPr>
                  <a:spLocks noChangeShapeType="1"/>
                </p:cNvSpPr>
                <p:nvPr/>
              </p:nvSpPr>
              <p:spPr bwMode="auto">
                <a:xfrm>
                  <a:off x="351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8" name="Line 949"/>
                <p:cNvSpPr>
                  <a:spLocks noChangeShapeType="1"/>
                </p:cNvSpPr>
                <p:nvPr/>
              </p:nvSpPr>
              <p:spPr bwMode="auto">
                <a:xfrm>
                  <a:off x="353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9" name="Line 950"/>
                <p:cNvSpPr>
                  <a:spLocks noChangeShapeType="1"/>
                </p:cNvSpPr>
                <p:nvPr/>
              </p:nvSpPr>
              <p:spPr bwMode="auto">
                <a:xfrm>
                  <a:off x="354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0" name="Line 951"/>
                <p:cNvSpPr>
                  <a:spLocks noChangeShapeType="1"/>
                </p:cNvSpPr>
                <p:nvPr/>
              </p:nvSpPr>
              <p:spPr bwMode="auto">
                <a:xfrm>
                  <a:off x="355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1" name="Line 952"/>
                <p:cNvSpPr>
                  <a:spLocks noChangeShapeType="1"/>
                </p:cNvSpPr>
                <p:nvPr/>
              </p:nvSpPr>
              <p:spPr bwMode="auto">
                <a:xfrm>
                  <a:off x="356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2" name="Line 953"/>
                <p:cNvSpPr>
                  <a:spLocks noChangeShapeType="1"/>
                </p:cNvSpPr>
                <p:nvPr/>
              </p:nvSpPr>
              <p:spPr bwMode="auto">
                <a:xfrm>
                  <a:off x="357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3" name="Line 954"/>
                <p:cNvSpPr>
                  <a:spLocks noChangeShapeType="1"/>
                </p:cNvSpPr>
                <p:nvPr/>
              </p:nvSpPr>
              <p:spPr bwMode="auto">
                <a:xfrm>
                  <a:off x="359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4" name="Line 955"/>
                <p:cNvSpPr>
                  <a:spLocks noChangeShapeType="1"/>
                </p:cNvSpPr>
                <p:nvPr/>
              </p:nvSpPr>
              <p:spPr bwMode="auto">
                <a:xfrm>
                  <a:off x="360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5" name="Line 956"/>
                <p:cNvSpPr>
                  <a:spLocks noChangeShapeType="1"/>
                </p:cNvSpPr>
                <p:nvPr/>
              </p:nvSpPr>
              <p:spPr bwMode="auto">
                <a:xfrm>
                  <a:off x="361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6" name="Line 957"/>
                <p:cNvSpPr>
                  <a:spLocks noChangeShapeType="1"/>
                </p:cNvSpPr>
                <p:nvPr/>
              </p:nvSpPr>
              <p:spPr bwMode="auto">
                <a:xfrm>
                  <a:off x="362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7" name="Line 958"/>
                <p:cNvSpPr>
                  <a:spLocks noChangeShapeType="1"/>
                </p:cNvSpPr>
                <p:nvPr/>
              </p:nvSpPr>
              <p:spPr bwMode="auto">
                <a:xfrm>
                  <a:off x="363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8" name="Line 959"/>
                <p:cNvSpPr>
                  <a:spLocks noChangeShapeType="1"/>
                </p:cNvSpPr>
                <p:nvPr/>
              </p:nvSpPr>
              <p:spPr bwMode="auto">
                <a:xfrm>
                  <a:off x="365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9" name="Line 960"/>
                <p:cNvSpPr>
                  <a:spLocks noChangeShapeType="1"/>
                </p:cNvSpPr>
                <p:nvPr/>
              </p:nvSpPr>
              <p:spPr bwMode="auto">
                <a:xfrm>
                  <a:off x="366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0" name="Line 961"/>
                <p:cNvSpPr>
                  <a:spLocks noChangeShapeType="1"/>
                </p:cNvSpPr>
                <p:nvPr/>
              </p:nvSpPr>
              <p:spPr bwMode="auto">
                <a:xfrm>
                  <a:off x="367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1" name="Line 962"/>
                <p:cNvSpPr>
                  <a:spLocks noChangeShapeType="1"/>
                </p:cNvSpPr>
                <p:nvPr/>
              </p:nvSpPr>
              <p:spPr bwMode="auto">
                <a:xfrm>
                  <a:off x="368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2" name="Line 963"/>
                <p:cNvSpPr>
                  <a:spLocks noChangeShapeType="1"/>
                </p:cNvSpPr>
                <p:nvPr/>
              </p:nvSpPr>
              <p:spPr bwMode="auto">
                <a:xfrm>
                  <a:off x="369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3" name="Line 964"/>
                <p:cNvSpPr>
                  <a:spLocks noChangeShapeType="1"/>
                </p:cNvSpPr>
                <p:nvPr/>
              </p:nvSpPr>
              <p:spPr bwMode="auto">
                <a:xfrm>
                  <a:off x="371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4" name="Line 965"/>
                <p:cNvSpPr>
                  <a:spLocks noChangeShapeType="1"/>
                </p:cNvSpPr>
                <p:nvPr/>
              </p:nvSpPr>
              <p:spPr bwMode="auto">
                <a:xfrm>
                  <a:off x="372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5" name="Line 966"/>
                <p:cNvSpPr>
                  <a:spLocks noChangeShapeType="1"/>
                </p:cNvSpPr>
                <p:nvPr/>
              </p:nvSpPr>
              <p:spPr bwMode="auto">
                <a:xfrm>
                  <a:off x="373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6" name="Line 967"/>
                <p:cNvSpPr>
                  <a:spLocks noChangeShapeType="1"/>
                </p:cNvSpPr>
                <p:nvPr/>
              </p:nvSpPr>
              <p:spPr bwMode="auto">
                <a:xfrm>
                  <a:off x="374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7" name="Line 968"/>
                <p:cNvSpPr>
                  <a:spLocks noChangeShapeType="1"/>
                </p:cNvSpPr>
                <p:nvPr/>
              </p:nvSpPr>
              <p:spPr bwMode="auto">
                <a:xfrm>
                  <a:off x="375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8" name="Line 969"/>
                <p:cNvSpPr>
                  <a:spLocks noChangeShapeType="1"/>
                </p:cNvSpPr>
                <p:nvPr/>
              </p:nvSpPr>
              <p:spPr bwMode="auto">
                <a:xfrm>
                  <a:off x="377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9" name="Line 970"/>
                <p:cNvSpPr>
                  <a:spLocks noChangeShapeType="1"/>
                </p:cNvSpPr>
                <p:nvPr/>
              </p:nvSpPr>
              <p:spPr bwMode="auto">
                <a:xfrm>
                  <a:off x="378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0" name="Line 971"/>
                <p:cNvSpPr>
                  <a:spLocks noChangeShapeType="1"/>
                </p:cNvSpPr>
                <p:nvPr/>
              </p:nvSpPr>
              <p:spPr bwMode="auto">
                <a:xfrm>
                  <a:off x="379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1" name="Line 972"/>
                <p:cNvSpPr>
                  <a:spLocks noChangeShapeType="1"/>
                </p:cNvSpPr>
                <p:nvPr/>
              </p:nvSpPr>
              <p:spPr bwMode="auto">
                <a:xfrm>
                  <a:off x="380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2" name="Line 973"/>
                <p:cNvSpPr>
                  <a:spLocks noChangeShapeType="1"/>
                </p:cNvSpPr>
                <p:nvPr/>
              </p:nvSpPr>
              <p:spPr bwMode="auto">
                <a:xfrm>
                  <a:off x="381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3" name="Line 974"/>
                <p:cNvSpPr>
                  <a:spLocks noChangeShapeType="1"/>
                </p:cNvSpPr>
                <p:nvPr/>
              </p:nvSpPr>
              <p:spPr bwMode="auto">
                <a:xfrm>
                  <a:off x="383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4" name="Line 975"/>
                <p:cNvSpPr>
                  <a:spLocks noChangeShapeType="1"/>
                </p:cNvSpPr>
                <p:nvPr/>
              </p:nvSpPr>
              <p:spPr bwMode="auto">
                <a:xfrm>
                  <a:off x="384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5" name="Line 976"/>
                <p:cNvSpPr>
                  <a:spLocks noChangeShapeType="1"/>
                </p:cNvSpPr>
                <p:nvPr/>
              </p:nvSpPr>
              <p:spPr bwMode="auto">
                <a:xfrm>
                  <a:off x="385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6" name="Line 977"/>
                <p:cNvSpPr>
                  <a:spLocks noChangeShapeType="1"/>
                </p:cNvSpPr>
                <p:nvPr/>
              </p:nvSpPr>
              <p:spPr bwMode="auto">
                <a:xfrm>
                  <a:off x="386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7" name="Line 978"/>
                <p:cNvSpPr>
                  <a:spLocks noChangeShapeType="1"/>
                </p:cNvSpPr>
                <p:nvPr/>
              </p:nvSpPr>
              <p:spPr bwMode="auto">
                <a:xfrm>
                  <a:off x="387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8" name="Line 979"/>
                <p:cNvSpPr>
                  <a:spLocks noChangeShapeType="1"/>
                </p:cNvSpPr>
                <p:nvPr/>
              </p:nvSpPr>
              <p:spPr bwMode="auto">
                <a:xfrm>
                  <a:off x="389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9" name="Line 980"/>
                <p:cNvSpPr>
                  <a:spLocks noChangeShapeType="1"/>
                </p:cNvSpPr>
                <p:nvPr/>
              </p:nvSpPr>
              <p:spPr bwMode="auto">
                <a:xfrm>
                  <a:off x="390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0" name="Line 981"/>
                <p:cNvSpPr>
                  <a:spLocks noChangeShapeType="1"/>
                </p:cNvSpPr>
                <p:nvPr/>
              </p:nvSpPr>
              <p:spPr bwMode="auto">
                <a:xfrm>
                  <a:off x="391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1" name="Line 982"/>
                <p:cNvSpPr>
                  <a:spLocks noChangeShapeType="1"/>
                </p:cNvSpPr>
                <p:nvPr/>
              </p:nvSpPr>
              <p:spPr bwMode="auto">
                <a:xfrm>
                  <a:off x="392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2" name="Line 983"/>
                <p:cNvSpPr>
                  <a:spLocks noChangeShapeType="1"/>
                </p:cNvSpPr>
                <p:nvPr/>
              </p:nvSpPr>
              <p:spPr bwMode="auto">
                <a:xfrm>
                  <a:off x="393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3" name="Line 984"/>
                <p:cNvSpPr>
                  <a:spLocks noChangeShapeType="1"/>
                </p:cNvSpPr>
                <p:nvPr/>
              </p:nvSpPr>
              <p:spPr bwMode="auto">
                <a:xfrm>
                  <a:off x="395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4" name="Line 985"/>
                <p:cNvSpPr>
                  <a:spLocks noChangeShapeType="1"/>
                </p:cNvSpPr>
                <p:nvPr/>
              </p:nvSpPr>
              <p:spPr bwMode="auto">
                <a:xfrm>
                  <a:off x="396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5" name="Line 986"/>
                <p:cNvSpPr>
                  <a:spLocks noChangeShapeType="1"/>
                </p:cNvSpPr>
                <p:nvPr/>
              </p:nvSpPr>
              <p:spPr bwMode="auto">
                <a:xfrm>
                  <a:off x="397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6" name="Line 987"/>
                <p:cNvSpPr>
                  <a:spLocks noChangeShapeType="1"/>
                </p:cNvSpPr>
                <p:nvPr/>
              </p:nvSpPr>
              <p:spPr bwMode="auto">
                <a:xfrm>
                  <a:off x="398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7" name="Line 988"/>
                <p:cNvSpPr>
                  <a:spLocks noChangeShapeType="1"/>
                </p:cNvSpPr>
                <p:nvPr/>
              </p:nvSpPr>
              <p:spPr bwMode="auto">
                <a:xfrm>
                  <a:off x="399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8" name="Line 989"/>
                <p:cNvSpPr>
                  <a:spLocks noChangeShapeType="1"/>
                </p:cNvSpPr>
                <p:nvPr/>
              </p:nvSpPr>
              <p:spPr bwMode="auto">
                <a:xfrm>
                  <a:off x="401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9" name="Line 990"/>
                <p:cNvSpPr>
                  <a:spLocks noChangeShapeType="1"/>
                </p:cNvSpPr>
                <p:nvPr/>
              </p:nvSpPr>
              <p:spPr bwMode="auto">
                <a:xfrm>
                  <a:off x="402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0" name="Line 991"/>
                <p:cNvSpPr>
                  <a:spLocks noChangeShapeType="1"/>
                </p:cNvSpPr>
                <p:nvPr/>
              </p:nvSpPr>
              <p:spPr bwMode="auto">
                <a:xfrm>
                  <a:off x="403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1" name="Line 992"/>
                <p:cNvSpPr>
                  <a:spLocks noChangeShapeType="1"/>
                </p:cNvSpPr>
                <p:nvPr/>
              </p:nvSpPr>
              <p:spPr bwMode="auto">
                <a:xfrm>
                  <a:off x="404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2" name="Line 993"/>
                <p:cNvSpPr>
                  <a:spLocks noChangeShapeType="1"/>
                </p:cNvSpPr>
                <p:nvPr/>
              </p:nvSpPr>
              <p:spPr bwMode="auto">
                <a:xfrm>
                  <a:off x="405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3" name="Line 994"/>
                <p:cNvSpPr>
                  <a:spLocks noChangeShapeType="1"/>
                </p:cNvSpPr>
                <p:nvPr/>
              </p:nvSpPr>
              <p:spPr bwMode="auto">
                <a:xfrm>
                  <a:off x="407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4" name="Line 995"/>
                <p:cNvSpPr>
                  <a:spLocks noChangeShapeType="1"/>
                </p:cNvSpPr>
                <p:nvPr/>
              </p:nvSpPr>
              <p:spPr bwMode="auto">
                <a:xfrm>
                  <a:off x="408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5" name="Line 996"/>
                <p:cNvSpPr>
                  <a:spLocks noChangeShapeType="1"/>
                </p:cNvSpPr>
                <p:nvPr/>
              </p:nvSpPr>
              <p:spPr bwMode="auto">
                <a:xfrm>
                  <a:off x="409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6" name="Line 997"/>
                <p:cNvSpPr>
                  <a:spLocks noChangeShapeType="1"/>
                </p:cNvSpPr>
                <p:nvPr/>
              </p:nvSpPr>
              <p:spPr bwMode="auto">
                <a:xfrm>
                  <a:off x="410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7" name="Line 998"/>
                <p:cNvSpPr>
                  <a:spLocks noChangeShapeType="1"/>
                </p:cNvSpPr>
                <p:nvPr/>
              </p:nvSpPr>
              <p:spPr bwMode="auto">
                <a:xfrm>
                  <a:off x="411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8" name="Line 999"/>
                <p:cNvSpPr>
                  <a:spLocks noChangeShapeType="1"/>
                </p:cNvSpPr>
                <p:nvPr/>
              </p:nvSpPr>
              <p:spPr bwMode="auto">
                <a:xfrm>
                  <a:off x="413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9" name="Line 1000"/>
                <p:cNvSpPr>
                  <a:spLocks noChangeShapeType="1"/>
                </p:cNvSpPr>
                <p:nvPr/>
              </p:nvSpPr>
              <p:spPr bwMode="auto">
                <a:xfrm>
                  <a:off x="414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0" name="Line 1001"/>
                <p:cNvSpPr>
                  <a:spLocks noChangeShapeType="1"/>
                </p:cNvSpPr>
                <p:nvPr/>
              </p:nvSpPr>
              <p:spPr bwMode="auto">
                <a:xfrm>
                  <a:off x="1814" y="1999"/>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1" name="Line 1002"/>
                <p:cNvSpPr>
                  <a:spLocks noChangeShapeType="1"/>
                </p:cNvSpPr>
                <p:nvPr/>
              </p:nvSpPr>
              <p:spPr bwMode="auto">
                <a:xfrm flipH="1">
                  <a:off x="4122" y="1999"/>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3" name="Line 1004"/>
                <p:cNvSpPr>
                  <a:spLocks noChangeShapeType="1"/>
                </p:cNvSpPr>
                <p:nvPr/>
              </p:nvSpPr>
              <p:spPr bwMode="auto">
                <a:xfrm>
                  <a:off x="181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4" name="Line 1005"/>
                <p:cNvSpPr>
                  <a:spLocks noChangeShapeType="1"/>
                </p:cNvSpPr>
                <p:nvPr/>
              </p:nvSpPr>
              <p:spPr bwMode="auto">
                <a:xfrm>
                  <a:off x="182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5" name="Line 1006"/>
                <p:cNvSpPr>
                  <a:spLocks noChangeShapeType="1"/>
                </p:cNvSpPr>
                <p:nvPr/>
              </p:nvSpPr>
              <p:spPr bwMode="auto">
                <a:xfrm>
                  <a:off x="183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6" name="Line 1007"/>
                <p:cNvSpPr>
                  <a:spLocks noChangeShapeType="1"/>
                </p:cNvSpPr>
                <p:nvPr/>
              </p:nvSpPr>
              <p:spPr bwMode="auto">
                <a:xfrm>
                  <a:off x="185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7" name="Line 1008"/>
                <p:cNvSpPr>
                  <a:spLocks noChangeShapeType="1"/>
                </p:cNvSpPr>
                <p:nvPr/>
              </p:nvSpPr>
              <p:spPr bwMode="auto">
                <a:xfrm>
                  <a:off x="186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869" name="Group 1210"/>
              <p:cNvGrpSpPr>
                <a:grpSpLocks/>
              </p:cNvGrpSpPr>
              <p:nvPr/>
            </p:nvGrpSpPr>
            <p:grpSpPr bwMode="auto">
              <a:xfrm>
                <a:off x="1814" y="1512"/>
                <a:ext cx="2333" cy="244"/>
                <a:chOff x="1814" y="1512"/>
                <a:chExt cx="2333" cy="244"/>
              </a:xfrm>
            </p:grpSpPr>
            <p:sp>
              <p:nvSpPr>
                <p:cNvPr id="4108" name="Line 1010"/>
                <p:cNvSpPr>
                  <a:spLocks noChangeShapeType="1"/>
                </p:cNvSpPr>
                <p:nvPr/>
              </p:nvSpPr>
              <p:spPr bwMode="auto">
                <a:xfrm>
                  <a:off x="187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9" name="Line 1011"/>
                <p:cNvSpPr>
                  <a:spLocks noChangeShapeType="1"/>
                </p:cNvSpPr>
                <p:nvPr/>
              </p:nvSpPr>
              <p:spPr bwMode="auto">
                <a:xfrm>
                  <a:off x="188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0" name="Line 1012"/>
                <p:cNvSpPr>
                  <a:spLocks noChangeShapeType="1"/>
                </p:cNvSpPr>
                <p:nvPr/>
              </p:nvSpPr>
              <p:spPr bwMode="auto">
                <a:xfrm>
                  <a:off x="189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1" name="Line 1013"/>
                <p:cNvSpPr>
                  <a:spLocks noChangeShapeType="1"/>
                </p:cNvSpPr>
                <p:nvPr/>
              </p:nvSpPr>
              <p:spPr bwMode="auto">
                <a:xfrm>
                  <a:off x="191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2" name="Line 1014"/>
                <p:cNvSpPr>
                  <a:spLocks noChangeShapeType="1"/>
                </p:cNvSpPr>
                <p:nvPr/>
              </p:nvSpPr>
              <p:spPr bwMode="auto">
                <a:xfrm>
                  <a:off x="192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3" name="Line 1015"/>
                <p:cNvSpPr>
                  <a:spLocks noChangeShapeType="1"/>
                </p:cNvSpPr>
                <p:nvPr/>
              </p:nvSpPr>
              <p:spPr bwMode="auto">
                <a:xfrm>
                  <a:off x="193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4" name="Line 1016"/>
                <p:cNvSpPr>
                  <a:spLocks noChangeShapeType="1"/>
                </p:cNvSpPr>
                <p:nvPr/>
              </p:nvSpPr>
              <p:spPr bwMode="auto">
                <a:xfrm>
                  <a:off x="194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5" name="Line 1017"/>
                <p:cNvSpPr>
                  <a:spLocks noChangeShapeType="1"/>
                </p:cNvSpPr>
                <p:nvPr/>
              </p:nvSpPr>
              <p:spPr bwMode="auto">
                <a:xfrm>
                  <a:off x="195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6" name="Line 1018"/>
                <p:cNvSpPr>
                  <a:spLocks noChangeShapeType="1"/>
                </p:cNvSpPr>
                <p:nvPr/>
              </p:nvSpPr>
              <p:spPr bwMode="auto">
                <a:xfrm>
                  <a:off x="197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7" name="Line 1019"/>
                <p:cNvSpPr>
                  <a:spLocks noChangeShapeType="1"/>
                </p:cNvSpPr>
                <p:nvPr/>
              </p:nvSpPr>
              <p:spPr bwMode="auto">
                <a:xfrm>
                  <a:off x="198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8" name="Line 1020"/>
                <p:cNvSpPr>
                  <a:spLocks noChangeShapeType="1"/>
                </p:cNvSpPr>
                <p:nvPr/>
              </p:nvSpPr>
              <p:spPr bwMode="auto">
                <a:xfrm>
                  <a:off x="199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9" name="Line 1021"/>
                <p:cNvSpPr>
                  <a:spLocks noChangeShapeType="1"/>
                </p:cNvSpPr>
                <p:nvPr/>
              </p:nvSpPr>
              <p:spPr bwMode="auto">
                <a:xfrm>
                  <a:off x="200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0" name="Line 1022"/>
                <p:cNvSpPr>
                  <a:spLocks noChangeShapeType="1"/>
                </p:cNvSpPr>
                <p:nvPr/>
              </p:nvSpPr>
              <p:spPr bwMode="auto">
                <a:xfrm>
                  <a:off x="201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1" name="Line 1023"/>
                <p:cNvSpPr>
                  <a:spLocks noChangeShapeType="1"/>
                </p:cNvSpPr>
                <p:nvPr/>
              </p:nvSpPr>
              <p:spPr bwMode="auto">
                <a:xfrm>
                  <a:off x="203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2" name="Line 1024"/>
                <p:cNvSpPr>
                  <a:spLocks noChangeShapeType="1"/>
                </p:cNvSpPr>
                <p:nvPr/>
              </p:nvSpPr>
              <p:spPr bwMode="auto">
                <a:xfrm>
                  <a:off x="204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3" name="Line 1025"/>
                <p:cNvSpPr>
                  <a:spLocks noChangeShapeType="1"/>
                </p:cNvSpPr>
                <p:nvPr/>
              </p:nvSpPr>
              <p:spPr bwMode="auto">
                <a:xfrm>
                  <a:off x="205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4" name="Line 1026"/>
                <p:cNvSpPr>
                  <a:spLocks noChangeShapeType="1"/>
                </p:cNvSpPr>
                <p:nvPr/>
              </p:nvSpPr>
              <p:spPr bwMode="auto">
                <a:xfrm>
                  <a:off x="206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5" name="Line 1027"/>
                <p:cNvSpPr>
                  <a:spLocks noChangeShapeType="1"/>
                </p:cNvSpPr>
                <p:nvPr/>
              </p:nvSpPr>
              <p:spPr bwMode="auto">
                <a:xfrm>
                  <a:off x="207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6" name="Line 1028"/>
                <p:cNvSpPr>
                  <a:spLocks noChangeShapeType="1"/>
                </p:cNvSpPr>
                <p:nvPr/>
              </p:nvSpPr>
              <p:spPr bwMode="auto">
                <a:xfrm>
                  <a:off x="209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7" name="Line 1029"/>
                <p:cNvSpPr>
                  <a:spLocks noChangeShapeType="1"/>
                </p:cNvSpPr>
                <p:nvPr/>
              </p:nvSpPr>
              <p:spPr bwMode="auto">
                <a:xfrm>
                  <a:off x="210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8" name="Line 1030"/>
                <p:cNvSpPr>
                  <a:spLocks noChangeShapeType="1"/>
                </p:cNvSpPr>
                <p:nvPr/>
              </p:nvSpPr>
              <p:spPr bwMode="auto">
                <a:xfrm>
                  <a:off x="211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9" name="Line 1031"/>
                <p:cNvSpPr>
                  <a:spLocks noChangeShapeType="1"/>
                </p:cNvSpPr>
                <p:nvPr/>
              </p:nvSpPr>
              <p:spPr bwMode="auto">
                <a:xfrm>
                  <a:off x="212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0" name="Line 1032"/>
                <p:cNvSpPr>
                  <a:spLocks noChangeShapeType="1"/>
                </p:cNvSpPr>
                <p:nvPr/>
              </p:nvSpPr>
              <p:spPr bwMode="auto">
                <a:xfrm>
                  <a:off x="213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1" name="Line 1033"/>
                <p:cNvSpPr>
                  <a:spLocks noChangeShapeType="1"/>
                </p:cNvSpPr>
                <p:nvPr/>
              </p:nvSpPr>
              <p:spPr bwMode="auto">
                <a:xfrm>
                  <a:off x="215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2" name="Line 1034"/>
                <p:cNvSpPr>
                  <a:spLocks noChangeShapeType="1"/>
                </p:cNvSpPr>
                <p:nvPr/>
              </p:nvSpPr>
              <p:spPr bwMode="auto">
                <a:xfrm>
                  <a:off x="216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3" name="Line 1035"/>
                <p:cNvSpPr>
                  <a:spLocks noChangeShapeType="1"/>
                </p:cNvSpPr>
                <p:nvPr/>
              </p:nvSpPr>
              <p:spPr bwMode="auto">
                <a:xfrm>
                  <a:off x="217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4" name="Line 1036"/>
                <p:cNvSpPr>
                  <a:spLocks noChangeShapeType="1"/>
                </p:cNvSpPr>
                <p:nvPr/>
              </p:nvSpPr>
              <p:spPr bwMode="auto">
                <a:xfrm>
                  <a:off x="218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5" name="Line 1037"/>
                <p:cNvSpPr>
                  <a:spLocks noChangeShapeType="1"/>
                </p:cNvSpPr>
                <p:nvPr/>
              </p:nvSpPr>
              <p:spPr bwMode="auto">
                <a:xfrm>
                  <a:off x="219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6" name="Line 1038"/>
                <p:cNvSpPr>
                  <a:spLocks noChangeShapeType="1"/>
                </p:cNvSpPr>
                <p:nvPr/>
              </p:nvSpPr>
              <p:spPr bwMode="auto">
                <a:xfrm>
                  <a:off x="221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7" name="Line 1039"/>
                <p:cNvSpPr>
                  <a:spLocks noChangeShapeType="1"/>
                </p:cNvSpPr>
                <p:nvPr/>
              </p:nvSpPr>
              <p:spPr bwMode="auto">
                <a:xfrm>
                  <a:off x="222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8" name="Line 1040"/>
                <p:cNvSpPr>
                  <a:spLocks noChangeShapeType="1"/>
                </p:cNvSpPr>
                <p:nvPr/>
              </p:nvSpPr>
              <p:spPr bwMode="auto">
                <a:xfrm>
                  <a:off x="223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9" name="Line 1041"/>
                <p:cNvSpPr>
                  <a:spLocks noChangeShapeType="1"/>
                </p:cNvSpPr>
                <p:nvPr/>
              </p:nvSpPr>
              <p:spPr bwMode="auto">
                <a:xfrm>
                  <a:off x="224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0" name="Line 1042"/>
                <p:cNvSpPr>
                  <a:spLocks noChangeShapeType="1"/>
                </p:cNvSpPr>
                <p:nvPr/>
              </p:nvSpPr>
              <p:spPr bwMode="auto">
                <a:xfrm>
                  <a:off x="225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1" name="Line 1043"/>
                <p:cNvSpPr>
                  <a:spLocks noChangeShapeType="1"/>
                </p:cNvSpPr>
                <p:nvPr/>
              </p:nvSpPr>
              <p:spPr bwMode="auto">
                <a:xfrm>
                  <a:off x="227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2" name="Line 1044"/>
                <p:cNvSpPr>
                  <a:spLocks noChangeShapeType="1"/>
                </p:cNvSpPr>
                <p:nvPr/>
              </p:nvSpPr>
              <p:spPr bwMode="auto">
                <a:xfrm>
                  <a:off x="228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3" name="Line 1045"/>
                <p:cNvSpPr>
                  <a:spLocks noChangeShapeType="1"/>
                </p:cNvSpPr>
                <p:nvPr/>
              </p:nvSpPr>
              <p:spPr bwMode="auto">
                <a:xfrm>
                  <a:off x="229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4" name="Line 1046"/>
                <p:cNvSpPr>
                  <a:spLocks noChangeShapeType="1"/>
                </p:cNvSpPr>
                <p:nvPr/>
              </p:nvSpPr>
              <p:spPr bwMode="auto">
                <a:xfrm>
                  <a:off x="230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5" name="Line 1047"/>
                <p:cNvSpPr>
                  <a:spLocks noChangeShapeType="1"/>
                </p:cNvSpPr>
                <p:nvPr/>
              </p:nvSpPr>
              <p:spPr bwMode="auto">
                <a:xfrm>
                  <a:off x="231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6" name="Line 1048"/>
                <p:cNvSpPr>
                  <a:spLocks noChangeShapeType="1"/>
                </p:cNvSpPr>
                <p:nvPr/>
              </p:nvSpPr>
              <p:spPr bwMode="auto">
                <a:xfrm>
                  <a:off x="233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7" name="Line 1049"/>
                <p:cNvSpPr>
                  <a:spLocks noChangeShapeType="1"/>
                </p:cNvSpPr>
                <p:nvPr/>
              </p:nvSpPr>
              <p:spPr bwMode="auto">
                <a:xfrm>
                  <a:off x="234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8" name="Line 1050"/>
                <p:cNvSpPr>
                  <a:spLocks noChangeShapeType="1"/>
                </p:cNvSpPr>
                <p:nvPr/>
              </p:nvSpPr>
              <p:spPr bwMode="auto">
                <a:xfrm>
                  <a:off x="235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9" name="Line 1051"/>
                <p:cNvSpPr>
                  <a:spLocks noChangeShapeType="1"/>
                </p:cNvSpPr>
                <p:nvPr/>
              </p:nvSpPr>
              <p:spPr bwMode="auto">
                <a:xfrm>
                  <a:off x="236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0" name="Line 1052"/>
                <p:cNvSpPr>
                  <a:spLocks noChangeShapeType="1"/>
                </p:cNvSpPr>
                <p:nvPr/>
              </p:nvSpPr>
              <p:spPr bwMode="auto">
                <a:xfrm>
                  <a:off x="237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1" name="Line 1053"/>
                <p:cNvSpPr>
                  <a:spLocks noChangeShapeType="1"/>
                </p:cNvSpPr>
                <p:nvPr/>
              </p:nvSpPr>
              <p:spPr bwMode="auto">
                <a:xfrm>
                  <a:off x="239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2" name="Line 1054"/>
                <p:cNvSpPr>
                  <a:spLocks noChangeShapeType="1"/>
                </p:cNvSpPr>
                <p:nvPr/>
              </p:nvSpPr>
              <p:spPr bwMode="auto">
                <a:xfrm>
                  <a:off x="240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3" name="Line 1055"/>
                <p:cNvSpPr>
                  <a:spLocks noChangeShapeType="1"/>
                </p:cNvSpPr>
                <p:nvPr/>
              </p:nvSpPr>
              <p:spPr bwMode="auto">
                <a:xfrm>
                  <a:off x="241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4" name="Line 1056"/>
                <p:cNvSpPr>
                  <a:spLocks noChangeShapeType="1"/>
                </p:cNvSpPr>
                <p:nvPr/>
              </p:nvSpPr>
              <p:spPr bwMode="auto">
                <a:xfrm>
                  <a:off x="242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5" name="Line 1057"/>
                <p:cNvSpPr>
                  <a:spLocks noChangeShapeType="1"/>
                </p:cNvSpPr>
                <p:nvPr/>
              </p:nvSpPr>
              <p:spPr bwMode="auto">
                <a:xfrm>
                  <a:off x="243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6" name="Line 1058"/>
                <p:cNvSpPr>
                  <a:spLocks noChangeShapeType="1"/>
                </p:cNvSpPr>
                <p:nvPr/>
              </p:nvSpPr>
              <p:spPr bwMode="auto">
                <a:xfrm>
                  <a:off x="245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7" name="Line 1059"/>
                <p:cNvSpPr>
                  <a:spLocks noChangeShapeType="1"/>
                </p:cNvSpPr>
                <p:nvPr/>
              </p:nvSpPr>
              <p:spPr bwMode="auto">
                <a:xfrm>
                  <a:off x="246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8" name="Line 1060"/>
                <p:cNvSpPr>
                  <a:spLocks noChangeShapeType="1"/>
                </p:cNvSpPr>
                <p:nvPr/>
              </p:nvSpPr>
              <p:spPr bwMode="auto">
                <a:xfrm>
                  <a:off x="247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9" name="Line 1061"/>
                <p:cNvSpPr>
                  <a:spLocks noChangeShapeType="1"/>
                </p:cNvSpPr>
                <p:nvPr/>
              </p:nvSpPr>
              <p:spPr bwMode="auto">
                <a:xfrm>
                  <a:off x="248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0" name="Line 1062"/>
                <p:cNvSpPr>
                  <a:spLocks noChangeShapeType="1"/>
                </p:cNvSpPr>
                <p:nvPr/>
              </p:nvSpPr>
              <p:spPr bwMode="auto">
                <a:xfrm>
                  <a:off x="249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1" name="Line 1063"/>
                <p:cNvSpPr>
                  <a:spLocks noChangeShapeType="1"/>
                </p:cNvSpPr>
                <p:nvPr/>
              </p:nvSpPr>
              <p:spPr bwMode="auto">
                <a:xfrm>
                  <a:off x="251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2" name="Line 1064"/>
                <p:cNvSpPr>
                  <a:spLocks noChangeShapeType="1"/>
                </p:cNvSpPr>
                <p:nvPr/>
              </p:nvSpPr>
              <p:spPr bwMode="auto">
                <a:xfrm>
                  <a:off x="252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3" name="Line 1065"/>
                <p:cNvSpPr>
                  <a:spLocks noChangeShapeType="1"/>
                </p:cNvSpPr>
                <p:nvPr/>
              </p:nvSpPr>
              <p:spPr bwMode="auto">
                <a:xfrm>
                  <a:off x="253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4" name="Line 1066"/>
                <p:cNvSpPr>
                  <a:spLocks noChangeShapeType="1"/>
                </p:cNvSpPr>
                <p:nvPr/>
              </p:nvSpPr>
              <p:spPr bwMode="auto">
                <a:xfrm>
                  <a:off x="254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5" name="Line 1067"/>
                <p:cNvSpPr>
                  <a:spLocks noChangeShapeType="1"/>
                </p:cNvSpPr>
                <p:nvPr/>
              </p:nvSpPr>
              <p:spPr bwMode="auto">
                <a:xfrm>
                  <a:off x="255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6" name="Line 1068"/>
                <p:cNvSpPr>
                  <a:spLocks noChangeShapeType="1"/>
                </p:cNvSpPr>
                <p:nvPr/>
              </p:nvSpPr>
              <p:spPr bwMode="auto">
                <a:xfrm>
                  <a:off x="257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7" name="Line 1069"/>
                <p:cNvSpPr>
                  <a:spLocks noChangeShapeType="1"/>
                </p:cNvSpPr>
                <p:nvPr/>
              </p:nvSpPr>
              <p:spPr bwMode="auto">
                <a:xfrm>
                  <a:off x="258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8" name="Line 1070"/>
                <p:cNvSpPr>
                  <a:spLocks noChangeShapeType="1"/>
                </p:cNvSpPr>
                <p:nvPr/>
              </p:nvSpPr>
              <p:spPr bwMode="auto">
                <a:xfrm>
                  <a:off x="259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9" name="Line 1071"/>
                <p:cNvSpPr>
                  <a:spLocks noChangeShapeType="1"/>
                </p:cNvSpPr>
                <p:nvPr/>
              </p:nvSpPr>
              <p:spPr bwMode="auto">
                <a:xfrm>
                  <a:off x="260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0" name="Line 1072"/>
                <p:cNvSpPr>
                  <a:spLocks noChangeShapeType="1"/>
                </p:cNvSpPr>
                <p:nvPr/>
              </p:nvSpPr>
              <p:spPr bwMode="auto">
                <a:xfrm>
                  <a:off x="261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1" name="Line 1073"/>
                <p:cNvSpPr>
                  <a:spLocks noChangeShapeType="1"/>
                </p:cNvSpPr>
                <p:nvPr/>
              </p:nvSpPr>
              <p:spPr bwMode="auto">
                <a:xfrm>
                  <a:off x="263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2" name="Line 1074"/>
                <p:cNvSpPr>
                  <a:spLocks noChangeShapeType="1"/>
                </p:cNvSpPr>
                <p:nvPr/>
              </p:nvSpPr>
              <p:spPr bwMode="auto">
                <a:xfrm>
                  <a:off x="264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3" name="Line 1075"/>
                <p:cNvSpPr>
                  <a:spLocks noChangeShapeType="1"/>
                </p:cNvSpPr>
                <p:nvPr/>
              </p:nvSpPr>
              <p:spPr bwMode="auto">
                <a:xfrm>
                  <a:off x="265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4" name="Line 1076"/>
                <p:cNvSpPr>
                  <a:spLocks noChangeShapeType="1"/>
                </p:cNvSpPr>
                <p:nvPr/>
              </p:nvSpPr>
              <p:spPr bwMode="auto">
                <a:xfrm>
                  <a:off x="266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5" name="Line 1077"/>
                <p:cNvSpPr>
                  <a:spLocks noChangeShapeType="1"/>
                </p:cNvSpPr>
                <p:nvPr/>
              </p:nvSpPr>
              <p:spPr bwMode="auto">
                <a:xfrm>
                  <a:off x="267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6" name="Line 1078"/>
                <p:cNvSpPr>
                  <a:spLocks noChangeShapeType="1"/>
                </p:cNvSpPr>
                <p:nvPr/>
              </p:nvSpPr>
              <p:spPr bwMode="auto">
                <a:xfrm>
                  <a:off x="269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7" name="Line 1079"/>
                <p:cNvSpPr>
                  <a:spLocks noChangeShapeType="1"/>
                </p:cNvSpPr>
                <p:nvPr/>
              </p:nvSpPr>
              <p:spPr bwMode="auto">
                <a:xfrm>
                  <a:off x="270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8" name="Line 1080"/>
                <p:cNvSpPr>
                  <a:spLocks noChangeShapeType="1"/>
                </p:cNvSpPr>
                <p:nvPr/>
              </p:nvSpPr>
              <p:spPr bwMode="auto">
                <a:xfrm>
                  <a:off x="271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9" name="Line 1081"/>
                <p:cNvSpPr>
                  <a:spLocks noChangeShapeType="1"/>
                </p:cNvSpPr>
                <p:nvPr/>
              </p:nvSpPr>
              <p:spPr bwMode="auto">
                <a:xfrm>
                  <a:off x="272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0" name="Line 1082"/>
                <p:cNvSpPr>
                  <a:spLocks noChangeShapeType="1"/>
                </p:cNvSpPr>
                <p:nvPr/>
              </p:nvSpPr>
              <p:spPr bwMode="auto">
                <a:xfrm>
                  <a:off x="273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1" name="Line 1083"/>
                <p:cNvSpPr>
                  <a:spLocks noChangeShapeType="1"/>
                </p:cNvSpPr>
                <p:nvPr/>
              </p:nvSpPr>
              <p:spPr bwMode="auto">
                <a:xfrm>
                  <a:off x="275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2" name="Line 1084"/>
                <p:cNvSpPr>
                  <a:spLocks noChangeShapeType="1"/>
                </p:cNvSpPr>
                <p:nvPr/>
              </p:nvSpPr>
              <p:spPr bwMode="auto">
                <a:xfrm>
                  <a:off x="276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3" name="Line 1085"/>
                <p:cNvSpPr>
                  <a:spLocks noChangeShapeType="1"/>
                </p:cNvSpPr>
                <p:nvPr/>
              </p:nvSpPr>
              <p:spPr bwMode="auto">
                <a:xfrm>
                  <a:off x="277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4" name="Line 1086"/>
                <p:cNvSpPr>
                  <a:spLocks noChangeShapeType="1"/>
                </p:cNvSpPr>
                <p:nvPr/>
              </p:nvSpPr>
              <p:spPr bwMode="auto">
                <a:xfrm>
                  <a:off x="278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5" name="Line 1087"/>
                <p:cNvSpPr>
                  <a:spLocks noChangeShapeType="1"/>
                </p:cNvSpPr>
                <p:nvPr/>
              </p:nvSpPr>
              <p:spPr bwMode="auto">
                <a:xfrm>
                  <a:off x="279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6" name="Line 1088"/>
                <p:cNvSpPr>
                  <a:spLocks noChangeShapeType="1"/>
                </p:cNvSpPr>
                <p:nvPr/>
              </p:nvSpPr>
              <p:spPr bwMode="auto">
                <a:xfrm>
                  <a:off x="281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7" name="Line 1089"/>
                <p:cNvSpPr>
                  <a:spLocks noChangeShapeType="1"/>
                </p:cNvSpPr>
                <p:nvPr/>
              </p:nvSpPr>
              <p:spPr bwMode="auto">
                <a:xfrm>
                  <a:off x="282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8" name="Line 1090"/>
                <p:cNvSpPr>
                  <a:spLocks noChangeShapeType="1"/>
                </p:cNvSpPr>
                <p:nvPr/>
              </p:nvSpPr>
              <p:spPr bwMode="auto">
                <a:xfrm>
                  <a:off x="283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9" name="Line 1091"/>
                <p:cNvSpPr>
                  <a:spLocks noChangeShapeType="1"/>
                </p:cNvSpPr>
                <p:nvPr/>
              </p:nvSpPr>
              <p:spPr bwMode="auto">
                <a:xfrm>
                  <a:off x="284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0" name="Line 1092"/>
                <p:cNvSpPr>
                  <a:spLocks noChangeShapeType="1"/>
                </p:cNvSpPr>
                <p:nvPr/>
              </p:nvSpPr>
              <p:spPr bwMode="auto">
                <a:xfrm>
                  <a:off x="285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1" name="Line 1093"/>
                <p:cNvSpPr>
                  <a:spLocks noChangeShapeType="1"/>
                </p:cNvSpPr>
                <p:nvPr/>
              </p:nvSpPr>
              <p:spPr bwMode="auto">
                <a:xfrm>
                  <a:off x="287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2" name="Line 1094"/>
                <p:cNvSpPr>
                  <a:spLocks noChangeShapeType="1"/>
                </p:cNvSpPr>
                <p:nvPr/>
              </p:nvSpPr>
              <p:spPr bwMode="auto">
                <a:xfrm>
                  <a:off x="288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3" name="Line 1095"/>
                <p:cNvSpPr>
                  <a:spLocks noChangeShapeType="1"/>
                </p:cNvSpPr>
                <p:nvPr/>
              </p:nvSpPr>
              <p:spPr bwMode="auto">
                <a:xfrm>
                  <a:off x="289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4" name="Line 1096"/>
                <p:cNvSpPr>
                  <a:spLocks noChangeShapeType="1"/>
                </p:cNvSpPr>
                <p:nvPr/>
              </p:nvSpPr>
              <p:spPr bwMode="auto">
                <a:xfrm>
                  <a:off x="290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5" name="Line 1097"/>
                <p:cNvSpPr>
                  <a:spLocks noChangeShapeType="1"/>
                </p:cNvSpPr>
                <p:nvPr/>
              </p:nvSpPr>
              <p:spPr bwMode="auto">
                <a:xfrm>
                  <a:off x="291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6" name="Line 1098"/>
                <p:cNvSpPr>
                  <a:spLocks noChangeShapeType="1"/>
                </p:cNvSpPr>
                <p:nvPr/>
              </p:nvSpPr>
              <p:spPr bwMode="auto">
                <a:xfrm>
                  <a:off x="293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7" name="Line 1099"/>
                <p:cNvSpPr>
                  <a:spLocks noChangeShapeType="1"/>
                </p:cNvSpPr>
                <p:nvPr/>
              </p:nvSpPr>
              <p:spPr bwMode="auto">
                <a:xfrm>
                  <a:off x="294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8" name="Line 1100"/>
                <p:cNvSpPr>
                  <a:spLocks noChangeShapeType="1"/>
                </p:cNvSpPr>
                <p:nvPr/>
              </p:nvSpPr>
              <p:spPr bwMode="auto">
                <a:xfrm>
                  <a:off x="295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9" name="Line 1101"/>
                <p:cNvSpPr>
                  <a:spLocks noChangeShapeType="1"/>
                </p:cNvSpPr>
                <p:nvPr/>
              </p:nvSpPr>
              <p:spPr bwMode="auto">
                <a:xfrm>
                  <a:off x="296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0" name="Line 1102"/>
                <p:cNvSpPr>
                  <a:spLocks noChangeShapeType="1"/>
                </p:cNvSpPr>
                <p:nvPr/>
              </p:nvSpPr>
              <p:spPr bwMode="auto">
                <a:xfrm>
                  <a:off x="297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1" name="Line 1103"/>
                <p:cNvSpPr>
                  <a:spLocks noChangeShapeType="1"/>
                </p:cNvSpPr>
                <p:nvPr/>
              </p:nvSpPr>
              <p:spPr bwMode="auto">
                <a:xfrm>
                  <a:off x="299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2" name="Line 1104"/>
                <p:cNvSpPr>
                  <a:spLocks noChangeShapeType="1"/>
                </p:cNvSpPr>
                <p:nvPr/>
              </p:nvSpPr>
              <p:spPr bwMode="auto">
                <a:xfrm>
                  <a:off x="300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3" name="Line 1105"/>
                <p:cNvSpPr>
                  <a:spLocks noChangeShapeType="1"/>
                </p:cNvSpPr>
                <p:nvPr/>
              </p:nvSpPr>
              <p:spPr bwMode="auto">
                <a:xfrm>
                  <a:off x="301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4" name="Line 1106"/>
                <p:cNvSpPr>
                  <a:spLocks noChangeShapeType="1"/>
                </p:cNvSpPr>
                <p:nvPr/>
              </p:nvSpPr>
              <p:spPr bwMode="auto">
                <a:xfrm>
                  <a:off x="302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5" name="Line 1107"/>
                <p:cNvSpPr>
                  <a:spLocks noChangeShapeType="1"/>
                </p:cNvSpPr>
                <p:nvPr/>
              </p:nvSpPr>
              <p:spPr bwMode="auto">
                <a:xfrm>
                  <a:off x="303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6" name="Line 1108"/>
                <p:cNvSpPr>
                  <a:spLocks noChangeShapeType="1"/>
                </p:cNvSpPr>
                <p:nvPr/>
              </p:nvSpPr>
              <p:spPr bwMode="auto">
                <a:xfrm>
                  <a:off x="305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7" name="Line 1109"/>
                <p:cNvSpPr>
                  <a:spLocks noChangeShapeType="1"/>
                </p:cNvSpPr>
                <p:nvPr/>
              </p:nvSpPr>
              <p:spPr bwMode="auto">
                <a:xfrm>
                  <a:off x="306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8" name="Line 1110"/>
                <p:cNvSpPr>
                  <a:spLocks noChangeShapeType="1"/>
                </p:cNvSpPr>
                <p:nvPr/>
              </p:nvSpPr>
              <p:spPr bwMode="auto">
                <a:xfrm>
                  <a:off x="307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9" name="Line 1111"/>
                <p:cNvSpPr>
                  <a:spLocks noChangeShapeType="1"/>
                </p:cNvSpPr>
                <p:nvPr/>
              </p:nvSpPr>
              <p:spPr bwMode="auto">
                <a:xfrm>
                  <a:off x="308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0" name="Line 1112"/>
                <p:cNvSpPr>
                  <a:spLocks noChangeShapeType="1"/>
                </p:cNvSpPr>
                <p:nvPr/>
              </p:nvSpPr>
              <p:spPr bwMode="auto">
                <a:xfrm>
                  <a:off x="309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1" name="Line 1113"/>
                <p:cNvSpPr>
                  <a:spLocks noChangeShapeType="1"/>
                </p:cNvSpPr>
                <p:nvPr/>
              </p:nvSpPr>
              <p:spPr bwMode="auto">
                <a:xfrm>
                  <a:off x="311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2" name="Line 1114"/>
                <p:cNvSpPr>
                  <a:spLocks noChangeShapeType="1"/>
                </p:cNvSpPr>
                <p:nvPr/>
              </p:nvSpPr>
              <p:spPr bwMode="auto">
                <a:xfrm>
                  <a:off x="312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3" name="Line 1115"/>
                <p:cNvSpPr>
                  <a:spLocks noChangeShapeType="1"/>
                </p:cNvSpPr>
                <p:nvPr/>
              </p:nvSpPr>
              <p:spPr bwMode="auto">
                <a:xfrm>
                  <a:off x="313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4" name="Line 1116"/>
                <p:cNvSpPr>
                  <a:spLocks noChangeShapeType="1"/>
                </p:cNvSpPr>
                <p:nvPr/>
              </p:nvSpPr>
              <p:spPr bwMode="auto">
                <a:xfrm>
                  <a:off x="314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5" name="Line 1117"/>
                <p:cNvSpPr>
                  <a:spLocks noChangeShapeType="1"/>
                </p:cNvSpPr>
                <p:nvPr/>
              </p:nvSpPr>
              <p:spPr bwMode="auto">
                <a:xfrm>
                  <a:off x="315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6" name="Line 1118"/>
                <p:cNvSpPr>
                  <a:spLocks noChangeShapeType="1"/>
                </p:cNvSpPr>
                <p:nvPr/>
              </p:nvSpPr>
              <p:spPr bwMode="auto">
                <a:xfrm>
                  <a:off x="317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7" name="Line 1119"/>
                <p:cNvSpPr>
                  <a:spLocks noChangeShapeType="1"/>
                </p:cNvSpPr>
                <p:nvPr/>
              </p:nvSpPr>
              <p:spPr bwMode="auto">
                <a:xfrm>
                  <a:off x="318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8" name="Line 1120"/>
                <p:cNvSpPr>
                  <a:spLocks noChangeShapeType="1"/>
                </p:cNvSpPr>
                <p:nvPr/>
              </p:nvSpPr>
              <p:spPr bwMode="auto">
                <a:xfrm>
                  <a:off x="319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9" name="Line 1121"/>
                <p:cNvSpPr>
                  <a:spLocks noChangeShapeType="1"/>
                </p:cNvSpPr>
                <p:nvPr/>
              </p:nvSpPr>
              <p:spPr bwMode="auto">
                <a:xfrm>
                  <a:off x="320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0" name="Line 1122"/>
                <p:cNvSpPr>
                  <a:spLocks noChangeShapeType="1"/>
                </p:cNvSpPr>
                <p:nvPr/>
              </p:nvSpPr>
              <p:spPr bwMode="auto">
                <a:xfrm>
                  <a:off x="321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1" name="Line 1123"/>
                <p:cNvSpPr>
                  <a:spLocks noChangeShapeType="1"/>
                </p:cNvSpPr>
                <p:nvPr/>
              </p:nvSpPr>
              <p:spPr bwMode="auto">
                <a:xfrm>
                  <a:off x="323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2" name="Line 1124"/>
                <p:cNvSpPr>
                  <a:spLocks noChangeShapeType="1"/>
                </p:cNvSpPr>
                <p:nvPr/>
              </p:nvSpPr>
              <p:spPr bwMode="auto">
                <a:xfrm>
                  <a:off x="324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3" name="Line 1125"/>
                <p:cNvSpPr>
                  <a:spLocks noChangeShapeType="1"/>
                </p:cNvSpPr>
                <p:nvPr/>
              </p:nvSpPr>
              <p:spPr bwMode="auto">
                <a:xfrm>
                  <a:off x="325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4" name="Line 1126"/>
                <p:cNvSpPr>
                  <a:spLocks noChangeShapeType="1"/>
                </p:cNvSpPr>
                <p:nvPr/>
              </p:nvSpPr>
              <p:spPr bwMode="auto">
                <a:xfrm>
                  <a:off x="326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5" name="Line 1127"/>
                <p:cNvSpPr>
                  <a:spLocks noChangeShapeType="1"/>
                </p:cNvSpPr>
                <p:nvPr/>
              </p:nvSpPr>
              <p:spPr bwMode="auto">
                <a:xfrm>
                  <a:off x="327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6" name="Line 1128"/>
                <p:cNvSpPr>
                  <a:spLocks noChangeShapeType="1"/>
                </p:cNvSpPr>
                <p:nvPr/>
              </p:nvSpPr>
              <p:spPr bwMode="auto">
                <a:xfrm>
                  <a:off x="329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7" name="Line 1129"/>
                <p:cNvSpPr>
                  <a:spLocks noChangeShapeType="1"/>
                </p:cNvSpPr>
                <p:nvPr/>
              </p:nvSpPr>
              <p:spPr bwMode="auto">
                <a:xfrm>
                  <a:off x="330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8" name="Line 1130"/>
                <p:cNvSpPr>
                  <a:spLocks noChangeShapeType="1"/>
                </p:cNvSpPr>
                <p:nvPr/>
              </p:nvSpPr>
              <p:spPr bwMode="auto">
                <a:xfrm>
                  <a:off x="331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9" name="Line 1131"/>
                <p:cNvSpPr>
                  <a:spLocks noChangeShapeType="1"/>
                </p:cNvSpPr>
                <p:nvPr/>
              </p:nvSpPr>
              <p:spPr bwMode="auto">
                <a:xfrm>
                  <a:off x="332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0" name="Line 1132"/>
                <p:cNvSpPr>
                  <a:spLocks noChangeShapeType="1"/>
                </p:cNvSpPr>
                <p:nvPr/>
              </p:nvSpPr>
              <p:spPr bwMode="auto">
                <a:xfrm>
                  <a:off x="333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1" name="Line 1133"/>
                <p:cNvSpPr>
                  <a:spLocks noChangeShapeType="1"/>
                </p:cNvSpPr>
                <p:nvPr/>
              </p:nvSpPr>
              <p:spPr bwMode="auto">
                <a:xfrm>
                  <a:off x="335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2" name="Line 1134"/>
                <p:cNvSpPr>
                  <a:spLocks noChangeShapeType="1"/>
                </p:cNvSpPr>
                <p:nvPr/>
              </p:nvSpPr>
              <p:spPr bwMode="auto">
                <a:xfrm>
                  <a:off x="336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3" name="Line 1135"/>
                <p:cNvSpPr>
                  <a:spLocks noChangeShapeType="1"/>
                </p:cNvSpPr>
                <p:nvPr/>
              </p:nvSpPr>
              <p:spPr bwMode="auto">
                <a:xfrm>
                  <a:off x="337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4" name="Line 1136"/>
                <p:cNvSpPr>
                  <a:spLocks noChangeShapeType="1"/>
                </p:cNvSpPr>
                <p:nvPr/>
              </p:nvSpPr>
              <p:spPr bwMode="auto">
                <a:xfrm>
                  <a:off x="338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5" name="Line 1137"/>
                <p:cNvSpPr>
                  <a:spLocks noChangeShapeType="1"/>
                </p:cNvSpPr>
                <p:nvPr/>
              </p:nvSpPr>
              <p:spPr bwMode="auto">
                <a:xfrm>
                  <a:off x="339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6" name="Line 1138"/>
                <p:cNvSpPr>
                  <a:spLocks noChangeShapeType="1"/>
                </p:cNvSpPr>
                <p:nvPr/>
              </p:nvSpPr>
              <p:spPr bwMode="auto">
                <a:xfrm>
                  <a:off x="341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7" name="Line 1139"/>
                <p:cNvSpPr>
                  <a:spLocks noChangeShapeType="1"/>
                </p:cNvSpPr>
                <p:nvPr/>
              </p:nvSpPr>
              <p:spPr bwMode="auto">
                <a:xfrm>
                  <a:off x="342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8" name="Line 1140"/>
                <p:cNvSpPr>
                  <a:spLocks noChangeShapeType="1"/>
                </p:cNvSpPr>
                <p:nvPr/>
              </p:nvSpPr>
              <p:spPr bwMode="auto">
                <a:xfrm>
                  <a:off x="343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9" name="Line 1141"/>
                <p:cNvSpPr>
                  <a:spLocks noChangeShapeType="1"/>
                </p:cNvSpPr>
                <p:nvPr/>
              </p:nvSpPr>
              <p:spPr bwMode="auto">
                <a:xfrm>
                  <a:off x="344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0" name="Line 1142"/>
                <p:cNvSpPr>
                  <a:spLocks noChangeShapeType="1"/>
                </p:cNvSpPr>
                <p:nvPr/>
              </p:nvSpPr>
              <p:spPr bwMode="auto">
                <a:xfrm>
                  <a:off x="345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1" name="Line 1143"/>
                <p:cNvSpPr>
                  <a:spLocks noChangeShapeType="1"/>
                </p:cNvSpPr>
                <p:nvPr/>
              </p:nvSpPr>
              <p:spPr bwMode="auto">
                <a:xfrm>
                  <a:off x="347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2" name="Line 1144"/>
                <p:cNvSpPr>
                  <a:spLocks noChangeShapeType="1"/>
                </p:cNvSpPr>
                <p:nvPr/>
              </p:nvSpPr>
              <p:spPr bwMode="auto">
                <a:xfrm>
                  <a:off x="348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3" name="Line 1145"/>
                <p:cNvSpPr>
                  <a:spLocks noChangeShapeType="1"/>
                </p:cNvSpPr>
                <p:nvPr/>
              </p:nvSpPr>
              <p:spPr bwMode="auto">
                <a:xfrm>
                  <a:off x="349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4" name="Line 1146"/>
                <p:cNvSpPr>
                  <a:spLocks noChangeShapeType="1"/>
                </p:cNvSpPr>
                <p:nvPr/>
              </p:nvSpPr>
              <p:spPr bwMode="auto">
                <a:xfrm>
                  <a:off x="350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5" name="Line 1147"/>
                <p:cNvSpPr>
                  <a:spLocks noChangeShapeType="1"/>
                </p:cNvSpPr>
                <p:nvPr/>
              </p:nvSpPr>
              <p:spPr bwMode="auto">
                <a:xfrm>
                  <a:off x="351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6" name="Line 1148"/>
                <p:cNvSpPr>
                  <a:spLocks noChangeShapeType="1"/>
                </p:cNvSpPr>
                <p:nvPr/>
              </p:nvSpPr>
              <p:spPr bwMode="auto">
                <a:xfrm>
                  <a:off x="353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7" name="Line 1149"/>
                <p:cNvSpPr>
                  <a:spLocks noChangeShapeType="1"/>
                </p:cNvSpPr>
                <p:nvPr/>
              </p:nvSpPr>
              <p:spPr bwMode="auto">
                <a:xfrm>
                  <a:off x="354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8" name="Line 1150"/>
                <p:cNvSpPr>
                  <a:spLocks noChangeShapeType="1"/>
                </p:cNvSpPr>
                <p:nvPr/>
              </p:nvSpPr>
              <p:spPr bwMode="auto">
                <a:xfrm>
                  <a:off x="355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9" name="Line 1151"/>
                <p:cNvSpPr>
                  <a:spLocks noChangeShapeType="1"/>
                </p:cNvSpPr>
                <p:nvPr/>
              </p:nvSpPr>
              <p:spPr bwMode="auto">
                <a:xfrm>
                  <a:off x="356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0" name="Line 1152"/>
                <p:cNvSpPr>
                  <a:spLocks noChangeShapeType="1"/>
                </p:cNvSpPr>
                <p:nvPr/>
              </p:nvSpPr>
              <p:spPr bwMode="auto">
                <a:xfrm>
                  <a:off x="357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1" name="Line 1153"/>
                <p:cNvSpPr>
                  <a:spLocks noChangeShapeType="1"/>
                </p:cNvSpPr>
                <p:nvPr/>
              </p:nvSpPr>
              <p:spPr bwMode="auto">
                <a:xfrm>
                  <a:off x="359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2" name="Line 1154"/>
                <p:cNvSpPr>
                  <a:spLocks noChangeShapeType="1"/>
                </p:cNvSpPr>
                <p:nvPr/>
              </p:nvSpPr>
              <p:spPr bwMode="auto">
                <a:xfrm>
                  <a:off x="360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3" name="Line 1155"/>
                <p:cNvSpPr>
                  <a:spLocks noChangeShapeType="1"/>
                </p:cNvSpPr>
                <p:nvPr/>
              </p:nvSpPr>
              <p:spPr bwMode="auto">
                <a:xfrm>
                  <a:off x="361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4" name="Line 1156"/>
                <p:cNvSpPr>
                  <a:spLocks noChangeShapeType="1"/>
                </p:cNvSpPr>
                <p:nvPr/>
              </p:nvSpPr>
              <p:spPr bwMode="auto">
                <a:xfrm>
                  <a:off x="362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5" name="Line 1157"/>
                <p:cNvSpPr>
                  <a:spLocks noChangeShapeType="1"/>
                </p:cNvSpPr>
                <p:nvPr/>
              </p:nvSpPr>
              <p:spPr bwMode="auto">
                <a:xfrm>
                  <a:off x="363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6" name="Line 1158"/>
                <p:cNvSpPr>
                  <a:spLocks noChangeShapeType="1"/>
                </p:cNvSpPr>
                <p:nvPr/>
              </p:nvSpPr>
              <p:spPr bwMode="auto">
                <a:xfrm>
                  <a:off x="365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7" name="Line 1159"/>
                <p:cNvSpPr>
                  <a:spLocks noChangeShapeType="1"/>
                </p:cNvSpPr>
                <p:nvPr/>
              </p:nvSpPr>
              <p:spPr bwMode="auto">
                <a:xfrm>
                  <a:off x="366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8" name="Line 1160"/>
                <p:cNvSpPr>
                  <a:spLocks noChangeShapeType="1"/>
                </p:cNvSpPr>
                <p:nvPr/>
              </p:nvSpPr>
              <p:spPr bwMode="auto">
                <a:xfrm>
                  <a:off x="367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9" name="Line 1161"/>
                <p:cNvSpPr>
                  <a:spLocks noChangeShapeType="1"/>
                </p:cNvSpPr>
                <p:nvPr/>
              </p:nvSpPr>
              <p:spPr bwMode="auto">
                <a:xfrm>
                  <a:off x="368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0" name="Line 1162"/>
                <p:cNvSpPr>
                  <a:spLocks noChangeShapeType="1"/>
                </p:cNvSpPr>
                <p:nvPr/>
              </p:nvSpPr>
              <p:spPr bwMode="auto">
                <a:xfrm>
                  <a:off x="369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1" name="Line 1163"/>
                <p:cNvSpPr>
                  <a:spLocks noChangeShapeType="1"/>
                </p:cNvSpPr>
                <p:nvPr/>
              </p:nvSpPr>
              <p:spPr bwMode="auto">
                <a:xfrm>
                  <a:off x="371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2" name="Line 1164"/>
                <p:cNvSpPr>
                  <a:spLocks noChangeShapeType="1"/>
                </p:cNvSpPr>
                <p:nvPr/>
              </p:nvSpPr>
              <p:spPr bwMode="auto">
                <a:xfrm>
                  <a:off x="372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3" name="Line 1165"/>
                <p:cNvSpPr>
                  <a:spLocks noChangeShapeType="1"/>
                </p:cNvSpPr>
                <p:nvPr/>
              </p:nvSpPr>
              <p:spPr bwMode="auto">
                <a:xfrm>
                  <a:off x="373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4" name="Line 1166"/>
                <p:cNvSpPr>
                  <a:spLocks noChangeShapeType="1"/>
                </p:cNvSpPr>
                <p:nvPr/>
              </p:nvSpPr>
              <p:spPr bwMode="auto">
                <a:xfrm>
                  <a:off x="374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5" name="Line 1167"/>
                <p:cNvSpPr>
                  <a:spLocks noChangeShapeType="1"/>
                </p:cNvSpPr>
                <p:nvPr/>
              </p:nvSpPr>
              <p:spPr bwMode="auto">
                <a:xfrm>
                  <a:off x="375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6" name="Line 1168"/>
                <p:cNvSpPr>
                  <a:spLocks noChangeShapeType="1"/>
                </p:cNvSpPr>
                <p:nvPr/>
              </p:nvSpPr>
              <p:spPr bwMode="auto">
                <a:xfrm>
                  <a:off x="377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7" name="Line 1169"/>
                <p:cNvSpPr>
                  <a:spLocks noChangeShapeType="1"/>
                </p:cNvSpPr>
                <p:nvPr/>
              </p:nvSpPr>
              <p:spPr bwMode="auto">
                <a:xfrm>
                  <a:off x="378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8" name="Line 1170"/>
                <p:cNvSpPr>
                  <a:spLocks noChangeShapeType="1"/>
                </p:cNvSpPr>
                <p:nvPr/>
              </p:nvSpPr>
              <p:spPr bwMode="auto">
                <a:xfrm>
                  <a:off x="379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9" name="Line 1171"/>
                <p:cNvSpPr>
                  <a:spLocks noChangeShapeType="1"/>
                </p:cNvSpPr>
                <p:nvPr/>
              </p:nvSpPr>
              <p:spPr bwMode="auto">
                <a:xfrm>
                  <a:off x="380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0" name="Line 1172"/>
                <p:cNvSpPr>
                  <a:spLocks noChangeShapeType="1"/>
                </p:cNvSpPr>
                <p:nvPr/>
              </p:nvSpPr>
              <p:spPr bwMode="auto">
                <a:xfrm>
                  <a:off x="381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1" name="Line 1173"/>
                <p:cNvSpPr>
                  <a:spLocks noChangeShapeType="1"/>
                </p:cNvSpPr>
                <p:nvPr/>
              </p:nvSpPr>
              <p:spPr bwMode="auto">
                <a:xfrm>
                  <a:off x="383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2" name="Line 1174"/>
                <p:cNvSpPr>
                  <a:spLocks noChangeShapeType="1"/>
                </p:cNvSpPr>
                <p:nvPr/>
              </p:nvSpPr>
              <p:spPr bwMode="auto">
                <a:xfrm>
                  <a:off x="384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3" name="Line 1175"/>
                <p:cNvSpPr>
                  <a:spLocks noChangeShapeType="1"/>
                </p:cNvSpPr>
                <p:nvPr/>
              </p:nvSpPr>
              <p:spPr bwMode="auto">
                <a:xfrm>
                  <a:off x="385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4" name="Line 1176"/>
                <p:cNvSpPr>
                  <a:spLocks noChangeShapeType="1"/>
                </p:cNvSpPr>
                <p:nvPr/>
              </p:nvSpPr>
              <p:spPr bwMode="auto">
                <a:xfrm>
                  <a:off x="386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5" name="Line 1177"/>
                <p:cNvSpPr>
                  <a:spLocks noChangeShapeType="1"/>
                </p:cNvSpPr>
                <p:nvPr/>
              </p:nvSpPr>
              <p:spPr bwMode="auto">
                <a:xfrm>
                  <a:off x="387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6" name="Line 1178"/>
                <p:cNvSpPr>
                  <a:spLocks noChangeShapeType="1"/>
                </p:cNvSpPr>
                <p:nvPr/>
              </p:nvSpPr>
              <p:spPr bwMode="auto">
                <a:xfrm>
                  <a:off x="389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7" name="Line 1179"/>
                <p:cNvSpPr>
                  <a:spLocks noChangeShapeType="1"/>
                </p:cNvSpPr>
                <p:nvPr/>
              </p:nvSpPr>
              <p:spPr bwMode="auto">
                <a:xfrm>
                  <a:off x="390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8" name="Line 1180"/>
                <p:cNvSpPr>
                  <a:spLocks noChangeShapeType="1"/>
                </p:cNvSpPr>
                <p:nvPr/>
              </p:nvSpPr>
              <p:spPr bwMode="auto">
                <a:xfrm>
                  <a:off x="391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9" name="Line 1181"/>
                <p:cNvSpPr>
                  <a:spLocks noChangeShapeType="1"/>
                </p:cNvSpPr>
                <p:nvPr/>
              </p:nvSpPr>
              <p:spPr bwMode="auto">
                <a:xfrm>
                  <a:off x="392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0" name="Line 1182"/>
                <p:cNvSpPr>
                  <a:spLocks noChangeShapeType="1"/>
                </p:cNvSpPr>
                <p:nvPr/>
              </p:nvSpPr>
              <p:spPr bwMode="auto">
                <a:xfrm>
                  <a:off x="393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1" name="Line 1183"/>
                <p:cNvSpPr>
                  <a:spLocks noChangeShapeType="1"/>
                </p:cNvSpPr>
                <p:nvPr/>
              </p:nvSpPr>
              <p:spPr bwMode="auto">
                <a:xfrm>
                  <a:off x="395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2" name="Line 1184"/>
                <p:cNvSpPr>
                  <a:spLocks noChangeShapeType="1"/>
                </p:cNvSpPr>
                <p:nvPr/>
              </p:nvSpPr>
              <p:spPr bwMode="auto">
                <a:xfrm>
                  <a:off x="396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3" name="Line 1185"/>
                <p:cNvSpPr>
                  <a:spLocks noChangeShapeType="1"/>
                </p:cNvSpPr>
                <p:nvPr/>
              </p:nvSpPr>
              <p:spPr bwMode="auto">
                <a:xfrm>
                  <a:off x="397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4" name="Line 1186"/>
                <p:cNvSpPr>
                  <a:spLocks noChangeShapeType="1"/>
                </p:cNvSpPr>
                <p:nvPr/>
              </p:nvSpPr>
              <p:spPr bwMode="auto">
                <a:xfrm>
                  <a:off x="398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5" name="Line 1187"/>
                <p:cNvSpPr>
                  <a:spLocks noChangeShapeType="1"/>
                </p:cNvSpPr>
                <p:nvPr/>
              </p:nvSpPr>
              <p:spPr bwMode="auto">
                <a:xfrm>
                  <a:off x="399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6" name="Line 1188"/>
                <p:cNvSpPr>
                  <a:spLocks noChangeShapeType="1"/>
                </p:cNvSpPr>
                <p:nvPr/>
              </p:nvSpPr>
              <p:spPr bwMode="auto">
                <a:xfrm>
                  <a:off x="401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7" name="Line 1189"/>
                <p:cNvSpPr>
                  <a:spLocks noChangeShapeType="1"/>
                </p:cNvSpPr>
                <p:nvPr/>
              </p:nvSpPr>
              <p:spPr bwMode="auto">
                <a:xfrm>
                  <a:off x="402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8" name="Line 1190"/>
                <p:cNvSpPr>
                  <a:spLocks noChangeShapeType="1"/>
                </p:cNvSpPr>
                <p:nvPr/>
              </p:nvSpPr>
              <p:spPr bwMode="auto">
                <a:xfrm>
                  <a:off x="403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9" name="Line 1191"/>
                <p:cNvSpPr>
                  <a:spLocks noChangeShapeType="1"/>
                </p:cNvSpPr>
                <p:nvPr/>
              </p:nvSpPr>
              <p:spPr bwMode="auto">
                <a:xfrm>
                  <a:off x="404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0" name="Line 1192"/>
                <p:cNvSpPr>
                  <a:spLocks noChangeShapeType="1"/>
                </p:cNvSpPr>
                <p:nvPr/>
              </p:nvSpPr>
              <p:spPr bwMode="auto">
                <a:xfrm>
                  <a:off x="405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1" name="Line 1193"/>
                <p:cNvSpPr>
                  <a:spLocks noChangeShapeType="1"/>
                </p:cNvSpPr>
                <p:nvPr/>
              </p:nvSpPr>
              <p:spPr bwMode="auto">
                <a:xfrm>
                  <a:off x="407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2" name="Line 1194"/>
                <p:cNvSpPr>
                  <a:spLocks noChangeShapeType="1"/>
                </p:cNvSpPr>
                <p:nvPr/>
              </p:nvSpPr>
              <p:spPr bwMode="auto">
                <a:xfrm>
                  <a:off x="408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3" name="Line 1195"/>
                <p:cNvSpPr>
                  <a:spLocks noChangeShapeType="1"/>
                </p:cNvSpPr>
                <p:nvPr/>
              </p:nvSpPr>
              <p:spPr bwMode="auto">
                <a:xfrm>
                  <a:off x="409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4" name="Line 1196"/>
                <p:cNvSpPr>
                  <a:spLocks noChangeShapeType="1"/>
                </p:cNvSpPr>
                <p:nvPr/>
              </p:nvSpPr>
              <p:spPr bwMode="auto">
                <a:xfrm>
                  <a:off x="410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5" name="Line 1197"/>
                <p:cNvSpPr>
                  <a:spLocks noChangeShapeType="1"/>
                </p:cNvSpPr>
                <p:nvPr/>
              </p:nvSpPr>
              <p:spPr bwMode="auto">
                <a:xfrm>
                  <a:off x="411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6" name="Line 1198"/>
                <p:cNvSpPr>
                  <a:spLocks noChangeShapeType="1"/>
                </p:cNvSpPr>
                <p:nvPr/>
              </p:nvSpPr>
              <p:spPr bwMode="auto">
                <a:xfrm>
                  <a:off x="413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7" name="Line 1199"/>
                <p:cNvSpPr>
                  <a:spLocks noChangeShapeType="1"/>
                </p:cNvSpPr>
                <p:nvPr/>
              </p:nvSpPr>
              <p:spPr bwMode="auto">
                <a:xfrm>
                  <a:off x="414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8" name="Line 1200"/>
                <p:cNvSpPr>
                  <a:spLocks noChangeShapeType="1"/>
                </p:cNvSpPr>
                <p:nvPr/>
              </p:nvSpPr>
              <p:spPr bwMode="auto">
                <a:xfrm>
                  <a:off x="1814" y="1756"/>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9" name="Line 1201"/>
                <p:cNvSpPr>
                  <a:spLocks noChangeShapeType="1"/>
                </p:cNvSpPr>
                <p:nvPr/>
              </p:nvSpPr>
              <p:spPr bwMode="auto">
                <a:xfrm flipH="1">
                  <a:off x="4122" y="1756"/>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3" name="Line 1205"/>
                <p:cNvSpPr>
                  <a:spLocks noChangeShapeType="1"/>
                </p:cNvSpPr>
                <p:nvPr/>
              </p:nvSpPr>
              <p:spPr bwMode="auto">
                <a:xfrm>
                  <a:off x="181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4" name="Line 1206"/>
                <p:cNvSpPr>
                  <a:spLocks noChangeShapeType="1"/>
                </p:cNvSpPr>
                <p:nvPr/>
              </p:nvSpPr>
              <p:spPr bwMode="auto">
                <a:xfrm>
                  <a:off x="182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5" name="Line 1207"/>
                <p:cNvSpPr>
                  <a:spLocks noChangeShapeType="1"/>
                </p:cNvSpPr>
                <p:nvPr/>
              </p:nvSpPr>
              <p:spPr bwMode="auto">
                <a:xfrm>
                  <a:off x="183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6" name="Line 1208"/>
                <p:cNvSpPr>
                  <a:spLocks noChangeShapeType="1"/>
                </p:cNvSpPr>
                <p:nvPr/>
              </p:nvSpPr>
              <p:spPr bwMode="auto">
                <a:xfrm>
                  <a:off x="185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7" name="Line 1209"/>
                <p:cNvSpPr>
                  <a:spLocks noChangeShapeType="1"/>
                </p:cNvSpPr>
                <p:nvPr/>
              </p:nvSpPr>
              <p:spPr bwMode="auto">
                <a:xfrm>
                  <a:off x="186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069" name="Group 1411"/>
              <p:cNvGrpSpPr>
                <a:grpSpLocks/>
              </p:cNvGrpSpPr>
              <p:nvPr/>
            </p:nvGrpSpPr>
            <p:grpSpPr bwMode="auto">
              <a:xfrm>
                <a:off x="1814" y="1267"/>
                <a:ext cx="2333" cy="245"/>
                <a:chOff x="1814" y="1267"/>
                <a:chExt cx="2333" cy="245"/>
              </a:xfrm>
            </p:grpSpPr>
            <p:sp>
              <p:nvSpPr>
                <p:cNvPr id="3908" name="Line 1211"/>
                <p:cNvSpPr>
                  <a:spLocks noChangeShapeType="1"/>
                </p:cNvSpPr>
                <p:nvPr/>
              </p:nvSpPr>
              <p:spPr bwMode="auto">
                <a:xfrm>
                  <a:off x="187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9" name="Line 1212"/>
                <p:cNvSpPr>
                  <a:spLocks noChangeShapeType="1"/>
                </p:cNvSpPr>
                <p:nvPr/>
              </p:nvSpPr>
              <p:spPr bwMode="auto">
                <a:xfrm>
                  <a:off x="188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0" name="Line 1213"/>
                <p:cNvSpPr>
                  <a:spLocks noChangeShapeType="1"/>
                </p:cNvSpPr>
                <p:nvPr/>
              </p:nvSpPr>
              <p:spPr bwMode="auto">
                <a:xfrm>
                  <a:off x="189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1" name="Line 1214"/>
                <p:cNvSpPr>
                  <a:spLocks noChangeShapeType="1"/>
                </p:cNvSpPr>
                <p:nvPr/>
              </p:nvSpPr>
              <p:spPr bwMode="auto">
                <a:xfrm>
                  <a:off x="191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2" name="Line 1215"/>
                <p:cNvSpPr>
                  <a:spLocks noChangeShapeType="1"/>
                </p:cNvSpPr>
                <p:nvPr/>
              </p:nvSpPr>
              <p:spPr bwMode="auto">
                <a:xfrm>
                  <a:off x="192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3" name="Line 1216"/>
                <p:cNvSpPr>
                  <a:spLocks noChangeShapeType="1"/>
                </p:cNvSpPr>
                <p:nvPr/>
              </p:nvSpPr>
              <p:spPr bwMode="auto">
                <a:xfrm>
                  <a:off x="193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4" name="Line 1217"/>
                <p:cNvSpPr>
                  <a:spLocks noChangeShapeType="1"/>
                </p:cNvSpPr>
                <p:nvPr/>
              </p:nvSpPr>
              <p:spPr bwMode="auto">
                <a:xfrm>
                  <a:off x="194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5" name="Line 1218"/>
                <p:cNvSpPr>
                  <a:spLocks noChangeShapeType="1"/>
                </p:cNvSpPr>
                <p:nvPr/>
              </p:nvSpPr>
              <p:spPr bwMode="auto">
                <a:xfrm>
                  <a:off x="195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6" name="Line 1219"/>
                <p:cNvSpPr>
                  <a:spLocks noChangeShapeType="1"/>
                </p:cNvSpPr>
                <p:nvPr/>
              </p:nvSpPr>
              <p:spPr bwMode="auto">
                <a:xfrm>
                  <a:off x="197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7" name="Line 1220"/>
                <p:cNvSpPr>
                  <a:spLocks noChangeShapeType="1"/>
                </p:cNvSpPr>
                <p:nvPr/>
              </p:nvSpPr>
              <p:spPr bwMode="auto">
                <a:xfrm>
                  <a:off x="198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8" name="Line 1221"/>
                <p:cNvSpPr>
                  <a:spLocks noChangeShapeType="1"/>
                </p:cNvSpPr>
                <p:nvPr/>
              </p:nvSpPr>
              <p:spPr bwMode="auto">
                <a:xfrm>
                  <a:off x="199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9" name="Line 1222"/>
                <p:cNvSpPr>
                  <a:spLocks noChangeShapeType="1"/>
                </p:cNvSpPr>
                <p:nvPr/>
              </p:nvSpPr>
              <p:spPr bwMode="auto">
                <a:xfrm>
                  <a:off x="200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0" name="Line 1223"/>
                <p:cNvSpPr>
                  <a:spLocks noChangeShapeType="1"/>
                </p:cNvSpPr>
                <p:nvPr/>
              </p:nvSpPr>
              <p:spPr bwMode="auto">
                <a:xfrm>
                  <a:off x="201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1" name="Line 1224"/>
                <p:cNvSpPr>
                  <a:spLocks noChangeShapeType="1"/>
                </p:cNvSpPr>
                <p:nvPr/>
              </p:nvSpPr>
              <p:spPr bwMode="auto">
                <a:xfrm>
                  <a:off x="203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2" name="Line 1225"/>
                <p:cNvSpPr>
                  <a:spLocks noChangeShapeType="1"/>
                </p:cNvSpPr>
                <p:nvPr/>
              </p:nvSpPr>
              <p:spPr bwMode="auto">
                <a:xfrm>
                  <a:off x="204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3" name="Line 1226"/>
                <p:cNvSpPr>
                  <a:spLocks noChangeShapeType="1"/>
                </p:cNvSpPr>
                <p:nvPr/>
              </p:nvSpPr>
              <p:spPr bwMode="auto">
                <a:xfrm>
                  <a:off x="205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4" name="Line 1227"/>
                <p:cNvSpPr>
                  <a:spLocks noChangeShapeType="1"/>
                </p:cNvSpPr>
                <p:nvPr/>
              </p:nvSpPr>
              <p:spPr bwMode="auto">
                <a:xfrm>
                  <a:off x="206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5" name="Line 1228"/>
                <p:cNvSpPr>
                  <a:spLocks noChangeShapeType="1"/>
                </p:cNvSpPr>
                <p:nvPr/>
              </p:nvSpPr>
              <p:spPr bwMode="auto">
                <a:xfrm>
                  <a:off x="207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6" name="Line 1229"/>
                <p:cNvSpPr>
                  <a:spLocks noChangeShapeType="1"/>
                </p:cNvSpPr>
                <p:nvPr/>
              </p:nvSpPr>
              <p:spPr bwMode="auto">
                <a:xfrm>
                  <a:off x="209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7" name="Line 1230"/>
                <p:cNvSpPr>
                  <a:spLocks noChangeShapeType="1"/>
                </p:cNvSpPr>
                <p:nvPr/>
              </p:nvSpPr>
              <p:spPr bwMode="auto">
                <a:xfrm>
                  <a:off x="210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8" name="Line 1231"/>
                <p:cNvSpPr>
                  <a:spLocks noChangeShapeType="1"/>
                </p:cNvSpPr>
                <p:nvPr/>
              </p:nvSpPr>
              <p:spPr bwMode="auto">
                <a:xfrm>
                  <a:off x="211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9" name="Line 1232"/>
                <p:cNvSpPr>
                  <a:spLocks noChangeShapeType="1"/>
                </p:cNvSpPr>
                <p:nvPr/>
              </p:nvSpPr>
              <p:spPr bwMode="auto">
                <a:xfrm>
                  <a:off x="212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0" name="Line 1233"/>
                <p:cNvSpPr>
                  <a:spLocks noChangeShapeType="1"/>
                </p:cNvSpPr>
                <p:nvPr/>
              </p:nvSpPr>
              <p:spPr bwMode="auto">
                <a:xfrm>
                  <a:off x="213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1" name="Line 1234"/>
                <p:cNvSpPr>
                  <a:spLocks noChangeShapeType="1"/>
                </p:cNvSpPr>
                <p:nvPr/>
              </p:nvSpPr>
              <p:spPr bwMode="auto">
                <a:xfrm>
                  <a:off x="215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2" name="Line 1235"/>
                <p:cNvSpPr>
                  <a:spLocks noChangeShapeType="1"/>
                </p:cNvSpPr>
                <p:nvPr/>
              </p:nvSpPr>
              <p:spPr bwMode="auto">
                <a:xfrm>
                  <a:off x="216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3" name="Line 1236"/>
                <p:cNvSpPr>
                  <a:spLocks noChangeShapeType="1"/>
                </p:cNvSpPr>
                <p:nvPr/>
              </p:nvSpPr>
              <p:spPr bwMode="auto">
                <a:xfrm>
                  <a:off x="217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4" name="Line 1237"/>
                <p:cNvSpPr>
                  <a:spLocks noChangeShapeType="1"/>
                </p:cNvSpPr>
                <p:nvPr/>
              </p:nvSpPr>
              <p:spPr bwMode="auto">
                <a:xfrm>
                  <a:off x="218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5" name="Line 1238"/>
                <p:cNvSpPr>
                  <a:spLocks noChangeShapeType="1"/>
                </p:cNvSpPr>
                <p:nvPr/>
              </p:nvSpPr>
              <p:spPr bwMode="auto">
                <a:xfrm>
                  <a:off x="219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6" name="Line 1239"/>
                <p:cNvSpPr>
                  <a:spLocks noChangeShapeType="1"/>
                </p:cNvSpPr>
                <p:nvPr/>
              </p:nvSpPr>
              <p:spPr bwMode="auto">
                <a:xfrm>
                  <a:off x="221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7" name="Line 1240"/>
                <p:cNvSpPr>
                  <a:spLocks noChangeShapeType="1"/>
                </p:cNvSpPr>
                <p:nvPr/>
              </p:nvSpPr>
              <p:spPr bwMode="auto">
                <a:xfrm>
                  <a:off x="222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8" name="Line 1241"/>
                <p:cNvSpPr>
                  <a:spLocks noChangeShapeType="1"/>
                </p:cNvSpPr>
                <p:nvPr/>
              </p:nvSpPr>
              <p:spPr bwMode="auto">
                <a:xfrm>
                  <a:off x="223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9" name="Line 1242"/>
                <p:cNvSpPr>
                  <a:spLocks noChangeShapeType="1"/>
                </p:cNvSpPr>
                <p:nvPr/>
              </p:nvSpPr>
              <p:spPr bwMode="auto">
                <a:xfrm>
                  <a:off x="224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0" name="Line 1243"/>
                <p:cNvSpPr>
                  <a:spLocks noChangeShapeType="1"/>
                </p:cNvSpPr>
                <p:nvPr/>
              </p:nvSpPr>
              <p:spPr bwMode="auto">
                <a:xfrm>
                  <a:off x="225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1" name="Line 1244"/>
                <p:cNvSpPr>
                  <a:spLocks noChangeShapeType="1"/>
                </p:cNvSpPr>
                <p:nvPr/>
              </p:nvSpPr>
              <p:spPr bwMode="auto">
                <a:xfrm>
                  <a:off x="227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2" name="Line 1245"/>
                <p:cNvSpPr>
                  <a:spLocks noChangeShapeType="1"/>
                </p:cNvSpPr>
                <p:nvPr/>
              </p:nvSpPr>
              <p:spPr bwMode="auto">
                <a:xfrm>
                  <a:off x="228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3" name="Line 1246"/>
                <p:cNvSpPr>
                  <a:spLocks noChangeShapeType="1"/>
                </p:cNvSpPr>
                <p:nvPr/>
              </p:nvSpPr>
              <p:spPr bwMode="auto">
                <a:xfrm>
                  <a:off x="229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4" name="Line 1247"/>
                <p:cNvSpPr>
                  <a:spLocks noChangeShapeType="1"/>
                </p:cNvSpPr>
                <p:nvPr/>
              </p:nvSpPr>
              <p:spPr bwMode="auto">
                <a:xfrm>
                  <a:off x="230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5" name="Line 1248"/>
                <p:cNvSpPr>
                  <a:spLocks noChangeShapeType="1"/>
                </p:cNvSpPr>
                <p:nvPr/>
              </p:nvSpPr>
              <p:spPr bwMode="auto">
                <a:xfrm>
                  <a:off x="231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6" name="Line 1249"/>
                <p:cNvSpPr>
                  <a:spLocks noChangeShapeType="1"/>
                </p:cNvSpPr>
                <p:nvPr/>
              </p:nvSpPr>
              <p:spPr bwMode="auto">
                <a:xfrm>
                  <a:off x="233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7" name="Line 1250"/>
                <p:cNvSpPr>
                  <a:spLocks noChangeShapeType="1"/>
                </p:cNvSpPr>
                <p:nvPr/>
              </p:nvSpPr>
              <p:spPr bwMode="auto">
                <a:xfrm>
                  <a:off x="234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8" name="Line 1251"/>
                <p:cNvSpPr>
                  <a:spLocks noChangeShapeType="1"/>
                </p:cNvSpPr>
                <p:nvPr/>
              </p:nvSpPr>
              <p:spPr bwMode="auto">
                <a:xfrm>
                  <a:off x="235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9" name="Line 1252"/>
                <p:cNvSpPr>
                  <a:spLocks noChangeShapeType="1"/>
                </p:cNvSpPr>
                <p:nvPr/>
              </p:nvSpPr>
              <p:spPr bwMode="auto">
                <a:xfrm>
                  <a:off x="236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0" name="Line 1253"/>
                <p:cNvSpPr>
                  <a:spLocks noChangeShapeType="1"/>
                </p:cNvSpPr>
                <p:nvPr/>
              </p:nvSpPr>
              <p:spPr bwMode="auto">
                <a:xfrm>
                  <a:off x="237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1" name="Line 1254"/>
                <p:cNvSpPr>
                  <a:spLocks noChangeShapeType="1"/>
                </p:cNvSpPr>
                <p:nvPr/>
              </p:nvSpPr>
              <p:spPr bwMode="auto">
                <a:xfrm>
                  <a:off x="239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2" name="Line 1255"/>
                <p:cNvSpPr>
                  <a:spLocks noChangeShapeType="1"/>
                </p:cNvSpPr>
                <p:nvPr/>
              </p:nvSpPr>
              <p:spPr bwMode="auto">
                <a:xfrm>
                  <a:off x="240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3" name="Line 1256"/>
                <p:cNvSpPr>
                  <a:spLocks noChangeShapeType="1"/>
                </p:cNvSpPr>
                <p:nvPr/>
              </p:nvSpPr>
              <p:spPr bwMode="auto">
                <a:xfrm>
                  <a:off x="241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4" name="Line 1257"/>
                <p:cNvSpPr>
                  <a:spLocks noChangeShapeType="1"/>
                </p:cNvSpPr>
                <p:nvPr/>
              </p:nvSpPr>
              <p:spPr bwMode="auto">
                <a:xfrm>
                  <a:off x="242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5" name="Line 1258"/>
                <p:cNvSpPr>
                  <a:spLocks noChangeShapeType="1"/>
                </p:cNvSpPr>
                <p:nvPr/>
              </p:nvSpPr>
              <p:spPr bwMode="auto">
                <a:xfrm>
                  <a:off x="243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6" name="Line 1259"/>
                <p:cNvSpPr>
                  <a:spLocks noChangeShapeType="1"/>
                </p:cNvSpPr>
                <p:nvPr/>
              </p:nvSpPr>
              <p:spPr bwMode="auto">
                <a:xfrm>
                  <a:off x="245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7" name="Line 1260"/>
                <p:cNvSpPr>
                  <a:spLocks noChangeShapeType="1"/>
                </p:cNvSpPr>
                <p:nvPr/>
              </p:nvSpPr>
              <p:spPr bwMode="auto">
                <a:xfrm>
                  <a:off x="246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8" name="Line 1261"/>
                <p:cNvSpPr>
                  <a:spLocks noChangeShapeType="1"/>
                </p:cNvSpPr>
                <p:nvPr/>
              </p:nvSpPr>
              <p:spPr bwMode="auto">
                <a:xfrm>
                  <a:off x="247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9" name="Line 1262"/>
                <p:cNvSpPr>
                  <a:spLocks noChangeShapeType="1"/>
                </p:cNvSpPr>
                <p:nvPr/>
              </p:nvSpPr>
              <p:spPr bwMode="auto">
                <a:xfrm>
                  <a:off x="248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0" name="Line 1263"/>
                <p:cNvSpPr>
                  <a:spLocks noChangeShapeType="1"/>
                </p:cNvSpPr>
                <p:nvPr/>
              </p:nvSpPr>
              <p:spPr bwMode="auto">
                <a:xfrm>
                  <a:off x="249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1" name="Line 1264"/>
                <p:cNvSpPr>
                  <a:spLocks noChangeShapeType="1"/>
                </p:cNvSpPr>
                <p:nvPr/>
              </p:nvSpPr>
              <p:spPr bwMode="auto">
                <a:xfrm>
                  <a:off x="251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2" name="Line 1265"/>
                <p:cNvSpPr>
                  <a:spLocks noChangeShapeType="1"/>
                </p:cNvSpPr>
                <p:nvPr/>
              </p:nvSpPr>
              <p:spPr bwMode="auto">
                <a:xfrm>
                  <a:off x="252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3" name="Line 1266"/>
                <p:cNvSpPr>
                  <a:spLocks noChangeShapeType="1"/>
                </p:cNvSpPr>
                <p:nvPr/>
              </p:nvSpPr>
              <p:spPr bwMode="auto">
                <a:xfrm>
                  <a:off x="253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4" name="Line 1267"/>
                <p:cNvSpPr>
                  <a:spLocks noChangeShapeType="1"/>
                </p:cNvSpPr>
                <p:nvPr/>
              </p:nvSpPr>
              <p:spPr bwMode="auto">
                <a:xfrm>
                  <a:off x="254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5" name="Line 1268"/>
                <p:cNvSpPr>
                  <a:spLocks noChangeShapeType="1"/>
                </p:cNvSpPr>
                <p:nvPr/>
              </p:nvSpPr>
              <p:spPr bwMode="auto">
                <a:xfrm>
                  <a:off x="255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6" name="Line 1269"/>
                <p:cNvSpPr>
                  <a:spLocks noChangeShapeType="1"/>
                </p:cNvSpPr>
                <p:nvPr/>
              </p:nvSpPr>
              <p:spPr bwMode="auto">
                <a:xfrm>
                  <a:off x="257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7" name="Line 1270"/>
                <p:cNvSpPr>
                  <a:spLocks noChangeShapeType="1"/>
                </p:cNvSpPr>
                <p:nvPr/>
              </p:nvSpPr>
              <p:spPr bwMode="auto">
                <a:xfrm>
                  <a:off x="258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8" name="Line 1271"/>
                <p:cNvSpPr>
                  <a:spLocks noChangeShapeType="1"/>
                </p:cNvSpPr>
                <p:nvPr/>
              </p:nvSpPr>
              <p:spPr bwMode="auto">
                <a:xfrm>
                  <a:off x="259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9" name="Line 1272"/>
                <p:cNvSpPr>
                  <a:spLocks noChangeShapeType="1"/>
                </p:cNvSpPr>
                <p:nvPr/>
              </p:nvSpPr>
              <p:spPr bwMode="auto">
                <a:xfrm>
                  <a:off x="260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0" name="Line 1273"/>
                <p:cNvSpPr>
                  <a:spLocks noChangeShapeType="1"/>
                </p:cNvSpPr>
                <p:nvPr/>
              </p:nvSpPr>
              <p:spPr bwMode="auto">
                <a:xfrm>
                  <a:off x="261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1" name="Line 1274"/>
                <p:cNvSpPr>
                  <a:spLocks noChangeShapeType="1"/>
                </p:cNvSpPr>
                <p:nvPr/>
              </p:nvSpPr>
              <p:spPr bwMode="auto">
                <a:xfrm>
                  <a:off x="263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2" name="Line 1275"/>
                <p:cNvSpPr>
                  <a:spLocks noChangeShapeType="1"/>
                </p:cNvSpPr>
                <p:nvPr/>
              </p:nvSpPr>
              <p:spPr bwMode="auto">
                <a:xfrm>
                  <a:off x="264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3" name="Line 1276"/>
                <p:cNvSpPr>
                  <a:spLocks noChangeShapeType="1"/>
                </p:cNvSpPr>
                <p:nvPr/>
              </p:nvSpPr>
              <p:spPr bwMode="auto">
                <a:xfrm>
                  <a:off x="265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4" name="Line 1277"/>
                <p:cNvSpPr>
                  <a:spLocks noChangeShapeType="1"/>
                </p:cNvSpPr>
                <p:nvPr/>
              </p:nvSpPr>
              <p:spPr bwMode="auto">
                <a:xfrm>
                  <a:off x="266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5" name="Line 1278"/>
                <p:cNvSpPr>
                  <a:spLocks noChangeShapeType="1"/>
                </p:cNvSpPr>
                <p:nvPr/>
              </p:nvSpPr>
              <p:spPr bwMode="auto">
                <a:xfrm>
                  <a:off x="267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6" name="Line 1279"/>
                <p:cNvSpPr>
                  <a:spLocks noChangeShapeType="1"/>
                </p:cNvSpPr>
                <p:nvPr/>
              </p:nvSpPr>
              <p:spPr bwMode="auto">
                <a:xfrm>
                  <a:off x="269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7" name="Line 1280"/>
                <p:cNvSpPr>
                  <a:spLocks noChangeShapeType="1"/>
                </p:cNvSpPr>
                <p:nvPr/>
              </p:nvSpPr>
              <p:spPr bwMode="auto">
                <a:xfrm>
                  <a:off x="270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8" name="Line 1281"/>
                <p:cNvSpPr>
                  <a:spLocks noChangeShapeType="1"/>
                </p:cNvSpPr>
                <p:nvPr/>
              </p:nvSpPr>
              <p:spPr bwMode="auto">
                <a:xfrm>
                  <a:off x="271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9" name="Line 1282"/>
                <p:cNvSpPr>
                  <a:spLocks noChangeShapeType="1"/>
                </p:cNvSpPr>
                <p:nvPr/>
              </p:nvSpPr>
              <p:spPr bwMode="auto">
                <a:xfrm>
                  <a:off x="272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0" name="Line 1283"/>
                <p:cNvSpPr>
                  <a:spLocks noChangeShapeType="1"/>
                </p:cNvSpPr>
                <p:nvPr/>
              </p:nvSpPr>
              <p:spPr bwMode="auto">
                <a:xfrm>
                  <a:off x="273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1" name="Line 1284"/>
                <p:cNvSpPr>
                  <a:spLocks noChangeShapeType="1"/>
                </p:cNvSpPr>
                <p:nvPr/>
              </p:nvSpPr>
              <p:spPr bwMode="auto">
                <a:xfrm>
                  <a:off x="275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2" name="Line 1285"/>
                <p:cNvSpPr>
                  <a:spLocks noChangeShapeType="1"/>
                </p:cNvSpPr>
                <p:nvPr/>
              </p:nvSpPr>
              <p:spPr bwMode="auto">
                <a:xfrm>
                  <a:off x="276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3" name="Line 1286"/>
                <p:cNvSpPr>
                  <a:spLocks noChangeShapeType="1"/>
                </p:cNvSpPr>
                <p:nvPr/>
              </p:nvSpPr>
              <p:spPr bwMode="auto">
                <a:xfrm>
                  <a:off x="277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4" name="Line 1287"/>
                <p:cNvSpPr>
                  <a:spLocks noChangeShapeType="1"/>
                </p:cNvSpPr>
                <p:nvPr/>
              </p:nvSpPr>
              <p:spPr bwMode="auto">
                <a:xfrm>
                  <a:off x="278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5" name="Line 1288"/>
                <p:cNvSpPr>
                  <a:spLocks noChangeShapeType="1"/>
                </p:cNvSpPr>
                <p:nvPr/>
              </p:nvSpPr>
              <p:spPr bwMode="auto">
                <a:xfrm>
                  <a:off x="279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6" name="Line 1289"/>
                <p:cNvSpPr>
                  <a:spLocks noChangeShapeType="1"/>
                </p:cNvSpPr>
                <p:nvPr/>
              </p:nvSpPr>
              <p:spPr bwMode="auto">
                <a:xfrm>
                  <a:off x="281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7" name="Line 1290"/>
                <p:cNvSpPr>
                  <a:spLocks noChangeShapeType="1"/>
                </p:cNvSpPr>
                <p:nvPr/>
              </p:nvSpPr>
              <p:spPr bwMode="auto">
                <a:xfrm>
                  <a:off x="282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8" name="Line 1291"/>
                <p:cNvSpPr>
                  <a:spLocks noChangeShapeType="1"/>
                </p:cNvSpPr>
                <p:nvPr/>
              </p:nvSpPr>
              <p:spPr bwMode="auto">
                <a:xfrm>
                  <a:off x="283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9" name="Line 1292"/>
                <p:cNvSpPr>
                  <a:spLocks noChangeShapeType="1"/>
                </p:cNvSpPr>
                <p:nvPr/>
              </p:nvSpPr>
              <p:spPr bwMode="auto">
                <a:xfrm>
                  <a:off x="284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0" name="Line 1293"/>
                <p:cNvSpPr>
                  <a:spLocks noChangeShapeType="1"/>
                </p:cNvSpPr>
                <p:nvPr/>
              </p:nvSpPr>
              <p:spPr bwMode="auto">
                <a:xfrm>
                  <a:off x="285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1" name="Line 1294"/>
                <p:cNvSpPr>
                  <a:spLocks noChangeShapeType="1"/>
                </p:cNvSpPr>
                <p:nvPr/>
              </p:nvSpPr>
              <p:spPr bwMode="auto">
                <a:xfrm>
                  <a:off x="287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2" name="Line 1295"/>
                <p:cNvSpPr>
                  <a:spLocks noChangeShapeType="1"/>
                </p:cNvSpPr>
                <p:nvPr/>
              </p:nvSpPr>
              <p:spPr bwMode="auto">
                <a:xfrm>
                  <a:off x="288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3" name="Line 1296"/>
                <p:cNvSpPr>
                  <a:spLocks noChangeShapeType="1"/>
                </p:cNvSpPr>
                <p:nvPr/>
              </p:nvSpPr>
              <p:spPr bwMode="auto">
                <a:xfrm>
                  <a:off x="289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4" name="Line 1297"/>
                <p:cNvSpPr>
                  <a:spLocks noChangeShapeType="1"/>
                </p:cNvSpPr>
                <p:nvPr/>
              </p:nvSpPr>
              <p:spPr bwMode="auto">
                <a:xfrm>
                  <a:off x="290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5" name="Line 1298"/>
                <p:cNvSpPr>
                  <a:spLocks noChangeShapeType="1"/>
                </p:cNvSpPr>
                <p:nvPr/>
              </p:nvSpPr>
              <p:spPr bwMode="auto">
                <a:xfrm>
                  <a:off x="291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6" name="Line 1299"/>
                <p:cNvSpPr>
                  <a:spLocks noChangeShapeType="1"/>
                </p:cNvSpPr>
                <p:nvPr/>
              </p:nvSpPr>
              <p:spPr bwMode="auto">
                <a:xfrm>
                  <a:off x="293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7" name="Line 1300"/>
                <p:cNvSpPr>
                  <a:spLocks noChangeShapeType="1"/>
                </p:cNvSpPr>
                <p:nvPr/>
              </p:nvSpPr>
              <p:spPr bwMode="auto">
                <a:xfrm>
                  <a:off x="294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8" name="Line 1301"/>
                <p:cNvSpPr>
                  <a:spLocks noChangeShapeType="1"/>
                </p:cNvSpPr>
                <p:nvPr/>
              </p:nvSpPr>
              <p:spPr bwMode="auto">
                <a:xfrm>
                  <a:off x="295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9" name="Line 1302"/>
                <p:cNvSpPr>
                  <a:spLocks noChangeShapeType="1"/>
                </p:cNvSpPr>
                <p:nvPr/>
              </p:nvSpPr>
              <p:spPr bwMode="auto">
                <a:xfrm>
                  <a:off x="296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0" name="Line 1303"/>
                <p:cNvSpPr>
                  <a:spLocks noChangeShapeType="1"/>
                </p:cNvSpPr>
                <p:nvPr/>
              </p:nvSpPr>
              <p:spPr bwMode="auto">
                <a:xfrm>
                  <a:off x="297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1" name="Line 1304"/>
                <p:cNvSpPr>
                  <a:spLocks noChangeShapeType="1"/>
                </p:cNvSpPr>
                <p:nvPr/>
              </p:nvSpPr>
              <p:spPr bwMode="auto">
                <a:xfrm>
                  <a:off x="299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2" name="Line 1305"/>
                <p:cNvSpPr>
                  <a:spLocks noChangeShapeType="1"/>
                </p:cNvSpPr>
                <p:nvPr/>
              </p:nvSpPr>
              <p:spPr bwMode="auto">
                <a:xfrm>
                  <a:off x="300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3" name="Line 1306"/>
                <p:cNvSpPr>
                  <a:spLocks noChangeShapeType="1"/>
                </p:cNvSpPr>
                <p:nvPr/>
              </p:nvSpPr>
              <p:spPr bwMode="auto">
                <a:xfrm>
                  <a:off x="301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4" name="Line 1307"/>
                <p:cNvSpPr>
                  <a:spLocks noChangeShapeType="1"/>
                </p:cNvSpPr>
                <p:nvPr/>
              </p:nvSpPr>
              <p:spPr bwMode="auto">
                <a:xfrm>
                  <a:off x="302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5" name="Line 1308"/>
                <p:cNvSpPr>
                  <a:spLocks noChangeShapeType="1"/>
                </p:cNvSpPr>
                <p:nvPr/>
              </p:nvSpPr>
              <p:spPr bwMode="auto">
                <a:xfrm>
                  <a:off x="303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6" name="Line 1309"/>
                <p:cNvSpPr>
                  <a:spLocks noChangeShapeType="1"/>
                </p:cNvSpPr>
                <p:nvPr/>
              </p:nvSpPr>
              <p:spPr bwMode="auto">
                <a:xfrm>
                  <a:off x="305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7" name="Line 1310"/>
                <p:cNvSpPr>
                  <a:spLocks noChangeShapeType="1"/>
                </p:cNvSpPr>
                <p:nvPr/>
              </p:nvSpPr>
              <p:spPr bwMode="auto">
                <a:xfrm>
                  <a:off x="306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8" name="Line 1311"/>
                <p:cNvSpPr>
                  <a:spLocks noChangeShapeType="1"/>
                </p:cNvSpPr>
                <p:nvPr/>
              </p:nvSpPr>
              <p:spPr bwMode="auto">
                <a:xfrm>
                  <a:off x="307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9" name="Line 1312"/>
                <p:cNvSpPr>
                  <a:spLocks noChangeShapeType="1"/>
                </p:cNvSpPr>
                <p:nvPr/>
              </p:nvSpPr>
              <p:spPr bwMode="auto">
                <a:xfrm>
                  <a:off x="308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0" name="Line 1313"/>
                <p:cNvSpPr>
                  <a:spLocks noChangeShapeType="1"/>
                </p:cNvSpPr>
                <p:nvPr/>
              </p:nvSpPr>
              <p:spPr bwMode="auto">
                <a:xfrm>
                  <a:off x="309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1" name="Line 1314"/>
                <p:cNvSpPr>
                  <a:spLocks noChangeShapeType="1"/>
                </p:cNvSpPr>
                <p:nvPr/>
              </p:nvSpPr>
              <p:spPr bwMode="auto">
                <a:xfrm>
                  <a:off x="311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2" name="Line 1315"/>
                <p:cNvSpPr>
                  <a:spLocks noChangeShapeType="1"/>
                </p:cNvSpPr>
                <p:nvPr/>
              </p:nvSpPr>
              <p:spPr bwMode="auto">
                <a:xfrm>
                  <a:off x="312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3" name="Line 1316"/>
                <p:cNvSpPr>
                  <a:spLocks noChangeShapeType="1"/>
                </p:cNvSpPr>
                <p:nvPr/>
              </p:nvSpPr>
              <p:spPr bwMode="auto">
                <a:xfrm>
                  <a:off x="313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4" name="Line 1317"/>
                <p:cNvSpPr>
                  <a:spLocks noChangeShapeType="1"/>
                </p:cNvSpPr>
                <p:nvPr/>
              </p:nvSpPr>
              <p:spPr bwMode="auto">
                <a:xfrm>
                  <a:off x="314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5" name="Line 1318"/>
                <p:cNvSpPr>
                  <a:spLocks noChangeShapeType="1"/>
                </p:cNvSpPr>
                <p:nvPr/>
              </p:nvSpPr>
              <p:spPr bwMode="auto">
                <a:xfrm>
                  <a:off x="315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6" name="Line 1319"/>
                <p:cNvSpPr>
                  <a:spLocks noChangeShapeType="1"/>
                </p:cNvSpPr>
                <p:nvPr/>
              </p:nvSpPr>
              <p:spPr bwMode="auto">
                <a:xfrm>
                  <a:off x="317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7" name="Line 1320"/>
                <p:cNvSpPr>
                  <a:spLocks noChangeShapeType="1"/>
                </p:cNvSpPr>
                <p:nvPr/>
              </p:nvSpPr>
              <p:spPr bwMode="auto">
                <a:xfrm>
                  <a:off x="318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8" name="Line 1321"/>
                <p:cNvSpPr>
                  <a:spLocks noChangeShapeType="1"/>
                </p:cNvSpPr>
                <p:nvPr/>
              </p:nvSpPr>
              <p:spPr bwMode="auto">
                <a:xfrm>
                  <a:off x="319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9" name="Line 1322"/>
                <p:cNvSpPr>
                  <a:spLocks noChangeShapeType="1"/>
                </p:cNvSpPr>
                <p:nvPr/>
              </p:nvSpPr>
              <p:spPr bwMode="auto">
                <a:xfrm>
                  <a:off x="320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0" name="Line 1323"/>
                <p:cNvSpPr>
                  <a:spLocks noChangeShapeType="1"/>
                </p:cNvSpPr>
                <p:nvPr/>
              </p:nvSpPr>
              <p:spPr bwMode="auto">
                <a:xfrm>
                  <a:off x="321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1" name="Line 1324"/>
                <p:cNvSpPr>
                  <a:spLocks noChangeShapeType="1"/>
                </p:cNvSpPr>
                <p:nvPr/>
              </p:nvSpPr>
              <p:spPr bwMode="auto">
                <a:xfrm>
                  <a:off x="323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2" name="Line 1325"/>
                <p:cNvSpPr>
                  <a:spLocks noChangeShapeType="1"/>
                </p:cNvSpPr>
                <p:nvPr/>
              </p:nvSpPr>
              <p:spPr bwMode="auto">
                <a:xfrm>
                  <a:off x="324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3" name="Line 1326"/>
                <p:cNvSpPr>
                  <a:spLocks noChangeShapeType="1"/>
                </p:cNvSpPr>
                <p:nvPr/>
              </p:nvSpPr>
              <p:spPr bwMode="auto">
                <a:xfrm>
                  <a:off x="325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4" name="Line 1327"/>
                <p:cNvSpPr>
                  <a:spLocks noChangeShapeType="1"/>
                </p:cNvSpPr>
                <p:nvPr/>
              </p:nvSpPr>
              <p:spPr bwMode="auto">
                <a:xfrm>
                  <a:off x="326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5" name="Line 1328"/>
                <p:cNvSpPr>
                  <a:spLocks noChangeShapeType="1"/>
                </p:cNvSpPr>
                <p:nvPr/>
              </p:nvSpPr>
              <p:spPr bwMode="auto">
                <a:xfrm>
                  <a:off x="327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6" name="Line 1329"/>
                <p:cNvSpPr>
                  <a:spLocks noChangeShapeType="1"/>
                </p:cNvSpPr>
                <p:nvPr/>
              </p:nvSpPr>
              <p:spPr bwMode="auto">
                <a:xfrm>
                  <a:off x="329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7" name="Line 1330"/>
                <p:cNvSpPr>
                  <a:spLocks noChangeShapeType="1"/>
                </p:cNvSpPr>
                <p:nvPr/>
              </p:nvSpPr>
              <p:spPr bwMode="auto">
                <a:xfrm>
                  <a:off x="330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8" name="Line 1331"/>
                <p:cNvSpPr>
                  <a:spLocks noChangeShapeType="1"/>
                </p:cNvSpPr>
                <p:nvPr/>
              </p:nvSpPr>
              <p:spPr bwMode="auto">
                <a:xfrm>
                  <a:off x="331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9" name="Line 1332"/>
                <p:cNvSpPr>
                  <a:spLocks noChangeShapeType="1"/>
                </p:cNvSpPr>
                <p:nvPr/>
              </p:nvSpPr>
              <p:spPr bwMode="auto">
                <a:xfrm>
                  <a:off x="332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0" name="Line 1333"/>
                <p:cNvSpPr>
                  <a:spLocks noChangeShapeType="1"/>
                </p:cNvSpPr>
                <p:nvPr/>
              </p:nvSpPr>
              <p:spPr bwMode="auto">
                <a:xfrm>
                  <a:off x="333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1" name="Line 1334"/>
                <p:cNvSpPr>
                  <a:spLocks noChangeShapeType="1"/>
                </p:cNvSpPr>
                <p:nvPr/>
              </p:nvSpPr>
              <p:spPr bwMode="auto">
                <a:xfrm>
                  <a:off x="335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2" name="Line 1335"/>
                <p:cNvSpPr>
                  <a:spLocks noChangeShapeType="1"/>
                </p:cNvSpPr>
                <p:nvPr/>
              </p:nvSpPr>
              <p:spPr bwMode="auto">
                <a:xfrm>
                  <a:off x="336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3" name="Line 1336"/>
                <p:cNvSpPr>
                  <a:spLocks noChangeShapeType="1"/>
                </p:cNvSpPr>
                <p:nvPr/>
              </p:nvSpPr>
              <p:spPr bwMode="auto">
                <a:xfrm>
                  <a:off x="337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4" name="Line 1337"/>
                <p:cNvSpPr>
                  <a:spLocks noChangeShapeType="1"/>
                </p:cNvSpPr>
                <p:nvPr/>
              </p:nvSpPr>
              <p:spPr bwMode="auto">
                <a:xfrm>
                  <a:off x="338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5" name="Line 1338"/>
                <p:cNvSpPr>
                  <a:spLocks noChangeShapeType="1"/>
                </p:cNvSpPr>
                <p:nvPr/>
              </p:nvSpPr>
              <p:spPr bwMode="auto">
                <a:xfrm>
                  <a:off x="339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6" name="Line 1339"/>
                <p:cNvSpPr>
                  <a:spLocks noChangeShapeType="1"/>
                </p:cNvSpPr>
                <p:nvPr/>
              </p:nvSpPr>
              <p:spPr bwMode="auto">
                <a:xfrm>
                  <a:off x="341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7" name="Line 1340"/>
                <p:cNvSpPr>
                  <a:spLocks noChangeShapeType="1"/>
                </p:cNvSpPr>
                <p:nvPr/>
              </p:nvSpPr>
              <p:spPr bwMode="auto">
                <a:xfrm>
                  <a:off x="342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8" name="Line 1341"/>
                <p:cNvSpPr>
                  <a:spLocks noChangeShapeType="1"/>
                </p:cNvSpPr>
                <p:nvPr/>
              </p:nvSpPr>
              <p:spPr bwMode="auto">
                <a:xfrm>
                  <a:off x="343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9" name="Line 1342"/>
                <p:cNvSpPr>
                  <a:spLocks noChangeShapeType="1"/>
                </p:cNvSpPr>
                <p:nvPr/>
              </p:nvSpPr>
              <p:spPr bwMode="auto">
                <a:xfrm>
                  <a:off x="344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0" name="Line 1343"/>
                <p:cNvSpPr>
                  <a:spLocks noChangeShapeType="1"/>
                </p:cNvSpPr>
                <p:nvPr/>
              </p:nvSpPr>
              <p:spPr bwMode="auto">
                <a:xfrm>
                  <a:off x="345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1" name="Line 1344"/>
                <p:cNvSpPr>
                  <a:spLocks noChangeShapeType="1"/>
                </p:cNvSpPr>
                <p:nvPr/>
              </p:nvSpPr>
              <p:spPr bwMode="auto">
                <a:xfrm>
                  <a:off x="347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2" name="Line 1345"/>
                <p:cNvSpPr>
                  <a:spLocks noChangeShapeType="1"/>
                </p:cNvSpPr>
                <p:nvPr/>
              </p:nvSpPr>
              <p:spPr bwMode="auto">
                <a:xfrm>
                  <a:off x="348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3" name="Line 1346"/>
                <p:cNvSpPr>
                  <a:spLocks noChangeShapeType="1"/>
                </p:cNvSpPr>
                <p:nvPr/>
              </p:nvSpPr>
              <p:spPr bwMode="auto">
                <a:xfrm>
                  <a:off x="349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4" name="Line 1347"/>
                <p:cNvSpPr>
                  <a:spLocks noChangeShapeType="1"/>
                </p:cNvSpPr>
                <p:nvPr/>
              </p:nvSpPr>
              <p:spPr bwMode="auto">
                <a:xfrm>
                  <a:off x="350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5" name="Line 1348"/>
                <p:cNvSpPr>
                  <a:spLocks noChangeShapeType="1"/>
                </p:cNvSpPr>
                <p:nvPr/>
              </p:nvSpPr>
              <p:spPr bwMode="auto">
                <a:xfrm>
                  <a:off x="351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6" name="Line 1349"/>
                <p:cNvSpPr>
                  <a:spLocks noChangeShapeType="1"/>
                </p:cNvSpPr>
                <p:nvPr/>
              </p:nvSpPr>
              <p:spPr bwMode="auto">
                <a:xfrm>
                  <a:off x="353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7" name="Line 1350"/>
                <p:cNvSpPr>
                  <a:spLocks noChangeShapeType="1"/>
                </p:cNvSpPr>
                <p:nvPr/>
              </p:nvSpPr>
              <p:spPr bwMode="auto">
                <a:xfrm>
                  <a:off x="354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8" name="Line 1351"/>
                <p:cNvSpPr>
                  <a:spLocks noChangeShapeType="1"/>
                </p:cNvSpPr>
                <p:nvPr/>
              </p:nvSpPr>
              <p:spPr bwMode="auto">
                <a:xfrm>
                  <a:off x="355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9" name="Line 1352"/>
                <p:cNvSpPr>
                  <a:spLocks noChangeShapeType="1"/>
                </p:cNvSpPr>
                <p:nvPr/>
              </p:nvSpPr>
              <p:spPr bwMode="auto">
                <a:xfrm>
                  <a:off x="356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0" name="Line 1353"/>
                <p:cNvSpPr>
                  <a:spLocks noChangeShapeType="1"/>
                </p:cNvSpPr>
                <p:nvPr/>
              </p:nvSpPr>
              <p:spPr bwMode="auto">
                <a:xfrm>
                  <a:off x="357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1" name="Line 1354"/>
                <p:cNvSpPr>
                  <a:spLocks noChangeShapeType="1"/>
                </p:cNvSpPr>
                <p:nvPr/>
              </p:nvSpPr>
              <p:spPr bwMode="auto">
                <a:xfrm>
                  <a:off x="359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2" name="Line 1355"/>
                <p:cNvSpPr>
                  <a:spLocks noChangeShapeType="1"/>
                </p:cNvSpPr>
                <p:nvPr/>
              </p:nvSpPr>
              <p:spPr bwMode="auto">
                <a:xfrm>
                  <a:off x="360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3" name="Line 1356"/>
                <p:cNvSpPr>
                  <a:spLocks noChangeShapeType="1"/>
                </p:cNvSpPr>
                <p:nvPr/>
              </p:nvSpPr>
              <p:spPr bwMode="auto">
                <a:xfrm>
                  <a:off x="361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4" name="Line 1357"/>
                <p:cNvSpPr>
                  <a:spLocks noChangeShapeType="1"/>
                </p:cNvSpPr>
                <p:nvPr/>
              </p:nvSpPr>
              <p:spPr bwMode="auto">
                <a:xfrm>
                  <a:off x="362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5" name="Line 1358"/>
                <p:cNvSpPr>
                  <a:spLocks noChangeShapeType="1"/>
                </p:cNvSpPr>
                <p:nvPr/>
              </p:nvSpPr>
              <p:spPr bwMode="auto">
                <a:xfrm>
                  <a:off x="363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6" name="Line 1359"/>
                <p:cNvSpPr>
                  <a:spLocks noChangeShapeType="1"/>
                </p:cNvSpPr>
                <p:nvPr/>
              </p:nvSpPr>
              <p:spPr bwMode="auto">
                <a:xfrm>
                  <a:off x="365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7" name="Line 1360"/>
                <p:cNvSpPr>
                  <a:spLocks noChangeShapeType="1"/>
                </p:cNvSpPr>
                <p:nvPr/>
              </p:nvSpPr>
              <p:spPr bwMode="auto">
                <a:xfrm>
                  <a:off x="366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8" name="Line 1361"/>
                <p:cNvSpPr>
                  <a:spLocks noChangeShapeType="1"/>
                </p:cNvSpPr>
                <p:nvPr/>
              </p:nvSpPr>
              <p:spPr bwMode="auto">
                <a:xfrm>
                  <a:off x="367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9" name="Line 1362"/>
                <p:cNvSpPr>
                  <a:spLocks noChangeShapeType="1"/>
                </p:cNvSpPr>
                <p:nvPr/>
              </p:nvSpPr>
              <p:spPr bwMode="auto">
                <a:xfrm>
                  <a:off x="368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0" name="Line 1363"/>
                <p:cNvSpPr>
                  <a:spLocks noChangeShapeType="1"/>
                </p:cNvSpPr>
                <p:nvPr/>
              </p:nvSpPr>
              <p:spPr bwMode="auto">
                <a:xfrm>
                  <a:off x="369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1" name="Line 1364"/>
                <p:cNvSpPr>
                  <a:spLocks noChangeShapeType="1"/>
                </p:cNvSpPr>
                <p:nvPr/>
              </p:nvSpPr>
              <p:spPr bwMode="auto">
                <a:xfrm>
                  <a:off x="371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2" name="Line 1365"/>
                <p:cNvSpPr>
                  <a:spLocks noChangeShapeType="1"/>
                </p:cNvSpPr>
                <p:nvPr/>
              </p:nvSpPr>
              <p:spPr bwMode="auto">
                <a:xfrm>
                  <a:off x="372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3" name="Line 1366"/>
                <p:cNvSpPr>
                  <a:spLocks noChangeShapeType="1"/>
                </p:cNvSpPr>
                <p:nvPr/>
              </p:nvSpPr>
              <p:spPr bwMode="auto">
                <a:xfrm>
                  <a:off x="373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4" name="Line 1367"/>
                <p:cNvSpPr>
                  <a:spLocks noChangeShapeType="1"/>
                </p:cNvSpPr>
                <p:nvPr/>
              </p:nvSpPr>
              <p:spPr bwMode="auto">
                <a:xfrm>
                  <a:off x="374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5" name="Line 1368"/>
                <p:cNvSpPr>
                  <a:spLocks noChangeShapeType="1"/>
                </p:cNvSpPr>
                <p:nvPr/>
              </p:nvSpPr>
              <p:spPr bwMode="auto">
                <a:xfrm>
                  <a:off x="375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6" name="Line 1369"/>
                <p:cNvSpPr>
                  <a:spLocks noChangeShapeType="1"/>
                </p:cNvSpPr>
                <p:nvPr/>
              </p:nvSpPr>
              <p:spPr bwMode="auto">
                <a:xfrm>
                  <a:off x="377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7" name="Line 1370"/>
                <p:cNvSpPr>
                  <a:spLocks noChangeShapeType="1"/>
                </p:cNvSpPr>
                <p:nvPr/>
              </p:nvSpPr>
              <p:spPr bwMode="auto">
                <a:xfrm>
                  <a:off x="378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8" name="Line 1371"/>
                <p:cNvSpPr>
                  <a:spLocks noChangeShapeType="1"/>
                </p:cNvSpPr>
                <p:nvPr/>
              </p:nvSpPr>
              <p:spPr bwMode="auto">
                <a:xfrm>
                  <a:off x="379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9" name="Line 1372"/>
                <p:cNvSpPr>
                  <a:spLocks noChangeShapeType="1"/>
                </p:cNvSpPr>
                <p:nvPr/>
              </p:nvSpPr>
              <p:spPr bwMode="auto">
                <a:xfrm>
                  <a:off x="380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0" name="Line 1373"/>
                <p:cNvSpPr>
                  <a:spLocks noChangeShapeType="1"/>
                </p:cNvSpPr>
                <p:nvPr/>
              </p:nvSpPr>
              <p:spPr bwMode="auto">
                <a:xfrm>
                  <a:off x="381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1" name="Line 1374"/>
                <p:cNvSpPr>
                  <a:spLocks noChangeShapeType="1"/>
                </p:cNvSpPr>
                <p:nvPr/>
              </p:nvSpPr>
              <p:spPr bwMode="auto">
                <a:xfrm>
                  <a:off x="383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2" name="Line 1375"/>
                <p:cNvSpPr>
                  <a:spLocks noChangeShapeType="1"/>
                </p:cNvSpPr>
                <p:nvPr/>
              </p:nvSpPr>
              <p:spPr bwMode="auto">
                <a:xfrm>
                  <a:off x="384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3" name="Line 1376"/>
                <p:cNvSpPr>
                  <a:spLocks noChangeShapeType="1"/>
                </p:cNvSpPr>
                <p:nvPr/>
              </p:nvSpPr>
              <p:spPr bwMode="auto">
                <a:xfrm>
                  <a:off x="385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4" name="Line 1377"/>
                <p:cNvSpPr>
                  <a:spLocks noChangeShapeType="1"/>
                </p:cNvSpPr>
                <p:nvPr/>
              </p:nvSpPr>
              <p:spPr bwMode="auto">
                <a:xfrm>
                  <a:off x="386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5" name="Line 1378"/>
                <p:cNvSpPr>
                  <a:spLocks noChangeShapeType="1"/>
                </p:cNvSpPr>
                <p:nvPr/>
              </p:nvSpPr>
              <p:spPr bwMode="auto">
                <a:xfrm>
                  <a:off x="387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6" name="Line 1379"/>
                <p:cNvSpPr>
                  <a:spLocks noChangeShapeType="1"/>
                </p:cNvSpPr>
                <p:nvPr/>
              </p:nvSpPr>
              <p:spPr bwMode="auto">
                <a:xfrm>
                  <a:off x="389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7" name="Line 1380"/>
                <p:cNvSpPr>
                  <a:spLocks noChangeShapeType="1"/>
                </p:cNvSpPr>
                <p:nvPr/>
              </p:nvSpPr>
              <p:spPr bwMode="auto">
                <a:xfrm>
                  <a:off x="390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8" name="Line 1381"/>
                <p:cNvSpPr>
                  <a:spLocks noChangeShapeType="1"/>
                </p:cNvSpPr>
                <p:nvPr/>
              </p:nvSpPr>
              <p:spPr bwMode="auto">
                <a:xfrm>
                  <a:off x="391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9" name="Line 1382"/>
                <p:cNvSpPr>
                  <a:spLocks noChangeShapeType="1"/>
                </p:cNvSpPr>
                <p:nvPr/>
              </p:nvSpPr>
              <p:spPr bwMode="auto">
                <a:xfrm>
                  <a:off x="392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0" name="Line 1383"/>
                <p:cNvSpPr>
                  <a:spLocks noChangeShapeType="1"/>
                </p:cNvSpPr>
                <p:nvPr/>
              </p:nvSpPr>
              <p:spPr bwMode="auto">
                <a:xfrm>
                  <a:off x="393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1" name="Line 1384"/>
                <p:cNvSpPr>
                  <a:spLocks noChangeShapeType="1"/>
                </p:cNvSpPr>
                <p:nvPr/>
              </p:nvSpPr>
              <p:spPr bwMode="auto">
                <a:xfrm>
                  <a:off x="395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2" name="Line 1385"/>
                <p:cNvSpPr>
                  <a:spLocks noChangeShapeType="1"/>
                </p:cNvSpPr>
                <p:nvPr/>
              </p:nvSpPr>
              <p:spPr bwMode="auto">
                <a:xfrm>
                  <a:off x="396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3" name="Line 1386"/>
                <p:cNvSpPr>
                  <a:spLocks noChangeShapeType="1"/>
                </p:cNvSpPr>
                <p:nvPr/>
              </p:nvSpPr>
              <p:spPr bwMode="auto">
                <a:xfrm>
                  <a:off x="397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4" name="Line 1387"/>
                <p:cNvSpPr>
                  <a:spLocks noChangeShapeType="1"/>
                </p:cNvSpPr>
                <p:nvPr/>
              </p:nvSpPr>
              <p:spPr bwMode="auto">
                <a:xfrm>
                  <a:off x="398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5" name="Line 1388"/>
                <p:cNvSpPr>
                  <a:spLocks noChangeShapeType="1"/>
                </p:cNvSpPr>
                <p:nvPr/>
              </p:nvSpPr>
              <p:spPr bwMode="auto">
                <a:xfrm>
                  <a:off x="399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6" name="Line 1389"/>
                <p:cNvSpPr>
                  <a:spLocks noChangeShapeType="1"/>
                </p:cNvSpPr>
                <p:nvPr/>
              </p:nvSpPr>
              <p:spPr bwMode="auto">
                <a:xfrm>
                  <a:off x="401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7" name="Line 1390"/>
                <p:cNvSpPr>
                  <a:spLocks noChangeShapeType="1"/>
                </p:cNvSpPr>
                <p:nvPr/>
              </p:nvSpPr>
              <p:spPr bwMode="auto">
                <a:xfrm>
                  <a:off x="402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8" name="Line 1391"/>
                <p:cNvSpPr>
                  <a:spLocks noChangeShapeType="1"/>
                </p:cNvSpPr>
                <p:nvPr/>
              </p:nvSpPr>
              <p:spPr bwMode="auto">
                <a:xfrm>
                  <a:off x="403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9" name="Line 1392"/>
                <p:cNvSpPr>
                  <a:spLocks noChangeShapeType="1"/>
                </p:cNvSpPr>
                <p:nvPr/>
              </p:nvSpPr>
              <p:spPr bwMode="auto">
                <a:xfrm>
                  <a:off x="404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0" name="Line 1393"/>
                <p:cNvSpPr>
                  <a:spLocks noChangeShapeType="1"/>
                </p:cNvSpPr>
                <p:nvPr/>
              </p:nvSpPr>
              <p:spPr bwMode="auto">
                <a:xfrm>
                  <a:off x="405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1" name="Line 1394"/>
                <p:cNvSpPr>
                  <a:spLocks noChangeShapeType="1"/>
                </p:cNvSpPr>
                <p:nvPr/>
              </p:nvSpPr>
              <p:spPr bwMode="auto">
                <a:xfrm>
                  <a:off x="407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2" name="Line 1395"/>
                <p:cNvSpPr>
                  <a:spLocks noChangeShapeType="1"/>
                </p:cNvSpPr>
                <p:nvPr/>
              </p:nvSpPr>
              <p:spPr bwMode="auto">
                <a:xfrm>
                  <a:off x="408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3" name="Line 1396"/>
                <p:cNvSpPr>
                  <a:spLocks noChangeShapeType="1"/>
                </p:cNvSpPr>
                <p:nvPr/>
              </p:nvSpPr>
              <p:spPr bwMode="auto">
                <a:xfrm>
                  <a:off x="409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4" name="Line 1397"/>
                <p:cNvSpPr>
                  <a:spLocks noChangeShapeType="1"/>
                </p:cNvSpPr>
                <p:nvPr/>
              </p:nvSpPr>
              <p:spPr bwMode="auto">
                <a:xfrm>
                  <a:off x="410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5" name="Line 1398"/>
                <p:cNvSpPr>
                  <a:spLocks noChangeShapeType="1"/>
                </p:cNvSpPr>
                <p:nvPr/>
              </p:nvSpPr>
              <p:spPr bwMode="auto">
                <a:xfrm>
                  <a:off x="411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6" name="Line 1399"/>
                <p:cNvSpPr>
                  <a:spLocks noChangeShapeType="1"/>
                </p:cNvSpPr>
                <p:nvPr/>
              </p:nvSpPr>
              <p:spPr bwMode="auto">
                <a:xfrm>
                  <a:off x="413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7" name="Line 1400"/>
                <p:cNvSpPr>
                  <a:spLocks noChangeShapeType="1"/>
                </p:cNvSpPr>
                <p:nvPr/>
              </p:nvSpPr>
              <p:spPr bwMode="auto">
                <a:xfrm>
                  <a:off x="414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8" name="Line 1401"/>
                <p:cNvSpPr>
                  <a:spLocks noChangeShapeType="1"/>
                </p:cNvSpPr>
                <p:nvPr/>
              </p:nvSpPr>
              <p:spPr bwMode="auto">
                <a:xfrm>
                  <a:off x="1814" y="1512"/>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9" name="Line 1402"/>
                <p:cNvSpPr>
                  <a:spLocks noChangeShapeType="1"/>
                </p:cNvSpPr>
                <p:nvPr/>
              </p:nvSpPr>
              <p:spPr bwMode="auto">
                <a:xfrm flipH="1">
                  <a:off x="4122" y="1512"/>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1" name="Line 1404"/>
                <p:cNvSpPr>
                  <a:spLocks noChangeShapeType="1"/>
                </p:cNvSpPr>
                <p:nvPr/>
              </p:nvSpPr>
              <p:spPr bwMode="auto">
                <a:xfrm>
                  <a:off x="18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2" name="Line 1405"/>
                <p:cNvSpPr>
                  <a:spLocks noChangeShapeType="1"/>
                </p:cNvSpPr>
                <p:nvPr/>
              </p:nvSpPr>
              <p:spPr bwMode="auto">
                <a:xfrm>
                  <a:off x="182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3" name="Line 1406"/>
                <p:cNvSpPr>
                  <a:spLocks noChangeShapeType="1"/>
                </p:cNvSpPr>
                <p:nvPr/>
              </p:nvSpPr>
              <p:spPr bwMode="auto">
                <a:xfrm>
                  <a:off x="183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4" name="Line 1407"/>
                <p:cNvSpPr>
                  <a:spLocks noChangeShapeType="1"/>
                </p:cNvSpPr>
                <p:nvPr/>
              </p:nvSpPr>
              <p:spPr bwMode="auto">
                <a:xfrm>
                  <a:off x="18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5" name="Line 1408"/>
                <p:cNvSpPr>
                  <a:spLocks noChangeShapeType="1"/>
                </p:cNvSpPr>
                <p:nvPr/>
              </p:nvSpPr>
              <p:spPr bwMode="auto">
                <a:xfrm>
                  <a:off x="18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6" name="Line 1409"/>
                <p:cNvSpPr>
                  <a:spLocks noChangeShapeType="1"/>
                </p:cNvSpPr>
                <p:nvPr/>
              </p:nvSpPr>
              <p:spPr bwMode="auto">
                <a:xfrm>
                  <a:off x="187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7" name="Line 1410"/>
                <p:cNvSpPr>
                  <a:spLocks noChangeShapeType="1"/>
                </p:cNvSpPr>
                <p:nvPr/>
              </p:nvSpPr>
              <p:spPr bwMode="auto">
                <a:xfrm>
                  <a:off x="188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070" name="Group 1612"/>
              <p:cNvGrpSpPr>
                <a:grpSpLocks/>
              </p:cNvGrpSpPr>
              <p:nvPr/>
            </p:nvGrpSpPr>
            <p:grpSpPr bwMode="auto">
              <a:xfrm>
                <a:off x="1814" y="1267"/>
                <a:ext cx="2333" cy="1709"/>
                <a:chOff x="1814" y="1267"/>
                <a:chExt cx="2333" cy="1709"/>
              </a:xfrm>
            </p:grpSpPr>
            <p:sp>
              <p:nvSpPr>
                <p:cNvPr id="3708" name="Line 1412"/>
                <p:cNvSpPr>
                  <a:spLocks noChangeShapeType="1"/>
                </p:cNvSpPr>
                <p:nvPr/>
              </p:nvSpPr>
              <p:spPr bwMode="auto">
                <a:xfrm>
                  <a:off x="18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9" name="Line 1413"/>
                <p:cNvSpPr>
                  <a:spLocks noChangeShapeType="1"/>
                </p:cNvSpPr>
                <p:nvPr/>
              </p:nvSpPr>
              <p:spPr bwMode="auto">
                <a:xfrm>
                  <a:off x="19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0" name="Line 1414"/>
                <p:cNvSpPr>
                  <a:spLocks noChangeShapeType="1"/>
                </p:cNvSpPr>
                <p:nvPr/>
              </p:nvSpPr>
              <p:spPr bwMode="auto">
                <a:xfrm>
                  <a:off x="192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1" name="Line 1415"/>
                <p:cNvSpPr>
                  <a:spLocks noChangeShapeType="1"/>
                </p:cNvSpPr>
                <p:nvPr/>
              </p:nvSpPr>
              <p:spPr bwMode="auto">
                <a:xfrm>
                  <a:off x="193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2" name="Line 1416"/>
                <p:cNvSpPr>
                  <a:spLocks noChangeShapeType="1"/>
                </p:cNvSpPr>
                <p:nvPr/>
              </p:nvSpPr>
              <p:spPr bwMode="auto">
                <a:xfrm>
                  <a:off x="19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3" name="Line 1417"/>
                <p:cNvSpPr>
                  <a:spLocks noChangeShapeType="1"/>
                </p:cNvSpPr>
                <p:nvPr/>
              </p:nvSpPr>
              <p:spPr bwMode="auto">
                <a:xfrm>
                  <a:off x="19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4" name="Line 1418"/>
                <p:cNvSpPr>
                  <a:spLocks noChangeShapeType="1"/>
                </p:cNvSpPr>
                <p:nvPr/>
              </p:nvSpPr>
              <p:spPr bwMode="auto">
                <a:xfrm>
                  <a:off x="197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5" name="Line 1419"/>
                <p:cNvSpPr>
                  <a:spLocks noChangeShapeType="1"/>
                </p:cNvSpPr>
                <p:nvPr/>
              </p:nvSpPr>
              <p:spPr bwMode="auto">
                <a:xfrm>
                  <a:off x="198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6" name="Line 1420"/>
                <p:cNvSpPr>
                  <a:spLocks noChangeShapeType="1"/>
                </p:cNvSpPr>
                <p:nvPr/>
              </p:nvSpPr>
              <p:spPr bwMode="auto">
                <a:xfrm>
                  <a:off x="19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7" name="Line 1421"/>
                <p:cNvSpPr>
                  <a:spLocks noChangeShapeType="1"/>
                </p:cNvSpPr>
                <p:nvPr/>
              </p:nvSpPr>
              <p:spPr bwMode="auto">
                <a:xfrm>
                  <a:off x="20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8" name="Line 1422"/>
                <p:cNvSpPr>
                  <a:spLocks noChangeShapeType="1"/>
                </p:cNvSpPr>
                <p:nvPr/>
              </p:nvSpPr>
              <p:spPr bwMode="auto">
                <a:xfrm>
                  <a:off x="201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9" name="Line 1423"/>
                <p:cNvSpPr>
                  <a:spLocks noChangeShapeType="1"/>
                </p:cNvSpPr>
                <p:nvPr/>
              </p:nvSpPr>
              <p:spPr bwMode="auto">
                <a:xfrm>
                  <a:off x="203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0" name="Line 1424"/>
                <p:cNvSpPr>
                  <a:spLocks noChangeShapeType="1"/>
                </p:cNvSpPr>
                <p:nvPr/>
              </p:nvSpPr>
              <p:spPr bwMode="auto">
                <a:xfrm>
                  <a:off x="20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1" name="Line 1425"/>
                <p:cNvSpPr>
                  <a:spLocks noChangeShapeType="1"/>
                </p:cNvSpPr>
                <p:nvPr/>
              </p:nvSpPr>
              <p:spPr bwMode="auto">
                <a:xfrm>
                  <a:off x="20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2" name="Line 1426"/>
                <p:cNvSpPr>
                  <a:spLocks noChangeShapeType="1"/>
                </p:cNvSpPr>
                <p:nvPr/>
              </p:nvSpPr>
              <p:spPr bwMode="auto">
                <a:xfrm>
                  <a:off x="206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3" name="Line 1427"/>
                <p:cNvSpPr>
                  <a:spLocks noChangeShapeType="1"/>
                </p:cNvSpPr>
                <p:nvPr/>
              </p:nvSpPr>
              <p:spPr bwMode="auto">
                <a:xfrm>
                  <a:off x="207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4" name="Line 1428"/>
                <p:cNvSpPr>
                  <a:spLocks noChangeShapeType="1"/>
                </p:cNvSpPr>
                <p:nvPr/>
              </p:nvSpPr>
              <p:spPr bwMode="auto">
                <a:xfrm>
                  <a:off x="20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5" name="Line 1429"/>
                <p:cNvSpPr>
                  <a:spLocks noChangeShapeType="1"/>
                </p:cNvSpPr>
                <p:nvPr/>
              </p:nvSpPr>
              <p:spPr bwMode="auto">
                <a:xfrm>
                  <a:off x="21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6" name="Line 1430"/>
                <p:cNvSpPr>
                  <a:spLocks noChangeShapeType="1"/>
                </p:cNvSpPr>
                <p:nvPr/>
              </p:nvSpPr>
              <p:spPr bwMode="auto">
                <a:xfrm>
                  <a:off x="211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7" name="Line 1431"/>
                <p:cNvSpPr>
                  <a:spLocks noChangeShapeType="1"/>
                </p:cNvSpPr>
                <p:nvPr/>
              </p:nvSpPr>
              <p:spPr bwMode="auto">
                <a:xfrm>
                  <a:off x="212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8" name="Line 1432"/>
                <p:cNvSpPr>
                  <a:spLocks noChangeShapeType="1"/>
                </p:cNvSpPr>
                <p:nvPr/>
              </p:nvSpPr>
              <p:spPr bwMode="auto">
                <a:xfrm>
                  <a:off x="21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9" name="Line 1433"/>
                <p:cNvSpPr>
                  <a:spLocks noChangeShapeType="1"/>
                </p:cNvSpPr>
                <p:nvPr/>
              </p:nvSpPr>
              <p:spPr bwMode="auto">
                <a:xfrm>
                  <a:off x="21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0" name="Line 1434"/>
                <p:cNvSpPr>
                  <a:spLocks noChangeShapeType="1"/>
                </p:cNvSpPr>
                <p:nvPr/>
              </p:nvSpPr>
              <p:spPr bwMode="auto">
                <a:xfrm>
                  <a:off x="216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1" name="Line 1435"/>
                <p:cNvSpPr>
                  <a:spLocks noChangeShapeType="1"/>
                </p:cNvSpPr>
                <p:nvPr/>
              </p:nvSpPr>
              <p:spPr bwMode="auto">
                <a:xfrm>
                  <a:off x="217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2" name="Line 1436"/>
                <p:cNvSpPr>
                  <a:spLocks noChangeShapeType="1"/>
                </p:cNvSpPr>
                <p:nvPr/>
              </p:nvSpPr>
              <p:spPr bwMode="auto">
                <a:xfrm>
                  <a:off x="21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3" name="Line 1437"/>
                <p:cNvSpPr>
                  <a:spLocks noChangeShapeType="1"/>
                </p:cNvSpPr>
                <p:nvPr/>
              </p:nvSpPr>
              <p:spPr bwMode="auto">
                <a:xfrm>
                  <a:off x="21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4" name="Line 1438"/>
                <p:cNvSpPr>
                  <a:spLocks noChangeShapeType="1"/>
                </p:cNvSpPr>
                <p:nvPr/>
              </p:nvSpPr>
              <p:spPr bwMode="auto">
                <a:xfrm>
                  <a:off x="221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5" name="Line 1439"/>
                <p:cNvSpPr>
                  <a:spLocks noChangeShapeType="1"/>
                </p:cNvSpPr>
                <p:nvPr/>
              </p:nvSpPr>
              <p:spPr bwMode="auto">
                <a:xfrm>
                  <a:off x="222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6" name="Line 1440"/>
                <p:cNvSpPr>
                  <a:spLocks noChangeShapeType="1"/>
                </p:cNvSpPr>
                <p:nvPr/>
              </p:nvSpPr>
              <p:spPr bwMode="auto">
                <a:xfrm>
                  <a:off x="22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7" name="Line 1441"/>
                <p:cNvSpPr>
                  <a:spLocks noChangeShapeType="1"/>
                </p:cNvSpPr>
                <p:nvPr/>
              </p:nvSpPr>
              <p:spPr bwMode="auto">
                <a:xfrm>
                  <a:off x="22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8" name="Line 1442"/>
                <p:cNvSpPr>
                  <a:spLocks noChangeShapeType="1"/>
                </p:cNvSpPr>
                <p:nvPr/>
              </p:nvSpPr>
              <p:spPr bwMode="auto">
                <a:xfrm>
                  <a:off x="225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9" name="Line 1443"/>
                <p:cNvSpPr>
                  <a:spLocks noChangeShapeType="1"/>
                </p:cNvSpPr>
                <p:nvPr/>
              </p:nvSpPr>
              <p:spPr bwMode="auto">
                <a:xfrm>
                  <a:off x="227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0" name="Line 1444"/>
                <p:cNvSpPr>
                  <a:spLocks noChangeShapeType="1"/>
                </p:cNvSpPr>
                <p:nvPr/>
              </p:nvSpPr>
              <p:spPr bwMode="auto">
                <a:xfrm>
                  <a:off x="22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1" name="Line 1445"/>
                <p:cNvSpPr>
                  <a:spLocks noChangeShapeType="1"/>
                </p:cNvSpPr>
                <p:nvPr/>
              </p:nvSpPr>
              <p:spPr bwMode="auto">
                <a:xfrm>
                  <a:off x="22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2" name="Line 1446"/>
                <p:cNvSpPr>
                  <a:spLocks noChangeShapeType="1"/>
                </p:cNvSpPr>
                <p:nvPr/>
              </p:nvSpPr>
              <p:spPr bwMode="auto">
                <a:xfrm>
                  <a:off x="230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3" name="Line 1447"/>
                <p:cNvSpPr>
                  <a:spLocks noChangeShapeType="1"/>
                </p:cNvSpPr>
                <p:nvPr/>
              </p:nvSpPr>
              <p:spPr bwMode="auto">
                <a:xfrm>
                  <a:off x="231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4" name="Line 1448"/>
                <p:cNvSpPr>
                  <a:spLocks noChangeShapeType="1"/>
                </p:cNvSpPr>
                <p:nvPr/>
              </p:nvSpPr>
              <p:spPr bwMode="auto">
                <a:xfrm>
                  <a:off x="23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5" name="Line 1449"/>
                <p:cNvSpPr>
                  <a:spLocks noChangeShapeType="1"/>
                </p:cNvSpPr>
                <p:nvPr/>
              </p:nvSpPr>
              <p:spPr bwMode="auto">
                <a:xfrm>
                  <a:off x="23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6" name="Line 1450"/>
                <p:cNvSpPr>
                  <a:spLocks noChangeShapeType="1"/>
                </p:cNvSpPr>
                <p:nvPr/>
              </p:nvSpPr>
              <p:spPr bwMode="auto">
                <a:xfrm>
                  <a:off x="235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7" name="Line 1451"/>
                <p:cNvSpPr>
                  <a:spLocks noChangeShapeType="1"/>
                </p:cNvSpPr>
                <p:nvPr/>
              </p:nvSpPr>
              <p:spPr bwMode="auto">
                <a:xfrm>
                  <a:off x="236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8" name="Line 1452"/>
                <p:cNvSpPr>
                  <a:spLocks noChangeShapeType="1"/>
                </p:cNvSpPr>
                <p:nvPr/>
              </p:nvSpPr>
              <p:spPr bwMode="auto">
                <a:xfrm>
                  <a:off x="23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9" name="Line 1453"/>
                <p:cNvSpPr>
                  <a:spLocks noChangeShapeType="1"/>
                </p:cNvSpPr>
                <p:nvPr/>
              </p:nvSpPr>
              <p:spPr bwMode="auto">
                <a:xfrm>
                  <a:off x="23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0" name="Line 1454"/>
                <p:cNvSpPr>
                  <a:spLocks noChangeShapeType="1"/>
                </p:cNvSpPr>
                <p:nvPr/>
              </p:nvSpPr>
              <p:spPr bwMode="auto">
                <a:xfrm>
                  <a:off x="240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1" name="Line 1455"/>
                <p:cNvSpPr>
                  <a:spLocks noChangeShapeType="1"/>
                </p:cNvSpPr>
                <p:nvPr/>
              </p:nvSpPr>
              <p:spPr bwMode="auto">
                <a:xfrm>
                  <a:off x="241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2" name="Line 1456"/>
                <p:cNvSpPr>
                  <a:spLocks noChangeShapeType="1"/>
                </p:cNvSpPr>
                <p:nvPr/>
              </p:nvSpPr>
              <p:spPr bwMode="auto">
                <a:xfrm>
                  <a:off x="24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3" name="Line 1457"/>
                <p:cNvSpPr>
                  <a:spLocks noChangeShapeType="1"/>
                </p:cNvSpPr>
                <p:nvPr/>
              </p:nvSpPr>
              <p:spPr bwMode="auto">
                <a:xfrm>
                  <a:off x="24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4" name="Line 1458"/>
                <p:cNvSpPr>
                  <a:spLocks noChangeShapeType="1"/>
                </p:cNvSpPr>
                <p:nvPr/>
              </p:nvSpPr>
              <p:spPr bwMode="auto">
                <a:xfrm>
                  <a:off x="245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5" name="Line 1459"/>
                <p:cNvSpPr>
                  <a:spLocks noChangeShapeType="1"/>
                </p:cNvSpPr>
                <p:nvPr/>
              </p:nvSpPr>
              <p:spPr bwMode="auto">
                <a:xfrm>
                  <a:off x="246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6" name="Line 1460"/>
                <p:cNvSpPr>
                  <a:spLocks noChangeShapeType="1"/>
                </p:cNvSpPr>
                <p:nvPr/>
              </p:nvSpPr>
              <p:spPr bwMode="auto">
                <a:xfrm>
                  <a:off x="24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7" name="Line 1461"/>
                <p:cNvSpPr>
                  <a:spLocks noChangeShapeType="1"/>
                </p:cNvSpPr>
                <p:nvPr/>
              </p:nvSpPr>
              <p:spPr bwMode="auto">
                <a:xfrm>
                  <a:off x="24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8" name="Line 1462"/>
                <p:cNvSpPr>
                  <a:spLocks noChangeShapeType="1"/>
                </p:cNvSpPr>
                <p:nvPr/>
              </p:nvSpPr>
              <p:spPr bwMode="auto">
                <a:xfrm>
                  <a:off x="249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9" name="Line 1463"/>
                <p:cNvSpPr>
                  <a:spLocks noChangeShapeType="1"/>
                </p:cNvSpPr>
                <p:nvPr/>
              </p:nvSpPr>
              <p:spPr bwMode="auto">
                <a:xfrm>
                  <a:off x="251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0" name="Line 1464"/>
                <p:cNvSpPr>
                  <a:spLocks noChangeShapeType="1"/>
                </p:cNvSpPr>
                <p:nvPr/>
              </p:nvSpPr>
              <p:spPr bwMode="auto">
                <a:xfrm>
                  <a:off x="25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1" name="Line 1465"/>
                <p:cNvSpPr>
                  <a:spLocks noChangeShapeType="1"/>
                </p:cNvSpPr>
                <p:nvPr/>
              </p:nvSpPr>
              <p:spPr bwMode="auto">
                <a:xfrm>
                  <a:off x="25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2" name="Line 1466"/>
                <p:cNvSpPr>
                  <a:spLocks noChangeShapeType="1"/>
                </p:cNvSpPr>
                <p:nvPr/>
              </p:nvSpPr>
              <p:spPr bwMode="auto">
                <a:xfrm>
                  <a:off x="254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3" name="Line 1467"/>
                <p:cNvSpPr>
                  <a:spLocks noChangeShapeType="1"/>
                </p:cNvSpPr>
                <p:nvPr/>
              </p:nvSpPr>
              <p:spPr bwMode="auto">
                <a:xfrm>
                  <a:off x="255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4" name="Line 1468"/>
                <p:cNvSpPr>
                  <a:spLocks noChangeShapeType="1"/>
                </p:cNvSpPr>
                <p:nvPr/>
              </p:nvSpPr>
              <p:spPr bwMode="auto">
                <a:xfrm>
                  <a:off x="25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5" name="Line 1469"/>
                <p:cNvSpPr>
                  <a:spLocks noChangeShapeType="1"/>
                </p:cNvSpPr>
                <p:nvPr/>
              </p:nvSpPr>
              <p:spPr bwMode="auto">
                <a:xfrm>
                  <a:off x="25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6" name="Line 1470"/>
                <p:cNvSpPr>
                  <a:spLocks noChangeShapeType="1"/>
                </p:cNvSpPr>
                <p:nvPr/>
              </p:nvSpPr>
              <p:spPr bwMode="auto">
                <a:xfrm>
                  <a:off x="259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7" name="Line 1471"/>
                <p:cNvSpPr>
                  <a:spLocks noChangeShapeType="1"/>
                </p:cNvSpPr>
                <p:nvPr/>
              </p:nvSpPr>
              <p:spPr bwMode="auto">
                <a:xfrm>
                  <a:off x="260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8" name="Line 1472"/>
                <p:cNvSpPr>
                  <a:spLocks noChangeShapeType="1"/>
                </p:cNvSpPr>
                <p:nvPr/>
              </p:nvSpPr>
              <p:spPr bwMode="auto">
                <a:xfrm>
                  <a:off x="26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9" name="Line 1473"/>
                <p:cNvSpPr>
                  <a:spLocks noChangeShapeType="1"/>
                </p:cNvSpPr>
                <p:nvPr/>
              </p:nvSpPr>
              <p:spPr bwMode="auto">
                <a:xfrm>
                  <a:off x="26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0" name="Line 1474"/>
                <p:cNvSpPr>
                  <a:spLocks noChangeShapeType="1"/>
                </p:cNvSpPr>
                <p:nvPr/>
              </p:nvSpPr>
              <p:spPr bwMode="auto">
                <a:xfrm>
                  <a:off x="264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1" name="Line 1475"/>
                <p:cNvSpPr>
                  <a:spLocks noChangeShapeType="1"/>
                </p:cNvSpPr>
                <p:nvPr/>
              </p:nvSpPr>
              <p:spPr bwMode="auto">
                <a:xfrm>
                  <a:off x="265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2" name="Line 1476"/>
                <p:cNvSpPr>
                  <a:spLocks noChangeShapeType="1"/>
                </p:cNvSpPr>
                <p:nvPr/>
              </p:nvSpPr>
              <p:spPr bwMode="auto">
                <a:xfrm>
                  <a:off x="26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3" name="Line 1477"/>
                <p:cNvSpPr>
                  <a:spLocks noChangeShapeType="1"/>
                </p:cNvSpPr>
                <p:nvPr/>
              </p:nvSpPr>
              <p:spPr bwMode="auto">
                <a:xfrm>
                  <a:off x="26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4" name="Line 1478"/>
                <p:cNvSpPr>
                  <a:spLocks noChangeShapeType="1"/>
                </p:cNvSpPr>
                <p:nvPr/>
              </p:nvSpPr>
              <p:spPr bwMode="auto">
                <a:xfrm>
                  <a:off x="269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5" name="Line 1479"/>
                <p:cNvSpPr>
                  <a:spLocks noChangeShapeType="1"/>
                </p:cNvSpPr>
                <p:nvPr/>
              </p:nvSpPr>
              <p:spPr bwMode="auto">
                <a:xfrm>
                  <a:off x="270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6" name="Line 1480"/>
                <p:cNvSpPr>
                  <a:spLocks noChangeShapeType="1"/>
                </p:cNvSpPr>
                <p:nvPr/>
              </p:nvSpPr>
              <p:spPr bwMode="auto">
                <a:xfrm>
                  <a:off x="27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7" name="Line 1481"/>
                <p:cNvSpPr>
                  <a:spLocks noChangeShapeType="1"/>
                </p:cNvSpPr>
                <p:nvPr/>
              </p:nvSpPr>
              <p:spPr bwMode="auto">
                <a:xfrm>
                  <a:off x="27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8" name="Line 1482"/>
                <p:cNvSpPr>
                  <a:spLocks noChangeShapeType="1"/>
                </p:cNvSpPr>
                <p:nvPr/>
              </p:nvSpPr>
              <p:spPr bwMode="auto">
                <a:xfrm>
                  <a:off x="273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9" name="Line 1483"/>
                <p:cNvSpPr>
                  <a:spLocks noChangeShapeType="1"/>
                </p:cNvSpPr>
                <p:nvPr/>
              </p:nvSpPr>
              <p:spPr bwMode="auto">
                <a:xfrm>
                  <a:off x="275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0" name="Line 1484"/>
                <p:cNvSpPr>
                  <a:spLocks noChangeShapeType="1"/>
                </p:cNvSpPr>
                <p:nvPr/>
              </p:nvSpPr>
              <p:spPr bwMode="auto">
                <a:xfrm>
                  <a:off x="27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1" name="Line 1485"/>
                <p:cNvSpPr>
                  <a:spLocks noChangeShapeType="1"/>
                </p:cNvSpPr>
                <p:nvPr/>
              </p:nvSpPr>
              <p:spPr bwMode="auto">
                <a:xfrm>
                  <a:off x="27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2" name="Line 1486"/>
                <p:cNvSpPr>
                  <a:spLocks noChangeShapeType="1"/>
                </p:cNvSpPr>
                <p:nvPr/>
              </p:nvSpPr>
              <p:spPr bwMode="auto">
                <a:xfrm>
                  <a:off x="278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3" name="Line 1487"/>
                <p:cNvSpPr>
                  <a:spLocks noChangeShapeType="1"/>
                </p:cNvSpPr>
                <p:nvPr/>
              </p:nvSpPr>
              <p:spPr bwMode="auto">
                <a:xfrm>
                  <a:off x="279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4" name="Line 1488"/>
                <p:cNvSpPr>
                  <a:spLocks noChangeShapeType="1"/>
                </p:cNvSpPr>
                <p:nvPr/>
              </p:nvSpPr>
              <p:spPr bwMode="auto">
                <a:xfrm>
                  <a:off x="28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5" name="Line 1489"/>
                <p:cNvSpPr>
                  <a:spLocks noChangeShapeType="1"/>
                </p:cNvSpPr>
                <p:nvPr/>
              </p:nvSpPr>
              <p:spPr bwMode="auto">
                <a:xfrm>
                  <a:off x="28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6" name="Line 1490"/>
                <p:cNvSpPr>
                  <a:spLocks noChangeShapeType="1"/>
                </p:cNvSpPr>
                <p:nvPr/>
              </p:nvSpPr>
              <p:spPr bwMode="auto">
                <a:xfrm>
                  <a:off x="283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7" name="Line 1491"/>
                <p:cNvSpPr>
                  <a:spLocks noChangeShapeType="1"/>
                </p:cNvSpPr>
                <p:nvPr/>
              </p:nvSpPr>
              <p:spPr bwMode="auto">
                <a:xfrm>
                  <a:off x="284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8" name="Line 1492"/>
                <p:cNvSpPr>
                  <a:spLocks noChangeShapeType="1"/>
                </p:cNvSpPr>
                <p:nvPr/>
              </p:nvSpPr>
              <p:spPr bwMode="auto">
                <a:xfrm>
                  <a:off x="28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9" name="Line 1493"/>
                <p:cNvSpPr>
                  <a:spLocks noChangeShapeType="1"/>
                </p:cNvSpPr>
                <p:nvPr/>
              </p:nvSpPr>
              <p:spPr bwMode="auto">
                <a:xfrm>
                  <a:off x="28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0" name="Line 1494"/>
                <p:cNvSpPr>
                  <a:spLocks noChangeShapeType="1"/>
                </p:cNvSpPr>
                <p:nvPr/>
              </p:nvSpPr>
              <p:spPr bwMode="auto">
                <a:xfrm>
                  <a:off x="288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1" name="Line 1495"/>
                <p:cNvSpPr>
                  <a:spLocks noChangeShapeType="1"/>
                </p:cNvSpPr>
                <p:nvPr/>
              </p:nvSpPr>
              <p:spPr bwMode="auto">
                <a:xfrm>
                  <a:off x="289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2" name="Line 1496"/>
                <p:cNvSpPr>
                  <a:spLocks noChangeShapeType="1"/>
                </p:cNvSpPr>
                <p:nvPr/>
              </p:nvSpPr>
              <p:spPr bwMode="auto">
                <a:xfrm>
                  <a:off x="29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3" name="Line 1497"/>
                <p:cNvSpPr>
                  <a:spLocks noChangeShapeType="1"/>
                </p:cNvSpPr>
                <p:nvPr/>
              </p:nvSpPr>
              <p:spPr bwMode="auto">
                <a:xfrm>
                  <a:off x="29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4" name="Line 1498"/>
                <p:cNvSpPr>
                  <a:spLocks noChangeShapeType="1"/>
                </p:cNvSpPr>
                <p:nvPr/>
              </p:nvSpPr>
              <p:spPr bwMode="auto">
                <a:xfrm>
                  <a:off x="293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5" name="Line 1499"/>
                <p:cNvSpPr>
                  <a:spLocks noChangeShapeType="1"/>
                </p:cNvSpPr>
                <p:nvPr/>
              </p:nvSpPr>
              <p:spPr bwMode="auto">
                <a:xfrm>
                  <a:off x="294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6" name="Line 1500"/>
                <p:cNvSpPr>
                  <a:spLocks noChangeShapeType="1"/>
                </p:cNvSpPr>
                <p:nvPr/>
              </p:nvSpPr>
              <p:spPr bwMode="auto">
                <a:xfrm>
                  <a:off x="29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7" name="Line 1501"/>
                <p:cNvSpPr>
                  <a:spLocks noChangeShapeType="1"/>
                </p:cNvSpPr>
                <p:nvPr/>
              </p:nvSpPr>
              <p:spPr bwMode="auto">
                <a:xfrm>
                  <a:off x="29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8" name="Line 1502"/>
                <p:cNvSpPr>
                  <a:spLocks noChangeShapeType="1"/>
                </p:cNvSpPr>
                <p:nvPr/>
              </p:nvSpPr>
              <p:spPr bwMode="auto">
                <a:xfrm>
                  <a:off x="297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9" name="Line 1503"/>
                <p:cNvSpPr>
                  <a:spLocks noChangeShapeType="1"/>
                </p:cNvSpPr>
                <p:nvPr/>
              </p:nvSpPr>
              <p:spPr bwMode="auto">
                <a:xfrm>
                  <a:off x="299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0" name="Line 1504"/>
                <p:cNvSpPr>
                  <a:spLocks noChangeShapeType="1"/>
                </p:cNvSpPr>
                <p:nvPr/>
              </p:nvSpPr>
              <p:spPr bwMode="auto">
                <a:xfrm>
                  <a:off x="30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1" name="Line 1505"/>
                <p:cNvSpPr>
                  <a:spLocks noChangeShapeType="1"/>
                </p:cNvSpPr>
                <p:nvPr/>
              </p:nvSpPr>
              <p:spPr bwMode="auto">
                <a:xfrm>
                  <a:off x="30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2" name="Line 1506"/>
                <p:cNvSpPr>
                  <a:spLocks noChangeShapeType="1"/>
                </p:cNvSpPr>
                <p:nvPr/>
              </p:nvSpPr>
              <p:spPr bwMode="auto">
                <a:xfrm>
                  <a:off x="302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3" name="Line 1507"/>
                <p:cNvSpPr>
                  <a:spLocks noChangeShapeType="1"/>
                </p:cNvSpPr>
                <p:nvPr/>
              </p:nvSpPr>
              <p:spPr bwMode="auto">
                <a:xfrm>
                  <a:off x="303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4" name="Line 1508"/>
                <p:cNvSpPr>
                  <a:spLocks noChangeShapeType="1"/>
                </p:cNvSpPr>
                <p:nvPr/>
              </p:nvSpPr>
              <p:spPr bwMode="auto">
                <a:xfrm>
                  <a:off x="30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5" name="Line 1509"/>
                <p:cNvSpPr>
                  <a:spLocks noChangeShapeType="1"/>
                </p:cNvSpPr>
                <p:nvPr/>
              </p:nvSpPr>
              <p:spPr bwMode="auto">
                <a:xfrm>
                  <a:off x="30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6" name="Line 1510"/>
                <p:cNvSpPr>
                  <a:spLocks noChangeShapeType="1"/>
                </p:cNvSpPr>
                <p:nvPr/>
              </p:nvSpPr>
              <p:spPr bwMode="auto">
                <a:xfrm>
                  <a:off x="307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7" name="Line 1511"/>
                <p:cNvSpPr>
                  <a:spLocks noChangeShapeType="1"/>
                </p:cNvSpPr>
                <p:nvPr/>
              </p:nvSpPr>
              <p:spPr bwMode="auto">
                <a:xfrm>
                  <a:off x="308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8" name="Line 1512"/>
                <p:cNvSpPr>
                  <a:spLocks noChangeShapeType="1"/>
                </p:cNvSpPr>
                <p:nvPr/>
              </p:nvSpPr>
              <p:spPr bwMode="auto">
                <a:xfrm>
                  <a:off x="30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9" name="Line 1513"/>
                <p:cNvSpPr>
                  <a:spLocks noChangeShapeType="1"/>
                </p:cNvSpPr>
                <p:nvPr/>
              </p:nvSpPr>
              <p:spPr bwMode="auto">
                <a:xfrm>
                  <a:off x="31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0" name="Line 1514"/>
                <p:cNvSpPr>
                  <a:spLocks noChangeShapeType="1"/>
                </p:cNvSpPr>
                <p:nvPr/>
              </p:nvSpPr>
              <p:spPr bwMode="auto">
                <a:xfrm>
                  <a:off x="312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1" name="Line 1515"/>
                <p:cNvSpPr>
                  <a:spLocks noChangeShapeType="1"/>
                </p:cNvSpPr>
                <p:nvPr/>
              </p:nvSpPr>
              <p:spPr bwMode="auto">
                <a:xfrm>
                  <a:off x="313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2" name="Line 1516"/>
                <p:cNvSpPr>
                  <a:spLocks noChangeShapeType="1"/>
                </p:cNvSpPr>
                <p:nvPr/>
              </p:nvSpPr>
              <p:spPr bwMode="auto">
                <a:xfrm>
                  <a:off x="31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3" name="Line 1517"/>
                <p:cNvSpPr>
                  <a:spLocks noChangeShapeType="1"/>
                </p:cNvSpPr>
                <p:nvPr/>
              </p:nvSpPr>
              <p:spPr bwMode="auto">
                <a:xfrm>
                  <a:off x="31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4" name="Line 1518"/>
                <p:cNvSpPr>
                  <a:spLocks noChangeShapeType="1"/>
                </p:cNvSpPr>
                <p:nvPr/>
              </p:nvSpPr>
              <p:spPr bwMode="auto">
                <a:xfrm>
                  <a:off x="317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5" name="Line 1519"/>
                <p:cNvSpPr>
                  <a:spLocks noChangeShapeType="1"/>
                </p:cNvSpPr>
                <p:nvPr/>
              </p:nvSpPr>
              <p:spPr bwMode="auto">
                <a:xfrm>
                  <a:off x="318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6" name="Line 1520"/>
                <p:cNvSpPr>
                  <a:spLocks noChangeShapeType="1"/>
                </p:cNvSpPr>
                <p:nvPr/>
              </p:nvSpPr>
              <p:spPr bwMode="auto">
                <a:xfrm>
                  <a:off x="31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7" name="Line 1521"/>
                <p:cNvSpPr>
                  <a:spLocks noChangeShapeType="1"/>
                </p:cNvSpPr>
                <p:nvPr/>
              </p:nvSpPr>
              <p:spPr bwMode="auto">
                <a:xfrm>
                  <a:off x="32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8" name="Line 1522"/>
                <p:cNvSpPr>
                  <a:spLocks noChangeShapeType="1"/>
                </p:cNvSpPr>
                <p:nvPr/>
              </p:nvSpPr>
              <p:spPr bwMode="auto">
                <a:xfrm>
                  <a:off x="321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9" name="Line 1523"/>
                <p:cNvSpPr>
                  <a:spLocks noChangeShapeType="1"/>
                </p:cNvSpPr>
                <p:nvPr/>
              </p:nvSpPr>
              <p:spPr bwMode="auto">
                <a:xfrm>
                  <a:off x="323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0" name="Line 1524"/>
                <p:cNvSpPr>
                  <a:spLocks noChangeShapeType="1"/>
                </p:cNvSpPr>
                <p:nvPr/>
              </p:nvSpPr>
              <p:spPr bwMode="auto">
                <a:xfrm>
                  <a:off x="32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1" name="Line 1525"/>
                <p:cNvSpPr>
                  <a:spLocks noChangeShapeType="1"/>
                </p:cNvSpPr>
                <p:nvPr/>
              </p:nvSpPr>
              <p:spPr bwMode="auto">
                <a:xfrm>
                  <a:off x="32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2" name="Line 1526"/>
                <p:cNvSpPr>
                  <a:spLocks noChangeShapeType="1"/>
                </p:cNvSpPr>
                <p:nvPr/>
              </p:nvSpPr>
              <p:spPr bwMode="auto">
                <a:xfrm>
                  <a:off x="326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3" name="Line 1527"/>
                <p:cNvSpPr>
                  <a:spLocks noChangeShapeType="1"/>
                </p:cNvSpPr>
                <p:nvPr/>
              </p:nvSpPr>
              <p:spPr bwMode="auto">
                <a:xfrm>
                  <a:off x="327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4" name="Line 1528"/>
                <p:cNvSpPr>
                  <a:spLocks noChangeShapeType="1"/>
                </p:cNvSpPr>
                <p:nvPr/>
              </p:nvSpPr>
              <p:spPr bwMode="auto">
                <a:xfrm>
                  <a:off x="32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5" name="Line 1529"/>
                <p:cNvSpPr>
                  <a:spLocks noChangeShapeType="1"/>
                </p:cNvSpPr>
                <p:nvPr/>
              </p:nvSpPr>
              <p:spPr bwMode="auto">
                <a:xfrm>
                  <a:off x="33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6" name="Line 1530"/>
                <p:cNvSpPr>
                  <a:spLocks noChangeShapeType="1"/>
                </p:cNvSpPr>
                <p:nvPr/>
              </p:nvSpPr>
              <p:spPr bwMode="auto">
                <a:xfrm>
                  <a:off x="331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7" name="Line 1531"/>
                <p:cNvSpPr>
                  <a:spLocks noChangeShapeType="1"/>
                </p:cNvSpPr>
                <p:nvPr/>
              </p:nvSpPr>
              <p:spPr bwMode="auto">
                <a:xfrm>
                  <a:off x="332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8" name="Line 1532"/>
                <p:cNvSpPr>
                  <a:spLocks noChangeShapeType="1"/>
                </p:cNvSpPr>
                <p:nvPr/>
              </p:nvSpPr>
              <p:spPr bwMode="auto">
                <a:xfrm>
                  <a:off x="33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9" name="Line 1533"/>
                <p:cNvSpPr>
                  <a:spLocks noChangeShapeType="1"/>
                </p:cNvSpPr>
                <p:nvPr/>
              </p:nvSpPr>
              <p:spPr bwMode="auto">
                <a:xfrm>
                  <a:off x="33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0" name="Line 1534"/>
                <p:cNvSpPr>
                  <a:spLocks noChangeShapeType="1"/>
                </p:cNvSpPr>
                <p:nvPr/>
              </p:nvSpPr>
              <p:spPr bwMode="auto">
                <a:xfrm>
                  <a:off x="336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1" name="Line 1535"/>
                <p:cNvSpPr>
                  <a:spLocks noChangeShapeType="1"/>
                </p:cNvSpPr>
                <p:nvPr/>
              </p:nvSpPr>
              <p:spPr bwMode="auto">
                <a:xfrm>
                  <a:off x="337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2" name="Line 1536"/>
                <p:cNvSpPr>
                  <a:spLocks noChangeShapeType="1"/>
                </p:cNvSpPr>
                <p:nvPr/>
              </p:nvSpPr>
              <p:spPr bwMode="auto">
                <a:xfrm>
                  <a:off x="33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3" name="Line 1537"/>
                <p:cNvSpPr>
                  <a:spLocks noChangeShapeType="1"/>
                </p:cNvSpPr>
                <p:nvPr/>
              </p:nvSpPr>
              <p:spPr bwMode="auto">
                <a:xfrm>
                  <a:off x="33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4" name="Line 1538"/>
                <p:cNvSpPr>
                  <a:spLocks noChangeShapeType="1"/>
                </p:cNvSpPr>
                <p:nvPr/>
              </p:nvSpPr>
              <p:spPr bwMode="auto">
                <a:xfrm>
                  <a:off x="341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5" name="Line 1539"/>
                <p:cNvSpPr>
                  <a:spLocks noChangeShapeType="1"/>
                </p:cNvSpPr>
                <p:nvPr/>
              </p:nvSpPr>
              <p:spPr bwMode="auto">
                <a:xfrm>
                  <a:off x="342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6" name="Line 1540"/>
                <p:cNvSpPr>
                  <a:spLocks noChangeShapeType="1"/>
                </p:cNvSpPr>
                <p:nvPr/>
              </p:nvSpPr>
              <p:spPr bwMode="auto">
                <a:xfrm>
                  <a:off x="34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7" name="Line 1541"/>
                <p:cNvSpPr>
                  <a:spLocks noChangeShapeType="1"/>
                </p:cNvSpPr>
                <p:nvPr/>
              </p:nvSpPr>
              <p:spPr bwMode="auto">
                <a:xfrm>
                  <a:off x="34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8" name="Line 1542"/>
                <p:cNvSpPr>
                  <a:spLocks noChangeShapeType="1"/>
                </p:cNvSpPr>
                <p:nvPr/>
              </p:nvSpPr>
              <p:spPr bwMode="auto">
                <a:xfrm>
                  <a:off x="345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9" name="Line 1543"/>
                <p:cNvSpPr>
                  <a:spLocks noChangeShapeType="1"/>
                </p:cNvSpPr>
                <p:nvPr/>
              </p:nvSpPr>
              <p:spPr bwMode="auto">
                <a:xfrm>
                  <a:off x="347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0" name="Line 1544"/>
                <p:cNvSpPr>
                  <a:spLocks noChangeShapeType="1"/>
                </p:cNvSpPr>
                <p:nvPr/>
              </p:nvSpPr>
              <p:spPr bwMode="auto">
                <a:xfrm>
                  <a:off x="34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1" name="Line 1545"/>
                <p:cNvSpPr>
                  <a:spLocks noChangeShapeType="1"/>
                </p:cNvSpPr>
                <p:nvPr/>
              </p:nvSpPr>
              <p:spPr bwMode="auto">
                <a:xfrm>
                  <a:off x="34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2" name="Line 1546"/>
                <p:cNvSpPr>
                  <a:spLocks noChangeShapeType="1"/>
                </p:cNvSpPr>
                <p:nvPr/>
              </p:nvSpPr>
              <p:spPr bwMode="auto">
                <a:xfrm>
                  <a:off x="350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3" name="Line 1547"/>
                <p:cNvSpPr>
                  <a:spLocks noChangeShapeType="1"/>
                </p:cNvSpPr>
                <p:nvPr/>
              </p:nvSpPr>
              <p:spPr bwMode="auto">
                <a:xfrm>
                  <a:off x="351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4" name="Line 1548"/>
                <p:cNvSpPr>
                  <a:spLocks noChangeShapeType="1"/>
                </p:cNvSpPr>
                <p:nvPr/>
              </p:nvSpPr>
              <p:spPr bwMode="auto">
                <a:xfrm>
                  <a:off x="35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5" name="Line 1549"/>
                <p:cNvSpPr>
                  <a:spLocks noChangeShapeType="1"/>
                </p:cNvSpPr>
                <p:nvPr/>
              </p:nvSpPr>
              <p:spPr bwMode="auto">
                <a:xfrm>
                  <a:off x="35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6" name="Line 1550"/>
                <p:cNvSpPr>
                  <a:spLocks noChangeShapeType="1"/>
                </p:cNvSpPr>
                <p:nvPr/>
              </p:nvSpPr>
              <p:spPr bwMode="auto">
                <a:xfrm>
                  <a:off x="355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7" name="Line 1551"/>
                <p:cNvSpPr>
                  <a:spLocks noChangeShapeType="1"/>
                </p:cNvSpPr>
                <p:nvPr/>
              </p:nvSpPr>
              <p:spPr bwMode="auto">
                <a:xfrm>
                  <a:off x="356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8" name="Line 1552"/>
                <p:cNvSpPr>
                  <a:spLocks noChangeShapeType="1"/>
                </p:cNvSpPr>
                <p:nvPr/>
              </p:nvSpPr>
              <p:spPr bwMode="auto">
                <a:xfrm>
                  <a:off x="35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9" name="Line 1553"/>
                <p:cNvSpPr>
                  <a:spLocks noChangeShapeType="1"/>
                </p:cNvSpPr>
                <p:nvPr/>
              </p:nvSpPr>
              <p:spPr bwMode="auto">
                <a:xfrm>
                  <a:off x="35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0" name="Line 1554"/>
                <p:cNvSpPr>
                  <a:spLocks noChangeShapeType="1"/>
                </p:cNvSpPr>
                <p:nvPr/>
              </p:nvSpPr>
              <p:spPr bwMode="auto">
                <a:xfrm>
                  <a:off x="360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1" name="Line 1555"/>
                <p:cNvSpPr>
                  <a:spLocks noChangeShapeType="1"/>
                </p:cNvSpPr>
                <p:nvPr/>
              </p:nvSpPr>
              <p:spPr bwMode="auto">
                <a:xfrm>
                  <a:off x="361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2" name="Line 1556"/>
                <p:cNvSpPr>
                  <a:spLocks noChangeShapeType="1"/>
                </p:cNvSpPr>
                <p:nvPr/>
              </p:nvSpPr>
              <p:spPr bwMode="auto">
                <a:xfrm>
                  <a:off x="36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3" name="Line 1557"/>
                <p:cNvSpPr>
                  <a:spLocks noChangeShapeType="1"/>
                </p:cNvSpPr>
                <p:nvPr/>
              </p:nvSpPr>
              <p:spPr bwMode="auto">
                <a:xfrm>
                  <a:off x="36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4" name="Line 1558"/>
                <p:cNvSpPr>
                  <a:spLocks noChangeShapeType="1"/>
                </p:cNvSpPr>
                <p:nvPr/>
              </p:nvSpPr>
              <p:spPr bwMode="auto">
                <a:xfrm>
                  <a:off x="365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5" name="Line 1559"/>
                <p:cNvSpPr>
                  <a:spLocks noChangeShapeType="1"/>
                </p:cNvSpPr>
                <p:nvPr/>
              </p:nvSpPr>
              <p:spPr bwMode="auto">
                <a:xfrm>
                  <a:off x="366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6" name="Line 1560"/>
                <p:cNvSpPr>
                  <a:spLocks noChangeShapeType="1"/>
                </p:cNvSpPr>
                <p:nvPr/>
              </p:nvSpPr>
              <p:spPr bwMode="auto">
                <a:xfrm>
                  <a:off x="36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7" name="Line 1561"/>
                <p:cNvSpPr>
                  <a:spLocks noChangeShapeType="1"/>
                </p:cNvSpPr>
                <p:nvPr/>
              </p:nvSpPr>
              <p:spPr bwMode="auto">
                <a:xfrm>
                  <a:off x="36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8" name="Line 1562"/>
                <p:cNvSpPr>
                  <a:spLocks noChangeShapeType="1"/>
                </p:cNvSpPr>
                <p:nvPr/>
              </p:nvSpPr>
              <p:spPr bwMode="auto">
                <a:xfrm>
                  <a:off x="369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9" name="Line 1563"/>
                <p:cNvSpPr>
                  <a:spLocks noChangeShapeType="1"/>
                </p:cNvSpPr>
                <p:nvPr/>
              </p:nvSpPr>
              <p:spPr bwMode="auto">
                <a:xfrm>
                  <a:off x="371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0" name="Line 1564"/>
                <p:cNvSpPr>
                  <a:spLocks noChangeShapeType="1"/>
                </p:cNvSpPr>
                <p:nvPr/>
              </p:nvSpPr>
              <p:spPr bwMode="auto">
                <a:xfrm>
                  <a:off x="37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1" name="Line 1565"/>
                <p:cNvSpPr>
                  <a:spLocks noChangeShapeType="1"/>
                </p:cNvSpPr>
                <p:nvPr/>
              </p:nvSpPr>
              <p:spPr bwMode="auto">
                <a:xfrm>
                  <a:off x="37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2" name="Line 1566"/>
                <p:cNvSpPr>
                  <a:spLocks noChangeShapeType="1"/>
                </p:cNvSpPr>
                <p:nvPr/>
              </p:nvSpPr>
              <p:spPr bwMode="auto">
                <a:xfrm>
                  <a:off x="374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3" name="Line 1567"/>
                <p:cNvSpPr>
                  <a:spLocks noChangeShapeType="1"/>
                </p:cNvSpPr>
                <p:nvPr/>
              </p:nvSpPr>
              <p:spPr bwMode="auto">
                <a:xfrm>
                  <a:off x="375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4" name="Line 1568"/>
                <p:cNvSpPr>
                  <a:spLocks noChangeShapeType="1"/>
                </p:cNvSpPr>
                <p:nvPr/>
              </p:nvSpPr>
              <p:spPr bwMode="auto">
                <a:xfrm>
                  <a:off x="37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5" name="Line 1569"/>
                <p:cNvSpPr>
                  <a:spLocks noChangeShapeType="1"/>
                </p:cNvSpPr>
                <p:nvPr/>
              </p:nvSpPr>
              <p:spPr bwMode="auto">
                <a:xfrm>
                  <a:off x="37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6" name="Line 1570"/>
                <p:cNvSpPr>
                  <a:spLocks noChangeShapeType="1"/>
                </p:cNvSpPr>
                <p:nvPr/>
              </p:nvSpPr>
              <p:spPr bwMode="auto">
                <a:xfrm>
                  <a:off x="379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7" name="Line 1571"/>
                <p:cNvSpPr>
                  <a:spLocks noChangeShapeType="1"/>
                </p:cNvSpPr>
                <p:nvPr/>
              </p:nvSpPr>
              <p:spPr bwMode="auto">
                <a:xfrm>
                  <a:off x="380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8" name="Line 1572"/>
                <p:cNvSpPr>
                  <a:spLocks noChangeShapeType="1"/>
                </p:cNvSpPr>
                <p:nvPr/>
              </p:nvSpPr>
              <p:spPr bwMode="auto">
                <a:xfrm>
                  <a:off x="38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9" name="Line 1573"/>
                <p:cNvSpPr>
                  <a:spLocks noChangeShapeType="1"/>
                </p:cNvSpPr>
                <p:nvPr/>
              </p:nvSpPr>
              <p:spPr bwMode="auto">
                <a:xfrm>
                  <a:off x="38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0" name="Line 1574"/>
                <p:cNvSpPr>
                  <a:spLocks noChangeShapeType="1"/>
                </p:cNvSpPr>
                <p:nvPr/>
              </p:nvSpPr>
              <p:spPr bwMode="auto">
                <a:xfrm>
                  <a:off x="384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1" name="Line 1575"/>
                <p:cNvSpPr>
                  <a:spLocks noChangeShapeType="1"/>
                </p:cNvSpPr>
                <p:nvPr/>
              </p:nvSpPr>
              <p:spPr bwMode="auto">
                <a:xfrm>
                  <a:off x="385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2" name="Line 1576"/>
                <p:cNvSpPr>
                  <a:spLocks noChangeShapeType="1"/>
                </p:cNvSpPr>
                <p:nvPr/>
              </p:nvSpPr>
              <p:spPr bwMode="auto">
                <a:xfrm>
                  <a:off x="38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3" name="Line 1577"/>
                <p:cNvSpPr>
                  <a:spLocks noChangeShapeType="1"/>
                </p:cNvSpPr>
                <p:nvPr/>
              </p:nvSpPr>
              <p:spPr bwMode="auto">
                <a:xfrm>
                  <a:off x="38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4" name="Line 1578"/>
                <p:cNvSpPr>
                  <a:spLocks noChangeShapeType="1"/>
                </p:cNvSpPr>
                <p:nvPr/>
              </p:nvSpPr>
              <p:spPr bwMode="auto">
                <a:xfrm>
                  <a:off x="389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5" name="Line 1579"/>
                <p:cNvSpPr>
                  <a:spLocks noChangeShapeType="1"/>
                </p:cNvSpPr>
                <p:nvPr/>
              </p:nvSpPr>
              <p:spPr bwMode="auto">
                <a:xfrm>
                  <a:off x="390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6" name="Line 1580"/>
                <p:cNvSpPr>
                  <a:spLocks noChangeShapeType="1"/>
                </p:cNvSpPr>
                <p:nvPr/>
              </p:nvSpPr>
              <p:spPr bwMode="auto">
                <a:xfrm>
                  <a:off x="39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7" name="Line 1581"/>
                <p:cNvSpPr>
                  <a:spLocks noChangeShapeType="1"/>
                </p:cNvSpPr>
                <p:nvPr/>
              </p:nvSpPr>
              <p:spPr bwMode="auto">
                <a:xfrm>
                  <a:off x="39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8" name="Line 1582"/>
                <p:cNvSpPr>
                  <a:spLocks noChangeShapeType="1"/>
                </p:cNvSpPr>
                <p:nvPr/>
              </p:nvSpPr>
              <p:spPr bwMode="auto">
                <a:xfrm>
                  <a:off x="393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9" name="Line 1583"/>
                <p:cNvSpPr>
                  <a:spLocks noChangeShapeType="1"/>
                </p:cNvSpPr>
                <p:nvPr/>
              </p:nvSpPr>
              <p:spPr bwMode="auto">
                <a:xfrm>
                  <a:off x="395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0" name="Line 1584"/>
                <p:cNvSpPr>
                  <a:spLocks noChangeShapeType="1"/>
                </p:cNvSpPr>
                <p:nvPr/>
              </p:nvSpPr>
              <p:spPr bwMode="auto">
                <a:xfrm>
                  <a:off x="39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1" name="Line 1585"/>
                <p:cNvSpPr>
                  <a:spLocks noChangeShapeType="1"/>
                </p:cNvSpPr>
                <p:nvPr/>
              </p:nvSpPr>
              <p:spPr bwMode="auto">
                <a:xfrm>
                  <a:off x="39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2" name="Line 1586"/>
                <p:cNvSpPr>
                  <a:spLocks noChangeShapeType="1"/>
                </p:cNvSpPr>
                <p:nvPr/>
              </p:nvSpPr>
              <p:spPr bwMode="auto">
                <a:xfrm>
                  <a:off x="398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3" name="Line 1587"/>
                <p:cNvSpPr>
                  <a:spLocks noChangeShapeType="1"/>
                </p:cNvSpPr>
                <p:nvPr/>
              </p:nvSpPr>
              <p:spPr bwMode="auto">
                <a:xfrm>
                  <a:off x="399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4" name="Line 1588"/>
                <p:cNvSpPr>
                  <a:spLocks noChangeShapeType="1"/>
                </p:cNvSpPr>
                <p:nvPr/>
              </p:nvSpPr>
              <p:spPr bwMode="auto">
                <a:xfrm>
                  <a:off x="40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5" name="Line 1589"/>
                <p:cNvSpPr>
                  <a:spLocks noChangeShapeType="1"/>
                </p:cNvSpPr>
                <p:nvPr/>
              </p:nvSpPr>
              <p:spPr bwMode="auto">
                <a:xfrm>
                  <a:off x="40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6" name="Line 1590"/>
                <p:cNvSpPr>
                  <a:spLocks noChangeShapeType="1"/>
                </p:cNvSpPr>
                <p:nvPr/>
              </p:nvSpPr>
              <p:spPr bwMode="auto">
                <a:xfrm>
                  <a:off x="403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7" name="Line 1591"/>
                <p:cNvSpPr>
                  <a:spLocks noChangeShapeType="1"/>
                </p:cNvSpPr>
                <p:nvPr/>
              </p:nvSpPr>
              <p:spPr bwMode="auto">
                <a:xfrm>
                  <a:off x="404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8" name="Line 1592"/>
                <p:cNvSpPr>
                  <a:spLocks noChangeShapeType="1"/>
                </p:cNvSpPr>
                <p:nvPr/>
              </p:nvSpPr>
              <p:spPr bwMode="auto">
                <a:xfrm>
                  <a:off x="40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9" name="Line 1593"/>
                <p:cNvSpPr>
                  <a:spLocks noChangeShapeType="1"/>
                </p:cNvSpPr>
                <p:nvPr/>
              </p:nvSpPr>
              <p:spPr bwMode="auto">
                <a:xfrm>
                  <a:off x="40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0" name="Line 1594"/>
                <p:cNvSpPr>
                  <a:spLocks noChangeShapeType="1"/>
                </p:cNvSpPr>
                <p:nvPr/>
              </p:nvSpPr>
              <p:spPr bwMode="auto">
                <a:xfrm>
                  <a:off x="408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1" name="Line 1595"/>
                <p:cNvSpPr>
                  <a:spLocks noChangeShapeType="1"/>
                </p:cNvSpPr>
                <p:nvPr/>
              </p:nvSpPr>
              <p:spPr bwMode="auto">
                <a:xfrm>
                  <a:off x="409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2" name="Line 1596"/>
                <p:cNvSpPr>
                  <a:spLocks noChangeShapeType="1"/>
                </p:cNvSpPr>
                <p:nvPr/>
              </p:nvSpPr>
              <p:spPr bwMode="auto">
                <a:xfrm>
                  <a:off x="41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3" name="Line 1597"/>
                <p:cNvSpPr>
                  <a:spLocks noChangeShapeType="1"/>
                </p:cNvSpPr>
                <p:nvPr/>
              </p:nvSpPr>
              <p:spPr bwMode="auto">
                <a:xfrm>
                  <a:off x="41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4" name="Line 1598"/>
                <p:cNvSpPr>
                  <a:spLocks noChangeShapeType="1"/>
                </p:cNvSpPr>
                <p:nvPr/>
              </p:nvSpPr>
              <p:spPr bwMode="auto">
                <a:xfrm>
                  <a:off x="413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5" name="Line 1599"/>
                <p:cNvSpPr>
                  <a:spLocks noChangeShapeType="1"/>
                </p:cNvSpPr>
                <p:nvPr/>
              </p:nvSpPr>
              <p:spPr bwMode="auto">
                <a:xfrm>
                  <a:off x="414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6" name="Line 1600"/>
                <p:cNvSpPr>
                  <a:spLocks noChangeShapeType="1"/>
                </p:cNvSpPr>
                <p:nvPr/>
              </p:nvSpPr>
              <p:spPr bwMode="auto">
                <a:xfrm>
                  <a:off x="1814" y="1267"/>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7" name="Line 1601"/>
                <p:cNvSpPr>
                  <a:spLocks noChangeShapeType="1"/>
                </p:cNvSpPr>
                <p:nvPr/>
              </p:nvSpPr>
              <p:spPr bwMode="auto">
                <a:xfrm flipH="1">
                  <a:off x="4122" y="1267"/>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1" name="Line 1605"/>
                <p:cNvSpPr>
                  <a:spLocks noChangeShapeType="1"/>
                </p:cNvSpPr>
                <p:nvPr/>
              </p:nvSpPr>
              <p:spPr bwMode="auto">
                <a:xfrm flipV="1">
                  <a:off x="1814"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2" name="Line 1606"/>
                <p:cNvSpPr>
                  <a:spLocks noChangeShapeType="1"/>
                </p:cNvSpPr>
                <p:nvPr/>
              </p:nvSpPr>
              <p:spPr bwMode="auto">
                <a:xfrm flipV="1">
                  <a:off x="1814"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3" name="Line 1607"/>
                <p:cNvSpPr>
                  <a:spLocks noChangeShapeType="1"/>
                </p:cNvSpPr>
                <p:nvPr/>
              </p:nvSpPr>
              <p:spPr bwMode="auto">
                <a:xfrm flipV="1">
                  <a:off x="1814"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4" name="Line 1608"/>
                <p:cNvSpPr>
                  <a:spLocks noChangeShapeType="1"/>
                </p:cNvSpPr>
                <p:nvPr/>
              </p:nvSpPr>
              <p:spPr bwMode="auto">
                <a:xfrm flipV="1">
                  <a:off x="1814"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5" name="Line 1609"/>
                <p:cNvSpPr>
                  <a:spLocks noChangeShapeType="1"/>
                </p:cNvSpPr>
                <p:nvPr/>
              </p:nvSpPr>
              <p:spPr bwMode="auto">
                <a:xfrm flipV="1">
                  <a:off x="1814"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6" name="Line 1610"/>
                <p:cNvSpPr>
                  <a:spLocks noChangeShapeType="1"/>
                </p:cNvSpPr>
                <p:nvPr/>
              </p:nvSpPr>
              <p:spPr bwMode="auto">
                <a:xfrm flipV="1">
                  <a:off x="1814"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7" name="Line 1611"/>
                <p:cNvSpPr>
                  <a:spLocks noChangeShapeType="1"/>
                </p:cNvSpPr>
                <p:nvPr/>
              </p:nvSpPr>
              <p:spPr bwMode="auto">
                <a:xfrm flipV="1">
                  <a:off x="1814"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071" name="Group 1813"/>
              <p:cNvGrpSpPr>
                <a:grpSpLocks/>
              </p:cNvGrpSpPr>
              <p:nvPr/>
            </p:nvGrpSpPr>
            <p:grpSpPr bwMode="auto">
              <a:xfrm>
                <a:off x="1806" y="1267"/>
                <a:ext cx="397" cy="1838"/>
                <a:chOff x="1806" y="1267"/>
                <a:chExt cx="397" cy="1838"/>
              </a:xfrm>
            </p:grpSpPr>
            <p:sp>
              <p:nvSpPr>
                <p:cNvPr id="3508" name="Line 1613"/>
                <p:cNvSpPr>
                  <a:spLocks noChangeShapeType="1"/>
                </p:cNvSpPr>
                <p:nvPr/>
              </p:nvSpPr>
              <p:spPr bwMode="auto">
                <a:xfrm flipV="1">
                  <a:off x="1814"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9" name="Line 1614"/>
                <p:cNvSpPr>
                  <a:spLocks noChangeShapeType="1"/>
                </p:cNvSpPr>
                <p:nvPr/>
              </p:nvSpPr>
              <p:spPr bwMode="auto">
                <a:xfrm flipV="1">
                  <a:off x="1814"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0" name="Line 1615"/>
                <p:cNvSpPr>
                  <a:spLocks noChangeShapeType="1"/>
                </p:cNvSpPr>
                <p:nvPr/>
              </p:nvSpPr>
              <p:spPr bwMode="auto">
                <a:xfrm flipV="1">
                  <a:off x="1814"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1" name="Line 1616"/>
                <p:cNvSpPr>
                  <a:spLocks noChangeShapeType="1"/>
                </p:cNvSpPr>
                <p:nvPr/>
              </p:nvSpPr>
              <p:spPr bwMode="auto">
                <a:xfrm flipV="1">
                  <a:off x="1814"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2" name="Line 1617"/>
                <p:cNvSpPr>
                  <a:spLocks noChangeShapeType="1"/>
                </p:cNvSpPr>
                <p:nvPr/>
              </p:nvSpPr>
              <p:spPr bwMode="auto">
                <a:xfrm flipV="1">
                  <a:off x="1814"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3" name="Line 1618"/>
                <p:cNvSpPr>
                  <a:spLocks noChangeShapeType="1"/>
                </p:cNvSpPr>
                <p:nvPr/>
              </p:nvSpPr>
              <p:spPr bwMode="auto">
                <a:xfrm flipV="1">
                  <a:off x="1814"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4" name="Line 1619"/>
                <p:cNvSpPr>
                  <a:spLocks noChangeShapeType="1"/>
                </p:cNvSpPr>
                <p:nvPr/>
              </p:nvSpPr>
              <p:spPr bwMode="auto">
                <a:xfrm flipV="1">
                  <a:off x="1814"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5" name="Line 1620"/>
                <p:cNvSpPr>
                  <a:spLocks noChangeShapeType="1"/>
                </p:cNvSpPr>
                <p:nvPr/>
              </p:nvSpPr>
              <p:spPr bwMode="auto">
                <a:xfrm flipV="1">
                  <a:off x="1814"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6" name="Line 1621"/>
                <p:cNvSpPr>
                  <a:spLocks noChangeShapeType="1"/>
                </p:cNvSpPr>
                <p:nvPr/>
              </p:nvSpPr>
              <p:spPr bwMode="auto">
                <a:xfrm flipV="1">
                  <a:off x="1814"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7" name="Line 1622"/>
                <p:cNvSpPr>
                  <a:spLocks noChangeShapeType="1"/>
                </p:cNvSpPr>
                <p:nvPr/>
              </p:nvSpPr>
              <p:spPr bwMode="auto">
                <a:xfrm flipV="1">
                  <a:off x="1814"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8" name="Line 1623"/>
                <p:cNvSpPr>
                  <a:spLocks noChangeShapeType="1"/>
                </p:cNvSpPr>
                <p:nvPr/>
              </p:nvSpPr>
              <p:spPr bwMode="auto">
                <a:xfrm flipV="1">
                  <a:off x="1814"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9" name="Line 1624"/>
                <p:cNvSpPr>
                  <a:spLocks noChangeShapeType="1"/>
                </p:cNvSpPr>
                <p:nvPr/>
              </p:nvSpPr>
              <p:spPr bwMode="auto">
                <a:xfrm flipV="1">
                  <a:off x="1814"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0" name="Line 1625"/>
                <p:cNvSpPr>
                  <a:spLocks noChangeShapeType="1"/>
                </p:cNvSpPr>
                <p:nvPr/>
              </p:nvSpPr>
              <p:spPr bwMode="auto">
                <a:xfrm flipV="1">
                  <a:off x="1814"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1" name="Line 1626"/>
                <p:cNvSpPr>
                  <a:spLocks noChangeShapeType="1"/>
                </p:cNvSpPr>
                <p:nvPr/>
              </p:nvSpPr>
              <p:spPr bwMode="auto">
                <a:xfrm flipV="1">
                  <a:off x="1814"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2" name="Line 1627"/>
                <p:cNvSpPr>
                  <a:spLocks noChangeShapeType="1"/>
                </p:cNvSpPr>
                <p:nvPr/>
              </p:nvSpPr>
              <p:spPr bwMode="auto">
                <a:xfrm flipV="1">
                  <a:off x="1814"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3" name="Line 1628"/>
                <p:cNvSpPr>
                  <a:spLocks noChangeShapeType="1"/>
                </p:cNvSpPr>
                <p:nvPr/>
              </p:nvSpPr>
              <p:spPr bwMode="auto">
                <a:xfrm flipV="1">
                  <a:off x="1814"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4" name="Line 1629"/>
                <p:cNvSpPr>
                  <a:spLocks noChangeShapeType="1"/>
                </p:cNvSpPr>
                <p:nvPr/>
              </p:nvSpPr>
              <p:spPr bwMode="auto">
                <a:xfrm flipV="1">
                  <a:off x="1814"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5" name="Line 1630"/>
                <p:cNvSpPr>
                  <a:spLocks noChangeShapeType="1"/>
                </p:cNvSpPr>
                <p:nvPr/>
              </p:nvSpPr>
              <p:spPr bwMode="auto">
                <a:xfrm flipV="1">
                  <a:off x="1814"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6" name="Line 1631"/>
                <p:cNvSpPr>
                  <a:spLocks noChangeShapeType="1"/>
                </p:cNvSpPr>
                <p:nvPr/>
              </p:nvSpPr>
              <p:spPr bwMode="auto">
                <a:xfrm flipV="1">
                  <a:off x="1814"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7" name="Line 1632"/>
                <p:cNvSpPr>
                  <a:spLocks noChangeShapeType="1"/>
                </p:cNvSpPr>
                <p:nvPr/>
              </p:nvSpPr>
              <p:spPr bwMode="auto">
                <a:xfrm flipV="1">
                  <a:off x="1814"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8" name="Line 1633"/>
                <p:cNvSpPr>
                  <a:spLocks noChangeShapeType="1"/>
                </p:cNvSpPr>
                <p:nvPr/>
              </p:nvSpPr>
              <p:spPr bwMode="auto">
                <a:xfrm flipV="1">
                  <a:off x="1814"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9" name="Line 1634"/>
                <p:cNvSpPr>
                  <a:spLocks noChangeShapeType="1"/>
                </p:cNvSpPr>
                <p:nvPr/>
              </p:nvSpPr>
              <p:spPr bwMode="auto">
                <a:xfrm flipV="1">
                  <a:off x="1814"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0" name="Line 1635"/>
                <p:cNvSpPr>
                  <a:spLocks noChangeShapeType="1"/>
                </p:cNvSpPr>
                <p:nvPr/>
              </p:nvSpPr>
              <p:spPr bwMode="auto">
                <a:xfrm flipV="1">
                  <a:off x="1814"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1" name="Line 1636"/>
                <p:cNvSpPr>
                  <a:spLocks noChangeShapeType="1"/>
                </p:cNvSpPr>
                <p:nvPr/>
              </p:nvSpPr>
              <p:spPr bwMode="auto">
                <a:xfrm flipV="1">
                  <a:off x="1814"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2" name="Line 1637"/>
                <p:cNvSpPr>
                  <a:spLocks noChangeShapeType="1"/>
                </p:cNvSpPr>
                <p:nvPr/>
              </p:nvSpPr>
              <p:spPr bwMode="auto">
                <a:xfrm flipV="1">
                  <a:off x="1814"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3" name="Line 1638"/>
                <p:cNvSpPr>
                  <a:spLocks noChangeShapeType="1"/>
                </p:cNvSpPr>
                <p:nvPr/>
              </p:nvSpPr>
              <p:spPr bwMode="auto">
                <a:xfrm flipV="1">
                  <a:off x="1814"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4" name="Line 1639"/>
                <p:cNvSpPr>
                  <a:spLocks noChangeShapeType="1"/>
                </p:cNvSpPr>
                <p:nvPr/>
              </p:nvSpPr>
              <p:spPr bwMode="auto">
                <a:xfrm flipV="1">
                  <a:off x="1814"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5" name="Line 1640"/>
                <p:cNvSpPr>
                  <a:spLocks noChangeShapeType="1"/>
                </p:cNvSpPr>
                <p:nvPr/>
              </p:nvSpPr>
              <p:spPr bwMode="auto">
                <a:xfrm flipV="1">
                  <a:off x="1814"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6" name="Line 1641"/>
                <p:cNvSpPr>
                  <a:spLocks noChangeShapeType="1"/>
                </p:cNvSpPr>
                <p:nvPr/>
              </p:nvSpPr>
              <p:spPr bwMode="auto">
                <a:xfrm flipV="1">
                  <a:off x="1814"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7" name="Line 1642"/>
                <p:cNvSpPr>
                  <a:spLocks noChangeShapeType="1"/>
                </p:cNvSpPr>
                <p:nvPr/>
              </p:nvSpPr>
              <p:spPr bwMode="auto">
                <a:xfrm flipV="1">
                  <a:off x="1814"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8" name="Line 1643"/>
                <p:cNvSpPr>
                  <a:spLocks noChangeShapeType="1"/>
                </p:cNvSpPr>
                <p:nvPr/>
              </p:nvSpPr>
              <p:spPr bwMode="auto">
                <a:xfrm flipV="1">
                  <a:off x="1814"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9" name="Line 1644"/>
                <p:cNvSpPr>
                  <a:spLocks noChangeShapeType="1"/>
                </p:cNvSpPr>
                <p:nvPr/>
              </p:nvSpPr>
              <p:spPr bwMode="auto">
                <a:xfrm flipV="1">
                  <a:off x="1814"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0" name="Line 1645"/>
                <p:cNvSpPr>
                  <a:spLocks noChangeShapeType="1"/>
                </p:cNvSpPr>
                <p:nvPr/>
              </p:nvSpPr>
              <p:spPr bwMode="auto">
                <a:xfrm flipV="1">
                  <a:off x="1814"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1" name="Line 1646"/>
                <p:cNvSpPr>
                  <a:spLocks noChangeShapeType="1"/>
                </p:cNvSpPr>
                <p:nvPr/>
              </p:nvSpPr>
              <p:spPr bwMode="auto">
                <a:xfrm flipV="1">
                  <a:off x="1814"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2" name="Line 1647"/>
                <p:cNvSpPr>
                  <a:spLocks noChangeShapeType="1"/>
                </p:cNvSpPr>
                <p:nvPr/>
              </p:nvSpPr>
              <p:spPr bwMode="auto">
                <a:xfrm flipV="1">
                  <a:off x="1814"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3" name="Line 1648"/>
                <p:cNvSpPr>
                  <a:spLocks noChangeShapeType="1"/>
                </p:cNvSpPr>
                <p:nvPr/>
              </p:nvSpPr>
              <p:spPr bwMode="auto">
                <a:xfrm flipV="1">
                  <a:off x="1814"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4" name="Line 1649"/>
                <p:cNvSpPr>
                  <a:spLocks noChangeShapeType="1"/>
                </p:cNvSpPr>
                <p:nvPr/>
              </p:nvSpPr>
              <p:spPr bwMode="auto">
                <a:xfrm flipV="1">
                  <a:off x="1814"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5" name="Line 1650"/>
                <p:cNvSpPr>
                  <a:spLocks noChangeShapeType="1"/>
                </p:cNvSpPr>
                <p:nvPr/>
              </p:nvSpPr>
              <p:spPr bwMode="auto">
                <a:xfrm flipV="1">
                  <a:off x="1814"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6" name="Line 1651"/>
                <p:cNvSpPr>
                  <a:spLocks noChangeShapeType="1"/>
                </p:cNvSpPr>
                <p:nvPr/>
              </p:nvSpPr>
              <p:spPr bwMode="auto">
                <a:xfrm flipV="1">
                  <a:off x="1814"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7" name="Line 1652"/>
                <p:cNvSpPr>
                  <a:spLocks noChangeShapeType="1"/>
                </p:cNvSpPr>
                <p:nvPr/>
              </p:nvSpPr>
              <p:spPr bwMode="auto">
                <a:xfrm flipV="1">
                  <a:off x="1814"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8" name="Line 1653"/>
                <p:cNvSpPr>
                  <a:spLocks noChangeShapeType="1"/>
                </p:cNvSpPr>
                <p:nvPr/>
              </p:nvSpPr>
              <p:spPr bwMode="auto">
                <a:xfrm flipV="1">
                  <a:off x="1814"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9" name="Line 1654"/>
                <p:cNvSpPr>
                  <a:spLocks noChangeShapeType="1"/>
                </p:cNvSpPr>
                <p:nvPr/>
              </p:nvSpPr>
              <p:spPr bwMode="auto">
                <a:xfrm flipV="1">
                  <a:off x="1814"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0" name="Line 1655"/>
                <p:cNvSpPr>
                  <a:spLocks noChangeShapeType="1"/>
                </p:cNvSpPr>
                <p:nvPr/>
              </p:nvSpPr>
              <p:spPr bwMode="auto">
                <a:xfrm flipV="1">
                  <a:off x="1814"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1" name="Line 1656"/>
                <p:cNvSpPr>
                  <a:spLocks noChangeShapeType="1"/>
                </p:cNvSpPr>
                <p:nvPr/>
              </p:nvSpPr>
              <p:spPr bwMode="auto">
                <a:xfrm flipV="1">
                  <a:off x="1814"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2" name="Line 1657"/>
                <p:cNvSpPr>
                  <a:spLocks noChangeShapeType="1"/>
                </p:cNvSpPr>
                <p:nvPr/>
              </p:nvSpPr>
              <p:spPr bwMode="auto">
                <a:xfrm flipV="1">
                  <a:off x="1814"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3" name="Line 1658"/>
                <p:cNvSpPr>
                  <a:spLocks noChangeShapeType="1"/>
                </p:cNvSpPr>
                <p:nvPr/>
              </p:nvSpPr>
              <p:spPr bwMode="auto">
                <a:xfrm flipV="1">
                  <a:off x="1814"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4" name="Line 1659"/>
                <p:cNvSpPr>
                  <a:spLocks noChangeShapeType="1"/>
                </p:cNvSpPr>
                <p:nvPr/>
              </p:nvSpPr>
              <p:spPr bwMode="auto">
                <a:xfrm flipV="1">
                  <a:off x="1814"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5" name="Line 1660"/>
                <p:cNvSpPr>
                  <a:spLocks noChangeShapeType="1"/>
                </p:cNvSpPr>
                <p:nvPr/>
              </p:nvSpPr>
              <p:spPr bwMode="auto">
                <a:xfrm flipV="1">
                  <a:off x="1814"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6" name="Line 1661"/>
                <p:cNvSpPr>
                  <a:spLocks noChangeShapeType="1"/>
                </p:cNvSpPr>
                <p:nvPr/>
              </p:nvSpPr>
              <p:spPr bwMode="auto">
                <a:xfrm flipV="1">
                  <a:off x="1814"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7" name="Line 1662"/>
                <p:cNvSpPr>
                  <a:spLocks noChangeShapeType="1"/>
                </p:cNvSpPr>
                <p:nvPr/>
              </p:nvSpPr>
              <p:spPr bwMode="auto">
                <a:xfrm flipV="1">
                  <a:off x="1814"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8" name="Line 1663"/>
                <p:cNvSpPr>
                  <a:spLocks noChangeShapeType="1"/>
                </p:cNvSpPr>
                <p:nvPr/>
              </p:nvSpPr>
              <p:spPr bwMode="auto">
                <a:xfrm flipV="1">
                  <a:off x="1814"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9" name="Line 1664"/>
                <p:cNvSpPr>
                  <a:spLocks noChangeShapeType="1"/>
                </p:cNvSpPr>
                <p:nvPr/>
              </p:nvSpPr>
              <p:spPr bwMode="auto">
                <a:xfrm flipV="1">
                  <a:off x="1814"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0" name="Line 1665"/>
                <p:cNvSpPr>
                  <a:spLocks noChangeShapeType="1"/>
                </p:cNvSpPr>
                <p:nvPr/>
              </p:nvSpPr>
              <p:spPr bwMode="auto">
                <a:xfrm flipV="1">
                  <a:off x="1814"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1" name="Line 1666"/>
                <p:cNvSpPr>
                  <a:spLocks noChangeShapeType="1"/>
                </p:cNvSpPr>
                <p:nvPr/>
              </p:nvSpPr>
              <p:spPr bwMode="auto">
                <a:xfrm flipV="1">
                  <a:off x="1814"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2" name="Line 1667"/>
                <p:cNvSpPr>
                  <a:spLocks noChangeShapeType="1"/>
                </p:cNvSpPr>
                <p:nvPr/>
              </p:nvSpPr>
              <p:spPr bwMode="auto">
                <a:xfrm flipV="1">
                  <a:off x="1814"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3" name="Line 1668"/>
                <p:cNvSpPr>
                  <a:spLocks noChangeShapeType="1"/>
                </p:cNvSpPr>
                <p:nvPr/>
              </p:nvSpPr>
              <p:spPr bwMode="auto">
                <a:xfrm flipV="1">
                  <a:off x="1814"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4" name="Line 1669"/>
                <p:cNvSpPr>
                  <a:spLocks noChangeShapeType="1"/>
                </p:cNvSpPr>
                <p:nvPr/>
              </p:nvSpPr>
              <p:spPr bwMode="auto">
                <a:xfrm flipV="1">
                  <a:off x="1814"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5" name="Line 1670"/>
                <p:cNvSpPr>
                  <a:spLocks noChangeShapeType="1"/>
                </p:cNvSpPr>
                <p:nvPr/>
              </p:nvSpPr>
              <p:spPr bwMode="auto">
                <a:xfrm flipV="1">
                  <a:off x="1814"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6" name="Line 1671"/>
                <p:cNvSpPr>
                  <a:spLocks noChangeShapeType="1"/>
                </p:cNvSpPr>
                <p:nvPr/>
              </p:nvSpPr>
              <p:spPr bwMode="auto">
                <a:xfrm flipV="1">
                  <a:off x="1814"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7" name="Line 1672"/>
                <p:cNvSpPr>
                  <a:spLocks noChangeShapeType="1"/>
                </p:cNvSpPr>
                <p:nvPr/>
              </p:nvSpPr>
              <p:spPr bwMode="auto">
                <a:xfrm flipV="1">
                  <a:off x="1814"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8" name="Line 1673"/>
                <p:cNvSpPr>
                  <a:spLocks noChangeShapeType="1"/>
                </p:cNvSpPr>
                <p:nvPr/>
              </p:nvSpPr>
              <p:spPr bwMode="auto">
                <a:xfrm flipV="1">
                  <a:off x="1814"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9" name="Line 1674"/>
                <p:cNvSpPr>
                  <a:spLocks noChangeShapeType="1"/>
                </p:cNvSpPr>
                <p:nvPr/>
              </p:nvSpPr>
              <p:spPr bwMode="auto">
                <a:xfrm flipV="1">
                  <a:off x="1814"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0" name="Line 1675"/>
                <p:cNvSpPr>
                  <a:spLocks noChangeShapeType="1"/>
                </p:cNvSpPr>
                <p:nvPr/>
              </p:nvSpPr>
              <p:spPr bwMode="auto">
                <a:xfrm flipV="1">
                  <a:off x="1814"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1" name="Line 1676"/>
                <p:cNvSpPr>
                  <a:spLocks noChangeShapeType="1"/>
                </p:cNvSpPr>
                <p:nvPr/>
              </p:nvSpPr>
              <p:spPr bwMode="auto">
                <a:xfrm flipV="1">
                  <a:off x="1814"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2" name="Line 1677"/>
                <p:cNvSpPr>
                  <a:spLocks noChangeShapeType="1"/>
                </p:cNvSpPr>
                <p:nvPr/>
              </p:nvSpPr>
              <p:spPr bwMode="auto">
                <a:xfrm flipV="1">
                  <a:off x="1814"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3" name="Line 1678"/>
                <p:cNvSpPr>
                  <a:spLocks noChangeShapeType="1"/>
                </p:cNvSpPr>
                <p:nvPr/>
              </p:nvSpPr>
              <p:spPr bwMode="auto">
                <a:xfrm flipV="1">
                  <a:off x="1814"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4" name="Line 1679"/>
                <p:cNvSpPr>
                  <a:spLocks noChangeShapeType="1"/>
                </p:cNvSpPr>
                <p:nvPr/>
              </p:nvSpPr>
              <p:spPr bwMode="auto">
                <a:xfrm flipV="1">
                  <a:off x="1814"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5" name="Line 1680"/>
                <p:cNvSpPr>
                  <a:spLocks noChangeShapeType="1"/>
                </p:cNvSpPr>
                <p:nvPr/>
              </p:nvSpPr>
              <p:spPr bwMode="auto">
                <a:xfrm flipV="1">
                  <a:off x="1814"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6" name="Line 1681"/>
                <p:cNvSpPr>
                  <a:spLocks noChangeShapeType="1"/>
                </p:cNvSpPr>
                <p:nvPr/>
              </p:nvSpPr>
              <p:spPr bwMode="auto">
                <a:xfrm flipV="1">
                  <a:off x="1814"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7" name="Line 1682"/>
                <p:cNvSpPr>
                  <a:spLocks noChangeShapeType="1"/>
                </p:cNvSpPr>
                <p:nvPr/>
              </p:nvSpPr>
              <p:spPr bwMode="auto">
                <a:xfrm flipV="1">
                  <a:off x="1814"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8" name="Line 1683"/>
                <p:cNvSpPr>
                  <a:spLocks noChangeShapeType="1"/>
                </p:cNvSpPr>
                <p:nvPr/>
              </p:nvSpPr>
              <p:spPr bwMode="auto">
                <a:xfrm flipV="1">
                  <a:off x="1814"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9" name="Line 1684"/>
                <p:cNvSpPr>
                  <a:spLocks noChangeShapeType="1"/>
                </p:cNvSpPr>
                <p:nvPr/>
              </p:nvSpPr>
              <p:spPr bwMode="auto">
                <a:xfrm flipV="1">
                  <a:off x="1814"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0" name="Line 1685"/>
                <p:cNvSpPr>
                  <a:spLocks noChangeShapeType="1"/>
                </p:cNvSpPr>
                <p:nvPr/>
              </p:nvSpPr>
              <p:spPr bwMode="auto">
                <a:xfrm flipV="1">
                  <a:off x="1814"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1" name="Line 1686"/>
                <p:cNvSpPr>
                  <a:spLocks noChangeShapeType="1"/>
                </p:cNvSpPr>
                <p:nvPr/>
              </p:nvSpPr>
              <p:spPr bwMode="auto">
                <a:xfrm flipV="1">
                  <a:off x="1814"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2" name="Line 1687"/>
                <p:cNvSpPr>
                  <a:spLocks noChangeShapeType="1"/>
                </p:cNvSpPr>
                <p:nvPr/>
              </p:nvSpPr>
              <p:spPr bwMode="auto">
                <a:xfrm flipV="1">
                  <a:off x="1814"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3" name="Line 1688"/>
                <p:cNvSpPr>
                  <a:spLocks noChangeShapeType="1"/>
                </p:cNvSpPr>
                <p:nvPr/>
              </p:nvSpPr>
              <p:spPr bwMode="auto">
                <a:xfrm flipV="1">
                  <a:off x="1814"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4" name="Line 1689"/>
                <p:cNvSpPr>
                  <a:spLocks noChangeShapeType="1"/>
                </p:cNvSpPr>
                <p:nvPr/>
              </p:nvSpPr>
              <p:spPr bwMode="auto">
                <a:xfrm flipV="1">
                  <a:off x="1814"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5" name="Line 1690"/>
                <p:cNvSpPr>
                  <a:spLocks noChangeShapeType="1"/>
                </p:cNvSpPr>
                <p:nvPr/>
              </p:nvSpPr>
              <p:spPr bwMode="auto">
                <a:xfrm flipV="1">
                  <a:off x="1814"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6" name="Line 1691"/>
                <p:cNvSpPr>
                  <a:spLocks noChangeShapeType="1"/>
                </p:cNvSpPr>
                <p:nvPr/>
              </p:nvSpPr>
              <p:spPr bwMode="auto">
                <a:xfrm flipV="1">
                  <a:off x="1814"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7" name="Line 1692"/>
                <p:cNvSpPr>
                  <a:spLocks noChangeShapeType="1"/>
                </p:cNvSpPr>
                <p:nvPr/>
              </p:nvSpPr>
              <p:spPr bwMode="auto">
                <a:xfrm flipV="1">
                  <a:off x="1814"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8" name="Line 1693"/>
                <p:cNvSpPr>
                  <a:spLocks noChangeShapeType="1"/>
                </p:cNvSpPr>
                <p:nvPr/>
              </p:nvSpPr>
              <p:spPr bwMode="auto">
                <a:xfrm flipV="1">
                  <a:off x="1814"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9" name="Line 1694"/>
                <p:cNvSpPr>
                  <a:spLocks noChangeShapeType="1"/>
                </p:cNvSpPr>
                <p:nvPr/>
              </p:nvSpPr>
              <p:spPr bwMode="auto">
                <a:xfrm flipV="1">
                  <a:off x="1814"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0" name="Line 1695"/>
                <p:cNvSpPr>
                  <a:spLocks noChangeShapeType="1"/>
                </p:cNvSpPr>
                <p:nvPr/>
              </p:nvSpPr>
              <p:spPr bwMode="auto">
                <a:xfrm flipV="1">
                  <a:off x="1814"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1" name="Line 1696"/>
                <p:cNvSpPr>
                  <a:spLocks noChangeShapeType="1"/>
                </p:cNvSpPr>
                <p:nvPr/>
              </p:nvSpPr>
              <p:spPr bwMode="auto">
                <a:xfrm flipV="1">
                  <a:off x="1814"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2" name="Line 1697"/>
                <p:cNvSpPr>
                  <a:spLocks noChangeShapeType="1"/>
                </p:cNvSpPr>
                <p:nvPr/>
              </p:nvSpPr>
              <p:spPr bwMode="auto">
                <a:xfrm flipV="1">
                  <a:off x="1814"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3" name="Line 1698"/>
                <p:cNvSpPr>
                  <a:spLocks noChangeShapeType="1"/>
                </p:cNvSpPr>
                <p:nvPr/>
              </p:nvSpPr>
              <p:spPr bwMode="auto">
                <a:xfrm flipV="1">
                  <a:off x="1814"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4" name="Line 1699"/>
                <p:cNvSpPr>
                  <a:spLocks noChangeShapeType="1"/>
                </p:cNvSpPr>
                <p:nvPr/>
              </p:nvSpPr>
              <p:spPr bwMode="auto">
                <a:xfrm flipV="1">
                  <a:off x="1814"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5" name="Line 1700"/>
                <p:cNvSpPr>
                  <a:spLocks noChangeShapeType="1"/>
                </p:cNvSpPr>
                <p:nvPr/>
              </p:nvSpPr>
              <p:spPr bwMode="auto">
                <a:xfrm flipV="1">
                  <a:off x="1814"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6" name="Line 1701"/>
                <p:cNvSpPr>
                  <a:spLocks noChangeShapeType="1"/>
                </p:cNvSpPr>
                <p:nvPr/>
              </p:nvSpPr>
              <p:spPr bwMode="auto">
                <a:xfrm flipV="1">
                  <a:off x="1814"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7" name="Line 1702"/>
                <p:cNvSpPr>
                  <a:spLocks noChangeShapeType="1"/>
                </p:cNvSpPr>
                <p:nvPr/>
              </p:nvSpPr>
              <p:spPr bwMode="auto">
                <a:xfrm flipV="1">
                  <a:off x="1814"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8" name="Line 1703"/>
                <p:cNvSpPr>
                  <a:spLocks noChangeShapeType="1"/>
                </p:cNvSpPr>
                <p:nvPr/>
              </p:nvSpPr>
              <p:spPr bwMode="auto">
                <a:xfrm flipV="1">
                  <a:off x="1814"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9" name="Line 1704"/>
                <p:cNvSpPr>
                  <a:spLocks noChangeShapeType="1"/>
                </p:cNvSpPr>
                <p:nvPr/>
              </p:nvSpPr>
              <p:spPr bwMode="auto">
                <a:xfrm flipV="1">
                  <a:off x="1814"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0" name="Line 1705"/>
                <p:cNvSpPr>
                  <a:spLocks noChangeShapeType="1"/>
                </p:cNvSpPr>
                <p:nvPr/>
              </p:nvSpPr>
              <p:spPr bwMode="auto">
                <a:xfrm flipV="1">
                  <a:off x="1814"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1" name="Line 1706"/>
                <p:cNvSpPr>
                  <a:spLocks noChangeShapeType="1"/>
                </p:cNvSpPr>
                <p:nvPr/>
              </p:nvSpPr>
              <p:spPr bwMode="auto">
                <a:xfrm flipV="1">
                  <a:off x="1814"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2" name="Line 1707"/>
                <p:cNvSpPr>
                  <a:spLocks noChangeShapeType="1"/>
                </p:cNvSpPr>
                <p:nvPr/>
              </p:nvSpPr>
              <p:spPr bwMode="auto">
                <a:xfrm flipV="1">
                  <a:off x="1814"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3" name="Line 1708"/>
                <p:cNvSpPr>
                  <a:spLocks noChangeShapeType="1"/>
                </p:cNvSpPr>
                <p:nvPr/>
              </p:nvSpPr>
              <p:spPr bwMode="auto">
                <a:xfrm flipV="1">
                  <a:off x="1814"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4" name="Line 1709"/>
                <p:cNvSpPr>
                  <a:spLocks noChangeShapeType="1"/>
                </p:cNvSpPr>
                <p:nvPr/>
              </p:nvSpPr>
              <p:spPr bwMode="auto">
                <a:xfrm flipV="1">
                  <a:off x="1814"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5" name="Line 1710"/>
                <p:cNvSpPr>
                  <a:spLocks noChangeShapeType="1"/>
                </p:cNvSpPr>
                <p:nvPr/>
              </p:nvSpPr>
              <p:spPr bwMode="auto">
                <a:xfrm flipV="1">
                  <a:off x="1814"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6" name="Line 1711"/>
                <p:cNvSpPr>
                  <a:spLocks noChangeShapeType="1"/>
                </p:cNvSpPr>
                <p:nvPr/>
              </p:nvSpPr>
              <p:spPr bwMode="auto">
                <a:xfrm flipV="1">
                  <a:off x="1814"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7" name="Line 1712"/>
                <p:cNvSpPr>
                  <a:spLocks noChangeShapeType="1"/>
                </p:cNvSpPr>
                <p:nvPr/>
              </p:nvSpPr>
              <p:spPr bwMode="auto">
                <a:xfrm flipV="1">
                  <a:off x="1814"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8" name="Line 1713"/>
                <p:cNvSpPr>
                  <a:spLocks noChangeShapeType="1"/>
                </p:cNvSpPr>
                <p:nvPr/>
              </p:nvSpPr>
              <p:spPr bwMode="auto">
                <a:xfrm flipV="1">
                  <a:off x="1814"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9" name="Line 1714"/>
                <p:cNvSpPr>
                  <a:spLocks noChangeShapeType="1"/>
                </p:cNvSpPr>
                <p:nvPr/>
              </p:nvSpPr>
              <p:spPr bwMode="auto">
                <a:xfrm flipV="1">
                  <a:off x="1814"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0" name="Line 1715"/>
                <p:cNvSpPr>
                  <a:spLocks noChangeShapeType="1"/>
                </p:cNvSpPr>
                <p:nvPr/>
              </p:nvSpPr>
              <p:spPr bwMode="auto">
                <a:xfrm flipV="1">
                  <a:off x="1814"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1" name="Line 1716"/>
                <p:cNvSpPr>
                  <a:spLocks noChangeShapeType="1"/>
                </p:cNvSpPr>
                <p:nvPr/>
              </p:nvSpPr>
              <p:spPr bwMode="auto">
                <a:xfrm flipV="1">
                  <a:off x="1814"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2" name="Line 1717"/>
                <p:cNvSpPr>
                  <a:spLocks noChangeShapeType="1"/>
                </p:cNvSpPr>
                <p:nvPr/>
              </p:nvSpPr>
              <p:spPr bwMode="auto">
                <a:xfrm flipV="1">
                  <a:off x="1814"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3" name="Line 1718"/>
                <p:cNvSpPr>
                  <a:spLocks noChangeShapeType="1"/>
                </p:cNvSpPr>
                <p:nvPr/>
              </p:nvSpPr>
              <p:spPr bwMode="auto">
                <a:xfrm flipV="1">
                  <a:off x="1814"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4" name="Line 1719"/>
                <p:cNvSpPr>
                  <a:spLocks noChangeShapeType="1"/>
                </p:cNvSpPr>
                <p:nvPr/>
              </p:nvSpPr>
              <p:spPr bwMode="auto">
                <a:xfrm flipV="1">
                  <a:off x="1814"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5" name="Line 1720"/>
                <p:cNvSpPr>
                  <a:spLocks noChangeShapeType="1"/>
                </p:cNvSpPr>
                <p:nvPr/>
              </p:nvSpPr>
              <p:spPr bwMode="auto">
                <a:xfrm flipV="1">
                  <a:off x="1814"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6" name="Line 1721"/>
                <p:cNvSpPr>
                  <a:spLocks noChangeShapeType="1"/>
                </p:cNvSpPr>
                <p:nvPr/>
              </p:nvSpPr>
              <p:spPr bwMode="auto">
                <a:xfrm flipV="1">
                  <a:off x="1814"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7" name="Line 1722"/>
                <p:cNvSpPr>
                  <a:spLocks noChangeShapeType="1"/>
                </p:cNvSpPr>
                <p:nvPr/>
              </p:nvSpPr>
              <p:spPr bwMode="auto">
                <a:xfrm flipV="1">
                  <a:off x="1814"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8" name="Line 1723"/>
                <p:cNvSpPr>
                  <a:spLocks noChangeShapeType="1"/>
                </p:cNvSpPr>
                <p:nvPr/>
              </p:nvSpPr>
              <p:spPr bwMode="auto">
                <a:xfrm flipV="1">
                  <a:off x="1814"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9" name="Line 1724"/>
                <p:cNvSpPr>
                  <a:spLocks noChangeShapeType="1"/>
                </p:cNvSpPr>
                <p:nvPr/>
              </p:nvSpPr>
              <p:spPr bwMode="auto">
                <a:xfrm flipV="1">
                  <a:off x="1814"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0" name="Line 1725"/>
                <p:cNvSpPr>
                  <a:spLocks noChangeShapeType="1"/>
                </p:cNvSpPr>
                <p:nvPr/>
              </p:nvSpPr>
              <p:spPr bwMode="auto">
                <a:xfrm flipV="1">
                  <a:off x="1814"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1" name="Line 1726"/>
                <p:cNvSpPr>
                  <a:spLocks noChangeShapeType="1"/>
                </p:cNvSpPr>
                <p:nvPr/>
              </p:nvSpPr>
              <p:spPr bwMode="auto">
                <a:xfrm flipV="1">
                  <a:off x="1814"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2" name="Line 1727"/>
                <p:cNvSpPr>
                  <a:spLocks noChangeShapeType="1"/>
                </p:cNvSpPr>
                <p:nvPr/>
              </p:nvSpPr>
              <p:spPr bwMode="auto">
                <a:xfrm flipV="1">
                  <a:off x="1814"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3" name="Line 1728"/>
                <p:cNvSpPr>
                  <a:spLocks noChangeShapeType="1"/>
                </p:cNvSpPr>
                <p:nvPr/>
              </p:nvSpPr>
              <p:spPr bwMode="auto">
                <a:xfrm flipV="1">
                  <a:off x="1814"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4" name="Line 1729"/>
                <p:cNvSpPr>
                  <a:spLocks noChangeShapeType="1"/>
                </p:cNvSpPr>
                <p:nvPr/>
              </p:nvSpPr>
              <p:spPr bwMode="auto">
                <a:xfrm flipV="1">
                  <a:off x="1814"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5" name="Line 1730"/>
                <p:cNvSpPr>
                  <a:spLocks noChangeShapeType="1"/>
                </p:cNvSpPr>
                <p:nvPr/>
              </p:nvSpPr>
              <p:spPr bwMode="auto">
                <a:xfrm flipV="1">
                  <a:off x="1814"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6" name="Line 1731"/>
                <p:cNvSpPr>
                  <a:spLocks noChangeShapeType="1"/>
                </p:cNvSpPr>
                <p:nvPr/>
              </p:nvSpPr>
              <p:spPr bwMode="auto">
                <a:xfrm flipV="1">
                  <a:off x="1814"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7" name="Line 1732"/>
                <p:cNvSpPr>
                  <a:spLocks noChangeShapeType="1"/>
                </p:cNvSpPr>
                <p:nvPr/>
              </p:nvSpPr>
              <p:spPr bwMode="auto">
                <a:xfrm flipV="1">
                  <a:off x="1814"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8" name="Line 1733"/>
                <p:cNvSpPr>
                  <a:spLocks noChangeShapeType="1"/>
                </p:cNvSpPr>
                <p:nvPr/>
              </p:nvSpPr>
              <p:spPr bwMode="auto">
                <a:xfrm flipV="1">
                  <a:off x="1814"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9" name="Line 1734"/>
                <p:cNvSpPr>
                  <a:spLocks noChangeShapeType="1"/>
                </p:cNvSpPr>
                <p:nvPr/>
              </p:nvSpPr>
              <p:spPr bwMode="auto">
                <a:xfrm flipV="1">
                  <a:off x="1814"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0" name="Line 1735"/>
                <p:cNvSpPr>
                  <a:spLocks noChangeShapeType="1"/>
                </p:cNvSpPr>
                <p:nvPr/>
              </p:nvSpPr>
              <p:spPr bwMode="auto">
                <a:xfrm flipV="1">
                  <a:off x="1814"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1" name="Line 1736"/>
                <p:cNvSpPr>
                  <a:spLocks noChangeShapeType="1"/>
                </p:cNvSpPr>
                <p:nvPr/>
              </p:nvSpPr>
              <p:spPr bwMode="auto">
                <a:xfrm flipV="1">
                  <a:off x="1814"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2" name="Line 1737"/>
                <p:cNvSpPr>
                  <a:spLocks noChangeShapeType="1"/>
                </p:cNvSpPr>
                <p:nvPr/>
              </p:nvSpPr>
              <p:spPr bwMode="auto">
                <a:xfrm flipV="1">
                  <a:off x="1814"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3" name="Line 1738"/>
                <p:cNvSpPr>
                  <a:spLocks noChangeShapeType="1"/>
                </p:cNvSpPr>
                <p:nvPr/>
              </p:nvSpPr>
              <p:spPr bwMode="auto">
                <a:xfrm flipV="1">
                  <a:off x="1814"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4" name="Line 1739"/>
                <p:cNvSpPr>
                  <a:spLocks noChangeShapeType="1"/>
                </p:cNvSpPr>
                <p:nvPr/>
              </p:nvSpPr>
              <p:spPr bwMode="auto">
                <a:xfrm flipV="1">
                  <a:off x="1814"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5" name="Line 1740"/>
                <p:cNvSpPr>
                  <a:spLocks noChangeShapeType="1"/>
                </p:cNvSpPr>
                <p:nvPr/>
              </p:nvSpPr>
              <p:spPr bwMode="auto">
                <a:xfrm flipV="1">
                  <a:off x="1814"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6" name="Line 1741"/>
                <p:cNvSpPr>
                  <a:spLocks noChangeShapeType="1"/>
                </p:cNvSpPr>
                <p:nvPr/>
              </p:nvSpPr>
              <p:spPr bwMode="auto">
                <a:xfrm flipV="1">
                  <a:off x="1814"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7" name="Line 1742"/>
                <p:cNvSpPr>
                  <a:spLocks noChangeShapeType="1"/>
                </p:cNvSpPr>
                <p:nvPr/>
              </p:nvSpPr>
              <p:spPr bwMode="auto">
                <a:xfrm flipV="1">
                  <a:off x="1814"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8" name="Line 1743"/>
                <p:cNvSpPr>
                  <a:spLocks noChangeShapeType="1"/>
                </p:cNvSpPr>
                <p:nvPr/>
              </p:nvSpPr>
              <p:spPr bwMode="auto">
                <a:xfrm flipV="1">
                  <a:off x="1814"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9" name="Line 1744"/>
                <p:cNvSpPr>
                  <a:spLocks noChangeShapeType="1"/>
                </p:cNvSpPr>
                <p:nvPr/>
              </p:nvSpPr>
              <p:spPr bwMode="auto">
                <a:xfrm flipV="1">
                  <a:off x="1814"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0" name="Line 1745"/>
                <p:cNvSpPr>
                  <a:spLocks noChangeShapeType="1"/>
                </p:cNvSpPr>
                <p:nvPr/>
              </p:nvSpPr>
              <p:spPr bwMode="auto">
                <a:xfrm flipV="1">
                  <a:off x="1814"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1" name="Line 1746"/>
                <p:cNvSpPr>
                  <a:spLocks noChangeShapeType="1"/>
                </p:cNvSpPr>
                <p:nvPr/>
              </p:nvSpPr>
              <p:spPr bwMode="auto">
                <a:xfrm flipV="1">
                  <a:off x="1814"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2" name="Line 1747"/>
                <p:cNvSpPr>
                  <a:spLocks noChangeShapeType="1"/>
                </p:cNvSpPr>
                <p:nvPr/>
              </p:nvSpPr>
              <p:spPr bwMode="auto">
                <a:xfrm flipV="1">
                  <a:off x="1814"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3" name="Line 1748"/>
                <p:cNvSpPr>
                  <a:spLocks noChangeShapeType="1"/>
                </p:cNvSpPr>
                <p:nvPr/>
              </p:nvSpPr>
              <p:spPr bwMode="auto">
                <a:xfrm flipV="1">
                  <a:off x="1814"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4" name="Line 1749"/>
                <p:cNvSpPr>
                  <a:spLocks noChangeShapeType="1"/>
                </p:cNvSpPr>
                <p:nvPr/>
              </p:nvSpPr>
              <p:spPr bwMode="auto">
                <a:xfrm flipV="1">
                  <a:off x="1814"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5" name="Line 1750"/>
                <p:cNvSpPr>
                  <a:spLocks noChangeShapeType="1"/>
                </p:cNvSpPr>
                <p:nvPr/>
              </p:nvSpPr>
              <p:spPr bwMode="auto">
                <a:xfrm>
                  <a:off x="1814"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6" name="Freeform 1751"/>
                <p:cNvSpPr>
                  <a:spLocks noEditPoints="1"/>
                </p:cNvSpPr>
                <p:nvPr/>
              </p:nvSpPr>
              <p:spPr bwMode="auto">
                <a:xfrm>
                  <a:off x="1806" y="3035"/>
                  <a:ext cx="44" cy="70"/>
                </a:xfrm>
                <a:custGeom>
                  <a:avLst/>
                  <a:gdLst>
                    <a:gd name="T0" fmla="*/ 0 w 89"/>
                    <a:gd name="T1" fmla="*/ 70 h 139"/>
                    <a:gd name="T2" fmla="*/ 0 w 89"/>
                    <a:gd name="T3" fmla="*/ 47 h 139"/>
                    <a:gd name="T4" fmla="*/ 6 w 89"/>
                    <a:gd name="T5" fmla="*/ 29 h 139"/>
                    <a:gd name="T6" fmla="*/ 9 w 89"/>
                    <a:gd name="T7" fmla="*/ 21 h 139"/>
                    <a:gd name="T8" fmla="*/ 14 w 89"/>
                    <a:gd name="T9" fmla="*/ 12 h 139"/>
                    <a:gd name="T10" fmla="*/ 20 w 89"/>
                    <a:gd name="T11" fmla="*/ 7 h 139"/>
                    <a:gd name="T12" fmla="*/ 27 w 89"/>
                    <a:gd name="T13" fmla="*/ 3 h 139"/>
                    <a:gd name="T14" fmla="*/ 35 w 89"/>
                    <a:gd name="T15" fmla="*/ 0 h 139"/>
                    <a:gd name="T16" fmla="*/ 44 w 89"/>
                    <a:gd name="T17" fmla="*/ 0 h 139"/>
                    <a:gd name="T18" fmla="*/ 56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9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7 w 89"/>
                    <a:gd name="T53" fmla="*/ 136 h 139"/>
                    <a:gd name="T54" fmla="*/ 14 w 89"/>
                    <a:gd name="T55" fmla="*/ 125 h 139"/>
                    <a:gd name="T56" fmla="*/ 6 w 89"/>
                    <a:gd name="T57" fmla="*/ 111 h 139"/>
                    <a:gd name="T58" fmla="*/ 2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7 w 89"/>
                    <a:gd name="T105" fmla="*/ 24 h 139"/>
                    <a:gd name="T106" fmla="*/ 21 w 89"/>
                    <a:gd name="T107" fmla="*/ 35 h 139"/>
                    <a:gd name="T108" fmla="*/ 20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6" y="29"/>
                      </a:lnTo>
                      <a:lnTo>
                        <a:pt x="9" y="21"/>
                      </a:lnTo>
                      <a:lnTo>
                        <a:pt x="14" y="12"/>
                      </a:lnTo>
                      <a:lnTo>
                        <a:pt x="20" y="7"/>
                      </a:lnTo>
                      <a:lnTo>
                        <a:pt x="27" y="3"/>
                      </a:lnTo>
                      <a:lnTo>
                        <a:pt x="35" y="0"/>
                      </a:lnTo>
                      <a:lnTo>
                        <a:pt x="44" y="0"/>
                      </a:lnTo>
                      <a:lnTo>
                        <a:pt x="56" y="0"/>
                      </a:lnTo>
                      <a:lnTo>
                        <a:pt x="65" y="3"/>
                      </a:lnTo>
                      <a:lnTo>
                        <a:pt x="70" y="7"/>
                      </a:lnTo>
                      <a:lnTo>
                        <a:pt x="75" y="12"/>
                      </a:lnTo>
                      <a:lnTo>
                        <a:pt x="79" y="15"/>
                      </a:lnTo>
                      <a:lnTo>
                        <a:pt x="82" y="26"/>
                      </a:lnTo>
                      <a:lnTo>
                        <a:pt x="86" y="36"/>
                      </a:lnTo>
                      <a:lnTo>
                        <a:pt x="89" y="50"/>
                      </a:lnTo>
                      <a:lnTo>
                        <a:pt x="89" y="70"/>
                      </a:lnTo>
                      <a:lnTo>
                        <a:pt x="89" y="90"/>
                      </a:lnTo>
                      <a:lnTo>
                        <a:pt x="84" y="108"/>
                      </a:lnTo>
                      <a:lnTo>
                        <a:pt x="81" y="118"/>
                      </a:lnTo>
                      <a:lnTo>
                        <a:pt x="75" y="125"/>
                      </a:lnTo>
                      <a:lnTo>
                        <a:pt x="70" y="131"/>
                      </a:lnTo>
                      <a:lnTo>
                        <a:pt x="63" y="136"/>
                      </a:lnTo>
                      <a:lnTo>
                        <a:pt x="54" y="138"/>
                      </a:lnTo>
                      <a:lnTo>
                        <a:pt x="44" y="139"/>
                      </a:lnTo>
                      <a:lnTo>
                        <a:pt x="27" y="136"/>
                      </a:lnTo>
                      <a:lnTo>
                        <a:pt x="14" y="125"/>
                      </a:lnTo>
                      <a:lnTo>
                        <a:pt x="6" y="111"/>
                      </a:lnTo>
                      <a:lnTo>
                        <a:pt x="2"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7" y="24"/>
                      </a:lnTo>
                      <a:lnTo>
                        <a:pt x="21" y="35"/>
                      </a:lnTo>
                      <a:lnTo>
                        <a:pt x="20"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647" name="Line 1752"/>
                <p:cNvSpPr>
                  <a:spLocks noChangeShapeType="1"/>
                </p:cNvSpPr>
                <p:nvPr/>
              </p:nvSpPr>
              <p:spPr bwMode="auto">
                <a:xfrm flipV="1">
                  <a:off x="2203"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8" name="Line 1753"/>
                <p:cNvSpPr>
                  <a:spLocks noChangeShapeType="1"/>
                </p:cNvSpPr>
                <p:nvPr/>
              </p:nvSpPr>
              <p:spPr bwMode="auto">
                <a:xfrm flipV="1">
                  <a:off x="2203"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9" name="Line 1754"/>
                <p:cNvSpPr>
                  <a:spLocks noChangeShapeType="1"/>
                </p:cNvSpPr>
                <p:nvPr/>
              </p:nvSpPr>
              <p:spPr bwMode="auto">
                <a:xfrm flipV="1">
                  <a:off x="2203"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0" name="Line 1755"/>
                <p:cNvSpPr>
                  <a:spLocks noChangeShapeType="1"/>
                </p:cNvSpPr>
                <p:nvPr/>
              </p:nvSpPr>
              <p:spPr bwMode="auto">
                <a:xfrm flipV="1">
                  <a:off x="2203"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1" name="Line 1756"/>
                <p:cNvSpPr>
                  <a:spLocks noChangeShapeType="1"/>
                </p:cNvSpPr>
                <p:nvPr/>
              </p:nvSpPr>
              <p:spPr bwMode="auto">
                <a:xfrm flipV="1">
                  <a:off x="2203"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2" name="Line 1757"/>
                <p:cNvSpPr>
                  <a:spLocks noChangeShapeType="1"/>
                </p:cNvSpPr>
                <p:nvPr/>
              </p:nvSpPr>
              <p:spPr bwMode="auto">
                <a:xfrm flipV="1">
                  <a:off x="2203"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3" name="Line 1758"/>
                <p:cNvSpPr>
                  <a:spLocks noChangeShapeType="1"/>
                </p:cNvSpPr>
                <p:nvPr/>
              </p:nvSpPr>
              <p:spPr bwMode="auto">
                <a:xfrm flipV="1">
                  <a:off x="2203"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4" name="Line 1759"/>
                <p:cNvSpPr>
                  <a:spLocks noChangeShapeType="1"/>
                </p:cNvSpPr>
                <p:nvPr/>
              </p:nvSpPr>
              <p:spPr bwMode="auto">
                <a:xfrm flipV="1">
                  <a:off x="2203"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5" name="Line 1760"/>
                <p:cNvSpPr>
                  <a:spLocks noChangeShapeType="1"/>
                </p:cNvSpPr>
                <p:nvPr/>
              </p:nvSpPr>
              <p:spPr bwMode="auto">
                <a:xfrm flipV="1">
                  <a:off x="2203"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6" name="Line 1761"/>
                <p:cNvSpPr>
                  <a:spLocks noChangeShapeType="1"/>
                </p:cNvSpPr>
                <p:nvPr/>
              </p:nvSpPr>
              <p:spPr bwMode="auto">
                <a:xfrm flipV="1">
                  <a:off x="2203"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7" name="Line 1762"/>
                <p:cNvSpPr>
                  <a:spLocks noChangeShapeType="1"/>
                </p:cNvSpPr>
                <p:nvPr/>
              </p:nvSpPr>
              <p:spPr bwMode="auto">
                <a:xfrm flipV="1">
                  <a:off x="2203"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8" name="Line 1763"/>
                <p:cNvSpPr>
                  <a:spLocks noChangeShapeType="1"/>
                </p:cNvSpPr>
                <p:nvPr/>
              </p:nvSpPr>
              <p:spPr bwMode="auto">
                <a:xfrm flipV="1">
                  <a:off x="2203"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9" name="Line 1764"/>
                <p:cNvSpPr>
                  <a:spLocks noChangeShapeType="1"/>
                </p:cNvSpPr>
                <p:nvPr/>
              </p:nvSpPr>
              <p:spPr bwMode="auto">
                <a:xfrm flipV="1">
                  <a:off x="2203"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0" name="Line 1765"/>
                <p:cNvSpPr>
                  <a:spLocks noChangeShapeType="1"/>
                </p:cNvSpPr>
                <p:nvPr/>
              </p:nvSpPr>
              <p:spPr bwMode="auto">
                <a:xfrm flipV="1">
                  <a:off x="2203"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1" name="Line 1766"/>
                <p:cNvSpPr>
                  <a:spLocks noChangeShapeType="1"/>
                </p:cNvSpPr>
                <p:nvPr/>
              </p:nvSpPr>
              <p:spPr bwMode="auto">
                <a:xfrm flipV="1">
                  <a:off x="2203"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2" name="Line 1767"/>
                <p:cNvSpPr>
                  <a:spLocks noChangeShapeType="1"/>
                </p:cNvSpPr>
                <p:nvPr/>
              </p:nvSpPr>
              <p:spPr bwMode="auto">
                <a:xfrm flipV="1">
                  <a:off x="2203"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3" name="Line 1768"/>
                <p:cNvSpPr>
                  <a:spLocks noChangeShapeType="1"/>
                </p:cNvSpPr>
                <p:nvPr/>
              </p:nvSpPr>
              <p:spPr bwMode="auto">
                <a:xfrm flipV="1">
                  <a:off x="2203"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4" name="Line 1769"/>
                <p:cNvSpPr>
                  <a:spLocks noChangeShapeType="1"/>
                </p:cNvSpPr>
                <p:nvPr/>
              </p:nvSpPr>
              <p:spPr bwMode="auto">
                <a:xfrm flipV="1">
                  <a:off x="2203"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5" name="Line 1770"/>
                <p:cNvSpPr>
                  <a:spLocks noChangeShapeType="1"/>
                </p:cNvSpPr>
                <p:nvPr/>
              </p:nvSpPr>
              <p:spPr bwMode="auto">
                <a:xfrm flipV="1">
                  <a:off x="2203"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6" name="Line 1771"/>
                <p:cNvSpPr>
                  <a:spLocks noChangeShapeType="1"/>
                </p:cNvSpPr>
                <p:nvPr/>
              </p:nvSpPr>
              <p:spPr bwMode="auto">
                <a:xfrm flipV="1">
                  <a:off x="2203"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7" name="Line 1772"/>
                <p:cNvSpPr>
                  <a:spLocks noChangeShapeType="1"/>
                </p:cNvSpPr>
                <p:nvPr/>
              </p:nvSpPr>
              <p:spPr bwMode="auto">
                <a:xfrm flipV="1">
                  <a:off x="2203"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8" name="Line 1773"/>
                <p:cNvSpPr>
                  <a:spLocks noChangeShapeType="1"/>
                </p:cNvSpPr>
                <p:nvPr/>
              </p:nvSpPr>
              <p:spPr bwMode="auto">
                <a:xfrm flipV="1">
                  <a:off x="2203"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9" name="Line 1774"/>
                <p:cNvSpPr>
                  <a:spLocks noChangeShapeType="1"/>
                </p:cNvSpPr>
                <p:nvPr/>
              </p:nvSpPr>
              <p:spPr bwMode="auto">
                <a:xfrm flipV="1">
                  <a:off x="2203"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0" name="Line 1775"/>
                <p:cNvSpPr>
                  <a:spLocks noChangeShapeType="1"/>
                </p:cNvSpPr>
                <p:nvPr/>
              </p:nvSpPr>
              <p:spPr bwMode="auto">
                <a:xfrm flipV="1">
                  <a:off x="2203"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1" name="Line 1776"/>
                <p:cNvSpPr>
                  <a:spLocks noChangeShapeType="1"/>
                </p:cNvSpPr>
                <p:nvPr/>
              </p:nvSpPr>
              <p:spPr bwMode="auto">
                <a:xfrm flipV="1">
                  <a:off x="2203"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2" name="Line 1777"/>
                <p:cNvSpPr>
                  <a:spLocks noChangeShapeType="1"/>
                </p:cNvSpPr>
                <p:nvPr/>
              </p:nvSpPr>
              <p:spPr bwMode="auto">
                <a:xfrm flipV="1">
                  <a:off x="2203"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3" name="Line 1778"/>
                <p:cNvSpPr>
                  <a:spLocks noChangeShapeType="1"/>
                </p:cNvSpPr>
                <p:nvPr/>
              </p:nvSpPr>
              <p:spPr bwMode="auto">
                <a:xfrm flipV="1">
                  <a:off x="2203"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4" name="Line 1779"/>
                <p:cNvSpPr>
                  <a:spLocks noChangeShapeType="1"/>
                </p:cNvSpPr>
                <p:nvPr/>
              </p:nvSpPr>
              <p:spPr bwMode="auto">
                <a:xfrm flipV="1">
                  <a:off x="2203"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5" name="Line 1780"/>
                <p:cNvSpPr>
                  <a:spLocks noChangeShapeType="1"/>
                </p:cNvSpPr>
                <p:nvPr/>
              </p:nvSpPr>
              <p:spPr bwMode="auto">
                <a:xfrm flipV="1">
                  <a:off x="2203"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6" name="Line 1781"/>
                <p:cNvSpPr>
                  <a:spLocks noChangeShapeType="1"/>
                </p:cNvSpPr>
                <p:nvPr/>
              </p:nvSpPr>
              <p:spPr bwMode="auto">
                <a:xfrm flipV="1">
                  <a:off x="2203"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7" name="Line 1782"/>
                <p:cNvSpPr>
                  <a:spLocks noChangeShapeType="1"/>
                </p:cNvSpPr>
                <p:nvPr/>
              </p:nvSpPr>
              <p:spPr bwMode="auto">
                <a:xfrm flipV="1">
                  <a:off x="2203"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8" name="Line 1783"/>
                <p:cNvSpPr>
                  <a:spLocks noChangeShapeType="1"/>
                </p:cNvSpPr>
                <p:nvPr/>
              </p:nvSpPr>
              <p:spPr bwMode="auto">
                <a:xfrm flipV="1">
                  <a:off x="2203"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9" name="Line 1784"/>
                <p:cNvSpPr>
                  <a:spLocks noChangeShapeType="1"/>
                </p:cNvSpPr>
                <p:nvPr/>
              </p:nvSpPr>
              <p:spPr bwMode="auto">
                <a:xfrm flipV="1">
                  <a:off x="2203"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0" name="Line 1785"/>
                <p:cNvSpPr>
                  <a:spLocks noChangeShapeType="1"/>
                </p:cNvSpPr>
                <p:nvPr/>
              </p:nvSpPr>
              <p:spPr bwMode="auto">
                <a:xfrm flipV="1">
                  <a:off x="2203"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1" name="Line 1786"/>
                <p:cNvSpPr>
                  <a:spLocks noChangeShapeType="1"/>
                </p:cNvSpPr>
                <p:nvPr/>
              </p:nvSpPr>
              <p:spPr bwMode="auto">
                <a:xfrm flipV="1">
                  <a:off x="2203"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2" name="Line 1787"/>
                <p:cNvSpPr>
                  <a:spLocks noChangeShapeType="1"/>
                </p:cNvSpPr>
                <p:nvPr/>
              </p:nvSpPr>
              <p:spPr bwMode="auto">
                <a:xfrm flipV="1">
                  <a:off x="2203"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3" name="Line 1788"/>
                <p:cNvSpPr>
                  <a:spLocks noChangeShapeType="1"/>
                </p:cNvSpPr>
                <p:nvPr/>
              </p:nvSpPr>
              <p:spPr bwMode="auto">
                <a:xfrm flipV="1">
                  <a:off x="2203"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4" name="Line 1789"/>
                <p:cNvSpPr>
                  <a:spLocks noChangeShapeType="1"/>
                </p:cNvSpPr>
                <p:nvPr/>
              </p:nvSpPr>
              <p:spPr bwMode="auto">
                <a:xfrm flipV="1">
                  <a:off x="2203"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5" name="Line 1790"/>
                <p:cNvSpPr>
                  <a:spLocks noChangeShapeType="1"/>
                </p:cNvSpPr>
                <p:nvPr/>
              </p:nvSpPr>
              <p:spPr bwMode="auto">
                <a:xfrm flipV="1">
                  <a:off x="2203"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6" name="Line 1791"/>
                <p:cNvSpPr>
                  <a:spLocks noChangeShapeType="1"/>
                </p:cNvSpPr>
                <p:nvPr/>
              </p:nvSpPr>
              <p:spPr bwMode="auto">
                <a:xfrm flipV="1">
                  <a:off x="2203"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7" name="Line 1792"/>
                <p:cNvSpPr>
                  <a:spLocks noChangeShapeType="1"/>
                </p:cNvSpPr>
                <p:nvPr/>
              </p:nvSpPr>
              <p:spPr bwMode="auto">
                <a:xfrm flipV="1">
                  <a:off x="2203"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8" name="Line 1793"/>
                <p:cNvSpPr>
                  <a:spLocks noChangeShapeType="1"/>
                </p:cNvSpPr>
                <p:nvPr/>
              </p:nvSpPr>
              <p:spPr bwMode="auto">
                <a:xfrm flipV="1">
                  <a:off x="2203"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9" name="Line 1794"/>
                <p:cNvSpPr>
                  <a:spLocks noChangeShapeType="1"/>
                </p:cNvSpPr>
                <p:nvPr/>
              </p:nvSpPr>
              <p:spPr bwMode="auto">
                <a:xfrm flipV="1">
                  <a:off x="2203"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0" name="Line 1795"/>
                <p:cNvSpPr>
                  <a:spLocks noChangeShapeType="1"/>
                </p:cNvSpPr>
                <p:nvPr/>
              </p:nvSpPr>
              <p:spPr bwMode="auto">
                <a:xfrm flipV="1">
                  <a:off x="2203"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1" name="Line 1796"/>
                <p:cNvSpPr>
                  <a:spLocks noChangeShapeType="1"/>
                </p:cNvSpPr>
                <p:nvPr/>
              </p:nvSpPr>
              <p:spPr bwMode="auto">
                <a:xfrm flipV="1">
                  <a:off x="2203"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2" name="Line 1797"/>
                <p:cNvSpPr>
                  <a:spLocks noChangeShapeType="1"/>
                </p:cNvSpPr>
                <p:nvPr/>
              </p:nvSpPr>
              <p:spPr bwMode="auto">
                <a:xfrm flipV="1">
                  <a:off x="2203"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3" name="Line 1798"/>
                <p:cNvSpPr>
                  <a:spLocks noChangeShapeType="1"/>
                </p:cNvSpPr>
                <p:nvPr/>
              </p:nvSpPr>
              <p:spPr bwMode="auto">
                <a:xfrm flipV="1">
                  <a:off x="2203"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4" name="Line 1799"/>
                <p:cNvSpPr>
                  <a:spLocks noChangeShapeType="1"/>
                </p:cNvSpPr>
                <p:nvPr/>
              </p:nvSpPr>
              <p:spPr bwMode="auto">
                <a:xfrm flipV="1">
                  <a:off x="2203"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5" name="Line 1800"/>
                <p:cNvSpPr>
                  <a:spLocks noChangeShapeType="1"/>
                </p:cNvSpPr>
                <p:nvPr/>
              </p:nvSpPr>
              <p:spPr bwMode="auto">
                <a:xfrm flipV="1">
                  <a:off x="2203"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6" name="Line 1801"/>
                <p:cNvSpPr>
                  <a:spLocks noChangeShapeType="1"/>
                </p:cNvSpPr>
                <p:nvPr/>
              </p:nvSpPr>
              <p:spPr bwMode="auto">
                <a:xfrm flipV="1">
                  <a:off x="2203"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7" name="Line 1802"/>
                <p:cNvSpPr>
                  <a:spLocks noChangeShapeType="1"/>
                </p:cNvSpPr>
                <p:nvPr/>
              </p:nvSpPr>
              <p:spPr bwMode="auto">
                <a:xfrm flipV="1">
                  <a:off x="2203"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8" name="Line 1803"/>
                <p:cNvSpPr>
                  <a:spLocks noChangeShapeType="1"/>
                </p:cNvSpPr>
                <p:nvPr/>
              </p:nvSpPr>
              <p:spPr bwMode="auto">
                <a:xfrm flipV="1">
                  <a:off x="2203"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9" name="Line 1804"/>
                <p:cNvSpPr>
                  <a:spLocks noChangeShapeType="1"/>
                </p:cNvSpPr>
                <p:nvPr/>
              </p:nvSpPr>
              <p:spPr bwMode="auto">
                <a:xfrm flipV="1">
                  <a:off x="2203"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0" name="Line 1805"/>
                <p:cNvSpPr>
                  <a:spLocks noChangeShapeType="1"/>
                </p:cNvSpPr>
                <p:nvPr/>
              </p:nvSpPr>
              <p:spPr bwMode="auto">
                <a:xfrm flipV="1">
                  <a:off x="2203"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1" name="Line 1806"/>
                <p:cNvSpPr>
                  <a:spLocks noChangeShapeType="1"/>
                </p:cNvSpPr>
                <p:nvPr/>
              </p:nvSpPr>
              <p:spPr bwMode="auto">
                <a:xfrm flipV="1">
                  <a:off x="2203"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2" name="Line 1807"/>
                <p:cNvSpPr>
                  <a:spLocks noChangeShapeType="1"/>
                </p:cNvSpPr>
                <p:nvPr/>
              </p:nvSpPr>
              <p:spPr bwMode="auto">
                <a:xfrm flipV="1">
                  <a:off x="2203"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3" name="Line 1808"/>
                <p:cNvSpPr>
                  <a:spLocks noChangeShapeType="1"/>
                </p:cNvSpPr>
                <p:nvPr/>
              </p:nvSpPr>
              <p:spPr bwMode="auto">
                <a:xfrm flipV="1">
                  <a:off x="2203"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4" name="Line 1809"/>
                <p:cNvSpPr>
                  <a:spLocks noChangeShapeType="1"/>
                </p:cNvSpPr>
                <p:nvPr/>
              </p:nvSpPr>
              <p:spPr bwMode="auto">
                <a:xfrm flipV="1">
                  <a:off x="2203"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5" name="Line 1810"/>
                <p:cNvSpPr>
                  <a:spLocks noChangeShapeType="1"/>
                </p:cNvSpPr>
                <p:nvPr/>
              </p:nvSpPr>
              <p:spPr bwMode="auto">
                <a:xfrm flipV="1">
                  <a:off x="2203"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6" name="Line 1811"/>
                <p:cNvSpPr>
                  <a:spLocks noChangeShapeType="1"/>
                </p:cNvSpPr>
                <p:nvPr/>
              </p:nvSpPr>
              <p:spPr bwMode="auto">
                <a:xfrm flipV="1">
                  <a:off x="2203"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7" name="Line 1812"/>
                <p:cNvSpPr>
                  <a:spLocks noChangeShapeType="1"/>
                </p:cNvSpPr>
                <p:nvPr/>
              </p:nvSpPr>
              <p:spPr bwMode="auto">
                <a:xfrm flipV="1">
                  <a:off x="2203"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271" name="Group 2014"/>
              <p:cNvGrpSpPr>
                <a:grpSpLocks/>
              </p:cNvGrpSpPr>
              <p:nvPr/>
            </p:nvGrpSpPr>
            <p:grpSpPr bwMode="auto">
              <a:xfrm>
                <a:off x="2194" y="1267"/>
                <a:ext cx="398" cy="1838"/>
                <a:chOff x="2194" y="1267"/>
                <a:chExt cx="398" cy="1838"/>
              </a:xfrm>
            </p:grpSpPr>
            <p:sp>
              <p:nvSpPr>
                <p:cNvPr id="3308" name="Line 1814"/>
                <p:cNvSpPr>
                  <a:spLocks noChangeShapeType="1"/>
                </p:cNvSpPr>
                <p:nvPr/>
              </p:nvSpPr>
              <p:spPr bwMode="auto">
                <a:xfrm flipV="1">
                  <a:off x="2203"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9" name="Line 1815"/>
                <p:cNvSpPr>
                  <a:spLocks noChangeShapeType="1"/>
                </p:cNvSpPr>
                <p:nvPr/>
              </p:nvSpPr>
              <p:spPr bwMode="auto">
                <a:xfrm flipV="1">
                  <a:off x="2203"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0" name="Line 1816"/>
                <p:cNvSpPr>
                  <a:spLocks noChangeShapeType="1"/>
                </p:cNvSpPr>
                <p:nvPr/>
              </p:nvSpPr>
              <p:spPr bwMode="auto">
                <a:xfrm flipV="1">
                  <a:off x="2203"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1" name="Line 1817"/>
                <p:cNvSpPr>
                  <a:spLocks noChangeShapeType="1"/>
                </p:cNvSpPr>
                <p:nvPr/>
              </p:nvSpPr>
              <p:spPr bwMode="auto">
                <a:xfrm flipV="1">
                  <a:off x="2203"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2" name="Line 1818"/>
                <p:cNvSpPr>
                  <a:spLocks noChangeShapeType="1"/>
                </p:cNvSpPr>
                <p:nvPr/>
              </p:nvSpPr>
              <p:spPr bwMode="auto">
                <a:xfrm flipV="1">
                  <a:off x="2203"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3" name="Line 1819"/>
                <p:cNvSpPr>
                  <a:spLocks noChangeShapeType="1"/>
                </p:cNvSpPr>
                <p:nvPr/>
              </p:nvSpPr>
              <p:spPr bwMode="auto">
                <a:xfrm flipV="1">
                  <a:off x="2203"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4" name="Line 1820"/>
                <p:cNvSpPr>
                  <a:spLocks noChangeShapeType="1"/>
                </p:cNvSpPr>
                <p:nvPr/>
              </p:nvSpPr>
              <p:spPr bwMode="auto">
                <a:xfrm flipV="1">
                  <a:off x="2203"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5" name="Line 1821"/>
                <p:cNvSpPr>
                  <a:spLocks noChangeShapeType="1"/>
                </p:cNvSpPr>
                <p:nvPr/>
              </p:nvSpPr>
              <p:spPr bwMode="auto">
                <a:xfrm flipV="1">
                  <a:off x="2203"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6" name="Line 1822"/>
                <p:cNvSpPr>
                  <a:spLocks noChangeShapeType="1"/>
                </p:cNvSpPr>
                <p:nvPr/>
              </p:nvSpPr>
              <p:spPr bwMode="auto">
                <a:xfrm flipV="1">
                  <a:off x="2203"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7" name="Line 1823"/>
                <p:cNvSpPr>
                  <a:spLocks noChangeShapeType="1"/>
                </p:cNvSpPr>
                <p:nvPr/>
              </p:nvSpPr>
              <p:spPr bwMode="auto">
                <a:xfrm flipV="1">
                  <a:off x="2203"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8" name="Line 1824"/>
                <p:cNvSpPr>
                  <a:spLocks noChangeShapeType="1"/>
                </p:cNvSpPr>
                <p:nvPr/>
              </p:nvSpPr>
              <p:spPr bwMode="auto">
                <a:xfrm flipV="1">
                  <a:off x="2203"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9" name="Line 1825"/>
                <p:cNvSpPr>
                  <a:spLocks noChangeShapeType="1"/>
                </p:cNvSpPr>
                <p:nvPr/>
              </p:nvSpPr>
              <p:spPr bwMode="auto">
                <a:xfrm flipV="1">
                  <a:off x="2203"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0" name="Line 1826"/>
                <p:cNvSpPr>
                  <a:spLocks noChangeShapeType="1"/>
                </p:cNvSpPr>
                <p:nvPr/>
              </p:nvSpPr>
              <p:spPr bwMode="auto">
                <a:xfrm flipV="1">
                  <a:off x="2203"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1" name="Line 1827"/>
                <p:cNvSpPr>
                  <a:spLocks noChangeShapeType="1"/>
                </p:cNvSpPr>
                <p:nvPr/>
              </p:nvSpPr>
              <p:spPr bwMode="auto">
                <a:xfrm flipV="1">
                  <a:off x="2203"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2" name="Line 1828"/>
                <p:cNvSpPr>
                  <a:spLocks noChangeShapeType="1"/>
                </p:cNvSpPr>
                <p:nvPr/>
              </p:nvSpPr>
              <p:spPr bwMode="auto">
                <a:xfrm flipV="1">
                  <a:off x="2203"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3" name="Line 1829"/>
                <p:cNvSpPr>
                  <a:spLocks noChangeShapeType="1"/>
                </p:cNvSpPr>
                <p:nvPr/>
              </p:nvSpPr>
              <p:spPr bwMode="auto">
                <a:xfrm flipV="1">
                  <a:off x="2203"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4" name="Line 1830"/>
                <p:cNvSpPr>
                  <a:spLocks noChangeShapeType="1"/>
                </p:cNvSpPr>
                <p:nvPr/>
              </p:nvSpPr>
              <p:spPr bwMode="auto">
                <a:xfrm flipV="1">
                  <a:off x="2203"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5" name="Line 1831"/>
                <p:cNvSpPr>
                  <a:spLocks noChangeShapeType="1"/>
                </p:cNvSpPr>
                <p:nvPr/>
              </p:nvSpPr>
              <p:spPr bwMode="auto">
                <a:xfrm flipV="1">
                  <a:off x="2203"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6" name="Line 1832"/>
                <p:cNvSpPr>
                  <a:spLocks noChangeShapeType="1"/>
                </p:cNvSpPr>
                <p:nvPr/>
              </p:nvSpPr>
              <p:spPr bwMode="auto">
                <a:xfrm flipV="1">
                  <a:off x="2203"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7" name="Line 1833"/>
                <p:cNvSpPr>
                  <a:spLocks noChangeShapeType="1"/>
                </p:cNvSpPr>
                <p:nvPr/>
              </p:nvSpPr>
              <p:spPr bwMode="auto">
                <a:xfrm flipV="1">
                  <a:off x="2203"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8" name="Line 1834"/>
                <p:cNvSpPr>
                  <a:spLocks noChangeShapeType="1"/>
                </p:cNvSpPr>
                <p:nvPr/>
              </p:nvSpPr>
              <p:spPr bwMode="auto">
                <a:xfrm flipV="1">
                  <a:off x="2203"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9" name="Line 1835"/>
                <p:cNvSpPr>
                  <a:spLocks noChangeShapeType="1"/>
                </p:cNvSpPr>
                <p:nvPr/>
              </p:nvSpPr>
              <p:spPr bwMode="auto">
                <a:xfrm flipV="1">
                  <a:off x="2203"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0" name="Line 1836"/>
                <p:cNvSpPr>
                  <a:spLocks noChangeShapeType="1"/>
                </p:cNvSpPr>
                <p:nvPr/>
              </p:nvSpPr>
              <p:spPr bwMode="auto">
                <a:xfrm flipV="1">
                  <a:off x="2203"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1" name="Line 1837"/>
                <p:cNvSpPr>
                  <a:spLocks noChangeShapeType="1"/>
                </p:cNvSpPr>
                <p:nvPr/>
              </p:nvSpPr>
              <p:spPr bwMode="auto">
                <a:xfrm flipV="1">
                  <a:off x="2203"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2" name="Line 1838"/>
                <p:cNvSpPr>
                  <a:spLocks noChangeShapeType="1"/>
                </p:cNvSpPr>
                <p:nvPr/>
              </p:nvSpPr>
              <p:spPr bwMode="auto">
                <a:xfrm flipV="1">
                  <a:off x="2203"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3" name="Line 1839"/>
                <p:cNvSpPr>
                  <a:spLocks noChangeShapeType="1"/>
                </p:cNvSpPr>
                <p:nvPr/>
              </p:nvSpPr>
              <p:spPr bwMode="auto">
                <a:xfrm flipV="1">
                  <a:off x="2203"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4" name="Line 1840"/>
                <p:cNvSpPr>
                  <a:spLocks noChangeShapeType="1"/>
                </p:cNvSpPr>
                <p:nvPr/>
              </p:nvSpPr>
              <p:spPr bwMode="auto">
                <a:xfrm flipV="1">
                  <a:off x="2203"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5" name="Line 1841"/>
                <p:cNvSpPr>
                  <a:spLocks noChangeShapeType="1"/>
                </p:cNvSpPr>
                <p:nvPr/>
              </p:nvSpPr>
              <p:spPr bwMode="auto">
                <a:xfrm flipV="1">
                  <a:off x="2203"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6" name="Line 1842"/>
                <p:cNvSpPr>
                  <a:spLocks noChangeShapeType="1"/>
                </p:cNvSpPr>
                <p:nvPr/>
              </p:nvSpPr>
              <p:spPr bwMode="auto">
                <a:xfrm flipV="1">
                  <a:off x="2203"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7" name="Line 1843"/>
                <p:cNvSpPr>
                  <a:spLocks noChangeShapeType="1"/>
                </p:cNvSpPr>
                <p:nvPr/>
              </p:nvSpPr>
              <p:spPr bwMode="auto">
                <a:xfrm flipV="1">
                  <a:off x="2203"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8" name="Line 1844"/>
                <p:cNvSpPr>
                  <a:spLocks noChangeShapeType="1"/>
                </p:cNvSpPr>
                <p:nvPr/>
              </p:nvSpPr>
              <p:spPr bwMode="auto">
                <a:xfrm flipV="1">
                  <a:off x="2203"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9" name="Line 1845"/>
                <p:cNvSpPr>
                  <a:spLocks noChangeShapeType="1"/>
                </p:cNvSpPr>
                <p:nvPr/>
              </p:nvSpPr>
              <p:spPr bwMode="auto">
                <a:xfrm flipV="1">
                  <a:off x="2203"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0" name="Line 1846"/>
                <p:cNvSpPr>
                  <a:spLocks noChangeShapeType="1"/>
                </p:cNvSpPr>
                <p:nvPr/>
              </p:nvSpPr>
              <p:spPr bwMode="auto">
                <a:xfrm flipV="1">
                  <a:off x="2203"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1" name="Line 1847"/>
                <p:cNvSpPr>
                  <a:spLocks noChangeShapeType="1"/>
                </p:cNvSpPr>
                <p:nvPr/>
              </p:nvSpPr>
              <p:spPr bwMode="auto">
                <a:xfrm flipV="1">
                  <a:off x="2203"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2" name="Line 1848"/>
                <p:cNvSpPr>
                  <a:spLocks noChangeShapeType="1"/>
                </p:cNvSpPr>
                <p:nvPr/>
              </p:nvSpPr>
              <p:spPr bwMode="auto">
                <a:xfrm flipV="1">
                  <a:off x="2203"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3" name="Line 1849"/>
                <p:cNvSpPr>
                  <a:spLocks noChangeShapeType="1"/>
                </p:cNvSpPr>
                <p:nvPr/>
              </p:nvSpPr>
              <p:spPr bwMode="auto">
                <a:xfrm flipV="1">
                  <a:off x="2203"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4" name="Line 1850"/>
                <p:cNvSpPr>
                  <a:spLocks noChangeShapeType="1"/>
                </p:cNvSpPr>
                <p:nvPr/>
              </p:nvSpPr>
              <p:spPr bwMode="auto">
                <a:xfrm flipV="1">
                  <a:off x="2203"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5" name="Line 1851"/>
                <p:cNvSpPr>
                  <a:spLocks noChangeShapeType="1"/>
                </p:cNvSpPr>
                <p:nvPr/>
              </p:nvSpPr>
              <p:spPr bwMode="auto">
                <a:xfrm flipV="1">
                  <a:off x="2203"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6" name="Line 1852"/>
                <p:cNvSpPr>
                  <a:spLocks noChangeShapeType="1"/>
                </p:cNvSpPr>
                <p:nvPr/>
              </p:nvSpPr>
              <p:spPr bwMode="auto">
                <a:xfrm flipV="1">
                  <a:off x="2203"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7" name="Line 1853"/>
                <p:cNvSpPr>
                  <a:spLocks noChangeShapeType="1"/>
                </p:cNvSpPr>
                <p:nvPr/>
              </p:nvSpPr>
              <p:spPr bwMode="auto">
                <a:xfrm flipV="1">
                  <a:off x="2203"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8" name="Line 1854"/>
                <p:cNvSpPr>
                  <a:spLocks noChangeShapeType="1"/>
                </p:cNvSpPr>
                <p:nvPr/>
              </p:nvSpPr>
              <p:spPr bwMode="auto">
                <a:xfrm flipV="1">
                  <a:off x="2203"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9" name="Line 1855"/>
                <p:cNvSpPr>
                  <a:spLocks noChangeShapeType="1"/>
                </p:cNvSpPr>
                <p:nvPr/>
              </p:nvSpPr>
              <p:spPr bwMode="auto">
                <a:xfrm flipV="1">
                  <a:off x="2203"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0" name="Line 1856"/>
                <p:cNvSpPr>
                  <a:spLocks noChangeShapeType="1"/>
                </p:cNvSpPr>
                <p:nvPr/>
              </p:nvSpPr>
              <p:spPr bwMode="auto">
                <a:xfrm flipV="1">
                  <a:off x="2203"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1" name="Line 1857"/>
                <p:cNvSpPr>
                  <a:spLocks noChangeShapeType="1"/>
                </p:cNvSpPr>
                <p:nvPr/>
              </p:nvSpPr>
              <p:spPr bwMode="auto">
                <a:xfrm flipV="1">
                  <a:off x="2203"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2" name="Line 1858"/>
                <p:cNvSpPr>
                  <a:spLocks noChangeShapeType="1"/>
                </p:cNvSpPr>
                <p:nvPr/>
              </p:nvSpPr>
              <p:spPr bwMode="auto">
                <a:xfrm flipV="1">
                  <a:off x="2203"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3" name="Line 1859"/>
                <p:cNvSpPr>
                  <a:spLocks noChangeShapeType="1"/>
                </p:cNvSpPr>
                <p:nvPr/>
              </p:nvSpPr>
              <p:spPr bwMode="auto">
                <a:xfrm flipV="1">
                  <a:off x="2203"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4" name="Line 1860"/>
                <p:cNvSpPr>
                  <a:spLocks noChangeShapeType="1"/>
                </p:cNvSpPr>
                <p:nvPr/>
              </p:nvSpPr>
              <p:spPr bwMode="auto">
                <a:xfrm flipV="1">
                  <a:off x="2203"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5" name="Line 1861"/>
                <p:cNvSpPr>
                  <a:spLocks noChangeShapeType="1"/>
                </p:cNvSpPr>
                <p:nvPr/>
              </p:nvSpPr>
              <p:spPr bwMode="auto">
                <a:xfrm flipV="1">
                  <a:off x="2203"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6" name="Line 1862"/>
                <p:cNvSpPr>
                  <a:spLocks noChangeShapeType="1"/>
                </p:cNvSpPr>
                <p:nvPr/>
              </p:nvSpPr>
              <p:spPr bwMode="auto">
                <a:xfrm flipV="1">
                  <a:off x="2203"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7" name="Line 1863"/>
                <p:cNvSpPr>
                  <a:spLocks noChangeShapeType="1"/>
                </p:cNvSpPr>
                <p:nvPr/>
              </p:nvSpPr>
              <p:spPr bwMode="auto">
                <a:xfrm flipV="1">
                  <a:off x="2203"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8" name="Line 1864"/>
                <p:cNvSpPr>
                  <a:spLocks noChangeShapeType="1"/>
                </p:cNvSpPr>
                <p:nvPr/>
              </p:nvSpPr>
              <p:spPr bwMode="auto">
                <a:xfrm flipV="1">
                  <a:off x="2203"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9" name="Line 1865"/>
                <p:cNvSpPr>
                  <a:spLocks noChangeShapeType="1"/>
                </p:cNvSpPr>
                <p:nvPr/>
              </p:nvSpPr>
              <p:spPr bwMode="auto">
                <a:xfrm flipV="1">
                  <a:off x="2203"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0" name="Line 1866"/>
                <p:cNvSpPr>
                  <a:spLocks noChangeShapeType="1"/>
                </p:cNvSpPr>
                <p:nvPr/>
              </p:nvSpPr>
              <p:spPr bwMode="auto">
                <a:xfrm flipV="1">
                  <a:off x="2203"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1" name="Line 1867"/>
                <p:cNvSpPr>
                  <a:spLocks noChangeShapeType="1"/>
                </p:cNvSpPr>
                <p:nvPr/>
              </p:nvSpPr>
              <p:spPr bwMode="auto">
                <a:xfrm flipV="1">
                  <a:off x="2203"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2" name="Line 1868"/>
                <p:cNvSpPr>
                  <a:spLocks noChangeShapeType="1"/>
                </p:cNvSpPr>
                <p:nvPr/>
              </p:nvSpPr>
              <p:spPr bwMode="auto">
                <a:xfrm flipV="1">
                  <a:off x="2203"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3" name="Line 1869"/>
                <p:cNvSpPr>
                  <a:spLocks noChangeShapeType="1"/>
                </p:cNvSpPr>
                <p:nvPr/>
              </p:nvSpPr>
              <p:spPr bwMode="auto">
                <a:xfrm flipV="1">
                  <a:off x="2203"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4" name="Line 1870"/>
                <p:cNvSpPr>
                  <a:spLocks noChangeShapeType="1"/>
                </p:cNvSpPr>
                <p:nvPr/>
              </p:nvSpPr>
              <p:spPr bwMode="auto">
                <a:xfrm flipV="1">
                  <a:off x="2203"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5" name="Line 1871"/>
                <p:cNvSpPr>
                  <a:spLocks noChangeShapeType="1"/>
                </p:cNvSpPr>
                <p:nvPr/>
              </p:nvSpPr>
              <p:spPr bwMode="auto">
                <a:xfrm flipV="1">
                  <a:off x="2203"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6" name="Line 1872"/>
                <p:cNvSpPr>
                  <a:spLocks noChangeShapeType="1"/>
                </p:cNvSpPr>
                <p:nvPr/>
              </p:nvSpPr>
              <p:spPr bwMode="auto">
                <a:xfrm flipV="1">
                  <a:off x="2203"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7" name="Line 1873"/>
                <p:cNvSpPr>
                  <a:spLocks noChangeShapeType="1"/>
                </p:cNvSpPr>
                <p:nvPr/>
              </p:nvSpPr>
              <p:spPr bwMode="auto">
                <a:xfrm flipV="1">
                  <a:off x="2203"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8" name="Line 1874"/>
                <p:cNvSpPr>
                  <a:spLocks noChangeShapeType="1"/>
                </p:cNvSpPr>
                <p:nvPr/>
              </p:nvSpPr>
              <p:spPr bwMode="auto">
                <a:xfrm flipV="1">
                  <a:off x="2203"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9" name="Line 1875"/>
                <p:cNvSpPr>
                  <a:spLocks noChangeShapeType="1"/>
                </p:cNvSpPr>
                <p:nvPr/>
              </p:nvSpPr>
              <p:spPr bwMode="auto">
                <a:xfrm flipV="1">
                  <a:off x="2203"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0" name="Line 1876"/>
                <p:cNvSpPr>
                  <a:spLocks noChangeShapeType="1"/>
                </p:cNvSpPr>
                <p:nvPr/>
              </p:nvSpPr>
              <p:spPr bwMode="auto">
                <a:xfrm flipV="1">
                  <a:off x="2203"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1" name="Line 1877"/>
                <p:cNvSpPr>
                  <a:spLocks noChangeShapeType="1"/>
                </p:cNvSpPr>
                <p:nvPr/>
              </p:nvSpPr>
              <p:spPr bwMode="auto">
                <a:xfrm flipV="1">
                  <a:off x="2203"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2" name="Line 1878"/>
                <p:cNvSpPr>
                  <a:spLocks noChangeShapeType="1"/>
                </p:cNvSpPr>
                <p:nvPr/>
              </p:nvSpPr>
              <p:spPr bwMode="auto">
                <a:xfrm flipV="1">
                  <a:off x="2203"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3" name="Line 1879"/>
                <p:cNvSpPr>
                  <a:spLocks noChangeShapeType="1"/>
                </p:cNvSpPr>
                <p:nvPr/>
              </p:nvSpPr>
              <p:spPr bwMode="auto">
                <a:xfrm flipV="1">
                  <a:off x="2203"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4" name="Line 1880"/>
                <p:cNvSpPr>
                  <a:spLocks noChangeShapeType="1"/>
                </p:cNvSpPr>
                <p:nvPr/>
              </p:nvSpPr>
              <p:spPr bwMode="auto">
                <a:xfrm flipV="1">
                  <a:off x="2203"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5" name="Line 1881"/>
                <p:cNvSpPr>
                  <a:spLocks noChangeShapeType="1"/>
                </p:cNvSpPr>
                <p:nvPr/>
              </p:nvSpPr>
              <p:spPr bwMode="auto">
                <a:xfrm flipV="1">
                  <a:off x="2203"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6" name="Line 1882"/>
                <p:cNvSpPr>
                  <a:spLocks noChangeShapeType="1"/>
                </p:cNvSpPr>
                <p:nvPr/>
              </p:nvSpPr>
              <p:spPr bwMode="auto">
                <a:xfrm flipV="1">
                  <a:off x="2203"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7" name="Line 1883"/>
                <p:cNvSpPr>
                  <a:spLocks noChangeShapeType="1"/>
                </p:cNvSpPr>
                <p:nvPr/>
              </p:nvSpPr>
              <p:spPr bwMode="auto">
                <a:xfrm flipV="1">
                  <a:off x="2203"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8" name="Line 1884"/>
                <p:cNvSpPr>
                  <a:spLocks noChangeShapeType="1"/>
                </p:cNvSpPr>
                <p:nvPr/>
              </p:nvSpPr>
              <p:spPr bwMode="auto">
                <a:xfrm flipV="1">
                  <a:off x="2203"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9" name="Line 1885"/>
                <p:cNvSpPr>
                  <a:spLocks noChangeShapeType="1"/>
                </p:cNvSpPr>
                <p:nvPr/>
              </p:nvSpPr>
              <p:spPr bwMode="auto">
                <a:xfrm flipV="1">
                  <a:off x="2203"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0" name="Line 1886"/>
                <p:cNvSpPr>
                  <a:spLocks noChangeShapeType="1"/>
                </p:cNvSpPr>
                <p:nvPr/>
              </p:nvSpPr>
              <p:spPr bwMode="auto">
                <a:xfrm flipV="1">
                  <a:off x="2203"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1" name="Line 1887"/>
                <p:cNvSpPr>
                  <a:spLocks noChangeShapeType="1"/>
                </p:cNvSpPr>
                <p:nvPr/>
              </p:nvSpPr>
              <p:spPr bwMode="auto">
                <a:xfrm flipV="1">
                  <a:off x="2203"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2" name="Line 1888"/>
                <p:cNvSpPr>
                  <a:spLocks noChangeShapeType="1"/>
                </p:cNvSpPr>
                <p:nvPr/>
              </p:nvSpPr>
              <p:spPr bwMode="auto">
                <a:xfrm flipV="1">
                  <a:off x="2203"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3" name="Line 1889"/>
                <p:cNvSpPr>
                  <a:spLocks noChangeShapeType="1"/>
                </p:cNvSpPr>
                <p:nvPr/>
              </p:nvSpPr>
              <p:spPr bwMode="auto">
                <a:xfrm flipV="1">
                  <a:off x="2203"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4" name="Line 1890"/>
                <p:cNvSpPr>
                  <a:spLocks noChangeShapeType="1"/>
                </p:cNvSpPr>
                <p:nvPr/>
              </p:nvSpPr>
              <p:spPr bwMode="auto">
                <a:xfrm flipV="1">
                  <a:off x="2203"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5" name="Line 1891"/>
                <p:cNvSpPr>
                  <a:spLocks noChangeShapeType="1"/>
                </p:cNvSpPr>
                <p:nvPr/>
              </p:nvSpPr>
              <p:spPr bwMode="auto">
                <a:xfrm flipV="1">
                  <a:off x="2203"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6" name="Line 1892"/>
                <p:cNvSpPr>
                  <a:spLocks noChangeShapeType="1"/>
                </p:cNvSpPr>
                <p:nvPr/>
              </p:nvSpPr>
              <p:spPr bwMode="auto">
                <a:xfrm flipV="1">
                  <a:off x="2203"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7" name="Line 1893"/>
                <p:cNvSpPr>
                  <a:spLocks noChangeShapeType="1"/>
                </p:cNvSpPr>
                <p:nvPr/>
              </p:nvSpPr>
              <p:spPr bwMode="auto">
                <a:xfrm flipV="1">
                  <a:off x="2203"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8" name="Line 1894"/>
                <p:cNvSpPr>
                  <a:spLocks noChangeShapeType="1"/>
                </p:cNvSpPr>
                <p:nvPr/>
              </p:nvSpPr>
              <p:spPr bwMode="auto">
                <a:xfrm flipV="1">
                  <a:off x="2203"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9" name="Line 1895"/>
                <p:cNvSpPr>
                  <a:spLocks noChangeShapeType="1"/>
                </p:cNvSpPr>
                <p:nvPr/>
              </p:nvSpPr>
              <p:spPr bwMode="auto">
                <a:xfrm flipV="1">
                  <a:off x="2203"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0" name="Line 1896"/>
                <p:cNvSpPr>
                  <a:spLocks noChangeShapeType="1"/>
                </p:cNvSpPr>
                <p:nvPr/>
              </p:nvSpPr>
              <p:spPr bwMode="auto">
                <a:xfrm flipV="1">
                  <a:off x="2203"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1" name="Line 1897"/>
                <p:cNvSpPr>
                  <a:spLocks noChangeShapeType="1"/>
                </p:cNvSpPr>
                <p:nvPr/>
              </p:nvSpPr>
              <p:spPr bwMode="auto">
                <a:xfrm>
                  <a:off x="2203"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2" name="Freeform 1898"/>
                <p:cNvSpPr>
                  <a:spLocks/>
                </p:cNvSpPr>
                <p:nvPr/>
              </p:nvSpPr>
              <p:spPr bwMode="auto">
                <a:xfrm>
                  <a:off x="2194" y="3036"/>
                  <a:ext cx="45" cy="69"/>
                </a:xfrm>
                <a:custGeom>
                  <a:avLst/>
                  <a:gdLst>
                    <a:gd name="T0" fmla="*/ 0 w 91"/>
                    <a:gd name="T1" fmla="*/ 100 h 138"/>
                    <a:gd name="T2" fmla="*/ 18 w 91"/>
                    <a:gd name="T3" fmla="*/ 98 h 138"/>
                    <a:gd name="T4" fmla="*/ 21 w 91"/>
                    <a:gd name="T5" fmla="*/ 105 h 138"/>
                    <a:gd name="T6" fmla="*/ 23 w 91"/>
                    <a:gd name="T7" fmla="*/ 112 h 138"/>
                    <a:gd name="T8" fmla="*/ 26 w 91"/>
                    <a:gd name="T9" fmla="*/ 116 h 138"/>
                    <a:gd name="T10" fmla="*/ 31 w 91"/>
                    <a:gd name="T11" fmla="*/ 119 h 138"/>
                    <a:gd name="T12" fmla="*/ 37 w 91"/>
                    <a:gd name="T13" fmla="*/ 121 h 138"/>
                    <a:gd name="T14" fmla="*/ 44 w 91"/>
                    <a:gd name="T15" fmla="*/ 123 h 138"/>
                    <a:gd name="T16" fmla="*/ 52 w 91"/>
                    <a:gd name="T17" fmla="*/ 121 h 138"/>
                    <a:gd name="T18" fmla="*/ 59 w 91"/>
                    <a:gd name="T19" fmla="*/ 117 h 138"/>
                    <a:gd name="T20" fmla="*/ 65 w 91"/>
                    <a:gd name="T21" fmla="*/ 114 h 138"/>
                    <a:gd name="T22" fmla="*/ 70 w 91"/>
                    <a:gd name="T23" fmla="*/ 107 h 138"/>
                    <a:gd name="T24" fmla="*/ 72 w 91"/>
                    <a:gd name="T25" fmla="*/ 98 h 138"/>
                    <a:gd name="T26" fmla="*/ 72 w 91"/>
                    <a:gd name="T27" fmla="*/ 89 h 138"/>
                    <a:gd name="T28" fmla="*/ 72 w 91"/>
                    <a:gd name="T29" fmla="*/ 81 h 138"/>
                    <a:gd name="T30" fmla="*/ 70 w 91"/>
                    <a:gd name="T31" fmla="*/ 74 h 138"/>
                    <a:gd name="T32" fmla="*/ 65 w 91"/>
                    <a:gd name="T33" fmla="*/ 69 h 138"/>
                    <a:gd name="T34" fmla="*/ 59 w 91"/>
                    <a:gd name="T35" fmla="*/ 63 h 138"/>
                    <a:gd name="T36" fmla="*/ 52 w 91"/>
                    <a:gd name="T37" fmla="*/ 62 h 138"/>
                    <a:gd name="T38" fmla="*/ 44 w 91"/>
                    <a:gd name="T39" fmla="*/ 60 h 138"/>
                    <a:gd name="T40" fmla="*/ 37 w 91"/>
                    <a:gd name="T41" fmla="*/ 62 h 138"/>
                    <a:gd name="T42" fmla="*/ 30 w 91"/>
                    <a:gd name="T43" fmla="*/ 63 h 138"/>
                    <a:gd name="T44" fmla="*/ 25 w 91"/>
                    <a:gd name="T45" fmla="*/ 67 h 138"/>
                    <a:gd name="T46" fmla="*/ 21 w 91"/>
                    <a:gd name="T47" fmla="*/ 72 h 138"/>
                    <a:gd name="T48" fmla="*/ 2 w 91"/>
                    <a:gd name="T49" fmla="*/ 70 h 138"/>
                    <a:gd name="T50" fmla="*/ 16 w 91"/>
                    <a:gd name="T51" fmla="*/ 0 h 138"/>
                    <a:gd name="T52" fmla="*/ 82 w 91"/>
                    <a:gd name="T53" fmla="*/ 0 h 138"/>
                    <a:gd name="T54" fmla="*/ 82 w 91"/>
                    <a:gd name="T55" fmla="*/ 18 h 138"/>
                    <a:gd name="T56" fmla="*/ 31 w 91"/>
                    <a:gd name="T57" fmla="*/ 18 h 138"/>
                    <a:gd name="T58" fmla="*/ 25 w 91"/>
                    <a:gd name="T59" fmla="*/ 53 h 138"/>
                    <a:gd name="T60" fmla="*/ 31 w 91"/>
                    <a:gd name="T61" fmla="*/ 48 h 138"/>
                    <a:gd name="T62" fmla="*/ 40 w 91"/>
                    <a:gd name="T63" fmla="*/ 46 h 138"/>
                    <a:gd name="T64" fmla="*/ 49 w 91"/>
                    <a:gd name="T65" fmla="*/ 44 h 138"/>
                    <a:gd name="T66" fmla="*/ 65 w 91"/>
                    <a:gd name="T67" fmla="*/ 48 h 138"/>
                    <a:gd name="T68" fmla="*/ 79 w 91"/>
                    <a:gd name="T69" fmla="*/ 56 h 138"/>
                    <a:gd name="T70" fmla="*/ 87 w 91"/>
                    <a:gd name="T71" fmla="*/ 70 h 138"/>
                    <a:gd name="T72" fmla="*/ 91 w 91"/>
                    <a:gd name="T73" fmla="*/ 89 h 138"/>
                    <a:gd name="T74" fmla="*/ 87 w 91"/>
                    <a:gd name="T75" fmla="*/ 107 h 138"/>
                    <a:gd name="T76" fmla="*/ 80 w 91"/>
                    <a:gd name="T77" fmla="*/ 121 h 138"/>
                    <a:gd name="T78" fmla="*/ 65 w 91"/>
                    <a:gd name="T79" fmla="*/ 133 h 138"/>
                    <a:gd name="T80" fmla="*/ 44 w 91"/>
                    <a:gd name="T81" fmla="*/ 138 h 138"/>
                    <a:gd name="T82" fmla="*/ 28 w 91"/>
                    <a:gd name="T83" fmla="*/ 135 h 138"/>
                    <a:gd name="T84" fmla="*/ 14 w 91"/>
                    <a:gd name="T85" fmla="*/ 128 h 138"/>
                    <a:gd name="T86" fmla="*/ 9 w 91"/>
                    <a:gd name="T87" fmla="*/ 123 h 138"/>
                    <a:gd name="T88" fmla="*/ 5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18" y="98"/>
                      </a:lnTo>
                      <a:lnTo>
                        <a:pt x="21" y="105"/>
                      </a:lnTo>
                      <a:lnTo>
                        <a:pt x="23" y="112"/>
                      </a:lnTo>
                      <a:lnTo>
                        <a:pt x="26" y="116"/>
                      </a:lnTo>
                      <a:lnTo>
                        <a:pt x="31" y="119"/>
                      </a:lnTo>
                      <a:lnTo>
                        <a:pt x="37" y="121"/>
                      </a:lnTo>
                      <a:lnTo>
                        <a:pt x="44" y="123"/>
                      </a:lnTo>
                      <a:lnTo>
                        <a:pt x="52" y="121"/>
                      </a:lnTo>
                      <a:lnTo>
                        <a:pt x="59" y="117"/>
                      </a:lnTo>
                      <a:lnTo>
                        <a:pt x="65" y="114"/>
                      </a:lnTo>
                      <a:lnTo>
                        <a:pt x="70" y="107"/>
                      </a:lnTo>
                      <a:lnTo>
                        <a:pt x="72" y="98"/>
                      </a:lnTo>
                      <a:lnTo>
                        <a:pt x="72" y="89"/>
                      </a:lnTo>
                      <a:lnTo>
                        <a:pt x="72" y="81"/>
                      </a:lnTo>
                      <a:lnTo>
                        <a:pt x="70" y="74"/>
                      </a:lnTo>
                      <a:lnTo>
                        <a:pt x="65" y="69"/>
                      </a:lnTo>
                      <a:lnTo>
                        <a:pt x="59" y="63"/>
                      </a:lnTo>
                      <a:lnTo>
                        <a:pt x="52" y="62"/>
                      </a:lnTo>
                      <a:lnTo>
                        <a:pt x="44" y="60"/>
                      </a:lnTo>
                      <a:lnTo>
                        <a:pt x="37" y="62"/>
                      </a:lnTo>
                      <a:lnTo>
                        <a:pt x="30" y="63"/>
                      </a:lnTo>
                      <a:lnTo>
                        <a:pt x="25" y="67"/>
                      </a:lnTo>
                      <a:lnTo>
                        <a:pt x="21" y="72"/>
                      </a:lnTo>
                      <a:lnTo>
                        <a:pt x="2" y="70"/>
                      </a:lnTo>
                      <a:lnTo>
                        <a:pt x="16" y="0"/>
                      </a:lnTo>
                      <a:lnTo>
                        <a:pt x="82" y="0"/>
                      </a:lnTo>
                      <a:lnTo>
                        <a:pt x="82" y="18"/>
                      </a:lnTo>
                      <a:lnTo>
                        <a:pt x="31" y="18"/>
                      </a:lnTo>
                      <a:lnTo>
                        <a:pt x="25" y="53"/>
                      </a:lnTo>
                      <a:lnTo>
                        <a:pt x="31" y="48"/>
                      </a:lnTo>
                      <a:lnTo>
                        <a:pt x="40" y="46"/>
                      </a:lnTo>
                      <a:lnTo>
                        <a:pt x="49" y="44"/>
                      </a:lnTo>
                      <a:lnTo>
                        <a:pt x="65" y="48"/>
                      </a:lnTo>
                      <a:lnTo>
                        <a:pt x="79" y="56"/>
                      </a:lnTo>
                      <a:lnTo>
                        <a:pt x="87" y="70"/>
                      </a:lnTo>
                      <a:lnTo>
                        <a:pt x="91" y="89"/>
                      </a:lnTo>
                      <a:lnTo>
                        <a:pt x="87" y="107"/>
                      </a:lnTo>
                      <a:lnTo>
                        <a:pt x="80" y="121"/>
                      </a:lnTo>
                      <a:lnTo>
                        <a:pt x="65" y="133"/>
                      </a:lnTo>
                      <a:lnTo>
                        <a:pt x="44" y="138"/>
                      </a:lnTo>
                      <a:lnTo>
                        <a:pt x="28" y="135"/>
                      </a:lnTo>
                      <a:lnTo>
                        <a:pt x="14" y="128"/>
                      </a:lnTo>
                      <a:lnTo>
                        <a:pt x="9" y="123"/>
                      </a:lnTo>
                      <a:lnTo>
                        <a:pt x="5"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393" name="Line 1899"/>
                <p:cNvSpPr>
                  <a:spLocks noChangeShapeType="1"/>
                </p:cNvSpPr>
                <p:nvPr/>
              </p:nvSpPr>
              <p:spPr bwMode="auto">
                <a:xfrm flipV="1">
                  <a:off x="2592"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4" name="Line 1900"/>
                <p:cNvSpPr>
                  <a:spLocks noChangeShapeType="1"/>
                </p:cNvSpPr>
                <p:nvPr/>
              </p:nvSpPr>
              <p:spPr bwMode="auto">
                <a:xfrm flipV="1">
                  <a:off x="2592"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5" name="Line 1901"/>
                <p:cNvSpPr>
                  <a:spLocks noChangeShapeType="1"/>
                </p:cNvSpPr>
                <p:nvPr/>
              </p:nvSpPr>
              <p:spPr bwMode="auto">
                <a:xfrm flipV="1">
                  <a:off x="2592"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6" name="Line 1902"/>
                <p:cNvSpPr>
                  <a:spLocks noChangeShapeType="1"/>
                </p:cNvSpPr>
                <p:nvPr/>
              </p:nvSpPr>
              <p:spPr bwMode="auto">
                <a:xfrm flipV="1">
                  <a:off x="2592"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7" name="Line 1903"/>
                <p:cNvSpPr>
                  <a:spLocks noChangeShapeType="1"/>
                </p:cNvSpPr>
                <p:nvPr/>
              </p:nvSpPr>
              <p:spPr bwMode="auto">
                <a:xfrm flipV="1">
                  <a:off x="2592"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8" name="Line 1904"/>
                <p:cNvSpPr>
                  <a:spLocks noChangeShapeType="1"/>
                </p:cNvSpPr>
                <p:nvPr/>
              </p:nvSpPr>
              <p:spPr bwMode="auto">
                <a:xfrm flipV="1">
                  <a:off x="2592"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9" name="Line 1905"/>
                <p:cNvSpPr>
                  <a:spLocks noChangeShapeType="1"/>
                </p:cNvSpPr>
                <p:nvPr/>
              </p:nvSpPr>
              <p:spPr bwMode="auto">
                <a:xfrm flipV="1">
                  <a:off x="2592"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0" name="Line 1906"/>
                <p:cNvSpPr>
                  <a:spLocks noChangeShapeType="1"/>
                </p:cNvSpPr>
                <p:nvPr/>
              </p:nvSpPr>
              <p:spPr bwMode="auto">
                <a:xfrm flipV="1">
                  <a:off x="2592"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1" name="Line 1907"/>
                <p:cNvSpPr>
                  <a:spLocks noChangeShapeType="1"/>
                </p:cNvSpPr>
                <p:nvPr/>
              </p:nvSpPr>
              <p:spPr bwMode="auto">
                <a:xfrm flipV="1">
                  <a:off x="2592"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2" name="Line 1908"/>
                <p:cNvSpPr>
                  <a:spLocks noChangeShapeType="1"/>
                </p:cNvSpPr>
                <p:nvPr/>
              </p:nvSpPr>
              <p:spPr bwMode="auto">
                <a:xfrm flipV="1">
                  <a:off x="2592"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3" name="Line 1909"/>
                <p:cNvSpPr>
                  <a:spLocks noChangeShapeType="1"/>
                </p:cNvSpPr>
                <p:nvPr/>
              </p:nvSpPr>
              <p:spPr bwMode="auto">
                <a:xfrm flipV="1">
                  <a:off x="2592"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4" name="Line 1910"/>
                <p:cNvSpPr>
                  <a:spLocks noChangeShapeType="1"/>
                </p:cNvSpPr>
                <p:nvPr/>
              </p:nvSpPr>
              <p:spPr bwMode="auto">
                <a:xfrm flipV="1">
                  <a:off x="2592"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5" name="Line 1911"/>
                <p:cNvSpPr>
                  <a:spLocks noChangeShapeType="1"/>
                </p:cNvSpPr>
                <p:nvPr/>
              </p:nvSpPr>
              <p:spPr bwMode="auto">
                <a:xfrm flipV="1">
                  <a:off x="2592"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6" name="Line 1912"/>
                <p:cNvSpPr>
                  <a:spLocks noChangeShapeType="1"/>
                </p:cNvSpPr>
                <p:nvPr/>
              </p:nvSpPr>
              <p:spPr bwMode="auto">
                <a:xfrm flipV="1">
                  <a:off x="2592"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7" name="Line 1913"/>
                <p:cNvSpPr>
                  <a:spLocks noChangeShapeType="1"/>
                </p:cNvSpPr>
                <p:nvPr/>
              </p:nvSpPr>
              <p:spPr bwMode="auto">
                <a:xfrm flipV="1">
                  <a:off x="2592"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8" name="Line 1914"/>
                <p:cNvSpPr>
                  <a:spLocks noChangeShapeType="1"/>
                </p:cNvSpPr>
                <p:nvPr/>
              </p:nvSpPr>
              <p:spPr bwMode="auto">
                <a:xfrm flipV="1">
                  <a:off x="2592"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9" name="Line 1915"/>
                <p:cNvSpPr>
                  <a:spLocks noChangeShapeType="1"/>
                </p:cNvSpPr>
                <p:nvPr/>
              </p:nvSpPr>
              <p:spPr bwMode="auto">
                <a:xfrm flipV="1">
                  <a:off x="2592"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0" name="Line 1916"/>
                <p:cNvSpPr>
                  <a:spLocks noChangeShapeType="1"/>
                </p:cNvSpPr>
                <p:nvPr/>
              </p:nvSpPr>
              <p:spPr bwMode="auto">
                <a:xfrm flipV="1">
                  <a:off x="2592"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1" name="Line 1917"/>
                <p:cNvSpPr>
                  <a:spLocks noChangeShapeType="1"/>
                </p:cNvSpPr>
                <p:nvPr/>
              </p:nvSpPr>
              <p:spPr bwMode="auto">
                <a:xfrm flipV="1">
                  <a:off x="2592"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2" name="Line 1918"/>
                <p:cNvSpPr>
                  <a:spLocks noChangeShapeType="1"/>
                </p:cNvSpPr>
                <p:nvPr/>
              </p:nvSpPr>
              <p:spPr bwMode="auto">
                <a:xfrm flipV="1">
                  <a:off x="2592"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3" name="Line 1919"/>
                <p:cNvSpPr>
                  <a:spLocks noChangeShapeType="1"/>
                </p:cNvSpPr>
                <p:nvPr/>
              </p:nvSpPr>
              <p:spPr bwMode="auto">
                <a:xfrm flipV="1">
                  <a:off x="2592"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4" name="Line 1920"/>
                <p:cNvSpPr>
                  <a:spLocks noChangeShapeType="1"/>
                </p:cNvSpPr>
                <p:nvPr/>
              </p:nvSpPr>
              <p:spPr bwMode="auto">
                <a:xfrm flipV="1">
                  <a:off x="2592"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5" name="Line 1921"/>
                <p:cNvSpPr>
                  <a:spLocks noChangeShapeType="1"/>
                </p:cNvSpPr>
                <p:nvPr/>
              </p:nvSpPr>
              <p:spPr bwMode="auto">
                <a:xfrm flipV="1">
                  <a:off x="2592"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6" name="Line 1922"/>
                <p:cNvSpPr>
                  <a:spLocks noChangeShapeType="1"/>
                </p:cNvSpPr>
                <p:nvPr/>
              </p:nvSpPr>
              <p:spPr bwMode="auto">
                <a:xfrm flipV="1">
                  <a:off x="2592"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7" name="Line 1923"/>
                <p:cNvSpPr>
                  <a:spLocks noChangeShapeType="1"/>
                </p:cNvSpPr>
                <p:nvPr/>
              </p:nvSpPr>
              <p:spPr bwMode="auto">
                <a:xfrm flipV="1">
                  <a:off x="2592"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8" name="Line 1924"/>
                <p:cNvSpPr>
                  <a:spLocks noChangeShapeType="1"/>
                </p:cNvSpPr>
                <p:nvPr/>
              </p:nvSpPr>
              <p:spPr bwMode="auto">
                <a:xfrm flipV="1">
                  <a:off x="2592"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9" name="Line 1925"/>
                <p:cNvSpPr>
                  <a:spLocks noChangeShapeType="1"/>
                </p:cNvSpPr>
                <p:nvPr/>
              </p:nvSpPr>
              <p:spPr bwMode="auto">
                <a:xfrm flipV="1">
                  <a:off x="2592"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0" name="Line 1926"/>
                <p:cNvSpPr>
                  <a:spLocks noChangeShapeType="1"/>
                </p:cNvSpPr>
                <p:nvPr/>
              </p:nvSpPr>
              <p:spPr bwMode="auto">
                <a:xfrm flipV="1">
                  <a:off x="2592"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1" name="Line 1927"/>
                <p:cNvSpPr>
                  <a:spLocks noChangeShapeType="1"/>
                </p:cNvSpPr>
                <p:nvPr/>
              </p:nvSpPr>
              <p:spPr bwMode="auto">
                <a:xfrm flipV="1">
                  <a:off x="2592"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2" name="Line 1928"/>
                <p:cNvSpPr>
                  <a:spLocks noChangeShapeType="1"/>
                </p:cNvSpPr>
                <p:nvPr/>
              </p:nvSpPr>
              <p:spPr bwMode="auto">
                <a:xfrm flipV="1">
                  <a:off x="2592"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3" name="Line 1929"/>
                <p:cNvSpPr>
                  <a:spLocks noChangeShapeType="1"/>
                </p:cNvSpPr>
                <p:nvPr/>
              </p:nvSpPr>
              <p:spPr bwMode="auto">
                <a:xfrm flipV="1">
                  <a:off x="2592"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4" name="Line 1930"/>
                <p:cNvSpPr>
                  <a:spLocks noChangeShapeType="1"/>
                </p:cNvSpPr>
                <p:nvPr/>
              </p:nvSpPr>
              <p:spPr bwMode="auto">
                <a:xfrm flipV="1">
                  <a:off x="2592"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5" name="Line 1931"/>
                <p:cNvSpPr>
                  <a:spLocks noChangeShapeType="1"/>
                </p:cNvSpPr>
                <p:nvPr/>
              </p:nvSpPr>
              <p:spPr bwMode="auto">
                <a:xfrm flipV="1">
                  <a:off x="2592"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6" name="Line 1932"/>
                <p:cNvSpPr>
                  <a:spLocks noChangeShapeType="1"/>
                </p:cNvSpPr>
                <p:nvPr/>
              </p:nvSpPr>
              <p:spPr bwMode="auto">
                <a:xfrm flipV="1">
                  <a:off x="2592"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7" name="Line 1933"/>
                <p:cNvSpPr>
                  <a:spLocks noChangeShapeType="1"/>
                </p:cNvSpPr>
                <p:nvPr/>
              </p:nvSpPr>
              <p:spPr bwMode="auto">
                <a:xfrm flipV="1">
                  <a:off x="2592"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8" name="Line 1934"/>
                <p:cNvSpPr>
                  <a:spLocks noChangeShapeType="1"/>
                </p:cNvSpPr>
                <p:nvPr/>
              </p:nvSpPr>
              <p:spPr bwMode="auto">
                <a:xfrm flipV="1">
                  <a:off x="2592"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9" name="Line 1935"/>
                <p:cNvSpPr>
                  <a:spLocks noChangeShapeType="1"/>
                </p:cNvSpPr>
                <p:nvPr/>
              </p:nvSpPr>
              <p:spPr bwMode="auto">
                <a:xfrm flipV="1">
                  <a:off x="2592"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0" name="Line 1936"/>
                <p:cNvSpPr>
                  <a:spLocks noChangeShapeType="1"/>
                </p:cNvSpPr>
                <p:nvPr/>
              </p:nvSpPr>
              <p:spPr bwMode="auto">
                <a:xfrm flipV="1">
                  <a:off x="2592"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1" name="Line 1937"/>
                <p:cNvSpPr>
                  <a:spLocks noChangeShapeType="1"/>
                </p:cNvSpPr>
                <p:nvPr/>
              </p:nvSpPr>
              <p:spPr bwMode="auto">
                <a:xfrm flipV="1">
                  <a:off x="2592"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2" name="Line 1938"/>
                <p:cNvSpPr>
                  <a:spLocks noChangeShapeType="1"/>
                </p:cNvSpPr>
                <p:nvPr/>
              </p:nvSpPr>
              <p:spPr bwMode="auto">
                <a:xfrm flipV="1">
                  <a:off x="2592"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3" name="Line 1939"/>
                <p:cNvSpPr>
                  <a:spLocks noChangeShapeType="1"/>
                </p:cNvSpPr>
                <p:nvPr/>
              </p:nvSpPr>
              <p:spPr bwMode="auto">
                <a:xfrm flipV="1">
                  <a:off x="2592"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4" name="Line 1940"/>
                <p:cNvSpPr>
                  <a:spLocks noChangeShapeType="1"/>
                </p:cNvSpPr>
                <p:nvPr/>
              </p:nvSpPr>
              <p:spPr bwMode="auto">
                <a:xfrm flipV="1">
                  <a:off x="2592"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5" name="Line 1941"/>
                <p:cNvSpPr>
                  <a:spLocks noChangeShapeType="1"/>
                </p:cNvSpPr>
                <p:nvPr/>
              </p:nvSpPr>
              <p:spPr bwMode="auto">
                <a:xfrm flipV="1">
                  <a:off x="2592"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6" name="Line 1942"/>
                <p:cNvSpPr>
                  <a:spLocks noChangeShapeType="1"/>
                </p:cNvSpPr>
                <p:nvPr/>
              </p:nvSpPr>
              <p:spPr bwMode="auto">
                <a:xfrm flipV="1">
                  <a:off x="2592"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7" name="Line 1943"/>
                <p:cNvSpPr>
                  <a:spLocks noChangeShapeType="1"/>
                </p:cNvSpPr>
                <p:nvPr/>
              </p:nvSpPr>
              <p:spPr bwMode="auto">
                <a:xfrm flipV="1">
                  <a:off x="2592"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8" name="Line 1944"/>
                <p:cNvSpPr>
                  <a:spLocks noChangeShapeType="1"/>
                </p:cNvSpPr>
                <p:nvPr/>
              </p:nvSpPr>
              <p:spPr bwMode="auto">
                <a:xfrm flipV="1">
                  <a:off x="2592"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9" name="Line 1945"/>
                <p:cNvSpPr>
                  <a:spLocks noChangeShapeType="1"/>
                </p:cNvSpPr>
                <p:nvPr/>
              </p:nvSpPr>
              <p:spPr bwMode="auto">
                <a:xfrm flipV="1">
                  <a:off x="2592"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0" name="Line 1946"/>
                <p:cNvSpPr>
                  <a:spLocks noChangeShapeType="1"/>
                </p:cNvSpPr>
                <p:nvPr/>
              </p:nvSpPr>
              <p:spPr bwMode="auto">
                <a:xfrm flipV="1">
                  <a:off x="2592"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1" name="Line 1947"/>
                <p:cNvSpPr>
                  <a:spLocks noChangeShapeType="1"/>
                </p:cNvSpPr>
                <p:nvPr/>
              </p:nvSpPr>
              <p:spPr bwMode="auto">
                <a:xfrm flipV="1">
                  <a:off x="2592"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2" name="Line 1948"/>
                <p:cNvSpPr>
                  <a:spLocks noChangeShapeType="1"/>
                </p:cNvSpPr>
                <p:nvPr/>
              </p:nvSpPr>
              <p:spPr bwMode="auto">
                <a:xfrm flipV="1">
                  <a:off x="2592"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3" name="Line 1949"/>
                <p:cNvSpPr>
                  <a:spLocks noChangeShapeType="1"/>
                </p:cNvSpPr>
                <p:nvPr/>
              </p:nvSpPr>
              <p:spPr bwMode="auto">
                <a:xfrm flipV="1">
                  <a:off x="2592"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4" name="Line 1950"/>
                <p:cNvSpPr>
                  <a:spLocks noChangeShapeType="1"/>
                </p:cNvSpPr>
                <p:nvPr/>
              </p:nvSpPr>
              <p:spPr bwMode="auto">
                <a:xfrm flipV="1">
                  <a:off x="2592"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5" name="Line 1951"/>
                <p:cNvSpPr>
                  <a:spLocks noChangeShapeType="1"/>
                </p:cNvSpPr>
                <p:nvPr/>
              </p:nvSpPr>
              <p:spPr bwMode="auto">
                <a:xfrm flipV="1">
                  <a:off x="2592"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6" name="Line 1952"/>
                <p:cNvSpPr>
                  <a:spLocks noChangeShapeType="1"/>
                </p:cNvSpPr>
                <p:nvPr/>
              </p:nvSpPr>
              <p:spPr bwMode="auto">
                <a:xfrm flipV="1">
                  <a:off x="2592"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7" name="Line 1953"/>
                <p:cNvSpPr>
                  <a:spLocks noChangeShapeType="1"/>
                </p:cNvSpPr>
                <p:nvPr/>
              </p:nvSpPr>
              <p:spPr bwMode="auto">
                <a:xfrm flipV="1">
                  <a:off x="2592"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8" name="Line 1954"/>
                <p:cNvSpPr>
                  <a:spLocks noChangeShapeType="1"/>
                </p:cNvSpPr>
                <p:nvPr/>
              </p:nvSpPr>
              <p:spPr bwMode="auto">
                <a:xfrm flipV="1">
                  <a:off x="2592"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9" name="Line 1955"/>
                <p:cNvSpPr>
                  <a:spLocks noChangeShapeType="1"/>
                </p:cNvSpPr>
                <p:nvPr/>
              </p:nvSpPr>
              <p:spPr bwMode="auto">
                <a:xfrm flipV="1">
                  <a:off x="2592"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0" name="Line 1956"/>
                <p:cNvSpPr>
                  <a:spLocks noChangeShapeType="1"/>
                </p:cNvSpPr>
                <p:nvPr/>
              </p:nvSpPr>
              <p:spPr bwMode="auto">
                <a:xfrm flipV="1">
                  <a:off x="2592"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1" name="Line 1957"/>
                <p:cNvSpPr>
                  <a:spLocks noChangeShapeType="1"/>
                </p:cNvSpPr>
                <p:nvPr/>
              </p:nvSpPr>
              <p:spPr bwMode="auto">
                <a:xfrm flipV="1">
                  <a:off x="2592"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2" name="Line 1958"/>
                <p:cNvSpPr>
                  <a:spLocks noChangeShapeType="1"/>
                </p:cNvSpPr>
                <p:nvPr/>
              </p:nvSpPr>
              <p:spPr bwMode="auto">
                <a:xfrm flipV="1">
                  <a:off x="2592"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3" name="Line 1959"/>
                <p:cNvSpPr>
                  <a:spLocks noChangeShapeType="1"/>
                </p:cNvSpPr>
                <p:nvPr/>
              </p:nvSpPr>
              <p:spPr bwMode="auto">
                <a:xfrm flipV="1">
                  <a:off x="2592"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4" name="Line 1960"/>
                <p:cNvSpPr>
                  <a:spLocks noChangeShapeType="1"/>
                </p:cNvSpPr>
                <p:nvPr/>
              </p:nvSpPr>
              <p:spPr bwMode="auto">
                <a:xfrm flipV="1">
                  <a:off x="2592"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5" name="Line 1961"/>
                <p:cNvSpPr>
                  <a:spLocks noChangeShapeType="1"/>
                </p:cNvSpPr>
                <p:nvPr/>
              </p:nvSpPr>
              <p:spPr bwMode="auto">
                <a:xfrm flipV="1">
                  <a:off x="2592"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6" name="Line 1962"/>
                <p:cNvSpPr>
                  <a:spLocks noChangeShapeType="1"/>
                </p:cNvSpPr>
                <p:nvPr/>
              </p:nvSpPr>
              <p:spPr bwMode="auto">
                <a:xfrm flipV="1">
                  <a:off x="2592"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7" name="Line 1963"/>
                <p:cNvSpPr>
                  <a:spLocks noChangeShapeType="1"/>
                </p:cNvSpPr>
                <p:nvPr/>
              </p:nvSpPr>
              <p:spPr bwMode="auto">
                <a:xfrm flipV="1">
                  <a:off x="2592"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8" name="Line 1964"/>
                <p:cNvSpPr>
                  <a:spLocks noChangeShapeType="1"/>
                </p:cNvSpPr>
                <p:nvPr/>
              </p:nvSpPr>
              <p:spPr bwMode="auto">
                <a:xfrm flipV="1">
                  <a:off x="2592"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9" name="Line 1965"/>
                <p:cNvSpPr>
                  <a:spLocks noChangeShapeType="1"/>
                </p:cNvSpPr>
                <p:nvPr/>
              </p:nvSpPr>
              <p:spPr bwMode="auto">
                <a:xfrm flipV="1">
                  <a:off x="2592"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0" name="Line 1966"/>
                <p:cNvSpPr>
                  <a:spLocks noChangeShapeType="1"/>
                </p:cNvSpPr>
                <p:nvPr/>
              </p:nvSpPr>
              <p:spPr bwMode="auto">
                <a:xfrm flipV="1">
                  <a:off x="2592"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1" name="Line 1967"/>
                <p:cNvSpPr>
                  <a:spLocks noChangeShapeType="1"/>
                </p:cNvSpPr>
                <p:nvPr/>
              </p:nvSpPr>
              <p:spPr bwMode="auto">
                <a:xfrm flipV="1">
                  <a:off x="2592"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2" name="Line 1968"/>
                <p:cNvSpPr>
                  <a:spLocks noChangeShapeType="1"/>
                </p:cNvSpPr>
                <p:nvPr/>
              </p:nvSpPr>
              <p:spPr bwMode="auto">
                <a:xfrm flipV="1">
                  <a:off x="2592"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3" name="Line 1969"/>
                <p:cNvSpPr>
                  <a:spLocks noChangeShapeType="1"/>
                </p:cNvSpPr>
                <p:nvPr/>
              </p:nvSpPr>
              <p:spPr bwMode="auto">
                <a:xfrm flipV="1">
                  <a:off x="2592"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4" name="Line 1970"/>
                <p:cNvSpPr>
                  <a:spLocks noChangeShapeType="1"/>
                </p:cNvSpPr>
                <p:nvPr/>
              </p:nvSpPr>
              <p:spPr bwMode="auto">
                <a:xfrm flipV="1">
                  <a:off x="2592"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5" name="Line 1971"/>
                <p:cNvSpPr>
                  <a:spLocks noChangeShapeType="1"/>
                </p:cNvSpPr>
                <p:nvPr/>
              </p:nvSpPr>
              <p:spPr bwMode="auto">
                <a:xfrm flipV="1">
                  <a:off x="2592"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6" name="Line 1972"/>
                <p:cNvSpPr>
                  <a:spLocks noChangeShapeType="1"/>
                </p:cNvSpPr>
                <p:nvPr/>
              </p:nvSpPr>
              <p:spPr bwMode="auto">
                <a:xfrm flipV="1">
                  <a:off x="2592"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7" name="Line 1973"/>
                <p:cNvSpPr>
                  <a:spLocks noChangeShapeType="1"/>
                </p:cNvSpPr>
                <p:nvPr/>
              </p:nvSpPr>
              <p:spPr bwMode="auto">
                <a:xfrm flipV="1">
                  <a:off x="2592"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8" name="Line 1974"/>
                <p:cNvSpPr>
                  <a:spLocks noChangeShapeType="1"/>
                </p:cNvSpPr>
                <p:nvPr/>
              </p:nvSpPr>
              <p:spPr bwMode="auto">
                <a:xfrm flipV="1">
                  <a:off x="2592"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9" name="Line 1975"/>
                <p:cNvSpPr>
                  <a:spLocks noChangeShapeType="1"/>
                </p:cNvSpPr>
                <p:nvPr/>
              </p:nvSpPr>
              <p:spPr bwMode="auto">
                <a:xfrm flipV="1">
                  <a:off x="2592"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0" name="Line 1976"/>
                <p:cNvSpPr>
                  <a:spLocks noChangeShapeType="1"/>
                </p:cNvSpPr>
                <p:nvPr/>
              </p:nvSpPr>
              <p:spPr bwMode="auto">
                <a:xfrm flipV="1">
                  <a:off x="2592"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1" name="Line 1977"/>
                <p:cNvSpPr>
                  <a:spLocks noChangeShapeType="1"/>
                </p:cNvSpPr>
                <p:nvPr/>
              </p:nvSpPr>
              <p:spPr bwMode="auto">
                <a:xfrm flipV="1">
                  <a:off x="2592"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2" name="Line 1978"/>
                <p:cNvSpPr>
                  <a:spLocks noChangeShapeType="1"/>
                </p:cNvSpPr>
                <p:nvPr/>
              </p:nvSpPr>
              <p:spPr bwMode="auto">
                <a:xfrm flipV="1">
                  <a:off x="2592"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3" name="Line 1979"/>
                <p:cNvSpPr>
                  <a:spLocks noChangeShapeType="1"/>
                </p:cNvSpPr>
                <p:nvPr/>
              </p:nvSpPr>
              <p:spPr bwMode="auto">
                <a:xfrm flipV="1">
                  <a:off x="2592"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4" name="Line 1980"/>
                <p:cNvSpPr>
                  <a:spLocks noChangeShapeType="1"/>
                </p:cNvSpPr>
                <p:nvPr/>
              </p:nvSpPr>
              <p:spPr bwMode="auto">
                <a:xfrm flipV="1">
                  <a:off x="2592"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5" name="Line 1981"/>
                <p:cNvSpPr>
                  <a:spLocks noChangeShapeType="1"/>
                </p:cNvSpPr>
                <p:nvPr/>
              </p:nvSpPr>
              <p:spPr bwMode="auto">
                <a:xfrm flipV="1">
                  <a:off x="2592"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6" name="Line 1982"/>
                <p:cNvSpPr>
                  <a:spLocks noChangeShapeType="1"/>
                </p:cNvSpPr>
                <p:nvPr/>
              </p:nvSpPr>
              <p:spPr bwMode="auto">
                <a:xfrm flipV="1">
                  <a:off x="2592"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7" name="Line 1983"/>
                <p:cNvSpPr>
                  <a:spLocks noChangeShapeType="1"/>
                </p:cNvSpPr>
                <p:nvPr/>
              </p:nvSpPr>
              <p:spPr bwMode="auto">
                <a:xfrm flipV="1">
                  <a:off x="2592"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8" name="Line 1984"/>
                <p:cNvSpPr>
                  <a:spLocks noChangeShapeType="1"/>
                </p:cNvSpPr>
                <p:nvPr/>
              </p:nvSpPr>
              <p:spPr bwMode="auto">
                <a:xfrm flipV="1">
                  <a:off x="2592"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9" name="Line 1985"/>
                <p:cNvSpPr>
                  <a:spLocks noChangeShapeType="1"/>
                </p:cNvSpPr>
                <p:nvPr/>
              </p:nvSpPr>
              <p:spPr bwMode="auto">
                <a:xfrm flipV="1">
                  <a:off x="2592"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0" name="Line 1986"/>
                <p:cNvSpPr>
                  <a:spLocks noChangeShapeType="1"/>
                </p:cNvSpPr>
                <p:nvPr/>
              </p:nvSpPr>
              <p:spPr bwMode="auto">
                <a:xfrm flipV="1">
                  <a:off x="2592"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1" name="Line 1987"/>
                <p:cNvSpPr>
                  <a:spLocks noChangeShapeType="1"/>
                </p:cNvSpPr>
                <p:nvPr/>
              </p:nvSpPr>
              <p:spPr bwMode="auto">
                <a:xfrm flipV="1">
                  <a:off x="2592"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2" name="Line 1988"/>
                <p:cNvSpPr>
                  <a:spLocks noChangeShapeType="1"/>
                </p:cNvSpPr>
                <p:nvPr/>
              </p:nvSpPr>
              <p:spPr bwMode="auto">
                <a:xfrm flipV="1">
                  <a:off x="2592"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3" name="Line 1989"/>
                <p:cNvSpPr>
                  <a:spLocks noChangeShapeType="1"/>
                </p:cNvSpPr>
                <p:nvPr/>
              </p:nvSpPr>
              <p:spPr bwMode="auto">
                <a:xfrm flipV="1">
                  <a:off x="2592"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4" name="Line 1990"/>
                <p:cNvSpPr>
                  <a:spLocks noChangeShapeType="1"/>
                </p:cNvSpPr>
                <p:nvPr/>
              </p:nvSpPr>
              <p:spPr bwMode="auto">
                <a:xfrm flipV="1">
                  <a:off x="2592"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5" name="Line 1991"/>
                <p:cNvSpPr>
                  <a:spLocks noChangeShapeType="1"/>
                </p:cNvSpPr>
                <p:nvPr/>
              </p:nvSpPr>
              <p:spPr bwMode="auto">
                <a:xfrm flipV="1">
                  <a:off x="2592"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6" name="Line 1992"/>
                <p:cNvSpPr>
                  <a:spLocks noChangeShapeType="1"/>
                </p:cNvSpPr>
                <p:nvPr/>
              </p:nvSpPr>
              <p:spPr bwMode="auto">
                <a:xfrm flipV="1">
                  <a:off x="2592"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7" name="Line 1993"/>
                <p:cNvSpPr>
                  <a:spLocks noChangeShapeType="1"/>
                </p:cNvSpPr>
                <p:nvPr/>
              </p:nvSpPr>
              <p:spPr bwMode="auto">
                <a:xfrm flipV="1">
                  <a:off x="2592"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8" name="Line 1994"/>
                <p:cNvSpPr>
                  <a:spLocks noChangeShapeType="1"/>
                </p:cNvSpPr>
                <p:nvPr/>
              </p:nvSpPr>
              <p:spPr bwMode="auto">
                <a:xfrm flipV="1">
                  <a:off x="2592"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9" name="Line 1995"/>
                <p:cNvSpPr>
                  <a:spLocks noChangeShapeType="1"/>
                </p:cNvSpPr>
                <p:nvPr/>
              </p:nvSpPr>
              <p:spPr bwMode="auto">
                <a:xfrm flipV="1">
                  <a:off x="2592"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0" name="Line 1996"/>
                <p:cNvSpPr>
                  <a:spLocks noChangeShapeType="1"/>
                </p:cNvSpPr>
                <p:nvPr/>
              </p:nvSpPr>
              <p:spPr bwMode="auto">
                <a:xfrm flipV="1">
                  <a:off x="2592"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1" name="Line 1997"/>
                <p:cNvSpPr>
                  <a:spLocks noChangeShapeType="1"/>
                </p:cNvSpPr>
                <p:nvPr/>
              </p:nvSpPr>
              <p:spPr bwMode="auto">
                <a:xfrm flipV="1">
                  <a:off x="2592"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2" name="Line 1998"/>
                <p:cNvSpPr>
                  <a:spLocks noChangeShapeType="1"/>
                </p:cNvSpPr>
                <p:nvPr/>
              </p:nvSpPr>
              <p:spPr bwMode="auto">
                <a:xfrm flipV="1">
                  <a:off x="2592"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3" name="Line 1999"/>
                <p:cNvSpPr>
                  <a:spLocks noChangeShapeType="1"/>
                </p:cNvSpPr>
                <p:nvPr/>
              </p:nvSpPr>
              <p:spPr bwMode="auto">
                <a:xfrm flipV="1">
                  <a:off x="2592"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4" name="Line 2000"/>
                <p:cNvSpPr>
                  <a:spLocks noChangeShapeType="1"/>
                </p:cNvSpPr>
                <p:nvPr/>
              </p:nvSpPr>
              <p:spPr bwMode="auto">
                <a:xfrm flipV="1">
                  <a:off x="2592"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5" name="Line 2001"/>
                <p:cNvSpPr>
                  <a:spLocks noChangeShapeType="1"/>
                </p:cNvSpPr>
                <p:nvPr/>
              </p:nvSpPr>
              <p:spPr bwMode="auto">
                <a:xfrm flipV="1">
                  <a:off x="2592"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6" name="Line 2002"/>
                <p:cNvSpPr>
                  <a:spLocks noChangeShapeType="1"/>
                </p:cNvSpPr>
                <p:nvPr/>
              </p:nvSpPr>
              <p:spPr bwMode="auto">
                <a:xfrm flipV="1">
                  <a:off x="2592"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7" name="Line 2003"/>
                <p:cNvSpPr>
                  <a:spLocks noChangeShapeType="1"/>
                </p:cNvSpPr>
                <p:nvPr/>
              </p:nvSpPr>
              <p:spPr bwMode="auto">
                <a:xfrm flipV="1">
                  <a:off x="2592"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8" name="Line 2004"/>
                <p:cNvSpPr>
                  <a:spLocks noChangeShapeType="1"/>
                </p:cNvSpPr>
                <p:nvPr/>
              </p:nvSpPr>
              <p:spPr bwMode="auto">
                <a:xfrm flipV="1">
                  <a:off x="2592"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9" name="Line 2005"/>
                <p:cNvSpPr>
                  <a:spLocks noChangeShapeType="1"/>
                </p:cNvSpPr>
                <p:nvPr/>
              </p:nvSpPr>
              <p:spPr bwMode="auto">
                <a:xfrm flipV="1">
                  <a:off x="2592"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0" name="Line 2006"/>
                <p:cNvSpPr>
                  <a:spLocks noChangeShapeType="1"/>
                </p:cNvSpPr>
                <p:nvPr/>
              </p:nvSpPr>
              <p:spPr bwMode="auto">
                <a:xfrm flipV="1">
                  <a:off x="2592"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1" name="Line 2007"/>
                <p:cNvSpPr>
                  <a:spLocks noChangeShapeType="1"/>
                </p:cNvSpPr>
                <p:nvPr/>
              </p:nvSpPr>
              <p:spPr bwMode="auto">
                <a:xfrm flipV="1">
                  <a:off x="2592"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2" name="Line 2008"/>
                <p:cNvSpPr>
                  <a:spLocks noChangeShapeType="1"/>
                </p:cNvSpPr>
                <p:nvPr/>
              </p:nvSpPr>
              <p:spPr bwMode="auto">
                <a:xfrm flipV="1">
                  <a:off x="2592"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3" name="Line 2009"/>
                <p:cNvSpPr>
                  <a:spLocks noChangeShapeType="1"/>
                </p:cNvSpPr>
                <p:nvPr/>
              </p:nvSpPr>
              <p:spPr bwMode="auto">
                <a:xfrm flipV="1">
                  <a:off x="2592"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4" name="Line 2010"/>
                <p:cNvSpPr>
                  <a:spLocks noChangeShapeType="1"/>
                </p:cNvSpPr>
                <p:nvPr/>
              </p:nvSpPr>
              <p:spPr bwMode="auto">
                <a:xfrm flipV="1">
                  <a:off x="2592"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5" name="Line 2011"/>
                <p:cNvSpPr>
                  <a:spLocks noChangeShapeType="1"/>
                </p:cNvSpPr>
                <p:nvPr/>
              </p:nvSpPr>
              <p:spPr bwMode="auto">
                <a:xfrm flipV="1">
                  <a:off x="2592"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6" name="Line 2012"/>
                <p:cNvSpPr>
                  <a:spLocks noChangeShapeType="1"/>
                </p:cNvSpPr>
                <p:nvPr/>
              </p:nvSpPr>
              <p:spPr bwMode="auto">
                <a:xfrm flipV="1">
                  <a:off x="2592"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7" name="Line 2013"/>
                <p:cNvSpPr>
                  <a:spLocks noChangeShapeType="1"/>
                </p:cNvSpPr>
                <p:nvPr/>
              </p:nvSpPr>
              <p:spPr bwMode="auto">
                <a:xfrm flipV="1">
                  <a:off x="2592"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471" name="Group 2215"/>
              <p:cNvGrpSpPr>
                <a:grpSpLocks/>
              </p:cNvGrpSpPr>
              <p:nvPr/>
            </p:nvGrpSpPr>
            <p:grpSpPr bwMode="auto">
              <a:xfrm>
                <a:off x="2562" y="1267"/>
                <a:ext cx="808" cy="1838"/>
                <a:chOff x="2562" y="1267"/>
                <a:chExt cx="808" cy="1838"/>
              </a:xfrm>
            </p:grpSpPr>
            <p:sp>
              <p:nvSpPr>
                <p:cNvPr id="3108" name="Line 2015"/>
                <p:cNvSpPr>
                  <a:spLocks noChangeShapeType="1"/>
                </p:cNvSpPr>
                <p:nvPr/>
              </p:nvSpPr>
              <p:spPr bwMode="auto">
                <a:xfrm flipV="1">
                  <a:off x="2592"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9" name="Line 2016"/>
                <p:cNvSpPr>
                  <a:spLocks noChangeShapeType="1"/>
                </p:cNvSpPr>
                <p:nvPr/>
              </p:nvSpPr>
              <p:spPr bwMode="auto">
                <a:xfrm flipV="1">
                  <a:off x="2592"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0" name="Line 2017"/>
                <p:cNvSpPr>
                  <a:spLocks noChangeShapeType="1"/>
                </p:cNvSpPr>
                <p:nvPr/>
              </p:nvSpPr>
              <p:spPr bwMode="auto">
                <a:xfrm flipV="1">
                  <a:off x="2592"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1" name="Line 2018"/>
                <p:cNvSpPr>
                  <a:spLocks noChangeShapeType="1"/>
                </p:cNvSpPr>
                <p:nvPr/>
              </p:nvSpPr>
              <p:spPr bwMode="auto">
                <a:xfrm flipV="1">
                  <a:off x="2592"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2" name="Line 2019"/>
                <p:cNvSpPr>
                  <a:spLocks noChangeShapeType="1"/>
                </p:cNvSpPr>
                <p:nvPr/>
              </p:nvSpPr>
              <p:spPr bwMode="auto">
                <a:xfrm flipV="1">
                  <a:off x="2592"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3" name="Line 2020"/>
                <p:cNvSpPr>
                  <a:spLocks noChangeShapeType="1"/>
                </p:cNvSpPr>
                <p:nvPr/>
              </p:nvSpPr>
              <p:spPr bwMode="auto">
                <a:xfrm flipV="1">
                  <a:off x="2592"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4" name="Line 2021"/>
                <p:cNvSpPr>
                  <a:spLocks noChangeShapeType="1"/>
                </p:cNvSpPr>
                <p:nvPr/>
              </p:nvSpPr>
              <p:spPr bwMode="auto">
                <a:xfrm flipV="1">
                  <a:off x="2592"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5" name="Line 2022"/>
                <p:cNvSpPr>
                  <a:spLocks noChangeShapeType="1"/>
                </p:cNvSpPr>
                <p:nvPr/>
              </p:nvSpPr>
              <p:spPr bwMode="auto">
                <a:xfrm flipV="1">
                  <a:off x="2592"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6" name="Line 2023"/>
                <p:cNvSpPr>
                  <a:spLocks noChangeShapeType="1"/>
                </p:cNvSpPr>
                <p:nvPr/>
              </p:nvSpPr>
              <p:spPr bwMode="auto">
                <a:xfrm flipV="1">
                  <a:off x="2592"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7" name="Line 2024"/>
                <p:cNvSpPr>
                  <a:spLocks noChangeShapeType="1"/>
                </p:cNvSpPr>
                <p:nvPr/>
              </p:nvSpPr>
              <p:spPr bwMode="auto">
                <a:xfrm flipV="1">
                  <a:off x="2592"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8" name="Line 2025"/>
                <p:cNvSpPr>
                  <a:spLocks noChangeShapeType="1"/>
                </p:cNvSpPr>
                <p:nvPr/>
              </p:nvSpPr>
              <p:spPr bwMode="auto">
                <a:xfrm flipV="1">
                  <a:off x="2592"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9" name="Line 2026"/>
                <p:cNvSpPr>
                  <a:spLocks noChangeShapeType="1"/>
                </p:cNvSpPr>
                <p:nvPr/>
              </p:nvSpPr>
              <p:spPr bwMode="auto">
                <a:xfrm flipV="1">
                  <a:off x="2592"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0" name="Line 2027"/>
                <p:cNvSpPr>
                  <a:spLocks noChangeShapeType="1"/>
                </p:cNvSpPr>
                <p:nvPr/>
              </p:nvSpPr>
              <p:spPr bwMode="auto">
                <a:xfrm flipV="1">
                  <a:off x="2592"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1" name="Line 2028"/>
                <p:cNvSpPr>
                  <a:spLocks noChangeShapeType="1"/>
                </p:cNvSpPr>
                <p:nvPr/>
              </p:nvSpPr>
              <p:spPr bwMode="auto">
                <a:xfrm flipV="1">
                  <a:off x="2592"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2" name="Line 2029"/>
                <p:cNvSpPr>
                  <a:spLocks noChangeShapeType="1"/>
                </p:cNvSpPr>
                <p:nvPr/>
              </p:nvSpPr>
              <p:spPr bwMode="auto">
                <a:xfrm flipV="1">
                  <a:off x="2592"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3" name="Line 2030"/>
                <p:cNvSpPr>
                  <a:spLocks noChangeShapeType="1"/>
                </p:cNvSpPr>
                <p:nvPr/>
              </p:nvSpPr>
              <p:spPr bwMode="auto">
                <a:xfrm flipV="1">
                  <a:off x="2592"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4" name="Line 2031"/>
                <p:cNvSpPr>
                  <a:spLocks noChangeShapeType="1"/>
                </p:cNvSpPr>
                <p:nvPr/>
              </p:nvSpPr>
              <p:spPr bwMode="auto">
                <a:xfrm flipV="1">
                  <a:off x="2592"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5" name="Line 2032"/>
                <p:cNvSpPr>
                  <a:spLocks noChangeShapeType="1"/>
                </p:cNvSpPr>
                <p:nvPr/>
              </p:nvSpPr>
              <p:spPr bwMode="auto">
                <a:xfrm flipV="1">
                  <a:off x="2592"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6" name="Line 2033"/>
                <p:cNvSpPr>
                  <a:spLocks noChangeShapeType="1"/>
                </p:cNvSpPr>
                <p:nvPr/>
              </p:nvSpPr>
              <p:spPr bwMode="auto">
                <a:xfrm flipV="1">
                  <a:off x="2592"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7" name="Line 2034"/>
                <p:cNvSpPr>
                  <a:spLocks noChangeShapeType="1"/>
                </p:cNvSpPr>
                <p:nvPr/>
              </p:nvSpPr>
              <p:spPr bwMode="auto">
                <a:xfrm flipV="1">
                  <a:off x="2592"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8" name="Line 2035"/>
                <p:cNvSpPr>
                  <a:spLocks noChangeShapeType="1"/>
                </p:cNvSpPr>
                <p:nvPr/>
              </p:nvSpPr>
              <p:spPr bwMode="auto">
                <a:xfrm flipV="1">
                  <a:off x="2592"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9" name="Line 2036"/>
                <p:cNvSpPr>
                  <a:spLocks noChangeShapeType="1"/>
                </p:cNvSpPr>
                <p:nvPr/>
              </p:nvSpPr>
              <p:spPr bwMode="auto">
                <a:xfrm flipV="1">
                  <a:off x="2592"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0" name="Line 2037"/>
                <p:cNvSpPr>
                  <a:spLocks noChangeShapeType="1"/>
                </p:cNvSpPr>
                <p:nvPr/>
              </p:nvSpPr>
              <p:spPr bwMode="auto">
                <a:xfrm flipV="1">
                  <a:off x="2592"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1" name="Line 2038"/>
                <p:cNvSpPr>
                  <a:spLocks noChangeShapeType="1"/>
                </p:cNvSpPr>
                <p:nvPr/>
              </p:nvSpPr>
              <p:spPr bwMode="auto">
                <a:xfrm flipV="1">
                  <a:off x="2592"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2" name="Line 2039"/>
                <p:cNvSpPr>
                  <a:spLocks noChangeShapeType="1"/>
                </p:cNvSpPr>
                <p:nvPr/>
              </p:nvSpPr>
              <p:spPr bwMode="auto">
                <a:xfrm flipV="1">
                  <a:off x="2592"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3" name="Line 2040"/>
                <p:cNvSpPr>
                  <a:spLocks noChangeShapeType="1"/>
                </p:cNvSpPr>
                <p:nvPr/>
              </p:nvSpPr>
              <p:spPr bwMode="auto">
                <a:xfrm flipV="1">
                  <a:off x="2592"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4" name="Line 2041"/>
                <p:cNvSpPr>
                  <a:spLocks noChangeShapeType="1"/>
                </p:cNvSpPr>
                <p:nvPr/>
              </p:nvSpPr>
              <p:spPr bwMode="auto">
                <a:xfrm flipV="1">
                  <a:off x="2592"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5" name="Line 2042"/>
                <p:cNvSpPr>
                  <a:spLocks noChangeShapeType="1"/>
                </p:cNvSpPr>
                <p:nvPr/>
              </p:nvSpPr>
              <p:spPr bwMode="auto">
                <a:xfrm flipV="1">
                  <a:off x="2592"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6" name="Line 2043"/>
                <p:cNvSpPr>
                  <a:spLocks noChangeShapeType="1"/>
                </p:cNvSpPr>
                <p:nvPr/>
              </p:nvSpPr>
              <p:spPr bwMode="auto">
                <a:xfrm flipV="1">
                  <a:off x="2592"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7" name="Line 2044"/>
                <p:cNvSpPr>
                  <a:spLocks noChangeShapeType="1"/>
                </p:cNvSpPr>
                <p:nvPr/>
              </p:nvSpPr>
              <p:spPr bwMode="auto">
                <a:xfrm>
                  <a:off x="2592"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8" name="Freeform 2045"/>
                <p:cNvSpPr>
                  <a:spLocks/>
                </p:cNvSpPr>
                <p:nvPr/>
              </p:nvSpPr>
              <p:spPr bwMode="auto">
                <a:xfrm>
                  <a:off x="2562" y="3035"/>
                  <a:ext cx="26" cy="69"/>
                </a:xfrm>
                <a:custGeom>
                  <a:avLst/>
                  <a:gdLst>
                    <a:gd name="T0" fmla="*/ 50 w 50"/>
                    <a:gd name="T1" fmla="*/ 138 h 138"/>
                    <a:gd name="T2" fmla="*/ 33 w 50"/>
                    <a:gd name="T3" fmla="*/ 138 h 138"/>
                    <a:gd name="T4" fmla="*/ 33 w 50"/>
                    <a:gd name="T5" fmla="*/ 29 h 138"/>
                    <a:gd name="T6" fmla="*/ 26 w 50"/>
                    <a:gd name="T7" fmla="*/ 35 h 138"/>
                    <a:gd name="T8" fmla="*/ 17 w 50"/>
                    <a:gd name="T9" fmla="*/ 42 h 138"/>
                    <a:gd name="T10" fmla="*/ 8 w 50"/>
                    <a:gd name="T11" fmla="*/ 47 h 138"/>
                    <a:gd name="T12" fmla="*/ 0 w 50"/>
                    <a:gd name="T13" fmla="*/ 50 h 138"/>
                    <a:gd name="T14" fmla="*/ 0 w 50"/>
                    <a:gd name="T15" fmla="*/ 33 h 138"/>
                    <a:gd name="T16" fmla="*/ 14 w 50"/>
                    <a:gd name="T17" fmla="*/ 26 h 138"/>
                    <a:gd name="T18" fmla="*/ 24 w 50"/>
                    <a:gd name="T19" fmla="*/ 17 h 138"/>
                    <a:gd name="T20" fmla="*/ 33 w 50"/>
                    <a:gd name="T21" fmla="*/ 8 h 138"/>
                    <a:gd name="T22" fmla="*/ 38 w 50"/>
                    <a:gd name="T23" fmla="*/ 0 h 138"/>
                    <a:gd name="T24" fmla="*/ 50 w 50"/>
                    <a:gd name="T25" fmla="*/ 0 h 138"/>
                    <a:gd name="T26" fmla="*/ 50 w 50"/>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138">
                      <a:moveTo>
                        <a:pt x="50" y="138"/>
                      </a:moveTo>
                      <a:lnTo>
                        <a:pt x="33" y="138"/>
                      </a:lnTo>
                      <a:lnTo>
                        <a:pt x="33" y="29"/>
                      </a:lnTo>
                      <a:lnTo>
                        <a:pt x="26" y="35"/>
                      </a:lnTo>
                      <a:lnTo>
                        <a:pt x="17" y="42"/>
                      </a:lnTo>
                      <a:lnTo>
                        <a:pt x="8" y="47"/>
                      </a:lnTo>
                      <a:lnTo>
                        <a:pt x="0" y="50"/>
                      </a:lnTo>
                      <a:lnTo>
                        <a:pt x="0" y="33"/>
                      </a:lnTo>
                      <a:lnTo>
                        <a:pt x="14" y="26"/>
                      </a:lnTo>
                      <a:lnTo>
                        <a:pt x="24" y="17"/>
                      </a:lnTo>
                      <a:lnTo>
                        <a:pt x="33" y="8"/>
                      </a:lnTo>
                      <a:lnTo>
                        <a:pt x="38" y="0"/>
                      </a:lnTo>
                      <a:lnTo>
                        <a:pt x="50" y="0"/>
                      </a:lnTo>
                      <a:lnTo>
                        <a:pt x="50"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39" name="Freeform 2046"/>
                <p:cNvSpPr>
                  <a:spLocks noEditPoints="1"/>
                </p:cNvSpPr>
                <p:nvPr/>
              </p:nvSpPr>
              <p:spPr bwMode="auto">
                <a:xfrm>
                  <a:off x="2609" y="3035"/>
                  <a:ext cx="46" cy="70"/>
                </a:xfrm>
                <a:custGeom>
                  <a:avLst/>
                  <a:gdLst>
                    <a:gd name="T0" fmla="*/ 0 w 91"/>
                    <a:gd name="T1" fmla="*/ 70 h 139"/>
                    <a:gd name="T2" fmla="*/ 2 w 91"/>
                    <a:gd name="T3" fmla="*/ 47 h 139"/>
                    <a:gd name="T4" fmla="*/ 5 w 91"/>
                    <a:gd name="T5" fmla="*/ 29 h 139"/>
                    <a:gd name="T6" fmla="*/ 9 w 91"/>
                    <a:gd name="T7" fmla="*/ 21 h 139"/>
                    <a:gd name="T8" fmla="*/ 14 w 91"/>
                    <a:gd name="T9" fmla="*/ 12 h 139"/>
                    <a:gd name="T10" fmla="*/ 21 w 91"/>
                    <a:gd name="T11" fmla="*/ 7 h 139"/>
                    <a:gd name="T12" fmla="*/ 28 w 91"/>
                    <a:gd name="T13" fmla="*/ 3 h 139"/>
                    <a:gd name="T14" fmla="*/ 35 w 91"/>
                    <a:gd name="T15" fmla="*/ 0 h 139"/>
                    <a:gd name="T16" fmla="*/ 45 w 91"/>
                    <a:gd name="T17" fmla="*/ 0 h 139"/>
                    <a:gd name="T18" fmla="*/ 56 w 91"/>
                    <a:gd name="T19" fmla="*/ 0 h 139"/>
                    <a:gd name="T20" fmla="*/ 64 w 91"/>
                    <a:gd name="T21" fmla="*/ 3 h 139"/>
                    <a:gd name="T22" fmla="*/ 70 w 91"/>
                    <a:gd name="T23" fmla="*/ 7 h 139"/>
                    <a:gd name="T24" fmla="*/ 75 w 91"/>
                    <a:gd name="T25" fmla="*/ 12 h 139"/>
                    <a:gd name="T26" fmla="*/ 78 w 91"/>
                    <a:gd name="T27" fmla="*/ 15 h 139"/>
                    <a:gd name="T28" fmla="*/ 84 w 91"/>
                    <a:gd name="T29" fmla="*/ 26 h 139"/>
                    <a:gd name="T30" fmla="*/ 87 w 91"/>
                    <a:gd name="T31" fmla="*/ 36 h 139"/>
                    <a:gd name="T32" fmla="*/ 89 w 91"/>
                    <a:gd name="T33" fmla="*/ 50 h 139"/>
                    <a:gd name="T34" fmla="*/ 91 w 91"/>
                    <a:gd name="T35" fmla="*/ 70 h 139"/>
                    <a:gd name="T36" fmla="*/ 89 w 91"/>
                    <a:gd name="T37" fmla="*/ 90 h 139"/>
                    <a:gd name="T38" fmla="*/ 85 w 91"/>
                    <a:gd name="T39" fmla="*/ 108 h 139"/>
                    <a:gd name="T40" fmla="*/ 82 w 91"/>
                    <a:gd name="T41" fmla="*/ 118 h 139"/>
                    <a:gd name="T42" fmla="*/ 77 w 91"/>
                    <a:gd name="T43" fmla="*/ 125 h 139"/>
                    <a:gd name="T44" fmla="*/ 70 w 91"/>
                    <a:gd name="T45" fmla="*/ 131 h 139"/>
                    <a:gd name="T46" fmla="*/ 63 w 91"/>
                    <a:gd name="T47" fmla="*/ 136 h 139"/>
                    <a:gd name="T48" fmla="*/ 54 w 91"/>
                    <a:gd name="T49" fmla="*/ 138 h 139"/>
                    <a:gd name="T50" fmla="*/ 45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7 w 91"/>
                    <a:gd name="T63" fmla="*/ 70 h 139"/>
                    <a:gd name="T64" fmla="*/ 19 w 91"/>
                    <a:gd name="T65" fmla="*/ 89 h 139"/>
                    <a:gd name="T66" fmla="*/ 21 w 91"/>
                    <a:gd name="T67" fmla="*/ 103 h 139"/>
                    <a:gd name="T68" fmla="*/ 26 w 91"/>
                    <a:gd name="T69" fmla="*/ 113 h 139"/>
                    <a:gd name="T70" fmla="*/ 31 w 91"/>
                    <a:gd name="T71" fmla="*/ 118 h 139"/>
                    <a:gd name="T72" fmla="*/ 38 w 91"/>
                    <a:gd name="T73" fmla="*/ 122 h 139"/>
                    <a:gd name="T74" fmla="*/ 45 w 91"/>
                    <a:gd name="T75" fmla="*/ 124 h 139"/>
                    <a:gd name="T76" fmla="*/ 52 w 91"/>
                    <a:gd name="T77" fmla="*/ 122 h 139"/>
                    <a:gd name="T78" fmla="*/ 59 w 91"/>
                    <a:gd name="T79" fmla="*/ 118 h 139"/>
                    <a:gd name="T80" fmla="*/ 64 w 91"/>
                    <a:gd name="T81" fmla="*/ 113 h 139"/>
                    <a:gd name="T82" fmla="*/ 68 w 91"/>
                    <a:gd name="T83" fmla="*/ 103 h 139"/>
                    <a:gd name="T84" fmla="*/ 71 w 91"/>
                    <a:gd name="T85" fmla="*/ 89 h 139"/>
                    <a:gd name="T86" fmla="*/ 71 w 91"/>
                    <a:gd name="T87" fmla="*/ 70 h 139"/>
                    <a:gd name="T88" fmla="*/ 71 w 91"/>
                    <a:gd name="T89" fmla="*/ 50 h 139"/>
                    <a:gd name="T90" fmla="*/ 68 w 91"/>
                    <a:gd name="T91" fmla="*/ 35 h 139"/>
                    <a:gd name="T92" fmla="*/ 64 w 91"/>
                    <a:gd name="T93" fmla="*/ 26 h 139"/>
                    <a:gd name="T94" fmla="*/ 59 w 91"/>
                    <a:gd name="T95" fmla="*/ 19 h 139"/>
                    <a:gd name="T96" fmla="*/ 52 w 91"/>
                    <a:gd name="T97" fmla="*/ 15 h 139"/>
                    <a:gd name="T98" fmla="*/ 45 w 91"/>
                    <a:gd name="T99" fmla="*/ 15 h 139"/>
                    <a:gd name="T100" fmla="*/ 38 w 91"/>
                    <a:gd name="T101" fmla="*/ 15 h 139"/>
                    <a:gd name="T102" fmla="*/ 31 w 91"/>
                    <a:gd name="T103" fmla="*/ 19 h 139"/>
                    <a:gd name="T104" fmla="*/ 26 w 91"/>
                    <a:gd name="T105" fmla="*/ 24 h 139"/>
                    <a:gd name="T106" fmla="*/ 21 w 91"/>
                    <a:gd name="T107" fmla="*/ 35 h 139"/>
                    <a:gd name="T108" fmla="*/ 19 w 91"/>
                    <a:gd name="T109" fmla="*/ 50 h 139"/>
                    <a:gd name="T110" fmla="*/ 17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5" y="29"/>
                      </a:lnTo>
                      <a:lnTo>
                        <a:pt x="9" y="21"/>
                      </a:lnTo>
                      <a:lnTo>
                        <a:pt x="14" y="12"/>
                      </a:lnTo>
                      <a:lnTo>
                        <a:pt x="21" y="7"/>
                      </a:lnTo>
                      <a:lnTo>
                        <a:pt x="28" y="3"/>
                      </a:lnTo>
                      <a:lnTo>
                        <a:pt x="35" y="0"/>
                      </a:lnTo>
                      <a:lnTo>
                        <a:pt x="45" y="0"/>
                      </a:lnTo>
                      <a:lnTo>
                        <a:pt x="56" y="0"/>
                      </a:lnTo>
                      <a:lnTo>
                        <a:pt x="64" y="3"/>
                      </a:lnTo>
                      <a:lnTo>
                        <a:pt x="70" y="7"/>
                      </a:lnTo>
                      <a:lnTo>
                        <a:pt x="75" y="12"/>
                      </a:lnTo>
                      <a:lnTo>
                        <a:pt x="78" y="15"/>
                      </a:lnTo>
                      <a:lnTo>
                        <a:pt x="84" y="26"/>
                      </a:lnTo>
                      <a:lnTo>
                        <a:pt x="87" y="36"/>
                      </a:lnTo>
                      <a:lnTo>
                        <a:pt x="89" y="50"/>
                      </a:lnTo>
                      <a:lnTo>
                        <a:pt x="91" y="70"/>
                      </a:lnTo>
                      <a:lnTo>
                        <a:pt x="89" y="90"/>
                      </a:lnTo>
                      <a:lnTo>
                        <a:pt x="85" y="108"/>
                      </a:lnTo>
                      <a:lnTo>
                        <a:pt x="82" y="118"/>
                      </a:lnTo>
                      <a:lnTo>
                        <a:pt x="77" y="125"/>
                      </a:lnTo>
                      <a:lnTo>
                        <a:pt x="70" y="131"/>
                      </a:lnTo>
                      <a:lnTo>
                        <a:pt x="63" y="136"/>
                      </a:lnTo>
                      <a:lnTo>
                        <a:pt x="54" y="138"/>
                      </a:lnTo>
                      <a:lnTo>
                        <a:pt x="45" y="139"/>
                      </a:lnTo>
                      <a:lnTo>
                        <a:pt x="28" y="136"/>
                      </a:lnTo>
                      <a:lnTo>
                        <a:pt x="14" y="125"/>
                      </a:lnTo>
                      <a:lnTo>
                        <a:pt x="7" y="111"/>
                      </a:lnTo>
                      <a:lnTo>
                        <a:pt x="2" y="92"/>
                      </a:lnTo>
                      <a:lnTo>
                        <a:pt x="0" y="70"/>
                      </a:lnTo>
                      <a:close/>
                      <a:moveTo>
                        <a:pt x="17" y="70"/>
                      </a:moveTo>
                      <a:lnTo>
                        <a:pt x="19" y="89"/>
                      </a:lnTo>
                      <a:lnTo>
                        <a:pt x="21" y="103"/>
                      </a:lnTo>
                      <a:lnTo>
                        <a:pt x="26" y="113"/>
                      </a:lnTo>
                      <a:lnTo>
                        <a:pt x="31" y="118"/>
                      </a:lnTo>
                      <a:lnTo>
                        <a:pt x="38" y="122"/>
                      </a:lnTo>
                      <a:lnTo>
                        <a:pt x="45" y="124"/>
                      </a:lnTo>
                      <a:lnTo>
                        <a:pt x="52" y="122"/>
                      </a:lnTo>
                      <a:lnTo>
                        <a:pt x="59" y="118"/>
                      </a:lnTo>
                      <a:lnTo>
                        <a:pt x="64" y="113"/>
                      </a:lnTo>
                      <a:lnTo>
                        <a:pt x="68" y="103"/>
                      </a:lnTo>
                      <a:lnTo>
                        <a:pt x="71" y="89"/>
                      </a:lnTo>
                      <a:lnTo>
                        <a:pt x="71" y="70"/>
                      </a:lnTo>
                      <a:lnTo>
                        <a:pt x="71" y="50"/>
                      </a:lnTo>
                      <a:lnTo>
                        <a:pt x="68" y="35"/>
                      </a:lnTo>
                      <a:lnTo>
                        <a:pt x="64" y="26"/>
                      </a:lnTo>
                      <a:lnTo>
                        <a:pt x="59" y="19"/>
                      </a:lnTo>
                      <a:lnTo>
                        <a:pt x="52" y="15"/>
                      </a:lnTo>
                      <a:lnTo>
                        <a:pt x="45" y="15"/>
                      </a:lnTo>
                      <a:lnTo>
                        <a:pt x="38"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40" name="Line 2047"/>
                <p:cNvSpPr>
                  <a:spLocks noChangeShapeType="1"/>
                </p:cNvSpPr>
                <p:nvPr/>
              </p:nvSpPr>
              <p:spPr bwMode="auto">
                <a:xfrm flipV="1">
                  <a:off x="2980"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1" name="Line 2048"/>
                <p:cNvSpPr>
                  <a:spLocks noChangeShapeType="1"/>
                </p:cNvSpPr>
                <p:nvPr/>
              </p:nvSpPr>
              <p:spPr bwMode="auto">
                <a:xfrm flipV="1">
                  <a:off x="2980"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2" name="Line 2049"/>
                <p:cNvSpPr>
                  <a:spLocks noChangeShapeType="1"/>
                </p:cNvSpPr>
                <p:nvPr/>
              </p:nvSpPr>
              <p:spPr bwMode="auto">
                <a:xfrm flipV="1">
                  <a:off x="2980"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3" name="Line 2050"/>
                <p:cNvSpPr>
                  <a:spLocks noChangeShapeType="1"/>
                </p:cNvSpPr>
                <p:nvPr/>
              </p:nvSpPr>
              <p:spPr bwMode="auto">
                <a:xfrm flipV="1">
                  <a:off x="2980"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4" name="Line 2051"/>
                <p:cNvSpPr>
                  <a:spLocks noChangeShapeType="1"/>
                </p:cNvSpPr>
                <p:nvPr/>
              </p:nvSpPr>
              <p:spPr bwMode="auto">
                <a:xfrm flipV="1">
                  <a:off x="2980"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5" name="Line 2052"/>
                <p:cNvSpPr>
                  <a:spLocks noChangeShapeType="1"/>
                </p:cNvSpPr>
                <p:nvPr/>
              </p:nvSpPr>
              <p:spPr bwMode="auto">
                <a:xfrm flipV="1">
                  <a:off x="2980"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6" name="Line 2053"/>
                <p:cNvSpPr>
                  <a:spLocks noChangeShapeType="1"/>
                </p:cNvSpPr>
                <p:nvPr/>
              </p:nvSpPr>
              <p:spPr bwMode="auto">
                <a:xfrm flipV="1">
                  <a:off x="2980"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7" name="Line 2054"/>
                <p:cNvSpPr>
                  <a:spLocks noChangeShapeType="1"/>
                </p:cNvSpPr>
                <p:nvPr/>
              </p:nvSpPr>
              <p:spPr bwMode="auto">
                <a:xfrm flipV="1">
                  <a:off x="2980"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8" name="Line 2055"/>
                <p:cNvSpPr>
                  <a:spLocks noChangeShapeType="1"/>
                </p:cNvSpPr>
                <p:nvPr/>
              </p:nvSpPr>
              <p:spPr bwMode="auto">
                <a:xfrm flipV="1">
                  <a:off x="2980"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9" name="Line 2056"/>
                <p:cNvSpPr>
                  <a:spLocks noChangeShapeType="1"/>
                </p:cNvSpPr>
                <p:nvPr/>
              </p:nvSpPr>
              <p:spPr bwMode="auto">
                <a:xfrm flipV="1">
                  <a:off x="2980"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0" name="Line 2057"/>
                <p:cNvSpPr>
                  <a:spLocks noChangeShapeType="1"/>
                </p:cNvSpPr>
                <p:nvPr/>
              </p:nvSpPr>
              <p:spPr bwMode="auto">
                <a:xfrm flipV="1">
                  <a:off x="2980"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1" name="Line 2058"/>
                <p:cNvSpPr>
                  <a:spLocks noChangeShapeType="1"/>
                </p:cNvSpPr>
                <p:nvPr/>
              </p:nvSpPr>
              <p:spPr bwMode="auto">
                <a:xfrm flipV="1">
                  <a:off x="2980"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2" name="Line 2059"/>
                <p:cNvSpPr>
                  <a:spLocks noChangeShapeType="1"/>
                </p:cNvSpPr>
                <p:nvPr/>
              </p:nvSpPr>
              <p:spPr bwMode="auto">
                <a:xfrm flipV="1">
                  <a:off x="2980"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3" name="Line 2060"/>
                <p:cNvSpPr>
                  <a:spLocks noChangeShapeType="1"/>
                </p:cNvSpPr>
                <p:nvPr/>
              </p:nvSpPr>
              <p:spPr bwMode="auto">
                <a:xfrm flipV="1">
                  <a:off x="2980"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4" name="Line 2061"/>
                <p:cNvSpPr>
                  <a:spLocks noChangeShapeType="1"/>
                </p:cNvSpPr>
                <p:nvPr/>
              </p:nvSpPr>
              <p:spPr bwMode="auto">
                <a:xfrm flipV="1">
                  <a:off x="2980"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5" name="Line 2062"/>
                <p:cNvSpPr>
                  <a:spLocks noChangeShapeType="1"/>
                </p:cNvSpPr>
                <p:nvPr/>
              </p:nvSpPr>
              <p:spPr bwMode="auto">
                <a:xfrm flipV="1">
                  <a:off x="2980"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6" name="Line 2063"/>
                <p:cNvSpPr>
                  <a:spLocks noChangeShapeType="1"/>
                </p:cNvSpPr>
                <p:nvPr/>
              </p:nvSpPr>
              <p:spPr bwMode="auto">
                <a:xfrm flipV="1">
                  <a:off x="2980"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7" name="Line 2064"/>
                <p:cNvSpPr>
                  <a:spLocks noChangeShapeType="1"/>
                </p:cNvSpPr>
                <p:nvPr/>
              </p:nvSpPr>
              <p:spPr bwMode="auto">
                <a:xfrm flipV="1">
                  <a:off x="2980"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8" name="Line 2065"/>
                <p:cNvSpPr>
                  <a:spLocks noChangeShapeType="1"/>
                </p:cNvSpPr>
                <p:nvPr/>
              </p:nvSpPr>
              <p:spPr bwMode="auto">
                <a:xfrm flipV="1">
                  <a:off x="2980"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9" name="Line 2066"/>
                <p:cNvSpPr>
                  <a:spLocks noChangeShapeType="1"/>
                </p:cNvSpPr>
                <p:nvPr/>
              </p:nvSpPr>
              <p:spPr bwMode="auto">
                <a:xfrm flipV="1">
                  <a:off x="2980"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0" name="Line 2067"/>
                <p:cNvSpPr>
                  <a:spLocks noChangeShapeType="1"/>
                </p:cNvSpPr>
                <p:nvPr/>
              </p:nvSpPr>
              <p:spPr bwMode="auto">
                <a:xfrm flipV="1">
                  <a:off x="2980"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1" name="Line 2068"/>
                <p:cNvSpPr>
                  <a:spLocks noChangeShapeType="1"/>
                </p:cNvSpPr>
                <p:nvPr/>
              </p:nvSpPr>
              <p:spPr bwMode="auto">
                <a:xfrm flipV="1">
                  <a:off x="2980"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2" name="Line 2069"/>
                <p:cNvSpPr>
                  <a:spLocks noChangeShapeType="1"/>
                </p:cNvSpPr>
                <p:nvPr/>
              </p:nvSpPr>
              <p:spPr bwMode="auto">
                <a:xfrm flipV="1">
                  <a:off x="2980"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3" name="Line 2070"/>
                <p:cNvSpPr>
                  <a:spLocks noChangeShapeType="1"/>
                </p:cNvSpPr>
                <p:nvPr/>
              </p:nvSpPr>
              <p:spPr bwMode="auto">
                <a:xfrm flipV="1">
                  <a:off x="2980"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4" name="Line 2071"/>
                <p:cNvSpPr>
                  <a:spLocks noChangeShapeType="1"/>
                </p:cNvSpPr>
                <p:nvPr/>
              </p:nvSpPr>
              <p:spPr bwMode="auto">
                <a:xfrm flipV="1">
                  <a:off x="2980"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5" name="Line 2072"/>
                <p:cNvSpPr>
                  <a:spLocks noChangeShapeType="1"/>
                </p:cNvSpPr>
                <p:nvPr/>
              </p:nvSpPr>
              <p:spPr bwMode="auto">
                <a:xfrm flipV="1">
                  <a:off x="2980"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6" name="Line 2073"/>
                <p:cNvSpPr>
                  <a:spLocks noChangeShapeType="1"/>
                </p:cNvSpPr>
                <p:nvPr/>
              </p:nvSpPr>
              <p:spPr bwMode="auto">
                <a:xfrm flipV="1">
                  <a:off x="2980"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7" name="Line 2074"/>
                <p:cNvSpPr>
                  <a:spLocks noChangeShapeType="1"/>
                </p:cNvSpPr>
                <p:nvPr/>
              </p:nvSpPr>
              <p:spPr bwMode="auto">
                <a:xfrm flipV="1">
                  <a:off x="2980"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8" name="Line 2075"/>
                <p:cNvSpPr>
                  <a:spLocks noChangeShapeType="1"/>
                </p:cNvSpPr>
                <p:nvPr/>
              </p:nvSpPr>
              <p:spPr bwMode="auto">
                <a:xfrm flipV="1">
                  <a:off x="2980"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9" name="Line 2076"/>
                <p:cNvSpPr>
                  <a:spLocks noChangeShapeType="1"/>
                </p:cNvSpPr>
                <p:nvPr/>
              </p:nvSpPr>
              <p:spPr bwMode="auto">
                <a:xfrm flipV="1">
                  <a:off x="2980"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0" name="Line 2077"/>
                <p:cNvSpPr>
                  <a:spLocks noChangeShapeType="1"/>
                </p:cNvSpPr>
                <p:nvPr/>
              </p:nvSpPr>
              <p:spPr bwMode="auto">
                <a:xfrm flipV="1">
                  <a:off x="2980"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1" name="Line 2078"/>
                <p:cNvSpPr>
                  <a:spLocks noChangeShapeType="1"/>
                </p:cNvSpPr>
                <p:nvPr/>
              </p:nvSpPr>
              <p:spPr bwMode="auto">
                <a:xfrm flipV="1">
                  <a:off x="2980"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2" name="Line 2079"/>
                <p:cNvSpPr>
                  <a:spLocks noChangeShapeType="1"/>
                </p:cNvSpPr>
                <p:nvPr/>
              </p:nvSpPr>
              <p:spPr bwMode="auto">
                <a:xfrm flipV="1">
                  <a:off x="2980"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3" name="Line 2080"/>
                <p:cNvSpPr>
                  <a:spLocks noChangeShapeType="1"/>
                </p:cNvSpPr>
                <p:nvPr/>
              </p:nvSpPr>
              <p:spPr bwMode="auto">
                <a:xfrm flipV="1">
                  <a:off x="2980"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4" name="Line 2081"/>
                <p:cNvSpPr>
                  <a:spLocks noChangeShapeType="1"/>
                </p:cNvSpPr>
                <p:nvPr/>
              </p:nvSpPr>
              <p:spPr bwMode="auto">
                <a:xfrm flipV="1">
                  <a:off x="2980"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5" name="Line 2082"/>
                <p:cNvSpPr>
                  <a:spLocks noChangeShapeType="1"/>
                </p:cNvSpPr>
                <p:nvPr/>
              </p:nvSpPr>
              <p:spPr bwMode="auto">
                <a:xfrm flipV="1">
                  <a:off x="2980"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6" name="Line 2083"/>
                <p:cNvSpPr>
                  <a:spLocks noChangeShapeType="1"/>
                </p:cNvSpPr>
                <p:nvPr/>
              </p:nvSpPr>
              <p:spPr bwMode="auto">
                <a:xfrm flipV="1">
                  <a:off x="2980"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7" name="Line 2084"/>
                <p:cNvSpPr>
                  <a:spLocks noChangeShapeType="1"/>
                </p:cNvSpPr>
                <p:nvPr/>
              </p:nvSpPr>
              <p:spPr bwMode="auto">
                <a:xfrm flipV="1">
                  <a:off x="2980"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8" name="Line 2085"/>
                <p:cNvSpPr>
                  <a:spLocks noChangeShapeType="1"/>
                </p:cNvSpPr>
                <p:nvPr/>
              </p:nvSpPr>
              <p:spPr bwMode="auto">
                <a:xfrm flipV="1">
                  <a:off x="2980"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9" name="Line 2086"/>
                <p:cNvSpPr>
                  <a:spLocks noChangeShapeType="1"/>
                </p:cNvSpPr>
                <p:nvPr/>
              </p:nvSpPr>
              <p:spPr bwMode="auto">
                <a:xfrm flipV="1">
                  <a:off x="2980"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0" name="Line 2087"/>
                <p:cNvSpPr>
                  <a:spLocks noChangeShapeType="1"/>
                </p:cNvSpPr>
                <p:nvPr/>
              </p:nvSpPr>
              <p:spPr bwMode="auto">
                <a:xfrm flipV="1">
                  <a:off x="2980"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1" name="Line 2088"/>
                <p:cNvSpPr>
                  <a:spLocks noChangeShapeType="1"/>
                </p:cNvSpPr>
                <p:nvPr/>
              </p:nvSpPr>
              <p:spPr bwMode="auto">
                <a:xfrm flipV="1">
                  <a:off x="2980"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2" name="Line 2089"/>
                <p:cNvSpPr>
                  <a:spLocks noChangeShapeType="1"/>
                </p:cNvSpPr>
                <p:nvPr/>
              </p:nvSpPr>
              <p:spPr bwMode="auto">
                <a:xfrm flipV="1">
                  <a:off x="2980"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3" name="Line 2090"/>
                <p:cNvSpPr>
                  <a:spLocks noChangeShapeType="1"/>
                </p:cNvSpPr>
                <p:nvPr/>
              </p:nvSpPr>
              <p:spPr bwMode="auto">
                <a:xfrm flipV="1">
                  <a:off x="2980"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4" name="Line 2091"/>
                <p:cNvSpPr>
                  <a:spLocks noChangeShapeType="1"/>
                </p:cNvSpPr>
                <p:nvPr/>
              </p:nvSpPr>
              <p:spPr bwMode="auto">
                <a:xfrm flipV="1">
                  <a:off x="2980"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5" name="Line 2092"/>
                <p:cNvSpPr>
                  <a:spLocks noChangeShapeType="1"/>
                </p:cNvSpPr>
                <p:nvPr/>
              </p:nvSpPr>
              <p:spPr bwMode="auto">
                <a:xfrm flipV="1">
                  <a:off x="2980"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6" name="Line 2093"/>
                <p:cNvSpPr>
                  <a:spLocks noChangeShapeType="1"/>
                </p:cNvSpPr>
                <p:nvPr/>
              </p:nvSpPr>
              <p:spPr bwMode="auto">
                <a:xfrm flipV="1">
                  <a:off x="2980"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7" name="Line 2094"/>
                <p:cNvSpPr>
                  <a:spLocks noChangeShapeType="1"/>
                </p:cNvSpPr>
                <p:nvPr/>
              </p:nvSpPr>
              <p:spPr bwMode="auto">
                <a:xfrm flipV="1">
                  <a:off x="2980"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8" name="Line 2095"/>
                <p:cNvSpPr>
                  <a:spLocks noChangeShapeType="1"/>
                </p:cNvSpPr>
                <p:nvPr/>
              </p:nvSpPr>
              <p:spPr bwMode="auto">
                <a:xfrm flipV="1">
                  <a:off x="2980"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9" name="Line 2096"/>
                <p:cNvSpPr>
                  <a:spLocks noChangeShapeType="1"/>
                </p:cNvSpPr>
                <p:nvPr/>
              </p:nvSpPr>
              <p:spPr bwMode="auto">
                <a:xfrm flipV="1">
                  <a:off x="2980"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0" name="Line 2097"/>
                <p:cNvSpPr>
                  <a:spLocks noChangeShapeType="1"/>
                </p:cNvSpPr>
                <p:nvPr/>
              </p:nvSpPr>
              <p:spPr bwMode="auto">
                <a:xfrm flipV="1">
                  <a:off x="2980"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1" name="Line 2098"/>
                <p:cNvSpPr>
                  <a:spLocks noChangeShapeType="1"/>
                </p:cNvSpPr>
                <p:nvPr/>
              </p:nvSpPr>
              <p:spPr bwMode="auto">
                <a:xfrm flipV="1">
                  <a:off x="2980"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2" name="Line 2099"/>
                <p:cNvSpPr>
                  <a:spLocks noChangeShapeType="1"/>
                </p:cNvSpPr>
                <p:nvPr/>
              </p:nvSpPr>
              <p:spPr bwMode="auto">
                <a:xfrm flipV="1">
                  <a:off x="2980"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3" name="Line 2100"/>
                <p:cNvSpPr>
                  <a:spLocks noChangeShapeType="1"/>
                </p:cNvSpPr>
                <p:nvPr/>
              </p:nvSpPr>
              <p:spPr bwMode="auto">
                <a:xfrm flipV="1">
                  <a:off x="2980"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4" name="Line 2101"/>
                <p:cNvSpPr>
                  <a:spLocks noChangeShapeType="1"/>
                </p:cNvSpPr>
                <p:nvPr/>
              </p:nvSpPr>
              <p:spPr bwMode="auto">
                <a:xfrm flipV="1">
                  <a:off x="2980"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5" name="Line 2102"/>
                <p:cNvSpPr>
                  <a:spLocks noChangeShapeType="1"/>
                </p:cNvSpPr>
                <p:nvPr/>
              </p:nvSpPr>
              <p:spPr bwMode="auto">
                <a:xfrm flipV="1">
                  <a:off x="2980"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6" name="Line 2103"/>
                <p:cNvSpPr>
                  <a:spLocks noChangeShapeType="1"/>
                </p:cNvSpPr>
                <p:nvPr/>
              </p:nvSpPr>
              <p:spPr bwMode="auto">
                <a:xfrm flipV="1">
                  <a:off x="2980"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7" name="Line 2104"/>
                <p:cNvSpPr>
                  <a:spLocks noChangeShapeType="1"/>
                </p:cNvSpPr>
                <p:nvPr/>
              </p:nvSpPr>
              <p:spPr bwMode="auto">
                <a:xfrm flipV="1">
                  <a:off x="2980"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8" name="Line 2105"/>
                <p:cNvSpPr>
                  <a:spLocks noChangeShapeType="1"/>
                </p:cNvSpPr>
                <p:nvPr/>
              </p:nvSpPr>
              <p:spPr bwMode="auto">
                <a:xfrm flipV="1">
                  <a:off x="2980"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9" name="Line 2106"/>
                <p:cNvSpPr>
                  <a:spLocks noChangeShapeType="1"/>
                </p:cNvSpPr>
                <p:nvPr/>
              </p:nvSpPr>
              <p:spPr bwMode="auto">
                <a:xfrm flipV="1">
                  <a:off x="2980"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0" name="Line 2107"/>
                <p:cNvSpPr>
                  <a:spLocks noChangeShapeType="1"/>
                </p:cNvSpPr>
                <p:nvPr/>
              </p:nvSpPr>
              <p:spPr bwMode="auto">
                <a:xfrm flipV="1">
                  <a:off x="2980"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1" name="Line 2108"/>
                <p:cNvSpPr>
                  <a:spLocks noChangeShapeType="1"/>
                </p:cNvSpPr>
                <p:nvPr/>
              </p:nvSpPr>
              <p:spPr bwMode="auto">
                <a:xfrm flipV="1">
                  <a:off x="2980"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2" name="Line 2109"/>
                <p:cNvSpPr>
                  <a:spLocks noChangeShapeType="1"/>
                </p:cNvSpPr>
                <p:nvPr/>
              </p:nvSpPr>
              <p:spPr bwMode="auto">
                <a:xfrm flipV="1">
                  <a:off x="2980"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3" name="Line 2110"/>
                <p:cNvSpPr>
                  <a:spLocks noChangeShapeType="1"/>
                </p:cNvSpPr>
                <p:nvPr/>
              </p:nvSpPr>
              <p:spPr bwMode="auto">
                <a:xfrm flipV="1">
                  <a:off x="2980"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4" name="Line 2111"/>
                <p:cNvSpPr>
                  <a:spLocks noChangeShapeType="1"/>
                </p:cNvSpPr>
                <p:nvPr/>
              </p:nvSpPr>
              <p:spPr bwMode="auto">
                <a:xfrm flipV="1">
                  <a:off x="2980"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5" name="Line 2112"/>
                <p:cNvSpPr>
                  <a:spLocks noChangeShapeType="1"/>
                </p:cNvSpPr>
                <p:nvPr/>
              </p:nvSpPr>
              <p:spPr bwMode="auto">
                <a:xfrm flipV="1">
                  <a:off x="2980"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6" name="Line 2113"/>
                <p:cNvSpPr>
                  <a:spLocks noChangeShapeType="1"/>
                </p:cNvSpPr>
                <p:nvPr/>
              </p:nvSpPr>
              <p:spPr bwMode="auto">
                <a:xfrm flipV="1">
                  <a:off x="2980"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7" name="Line 2114"/>
                <p:cNvSpPr>
                  <a:spLocks noChangeShapeType="1"/>
                </p:cNvSpPr>
                <p:nvPr/>
              </p:nvSpPr>
              <p:spPr bwMode="auto">
                <a:xfrm flipV="1">
                  <a:off x="2980"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8" name="Line 2115"/>
                <p:cNvSpPr>
                  <a:spLocks noChangeShapeType="1"/>
                </p:cNvSpPr>
                <p:nvPr/>
              </p:nvSpPr>
              <p:spPr bwMode="auto">
                <a:xfrm flipV="1">
                  <a:off x="2980"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9" name="Line 2116"/>
                <p:cNvSpPr>
                  <a:spLocks noChangeShapeType="1"/>
                </p:cNvSpPr>
                <p:nvPr/>
              </p:nvSpPr>
              <p:spPr bwMode="auto">
                <a:xfrm flipV="1">
                  <a:off x="2980"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0" name="Line 2117"/>
                <p:cNvSpPr>
                  <a:spLocks noChangeShapeType="1"/>
                </p:cNvSpPr>
                <p:nvPr/>
              </p:nvSpPr>
              <p:spPr bwMode="auto">
                <a:xfrm flipV="1">
                  <a:off x="2980"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1" name="Line 2118"/>
                <p:cNvSpPr>
                  <a:spLocks noChangeShapeType="1"/>
                </p:cNvSpPr>
                <p:nvPr/>
              </p:nvSpPr>
              <p:spPr bwMode="auto">
                <a:xfrm flipV="1">
                  <a:off x="2980"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2" name="Line 2119"/>
                <p:cNvSpPr>
                  <a:spLocks noChangeShapeType="1"/>
                </p:cNvSpPr>
                <p:nvPr/>
              </p:nvSpPr>
              <p:spPr bwMode="auto">
                <a:xfrm flipV="1">
                  <a:off x="2980"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3" name="Line 2120"/>
                <p:cNvSpPr>
                  <a:spLocks noChangeShapeType="1"/>
                </p:cNvSpPr>
                <p:nvPr/>
              </p:nvSpPr>
              <p:spPr bwMode="auto">
                <a:xfrm flipV="1">
                  <a:off x="2980"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4" name="Line 2121"/>
                <p:cNvSpPr>
                  <a:spLocks noChangeShapeType="1"/>
                </p:cNvSpPr>
                <p:nvPr/>
              </p:nvSpPr>
              <p:spPr bwMode="auto">
                <a:xfrm flipV="1">
                  <a:off x="2980"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5" name="Line 2122"/>
                <p:cNvSpPr>
                  <a:spLocks noChangeShapeType="1"/>
                </p:cNvSpPr>
                <p:nvPr/>
              </p:nvSpPr>
              <p:spPr bwMode="auto">
                <a:xfrm flipV="1">
                  <a:off x="2980"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6" name="Line 2123"/>
                <p:cNvSpPr>
                  <a:spLocks noChangeShapeType="1"/>
                </p:cNvSpPr>
                <p:nvPr/>
              </p:nvSpPr>
              <p:spPr bwMode="auto">
                <a:xfrm flipV="1">
                  <a:off x="2980"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7" name="Line 2124"/>
                <p:cNvSpPr>
                  <a:spLocks noChangeShapeType="1"/>
                </p:cNvSpPr>
                <p:nvPr/>
              </p:nvSpPr>
              <p:spPr bwMode="auto">
                <a:xfrm flipV="1">
                  <a:off x="2980"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8" name="Line 2125"/>
                <p:cNvSpPr>
                  <a:spLocks noChangeShapeType="1"/>
                </p:cNvSpPr>
                <p:nvPr/>
              </p:nvSpPr>
              <p:spPr bwMode="auto">
                <a:xfrm flipV="1">
                  <a:off x="2980"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9" name="Line 2126"/>
                <p:cNvSpPr>
                  <a:spLocks noChangeShapeType="1"/>
                </p:cNvSpPr>
                <p:nvPr/>
              </p:nvSpPr>
              <p:spPr bwMode="auto">
                <a:xfrm flipV="1">
                  <a:off x="2980"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0" name="Line 2127"/>
                <p:cNvSpPr>
                  <a:spLocks noChangeShapeType="1"/>
                </p:cNvSpPr>
                <p:nvPr/>
              </p:nvSpPr>
              <p:spPr bwMode="auto">
                <a:xfrm flipV="1">
                  <a:off x="2980"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1" name="Line 2128"/>
                <p:cNvSpPr>
                  <a:spLocks noChangeShapeType="1"/>
                </p:cNvSpPr>
                <p:nvPr/>
              </p:nvSpPr>
              <p:spPr bwMode="auto">
                <a:xfrm flipV="1">
                  <a:off x="2980"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2" name="Line 2129"/>
                <p:cNvSpPr>
                  <a:spLocks noChangeShapeType="1"/>
                </p:cNvSpPr>
                <p:nvPr/>
              </p:nvSpPr>
              <p:spPr bwMode="auto">
                <a:xfrm flipV="1">
                  <a:off x="2980"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3" name="Line 2130"/>
                <p:cNvSpPr>
                  <a:spLocks noChangeShapeType="1"/>
                </p:cNvSpPr>
                <p:nvPr/>
              </p:nvSpPr>
              <p:spPr bwMode="auto">
                <a:xfrm flipV="1">
                  <a:off x="2980"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4" name="Line 2131"/>
                <p:cNvSpPr>
                  <a:spLocks noChangeShapeType="1"/>
                </p:cNvSpPr>
                <p:nvPr/>
              </p:nvSpPr>
              <p:spPr bwMode="auto">
                <a:xfrm flipV="1">
                  <a:off x="2980"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5" name="Line 2132"/>
                <p:cNvSpPr>
                  <a:spLocks noChangeShapeType="1"/>
                </p:cNvSpPr>
                <p:nvPr/>
              </p:nvSpPr>
              <p:spPr bwMode="auto">
                <a:xfrm flipV="1">
                  <a:off x="2980"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6" name="Line 2133"/>
                <p:cNvSpPr>
                  <a:spLocks noChangeShapeType="1"/>
                </p:cNvSpPr>
                <p:nvPr/>
              </p:nvSpPr>
              <p:spPr bwMode="auto">
                <a:xfrm flipV="1">
                  <a:off x="2980"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7" name="Line 2134"/>
                <p:cNvSpPr>
                  <a:spLocks noChangeShapeType="1"/>
                </p:cNvSpPr>
                <p:nvPr/>
              </p:nvSpPr>
              <p:spPr bwMode="auto">
                <a:xfrm flipV="1">
                  <a:off x="2980"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8" name="Line 2135"/>
                <p:cNvSpPr>
                  <a:spLocks noChangeShapeType="1"/>
                </p:cNvSpPr>
                <p:nvPr/>
              </p:nvSpPr>
              <p:spPr bwMode="auto">
                <a:xfrm flipV="1">
                  <a:off x="2980"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9" name="Line 2136"/>
                <p:cNvSpPr>
                  <a:spLocks noChangeShapeType="1"/>
                </p:cNvSpPr>
                <p:nvPr/>
              </p:nvSpPr>
              <p:spPr bwMode="auto">
                <a:xfrm flipV="1">
                  <a:off x="2980"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0" name="Line 2137"/>
                <p:cNvSpPr>
                  <a:spLocks noChangeShapeType="1"/>
                </p:cNvSpPr>
                <p:nvPr/>
              </p:nvSpPr>
              <p:spPr bwMode="auto">
                <a:xfrm flipV="1">
                  <a:off x="2980"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1" name="Line 2138"/>
                <p:cNvSpPr>
                  <a:spLocks noChangeShapeType="1"/>
                </p:cNvSpPr>
                <p:nvPr/>
              </p:nvSpPr>
              <p:spPr bwMode="auto">
                <a:xfrm flipV="1">
                  <a:off x="2980"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2" name="Line 2139"/>
                <p:cNvSpPr>
                  <a:spLocks noChangeShapeType="1"/>
                </p:cNvSpPr>
                <p:nvPr/>
              </p:nvSpPr>
              <p:spPr bwMode="auto">
                <a:xfrm flipV="1">
                  <a:off x="2980"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3" name="Line 2140"/>
                <p:cNvSpPr>
                  <a:spLocks noChangeShapeType="1"/>
                </p:cNvSpPr>
                <p:nvPr/>
              </p:nvSpPr>
              <p:spPr bwMode="auto">
                <a:xfrm flipV="1">
                  <a:off x="2980"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4" name="Line 2141"/>
                <p:cNvSpPr>
                  <a:spLocks noChangeShapeType="1"/>
                </p:cNvSpPr>
                <p:nvPr/>
              </p:nvSpPr>
              <p:spPr bwMode="auto">
                <a:xfrm flipV="1">
                  <a:off x="2980"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5" name="Line 2142"/>
                <p:cNvSpPr>
                  <a:spLocks noChangeShapeType="1"/>
                </p:cNvSpPr>
                <p:nvPr/>
              </p:nvSpPr>
              <p:spPr bwMode="auto">
                <a:xfrm flipV="1">
                  <a:off x="2980"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6" name="Line 2143"/>
                <p:cNvSpPr>
                  <a:spLocks noChangeShapeType="1"/>
                </p:cNvSpPr>
                <p:nvPr/>
              </p:nvSpPr>
              <p:spPr bwMode="auto">
                <a:xfrm flipV="1">
                  <a:off x="2980"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7" name="Line 2144"/>
                <p:cNvSpPr>
                  <a:spLocks noChangeShapeType="1"/>
                </p:cNvSpPr>
                <p:nvPr/>
              </p:nvSpPr>
              <p:spPr bwMode="auto">
                <a:xfrm flipV="1">
                  <a:off x="2980"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8" name="Line 2145"/>
                <p:cNvSpPr>
                  <a:spLocks noChangeShapeType="1"/>
                </p:cNvSpPr>
                <p:nvPr/>
              </p:nvSpPr>
              <p:spPr bwMode="auto">
                <a:xfrm flipV="1">
                  <a:off x="2980"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9" name="Line 2146"/>
                <p:cNvSpPr>
                  <a:spLocks noChangeShapeType="1"/>
                </p:cNvSpPr>
                <p:nvPr/>
              </p:nvSpPr>
              <p:spPr bwMode="auto">
                <a:xfrm flipV="1">
                  <a:off x="2980"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0" name="Line 2147"/>
                <p:cNvSpPr>
                  <a:spLocks noChangeShapeType="1"/>
                </p:cNvSpPr>
                <p:nvPr/>
              </p:nvSpPr>
              <p:spPr bwMode="auto">
                <a:xfrm flipV="1">
                  <a:off x="2980"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1" name="Line 2148"/>
                <p:cNvSpPr>
                  <a:spLocks noChangeShapeType="1"/>
                </p:cNvSpPr>
                <p:nvPr/>
              </p:nvSpPr>
              <p:spPr bwMode="auto">
                <a:xfrm flipV="1">
                  <a:off x="2980"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2" name="Line 2149"/>
                <p:cNvSpPr>
                  <a:spLocks noChangeShapeType="1"/>
                </p:cNvSpPr>
                <p:nvPr/>
              </p:nvSpPr>
              <p:spPr bwMode="auto">
                <a:xfrm flipV="1">
                  <a:off x="2980"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3" name="Line 2150"/>
                <p:cNvSpPr>
                  <a:spLocks noChangeShapeType="1"/>
                </p:cNvSpPr>
                <p:nvPr/>
              </p:nvSpPr>
              <p:spPr bwMode="auto">
                <a:xfrm flipV="1">
                  <a:off x="2980"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4" name="Line 2151"/>
                <p:cNvSpPr>
                  <a:spLocks noChangeShapeType="1"/>
                </p:cNvSpPr>
                <p:nvPr/>
              </p:nvSpPr>
              <p:spPr bwMode="auto">
                <a:xfrm flipV="1">
                  <a:off x="2980"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5" name="Line 2152"/>
                <p:cNvSpPr>
                  <a:spLocks noChangeShapeType="1"/>
                </p:cNvSpPr>
                <p:nvPr/>
              </p:nvSpPr>
              <p:spPr bwMode="auto">
                <a:xfrm flipV="1">
                  <a:off x="2980"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6" name="Line 2153"/>
                <p:cNvSpPr>
                  <a:spLocks noChangeShapeType="1"/>
                </p:cNvSpPr>
                <p:nvPr/>
              </p:nvSpPr>
              <p:spPr bwMode="auto">
                <a:xfrm flipV="1">
                  <a:off x="2980"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7" name="Line 2154"/>
                <p:cNvSpPr>
                  <a:spLocks noChangeShapeType="1"/>
                </p:cNvSpPr>
                <p:nvPr/>
              </p:nvSpPr>
              <p:spPr bwMode="auto">
                <a:xfrm flipV="1">
                  <a:off x="2980"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8" name="Line 2155"/>
                <p:cNvSpPr>
                  <a:spLocks noChangeShapeType="1"/>
                </p:cNvSpPr>
                <p:nvPr/>
              </p:nvSpPr>
              <p:spPr bwMode="auto">
                <a:xfrm flipV="1">
                  <a:off x="2980"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9" name="Line 2156"/>
                <p:cNvSpPr>
                  <a:spLocks noChangeShapeType="1"/>
                </p:cNvSpPr>
                <p:nvPr/>
              </p:nvSpPr>
              <p:spPr bwMode="auto">
                <a:xfrm flipV="1">
                  <a:off x="2980"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0" name="Line 2157"/>
                <p:cNvSpPr>
                  <a:spLocks noChangeShapeType="1"/>
                </p:cNvSpPr>
                <p:nvPr/>
              </p:nvSpPr>
              <p:spPr bwMode="auto">
                <a:xfrm flipV="1">
                  <a:off x="2980"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1" name="Line 2158"/>
                <p:cNvSpPr>
                  <a:spLocks noChangeShapeType="1"/>
                </p:cNvSpPr>
                <p:nvPr/>
              </p:nvSpPr>
              <p:spPr bwMode="auto">
                <a:xfrm flipV="1">
                  <a:off x="2980"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2" name="Line 2159"/>
                <p:cNvSpPr>
                  <a:spLocks noChangeShapeType="1"/>
                </p:cNvSpPr>
                <p:nvPr/>
              </p:nvSpPr>
              <p:spPr bwMode="auto">
                <a:xfrm flipV="1">
                  <a:off x="2980"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3" name="Line 2160"/>
                <p:cNvSpPr>
                  <a:spLocks noChangeShapeType="1"/>
                </p:cNvSpPr>
                <p:nvPr/>
              </p:nvSpPr>
              <p:spPr bwMode="auto">
                <a:xfrm flipV="1">
                  <a:off x="2980"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4" name="Line 2161"/>
                <p:cNvSpPr>
                  <a:spLocks noChangeShapeType="1"/>
                </p:cNvSpPr>
                <p:nvPr/>
              </p:nvSpPr>
              <p:spPr bwMode="auto">
                <a:xfrm flipV="1">
                  <a:off x="2980"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5" name="Line 2162"/>
                <p:cNvSpPr>
                  <a:spLocks noChangeShapeType="1"/>
                </p:cNvSpPr>
                <p:nvPr/>
              </p:nvSpPr>
              <p:spPr bwMode="auto">
                <a:xfrm flipV="1">
                  <a:off x="2980"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6" name="Line 2163"/>
                <p:cNvSpPr>
                  <a:spLocks noChangeShapeType="1"/>
                </p:cNvSpPr>
                <p:nvPr/>
              </p:nvSpPr>
              <p:spPr bwMode="auto">
                <a:xfrm flipV="1">
                  <a:off x="2980"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7" name="Line 2164"/>
                <p:cNvSpPr>
                  <a:spLocks noChangeShapeType="1"/>
                </p:cNvSpPr>
                <p:nvPr/>
              </p:nvSpPr>
              <p:spPr bwMode="auto">
                <a:xfrm flipV="1">
                  <a:off x="2980"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8" name="Line 2165"/>
                <p:cNvSpPr>
                  <a:spLocks noChangeShapeType="1"/>
                </p:cNvSpPr>
                <p:nvPr/>
              </p:nvSpPr>
              <p:spPr bwMode="auto">
                <a:xfrm flipV="1">
                  <a:off x="2980"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9" name="Line 2166"/>
                <p:cNvSpPr>
                  <a:spLocks noChangeShapeType="1"/>
                </p:cNvSpPr>
                <p:nvPr/>
              </p:nvSpPr>
              <p:spPr bwMode="auto">
                <a:xfrm flipV="1">
                  <a:off x="2980"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0" name="Line 2167"/>
                <p:cNvSpPr>
                  <a:spLocks noChangeShapeType="1"/>
                </p:cNvSpPr>
                <p:nvPr/>
              </p:nvSpPr>
              <p:spPr bwMode="auto">
                <a:xfrm flipV="1">
                  <a:off x="2980"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1" name="Line 2168"/>
                <p:cNvSpPr>
                  <a:spLocks noChangeShapeType="1"/>
                </p:cNvSpPr>
                <p:nvPr/>
              </p:nvSpPr>
              <p:spPr bwMode="auto">
                <a:xfrm flipV="1">
                  <a:off x="2980"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2" name="Line 2169"/>
                <p:cNvSpPr>
                  <a:spLocks noChangeShapeType="1"/>
                </p:cNvSpPr>
                <p:nvPr/>
              </p:nvSpPr>
              <p:spPr bwMode="auto">
                <a:xfrm flipV="1">
                  <a:off x="2980"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3" name="Line 2170"/>
                <p:cNvSpPr>
                  <a:spLocks noChangeShapeType="1"/>
                </p:cNvSpPr>
                <p:nvPr/>
              </p:nvSpPr>
              <p:spPr bwMode="auto">
                <a:xfrm flipV="1">
                  <a:off x="2980"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4" name="Line 2171"/>
                <p:cNvSpPr>
                  <a:spLocks noChangeShapeType="1"/>
                </p:cNvSpPr>
                <p:nvPr/>
              </p:nvSpPr>
              <p:spPr bwMode="auto">
                <a:xfrm flipV="1">
                  <a:off x="2980"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5" name="Line 2172"/>
                <p:cNvSpPr>
                  <a:spLocks noChangeShapeType="1"/>
                </p:cNvSpPr>
                <p:nvPr/>
              </p:nvSpPr>
              <p:spPr bwMode="auto">
                <a:xfrm flipV="1">
                  <a:off x="2980"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6" name="Line 2173"/>
                <p:cNvSpPr>
                  <a:spLocks noChangeShapeType="1"/>
                </p:cNvSpPr>
                <p:nvPr/>
              </p:nvSpPr>
              <p:spPr bwMode="auto">
                <a:xfrm flipV="1">
                  <a:off x="2980"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7" name="Line 2174"/>
                <p:cNvSpPr>
                  <a:spLocks noChangeShapeType="1"/>
                </p:cNvSpPr>
                <p:nvPr/>
              </p:nvSpPr>
              <p:spPr bwMode="auto">
                <a:xfrm flipV="1">
                  <a:off x="2980"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8" name="Line 2175"/>
                <p:cNvSpPr>
                  <a:spLocks noChangeShapeType="1"/>
                </p:cNvSpPr>
                <p:nvPr/>
              </p:nvSpPr>
              <p:spPr bwMode="auto">
                <a:xfrm flipV="1">
                  <a:off x="2980"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9" name="Line 2176"/>
                <p:cNvSpPr>
                  <a:spLocks noChangeShapeType="1"/>
                </p:cNvSpPr>
                <p:nvPr/>
              </p:nvSpPr>
              <p:spPr bwMode="auto">
                <a:xfrm flipV="1">
                  <a:off x="2980"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0" name="Line 2177"/>
                <p:cNvSpPr>
                  <a:spLocks noChangeShapeType="1"/>
                </p:cNvSpPr>
                <p:nvPr/>
              </p:nvSpPr>
              <p:spPr bwMode="auto">
                <a:xfrm flipV="1">
                  <a:off x="2980"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1" name="Line 2178"/>
                <p:cNvSpPr>
                  <a:spLocks noChangeShapeType="1"/>
                </p:cNvSpPr>
                <p:nvPr/>
              </p:nvSpPr>
              <p:spPr bwMode="auto">
                <a:xfrm flipV="1">
                  <a:off x="2980"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2" name="Line 2179"/>
                <p:cNvSpPr>
                  <a:spLocks noChangeShapeType="1"/>
                </p:cNvSpPr>
                <p:nvPr/>
              </p:nvSpPr>
              <p:spPr bwMode="auto">
                <a:xfrm flipV="1">
                  <a:off x="2980"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3" name="Line 2180"/>
                <p:cNvSpPr>
                  <a:spLocks noChangeShapeType="1"/>
                </p:cNvSpPr>
                <p:nvPr/>
              </p:nvSpPr>
              <p:spPr bwMode="auto">
                <a:xfrm flipV="1">
                  <a:off x="2980"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4" name="Line 2181"/>
                <p:cNvSpPr>
                  <a:spLocks noChangeShapeType="1"/>
                </p:cNvSpPr>
                <p:nvPr/>
              </p:nvSpPr>
              <p:spPr bwMode="auto">
                <a:xfrm flipV="1">
                  <a:off x="2980"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5" name="Line 2182"/>
                <p:cNvSpPr>
                  <a:spLocks noChangeShapeType="1"/>
                </p:cNvSpPr>
                <p:nvPr/>
              </p:nvSpPr>
              <p:spPr bwMode="auto">
                <a:xfrm flipV="1">
                  <a:off x="2980"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6" name="Line 2183"/>
                <p:cNvSpPr>
                  <a:spLocks noChangeShapeType="1"/>
                </p:cNvSpPr>
                <p:nvPr/>
              </p:nvSpPr>
              <p:spPr bwMode="auto">
                <a:xfrm flipV="1">
                  <a:off x="2980"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7" name="Line 2184"/>
                <p:cNvSpPr>
                  <a:spLocks noChangeShapeType="1"/>
                </p:cNvSpPr>
                <p:nvPr/>
              </p:nvSpPr>
              <p:spPr bwMode="auto">
                <a:xfrm flipV="1">
                  <a:off x="2980"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8" name="Line 2185"/>
                <p:cNvSpPr>
                  <a:spLocks noChangeShapeType="1"/>
                </p:cNvSpPr>
                <p:nvPr/>
              </p:nvSpPr>
              <p:spPr bwMode="auto">
                <a:xfrm flipV="1">
                  <a:off x="2980"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9" name="Line 2186"/>
                <p:cNvSpPr>
                  <a:spLocks noChangeShapeType="1"/>
                </p:cNvSpPr>
                <p:nvPr/>
              </p:nvSpPr>
              <p:spPr bwMode="auto">
                <a:xfrm flipV="1">
                  <a:off x="2980"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0" name="Line 2187"/>
                <p:cNvSpPr>
                  <a:spLocks noChangeShapeType="1"/>
                </p:cNvSpPr>
                <p:nvPr/>
              </p:nvSpPr>
              <p:spPr bwMode="auto">
                <a:xfrm flipV="1">
                  <a:off x="2980"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1" name="Line 2188"/>
                <p:cNvSpPr>
                  <a:spLocks noChangeShapeType="1"/>
                </p:cNvSpPr>
                <p:nvPr/>
              </p:nvSpPr>
              <p:spPr bwMode="auto">
                <a:xfrm flipV="1">
                  <a:off x="2980"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2" name="Line 2189"/>
                <p:cNvSpPr>
                  <a:spLocks noChangeShapeType="1"/>
                </p:cNvSpPr>
                <p:nvPr/>
              </p:nvSpPr>
              <p:spPr bwMode="auto">
                <a:xfrm flipV="1">
                  <a:off x="2980"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3" name="Line 2190"/>
                <p:cNvSpPr>
                  <a:spLocks noChangeShapeType="1"/>
                </p:cNvSpPr>
                <p:nvPr/>
              </p:nvSpPr>
              <p:spPr bwMode="auto">
                <a:xfrm flipV="1">
                  <a:off x="2980"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4" name="Line 2191"/>
                <p:cNvSpPr>
                  <a:spLocks noChangeShapeType="1"/>
                </p:cNvSpPr>
                <p:nvPr/>
              </p:nvSpPr>
              <p:spPr bwMode="auto">
                <a:xfrm>
                  <a:off x="2980"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5" name="Freeform 2192"/>
                <p:cNvSpPr>
                  <a:spLocks/>
                </p:cNvSpPr>
                <p:nvPr/>
              </p:nvSpPr>
              <p:spPr bwMode="auto">
                <a:xfrm>
                  <a:off x="2952" y="3035"/>
                  <a:ext cx="24" cy="69"/>
                </a:xfrm>
                <a:custGeom>
                  <a:avLst/>
                  <a:gdLst>
                    <a:gd name="T0" fmla="*/ 49 w 49"/>
                    <a:gd name="T1" fmla="*/ 138 h 138"/>
                    <a:gd name="T2" fmla="*/ 32 w 49"/>
                    <a:gd name="T3" fmla="*/ 138 h 138"/>
                    <a:gd name="T4" fmla="*/ 32 w 49"/>
                    <a:gd name="T5" fmla="*/ 29 h 138"/>
                    <a:gd name="T6" fmla="*/ 25 w 49"/>
                    <a:gd name="T7" fmla="*/ 35 h 138"/>
                    <a:gd name="T8" fmla="*/ 16 w 49"/>
                    <a:gd name="T9" fmla="*/ 42 h 138"/>
                    <a:gd name="T10" fmla="*/ 7 w 49"/>
                    <a:gd name="T11" fmla="*/ 47 h 138"/>
                    <a:gd name="T12" fmla="*/ 0 w 49"/>
                    <a:gd name="T13" fmla="*/ 50 h 138"/>
                    <a:gd name="T14" fmla="*/ 0 w 49"/>
                    <a:gd name="T15" fmla="*/ 33 h 138"/>
                    <a:gd name="T16" fmla="*/ 12 w 49"/>
                    <a:gd name="T17" fmla="*/ 26 h 138"/>
                    <a:gd name="T18" fmla="*/ 23 w 49"/>
                    <a:gd name="T19" fmla="*/ 17 h 138"/>
                    <a:gd name="T20" fmla="*/ 32 w 49"/>
                    <a:gd name="T21" fmla="*/ 8 h 138"/>
                    <a:gd name="T22" fmla="*/ 39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2" y="138"/>
                      </a:lnTo>
                      <a:lnTo>
                        <a:pt x="32" y="29"/>
                      </a:lnTo>
                      <a:lnTo>
                        <a:pt x="25" y="35"/>
                      </a:lnTo>
                      <a:lnTo>
                        <a:pt x="16" y="42"/>
                      </a:lnTo>
                      <a:lnTo>
                        <a:pt x="7" y="47"/>
                      </a:lnTo>
                      <a:lnTo>
                        <a:pt x="0" y="50"/>
                      </a:lnTo>
                      <a:lnTo>
                        <a:pt x="0" y="33"/>
                      </a:lnTo>
                      <a:lnTo>
                        <a:pt x="12" y="26"/>
                      </a:lnTo>
                      <a:lnTo>
                        <a:pt x="23" y="17"/>
                      </a:lnTo>
                      <a:lnTo>
                        <a:pt x="32" y="8"/>
                      </a:lnTo>
                      <a:lnTo>
                        <a:pt x="39"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86" name="Freeform 2193"/>
                <p:cNvSpPr>
                  <a:spLocks/>
                </p:cNvSpPr>
                <p:nvPr/>
              </p:nvSpPr>
              <p:spPr bwMode="auto">
                <a:xfrm>
                  <a:off x="2999" y="3036"/>
                  <a:ext cx="44" cy="69"/>
                </a:xfrm>
                <a:custGeom>
                  <a:avLst/>
                  <a:gdLst>
                    <a:gd name="T0" fmla="*/ 0 w 89"/>
                    <a:gd name="T1" fmla="*/ 100 h 138"/>
                    <a:gd name="T2" fmla="*/ 18 w 89"/>
                    <a:gd name="T3" fmla="*/ 98 h 138"/>
                    <a:gd name="T4" fmla="*/ 20 w 89"/>
                    <a:gd name="T5" fmla="*/ 105 h 138"/>
                    <a:gd name="T6" fmla="*/ 21 w 89"/>
                    <a:gd name="T7" fmla="*/ 112 h 138"/>
                    <a:gd name="T8" fmla="*/ 27 w 89"/>
                    <a:gd name="T9" fmla="*/ 116 h 138"/>
                    <a:gd name="T10" fmla="*/ 30 w 89"/>
                    <a:gd name="T11" fmla="*/ 119 h 138"/>
                    <a:gd name="T12" fmla="*/ 37 w 89"/>
                    <a:gd name="T13" fmla="*/ 121 h 138"/>
                    <a:gd name="T14" fmla="*/ 44 w 89"/>
                    <a:gd name="T15" fmla="*/ 123 h 138"/>
                    <a:gd name="T16" fmla="*/ 51 w 89"/>
                    <a:gd name="T17" fmla="*/ 121 h 138"/>
                    <a:gd name="T18" fmla="*/ 58 w 89"/>
                    <a:gd name="T19" fmla="*/ 117 h 138"/>
                    <a:gd name="T20" fmla="*/ 65 w 89"/>
                    <a:gd name="T21" fmla="*/ 114 h 138"/>
                    <a:gd name="T22" fmla="*/ 68 w 89"/>
                    <a:gd name="T23" fmla="*/ 107 h 138"/>
                    <a:gd name="T24" fmla="*/ 70 w 89"/>
                    <a:gd name="T25" fmla="*/ 98 h 138"/>
                    <a:gd name="T26" fmla="*/ 72 w 89"/>
                    <a:gd name="T27" fmla="*/ 89 h 138"/>
                    <a:gd name="T28" fmla="*/ 70 w 89"/>
                    <a:gd name="T29" fmla="*/ 81 h 138"/>
                    <a:gd name="T30" fmla="*/ 68 w 89"/>
                    <a:gd name="T31" fmla="*/ 74 h 138"/>
                    <a:gd name="T32" fmla="*/ 65 w 89"/>
                    <a:gd name="T33" fmla="*/ 69 h 138"/>
                    <a:gd name="T34" fmla="*/ 60 w 89"/>
                    <a:gd name="T35" fmla="*/ 63 h 138"/>
                    <a:gd name="T36" fmla="*/ 53 w 89"/>
                    <a:gd name="T37" fmla="*/ 62 h 138"/>
                    <a:gd name="T38" fmla="*/ 44 w 89"/>
                    <a:gd name="T39" fmla="*/ 60 h 138"/>
                    <a:gd name="T40" fmla="*/ 35 w 89"/>
                    <a:gd name="T41" fmla="*/ 62 h 138"/>
                    <a:gd name="T42" fmla="*/ 28 w 89"/>
                    <a:gd name="T43" fmla="*/ 63 h 138"/>
                    <a:gd name="T44" fmla="*/ 23 w 89"/>
                    <a:gd name="T45" fmla="*/ 67 h 138"/>
                    <a:gd name="T46" fmla="*/ 20 w 89"/>
                    <a:gd name="T47" fmla="*/ 72 h 138"/>
                    <a:gd name="T48" fmla="*/ 2 w 89"/>
                    <a:gd name="T49" fmla="*/ 70 h 138"/>
                    <a:gd name="T50" fmla="*/ 16 w 89"/>
                    <a:gd name="T51" fmla="*/ 0 h 138"/>
                    <a:gd name="T52" fmla="*/ 82 w 89"/>
                    <a:gd name="T53" fmla="*/ 0 h 138"/>
                    <a:gd name="T54" fmla="*/ 82 w 89"/>
                    <a:gd name="T55" fmla="*/ 18 h 138"/>
                    <a:gd name="T56" fmla="*/ 30 w 89"/>
                    <a:gd name="T57" fmla="*/ 18 h 138"/>
                    <a:gd name="T58" fmla="*/ 23 w 89"/>
                    <a:gd name="T59" fmla="*/ 53 h 138"/>
                    <a:gd name="T60" fmla="*/ 32 w 89"/>
                    <a:gd name="T61" fmla="*/ 48 h 138"/>
                    <a:gd name="T62" fmla="*/ 41 w 89"/>
                    <a:gd name="T63" fmla="*/ 46 h 138"/>
                    <a:gd name="T64" fmla="*/ 49 w 89"/>
                    <a:gd name="T65" fmla="*/ 44 h 138"/>
                    <a:gd name="T66" fmla="*/ 65 w 89"/>
                    <a:gd name="T67" fmla="*/ 48 h 138"/>
                    <a:gd name="T68" fmla="*/ 77 w 89"/>
                    <a:gd name="T69" fmla="*/ 56 h 138"/>
                    <a:gd name="T70" fmla="*/ 86 w 89"/>
                    <a:gd name="T71" fmla="*/ 70 h 138"/>
                    <a:gd name="T72" fmla="*/ 89 w 89"/>
                    <a:gd name="T73" fmla="*/ 89 h 138"/>
                    <a:gd name="T74" fmla="*/ 88 w 89"/>
                    <a:gd name="T75" fmla="*/ 107 h 138"/>
                    <a:gd name="T76" fmla="*/ 79 w 89"/>
                    <a:gd name="T77" fmla="*/ 121 h 138"/>
                    <a:gd name="T78" fmla="*/ 63 w 89"/>
                    <a:gd name="T79" fmla="*/ 133 h 138"/>
                    <a:gd name="T80" fmla="*/ 44 w 89"/>
                    <a:gd name="T81" fmla="*/ 138 h 138"/>
                    <a:gd name="T82" fmla="*/ 27 w 89"/>
                    <a:gd name="T83" fmla="*/ 135 h 138"/>
                    <a:gd name="T84" fmla="*/ 13 w 89"/>
                    <a:gd name="T85" fmla="*/ 128 h 138"/>
                    <a:gd name="T86" fmla="*/ 7 w 89"/>
                    <a:gd name="T87" fmla="*/ 123 h 138"/>
                    <a:gd name="T88" fmla="*/ 4 w 89"/>
                    <a:gd name="T89" fmla="*/ 116 h 138"/>
                    <a:gd name="T90" fmla="*/ 0 w 89"/>
                    <a:gd name="T91" fmla="*/ 109 h 138"/>
                    <a:gd name="T92" fmla="*/ 0 w 89"/>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138">
                      <a:moveTo>
                        <a:pt x="0" y="100"/>
                      </a:moveTo>
                      <a:lnTo>
                        <a:pt x="18" y="98"/>
                      </a:lnTo>
                      <a:lnTo>
                        <a:pt x="20" y="105"/>
                      </a:lnTo>
                      <a:lnTo>
                        <a:pt x="21" y="112"/>
                      </a:lnTo>
                      <a:lnTo>
                        <a:pt x="27" y="116"/>
                      </a:lnTo>
                      <a:lnTo>
                        <a:pt x="30" y="119"/>
                      </a:lnTo>
                      <a:lnTo>
                        <a:pt x="37" y="121"/>
                      </a:lnTo>
                      <a:lnTo>
                        <a:pt x="44" y="123"/>
                      </a:lnTo>
                      <a:lnTo>
                        <a:pt x="51" y="121"/>
                      </a:lnTo>
                      <a:lnTo>
                        <a:pt x="58" y="117"/>
                      </a:lnTo>
                      <a:lnTo>
                        <a:pt x="65" y="114"/>
                      </a:lnTo>
                      <a:lnTo>
                        <a:pt x="68" y="107"/>
                      </a:lnTo>
                      <a:lnTo>
                        <a:pt x="70" y="98"/>
                      </a:lnTo>
                      <a:lnTo>
                        <a:pt x="72" y="89"/>
                      </a:lnTo>
                      <a:lnTo>
                        <a:pt x="70" y="81"/>
                      </a:lnTo>
                      <a:lnTo>
                        <a:pt x="68" y="74"/>
                      </a:lnTo>
                      <a:lnTo>
                        <a:pt x="65" y="69"/>
                      </a:lnTo>
                      <a:lnTo>
                        <a:pt x="60" y="63"/>
                      </a:lnTo>
                      <a:lnTo>
                        <a:pt x="53" y="62"/>
                      </a:lnTo>
                      <a:lnTo>
                        <a:pt x="44" y="60"/>
                      </a:lnTo>
                      <a:lnTo>
                        <a:pt x="35" y="62"/>
                      </a:lnTo>
                      <a:lnTo>
                        <a:pt x="28" y="63"/>
                      </a:lnTo>
                      <a:lnTo>
                        <a:pt x="23" y="67"/>
                      </a:lnTo>
                      <a:lnTo>
                        <a:pt x="20" y="72"/>
                      </a:lnTo>
                      <a:lnTo>
                        <a:pt x="2" y="70"/>
                      </a:lnTo>
                      <a:lnTo>
                        <a:pt x="16" y="0"/>
                      </a:lnTo>
                      <a:lnTo>
                        <a:pt x="82" y="0"/>
                      </a:lnTo>
                      <a:lnTo>
                        <a:pt x="82" y="18"/>
                      </a:lnTo>
                      <a:lnTo>
                        <a:pt x="30" y="18"/>
                      </a:lnTo>
                      <a:lnTo>
                        <a:pt x="23" y="53"/>
                      </a:lnTo>
                      <a:lnTo>
                        <a:pt x="32" y="48"/>
                      </a:lnTo>
                      <a:lnTo>
                        <a:pt x="41" y="46"/>
                      </a:lnTo>
                      <a:lnTo>
                        <a:pt x="49" y="44"/>
                      </a:lnTo>
                      <a:lnTo>
                        <a:pt x="65" y="48"/>
                      </a:lnTo>
                      <a:lnTo>
                        <a:pt x="77" y="56"/>
                      </a:lnTo>
                      <a:lnTo>
                        <a:pt x="86" y="70"/>
                      </a:lnTo>
                      <a:lnTo>
                        <a:pt x="89" y="89"/>
                      </a:lnTo>
                      <a:lnTo>
                        <a:pt x="88" y="107"/>
                      </a:lnTo>
                      <a:lnTo>
                        <a:pt x="79" y="121"/>
                      </a:lnTo>
                      <a:lnTo>
                        <a:pt x="63" y="133"/>
                      </a:lnTo>
                      <a:lnTo>
                        <a:pt x="44" y="138"/>
                      </a:lnTo>
                      <a:lnTo>
                        <a:pt x="27" y="135"/>
                      </a:lnTo>
                      <a:lnTo>
                        <a:pt x="13" y="128"/>
                      </a:lnTo>
                      <a:lnTo>
                        <a:pt x="7" y="123"/>
                      </a:lnTo>
                      <a:lnTo>
                        <a:pt x="4" y="116"/>
                      </a:lnTo>
                      <a:lnTo>
                        <a:pt x="0"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87" name="Line 2194"/>
                <p:cNvSpPr>
                  <a:spLocks noChangeShapeType="1"/>
                </p:cNvSpPr>
                <p:nvPr/>
              </p:nvSpPr>
              <p:spPr bwMode="auto">
                <a:xfrm flipV="1">
                  <a:off x="3370"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8" name="Line 2195"/>
                <p:cNvSpPr>
                  <a:spLocks noChangeShapeType="1"/>
                </p:cNvSpPr>
                <p:nvPr/>
              </p:nvSpPr>
              <p:spPr bwMode="auto">
                <a:xfrm flipV="1">
                  <a:off x="3370"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9" name="Line 2196"/>
                <p:cNvSpPr>
                  <a:spLocks noChangeShapeType="1"/>
                </p:cNvSpPr>
                <p:nvPr/>
              </p:nvSpPr>
              <p:spPr bwMode="auto">
                <a:xfrm flipV="1">
                  <a:off x="3370"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0" name="Line 2197"/>
                <p:cNvSpPr>
                  <a:spLocks noChangeShapeType="1"/>
                </p:cNvSpPr>
                <p:nvPr/>
              </p:nvSpPr>
              <p:spPr bwMode="auto">
                <a:xfrm flipV="1">
                  <a:off x="3370"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1" name="Line 2198"/>
                <p:cNvSpPr>
                  <a:spLocks noChangeShapeType="1"/>
                </p:cNvSpPr>
                <p:nvPr/>
              </p:nvSpPr>
              <p:spPr bwMode="auto">
                <a:xfrm flipV="1">
                  <a:off x="3370"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2" name="Line 2199"/>
                <p:cNvSpPr>
                  <a:spLocks noChangeShapeType="1"/>
                </p:cNvSpPr>
                <p:nvPr/>
              </p:nvSpPr>
              <p:spPr bwMode="auto">
                <a:xfrm flipV="1">
                  <a:off x="3370"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3" name="Line 2200"/>
                <p:cNvSpPr>
                  <a:spLocks noChangeShapeType="1"/>
                </p:cNvSpPr>
                <p:nvPr/>
              </p:nvSpPr>
              <p:spPr bwMode="auto">
                <a:xfrm flipV="1">
                  <a:off x="3370"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4" name="Line 2201"/>
                <p:cNvSpPr>
                  <a:spLocks noChangeShapeType="1"/>
                </p:cNvSpPr>
                <p:nvPr/>
              </p:nvSpPr>
              <p:spPr bwMode="auto">
                <a:xfrm flipV="1">
                  <a:off x="3370"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5" name="Line 2202"/>
                <p:cNvSpPr>
                  <a:spLocks noChangeShapeType="1"/>
                </p:cNvSpPr>
                <p:nvPr/>
              </p:nvSpPr>
              <p:spPr bwMode="auto">
                <a:xfrm flipV="1">
                  <a:off x="3370"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6" name="Line 2203"/>
                <p:cNvSpPr>
                  <a:spLocks noChangeShapeType="1"/>
                </p:cNvSpPr>
                <p:nvPr/>
              </p:nvSpPr>
              <p:spPr bwMode="auto">
                <a:xfrm flipV="1">
                  <a:off x="3370"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7" name="Line 2204"/>
                <p:cNvSpPr>
                  <a:spLocks noChangeShapeType="1"/>
                </p:cNvSpPr>
                <p:nvPr/>
              </p:nvSpPr>
              <p:spPr bwMode="auto">
                <a:xfrm flipV="1">
                  <a:off x="3370"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8" name="Line 2205"/>
                <p:cNvSpPr>
                  <a:spLocks noChangeShapeType="1"/>
                </p:cNvSpPr>
                <p:nvPr/>
              </p:nvSpPr>
              <p:spPr bwMode="auto">
                <a:xfrm flipV="1">
                  <a:off x="3370"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9" name="Line 2206"/>
                <p:cNvSpPr>
                  <a:spLocks noChangeShapeType="1"/>
                </p:cNvSpPr>
                <p:nvPr/>
              </p:nvSpPr>
              <p:spPr bwMode="auto">
                <a:xfrm flipV="1">
                  <a:off x="3370"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0" name="Line 2207"/>
                <p:cNvSpPr>
                  <a:spLocks noChangeShapeType="1"/>
                </p:cNvSpPr>
                <p:nvPr/>
              </p:nvSpPr>
              <p:spPr bwMode="auto">
                <a:xfrm flipV="1">
                  <a:off x="3370"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1" name="Line 2208"/>
                <p:cNvSpPr>
                  <a:spLocks noChangeShapeType="1"/>
                </p:cNvSpPr>
                <p:nvPr/>
              </p:nvSpPr>
              <p:spPr bwMode="auto">
                <a:xfrm flipV="1">
                  <a:off x="3370"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2" name="Line 2209"/>
                <p:cNvSpPr>
                  <a:spLocks noChangeShapeType="1"/>
                </p:cNvSpPr>
                <p:nvPr/>
              </p:nvSpPr>
              <p:spPr bwMode="auto">
                <a:xfrm flipV="1">
                  <a:off x="3370"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3" name="Line 2210"/>
                <p:cNvSpPr>
                  <a:spLocks noChangeShapeType="1"/>
                </p:cNvSpPr>
                <p:nvPr/>
              </p:nvSpPr>
              <p:spPr bwMode="auto">
                <a:xfrm flipV="1">
                  <a:off x="3370"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4" name="Line 2211"/>
                <p:cNvSpPr>
                  <a:spLocks noChangeShapeType="1"/>
                </p:cNvSpPr>
                <p:nvPr/>
              </p:nvSpPr>
              <p:spPr bwMode="auto">
                <a:xfrm flipV="1">
                  <a:off x="3370"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5" name="Line 2212"/>
                <p:cNvSpPr>
                  <a:spLocks noChangeShapeType="1"/>
                </p:cNvSpPr>
                <p:nvPr/>
              </p:nvSpPr>
              <p:spPr bwMode="auto">
                <a:xfrm flipV="1">
                  <a:off x="3370"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6" name="Line 2213"/>
                <p:cNvSpPr>
                  <a:spLocks noChangeShapeType="1"/>
                </p:cNvSpPr>
                <p:nvPr/>
              </p:nvSpPr>
              <p:spPr bwMode="auto">
                <a:xfrm flipV="1">
                  <a:off x="3370"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7" name="Line 2214"/>
                <p:cNvSpPr>
                  <a:spLocks noChangeShapeType="1"/>
                </p:cNvSpPr>
                <p:nvPr/>
              </p:nvSpPr>
              <p:spPr bwMode="auto">
                <a:xfrm flipV="1">
                  <a:off x="3370"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472" name="Group 2416"/>
              <p:cNvGrpSpPr>
                <a:grpSpLocks/>
              </p:cNvGrpSpPr>
              <p:nvPr/>
            </p:nvGrpSpPr>
            <p:grpSpPr bwMode="auto">
              <a:xfrm>
                <a:off x="3333" y="1267"/>
                <a:ext cx="425" cy="1838"/>
                <a:chOff x="3333" y="1267"/>
                <a:chExt cx="425" cy="1838"/>
              </a:xfrm>
            </p:grpSpPr>
            <p:sp>
              <p:nvSpPr>
                <p:cNvPr id="2908" name="Line 2216"/>
                <p:cNvSpPr>
                  <a:spLocks noChangeShapeType="1"/>
                </p:cNvSpPr>
                <p:nvPr/>
              </p:nvSpPr>
              <p:spPr bwMode="auto">
                <a:xfrm flipV="1">
                  <a:off x="3370"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9" name="Line 2217"/>
                <p:cNvSpPr>
                  <a:spLocks noChangeShapeType="1"/>
                </p:cNvSpPr>
                <p:nvPr/>
              </p:nvSpPr>
              <p:spPr bwMode="auto">
                <a:xfrm flipV="1">
                  <a:off x="3370"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0" name="Line 2218"/>
                <p:cNvSpPr>
                  <a:spLocks noChangeShapeType="1"/>
                </p:cNvSpPr>
                <p:nvPr/>
              </p:nvSpPr>
              <p:spPr bwMode="auto">
                <a:xfrm flipV="1">
                  <a:off x="3370"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1" name="Line 2219"/>
                <p:cNvSpPr>
                  <a:spLocks noChangeShapeType="1"/>
                </p:cNvSpPr>
                <p:nvPr/>
              </p:nvSpPr>
              <p:spPr bwMode="auto">
                <a:xfrm flipV="1">
                  <a:off x="3370"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2" name="Line 2220"/>
                <p:cNvSpPr>
                  <a:spLocks noChangeShapeType="1"/>
                </p:cNvSpPr>
                <p:nvPr/>
              </p:nvSpPr>
              <p:spPr bwMode="auto">
                <a:xfrm flipV="1">
                  <a:off x="3370"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3" name="Line 2221"/>
                <p:cNvSpPr>
                  <a:spLocks noChangeShapeType="1"/>
                </p:cNvSpPr>
                <p:nvPr/>
              </p:nvSpPr>
              <p:spPr bwMode="auto">
                <a:xfrm flipV="1">
                  <a:off x="3370"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4" name="Line 2222"/>
                <p:cNvSpPr>
                  <a:spLocks noChangeShapeType="1"/>
                </p:cNvSpPr>
                <p:nvPr/>
              </p:nvSpPr>
              <p:spPr bwMode="auto">
                <a:xfrm flipV="1">
                  <a:off x="3370"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5" name="Line 2223"/>
                <p:cNvSpPr>
                  <a:spLocks noChangeShapeType="1"/>
                </p:cNvSpPr>
                <p:nvPr/>
              </p:nvSpPr>
              <p:spPr bwMode="auto">
                <a:xfrm flipV="1">
                  <a:off x="3370"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6" name="Line 2224"/>
                <p:cNvSpPr>
                  <a:spLocks noChangeShapeType="1"/>
                </p:cNvSpPr>
                <p:nvPr/>
              </p:nvSpPr>
              <p:spPr bwMode="auto">
                <a:xfrm flipV="1">
                  <a:off x="3370"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7" name="Line 2225"/>
                <p:cNvSpPr>
                  <a:spLocks noChangeShapeType="1"/>
                </p:cNvSpPr>
                <p:nvPr/>
              </p:nvSpPr>
              <p:spPr bwMode="auto">
                <a:xfrm flipV="1">
                  <a:off x="3370"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8" name="Line 2226"/>
                <p:cNvSpPr>
                  <a:spLocks noChangeShapeType="1"/>
                </p:cNvSpPr>
                <p:nvPr/>
              </p:nvSpPr>
              <p:spPr bwMode="auto">
                <a:xfrm flipV="1">
                  <a:off x="3370"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9" name="Line 2227"/>
                <p:cNvSpPr>
                  <a:spLocks noChangeShapeType="1"/>
                </p:cNvSpPr>
                <p:nvPr/>
              </p:nvSpPr>
              <p:spPr bwMode="auto">
                <a:xfrm flipV="1">
                  <a:off x="3370"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0" name="Line 2228"/>
                <p:cNvSpPr>
                  <a:spLocks noChangeShapeType="1"/>
                </p:cNvSpPr>
                <p:nvPr/>
              </p:nvSpPr>
              <p:spPr bwMode="auto">
                <a:xfrm flipV="1">
                  <a:off x="3370"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1" name="Line 2229"/>
                <p:cNvSpPr>
                  <a:spLocks noChangeShapeType="1"/>
                </p:cNvSpPr>
                <p:nvPr/>
              </p:nvSpPr>
              <p:spPr bwMode="auto">
                <a:xfrm flipV="1">
                  <a:off x="3370"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2" name="Line 2230"/>
                <p:cNvSpPr>
                  <a:spLocks noChangeShapeType="1"/>
                </p:cNvSpPr>
                <p:nvPr/>
              </p:nvSpPr>
              <p:spPr bwMode="auto">
                <a:xfrm flipV="1">
                  <a:off x="3370"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3" name="Line 2231"/>
                <p:cNvSpPr>
                  <a:spLocks noChangeShapeType="1"/>
                </p:cNvSpPr>
                <p:nvPr/>
              </p:nvSpPr>
              <p:spPr bwMode="auto">
                <a:xfrm flipV="1">
                  <a:off x="3370"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4" name="Line 2232"/>
                <p:cNvSpPr>
                  <a:spLocks noChangeShapeType="1"/>
                </p:cNvSpPr>
                <p:nvPr/>
              </p:nvSpPr>
              <p:spPr bwMode="auto">
                <a:xfrm flipV="1">
                  <a:off x="3370"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5" name="Line 2233"/>
                <p:cNvSpPr>
                  <a:spLocks noChangeShapeType="1"/>
                </p:cNvSpPr>
                <p:nvPr/>
              </p:nvSpPr>
              <p:spPr bwMode="auto">
                <a:xfrm flipV="1">
                  <a:off x="3370"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6" name="Line 2234"/>
                <p:cNvSpPr>
                  <a:spLocks noChangeShapeType="1"/>
                </p:cNvSpPr>
                <p:nvPr/>
              </p:nvSpPr>
              <p:spPr bwMode="auto">
                <a:xfrm flipV="1">
                  <a:off x="3370"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7" name="Line 2235"/>
                <p:cNvSpPr>
                  <a:spLocks noChangeShapeType="1"/>
                </p:cNvSpPr>
                <p:nvPr/>
              </p:nvSpPr>
              <p:spPr bwMode="auto">
                <a:xfrm flipV="1">
                  <a:off x="3370"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8" name="Line 2236"/>
                <p:cNvSpPr>
                  <a:spLocks noChangeShapeType="1"/>
                </p:cNvSpPr>
                <p:nvPr/>
              </p:nvSpPr>
              <p:spPr bwMode="auto">
                <a:xfrm flipV="1">
                  <a:off x="3370"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9" name="Line 2237"/>
                <p:cNvSpPr>
                  <a:spLocks noChangeShapeType="1"/>
                </p:cNvSpPr>
                <p:nvPr/>
              </p:nvSpPr>
              <p:spPr bwMode="auto">
                <a:xfrm flipV="1">
                  <a:off x="3370"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0" name="Line 2238"/>
                <p:cNvSpPr>
                  <a:spLocks noChangeShapeType="1"/>
                </p:cNvSpPr>
                <p:nvPr/>
              </p:nvSpPr>
              <p:spPr bwMode="auto">
                <a:xfrm flipV="1">
                  <a:off x="3370"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1" name="Line 2239"/>
                <p:cNvSpPr>
                  <a:spLocks noChangeShapeType="1"/>
                </p:cNvSpPr>
                <p:nvPr/>
              </p:nvSpPr>
              <p:spPr bwMode="auto">
                <a:xfrm flipV="1">
                  <a:off x="3370"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2" name="Line 2240"/>
                <p:cNvSpPr>
                  <a:spLocks noChangeShapeType="1"/>
                </p:cNvSpPr>
                <p:nvPr/>
              </p:nvSpPr>
              <p:spPr bwMode="auto">
                <a:xfrm flipV="1">
                  <a:off x="3370"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3" name="Line 2241"/>
                <p:cNvSpPr>
                  <a:spLocks noChangeShapeType="1"/>
                </p:cNvSpPr>
                <p:nvPr/>
              </p:nvSpPr>
              <p:spPr bwMode="auto">
                <a:xfrm flipV="1">
                  <a:off x="3370"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4" name="Line 2242"/>
                <p:cNvSpPr>
                  <a:spLocks noChangeShapeType="1"/>
                </p:cNvSpPr>
                <p:nvPr/>
              </p:nvSpPr>
              <p:spPr bwMode="auto">
                <a:xfrm flipV="1">
                  <a:off x="3370"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5" name="Line 2243"/>
                <p:cNvSpPr>
                  <a:spLocks noChangeShapeType="1"/>
                </p:cNvSpPr>
                <p:nvPr/>
              </p:nvSpPr>
              <p:spPr bwMode="auto">
                <a:xfrm flipV="1">
                  <a:off x="3370"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6" name="Line 2244"/>
                <p:cNvSpPr>
                  <a:spLocks noChangeShapeType="1"/>
                </p:cNvSpPr>
                <p:nvPr/>
              </p:nvSpPr>
              <p:spPr bwMode="auto">
                <a:xfrm flipV="1">
                  <a:off x="3370"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7" name="Line 2245"/>
                <p:cNvSpPr>
                  <a:spLocks noChangeShapeType="1"/>
                </p:cNvSpPr>
                <p:nvPr/>
              </p:nvSpPr>
              <p:spPr bwMode="auto">
                <a:xfrm flipV="1">
                  <a:off x="3370"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8" name="Line 2246"/>
                <p:cNvSpPr>
                  <a:spLocks noChangeShapeType="1"/>
                </p:cNvSpPr>
                <p:nvPr/>
              </p:nvSpPr>
              <p:spPr bwMode="auto">
                <a:xfrm flipV="1">
                  <a:off x="3370"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9" name="Line 2247"/>
                <p:cNvSpPr>
                  <a:spLocks noChangeShapeType="1"/>
                </p:cNvSpPr>
                <p:nvPr/>
              </p:nvSpPr>
              <p:spPr bwMode="auto">
                <a:xfrm flipV="1">
                  <a:off x="3370"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0" name="Line 2248"/>
                <p:cNvSpPr>
                  <a:spLocks noChangeShapeType="1"/>
                </p:cNvSpPr>
                <p:nvPr/>
              </p:nvSpPr>
              <p:spPr bwMode="auto">
                <a:xfrm flipV="1">
                  <a:off x="3370"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1" name="Line 2249"/>
                <p:cNvSpPr>
                  <a:spLocks noChangeShapeType="1"/>
                </p:cNvSpPr>
                <p:nvPr/>
              </p:nvSpPr>
              <p:spPr bwMode="auto">
                <a:xfrm flipV="1">
                  <a:off x="3370"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2" name="Line 2250"/>
                <p:cNvSpPr>
                  <a:spLocks noChangeShapeType="1"/>
                </p:cNvSpPr>
                <p:nvPr/>
              </p:nvSpPr>
              <p:spPr bwMode="auto">
                <a:xfrm flipV="1">
                  <a:off x="3370"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3" name="Line 2251"/>
                <p:cNvSpPr>
                  <a:spLocks noChangeShapeType="1"/>
                </p:cNvSpPr>
                <p:nvPr/>
              </p:nvSpPr>
              <p:spPr bwMode="auto">
                <a:xfrm flipV="1">
                  <a:off x="3370"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4" name="Line 2252"/>
                <p:cNvSpPr>
                  <a:spLocks noChangeShapeType="1"/>
                </p:cNvSpPr>
                <p:nvPr/>
              </p:nvSpPr>
              <p:spPr bwMode="auto">
                <a:xfrm flipV="1">
                  <a:off x="3370"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5" name="Line 2253"/>
                <p:cNvSpPr>
                  <a:spLocks noChangeShapeType="1"/>
                </p:cNvSpPr>
                <p:nvPr/>
              </p:nvSpPr>
              <p:spPr bwMode="auto">
                <a:xfrm flipV="1">
                  <a:off x="3370"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6" name="Line 2254"/>
                <p:cNvSpPr>
                  <a:spLocks noChangeShapeType="1"/>
                </p:cNvSpPr>
                <p:nvPr/>
              </p:nvSpPr>
              <p:spPr bwMode="auto">
                <a:xfrm flipV="1">
                  <a:off x="3370"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7" name="Line 2255"/>
                <p:cNvSpPr>
                  <a:spLocks noChangeShapeType="1"/>
                </p:cNvSpPr>
                <p:nvPr/>
              </p:nvSpPr>
              <p:spPr bwMode="auto">
                <a:xfrm flipV="1">
                  <a:off x="3370"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8" name="Line 2256"/>
                <p:cNvSpPr>
                  <a:spLocks noChangeShapeType="1"/>
                </p:cNvSpPr>
                <p:nvPr/>
              </p:nvSpPr>
              <p:spPr bwMode="auto">
                <a:xfrm flipV="1">
                  <a:off x="3370"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9" name="Line 2257"/>
                <p:cNvSpPr>
                  <a:spLocks noChangeShapeType="1"/>
                </p:cNvSpPr>
                <p:nvPr/>
              </p:nvSpPr>
              <p:spPr bwMode="auto">
                <a:xfrm flipV="1">
                  <a:off x="3370"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0" name="Line 2258"/>
                <p:cNvSpPr>
                  <a:spLocks noChangeShapeType="1"/>
                </p:cNvSpPr>
                <p:nvPr/>
              </p:nvSpPr>
              <p:spPr bwMode="auto">
                <a:xfrm flipV="1">
                  <a:off x="3370"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1" name="Line 2259"/>
                <p:cNvSpPr>
                  <a:spLocks noChangeShapeType="1"/>
                </p:cNvSpPr>
                <p:nvPr/>
              </p:nvSpPr>
              <p:spPr bwMode="auto">
                <a:xfrm flipV="1">
                  <a:off x="3370"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2" name="Line 2260"/>
                <p:cNvSpPr>
                  <a:spLocks noChangeShapeType="1"/>
                </p:cNvSpPr>
                <p:nvPr/>
              </p:nvSpPr>
              <p:spPr bwMode="auto">
                <a:xfrm flipV="1">
                  <a:off x="3370"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3" name="Line 2261"/>
                <p:cNvSpPr>
                  <a:spLocks noChangeShapeType="1"/>
                </p:cNvSpPr>
                <p:nvPr/>
              </p:nvSpPr>
              <p:spPr bwMode="auto">
                <a:xfrm flipV="1">
                  <a:off x="3370"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4" name="Line 2262"/>
                <p:cNvSpPr>
                  <a:spLocks noChangeShapeType="1"/>
                </p:cNvSpPr>
                <p:nvPr/>
              </p:nvSpPr>
              <p:spPr bwMode="auto">
                <a:xfrm flipV="1">
                  <a:off x="3370"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5" name="Line 2263"/>
                <p:cNvSpPr>
                  <a:spLocks noChangeShapeType="1"/>
                </p:cNvSpPr>
                <p:nvPr/>
              </p:nvSpPr>
              <p:spPr bwMode="auto">
                <a:xfrm flipV="1">
                  <a:off x="3370"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6" name="Line 2264"/>
                <p:cNvSpPr>
                  <a:spLocks noChangeShapeType="1"/>
                </p:cNvSpPr>
                <p:nvPr/>
              </p:nvSpPr>
              <p:spPr bwMode="auto">
                <a:xfrm flipV="1">
                  <a:off x="3370"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7" name="Line 2265"/>
                <p:cNvSpPr>
                  <a:spLocks noChangeShapeType="1"/>
                </p:cNvSpPr>
                <p:nvPr/>
              </p:nvSpPr>
              <p:spPr bwMode="auto">
                <a:xfrm flipV="1">
                  <a:off x="3370"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8" name="Line 2266"/>
                <p:cNvSpPr>
                  <a:spLocks noChangeShapeType="1"/>
                </p:cNvSpPr>
                <p:nvPr/>
              </p:nvSpPr>
              <p:spPr bwMode="auto">
                <a:xfrm flipV="1">
                  <a:off x="3370"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9" name="Line 2267"/>
                <p:cNvSpPr>
                  <a:spLocks noChangeShapeType="1"/>
                </p:cNvSpPr>
                <p:nvPr/>
              </p:nvSpPr>
              <p:spPr bwMode="auto">
                <a:xfrm flipV="1">
                  <a:off x="3370"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0" name="Line 2268"/>
                <p:cNvSpPr>
                  <a:spLocks noChangeShapeType="1"/>
                </p:cNvSpPr>
                <p:nvPr/>
              </p:nvSpPr>
              <p:spPr bwMode="auto">
                <a:xfrm flipV="1">
                  <a:off x="3370"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1" name="Line 2269"/>
                <p:cNvSpPr>
                  <a:spLocks noChangeShapeType="1"/>
                </p:cNvSpPr>
                <p:nvPr/>
              </p:nvSpPr>
              <p:spPr bwMode="auto">
                <a:xfrm flipV="1">
                  <a:off x="3370"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2" name="Line 2270"/>
                <p:cNvSpPr>
                  <a:spLocks noChangeShapeType="1"/>
                </p:cNvSpPr>
                <p:nvPr/>
              </p:nvSpPr>
              <p:spPr bwMode="auto">
                <a:xfrm flipV="1">
                  <a:off x="3370"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3" name="Line 2271"/>
                <p:cNvSpPr>
                  <a:spLocks noChangeShapeType="1"/>
                </p:cNvSpPr>
                <p:nvPr/>
              </p:nvSpPr>
              <p:spPr bwMode="auto">
                <a:xfrm flipV="1">
                  <a:off x="3370"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4" name="Line 2272"/>
                <p:cNvSpPr>
                  <a:spLocks noChangeShapeType="1"/>
                </p:cNvSpPr>
                <p:nvPr/>
              </p:nvSpPr>
              <p:spPr bwMode="auto">
                <a:xfrm flipV="1">
                  <a:off x="3370"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5" name="Line 2273"/>
                <p:cNvSpPr>
                  <a:spLocks noChangeShapeType="1"/>
                </p:cNvSpPr>
                <p:nvPr/>
              </p:nvSpPr>
              <p:spPr bwMode="auto">
                <a:xfrm flipV="1">
                  <a:off x="3370"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6" name="Line 2274"/>
                <p:cNvSpPr>
                  <a:spLocks noChangeShapeType="1"/>
                </p:cNvSpPr>
                <p:nvPr/>
              </p:nvSpPr>
              <p:spPr bwMode="auto">
                <a:xfrm flipV="1">
                  <a:off x="3370"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7" name="Line 2275"/>
                <p:cNvSpPr>
                  <a:spLocks noChangeShapeType="1"/>
                </p:cNvSpPr>
                <p:nvPr/>
              </p:nvSpPr>
              <p:spPr bwMode="auto">
                <a:xfrm flipV="1">
                  <a:off x="3370"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8" name="Line 2276"/>
                <p:cNvSpPr>
                  <a:spLocks noChangeShapeType="1"/>
                </p:cNvSpPr>
                <p:nvPr/>
              </p:nvSpPr>
              <p:spPr bwMode="auto">
                <a:xfrm flipV="1">
                  <a:off x="3370"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9" name="Line 2277"/>
                <p:cNvSpPr>
                  <a:spLocks noChangeShapeType="1"/>
                </p:cNvSpPr>
                <p:nvPr/>
              </p:nvSpPr>
              <p:spPr bwMode="auto">
                <a:xfrm flipV="1">
                  <a:off x="3370"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0" name="Line 2278"/>
                <p:cNvSpPr>
                  <a:spLocks noChangeShapeType="1"/>
                </p:cNvSpPr>
                <p:nvPr/>
              </p:nvSpPr>
              <p:spPr bwMode="auto">
                <a:xfrm flipV="1">
                  <a:off x="3370"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1" name="Line 2279"/>
                <p:cNvSpPr>
                  <a:spLocks noChangeShapeType="1"/>
                </p:cNvSpPr>
                <p:nvPr/>
              </p:nvSpPr>
              <p:spPr bwMode="auto">
                <a:xfrm flipV="1">
                  <a:off x="3370"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2" name="Line 2280"/>
                <p:cNvSpPr>
                  <a:spLocks noChangeShapeType="1"/>
                </p:cNvSpPr>
                <p:nvPr/>
              </p:nvSpPr>
              <p:spPr bwMode="auto">
                <a:xfrm flipV="1">
                  <a:off x="3370"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3" name="Line 2281"/>
                <p:cNvSpPr>
                  <a:spLocks noChangeShapeType="1"/>
                </p:cNvSpPr>
                <p:nvPr/>
              </p:nvSpPr>
              <p:spPr bwMode="auto">
                <a:xfrm flipV="1">
                  <a:off x="3370"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4" name="Line 2282"/>
                <p:cNvSpPr>
                  <a:spLocks noChangeShapeType="1"/>
                </p:cNvSpPr>
                <p:nvPr/>
              </p:nvSpPr>
              <p:spPr bwMode="auto">
                <a:xfrm flipV="1">
                  <a:off x="3370"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5" name="Line 2283"/>
                <p:cNvSpPr>
                  <a:spLocks noChangeShapeType="1"/>
                </p:cNvSpPr>
                <p:nvPr/>
              </p:nvSpPr>
              <p:spPr bwMode="auto">
                <a:xfrm flipV="1">
                  <a:off x="3370"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6" name="Line 2284"/>
                <p:cNvSpPr>
                  <a:spLocks noChangeShapeType="1"/>
                </p:cNvSpPr>
                <p:nvPr/>
              </p:nvSpPr>
              <p:spPr bwMode="auto">
                <a:xfrm flipV="1">
                  <a:off x="3370"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7" name="Line 2285"/>
                <p:cNvSpPr>
                  <a:spLocks noChangeShapeType="1"/>
                </p:cNvSpPr>
                <p:nvPr/>
              </p:nvSpPr>
              <p:spPr bwMode="auto">
                <a:xfrm flipV="1">
                  <a:off x="3370"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8" name="Line 2286"/>
                <p:cNvSpPr>
                  <a:spLocks noChangeShapeType="1"/>
                </p:cNvSpPr>
                <p:nvPr/>
              </p:nvSpPr>
              <p:spPr bwMode="auto">
                <a:xfrm flipV="1">
                  <a:off x="3370"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9" name="Line 2287"/>
                <p:cNvSpPr>
                  <a:spLocks noChangeShapeType="1"/>
                </p:cNvSpPr>
                <p:nvPr/>
              </p:nvSpPr>
              <p:spPr bwMode="auto">
                <a:xfrm flipV="1">
                  <a:off x="3370"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0" name="Line 2288"/>
                <p:cNvSpPr>
                  <a:spLocks noChangeShapeType="1"/>
                </p:cNvSpPr>
                <p:nvPr/>
              </p:nvSpPr>
              <p:spPr bwMode="auto">
                <a:xfrm flipV="1">
                  <a:off x="3370"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1" name="Line 2289"/>
                <p:cNvSpPr>
                  <a:spLocks noChangeShapeType="1"/>
                </p:cNvSpPr>
                <p:nvPr/>
              </p:nvSpPr>
              <p:spPr bwMode="auto">
                <a:xfrm flipV="1">
                  <a:off x="3370"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2" name="Line 2290"/>
                <p:cNvSpPr>
                  <a:spLocks noChangeShapeType="1"/>
                </p:cNvSpPr>
                <p:nvPr/>
              </p:nvSpPr>
              <p:spPr bwMode="auto">
                <a:xfrm flipV="1">
                  <a:off x="3370"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3" name="Line 2291"/>
                <p:cNvSpPr>
                  <a:spLocks noChangeShapeType="1"/>
                </p:cNvSpPr>
                <p:nvPr/>
              </p:nvSpPr>
              <p:spPr bwMode="auto">
                <a:xfrm flipV="1">
                  <a:off x="3370"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4" name="Line 2292"/>
                <p:cNvSpPr>
                  <a:spLocks noChangeShapeType="1"/>
                </p:cNvSpPr>
                <p:nvPr/>
              </p:nvSpPr>
              <p:spPr bwMode="auto">
                <a:xfrm flipV="1">
                  <a:off x="3370"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5" name="Line 2293"/>
                <p:cNvSpPr>
                  <a:spLocks noChangeShapeType="1"/>
                </p:cNvSpPr>
                <p:nvPr/>
              </p:nvSpPr>
              <p:spPr bwMode="auto">
                <a:xfrm flipV="1">
                  <a:off x="3370"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6" name="Line 2294"/>
                <p:cNvSpPr>
                  <a:spLocks noChangeShapeType="1"/>
                </p:cNvSpPr>
                <p:nvPr/>
              </p:nvSpPr>
              <p:spPr bwMode="auto">
                <a:xfrm flipV="1">
                  <a:off x="3370"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7" name="Line 2295"/>
                <p:cNvSpPr>
                  <a:spLocks noChangeShapeType="1"/>
                </p:cNvSpPr>
                <p:nvPr/>
              </p:nvSpPr>
              <p:spPr bwMode="auto">
                <a:xfrm flipV="1">
                  <a:off x="3370"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8" name="Line 2296"/>
                <p:cNvSpPr>
                  <a:spLocks noChangeShapeType="1"/>
                </p:cNvSpPr>
                <p:nvPr/>
              </p:nvSpPr>
              <p:spPr bwMode="auto">
                <a:xfrm flipV="1">
                  <a:off x="3370"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9" name="Line 2297"/>
                <p:cNvSpPr>
                  <a:spLocks noChangeShapeType="1"/>
                </p:cNvSpPr>
                <p:nvPr/>
              </p:nvSpPr>
              <p:spPr bwMode="auto">
                <a:xfrm flipV="1">
                  <a:off x="3370"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0" name="Line 2298"/>
                <p:cNvSpPr>
                  <a:spLocks noChangeShapeType="1"/>
                </p:cNvSpPr>
                <p:nvPr/>
              </p:nvSpPr>
              <p:spPr bwMode="auto">
                <a:xfrm flipV="1">
                  <a:off x="3370"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1" name="Line 2299"/>
                <p:cNvSpPr>
                  <a:spLocks noChangeShapeType="1"/>
                </p:cNvSpPr>
                <p:nvPr/>
              </p:nvSpPr>
              <p:spPr bwMode="auto">
                <a:xfrm flipV="1">
                  <a:off x="3370"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2" name="Line 2300"/>
                <p:cNvSpPr>
                  <a:spLocks noChangeShapeType="1"/>
                </p:cNvSpPr>
                <p:nvPr/>
              </p:nvSpPr>
              <p:spPr bwMode="auto">
                <a:xfrm flipV="1">
                  <a:off x="3370"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3" name="Line 2301"/>
                <p:cNvSpPr>
                  <a:spLocks noChangeShapeType="1"/>
                </p:cNvSpPr>
                <p:nvPr/>
              </p:nvSpPr>
              <p:spPr bwMode="auto">
                <a:xfrm flipV="1">
                  <a:off x="3370"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4" name="Line 2302"/>
                <p:cNvSpPr>
                  <a:spLocks noChangeShapeType="1"/>
                </p:cNvSpPr>
                <p:nvPr/>
              </p:nvSpPr>
              <p:spPr bwMode="auto">
                <a:xfrm flipV="1">
                  <a:off x="3370"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5" name="Line 2303"/>
                <p:cNvSpPr>
                  <a:spLocks noChangeShapeType="1"/>
                </p:cNvSpPr>
                <p:nvPr/>
              </p:nvSpPr>
              <p:spPr bwMode="auto">
                <a:xfrm flipV="1">
                  <a:off x="3370"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6" name="Line 2304"/>
                <p:cNvSpPr>
                  <a:spLocks noChangeShapeType="1"/>
                </p:cNvSpPr>
                <p:nvPr/>
              </p:nvSpPr>
              <p:spPr bwMode="auto">
                <a:xfrm flipV="1">
                  <a:off x="3370"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7" name="Line 2305"/>
                <p:cNvSpPr>
                  <a:spLocks noChangeShapeType="1"/>
                </p:cNvSpPr>
                <p:nvPr/>
              </p:nvSpPr>
              <p:spPr bwMode="auto">
                <a:xfrm flipV="1">
                  <a:off x="3370"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8" name="Line 2306"/>
                <p:cNvSpPr>
                  <a:spLocks noChangeShapeType="1"/>
                </p:cNvSpPr>
                <p:nvPr/>
              </p:nvSpPr>
              <p:spPr bwMode="auto">
                <a:xfrm flipV="1">
                  <a:off x="3370"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9" name="Line 2307"/>
                <p:cNvSpPr>
                  <a:spLocks noChangeShapeType="1"/>
                </p:cNvSpPr>
                <p:nvPr/>
              </p:nvSpPr>
              <p:spPr bwMode="auto">
                <a:xfrm flipV="1">
                  <a:off x="3370"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0" name="Line 2308"/>
                <p:cNvSpPr>
                  <a:spLocks noChangeShapeType="1"/>
                </p:cNvSpPr>
                <p:nvPr/>
              </p:nvSpPr>
              <p:spPr bwMode="auto">
                <a:xfrm flipV="1">
                  <a:off x="3370"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1" name="Line 2309"/>
                <p:cNvSpPr>
                  <a:spLocks noChangeShapeType="1"/>
                </p:cNvSpPr>
                <p:nvPr/>
              </p:nvSpPr>
              <p:spPr bwMode="auto">
                <a:xfrm flipV="1">
                  <a:off x="3370"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2" name="Line 2310"/>
                <p:cNvSpPr>
                  <a:spLocks noChangeShapeType="1"/>
                </p:cNvSpPr>
                <p:nvPr/>
              </p:nvSpPr>
              <p:spPr bwMode="auto">
                <a:xfrm flipV="1">
                  <a:off x="3370"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3" name="Line 2311"/>
                <p:cNvSpPr>
                  <a:spLocks noChangeShapeType="1"/>
                </p:cNvSpPr>
                <p:nvPr/>
              </p:nvSpPr>
              <p:spPr bwMode="auto">
                <a:xfrm flipV="1">
                  <a:off x="3370"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4" name="Line 2312"/>
                <p:cNvSpPr>
                  <a:spLocks noChangeShapeType="1"/>
                </p:cNvSpPr>
                <p:nvPr/>
              </p:nvSpPr>
              <p:spPr bwMode="auto">
                <a:xfrm flipV="1">
                  <a:off x="3370"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5" name="Line 2313"/>
                <p:cNvSpPr>
                  <a:spLocks noChangeShapeType="1"/>
                </p:cNvSpPr>
                <p:nvPr/>
              </p:nvSpPr>
              <p:spPr bwMode="auto">
                <a:xfrm flipV="1">
                  <a:off x="3370"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6" name="Line 2314"/>
                <p:cNvSpPr>
                  <a:spLocks noChangeShapeType="1"/>
                </p:cNvSpPr>
                <p:nvPr/>
              </p:nvSpPr>
              <p:spPr bwMode="auto">
                <a:xfrm flipV="1">
                  <a:off x="3370"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7" name="Line 2315"/>
                <p:cNvSpPr>
                  <a:spLocks noChangeShapeType="1"/>
                </p:cNvSpPr>
                <p:nvPr/>
              </p:nvSpPr>
              <p:spPr bwMode="auto">
                <a:xfrm flipV="1">
                  <a:off x="3370"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8" name="Line 2316"/>
                <p:cNvSpPr>
                  <a:spLocks noChangeShapeType="1"/>
                </p:cNvSpPr>
                <p:nvPr/>
              </p:nvSpPr>
              <p:spPr bwMode="auto">
                <a:xfrm flipV="1">
                  <a:off x="3370"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9" name="Line 2317"/>
                <p:cNvSpPr>
                  <a:spLocks noChangeShapeType="1"/>
                </p:cNvSpPr>
                <p:nvPr/>
              </p:nvSpPr>
              <p:spPr bwMode="auto">
                <a:xfrm flipV="1">
                  <a:off x="3370"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0" name="Line 2318"/>
                <p:cNvSpPr>
                  <a:spLocks noChangeShapeType="1"/>
                </p:cNvSpPr>
                <p:nvPr/>
              </p:nvSpPr>
              <p:spPr bwMode="auto">
                <a:xfrm flipV="1">
                  <a:off x="3370"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1" name="Line 2319"/>
                <p:cNvSpPr>
                  <a:spLocks noChangeShapeType="1"/>
                </p:cNvSpPr>
                <p:nvPr/>
              </p:nvSpPr>
              <p:spPr bwMode="auto">
                <a:xfrm flipV="1">
                  <a:off x="3370"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2" name="Line 2320"/>
                <p:cNvSpPr>
                  <a:spLocks noChangeShapeType="1"/>
                </p:cNvSpPr>
                <p:nvPr/>
              </p:nvSpPr>
              <p:spPr bwMode="auto">
                <a:xfrm flipV="1">
                  <a:off x="3370"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3" name="Line 2321"/>
                <p:cNvSpPr>
                  <a:spLocks noChangeShapeType="1"/>
                </p:cNvSpPr>
                <p:nvPr/>
              </p:nvSpPr>
              <p:spPr bwMode="auto">
                <a:xfrm flipV="1">
                  <a:off x="3370"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4" name="Line 2322"/>
                <p:cNvSpPr>
                  <a:spLocks noChangeShapeType="1"/>
                </p:cNvSpPr>
                <p:nvPr/>
              </p:nvSpPr>
              <p:spPr bwMode="auto">
                <a:xfrm flipV="1">
                  <a:off x="3370"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5" name="Line 2323"/>
                <p:cNvSpPr>
                  <a:spLocks noChangeShapeType="1"/>
                </p:cNvSpPr>
                <p:nvPr/>
              </p:nvSpPr>
              <p:spPr bwMode="auto">
                <a:xfrm flipV="1">
                  <a:off x="3370"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6" name="Line 2324"/>
                <p:cNvSpPr>
                  <a:spLocks noChangeShapeType="1"/>
                </p:cNvSpPr>
                <p:nvPr/>
              </p:nvSpPr>
              <p:spPr bwMode="auto">
                <a:xfrm flipV="1">
                  <a:off x="3370"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7" name="Line 2325"/>
                <p:cNvSpPr>
                  <a:spLocks noChangeShapeType="1"/>
                </p:cNvSpPr>
                <p:nvPr/>
              </p:nvSpPr>
              <p:spPr bwMode="auto">
                <a:xfrm flipV="1">
                  <a:off x="3370"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8" name="Line 2326"/>
                <p:cNvSpPr>
                  <a:spLocks noChangeShapeType="1"/>
                </p:cNvSpPr>
                <p:nvPr/>
              </p:nvSpPr>
              <p:spPr bwMode="auto">
                <a:xfrm flipV="1">
                  <a:off x="3370"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9" name="Line 2327"/>
                <p:cNvSpPr>
                  <a:spLocks noChangeShapeType="1"/>
                </p:cNvSpPr>
                <p:nvPr/>
              </p:nvSpPr>
              <p:spPr bwMode="auto">
                <a:xfrm flipV="1">
                  <a:off x="3370"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0" name="Line 2328"/>
                <p:cNvSpPr>
                  <a:spLocks noChangeShapeType="1"/>
                </p:cNvSpPr>
                <p:nvPr/>
              </p:nvSpPr>
              <p:spPr bwMode="auto">
                <a:xfrm flipV="1">
                  <a:off x="3370"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1" name="Line 2329"/>
                <p:cNvSpPr>
                  <a:spLocks noChangeShapeType="1"/>
                </p:cNvSpPr>
                <p:nvPr/>
              </p:nvSpPr>
              <p:spPr bwMode="auto">
                <a:xfrm flipV="1">
                  <a:off x="3370"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2" name="Line 2330"/>
                <p:cNvSpPr>
                  <a:spLocks noChangeShapeType="1"/>
                </p:cNvSpPr>
                <p:nvPr/>
              </p:nvSpPr>
              <p:spPr bwMode="auto">
                <a:xfrm flipV="1">
                  <a:off x="3370"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3" name="Line 2331"/>
                <p:cNvSpPr>
                  <a:spLocks noChangeShapeType="1"/>
                </p:cNvSpPr>
                <p:nvPr/>
              </p:nvSpPr>
              <p:spPr bwMode="auto">
                <a:xfrm flipV="1">
                  <a:off x="3370"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4" name="Line 2332"/>
                <p:cNvSpPr>
                  <a:spLocks noChangeShapeType="1"/>
                </p:cNvSpPr>
                <p:nvPr/>
              </p:nvSpPr>
              <p:spPr bwMode="auto">
                <a:xfrm flipV="1">
                  <a:off x="3370"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5" name="Line 2333"/>
                <p:cNvSpPr>
                  <a:spLocks noChangeShapeType="1"/>
                </p:cNvSpPr>
                <p:nvPr/>
              </p:nvSpPr>
              <p:spPr bwMode="auto">
                <a:xfrm flipV="1">
                  <a:off x="3370"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6" name="Line 2334"/>
                <p:cNvSpPr>
                  <a:spLocks noChangeShapeType="1"/>
                </p:cNvSpPr>
                <p:nvPr/>
              </p:nvSpPr>
              <p:spPr bwMode="auto">
                <a:xfrm flipV="1">
                  <a:off x="3370"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7" name="Line 2335"/>
                <p:cNvSpPr>
                  <a:spLocks noChangeShapeType="1"/>
                </p:cNvSpPr>
                <p:nvPr/>
              </p:nvSpPr>
              <p:spPr bwMode="auto">
                <a:xfrm flipV="1">
                  <a:off x="3370"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8" name="Line 2336"/>
                <p:cNvSpPr>
                  <a:spLocks noChangeShapeType="1"/>
                </p:cNvSpPr>
                <p:nvPr/>
              </p:nvSpPr>
              <p:spPr bwMode="auto">
                <a:xfrm flipV="1">
                  <a:off x="3370"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9" name="Line 2337"/>
                <p:cNvSpPr>
                  <a:spLocks noChangeShapeType="1"/>
                </p:cNvSpPr>
                <p:nvPr/>
              </p:nvSpPr>
              <p:spPr bwMode="auto">
                <a:xfrm flipV="1">
                  <a:off x="3370"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0" name="Line 2338"/>
                <p:cNvSpPr>
                  <a:spLocks noChangeShapeType="1"/>
                </p:cNvSpPr>
                <p:nvPr/>
              </p:nvSpPr>
              <p:spPr bwMode="auto">
                <a:xfrm flipV="1">
                  <a:off x="3370"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1" name="Line 2339"/>
                <p:cNvSpPr>
                  <a:spLocks noChangeShapeType="1"/>
                </p:cNvSpPr>
                <p:nvPr/>
              </p:nvSpPr>
              <p:spPr bwMode="auto">
                <a:xfrm>
                  <a:off x="3370"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2" name="Freeform 2340"/>
                <p:cNvSpPr>
                  <a:spLocks/>
                </p:cNvSpPr>
                <p:nvPr/>
              </p:nvSpPr>
              <p:spPr bwMode="auto">
                <a:xfrm>
                  <a:off x="3333" y="3035"/>
                  <a:ext cx="44" cy="69"/>
                </a:xfrm>
                <a:custGeom>
                  <a:avLst/>
                  <a:gdLst>
                    <a:gd name="T0" fmla="*/ 89 w 89"/>
                    <a:gd name="T1" fmla="*/ 118 h 138"/>
                    <a:gd name="T2" fmla="*/ 89 w 89"/>
                    <a:gd name="T3" fmla="*/ 138 h 138"/>
                    <a:gd name="T4" fmla="*/ 0 w 89"/>
                    <a:gd name="T5" fmla="*/ 138 h 138"/>
                    <a:gd name="T6" fmla="*/ 0 w 89"/>
                    <a:gd name="T7" fmla="*/ 131 h 138"/>
                    <a:gd name="T8" fmla="*/ 2 w 89"/>
                    <a:gd name="T9" fmla="*/ 125 h 138"/>
                    <a:gd name="T10" fmla="*/ 5 w 89"/>
                    <a:gd name="T11" fmla="*/ 115 h 138"/>
                    <a:gd name="T12" fmla="*/ 12 w 89"/>
                    <a:gd name="T13" fmla="*/ 106 h 138"/>
                    <a:gd name="T14" fmla="*/ 17 w 89"/>
                    <a:gd name="T15" fmla="*/ 99 h 138"/>
                    <a:gd name="T16" fmla="*/ 24 w 89"/>
                    <a:gd name="T17" fmla="*/ 92 h 138"/>
                    <a:gd name="T18" fmla="*/ 33 w 89"/>
                    <a:gd name="T19" fmla="*/ 85 h 138"/>
                    <a:gd name="T20" fmla="*/ 51 w 89"/>
                    <a:gd name="T21" fmla="*/ 70 h 138"/>
                    <a:gd name="T22" fmla="*/ 63 w 89"/>
                    <a:gd name="T23" fmla="*/ 57 h 138"/>
                    <a:gd name="T24" fmla="*/ 66 w 89"/>
                    <a:gd name="T25" fmla="*/ 50 h 138"/>
                    <a:gd name="T26" fmla="*/ 68 w 89"/>
                    <a:gd name="T27" fmla="*/ 43 h 138"/>
                    <a:gd name="T28" fmla="*/ 70 w 89"/>
                    <a:gd name="T29" fmla="*/ 36 h 138"/>
                    <a:gd name="T30" fmla="*/ 68 w 89"/>
                    <a:gd name="T31" fmla="*/ 31 h 138"/>
                    <a:gd name="T32" fmla="*/ 66 w 89"/>
                    <a:gd name="T33" fmla="*/ 26 h 138"/>
                    <a:gd name="T34" fmla="*/ 63 w 89"/>
                    <a:gd name="T35" fmla="*/ 21 h 138"/>
                    <a:gd name="T36" fmla="*/ 57 w 89"/>
                    <a:gd name="T37" fmla="*/ 17 h 138"/>
                    <a:gd name="T38" fmla="*/ 52 w 89"/>
                    <a:gd name="T39" fmla="*/ 15 h 138"/>
                    <a:gd name="T40" fmla="*/ 45 w 89"/>
                    <a:gd name="T41" fmla="*/ 15 h 138"/>
                    <a:gd name="T42" fmla="*/ 38 w 89"/>
                    <a:gd name="T43" fmla="*/ 15 h 138"/>
                    <a:gd name="T44" fmla="*/ 31 w 89"/>
                    <a:gd name="T45" fmla="*/ 17 h 138"/>
                    <a:gd name="T46" fmla="*/ 26 w 89"/>
                    <a:gd name="T47" fmla="*/ 21 h 138"/>
                    <a:gd name="T48" fmla="*/ 23 w 89"/>
                    <a:gd name="T49" fmla="*/ 26 h 138"/>
                    <a:gd name="T50" fmla="*/ 21 w 89"/>
                    <a:gd name="T51" fmla="*/ 33 h 138"/>
                    <a:gd name="T52" fmla="*/ 19 w 89"/>
                    <a:gd name="T53" fmla="*/ 40 h 138"/>
                    <a:gd name="T54" fmla="*/ 2 w 89"/>
                    <a:gd name="T55" fmla="*/ 36 h 138"/>
                    <a:gd name="T56" fmla="*/ 5 w 89"/>
                    <a:gd name="T57" fmla="*/ 21 h 138"/>
                    <a:gd name="T58" fmla="*/ 14 w 89"/>
                    <a:gd name="T59" fmla="*/ 8 h 138"/>
                    <a:gd name="T60" fmla="*/ 28 w 89"/>
                    <a:gd name="T61" fmla="*/ 1 h 138"/>
                    <a:gd name="T62" fmla="*/ 45 w 89"/>
                    <a:gd name="T63" fmla="*/ 0 h 138"/>
                    <a:gd name="T64" fmla="*/ 63 w 89"/>
                    <a:gd name="T65" fmla="*/ 1 h 138"/>
                    <a:gd name="T66" fmla="*/ 77 w 89"/>
                    <a:gd name="T67" fmla="*/ 10 h 138"/>
                    <a:gd name="T68" fmla="*/ 80 w 89"/>
                    <a:gd name="T69" fmla="*/ 15 h 138"/>
                    <a:gd name="T70" fmla="*/ 85 w 89"/>
                    <a:gd name="T71" fmla="*/ 22 h 138"/>
                    <a:gd name="T72" fmla="*/ 87 w 89"/>
                    <a:gd name="T73" fmla="*/ 29 h 138"/>
                    <a:gd name="T74" fmla="*/ 87 w 89"/>
                    <a:gd name="T75" fmla="*/ 36 h 138"/>
                    <a:gd name="T76" fmla="*/ 87 w 89"/>
                    <a:gd name="T77" fmla="*/ 45 h 138"/>
                    <a:gd name="T78" fmla="*/ 84 w 89"/>
                    <a:gd name="T79" fmla="*/ 54 h 138"/>
                    <a:gd name="T80" fmla="*/ 80 w 89"/>
                    <a:gd name="T81" fmla="*/ 61 h 138"/>
                    <a:gd name="T82" fmla="*/ 75 w 89"/>
                    <a:gd name="T83" fmla="*/ 70 h 138"/>
                    <a:gd name="T84" fmla="*/ 70 w 89"/>
                    <a:gd name="T85" fmla="*/ 75 h 138"/>
                    <a:gd name="T86" fmla="*/ 64 w 89"/>
                    <a:gd name="T87" fmla="*/ 80 h 138"/>
                    <a:gd name="T88" fmla="*/ 57 w 89"/>
                    <a:gd name="T89" fmla="*/ 87 h 138"/>
                    <a:gd name="T90" fmla="*/ 49 w 89"/>
                    <a:gd name="T91" fmla="*/ 94 h 138"/>
                    <a:gd name="T92" fmla="*/ 42 w 89"/>
                    <a:gd name="T93" fmla="*/ 99 h 138"/>
                    <a:gd name="T94" fmla="*/ 37 w 89"/>
                    <a:gd name="T95" fmla="*/ 104 h 138"/>
                    <a:gd name="T96" fmla="*/ 33 w 89"/>
                    <a:gd name="T97" fmla="*/ 108 h 138"/>
                    <a:gd name="T98" fmla="*/ 30 w 89"/>
                    <a:gd name="T99" fmla="*/ 110 h 138"/>
                    <a:gd name="T100" fmla="*/ 23 w 89"/>
                    <a:gd name="T101" fmla="*/ 118 h 138"/>
                    <a:gd name="T102" fmla="*/ 89 w 89"/>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38">
                      <a:moveTo>
                        <a:pt x="89" y="118"/>
                      </a:moveTo>
                      <a:lnTo>
                        <a:pt x="89" y="138"/>
                      </a:lnTo>
                      <a:lnTo>
                        <a:pt x="0" y="138"/>
                      </a:lnTo>
                      <a:lnTo>
                        <a:pt x="0" y="131"/>
                      </a:lnTo>
                      <a:lnTo>
                        <a:pt x="2" y="125"/>
                      </a:lnTo>
                      <a:lnTo>
                        <a:pt x="5" y="115"/>
                      </a:lnTo>
                      <a:lnTo>
                        <a:pt x="12" y="106"/>
                      </a:lnTo>
                      <a:lnTo>
                        <a:pt x="17" y="99"/>
                      </a:lnTo>
                      <a:lnTo>
                        <a:pt x="24" y="92"/>
                      </a:lnTo>
                      <a:lnTo>
                        <a:pt x="33" y="85"/>
                      </a:lnTo>
                      <a:lnTo>
                        <a:pt x="51" y="70"/>
                      </a:lnTo>
                      <a:lnTo>
                        <a:pt x="63" y="57"/>
                      </a:lnTo>
                      <a:lnTo>
                        <a:pt x="66" y="50"/>
                      </a:lnTo>
                      <a:lnTo>
                        <a:pt x="68" y="43"/>
                      </a:lnTo>
                      <a:lnTo>
                        <a:pt x="70" y="36"/>
                      </a:lnTo>
                      <a:lnTo>
                        <a:pt x="68" y="31"/>
                      </a:lnTo>
                      <a:lnTo>
                        <a:pt x="66" y="26"/>
                      </a:lnTo>
                      <a:lnTo>
                        <a:pt x="63" y="21"/>
                      </a:lnTo>
                      <a:lnTo>
                        <a:pt x="57" y="17"/>
                      </a:lnTo>
                      <a:lnTo>
                        <a:pt x="52" y="15"/>
                      </a:lnTo>
                      <a:lnTo>
                        <a:pt x="45" y="15"/>
                      </a:lnTo>
                      <a:lnTo>
                        <a:pt x="38" y="15"/>
                      </a:lnTo>
                      <a:lnTo>
                        <a:pt x="31" y="17"/>
                      </a:lnTo>
                      <a:lnTo>
                        <a:pt x="26" y="21"/>
                      </a:lnTo>
                      <a:lnTo>
                        <a:pt x="23" y="26"/>
                      </a:lnTo>
                      <a:lnTo>
                        <a:pt x="21" y="33"/>
                      </a:lnTo>
                      <a:lnTo>
                        <a:pt x="19" y="40"/>
                      </a:lnTo>
                      <a:lnTo>
                        <a:pt x="2" y="36"/>
                      </a:lnTo>
                      <a:lnTo>
                        <a:pt x="5" y="21"/>
                      </a:lnTo>
                      <a:lnTo>
                        <a:pt x="14" y="8"/>
                      </a:lnTo>
                      <a:lnTo>
                        <a:pt x="28" y="1"/>
                      </a:lnTo>
                      <a:lnTo>
                        <a:pt x="45" y="0"/>
                      </a:lnTo>
                      <a:lnTo>
                        <a:pt x="63" y="1"/>
                      </a:lnTo>
                      <a:lnTo>
                        <a:pt x="77" y="10"/>
                      </a:lnTo>
                      <a:lnTo>
                        <a:pt x="80" y="15"/>
                      </a:lnTo>
                      <a:lnTo>
                        <a:pt x="85" y="22"/>
                      </a:lnTo>
                      <a:lnTo>
                        <a:pt x="87" y="29"/>
                      </a:lnTo>
                      <a:lnTo>
                        <a:pt x="87" y="36"/>
                      </a:lnTo>
                      <a:lnTo>
                        <a:pt x="87" y="45"/>
                      </a:lnTo>
                      <a:lnTo>
                        <a:pt x="84" y="54"/>
                      </a:lnTo>
                      <a:lnTo>
                        <a:pt x="80" y="61"/>
                      </a:lnTo>
                      <a:lnTo>
                        <a:pt x="75" y="70"/>
                      </a:lnTo>
                      <a:lnTo>
                        <a:pt x="70" y="75"/>
                      </a:lnTo>
                      <a:lnTo>
                        <a:pt x="64" y="80"/>
                      </a:lnTo>
                      <a:lnTo>
                        <a:pt x="57" y="87"/>
                      </a:lnTo>
                      <a:lnTo>
                        <a:pt x="49" y="94"/>
                      </a:lnTo>
                      <a:lnTo>
                        <a:pt x="42" y="99"/>
                      </a:lnTo>
                      <a:lnTo>
                        <a:pt x="37" y="104"/>
                      </a:lnTo>
                      <a:lnTo>
                        <a:pt x="33" y="108"/>
                      </a:lnTo>
                      <a:lnTo>
                        <a:pt x="30" y="110"/>
                      </a:lnTo>
                      <a:lnTo>
                        <a:pt x="23" y="118"/>
                      </a:lnTo>
                      <a:lnTo>
                        <a:pt x="89"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033" name="Freeform 2341"/>
                <p:cNvSpPr>
                  <a:spLocks noEditPoints="1"/>
                </p:cNvSpPr>
                <p:nvPr/>
              </p:nvSpPr>
              <p:spPr bwMode="auto">
                <a:xfrm>
                  <a:off x="3387" y="3035"/>
                  <a:ext cx="45"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19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7 w 89"/>
                    <a:gd name="T37" fmla="*/ 90 h 139"/>
                    <a:gd name="T38" fmla="*/ 84 w 89"/>
                    <a:gd name="T39" fmla="*/ 108 h 139"/>
                    <a:gd name="T40" fmla="*/ 80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2 w 89"/>
                    <a:gd name="T55" fmla="*/ 125 h 139"/>
                    <a:gd name="T56" fmla="*/ 5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2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2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19"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7" y="90"/>
                      </a:lnTo>
                      <a:lnTo>
                        <a:pt x="84" y="108"/>
                      </a:lnTo>
                      <a:lnTo>
                        <a:pt x="80" y="118"/>
                      </a:lnTo>
                      <a:lnTo>
                        <a:pt x="75" y="125"/>
                      </a:lnTo>
                      <a:lnTo>
                        <a:pt x="70" y="131"/>
                      </a:lnTo>
                      <a:lnTo>
                        <a:pt x="63" y="136"/>
                      </a:lnTo>
                      <a:lnTo>
                        <a:pt x="54" y="138"/>
                      </a:lnTo>
                      <a:lnTo>
                        <a:pt x="44" y="139"/>
                      </a:lnTo>
                      <a:lnTo>
                        <a:pt x="26" y="136"/>
                      </a:lnTo>
                      <a:lnTo>
                        <a:pt x="12" y="125"/>
                      </a:lnTo>
                      <a:lnTo>
                        <a:pt x="5" y="111"/>
                      </a:lnTo>
                      <a:lnTo>
                        <a:pt x="0" y="92"/>
                      </a:lnTo>
                      <a:lnTo>
                        <a:pt x="0" y="70"/>
                      </a:lnTo>
                      <a:close/>
                      <a:moveTo>
                        <a:pt x="18" y="70"/>
                      </a:moveTo>
                      <a:lnTo>
                        <a:pt x="18" y="89"/>
                      </a:lnTo>
                      <a:lnTo>
                        <a:pt x="21" y="103"/>
                      </a:lnTo>
                      <a:lnTo>
                        <a:pt x="25" y="113"/>
                      </a:lnTo>
                      <a:lnTo>
                        <a:pt x="32" y="118"/>
                      </a:lnTo>
                      <a:lnTo>
                        <a:pt x="37" y="122"/>
                      </a:lnTo>
                      <a:lnTo>
                        <a:pt x="44" y="124"/>
                      </a:lnTo>
                      <a:lnTo>
                        <a:pt x="52" y="122"/>
                      </a:lnTo>
                      <a:lnTo>
                        <a:pt x="58" y="118"/>
                      </a:lnTo>
                      <a:lnTo>
                        <a:pt x="63" y="113"/>
                      </a:lnTo>
                      <a:lnTo>
                        <a:pt x="68" y="103"/>
                      </a:lnTo>
                      <a:lnTo>
                        <a:pt x="70" y="89"/>
                      </a:lnTo>
                      <a:lnTo>
                        <a:pt x="72" y="70"/>
                      </a:lnTo>
                      <a:lnTo>
                        <a:pt x="70" y="50"/>
                      </a:lnTo>
                      <a:lnTo>
                        <a:pt x="68" y="35"/>
                      </a:lnTo>
                      <a:lnTo>
                        <a:pt x="65" y="26"/>
                      </a:lnTo>
                      <a:lnTo>
                        <a:pt x="58" y="19"/>
                      </a:lnTo>
                      <a:lnTo>
                        <a:pt x="52"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034" name="Line 2342"/>
                <p:cNvSpPr>
                  <a:spLocks noChangeShapeType="1"/>
                </p:cNvSpPr>
                <p:nvPr/>
              </p:nvSpPr>
              <p:spPr bwMode="auto">
                <a:xfrm flipV="1">
                  <a:off x="3758"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5" name="Line 2343"/>
                <p:cNvSpPr>
                  <a:spLocks noChangeShapeType="1"/>
                </p:cNvSpPr>
                <p:nvPr/>
              </p:nvSpPr>
              <p:spPr bwMode="auto">
                <a:xfrm flipV="1">
                  <a:off x="3758"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6" name="Line 2344"/>
                <p:cNvSpPr>
                  <a:spLocks noChangeShapeType="1"/>
                </p:cNvSpPr>
                <p:nvPr/>
              </p:nvSpPr>
              <p:spPr bwMode="auto">
                <a:xfrm flipV="1">
                  <a:off x="3758"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7" name="Line 2345"/>
                <p:cNvSpPr>
                  <a:spLocks noChangeShapeType="1"/>
                </p:cNvSpPr>
                <p:nvPr/>
              </p:nvSpPr>
              <p:spPr bwMode="auto">
                <a:xfrm flipV="1">
                  <a:off x="3758"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8" name="Line 2346"/>
                <p:cNvSpPr>
                  <a:spLocks noChangeShapeType="1"/>
                </p:cNvSpPr>
                <p:nvPr/>
              </p:nvSpPr>
              <p:spPr bwMode="auto">
                <a:xfrm flipV="1">
                  <a:off x="3758"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9" name="Line 2347"/>
                <p:cNvSpPr>
                  <a:spLocks noChangeShapeType="1"/>
                </p:cNvSpPr>
                <p:nvPr/>
              </p:nvSpPr>
              <p:spPr bwMode="auto">
                <a:xfrm flipV="1">
                  <a:off x="3758"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0" name="Line 2348"/>
                <p:cNvSpPr>
                  <a:spLocks noChangeShapeType="1"/>
                </p:cNvSpPr>
                <p:nvPr/>
              </p:nvSpPr>
              <p:spPr bwMode="auto">
                <a:xfrm flipV="1">
                  <a:off x="3758"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1" name="Line 2349"/>
                <p:cNvSpPr>
                  <a:spLocks noChangeShapeType="1"/>
                </p:cNvSpPr>
                <p:nvPr/>
              </p:nvSpPr>
              <p:spPr bwMode="auto">
                <a:xfrm flipV="1">
                  <a:off x="3758"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2" name="Line 2350"/>
                <p:cNvSpPr>
                  <a:spLocks noChangeShapeType="1"/>
                </p:cNvSpPr>
                <p:nvPr/>
              </p:nvSpPr>
              <p:spPr bwMode="auto">
                <a:xfrm flipV="1">
                  <a:off x="3758"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3" name="Line 2351"/>
                <p:cNvSpPr>
                  <a:spLocks noChangeShapeType="1"/>
                </p:cNvSpPr>
                <p:nvPr/>
              </p:nvSpPr>
              <p:spPr bwMode="auto">
                <a:xfrm flipV="1">
                  <a:off x="3758"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4" name="Line 2352"/>
                <p:cNvSpPr>
                  <a:spLocks noChangeShapeType="1"/>
                </p:cNvSpPr>
                <p:nvPr/>
              </p:nvSpPr>
              <p:spPr bwMode="auto">
                <a:xfrm flipV="1">
                  <a:off x="3758"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5" name="Line 2353"/>
                <p:cNvSpPr>
                  <a:spLocks noChangeShapeType="1"/>
                </p:cNvSpPr>
                <p:nvPr/>
              </p:nvSpPr>
              <p:spPr bwMode="auto">
                <a:xfrm flipV="1">
                  <a:off x="3758"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6" name="Line 2354"/>
                <p:cNvSpPr>
                  <a:spLocks noChangeShapeType="1"/>
                </p:cNvSpPr>
                <p:nvPr/>
              </p:nvSpPr>
              <p:spPr bwMode="auto">
                <a:xfrm flipV="1">
                  <a:off x="3758"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7" name="Line 2355"/>
                <p:cNvSpPr>
                  <a:spLocks noChangeShapeType="1"/>
                </p:cNvSpPr>
                <p:nvPr/>
              </p:nvSpPr>
              <p:spPr bwMode="auto">
                <a:xfrm flipV="1">
                  <a:off x="3758"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8" name="Line 2356"/>
                <p:cNvSpPr>
                  <a:spLocks noChangeShapeType="1"/>
                </p:cNvSpPr>
                <p:nvPr/>
              </p:nvSpPr>
              <p:spPr bwMode="auto">
                <a:xfrm flipV="1">
                  <a:off x="3758"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9" name="Line 2357"/>
                <p:cNvSpPr>
                  <a:spLocks noChangeShapeType="1"/>
                </p:cNvSpPr>
                <p:nvPr/>
              </p:nvSpPr>
              <p:spPr bwMode="auto">
                <a:xfrm flipV="1">
                  <a:off x="3758"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0" name="Line 2358"/>
                <p:cNvSpPr>
                  <a:spLocks noChangeShapeType="1"/>
                </p:cNvSpPr>
                <p:nvPr/>
              </p:nvSpPr>
              <p:spPr bwMode="auto">
                <a:xfrm flipV="1">
                  <a:off x="3758"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1" name="Line 2359"/>
                <p:cNvSpPr>
                  <a:spLocks noChangeShapeType="1"/>
                </p:cNvSpPr>
                <p:nvPr/>
              </p:nvSpPr>
              <p:spPr bwMode="auto">
                <a:xfrm flipV="1">
                  <a:off x="3758"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2" name="Line 2360"/>
                <p:cNvSpPr>
                  <a:spLocks noChangeShapeType="1"/>
                </p:cNvSpPr>
                <p:nvPr/>
              </p:nvSpPr>
              <p:spPr bwMode="auto">
                <a:xfrm flipV="1">
                  <a:off x="3758"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3" name="Line 2361"/>
                <p:cNvSpPr>
                  <a:spLocks noChangeShapeType="1"/>
                </p:cNvSpPr>
                <p:nvPr/>
              </p:nvSpPr>
              <p:spPr bwMode="auto">
                <a:xfrm flipV="1">
                  <a:off x="3758"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4" name="Line 2362"/>
                <p:cNvSpPr>
                  <a:spLocks noChangeShapeType="1"/>
                </p:cNvSpPr>
                <p:nvPr/>
              </p:nvSpPr>
              <p:spPr bwMode="auto">
                <a:xfrm flipV="1">
                  <a:off x="3758"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5" name="Line 2363"/>
                <p:cNvSpPr>
                  <a:spLocks noChangeShapeType="1"/>
                </p:cNvSpPr>
                <p:nvPr/>
              </p:nvSpPr>
              <p:spPr bwMode="auto">
                <a:xfrm flipV="1">
                  <a:off x="3758"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6" name="Line 2364"/>
                <p:cNvSpPr>
                  <a:spLocks noChangeShapeType="1"/>
                </p:cNvSpPr>
                <p:nvPr/>
              </p:nvSpPr>
              <p:spPr bwMode="auto">
                <a:xfrm flipV="1">
                  <a:off x="3758"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7" name="Line 2365"/>
                <p:cNvSpPr>
                  <a:spLocks noChangeShapeType="1"/>
                </p:cNvSpPr>
                <p:nvPr/>
              </p:nvSpPr>
              <p:spPr bwMode="auto">
                <a:xfrm flipV="1">
                  <a:off x="3758"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8" name="Line 2366"/>
                <p:cNvSpPr>
                  <a:spLocks noChangeShapeType="1"/>
                </p:cNvSpPr>
                <p:nvPr/>
              </p:nvSpPr>
              <p:spPr bwMode="auto">
                <a:xfrm flipV="1">
                  <a:off x="3758"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9" name="Line 2367"/>
                <p:cNvSpPr>
                  <a:spLocks noChangeShapeType="1"/>
                </p:cNvSpPr>
                <p:nvPr/>
              </p:nvSpPr>
              <p:spPr bwMode="auto">
                <a:xfrm flipV="1">
                  <a:off x="3758"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0" name="Line 2368"/>
                <p:cNvSpPr>
                  <a:spLocks noChangeShapeType="1"/>
                </p:cNvSpPr>
                <p:nvPr/>
              </p:nvSpPr>
              <p:spPr bwMode="auto">
                <a:xfrm flipV="1">
                  <a:off x="3758"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1" name="Line 2369"/>
                <p:cNvSpPr>
                  <a:spLocks noChangeShapeType="1"/>
                </p:cNvSpPr>
                <p:nvPr/>
              </p:nvSpPr>
              <p:spPr bwMode="auto">
                <a:xfrm flipV="1">
                  <a:off x="3758"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2" name="Line 2370"/>
                <p:cNvSpPr>
                  <a:spLocks noChangeShapeType="1"/>
                </p:cNvSpPr>
                <p:nvPr/>
              </p:nvSpPr>
              <p:spPr bwMode="auto">
                <a:xfrm flipV="1">
                  <a:off x="3758"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3" name="Line 2371"/>
                <p:cNvSpPr>
                  <a:spLocks noChangeShapeType="1"/>
                </p:cNvSpPr>
                <p:nvPr/>
              </p:nvSpPr>
              <p:spPr bwMode="auto">
                <a:xfrm flipV="1">
                  <a:off x="3758"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4" name="Line 2372"/>
                <p:cNvSpPr>
                  <a:spLocks noChangeShapeType="1"/>
                </p:cNvSpPr>
                <p:nvPr/>
              </p:nvSpPr>
              <p:spPr bwMode="auto">
                <a:xfrm flipV="1">
                  <a:off x="3758"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5" name="Line 2373"/>
                <p:cNvSpPr>
                  <a:spLocks noChangeShapeType="1"/>
                </p:cNvSpPr>
                <p:nvPr/>
              </p:nvSpPr>
              <p:spPr bwMode="auto">
                <a:xfrm flipV="1">
                  <a:off x="3758"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6" name="Line 2374"/>
                <p:cNvSpPr>
                  <a:spLocks noChangeShapeType="1"/>
                </p:cNvSpPr>
                <p:nvPr/>
              </p:nvSpPr>
              <p:spPr bwMode="auto">
                <a:xfrm flipV="1">
                  <a:off x="3758"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7" name="Line 2375"/>
                <p:cNvSpPr>
                  <a:spLocks noChangeShapeType="1"/>
                </p:cNvSpPr>
                <p:nvPr/>
              </p:nvSpPr>
              <p:spPr bwMode="auto">
                <a:xfrm flipV="1">
                  <a:off x="3758"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8" name="Line 2376"/>
                <p:cNvSpPr>
                  <a:spLocks noChangeShapeType="1"/>
                </p:cNvSpPr>
                <p:nvPr/>
              </p:nvSpPr>
              <p:spPr bwMode="auto">
                <a:xfrm flipV="1">
                  <a:off x="3758"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9" name="Line 2377"/>
                <p:cNvSpPr>
                  <a:spLocks noChangeShapeType="1"/>
                </p:cNvSpPr>
                <p:nvPr/>
              </p:nvSpPr>
              <p:spPr bwMode="auto">
                <a:xfrm flipV="1">
                  <a:off x="3758"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0" name="Line 2378"/>
                <p:cNvSpPr>
                  <a:spLocks noChangeShapeType="1"/>
                </p:cNvSpPr>
                <p:nvPr/>
              </p:nvSpPr>
              <p:spPr bwMode="auto">
                <a:xfrm flipV="1">
                  <a:off x="3758"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1" name="Line 2379"/>
                <p:cNvSpPr>
                  <a:spLocks noChangeShapeType="1"/>
                </p:cNvSpPr>
                <p:nvPr/>
              </p:nvSpPr>
              <p:spPr bwMode="auto">
                <a:xfrm flipV="1">
                  <a:off x="3758"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2" name="Line 2380"/>
                <p:cNvSpPr>
                  <a:spLocks noChangeShapeType="1"/>
                </p:cNvSpPr>
                <p:nvPr/>
              </p:nvSpPr>
              <p:spPr bwMode="auto">
                <a:xfrm flipV="1">
                  <a:off x="3758"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3" name="Line 2381"/>
                <p:cNvSpPr>
                  <a:spLocks noChangeShapeType="1"/>
                </p:cNvSpPr>
                <p:nvPr/>
              </p:nvSpPr>
              <p:spPr bwMode="auto">
                <a:xfrm flipV="1">
                  <a:off x="3758"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4" name="Line 2382"/>
                <p:cNvSpPr>
                  <a:spLocks noChangeShapeType="1"/>
                </p:cNvSpPr>
                <p:nvPr/>
              </p:nvSpPr>
              <p:spPr bwMode="auto">
                <a:xfrm flipV="1">
                  <a:off x="3758"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5" name="Line 2383"/>
                <p:cNvSpPr>
                  <a:spLocks noChangeShapeType="1"/>
                </p:cNvSpPr>
                <p:nvPr/>
              </p:nvSpPr>
              <p:spPr bwMode="auto">
                <a:xfrm flipV="1">
                  <a:off x="3758"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6" name="Line 2384"/>
                <p:cNvSpPr>
                  <a:spLocks noChangeShapeType="1"/>
                </p:cNvSpPr>
                <p:nvPr/>
              </p:nvSpPr>
              <p:spPr bwMode="auto">
                <a:xfrm flipV="1">
                  <a:off x="3758"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7" name="Line 2385"/>
                <p:cNvSpPr>
                  <a:spLocks noChangeShapeType="1"/>
                </p:cNvSpPr>
                <p:nvPr/>
              </p:nvSpPr>
              <p:spPr bwMode="auto">
                <a:xfrm flipV="1">
                  <a:off x="3758"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8" name="Line 2386"/>
                <p:cNvSpPr>
                  <a:spLocks noChangeShapeType="1"/>
                </p:cNvSpPr>
                <p:nvPr/>
              </p:nvSpPr>
              <p:spPr bwMode="auto">
                <a:xfrm flipV="1">
                  <a:off x="3758"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9" name="Line 2387"/>
                <p:cNvSpPr>
                  <a:spLocks noChangeShapeType="1"/>
                </p:cNvSpPr>
                <p:nvPr/>
              </p:nvSpPr>
              <p:spPr bwMode="auto">
                <a:xfrm flipV="1">
                  <a:off x="3758"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0" name="Line 2388"/>
                <p:cNvSpPr>
                  <a:spLocks noChangeShapeType="1"/>
                </p:cNvSpPr>
                <p:nvPr/>
              </p:nvSpPr>
              <p:spPr bwMode="auto">
                <a:xfrm flipV="1">
                  <a:off x="3758"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1" name="Line 2389"/>
                <p:cNvSpPr>
                  <a:spLocks noChangeShapeType="1"/>
                </p:cNvSpPr>
                <p:nvPr/>
              </p:nvSpPr>
              <p:spPr bwMode="auto">
                <a:xfrm flipV="1">
                  <a:off x="3758"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2" name="Line 2390"/>
                <p:cNvSpPr>
                  <a:spLocks noChangeShapeType="1"/>
                </p:cNvSpPr>
                <p:nvPr/>
              </p:nvSpPr>
              <p:spPr bwMode="auto">
                <a:xfrm flipV="1">
                  <a:off x="3758"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3" name="Line 2391"/>
                <p:cNvSpPr>
                  <a:spLocks noChangeShapeType="1"/>
                </p:cNvSpPr>
                <p:nvPr/>
              </p:nvSpPr>
              <p:spPr bwMode="auto">
                <a:xfrm flipV="1">
                  <a:off x="3758"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4" name="Line 2392"/>
                <p:cNvSpPr>
                  <a:spLocks noChangeShapeType="1"/>
                </p:cNvSpPr>
                <p:nvPr/>
              </p:nvSpPr>
              <p:spPr bwMode="auto">
                <a:xfrm flipV="1">
                  <a:off x="3758"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5" name="Line 2393"/>
                <p:cNvSpPr>
                  <a:spLocks noChangeShapeType="1"/>
                </p:cNvSpPr>
                <p:nvPr/>
              </p:nvSpPr>
              <p:spPr bwMode="auto">
                <a:xfrm flipV="1">
                  <a:off x="3758"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6" name="Line 2394"/>
                <p:cNvSpPr>
                  <a:spLocks noChangeShapeType="1"/>
                </p:cNvSpPr>
                <p:nvPr/>
              </p:nvSpPr>
              <p:spPr bwMode="auto">
                <a:xfrm flipV="1">
                  <a:off x="3758"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7" name="Line 2395"/>
                <p:cNvSpPr>
                  <a:spLocks noChangeShapeType="1"/>
                </p:cNvSpPr>
                <p:nvPr/>
              </p:nvSpPr>
              <p:spPr bwMode="auto">
                <a:xfrm flipV="1">
                  <a:off x="3758"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8" name="Line 2396"/>
                <p:cNvSpPr>
                  <a:spLocks noChangeShapeType="1"/>
                </p:cNvSpPr>
                <p:nvPr/>
              </p:nvSpPr>
              <p:spPr bwMode="auto">
                <a:xfrm flipV="1">
                  <a:off x="3758"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9" name="Line 2397"/>
                <p:cNvSpPr>
                  <a:spLocks noChangeShapeType="1"/>
                </p:cNvSpPr>
                <p:nvPr/>
              </p:nvSpPr>
              <p:spPr bwMode="auto">
                <a:xfrm flipV="1">
                  <a:off x="3758"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0" name="Line 2398"/>
                <p:cNvSpPr>
                  <a:spLocks noChangeShapeType="1"/>
                </p:cNvSpPr>
                <p:nvPr/>
              </p:nvSpPr>
              <p:spPr bwMode="auto">
                <a:xfrm flipV="1">
                  <a:off x="3758"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1" name="Line 2399"/>
                <p:cNvSpPr>
                  <a:spLocks noChangeShapeType="1"/>
                </p:cNvSpPr>
                <p:nvPr/>
              </p:nvSpPr>
              <p:spPr bwMode="auto">
                <a:xfrm flipV="1">
                  <a:off x="3758"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2" name="Line 2400"/>
                <p:cNvSpPr>
                  <a:spLocks noChangeShapeType="1"/>
                </p:cNvSpPr>
                <p:nvPr/>
              </p:nvSpPr>
              <p:spPr bwMode="auto">
                <a:xfrm flipV="1">
                  <a:off x="3758"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3" name="Line 2401"/>
                <p:cNvSpPr>
                  <a:spLocks noChangeShapeType="1"/>
                </p:cNvSpPr>
                <p:nvPr/>
              </p:nvSpPr>
              <p:spPr bwMode="auto">
                <a:xfrm flipV="1">
                  <a:off x="3758"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4" name="Line 2402"/>
                <p:cNvSpPr>
                  <a:spLocks noChangeShapeType="1"/>
                </p:cNvSpPr>
                <p:nvPr/>
              </p:nvSpPr>
              <p:spPr bwMode="auto">
                <a:xfrm flipV="1">
                  <a:off x="3758"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5" name="Line 2403"/>
                <p:cNvSpPr>
                  <a:spLocks noChangeShapeType="1"/>
                </p:cNvSpPr>
                <p:nvPr/>
              </p:nvSpPr>
              <p:spPr bwMode="auto">
                <a:xfrm flipV="1">
                  <a:off x="3758"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6" name="Line 2404"/>
                <p:cNvSpPr>
                  <a:spLocks noChangeShapeType="1"/>
                </p:cNvSpPr>
                <p:nvPr/>
              </p:nvSpPr>
              <p:spPr bwMode="auto">
                <a:xfrm flipV="1">
                  <a:off x="3758"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7" name="Line 2405"/>
                <p:cNvSpPr>
                  <a:spLocks noChangeShapeType="1"/>
                </p:cNvSpPr>
                <p:nvPr/>
              </p:nvSpPr>
              <p:spPr bwMode="auto">
                <a:xfrm flipV="1">
                  <a:off x="3758"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8" name="Line 2406"/>
                <p:cNvSpPr>
                  <a:spLocks noChangeShapeType="1"/>
                </p:cNvSpPr>
                <p:nvPr/>
              </p:nvSpPr>
              <p:spPr bwMode="auto">
                <a:xfrm flipV="1">
                  <a:off x="3758"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9" name="Line 2407"/>
                <p:cNvSpPr>
                  <a:spLocks noChangeShapeType="1"/>
                </p:cNvSpPr>
                <p:nvPr/>
              </p:nvSpPr>
              <p:spPr bwMode="auto">
                <a:xfrm flipV="1">
                  <a:off x="3758"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0" name="Line 2408"/>
                <p:cNvSpPr>
                  <a:spLocks noChangeShapeType="1"/>
                </p:cNvSpPr>
                <p:nvPr/>
              </p:nvSpPr>
              <p:spPr bwMode="auto">
                <a:xfrm flipV="1">
                  <a:off x="3758"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1" name="Line 2409"/>
                <p:cNvSpPr>
                  <a:spLocks noChangeShapeType="1"/>
                </p:cNvSpPr>
                <p:nvPr/>
              </p:nvSpPr>
              <p:spPr bwMode="auto">
                <a:xfrm flipV="1">
                  <a:off x="3758"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2" name="Line 2410"/>
                <p:cNvSpPr>
                  <a:spLocks noChangeShapeType="1"/>
                </p:cNvSpPr>
                <p:nvPr/>
              </p:nvSpPr>
              <p:spPr bwMode="auto">
                <a:xfrm flipV="1">
                  <a:off x="3758"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3" name="Line 2411"/>
                <p:cNvSpPr>
                  <a:spLocks noChangeShapeType="1"/>
                </p:cNvSpPr>
                <p:nvPr/>
              </p:nvSpPr>
              <p:spPr bwMode="auto">
                <a:xfrm flipV="1">
                  <a:off x="3758"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4" name="Line 2412"/>
                <p:cNvSpPr>
                  <a:spLocks noChangeShapeType="1"/>
                </p:cNvSpPr>
                <p:nvPr/>
              </p:nvSpPr>
              <p:spPr bwMode="auto">
                <a:xfrm flipV="1">
                  <a:off x="3758"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5" name="Line 2413"/>
                <p:cNvSpPr>
                  <a:spLocks noChangeShapeType="1"/>
                </p:cNvSpPr>
                <p:nvPr/>
              </p:nvSpPr>
              <p:spPr bwMode="auto">
                <a:xfrm flipV="1">
                  <a:off x="3758"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6" name="Line 2414"/>
                <p:cNvSpPr>
                  <a:spLocks noChangeShapeType="1"/>
                </p:cNvSpPr>
                <p:nvPr/>
              </p:nvSpPr>
              <p:spPr bwMode="auto">
                <a:xfrm flipV="1">
                  <a:off x="3758"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7" name="Line 2415"/>
                <p:cNvSpPr>
                  <a:spLocks noChangeShapeType="1"/>
                </p:cNvSpPr>
                <p:nvPr/>
              </p:nvSpPr>
              <p:spPr bwMode="auto">
                <a:xfrm flipV="1">
                  <a:off x="3758"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473" name="Group 2617"/>
              <p:cNvGrpSpPr>
                <a:grpSpLocks/>
              </p:cNvGrpSpPr>
              <p:nvPr/>
            </p:nvGrpSpPr>
            <p:grpSpPr bwMode="auto">
              <a:xfrm>
                <a:off x="3721" y="1267"/>
                <a:ext cx="426" cy="1838"/>
                <a:chOff x="3721" y="1267"/>
                <a:chExt cx="426" cy="1838"/>
              </a:xfrm>
            </p:grpSpPr>
            <p:sp>
              <p:nvSpPr>
                <p:cNvPr id="2708" name="Line 2417"/>
                <p:cNvSpPr>
                  <a:spLocks noChangeShapeType="1"/>
                </p:cNvSpPr>
                <p:nvPr/>
              </p:nvSpPr>
              <p:spPr bwMode="auto">
                <a:xfrm flipV="1">
                  <a:off x="3758"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9" name="Line 2418"/>
                <p:cNvSpPr>
                  <a:spLocks noChangeShapeType="1"/>
                </p:cNvSpPr>
                <p:nvPr/>
              </p:nvSpPr>
              <p:spPr bwMode="auto">
                <a:xfrm flipV="1">
                  <a:off x="3758"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0" name="Line 2419"/>
                <p:cNvSpPr>
                  <a:spLocks noChangeShapeType="1"/>
                </p:cNvSpPr>
                <p:nvPr/>
              </p:nvSpPr>
              <p:spPr bwMode="auto">
                <a:xfrm flipV="1">
                  <a:off x="3758"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1" name="Line 2420"/>
                <p:cNvSpPr>
                  <a:spLocks noChangeShapeType="1"/>
                </p:cNvSpPr>
                <p:nvPr/>
              </p:nvSpPr>
              <p:spPr bwMode="auto">
                <a:xfrm flipV="1">
                  <a:off x="3758"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2" name="Line 2421"/>
                <p:cNvSpPr>
                  <a:spLocks noChangeShapeType="1"/>
                </p:cNvSpPr>
                <p:nvPr/>
              </p:nvSpPr>
              <p:spPr bwMode="auto">
                <a:xfrm flipV="1">
                  <a:off x="3758"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3" name="Line 2422"/>
                <p:cNvSpPr>
                  <a:spLocks noChangeShapeType="1"/>
                </p:cNvSpPr>
                <p:nvPr/>
              </p:nvSpPr>
              <p:spPr bwMode="auto">
                <a:xfrm flipV="1">
                  <a:off x="3758"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4" name="Line 2423"/>
                <p:cNvSpPr>
                  <a:spLocks noChangeShapeType="1"/>
                </p:cNvSpPr>
                <p:nvPr/>
              </p:nvSpPr>
              <p:spPr bwMode="auto">
                <a:xfrm flipV="1">
                  <a:off x="3758"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5" name="Line 2424"/>
                <p:cNvSpPr>
                  <a:spLocks noChangeShapeType="1"/>
                </p:cNvSpPr>
                <p:nvPr/>
              </p:nvSpPr>
              <p:spPr bwMode="auto">
                <a:xfrm flipV="1">
                  <a:off x="3758"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6" name="Line 2425"/>
                <p:cNvSpPr>
                  <a:spLocks noChangeShapeType="1"/>
                </p:cNvSpPr>
                <p:nvPr/>
              </p:nvSpPr>
              <p:spPr bwMode="auto">
                <a:xfrm flipV="1">
                  <a:off x="3758"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7" name="Line 2426"/>
                <p:cNvSpPr>
                  <a:spLocks noChangeShapeType="1"/>
                </p:cNvSpPr>
                <p:nvPr/>
              </p:nvSpPr>
              <p:spPr bwMode="auto">
                <a:xfrm flipV="1">
                  <a:off x="3758"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8" name="Line 2427"/>
                <p:cNvSpPr>
                  <a:spLocks noChangeShapeType="1"/>
                </p:cNvSpPr>
                <p:nvPr/>
              </p:nvSpPr>
              <p:spPr bwMode="auto">
                <a:xfrm flipV="1">
                  <a:off x="3758"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9" name="Line 2428"/>
                <p:cNvSpPr>
                  <a:spLocks noChangeShapeType="1"/>
                </p:cNvSpPr>
                <p:nvPr/>
              </p:nvSpPr>
              <p:spPr bwMode="auto">
                <a:xfrm flipV="1">
                  <a:off x="3758"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0" name="Line 2429"/>
                <p:cNvSpPr>
                  <a:spLocks noChangeShapeType="1"/>
                </p:cNvSpPr>
                <p:nvPr/>
              </p:nvSpPr>
              <p:spPr bwMode="auto">
                <a:xfrm flipV="1">
                  <a:off x="3758"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1" name="Line 2430"/>
                <p:cNvSpPr>
                  <a:spLocks noChangeShapeType="1"/>
                </p:cNvSpPr>
                <p:nvPr/>
              </p:nvSpPr>
              <p:spPr bwMode="auto">
                <a:xfrm flipV="1">
                  <a:off x="3758"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2" name="Line 2431"/>
                <p:cNvSpPr>
                  <a:spLocks noChangeShapeType="1"/>
                </p:cNvSpPr>
                <p:nvPr/>
              </p:nvSpPr>
              <p:spPr bwMode="auto">
                <a:xfrm flipV="1">
                  <a:off x="3758"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3" name="Line 2432"/>
                <p:cNvSpPr>
                  <a:spLocks noChangeShapeType="1"/>
                </p:cNvSpPr>
                <p:nvPr/>
              </p:nvSpPr>
              <p:spPr bwMode="auto">
                <a:xfrm flipV="1">
                  <a:off x="3758"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4" name="Line 2433"/>
                <p:cNvSpPr>
                  <a:spLocks noChangeShapeType="1"/>
                </p:cNvSpPr>
                <p:nvPr/>
              </p:nvSpPr>
              <p:spPr bwMode="auto">
                <a:xfrm flipV="1">
                  <a:off x="3758"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5" name="Line 2434"/>
                <p:cNvSpPr>
                  <a:spLocks noChangeShapeType="1"/>
                </p:cNvSpPr>
                <p:nvPr/>
              </p:nvSpPr>
              <p:spPr bwMode="auto">
                <a:xfrm flipV="1">
                  <a:off x="3758"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6" name="Line 2435"/>
                <p:cNvSpPr>
                  <a:spLocks noChangeShapeType="1"/>
                </p:cNvSpPr>
                <p:nvPr/>
              </p:nvSpPr>
              <p:spPr bwMode="auto">
                <a:xfrm flipV="1">
                  <a:off x="3758"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7" name="Line 2436"/>
                <p:cNvSpPr>
                  <a:spLocks noChangeShapeType="1"/>
                </p:cNvSpPr>
                <p:nvPr/>
              </p:nvSpPr>
              <p:spPr bwMode="auto">
                <a:xfrm flipV="1">
                  <a:off x="3758"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8" name="Line 2437"/>
                <p:cNvSpPr>
                  <a:spLocks noChangeShapeType="1"/>
                </p:cNvSpPr>
                <p:nvPr/>
              </p:nvSpPr>
              <p:spPr bwMode="auto">
                <a:xfrm flipV="1">
                  <a:off x="3758"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9" name="Line 2438"/>
                <p:cNvSpPr>
                  <a:spLocks noChangeShapeType="1"/>
                </p:cNvSpPr>
                <p:nvPr/>
              </p:nvSpPr>
              <p:spPr bwMode="auto">
                <a:xfrm flipV="1">
                  <a:off x="3758"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0" name="Line 2439"/>
                <p:cNvSpPr>
                  <a:spLocks noChangeShapeType="1"/>
                </p:cNvSpPr>
                <p:nvPr/>
              </p:nvSpPr>
              <p:spPr bwMode="auto">
                <a:xfrm flipV="1">
                  <a:off x="3758"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1" name="Line 2440"/>
                <p:cNvSpPr>
                  <a:spLocks noChangeShapeType="1"/>
                </p:cNvSpPr>
                <p:nvPr/>
              </p:nvSpPr>
              <p:spPr bwMode="auto">
                <a:xfrm flipV="1">
                  <a:off x="3758"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2" name="Line 2441"/>
                <p:cNvSpPr>
                  <a:spLocks noChangeShapeType="1"/>
                </p:cNvSpPr>
                <p:nvPr/>
              </p:nvSpPr>
              <p:spPr bwMode="auto">
                <a:xfrm flipV="1">
                  <a:off x="3758"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3" name="Line 2442"/>
                <p:cNvSpPr>
                  <a:spLocks noChangeShapeType="1"/>
                </p:cNvSpPr>
                <p:nvPr/>
              </p:nvSpPr>
              <p:spPr bwMode="auto">
                <a:xfrm flipV="1">
                  <a:off x="3758"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4" name="Line 2443"/>
                <p:cNvSpPr>
                  <a:spLocks noChangeShapeType="1"/>
                </p:cNvSpPr>
                <p:nvPr/>
              </p:nvSpPr>
              <p:spPr bwMode="auto">
                <a:xfrm flipV="1">
                  <a:off x="3758"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5" name="Line 2444"/>
                <p:cNvSpPr>
                  <a:spLocks noChangeShapeType="1"/>
                </p:cNvSpPr>
                <p:nvPr/>
              </p:nvSpPr>
              <p:spPr bwMode="auto">
                <a:xfrm flipV="1">
                  <a:off x="3758"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6" name="Line 2445"/>
                <p:cNvSpPr>
                  <a:spLocks noChangeShapeType="1"/>
                </p:cNvSpPr>
                <p:nvPr/>
              </p:nvSpPr>
              <p:spPr bwMode="auto">
                <a:xfrm flipV="1">
                  <a:off x="3758"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7" name="Line 2446"/>
                <p:cNvSpPr>
                  <a:spLocks noChangeShapeType="1"/>
                </p:cNvSpPr>
                <p:nvPr/>
              </p:nvSpPr>
              <p:spPr bwMode="auto">
                <a:xfrm flipV="1">
                  <a:off x="3758"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8" name="Line 2447"/>
                <p:cNvSpPr>
                  <a:spLocks noChangeShapeType="1"/>
                </p:cNvSpPr>
                <p:nvPr/>
              </p:nvSpPr>
              <p:spPr bwMode="auto">
                <a:xfrm flipV="1">
                  <a:off x="3758"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9" name="Line 2448"/>
                <p:cNvSpPr>
                  <a:spLocks noChangeShapeType="1"/>
                </p:cNvSpPr>
                <p:nvPr/>
              </p:nvSpPr>
              <p:spPr bwMode="auto">
                <a:xfrm flipV="1">
                  <a:off x="3758"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0" name="Line 2449"/>
                <p:cNvSpPr>
                  <a:spLocks noChangeShapeType="1"/>
                </p:cNvSpPr>
                <p:nvPr/>
              </p:nvSpPr>
              <p:spPr bwMode="auto">
                <a:xfrm flipV="1">
                  <a:off x="3758"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1" name="Line 2450"/>
                <p:cNvSpPr>
                  <a:spLocks noChangeShapeType="1"/>
                </p:cNvSpPr>
                <p:nvPr/>
              </p:nvSpPr>
              <p:spPr bwMode="auto">
                <a:xfrm flipV="1">
                  <a:off x="3758"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2" name="Line 2451"/>
                <p:cNvSpPr>
                  <a:spLocks noChangeShapeType="1"/>
                </p:cNvSpPr>
                <p:nvPr/>
              </p:nvSpPr>
              <p:spPr bwMode="auto">
                <a:xfrm flipV="1">
                  <a:off x="3758"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3" name="Line 2452"/>
                <p:cNvSpPr>
                  <a:spLocks noChangeShapeType="1"/>
                </p:cNvSpPr>
                <p:nvPr/>
              </p:nvSpPr>
              <p:spPr bwMode="auto">
                <a:xfrm flipV="1">
                  <a:off x="3758"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4" name="Line 2453"/>
                <p:cNvSpPr>
                  <a:spLocks noChangeShapeType="1"/>
                </p:cNvSpPr>
                <p:nvPr/>
              </p:nvSpPr>
              <p:spPr bwMode="auto">
                <a:xfrm flipV="1">
                  <a:off x="3758"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5" name="Line 2454"/>
                <p:cNvSpPr>
                  <a:spLocks noChangeShapeType="1"/>
                </p:cNvSpPr>
                <p:nvPr/>
              </p:nvSpPr>
              <p:spPr bwMode="auto">
                <a:xfrm flipV="1">
                  <a:off x="3758"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6" name="Line 2455"/>
                <p:cNvSpPr>
                  <a:spLocks noChangeShapeType="1"/>
                </p:cNvSpPr>
                <p:nvPr/>
              </p:nvSpPr>
              <p:spPr bwMode="auto">
                <a:xfrm flipV="1">
                  <a:off x="3758"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7" name="Line 2456"/>
                <p:cNvSpPr>
                  <a:spLocks noChangeShapeType="1"/>
                </p:cNvSpPr>
                <p:nvPr/>
              </p:nvSpPr>
              <p:spPr bwMode="auto">
                <a:xfrm flipV="1">
                  <a:off x="3758"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8" name="Line 2457"/>
                <p:cNvSpPr>
                  <a:spLocks noChangeShapeType="1"/>
                </p:cNvSpPr>
                <p:nvPr/>
              </p:nvSpPr>
              <p:spPr bwMode="auto">
                <a:xfrm flipV="1">
                  <a:off x="3758"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9" name="Line 2458"/>
                <p:cNvSpPr>
                  <a:spLocks noChangeShapeType="1"/>
                </p:cNvSpPr>
                <p:nvPr/>
              </p:nvSpPr>
              <p:spPr bwMode="auto">
                <a:xfrm flipV="1">
                  <a:off x="3758"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0" name="Line 2459"/>
                <p:cNvSpPr>
                  <a:spLocks noChangeShapeType="1"/>
                </p:cNvSpPr>
                <p:nvPr/>
              </p:nvSpPr>
              <p:spPr bwMode="auto">
                <a:xfrm flipV="1">
                  <a:off x="3758"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1" name="Line 2460"/>
                <p:cNvSpPr>
                  <a:spLocks noChangeShapeType="1"/>
                </p:cNvSpPr>
                <p:nvPr/>
              </p:nvSpPr>
              <p:spPr bwMode="auto">
                <a:xfrm flipV="1">
                  <a:off x="3758"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2" name="Line 2461"/>
                <p:cNvSpPr>
                  <a:spLocks noChangeShapeType="1"/>
                </p:cNvSpPr>
                <p:nvPr/>
              </p:nvSpPr>
              <p:spPr bwMode="auto">
                <a:xfrm flipV="1">
                  <a:off x="3758"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3" name="Line 2462"/>
                <p:cNvSpPr>
                  <a:spLocks noChangeShapeType="1"/>
                </p:cNvSpPr>
                <p:nvPr/>
              </p:nvSpPr>
              <p:spPr bwMode="auto">
                <a:xfrm flipV="1">
                  <a:off x="3758"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4" name="Line 2463"/>
                <p:cNvSpPr>
                  <a:spLocks noChangeShapeType="1"/>
                </p:cNvSpPr>
                <p:nvPr/>
              </p:nvSpPr>
              <p:spPr bwMode="auto">
                <a:xfrm flipV="1">
                  <a:off x="3758"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5" name="Line 2464"/>
                <p:cNvSpPr>
                  <a:spLocks noChangeShapeType="1"/>
                </p:cNvSpPr>
                <p:nvPr/>
              </p:nvSpPr>
              <p:spPr bwMode="auto">
                <a:xfrm flipV="1">
                  <a:off x="3758"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6" name="Line 2465"/>
                <p:cNvSpPr>
                  <a:spLocks noChangeShapeType="1"/>
                </p:cNvSpPr>
                <p:nvPr/>
              </p:nvSpPr>
              <p:spPr bwMode="auto">
                <a:xfrm flipV="1">
                  <a:off x="3758"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7" name="Line 2466"/>
                <p:cNvSpPr>
                  <a:spLocks noChangeShapeType="1"/>
                </p:cNvSpPr>
                <p:nvPr/>
              </p:nvSpPr>
              <p:spPr bwMode="auto">
                <a:xfrm flipV="1">
                  <a:off x="3758"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8" name="Line 2467"/>
                <p:cNvSpPr>
                  <a:spLocks noChangeShapeType="1"/>
                </p:cNvSpPr>
                <p:nvPr/>
              </p:nvSpPr>
              <p:spPr bwMode="auto">
                <a:xfrm flipV="1">
                  <a:off x="3758"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9" name="Line 2468"/>
                <p:cNvSpPr>
                  <a:spLocks noChangeShapeType="1"/>
                </p:cNvSpPr>
                <p:nvPr/>
              </p:nvSpPr>
              <p:spPr bwMode="auto">
                <a:xfrm flipV="1">
                  <a:off x="3758"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0" name="Line 2469"/>
                <p:cNvSpPr>
                  <a:spLocks noChangeShapeType="1"/>
                </p:cNvSpPr>
                <p:nvPr/>
              </p:nvSpPr>
              <p:spPr bwMode="auto">
                <a:xfrm flipV="1">
                  <a:off x="3758"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1" name="Line 2470"/>
                <p:cNvSpPr>
                  <a:spLocks noChangeShapeType="1"/>
                </p:cNvSpPr>
                <p:nvPr/>
              </p:nvSpPr>
              <p:spPr bwMode="auto">
                <a:xfrm flipV="1">
                  <a:off x="3758"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2" name="Line 2471"/>
                <p:cNvSpPr>
                  <a:spLocks noChangeShapeType="1"/>
                </p:cNvSpPr>
                <p:nvPr/>
              </p:nvSpPr>
              <p:spPr bwMode="auto">
                <a:xfrm flipV="1">
                  <a:off x="3758"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3" name="Line 2472"/>
                <p:cNvSpPr>
                  <a:spLocks noChangeShapeType="1"/>
                </p:cNvSpPr>
                <p:nvPr/>
              </p:nvSpPr>
              <p:spPr bwMode="auto">
                <a:xfrm flipV="1">
                  <a:off x="3758"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4" name="Line 2473"/>
                <p:cNvSpPr>
                  <a:spLocks noChangeShapeType="1"/>
                </p:cNvSpPr>
                <p:nvPr/>
              </p:nvSpPr>
              <p:spPr bwMode="auto">
                <a:xfrm flipV="1">
                  <a:off x="3758"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5" name="Line 2474"/>
                <p:cNvSpPr>
                  <a:spLocks noChangeShapeType="1"/>
                </p:cNvSpPr>
                <p:nvPr/>
              </p:nvSpPr>
              <p:spPr bwMode="auto">
                <a:xfrm flipV="1">
                  <a:off x="3758"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6" name="Line 2475"/>
                <p:cNvSpPr>
                  <a:spLocks noChangeShapeType="1"/>
                </p:cNvSpPr>
                <p:nvPr/>
              </p:nvSpPr>
              <p:spPr bwMode="auto">
                <a:xfrm flipV="1">
                  <a:off x="3758"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7" name="Line 2476"/>
                <p:cNvSpPr>
                  <a:spLocks noChangeShapeType="1"/>
                </p:cNvSpPr>
                <p:nvPr/>
              </p:nvSpPr>
              <p:spPr bwMode="auto">
                <a:xfrm flipV="1">
                  <a:off x="3758"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8" name="Line 2477"/>
                <p:cNvSpPr>
                  <a:spLocks noChangeShapeType="1"/>
                </p:cNvSpPr>
                <p:nvPr/>
              </p:nvSpPr>
              <p:spPr bwMode="auto">
                <a:xfrm flipV="1">
                  <a:off x="3758"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9" name="Line 2478"/>
                <p:cNvSpPr>
                  <a:spLocks noChangeShapeType="1"/>
                </p:cNvSpPr>
                <p:nvPr/>
              </p:nvSpPr>
              <p:spPr bwMode="auto">
                <a:xfrm flipV="1">
                  <a:off x="3758"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0" name="Line 2479"/>
                <p:cNvSpPr>
                  <a:spLocks noChangeShapeType="1"/>
                </p:cNvSpPr>
                <p:nvPr/>
              </p:nvSpPr>
              <p:spPr bwMode="auto">
                <a:xfrm flipV="1">
                  <a:off x="3758"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1" name="Line 2480"/>
                <p:cNvSpPr>
                  <a:spLocks noChangeShapeType="1"/>
                </p:cNvSpPr>
                <p:nvPr/>
              </p:nvSpPr>
              <p:spPr bwMode="auto">
                <a:xfrm flipV="1">
                  <a:off x="3758"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2" name="Line 2481"/>
                <p:cNvSpPr>
                  <a:spLocks noChangeShapeType="1"/>
                </p:cNvSpPr>
                <p:nvPr/>
              </p:nvSpPr>
              <p:spPr bwMode="auto">
                <a:xfrm flipV="1">
                  <a:off x="3758"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3" name="Line 2482"/>
                <p:cNvSpPr>
                  <a:spLocks noChangeShapeType="1"/>
                </p:cNvSpPr>
                <p:nvPr/>
              </p:nvSpPr>
              <p:spPr bwMode="auto">
                <a:xfrm flipV="1">
                  <a:off x="3758"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4" name="Line 2483"/>
                <p:cNvSpPr>
                  <a:spLocks noChangeShapeType="1"/>
                </p:cNvSpPr>
                <p:nvPr/>
              </p:nvSpPr>
              <p:spPr bwMode="auto">
                <a:xfrm flipV="1">
                  <a:off x="3758"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5" name="Line 2484"/>
                <p:cNvSpPr>
                  <a:spLocks noChangeShapeType="1"/>
                </p:cNvSpPr>
                <p:nvPr/>
              </p:nvSpPr>
              <p:spPr bwMode="auto">
                <a:xfrm flipV="1">
                  <a:off x="3758"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6" name="Line 2485"/>
                <p:cNvSpPr>
                  <a:spLocks noChangeShapeType="1"/>
                </p:cNvSpPr>
                <p:nvPr/>
              </p:nvSpPr>
              <p:spPr bwMode="auto">
                <a:xfrm flipV="1">
                  <a:off x="3758"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7" name="Line 2486"/>
                <p:cNvSpPr>
                  <a:spLocks noChangeShapeType="1"/>
                </p:cNvSpPr>
                <p:nvPr/>
              </p:nvSpPr>
              <p:spPr bwMode="auto">
                <a:xfrm flipV="1">
                  <a:off x="3758"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8" name="Line 2487"/>
                <p:cNvSpPr>
                  <a:spLocks noChangeShapeType="1"/>
                </p:cNvSpPr>
                <p:nvPr/>
              </p:nvSpPr>
              <p:spPr bwMode="auto">
                <a:xfrm>
                  <a:off x="3758"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9" name="Freeform 2488"/>
                <p:cNvSpPr>
                  <a:spLocks/>
                </p:cNvSpPr>
                <p:nvPr/>
              </p:nvSpPr>
              <p:spPr bwMode="auto">
                <a:xfrm>
                  <a:off x="3721" y="3035"/>
                  <a:ext cx="46" cy="69"/>
                </a:xfrm>
                <a:custGeom>
                  <a:avLst/>
                  <a:gdLst>
                    <a:gd name="T0" fmla="*/ 90 w 90"/>
                    <a:gd name="T1" fmla="*/ 118 h 138"/>
                    <a:gd name="T2" fmla="*/ 90 w 90"/>
                    <a:gd name="T3" fmla="*/ 138 h 138"/>
                    <a:gd name="T4" fmla="*/ 0 w 90"/>
                    <a:gd name="T5" fmla="*/ 138 h 138"/>
                    <a:gd name="T6" fmla="*/ 0 w 90"/>
                    <a:gd name="T7" fmla="*/ 131 h 138"/>
                    <a:gd name="T8" fmla="*/ 1 w 90"/>
                    <a:gd name="T9" fmla="*/ 125 h 138"/>
                    <a:gd name="T10" fmla="*/ 7 w 90"/>
                    <a:gd name="T11" fmla="*/ 115 h 138"/>
                    <a:gd name="T12" fmla="*/ 12 w 90"/>
                    <a:gd name="T13" fmla="*/ 106 h 138"/>
                    <a:gd name="T14" fmla="*/ 17 w 90"/>
                    <a:gd name="T15" fmla="*/ 99 h 138"/>
                    <a:gd name="T16" fmla="*/ 24 w 90"/>
                    <a:gd name="T17" fmla="*/ 92 h 138"/>
                    <a:gd name="T18" fmla="*/ 33 w 90"/>
                    <a:gd name="T19" fmla="*/ 85 h 138"/>
                    <a:gd name="T20" fmla="*/ 52 w 90"/>
                    <a:gd name="T21" fmla="*/ 70 h 138"/>
                    <a:gd name="T22" fmla="*/ 62 w 90"/>
                    <a:gd name="T23" fmla="*/ 57 h 138"/>
                    <a:gd name="T24" fmla="*/ 66 w 90"/>
                    <a:gd name="T25" fmla="*/ 50 h 138"/>
                    <a:gd name="T26" fmla="*/ 69 w 90"/>
                    <a:gd name="T27" fmla="*/ 43 h 138"/>
                    <a:gd name="T28" fmla="*/ 69 w 90"/>
                    <a:gd name="T29" fmla="*/ 36 h 138"/>
                    <a:gd name="T30" fmla="*/ 69 w 90"/>
                    <a:gd name="T31" fmla="*/ 31 h 138"/>
                    <a:gd name="T32" fmla="*/ 68 w 90"/>
                    <a:gd name="T33" fmla="*/ 26 h 138"/>
                    <a:gd name="T34" fmla="*/ 62 w 90"/>
                    <a:gd name="T35" fmla="*/ 21 h 138"/>
                    <a:gd name="T36" fmla="*/ 59 w 90"/>
                    <a:gd name="T37" fmla="*/ 17 h 138"/>
                    <a:gd name="T38" fmla="*/ 52 w 90"/>
                    <a:gd name="T39" fmla="*/ 15 h 138"/>
                    <a:gd name="T40" fmla="*/ 45 w 90"/>
                    <a:gd name="T41" fmla="*/ 15 h 138"/>
                    <a:gd name="T42" fmla="*/ 38 w 90"/>
                    <a:gd name="T43" fmla="*/ 15 h 138"/>
                    <a:gd name="T44" fmla="*/ 33 w 90"/>
                    <a:gd name="T45" fmla="*/ 17 h 138"/>
                    <a:gd name="T46" fmla="*/ 28 w 90"/>
                    <a:gd name="T47" fmla="*/ 21 h 138"/>
                    <a:gd name="T48" fmla="*/ 22 w 90"/>
                    <a:gd name="T49" fmla="*/ 26 h 138"/>
                    <a:gd name="T50" fmla="*/ 21 w 90"/>
                    <a:gd name="T51" fmla="*/ 33 h 138"/>
                    <a:gd name="T52" fmla="*/ 21 w 90"/>
                    <a:gd name="T53" fmla="*/ 40 h 138"/>
                    <a:gd name="T54" fmla="*/ 1 w 90"/>
                    <a:gd name="T55" fmla="*/ 36 h 138"/>
                    <a:gd name="T56" fmla="*/ 7 w 90"/>
                    <a:gd name="T57" fmla="*/ 21 h 138"/>
                    <a:gd name="T58" fmla="*/ 15 w 90"/>
                    <a:gd name="T59" fmla="*/ 8 h 138"/>
                    <a:gd name="T60" fmla="*/ 29 w 90"/>
                    <a:gd name="T61" fmla="*/ 1 h 138"/>
                    <a:gd name="T62" fmla="*/ 47 w 90"/>
                    <a:gd name="T63" fmla="*/ 0 h 138"/>
                    <a:gd name="T64" fmla="*/ 62 w 90"/>
                    <a:gd name="T65" fmla="*/ 1 h 138"/>
                    <a:gd name="T66" fmla="*/ 76 w 90"/>
                    <a:gd name="T67" fmla="*/ 10 h 138"/>
                    <a:gd name="T68" fmla="*/ 82 w 90"/>
                    <a:gd name="T69" fmla="*/ 15 h 138"/>
                    <a:gd name="T70" fmla="*/ 85 w 90"/>
                    <a:gd name="T71" fmla="*/ 22 h 138"/>
                    <a:gd name="T72" fmla="*/ 87 w 90"/>
                    <a:gd name="T73" fmla="*/ 29 h 138"/>
                    <a:gd name="T74" fmla="*/ 89 w 90"/>
                    <a:gd name="T75" fmla="*/ 36 h 138"/>
                    <a:gd name="T76" fmla="*/ 87 w 90"/>
                    <a:gd name="T77" fmla="*/ 45 h 138"/>
                    <a:gd name="T78" fmla="*/ 85 w 90"/>
                    <a:gd name="T79" fmla="*/ 54 h 138"/>
                    <a:gd name="T80" fmla="*/ 82 w 90"/>
                    <a:gd name="T81" fmla="*/ 61 h 138"/>
                    <a:gd name="T82" fmla="*/ 75 w 90"/>
                    <a:gd name="T83" fmla="*/ 70 h 138"/>
                    <a:gd name="T84" fmla="*/ 71 w 90"/>
                    <a:gd name="T85" fmla="*/ 75 h 138"/>
                    <a:gd name="T86" fmla="*/ 64 w 90"/>
                    <a:gd name="T87" fmla="*/ 80 h 138"/>
                    <a:gd name="T88" fmla="*/ 59 w 90"/>
                    <a:gd name="T89" fmla="*/ 87 h 138"/>
                    <a:gd name="T90" fmla="*/ 50 w 90"/>
                    <a:gd name="T91" fmla="*/ 94 h 138"/>
                    <a:gd name="T92" fmla="*/ 43 w 90"/>
                    <a:gd name="T93" fmla="*/ 99 h 138"/>
                    <a:gd name="T94" fmla="*/ 38 w 90"/>
                    <a:gd name="T95" fmla="*/ 104 h 138"/>
                    <a:gd name="T96" fmla="*/ 33 w 90"/>
                    <a:gd name="T97" fmla="*/ 108 h 138"/>
                    <a:gd name="T98" fmla="*/ 31 w 90"/>
                    <a:gd name="T99" fmla="*/ 110 h 138"/>
                    <a:gd name="T100" fmla="*/ 24 w 90"/>
                    <a:gd name="T101" fmla="*/ 118 h 138"/>
                    <a:gd name="T102" fmla="*/ 90 w 90"/>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138">
                      <a:moveTo>
                        <a:pt x="90" y="118"/>
                      </a:moveTo>
                      <a:lnTo>
                        <a:pt x="90" y="138"/>
                      </a:lnTo>
                      <a:lnTo>
                        <a:pt x="0" y="138"/>
                      </a:lnTo>
                      <a:lnTo>
                        <a:pt x="0" y="131"/>
                      </a:lnTo>
                      <a:lnTo>
                        <a:pt x="1" y="125"/>
                      </a:lnTo>
                      <a:lnTo>
                        <a:pt x="7" y="115"/>
                      </a:lnTo>
                      <a:lnTo>
                        <a:pt x="12" y="106"/>
                      </a:lnTo>
                      <a:lnTo>
                        <a:pt x="17" y="99"/>
                      </a:lnTo>
                      <a:lnTo>
                        <a:pt x="24" y="92"/>
                      </a:lnTo>
                      <a:lnTo>
                        <a:pt x="33" y="85"/>
                      </a:lnTo>
                      <a:lnTo>
                        <a:pt x="52" y="70"/>
                      </a:lnTo>
                      <a:lnTo>
                        <a:pt x="62" y="57"/>
                      </a:lnTo>
                      <a:lnTo>
                        <a:pt x="66" y="50"/>
                      </a:lnTo>
                      <a:lnTo>
                        <a:pt x="69" y="43"/>
                      </a:lnTo>
                      <a:lnTo>
                        <a:pt x="69" y="36"/>
                      </a:lnTo>
                      <a:lnTo>
                        <a:pt x="69" y="31"/>
                      </a:lnTo>
                      <a:lnTo>
                        <a:pt x="68" y="26"/>
                      </a:lnTo>
                      <a:lnTo>
                        <a:pt x="62" y="21"/>
                      </a:lnTo>
                      <a:lnTo>
                        <a:pt x="59" y="17"/>
                      </a:lnTo>
                      <a:lnTo>
                        <a:pt x="52" y="15"/>
                      </a:lnTo>
                      <a:lnTo>
                        <a:pt x="45" y="15"/>
                      </a:lnTo>
                      <a:lnTo>
                        <a:pt x="38" y="15"/>
                      </a:lnTo>
                      <a:lnTo>
                        <a:pt x="33" y="17"/>
                      </a:lnTo>
                      <a:lnTo>
                        <a:pt x="28" y="21"/>
                      </a:lnTo>
                      <a:lnTo>
                        <a:pt x="22" y="26"/>
                      </a:lnTo>
                      <a:lnTo>
                        <a:pt x="21" y="33"/>
                      </a:lnTo>
                      <a:lnTo>
                        <a:pt x="21" y="40"/>
                      </a:lnTo>
                      <a:lnTo>
                        <a:pt x="1" y="36"/>
                      </a:lnTo>
                      <a:lnTo>
                        <a:pt x="7" y="21"/>
                      </a:lnTo>
                      <a:lnTo>
                        <a:pt x="15" y="8"/>
                      </a:lnTo>
                      <a:lnTo>
                        <a:pt x="29" y="1"/>
                      </a:lnTo>
                      <a:lnTo>
                        <a:pt x="47" y="0"/>
                      </a:lnTo>
                      <a:lnTo>
                        <a:pt x="62" y="1"/>
                      </a:lnTo>
                      <a:lnTo>
                        <a:pt x="76" y="10"/>
                      </a:lnTo>
                      <a:lnTo>
                        <a:pt x="82" y="15"/>
                      </a:lnTo>
                      <a:lnTo>
                        <a:pt x="85" y="22"/>
                      </a:lnTo>
                      <a:lnTo>
                        <a:pt x="87" y="29"/>
                      </a:lnTo>
                      <a:lnTo>
                        <a:pt x="89" y="36"/>
                      </a:lnTo>
                      <a:lnTo>
                        <a:pt x="87" y="45"/>
                      </a:lnTo>
                      <a:lnTo>
                        <a:pt x="85" y="54"/>
                      </a:lnTo>
                      <a:lnTo>
                        <a:pt x="82" y="61"/>
                      </a:lnTo>
                      <a:lnTo>
                        <a:pt x="75" y="70"/>
                      </a:lnTo>
                      <a:lnTo>
                        <a:pt x="71" y="75"/>
                      </a:lnTo>
                      <a:lnTo>
                        <a:pt x="64" y="80"/>
                      </a:lnTo>
                      <a:lnTo>
                        <a:pt x="59" y="87"/>
                      </a:lnTo>
                      <a:lnTo>
                        <a:pt x="50" y="94"/>
                      </a:lnTo>
                      <a:lnTo>
                        <a:pt x="43" y="99"/>
                      </a:lnTo>
                      <a:lnTo>
                        <a:pt x="38" y="104"/>
                      </a:lnTo>
                      <a:lnTo>
                        <a:pt x="33" y="108"/>
                      </a:lnTo>
                      <a:lnTo>
                        <a:pt x="31" y="110"/>
                      </a:lnTo>
                      <a:lnTo>
                        <a:pt x="24" y="118"/>
                      </a:lnTo>
                      <a:lnTo>
                        <a:pt x="90"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80" name="Freeform 2489"/>
                <p:cNvSpPr>
                  <a:spLocks/>
                </p:cNvSpPr>
                <p:nvPr/>
              </p:nvSpPr>
              <p:spPr bwMode="auto">
                <a:xfrm>
                  <a:off x="3775" y="3036"/>
                  <a:ext cx="46" cy="69"/>
                </a:xfrm>
                <a:custGeom>
                  <a:avLst/>
                  <a:gdLst>
                    <a:gd name="T0" fmla="*/ 0 w 91"/>
                    <a:gd name="T1" fmla="*/ 100 h 138"/>
                    <a:gd name="T2" fmla="*/ 17 w 91"/>
                    <a:gd name="T3" fmla="*/ 98 h 138"/>
                    <a:gd name="T4" fmla="*/ 19 w 91"/>
                    <a:gd name="T5" fmla="*/ 105 h 138"/>
                    <a:gd name="T6" fmla="*/ 23 w 91"/>
                    <a:gd name="T7" fmla="*/ 112 h 138"/>
                    <a:gd name="T8" fmla="*/ 26 w 91"/>
                    <a:gd name="T9" fmla="*/ 116 h 138"/>
                    <a:gd name="T10" fmla="*/ 31 w 91"/>
                    <a:gd name="T11" fmla="*/ 119 h 138"/>
                    <a:gd name="T12" fmla="*/ 36 w 91"/>
                    <a:gd name="T13" fmla="*/ 121 h 138"/>
                    <a:gd name="T14" fmla="*/ 43 w 91"/>
                    <a:gd name="T15" fmla="*/ 123 h 138"/>
                    <a:gd name="T16" fmla="*/ 52 w 91"/>
                    <a:gd name="T17" fmla="*/ 121 h 138"/>
                    <a:gd name="T18" fmla="*/ 59 w 91"/>
                    <a:gd name="T19" fmla="*/ 117 h 138"/>
                    <a:gd name="T20" fmla="*/ 64 w 91"/>
                    <a:gd name="T21" fmla="*/ 114 h 138"/>
                    <a:gd name="T22" fmla="*/ 68 w 91"/>
                    <a:gd name="T23" fmla="*/ 107 h 138"/>
                    <a:gd name="T24" fmla="*/ 71 w 91"/>
                    <a:gd name="T25" fmla="*/ 98 h 138"/>
                    <a:gd name="T26" fmla="*/ 71 w 91"/>
                    <a:gd name="T27" fmla="*/ 89 h 138"/>
                    <a:gd name="T28" fmla="*/ 71 w 91"/>
                    <a:gd name="T29" fmla="*/ 81 h 138"/>
                    <a:gd name="T30" fmla="*/ 70 w 91"/>
                    <a:gd name="T31" fmla="*/ 74 h 138"/>
                    <a:gd name="T32" fmla="*/ 64 w 91"/>
                    <a:gd name="T33" fmla="*/ 69 h 138"/>
                    <a:gd name="T34" fmla="*/ 59 w 91"/>
                    <a:gd name="T35" fmla="*/ 63 h 138"/>
                    <a:gd name="T36" fmla="*/ 52 w 91"/>
                    <a:gd name="T37" fmla="*/ 62 h 138"/>
                    <a:gd name="T38" fmla="*/ 43 w 91"/>
                    <a:gd name="T39" fmla="*/ 60 h 138"/>
                    <a:gd name="T40" fmla="*/ 36 w 91"/>
                    <a:gd name="T41" fmla="*/ 62 h 138"/>
                    <a:gd name="T42" fmla="*/ 30 w 91"/>
                    <a:gd name="T43" fmla="*/ 63 h 138"/>
                    <a:gd name="T44" fmla="*/ 24 w 91"/>
                    <a:gd name="T45" fmla="*/ 67 h 138"/>
                    <a:gd name="T46" fmla="*/ 21 w 91"/>
                    <a:gd name="T47" fmla="*/ 72 h 138"/>
                    <a:gd name="T48" fmla="*/ 2 w 91"/>
                    <a:gd name="T49" fmla="*/ 70 h 138"/>
                    <a:gd name="T50" fmla="*/ 16 w 91"/>
                    <a:gd name="T51" fmla="*/ 0 h 138"/>
                    <a:gd name="T52" fmla="*/ 82 w 91"/>
                    <a:gd name="T53" fmla="*/ 0 h 138"/>
                    <a:gd name="T54" fmla="*/ 82 w 91"/>
                    <a:gd name="T55" fmla="*/ 18 h 138"/>
                    <a:gd name="T56" fmla="*/ 31 w 91"/>
                    <a:gd name="T57" fmla="*/ 18 h 138"/>
                    <a:gd name="T58" fmla="*/ 24 w 91"/>
                    <a:gd name="T59" fmla="*/ 53 h 138"/>
                    <a:gd name="T60" fmla="*/ 31 w 91"/>
                    <a:gd name="T61" fmla="*/ 48 h 138"/>
                    <a:gd name="T62" fmla="*/ 40 w 91"/>
                    <a:gd name="T63" fmla="*/ 46 h 138"/>
                    <a:gd name="T64" fmla="*/ 49 w 91"/>
                    <a:gd name="T65" fmla="*/ 44 h 138"/>
                    <a:gd name="T66" fmla="*/ 64 w 91"/>
                    <a:gd name="T67" fmla="*/ 48 h 138"/>
                    <a:gd name="T68" fmla="*/ 78 w 91"/>
                    <a:gd name="T69" fmla="*/ 56 h 138"/>
                    <a:gd name="T70" fmla="*/ 87 w 91"/>
                    <a:gd name="T71" fmla="*/ 70 h 138"/>
                    <a:gd name="T72" fmla="*/ 91 w 91"/>
                    <a:gd name="T73" fmla="*/ 89 h 138"/>
                    <a:gd name="T74" fmla="*/ 87 w 91"/>
                    <a:gd name="T75" fmla="*/ 107 h 138"/>
                    <a:gd name="T76" fmla="*/ 78 w 91"/>
                    <a:gd name="T77" fmla="*/ 121 h 138"/>
                    <a:gd name="T78" fmla="*/ 64 w 91"/>
                    <a:gd name="T79" fmla="*/ 133 h 138"/>
                    <a:gd name="T80" fmla="*/ 43 w 91"/>
                    <a:gd name="T81" fmla="*/ 138 h 138"/>
                    <a:gd name="T82" fmla="*/ 26 w 91"/>
                    <a:gd name="T83" fmla="*/ 135 h 138"/>
                    <a:gd name="T84" fmla="*/ 14 w 91"/>
                    <a:gd name="T85" fmla="*/ 128 h 138"/>
                    <a:gd name="T86" fmla="*/ 9 w 91"/>
                    <a:gd name="T87" fmla="*/ 123 h 138"/>
                    <a:gd name="T88" fmla="*/ 3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17" y="98"/>
                      </a:lnTo>
                      <a:lnTo>
                        <a:pt x="19" y="105"/>
                      </a:lnTo>
                      <a:lnTo>
                        <a:pt x="23" y="112"/>
                      </a:lnTo>
                      <a:lnTo>
                        <a:pt x="26" y="116"/>
                      </a:lnTo>
                      <a:lnTo>
                        <a:pt x="31" y="119"/>
                      </a:lnTo>
                      <a:lnTo>
                        <a:pt x="36" y="121"/>
                      </a:lnTo>
                      <a:lnTo>
                        <a:pt x="43" y="123"/>
                      </a:lnTo>
                      <a:lnTo>
                        <a:pt x="52" y="121"/>
                      </a:lnTo>
                      <a:lnTo>
                        <a:pt x="59" y="117"/>
                      </a:lnTo>
                      <a:lnTo>
                        <a:pt x="64" y="114"/>
                      </a:lnTo>
                      <a:lnTo>
                        <a:pt x="68" y="107"/>
                      </a:lnTo>
                      <a:lnTo>
                        <a:pt x="71" y="98"/>
                      </a:lnTo>
                      <a:lnTo>
                        <a:pt x="71" y="89"/>
                      </a:lnTo>
                      <a:lnTo>
                        <a:pt x="71" y="81"/>
                      </a:lnTo>
                      <a:lnTo>
                        <a:pt x="70" y="74"/>
                      </a:lnTo>
                      <a:lnTo>
                        <a:pt x="64" y="69"/>
                      </a:lnTo>
                      <a:lnTo>
                        <a:pt x="59" y="63"/>
                      </a:lnTo>
                      <a:lnTo>
                        <a:pt x="52" y="62"/>
                      </a:lnTo>
                      <a:lnTo>
                        <a:pt x="43" y="60"/>
                      </a:lnTo>
                      <a:lnTo>
                        <a:pt x="36" y="62"/>
                      </a:lnTo>
                      <a:lnTo>
                        <a:pt x="30" y="63"/>
                      </a:lnTo>
                      <a:lnTo>
                        <a:pt x="24" y="67"/>
                      </a:lnTo>
                      <a:lnTo>
                        <a:pt x="21" y="72"/>
                      </a:lnTo>
                      <a:lnTo>
                        <a:pt x="2" y="70"/>
                      </a:lnTo>
                      <a:lnTo>
                        <a:pt x="16" y="0"/>
                      </a:lnTo>
                      <a:lnTo>
                        <a:pt x="82" y="0"/>
                      </a:lnTo>
                      <a:lnTo>
                        <a:pt x="82" y="18"/>
                      </a:lnTo>
                      <a:lnTo>
                        <a:pt x="31" y="18"/>
                      </a:lnTo>
                      <a:lnTo>
                        <a:pt x="24" y="53"/>
                      </a:lnTo>
                      <a:lnTo>
                        <a:pt x="31" y="48"/>
                      </a:lnTo>
                      <a:lnTo>
                        <a:pt x="40" y="46"/>
                      </a:lnTo>
                      <a:lnTo>
                        <a:pt x="49" y="44"/>
                      </a:lnTo>
                      <a:lnTo>
                        <a:pt x="64" y="48"/>
                      </a:lnTo>
                      <a:lnTo>
                        <a:pt x="78" y="56"/>
                      </a:lnTo>
                      <a:lnTo>
                        <a:pt x="87" y="70"/>
                      </a:lnTo>
                      <a:lnTo>
                        <a:pt x="91" y="89"/>
                      </a:lnTo>
                      <a:lnTo>
                        <a:pt x="87" y="107"/>
                      </a:lnTo>
                      <a:lnTo>
                        <a:pt x="78" y="121"/>
                      </a:lnTo>
                      <a:lnTo>
                        <a:pt x="64" y="133"/>
                      </a:lnTo>
                      <a:lnTo>
                        <a:pt x="43" y="138"/>
                      </a:lnTo>
                      <a:lnTo>
                        <a:pt x="26" y="135"/>
                      </a:lnTo>
                      <a:lnTo>
                        <a:pt x="14" y="128"/>
                      </a:lnTo>
                      <a:lnTo>
                        <a:pt x="9" y="123"/>
                      </a:lnTo>
                      <a:lnTo>
                        <a:pt x="3"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81" name="Line 2490"/>
                <p:cNvSpPr>
                  <a:spLocks noChangeShapeType="1"/>
                </p:cNvSpPr>
                <p:nvPr/>
              </p:nvSpPr>
              <p:spPr bwMode="auto">
                <a:xfrm flipV="1">
                  <a:off x="4147"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2" name="Line 2491"/>
                <p:cNvSpPr>
                  <a:spLocks noChangeShapeType="1"/>
                </p:cNvSpPr>
                <p:nvPr/>
              </p:nvSpPr>
              <p:spPr bwMode="auto">
                <a:xfrm flipV="1">
                  <a:off x="4147"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3" name="Line 2492"/>
                <p:cNvSpPr>
                  <a:spLocks noChangeShapeType="1"/>
                </p:cNvSpPr>
                <p:nvPr/>
              </p:nvSpPr>
              <p:spPr bwMode="auto">
                <a:xfrm flipV="1">
                  <a:off x="4147"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4" name="Line 2493"/>
                <p:cNvSpPr>
                  <a:spLocks noChangeShapeType="1"/>
                </p:cNvSpPr>
                <p:nvPr/>
              </p:nvSpPr>
              <p:spPr bwMode="auto">
                <a:xfrm flipV="1">
                  <a:off x="4147"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5" name="Line 2494"/>
                <p:cNvSpPr>
                  <a:spLocks noChangeShapeType="1"/>
                </p:cNvSpPr>
                <p:nvPr/>
              </p:nvSpPr>
              <p:spPr bwMode="auto">
                <a:xfrm flipV="1">
                  <a:off x="4147"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6" name="Line 2495"/>
                <p:cNvSpPr>
                  <a:spLocks noChangeShapeType="1"/>
                </p:cNvSpPr>
                <p:nvPr/>
              </p:nvSpPr>
              <p:spPr bwMode="auto">
                <a:xfrm flipV="1">
                  <a:off x="4147"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7" name="Line 2496"/>
                <p:cNvSpPr>
                  <a:spLocks noChangeShapeType="1"/>
                </p:cNvSpPr>
                <p:nvPr/>
              </p:nvSpPr>
              <p:spPr bwMode="auto">
                <a:xfrm flipV="1">
                  <a:off x="4147"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8" name="Line 2497"/>
                <p:cNvSpPr>
                  <a:spLocks noChangeShapeType="1"/>
                </p:cNvSpPr>
                <p:nvPr/>
              </p:nvSpPr>
              <p:spPr bwMode="auto">
                <a:xfrm flipV="1">
                  <a:off x="4147"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9" name="Line 2498"/>
                <p:cNvSpPr>
                  <a:spLocks noChangeShapeType="1"/>
                </p:cNvSpPr>
                <p:nvPr/>
              </p:nvSpPr>
              <p:spPr bwMode="auto">
                <a:xfrm flipV="1">
                  <a:off x="4147"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0" name="Line 2499"/>
                <p:cNvSpPr>
                  <a:spLocks noChangeShapeType="1"/>
                </p:cNvSpPr>
                <p:nvPr/>
              </p:nvSpPr>
              <p:spPr bwMode="auto">
                <a:xfrm flipV="1">
                  <a:off x="4147"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1" name="Line 2500"/>
                <p:cNvSpPr>
                  <a:spLocks noChangeShapeType="1"/>
                </p:cNvSpPr>
                <p:nvPr/>
              </p:nvSpPr>
              <p:spPr bwMode="auto">
                <a:xfrm flipV="1">
                  <a:off x="4147"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2" name="Line 2501"/>
                <p:cNvSpPr>
                  <a:spLocks noChangeShapeType="1"/>
                </p:cNvSpPr>
                <p:nvPr/>
              </p:nvSpPr>
              <p:spPr bwMode="auto">
                <a:xfrm flipV="1">
                  <a:off x="4147"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3" name="Line 2502"/>
                <p:cNvSpPr>
                  <a:spLocks noChangeShapeType="1"/>
                </p:cNvSpPr>
                <p:nvPr/>
              </p:nvSpPr>
              <p:spPr bwMode="auto">
                <a:xfrm flipV="1">
                  <a:off x="4147"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4" name="Line 2503"/>
                <p:cNvSpPr>
                  <a:spLocks noChangeShapeType="1"/>
                </p:cNvSpPr>
                <p:nvPr/>
              </p:nvSpPr>
              <p:spPr bwMode="auto">
                <a:xfrm flipV="1">
                  <a:off x="4147"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5" name="Line 2504"/>
                <p:cNvSpPr>
                  <a:spLocks noChangeShapeType="1"/>
                </p:cNvSpPr>
                <p:nvPr/>
              </p:nvSpPr>
              <p:spPr bwMode="auto">
                <a:xfrm flipV="1">
                  <a:off x="4147"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6" name="Line 2505"/>
                <p:cNvSpPr>
                  <a:spLocks noChangeShapeType="1"/>
                </p:cNvSpPr>
                <p:nvPr/>
              </p:nvSpPr>
              <p:spPr bwMode="auto">
                <a:xfrm flipV="1">
                  <a:off x="4147"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7" name="Line 2506"/>
                <p:cNvSpPr>
                  <a:spLocks noChangeShapeType="1"/>
                </p:cNvSpPr>
                <p:nvPr/>
              </p:nvSpPr>
              <p:spPr bwMode="auto">
                <a:xfrm flipV="1">
                  <a:off x="4147"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8" name="Line 2507"/>
                <p:cNvSpPr>
                  <a:spLocks noChangeShapeType="1"/>
                </p:cNvSpPr>
                <p:nvPr/>
              </p:nvSpPr>
              <p:spPr bwMode="auto">
                <a:xfrm flipV="1">
                  <a:off x="4147"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9" name="Line 2508"/>
                <p:cNvSpPr>
                  <a:spLocks noChangeShapeType="1"/>
                </p:cNvSpPr>
                <p:nvPr/>
              </p:nvSpPr>
              <p:spPr bwMode="auto">
                <a:xfrm flipV="1">
                  <a:off x="4147"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0" name="Line 2509"/>
                <p:cNvSpPr>
                  <a:spLocks noChangeShapeType="1"/>
                </p:cNvSpPr>
                <p:nvPr/>
              </p:nvSpPr>
              <p:spPr bwMode="auto">
                <a:xfrm flipV="1">
                  <a:off x="4147"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1" name="Line 2510"/>
                <p:cNvSpPr>
                  <a:spLocks noChangeShapeType="1"/>
                </p:cNvSpPr>
                <p:nvPr/>
              </p:nvSpPr>
              <p:spPr bwMode="auto">
                <a:xfrm flipV="1">
                  <a:off x="4147"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2" name="Line 2511"/>
                <p:cNvSpPr>
                  <a:spLocks noChangeShapeType="1"/>
                </p:cNvSpPr>
                <p:nvPr/>
              </p:nvSpPr>
              <p:spPr bwMode="auto">
                <a:xfrm flipV="1">
                  <a:off x="4147"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3" name="Line 2512"/>
                <p:cNvSpPr>
                  <a:spLocks noChangeShapeType="1"/>
                </p:cNvSpPr>
                <p:nvPr/>
              </p:nvSpPr>
              <p:spPr bwMode="auto">
                <a:xfrm flipV="1">
                  <a:off x="4147"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4" name="Line 2513"/>
                <p:cNvSpPr>
                  <a:spLocks noChangeShapeType="1"/>
                </p:cNvSpPr>
                <p:nvPr/>
              </p:nvSpPr>
              <p:spPr bwMode="auto">
                <a:xfrm flipV="1">
                  <a:off x="4147"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5" name="Line 2514"/>
                <p:cNvSpPr>
                  <a:spLocks noChangeShapeType="1"/>
                </p:cNvSpPr>
                <p:nvPr/>
              </p:nvSpPr>
              <p:spPr bwMode="auto">
                <a:xfrm flipV="1">
                  <a:off x="4147"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6" name="Line 2515"/>
                <p:cNvSpPr>
                  <a:spLocks noChangeShapeType="1"/>
                </p:cNvSpPr>
                <p:nvPr/>
              </p:nvSpPr>
              <p:spPr bwMode="auto">
                <a:xfrm flipV="1">
                  <a:off x="4147"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7" name="Line 2516"/>
                <p:cNvSpPr>
                  <a:spLocks noChangeShapeType="1"/>
                </p:cNvSpPr>
                <p:nvPr/>
              </p:nvSpPr>
              <p:spPr bwMode="auto">
                <a:xfrm flipV="1">
                  <a:off x="4147"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8" name="Line 2517"/>
                <p:cNvSpPr>
                  <a:spLocks noChangeShapeType="1"/>
                </p:cNvSpPr>
                <p:nvPr/>
              </p:nvSpPr>
              <p:spPr bwMode="auto">
                <a:xfrm flipV="1">
                  <a:off x="4147"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9" name="Line 2518"/>
                <p:cNvSpPr>
                  <a:spLocks noChangeShapeType="1"/>
                </p:cNvSpPr>
                <p:nvPr/>
              </p:nvSpPr>
              <p:spPr bwMode="auto">
                <a:xfrm flipV="1">
                  <a:off x="4147"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0" name="Line 2519"/>
                <p:cNvSpPr>
                  <a:spLocks noChangeShapeType="1"/>
                </p:cNvSpPr>
                <p:nvPr/>
              </p:nvSpPr>
              <p:spPr bwMode="auto">
                <a:xfrm flipV="1">
                  <a:off x="4147"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1" name="Line 2520"/>
                <p:cNvSpPr>
                  <a:spLocks noChangeShapeType="1"/>
                </p:cNvSpPr>
                <p:nvPr/>
              </p:nvSpPr>
              <p:spPr bwMode="auto">
                <a:xfrm flipV="1">
                  <a:off x="4147"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2" name="Line 2521"/>
                <p:cNvSpPr>
                  <a:spLocks noChangeShapeType="1"/>
                </p:cNvSpPr>
                <p:nvPr/>
              </p:nvSpPr>
              <p:spPr bwMode="auto">
                <a:xfrm flipV="1">
                  <a:off x="4147"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3" name="Line 2522"/>
                <p:cNvSpPr>
                  <a:spLocks noChangeShapeType="1"/>
                </p:cNvSpPr>
                <p:nvPr/>
              </p:nvSpPr>
              <p:spPr bwMode="auto">
                <a:xfrm flipV="1">
                  <a:off x="4147"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4" name="Line 2523"/>
                <p:cNvSpPr>
                  <a:spLocks noChangeShapeType="1"/>
                </p:cNvSpPr>
                <p:nvPr/>
              </p:nvSpPr>
              <p:spPr bwMode="auto">
                <a:xfrm flipV="1">
                  <a:off x="4147"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5" name="Line 2524"/>
                <p:cNvSpPr>
                  <a:spLocks noChangeShapeType="1"/>
                </p:cNvSpPr>
                <p:nvPr/>
              </p:nvSpPr>
              <p:spPr bwMode="auto">
                <a:xfrm flipV="1">
                  <a:off x="4147"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6" name="Line 2525"/>
                <p:cNvSpPr>
                  <a:spLocks noChangeShapeType="1"/>
                </p:cNvSpPr>
                <p:nvPr/>
              </p:nvSpPr>
              <p:spPr bwMode="auto">
                <a:xfrm flipV="1">
                  <a:off x="4147"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7" name="Line 2526"/>
                <p:cNvSpPr>
                  <a:spLocks noChangeShapeType="1"/>
                </p:cNvSpPr>
                <p:nvPr/>
              </p:nvSpPr>
              <p:spPr bwMode="auto">
                <a:xfrm flipV="1">
                  <a:off x="4147"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8" name="Line 2527"/>
                <p:cNvSpPr>
                  <a:spLocks noChangeShapeType="1"/>
                </p:cNvSpPr>
                <p:nvPr/>
              </p:nvSpPr>
              <p:spPr bwMode="auto">
                <a:xfrm flipV="1">
                  <a:off x="4147"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9" name="Line 2528"/>
                <p:cNvSpPr>
                  <a:spLocks noChangeShapeType="1"/>
                </p:cNvSpPr>
                <p:nvPr/>
              </p:nvSpPr>
              <p:spPr bwMode="auto">
                <a:xfrm flipV="1">
                  <a:off x="4147"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0" name="Line 2529"/>
                <p:cNvSpPr>
                  <a:spLocks noChangeShapeType="1"/>
                </p:cNvSpPr>
                <p:nvPr/>
              </p:nvSpPr>
              <p:spPr bwMode="auto">
                <a:xfrm flipV="1">
                  <a:off x="4147"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1" name="Line 2530"/>
                <p:cNvSpPr>
                  <a:spLocks noChangeShapeType="1"/>
                </p:cNvSpPr>
                <p:nvPr/>
              </p:nvSpPr>
              <p:spPr bwMode="auto">
                <a:xfrm flipV="1">
                  <a:off x="4147"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2" name="Line 2531"/>
                <p:cNvSpPr>
                  <a:spLocks noChangeShapeType="1"/>
                </p:cNvSpPr>
                <p:nvPr/>
              </p:nvSpPr>
              <p:spPr bwMode="auto">
                <a:xfrm flipV="1">
                  <a:off x="4147"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3" name="Line 2532"/>
                <p:cNvSpPr>
                  <a:spLocks noChangeShapeType="1"/>
                </p:cNvSpPr>
                <p:nvPr/>
              </p:nvSpPr>
              <p:spPr bwMode="auto">
                <a:xfrm flipV="1">
                  <a:off x="4147"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4" name="Line 2533"/>
                <p:cNvSpPr>
                  <a:spLocks noChangeShapeType="1"/>
                </p:cNvSpPr>
                <p:nvPr/>
              </p:nvSpPr>
              <p:spPr bwMode="auto">
                <a:xfrm flipV="1">
                  <a:off x="4147"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5" name="Line 2534"/>
                <p:cNvSpPr>
                  <a:spLocks noChangeShapeType="1"/>
                </p:cNvSpPr>
                <p:nvPr/>
              </p:nvSpPr>
              <p:spPr bwMode="auto">
                <a:xfrm flipV="1">
                  <a:off x="4147"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6" name="Line 2535"/>
                <p:cNvSpPr>
                  <a:spLocks noChangeShapeType="1"/>
                </p:cNvSpPr>
                <p:nvPr/>
              </p:nvSpPr>
              <p:spPr bwMode="auto">
                <a:xfrm flipV="1">
                  <a:off x="4147"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7" name="Line 2536"/>
                <p:cNvSpPr>
                  <a:spLocks noChangeShapeType="1"/>
                </p:cNvSpPr>
                <p:nvPr/>
              </p:nvSpPr>
              <p:spPr bwMode="auto">
                <a:xfrm flipV="1">
                  <a:off x="4147"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8" name="Line 2537"/>
                <p:cNvSpPr>
                  <a:spLocks noChangeShapeType="1"/>
                </p:cNvSpPr>
                <p:nvPr/>
              </p:nvSpPr>
              <p:spPr bwMode="auto">
                <a:xfrm flipV="1">
                  <a:off x="4147"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9" name="Line 2538"/>
                <p:cNvSpPr>
                  <a:spLocks noChangeShapeType="1"/>
                </p:cNvSpPr>
                <p:nvPr/>
              </p:nvSpPr>
              <p:spPr bwMode="auto">
                <a:xfrm flipV="1">
                  <a:off x="4147"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0" name="Line 2539"/>
                <p:cNvSpPr>
                  <a:spLocks noChangeShapeType="1"/>
                </p:cNvSpPr>
                <p:nvPr/>
              </p:nvSpPr>
              <p:spPr bwMode="auto">
                <a:xfrm flipV="1">
                  <a:off x="4147"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1" name="Line 2540"/>
                <p:cNvSpPr>
                  <a:spLocks noChangeShapeType="1"/>
                </p:cNvSpPr>
                <p:nvPr/>
              </p:nvSpPr>
              <p:spPr bwMode="auto">
                <a:xfrm flipV="1">
                  <a:off x="4147"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2" name="Line 2541"/>
                <p:cNvSpPr>
                  <a:spLocks noChangeShapeType="1"/>
                </p:cNvSpPr>
                <p:nvPr/>
              </p:nvSpPr>
              <p:spPr bwMode="auto">
                <a:xfrm flipV="1">
                  <a:off x="4147"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3" name="Line 2542"/>
                <p:cNvSpPr>
                  <a:spLocks noChangeShapeType="1"/>
                </p:cNvSpPr>
                <p:nvPr/>
              </p:nvSpPr>
              <p:spPr bwMode="auto">
                <a:xfrm flipV="1">
                  <a:off x="4147"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4" name="Line 2543"/>
                <p:cNvSpPr>
                  <a:spLocks noChangeShapeType="1"/>
                </p:cNvSpPr>
                <p:nvPr/>
              </p:nvSpPr>
              <p:spPr bwMode="auto">
                <a:xfrm flipV="1">
                  <a:off x="4147"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5" name="Line 2544"/>
                <p:cNvSpPr>
                  <a:spLocks noChangeShapeType="1"/>
                </p:cNvSpPr>
                <p:nvPr/>
              </p:nvSpPr>
              <p:spPr bwMode="auto">
                <a:xfrm flipV="1">
                  <a:off x="4147"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6" name="Line 2545"/>
                <p:cNvSpPr>
                  <a:spLocks noChangeShapeType="1"/>
                </p:cNvSpPr>
                <p:nvPr/>
              </p:nvSpPr>
              <p:spPr bwMode="auto">
                <a:xfrm flipV="1">
                  <a:off x="4147"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7" name="Line 2546"/>
                <p:cNvSpPr>
                  <a:spLocks noChangeShapeType="1"/>
                </p:cNvSpPr>
                <p:nvPr/>
              </p:nvSpPr>
              <p:spPr bwMode="auto">
                <a:xfrm flipV="1">
                  <a:off x="4147"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8" name="Line 2547"/>
                <p:cNvSpPr>
                  <a:spLocks noChangeShapeType="1"/>
                </p:cNvSpPr>
                <p:nvPr/>
              </p:nvSpPr>
              <p:spPr bwMode="auto">
                <a:xfrm flipV="1">
                  <a:off x="4147"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9" name="Line 2548"/>
                <p:cNvSpPr>
                  <a:spLocks noChangeShapeType="1"/>
                </p:cNvSpPr>
                <p:nvPr/>
              </p:nvSpPr>
              <p:spPr bwMode="auto">
                <a:xfrm flipV="1">
                  <a:off x="4147"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0" name="Line 2549"/>
                <p:cNvSpPr>
                  <a:spLocks noChangeShapeType="1"/>
                </p:cNvSpPr>
                <p:nvPr/>
              </p:nvSpPr>
              <p:spPr bwMode="auto">
                <a:xfrm flipV="1">
                  <a:off x="4147"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1" name="Line 2550"/>
                <p:cNvSpPr>
                  <a:spLocks noChangeShapeType="1"/>
                </p:cNvSpPr>
                <p:nvPr/>
              </p:nvSpPr>
              <p:spPr bwMode="auto">
                <a:xfrm flipV="1">
                  <a:off x="4147"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2" name="Line 2551"/>
                <p:cNvSpPr>
                  <a:spLocks noChangeShapeType="1"/>
                </p:cNvSpPr>
                <p:nvPr/>
              </p:nvSpPr>
              <p:spPr bwMode="auto">
                <a:xfrm flipV="1">
                  <a:off x="4147"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3" name="Line 2552"/>
                <p:cNvSpPr>
                  <a:spLocks noChangeShapeType="1"/>
                </p:cNvSpPr>
                <p:nvPr/>
              </p:nvSpPr>
              <p:spPr bwMode="auto">
                <a:xfrm flipV="1">
                  <a:off x="4147"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4" name="Line 2553"/>
                <p:cNvSpPr>
                  <a:spLocks noChangeShapeType="1"/>
                </p:cNvSpPr>
                <p:nvPr/>
              </p:nvSpPr>
              <p:spPr bwMode="auto">
                <a:xfrm flipV="1">
                  <a:off x="4147"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5" name="Line 2554"/>
                <p:cNvSpPr>
                  <a:spLocks noChangeShapeType="1"/>
                </p:cNvSpPr>
                <p:nvPr/>
              </p:nvSpPr>
              <p:spPr bwMode="auto">
                <a:xfrm flipV="1">
                  <a:off x="4147"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6" name="Line 2555"/>
                <p:cNvSpPr>
                  <a:spLocks noChangeShapeType="1"/>
                </p:cNvSpPr>
                <p:nvPr/>
              </p:nvSpPr>
              <p:spPr bwMode="auto">
                <a:xfrm flipV="1">
                  <a:off x="4147"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7" name="Line 2556"/>
                <p:cNvSpPr>
                  <a:spLocks noChangeShapeType="1"/>
                </p:cNvSpPr>
                <p:nvPr/>
              </p:nvSpPr>
              <p:spPr bwMode="auto">
                <a:xfrm flipV="1">
                  <a:off x="4147"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8" name="Line 2557"/>
                <p:cNvSpPr>
                  <a:spLocks noChangeShapeType="1"/>
                </p:cNvSpPr>
                <p:nvPr/>
              </p:nvSpPr>
              <p:spPr bwMode="auto">
                <a:xfrm flipV="1">
                  <a:off x="4147"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9" name="Line 2558"/>
                <p:cNvSpPr>
                  <a:spLocks noChangeShapeType="1"/>
                </p:cNvSpPr>
                <p:nvPr/>
              </p:nvSpPr>
              <p:spPr bwMode="auto">
                <a:xfrm flipV="1">
                  <a:off x="4147"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0" name="Line 2559"/>
                <p:cNvSpPr>
                  <a:spLocks noChangeShapeType="1"/>
                </p:cNvSpPr>
                <p:nvPr/>
              </p:nvSpPr>
              <p:spPr bwMode="auto">
                <a:xfrm flipV="1">
                  <a:off x="4147"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1" name="Line 2560"/>
                <p:cNvSpPr>
                  <a:spLocks noChangeShapeType="1"/>
                </p:cNvSpPr>
                <p:nvPr/>
              </p:nvSpPr>
              <p:spPr bwMode="auto">
                <a:xfrm flipV="1">
                  <a:off x="4147"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2" name="Line 2561"/>
                <p:cNvSpPr>
                  <a:spLocks noChangeShapeType="1"/>
                </p:cNvSpPr>
                <p:nvPr/>
              </p:nvSpPr>
              <p:spPr bwMode="auto">
                <a:xfrm flipV="1">
                  <a:off x="4147"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3" name="Line 2562"/>
                <p:cNvSpPr>
                  <a:spLocks noChangeShapeType="1"/>
                </p:cNvSpPr>
                <p:nvPr/>
              </p:nvSpPr>
              <p:spPr bwMode="auto">
                <a:xfrm flipV="1">
                  <a:off x="4147"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4" name="Line 2563"/>
                <p:cNvSpPr>
                  <a:spLocks noChangeShapeType="1"/>
                </p:cNvSpPr>
                <p:nvPr/>
              </p:nvSpPr>
              <p:spPr bwMode="auto">
                <a:xfrm flipV="1">
                  <a:off x="4147"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5" name="Line 2564"/>
                <p:cNvSpPr>
                  <a:spLocks noChangeShapeType="1"/>
                </p:cNvSpPr>
                <p:nvPr/>
              </p:nvSpPr>
              <p:spPr bwMode="auto">
                <a:xfrm flipV="1">
                  <a:off x="4147"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6" name="Line 2565"/>
                <p:cNvSpPr>
                  <a:spLocks noChangeShapeType="1"/>
                </p:cNvSpPr>
                <p:nvPr/>
              </p:nvSpPr>
              <p:spPr bwMode="auto">
                <a:xfrm flipV="1">
                  <a:off x="4147"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7" name="Line 2566"/>
                <p:cNvSpPr>
                  <a:spLocks noChangeShapeType="1"/>
                </p:cNvSpPr>
                <p:nvPr/>
              </p:nvSpPr>
              <p:spPr bwMode="auto">
                <a:xfrm flipV="1">
                  <a:off x="4147"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8" name="Line 2567"/>
                <p:cNvSpPr>
                  <a:spLocks noChangeShapeType="1"/>
                </p:cNvSpPr>
                <p:nvPr/>
              </p:nvSpPr>
              <p:spPr bwMode="auto">
                <a:xfrm flipV="1">
                  <a:off x="4147"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9" name="Line 2568"/>
                <p:cNvSpPr>
                  <a:spLocks noChangeShapeType="1"/>
                </p:cNvSpPr>
                <p:nvPr/>
              </p:nvSpPr>
              <p:spPr bwMode="auto">
                <a:xfrm flipV="1">
                  <a:off x="4147"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0" name="Line 2569"/>
                <p:cNvSpPr>
                  <a:spLocks noChangeShapeType="1"/>
                </p:cNvSpPr>
                <p:nvPr/>
              </p:nvSpPr>
              <p:spPr bwMode="auto">
                <a:xfrm flipV="1">
                  <a:off x="4147"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1" name="Line 2570"/>
                <p:cNvSpPr>
                  <a:spLocks noChangeShapeType="1"/>
                </p:cNvSpPr>
                <p:nvPr/>
              </p:nvSpPr>
              <p:spPr bwMode="auto">
                <a:xfrm flipV="1">
                  <a:off x="4147"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2" name="Line 2571"/>
                <p:cNvSpPr>
                  <a:spLocks noChangeShapeType="1"/>
                </p:cNvSpPr>
                <p:nvPr/>
              </p:nvSpPr>
              <p:spPr bwMode="auto">
                <a:xfrm flipV="1">
                  <a:off x="4147"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3" name="Line 2572"/>
                <p:cNvSpPr>
                  <a:spLocks noChangeShapeType="1"/>
                </p:cNvSpPr>
                <p:nvPr/>
              </p:nvSpPr>
              <p:spPr bwMode="auto">
                <a:xfrm flipV="1">
                  <a:off x="4147"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4" name="Line 2573"/>
                <p:cNvSpPr>
                  <a:spLocks noChangeShapeType="1"/>
                </p:cNvSpPr>
                <p:nvPr/>
              </p:nvSpPr>
              <p:spPr bwMode="auto">
                <a:xfrm flipV="1">
                  <a:off x="4147"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5" name="Line 2574"/>
                <p:cNvSpPr>
                  <a:spLocks noChangeShapeType="1"/>
                </p:cNvSpPr>
                <p:nvPr/>
              </p:nvSpPr>
              <p:spPr bwMode="auto">
                <a:xfrm flipV="1">
                  <a:off x="4147"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6" name="Line 2575"/>
                <p:cNvSpPr>
                  <a:spLocks noChangeShapeType="1"/>
                </p:cNvSpPr>
                <p:nvPr/>
              </p:nvSpPr>
              <p:spPr bwMode="auto">
                <a:xfrm flipV="1">
                  <a:off x="4147"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7" name="Line 2576"/>
                <p:cNvSpPr>
                  <a:spLocks noChangeShapeType="1"/>
                </p:cNvSpPr>
                <p:nvPr/>
              </p:nvSpPr>
              <p:spPr bwMode="auto">
                <a:xfrm flipV="1">
                  <a:off x="4147"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8" name="Line 2577"/>
                <p:cNvSpPr>
                  <a:spLocks noChangeShapeType="1"/>
                </p:cNvSpPr>
                <p:nvPr/>
              </p:nvSpPr>
              <p:spPr bwMode="auto">
                <a:xfrm flipV="1">
                  <a:off x="4147"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9" name="Line 2578"/>
                <p:cNvSpPr>
                  <a:spLocks noChangeShapeType="1"/>
                </p:cNvSpPr>
                <p:nvPr/>
              </p:nvSpPr>
              <p:spPr bwMode="auto">
                <a:xfrm flipV="1">
                  <a:off x="4147"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0" name="Line 2579"/>
                <p:cNvSpPr>
                  <a:spLocks noChangeShapeType="1"/>
                </p:cNvSpPr>
                <p:nvPr/>
              </p:nvSpPr>
              <p:spPr bwMode="auto">
                <a:xfrm flipV="1">
                  <a:off x="4147"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1" name="Line 2580"/>
                <p:cNvSpPr>
                  <a:spLocks noChangeShapeType="1"/>
                </p:cNvSpPr>
                <p:nvPr/>
              </p:nvSpPr>
              <p:spPr bwMode="auto">
                <a:xfrm flipV="1">
                  <a:off x="4147"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2" name="Line 2581"/>
                <p:cNvSpPr>
                  <a:spLocks noChangeShapeType="1"/>
                </p:cNvSpPr>
                <p:nvPr/>
              </p:nvSpPr>
              <p:spPr bwMode="auto">
                <a:xfrm flipV="1">
                  <a:off x="4147"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3" name="Line 2582"/>
                <p:cNvSpPr>
                  <a:spLocks noChangeShapeType="1"/>
                </p:cNvSpPr>
                <p:nvPr/>
              </p:nvSpPr>
              <p:spPr bwMode="auto">
                <a:xfrm flipV="1">
                  <a:off x="4147"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4" name="Line 2583"/>
                <p:cNvSpPr>
                  <a:spLocks noChangeShapeType="1"/>
                </p:cNvSpPr>
                <p:nvPr/>
              </p:nvSpPr>
              <p:spPr bwMode="auto">
                <a:xfrm flipV="1">
                  <a:off x="4147"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5" name="Line 2584"/>
                <p:cNvSpPr>
                  <a:spLocks noChangeShapeType="1"/>
                </p:cNvSpPr>
                <p:nvPr/>
              </p:nvSpPr>
              <p:spPr bwMode="auto">
                <a:xfrm flipV="1">
                  <a:off x="4147"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6" name="Line 2585"/>
                <p:cNvSpPr>
                  <a:spLocks noChangeShapeType="1"/>
                </p:cNvSpPr>
                <p:nvPr/>
              </p:nvSpPr>
              <p:spPr bwMode="auto">
                <a:xfrm flipV="1">
                  <a:off x="4147"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7" name="Line 2586"/>
                <p:cNvSpPr>
                  <a:spLocks noChangeShapeType="1"/>
                </p:cNvSpPr>
                <p:nvPr/>
              </p:nvSpPr>
              <p:spPr bwMode="auto">
                <a:xfrm flipV="1">
                  <a:off x="4147"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8" name="Line 2587"/>
                <p:cNvSpPr>
                  <a:spLocks noChangeShapeType="1"/>
                </p:cNvSpPr>
                <p:nvPr/>
              </p:nvSpPr>
              <p:spPr bwMode="auto">
                <a:xfrm flipV="1">
                  <a:off x="4147"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9" name="Line 2588"/>
                <p:cNvSpPr>
                  <a:spLocks noChangeShapeType="1"/>
                </p:cNvSpPr>
                <p:nvPr/>
              </p:nvSpPr>
              <p:spPr bwMode="auto">
                <a:xfrm flipV="1">
                  <a:off x="4147"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0" name="Line 2589"/>
                <p:cNvSpPr>
                  <a:spLocks noChangeShapeType="1"/>
                </p:cNvSpPr>
                <p:nvPr/>
              </p:nvSpPr>
              <p:spPr bwMode="auto">
                <a:xfrm flipV="1">
                  <a:off x="4147"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1" name="Line 2590"/>
                <p:cNvSpPr>
                  <a:spLocks noChangeShapeType="1"/>
                </p:cNvSpPr>
                <p:nvPr/>
              </p:nvSpPr>
              <p:spPr bwMode="auto">
                <a:xfrm flipV="1">
                  <a:off x="4147"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2" name="Line 2591"/>
                <p:cNvSpPr>
                  <a:spLocks noChangeShapeType="1"/>
                </p:cNvSpPr>
                <p:nvPr/>
              </p:nvSpPr>
              <p:spPr bwMode="auto">
                <a:xfrm flipV="1">
                  <a:off x="4147"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3" name="Line 2592"/>
                <p:cNvSpPr>
                  <a:spLocks noChangeShapeType="1"/>
                </p:cNvSpPr>
                <p:nvPr/>
              </p:nvSpPr>
              <p:spPr bwMode="auto">
                <a:xfrm flipV="1">
                  <a:off x="4147"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4" name="Line 2593"/>
                <p:cNvSpPr>
                  <a:spLocks noChangeShapeType="1"/>
                </p:cNvSpPr>
                <p:nvPr/>
              </p:nvSpPr>
              <p:spPr bwMode="auto">
                <a:xfrm flipV="1">
                  <a:off x="4147"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5" name="Line 2594"/>
                <p:cNvSpPr>
                  <a:spLocks noChangeShapeType="1"/>
                </p:cNvSpPr>
                <p:nvPr/>
              </p:nvSpPr>
              <p:spPr bwMode="auto">
                <a:xfrm flipV="1">
                  <a:off x="4147"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6" name="Line 2595"/>
                <p:cNvSpPr>
                  <a:spLocks noChangeShapeType="1"/>
                </p:cNvSpPr>
                <p:nvPr/>
              </p:nvSpPr>
              <p:spPr bwMode="auto">
                <a:xfrm flipV="1">
                  <a:off x="4147"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7" name="Line 2596"/>
                <p:cNvSpPr>
                  <a:spLocks noChangeShapeType="1"/>
                </p:cNvSpPr>
                <p:nvPr/>
              </p:nvSpPr>
              <p:spPr bwMode="auto">
                <a:xfrm flipV="1">
                  <a:off x="4147"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8" name="Line 2597"/>
                <p:cNvSpPr>
                  <a:spLocks noChangeShapeType="1"/>
                </p:cNvSpPr>
                <p:nvPr/>
              </p:nvSpPr>
              <p:spPr bwMode="auto">
                <a:xfrm flipV="1">
                  <a:off x="4147"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9" name="Line 2598"/>
                <p:cNvSpPr>
                  <a:spLocks noChangeShapeType="1"/>
                </p:cNvSpPr>
                <p:nvPr/>
              </p:nvSpPr>
              <p:spPr bwMode="auto">
                <a:xfrm flipV="1">
                  <a:off x="4147"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0" name="Line 2599"/>
                <p:cNvSpPr>
                  <a:spLocks noChangeShapeType="1"/>
                </p:cNvSpPr>
                <p:nvPr/>
              </p:nvSpPr>
              <p:spPr bwMode="auto">
                <a:xfrm flipV="1">
                  <a:off x="4147"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1" name="Line 2600"/>
                <p:cNvSpPr>
                  <a:spLocks noChangeShapeType="1"/>
                </p:cNvSpPr>
                <p:nvPr/>
              </p:nvSpPr>
              <p:spPr bwMode="auto">
                <a:xfrm flipV="1">
                  <a:off x="4147"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2" name="Line 2601"/>
                <p:cNvSpPr>
                  <a:spLocks noChangeShapeType="1"/>
                </p:cNvSpPr>
                <p:nvPr/>
              </p:nvSpPr>
              <p:spPr bwMode="auto">
                <a:xfrm flipV="1">
                  <a:off x="4147"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3" name="Line 2602"/>
                <p:cNvSpPr>
                  <a:spLocks noChangeShapeType="1"/>
                </p:cNvSpPr>
                <p:nvPr/>
              </p:nvSpPr>
              <p:spPr bwMode="auto">
                <a:xfrm flipV="1">
                  <a:off x="4147"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4" name="Line 2603"/>
                <p:cNvSpPr>
                  <a:spLocks noChangeShapeType="1"/>
                </p:cNvSpPr>
                <p:nvPr/>
              </p:nvSpPr>
              <p:spPr bwMode="auto">
                <a:xfrm flipV="1">
                  <a:off x="4147"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5" name="Line 2604"/>
                <p:cNvSpPr>
                  <a:spLocks noChangeShapeType="1"/>
                </p:cNvSpPr>
                <p:nvPr/>
              </p:nvSpPr>
              <p:spPr bwMode="auto">
                <a:xfrm flipV="1">
                  <a:off x="4147"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6" name="Line 2605"/>
                <p:cNvSpPr>
                  <a:spLocks noChangeShapeType="1"/>
                </p:cNvSpPr>
                <p:nvPr/>
              </p:nvSpPr>
              <p:spPr bwMode="auto">
                <a:xfrm flipV="1">
                  <a:off x="4147"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7" name="Line 2606"/>
                <p:cNvSpPr>
                  <a:spLocks noChangeShapeType="1"/>
                </p:cNvSpPr>
                <p:nvPr/>
              </p:nvSpPr>
              <p:spPr bwMode="auto">
                <a:xfrm flipV="1">
                  <a:off x="4147"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8" name="Line 2607"/>
                <p:cNvSpPr>
                  <a:spLocks noChangeShapeType="1"/>
                </p:cNvSpPr>
                <p:nvPr/>
              </p:nvSpPr>
              <p:spPr bwMode="auto">
                <a:xfrm flipV="1">
                  <a:off x="4147"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9" name="Line 2608"/>
                <p:cNvSpPr>
                  <a:spLocks noChangeShapeType="1"/>
                </p:cNvSpPr>
                <p:nvPr/>
              </p:nvSpPr>
              <p:spPr bwMode="auto">
                <a:xfrm flipV="1">
                  <a:off x="4147"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0" name="Line 2609"/>
                <p:cNvSpPr>
                  <a:spLocks noChangeShapeType="1"/>
                </p:cNvSpPr>
                <p:nvPr/>
              </p:nvSpPr>
              <p:spPr bwMode="auto">
                <a:xfrm flipV="1">
                  <a:off x="4147"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1" name="Line 2610"/>
                <p:cNvSpPr>
                  <a:spLocks noChangeShapeType="1"/>
                </p:cNvSpPr>
                <p:nvPr/>
              </p:nvSpPr>
              <p:spPr bwMode="auto">
                <a:xfrm flipV="1">
                  <a:off x="4147"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2" name="Line 2611"/>
                <p:cNvSpPr>
                  <a:spLocks noChangeShapeType="1"/>
                </p:cNvSpPr>
                <p:nvPr/>
              </p:nvSpPr>
              <p:spPr bwMode="auto">
                <a:xfrm flipV="1">
                  <a:off x="4147"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3" name="Line 2612"/>
                <p:cNvSpPr>
                  <a:spLocks noChangeShapeType="1"/>
                </p:cNvSpPr>
                <p:nvPr/>
              </p:nvSpPr>
              <p:spPr bwMode="auto">
                <a:xfrm flipV="1">
                  <a:off x="4147"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4" name="Line 2613"/>
                <p:cNvSpPr>
                  <a:spLocks noChangeShapeType="1"/>
                </p:cNvSpPr>
                <p:nvPr/>
              </p:nvSpPr>
              <p:spPr bwMode="auto">
                <a:xfrm flipV="1">
                  <a:off x="4147"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5" name="Line 2614"/>
                <p:cNvSpPr>
                  <a:spLocks noChangeShapeType="1"/>
                </p:cNvSpPr>
                <p:nvPr/>
              </p:nvSpPr>
              <p:spPr bwMode="auto">
                <a:xfrm flipV="1">
                  <a:off x="4147"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6" name="Line 2615"/>
                <p:cNvSpPr>
                  <a:spLocks noChangeShapeType="1"/>
                </p:cNvSpPr>
                <p:nvPr/>
              </p:nvSpPr>
              <p:spPr bwMode="auto">
                <a:xfrm flipV="1">
                  <a:off x="4147"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7" name="Line 2616"/>
                <p:cNvSpPr>
                  <a:spLocks noChangeShapeType="1"/>
                </p:cNvSpPr>
                <p:nvPr/>
              </p:nvSpPr>
              <p:spPr bwMode="auto">
                <a:xfrm flipV="1">
                  <a:off x="4147"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sp>
            <p:nvSpPr>
              <p:cNvPr id="2475" name="Line 2618"/>
              <p:cNvSpPr>
                <a:spLocks noChangeShapeType="1"/>
              </p:cNvSpPr>
              <p:nvPr/>
            </p:nvSpPr>
            <p:spPr bwMode="auto">
              <a:xfrm flipV="1">
                <a:off x="4147"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73" name="Line 2619"/>
              <p:cNvSpPr>
                <a:spLocks noChangeShapeType="1"/>
              </p:cNvSpPr>
              <p:nvPr/>
            </p:nvSpPr>
            <p:spPr bwMode="auto">
              <a:xfrm flipV="1">
                <a:off x="4147"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2" name="Line 2620"/>
              <p:cNvSpPr>
                <a:spLocks noChangeShapeType="1"/>
              </p:cNvSpPr>
              <p:nvPr/>
            </p:nvSpPr>
            <p:spPr bwMode="auto">
              <a:xfrm flipV="1">
                <a:off x="4147"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3" name="Line 2621"/>
              <p:cNvSpPr>
                <a:spLocks noChangeShapeType="1"/>
              </p:cNvSpPr>
              <p:nvPr/>
            </p:nvSpPr>
            <p:spPr bwMode="auto">
              <a:xfrm flipV="1">
                <a:off x="4147"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4" name="Line 2622"/>
              <p:cNvSpPr>
                <a:spLocks noChangeShapeType="1"/>
              </p:cNvSpPr>
              <p:nvPr/>
            </p:nvSpPr>
            <p:spPr bwMode="auto">
              <a:xfrm flipV="1">
                <a:off x="4147"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5" name="Line 2623"/>
              <p:cNvSpPr>
                <a:spLocks noChangeShapeType="1"/>
              </p:cNvSpPr>
              <p:nvPr/>
            </p:nvSpPr>
            <p:spPr bwMode="auto">
              <a:xfrm flipV="1">
                <a:off x="4147"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6" name="Line 2624"/>
              <p:cNvSpPr>
                <a:spLocks noChangeShapeType="1"/>
              </p:cNvSpPr>
              <p:nvPr/>
            </p:nvSpPr>
            <p:spPr bwMode="auto">
              <a:xfrm flipV="1">
                <a:off x="4147"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7" name="Line 2625"/>
              <p:cNvSpPr>
                <a:spLocks noChangeShapeType="1"/>
              </p:cNvSpPr>
              <p:nvPr/>
            </p:nvSpPr>
            <p:spPr bwMode="auto">
              <a:xfrm flipV="1">
                <a:off x="4147"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8" name="Line 2626"/>
              <p:cNvSpPr>
                <a:spLocks noChangeShapeType="1"/>
              </p:cNvSpPr>
              <p:nvPr/>
            </p:nvSpPr>
            <p:spPr bwMode="auto">
              <a:xfrm flipV="1">
                <a:off x="4147"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9" name="Line 2627"/>
              <p:cNvSpPr>
                <a:spLocks noChangeShapeType="1"/>
              </p:cNvSpPr>
              <p:nvPr/>
            </p:nvSpPr>
            <p:spPr bwMode="auto">
              <a:xfrm flipV="1">
                <a:off x="4147"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0" name="Line 2628"/>
              <p:cNvSpPr>
                <a:spLocks noChangeShapeType="1"/>
              </p:cNvSpPr>
              <p:nvPr/>
            </p:nvSpPr>
            <p:spPr bwMode="auto">
              <a:xfrm flipV="1">
                <a:off x="4147"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1" name="Line 2629"/>
              <p:cNvSpPr>
                <a:spLocks noChangeShapeType="1"/>
              </p:cNvSpPr>
              <p:nvPr/>
            </p:nvSpPr>
            <p:spPr bwMode="auto">
              <a:xfrm flipV="1">
                <a:off x="4147"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2" name="Line 2630"/>
              <p:cNvSpPr>
                <a:spLocks noChangeShapeType="1"/>
              </p:cNvSpPr>
              <p:nvPr/>
            </p:nvSpPr>
            <p:spPr bwMode="auto">
              <a:xfrm flipV="1">
                <a:off x="4147"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3" name="Line 2631"/>
              <p:cNvSpPr>
                <a:spLocks noChangeShapeType="1"/>
              </p:cNvSpPr>
              <p:nvPr/>
            </p:nvSpPr>
            <p:spPr bwMode="auto">
              <a:xfrm flipV="1">
                <a:off x="4147"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4" name="Line 2632"/>
              <p:cNvSpPr>
                <a:spLocks noChangeShapeType="1"/>
              </p:cNvSpPr>
              <p:nvPr/>
            </p:nvSpPr>
            <p:spPr bwMode="auto">
              <a:xfrm flipV="1">
                <a:off x="4147"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5" name="Line 2633"/>
              <p:cNvSpPr>
                <a:spLocks noChangeShapeType="1"/>
              </p:cNvSpPr>
              <p:nvPr/>
            </p:nvSpPr>
            <p:spPr bwMode="auto">
              <a:xfrm flipV="1">
                <a:off x="4147"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6" name="Line 2634"/>
              <p:cNvSpPr>
                <a:spLocks noChangeShapeType="1"/>
              </p:cNvSpPr>
              <p:nvPr/>
            </p:nvSpPr>
            <p:spPr bwMode="auto">
              <a:xfrm flipV="1">
                <a:off x="4147"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7" name="Line 2635"/>
              <p:cNvSpPr>
                <a:spLocks noChangeShapeType="1"/>
              </p:cNvSpPr>
              <p:nvPr/>
            </p:nvSpPr>
            <p:spPr bwMode="auto">
              <a:xfrm>
                <a:off x="4147"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8" name="Freeform 2636"/>
              <p:cNvSpPr>
                <a:spLocks/>
              </p:cNvSpPr>
              <p:nvPr/>
            </p:nvSpPr>
            <p:spPr bwMode="auto">
              <a:xfrm>
                <a:off x="4111" y="3035"/>
                <a:ext cx="45" cy="70"/>
              </a:xfrm>
              <a:custGeom>
                <a:avLst/>
                <a:gdLst>
                  <a:gd name="T0" fmla="*/ 17 w 89"/>
                  <a:gd name="T1" fmla="*/ 99 h 139"/>
                  <a:gd name="T2" fmla="*/ 23 w 89"/>
                  <a:gd name="T3" fmla="*/ 113 h 139"/>
                  <a:gd name="T4" fmla="*/ 31 w 89"/>
                  <a:gd name="T5" fmla="*/ 120 h 139"/>
                  <a:gd name="T6" fmla="*/ 43 w 89"/>
                  <a:gd name="T7" fmla="*/ 124 h 139"/>
                  <a:gd name="T8" fmla="*/ 59 w 89"/>
                  <a:gd name="T9" fmla="*/ 120 h 139"/>
                  <a:gd name="T10" fmla="*/ 68 w 89"/>
                  <a:gd name="T11" fmla="*/ 110 h 139"/>
                  <a:gd name="T12" fmla="*/ 71 w 89"/>
                  <a:gd name="T13" fmla="*/ 96 h 139"/>
                  <a:gd name="T14" fmla="*/ 68 w 89"/>
                  <a:gd name="T15" fmla="*/ 82 h 139"/>
                  <a:gd name="T16" fmla="*/ 59 w 89"/>
                  <a:gd name="T17" fmla="*/ 73 h 139"/>
                  <a:gd name="T18" fmla="*/ 45 w 89"/>
                  <a:gd name="T19" fmla="*/ 70 h 139"/>
                  <a:gd name="T20" fmla="*/ 33 w 89"/>
                  <a:gd name="T21" fmla="*/ 71 h 139"/>
                  <a:gd name="T22" fmla="*/ 38 w 89"/>
                  <a:gd name="T23" fmla="*/ 56 h 139"/>
                  <a:gd name="T24" fmla="*/ 50 w 89"/>
                  <a:gd name="T25" fmla="*/ 52 h 139"/>
                  <a:gd name="T26" fmla="*/ 61 w 89"/>
                  <a:gd name="T27" fmla="*/ 47 h 139"/>
                  <a:gd name="T28" fmla="*/ 64 w 89"/>
                  <a:gd name="T29" fmla="*/ 35 h 139"/>
                  <a:gd name="T30" fmla="*/ 61 w 89"/>
                  <a:gd name="T31" fmla="*/ 24 h 139"/>
                  <a:gd name="T32" fmla="*/ 54 w 89"/>
                  <a:gd name="T33" fmla="*/ 17 h 139"/>
                  <a:gd name="T34" fmla="*/ 43 w 89"/>
                  <a:gd name="T35" fmla="*/ 15 h 139"/>
                  <a:gd name="T36" fmla="*/ 31 w 89"/>
                  <a:gd name="T37" fmla="*/ 17 h 139"/>
                  <a:gd name="T38" fmla="*/ 24 w 89"/>
                  <a:gd name="T39" fmla="*/ 24 h 139"/>
                  <a:gd name="T40" fmla="*/ 19 w 89"/>
                  <a:gd name="T41" fmla="*/ 36 h 139"/>
                  <a:gd name="T42" fmla="*/ 5 w 89"/>
                  <a:gd name="T43" fmla="*/ 24 h 139"/>
                  <a:gd name="T44" fmla="*/ 16 w 89"/>
                  <a:gd name="T45" fmla="*/ 8 h 139"/>
                  <a:gd name="T46" fmla="*/ 31 w 89"/>
                  <a:gd name="T47" fmla="*/ 0 h 139"/>
                  <a:gd name="T48" fmla="*/ 52 w 89"/>
                  <a:gd name="T49" fmla="*/ 0 h 139"/>
                  <a:gd name="T50" fmla="*/ 68 w 89"/>
                  <a:gd name="T51" fmla="*/ 7 h 139"/>
                  <a:gd name="T52" fmla="*/ 77 w 89"/>
                  <a:gd name="T53" fmla="*/ 17 h 139"/>
                  <a:gd name="T54" fmla="*/ 82 w 89"/>
                  <a:gd name="T55" fmla="*/ 35 h 139"/>
                  <a:gd name="T56" fmla="*/ 77 w 89"/>
                  <a:gd name="T57" fmla="*/ 50 h 139"/>
                  <a:gd name="T58" fmla="*/ 68 w 89"/>
                  <a:gd name="T59" fmla="*/ 57 h 139"/>
                  <a:gd name="T60" fmla="*/ 70 w 89"/>
                  <a:gd name="T61" fmla="*/ 64 h 139"/>
                  <a:gd name="T62" fmla="*/ 82 w 89"/>
                  <a:gd name="T63" fmla="*/ 73 h 139"/>
                  <a:gd name="T64" fmla="*/ 89 w 89"/>
                  <a:gd name="T65" fmla="*/ 87 h 139"/>
                  <a:gd name="T66" fmla="*/ 87 w 89"/>
                  <a:gd name="T67" fmla="*/ 111 h 139"/>
                  <a:gd name="T68" fmla="*/ 61 w 89"/>
                  <a:gd name="T69" fmla="*/ 136 h 139"/>
                  <a:gd name="T70" fmla="*/ 26 w 89"/>
                  <a:gd name="T71" fmla="*/ 136 h 139"/>
                  <a:gd name="T72" fmla="*/ 9 w 89"/>
                  <a:gd name="T73" fmla="*/ 122 h 139"/>
                  <a:gd name="T74" fmla="*/ 2 w 89"/>
                  <a:gd name="T75" fmla="*/ 1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139">
                    <a:moveTo>
                      <a:pt x="0" y="101"/>
                    </a:moveTo>
                    <a:lnTo>
                      <a:pt x="17" y="99"/>
                    </a:lnTo>
                    <a:lnTo>
                      <a:pt x="19" y="106"/>
                    </a:lnTo>
                    <a:lnTo>
                      <a:pt x="23" y="113"/>
                    </a:lnTo>
                    <a:lnTo>
                      <a:pt x="26" y="117"/>
                    </a:lnTo>
                    <a:lnTo>
                      <a:pt x="31" y="120"/>
                    </a:lnTo>
                    <a:lnTo>
                      <a:pt x="36" y="122"/>
                    </a:lnTo>
                    <a:lnTo>
                      <a:pt x="43" y="124"/>
                    </a:lnTo>
                    <a:lnTo>
                      <a:pt x="52" y="122"/>
                    </a:lnTo>
                    <a:lnTo>
                      <a:pt x="59" y="120"/>
                    </a:lnTo>
                    <a:lnTo>
                      <a:pt x="64" y="115"/>
                    </a:lnTo>
                    <a:lnTo>
                      <a:pt x="68" y="110"/>
                    </a:lnTo>
                    <a:lnTo>
                      <a:pt x="71" y="103"/>
                    </a:lnTo>
                    <a:lnTo>
                      <a:pt x="71" y="96"/>
                    </a:lnTo>
                    <a:lnTo>
                      <a:pt x="71" y="89"/>
                    </a:lnTo>
                    <a:lnTo>
                      <a:pt x="68" y="82"/>
                    </a:lnTo>
                    <a:lnTo>
                      <a:pt x="64" y="76"/>
                    </a:lnTo>
                    <a:lnTo>
                      <a:pt x="59" y="73"/>
                    </a:lnTo>
                    <a:lnTo>
                      <a:pt x="52" y="70"/>
                    </a:lnTo>
                    <a:lnTo>
                      <a:pt x="45" y="70"/>
                    </a:lnTo>
                    <a:lnTo>
                      <a:pt x="40" y="70"/>
                    </a:lnTo>
                    <a:lnTo>
                      <a:pt x="33" y="71"/>
                    </a:lnTo>
                    <a:lnTo>
                      <a:pt x="35" y="56"/>
                    </a:lnTo>
                    <a:lnTo>
                      <a:pt x="38" y="56"/>
                    </a:lnTo>
                    <a:lnTo>
                      <a:pt x="45" y="54"/>
                    </a:lnTo>
                    <a:lnTo>
                      <a:pt x="50" y="52"/>
                    </a:lnTo>
                    <a:lnTo>
                      <a:pt x="56" y="50"/>
                    </a:lnTo>
                    <a:lnTo>
                      <a:pt x="61" y="47"/>
                    </a:lnTo>
                    <a:lnTo>
                      <a:pt x="63" y="42"/>
                    </a:lnTo>
                    <a:lnTo>
                      <a:pt x="64" y="35"/>
                    </a:lnTo>
                    <a:lnTo>
                      <a:pt x="63" y="29"/>
                    </a:lnTo>
                    <a:lnTo>
                      <a:pt x="61" y="24"/>
                    </a:lnTo>
                    <a:lnTo>
                      <a:pt x="57" y="21"/>
                    </a:lnTo>
                    <a:lnTo>
                      <a:pt x="54" y="17"/>
                    </a:lnTo>
                    <a:lnTo>
                      <a:pt x="49" y="15"/>
                    </a:lnTo>
                    <a:lnTo>
                      <a:pt x="43" y="15"/>
                    </a:lnTo>
                    <a:lnTo>
                      <a:pt x="36" y="15"/>
                    </a:lnTo>
                    <a:lnTo>
                      <a:pt x="31" y="17"/>
                    </a:lnTo>
                    <a:lnTo>
                      <a:pt x="28" y="21"/>
                    </a:lnTo>
                    <a:lnTo>
                      <a:pt x="24" y="24"/>
                    </a:lnTo>
                    <a:lnTo>
                      <a:pt x="21" y="31"/>
                    </a:lnTo>
                    <a:lnTo>
                      <a:pt x="19" y="36"/>
                    </a:lnTo>
                    <a:lnTo>
                      <a:pt x="2" y="35"/>
                    </a:lnTo>
                    <a:lnTo>
                      <a:pt x="5" y="24"/>
                    </a:lnTo>
                    <a:lnTo>
                      <a:pt x="9" y="15"/>
                    </a:lnTo>
                    <a:lnTo>
                      <a:pt x="16" y="8"/>
                    </a:lnTo>
                    <a:lnTo>
                      <a:pt x="23" y="3"/>
                    </a:lnTo>
                    <a:lnTo>
                      <a:pt x="31" y="0"/>
                    </a:lnTo>
                    <a:lnTo>
                      <a:pt x="42" y="0"/>
                    </a:lnTo>
                    <a:lnTo>
                      <a:pt x="52" y="0"/>
                    </a:lnTo>
                    <a:lnTo>
                      <a:pt x="63" y="3"/>
                    </a:lnTo>
                    <a:lnTo>
                      <a:pt x="68" y="7"/>
                    </a:lnTo>
                    <a:lnTo>
                      <a:pt x="73" y="12"/>
                    </a:lnTo>
                    <a:lnTo>
                      <a:pt x="77" y="17"/>
                    </a:lnTo>
                    <a:lnTo>
                      <a:pt x="80" y="24"/>
                    </a:lnTo>
                    <a:lnTo>
                      <a:pt x="82" y="35"/>
                    </a:lnTo>
                    <a:lnTo>
                      <a:pt x="80" y="42"/>
                    </a:lnTo>
                    <a:lnTo>
                      <a:pt x="77" y="50"/>
                    </a:lnTo>
                    <a:lnTo>
                      <a:pt x="73" y="54"/>
                    </a:lnTo>
                    <a:lnTo>
                      <a:pt x="68" y="57"/>
                    </a:lnTo>
                    <a:lnTo>
                      <a:pt x="63" y="61"/>
                    </a:lnTo>
                    <a:lnTo>
                      <a:pt x="70" y="64"/>
                    </a:lnTo>
                    <a:lnTo>
                      <a:pt x="77" y="68"/>
                    </a:lnTo>
                    <a:lnTo>
                      <a:pt x="82" y="73"/>
                    </a:lnTo>
                    <a:lnTo>
                      <a:pt x="87" y="80"/>
                    </a:lnTo>
                    <a:lnTo>
                      <a:pt x="89" y="87"/>
                    </a:lnTo>
                    <a:lnTo>
                      <a:pt x="89" y="96"/>
                    </a:lnTo>
                    <a:lnTo>
                      <a:pt x="87" y="111"/>
                    </a:lnTo>
                    <a:lnTo>
                      <a:pt x="77" y="127"/>
                    </a:lnTo>
                    <a:lnTo>
                      <a:pt x="61" y="136"/>
                    </a:lnTo>
                    <a:lnTo>
                      <a:pt x="43" y="139"/>
                    </a:lnTo>
                    <a:lnTo>
                      <a:pt x="26" y="136"/>
                    </a:lnTo>
                    <a:lnTo>
                      <a:pt x="14" y="129"/>
                    </a:lnTo>
                    <a:lnTo>
                      <a:pt x="9" y="122"/>
                    </a:lnTo>
                    <a:lnTo>
                      <a:pt x="3" y="117"/>
                    </a:lnTo>
                    <a:lnTo>
                      <a:pt x="2" y="110"/>
                    </a:lnTo>
                    <a:lnTo>
                      <a:pt x="0" y="10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99" name="Freeform 2637"/>
              <p:cNvSpPr>
                <a:spLocks noEditPoints="1"/>
              </p:cNvSpPr>
              <p:nvPr/>
            </p:nvSpPr>
            <p:spPr bwMode="auto">
              <a:xfrm>
                <a:off x="4165" y="3035"/>
                <a:ext cx="44"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20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8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3 w 89"/>
                  <a:gd name="T55" fmla="*/ 125 h 139"/>
                  <a:gd name="T56" fmla="*/ 6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20"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8" y="90"/>
                    </a:lnTo>
                    <a:lnTo>
                      <a:pt x="84" y="108"/>
                    </a:lnTo>
                    <a:lnTo>
                      <a:pt x="81" y="118"/>
                    </a:lnTo>
                    <a:lnTo>
                      <a:pt x="75" y="125"/>
                    </a:lnTo>
                    <a:lnTo>
                      <a:pt x="70" y="131"/>
                    </a:lnTo>
                    <a:lnTo>
                      <a:pt x="63" y="136"/>
                    </a:lnTo>
                    <a:lnTo>
                      <a:pt x="54" y="138"/>
                    </a:lnTo>
                    <a:lnTo>
                      <a:pt x="44" y="139"/>
                    </a:lnTo>
                    <a:lnTo>
                      <a:pt x="26" y="136"/>
                    </a:lnTo>
                    <a:lnTo>
                      <a:pt x="13" y="125"/>
                    </a:lnTo>
                    <a:lnTo>
                      <a:pt x="6" y="111"/>
                    </a:lnTo>
                    <a:lnTo>
                      <a:pt x="0"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00" name="Rectangle 2638"/>
              <p:cNvSpPr>
                <a:spLocks noChangeArrowheads="1"/>
              </p:cNvSpPr>
              <p:nvPr/>
            </p:nvSpPr>
            <p:spPr bwMode="auto">
              <a:xfrm>
                <a:off x="1814" y="1267"/>
                <a:ext cx="2333"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1" name="Freeform 2639"/>
              <p:cNvSpPr>
                <a:spLocks noEditPoints="1"/>
              </p:cNvSpPr>
              <p:nvPr/>
            </p:nvSpPr>
            <p:spPr bwMode="auto">
              <a:xfrm>
                <a:off x="1814" y="2448"/>
                <a:ext cx="775" cy="536"/>
              </a:xfrm>
              <a:custGeom>
                <a:avLst/>
                <a:gdLst>
                  <a:gd name="T0" fmla="*/ 29 w 1550"/>
                  <a:gd name="T1" fmla="*/ 1070 h 1072"/>
                  <a:gd name="T2" fmla="*/ 73 w 1550"/>
                  <a:gd name="T3" fmla="*/ 1053 h 1072"/>
                  <a:gd name="T4" fmla="*/ 110 w 1550"/>
                  <a:gd name="T5" fmla="*/ 1028 h 1072"/>
                  <a:gd name="T6" fmla="*/ 110 w 1550"/>
                  <a:gd name="T7" fmla="*/ 988 h 1072"/>
                  <a:gd name="T8" fmla="*/ 73 w 1550"/>
                  <a:gd name="T9" fmla="*/ 1016 h 1072"/>
                  <a:gd name="T10" fmla="*/ 43 w 1550"/>
                  <a:gd name="T11" fmla="*/ 1032 h 1072"/>
                  <a:gd name="T12" fmla="*/ 21 w 1550"/>
                  <a:gd name="T13" fmla="*/ 1040 h 1072"/>
                  <a:gd name="T14" fmla="*/ 174 w 1550"/>
                  <a:gd name="T15" fmla="*/ 915 h 1072"/>
                  <a:gd name="T16" fmla="*/ 244 w 1550"/>
                  <a:gd name="T17" fmla="*/ 864 h 1072"/>
                  <a:gd name="T18" fmla="*/ 242 w 1550"/>
                  <a:gd name="T19" fmla="*/ 810 h 1072"/>
                  <a:gd name="T20" fmla="*/ 195 w 1550"/>
                  <a:gd name="T21" fmla="*/ 885 h 1072"/>
                  <a:gd name="T22" fmla="*/ 337 w 1550"/>
                  <a:gd name="T23" fmla="*/ 700 h 1072"/>
                  <a:gd name="T24" fmla="*/ 366 w 1550"/>
                  <a:gd name="T25" fmla="*/ 571 h 1072"/>
                  <a:gd name="T26" fmla="*/ 295 w 1550"/>
                  <a:gd name="T27" fmla="*/ 710 h 1072"/>
                  <a:gd name="T28" fmla="*/ 448 w 1550"/>
                  <a:gd name="T29" fmla="*/ 442 h 1072"/>
                  <a:gd name="T30" fmla="*/ 482 w 1550"/>
                  <a:gd name="T31" fmla="*/ 377 h 1072"/>
                  <a:gd name="T32" fmla="*/ 499 w 1550"/>
                  <a:gd name="T33" fmla="*/ 379 h 1072"/>
                  <a:gd name="T34" fmla="*/ 485 w 1550"/>
                  <a:gd name="T35" fmla="*/ 374 h 1072"/>
                  <a:gd name="T36" fmla="*/ 447 w 1550"/>
                  <a:gd name="T37" fmla="*/ 412 h 1072"/>
                  <a:gd name="T38" fmla="*/ 539 w 1550"/>
                  <a:gd name="T39" fmla="*/ 305 h 1072"/>
                  <a:gd name="T40" fmla="*/ 616 w 1550"/>
                  <a:gd name="T41" fmla="*/ 182 h 1072"/>
                  <a:gd name="T42" fmla="*/ 598 w 1550"/>
                  <a:gd name="T43" fmla="*/ 154 h 1072"/>
                  <a:gd name="T44" fmla="*/ 523 w 1550"/>
                  <a:gd name="T45" fmla="*/ 274 h 1072"/>
                  <a:gd name="T46" fmla="*/ 681 w 1550"/>
                  <a:gd name="T47" fmla="*/ 105 h 1072"/>
                  <a:gd name="T48" fmla="*/ 724 w 1550"/>
                  <a:gd name="T49" fmla="*/ 66 h 1072"/>
                  <a:gd name="T50" fmla="*/ 768 w 1550"/>
                  <a:gd name="T51" fmla="*/ 40 h 1072"/>
                  <a:gd name="T52" fmla="*/ 784 w 1550"/>
                  <a:gd name="T53" fmla="*/ 3 h 1072"/>
                  <a:gd name="T54" fmla="*/ 731 w 1550"/>
                  <a:gd name="T55" fmla="*/ 24 h 1072"/>
                  <a:gd name="T56" fmla="*/ 660 w 1550"/>
                  <a:gd name="T57" fmla="*/ 82 h 1072"/>
                  <a:gd name="T58" fmla="*/ 866 w 1550"/>
                  <a:gd name="T59" fmla="*/ 31 h 1072"/>
                  <a:gd name="T60" fmla="*/ 913 w 1550"/>
                  <a:gd name="T61" fmla="*/ 49 h 1072"/>
                  <a:gd name="T62" fmla="*/ 937 w 1550"/>
                  <a:gd name="T63" fmla="*/ 65 h 1072"/>
                  <a:gd name="T64" fmla="*/ 967 w 1550"/>
                  <a:gd name="T65" fmla="*/ 68 h 1072"/>
                  <a:gd name="T66" fmla="*/ 960 w 1550"/>
                  <a:gd name="T67" fmla="*/ 84 h 1072"/>
                  <a:gd name="T68" fmla="*/ 972 w 1550"/>
                  <a:gd name="T69" fmla="*/ 94 h 1072"/>
                  <a:gd name="T70" fmla="*/ 1012 w 1550"/>
                  <a:gd name="T71" fmla="*/ 87 h 1072"/>
                  <a:gd name="T72" fmla="*/ 998 w 1550"/>
                  <a:gd name="T73" fmla="*/ 75 h 1072"/>
                  <a:gd name="T74" fmla="*/ 977 w 1550"/>
                  <a:gd name="T75" fmla="*/ 56 h 1072"/>
                  <a:gd name="T76" fmla="*/ 970 w 1550"/>
                  <a:gd name="T77" fmla="*/ 52 h 1072"/>
                  <a:gd name="T78" fmla="*/ 942 w 1550"/>
                  <a:gd name="T79" fmla="*/ 33 h 1072"/>
                  <a:gd name="T80" fmla="*/ 892 w 1550"/>
                  <a:gd name="T81" fmla="*/ 7 h 1072"/>
                  <a:gd name="T82" fmla="*/ 1066 w 1550"/>
                  <a:gd name="T83" fmla="*/ 147 h 1072"/>
                  <a:gd name="T84" fmla="*/ 1091 w 1550"/>
                  <a:gd name="T85" fmla="*/ 199 h 1072"/>
                  <a:gd name="T86" fmla="*/ 1138 w 1550"/>
                  <a:gd name="T87" fmla="*/ 290 h 1072"/>
                  <a:gd name="T88" fmla="*/ 1098 w 1550"/>
                  <a:gd name="T89" fmla="*/ 183 h 1072"/>
                  <a:gd name="T90" fmla="*/ 1208 w 1550"/>
                  <a:gd name="T91" fmla="*/ 337 h 1072"/>
                  <a:gd name="T92" fmla="*/ 1297 w 1550"/>
                  <a:gd name="T93" fmla="*/ 470 h 1072"/>
                  <a:gd name="T94" fmla="*/ 1314 w 1550"/>
                  <a:gd name="T95" fmla="*/ 552 h 1072"/>
                  <a:gd name="T96" fmla="*/ 1344 w 1550"/>
                  <a:gd name="T97" fmla="*/ 593 h 1072"/>
                  <a:gd name="T98" fmla="*/ 1379 w 1550"/>
                  <a:gd name="T99" fmla="*/ 646 h 1072"/>
                  <a:gd name="T100" fmla="*/ 1421 w 1550"/>
                  <a:gd name="T101" fmla="*/ 648 h 1072"/>
                  <a:gd name="T102" fmla="*/ 1386 w 1550"/>
                  <a:gd name="T103" fmla="*/ 602 h 1072"/>
                  <a:gd name="T104" fmla="*/ 1347 w 1550"/>
                  <a:gd name="T105" fmla="*/ 548 h 1072"/>
                  <a:gd name="T106" fmla="*/ 1459 w 1550"/>
                  <a:gd name="T107" fmla="*/ 752 h 1072"/>
                  <a:gd name="T108" fmla="*/ 1482 w 1550"/>
                  <a:gd name="T109" fmla="*/ 778 h 1072"/>
                  <a:gd name="T110" fmla="*/ 1510 w 1550"/>
                  <a:gd name="T111" fmla="*/ 813 h 1072"/>
                  <a:gd name="T112" fmla="*/ 1518 w 1550"/>
                  <a:gd name="T113" fmla="*/ 775 h 1072"/>
                  <a:gd name="T114" fmla="*/ 1492 w 1550"/>
                  <a:gd name="T115" fmla="*/ 745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0" h="1072">
                    <a:moveTo>
                      <a:pt x="0" y="1040"/>
                    </a:moveTo>
                    <a:lnTo>
                      <a:pt x="0" y="1072"/>
                    </a:lnTo>
                    <a:lnTo>
                      <a:pt x="19" y="1072"/>
                    </a:lnTo>
                    <a:lnTo>
                      <a:pt x="28" y="1070"/>
                    </a:lnTo>
                    <a:lnTo>
                      <a:pt x="31" y="1068"/>
                    </a:lnTo>
                    <a:lnTo>
                      <a:pt x="29" y="1070"/>
                    </a:lnTo>
                    <a:lnTo>
                      <a:pt x="42" y="1066"/>
                    </a:lnTo>
                    <a:lnTo>
                      <a:pt x="40" y="1066"/>
                    </a:lnTo>
                    <a:lnTo>
                      <a:pt x="43" y="1065"/>
                    </a:lnTo>
                    <a:lnTo>
                      <a:pt x="56" y="1059"/>
                    </a:lnTo>
                    <a:lnTo>
                      <a:pt x="71" y="1053"/>
                    </a:lnTo>
                    <a:lnTo>
                      <a:pt x="73" y="1053"/>
                    </a:lnTo>
                    <a:lnTo>
                      <a:pt x="91" y="1042"/>
                    </a:lnTo>
                    <a:lnTo>
                      <a:pt x="96" y="1037"/>
                    </a:lnTo>
                    <a:lnTo>
                      <a:pt x="91" y="1042"/>
                    </a:lnTo>
                    <a:lnTo>
                      <a:pt x="108" y="1030"/>
                    </a:lnTo>
                    <a:lnTo>
                      <a:pt x="106" y="1030"/>
                    </a:lnTo>
                    <a:lnTo>
                      <a:pt x="110" y="1028"/>
                    </a:lnTo>
                    <a:lnTo>
                      <a:pt x="131" y="1011"/>
                    </a:lnTo>
                    <a:lnTo>
                      <a:pt x="129" y="1011"/>
                    </a:lnTo>
                    <a:lnTo>
                      <a:pt x="131" y="1011"/>
                    </a:lnTo>
                    <a:lnTo>
                      <a:pt x="146" y="995"/>
                    </a:lnTo>
                    <a:lnTo>
                      <a:pt x="125" y="972"/>
                    </a:lnTo>
                    <a:lnTo>
                      <a:pt x="110" y="988"/>
                    </a:lnTo>
                    <a:lnTo>
                      <a:pt x="120" y="998"/>
                    </a:lnTo>
                    <a:lnTo>
                      <a:pt x="112" y="986"/>
                    </a:lnTo>
                    <a:lnTo>
                      <a:pt x="91" y="1004"/>
                    </a:lnTo>
                    <a:lnTo>
                      <a:pt x="99" y="1016"/>
                    </a:lnTo>
                    <a:lnTo>
                      <a:pt x="91" y="1004"/>
                    </a:lnTo>
                    <a:lnTo>
                      <a:pt x="73" y="1016"/>
                    </a:lnTo>
                    <a:lnTo>
                      <a:pt x="82" y="1028"/>
                    </a:lnTo>
                    <a:lnTo>
                      <a:pt x="75" y="1016"/>
                    </a:lnTo>
                    <a:lnTo>
                      <a:pt x="57" y="1026"/>
                    </a:lnTo>
                    <a:lnTo>
                      <a:pt x="64" y="1039"/>
                    </a:lnTo>
                    <a:lnTo>
                      <a:pt x="59" y="1025"/>
                    </a:lnTo>
                    <a:lnTo>
                      <a:pt x="43" y="1032"/>
                    </a:lnTo>
                    <a:lnTo>
                      <a:pt x="31" y="1037"/>
                    </a:lnTo>
                    <a:lnTo>
                      <a:pt x="36" y="1051"/>
                    </a:lnTo>
                    <a:lnTo>
                      <a:pt x="33" y="1037"/>
                    </a:lnTo>
                    <a:lnTo>
                      <a:pt x="21" y="1040"/>
                    </a:lnTo>
                    <a:lnTo>
                      <a:pt x="24" y="1054"/>
                    </a:lnTo>
                    <a:lnTo>
                      <a:pt x="21" y="1040"/>
                    </a:lnTo>
                    <a:lnTo>
                      <a:pt x="12" y="1042"/>
                    </a:lnTo>
                    <a:lnTo>
                      <a:pt x="16" y="1056"/>
                    </a:lnTo>
                    <a:lnTo>
                      <a:pt x="16" y="1040"/>
                    </a:lnTo>
                    <a:lnTo>
                      <a:pt x="9" y="1040"/>
                    </a:lnTo>
                    <a:lnTo>
                      <a:pt x="0" y="1040"/>
                    </a:lnTo>
                    <a:close/>
                    <a:moveTo>
                      <a:pt x="174" y="915"/>
                    </a:moveTo>
                    <a:lnTo>
                      <a:pt x="199" y="932"/>
                    </a:lnTo>
                    <a:lnTo>
                      <a:pt x="223" y="895"/>
                    </a:lnTo>
                    <a:lnTo>
                      <a:pt x="221" y="901"/>
                    </a:lnTo>
                    <a:lnTo>
                      <a:pt x="244" y="864"/>
                    </a:lnTo>
                    <a:lnTo>
                      <a:pt x="230" y="855"/>
                    </a:lnTo>
                    <a:lnTo>
                      <a:pt x="244" y="864"/>
                    </a:lnTo>
                    <a:lnTo>
                      <a:pt x="269" y="826"/>
                    </a:lnTo>
                    <a:lnTo>
                      <a:pt x="263" y="833"/>
                    </a:lnTo>
                    <a:lnTo>
                      <a:pt x="269" y="826"/>
                    </a:lnTo>
                    <a:lnTo>
                      <a:pt x="284" y="796"/>
                    </a:lnTo>
                    <a:lnTo>
                      <a:pt x="258" y="780"/>
                    </a:lnTo>
                    <a:lnTo>
                      <a:pt x="242" y="810"/>
                    </a:lnTo>
                    <a:lnTo>
                      <a:pt x="255" y="817"/>
                    </a:lnTo>
                    <a:lnTo>
                      <a:pt x="242" y="808"/>
                    </a:lnTo>
                    <a:lnTo>
                      <a:pt x="218" y="847"/>
                    </a:lnTo>
                    <a:lnTo>
                      <a:pt x="237" y="815"/>
                    </a:lnTo>
                    <a:lnTo>
                      <a:pt x="218" y="848"/>
                    </a:lnTo>
                    <a:lnTo>
                      <a:pt x="195" y="885"/>
                    </a:lnTo>
                    <a:lnTo>
                      <a:pt x="208" y="892"/>
                    </a:lnTo>
                    <a:lnTo>
                      <a:pt x="195" y="883"/>
                    </a:lnTo>
                    <a:lnTo>
                      <a:pt x="174" y="915"/>
                    </a:lnTo>
                    <a:close/>
                    <a:moveTo>
                      <a:pt x="295" y="710"/>
                    </a:moveTo>
                    <a:lnTo>
                      <a:pt x="321" y="726"/>
                    </a:lnTo>
                    <a:lnTo>
                      <a:pt x="337" y="700"/>
                    </a:lnTo>
                    <a:lnTo>
                      <a:pt x="347" y="679"/>
                    </a:lnTo>
                    <a:lnTo>
                      <a:pt x="337" y="698"/>
                    </a:lnTo>
                    <a:lnTo>
                      <a:pt x="359" y="655"/>
                    </a:lnTo>
                    <a:lnTo>
                      <a:pt x="379" y="614"/>
                    </a:lnTo>
                    <a:lnTo>
                      <a:pt x="394" y="585"/>
                    </a:lnTo>
                    <a:lnTo>
                      <a:pt x="366" y="571"/>
                    </a:lnTo>
                    <a:lnTo>
                      <a:pt x="351" y="600"/>
                    </a:lnTo>
                    <a:lnTo>
                      <a:pt x="331" y="641"/>
                    </a:lnTo>
                    <a:lnTo>
                      <a:pt x="309" y="684"/>
                    </a:lnTo>
                    <a:lnTo>
                      <a:pt x="323" y="691"/>
                    </a:lnTo>
                    <a:lnTo>
                      <a:pt x="310" y="684"/>
                    </a:lnTo>
                    <a:lnTo>
                      <a:pt x="295" y="710"/>
                    </a:lnTo>
                    <a:close/>
                    <a:moveTo>
                      <a:pt x="401" y="501"/>
                    </a:moveTo>
                    <a:lnTo>
                      <a:pt x="429" y="515"/>
                    </a:lnTo>
                    <a:lnTo>
                      <a:pt x="434" y="504"/>
                    </a:lnTo>
                    <a:lnTo>
                      <a:pt x="448" y="475"/>
                    </a:lnTo>
                    <a:lnTo>
                      <a:pt x="462" y="449"/>
                    </a:lnTo>
                    <a:lnTo>
                      <a:pt x="448" y="442"/>
                    </a:lnTo>
                    <a:lnTo>
                      <a:pt x="462" y="450"/>
                    </a:lnTo>
                    <a:lnTo>
                      <a:pt x="475" y="428"/>
                    </a:lnTo>
                    <a:lnTo>
                      <a:pt x="469" y="438"/>
                    </a:lnTo>
                    <a:lnTo>
                      <a:pt x="475" y="426"/>
                    </a:lnTo>
                    <a:lnTo>
                      <a:pt x="496" y="384"/>
                    </a:lnTo>
                    <a:lnTo>
                      <a:pt x="482" y="377"/>
                    </a:lnTo>
                    <a:lnTo>
                      <a:pt x="494" y="389"/>
                    </a:lnTo>
                    <a:lnTo>
                      <a:pt x="497" y="386"/>
                    </a:lnTo>
                    <a:lnTo>
                      <a:pt x="501" y="381"/>
                    </a:lnTo>
                    <a:lnTo>
                      <a:pt x="501" y="370"/>
                    </a:lnTo>
                    <a:lnTo>
                      <a:pt x="485" y="370"/>
                    </a:lnTo>
                    <a:lnTo>
                      <a:pt x="499" y="379"/>
                    </a:lnTo>
                    <a:lnTo>
                      <a:pt x="501" y="375"/>
                    </a:lnTo>
                    <a:lnTo>
                      <a:pt x="475" y="358"/>
                    </a:lnTo>
                    <a:lnTo>
                      <a:pt x="473" y="361"/>
                    </a:lnTo>
                    <a:lnTo>
                      <a:pt x="469" y="365"/>
                    </a:lnTo>
                    <a:lnTo>
                      <a:pt x="469" y="374"/>
                    </a:lnTo>
                    <a:lnTo>
                      <a:pt x="485" y="374"/>
                    </a:lnTo>
                    <a:lnTo>
                      <a:pt x="475" y="363"/>
                    </a:lnTo>
                    <a:lnTo>
                      <a:pt x="471" y="367"/>
                    </a:lnTo>
                    <a:lnTo>
                      <a:pt x="469" y="367"/>
                    </a:lnTo>
                    <a:lnTo>
                      <a:pt x="447" y="412"/>
                    </a:lnTo>
                    <a:lnTo>
                      <a:pt x="461" y="419"/>
                    </a:lnTo>
                    <a:lnTo>
                      <a:pt x="447" y="412"/>
                    </a:lnTo>
                    <a:lnTo>
                      <a:pt x="434" y="435"/>
                    </a:lnTo>
                    <a:lnTo>
                      <a:pt x="420" y="461"/>
                    </a:lnTo>
                    <a:lnTo>
                      <a:pt x="406" y="490"/>
                    </a:lnTo>
                    <a:lnTo>
                      <a:pt x="401" y="501"/>
                    </a:lnTo>
                    <a:close/>
                    <a:moveTo>
                      <a:pt x="513" y="290"/>
                    </a:moveTo>
                    <a:lnTo>
                      <a:pt x="539" y="305"/>
                    </a:lnTo>
                    <a:lnTo>
                      <a:pt x="550" y="290"/>
                    </a:lnTo>
                    <a:lnTo>
                      <a:pt x="564" y="265"/>
                    </a:lnTo>
                    <a:lnTo>
                      <a:pt x="598" y="209"/>
                    </a:lnTo>
                    <a:lnTo>
                      <a:pt x="585" y="201"/>
                    </a:lnTo>
                    <a:lnTo>
                      <a:pt x="597" y="209"/>
                    </a:lnTo>
                    <a:lnTo>
                      <a:pt x="616" y="182"/>
                    </a:lnTo>
                    <a:lnTo>
                      <a:pt x="604" y="173"/>
                    </a:lnTo>
                    <a:lnTo>
                      <a:pt x="616" y="183"/>
                    </a:lnTo>
                    <a:lnTo>
                      <a:pt x="623" y="173"/>
                    </a:lnTo>
                    <a:lnTo>
                      <a:pt x="598" y="154"/>
                    </a:lnTo>
                    <a:lnTo>
                      <a:pt x="592" y="164"/>
                    </a:lnTo>
                    <a:lnTo>
                      <a:pt x="598" y="154"/>
                    </a:lnTo>
                    <a:lnTo>
                      <a:pt x="592" y="164"/>
                    </a:lnTo>
                    <a:lnTo>
                      <a:pt x="572" y="192"/>
                    </a:lnTo>
                    <a:lnTo>
                      <a:pt x="569" y="197"/>
                    </a:lnTo>
                    <a:lnTo>
                      <a:pt x="572" y="194"/>
                    </a:lnTo>
                    <a:lnTo>
                      <a:pt x="537" y="250"/>
                    </a:lnTo>
                    <a:lnTo>
                      <a:pt x="523" y="274"/>
                    </a:lnTo>
                    <a:lnTo>
                      <a:pt x="513" y="290"/>
                    </a:lnTo>
                    <a:close/>
                    <a:moveTo>
                      <a:pt x="649" y="93"/>
                    </a:moveTo>
                    <a:lnTo>
                      <a:pt x="672" y="113"/>
                    </a:lnTo>
                    <a:lnTo>
                      <a:pt x="682" y="103"/>
                    </a:lnTo>
                    <a:lnTo>
                      <a:pt x="670" y="93"/>
                    </a:lnTo>
                    <a:lnTo>
                      <a:pt x="681" y="105"/>
                    </a:lnTo>
                    <a:lnTo>
                      <a:pt x="703" y="84"/>
                    </a:lnTo>
                    <a:lnTo>
                      <a:pt x="693" y="72"/>
                    </a:lnTo>
                    <a:lnTo>
                      <a:pt x="703" y="84"/>
                    </a:lnTo>
                    <a:lnTo>
                      <a:pt x="726" y="65"/>
                    </a:lnTo>
                    <a:lnTo>
                      <a:pt x="715" y="52"/>
                    </a:lnTo>
                    <a:lnTo>
                      <a:pt x="724" y="66"/>
                    </a:lnTo>
                    <a:lnTo>
                      <a:pt x="749" y="51"/>
                    </a:lnTo>
                    <a:lnTo>
                      <a:pt x="740" y="37"/>
                    </a:lnTo>
                    <a:lnTo>
                      <a:pt x="747" y="51"/>
                    </a:lnTo>
                    <a:lnTo>
                      <a:pt x="770" y="38"/>
                    </a:lnTo>
                    <a:lnTo>
                      <a:pt x="763" y="24"/>
                    </a:lnTo>
                    <a:lnTo>
                      <a:pt x="768" y="40"/>
                    </a:lnTo>
                    <a:lnTo>
                      <a:pt x="792" y="33"/>
                    </a:lnTo>
                    <a:lnTo>
                      <a:pt x="787" y="17"/>
                    </a:lnTo>
                    <a:lnTo>
                      <a:pt x="790" y="33"/>
                    </a:lnTo>
                    <a:lnTo>
                      <a:pt x="794" y="31"/>
                    </a:lnTo>
                    <a:lnTo>
                      <a:pt x="787" y="2"/>
                    </a:lnTo>
                    <a:lnTo>
                      <a:pt x="784" y="3"/>
                    </a:lnTo>
                    <a:lnTo>
                      <a:pt x="777" y="5"/>
                    </a:lnTo>
                    <a:lnTo>
                      <a:pt x="784" y="3"/>
                    </a:lnTo>
                    <a:lnTo>
                      <a:pt x="759" y="10"/>
                    </a:lnTo>
                    <a:lnTo>
                      <a:pt x="756" y="10"/>
                    </a:lnTo>
                    <a:lnTo>
                      <a:pt x="733" y="23"/>
                    </a:lnTo>
                    <a:lnTo>
                      <a:pt x="731" y="24"/>
                    </a:lnTo>
                    <a:lnTo>
                      <a:pt x="707" y="40"/>
                    </a:lnTo>
                    <a:lnTo>
                      <a:pt x="707" y="38"/>
                    </a:lnTo>
                    <a:lnTo>
                      <a:pt x="707" y="40"/>
                    </a:lnTo>
                    <a:lnTo>
                      <a:pt x="684" y="59"/>
                    </a:lnTo>
                    <a:lnTo>
                      <a:pt x="682" y="61"/>
                    </a:lnTo>
                    <a:lnTo>
                      <a:pt x="660" y="82"/>
                    </a:lnTo>
                    <a:lnTo>
                      <a:pt x="649" y="93"/>
                    </a:lnTo>
                    <a:close/>
                    <a:moveTo>
                      <a:pt x="871" y="0"/>
                    </a:moveTo>
                    <a:lnTo>
                      <a:pt x="866" y="30"/>
                    </a:lnTo>
                    <a:lnTo>
                      <a:pt x="869" y="31"/>
                    </a:lnTo>
                    <a:lnTo>
                      <a:pt x="871" y="16"/>
                    </a:lnTo>
                    <a:lnTo>
                      <a:pt x="866" y="31"/>
                    </a:lnTo>
                    <a:lnTo>
                      <a:pt x="900" y="45"/>
                    </a:lnTo>
                    <a:lnTo>
                      <a:pt x="906" y="30"/>
                    </a:lnTo>
                    <a:lnTo>
                      <a:pt x="900" y="44"/>
                    </a:lnTo>
                    <a:lnTo>
                      <a:pt x="916" y="51"/>
                    </a:lnTo>
                    <a:lnTo>
                      <a:pt x="921" y="37"/>
                    </a:lnTo>
                    <a:lnTo>
                      <a:pt x="913" y="49"/>
                    </a:lnTo>
                    <a:lnTo>
                      <a:pt x="925" y="58"/>
                    </a:lnTo>
                    <a:lnTo>
                      <a:pt x="928" y="59"/>
                    </a:lnTo>
                    <a:lnTo>
                      <a:pt x="927" y="59"/>
                    </a:lnTo>
                    <a:lnTo>
                      <a:pt x="939" y="66"/>
                    </a:lnTo>
                    <a:lnTo>
                      <a:pt x="946" y="52"/>
                    </a:lnTo>
                    <a:lnTo>
                      <a:pt x="937" y="65"/>
                    </a:lnTo>
                    <a:lnTo>
                      <a:pt x="946" y="72"/>
                    </a:lnTo>
                    <a:lnTo>
                      <a:pt x="953" y="77"/>
                    </a:lnTo>
                    <a:lnTo>
                      <a:pt x="956" y="80"/>
                    </a:lnTo>
                    <a:lnTo>
                      <a:pt x="953" y="79"/>
                    </a:lnTo>
                    <a:lnTo>
                      <a:pt x="958" y="82"/>
                    </a:lnTo>
                    <a:lnTo>
                      <a:pt x="967" y="68"/>
                    </a:lnTo>
                    <a:lnTo>
                      <a:pt x="953" y="75"/>
                    </a:lnTo>
                    <a:lnTo>
                      <a:pt x="955" y="79"/>
                    </a:lnTo>
                    <a:lnTo>
                      <a:pt x="960" y="87"/>
                    </a:lnTo>
                    <a:lnTo>
                      <a:pt x="970" y="87"/>
                    </a:lnTo>
                    <a:lnTo>
                      <a:pt x="970" y="72"/>
                    </a:lnTo>
                    <a:lnTo>
                      <a:pt x="960" y="84"/>
                    </a:lnTo>
                    <a:lnTo>
                      <a:pt x="965" y="89"/>
                    </a:lnTo>
                    <a:lnTo>
                      <a:pt x="970" y="93"/>
                    </a:lnTo>
                    <a:lnTo>
                      <a:pt x="979" y="79"/>
                    </a:lnTo>
                    <a:lnTo>
                      <a:pt x="969" y="91"/>
                    </a:lnTo>
                    <a:lnTo>
                      <a:pt x="976" y="98"/>
                    </a:lnTo>
                    <a:lnTo>
                      <a:pt x="972" y="94"/>
                    </a:lnTo>
                    <a:lnTo>
                      <a:pt x="977" y="98"/>
                    </a:lnTo>
                    <a:lnTo>
                      <a:pt x="988" y="106"/>
                    </a:lnTo>
                    <a:lnTo>
                      <a:pt x="996" y="94"/>
                    </a:lnTo>
                    <a:lnTo>
                      <a:pt x="986" y="106"/>
                    </a:lnTo>
                    <a:lnTo>
                      <a:pt x="989" y="110"/>
                    </a:lnTo>
                    <a:lnTo>
                      <a:pt x="1012" y="87"/>
                    </a:lnTo>
                    <a:lnTo>
                      <a:pt x="1009" y="84"/>
                    </a:lnTo>
                    <a:lnTo>
                      <a:pt x="1012" y="87"/>
                    </a:lnTo>
                    <a:lnTo>
                      <a:pt x="1007" y="82"/>
                    </a:lnTo>
                    <a:lnTo>
                      <a:pt x="996" y="73"/>
                    </a:lnTo>
                    <a:lnTo>
                      <a:pt x="986" y="86"/>
                    </a:lnTo>
                    <a:lnTo>
                      <a:pt x="998" y="75"/>
                    </a:lnTo>
                    <a:lnTo>
                      <a:pt x="991" y="68"/>
                    </a:lnTo>
                    <a:lnTo>
                      <a:pt x="988" y="66"/>
                    </a:lnTo>
                    <a:lnTo>
                      <a:pt x="982" y="63"/>
                    </a:lnTo>
                    <a:lnTo>
                      <a:pt x="974" y="75"/>
                    </a:lnTo>
                    <a:lnTo>
                      <a:pt x="986" y="65"/>
                    </a:lnTo>
                    <a:lnTo>
                      <a:pt x="977" y="56"/>
                    </a:lnTo>
                    <a:lnTo>
                      <a:pt x="969" y="56"/>
                    </a:lnTo>
                    <a:lnTo>
                      <a:pt x="969" y="72"/>
                    </a:lnTo>
                    <a:lnTo>
                      <a:pt x="982" y="65"/>
                    </a:lnTo>
                    <a:lnTo>
                      <a:pt x="979" y="58"/>
                    </a:lnTo>
                    <a:lnTo>
                      <a:pt x="976" y="56"/>
                    </a:lnTo>
                    <a:lnTo>
                      <a:pt x="970" y="52"/>
                    </a:lnTo>
                    <a:lnTo>
                      <a:pt x="962" y="65"/>
                    </a:lnTo>
                    <a:lnTo>
                      <a:pt x="972" y="52"/>
                    </a:lnTo>
                    <a:lnTo>
                      <a:pt x="965" y="47"/>
                    </a:lnTo>
                    <a:lnTo>
                      <a:pt x="956" y="40"/>
                    </a:lnTo>
                    <a:lnTo>
                      <a:pt x="955" y="40"/>
                    </a:lnTo>
                    <a:lnTo>
                      <a:pt x="942" y="33"/>
                    </a:lnTo>
                    <a:lnTo>
                      <a:pt x="934" y="45"/>
                    </a:lnTo>
                    <a:lnTo>
                      <a:pt x="942" y="33"/>
                    </a:lnTo>
                    <a:lnTo>
                      <a:pt x="930" y="24"/>
                    </a:lnTo>
                    <a:lnTo>
                      <a:pt x="928" y="23"/>
                    </a:lnTo>
                    <a:lnTo>
                      <a:pt x="913" y="16"/>
                    </a:lnTo>
                    <a:lnTo>
                      <a:pt x="892" y="7"/>
                    </a:lnTo>
                    <a:lnTo>
                      <a:pt x="913" y="16"/>
                    </a:lnTo>
                    <a:lnTo>
                      <a:pt x="878" y="2"/>
                    </a:lnTo>
                    <a:lnTo>
                      <a:pt x="880" y="2"/>
                    </a:lnTo>
                    <a:lnTo>
                      <a:pt x="874" y="2"/>
                    </a:lnTo>
                    <a:lnTo>
                      <a:pt x="871" y="0"/>
                    </a:lnTo>
                    <a:close/>
                    <a:moveTo>
                      <a:pt x="1066" y="147"/>
                    </a:moveTo>
                    <a:lnTo>
                      <a:pt x="1042" y="166"/>
                    </a:lnTo>
                    <a:lnTo>
                      <a:pt x="1058" y="185"/>
                    </a:lnTo>
                    <a:lnTo>
                      <a:pt x="1084" y="216"/>
                    </a:lnTo>
                    <a:lnTo>
                      <a:pt x="1058" y="185"/>
                    </a:lnTo>
                    <a:lnTo>
                      <a:pt x="1078" y="209"/>
                    </a:lnTo>
                    <a:lnTo>
                      <a:pt x="1091" y="199"/>
                    </a:lnTo>
                    <a:lnTo>
                      <a:pt x="1078" y="209"/>
                    </a:lnTo>
                    <a:lnTo>
                      <a:pt x="1099" y="237"/>
                    </a:lnTo>
                    <a:lnTo>
                      <a:pt x="1112" y="227"/>
                    </a:lnTo>
                    <a:lnTo>
                      <a:pt x="1099" y="236"/>
                    </a:lnTo>
                    <a:lnTo>
                      <a:pt x="1120" y="265"/>
                    </a:lnTo>
                    <a:lnTo>
                      <a:pt x="1138" y="290"/>
                    </a:lnTo>
                    <a:lnTo>
                      <a:pt x="1162" y="272"/>
                    </a:lnTo>
                    <a:lnTo>
                      <a:pt x="1145" y="248"/>
                    </a:lnTo>
                    <a:lnTo>
                      <a:pt x="1124" y="218"/>
                    </a:lnTo>
                    <a:lnTo>
                      <a:pt x="1113" y="204"/>
                    </a:lnTo>
                    <a:lnTo>
                      <a:pt x="1124" y="218"/>
                    </a:lnTo>
                    <a:lnTo>
                      <a:pt x="1098" y="183"/>
                    </a:lnTo>
                    <a:lnTo>
                      <a:pt x="1103" y="189"/>
                    </a:lnTo>
                    <a:lnTo>
                      <a:pt x="1082" y="164"/>
                    </a:lnTo>
                    <a:lnTo>
                      <a:pt x="1070" y="175"/>
                    </a:lnTo>
                    <a:lnTo>
                      <a:pt x="1082" y="166"/>
                    </a:lnTo>
                    <a:lnTo>
                      <a:pt x="1066" y="147"/>
                    </a:lnTo>
                    <a:close/>
                    <a:moveTo>
                      <a:pt x="1208" y="337"/>
                    </a:moveTo>
                    <a:lnTo>
                      <a:pt x="1181" y="354"/>
                    </a:lnTo>
                    <a:lnTo>
                      <a:pt x="1188" y="363"/>
                    </a:lnTo>
                    <a:lnTo>
                      <a:pt x="1213" y="398"/>
                    </a:lnTo>
                    <a:lnTo>
                      <a:pt x="1258" y="468"/>
                    </a:lnTo>
                    <a:lnTo>
                      <a:pt x="1270" y="487"/>
                    </a:lnTo>
                    <a:lnTo>
                      <a:pt x="1297" y="470"/>
                    </a:lnTo>
                    <a:lnTo>
                      <a:pt x="1284" y="450"/>
                    </a:lnTo>
                    <a:lnTo>
                      <a:pt x="1239" y="381"/>
                    </a:lnTo>
                    <a:lnTo>
                      <a:pt x="1215" y="346"/>
                    </a:lnTo>
                    <a:lnTo>
                      <a:pt x="1208" y="337"/>
                    </a:lnTo>
                    <a:close/>
                    <a:moveTo>
                      <a:pt x="1340" y="534"/>
                    </a:moveTo>
                    <a:lnTo>
                      <a:pt x="1314" y="552"/>
                    </a:lnTo>
                    <a:lnTo>
                      <a:pt x="1323" y="566"/>
                    </a:lnTo>
                    <a:lnTo>
                      <a:pt x="1321" y="564"/>
                    </a:lnTo>
                    <a:lnTo>
                      <a:pt x="1323" y="567"/>
                    </a:lnTo>
                    <a:lnTo>
                      <a:pt x="1344" y="595"/>
                    </a:lnTo>
                    <a:lnTo>
                      <a:pt x="1356" y="585"/>
                    </a:lnTo>
                    <a:lnTo>
                      <a:pt x="1344" y="593"/>
                    </a:lnTo>
                    <a:lnTo>
                      <a:pt x="1361" y="620"/>
                    </a:lnTo>
                    <a:lnTo>
                      <a:pt x="1349" y="602"/>
                    </a:lnTo>
                    <a:lnTo>
                      <a:pt x="1361" y="620"/>
                    </a:lnTo>
                    <a:lnTo>
                      <a:pt x="1379" y="644"/>
                    </a:lnTo>
                    <a:lnTo>
                      <a:pt x="1393" y="663"/>
                    </a:lnTo>
                    <a:lnTo>
                      <a:pt x="1379" y="646"/>
                    </a:lnTo>
                    <a:lnTo>
                      <a:pt x="1394" y="667"/>
                    </a:lnTo>
                    <a:lnTo>
                      <a:pt x="1407" y="656"/>
                    </a:lnTo>
                    <a:lnTo>
                      <a:pt x="1394" y="665"/>
                    </a:lnTo>
                    <a:lnTo>
                      <a:pt x="1405" y="682"/>
                    </a:lnTo>
                    <a:lnTo>
                      <a:pt x="1431" y="665"/>
                    </a:lnTo>
                    <a:lnTo>
                      <a:pt x="1421" y="648"/>
                    </a:lnTo>
                    <a:lnTo>
                      <a:pt x="1422" y="653"/>
                    </a:lnTo>
                    <a:lnTo>
                      <a:pt x="1419" y="648"/>
                    </a:lnTo>
                    <a:lnTo>
                      <a:pt x="1403" y="627"/>
                    </a:lnTo>
                    <a:lnTo>
                      <a:pt x="1391" y="635"/>
                    </a:lnTo>
                    <a:lnTo>
                      <a:pt x="1403" y="627"/>
                    </a:lnTo>
                    <a:lnTo>
                      <a:pt x="1386" y="602"/>
                    </a:lnTo>
                    <a:lnTo>
                      <a:pt x="1373" y="611"/>
                    </a:lnTo>
                    <a:lnTo>
                      <a:pt x="1387" y="602"/>
                    </a:lnTo>
                    <a:lnTo>
                      <a:pt x="1370" y="576"/>
                    </a:lnTo>
                    <a:lnTo>
                      <a:pt x="1372" y="579"/>
                    </a:lnTo>
                    <a:lnTo>
                      <a:pt x="1368" y="576"/>
                    </a:lnTo>
                    <a:lnTo>
                      <a:pt x="1347" y="548"/>
                    </a:lnTo>
                    <a:lnTo>
                      <a:pt x="1335" y="557"/>
                    </a:lnTo>
                    <a:lnTo>
                      <a:pt x="1349" y="548"/>
                    </a:lnTo>
                    <a:lnTo>
                      <a:pt x="1340" y="534"/>
                    </a:lnTo>
                    <a:close/>
                    <a:moveTo>
                      <a:pt x="1478" y="726"/>
                    </a:moveTo>
                    <a:lnTo>
                      <a:pt x="1454" y="745"/>
                    </a:lnTo>
                    <a:lnTo>
                      <a:pt x="1459" y="752"/>
                    </a:lnTo>
                    <a:lnTo>
                      <a:pt x="1471" y="742"/>
                    </a:lnTo>
                    <a:lnTo>
                      <a:pt x="1459" y="751"/>
                    </a:lnTo>
                    <a:lnTo>
                      <a:pt x="1468" y="763"/>
                    </a:lnTo>
                    <a:lnTo>
                      <a:pt x="1471" y="766"/>
                    </a:lnTo>
                    <a:lnTo>
                      <a:pt x="1469" y="765"/>
                    </a:lnTo>
                    <a:lnTo>
                      <a:pt x="1482" y="778"/>
                    </a:lnTo>
                    <a:lnTo>
                      <a:pt x="1496" y="794"/>
                    </a:lnTo>
                    <a:lnTo>
                      <a:pt x="1506" y="784"/>
                    </a:lnTo>
                    <a:lnTo>
                      <a:pt x="1494" y="794"/>
                    </a:lnTo>
                    <a:lnTo>
                      <a:pt x="1508" y="812"/>
                    </a:lnTo>
                    <a:lnTo>
                      <a:pt x="1511" y="815"/>
                    </a:lnTo>
                    <a:lnTo>
                      <a:pt x="1510" y="813"/>
                    </a:lnTo>
                    <a:lnTo>
                      <a:pt x="1527" y="831"/>
                    </a:lnTo>
                    <a:lnTo>
                      <a:pt x="1550" y="808"/>
                    </a:lnTo>
                    <a:lnTo>
                      <a:pt x="1532" y="791"/>
                    </a:lnTo>
                    <a:lnTo>
                      <a:pt x="1520" y="801"/>
                    </a:lnTo>
                    <a:lnTo>
                      <a:pt x="1532" y="792"/>
                    </a:lnTo>
                    <a:lnTo>
                      <a:pt x="1518" y="775"/>
                    </a:lnTo>
                    <a:lnTo>
                      <a:pt x="1520" y="775"/>
                    </a:lnTo>
                    <a:lnTo>
                      <a:pt x="1518" y="773"/>
                    </a:lnTo>
                    <a:lnTo>
                      <a:pt x="1504" y="758"/>
                    </a:lnTo>
                    <a:lnTo>
                      <a:pt x="1492" y="744"/>
                    </a:lnTo>
                    <a:lnTo>
                      <a:pt x="1480" y="754"/>
                    </a:lnTo>
                    <a:lnTo>
                      <a:pt x="1492" y="745"/>
                    </a:lnTo>
                    <a:lnTo>
                      <a:pt x="1483" y="733"/>
                    </a:lnTo>
                    <a:lnTo>
                      <a:pt x="1478" y="724"/>
                    </a:lnTo>
                    <a:lnTo>
                      <a:pt x="1483" y="733"/>
                    </a:lnTo>
                    <a:lnTo>
                      <a:pt x="1478" y="726"/>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02" name="Freeform 2640"/>
              <p:cNvSpPr>
                <a:spLocks noEditPoints="1"/>
              </p:cNvSpPr>
              <p:nvPr/>
            </p:nvSpPr>
            <p:spPr bwMode="auto">
              <a:xfrm>
                <a:off x="2578" y="2852"/>
                <a:ext cx="820" cy="132"/>
              </a:xfrm>
              <a:custGeom>
                <a:avLst/>
                <a:gdLst>
                  <a:gd name="T0" fmla="*/ 37 w 1641"/>
                  <a:gd name="T1" fmla="*/ 61 h 264"/>
                  <a:gd name="T2" fmla="*/ 82 w 1641"/>
                  <a:gd name="T3" fmla="*/ 103 h 264"/>
                  <a:gd name="T4" fmla="*/ 124 w 1641"/>
                  <a:gd name="T5" fmla="*/ 98 h 264"/>
                  <a:gd name="T6" fmla="*/ 79 w 1641"/>
                  <a:gd name="T7" fmla="*/ 59 h 264"/>
                  <a:gd name="T8" fmla="*/ 40 w 1641"/>
                  <a:gd name="T9" fmla="*/ 19 h 264"/>
                  <a:gd name="T10" fmla="*/ 199 w 1641"/>
                  <a:gd name="T11" fmla="*/ 189 h 264"/>
                  <a:gd name="T12" fmla="*/ 248 w 1641"/>
                  <a:gd name="T13" fmla="*/ 215 h 264"/>
                  <a:gd name="T14" fmla="*/ 269 w 1641"/>
                  <a:gd name="T15" fmla="*/ 224 h 264"/>
                  <a:gd name="T16" fmla="*/ 311 w 1641"/>
                  <a:gd name="T17" fmla="*/ 238 h 264"/>
                  <a:gd name="T18" fmla="*/ 337 w 1641"/>
                  <a:gd name="T19" fmla="*/ 213 h 264"/>
                  <a:gd name="T20" fmla="*/ 300 w 1641"/>
                  <a:gd name="T21" fmla="*/ 201 h 264"/>
                  <a:gd name="T22" fmla="*/ 258 w 1641"/>
                  <a:gd name="T23" fmla="*/ 185 h 264"/>
                  <a:gd name="T24" fmla="*/ 206 w 1641"/>
                  <a:gd name="T25" fmla="*/ 175 h 264"/>
                  <a:gd name="T26" fmla="*/ 412 w 1641"/>
                  <a:gd name="T27" fmla="*/ 258 h 264"/>
                  <a:gd name="T28" fmla="*/ 398 w 1641"/>
                  <a:gd name="T29" fmla="*/ 260 h 264"/>
                  <a:gd name="T30" fmla="*/ 426 w 1641"/>
                  <a:gd name="T31" fmla="*/ 262 h 264"/>
                  <a:gd name="T32" fmla="*/ 463 w 1641"/>
                  <a:gd name="T33" fmla="*/ 264 h 264"/>
                  <a:gd name="T34" fmla="*/ 567 w 1641"/>
                  <a:gd name="T35" fmla="*/ 229 h 264"/>
                  <a:gd name="T36" fmla="*/ 534 w 1641"/>
                  <a:gd name="T37" fmla="*/ 232 h 264"/>
                  <a:gd name="T38" fmla="*/ 452 w 1641"/>
                  <a:gd name="T39" fmla="*/ 231 h 264"/>
                  <a:gd name="T40" fmla="*/ 426 w 1641"/>
                  <a:gd name="T41" fmla="*/ 231 h 264"/>
                  <a:gd name="T42" fmla="*/ 429 w 1641"/>
                  <a:gd name="T43" fmla="*/ 245 h 264"/>
                  <a:gd name="T44" fmla="*/ 644 w 1641"/>
                  <a:gd name="T45" fmla="*/ 220 h 264"/>
                  <a:gd name="T46" fmla="*/ 672 w 1641"/>
                  <a:gd name="T47" fmla="*/ 248 h 264"/>
                  <a:gd name="T48" fmla="*/ 742 w 1641"/>
                  <a:gd name="T49" fmla="*/ 236 h 264"/>
                  <a:gd name="T50" fmla="*/ 803 w 1641"/>
                  <a:gd name="T51" fmla="*/ 225 h 264"/>
                  <a:gd name="T52" fmla="*/ 799 w 1641"/>
                  <a:gd name="T53" fmla="*/ 194 h 264"/>
                  <a:gd name="T54" fmla="*/ 779 w 1641"/>
                  <a:gd name="T55" fmla="*/ 199 h 264"/>
                  <a:gd name="T56" fmla="*/ 710 w 1641"/>
                  <a:gd name="T57" fmla="*/ 211 h 264"/>
                  <a:gd name="T58" fmla="*/ 669 w 1641"/>
                  <a:gd name="T59" fmla="*/ 232 h 264"/>
                  <a:gd name="T60" fmla="*/ 883 w 1641"/>
                  <a:gd name="T61" fmla="*/ 211 h 264"/>
                  <a:gd name="T62" fmla="*/ 890 w 1641"/>
                  <a:gd name="T63" fmla="*/ 210 h 264"/>
                  <a:gd name="T64" fmla="*/ 899 w 1641"/>
                  <a:gd name="T65" fmla="*/ 208 h 264"/>
                  <a:gd name="T66" fmla="*/ 915 w 1641"/>
                  <a:gd name="T67" fmla="*/ 206 h 264"/>
                  <a:gd name="T68" fmla="*/ 937 w 1641"/>
                  <a:gd name="T69" fmla="*/ 203 h 264"/>
                  <a:gd name="T70" fmla="*/ 1002 w 1641"/>
                  <a:gd name="T71" fmla="*/ 196 h 264"/>
                  <a:gd name="T72" fmla="*/ 1037 w 1641"/>
                  <a:gd name="T73" fmla="*/ 190 h 264"/>
                  <a:gd name="T74" fmla="*/ 1018 w 1641"/>
                  <a:gd name="T75" fmla="*/ 162 h 264"/>
                  <a:gd name="T76" fmla="*/ 962 w 1641"/>
                  <a:gd name="T77" fmla="*/ 168 h 264"/>
                  <a:gd name="T78" fmla="*/ 920 w 1641"/>
                  <a:gd name="T79" fmla="*/ 176 h 264"/>
                  <a:gd name="T80" fmla="*/ 911 w 1641"/>
                  <a:gd name="T81" fmla="*/ 176 h 264"/>
                  <a:gd name="T82" fmla="*/ 895 w 1641"/>
                  <a:gd name="T83" fmla="*/ 176 h 264"/>
                  <a:gd name="T84" fmla="*/ 890 w 1641"/>
                  <a:gd name="T85" fmla="*/ 178 h 264"/>
                  <a:gd name="T86" fmla="*/ 1114 w 1641"/>
                  <a:gd name="T87" fmla="*/ 154 h 264"/>
                  <a:gd name="T88" fmla="*/ 1177 w 1641"/>
                  <a:gd name="T89" fmla="*/ 166 h 264"/>
                  <a:gd name="T90" fmla="*/ 1177 w 1641"/>
                  <a:gd name="T91" fmla="*/ 150 h 264"/>
                  <a:gd name="T92" fmla="*/ 1353 w 1641"/>
                  <a:gd name="T93" fmla="*/ 185 h 264"/>
                  <a:gd name="T94" fmla="*/ 1372 w 1641"/>
                  <a:gd name="T95" fmla="*/ 187 h 264"/>
                  <a:gd name="T96" fmla="*/ 1419 w 1641"/>
                  <a:gd name="T97" fmla="*/ 189 h 264"/>
                  <a:gd name="T98" fmla="*/ 1449 w 1641"/>
                  <a:gd name="T99" fmla="*/ 190 h 264"/>
                  <a:gd name="T100" fmla="*/ 1503 w 1641"/>
                  <a:gd name="T101" fmla="*/ 196 h 264"/>
                  <a:gd name="T102" fmla="*/ 1506 w 1641"/>
                  <a:gd name="T103" fmla="*/ 164 h 264"/>
                  <a:gd name="T104" fmla="*/ 1451 w 1641"/>
                  <a:gd name="T105" fmla="*/ 159 h 264"/>
                  <a:gd name="T106" fmla="*/ 1423 w 1641"/>
                  <a:gd name="T107" fmla="*/ 157 h 264"/>
                  <a:gd name="T108" fmla="*/ 1409 w 1641"/>
                  <a:gd name="T109" fmla="*/ 155 h 264"/>
                  <a:gd name="T110" fmla="*/ 1379 w 1641"/>
                  <a:gd name="T111" fmla="*/ 157 h 264"/>
                  <a:gd name="T112" fmla="*/ 1353 w 1641"/>
                  <a:gd name="T113" fmla="*/ 154 h 264"/>
                  <a:gd name="T114" fmla="*/ 1599 w 1641"/>
                  <a:gd name="T115" fmla="*/ 206 h 264"/>
                  <a:gd name="T116" fmla="*/ 1641 w 1641"/>
                  <a:gd name="T117" fmla="*/ 178 h 264"/>
                  <a:gd name="T118" fmla="*/ 1595 w 1641"/>
                  <a:gd name="T119" fmla="*/ 17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41" h="264">
                    <a:moveTo>
                      <a:pt x="23" y="0"/>
                    </a:moveTo>
                    <a:lnTo>
                      <a:pt x="0" y="21"/>
                    </a:lnTo>
                    <a:lnTo>
                      <a:pt x="18" y="40"/>
                    </a:lnTo>
                    <a:lnTo>
                      <a:pt x="37" y="61"/>
                    </a:lnTo>
                    <a:lnTo>
                      <a:pt x="37" y="63"/>
                    </a:lnTo>
                    <a:lnTo>
                      <a:pt x="58" y="82"/>
                    </a:lnTo>
                    <a:lnTo>
                      <a:pt x="80" y="103"/>
                    </a:lnTo>
                    <a:lnTo>
                      <a:pt x="82" y="103"/>
                    </a:lnTo>
                    <a:lnTo>
                      <a:pt x="105" y="122"/>
                    </a:lnTo>
                    <a:lnTo>
                      <a:pt x="117" y="131"/>
                    </a:lnTo>
                    <a:lnTo>
                      <a:pt x="136" y="107"/>
                    </a:lnTo>
                    <a:lnTo>
                      <a:pt x="124" y="98"/>
                    </a:lnTo>
                    <a:lnTo>
                      <a:pt x="101" y="79"/>
                    </a:lnTo>
                    <a:lnTo>
                      <a:pt x="91" y="91"/>
                    </a:lnTo>
                    <a:lnTo>
                      <a:pt x="101" y="80"/>
                    </a:lnTo>
                    <a:lnTo>
                      <a:pt x="79" y="59"/>
                    </a:lnTo>
                    <a:lnTo>
                      <a:pt x="58" y="40"/>
                    </a:lnTo>
                    <a:lnTo>
                      <a:pt x="47" y="51"/>
                    </a:lnTo>
                    <a:lnTo>
                      <a:pt x="59" y="40"/>
                    </a:lnTo>
                    <a:lnTo>
                      <a:pt x="40" y="19"/>
                    </a:lnTo>
                    <a:lnTo>
                      <a:pt x="23" y="0"/>
                    </a:lnTo>
                    <a:close/>
                    <a:moveTo>
                      <a:pt x="197" y="152"/>
                    </a:moveTo>
                    <a:lnTo>
                      <a:pt x="182" y="178"/>
                    </a:lnTo>
                    <a:lnTo>
                      <a:pt x="199" y="189"/>
                    </a:lnTo>
                    <a:lnTo>
                      <a:pt x="204" y="190"/>
                    </a:lnTo>
                    <a:lnTo>
                      <a:pt x="199" y="189"/>
                    </a:lnTo>
                    <a:lnTo>
                      <a:pt x="244" y="213"/>
                    </a:lnTo>
                    <a:lnTo>
                      <a:pt x="248" y="215"/>
                    </a:lnTo>
                    <a:lnTo>
                      <a:pt x="246" y="215"/>
                    </a:lnTo>
                    <a:lnTo>
                      <a:pt x="269" y="224"/>
                    </a:lnTo>
                    <a:lnTo>
                      <a:pt x="262" y="220"/>
                    </a:lnTo>
                    <a:lnTo>
                      <a:pt x="269" y="224"/>
                    </a:lnTo>
                    <a:lnTo>
                      <a:pt x="290" y="231"/>
                    </a:lnTo>
                    <a:lnTo>
                      <a:pt x="309" y="238"/>
                    </a:lnTo>
                    <a:lnTo>
                      <a:pt x="306" y="236"/>
                    </a:lnTo>
                    <a:lnTo>
                      <a:pt x="311" y="238"/>
                    </a:lnTo>
                    <a:lnTo>
                      <a:pt x="328" y="243"/>
                    </a:lnTo>
                    <a:lnTo>
                      <a:pt x="330" y="243"/>
                    </a:lnTo>
                    <a:lnTo>
                      <a:pt x="339" y="213"/>
                    </a:lnTo>
                    <a:lnTo>
                      <a:pt x="337" y="213"/>
                    </a:lnTo>
                    <a:lnTo>
                      <a:pt x="319" y="208"/>
                    </a:lnTo>
                    <a:lnTo>
                      <a:pt x="314" y="222"/>
                    </a:lnTo>
                    <a:lnTo>
                      <a:pt x="319" y="208"/>
                    </a:lnTo>
                    <a:lnTo>
                      <a:pt x="300" y="201"/>
                    </a:lnTo>
                    <a:lnTo>
                      <a:pt x="279" y="194"/>
                    </a:lnTo>
                    <a:lnTo>
                      <a:pt x="274" y="208"/>
                    </a:lnTo>
                    <a:lnTo>
                      <a:pt x="281" y="194"/>
                    </a:lnTo>
                    <a:lnTo>
                      <a:pt x="258" y="185"/>
                    </a:lnTo>
                    <a:lnTo>
                      <a:pt x="251" y="199"/>
                    </a:lnTo>
                    <a:lnTo>
                      <a:pt x="258" y="185"/>
                    </a:lnTo>
                    <a:lnTo>
                      <a:pt x="213" y="161"/>
                    </a:lnTo>
                    <a:lnTo>
                      <a:pt x="206" y="175"/>
                    </a:lnTo>
                    <a:lnTo>
                      <a:pt x="215" y="162"/>
                    </a:lnTo>
                    <a:lnTo>
                      <a:pt x="197" y="152"/>
                    </a:lnTo>
                    <a:close/>
                    <a:moveTo>
                      <a:pt x="412" y="227"/>
                    </a:moveTo>
                    <a:lnTo>
                      <a:pt x="412" y="258"/>
                    </a:lnTo>
                    <a:lnTo>
                      <a:pt x="414" y="258"/>
                    </a:lnTo>
                    <a:lnTo>
                      <a:pt x="414" y="243"/>
                    </a:lnTo>
                    <a:lnTo>
                      <a:pt x="398" y="243"/>
                    </a:lnTo>
                    <a:lnTo>
                      <a:pt x="398" y="260"/>
                    </a:lnTo>
                    <a:lnTo>
                      <a:pt x="422" y="260"/>
                    </a:lnTo>
                    <a:lnTo>
                      <a:pt x="422" y="245"/>
                    </a:lnTo>
                    <a:lnTo>
                      <a:pt x="419" y="260"/>
                    </a:lnTo>
                    <a:lnTo>
                      <a:pt x="426" y="262"/>
                    </a:lnTo>
                    <a:lnTo>
                      <a:pt x="450" y="262"/>
                    </a:lnTo>
                    <a:lnTo>
                      <a:pt x="450" y="246"/>
                    </a:lnTo>
                    <a:lnTo>
                      <a:pt x="449" y="262"/>
                    </a:lnTo>
                    <a:lnTo>
                      <a:pt x="463" y="264"/>
                    </a:lnTo>
                    <a:lnTo>
                      <a:pt x="536" y="264"/>
                    </a:lnTo>
                    <a:lnTo>
                      <a:pt x="557" y="262"/>
                    </a:lnTo>
                    <a:lnTo>
                      <a:pt x="569" y="260"/>
                    </a:lnTo>
                    <a:lnTo>
                      <a:pt x="567" y="229"/>
                    </a:lnTo>
                    <a:lnTo>
                      <a:pt x="555" y="231"/>
                    </a:lnTo>
                    <a:lnTo>
                      <a:pt x="534" y="232"/>
                    </a:lnTo>
                    <a:lnTo>
                      <a:pt x="534" y="248"/>
                    </a:lnTo>
                    <a:lnTo>
                      <a:pt x="534" y="232"/>
                    </a:lnTo>
                    <a:lnTo>
                      <a:pt x="464" y="232"/>
                    </a:lnTo>
                    <a:lnTo>
                      <a:pt x="464" y="248"/>
                    </a:lnTo>
                    <a:lnTo>
                      <a:pt x="466" y="232"/>
                    </a:lnTo>
                    <a:lnTo>
                      <a:pt x="452" y="231"/>
                    </a:lnTo>
                    <a:lnTo>
                      <a:pt x="429" y="231"/>
                    </a:lnTo>
                    <a:lnTo>
                      <a:pt x="429" y="246"/>
                    </a:lnTo>
                    <a:lnTo>
                      <a:pt x="433" y="232"/>
                    </a:lnTo>
                    <a:lnTo>
                      <a:pt x="426" y="231"/>
                    </a:lnTo>
                    <a:lnTo>
                      <a:pt x="422" y="229"/>
                    </a:lnTo>
                    <a:lnTo>
                      <a:pt x="414" y="229"/>
                    </a:lnTo>
                    <a:lnTo>
                      <a:pt x="414" y="245"/>
                    </a:lnTo>
                    <a:lnTo>
                      <a:pt x="429" y="245"/>
                    </a:lnTo>
                    <a:lnTo>
                      <a:pt x="429" y="227"/>
                    </a:lnTo>
                    <a:lnTo>
                      <a:pt x="414" y="227"/>
                    </a:lnTo>
                    <a:lnTo>
                      <a:pt x="412" y="227"/>
                    </a:lnTo>
                    <a:close/>
                    <a:moveTo>
                      <a:pt x="644" y="220"/>
                    </a:moveTo>
                    <a:lnTo>
                      <a:pt x="648" y="250"/>
                    </a:lnTo>
                    <a:lnTo>
                      <a:pt x="670" y="248"/>
                    </a:lnTo>
                    <a:lnTo>
                      <a:pt x="683" y="246"/>
                    </a:lnTo>
                    <a:lnTo>
                      <a:pt x="672" y="248"/>
                    </a:lnTo>
                    <a:lnTo>
                      <a:pt x="717" y="241"/>
                    </a:lnTo>
                    <a:lnTo>
                      <a:pt x="719" y="239"/>
                    </a:lnTo>
                    <a:lnTo>
                      <a:pt x="717" y="241"/>
                    </a:lnTo>
                    <a:lnTo>
                      <a:pt x="742" y="236"/>
                    </a:lnTo>
                    <a:lnTo>
                      <a:pt x="738" y="220"/>
                    </a:lnTo>
                    <a:lnTo>
                      <a:pt x="742" y="236"/>
                    </a:lnTo>
                    <a:lnTo>
                      <a:pt x="784" y="229"/>
                    </a:lnTo>
                    <a:lnTo>
                      <a:pt x="803" y="225"/>
                    </a:lnTo>
                    <a:lnTo>
                      <a:pt x="812" y="224"/>
                    </a:lnTo>
                    <a:lnTo>
                      <a:pt x="803" y="225"/>
                    </a:lnTo>
                    <a:lnTo>
                      <a:pt x="806" y="224"/>
                    </a:lnTo>
                    <a:lnTo>
                      <a:pt x="799" y="194"/>
                    </a:lnTo>
                    <a:lnTo>
                      <a:pt x="796" y="196"/>
                    </a:lnTo>
                    <a:lnTo>
                      <a:pt x="799" y="210"/>
                    </a:lnTo>
                    <a:lnTo>
                      <a:pt x="798" y="196"/>
                    </a:lnTo>
                    <a:lnTo>
                      <a:pt x="779" y="199"/>
                    </a:lnTo>
                    <a:lnTo>
                      <a:pt x="737" y="206"/>
                    </a:lnTo>
                    <a:lnTo>
                      <a:pt x="731" y="206"/>
                    </a:lnTo>
                    <a:lnTo>
                      <a:pt x="735" y="206"/>
                    </a:lnTo>
                    <a:lnTo>
                      <a:pt x="710" y="211"/>
                    </a:lnTo>
                    <a:lnTo>
                      <a:pt x="714" y="225"/>
                    </a:lnTo>
                    <a:lnTo>
                      <a:pt x="712" y="211"/>
                    </a:lnTo>
                    <a:lnTo>
                      <a:pt x="667" y="218"/>
                    </a:lnTo>
                    <a:lnTo>
                      <a:pt x="669" y="232"/>
                    </a:lnTo>
                    <a:lnTo>
                      <a:pt x="667" y="218"/>
                    </a:lnTo>
                    <a:lnTo>
                      <a:pt x="644" y="220"/>
                    </a:lnTo>
                    <a:close/>
                    <a:moveTo>
                      <a:pt x="876" y="182"/>
                    </a:moveTo>
                    <a:lnTo>
                      <a:pt x="883" y="211"/>
                    </a:lnTo>
                    <a:lnTo>
                      <a:pt x="887" y="211"/>
                    </a:lnTo>
                    <a:lnTo>
                      <a:pt x="894" y="210"/>
                    </a:lnTo>
                    <a:lnTo>
                      <a:pt x="890" y="194"/>
                    </a:lnTo>
                    <a:lnTo>
                      <a:pt x="890" y="210"/>
                    </a:lnTo>
                    <a:lnTo>
                      <a:pt x="899" y="210"/>
                    </a:lnTo>
                    <a:lnTo>
                      <a:pt x="906" y="206"/>
                    </a:lnTo>
                    <a:lnTo>
                      <a:pt x="899" y="192"/>
                    </a:lnTo>
                    <a:lnTo>
                      <a:pt x="899" y="208"/>
                    </a:lnTo>
                    <a:lnTo>
                      <a:pt x="911" y="208"/>
                    </a:lnTo>
                    <a:lnTo>
                      <a:pt x="918" y="206"/>
                    </a:lnTo>
                    <a:lnTo>
                      <a:pt x="915" y="190"/>
                    </a:lnTo>
                    <a:lnTo>
                      <a:pt x="915" y="206"/>
                    </a:lnTo>
                    <a:lnTo>
                      <a:pt x="930" y="206"/>
                    </a:lnTo>
                    <a:lnTo>
                      <a:pt x="941" y="203"/>
                    </a:lnTo>
                    <a:lnTo>
                      <a:pt x="936" y="187"/>
                    </a:lnTo>
                    <a:lnTo>
                      <a:pt x="937" y="203"/>
                    </a:lnTo>
                    <a:lnTo>
                      <a:pt x="965" y="199"/>
                    </a:lnTo>
                    <a:lnTo>
                      <a:pt x="1000" y="196"/>
                    </a:lnTo>
                    <a:lnTo>
                      <a:pt x="990" y="197"/>
                    </a:lnTo>
                    <a:lnTo>
                      <a:pt x="1002" y="196"/>
                    </a:lnTo>
                    <a:lnTo>
                      <a:pt x="1023" y="192"/>
                    </a:lnTo>
                    <a:lnTo>
                      <a:pt x="1019" y="176"/>
                    </a:lnTo>
                    <a:lnTo>
                      <a:pt x="1021" y="192"/>
                    </a:lnTo>
                    <a:lnTo>
                      <a:pt x="1037" y="190"/>
                    </a:lnTo>
                    <a:lnTo>
                      <a:pt x="1035" y="159"/>
                    </a:lnTo>
                    <a:lnTo>
                      <a:pt x="1019" y="161"/>
                    </a:lnTo>
                    <a:lnTo>
                      <a:pt x="1026" y="161"/>
                    </a:lnTo>
                    <a:lnTo>
                      <a:pt x="1018" y="162"/>
                    </a:lnTo>
                    <a:lnTo>
                      <a:pt x="997" y="166"/>
                    </a:lnTo>
                    <a:lnTo>
                      <a:pt x="998" y="180"/>
                    </a:lnTo>
                    <a:lnTo>
                      <a:pt x="997" y="164"/>
                    </a:lnTo>
                    <a:lnTo>
                      <a:pt x="962" y="168"/>
                    </a:lnTo>
                    <a:lnTo>
                      <a:pt x="934" y="171"/>
                    </a:lnTo>
                    <a:lnTo>
                      <a:pt x="932" y="171"/>
                    </a:lnTo>
                    <a:lnTo>
                      <a:pt x="930" y="173"/>
                    </a:lnTo>
                    <a:lnTo>
                      <a:pt x="920" y="176"/>
                    </a:lnTo>
                    <a:lnTo>
                      <a:pt x="925" y="190"/>
                    </a:lnTo>
                    <a:lnTo>
                      <a:pt x="925" y="175"/>
                    </a:lnTo>
                    <a:lnTo>
                      <a:pt x="915" y="175"/>
                    </a:lnTo>
                    <a:lnTo>
                      <a:pt x="911" y="176"/>
                    </a:lnTo>
                    <a:lnTo>
                      <a:pt x="904" y="178"/>
                    </a:lnTo>
                    <a:lnTo>
                      <a:pt x="908" y="192"/>
                    </a:lnTo>
                    <a:lnTo>
                      <a:pt x="908" y="176"/>
                    </a:lnTo>
                    <a:lnTo>
                      <a:pt x="895" y="176"/>
                    </a:lnTo>
                    <a:lnTo>
                      <a:pt x="889" y="180"/>
                    </a:lnTo>
                    <a:lnTo>
                      <a:pt x="895" y="194"/>
                    </a:lnTo>
                    <a:lnTo>
                      <a:pt x="895" y="178"/>
                    </a:lnTo>
                    <a:lnTo>
                      <a:pt x="890" y="178"/>
                    </a:lnTo>
                    <a:lnTo>
                      <a:pt x="887" y="180"/>
                    </a:lnTo>
                    <a:lnTo>
                      <a:pt x="880" y="182"/>
                    </a:lnTo>
                    <a:lnTo>
                      <a:pt x="876" y="182"/>
                    </a:lnTo>
                    <a:close/>
                    <a:moveTo>
                      <a:pt x="1114" y="154"/>
                    </a:moveTo>
                    <a:lnTo>
                      <a:pt x="1115" y="185"/>
                    </a:lnTo>
                    <a:lnTo>
                      <a:pt x="1133" y="183"/>
                    </a:lnTo>
                    <a:lnTo>
                      <a:pt x="1178" y="182"/>
                    </a:lnTo>
                    <a:lnTo>
                      <a:pt x="1177" y="166"/>
                    </a:lnTo>
                    <a:lnTo>
                      <a:pt x="1177" y="182"/>
                    </a:lnTo>
                    <a:lnTo>
                      <a:pt x="1274" y="182"/>
                    </a:lnTo>
                    <a:lnTo>
                      <a:pt x="1274" y="150"/>
                    </a:lnTo>
                    <a:lnTo>
                      <a:pt x="1177" y="150"/>
                    </a:lnTo>
                    <a:lnTo>
                      <a:pt x="1131" y="152"/>
                    </a:lnTo>
                    <a:lnTo>
                      <a:pt x="1114" y="154"/>
                    </a:lnTo>
                    <a:close/>
                    <a:moveTo>
                      <a:pt x="1353" y="154"/>
                    </a:moveTo>
                    <a:lnTo>
                      <a:pt x="1353" y="185"/>
                    </a:lnTo>
                    <a:lnTo>
                      <a:pt x="1369" y="185"/>
                    </a:lnTo>
                    <a:lnTo>
                      <a:pt x="1369" y="169"/>
                    </a:lnTo>
                    <a:lnTo>
                      <a:pt x="1365" y="185"/>
                    </a:lnTo>
                    <a:lnTo>
                      <a:pt x="1372" y="187"/>
                    </a:lnTo>
                    <a:lnTo>
                      <a:pt x="1410" y="187"/>
                    </a:lnTo>
                    <a:lnTo>
                      <a:pt x="1410" y="171"/>
                    </a:lnTo>
                    <a:lnTo>
                      <a:pt x="1409" y="187"/>
                    </a:lnTo>
                    <a:lnTo>
                      <a:pt x="1419" y="189"/>
                    </a:lnTo>
                    <a:lnTo>
                      <a:pt x="1437" y="190"/>
                    </a:lnTo>
                    <a:lnTo>
                      <a:pt x="1419" y="189"/>
                    </a:lnTo>
                    <a:lnTo>
                      <a:pt x="1433" y="190"/>
                    </a:lnTo>
                    <a:lnTo>
                      <a:pt x="1449" y="190"/>
                    </a:lnTo>
                    <a:lnTo>
                      <a:pt x="1449" y="175"/>
                    </a:lnTo>
                    <a:lnTo>
                      <a:pt x="1447" y="190"/>
                    </a:lnTo>
                    <a:lnTo>
                      <a:pt x="1465" y="192"/>
                    </a:lnTo>
                    <a:lnTo>
                      <a:pt x="1503" y="196"/>
                    </a:lnTo>
                    <a:lnTo>
                      <a:pt x="1494" y="196"/>
                    </a:lnTo>
                    <a:lnTo>
                      <a:pt x="1510" y="196"/>
                    </a:lnTo>
                    <a:lnTo>
                      <a:pt x="1512" y="164"/>
                    </a:lnTo>
                    <a:lnTo>
                      <a:pt x="1506" y="164"/>
                    </a:lnTo>
                    <a:lnTo>
                      <a:pt x="1505" y="180"/>
                    </a:lnTo>
                    <a:lnTo>
                      <a:pt x="1506" y="164"/>
                    </a:lnTo>
                    <a:lnTo>
                      <a:pt x="1468" y="161"/>
                    </a:lnTo>
                    <a:lnTo>
                      <a:pt x="1451" y="159"/>
                    </a:lnTo>
                    <a:lnTo>
                      <a:pt x="1435" y="159"/>
                    </a:lnTo>
                    <a:lnTo>
                      <a:pt x="1435" y="175"/>
                    </a:lnTo>
                    <a:lnTo>
                      <a:pt x="1437" y="159"/>
                    </a:lnTo>
                    <a:lnTo>
                      <a:pt x="1423" y="157"/>
                    </a:lnTo>
                    <a:lnTo>
                      <a:pt x="1421" y="173"/>
                    </a:lnTo>
                    <a:lnTo>
                      <a:pt x="1424" y="159"/>
                    </a:lnTo>
                    <a:lnTo>
                      <a:pt x="1414" y="157"/>
                    </a:lnTo>
                    <a:lnTo>
                      <a:pt x="1409" y="155"/>
                    </a:lnTo>
                    <a:lnTo>
                      <a:pt x="1410" y="155"/>
                    </a:lnTo>
                    <a:lnTo>
                      <a:pt x="1375" y="155"/>
                    </a:lnTo>
                    <a:lnTo>
                      <a:pt x="1375" y="171"/>
                    </a:lnTo>
                    <a:lnTo>
                      <a:pt x="1379" y="157"/>
                    </a:lnTo>
                    <a:lnTo>
                      <a:pt x="1372" y="155"/>
                    </a:lnTo>
                    <a:lnTo>
                      <a:pt x="1369" y="154"/>
                    </a:lnTo>
                    <a:lnTo>
                      <a:pt x="1360" y="154"/>
                    </a:lnTo>
                    <a:lnTo>
                      <a:pt x="1353" y="154"/>
                    </a:lnTo>
                    <a:close/>
                    <a:moveTo>
                      <a:pt x="1590" y="175"/>
                    </a:moveTo>
                    <a:lnTo>
                      <a:pt x="1585" y="204"/>
                    </a:lnTo>
                    <a:lnTo>
                      <a:pt x="1590" y="206"/>
                    </a:lnTo>
                    <a:lnTo>
                      <a:pt x="1599" y="206"/>
                    </a:lnTo>
                    <a:lnTo>
                      <a:pt x="1592" y="206"/>
                    </a:lnTo>
                    <a:lnTo>
                      <a:pt x="1615" y="208"/>
                    </a:lnTo>
                    <a:lnTo>
                      <a:pt x="1639" y="210"/>
                    </a:lnTo>
                    <a:lnTo>
                      <a:pt x="1641" y="178"/>
                    </a:lnTo>
                    <a:lnTo>
                      <a:pt x="1616" y="176"/>
                    </a:lnTo>
                    <a:lnTo>
                      <a:pt x="1594" y="175"/>
                    </a:lnTo>
                    <a:lnTo>
                      <a:pt x="1592" y="190"/>
                    </a:lnTo>
                    <a:lnTo>
                      <a:pt x="1595" y="176"/>
                    </a:lnTo>
                    <a:lnTo>
                      <a:pt x="1590" y="175"/>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03" name="Freeform 2641"/>
              <p:cNvSpPr>
                <a:spLocks noEditPoints="1"/>
              </p:cNvSpPr>
              <p:nvPr/>
            </p:nvSpPr>
            <p:spPr bwMode="auto">
              <a:xfrm>
                <a:off x="3397" y="2942"/>
                <a:ext cx="750" cy="42"/>
              </a:xfrm>
              <a:custGeom>
                <a:avLst/>
                <a:gdLst>
                  <a:gd name="T0" fmla="*/ 23 w 1501"/>
                  <a:gd name="T1" fmla="*/ 33 h 84"/>
                  <a:gd name="T2" fmla="*/ 49 w 1501"/>
                  <a:gd name="T3" fmla="*/ 37 h 84"/>
                  <a:gd name="T4" fmla="*/ 93 w 1501"/>
                  <a:gd name="T5" fmla="*/ 24 h 84"/>
                  <a:gd name="T6" fmla="*/ 112 w 1501"/>
                  <a:gd name="T7" fmla="*/ 44 h 84"/>
                  <a:gd name="T8" fmla="*/ 157 w 1501"/>
                  <a:gd name="T9" fmla="*/ 49 h 84"/>
                  <a:gd name="T10" fmla="*/ 135 w 1501"/>
                  <a:gd name="T11" fmla="*/ 14 h 84"/>
                  <a:gd name="T12" fmla="*/ 117 w 1501"/>
                  <a:gd name="T13" fmla="*/ 14 h 84"/>
                  <a:gd name="T14" fmla="*/ 95 w 1501"/>
                  <a:gd name="T15" fmla="*/ 9 h 84"/>
                  <a:gd name="T16" fmla="*/ 49 w 1501"/>
                  <a:gd name="T17" fmla="*/ 21 h 84"/>
                  <a:gd name="T18" fmla="*/ 25 w 1501"/>
                  <a:gd name="T19" fmla="*/ 17 h 84"/>
                  <a:gd name="T20" fmla="*/ 238 w 1501"/>
                  <a:gd name="T21" fmla="*/ 24 h 84"/>
                  <a:gd name="T22" fmla="*/ 248 w 1501"/>
                  <a:gd name="T23" fmla="*/ 40 h 84"/>
                  <a:gd name="T24" fmla="*/ 273 w 1501"/>
                  <a:gd name="T25" fmla="*/ 59 h 84"/>
                  <a:gd name="T26" fmla="*/ 283 w 1501"/>
                  <a:gd name="T27" fmla="*/ 44 h 84"/>
                  <a:gd name="T28" fmla="*/ 330 w 1501"/>
                  <a:gd name="T29" fmla="*/ 65 h 84"/>
                  <a:gd name="T30" fmla="*/ 395 w 1501"/>
                  <a:gd name="T31" fmla="*/ 70 h 84"/>
                  <a:gd name="T32" fmla="*/ 397 w 1501"/>
                  <a:gd name="T33" fmla="*/ 38 h 84"/>
                  <a:gd name="T34" fmla="*/ 334 w 1501"/>
                  <a:gd name="T35" fmla="*/ 33 h 84"/>
                  <a:gd name="T36" fmla="*/ 269 w 1501"/>
                  <a:gd name="T37" fmla="*/ 28 h 84"/>
                  <a:gd name="T38" fmla="*/ 252 w 1501"/>
                  <a:gd name="T39" fmla="*/ 26 h 84"/>
                  <a:gd name="T40" fmla="*/ 241 w 1501"/>
                  <a:gd name="T41" fmla="*/ 24 h 84"/>
                  <a:gd name="T42" fmla="*/ 473 w 1501"/>
                  <a:gd name="T43" fmla="*/ 73 h 84"/>
                  <a:gd name="T44" fmla="*/ 512 w 1501"/>
                  <a:gd name="T45" fmla="*/ 59 h 84"/>
                  <a:gd name="T46" fmla="*/ 555 w 1501"/>
                  <a:gd name="T47" fmla="*/ 78 h 84"/>
                  <a:gd name="T48" fmla="*/ 578 w 1501"/>
                  <a:gd name="T49" fmla="*/ 78 h 84"/>
                  <a:gd name="T50" fmla="*/ 632 w 1501"/>
                  <a:gd name="T51" fmla="*/ 49 h 84"/>
                  <a:gd name="T52" fmla="*/ 601 w 1501"/>
                  <a:gd name="T53" fmla="*/ 49 h 84"/>
                  <a:gd name="T54" fmla="*/ 555 w 1501"/>
                  <a:gd name="T55" fmla="*/ 63 h 84"/>
                  <a:gd name="T56" fmla="*/ 513 w 1501"/>
                  <a:gd name="T57" fmla="*/ 44 h 84"/>
                  <a:gd name="T58" fmla="*/ 489 w 1501"/>
                  <a:gd name="T59" fmla="*/ 44 h 84"/>
                  <a:gd name="T60" fmla="*/ 711 w 1501"/>
                  <a:gd name="T61" fmla="*/ 82 h 84"/>
                  <a:gd name="T62" fmla="*/ 707 w 1501"/>
                  <a:gd name="T63" fmla="*/ 80 h 84"/>
                  <a:gd name="T64" fmla="*/ 870 w 1501"/>
                  <a:gd name="T65" fmla="*/ 52 h 84"/>
                  <a:gd name="T66" fmla="*/ 725 w 1501"/>
                  <a:gd name="T67" fmla="*/ 54 h 84"/>
                  <a:gd name="T68" fmla="*/ 711 w 1501"/>
                  <a:gd name="T69" fmla="*/ 51 h 84"/>
                  <a:gd name="T70" fmla="*/ 1065 w 1501"/>
                  <a:gd name="T71" fmla="*/ 84 h 84"/>
                  <a:gd name="T72" fmla="*/ 1084 w 1501"/>
                  <a:gd name="T73" fmla="*/ 82 h 84"/>
                  <a:gd name="T74" fmla="*/ 1084 w 1501"/>
                  <a:gd name="T75" fmla="*/ 51 h 84"/>
                  <a:gd name="T76" fmla="*/ 1063 w 1501"/>
                  <a:gd name="T77" fmla="*/ 52 h 84"/>
                  <a:gd name="T78" fmla="*/ 1185 w 1501"/>
                  <a:gd name="T79" fmla="*/ 51 h 84"/>
                  <a:gd name="T80" fmla="*/ 1255 w 1501"/>
                  <a:gd name="T81" fmla="*/ 80 h 84"/>
                  <a:gd name="T82" fmla="*/ 1344 w 1501"/>
                  <a:gd name="T83" fmla="*/ 80 h 84"/>
                  <a:gd name="T84" fmla="*/ 1238 w 1501"/>
                  <a:gd name="T85" fmla="*/ 51 h 84"/>
                  <a:gd name="T86" fmla="*/ 1185 w 1501"/>
                  <a:gd name="T87" fmla="*/ 51 h 84"/>
                  <a:gd name="T88" fmla="*/ 1460 w 1501"/>
                  <a:gd name="T89" fmla="*/ 80 h 84"/>
                  <a:gd name="T90" fmla="*/ 1482 w 1501"/>
                  <a:gd name="T91" fmla="*/ 78 h 84"/>
                  <a:gd name="T92" fmla="*/ 1482 w 1501"/>
                  <a:gd name="T93" fmla="*/ 47 h 84"/>
                  <a:gd name="T94" fmla="*/ 1458 w 1501"/>
                  <a:gd name="T95" fmla="*/ 4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01" h="84">
                    <a:moveTo>
                      <a:pt x="6" y="0"/>
                    </a:moveTo>
                    <a:lnTo>
                      <a:pt x="0" y="30"/>
                    </a:lnTo>
                    <a:lnTo>
                      <a:pt x="23" y="33"/>
                    </a:lnTo>
                    <a:lnTo>
                      <a:pt x="47" y="37"/>
                    </a:lnTo>
                    <a:lnTo>
                      <a:pt x="46" y="37"/>
                    </a:lnTo>
                    <a:lnTo>
                      <a:pt x="49" y="37"/>
                    </a:lnTo>
                    <a:lnTo>
                      <a:pt x="72" y="38"/>
                    </a:lnTo>
                    <a:lnTo>
                      <a:pt x="93" y="40"/>
                    </a:lnTo>
                    <a:lnTo>
                      <a:pt x="93" y="24"/>
                    </a:lnTo>
                    <a:lnTo>
                      <a:pt x="91" y="40"/>
                    </a:lnTo>
                    <a:lnTo>
                      <a:pt x="122" y="45"/>
                    </a:lnTo>
                    <a:lnTo>
                      <a:pt x="112" y="44"/>
                    </a:lnTo>
                    <a:lnTo>
                      <a:pt x="131" y="45"/>
                    </a:lnTo>
                    <a:lnTo>
                      <a:pt x="149" y="47"/>
                    </a:lnTo>
                    <a:lnTo>
                      <a:pt x="157" y="49"/>
                    </a:lnTo>
                    <a:lnTo>
                      <a:pt x="161" y="17"/>
                    </a:lnTo>
                    <a:lnTo>
                      <a:pt x="152" y="16"/>
                    </a:lnTo>
                    <a:lnTo>
                      <a:pt x="135" y="14"/>
                    </a:lnTo>
                    <a:lnTo>
                      <a:pt x="116" y="12"/>
                    </a:lnTo>
                    <a:lnTo>
                      <a:pt x="114" y="28"/>
                    </a:lnTo>
                    <a:lnTo>
                      <a:pt x="117" y="14"/>
                    </a:lnTo>
                    <a:lnTo>
                      <a:pt x="96" y="10"/>
                    </a:lnTo>
                    <a:lnTo>
                      <a:pt x="88" y="9"/>
                    </a:lnTo>
                    <a:lnTo>
                      <a:pt x="95" y="9"/>
                    </a:lnTo>
                    <a:lnTo>
                      <a:pt x="74" y="7"/>
                    </a:lnTo>
                    <a:lnTo>
                      <a:pt x="51" y="5"/>
                    </a:lnTo>
                    <a:lnTo>
                      <a:pt x="49" y="21"/>
                    </a:lnTo>
                    <a:lnTo>
                      <a:pt x="51" y="5"/>
                    </a:lnTo>
                    <a:lnTo>
                      <a:pt x="26" y="2"/>
                    </a:lnTo>
                    <a:lnTo>
                      <a:pt x="25" y="17"/>
                    </a:lnTo>
                    <a:lnTo>
                      <a:pt x="28" y="3"/>
                    </a:lnTo>
                    <a:lnTo>
                      <a:pt x="6" y="0"/>
                    </a:lnTo>
                    <a:close/>
                    <a:moveTo>
                      <a:pt x="238" y="24"/>
                    </a:moveTo>
                    <a:lnTo>
                      <a:pt x="238" y="56"/>
                    </a:lnTo>
                    <a:lnTo>
                      <a:pt x="248" y="56"/>
                    </a:lnTo>
                    <a:lnTo>
                      <a:pt x="248" y="40"/>
                    </a:lnTo>
                    <a:lnTo>
                      <a:pt x="246" y="56"/>
                    </a:lnTo>
                    <a:lnTo>
                      <a:pt x="267" y="59"/>
                    </a:lnTo>
                    <a:lnTo>
                      <a:pt x="273" y="59"/>
                    </a:lnTo>
                    <a:lnTo>
                      <a:pt x="269" y="59"/>
                    </a:lnTo>
                    <a:lnTo>
                      <a:pt x="283" y="59"/>
                    </a:lnTo>
                    <a:lnTo>
                      <a:pt x="283" y="44"/>
                    </a:lnTo>
                    <a:lnTo>
                      <a:pt x="281" y="59"/>
                    </a:lnTo>
                    <a:lnTo>
                      <a:pt x="313" y="63"/>
                    </a:lnTo>
                    <a:lnTo>
                      <a:pt x="330" y="65"/>
                    </a:lnTo>
                    <a:lnTo>
                      <a:pt x="327" y="65"/>
                    </a:lnTo>
                    <a:lnTo>
                      <a:pt x="332" y="65"/>
                    </a:lnTo>
                    <a:lnTo>
                      <a:pt x="395" y="70"/>
                    </a:lnTo>
                    <a:lnTo>
                      <a:pt x="395" y="38"/>
                    </a:lnTo>
                    <a:lnTo>
                      <a:pt x="395" y="54"/>
                    </a:lnTo>
                    <a:lnTo>
                      <a:pt x="397" y="38"/>
                    </a:lnTo>
                    <a:lnTo>
                      <a:pt x="334" y="33"/>
                    </a:lnTo>
                    <a:lnTo>
                      <a:pt x="332" y="49"/>
                    </a:lnTo>
                    <a:lnTo>
                      <a:pt x="334" y="33"/>
                    </a:lnTo>
                    <a:lnTo>
                      <a:pt x="316" y="31"/>
                    </a:lnTo>
                    <a:lnTo>
                      <a:pt x="285" y="28"/>
                    </a:lnTo>
                    <a:lnTo>
                      <a:pt x="269" y="28"/>
                    </a:lnTo>
                    <a:lnTo>
                      <a:pt x="269" y="44"/>
                    </a:lnTo>
                    <a:lnTo>
                      <a:pt x="273" y="30"/>
                    </a:lnTo>
                    <a:lnTo>
                      <a:pt x="252" y="26"/>
                    </a:lnTo>
                    <a:lnTo>
                      <a:pt x="246" y="24"/>
                    </a:lnTo>
                    <a:lnTo>
                      <a:pt x="248" y="24"/>
                    </a:lnTo>
                    <a:lnTo>
                      <a:pt x="241" y="24"/>
                    </a:lnTo>
                    <a:lnTo>
                      <a:pt x="238" y="24"/>
                    </a:lnTo>
                    <a:close/>
                    <a:moveTo>
                      <a:pt x="475" y="42"/>
                    </a:moveTo>
                    <a:lnTo>
                      <a:pt x="473" y="73"/>
                    </a:lnTo>
                    <a:lnTo>
                      <a:pt x="487" y="75"/>
                    </a:lnTo>
                    <a:lnTo>
                      <a:pt x="512" y="75"/>
                    </a:lnTo>
                    <a:lnTo>
                      <a:pt x="512" y="59"/>
                    </a:lnTo>
                    <a:lnTo>
                      <a:pt x="512" y="75"/>
                    </a:lnTo>
                    <a:lnTo>
                      <a:pt x="533" y="77"/>
                    </a:lnTo>
                    <a:lnTo>
                      <a:pt x="555" y="78"/>
                    </a:lnTo>
                    <a:lnTo>
                      <a:pt x="578" y="78"/>
                    </a:lnTo>
                    <a:lnTo>
                      <a:pt x="578" y="63"/>
                    </a:lnTo>
                    <a:lnTo>
                      <a:pt x="578" y="78"/>
                    </a:lnTo>
                    <a:lnTo>
                      <a:pt x="599" y="80"/>
                    </a:lnTo>
                    <a:lnTo>
                      <a:pt x="632" y="80"/>
                    </a:lnTo>
                    <a:lnTo>
                      <a:pt x="632" y="49"/>
                    </a:lnTo>
                    <a:lnTo>
                      <a:pt x="599" y="49"/>
                    </a:lnTo>
                    <a:lnTo>
                      <a:pt x="599" y="65"/>
                    </a:lnTo>
                    <a:lnTo>
                      <a:pt x="601" y="49"/>
                    </a:lnTo>
                    <a:lnTo>
                      <a:pt x="580" y="47"/>
                    </a:lnTo>
                    <a:lnTo>
                      <a:pt x="555" y="47"/>
                    </a:lnTo>
                    <a:lnTo>
                      <a:pt x="555" y="63"/>
                    </a:lnTo>
                    <a:lnTo>
                      <a:pt x="557" y="47"/>
                    </a:lnTo>
                    <a:lnTo>
                      <a:pt x="534" y="45"/>
                    </a:lnTo>
                    <a:lnTo>
                      <a:pt x="513" y="44"/>
                    </a:lnTo>
                    <a:lnTo>
                      <a:pt x="487" y="44"/>
                    </a:lnTo>
                    <a:lnTo>
                      <a:pt x="487" y="59"/>
                    </a:lnTo>
                    <a:lnTo>
                      <a:pt x="489" y="44"/>
                    </a:lnTo>
                    <a:lnTo>
                      <a:pt x="475" y="42"/>
                    </a:lnTo>
                    <a:close/>
                    <a:moveTo>
                      <a:pt x="711" y="51"/>
                    </a:moveTo>
                    <a:lnTo>
                      <a:pt x="711" y="82"/>
                    </a:lnTo>
                    <a:lnTo>
                      <a:pt x="714" y="82"/>
                    </a:lnTo>
                    <a:lnTo>
                      <a:pt x="714" y="66"/>
                    </a:lnTo>
                    <a:lnTo>
                      <a:pt x="707" y="80"/>
                    </a:lnTo>
                    <a:lnTo>
                      <a:pt x="714" y="84"/>
                    </a:lnTo>
                    <a:lnTo>
                      <a:pt x="870" y="84"/>
                    </a:lnTo>
                    <a:lnTo>
                      <a:pt x="870" y="52"/>
                    </a:lnTo>
                    <a:lnTo>
                      <a:pt x="718" y="52"/>
                    </a:lnTo>
                    <a:lnTo>
                      <a:pt x="718" y="68"/>
                    </a:lnTo>
                    <a:lnTo>
                      <a:pt x="725" y="54"/>
                    </a:lnTo>
                    <a:lnTo>
                      <a:pt x="718" y="51"/>
                    </a:lnTo>
                    <a:lnTo>
                      <a:pt x="714" y="51"/>
                    </a:lnTo>
                    <a:lnTo>
                      <a:pt x="711" y="51"/>
                    </a:lnTo>
                    <a:close/>
                    <a:moveTo>
                      <a:pt x="948" y="52"/>
                    </a:moveTo>
                    <a:lnTo>
                      <a:pt x="948" y="84"/>
                    </a:lnTo>
                    <a:lnTo>
                      <a:pt x="1065" y="84"/>
                    </a:lnTo>
                    <a:lnTo>
                      <a:pt x="1086" y="82"/>
                    </a:lnTo>
                    <a:lnTo>
                      <a:pt x="1084" y="66"/>
                    </a:lnTo>
                    <a:lnTo>
                      <a:pt x="1084" y="82"/>
                    </a:lnTo>
                    <a:lnTo>
                      <a:pt x="1107" y="82"/>
                    </a:lnTo>
                    <a:lnTo>
                      <a:pt x="1107" y="51"/>
                    </a:lnTo>
                    <a:lnTo>
                      <a:pt x="1084" y="51"/>
                    </a:lnTo>
                    <a:lnTo>
                      <a:pt x="1063" y="52"/>
                    </a:lnTo>
                    <a:lnTo>
                      <a:pt x="1063" y="68"/>
                    </a:lnTo>
                    <a:lnTo>
                      <a:pt x="1063" y="52"/>
                    </a:lnTo>
                    <a:lnTo>
                      <a:pt x="973" y="52"/>
                    </a:lnTo>
                    <a:lnTo>
                      <a:pt x="948" y="52"/>
                    </a:lnTo>
                    <a:close/>
                    <a:moveTo>
                      <a:pt x="1185" y="51"/>
                    </a:moveTo>
                    <a:lnTo>
                      <a:pt x="1185" y="82"/>
                    </a:lnTo>
                    <a:lnTo>
                      <a:pt x="1241" y="82"/>
                    </a:lnTo>
                    <a:lnTo>
                      <a:pt x="1255" y="80"/>
                    </a:lnTo>
                    <a:lnTo>
                      <a:pt x="1254" y="65"/>
                    </a:lnTo>
                    <a:lnTo>
                      <a:pt x="1254" y="80"/>
                    </a:lnTo>
                    <a:lnTo>
                      <a:pt x="1344" y="80"/>
                    </a:lnTo>
                    <a:lnTo>
                      <a:pt x="1344" y="49"/>
                    </a:lnTo>
                    <a:lnTo>
                      <a:pt x="1252" y="49"/>
                    </a:lnTo>
                    <a:lnTo>
                      <a:pt x="1238" y="51"/>
                    </a:lnTo>
                    <a:lnTo>
                      <a:pt x="1240" y="66"/>
                    </a:lnTo>
                    <a:lnTo>
                      <a:pt x="1240" y="51"/>
                    </a:lnTo>
                    <a:lnTo>
                      <a:pt x="1185" y="51"/>
                    </a:lnTo>
                    <a:close/>
                    <a:moveTo>
                      <a:pt x="1423" y="49"/>
                    </a:moveTo>
                    <a:lnTo>
                      <a:pt x="1423" y="80"/>
                    </a:lnTo>
                    <a:lnTo>
                      <a:pt x="1460" y="80"/>
                    </a:lnTo>
                    <a:lnTo>
                      <a:pt x="1484" y="78"/>
                    </a:lnTo>
                    <a:lnTo>
                      <a:pt x="1482" y="63"/>
                    </a:lnTo>
                    <a:lnTo>
                      <a:pt x="1482" y="78"/>
                    </a:lnTo>
                    <a:lnTo>
                      <a:pt x="1501" y="78"/>
                    </a:lnTo>
                    <a:lnTo>
                      <a:pt x="1501" y="47"/>
                    </a:lnTo>
                    <a:lnTo>
                      <a:pt x="1482" y="47"/>
                    </a:lnTo>
                    <a:lnTo>
                      <a:pt x="1458" y="49"/>
                    </a:lnTo>
                    <a:lnTo>
                      <a:pt x="1458" y="65"/>
                    </a:lnTo>
                    <a:lnTo>
                      <a:pt x="1458" y="49"/>
                    </a:lnTo>
                    <a:lnTo>
                      <a:pt x="1423" y="49"/>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04" name="Freeform 2642"/>
              <p:cNvSpPr>
                <a:spLocks/>
              </p:cNvSpPr>
              <p:nvPr/>
            </p:nvSpPr>
            <p:spPr bwMode="auto">
              <a:xfrm>
                <a:off x="1814" y="1346"/>
                <a:ext cx="774" cy="1638"/>
              </a:xfrm>
              <a:custGeom>
                <a:avLst/>
                <a:gdLst>
                  <a:gd name="T0" fmla="*/ 30 w 1548"/>
                  <a:gd name="T1" fmla="*/ 3268 h 3277"/>
                  <a:gd name="T2" fmla="*/ 65 w 1548"/>
                  <a:gd name="T3" fmla="*/ 3210 h 3277"/>
                  <a:gd name="T4" fmla="*/ 98 w 1548"/>
                  <a:gd name="T5" fmla="*/ 3114 h 3277"/>
                  <a:gd name="T6" fmla="*/ 180 w 1548"/>
                  <a:gd name="T7" fmla="*/ 2695 h 3277"/>
                  <a:gd name="T8" fmla="*/ 295 w 1548"/>
                  <a:gd name="T9" fmla="*/ 1795 h 3277"/>
                  <a:gd name="T10" fmla="*/ 403 w 1548"/>
                  <a:gd name="T11" fmla="*/ 919 h 3277"/>
                  <a:gd name="T12" fmla="*/ 452 w 1548"/>
                  <a:gd name="T13" fmla="*/ 573 h 3277"/>
                  <a:gd name="T14" fmla="*/ 477 w 1548"/>
                  <a:gd name="T15" fmla="*/ 437 h 3277"/>
                  <a:gd name="T16" fmla="*/ 503 w 1548"/>
                  <a:gd name="T17" fmla="*/ 295 h 3277"/>
                  <a:gd name="T18" fmla="*/ 527 w 1548"/>
                  <a:gd name="T19" fmla="*/ 199 h 3277"/>
                  <a:gd name="T20" fmla="*/ 567 w 1548"/>
                  <a:gd name="T21" fmla="*/ 83 h 3277"/>
                  <a:gd name="T22" fmla="*/ 587 w 1548"/>
                  <a:gd name="T23" fmla="*/ 25 h 3277"/>
                  <a:gd name="T24" fmla="*/ 616 w 1548"/>
                  <a:gd name="T25" fmla="*/ 32 h 3277"/>
                  <a:gd name="T26" fmla="*/ 681 w 1548"/>
                  <a:gd name="T27" fmla="*/ 154 h 3277"/>
                  <a:gd name="T28" fmla="*/ 751 w 1548"/>
                  <a:gd name="T29" fmla="*/ 432 h 3277"/>
                  <a:gd name="T30" fmla="*/ 859 w 1548"/>
                  <a:gd name="T31" fmla="*/ 1055 h 3277"/>
                  <a:gd name="T32" fmla="*/ 915 w 1548"/>
                  <a:gd name="T33" fmla="*/ 1432 h 3277"/>
                  <a:gd name="T34" fmla="*/ 950 w 1548"/>
                  <a:gd name="T35" fmla="*/ 1655 h 3277"/>
                  <a:gd name="T36" fmla="*/ 962 w 1548"/>
                  <a:gd name="T37" fmla="*/ 1732 h 3277"/>
                  <a:gd name="T38" fmla="*/ 1009 w 1548"/>
                  <a:gd name="T39" fmla="*/ 2023 h 3277"/>
                  <a:gd name="T40" fmla="*/ 1100 w 1548"/>
                  <a:gd name="T41" fmla="*/ 2521 h 3277"/>
                  <a:gd name="T42" fmla="*/ 1189 w 1548"/>
                  <a:gd name="T43" fmla="*/ 2900 h 3277"/>
                  <a:gd name="T44" fmla="*/ 1255 w 1548"/>
                  <a:gd name="T45" fmla="*/ 3086 h 3277"/>
                  <a:gd name="T46" fmla="*/ 1325 w 1548"/>
                  <a:gd name="T47" fmla="*/ 3207 h 3277"/>
                  <a:gd name="T48" fmla="*/ 1367 w 1548"/>
                  <a:gd name="T49" fmla="*/ 3249 h 3277"/>
                  <a:gd name="T50" fmla="*/ 1421 w 1548"/>
                  <a:gd name="T51" fmla="*/ 3258 h 3277"/>
                  <a:gd name="T52" fmla="*/ 1484 w 1548"/>
                  <a:gd name="T53" fmla="*/ 3271 h 3277"/>
                  <a:gd name="T54" fmla="*/ 1529 w 1548"/>
                  <a:gd name="T55" fmla="*/ 3251 h 3277"/>
                  <a:gd name="T56" fmla="*/ 1487 w 1548"/>
                  <a:gd name="T57" fmla="*/ 3237 h 3277"/>
                  <a:gd name="T58" fmla="*/ 1473 w 1548"/>
                  <a:gd name="T59" fmla="*/ 3258 h 3277"/>
                  <a:gd name="T60" fmla="*/ 1431 w 1548"/>
                  <a:gd name="T61" fmla="*/ 3245 h 3277"/>
                  <a:gd name="T62" fmla="*/ 1409 w 1548"/>
                  <a:gd name="T63" fmla="*/ 3254 h 3277"/>
                  <a:gd name="T64" fmla="*/ 1386 w 1548"/>
                  <a:gd name="T65" fmla="*/ 3224 h 3277"/>
                  <a:gd name="T66" fmla="*/ 1328 w 1548"/>
                  <a:gd name="T67" fmla="*/ 3160 h 3277"/>
                  <a:gd name="T68" fmla="*/ 1272 w 1548"/>
                  <a:gd name="T69" fmla="*/ 3085 h 3277"/>
                  <a:gd name="T70" fmla="*/ 1203 w 1548"/>
                  <a:gd name="T71" fmla="*/ 2889 h 3277"/>
                  <a:gd name="T72" fmla="*/ 1129 w 1548"/>
                  <a:gd name="T73" fmla="*/ 2514 h 3277"/>
                  <a:gd name="T74" fmla="*/ 1039 w 1548"/>
                  <a:gd name="T75" fmla="*/ 2018 h 3277"/>
                  <a:gd name="T76" fmla="*/ 991 w 1548"/>
                  <a:gd name="T77" fmla="*/ 1725 h 3277"/>
                  <a:gd name="T78" fmla="*/ 979 w 1548"/>
                  <a:gd name="T79" fmla="*/ 1650 h 3277"/>
                  <a:gd name="T80" fmla="*/ 951 w 1548"/>
                  <a:gd name="T81" fmla="*/ 1465 h 3277"/>
                  <a:gd name="T82" fmla="*/ 906 w 1548"/>
                  <a:gd name="T83" fmla="*/ 1168 h 3277"/>
                  <a:gd name="T84" fmla="*/ 805 w 1548"/>
                  <a:gd name="T85" fmla="*/ 542 h 3277"/>
                  <a:gd name="T86" fmla="*/ 709 w 1548"/>
                  <a:gd name="T87" fmla="*/ 140 h 3277"/>
                  <a:gd name="T88" fmla="*/ 639 w 1548"/>
                  <a:gd name="T89" fmla="*/ 11 h 3277"/>
                  <a:gd name="T90" fmla="*/ 576 w 1548"/>
                  <a:gd name="T91" fmla="*/ 13 h 3277"/>
                  <a:gd name="T92" fmla="*/ 538 w 1548"/>
                  <a:gd name="T93" fmla="*/ 72 h 3277"/>
                  <a:gd name="T94" fmla="*/ 498 w 1548"/>
                  <a:gd name="T95" fmla="*/ 192 h 3277"/>
                  <a:gd name="T96" fmla="*/ 471 w 1548"/>
                  <a:gd name="T97" fmla="*/ 294 h 3277"/>
                  <a:gd name="T98" fmla="*/ 457 w 1548"/>
                  <a:gd name="T99" fmla="*/ 374 h 3277"/>
                  <a:gd name="T100" fmla="*/ 422 w 1548"/>
                  <a:gd name="T101" fmla="*/ 568 h 3277"/>
                  <a:gd name="T102" fmla="*/ 384 w 1548"/>
                  <a:gd name="T103" fmla="*/ 817 h 3277"/>
                  <a:gd name="T104" fmla="*/ 351 w 1548"/>
                  <a:gd name="T105" fmla="*/ 1063 h 3277"/>
                  <a:gd name="T106" fmla="*/ 194 w 1548"/>
                  <a:gd name="T107" fmla="*/ 2364 h 3277"/>
                  <a:gd name="T108" fmla="*/ 122 w 1548"/>
                  <a:gd name="T109" fmla="*/ 2942 h 3277"/>
                  <a:gd name="T110" fmla="*/ 66 w 1548"/>
                  <a:gd name="T111" fmla="*/ 3165 h 3277"/>
                  <a:gd name="T112" fmla="*/ 26 w 1548"/>
                  <a:gd name="T113" fmla="*/ 3221 h 3277"/>
                  <a:gd name="T114" fmla="*/ 4 w 1548"/>
                  <a:gd name="T115" fmla="*/ 3245 h 3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8" h="3277">
                    <a:moveTo>
                      <a:pt x="2" y="3245"/>
                    </a:moveTo>
                    <a:lnTo>
                      <a:pt x="2" y="3277"/>
                    </a:lnTo>
                    <a:lnTo>
                      <a:pt x="11" y="3277"/>
                    </a:lnTo>
                    <a:lnTo>
                      <a:pt x="16" y="3275"/>
                    </a:lnTo>
                    <a:lnTo>
                      <a:pt x="18" y="3273"/>
                    </a:lnTo>
                    <a:lnTo>
                      <a:pt x="28" y="3268"/>
                    </a:lnTo>
                    <a:lnTo>
                      <a:pt x="30" y="3268"/>
                    </a:lnTo>
                    <a:lnTo>
                      <a:pt x="38" y="3259"/>
                    </a:lnTo>
                    <a:lnTo>
                      <a:pt x="35" y="3261"/>
                    </a:lnTo>
                    <a:lnTo>
                      <a:pt x="38" y="3256"/>
                    </a:lnTo>
                    <a:lnTo>
                      <a:pt x="51" y="3238"/>
                    </a:lnTo>
                    <a:lnTo>
                      <a:pt x="54" y="3235"/>
                    </a:lnTo>
                    <a:lnTo>
                      <a:pt x="52" y="3237"/>
                    </a:lnTo>
                    <a:lnTo>
                      <a:pt x="65" y="3210"/>
                    </a:lnTo>
                    <a:lnTo>
                      <a:pt x="68" y="3202"/>
                    </a:lnTo>
                    <a:lnTo>
                      <a:pt x="66" y="3210"/>
                    </a:lnTo>
                    <a:lnTo>
                      <a:pt x="82" y="3172"/>
                    </a:lnTo>
                    <a:lnTo>
                      <a:pt x="79" y="3175"/>
                    </a:lnTo>
                    <a:lnTo>
                      <a:pt x="82" y="3170"/>
                    </a:lnTo>
                    <a:lnTo>
                      <a:pt x="100" y="3113"/>
                    </a:lnTo>
                    <a:lnTo>
                      <a:pt x="98" y="3114"/>
                    </a:lnTo>
                    <a:lnTo>
                      <a:pt x="100" y="3111"/>
                    </a:lnTo>
                    <a:lnTo>
                      <a:pt x="117" y="3038"/>
                    </a:lnTo>
                    <a:lnTo>
                      <a:pt x="138" y="2945"/>
                    </a:lnTo>
                    <a:lnTo>
                      <a:pt x="136" y="2949"/>
                    </a:lnTo>
                    <a:lnTo>
                      <a:pt x="138" y="2945"/>
                    </a:lnTo>
                    <a:lnTo>
                      <a:pt x="159" y="2830"/>
                    </a:lnTo>
                    <a:lnTo>
                      <a:pt x="180" y="2695"/>
                    </a:lnTo>
                    <a:lnTo>
                      <a:pt x="203" y="2540"/>
                    </a:lnTo>
                    <a:lnTo>
                      <a:pt x="210" y="2483"/>
                    </a:lnTo>
                    <a:lnTo>
                      <a:pt x="203" y="2538"/>
                    </a:lnTo>
                    <a:lnTo>
                      <a:pt x="225" y="2367"/>
                    </a:lnTo>
                    <a:lnTo>
                      <a:pt x="248" y="2184"/>
                    </a:lnTo>
                    <a:lnTo>
                      <a:pt x="272" y="1992"/>
                    </a:lnTo>
                    <a:lnTo>
                      <a:pt x="295" y="1795"/>
                    </a:lnTo>
                    <a:lnTo>
                      <a:pt x="318" y="1601"/>
                    </a:lnTo>
                    <a:lnTo>
                      <a:pt x="340" y="1411"/>
                    </a:lnTo>
                    <a:lnTo>
                      <a:pt x="363" y="1233"/>
                    </a:lnTo>
                    <a:lnTo>
                      <a:pt x="382" y="1067"/>
                    </a:lnTo>
                    <a:lnTo>
                      <a:pt x="367" y="1065"/>
                    </a:lnTo>
                    <a:lnTo>
                      <a:pt x="382" y="1069"/>
                    </a:lnTo>
                    <a:lnTo>
                      <a:pt x="403" y="919"/>
                    </a:lnTo>
                    <a:lnTo>
                      <a:pt x="402" y="933"/>
                    </a:lnTo>
                    <a:lnTo>
                      <a:pt x="403" y="917"/>
                    </a:lnTo>
                    <a:lnTo>
                      <a:pt x="421" y="784"/>
                    </a:lnTo>
                    <a:lnTo>
                      <a:pt x="405" y="782"/>
                    </a:lnTo>
                    <a:lnTo>
                      <a:pt x="421" y="786"/>
                    </a:lnTo>
                    <a:lnTo>
                      <a:pt x="438" y="671"/>
                    </a:lnTo>
                    <a:lnTo>
                      <a:pt x="452" y="573"/>
                    </a:lnTo>
                    <a:lnTo>
                      <a:pt x="436" y="570"/>
                    </a:lnTo>
                    <a:lnTo>
                      <a:pt x="452" y="573"/>
                    </a:lnTo>
                    <a:lnTo>
                      <a:pt x="466" y="493"/>
                    </a:lnTo>
                    <a:lnTo>
                      <a:pt x="450" y="489"/>
                    </a:lnTo>
                    <a:lnTo>
                      <a:pt x="466" y="493"/>
                    </a:lnTo>
                    <a:lnTo>
                      <a:pt x="478" y="430"/>
                    </a:lnTo>
                    <a:lnTo>
                      <a:pt x="477" y="437"/>
                    </a:lnTo>
                    <a:lnTo>
                      <a:pt x="478" y="430"/>
                    </a:lnTo>
                    <a:lnTo>
                      <a:pt x="487" y="379"/>
                    </a:lnTo>
                    <a:lnTo>
                      <a:pt x="471" y="376"/>
                    </a:lnTo>
                    <a:lnTo>
                      <a:pt x="487" y="379"/>
                    </a:lnTo>
                    <a:lnTo>
                      <a:pt x="499" y="320"/>
                    </a:lnTo>
                    <a:lnTo>
                      <a:pt x="503" y="306"/>
                    </a:lnTo>
                    <a:lnTo>
                      <a:pt x="503" y="295"/>
                    </a:lnTo>
                    <a:lnTo>
                      <a:pt x="487" y="295"/>
                    </a:lnTo>
                    <a:lnTo>
                      <a:pt x="503" y="301"/>
                    </a:lnTo>
                    <a:lnTo>
                      <a:pt x="506" y="288"/>
                    </a:lnTo>
                    <a:lnTo>
                      <a:pt x="504" y="294"/>
                    </a:lnTo>
                    <a:lnTo>
                      <a:pt x="511" y="266"/>
                    </a:lnTo>
                    <a:lnTo>
                      <a:pt x="518" y="234"/>
                    </a:lnTo>
                    <a:lnTo>
                      <a:pt x="527" y="199"/>
                    </a:lnTo>
                    <a:lnTo>
                      <a:pt x="511" y="196"/>
                    </a:lnTo>
                    <a:lnTo>
                      <a:pt x="527" y="201"/>
                    </a:lnTo>
                    <a:lnTo>
                      <a:pt x="539" y="161"/>
                    </a:lnTo>
                    <a:lnTo>
                      <a:pt x="524" y="156"/>
                    </a:lnTo>
                    <a:lnTo>
                      <a:pt x="539" y="161"/>
                    </a:lnTo>
                    <a:lnTo>
                      <a:pt x="553" y="121"/>
                    </a:lnTo>
                    <a:lnTo>
                      <a:pt x="567" y="83"/>
                    </a:lnTo>
                    <a:lnTo>
                      <a:pt x="552" y="77"/>
                    </a:lnTo>
                    <a:lnTo>
                      <a:pt x="566" y="86"/>
                    </a:lnTo>
                    <a:lnTo>
                      <a:pt x="583" y="55"/>
                    </a:lnTo>
                    <a:lnTo>
                      <a:pt x="569" y="46"/>
                    </a:lnTo>
                    <a:lnTo>
                      <a:pt x="581" y="56"/>
                    </a:lnTo>
                    <a:lnTo>
                      <a:pt x="599" y="35"/>
                    </a:lnTo>
                    <a:lnTo>
                      <a:pt x="587" y="25"/>
                    </a:lnTo>
                    <a:lnTo>
                      <a:pt x="594" y="39"/>
                    </a:lnTo>
                    <a:lnTo>
                      <a:pt x="613" y="30"/>
                    </a:lnTo>
                    <a:lnTo>
                      <a:pt x="606" y="16"/>
                    </a:lnTo>
                    <a:lnTo>
                      <a:pt x="602" y="32"/>
                    </a:lnTo>
                    <a:lnTo>
                      <a:pt x="623" y="37"/>
                    </a:lnTo>
                    <a:lnTo>
                      <a:pt x="627" y="21"/>
                    </a:lnTo>
                    <a:lnTo>
                      <a:pt x="616" y="32"/>
                    </a:lnTo>
                    <a:lnTo>
                      <a:pt x="639" y="56"/>
                    </a:lnTo>
                    <a:lnTo>
                      <a:pt x="649" y="46"/>
                    </a:lnTo>
                    <a:lnTo>
                      <a:pt x="635" y="55"/>
                    </a:lnTo>
                    <a:lnTo>
                      <a:pt x="658" y="96"/>
                    </a:lnTo>
                    <a:lnTo>
                      <a:pt x="672" y="88"/>
                    </a:lnTo>
                    <a:lnTo>
                      <a:pt x="658" y="93"/>
                    </a:lnTo>
                    <a:lnTo>
                      <a:pt x="681" y="154"/>
                    </a:lnTo>
                    <a:lnTo>
                      <a:pt x="695" y="149"/>
                    </a:lnTo>
                    <a:lnTo>
                      <a:pt x="681" y="154"/>
                    </a:lnTo>
                    <a:lnTo>
                      <a:pt x="703" y="231"/>
                    </a:lnTo>
                    <a:lnTo>
                      <a:pt x="728" y="325"/>
                    </a:lnTo>
                    <a:lnTo>
                      <a:pt x="742" y="320"/>
                    </a:lnTo>
                    <a:lnTo>
                      <a:pt x="728" y="323"/>
                    </a:lnTo>
                    <a:lnTo>
                      <a:pt x="751" y="432"/>
                    </a:lnTo>
                    <a:lnTo>
                      <a:pt x="775" y="549"/>
                    </a:lnTo>
                    <a:lnTo>
                      <a:pt x="789" y="545"/>
                    </a:lnTo>
                    <a:lnTo>
                      <a:pt x="775" y="549"/>
                    </a:lnTo>
                    <a:lnTo>
                      <a:pt x="796" y="672"/>
                    </a:lnTo>
                    <a:lnTo>
                      <a:pt x="819" y="802"/>
                    </a:lnTo>
                    <a:lnTo>
                      <a:pt x="840" y="929"/>
                    </a:lnTo>
                    <a:lnTo>
                      <a:pt x="859" y="1055"/>
                    </a:lnTo>
                    <a:lnTo>
                      <a:pt x="876" y="1173"/>
                    </a:lnTo>
                    <a:lnTo>
                      <a:pt x="894" y="1283"/>
                    </a:lnTo>
                    <a:lnTo>
                      <a:pt x="909" y="1383"/>
                    </a:lnTo>
                    <a:lnTo>
                      <a:pt x="923" y="1379"/>
                    </a:lnTo>
                    <a:lnTo>
                      <a:pt x="908" y="1383"/>
                    </a:lnTo>
                    <a:lnTo>
                      <a:pt x="920" y="1470"/>
                    </a:lnTo>
                    <a:lnTo>
                      <a:pt x="915" y="1432"/>
                    </a:lnTo>
                    <a:lnTo>
                      <a:pt x="922" y="1470"/>
                    </a:lnTo>
                    <a:lnTo>
                      <a:pt x="934" y="1545"/>
                    </a:lnTo>
                    <a:lnTo>
                      <a:pt x="948" y="1542"/>
                    </a:lnTo>
                    <a:lnTo>
                      <a:pt x="932" y="1545"/>
                    </a:lnTo>
                    <a:lnTo>
                      <a:pt x="941" y="1608"/>
                    </a:lnTo>
                    <a:lnTo>
                      <a:pt x="943" y="1608"/>
                    </a:lnTo>
                    <a:lnTo>
                      <a:pt x="950" y="1655"/>
                    </a:lnTo>
                    <a:lnTo>
                      <a:pt x="955" y="1688"/>
                    </a:lnTo>
                    <a:lnTo>
                      <a:pt x="969" y="1685"/>
                    </a:lnTo>
                    <a:lnTo>
                      <a:pt x="953" y="1687"/>
                    </a:lnTo>
                    <a:lnTo>
                      <a:pt x="955" y="1704"/>
                    </a:lnTo>
                    <a:lnTo>
                      <a:pt x="955" y="1699"/>
                    </a:lnTo>
                    <a:lnTo>
                      <a:pt x="957" y="1706"/>
                    </a:lnTo>
                    <a:lnTo>
                      <a:pt x="962" y="1732"/>
                    </a:lnTo>
                    <a:lnTo>
                      <a:pt x="976" y="1728"/>
                    </a:lnTo>
                    <a:lnTo>
                      <a:pt x="962" y="1732"/>
                    </a:lnTo>
                    <a:lnTo>
                      <a:pt x="967" y="1765"/>
                    </a:lnTo>
                    <a:lnTo>
                      <a:pt x="974" y="1812"/>
                    </a:lnTo>
                    <a:lnTo>
                      <a:pt x="984" y="1872"/>
                    </a:lnTo>
                    <a:lnTo>
                      <a:pt x="995" y="1941"/>
                    </a:lnTo>
                    <a:lnTo>
                      <a:pt x="1009" y="2023"/>
                    </a:lnTo>
                    <a:lnTo>
                      <a:pt x="1023" y="2112"/>
                    </a:lnTo>
                    <a:lnTo>
                      <a:pt x="1040" y="2210"/>
                    </a:lnTo>
                    <a:lnTo>
                      <a:pt x="1058" y="2313"/>
                    </a:lnTo>
                    <a:lnTo>
                      <a:pt x="1058" y="2318"/>
                    </a:lnTo>
                    <a:lnTo>
                      <a:pt x="1058" y="2313"/>
                    </a:lnTo>
                    <a:lnTo>
                      <a:pt x="1079" y="2416"/>
                    </a:lnTo>
                    <a:lnTo>
                      <a:pt x="1100" y="2521"/>
                    </a:lnTo>
                    <a:lnTo>
                      <a:pt x="1121" y="2622"/>
                    </a:lnTo>
                    <a:lnTo>
                      <a:pt x="1143" y="2718"/>
                    </a:lnTo>
                    <a:lnTo>
                      <a:pt x="1166" y="2811"/>
                    </a:lnTo>
                    <a:lnTo>
                      <a:pt x="1168" y="2818"/>
                    </a:lnTo>
                    <a:lnTo>
                      <a:pt x="1166" y="2812"/>
                    </a:lnTo>
                    <a:lnTo>
                      <a:pt x="1189" y="2894"/>
                    </a:lnTo>
                    <a:lnTo>
                      <a:pt x="1189" y="2900"/>
                    </a:lnTo>
                    <a:lnTo>
                      <a:pt x="1189" y="2894"/>
                    </a:lnTo>
                    <a:lnTo>
                      <a:pt x="1213" y="2970"/>
                    </a:lnTo>
                    <a:lnTo>
                      <a:pt x="1236" y="3034"/>
                    </a:lnTo>
                    <a:lnTo>
                      <a:pt x="1238" y="3041"/>
                    </a:lnTo>
                    <a:lnTo>
                      <a:pt x="1236" y="3036"/>
                    </a:lnTo>
                    <a:lnTo>
                      <a:pt x="1259" y="3092"/>
                    </a:lnTo>
                    <a:lnTo>
                      <a:pt x="1255" y="3086"/>
                    </a:lnTo>
                    <a:lnTo>
                      <a:pt x="1259" y="3092"/>
                    </a:lnTo>
                    <a:lnTo>
                      <a:pt x="1286" y="3148"/>
                    </a:lnTo>
                    <a:lnTo>
                      <a:pt x="1281" y="3139"/>
                    </a:lnTo>
                    <a:lnTo>
                      <a:pt x="1302" y="3177"/>
                    </a:lnTo>
                    <a:lnTo>
                      <a:pt x="1300" y="3174"/>
                    </a:lnTo>
                    <a:lnTo>
                      <a:pt x="1304" y="3179"/>
                    </a:lnTo>
                    <a:lnTo>
                      <a:pt x="1325" y="3207"/>
                    </a:lnTo>
                    <a:lnTo>
                      <a:pt x="1325" y="3205"/>
                    </a:lnTo>
                    <a:lnTo>
                      <a:pt x="1327" y="3207"/>
                    </a:lnTo>
                    <a:lnTo>
                      <a:pt x="1348" y="3230"/>
                    </a:lnTo>
                    <a:lnTo>
                      <a:pt x="1348" y="3231"/>
                    </a:lnTo>
                    <a:lnTo>
                      <a:pt x="1365" y="3247"/>
                    </a:lnTo>
                    <a:lnTo>
                      <a:pt x="1368" y="3249"/>
                    </a:lnTo>
                    <a:lnTo>
                      <a:pt x="1367" y="3249"/>
                    </a:lnTo>
                    <a:lnTo>
                      <a:pt x="1384" y="3261"/>
                    </a:lnTo>
                    <a:lnTo>
                      <a:pt x="1382" y="3259"/>
                    </a:lnTo>
                    <a:lnTo>
                      <a:pt x="1388" y="3261"/>
                    </a:lnTo>
                    <a:lnTo>
                      <a:pt x="1403" y="3268"/>
                    </a:lnTo>
                    <a:lnTo>
                      <a:pt x="1405" y="3270"/>
                    </a:lnTo>
                    <a:lnTo>
                      <a:pt x="1417" y="3273"/>
                    </a:lnTo>
                    <a:lnTo>
                      <a:pt x="1421" y="3258"/>
                    </a:lnTo>
                    <a:lnTo>
                      <a:pt x="1416" y="3273"/>
                    </a:lnTo>
                    <a:lnTo>
                      <a:pt x="1426" y="3277"/>
                    </a:lnTo>
                    <a:lnTo>
                      <a:pt x="1466" y="3277"/>
                    </a:lnTo>
                    <a:lnTo>
                      <a:pt x="1471" y="3275"/>
                    </a:lnTo>
                    <a:lnTo>
                      <a:pt x="1466" y="3259"/>
                    </a:lnTo>
                    <a:lnTo>
                      <a:pt x="1470" y="3275"/>
                    </a:lnTo>
                    <a:lnTo>
                      <a:pt x="1484" y="3271"/>
                    </a:lnTo>
                    <a:lnTo>
                      <a:pt x="1480" y="3273"/>
                    </a:lnTo>
                    <a:lnTo>
                      <a:pt x="1489" y="3270"/>
                    </a:lnTo>
                    <a:lnTo>
                      <a:pt x="1482" y="3254"/>
                    </a:lnTo>
                    <a:lnTo>
                      <a:pt x="1487" y="3270"/>
                    </a:lnTo>
                    <a:lnTo>
                      <a:pt x="1499" y="3266"/>
                    </a:lnTo>
                    <a:lnTo>
                      <a:pt x="1501" y="3264"/>
                    </a:lnTo>
                    <a:lnTo>
                      <a:pt x="1529" y="3251"/>
                    </a:lnTo>
                    <a:lnTo>
                      <a:pt x="1531" y="3251"/>
                    </a:lnTo>
                    <a:lnTo>
                      <a:pt x="1548" y="3238"/>
                    </a:lnTo>
                    <a:lnTo>
                      <a:pt x="1531" y="3212"/>
                    </a:lnTo>
                    <a:lnTo>
                      <a:pt x="1513" y="3224"/>
                    </a:lnTo>
                    <a:lnTo>
                      <a:pt x="1522" y="3237"/>
                    </a:lnTo>
                    <a:lnTo>
                      <a:pt x="1515" y="3223"/>
                    </a:lnTo>
                    <a:lnTo>
                      <a:pt x="1487" y="3237"/>
                    </a:lnTo>
                    <a:lnTo>
                      <a:pt x="1494" y="3251"/>
                    </a:lnTo>
                    <a:lnTo>
                      <a:pt x="1491" y="3237"/>
                    </a:lnTo>
                    <a:lnTo>
                      <a:pt x="1478" y="3240"/>
                    </a:lnTo>
                    <a:lnTo>
                      <a:pt x="1471" y="3242"/>
                    </a:lnTo>
                    <a:lnTo>
                      <a:pt x="1477" y="3240"/>
                    </a:lnTo>
                    <a:lnTo>
                      <a:pt x="1468" y="3244"/>
                    </a:lnTo>
                    <a:lnTo>
                      <a:pt x="1473" y="3258"/>
                    </a:lnTo>
                    <a:lnTo>
                      <a:pt x="1470" y="3244"/>
                    </a:lnTo>
                    <a:lnTo>
                      <a:pt x="1456" y="3247"/>
                    </a:lnTo>
                    <a:lnTo>
                      <a:pt x="1461" y="3245"/>
                    </a:lnTo>
                    <a:lnTo>
                      <a:pt x="1456" y="3247"/>
                    </a:lnTo>
                    <a:lnTo>
                      <a:pt x="1461" y="3261"/>
                    </a:lnTo>
                    <a:lnTo>
                      <a:pt x="1461" y="3245"/>
                    </a:lnTo>
                    <a:lnTo>
                      <a:pt x="1431" y="3245"/>
                    </a:lnTo>
                    <a:lnTo>
                      <a:pt x="1431" y="3261"/>
                    </a:lnTo>
                    <a:lnTo>
                      <a:pt x="1437" y="3247"/>
                    </a:lnTo>
                    <a:lnTo>
                      <a:pt x="1426" y="3244"/>
                    </a:lnTo>
                    <a:lnTo>
                      <a:pt x="1431" y="3245"/>
                    </a:lnTo>
                    <a:lnTo>
                      <a:pt x="1426" y="3244"/>
                    </a:lnTo>
                    <a:lnTo>
                      <a:pt x="1414" y="3240"/>
                    </a:lnTo>
                    <a:lnTo>
                      <a:pt x="1409" y="3254"/>
                    </a:lnTo>
                    <a:lnTo>
                      <a:pt x="1416" y="3240"/>
                    </a:lnTo>
                    <a:lnTo>
                      <a:pt x="1400" y="3233"/>
                    </a:lnTo>
                    <a:lnTo>
                      <a:pt x="1393" y="3247"/>
                    </a:lnTo>
                    <a:lnTo>
                      <a:pt x="1402" y="3235"/>
                    </a:lnTo>
                    <a:lnTo>
                      <a:pt x="1384" y="3223"/>
                    </a:lnTo>
                    <a:lnTo>
                      <a:pt x="1375" y="3235"/>
                    </a:lnTo>
                    <a:lnTo>
                      <a:pt x="1386" y="3224"/>
                    </a:lnTo>
                    <a:lnTo>
                      <a:pt x="1368" y="3209"/>
                    </a:lnTo>
                    <a:lnTo>
                      <a:pt x="1358" y="3219"/>
                    </a:lnTo>
                    <a:lnTo>
                      <a:pt x="1370" y="3209"/>
                    </a:lnTo>
                    <a:lnTo>
                      <a:pt x="1349" y="3186"/>
                    </a:lnTo>
                    <a:lnTo>
                      <a:pt x="1337" y="3196"/>
                    </a:lnTo>
                    <a:lnTo>
                      <a:pt x="1349" y="3188"/>
                    </a:lnTo>
                    <a:lnTo>
                      <a:pt x="1328" y="3160"/>
                    </a:lnTo>
                    <a:lnTo>
                      <a:pt x="1316" y="3168"/>
                    </a:lnTo>
                    <a:lnTo>
                      <a:pt x="1330" y="3162"/>
                    </a:lnTo>
                    <a:lnTo>
                      <a:pt x="1309" y="3123"/>
                    </a:lnTo>
                    <a:lnTo>
                      <a:pt x="1295" y="3130"/>
                    </a:lnTo>
                    <a:lnTo>
                      <a:pt x="1309" y="3123"/>
                    </a:lnTo>
                    <a:lnTo>
                      <a:pt x="1286" y="3078"/>
                    </a:lnTo>
                    <a:lnTo>
                      <a:pt x="1272" y="3085"/>
                    </a:lnTo>
                    <a:lnTo>
                      <a:pt x="1288" y="3079"/>
                    </a:lnTo>
                    <a:lnTo>
                      <a:pt x="1266" y="3024"/>
                    </a:lnTo>
                    <a:lnTo>
                      <a:pt x="1250" y="3029"/>
                    </a:lnTo>
                    <a:lnTo>
                      <a:pt x="1266" y="3024"/>
                    </a:lnTo>
                    <a:lnTo>
                      <a:pt x="1243" y="2959"/>
                    </a:lnTo>
                    <a:lnTo>
                      <a:pt x="1218" y="2884"/>
                    </a:lnTo>
                    <a:lnTo>
                      <a:pt x="1203" y="2889"/>
                    </a:lnTo>
                    <a:lnTo>
                      <a:pt x="1218" y="2886"/>
                    </a:lnTo>
                    <a:lnTo>
                      <a:pt x="1196" y="2804"/>
                    </a:lnTo>
                    <a:lnTo>
                      <a:pt x="1180" y="2807"/>
                    </a:lnTo>
                    <a:lnTo>
                      <a:pt x="1196" y="2804"/>
                    </a:lnTo>
                    <a:lnTo>
                      <a:pt x="1173" y="2711"/>
                    </a:lnTo>
                    <a:lnTo>
                      <a:pt x="1150" y="2615"/>
                    </a:lnTo>
                    <a:lnTo>
                      <a:pt x="1129" y="2514"/>
                    </a:lnTo>
                    <a:lnTo>
                      <a:pt x="1108" y="2409"/>
                    </a:lnTo>
                    <a:lnTo>
                      <a:pt x="1087" y="2306"/>
                    </a:lnTo>
                    <a:lnTo>
                      <a:pt x="1072" y="2310"/>
                    </a:lnTo>
                    <a:lnTo>
                      <a:pt x="1087" y="2308"/>
                    </a:lnTo>
                    <a:lnTo>
                      <a:pt x="1070" y="2205"/>
                    </a:lnTo>
                    <a:lnTo>
                      <a:pt x="1053" y="2107"/>
                    </a:lnTo>
                    <a:lnTo>
                      <a:pt x="1039" y="2018"/>
                    </a:lnTo>
                    <a:lnTo>
                      <a:pt x="1025" y="1936"/>
                    </a:lnTo>
                    <a:lnTo>
                      <a:pt x="1014" y="1866"/>
                    </a:lnTo>
                    <a:lnTo>
                      <a:pt x="1004" y="1807"/>
                    </a:lnTo>
                    <a:lnTo>
                      <a:pt x="997" y="1760"/>
                    </a:lnTo>
                    <a:lnTo>
                      <a:pt x="991" y="1727"/>
                    </a:lnTo>
                    <a:lnTo>
                      <a:pt x="990" y="1722"/>
                    </a:lnTo>
                    <a:lnTo>
                      <a:pt x="991" y="1725"/>
                    </a:lnTo>
                    <a:lnTo>
                      <a:pt x="986" y="1699"/>
                    </a:lnTo>
                    <a:lnTo>
                      <a:pt x="971" y="1702"/>
                    </a:lnTo>
                    <a:lnTo>
                      <a:pt x="986" y="1701"/>
                    </a:lnTo>
                    <a:lnTo>
                      <a:pt x="984" y="1683"/>
                    </a:lnTo>
                    <a:lnTo>
                      <a:pt x="986" y="1695"/>
                    </a:lnTo>
                    <a:lnTo>
                      <a:pt x="984" y="1683"/>
                    </a:lnTo>
                    <a:lnTo>
                      <a:pt x="979" y="1650"/>
                    </a:lnTo>
                    <a:lnTo>
                      <a:pt x="972" y="1603"/>
                    </a:lnTo>
                    <a:lnTo>
                      <a:pt x="957" y="1605"/>
                    </a:lnTo>
                    <a:lnTo>
                      <a:pt x="972" y="1603"/>
                    </a:lnTo>
                    <a:lnTo>
                      <a:pt x="964" y="1540"/>
                    </a:lnTo>
                    <a:lnTo>
                      <a:pt x="969" y="1575"/>
                    </a:lnTo>
                    <a:lnTo>
                      <a:pt x="964" y="1540"/>
                    </a:lnTo>
                    <a:lnTo>
                      <a:pt x="951" y="1465"/>
                    </a:lnTo>
                    <a:lnTo>
                      <a:pt x="936" y="1467"/>
                    </a:lnTo>
                    <a:lnTo>
                      <a:pt x="951" y="1465"/>
                    </a:lnTo>
                    <a:lnTo>
                      <a:pt x="939" y="1378"/>
                    </a:lnTo>
                    <a:lnTo>
                      <a:pt x="946" y="1425"/>
                    </a:lnTo>
                    <a:lnTo>
                      <a:pt x="939" y="1378"/>
                    </a:lnTo>
                    <a:lnTo>
                      <a:pt x="923" y="1278"/>
                    </a:lnTo>
                    <a:lnTo>
                      <a:pt x="906" y="1168"/>
                    </a:lnTo>
                    <a:lnTo>
                      <a:pt x="888" y="1050"/>
                    </a:lnTo>
                    <a:lnTo>
                      <a:pt x="869" y="924"/>
                    </a:lnTo>
                    <a:lnTo>
                      <a:pt x="848" y="796"/>
                    </a:lnTo>
                    <a:lnTo>
                      <a:pt x="826" y="667"/>
                    </a:lnTo>
                    <a:lnTo>
                      <a:pt x="805" y="543"/>
                    </a:lnTo>
                    <a:lnTo>
                      <a:pt x="803" y="538"/>
                    </a:lnTo>
                    <a:lnTo>
                      <a:pt x="805" y="542"/>
                    </a:lnTo>
                    <a:lnTo>
                      <a:pt x="780" y="425"/>
                    </a:lnTo>
                    <a:lnTo>
                      <a:pt x="758" y="316"/>
                    </a:lnTo>
                    <a:lnTo>
                      <a:pt x="756" y="311"/>
                    </a:lnTo>
                    <a:lnTo>
                      <a:pt x="758" y="316"/>
                    </a:lnTo>
                    <a:lnTo>
                      <a:pt x="733" y="222"/>
                    </a:lnTo>
                    <a:lnTo>
                      <a:pt x="710" y="145"/>
                    </a:lnTo>
                    <a:lnTo>
                      <a:pt x="709" y="140"/>
                    </a:lnTo>
                    <a:lnTo>
                      <a:pt x="710" y="144"/>
                    </a:lnTo>
                    <a:lnTo>
                      <a:pt x="688" y="83"/>
                    </a:lnTo>
                    <a:lnTo>
                      <a:pt x="686" y="79"/>
                    </a:lnTo>
                    <a:lnTo>
                      <a:pt x="686" y="81"/>
                    </a:lnTo>
                    <a:lnTo>
                      <a:pt x="663" y="39"/>
                    </a:lnTo>
                    <a:lnTo>
                      <a:pt x="662" y="35"/>
                    </a:lnTo>
                    <a:lnTo>
                      <a:pt x="639" y="11"/>
                    </a:lnTo>
                    <a:lnTo>
                      <a:pt x="635" y="7"/>
                    </a:lnTo>
                    <a:lnTo>
                      <a:pt x="630" y="7"/>
                    </a:lnTo>
                    <a:lnTo>
                      <a:pt x="609" y="2"/>
                    </a:lnTo>
                    <a:lnTo>
                      <a:pt x="604" y="0"/>
                    </a:lnTo>
                    <a:lnTo>
                      <a:pt x="600" y="2"/>
                    </a:lnTo>
                    <a:lnTo>
                      <a:pt x="581" y="11"/>
                    </a:lnTo>
                    <a:lnTo>
                      <a:pt x="576" y="13"/>
                    </a:lnTo>
                    <a:lnTo>
                      <a:pt x="574" y="16"/>
                    </a:lnTo>
                    <a:lnTo>
                      <a:pt x="557" y="37"/>
                    </a:lnTo>
                    <a:lnTo>
                      <a:pt x="557" y="35"/>
                    </a:lnTo>
                    <a:lnTo>
                      <a:pt x="557" y="39"/>
                    </a:lnTo>
                    <a:lnTo>
                      <a:pt x="539" y="70"/>
                    </a:lnTo>
                    <a:lnTo>
                      <a:pt x="536" y="74"/>
                    </a:lnTo>
                    <a:lnTo>
                      <a:pt x="538" y="72"/>
                    </a:lnTo>
                    <a:lnTo>
                      <a:pt x="524" y="110"/>
                    </a:lnTo>
                    <a:lnTo>
                      <a:pt x="510" y="151"/>
                    </a:lnTo>
                    <a:lnTo>
                      <a:pt x="511" y="145"/>
                    </a:lnTo>
                    <a:lnTo>
                      <a:pt x="510" y="152"/>
                    </a:lnTo>
                    <a:lnTo>
                      <a:pt x="498" y="192"/>
                    </a:lnTo>
                    <a:lnTo>
                      <a:pt x="498" y="187"/>
                    </a:lnTo>
                    <a:lnTo>
                      <a:pt x="498" y="192"/>
                    </a:lnTo>
                    <a:lnTo>
                      <a:pt x="489" y="227"/>
                    </a:lnTo>
                    <a:lnTo>
                      <a:pt x="482" y="259"/>
                    </a:lnTo>
                    <a:lnTo>
                      <a:pt x="477" y="280"/>
                    </a:lnTo>
                    <a:lnTo>
                      <a:pt x="491" y="283"/>
                    </a:lnTo>
                    <a:lnTo>
                      <a:pt x="477" y="280"/>
                    </a:lnTo>
                    <a:lnTo>
                      <a:pt x="473" y="292"/>
                    </a:lnTo>
                    <a:lnTo>
                      <a:pt x="471" y="294"/>
                    </a:lnTo>
                    <a:lnTo>
                      <a:pt x="471" y="302"/>
                    </a:lnTo>
                    <a:lnTo>
                      <a:pt x="487" y="302"/>
                    </a:lnTo>
                    <a:lnTo>
                      <a:pt x="473" y="299"/>
                    </a:lnTo>
                    <a:lnTo>
                      <a:pt x="470" y="313"/>
                    </a:lnTo>
                    <a:lnTo>
                      <a:pt x="457" y="372"/>
                    </a:lnTo>
                    <a:lnTo>
                      <a:pt x="457" y="367"/>
                    </a:lnTo>
                    <a:lnTo>
                      <a:pt x="457" y="374"/>
                    </a:lnTo>
                    <a:lnTo>
                      <a:pt x="449" y="425"/>
                    </a:lnTo>
                    <a:lnTo>
                      <a:pt x="463" y="426"/>
                    </a:lnTo>
                    <a:lnTo>
                      <a:pt x="449" y="423"/>
                    </a:lnTo>
                    <a:lnTo>
                      <a:pt x="436" y="486"/>
                    </a:lnTo>
                    <a:lnTo>
                      <a:pt x="436" y="479"/>
                    </a:lnTo>
                    <a:lnTo>
                      <a:pt x="436" y="487"/>
                    </a:lnTo>
                    <a:lnTo>
                      <a:pt x="422" y="568"/>
                    </a:lnTo>
                    <a:lnTo>
                      <a:pt x="417" y="596"/>
                    </a:lnTo>
                    <a:lnTo>
                      <a:pt x="421" y="568"/>
                    </a:lnTo>
                    <a:lnTo>
                      <a:pt x="407" y="666"/>
                    </a:lnTo>
                    <a:lnTo>
                      <a:pt x="422" y="667"/>
                    </a:lnTo>
                    <a:lnTo>
                      <a:pt x="408" y="666"/>
                    </a:lnTo>
                    <a:lnTo>
                      <a:pt x="391" y="781"/>
                    </a:lnTo>
                    <a:lnTo>
                      <a:pt x="384" y="817"/>
                    </a:lnTo>
                    <a:lnTo>
                      <a:pt x="389" y="781"/>
                    </a:lnTo>
                    <a:lnTo>
                      <a:pt x="372" y="913"/>
                    </a:lnTo>
                    <a:lnTo>
                      <a:pt x="388" y="915"/>
                    </a:lnTo>
                    <a:lnTo>
                      <a:pt x="372" y="913"/>
                    </a:lnTo>
                    <a:lnTo>
                      <a:pt x="351" y="1063"/>
                    </a:lnTo>
                    <a:lnTo>
                      <a:pt x="351" y="1058"/>
                    </a:lnTo>
                    <a:lnTo>
                      <a:pt x="351" y="1063"/>
                    </a:lnTo>
                    <a:lnTo>
                      <a:pt x="332" y="1229"/>
                    </a:lnTo>
                    <a:lnTo>
                      <a:pt x="309" y="1407"/>
                    </a:lnTo>
                    <a:lnTo>
                      <a:pt x="286" y="1598"/>
                    </a:lnTo>
                    <a:lnTo>
                      <a:pt x="264" y="1791"/>
                    </a:lnTo>
                    <a:lnTo>
                      <a:pt x="241" y="1989"/>
                    </a:lnTo>
                    <a:lnTo>
                      <a:pt x="216" y="2181"/>
                    </a:lnTo>
                    <a:lnTo>
                      <a:pt x="194" y="2364"/>
                    </a:lnTo>
                    <a:lnTo>
                      <a:pt x="171" y="2535"/>
                    </a:lnTo>
                    <a:lnTo>
                      <a:pt x="187" y="2537"/>
                    </a:lnTo>
                    <a:lnTo>
                      <a:pt x="173" y="2535"/>
                    </a:lnTo>
                    <a:lnTo>
                      <a:pt x="150" y="2690"/>
                    </a:lnTo>
                    <a:lnTo>
                      <a:pt x="129" y="2825"/>
                    </a:lnTo>
                    <a:lnTo>
                      <a:pt x="108" y="2940"/>
                    </a:lnTo>
                    <a:lnTo>
                      <a:pt x="122" y="2942"/>
                    </a:lnTo>
                    <a:lnTo>
                      <a:pt x="108" y="2938"/>
                    </a:lnTo>
                    <a:lnTo>
                      <a:pt x="87" y="3031"/>
                    </a:lnTo>
                    <a:lnTo>
                      <a:pt x="70" y="3104"/>
                    </a:lnTo>
                    <a:lnTo>
                      <a:pt x="84" y="3107"/>
                    </a:lnTo>
                    <a:lnTo>
                      <a:pt x="70" y="3104"/>
                    </a:lnTo>
                    <a:lnTo>
                      <a:pt x="52" y="3162"/>
                    </a:lnTo>
                    <a:lnTo>
                      <a:pt x="66" y="3165"/>
                    </a:lnTo>
                    <a:lnTo>
                      <a:pt x="52" y="3160"/>
                    </a:lnTo>
                    <a:lnTo>
                      <a:pt x="37" y="3198"/>
                    </a:lnTo>
                    <a:lnTo>
                      <a:pt x="51" y="3203"/>
                    </a:lnTo>
                    <a:lnTo>
                      <a:pt x="37" y="3196"/>
                    </a:lnTo>
                    <a:lnTo>
                      <a:pt x="24" y="3223"/>
                    </a:lnTo>
                    <a:lnTo>
                      <a:pt x="38" y="3230"/>
                    </a:lnTo>
                    <a:lnTo>
                      <a:pt x="26" y="3221"/>
                    </a:lnTo>
                    <a:lnTo>
                      <a:pt x="14" y="3238"/>
                    </a:lnTo>
                    <a:lnTo>
                      <a:pt x="26" y="3247"/>
                    </a:lnTo>
                    <a:lnTo>
                      <a:pt x="16" y="3237"/>
                    </a:lnTo>
                    <a:lnTo>
                      <a:pt x="7" y="3245"/>
                    </a:lnTo>
                    <a:lnTo>
                      <a:pt x="18" y="3256"/>
                    </a:lnTo>
                    <a:lnTo>
                      <a:pt x="11" y="3242"/>
                    </a:lnTo>
                    <a:lnTo>
                      <a:pt x="4" y="3245"/>
                    </a:lnTo>
                    <a:lnTo>
                      <a:pt x="11" y="3259"/>
                    </a:lnTo>
                    <a:lnTo>
                      <a:pt x="5" y="3245"/>
                    </a:lnTo>
                    <a:lnTo>
                      <a:pt x="0" y="3247"/>
                    </a:lnTo>
                    <a:lnTo>
                      <a:pt x="5" y="3261"/>
                    </a:lnTo>
                    <a:lnTo>
                      <a:pt x="5" y="3245"/>
                    </a:lnTo>
                    <a:lnTo>
                      <a:pt x="2" y="3245"/>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05" name="Freeform 2643"/>
              <p:cNvSpPr>
                <a:spLocks/>
              </p:cNvSpPr>
              <p:nvPr/>
            </p:nvSpPr>
            <p:spPr bwMode="auto">
              <a:xfrm>
                <a:off x="2579" y="2745"/>
                <a:ext cx="819" cy="239"/>
              </a:xfrm>
              <a:custGeom>
                <a:avLst/>
                <a:gdLst>
                  <a:gd name="T0" fmla="*/ 77 w 1637"/>
                  <a:gd name="T1" fmla="*/ 390 h 479"/>
                  <a:gd name="T2" fmla="*/ 262 w 1637"/>
                  <a:gd name="T3" fmla="*/ 191 h 479"/>
                  <a:gd name="T4" fmla="*/ 293 w 1637"/>
                  <a:gd name="T5" fmla="*/ 138 h 479"/>
                  <a:gd name="T6" fmla="*/ 356 w 1637"/>
                  <a:gd name="T7" fmla="*/ 107 h 479"/>
                  <a:gd name="T8" fmla="*/ 396 w 1637"/>
                  <a:gd name="T9" fmla="*/ 79 h 479"/>
                  <a:gd name="T10" fmla="*/ 408 w 1637"/>
                  <a:gd name="T11" fmla="*/ 53 h 479"/>
                  <a:gd name="T12" fmla="*/ 427 w 1637"/>
                  <a:gd name="T13" fmla="*/ 62 h 479"/>
                  <a:gd name="T14" fmla="*/ 448 w 1637"/>
                  <a:gd name="T15" fmla="*/ 35 h 479"/>
                  <a:gd name="T16" fmla="*/ 494 w 1637"/>
                  <a:gd name="T17" fmla="*/ 21 h 479"/>
                  <a:gd name="T18" fmla="*/ 532 w 1637"/>
                  <a:gd name="T19" fmla="*/ 32 h 479"/>
                  <a:gd name="T20" fmla="*/ 639 w 1637"/>
                  <a:gd name="T21" fmla="*/ 46 h 479"/>
                  <a:gd name="T22" fmla="*/ 736 w 1637"/>
                  <a:gd name="T23" fmla="*/ 69 h 479"/>
                  <a:gd name="T24" fmla="*/ 797 w 1637"/>
                  <a:gd name="T25" fmla="*/ 103 h 479"/>
                  <a:gd name="T26" fmla="*/ 824 w 1637"/>
                  <a:gd name="T27" fmla="*/ 140 h 479"/>
                  <a:gd name="T28" fmla="*/ 874 w 1637"/>
                  <a:gd name="T29" fmla="*/ 173 h 479"/>
                  <a:gd name="T30" fmla="*/ 887 w 1637"/>
                  <a:gd name="T31" fmla="*/ 182 h 479"/>
                  <a:gd name="T32" fmla="*/ 897 w 1637"/>
                  <a:gd name="T33" fmla="*/ 189 h 479"/>
                  <a:gd name="T34" fmla="*/ 948 w 1637"/>
                  <a:gd name="T35" fmla="*/ 205 h 479"/>
                  <a:gd name="T36" fmla="*/ 989 w 1637"/>
                  <a:gd name="T37" fmla="*/ 255 h 479"/>
                  <a:gd name="T38" fmla="*/ 1051 w 1637"/>
                  <a:gd name="T39" fmla="*/ 297 h 479"/>
                  <a:gd name="T40" fmla="*/ 1145 w 1637"/>
                  <a:gd name="T41" fmla="*/ 353 h 479"/>
                  <a:gd name="T42" fmla="*/ 1258 w 1637"/>
                  <a:gd name="T43" fmla="*/ 407 h 479"/>
                  <a:gd name="T44" fmla="*/ 1344 w 1637"/>
                  <a:gd name="T45" fmla="*/ 440 h 479"/>
                  <a:gd name="T46" fmla="*/ 1373 w 1637"/>
                  <a:gd name="T47" fmla="*/ 432 h 479"/>
                  <a:gd name="T48" fmla="*/ 1391 w 1637"/>
                  <a:gd name="T49" fmla="*/ 451 h 479"/>
                  <a:gd name="T50" fmla="*/ 1400 w 1637"/>
                  <a:gd name="T51" fmla="*/ 454 h 479"/>
                  <a:gd name="T52" fmla="*/ 1429 w 1637"/>
                  <a:gd name="T53" fmla="*/ 460 h 479"/>
                  <a:gd name="T54" fmla="*/ 1482 w 1637"/>
                  <a:gd name="T55" fmla="*/ 470 h 479"/>
                  <a:gd name="T56" fmla="*/ 1637 w 1637"/>
                  <a:gd name="T57" fmla="*/ 447 h 479"/>
                  <a:gd name="T58" fmla="*/ 1504 w 1637"/>
                  <a:gd name="T59" fmla="*/ 440 h 479"/>
                  <a:gd name="T60" fmla="*/ 1450 w 1637"/>
                  <a:gd name="T61" fmla="*/ 433 h 479"/>
                  <a:gd name="T62" fmla="*/ 1412 w 1637"/>
                  <a:gd name="T63" fmla="*/ 426 h 479"/>
                  <a:gd name="T64" fmla="*/ 1391 w 1637"/>
                  <a:gd name="T65" fmla="*/ 419 h 479"/>
                  <a:gd name="T66" fmla="*/ 1384 w 1637"/>
                  <a:gd name="T67" fmla="*/ 419 h 479"/>
                  <a:gd name="T68" fmla="*/ 1363 w 1637"/>
                  <a:gd name="T69" fmla="*/ 411 h 479"/>
                  <a:gd name="T70" fmla="*/ 1288 w 1637"/>
                  <a:gd name="T71" fmla="*/ 388 h 479"/>
                  <a:gd name="T72" fmla="*/ 1227 w 1637"/>
                  <a:gd name="T73" fmla="*/ 362 h 479"/>
                  <a:gd name="T74" fmla="*/ 1113 w 1637"/>
                  <a:gd name="T75" fmla="*/ 299 h 479"/>
                  <a:gd name="T76" fmla="*/ 1028 w 1637"/>
                  <a:gd name="T77" fmla="*/ 241 h 479"/>
                  <a:gd name="T78" fmla="*/ 972 w 1637"/>
                  <a:gd name="T79" fmla="*/ 206 h 479"/>
                  <a:gd name="T80" fmla="*/ 921 w 1637"/>
                  <a:gd name="T81" fmla="*/ 170 h 479"/>
                  <a:gd name="T82" fmla="*/ 900 w 1637"/>
                  <a:gd name="T83" fmla="*/ 173 h 479"/>
                  <a:gd name="T84" fmla="*/ 888 w 1637"/>
                  <a:gd name="T85" fmla="*/ 165 h 479"/>
                  <a:gd name="T86" fmla="*/ 881 w 1637"/>
                  <a:gd name="T87" fmla="*/ 142 h 479"/>
                  <a:gd name="T88" fmla="*/ 815 w 1637"/>
                  <a:gd name="T89" fmla="*/ 116 h 479"/>
                  <a:gd name="T90" fmla="*/ 761 w 1637"/>
                  <a:gd name="T91" fmla="*/ 63 h 479"/>
                  <a:gd name="T92" fmla="*/ 719 w 1637"/>
                  <a:gd name="T93" fmla="*/ 44 h 479"/>
                  <a:gd name="T94" fmla="*/ 578 w 1637"/>
                  <a:gd name="T95" fmla="*/ 2 h 479"/>
                  <a:gd name="T96" fmla="*/ 492 w 1637"/>
                  <a:gd name="T97" fmla="*/ 7 h 479"/>
                  <a:gd name="T98" fmla="*/ 443 w 1637"/>
                  <a:gd name="T99" fmla="*/ 21 h 479"/>
                  <a:gd name="T100" fmla="*/ 413 w 1637"/>
                  <a:gd name="T101" fmla="*/ 34 h 479"/>
                  <a:gd name="T102" fmla="*/ 400 w 1637"/>
                  <a:gd name="T103" fmla="*/ 41 h 479"/>
                  <a:gd name="T104" fmla="*/ 380 w 1637"/>
                  <a:gd name="T105" fmla="*/ 53 h 479"/>
                  <a:gd name="T106" fmla="*/ 338 w 1637"/>
                  <a:gd name="T107" fmla="*/ 81 h 479"/>
                  <a:gd name="T108" fmla="*/ 283 w 1637"/>
                  <a:gd name="T109" fmla="*/ 128 h 479"/>
                  <a:gd name="T110" fmla="*/ 124 w 1637"/>
                  <a:gd name="T111" fmla="*/ 297 h 479"/>
                  <a:gd name="T112" fmla="*/ 36 w 1637"/>
                  <a:gd name="T113" fmla="*/ 38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7" h="479">
                    <a:moveTo>
                      <a:pt x="0" y="414"/>
                    </a:moveTo>
                    <a:lnTo>
                      <a:pt x="19" y="439"/>
                    </a:lnTo>
                    <a:lnTo>
                      <a:pt x="36" y="425"/>
                    </a:lnTo>
                    <a:lnTo>
                      <a:pt x="56" y="409"/>
                    </a:lnTo>
                    <a:lnTo>
                      <a:pt x="54" y="409"/>
                    </a:lnTo>
                    <a:lnTo>
                      <a:pt x="56" y="409"/>
                    </a:lnTo>
                    <a:lnTo>
                      <a:pt x="77" y="390"/>
                    </a:lnTo>
                    <a:lnTo>
                      <a:pt x="99" y="369"/>
                    </a:lnTo>
                    <a:lnTo>
                      <a:pt x="99" y="367"/>
                    </a:lnTo>
                    <a:lnTo>
                      <a:pt x="101" y="367"/>
                    </a:lnTo>
                    <a:lnTo>
                      <a:pt x="146" y="318"/>
                    </a:lnTo>
                    <a:lnTo>
                      <a:pt x="171" y="292"/>
                    </a:lnTo>
                    <a:lnTo>
                      <a:pt x="216" y="240"/>
                    </a:lnTo>
                    <a:lnTo>
                      <a:pt x="262" y="191"/>
                    </a:lnTo>
                    <a:lnTo>
                      <a:pt x="249" y="180"/>
                    </a:lnTo>
                    <a:lnTo>
                      <a:pt x="260" y="192"/>
                    </a:lnTo>
                    <a:lnTo>
                      <a:pt x="283" y="172"/>
                    </a:lnTo>
                    <a:lnTo>
                      <a:pt x="295" y="161"/>
                    </a:lnTo>
                    <a:lnTo>
                      <a:pt x="284" y="172"/>
                    </a:lnTo>
                    <a:lnTo>
                      <a:pt x="305" y="151"/>
                    </a:lnTo>
                    <a:lnTo>
                      <a:pt x="293" y="138"/>
                    </a:lnTo>
                    <a:lnTo>
                      <a:pt x="304" y="151"/>
                    </a:lnTo>
                    <a:lnTo>
                      <a:pt x="323" y="133"/>
                    </a:lnTo>
                    <a:lnTo>
                      <a:pt x="312" y="121"/>
                    </a:lnTo>
                    <a:lnTo>
                      <a:pt x="323" y="133"/>
                    </a:lnTo>
                    <a:lnTo>
                      <a:pt x="358" y="105"/>
                    </a:lnTo>
                    <a:lnTo>
                      <a:pt x="347" y="93"/>
                    </a:lnTo>
                    <a:lnTo>
                      <a:pt x="356" y="107"/>
                    </a:lnTo>
                    <a:lnTo>
                      <a:pt x="372" y="96"/>
                    </a:lnTo>
                    <a:lnTo>
                      <a:pt x="375" y="93"/>
                    </a:lnTo>
                    <a:lnTo>
                      <a:pt x="373" y="95"/>
                    </a:lnTo>
                    <a:lnTo>
                      <a:pt x="386" y="84"/>
                    </a:lnTo>
                    <a:lnTo>
                      <a:pt x="375" y="72"/>
                    </a:lnTo>
                    <a:lnTo>
                      <a:pt x="384" y="86"/>
                    </a:lnTo>
                    <a:lnTo>
                      <a:pt x="396" y="79"/>
                    </a:lnTo>
                    <a:lnTo>
                      <a:pt x="405" y="74"/>
                    </a:lnTo>
                    <a:lnTo>
                      <a:pt x="396" y="60"/>
                    </a:lnTo>
                    <a:lnTo>
                      <a:pt x="403" y="74"/>
                    </a:lnTo>
                    <a:lnTo>
                      <a:pt x="410" y="70"/>
                    </a:lnTo>
                    <a:lnTo>
                      <a:pt x="412" y="70"/>
                    </a:lnTo>
                    <a:lnTo>
                      <a:pt x="417" y="67"/>
                    </a:lnTo>
                    <a:lnTo>
                      <a:pt x="408" y="53"/>
                    </a:lnTo>
                    <a:lnTo>
                      <a:pt x="415" y="67"/>
                    </a:lnTo>
                    <a:lnTo>
                      <a:pt x="419" y="65"/>
                    </a:lnTo>
                    <a:lnTo>
                      <a:pt x="412" y="51"/>
                    </a:lnTo>
                    <a:lnTo>
                      <a:pt x="419" y="67"/>
                    </a:lnTo>
                    <a:lnTo>
                      <a:pt x="427" y="63"/>
                    </a:lnTo>
                    <a:lnTo>
                      <a:pt x="422" y="65"/>
                    </a:lnTo>
                    <a:lnTo>
                      <a:pt x="427" y="62"/>
                    </a:lnTo>
                    <a:lnTo>
                      <a:pt x="434" y="58"/>
                    </a:lnTo>
                    <a:lnTo>
                      <a:pt x="427" y="44"/>
                    </a:lnTo>
                    <a:lnTo>
                      <a:pt x="433" y="60"/>
                    </a:lnTo>
                    <a:lnTo>
                      <a:pt x="443" y="56"/>
                    </a:lnTo>
                    <a:lnTo>
                      <a:pt x="445" y="55"/>
                    </a:lnTo>
                    <a:lnTo>
                      <a:pt x="455" y="49"/>
                    </a:lnTo>
                    <a:lnTo>
                      <a:pt x="448" y="35"/>
                    </a:lnTo>
                    <a:lnTo>
                      <a:pt x="454" y="51"/>
                    </a:lnTo>
                    <a:lnTo>
                      <a:pt x="468" y="46"/>
                    </a:lnTo>
                    <a:lnTo>
                      <a:pt x="483" y="41"/>
                    </a:lnTo>
                    <a:lnTo>
                      <a:pt x="478" y="25"/>
                    </a:lnTo>
                    <a:lnTo>
                      <a:pt x="482" y="41"/>
                    </a:lnTo>
                    <a:lnTo>
                      <a:pt x="497" y="37"/>
                    </a:lnTo>
                    <a:lnTo>
                      <a:pt x="494" y="21"/>
                    </a:lnTo>
                    <a:lnTo>
                      <a:pt x="497" y="37"/>
                    </a:lnTo>
                    <a:lnTo>
                      <a:pt x="516" y="34"/>
                    </a:lnTo>
                    <a:lnTo>
                      <a:pt x="513" y="18"/>
                    </a:lnTo>
                    <a:lnTo>
                      <a:pt x="515" y="34"/>
                    </a:lnTo>
                    <a:lnTo>
                      <a:pt x="534" y="32"/>
                    </a:lnTo>
                    <a:lnTo>
                      <a:pt x="532" y="16"/>
                    </a:lnTo>
                    <a:lnTo>
                      <a:pt x="532" y="32"/>
                    </a:lnTo>
                    <a:lnTo>
                      <a:pt x="574" y="32"/>
                    </a:lnTo>
                    <a:lnTo>
                      <a:pt x="574" y="16"/>
                    </a:lnTo>
                    <a:lnTo>
                      <a:pt x="572" y="32"/>
                    </a:lnTo>
                    <a:lnTo>
                      <a:pt x="618" y="39"/>
                    </a:lnTo>
                    <a:lnTo>
                      <a:pt x="619" y="23"/>
                    </a:lnTo>
                    <a:lnTo>
                      <a:pt x="616" y="39"/>
                    </a:lnTo>
                    <a:lnTo>
                      <a:pt x="639" y="46"/>
                    </a:lnTo>
                    <a:lnTo>
                      <a:pt x="663" y="53"/>
                    </a:lnTo>
                    <a:lnTo>
                      <a:pt x="667" y="37"/>
                    </a:lnTo>
                    <a:lnTo>
                      <a:pt x="660" y="51"/>
                    </a:lnTo>
                    <a:lnTo>
                      <a:pt x="705" y="72"/>
                    </a:lnTo>
                    <a:lnTo>
                      <a:pt x="695" y="67"/>
                    </a:lnTo>
                    <a:lnTo>
                      <a:pt x="731" y="82"/>
                    </a:lnTo>
                    <a:lnTo>
                      <a:pt x="736" y="69"/>
                    </a:lnTo>
                    <a:lnTo>
                      <a:pt x="729" y="82"/>
                    </a:lnTo>
                    <a:lnTo>
                      <a:pt x="750" y="93"/>
                    </a:lnTo>
                    <a:lnTo>
                      <a:pt x="757" y="79"/>
                    </a:lnTo>
                    <a:lnTo>
                      <a:pt x="750" y="93"/>
                    </a:lnTo>
                    <a:lnTo>
                      <a:pt x="771" y="105"/>
                    </a:lnTo>
                    <a:lnTo>
                      <a:pt x="791" y="117"/>
                    </a:lnTo>
                    <a:lnTo>
                      <a:pt x="797" y="103"/>
                    </a:lnTo>
                    <a:lnTo>
                      <a:pt x="789" y="117"/>
                    </a:lnTo>
                    <a:lnTo>
                      <a:pt x="806" y="130"/>
                    </a:lnTo>
                    <a:lnTo>
                      <a:pt x="801" y="124"/>
                    </a:lnTo>
                    <a:lnTo>
                      <a:pt x="808" y="130"/>
                    </a:lnTo>
                    <a:lnTo>
                      <a:pt x="825" y="140"/>
                    </a:lnTo>
                    <a:lnTo>
                      <a:pt x="832" y="126"/>
                    </a:lnTo>
                    <a:lnTo>
                      <a:pt x="824" y="140"/>
                    </a:lnTo>
                    <a:lnTo>
                      <a:pt x="839" y="151"/>
                    </a:lnTo>
                    <a:lnTo>
                      <a:pt x="848" y="137"/>
                    </a:lnTo>
                    <a:lnTo>
                      <a:pt x="839" y="149"/>
                    </a:lnTo>
                    <a:lnTo>
                      <a:pt x="864" y="166"/>
                    </a:lnTo>
                    <a:lnTo>
                      <a:pt x="867" y="168"/>
                    </a:lnTo>
                    <a:lnTo>
                      <a:pt x="866" y="168"/>
                    </a:lnTo>
                    <a:lnTo>
                      <a:pt x="874" y="173"/>
                    </a:lnTo>
                    <a:lnTo>
                      <a:pt x="881" y="159"/>
                    </a:lnTo>
                    <a:lnTo>
                      <a:pt x="873" y="172"/>
                    </a:lnTo>
                    <a:lnTo>
                      <a:pt x="880" y="177"/>
                    </a:lnTo>
                    <a:lnTo>
                      <a:pt x="883" y="180"/>
                    </a:lnTo>
                    <a:lnTo>
                      <a:pt x="880" y="178"/>
                    </a:lnTo>
                    <a:lnTo>
                      <a:pt x="885" y="182"/>
                    </a:lnTo>
                    <a:lnTo>
                      <a:pt x="887" y="182"/>
                    </a:lnTo>
                    <a:lnTo>
                      <a:pt x="890" y="184"/>
                    </a:lnTo>
                    <a:lnTo>
                      <a:pt x="897" y="170"/>
                    </a:lnTo>
                    <a:lnTo>
                      <a:pt x="887" y="182"/>
                    </a:lnTo>
                    <a:lnTo>
                      <a:pt x="892" y="187"/>
                    </a:lnTo>
                    <a:lnTo>
                      <a:pt x="897" y="191"/>
                    </a:lnTo>
                    <a:lnTo>
                      <a:pt x="906" y="177"/>
                    </a:lnTo>
                    <a:lnTo>
                      <a:pt x="897" y="189"/>
                    </a:lnTo>
                    <a:lnTo>
                      <a:pt x="904" y="194"/>
                    </a:lnTo>
                    <a:lnTo>
                      <a:pt x="907" y="198"/>
                    </a:lnTo>
                    <a:lnTo>
                      <a:pt x="904" y="196"/>
                    </a:lnTo>
                    <a:lnTo>
                      <a:pt x="925" y="210"/>
                    </a:lnTo>
                    <a:lnTo>
                      <a:pt x="913" y="201"/>
                    </a:lnTo>
                    <a:lnTo>
                      <a:pt x="941" y="219"/>
                    </a:lnTo>
                    <a:lnTo>
                      <a:pt x="948" y="205"/>
                    </a:lnTo>
                    <a:lnTo>
                      <a:pt x="937" y="217"/>
                    </a:lnTo>
                    <a:lnTo>
                      <a:pt x="951" y="229"/>
                    </a:lnTo>
                    <a:lnTo>
                      <a:pt x="955" y="231"/>
                    </a:lnTo>
                    <a:lnTo>
                      <a:pt x="953" y="231"/>
                    </a:lnTo>
                    <a:lnTo>
                      <a:pt x="988" y="255"/>
                    </a:lnTo>
                    <a:lnTo>
                      <a:pt x="984" y="252"/>
                    </a:lnTo>
                    <a:lnTo>
                      <a:pt x="989" y="255"/>
                    </a:lnTo>
                    <a:lnTo>
                      <a:pt x="1010" y="268"/>
                    </a:lnTo>
                    <a:lnTo>
                      <a:pt x="1017" y="254"/>
                    </a:lnTo>
                    <a:lnTo>
                      <a:pt x="1009" y="266"/>
                    </a:lnTo>
                    <a:lnTo>
                      <a:pt x="1030" y="281"/>
                    </a:lnTo>
                    <a:lnTo>
                      <a:pt x="1033" y="285"/>
                    </a:lnTo>
                    <a:lnTo>
                      <a:pt x="1030" y="283"/>
                    </a:lnTo>
                    <a:lnTo>
                      <a:pt x="1051" y="297"/>
                    </a:lnTo>
                    <a:lnTo>
                      <a:pt x="1040" y="290"/>
                    </a:lnTo>
                    <a:lnTo>
                      <a:pt x="1052" y="297"/>
                    </a:lnTo>
                    <a:lnTo>
                      <a:pt x="1098" y="325"/>
                    </a:lnTo>
                    <a:lnTo>
                      <a:pt x="1122" y="339"/>
                    </a:lnTo>
                    <a:lnTo>
                      <a:pt x="1145" y="353"/>
                    </a:lnTo>
                    <a:lnTo>
                      <a:pt x="1150" y="355"/>
                    </a:lnTo>
                    <a:lnTo>
                      <a:pt x="1145" y="353"/>
                    </a:lnTo>
                    <a:lnTo>
                      <a:pt x="1213" y="390"/>
                    </a:lnTo>
                    <a:lnTo>
                      <a:pt x="1216" y="391"/>
                    </a:lnTo>
                    <a:lnTo>
                      <a:pt x="1215" y="391"/>
                    </a:lnTo>
                    <a:lnTo>
                      <a:pt x="1237" y="400"/>
                    </a:lnTo>
                    <a:lnTo>
                      <a:pt x="1258" y="409"/>
                    </a:lnTo>
                    <a:lnTo>
                      <a:pt x="1264" y="393"/>
                    </a:lnTo>
                    <a:lnTo>
                      <a:pt x="1258" y="407"/>
                    </a:lnTo>
                    <a:lnTo>
                      <a:pt x="1277" y="416"/>
                    </a:lnTo>
                    <a:lnTo>
                      <a:pt x="1283" y="419"/>
                    </a:lnTo>
                    <a:lnTo>
                      <a:pt x="1277" y="418"/>
                    </a:lnTo>
                    <a:lnTo>
                      <a:pt x="1297" y="425"/>
                    </a:lnTo>
                    <a:lnTo>
                      <a:pt x="1312" y="430"/>
                    </a:lnTo>
                    <a:lnTo>
                      <a:pt x="1340" y="440"/>
                    </a:lnTo>
                    <a:lnTo>
                      <a:pt x="1344" y="440"/>
                    </a:lnTo>
                    <a:lnTo>
                      <a:pt x="1356" y="442"/>
                    </a:lnTo>
                    <a:lnTo>
                      <a:pt x="1358" y="426"/>
                    </a:lnTo>
                    <a:lnTo>
                      <a:pt x="1353" y="442"/>
                    </a:lnTo>
                    <a:lnTo>
                      <a:pt x="1361" y="446"/>
                    </a:lnTo>
                    <a:lnTo>
                      <a:pt x="1356" y="444"/>
                    </a:lnTo>
                    <a:lnTo>
                      <a:pt x="1370" y="447"/>
                    </a:lnTo>
                    <a:lnTo>
                      <a:pt x="1373" y="432"/>
                    </a:lnTo>
                    <a:lnTo>
                      <a:pt x="1368" y="447"/>
                    </a:lnTo>
                    <a:lnTo>
                      <a:pt x="1373" y="449"/>
                    </a:lnTo>
                    <a:lnTo>
                      <a:pt x="1384" y="449"/>
                    </a:lnTo>
                    <a:lnTo>
                      <a:pt x="1384" y="433"/>
                    </a:lnTo>
                    <a:lnTo>
                      <a:pt x="1373" y="446"/>
                    </a:lnTo>
                    <a:lnTo>
                      <a:pt x="1379" y="451"/>
                    </a:lnTo>
                    <a:lnTo>
                      <a:pt x="1391" y="451"/>
                    </a:lnTo>
                    <a:lnTo>
                      <a:pt x="1391" y="435"/>
                    </a:lnTo>
                    <a:lnTo>
                      <a:pt x="1387" y="451"/>
                    </a:lnTo>
                    <a:lnTo>
                      <a:pt x="1396" y="453"/>
                    </a:lnTo>
                    <a:lnTo>
                      <a:pt x="1400" y="437"/>
                    </a:lnTo>
                    <a:lnTo>
                      <a:pt x="1394" y="453"/>
                    </a:lnTo>
                    <a:lnTo>
                      <a:pt x="1403" y="456"/>
                    </a:lnTo>
                    <a:lnTo>
                      <a:pt x="1400" y="454"/>
                    </a:lnTo>
                    <a:lnTo>
                      <a:pt x="1407" y="456"/>
                    </a:lnTo>
                    <a:lnTo>
                      <a:pt x="1417" y="458"/>
                    </a:lnTo>
                    <a:lnTo>
                      <a:pt x="1435" y="460"/>
                    </a:lnTo>
                    <a:lnTo>
                      <a:pt x="1417" y="458"/>
                    </a:lnTo>
                    <a:lnTo>
                      <a:pt x="1431" y="460"/>
                    </a:lnTo>
                    <a:lnTo>
                      <a:pt x="1433" y="444"/>
                    </a:lnTo>
                    <a:lnTo>
                      <a:pt x="1429" y="460"/>
                    </a:lnTo>
                    <a:lnTo>
                      <a:pt x="1443" y="463"/>
                    </a:lnTo>
                    <a:lnTo>
                      <a:pt x="1461" y="466"/>
                    </a:lnTo>
                    <a:lnTo>
                      <a:pt x="1452" y="465"/>
                    </a:lnTo>
                    <a:lnTo>
                      <a:pt x="1463" y="466"/>
                    </a:lnTo>
                    <a:lnTo>
                      <a:pt x="1482" y="470"/>
                    </a:lnTo>
                    <a:lnTo>
                      <a:pt x="1490" y="470"/>
                    </a:lnTo>
                    <a:lnTo>
                      <a:pt x="1482" y="470"/>
                    </a:lnTo>
                    <a:lnTo>
                      <a:pt x="1501" y="472"/>
                    </a:lnTo>
                    <a:lnTo>
                      <a:pt x="1492" y="472"/>
                    </a:lnTo>
                    <a:lnTo>
                      <a:pt x="1503" y="472"/>
                    </a:lnTo>
                    <a:lnTo>
                      <a:pt x="1545" y="475"/>
                    </a:lnTo>
                    <a:lnTo>
                      <a:pt x="1590" y="479"/>
                    </a:lnTo>
                    <a:lnTo>
                      <a:pt x="1637" y="479"/>
                    </a:lnTo>
                    <a:lnTo>
                      <a:pt x="1637" y="447"/>
                    </a:lnTo>
                    <a:lnTo>
                      <a:pt x="1590" y="447"/>
                    </a:lnTo>
                    <a:lnTo>
                      <a:pt x="1590" y="463"/>
                    </a:lnTo>
                    <a:lnTo>
                      <a:pt x="1592" y="447"/>
                    </a:lnTo>
                    <a:lnTo>
                      <a:pt x="1546" y="444"/>
                    </a:lnTo>
                    <a:lnTo>
                      <a:pt x="1504" y="440"/>
                    </a:lnTo>
                    <a:lnTo>
                      <a:pt x="1503" y="456"/>
                    </a:lnTo>
                    <a:lnTo>
                      <a:pt x="1504" y="440"/>
                    </a:lnTo>
                    <a:lnTo>
                      <a:pt x="1485" y="439"/>
                    </a:lnTo>
                    <a:lnTo>
                      <a:pt x="1483" y="454"/>
                    </a:lnTo>
                    <a:lnTo>
                      <a:pt x="1487" y="440"/>
                    </a:lnTo>
                    <a:lnTo>
                      <a:pt x="1468" y="437"/>
                    </a:lnTo>
                    <a:lnTo>
                      <a:pt x="1464" y="451"/>
                    </a:lnTo>
                    <a:lnTo>
                      <a:pt x="1468" y="437"/>
                    </a:lnTo>
                    <a:lnTo>
                      <a:pt x="1450" y="433"/>
                    </a:lnTo>
                    <a:lnTo>
                      <a:pt x="1436" y="430"/>
                    </a:lnTo>
                    <a:lnTo>
                      <a:pt x="1431" y="428"/>
                    </a:lnTo>
                    <a:lnTo>
                      <a:pt x="1435" y="428"/>
                    </a:lnTo>
                    <a:lnTo>
                      <a:pt x="1421" y="426"/>
                    </a:lnTo>
                    <a:lnTo>
                      <a:pt x="1419" y="442"/>
                    </a:lnTo>
                    <a:lnTo>
                      <a:pt x="1422" y="428"/>
                    </a:lnTo>
                    <a:lnTo>
                      <a:pt x="1412" y="426"/>
                    </a:lnTo>
                    <a:lnTo>
                      <a:pt x="1408" y="440"/>
                    </a:lnTo>
                    <a:lnTo>
                      <a:pt x="1415" y="426"/>
                    </a:lnTo>
                    <a:lnTo>
                      <a:pt x="1407" y="423"/>
                    </a:lnTo>
                    <a:lnTo>
                      <a:pt x="1408" y="423"/>
                    </a:lnTo>
                    <a:lnTo>
                      <a:pt x="1403" y="423"/>
                    </a:lnTo>
                    <a:lnTo>
                      <a:pt x="1394" y="421"/>
                    </a:lnTo>
                    <a:lnTo>
                      <a:pt x="1391" y="419"/>
                    </a:lnTo>
                    <a:lnTo>
                      <a:pt x="1386" y="419"/>
                    </a:lnTo>
                    <a:lnTo>
                      <a:pt x="1386" y="435"/>
                    </a:lnTo>
                    <a:lnTo>
                      <a:pt x="1398" y="425"/>
                    </a:lnTo>
                    <a:lnTo>
                      <a:pt x="1391" y="418"/>
                    </a:lnTo>
                    <a:lnTo>
                      <a:pt x="1379" y="418"/>
                    </a:lnTo>
                    <a:lnTo>
                      <a:pt x="1379" y="433"/>
                    </a:lnTo>
                    <a:lnTo>
                      <a:pt x="1384" y="419"/>
                    </a:lnTo>
                    <a:lnTo>
                      <a:pt x="1379" y="418"/>
                    </a:lnTo>
                    <a:lnTo>
                      <a:pt x="1384" y="419"/>
                    </a:lnTo>
                    <a:lnTo>
                      <a:pt x="1370" y="416"/>
                    </a:lnTo>
                    <a:lnTo>
                      <a:pt x="1367" y="430"/>
                    </a:lnTo>
                    <a:lnTo>
                      <a:pt x="1373" y="416"/>
                    </a:lnTo>
                    <a:lnTo>
                      <a:pt x="1365" y="412"/>
                    </a:lnTo>
                    <a:lnTo>
                      <a:pt x="1363" y="411"/>
                    </a:lnTo>
                    <a:lnTo>
                      <a:pt x="1360" y="411"/>
                    </a:lnTo>
                    <a:lnTo>
                      <a:pt x="1347" y="409"/>
                    </a:lnTo>
                    <a:lnTo>
                      <a:pt x="1346" y="425"/>
                    </a:lnTo>
                    <a:lnTo>
                      <a:pt x="1351" y="411"/>
                    </a:lnTo>
                    <a:lnTo>
                      <a:pt x="1323" y="400"/>
                    </a:lnTo>
                    <a:lnTo>
                      <a:pt x="1307" y="395"/>
                    </a:lnTo>
                    <a:lnTo>
                      <a:pt x="1288" y="388"/>
                    </a:lnTo>
                    <a:lnTo>
                      <a:pt x="1283" y="402"/>
                    </a:lnTo>
                    <a:lnTo>
                      <a:pt x="1290" y="388"/>
                    </a:lnTo>
                    <a:lnTo>
                      <a:pt x="1271" y="379"/>
                    </a:lnTo>
                    <a:lnTo>
                      <a:pt x="1246" y="369"/>
                    </a:lnTo>
                    <a:lnTo>
                      <a:pt x="1271" y="379"/>
                    </a:lnTo>
                    <a:lnTo>
                      <a:pt x="1250" y="370"/>
                    </a:lnTo>
                    <a:lnTo>
                      <a:pt x="1227" y="362"/>
                    </a:lnTo>
                    <a:lnTo>
                      <a:pt x="1220" y="376"/>
                    </a:lnTo>
                    <a:lnTo>
                      <a:pt x="1227" y="362"/>
                    </a:lnTo>
                    <a:lnTo>
                      <a:pt x="1159" y="325"/>
                    </a:lnTo>
                    <a:lnTo>
                      <a:pt x="1152" y="339"/>
                    </a:lnTo>
                    <a:lnTo>
                      <a:pt x="1161" y="327"/>
                    </a:lnTo>
                    <a:lnTo>
                      <a:pt x="1138" y="313"/>
                    </a:lnTo>
                    <a:lnTo>
                      <a:pt x="1113" y="299"/>
                    </a:lnTo>
                    <a:lnTo>
                      <a:pt x="1068" y="271"/>
                    </a:lnTo>
                    <a:lnTo>
                      <a:pt x="1059" y="283"/>
                    </a:lnTo>
                    <a:lnTo>
                      <a:pt x="1068" y="271"/>
                    </a:lnTo>
                    <a:lnTo>
                      <a:pt x="1047" y="257"/>
                    </a:lnTo>
                    <a:lnTo>
                      <a:pt x="1038" y="269"/>
                    </a:lnTo>
                    <a:lnTo>
                      <a:pt x="1049" y="257"/>
                    </a:lnTo>
                    <a:lnTo>
                      <a:pt x="1028" y="241"/>
                    </a:lnTo>
                    <a:lnTo>
                      <a:pt x="1026" y="241"/>
                    </a:lnTo>
                    <a:lnTo>
                      <a:pt x="1005" y="229"/>
                    </a:lnTo>
                    <a:lnTo>
                      <a:pt x="996" y="241"/>
                    </a:lnTo>
                    <a:lnTo>
                      <a:pt x="1005" y="229"/>
                    </a:lnTo>
                    <a:lnTo>
                      <a:pt x="970" y="205"/>
                    </a:lnTo>
                    <a:lnTo>
                      <a:pt x="962" y="217"/>
                    </a:lnTo>
                    <a:lnTo>
                      <a:pt x="972" y="206"/>
                    </a:lnTo>
                    <a:lnTo>
                      <a:pt x="958" y="194"/>
                    </a:lnTo>
                    <a:lnTo>
                      <a:pt x="958" y="192"/>
                    </a:lnTo>
                    <a:lnTo>
                      <a:pt x="956" y="192"/>
                    </a:lnTo>
                    <a:lnTo>
                      <a:pt x="942" y="184"/>
                    </a:lnTo>
                    <a:lnTo>
                      <a:pt x="934" y="196"/>
                    </a:lnTo>
                    <a:lnTo>
                      <a:pt x="942" y="184"/>
                    </a:lnTo>
                    <a:lnTo>
                      <a:pt x="921" y="170"/>
                    </a:lnTo>
                    <a:lnTo>
                      <a:pt x="913" y="182"/>
                    </a:lnTo>
                    <a:lnTo>
                      <a:pt x="923" y="170"/>
                    </a:lnTo>
                    <a:lnTo>
                      <a:pt x="916" y="165"/>
                    </a:lnTo>
                    <a:lnTo>
                      <a:pt x="913" y="163"/>
                    </a:lnTo>
                    <a:lnTo>
                      <a:pt x="914" y="165"/>
                    </a:lnTo>
                    <a:lnTo>
                      <a:pt x="909" y="161"/>
                    </a:lnTo>
                    <a:lnTo>
                      <a:pt x="900" y="173"/>
                    </a:lnTo>
                    <a:lnTo>
                      <a:pt x="913" y="163"/>
                    </a:lnTo>
                    <a:lnTo>
                      <a:pt x="907" y="158"/>
                    </a:lnTo>
                    <a:lnTo>
                      <a:pt x="900" y="154"/>
                    </a:lnTo>
                    <a:lnTo>
                      <a:pt x="893" y="168"/>
                    </a:lnTo>
                    <a:lnTo>
                      <a:pt x="902" y="156"/>
                    </a:lnTo>
                    <a:lnTo>
                      <a:pt x="897" y="152"/>
                    </a:lnTo>
                    <a:lnTo>
                      <a:pt x="888" y="165"/>
                    </a:lnTo>
                    <a:lnTo>
                      <a:pt x="899" y="152"/>
                    </a:lnTo>
                    <a:lnTo>
                      <a:pt x="892" y="147"/>
                    </a:lnTo>
                    <a:lnTo>
                      <a:pt x="892" y="149"/>
                    </a:lnTo>
                    <a:lnTo>
                      <a:pt x="890" y="147"/>
                    </a:lnTo>
                    <a:lnTo>
                      <a:pt x="881" y="142"/>
                    </a:lnTo>
                    <a:lnTo>
                      <a:pt x="873" y="154"/>
                    </a:lnTo>
                    <a:lnTo>
                      <a:pt x="881" y="142"/>
                    </a:lnTo>
                    <a:lnTo>
                      <a:pt x="857" y="124"/>
                    </a:lnTo>
                    <a:lnTo>
                      <a:pt x="839" y="112"/>
                    </a:lnTo>
                    <a:lnTo>
                      <a:pt x="857" y="124"/>
                    </a:lnTo>
                    <a:lnTo>
                      <a:pt x="841" y="114"/>
                    </a:lnTo>
                    <a:lnTo>
                      <a:pt x="850" y="119"/>
                    </a:lnTo>
                    <a:lnTo>
                      <a:pt x="824" y="103"/>
                    </a:lnTo>
                    <a:lnTo>
                      <a:pt x="815" y="116"/>
                    </a:lnTo>
                    <a:lnTo>
                      <a:pt x="824" y="103"/>
                    </a:lnTo>
                    <a:lnTo>
                      <a:pt x="806" y="91"/>
                    </a:lnTo>
                    <a:lnTo>
                      <a:pt x="815" y="96"/>
                    </a:lnTo>
                    <a:lnTo>
                      <a:pt x="806" y="91"/>
                    </a:lnTo>
                    <a:lnTo>
                      <a:pt x="787" y="79"/>
                    </a:lnTo>
                    <a:lnTo>
                      <a:pt x="766" y="67"/>
                    </a:lnTo>
                    <a:lnTo>
                      <a:pt x="761" y="63"/>
                    </a:lnTo>
                    <a:lnTo>
                      <a:pt x="764" y="65"/>
                    </a:lnTo>
                    <a:lnTo>
                      <a:pt x="743" y="55"/>
                    </a:lnTo>
                    <a:lnTo>
                      <a:pt x="749" y="58"/>
                    </a:lnTo>
                    <a:lnTo>
                      <a:pt x="743" y="55"/>
                    </a:lnTo>
                    <a:lnTo>
                      <a:pt x="719" y="44"/>
                    </a:lnTo>
                    <a:lnTo>
                      <a:pt x="712" y="58"/>
                    </a:lnTo>
                    <a:lnTo>
                      <a:pt x="719" y="44"/>
                    </a:lnTo>
                    <a:lnTo>
                      <a:pt x="674" y="23"/>
                    </a:lnTo>
                    <a:lnTo>
                      <a:pt x="672" y="23"/>
                    </a:lnTo>
                    <a:lnTo>
                      <a:pt x="647" y="16"/>
                    </a:lnTo>
                    <a:lnTo>
                      <a:pt x="625" y="9"/>
                    </a:lnTo>
                    <a:lnTo>
                      <a:pt x="626" y="9"/>
                    </a:lnTo>
                    <a:lnTo>
                      <a:pt x="623" y="9"/>
                    </a:lnTo>
                    <a:lnTo>
                      <a:pt x="578" y="2"/>
                    </a:lnTo>
                    <a:lnTo>
                      <a:pt x="571" y="0"/>
                    </a:lnTo>
                    <a:lnTo>
                      <a:pt x="574" y="0"/>
                    </a:lnTo>
                    <a:lnTo>
                      <a:pt x="530" y="0"/>
                    </a:lnTo>
                    <a:lnTo>
                      <a:pt x="511" y="2"/>
                    </a:lnTo>
                    <a:lnTo>
                      <a:pt x="520" y="2"/>
                    </a:lnTo>
                    <a:lnTo>
                      <a:pt x="511" y="4"/>
                    </a:lnTo>
                    <a:lnTo>
                      <a:pt x="492" y="7"/>
                    </a:lnTo>
                    <a:lnTo>
                      <a:pt x="487" y="7"/>
                    </a:lnTo>
                    <a:lnTo>
                      <a:pt x="490" y="7"/>
                    </a:lnTo>
                    <a:lnTo>
                      <a:pt x="475" y="11"/>
                    </a:lnTo>
                    <a:lnTo>
                      <a:pt x="469" y="11"/>
                    </a:lnTo>
                    <a:lnTo>
                      <a:pt x="473" y="11"/>
                    </a:lnTo>
                    <a:lnTo>
                      <a:pt x="457" y="16"/>
                    </a:lnTo>
                    <a:lnTo>
                      <a:pt x="443" y="21"/>
                    </a:lnTo>
                    <a:lnTo>
                      <a:pt x="441" y="21"/>
                    </a:lnTo>
                    <a:lnTo>
                      <a:pt x="431" y="27"/>
                    </a:lnTo>
                    <a:lnTo>
                      <a:pt x="438" y="41"/>
                    </a:lnTo>
                    <a:lnTo>
                      <a:pt x="433" y="27"/>
                    </a:lnTo>
                    <a:lnTo>
                      <a:pt x="422" y="30"/>
                    </a:lnTo>
                    <a:lnTo>
                      <a:pt x="420" y="30"/>
                    </a:lnTo>
                    <a:lnTo>
                      <a:pt x="413" y="34"/>
                    </a:lnTo>
                    <a:lnTo>
                      <a:pt x="420" y="48"/>
                    </a:lnTo>
                    <a:lnTo>
                      <a:pt x="415" y="34"/>
                    </a:lnTo>
                    <a:lnTo>
                      <a:pt x="407" y="37"/>
                    </a:lnTo>
                    <a:lnTo>
                      <a:pt x="410" y="35"/>
                    </a:lnTo>
                    <a:lnTo>
                      <a:pt x="405" y="37"/>
                    </a:lnTo>
                    <a:lnTo>
                      <a:pt x="401" y="39"/>
                    </a:lnTo>
                    <a:lnTo>
                      <a:pt x="400" y="41"/>
                    </a:lnTo>
                    <a:lnTo>
                      <a:pt x="394" y="44"/>
                    </a:lnTo>
                    <a:lnTo>
                      <a:pt x="403" y="56"/>
                    </a:lnTo>
                    <a:lnTo>
                      <a:pt x="396" y="42"/>
                    </a:lnTo>
                    <a:lnTo>
                      <a:pt x="389" y="46"/>
                    </a:lnTo>
                    <a:lnTo>
                      <a:pt x="393" y="44"/>
                    </a:lnTo>
                    <a:lnTo>
                      <a:pt x="389" y="48"/>
                    </a:lnTo>
                    <a:lnTo>
                      <a:pt x="380" y="53"/>
                    </a:lnTo>
                    <a:lnTo>
                      <a:pt x="368" y="60"/>
                    </a:lnTo>
                    <a:lnTo>
                      <a:pt x="363" y="62"/>
                    </a:lnTo>
                    <a:lnTo>
                      <a:pt x="365" y="60"/>
                    </a:lnTo>
                    <a:lnTo>
                      <a:pt x="352" y="70"/>
                    </a:lnTo>
                    <a:lnTo>
                      <a:pt x="363" y="82"/>
                    </a:lnTo>
                    <a:lnTo>
                      <a:pt x="354" y="70"/>
                    </a:lnTo>
                    <a:lnTo>
                      <a:pt x="338" y="81"/>
                    </a:lnTo>
                    <a:lnTo>
                      <a:pt x="340" y="79"/>
                    </a:lnTo>
                    <a:lnTo>
                      <a:pt x="338" y="81"/>
                    </a:lnTo>
                    <a:lnTo>
                      <a:pt x="304" y="109"/>
                    </a:lnTo>
                    <a:lnTo>
                      <a:pt x="302" y="110"/>
                    </a:lnTo>
                    <a:lnTo>
                      <a:pt x="283" y="128"/>
                    </a:lnTo>
                    <a:lnTo>
                      <a:pt x="274" y="137"/>
                    </a:lnTo>
                    <a:lnTo>
                      <a:pt x="283" y="128"/>
                    </a:lnTo>
                    <a:lnTo>
                      <a:pt x="262" y="149"/>
                    </a:lnTo>
                    <a:lnTo>
                      <a:pt x="272" y="159"/>
                    </a:lnTo>
                    <a:lnTo>
                      <a:pt x="262" y="149"/>
                    </a:lnTo>
                    <a:lnTo>
                      <a:pt x="239" y="170"/>
                    </a:lnTo>
                    <a:lnTo>
                      <a:pt x="194" y="219"/>
                    </a:lnTo>
                    <a:lnTo>
                      <a:pt x="148" y="271"/>
                    </a:lnTo>
                    <a:lnTo>
                      <a:pt x="124" y="297"/>
                    </a:lnTo>
                    <a:lnTo>
                      <a:pt x="78" y="346"/>
                    </a:lnTo>
                    <a:lnTo>
                      <a:pt x="89" y="357"/>
                    </a:lnTo>
                    <a:lnTo>
                      <a:pt x="78" y="346"/>
                    </a:lnTo>
                    <a:lnTo>
                      <a:pt x="56" y="367"/>
                    </a:lnTo>
                    <a:lnTo>
                      <a:pt x="35" y="386"/>
                    </a:lnTo>
                    <a:lnTo>
                      <a:pt x="45" y="397"/>
                    </a:lnTo>
                    <a:lnTo>
                      <a:pt x="36" y="384"/>
                    </a:lnTo>
                    <a:lnTo>
                      <a:pt x="17" y="400"/>
                    </a:lnTo>
                    <a:lnTo>
                      <a:pt x="0" y="414"/>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06" name="Freeform 2644"/>
              <p:cNvSpPr>
                <a:spLocks/>
              </p:cNvSpPr>
              <p:nvPr/>
            </p:nvSpPr>
            <p:spPr bwMode="auto">
              <a:xfrm>
                <a:off x="3398" y="2952"/>
                <a:ext cx="749" cy="32"/>
              </a:xfrm>
              <a:custGeom>
                <a:avLst/>
                <a:gdLst>
                  <a:gd name="T0" fmla="*/ 70 w 1499"/>
                  <a:gd name="T1" fmla="*/ 47 h 65"/>
                  <a:gd name="T2" fmla="*/ 112 w 1499"/>
                  <a:gd name="T3" fmla="*/ 61 h 65"/>
                  <a:gd name="T4" fmla="*/ 182 w 1499"/>
                  <a:gd name="T5" fmla="*/ 58 h 65"/>
                  <a:gd name="T6" fmla="*/ 194 w 1499"/>
                  <a:gd name="T7" fmla="*/ 56 h 65"/>
                  <a:gd name="T8" fmla="*/ 239 w 1499"/>
                  <a:gd name="T9" fmla="*/ 54 h 65"/>
                  <a:gd name="T10" fmla="*/ 255 w 1499"/>
                  <a:gd name="T11" fmla="*/ 52 h 65"/>
                  <a:gd name="T12" fmla="*/ 283 w 1499"/>
                  <a:gd name="T13" fmla="*/ 49 h 65"/>
                  <a:gd name="T14" fmla="*/ 332 w 1499"/>
                  <a:gd name="T15" fmla="*/ 46 h 65"/>
                  <a:gd name="T16" fmla="*/ 440 w 1499"/>
                  <a:gd name="T17" fmla="*/ 39 h 65"/>
                  <a:gd name="T18" fmla="*/ 511 w 1499"/>
                  <a:gd name="T19" fmla="*/ 35 h 65"/>
                  <a:gd name="T20" fmla="*/ 553 w 1499"/>
                  <a:gd name="T21" fmla="*/ 18 h 65"/>
                  <a:gd name="T22" fmla="*/ 616 w 1499"/>
                  <a:gd name="T23" fmla="*/ 32 h 65"/>
                  <a:gd name="T24" fmla="*/ 756 w 1499"/>
                  <a:gd name="T25" fmla="*/ 33 h 65"/>
                  <a:gd name="T26" fmla="*/ 834 w 1499"/>
                  <a:gd name="T27" fmla="*/ 35 h 65"/>
                  <a:gd name="T28" fmla="*/ 923 w 1499"/>
                  <a:gd name="T29" fmla="*/ 37 h 65"/>
                  <a:gd name="T30" fmla="*/ 993 w 1499"/>
                  <a:gd name="T31" fmla="*/ 40 h 65"/>
                  <a:gd name="T32" fmla="*/ 1061 w 1499"/>
                  <a:gd name="T33" fmla="*/ 44 h 65"/>
                  <a:gd name="T34" fmla="*/ 1119 w 1499"/>
                  <a:gd name="T35" fmla="*/ 30 h 65"/>
                  <a:gd name="T36" fmla="*/ 1150 w 1499"/>
                  <a:gd name="T37" fmla="*/ 47 h 65"/>
                  <a:gd name="T38" fmla="*/ 1189 w 1499"/>
                  <a:gd name="T39" fmla="*/ 51 h 65"/>
                  <a:gd name="T40" fmla="*/ 1231 w 1499"/>
                  <a:gd name="T41" fmla="*/ 52 h 65"/>
                  <a:gd name="T42" fmla="*/ 1266 w 1499"/>
                  <a:gd name="T43" fmla="*/ 54 h 65"/>
                  <a:gd name="T44" fmla="*/ 1342 w 1499"/>
                  <a:gd name="T45" fmla="*/ 56 h 65"/>
                  <a:gd name="T46" fmla="*/ 1386 w 1499"/>
                  <a:gd name="T47" fmla="*/ 42 h 65"/>
                  <a:gd name="T48" fmla="*/ 1456 w 1499"/>
                  <a:gd name="T49" fmla="*/ 59 h 65"/>
                  <a:gd name="T50" fmla="*/ 1480 w 1499"/>
                  <a:gd name="T51" fmla="*/ 46 h 65"/>
                  <a:gd name="T52" fmla="*/ 1410 w 1499"/>
                  <a:gd name="T53" fmla="*/ 28 h 65"/>
                  <a:gd name="T54" fmla="*/ 1344 w 1499"/>
                  <a:gd name="T55" fmla="*/ 25 h 65"/>
                  <a:gd name="T56" fmla="*/ 1267 w 1499"/>
                  <a:gd name="T57" fmla="*/ 23 h 65"/>
                  <a:gd name="T58" fmla="*/ 1227 w 1499"/>
                  <a:gd name="T59" fmla="*/ 37 h 65"/>
                  <a:gd name="T60" fmla="*/ 1192 w 1499"/>
                  <a:gd name="T61" fmla="*/ 19 h 65"/>
                  <a:gd name="T62" fmla="*/ 1164 w 1499"/>
                  <a:gd name="T63" fmla="*/ 18 h 65"/>
                  <a:gd name="T64" fmla="*/ 1136 w 1499"/>
                  <a:gd name="T65" fmla="*/ 32 h 65"/>
                  <a:gd name="T66" fmla="*/ 1084 w 1499"/>
                  <a:gd name="T67" fmla="*/ 14 h 65"/>
                  <a:gd name="T68" fmla="*/ 1019 w 1499"/>
                  <a:gd name="T69" fmla="*/ 11 h 65"/>
                  <a:gd name="T70" fmla="*/ 950 w 1499"/>
                  <a:gd name="T71" fmla="*/ 7 h 65"/>
                  <a:gd name="T72" fmla="*/ 859 w 1499"/>
                  <a:gd name="T73" fmla="*/ 4 h 65"/>
                  <a:gd name="T74" fmla="*/ 752 w 1499"/>
                  <a:gd name="T75" fmla="*/ 2 h 65"/>
                  <a:gd name="T76" fmla="*/ 742 w 1499"/>
                  <a:gd name="T77" fmla="*/ 0 h 65"/>
                  <a:gd name="T78" fmla="*/ 553 w 1499"/>
                  <a:gd name="T79" fmla="*/ 2 h 65"/>
                  <a:gd name="T80" fmla="*/ 485 w 1499"/>
                  <a:gd name="T81" fmla="*/ 5 h 65"/>
                  <a:gd name="T82" fmla="*/ 393 w 1499"/>
                  <a:gd name="T83" fmla="*/ 11 h 65"/>
                  <a:gd name="T84" fmla="*/ 311 w 1499"/>
                  <a:gd name="T85" fmla="*/ 16 h 65"/>
                  <a:gd name="T86" fmla="*/ 265 w 1499"/>
                  <a:gd name="T87" fmla="*/ 19 h 65"/>
                  <a:gd name="T88" fmla="*/ 257 w 1499"/>
                  <a:gd name="T89" fmla="*/ 21 h 65"/>
                  <a:gd name="T90" fmla="*/ 234 w 1499"/>
                  <a:gd name="T91" fmla="*/ 23 h 65"/>
                  <a:gd name="T92" fmla="*/ 215 w 1499"/>
                  <a:gd name="T93" fmla="*/ 40 h 65"/>
                  <a:gd name="T94" fmla="*/ 180 w 1499"/>
                  <a:gd name="T95" fmla="*/ 28 h 65"/>
                  <a:gd name="T96" fmla="*/ 131 w 1499"/>
                  <a:gd name="T97" fmla="*/ 46 h 65"/>
                  <a:gd name="T98" fmla="*/ 91 w 1499"/>
                  <a:gd name="T99" fmla="*/ 32 h 65"/>
                  <a:gd name="T100" fmla="*/ 23 w 1499"/>
                  <a:gd name="T101"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9" h="65">
                    <a:moveTo>
                      <a:pt x="0" y="33"/>
                    </a:moveTo>
                    <a:lnTo>
                      <a:pt x="0" y="65"/>
                    </a:lnTo>
                    <a:lnTo>
                      <a:pt x="49" y="65"/>
                    </a:lnTo>
                    <a:lnTo>
                      <a:pt x="72" y="63"/>
                    </a:lnTo>
                    <a:lnTo>
                      <a:pt x="70" y="47"/>
                    </a:lnTo>
                    <a:lnTo>
                      <a:pt x="70" y="63"/>
                    </a:lnTo>
                    <a:lnTo>
                      <a:pt x="93" y="63"/>
                    </a:lnTo>
                    <a:lnTo>
                      <a:pt x="114" y="61"/>
                    </a:lnTo>
                    <a:lnTo>
                      <a:pt x="112" y="46"/>
                    </a:lnTo>
                    <a:lnTo>
                      <a:pt x="112" y="61"/>
                    </a:lnTo>
                    <a:lnTo>
                      <a:pt x="133" y="61"/>
                    </a:lnTo>
                    <a:lnTo>
                      <a:pt x="168" y="58"/>
                    </a:lnTo>
                    <a:lnTo>
                      <a:pt x="166" y="42"/>
                    </a:lnTo>
                    <a:lnTo>
                      <a:pt x="166" y="58"/>
                    </a:lnTo>
                    <a:lnTo>
                      <a:pt x="182" y="58"/>
                    </a:lnTo>
                    <a:lnTo>
                      <a:pt x="178" y="58"/>
                    </a:lnTo>
                    <a:lnTo>
                      <a:pt x="183" y="58"/>
                    </a:lnTo>
                    <a:lnTo>
                      <a:pt x="196" y="56"/>
                    </a:lnTo>
                    <a:lnTo>
                      <a:pt x="194" y="40"/>
                    </a:lnTo>
                    <a:lnTo>
                      <a:pt x="194" y="56"/>
                    </a:lnTo>
                    <a:lnTo>
                      <a:pt x="218" y="56"/>
                    </a:lnTo>
                    <a:lnTo>
                      <a:pt x="227" y="54"/>
                    </a:lnTo>
                    <a:lnTo>
                      <a:pt x="223" y="39"/>
                    </a:lnTo>
                    <a:lnTo>
                      <a:pt x="223" y="54"/>
                    </a:lnTo>
                    <a:lnTo>
                      <a:pt x="239" y="54"/>
                    </a:lnTo>
                    <a:lnTo>
                      <a:pt x="244" y="52"/>
                    </a:lnTo>
                    <a:lnTo>
                      <a:pt x="239" y="37"/>
                    </a:lnTo>
                    <a:lnTo>
                      <a:pt x="239" y="52"/>
                    </a:lnTo>
                    <a:lnTo>
                      <a:pt x="257" y="52"/>
                    </a:lnTo>
                    <a:lnTo>
                      <a:pt x="255" y="52"/>
                    </a:lnTo>
                    <a:lnTo>
                      <a:pt x="260" y="52"/>
                    </a:lnTo>
                    <a:lnTo>
                      <a:pt x="271" y="51"/>
                    </a:lnTo>
                    <a:lnTo>
                      <a:pt x="267" y="35"/>
                    </a:lnTo>
                    <a:lnTo>
                      <a:pt x="269" y="51"/>
                    </a:lnTo>
                    <a:lnTo>
                      <a:pt x="283" y="49"/>
                    </a:lnTo>
                    <a:lnTo>
                      <a:pt x="281" y="33"/>
                    </a:lnTo>
                    <a:lnTo>
                      <a:pt x="281" y="49"/>
                    </a:lnTo>
                    <a:lnTo>
                      <a:pt x="299" y="49"/>
                    </a:lnTo>
                    <a:lnTo>
                      <a:pt x="314" y="47"/>
                    </a:lnTo>
                    <a:lnTo>
                      <a:pt x="332" y="46"/>
                    </a:lnTo>
                    <a:lnTo>
                      <a:pt x="330" y="30"/>
                    </a:lnTo>
                    <a:lnTo>
                      <a:pt x="330" y="46"/>
                    </a:lnTo>
                    <a:lnTo>
                      <a:pt x="353" y="46"/>
                    </a:lnTo>
                    <a:lnTo>
                      <a:pt x="395" y="42"/>
                    </a:lnTo>
                    <a:lnTo>
                      <a:pt x="440" y="39"/>
                    </a:lnTo>
                    <a:lnTo>
                      <a:pt x="464" y="37"/>
                    </a:lnTo>
                    <a:lnTo>
                      <a:pt x="463" y="21"/>
                    </a:lnTo>
                    <a:lnTo>
                      <a:pt x="463" y="37"/>
                    </a:lnTo>
                    <a:lnTo>
                      <a:pt x="487" y="37"/>
                    </a:lnTo>
                    <a:lnTo>
                      <a:pt x="511" y="35"/>
                    </a:lnTo>
                    <a:lnTo>
                      <a:pt x="510" y="19"/>
                    </a:lnTo>
                    <a:lnTo>
                      <a:pt x="510" y="35"/>
                    </a:lnTo>
                    <a:lnTo>
                      <a:pt x="532" y="35"/>
                    </a:lnTo>
                    <a:lnTo>
                      <a:pt x="555" y="33"/>
                    </a:lnTo>
                    <a:lnTo>
                      <a:pt x="553" y="18"/>
                    </a:lnTo>
                    <a:lnTo>
                      <a:pt x="553" y="33"/>
                    </a:lnTo>
                    <a:lnTo>
                      <a:pt x="599" y="33"/>
                    </a:lnTo>
                    <a:lnTo>
                      <a:pt x="618" y="32"/>
                    </a:lnTo>
                    <a:lnTo>
                      <a:pt x="616" y="16"/>
                    </a:lnTo>
                    <a:lnTo>
                      <a:pt x="616" y="32"/>
                    </a:lnTo>
                    <a:lnTo>
                      <a:pt x="742" y="32"/>
                    </a:lnTo>
                    <a:lnTo>
                      <a:pt x="742" y="16"/>
                    </a:lnTo>
                    <a:lnTo>
                      <a:pt x="740" y="32"/>
                    </a:lnTo>
                    <a:lnTo>
                      <a:pt x="751" y="33"/>
                    </a:lnTo>
                    <a:lnTo>
                      <a:pt x="756" y="33"/>
                    </a:lnTo>
                    <a:lnTo>
                      <a:pt x="752" y="33"/>
                    </a:lnTo>
                    <a:lnTo>
                      <a:pt x="817" y="33"/>
                    </a:lnTo>
                    <a:lnTo>
                      <a:pt x="817" y="18"/>
                    </a:lnTo>
                    <a:lnTo>
                      <a:pt x="815" y="33"/>
                    </a:lnTo>
                    <a:lnTo>
                      <a:pt x="834" y="35"/>
                    </a:lnTo>
                    <a:lnTo>
                      <a:pt x="857" y="35"/>
                    </a:lnTo>
                    <a:lnTo>
                      <a:pt x="857" y="19"/>
                    </a:lnTo>
                    <a:lnTo>
                      <a:pt x="857" y="35"/>
                    </a:lnTo>
                    <a:lnTo>
                      <a:pt x="878" y="37"/>
                    </a:lnTo>
                    <a:lnTo>
                      <a:pt x="923" y="37"/>
                    </a:lnTo>
                    <a:lnTo>
                      <a:pt x="923" y="21"/>
                    </a:lnTo>
                    <a:lnTo>
                      <a:pt x="923" y="37"/>
                    </a:lnTo>
                    <a:lnTo>
                      <a:pt x="948" y="39"/>
                    </a:lnTo>
                    <a:lnTo>
                      <a:pt x="971" y="40"/>
                    </a:lnTo>
                    <a:lnTo>
                      <a:pt x="993" y="40"/>
                    </a:lnTo>
                    <a:lnTo>
                      <a:pt x="993" y="25"/>
                    </a:lnTo>
                    <a:lnTo>
                      <a:pt x="993" y="40"/>
                    </a:lnTo>
                    <a:lnTo>
                      <a:pt x="1018" y="42"/>
                    </a:lnTo>
                    <a:lnTo>
                      <a:pt x="1039" y="44"/>
                    </a:lnTo>
                    <a:lnTo>
                      <a:pt x="1061" y="44"/>
                    </a:lnTo>
                    <a:lnTo>
                      <a:pt x="1061" y="28"/>
                    </a:lnTo>
                    <a:lnTo>
                      <a:pt x="1061" y="44"/>
                    </a:lnTo>
                    <a:lnTo>
                      <a:pt x="1082" y="46"/>
                    </a:lnTo>
                    <a:lnTo>
                      <a:pt x="1119" y="46"/>
                    </a:lnTo>
                    <a:lnTo>
                      <a:pt x="1119" y="30"/>
                    </a:lnTo>
                    <a:lnTo>
                      <a:pt x="1117" y="46"/>
                    </a:lnTo>
                    <a:lnTo>
                      <a:pt x="1135" y="47"/>
                    </a:lnTo>
                    <a:lnTo>
                      <a:pt x="1152" y="47"/>
                    </a:lnTo>
                    <a:lnTo>
                      <a:pt x="1152" y="32"/>
                    </a:lnTo>
                    <a:lnTo>
                      <a:pt x="1150" y="47"/>
                    </a:lnTo>
                    <a:lnTo>
                      <a:pt x="1163" y="49"/>
                    </a:lnTo>
                    <a:lnTo>
                      <a:pt x="1185" y="49"/>
                    </a:lnTo>
                    <a:lnTo>
                      <a:pt x="1185" y="33"/>
                    </a:lnTo>
                    <a:lnTo>
                      <a:pt x="1182" y="49"/>
                    </a:lnTo>
                    <a:lnTo>
                      <a:pt x="1189" y="51"/>
                    </a:lnTo>
                    <a:lnTo>
                      <a:pt x="1217" y="51"/>
                    </a:lnTo>
                    <a:lnTo>
                      <a:pt x="1217" y="35"/>
                    </a:lnTo>
                    <a:lnTo>
                      <a:pt x="1215" y="51"/>
                    </a:lnTo>
                    <a:lnTo>
                      <a:pt x="1225" y="52"/>
                    </a:lnTo>
                    <a:lnTo>
                      <a:pt x="1231" y="52"/>
                    </a:lnTo>
                    <a:lnTo>
                      <a:pt x="1227" y="52"/>
                    </a:lnTo>
                    <a:lnTo>
                      <a:pt x="1252" y="52"/>
                    </a:lnTo>
                    <a:lnTo>
                      <a:pt x="1252" y="37"/>
                    </a:lnTo>
                    <a:lnTo>
                      <a:pt x="1250" y="52"/>
                    </a:lnTo>
                    <a:lnTo>
                      <a:pt x="1266" y="54"/>
                    </a:lnTo>
                    <a:lnTo>
                      <a:pt x="1283" y="54"/>
                    </a:lnTo>
                    <a:lnTo>
                      <a:pt x="1283" y="39"/>
                    </a:lnTo>
                    <a:lnTo>
                      <a:pt x="1281" y="54"/>
                    </a:lnTo>
                    <a:lnTo>
                      <a:pt x="1300" y="56"/>
                    </a:lnTo>
                    <a:lnTo>
                      <a:pt x="1342" y="56"/>
                    </a:lnTo>
                    <a:lnTo>
                      <a:pt x="1342" y="40"/>
                    </a:lnTo>
                    <a:lnTo>
                      <a:pt x="1342" y="56"/>
                    </a:lnTo>
                    <a:lnTo>
                      <a:pt x="1363" y="58"/>
                    </a:lnTo>
                    <a:lnTo>
                      <a:pt x="1386" y="58"/>
                    </a:lnTo>
                    <a:lnTo>
                      <a:pt x="1386" y="42"/>
                    </a:lnTo>
                    <a:lnTo>
                      <a:pt x="1386" y="58"/>
                    </a:lnTo>
                    <a:lnTo>
                      <a:pt x="1409" y="59"/>
                    </a:lnTo>
                    <a:lnTo>
                      <a:pt x="1456" y="59"/>
                    </a:lnTo>
                    <a:lnTo>
                      <a:pt x="1456" y="44"/>
                    </a:lnTo>
                    <a:lnTo>
                      <a:pt x="1456" y="59"/>
                    </a:lnTo>
                    <a:lnTo>
                      <a:pt x="1480" y="61"/>
                    </a:lnTo>
                    <a:lnTo>
                      <a:pt x="1499" y="61"/>
                    </a:lnTo>
                    <a:lnTo>
                      <a:pt x="1499" y="30"/>
                    </a:lnTo>
                    <a:lnTo>
                      <a:pt x="1480" y="30"/>
                    </a:lnTo>
                    <a:lnTo>
                      <a:pt x="1480" y="46"/>
                    </a:lnTo>
                    <a:lnTo>
                      <a:pt x="1482" y="30"/>
                    </a:lnTo>
                    <a:lnTo>
                      <a:pt x="1458" y="28"/>
                    </a:lnTo>
                    <a:lnTo>
                      <a:pt x="1409" y="28"/>
                    </a:lnTo>
                    <a:lnTo>
                      <a:pt x="1409" y="44"/>
                    </a:lnTo>
                    <a:lnTo>
                      <a:pt x="1410" y="28"/>
                    </a:lnTo>
                    <a:lnTo>
                      <a:pt x="1388" y="26"/>
                    </a:lnTo>
                    <a:lnTo>
                      <a:pt x="1363" y="26"/>
                    </a:lnTo>
                    <a:lnTo>
                      <a:pt x="1363" y="42"/>
                    </a:lnTo>
                    <a:lnTo>
                      <a:pt x="1365" y="26"/>
                    </a:lnTo>
                    <a:lnTo>
                      <a:pt x="1344" y="25"/>
                    </a:lnTo>
                    <a:lnTo>
                      <a:pt x="1302" y="25"/>
                    </a:lnTo>
                    <a:lnTo>
                      <a:pt x="1302" y="40"/>
                    </a:lnTo>
                    <a:lnTo>
                      <a:pt x="1304" y="25"/>
                    </a:lnTo>
                    <a:lnTo>
                      <a:pt x="1285" y="23"/>
                    </a:lnTo>
                    <a:lnTo>
                      <a:pt x="1267" y="23"/>
                    </a:lnTo>
                    <a:lnTo>
                      <a:pt x="1267" y="39"/>
                    </a:lnTo>
                    <a:lnTo>
                      <a:pt x="1269" y="23"/>
                    </a:lnTo>
                    <a:lnTo>
                      <a:pt x="1253" y="21"/>
                    </a:lnTo>
                    <a:lnTo>
                      <a:pt x="1227" y="21"/>
                    </a:lnTo>
                    <a:lnTo>
                      <a:pt x="1227" y="37"/>
                    </a:lnTo>
                    <a:lnTo>
                      <a:pt x="1231" y="23"/>
                    </a:lnTo>
                    <a:lnTo>
                      <a:pt x="1220" y="21"/>
                    </a:lnTo>
                    <a:lnTo>
                      <a:pt x="1215" y="19"/>
                    </a:lnTo>
                    <a:lnTo>
                      <a:pt x="1217" y="19"/>
                    </a:lnTo>
                    <a:lnTo>
                      <a:pt x="1192" y="19"/>
                    </a:lnTo>
                    <a:lnTo>
                      <a:pt x="1192" y="35"/>
                    </a:lnTo>
                    <a:lnTo>
                      <a:pt x="1196" y="21"/>
                    </a:lnTo>
                    <a:lnTo>
                      <a:pt x="1189" y="19"/>
                    </a:lnTo>
                    <a:lnTo>
                      <a:pt x="1185" y="18"/>
                    </a:lnTo>
                    <a:lnTo>
                      <a:pt x="1164" y="18"/>
                    </a:lnTo>
                    <a:lnTo>
                      <a:pt x="1164" y="33"/>
                    </a:lnTo>
                    <a:lnTo>
                      <a:pt x="1166" y="18"/>
                    </a:lnTo>
                    <a:lnTo>
                      <a:pt x="1154" y="16"/>
                    </a:lnTo>
                    <a:lnTo>
                      <a:pt x="1136" y="16"/>
                    </a:lnTo>
                    <a:lnTo>
                      <a:pt x="1136" y="32"/>
                    </a:lnTo>
                    <a:lnTo>
                      <a:pt x="1138" y="16"/>
                    </a:lnTo>
                    <a:lnTo>
                      <a:pt x="1121" y="14"/>
                    </a:lnTo>
                    <a:lnTo>
                      <a:pt x="1082" y="14"/>
                    </a:lnTo>
                    <a:lnTo>
                      <a:pt x="1082" y="30"/>
                    </a:lnTo>
                    <a:lnTo>
                      <a:pt x="1084" y="14"/>
                    </a:lnTo>
                    <a:lnTo>
                      <a:pt x="1063" y="12"/>
                    </a:lnTo>
                    <a:lnTo>
                      <a:pt x="1039" y="12"/>
                    </a:lnTo>
                    <a:lnTo>
                      <a:pt x="1039" y="28"/>
                    </a:lnTo>
                    <a:lnTo>
                      <a:pt x="1040" y="12"/>
                    </a:lnTo>
                    <a:lnTo>
                      <a:pt x="1019" y="11"/>
                    </a:lnTo>
                    <a:lnTo>
                      <a:pt x="995" y="9"/>
                    </a:lnTo>
                    <a:lnTo>
                      <a:pt x="971" y="9"/>
                    </a:lnTo>
                    <a:lnTo>
                      <a:pt x="971" y="25"/>
                    </a:lnTo>
                    <a:lnTo>
                      <a:pt x="972" y="9"/>
                    </a:lnTo>
                    <a:lnTo>
                      <a:pt x="950" y="7"/>
                    </a:lnTo>
                    <a:lnTo>
                      <a:pt x="925" y="5"/>
                    </a:lnTo>
                    <a:lnTo>
                      <a:pt x="878" y="5"/>
                    </a:lnTo>
                    <a:lnTo>
                      <a:pt x="878" y="21"/>
                    </a:lnTo>
                    <a:lnTo>
                      <a:pt x="880" y="5"/>
                    </a:lnTo>
                    <a:lnTo>
                      <a:pt x="859" y="4"/>
                    </a:lnTo>
                    <a:lnTo>
                      <a:pt x="836" y="4"/>
                    </a:lnTo>
                    <a:lnTo>
                      <a:pt x="836" y="19"/>
                    </a:lnTo>
                    <a:lnTo>
                      <a:pt x="838" y="4"/>
                    </a:lnTo>
                    <a:lnTo>
                      <a:pt x="819" y="2"/>
                    </a:lnTo>
                    <a:lnTo>
                      <a:pt x="752" y="2"/>
                    </a:lnTo>
                    <a:lnTo>
                      <a:pt x="752" y="18"/>
                    </a:lnTo>
                    <a:lnTo>
                      <a:pt x="756" y="4"/>
                    </a:lnTo>
                    <a:lnTo>
                      <a:pt x="745" y="2"/>
                    </a:lnTo>
                    <a:lnTo>
                      <a:pt x="740" y="0"/>
                    </a:lnTo>
                    <a:lnTo>
                      <a:pt x="742" y="0"/>
                    </a:lnTo>
                    <a:lnTo>
                      <a:pt x="614" y="0"/>
                    </a:lnTo>
                    <a:lnTo>
                      <a:pt x="595" y="2"/>
                    </a:lnTo>
                    <a:lnTo>
                      <a:pt x="597" y="18"/>
                    </a:lnTo>
                    <a:lnTo>
                      <a:pt x="597" y="2"/>
                    </a:lnTo>
                    <a:lnTo>
                      <a:pt x="553" y="2"/>
                    </a:lnTo>
                    <a:lnTo>
                      <a:pt x="531" y="4"/>
                    </a:lnTo>
                    <a:lnTo>
                      <a:pt x="531" y="19"/>
                    </a:lnTo>
                    <a:lnTo>
                      <a:pt x="531" y="4"/>
                    </a:lnTo>
                    <a:lnTo>
                      <a:pt x="510" y="4"/>
                    </a:lnTo>
                    <a:lnTo>
                      <a:pt x="485" y="5"/>
                    </a:lnTo>
                    <a:lnTo>
                      <a:pt x="485" y="21"/>
                    </a:lnTo>
                    <a:lnTo>
                      <a:pt x="485" y="5"/>
                    </a:lnTo>
                    <a:lnTo>
                      <a:pt x="463" y="5"/>
                    </a:lnTo>
                    <a:lnTo>
                      <a:pt x="438" y="7"/>
                    </a:lnTo>
                    <a:lnTo>
                      <a:pt x="393" y="11"/>
                    </a:lnTo>
                    <a:lnTo>
                      <a:pt x="351" y="14"/>
                    </a:lnTo>
                    <a:lnTo>
                      <a:pt x="351" y="30"/>
                    </a:lnTo>
                    <a:lnTo>
                      <a:pt x="351" y="14"/>
                    </a:lnTo>
                    <a:lnTo>
                      <a:pt x="328" y="14"/>
                    </a:lnTo>
                    <a:lnTo>
                      <a:pt x="311" y="16"/>
                    </a:lnTo>
                    <a:lnTo>
                      <a:pt x="295" y="18"/>
                    </a:lnTo>
                    <a:lnTo>
                      <a:pt x="297" y="33"/>
                    </a:lnTo>
                    <a:lnTo>
                      <a:pt x="297" y="18"/>
                    </a:lnTo>
                    <a:lnTo>
                      <a:pt x="279" y="18"/>
                    </a:lnTo>
                    <a:lnTo>
                      <a:pt x="265" y="19"/>
                    </a:lnTo>
                    <a:lnTo>
                      <a:pt x="283" y="18"/>
                    </a:lnTo>
                    <a:lnTo>
                      <a:pt x="265" y="21"/>
                    </a:lnTo>
                    <a:lnTo>
                      <a:pt x="255" y="23"/>
                    </a:lnTo>
                    <a:lnTo>
                      <a:pt x="257" y="37"/>
                    </a:lnTo>
                    <a:lnTo>
                      <a:pt x="257" y="21"/>
                    </a:lnTo>
                    <a:lnTo>
                      <a:pt x="237" y="21"/>
                    </a:lnTo>
                    <a:lnTo>
                      <a:pt x="234" y="23"/>
                    </a:lnTo>
                    <a:lnTo>
                      <a:pt x="229" y="25"/>
                    </a:lnTo>
                    <a:lnTo>
                      <a:pt x="234" y="39"/>
                    </a:lnTo>
                    <a:lnTo>
                      <a:pt x="234" y="23"/>
                    </a:lnTo>
                    <a:lnTo>
                      <a:pt x="223" y="23"/>
                    </a:lnTo>
                    <a:lnTo>
                      <a:pt x="225" y="23"/>
                    </a:lnTo>
                    <a:lnTo>
                      <a:pt x="220" y="25"/>
                    </a:lnTo>
                    <a:lnTo>
                      <a:pt x="211" y="26"/>
                    </a:lnTo>
                    <a:lnTo>
                      <a:pt x="215" y="40"/>
                    </a:lnTo>
                    <a:lnTo>
                      <a:pt x="215" y="25"/>
                    </a:lnTo>
                    <a:lnTo>
                      <a:pt x="194" y="25"/>
                    </a:lnTo>
                    <a:lnTo>
                      <a:pt x="199" y="25"/>
                    </a:lnTo>
                    <a:lnTo>
                      <a:pt x="192" y="26"/>
                    </a:lnTo>
                    <a:lnTo>
                      <a:pt x="180" y="28"/>
                    </a:lnTo>
                    <a:lnTo>
                      <a:pt x="182" y="42"/>
                    </a:lnTo>
                    <a:lnTo>
                      <a:pt x="182" y="26"/>
                    </a:lnTo>
                    <a:lnTo>
                      <a:pt x="164" y="26"/>
                    </a:lnTo>
                    <a:lnTo>
                      <a:pt x="129" y="30"/>
                    </a:lnTo>
                    <a:lnTo>
                      <a:pt x="131" y="46"/>
                    </a:lnTo>
                    <a:lnTo>
                      <a:pt x="131" y="30"/>
                    </a:lnTo>
                    <a:lnTo>
                      <a:pt x="112" y="30"/>
                    </a:lnTo>
                    <a:lnTo>
                      <a:pt x="91" y="32"/>
                    </a:lnTo>
                    <a:lnTo>
                      <a:pt x="91" y="47"/>
                    </a:lnTo>
                    <a:lnTo>
                      <a:pt x="91" y="32"/>
                    </a:lnTo>
                    <a:lnTo>
                      <a:pt x="70" y="32"/>
                    </a:lnTo>
                    <a:lnTo>
                      <a:pt x="47" y="33"/>
                    </a:lnTo>
                    <a:lnTo>
                      <a:pt x="47" y="49"/>
                    </a:lnTo>
                    <a:lnTo>
                      <a:pt x="47" y="33"/>
                    </a:lnTo>
                    <a:lnTo>
                      <a:pt x="23" y="33"/>
                    </a:lnTo>
                    <a:lnTo>
                      <a:pt x="0" y="33"/>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07" name="Rectangle 2645"/>
              <p:cNvSpPr>
                <a:spLocks noChangeArrowheads="1"/>
              </p:cNvSpPr>
              <p:nvPr/>
            </p:nvSpPr>
            <p:spPr bwMode="auto">
              <a:xfrm>
                <a:off x="1814" y="1267"/>
                <a:ext cx="2333"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sp>
          <p:nvSpPr>
            <p:cNvPr id="5308" name="Freeform 1751"/>
            <p:cNvSpPr>
              <a:spLocks noEditPoints="1"/>
            </p:cNvSpPr>
            <p:nvPr/>
          </p:nvSpPr>
          <p:spPr bwMode="auto">
            <a:xfrm>
              <a:off x="203766" y="5936463"/>
              <a:ext cx="60534" cy="96304"/>
            </a:xfrm>
            <a:custGeom>
              <a:avLst/>
              <a:gdLst>
                <a:gd name="T0" fmla="*/ 0 w 89"/>
                <a:gd name="T1" fmla="*/ 70 h 139"/>
                <a:gd name="T2" fmla="*/ 0 w 89"/>
                <a:gd name="T3" fmla="*/ 47 h 139"/>
                <a:gd name="T4" fmla="*/ 6 w 89"/>
                <a:gd name="T5" fmla="*/ 29 h 139"/>
                <a:gd name="T6" fmla="*/ 9 w 89"/>
                <a:gd name="T7" fmla="*/ 21 h 139"/>
                <a:gd name="T8" fmla="*/ 14 w 89"/>
                <a:gd name="T9" fmla="*/ 12 h 139"/>
                <a:gd name="T10" fmla="*/ 20 w 89"/>
                <a:gd name="T11" fmla="*/ 7 h 139"/>
                <a:gd name="T12" fmla="*/ 27 w 89"/>
                <a:gd name="T13" fmla="*/ 3 h 139"/>
                <a:gd name="T14" fmla="*/ 35 w 89"/>
                <a:gd name="T15" fmla="*/ 0 h 139"/>
                <a:gd name="T16" fmla="*/ 44 w 89"/>
                <a:gd name="T17" fmla="*/ 0 h 139"/>
                <a:gd name="T18" fmla="*/ 56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9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7 w 89"/>
                <a:gd name="T53" fmla="*/ 136 h 139"/>
                <a:gd name="T54" fmla="*/ 14 w 89"/>
                <a:gd name="T55" fmla="*/ 125 h 139"/>
                <a:gd name="T56" fmla="*/ 6 w 89"/>
                <a:gd name="T57" fmla="*/ 111 h 139"/>
                <a:gd name="T58" fmla="*/ 2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7 w 89"/>
                <a:gd name="T105" fmla="*/ 24 h 139"/>
                <a:gd name="T106" fmla="*/ 21 w 89"/>
                <a:gd name="T107" fmla="*/ 35 h 139"/>
                <a:gd name="T108" fmla="*/ 20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6" y="29"/>
                  </a:lnTo>
                  <a:lnTo>
                    <a:pt x="9" y="21"/>
                  </a:lnTo>
                  <a:lnTo>
                    <a:pt x="14" y="12"/>
                  </a:lnTo>
                  <a:lnTo>
                    <a:pt x="20" y="7"/>
                  </a:lnTo>
                  <a:lnTo>
                    <a:pt x="27" y="3"/>
                  </a:lnTo>
                  <a:lnTo>
                    <a:pt x="35" y="0"/>
                  </a:lnTo>
                  <a:lnTo>
                    <a:pt x="44" y="0"/>
                  </a:lnTo>
                  <a:lnTo>
                    <a:pt x="56" y="0"/>
                  </a:lnTo>
                  <a:lnTo>
                    <a:pt x="65" y="3"/>
                  </a:lnTo>
                  <a:lnTo>
                    <a:pt x="70" y="7"/>
                  </a:lnTo>
                  <a:lnTo>
                    <a:pt x="75" y="12"/>
                  </a:lnTo>
                  <a:lnTo>
                    <a:pt x="79" y="15"/>
                  </a:lnTo>
                  <a:lnTo>
                    <a:pt x="82" y="26"/>
                  </a:lnTo>
                  <a:lnTo>
                    <a:pt x="86" y="36"/>
                  </a:lnTo>
                  <a:lnTo>
                    <a:pt x="89" y="50"/>
                  </a:lnTo>
                  <a:lnTo>
                    <a:pt x="89" y="70"/>
                  </a:lnTo>
                  <a:lnTo>
                    <a:pt x="89" y="90"/>
                  </a:lnTo>
                  <a:lnTo>
                    <a:pt x="84" y="108"/>
                  </a:lnTo>
                  <a:lnTo>
                    <a:pt x="81" y="118"/>
                  </a:lnTo>
                  <a:lnTo>
                    <a:pt x="75" y="125"/>
                  </a:lnTo>
                  <a:lnTo>
                    <a:pt x="70" y="131"/>
                  </a:lnTo>
                  <a:lnTo>
                    <a:pt x="63" y="136"/>
                  </a:lnTo>
                  <a:lnTo>
                    <a:pt x="54" y="138"/>
                  </a:lnTo>
                  <a:lnTo>
                    <a:pt x="44" y="139"/>
                  </a:lnTo>
                  <a:lnTo>
                    <a:pt x="27" y="136"/>
                  </a:lnTo>
                  <a:lnTo>
                    <a:pt x="14" y="125"/>
                  </a:lnTo>
                  <a:lnTo>
                    <a:pt x="6" y="111"/>
                  </a:lnTo>
                  <a:lnTo>
                    <a:pt x="2"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7" y="24"/>
                  </a:lnTo>
                  <a:lnTo>
                    <a:pt x="21" y="35"/>
                  </a:lnTo>
                  <a:lnTo>
                    <a:pt x="20"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p:sp>
        <p:nvSpPr>
          <p:cNvPr id="2" name="テキスト ボックス 1"/>
          <p:cNvSpPr txBox="1"/>
          <p:nvPr/>
        </p:nvSpPr>
        <p:spPr>
          <a:xfrm>
            <a:off x="2875118" y="369332"/>
            <a:ext cx="3393879" cy="584775"/>
          </a:xfrm>
          <a:prstGeom prst="rect">
            <a:avLst/>
          </a:prstGeom>
          <a:noFill/>
        </p:spPr>
        <p:txBody>
          <a:bodyPr wrap="none" rtlCol="0">
            <a:spAutoFit/>
          </a:bodyPr>
          <a:lstStyle/>
          <a:p>
            <a:pPr algn="ctr"/>
            <a:r>
              <a:rPr kumimoji="1" lang="en-US" altLang="ja-JP" sz="3200" b="1" dirty="0" smtClean="0"/>
              <a:t>Contact process</a:t>
            </a:r>
            <a:endParaRPr kumimoji="1" lang="ja-JP" altLang="en-US" sz="3200" b="1" dirty="0"/>
          </a:p>
        </p:txBody>
      </p:sp>
      <p:grpSp>
        <p:nvGrpSpPr>
          <p:cNvPr id="3" name="グループ化 2"/>
          <p:cNvGrpSpPr/>
          <p:nvPr/>
        </p:nvGrpSpPr>
        <p:grpSpPr>
          <a:xfrm flipV="1">
            <a:off x="4166371" y="1606334"/>
            <a:ext cx="832500" cy="928200"/>
            <a:chOff x="5282846" y="1987292"/>
            <a:chExt cx="1610198" cy="1999938"/>
          </a:xfrm>
        </p:grpSpPr>
        <p:grpSp>
          <p:nvGrpSpPr>
            <p:cNvPr id="4" name="Group 31"/>
            <p:cNvGrpSpPr>
              <a:grpSpLocks noChangeAspect="1"/>
            </p:cNvGrpSpPr>
            <p:nvPr/>
          </p:nvGrpSpPr>
          <p:grpSpPr bwMode="auto">
            <a:xfrm>
              <a:off x="5282846" y="1987292"/>
              <a:ext cx="1610198" cy="1999938"/>
              <a:chOff x="2365" y="1515"/>
              <a:chExt cx="1037" cy="1288"/>
            </a:xfrm>
          </p:grpSpPr>
          <p:sp>
            <p:nvSpPr>
              <p:cNvPr id="6" name="Freeform 34"/>
              <p:cNvSpPr>
                <a:spLocks/>
              </p:cNvSpPr>
              <p:nvPr/>
            </p:nvSpPr>
            <p:spPr bwMode="auto">
              <a:xfrm>
                <a:off x="2365" y="2471"/>
                <a:ext cx="272" cy="332"/>
              </a:xfrm>
              <a:custGeom>
                <a:avLst/>
                <a:gdLst>
                  <a:gd name="T0" fmla="*/ 816 w 816"/>
                  <a:gd name="T1" fmla="*/ 37 h 997"/>
                  <a:gd name="T2" fmla="*/ 769 w 816"/>
                  <a:gd name="T3" fmla="*/ 0 h 997"/>
                  <a:gd name="T4" fmla="*/ 0 w 816"/>
                  <a:gd name="T5" fmla="*/ 960 h 997"/>
                  <a:gd name="T6" fmla="*/ 48 w 816"/>
                  <a:gd name="T7" fmla="*/ 997 h 997"/>
                  <a:gd name="T8" fmla="*/ 816 w 816"/>
                  <a:gd name="T9" fmla="*/ 37 h 997"/>
                </a:gdLst>
                <a:ahLst/>
                <a:cxnLst>
                  <a:cxn ang="0">
                    <a:pos x="T0" y="T1"/>
                  </a:cxn>
                  <a:cxn ang="0">
                    <a:pos x="T2" y="T3"/>
                  </a:cxn>
                  <a:cxn ang="0">
                    <a:pos x="T4" y="T5"/>
                  </a:cxn>
                  <a:cxn ang="0">
                    <a:pos x="T6" y="T7"/>
                  </a:cxn>
                  <a:cxn ang="0">
                    <a:pos x="T8" y="T9"/>
                  </a:cxn>
                </a:cxnLst>
                <a:rect l="0" t="0" r="r" b="b"/>
                <a:pathLst>
                  <a:path w="816" h="997">
                    <a:moveTo>
                      <a:pt x="816" y="37"/>
                    </a:moveTo>
                    <a:lnTo>
                      <a:pt x="769" y="0"/>
                    </a:lnTo>
                    <a:lnTo>
                      <a:pt x="0" y="960"/>
                    </a:lnTo>
                    <a:lnTo>
                      <a:pt x="48" y="997"/>
                    </a:lnTo>
                    <a:lnTo>
                      <a:pt x="816" y="3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 name="Freeform 35"/>
              <p:cNvSpPr>
                <a:spLocks noEditPoints="1"/>
              </p:cNvSpPr>
              <p:nvPr/>
            </p:nvSpPr>
            <p:spPr bwMode="auto">
              <a:xfrm>
                <a:off x="2580" y="2445"/>
                <a:ext cx="75" cy="81"/>
              </a:xfrm>
              <a:custGeom>
                <a:avLst/>
                <a:gdLst>
                  <a:gd name="T0" fmla="*/ 29 w 223"/>
                  <a:gd name="T1" fmla="*/ 110 h 242"/>
                  <a:gd name="T2" fmla="*/ 0 w 223"/>
                  <a:gd name="T3" fmla="*/ 125 h 242"/>
                  <a:gd name="T4" fmla="*/ 31 w 223"/>
                  <a:gd name="T5" fmla="*/ 133 h 242"/>
                  <a:gd name="T6" fmla="*/ 110 w 223"/>
                  <a:gd name="T7" fmla="*/ 150 h 242"/>
                  <a:gd name="T8" fmla="*/ 112 w 223"/>
                  <a:gd name="T9" fmla="*/ 138 h 242"/>
                  <a:gd name="T10" fmla="*/ 102 w 223"/>
                  <a:gd name="T11" fmla="*/ 143 h 242"/>
                  <a:gd name="T12" fmla="*/ 136 w 223"/>
                  <a:gd name="T13" fmla="*/ 215 h 242"/>
                  <a:gd name="T14" fmla="*/ 148 w 223"/>
                  <a:gd name="T15" fmla="*/ 242 h 242"/>
                  <a:gd name="T16" fmla="*/ 157 w 223"/>
                  <a:gd name="T17" fmla="*/ 214 h 242"/>
                  <a:gd name="T18" fmla="*/ 214 w 223"/>
                  <a:gd name="T19" fmla="*/ 28 h 242"/>
                  <a:gd name="T20" fmla="*/ 223 w 223"/>
                  <a:gd name="T21" fmla="*/ 0 h 242"/>
                  <a:gd name="T22" fmla="*/ 198 w 223"/>
                  <a:gd name="T23" fmla="*/ 15 h 242"/>
                  <a:gd name="T24" fmla="*/ 29 w 223"/>
                  <a:gd name="T25" fmla="*/ 110 h 242"/>
                  <a:gd name="T26" fmla="*/ 209 w 223"/>
                  <a:gd name="T27" fmla="*/ 36 h 242"/>
                  <a:gd name="T28" fmla="*/ 203 w 223"/>
                  <a:gd name="T29" fmla="*/ 24 h 242"/>
                  <a:gd name="T30" fmla="*/ 192 w 223"/>
                  <a:gd name="T31" fmla="*/ 21 h 242"/>
                  <a:gd name="T32" fmla="*/ 135 w 223"/>
                  <a:gd name="T33" fmla="*/ 206 h 242"/>
                  <a:gd name="T34" fmla="*/ 146 w 223"/>
                  <a:gd name="T35" fmla="*/ 210 h 242"/>
                  <a:gd name="T36" fmla="*/ 157 w 223"/>
                  <a:gd name="T37" fmla="*/ 205 h 242"/>
                  <a:gd name="T38" fmla="*/ 123 w 223"/>
                  <a:gd name="T39" fmla="*/ 133 h 242"/>
                  <a:gd name="T40" fmla="*/ 120 w 223"/>
                  <a:gd name="T41" fmla="*/ 128 h 242"/>
                  <a:gd name="T42" fmla="*/ 115 w 223"/>
                  <a:gd name="T43" fmla="*/ 126 h 242"/>
                  <a:gd name="T44" fmla="*/ 36 w 223"/>
                  <a:gd name="T45" fmla="*/ 109 h 242"/>
                  <a:gd name="T46" fmla="*/ 34 w 223"/>
                  <a:gd name="T47" fmla="*/ 120 h 242"/>
                  <a:gd name="T48" fmla="*/ 40 w 223"/>
                  <a:gd name="T49" fmla="*/ 131 h 242"/>
                  <a:gd name="T50" fmla="*/ 209 w 223"/>
                  <a:gd name="T51" fmla="*/ 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42">
                    <a:moveTo>
                      <a:pt x="29" y="110"/>
                    </a:moveTo>
                    <a:lnTo>
                      <a:pt x="0" y="125"/>
                    </a:lnTo>
                    <a:lnTo>
                      <a:pt x="31" y="133"/>
                    </a:lnTo>
                    <a:lnTo>
                      <a:pt x="110" y="150"/>
                    </a:lnTo>
                    <a:lnTo>
                      <a:pt x="112" y="138"/>
                    </a:lnTo>
                    <a:lnTo>
                      <a:pt x="102" y="143"/>
                    </a:lnTo>
                    <a:lnTo>
                      <a:pt x="136" y="215"/>
                    </a:lnTo>
                    <a:lnTo>
                      <a:pt x="148" y="242"/>
                    </a:lnTo>
                    <a:lnTo>
                      <a:pt x="157" y="214"/>
                    </a:lnTo>
                    <a:lnTo>
                      <a:pt x="214" y="28"/>
                    </a:lnTo>
                    <a:lnTo>
                      <a:pt x="223" y="0"/>
                    </a:lnTo>
                    <a:lnTo>
                      <a:pt x="198" y="15"/>
                    </a:lnTo>
                    <a:lnTo>
                      <a:pt x="29" y="110"/>
                    </a:lnTo>
                    <a:close/>
                    <a:moveTo>
                      <a:pt x="209" y="36"/>
                    </a:moveTo>
                    <a:lnTo>
                      <a:pt x="203" y="24"/>
                    </a:lnTo>
                    <a:lnTo>
                      <a:pt x="192" y="21"/>
                    </a:lnTo>
                    <a:lnTo>
                      <a:pt x="135" y="206"/>
                    </a:lnTo>
                    <a:lnTo>
                      <a:pt x="146" y="210"/>
                    </a:lnTo>
                    <a:lnTo>
                      <a:pt x="157" y="205"/>
                    </a:lnTo>
                    <a:lnTo>
                      <a:pt x="123" y="133"/>
                    </a:lnTo>
                    <a:lnTo>
                      <a:pt x="120" y="128"/>
                    </a:lnTo>
                    <a:lnTo>
                      <a:pt x="115" y="126"/>
                    </a:lnTo>
                    <a:lnTo>
                      <a:pt x="36" y="109"/>
                    </a:lnTo>
                    <a:lnTo>
                      <a:pt x="34" y="120"/>
                    </a:lnTo>
                    <a:lnTo>
                      <a:pt x="40" y="131"/>
                    </a:lnTo>
                    <a:lnTo>
                      <a:pt x="209" y="3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 name="Freeform 36"/>
              <p:cNvSpPr>
                <a:spLocks/>
              </p:cNvSpPr>
              <p:nvPr/>
            </p:nvSpPr>
            <p:spPr bwMode="auto">
              <a:xfrm>
                <a:off x="2592" y="2453"/>
                <a:ext cx="56" cy="62"/>
              </a:xfrm>
              <a:custGeom>
                <a:avLst/>
                <a:gdLst>
                  <a:gd name="T0" fmla="*/ 169 w 169"/>
                  <a:gd name="T1" fmla="*/ 0 h 186"/>
                  <a:gd name="T2" fmla="*/ 0 w 169"/>
                  <a:gd name="T3" fmla="*/ 96 h 186"/>
                  <a:gd name="T4" fmla="*/ 78 w 169"/>
                  <a:gd name="T5" fmla="*/ 114 h 186"/>
                  <a:gd name="T6" fmla="*/ 112 w 169"/>
                  <a:gd name="T7" fmla="*/ 186 h 186"/>
                  <a:gd name="T8" fmla="*/ 169 w 169"/>
                  <a:gd name="T9" fmla="*/ 0 h 186"/>
                </a:gdLst>
                <a:ahLst/>
                <a:cxnLst>
                  <a:cxn ang="0">
                    <a:pos x="T0" y="T1"/>
                  </a:cxn>
                  <a:cxn ang="0">
                    <a:pos x="T2" y="T3"/>
                  </a:cxn>
                  <a:cxn ang="0">
                    <a:pos x="T4" y="T5"/>
                  </a:cxn>
                  <a:cxn ang="0">
                    <a:pos x="T6" y="T7"/>
                  </a:cxn>
                  <a:cxn ang="0">
                    <a:pos x="T8" y="T9"/>
                  </a:cxn>
                </a:cxnLst>
                <a:rect l="0" t="0" r="r" b="b"/>
                <a:pathLst>
                  <a:path w="169" h="186">
                    <a:moveTo>
                      <a:pt x="169" y="0"/>
                    </a:moveTo>
                    <a:lnTo>
                      <a:pt x="0" y="96"/>
                    </a:lnTo>
                    <a:lnTo>
                      <a:pt x="78" y="114"/>
                    </a:lnTo>
                    <a:lnTo>
                      <a:pt x="112" y="186"/>
                    </a:lnTo>
                    <a:lnTo>
                      <a:pt x="1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 name="Freeform 37"/>
              <p:cNvSpPr>
                <a:spLocks/>
              </p:cNvSpPr>
              <p:nvPr/>
            </p:nvSpPr>
            <p:spPr bwMode="auto">
              <a:xfrm>
                <a:off x="2621" y="2151"/>
                <a:ext cx="272" cy="332"/>
              </a:xfrm>
              <a:custGeom>
                <a:avLst/>
                <a:gdLst>
                  <a:gd name="T0" fmla="*/ 817 w 817"/>
                  <a:gd name="T1" fmla="*/ 37 h 997"/>
                  <a:gd name="T2" fmla="*/ 770 w 817"/>
                  <a:gd name="T3" fmla="*/ 0 h 997"/>
                  <a:gd name="T4" fmla="*/ 0 w 817"/>
                  <a:gd name="T5" fmla="*/ 960 h 997"/>
                  <a:gd name="T6" fmla="*/ 47 w 817"/>
                  <a:gd name="T7" fmla="*/ 997 h 997"/>
                  <a:gd name="T8" fmla="*/ 817 w 817"/>
                  <a:gd name="T9" fmla="*/ 37 h 997"/>
                </a:gdLst>
                <a:ahLst/>
                <a:cxnLst>
                  <a:cxn ang="0">
                    <a:pos x="T0" y="T1"/>
                  </a:cxn>
                  <a:cxn ang="0">
                    <a:pos x="T2" y="T3"/>
                  </a:cxn>
                  <a:cxn ang="0">
                    <a:pos x="T4" y="T5"/>
                  </a:cxn>
                  <a:cxn ang="0">
                    <a:pos x="T6" y="T7"/>
                  </a:cxn>
                  <a:cxn ang="0">
                    <a:pos x="T8" y="T9"/>
                  </a:cxn>
                </a:cxnLst>
                <a:rect l="0" t="0" r="r" b="b"/>
                <a:pathLst>
                  <a:path w="817" h="997">
                    <a:moveTo>
                      <a:pt x="817" y="37"/>
                    </a:moveTo>
                    <a:lnTo>
                      <a:pt x="770" y="0"/>
                    </a:lnTo>
                    <a:lnTo>
                      <a:pt x="0" y="960"/>
                    </a:lnTo>
                    <a:lnTo>
                      <a:pt x="47" y="997"/>
                    </a:lnTo>
                    <a:lnTo>
                      <a:pt x="817" y="3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 name="Freeform 38"/>
              <p:cNvSpPr>
                <a:spLocks/>
              </p:cNvSpPr>
              <p:nvPr/>
            </p:nvSpPr>
            <p:spPr bwMode="auto">
              <a:xfrm>
                <a:off x="2626" y="1835"/>
                <a:ext cx="263" cy="325"/>
              </a:xfrm>
              <a:custGeom>
                <a:avLst/>
                <a:gdLst>
                  <a:gd name="T0" fmla="*/ 19 w 789"/>
                  <a:gd name="T1" fmla="*/ 0 h 975"/>
                  <a:gd name="T2" fmla="*/ 0 w 789"/>
                  <a:gd name="T3" fmla="*/ 15 h 975"/>
                  <a:gd name="T4" fmla="*/ 770 w 789"/>
                  <a:gd name="T5" fmla="*/ 975 h 975"/>
                  <a:gd name="T6" fmla="*/ 789 w 789"/>
                  <a:gd name="T7" fmla="*/ 960 h 975"/>
                  <a:gd name="T8" fmla="*/ 19 w 789"/>
                  <a:gd name="T9" fmla="*/ 0 h 975"/>
                </a:gdLst>
                <a:ahLst/>
                <a:cxnLst>
                  <a:cxn ang="0">
                    <a:pos x="T0" y="T1"/>
                  </a:cxn>
                  <a:cxn ang="0">
                    <a:pos x="T2" y="T3"/>
                  </a:cxn>
                  <a:cxn ang="0">
                    <a:pos x="T4" y="T5"/>
                  </a:cxn>
                  <a:cxn ang="0">
                    <a:pos x="T6" y="T7"/>
                  </a:cxn>
                  <a:cxn ang="0">
                    <a:pos x="T8" y="T9"/>
                  </a:cxn>
                </a:cxnLst>
                <a:rect l="0" t="0" r="r" b="b"/>
                <a:pathLst>
                  <a:path w="789" h="975">
                    <a:moveTo>
                      <a:pt x="19" y="0"/>
                    </a:moveTo>
                    <a:lnTo>
                      <a:pt x="0" y="15"/>
                    </a:lnTo>
                    <a:lnTo>
                      <a:pt x="770" y="975"/>
                    </a:lnTo>
                    <a:lnTo>
                      <a:pt x="789"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 name="Freeform 39"/>
              <p:cNvSpPr>
                <a:spLocks noEditPoints="1"/>
              </p:cNvSpPr>
              <p:nvPr/>
            </p:nvSpPr>
            <p:spPr bwMode="auto">
              <a:xfrm>
                <a:off x="2610" y="1813"/>
                <a:ext cx="55" cy="61"/>
              </a:xfrm>
              <a:custGeom>
                <a:avLst/>
                <a:gdLst>
                  <a:gd name="T0" fmla="*/ 47 w 167"/>
                  <a:gd name="T1" fmla="*/ 153 h 183"/>
                  <a:gd name="T2" fmla="*/ 55 w 167"/>
                  <a:gd name="T3" fmla="*/ 183 h 183"/>
                  <a:gd name="T4" fmla="*/ 69 w 167"/>
                  <a:gd name="T5" fmla="*/ 154 h 183"/>
                  <a:gd name="T6" fmla="*/ 91 w 167"/>
                  <a:gd name="T7" fmla="*/ 105 h 183"/>
                  <a:gd name="T8" fmla="*/ 80 w 167"/>
                  <a:gd name="T9" fmla="*/ 100 h 183"/>
                  <a:gd name="T10" fmla="*/ 83 w 167"/>
                  <a:gd name="T11" fmla="*/ 112 h 183"/>
                  <a:gd name="T12" fmla="*/ 136 w 167"/>
                  <a:gd name="T13" fmla="*/ 101 h 183"/>
                  <a:gd name="T14" fmla="*/ 167 w 167"/>
                  <a:gd name="T15" fmla="*/ 93 h 183"/>
                  <a:gd name="T16" fmla="*/ 140 w 167"/>
                  <a:gd name="T17" fmla="*/ 78 h 183"/>
                  <a:gd name="T18" fmla="*/ 27 w 167"/>
                  <a:gd name="T19" fmla="*/ 15 h 183"/>
                  <a:gd name="T20" fmla="*/ 0 w 167"/>
                  <a:gd name="T21" fmla="*/ 0 h 183"/>
                  <a:gd name="T22" fmla="*/ 9 w 167"/>
                  <a:gd name="T23" fmla="*/ 29 h 183"/>
                  <a:gd name="T24" fmla="*/ 47 w 167"/>
                  <a:gd name="T25" fmla="*/ 153 h 183"/>
                  <a:gd name="T26" fmla="*/ 32 w 167"/>
                  <a:gd name="T27" fmla="*/ 22 h 183"/>
                  <a:gd name="T28" fmla="*/ 20 w 167"/>
                  <a:gd name="T29" fmla="*/ 25 h 183"/>
                  <a:gd name="T30" fmla="*/ 15 w 167"/>
                  <a:gd name="T31" fmla="*/ 36 h 183"/>
                  <a:gd name="T32" fmla="*/ 129 w 167"/>
                  <a:gd name="T33" fmla="*/ 100 h 183"/>
                  <a:gd name="T34" fmla="*/ 134 w 167"/>
                  <a:gd name="T35" fmla="*/ 88 h 183"/>
                  <a:gd name="T36" fmla="*/ 131 w 167"/>
                  <a:gd name="T37" fmla="*/ 77 h 183"/>
                  <a:gd name="T38" fmla="*/ 78 w 167"/>
                  <a:gd name="T39" fmla="*/ 88 h 183"/>
                  <a:gd name="T40" fmla="*/ 73 w 167"/>
                  <a:gd name="T41" fmla="*/ 88 h 183"/>
                  <a:gd name="T42" fmla="*/ 70 w 167"/>
                  <a:gd name="T43" fmla="*/ 95 h 183"/>
                  <a:gd name="T44" fmla="*/ 48 w 167"/>
                  <a:gd name="T45" fmla="*/ 144 h 183"/>
                  <a:gd name="T46" fmla="*/ 58 w 167"/>
                  <a:gd name="T47" fmla="*/ 149 h 183"/>
                  <a:gd name="T48" fmla="*/ 69 w 167"/>
                  <a:gd name="T49" fmla="*/ 147 h 183"/>
                  <a:gd name="T50" fmla="*/ 32 w 167"/>
                  <a:gd name="T51" fmla="*/ 2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3">
                    <a:moveTo>
                      <a:pt x="47" y="153"/>
                    </a:moveTo>
                    <a:lnTo>
                      <a:pt x="55" y="183"/>
                    </a:lnTo>
                    <a:lnTo>
                      <a:pt x="69" y="154"/>
                    </a:lnTo>
                    <a:lnTo>
                      <a:pt x="91" y="105"/>
                    </a:lnTo>
                    <a:lnTo>
                      <a:pt x="80" y="100"/>
                    </a:lnTo>
                    <a:lnTo>
                      <a:pt x="83" y="112"/>
                    </a:lnTo>
                    <a:lnTo>
                      <a:pt x="136" y="101"/>
                    </a:lnTo>
                    <a:lnTo>
                      <a:pt x="167" y="93"/>
                    </a:lnTo>
                    <a:lnTo>
                      <a:pt x="140" y="78"/>
                    </a:lnTo>
                    <a:lnTo>
                      <a:pt x="27" y="15"/>
                    </a:lnTo>
                    <a:lnTo>
                      <a:pt x="0" y="0"/>
                    </a:lnTo>
                    <a:lnTo>
                      <a:pt x="9" y="29"/>
                    </a:lnTo>
                    <a:lnTo>
                      <a:pt x="47" y="153"/>
                    </a:lnTo>
                    <a:close/>
                    <a:moveTo>
                      <a:pt x="32" y="22"/>
                    </a:moveTo>
                    <a:lnTo>
                      <a:pt x="20" y="25"/>
                    </a:lnTo>
                    <a:lnTo>
                      <a:pt x="15" y="36"/>
                    </a:lnTo>
                    <a:lnTo>
                      <a:pt x="129" y="100"/>
                    </a:lnTo>
                    <a:lnTo>
                      <a:pt x="134" y="88"/>
                    </a:lnTo>
                    <a:lnTo>
                      <a:pt x="131" y="77"/>
                    </a:lnTo>
                    <a:lnTo>
                      <a:pt x="78" y="88"/>
                    </a:lnTo>
                    <a:lnTo>
                      <a:pt x="73" y="88"/>
                    </a:lnTo>
                    <a:lnTo>
                      <a:pt x="70" y="95"/>
                    </a:lnTo>
                    <a:lnTo>
                      <a:pt x="48" y="144"/>
                    </a:lnTo>
                    <a:lnTo>
                      <a:pt x="58" y="149"/>
                    </a:lnTo>
                    <a:lnTo>
                      <a:pt x="69" y="147"/>
                    </a:lnTo>
                    <a:lnTo>
                      <a:pt x="32" y="2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 name="Freeform 40"/>
              <p:cNvSpPr>
                <a:spLocks/>
              </p:cNvSpPr>
              <p:nvPr/>
            </p:nvSpPr>
            <p:spPr bwMode="auto">
              <a:xfrm>
                <a:off x="2616" y="1821"/>
                <a:ext cx="38" cy="42"/>
              </a:xfrm>
              <a:custGeom>
                <a:avLst/>
                <a:gdLst>
                  <a:gd name="T0" fmla="*/ 0 w 114"/>
                  <a:gd name="T1" fmla="*/ 0 h 124"/>
                  <a:gd name="T2" fmla="*/ 38 w 114"/>
                  <a:gd name="T3" fmla="*/ 124 h 124"/>
                  <a:gd name="T4" fmla="*/ 60 w 114"/>
                  <a:gd name="T5" fmla="*/ 75 h 124"/>
                  <a:gd name="T6" fmla="*/ 114 w 114"/>
                  <a:gd name="T7" fmla="*/ 63 h 124"/>
                  <a:gd name="T8" fmla="*/ 0 w 114"/>
                  <a:gd name="T9" fmla="*/ 0 h 124"/>
                </a:gdLst>
                <a:ahLst/>
                <a:cxnLst>
                  <a:cxn ang="0">
                    <a:pos x="T0" y="T1"/>
                  </a:cxn>
                  <a:cxn ang="0">
                    <a:pos x="T2" y="T3"/>
                  </a:cxn>
                  <a:cxn ang="0">
                    <a:pos x="T4" y="T5"/>
                  </a:cxn>
                  <a:cxn ang="0">
                    <a:pos x="T6" y="T7"/>
                  </a:cxn>
                  <a:cxn ang="0">
                    <a:pos x="T8" y="T9"/>
                  </a:cxn>
                </a:cxnLst>
                <a:rect l="0" t="0" r="r" b="b"/>
                <a:pathLst>
                  <a:path w="114" h="124">
                    <a:moveTo>
                      <a:pt x="0" y="0"/>
                    </a:moveTo>
                    <a:lnTo>
                      <a:pt x="38" y="124"/>
                    </a:lnTo>
                    <a:lnTo>
                      <a:pt x="60" y="75"/>
                    </a:lnTo>
                    <a:lnTo>
                      <a:pt x="114" y="6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 name="Freeform 41"/>
              <p:cNvSpPr>
                <a:spLocks/>
              </p:cNvSpPr>
              <p:nvPr/>
            </p:nvSpPr>
            <p:spPr bwMode="auto">
              <a:xfrm>
                <a:off x="2370" y="1515"/>
                <a:ext cx="262" cy="325"/>
              </a:xfrm>
              <a:custGeom>
                <a:avLst/>
                <a:gdLst>
                  <a:gd name="T0" fmla="*/ 19 w 788"/>
                  <a:gd name="T1" fmla="*/ 0 h 975"/>
                  <a:gd name="T2" fmla="*/ 0 w 788"/>
                  <a:gd name="T3" fmla="*/ 15 h 975"/>
                  <a:gd name="T4" fmla="*/ 769 w 788"/>
                  <a:gd name="T5" fmla="*/ 975 h 975"/>
                  <a:gd name="T6" fmla="*/ 788 w 788"/>
                  <a:gd name="T7" fmla="*/ 960 h 975"/>
                  <a:gd name="T8" fmla="*/ 19 w 788"/>
                  <a:gd name="T9" fmla="*/ 0 h 975"/>
                </a:gdLst>
                <a:ahLst/>
                <a:cxnLst>
                  <a:cxn ang="0">
                    <a:pos x="T0" y="T1"/>
                  </a:cxn>
                  <a:cxn ang="0">
                    <a:pos x="T2" y="T3"/>
                  </a:cxn>
                  <a:cxn ang="0">
                    <a:pos x="T4" y="T5"/>
                  </a:cxn>
                  <a:cxn ang="0">
                    <a:pos x="T6" y="T7"/>
                  </a:cxn>
                  <a:cxn ang="0">
                    <a:pos x="T8" y="T9"/>
                  </a:cxn>
                </a:cxnLst>
                <a:rect l="0" t="0" r="r" b="b"/>
                <a:pathLst>
                  <a:path w="788" h="975">
                    <a:moveTo>
                      <a:pt x="19" y="0"/>
                    </a:moveTo>
                    <a:lnTo>
                      <a:pt x="0" y="15"/>
                    </a:lnTo>
                    <a:lnTo>
                      <a:pt x="769" y="975"/>
                    </a:lnTo>
                    <a:lnTo>
                      <a:pt x="788"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 name="Freeform 42"/>
              <p:cNvSpPr>
                <a:spLocks/>
              </p:cNvSpPr>
              <p:nvPr/>
            </p:nvSpPr>
            <p:spPr bwMode="auto">
              <a:xfrm>
                <a:off x="2883" y="1835"/>
                <a:ext cx="262" cy="325"/>
              </a:xfrm>
              <a:custGeom>
                <a:avLst/>
                <a:gdLst>
                  <a:gd name="T0" fmla="*/ 788 w 788"/>
                  <a:gd name="T1" fmla="*/ 15 h 975"/>
                  <a:gd name="T2" fmla="*/ 769 w 788"/>
                  <a:gd name="T3" fmla="*/ 0 h 975"/>
                  <a:gd name="T4" fmla="*/ 0 w 788"/>
                  <a:gd name="T5" fmla="*/ 960 h 975"/>
                  <a:gd name="T6" fmla="*/ 19 w 788"/>
                  <a:gd name="T7" fmla="*/ 975 h 975"/>
                  <a:gd name="T8" fmla="*/ 788 w 788"/>
                  <a:gd name="T9" fmla="*/ 15 h 975"/>
                </a:gdLst>
                <a:ahLst/>
                <a:cxnLst>
                  <a:cxn ang="0">
                    <a:pos x="T0" y="T1"/>
                  </a:cxn>
                  <a:cxn ang="0">
                    <a:pos x="T2" y="T3"/>
                  </a:cxn>
                  <a:cxn ang="0">
                    <a:pos x="T4" y="T5"/>
                  </a:cxn>
                  <a:cxn ang="0">
                    <a:pos x="T6" y="T7"/>
                  </a:cxn>
                  <a:cxn ang="0">
                    <a:pos x="T8" y="T9"/>
                  </a:cxn>
                </a:cxnLst>
                <a:rect l="0" t="0" r="r" b="b"/>
                <a:pathLst>
                  <a:path w="788" h="975">
                    <a:moveTo>
                      <a:pt x="788" y="15"/>
                    </a:moveTo>
                    <a:lnTo>
                      <a:pt x="769" y="0"/>
                    </a:lnTo>
                    <a:lnTo>
                      <a:pt x="0" y="960"/>
                    </a:lnTo>
                    <a:lnTo>
                      <a:pt x="19" y="975"/>
                    </a:lnTo>
                    <a:lnTo>
                      <a:pt x="788" y="1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 name="Freeform 43"/>
              <p:cNvSpPr>
                <a:spLocks noEditPoints="1"/>
              </p:cNvSpPr>
              <p:nvPr/>
            </p:nvSpPr>
            <p:spPr bwMode="auto">
              <a:xfrm>
                <a:off x="3106" y="1813"/>
                <a:ext cx="55" cy="61"/>
              </a:xfrm>
              <a:custGeom>
                <a:avLst/>
                <a:gdLst>
                  <a:gd name="T0" fmla="*/ 29 w 167"/>
                  <a:gd name="T1" fmla="*/ 78 h 183"/>
                  <a:gd name="T2" fmla="*/ 0 w 167"/>
                  <a:gd name="T3" fmla="*/ 93 h 183"/>
                  <a:gd name="T4" fmla="*/ 31 w 167"/>
                  <a:gd name="T5" fmla="*/ 101 h 183"/>
                  <a:gd name="T6" fmla="*/ 84 w 167"/>
                  <a:gd name="T7" fmla="*/ 112 h 183"/>
                  <a:gd name="T8" fmla="*/ 86 w 167"/>
                  <a:gd name="T9" fmla="*/ 100 h 183"/>
                  <a:gd name="T10" fmla="*/ 76 w 167"/>
                  <a:gd name="T11" fmla="*/ 105 h 183"/>
                  <a:gd name="T12" fmla="*/ 99 w 167"/>
                  <a:gd name="T13" fmla="*/ 154 h 183"/>
                  <a:gd name="T14" fmla="*/ 111 w 167"/>
                  <a:gd name="T15" fmla="*/ 183 h 183"/>
                  <a:gd name="T16" fmla="*/ 120 w 167"/>
                  <a:gd name="T17" fmla="*/ 153 h 183"/>
                  <a:gd name="T18" fmla="*/ 158 w 167"/>
                  <a:gd name="T19" fmla="*/ 29 h 183"/>
                  <a:gd name="T20" fmla="*/ 167 w 167"/>
                  <a:gd name="T21" fmla="*/ 0 h 183"/>
                  <a:gd name="T22" fmla="*/ 142 w 167"/>
                  <a:gd name="T23" fmla="*/ 15 h 183"/>
                  <a:gd name="T24" fmla="*/ 29 w 167"/>
                  <a:gd name="T25" fmla="*/ 78 h 183"/>
                  <a:gd name="T26" fmla="*/ 153 w 167"/>
                  <a:gd name="T27" fmla="*/ 36 h 183"/>
                  <a:gd name="T28" fmla="*/ 147 w 167"/>
                  <a:gd name="T29" fmla="*/ 25 h 183"/>
                  <a:gd name="T30" fmla="*/ 136 w 167"/>
                  <a:gd name="T31" fmla="*/ 21 h 183"/>
                  <a:gd name="T32" fmla="*/ 97 w 167"/>
                  <a:gd name="T33" fmla="*/ 146 h 183"/>
                  <a:gd name="T34" fmla="*/ 109 w 167"/>
                  <a:gd name="T35" fmla="*/ 149 h 183"/>
                  <a:gd name="T36" fmla="*/ 120 w 167"/>
                  <a:gd name="T37" fmla="*/ 144 h 183"/>
                  <a:gd name="T38" fmla="*/ 97 w 167"/>
                  <a:gd name="T39" fmla="*/ 95 h 183"/>
                  <a:gd name="T40" fmla="*/ 94 w 167"/>
                  <a:gd name="T41" fmla="*/ 88 h 183"/>
                  <a:gd name="T42" fmla="*/ 89 w 167"/>
                  <a:gd name="T43" fmla="*/ 88 h 183"/>
                  <a:gd name="T44" fmla="*/ 36 w 167"/>
                  <a:gd name="T45" fmla="*/ 77 h 183"/>
                  <a:gd name="T46" fmla="*/ 34 w 167"/>
                  <a:gd name="T47" fmla="*/ 88 h 183"/>
                  <a:gd name="T48" fmla="*/ 40 w 167"/>
                  <a:gd name="T49" fmla="*/ 100 h 183"/>
                  <a:gd name="T50" fmla="*/ 153 w 167"/>
                  <a:gd name="T51" fmla="*/ 3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3">
                    <a:moveTo>
                      <a:pt x="29" y="78"/>
                    </a:moveTo>
                    <a:lnTo>
                      <a:pt x="0" y="93"/>
                    </a:lnTo>
                    <a:lnTo>
                      <a:pt x="31" y="101"/>
                    </a:lnTo>
                    <a:lnTo>
                      <a:pt x="84" y="112"/>
                    </a:lnTo>
                    <a:lnTo>
                      <a:pt x="86" y="100"/>
                    </a:lnTo>
                    <a:lnTo>
                      <a:pt x="76" y="105"/>
                    </a:lnTo>
                    <a:lnTo>
                      <a:pt x="99" y="154"/>
                    </a:lnTo>
                    <a:lnTo>
                      <a:pt x="111" y="183"/>
                    </a:lnTo>
                    <a:lnTo>
                      <a:pt x="120" y="153"/>
                    </a:lnTo>
                    <a:lnTo>
                      <a:pt x="158" y="29"/>
                    </a:lnTo>
                    <a:lnTo>
                      <a:pt x="167" y="0"/>
                    </a:lnTo>
                    <a:lnTo>
                      <a:pt x="142" y="15"/>
                    </a:lnTo>
                    <a:lnTo>
                      <a:pt x="29" y="78"/>
                    </a:lnTo>
                    <a:close/>
                    <a:moveTo>
                      <a:pt x="153" y="36"/>
                    </a:moveTo>
                    <a:lnTo>
                      <a:pt x="147" y="25"/>
                    </a:lnTo>
                    <a:lnTo>
                      <a:pt x="136" y="21"/>
                    </a:lnTo>
                    <a:lnTo>
                      <a:pt x="97" y="146"/>
                    </a:lnTo>
                    <a:lnTo>
                      <a:pt x="109" y="149"/>
                    </a:lnTo>
                    <a:lnTo>
                      <a:pt x="120" y="144"/>
                    </a:lnTo>
                    <a:lnTo>
                      <a:pt x="97" y="95"/>
                    </a:lnTo>
                    <a:lnTo>
                      <a:pt x="94" y="88"/>
                    </a:lnTo>
                    <a:lnTo>
                      <a:pt x="89" y="88"/>
                    </a:lnTo>
                    <a:lnTo>
                      <a:pt x="36" y="77"/>
                    </a:lnTo>
                    <a:lnTo>
                      <a:pt x="34" y="88"/>
                    </a:lnTo>
                    <a:lnTo>
                      <a:pt x="40" y="100"/>
                    </a:lnTo>
                    <a:lnTo>
                      <a:pt x="153" y="3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 name="Freeform 44"/>
              <p:cNvSpPr>
                <a:spLocks/>
              </p:cNvSpPr>
              <p:nvPr/>
            </p:nvSpPr>
            <p:spPr bwMode="auto">
              <a:xfrm>
                <a:off x="3117" y="1821"/>
                <a:ext cx="38" cy="42"/>
              </a:xfrm>
              <a:custGeom>
                <a:avLst/>
                <a:gdLst>
                  <a:gd name="T0" fmla="*/ 113 w 113"/>
                  <a:gd name="T1" fmla="*/ 0 h 124"/>
                  <a:gd name="T2" fmla="*/ 0 w 113"/>
                  <a:gd name="T3" fmla="*/ 63 h 124"/>
                  <a:gd name="T4" fmla="*/ 52 w 113"/>
                  <a:gd name="T5" fmla="*/ 75 h 124"/>
                  <a:gd name="T6" fmla="*/ 75 w 113"/>
                  <a:gd name="T7" fmla="*/ 124 h 124"/>
                  <a:gd name="T8" fmla="*/ 113 w 113"/>
                  <a:gd name="T9" fmla="*/ 0 h 124"/>
                </a:gdLst>
                <a:ahLst/>
                <a:cxnLst>
                  <a:cxn ang="0">
                    <a:pos x="T0" y="T1"/>
                  </a:cxn>
                  <a:cxn ang="0">
                    <a:pos x="T2" y="T3"/>
                  </a:cxn>
                  <a:cxn ang="0">
                    <a:pos x="T4" y="T5"/>
                  </a:cxn>
                  <a:cxn ang="0">
                    <a:pos x="T6" y="T7"/>
                  </a:cxn>
                  <a:cxn ang="0">
                    <a:pos x="T8" y="T9"/>
                  </a:cxn>
                </a:cxnLst>
                <a:rect l="0" t="0" r="r" b="b"/>
                <a:pathLst>
                  <a:path w="113" h="124">
                    <a:moveTo>
                      <a:pt x="113" y="0"/>
                    </a:moveTo>
                    <a:lnTo>
                      <a:pt x="0" y="63"/>
                    </a:lnTo>
                    <a:lnTo>
                      <a:pt x="52" y="75"/>
                    </a:lnTo>
                    <a:lnTo>
                      <a:pt x="75" y="124"/>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 name="Freeform 45"/>
              <p:cNvSpPr>
                <a:spLocks/>
              </p:cNvSpPr>
              <p:nvPr/>
            </p:nvSpPr>
            <p:spPr bwMode="auto">
              <a:xfrm>
                <a:off x="3139" y="1515"/>
                <a:ext cx="263" cy="325"/>
              </a:xfrm>
              <a:custGeom>
                <a:avLst/>
                <a:gdLst>
                  <a:gd name="T0" fmla="*/ 789 w 789"/>
                  <a:gd name="T1" fmla="*/ 15 h 975"/>
                  <a:gd name="T2" fmla="*/ 770 w 789"/>
                  <a:gd name="T3" fmla="*/ 0 h 975"/>
                  <a:gd name="T4" fmla="*/ 0 w 789"/>
                  <a:gd name="T5" fmla="*/ 960 h 975"/>
                  <a:gd name="T6" fmla="*/ 19 w 789"/>
                  <a:gd name="T7" fmla="*/ 975 h 975"/>
                  <a:gd name="T8" fmla="*/ 789 w 789"/>
                  <a:gd name="T9" fmla="*/ 15 h 975"/>
                </a:gdLst>
                <a:ahLst/>
                <a:cxnLst>
                  <a:cxn ang="0">
                    <a:pos x="T0" y="T1"/>
                  </a:cxn>
                  <a:cxn ang="0">
                    <a:pos x="T2" y="T3"/>
                  </a:cxn>
                  <a:cxn ang="0">
                    <a:pos x="T4" y="T5"/>
                  </a:cxn>
                  <a:cxn ang="0">
                    <a:pos x="T6" y="T7"/>
                  </a:cxn>
                  <a:cxn ang="0">
                    <a:pos x="T8" y="T9"/>
                  </a:cxn>
                </a:cxnLst>
                <a:rect l="0" t="0" r="r" b="b"/>
                <a:pathLst>
                  <a:path w="789" h="975">
                    <a:moveTo>
                      <a:pt x="789" y="15"/>
                    </a:moveTo>
                    <a:lnTo>
                      <a:pt x="770" y="0"/>
                    </a:lnTo>
                    <a:lnTo>
                      <a:pt x="0" y="960"/>
                    </a:lnTo>
                    <a:lnTo>
                      <a:pt x="19" y="975"/>
                    </a:lnTo>
                    <a:lnTo>
                      <a:pt x="789" y="1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 name="Freeform 46"/>
              <p:cNvSpPr>
                <a:spLocks/>
              </p:cNvSpPr>
              <p:nvPr/>
            </p:nvSpPr>
            <p:spPr bwMode="auto">
              <a:xfrm>
                <a:off x="3139" y="2475"/>
                <a:ext cx="263" cy="325"/>
              </a:xfrm>
              <a:custGeom>
                <a:avLst/>
                <a:gdLst>
                  <a:gd name="T0" fmla="*/ 19 w 789"/>
                  <a:gd name="T1" fmla="*/ 0 h 975"/>
                  <a:gd name="T2" fmla="*/ 0 w 789"/>
                  <a:gd name="T3" fmla="*/ 15 h 975"/>
                  <a:gd name="T4" fmla="*/ 770 w 789"/>
                  <a:gd name="T5" fmla="*/ 975 h 975"/>
                  <a:gd name="T6" fmla="*/ 789 w 789"/>
                  <a:gd name="T7" fmla="*/ 960 h 975"/>
                  <a:gd name="T8" fmla="*/ 19 w 789"/>
                  <a:gd name="T9" fmla="*/ 0 h 975"/>
                </a:gdLst>
                <a:ahLst/>
                <a:cxnLst>
                  <a:cxn ang="0">
                    <a:pos x="T0" y="T1"/>
                  </a:cxn>
                  <a:cxn ang="0">
                    <a:pos x="T2" y="T3"/>
                  </a:cxn>
                  <a:cxn ang="0">
                    <a:pos x="T4" y="T5"/>
                  </a:cxn>
                  <a:cxn ang="0">
                    <a:pos x="T6" y="T7"/>
                  </a:cxn>
                  <a:cxn ang="0">
                    <a:pos x="T8" y="T9"/>
                  </a:cxn>
                </a:cxnLst>
                <a:rect l="0" t="0" r="r" b="b"/>
                <a:pathLst>
                  <a:path w="789" h="975">
                    <a:moveTo>
                      <a:pt x="19" y="0"/>
                    </a:moveTo>
                    <a:lnTo>
                      <a:pt x="0" y="15"/>
                    </a:lnTo>
                    <a:lnTo>
                      <a:pt x="770" y="975"/>
                    </a:lnTo>
                    <a:lnTo>
                      <a:pt x="789"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 name="Freeform 47"/>
              <p:cNvSpPr>
                <a:spLocks noEditPoints="1"/>
              </p:cNvSpPr>
              <p:nvPr/>
            </p:nvSpPr>
            <p:spPr bwMode="auto">
              <a:xfrm>
                <a:off x="3123" y="2453"/>
                <a:ext cx="55" cy="60"/>
              </a:xfrm>
              <a:custGeom>
                <a:avLst/>
                <a:gdLst>
                  <a:gd name="T0" fmla="*/ 46 w 167"/>
                  <a:gd name="T1" fmla="*/ 152 h 181"/>
                  <a:gd name="T2" fmla="*/ 55 w 167"/>
                  <a:gd name="T3" fmla="*/ 181 h 181"/>
                  <a:gd name="T4" fmla="*/ 69 w 167"/>
                  <a:gd name="T5" fmla="*/ 154 h 181"/>
                  <a:gd name="T6" fmla="*/ 92 w 167"/>
                  <a:gd name="T7" fmla="*/ 106 h 181"/>
                  <a:gd name="T8" fmla="*/ 81 w 167"/>
                  <a:gd name="T9" fmla="*/ 100 h 181"/>
                  <a:gd name="T10" fmla="*/ 84 w 167"/>
                  <a:gd name="T11" fmla="*/ 112 h 181"/>
                  <a:gd name="T12" fmla="*/ 136 w 167"/>
                  <a:gd name="T13" fmla="*/ 101 h 181"/>
                  <a:gd name="T14" fmla="*/ 167 w 167"/>
                  <a:gd name="T15" fmla="*/ 94 h 181"/>
                  <a:gd name="T16" fmla="*/ 140 w 167"/>
                  <a:gd name="T17" fmla="*/ 79 h 181"/>
                  <a:gd name="T18" fmla="*/ 26 w 167"/>
                  <a:gd name="T19" fmla="*/ 15 h 181"/>
                  <a:gd name="T20" fmla="*/ 0 w 167"/>
                  <a:gd name="T21" fmla="*/ 0 h 181"/>
                  <a:gd name="T22" fmla="*/ 9 w 167"/>
                  <a:gd name="T23" fmla="*/ 29 h 181"/>
                  <a:gd name="T24" fmla="*/ 46 w 167"/>
                  <a:gd name="T25" fmla="*/ 152 h 181"/>
                  <a:gd name="T26" fmla="*/ 31 w 167"/>
                  <a:gd name="T27" fmla="*/ 23 h 181"/>
                  <a:gd name="T28" fmla="*/ 20 w 167"/>
                  <a:gd name="T29" fmla="*/ 25 h 181"/>
                  <a:gd name="T30" fmla="*/ 15 w 167"/>
                  <a:gd name="T31" fmla="*/ 36 h 181"/>
                  <a:gd name="T32" fmla="*/ 129 w 167"/>
                  <a:gd name="T33" fmla="*/ 100 h 181"/>
                  <a:gd name="T34" fmla="*/ 134 w 167"/>
                  <a:gd name="T35" fmla="*/ 89 h 181"/>
                  <a:gd name="T36" fmla="*/ 131 w 167"/>
                  <a:gd name="T37" fmla="*/ 77 h 181"/>
                  <a:gd name="T38" fmla="*/ 79 w 167"/>
                  <a:gd name="T39" fmla="*/ 89 h 181"/>
                  <a:gd name="T40" fmla="*/ 73 w 167"/>
                  <a:gd name="T41" fmla="*/ 90 h 181"/>
                  <a:gd name="T42" fmla="*/ 71 w 167"/>
                  <a:gd name="T43" fmla="*/ 95 h 181"/>
                  <a:gd name="T44" fmla="*/ 48 w 167"/>
                  <a:gd name="T45" fmla="*/ 143 h 181"/>
                  <a:gd name="T46" fmla="*/ 58 w 167"/>
                  <a:gd name="T47" fmla="*/ 148 h 181"/>
                  <a:gd name="T48" fmla="*/ 69 w 167"/>
                  <a:gd name="T49" fmla="*/ 146 h 181"/>
                  <a:gd name="T50" fmla="*/ 31 w 167"/>
                  <a:gd name="T51" fmla="*/ 2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1">
                    <a:moveTo>
                      <a:pt x="46" y="152"/>
                    </a:moveTo>
                    <a:lnTo>
                      <a:pt x="55" y="181"/>
                    </a:lnTo>
                    <a:lnTo>
                      <a:pt x="69" y="154"/>
                    </a:lnTo>
                    <a:lnTo>
                      <a:pt x="92" y="106"/>
                    </a:lnTo>
                    <a:lnTo>
                      <a:pt x="81" y="100"/>
                    </a:lnTo>
                    <a:lnTo>
                      <a:pt x="84" y="112"/>
                    </a:lnTo>
                    <a:lnTo>
                      <a:pt x="136" y="101"/>
                    </a:lnTo>
                    <a:lnTo>
                      <a:pt x="167" y="94"/>
                    </a:lnTo>
                    <a:lnTo>
                      <a:pt x="140" y="79"/>
                    </a:lnTo>
                    <a:lnTo>
                      <a:pt x="26" y="15"/>
                    </a:lnTo>
                    <a:lnTo>
                      <a:pt x="0" y="0"/>
                    </a:lnTo>
                    <a:lnTo>
                      <a:pt x="9" y="29"/>
                    </a:lnTo>
                    <a:lnTo>
                      <a:pt x="46" y="152"/>
                    </a:lnTo>
                    <a:close/>
                    <a:moveTo>
                      <a:pt x="31" y="23"/>
                    </a:moveTo>
                    <a:lnTo>
                      <a:pt x="20" y="25"/>
                    </a:lnTo>
                    <a:lnTo>
                      <a:pt x="15" y="36"/>
                    </a:lnTo>
                    <a:lnTo>
                      <a:pt x="129" y="100"/>
                    </a:lnTo>
                    <a:lnTo>
                      <a:pt x="134" y="89"/>
                    </a:lnTo>
                    <a:lnTo>
                      <a:pt x="131" y="77"/>
                    </a:lnTo>
                    <a:lnTo>
                      <a:pt x="79" y="89"/>
                    </a:lnTo>
                    <a:lnTo>
                      <a:pt x="73" y="90"/>
                    </a:lnTo>
                    <a:lnTo>
                      <a:pt x="71" y="95"/>
                    </a:lnTo>
                    <a:lnTo>
                      <a:pt x="48" y="143"/>
                    </a:lnTo>
                    <a:lnTo>
                      <a:pt x="58" y="148"/>
                    </a:lnTo>
                    <a:lnTo>
                      <a:pt x="69" y="146"/>
                    </a:lnTo>
                    <a:lnTo>
                      <a:pt x="31" y="2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 name="Freeform 48"/>
              <p:cNvSpPr>
                <a:spLocks/>
              </p:cNvSpPr>
              <p:nvPr/>
            </p:nvSpPr>
            <p:spPr bwMode="auto">
              <a:xfrm>
                <a:off x="3129" y="2461"/>
                <a:ext cx="38" cy="41"/>
              </a:xfrm>
              <a:custGeom>
                <a:avLst/>
                <a:gdLst>
                  <a:gd name="T0" fmla="*/ 0 w 114"/>
                  <a:gd name="T1" fmla="*/ 0 h 123"/>
                  <a:gd name="T2" fmla="*/ 38 w 114"/>
                  <a:gd name="T3" fmla="*/ 123 h 123"/>
                  <a:gd name="T4" fmla="*/ 61 w 114"/>
                  <a:gd name="T5" fmla="*/ 75 h 123"/>
                  <a:gd name="T6" fmla="*/ 114 w 114"/>
                  <a:gd name="T7" fmla="*/ 64 h 123"/>
                  <a:gd name="T8" fmla="*/ 0 w 114"/>
                  <a:gd name="T9" fmla="*/ 0 h 123"/>
                </a:gdLst>
                <a:ahLst/>
                <a:cxnLst>
                  <a:cxn ang="0">
                    <a:pos x="T0" y="T1"/>
                  </a:cxn>
                  <a:cxn ang="0">
                    <a:pos x="T2" y="T3"/>
                  </a:cxn>
                  <a:cxn ang="0">
                    <a:pos x="T4" y="T5"/>
                  </a:cxn>
                  <a:cxn ang="0">
                    <a:pos x="T6" y="T7"/>
                  </a:cxn>
                  <a:cxn ang="0">
                    <a:pos x="T8" y="T9"/>
                  </a:cxn>
                </a:cxnLst>
                <a:rect l="0" t="0" r="r" b="b"/>
                <a:pathLst>
                  <a:path w="114" h="123">
                    <a:moveTo>
                      <a:pt x="0" y="0"/>
                    </a:moveTo>
                    <a:lnTo>
                      <a:pt x="38" y="123"/>
                    </a:lnTo>
                    <a:lnTo>
                      <a:pt x="61" y="75"/>
                    </a:lnTo>
                    <a:lnTo>
                      <a:pt x="114" y="6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 name="Freeform 49"/>
              <p:cNvSpPr>
                <a:spLocks/>
              </p:cNvSpPr>
              <p:nvPr/>
            </p:nvSpPr>
            <p:spPr bwMode="auto">
              <a:xfrm>
                <a:off x="2883" y="2155"/>
                <a:ext cx="262" cy="325"/>
              </a:xfrm>
              <a:custGeom>
                <a:avLst/>
                <a:gdLst>
                  <a:gd name="T0" fmla="*/ 19 w 788"/>
                  <a:gd name="T1" fmla="*/ 0 h 975"/>
                  <a:gd name="T2" fmla="*/ 0 w 788"/>
                  <a:gd name="T3" fmla="*/ 15 h 975"/>
                  <a:gd name="T4" fmla="*/ 769 w 788"/>
                  <a:gd name="T5" fmla="*/ 975 h 975"/>
                  <a:gd name="T6" fmla="*/ 788 w 788"/>
                  <a:gd name="T7" fmla="*/ 960 h 975"/>
                  <a:gd name="T8" fmla="*/ 19 w 788"/>
                  <a:gd name="T9" fmla="*/ 0 h 975"/>
                </a:gdLst>
                <a:ahLst/>
                <a:cxnLst>
                  <a:cxn ang="0">
                    <a:pos x="T0" y="T1"/>
                  </a:cxn>
                  <a:cxn ang="0">
                    <a:pos x="T2" y="T3"/>
                  </a:cxn>
                  <a:cxn ang="0">
                    <a:pos x="T4" y="T5"/>
                  </a:cxn>
                  <a:cxn ang="0">
                    <a:pos x="T6" y="T7"/>
                  </a:cxn>
                  <a:cxn ang="0">
                    <a:pos x="T8" y="T9"/>
                  </a:cxn>
                </a:cxnLst>
                <a:rect l="0" t="0" r="r" b="b"/>
                <a:pathLst>
                  <a:path w="788" h="975">
                    <a:moveTo>
                      <a:pt x="19" y="0"/>
                    </a:moveTo>
                    <a:lnTo>
                      <a:pt x="0" y="15"/>
                    </a:lnTo>
                    <a:lnTo>
                      <a:pt x="769" y="975"/>
                    </a:lnTo>
                    <a:lnTo>
                      <a:pt x="788"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p:sp>
          <p:nvSpPr>
            <p:cNvPr id="5" name="円/楕円 31"/>
            <p:cNvSpPr/>
            <p:nvPr/>
          </p:nvSpPr>
          <p:spPr>
            <a:xfrm>
              <a:off x="5882884" y="2780887"/>
              <a:ext cx="417781" cy="46540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mc:AlternateContent xmlns:mc="http://schemas.openxmlformats.org/markup-compatibility/2006" xmlns:a14="http://schemas.microsoft.com/office/drawing/2010/main">
        <mc:Choice Requires="a14">
          <p:sp>
            <p:nvSpPr>
              <p:cNvPr id="22" name="円/楕円 49"/>
              <p:cNvSpPr/>
              <p:nvPr/>
            </p:nvSpPr>
            <p:spPr>
              <a:xfrm>
                <a:off x="3945349" y="1410554"/>
                <a:ext cx="421992" cy="393538"/>
              </a:xfrm>
              <a:prstGeom prst="ellipse">
                <a:avLst/>
              </a:prstGeom>
              <a:solidFill>
                <a:srgbClr val="00B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𝜇</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22" name="円/楕円 49"/>
              <p:cNvSpPr>
                <a:spLocks noRot="1" noChangeAspect="1" noMove="1" noResize="1" noEditPoints="1" noAdjustHandles="1" noChangeArrowheads="1" noChangeShapeType="1" noTextEdit="1"/>
              </p:cNvSpPr>
              <p:nvPr/>
            </p:nvSpPr>
            <p:spPr>
              <a:xfrm>
                <a:off x="3945349" y="1410554"/>
                <a:ext cx="421992" cy="393538"/>
              </a:xfrm>
              <a:prstGeom prst="ellipse">
                <a:avLst/>
              </a:prstGeom>
              <a:blipFill>
                <a:blip r:embed="rId3"/>
                <a:stretch>
                  <a:fillRect r="-8108" b="-4286"/>
                </a:stretch>
              </a:blipFill>
              <a:ln>
                <a:solidFill>
                  <a:srgbClr val="92D05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3" name="円/楕円 50"/>
              <p:cNvSpPr/>
              <p:nvPr/>
            </p:nvSpPr>
            <p:spPr>
              <a:xfrm>
                <a:off x="3945365" y="2290593"/>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23" name="円/楕円 50"/>
              <p:cNvSpPr>
                <a:spLocks noRot="1" noChangeAspect="1" noMove="1" noResize="1" noEditPoints="1" noAdjustHandles="1" noChangeArrowheads="1" noChangeShapeType="1" noTextEdit="1"/>
              </p:cNvSpPr>
              <p:nvPr/>
            </p:nvSpPr>
            <p:spPr>
              <a:xfrm>
                <a:off x="3945365" y="2290593"/>
                <a:ext cx="421992" cy="393538"/>
              </a:xfrm>
              <a:prstGeom prst="ellipse">
                <a:avLst/>
              </a:prstGeom>
              <a:blipFill>
                <a:blip r:embed="rId4"/>
                <a:stretch>
                  <a:fillRect r="-6757"/>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4" name="円/楕円 51"/>
              <p:cNvSpPr/>
              <p:nvPr/>
            </p:nvSpPr>
            <p:spPr>
              <a:xfrm>
                <a:off x="4797901" y="1409712"/>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24" name="円/楕円 51"/>
              <p:cNvSpPr>
                <a:spLocks noRot="1" noChangeAspect="1" noMove="1" noResize="1" noEditPoints="1" noAdjustHandles="1" noChangeArrowheads="1" noChangeShapeType="1" noTextEdit="1"/>
              </p:cNvSpPr>
              <p:nvPr/>
            </p:nvSpPr>
            <p:spPr>
              <a:xfrm>
                <a:off x="4797901" y="1409712"/>
                <a:ext cx="421992" cy="393538"/>
              </a:xfrm>
              <a:prstGeom prst="ellipse">
                <a:avLst/>
              </a:prstGeom>
              <a:blipFill>
                <a:blip r:embed="rId5"/>
                <a:stretch>
                  <a:fillRect r="-6757"/>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 name="円/楕円 52"/>
              <p:cNvSpPr/>
              <p:nvPr/>
            </p:nvSpPr>
            <p:spPr>
              <a:xfrm>
                <a:off x="4797901" y="2298347"/>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25" name="円/楕円 52"/>
              <p:cNvSpPr>
                <a:spLocks noRot="1" noChangeAspect="1" noMove="1" noResize="1" noEditPoints="1" noAdjustHandles="1" noChangeArrowheads="1" noChangeShapeType="1" noTextEdit="1"/>
              </p:cNvSpPr>
              <p:nvPr/>
            </p:nvSpPr>
            <p:spPr>
              <a:xfrm>
                <a:off x="4797901" y="2298347"/>
                <a:ext cx="421992" cy="393538"/>
              </a:xfrm>
              <a:prstGeom prst="ellipse">
                <a:avLst/>
              </a:prstGeom>
              <a:blipFill>
                <a:blip r:embed="rId6"/>
                <a:stretch>
                  <a:fillRect r="-6757"/>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6" name="正方形/長方形 25"/>
              <p:cNvSpPr/>
              <p:nvPr/>
            </p:nvSpPr>
            <p:spPr>
              <a:xfrm>
                <a:off x="189440" y="2947245"/>
                <a:ext cx="6723957" cy="400110"/>
              </a:xfrm>
              <a:prstGeom prst="rect">
                <a:avLst/>
              </a:prstGeom>
            </p:spPr>
            <p:txBody>
              <a:bodyPr wrap="none">
                <a:spAutoFit/>
              </a:bodyPr>
              <a:lstStyle/>
              <a:p>
                <a:pPr marL="342900" indent="-342900">
                  <a:buFont typeface="Wingdings" panose="05000000000000000000" pitchFamily="2" charset="2"/>
                  <a:buChar char="u"/>
                </a:pPr>
                <a:r>
                  <a:rPr lang="en-US" altLang="ja-JP" sz="2000" dirty="0" smtClean="0"/>
                  <a:t>overlap of bound </a:t>
                </a:r>
                <a14:m>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𝜇</m:t>
                        </m:r>
                      </m:e>
                      <m:sup>
                        <m:r>
                          <a:rPr lang="en-US" altLang="ja-JP" sz="2000" b="0" i="1" smtClean="0">
                            <a:latin typeface="Cambria Math" panose="02040503050406030204" pitchFamily="18" charset="0"/>
                          </a:rPr>
                          <m:t>−</m:t>
                        </m:r>
                      </m:sup>
                    </m:sSup>
                  </m:oMath>
                </a14:m>
                <a:r>
                  <a:rPr lang="en-US" altLang="ja-JP" sz="2000" dirty="0" smtClean="0"/>
                  <a:t>, bound </a:t>
                </a:r>
                <a14:m>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a14:m>
                <a:r>
                  <a:rPr lang="en-US" altLang="ja-JP" sz="2000" dirty="0"/>
                  <a:t>, and </a:t>
                </a:r>
                <a:r>
                  <a:rPr lang="en-US" altLang="ja-JP" sz="2000" dirty="0" smtClean="0"/>
                  <a:t>two scattering </a:t>
                </a:r>
                <a14:m>
                  <m:oMath xmlns:m="http://schemas.openxmlformats.org/officeDocument/2006/math">
                    <m:sSup>
                      <m:sSupPr>
                        <m:ctrlPr>
                          <a:rPr lang="en-US" altLang="ja-JP" sz="2000" i="1">
                            <a:latin typeface="Cambria Math" panose="02040503050406030204" pitchFamily="18" charset="0"/>
                          </a:rPr>
                        </m:ctrlPr>
                      </m:sSupPr>
                      <m:e>
                        <m:r>
                          <a:rPr lang="en-US" altLang="ja-JP" sz="2000" i="1">
                            <a:latin typeface="Cambria Math" panose="02040503050406030204" pitchFamily="18" charset="0"/>
                          </a:rPr>
                          <m:t>𝑒</m:t>
                        </m:r>
                      </m:e>
                      <m:sup>
                        <m:r>
                          <a:rPr lang="en-US" altLang="ja-JP" sz="2000" i="1">
                            <a:latin typeface="Cambria Math" panose="02040503050406030204" pitchFamily="18" charset="0"/>
                          </a:rPr>
                          <m:t>−</m:t>
                        </m:r>
                      </m:sup>
                    </m:sSup>
                  </m:oMath>
                </a14:m>
                <a:r>
                  <a:rPr lang="en-US" altLang="ja-JP" sz="2000" dirty="0" smtClean="0"/>
                  <a:t>s</a:t>
                </a:r>
                <a:endParaRPr lang="ja-JP" altLang="en-US" sz="2000" dirty="0"/>
              </a:p>
            </p:txBody>
          </p:sp>
        </mc:Choice>
        <mc:Fallback xmlns="">
          <p:sp>
            <p:nvSpPr>
              <p:cNvPr id="26" name="正方形/長方形 25"/>
              <p:cNvSpPr>
                <a:spLocks noRot="1" noChangeAspect="1" noMove="1" noResize="1" noEditPoints="1" noAdjustHandles="1" noChangeArrowheads="1" noChangeShapeType="1" noTextEdit="1"/>
              </p:cNvSpPr>
              <p:nvPr/>
            </p:nvSpPr>
            <p:spPr>
              <a:xfrm>
                <a:off x="189440" y="2947245"/>
                <a:ext cx="6723957" cy="400110"/>
              </a:xfrm>
              <a:prstGeom prst="rect">
                <a:avLst/>
              </a:prstGeom>
              <a:blipFill>
                <a:blip r:embed="rId7"/>
                <a:stretch>
                  <a:fillRect l="-816" t="-6061"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8" name="正方形/長方形 27"/>
              <p:cNvSpPr/>
              <p:nvPr/>
            </p:nvSpPr>
            <p:spPr>
              <a:xfrm>
                <a:off x="1865213" y="1378310"/>
                <a:ext cx="1826334" cy="461665"/>
              </a:xfrm>
              <a:prstGeom prst="rect">
                <a:avLst/>
              </a:prstGeom>
            </p:spPr>
            <p:txBody>
              <a:bodyPr wrap="none">
                <a:spAutoFit/>
              </a:bodyPr>
              <a:lstStyle/>
              <a:p>
                <a:pPr marL="342900" indent="-342900" algn="r">
                  <a:buFont typeface="Wingdings" panose="05000000000000000000" pitchFamily="2" charset="2"/>
                  <a:buChar char="ü"/>
                </a:pPr>
                <a:r>
                  <a:rPr lang="en-US" altLang="ja-JP" sz="2400" dirty="0" smtClean="0"/>
                  <a:t>bound</a:t>
                </a:r>
                <a:r>
                  <a:rPr lang="ja-JP" altLang="en-US" sz="2400" dirty="0" smtClean="0"/>
                  <a:t> </a:t>
                </a:r>
                <a14:m>
                  <m:oMath xmlns:m="http://schemas.openxmlformats.org/officeDocument/2006/math">
                    <m:sSup>
                      <m:sSupPr>
                        <m:ctrlPr>
                          <a:rPr lang="en-US" altLang="ja-JP" sz="2400" b="0" i="1" smtClean="0">
                            <a:latin typeface="Cambria Math" panose="02040503050406030204" pitchFamily="18" charset="0"/>
                          </a:rPr>
                        </m:ctrlPr>
                      </m:sSupPr>
                      <m:e>
                        <m:r>
                          <a:rPr lang="en-US" altLang="ja-JP" sz="2400" b="0" i="1" smtClean="0">
                            <a:latin typeface="Cambria Math" panose="02040503050406030204" pitchFamily="18" charset="0"/>
                          </a:rPr>
                          <m:t>𝜇</m:t>
                        </m:r>
                      </m:e>
                      <m:sup>
                        <m:r>
                          <a:rPr lang="en-US" altLang="ja-JP" sz="2400" b="0" i="1" smtClean="0">
                            <a:latin typeface="Cambria Math" panose="02040503050406030204" pitchFamily="18" charset="0"/>
                          </a:rPr>
                          <m:t>−</m:t>
                        </m:r>
                      </m:sup>
                    </m:sSup>
                  </m:oMath>
                </a14:m>
                <a:endParaRPr lang="en-US" altLang="ja-JP" sz="2400" dirty="0" smtClean="0"/>
              </a:p>
            </p:txBody>
          </p:sp>
        </mc:Choice>
        <mc:Fallback xmlns="">
          <p:sp>
            <p:nvSpPr>
              <p:cNvPr id="28" name="正方形/長方形 27"/>
              <p:cNvSpPr>
                <a:spLocks noRot="1" noChangeAspect="1" noMove="1" noResize="1" noEditPoints="1" noAdjustHandles="1" noChangeArrowheads="1" noChangeShapeType="1" noTextEdit="1"/>
              </p:cNvSpPr>
              <p:nvPr/>
            </p:nvSpPr>
            <p:spPr>
              <a:xfrm>
                <a:off x="1865213" y="1378310"/>
                <a:ext cx="1826334" cy="461665"/>
              </a:xfrm>
              <a:prstGeom prst="rect">
                <a:avLst/>
              </a:prstGeom>
              <a:blipFill>
                <a:blip r:embed="rId8"/>
                <a:stretch>
                  <a:fillRect l="-3333" t="-9211" b="-3026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9" name="正方形/長方形 28"/>
              <p:cNvSpPr/>
              <p:nvPr/>
            </p:nvSpPr>
            <p:spPr>
              <a:xfrm>
                <a:off x="1341860" y="2241696"/>
                <a:ext cx="2296206" cy="461665"/>
              </a:xfrm>
              <a:prstGeom prst="rect">
                <a:avLst/>
              </a:prstGeom>
            </p:spPr>
            <p:txBody>
              <a:bodyPr wrap="none">
                <a:spAutoFit/>
              </a:bodyPr>
              <a:lstStyle/>
              <a:p>
                <a:pPr marL="342900" indent="-342900" algn="r">
                  <a:buFont typeface="Wingdings" panose="05000000000000000000" pitchFamily="2" charset="2"/>
                  <a:buChar char="ü"/>
                </a:pPr>
                <a:r>
                  <a:rPr lang="en-US" altLang="ja-JP" sz="2400" dirty="0" smtClean="0"/>
                  <a:t>scattering </a:t>
                </a:r>
                <a14:m>
                  <m:oMath xmlns:m="http://schemas.openxmlformats.org/officeDocument/2006/math">
                    <m:sSup>
                      <m:sSupPr>
                        <m:ctrlPr>
                          <a:rPr lang="en-US" altLang="ja-JP" sz="2400" b="0" i="1" smtClean="0">
                            <a:latin typeface="Cambria Math" panose="02040503050406030204" pitchFamily="18" charset="0"/>
                          </a:rPr>
                        </m:ctrlPr>
                      </m:sSupPr>
                      <m:e>
                        <m:r>
                          <a:rPr lang="en-US" altLang="ja-JP" sz="2400" b="0" i="1" smtClean="0">
                            <a:latin typeface="Cambria Math" panose="02040503050406030204" pitchFamily="18" charset="0"/>
                          </a:rPr>
                          <m:t>𝑒</m:t>
                        </m:r>
                      </m:e>
                      <m:sup>
                        <m:r>
                          <a:rPr lang="en-US" altLang="ja-JP" sz="2400" b="0" i="1" smtClean="0">
                            <a:latin typeface="Cambria Math" panose="02040503050406030204" pitchFamily="18" charset="0"/>
                          </a:rPr>
                          <m:t>−</m:t>
                        </m:r>
                      </m:sup>
                    </m:sSup>
                  </m:oMath>
                </a14:m>
                <a:endParaRPr lang="en-US" altLang="ja-JP" sz="2400" dirty="0" smtClean="0"/>
              </a:p>
            </p:txBody>
          </p:sp>
        </mc:Choice>
        <mc:Fallback xmlns="">
          <p:sp>
            <p:nvSpPr>
              <p:cNvPr id="29" name="正方形/長方形 28"/>
              <p:cNvSpPr>
                <a:spLocks noRot="1" noChangeAspect="1" noMove="1" noResize="1" noEditPoints="1" noAdjustHandles="1" noChangeArrowheads="1" noChangeShapeType="1" noTextEdit="1"/>
              </p:cNvSpPr>
              <p:nvPr/>
            </p:nvSpPr>
            <p:spPr>
              <a:xfrm>
                <a:off x="1341860" y="2241696"/>
                <a:ext cx="2296206" cy="461665"/>
              </a:xfrm>
              <a:prstGeom prst="rect">
                <a:avLst/>
              </a:prstGeom>
              <a:blipFill>
                <a:blip r:embed="rId9"/>
                <a:stretch>
                  <a:fillRect l="-2387" t="-9333" b="-32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0" name="正方形/長方形 29"/>
              <p:cNvSpPr/>
              <p:nvPr/>
            </p:nvSpPr>
            <p:spPr>
              <a:xfrm>
                <a:off x="5508813" y="2243093"/>
                <a:ext cx="2296206" cy="461665"/>
              </a:xfrm>
              <a:prstGeom prst="rect">
                <a:avLst/>
              </a:prstGeom>
            </p:spPr>
            <p:txBody>
              <a:bodyPr wrap="none">
                <a:spAutoFit/>
              </a:bodyPr>
              <a:lstStyle/>
              <a:p>
                <a:pPr marL="342900" indent="-342900">
                  <a:buFont typeface="Wingdings" panose="05000000000000000000" pitchFamily="2" charset="2"/>
                  <a:buChar char="ü"/>
                </a:pPr>
                <a:r>
                  <a:rPr lang="en-US" altLang="ja-JP" sz="2400" b="0" dirty="0" smtClean="0"/>
                  <a:t>scattering </a:t>
                </a:r>
                <a14:m>
                  <m:oMath xmlns:m="http://schemas.openxmlformats.org/officeDocument/2006/math">
                    <m:sSup>
                      <m:sSupPr>
                        <m:ctrlPr>
                          <a:rPr lang="en-US" altLang="ja-JP" sz="2400" b="0" i="1" smtClean="0">
                            <a:latin typeface="Cambria Math" panose="02040503050406030204" pitchFamily="18" charset="0"/>
                          </a:rPr>
                        </m:ctrlPr>
                      </m:sSupPr>
                      <m:e>
                        <m:r>
                          <a:rPr lang="en-US" altLang="ja-JP" sz="2400" b="0" i="1" smtClean="0">
                            <a:latin typeface="Cambria Math" panose="02040503050406030204" pitchFamily="18" charset="0"/>
                          </a:rPr>
                          <m:t>𝑒</m:t>
                        </m:r>
                      </m:e>
                      <m:sup>
                        <m:r>
                          <a:rPr lang="en-US" altLang="ja-JP" sz="2400" b="0" i="1" smtClean="0">
                            <a:latin typeface="Cambria Math" panose="02040503050406030204" pitchFamily="18" charset="0"/>
                          </a:rPr>
                          <m:t>−</m:t>
                        </m:r>
                      </m:sup>
                    </m:sSup>
                  </m:oMath>
                </a14:m>
                <a:endParaRPr lang="en-US" altLang="ja-JP" sz="2400" dirty="0" smtClean="0"/>
              </a:p>
            </p:txBody>
          </p:sp>
        </mc:Choice>
        <mc:Fallback xmlns="">
          <p:sp>
            <p:nvSpPr>
              <p:cNvPr id="30" name="正方形/長方形 29"/>
              <p:cNvSpPr>
                <a:spLocks noRot="1" noChangeAspect="1" noMove="1" noResize="1" noEditPoints="1" noAdjustHandles="1" noChangeArrowheads="1" noChangeShapeType="1" noTextEdit="1"/>
              </p:cNvSpPr>
              <p:nvPr/>
            </p:nvSpPr>
            <p:spPr>
              <a:xfrm>
                <a:off x="5508813" y="2243093"/>
                <a:ext cx="2296206" cy="461665"/>
              </a:xfrm>
              <a:prstGeom prst="rect">
                <a:avLst/>
              </a:prstGeom>
              <a:blipFill>
                <a:blip r:embed="rId10"/>
                <a:stretch>
                  <a:fillRect l="-3723" t="-9211" b="-3026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1" name="正方形/長方形 30"/>
              <p:cNvSpPr/>
              <p:nvPr/>
            </p:nvSpPr>
            <p:spPr>
              <a:xfrm>
                <a:off x="5508813" y="1379706"/>
                <a:ext cx="1818511" cy="461665"/>
              </a:xfrm>
              <a:prstGeom prst="rect">
                <a:avLst/>
              </a:prstGeom>
            </p:spPr>
            <p:txBody>
              <a:bodyPr wrap="none">
                <a:spAutoFit/>
              </a:bodyPr>
              <a:lstStyle/>
              <a:p>
                <a:pPr marL="342900" indent="-342900">
                  <a:buFont typeface="Wingdings" panose="05000000000000000000" pitchFamily="2" charset="2"/>
                  <a:buChar char="ü"/>
                </a:pPr>
                <a:r>
                  <a:rPr lang="en-US" altLang="ja-JP" sz="2400" b="0" dirty="0" smtClean="0"/>
                  <a:t>bound </a:t>
                </a:r>
                <a14:m>
                  <m:oMath xmlns:m="http://schemas.openxmlformats.org/officeDocument/2006/math">
                    <m:sSup>
                      <m:sSupPr>
                        <m:ctrlPr>
                          <a:rPr lang="en-US" altLang="ja-JP" sz="2400" b="0" i="1" smtClean="0">
                            <a:latin typeface="Cambria Math" panose="02040503050406030204" pitchFamily="18" charset="0"/>
                          </a:rPr>
                        </m:ctrlPr>
                      </m:sSupPr>
                      <m:e>
                        <m:r>
                          <a:rPr lang="en-US" altLang="ja-JP" sz="2400" b="0" i="1" smtClean="0">
                            <a:latin typeface="Cambria Math" panose="02040503050406030204" pitchFamily="18" charset="0"/>
                          </a:rPr>
                          <m:t>𝑒</m:t>
                        </m:r>
                      </m:e>
                      <m:sup>
                        <m:r>
                          <a:rPr lang="en-US" altLang="ja-JP" sz="2400" b="0" i="1" smtClean="0">
                            <a:latin typeface="Cambria Math" panose="02040503050406030204" pitchFamily="18" charset="0"/>
                          </a:rPr>
                          <m:t>−</m:t>
                        </m:r>
                      </m:sup>
                    </m:sSup>
                  </m:oMath>
                </a14:m>
                <a:endParaRPr lang="en-US" altLang="ja-JP" sz="2400" dirty="0" smtClean="0"/>
              </a:p>
            </p:txBody>
          </p:sp>
        </mc:Choice>
        <mc:Fallback xmlns="">
          <p:sp>
            <p:nvSpPr>
              <p:cNvPr id="31" name="正方形/長方形 30"/>
              <p:cNvSpPr>
                <a:spLocks noRot="1" noChangeAspect="1" noMove="1" noResize="1" noEditPoints="1" noAdjustHandles="1" noChangeArrowheads="1" noChangeShapeType="1" noTextEdit="1"/>
              </p:cNvSpPr>
              <p:nvPr/>
            </p:nvSpPr>
            <p:spPr>
              <a:xfrm>
                <a:off x="5508813" y="1379706"/>
                <a:ext cx="1818511" cy="461665"/>
              </a:xfrm>
              <a:prstGeom prst="rect">
                <a:avLst/>
              </a:prstGeom>
              <a:blipFill>
                <a:blip r:embed="rId11"/>
                <a:stretch>
                  <a:fillRect l="-4698" t="-9211" b="-3026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675" name="テキスト ボックス 2674"/>
              <p:cNvSpPr txBox="1"/>
              <p:nvPr/>
            </p:nvSpPr>
            <p:spPr>
              <a:xfrm>
                <a:off x="4403426" y="6238946"/>
                <a:ext cx="747577" cy="369332"/>
              </a:xfrm>
              <a:prstGeom prst="rect">
                <a:avLst/>
              </a:prstGeom>
              <a:noFill/>
            </p:spPr>
            <p:txBody>
              <a:bodyPr wrap="none" rtlCol="0">
                <a:spAutoFit/>
              </a:bodyPr>
              <a:lstStyle/>
              <a:p>
                <a14:m>
                  <m:oMath xmlns:m="http://schemas.openxmlformats.org/officeDocument/2006/math">
                    <m:r>
                      <a:rPr kumimoji="1" lang="en-US" altLang="ja-JP" b="0" i="1" smtClean="0">
                        <a:latin typeface="Cambria Math" panose="02040503050406030204" pitchFamily="18" charset="0"/>
                      </a:rPr>
                      <m:t>𝑟</m:t>
                    </m:r>
                  </m:oMath>
                </a14:m>
                <a:r>
                  <a:rPr kumimoji="1" lang="en-US" altLang="ja-JP" dirty="0" smtClean="0"/>
                  <a:t> [fm]</a:t>
                </a:r>
                <a:endParaRPr kumimoji="1" lang="ja-JP" altLang="en-US" dirty="0"/>
              </a:p>
            </p:txBody>
          </p:sp>
        </mc:Choice>
        <mc:Fallback xmlns="">
          <p:sp>
            <p:nvSpPr>
              <p:cNvPr id="2675" name="テキスト ボックス 2674"/>
              <p:cNvSpPr txBox="1">
                <a:spLocks noRot="1" noChangeAspect="1" noMove="1" noResize="1" noEditPoints="1" noAdjustHandles="1" noChangeArrowheads="1" noChangeShapeType="1" noTextEdit="1"/>
              </p:cNvSpPr>
              <p:nvPr/>
            </p:nvSpPr>
            <p:spPr>
              <a:xfrm>
                <a:off x="4403426" y="6238946"/>
                <a:ext cx="747577" cy="369332"/>
              </a:xfrm>
              <a:prstGeom prst="rect">
                <a:avLst/>
              </a:prstGeom>
              <a:blipFill>
                <a:blip r:embed="rId12"/>
                <a:stretch>
                  <a:fillRect t="-8197" r="-8943" b="-24590"/>
                </a:stretch>
              </a:blipFill>
            </p:spPr>
            <p:txBody>
              <a:bodyPr/>
              <a:lstStyle/>
              <a:p>
                <a:r>
                  <a:rPr lang="ja-JP" altLang="en-US">
                    <a:noFill/>
                  </a:rPr>
                  <a:t> </a:t>
                </a:r>
              </a:p>
            </p:txBody>
          </p:sp>
        </mc:Fallback>
      </mc:AlternateContent>
      <p:sp>
        <p:nvSpPr>
          <p:cNvPr id="2679" name="正方形/長方形 2678"/>
          <p:cNvSpPr/>
          <p:nvPr/>
        </p:nvSpPr>
        <p:spPr>
          <a:xfrm>
            <a:off x="4916148" y="5538771"/>
            <a:ext cx="3845925" cy="461665"/>
          </a:xfrm>
          <a:prstGeom prst="rect">
            <a:avLst/>
          </a:prstGeom>
          <a:solidFill>
            <a:schemeClr val="bg1"/>
          </a:solidFill>
          <a:ln w="38100">
            <a:solidFill>
              <a:srgbClr val="FF0000"/>
            </a:solidFill>
          </a:ln>
        </p:spPr>
        <p:txBody>
          <a:bodyPr wrap="none">
            <a:spAutoFit/>
          </a:bodyPr>
          <a:lstStyle/>
          <a:p>
            <a:r>
              <a:rPr lang="en-US" altLang="ja-JP" sz="2400" b="1" dirty="0" smtClean="0"/>
              <a:t>transition rate</a:t>
            </a:r>
            <a:r>
              <a:rPr lang="ja-JP" altLang="en-US" sz="2400" b="1" dirty="0" smtClean="0"/>
              <a:t> </a:t>
            </a:r>
            <a:r>
              <a:rPr lang="en-US" altLang="ja-JP" sz="2400" b="1" dirty="0" smtClean="0"/>
              <a:t>increases!</a:t>
            </a:r>
            <a:endParaRPr lang="ja-JP" altLang="en-US" sz="2400" b="1" dirty="0"/>
          </a:p>
        </p:txBody>
      </p:sp>
      <mc:AlternateContent xmlns:mc="http://schemas.openxmlformats.org/markup-compatibility/2006" xmlns:a14="http://schemas.microsoft.com/office/drawing/2010/main">
        <mc:Choice Requires="a14">
          <p:sp>
            <p:nvSpPr>
              <p:cNvPr id="2680" name="テキスト ボックス 2679"/>
              <p:cNvSpPr txBox="1"/>
              <p:nvPr/>
            </p:nvSpPr>
            <p:spPr>
              <a:xfrm>
                <a:off x="2323213" y="4455503"/>
                <a:ext cx="3697231" cy="830997"/>
              </a:xfrm>
              <a:prstGeom prst="rect">
                <a:avLst/>
              </a:prstGeom>
              <a:solidFill>
                <a:schemeClr val="bg1"/>
              </a:solidFill>
            </p:spPr>
            <p:txBody>
              <a:bodyPr wrap="none" rtlCol="0">
                <a:spAutoFit/>
              </a:bodyPr>
              <a:lstStyle/>
              <a:p>
                <a:r>
                  <a:rPr lang="en-US" altLang="ja-JP" sz="2400" dirty="0" smtClean="0"/>
                  <a:t>bound</a:t>
                </a:r>
                <a:r>
                  <a:rPr lang="en-US" altLang="ja-JP" sz="2400" dirty="0" smtClean="0">
                    <a:solidFill>
                      <a:schemeClr val="tx1"/>
                    </a:solidFill>
                  </a:rPr>
                  <a:t> </a:t>
                </a:r>
                <a14:m>
                  <m:oMath xmlns:m="http://schemas.openxmlformats.org/officeDocument/2006/math">
                    <m:sSup>
                      <m:sSupPr>
                        <m:ctrlPr>
                          <a:rPr lang="en-US" altLang="ja-JP" sz="2400" b="0" i="1" smtClean="0">
                            <a:solidFill>
                              <a:schemeClr val="tx1"/>
                            </a:solidFill>
                            <a:latin typeface="Cambria Math" panose="02040503050406030204" pitchFamily="18" charset="0"/>
                          </a:rPr>
                        </m:ctrlPr>
                      </m:sSupPr>
                      <m:e>
                        <m:r>
                          <a:rPr lang="en-US" altLang="ja-JP" sz="2400" b="0" i="1" smtClean="0">
                            <a:solidFill>
                              <a:schemeClr val="tx1"/>
                            </a:solidFill>
                            <a:latin typeface="Cambria Math" panose="02040503050406030204" pitchFamily="18" charset="0"/>
                          </a:rPr>
                          <m:t>𝑒</m:t>
                        </m:r>
                      </m:e>
                      <m:sup>
                        <m:r>
                          <a:rPr lang="en-US" altLang="ja-JP" sz="2400" b="0" i="1" smtClean="0">
                            <a:solidFill>
                              <a:schemeClr val="tx1"/>
                            </a:solidFill>
                            <a:latin typeface="Cambria Math" panose="02040503050406030204" pitchFamily="18" charset="0"/>
                          </a:rPr>
                          <m:t>−</m:t>
                        </m:r>
                      </m:sup>
                    </m:sSup>
                  </m:oMath>
                </a14:m>
                <a:r>
                  <a:rPr kumimoji="1" lang="en-US" altLang="ja-JP" sz="2400" dirty="0" smtClean="0">
                    <a:solidFill>
                      <a:schemeClr val="tx1"/>
                    </a:solidFill>
                  </a:rPr>
                  <a:t> : </a:t>
                </a:r>
                <a:r>
                  <a:rPr lang="en-US" altLang="ja-JP" sz="2400" dirty="0" smtClean="0">
                    <a:solidFill>
                      <a:srgbClr val="0070C0"/>
                    </a:solidFill>
                  </a:rPr>
                  <a:t>non-relativistic</a:t>
                </a:r>
              </a:p>
              <a:p>
                <a:pPr algn="r"/>
                <a14:m>
                  <m:oMath xmlns:m="http://schemas.openxmlformats.org/officeDocument/2006/math">
                    <m:r>
                      <a:rPr kumimoji="1" lang="en-US" altLang="ja-JP" sz="2400" b="0" i="1" smtClean="0">
                        <a:solidFill>
                          <a:schemeClr val="tx1"/>
                        </a:solidFill>
                        <a:latin typeface="Cambria Math" panose="02040503050406030204" pitchFamily="18" charset="0"/>
                      </a:rPr>
                      <m:t>→</m:t>
                    </m:r>
                  </m:oMath>
                </a14:m>
                <a:r>
                  <a:rPr kumimoji="1" lang="ja-JP" altLang="en-US" sz="2400" dirty="0" smtClean="0">
                    <a:solidFill>
                      <a:schemeClr val="tx1"/>
                    </a:solidFill>
                  </a:rPr>
                  <a:t> </a:t>
                </a:r>
                <a:r>
                  <a:rPr kumimoji="1" lang="en-US" altLang="ja-JP" sz="2400" dirty="0" smtClean="0">
                    <a:solidFill>
                      <a:srgbClr val="FF0000"/>
                    </a:solidFill>
                  </a:rPr>
                  <a:t>relativistic</a:t>
                </a:r>
                <a:endParaRPr kumimoji="1" lang="ja-JP" altLang="en-US" sz="2400" dirty="0">
                  <a:solidFill>
                    <a:srgbClr val="FF0000"/>
                  </a:solidFill>
                </a:endParaRPr>
              </a:p>
            </p:txBody>
          </p:sp>
        </mc:Choice>
        <mc:Fallback xmlns="">
          <p:sp>
            <p:nvSpPr>
              <p:cNvPr id="2680" name="テキスト ボックス 2679"/>
              <p:cNvSpPr txBox="1">
                <a:spLocks noRot="1" noChangeAspect="1" noMove="1" noResize="1" noEditPoints="1" noAdjustHandles="1" noChangeArrowheads="1" noChangeShapeType="1" noTextEdit="1"/>
              </p:cNvSpPr>
              <p:nvPr/>
            </p:nvSpPr>
            <p:spPr>
              <a:xfrm>
                <a:off x="2323213" y="4455503"/>
                <a:ext cx="3697231" cy="830997"/>
              </a:xfrm>
              <a:prstGeom prst="rect">
                <a:avLst/>
              </a:prstGeom>
              <a:blipFill>
                <a:blip r:embed="rId13"/>
                <a:stretch>
                  <a:fillRect l="-2471" t="-5147" r="-2471" b="-16912"/>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310" name="テキスト ボックス 5309"/>
              <p:cNvSpPr txBox="1"/>
              <p:nvPr/>
            </p:nvSpPr>
            <p:spPr>
              <a:xfrm>
                <a:off x="401230" y="3501399"/>
                <a:ext cx="3567387" cy="44980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kumimoji="1" lang="en-US" altLang="ja-JP" b="0" i="1" smtClean="0">
                              <a:latin typeface="Cambria Math" panose="02040503050406030204" pitchFamily="18" charset="0"/>
                            </a:rPr>
                          </m:ctrlPr>
                        </m:sSupPr>
                        <m:e>
                          <m:r>
                            <a:rPr kumimoji="1" lang="en-US" altLang="ja-JP" b="0" i="1" smtClean="0">
                              <a:latin typeface="Cambria Math" panose="02040503050406030204" pitchFamily="18" charset="0"/>
                            </a:rPr>
                            <m:t>𝑟</m:t>
                          </m:r>
                        </m:e>
                        <m:sup>
                          <m:r>
                            <a:rPr kumimoji="1" lang="en-US" altLang="ja-JP" b="0" i="1" smtClean="0">
                              <a:latin typeface="Cambria Math" panose="02040503050406030204" pitchFamily="18" charset="0"/>
                            </a:rPr>
                            <m:t>2</m:t>
                          </m:r>
                        </m:sup>
                      </m:sSup>
                      <m:sSubSup>
                        <m:sSubSupPr>
                          <m:ctrlPr>
                            <a:rPr kumimoji="1" lang="en-US" altLang="ja-JP" b="0" i="1" smtClean="0">
                              <a:latin typeface="Cambria Math" panose="02040503050406030204" pitchFamily="18" charset="0"/>
                            </a:rPr>
                          </m:ctrlPr>
                        </m:sSubSupPr>
                        <m:e>
                          <m:r>
                            <a:rPr kumimoji="1" lang="en-US" altLang="ja-JP" b="0" i="1" smtClean="0">
                              <a:latin typeface="Cambria Math" panose="02040503050406030204" pitchFamily="18" charset="0"/>
                            </a:rPr>
                            <m:t>𝑔</m:t>
                          </m:r>
                        </m:e>
                        <m:sub>
                          <m:r>
                            <a:rPr kumimoji="1" lang="en-US" altLang="ja-JP" b="0" i="1" smtClean="0">
                              <a:latin typeface="Cambria Math" panose="02040503050406030204" pitchFamily="18" charset="0"/>
                            </a:rPr>
                            <m:t>𝜇</m:t>
                          </m:r>
                        </m:sub>
                        <m:sup>
                          <m:r>
                            <a:rPr kumimoji="1" lang="en-US" altLang="ja-JP" b="0" i="1" smtClean="0">
                              <a:latin typeface="Cambria Math" panose="02040503050406030204" pitchFamily="18" charset="0"/>
                            </a:rPr>
                            <m:t>1</m:t>
                          </m:r>
                          <m:r>
                            <a:rPr kumimoji="1" lang="en-US" altLang="ja-JP" b="0" i="1" smtClean="0">
                              <a:latin typeface="Cambria Math" panose="02040503050406030204" pitchFamily="18" charset="0"/>
                            </a:rPr>
                            <m:t>𝑠</m:t>
                          </m:r>
                        </m:sup>
                      </m:sSubSup>
                      <m:d>
                        <m:dPr>
                          <m:ctrlPr>
                            <a:rPr kumimoji="1" lang="en-US" altLang="ja-JP" b="0" i="1" smtClean="0">
                              <a:latin typeface="Cambria Math" panose="02040503050406030204" pitchFamily="18" charset="0"/>
                            </a:rPr>
                          </m:ctrlPr>
                        </m:dPr>
                        <m:e>
                          <m:r>
                            <a:rPr kumimoji="1" lang="en-US" altLang="ja-JP" b="0" i="1" smtClean="0">
                              <a:latin typeface="Cambria Math" panose="02040503050406030204" pitchFamily="18" charset="0"/>
                            </a:rPr>
                            <m:t>𝑟</m:t>
                          </m:r>
                        </m:e>
                      </m:d>
                      <m:sSubSup>
                        <m:sSubSupPr>
                          <m:ctrlPr>
                            <a:rPr kumimoji="1" lang="en-US" altLang="ja-JP" b="0" i="1" smtClean="0">
                              <a:latin typeface="Cambria Math" panose="02040503050406030204" pitchFamily="18" charset="0"/>
                            </a:rPr>
                          </m:ctrlPr>
                        </m:sSubSupPr>
                        <m:e>
                          <m:r>
                            <a:rPr kumimoji="1" lang="en-US" altLang="ja-JP" b="0" i="1" smtClean="0">
                              <a:latin typeface="Cambria Math" panose="02040503050406030204" pitchFamily="18" charset="0"/>
                            </a:rPr>
                            <m:t>𝑔</m:t>
                          </m:r>
                        </m:e>
                        <m:sub>
                          <m:r>
                            <a:rPr kumimoji="1" lang="en-US" altLang="ja-JP" b="0" i="1" smtClean="0">
                              <a:latin typeface="Cambria Math" panose="02040503050406030204" pitchFamily="18" charset="0"/>
                            </a:rPr>
                            <m:t>𝑒</m:t>
                          </m:r>
                        </m:sub>
                        <m:sup>
                          <m:r>
                            <a:rPr kumimoji="1" lang="en-US" altLang="ja-JP" b="0" i="1" smtClean="0">
                              <a:latin typeface="Cambria Math" panose="02040503050406030204" pitchFamily="18" charset="0"/>
                            </a:rPr>
                            <m:t>1</m:t>
                          </m:r>
                          <m:r>
                            <a:rPr kumimoji="1" lang="en-US" altLang="ja-JP" b="0" i="1" smtClean="0">
                              <a:latin typeface="Cambria Math" panose="02040503050406030204" pitchFamily="18" charset="0"/>
                            </a:rPr>
                            <m:t>𝑠</m:t>
                          </m:r>
                        </m:sup>
                      </m:sSubSup>
                      <m:d>
                        <m:dPr>
                          <m:ctrlPr>
                            <a:rPr kumimoji="1" lang="en-US" altLang="ja-JP" b="0" i="1" smtClean="0">
                              <a:latin typeface="Cambria Math" panose="02040503050406030204" pitchFamily="18" charset="0"/>
                            </a:rPr>
                          </m:ctrlPr>
                        </m:dPr>
                        <m:e>
                          <m:r>
                            <a:rPr kumimoji="1" lang="en-US" altLang="ja-JP" b="0" i="1" smtClean="0">
                              <a:latin typeface="Cambria Math" panose="02040503050406030204" pitchFamily="18" charset="0"/>
                            </a:rPr>
                            <m:t>𝑟</m:t>
                          </m:r>
                        </m:e>
                      </m:d>
                      <m:sSubSup>
                        <m:sSubSupPr>
                          <m:ctrlPr>
                            <a:rPr kumimoji="1" lang="en-US" altLang="ja-JP" b="0" i="1" smtClean="0">
                              <a:latin typeface="Cambria Math" panose="02040503050406030204" pitchFamily="18" charset="0"/>
                            </a:rPr>
                          </m:ctrlPr>
                        </m:sSubSupPr>
                        <m:e>
                          <m:r>
                            <a:rPr kumimoji="1" lang="en-US" altLang="ja-JP" b="0" i="1" smtClean="0">
                              <a:latin typeface="Cambria Math" panose="02040503050406030204" pitchFamily="18" charset="0"/>
                            </a:rPr>
                            <m:t>𝑔</m:t>
                          </m:r>
                        </m:e>
                        <m:sub>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𝐸</m:t>
                              </m:r>
                            </m:e>
                            <m:sub>
                              <m:r>
                                <a:rPr kumimoji="1" lang="en-US" altLang="ja-JP" b="0" i="1" smtClean="0">
                                  <a:latin typeface="Cambria Math" panose="02040503050406030204" pitchFamily="18" charset="0"/>
                                </a:rPr>
                                <m:t>1/2</m:t>
                              </m:r>
                            </m:sub>
                          </m:sSub>
                        </m:sub>
                        <m:sup>
                          <m:r>
                            <a:rPr kumimoji="1" lang="en-US" altLang="ja-JP" b="0" i="1" smtClean="0">
                              <a:latin typeface="Cambria Math" panose="02040503050406030204" pitchFamily="18" charset="0"/>
                            </a:rPr>
                            <m:t>𝜅</m:t>
                          </m:r>
                          <m:r>
                            <a:rPr kumimoji="1" lang="en-US" altLang="ja-JP" b="0" i="1" smtClean="0">
                              <a:latin typeface="Cambria Math" panose="02040503050406030204" pitchFamily="18" charset="0"/>
                            </a:rPr>
                            <m:t>=−1</m:t>
                          </m:r>
                        </m:sup>
                      </m:sSubSup>
                      <m:d>
                        <m:dPr>
                          <m:ctrlPr>
                            <a:rPr kumimoji="1" lang="en-US" altLang="ja-JP" b="0" i="1" smtClean="0">
                              <a:latin typeface="Cambria Math" panose="02040503050406030204" pitchFamily="18" charset="0"/>
                            </a:rPr>
                          </m:ctrlPr>
                        </m:dPr>
                        <m:e>
                          <m:r>
                            <a:rPr kumimoji="1" lang="en-US" altLang="ja-JP" b="0" i="1" smtClean="0">
                              <a:latin typeface="Cambria Math" panose="02040503050406030204" pitchFamily="18" charset="0"/>
                            </a:rPr>
                            <m:t>𝑟</m:t>
                          </m:r>
                        </m:e>
                      </m:d>
                      <m:sSubSup>
                        <m:sSubSupPr>
                          <m:ctrlPr>
                            <a:rPr kumimoji="1" lang="en-US" altLang="ja-JP" b="0" i="1" smtClean="0">
                              <a:latin typeface="Cambria Math" panose="02040503050406030204" pitchFamily="18" charset="0"/>
                            </a:rPr>
                          </m:ctrlPr>
                        </m:sSubSupPr>
                        <m:e>
                          <m:r>
                            <a:rPr kumimoji="1" lang="en-US" altLang="ja-JP" b="0" i="1" smtClean="0">
                              <a:latin typeface="Cambria Math" panose="02040503050406030204" pitchFamily="18" charset="0"/>
                            </a:rPr>
                            <m:t>𝑔</m:t>
                          </m:r>
                        </m:e>
                        <m:sub>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𝐸</m:t>
                              </m:r>
                            </m:e>
                            <m:sub>
                              <m:r>
                                <a:rPr kumimoji="1" lang="en-US" altLang="ja-JP" b="0" i="1" smtClean="0">
                                  <a:latin typeface="Cambria Math" panose="02040503050406030204" pitchFamily="18" charset="0"/>
                                </a:rPr>
                                <m:t>1/2</m:t>
                              </m:r>
                            </m:sub>
                          </m:sSub>
                        </m:sub>
                        <m:sup>
                          <m:r>
                            <a:rPr kumimoji="1" lang="en-US" altLang="ja-JP" b="0" i="1" smtClean="0">
                              <a:latin typeface="Cambria Math" panose="02040503050406030204" pitchFamily="18" charset="0"/>
                            </a:rPr>
                            <m:t>𝜅</m:t>
                          </m:r>
                          <m:r>
                            <a:rPr kumimoji="1" lang="en-US" altLang="ja-JP" b="0" i="1" smtClean="0">
                              <a:latin typeface="Cambria Math" panose="02040503050406030204" pitchFamily="18" charset="0"/>
                            </a:rPr>
                            <m:t>=−1</m:t>
                          </m:r>
                        </m:sup>
                      </m:sSubSup>
                      <m:d>
                        <m:dPr>
                          <m:ctrlPr>
                            <a:rPr kumimoji="1" lang="en-US" altLang="ja-JP" b="0" i="1" smtClean="0">
                              <a:latin typeface="Cambria Math" panose="02040503050406030204" pitchFamily="18" charset="0"/>
                            </a:rPr>
                          </m:ctrlPr>
                        </m:dPr>
                        <m:e>
                          <m:r>
                            <a:rPr kumimoji="1" lang="en-US" altLang="ja-JP" b="0" i="1" smtClean="0">
                              <a:latin typeface="Cambria Math" panose="02040503050406030204" pitchFamily="18" charset="0"/>
                            </a:rPr>
                            <m:t>𝑟</m:t>
                          </m:r>
                        </m:e>
                      </m:d>
                    </m:oMath>
                  </m:oMathPara>
                </a14:m>
                <a:endParaRPr kumimoji="1" lang="ja-JP" altLang="en-US" dirty="0"/>
              </a:p>
            </p:txBody>
          </p:sp>
        </mc:Choice>
        <mc:Fallback xmlns="">
          <p:sp>
            <p:nvSpPr>
              <p:cNvPr id="5310" name="テキスト ボックス 5309"/>
              <p:cNvSpPr txBox="1">
                <a:spLocks noRot="1" noChangeAspect="1" noMove="1" noResize="1" noEditPoints="1" noAdjustHandles="1" noChangeArrowheads="1" noChangeShapeType="1" noTextEdit="1"/>
              </p:cNvSpPr>
              <p:nvPr/>
            </p:nvSpPr>
            <p:spPr>
              <a:xfrm>
                <a:off x="401230" y="3501399"/>
                <a:ext cx="3567387" cy="449803"/>
              </a:xfrm>
              <a:prstGeom prst="rect">
                <a:avLst/>
              </a:prstGeom>
              <a:blipFill>
                <a:blip r:embed="rId14"/>
                <a:stretch>
                  <a:fillRect b="-270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311" name="テキスト ボックス 5310"/>
              <p:cNvSpPr txBox="1"/>
              <p:nvPr/>
            </p:nvSpPr>
            <p:spPr>
              <a:xfrm>
                <a:off x="2320400" y="3996355"/>
                <a:ext cx="3883179" cy="461665"/>
              </a:xfrm>
              <a:prstGeom prst="rect">
                <a:avLst/>
              </a:prstGeom>
              <a:solidFill>
                <a:schemeClr val="bg1"/>
              </a:solidFill>
            </p:spPr>
            <p:txBody>
              <a:bodyPr wrap="none" rtlCol="0">
                <a:spAutoFit/>
              </a:bodyPr>
              <a:lstStyle/>
              <a:p>
                <a:r>
                  <a:rPr lang="en-US" altLang="ja-JP" sz="2400" dirty="0" smtClean="0"/>
                  <a:t>scat.</a:t>
                </a:r>
                <a:r>
                  <a:rPr lang="en-US" altLang="ja-JP" sz="2400" b="0" dirty="0" smtClean="0">
                    <a:solidFill>
                      <a:schemeClr val="tx1"/>
                    </a:solidFill>
                  </a:rPr>
                  <a:t> </a:t>
                </a:r>
                <a14:m>
                  <m:oMath xmlns:m="http://schemas.openxmlformats.org/officeDocument/2006/math">
                    <m:sSup>
                      <m:sSupPr>
                        <m:ctrlPr>
                          <a:rPr lang="en-US" altLang="ja-JP" sz="2400" b="0" i="1" smtClean="0">
                            <a:solidFill>
                              <a:schemeClr val="tx1"/>
                            </a:solidFill>
                            <a:latin typeface="Cambria Math" panose="02040503050406030204" pitchFamily="18" charset="0"/>
                          </a:rPr>
                        </m:ctrlPr>
                      </m:sSupPr>
                      <m:e>
                        <m:r>
                          <a:rPr lang="en-US" altLang="ja-JP" sz="2400" b="0" i="1" smtClean="0">
                            <a:solidFill>
                              <a:schemeClr val="tx1"/>
                            </a:solidFill>
                            <a:latin typeface="Cambria Math" panose="02040503050406030204" pitchFamily="18" charset="0"/>
                          </a:rPr>
                          <m:t>𝑒</m:t>
                        </m:r>
                      </m:e>
                      <m:sup>
                        <m:r>
                          <a:rPr lang="en-US" altLang="ja-JP" sz="2400" b="0" i="1" smtClean="0">
                            <a:solidFill>
                              <a:schemeClr val="tx1"/>
                            </a:solidFill>
                            <a:latin typeface="Cambria Math" panose="02040503050406030204" pitchFamily="18" charset="0"/>
                          </a:rPr>
                          <m:t>−</m:t>
                        </m:r>
                      </m:sup>
                    </m:sSup>
                  </m:oMath>
                </a14:m>
                <a:r>
                  <a:rPr kumimoji="1" lang="en-US" altLang="ja-JP" sz="2400" dirty="0" smtClean="0">
                    <a:solidFill>
                      <a:schemeClr val="tx1"/>
                    </a:solidFill>
                  </a:rPr>
                  <a:t> : </a:t>
                </a:r>
                <a:r>
                  <a:rPr kumimoji="1" lang="en-US" altLang="ja-JP" sz="2400" dirty="0" smtClean="0">
                    <a:solidFill>
                      <a:srgbClr val="0070C0"/>
                    </a:solidFill>
                  </a:rPr>
                  <a:t>plane</a:t>
                </a:r>
                <a:r>
                  <a:rPr kumimoji="1" lang="en-US" altLang="ja-JP" sz="2400" dirty="0" smtClean="0">
                    <a:solidFill>
                      <a:schemeClr val="tx1"/>
                    </a:solidFill>
                  </a:rPr>
                  <a:t> </a:t>
                </a:r>
                <a14:m>
                  <m:oMath xmlns:m="http://schemas.openxmlformats.org/officeDocument/2006/math">
                    <m:r>
                      <a:rPr kumimoji="1" lang="en-US" altLang="ja-JP" sz="2400" b="0" i="1" smtClean="0">
                        <a:solidFill>
                          <a:schemeClr val="tx1"/>
                        </a:solidFill>
                        <a:latin typeface="Cambria Math" panose="02040503050406030204" pitchFamily="18" charset="0"/>
                      </a:rPr>
                      <m:t>→</m:t>
                    </m:r>
                  </m:oMath>
                </a14:m>
                <a:r>
                  <a:rPr kumimoji="1" lang="ja-JP" altLang="en-US" sz="2400" dirty="0" smtClean="0">
                    <a:solidFill>
                      <a:schemeClr val="tx1"/>
                    </a:solidFill>
                  </a:rPr>
                  <a:t> </a:t>
                </a:r>
                <a:r>
                  <a:rPr kumimoji="1" lang="en-US" altLang="ja-JP" sz="2400" dirty="0" smtClean="0">
                    <a:solidFill>
                      <a:srgbClr val="FF0000"/>
                    </a:solidFill>
                  </a:rPr>
                  <a:t>distorted</a:t>
                </a:r>
                <a:endParaRPr kumimoji="1" lang="ja-JP" altLang="en-US" sz="2400" dirty="0">
                  <a:solidFill>
                    <a:srgbClr val="FF0000"/>
                  </a:solidFill>
                </a:endParaRPr>
              </a:p>
            </p:txBody>
          </p:sp>
        </mc:Choice>
        <mc:Fallback xmlns="">
          <p:sp>
            <p:nvSpPr>
              <p:cNvPr id="5311" name="テキスト ボックス 5310"/>
              <p:cNvSpPr txBox="1">
                <a:spLocks noRot="1" noChangeAspect="1" noMove="1" noResize="1" noEditPoints="1" noAdjustHandles="1" noChangeArrowheads="1" noChangeShapeType="1" noTextEdit="1"/>
              </p:cNvSpPr>
              <p:nvPr/>
            </p:nvSpPr>
            <p:spPr>
              <a:xfrm>
                <a:off x="2320400" y="3996355"/>
                <a:ext cx="3883179" cy="461665"/>
              </a:xfrm>
              <a:prstGeom prst="rect">
                <a:avLst/>
              </a:prstGeom>
              <a:blipFill>
                <a:blip r:embed="rId15"/>
                <a:stretch>
                  <a:fillRect l="-2512" t="-9333" r="-1727" b="-32000"/>
                </a:stretch>
              </a:blipFill>
            </p:spPr>
            <p:txBody>
              <a:bodyPr/>
              <a:lstStyle/>
              <a:p>
                <a:r>
                  <a:rPr lang="ja-JP" altLang="en-US">
                    <a:noFill/>
                  </a:rPr>
                  <a:t> </a:t>
                </a:r>
              </a:p>
            </p:txBody>
          </p:sp>
        </mc:Fallback>
      </mc:AlternateContent>
      <p:sp>
        <p:nvSpPr>
          <p:cNvPr id="5312" name="上矢印 5311"/>
          <p:cNvSpPr/>
          <p:nvPr/>
        </p:nvSpPr>
        <p:spPr>
          <a:xfrm>
            <a:off x="1326673" y="4913984"/>
            <a:ext cx="321424" cy="500226"/>
          </a:xfrm>
          <a:prstGeom prst="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3" name="円弧 32"/>
          <p:cNvSpPr/>
          <p:nvPr/>
        </p:nvSpPr>
        <p:spPr>
          <a:xfrm>
            <a:off x="5682789" y="3937144"/>
            <a:ext cx="708048" cy="1393022"/>
          </a:xfrm>
          <a:prstGeom prst="arc">
            <a:avLst>
              <a:gd name="adj1" fmla="val 16589008"/>
              <a:gd name="adj2" fmla="val 5371859"/>
            </a:avLst>
          </a:pr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2668" name="正方形/長方形 2667"/>
          <p:cNvSpPr/>
          <p:nvPr/>
        </p:nvSpPr>
        <p:spPr>
          <a:xfrm>
            <a:off x="6424325" y="3804981"/>
            <a:ext cx="2198038" cy="369332"/>
          </a:xfrm>
          <a:prstGeom prst="rect">
            <a:avLst/>
          </a:prstGeom>
        </p:spPr>
        <p:txBody>
          <a:bodyPr wrap="none">
            <a:spAutoFit/>
          </a:bodyPr>
          <a:lstStyle/>
          <a:p>
            <a:r>
              <a:rPr lang="en-US" altLang="ja-JP" b="0" dirty="0" smtClean="0"/>
              <a:t>wave functions shift</a:t>
            </a:r>
            <a:endParaRPr lang="en-US" altLang="ja-JP" dirty="0" smtClean="0"/>
          </a:p>
        </p:txBody>
      </p:sp>
      <p:sp>
        <p:nvSpPr>
          <p:cNvPr id="2669" name="正方形/長方形 2668"/>
          <p:cNvSpPr/>
          <p:nvPr/>
        </p:nvSpPr>
        <p:spPr>
          <a:xfrm>
            <a:off x="7296359" y="4105212"/>
            <a:ext cx="1467068" cy="369332"/>
          </a:xfrm>
          <a:prstGeom prst="rect">
            <a:avLst/>
          </a:prstGeom>
        </p:spPr>
        <p:txBody>
          <a:bodyPr wrap="none">
            <a:spAutoFit/>
          </a:bodyPr>
          <a:lstStyle/>
          <a:p>
            <a:r>
              <a:rPr lang="en-US" altLang="ja-JP" dirty="0" smtClean="0"/>
              <a:t>to the center</a:t>
            </a:r>
          </a:p>
        </p:txBody>
      </p:sp>
    </p:spTree>
    <p:extLst>
      <p:ext uri="{BB962C8B-B14F-4D97-AF65-F5344CB8AC3E}">
        <p14:creationId xmlns:p14="http://schemas.microsoft.com/office/powerpoint/2010/main" val="65575356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a:off x="1471800" y="1868344"/>
            <a:ext cx="5135632" cy="3656663"/>
            <a:chOff x="1273" y="1230"/>
            <a:chExt cx="3087" cy="2198"/>
          </a:xfrm>
        </p:grpSpPr>
        <p:sp>
          <p:nvSpPr>
            <p:cNvPr id="10" name="Freeform 6"/>
            <p:cNvSpPr>
              <a:spLocks/>
            </p:cNvSpPr>
            <p:nvPr/>
          </p:nvSpPr>
          <p:spPr bwMode="auto">
            <a:xfrm>
              <a:off x="1600" y="1310"/>
              <a:ext cx="2755" cy="1959"/>
            </a:xfrm>
            <a:custGeom>
              <a:avLst/>
              <a:gdLst>
                <a:gd name="T0" fmla="*/ 5510 w 5510"/>
                <a:gd name="T1" fmla="*/ 0 h 1959"/>
                <a:gd name="T2" fmla="*/ 5510 w 5510"/>
                <a:gd name="T3" fmla="*/ 1959 h 1959"/>
                <a:gd name="T4" fmla="*/ 0 w 5510"/>
                <a:gd name="T5" fmla="*/ 1959 h 1959"/>
                <a:gd name="T6" fmla="*/ 0 w 5510"/>
                <a:gd name="T7" fmla="*/ 1582 h 1959"/>
                <a:gd name="T8" fmla="*/ 152 w 5510"/>
                <a:gd name="T9" fmla="*/ 1497 h 1959"/>
                <a:gd name="T10" fmla="*/ 306 w 5510"/>
                <a:gd name="T11" fmla="*/ 1470 h 1959"/>
                <a:gd name="T12" fmla="*/ 458 w 5510"/>
                <a:gd name="T13" fmla="*/ 1460 h 1959"/>
                <a:gd name="T14" fmla="*/ 611 w 5510"/>
                <a:gd name="T15" fmla="*/ 1461 h 1959"/>
                <a:gd name="T16" fmla="*/ 765 w 5510"/>
                <a:gd name="T17" fmla="*/ 1385 h 1959"/>
                <a:gd name="T18" fmla="*/ 917 w 5510"/>
                <a:gd name="T19" fmla="*/ 1303 h 1959"/>
                <a:gd name="T20" fmla="*/ 1069 w 5510"/>
                <a:gd name="T21" fmla="*/ 1243 h 1959"/>
                <a:gd name="T22" fmla="*/ 1377 w 5510"/>
                <a:gd name="T23" fmla="*/ 1183 h 1959"/>
                <a:gd name="T24" fmla="*/ 1529 w 5510"/>
                <a:gd name="T25" fmla="*/ 1168 h 1959"/>
                <a:gd name="T26" fmla="*/ 1683 w 5510"/>
                <a:gd name="T27" fmla="*/ 1133 h 1959"/>
                <a:gd name="T28" fmla="*/ 1989 w 5510"/>
                <a:gd name="T29" fmla="*/ 1043 h 1959"/>
                <a:gd name="T30" fmla="*/ 2141 w 5510"/>
                <a:gd name="T31" fmla="*/ 1005 h 1959"/>
                <a:gd name="T32" fmla="*/ 2295 w 5510"/>
                <a:gd name="T33" fmla="*/ 956 h 1959"/>
                <a:gd name="T34" fmla="*/ 2449 w 5510"/>
                <a:gd name="T35" fmla="*/ 867 h 1959"/>
                <a:gd name="T36" fmla="*/ 2753 w 5510"/>
                <a:gd name="T37" fmla="*/ 787 h 1959"/>
                <a:gd name="T38" fmla="*/ 2907 w 5510"/>
                <a:gd name="T39" fmla="*/ 772 h 1959"/>
                <a:gd name="T40" fmla="*/ 3061 w 5510"/>
                <a:gd name="T41" fmla="*/ 741 h 1959"/>
                <a:gd name="T42" fmla="*/ 3213 w 5510"/>
                <a:gd name="T43" fmla="*/ 693 h 1959"/>
                <a:gd name="T44" fmla="*/ 3367 w 5510"/>
                <a:gd name="T45" fmla="*/ 642 h 1959"/>
                <a:gd name="T46" fmla="*/ 3521 w 5510"/>
                <a:gd name="T47" fmla="*/ 598 h 1959"/>
                <a:gd name="T48" fmla="*/ 3673 w 5510"/>
                <a:gd name="T49" fmla="*/ 569 h 1959"/>
                <a:gd name="T50" fmla="*/ 3978 w 5510"/>
                <a:gd name="T51" fmla="*/ 472 h 1959"/>
                <a:gd name="T52" fmla="*/ 4132 w 5510"/>
                <a:gd name="T53" fmla="*/ 429 h 1959"/>
                <a:gd name="T54" fmla="*/ 4590 w 5510"/>
                <a:gd name="T55" fmla="*/ 283 h 1959"/>
                <a:gd name="T56" fmla="*/ 4744 w 5510"/>
                <a:gd name="T57" fmla="*/ 241 h 1959"/>
                <a:gd name="T58" fmla="*/ 5356 w 5510"/>
                <a:gd name="T59" fmla="*/ 45 h 1959"/>
                <a:gd name="T60" fmla="*/ 5510 w 5510"/>
                <a:gd name="T61" fmla="*/ 0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0" h="1959">
                  <a:moveTo>
                    <a:pt x="5510" y="0"/>
                  </a:moveTo>
                  <a:lnTo>
                    <a:pt x="5510" y="1959"/>
                  </a:lnTo>
                  <a:lnTo>
                    <a:pt x="0" y="1959"/>
                  </a:lnTo>
                  <a:lnTo>
                    <a:pt x="0" y="1582"/>
                  </a:lnTo>
                  <a:lnTo>
                    <a:pt x="152" y="1497"/>
                  </a:lnTo>
                  <a:lnTo>
                    <a:pt x="306" y="1470"/>
                  </a:lnTo>
                  <a:lnTo>
                    <a:pt x="458" y="1460"/>
                  </a:lnTo>
                  <a:lnTo>
                    <a:pt x="611" y="1461"/>
                  </a:lnTo>
                  <a:lnTo>
                    <a:pt x="765" y="1385"/>
                  </a:lnTo>
                  <a:lnTo>
                    <a:pt x="917" y="1303"/>
                  </a:lnTo>
                  <a:lnTo>
                    <a:pt x="1069" y="1243"/>
                  </a:lnTo>
                  <a:lnTo>
                    <a:pt x="1377" y="1183"/>
                  </a:lnTo>
                  <a:lnTo>
                    <a:pt x="1529" y="1168"/>
                  </a:lnTo>
                  <a:lnTo>
                    <a:pt x="1683" y="1133"/>
                  </a:lnTo>
                  <a:lnTo>
                    <a:pt x="1989" y="1043"/>
                  </a:lnTo>
                  <a:lnTo>
                    <a:pt x="2141" y="1005"/>
                  </a:lnTo>
                  <a:lnTo>
                    <a:pt x="2295" y="956"/>
                  </a:lnTo>
                  <a:lnTo>
                    <a:pt x="2449" y="867"/>
                  </a:lnTo>
                  <a:lnTo>
                    <a:pt x="2753" y="787"/>
                  </a:lnTo>
                  <a:lnTo>
                    <a:pt x="2907" y="772"/>
                  </a:lnTo>
                  <a:lnTo>
                    <a:pt x="3061" y="741"/>
                  </a:lnTo>
                  <a:lnTo>
                    <a:pt x="3213" y="693"/>
                  </a:lnTo>
                  <a:lnTo>
                    <a:pt x="3367" y="642"/>
                  </a:lnTo>
                  <a:lnTo>
                    <a:pt x="3521" y="598"/>
                  </a:lnTo>
                  <a:lnTo>
                    <a:pt x="3673" y="569"/>
                  </a:lnTo>
                  <a:lnTo>
                    <a:pt x="3978" y="472"/>
                  </a:lnTo>
                  <a:lnTo>
                    <a:pt x="4132" y="429"/>
                  </a:lnTo>
                  <a:lnTo>
                    <a:pt x="4590" y="283"/>
                  </a:lnTo>
                  <a:lnTo>
                    <a:pt x="4744" y="241"/>
                  </a:lnTo>
                  <a:lnTo>
                    <a:pt x="5356" y="45"/>
                  </a:lnTo>
                  <a:lnTo>
                    <a:pt x="5510" y="0"/>
                  </a:lnTo>
                  <a:close/>
                </a:path>
              </a:pathLst>
            </a:custGeom>
            <a:solidFill>
              <a:srgbClr val="FFD280"/>
            </a:solidFill>
            <a:ln w="0">
              <a:solidFill>
                <a:srgbClr val="FFD28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 name="Freeform 7"/>
            <p:cNvSpPr>
              <a:spLocks/>
            </p:cNvSpPr>
            <p:nvPr/>
          </p:nvSpPr>
          <p:spPr bwMode="auto">
            <a:xfrm>
              <a:off x="1600" y="1382"/>
              <a:ext cx="2755" cy="1887"/>
            </a:xfrm>
            <a:custGeom>
              <a:avLst/>
              <a:gdLst>
                <a:gd name="T0" fmla="*/ 5510 w 5510"/>
                <a:gd name="T1" fmla="*/ 0 h 1887"/>
                <a:gd name="T2" fmla="*/ 5510 w 5510"/>
                <a:gd name="T3" fmla="*/ 1887 h 1887"/>
                <a:gd name="T4" fmla="*/ 0 w 5510"/>
                <a:gd name="T5" fmla="*/ 1887 h 1887"/>
                <a:gd name="T6" fmla="*/ 0 w 5510"/>
                <a:gd name="T7" fmla="*/ 1557 h 1887"/>
                <a:gd name="T8" fmla="*/ 152 w 5510"/>
                <a:gd name="T9" fmla="*/ 1472 h 1887"/>
                <a:gd name="T10" fmla="*/ 306 w 5510"/>
                <a:gd name="T11" fmla="*/ 1445 h 1887"/>
                <a:gd name="T12" fmla="*/ 458 w 5510"/>
                <a:gd name="T13" fmla="*/ 1436 h 1887"/>
                <a:gd name="T14" fmla="*/ 611 w 5510"/>
                <a:gd name="T15" fmla="*/ 1437 h 1887"/>
                <a:gd name="T16" fmla="*/ 765 w 5510"/>
                <a:gd name="T17" fmla="*/ 1362 h 1887"/>
                <a:gd name="T18" fmla="*/ 917 w 5510"/>
                <a:gd name="T19" fmla="*/ 1280 h 1887"/>
                <a:gd name="T20" fmla="*/ 1069 w 5510"/>
                <a:gd name="T21" fmla="*/ 1220 h 1887"/>
                <a:gd name="T22" fmla="*/ 1377 w 5510"/>
                <a:gd name="T23" fmla="*/ 1162 h 1887"/>
                <a:gd name="T24" fmla="*/ 1529 w 5510"/>
                <a:gd name="T25" fmla="*/ 1148 h 1887"/>
                <a:gd name="T26" fmla="*/ 1683 w 5510"/>
                <a:gd name="T27" fmla="*/ 1113 h 1887"/>
                <a:gd name="T28" fmla="*/ 1989 w 5510"/>
                <a:gd name="T29" fmla="*/ 1023 h 1887"/>
                <a:gd name="T30" fmla="*/ 2141 w 5510"/>
                <a:gd name="T31" fmla="*/ 986 h 1887"/>
                <a:gd name="T32" fmla="*/ 2295 w 5510"/>
                <a:gd name="T33" fmla="*/ 938 h 1887"/>
                <a:gd name="T34" fmla="*/ 2449 w 5510"/>
                <a:gd name="T35" fmla="*/ 849 h 1887"/>
                <a:gd name="T36" fmla="*/ 2753 w 5510"/>
                <a:gd name="T37" fmla="*/ 772 h 1887"/>
                <a:gd name="T38" fmla="*/ 2907 w 5510"/>
                <a:gd name="T39" fmla="*/ 758 h 1887"/>
                <a:gd name="T40" fmla="*/ 3061 w 5510"/>
                <a:gd name="T41" fmla="*/ 727 h 1887"/>
                <a:gd name="T42" fmla="*/ 3213 w 5510"/>
                <a:gd name="T43" fmla="*/ 680 h 1887"/>
                <a:gd name="T44" fmla="*/ 3367 w 5510"/>
                <a:gd name="T45" fmla="*/ 629 h 1887"/>
                <a:gd name="T46" fmla="*/ 3521 w 5510"/>
                <a:gd name="T47" fmla="*/ 587 h 1887"/>
                <a:gd name="T48" fmla="*/ 3673 w 5510"/>
                <a:gd name="T49" fmla="*/ 558 h 1887"/>
                <a:gd name="T50" fmla="*/ 3978 w 5510"/>
                <a:gd name="T51" fmla="*/ 463 h 1887"/>
                <a:gd name="T52" fmla="*/ 4132 w 5510"/>
                <a:gd name="T53" fmla="*/ 420 h 1887"/>
                <a:gd name="T54" fmla="*/ 4590 w 5510"/>
                <a:gd name="T55" fmla="*/ 276 h 1887"/>
                <a:gd name="T56" fmla="*/ 4744 w 5510"/>
                <a:gd name="T57" fmla="*/ 235 h 1887"/>
                <a:gd name="T58" fmla="*/ 5356 w 5510"/>
                <a:gd name="T59" fmla="*/ 46 h 1887"/>
                <a:gd name="T60" fmla="*/ 5510 w 5510"/>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0" h="1887">
                  <a:moveTo>
                    <a:pt x="5510" y="0"/>
                  </a:moveTo>
                  <a:lnTo>
                    <a:pt x="5510" y="1887"/>
                  </a:lnTo>
                  <a:lnTo>
                    <a:pt x="0" y="1887"/>
                  </a:lnTo>
                  <a:lnTo>
                    <a:pt x="0" y="1557"/>
                  </a:lnTo>
                  <a:lnTo>
                    <a:pt x="152" y="1472"/>
                  </a:lnTo>
                  <a:lnTo>
                    <a:pt x="306" y="1445"/>
                  </a:lnTo>
                  <a:lnTo>
                    <a:pt x="458" y="1436"/>
                  </a:lnTo>
                  <a:lnTo>
                    <a:pt x="611" y="1437"/>
                  </a:lnTo>
                  <a:lnTo>
                    <a:pt x="765" y="1362"/>
                  </a:lnTo>
                  <a:lnTo>
                    <a:pt x="917" y="1280"/>
                  </a:lnTo>
                  <a:lnTo>
                    <a:pt x="1069" y="1220"/>
                  </a:lnTo>
                  <a:lnTo>
                    <a:pt x="1377" y="1162"/>
                  </a:lnTo>
                  <a:lnTo>
                    <a:pt x="1529" y="1148"/>
                  </a:lnTo>
                  <a:lnTo>
                    <a:pt x="1683" y="1113"/>
                  </a:lnTo>
                  <a:lnTo>
                    <a:pt x="1989" y="1023"/>
                  </a:lnTo>
                  <a:lnTo>
                    <a:pt x="2141" y="986"/>
                  </a:lnTo>
                  <a:lnTo>
                    <a:pt x="2295" y="938"/>
                  </a:lnTo>
                  <a:lnTo>
                    <a:pt x="2449" y="849"/>
                  </a:lnTo>
                  <a:lnTo>
                    <a:pt x="2753" y="772"/>
                  </a:lnTo>
                  <a:lnTo>
                    <a:pt x="2907" y="758"/>
                  </a:lnTo>
                  <a:lnTo>
                    <a:pt x="3061" y="727"/>
                  </a:lnTo>
                  <a:lnTo>
                    <a:pt x="3213" y="680"/>
                  </a:lnTo>
                  <a:lnTo>
                    <a:pt x="3367" y="629"/>
                  </a:lnTo>
                  <a:lnTo>
                    <a:pt x="3521" y="587"/>
                  </a:lnTo>
                  <a:lnTo>
                    <a:pt x="3673" y="558"/>
                  </a:lnTo>
                  <a:lnTo>
                    <a:pt x="3978" y="463"/>
                  </a:lnTo>
                  <a:lnTo>
                    <a:pt x="4132" y="420"/>
                  </a:lnTo>
                  <a:lnTo>
                    <a:pt x="4590" y="276"/>
                  </a:lnTo>
                  <a:lnTo>
                    <a:pt x="4744" y="235"/>
                  </a:lnTo>
                  <a:lnTo>
                    <a:pt x="5356" y="46"/>
                  </a:lnTo>
                  <a:lnTo>
                    <a:pt x="5510" y="0"/>
                  </a:lnTo>
                  <a:close/>
                </a:path>
              </a:pathLst>
            </a:custGeom>
            <a:solidFill>
              <a:srgbClr val="FF8080"/>
            </a:solidFill>
            <a:ln w="0">
              <a:solidFill>
                <a:srgbClr val="FF808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 name="Freeform 8"/>
            <p:cNvSpPr>
              <a:spLocks/>
            </p:cNvSpPr>
            <p:nvPr/>
          </p:nvSpPr>
          <p:spPr bwMode="auto">
            <a:xfrm>
              <a:off x="1600" y="2061"/>
              <a:ext cx="2755" cy="1208"/>
            </a:xfrm>
            <a:custGeom>
              <a:avLst/>
              <a:gdLst>
                <a:gd name="T0" fmla="*/ 5510 w 5510"/>
                <a:gd name="T1" fmla="*/ 0 h 1208"/>
                <a:gd name="T2" fmla="*/ 5510 w 5510"/>
                <a:gd name="T3" fmla="*/ 1208 h 1208"/>
                <a:gd name="T4" fmla="*/ 0 w 5510"/>
                <a:gd name="T5" fmla="*/ 1208 h 1208"/>
                <a:gd name="T6" fmla="*/ 0 w 5510"/>
                <a:gd name="T7" fmla="*/ 917 h 1208"/>
                <a:gd name="T8" fmla="*/ 152 w 5510"/>
                <a:gd name="T9" fmla="*/ 839 h 1208"/>
                <a:gd name="T10" fmla="*/ 306 w 5510"/>
                <a:gd name="T11" fmla="*/ 822 h 1208"/>
                <a:gd name="T12" fmla="*/ 458 w 5510"/>
                <a:gd name="T13" fmla="*/ 822 h 1208"/>
                <a:gd name="T14" fmla="*/ 611 w 5510"/>
                <a:gd name="T15" fmla="*/ 834 h 1208"/>
                <a:gd name="T16" fmla="*/ 765 w 5510"/>
                <a:gd name="T17" fmla="*/ 769 h 1208"/>
                <a:gd name="T18" fmla="*/ 917 w 5510"/>
                <a:gd name="T19" fmla="*/ 698 h 1208"/>
                <a:gd name="T20" fmla="*/ 1069 w 5510"/>
                <a:gd name="T21" fmla="*/ 650 h 1208"/>
                <a:gd name="T22" fmla="*/ 1377 w 5510"/>
                <a:gd name="T23" fmla="*/ 619 h 1208"/>
                <a:gd name="T24" fmla="*/ 1529 w 5510"/>
                <a:gd name="T25" fmla="*/ 619 h 1208"/>
                <a:gd name="T26" fmla="*/ 1683 w 5510"/>
                <a:gd name="T27" fmla="*/ 597 h 1208"/>
                <a:gd name="T28" fmla="*/ 1989 w 5510"/>
                <a:gd name="T29" fmla="*/ 538 h 1208"/>
                <a:gd name="T30" fmla="*/ 2141 w 5510"/>
                <a:gd name="T31" fmla="*/ 516 h 1208"/>
                <a:gd name="T32" fmla="*/ 2295 w 5510"/>
                <a:gd name="T33" fmla="*/ 484 h 1208"/>
                <a:gd name="T34" fmla="*/ 2449 w 5510"/>
                <a:gd name="T35" fmla="*/ 411 h 1208"/>
                <a:gd name="T36" fmla="*/ 2753 w 5510"/>
                <a:gd name="T37" fmla="*/ 370 h 1208"/>
                <a:gd name="T38" fmla="*/ 2907 w 5510"/>
                <a:gd name="T39" fmla="*/ 374 h 1208"/>
                <a:gd name="T40" fmla="*/ 3061 w 5510"/>
                <a:gd name="T41" fmla="*/ 363 h 1208"/>
                <a:gd name="T42" fmla="*/ 3213 w 5510"/>
                <a:gd name="T43" fmla="*/ 334 h 1208"/>
                <a:gd name="T44" fmla="*/ 3367 w 5510"/>
                <a:gd name="T45" fmla="*/ 303 h 1208"/>
                <a:gd name="T46" fmla="*/ 3521 w 5510"/>
                <a:gd name="T47" fmla="*/ 280 h 1208"/>
                <a:gd name="T48" fmla="*/ 3673 w 5510"/>
                <a:gd name="T49" fmla="*/ 272 h 1208"/>
                <a:gd name="T50" fmla="*/ 3978 w 5510"/>
                <a:gd name="T51" fmla="*/ 219 h 1208"/>
                <a:gd name="T52" fmla="*/ 4132 w 5510"/>
                <a:gd name="T53" fmla="*/ 199 h 1208"/>
                <a:gd name="T54" fmla="*/ 4590 w 5510"/>
                <a:gd name="T55" fmla="*/ 125 h 1208"/>
                <a:gd name="T56" fmla="*/ 4744 w 5510"/>
                <a:gd name="T57" fmla="*/ 107 h 1208"/>
                <a:gd name="T58" fmla="*/ 5356 w 5510"/>
                <a:gd name="T59" fmla="*/ 19 h 1208"/>
                <a:gd name="T60" fmla="*/ 5510 w 5510"/>
                <a:gd name="T61" fmla="*/ 0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10" h="1208">
                  <a:moveTo>
                    <a:pt x="5510" y="0"/>
                  </a:moveTo>
                  <a:lnTo>
                    <a:pt x="5510" y="1208"/>
                  </a:lnTo>
                  <a:lnTo>
                    <a:pt x="0" y="1208"/>
                  </a:lnTo>
                  <a:lnTo>
                    <a:pt x="0" y="917"/>
                  </a:lnTo>
                  <a:lnTo>
                    <a:pt x="152" y="839"/>
                  </a:lnTo>
                  <a:lnTo>
                    <a:pt x="306" y="822"/>
                  </a:lnTo>
                  <a:lnTo>
                    <a:pt x="458" y="822"/>
                  </a:lnTo>
                  <a:lnTo>
                    <a:pt x="611" y="834"/>
                  </a:lnTo>
                  <a:lnTo>
                    <a:pt x="765" y="769"/>
                  </a:lnTo>
                  <a:lnTo>
                    <a:pt x="917" y="698"/>
                  </a:lnTo>
                  <a:lnTo>
                    <a:pt x="1069" y="650"/>
                  </a:lnTo>
                  <a:lnTo>
                    <a:pt x="1377" y="619"/>
                  </a:lnTo>
                  <a:lnTo>
                    <a:pt x="1529" y="619"/>
                  </a:lnTo>
                  <a:lnTo>
                    <a:pt x="1683" y="597"/>
                  </a:lnTo>
                  <a:lnTo>
                    <a:pt x="1989" y="538"/>
                  </a:lnTo>
                  <a:lnTo>
                    <a:pt x="2141" y="516"/>
                  </a:lnTo>
                  <a:lnTo>
                    <a:pt x="2295" y="484"/>
                  </a:lnTo>
                  <a:lnTo>
                    <a:pt x="2449" y="411"/>
                  </a:lnTo>
                  <a:lnTo>
                    <a:pt x="2753" y="370"/>
                  </a:lnTo>
                  <a:lnTo>
                    <a:pt x="2907" y="374"/>
                  </a:lnTo>
                  <a:lnTo>
                    <a:pt x="3061" y="363"/>
                  </a:lnTo>
                  <a:lnTo>
                    <a:pt x="3213" y="334"/>
                  </a:lnTo>
                  <a:lnTo>
                    <a:pt x="3367" y="303"/>
                  </a:lnTo>
                  <a:lnTo>
                    <a:pt x="3521" y="280"/>
                  </a:lnTo>
                  <a:lnTo>
                    <a:pt x="3673" y="272"/>
                  </a:lnTo>
                  <a:lnTo>
                    <a:pt x="3978" y="219"/>
                  </a:lnTo>
                  <a:lnTo>
                    <a:pt x="4132" y="199"/>
                  </a:lnTo>
                  <a:lnTo>
                    <a:pt x="4590" y="125"/>
                  </a:lnTo>
                  <a:lnTo>
                    <a:pt x="4744" y="107"/>
                  </a:lnTo>
                  <a:lnTo>
                    <a:pt x="5356" y="19"/>
                  </a:lnTo>
                  <a:lnTo>
                    <a:pt x="5510" y="0"/>
                  </a:lnTo>
                  <a:close/>
                </a:path>
              </a:pathLst>
            </a:custGeom>
            <a:solidFill>
              <a:srgbClr val="8080FF"/>
            </a:solidFill>
            <a:ln w="0">
              <a:solidFill>
                <a:srgbClr val="808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 name="Freeform 9"/>
            <p:cNvSpPr>
              <a:spLocks noEditPoints="1"/>
            </p:cNvSpPr>
            <p:nvPr/>
          </p:nvSpPr>
          <p:spPr bwMode="auto">
            <a:xfrm>
              <a:off x="1600" y="3268"/>
              <a:ext cx="2754" cy="2"/>
            </a:xfrm>
            <a:custGeom>
              <a:avLst/>
              <a:gdLst>
                <a:gd name="T0" fmla="*/ 5440 w 5508"/>
                <a:gd name="T1" fmla="*/ 0 h 2"/>
                <a:gd name="T2" fmla="*/ 5352 w 5508"/>
                <a:gd name="T3" fmla="*/ 0 h 2"/>
                <a:gd name="T4" fmla="*/ 5262 w 5508"/>
                <a:gd name="T5" fmla="*/ 0 h 2"/>
                <a:gd name="T6" fmla="*/ 5174 w 5508"/>
                <a:gd name="T7" fmla="*/ 0 h 2"/>
                <a:gd name="T8" fmla="*/ 5084 w 5508"/>
                <a:gd name="T9" fmla="*/ 0 h 2"/>
                <a:gd name="T10" fmla="*/ 4996 w 5508"/>
                <a:gd name="T11" fmla="*/ 0 h 2"/>
                <a:gd name="T12" fmla="*/ 4908 w 5508"/>
                <a:gd name="T13" fmla="*/ 0 h 2"/>
                <a:gd name="T14" fmla="*/ 4818 w 5508"/>
                <a:gd name="T15" fmla="*/ 0 h 2"/>
                <a:gd name="T16" fmla="*/ 4730 w 5508"/>
                <a:gd name="T17" fmla="*/ 0 h 2"/>
                <a:gd name="T18" fmla="*/ 4642 w 5508"/>
                <a:gd name="T19" fmla="*/ 0 h 2"/>
                <a:gd name="T20" fmla="*/ 4552 w 5508"/>
                <a:gd name="T21" fmla="*/ 0 h 2"/>
                <a:gd name="T22" fmla="*/ 4464 w 5508"/>
                <a:gd name="T23" fmla="*/ 0 h 2"/>
                <a:gd name="T24" fmla="*/ 4374 w 5508"/>
                <a:gd name="T25" fmla="*/ 0 h 2"/>
                <a:gd name="T26" fmla="*/ 4286 w 5508"/>
                <a:gd name="T27" fmla="*/ 0 h 2"/>
                <a:gd name="T28" fmla="*/ 4198 w 5508"/>
                <a:gd name="T29" fmla="*/ 0 h 2"/>
                <a:gd name="T30" fmla="*/ 4108 w 5508"/>
                <a:gd name="T31" fmla="*/ 0 h 2"/>
                <a:gd name="T32" fmla="*/ 4020 w 5508"/>
                <a:gd name="T33" fmla="*/ 0 h 2"/>
                <a:gd name="T34" fmla="*/ 3932 w 5508"/>
                <a:gd name="T35" fmla="*/ 0 h 2"/>
                <a:gd name="T36" fmla="*/ 3843 w 5508"/>
                <a:gd name="T37" fmla="*/ 0 h 2"/>
                <a:gd name="T38" fmla="*/ 3755 w 5508"/>
                <a:gd name="T39" fmla="*/ 0 h 2"/>
                <a:gd name="T40" fmla="*/ 3665 w 5508"/>
                <a:gd name="T41" fmla="*/ 0 h 2"/>
                <a:gd name="T42" fmla="*/ 3577 w 5508"/>
                <a:gd name="T43" fmla="*/ 0 h 2"/>
                <a:gd name="T44" fmla="*/ 3489 w 5508"/>
                <a:gd name="T45" fmla="*/ 0 h 2"/>
                <a:gd name="T46" fmla="*/ 3399 w 5508"/>
                <a:gd name="T47" fmla="*/ 0 h 2"/>
                <a:gd name="T48" fmla="*/ 3311 w 5508"/>
                <a:gd name="T49" fmla="*/ 0 h 2"/>
                <a:gd name="T50" fmla="*/ 3223 w 5508"/>
                <a:gd name="T51" fmla="*/ 0 h 2"/>
                <a:gd name="T52" fmla="*/ 3133 w 5508"/>
                <a:gd name="T53" fmla="*/ 0 h 2"/>
                <a:gd name="T54" fmla="*/ 3045 w 5508"/>
                <a:gd name="T55" fmla="*/ 0 h 2"/>
                <a:gd name="T56" fmla="*/ 2957 w 5508"/>
                <a:gd name="T57" fmla="*/ 0 h 2"/>
                <a:gd name="T58" fmla="*/ 2867 w 5508"/>
                <a:gd name="T59" fmla="*/ 0 h 2"/>
                <a:gd name="T60" fmla="*/ 2779 w 5508"/>
                <a:gd name="T61" fmla="*/ 0 h 2"/>
                <a:gd name="T62" fmla="*/ 2689 w 5508"/>
                <a:gd name="T63" fmla="*/ 0 h 2"/>
                <a:gd name="T64" fmla="*/ 2601 w 5508"/>
                <a:gd name="T65" fmla="*/ 0 h 2"/>
                <a:gd name="T66" fmla="*/ 2513 w 5508"/>
                <a:gd name="T67" fmla="*/ 0 h 2"/>
                <a:gd name="T68" fmla="*/ 2423 w 5508"/>
                <a:gd name="T69" fmla="*/ 0 h 2"/>
                <a:gd name="T70" fmla="*/ 2335 w 5508"/>
                <a:gd name="T71" fmla="*/ 0 h 2"/>
                <a:gd name="T72" fmla="*/ 2247 w 5508"/>
                <a:gd name="T73" fmla="*/ 0 h 2"/>
                <a:gd name="T74" fmla="*/ 2157 w 5508"/>
                <a:gd name="T75" fmla="*/ 0 h 2"/>
                <a:gd name="T76" fmla="*/ 2069 w 5508"/>
                <a:gd name="T77" fmla="*/ 0 h 2"/>
                <a:gd name="T78" fmla="*/ 1979 w 5508"/>
                <a:gd name="T79" fmla="*/ 0 h 2"/>
                <a:gd name="T80" fmla="*/ 1891 w 5508"/>
                <a:gd name="T81" fmla="*/ 0 h 2"/>
                <a:gd name="T82" fmla="*/ 1803 w 5508"/>
                <a:gd name="T83" fmla="*/ 0 h 2"/>
                <a:gd name="T84" fmla="*/ 1713 w 5508"/>
                <a:gd name="T85" fmla="*/ 0 h 2"/>
                <a:gd name="T86" fmla="*/ 1625 w 5508"/>
                <a:gd name="T87" fmla="*/ 0 h 2"/>
                <a:gd name="T88" fmla="*/ 1537 w 5508"/>
                <a:gd name="T89" fmla="*/ 0 h 2"/>
                <a:gd name="T90" fmla="*/ 1447 w 5508"/>
                <a:gd name="T91" fmla="*/ 0 h 2"/>
                <a:gd name="T92" fmla="*/ 1359 w 5508"/>
                <a:gd name="T93" fmla="*/ 0 h 2"/>
                <a:gd name="T94" fmla="*/ 1271 w 5508"/>
                <a:gd name="T95" fmla="*/ 0 h 2"/>
                <a:gd name="T96" fmla="*/ 1181 w 5508"/>
                <a:gd name="T97" fmla="*/ 0 h 2"/>
                <a:gd name="T98" fmla="*/ 1093 w 5508"/>
                <a:gd name="T99" fmla="*/ 0 h 2"/>
                <a:gd name="T100" fmla="*/ 1003 w 5508"/>
                <a:gd name="T101" fmla="*/ 0 h 2"/>
                <a:gd name="T102" fmla="*/ 915 w 5508"/>
                <a:gd name="T103" fmla="*/ 0 h 2"/>
                <a:gd name="T104" fmla="*/ 827 w 5508"/>
                <a:gd name="T105" fmla="*/ 0 h 2"/>
                <a:gd name="T106" fmla="*/ 737 w 5508"/>
                <a:gd name="T107" fmla="*/ 0 h 2"/>
                <a:gd name="T108" fmla="*/ 649 w 5508"/>
                <a:gd name="T109" fmla="*/ 0 h 2"/>
                <a:gd name="T110" fmla="*/ 562 w 5508"/>
                <a:gd name="T111" fmla="*/ 0 h 2"/>
                <a:gd name="T112" fmla="*/ 472 w 5508"/>
                <a:gd name="T113" fmla="*/ 0 h 2"/>
                <a:gd name="T114" fmla="*/ 384 w 5508"/>
                <a:gd name="T115" fmla="*/ 0 h 2"/>
                <a:gd name="T116" fmla="*/ 294 w 5508"/>
                <a:gd name="T117" fmla="*/ 0 h 2"/>
                <a:gd name="T118" fmla="*/ 206 w 5508"/>
                <a:gd name="T119" fmla="*/ 0 h 2"/>
                <a:gd name="T120" fmla="*/ 118 w 5508"/>
                <a:gd name="T121" fmla="*/ 0 h 2"/>
                <a:gd name="T122" fmla="*/ 28 w 5508"/>
                <a:gd name="T1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8" h="2">
                  <a:moveTo>
                    <a:pt x="5498" y="0"/>
                  </a:moveTo>
                  <a:lnTo>
                    <a:pt x="5508" y="0"/>
                  </a:lnTo>
                  <a:lnTo>
                    <a:pt x="5508" y="2"/>
                  </a:lnTo>
                  <a:lnTo>
                    <a:pt x="5498" y="2"/>
                  </a:lnTo>
                  <a:lnTo>
                    <a:pt x="5498" y="0"/>
                  </a:lnTo>
                  <a:close/>
                  <a:moveTo>
                    <a:pt x="5470" y="0"/>
                  </a:moveTo>
                  <a:lnTo>
                    <a:pt x="5480" y="0"/>
                  </a:lnTo>
                  <a:lnTo>
                    <a:pt x="5480" y="2"/>
                  </a:lnTo>
                  <a:lnTo>
                    <a:pt x="5470" y="2"/>
                  </a:lnTo>
                  <a:lnTo>
                    <a:pt x="5470" y="0"/>
                  </a:lnTo>
                  <a:close/>
                  <a:moveTo>
                    <a:pt x="5440" y="0"/>
                  </a:moveTo>
                  <a:lnTo>
                    <a:pt x="5450" y="0"/>
                  </a:lnTo>
                  <a:lnTo>
                    <a:pt x="5450" y="2"/>
                  </a:lnTo>
                  <a:lnTo>
                    <a:pt x="5440" y="2"/>
                  </a:lnTo>
                  <a:lnTo>
                    <a:pt x="5440" y="0"/>
                  </a:lnTo>
                  <a:close/>
                  <a:moveTo>
                    <a:pt x="5410" y="0"/>
                  </a:moveTo>
                  <a:lnTo>
                    <a:pt x="5420" y="0"/>
                  </a:lnTo>
                  <a:lnTo>
                    <a:pt x="5420" y="2"/>
                  </a:lnTo>
                  <a:lnTo>
                    <a:pt x="5410" y="2"/>
                  </a:lnTo>
                  <a:lnTo>
                    <a:pt x="5410" y="0"/>
                  </a:lnTo>
                  <a:close/>
                  <a:moveTo>
                    <a:pt x="5380" y="0"/>
                  </a:moveTo>
                  <a:lnTo>
                    <a:pt x="5390" y="0"/>
                  </a:lnTo>
                  <a:lnTo>
                    <a:pt x="5390" y="2"/>
                  </a:lnTo>
                  <a:lnTo>
                    <a:pt x="5380" y="2"/>
                  </a:lnTo>
                  <a:lnTo>
                    <a:pt x="5380" y="0"/>
                  </a:lnTo>
                  <a:close/>
                  <a:moveTo>
                    <a:pt x="5352" y="0"/>
                  </a:moveTo>
                  <a:lnTo>
                    <a:pt x="5360" y="0"/>
                  </a:lnTo>
                  <a:lnTo>
                    <a:pt x="5360" y="2"/>
                  </a:lnTo>
                  <a:lnTo>
                    <a:pt x="5352" y="2"/>
                  </a:lnTo>
                  <a:lnTo>
                    <a:pt x="5352" y="0"/>
                  </a:lnTo>
                  <a:close/>
                  <a:moveTo>
                    <a:pt x="5322" y="0"/>
                  </a:moveTo>
                  <a:lnTo>
                    <a:pt x="5332" y="0"/>
                  </a:lnTo>
                  <a:lnTo>
                    <a:pt x="5332" y="2"/>
                  </a:lnTo>
                  <a:lnTo>
                    <a:pt x="5322" y="2"/>
                  </a:lnTo>
                  <a:lnTo>
                    <a:pt x="5322" y="0"/>
                  </a:lnTo>
                  <a:close/>
                  <a:moveTo>
                    <a:pt x="5292" y="0"/>
                  </a:moveTo>
                  <a:lnTo>
                    <a:pt x="5302" y="0"/>
                  </a:lnTo>
                  <a:lnTo>
                    <a:pt x="5302" y="2"/>
                  </a:lnTo>
                  <a:lnTo>
                    <a:pt x="5292" y="2"/>
                  </a:lnTo>
                  <a:lnTo>
                    <a:pt x="5292" y="0"/>
                  </a:lnTo>
                  <a:close/>
                  <a:moveTo>
                    <a:pt x="5262" y="0"/>
                  </a:moveTo>
                  <a:lnTo>
                    <a:pt x="5272" y="0"/>
                  </a:lnTo>
                  <a:lnTo>
                    <a:pt x="5272" y="2"/>
                  </a:lnTo>
                  <a:lnTo>
                    <a:pt x="5262" y="2"/>
                  </a:lnTo>
                  <a:lnTo>
                    <a:pt x="5262" y="0"/>
                  </a:lnTo>
                  <a:close/>
                  <a:moveTo>
                    <a:pt x="5232" y="0"/>
                  </a:moveTo>
                  <a:lnTo>
                    <a:pt x="5242" y="0"/>
                  </a:lnTo>
                  <a:lnTo>
                    <a:pt x="5242" y="2"/>
                  </a:lnTo>
                  <a:lnTo>
                    <a:pt x="5232" y="2"/>
                  </a:lnTo>
                  <a:lnTo>
                    <a:pt x="5232" y="0"/>
                  </a:lnTo>
                  <a:close/>
                  <a:moveTo>
                    <a:pt x="5204" y="0"/>
                  </a:moveTo>
                  <a:lnTo>
                    <a:pt x="5214" y="0"/>
                  </a:lnTo>
                  <a:lnTo>
                    <a:pt x="5214" y="2"/>
                  </a:lnTo>
                  <a:lnTo>
                    <a:pt x="5204" y="2"/>
                  </a:lnTo>
                  <a:lnTo>
                    <a:pt x="5204" y="0"/>
                  </a:lnTo>
                  <a:close/>
                  <a:moveTo>
                    <a:pt x="5174" y="0"/>
                  </a:moveTo>
                  <a:lnTo>
                    <a:pt x="5184" y="0"/>
                  </a:lnTo>
                  <a:lnTo>
                    <a:pt x="5184" y="2"/>
                  </a:lnTo>
                  <a:lnTo>
                    <a:pt x="5174" y="2"/>
                  </a:lnTo>
                  <a:lnTo>
                    <a:pt x="5174" y="0"/>
                  </a:lnTo>
                  <a:close/>
                  <a:moveTo>
                    <a:pt x="5144" y="0"/>
                  </a:moveTo>
                  <a:lnTo>
                    <a:pt x="5154" y="0"/>
                  </a:lnTo>
                  <a:lnTo>
                    <a:pt x="5154" y="2"/>
                  </a:lnTo>
                  <a:lnTo>
                    <a:pt x="5144" y="2"/>
                  </a:lnTo>
                  <a:lnTo>
                    <a:pt x="5144" y="0"/>
                  </a:lnTo>
                  <a:close/>
                  <a:moveTo>
                    <a:pt x="5114" y="0"/>
                  </a:moveTo>
                  <a:lnTo>
                    <a:pt x="5124" y="0"/>
                  </a:lnTo>
                  <a:lnTo>
                    <a:pt x="5124" y="2"/>
                  </a:lnTo>
                  <a:lnTo>
                    <a:pt x="5114" y="2"/>
                  </a:lnTo>
                  <a:lnTo>
                    <a:pt x="5114" y="0"/>
                  </a:lnTo>
                  <a:close/>
                  <a:moveTo>
                    <a:pt x="5084" y="0"/>
                  </a:moveTo>
                  <a:lnTo>
                    <a:pt x="5094" y="0"/>
                  </a:lnTo>
                  <a:lnTo>
                    <a:pt x="5094" y="2"/>
                  </a:lnTo>
                  <a:lnTo>
                    <a:pt x="5084" y="2"/>
                  </a:lnTo>
                  <a:lnTo>
                    <a:pt x="5084" y="0"/>
                  </a:lnTo>
                  <a:close/>
                  <a:moveTo>
                    <a:pt x="5056" y="0"/>
                  </a:moveTo>
                  <a:lnTo>
                    <a:pt x="5066" y="0"/>
                  </a:lnTo>
                  <a:lnTo>
                    <a:pt x="5066" y="2"/>
                  </a:lnTo>
                  <a:lnTo>
                    <a:pt x="5056" y="2"/>
                  </a:lnTo>
                  <a:lnTo>
                    <a:pt x="5056" y="0"/>
                  </a:lnTo>
                  <a:close/>
                  <a:moveTo>
                    <a:pt x="5026" y="0"/>
                  </a:moveTo>
                  <a:lnTo>
                    <a:pt x="5036" y="0"/>
                  </a:lnTo>
                  <a:lnTo>
                    <a:pt x="5036" y="2"/>
                  </a:lnTo>
                  <a:lnTo>
                    <a:pt x="5026" y="2"/>
                  </a:lnTo>
                  <a:lnTo>
                    <a:pt x="5026" y="0"/>
                  </a:lnTo>
                  <a:close/>
                  <a:moveTo>
                    <a:pt x="4996" y="0"/>
                  </a:moveTo>
                  <a:lnTo>
                    <a:pt x="5006" y="0"/>
                  </a:lnTo>
                  <a:lnTo>
                    <a:pt x="5006" y="2"/>
                  </a:lnTo>
                  <a:lnTo>
                    <a:pt x="4996" y="2"/>
                  </a:lnTo>
                  <a:lnTo>
                    <a:pt x="4996" y="0"/>
                  </a:lnTo>
                  <a:close/>
                  <a:moveTo>
                    <a:pt x="4966" y="0"/>
                  </a:moveTo>
                  <a:lnTo>
                    <a:pt x="4976" y="0"/>
                  </a:lnTo>
                  <a:lnTo>
                    <a:pt x="4976" y="2"/>
                  </a:lnTo>
                  <a:lnTo>
                    <a:pt x="4966" y="2"/>
                  </a:lnTo>
                  <a:lnTo>
                    <a:pt x="4966" y="0"/>
                  </a:lnTo>
                  <a:close/>
                  <a:moveTo>
                    <a:pt x="4936" y="0"/>
                  </a:moveTo>
                  <a:lnTo>
                    <a:pt x="4946" y="0"/>
                  </a:lnTo>
                  <a:lnTo>
                    <a:pt x="4946" y="2"/>
                  </a:lnTo>
                  <a:lnTo>
                    <a:pt x="4936" y="2"/>
                  </a:lnTo>
                  <a:lnTo>
                    <a:pt x="4936" y="0"/>
                  </a:lnTo>
                  <a:close/>
                  <a:moveTo>
                    <a:pt x="4908" y="0"/>
                  </a:moveTo>
                  <a:lnTo>
                    <a:pt x="4918" y="0"/>
                  </a:lnTo>
                  <a:lnTo>
                    <a:pt x="4918" y="2"/>
                  </a:lnTo>
                  <a:lnTo>
                    <a:pt x="4908" y="2"/>
                  </a:lnTo>
                  <a:lnTo>
                    <a:pt x="4908" y="0"/>
                  </a:lnTo>
                  <a:close/>
                  <a:moveTo>
                    <a:pt x="4878" y="0"/>
                  </a:moveTo>
                  <a:lnTo>
                    <a:pt x="4888" y="0"/>
                  </a:lnTo>
                  <a:lnTo>
                    <a:pt x="4888" y="2"/>
                  </a:lnTo>
                  <a:lnTo>
                    <a:pt x="4878" y="2"/>
                  </a:lnTo>
                  <a:lnTo>
                    <a:pt x="4878" y="0"/>
                  </a:lnTo>
                  <a:close/>
                  <a:moveTo>
                    <a:pt x="4848" y="0"/>
                  </a:moveTo>
                  <a:lnTo>
                    <a:pt x="4858" y="0"/>
                  </a:lnTo>
                  <a:lnTo>
                    <a:pt x="4858" y="2"/>
                  </a:lnTo>
                  <a:lnTo>
                    <a:pt x="4848" y="2"/>
                  </a:lnTo>
                  <a:lnTo>
                    <a:pt x="4848" y="0"/>
                  </a:lnTo>
                  <a:close/>
                  <a:moveTo>
                    <a:pt x="4818" y="0"/>
                  </a:moveTo>
                  <a:lnTo>
                    <a:pt x="4828" y="0"/>
                  </a:lnTo>
                  <a:lnTo>
                    <a:pt x="4828" y="2"/>
                  </a:lnTo>
                  <a:lnTo>
                    <a:pt x="4818" y="2"/>
                  </a:lnTo>
                  <a:lnTo>
                    <a:pt x="4818" y="0"/>
                  </a:lnTo>
                  <a:close/>
                  <a:moveTo>
                    <a:pt x="4790" y="0"/>
                  </a:moveTo>
                  <a:lnTo>
                    <a:pt x="4798" y="0"/>
                  </a:lnTo>
                  <a:lnTo>
                    <a:pt x="4798" y="2"/>
                  </a:lnTo>
                  <a:lnTo>
                    <a:pt x="4790" y="2"/>
                  </a:lnTo>
                  <a:lnTo>
                    <a:pt x="4790" y="0"/>
                  </a:lnTo>
                  <a:close/>
                  <a:moveTo>
                    <a:pt x="4760" y="0"/>
                  </a:moveTo>
                  <a:lnTo>
                    <a:pt x="4770" y="0"/>
                  </a:lnTo>
                  <a:lnTo>
                    <a:pt x="4770" y="2"/>
                  </a:lnTo>
                  <a:lnTo>
                    <a:pt x="4760" y="2"/>
                  </a:lnTo>
                  <a:lnTo>
                    <a:pt x="4760" y="0"/>
                  </a:lnTo>
                  <a:close/>
                  <a:moveTo>
                    <a:pt x="4730" y="0"/>
                  </a:moveTo>
                  <a:lnTo>
                    <a:pt x="4740" y="0"/>
                  </a:lnTo>
                  <a:lnTo>
                    <a:pt x="4740" y="2"/>
                  </a:lnTo>
                  <a:lnTo>
                    <a:pt x="4730" y="2"/>
                  </a:lnTo>
                  <a:lnTo>
                    <a:pt x="4730" y="0"/>
                  </a:lnTo>
                  <a:close/>
                  <a:moveTo>
                    <a:pt x="4700" y="0"/>
                  </a:moveTo>
                  <a:lnTo>
                    <a:pt x="4710" y="0"/>
                  </a:lnTo>
                  <a:lnTo>
                    <a:pt x="4710" y="2"/>
                  </a:lnTo>
                  <a:lnTo>
                    <a:pt x="4700" y="2"/>
                  </a:lnTo>
                  <a:lnTo>
                    <a:pt x="4700" y="0"/>
                  </a:lnTo>
                  <a:close/>
                  <a:moveTo>
                    <a:pt x="4670" y="0"/>
                  </a:moveTo>
                  <a:lnTo>
                    <a:pt x="4680" y="0"/>
                  </a:lnTo>
                  <a:lnTo>
                    <a:pt x="4680" y="2"/>
                  </a:lnTo>
                  <a:lnTo>
                    <a:pt x="4670" y="2"/>
                  </a:lnTo>
                  <a:lnTo>
                    <a:pt x="4670" y="0"/>
                  </a:lnTo>
                  <a:close/>
                  <a:moveTo>
                    <a:pt x="4642" y="0"/>
                  </a:moveTo>
                  <a:lnTo>
                    <a:pt x="4652" y="0"/>
                  </a:lnTo>
                  <a:lnTo>
                    <a:pt x="4652" y="2"/>
                  </a:lnTo>
                  <a:lnTo>
                    <a:pt x="4642" y="2"/>
                  </a:lnTo>
                  <a:lnTo>
                    <a:pt x="4642" y="0"/>
                  </a:lnTo>
                  <a:close/>
                  <a:moveTo>
                    <a:pt x="4612" y="0"/>
                  </a:moveTo>
                  <a:lnTo>
                    <a:pt x="4622" y="0"/>
                  </a:lnTo>
                  <a:lnTo>
                    <a:pt x="4622" y="2"/>
                  </a:lnTo>
                  <a:lnTo>
                    <a:pt x="4612" y="2"/>
                  </a:lnTo>
                  <a:lnTo>
                    <a:pt x="4612" y="0"/>
                  </a:lnTo>
                  <a:close/>
                  <a:moveTo>
                    <a:pt x="4582" y="0"/>
                  </a:moveTo>
                  <a:lnTo>
                    <a:pt x="4592" y="0"/>
                  </a:lnTo>
                  <a:lnTo>
                    <a:pt x="4592" y="2"/>
                  </a:lnTo>
                  <a:lnTo>
                    <a:pt x="4582" y="2"/>
                  </a:lnTo>
                  <a:lnTo>
                    <a:pt x="4582" y="0"/>
                  </a:lnTo>
                  <a:close/>
                  <a:moveTo>
                    <a:pt x="4552" y="0"/>
                  </a:moveTo>
                  <a:lnTo>
                    <a:pt x="4562" y="0"/>
                  </a:lnTo>
                  <a:lnTo>
                    <a:pt x="4562" y="2"/>
                  </a:lnTo>
                  <a:lnTo>
                    <a:pt x="4552" y="2"/>
                  </a:lnTo>
                  <a:lnTo>
                    <a:pt x="4552" y="0"/>
                  </a:lnTo>
                  <a:close/>
                  <a:moveTo>
                    <a:pt x="4522" y="0"/>
                  </a:moveTo>
                  <a:lnTo>
                    <a:pt x="4532" y="0"/>
                  </a:lnTo>
                  <a:lnTo>
                    <a:pt x="4532" y="2"/>
                  </a:lnTo>
                  <a:lnTo>
                    <a:pt x="4522" y="2"/>
                  </a:lnTo>
                  <a:lnTo>
                    <a:pt x="4522" y="0"/>
                  </a:lnTo>
                  <a:close/>
                  <a:moveTo>
                    <a:pt x="4494" y="0"/>
                  </a:moveTo>
                  <a:lnTo>
                    <a:pt x="4504" y="0"/>
                  </a:lnTo>
                  <a:lnTo>
                    <a:pt x="4504" y="2"/>
                  </a:lnTo>
                  <a:lnTo>
                    <a:pt x="4494" y="2"/>
                  </a:lnTo>
                  <a:lnTo>
                    <a:pt x="4494" y="0"/>
                  </a:lnTo>
                  <a:close/>
                  <a:moveTo>
                    <a:pt x="4464" y="0"/>
                  </a:moveTo>
                  <a:lnTo>
                    <a:pt x="4474" y="0"/>
                  </a:lnTo>
                  <a:lnTo>
                    <a:pt x="4474" y="2"/>
                  </a:lnTo>
                  <a:lnTo>
                    <a:pt x="4464" y="2"/>
                  </a:lnTo>
                  <a:lnTo>
                    <a:pt x="4464" y="0"/>
                  </a:lnTo>
                  <a:close/>
                  <a:moveTo>
                    <a:pt x="4434" y="0"/>
                  </a:moveTo>
                  <a:lnTo>
                    <a:pt x="4444" y="0"/>
                  </a:lnTo>
                  <a:lnTo>
                    <a:pt x="4444" y="2"/>
                  </a:lnTo>
                  <a:lnTo>
                    <a:pt x="4434" y="2"/>
                  </a:lnTo>
                  <a:lnTo>
                    <a:pt x="4434" y="0"/>
                  </a:lnTo>
                  <a:close/>
                  <a:moveTo>
                    <a:pt x="4404" y="0"/>
                  </a:moveTo>
                  <a:lnTo>
                    <a:pt x="4414" y="0"/>
                  </a:lnTo>
                  <a:lnTo>
                    <a:pt x="4414" y="2"/>
                  </a:lnTo>
                  <a:lnTo>
                    <a:pt x="4404" y="2"/>
                  </a:lnTo>
                  <a:lnTo>
                    <a:pt x="4404" y="0"/>
                  </a:lnTo>
                  <a:close/>
                  <a:moveTo>
                    <a:pt x="4374" y="0"/>
                  </a:moveTo>
                  <a:lnTo>
                    <a:pt x="4384" y="0"/>
                  </a:lnTo>
                  <a:lnTo>
                    <a:pt x="4384" y="2"/>
                  </a:lnTo>
                  <a:lnTo>
                    <a:pt x="4374" y="2"/>
                  </a:lnTo>
                  <a:lnTo>
                    <a:pt x="4374" y="0"/>
                  </a:lnTo>
                  <a:close/>
                  <a:moveTo>
                    <a:pt x="4346" y="0"/>
                  </a:moveTo>
                  <a:lnTo>
                    <a:pt x="4356" y="0"/>
                  </a:lnTo>
                  <a:lnTo>
                    <a:pt x="4356" y="2"/>
                  </a:lnTo>
                  <a:lnTo>
                    <a:pt x="4346" y="2"/>
                  </a:lnTo>
                  <a:lnTo>
                    <a:pt x="4346" y="0"/>
                  </a:lnTo>
                  <a:close/>
                  <a:moveTo>
                    <a:pt x="4316" y="0"/>
                  </a:moveTo>
                  <a:lnTo>
                    <a:pt x="4326" y="0"/>
                  </a:lnTo>
                  <a:lnTo>
                    <a:pt x="4326" y="2"/>
                  </a:lnTo>
                  <a:lnTo>
                    <a:pt x="4316" y="2"/>
                  </a:lnTo>
                  <a:lnTo>
                    <a:pt x="4316" y="0"/>
                  </a:lnTo>
                  <a:close/>
                  <a:moveTo>
                    <a:pt x="4286" y="0"/>
                  </a:moveTo>
                  <a:lnTo>
                    <a:pt x="4296" y="0"/>
                  </a:lnTo>
                  <a:lnTo>
                    <a:pt x="4296" y="2"/>
                  </a:lnTo>
                  <a:lnTo>
                    <a:pt x="4286" y="2"/>
                  </a:lnTo>
                  <a:lnTo>
                    <a:pt x="4286" y="0"/>
                  </a:lnTo>
                  <a:close/>
                  <a:moveTo>
                    <a:pt x="4256" y="0"/>
                  </a:moveTo>
                  <a:lnTo>
                    <a:pt x="4266" y="0"/>
                  </a:lnTo>
                  <a:lnTo>
                    <a:pt x="4266" y="2"/>
                  </a:lnTo>
                  <a:lnTo>
                    <a:pt x="4256" y="2"/>
                  </a:lnTo>
                  <a:lnTo>
                    <a:pt x="4256" y="0"/>
                  </a:lnTo>
                  <a:close/>
                  <a:moveTo>
                    <a:pt x="4228" y="0"/>
                  </a:moveTo>
                  <a:lnTo>
                    <a:pt x="4236" y="0"/>
                  </a:lnTo>
                  <a:lnTo>
                    <a:pt x="4236" y="2"/>
                  </a:lnTo>
                  <a:lnTo>
                    <a:pt x="4228" y="2"/>
                  </a:lnTo>
                  <a:lnTo>
                    <a:pt x="4228" y="0"/>
                  </a:lnTo>
                  <a:close/>
                  <a:moveTo>
                    <a:pt x="4198" y="0"/>
                  </a:moveTo>
                  <a:lnTo>
                    <a:pt x="4208" y="0"/>
                  </a:lnTo>
                  <a:lnTo>
                    <a:pt x="4208" y="2"/>
                  </a:lnTo>
                  <a:lnTo>
                    <a:pt x="4198" y="2"/>
                  </a:lnTo>
                  <a:lnTo>
                    <a:pt x="4198" y="0"/>
                  </a:lnTo>
                  <a:close/>
                  <a:moveTo>
                    <a:pt x="4168" y="0"/>
                  </a:moveTo>
                  <a:lnTo>
                    <a:pt x="4178" y="0"/>
                  </a:lnTo>
                  <a:lnTo>
                    <a:pt x="4178" y="2"/>
                  </a:lnTo>
                  <a:lnTo>
                    <a:pt x="4168" y="2"/>
                  </a:lnTo>
                  <a:lnTo>
                    <a:pt x="4168" y="0"/>
                  </a:lnTo>
                  <a:close/>
                  <a:moveTo>
                    <a:pt x="4138" y="0"/>
                  </a:moveTo>
                  <a:lnTo>
                    <a:pt x="4148" y="0"/>
                  </a:lnTo>
                  <a:lnTo>
                    <a:pt x="4148" y="2"/>
                  </a:lnTo>
                  <a:lnTo>
                    <a:pt x="4138" y="2"/>
                  </a:lnTo>
                  <a:lnTo>
                    <a:pt x="4138" y="0"/>
                  </a:lnTo>
                  <a:close/>
                  <a:moveTo>
                    <a:pt x="4108" y="0"/>
                  </a:moveTo>
                  <a:lnTo>
                    <a:pt x="4118" y="0"/>
                  </a:lnTo>
                  <a:lnTo>
                    <a:pt x="4118" y="2"/>
                  </a:lnTo>
                  <a:lnTo>
                    <a:pt x="4108" y="2"/>
                  </a:lnTo>
                  <a:lnTo>
                    <a:pt x="4108" y="0"/>
                  </a:lnTo>
                  <a:close/>
                  <a:moveTo>
                    <a:pt x="4080" y="0"/>
                  </a:moveTo>
                  <a:lnTo>
                    <a:pt x="4088" y="0"/>
                  </a:lnTo>
                  <a:lnTo>
                    <a:pt x="4088" y="2"/>
                  </a:lnTo>
                  <a:lnTo>
                    <a:pt x="4080" y="2"/>
                  </a:lnTo>
                  <a:lnTo>
                    <a:pt x="4080" y="0"/>
                  </a:lnTo>
                  <a:close/>
                  <a:moveTo>
                    <a:pt x="4050" y="0"/>
                  </a:moveTo>
                  <a:lnTo>
                    <a:pt x="4060" y="0"/>
                  </a:lnTo>
                  <a:lnTo>
                    <a:pt x="4060" y="2"/>
                  </a:lnTo>
                  <a:lnTo>
                    <a:pt x="4050" y="2"/>
                  </a:lnTo>
                  <a:lnTo>
                    <a:pt x="4050" y="0"/>
                  </a:lnTo>
                  <a:close/>
                  <a:moveTo>
                    <a:pt x="4020" y="0"/>
                  </a:moveTo>
                  <a:lnTo>
                    <a:pt x="4030" y="0"/>
                  </a:lnTo>
                  <a:lnTo>
                    <a:pt x="4030" y="2"/>
                  </a:lnTo>
                  <a:lnTo>
                    <a:pt x="4020" y="2"/>
                  </a:lnTo>
                  <a:lnTo>
                    <a:pt x="4020" y="0"/>
                  </a:lnTo>
                  <a:close/>
                  <a:moveTo>
                    <a:pt x="3990" y="0"/>
                  </a:moveTo>
                  <a:lnTo>
                    <a:pt x="4000" y="0"/>
                  </a:lnTo>
                  <a:lnTo>
                    <a:pt x="4000" y="2"/>
                  </a:lnTo>
                  <a:lnTo>
                    <a:pt x="3990" y="2"/>
                  </a:lnTo>
                  <a:lnTo>
                    <a:pt x="3990" y="0"/>
                  </a:lnTo>
                  <a:close/>
                  <a:moveTo>
                    <a:pt x="3960" y="0"/>
                  </a:moveTo>
                  <a:lnTo>
                    <a:pt x="3970" y="0"/>
                  </a:lnTo>
                  <a:lnTo>
                    <a:pt x="3970" y="2"/>
                  </a:lnTo>
                  <a:lnTo>
                    <a:pt x="3960" y="2"/>
                  </a:lnTo>
                  <a:lnTo>
                    <a:pt x="3960" y="0"/>
                  </a:lnTo>
                  <a:close/>
                  <a:moveTo>
                    <a:pt x="3932" y="0"/>
                  </a:moveTo>
                  <a:lnTo>
                    <a:pt x="3942" y="0"/>
                  </a:lnTo>
                  <a:lnTo>
                    <a:pt x="3942" y="2"/>
                  </a:lnTo>
                  <a:lnTo>
                    <a:pt x="3932" y="2"/>
                  </a:lnTo>
                  <a:lnTo>
                    <a:pt x="3932" y="0"/>
                  </a:lnTo>
                  <a:close/>
                  <a:moveTo>
                    <a:pt x="3902" y="0"/>
                  </a:moveTo>
                  <a:lnTo>
                    <a:pt x="3912" y="0"/>
                  </a:lnTo>
                  <a:lnTo>
                    <a:pt x="3912" y="2"/>
                  </a:lnTo>
                  <a:lnTo>
                    <a:pt x="3902" y="2"/>
                  </a:lnTo>
                  <a:lnTo>
                    <a:pt x="3902" y="0"/>
                  </a:lnTo>
                  <a:close/>
                  <a:moveTo>
                    <a:pt x="3873" y="0"/>
                  </a:moveTo>
                  <a:lnTo>
                    <a:pt x="3883" y="0"/>
                  </a:lnTo>
                  <a:lnTo>
                    <a:pt x="3883" y="2"/>
                  </a:lnTo>
                  <a:lnTo>
                    <a:pt x="3873" y="2"/>
                  </a:lnTo>
                  <a:lnTo>
                    <a:pt x="3873" y="0"/>
                  </a:lnTo>
                  <a:close/>
                  <a:moveTo>
                    <a:pt x="3843" y="0"/>
                  </a:moveTo>
                  <a:lnTo>
                    <a:pt x="3853" y="0"/>
                  </a:lnTo>
                  <a:lnTo>
                    <a:pt x="3853" y="2"/>
                  </a:lnTo>
                  <a:lnTo>
                    <a:pt x="3843" y="2"/>
                  </a:lnTo>
                  <a:lnTo>
                    <a:pt x="3843" y="0"/>
                  </a:lnTo>
                  <a:close/>
                  <a:moveTo>
                    <a:pt x="3813" y="0"/>
                  </a:moveTo>
                  <a:lnTo>
                    <a:pt x="3823" y="0"/>
                  </a:lnTo>
                  <a:lnTo>
                    <a:pt x="3823" y="2"/>
                  </a:lnTo>
                  <a:lnTo>
                    <a:pt x="3813" y="2"/>
                  </a:lnTo>
                  <a:lnTo>
                    <a:pt x="3813" y="0"/>
                  </a:lnTo>
                  <a:close/>
                  <a:moveTo>
                    <a:pt x="3785" y="0"/>
                  </a:moveTo>
                  <a:lnTo>
                    <a:pt x="3795" y="0"/>
                  </a:lnTo>
                  <a:lnTo>
                    <a:pt x="3795" y="2"/>
                  </a:lnTo>
                  <a:lnTo>
                    <a:pt x="3785" y="2"/>
                  </a:lnTo>
                  <a:lnTo>
                    <a:pt x="3785" y="0"/>
                  </a:lnTo>
                  <a:close/>
                  <a:moveTo>
                    <a:pt x="3755" y="0"/>
                  </a:moveTo>
                  <a:lnTo>
                    <a:pt x="3765" y="0"/>
                  </a:lnTo>
                  <a:lnTo>
                    <a:pt x="3765" y="2"/>
                  </a:lnTo>
                  <a:lnTo>
                    <a:pt x="3755" y="2"/>
                  </a:lnTo>
                  <a:lnTo>
                    <a:pt x="3755" y="0"/>
                  </a:lnTo>
                  <a:close/>
                  <a:moveTo>
                    <a:pt x="3725" y="0"/>
                  </a:moveTo>
                  <a:lnTo>
                    <a:pt x="3735" y="0"/>
                  </a:lnTo>
                  <a:lnTo>
                    <a:pt x="3735" y="2"/>
                  </a:lnTo>
                  <a:lnTo>
                    <a:pt x="3725" y="2"/>
                  </a:lnTo>
                  <a:lnTo>
                    <a:pt x="3725" y="0"/>
                  </a:lnTo>
                  <a:close/>
                  <a:moveTo>
                    <a:pt x="3695" y="0"/>
                  </a:moveTo>
                  <a:lnTo>
                    <a:pt x="3705" y="0"/>
                  </a:lnTo>
                  <a:lnTo>
                    <a:pt x="3705" y="2"/>
                  </a:lnTo>
                  <a:lnTo>
                    <a:pt x="3695" y="2"/>
                  </a:lnTo>
                  <a:lnTo>
                    <a:pt x="3695" y="0"/>
                  </a:lnTo>
                  <a:close/>
                  <a:moveTo>
                    <a:pt x="3665" y="0"/>
                  </a:moveTo>
                  <a:lnTo>
                    <a:pt x="3675" y="0"/>
                  </a:lnTo>
                  <a:lnTo>
                    <a:pt x="3675" y="2"/>
                  </a:lnTo>
                  <a:lnTo>
                    <a:pt x="3665" y="2"/>
                  </a:lnTo>
                  <a:lnTo>
                    <a:pt x="3665" y="0"/>
                  </a:lnTo>
                  <a:close/>
                  <a:moveTo>
                    <a:pt x="3637" y="0"/>
                  </a:moveTo>
                  <a:lnTo>
                    <a:pt x="3647" y="0"/>
                  </a:lnTo>
                  <a:lnTo>
                    <a:pt x="3647" y="2"/>
                  </a:lnTo>
                  <a:lnTo>
                    <a:pt x="3637" y="2"/>
                  </a:lnTo>
                  <a:lnTo>
                    <a:pt x="3637" y="0"/>
                  </a:lnTo>
                  <a:close/>
                  <a:moveTo>
                    <a:pt x="3607" y="0"/>
                  </a:moveTo>
                  <a:lnTo>
                    <a:pt x="3617" y="0"/>
                  </a:lnTo>
                  <a:lnTo>
                    <a:pt x="3617" y="2"/>
                  </a:lnTo>
                  <a:lnTo>
                    <a:pt x="3607" y="2"/>
                  </a:lnTo>
                  <a:lnTo>
                    <a:pt x="3607" y="0"/>
                  </a:lnTo>
                  <a:close/>
                  <a:moveTo>
                    <a:pt x="3577" y="0"/>
                  </a:moveTo>
                  <a:lnTo>
                    <a:pt x="3587" y="0"/>
                  </a:lnTo>
                  <a:lnTo>
                    <a:pt x="3587" y="2"/>
                  </a:lnTo>
                  <a:lnTo>
                    <a:pt x="3577" y="2"/>
                  </a:lnTo>
                  <a:lnTo>
                    <a:pt x="3577" y="0"/>
                  </a:lnTo>
                  <a:close/>
                  <a:moveTo>
                    <a:pt x="3547" y="0"/>
                  </a:moveTo>
                  <a:lnTo>
                    <a:pt x="3557" y="0"/>
                  </a:lnTo>
                  <a:lnTo>
                    <a:pt x="3557" y="2"/>
                  </a:lnTo>
                  <a:lnTo>
                    <a:pt x="3547" y="2"/>
                  </a:lnTo>
                  <a:lnTo>
                    <a:pt x="3547" y="0"/>
                  </a:lnTo>
                  <a:close/>
                  <a:moveTo>
                    <a:pt x="3519" y="0"/>
                  </a:moveTo>
                  <a:lnTo>
                    <a:pt x="3527" y="0"/>
                  </a:lnTo>
                  <a:lnTo>
                    <a:pt x="3527" y="2"/>
                  </a:lnTo>
                  <a:lnTo>
                    <a:pt x="3519" y="2"/>
                  </a:lnTo>
                  <a:lnTo>
                    <a:pt x="3519" y="0"/>
                  </a:lnTo>
                  <a:close/>
                  <a:moveTo>
                    <a:pt x="3489" y="0"/>
                  </a:moveTo>
                  <a:lnTo>
                    <a:pt x="3499" y="0"/>
                  </a:lnTo>
                  <a:lnTo>
                    <a:pt x="3499" y="2"/>
                  </a:lnTo>
                  <a:lnTo>
                    <a:pt x="3489" y="2"/>
                  </a:lnTo>
                  <a:lnTo>
                    <a:pt x="3489" y="0"/>
                  </a:lnTo>
                  <a:close/>
                  <a:moveTo>
                    <a:pt x="3459" y="0"/>
                  </a:moveTo>
                  <a:lnTo>
                    <a:pt x="3469" y="0"/>
                  </a:lnTo>
                  <a:lnTo>
                    <a:pt x="3469" y="2"/>
                  </a:lnTo>
                  <a:lnTo>
                    <a:pt x="3459" y="2"/>
                  </a:lnTo>
                  <a:lnTo>
                    <a:pt x="3459" y="0"/>
                  </a:lnTo>
                  <a:close/>
                  <a:moveTo>
                    <a:pt x="3429" y="0"/>
                  </a:moveTo>
                  <a:lnTo>
                    <a:pt x="3439" y="0"/>
                  </a:lnTo>
                  <a:lnTo>
                    <a:pt x="3439" y="2"/>
                  </a:lnTo>
                  <a:lnTo>
                    <a:pt x="3429" y="2"/>
                  </a:lnTo>
                  <a:lnTo>
                    <a:pt x="3429" y="0"/>
                  </a:lnTo>
                  <a:close/>
                  <a:moveTo>
                    <a:pt x="3399" y="0"/>
                  </a:moveTo>
                  <a:lnTo>
                    <a:pt x="3409" y="0"/>
                  </a:lnTo>
                  <a:lnTo>
                    <a:pt x="3409" y="2"/>
                  </a:lnTo>
                  <a:lnTo>
                    <a:pt x="3399" y="2"/>
                  </a:lnTo>
                  <a:lnTo>
                    <a:pt x="3399" y="0"/>
                  </a:lnTo>
                  <a:close/>
                  <a:moveTo>
                    <a:pt x="3371" y="0"/>
                  </a:moveTo>
                  <a:lnTo>
                    <a:pt x="3381" y="0"/>
                  </a:lnTo>
                  <a:lnTo>
                    <a:pt x="3381" y="2"/>
                  </a:lnTo>
                  <a:lnTo>
                    <a:pt x="3371" y="2"/>
                  </a:lnTo>
                  <a:lnTo>
                    <a:pt x="3371" y="0"/>
                  </a:lnTo>
                  <a:close/>
                  <a:moveTo>
                    <a:pt x="3341" y="0"/>
                  </a:moveTo>
                  <a:lnTo>
                    <a:pt x="3351" y="0"/>
                  </a:lnTo>
                  <a:lnTo>
                    <a:pt x="3351" y="2"/>
                  </a:lnTo>
                  <a:lnTo>
                    <a:pt x="3341" y="2"/>
                  </a:lnTo>
                  <a:lnTo>
                    <a:pt x="3341" y="0"/>
                  </a:lnTo>
                  <a:close/>
                  <a:moveTo>
                    <a:pt x="3311" y="0"/>
                  </a:moveTo>
                  <a:lnTo>
                    <a:pt x="3321" y="0"/>
                  </a:lnTo>
                  <a:lnTo>
                    <a:pt x="3321" y="2"/>
                  </a:lnTo>
                  <a:lnTo>
                    <a:pt x="3311" y="2"/>
                  </a:lnTo>
                  <a:lnTo>
                    <a:pt x="3311" y="0"/>
                  </a:lnTo>
                  <a:close/>
                  <a:moveTo>
                    <a:pt x="3281" y="0"/>
                  </a:moveTo>
                  <a:lnTo>
                    <a:pt x="3291" y="0"/>
                  </a:lnTo>
                  <a:lnTo>
                    <a:pt x="3291" y="2"/>
                  </a:lnTo>
                  <a:lnTo>
                    <a:pt x="3281" y="2"/>
                  </a:lnTo>
                  <a:lnTo>
                    <a:pt x="3281" y="0"/>
                  </a:lnTo>
                  <a:close/>
                  <a:moveTo>
                    <a:pt x="3251" y="0"/>
                  </a:moveTo>
                  <a:lnTo>
                    <a:pt x="3261" y="0"/>
                  </a:lnTo>
                  <a:lnTo>
                    <a:pt x="3261" y="2"/>
                  </a:lnTo>
                  <a:lnTo>
                    <a:pt x="3251" y="2"/>
                  </a:lnTo>
                  <a:lnTo>
                    <a:pt x="3251" y="0"/>
                  </a:lnTo>
                  <a:close/>
                  <a:moveTo>
                    <a:pt x="3223" y="0"/>
                  </a:moveTo>
                  <a:lnTo>
                    <a:pt x="3233" y="0"/>
                  </a:lnTo>
                  <a:lnTo>
                    <a:pt x="3233" y="2"/>
                  </a:lnTo>
                  <a:lnTo>
                    <a:pt x="3223" y="2"/>
                  </a:lnTo>
                  <a:lnTo>
                    <a:pt x="3223" y="0"/>
                  </a:lnTo>
                  <a:close/>
                  <a:moveTo>
                    <a:pt x="3193" y="0"/>
                  </a:moveTo>
                  <a:lnTo>
                    <a:pt x="3203" y="0"/>
                  </a:lnTo>
                  <a:lnTo>
                    <a:pt x="3203" y="2"/>
                  </a:lnTo>
                  <a:lnTo>
                    <a:pt x="3193" y="2"/>
                  </a:lnTo>
                  <a:lnTo>
                    <a:pt x="3193" y="0"/>
                  </a:lnTo>
                  <a:close/>
                  <a:moveTo>
                    <a:pt x="3163" y="0"/>
                  </a:moveTo>
                  <a:lnTo>
                    <a:pt x="3173" y="0"/>
                  </a:lnTo>
                  <a:lnTo>
                    <a:pt x="3173" y="2"/>
                  </a:lnTo>
                  <a:lnTo>
                    <a:pt x="3163" y="2"/>
                  </a:lnTo>
                  <a:lnTo>
                    <a:pt x="3163" y="0"/>
                  </a:lnTo>
                  <a:close/>
                  <a:moveTo>
                    <a:pt x="3133" y="0"/>
                  </a:moveTo>
                  <a:lnTo>
                    <a:pt x="3143" y="0"/>
                  </a:lnTo>
                  <a:lnTo>
                    <a:pt x="3143" y="2"/>
                  </a:lnTo>
                  <a:lnTo>
                    <a:pt x="3133" y="2"/>
                  </a:lnTo>
                  <a:lnTo>
                    <a:pt x="3133" y="0"/>
                  </a:lnTo>
                  <a:close/>
                  <a:moveTo>
                    <a:pt x="3103" y="0"/>
                  </a:moveTo>
                  <a:lnTo>
                    <a:pt x="3113" y="0"/>
                  </a:lnTo>
                  <a:lnTo>
                    <a:pt x="3113" y="2"/>
                  </a:lnTo>
                  <a:lnTo>
                    <a:pt x="3103" y="2"/>
                  </a:lnTo>
                  <a:lnTo>
                    <a:pt x="3103" y="0"/>
                  </a:lnTo>
                  <a:close/>
                  <a:moveTo>
                    <a:pt x="3075" y="0"/>
                  </a:moveTo>
                  <a:lnTo>
                    <a:pt x="3085" y="0"/>
                  </a:lnTo>
                  <a:lnTo>
                    <a:pt x="3085" y="2"/>
                  </a:lnTo>
                  <a:lnTo>
                    <a:pt x="3075" y="2"/>
                  </a:lnTo>
                  <a:lnTo>
                    <a:pt x="3075" y="0"/>
                  </a:lnTo>
                  <a:close/>
                  <a:moveTo>
                    <a:pt x="3045" y="0"/>
                  </a:moveTo>
                  <a:lnTo>
                    <a:pt x="3055" y="0"/>
                  </a:lnTo>
                  <a:lnTo>
                    <a:pt x="3055" y="2"/>
                  </a:lnTo>
                  <a:lnTo>
                    <a:pt x="3045" y="2"/>
                  </a:lnTo>
                  <a:lnTo>
                    <a:pt x="3045" y="0"/>
                  </a:lnTo>
                  <a:close/>
                  <a:moveTo>
                    <a:pt x="3015" y="0"/>
                  </a:moveTo>
                  <a:lnTo>
                    <a:pt x="3025" y="0"/>
                  </a:lnTo>
                  <a:lnTo>
                    <a:pt x="3025" y="2"/>
                  </a:lnTo>
                  <a:lnTo>
                    <a:pt x="3015" y="2"/>
                  </a:lnTo>
                  <a:lnTo>
                    <a:pt x="3015" y="0"/>
                  </a:lnTo>
                  <a:close/>
                  <a:moveTo>
                    <a:pt x="2985" y="0"/>
                  </a:moveTo>
                  <a:lnTo>
                    <a:pt x="2995" y="0"/>
                  </a:lnTo>
                  <a:lnTo>
                    <a:pt x="2995" y="2"/>
                  </a:lnTo>
                  <a:lnTo>
                    <a:pt x="2985" y="2"/>
                  </a:lnTo>
                  <a:lnTo>
                    <a:pt x="2985" y="0"/>
                  </a:lnTo>
                  <a:close/>
                  <a:moveTo>
                    <a:pt x="2957" y="0"/>
                  </a:moveTo>
                  <a:lnTo>
                    <a:pt x="2965" y="0"/>
                  </a:lnTo>
                  <a:lnTo>
                    <a:pt x="2965" y="2"/>
                  </a:lnTo>
                  <a:lnTo>
                    <a:pt x="2957" y="2"/>
                  </a:lnTo>
                  <a:lnTo>
                    <a:pt x="2957" y="0"/>
                  </a:lnTo>
                  <a:close/>
                  <a:moveTo>
                    <a:pt x="2927" y="0"/>
                  </a:moveTo>
                  <a:lnTo>
                    <a:pt x="2937" y="0"/>
                  </a:lnTo>
                  <a:lnTo>
                    <a:pt x="2937" y="2"/>
                  </a:lnTo>
                  <a:lnTo>
                    <a:pt x="2927" y="2"/>
                  </a:lnTo>
                  <a:lnTo>
                    <a:pt x="2927" y="0"/>
                  </a:lnTo>
                  <a:close/>
                  <a:moveTo>
                    <a:pt x="2897" y="0"/>
                  </a:moveTo>
                  <a:lnTo>
                    <a:pt x="2907" y="0"/>
                  </a:lnTo>
                  <a:lnTo>
                    <a:pt x="2907" y="2"/>
                  </a:lnTo>
                  <a:lnTo>
                    <a:pt x="2897" y="2"/>
                  </a:lnTo>
                  <a:lnTo>
                    <a:pt x="2897" y="0"/>
                  </a:lnTo>
                  <a:close/>
                  <a:moveTo>
                    <a:pt x="2867" y="0"/>
                  </a:moveTo>
                  <a:lnTo>
                    <a:pt x="2877" y="0"/>
                  </a:lnTo>
                  <a:lnTo>
                    <a:pt x="2877" y="2"/>
                  </a:lnTo>
                  <a:lnTo>
                    <a:pt x="2867" y="2"/>
                  </a:lnTo>
                  <a:lnTo>
                    <a:pt x="2867" y="0"/>
                  </a:lnTo>
                  <a:close/>
                  <a:moveTo>
                    <a:pt x="2837" y="0"/>
                  </a:moveTo>
                  <a:lnTo>
                    <a:pt x="2847" y="0"/>
                  </a:lnTo>
                  <a:lnTo>
                    <a:pt x="2847" y="2"/>
                  </a:lnTo>
                  <a:lnTo>
                    <a:pt x="2837" y="2"/>
                  </a:lnTo>
                  <a:lnTo>
                    <a:pt x="2837" y="0"/>
                  </a:lnTo>
                  <a:close/>
                  <a:moveTo>
                    <a:pt x="2809" y="0"/>
                  </a:moveTo>
                  <a:lnTo>
                    <a:pt x="2819" y="0"/>
                  </a:lnTo>
                  <a:lnTo>
                    <a:pt x="2819" y="2"/>
                  </a:lnTo>
                  <a:lnTo>
                    <a:pt x="2809" y="2"/>
                  </a:lnTo>
                  <a:lnTo>
                    <a:pt x="2809" y="0"/>
                  </a:lnTo>
                  <a:close/>
                  <a:moveTo>
                    <a:pt x="2779" y="0"/>
                  </a:moveTo>
                  <a:lnTo>
                    <a:pt x="2789" y="0"/>
                  </a:lnTo>
                  <a:lnTo>
                    <a:pt x="2789" y="2"/>
                  </a:lnTo>
                  <a:lnTo>
                    <a:pt x="2779" y="2"/>
                  </a:lnTo>
                  <a:lnTo>
                    <a:pt x="2779" y="0"/>
                  </a:lnTo>
                  <a:close/>
                  <a:moveTo>
                    <a:pt x="2749" y="0"/>
                  </a:moveTo>
                  <a:lnTo>
                    <a:pt x="2759" y="0"/>
                  </a:lnTo>
                  <a:lnTo>
                    <a:pt x="2759" y="2"/>
                  </a:lnTo>
                  <a:lnTo>
                    <a:pt x="2749" y="2"/>
                  </a:lnTo>
                  <a:lnTo>
                    <a:pt x="2749" y="0"/>
                  </a:lnTo>
                  <a:close/>
                  <a:moveTo>
                    <a:pt x="2719" y="0"/>
                  </a:moveTo>
                  <a:lnTo>
                    <a:pt x="2729" y="0"/>
                  </a:lnTo>
                  <a:lnTo>
                    <a:pt x="2729" y="2"/>
                  </a:lnTo>
                  <a:lnTo>
                    <a:pt x="2719" y="2"/>
                  </a:lnTo>
                  <a:lnTo>
                    <a:pt x="2719" y="0"/>
                  </a:lnTo>
                  <a:close/>
                  <a:moveTo>
                    <a:pt x="2689" y="0"/>
                  </a:moveTo>
                  <a:lnTo>
                    <a:pt x="2699" y="0"/>
                  </a:lnTo>
                  <a:lnTo>
                    <a:pt x="2699" y="2"/>
                  </a:lnTo>
                  <a:lnTo>
                    <a:pt x="2689" y="2"/>
                  </a:lnTo>
                  <a:lnTo>
                    <a:pt x="2689" y="0"/>
                  </a:lnTo>
                  <a:close/>
                  <a:moveTo>
                    <a:pt x="2661" y="0"/>
                  </a:moveTo>
                  <a:lnTo>
                    <a:pt x="2671" y="0"/>
                  </a:lnTo>
                  <a:lnTo>
                    <a:pt x="2671" y="2"/>
                  </a:lnTo>
                  <a:lnTo>
                    <a:pt x="2661" y="2"/>
                  </a:lnTo>
                  <a:lnTo>
                    <a:pt x="2661" y="0"/>
                  </a:lnTo>
                  <a:close/>
                  <a:moveTo>
                    <a:pt x="2631" y="0"/>
                  </a:moveTo>
                  <a:lnTo>
                    <a:pt x="2641" y="0"/>
                  </a:lnTo>
                  <a:lnTo>
                    <a:pt x="2641" y="2"/>
                  </a:lnTo>
                  <a:lnTo>
                    <a:pt x="2631" y="2"/>
                  </a:lnTo>
                  <a:lnTo>
                    <a:pt x="2631" y="0"/>
                  </a:lnTo>
                  <a:close/>
                  <a:moveTo>
                    <a:pt x="2601" y="0"/>
                  </a:moveTo>
                  <a:lnTo>
                    <a:pt x="2611" y="0"/>
                  </a:lnTo>
                  <a:lnTo>
                    <a:pt x="2611" y="2"/>
                  </a:lnTo>
                  <a:lnTo>
                    <a:pt x="2601" y="2"/>
                  </a:lnTo>
                  <a:lnTo>
                    <a:pt x="2601" y="0"/>
                  </a:lnTo>
                  <a:close/>
                  <a:moveTo>
                    <a:pt x="2571" y="0"/>
                  </a:moveTo>
                  <a:lnTo>
                    <a:pt x="2581" y="0"/>
                  </a:lnTo>
                  <a:lnTo>
                    <a:pt x="2581" y="2"/>
                  </a:lnTo>
                  <a:lnTo>
                    <a:pt x="2571" y="2"/>
                  </a:lnTo>
                  <a:lnTo>
                    <a:pt x="2571" y="0"/>
                  </a:lnTo>
                  <a:close/>
                  <a:moveTo>
                    <a:pt x="2541" y="0"/>
                  </a:moveTo>
                  <a:lnTo>
                    <a:pt x="2551" y="0"/>
                  </a:lnTo>
                  <a:lnTo>
                    <a:pt x="2551" y="2"/>
                  </a:lnTo>
                  <a:lnTo>
                    <a:pt x="2541" y="2"/>
                  </a:lnTo>
                  <a:lnTo>
                    <a:pt x="2541" y="0"/>
                  </a:lnTo>
                  <a:close/>
                  <a:moveTo>
                    <a:pt x="2513" y="0"/>
                  </a:moveTo>
                  <a:lnTo>
                    <a:pt x="2523" y="0"/>
                  </a:lnTo>
                  <a:lnTo>
                    <a:pt x="2523" y="2"/>
                  </a:lnTo>
                  <a:lnTo>
                    <a:pt x="2513" y="2"/>
                  </a:lnTo>
                  <a:lnTo>
                    <a:pt x="2513" y="0"/>
                  </a:lnTo>
                  <a:close/>
                  <a:moveTo>
                    <a:pt x="2483" y="0"/>
                  </a:moveTo>
                  <a:lnTo>
                    <a:pt x="2493" y="0"/>
                  </a:lnTo>
                  <a:lnTo>
                    <a:pt x="2493" y="2"/>
                  </a:lnTo>
                  <a:lnTo>
                    <a:pt x="2483" y="2"/>
                  </a:lnTo>
                  <a:lnTo>
                    <a:pt x="2483" y="0"/>
                  </a:lnTo>
                  <a:close/>
                  <a:moveTo>
                    <a:pt x="2453" y="0"/>
                  </a:moveTo>
                  <a:lnTo>
                    <a:pt x="2463" y="0"/>
                  </a:lnTo>
                  <a:lnTo>
                    <a:pt x="2463" y="2"/>
                  </a:lnTo>
                  <a:lnTo>
                    <a:pt x="2453" y="2"/>
                  </a:lnTo>
                  <a:lnTo>
                    <a:pt x="2453" y="0"/>
                  </a:lnTo>
                  <a:close/>
                  <a:moveTo>
                    <a:pt x="2423" y="0"/>
                  </a:moveTo>
                  <a:lnTo>
                    <a:pt x="2433" y="0"/>
                  </a:lnTo>
                  <a:lnTo>
                    <a:pt x="2433" y="2"/>
                  </a:lnTo>
                  <a:lnTo>
                    <a:pt x="2423" y="2"/>
                  </a:lnTo>
                  <a:lnTo>
                    <a:pt x="2423" y="0"/>
                  </a:lnTo>
                  <a:close/>
                  <a:moveTo>
                    <a:pt x="2395" y="0"/>
                  </a:moveTo>
                  <a:lnTo>
                    <a:pt x="2403" y="0"/>
                  </a:lnTo>
                  <a:lnTo>
                    <a:pt x="2403" y="2"/>
                  </a:lnTo>
                  <a:lnTo>
                    <a:pt x="2395" y="2"/>
                  </a:lnTo>
                  <a:lnTo>
                    <a:pt x="2395" y="0"/>
                  </a:lnTo>
                  <a:close/>
                  <a:moveTo>
                    <a:pt x="2365" y="0"/>
                  </a:moveTo>
                  <a:lnTo>
                    <a:pt x="2375" y="0"/>
                  </a:lnTo>
                  <a:lnTo>
                    <a:pt x="2375" y="2"/>
                  </a:lnTo>
                  <a:lnTo>
                    <a:pt x="2365" y="2"/>
                  </a:lnTo>
                  <a:lnTo>
                    <a:pt x="2365" y="0"/>
                  </a:lnTo>
                  <a:close/>
                  <a:moveTo>
                    <a:pt x="2335" y="0"/>
                  </a:moveTo>
                  <a:lnTo>
                    <a:pt x="2345" y="0"/>
                  </a:lnTo>
                  <a:lnTo>
                    <a:pt x="2345" y="2"/>
                  </a:lnTo>
                  <a:lnTo>
                    <a:pt x="2335" y="2"/>
                  </a:lnTo>
                  <a:lnTo>
                    <a:pt x="2335" y="0"/>
                  </a:lnTo>
                  <a:close/>
                  <a:moveTo>
                    <a:pt x="2305" y="0"/>
                  </a:moveTo>
                  <a:lnTo>
                    <a:pt x="2315" y="0"/>
                  </a:lnTo>
                  <a:lnTo>
                    <a:pt x="2315" y="2"/>
                  </a:lnTo>
                  <a:lnTo>
                    <a:pt x="2305" y="2"/>
                  </a:lnTo>
                  <a:lnTo>
                    <a:pt x="2305" y="0"/>
                  </a:lnTo>
                  <a:close/>
                  <a:moveTo>
                    <a:pt x="2275" y="0"/>
                  </a:moveTo>
                  <a:lnTo>
                    <a:pt x="2285" y="0"/>
                  </a:lnTo>
                  <a:lnTo>
                    <a:pt x="2285" y="2"/>
                  </a:lnTo>
                  <a:lnTo>
                    <a:pt x="2275" y="2"/>
                  </a:lnTo>
                  <a:lnTo>
                    <a:pt x="2275" y="0"/>
                  </a:lnTo>
                  <a:close/>
                  <a:moveTo>
                    <a:pt x="2247" y="0"/>
                  </a:moveTo>
                  <a:lnTo>
                    <a:pt x="2257" y="0"/>
                  </a:lnTo>
                  <a:lnTo>
                    <a:pt x="2257" y="2"/>
                  </a:lnTo>
                  <a:lnTo>
                    <a:pt x="2247" y="2"/>
                  </a:lnTo>
                  <a:lnTo>
                    <a:pt x="2247" y="0"/>
                  </a:lnTo>
                  <a:close/>
                  <a:moveTo>
                    <a:pt x="2217" y="0"/>
                  </a:moveTo>
                  <a:lnTo>
                    <a:pt x="2227" y="0"/>
                  </a:lnTo>
                  <a:lnTo>
                    <a:pt x="2227" y="2"/>
                  </a:lnTo>
                  <a:lnTo>
                    <a:pt x="2217" y="2"/>
                  </a:lnTo>
                  <a:lnTo>
                    <a:pt x="2217" y="0"/>
                  </a:lnTo>
                  <a:close/>
                  <a:moveTo>
                    <a:pt x="2187" y="0"/>
                  </a:moveTo>
                  <a:lnTo>
                    <a:pt x="2197" y="0"/>
                  </a:lnTo>
                  <a:lnTo>
                    <a:pt x="2197" y="2"/>
                  </a:lnTo>
                  <a:lnTo>
                    <a:pt x="2187" y="2"/>
                  </a:lnTo>
                  <a:lnTo>
                    <a:pt x="2187" y="0"/>
                  </a:lnTo>
                  <a:close/>
                  <a:moveTo>
                    <a:pt x="2157" y="0"/>
                  </a:moveTo>
                  <a:lnTo>
                    <a:pt x="2167" y="0"/>
                  </a:lnTo>
                  <a:lnTo>
                    <a:pt x="2167" y="2"/>
                  </a:lnTo>
                  <a:lnTo>
                    <a:pt x="2157" y="2"/>
                  </a:lnTo>
                  <a:lnTo>
                    <a:pt x="2157" y="0"/>
                  </a:lnTo>
                  <a:close/>
                  <a:moveTo>
                    <a:pt x="2127" y="0"/>
                  </a:moveTo>
                  <a:lnTo>
                    <a:pt x="2137" y="0"/>
                  </a:lnTo>
                  <a:lnTo>
                    <a:pt x="2137" y="2"/>
                  </a:lnTo>
                  <a:lnTo>
                    <a:pt x="2127" y="2"/>
                  </a:lnTo>
                  <a:lnTo>
                    <a:pt x="2127" y="0"/>
                  </a:lnTo>
                  <a:close/>
                  <a:moveTo>
                    <a:pt x="2099" y="0"/>
                  </a:moveTo>
                  <a:lnTo>
                    <a:pt x="2109" y="0"/>
                  </a:lnTo>
                  <a:lnTo>
                    <a:pt x="2109" y="2"/>
                  </a:lnTo>
                  <a:lnTo>
                    <a:pt x="2099" y="2"/>
                  </a:lnTo>
                  <a:lnTo>
                    <a:pt x="2099" y="0"/>
                  </a:lnTo>
                  <a:close/>
                  <a:moveTo>
                    <a:pt x="2069" y="0"/>
                  </a:moveTo>
                  <a:lnTo>
                    <a:pt x="2079" y="0"/>
                  </a:lnTo>
                  <a:lnTo>
                    <a:pt x="2079" y="2"/>
                  </a:lnTo>
                  <a:lnTo>
                    <a:pt x="2069" y="2"/>
                  </a:lnTo>
                  <a:lnTo>
                    <a:pt x="2069" y="0"/>
                  </a:lnTo>
                  <a:close/>
                  <a:moveTo>
                    <a:pt x="2039" y="0"/>
                  </a:moveTo>
                  <a:lnTo>
                    <a:pt x="2049" y="0"/>
                  </a:lnTo>
                  <a:lnTo>
                    <a:pt x="2049" y="2"/>
                  </a:lnTo>
                  <a:lnTo>
                    <a:pt x="2039" y="2"/>
                  </a:lnTo>
                  <a:lnTo>
                    <a:pt x="2039" y="0"/>
                  </a:lnTo>
                  <a:close/>
                  <a:moveTo>
                    <a:pt x="2009" y="0"/>
                  </a:moveTo>
                  <a:lnTo>
                    <a:pt x="2019" y="0"/>
                  </a:lnTo>
                  <a:lnTo>
                    <a:pt x="2019" y="2"/>
                  </a:lnTo>
                  <a:lnTo>
                    <a:pt x="2009" y="2"/>
                  </a:lnTo>
                  <a:lnTo>
                    <a:pt x="2009" y="0"/>
                  </a:lnTo>
                  <a:close/>
                  <a:moveTo>
                    <a:pt x="1979" y="0"/>
                  </a:moveTo>
                  <a:lnTo>
                    <a:pt x="1989" y="0"/>
                  </a:lnTo>
                  <a:lnTo>
                    <a:pt x="1989" y="2"/>
                  </a:lnTo>
                  <a:lnTo>
                    <a:pt x="1979" y="2"/>
                  </a:lnTo>
                  <a:lnTo>
                    <a:pt x="1979" y="0"/>
                  </a:lnTo>
                  <a:close/>
                  <a:moveTo>
                    <a:pt x="1951" y="0"/>
                  </a:moveTo>
                  <a:lnTo>
                    <a:pt x="1961" y="0"/>
                  </a:lnTo>
                  <a:lnTo>
                    <a:pt x="1961" y="2"/>
                  </a:lnTo>
                  <a:lnTo>
                    <a:pt x="1951" y="2"/>
                  </a:lnTo>
                  <a:lnTo>
                    <a:pt x="1951" y="0"/>
                  </a:lnTo>
                  <a:close/>
                  <a:moveTo>
                    <a:pt x="1921" y="0"/>
                  </a:moveTo>
                  <a:lnTo>
                    <a:pt x="1931" y="0"/>
                  </a:lnTo>
                  <a:lnTo>
                    <a:pt x="1931" y="2"/>
                  </a:lnTo>
                  <a:lnTo>
                    <a:pt x="1921" y="2"/>
                  </a:lnTo>
                  <a:lnTo>
                    <a:pt x="1921" y="0"/>
                  </a:lnTo>
                  <a:close/>
                  <a:moveTo>
                    <a:pt x="1891" y="0"/>
                  </a:moveTo>
                  <a:lnTo>
                    <a:pt x="1901" y="0"/>
                  </a:lnTo>
                  <a:lnTo>
                    <a:pt x="1901" y="2"/>
                  </a:lnTo>
                  <a:lnTo>
                    <a:pt x="1891" y="2"/>
                  </a:lnTo>
                  <a:lnTo>
                    <a:pt x="1891" y="0"/>
                  </a:lnTo>
                  <a:close/>
                  <a:moveTo>
                    <a:pt x="1861" y="0"/>
                  </a:moveTo>
                  <a:lnTo>
                    <a:pt x="1871" y="0"/>
                  </a:lnTo>
                  <a:lnTo>
                    <a:pt x="1871" y="2"/>
                  </a:lnTo>
                  <a:lnTo>
                    <a:pt x="1861" y="2"/>
                  </a:lnTo>
                  <a:lnTo>
                    <a:pt x="1861" y="0"/>
                  </a:lnTo>
                  <a:close/>
                  <a:moveTo>
                    <a:pt x="1833" y="0"/>
                  </a:moveTo>
                  <a:lnTo>
                    <a:pt x="1841" y="0"/>
                  </a:lnTo>
                  <a:lnTo>
                    <a:pt x="1841" y="2"/>
                  </a:lnTo>
                  <a:lnTo>
                    <a:pt x="1833" y="2"/>
                  </a:lnTo>
                  <a:lnTo>
                    <a:pt x="1833" y="0"/>
                  </a:lnTo>
                  <a:close/>
                  <a:moveTo>
                    <a:pt x="1803" y="0"/>
                  </a:moveTo>
                  <a:lnTo>
                    <a:pt x="1813" y="0"/>
                  </a:lnTo>
                  <a:lnTo>
                    <a:pt x="1813" y="2"/>
                  </a:lnTo>
                  <a:lnTo>
                    <a:pt x="1803" y="2"/>
                  </a:lnTo>
                  <a:lnTo>
                    <a:pt x="1803" y="0"/>
                  </a:lnTo>
                  <a:close/>
                  <a:moveTo>
                    <a:pt x="1773" y="0"/>
                  </a:moveTo>
                  <a:lnTo>
                    <a:pt x="1783" y="0"/>
                  </a:lnTo>
                  <a:lnTo>
                    <a:pt x="1783" y="2"/>
                  </a:lnTo>
                  <a:lnTo>
                    <a:pt x="1773" y="2"/>
                  </a:lnTo>
                  <a:lnTo>
                    <a:pt x="1773" y="0"/>
                  </a:lnTo>
                  <a:close/>
                  <a:moveTo>
                    <a:pt x="1743" y="0"/>
                  </a:moveTo>
                  <a:lnTo>
                    <a:pt x="1753" y="0"/>
                  </a:lnTo>
                  <a:lnTo>
                    <a:pt x="1753" y="2"/>
                  </a:lnTo>
                  <a:lnTo>
                    <a:pt x="1743" y="2"/>
                  </a:lnTo>
                  <a:lnTo>
                    <a:pt x="1743" y="0"/>
                  </a:lnTo>
                  <a:close/>
                  <a:moveTo>
                    <a:pt x="1713" y="0"/>
                  </a:moveTo>
                  <a:lnTo>
                    <a:pt x="1723" y="0"/>
                  </a:lnTo>
                  <a:lnTo>
                    <a:pt x="1723" y="2"/>
                  </a:lnTo>
                  <a:lnTo>
                    <a:pt x="1713" y="2"/>
                  </a:lnTo>
                  <a:lnTo>
                    <a:pt x="1713" y="0"/>
                  </a:lnTo>
                  <a:close/>
                  <a:moveTo>
                    <a:pt x="1685" y="0"/>
                  </a:moveTo>
                  <a:lnTo>
                    <a:pt x="1695" y="0"/>
                  </a:lnTo>
                  <a:lnTo>
                    <a:pt x="1695" y="2"/>
                  </a:lnTo>
                  <a:lnTo>
                    <a:pt x="1685" y="2"/>
                  </a:lnTo>
                  <a:lnTo>
                    <a:pt x="1685" y="0"/>
                  </a:lnTo>
                  <a:close/>
                  <a:moveTo>
                    <a:pt x="1655" y="0"/>
                  </a:moveTo>
                  <a:lnTo>
                    <a:pt x="1665" y="0"/>
                  </a:lnTo>
                  <a:lnTo>
                    <a:pt x="1665" y="2"/>
                  </a:lnTo>
                  <a:lnTo>
                    <a:pt x="1655" y="2"/>
                  </a:lnTo>
                  <a:lnTo>
                    <a:pt x="1655" y="0"/>
                  </a:lnTo>
                  <a:close/>
                  <a:moveTo>
                    <a:pt x="1625" y="0"/>
                  </a:moveTo>
                  <a:lnTo>
                    <a:pt x="1635" y="0"/>
                  </a:lnTo>
                  <a:lnTo>
                    <a:pt x="1635" y="2"/>
                  </a:lnTo>
                  <a:lnTo>
                    <a:pt x="1625" y="2"/>
                  </a:lnTo>
                  <a:lnTo>
                    <a:pt x="1625" y="0"/>
                  </a:lnTo>
                  <a:close/>
                  <a:moveTo>
                    <a:pt x="1595" y="0"/>
                  </a:moveTo>
                  <a:lnTo>
                    <a:pt x="1605" y="0"/>
                  </a:lnTo>
                  <a:lnTo>
                    <a:pt x="1605" y="2"/>
                  </a:lnTo>
                  <a:lnTo>
                    <a:pt x="1595" y="2"/>
                  </a:lnTo>
                  <a:lnTo>
                    <a:pt x="1595" y="0"/>
                  </a:lnTo>
                  <a:close/>
                  <a:moveTo>
                    <a:pt x="1565" y="0"/>
                  </a:moveTo>
                  <a:lnTo>
                    <a:pt x="1575" y="0"/>
                  </a:lnTo>
                  <a:lnTo>
                    <a:pt x="1575" y="2"/>
                  </a:lnTo>
                  <a:lnTo>
                    <a:pt x="1565" y="2"/>
                  </a:lnTo>
                  <a:lnTo>
                    <a:pt x="1565" y="0"/>
                  </a:lnTo>
                  <a:close/>
                  <a:moveTo>
                    <a:pt x="1537" y="0"/>
                  </a:moveTo>
                  <a:lnTo>
                    <a:pt x="1547" y="0"/>
                  </a:lnTo>
                  <a:lnTo>
                    <a:pt x="1547" y="2"/>
                  </a:lnTo>
                  <a:lnTo>
                    <a:pt x="1537" y="2"/>
                  </a:lnTo>
                  <a:lnTo>
                    <a:pt x="1537" y="0"/>
                  </a:lnTo>
                  <a:close/>
                  <a:moveTo>
                    <a:pt x="1507" y="0"/>
                  </a:moveTo>
                  <a:lnTo>
                    <a:pt x="1517" y="0"/>
                  </a:lnTo>
                  <a:lnTo>
                    <a:pt x="1517" y="2"/>
                  </a:lnTo>
                  <a:lnTo>
                    <a:pt x="1507" y="2"/>
                  </a:lnTo>
                  <a:lnTo>
                    <a:pt x="1507" y="0"/>
                  </a:lnTo>
                  <a:close/>
                  <a:moveTo>
                    <a:pt x="1477" y="0"/>
                  </a:moveTo>
                  <a:lnTo>
                    <a:pt x="1487" y="0"/>
                  </a:lnTo>
                  <a:lnTo>
                    <a:pt x="1487" y="2"/>
                  </a:lnTo>
                  <a:lnTo>
                    <a:pt x="1477" y="2"/>
                  </a:lnTo>
                  <a:lnTo>
                    <a:pt x="1477" y="0"/>
                  </a:lnTo>
                  <a:close/>
                  <a:moveTo>
                    <a:pt x="1447" y="0"/>
                  </a:moveTo>
                  <a:lnTo>
                    <a:pt x="1457" y="0"/>
                  </a:lnTo>
                  <a:lnTo>
                    <a:pt x="1457" y="2"/>
                  </a:lnTo>
                  <a:lnTo>
                    <a:pt x="1447" y="2"/>
                  </a:lnTo>
                  <a:lnTo>
                    <a:pt x="1447" y="0"/>
                  </a:lnTo>
                  <a:close/>
                  <a:moveTo>
                    <a:pt x="1417" y="0"/>
                  </a:moveTo>
                  <a:lnTo>
                    <a:pt x="1427" y="0"/>
                  </a:lnTo>
                  <a:lnTo>
                    <a:pt x="1427" y="2"/>
                  </a:lnTo>
                  <a:lnTo>
                    <a:pt x="1417" y="2"/>
                  </a:lnTo>
                  <a:lnTo>
                    <a:pt x="1417" y="0"/>
                  </a:lnTo>
                  <a:close/>
                  <a:moveTo>
                    <a:pt x="1389" y="0"/>
                  </a:moveTo>
                  <a:lnTo>
                    <a:pt x="1399" y="0"/>
                  </a:lnTo>
                  <a:lnTo>
                    <a:pt x="1399" y="2"/>
                  </a:lnTo>
                  <a:lnTo>
                    <a:pt x="1389" y="2"/>
                  </a:lnTo>
                  <a:lnTo>
                    <a:pt x="1389" y="0"/>
                  </a:lnTo>
                  <a:close/>
                  <a:moveTo>
                    <a:pt x="1359" y="0"/>
                  </a:moveTo>
                  <a:lnTo>
                    <a:pt x="1369" y="0"/>
                  </a:lnTo>
                  <a:lnTo>
                    <a:pt x="1369" y="2"/>
                  </a:lnTo>
                  <a:lnTo>
                    <a:pt x="1359" y="2"/>
                  </a:lnTo>
                  <a:lnTo>
                    <a:pt x="1359" y="0"/>
                  </a:lnTo>
                  <a:close/>
                  <a:moveTo>
                    <a:pt x="1329" y="0"/>
                  </a:moveTo>
                  <a:lnTo>
                    <a:pt x="1339" y="0"/>
                  </a:lnTo>
                  <a:lnTo>
                    <a:pt x="1339" y="2"/>
                  </a:lnTo>
                  <a:lnTo>
                    <a:pt x="1329" y="2"/>
                  </a:lnTo>
                  <a:lnTo>
                    <a:pt x="1329" y="0"/>
                  </a:lnTo>
                  <a:close/>
                  <a:moveTo>
                    <a:pt x="1299" y="0"/>
                  </a:moveTo>
                  <a:lnTo>
                    <a:pt x="1309" y="0"/>
                  </a:lnTo>
                  <a:lnTo>
                    <a:pt x="1309" y="2"/>
                  </a:lnTo>
                  <a:lnTo>
                    <a:pt x="1299" y="2"/>
                  </a:lnTo>
                  <a:lnTo>
                    <a:pt x="1299" y="0"/>
                  </a:lnTo>
                  <a:close/>
                  <a:moveTo>
                    <a:pt x="1271" y="0"/>
                  </a:moveTo>
                  <a:lnTo>
                    <a:pt x="1279" y="0"/>
                  </a:lnTo>
                  <a:lnTo>
                    <a:pt x="1279" y="2"/>
                  </a:lnTo>
                  <a:lnTo>
                    <a:pt x="1271" y="2"/>
                  </a:lnTo>
                  <a:lnTo>
                    <a:pt x="1271" y="0"/>
                  </a:lnTo>
                  <a:close/>
                  <a:moveTo>
                    <a:pt x="1241" y="0"/>
                  </a:moveTo>
                  <a:lnTo>
                    <a:pt x="1251" y="0"/>
                  </a:lnTo>
                  <a:lnTo>
                    <a:pt x="1251" y="2"/>
                  </a:lnTo>
                  <a:lnTo>
                    <a:pt x="1241" y="2"/>
                  </a:lnTo>
                  <a:lnTo>
                    <a:pt x="1241" y="0"/>
                  </a:lnTo>
                  <a:close/>
                  <a:moveTo>
                    <a:pt x="1211" y="0"/>
                  </a:moveTo>
                  <a:lnTo>
                    <a:pt x="1221" y="0"/>
                  </a:lnTo>
                  <a:lnTo>
                    <a:pt x="1221" y="2"/>
                  </a:lnTo>
                  <a:lnTo>
                    <a:pt x="1211" y="2"/>
                  </a:lnTo>
                  <a:lnTo>
                    <a:pt x="1211" y="0"/>
                  </a:lnTo>
                  <a:close/>
                  <a:moveTo>
                    <a:pt x="1181" y="0"/>
                  </a:moveTo>
                  <a:lnTo>
                    <a:pt x="1191" y="0"/>
                  </a:lnTo>
                  <a:lnTo>
                    <a:pt x="1191" y="2"/>
                  </a:lnTo>
                  <a:lnTo>
                    <a:pt x="1181" y="2"/>
                  </a:lnTo>
                  <a:lnTo>
                    <a:pt x="1181" y="0"/>
                  </a:lnTo>
                  <a:close/>
                  <a:moveTo>
                    <a:pt x="1151" y="0"/>
                  </a:moveTo>
                  <a:lnTo>
                    <a:pt x="1161" y="0"/>
                  </a:lnTo>
                  <a:lnTo>
                    <a:pt x="1161" y="2"/>
                  </a:lnTo>
                  <a:lnTo>
                    <a:pt x="1151" y="2"/>
                  </a:lnTo>
                  <a:lnTo>
                    <a:pt x="1151" y="0"/>
                  </a:lnTo>
                  <a:close/>
                  <a:moveTo>
                    <a:pt x="1123" y="0"/>
                  </a:moveTo>
                  <a:lnTo>
                    <a:pt x="1131" y="0"/>
                  </a:lnTo>
                  <a:lnTo>
                    <a:pt x="1131" y="2"/>
                  </a:lnTo>
                  <a:lnTo>
                    <a:pt x="1123" y="2"/>
                  </a:lnTo>
                  <a:lnTo>
                    <a:pt x="1123" y="0"/>
                  </a:lnTo>
                  <a:close/>
                  <a:moveTo>
                    <a:pt x="1093" y="0"/>
                  </a:moveTo>
                  <a:lnTo>
                    <a:pt x="1103" y="0"/>
                  </a:lnTo>
                  <a:lnTo>
                    <a:pt x="1103" y="2"/>
                  </a:lnTo>
                  <a:lnTo>
                    <a:pt x="1093" y="2"/>
                  </a:lnTo>
                  <a:lnTo>
                    <a:pt x="1093" y="0"/>
                  </a:lnTo>
                  <a:close/>
                  <a:moveTo>
                    <a:pt x="1063" y="0"/>
                  </a:moveTo>
                  <a:lnTo>
                    <a:pt x="1073" y="0"/>
                  </a:lnTo>
                  <a:lnTo>
                    <a:pt x="1073" y="2"/>
                  </a:lnTo>
                  <a:lnTo>
                    <a:pt x="1063" y="2"/>
                  </a:lnTo>
                  <a:lnTo>
                    <a:pt x="1063" y="0"/>
                  </a:lnTo>
                  <a:close/>
                  <a:moveTo>
                    <a:pt x="1033" y="0"/>
                  </a:moveTo>
                  <a:lnTo>
                    <a:pt x="1043" y="0"/>
                  </a:lnTo>
                  <a:lnTo>
                    <a:pt x="1043" y="2"/>
                  </a:lnTo>
                  <a:lnTo>
                    <a:pt x="1033" y="2"/>
                  </a:lnTo>
                  <a:lnTo>
                    <a:pt x="1033" y="0"/>
                  </a:lnTo>
                  <a:close/>
                  <a:moveTo>
                    <a:pt x="1003" y="0"/>
                  </a:moveTo>
                  <a:lnTo>
                    <a:pt x="1013" y="0"/>
                  </a:lnTo>
                  <a:lnTo>
                    <a:pt x="1013" y="2"/>
                  </a:lnTo>
                  <a:lnTo>
                    <a:pt x="1003" y="2"/>
                  </a:lnTo>
                  <a:lnTo>
                    <a:pt x="1003" y="0"/>
                  </a:lnTo>
                  <a:close/>
                  <a:moveTo>
                    <a:pt x="975" y="0"/>
                  </a:moveTo>
                  <a:lnTo>
                    <a:pt x="985" y="0"/>
                  </a:lnTo>
                  <a:lnTo>
                    <a:pt x="985" y="2"/>
                  </a:lnTo>
                  <a:lnTo>
                    <a:pt x="975" y="2"/>
                  </a:lnTo>
                  <a:lnTo>
                    <a:pt x="975" y="0"/>
                  </a:lnTo>
                  <a:close/>
                  <a:moveTo>
                    <a:pt x="945" y="0"/>
                  </a:moveTo>
                  <a:lnTo>
                    <a:pt x="955" y="0"/>
                  </a:lnTo>
                  <a:lnTo>
                    <a:pt x="955" y="2"/>
                  </a:lnTo>
                  <a:lnTo>
                    <a:pt x="945" y="2"/>
                  </a:lnTo>
                  <a:lnTo>
                    <a:pt x="945" y="0"/>
                  </a:lnTo>
                  <a:close/>
                  <a:moveTo>
                    <a:pt x="915" y="0"/>
                  </a:moveTo>
                  <a:lnTo>
                    <a:pt x="925" y="0"/>
                  </a:lnTo>
                  <a:lnTo>
                    <a:pt x="925" y="2"/>
                  </a:lnTo>
                  <a:lnTo>
                    <a:pt x="915" y="2"/>
                  </a:lnTo>
                  <a:lnTo>
                    <a:pt x="915" y="0"/>
                  </a:lnTo>
                  <a:close/>
                  <a:moveTo>
                    <a:pt x="885" y="0"/>
                  </a:moveTo>
                  <a:lnTo>
                    <a:pt x="895" y="0"/>
                  </a:lnTo>
                  <a:lnTo>
                    <a:pt x="895" y="2"/>
                  </a:lnTo>
                  <a:lnTo>
                    <a:pt x="885" y="2"/>
                  </a:lnTo>
                  <a:lnTo>
                    <a:pt x="885" y="0"/>
                  </a:lnTo>
                  <a:close/>
                  <a:moveTo>
                    <a:pt x="855" y="0"/>
                  </a:moveTo>
                  <a:lnTo>
                    <a:pt x="865" y="0"/>
                  </a:lnTo>
                  <a:lnTo>
                    <a:pt x="865" y="2"/>
                  </a:lnTo>
                  <a:lnTo>
                    <a:pt x="855" y="2"/>
                  </a:lnTo>
                  <a:lnTo>
                    <a:pt x="855" y="0"/>
                  </a:lnTo>
                  <a:close/>
                  <a:moveTo>
                    <a:pt x="827" y="0"/>
                  </a:moveTo>
                  <a:lnTo>
                    <a:pt x="837" y="0"/>
                  </a:lnTo>
                  <a:lnTo>
                    <a:pt x="837" y="2"/>
                  </a:lnTo>
                  <a:lnTo>
                    <a:pt x="827" y="2"/>
                  </a:lnTo>
                  <a:lnTo>
                    <a:pt x="827" y="0"/>
                  </a:lnTo>
                  <a:close/>
                  <a:moveTo>
                    <a:pt x="797" y="0"/>
                  </a:moveTo>
                  <a:lnTo>
                    <a:pt x="807" y="0"/>
                  </a:lnTo>
                  <a:lnTo>
                    <a:pt x="807" y="2"/>
                  </a:lnTo>
                  <a:lnTo>
                    <a:pt x="797" y="2"/>
                  </a:lnTo>
                  <a:lnTo>
                    <a:pt x="797" y="0"/>
                  </a:lnTo>
                  <a:close/>
                  <a:moveTo>
                    <a:pt x="767" y="0"/>
                  </a:moveTo>
                  <a:lnTo>
                    <a:pt x="777" y="0"/>
                  </a:lnTo>
                  <a:lnTo>
                    <a:pt x="777" y="2"/>
                  </a:lnTo>
                  <a:lnTo>
                    <a:pt x="767" y="2"/>
                  </a:lnTo>
                  <a:lnTo>
                    <a:pt x="767" y="0"/>
                  </a:lnTo>
                  <a:close/>
                  <a:moveTo>
                    <a:pt x="737" y="0"/>
                  </a:moveTo>
                  <a:lnTo>
                    <a:pt x="747" y="0"/>
                  </a:lnTo>
                  <a:lnTo>
                    <a:pt x="747" y="2"/>
                  </a:lnTo>
                  <a:lnTo>
                    <a:pt x="737" y="2"/>
                  </a:lnTo>
                  <a:lnTo>
                    <a:pt x="737" y="0"/>
                  </a:lnTo>
                  <a:close/>
                  <a:moveTo>
                    <a:pt x="709" y="0"/>
                  </a:moveTo>
                  <a:lnTo>
                    <a:pt x="717" y="0"/>
                  </a:lnTo>
                  <a:lnTo>
                    <a:pt x="717" y="2"/>
                  </a:lnTo>
                  <a:lnTo>
                    <a:pt x="709" y="2"/>
                  </a:lnTo>
                  <a:lnTo>
                    <a:pt x="709" y="0"/>
                  </a:lnTo>
                  <a:close/>
                  <a:moveTo>
                    <a:pt x="679" y="0"/>
                  </a:moveTo>
                  <a:lnTo>
                    <a:pt x="689" y="0"/>
                  </a:lnTo>
                  <a:lnTo>
                    <a:pt x="689" y="2"/>
                  </a:lnTo>
                  <a:lnTo>
                    <a:pt x="679" y="2"/>
                  </a:lnTo>
                  <a:lnTo>
                    <a:pt x="679" y="0"/>
                  </a:lnTo>
                  <a:close/>
                  <a:moveTo>
                    <a:pt x="649" y="0"/>
                  </a:moveTo>
                  <a:lnTo>
                    <a:pt x="659" y="0"/>
                  </a:lnTo>
                  <a:lnTo>
                    <a:pt x="659" y="2"/>
                  </a:lnTo>
                  <a:lnTo>
                    <a:pt x="649" y="2"/>
                  </a:lnTo>
                  <a:lnTo>
                    <a:pt x="649" y="0"/>
                  </a:lnTo>
                  <a:close/>
                  <a:moveTo>
                    <a:pt x="619" y="0"/>
                  </a:moveTo>
                  <a:lnTo>
                    <a:pt x="629" y="0"/>
                  </a:lnTo>
                  <a:lnTo>
                    <a:pt x="629" y="2"/>
                  </a:lnTo>
                  <a:lnTo>
                    <a:pt x="619" y="2"/>
                  </a:lnTo>
                  <a:lnTo>
                    <a:pt x="619" y="0"/>
                  </a:lnTo>
                  <a:close/>
                  <a:moveTo>
                    <a:pt x="589" y="0"/>
                  </a:moveTo>
                  <a:lnTo>
                    <a:pt x="599" y="0"/>
                  </a:lnTo>
                  <a:lnTo>
                    <a:pt x="599" y="2"/>
                  </a:lnTo>
                  <a:lnTo>
                    <a:pt x="589" y="2"/>
                  </a:lnTo>
                  <a:lnTo>
                    <a:pt x="589" y="0"/>
                  </a:lnTo>
                  <a:close/>
                  <a:moveTo>
                    <a:pt x="562" y="0"/>
                  </a:moveTo>
                  <a:lnTo>
                    <a:pt x="572" y="0"/>
                  </a:lnTo>
                  <a:lnTo>
                    <a:pt x="572" y="2"/>
                  </a:lnTo>
                  <a:lnTo>
                    <a:pt x="562" y="2"/>
                  </a:lnTo>
                  <a:lnTo>
                    <a:pt x="562" y="0"/>
                  </a:lnTo>
                  <a:close/>
                  <a:moveTo>
                    <a:pt x="532" y="0"/>
                  </a:moveTo>
                  <a:lnTo>
                    <a:pt x="542" y="0"/>
                  </a:lnTo>
                  <a:lnTo>
                    <a:pt x="542" y="2"/>
                  </a:lnTo>
                  <a:lnTo>
                    <a:pt x="532" y="2"/>
                  </a:lnTo>
                  <a:lnTo>
                    <a:pt x="532" y="0"/>
                  </a:lnTo>
                  <a:close/>
                  <a:moveTo>
                    <a:pt x="502" y="0"/>
                  </a:moveTo>
                  <a:lnTo>
                    <a:pt x="512" y="0"/>
                  </a:lnTo>
                  <a:lnTo>
                    <a:pt x="512" y="2"/>
                  </a:lnTo>
                  <a:lnTo>
                    <a:pt x="502" y="2"/>
                  </a:lnTo>
                  <a:lnTo>
                    <a:pt x="502" y="0"/>
                  </a:lnTo>
                  <a:close/>
                  <a:moveTo>
                    <a:pt x="472" y="0"/>
                  </a:moveTo>
                  <a:lnTo>
                    <a:pt x="482" y="0"/>
                  </a:lnTo>
                  <a:lnTo>
                    <a:pt x="482" y="2"/>
                  </a:lnTo>
                  <a:lnTo>
                    <a:pt x="472" y="2"/>
                  </a:lnTo>
                  <a:lnTo>
                    <a:pt x="472" y="0"/>
                  </a:lnTo>
                  <a:close/>
                  <a:moveTo>
                    <a:pt x="442" y="0"/>
                  </a:moveTo>
                  <a:lnTo>
                    <a:pt x="452" y="0"/>
                  </a:lnTo>
                  <a:lnTo>
                    <a:pt x="452" y="2"/>
                  </a:lnTo>
                  <a:lnTo>
                    <a:pt x="442" y="2"/>
                  </a:lnTo>
                  <a:lnTo>
                    <a:pt x="442" y="0"/>
                  </a:lnTo>
                  <a:close/>
                  <a:moveTo>
                    <a:pt x="414" y="0"/>
                  </a:moveTo>
                  <a:lnTo>
                    <a:pt x="424" y="0"/>
                  </a:lnTo>
                  <a:lnTo>
                    <a:pt x="424" y="2"/>
                  </a:lnTo>
                  <a:lnTo>
                    <a:pt x="414" y="2"/>
                  </a:lnTo>
                  <a:lnTo>
                    <a:pt x="414" y="0"/>
                  </a:lnTo>
                  <a:close/>
                  <a:moveTo>
                    <a:pt x="384" y="0"/>
                  </a:moveTo>
                  <a:lnTo>
                    <a:pt x="394" y="0"/>
                  </a:lnTo>
                  <a:lnTo>
                    <a:pt x="394" y="2"/>
                  </a:lnTo>
                  <a:lnTo>
                    <a:pt x="384" y="2"/>
                  </a:lnTo>
                  <a:lnTo>
                    <a:pt x="384" y="0"/>
                  </a:lnTo>
                  <a:close/>
                  <a:moveTo>
                    <a:pt x="354" y="0"/>
                  </a:moveTo>
                  <a:lnTo>
                    <a:pt x="364" y="0"/>
                  </a:lnTo>
                  <a:lnTo>
                    <a:pt x="364" y="2"/>
                  </a:lnTo>
                  <a:lnTo>
                    <a:pt x="354" y="2"/>
                  </a:lnTo>
                  <a:lnTo>
                    <a:pt x="354" y="0"/>
                  </a:lnTo>
                  <a:close/>
                  <a:moveTo>
                    <a:pt x="324" y="0"/>
                  </a:moveTo>
                  <a:lnTo>
                    <a:pt x="334" y="0"/>
                  </a:lnTo>
                  <a:lnTo>
                    <a:pt x="334" y="2"/>
                  </a:lnTo>
                  <a:lnTo>
                    <a:pt x="324" y="2"/>
                  </a:lnTo>
                  <a:lnTo>
                    <a:pt x="324" y="0"/>
                  </a:lnTo>
                  <a:close/>
                  <a:moveTo>
                    <a:pt x="294" y="0"/>
                  </a:moveTo>
                  <a:lnTo>
                    <a:pt x="304" y="0"/>
                  </a:lnTo>
                  <a:lnTo>
                    <a:pt x="304" y="2"/>
                  </a:lnTo>
                  <a:lnTo>
                    <a:pt x="294" y="2"/>
                  </a:lnTo>
                  <a:lnTo>
                    <a:pt x="294" y="0"/>
                  </a:lnTo>
                  <a:close/>
                  <a:moveTo>
                    <a:pt x="266" y="0"/>
                  </a:moveTo>
                  <a:lnTo>
                    <a:pt x="276" y="0"/>
                  </a:lnTo>
                  <a:lnTo>
                    <a:pt x="276" y="2"/>
                  </a:lnTo>
                  <a:lnTo>
                    <a:pt x="266" y="2"/>
                  </a:lnTo>
                  <a:lnTo>
                    <a:pt x="266" y="0"/>
                  </a:lnTo>
                  <a:close/>
                  <a:moveTo>
                    <a:pt x="236" y="0"/>
                  </a:moveTo>
                  <a:lnTo>
                    <a:pt x="246" y="0"/>
                  </a:lnTo>
                  <a:lnTo>
                    <a:pt x="246" y="2"/>
                  </a:lnTo>
                  <a:lnTo>
                    <a:pt x="236" y="2"/>
                  </a:lnTo>
                  <a:lnTo>
                    <a:pt x="236" y="0"/>
                  </a:lnTo>
                  <a:close/>
                  <a:moveTo>
                    <a:pt x="206" y="0"/>
                  </a:moveTo>
                  <a:lnTo>
                    <a:pt x="216" y="0"/>
                  </a:lnTo>
                  <a:lnTo>
                    <a:pt x="216" y="2"/>
                  </a:lnTo>
                  <a:lnTo>
                    <a:pt x="206" y="2"/>
                  </a:lnTo>
                  <a:lnTo>
                    <a:pt x="206" y="0"/>
                  </a:lnTo>
                  <a:close/>
                  <a:moveTo>
                    <a:pt x="176" y="0"/>
                  </a:moveTo>
                  <a:lnTo>
                    <a:pt x="186" y="0"/>
                  </a:lnTo>
                  <a:lnTo>
                    <a:pt x="186" y="2"/>
                  </a:lnTo>
                  <a:lnTo>
                    <a:pt x="176" y="2"/>
                  </a:lnTo>
                  <a:lnTo>
                    <a:pt x="176" y="0"/>
                  </a:lnTo>
                  <a:close/>
                  <a:moveTo>
                    <a:pt x="148" y="0"/>
                  </a:moveTo>
                  <a:lnTo>
                    <a:pt x="156" y="0"/>
                  </a:lnTo>
                  <a:lnTo>
                    <a:pt x="156" y="2"/>
                  </a:lnTo>
                  <a:lnTo>
                    <a:pt x="148" y="2"/>
                  </a:lnTo>
                  <a:lnTo>
                    <a:pt x="148" y="0"/>
                  </a:lnTo>
                  <a:close/>
                  <a:moveTo>
                    <a:pt x="118" y="0"/>
                  </a:moveTo>
                  <a:lnTo>
                    <a:pt x="128" y="0"/>
                  </a:lnTo>
                  <a:lnTo>
                    <a:pt x="128" y="2"/>
                  </a:lnTo>
                  <a:lnTo>
                    <a:pt x="118" y="2"/>
                  </a:lnTo>
                  <a:lnTo>
                    <a:pt x="118" y="0"/>
                  </a:lnTo>
                  <a:close/>
                  <a:moveTo>
                    <a:pt x="88" y="0"/>
                  </a:moveTo>
                  <a:lnTo>
                    <a:pt x="98" y="0"/>
                  </a:lnTo>
                  <a:lnTo>
                    <a:pt x="98" y="2"/>
                  </a:lnTo>
                  <a:lnTo>
                    <a:pt x="88" y="2"/>
                  </a:lnTo>
                  <a:lnTo>
                    <a:pt x="88" y="0"/>
                  </a:lnTo>
                  <a:close/>
                  <a:moveTo>
                    <a:pt x="58" y="0"/>
                  </a:moveTo>
                  <a:lnTo>
                    <a:pt x="68" y="0"/>
                  </a:lnTo>
                  <a:lnTo>
                    <a:pt x="68" y="2"/>
                  </a:lnTo>
                  <a:lnTo>
                    <a:pt x="58" y="2"/>
                  </a:lnTo>
                  <a:lnTo>
                    <a:pt x="58" y="0"/>
                  </a:lnTo>
                  <a:close/>
                  <a:moveTo>
                    <a:pt x="28" y="0"/>
                  </a:moveTo>
                  <a:lnTo>
                    <a:pt x="38" y="0"/>
                  </a:lnTo>
                  <a:lnTo>
                    <a:pt x="38" y="2"/>
                  </a:lnTo>
                  <a:lnTo>
                    <a:pt x="28" y="2"/>
                  </a:lnTo>
                  <a:lnTo>
                    <a:pt x="28" y="0"/>
                  </a:lnTo>
                  <a:close/>
                  <a:moveTo>
                    <a:pt x="0" y="0"/>
                  </a:moveTo>
                  <a:lnTo>
                    <a:pt x="8" y="0"/>
                  </a:lnTo>
                  <a:lnTo>
                    <a:pt x="8" y="2"/>
                  </a:lnTo>
                  <a:lnTo>
                    <a:pt x="0"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 name="Line 10"/>
            <p:cNvSpPr>
              <a:spLocks noChangeShapeType="1"/>
            </p:cNvSpPr>
            <p:nvPr/>
          </p:nvSpPr>
          <p:spPr bwMode="auto">
            <a:xfrm>
              <a:off x="1600" y="3269"/>
              <a:ext cx="31"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 name="Line 11"/>
            <p:cNvSpPr>
              <a:spLocks noChangeShapeType="1"/>
            </p:cNvSpPr>
            <p:nvPr/>
          </p:nvSpPr>
          <p:spPr bwMode="auto">
            <a:xfrm flipH="1">
              <a:off x="4324" y="3269"/>
              <a:ext cx="31"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 name="Freeform 12"/>
            <p:cNvSpPr>
              <a:spLocks/>
            </p:cNvSpPr>
            <p:nvPr/>
          </p:nvSpPr>
          <p:spPr bwMode="auto">
            <a:xfrm>
              <a:off x="1273" y="3235"/>
              <a:ext cx="31" cy="85"/>
            </a:xfrm>
            <a:custGeom>
              <a:avLst/>
              <a:gdLst>
                <a:gd name="T0" fmla="*/ 50 w 62"/>
                <a:gd name="T1" fmla="*/ 0 h 85"/>
                <a:gd name="T2" fmla="*/ 62 w 62"/>
                <a:gd name="T3" fmla="*/ 0 h 85"/>
                <a:gd name="T4" fmla="*/ 62 w 62"/>
                <a:gd name="T5" fmla="*/ 85 h 85"/>
                <a:gd name="T6" fmla="*/ 42 w 62"/>
                <a:gd name="T7" fmla="*/ 85 h 85"/>
                <a:gd name="T8" fmla="*/ 42 w 62"/>
                <a:gd name="T9" fmla="*/ 19 h 85"/>
                <a:gd name="T10" fmla="*/ 32 w 62"/>
                <a:gd name="T11" fmla="*/ 23 h 85"/>
                <a:gd name="T12" fmla="*/ 22 w 62"/>
                <a:gd name="T13" fmla="*/ 26 h 85"/>
                <a:gd name="T14" fmla="*/ 10 w 62"/>
                <a:gd name="T15" fmla="*/ 29 h 85"/>
                <a:gd name="T16" fmla="*/ 0 w 62"/>
                <a:gd name="T17" fmla="*/ 32 h 85"/>
                <a:gd name="T18" fmla="*/ 0 w 62"/>
                <a:gd name="T19" fmla="*/ 22 h 85"/>
                <a:gd name="T20" fmla="*/ 12 w 62"/>
                <a:gd name="T21" fmla="*/ 19 h 85"/>
                <a:gd name="T22" fmla="*/ 22 w 62"/>
                <a:gd name="T23" fmla="*/ 15 h 85"/>
                <a:gd name="T24" fmla="*/ 30 w 62"/>
                <a:gd name="T25" fmla="*/ 12 h 85"/>
                <a:gd name="T26" fmla="*/ 38 w 62"/>
                <a:gd name="T27" fmla="*/ 8 h 85"/>
                <a:gd name="T28" fmla="*/ 44 w 62"/>
                <a:gd name="T29" fmla="*/ 4 h 85"/>
                <a:gd name="T30" fmla="*/ 50 w 62"/>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85">
                  <a:moveTo>
                    <a:pt x="50" y="0"/>
                  </a:moveTo>
                  <a:lnTo>
                    <a:pt x="62" y="0"/>
                  </a:lnTo>
                  <a:lnTo>
                    <a:pt x="62" y="85"/>
                  </a:lnTo>
                  <a:lnTo>
                    <a:pt x="42" y="85"/>
                  </a:lnTo>
                  <a:lnTo>
                    <a:pt x="42" y="19"/>
                  </a:lnTo>
                  <a:lnTo>
                    <a:pt x="32" y="23"/>
                  </a:lnTo>
                  <a:lnTo>
                    <a:pt x="22" y="26"/>
                  </a:lnTo>
                  <a:lnTo>
                    <a:pt x="10" y="29"/>
                  </a:lnTo>
                  <a:lnTo>
                    <a:pt x="0" y="32"/>
                  </a:lnTo>
                  <a:lnTo>
                    <a:pt x="0" y="22"/>
                  </a:lnTo>
                  <a:lnTo>
                    <a:pt x="12" y="19"/>
                  </a:lnTo>
                  <a:lnTo>
                    <a:pt x="22" y="15"/>
                  </a:lnTo>
                  <a:lnTo>
                    <a:pt x="30" y="12"/>
                  </a:lnTo>
                  <a:lnTo>
                    <a:pt x="38" y="8"/>
                  </a:lnTo>
                  <a:lnTo>
                    <a:pt x="44" y="4"/>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 name="Freeform 13"/>
            <p:cNvSpPr>
              <a:spLocks noEditPoints="1"/>
            </p:cNvSpPr>
            <p:nvPr/>
          </p:nvSpPr>
          <p:spPr bwMode="auto">
            <a:xfrm>
              <a:off x="1331" y="3235"/>
              <a:ext cx="55" cy="87"/>
            </a:xfrm>
            <a:custGeom>
              <a:avLst/>
              <a:gdLst>
                <a:gd name="T0" fmla="*/ 54 w 110"/>
                <a:gd name="T1" fmla="*/ 9 h 87"/>
                <a:gd name="T2" fmla="*/ 46 w 110"/>
                <a:gd name="T3" fmla="*/ 10 h 87"/>
                <a:gd name="T4" fmla="*/ 38 w 110"/>
                <a:gd name="T5" fmla="*/ 12 h 87"/>
                <a:gd name="T6" fmla="*/ 32 w 110"/>
                <a:gd name="T7" fmla="*/ 15 h 87"/>
                <a:gd name="T8" fmla="*/ 26 w 110"/>
                <a:gd name="T9" fmla="*/ 22 h 87"/>
                <a:gd name="T10" fmla="*/ 22 w 110"/>
                <a:gd name="T11" fmla="*/ 31 h 87"/>
                <a:gd name="T12" fmla="*/ 22 w 110"/>
                <a:gd name="T13" fmla="*/ 44 h 87"/>
                <a:gd name="T14" fmla="*/ 22 w 110"/>
                <a:gd name="T15" fmla="*/ 56 h 87"/>
                <a:gd name="T16" fmla="*/ 26 w 110"/>
                <a:gd name="T17" fmla="*/ 65 h 87"/>
                <a:gd name="T18" fmla="*/ 32 w 110"/>
                <a:gd name="T19" fmla="*/ 71 h 87"/>
                <a:gd name="T20" fmla="*/ 36 w 110"/>
                <a:gd name="T21" fmla="*/ 74 h 87"/>
                <a:gd name="T22" fmla="*/ 42 w 110"/>
                <a:gd name="T23" fmla="*/ 77 h 87"/>
                <a:gd name="T24" fmla="*/ 48 w 110"/>
                <a:gd name="T25" fmla="*/ 78 h 87"/>
                <a:gd name="T26" fmla="*/ 56 w 110"/>
                <a:gd name="T27" fmla="*/ 78 h 87"/>
                <a:gd name="T28" fmla="*/ 62 w 110"/>
                <a:gd name="T29" fmla="*/ 78 h 87"/>
                <a:gd name="T30" fmla="*/ 68 w 110"/>
                <a:gd name="T31" fmla="*/ 77 h 87"/>
                <a:gd name="T32" fmla="*/ 74 w 110"/>
                <a:gd name="T33" fmla="*/ 74 h 87"/>
                <a:gd name="T34" fmla="*/ 80 w 110"/>
                <a:gd name="T35" fmla="*/ 71 h 87"/>
                <a:gd name="T36" fmla="*/ 84 w 110"/>
                <a:gd name="T37" fmla="*/ 65 h 87"/>
                <a:gd name="T38" fmla="*/ 88 w 110"/>
                <a:gd name="T39" fmla="*/ 56 h 87"/>
                <a:gd name="T40" fmla="*/ 88 w 110"/>
                <a:gd name="T41" fmla="*/ 44 h 87"/>
                <a:gd name="T42" fmla="*/ 88 w 110"/>
                <a:gd name="T43" fmla="*/ 31 h 87"/>
                <a:gd name="T44" fmla="*/ 84 w 110"/>
                <a:gd name="T45" fmla="*/ 22 h 87"/>
                <a:gd name="T46" fmla="*/ 80 w 110"/>
                <a:gd name="T47" fmla="*/ 16 h 87"/>
                <a:gd name="T48" fmla="*/ 74 w 110"/>
                <a:gd name="T49" fmla="*/ 13 h 87"/>
                <a:gd name="T50" fmla="*/ 68 w 110"/>
                <a:gd name="T51" fmla="*/ 11 h 87"/>
                <a:gd name="T52" fmla="*/ 62 w 110"/>
                <a:gd name="T53" fmla="*/ 9 h 87"/>
                <a:gd name="T54" fmla="*/ 54 w 110"/>
                <a:gd name="T55" fmla="*/ 9 h 87"/>
                <a:gd name="T56" fmla="*/ 56 w 110"/>
                <a:gd name="T57" fmla="*/ 0 h 87"/>
                <a:gd name="T58" fmla="*/ 64 w 110"/>
                <a:gd name="T59" fmla="*/ 1 h 87"/>
                <a:gd name="T60" fmla="*/ 72 w 110"/>
                <a:gd name="T61" fmla="*/ 2 h 87"/>
                <a:gd name="T62" fmla="*/ 78 w 110"/>
                <a:gd name="T63" fmla="*/ 3 h 87"/>
                <a:gd name="T64" fmla="*/ 86 w 110"/>
                <a:gd name="T65" fmla="*/ 5 h 87"/>
                <a:gd name="T66" fmla="*/ 92 w 110"/>
                <a:gd name="T67" fmla="*/ 8 h 87"/>
                <a:gd name="T68" fmla="*/ 96 w 110"/>
                <a:gd name="T69" fmla="*/ 11 h 87"/>
                <a:gd name="T70" fmla="*/ 102 w 110"/>
                <a:gd name="T71" fmla="*/ 17 h 87"/>
                <a:gd name="T72" fmla="*/ 106 w 110"/>
                <a:gd name="T73" fmla="*/ 24 h 87"/>
                <a:gd name="T74" fmla="*/ 110 w 110"/>
                <a:gd name="T75" fmla="*/ 32 h 87"/>
                <a:gd name="T76" fmla="*/ 110 w 110"/>
                <a:gd name="T77" fmla="*/ 44 h 87"/>
                <a:gd name="T78" fmla="*/ 108 w 110"/>
                <a:gd name="T79" fmla="*/ 57 h 87"/>
                <a:gd name="T80" fmla="*/ 104 w 110"/>
                <a:gd name="T81" fmla="*/ 68 h 87"/>
                <a:gd name="T82" fmla="*/ 100 w 110"/>
                <a:gd name="T83" fmla="*/ 73 h 87"/>
                <a:gd name="T84" fmla="*/ 94 w 110"/>
                <a:gd name="T85" fmla="*/ 78 h 87"/>
                <a:gd name="T86" fmla="*/ 86 w 110"/>
                <a:gd name="T87" fmla="*/ 82 h 87"/>
                <a:gd name="T88" fmla="*/ 76 w 110"/>
                <a:gd name="T89" fmla="*/ 85 h 87"/>
                <a:gd name="T90" fmla="*/ 66 w 110"/>
                <a:gd name="T91" fmla="*/ 86 h 87"/>
                <a:gd name="T92" fmla="*/ 56 w 110"/>
                <a:gd name="T93" fmla="*/ 87 h 87"/>
                <a:gd name="T94" fmla="*/ 34 w 110"/>
                <a:gd name="T95" fmla="*/ 85 h 87"/>
                <a:gd name="T96" fmla="*/ 16 w 110"/>
                <a:gd name="T97" fmla="*/ 78 h 87"/>
                <a:gd name="T98" fmla="*/ 8 w 110"/>
                <a:gd name="T99" fmla="*/ 70 h 87"/>
                <a:gd name="T100" fmla="*/ 2 w 110"/>
                <a:gd name="T101" fmla="*/ 58 h 87"/>
                <a:gd name="T102" fmla="*/ 0 w 110"/>
                <a:gd name="T103" fmla="*/ 44 h 87"/>
                <a:gd name="T104" fmla="*/ 2 w 110"/>
                <a:gd name="T105" fmla="*/ 30 h 87"/>
                <a:gd name="T106" fmla="*/ 6 w 110"/>
                <a:gd name="T107" fmla="*/ 19 h 87"/>
                <a:gd name="T108" fmla="*/ 10 w 110"/>
                <a:gd name="T109" fmla="*/ 14 h 87"/>
                <a:gd name="T110" fmla="*/ 18 w 110"/>
                <a:gd name="T111" fmla="*/ 9 h 87"/>
                <a:gd name="T112" fmla="*/ 24 w 110"/>
                <a:gd name="T113" fmla="*/ 5 h 87"/>
                <a:gd name="T114" fmla="*/ 34 w 110"/>
                <a:gd name="T115" fmla="*/ 2 h 87"/>
                <a:gd name="T116" fmla="*/ 44 w 110"/>
                <a:gd name="T117" fmla="*/ 1 h 87"/>
                <a:gd name="T118" fmla="*/ 56 w 110"/>
                <a:gd name="T11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7">
                  <a:moveTo>
                    <a:pt x="54" y="9"/>
                  </a:moveTo>
                  <a:lnTo>
                    <a:pt x="46" y="10"/>
                  </a:lnTo>
                  <a:lnTo>
                    <a:pt x="38" y="12"/>
                  </a:lnTo>
                  <a:lnTo>
                    <a:pt x="32" y="15"/>
                  </a:lnTo>
                  <a:lnTo>
                    <a:pt x="26" y="22"/>
                  </a:lnTo>
                  <a:lnTo>
                    <a:pt x="22" y="31"/>
                  </a:lnTo>
                  <a:lnTo>
                    <a:pt x="22" y="44"/>
                  </a:lnTo>
                  <a:lnTo>
                    <a:pt x="22" y="56"/>
                  </a:lnTo>
                  <a:lnTo>
                    <a:pt x="26" y="65"/>
                  </a:lnTo>
                  <a:lnTo>
                    <a:pt x="32" y="71"/>
                  </a:lnTo>
                  <a:lnTo>
                    <a:pt x="36" y="74"/>
                  </a:lnTo>
                  <a:lnTo>
                    <a:pt x="42" y="77"/>
                  </a:lnTo>
                  <a:lnTo>
                    <a:pt x="48" y="78"/>
                  </a:lnTo>
                  <a:lnTo>
                    <a:pt x="56" y="78"/>
                  </a:lnTo>
                  <a:lnTo>
                    <a:pt x="62" y="78"/>
                  </a:lnTo>
                  <a:lnTo>
                    <a:pt x="68" y="77"/>
                  </a:lnTo>
                  <a:lnTo>
                    <a:pt x="74" y="74"/>
                  </a:lnTo>
                  <a:lnTo>
                    <a:pt x="80" y="71"/>
                  </a:lnTo>
                  <a:lnTo>
                    <a:pt x="84" y="65"/>
                  </a:lnTo>
                  <a:lnTo>
                    <a:pt x="88" y="56"/>
                  </a:lnTo>
                  <a:lnTo>
                    <a:pt x="88" y="44"/>
                  </a:lnTo>
                  <a:lnTo>
                    <a:pt x="88" y="31"/>
                  </a:lnTo>
                  <a:lnTo>
                    <a:pt x="84" y="22"/>
                  </a:lnTo>
                  <a:lnTo>
                    <a:pt x="80" y="16"/>
                  </a:lnTo>
                  <a:lnTo>
                    <a:pt x="74" y="13"/>
                  </a:lnTo>
                  <a:lnTo>
                    <a:pt x="68" y="11"/>
                  </a:lnTo>
                  <a:lnTo>
                    <a:pt x="62" y="9"/>
                  </a:lnTo>
                  <a:lnTo>
                    <a:pt x="54" y="9"/>
                  </a:lnTo>
                  <a:close/>
                  <a:moveTo>
                    <a:pt x="56" y="0"/>
                  </a:moveTo>
                  <a:lnTo>
                    <a:pt x="64" y="1"/>
                  </a:lnTo>
                  <a:lnTo>
                    <a:pt x="72" y="2"/>
                  </a:lnTo>
                  <a:lnTo>
                    <a:pt x="78" y="3"/>
                  </a:lnTo>
                  <a:lnTo>
                    <a:pt x="86" y="5"/>
                  </a:lnTo>
                  <a:lnTo>
                    <a:pt x="92" y="8"/>
                  </a:lnTo>
                  <a:lnTo>
                    <a:pt x="96" y="11"/>
                  </a:lnTo>
                  <a:lnTo>
                    <a:pt x="102" y="17"/>
                  </a:lnTo>
                  <a:lnTo>
                    <a:pt x="106" y="24"/>
                  </a:lnTo>
                  <a:lnTo>
                    <a:pt x="110" y="32"/>
                  </a:lnTo>
                  <a:lnTo>
                    <a:pt x="110" y="44"/>
                  </a:lnTo>
                  <a:lnTo>
                    <a:pt x="108" y="57"/>
                  </a:lnTo>
                  <a:lnTo>
                    <a:pt x="104" y="68"/>
                  </a:lnTo>
                  <a:lnTo>
                    <a:pt x="100" y="73"/>
                  </a:lnTo>
                  <a:lnTo>
                    <a:pt x="94" y="78"/>
                  </a:lnTo>
                  <a:lnTo>
                    <a:pt x="86" y="82"/>
                  </a:lnTo>
                  <a:lnTo>
                    <a:pt x="76" y="85"/>
                  </a:lnTo>
                  <a:lnTo>
                    <a:pt x="66" y="86"/>
                  </a:lnTo>
                  <a:lnTo>
                    <a:pt x="56" y="87"/>
                  </a:lnTo>
                  <a:lnTo>
                    <a:pt x="34" y="85"/>
                  </a:lnTo>
                  <a:lnTo>
                    <a:pt x="16" y="78"/>
                  </a:lnTo>
                  <a:lnTo>
                    <a:pt x="8" y="70"/>
                  </a:lnTo>
                  <a:lnTo>
                    <a:pt x="2" y="58"/>
                  </a:lnTo>
                  <a:lnTo>
                    <a:pt x="0" y="44"/>
                  </a:lnTo>
                  <a:lnTo>
                    <a:pt x="2" y="30"/>
                  </a:lnTo>
                  <a:lnTo>
                    <a:pt x="6" y="19"/>
                  </a:lnTo>
                  <a:lnTo>
                    <a:pt x="10" y="14"/>
                  </a:lnTo>
                  <a:lnTo>
                    <a:pt x="18" y="9"/>
                  </a:lnTo>
                  <a:lnTo>
                    <a:pt x="24" y="5"/>
                  </a:lnTo>
                  <a:lnTo>
                    <a:pt x="34" y="2"/>
                  </a:lnTo>
                  <a:lnTo>
                    <a:pt x="44" y="1"/>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 name="Rectangle 14"/>
            <p:cNvSpPr>
              <a:spLocks noChangeArrowheads="1"/>
            </p:cNvSpPr>
            <p:nvPr/>
          </p:nvSpPr>
          <p:spPr bwMode="auto">
            <a:xfrm>
              <a:off x="1395" y="3233"/>
              <a:ext cx="25"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 name="Freeform 15"/>
            <p:cNvSpPr>
              <a:spLocks/>
            </p:cNvSpPr>
            <p:nvPr/>
          </p:nvSpPr>
          <p:spPr bwMode="auto">
            <a:xfrm>
              <a:off x="1426" y="3193"/>
              <a:ext cx="45" cy="68"/>
            </a:xfrm>
            <a:custGeom>
              <a:avLst/>
              <a:gdLst>
                <a:gd name="T0" fmla="*/ 48 w 90"/>
                <a:gd name="T1" fmla="*/ 0 h 68"/>
                <a:gd name="T2" fmla="*/ 56 w 90"/>
                <a:gd name="T3" fmla="*/ 0 h 68"/>
                <a:gd name="T4" fmla="*/ 64 w 90"/>
                <a:gd name="T5" fmla="*/ 2 h 68"/>
                <a:gd name="T6" fmla="*/ 72 w 90"/>
                <a:gd name="T7" fmla="*/ 3 h 68"/>
                <a:gd name="T8" fmla="*/ 78 w 90"/>
                <a:gd name="T9" fmla="*/ 6 h 68"/>
                <a:gd name="T10" fmla="*/ 84 w 90"/>
                <a:gd name="T11" fmla="*/ 9 h 68"/>
                <a:gd name="T12" fmla="*/ 88 w 90"/>
                <a:gd name="T13" fmla="*/ 14 h 68"/>
                <a:gd name="T14" fmla="*/ 90 w 90"/>
                <a:gd name="T15" fmla="*/ 19 h 68"/>
                <a:gd name="T16" fmla="*/ 88 w 90"/>
                <a:gd name="T17" fmla="*/ 23 h 68"/>
                <a:gd name="T18" fmla="*/ 86 w 90"/>
                <a:gd name="T19" fmla="*/ 27 h 68"/>
                <a:gd name="T20" fmla="*/ 82 w 90"/>
                <a:gd name="T21" fmla="*/ 31 h 68"/>
                <a:gd name="T22" fmla="*/ 76 w 90"/>
                <a:gd name="T23" fmla="*/ 35 h 68"/>
                <a:gd name="T24" fmla="*/ 68 w 90"/>
                <a:gd name="T25" fmla="*/ 39 h 68"/>
                <a:gd name="T26" fmla="*/ 60 w 90"/>
                <a:gd name="T27" fmla="*/ 43 h 68"/>
                <a:gd name="T28" fmla="*/ 50 w 90"/>
                <a:gd name="T29" fmla="*/ 47 h 68"/>
                <a:gd name="T30" fmla="*/ 42 w 90"/>
                <a:gd name="T31" fmla="*/ 50 h 68"/>
                <a:gd name="T32" fmla="*/ 38 w 90"/>
                <a:gd name="T33" fmla="*/ 53 h 68"/>
                <a:gd name="T34" fmla="*/ 34 w 90"/>
                <a:gd name="T35" fmla="*/ 54 h 68"/>
                <a:gd name="T36" fmla="*/ 30 w 90"/>
                <a:gd name="T37" fmla="*/ 56 h 68"/>
                <a:gd name="T38" fmla="*/ 24 w 90"/>
                <a:gd name="T39" fmla="*/ 60 h 68"/>
                <a:gd name="T40" fmla="*/ 90 w 90"/>
                <a:gd name="T41" fmla="*/ 60 h 68"/>
                <a:gd name="T42" fmla="*/ 90 w 90"/>
                <a:gd name="T43" fmla="*/ 68 h 68"/>
                <a:gd name="T44" fmla="*/ 0 w 90"/>
                <a:gd name="T45" fmla="*/ 68 h 68"/>
                <a:gd name="T46" fmla="*/ 0 w 90"/>
                <a:gd name="T47" fmla="*/ 65 h 68"/>
                <a:gd name="T48" fmla="*/ 2 w 90"/>
                <a:gd name="T49" fmla="*/ 62 h 68"/>
                <a:gd name="T50" fmla="*/ 6 w 90"/>
                <a:gd name="T51" fmla="*/ 58 h 68"/>
                <a:gd name="T52" fmla="*/ 14 w 90"/>
                <a:gd name="T53" fmla="*/ 53 h 68"/>
                <a:gd name="T54" fmla="*/ 18 w 90"/>
                <a:gd name="T55" fmla="*/ 50 h 68"/>
                <a:gd name="T56" fmla="*/ 26 w 90"/>
                <a:gd name="T57" fmla="*/ 47 h 68"/>
                <a:gd name="T58" fmla="*/ 34 w 90"/>
                <a:gd name="T59" fmla="*/ 43 h 68"/>
                <a:gd name="T60" fmla="*/ 46 w 90"/>
                <a:gd name="T61" fmla="*/ 39 h 68"/>
                <a:gd name="T62" fmla="*/ 54 w 90"/>
                <a:gd name="T63" fmla="*/ 35 h 68"/>
                <a:gd name="T64" fmla="*/ 60 w 90"/>
                <a:gd name="T65" fmla="*/ 32 h 68"/>
                <a:gd name="T66" fmla="*/ 64 w 90"/>
                <a:gd name="T67" fmla="*/ 29 h 68"/>
                <a:gd name="T68" fmla="*/ 70 w 90"/>
                <a:gd name="T69" fmla="*/ 25 h 68"/>
                <a:gd name="T70" fmla="*/ 72 w 90"/>
                <a:gd name="T71" fmla="*/ 22 h 68"/>
                <a:gd name="T72" fmla="*/ 72 w 90"/>
                <a:gd name="T73" fmla="*/ 19 h 68"/>
                <a:gd name="T74" fmla="*/ 72 w 90"/>
                <a:gd name="T75" fmla="*/ 16 h 68"/>
                <a:gd name="T76" fmla="*/ 70 w 90"/>
                <a:gd name="T77" fmla="*/ 13 h 68"/>
                <a:gd name="T78" fmla="*/ 66 w 90"/>
                <a:gd name="T79" fmla="*/ 10 h 68"/>
                <a:gd name="T80" fmla="*/ 60 w 90"/>
                <a:gd name="T81" fmla="*/ 9 h 68"/>
                <a:gd name="T82" fmla="*/ 54 w 90"/>
                <a:gd name="T83" fmla="*/ 7 h 68"/>
                <a:gd name="T84" fmla="*/ 46 w 90"/>
                <a:gd name="T85" fmla="*/ 7 h 68"/>
                <a:gd name="T86" fmla="*/ 40 w 90"/>
                <a:gd name="T87" fmla="*/ 7 h 68"/>
                <a:gd name="T88" fmla="*/ 34 w 90"/>
                <a:gd name="T89" fmla="*/ 9 h 68"/>
                <a:gd name="T90" fmla="*/ 28 w 90"/>
                <a:gd name="T91" fmla="*/ 11 h 68"/>
                <a:gd name="T92" fmla="*/ 24 w 90"/>
                <a:gd name="T93" fmla="*/ 13 h 68"/>
                <a:gd name="T94" fmla="*/ 22 w 90"/>
                <a:gd name="T95" fmla="*/ 17 h 68"/>
                <a:gd name="T96" fmla="*/ 20 w 90"/>
                <a:gd name="T97" fmla="*/ 21 h 68"/>
                <a:gd name="T98" fmla="*/ 4 w 90"/>
                <a:gd name="T99" fmla="*/ 20 h 68"/>
                <a:gd name="T100" fmla="*/ 4 w 90"/>
                <a:gd name="T101" fmla="*/ 15 h 68"/>
                <a:gd name="T102" fmla="*/ 8 w 90"/>
                <a:gd name="T103" fmla="*/ 11 h 68"/>
                <a:gd name="T104" fmla="*/ 12 w 90"/>
                <a:gd name="T105" fmla="*/ 8 h 68"/>
                <a:gd name="T106" fmla="*/ 16 w 90"/>
                <a:gd name="T107" fmla="*/ 5 h 68"/>
                <a:gd name="T108" fmla="*/ 22 w 90"/>
                <a:gd name="T109" fmla="*/ 3 h 68"/>
                <a:gd name="T110" fmla="*/ 30 w 90"/>
                <a:gd name="T111" fmla="*/ 1 h 68"/>
                <a:gd name="T112" fmla="*/ 38 w 90"/>
                <a:gd name="T113" fmla="*/ 0 h 68"/>
                <a:gd name="T114" fmla="*/ 48 w 90"/>
                <a:gd name="T11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 h="68">
                  <a:moveTo>
                    <a:pt x="48" y="0"/>
                  </a:moveTo>
                  <a:lnTo>
                    <a:pt x="56" y="0"/>
                  </a:lnTo>
                  <a:lnTo>
                    <a:pt x="64" y="2"/>
                  </a:lnTo>
                  <a:lnTo>
                    <a:pt x="72" y="3"/>
                  </a:lnTo>
                  <a:lnTo>
                    <a:pt x="78" y="6"/>
                  </a:lnTo>
                  <a:lnTo>
                    <a:pt x="84" y="9"/>
                  </a:lnTo>
                  <a:lnTo>
                    <a:pt x="88" y="14"/>
                  </a:lnTo>
                  <a:lnTo>
                    <a:pt x="90" y="19"/>
                  </a:lnTo>
                  <a:lnTo>
                    <a:pt x="88" y="23"/>
                  </a:lnTo>
                  <a:lnTo>
                    <a:pt x="86" y="27"/>
                  </a:lnTo>
                  <a:lnTo>
                    <a:pt x="82" y="31"/>
                  </a:lnTo>
                  <a:lnTo>
                    <a:pt x="76" y="35"/>
                  </a:lnTo>
                  <a:lnTo>
                    <a:pt x="68" y="39"/>
                  </a:lnTo>
                  <a:lnTo>
                    <a:pt x="60" y="43"/>
                  </a:lnTo>
                  <a:lnTo>
                    <a:pt x="50" y="47"/>
                  </a:lnTo>
                  <a:lnTo>
                    <a:pt x="42" y="50"/>
                  </a:lnTo>
                  <a:lnTo>
                    <a:pt x="38" y="53"/>
                  </a:lnTo>
                  <a:lnTo>
                    <a:pt x="34" y="54"/>
                  </a:lnTo>
                  <a:lnTo>
                    <a:pt x="30" y="56"/>
                  </a:lnTo>
                  <a:lnTo>
                    <a:pt x="24" y="60"/>
                  </a:lnTo>
                  <a:lnTo>
                    <a:pt x="90" y="60"/>
                  </a:lnTo>
                  <a:lnTo>
                    <a:pt x="90" y="68"/>
                  </a:lnTo>
                  <a:lnTo>
                    <a:pt x="0" y="68"/>
                  </a:lnTo>
                  <a:lnTo>
                    <a:pt x="0" y="65"/>
                  </a:lnTo>
                  <a:lnTo>
                    <a:pt x="2" y="62"/>
                  </a:lnTo>
                  <a:lnTo>
                    <a:pt x="6" y="58"/>
                  </a:lnTo>
                  <a:lnTo>
                    <a:pt x="14" y="53"/>
                  </a:lnTo>
                  <a:lnTo>
                    <a:pt x="18" y="50"/>
                  </a:lnTo>
                  <a:lnTo>
                    <a:pt x="26" y="47"/>
                  </a:lnTo>
                  <a:lnTo>
                    <a:pt x="34" y="43"/>
                  </a:lnTo>
                  <a:lnTo>
                    <a:pt x="46" y="39"/>
                  </a:lnTo>
                  <a:lnTo>
                    <a:pt x="54" y="35"/>
                  </a:lnTo>
                  <a:lnTo>
                    <a:pt x="60" y="32"/>
                  </a:lnTo>
                  <a:lnTo>
                    <a:pt x="64" y="29"/>
                  </a:lnTo>
                  <a:lnTo>
                    <a:pt x="70" y="25"/>
                  </a:lnTo>
                  <a:lnTo>
                    <a:pt x="72" y="22"/>
                  </a:lnTo>
                  <a:lnTo>
                    <a:pt x="72" y="19"/>
                  </a:lnTo>
                  <a:lnTo>
                    <a:pt x="72" y="16"/>
                  </a:lnTo>
                  <a:lnTo>
                    <a:pt x="70" y="13"/>
                  </a:lnTo>
                  <a:lnTo>
                    <a:pt x="66" y="10"/>
                  </a:lnTo>
                  <a:lnTo>
                    <a:pt x="60" y="9"/>
                  </a:lnTo>
                  <a:lnTo>
                    <a:pt x="54" y="7"/>
                  </a:lnTo>
                  <a:lnTo>
                    <a:pt x="46" y="7"/>
                  </a:lnTo>
                  <a:lnTo>
                    <a:pt x="40" y="7"/>
                  </a:lnTo>
                  <a:lnTo>
                    <a:pt x="34" y="9"/>
                  </a:lnTo>
                  <a:lnTo>
                    <a:pt x="28" y="11"/>
                  </a:lnTo>
                  <a:lnTo>
                    <a:pt x="24" y="13"/>
                  </a:lnTo>
                  <a:lnTo>
                    <a:pt x="22" y="17"/>
                  </a:lnTo>
                  <a:lnTo>
                    <a:pt x="20" y="21"/>
                  </a:lnTo>
                  <a:lnTo>
                    <a:pt x="4" y="20"/>
                  </a:lnTo>
                  <a:lnTo>
                    <a:pt x="4" y="15"/>
                  </a:lnTo>
                  <a:lnTo>
                    <a:pt x="8" y="11"/>
                  </a:lnTo>
                  <a:lnTo>
                    <a:pt x="12" y="8"/>
                  </a:lnTo>
                  <a:lnTo>
                    <a:pt x="16" y="5"/>
                  </a:lnTo>
                  <a:lnTo>
                    <a:pt x="22" y="3"/>
                  </a:lnTo>
                  <a:lnTo>
                    <a:pt x="30" y="1"/>
                  </a:lnTo>
                  <a:lnTo>
                    <a:pt x="38"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 name="Freeform 16"/>
            <p:cNvSpPr>
              <a:spLocks noEditPoints="1"/>
            </p:cNvSpPr>
            <p:nvPr/>
          </p:nvSpPr>
          <p:spPr bwMode="auto">
            <a:xfrm>
              <a:off x="1480" y="3193"/>
              <a:ext cx="44" cy="69"/>
            </a:xfrm>
            <a:custGeom>
              <a:avLst/>
              <a:gdLst>
                <a:gd name="T0" fmla="*/ 44 w 88"/>
                <a:gd name="T1" fmla="*/ 7 h 69"/>
                <a:gd name="T2" fmla="*/ 36 w 88"/>
                <a:gd name="T3" fmla="*/ 8 h 69"/>
                <a:gd name="T4" fmla="*/ 30 w 88"/>
                <a:gd name="T5" fmla="*/ 9 h 69"/>
                <a:gd name="T6" fmla="*/ 26 w 88"/>
                <a:gd name="T7" fmla="*/ 12 h 69"/>
                <a:gd name="T8" fmla="*/ 18 w 88"/>
                <a:gd name="T9" fmla="*/ 21 h 69"/>
                <a:gd name="T10" fmla="*/ 16 w 88"/>
                <a:gd name="T11" fmla="*/ 35 h 69"/>
                <a:gd name="T12" fmla="*/ 18 w 88"/>
                <a:gd name="T13" fmla="*/ 49 h 69"/>
                <a:gd name="T14" fmla="*/ 24 w 88"/>
                <a:gd name="T15" fmla="*/ 57 h 69"/>
                <a:gd name="T16" fmla="*/ 30 w 88"/>
                <a:gd name="T17" fmla="*/ 60 h 69"/>
                <a:gd name="T18" fmla="*/ 36 w 88"/>
                <a:gd name="T19" fmla="*/ 62 h 69"/>
                <a:gd name="T20" fmla="*/ 44 w 88"/>
                <a:gd name="T21" fmla="*/ 63 h 69"/>
                <a:gd name="T22" fmla="*/ 52 w 88"/>
                <a:gd name="T23" fmla="*/ 62 h 69"/>
                <a:gd name="T24" fmla="*/ 58 w 88"/>
                <a:gd name="T25" fmla="*/ 60 h 69"/>
                <a:gd name="T26" fmla="*/ 64 w 88"/>
                <a:gd name="T27" fmla="*/ 57 h 69"/>
                <a:gd name="T28" fmla="*/ 70 w 88"/>
                <a:gd name="T29" fmla="*/ 49 h 69"/>
                <a:gd name="T30" fmla="*/ 72 w 88"/>
                <a:gd name="T31" fmla="*/ 35 h 69"/>
                <a:gd name="T32" fmla="*/ 70 w 88"/>
                <a:gd name="T33" fmla="*/ 21 h 69"/>
                <a:gd name="T34" fmla="*/ 64 w 88"/>
                <a:gd name="T35" fmla="*/ 13 h 69"/>
                <a:gd name="T36" fmla="*/ 58 w 88"/>
                <a:gd name="T37" fmla="*/ 10 h 69"/>
                <a:gd name="T38" fmla="*/ 52 w 88"/>
                <a:gd name="T39" fmla="*/ 8 h 69"/>
                <a:gd name="T40" fmla="*/ 44 w 88"/>
                <a:gd name="T41" fmla="*/ 7 h 69"/>
                <a:gd name="T42" fmla="*/ 44 w 88"/>
                <a:gd name="T43" fmla="*/ 0 h 69"/>
                <a:gd name="T44" fmla="*/ 54 w 88"/>
                <a:gd name="T45" fmla="*/ 1 h 69"/>
                <a:gd name="T46" fmla="*/ 64 w 88"/>
                <a:gd name="T47" fmla="*/ 2 h 69"/>
                <a:gd name="T48" fmla="*/ 70 w 88"/>
                <a:gd name="T49" fmla="*/ 5 h 69"/>
                <a:gd name="T50" fmla="*/ 76 w 88"/>
                <a:gd name="T51" fmla="*/ 9 h 69"/>
                <a:gd name="T52" fmla="*/ 82 w 88"/>
                <a:gd name="T53" fmla="*/ 13 h 69"/>
                <a:gd name="T54" fmla="*/ 86 w 88"/>
                <a:gd name="T55" fmla="*/ 19 h 69"/>
                <a:gd name="T56" fmla="*/ 88 w 88"/>
                <a:gd name="T57" fmla="*/ 26 h 69"/>
                <a:gd name="T58" fmla="*/ 88 w 88"/>
                <a:gd name="T59" fmla="*/ 35 h 69"/>
                <a:gd name="T60" fmla="*/ 86 w 88"/>
                <a:gd name="T61" fmla="*/ 46 h 69"/>
                <a:gd name="T62" fmla="*/ 84 w 88"/>
                <a:gd name="T63" fmla="*/ 54 h 69"/>
                <a:gd name="T64" fmla="*/ 80 w 88"/>
                <a:gd name="T65" fmla="*/ 59 h 69"/>
                <a:gd name="T66" fmla="*/ 74 w 88"/>
                <a:gd name="T67" fmla="*/ 62 h 69"/>
                <a:gd name="T68" fmla="*/ 68 w 88"/>
                <a:gd name="T69" fmla="*/ 65 h 69"/>
                <a:gd name="T70" fmla="*/ 62 w 88"/>
                <a:gd name="T71" fmla="*/ 68 h 69"/>
                <a:gd name="T72" fmla="*/ 54 w 88"/>
                <a:gd name="T73" fmla="*/ 69 h 69"/>
                <a:gd name="T74" fmla="*/ 44 w 88"/>
                <a:gd name="T75" fmla="*/ 69 h 69"/>
                <a:gd name="T76" fmla="*/ 34 w 88"/>
                <a:gd name="T77" fmla="*/ 69 h 69"/>
                <a:gd name="T78" fmla="*/ 26 w 88"/>
                <a:gd name="T79" fmla="*/ 68 h 69"/>
                <a:gd name="T80" fmla="*/ 20 w 88"/>
                <a:gd name="T81" fmla="*/ 65 h 69"/>
                <a:gd name="T82" fmla="*/ 14 w 88"/>
                <a:gd name="T83" fmla="*/ 62 h 69"/>
                <a:gd name="T84" fmla="*/ 6 w 88"/>
                <a:gd name="T85" fmla="*/ 56 h 69"/>
                <a:gd name="T86" fmla="*/ 2 w 88"/>
                <a:gd name="T87" fmla="*/ 46 h 69"/>
                <a:gd name="T88" fmla="*/ 0 w 88"/>
                <a:gd name="T89" fmla="*/ 35 h 69"/>
                <a:gd name="T90" fmla="*/ 2 w 88"/>
                <a:gd name="T91" fmla="*/ 24 h 69"/>
                <a:gd name="T92" fmla="*/ 4 w 88"/>
                <a:gd name="T93" fmla="*/ 15 h 69"/>
                <a:gd name="T94" fmla="*/ 8 w 88"/>
                <a:gd name="T95" fmla="*/ 11 h 69"/>
                <a:gd name="T96" fmla="*/ 14 w 88"/>
                <a:gd name="T97" fmla="*/ 7 h 69"/>
                <a:gd name="T98" fmla="*/ 20 w 88"/>
                <a:gd name="T99" fmla="*/ 4 h 69"/>
                <a:gd name="T100" fmla="*/ 26 w 88"/>
                <a:gd name="T101" fmla="*/ 2 h 69"/>
                <a:gd name="T102" fmla="*/ 34 w 88"/>
                <a:gd name="T103" fmla="*/ 1 h 69"/>
                <a:gd name="T104" fmla="*/ 44 w 88"/>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69">
                  <a:moveTo>
                    <a:pt x="44" y="7"/>
                  </a:moveTo>
                  <a:lnTo>
                    <a:pt x="36" y="8"/>
                  </a:lnTo>
                  <a:lnTo>
                    <a:pt x="30" y="9"/>
                  </a:lnTo>
                  <a:lnTo>
                    <a:pt x="26" y="12"/>
                  </a:lnTo>
                  <a:lnTo>
                    <a:pt x="18" y="21"/>
                  </a:lnTo>
                  <a:lnTo>
                    <a:pt x="16" y="35"/>
                  </a:lnTo>
                  <a:lnTo>
                    <a:pt x="18" y="49"/>
                  </a:lnTo>
                  <a:lnTo>
                    <a:pt x="24" y="57"/>
                  </a:lnTo>
                  <a:lnTo>
                    <a:pt x="30" y="60"/>
                  </a:lnTo>
                  <a:lnTo>
                    <a:pt x="36" y="62"/>
                  </a:lnTo>
                  <a:lnTo>
                    <a:pt x="44" y="63"/>
                  </a:lnTo>
                  <a:lnTo>
                    <a:pt x="52" y="62"/>
                  </a:lnTo>
                  <a:lnTo>
                    <a:pt x="58" y="60"/>
                  </a:lnTo>
                  <a:lnTo>
                    <a:pt x="64" y="57"/>
                  </a:lnTo>
                  <a:lnTo>
                    <a:pt x="70" y="49"/>
                  </a:lnTo>
                  <a:lnTo>
                    <a:pt x="72" y="35"/>
                  </a:lnTo>
                  <a:lnTo>
                    <a:pt x="70" y="21"/>
                  </a:lnTo>
                  <a:lnTo>
                    <a:pt x="64" y="13"/>
                  </a:lnTo>
                  <a:lnTo>
                    <a:pt x="58" y="10"/>
                  </a:lnTo>
                  <a:lnTo>
                    <a:pt x="52" y="8"/>
                  </a:lnTo>
                  <a:lnTo>
                    <a:pt x="44" y="7"/>
                  </a:lnTo>
                  <a:close/>
                  <a:moveTo>
                    <a:pt x="44" y="0"/>
                  </a:moveTo>
                  <a:lnTo>
                    <a:pt x="54" y="1"/>
                  </a:lnTo>
                  <a:lnTo>
                    <a:pt x="64" y="2"/>
                  </a:lnTo>
                  <a:lnTo>
                    <a:pt x="70" y="5"/>
                  </a:lnTo>
                  <a:lnTo>
                    <a:pt x="76" y="9"/>
                  </a:lnTo>
                  <a:lnTo>
                    <a:pt x="82" y="13"/>
                  </a:lnTo>
                  <a:lnTo>
                    <a:pt x="86" y="19"/>
                  </a:lnTo>
                  <a:lnTo>
                    <a:pt x="88" y="26"/>
                  </a:lnTo>
                  <a:lnTo>
                    <a:pt x="88" y="35"/>
                  </a:lnTo>
                  <a:lnTo>
                    <a:pt x="86" y="46"/>
                  </a:lnTo>
                  <a:lnTo>
                    <a:pt x="84" y="54"/>
                  </a:lnTo>
                  <a:lnTo>
                    <a:pt x="80" y="59"/>
                  </a:lnTo>
                  <a:lnTo>
                    <a:pt x="74" y="62"/>
                  </a:lnTo>
                  <a:lnTo>
                    <a:pt x="68" y="65"/>
                  </a:lnTo>
                  <a:lnTo>
                    <a:pt x="62" y="68"/>
                  </a:lnTo>
                  <a:lnTo>
                    <a:pt x="54" y="69"/>
                  </a:lnTo>
                  <a:lnTo>
                    <a:pt x="44" y="69"/>
                  </a:lnTo>
                  <a:lnTo>
                    <a:pt x="34" y="69"/>
                  </a:lnTo>
                  <a:lnTo>
                    <a:pt x="26" y="68"/>
                  </a:lnTo>
                  <a:lnTo>
                    <a:pt x="20" y="65"/>
                  </a:lnTo>
                  <a:lnTo>
                    <a:pt x="14" y="62"/>
                  </a:lnTo>
                  <a:lnTo>
                    <a:pt x="6" y="56"/>
                  </a:lnTo>
                  <a:lnTo>
                    <a:pt x="2" y="46"/>
                  </a:lnTo>
                  <a:lnTo>
                    <a:pt x="0" y="35"/>
                  </a:lnTo>
                  <a:lnTo>
                    <a:pt x="2" y="24"/>
                  </a:lnTo>
                  <a:lnTo>
                    <a:pt x="4" y="15"/>
                  </a:lnTo>
                  <a:lnTo>
                    <a:pt x="8" y="11"/>
                  </a:lnTo>
                  <a:lnTo>
                    <a:pt x="14" y="7"/>
                  </a:lnTo>
                  <a:lnTo>
                    <a:pt x="20" y="4"/>
                  </a:lnTo>
                  <a:lnTo>
                    <a:pt x="26" y="2"/>
                  </a:lnTo>
                  <a:lnTo>
                    <a:pt x="34" y="1"/>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 name="Line 17"/>
            <p:cNvSpPr>
              <a:spLocks noChangeShapeType="1"/>
            </p:cNvSpPr>
            <p:nvPr/>
          </p:nvSpPr>
          <p:spPr bwMode="auto">
            <a:xfrm>
              <a:off x="1600" y="3072"/>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 name="Line 18"/>
            <p:cNvSpPr>
              <a:spLocks noChangeShapeType="1"/>
            </p:cNvSpPr>
            <p:nvPr/>
          </p:nvSpPr>
          <p:spPr bwMode="auto">
            <a:xfrm flipH="1">
              <a:off x="4340" y="3072"/>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 name="Line 19"/>
            <p:cNvSpPr>
              <a:spLocks noChangeShapeType="1"/>
            </p:cNvSpPr>
            <p:nvPr/>
          </p:nvSpPr>
          <p:spPr bwMode="auto">
            <a:xfrm>
              <a:off x="1600" y="2957"/>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4" name="Line 20"/>
            <p:cNvSpPr>
              <a:spLocks noChangeShapeType="1"/>
            </p:cNvSpPr>
            <p:nvPr/>
          </p:nvSpPr>
          <p:spPr bwMode="auto">
            <a:xfrm flipH="1">
              <a:off x="4340" y="2957"/>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 name="Line 21"/>
            <p:cNvSpPr>
              <a:spLocks noChangeShapeType="1"/>
            </p:cNvSpPr>
            <p:nvPr/>
          </p:nvSpPr>
          <p:spPr bwMode="auto">
            <a:xfrm>
              <a:off x="1600" y="2875"/>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 name="Line 22"/>
            <p:cNvSpPr>
              <a:spLocks noChangeShapeType="1"/>
            </p:cNvSpPr>
            <p:nvPr/>
          </p:nvSpPr>
          <p:spPr bwMode="auto">
            <a:xfrm flipH="1">
              <a:off x="4340" y="2875"/>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 name="Line 23"/>
            <p:cNvSpPr>
              <a:spLocks noChangeShapeType="1"/>
            </p:cNvSpPr>
            <p:nvPr/>
          </p:nvSpPr>
          <p:spPr bwMode="auto">
            <a:xfrm>
              <a:off x="1600" y="2812"/>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0" name="Line 24"/>
            <p:cNvSpPr>
              <a:spLocks noChangeShapeType="1"/>
            </p:cNvSpPr>
            <p:nvPr/>
          </p:nvSpPr>
          <p:spPr bwMode="auto">
            <a:xfrm flipH="1">
              <a:off x="4340" y="2812"/>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1" name="Line 25"/>
            <p:cNvSpPr>
              <a:spLocks noChangeShapeType="1"/>
            </p:cNvSpPr>
            <p:nvPr/>
          </p:nvSpPr>
          <p:spPr bwMode="auto">
            <a:xfrm>
              <a:off x="1600" y="2760"/>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2" name="Line 26"/>
            <p:cNvSpPr>
              <a:spLocks noChangeShapeType="1"/>
            </p:cNvSpPr>
            <p:nvPr/>
          </p:nvSpPr>
          <p:spPr bwMode="auto">
            <a:xfrm flipH="1">
              <a:off x="4340" y="2760"/>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3" name="Line 27"/>
            <p:cNvSpPr>
              <a:spLocks noChangeShapeType="1"/>
            </p:cNvSpPr>
            <p:nvPr/>
          </p:nvSpPr>
          <p:spPr bwMode="auto">
            <a:xfrm>
              <a:off x="1600" y="2716"/>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4" name="Line 28"/>
            <p:cNvSpPr>
              <a:spLocks noChangeShapeType="1"/>
            </p:cNvSpPr>
            <p:nvPr/>
          </p:nvSpPr>
          <p:spPr bwMode="auto">
            <a:xfrm flipH="1">
              <a:off x="4340" y="2716"/>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5" name="Line 29"/>
            <p:cNvSpPr>
              <a:spLocks noChangeShapeType="1"/>
            </p:cNvSpPr>
            <p:nvPr/>
          </p:nvSpPr>
          <p:spPr bwMode="auto">
            <a:xfrm>
              <a:off x="1600" y="2678"/>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6" name="Line 30"/>
            <p:cNvSpPr>
              <a:spLocks noChangeShapeType="1"/>
            </p:cNvSpPr>
            <p:nvPr/>
          </p:nvSpPr>
          <p:spPr bwMode="auto">
            <a:xfrm flipH="1">
              <a:off x="4340" y="2678"/>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7" name="Line 31"/>
            <p:cNvSpPr>
              <a:spLocks noChangeShapeType="1"/>
            </p:cNvSpPr>
            <p:nvPr/>
          </p:nvSpPr>
          <p:spPr bwMode="auto">
            <a:xfrm>
              <a:off x="1600" y="2644"/>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8" name="Line 32"/>
            <p:cNvSpPr>
              <a:spLocks noChangeShapeType="1"/>
            </p:cNvSpPr>
            <p:nvPr/>
          </p:nvSpPr>
          <p:spPr bwMode="auto">
            <a:xfrm flipH="1">
              <a:off x="4340" y="2644"/>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9" name="Freeform 33"/>
            <p:cNvSpPr>
              <a:spLocks noEditPoints="1"/>
            </p:cNvSpPr>
            <p:nvPr/>
          </p:nvSpPr>
          <p:spPr bwMode="auto">
            <a:xfrm>
              <a:off x="1600" y="2614"/>
              <a:ext cx="2754" cy="1"/>
            </a:xfrm>
            <a:custGeom>
              <a:avLst/>
              <a:gdLst>
                <a:gd name="T0" fmla="*/ 5440 w 5508"/>
                <a:gd name="T1" fmla="*/ 0 h 1"/>
                <a:gd name="T2" fmla="*/ 5352 w 5508"/>
                <a:gd name="T3" fmla="*/ 0 h 1"/>
                <a:gd name="T4" fmla="*/ 5262 w 5508"/>
                <a:gd name="T5" fmla="*/ 0 h 1"/>
                <a:gd name="T6" fmla="*/ 5174 w 5508"/>
                <a:gd name="T7" fmla="*/ 0 h 1"/>
                <a:gd name="T8" fmla="*/ 5084 w 5508"/>
                <a:gd name="T9" fmla="*/ 0 h 1"/>
                <a:gd name="T10" fmla="*/ 4996 w 5508"/>
                <a:gd name="T11" fmla="*/ 0 h 1"/>
                <a:gd name="T12" fmla="*/ 4908 w 5508"/>
                <a:gd name="T13" fmla="*/ 0 h 1"/>
                <a:gd name="T14" fmla="*/ 4818 w 5508"/>
                <a:gd name="T15" fmla="*/ 0 h 1"/>
                <a:gd name="T16" fmla="*/ 4730 w 5508"/>
                <a:gd name="T17" fmla="*/ 0 h 1"/>
                <a:gd name="T18" fmla="*/ 4642 w 5508"/>
                <a:gd name="T19" fmla="*/ 0 h 1"/>
                <a:gd name="T20" fmla="*/ 4552 w 5508"/>
                <a:gd name="T21" fmla="*/ 0 h 1"/>
                <a:gd name="T22" fmla="*/ 4464 w 5508"/>
                <a:gd name="T23" fmla="*/ 0 h 1"/>
                <a:gd name="T24" fmla="*/ 4374 w 5508"/>
                <a:gd name="T25" fmla="*/ 0 h 1"/>
                <a:gd name="T26" fmla="*/ 4286 w 5508"/>
                <a:gd name="T27" fmla="*/ 0 h 1"/>
                <a:gd name="T28" fmla="*/ 4198 w 5508"/>
                <a:gd name="T29" fmla="*/ 0 h 1"/>
                <a:gd name="T30" fmla="*/ 4108 w 5508"/>
                <a:gd name="T31" fmla="*/ 0 h 1"/>
                <a:gd name="T32" fmla="*/ 4020 w 5508"/>
                <a:gd name="T33" fmla="*/ 0 h 1"/>
                <a:gd name="T34" fmla="*/ 3932 w 5508"/>
                <a:gd name="T35" fmla="*/ 0 h 1"/>
                <a:gd name="T36" fmla="*/ 3843 w 5508"/>
                <a:gd name="T37" fmla="*/ 0 h 1"/>
                <a:gd name="T38" fmla="*/ 3755 w 5508"/>
                <a:gd name="T39" fmla="*/ 0 h 1"/>
                <a:gd name="T40" fmla="*/ 3665 w 5508"/>
                <a:gd name="T41" fmla="*/ 0 h 1"/>
                <a:gd name="T42" fmla="*/ 3577 w 5508"/>
                <a:gd name="T43" fmla="*/ 0 h 1"/>
                <a:gd name="T44" fmla="*/ 3489 w 5508"/>
                <a:gd name="T45" fmla="*/ 0 h 1"/>
                <a:gd name="T46" fmla="*/ 3399 w 5508"/>
                <a:gd name="T47" fmla="*/ 0 h 1"/>
                <a:gd name="T48" fmla="*/ 3311 w 5508"/>
                <a:gd name="T49" fmla="*/ 0 h 1"/>
                <a:gd name="T50" fmla="*/ 3223 w 5508"/>
                <a:gd name="T51" fmla="*/ 0 h 1"/>
                <a:gd name="T52" fmla="*/ 3133 w 5508"/>
                <a:gd name="T53" fmla="*/ 0 h 1"/>
                <a:gd name="T54" fmla="*/ 3045 w 5508"/>
                <a:gd name="T55" fmla="*/ 0 h 1"/>
                <a:gd name="T56" fmla="*/ 2957 w 5508"/>
                <a:gd name="T57" fmla="*/ 0 h 1"/>
                <a:gd name="T58" fmla="*/ 2867 w 5508"/>
                <a:gd name="T59" fmla="*/ 0 h 1"/>
                <a:gd name="T60" fmla="*/ 2779 w 5508"/>
                <a:gd name="T61" fmla="*/ 0 h 1"/>
                <a:gd name="T62" fmla="*/ 2689 w 5508"/>
                <a:gd name="T63" fmla="*/ 0 h 1"/>
                <a:gd name="T64" fmla="*/ 2601 w 5508"/>
                <a:gd name="T65" fmla="*/ 0 h 1"/>
                <a:gd name="T66" fmla="*/ 2513 w 5508"/>
                <a:gd name="T67" fmla="*/ 0 h 1"/>
                <a:gd name="T68" fmla="*/ 2423 w 5508"/>
                <a:gd name="T69" fmla="*/ 0 h 1"/>
                <a:gd name="T70" fmla="*/ 2335 w 5508"/>
                <a:gd name="T71" fmla="*/ 0 h 1"/>
                <a:gd name="T72" fmla="*/ 2247 w 5508"/>
                <a:gd name="T73" fmla="*/ 0 h 1"/>
                <a:gd name="T74" fmla="*/ 2157 w 5508"/>
                <a:gd name="T75" fmla="*/ 0 h 1"/>
                <a:gd name="T76" fmla="*/ 2069 w 5508"/>
                <a:gd name="T77" fmla="*/ 0 h 1"/>
                <a:gd name="T78" fmla="*/ 1979 w 5508"/>
                <a:gd name="T79" fmla="*/ 0 h 1"/>
                <a:gd name="T80" fmla="*/ 1891 w 5508"/>
                <a:gd name="T81" fmla="*/ 0 h 1"/>
                <a:gd name="T82" fmla="*/ 1803 w 5508"/>
                <a:gd name="T83" fmla="*/ 0 h 1"/>
                <a:gd name="T84" fmla="*/ 1713 w 5508"/>
                <a:gd name="T85" fmla="*/ 0 h 1"/>
                <a:gd name="T86" fmla="*/ 1625 w 5508"/>
                <a:gd name="T87" fmla="*/ 0 h 1"/>
                <a:gd name="T88" fmla="*/ 1537 w 5508"/>
                <a:gd name="T89" fmla="*/ 0 h 1"/>
                <a:gd name="T90" fmla="*/ 1447 w 5508"/>
                <a:gd name="T91" fmla="*/ 0 h 1"/>
                <a:gd name="T92" fmla="*/ 1359 w 5508"/>
                <a:gd name="T93" fmla="*/ 0 h 1"/>
                <a:gd name="T94" fmla="*/ 1271 w 5508"/>
                <a:gd name="T95" fmla="*/ 0 h 1"/>
                <a:gd name="T96" fmla="*/ 1181 w 5508"/>
                <a:gd name="T97" fmla="*/ 0 h 1"/>
                <a:gd name="T98" fmla="*/ 1093 w 5508"/>
                <a:gd name="T99" fmla="*/ 0 h 1"/>
                <a:gd name="T100" fmla="*/ 1003 w 5508"/>
                <a:gd name="T101" fmla="*/ 0 h 1"/>
                <a:gd name="T102" fmla="*/ 915 w 5508"/>
                <a:gd name="T103" fmla="*/ 0 h 1"/>
                <a:gd name="T104" fmla="*/ 827 w 5508"/>
                <a:gd name="T105" fmla="*/ 0 h 1"/>
                <a:gd name="T106" fmla="*/ 737 w 5508"/>
                <a:gd name="T107" fmla="*/ 0 h 1"/>
                <a:gd name="T108" fmla="*/ 649 w 5508"/>
                <a:gd name="T109" fmla="*/ 0 h 1"/>
                <a:gd name="T110" fmla="*/ 562 w 5508"/>
                <a:gd name="T111" fmla="*/ 0 h 1"/>
                <a:gd name="T112" fmla="*/ 472 w 5508"/>
                <a:gd name="T113" fmla="*/ 0 h 1"/>
                <a:gd name="T114" fmla="*/ 384 w 5508"/>
                <a:gd name="T115" fmla="*/ 0 h 1"/>
                <a:gd name="T116" fmla="*/ 294 w 5508"/>
                <a:gd name="T117" fmla="*/ 0 h 1"/>
                <a:gd name="T118" fmla="*/ 206 w 5508"/>
                <a:gd name="T119" fmla="*/ 0 h 1"/>
                <a:gd name="T120" fmla="*/ 118 w 5508"/>
                <a:gd name="T121" fmla="*/ 0 h 1"/>
                <a:gd name="T122" fmla="*/ 28 w 5508"/>
                <a:gd name="T1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8" h="1">
                  <a:moveTo>
                    <a:pt x="5498" y="0"/>
                  </a:moveTo>
                  <a:lnTo>
                    <a:pt x="5508" y="0"/>
                  </a:lnTo>
                  <a:lnTo>
                    <a:pt x="5508" y="1"/>
                  </a:lnTo>
                  <a:lnTo>
                    <a:pt x="5498" y="1"/>
                  </a:lnTo>
                  <a:lnTo>
                    <a:pt x="5498" y="0"/>
                  </a:lnTo>
                  <a:close/>
                  <a:moveTo>
                    <a:pt x="5470" y="0"/>
                  </a:moveTo>
                  <a:lnTo>
                    <a:pt x="5480" y="0"/>
                  </a:lnTo>
                  <a:lnTo>
                    <a:pt x="5480" y="1"/>
                  </a:lnTo>
                  <a:lnTo>
                    <a:pt x="5470" y="1"/>
                  </a:lnTo>
                  <a:lnTo>
                    <a:pt x="5470" y="0"/>
                  </a:lnTo>
                  <a:close/>
                  <a:moveTo>
                    <a:pt x="5440" y="0"/>
                  </a:moveTo>
                  <a:lnTo>
                    <a:pt x="5450" y="0"/>
                  </a:lnTo>
                  <a:lnTo>
                    <a:pt x="5450" y="1"/>
                  </a:lnTo>
                  <a:lnTo>
                    <a:pt x="5440" y="1"/>
                  </a:lnTo>
                  <a:lnTo>
                    <a:pt x="5440" y="0"/>
                  </a:lnTo>
                  <a:close/>
                  <a:moveTo>
                    <a:pt x="5410" y="0"/>
                  </a:moveTo>
                  <a:lnTo>
                    <a:pt x="5420" y="0"/>
                  </a:lnTo>
                  <a:lnTo>
                    <a:pt x="5420" y="1"/>
                  </a:lnTo>
                  <a:lnTo>
                    <a:pt x="5410" y="1"/>
                  </a:lnTo>
                  <a:lnTo>
                    <a:pt x="5410" y="0"/>
                  </a:lnTo>
                  <a:close/>
                  <a:moveTo>
                    <a:pt x="5380" y="0"/>
                  </a:moveTo>
                  <a:lnTo>
                    <a:pt x="5390" y="0"/>
                  </a:lnTo>
                  <a:lnTo>
                    <a:pt x="5390" y="1"/>
                  </a:lnTo>
                  <a:lnTo>
                    <a:pt x="5380" y="1"/>
                  </a:lnTo>
                  <a:lnTo>
                    <a:pt x="5380" y="0"/>
                  </a:lnTo>
                  <a:close/>
                  <a:moveTo>
                    <a:pt x="5352" y="0"/>
                  </a:moveTo>
                  <a:lnTo>
                    <a:pt x="5360" y="0"/>
                  </a:lnTo>
                  <a:lnTo>
                    <a:pt x="5360" y="1"/>
                  </a:lnTo>
                  <a:lnTo>
                    <a:pt x="5352" y="1"/>
                  </a:lnTo>
                  <a:lnTo>
                    <a:pt x="5352" y="0"/>
                  </a:lnTo>
                  <a:close/>
                  <a:moveTo>
                    <a:pt x="5322" y="0"/>
                  </a:moveTo>
                  <a:lnTo>
                    <a:pt x="5332" y="0"/>
                  </a:lnTo>
                  <a:lnTo>
                    <a:pt x="5332" y="1"/>
                  </a:lnTo>
                  <a:lnTo>
                    <a:pt x="5322" y="1"/>
                  </a:lnTo>
                  <a:lnTo>
                    <a:pt x="5322" y="0"/>
                  </a:lnTo>
                  <a:close/>
                  <a:moveTo>
                    <a:pt x="5292" y="0"/>
                  </a:moveTo>
                  <a:lnTo>
                    <a:pt x="5302" y="0"/>
                  </a:lnTo>
                  <a:lnTo>
                    <a:pt x="5302" y="1"/>
                  </a:lnTo>
                  <a:lnTo>
                    <a:pt x="5292" y="1"/>
                  </a:lnTo>
                  <a:lnTo>
                    <a:pt x="5292" y="0"/>
                  </a:lnTo>
                  <a:close/>
                  <a:moveTo>
                    <a:pt x="5262" y="0"/>
                  </a:moveTo>
                  <a:lnTo>
                    <a:pt x="5272" y="0"/>
                  </a:lnTo>
                  <a:lnTo>
                    <a:pt x="5272" y="1"/>
                  </a:lnTo>
                  <a:lnTo>
                    <a:pt x="5262" y="1"/>
                  </a:lnTo>
                  <a:lnTo>
                    <a:pt x="5262" y="0"/>
                  </a:lnTo>
                  <a:close/>
                  <a:moveTo>
                    <a:pt x="5232" y="0"/>
                  </a:moveTo>
                  <a:lnTo>
                    <a:pt x="5242" y="0"/>
                  </a:lnTo>
                  <a:lnTo>
                    <a:pt x="5242" y="1"/>
                  </a:lnTo>
                  <a:lnTo>
                    <a:pt x="5232" y="1"/>
                  </a:lnTo>
                  <a:lnTo>
                    <a:pt x="5232" y="0"/>
                  </a:lnTo>
                  <a:close/>
                  <a:moveTo>
                    <a:pt x="5204" y="0"/>
                  </a:moveTo>
                  <a:lnTo>
                    <a:pt x="5214" y="0"/>
                  </a:lnTo>
                  <a:lnTo>
                    <a:pt x="5214" y="1"/>
                  </a:lnTo>
                  <a:lnTo>
                    <a:pt x="5204" y="1"/>
                  </a:lnTo>
                  <a:lnTo>
                    <a:pt x="5204" y="0"/>
                  </a:lnTo>
                  <a:close/>
                  <a:moveTo>
                    <a:pt x="5174" y="0"/>
                  </a:moveTo>
                  <a:lnTo>
                    <a:pt x="5184" y="0"/>
                  </a:lnTo>
                  <a:lnTo>
                    <a:pt x="5184" y="1"/>
                  </a:lnTo>
                  <a:lnTo>
                    <a:pt x="5174" y="1"/>
                  </a:lnTo>
                  <a:lnTo>
                    <a:pt x="5174" y="0"/>
                  </a:lnTo>
                  <a:close/>
                  <a:moveTo>
                    <a:pt x="5144" y="0"/>
                  </a:moveTo>
                  <a:lnTo>
                    <a:pt x="5154" y="0"/>
                  </a:lnTo>
                  <a:lnTo>
                    <a:pt x="5154" y="1"/>
                  </a:lnTo>
                  <a:lnTo>
                    <a:pt x="5144" y="1"/>
                  </a:lnTo>
                  <a:lnTo>
                    <a:pt x="5144" y="0"/>
                  </a:lnTo>
                  <a:close/>
                  <a:moveTo>
                    <a:pt x="5114" y="0"/>
                  </a:moveTo>
                  <a:lnTo>
                    <a:pt x="5124" y="0"/>
                  </a:lnTo>
                  <a:lnTo>
                    <a:pt x="5124" y="1"/>
                  </a:lnTo>
                  <a:lnTo>
                    <a:pt x="5114" y="1"/>
                  </a:lnTo>
                  <a:lnTo>
                    <a:pt x="5114" y="0"/>
                  </a:lnTo>
                  <a:close/>
                  <a:moveTo>
                    <a:pt x="5084" y="0"/>
                  </a:moveTo>
                  <a:lnTo>
                    <a:pt x="5094" y="0"/>
                  </a:lnTo>
                  <a:lnTo>
                    <a:pt x="5094" y="1"/>
                  </a:lnTo>
                  <a:lnTo>
                    <a:pt x="5084" y="1"/>
                  </a:lnTo>
                  <a:lnTo>
                    <a:pt x="5084" y="0"/>
                  </a:lnTo>
                  <a:close/>
                  <a:moveTo>
                    <a:pt x="5056" y="0"/>
                  </a:moveTo>
                  <a:lnTo>
                    <a:pt x="5066" y="0"/>
                  </a:lnTo>
                  <a:lnTo>
                    <a:pt x="5066" y="1"/>
                  </a:lnTo>
                  <a:lnTo>
                    <a:pt x="5056" y="1"/>
                  </a:lnTo>
                  <a:lnTo>
                    <a:pt x="5056" y="0"/>
                  </a:lnTo>
                  <a:close/>
                  <a:moveTo>
                    <a:pt x="5026" y="0"/>
                  </a:moveTo>
                  <a:lnTo>
                    <a:pt x="5036" y="0"/>
                  </a:lnTo>
                  <a:lnTo>
                    <a:pt x="5036" y="1"/>
                  </a:lnTo>
                  <a:lnTo>
                    <a:pt x="5026" y="1"/>
                  </a:lnTo>
                  <a:lnTo>
                    <a:pt x="5026" y="0"/>
                  </a:lnTo>
                  <a:close/>
                  <a:moveTo>
                    <a:pt x="4996" y="0"/>
                  </a:moveTo>
                  <a:lnTo>
                    <a:pt x="5006" y="0"/>
                  </a:lnTo>
                  <a:lnTo>
                    <a:pt x="5006" y="1"/>
                  </a:lnTo>
                  <a:lnTo>
                    <a:pt x="4996" y="1"/>
                  </a:lnTo>
                  <a:lnTo>
                    <a:pt x="4996" y="0"/>
                  </a:lnTo>
                  <a:close/>
                  <a:moveTo>
                    <a:pt x="4966" y="0"/>
                  </a:moveTo>
                  <a:lnTo>
                    <a:pt x="4976" y="0"/>
                  </a:lnTo>
                  <a:lnTo>
                    <a:pt x="4976" y="1"/>
                  </a:lnTo>
                  <a:lnTo>
                    <a:pt x="4966" y="1"/>
                  </a:lnTo>
                  <a:lnTo>
                    <a:pt x="4966" y="0"/>
                  </a:lnTo>
                  <a:close/>
                  <a:moveTo>
                    <a:pt x="4936" y="0"/>
                  </a:moveTo>
                  <a:lnTo>
                    <a:pt x="4946" y="0"/>
                  </a:lnTo>
                  <a:lnTo>
                    <a:pt x="4946" y="1"/>
                  </a:lnTo>
                  <a:lnTo>
                    <a:pt x="4936" y="1"/>
                  </a:lnTo>
                  <a:lnTo>
                    <a:pt x="4936" y="0"/>
                  </a:lnTo>
                  <a:close/>
                  <a:moveTo>
                    <a:pt x="4908" y="0"/>
                  </a:moveTo>
                  <a:lnTo>
                    <a:pt x="4918" y="0"/>
                  </a:lnTo>
                  <a:lnTo>
                    <a:pt x="4918" y="1"/>
                  </a:lnTo>
                  <a:lnTo>
                    <a:pt x="4908" y="1"/>
                  </a:lnTo>
                  <a:lnTo>
                    <a:pt x="4908" y="0"/>
                  </a:lnTo>
                  <a:close/>
                  <a:moveTo>
                    <a:pt x="4878" y="0"/>
                  </a:moveTo>
                  <a:lnTo>
                    <a:pt x="4888" y="0"/>
                  </a:lnTo>
                  <a:lnTo>
                    <a:pt x="4888" y="1"/>
                  </a:lnTo>
                  <a:lnTo>
                    <a:pt x="4878" y="1"/>
                  </a:lnTo>
                  <a:lnTo>
                    <a:pt x="4878" y="0"/>
                  </a:lnTo>
                  <a:close/>
                  <a:moveTo>
                    <a:pt x="4848" y="0"/>
                  </a:moveTo>
                  <a:lnTo>
                    <a:pt x="4858" y="0"/>
                  </a:lnTo>
                  <a:lnTo>
                    <a:pt x="4858" y="1"/>
                  </a:lnTo>
                  <a:lnTo>
                    <a:pt x="4848" y="1"/>
                  </a:lnTo>
                  <a:lnTo>
                    <a:pt x="4848" y="0"/>
                  </a:lnTo>
                  <a:close/>
                  <a:moveTo>
                    <a:pt x="4818" y="0"/>
                  </a:moveTo>
                  <a:lnTo>
                    <a:pt x="4828" y="0"/>
                  </a:lnTo>
                  <a:lnTo>
                    <a:pt x="4828" y="1"/>
                  </a:lnTo>
                  <a:lnTo>
                    <a:pt x="4818" y="1"/>
                  </a:lnTo>
                  <a:lnTo>
                    <a:pt x="4818" y="0"/>
                  </a:lnTo>
                  <a:close/>
                  <a:moveTo>
                    <a:pt x="4790" y="0"/>
                  </a:moveTo>
                  <a:lnTo>
                    <a:pt x="4798" y="0"/>
                  </a:lnTo>
                  <a:lnTo>
                    <a:pt x="4798" y="1"/>
                  </a:lnTo>
                  <a:lnTo>
                    <a:pt x="4790" y="1"/>
                  </a:lnTo>
                  <a:lnTo>
                    <a:pt x="4790" y="0"/>
                  </a:lnTo>
                  <a:close/>
                  <a:moveTo>
                    <a:pt x="4760" y="0"/>
                  </a:moveTo>
                  <a:lnTo>
                    <a:pt x="4770" y="0"/>
                  </a:lnTo>
                  <a:lnTo>
                    <a:pt x="4770" y="1"/>
                  </a:lnTo>
                  <a:lnTo>
                    <a:pt x="4760" y="1"/>
                  </a:lnTo>
                  <a:lnTo>
                    <a:pt x="4760" y="0"/>
                  </a:lnTo>
                  <a:close/>
                  <a:moveTo>
                    <a:pt x="4730" y="0"/>
                  </a:moveTo>
                  <a:lnTo>
                    <a:pt x="4740" y="0"/>
                  </a:lnTo>
                  <a:lnTo>
                    <a:pt x="4740" y="1"/>
                  </a:lnTo>
                  <a:lnTo>
                    <a:pt x="4730" y="1"/>
                  </a:lnTo>
                  <a:lnTo>
                    <a:pt x="4730" y="0"/>
                  </a:lnTo>
                  <a:close/>
                  <a:moveTo>
                    <a:pt x="4700" y="0"/>
                  </a:moveTo>
                  <a:lnTo>
                    <a:pt x="4710" y="0"/>
                  </a:lnTo>
                  <a:lnTo>
                    <a:pt x="4710" y="1"/>
                  </a:lnTo>
                  <a:lnTo>
                    <a:pt x="4700" y="1"/>
                  </a:lnTo>
                  <a:lnTo>
                    <a:pt x="4700" y="0"/>
                  </a:lnTo>
                  <a:close/>
                  <a:moveTo>
                    <a:pt x="4670" y="0"/>
                  </a:moveTo>
                  <a:lnTo>
                    <a:pt x="4680" y="0"/>
                  </a:lnTo>
                  <a:lnTo>
                    <a:pt x="4680" y="1"/>
                  </a:lnTo>
                  <a:lnTo>
                    <a:pt x="4670" y="1"/>
                  </a:lnTo>
                  <a:lnTo>
                    <a:pt x="4670" y="0"/>
                  </a:lnTo>
                  <a:close/>
                  <a:moveTo>
                    <a:pt x="4642" y="0"/>
                  </a:moveTo>
                  <a:lnTo>
                    <a:pt x="4652" y="0"/>
                  </a:lnTo>
                  <a:lnTo>
                    <a:pt x="4652" y="1"/>
                  </a:lnTo>
                  <a:lnTo>
                    <a:pt x="4642" y="1"/>
                  </a:lnTo>
                  <a:lnTo>
                    <a:pt x="4642" y="0"/>
                  </a:lnTo>
                  <a:close/>
                  <a:moveTo>
                    <a:pt x="4612" y="0"/>
                  </a:moveTo>
                  <a:lnTo>
                    <a:pt x="4622" y="0"/>
                  </a:lnTo>
                  <a:lnTo>
                    <a:pt x="4622" y="1"/>
                  </a:lnTo>
                  <a:lnTo>
                    <a:pt x="4612" y="1"/>
                  </a:lnTo>
                  <a:lnTo>
                    <a:pt x="4612" y="0"/>
                  </a:lnTo>
                  <a:close/>
                  <a:moveTo>
                    <a:pt x="4582" y="0"/>
                  </a:moveTo>
                  <a:lnTo>
                    <a:pt x="4592" y="0"/>
                  </a:lnTo>
                  <a:lnTo>
                    <a:pt x="4592" y="1"/>
                  </a:lnTo>
                  <a:lnTo>
                    <a:pt x="4582" y="1"/>
                  </a:lnTo>
                  <a:lnTo>
                    <a:pt x="4582" y="0"/>
                  </a:lnTo>
                  <a:close/>
                  <a:moveTo>
                    <a:pt x="4552" y="0"/>
                  </a:moveTo>
                  <a:lnTo>
                    <a:pt x="4562" y="0"/>
                  </a:lnTo>
                  <a:lnTo>
                    <a:pt x="4562" y="1"/>
                  </a:lnTo>
                  <a:lnTo>
                    <a:pt x="4552" y="1"/>
                  </a:lnTo>
                  <a:lnTo>
                    <a:pt x="4552" y="0"/>
                  </a:lnTo>
                  <a:close/>
                  <a:moveTo>
                    <a:pt x="4522" y="0"/>
                  </a:moveTo>
                  <a:lnTo>
                    <a:pt x="4532" y="0"/>
                  </a:lnTo>
                  <a:lnTo>
                    <a:pt x="4532" y="1"/>
                  </a:lnTo>
                  <a:lnTo>
                    <a:pt x="4522" y="1"/>
                  </a:lnTo>
                  <a:lnTo>
                    <a:pt x="4522" y="0"/>
                  </a:lnTo>
                  <a:close/>
                  <a:moveTo>
                    <a:pt x="4494" y="0"/>
                  </a:moveTo>
                  <a:lnTo>
                    <a:pt x="4504" y="0"/>
                  </a:lnTo>
                  <a:lnTo>
                    <a:pt x="4504" y="1"/>
                  </a:lnTo>
                  <a:lnTo>
                    <a:pt x="4494" y="1"/>
                  </a:lnTo>
                  <a:lnTo>
                    <a:pt x="4494" y="0"/>
                  </a:lnTo>
                  <a:close/>
                  <a:moveTo>
                    <a:pt x="4464" y="0"/>
                  </a:moveTo>
                  <a:lnTo>
                    <a:pt x="4474" y="0"/>
                  </a:lnTo>
                  <a:lnTo>
                    <a:pt x="4474" y="1"/>
                  </a:lnTo>
                  <a:lnTo>
                    <a:pt x="4464" y="1"/>
                  </a:lnTo>
                  <a:lnTo>
                    <a:pt x="4464" y="0"/>
                  </a:lnTo>
                  <a:close/>
                  <a:moveTo>
                    <a:pt x="4434" y="0"/>
                  </a:moveTo>
                  <a:lnTo>
                    <a:pt x="4444" y="0"/>
                  </a:lnTo>
                  <a:lnTo>
                    <a:pt x="4444" y="1"/>
                  </a:lnTo>
                  <a:lnTo>
                    <a:pt x="4434" y="1"/>
                  </a:lnTo>
                  <a:lnTo>
                    <a:pt x="4434" y="0"/>
                  </a:lnTo>
                  <a:close/>
                  <a:moveTo>
                    <a:pt x="4404" y="0"/>
                  </a:moveTo>
                  <a:lnTo>
                    <a:pt x="4414" y="0"/>
                  </a:lnTo>
                  <a:lnTo>
                    <a:pt x="4414" y="1"/>
                  </a:lnTo>
                  <a:lnTo>
                    <a:pt x="4404" y="1"/>
                  </a:lnTo>
                  <a:lnTo>
                    <a:pt x="4404" y="0"/>
                  </a:lnTo>
                  <a:close/>
                  <a:moveTo>
                    <a:pt x="4374" y="0"/>
                  </a:moveTo>
                  <a:lnTo>
                    <a:pt x="4384" y="0"/>
                  </a:lnTo>
                  <a:lnTo>
                    <a:pt x="4384" y="1"/>
                  </a:lnTo>
                  <a:lnTo>
                    <a:pt x="4374" y="1"/>
                  </a:lnTo>
                  <a:lnTo>
                    <a:pt x="4374" y="0"/>
                  </a:lnTo>
                  <a:close/>
                  <a:moveTo>
                    <a:pt x="4346" y="0"/>
                  </a:moveTo>
                  <a:lnTo>
                    <a:pt x="4356" y="0"/>
                  </a:lnTo>
                  <a:lnTo>
                    <a:pt x="4356" y="1"/>
                  </a:lnTo>
                  <a:lnTo>
                    <a:pt x="4346" y="1"/>
                  </a:lnTo>
                  <a:lnTo>
                    <a:pt x="4346" y="0"/>
                  </a:lnTo>
                  <a:close/>
                  <a:moveTo>
                    <a:pt x="4316" y="0"/>
                  </a:moveTo>
                  <a:lnTo>
                    <a:pt x="4326" y="0"/>
                  </a:lnTo>
                  <a:lnTo>
                    <a:pt x="4326" y="1"/>
                  </a:lnTo>
                  <a:lnTo>
                    <a:pt x="4316" y="1"/>
                  </a:lnTo>
                  <a:lnTo>
                    <a:pt x="4316" y="0"/>
                  </a:lnTo>
                  <a:close/>
                  <a:moveTo>
                    <a:pt x="4286" y="0"/>
                  </a:moveTo>
                  <a:lnTo>
                    <a:pt x="4296" y="0"/>
                  </a:lnTo>
                  <a:lnTo>
                    <a:pt x="4296" y="1"/>
                  </a:lnTo>
                  <a:lnTo>
                    <a:pt x="4286" y="1"/>
                  </a:lnTo>
                  <a:lnTo>
                    <a:pt x="4286" y="0"/>
                  </a:lnTo>
                  <a:close/>
                  <a:moveTo>
                    <a:pt x="4256" y="0"/>
                  </a:moveTo>
                  <a:lnTo>
                    <a:pt x="4266" y="0"/>
                  </a:lnTo>
                  <a:lnTo>
                    <a:pt x="4266" y="1"/>
                  </a:lnTo>
                  <a:lnTo>
                    <a:pt x="4256" y="1"/>
                  </a:lnTo>
                  <a:lnTo>
                    <a:pt x="4256" y="0"/>
                  </a:lnTo>
                  <a:close/>
                  <a:moveTo>
                    <a:pt x="4228" y="0"/>
                  </a:moveTo>
                  <a:lnTo>
                    <a:pt x="4236" y="0"/>
                  </a:lnTo>
                  <a:lnTo>
                    <a:pt x="4236" y="1"/>
                  </a:lnTo>
                  <a:lnTo>
                    <a:pt x="4228" y="1"/>
                  </a:lnTo>
                  <a:lnTo>
                    <a:pt x="4228" y="0"/>
                  </a:lnTo>
                  <a:close/>
                  <a:moveTo>
                    <a:pt x="4198" y="0"/>
                  </a:moveTo>
                  <a:lnTo>
                    <a:pt x="4208" y="0"/>
                  </a:lnTo>
                  <a:lnTo>
                    <a:pt x="4208" y="1"/>
                  </a:lnTo>
                  <a:lnTo>
                    <a:pt x="4198" y="1"/>
                  </a:lnTo>
                  <a:lnTo>
                    <a:pt x="4198" y="0"/>
                  </a:lnTo>
                  <a:close/>
                  <a:moveTo>
                    <a:pt x="4168" y="0"/>
                  </a:moveTo>
                  <a:lnTo>
                    <a:pt x="4178" y="0"/>
                  </a:lnTo>
                  <a:lnTo>
                    <a:pt x="4178" y="1"/>
                  </a:lnTo>
                  <a:lnTo>
                    <a:pt x="4168" y="1"/>
                  </a:lnTo>
                  <a:lnTo>
                    <a:pt x="4168" y="0"/>
                  </a:lnTo>
                  <a:close/>
                  <a:moveTo>
                    <a:pt x="4138" y="0"/>
                  </a:moveTo>
                  <a:lnTo>
                    <a:pt x="4148" y="0"/>
                  </a:lnTo>
                  <a:lnTo>
                    <a:pt x="4148" y="1"/>
                  </a:lnTo>
                  <a:lnTo>
                    <a:pt x="4138" y="1"/>
                  </a:lnTo>
                  <a:lnTo>
                    <a:pt x="4138" y="0"/>
                  </a:lnTo>
                  <a:close/>
                  <a:moveTo>
                    <a:pt x="4108" y="0"/>
                  </a:moveTo>
                  <a:lnTo>
                    <a:pt x="4118" y="0"/>
                  </a:lnTo>
                  <a:lnTo>
                    <a:pt x="4118" y="1"/>
                  </a:lnTo>
                  <a:lnTo>
                    <a:pt x="4108" y="1"/>
                  </a:lnTo>
                  <a:lnTo>
                    <a:pt x="4108" y="0"/>
                  </a:lnTo>
                  <a:close/>
                  <a:moveTo>
                    <a:pt x="4080" y="0"/>
                  </a:moveTo>
                  <a:lnTo>
                    <a:pt x="4088" y="0"/>
                  </a:lnTo>
                  <a:lnTo>
                    <a:pt x="4088" y="1"/>
                  </a:lnTo>
                  <a:lnTo>
                    <a:pt x="4080" y="1"/>
                  </a:lnTo>
                  <a:lnTo>
                    <a:pt x="4080" y="0"/>
                  </a:lnTo>
                  <a:close/>
                  <a:moveTo>
                    <a:pt x="4050" y="0"/>
                  </a:moveTo>
                  <a:lnTo>
                    <a:pt x="4060" y="0"/>
                  </a:lnTo>
                  <a:lnTo>
                    <a:pt x="4060" y="1"/>
                  </a:lnTo>
                  <a:lnTo>
                    <a:pt x="4050" y="1"/>
                  </a:lnTo>
                  <a:lnTo>
                    <a:pt x="4050" y="0"/>
                  </a:lnTo>
                  <a:close/>
                  <a:moveTo>
                    <a:pt x="4020" y="0"/>
                  </a:moveTo>
                  <a:lnTo>
                    <a:pt x="4030" y="0"/>
                  </a:lnTo>
                  <a:lnTo>
                    <a:pt x="4030" y="1"/>
                  </a:lnTo>
                  <a:lnTo>
                    <a:pt x="4020" y="1"/>
                  </a:lnTo>
                  <a:lnTo>
                    <a:pt x="4020" y="0"/>
                  </a:lnTo>
                  <a:close/>
                  <a:moveTo>
                    <a:pt x="3990" y="0"/>
                  </a:moveTo>
                  <a:lnTo>
                    <a:pt x="4000" y="0"/>
                  </a:lnTo>
                  <a:lnTo>
                    <a:pt x="4000" y="1"/>
                  </a:lnTo>
                  <a:lnTo>
                    <a:pt x="3990" y="1"/>
                  </a:lnTo>
                  <a:lnTo>
                    <a:pt x="3990" y="0"/>
                  </a:lnTo>
                  <a:close/>
                  <a:moveTo>
                    <a:pt x="3960" y="0"/>
                  </a:moveTo>
                  <a:lnTo>
                    <a:pt x="3970" y="0"/>
                  </a:lnTo>
                  <a:lnTo>
                    <a:pt x="3970" y="1"/>
                  </a:lnTo>
                  <a:lnTo>
                    <a:pt x="3960" y="1"/>
                  </a:lnTo>
                  <a:lnTo>
                    <a:pt x="3960" y="0"/>
                  </a:lnTo>
                  <a:close/>
                  <a:moveTo>
                    <a:pt x="3932" y="0"/>
                  </a:moveTo>
                  <a:lnTo>
                    <a:pt x="3942" y="0"/>
                  </a:lnTo>
                  <a:lnTo>
                    <a:pt x="3942" y="1"/>
                  </a:lnTo>
                  <a:lnTo>
                    <a:pt x="3932" y="1"/>
                  </a:lnTo>
                  <a:lnTo>
                    <a:pt x="3932" y="0"/>
                  </a:lnTo>
                  <a:close/>
                  <a:moveTo>
                    <a:pt x="3902" y="0"/>
                  </a:moveTo>
                  <a:lnTo>
                    <a:pt x="3912" y="0"/>
                  </a:lnTo>
                  <a:lnTo>
                    <a:pt x="3912" y="1"/>
                  </a:lnTo>
                  <a:lnTo>
                    <a:pt x="3902" y="1"/>
                  </a:lnTo>
                  <a:lnTo>
                    <a:pt x="3902" y="0"/>
                  </a:lnTo>
                  <a:close/>
                  <a:moveTo>
                    <a:pt x="3873" y="0"/>
                  </a:moveTo>
                  <a:lnTo>
                    <a:pt x="3883" y="0"/>
                  </a:lnTo>
                  <a:lnTo>
                    <a:pt x="3883" y="1"/>
                  </a:lnTo>
                  <a:lnTo>
                    <a:pt x="3873" y="1"/>
                  </a:lnTo>
                  <a:lnTo>
                    <a:pt x="3873" y="0"/>
                  </a:lnTo>
                  <a:close/>
                  <a:moveTo>
                    <a:pt x="3843" y="0"/>
                  </a:moveTo>
                  <a:lnTo>
                    <a:pt x="3853" y="0"/>
                  </a:lnTo>
                  <a:lnTo>
                    <a:pt x="3853" y="1"/>
                  </a:lnTo>
                  <a:lnTo>
                    <a:pt x="3843" y="1"/>
                  </a:lnTo>
                  <a:lnTo>
                    <a:pt x="3843" y="0"/>
                  </a:lnTo>
                  <a:close/>
                  <a:moveTo>
                    <a:pt x="3813" y="0"/>
                  </a:moveTo>
                  <a:lnTo>
                    <a:pt x="3823" y="0"/>
                  </a:lnTo>
                  <a:lnTo>
                    <a:pt x="3823" y="1"/>
                  </a:lnTo>
                  <a:lnTo>
                    <a:pt x="3813" y="1"/>
                  </a:lnTo>
                  <a:lnTo>
                    <a:pt x="3813" y="0"/>
                  </a:lnTo>
                  <a:close/>
                  <a:moveTo>
                    <a:pt x="3785" y="0"/>
                  </a:moveTo>
                  <a:lnTo>
                    <a:pt x="3795" y="0"/>
                  </a:lnTo>
                  <a:lnTo>
                    <a:pt x="3795" y="1"/>
                  </a:lnTo>
                  <a:lnTo>
                    <a:pt x="3785" y="1"/>
                  </a:lnTo>
                  <a:lnTo>
                    <a:pt x="3785" y="0"/>
                  </a:lnTo>
                  <a:close/>
                  <a:moveTo>
                    <a:pt x="3755" y="0"/>
                  </a:moveTo>
                  <a:lnTo>
                    <a:pt x="3765" y="0"/>
                  </a:lnTo>
                  <a:lnTo>
                    <a:pt x="3765" y="1"/>
                  </a:lnTo>
                  <a:lnTo>
                    <a:pt x="3755" y="1"/>
                  </a:lnTo>
                  <a:lnTo>
                    <a:pt x="3755" y="0"/>
                  </a:lnTo>
                  <a:close/>
                  <a:moveTo>
                    <a:pt x="3725" y="0"/>
                  </a:moveTo>
                  <a:lnTo>
                    <a:pt x="3735" y="0"/>
                  </a:lnTo>
                  <a:lnTo>
                    <a:pt x="3735" y="1"/>
                  </a:lnTo>
                  <a:lnTo>
                    <a:pt x="3725" y="1"/>
                  </a:lnTo>
                  <a:lnTo>
                    <a:pt x="3725" y="0"/>
                  </a:lnTo>
                  <a:close/>
                  <a:moveTo>
                    <a:pt x="3695" y="0"/>
                  </a:moveTo>
                  <a:lnTo>
                    <a:pt x="3705" y="0"/>
                  </a:lnTo>
                  <a:lnTo>
                    <a:pt x="3705" y="1"/>
                  </a:lnTo>
                  <a:lnTo>
                    <a:pt x="3695" y="1"/>
                  </a:lnTo>
                  <a:lnTo>
                    <a:pt x="3695" y="0"/>
                  </a:lnTo>
                  <a:close/>
                  <a:moveTo>
                    <a:pt x="3665" y="0"/>
                  </a:moveTo>
                  <a:lnTo>
                    <a:pt x="3675" y="0"/>
                  </a:lnTo>
                  <a:lnTo>
                    <a:pt x="3675" y="1"/>
                  </a:lnTo>
                  <a:lnTo>
                    <a:pt x="3665" y="1"/>
                  </a:lnTo>
                  <a:lnTo>
                    <a:pt x="3665" y="0"/>
                  </a:lnTo>
                  <a:close/>
                  <a:moveTo>
                    <a:pt x="3637" y="0"/>
                  </a:moveTo>
                  <a:lnTo>
                    <a:pt x="3647" y="0"/>
                  </a:lnTo>
                  <a:lnTo>
                    <a:pt x="3647" y="1"/>
                  </a:lnTo>
                  <a:lnTo>
                    <a:pt x="3637" y="1"/>
                  </a:lnTo>
                  <a:lnTo>
                    <a:pt x="3637" y="0"/>
                  </a:lnTo>
                  <a:close/>
                  <a:moveTo>
                    <a:pt x="3607" y="0"/>
                  </a:moveTo>
                  <a:lnTo>
                    <a:pt x="3617" y="0"/>
                  </a:lnTo>
                  <a:lnTo>
                    <a:pt x="3617" y="1"/>
                  </a:lnTo>
                  <a:lnTo>
                    <a:pt x="3607" y="1"/>
                  </a:lnTo>
                  <a:lnTo>
                    <a:pt x="3607" y="0"/>
                  </a:lnTo>
                  <a:close/>
                  <a:moveTo>
                    <a:pt x="3577" y="0"/>
                  </a:moveTo>
                  <a:lnTo>
                    <a:pt x="3587" y="0"/>
                  </a:lnTo>
                  <a:lnTo>
                    <a:pt x="3587" y="1"/>
                  </a:lnTo>
                  <a:lnTo>
                    <a:pt x="3577" y="1"/>
                  </a:lnTo>
                  <a:lnTo>
                    <a:pt x="3577" y="0"/>
                  </a:lnTo>
                  <a:close/>
                  <a:moveTo>
                    <a:pt x="3547" y="0"/>
                  </a:moveTo>
                  <a:lnTo>
                    <a:pt x="3557" y="0"/>
                  </a:lnTo>
                  <a:lnTo>
                    <a:pt x="3557" y="1"/>
                  </a:lnTo>
                  <a:lnTo>
                    <a:pt x="3547" y="1"/>
                  </a:lnTo>
                  <a:lnTo>
                    <a:pt x="3547" y="0"/>
                  </a:lnTo>
                  <a:close/>
                  <a:moveTo>
                    <a:pt x="3519" y="0"/>
                  </a:moveTo>
                  <a:lnTo>
                    <a:pt x="3527" y="0"/>
                  </a:lnTo>
                  <a:lnTo>
                    <a:pt x="3527" y="1"/>
                  </a:lnTo>
                  <a:lnTo>
                    <a:pt x="3519" y="1"/>
                  </a:lnTo>
                  <a:lnTo>
                    <a:pt x="3519" y="0"/>
                  </a:lnTo>
                  <a:close/>
                  <a:moveTo>
                    <a:pt x="3489" y="0"/>
                  </a:moveTo>
                  <a:lnTo>
                    <a:pt x="3499" y="0"/>
                  </a:lnTo>
                  <a:lnTo>
                    <a:pt x="3499" y="1"/>
                  </a:lnTo>
                  <a:lnTo>
                    <a:pt x="3489" y="1"/>
                  </a:lnTo>
                  <a:lnTo>
                    <a:pt x="3489" y="0"/>
                  </a:lnTo>
                  <a:close/>
                  <a:moveTo>
                    <a:pt x="3459" y="0"/>
                  </a:moveTo>
                  <a:lnTo>
                    <a:pt x="3469" y="0"/>
                  </a:lnTo>
                  <a:lnTo>
                    <a:pt x="3469" y="1"/>
                  </a:lnTo>
                  <a:lnTo>
                    <a:pt x="3459" y="1"/>
                  </a:lnTo>
                  <a:lnTo>
                    <a:pt x="3459" y="0"/>
                  </a:lnTo>
                  <a:close/>
                  <a:moveTo>
                    <a:pt x="3429" y="0"/>
                  </a:moveTo>
                  <a:lnTo>
                    <a:pt x="3439" y="0"/>
                  </a:lnTo>
                  <a:lnTo>
                    <a:pt x="3439" y="1"/>
                  </a:lnTo>
                  <a:lnTo>
                    <a:pt x="3429" y="1"/>
                  </a:lnTo>
                  <a:lnTo>
                    <a:pt x="3429" y="0"/>
                  </a:lnTo>
                  <a:close/>
                  <a:moveTo>
                    <a:pt x="3399" y="0"/>
                  </a:moveTo>
                  <a:lnTo>
                    <a:pt x="3409" y="0"/>
                  </a:lnTo>
                  <a:lnTo>
                    <a:pt x="3409" y="1"/>
                  </a:lnTo>
                  <a:lnTo>
                    <a:pt x="3399" y="1"/>
                  </a:lnTo>
                  <a:lnTo>
                    <a:pt x="3399" y="0"/>
                  </a:lnTo>
                  <a:close/>
                  <a:moveTo>
                    <a:pt x="3371" y="0"/>
                  </a:moveTo>
                  <a:lnTo>
                    <a:pt x="3381" y="0"/>
                  </a:lnTo>
                  <a:lnTo>
                    <a:pt x="3381" y="1"/>
                  </a:lnTo>
                  <a:lnTo>
                    <a:pt x="3371" y="1"/>
                  </a:lnTo>
                  <a:lnTo>
                    <a:pt x="3371" y="0"/>
                  </a:lnTo>
                  <a:close/>
                  <a:moveTo>
                    <a:pt x="3341" y="0"/>
                  </a:moveTo>
                  <a:lnTo>
                    <a:pt x="3351" y="0"/>
                  </a:lnTo>
                  <a:lnTo>
                    <a:pt x="3351" y="1"/>
                  </a:lnTo>
                  <a:lnTo>
                    <a:pt x="3341" y="1"/>
                  </a:lnTo>
                  <a:lnTo>
                    <a:pt x="3341" y="0"/>
                  </a:lnTo>
                  <a:close/>
                  <a:moveTo>
                    <a:pt x="3311" y="0"/>
                  </a:moveTo>
                  <a:lnTo>
                    <a:pt x="3321" y="0"/>
                  </a:lnTo>
                  <a:lnTo>
                    <a:pt x="3321" y="1"/>
                  </a:lnTo>
                  <a:lnTo>
                    <a:pt x="3311" y="1"/>
                  </a:lnTo>
                  <a:lnTo>
                    <a:pt x="3311" y="0"/>
                  </a:lnTo>
                  <a:close/>
                  <a:moveTo>
                    <a:pt x="3281" y="0"/>
                  </a:moveTo>
                  <a:lnTo>
                    <a:pt x="3291" y="0"/>
                  </a:lnTo>
                  <a:lnTo>
                    <a:pt x="3291" y="1"/>
                  </a:lnTo>
                  <a:lnTo>
                    <a:pt x="3281" y="1"/>
                  </a:lnTo>
                  <a:lnTo>
                    <a:pt x="3281" y="0"/>
                  </a:lnTo>
                  <a:close/>
                  <a:moveTo>
                    <a:pt x="3251" y="0"/>
                  </a:moveTo>
                  <a:lnTo>
                    <a:pt x="3261" y="0"/>
                  </a:lnTo>
                  <a:lnTo>
                    <a:pt x="3261" y="1"/>
                  </a:lnTo>
                  <a:lnTo>
                    <a:pt x="3251" y="1"/>
                  </a:lnTo>
                  <a:lnTo>
                    <a:pt x="3251" y="0"/>
                  </a:lnTo>
                  <a:close/>
                  <a:moveTo>
                    <a:pt x="3223" y="0"/>
                  </a:moveTo>
                  <a:lnTo>
                    <a:pt x="3233" y="0"/>
                  </a:lnTo>
                  <a:lnTo>
                    <a:pt x="3233" y="1"/>
                  </a:lnTo>
                  <a:lnTo>
                    <a:pt x="3223" y="1"/>
                  </a:lnTo>
                  <a:lnTo>
                    <a:pt x="3223" y="0"/>
                  </a:lnTo>
                  <a:close/>
                  <a:moveTo>
                    <a:pt x="3193" y="0"/>
                  </a:moveTo>
                  <a:lnTo>
                    <a:pt x="3203" y="0"/>
                  </a:lnTo>
                  <a:lnTo>
                    <a:pt x="3203" y="1"/>
                  </a:lnTo>
                  <a:lnTo>
                    <a:pt x="3193" y="1"/>
                  </a:lnTo>
                  <a:lnTo>
                    <a:pt x="3193" y="0"/>
                  </a:lnTo>
                  <a:close/>
                  <a:moveTo>
                    <a:pt x="3163" y="0"/>
                  </a:moveTo>
                  <a:lnTo>
                    <a:pt x="3173" y="0"/>
                  </a:lnTo>
                  <a:lnTo>
                    <a:pt x="3173" y="1"/>
                  </a:lnTo>
                  <a:lnTo>
                    <a:pt x="3163" y="1"/>
                  </a:lnTo>
                  <a:lnTo>
                    <a:pt x="3163" y="0"/>
                  </a:lnTo>
                  <a:close/>
                  <a:moveTo>
                    <a:pt x="3133" y="0"/>
                  </a:moveTo>
                  <a:lnTo>
                    <a:pt x="3143" y="0"/>
                  </a:lnTo>
                  <a:lnTo>
                    <a:pt x="3143" y="1"/>
                  </a:lnTo>
                  <a:lnTo>
                    <a:pt x="3133" y="1"/>
                  </a:lnTo>
                  <a:lnTo>
                    <a:pt x="3133" y="0"/>
                  </a:lnTo>
                  <a:close/>
                  <a:moveTo>
                    <a:pt x="3103" y="0"/>
                  </a:moveTo>
                  <a:lnTo>
                    <a:pt x="3113" y="0"/>
                  </a:lnTo>
                  <a:lnTo>
                    <a:pt x="3113" y="1"/>
                  </a:lnTo>
                  <a:lnTo>
                    <a:pt x="3103" y="1"/>
                  </a:lnTo>
                  <a:lnTo>
                    <a:pt x="3103" y="0"/>
                  </a:lnTo>
                  <a:close/>
                  <a:moveTo>
                    <a:pt x="3075" y="0"/>
                  </a:moveTo>
                  <a:lnTo>
                    <a:pt x="3085" y="0"/>
                  </a:lnTo>
                  <a:lnTo>
                    <a:pt x="3085" y="1"/>
                  </a:lnTo>
                  <a:lnTo>
                    <a:pt x="3075" y="1"/>
                  </a:lnTo>
                  <a:lnTo>
                    <a:pt x="3075" y="0"/>
                  </a:lnTo>
                  <a:close/>
                  <a:moveTo>
                    <a:pt x="3045" y="0"/>
                  </a:moveTo>
                  <a:lnTo>
                    <a:pt x="3055" y="0"/>
                  </a:lnTo>
                  <a:lnTo>
                    <a:pt x="3055" y="1"/>
                  </a:lnTo>
                  <a:lnTo>
                    <a:pt x="3045" y="1"/>
                  </a:lnTo>
                  <a:lnTo>
                    <a:pt x="3045" y="0"/>
                  </a:lnTo>
                  <a:close/>
                  <a:moveTo>
                    <a:pt x="3015" y="0"/>
                  </a:moveTo>
                  <a:lnTo>
                    <a:pt x="3025" y="0"/>
                  </a:lnTo>
                  <a:lnTo>
                    <a:pt x="3025" y="1"/>
                  </a:lnTo>
                  <a:lnTo>
                    <a:pt x="3015" y="1"/>
                  </a:lnTo>
                  <a:lnTo>
                    <a:pt x="3015" y="0"/>
                  </a:lnTo>
                  <a:close/>
                  <a:moveTo>
                    <a:pt x="2985" y="0"/>
                  </a:moveTo>
                  <a:lnTo>
                    <a:pt x="2995" y="0"/>
                  </a:lnTo>
                  <a:lnTo>
                    <a:pt x="2995" y="1"/>
                  </a:lnTo>
                  <a:lnTo>
                    <a:pt x="2985" y="1"/>
                  </a:lnTo>
                  <a:lnTo>
                    <a:pt x="2985" y="0"/>
                  </a:lnTo>
                  <a:close/>
                  <a:moveTo>
                    <a:pt x="2957" y="0"/>
                  </a:moveTo>
                  <a:lnTo>
                    <a:pt x="2965" y="0"/>
                  </a:lnTo>
                  <a:lnTo>
                    <a:pt x="2965" y="1"/>
                  </a:lnTo>
                  <a:lnTo>
                    <a:pt x="2957" y="1"/>
                  </a:lnTo>
                  <a:lnTo>
                    <a:pt x="2957" y="0"/>
                  </a:lnTo>
                  <a:close/>
                  <a:moveTo>
                    <a:pt x="2927" y="0"/>
                  </a:moveTo>
                  <a:lnTo>
                    <a:pt x="2937" y="0"/>
                  </a:lnTo>
                  <a:lnTo>
                    <a:pt x="2937" y="1"/>
                  </a:lnTo>
                  <a:lnTo>
                    <a:pt x="2927" y="1"/>
                  </a:lnTo>
                  <a:lnTo>
                    <a:pt x="2927" y="0"/>
                  </a:lnTo>
                  <a:close/>
                  <a:moveTo>
                    <a:pt x="2897" y="0"/>
                  </a:moveTo>
                  <a:lnTo>
                    <a:pt x="2907" y="0"/>
                  </a:lnTo>
                  <a:lnTo>
                    <a:pt x="2907" y="1"/>
                  </a:lnTo>
                  <a:lnTo>
                    <a:pt x="2897" y="1"/>
                  </a:lnTo>
                  <a:lnTo>
                    <a:pt x="2897" y="0"/>
                  </a:lnTo>
                  <a:close/>
                  <a:moveTo>
                    <a:pt x="2867" y="0"/>
                  </a:moveTo>
                  <a:lnTo>
                    <a:pt x="2877" y="0"/>
                  </a:lnTo>
                  <a:lnTo>
                    <a:pt x="2877" y="1"/>
                  </a:lnTo>
                  <a:lnTo>
                    <a:pt x="2867" y="1"/>
                  </a:lnTo>
                  <a:lnTo>
                    <a:pt x="2867" y="0"/>
                  </a:lnTo>
                  <a:close/>
                  <a:moveTo>
                    <a:pt x="2837" y="0"/>
                  </a:moveTo>
                  <a:lnTo>
                    <a:pt x="2847" y="0"/>
                  </a:lnTo>
                  <a:lnTo>
                    <a:pt x="2847" y="1"/>
                  </a:lnTo>
                  <a:lnTo>
                    <a:pt x="2837" y="1"/>
                  </a:lnTo>
                  <a:lnTo>
                    <a:pt x="2837" y="0"/>
                  </a:lnTo>
                  <a:close/>
                  <a:moveTo>
                    <a:pt x="2809" y="0"/>
                  </a:moveTo>
                  <a:lnTo>
                    <a:pt x="2819" y="0"/>
                  </a:lnTo>
                  <a:lnTo>
                    <a:pt x="2819" y="1"/>
                  </a:lnTo>
                  <a:lnTo>
                    <a:pt x="2809" y="1"/>
                  </a:lnTo>
                  <a:lnTo>
                    <a:pt x="2809" y="0"/>
                  </a:lnTo>
                  <a:close/>
                  <a:moveTo>
                    <a:pt x="2779" y="0"/>
                  </a:moveTo>
                  <a:lnTo>
                    <a:pt x="2789" y="0"/>
                  </a:lnTo>
                  <a:lnTo>
                    <a:pt x="2789" y="1"/>
                  </a:lnTo>
                  <a:lnTo>
                    <a:pt x="2779" y="1"/>
                  </a:lnTo>
                  <a:lnTo>
                    <a:pt x="2779" y="0"/>
                  </a:lnTo>
                  <a:close/>
                  <a:moveTo>
                    <a:pt x="2749" y="0"/>
                  </a:moveTo>
                  <a:lnTo>
                    <a:pt x="2759" y="0"/>
                  </a:lnTo>
                  <a:lnTo>
                    <a:pt x="2759" y="1"/>
                  </a:lnTo>
                  <a:lnTo>
                    <a:pt x="2749" y="1"/>
                  </a:lnTo>
                  <a:lnTo>
                    <a:pt x="2749" y="0"/>
                  </a:lnTo>
                  <a:close/>
                  <a:moveTo>
                    <a:pt x="2719" y="0"/>
                  </a:moveTo>
                  <a:lnTo>
                    <a:pt x="2729" y="0"/>
                  </a:lnTo>
                  <a:lnTo>
                    <a:pt x="2729" y="1"/>
                  </a:lnTo>
                  <a:lnTo>
                    <a:pt x="2719" y="1"/>
                  </a:lnTo>
                  <a:lnTo>
                    <a:pt x="2719" y="0"/>
                  </a:lnTo>
                  <a:close/>
                  <a:moveTo>
                    <a:pt x="2689" y="0"/>
                  </a:moveTo>
                  <a:lnTo>
                    <a:pt x="2699" y="0"/>
                  </a:lnTo>
                  <a:lnTo>
                    <a:pt x="2699" y="1"/>
                  </a:lnTo>
                  <a:lnTo>
                    <a:pt x="2689" y="1"/>
                  </a:lnTo>
                  <a:lnTo>
                    <a:pt x="2689" y="0"/>
                  </a:lnTo>
                  <a:close/>
                  <a:moveTo>
                    <a:pt x="2661" y="0"/>
                  </a:moveTo>
                  <a:lnTo>
                    <a:pt x="2671" y="0"/>
                  </a:lnTo>
                  <a:lnTo>
                    <a:pt x="2671" y="1"/>
                  </a:lnTo>
                  <a:lnTo>
                    <a:pt x="2661" y="1"/>
                  </a:lnTo>
                  <a:lnTo>
                    <a:pt x="2661" y="0"/>
                  </a:lnTo>
                  <a:close/>
                  <a:moveTo>
                    <a:pt x="2631" y="0"/>
                  </a:moveTo>
                  <a:lnTo>
                    <a:pt x="2641" y="0"/>
                  </a:lnTo>
                  <a:lnTo>
                    <a:pt x="2641" y="1"/>
                  </a:lnTo>
                  <a:lnTo>
                    <a:pt x="2631" y="1"/>
                  </a:lnTo>
                  <a:lnTo>
                    <a:pt x="2631" y="0"/>
                  </a:lnTo>
                  <a:close/>
                  <a:moveTo>
                    <a:pt x="2601" y="0"/>
                  </a:moveTo>
                  <a:lnTo>
                    <a:pt x="2611" y="0"/>
                  </a:lnTo>
                  <a:lnTo>
                    <a:pt x="2611" y="1"/>
                  </a:lnTo>
                  <a:lnTo>
                    <a:pt x="2601" y="1"/>
                  </a:lnTo>
                  <a:lnTo>
                    <a:pt x="2601" y="0"/>
                  </a:lnTo>
                  <a:close/>
                  <a:moveTo>
                    <a:pt x="2571" y="0"/>
                  </a:moveTo>
                  <a:lnTo>
                    <a:pt x="2581" y="0"/>
                  </a:lnTo>
                  <a:lnTo>
                    <a:pt x="2581" y="1"/>
                  </a:lnTo>
                  <a:lnTo>
                    <a:pt x="2571" y="1"/>
                  </a:lnTo>
                  <a:lnTo>
                    <a:pt x="2571" y="0"/>
                  </a:lnTo>
                  <a:close/>
                  <a:moveTo>
                    <a:pt x="2541" y="0"/>
                  </a:moveTo>
                  <a:lnTo>
                    <a:pt x="2551" y="0"/>
                  </a:lnTo>
                  <a:lnTo>
                    <a:pt x="2551" y="1"/>
                  </a:lnTo>
                  <a:lnTo>
                    <a:pt x="2541" y="1"/>
                  </a:lnTo>
                  <a:lnTo>
                    <a:pt x="2541" y="0"/>
                  </a:lnTo>
                  <a:close/>
                  <a:moveTo>
                    <a:pt x="2513" y="0"/>
                  </a:moveTo>
                  <a:lnTo>
                    <a:pt x="2523" y="0"/>
                  </a:lnTo>
                  <a:lnTo>
                    <a:pt x="2523" y="1"/>
                  </a:lnTo>
                  <a:lnTo>
                    <a:pt x="2513" y="1"/>
                  </a:lnTo>
                  <a:lnTo>
                    <a:pt x="2513" y="0"/>
                  </a:lnTo>
                  <a:close/>
                  <a:moveTo>
                    <a:pt x="2483" y="0"/>
                  </a:moveTo>
                  <a:lnTo>
                    <a:pt x="2493" y="0"/>
                  </a:lnTo>
                  <a:lnTo>
                    <a:pt x="2493" y="1"/>
                  </a:lnTo>
                  <a:lnTo>
                    <a:pt x="2483" y="1"/>
                  </a:lnTo>
                  <a:lnTo>
                    <a:pt x="2483" y="0"/>
                  </a:lnTo>
                  <a:close/>
                  <a:moveTo>
                    <a:pt x="2453" y="0"/>
                  </a:moveTo>
                  <a:lnTo>
                    <a:pt x="2463" y="0"/>
                  </a:lnTo>
                  <a:lnTo>
                    <a:pt x="2463" y="1"/>
                  </a:lnTo>
                  <a:lnTo>
                    <a:pt x="2453" y="1"/>
                  </a:lnTo>
                  <a:lnTo>
                    <a:pt x="2453" y="0"/>
                  </a:lnTo>
                  <a:close/>
                  <a:moveTo>
                    <a:pt x="2423" y="0"/>
                  </a:moveTo>
                  <a:lnTo>
                    <a:pt x="2433" y="0"/>
                  </a:lnTo>
                  <a:lnTo>
                    <a:pt x="2433" y="1"/>
                  </a:lnTo>
                  <a:lnTo>
                    <a:pt x="2423" y="1"/>
                  </a:lnTo>
                  <a:lnTo>
                    <a:pt x="2423" y="0"/>
                  </a:lnTo>
                  <a:close/>
                  <a:moveTo>
                    <a:pt x="2395" y="0"/>
                  </a:moveTo>
                  <a:lnTo>
                    <a:pt x="2403" y="0"/>
                  </a:lnTo>
                  <a:lnTo>
                    <a:pt x="2403" y="1"/>
                  </a:lnTo>
                  <a:lnTo>
                    <a:pt x="2395" y="1"/>
                  </a:lnTo>
                  <a:lnTo>
                    <a:pt x="2395" y="0"/>
                  </a:lnTo>
                  <a:close/>
                  <a:moveTo>
                    <a:pt x="2365" y="0"/>
                  </a:moveTo>
                  <a:lnTo>
                    <a:pt x="2375" y="0"/>
                  </a:lnTo>
                  <a:lnTo>
                    <a:pt x="2375" y="1"/>
                  </a:lnTo>
                  <a:lnTo>
                    <a:pt x="2365" y="1"/>
                  </a:lnTo>
                  <a:lnTo>
                    <a:pt x="2365" y="0"/>
                  </a:lnTo>
                  <a:close/>
                  <a:moveTo>
                    <a:pt x="2335" y="0"/>
                  </a:moveTo>
                  <a:lnTo>
                    <a:pt x="2345" y="0"/>
                  </a:lnTo>
                  <a:lnTo>
                    <a:pt x="2345" y="1"/>
                  </a:lnTo>
                  <a:lnTo>
                    <a:pt x="2335" y="1"/>
                  </a:lnTo>
                  <a:lnTo>
                    <a:pt x="2335" y="0"/>
                  </a:lnTo>
                  <a:close/>
                  <a:moveTo>
                    <a:pt x="2305" y="0"/>
                  </a:moveTo>
                  <a:lnTo>
                    <a:pt x="2315" y="0"/>
                  </a:lnTo>
                  <a:lnTo>
                    <a:pt x="2315" y="1"/>
                  </a:lnTo>
                  <a:lnTo>
                    <a:pt x="2305" y="1"/>
                  </a:lnTo>
                  <a:lnTo>
                    <a:pt x="2305" y="0"/>
                  </a:lnTo>
                  <a:close/>
                  <a:moveTo>
                    <a:pt x="2275" y="0"/>
                  </a:moveTo>
                  <a:lnTo>
                    <a:pt x="2285" y="0"/>
                  </a:lnTo>
                  <a:lnTo>
                    <a:pt x="2285" y="1"/>
                  </a:lnTo>
                  <a:lnTo>
                    <a:pt x="2275" y="1"/>
                  </a:lnTo>
                  <a:lnTo>
                    <a:pt x="2275" y="0"/>
                  </a:lnTo>
                  <a:close/>
                  <a:moveTo>
                    <a:pt x="2247" y="0"/>
                  </a:moveTo>
                  <a:lnTo>
                    <a:pt x="2257" y="0"/>
                  </a:lnTo>
                  <a:lnTo>
                    <a:pt x="2257" y="1"/>
                  </a:lnTo>
                  <a:lnTo>
                    <a:pt x="2247" y="1"/>
                  </a:lnTo>
                  <a:lnTo>
                    <a:pt x="2247" y="0"/>
                  </a:lnTo>
                  <a:close/>
                  <a:moveTo>
                    <a:pt x="2217" y="0"/>
                  </a:moveTo>
                  <a:lnTo>
                    <a:pt x="2227" y="0"/>
                  </a:lnTo>
                  <a:lnTo>
                    <a:pt x="2227" y="1"/>
                  </a:lnTo>
                  <a:lnTo>
                    <a:pt x="2217" y="1"/>
                  </a:lnTo>
                  <a:lnTo>
                    <a:pt x="2217" y="0"/>
                  </a:lnTo>
                  <a:close/>
                  <a:moveTo>
                    <a:pt x="2187" y="0"/>
                  </a:moveTo>
                  <a:lnTo>
                    <a:pt x="2197" y="0"/>
                  </a:lnTo>
                  <a:lnTo>
                    <a:pt x="2197" y="1"/>
                  </a:lnTo>
                  <a:lnTo>
                    <a:pt x="2187" y="1"/>
                  </a:lnTo>
                  <a:lnTo>
                    <a:pt x="2187" y="0"/>
                  </a:lnTo>
                  <a:close/>
                  <a:moveTo>
                    <a:pt x="2157" y="0"/>
                  </a:moveTo>
                  <a:lnTo>
                    <a:pt x="2167" y="0"/>
                  </a:lnTo>
                  <a:lnTo>
                    <a:pt x="2167" y="1"/>
                  </a:lnTo>
                  <a:lnTo>
                    <a:pt x="2157" y="1"/>
                  </a:lnTo>
                  <a:lnTo>
                    <a:pt x="2157" y="0"/>
                  </a:lnTo>
                  <a:close/>
                  <a:moveTo>
                    <a:pt x="2127" y="0"/>
                  </a:moveTo>
                  <a:lnTo>
                    <a:pt x="2137" y="0"/>
                  </a:lnTo>
                  <a:lnTo>
                    <a:pt x="2137" y="1"/>
                  </a:lnTo>
                  <a:lnTo>
                    <a:pt x="2127" y="1"/>
                  </a:lnTo>
                  <a:lnTo>
                    <a:pt x="2127" y="0"/>
                  </a:lnTo>
                  <a:close/>
                  <a:moveTo>
                    <a:pt x="2099" y="0"/>
                  </a:moveTo>
                  <a:lnTo>
                    <a:pt x="2109" y="0"/>
                  </a:lnTo>
                  <a:lnTo>
                    <a:pt x="2109" y="1"/>
                  </a:lnTo>
                  <a:lnTo>
                    <a:pt x="2099" y="1"/>
                  </a:lnTo>
                  <a:lnTo>
                    <a:pt x="2099" y="0"/>
                  </a:lnTo>
                  <a:close/>
                  <a:moveTo>
                    <a:pt x="2069" y="0"/>
                  </a:moveTo>
                  <a:lnTo>
                    <a:pt x="2079" y="0"/>
                  </a:lnTo>
                  <a:lnTo>
                    <a:pt x="2079" y="1"/>
                  </a:lnTo>
                  <a:lnTo>
                    <a:pt x="2069" y="1"/>
                  </a:lnTo>
                  <a:lnTo>
                    <a:pt x="2069" y="0"/>
                  </a:lnTo>
                  <a:close/>
                  <a:moveTo>
                    <a:pt x="2039" y="0"/>
                  </a:moveTo>
                  <a:lnTo>
                    <a:pt x="2049" y="0"/>
                  </a:lnTo>
                  <a:lnTo>
                    <a:pt x="2049" y="1"/>
                  </a:lnTo>
                  <a:lnTo>
                    <a:pt x="2039" y="1"/>
                  </a:lnTo>
                  <a:lnTo>
                    <a:pt x="2039" y="0"/>
                  </a:lnTo>
                  <a:close/>
                  <a:moveTo>
                    <a:pt x="2009" y="0"/>
                  </a:moveTo>
                  <a:lnTo>
                    <a:pt x="2019" y="0"/>
                  </a:lnTo>
                  <a:lnTo>
                    <a:pt x="2019" y="1"/>
                  </a:lnTo>
                  <a:lnTo>
                    <a:pt x="2009" y="1"/>
                  </a:lnTo>
                  <a:lnTo>
                    <a:pt x="2009" y="0"/>
                  </a:lnTo>
                  <a:close/>
                  <a:moveTo>
                    <a:pt x="1979" y="0"/>
                  </a:moveTo>
                  <a:lnTo>
                    <a:pt x="1989" y="0"/>
                  </a:lnTo>
                  <a:lnTo>
                    <a:pt x="1989" y="1"/>
                  </a:lnTo>
                  <a:lnTo>
                    <a:pt x="1979" y="1"/>
                  </a:lnTo>
                  <a:lnTo>
                    <a:pt x="1979" y="0"/>
                  </a:lnTo>
                  <a:close/>
                  <a:moveTo>
                    <a:pt x="1951" y="0"/>
                  </a:moveTo>
                  <a:lnTo>
                    <a:pt x="1961" y="0"/>
                  </a:lnTo>
                  <a:lnTo>
                    <a:pt x="1961" y="1"/>
                  </a:lnTo>
                  <a:lnTo>
                    <a:pt x="1951" y="1"/>
                  </a:lnTo>
                  <a:lnTo>
                    <a:pt x="1951" y="0"/>
                  </a:lnTo>
                  <a:close/>
                  <a:moveTo>
                    <a:pt x="1921" y="0"/>
                  </a:moveTo>
                  <a:lnTo>
                    <a:pt x="1931" y="0"/>
                  </a:lnTo>
                  <a:lnTo>
                    <a:pt x="1931" y="1"/>
                  </a:lnTo>
                  <a:lnTo>
                    <a:pt x="1921" y="1"/>
                  </a:lnTo>
                  <a:lnTo>
                    <a:pt x="1921" y="0"/>
                  </a:lnTo>
                  <a:close/>
                  <a:moveTo>
                    <a:pt x="1891" y="0"/>
                  </a:moveTo>
                  <a:lnTo>
                    <a:pt x="1901" y="0"/>
                  </a:lnTo>
                  <a:lnTo>
                    <a:pt x="1901" y="1"/>
                  </a:lnTo>
                  <a:lnTo>
                    <a:pt x="1891" y="1"/>
                  </a:lnTo>
                  <a:lnTo>
                    <a:pt x="1891" y="0"/>
                  </a:lnTo>
                  <a:close/>
                  <a:moveTo>
                    <a:pt x="1861" y="0"/>
                  </a:moveTo>
                  <a:lnTo>
                    <a:pt x="1871" y="0"/>
                  </a:lnTo>
                  <a:lnTo>
                    <a:pt x="1871" y="1"/>
                  </a:lnTo>
                  <a:lnTo>
                    <a:pt x="1861" y="1"/>
                  </a:lnTo>
                  <a:lnTo>
                    <a:pt x="1861" y="0"/>
                  </a:lnTo>
                  <a:close/>
                  <a:moveTo>
                    <a:pt x="1833" y="0"/>
                  </a:moveTo>
                  <a:lnTo>
                    <a:pt x="1841" y="0"/>
                  </a:lnTo>
                  <a:lnTo>
                    <a:pt x="1841" y="1"/>
                  </a:lnTo>
                  <a:lnTo>
                    <a:pt x="1833" y="1"/>
                  </a:lnTo>
                  <a:lnTo>
                    <a:pt x="1833" y="0"/>
                  </a:lnTo>
                  <a:close/>
                  <a:moveTo>
                    <a:pt x="1803" y="0"/>
                  </a:moveTo>
                  <a:lnTo>
                    <a:pt x="1813" y="0"/>
                  </a:lnTo>
                  <a:lnTo>
                    <a:pt x="1813" y="1"/>
                  </a:lnTo>
                  <a:lnTo>
                    <a:pt x="1803" y="1"/>
                  </a:lnTo>
                  <a:lnTo>
                    <a:pt x="1803" y="0"/>
                  </a:lnTo>
                  <a:close/>
                  <a:moveTo>
                    <a:pt x="1773" y="0"/>
                  </a:moveTo>
                  <a:lnTo>
                    <a:pt x="1783" y="0"/>
                  </a:lnTo>
                  <a:lnTo>
                    <a:pt x="1783" y="1"/>
                  </a:lnTo>
                  <a:lnTo>
                    <a:pt x="1773" y="1"/>
                  </a:lnTo>
                  <a:lnTo>
                    <a:pt x="1773" y="0"/>
                  </a:lnTo>
                  <a:close/>
                  <a:moveTo>
                    <a:pt x="1743" y="0"/>
                  </a:moveTo>
                  <a:lnTo>
                    <a:pt x="1753" y="0"/>
                  </a:lnTo>
                  <a:lnTo>
                    <a:pt x="1753" y="1"/>
                  </a:lnTo>
                  <a:lnTo>
                    <a:pt x="1743" y="1"/>
                  </a:lnTo>
                  <a:lnTo>
                    <a:pt x="1743" y="0"/>
                  </a:lnTo>
                  <a:close/>
                  <a:moveTo>
                    <a:pt x="1713" y="0"/>
                  </a:moveTo>
                  <a:lnTo>
                    <a:pt x="1723" y="0"/>
                  </a:lnTo>
                  <a:lnTo>
                    <a:pt x="1723" y="1"/>
                  </a:lnTo>
                  <a:lnTo>
                    <a:pt x="1713" y="1"/>
                  </a:lnTo>
                  <a:lnTo>
                    <a:pt x="1713" y="0"/>
                  </a:lnTo>
                  <a:close/>
                  <a:moveTo>
                    <a:pt x="1685" y="0"/>
                  </a:moveTo>
                  <a:lnTo>
                    <a:pt x="1695" y="0"/>
                  </a:lnTo>
                  <a:lnTo>
                    <a:pt x="1695" y="1"/>
                  </a:lnTo>
                  <a:lnTo>
                    <a:pt x="1685" y="1"/>
                  </a:lnTo>
                  <a:lnTo>
                    <a:pt x="1685" y="0"/>
                  </a:lnTo>
                  <a:close/>
                  <a:moveTo>
                    <a:pt x="1655" y="0"/>
                  </a:moveTo>
                  <a:lnTo>
                    <a:pt x="1665" y="0"/>
                  </a:lnTo>
                  <a:lnTo>
                    <a:pt x="1665" y="1"/>
                  </a:lnTo>
                  <a:lnTo>
                    <a:pt x="1655" y="1"/>
                  </a:lnTo>
                  <a:lnTo>
                    <a:pt x="1655" y="0"/>
                  </a:lnTo>
                  <a:close/>
                  <a:moveTo>
                    <a:pt x="1625" y="0"/>
                  </a:moveTo>
                  <a:lnTo>
                    <a:pt x="1635" y="0"/>
                  </a:lnTo>
                  <a:lnTo>
                    <a:pt x="1635" y="1"/>
                  </a:lnTo>
                  <a:lnTo>
                    <a:pt x="1625" y="1"/>
                  </a:lnTo>
                  <a:lnTo>
                    <a:pt x="1625" y="0"/>
                  </a:lnTo>
                  <a:close/>
                  <a:moveTo>
                    <a:pt x="1595" y="0"/>
                  </a:moveTo>
                  <a:lnTo>
                    <a:pt x="1605" y="0"/>
                  </a:lnTo>
                  <a:lnTo>
                    <a:pt x="1605" y="1"/>
                  </a:lnTo>
                  <a:lnTo>
                    <a:pt x="1595" y="1"/>
                  </a:lnTo>
                  <a:lnTo>
                    <a:pt x="1595" y="0"/>
                  </a:lnTo>
                  <a:close/>
                  <a:moveTo>
                    <a:pt x="1565" y="0"/>
                  </a:moveTo>
                  <a:lnTo>
                    <a:pt x="1575" y="0"/>
                  </a:lnTo>
                  <a:lnTo>
                    <a:pt x="1575" y="1"/>
                  </a:lnTo>
                  <a:lnTo>
                    <a:pt x="1565" y="1"/>
                  </a:lnTo>
                  <a:lnTo>
                    <a:pt x="1565" y="0"/>
                  </a:lnTo>
                  <a:close/>
                  <a:moveTo>
                    <a:pt x="1537" y="0"/>
                  </a:moveTo>
                  <a:lnTo>
                    <a:pt x="1547" y="0"/>
                  </a:lnTo>
                  <a:lnTo>
                    <a:pt x="1547" y="1"/>
                  </a:lnTo>
                  <a:lnTo>
                    <a:pt x="1537" y="1"/>
                  </a:lnTo>
                  <a:lnTo>
                    <a:pt x="1537" y="0"/>
                  </a:lnTo>
                  <a:close/>
                  <a:moveTo>
                    <a:pt x="1507" y="0"/>
                  </a:moveTo>
                  <a:lnTo>
                    <a:pt x="1517" y="0"/>
                  </a:lnTo>
                  <a:lnTo>
                    <a:pt x="1517" y="1"/>
                  </a:lnTo>
                  <a:lnTo>
                    <a:pt x="1507" y="1"/>
                  </a:lnTo>
                  <a:lnTo>
                    <a:pt x="1507" y="0"/>
                  </a:lnTo>
                  <a:close/>
                  <a:moveTo>
                    <a:pt x="1477" y="0"/>
                  </a:moveTo>
                  <a:lnTo>
                    <a:pt x="1487" y="0"/>
                  </a:lnTo>
                  <a:lnTo>
                    <a:pt x="1487" y="1"/>
                  </a:lnTo>
                  <a:lnTo>
                    <a:pt x="1477" y="1"/>
                  </a:lnTo>
                  <a:lnTo>
                    <a:pt x="1477" y="0"/>
                  </a:lnTo>
                  <a:close/>
                  <a:moveTo>
                    <a:pt x="1447" y="0"/>
                  </a:moveTo>
                  <a:lnTo>
                    <a:pt x="1457" y="0"/>
                  </a:lnTo>
                  <a:lnTo>
                    <a:pt x="1457" y="1"/>
                  </a:lnTo>
                  <a:lnTo>
                    <a:pt x="1447" y="1"/>
                  </a:lnTo>
                  <a:lnTo>
                    <a:pt x="1447" y="0"/>
                  </a:lnTo>
                  <a:close/>
                  <a:moveTo>
                    <a:pt x="1417" y="0"/>
                  </a:moveTo>
                  <a:lnTo>
                    <a:pt x="1427" y="0"/>
                  </a:lnTo>
                  <a:lnTo>
                    <a:pt x="1427" y="1"/>
                  </a:lnTo>
                  <a:lnTo>
                    <a:pt x="1417" y="1"/>
                  </a:lnTo>
                  <a:lnTo>
                    <a:pt x="1417" y="0"/>
                  </a:lnTo>
                  <a:close/>
                  <a:moveTo>
                    <a:pt x="1389" y="0"/>
                  </a:moveTo>
                  <a:lnTo>
                    <a:pt x="1399" y="0"/>
                  </a:lnTo>
                  <a:lnTo>
                    <a:pt x="1399" y="1"/>
                  </a:lnTo>
                  <a:lnTo>
                    <a:pt x="1389" y="1"/>
                  </a:lnTo>
                  <a:lnTo>
                    <a:pt x="1389" y="0"/>
                  </a:lnTo>
                  <a:close/>
                  <a:moveTo>
                    <a:pt x="1359" y="0"/>
                  </a:moveTo>
                  <a:lnTo>
                    <a:pt x="1369" y="0"/>
                  </a:lnTo>
                  <a:lnTo>
                    <a:pt x="1369" y="1"/>
                  </a:lnTo>
                  <a:lnTo>
                    <a:pt x="1359" y="1"/>
                  </a:lnTo>
                  <a:lnTo>
                    <a:pt x="1359" y="0"/>
                  </a:lnTo>
                  <a:close/>
                  <a:moveTo>
                    <a:pt x="1329" y="0"/>
                  </a:moveTo>
                  <a:lnTo>
                    <a:pt x="1339" y="0"/>
                  </a:lnTo>
                  <a:lnTo>
                    <a:pt x="1339" y="1"/>
                  </a:lnTo>
                  <a:lnTo>
                    <a:pt x="1329" y="1"/>
                  </a:lnTo>
                  <a:lnTo>
                    <a:pt x="1329" y="0"/>
                  </a:lnTo>
                  <a:close/>
                  <a:moveTo>
                    <a:pt x="1299" y="0"/>
                  </a:moveTo>
                  <a:lnTo>
                    <a:pt x="1309" y="0"/>
                  </a:lnTo>
                  <a:lnTo>
                    <a:pt x="1309" y="1"/>
                  </a:lnTo>
                  <a:lnTo>
                    <a:pt x="1299" y="1"/>
                  </a:lnTo>
                  <a:lnTo>
                    <a:pt x="1299" y="0"/>
                  </a:lnTo>
                  <a:close/>
                  <a:moveTo>
                    <a:pt x="1271" y="0"/>
                  </a:moveTo>
                  <a:lnTo>
                    <a:pt x="1279" y="0"/>
                  </a:lnTo>
                  <a:lnTo>
                    <a:pt x="1279" y="1"/>
                  </a:lnTo>
                  <a:lnTo>
                    <a:pt x="1271" y="1"/>
                  </a:lnTo>
                  <a:lnTo>
                    <a:pt x="1271" y="0"/>
                  </a:lnTo>
                  <a:close/>
                  <a:moveTo>
                    <a:pt x="1241" y="0"/>
                  </a:moveTo>
                  <a:lnTo>
                    <a:pt x="1251" y="0"/>
                  </a:lnTo>
                  <a:lnTo>
                    <a:pt x="1251" y="1"/>
                  </a:lnTo>
                  <a:lnTo>
                    <a:pt x="1241" y="1"/>
                  </a:lnTo>
                  <a:lnTo>
                    <a:pt x="1241" y="0"/>
                  </a:lnTo>
                  <a:close/>
                  <a:moveTo>
                    <a:pt x="1211" y="0"/>
                  </a:moveTo>
                  <a:lnTo>
                    <a:pt x="1221" y="0"/>
                  </a:lnTo>
                  <a:lnTo>
                    <a:pt x="1221" y="1"/>
                  </a:lnTo>
                  <a:lnTo>
                    <a:pt x="1211" y="1"/>
                  </a:lnTo>
                  <a:lnTo>
                    <a:pt x="1211" y="0"/>
                  </a:lnTo>
                  <a:close/>
                  <a:moveTo>
                    <a:pt x="1181" y="0"/>
                  </a:moveTo>
                  <a:lnTo>
                    <a:pt x="1191" y="0"/>
                  </a:lnTo>
                  <a:lnTo>
                    <a:pt x="1191" y="1"/>
                  </a:lnTo>
                  <a:lnTo>
                    <a:pt x="1181" y="1"/>
                  </a:lnTo>
                  <a:lnTo>
                    <a:pt x="1181" y="0"/>
                  </a:lnTo>
                  <a:close/>
                  <a:moveTo>
                    <a:pt x="1151" y="0"/>
                  </a:moveTo>
                  <a:lnTo>
                    <a:pt x="1161" y="0"/>
                  </a:lnTo>
                  <a:lnTo>
                    <a:pt x="1161" y="1"/>
                  </a:lnTo>
                  <a:lnTo>
                    <a:pt x="1151" y="1"/>
                  </a:lnTo>
                  <a:lnTo>
                    <a:pt x="1151" y="0"/>
                  </a:lnTo>
                  <a:close/>
                  <a:moveTo>
                    <a:pt x="1123" y="0"/>
                  </a:moveTo>
                  <a:lnTo>
                    <a:pt x="1131" y="0"/>
                  </a:lnTo>
                  <a:lnTo>
                    <a:pt x="1131" y="1"/>
                  </a:lnTo>
                  <a:lnTo>
                    <a:pt x="1123" y="1"/>
                  </a:lnTo>
                  <a:lnTo>
                    <a:pt x="1123" y="0"/>
                  </a:lnTo>
                  <a:close/>
                  <a:moveTo>
                    <a:pt x="1093" y="0"/>
                  </a:moveTo>
                  <a:lnTo>
                    <a:pt x="1103" y="0"/>
                  </a:lnTo>
                  <a:lnTo>
                    <a:pt x="1103" y="1"/>
                  </a:lnTo>
                  <a:lnTo>
                    <a:pt x="1093" y="1"/>
                  </a:lnTo>
                  <a:lnTo>
                    <a:pt x="1093" y="0"/>
                  </a:lnTo>
                  <a:close/>
                  <a:moveTo>
                    <a:pt x="1063" y="0"/>
                  </a:moveTo>
                  <a:lnTo>
                    <a:pt x="1073" y="0"/>
                  </a:lnTo>
                  <a:lnTo>
                    <a:pt x="1073" y="1"/>
                  </a:lnTo>
                  <a:lnTo>
                    <a:pt x="1063" y="1"/>
                  </a:lnTo>
                  <a:lnTo>
                    <a:pt x="1063" y="0"/>
                  </a:lnTo>
                  <a:close/>
                  <a:moveTo>
                    <a:pt x="1033" y="0"/>
                  </a:moveTo>
                  <a:lnTo>
                    <a:pt x="1043" y="0"/>
                  </a:lnTo>
                  <a:lnTo>
                    <a:pt x="1043" y="1"/>
                  </a:lnTo>
                  <a:lnTo>
                    <a:pt x="1033" y="1"/>
                  </a:lnTo>
                  <a:lnTo>
                    <a:pt x="1033" y="0"/>
                  </a:lnTo>
                  <a:close/>
                  <a:moveTo>
                    <a:pt x="1003" y="0"/>
                  </a:moveTo>
                  <a:lnTo>
                    <a:pt x="1013" y="0"/>
                  </a:lnTo>
                  <a:lnTo>
                    <a:pt x="1013" y="1"/>
                  </a:lnTo>
                  <a:lnTo>
                    <a:pt x="1003" y="1"/>
                  </a:lnTo>
                  <a:lnTo>
                    <a:pt x="1003" y="0"/>
                  </a:lnTo>
                  <a:close/>
                  <a:moveTo>
                    <a:pt x="975" y="0"/>
                  </a:moveTo>
                  <a:lnTo>
                    <a:pt x="985" y="0"/>
                  </a:lnTo>
                  <a:lnTo>
                    <a:pt x="985" y="1"/>
                  </a:lnTo>
                  <a:lnTo>
                    <a:pt x="975" y="1"/>
                  </a:lnTo>
                  <a:lnTo>
                    <a:pt x="975" y="0"/>
                  </a:lnTo>
                  <a:close/>
                  <a:moveTo>
                    <a:pt x="945" y="0"/>
                  </a:moveTo>
                  <a:lnTo>
                    <a:pt x="955" y="0"/>
                  </a:lnTo>
                  <a:lnTo>
                    <a:pt x="955" y="1"/>
                  </a:lnTo>
                  <a:lnTo>
                    <a:pt x="945" y="1"/>
                  </a:lnTo>
                  <a:lnTo>
                    <a:pt x="945" y="0"/>
                  </a:lnTo>
                  <a:close/>
                  <a:moveTo>
                    <a:pt x="915" y="0"/>
                  </a:moveTo>
                  <a:lnTo>
                    <a:pt x="925" y="0"/>
                  </a:lnTo>
                  <a:lnTo>
                    <a:pt x="925" y="1"/>
                  </a:lnTo>
                  <a:lnTo>
                    <a:pt x="915" y="1"/>
                  </a:lnTo>
                  <a:lnTo>
                    <a:pt x="915" y="0"/>
                  </a:lnTo>
                  <a:close/>
                  <a:moveTo>
                    <a:pt x="885" y="0"/>
                  </a:moveTo>
                  <a:lnTo>
                    <a:pt x="895" y="0"/>
                  </a:lnTo>
                  <a:lnTo>
                    <a:pt x="895" y="1"/>
                  </a:lnTo>
                  <a:lnTo>
                    <a:pt x="885" y="1"/>
                  </a:lnTo>
                  <a:lnTo>
                    <a:pt x="885" y="0"/>
                  </a:lnTo>
                  <a:close/>
                  <a:moveTo>
                    <a:pt x="855" y="0"/>
                  </a:moveTo>
                  <a:lnTo>
                    <a:pt x="865" y="0"/>
                  </a:lnTo>
                  <a:lnTo>
                    <a:pt x="865" y="1"/>
                  </a:lnTo>
                  <a:lnTo>
                    <a:pt x="855" y="1"/>
                  </a:lnTo>
                  <a:lnTo>
                    <a:pt x="855" y="0"/>
                  </a:lnTo>
                  <a:close/>
                  <a:moveTo>
                    <a:pt x="827" y="0"/>
                  </a:moveTo>
                  <a:lnTo>
                    <a:pt x="837" y="0"/>
                  </a:lnTo>
                  <a:lnTo>
                    <a:pt x="837" y="1"/>
                  </a:lnTo>
                  <a:lnTo>
                    <a:pt x="827" y="1"/>
                  </a:lnTo>
                  <a:lnTo>
                    <a:pt x="827" y="0"/>
                  </a:lnTo>
                  <a:close/>
                  <a:moveTo>
                    <a:pt x="797" y="0"/>
                  </a:moveTo>
                  <a:lnTo>
                    <a:pt x="807" y="0"/>
                  </a:lnTo>
                  <a:lnTo>
                    <a:pt x="807" y="1"/>
                  </a:lnTo>
                  <a:lnTo>
                    <a:pt x="797" y="1"/>
                  </a:lnTo>
                  <a:lnTo>
                    <a:pt x="797" y="0"/>
                  </a:lnTo>
                  <a:close/>
                  <a:moveTo>
                    <a:pt x="767" y="0"/>
                  </a:moveTo>
                  <a:lnTo>
                    <a:pt x="777" y="0"/>
                  </a:lnTo>
                  <a:lnTo>
                    <a:pt x="777" y="1"/>
                  </a:lnTo>
                  <a:lnTo>
                    <a:pt x="767" y="1"/>
                  </a:lnTo>
                  <a:lnTo>
                    <a:pt x="767" y="0"/>
                  </a:lnTo>
                  <a:close/>
                  <a:moveTo>
                    <a:pt x="737" y="0"/>
                  </a:moveTo>
                  <a:lnTo>
                    <a:pt x="747" y="0"/>
                  </a:lnTo>
                  <a:lnTo>
                    <a:pt x="747" y="1"/>
                  </a:lnTo>
                  <a:lnTo>
                    <a:pt x="737" y="1"/>
                  </a:lnTo>
                  <a:lnTo>
                    <a:pt x="737" y="0"/>
                  </a:lnTo>
                  <a:close/>
                  <a:moveTo>
                    <a:pt x="709" y="0"/>
                  </a:moveTo>
                  <a:lnTo>
                    <a:pt x="717" y="0"/>
                  </a:lnTo>
                  <a:lnTo>
                    <a:pt x="717" y="1"/>
                  </a:lnTo>
                  <a:lnTo>
                    <a:pt x="709" y="1"/>
                  </a:lnTo>
                  <a:lnTo>
                    <a:pt x="709" y="0"/>
                  </a:lnTo>
                  <a:close/>
                  <a:moveTo>
                    <a:pt x="679" y="0"/>
                  </a:moveTo>
                  <a:lnTo>
                    <a:pt x="689" y="0"/>
                  </a:lnTo>
                  <a:lnTo>
                    <a:pt x="689" y="1"/>
                  </a:lnTo>
                  <a:lnTo>
                    <a:pt x="679" y="1"/>
                  </a:lnTo>
                  <a:lnTo>
                    <a:pt x="679" y="0"/>
                  </a:lnTo>
                  <a:close/>
                  <a:moveTo>
                    <a:pt x="649" y="0"/>
                  </a:moveTo>
                  <a:lnTo>
                    <a:pt x="659" y="0"/>
                  </a:lnTo>
                  <a:lnTo>
                    <a:pt x="659" y="1"/>
                  </a:lnTo>
                  <a:lnTo>
                    <a:pt x="649" y="1"/>
                  </a:lnTo>
                  <a:lnTo>
                    <a:pt x="649" y="0"/>
                  </a:lnTo>
                  <a:close/>
                  <a:moveTo>
                    <a:pt x="619" y="0"/>
                  </a:moveTo>
                  <a:lnTo>
                    <a:pt x="629" y="0"/>
                  </a:lnTo>
                  <a:lnTo>
                    <a:pt x="629" y="1"/>
                  </a:lnTo>
                  <a:lnTo>
                    <a:pt x="619" y="1"/>
                  </a:lnTo>
                  <a:lnTo>
                    <a:pt x="619" y="0"/>
                  </a:lnTo>
                  <a:close/>
                  <a:moveTo>
                    <a:pt x="589" y="0"/>
                  </a:moveTo>
                  <a:lnTo>
                    <a:pt x="599" y="0"/>
                  </a:lnTo>
                  <a:lnTo>
                    <a:pt x="599" y="1"/>
                  </a:lnTo>
                  <a:lnTo>
                    <a:pt x="589" y="1"/>
                  </a:lnTo>
                  <a:lnTo>
                    <a:pt x="589" y="0"/>
                  </a:lnTo>
                  <a:close/>
                  <a:moveTo>
                    <a:pt x="562" y="0"/>
                  </a:moveTo>
                  <a:lnTo>
                    <a:pt x="572" y="0"/>
                  </a:lnTo>
                  <a:lnTo>
                    <a:pt x="572" y="1"/>
                  </a:lnTo>
                  <a:lnTo>
                    <a:pt x="562" y="1"/>
                  </a:lnTo>
                  <a:lnTo>
                    <a:pt x="562" y="0"/>
                  </a:lnTo>
                  <a:close/>
                  <a:moveTo>
                    <a:pt x="532" y="0"/>
                  </a:moveTo>
                  <a:lnTo>
                    <a:pt x="542" y="0"/>
                  </a:lnTo>
                  <a:lnTo>
                    <a:pt x="542" y="1"/>
                  </a:lnTo>
                  <a:lnTo>
                    <a:pt x="532" y="1"/>
                  </a:lnTo>
                  <a:lnTo>
                    <a:pt x="532" y="0"/>
                  </a:lnTo>
                  <a:close/>
                  <a:moveTo>
                    <a:pt x="502" y="0"/>
                  </a:moveTo>
                  <a:lnTo>
                    <a:pt x="512" y="0"/>
                  </a:lnTo>
                  <a:lnTo>
                    <a:pt x="512" y="1"/>
                  </a:lnTo>
                  <a:lnTo>
                    <a:pt x="502" y="1"/>
                  </a:lnTo>
                  <a:lnTo>
                    <a:pt x="502" y="0"/>
                  </a:lnTo>
                  <a:close/>
                  <a:moveTo>
                    <a:pt x="472" y="0"/>
                  </a:moveTo>
                  <a:lnTo>
                    <a:pt x="482" y="0"/>
                  </a:lnTo>
                  <a:lnTo>
                    <a:pt x="482" y="1"/>
                  </a:lnTo>
                  <a:lnTo>
                    <a:pt x="472" y="1"/>
                  </a:lnTo>
                  <a:lnTo>
                    <a:pt x="472" y="0"/>
                  </a:lnTo>
                  <a:close/>
                  <a:moveTo>
                    <a:pt x="442" y="0"/>
                  </a:moveTo>
                  <a:lnTo>
                    <a:pt x="452" y="0"/>
                  </a:lnTo>
                  <a:lnTo>
                    <a:pt x="452" y="1"/>
                  </a:lnTo>
                  <a:lnTo>
                    <a:pt x="442" y="1"/>
                  </a:lnTo>
                  <a:lnTo>
                    <a:pt x="442" y="0"/>
                  </a:lnTo>
                  <a:close/>
                  <a:moveTo>
                    <a:pt x="414" y="0"/>
                  </a:moveTo>
                  <a:lnTo>
                    <a:pt x="424" y="0"/>
                  </a:lnTo>
                  <a:lnTo>
                    <a:pt x="424" y="1"/>
                  </a:lnTo>
                  <a:lnTo>
                    <a:pt x="414" y="1"/>
                  </a:lnTo>
                  <a:lnTo>
                    <a:pt x="414" y="0"/>
                  </a:lnTo>
                  <a:close/>
                  <a:moveTo>
                    <a:pt x="384" y="0"/>
                  </a:moveTo>
                  <a:lnTo>
                    <a:pt x="394" y="0"/>
                  </a:lnTo>
                  <a:lnTo>
                    <a:pt x="394" y="1"/>
                  </a:lnTo>
                  <a:lnTo>
                    <a:pt x="384" y="1"/>
                  </a:lnTo>
                  <a:lnTo>
                    <a:pt x="384" y="0"/>
                  </a:lnTo>
                  <a:close/>
                  <a:moveTo>
                    <a:pt x="354" y="0"/>
                  </a:moveTo>
                  <a:lnTo>
                    <a:pt x="364" y="0"/>
                  </a:lnTo>
                  <a:lnTo>
                    <a:pt x="364" y="1"/>
                  </a:lnTo>
                  <a:lnTo>
                    <a:pt x="354" y="1"/>
                  </a:lnTo>
                  <a:lnTo>
                    <a:pt x="354" y="0"/>
                  </a:lnTo>
                  <a:close/>
                  <a:moveTo>
                    <a:pt x="324" y="0"/>
                  </a:moveTo>
                  <a:lnTo>
                    <a:pt x="334" y="0"/>
                  </a:lnTo>
                  <a:lnTo>
                    <a:pt x="334" y="1"/>
                  </a:lnTo>
                  <a:lnTo>
                    <a:pt x="324" y="1"/>
                  </a:lnTo>
                  <a:lnTo>
                    <a:pt x="324" y="0"/>
                  </a:lnTo>
                  <a:close/>
                  <a:moveTo>
                    <a:pt x="294" y="0"/>
                  </a:moveTo>
                  <a:lnTo>
                    <a:pt x="304" y="0"/>
                  </a:lnTo>
                  <a:lnTo>
                    <a:pt x="304" y="1"/>
                  </a:lnTo>
                  <a:lnTo>
                    <a:pt x="294" y="1"/>
                  </a:lnTo>
                  <a:lnTo>
                    <a:pt x="294" y="0"/>
                  </a:lnTo>
                  <a:close/>
                  <a:moveTo>
                    <a:pt x="266" y="0"/>
                  </a:moveTo>
                  <a:lnTo>
                    <a:pt x="276" y="0"/>
                  </a:lnTo>
                  <a:lnTo>
                    <a:pt x="276" y="1"/>
                  </a:lnTo>
                  <a:lnTo>
                    <a:pt x="266" y="1"/>
                  </a:lnTo>
                  <a:lnTo>
                    <a:pt x="266" y="0"/>
                  </a:lnTo>
                  <a:close/>
                  <a:moveTo>
                    <a:pt x="236" y="0"/>
                  </a:moveTo>
                  <a:lnTo>
                    <a:pt x="246" y="0"/>
                  </a:lnTo>
                  <a:lnTo>
                    <a:pt x="246" y="1"/>
                  </a:lnTo>
                  <a:lnTo>
                    <a:pt x="236" y="1"/>
                  </a:lnTo>
                  <a:lnTo>
                    <a:pt x="236" y="0"/>
                  </a:lnTo>
                  <a:close/>
                  <a:moveTo>
                    <a:pt x="206" y="0"/>
                  </a:moveTo>
                  <a:lnTo>
                    <a:pt x="216" y="0"/>
                  </a:lnTo>
                  <a:lnTo>
                    <a:pt x="216" y="1"/>
                  </a:lnTo>
                  <a:lnTo>
                    <a:pt x="206" y="1"/>
                  </a:lnTo>
                  <a:lnTo>
                    <a:pt x="206" y="0"/>
                  </a:lnTo>
                  <a:close/>
                  <a:moveTo>
                    <a:pt x="176" y="0"/>
                  </a:moveTo>
                  <a:lnTo>
                    <a:pt x="186" y="0"/>
                  </a:lnTo>
                  <a:lnTo>
                    <a:pt x="186" y="1"/>
                  </a:lnTo>
                  <a:lnTo>
                    <a:pt x="176" y="1"/>
                  </a:lnTo>
                  <a:lnTo>
                    <a:pt x="176" y="0"/>
                  </a:lnTo>
                  <a:close/>
                  <a:moveTo>
                    <a:pt x="148" y="0"/>
                  </a:moveTo>
                  <a:lnTo>
                    <a:pt x="156" y="0"/>
                  </a:lnTo>
                  <a:lnTo>
                    <a:pt x="156" y="1"/>
                  </a:lnTo>
                  <a:lnTo>
                    <a:pt x="148" y="1"/>
                  </a:lnTo>
                  <a:lnTo>
                    <a:pt x="148" y="0"/>
                  </a:lnTo>
                  <a:close/>
                  <a:moveTo>
                    <a:pt x="118" y="0"/>
                  </a:moveTo>
                  <a:lnTo>
                    <a:pt x="128" y="0"/>
                  </a:lnTo>
                  <a:lnTo>
                    <a:pt x="128" y="1"/>
                  </a:lnTo>
                  <a:lnTo>
                    <a:pt x="118" y="1"/>
                  </a:lnTo>
                  <a:lnTo>
                    <a:pt x="118" y="0"/>
                  </a:lnTo>
                  <a:close/>
                  <a:moveTo>
                    <a:pt x="88" y="0"/>
                  </a:moveTo>
                  <a:lnTo>
                    <a:pt x="98" y="0"/>
                  </a:lnTo>
                  <a:lnTo>
                    <a:pt x="98" y="1"/>
                  </a:lnTo>
                  <a:lnTo>
                    <a:pt x="88" y="1"/>
                  </a:lnTo>
                  <a:lnTo>
                    <a:pt x="88" y="0"/>
                  </a:lnTo>
                  <a:close/>
                  <a:moveTo>
                    <a:pt x="58" y="0"/>
                  </a:moveTo>
                  <a:lnTo>
                    <a:pt x="68" y="0"/>
                  </a:lnTo>
                  <a:lnTo>
                    <a:pt x="68" y="1"/>
                  </a:lnTo>
                  <a:lnTo>
                    <a:pt x="58" y="1"/>
                  </a:lnTo>
                  <a:lnTo>
                    <a:pt x="58" y="0"/>
                  </a:lnTo>
                  <a:close/>
                  <a:moveTo>
                    <a:pt x="28" y="0"/>
                  </a:moveTo>
                  <a:lnTo>
                    <a:pt x="38" y="0"/>
                  </a:lnTo>
                  <a:lnTo>
                    <a:pt x="38" y="1"/>
                  </a:lnTo>
                  <a:lnTo>
                    <a:pt x="28" y="1"/>
                  </a:lnTo>
                  <a:lnTo>
                    <a:pt x="28" y="0"/>
                  </a:lnTo>
                  <a:close/>
                  <a:moveTo>
                    <a:pt x="0" y="0"/>
                  </a:moveTo>
                  <a:lnTo>
                    <a:pt x="8" y="0"/>
                  </a:lnTo>
                  <a:lnTo>
                    <a:pt x="8" y="1"/>
                  </a:lnTo>
                  <a:lnTo>
                    <a:pt x="0" y="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0" name="Line 34"/>
            <p:cNvSpPr>
              <a:spLocks noChangeShapeType="1"/>
            </p:cNvSpPr>
            <p:nvPr/>
          </p:nvSpPr>
          <p:spPr bwMode="auto">
            <a:xfrm>
              <a:off x="1600" y="2614"/>
              <a:ext cx="31"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2" name="Line 35"/>
            <p:cNvSpPr>
              <a:spLocks noChangeShapeType="1"/>
            </p:cNvSpPr>
            <p:nvPr/>
          </p:nvSpPr>
          <p:spPr bwMode="auto">
            <a:xfrm flipH="1">
              <a:off x="4324" y="2614"/>
              <a:ext cx="31"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3" name="Freeform 36"/>
            <p:cNvSpPr>
              <a:spLocks/>
            </p:cNvSpPr>
            <p:nvPr/>
          </p:nvSpPr>
          <p:spPr bwMode="auto">
            <a:xfrm>
              <a:off x="1273" y="2581"/>
              <a:ext cx="31" cy="85"/>
            </a:xfrm>
            <a:custGeom>
              <a:avLst/>
              <a:gdLst>
                <a:gd name="T0" fmla="*/ 50 w 62"/>
                <a:gd name="T1" fmla="*/ 0 h 85"/>
                <a:gd name="T2" fmla="*/ 62 w 62"/>
                <a:gd name="T3" fmla="*/ 0 h 85"/>
                <a:gd name="T4" fmla="*/ 62 w 62"/>
                <a:gd name="T5" fmla="*/ 85 h 85"/>
                <a:gd name="T6" fmla="*/ 42 w 62"/>
                <a:gd name="T7" fmla="*/ 85 h 85"/>
                <a:gd name="T8" fmla="*/ 42 w 62"/>
                <a:gd name="T9" fmla="*/ 18 h 85"/>
                <a:gd name="T10" fmla="*/ 32 w 62"/>
                <a:gd name="T11" fmla="*/ 22 h 85"/>
                <a:gd name="T12" fmla="*/ 22 w 62"/>
                <a:gd name="T13" fmla="*/ 26 h 85"/>
                <a:gd name="T14" fmla="*/ 10 w 62"/>
                <a:gd name="T15" fmla="*/ 29 h 85"/>
                <a:gd name="T16" fmla="*/ 0 w 62"/>
                <a:gd name="T17" fmla="*/ 31 h 85"/>
                <a:gd name="T18" fmla="*/ 0 w 62"/>
                <a:gd name="T19" fmla="*/ 21 h 85"/>
                <a:gd name="T20" fmla="*/ 16 w 62"/>
                <a:gd name="T21" fmla="*/ 16 h 85"/>
                <a:gd name="T22" fmla="*/ 30 w 62"/>
                <a:gd name="T23" fmla="*/ 11 h 85"/>
                <a:gd name="T24" fmla="*/ 38 w 62"/>
                <a:gd name="T25" fmla="*/ 7 h 85"/>
                <a:gd name="T26" fmla="*/ 44 w 62"/>
                <a:gd name="T27" fmla="*/ 3 h 85"/>
                <a:gd name="T28" fmla="*/ 50 w 62"/>
                <a:gd name="T2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85">
                  <a:moveTo>
                    <a:pt x="50" y="0"/>
                  </a:moveTo>
                  <a:lnTo>
                    <a:pt x="62" y="0"/>
                  </a:lnTo>
                  <a:lnTo>
                    <a:pt x="62" y="85"/>
                  </a:lnTo>
                  <a:lnTo>
                    <a:pt x="42" y="85"/>
                  </a:lnTo>
                  <a:lnTo>
                    <a:pt x="42" y="18"/>
                  </a:lnTo>
                  <a:lnTo>
                    <a:pt x="32" y="22"/>
                  </a:lnTo>
                  <a:lnTo>
                    <a:pt x="22" y="26"/>
                  </a:lnTo>
                  <a:lnTo>
                    <a:pt x="10" y="29"/>
                  </a:lnTo>
                  <a:lnTo>
                    <a:pt x="0" y="31"/>
                  </a:lnTo>
                  <a:lnTo>
                    <a:pt x="0" y="21"/>
                  </a:lnTo>
                  <a:lnTo>
                    <a:pt x="16" y="16"/>
                  </a:lnTo>
                  <a:lnTo>
                    <a:pt x="30" y="11"/>
                  </a:lnTo>
                  <a:lnTo>
                    <a:pt x="38" y="7"/>
                  </a:lnTo>
                  <a:lnTo>
                    <a:pt x="44" y="3"/>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14" name="Freeform 37"/>
            <p:cNvSpPr>
              <a:spLocks noEditPoints="1"/>
            </p:cNvSpPr>
            <p:nvPr/>
          </p:nvSpPr>
          <p:spPr bwMode="auto">
            <a:xfrm>
              <a:off x="1331" y="2581"/>
              <a:ext cx="55" cy="86"/>
            </a:xfrm>
            <a:custGeom>
              <a:avLst/>
              <a:gdLst>
                <a:gd name="T0" fmla="*/ 54 w 110"/>
                <a:gd name="T1" fmla="*/ 8 h 86"/>
                <a:gd name="T2" fmla="*/ 46 w 110"/>
                <a:gd name="T3" fmla="*/ 9 h 86"/>
                <a:gd name="T4" fmla="*/ 38 w 110"/>
                <a:gd name="T5" fmla="*/ 11 h 86"/>
                <a:gd name="T6" fmla="*/ 32 w 110"/>
                <a:gd name="T7" fmla="*/ 14 h 86"/>
                <a:gd name="T8" fmla="*/ 26 w 110"/>
                <a:gd name="T9" fmla="*/ 21 h 86"/>
                <a:gd name="T10" fmla="*/ 22 w 110"/>
                <a:gd name="T11" fmla="*/ 30 h 86"/>
                <a:gd name="T12" fmla="*/ 22 w 110"/>
                <a:gd name="T13" fmla="*/ 43 h 86"/>
                <a:gd name="T14" fmla="*/ 22 w 110"/>
                <a:gd name="T15" fmla="*/ 55 h 86"/>
                <a:gd name="T16" fmla="*/ 26 w 110"/>
                <a:gd name="T17" fmla="*/ 65 h 86"/>
                <a:gd name="T18" fmla="*/ 32 w 110"/>
                <a:gd name="T19" fmla="*/ 71 h 86"/>
                <a:gd name="T20" fmla="*/ 36 w 110"/>
                <a:gd name="T21" fmla="*/ 74 h 86"/>
                <a:gd name="T22" fmla="*/ 42 w 110"/>
                <a:gd name="T23" fmla="*/ 76 h 86"/>
                <a:gd name="T24" fmla="*/ 48 w 110"/>
                <a:gd name="T25" fmla="*/ 77 h 86"/>
                <a:gd name="T26" fmla="*/ 56 w 110"/>
                <a:gd name="T27" fmla="*/ 78 h 86"/>
                <a:gd name="T28" fmla="*/ 62 w 110"/>
                <a:gd name="T29" fmla="*/ 77 h 86"/>
                <a:gd name="T30" fmla="*/ 68 w 110"/>
                <a:gd name="T31" fmla="*/ 76 h 86"/>
                <a:gd name="T32" fmla="*/ 74 w 110"/>
                <a:gd name="T33" fmla="*/ 74 h 86"/>
                <a:gd name="T34" fmla="*/ 80 w 110"/>
                <a:gd name="T35" fmla="*/ 71 h 86"/>
                <a:gd name="T36" fmla="*/ 84 w 110"/>
                <a:gd name="T37" fmla="*/ 65 h 86"/>
                <a:gd name="T38" fmla="*/ 88 w 110"/>
                <a:gd name="T39" fmla="*/ 55 h 86"/>
                <a:gd name="T40" fmla="*/ 88 w 110"/>
                <a:gd name="T41" fmla="*/ 43 h 86"/>
                <a:gd name="T42" fmla="*/ 88 w 110"/>
                <a:gd name="T43" fmla="*/ 31 h 86"/>
                <a:gd name="T44" fmla="*/ 84 w 110"/>
                <a:gd name="T45" fmla="*/ 21 h 86"/>
                <a:gd name="T46" fmla="*/ 80 w 110"/>
                <a:gd name="T47" fmla="*/ 15 h 86"/>
                <a:gd name="T48" fmla="*/ 74 w 110"/>
                <a:gd name="T49" fmla="*/ 12 h 86"/>
                <a:gd name="T50" fmla="*/ 68 w 110"/>
                <a:gd name="T51" fmla="*/ 10 h 86"/>
                <a:gd name="T52" fmla="*/ 62 w 110"/>
                <a:gd name="T53" fmla="*/ 9 h 86"/>
                <a:gd name="T54" fmla="*/ 54 w 110"/>
                <a:gd name="T55" fmla="*/ 8 h 86"/>
                <a:gd name="T56" fmla="*/ 56 w 110"/>
                <a:gd name="T57" fmla="*/ 0 h 86"/>
                <a:gd name="T58" fmla="*/ 64 w 110"/>
                <a:gd name="T59" fmla="*/ 0 h 86"/>
                <a:gd name="T60" fmla="*/ 72 w 110"/>
                <a:gd name="T61" fmla="*/ 1 h 86"/>
                <a:gd name="T62" fmla="*/ 78 w 110"/>
                <a:gd name="T63" fmla="*/ 2 h 86"/>
                <a:gd name="T64" fmla="*/ 86 w 110"/>
                <a:gd name="T65" fmla="*/ 4 h 86"/>
                <a:gd name="T66" fmla="*/ 92 w 110"/>
                <a:gd name="T67" fmla="*/ 7 h 86"/>
                <a:gd name="T68" fmla="*/ 96 w 110"/>
                <a:gd name="T69" fmla="*/ 10 h 86"/>
                <a:gd name="T70" fmla="*/ 102 w 110"/>
                <a:gd name="T71" fmla="*/ 16 h 86"/>
                <a:gd name="T72" fmla="*/ 106 w 110"/>
                <a:gd name="T73" fmla="*/ 23 h 86"/>
                <a:gd name="T74" fmla="*/ 110 w 110"/>
                <a:gd name="T75" fmla="*/ 32 h 86"/>
                <a:gd name="T76" fmla="*/ 110 w 110"/>
                <a:gd name="T77" fmla="*/ 43 h 86"/>
                <a:gd name="T78" fmla="*/ 108 w 110"/>
                <a:gd name="T79" fmla="*/ 56 h 86"/>
                <a:gd name="T80" fmla="*/ 104 w 110"/>
                <a:gd name="T81" fmla="*/ 67 h 86"/>
                <a:gd name="T82" fmla="*/ 100 w 110"/>
                <a:gd name="T83" fmla="*/ 73 h 86"/>
                <a:gd name="T84" fmla="*/ 94 w 110"/>
                <a:gd name="T85" fmla="*/ 77 h 86"/>
                <a:gd name="T86" fmla="*/ 86 w 110"/>
                <a:gd name="T87" fmla="*/ 81 h 86"/>
                <a:gd name="T88" fmla="*/ 76 w 110"/>
                <a:gd name="T89" fmla="*/ 84 h 86"/>
                <a:gd name="T90" fmla="*/ 66 w 110"/>
                <a:gd name="T91" fmla="*/ 86 h 86"/>
                <a:gd name="T92" fmla="*/ 56 w 110"/>
                <a:gd name="T93" fmla="*/ 86 h 86"/>
                <a:gd name="T94" fmla="*/ 34 w 110"/>
                <a:gd name="T95" fmla="*/ 84 h 86"/>
                <a:gd name="T96" fmla="*/ 16 w 110"/>
                <a:gd name="T97" fmla="*/ 77 h 86"/>
                <a:gd name="T98" fmla="*/ 8 w 110"/>
                <a:gd name="T99" fmla="*/ 69 h 86"/>
                <a:gd name="T100" fmla="*/ 2 w 110"/>
                <a:gd name="T101" fmla="*/ 57 h 86"/>
                <a:gd name="T102" fmla="*/ 0 w 110"/>
                <a:gd name="T103" fmla="*/ 43 h 86"/>
                <a:gd name="T104" fmla="*/ 2 w 110"/>
                <a:gd name="T105" fmla="*/ 29 h 86"/>
                <a:gd name="T106" fmla="*/ 6 w 110"/>
                <a:gd name="T107" fmla="*/ 19 h 86"/>
                <a:gd name="T108" fmla="*/ 10 w 110"/>
                <a:gd name="T109" fmla="*/ 13 h 86"/>
                <a:gd name="T110" fmla="*/ 18 w 110"/>
                <a:gd name="T111" fmla="*/ 8 h 86"/>
                <a:gd name="T112" fmla="*/ 24 w 110"/>
                <a:gd name="T113" fmla="*/ 5 h 86"/>
                <a:gd name="T114" fmla="*/ 34 w 110"/>
                <a:gd name="T115" fmla="*/ 2 h 86"/>
                <a:gd name="T116" fmla="*/ 44 w 110"/>
                <a:gd name="T117" fmla="*/ 0 h 86"/>
                <a:gd name="T118" fmla="*/ 56 w 110"/>
                <a:gd name="T1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6">
                  <a:moveTo>
                    <a:pt x="54" y="8"/>
                  </a:moveTo>
                  <a:lnTo>
                    <a:pt x="46" y="9"/>
                  </a:lnTo>
                  <a:lnTo>
                    <a:pt x="38" y="11"/>
                  </a:lnTo>
                  <a:lnTo>
                    <a:pt x="32" y="14"/>
                  </a:lnTo>
                  <a:lnTo>
                    <a:pt x="26" y="21"/>
                  </a:lnTo>
                  <a:lnTo>
                    <a:pt x="22" y="30"/>
                  </a:lnTo>
                  <a:lnTo>
                    <a:pt x="22" y="43"/>
                  </a:lnTo>
                  <a:lnTo>
                    <a:pt x="22" y="55"/>
                  </a:lnTo>
                  <a:lnTo>
                    <a:pt x="26" y="65"/>
                  </a:lnTo>
                  <a:lnTo>
                    <a:pt x="32" y="71"/>
                  </a:lnTo>
                  <a:lnTo>
                    <a:pt x="36" y="74"/>
                  </a:lnTo>
                  <a:lnTo>
                    <a:pt x="42" y="76"/>
                  </a:lnTo>
                  <a:lnTo>
                    <a:pt x="48" y="77"/>
                  </a:lnTo>
                  <a:lnTo>
                    <a:pt x="56" y="78"/>
                  </a:lnTo>
                  <a:lnTo>
                    <a:pt x="62" y="77"/>
                  </a:lnTo>
                  <a:lnTo>
                    <a:pt x="68" y="76"/>
                  </a:lnTo>
                  <a:lnTo>
                    <a:pt x="74" y="74"/>
                  </a:lnTo>
                  <a:lnTo>
                    <a:pt x="80" y="71"/>
                  </a:lnTo>
                  <a:lnTo>
                    <a:pt x="84" y="65"/>
                  </a:lnTo>
                  <a:lnTo>
                    <a:pt x="88" y="55"/>
                  </a:lnTo>
                  <a:lnTo>
                    <a:pt x="88" y="43"/>
                  </a:lnTo>
                  <a:lnTo>
                    <a:pt x="88" y="31"/>
                  </a:lnTo>
                  <a:lnTo>
                    <a:pt x="84" y="21"/>
                  </a:lnTo>
                  <a:lnTo>
                    <a:pt x="80" y="15"/>
                  </a:lnTo>
                  <a:lnTo>
                    <a:pt x="74" y="12"/>
                  </a:lnTo>
                  <a:lnTo>
                    <a:pt x="68" y="10"/>
                  </a:lnTo>
                  <a:lnTo>
                    <a:pt x="62" y="9"/>
                  </a:lnTo>
                  <a:lnTo>
                    <a:pt x="54" y="8"/>
                  </a:lnTo>
                  <a:close/>
                  <a:moveTo>
                    <a:pt x="56" y="0"/>
                  </a:moveTo>
                  <a:lnTo>
                    <a:pt x="64" y="0"/>
                  </a:lnTo>
                  <a:lnTo>
                    <a:pt x="72" y="1"/>
                  </a:lnTo>
                  <a:lnTo>
                    <a:pt x="78" y="2"/>
                  </a:lnTo>
                  <a:lnTo>
                    <a:pt x="86" y="4"/>
                  </a:lnTo>
                  <a:lnTo>
                    <a:pt x="92" y="7"/>
                  </a:lnTo>
                  <a:lnTo>
                    <a:pt x="96" y="10"/>
                  </a:lnTo>
                  <a:lnTo>
                    <a:pt x="102" y="16"/>
                  </a:lnTo>
                  <a:lnTo>
                    <a:pt x="106" y="23"/>
                  </a:lnTo>
                  <a:lnTo>
                    <a:pt x="110" y="32"/>
                  </a:lnTo>
                  <a:lnTo>
                    <a:pt x="110" y="43"/>
                  </a:lnTo>
                  <a:lnTo>
                    <a:pt x="108" y="56"/>
                  </a:lnTo>
                  <a:lnTo>
                    <a:pt x="104" y="67"/>
                  </a:lnTo>
                  <a:lnTo>
                    <a:pt x="100" y="73"/>
                  </a:lnTo>
                  <a:lnTo>
                    <a:pt x="94" y="77"/>
                  </a:lnTo>
                  <a:lnTo>
                    <a:pt x="86" y="81"/>
                  </a:lnTo>
                  <a:lnTo>
                    <a:pt x="76" y="84"/>
                  </a:lnTo>
                  <a:lnTo>
                    <a:pt x="66" y="86"/>
                  </a:lnTo>
                  <a:lnTo>
                    <a:pt x="56" y="86"/>
                  </a:lnTo>
                  <a:lnTo>
                    <a:pt x="34" y="84"/>
                  </a:lnTo>
                  <a:lnTo>
                    <a:pt x="16" y="77"/>
                  </a:lnTo>
                  <a:lnTo>
                    <a:pt x="8" y="69"/>
                  </a:lnTo>
                  <a:lnTo>
                    <a:pt x="2" y="57"/>
                  </a:lnTo>
                  <a:lnTo>
                    <a:pt x="0" y="43"/>
                  </a:lnTo>
                  <a:lnTo>
                    <a:pt x="2" y="29"/>
                  </a:lnTo>
                  <a:lnTo>
                    <a:pt x="6" y="19"/>
                  </a:lnTo>
                  <a:lnTo>
                    <a:pt x="10" y="13"/>
                  </a:lnTo>
                  <a:lnTo>
                    <a:pt x="18" y="8"/>
                  </a:lnTo>
                  <a:lnTo>
                    <a:pt x="24" y="5"/>
                  </a:lnTo>
                  <a:lnTo>
                    <a:pt x="34" y="2"/>
                  </a:lnTo>
                  <a:lnTo>
                    <a:pt x="44" y="0"/>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15" name="Rectangle 38"/>
            <p:cNvSpPr>
              <a:spLocks noChangeArrowheads="1"/>
            </p:cNvSpPr>
            <p:nvPr/>
          </p:nvSpPr>
          <p:spPr bwMode="auto">
            <a:xfrm>
              <a:off x="1395" y="2578"/>
              <a:ext cx="25"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16" name="Freeform 39"/>
            <p:cNvSpPr>
              <a:spLocks/>
            </p:cNvSpPr>
            <p:nvPr/>
          </p:nvSpPr>
          <p:spPr bwMode="auto">
            <a:xfrm>
              <a:off x="1434" y="2538"/>
              <a:ext cx="25" cy="68"/>
            </a:xfrm>
            <a:custGeom>
              <a:avLst/>
              <a:gdLst>
                <a:gd name="T0" fmla="*/ 38 w 50"/>
                <a:gd name="T1" fmla="*/ 0 h 68"/>
                <a:gd name="T2" fmla="*/ 50 w 50"/>
                <a:gd name="T3" fmla="*/ 0 h 68"/>
                <a:gd name="T4" fmla="*/ 50 w 50"/>
                <a:gd name="T5" fmla="*/ 68 h 68"/>
                <a:gd name="T6" fmla="*/ 32 w 50"/>
                <a:gd name="T7" fmla="*/ 68 h 68"/>
                <a:gd name="T8" fmla="*/ 32 w 50"/>
                <a:gd name="T9" fmla="*/ 15 h 68"/>
                <a:gd name="T10" fmla="*/ 26 w 50"/>
                <a:gd name="T11" fmla="*/ 18 h 68"/>
                <a:gd name="T12" fmla="*/ 16 w 50"/>
                <a:gd name="T13" fmla="*/ 21 h 68"/>
                <a:gd name="T14" fmla="*/ 8 w 50"/>
                <a:gd name="T15" fmla="*/ 24 h 68"/>
                <a:gd name="T16" fmla="*/ 0 w 50"/>
                <a:gd name="T17" fmla="*/ 26 h 68"/>
                <a:gd name="T18" fmla="*/ 0 w 50"/>
                <a:gd name="T19" fmla="*/ 17 h 68"/>
                <a:gd name="T20" fmla="*/ 12 w 50"/>
                <a:gd name="T21" fmla="*/ 14 h 68"/>
                <a:gd name="T22" fmla="*/ 24 w 50"/>
                <a:gd name="T23" fmla="*/ 10 h 68"/>
                <a:gd name="T24" fmla="*/ 32 w 50"/>
                <a:gd name="T25" fmla="*/ 5 h 68"/>
                <a:gd name="T26" fmla="*/ 38 w 50"/>
                <a:gd name="T2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68">
                  <a:moveTo>
                    <a:pt x="38" y="0"/>
                  </a:moveTo>
                  <a:lnTo>
                    <a:pt x="50" y="0"/>
                  </a:lnTo>
                  <a:lnTo>
                    <a:pt x="50" y="68"/>
                  </a:lnTo>
                  <a:lnTo>
                    <a:pt x="32" y="68"/>
                  </a:lnTo>
                  <a:lnTo>
                    <a:pt x="32" y="15"/>
                  </a:lnTo>
                  <a:lnTo>
                    <a:pt x="26" y="18"/>
                  </a:lnTo>
                  <a:lnTo>
                    <a:pt x="16" y="21"/>
                  </a:lnTo>
                  <a:lnTo>
                    <a:pt x="8" y="24"/>
                  </a:lnTo>
                  <a:lnTo>
                    <a:pt x="0" y="26"/>
                  </a:lnTo>
                  <a:lnTo>
                    <a:pt x="0" y="17"/>
                  </a:lnTo>
                  <a:lnTo>
                    <a:pt x="12" y="14"/>
                  </a:lnTo>
                  <a:lnTo>
                    <a:pt x="24" y="10"/>
                  </a:lnTo>
                  <a:lnTo>
                    <a:pt x="32"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17" name="Freeform 40"/>
            <p:cNvSpPr>
              <a:spLocks noEditPoints="1"/>
            </p:cNvSpPr>
            <p:nvPr/>
          </p:nvSpPr>
          <p:spPr bwMode="auto">
            <a:xfrm>
              <a:off x="1480" y="2538"/>
              <a:ext cx="44" cy="70"/>
            </a:xfrm>
            <a:custGeom>
              <a:avLst/>
              <a:gdLst>
                <a:gd name="T0" fmla="*/ 38 w 88"/>
                <a:gd name="T1" fmla="*/ 8 h 70"/>
                <a:gd name="T2" fmla="*/ 24 w 88"/>
                <a:gd name="T3" fmla="*/ 12 h 70"/>
                <a:gd name="T4" fmla="*/ 18 w 88"/>
                <a:gd name="T5" fmla="*/ 19 h 70"/>
                <a:gd name="T6" fmla="*/ 18 w 88"/>
                <a:gd name="T7" fmla="*/ 28 h 70"/>
                <a:gd name="T8" fmla="*/ 24 w 88"/>
                <a:gd name="T9" fmla="*/ 34 h 70"/>
                <a:gd name="T10" fmla="*/ 36 w 88"/>
                <a:gd name="T11" fmla="*/ 38 h 70"/>
                <a:gd name="T12" fmla="*/ 52 w 88"/>
                <a:gd name="T13" fmla="*/ 38 h 70"/>
                <a:gd name="T14" fmla="*/ 62 w 88"/>
                <a:gd name="T15" fmla="*/ 34 h 70"/>
                <a:gd name="T16" fmla="*/ 70 w 88"/>
                <a:gd name="T17" fmla="*/ 27 h 70"/>
                <a:gd name="T18" fmla="*/ 70 w 88"/>
                <a:gd name="T19" fmla="*/ 18 h 70"/>
                <a:gd name="T20" fmla="*/ 62 w 88"/>
                <a:gd name="T21" fmla="*/ 12 h 70"/>
                <a:gd name="T22" fmla="*/ 52 w 88"/>
                <a:gd name="T23" fmla="*/ 8 h 70"/>
                <a:gd name="T24" fmla="*/ 42 w 88"/>
                <a:gd name="T25" fmla="*/ 0 h 70"/>
                <a:gd name="T26" fmla="*/ 58 w 88"/>
                <a:gd name="T27" fmla="*/ 2 h 70"/>
                <a:gd name="T28" fmla="*/ 74 w 88"/>
                <a:gd name="T29" fmla="*/ 7 h 70"/>
                <a:gd name="T30" fmla="*/ 84 w 88"/>
                <a:gd name="T31" fmla="*/ 14 h 70"/>
                <a:gd name="T32" fmla="*/ 88 w 88"/>
                <a:gd name="T33" fmla="*/ 33 h 70"/>
                <a:gd name="T34" fmla="*/ 84 w 88"/>
                <a:gd name="T35" fmla="*/ 54 h 70"/>
                <a:gd name="T36" fmla="*/ 74 w 88"/>
                <a:gd name="T37" fmla="*/ 63 h 70"/>
                <a:gd name="T38" fmla="*/ 58 w 88"/>
                <a:gd name="T39" fmla="*/ 68 h 70"/>
                <a:gd name="T40" fmla="*/ 40 w 88"/>
                <a:gd name="T41" fmla="*/ 70 h 70"/>
                <a:gd name="T42" fmla="*/ 22 w 88"/>
                <a:gd name="T43" fmla="*/ 68 h 70"/>
                <a:gd name="T44" fmla="*/ 8 w 88"/>
                <a:gd name="T45" fmla="*/ 62 h 70"/>
                <a:gd name="T46" fmla="*/ 2 w 88"/>
                <a:gd name="T47" fmla="*/ 53 h 70"/>
                <a:gd name="T48" fmla="*/ 20 w 88"/>
                <a:gd name="T49" fmla="*/ 56 h 70"/>
                <a:gd name="T50" fmla="*/ 26 w 88"/>
                <a:gd name="T51" fmla="*/ 60 h 70"/>
                <a:gd name="T52" fmla="*/ 36 w 88"/>
                <a:gd name="T53" fmla="*/ 63 h 70"/>
                <a:gd name="T54" fmla="*/ 48 w 88"/>
                <a:gd name="T55" fmla="*/ 62 h 70"/>
                <a:gd name="T56" fmla="*/ 60 w 88"/>
                <a:gd name="T57" fmla="*/ 59 h 70"/>
                <a:gd name="T58" fmla="*/ 66 w 88"/>
                <a:gd name="T59" fmla="*/ 53 h 70"/>
                <a:gd name="T60" fmla="*/ 72 w 88"/>
                <a:gd name="T61" fmla="*/ 43 h 70"/>
                <a:gd name="T62" fmla="*/ 72 w 88"/>
                <a:gd name="T63" fmla="*/ 37 h 70"/>
                <a:gd name="T64" fmla="*/ 58 w 88"/>
                <a:gd name="T65" fmla="*/ 43 h 70"/>
                <a:gd name="T66" fmla="*/ 40 w 88"/>
                <a:gd name="T67" fmla="*/ 45 h 70"/>
                <a:gd name="T68" fmla="*/ 20 w 88"/>
                <a:gd name="T69" fmla="*/ 43 h 70"/>
                <a:gd name="T70" fmla="*/ 2 w 88"/>
                <a:gd name="T71" fmla="*/ 32 h 70"/>
                <a:gd name="T72" fmla="*/ 2 w 88"/>
                <a:gd name="T73" fmla="*/ 14 h 70"/>
                <a:gd name="T74" fmla="*/ 18 w 88"/>
                <a:gd name="T75" fmla="*/ 4 h 70"/>
                <a:gd name="T76" fmla="*/ 34 w 88"/>
                <a:gd name="T7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70">
                  <a:moveTo>
                    <a:pt x="44" y="7"/>
                  </a:moveTo>
                  <a:lnTo>
                    <a:pt x="38" y="8"/>
                  </a:lnTo>
                  <a:lnTo>
                    <a:pt x="30" y="9"/>
                  </a:lnTo>
                  <a:lnTo>
                    <a:pt x="24" y="12"/>
                  </a:lnTo>
                  <a:lnTo>
                    <a:pt x="20" y="15"/>
                  </a:lnTo>
                  <a:lnTo>
                    <a:pt x="18" y="19"/>
                  </a:lnTo>
                  <a:lnTo>
                    <a:pt x="16" y="24"/>
                  </a:lnTo>
                  <a:lnTo>
                    <a:pt x="18" y="28"/>
                  </a:lnTo>
                  <a:lnTo>
                    <a:pt x="20" y="31"/>
                  </a:lnTo>
                  <a:lnTo>
                    <a:pt x="24" y="34"/>
                  </a:lnTo>
                  <a:lnTo>
                    <a:pt x="30" y="36"/>
                  </a:lnTo>
                  <a:lnTo>
                    <a:pt x="36" y="38"/>
                  </a:lnTo>
                  <a:lnTo>
                    <a:pt x="44" y="38"/>
                  </a:lnTo>
                  <a:lnTo>
                    <a:pt x="52" y="38"/>
                  </a:lnTo>
                  <a:lnTo>
                    <a:pt x="58" y="36"/>
                  </a:lnTo>
                  <a:lnTo>
                    <a:pt x="62" y="34"/>
                  </a:lnTo>
                  <a:lnTo>
                    <a:pt x="66" y="31"/>
                  </a:lnTo>
                  <a:lnTo>
                    <a:pt x="70" y="27"/>
                  </a:lnTo>
                  <a:lnTo>
                    <a:pt x="70" y="23"/>
                  </a:lnTo>
                  <a:lnTo>
                    <a:pt x="70" y="18"/>
                  </a:lnTo>
                  <a:lnTo>
                    <a:pt x="66" y="15"/>
                  </a:lnTo>
                  <a:lnTo>
                    <a:pt x="62" y="12"/>
                  </a:lnTo>
                  <a:lnTo>
                    <a:pt x="58" y="9"/>
                  </a:lnTo>
                  <a:lnTo>
                    <a:pt x="52" y="8"/>
                  </a:lnTo>
                  <a:lnTo>
                    <a:pt x="44" y="7"/>
                  </a:lnTo>
                  <a:close/>
                  <a:moveTo>
                    <a:pt x="42" y="0"/>
                  </a:moveTo>
                  <a:lnTo>
                    <a:pt x="50" y="1"/>
                  </a:lnTo>
                  <a:lnTo>
                    <a:pt x="58" y="2"/>
                  </a:lnTo>
                  <a:lnTo>
                    <a:pt x="66" y="4"/>
                  </a:lnTo>
                  <a:lnTo>
                    <a:pt x="74" y="7"/>
                  </a:lnTo>
                  <a:lnTo>
                    <a:pt x="78" y="10"/>
                  </a:lnTo>
                  <a:lnTo>
                    <a:pt x="84" y="14"/>
                  </a:lnTo>
                  <a:lnTo>
                    <a:pt x="88" y="22"/>
                  </a:lnTo>
                  <a:lnTo>
                    <a:pt x="88" y="33"/>
                  </a:lnTo>
                  <a:lnTo>
                    <a:pt x="88" y="45"/>
                  </a:lnTo>
                  <a:lnTo>
                    <a:pt x="84" y="54"/>
                  </a:lnTo>
                  <a:lnTo>
                    <a:pt x="78" y="59"/>
                  </a:lnTo>
                  <a:lnTo>
                    <a:pt x="74" y="63"/>
                  </a:lnTo>
                  <a:lnTo>
                    <a:pt x="66" y="66"/>
                  </a:lnTo>
                  <a:lnTo>
                    <a:pt x="58" y="68"/>
                  </a:lnTo>
                  <a:lnTo>
                    <a:pt x="50" y="69"/>
                  </a:lnTo>
                  <a:lnTo>
                    <a:pt x="40" y="70"/>
                  </a:lnTo>
                  <a:lnTo>
                    <a:pt x="30" y="69"/>
                  </a:lnTo>
                  <a:lnTo>
                    <a:pt x="22" y="68"/>
                  </a:lnTo>
                  <a:lnTo>
                    <a:pt x="14" y="65"/>
                  </a:lnTo>
                  <a:lnTo>
                    <a:pt x="8" y="62"/>
                  </a:lnTo>
                  <a:lnTo>
                    <a:pt x="4" y="58"/>
                  </a:lnTo>
                  <a:lnTo>
                    <a:pt x="2" y="53"/>
                  </a:lnTo>
                  <a:lnTo>
                    <a:pt x="18" y="52"/>
                  </a:lnTo>
                  <a:lnTo>
                    <a:pt x="20" y="56"/>
                  </a:lnTo>
                  <a:lnTo>
                    <a:pt x="22" y="58"/>
                  </a:lnTo>
                  <a:lnTo>
                    <a:pt x="26" y="60"/>
                  </a:lnTo>
                  <a:lnTo>
                    <a:pt x="30" y="62"/>
                  </a:lnTo>
                  <a:lnTo>
                    <a:pt x="36" y="63"/>
                  </a:lnTo>
                  <a:lnTo>
                    <a:pt x="40" y="63"/>
                  </a:lnTo>
                  <a:lnTo>
                    <a:pt x="48" y="62"/>
                  </a:lnTo>
                  <a:lnTo>
                    <a:pt x="54" y="61"/>
                  </a:lnTo>
                  <a:lnTo>
                    <a:pt x="60" y="59"/>
                  </a:lnTo>
                  <a:lnTo>
                    <a:pt x="64" y="56"/>
                  </a:lnTo>
                  <a:lnTo>
                    <a:pt x="66" y="53"/>
                  </a:lnTo>
                  <a:lnTo>
                    <a:pt x="70" y="48"/>
                  </a:lnTo>
                  <a:lnTo>
                    <a:pt x="72" y="43"/>
                  </a:lnTo>
                  <a:lnTo>
                    <a:pt x="72" y="38"/>
                  </a:lnTo>
                  <a:lnTo>
                    <a:pt x="72" y="37"/>
                  </a:lnTo>
                  <a:lnTo>
                    <a:pt x="66" y="40"/>
                  </a:lnTo>
                  <a:lnTo>
                    <a:pt x="58" y="43"/>
                  </a:lnTo>
                  <a:lnTo>
                    <a:pt x="50" y="45"/>
                  </a:lnTo>
                  <a:lnTo>
                    <a:pt x="40" y="45"/>
                  </a:lnTo>
                  <a:lnTo>
                    <a:pt x="30" y="45"/>
                  </a:lnTo>
                  <a:lnTo>
                    <a:pt x="20" y="43"/>
                  </a:lnTo>
                  <a:lnTo>
                    <a:pt x="12" y="39"/>
                  </a:lnTo>
                  <a:lnTo>
                    <a:pt x="2" y="32"/>
                  </a:lnTo>
                  <a:lnTo>
                    <a:pt x="0" y="23"/>
                  </a:lnTo>
                  <a:lnTo>
                    <a:pt x="2" y="14"/>
                  </a:lnTo>
                  <a:lnTo>
                    <a:pt x="12" y="7"/>
                  </a:lnTo>
                  <a:lnTo>
                    <a:pt x="18" y="4"/>
                  </a:lnTo>
                  <a:lnTo>
                    <a:pt x="26" y="2"/>
                  </a:lnTo>
                  <a:lnTo>
                    <a:pt x="34" y="1"/>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18" name="Line 41"/>
            <p:cNvSpPr>
              <a:spLocks noChangeShapeType="1"/>
            </p:cNvSpPr>
            <p:nvPr/>
          </p:nvSpPr>
          <p:spPr bwMode="auto">
            <a:xfrm>
              <a:off x="1600" y="2418"/>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9" name="Line 42"/>
            <p:cNvSpPr>
              <a:spLocks noChangeShapeType="1"/>
            </p:cNvSpPr>
            <p:nvPr/>
          </p:nvSpPr>
          <p:spPr bwMode="auto">
            <a:xfrm flipH="1">
              <a:off x="4340" y="2418"/>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0" name="Line 43"/>
            <p:cNvSpPr>
              <a:spLocks noChangeShapeType="1"/>
            </p:cNvSpPr>
            <p:nvPr/>
          </p:nvSpPr>
          <p:spPr bwMode="auto">
            <a:xfrm>
              <a:off x="1600" y="2302"/>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1" name="Line 44"/>
            <p:cNvSpPr>
              <a:spLocks noChangeShapeType="1"/>
            </p:cNvSpPr>
            <p:nvPr/>
          </p:nvSpPr>
          <p:spPr bwMode="auto">
            <a:xfrm flipH="1">
              <a:off x="4340" y="2302"/>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2" name="Line 45"/>
            <p:cNvSpPr>
              <a:spLocks noChangeShapeType="1"/>
            </p:cNvSpPr>
            <p:nvPr/>
          </p:nvSpPr>
          <p:spPr bwMode="auto">
            <a:xfrm>
              <a:off x="1600" y="2221"/>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3" name="Line 46"/>
            <p:cNvSpPr>
              <a:spLocks noChangeShapeType="1"/>
            </p:cNvSpPr>
            <p:nvPr/>
          </p:nvSpPr>
          <p:spPr bwMode="auto">
            <a:xfrm flipH="1">
              <a:off x="4340" y="2221"/>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4" name="Line 47"/>
            <p:cNvSpPr>
              <a:spLocks noChangeShapeType="1"/>
            </p:cNvSpPr>
            <p:nvPr/>
          </p:nvSpPr>
          <p:spPr bwMode="auto">
            <a:xfrm>
              <a:off x="1600" y="2157"/>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5" name="Line 48"/>
            <p:cNvSpPr>
              <a:spLocks noChangeShapeType="1"/>
            </p:cNvSpPr>
            <p:nvPr/>
          </p:nvSpPr>
          <p:spPr bwMode="auto">
            <a:xfrm flipH="1">
              <a:off x="4340" y="2157"/>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6" name="Line 49"/>
            <p:cNvSpPr>
              <a:spLocks noChangeShapeType="1"/>
            </p:cNvSpPr>
            <p:nvPr/>
          </p:nvSpPr>
          <p:spPr bwMode="auto">
            <a:xfrm>
              <a:off x="1600" y="2105"/>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7" name="Line 50"/>
            <p:cNvSpPr>
              <a:spLocks noChangeShapeType="1"/>
            </p:cNvSpPr>
            <p:nvPr/>
          </p:nvSpPr>
          <p:spPr bwMode="auto">
            <a:xfrm flipH="1">
              <a:off x="4340" y="2105"/>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8" name="Line 51"/>
            <p:cNvSpPr>
              <a:spLocks noChangeShapeType="1"/>
            </p:cNvSpPr>
            <p:nvPr/>
          </p:nvSpPr>
          <p:spPr bwMode="auto">
            <a:xfrm>
              <a:off x="1600" y="2061"/>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9" name="Line 52"/>
            <p:cNvSpPr>
              <a:spLocks noChangeShapeType="1"/>
            </p:cNvSpPr>
            <p:nvPr/>
          </p:nvSpPr>
          <p:spPr bwMode="auto">
            <a:xfrm flipH="1">
              <a:off x="4340" y="2061"/>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0" name="Line 53"/>
            <p:cNvSpPr>
              <a:spLocks noChangeShapeType="1"/>
            </p:cNvSpPr>
            <p:nvPr/>
          </p:nvSpPr>
          <p:spPr bwMode="auto">
            <a:xfrm>
              <a:off x="1600" y="2023"/>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1" name="Line 54"/>
            <p:cNvSpPr>
              <a:spLocks noChangeShapeType="1"/>
            </p:cNvSpPr>
            <p:nvPr/>
          </p:nvSpPr>
          <p:spPr bwMode="auto">
            <a:xfrm flipH="1">
              <a:off x="4340" y="2023"/>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2" name="Line 55"/>
            <p:cNvSpPr>
              <a:spLocks noChangeShapeType="1"/>
            </p:cNvSpPr>
            <p:nvPr/>
          </p:nvSpPr>
          <p:spPr bwMode="auto">
            <a:xfrm>
              <a:off x="1600" y="1990"/>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3" name="Line 56"/>
            <p:cNvSpPr>
              <a:spLocks noChangeShapeType="1"/>
            </p:cNvSpPr>
            <p:nvPr/>
          </p:nvSpPr>
          <p:spPr bwMode="auto">
            <a:xfrm flipH="1">
              <a:off x="4340" y="1990"/>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4" name="Freeform 57"/>
            <p:cNvSpPr>
              <a:spLocks noEditPoints="1"/>
            </p:cNvSpPr>
            <p:nvPr/>
          </p:nvSpPr>
          <p:spPr bwMode="auto">
            <a:xfrm>
              <a:off x="1600" y="1960"/>
              <a:ext cx="2754" cy="1"/>
            </a:xfrm>
            <a:custGeom>
              <a:avLst/>
              <a:gdLst>
                <a:gd name="T0" fmla="*/ 5440 w 5508"/>
                <a:gd name="T1" fmla="*/ 0 h 1"/>
                <a:gd name="T2" fmla="*/ 5352 w 5508"/>
                <a:gd name="T3" fmla="*/ 0 h 1"/>
                <a:gd name="T4" fmla="*/ 5262 w 5508"/>
                <a:gd name="T5" fmla="*/ 0 h 1"/>
                <a:gd name="T6" fmla="*/ 5174 w 5508"/>
                <a:gd name="T7" fmla="*/ 0 h 1"/>
                <a:gd name="T8" fmla="*/ 5084 w 5508"/>
                <a:gd name="T9" fmla="*/ 0 h 1"/>
                <a:gd name="T10" fmla="*/ 4996 w 5508"/>
                <a:gd name="T11" fmla="*/ 0 h 1"/>
                <a:gd name="T12" fmla="*/ 4908 w 5508"/>
                <a:gd name="T13" fmla="*/ 0 h 1"/>
                <a:gd name="T14" fmla="*/ 4818 w 5508"/>
                <a:gd name="T15" fmla="*/ 0 h 1"/>
                <a:gd name="T16" fmla="*/ 4730 w 5508"/>
                <a:gd name="T17" fmla="*/ 0 h 1"/>
                <a:gd name="T18" fmla="*/ 4642 w 5508"/>
                <a:gd name="T19" fmla="*/ 0 h 1"/>
                <a:gd name="T20" fmla="*/ 4552 w 5508"/>
                <a:gd name="T21" fmla="*/ 0 h 1"/>
                <a:gd name="T22" fmla="*/ 4464 w 5508"/>
                <a:gd name="T23" fmla="*/ 0 h 1"/>
                <a:gd name="T24" fmla="*/ 4374 w 5508"/>
                <a:gd name="T25" fmla="*/ 0 h 1"/>
                <a:gd name="T26" fmla="*/ 4286 w 5508"/>
                <a:gd name="T27" fmla="*/ 0 h 1"/>
                <a:gd name="T28" fmla="*/ 4198 w 5508"/>
                <a:gd name="T29" fmla="*/ 0 h 1"/>
                <a:gd name="T30" fmla="*/ 4108 w 5508"/>
                <a:gd name="T31" fmla="*/ 0 h 1"/>
                <a:gd name="T32" fmla="*/ 4020 w 5508"/>
                <a:gd name="T33" fmla="*/ 0 h 1"/>
                <a:gd name="T34" fmla="*/ 3932 w 5508"/>
                <a:gd name="T35" fmla="*/ 0 h 1"/>
                <a:gd name="T36" fmla="*/ 3843 w 5508"/>
                <a:gd name="T37" fmla="*/ 0 h 1"/>
                <a:gd name="T38" fmla="*/ 3755 w 5508"/>
                <a:gd name="T39" fmla="*/ 0 h 1"/>
                <a:gd name="T40" fmla="*/ 3665 w 5508"/>
                <a:gd name="T41" fmla="*/ 0 h 1"/>
                <a:gd name="T42" fmla="*/ 3577 w 5508"/>
                <a:gd name="T43" fmla="*/ 0 h 1"/>
                <a:gd name="T44" fmla="*/ 3489 w 5508"/>
                <a:gd name="T45" fmla="*/ 0 h 1"/>
                <a:gd name="T46" fmla="*/ 3399 w 5508"/>
                <a:gd name="T47" fmla="*/ 0 h 1"/>
                <a:gd name="T48" fmla="*/ 3311 w 5508"/>
                <a:gd name="T49" fmla="*/ 0 h 1"/>
                <a:gd name="T50" fmla="*/ 3223 w 5508"/>
                <a:gd name="T51" fmla="*/ 0 h 1"/>
                <a:gd name="T52" fmla="*/ 3133 w 5508"/>
                <a:gd name="T53" fmla="*/ 0 h 1"/>
                <a:gd name="T54" fmla="*/ 3045 w 5508"/>
                <a:gd name="T55" fmla="*/ 0 h 1"/>
                <a:gd name="T56" fmla="*/ 2957 w 5508"/>
                <a:gd name="T57" fmla="*/ 0 h 1"/>
                <a:gd name="T58" fmla="*/ 2867 w 5508"/>
                <a:gd name="T59" fmla="*/ 0 h 1"/>
                <a:gd name="T60" fmla="*/ 2779 w 5508"/>
                <a:gd name="T61" fmla="*/ 0 h 1"/>
                <a:gd name="T62" fmla="*/ 2689 w 5508"/>
                <a:gd name="T63" fmla="*/ 0 h 1"/>
                <a:gd name="T64" fmla="*/ 2601 w 5508"/>
                <a:gd name="T65" fmla="*/ 0 h 1"/>
                <a:gd name="T66" fmla="*/ 2513 w 5508"/>
                <a:gd name="T67" fmla="*/ 0 h 1"/>
                <a:gd name="T68" fmla="*/ 2423 w 5508"/>
                <a:gd name="T69" fmla="*/ 0 h 1"/>
                <a:gd name="T70" fmla="*/ 2335 w 5508"/>
                <a:gd name="T71" fmla="*/ 0 h 1"/>
                <a:gd name="T72" fmla="*/ 2247 w 5508"/>
                <a:gd name="T73" fmla="*/ 0 h 1"/>
                <a:gd name="T74" fmla="*/ 2157 w 5508"/>
                <a:gd name="T75" fmla="*/ 0 h 1"/>
                <a:gd name="T76" fmla="*/ 2069 w 5508"/>
                <a:gd name="T77" fmla="*/ 0 h 1"/>
                <a:gd name="T78" fmla="*/ 1979 w 5508"/>
                <a:gd name="T79" fmla="*/ 0 h 1"/>
                <a:gd name="T80" fmla="*/ 1891 w 5508"/>
                <a:gd name="T81" fmla="*/ 0 h 1"/>
                <a:gd name="T82" fmla="*/ 1803 w 5508"/>
                <a:gd name="T83" fmla="*/ 0 h 1"/>
                <a:gd name="T84" fmla="*/ 1713 w 5508"/>
                <a:gd name="T85" fmla="*/ 0 h 1"/>
                <a:gd name="T86" fmla="*/ 1625 w 5508"/>
                <a:gd name="T87" fmla="*/ 0 h 1"/>
                <a:gd name="T88" fmla="*/ 1537 w 5508"/>
                <a:gd name="T89" fmla="*/ 0 h 1"/>
                <a:gd name="T90" fmla="*/ 1447 w 5508"/>
                <a:gd name="T91" fmla="*/ 0 h 1"/>
                <a:gd name="T92" fmla="*/ 1359 w 5508"/>
                <a:gd name="T93" fmla="*/ 0 h 1"/>
                <a:gd name="T94" fmla="*/ 1271 w 5508"/>
                <a:gd name="T95" fmla="*/ 0 h 1"/>
                <a:gd name="T96" fmla="*/ 1181 w 5508"/>
                <a:gd name="T97" fmla="*/ 0 h 1"/>
                <a:gd name="T98" fmla="*/ 1093 w 5508"/>
                <a:gd name="T99" fmla="*/ 0 h 1"/>
                <a:gd name="T100" fmla="*/ 1003 w 5508"/>
                <a:gd name="T101" fmla="*/ 0 h 1"/>
                <a:gd name="T102" fmla="*/ 915 w 5508"/>
                <a:gd name="T103" fmla="*/ 0 h 1"/>
                <a:gd name="T104" fmla="*/ 827 w 5508"/>
                <a:gd name="T105" fmla="*/ 0 h 1"/>
                <a:gd name="T106" fmla="*/ 737 w 5508"/>
                <a:gd name="T107" fmla="*/ 0 h 1"/>
                <a:gd name="T108" fmla="*/ 649 w 5508"/>
                <a:gd name="T109" fmla="*/ 0 h 1"/>
                <a:gd name="T110" fmla="*/ 562 w 5508"/>
                <a:gd name="T111" fmla="*/ 0 h 1"/>
                <a:gd name="T112" fmla="*/ 472 w 5508"/>
                <a:gd name="T113" fmla="*/ 0 h 1"/>
                <a:gd name="T114" fmla="*/ 384 w 5508"/>
                <a:gd name="T115" fmla="*/ 0 h 1"/>
                <a:gd name="T116" fmla="*/ 294 w 5508"/>
                <a:gd name="T117" fmla="*/ 0 h 1"/>
                <a:gd name="T118" fmla="*/ 206 w 5508"/>
                <a:gd name="T119" fmla="*/ 0 h 1"/>
                <a:gd name="T120" fmla="*/ 118 w 5508"/>
                <a:gd name="T121" fmla="*/ 0 h 1"/>
                <a:gd name="T122" fmla="*/ 28 w 5508"/>
                <a:gd name="T1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8" h="1">
                  <a:moveTo>
                    <a:pt x="5498" y="0"/>
                  </a:moveTo>
                  <a:lnTo>
                    <a:pt x="5508" y="0"/>
                  </a:lnTo>
                  <a:lnTo>
                    <a:pt x="5508" y="1"/>
                  </a:lnTo>
                  <a:lnTo>
                    <a:pt x="5498" y="1"/>
                  </a:lnTo>
                  <a:lnTo>
                    <a:pt x="5498" y="0"/>
                  </a:lnTo>
                  <a:close/>
                  <a:moveTo>
                    <a:pt x="5470" y="0"/>
                  </a:moveTo>
                  <a:lnTo>
                    <a:pt x="5480" y="0"/>
                  </a:lnTo>
                  <a:lnTo>
                    <a:pt x="5480" y="1"/>
                  </a:lnTo>
                  <a:lnTo>
                    <a:pt x="5470" y="1"/>
                  </a:lnTo>
                  <a:lnTo>
                    <a:pt x="5470" y="0"/>
                  </a:lnTo>
                  <a:close/>
                  <a:moveTo>
                    <a:pt x="5440" y="0"/>
                  </a:moveTo>
                  <a:lnTo>
                    <a:pt x="5450" y="0"/>
                  </a:lnTo>
                  <a:lnTo>
                    <a:pt x="5450" y="1"/>
                  </a:lnTo>
                  <a:lnTo>
                    <a:pt x="5440" y="1"/>
                  </a:lnTo>
                  <a:lnTo>
                    <a:pt x="5440" y="0"/>
                  </a:lnTo>
                  <a:close/>
                  <a:moveTo>
                    <a:pt x="5410" y="0"/>
                  </a:moveTo>
                  <a:lnTo>
                    <a:pt x="5420" y="0"/>
                  </a:lnTo>
                  <a:lnTo>
                    <a:pt x="5420" y="1"/>
                  </a:lnTo>
                  <a:lnTo>
                    <a:pt x="5410" y="1"/>
                  </a:lnTo>
                  <a:lnTo>
                    <a:pt x="5410" y="0"/>
                  </a:lnTo>
                  <a:close/>
                  <a:moveTo>
                    <a:pt x="5380" y="0"/>
                  </a:moveTo>
                  <a:lnTo>
                    <a:pt x="5390" y="0"/>
                  </a:lnTo>
                  <a:lnTo>
                    <a:pt x="5390" y="1"/>
                  </a:lnTo>
                  <a:lnTo>
                    <a:pt x="5380" y="1"/>
                  </a:lnTo>
                  <a:lnTo>
                    <a:pt x="5380" y="0"/>
                  </a:lnTo>
                  <a:close/>
                  <a:moveTo>
                    <a:pt x="5352" y="0"/>
                  </a:moveTo>
                  <a:lnTo>
                    <a:pt x="5360" y="0"/>
                  </a:lnTo>
                  <a:lnTo>
                    <a:pt x="5360" y="1"/>
                  </a:lnTo>
                  <a:lnTo>
                    <a:pt x="5352" y="1"/>
                  </a:lnTo>
                  <a:lnTo>
                    <a:pt x="5352" y="0"/>
                  </a:lnTo>
                  <a:close/>
                  <a:moveTo>
                    <a:pt x="5322" y="0"/>
                  </a:moveTo>
                  <a:lnTo>
                    <a:pt x="5332" y="0"/>
                  </a:lnTo>
                  <a:lnTo>
                    <a:pt x="5332" y="1"/>
                  </a:lnTo>
                  <a:lnTo>
                    <a:pt x="5322" y="1"/>
                  </a:lnTo>
                  <a:lnTo>
                    <a:pt x="5322" y="0"/>
                  </a:lnTo>
                  <a:close/>
                  <a:moveTo>
                    <a:pt x="5292" y="0"/>
                  </a:moveTo>
                  <a:lnTo>
                    <a:pt x="5302" y="0"/>
                  </a:lnTo>
                  <a:lnTo>
                    <a:pt x="5302" y="1"/>
                  </a:lnTo>
                  <a:lnTo>
                    <a:pt x="5292" y="1"/>
                  </a:lnTo>
                  <a:lnTo>
                    <a:pt x="5292" y="0"/>
                  </a:lnTo>
                  <a:close/>
                  <a:moveTo>
                    <a:pt x="5262" y="0"/>
                  </a:moveTo>
                  <a:lnTo>
                    <a:pt x="5272" y="0"/>
                  </a:lnTo>
                  <a:lnTo>
                    <a:pt x="5272" y="1"/>
                  </a:lnTo>
                  <a:lnTo>
                    <a:pt x="5262" y="1"/>
                  </a:lnTo>
                  <a:lnTo>
                    <a:pt x="5262" y="0"/>
                  </a:lnTo>
                  <a:close/>
                  <a:moveTo>
                    <a:pt x="5232" y="0"/>
                  </a:moveTo>
                  <a:lnTo>
                    <a:pt x="5242" y="0"/>
                  </a:lnTo>
                  <a:lnTo>
                    <a:pt x="5242" y="1"/>
                  </a:lnTo>
                  <a:lnTo>
                    <a:pt x="5232" y="1"/>
                  </a:lnTo>
                  <a:lnTo>
                    <a:pt x="5232" y="0"/>
                  </a:lnTo>
                  <a:close/>
                  <a:moveTo>
                    <a:pt x="5204" y="0"/>
                  </a:moveTo>
                  <a:lnTo>
                    <a:pt x="5214" y="0"/>
                  </a:lnTo>
                  <a:lnTo>
                    <a:pt x="5214" y="1"/>
                  </a:lnTo>
                  <a:lnTo>
                    <a:pt x="5204" y="1"/>
                  </a:lnTo>
                  <a:lnTo>
                    <a:pt x="5204" y="0"/>
                  </a:lnTo>
                  <a:close/>
                  <a:moveTo>
                    <a:pt x="5174" y="0"/>
                  </a:moveTo>
                  <a:lnTo>
                    <a:pt x="5184" y="0"/>
                  </a:lnTo>
                  <a:lnTo>
                    <a:pt x="5184" y="1"/>
                  </a:lnTo>
                  <a:lnTo>
                    <a:pt x="5174" y="1"/>
                  </a:lnTo>
                  <a:lnTo>
                    <a:pt x="5174" y="0"/>
                  </a:lnTo>
                  <a:close/>
                  <a:moveTo>
                    <a:pt x="5144" y="0"/>
                  </a:moveTo>
                  <a:lnTo>
                    <a:pt x="5154" y="0"/>
                  </a:lnTo>
                  <a:lnTo>
                    <a:pt x="5154" y="1"/>
                  </a:lnTo>
                  <a:lnTo>
                    <a:pt x="5144" y="1"/>
                  </a:lnTo>
                  <a:lnTo>
                    <a:pt x="5144" y="0"/>
                  </a:lnTo>
                  <a:close/>
                  <a:moveTo>
                    <a:pt x="5114" y="0"/>
                  </a:moveTo>
                  <a:lnTo>
                    <a:pt x="5124" y="0"/>
                  </a:lnTo>
                  <a:lnTo>
                    <a:pt x="5124" y="1"/>
                  </a:lnTo>
                  <a:lnTo>
                    <a:pt x="5114" y="1"/>
                  </a:lnTo>
                  <a:lnTo>
                    <a:pt x="5114" y="0"/>
                  </a:lnTo>
                  <a:close/>
                  <a:moveTo>
                    <a:pt x="5084" y="0"/>
                  </a:moveTo>
                  <a:lnTo>
                    <a:pt x="5094" y="0"/>
                  </a:lnTo>
                  <a:lnTo>
                    <a:pt x="5094" y="1"/>
                  </a:lnTo>
                  <a:lnTo>
                    <a:pt x="5084" y="1"/>
                  </a:lnTo>
                  <a:lnTo>
                    <a:pt x="5084" y="0"/>
                  </a:lnTo>
                  <a:close/>
                  <a:moveTo>
                    <a:pt x="5056" y="0"/>
                  </a:moveTo>
                  <a:lnTo>
                    <a:pt x="5066" y="0"/>
                  </a:lnTo>
                  <a:lnTo>
                    <a:pt x="5066" y="1"/>
                  </a:lnTo>
                  <a:lnTo>
                    <a:pt x="5056" y="1"/>
                  </a:lnTo>
                  <a:lnTo>
                    <a:pt x="5056" y="0"/>
                  </a:lnTo>
                  <a:close/>
                  <a:moveTo>
                    <a:pt x="5026" y="0"/>
                  </a:moveTo>
                  <a:lnTo>
                    <a:pt x="5036" y="0"/>
                  </a:lnTo>
                  <a:lnTo>
                    <a:pt x="5036" y="1"/>
                  </a:lnTo>
                  <a:lnTo>
                    <a:pt x="5026" y="1"/>
                  </a:lnTo>
                  <a:lnTo>
                    <a:pt x="5026" y="0"/>
                  </a:lnTo>
                  <a:close/>
                  <a:moveTo>
                    <a:pt x="4996" y="0"/>
                  </a:moveTo>
                  <a:lnTo>
                    <a:pt x="5006" y="0"/>
                  </a:lnTo>
                  <a:lnTo>
                    <a:pt x="5006" y="1"/>
                  </a:lnTo>
                  <a:lnTo>
                    <a:pt x="4996" y="1"/>
                  </a:lnTo>
                  <a:lnTo>
                    <a:pt x="4996" y="0"/>
                  </a:lnTo>
                  <a:close/>
                  <a:moveTo>
                    <a:pt x="4966" y="0"/>
                  </a:moveTo>
                  <a:lnTo>
                    <a:pt x="4976" y="0"/>
                  </a:lnTo>
                  <a:lnTo>
                    <a:pt x="4976" y="1"/>
                  </a:lnTo>
                  <a:lnTo>
                    <a:pt x="4966" y="1"/>
                  </a:lnTo>
                  <a:lnTo>
                    <a:pt x="4966" y="0"/>
                  </a:lnTo>
                  <a:close/>
                  <a:moveTo>
                    <a:pt x="4936" y="0"/>
                  </a:moveTo>
                  <a:lnTo>
                    <a:pt x="4946" y="0"/>
                  </a:lnTo>
                  <a:lnTo>
                    <a:pt x="4946" y="1"/>
                  </a:lnTo>
                  <a:lnTo>
                    <a:pt x="4936" y="1"/>
                  </a:lnTo>
                  <a:lnTo>
                    <a:pt x="4936" y="0"/>
                  </a:lnTo>
                  <a:close/>
                  <a:moveTo>
                    <a:pt x="4908" y="0"/>
                  </a:moveTo>
                  <a:lnTo>
                    <a:pt x="4918" y="0"/>
                  </a:lnTo>
                  <a:lnTo>
                    <a:pt x="4918" y="1"/>
                  </a:lnTo>
                  <a:lnTo>
                    <a:pt x="4908" y="1"/>
                  </a:lnTo>
                  <a:lnTo>
                    <a:pt x="4908" y="0"/>
                  </a:lnTo>
                  <a:close/>
                  <a:moveTo>
                    <a:pt x="4878" y="0"/>
                  </a:moveTo>
                  <a:lnTo>
                    <a:pt x="4888" y="0"/>
                  </a:lnTo>
                  <a:lnTo>
                    <a:pt x="4888" y="1"/>
                  </a:lnTo>
                  <a:lnTo>
                    <a:pt x="4878" y="1"/>
                  </a:lnTo>
                  <a:lnTo>
                    <a:pt x="4878" y="0"/>
                  </a:lnTo>
                  <a:close/>
                  <a:moveTo>
                    <a:pt x="4848" y="0"/>
                  </a:moveTo>
                  <a:lnTo>
                    <a:pt x="4858" y="0"/>
                  </a:lnTo>
                  <a:lnTo>
                    <a:pt x="4858" y="1"/>
                  </a:lnTo>
                  <a:lnTo>
                    <a:pt x="4848" y="1"/>
                  </a:lnTo>
                  <a:lnTo>
                    <a:pt x="4848" y="0"/>
                  </a:lnTo>
                  <a:close/>
                  <a:moveTo>
                    <a:pt x="4818" y="0"/>
                  </a:moveTo>
                  <a:lnTo>
                    <a:pt x="4828" y="0"/>
                  </a:lnTo>
                  <a:lnTo>
                    <a:pt x="4828" y="1"/>
                  </a:lnTo>
                  <a:lnTo>
                    <a:pt x="4818" y="1"/>
                  </a:lnTo>
                  <a:lnTo>
                    <a:pt x="4818" y="0"/>
                  </a:lnTo>
                  <a:close/>
                  <a:moveTo>
                    <a:pt x="4790" y="0"/>
                  </a:moveTo>
                  <a:lnTo>
                    <a:pt x="4798" y="0"/>
                  </a:lnTo>
                  <a:lnTo>
                    <a:pt x="4798" y="1"/>
                  </a:lnTo>
                  <a:lnTo>
                    <a:pt x="4790" y="1"/>
                  </a:lnTo>
                  <a:lnTo>
                    <a:pt x="4790" y="0"/>
                  </a:lnTo>
                  <a:close/>
                  <a:moveTo>
                    <a:pt x="4760" y="0"/>
                  </a:moveTo>
                  <a:lnTo>
                    <a:pt x="4770" y="0"/>
                  </a:lnTo>
                  <a:lnTo>
                    <a:pt x="4770" y="1"/>
                  </a:lnTo>
                  <a:lnTo>
                    <a:pt x="4760" y="1"/>
                  </a:lnTo>
                  <a:lnTo>
                    <a:pt x="4760" y="0"/>
                  </a:lnTo>
                  <a:close/>
                  <a:moveTo>
                    <a:pt x="4730" y="0"/>
                  </a:moveTo>
                  <a:lnTo>
                    <a:pt x="4740" y="0"/>
                  </a:lnTo>
                  <a:lnTo>
                    <a:pt x="4740" y="1"/>
                  </a:lnTo>
                  <a:lnTo>
                    <a:pt x="4730" y="1"/>
                  </a:lnTo>
                  <a:lnTo>
                    <a:pt x="4730" y="0"/>
                  </a:lnTo>
                  <a:close/>
                  <a:moveTo>
                    <a:pt x="4700" y="0"/>
                  </a:moveTo>
                  <a:lnTo>
                    <a:pt x="4710" y="0"/>
                  </a:lnTo>
                  <a:lnTo>
                    <a:pt x="4710" y="1"/>
                  </a:lnTo>
                  <a:lnTo>
                    <a:pt x="4700" y="1"/>
                  </a:lnTo>
                  <a:lnTo>
                    <a:pt x="4700" y="0"/>
                  </a:lnTo>
                  <a:close/>
                  <a:moveTo>
                    <a:pt x="4670" y="0"/>
                  </a:moveTo>
                  <a:lnTo>
                    <a:pt x="4680" y="0"/>
                  </a:lnTo>
                  <a:lnTo>
                    <a:pt x="4680" y="1"/>
                  </a:lnTo>
                  <a:lnTo>
                    <a:pt x="4670" y="1"/>
                  </a:lnTo>
                  <a:lnTo>
                    <a:pt x="4670" y="0"/>
                  </a:lnTo>
                  <a:close/>
                  <a:moveTo>
                    <a:pt x="4642" y="0"/>
                  </a:moveTo>
                  <a:lnTo>
                    <a:pt x="4652" y="0"/>
                  </a:lnTo>
                  <a:lnTo>
                    <a:pt x="4652" y="1"/>
                  </a:lnTo>
                  <a:lnTo>
                    <a:pt x="4642" y="1"/>
                  </a:lnTo>
                  <a:lnTo>
                    <a:pt x="4642" y="0"/>
                  </a:lnTo>
                  <a:close/>
                  <a:moveTo>
                    <a:pt x="4612" y="0"/>
                  </a:moveTo>
                  <a:lnTo>
                    <a:pt x="4622" y="0"/>
                  </a:lnTo>
                  <a:lnTo>
                    <a:pt x="4622" y="1"/>
                  </a:lnTo>
                  <a:lnTo>
                    <a:pt x="4612" y="1"/>
                  </a:lnTo>
                  <a:lnTo>
                    <a:pt x="4612" y="0"/>
                  </a:lnTo>
                  <a:close/>
                  <a:moveTo>
                    <a:pt x="4582" y="0"/>
                  </a:moveTo>
                  <a:lnTo>
                    <a:pt x="4592" y="0"/>
                  </a:lnTo>
                  <a:lnTo>
                    <a:pt x="4592" y="1"/>
                  </a:lnTo>
                  <a:lnTo>
                    <a:pt x="4582" y="1"/>
                  </a:lnTo>
                  <a:lnTo>
                    <a:pt x="4582" y="0"/>
                  </a:lnTo>
                  <a:close/>
                  <a:moveTo>
                    <a:pt x="4552" y="0"/>
                  </a:moveTo>
                  <a:lnTo>
                    <a:pt x="4562" y="0"/>
                  </a:lnTo>
                  <a:lnTo>
                    <a:pt x="4562" y="1"/>
                  </a:lnTo>
                  <a:lnTo>
                    <a:pt x="4552" y="1"/>
                  </a:lnTo>
                  <a:lnTo>
                    <a:pt x="4552" y="0"/>
                  </a:lnTo>
                  <a:close/>
                  <a:moveTo>
                    <a:pt x="4522" y="0"/>
                  </a:moveTo>
                  <a:lnTo>
                    <a:pt x="4532" y="0"/>
                  </a:lnTo>
                  <a:lnTo>
                    <a:pt x="4532" y="1"/>
                  </a:lnTo>
                  <a:lnTo>
                    <a:pt x="4522" y="1"/>
                  </a:lnTo>
                  <a:lnTo>
                    <a:pt x="4522" y="0"/>
                  </a:lnTo>
                  <a:close/>
                  <a:moveTo>
                    <a:pt x="4494" y="0"/>
                  </a:moveTo>
                  <a:lnTo>
                    <a:pt x="4504" y="0"/>
                  </a:lnTo>
                  <a:lnTo>
                    <a:pt x="4504" y="1"/>
                  </a:lnTo>
                  <a:lnTo>
                    <a:pt x="4494" y="1"/>
                  </a:lnTo>
                  <a:lnTo>
                    <a:pt x="4494" y="0"/>
                  </a:lnTo>
                  <a:close/>
                  <a:moveTo>
                    <a:pt x="4464" y="0"/>
                  </a:moveTo>
                  <a:lnTo>
                    <a:pt x="4474" y="0"/>
                  </a:lnTo>
                  <a:lnTo>
                    <a:pt x="4474" y="1"/>
                  </a:lnTo>
                  <a:lnTo>
                    <a:pt x="4464" y="1"/>
                  </a:lnTo>
                  <a:lnTo>
                    <a:pt x="4464" y="0"/>
                  </a:lnTo>
                  <a:close/>
                  <a:moveTo>
                    <a:pt x="4434" y="0"/>
                  </a:moveTo>
                  <a:lnTo>
                    <a:pt x="4444" y="0"/>
                  </a:lnTo>
                  <a:lnTo>
                    <a:pt x="4444" y="1"/>
                  </a:lnTo>
                  <a:lnTo>
                    <a:pt x="4434" y="1"/>
                  </a:lnTo>
                  <a:lnTo>
                    <a:pt x="4434" y="0"/>
                  </a:lnTo>
                  <a:close/>
                  <a:moveTo>
                    <a:pt x="4404" y="0"/>
                  </a:moveTo>
                  <a:lnTo>
                    <a:pt x="4414" y="0"/>
                  </a:lnTo>
                  <a:lnTo>
                    <a:pt x="4414" y="1"/>
                  </a:lnTo>
                  <a:lnTo>
                    <a:pt x="4404" y="1"/>
                  </a:lnTo>
                  <a:lnTo>
                    <a:pt x="4404" y="0"/>
                  </a:lnTo>
                  <a:close/>
                  <a:moveTo>
                    <a:pt x="4374" y="0"/>
                  </a:moveTo>
                  <a:lnTo>
                    <a:pt x="4384" y="0"/>
                  </a:lnTo>
                  <a:lnTo>
                    <a:pt x="4384" y="1"/>
                  </a:lnTo>
                  <a:lnTo>
                    <a:pt x="4374" y="1"/>
                  </a:lnTo>
                  <a:lnTo>
                    <a:pt x="4374" y="0"/>
                  </a:lnTo>
                  <a:close/>
                  <a:moveTo>
                    <a:pt x="4346" y="0"/>
                  </a:moveTo>
                  <a:lnTo>
                    <a:pt x="4356" y="0"/>
                  </a:lnTo>
                  <a:lnTo>
                    <a:pt x="4356" y="1"/>
                  </a:lnTo>
                  <a:lnTo>
                    <a:pt x="4346" y="1"/>
                  </a:lnTo>
                  <a:lnTo>
                    <a:pt x="4346" y="0"/>
                  </a:lnTo>
                  <a:close/>
                  <a:moveTo>
                    <a:pt x="4316" y="0"/>
                  </a:moveTo>
                  <a:lnTo>
                    <a:pt x="4326" y="0"/>
                  </a:lnTo>
                  <a:lnTo>
                    <a:pt x="4326" y="1"/>
                  </a:lnTo>
                  <a:lnTo>
                    <a:pt x="4316" y="1"/>
                  </a:lnTo>
                  <a:lnTo>
                    <a:pt x="4316" y="0"/>
                  </a:lnTo>
                  <a:close/>
                  <a:moveTo>
                    <a:pt x="4286" y="0"/>
                  </a:moveTo>
                  <a:lnTo>
                    <a:pt x="4296" y="0"/>
                  </a:lnTo>
                  <a:lnTo>
                    <a:pt x="4296" y="1"/>
                  </a:lnTo>
                  <a:lnTo>
                    <a:pt x="4286" y="1"/>
                  </a:lnTo>
                  <a:lnTo>
                    <a:pt x="4286" y="0"/>
                  </a:lnTo>
                  <a:close/>
                  <a:moveTo>
                    <a:pt x="4256" y="0"/>
                  </a:moveTo>
                  <a:lnTo>
                    <a:pt x="4266" y="0"/>
                  </a:lnTo>
                  <a:lnTo>
                    <a:pt x="4266" y="1"/>
                  </a:lnTo>
                  <a:lnTo>
                    <a:pt x="4256" y="1"/>
                  </a:lnTo>
                  <a:lnTo>
                    <a:pt x="4256" y="0"/>
                  </a:lnTo>
                  <a:close/>
                  <a:moveTo>
                    <a:pt x="4228" y="0"/>
                  </a:moveTo>
                  <a:lnTo>
                    <a:pt x="4236" y="0"/>
                  </a:lnTo>
                  <a:lnTo>
                    <a:pt x="4236" y="1"/>
                  </a:lnTo>
                  <a:lnTo>
                    <a:pt x="4228" y="1"/>
                  </a:lnTo>
                  <a:lnTo>
                    <a:pt x="4228" y="0"/>
                  </a:lnTo>
                  <a:close/>
                  <a:moveTo>
                    <a:pt x="4198" y="0"/>
                  </a:moveTo>
                  <a:lnTo>
                    <a:pt x="4208" y="0"/>
                  </a:lnTo>
                  <a:lnTo>
                    <a:pt x="4208" y="1"/>
                  </a:lnTo>
                  <a:lnTo>
                    <a:pt x="4198" y="1"/>
                  </a:lnTo>
                  <a:lnTo>
                    <a:pt x="4198" y="0"/>
                  </a:lnTo>
                  <a:close/>
                  <a:moveTo>
                    <a:pt x="4168" y="0"/>
                  </a:moveTo>
                  <a:lnTo>
                    <a:pt x="4178" y="0"/>
                  </a:lnTo>
                  <a:lnTo>
                    <a:pt x="4178" y="1"/>
                  </a:lnTo>
                  <a:lnTo>
                    <a:pt x="4168" y="1"/>
                  </a:lnTo>
                  <a:lnTo>
                    <a:pt x="4168" y="0"/>
                  </a:lnTo>
                  <a:close/>
                  <a:moveTo>
                    <a:pt x="4138" y="0"/>
                  </a:moveTo>
                  <a:lnTo>
                    <a:pt x="4148" y="0"/>
                  </a:lnTo>
                  <a:lnTo>
                    <a:pt x="4148" y="1"/>
                  </a:lnTo>
                  <a:lnTo>
                    <a:pt x="4138" y="1"/>
                  </a:lnTo>
                  <a:lnTo>
                    <a:pt x="4138" y="0"/>
                  </a:lnTo>
                  <a:close/>
                  <a:moveTo>
                    <a:pt x="4108" y="0"/>
                  </a:moveTo>
                  <a:lnTo>
                    <a:pt x="4118" y="0"/>
                  </a:lnTo>
                  <a:lnTo>
                    <a:pt x="4118" y="1"/>
                  </a:lnTo>
                  <a:lnTo>
                    <a:pt x="4108" y="1"/>
                  </a:lnTo>
                  <a:lnTo>
                    <a:pt x="4108" y="0"/>
                  </a:lnTo>
                  <a:close/>
                  <a:moveTo>
                    <a:pt x="4080" y="0"/>
                  </a:moveTo>
                  <a:lnTo>
                    <a:pt x="4088" y="0"/>
                  </a:lnTo>
                  <a:lnTo>
                    <a:pt x="4088" y="1"/>
                  </a:lnTo>
                  <a:lnTo>
                    <a:pt x="4080" y="1"/>
                  </a:lnTo>
                  <a:lnTo>
                    <a:pt x="4080" y="0"/>
                  </a:lnTo>
                  <a:close/>
                  <a:moveTo>
                    <a:pt x="4050" y="0"/>
                  </a:moveTo>
                  <a:lnTo>
                    <a:pt x="4060" y="0"/>
                  </a:lnTo>
                  <a:lnTo>
                    <a:pt x="4060" y="1"/>
                  </a:lnTo>
                  <a:lnTo>
                    <a:pt x="4050" y="1"/>
                  </a:lnTo>
                  <a:lnTo>
                    <a:pt x="4050" y="0"/>
                  </a:lnTo>
                  <a:close/>
                  <a:moveTo>
                    <a:pt x="4020" y="0"/>
                  </a:moveTo>
                  <a:lnTo>
                    <a:pt x="4030" y="0"/>
                  </a:lnTo>
                  <a:lnTo>
                    <a:pt x="4030" y="1"/>
                  </a:lnTo>
                  <a:lnTo>
                    <a:pt x="4020" y="1"/>
                  </a:lnTo>
                  <a:lnTo>
                    <a:pt x="4020" y="0"/>
                  </a:lnTo>
                  <a:close/>
                  <a:moveTo>
                    <a:pt x="3990" y="0"/>
                  </a:moveTo>
                  <a:lnTo>
                    <a:pt x="4000" y="0"/>
                  </a:lnTo>
                  <a:lnTo>
                    <a:pt x="4000" y="1"/>
                  </a:lnTo>
                  <a:lnTo>
                    <a:pt x="3990" y="1"/>
                  </a:lnTo>
                  <a:lnTo>
                    <a:pt x="3990" y="0"/>
                  </a:lnTo>
                  <a:close/>
                  <a:moveTo>
                    <a:pt x="3960" y="0"/>
                  </a:moveTo>
                  <a:lnTo>
                    <a:pt x="3970" y="0"/>
                  </a:lnTo>
                  <a:lnTo>
                    <a:pt x="3970" y="1"/>
                  </a:lnTo>
                  <a:lnTo>
                    <a:pt x="3960" y="1"/>
                  </a:lnTo>
                  <a:lnTo>
                    <a:pt x="3960" y="0"/>
                  </a:lnTo>
                  <a:close/>
                  <a:moveTo>
                    <a:pt x="3932" y="0"/>
                  </a:moveTo>
                  <a:lnTo>
                    <a:pt x="3942" y="0"/>
                  </a:lnTo>
                  <a:lnTo>
                    <a:pt x="3942" y="1"/>
                  </a:lnTo>
                  <a:lnTo>
                    <a:pt x="3932" y="1"/>
                  </a:lnTo>
                  <a:lnTo>
                    <a:pt x="3932" y="0"/>
                  </a:lnTo>
                  <a:close/>
                  <a:moveTo>
                    <a:pt x="3902" y="0"/>
                  </a:moveTo>
                  <a:lnTo>
                    <a:pt x="3912" y="0"/>
                  </a:lnTo>
                  <a:lnTo>
                    <a:pt x="3912" y="1"/>
                  </a:lnTo>
                  <a:lnTo>
                    <a:pt x="3902" y="1"/>
                  </a:lnTo>
                  <a:lnTo>
                    <a:pt x="3902" y="0"/>
                  </a:lnTo>
                  <a:close/>
                  <a:moveTo>
                    <a:pt x="3873" y="0"/>
                  </a:moveTo>
                  <a:lnTo>
                    <a:pt x="3883" y="0"/>
                  </a:lnTo>
                  <a:lnTo>
                    <a:pt x="3883" y="1"/>
                  </a:lnTo>
                  <a:lnTo>
                    <a:pt x="3873" y="1"/>
                  </a:lnTo>
                  <a:lnTo>
                    <a:pt x="3873" y="0"/>
                  </a:lnTo>
                  <a:close/>
                  <a:moveTo>
                    <a:pt x="3843" y="0"/>
                  </a:moveTo>
                  <a:lnTo>
                    <a:pt x="3853" y="0"/>
                  </a:lnTo>
                  <a:lnTo>
                    <a:pt x="3853" y="1"/>
                  </a:lnTo>
                  <a:lnTo>
                    <a:pt x="3843" y="1"/>
                  </a:lnTo>
                  <a:lnTo>
                    <a:pt x="3843" y="0"/>
                  </a:lnTo>
                  <a:close/>
                  <a:moveTo>
                    <a:pt x="3813" y="0"/>
                  </a:moveTo>
                  <a:lnTo>
                    <a:pt x="3823" y="0"/>
                  </a:lnTo>
                  <a:lnTo>
                    <a:pt x="3823" y="1"/>
                  </a:lnTo>
                  <a:lnTo>
                    <a:pt x="3813" y="1"/>
                  </a:lnTo>
                  <a:lnTo>
                    <a:pt x="3813" y="0"/>
                  </a:lnTo>
                  <a:close/>
                  <a:moveTo>
                    <a:pt x="3785" y="0"/>
                  </a:moveTo>
                  <a:lnTo>
                    <a:pt x="3795" y="0"/>
                  </a:lnTo>
                  <a:lnTo>
                    <a:pt x="3795" y="1"/>
                  </a:lnTo>
                  <a:lnTo>
                    <a:pt x="3785" y="1"/>
                  </a:lnTo>
                  <a:lnTo>
                    <a:pt x="3785" y="0"/>
                  </a:lnTo>
                  <a:close/>
                  <a:moveTo>
                    <a:pt x="3755" y="0"/>
                  </a:moveTo>
                  <a:lnTo>
                    <a:pt x="3765" y="0"/>
                  </a:lnTo>
                  <a:lnTo>
                    <a:pt x="3765" y="1"/>
                  </a:lnTo>
                  <a:lnTo>
                    <a:pt x="3755" y="1"/>
                  </a:lnTo>
                  <a:lnTo>
                    <a:pt x="3755" y="0"/>
                  </a:lnTo>
                  <a:close/>
                  <a:moveTo>
                    <a:pt x="3725" y="0"/>
                  </a:moveTo>
                  <a:lnTo>
                    <a:pt x="3735" y="0"/>
                  </a:lnTo>
                  <a:lnTo>
                    <a:pt x="3735" y="1"/>
                  </a:lnTo>
                  <a:lnTo>
                    <a:pt x="3725" y="1"/>
                  </a:lnTo>
                  <a:lnTo>
                    <a:pt x="3725" y="0"/>
                  </a:lnTo>
                  <a:close/>
                  <a:moveTo>
                    <a:pt x="3695" y="0"/>
                  </a:moveTo>
                  <a:lnTo>
                    <a:pt x="3705" y="0"/>
                  </a:lnTo>
                  <a:lnTo>
                    <a:pt x="3705" y="1"/>
                  </a:lnTo>
                  <a:lnTo>
                    <a:pt x="3695" y="1"/>
                  </a:lnTo>
                  <a:lnTo>
                    <a:pt x="3695" y="0"/>
                  </a:lnTo>
                  <a:close/>
                  <a:moveTo>
                    <a:pt x="3665" y="0"/>
                  </a:moveTo>
                  <a:lnTo>
                    <a:pt x="3675" y="0"/>
                  </a:lnTo>
                  <a:lnTo>
                    <a:pt x="3675" y="1"/>
                  </a:lnTo>
                  <a:lnTo>
                    <a:pt x="3665" y="1"/>
                  </a:lnTo>
                  <a:lnTo>
                    <a:pt x="3665" y="0"/>
                  </a:lnTo>
                  <a:close/>
                  <a:moveTo>
                    <a:pt x="3637" y="0"/>
                  </a:moveTo>
                  <a:lnTo>
                    <a:pt x="3647" y="0"/>
                  </a:lnTo>
                  <a:lnTo>
                    <a:pt x="3647" y="1"/>
                  </a:lnTo>
                  <a:lnTo>
                    <a:pt x="3637" y="1"/>
                  </a:lnTo>
                  <a:lnTo>
                    <a:pt x="3637" y="0"/>
                  </a:lnTo>
                  <a:close/>
                  <a:moveTo>
                    <a:pt x="3607" y="0"/>
                  </a:moveTo>
                  <a:lnTo>
                    <a:pt x="3617" y="0"/>
                  </a:lnTo>
                  <a:lnTo>
                    <a:pt x="3617" y="1"/>
                  </a:lnTo>
                  <a:lnTo>
                    <a:pt x="3607" y="1"/>
                  </a:lnTo>
                  <a:lnTo>
                    <a:pt x="3607" y="0"/>
                  </a:lnTo>
                  <a:close/>
                  <a:moveTo>
                    <a:pt x="3577" y="0"/>
                  </a:moveTo>
                  <a:lnTo>
                    <a:pt x="3587" y="0"/>
                  </a:lnTo>
                  <a:lnTo>
                    <a:pt x="3587" y="1"/>
                  </a:lnTo>
                  <a:lnTo>
                    <a:pt x="3577" y="1"/>
                  </a:lnTo>
                  <a:lnTo>
                    <a:pt x="3577" y="0"/>
                  </a:lnTo>
                  <a:close/>
                  <a:moveTo>
                    <a:pt x="3547" y="0"/>
                  </a:moveTo>
                  <a:lnTo>
                    <a:pt x="3557" y="0"/>
                  </a:lnTo>
                  <a:lnTo>
                    <a:pt x="3557" y="1"/>
                  </a:lnTo>
                  <a:lnTo>
                    <a:pt x="3547" y="1"/>
                  </a:lnTo>
                  <a:lnTo>
                    <a:pt x="3547" y="0"/>
                  </a:lnTo>
                  <a:close/>
                  <a:moveTo>
                    <a:pt x="3519" y="0"/>
                  </a:moveTo>
                  <a:lnTo>
                    <a:pt x="3527" y="0"/>
                  </a:lnTo>
                  <a:lnTo>
                    <a:pt x="3527" y="1"/>
                  </a:lnTo>
                  <a:lnTo>
                    <a:pt x="3519" y="1"/>
                  </a:lnTo>
                  <a:lnTo>
                    <a:pt x="3519" y="0"/>
                  </a:lnTo>
                  <a:close/>
                  <a:moveTo>
                    <a:pt x="3489" y="0"/>
                  </a:moveTo>
                  <a:lnTo>
                    <a:pt x="3499" y="0"/>
                  </a:lnTo>
                  <a:lnTo>
                    <a:pt x="3499" y="1"/>
                  </a:lnTo>
                  <a:lnTo>
                    <a:pt x="3489" y="1"/>
                  </a:lnTo>
                  <a:lnTo>
                    <a:pt x="3489" y="0"/>
                  </a:lnTo>
                  <a:close/>
                  <a:moveTo>
                    <a:pt x="3459" y="0"/>
                  </a:moveTo>
                  <a:lnTo>
                    <a:pt x="3469" y="0"/>
                  </a:lnTo>
                  <a:lnTo>
                    <a:pt x="3469" y="1"/>
                  </a:lnTo>
                  <a:lnTo>
                    <a:pt x="3459" y="1"/>
                  </a:lnTo>
                  <a:lnTo>
                    <a:pt x="3459" y="0"/>
                  </a:lnTo>
                  <a:close/>
                  <a:moveTo>
                    <a:pt x="3429" y="0"/>
                  </a:moveTo>
                  <a:lnTo>
                    <a:pt x="3439" y="0"/>
                  </a:lnTo>
                  <a:lnTo>
                    <a:pt x="3439" y="1"/>
                  </a:lnTo>
                  <a:lnTo>
                    <a:pt x="3429" y="1"/>
                  </a:lnTo>
                  <a:lnTo>
                    <a:pt x="3429" y="0"/>
                  </a:lnTo>
                  <a:close/>
                  <a:moveTo>
                    <a:pt x="3399" y="0"/>
                  </a:moveTo>
                  <a:lnTo>
                    <a:pt x="3409" y="0"/>
                  </a:lnTo>
                  <a:lnTo>
                    <a:pt x="3409" y="1"/>
                  </a:lnTo>
                  <a:lnTo>
                    <a:pt x="3399" y="1"/>
                  </a:lnTo>
                  <a:lnTo>
                    <a:pt x="3399" y="0"/>
                  </a:lnTo>
                  <a:close/>
                  <a:moveTo>
                    <a:pt x="3371" y="0"/>
                  </a:moveTo>
                  <a:lnTo>
                    <a:pt x="3381" y="0"/>
                  </a:lnTo>
                  <a:lnTo>
                    <a:pt x="3381" y="1"/>
                  </a:lnTo>
                  <a:lnTo>
                    <a:pt x="3371" y="1"/>
                  </a:lnTo>
                  <a:lnTo>
                    <a:pt x="3371" y="0"/>
                  </a:lnTo>
                  <a:close/>
                  <a:moveTo>
                    <a:pt x="3341" y="0"/>
                  </a:moveTo>
                  <a:lnTo>
                    <a:pt x="3351" y="0"/>
                  </a:lnTo>
                  <a:lnTo>
                    <a:pt x="3351" y="1"/>
                  </a:lnTo>
                  <a:lnTo>
                    <a:pt x="3341" y="1"/>
                  </a:lnTo>
                  <a:lnTo>
                    <a:pt x="3341" y="0"/>
                  </a:lnTo>
                  <a:close/>
                  <a:moveTo>
                    <a:pt x="3311" y="0"/>
                  </a:moveTo>
                  <a:lnTo>
                    <a:pt x="3321" y="0"/>
                  </a:lnTo>
                  <a:lnTo>
                    <a:pt x="3321" y="1"/>
                  </a:lnTo>
                  <a:lnTo>
                    <a:pt x="3311" y="1"/>
                  </a:lnTo>
                  <a:lnTo>
                    <a:pt x="3311" y="0"/>
                  </a:lnTo>
                  <a:close/>
                  <a:moveTo>
                    <a:pt x="3281" y="0"/>
                  </a:moveTo>
                  <a:lnTo>
                    <a:pt x="3291" y="0"/>
                  </a:lnTo>
                  <a:lnTo>
                    <a:pt x="3291" y="1"/>
                  </a:lnTo>
                  <a:lnTo>
                    <a:pt x="3281" y="1"/>
                  </a:lnTo>
                  <a:lnTo>
                    <a:pt x="3281" y="0"/>
                  </a:lnTo>
                  <a:close/>
                  <a:moveTo>
                    <a:pt x="3251" y="0"/>
                  </a:moveTo>
                  <a:lnTo>
                    <a:pt x="3261" y="0"/>
                  </a:lnTo>
                  <a:lnTo>
                    <a:pt x="3261" y="1"/>
                  </a:lnTo>
                  <a:lnTo>
                    <a:pt x="3251" y="1"/>
                  </a:lnTo>
                  <a:lnTo>
                    <a:pt x="3251" y="0"/>
                  </a:lnTo>
                  <a:close/>
                  <a:moveTo>
                    <a:pt x="3223" y="0"/>
                  </a:moveTo>
                  <a:lnTo>
                    <a:pt x="3233" y="0"/>
                  </a:lnTo>
                  <a:lnTo>
                    <a:pt x="3233" y="1"/>
                  </a:lnTo>
                  <a:lnTo>
                    <a:pt x="3223" y="1"/>
                  </a:lnTo>
                  <a:lnTo>
                    <a:pt x="3223" y="0"/>
                  </a:lnTo>
                  <a:close/>
                  <a:moveTo>
                    <a:pt x="3193" y="0"/>
                  </a:moveTo>
                  <a:lnTo>
                    <a:pt x="3203" y="0"/>
                  </a:lnTo>
                  <a:lnTo>
                    <a:pt x="3203" y="1"/>
                  </a:lnTo>
                  <a:lnTo>
                    <a:pt x="3193" y="1"/>
                  </a:lnTo>
                  <a:lnTo>
                    <a:pt x="3193" y="0"/>
                  </a:lnTo>
                  <a:close/>
                  <a:moveTo>
                    <a:pt x="3163" y="0"/>
                  </a:moveTo>
                  <a:lnTo>
                    <a:pt x="3173" y="0"/>
                  </a:lnTo>
                  <a:lnTo>
                    <a:pt x="3173" y="1"/>
                  </a:lnTo>
                  <a:lnTo>
                    <a:pt x="3163" y="1"/>
                  </a:lnTo>
                  <a:lnTo>
                    <a:pt x="3163" y="0"/>
                  </a:lnTo>
                  <a:close/>
                  <a:moveTo>
                    <a:pt x="3133" y="0"/>
                  </a:moveTo>
                  <a:lnTo>
                    <a:pt x="3143" y="0"/>
                  </a:lnTo>
                  <a:lnTo>
                    <a:pt x="3143" y="1"/>
                  </a:lnTo>
                  <a:lnTo>
                    <a:pt x="3133" y="1"/>
                  </a:lnTo>
                  <a:lnTo>
                    <a:pt x="3133" y="0"/>
                  </a:lnTo>
                  <a:close/>
                  <a:moveTo>
                    <a:pt x="3103" y="0"/>
                  </a:moveTo>
                  <a:lnTo>
                    <a:pt x="3113" y="0"/>
                  </a:lnTo>
                  <a:lnTo>
                    <a:pt x="3113" y="1"/>
                  </a:lnTo>
                  <a:lnTo>
                    <a:pt x="3103" y="1"/>
                  </a:lnTo>
                  <a:lnTo>
                    <a:pt x="3103" y="0"/>
                  </a:lnTo>
                  <a:close/>
                  <a:moveTo>
                    <a:pt x="3075" y="0"/>
                  </a:moveTo>
                  <a:lnTo>
                    <a:pt x="3085" y="0"/>
                  </a:lnTo>
                  <a:lnTo>
                    <a:pt x="3085" y="1"/>
                  </a:lnTo>
                  <a:lnTo>
                    <a:pt x="3075" y="1"/>
                  </a:lnTo>
                  <a:lnTo>
                    <a:pt x="3075" y="0"/>
                  </a:lnTo>
                  <a:close/>
                  <a:moveTo>
                    <a:pt x="3045" y="0"/>
                  </a:moveTo>
                  <a:lnTo>
                    <a:pt x="3055" y="0"/>
                  </a:lnTo>
                  <a:lnTo>
                    <a:pt x="3055" y="1"/>
                  </a:lnTo>
                  <a:lnTo>
                    <a:pt x="3045" y="1"/>
                  </a:lnTo>
                  <a:lnTo>
                    <a:pt x="3045" y="0"/>
                  </a:lnTo>
                  <a:close/>
                  <a:moveTo>
                    <a:pt x="3015" y="0"/>
                  </a:moveTo>
                  <a:lnTo>
                    <a:pt x="3025" y="0"/>
                  </a:lnTo>
                  <a:lnTo>
                    <a:pt x="3025" y="1"/>
                  </a:lnTo>
                  <a:lnTo>
                    <a:pt x="3015" y="1"/>
                  </a:lnTo>
                  <a:lnTo>
                    <a:pt x="3015" y="0"/>
                  </a:lnTo>
                  <a:close/>
                  <a:moveTo>
                    <a:pt x="2985" y="0"/>
                  </a:moveTo>
                  <a:lnTo>
                    <a:pt x="2995" y="0"/>
                  </a:lnTo>
                  <a:lnTo>
                    <a:pt x="2995" y="1"/>
                  </a:lnTo>
                  <a:lnTo>
                    <a:pt x="2985" y="1"/>
                  </a:lnTo>
                  <a:lnTo>
                    <a:pt x="2985" y="0"/>
                  </a:lnTo>
                  <a:close/>
                  <a:moveTo>
                    <a:pt x="2957" y="0"/>
                  </a:moveTo>
                  <a:lnTo>
                    <a:pt x="2965" y="0"/>
                  </a:lnTo>
                  <a:lnTo>
                    <a:pt x="2965" y="1"/>
                  </a:lnTo>
                  <a:lnTo>
                    <a:pt x="2957" y="1"/>
                  </a:lnTo>
                  <a:lnTo>
                    <a:pt x="2957" y="0"/>
                  </a:lnTo>
                  <a:close/>
                  <a:moveTo>
                    <a:pt x="2927" y="0"/>
                  </a:moveTo>
                  <a:lnTo>
                    <a:pt x="2937" y="0"/>
                  </a:lnTo>
                  <a:lnTo>
                    <a:pt x="2937" y="1"/>
                  </a:lnTo>
                  <a:lnTo>
                    <a:pt x="2927" y="1"/>
                  </a:lnTo>
                  <a:lnTo>
                    <a:pt x="2927" y="0"/>
                  </a:lnTo>
                  <a:close/>
                  <a:moveTo>
                    <a:pt x="2897" y="0"/>
                  </a:moveTo>
                  <a:lnTo>
                    <a:pt x="2907" y="0"/>
                  </a:lnTo>
                  <a:lnTo>
                    <a:pt x="2907" y="1"/>
                  </a:lnTo>
                  <a:lnTo>
                    <a:pt x="2897" y="1"/>
                  </a:lnTo>
                  <a:lnTo>
                    <a:pt x="2897" y="0"/>
                  </a:lnTo>
                  <a:close/>
                  <a:moveTo>
                    <a:pt x="2867" y="0"/>
                  </a:moveTo>
                  <a:lnTo>
                    <a:pt x="2877" y="0"/>
                  </a:lnTo>
                  <a:lnTo>
                    <a:pt x="2877" y="1"/>
                  </a:lnTo>
                  <a:lnTo>
                    <a:pt x="2867" y="1"/>
                  </a:lnTo>
                  <a:lnTo>
                    <a:pt x="2867" y="0"/>
                  </a:lnTo>
                  <a:close/>
                  <a:moveTo>
                    <a:pt x="2837" y="0"/>
                  </a:moveTo>
                  <a:lnTo>
                    <a:pt x="2847" y="0"/>
                  </a:lnTo>
                  <a:lnTo>
                    <a:pt x="2847" y="1"/>
                  </a:lnTo>
                  <a:lnTo>
                    <a:pt x="2837" y="1"/>
                  </a:lnTo>
                  <a:lnTo>
                    <a:pt x="2837" y="0"/>
                  </a:lnTo>
                  <a:close/>
                  <a:moveTo>
                    <a:pt x="2809" y="0"/>
                  </a:moveTo>
                  <a:lnTo>
                    <a:pt x="2819" y="0"/>
                  </a:lnTo>
                  <a:lnTo>
                    <a:pt x="2819" y="1"/>
                  </a:lnTo>
                  <a:lnTo>
                    <a:pt x="2809" y="1"/>
                  </a:lnTo>
                  <a:lnTo>
                    <a:pt x="2809" y="0"/>
                  </a:lnTo>
                  <a:close/>
                  <a:moveTo>
                    <a:pt x="2779" y="0"/>
                  </a:moveTo>
                  <a:lnTo>
                    <a:pt x="2789" y="0"/>
                  </a:lnTo>
                  <a:lnTo>
                    <a:pt x="2789" y="1"/>
                  </a:lnTo>
                  <a:lnTo>
                    <a:pt x="2779" y="1"/>
                  </a:lnTo>
                  <a:lnTo>
                    <a:pt x="2779" y="0"/>
                  </a:lnTo>
                  <a:close/>
                  <a:moveTo>
                    <a:pt x="2749" y="0"/>
                  </a:moveTo>
                  <a:lnTo>
                    <a:pt x="2759" y="0"/>
                  </a:lnTo>
                  <a:lnTo>
                    <a:pt x="2759" y="1"/>
                  </a:lnTo>
                  <a:lnTo>
                    <a:pt x="2749" y="1"/>
                  </a:lnTo>
                  <a:lnTo>
                    <a:pt x="2749" y="0"/>
                  </a:lnTo>
                  <a:close/>
                  <a:moveTo>
                    <a:pt x="2719" y="0"/>
                  </a:moveTo>
                  <a:lnTo>
                    <a:pt x="2729" y="0"/>
                  </a:lnTo>
                  <a:lnTo>
                    <a:pt x="2729" y="1"/>
                  </a:lnTo>
                  <a:lnTo>
                    <a:pt x="2719" y="1"/>
                  </a:lnTo>
                  <a:lnTo>
                    <a:pt x="2719" y="0"/>
                  </a:lnTo>
                  <a:close/>
                  <a:moveTo>
                    <a:pt x="2689" y="0"/>
                  </a:moveTo>
                  <a:lnTo>
                    <a:pt x="2699" y="0"/>
                  </a:lnTo>
                  <a:lnTo>
                    <a:pt x="2699" y="1"/>
                  </a:lnTo>
                  <a:lnTo>
                    <a:pt x="2689" y="1"/>
                  </a:lnTo>
                  <a:lnTo>
                    <a:pt x="2689" y="0"/>
                  </a:lnTo>
                  <a:close/>
                  <a:moveTo>
                    <a:pt x="2661" y="0"/>
                  </a:moveTo>
                  <a:lnTo>
                    <a:pt x="2671" y="0"/>
                  </a:lnTo>
                  <a:lnTo>
                    <a:pt x="2671" y="1"/>
                  </a:lnTo>
                  <a:lnTo>
                    <a:pt x="2661" y="1"/>
                  </a:lnTo>
                  <a:lnTo>
                    <a:pt x="2661" y="0"/>
                  </a:lnTo>
                  <a:close/>
                  <a:moveTo>
                    <a:pt x="2631" y="0"/>
                  </a:moveTo>
                  <a:lnTo>
                    <a:pt x="2641" y="0"/>
                  </a:lnTo>
                  <a:lnTo>
                    <a:pt x="2641" y="1"/>
                  </a:lnTo>
                  <a:lnTo>
                    <a:pt x="2631" y="1"/>
                  </a:lnTo>
                  <a:lnTo>
                    <a:pt x="2631" y="0"/>
                  </a:lnTo>
                  <a:close/>
                  <a:moveTo>
                    <a:pt x="2601" y="0"/>
                  </a:moveTo>
                  <a:lnTo>
                    <a:pt x="2611" y="0"/>
                  </a:lnTo>
                  <a:lnTo>
                    <a:pt x="2611" y="1"/>
                  </a:lnTo>
                  <a:lnTo>
                    <a:pt x="2601" y="1"/>
                  </a:lnTo>
                  <a:lnTo>
                    <a:pt x="2601" y="0"/>
                  </a:lnTo>
                  <a:close/>
                  <a:moveTo>
                    <a:pt x="2571" y="0"/>
                  </a:moveTo>
                  <a:lnTo>
                    <a:pt x="2581" y="0"/>
                  </a:lnTo>
                  <a:lnTo>
                    <a:pt x="2581" y="1"/>
                  </a:lnTo>
                  <a:lnTo>
                    <a:pt x="2571" y="1"/>
                  </a:lnTo>
                  <a:lnTo>
                    <a:pt x="2571" y="0"/>
                  </a:lnTo>
                  <a:close/>
                  <a:moveTo>
                    <a:pt x="2541" y="0"/>
                  </a:moveTo>
                  <a:lnTo>
                    <a:pt x="2551" y="0"/>
                  </a:lnTo>
                  <a:lnTo>
                    <a:pt x="2551" y="1"/>
                  </a:lnTo>
                  <a:lnTo>
                    <a:pt x="2541" y="1"/>
                  </a:lnTo>
                  <a:lnTo>
                    <a:pt x="2541" y="0"/>
                  </a:lnTo>
                  <a:close/>
                  <a:moveTo>
                    <a:pt x="2513" y="0"/>
                  </a:moveTo>
                  <a:lnTo>
                    <a:pt x="2523" y="0"/>
                  </a:lnTo>
                  <a:lnTo>
                    <a:pt x="2523" y="1"/>
                  </a:lnTo>
                  <a:lnTo>
                    <a:pt x="2513" y="1"/>
                  </a:lnTo>
                  <a:lnTo>
                    <a:pt x="2513" y="0"/>
                  </a:lnTo>
                  <a:close/>
                  <a:moveTo>
                    <a:pt x="2483" y="0"/>
                  </a:moveTo>
                  <a:lnTo>
                    <a:pt x="2493" y="0"/>
                  </a:lnTo>
                  <a:lnTo>
                    <a:pt x="2493" y="1"/>
                  </a:lnTo>
                  <a:lnTo>
                    <a:pt x="2483" y="1"/>
                  </a:lnTo>
                  <a:lnTo>
                    <a:pt x="2483" y="0"/>
                  </a:lnTo>
                  <a:close/>
                  <a:moveTo>
                    <a:pt x="2453" y="0"/>
                  </a:moveTo>
                  <a:lnTo>
                    <a:pt x="2463" y="0"/>
                  </a:lnTo>
                  <a:lnTo>
                    <a:pt x="2463" y="1"/>
                  </a:lnTo>
                  <a:lnTo>
                    <a:pt x="2453" y="1"/>
                  </a:lnTo>
                  <a:lnTo>
                    <a:pt x="2453" y="0"/>
                  </a:lnTo>
                  <a:close/>
                  <a:moveTo>
                    <a:pt x="2423" y="0"/>
                  </a:moveTo>
                  <a:lnTo>
                    <a:pt x="2433" y="0"/>
                  </a:lnTo>
                  <a:lnTo>
                    <a:pt x="2433" y="1"/>
                  </a:lnTo>
                  <a:lnTo>
                    <a:pt x="2423" y="1"/>
                  </a:lnTo>
                  <a:lnTo>
                    <a:pt x="2423" y="0"/>
                  </a:lnTo>
                  <a:close/>
                  <a:moveTo>
                    <a:pt x="2395" y="0"/>
                  </a:moveTo>
                  <a:lnTo>
                    <a:pt x="2403" y="0"/>
                  </a:lnTo>
                  <a:lnTo>
                    <a:pt x="2403" y="1"/>
                  </a:lnTo>
                  <a:lnTo>
                    <a:pt x="2395" y="1"/>
                  </a:lnTo>
                  <a:lnTo>
                    <a:pt x="2395" y="0"/>
                  </a:lnTo>
                  <a:close/>
                  <a:moveTo>
                    <a:pt x="2365" y="0"/>
                  </a:moveTo>
                  <a:lnTo>
                    <a:pt x="2375" y="0"/>
                  </a:lnTo>
                  <a:lnTo>
                    <a:pt x="2375" y="1"/>
                  </a:lnTo>
                  <a:lnTo>
                    <a:pt x="2365" y="1"/>
                  </a:lnTo>
                  <a:lnTo>
                    <a:pt x="2365" y="0"/>
                  </a:lnTo>
                  <a:close/>
                  <a:moveTo>
                    <a:pt x="2335" y="0"/>
                  </a:moveTo>
                  <a:lnTo>
                    <a:pt x="2345" y="0"/>
                  </a:lnTo>
                  <a:lnTo>
                    <a:pt x="2345" y="1"/>
                  </a:lnTo>
                  <a:lnTo>
                    <a:pt x="2335" y="1"/>
                  </a:lnTo>
                  <a:lnTo>
                    <a:pt x="2335" y="0"/>
                  </a:lnTo>
                  <a:close/>
                  <a:moveTo>
                    <a:pt x="2305" y="0"/>
                  </a:moveTo>
                  <a:lnTo>
                    <a:pt x="2315" y="0"/>
                  </a:lnTo>
                  <a:lnTo>
                    <a:pt x="2315" y="1"/>
                  </a:lnTo>
                  <a:lnTo>
                    <a:pt x="2305" y="1"/>
                  </a:lnTo>
                  <a:lnTo>
                    <a:pt x="2305" y="0"/>
                  </a:lnTo>
                  <a:close/>
                  <a:moveTo>
                    <a:pt x="2275" y="0"/>
                  </a:moveTo>
                  <a:lnTo>
                    <a:pt x="2285" y="0"/>
                  </a:lnTo>
                  <a:lnTo>
                    <a:pt x="2285" y="1"/>
                  </a:lnTo>
                  <a:lnTo>
                    <a:pt x="2275" y="1"/>
                  </a:lnTo>
                  <a:lnTo>
                    <a:pt x="2275" y="0"/>
                  </a:lnTo>
                  <a:close/>
                  <a:moveTo>
                    <a:pt x="2247" y="0"/>
                  </a:moveTo>
                  <a:lnTo>
                    <a:pt x="2257" y="0"/>
                  </a:lnTo>
                  <a:lnTo>
                    <a:pt x="2257" y="1"/>
                  </a:lnTo>
                  <a:lnTo>
                    <a:pt x="2247" y="1"/>
                  </a:lnTo>
                  <a:lnTo>
                    <a:pt x="2247" y="0"/>
                  </a:lnTo>
                  <a:close/>
                  <a:moveTo>
                    <a:pt x="2217" y="0"/>
                  </a:moveTo>
                  <a:lnTo>
                    <a:pt x="2227" y="0"/>
                  </a:lnTo>
                  <a:lnTo>
                    <a:pt x="2227" y="1"/>
                  </a:lnTo>
                  <a:lnTo>
                    <a:pt x="2217" y="1"/>
                  </a:lnTo>
                  <a:lnTo>
                    <a:pt x="2217" y="0"/>
                  </a:lnTo>
                  <a:close/>
                  <a:moveTo>
                    <a:pt x="2187" y="0"/>
                  </a:moveTo>
                  <a:lnTo>
                    <a:pt x="2197" y="0"/>
                  </a:lnTo>
                  <a:lnTo>
                    <a:pt x="2197" y="1"/>
                  </a:lnTo>
                  <a:lnTo>
                    <a:pt x="2187" y="1"/>
                  </a:lnTo>
                  <a:lnTo>
                    <a:pt x="2187" y="0"/>
                  </a:lnTo>
                  <a:close/>
                  <a:moveTo>
                    <a:pt x="2157" y="0"/>
                  </a:moveTo>
                  <a:lnTo>
                    <a:pt x="2167" y="0"/>
                  </a:lnTo>
                  <a:lnTo>
                    <a:pt x="2167" y="1"/>
                  </a:lnTo>
                  <a:lnTo>
                    <a:pt x="2157" y="1"/>
                  </a:lnTo>
                  <a:lnTo>
                    <a:pt x="2157" y="0"/>
                  </a:lnTo>
                  <a:close/>
                  <a:moveTo>
                    <a:pt x="2127" y="0"/>
                  </a:moveTo>
                  <a:lnTo>
                    <a:pt x="2137" y="0"/>
                  </a:lnTo>
                  <a:lnTo>
                    <a:pt x="2137" y="1"/>
                  </a:lnTo>
                  <a:lnTo>
                    <a:pt x="2127" y="1"/>
                  </a:lnTo>
                  <a:lnTo>
                    <a:pt x="2127" y="0"/>
                  </a:lnTo>
                  <a:close/>
                  <a:moveTo>
                    <a:pt x="2099" y="0"/>
                  </a:moveTo>
                  <a:lnTo>
                    <a:pt x="2109" y="0"/>
                  </a:lnTo>
                  <a:lnTo>
                    <a:pt x="2109" y="1"/>
                  </a:lnTo>
                  <a:lnTo>
                    <a:pt x="2099" y="1"/>
                  </a:lnTo>
                  <a:lnTo>
                    <a:pt x="2099" y="0"/>
                  </a:lnTo>
                  <a:close/>
                  <a:moveTo>
                    <a:pt x="2069" y="0"/>
                  </a:moveTo>
                  <a:lnTo>
                    <a:pt x="2079" y="0"/>
                  </a:lnTo>
                  <a:lnTo>
                    <a:pt x="2079" y="1"/>
                  </a:lnTo>
                  <a:lnTo>
                    <a:pt x="2069" y="1"/>
                  </a:lnTo>
                  <a:lnTo>
                    <a:pt x="2069" y="0"/>
                  </a:lnTo>
                  <a:close/>
                  <a:moveTo>
                    <a:pt x="2039" y="0"/>
                  </a:moveTo>
                  <a:lnTo>
                    <a:pt x="2049" y="0"/>
                  </a:lnTo>
                  <a:lnTo>
                    <a:pt x="2049" y="1"/>
                  </a:lnTo>
                  <a:lnTo>
                    <a:pt x="2039" y="1"/>
                  </a:lnTo>
                  <a:lnTo>
                    <a:pt x="2039" y="0"/>
                  </a:lnTo>
                  <a:close/>
                  <a:moveTo>
                    <a:pt x="2009" y="0"/>
                  </a:moveTo>
                  <a:lnTo>
                    <a:pt x="2019" y="0"/>
                  </a:lnTo>
                  <a:lnTo>
                    <a:pt x="2019" y="1"/>
                  </a:lnTo>
                  <a:lnTo>
                    <a:pt x="2009" y="1"/>
                  </a:lnTo>
                  <a:lnTo>
                    <a:pt x="2009" y="0"/>
                  </a:lnTo>
                  <a:close/>
                  <a:moveTo>
                    <a:pt x="1979" y="0"/>
                  </a:moveTo>
                  <a:lnTo>
                    <a:pt x="1989" y="0"/>
                  </a:lnTo>
                  <a:lnTo>
                    <a:pt x="1989" y="1"/>
                  </a:lnTo>
                  <a:lnTo>
                    <a:pt x="1979" y="1"/>
                  </a:lnTo>
                  <a:lnTo>
                    <a:pt x="1979" y="0"/>
                  </a:lnTo>
                  <a:close/>
                  <a:moveTo>
                    <a:pt x="1951" y="0"/>
                  </a:moveTo>
                  <a:lnTo>
                    <a:pt x="1961" y="0"/>
                  </a:lnTo>
                  <a:lnTo>
                    <a:pt x="1961" y="1"/>
                  </a:lnTo>
                  <a:lnTo>
                    <a:pt x="1951" y="1"/>
                  </a:lnTo>
                  <a:lnTo>
                    <a:pt x="1951" y="0"/>
                  </a:lnTo>
                  <a:close/>
                  <a:moveTo>
                    <a:pt x="1921" y="0"/>
                  </a:moveTo>
                  <a:lnTo>
                    <a:pt x="1931" y="0"/>
                  </a:lnTo>
                  <a:lnTo>
                    <a:pt x="1931" y="1"/>
                  </a:lnTo>
                  <a:lnTo>
                    <a:pt x="1921" y="1"/>
                  </a:lnTo>
                  <a:lnTo>
                    <a:pt x="1921" y="0"/>
                  </a:lnTo>
                  <a:close/>
                  <a:moveTo>
                    <a:pt x="1891" y="0"/>
                  </a:moveTo>
                  <a:lnTo>
                    <a:pt x="1901" y="0"/>
                  </a:lnTo>
                  <a:lnTo>
                    <a:pt x="1901" y="1"/>
                  </a:lnTo>
                  <a:lnTo>
                    <a:pt x="1891" y="1"/>
                  </a:lnTo>
                  <a:lnTo>
                    <a:pt x="1891" y="0"/>
                  </a:lnTo>
                  <a:close/>
                  <a:moveTo>
                    <a:pt x="1861" y="0"/>
                  </a:moveTo>
                  <a:lnTo>
                    <a:pt x="1871" y="0"/>
                  </a:lnTo>
                  <a:lnTo>
                    <a:pt x="1871" y="1"/>
                  </a:lnTo>
                  <a:lnTo>
                    <a:pt x="1861" y="1"/>
                  </a:lnTo>
                  <a:lnTo>
                    <a:pt x="1861" y="0"/>
                  </a:lnTo>
                  <a:close/>
                  <a:moveTo>
                    <a:pt x="1833" y="0"/>
                  </a:moveTo>
                  <a:lnTo>
                    <a:pt x="1841" y="0"/>
                  </a:lnTo>
                  <a:lnTo>
                    <a:pt x="1841" y="1"/>
                  </a:lnTo>
                  <a:lnTo>
                    <a:pt x="1833" y="1"/>
                  </a:lnTo>
                  <a:lnTo>
                    <a:pt x="1833" y="0"/>
                  </a:lnTo>
                  <a:close/>
                  <a:moveTo>
                    <a:pt x="1803" y="0"/>
                  </a:moveTo>
                  <a:lnTo>
                    <a:pt x="1813" y="0"/>
                  </a:lnTo>
                  <a:lnTo>
                    <a:pt x="1813" y="1"/>
                  </a:lnTo>
                  <a:lnTo>
                    <a:pt x="1803" y="1"/>
                  </a:lnTo>
                  <a:lnTo>
                    <a:pt x="1803" y="0"/>
                  </a:lnTo>
                  <a:close/>
                  <a:moveTo>
                    <a:pt x="1773" y="0"/>
                  </a:moveTo>
                  <a:lnTo>
                    <a:pt x="1783" y="0"/>
                  </a:lnTo>
                  <a:lnTo>
                    <a:pt x="1783" y="1"/>
                  </a:lnTo>
                  <a:lnTo>
                    <a:pt x="1773" y="1"/>
                  </a:lnTo>
                  <a:lnTo>
                    <a:pt x="1773" y="0"/>
                  </a:lnTo>
                  <a:close/>
                  <a:moveTo>
                    <a:pt x="1743" y="0"/>
                  </a:moveTo>
                  <a:lnTo>
                    <a:pt x="1753" y="0"/>
                  </a:lnTo>
                  <a:lnTo>
                    <a:pt x="1753" y="1"/>
                  </a:lnTo>
                  <a:lnTo>
                    <a:pt x="1743" y="1"/>
                  </a:lnTo>
                  <a:lnTo>
                    <a:pt x="1743" y="0"/>
                  </a:lnTo>
                  <a:close/>
                  <a:moveTo>
                    <a:pt x="1713" y="0"/>
                  </a:moveTo>
                  <a:lnTo>
                    <a:pt x="1723" y="0"/>
                  </a:lnTo>
                  <a:lnTo>
                    <a:pt x="1723" y="1"/>
                  </a:lnTo>
                  <a:lnTo>
                    <a:pt x="1713" y="1"/>
                  </a:lnTo>
                  <a:lnTo>
                    <a:pt x="1713" y="0"/>
                  </a:lnTo>
                  <a:close/>
                  <a:moveTo>
                    <a:pt x="1685" y="0"/>
                  </a:moveTo>
                  <a:lnTo>
                    <a:pt x="1695" y="0"/>
                  </a:lnTo>
                  <a:lnTo>
                    <a:pt x="1695" y="1"/>
                  </a:lnTo>
                  <a:lnTo>
                    <a:pt x="1685" y="1"/>
                  </a:lnTo>
                  <a:lnTo>
                    <a:pt x="1685" y="0"/>
                  </a:lnTo>
                  <a:close/>
                  <a:moveTo>
                    <a:pt x="1655" y="0"/>
                  </a:moveTo>
                  <a:lnTo>
                    <a:pt x="1665" y="0"/>
                  </a:lnTo>
                  <a:lnTo>
                    <a:pt x="1665" y="1"/>
                  </a:lnTo>
                  <a:lnTo>
                    <a:pt x="1655" y="1"/>
                  </a:lnTo>
                  <a:lnTo>
                    <a:pt x="1655" y="0"/>
                  </a:lnTo>
                  <a:close/>
                  <a:moveTo>
                    <a:pt x="1625" y="0"/>
                  </a:moveTo>
                  <a:lnTo>
                    <a:pt x="1635" y="0"/>
                  </a:lnTo>
                  <a:lnTo>
                    <a:pt x="1635" y="1"/>
                  </a:lnTo>
                  <a:lnTo>
                    <a:pt x="1625" y="1"/>
                  </a:lnTo>
                  <a:lnTo>
                    <a:pt x="1625" y="0"/>
                  </a:lnTo>
                  <a:close/>
                  <a:moveTo>
                    <a:pt x="1595" y="0"/>
                  </a:moveTo>
                  <a:lnTo>
                    <a:pt x="1605" y="0"/>
                  </a:lnTo>
                  <a:lnTo>
                    <a:pt x="1605" y="1"/>
                  </a:lnTo>
                  <a:lnTo>
                    <a:pt x="1595" y="1"/>
                  </a:lnTo>
                  <a:lnTo>
                    <a:pt x="1595" y="0"/>
                  </a:lnTo>
                  <a:close/>
                  <a:moveTo>
                    <a:pt x="1565" y="0"/>
                  </a:moveTo>
                  <a:lnTo>
                    <a:pt x="1575" y="0"/>
                  </a:lnTo>
                  <a:lnTo>
                    <a:pt x="1575" y="1"/>
                  </a:lnTo>
                  <a:lnTo>
                    <a:pt x="1565" y="1"/>
                  </a:lnTo>
                  <a:lnTo>
                    <a:pt x="1565" y="0"/>
                  </a:lnTo>
                  <a:close/>
                  <a:moveTo>
                    <a:pt x="1537" y="0"/>
                  </a:moveTo>
                  <a:lnTo>
                    <a:pt x="1547" y="0"/>
                  </a:lnTo>
                  <a:lnTo>
                    <a:pt x="1547" y="1"/>
                  </a:lnTo>
                  <a:lnTo>
                    <a:pt x="1537" y="1"/>
                  </a:lnTo>
                  <a:lnTo>
                    <a:pt x="1537" y="0"/>
                  </a:lnTo>
                  <a:close/>
                  <a:moveTo>
                    <a:pt x="1507" y="0"/>
                  </a:moveTo>
                  <a:lnTo>
                    <a:pt x="1517" y="0"/>
                  </a:lnTo>
                  <a:lnTo>
                    <a:pt x="1517" y="1"/>
                  </a:lnTo>
                  <a:lnTo>
                    <a:pt x="1507" y="1"/>
                  </a:lnTo>
                  <a:lnTo>
                    <a:pt x="1507" y="0"/>
                  </a:lnTo>
                  <a:close/>
                  <a:moveTo>
                    <a:pt x="1477" y="0"/>
                  </a:moveTo>
                  <a:lnTo>
                    <a:pt x="1487" y="0"/>
                  </a:lnTo>
                  <a:lnTo>
                    <a:pt x="1487" y="1"/>
                  </a:lnTo>
                  <a:lnTo>
                    <a:pt x="1477" y="1"/>
                  </a:lnTo>
                  <a:lnTo>
                    <a:pt x="1477" y="0"/>
                  </a:lnTo>
                  <a:close/>
                  <a:moveTo>
                    <a:pt x="1447" y="0"/>
                  </a:moveTo>
                  <a:lnTo>
                    <a:pt x="1457" y="0"/>
                  </a:lnTo>
                  <a:lnTo>
                    <a:pt x="1457" y="1"/>
                  </a:lnTo>
                  <a:lnTo>
                    <a:pt x="1447" y="1"/>
                  </a:lnTo>
                  <a:lnTo>
                    <a:pt x="1447" y="0"/>
                  </a:lnTo>
                  <a:close/>
                  <a:moveTo>
                    <a:pt x="1417" y="0"/>
                  </a:moveTo>
                  <a:lnTo>
                    <a:pt x="1427" y="0"/>
                  </a:lnTo>
                  <a:lnTo>
                    <a:pt x="1427" y="1"/>
                  </a:lnTo>
                  <a:lnTo>
                    <a:pt x="1417" y="1"/>
                  </a:lnTo>
                  <a:lnTo>
                    <a:pt x="1417" y="0"/>
                  </a:lnTo>
                  <a:close/>
                  <a:moveTo>
                    <a:pt x="1389" y="0"/>
                  </a:moveTo>
                  <a:lnTo>
                    <a:pt x="1399" y="0"/>
                  </a:lnTo>
                  <a:lnTo>
                    <a:pt x="1399" y="1"/>
                  </a:lnTo>
                  <a:lnTo>
                    <a:pt x="1389" y="1"/>
                  </a:lnTo>
                  <a:lnTo>
                    <a:pt x="1389" y="0"/>
                  </a:lnTo>
                  <a:close/>
                  <a:moveTo>
                    <a:pt x="1359" y="0"/>
                  </a:moveTo>
                  <a:lnTo>
                    <a:pt x="1369" y="0"/>
                  </a:lnTo>
                  <a:lnTo>
                    <a:pt x="1369" y="1"/>
                  </a:lnTo>
                  <a:lnTo>
                    <a:pt x="1359" y="1"/>
                  </a:lnTo>
                  <a:lnTo>
                    <a:pt x="1359" y="0"/>
                  </a:lnTo>
                  <a:close/>
                  <a:moveTo>
                    <a:pt x="1329" y="0"/>
                  </a:moveTo>
                  <a:lnTo>
                    <a:pt x="1339" y="0"/>
                  </a:lnTo>
                  <a:lnTo>
                    <a:pt x="1339" y="1"/>
                  </a:lnTo>
                  <a:lnTo>
                    <a:pt x="1329" y="1"/>
                  </a:lnTo>
                  <a:lnTo>
                    <a:pt x="1329" y="0"/>
                  </a:lnTo>
                  <a:close/>
                  <a:moveTo>
                    <a:pt x="1299" y="0"/>
                  </a:moveTo>
                  <a:lnTo>
                    <a:pt x="1309" y="0"/>
                  </a:lnTo>
                  <a:lnTo>
                    <a:pt x="1309" y="1"/>
                  </a:lnTo>
                  <a:lnTo>
                    <a:pt x="1299" y="1"/>
                  </a:lnTo>
                  <a:lnTo>
                    <a:pt x="1299" y="0"/>
                  </a:lnTo>
                  <a:close/>
                  <a:moveTo>
                    <a:pt x="1271" y="0"/>
                  </a:moveTo>
                  <a:lnTo>
                    <a:pt x="1279" y="0"/>
                  </a:lnTo>
                  <a:lnTo>
                    <a:pt x="1279" y="1"/>
                  </a:lnTo>
                  <a:lnTo>
                    <a:pt x="1271" y="1"/>
                  </a:lnTo>
                  <a:lnTo>
                    <a:pt x="1271" y="0"/>
                  </a:lnTo>
                  <a:close/>
                  <a:moveTo>
                    <a:pt x="1241" y="0"/>
                  </a:moveTo>
                  <a:lnTo>
                    <a:pt x="1251" y="0"/>
                  </a:lnTo>
                  <a:lnTo>
                    <a:pt x="1251" y="1"/>
                  </a:lnTo>
                  <a:lnTo>
                    <a:pt x="1241" y="1"/>
                  </a:lnTo>
                  <a:lnTo>
                    <a:pt x="1241" y="0"/>
                  </a:lnTo>
                  <a:close/>
                  <a:moveTo>
                    <a:pt x="1211" y="0"/>
                  </a:moveTo>
                  <a:lnTo>
                    <a:pt x="1221" y="0"/>
                  </a:lnTo>
                  <a:lnTo>
                    <a:pt x="1221" y="1"/>
                  </a:lnTo>
                  <a:lnTo>
                    <a:pt x="1211" y="1"/>
                  </a:lnTo>
                  <a:lnTo>
                    <a:pt x="1211" y="0"/>
                  </a:lnTo>
                  <a:close/>
                  <a:moveTo>
                    <a:pt x="1181" y="0"/>
                  </a:moveTo>
                  <a:lnTo>
                    <a:pt x="1191" y="0"/>
                  </a:lnTo>
                  <a:lnTo>
                    <a:pt x="1191" y="1"/>
                  </a:lnTo>
                  <a:lnTo>
                    <a:pt x="1181" y="1"/>
                  </a:lnTo>
                  <a:lnTo>
                    <a:pt x="1181" y="0"/>
                  </a:lnTo>
                  <a:close/>
                  <a:moveTo>
                    <a:pt x="1151" y="0"/>
                  </a:moveTo>
                  <a:lnTo>
                    <a:pt x="1161" y="0"/>
                  </a:lnTo>
                  <a:lnTo>
                    <a:pt x="1161" y="1"/>
                  </a:lnTo>
                  <a:lnTo>
                    <a:pt x="1151" y="1"/>
                  </a:lnTo>
                  <a:lnTo>
                    <a:pt x="1151" y="0"/>
                  </a:lnTo>
                  <a:close/>
                  <a:moveTo>
                    <a:pt x="1123" y="0"/>
                  </a:moveTo>
                  <a:lnTo>
                    <a:pt x="1131" y="0"/>
                  </a:lnTo>
                  <a:lnTo>
                    <a:pt x="1131" y="1"/>
                  </a:lnTo>
                  <a:lnTo>
                    <a:pt x="1123" y="1"/>
                  </a:lnTo>
                  <a:lnTo>
                    <a:pt x="1123" y="0"/>
                  </a:lnTo>
                  <a:close/>
                  <a:moveTo>
                    <a:pt x="1093" y="0"/>
                  </a:moveTo>
                  <a:lnTo>
                    <a:pt x="1103" y="0"/>
                  </a:lnTo>
                  <a:lnTo>
                    <a:pt x="1103" y="1"/>
                  </a:lnTo>
                  <a:lnTo>
                    <a:pt x="1093" y="1"/>
                  </a:lnTo>
                  <a:lnTo>
                    <a:pt x="1093" y="0"/>
                  </a:lnTo>
                  <a:close/>
                  <a:moveTo>
                    <a:pt x="1063" y="0"/>
                  </a:moveTo>
                  <a:lnTo>
                    <a:pt x="1073" y="0"/>
                  </a:lnTo>
                  <a:lnTo>
                    <a:pt x="1073" y="1"/>
                  </a:lnTo>
                  <a:lnTo>
                    <a:pt x="1063" y="1"/>
                  </a:lnTo>
                  <a:lnTo>
                    <a:pt x="1063" y="0"/>
                  </a:lnTo>
                  <a:close/>
                  <a:moveTo>
                    <a:pt x="1033" y="0"/>
                  </a:moveTo>
                  <a:lnTo>
                    <a:pt x="1043" y="0"/>
                  </a:lnTo>
                  <a:lnTo>
                    <a:pt x="1043" y="1"/>
                  </a:lnTo>
                  <a:lnTo>
                    <a:pt x="1033" y="1"/>
                  </a:lnTo>
                  <a:lnTo>
                    <a:pt x="1033" y="0"/>
                  </a:lnTo>
                  <a:close/>
                  <a:moveTo>
                    <a:pt x="1003" y="0"/>
                  </a:moveTo>
                  <a:lnTo>
                    <a:pt x="1013" y="0"/>
                  </a:lnTo>
                  <a:lnTo>
                    <a:pt x="1013" y="1"/>
                  </a:lnTo>
                  <a:lnTo>
                    <a:pt x="1003" y="1"/>
                  </a:lnTo>
                  <a:lnTo>
                    <a:pt x="1003" y="0"/>
                  </a:lnTo>
                  <a:close/>
                  <a:moveTo>
                    <a:pt x="975" y="0"/>
                  </a:moveTo>
                  <a:lnTo>
                    <a:pt x="985" y="0"/>
                  </a:lnTo>
                  <a:lnTo>
                    <a:pt x="985" y="1"/>
                  </a:lnTo>
                  <a:lnTo>
                    <a:pt x="975" y="1"/>
                  </a:lnTo>
                  <a:lnTo>
                    <a:pt x="975" y="0"/>
                  </a:lnTo>
                  <a:close/>
                  <a:moveTo>
                    <a:pt x="945" y="0"/>
                  </a:moveTo>
                  <a:lnTo>
                    <a:pt x="955" y="0"/>
                  </a:lnTo>
                  <a:lnTo>
                    <a:pt x="955" y="1"/>
                  </a:lnTo>
                  <a:lnTo>
                    <a:pt x="945" y="1"/>
                  </a:lnTo>
                  <a:lnTo>
                    <a:pt x="945" y="0"/>
                  </a:lnTo>
                  <a:close/>
                  <a:moveTo>
                    <a:pt x="915" y="0"/>
                  </a:moveTo>
                  <a:lnTo>
                    <a:pt x="925" y="0"/>
                  </a:lnTo>
                  <a:lnTo>
                    <a:pt x="925" y="1"/>
                  </a:lnTo>
                  <a:lnTo>
                    <a:pt x="915" y="1"/>
                  </a:lnTo>
                  <a:lnTo>
                    <a:pt x="915" y="0"/>
                  </a:lnTo>
                  <a:close/>
                  <a:moveTo>
                    <a:pt x="885" y="0"/>
                  </a:moveTo>
                  <a:lnTo>
                    <a:pt x="895" y="0"/>
                  </a:lnTo>
                  <a:lnTo>
                    <a:pt x="895" y="1"/>
                  </a:lnTo>
                  <a:lnTo>
                    <a:pt x="885" y="1"/>
                  </a:lnTo>
                  <a:lnTo>
                    <a:pt x="885" y="0"/>
                  </a:lnTo>
                  <a:close/>
                  <a:moveTo>
                    <a:pt x="855" y="0"/>
                  </a:moveTo>
                  <a:lnTo>
                    <a:pt x="865" y="0"/>
                  </a:lnTo>
                  <a:lnTo>
                    <a:pt x="865" y="1"/>
                  </a:lnTo>
                  <a:lnTo>
                    <a:pt x="855" y="1"/>
                  </a:lnTo>
                  <a:lnTo>
                    <a:pt x="855" y="0"/>
                  </a:lnTo>
                  <a:close/>
                  <a:moveTo>
                    <a:pt x="827" y="0"/>
                  </a:moveTo>
                  <a:lnTo>
                    <a:pt x="837" y="0"/>
                  </a:lnTo>
                  <a:lnTo>
                    <a:pt x="837" y="1"/>
                  </a:lnTo>
                  <a:lnTo>
                    <a:pt x="827" y="1"/>
                  </a:lnTo>
                  <a:lnTo>
                    <a:pt x="827" y="0"/>
                  </a:lnTo>
                  <a:close/>
                  <a:moveTo>
                    <a:pt x="797" y="0"/>
                  </a:moveTo>
                  <a:lnTo>
                    <a:pt x="807" y="0"/>
                  </a:lnTo>
                  <a:lnTo>
                    <a:pt x="807" y="1"/>
                  </a:lnTo>
                  <a:lnTo>
                    <a:pt x="797" y="1"/>
                  </a:lnTo>
                  <a:lnTo>
                    <a:pt x="797" y="0"/>
                  </a:lnTo>
                  <a:close/>
                  <a:moveTo>
                    <a:pt x="767" y="0"/>
                  </a:moveTo>
                  <a:lnTo>
                    <a:pt x="777" y="0"/>
                  </a:lnTo>
                  <a:lnTo>
                    <a:pt x="777" y="1"/>
                  </a:lnTo>
                  <a:lnTo>
                    <a:pt x="767" y="1"/>
                  </a:lnTo>
                  <a:lnTo>
                    <a:pt x="767" y="0"/>
                  </a:lnTo>
                  <a:close/>
                  <a:moveTo>
                    <a:pt x="737" y="0"/>
                  </a:moveTo>
                  <a:lnTo>
                    <a:pt x="747" y="0"/>
                  </a:lnTo>
                  <a:lnTo>
                    <a:pt x="747" y="1"/>
                  </a:lnTo>
                  <a:lnTo>
                    <a:pt x="737" y="1"/>
                  </a:lnTo>
                  <a:lnTo>
                    <a:pt x="737" y="0"/>
                  </a:lnTo>
                  <a:close/>
                  <a:moveTo>
                    <a:pt x="709" y="0"/>
                  </a:moveTo>
                  <a:lnTo>
                    <a:pt x="717" y="0"/>
                  </a:lnTo>
                  <a:lnTo>
                    <a:pt x="717" y="1"/>
                  </a:lnTo>
                  <a:lnTo>
                    <a:pt x="709" y="1"/>
                  </a:lnTo>
                  <a:lnTo>
                    <a:pt x="709" y="0"/>
                  </a:lnTo>
                  <a:close/>
                  <a:moveTo>
                    <a:pt x="679" y="0"/>
                  </a:moveTo>
                  <a:lnTo>
                    <a:pt x="689" y="0"/>
                  </a:lnTo>
                  <a:lnTo>
                    <a:pt x="689" y="1"/>
                  </a:lnTo>
                  <a:lnTo>
                    <a:pt x="679" y="1"/>
                  </a:lnTo>
                  <a:lnTo>
                    <a:pt x="679" y="0"/>
                  </a:lnTo>
                  <a:close/>
                  <a:moveTo>
                    <a:pt x="649" y="0"/>
                  </a:moveTo>
                  <a:lnTo>
                    <a:pt x="659" y="0"/>
                  </a:lnTo>
                  <a:lnTo>
                    <a:pt x="659" y="1"/>
                  </a:lnTo>
                  <a:lnTo>
                    <a:pt x="649" y="1"/>
                  </a:lnTo>
                  <a:lnTo>
                    <a:pt x="649" y="0"/>
                  </a:lnTo>
                  <a:close/>
                  <a:moveTo>
                    <a:pt x="619" y="0"/>
                  </a:moveTo>
                  <a:lnTo>
                    <a:pt x="629" y="0"/>
                  </a:lnTo>
                  <a:lnTo>
                    <a:pt x="629" y="1"/>
                  </a:lnTo>
                  <a:lnTo>
                    <a:pt x="619" y="1"/>
                  </a:lnTo>
                  <a:lnTo>
                    <a:pt x="619" y="0"/>
                  </a:lnTo>
                  <a:close/>
                  <a:moveTo>
                    <a:pt x="589" y="0"/>
                  </a:moveTo>
                  <a:lnTo>
                    <a:pt x="599" y="0"/>
                  </a:lnTo>
                  <a:lnTo>
                    <a:pt x="599" y="1"/>
                  </a:lnTo>
                  <a:lnTo>
                    <a:pt x="589" y="1"/>
                  </a:lnTo>
                  <a:lnTo>
                    <a:pt x="589" y="0"/>
                  </a:lnTo>
                  <a:close/>
                  <a:moveTo>
                    <a:pt x="562" y="0"/>
                  </a:moveTo>
                  <a:lnTo>
                    <a:pt x="572" y="0"/>
                  </a:lnTo>
                  <a:lnTo>
                    <a:pt x="572" y="1"/>
                  </a:lnTo>
                  <a:lnTo>
                    <a:pt x="562" y="1"/>
                  </a:lnTo>
                  <a:lnTo>
                    <a:pt x="562" y="0"/>
                  </a:lnTo>
                  <a:close/>
                  <a:moveTo>
                    <a:pt x="532" y="0"/>
                  </a:moveTo>
                  <a:lnTo>
                    <a:pt x="542" y="0"/>
                  </a:lnTo>
                  <a:lnTo>
                    <a:pt x="542" y="1"/>
                  </a:lnTo>
                  <a:lnTo>
                    <a:pt x="532" y="1"/>
                  </a:lnTo>
                  <a:lnTo>
                    <a:pt x="532" y="0"/>
                  </a:lnTo>
                  <a:close/>
                  <a:moveTo>
                    <a:pt x="502" y="0"/>
                  </a:moveTo>
                  <a:lnTo>
                    <a:pt x="512" y="0"/>
                  </a:lnTo>
                  <a:lnTo>
                    <a:pt x="512" y="1"/>
                  </a:lnTo>
                  <a:lnTo>
                    <a:pt x="502" y="1"/>
                  </a:lnTo>
                  <a:lnTo>
                    <a:pt x="502" y="0"/>
                  </a:lnTo>
                  <a:close/>
                  <a:moveTo>
                    <a:pt x="472" y="0"/>
                  </a:moveTo>
                  <a:lnTo>
                    <a:pt x="482" y="0"/>
                  </a:lnTo>
                  <a:lnTo>
                    <a:pt x="482" y="1"/>
                  </a:lnTo>
                  <a:lnTo>
                    <a:pt x="472" y="1"/>
                  </a:lnTo>
                  <a:lnTo>
                    <a:pt x="472" y="0"/>
                  </a:lnTo>
                  <a:close/>
                  <a:moveTo>
                    <a:pt x="442" y="0"/>
                  </a:moveTo>
                  <a:lnTo>
                    <a:pt x="452" y="0"/>
                  </a:lnTo>
                  <a:lnTo>
                    <a:pt x="452" y="1"/>
                  </a:lnTo>
                  <a:lnTo>
                    <a:pt x="442" y="1"/>
                  </a:lnTo>
                  <a:lnTo>
                    <a:pt x="442" y="0"/>
                  </a:lnTo>
                  <a:close/>
                  <a:moveTo>
                    <a:pt x="414" y="0"/>
                  </a:moveTo>
                  <a:lnTo>
                    <a:pt x="424" y="0"/>
                  </a:lnTo>
                  <a:lnTo>
                    <a:pt x="424" y="1"/>
                  </a:lnTo>
                  <a:lnTo>
                    <a:pt x="414" y="1"/>
                  </a:lnTo>
                  <a:lnTo>
                    <a:pt x="414" y="0"/>
                  </a:lnTo>
                  <a:close/>
                  <a:moveTo>
                    <a:pt x="384" y="0"/>
                  </a:moveTo>
                  <a:lnTo>
                    <a:pt x="394" y="0"/>
                  </a:lnTo>
                  <a:lnTo>
                    <a:pt x="394" y="1"/>
                  </a:lnTo>
                  <a:lnTo>
                    <a:pt x="384" y="1"/>
                  </a:lnTo>
                  <a:lnTo>
                    <a:pt x="384" y="0"/>
                  </a:lnTo>
                  <a:close/>
                  <a:moveTo>
                    <a:pt x="354" y="0"/>
                  </a:moveTo>
                  <a:lnTo>
                    <a:pt x="364" y="0"/>
                  </a:lnTo>
                  <a:lnTo>
                    <a:pt x="364" y="1"/>
                  </a:lnTo>
                  <a:lnTo>
                    <a:pt x="354" y="1"/>
                  </a:lnTo>
                  <a:lnTo>
                    <a:pt x="354" y="0"/>
                  </a:lnTo>
                  <a:close/>
                  <a:moveTo>
                    <a:pt x="324" y="0"/>
                  </a:moveTo>
                  <a:lnTo>
                    <a:pt x="334" y="0"/>
                  </a:lnTo>
                  <a:lnTo>
                    <a:pt x="334" y="1"/>
                  </a:lnTo>
                  <a:lnTo>
                    <a:pt x="324" y="1"/>
                  </a:lnTo>
                  <a:lnTo>
                    <a:pt x="324" y="0"/>
                  </a:lnTo>
                  <a:close/>
                  <a:moveTo>
                    <a:pt x="294" y="0"/>
                  </a:moveTo>
                  <a:lnTo>
                    <a:pt x="304" y="0"/>
                  </a:lnTo>
                  <a:lnTo>
                    <a:pt x="304" y="1"/>
                  </a:lnTo>
                  <a:lnTo>
                    <a:pt x="294" y="1"/>
                  </a:lnTo>
                  <a:lnTo>
                    <a:pt x="294" y="0"/>
                  </a:lnTo>
                  <a:close/>
                  <a:moveTo>
                    <a:pt x="266" y="0"/>
                  </a:moveTo>
                  <a:lnTo>
                    <a:pt x="276" y="0"/>
                  </a:lnTo>
                  <a:lnTo>
                    <a:pt x="276" y="1"/>
                  </a:lnTo>
                  <a:lnTo>
                    <a:pt x="266" y="1"/>
                  </a:lnTo>
                  <a:lnTo>
                    <a:pt x="266" y="0"/>
                  </a:lnTo>
                  <a:close/>
                  <a:moveTo>
                    <a:pt x="236" y="0"/>
                  </a:moveTo>
                  <a:lnTo>
                    <a:pt x="246" y="0"/>
                  </a:lnTo>
                  <a:lnTo>
                    <a:pt x="246" y="1"/>
                  </a:lnTo>
                  <a:lnTo>
                    <a:pt x="236" y="1"/>
                  </a:lnTo>
                  <a:lnTo>
                    <a:pt x="236" y="0"/>
                  </a:lnTo>
                  <a:close/>
                  <a:moveTo>
                    <a:pt x="206" y="0"/>
                  </a:moveTo>
                  <a:lnTo>
                    <a:pt x="216" y="0"/>
                  </a:lnTo>
                  <a:lnTo>
                    <a:pt x="216" y="1"/>
                  </a:lnTo>
                  <a:lnTo>
                    <a:pt x="206" y="1"/>
                  </a:lnTo>
                  <a:lnTo>
                    <a:pt x="206" y="0"/>
                  </a:lnTo>
                  <a:close/>
                  <a:moveTo>
                    <a:pt x="176" y="0"/>
                  </a:moveTo>
                  <a:lnTo>
                    <a:pt x="186" y="0"/>
                  </a:lnTo>
                  <a:lnTo>
                    <a:pt x="186" y="1"/>
                  </a:lnTo>
                  <a:lnTo>
                    <a:pt x="176" y="1"/>
                  </a:lnTo>
                  <a:lnTo>
                    <a:pt x="176" y="0"/>
                  </a:lnTo>
                  <a:close/>
                  <a:moveTo>
                    <a:pt x="148" y="0"/>
                  </a:moveTo>
                  <a:lnTo>
                    <a:pt x="156" y="0"/>
                  </a:lnTo>
                  <a:lnTo>
                    <a:pt x="156" y="1"/>
                  </a:lnTo>
                  <a:lnTo>
                    <a:pt x="148" y="1"/>
                  </a:lnTo>
                  <a:lnTo>
                    <a:pt x="148" y="0"/>
                  </a:lnTo>
                  <a:close/>
                  <a:moveTo>
                    <a:pt x="118" y="0"/>
                  </a:moveTo>
                  <a:lnTo>
                    <a:pt x="128" y="0"/>
                  </a:lnTo>
                  <a:lnTo>
                    <a:pt x="128" y="1"/>
                  </a:lnTo>
                  <a:lnTo>
                    <a:pt x="118" y="1"/>
                  </a:lnTo>
                  <a:lnTo>
                    <a:pt x="118" y="0"/>
                  </a:lnTo>
                  <a:close/>
                  <a:moveTo>
                    <a:pt x="88" y="0"/>
                  </a:moveTo>
                  <a:lnTo>
                    <a:pt x="98" y="0"/>
                  </a:lnTo>
                  <a:lnTo>
                    <a:pt x="98" y="1"/>
                  </a:lnTo>
                  <a:lnTo>
                    <a:pt x="88" y="1"/>
                  </a:lnTo>
                  <a:lnTo>
                    <a:pt x="88" y="0"/>
                  </a:lnTo>
                  <a:close/>
                  <a:moveTo>
                    <a:pt x="58" y="0"/>
                  </a:moveTo>
                  <a:lnTo>
                    <a:pt x="68" y="0"/>
                  </a:lnTo>
                  <a:lnTo>
                    <a:pt x="68" y="1"/>
                  </a:lnTo>
                  <a:lnTo>
                    <a:pt x="58" y="1"/>
                  </a:lnTo>
                  <a:lnTo>
                    <a:pt x="58" y="0"/>
                  </a:lnTo>
                  <a:close/>
                  <a:moveTo>
                    <a:pt x="28" y="0"/>
                  </a:moveTo>
                  <a:lnTo>
                    <a:pt x="38" y="0"/>
                  </a:lnTo>
                  <a:lnTo>
                    <a:pt x="38" y="1"/>
                  </a:lnTo>
                  <a:lnTo>
                    <a:pt x="28" y="1"/>
                  </a:lnTo>
                  <a:lnTo>
                    <a:pt x="28" y="0"/>
                  </a:lnTo>
                  <a:close/>
                  <a:moveTo>
                    <a:pt x="0" y="0"/>
                  </a:moveTo>
                  <a:lnTo>
                    <a:pt x="8" y="0"/>
                  </a:lnTo>
                  <a:lnTo>
                    <a:pt x="8" y="1"/>
                  </a:lnTo>
                  <a:lnTo>
                    <a:pt x="0" y="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35" name="Line 58"/>
            <p:cNvSpPr>
              <a:spLocks noChangeShapeType="1"/>
            </p:cNvSpPr>
            <p:nvPr/>
          </p:nvSpPr>
          <p:spPr bwMode="auto">
            <a:xfrm>
              <a:off x="1600" y="1960"/>
              <a:ext cx="31"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6" name="Line 59"/>
            <p:cNvSpPr>
              <a:spLocks noChangeShapeType="1"/>
            </p:cNvSpPr>
            <p:nvPr/>
          </p:nvSpPr>
          <p:spPr bwMode="auto">
            <a:xfrm flipH="1">
              <a:off x="4324" y="1960"/>
              <a:ext cx="31"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7" name="Freeform 60"/>
            <p:cNvSpPr>
              <a:spLocks/>
            </p:cNvSpPr>
            <p:nvPr/>
          </p:nvSpPr>
          <p:spPr bwMode="auto">
            <a:xfrm>
              <a:off x="1273" y="1926"/>
              <a:ext cx="31" cy="85"/>
            </a:xfrm>
            <a:custGeom>
              <a:avLst/>
              <a:gdLst>
                <a:gd name="T0" fmla="*/ 50 w 62"/>
                <a:gd name="T1" fmla="*/ 0 h 85"/>
                <a:gd name="T2" fmla="*/ 62 w 62"/>
                <a:gd name="T3" fmla="*/ 0 h 85"/>
                <a:gd name="T4" fmla="*/ 62 w 62"/>
                <a:gd name="T5" fmla="*/ 85 h 85"/>
                <a:gd name="T6" fmla="*/ 42 w 62"/>
                <a:gd name="T7" fmla="*/ 85 h 85"/>
                <a:gd name="T8" fmla="*/ 42 w 62"/>
                <a:gd name="T9" fmla="*/ 19 h 85"/>
                <a:gd name="T10" fmla="*/ 32 w 62"/>
                <a:gd name="T11" fmla="*/ 23 h 85"/>
                <a:gd name="T12" fmla="*/ 22 w 62"/>
                <a:gd name="T13" fmla="*/ 26 h 85"/>
                <a:gd name="T14" fmla="*/ 10 w 62"/>
                <a:gd name="T15" fmla="*/ 29 h 85"/>
                <a:gd name="T16" fmla="*/ 0 w 62"/>
                <a:gd name="T17" fmla="*/ 32 h 85"/>
                <a:gd name="T18" fmla="*/ 0 w 62"/>
                <a:gd name="T19" fmla="*/ 22 h 85"/>
                <a:gd name="T20" fmla="*/ 16 w 62"/>
                <a:gd name="T21" fmla="*/ 17 h 85"/>
                <a:gd name="T22" fmla="*/ 30 w 62"/>
                <a:gd name="T23" fmla="*/ 12 h 85"/>
                <a:gd name="T24" fmla="*/ 38 w 62"/>
                <a:gd name="T25" fmla="*/ 8 h 85"/>
                <a:gd name="T26" fmla="*/ 44 w 62"/>
                <a:gd name="T27" fmla="*/ 4 h 85"/>
                <a:gd name="T28" fmla="*/ 50 w 62"/>
                <a:gd name="T2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85">
                  <a:moveTo>
                    <a:pt x="50" y="0"/>
                  </a:moveTo>
                  <a:lnTo>
                    <a:pt x="62" y="0"/>
                  </a:lnTo>
                  <a:lnTo>
                    <a:pt x="62" y="85"/>
                  </a:lnTo>
                  <a:lnTo>
                    <a:pt x="42" y="85"/>
                  </a:lnTo>
                  <a:lnTo>
                    <a:pt x="42" y="19"/>
                  </a:lnTo>
                  <a:lnTo>
                    <a:pt x="32" y="23"/>
                  </a:lnTo>
                  <a:lnTo>
                    <a:pt x="22" y="26"/>
                  </a:lnTo>
                  <a:lnTo>
                    <a:pt x="10" y="29"/>
                  </a:lnTo>
                  <a:lnTo>
                    <a:pt x="0" y="32"/>
                  </a:lnTo>
                  <a:lnTo>
                    <a:pt x="0" y="22"/>
                  </a:lnTo>
                  <a:lnTo>
                    <a:pt x="16" y="17"/>
                  </a:lnTo>
                  <a:lnTo>
                    <a:pt x="30" y="12"/>
                  </a:lnTo>
                  <a:lnTo>
                    <a:pt x="38" y="8"/>
                  </a:lnTo>
                  <a:lnTo>
                    <a:pt x="44" y="4"/>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38" name="Freeform 61"/>
            <p:cNvSpPr>
              <a:spLocks noEditPoints="1"/>
            </p:cNvSpPr>
            <p:nvPr/>
          </p:nvSpPr>
          <p:spPr bwMode="auto">
            <a:xfrm>
              <a:off x="1331" y="1926"/>
              <a:ext cx="55" cy="87"/>
            </a:xfrm>
            <a:custGeom>
              <a:avLst/>
              <a:gdLst>
                <a:gd name="T0" fmla="*/ 54 w 110"/>
                <a:gd name="T1" fmla="*/ 9 h 87"/>
                <a:gd name="T2" fmla="*/ 46 w 110"/>
                <a:gd name="T3" fmla="*/ 10 h 87"/>
                <a:gd name="T4" fmla="*/ 38 w 110"/>
                <a:gd name="T5" fmla="*/ 12 h 87"/>
                <a:gd name="T6" fmla="*/ 32 w 110"/>
                <a:gd name="T7" fmla="*/ 15 h 87"/>
                <a:gd name="T8" fmla="*/ 26 w 110"/>
                <a:gd name="T9" fmla="*/ 22 h 87"/>
                <a:gd name="T10" fmla="*/ 22 w 110"/>
                <a:gd name="T11" fmla="*/ 31 h 87"/>
                <a:gd name="T12" fmla="*/ 22 w 110"/>
                <a:gd name="T13" fmla="*/ 44 h 87"/>
                <a:gd name="T14" fmla="*/ 22 w 110"/>
                <a:gd name="T15" fmla="*/ 56 h 87"/>
                <a:gd name="T16" fmla="*/ 26 w 110"/>
                <a:gd name="T17" fmla="*/ 65 h 87"/>
                <a:gd name="T18" fmla="*/ 32 w 110"/>
                <a:gd name="T19" fmla="*/ 72 h 87"/>
                <a:gd name="T20" fmla="*/ 36 w 110"/>
                <a:gd name="T21" fmla="*/ 75 h 87"/>
                <a:gd name="T22" fmla="*/ 42 w 110"/>
                <a:gd name="T23" fmla="*/ 77 h 87"/>
                <a:gd name="T24" fmla="*/ 48 w 110"/>
                <a:gd name="T25" fmla="*/ 78 h 87"/>
                <a:gd name="T26" fmla="*/ 56 w 110"/>
                <a:gd name="T27" fmla="*/ 78 h 87"/>
                <a:gd name="T28" fmla="*/ 62 w 110"/>
                <a:gd name="T29" fmla="*/ 78 h 87"/>
                <a:gd name="T30" fmla="*/ 68 w 110"/>
                <a:gd name="T31" fmla="*/ 77 h 87"/>
                <a:gd name="T32" fmla="*/ 74 w 110"/>
                <a:gd name="T33" fmla="*/ 74 h 87"/>
                <a:gd name="T34" fmla="*/ 80 w 110"/>
                <a:gd name="T35" fmla="*/ 71 h 87"/>
                <a:gd name="T36" fmla="*/ 84 w 110"/>
                <a:gd name="T37" fmla="*/ 65 h 87"/>
                <a:gd name="T38" fmla="*/ 88 w 110"/>
                <a:gd name="T39" fmla="*/ 56 h 87"/>
                <a:gd name="T40" fmla="*/ 88 w 110"/>
                <a:gd name="T41" fmla="*/ 44 h 87"/>
                <a:gd name="T42" fmla="*/ 88 w 110"/>
                <a:gd name="T43" fmla="*/ 31 h 87"/>
                <a:gd name="T44" fmla="*/ 84 w 110"/>
                <a:gd name="T45" fmla="*/ 22 h 87"/>
                <a:gd name="T46" fmla="*/ 80 w 110"/>
                <a:gd name="T47" fmla="*/ 16 h 87"/>
                <a:gd name="T48" fmla="*/ 74 w 110"/>
                <a:gd name="T49" fmla="*/ 13 h 87"/>
                <a:gd name="T50" fmla="*/ 68 w 110"/>
                <a:gd name="T51" fmla="*/ 11 h 87"/>
                <a:gd name="T52" fmla="*/ 62 w 110"/>
                <a:gd name="T53" fmla="*/ 9 h 87"/>
                <a:gd name="T54" fmla="*/ 54 w 110"/>
                <a:gd name="T55" fmla="*/ 9 h 87"/>
                <a:gd name="T56" fmla="*/ 56 w 110"/>
                <a:gd name="T57" fmla="*/ 0 h 87"/>
                <a:gd name="T58" fmla="*/ 64 w 110"/>
                <a:gd name="T59" fmla="*/ 1 h 87"/>
                <a:gd name="T60" fmla="*/ 72 w 110"/>
                <a:gd name="T61" fmla="*/ 2 h 87"/>
                <a:gd name="T62" fmla="*/ 78 w 110"/>
                <a:gd name="T63" fmla="*/ 3 h 87"/>
                <a:gd name="T64" fmla="*/ 86 w 110"/>
                <a:gd name="T65" fmla="*/ 5 h 87"/>
                <a:gd name="T66" fmla="*/ 92 w 110"/>
                <a:gd name="T67" fmla="*/ 8 h 87"/>
                <a:gd name="T68" fmla="*/ 96 w 110"/>
                <a:gd name="T69" fmla="*/ 11 h 87"/>
                <a:gd name="T70" fmla="*/ 102 w 110"/>
                <a:gd name="T71" fmla="*/ 17 h 87"/>
                <a:gd name="T72" fmla="*/ 106 w 110"/>
                <a:gd name="T73" fmla="*/ 24 h 87"/>
                <a:gd name="T74" fmla="*/ 110 w 110"/>
                <a:gd name="T75" fmla="*/ 32 h 87"/>
                <a:gd name="T76" fmla="*/ 110 w 110"/>
                <a:gd name="T77" fmla="*/ 44 h 87"/>
                <a:gd name="T78" fmla="*/ 108 w 110"/>
                <a:gd name="T79" fmla="*/ 57 h 87"/>
                <a:gd name="T80" fmla="*/ 104 w 110"/>
                <a:gd name="T81" fmla="*/ 68 h 87"/>
                <a:gd name="T82" fmla="*/ 100 w 110"/>
                <a:gd name="T83" fmla="*/ 73 h 87"/>
                <a:gd name="T84" fmla="*/ 94 w 110"/>
                <a:gd name="T85" fmla="*/ 78 h 87"/>
                <a:gd name="T86" fmla="*/ 86 w 110"/>
                <a:gd name="T87" fmla="*/ 82 h 87"/>
                <a:gd name="T88" fmla="*/ 76 w 110"/>
                <a:gd name="T89" fmla="*/ 85 h 87"/>
                <a:gd name="T90" fmla="*/ 66 w 110"/>
                <a:gd name="T91" fmla="*/ 86 h 87"/>
                <a:gd name="T92" fmla="*/ 56 w 110"/>
                <a:gd name="T93" fmla="*/ 87 h 87"/>
                <a:gd name="T94" fmla="*/ 34 w 110"/>
                <a:gd name="T95" fmla="*/ 85 h 87"/>
                <a:gd name="T96" fmla="*/ 16 w 110"/>
                <a:gd name="T97" fmla="*/ 78 h 87"/>
                <a:gd name="T98" fmla="*/ 8 w 110"/>
                <a:gd name="T99" fmla="*/ 70 h 87"/>
                <a:gd name="T100" fmla="*/ 2 w 110"/>
                <a:gd name="T101" fmla="*/ 58 h 87"/>
                <a:gd name="T102" fmla="*/ 0 w 110"/>
                <a:gd name="T103" fmla="*/ 44 h 87"/>
                <a:gd name="T104" fmla="*/ 2 w 110"/>
                <a:gd name="T105" fmla="*/ 30 h 87"/>
                <a:gd name="T106" fmla="*/ 6 w 110"/>
                <a:gd name="T107" fmla="*/ 19 h 87"/>
                <a:gd name="T108" fmla="*/ 10 w 110"/>
                <a:gd name="T109" fmla="*/ 14 h 87"/>
                <a:gd name="T110" fmla="*/ 18 w 110"/>
                <a:gd name="T111" fmla="*/ 9 h 87"/>
                <a:gd name="T112" fmla="*/ 24 w 110"/>
                <a:gd name="T113" fmla="*/ 5 h 87"/>
                <a:gd name="T114" fmla="*/ 34 w 110"/>
                <a:gd name="T115" fmla="*/ 3 h 87"/>
                <a:gd name="T116" fmla="*/ 44 w 110"/>
                <a:gd name="T117" fmla="*/ 1 h 87"/>
                <a:gd name="T118" fmla="*/ 56 w 110"/>
                <a:gd name="T11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7">
                  <a:moveTo>
                    <a:pt x="54" y="9"/>
                  </a:moveTo>
                  <a:lnTo>
                    <a:pt x="46" y="10"/>
                  </a:lnTo>
                  <a:lnTo>
                    <a:pt x="38" y="12"/>
                  </a:lnTo>
                  <a:lnTo>
                    <a:pt x="32" y="15"/>
                  </a:lnTo>
                  <a:lnTo>
                    <a:pt x="26" y="22"/>
                  </a:lnTo>
                  <a:lnTo>
                    <a:pt x="22" y="31"/>
                  </a:lnTo>
                  <a:lnTo>
                    <a:pt x="22" y="44"/>
                  </a:lnTo>
                  <a:lnTo>
                    <a:pt x="22" y="56"/>
                  </a:lnTo>
                  <a:lnTo>
                    <a:pt x="26" y="65"/>
                  </a:lnTo>
                  <a:lnTo>
                    <a:pt x="32" y="72"/>
                  </a:lnTo>
                  <a:lnTo>
                    <a:pt x="36" y="75"/>
                  </a:lnTo>
                  <a:lnTo>
                    <a:pt x="42" y="77"/>
                  </a:lnTo>
                  <a:lnTo>
                    <a:pt x="48" y="78"/>
                  </a:lnTo>
                  <a:lnTo>
                    <a:pt x="56" y="78"/>
                  </a:lnTo>
                  <a:lnTo>
                    <a:pt x="62" y="78"/>
                  </a:lnTo>
                  <a:lnTo>
                    <a:pt x="68" y="77"/>
                  </a:lnTo>
                  <a:lnTo>
                    <a:pt x="74" y="74"/>
                  </a:lnTo>
                  <a:lnTo>
                    <a:pt x="80" y="71"/>
                  </a:lnTo>
                  <a:lnTo>
                    <a:pt x="84" y="65"/>
                  </a:lnTo>
                  <a:lnTo>
                    <a:pt x="88" y="56"/>
                  </a:lnTo>
                  <a:lnTo>
                    <a:pt x="88" y="44"/>
                  </a:lnTo>
                  <a:lnTo>
                    <a:pt x="88" y="31"/>
                  </a:lnTo>
                  <a:lnTo>
                    <a:pt x="84" y="22"/>
                  </a:lnTo>
                  <a:lnTo>
                    <a:pt x="80" y="16"/>
                  </a:lnTo>
                  <a:lnTo>
                    <a:pt x="74" y="13"/>
                  </a:lnTo>
                  <a:lnTo>
                    <a:pt x="68" y="11"/>
                  </a:lnTo>
                  <a:lnTo>
                    <a:pt x="62" y="9"/>
                  </a:lnTo>
                  <a:lnTo>
                    <a:pt x="54" y="9"/>
                  </a:lnTo>
                  <a:close/>
                  <a:moveTo>
                    <a:pt x="56" y="0"/>
                  </a:moveTo>
                  <a:lnTo>
                    <a:pt x="64" y="1"/>
                  </a:lnTo>
                  <a:lnTo>
                    <a:pt x="72" y="2"/>
                  </a:lnTo>
                  <a:lnTo>
                    <a:pt x="78" y="3"/>
                  </a:lnTo>
                  <a:lnTo>
                    <a:pt x="86" y="5"/>
                  </a:lnTo>
                  <a:lnTo>
                    <a:pt x="92" y="8"/>
                  </a:lnTo>
                  <a:lnTo>
                    <a:pt x="96" y="11"/>
                  </a:lnTo>
                  <a:lnTo>
                    <a:pt x="102" y="17"/>
                  </a:lnTo>
                  <a:lnTo>
                    <a:pt x="106" y="24"/>
                  </a:lnTo>
                  <a:lnTo>
                    <a:pt x="110" y="32"/>
                  </a:lnTo>
                  <a:lnTo>
                    <a:pt x="110" y="44"/>
                  </a:lnTo>
                  <a:lnTo>
                    <a:pt x="108" y="57"/>
                  </a:lnTo>
                  <a:lnTo>
                    <a:pt x="104" y="68"/>
                  </a:lnTo>
                  <a:lnTo>
                    <a:pt x="100" y="73"/>
                  </a:lnTo>
                  <a:lnTo>
                    <a:pt x="94" y="78"/>
                  </a:lnTo>
                  <a:lnTo>
                    <a:pt x="86" y="82"/>
                  </a:lnTo>
                  <a:lnTo>
                    <a:pt x="76" y="85"/>
                  </a:lnTo>
                  <a:lnTo>
                    <a:pt x="66" y="86"/>
                  </a:lnTo>
                  <a:lnTo>
                    <a:pt x="56" y="87"/>
                  </a:lnTo>
                  <a:lnTo>
                    <a:pt x="34" y="85"/>
                  </a:lnTo>
                  <a:lnTo>
                    <a:pt x="16" y="78"/>
                  </a:lnTo>
                  <a:lnTo>
                    <a:pt x="8" y="70"/>
                  </a:lnTo>
                  <a:lnTo>
                    <a:pt x="2" y="58"/>
                  </a:lnTo>
                  <a:lnTo>
                    <a:pt x="0" y="44"/>
                  </a:lnTo>
                  <a:lnTo>
                    <a:pt x="2" y="30"/>
                  </a:lnTo>
                  <a:lnTo>
                    <a:pt x="6" y="19"/>
                  </a:lnTo>
                  <a:lnTo>
                    <a:pt x="10" y="14"/>
                  </a:lnTo>
                  <a:lnTo>
                    <a:pt x="18" y="9"/>
                  </a:lnTo>
                  <a:lnTo>
                    <a:pt x="24" y="5"/>
                  </a:lnTo>
                  <a:lnTo>
                    <a:pt x="34" y="3"/>
                  </a:lnTo>
                  <a:lnTo>
                    <a:pt x="44" y="1"/>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39" name="Rectangle 62"/>
            <p:cNvSpPr>
              <a:spLocks noChangeArrowheads="1"/>
            </p:cNvSpPr>
            <p:nvPr/>
          </p:nvSpPr>
          <p:spPr bwMode="auto">
            <a:xfrm>
              <a:off x="1395" y="1924"/>
              <a:ext cx="25"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40" name="Freeform 63"/>
            <p:cNvSpPr>
              <a:spLocks/>
            </p:cNvSpPr>
            <p:nvPr/>
          </p:nvSpPr>
          <p:spPr bwMode="auto">
            <a:xfrm>
              <a:off x="1434" y="1884"/>
              <a:ext cx="25" cy="68"/>
            </a:xfrm>
            <a:custGeom>
              <a:avLst/>
              <a:gdLst>
                <a:gd name="T0" fmla="*/ 38 w 50"/>
                <a:gd name="T1" fmla="*/ 0 h 68"/>
                <a:gd name="T2" fmla="*/ 50 w 50"/>
                <a:gd name="T3" fmla="*/ 0 h 68"/>
                <a:gd name="T4" fmla="*/ 50 w 50"/>
                <a:gd name="T5" fmla="*/ 68 h 68"/>
                <a:gd name="T6" fmla="*/ 32 w 50"/>
                <a:gd name="T7" fmla="*/ 68 h 68"/>
                <a:gd name="T8" fmla="*/ 32 w 50"/>
                <a:gd name="T9" fmla="*/ 15 h 68"/>
                <a:gd name="T10" fmla="*/ 26 w 50"/>
                <a:gd name="T11" fmla="*/ 18 h 68"/>
                <a:gd name="T12" fmla="*/ 16 w 50"/>
                <a:gd name="T13" fmla="*/ 21 h 68"/>
                <a:gd name="T14" fmla="*/ 8 w 50"/>
                <a:gd name="T15" fmla="*/ 24 h 68"/>
                <a:gd name="T16" fmla="*/ 0 w 50"/>
                <a:gd name="T17" fmla="*/ 25 h 68"/>
                <a:gd name="T18" fmla="*/ 0 w 50"/>
                <a:gd name="T19" fmla="*/ 17 h 68"/>
                <a:gd name="T20" fmla="*/ 12 w 50"/>
                <a:gd name="T21" fmla="*/ 14 h 68"/>
                <a:gd name="T22" fmla="*/ 24 w 50"/>
                <a:gd name="T23" fmla="*/ 9 h 68"/>
                <a:gd name="T24" fmla="*/ 32 w 50"/>
                <a:gd name="T25" fmla="*/ 5 h 68"/>
                <a:gd name="T26" fmla="*/ 38 w 50"/>
                <a:gd name="T2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68">
                  <a:moveTo>
                    <a:pt x="38" y="0"/>
                  </a:moveTo>
                  <a:lnTo>
                    <a:pt x="50" y="0"/>
                  </a:lnTo>
                  <a:lnTo>
                    <a:pt x="50" y="68"/>
                  </a:lnTo>
                  <a:lnTo>
                    <a:pt x="32" y="68"/>
                  </a:lnTo>
                  <a:lnTo>
                    <a:pt x="32" y="15"/>
                  </a:lnTo>
                  <a:lnTo>
                    <a:pt x="26" y="18"/>
                  </a:lnTo>
                  <a:lnTo>
                    <a:pt x="16" y="21"/>
                  </a:lnTo>
                  <a:lnTo>
                    <a:pt x="8" y="24"/>
                  </a:lnTo>
                  <a:lnTo>
                    <a:pt x="0" y="25"/>
                  </a:lnTo>
                  <a:lnTo>
                    <a:pt x="0" y="17"/>
                  </a:lnTo>
                  <a:lnTo>
                    <a:pt x="12" y="14"/>
                  </a:lnTo>
                  <a:lnTo>
                    <a:pt x="24" y="9"/>
                  </a:lnTo>
                  <a:lnTo>
                    <a:pt x="32"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41" name="Freeform 64"/>
            <p:cNvSpPr>
              <a:spLocks noEditPoints="1"/>
            </p:cNvSpPr>
            <p:nvPr/>
          </p:nvSpPr>
          <p:spPr bwMode="auto">
            <a:xfrm>
              <a:off x="1480" y="1884"/>
              <a:ext cx="44" cy="69"/>
            </a:xfrm>
            <a:custGeom>
              <a:avLst/>
              <a:gdLst>
                <a:gd name="T0" fmla="*/ 36 w 88"/>
                <a:gd name="T1" fmla="*/ 36 h 69"/>
                <a:gd name="T2" fmla="*/ 24 w 88"/>
                <a:gd name="T3" fmla="*/ 39 h 69"/>
                <a:gd name="T4" fmla="*/ 18 w 88"/>
                <a:gd name="T5" fmla="*/ 45 h 69"/>
                <a:gd name="T6" fmla="*/ 18 w 88"/>
                <a:gd name="T7" fmla="*/ 52 h 69"/>
                <a:gd name="T8" fmla="*/ 24 w 88"/>
                <a:gd name="T9" fmla="*/ 59 h 69"/>
                <a:gd name="T10" fmla="*/ 36 w 88"/>
                <a:gd name="T11" fmla="*/ 62 h 69"/>
                <a:gd name="T12" fmla="*/ 52 w 88"/>
                <a:gd name="T13" fmla="*/ 62 h 69"/>
                <a:gd name="T14" fmla="*/ 64 w 88"/>
                <a:gd name="T15" fmla="*/ 59 h 69"/>
                <a:gd name="T16" fmla="*/ 70 w 88"/>
                <a:gd name="T17" fmla="*/ 53 h 69"/>
                <a:gd name="T18" fmla="*/ 70 w 88"/>
                <a:gd name="T19" fmla="*/ 45 h 69"/>
                <a:gd name="T20" fmla="*/ 64 w 88"/>
                <a:gd name="T21" fmla="*/ 39 h 69"/>
                <a:gd name="T22" fmla="*/ 52 w 88"/>
                <a:gd name="T23" fmla="*/ 36 h 69"/>
                <a:gd name="T24" fmla="*/ 44 w 88"/>
                <a:gd name="T25" fmla="*/ 7 h 69"/>
                <a:gd name="T26" fmla="*/ 32 w 88"/>
                <a:gd name="T27" fmla="*/ 8 h 69"/>
                <a:gd name="T28" fmla="*/ 24 w 88"/>
                <a:gd name="T29" fmla="*/ 12 h 69"/>
                <a:gd name="T30" fmla="*/ 22 w 88"/>
                <a:gd name="T31" fmla="*/ 17 h 69"/>
                <a:gd name="T32" fmla="*/ 24 w 88"/>
                <a:gd name="T33" fmla="*/ 23 h 69"/>
                <a:gd name="T34" fmla="*/ 32 w 88"/>
                <a:gd name="T35" fmla="*/ 27 h 69"/>
                <a:gd name="T36" fmla="*/ 44 w 88"/>
                <a:gd name="T37" fmla="*/ 28 h 69"/>
                <a:gd name="T38" fmla="*/ 56 w 88"/>
                <a:gd name="T39" fmla="*/ 27 h 69"/>
                <a:gd name="T40" fmla="*/ 64 w 88"/>
                <a:gd name="T41" fmla="*/ 23 h 69"/>
                <a:gd name="T42" fmla="*/ 66 w 88"/>
                <a:gd name="T43" fmla="*/ 18 h 69"/>
                <a:gd name="T44" fmla="*/ 64 w 88"/>
                <a:gd name="T45" fmla="*/ 12 h 69"/>
                <a:gd name="T46" fmla="*/ 56 w 88"/>
                <a:gd name="T47" fmla="*/ 8 h 69"/>
                <a:gd name="T48" fmla="*/ 44 w 88"/>
                <a:gd name="T49" fmla="*/ 7 h 69"/>
                <a:gd name="T50" fmla="*/ 56 w 88"/>
                <a:gd name="T51" fmla="*/ 1 h 69"/>
                <a:gd name="T52" fmla="*/ 72 w 88"/>
                <a:gd name="T53" fmla="*/ 5 h 69"/>
                <a:gd name="T54" fmla="*/ 82 w 88"/>
                <a:gd name="T55" fmla="*/ 13 h 69"/>
                <a:gd name="T56" fmla="*/ 82 w 88"/>
                <a:gd name="T57" fmla="*/ 22 h 69"/>
                <a:gd name="T58" fmla="*/ 74 w 88"/>
                <a:gd name="T59" fmla="*/ 28 h 69"/>
                <a:gd name="T60" fmla="*/ 64 w 88"/>
                <a:gd name="T61" fmla="*/ 32 h 69"/>
                <a:gd name="T62" fmla="*/ 78 w 88"/>
                <a:gd name="T63" fmla="*/ 35 h 69"/>
                <a:gd name="T64" fmla="*/ 86 w 88"/>
                <a:gd name="T65" fmla="*/ 41 h 69"/>
                <a:gd name="T66" fmla="*/ 88 w 88"/>
                <a:gd name="T67" fmla="*/ 49 h 69"/>
                <a:gd name="T68" fmla="*/ 86 w 88"/>
                <a:gd name="T69" fmla="*/ 57 h 69"/>
                <a:gd name="T70" fmla="*/ 76 w 88"/>
                <a:gd name="T71" fmla="*/ 64 h 69"/>
                <a:gd name="T72" fmla="*/ 44 w 88"/>
                <a:gd name="T73" fmla="*/ 69 h 69"/>
                <a:gd name="T74" fmla="*/ 12 w 88"/>
                <a:gd name="T75" fmla="*/ 63 h 69"/>
                <a:gd name="T76" fmla="*/ 2 w 88"/>
                <a:gd name="T77" fmla="*/ 57 h 69"/>
                <a:gd name="T78" fmla="*/ 0 w 88"/>
                <a:gd name="T79" fmla="*/ 49 h 69"/>
                <a:gd name="T80" fmla="*/ 2 w 88"/>
                <a:gd name="T81" fmla="*/ 41 h 69"/>
                <a:gd name="T82" fmla="*/ 12 w 88"/>
                <a:gd name="T83" fmla="*/ 35 h 69"/>
                <a:gd name="T84" fmla="*/ 26 w 88"/>
                <a:gd name="T85" fmla="*/ 32 h 69"/>
                <a:gd name="T86" fmla="*/ 14 w 88"/>
                <a:gd name="T87" fmla="*/ 28 h 69"/>
                <a:gd name="T88" fmla="*/ 6 w 88"/>
                <a:gd name="T89" fmla="*/ 22 h 69"/>
                <a:gd name="T90" fmla="*/ 6 w 88"/>
                <a:gd name="T91" fmla="*/ 13 h 69"/>
                <a:gd name="T92" fmla="*/ 16 w 88"/>
                <a:gd name="T93" fmla="*/ 5 h 69"/>
                <a:gd name="T94" fmla="*/ 34 w 88"/>
                <a:gd name="T95"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8" h="69">
                  <a:moveTo>
                    <a:pt x="44" y="35"/>
                  </a:moveTo>
                  <a:lnTo>
                    <a:pt x="36" y="36"/>
                  </a:lnTo>
                  <a:lnTo>
                    <a:pt x="30" y="37"/>
                  </a:lnTo>
                  <a:lnTo>
                    <a:pt x="24" y="39"/>
                  </a:lnTo>
                  <a:lnTo>
                    <a:pt x="20" y="42"/>
                  </a:lnTo>
                  <a:lnTo>
                    <a:pt x="18" y="45"/>
                  </a:lnTo>
                  <a:lnTo>
                    <a:pt x="16" y="49"/>
                  </a:lnTo>
                  <a:lnTo>
                    <a:pt x="18" y="52"/>
                  </a:lnTo>
                  <a:lnTo>
                    <a:pt x="20" y="56"/>
                  </a:lnTo>
                  <a:lnTo>
                    <a:pt x="24" y="59"/>
                  </a:lnTo>
                  <a:lnTo>
                    <a:pt x="30" y="61"/>
                  </a:lnTo>
                  <a:lnTo>
                    <a:pt x="36" y="62"/>
                  </a:lnTo>
                  <a:lnTo>
                    <a:pt x="44" y="63"/>
                  </a:lnTo>
                  <a:lnTo>
                    <a:pt x="52" y="62"/>
                  </a:lnTo>
                  <a:lnTo>
                    <a:pt x="58" y="61"/>
                  </a:lnTo>
                  <a:lnTo>
                    <a:pt x="64" y="59"/>
                  </a:lnTo>
                  <a:lnTo>
                    <a:pt x="68" y="56"/>
                  </a:lnTo>
                  <a:lnTo>
                    <a:pt x="70" y="53"/>
                  </a:lnTo>
                  <a:lnTo>
                    <a:pt x="72" y="49"/>
                  </a:lnTo>
                  <a:lnTo>
                    <a:pt x="70" y="45"/>
                  </a:lnTo>
                  <a:lnTo>
                    <a:pt x="68" y="42"/>
                  </a:lnTo>
                  <a:lnTo>
                    <a:pt x="64" y="39"/>
                  </a:lnTo>
                  <a:lnTo>
                    <a:pt x="58" y="37"/>
                  </a:lnTo>
                  <a:lnTo>
                    <a:pt x="52" y="36"/>
                  </a:lnTo>
                  <a:lnTo>
                    <a:pt x="44" y="35"/>
                  </a:lnTo>
                  <a:close/>
                  <a:moveTo>
                    <a:pt x="44" y="7"/>
                  </a:moveTo>
                  <a:lnTo>
                    <a:pt x="38" y="7"/>
                  </a:lnTo>
                  <a:lnTo>
                    <a:pt x="32" y="8"/>
                  </a:lnTo>
                  <a:lnTo>
                    <a:pt x="28" y="10"/>
                  </a:lnTo>
                  <a:lnTo>
                    <a:pt x="24" y="12"/>
                  </a:lnTo>
                  <a:lnTo>
                    <a:pt x="22" y="15"/>
                  </a:lnTo>
                  <a:lnTo>
                    <a:pt x="22" y="17"/>
                  </a:lnTo>
                  <a:lnTo>
                    <a:pt x="22" y="20"/>
                  </a:lnTo>
                  <a:lnTo>
                    <a:pt x="24" y="23"/>
                  </a:lnTo>
                  <a:lnTo>
                    <a:pt x="28" y="25"/>
                  </a:lnTo>
                  <a:lnTo>
                    <a:pt x="32" y="27"/>
                  </a:lnTo>
                  <a:lnTo>
                    <a:pt x="38" y="28"/>
                  </a:lnTo>
                  <a:lnTo>
                    <a:pt x="44" y="28"/>
                  </a:lnTo>
                  <a:lnTo>
                    <a:pt x="50" y="28"/>
                  </a:lnTo>
                  <a:lnTo>
                    <a:pt x="56" y="27"/>
                  </a:lnTo>
                  <a:lnTo>
                    <a:pt x="60" y="25"/>
                  </a:lnTo>
                  <a:lnTo>
                    <a:pt x="64" y="23"/>
                  </a:lnTo>
                  <a:lnTo>
                    <a:pt x="66" y="21"/>
                  </a:lnTo>
                  <a:lnTo>
                    <a:pt x="66" y="18"/>
                  </a:lnTo>
                  <a:lnTo>
                    <a:pt x="66" y="15"/>
                  </a:lnTo>
                  <a:lnTo>
                    <a:pt x="64" y="12"/>
                  </a:lnTo>
                  <a:lnTo>
                    <a:pt x="60" y="10"/>
                  </a:lnTo>
                  <a:lnTo>
                    <a:pt x="56" y="8"/>
                  </a:lnTo>
                  <a:lnTo>
                    <a:pt x="50" y="7"/>
                  </a:lnTo>
                  <a:lnTo>
                    <a:pt x="44" y="7"/>
                  </a:lnTo>
                  <a:close/>
                  <a:moveTo>
                    <a:pt x="44" y="0"/>
                  </a:moveTo>
                  <a:lnTo>
                    <a:pt x="56" y="1"/>
                  </a:lnTo>
                  <a:lnTo>
                    <a:pt x="64" y="3"/>
                  </a:lnTo>
                  <a:lnTo>
                    <a:pt x="72" y="5"/>
                  </a:lnTo>
                  <a:lnTo>
                    <a:pt x="78" y="9"/>
                  </a:lnTo>
                  <a:lnTo>
                    <a:pt x="82" y="13"/>
                  </a:lnTo>
                  <a:lnTo>
                    <a:pt x="84" y="18"/>
                  </a:lnTo>
                  <a:lnTo>
                    <a:pt x="82" y="22"/>
                  </a:lnTo>
                  <a:lnTo>
                    <a:pt x="78" y="26"/>
                  </a:lnTo>
                  <a:lnTo>
                    <a:pt x="74" y="28"/>
                  </a:lnTo>
                  <a:lnTo>
                    <a:pt x="70" y="30"/>
                  </a:lnTo>
                  <a:lnTo>
                    <a:pt x="64" y="32"/>
                  </a:lnTo>
                  <a:lnTo>
                    <a:pt x="72" y="33"/>
                  </a:lnTo>
                  <a:lnTo>
                    <a:pt x="78" y="35"/>
                  </a:lnTo>
                  <a:lnTo>
                    <a:pt x="82" y="38"/>
                  </a:lnTo>
                  <a:lnTo>
                    <a:pt x="86" y="41"/>
                  </a:lnTo>
                  <a:lnTo>
                    <a:pt x="88" y="45"/>
                  </a:lnTo>
                  <a:lnTo>
                    <a:pt x="88" y="49"/>
                  </a:lnTo>
                  <a:lnTo>
                    <a:pt x="88" y="53"/>
                  </a:lnTo>
                  <a:lnTo>
                    <a:pt x="86" y="57"/>
                  </a:lnTo>
                  <a:lnTo>
                    <a:pt x="82" y="60"/>
                  </a:lnTo>
                  <a:lnTo>
                    <a:pt x="76" y="64"/>
                  </a:lnTo>
                  <a:lnTo>
                    <a:pt x="62" y="68"/>
                  </a:lnTo>
                  <a:lnTo>
                    <a:pt x="44" y="69"/>
                  </a:lnTo>
                  <a:lnTo>
                    <a:pt x="26" y="68"/>
                  </a:lnTo>
                  <a:lnTo>
                    <a:pt x="12" y="63"/>
                  </a:lnTo>
                  <a:lnTo>
                    <a:pt x="6" y="60"/>
                  </a:lnTo>
                  <a:lnTo>
                    <a:pt x="2" y="57"/>
                  </a:lnTo>
                  <a:lnTo>
                    <a:pt x="0" y="53"/>
                  </a:lnTo>
                  <a:lnTo>
                    <a:pt x="0" y="49"/>
                  </a:lnTo>
                  <a:lnTo>
                    <a:pt x="0" y="45"/>
                  </a:lnTo>
                  <a:lnTo>
                    <a:pt x="2" y="41"/>
                  </a:lnTo>
                  <a:lnTo>
                    <a:pt x="6" y="38"/>
                  </a:lnTo>
                  <a:lnTo>
                    <a:pt x="12" y="35"/>
                  </a:lnTo>
                  <a:lnTo>
                    <a:pt x="18" y="33"/>
                  </a:lnTo>
                  <a:lnTo>
                    <a:pt x="26" y="32"/>
                  </a:lnTo>
                  <a:lnTo>
                    <a:pt x="20" y="30"/>
                  </a:lnTo>
                  <a:lnTo>
                    <a:pt x="14" y="28"/>
                  </a:lnTo>
                  <a:lnTo>
                    <a:pt x="10" y="26"/>
                  </a:lnTo>
                  <a:lnTo>
                    <a:pt x="6" y="22"/>
                  </a:lnTo>
                  <a:lnTo>
                    <a:pt x="6" y="18"/>
                  </a:lnTo>
                  <a:lnTo>
                    <a:pt x="6" y="13"/>
                  </a:lnTo>
                  <a:lnTo>
                    <a:pt x="10" y="9"/>
                  </a:lnTo>
                  <a:lnTo>
                    <a:pt x="16" y="5"/>
                  </a:lnTo>
                  <a:lnTo>
                    <a:pt x="24" y="2"/>
                  </a:lnTo>
                  <a:lnTo>
                    <a:pt x="34" y="1"/>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42" name="Line 65"/>
            <p:cNvSpPr>
              <a:spLocks noChangeShapeType="1"/>
            </p:cNvSpPr>
            <p:nvPr/>
          </p:nvSpPr>
          <p:spPr bwMode="auto">
            <a:xfrm>
              <a:off x="1600" y="1763"/>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3" name="Line 66"/>
            <p:cNvSpPr>
              <a:spLocks noChangeShapeType="1"/>
            </p:cNvSpPr>
            <p:nvPr/>
          </p:nvSpPr>
          <p:spPr bwMode="auto">
            <a:xfrm flipH="1">
              <a:off x="4340" y="1763"/>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4" name="Line 67"/>
            <p:cNvSpPr>
              <a:spLocks noChangeShapeType="1"/>
            </p:cNvSpPr>
            <p:nvPr/>
          </p:nvSpPr>
          <p:spPr bwMode="auto">
            <a:xfrm>
              <a:off x="1600" y="1648"/>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5" name="Line 68"/>
            <p:cNvSpPr>
              <a:spLocks noChangeShapeType="1"/>
            </p:cNvSpPr>
            <p:nvPr/>
          </p:nvSpPr>
          <p:spPr bwMode="auto">
            <a:xfrm flipH="1">
              <a:off x="4340" y="1648"/>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6" name="Line 69"/>
            <p:cNvSpPr>
              <a:spLocks noChangeShapeType="1"/>
            </p:cNvSpPr>
            <p:nvPr/>
          </p:nvSpPr>
          <p:spPr bwMode="auto">
            <a:xfrm>
              <a:off x="1600" y="1566"/>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8" name="Line 70"/>
            <p:cNvSpPr>
              <a:spLocks noChangeShapeType="1"/>
            </p:cNvSpPr>
            <p:nvPr/>
          </p:nvSpPr>
          <p:spPr bwMode="auto">
            <a:xfrm flipH="1">
              <a:off x="4340" y="1566"/>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9" name="Line 71"/>
            <p:cNvSpPr>
              <a:spLocks noChangeShapeType="1"/>
            </p:cNvSpPr>
            <p:nvPr/>
          </p:nvSpPr>
          <p:spPr bwMode="auto">
            <a:xfrm>
              <a:off x="1600" y="1503"/>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0" name="Line 72"/>
            <p:cNvSpPr>
              <a:spLocks noChangeShapeType="1"/>
            </p:cNvSpPr>
            <p:nvPr/>
          </p:nvSpPr>
          <p:spPr bwMode="auto">
            <a:xfrm flipH="1">
              <a:off x="4340" y="1503"/>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1" name="Line 73"/>
            <p:cNvSpPr>
              <a:spLocks noChangeShapeType="1"/>
            </p:cNvSpPr>
            <p:nvPr/>
          </p:nvSpPr>
          <p:spPr bwMode="auto">
            <a:xfrm>
              <a:off x="1600" y="1451"/>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2" name="Line 74"/>
            <p:cNvSpPr>
              <a:spLocks noChangeShapeType="1"/>
            </p:cNvSpPr>
            <p:nvPr/>
          </p:nvSpPr>
          <p:spPr bwMode="auto">
            <a:xfrm flipH="1">
              <a:off x="4340" y="1451"/>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3" name="Line 75"/>
            <p:cNvSpPr>
              <a:spLocks noChangeShapeType="1"/>
            </p:cNvSpPr>
            <p:nvPr/>
          </p:nvSpPr>
          <p:spPr bwMode="auto">
            <a:xfrm>
              <a:off x="1600" y="1407"/>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4" name="Line 76"/>
            <p:cNvSpPr>
              <a:spLocks noChangeShapeType="1"/>
            </p:cNvSpPr>
            <p:nvPr/>
          </p:nvSpPr>
          <p:spPr bwMode="auto">
            <a:xfrm flipH="1">
              <a:off x="4340" y="1407"/>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5" name="Line 77"/>
            <p:cNvSpPr>
              <a:spLocks noChangeShapeType="1"/>
            </p:cNvSpPr>
            <p:nvPr/>
          </p:nvSpPr>
          <p:spPr bwMode="auto">
            <a:xfrm>
              <a:off x="1600" y="1369"/>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6" name="Line 78"/>
            <p:cNvSpPr>
              <a:spLocks noChangeShapeType="1"/>
            </p:cNvSpPr>
            <p:nvPr/>
          </p:nvSpPr>
          <p:spPr bwMode="auto">
            <a:xfrm flipH="1">
              <a:off x="4340" y="1369"/>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7" name="Line 79"/>
            <p:cNvSpPr>
              <a:spLocks noChangeShapeType="1"/>
            </p:cNvSpPr>
            <p:nvPr/>
          </p:nvSpPr>
          <p:spPr bwMode="auto">
            <a:xfrm>
              <a:off x="1600" y="1336"/>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8" name="Line 80"/>
            <p:cNvSpPr>
              <a:spLocks noChangeShapeType="1"/>
            </p:cNvSpPr>
            <p:nvPr/>
          </p:nvSpPr>
          <p:spPr bwMode="auto">
            <a:xfrm flipH="1">
              <a:off x="4340" y="1336"/>
              <a:ext cx="1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9" name="Freeform 81"/>
            <p:cNvSpPr>
              <a:spLocks noEditPoints="1"/>
            </p:cNvSpPr>
            <p:nvPr/>
          </p:nvSpPr>
          <p:spPr bwMode="auto">
            <a:xfrm>
              <a:off x="1600" y="1305"/>
              <a:ext cx="2754" cy="1"/>
            </a:xfrm>
            <a:custGeom>
              <a:avLst/>
              <a:gdLst>
                <a:gd name="T0" fmla="*/ 5440 w 5508"/>
                <a:gd name="T1" fmla="*/ 0 h 1"/>
                <a:gd name="T2" fmla="*/ 5352 w 5508"/>
                <a:gd name="T3" fmla="*/ 0 h 1"/>
                <a:gd name="T4" fmla="*/ 5262 w 5508"/>
                <a:gd name="T5" fmla="*/ 0 h 1"/>
                <a:gd name="T6" fmla="*/ 5174 w 5508"/>
                <a:gd name="T7" fmla="*/ 0 h 1"/>
                <a:gd name="T8" fmla="*/ 5084 w 5508"/>
                <a:gd name="T9" fmla="*/ 0 h 1"/>
                <a:gd name="T10" fmla="*/ 4996 w 5508"/>
                <a:gd name="T11" fmla="*/ 0 h 1"/>
                <a:gd name="T12" fmla="*/ 4908 w 5508"/>
                <a:gd name="T13" fmla="*/ 0 h 1"/>
                <a:gd name="T14" fmla="*/ 4818 w 5508"/>
                <a:gd name="T15" fmla="*/ 0 h 1"/>
                <a:gd name="T16" fmla="*/ 4730 w 5508"/>
                <a:gd name="T17" fmla="*/ 0 h 1"/>
                <a:gd name="T18" fmla="*/ 4642 w 5508"/>
                <a:gd name="T19" fmla="*/ 0 h 1"/>
                <a:gd name="T20" fmla="*/ 4552 w 5508"/>
                <a:gd name="T21" fmla="*/ 0 h 1"/>
                <a:gd name="T22" fmla="*/ 4464 w 5508"/>
                <a:gd name="T23" fmla="*/ 0 h 1"/>
                <a:gd name="T24" fmla="*/ 4374 w 5508"/>
                <a:gd name="T25" fmla="*/ 0 h 1"/>
                <a:gd name="T26" fmla="*/ 4286 w 5508"/>
                <a:gd name="T27" fmla="*/ 0 h 1"/>
                <a:gd name="T28" fmla="*/ 4198 w 5508"/>
                <a:gd name="T29" fmla="*/ 0 h 1"/>
                <a:gd name="T30" fmla="*/ 4108 w 5508"/>
                <a:gd name="T31" fmla="*/ 0 h 1"/>
                <a:gd name="T32" fmla="*/ 4020 w 5508"/>
                <a:gd name="T33" fmla="*/ 0 h 1"/>
                <a:gd name="T34" fmla="*/ 3932 w 5508"/>
                <a:gd name="T35" fmla="*/ 0 h 1"/>
                <a:gd name="T36" fmla="*/ 3843 w 5508"/>
                <a:gd name="T37" fmla="*/ 0 h 1"/>
                <a:gd name="T38" fmla="*/ 3755 w 5508"/>
                <a:gd name="T39" fmla="*/ 0 h 1"/>
                <a:gd name="T40" fmla="*/ 3665 w 5508"/>
                <a:gd name="T41" fmla="*/ 0 h 1"/>
                <a:gd name="T42" fmla="*/ 3577 w 5508"/>
                <a:gd name="T43" fmla="*/ 0 h 1"/>
                <a:gd name="T44" fmla="*/ 3489 w 5508"/>
                <a:gd name="T45" fmla="*/ 0 h 1"/>
                <a:gd name="T46" fmla="*/ 3399 w 5508"/>
                <a:gd name="T47" fmla="*/ 0 h 1"/>
                <a:gd name="T48" fmla="*/ 3311 w 5508"/>
                <a:gd name="T49" fmla="*/ 0 h 1"/>
                <a:gd name="T50" fmla="*/ 3223 w 5508"/>
                <a:gd name="T51" fmla="*/ 0 h 1"/>
                <a:gd name="T52" fmla="*/ 3133 w 5508"/>
                <a:gd name="T53" fmla="*/ 0 h 1"/>
                <a:gd name="T54" fmla="*/ 3045 w 5508"/>
                <a:gd name="T55" fmla="*/ 0 h 1"/>
                <a:gd name="T56" fmla="*/ 2957 w 5508"/>
                <a:gd name="T57" fmla="*/ 0 h 1"/>
                <a:gd name="T58" fmla="*/ 2867 w 5508"/>
                <a:gd name="T59" fmla="*/ 0 h 1"/>
                <a:gd name="T60" fmla="*/ 2779 w 5508"/>
                <a:gd name="T61" fmla="*/ 0 h 1"/>
                <a:gd name="T62" fmla="*/ 2689 w 5508"/>
                <a:gd name="T63" fmla="*/ 0 h 1"/>
                <a:gd name="T64" fmla="*/ 2601 w 5508"/>
                <a:gd name="T65" fmla="*/ 0 h 1"/>
                <a:gd name="T66" fmla="*/ 2513 w 5508"/>
                <a:gd name="T67" fmla="*/ 0 h 1"/>
                <a:gd name="T68" fmla="*/ 2423 w 5508"/>
                <a:gd name="T69" fmla="*/ 0 h 1"/>
                <a:gd name="T70" fmla="*/ 2335 w 5508"/>
                <a:gd name="T71" fmla="*/ 0 h 1"/>
                <a:gd name="T72" fmla="*/ 2247 w 5508"/>
                <a:gd name="T73" fmla="*/ 0 h 1"/>
                <a:gd name="T74" fmla="*/ 2157 w 5508"/>
                <a:gd name="T75" fmla="*/ 0 h 1"/>
                <a:gd name="T76" fmla="*/ 2069 w 5508"/>
                <a:gd name="T77" fmla="*/ 0 h 1"/>
                <a:gd name="T78" fmla="*/ 1979 w 5508"/>
                <a:gd name="T79" fmla="*/ 0 h 1"/>
                <a:gd name="T80" fmla="*/ 1891 w 5508"/>
                <a:gd name="T81" fmla="*/ 0 h 1"/>
                <a:gd name="T82" fmla="*/ 1803 w 5508"/>
                <a:gd name="T83" fmla="*/ 0 h 1"/>
                <a:gd name="T84" fmla="*/ 1713 w 5508"/>
                <a:gd name="T85" fmla="*/ 0 h 1"/>
                <a:gd name="T86" fmla="*/ 1625 w 5508"/>
                <a:gd name="T87" fmla="*/ 0 h 1"/>
                <a:gd name="T88" fmla="*/ 1537 w 5508"/>
                <a:gd name="T89" fmla="*/ 0 h 1"/>
                <a:gd name="T90" fmla="*/ 1447 w 5508"/>
                <a:gd name="T91" fmla="*/ 0 h 1"/>
                <a:gd name="T92" fmla="*/ 1359 w 5508"/>
                <a:gd name="T93" fmla="*/ 0 h 1"/>
                <a:gd name="T94" fmla="*/ 1271 w 5508"/>
                <a:gd name="T95" fmla="*/ 0 h 1"/>
                <a:gd name="T96" fmla="*/ 1181 w 5508"/>
                <a:gd name="T97" fmla="*/ 0 h 1"/>
                <a:gd name="T98" fmla="*/ 1093 w 5508"/>
                <a:gd name="T99" fmla="*/ 0 h 1"/>
                <a:gd name="T100" fmla="*/ 1003 w 5508"/>
                <a:gd name="T101" fmla="*/ 0 h 1"/>
                <a:gd name="T102" fmla="*/ 915 w 5508"/>
                <a:gd name="T103" fmla="*/ 0 h 1"/>
                <a:gd name="T104" fmla="*/ 827 w 5508"/>
                <a:gd name="T105" fmla="*/ 0 h 1"/>
                <a:gd name="T106" fmla="*/ 737 w 5508"/>
                <a:gd name="T107" fmla="*/ 0 h 1"/>
                <a:gd name="T108" fmla="*/ 649 w 5508"/>
                <a:gd name="T109" fmla="*/ 0 h 1"/>
                <a:gd name="T110" fmla="*/ 562 w 5508"/>
                <a:gd name="T111" fmla="*/ 0 h 1"/>
                <a:gd name="T112" fmla="*/ 472 w 5508"/>
                <a:gd name="T113" fmla="*/ 0 h 1"/>
                <a:gd name="T114" fmla="*/ 384 w 5508"/>
                <a:gd name="T115" fmla="*/ 0 h 1"/>
                <a:gd name="T116" fmla="*/ 294 w 5508"/>
                <a:gd name="T117" fmla="*/ 0 h 1"/>
                <a:gd name="T118" fmla="*/ 206 w 5508"/>
                <a:gd name="T119" fmla="*/ 0 h 1"/>
                <a:gd name="T120" fmla="*/ 118 w 5508"/>
                <a:gd name="T121" fmla="*/ 0 h 1"/>
                <a:gd name="T122" fmla="*/ 28 w 5508"/>
                <a:gd name="T1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8" h="1">
                  <a:moveTo>
                    <a:pt x="5498" y="0"/>
                  </a:moveTo>
                  <a:lnTo>
                    <a:pt x="5508" y="0"/>
                  </a:lnTo>
                  <a:lnTo>
                    <a:pt x="5508" y="1"/>
                  </a:lnTo>
                  <a:lnTo>
                    <a:pt x="5498" y="1"/>
                  </a:lnTo>
                  <a:lnTo>
                    <a:pt x="5498" y="0"/>
                  </a:lnTo>
                  <a:close/>
                  <a:moveTo>
                    <a:pt x="5470" y="0"/>
                  </a:moveTo>
                  <a:lnTo>
                    <a:pt x="5480" y="0"/>
                  </a:lnTo>
                  <a:lnTo>
                    <a:pt x="5480" y="1"/>
                  </a:lnTo>
                  <a:lnTo>
                    <a:pt x="5470" y="1"/>
                  </a:lnTo>
                  <a:lnTo>
                    <a:pt x="5470" y="0"/>
                  </a:lnTo>
                  <a:close/>
                  <a:moveTo>
                    <a:pt x="5440" y="0"/>
                  </a:moveTo>
                  <a:lnTo>
                    <a:pt x="5450" y="0"/>
                  </a:lnTo>
                  <a:lnTo>
                    <a:pt x="5450" y="1"/>
                  </a:lnTo>
                  <a:lnTo>
                    <a:pt x="5440" y="1"/>
                  </a:lnTo>
                  <a:lnTo>
                    <a:pt x="5440" y="0"/>
                  </a:lnTo>
                  <a:close/>
                  <a:moveTo>
                    <a:pt x="5410" y="0"/>
                  </a:moveTo>
                  <a:lnTo>
                    <a:pt x="5420" y="0"/>
                  </a:lnTo>
                  <a:lnTo>
                    <a:pt x="5420" y="1"/>
                  </a:lnTo>
                  <a:lnTo>
                    <a:pt x="5410" y="1"/>
                  </a:lnTo>
                  <a:lnTo>
                    <a:pt x="5410" y="0"/>
                  </a:lnTo>
                  <a:close/>
                  <a:moveTo>
                    <a:pt x="5380" y="0"/>
                  </a:moveTo>
                  <a:lnTo>
                    <a:pt x="5390" y="0"/>
                  </a:lnTo>
                  <a:lnTo>
                    <a:pt x="5390" y="1"/>
                  </a:lnTo>
                  <a:lnTo>
                    <a:pt x="5380" y="1"/>
                  </a:lnTo>
                  <a:lnTo>
                    <a:pt x="5380" y="0"/>
                  </a:lnTo>
                  <a:close/>
                  <a:moveTo>
                    <a:pt x="5352" y="0"/>
                  </a:moveTo>
                  <a:lnTo>
                    <a:pt x="5360" y="0"/>
                  </a:lnTo>
                  <a:lnTo>
                    <a:pt x="5360" y="1"/>
                  </a:lnTo>
                  <a:lnTo>
                    <a:pt x="5352" y="1"/>
                  </a:lnTo>
                  <a:lnTo>
                    <a:pt x="5352" y="0"/>
                  </a:lnTo>
                  <a:close/>
                  <a:moveTo>
                    <a:pt x="5322" y="0"/>
                  </a:moveTo>
                  <a:lnTo>
                    <a:pt x="5332" y="0"/>
                  </a:lnTo>
                  <a:lnTo>
                    <a:pt x="5332" y="1"/>
                  </a:lnTo>
                  <a:lnTo>
                    <a:pt x="5322" y="1"/>
                  </a:lnTo>
                  <a:lnTo>
                    <a:pt x="5322" y="0"/>
                  </a:lnTo>
                  <a:close/>
                  <a:moveTo>
                    <a:pt x="5292" y="0"/>
                  </a:moveTo>
                  <a:lnTo>
                    <a:pt x="5302" y="0"/>
                  </a:lnTo>
                  <a:lnTo>
                    <a:pt x="5302" y="1"/>
                  </a:lnTo>
                  <a:lnTo>
                    <a:pt x="5292" y="1"/>
                  </a:lnTo>
                  <a:lnTo>
                    <a:pt x="5292" y="0"/>
                  </a:lnTo>
                  <a:close/>
                  <a:moveTo>
                    <a:pt x="5262" y="0"/>
                  </a:moveTo>
                  <a:lnTo>
                    <a:pt x="5272" y="0"/>
                  </a:lnTo>
                  <a:lnTo>
                    <a:pt x="5272" y="1"/>
                  </a:lnTo>
                  <a:lnTo>
                    <a:pt x="5262" y="1"/>
                  </a:lnTo>
                  <a:lnTo>
                    <a:pt x="5262" y="0"/>
                  </a:lnTo>
                  <a:close/>
                  <a:moveTo>
                    <a:pt x="5232" y="0"/>
                  </a:moveTo>
                  <a:lnTo>
                    <a:pt x="5242" y="0"/>
                  </a:lnTo>
                  <a:lnTo>
                    <a:pt x="5242" y="1"/>
                  </a:lnTo>
                  <a:lnTo>
                    <a:pt x="5232" y="1"/>
                  </a:lnTo>
                  <a:lnTo>
                    <a:pt x="5232" y="0"/>
                  </a:lnTo>
                  <a:close/>
                  <a:moveTo>
                    <a:pt x="5204" y="0"/>
                  </a:moveTo>
                  <a:lnTo>
                    <a:pt x="5214" y="0"/>
                  </a:lnTo>
                  <a:lnTo>
                    <a:pt x="5214" y="1"/>
                  </a:lnTo>
                  <a:lnTo>
                    <a:pt x="5204" y="1"/>
                  </a:lnTo>
                  <a:lnTo>
                    <a:pt x="5204" y="0"/>
                  </a:lnTo>
                  <a:close/>
                  <a:moveTo>
                    <a:pt x="5174" y="0"/>
                  </a:moveTo>
                  <a:lnTo>
                    <a:pt x="5184" y="0"/>
                  </a:lnTo>
                  <a:lnTo>
                    <a:pt x="5184" y="1"/>
                  </a:lnTo>
                  <a:lnTo>
                    <a:pt x="5174" y="1"/>
                  </a:lnTo>
                  <a:lnTo>
                    <a:pt x="5174" y="0"/>
                  </a:lnTo>
                  <a:close/>
                  <a:moveTo>
                    <a:pt x="5144" y="0"/>
                  </a:moveTo>
                  <a:lnTo>
                    <a:pt x="5154" y="0"/>
                  </a:lnTo>
                  <a:lnTo>
                    <a:pt x="5154" y="1"/>
                  </a:lnTo>
                  <a:lnTo>
                    <a:pt x="5144" y="1"/>
                  </a:lnTo>
                  <a:lnTo>
                    <a:pt x="5144" y="0"/>
                  </a:lnTo>
                  <a:close/>
                  <a:moveTo>
                    <a:pt x="5114" y="0"/>
                  </a:moveTo>
                  <a:lnTo>
                    <a:pt x="5124" y="0"/>
                  </a:lnTo>
                  <a:lnTo>
                    <a:pt x="5124" y="1"/>
                  </a:lnTo>
                  <a:lnTo>
                    <a:pt x="5114" y="1"/>
                  </a:lnTo>
                  <a:lnTo>
                    <a:pt x="5114" y="0"/>
                  </a:lnTo>
                  <a:close/>
                  <a:moveTo>
                    <a:pt x="5084" y="0"/>
                  </a:moveTo>
                  <a:lnTo>
                    <a:pt x="5094" y="0"/>
                  </a:lnTo>
                  <a:lnTo>
                    <a:pt x="5094" y="1"/>
                  </a:lnTo>
                  <a:lnTo>
                    <a:pt x="5084" y="1"/>
                  </a:lnTo>
                  <a:lnTo>
                    <a:pt x="5084" y="0"/>
                  </a:lnTo>
                  <a:close/>
                  <a:moveTo>
                    <a:pt x="5056" y="0"/>
                  </a:moveTo>
                  <a:lnTo>
                    <a:pt x="5066" y="0"/>
                  </a:lnTo>
                  <a:lnTo>
                    <a:pt x="5066" y="1"/>
                  </a:lnTo>
                  <a:lnTo>
                    <a:pt x="5056" y="1"/>
                  </a:lnTo>
                  <a:lnTo>
                    <a:pt x="5056" y="0"/>
                  </a:lnTo>
                  <a:close/>
                  <a:moveTo>
                    <a:pt x="5026" y="0"/>
                  </a:moveTo>
                  <a:lnTo>
                    <a:pt x="5036" y="0"/>
                  </a:lnTo>
                  <a:lnTo>
                    <a:pt x="5036" y="1"/>
                  </a:lnTo>
                  <a:lnTo>
                    <a:pt x="5026" y="1"/>
                  </a:lnTo>
                  <a:lnTo>
                    <a:pt x="5026" y="0"/>
                  </a:lnTo>
                  <a:close/>
                  <a:moveTo>
                    <a:pt x="4996" y="0"/>
                  </a:moveTo>
                  <a:lnTo>
                    <a:pt x="5006" y="0"/>
                  </a:lnTo>
                  <a:lnTo>
                    <a:pt x="5006" y="1"/>
                  </a:lnTo>
                  <a:lnTo>
                    <a:pt x="4996" y="1"/>
                  </a:lnTo>
                  <a:lnTo>
                    <a:pt x="4996" y="0"/>
                  </a:lnTo>
                  <a:close/>
                  <a:moveTo>
                    <a:pt x="4966" y="0"/>
                  </a:moveTo>
                  <a:lnTo>
                    <a:pt x="4976" y="0"/>
                  </a:lnTo>
                  <a:lnTo>
                    <a:pt x="4976" y="1"/>
                  </a:lnTo>
                  <a:lnTo>
                    <a:pt x="4966" y="1"/>
                  </a:lnTo>
                  <a:lnTo>
                    <a:pt x="4966" y="0"/>
                  </a:lnTo>
                  <a:close/>
                  <a:moveTo>
                    <a:pt x="4936" y="0"/>
                  </a:moveTo>
                  <a:lnTo>
                    <a:pt x="4946" y="0"/>
                  </a:lnTo>
                  <a:lnTo>
                    <a:pt x="4946" y="1"/>
                  </a:lnTo>
                  <a:lnTo>
                    <a:pt x="4936" y="1"/>
                  </a:lnTo>
                  <a:lnTo>
                    <a:pt x="4936" y="0"/>
                  </a:lnTo>
                  <a:close/>
                  <a:moveTo>
                    <a:pt x="4908" y="0"/>
                  </a:moveTo>
                  <a:lnTo>
                    <a:pt x="4918" y="0"/>
                  </a:lnTo>
                  <a:lnTo>
                    <a:pt x="4918" y="1"/>
                  </a:lnTo>
                  <a:lnTo>
                    <a:pt x="4908" y="1"/>
                  </a:lnTo>
                  <a:lnTo>
                    <a:pt x="4908" y="0"/>
                  </a:lnTo>
                  <a:close/>
                  <a:moveTo>
                    <a:pt x="4878" y="0"/>
                  </a:moveTo>
                  <a:lnTo>
                    <a:pt x="4888" y="0"/>
                  </a:lnTo>
                  <a:lnTo>
                    <a:pt x="4888" y="1"/>
                  </a:lnTo>
                  <a:lnTo>
                    <a:pt x="4878" y="1"/>
                  </a:lnTo>
                  <a:lnTo>
                    <a:pt x="4878" y="0"/>
                  </a:lnTo>
                  <a:close/>
                  <a:moveTo>
                    <a:pt x="4848" y="0"/>
                  </a:moveTo>
                  <a:lnTo>
                    <a:pt x="4858" y="0"/>
                  </a:lnTo>
                  <a:lnTo>
                    <a:pt x="4858" y="1"/>
                  </a:lnTo>
                  <a:lnTo>
                    <a:pt x="4848" y="1"/>
                  </a:lnTo>
                  <a:lnTo>
                    <a:pt x="4848" y="0"/>
                  </a:lnTo>
                  <a:close/>
                  <a:moveTo>
                    <a:pt x="4818" y="0"/>
                  </a:moveTo>
                  <a:lnTo>
                    <a:pt x="4828" y="0"/>
                  </a:lnTo>
                  <a:lnTo>
                    <a:pt x="4828" y="1"/>
                  </a:lnTo>
                  <a:lnTo>
                    <a:pt x="4818" y="1"/>
                  </a:lnTo>
                  <a:lnTo>
                    <a:pt x="4818" y="0"/>
                  </a:lnTo>
                  <a:close/>
                  <a:moveTo>
                    <a:pt x="4790" y="0"/>
                  </a:moveTo>
                  <a:lnTo>
                    <a:pt x="4798" y="0"/>
                  </a:lnTo>
                  <a:lnTo>
                    <a:pt x="4798" y="1"/>
                  </a:lnTo>
                  <a:lnTo>
                    <a:pt x="4790" y="1"/>
                  </a:lnTo>
                  <a:lnTo>
                    <a:pt x="4790" y="0"/>
                  </a:lnTo>
                  <a:close/>
                  <a:moveTo>
                    <a:pt x="4760" y="0"/>
                  </a:moveTo>
                  <a:lnTo>
                    <a:pt x="4770" y="0"/>
                  </a:lnTo>
                  <a:lnTo>
                    <a:pt x="4770" y="1"/>
                  </a:lnTo>
                  <a:lnTo>
                    <a:pt x="4760" y="1"/>
                  </a:lnTo>
                  <a:lnTo>
                    <a:pt x="4760" y="0"/>
                  </a:lnTo>
                  <a:close/>
                  <a:moveTo>
                    <a:pt x="4730" y="0"/>
                  </a:moveTo>
                  <a:lnTo>
                    <a:pt x="4740" y="0"/>
                  </a:lnTo>
                  <a:lnTo>
                    <a:pt x="4740" y="1"/>
                  </a:lnTo>
                  <a:lnTo>
                    <a:pt x="4730" y="1"/>
                  </a:lnTo>
                  <a:lnTo>
                    <a:pt x="4730" y="0"/>
                  </a:lnTo>
                  <a:close/>
                  <a:moveTo>
                    <a:pt x="4700" y="0"/>
                  </a:moveTo>
                  <a:lnTo>
                    <a:pt x="4710" y="0"/>
                  </a:lnTo>
                  <a:lnTo>
                    <a:pt x="4710" y="1"/>
                  </a:lnTo>
                  <a:lnTo>
                    <a:pt x="4700" y="1"/>
                  </a:lnTo>
                  <a:lnTo>
                    <a:pt x="4700" y="0"/>
                  </a:lnTo>
                  <a:close/>
                  <a:moveTo>
                    <a:pt x="4670" y="0"/>
                  </a:moveTo>
                  <a:lnTo>
                    <a:pt x="4680" y="0"/>
                  </a:lnTo>
                  <a:lnTo>
                    <a:pt x="4680" y="1"/>
                  </a:lnTo>
                  <a:lnTo>
                    <a:pt x="4670" y="1"/>
                  </a:lnTo>
                  <a:lnTo>
                    <a:pt x="4670" y="0"/>
                  </a:lnTo>
                  <a:close/>
                  <a:moveTo>
                    <a:pt x="4642" y="0"/>
                  </a:moveTo>
                  <a:lnTo>
                    <a:pt x="4652" y="0"/>
                  </a:lnTo>
                  <a:lnTo>
                    <a:pt x="4652" y="1"/>
                  </a:lnTo>
                  <a:lnTo>
                    <a:pt x="4642" y="1"/>
                  </a:lnTo>
                  <a:lnTo>
                    <a:pt x="4642" y="0"/>
                  </a:lnTo>
                  <a:close/>
                  <a:moveTo>
                    <a:pt x="4612" y="0"/>
                  </a:moveTo>
                  <a:lnTo>
                    <a:pt x="4622" y="0"/>
                  </a:lnTo>
                  <a:lnTo>
                    <a:pt x="4622" y="1"/>
                  </a:lnTo>
                  <a:lnTo>
                    <a:pt x="4612" y="1"/>
                  </a:lnTo>
                  <a:lnTo>
                    <a:pt x="4612" y="0"/>
                  </a:lnTo>
                  <a:close/>
                  <a:moveTo>
                    <a:pt x="4582" y="0"/>
                  </a:moveTo>
                  <a:lnTo>
                    <a:pt x="4592" y="0"/>
                  </a:lnTo>
                  <a:lnTo>
                    <a:pt x="4592" y="1"/>
                  </a:lnTo>
                  <a:lnTo>
                    <a:pt x="4582" y="1"/>
                  </a:lnTo>
                  <a:lnTo>
                    <a:pt x="4582" y="0"/>
                  </a:lnTo>
                  <a:close/>
                  <a:moveTo>
                    <a:pt x="4552" y="0"/>
                  </a:moveTo>
                  <a:lnTo>
                    <a:pt x="4562" y="0"/>
                  </a:lnTo>
                  <a:lnTo>
                    <a:pt x="4562" y="1"/>
                  </a:lnTo>
                  <a:lnTo>
                    <a:pt x="4552" y="1"/>
                  </a:lnTo>
                  <a:lnTo>
                    <a:pt x="4552" y="0"/>
                  </a:lnTo>
                  <a:close/>
                  <a:moveTo>
                    <a:pt x="4522" y="0"/>
                  </a:moveTo>
                  <a:lnTo>
                    <a:pt x="4532" y="0"/>
                  </a:lnTo>
                  <a:lnTo>
                    <a:pt x="4532" y="1"/>
                  </a:lnTo>
                  <a:lnTo>
                    <a:pt x="4522" y="1"/>
                  </a:lnTo>
                  <a:lnTo>
                    <a:pt x="4522" y="0"/>
                  </a:lnTo>
                  <a:close/>
                  <a:moveTo>
                    <a:pt x="4494" y="0"/>
                  </a:moveTo>
                  <a:lnTo>
                    <a:pt x="4504" y="0"/>
                  </a:lnTo>
                  <a:lnTo>
                    <a:pt x="4504" y="1"/>
                  </a:lnTo>
                  <a:lnTo>
                    <a:pt x="4494" y="1"/>
                  </a:lnTo>
                  <a:lnTo>
                    <a:pt x="4494" y="0"/>
                  </a:lnTo>
                  <a:close/>
                  <a:moveTo>
                    <a:pt x="4464" y="0"/>
                  </a:moveTo>
                  <a:lnTo>
                    <a:pt x="4474" y="0"/>
                  </a:lnTo>
                  <a:lnTo>
                    <a:pt x="4474" y="1"/>
                  </a:lnTo>
                  <a:lnTo>
                    <a:pt x="4464" y="1"/>
                  </a:lnTo>
                  <a:lnTo>
                    <a:pt x="4464" y="0"/>
                  </a:lnTo>
                  <a:close/>
                  <a:moveTo>
                    <a:pt x="4434" y="0"/>
                  </a:moveTo>
                  <a:lnTo>
                    <a:pt x="4444" y="0"/>
                  </a:lnTo>
                  <a:lnTo>
                    <a:pt x="4444" y="1"/>
                  </a:lnTo>
                  <a:lnTo>
                    <a:pt x="4434" y="1"/>
                  </a:lnTo>
                  <a:lnTo>
                    <a:pt x="4434" y="0"/>
                  </a:lnTo>
                  <a:close/>
                  <a:moveTo>
                    <a:pt x="4404" y="0"/>
                  </a:moveTo>
                  <a:lnTo>
                    <a:pt x="4414" y="0"/>
                  </a:lnTo>
                  <a:lnTo>
                    <a:pt x="4414" y="1"/>
                  </a:lnTo>
                  <a:lnTo>
                    <a:pt x="4404" y="1"/>
                  </a:lnTo>
                  <a:lnTo>
                    <a:pt x="4404" y="0"/>
                  </a:lnTo>
                  <a:close/>
                  <a:moveTo>
                    <a:pt x="4374" y="0"/>
                  </a:moveTo>
                  <a:lnTo>
                    <a:pt x="4384" y="0"/>
                  </a:lnTo>
                  <a:lnTo>
                    <a:pt x="4384" y="1"/>
                  </a:lnTo>
                  <a:lnTo>
                    <a:pt x="4374" y="1"/>
                  </a:lnTo>
                  <a:lnTo>
                    <a:pt x="4374" y="0"/>
                  </a:lnTo>
                  <a:close/>
                  <a:moveTo>
                    <a:pt x="4346" y="0"/>
                  </a:moveTo>
                  <a:lnTo>
                    <a:pt x="4356" y="0"/>
                  </a:lnTo>
                  <a:lnTo>
                    <a:pt x="4356" y="1"/>
                  </a:lnTo>
                  <a:lnTo>
                    <a:pt x="4346" y="1"/>
                  </a:lnTo>
                  <a:lnTo>
                    <a:pt x="4346" y="0"/>
                  </a:lnTo>
                  <a:close/>
                  <a:moveTo>
                    <a:pt x="4316" y="0"/>
                  </a:moveTo>
                  <a:lnTo>
                    <a:pt x="4326" y="0"/>
                  </a:lnTo>
                  <a:lnTo>
                    <a:pt x="4326" y="1"/>
                  </a:lnTo>
                  <a:lnTo>
                    <a:pt x="4316" y="1"/>
                  </a:lnTo>
                  <a:lnTo>
                    <a:pt x="4316" y="0"/>
                  </a:lnTo>
                  <a:close/>
                  <a:moveTo>
                    <a:pt x="4286" y="0"/>
                  </a:moveTo>
                  <a:lnTo>
                    <a:pt x="4296" y="0"/>
                  </a:lnTo>
                  <a:lnTo>
                    <a:pt x="4296" y="1"/>
                  </a:lnTo>
                  <a:lnTo>
                    <a:pt x="4286" y="1"/>
                  </a:lnTo>
                  <a:lnTo>
                    <a:pt x="4286" y="0"/>
                  </a:lnTo>
                  <a:close/>
                  <a:moveTo>
                    <a:pt x="4256" y="0"/>
                  </a:moveTo>
                  <a:lnTo>
                    <a:pt x="4266" y="0"/>
                  </a:lnTo>
                  <a:lnTo>
                    <a:pt x="4266" y="1"/>
                  </a:lnTo>
                  <a:lnTo>
                    <a:pt x="4256" y="1"/>
                  </a:lnTo>
                  <a:lnTo>
                    <a:pt x="4256" y="0"/>
                  </a:lnTo>
                  <a:close/>
                  <a:moveTo>
                    <a:pt x="4228" y="0"/>
                  </a:moveTo>
                  <a:lnTo>
                    <a:pt x="4236" y="0"/>
                  </a:lnTo>
                  <a:lnTo>
                    <a:pt x="4236" y="1"/>
                  </a:lnTo>
                  <a:lnTo>
                    <a:pt x="4228" y="1"/>
                  </a:lnTo>
                  <a:lnTo>
                    <a:pt x="4228" y="0"/>
                  </a:lnTo>
                  <a:close/>
                  <a:moveTo>
                    <a:pt x="4198" y="0"/>
                  </a:moveTo>
                  <a:lnTo>
                    <a:pt x="4208" y="0"/>
                  </a:lnTo>
                  <a:lnTo>
                    <a:pt x="4208" y="1"/>
                  </a:lnTo>
                  <a:lnTo>
                    <a:pt x="4198" y="1"/>
                  </a:lnTo>
                  <a:lnTo>
                    <a:pt x="4198" y="0"/>
                  </a:lnTo>
                  <a:close/>
                  <a:moveTo>
                    <a:pt x="4168" y="0"/>
                  </a:moveTo>
                  <a:lnTo>
                    <a:pt x="4178" y="0"/>
                  </a:lnTo>
                  <a:lnTo>
                    <a:pt x="4178" y="1"/>
                  </a:lnTo>
                  <a:lnTo>
                    <a:pt x="4168" y="1"/>
                  </a:lnTo>
                  <a:lnTo>
                    <a:pt x="4168" y="0"/>
                  </a:lnTo>
                  <a:close/>
                  <a:moveTo>
                    <a:pt x="4138" y="0"/>
                  </a:moveTo>
                  <a:lnTo>
                    <a:pt x="4148" y="0"/>
                  </a:lnTo>
                  <a:lnTo>
                    <a:pt x="4148" y="1"/>
                  </a:lnTo>
                  <a:lnTo>
                    <a:pt x="4138" y="1"/>
                  </a:lnTo>
                  <a:lnTo>
                    <a:pt x="4138" y="0"/>
                  </a:lnTo>
                  <a:close/>
                  <a:moveTo>
                    <a:pt x="4108" y="0"/>
                  </a:moveTo>
                  <a:lnTo>
                    <a:pt x="4118" y="0"/>
                  </a:lnTo>
                  <a:lnTo>
                    <a:pt x="4118" y="1"/>
                  </a:lnTo>
                  <a:lnTo>
                    <a:pt x="4108" y="1"/>
                  </a:lnTo>
                  <a:lnTo>
                    <a:pt x="4108" y="0"/>
                  </a:lnTo>
                  <a:close/>
                  <a:moveTo>
                    <a:pt x="4080" y="0"/>
                  </a:moveTo>
                  <a:lnTo>
                    <a:pt x="4088" y="0"/>
                  </a:lnTo>
                  <a:lnTo>
                    <a:pt x="4088" y="1"/>
                  </a:lnTo>
                  <a:lnTo>
                    <a:pt x="4080" y="1"/>
                  </a:lnTo>
                  <a:lnTo>
                    <a:pt x="4080" y="0"/>
                  </a:lnTo>
                  <a:close/>
                  <a:moveTo>
                    <a:pt x="4050" y="0"/>
                  </a:moveTo>
                  <a:lnTo>
                    <a:pt x="4060" y="0"/>
                  </a:lnTo>
                  <a:lnTo>
                    <a:pt x="4060" y="1"/>
                  </a:lnTo>
                  <a:lnTo>
                    <a:pt x="4050" y="1"/>
                  </a:lnTo>
                  <a:lnTo>
                    <a:pt x="4050" y="0"/>
                  </a:lnTo>
                  <a:close/>
                  <a:moveTo>
                    <a:pt x="4020" y="0"/>
                  </a:moveTo>
                  <a:lnTo>
                    <a:pt x="4030" y="0"/>
                  </a:lnTo>
                  <a:lnTo>
                    <a:pt x="4030" y="1"/>
                  </a:lnTo>
                  <a:lnTo>
                    <a:pt x="4020" y="1"/>
                  </a:lnTo>
                  <a:lnTo>
                    <a:pt x="4020" y="0"/>
                  </a:lnTo>
                  <a:close/>
                  <a:moveTo>
                    <a:pt x="3990" y="0"/>
                  </a:moveTo>
                  <a:lnTo>
                    <a:pt x="4000" y="0"/>
                  </a:lnTo>
                  <a:lnTo>
                    <a:pt x="4000" y="1"/>
                  </a:lnTo>
                  <a:lnTo>
                    <a:pt x="3990" y="1"/>
                  </a:lnTo>
                  <a:lnTo>
                    <a:pt x="3990" y="0"/>
                  </a:lnTo>
                  <a:close/>
                  <a:moveTo>
                    <a:pt x="3960" y="0"/>
                  </a:moveTo>
                  <a:lnTo>
                    <a:pt x="3970" y="0"/>
                  </a:lnTo>
                  <a:lnTo>
                    <a:pt x="3970" y="1"/>
                  </a:lnTo>
                  <a:lnTo>
                    <a:pt x="3960" y="1"/>
                  </a:lnTo>
                  <a:lnTo>
                    <a:pt x="3960" y="0"/>
                  </a:lnTo>
                  <a:close/>
                  <a:moveTo>
                    <a:pt x="3932" y="0"/>
                  </a:moveTo>
                  <a:lnTo>
                    <a:pt x="3942" y="0"/>
                  </a:lnTo>
                  <a:lnTo>
                    <a:pt x="3942" y="1"/>
                  </a:lnTo>
                  <a:lnTo>
                    <a:pt x="3932" y="1"/>
                  </a:lnTo>
                  <a:lnTo>
                    <a:pt x="3932" y="0"/>
                  </a:lnTo>
                  <a:close/>
                  <a:moveTo>
                    <a:pt x="3902" y="0"/>
                  </a:moveTo>
                  <a:lnTo>
                    <a:pt x="3912" y="0"/>
                  </a:lnTo>
                  <a:lnTo>
                    <a:pt x="3912" y="1"/>
                  </a:lnTo>
                  <a:lnTo>
                    <a:pt x="3902" y="1"/>
                  </a:lnTo>
                  <a:lnTo>
                    <a:pt x="3902" y="0"/>
                  </a:lnTo>
                  <a:close/>
                  <a:moveTo>
                    <a:pt x="3873" y="0"/>
                  </a:moveTo>
                  <a:lnTo>
                    <a:pt x="3883" y="0"/>
                  </a:lnTo>
                  <a:lnTo>
                    <a:pt x="3883" y="1"/>
                  </a:lnTo>
                  <a:lnTo>
                    <a:pt x="3873" y="1"/>
                  </a:lnTo>
                  <a:lnTo>
                    <a:pt x="3873" y="0"/>
                  </a:lnTo>
                  <a:close/>
                  <a:moveTo>
                    <a:pt x="3843" y="0"/>
                  </a:moveTo>
                  <a:lnTo>
                    <a:pt x="3853" y="0"/>
                  </a:lnTo>
                  <a:lnTo>
                    <a:pt x="3853" y="1"/>
                  </a:lnTo>
                  <a:lnTo>
                    <a:pt x="3843" y="1"/>
                  </a:lnTo>
                  <a:lnTo>
                    <a:pt x="3843" y="0"/>
                  </a:lnTo>
                  <a:close/>
                  <a:moveTo>
                    <a:pt x="3813" y="0"/>
                  </a:moveTo>
                  <a:lnTo>
                    <a:pt x="3823" y="0"/>
                  </a:lnTo>
                  <a:lnTo>
                    <a:pt x="3823" y="1"/>
                  </a:lnTo>
                  <a:lnTo>
                    <a:pt x="3813" y="1"/>
                  </a:lnTo>
                  <a:lnTo>
                    <a:pt x="3813" y="0"/>
                  </a:lnTo>
                  <a:close/>
                  <a:moveTo>
                    <a:pt x="3785" y="0"/>
                  </a:moveTo>
                  <a:lnTo>
                    <a:pt x="3795" y="0"/>
                  </a:lnTo>
                  <a:lnTo>
                    <a:pt x="3795" y="1"/>
                  </a:lnTo>
                  <a:lnTo>
                    <a:pt x="3785" y="1"/>
                  </a:lnTo>
                  <a:lnTo>
                    <a:pt x="3785" y="0"/>
                  </a:lnTo>
                  <a:close/>
                  <a:moveTo>
                    <a:pt x="3755" y="0"/>
                  </a:moveTo>
                  <a:lnTo>
                    <a:pt x="3765" y="0"/>
                  </a:lnTo>
                  <a:lnTo>
                    <a:pt x="3765" y="1"/>
                  </a:lnTo>
                  <a:lnTo>
                    <a:pt x="3755" y="1"/>
                  </a:lnTo>
                  <a:lnTo>
                    <a:pt x="3755" y="0"/>
                  </a:lnTo>
                  <a:close/>
                  <a:moveTo>
                    <a:pt x="3725" y="0"/>
                  </a:moveTo>
                  <a:lnTo>
                    <a:pt x="3735" y="0"/>
                  </a:lnTo>
                  <a:lnTo>
                    <a:pt x="3735" y="1"/>
                  </a:lnTo>
                  <a:lnTo>
                    <a:pt x="3725" y="1"/>
                  </a:lnTo>
                  <a:lnTo>
                    <a:pt x="3725" y="0"/>
                  </a:lnTo>
                  <a:close/>
                  <a:moveTo>
                    <a:pt x="3695" y="0"/>
                  </a:moveTo>
                  <a:lnTo>
                    <a:pt x="3705" y="0"/>
                  </a:lnTo>
                  <a:lnTo>
                    <a:pt x="3705" y="1"/>
                  </a:lnTo>
                  <a:lnTo>
                    <a:pt x="3695" y="1"/>
                  </a:lnTo>
                  <a:lnTo>
                    <a:pt x="3695" y="0"/>
                  </a:lnTo>
                  <a:close/>
                  <a:moveTo>
                    <a:pt x="3665" y="0"/>
                  </a:moveTo>
                  <a:lnTo>
                    <a:pt x="3675" y="0"/>
                  </a:lnTo>
                  <a:lnTo>
                    <a:pt x="3675" y="1"/>
                  </a:lnTo>
                  <a:lnTo>
                    <a:pt x="3665" y="1"/>
                  </a:lnTo>
                  <a:lnTo>
                    <a:pt x="3665" y="0"/>
                  </a:lnTo>
                  <a:close/>
                  <a:moveTo>
                    <a:pt x="3637" y="0"/>
                  </a:moveTo>
                  <a:lnTo>
                    <a:pt x="3647" y="0"/>
                  </a:lnTo>
                  <a:lnTo>
                    <a:pt x="3647" y="1"/>
                  </a:lnTo>
                  <a:lnTo>
                    <a:pt x="3637" y="1"/>
                  </a:lnTo>
                  <a:lnTo>
                    <a:pt x="3637" y="0"/>
                  </a:lnTo>
                  <a:close/>
                  <a:moveTo>
                    <a:pt x="3607" y="0"/>
                  </a:moveTo>
                  <a:lnTo>
                    <a:pt x="3617" y="0"/>
                  </a:lnTo>
                  <a:lnTo>
                    <a:pt x="3617" y="1"/>
                  </a:lnTo>
                  <a:lnTo>
                    <a:pt x="3607" y="1"/>
                  </a:lnTo>
                  <a:lnTo>
                    <a:pt x="3607" y="0"/>
                  </a:lnTo>
                  <a:close/>
                  <a:moveTo>
                    <a:pt x="3577" y="0"/>
                  </a:moveTo>
                  <a:lnTo>
                    <a:pt x="3587" y="0"/>
                  </a:lnTo>
                  <a:lnTo>
                    <a:pt x="3587" y="1"/>
                  </a:lnTo>
                  <a:lnTo>
                    <a:pt x="3577" y="1"/>
                  </a:lnTo>
                  <a:lnTo>
                    <a:pt x="3577" y="0"/>
                  </a:lnTo>
                  <a:close/>
                  <a:moveTo>
                    <a:pt x="3547" y="0"/>
                  </a:moveTo>
                  <a:lnTo>
                    <a:pt x="3557" y="0"/>
                  </a:lnTo>
                  <a:lnTo>
                    <a:pt x="3557" y="1"/>
                  </a:lnTo>
                  <a:lnTo>
                    <a:pt x="3547" y="1"/>
                  </a:lnTo>
                  <a:lnTo>
                    <a:pt x="3547" y="0"/>
                  </a:lnTo>
                  <a:close/>
                  <a:moveTo>
                    <a:pt x="3519" y="0"/>
                  </a:moveTo>
                  <a:lnTo>
                    <a:pt x="3527" y="0"/>
                  </a:lnTo>
                  <a:lnTo>
                    <a:pt x="3527" y="1"/>
                  </a:lnTo>
                  <a:lnTo>
                    <a:pt x="3519" y="1"/>
                  </a:lnTo>
                  <a:lnTo>
                    <a:pt x="3519" y="0"/>
                  </a:lnTo>
                  <a:close/>
                  <a:moveTo>
                    <a:pt x="3489" y="0"/>
                  </a:moveTo>
                  <a:lnTo>
                    <a:pt x="3499" y="0"/>
                  </a:lnTo>
                  <a:lnTo>
                    <a:pt x="3499" y="1"/>
                  </a:lnTo>
                  <a:lnTo>
                    <a:pt x="3489" y="1"/>
                  </a:lnTo>
                  <a:lnTo>
                    <a:pt x="3489" y="0"/>
                  </a:lnTo>
                  <a:close/>
                  <a:moveTo>
                    <a:pt x="3459" y="0"/>
                  </a:moveTo>
                  <a:lnTo>
                    <a:pt x="3469" y="0"/>
                  </a:lnTo>
                  <a:lnTo>
                    <a:pt x="3469" y="1"/>
                  </a:lnTo>
                  <a:lnTo>
                    <a:pt x="3459" y="1"/>
                  </a:lnTo>
                  <a:lnTo>
                    <a:pt x="3459" y="0"/>
                  </a:lnTo>
                  <a:close/>
                  <a:moveTo>
                    <a:pt x="3429" y="0"/>
                  </a:moveTo>
                  <a:lnTo>
                    <a:pt x="3439" y="0"/>
                  </a:lnTo>
                  <a:lnTo>
                    <a:pt x="3439" y="1"/>
                  </a:lnTo>
                  <a:lnTo>
                    <a:pt x="3429" y="1"/>
                  </a:lnTo>
                  <a:lnTo>
                    <a:pt x="3429" y="0"/>
                  </a:lnTo>
                  <a:close/>
                  <a:moveTo>
                    <a:pt x="3399" y="0"/>
                  </a:moveTo>
                  <a:lnTo>
                    <a:pt x="3409" y="0"/>
                  </a:lnTo>
                  <a:lnTo>
                    <a:pt x="3409" y="1"/>
                  </a:lnTo>
                  <a:lnTo>
                    <a:pt x="3399" y="1"/>
                  </a:lnTo>
                  <a:lnTo>
                    <a:pt x="3399" y="0"/>
                  </a:lnTo>
                  <a:close/>
                  <a:moveTo>
                    <a:pt x="3371" y="0"/>
                  </a:moveTo>
                  <a:lnTo>
                    <a:pt x="3381" y="0"/>
                  </a:lnTo>
                  <a:lnTo>
                    <a:pt x="3381" y="1"/>
                  </a:lnTo>
                  <a:lnTo>
                    <a:pt x="3371" y="1"/>
                  </a:lnTo>
                  <a:lnTo>
                    <a:pt x="3371" y="0"/>
                  </a:lnTo>
                  <a:close/>
                  <a:moveTo>
                    <a:pt x="3341" y="0"/>
                  </a:moveTo>
                  <a:lnTo>
                    <a:pt x="3351" y="0"/>
                  </a:lnTo>
                  <a:lnTo>
                    <a:pt x="3351" y="1"/>
                  </a:lnTo>
                  <a:lnTo>
                    <a:pt x="3341" y="1"/>
                  </a:lnTo>
                  <a:lnTo>
                    <a:pt x="3341" y="0"/>
                  </a:lnTo>
                  <a:close/>
                  <a:moveTo>
                    <a:pt x="3311" y="0"/>
                  </a:moveTo>
                  <a:lnTo>
                    <a:pt x="3321" y="0"/>
                  </a:lnTo>
                  <a:lnTo>
                    <a:pt x="3321" y="1"/>
                  </a:lnTo>
                  <a:lnTo>
                    <a:pt x="3311" y="1"/>
                  </a:lnTo>
                  <a:lnTo>
                    <a:pt x="3311" y="0"/>
                  </a:lnTo>
                  <a:close/>
                  <a:moveTo>
                    <a:pt x="3281" y="0"/>
                  </a:moveTo>
                  <a:lnTo>
                    <a:pt x="3291" y="0"/>
                  </a:lnTo>
                  <a:lnTo>
                    <a:pt x="3291" y="1"/>
                  </a:lnTo>
                  <a:lnTo>
                    <a:pt x="3281" y="1"/>
                  </a:lnTo>
                  <a:lnTo>
                    <a:pt x="3281" y="0"/>
                  </a:lnTo>
                  <a:close/>
                  <a:moveTo>
                    <a:pt x="3251" y="0"/>
                  </a:moveTo>
                  <a:lnTo>
                    <a:pt x="3261" y="0"/>
                  </a:lnTo>
                  <a:lnTo>
                    <a:pt x="3261" y="1"/>
                  </a:lnTo>
                  <a:lnTo>
                    <a:pt x="3251" y="1"/>
                  </a:lnTo>
                  <a:lnTo>
                    <a:pt x="3251" y="0"/>
                  </a:lnTo>
                  <a:close/>
                  <a:moveTo>
                    <a:pt x="3223" y="0"/>
                  </a:moveTo>
                  <a:lnTo>
                    <a:pt x="3233" y="0"/>
                  </a:lnTo>
                  <a:lnTo>
                    <a:pt x="3233" y="1"/>
                  </a:lnTo>
                  <a:lnTo>
                    <a:pt x="3223" y="1"/>
                  </a:lnTo>
                  <a:lnTo>
                    <a:pt x="3223" y="0"/>
                  </a:lnTo>
                  <a:close/>
                  <a:moveTo>
                    <a:pt x="3193" y="0"/>
                  </a:moveTo>
                  <a:lnTo>
                    <a:pt x="3203" y="0"/>
                  </a:lnTo>
                  <a:lnTo>
                    <a:pt x="3203" y="1"/>
                  </a:lnTo>
                  <a:lnTo>
                    <a:pt x="3193" y="1"/>
                  </a:lnTo>
                  <a:lnTo>
                    <a:pt x="3193" y="0"/>
                  </a:lnTo>
                  <a:close/>
                  <a:moveTo>
                    <a:pt x="3163" y="0"/>
                  </a:moveTo>
                  <a:lnTo>
                    <a:pt x="3173" y="0"/>
                  </a:lnTo>
                  <a:lnTo>
                    <a:pt x="3173" y="1"/>
                  </a:lnTo>
                  <a:lnTo>
                    <a:pt x="3163" y="1"/>
                  </a:lnTo>
                  <a:lnTo>
                    <a:pt x="3163" y="0"/>
                  </a:lnTo>
                  <a:close/>
                  <a:moveTo>
                    <a:pt x="3133" y="0"/>
                  </a:moveTo>
                  <a:lnTo>
                    <a:pt x="3143" y="0"/>
                  </a:lnTo>
                  <a:lnTo>
                    <a:pt x="3143" y="1"/>
                  </a:lnTo>
                  <a:lnTo>
                    <a:pt x="3133" y="1"/>
                  </a:lnTo>
                  <a:lnTo>
                    <a:pt x="3133" y="0"/>
                  </a:lnTo>
                  <a:close/>
                  <a:moveTo>
                    <a:pt x="3103" y="0"/>
                  </a:moveTo>
                  <a:lnTo>
                    <a:pt x="3113" y="0"/>
                  </a:lnTo>
                  <a:lnTo>
                    <a:pt x="3113" y="1"/>
                  </a:lnTo>
                  <a:lnTo>
                    <a:pt x="3103" y="1"/>
                  </a:lnTo>
                  <a:lnTo>
                    <a:pt x="3103" y="0"/>
                  </a:lnTo>
                  <a:close/>
                  <a:moveTo>
                    <a:pt x="3075" y="0"/>
                  </a:moveTo>
                  <a:lnTo>
                    <a:pt x="3085" y="0"/>
                  </a:lnTo>
                  <a:lnTo>
                    <a:pt x="3085" y="1"/>
                  </a:lnTo>
                  <a:lnTo>
                    <a:pt x="3075" y="1"/>
                  </a:lnTo>
                  <a:lnTo>
                    <a:pt x="3075" y="0"/>
                  </a:lnTo>
                  <a:close/>
                  <a:moveTo>
                    <a:pt x="3045" y="0"/>
                  </a:moveTo>
                  <a:lnTo>
                    <a:pt x="3055" y="0"/>
                  </a:lnTo>
                  <a:lnTo>
                    <a:pt x="3055" y="1"/>
                  </a:lnTo>
                  <a:lnTo>
                    <a:pt x="3045" y="1"/>
                  </a:lnTo>
                  <a:lnTo>
                    <a:pt x="3045" y="0"/>
                  </a:lnTo>
                  <a:close/>
                  <a:moveTo>
                    <a:pt x="3015" y="0"/>
                  </a:moveTo>
                  <a:lnTo>
                    <a:pt x="3025" y="0"/>
                  </a:lnTo>
                  <a:lnTo>
                    <a:pt x="3025" y="1"/>
                  </a:lnTo>
                  <a:lnTo>
                    <a:pt x="3015" y="1"/>
                  </a:lnTo>
                  <a:lnTo>
                    <a:pt x="3015" y="0"/>
                  </a:lnTo>
                  <a:close/>
                  <a:moveTo>
                    <a:pt x="2985" y="0"/>
                  </a:moveTo>
                  <a:lnTo>
                    <a:pt x="2995" y="0"/>
                  </a:lnTo>
                  <a:lnTo>
                    <a:pt x="2995" y="1"/>
                  </a:lnTo>
                  <a:lnTo>
                    <a:pt x="2985" y="1"/>
                  </a:lnTo>
                  <a:lnTo>
                    <a:pt x="2985" y="0"/>
                  </a:lnTo>
                  <a:close/>
                  <a:moveTo>
                    <a:pt x="2957" y="0"/>
                  </a:moveTo>
                  <a:lnTo>
                    <a:pt x="2965" y="0"/>
                  </a:lnTo>
                  <a:lnTo>
                    <a:pt x="2965" y="1"/>
                  </a:lnTo>
                  <a:lnTo>
                    <a:pt x="2957" y="1"/>
                  </a:lnTo>
                  <a:lnTo>
                    <a:pt x="2957" y="0"/>
                  </a:lnTo>
                  <a:close/>
                  <a:moveTo>
                    <a:pt x="2927" y="0"/>
                  </a:moveTo>
                  <a:lnTo>
                    <a:pt x="2937" y="0"/>
                  </a:lnTo>
                  <a:lnTo>
                    <a:pt x="2937" y="1"/>
                  </a:lnTo>
                  <a:lnTo>
                    <a:pt x="2927" y="1"/>
                  </a:lnTo>
                  <a:lnTo>
                    <a:pt x="2927" y="0"/>
                  </a:lnTo>
                  <a:close/>
                  <a:moveTo>
                    <a:pt x="2897" y="0"/>
                  </a:moveTo>
                  <a:lnTo>
                    <a:pt x="2907" y="0"/>
                  </a:lnTo>
                  <a:lnTo>
                    <a:pt x="2907" y="1"/>
                  </a:lnTo>
                  <a:lnTo>
                    <a:pt x="2897" y="1"/>
                  </a:lnTo>
                  <a:lnTo>
                    <a:pt x="2897" y="0"/>
                  </a:lnTo>
                  <a:close/>
                  <a:moveTo>
                    <a:pt x="2867" y="0"/>
                  </a:moveTo>
                  <a:lnTo>
                    <a:pt x="2877" y="0"/>
                  </a:lnTo>
                  <a:lnTo>
                    <a:pt x="2877" y="1"/>
                  </a:lnTo>
                  <a:lnTo>
                    <a:pt x="2867" y="1"/>
                  </a:lnTo>
                  <a:lnTo>
                    <a:pt x="2867" y="0"/>
                  </a:lnTo>
                  <a:close/>
                  <a:moveTo>
                    <a:pt x="2837" y="0"/>
                  </a:moveTo>
                  <a:lnTo>
                    <a:pt x="2847" y="0"/>
                  </a:lnTo>
                  <a:lnTo>
                    <a:pt x="2847" y="1"/>
                  </a:lnTo>
                  <a:lnTo>
                    <a:pt x="2837" y="1"/>
                  </a:lnTo>
                  <a:lnTo>
                    <a:pt x="2837" y="0"/>
                  </a:lnTo>
                  <a:close/>
                  <a:moveTo>
                    <a:pt x="2809" y="0"/>
                  </a:moveTo>
                  <a:lnTo>
                    <a:pt x="2819" y="0"/>
                  </a:lnTo>
                  <a:lnTo>
                    <a:pt x="2819" y="1"/>
                  </a:lnTo>
                  <a:lnTo>
                    <a:pt x="2809" y="1"/>
                  </a:lnTo>
                  <a:lnTo>
                    <a:pt x="2809" y="0"/>
                  </a:lnTo>
                  <a:close/>
                  <a:moveTo>
                    <a:pt x="2779" y="0"/>
                  </a:moveTo>
                  <a:lnTo>
                    <a:pt x="2789" y="0"/>
                  </a:lnTo>
                  <a:lnTo>
                    <a:pt x="2789" y="1"/>
                  </a:lnTo>
                  <a:lnTo>
                    <a:pt x="2779" y="1"/>
                  </a:lnTo>
                  <a:lnTo>
                    <a:pt x="2779" y="0"/>
                  </a:lnTo>
                  <a:close/>
                  <a:moveTo>
                    <a:pt x="2749" y="0"/>
                  </a:moveTo>
                  <a:lnTo>
                    <a:pt x="2759" y="0"/>
                  </a:lnTo>
                  <a:lnTo>
                    <a:pt x="2759" y="1"/>
                  </a:lnTo>
                  <a:lnTo>
                    <a:pt x="2749" y="1"/>
                  </a:lnTo>
                  <a:lnTo>
                    <a:pt x="2749" y="0"/>
                  </a:lnTo>
                  <a:close/>
                  <a:moveTo>
                    <a:pt x="2719" y="0"/>
                  </a:moveTo>
                  <a:lnTo>
                    <a:pt x="2729" y="0"/>
                  </a:lnTo>
                  <a:lnTo>
                    <a:pt x="2729" y="1"/>
                  </a:lnTo>
                  <a:lnTo>
                    <a:pt x="2719" y="1"/>
                  </a:lnTo>
                  <a:lnTo>
                    <a:pt x="2719" y="0"/>
                  </a:lnTo>
                  <a:close/>
                  <a:moveTo>
                    <a:pt x="2689" y="0"/>
                  </a:moveTo>
                  <a:lnTo>
                    <a:pt x="2699" y="0"/>
                  </a:lnTo>
                  <a:lnTo>
                    <a:pt x="2699" y="1"/>
                  </a:lnTo>
                  <a:lnTo>
                    <a:pt x="2689" y="1"/>
                  </a:lnTo>
                  <a:lnTo>
                    <a:pt x="2689" y="0"/>
                  </a:lnTo>
                  <a:close/>
                  <a:moveTo>
                    <a:pt x="2661" y="0"/>
                  </a:moveTo>
                  <a:lnTo>
                    <a:pt x="2671" y="0"/>
                  </a:lnTo>
                  <a:lnTo>
                    <a:pt x="2671" y="1"/>
                  </a:lnTo>
                  <a:lnTo>
                    <a:pt x="2661" y="1"/>
                  </a:lnTo>
                  <a:lnTo>
                    <a:pt x="2661" y="0"/>
                  </a:lnTo>
                  <a:close/>
                  <a:moveTo>
                    <a:pt x="2631" y="0"/>
                  </a:moveTo>
                  <a:lnTo>
                    <a:pt x="2641" y="0"/>
                  </a:lnTo>
                  <a:lnTo>
                    <a:pt x="2641" y="1"/>
                  </a:lnTo>
                  <a:lnTo>
                    <a:pt x="2631" y="1"/>
                  </a:lnTo>
                  <a:lnTo>
                    <a:pt x="2631" y="0"/>
                  </a:lnTo>
                  <a:close/>
                  <a:moveTo>
                    <a:pt x="2601" y="0"/>
                  </a:moveTo>
                  <a:lnTo>
                    <a:pt x="2611" y="0"/>
                  </a:lnTo>
                  <a:lnTo>
                    <a:pt x="2611" y="1"/>
                  </a:lnTo>
                  <a:lnTo>
                    <a:pt x="2601" y="1"/>
                  </a:lnTo>
                  <a:lnTo>
                    <a:pt x="2601" y="0"/>
                  </a:lnTo>
                  <a:close/>
                  <a:moveTo>
                    <a:pt x="2571" y="0"/>
                  </a:moveTo>
                  <a:lnTo>
                    <a:pt x="2581" y="0"/>
                  </a:lnTo>
                  <a:lnTo>
                    <a:pt x="2581" y="1"/>
                  </a:lnTo>
                  <a:lnTo>
                    <a:pt x="2571" y="1"/>
                  </a:lnTo>
                  <a:lnTo>
                    <a:pt x="2571" y="0"/>
                  </a:lnTo>
                  <a:close/>
                  <a:moveTo>
                    <a:pt x="2541" y="0"/>
                  </a:moveTo>
                  <a:lnTo>
                    <a:pt x="2551" y="0"/>
                  </a:lnTo>
                  <a:lnTo>
                    <a:pt x="2551" y="1"/>
                  </a:lnTo>
                  <a:lnTo>
                    <a:pt x="2541" y="1"/>
                  </a:lnTo>
                  <a:lnTo>
                    <a:pt x="2541" y="0"/>
                  </a:lnTo>
                  <a:close/>
                  <a:moveTo>
                    <a:pt x="2513" y="0"/>
                  </a:moveTo>
                  <a:lnTo>
                    <a:pt x="2523" y="0"/>
                  </a:lnTo>
                  <a:lnTo>
                    <a:pt x="2523" y="1"/>
                  </a:lnTo>
                  <a:lnTo>
                    <a:pt x="2513" y="1"/>
                  </a:lnTo>
                  <a:lnTo>
                    <a:pt x="2513" y="0"/>
                  </a:lnTo>
                  <a:close/>
                  <a:moveTo>
                    <a:pt x="2483" y="0"/>
                  </a:moveTo>
                  <a:lnTo>
                    <a:pt x="2493" y="0"/>
                  </a:lnTo>
                  <a:lnTo>
                    <a:pt x="2493" y="1"/>
                  </a:lnTo>
                  <a:lnTo>
                    <a:pt x="2483" y="1"/>
                  </a:lnTo>
                  <a:lnTo>
                    <a:pt x="2483" y="0"/>
                  </a:lnTo>
                  <a:close/>
                  <a:moveTo>
                    <a:pt x="2453" y="0"/>
                  </a:moveTo>
                  <a:lnTo>
                    <a:pt x="2463" y="0"/>
                  </a:lnTo>
                  <a:lnTo>
                    <a:pt x="2463" y="1"/>
                  </a:lnTo>
                  <a:lnTo>
                    <a:pt x="2453" y="1"/>
                  </a:lnTo>
                  <a:lnTo>
                    <a:pt x="2453" y="0"/>
                  </a:lnTo>
                  <a:close/>
                  <a:moveTo>
                    <a:pt x="2423" y="0"/>
                  </a:moveTo>
                  <a:lnTo>
                    <a:pt x="2433" y="0"/>
                  </a:lnTo>
                  <a:lnTo>
                    <a:pt x="2433" y="1"/>
                  </a:lnTo>
                  <a:lnTo>
                    <a:pt x="2423" y="1"/>
                  </a:lnTo>
                  <a:lnTo>
                    <a:pt x="2423" y="0"/>
                  </a:lnTo>
                  <a:close/>
                  <a:moveTo>
                    <a:pt x="2395" y="0"/>
                  </a:moveTo>
                  <a:lnTo>
                    <a:pt x="2403" y="0"/>
                  </a:lnTo>
                  <a:lnTo>
                    <a:pt x="2403" y="1"/>
                  </a:lnTo>
                  <a:lnTo>
                    <a:pt x="2395" y="1"/>
                  </a:lnTo>
                  <a:lnTo>
                    <a:pt x="2395" y="0"/>
                  </a:lnTo>
                  <a:close/>
                  <a:moveTo>
                    <a:pt x="2365" y="0"/>
                  </a:moveTo>
                  <a:lnTo>
                    <a:pt x="2375" y="0"/>
                  </a:lnTo>
                  <a:lnTo>
                    <a:pt x="2375" y="1"/>
                  </a:lnTo>
                  <a:lnTo>
                    <a:pt x="2365" y="1"/>
                  </a:lnTo>
                  <a:lnTo>
                    <a:pt x="2365" y="0"/>
                  </a:lnTo>
                  <a:close/>
                  <a:moveTo>
                    <a:pt x="2335" y="0"/>
                  </a:moveTo>
                  <a:lnTo>
                    <a:pt x="2345" y="0"/>
                  </a:lnTo>
                  <a:lnTo>
                    <a:pt x="2345" y="1"/>
                  </a:lnTo>
                  <a:lnTo>
                    <a:pt x="2335" y="1"/>
                  </a:lnTo>
                  <a:lnTo>
                    <a:pt x="2335" y="0"/>
                  </a:lnTo>
                  <a:close/>
                  <a:moveTo>
                    <a:pt x="2305" y="0"/>
                  </a:moveTo>
                  <a:lnTo>
                    <a:pt x="2315" y="0"/>
                  </a:lnTo>
                  <a:lnTo>
                    <a:pt x="2315" y="1"/>
                  </a:lnTo>
                  <a:lnTo>
                    <a:pt x="2305" y="1"/>
                  </a:lnTo>
                  <a:lnTo>
                    <a:pt x="2305" y="0"/>
                  </a:lnTo>
                  <a:close/>
                  <a:moveTo>
                    <a:pt x="2275" y="0"/>
                  </a:moveTo>
                  <a:lnTo>
                    <a:pt x="2285" y="0"/>
                  </a:lnTo>
                  <a:lnTo>
                    <a:pt x="2285" y="1"/>
                  </a:lnTo>
                  <a:lnTo>
                    <a:pt x="2275" y="1"/>
                  </a:lnTo>
                  <a:lnTo>
                    <a:pt x="2275" y="0"/>
                  </a:lnTo>
                  <a:close/>
                  <a:moveTo>
                    <a:pt x="2247" y="0"/>
                  </a:moveTo>
                  <a:lnTo>
                    <a:pt x="2257" y="0"/>
                  </a:lnTo>
                  <a:lnTo>
                    <a:pt x="2257" y="1"/>
                  </a:lnTo>
                  <a:lnTo>
                    <a:pt x="2247" y="1"/>
                  </a:lnTo>
                  <a:lnTo>
                    <a:pt x="2247" y="0"/>
                  </a:lnTo>
                  <a:close/>
                  <a:moveTo>
                    <a:pt x="2217" y="0"/>
                  </a:moveTo>
                  <a:lnTo>
                    <a:pt x="2227" y="0"/>
                  </a:lnTo>
                  <a:lnTo>
                    <a:pt x="2227" y="1"/>
                  </a:lnTo>
                  <a:lnTo>
                    <a:pt x="2217" y="1"/>
                  </a:lnTo>
                  <a:lnTo>
                    <a:pt x="2217" y="0"/>
                  </a:lnTo>
                  <a:close/>
                  <a:moveTo>
                    <a:pt x="2187" y="0"/>
                  </a:moveTo>
                  <a:lnTo>
                    <a:pt x="2197" y="0"/>
                  </a:lnTo>
                  <a:lnTo>
                    <a:pt x="2197" y="1"/>
                  </a:lnTo>
                  <a:lnTo>
                    <a:pt x="2187" y="1"/>
                  </a:lnTo>
                  <a:lnTo>
                    <a:pt x="2187" y="0"/>
                  </a:lnTo>
                  <a:close/>
                  <a:moveTo>
                    <a:pt x="2157" y="0"/>
                  </a:moveTo>
                  <a:lnTo>
                    <a:pt x="2167" y="0"/>
                  </a:lnTo>
                  <a:lnTo>
                    <a:pt x="2167" y="1"/>
                  </a:lnTo>
                  <a:lnTo>
                    <a:pt x="2157" y="1"/>
                  </a:lnTo>
                  <a:lnTo>
                    <a:pt x="2157" y="0"/>
                  </a:lnTo>
                  <a:close/>
                  <a:moveTo>
                    <a:pt x="2127" y="0"/>
                  </a:moveTo>
                  <a:lnTo>
                    <a:pt x="2137" y="0"/>
                  </a:lnTo>
                  <a:lnTo>
                    <a:pt x="2137" y="1"/>
                  </a:lnTo>
                  <a:lnTo>
                    <a:pt x="2127" y="1"/>
                  </a:lnTo>
                  <a:lnTo>
                    <a:pt x="2127" y="0"/>
                  </a:lnTo>
                  <a:close/>
                  <a:moveTo>
                    <a:pt x="2099" y="0"/>
                  </a:moveTo>
                  <a:lnTo>
                    <a:pt x="2109" y="0"/>
                  </a:lnTo>
                  <a:lnTo>
                    <a:pt x="2109" y="1"/>
                  </a:lnTo>
                  <a:lnTo>
                    <a:pt x="2099" y="1"/>
                  </a:lnTo>
                  <a:lnTo>
                    <a:pt x="2099" y="0"/>
                  </a:lnTo>
                  <a:close/>
                  <a:moveTo>
                    <a:pt x="2069" y="0"/>
                  </a:moveTo>
                  <a:lnTo>
                    <a:pt x="2079" y="0"/>
                  </a:lnTo>
                  <a:lnTo>
                    <a:pt x="2079" y="1"/>
                  </a:lnTo>
                  <a:lnTo>
                    <a:pt x="2069" y="1"/>
                  </a:lnTo>
                  <a:lnTo>
                    <a:pt x="2069" y="0"/>
                  </a:lnTo>
                  <a:close/>
                  <a:moveTo>
                    <a:pt x="2039" y="0"/>
                  </a:moveTo>
                  <a:lnTo>
                    <a:pt x="2049" y="0"/>
                  </a:lnTo>
                  <a:lnTo>
                    <a:pt x="2049" y="1"/>
                  </a:lnTo>
                  <a:lnTo>
                    <a:pt x="2039" y="1"/>
                  </a:lnTo>
                  <a:lnTo>
                    <a:pt x="2039" y="0"/>
                  </a:lnTo>
                  <a:close/>
                  <a:moveTo>
                    <a:pt x="2009" y="0"/>
                  </a:moveTo>
                  <a:lnTo>
                    <a:pt x="2019" y="0"/>
                  </a:lnTo>
                  <a:lnTo>
                    <a:pt x="2019" y="1"/>
                  </a:lnTo>
                  <a:lnTo>
                    <a:pt x="2009" y="1"/>
                  </a:lnTo>
                  <a:lnTo>
                    <a:pt x="2009" y="0"/>
                  </a:lnTo>
                  <a:close/>
                  <a:moveTo>
                    <a:pt x="1979" y="0"/>
                  </a:moveTo>
                  <a:lnTo>
                    <a:pt x="1989" y="0"/>
                  </a:lnTo>
                  <a:lnTo>
                    <a:pt x="1989" y="1"/>
                  </a:lnTo>
                  <a:lnTo>
                    <a:pt x="1979" y="1"/>
                  </a:lnTo>
                  <a:lnTo>
                    <a:pt x="1979" y="0"/>
                  </a:lnTo>
                  <a:close/>
                  <a:moveTo>
                    <a:pt x="1951" y="0"/>
                  </a:moveTo>
                  <a:lnTo>
                    <a:pt x="1961" y="0"/>
                  </a:lnTo>
                  <a:lnTo>
                    <a:pt x="1961" y="1"/>
                  </a:lnTo>
                  <a:lnTo>
                    <a:pt x="1951" y="1"/>
                  </a:lnTo>
                  <a:lnTo>
                    <a:pt x="1951" y="0"/>
                  </a:lnTo>
                  <a:close/>
                  <a:moveTo>
                    <a:pt x="1921" y="0"/>
                  </a:moveTo>
                  <a:lnTo>
                    <a:pt x="1931" y="0"/>
                  </a:lnTo>
                  <a:lnTo>
                    <a:pt x="1931" y="1"/>
                  </a:lnTo>
                  <a:lnTo>
                    <a:pt x="1921" y="1"/>
                  </a:lnTo>
                  <a:lnTo>
                    <a:pt x="1921" y="0"/>
                  </a:lnTo>
                  <a:close/>
                  <a:moveTo>
                    <a:pt x="1891" y="0"/>
                  </a:moveTo>
                  <a:lnTo>
                    <a:pt x="1901" y="0"/>
                  </a:lnTo>
                  <a:lnTo>
                    <a:pt x="1901" y="1"/>
                  </a:lnTo>
                  <a:lnTo>
                    <a:pt x="1891" y="1"/>
                  </a:lnTo>
                  <a:lnTo>
                    <a:pt x="1891" y="0"/>
                  </a:lnTo>
                  <a:close/>
                  <a:moveTo>
                    <a:pt x="1861" y="0"/>
                  </a:moveTo>
                  <a:lnTo>
                    <a:pt x="1871" y="0"/>
                  </a:lnTo>
                  <a:lnTo>
                    <a:pt x="1871" y="1"/>
                  </a:lnTo>
                  <a:lnTo>
                    <a:pt x="1861" y="1"/>
                  </a:lnTo>
                  <a:lnTo>
                    <a:pt x="1861" y="0"/>
                  </a:lnTo>
                  <a:close/>
                  <a:moveTo>
                    <a:pt x="1833" y="0"/>
                  </a:moveTo>
                  <a:lnTo>
                    <a:pt x="1841" y="0"/>
                  </a:lnTo>
                  <a:lnTo>
                    <a:pt x="1841" y="1"/>
                  </a:lnTo>
                  <a:lnTo>
                    <a:pt x="1833" y="1"/>
                  </a:lnTo>
                  <a:lnTo>
                    <a:pt x="1833" y="0"/>
                  </a:lnTo>
                  <a:close/>
                  <a:moveTo>
                    <a:pt x="1803" y="0"/>
                  </a:moveTo>
                  <a:lnTo>
                    <a:pt x="1813" y="0"/>
                  </a:lnTo>
                  <a:lnTo>
                    <a:pt x="1813" y="1"/>
                  </a:lnTo>
                  <a:lnTo>
                    <a:pt x="1803" y="1"/>
                  </a:lnTo>
                  <a:lnTo>
                    <a:pt x="1803" y="0"/>
                  </a:lnTo>
                  <a:close/>
                  <a:moveTo>
                    <a:pt x="1773" y="0"/>
                  </a:moveTo>
                  <a:lnTo>
                    <a:pt x="1783" y="0"/>
                  </a:lnTo>
                  <a:lnTo>
                    <a:pt x="1783" y="1"/>
                  </a:lnTo>
                  <a:lnTo>
                    <a:pt x="1773" y="1"/>
                  </a:lnTo>
                  <a:lnTo>
                    <a:pt x="1773" y="0"/>
                  </a:lnTo>
                  <a:close/>
                  <a:moveTo>
                    <a:pt x="1743" y="0"/>
                  </a:moveTo>
                  <a:lnTo>
                    <a:pt x="1753" y="0"/>
                  </a:lnTo>
                  <a:lnTo>
                    <a:pt x="1753" y="1"/>
                  </a:lnTo>
                  <a:lnTo>
                    <a:pt x="1743" y="1"/>
                  </a:lnTo>
                  <a:lnTo>
                    <a:pt x="1743" y="0"/>
                  </a:lnTo>
                  <a:close/>
                  <a:moveTo>
                    <a:pt x="1713" y="0"/>
                  </a:moveTo>
                  <a:lnTo>
                    <a:pt x="1723" y="0"/>
                  </a:lnTo>
                  <a:lnTo>
                    <a:pt x="1723" y="1"/>
                  </a:lnTo>
                  <a:lnTo>
                    <a:pt x="1713" y="1"/>
                  </a:lnTo>
                  <a:lnTo>
                    <a:pt x="1713" y="0"/>
                  </a:lnTo>
                  <a:close/>
                  <a:moveTo>
                    <a:pt x="1685" y="0"/>
                  </a:moveTo>
                  <a:lnTo>
                    <a:pt x="1695" y="0"/>
                  </a:lnTo>
                  <a:lnTo>
                    <a:pt x="1695" y="1"/>
                  </a:lnTo>
                  <a:lnTo>
                    <a:pt x="1685" y="1"/>
                  </a:lnTo>
                  <a:lnTo>
                    <a:pt x="1685" y="0"/>
                  </a:lnTo>
                  <a:close/>
                  <a:moveTo>
                    <a:pt x="1655" y="0"/>
                  </a:moveTo>
                  <a:lnTo>
                    <a:pt x="1665" y="0"/>
                  </a:lnTo>
                  <a:lnTo>
                    <a:pt x="1665" y="1"/>
                  </a:lnTo>
                  <a:lnTo>
                    <a:pt x="1655" y="1"/>
                  </a:lnTo>
                  <a:lnTo>
                    <a:pt x="1655" y="0"/>
                  </a:lnTo>
                  <a:close/>
                  <a:moveTo>
                    <a:pt x="1625" y="0"/>
                  </a:moveTo>
                  <a:lnTo>
                    <a:pt x="1635" y="0"/>
                  </a:lnTo>
                  <a:lnTo>
                    <a:pt x="1635" y="1"/>
                  </a:lnTo>
                  <a:lnTo>
                    <a:pt x="1625" y="1"/>
                  </a:lnTo>
                  <a:lnTo>
                    <a:pt x="1625" y="0"/>
                  </a:lnTo>
                  <a:close/>
                  <a:moveTo>
                    <a:pt x="1595" y="0"/>
                  </a:moveTo>
                  <a:lnTo>
                    <a:pt x="1605" y="0"/>
                  </a:lnTo>
                  <a:lnTo>
                    <a:pt x="1605" y="1"/>
                  </a:lnTo>
                  <a:lnTo>
                    <a:pt x="1595" y="1"/>
                  </a:lnTo>
                  <a:lnTo>
                    <a:pt x="1595" y="0"/>
                  </a:lnTo>
                  <a:close/>
                  <a:moveTo>
                    <a:pt x="1565" y="0"/>
                  </a:moveTo>
                  <a:lnTo>
                    <a:pt x="1575" y="0"/>
                  </a:lnTo>
                  <a:lnTo>
                    <a:pt x="1575" y="1"/>
                  </a:lnTo>
                  <a:lnTo>
                    <a:pt x="1565" y="1"/>
                  </a:lnTo>
                  <a:lnTo>
                    <a:pt x="1565" y="0"/>
                  </a:lnTo>
                  <a:close/>
                  <a:moveTo>
                    <a:pt x="1537" y="0"/>
                  </a:moveTo>
                  <a:lnTo>
                    <a:pt x="1547" y="0"/>
                  </a:lnTo>
                  <a:lnTo>
                    <a:pt x="1547" y="1"/>
                  </a:lnTo>
                  <a:lnTo>
                    <a:pt x="1537" y="1"/>
                  </a:lnTo>
                  <a:lnTo>
                    <a:pt x="1537" y="0"/>
                  </a:lnTo>
                  <a:close/>
                  <a:moveTo>
                    <a:pt x="1507" y="0"/>
                  </a:moveTo>
                  <a:lnTo>
                    <a:pt x="1517" y="0"/>
                  </a:lnTo>
                  <a:lnTo>
                    <a:pt x="1517" y="1"/>
                  </a:lnTo>
                  <a:lnTo>
                    <a:pt x="1507" y="1"/>
                  </a:lnTo>
                  <a:lnTo>
                    <a:pt x="1507" y="0"/>
                  </a:lnTo>
                  <a:close/>
                  <a:moveTo>
                    <a:pt x="1477" y="0"/>
                  </a:moveTo>
                  <a:lnTo>
                    <a:pt x="1487" y="0"/>
                  </a:lnTo>
                  <a:lnTo>
                    <a:pt x="1487" y="1"/>
                  </a:lnTo>
                  <a:lnTo>
                    <a:pt x="1477" y="1"/>
                  </a:lnTo>
                  <a:lnTo>
                    <a:pt x="1477" y="0"/>
                  </a:lnTo>
                  <a:close/>
                  <a:moveTo>
                    <a:pt x="1447" y="0"/>
                  </a:moveTo>
                  <a:lnTo>
                    <a:pt x="1457" y="0"/>
                  </a:lnTo>
                  <a:lnTo>
                    <a:pt x="1457" y="1"/>
                  </a:lnTo>
                  <a:lnTo>
                    <a:pt x="1447" y="1"/>
                  </a:lnTo>
                  <a:lnTo>
                    <a:pt x="1447" y="0"/>
                  </a:lnTo>
                  <a:close/>
                  <a:moveTo>
                    <a:pt x="1417" y="0"/>
                  </a:moveTo>
                  <a:lnTo>
                    <a:pt x="1427" y="0"/>
                  </a:lnTo>
                  <a:lnTo>
                    <a:pt x="1427" y="1"/>
                  </a:lnTo>
                  <a:lnTo>
                    <a:pt x="1417" y="1"/>
                  </a:lnTo>
                  <a:lnTo>
                    <a:pt x="1417" y="0"/>
                  </a:lnTo>
                  <a:close/>
                  <a:moveTo>
                    <a:pt x="1389" y="0"/>
                  </a:moveTo>
                  <a:lnTo>
                    <a:pt x="1399" y="0"/>
                  </a:lnTo>
                  <a:lnTo>
                    <a:pt x="1399" y="1"/>
                  </a:lnTo>
                  <a:lnTo>
                    <a:pt x="1389" y="1"/>
                  </a:lnTo>
                  <a:lnTo>
                    <a:pt x="1389" y="0"/>
                  </a:lnTo>
                  <a:close/>
                  <a:moveTo>
                    <a:pt x="1359" y="0"/>
                  </a:moveTo>
                  <a:lnTo>
                    <a:pt x="1369" y="0"/>
                  </a:lnTo>
                  <a:lnTo>
                    <a:pt x="1369" y="1"/>
                  </a:lnTo>
                  <a:lnTo>
                    <a:pt x="1359" y="1"/>
                  </a:lnTo>
                  <a:lnTo>
                    <a:pt x="1359" y="0"/>
                  </a:lnTo>
                  <a:close/>
                  <a:moveTo>
                    <a:pt x="1329" y="0"/>
                  </a:moveTo>
                  <a:lnTo>
                    <a:pt x="1339" y="0"/>
                  </a:lnTo>
                  <a:lnTo>
                    <a:pt x="1339" y="1"/>
                  </a:lnTo>
                  <a:lnTo>
                    <a:pt x="1329" y="1"/>
                  </a:lnTo>
                  <a:lnTo>
                    <a:pt x="1329" y="0"/>
                  </a:lnTo>
                  <a:close/>
                  <a:moveTo>
                    <a:pt x="1299" y="0"/>
                  </a:moveTo>
                  <a:lnTo>
                    <a:pt x="1309" y="0"/>
                  </a:lnTo>
                  <a:lnTo>
                    <a:pt x="1309" y="1"/>
                  </a:lnTo>
                  <a:lnTo>
                    <a:pt x="1299" y="1"/>
                  </a:lnTo>
                  <a:lnTo>
                    <a:pt x="1299" y="0"/>
                  </a:lnTo>
                  <a:close/>
                  <a:moveTo>
                    <a:pt x="1271" y="0"/>
                  </a:moveTo>
                  <a:lnTo>
                    <a:pt x="1279" y="0"/>
                  </a:lnTo>
                  <a:lnTo>
                    <a:pt x="1279" y="1"/>
                  </a:lnTo>
                  <a:lnTo>
                    <a:pt x="1271" y="1"/>
                  </a:lnTo>
                  <a:lnTo>
                    <a:pt x="1271" y="0"/>
                  </a:lnTo>
                  <a:close/>
                  <a:moveTo>
                    <a:pt x="1241" y="0"/>
                  </a:moveTo>
                  <a:lnTo>
                    <a:pt x="1251" y="0"/>
                  </a:lnTo>
                  <a:lnTo>
                    <a:pt x="1251" y="1"/>
                  </a:lnTo>
                  <a:lnTo>
                    <a:pt x="1241" y="1"/>
                  </a:lnTo>
                  <a:lnTo>
                    <a:pt x="1241" y="0"/>
                  </a:lnTo>
                  <a:close/>
                  <a:moveTo>
                    <a:pt x="1211" y="0"/>
                  </a:moveTo>
                  <a:lnTo>
                    <a:pt x="1221" y="0"/>
                  </a:lnTo>
                  <a:lnTo>
                    <a:pt x="1221" y="1"/>
                  </a:lnTo>
                  <a:lnTo>
                    <a:pt x="1211" y="1"/>
                  </a:lnTo>
                  <a:lnTo>
                    <a:pt x="1211" y="0"/>
                  </a:lnTo>
                  <a:close/>
                  <a:moveTo>
                    <a:pt x="1181" y="0"/>
                  </a:moveTo>
                  <a:lnTo>
                    <a:pt x="1191" y="0"/>
                  </a:lnTo>
                  <a:lnTo>
                    <a:pt x="1191" y="1"/>
                  </a:lnTo>
                  <a:lnTo>
                    <a:pt x="1181" y="1"/>
                  </a:lnTo>
                  <a:lnTo>
                    <a:pt x="1181" y="0"/>
                  </a:lnTo>
                  <a:close/>
                  <a:moveTo>
                    <a:pt x="1151" y="0"/>
                  </a:moveTo>
                  <a:lnTo>
                    <a:pt x="1161" y="0"/>
                  </a:lnTo>
                  <a:lnTo>
                    <a:pt x="1161" y="1"/>
                  </a:lnTo>
                  <a:lnTo>
                    <a:pt x="1151" y="1"/>
                  </a:lnTo>
                  <a:lnTo>
                    <a:pt x="1151" y="0"/>
                  </a:lnTo>
                  <a:close/>
                  <a:moveTo>
                    <a:pt x="1123" y="0"/>
                  </a:moveTo>
                  <a:lnTo>
                    <a:pt x="1131" y="0"/>
                  </a:lnTo>
                  <a:lnTo>
                    <a:pt x="1131" y="1"/>
                  </a:lnTo>
                  <a:lnTo>
                    <a:pt x="1123" y="1"/>
                  </a:lnTo>
                  <a:lnTo>
                    <a:pt x="1123" y="0"/>
                  </a:lnTo>
                  <a:close/>
                  <a:moveTo>
                    <a:pt x="1093" y="0"/>
                  </a:moveTo>
                  <a:lnTo>
                    <a:pt x="1103" y="0"/>
                  </a:lnTo>
                  <a:lnTo>
                    <a:pt x="1103" y="1"/>
                  </a:lnTo>
                  <a:lnTo>
                    <a:pt x="1093" y="1"/>
                  </a:lnTo>
                  <a:lnTo>
                    <a:pt x="1093" y="0"/>
                  </a:lnTo>
                  <a:close/>
                  <a:moveTo>
                    <a:pt x="1063" y="0"/>
                  </a:moveTo>
                  <a:lnTo>
                    <a:pt x="1073" y="0"/>
                  </a:lnTo>
                  <a:lnTo>
                    <a:pt x="1073" y="1"/>
                  </a:lnTo>
                  <a:lnTo>
                    <a:pt x="1063" y="1"/>
                  </a:lnTo>
                  <a:lnTo>
                    <a:pt x="1063" y="0"/>
                  </a:lnTo>
                  <a:close/>
                  <a:moveTo>
                    <a:pt x="1033" y="0"/>
                  </a:moveTo>
                  <a:lnTo>
                    <a:pt x="1043" y="0"/>
                  </a:lnTo>
                  <a:lnTo>
                    <a:pt x="1043" y="1"/>
                  </a:lnTo>
                  <a:lnTo>
                    <a:pt x="1033" y="1"/>
                  </a:lnTo>
                  <a:lnTo>
                    <a:pt x="1033" y="0"/>
                  </a:lnTo>
                  <a:close/>
                  <a:moveTo>
                    <a:pt x="1003" y="0"/>
                  </a:moveTo>
                  <a:lnTo>
                    <a:pt x="1013" y="0"/>
                  </a:lnTo>
                  <a:lnTo>
                    <a:pt x="1013" y="1"/>
                  </a:lnTo>
                  <a:lnTo>
                    <a:pt x="1003" y="1"/>
                  </a:lnTo>
                  <a:lnTo>
                    <a:pt x="1003" y="0"/>
                  </a:lnTo>
                  <a:close/>
                  <a:moveTo>
                    <a:pt x="975" y="0"/>
                  </a:moveTo>
                  <a:lnTo>
                    <a:pt x="985" y="0"/>
                  </a:lnTo>
                  <a:lnTo>
                    <a:pt x="985" y="1"/>
                  </a:lnTo>
                  <a:lnTo>
                    <a:pt x="975" y="1"/>
                  </a:lnTo>
                  <a:lnTo>
                    <a:pt x="975" y="0"/>
                  </a:lnTo>
                  <a:close/>
                  <a:moveTo>
                    <a:pt x="945" y="0"/>
                  </a:moveTo>
                  <a:lnTo>
                    <a:pt x="955" y="0"/>
                  </a:lnTo>
                  <a:lnTo>
                    <a:pt x="955" y="1"/>
                  </a:lnTo>
                  <a:lnTo>
                    <a:pt x="945" y="1"/>
                  </a:lnTo>
                  <a:lnTo>
                    <a:pt x="945" y="0"/>
                  </a:lnTo>
                  <a:close/>
                  <a:moveTo>
                    <a:pt x="915" y="0"/>
                  </a:moveTo>
                  <a:lnTo>
                    <a:pt x="925" y="0"/>
                  </a:lnTo>
                  <a:lnTo>
                    <a:pt x="925" y="1"/>
                  </a:lnTo>
                  <a:lnTo>
                    <a:pt x="915" y="1"/>
                  </a:lnTo>
                  <a:lnTo>
                    <a:pt x="915" y="0"/>
                  </a:lnTo>
                  <a:close/>
                  <a:moveTo>
                    <a:pt x="885" y="0"/>
                  </a:moveTo>
                  <a:lnTo>
                    <a:pt x="895" y="0"/>
                  </a:lnTo>
                  <a:lnTo>
                    <a:pt x="895" y="1"/>
                  </a:lnTo>
                  <a:lnTo>
                    <a:pt x="885" y="1"/>
                  </a:lnTo>
                  <a:lnTo>
                    <a:pt x="885" y="0"/>
                  </a:lnTo>
                  <a:close/>
                  <a:moveTo>
                    <a:pt x="855" y="0"/>
                  </a:moveTo>
                  <a:lnTo>
                    <a:pt x="865" y="0"/>
                  </a:lnTo>
                  <a:lnTo>
                    <a:pt x="865" y="1"/>
                  </a:lnTo>
                  <a:lnTo>
                    <a:pt x="855" y="1"/>
                  </a:lnTo>
                  <a:lnTo>
                    <a:pt x="855" y="0"/>
                  </a:lnTo>
                  <a:close/>
                  <a:moveTo>
                    <a:pt x="827" y="0"/>
                  </a:moveTo>
                  <a:lnTo>
                    <a:pt x="837" y="0"/>
                  </a:lnTo>
                  <a:lnTo>
                    <a:pt x="837" y="1"/>
                  </a:lnTo>
                  <a:lnTo>
                    <a:pt x="827" y="1"/>
                  </a:lnTo>
                  <a:lnTo>
                    <a:pt x="827" y="0"/>
                  </a:lnTo>
                  <a:close/>
                  <a:moveTo>
                    <a:pt x="797" y="0"/>
                  </a:moveTo>
                  <a:lnTo>
                    <a:pt x="807" y="0"/>
                  </a:lnTo>
                  <a:lnTo>
                    <a:pt x="807" y="1"/>
                  </a:lnTo>
                  <a:lnTo>
                    <a:pt x="797" y="1"/>
                  </a:lnTo>
                  <a:lnTo>
                    <a:pt x="797" y="0"/>
                  </a:lnTo>
                  <a:close/>
                  <a:moveTo>
                    <a:pt x="767" y="0"/>
                  </a:moveTo>
                  <a:lnTo>
                    <a:pt x="777" y="0"/>
                  </a:lnTo>
                  <a:lnTo>
                    <a:pt x="777" y="1"/>
                  </a:lnTo>
                  <a:lnTo>
                    <a:pt x="767" y="1"/>
                  </a:lnTo>
                  <a:lnTo>
                    <a:pt x="767" y="0"/>
                  </a:lnTo>
                  <a:close/>
                  <a:moveTo>
                    <a:pt x="737" y="0"/>
                  </a:moveTo>
                  <a:lnTo>
                    <a:pt x="747" y="0"/>
                  </a:lnTo>
                  <a:lnTo>
                    <a:pt x="747" y="1"/>
                  </a:lnTo>
                  <a:lnTo>
                    <a:pt x="737" y="1"/>
                  </a:lnTo>
                  <a:lnTo>
                    <a:pt x="737" y="0"/>
                  </a:lnTo>
                  <a:close/>
                  <a:moveTo>
                    <a:pt x="709" y="0"/>
                  </a:moveTo>
                  <a:lnTo>
                    <a:pt x="717" y="0"/>
                  </a:lnTo>
                  <a:lnTo>
                    <a:pt x="717" y="1"/>
                  </a:lnTo>
                  <a:lnTo>
                    <a:pt x="709" y="1"/>
                  </a:lnTo>
                  <a:lnTo>
                    <a:pt x="709" y="0"/>
                  </a:lnTo>
                  <a:close/>
                  <a:moveTo>
                    <a:pt x="679" y="0"/>
                  </a:moveTo>
                  <a:lnTo>
                    <a:pt x="689" y="0"/>
                  </a:lnTo>
                  <a:lnTo>
                    <a:pt x="689" y="1"/>
                  </a:lnTo>
                  <a:lnTo>
                    <a:pt x="679" y="1"/>
                  </a:lnTo>
                  <a:lnTo>
                    <a:pt x="679" y="0"/>
                  </a:lnTo>
                  <a:close/>
                  <a:moveTo>
                    <a:pt x="649" y="0"/>
                  </a:moveTo>
                  <a:lnTo>
                    <a:pt x="659" y="0"/>
                  </a:lnTo>
                  <a:lnTo>
                    <a:pt x="659" y="1"/>
                  </a:lnTo>
                  <a:lnTo>
                    <a:pt x="649" y="1"/>
                  </a:lnTo>
                  <a:lnTo>
                    <a:pt x="649" y="0"/>
                  </a:lnTo>
                  <a:close/>
                  <a:moveTo>
                    <a:pt x="619" y="0"/>
                  </a:moveTo>
                  <a:lnTo>
                    <a:pt x="629" y="0"/>
                  </a:lnTo>
                  <a:lnTo>
                    <a:pt x="629" y="1"/>
                  </a:lnTo>
                  <a:lnTo>
                    <a:pt x="619" y="1"/>
                  </a:lnTo>
                  <a:lnTo>
                    <a:pt x="619" y="0"/>
                  </a:lnTo>
                  <a:close/>
                  <a:moveTo>
                    <a:pt x="589" y="0"/>
                  </a:moveTo>
                  <a:lnTo>
                    <a:pt x="599" y="0"/>
                  </a:lnTo>
                  <a:lnTo>
                    <a:pt x="599" y="1"/>
                  </a:lnTo>
                  <a:lnTo>
                    <a:pt x="589" y="1"/>
                  </a:lnTo>
                  <a:lnTo>
                    <a:pt x="589" y="0"/>
                  </a:lnTo>
                  <a:close/>
                  <a:moveTo>
                    <a:pt x="562" y="0"/>
                  </a:moveTo>
                  <a:lnTo>
                    <a:pt x="572" y="0"/>
                  </a:lnTo>
                  <a:lnTo>
                    <a:pt x="572" y="1"/>
                  </a:lnTo>
                  <a:lnTo>
                    <a:pt x="562" y="1"/>
                  </a:lnTo>
                  <a:lnTo>
                    <a:pt x="562" y="0"/>
                  </a:lnTo>
                  <a:close/>
                  <a:moveTo>
                    <a:pt x="532" y="0"/>
                  </a:moveTo>
                  <a:lnTo>
                    <a:pt x="542" y="0"/>
                  </a:lnTo>
                  <a:lnTo>
                    <a:pt x="542" y="1"/>
                  </a:lnTo>
                  <a:lnTo>
                    <a:pt x="532" y="1"/>
                  </a:lnTo>
                  <a:lnTo>
                    <a:pt x="532" y="0"/>
                  </a:lnTo>
                  <a:close/>
                  <a:moveTo>
                    <a:pt x="502" y="0"/>
                  </a:moveTo>
                  <a:lnTo>
                    <a:pt x="512" y="0"/>
                  </a:lnTo>
                  <a:lnTo>
                    <a:pt x="512" y="1"/>
                  </a:lnTo>
                  <a:lnTo>
                    <a:pt x="502" y="1"/>
                  </a:lnTo>
                  <a:lnTo>
                    <a:pt x="502" y="0"/>
                  </a:lnTo>
                  <a:close/>
                  <a:moveTo>
                    <a:pt x="472" y="0"/>
                  </a:moveTo>
                  <a:lnTo>
                    <a:pt x="482" y="0"/>
                  </a:lnTo>
                  <a:lnTo>
                    <a:pt x="482" y="1"/>
                  </a:lnTo>
                  <a:lnTo>
                    <a:pt x="472" y="1"/>
                  </a:lnTo>
                  <a:lnTo>
                    <a:pt x="472" y="0"/>
                  </a:lnTo>
                  <a:close/>
                  <a:moveTo>
                    <a:pt x="442" y="0"/>
                  </a:moveTo>
                  <a:lnTo>
                    <a:pt x="452" y="0"/>
                  </a:lnTo>
                  <a:lnTo>
                    <a:pt x="452" y="1"/>
                  </a:lnTo>
                  <a:lnTo>
                    <a:pt x="442" y="1"/>
                  </a:lnTo>
                  <a:lnTo>
                    <a:pt x="442" y="0"/>
                  </a:lnTo>
                  <a:close/>
                  <a:moveTo>
                    <a:pt x="414" y="0"/>
                  </a:moveTo>
                  <a:lnTo>
                    <a:pt x="424" y="0"/>
                  </a:lnTo>
                  <a:lnTo>
                    <a:pt x="424" y="1"/>
                  </a:lnTo>
                  <a:lnTo>
                    <a:pt x="414" y="1"/>
                  </a:lnTo>
                  <a:lnTo>
                    <a:pt x="414" y="0"/>
                  </a:lnTo>
                  <a:close/>
                  <a:moveTo>
                    <a:pt x="384" y="0"/>
                  </a:moveTo>
                  <a:lnTo>
                    <a:pt x="394" y="0"/>
                  </a:lnTo>
                  <a:lnTo>
                    <a:pt x="394" y="1"/>
                  </a:lnTo>
                  <a:lnTo>
                    <a:pt x="384" y="1"/>
                  </a:lnTo>
                  <a:lnTo>
                    <a:pt x="384" y="0"/>
                  </a:lnTo>
                  <a:close/>
                  <a:moveTo>
                    <a:pt x="354" y="0"/>
                  </a:moveTo>
                  <a:lnTo>
                    <a:pt x="364" y="0"/>
                  </a:lnTo>
                  <a:lnTo>
                    <a:pt x="364" y="1"/>
                  </a:lnTo>
                  <a:lnTo>
                    <a:pt x="354" y="1"/>
                  </a:lnTo>
                  <a:lnTo>
                    <a:pt x="354" y="0"/>
                  </a:lnTo>
                  <a:close/>
                  <a:moveTo>
                    <a:pt x="324" y="0"/>
                  </a:moveTo>
                  <a:lnTo>
                    <a:pt x="334" y="0"/>
                  </a:lnTo>
                  <a:lnTo>
                    <a:pt x="334" y="1"/>
                  </a:lnTo>
                  <a:lnTo>
                    <a:pt x="324" y="1"/>
                  </a:lnTo>
                  <a:lnTo>
                    <a:pt x="324" y="0"/>
                  </a:lnTo>
                  <a:close/>
                  <a:moveTo>
                    <a:pt x="294" y="0"/>
                  </a:moveTo>
                  <a:lnTo>
                    <a:pt x="304" y="0"/>
                  </a:lnTo>
                  <a:lnTo>
                    <a:pt x="304" y="1"/>
                  </a:lnTo>
                  <a:lnTo>
                    <a:pt x="294" y="1"/>
                  </a:lnTo>
                  <a:lnTo>
                    <a:pt x="294" y="0"/>
                  </a:lnTo>
                  <a:close/>
                  <a:moveTo>
                    <a:pt x="266" y="0"/>
                  </a:moveTo>
                  <a:lnTo>
                    <a:pt x="276" y="0"/>
                  </a:lnTo>
                  <a:lnTo>
                    <a:pt x="276" y="1"/>
                  </a:lnTo>
                  <a:lnTo>
                    <a:pt x="266" y="1"/>
                  </a:lnTo>
                  <a:lnTo>
                    <a:pt x="266" y="0"/>
                  </a:lnTo>
                  <a:close/>
                  <a:moveTo>
                    <a:pt x="236" y="0"/>
                  </a:moveTo>
                  <a:lnTo>
                    <a:pt x="246" y="0"/>
                  </a:lnTo>
                  <a:lnTo>
                    <a:pt x="246" y="1"/>
                  </a:lnTo>
                  <a:lnTo>
                    <a:pt x="236" y="1"/>
                  </a:lnTo>
                  <a:lnTo>
                    <a:pt x="236" y="0"/>
                  </a:lnTo>
                  <a:close/>
                  <a:moveTo>
                    <a:pt x="206" y="0"/>
                  </a:moveTo>
                  <a:lnTo>
                    <a:pt x="216" y="0"/>
                  </a:lnTo>
                  <a:lnTo>
                    <a:pt x="216" y="1"/>
                  </a:lnTo>
                  <a:lnTo>
                    <a:pt x="206" y="1"/>
                  </a:lnTo>
                  <a:lnTo>
                    <a:pt x="206" y="0"/>
                  </a:lnTo>
                  <a:close/>
                  <a:moveTo>
                    <a:pt x="176" y="0"/>
                  </a:moveTo>
                  <a:lnTo>
                    <a:pt x="186" y="0"/>
                  </a:lnTo>
                  <a:lnTo>
                    <a:pt x="186" y="1"/>
                  </a:lnTo>
                  <a:lnTo>
                    <a:pt x="176" y="1"/>
                  </a:lnTo>
                  <a:lnTo>
                    <a:pt x="176" y="0"/>
                  </a:lnTo>
                  <a:close/>
                  <a:moveTo>
                    <a:pt x="148" y="0"/>
                  </a:moveTo>
                  <a:lnTo>
                    <a:pt x="156" y="0"/>
                  </a:lnTo>
                  <a:lnTo>
                    <a:pt x="156" y="1"/>
                  </a:lnTo>
                  <a:lnTo>
                    <a:pt x="148" y="1"/>
                  </a:lnTo>
                  <a:lnTo>
                    <a:pt x="148" y="0"/>
                  </a:lnTo>
                  <a:close/>
                  <a:moveTo>
                    <a:pt x="118" y="0"/>
                  </a:moveTo>
                  <a:lnTo>
                    <a:pt x="128" y="0"/>
                  </a:lnTo>
                  <a:lnTo>
                    <a:pt x="128" y="1"/>
                  </a:lnTo>
                  <a:lnTo>
                    <a:pt x="118" y="1"/>
                  </a:lnTo>
                  <a:lnTo>
                    <a:pt x="118" y="0"/>
                  </a:lnTo>
                  <a:close/>
                  <a:moveTo>
                    <a:pt x="88" y="0"/>
                  </a:moveTo>
                  <a:lnTo>
                    <a:pt x="98" y="0"/>
                  </a:lnTo>
                  <a:lnTo>
                    <a:pt x="98" y="1"/>
                  </a:lnTo>
                  <a:lnTo>
                    <a:pt x="88" y="1"/>
                  </a:lnTo>
                  <a:lnTo>
                    <a:pt x="88" y="0"/>
                  </a:lnTo>
                  <a:close/>
                  <a:moveTo>
                    <a:pt x="58" y="0"/>
                  </a:moveTo>
                  <a:lnTo>
                    <a:pt x="68" y="0"/>
                  </a:lnTo>
                  <a:lnTo>
                    <a:pt x="68" y="1"/>
                  </a:lnTo>
                  <a:lnTo>
                    <a:pt x="58" y="1"/>
                  </a:lnTo>
                  <a:lnTo>
                    <a:pt x="58" y="0"/>
                  </a:lnTo>
                  <a:close/>
                  <a:moveTo>
                    <a:pt x="28" y="0"/>
                  </a:moveTo>
                  <a:lnTo>
                    <a:pt x="38" y="0"/>
                  </a:lnTo>
                  <a:lnTo>
                    <a:pt x="38" y="1"/>
                  </a:lnTo>
                  <a:lnTo>
                    <a:pt x="28" y="1"/>
                  </a:lnTo>
                  <a:lnTo>
                    <a:pt x="28" y="0"/>
                  </a:lnTo>
                  <a:close/>
                  <a:moveTo>
                    <a:pt x="0" y="0"/>
                  </a:moveTo>
                  <a:lnTo>
                    <a:pt x="8" y="0"/>
                  </a:lnTo>
                  <a:lnTo>
                    <a:pt x="8" y="1"/>
                  </a:lnTo>
                  <a:lnTo>
                    <a:pt x="0" y="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60" name="Line 82"/>
            <p:cNvSpPr>
              <a:spLocks noChangeShapeType="1"/>
            </p:cNvSpPr>
            <p:nvPr/>
          </p:nvSpPr>
          <p:spPr bwMode="auto">
            <a:xfrm>
              <a:off x="1600" y="1305"/>
              <a:ext cx="31"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1" name="Line 83"/>
            <p:cNvSpPr>
              <a:spLocks noChangeShapeType="1"/>
            </p:cNvSpPr>
            <p:nvPr/>
          </p:nvSpPr>
          <p:spPr bwMode="auto">
            <a:xfrm flipH="1">
              <a:off x="4324" y="1305"/>
              <a:ext cx="31"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2" name="Freeform 84"/>
            <p:cNvSpPr>
              <a:spLocks/>
            </p:cNvSpPr>
            <p:nvPr/>
          </p:nvSpPr>
          <p:spPr bwMode="auto">
            <a:xfrm>
              <a:off x="1273" y="1272"/>
              <a:ext cx="31" cy="85"/>
            </a:xfrm>
            <a:custGeom>
              <a:avLst/>
              <a:gdLst>
                <a:gd name="T0" fmla="*/ 50 w 62"/>
                <a:gd name="T1" fmla="*/ 0 h 85"/>
                <a:gd name="T2" fmla="*/ 62 w 62"/>
                <a:gd name="T3" fmla="*/ 0 h 85"/>
                <a:gd name="T4" fmla="*/ 62 w 62"/>
                <a:gd name="T5" fmla="*/ 85 h 85"/>
                <a:gd name="T6" fmla="*/ 42 w 62"/>
                <a:gd name="T7" fmla="*/ 85 h 85"/>
                <a:gd name="T8" fmla="*/ 42 w 62"/>
                <a:gd name="T9" fmla="*/ 18 h 85"/>
                <a:gd name="T10" fmla="*/ 32 w 62"/>
                <a:gd name="T11" fmla="*/ 22 h 85"/>
                <a:gd name="T12" fmla="*/ 22 w 62"/>
                <a:gd name="T13" fmla="*/ 26 h 85"/>
                <a:gd name="T14" fmla="*/ 10 w 62"/>
                <a:gd name="T15" fmla="*/ 29 h 85"/>
                <a:gd name="T16" fmla="*/ 0 w 62"/>
                <a:gd name="T17" fmla="*/ 31 h 85"/>
                <a:gd name="T18" fmla="*/ 0 w 62"/>
                <a:gd name="T19" fmla="*/ 21 h 85"/>
                <a:gd name="T20" fmla="*/ 16 w 62"/>
                <a:gd name="T21" fmla="*/ 16 h 85"/>
                <a:gd name="T22" fmla="*/ 30 w 62"/>
                <a:gd name="T23" fmla="*/ 11 h 85"/>
                <a:gd name="T24" fmla="*/ 38 w 62"/>
                <a:gd name="T25" fmla="*/ 7 h 85"/>
                <a:gd name="T26" fmla="*/ 44 w 62"/>
                <a:gd name="T27" fmla="*/ 3 h 85"/>
                <a:gd name="T28" fmla="*/ 50 w 62"/>
                <a:gd name="T2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85">
                  <a:moveTo>
                    <a:pt x="50" y="0"/>
                  </a:moveTo>
                  <a:lnTo>
                    <a:pt x="62" y="0"/>
                  </a:lnTo>
                  <a:lnTo>
                    <a:pt x="62" y="85"/>
                  </a:lnTo>
                  <a:lnTo>
                    <a:pt x="42" y="85"/>
                  </a:lnTo>
                  <a:lnTo>
                    <a:pt x="42" y="18"/>
                  </a:lnTo>
                  <a:lnTo>
                    <a:pt x="32" y="22"/>
                  </a:lnTo>
                  <a:lnTo>
                    <a:pt x="22" y="26"/>
                  </a:lnTo>
                  <a:lnTo>
                    <a:pt x="10" y="29"/>
                  </a:lnTo>
                  <a:lnTo>
                    <a:pt x="0" y="31"/>
                  </a:lnTo>
                  <a:lnTo>
                    <a:pt x="0" y="21"/>
                  </a:lnTo>
                  <a:lnTo>
                    <a:pt x="16" y="16"/>
                  </a:lnTo>
                  <a:lnTo>
                    <a:pt x="30" y="11"/>
                  </a:lnTo>
                  <a:lnTo>
                    <a:pt x="38" y="7"/>
                  </a:lnTo>
                  <a:lnTo>
                    <a:pt x="44" y="3"/>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63" name="Freeform 85"/>
            <p:cNvSpPr>
              <a:spLocks noEditPoints="1"/>
            </p:cNvSpPr>
            <p:nvPr/>
          </p:nvSpPr>
          <p:spPr bwMode="auto">
            <a:xfrm>
              <a:off x="1331" y="1272"/>
              <a:ext cx="55" cy="86"/>
            </a:xfrm>
            <a:custGeom>
              <a:avLst/>
              <a:gdLst>
                <a:gd name="T0" fmla="*/ 54 w 110"/>
                <a:gd name="T1" fmla="*/ 8 h 86"/>
                <a:gd name="T2" fmla="*/ 46 w 110"/>
                <a:gd name="T3" fmla="*/ 9 h 86"/>
                <a:gd name="T4" fmla="*/ 38 w 110"/>
                <a:gd name="T5" fmla="*/ 11 h 86"/>
                <a:gd name="T6" fmla="*/ 32 w 110"/>
                <a:gd name="T7" fmla="*/ 14 h 86"/>
                <a:gd name="T8" fmla="*/ 26 w 110"/>
                <a:gd name="T9" fmla="*/ 21 h 86"/>
                <a:gd name="T10" fmla="*/ 22 w 110"/>
                <a:gd name="T11" fmla="*/ 31 h 86"/>
                <a:gd name="T12" fmla="*/ 22 w 110"/>
                <a:gd name="T13" fmla="*/ 43 h 86"/>
                <a:gd name="T14" fmla="*/ 22 w 110"/>
                <a:gd name="T15" fmla="*/ 55 h 86"/>
                <a:gd name="T16" fmla="*/ 26 w 110"/>
                <a:gd name="T17" fmla="*/ 65 h 86"/>
                <a:gd name="T18" fmla="*/ 32 w 110"/>
                <a:gd name="T19" fmla="*/ 71 h 86"/>
                <a:gd name="T20" fmla="*/ 36 w 110"/>
                <a:gd name="T21" fmla="*/ 74 h 86"/>
                <a:gd name="T22" fmla="*/ 42 w 110"/>
                <a:gd name="T23" fmla="*/ 76 h 86"/>
                <a:gd name="T24" fmla="*/ 48 w 110"/>
                <a:gd name="T25" fmla="*/ 77 h 86"/>
                <a:gd name="T26" fmla="*/ 56 w 110"/>
                <a:gd name="T27" fmla="*/ 78 h 86"/>
                <a:gd name="T28" fmla="*/ 62 w 110"/>
                <a:gd name="T29" fmla="*/ 77 h 86"/>
                <a:gd name="T30" fmla="*/ 68 w 110"/>
                <a:gd name="T31" fmla="*/ 76 h 86"/>
                <a:gd name="T32" fmla="*/ 74 w 110"/>
                <a:gd name="T33" fmla="*/ 74 h 86"/>
                <a:gd name="T34" fmla="*/ 80 w 110"/>
                <a:gd name="T35" fmla="*/ 71 h 86"/>
                <a:gd name="T36" fmla="*/ 84 w 110"/>
                <a:gd name="T37" fmla="*/ 65 h 86"/>
                <a:gd name="T38" fmla="*/ 88 w 110"/>
                <a:gd name="T39" fmla="*/ 55 h 86"/>
                <a:gd name="T40" fmla="*/ 88 w 110"/>
                <a:gd name="T41" fmla="*/ 43 h 86"/>
                <a:gd name="T42" fmla="*/ 88 w 110"/>
                <a:gd name="T43" fmla="*/ 31 h 86"/>
                <a:gd name="T44" fmla="*/ 84 w 110"/>
                <a:gd name="T45" fmla="*/ 21 h 86"/>
                <a:gd name="T46" fmla="*/ 80 w 110"/>
                <a:gd name="T47" fmla="*/ 15 h 86"/>
                <a:gd name="T48" fmla="*/ 74 w 110"/>
                <a:gd name="T49" fmla="*/ 12 h 86"/>
                <a:gd name="T50" fmla="*/ 68 w 110"/>
                <a:gd name="T51" fmla="*/ 10 h 86"/>
                <a:gd name="T52" fmla="*/ 62 w 110"/>
                <a:gd name="T53" fmla="*/ 9 h 86"/>
                <a:gd name="T54" fmla="*/ 54 w 110"/>
                <a:gd name="T55" fmla="*/ 8 h 86"/>
                <a:gd name="T56" fmla="*/ 56 w 110"/>
                <a:gd name="T57" fmla="*/ 0 h 86"/>
                <a:gd name="T58" fmla="*/ 64 w 110"/>
                <a:gd name="T59" fmla="*/ 0 h 86"/>
                <a:gd name="T60" fmla="*/ 72 w 110"/>
                <a:gd name="T61" fmla="*/ 1 h 86"/>
                <a:gd name="T62" fmla="*/ 78 w 110"/>
                <a:gd name="T63" fmla="*/ 2 h 86"/>
                <a:gd name="T64" fmla="*/ 86 w 110"/>
                <a:gd name="T65" fmla="*/ 5 h 86"/>
                <a:gd name="T66" fmla="*/ 92 w 110"/>
                <a:gd name="T67" fmla="*/ 7 h 86"/>
                <a:gd name="T68" fmla="*/ 96 w 110"/>
                <a:gd name="T69" fmla="*/ 10 h 86"/>
                <a:gd name="T70" fmla="*/ 102 w 110"/>
                <a:gd name="T71" fmla="*/ 16 h 86"/>
                <a:gd name="T72" fmla="*/ 106 w 110"/>
                <a:gd name="T73" fmla="*/ 23 h 86"/>
                <a:gd name="T74" fmla="*/ 110 w 110"/>
                <a:gd name="T75" fmla="*/ 32 h 86"/>
                <a:gd name="T76" fmla="*/ 110 w 110"/>
                <a:gd name="T77" fmla="*/ 43 h 86"/>
                <a:gd name="T78" fmla="*/ 108 w 110"/>
                <a:gd name="T79" fmla="*/ 56 h 86"/>
                <a:gd name="T80" fmla="*/ 104 w 110"/>
                <a:gd name="T81" fmla="*/ 67 h 86"/>
                <a:gd name="T82" fmla="*/ 100 w 110"/>
                <a:gd name="T83" fmla="*/ 73 h 86"/>
                <a:gd name="T84" fmla="*/ 94 w 110"/>
                <a:gd name="T85" fmla="*/ 77 h 86"/>
                <a:gd name="T86" fmla="*/ 86 w 110"/>
                <a:gd name="T87" fmla="*/ 81 h 86"/>
                <a:gd name="T88" fmla="*/ 76 w 110"/>
                <a:gd name="T89" fmla="*/ 84 h 86"/>
                <a:gd name="T90" fmla="*/ 66 w 110"/>
                <a:gd name="T91" fmla="*/ 86 h 86"/>
                <a:gd name="T92" fmla="*/ 56 w 110"/>
                <a:gd name="T93" fmla="*/ 86 h 86"/>
                <a:gd name="T94" fmla="*/ 34 w 110"/>
                <a:gd name="T95" fmla="*/ 84 h 86"/>
                <a:gd name="T96" fmla="*/ 16 w 110"/>
                <a:gd name="T97" fmla="*/ 77 h 86"/>
                <a:gd name="T98" fmla="*/ 8 w 110"/>
                <a:gd name="T99" fmla="*/ 69 h 86"/>
                <a:gd name="T100" fmla="*/ 2 w 110"/>
                <a:gd name="T101" fmla="*/ 57 h 86"/>
                <a:gd name="T102" fmla="*/ 0 w 110"/>
                <a:gd name="T103" fmla="*/ 43 h 86"/>
                <a:gd name="T104" fmla="*/ 2 w 110"/>
                <a:gd name="T105" fmla="*/ 29 h 86"/>
                <a:gd name="T106" fmla="*/ 6 w 110"/>
                <a:gd name="T107" fmla="*/ 19 h 86"/>
                <a:gd name="T108" fmla="*/ 10 w 110"/>
                <a:gd name="T109" fmla="*/ 13 h 86"/>
                <a:gd name="T110" fmla="*/ 18 w 110"/>
                <a:gd name="T111" fmla="*/ 8 h 86"/>
                <a:gd name="T112" fmla="*/ 24 w 110"/>
                <a:gd name="T113" fmla="*/ 5 h 86"/>
                <a:gd name="T114" fmla="*/ 34 w 110"/>
                <a:gd name="T115" fmla="*/ 2 h 86"/>
                <a:gd name="T116" fmla="*/ 44 w 110"/>
                <a:gd name="T117" fmla="*/ 0 h 86"/>
                <a:gd name="T118" fmla="*/ 56 w 110"/>
                <a:gd name="T1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6">
                  <a:moveTo>
                    <a:pt x="54" y="8"/>
                  </a:moveTo>
                  <a:lnTo>
                    <a:pt x="46" y="9"/>
                  </a:lnTo>
                  <a:lnTo>
                    <a:pt x="38" y="11"/>
                  </a:lnTo>
                  <a:lnTo>
                    <a:pt x="32" y="14"/>
                  </a:lnTo>
                  <a:lnTo>
                    <a:pt x="26" y="21"/>
                  </a:lnTo>
                  <a:lnTo>
                    <a:pt x="22" y="31"/>
                  </a:lnTo>
                  <a:lnTo>
                    <a:pt x="22" y="43"/>
                  </a:lnTo>
                  <a:lnTo>
                    <a:pt x="22" y="55"/>
                  </a:lnTo>
                  <a:lnTo>
                    <a:pt x="26" y="65"/>
                  </a:lnTo>
                  <a:lnTo>
                    <a:pt x="32" y="71"/>
                  </a:lnTo>
                  <a:lnTo>
                    <a:pt x="36" y="74"/>
                  </a:lnTo>
                  <a:lnTo>
                    <a:pt x="42" y="76"/>
                  </a:lnTo>
                  <a:lnTo>
                    <a:pt x="48" y="77"/>
                  </a:lnTo>
                  <a:lnTo>
                    <a:pt x="56" y="78"/>
                  </a:lnTo>
                  <a:lnTo>
                    <a:pt x="62" y="77"/>
                  </a:lnTo>
                  <a:lnTo>
                    <a:pt x="68" y="76"/>
                  </a:lnTo>
                  <a:lnTo>
                    <a:pt x="74" y="74"/>
                  </a:lnTo>
                  <a:lnTo>
                    <a:pt x="80" y="71"/>
                  </a:lnTo>
                  <a:lnTo>
                    <a:pt x="84" y="65"/>
                  </a:lnTo>
                  <a:lnTo>
                    <a:pt x="88" y="55"/>
                  </a:lnTo>
                  <a:lnTo>
                    <a:pt x="88" y="43"/>
                  </a:lnTo>
                  <a:lnTo>
                    <a:pt x="88" y="31"/>
                  </a:lnTo>
                  <a:lnTo>
                    <a:pt x="84" y="21"/>
                  </a:lnTo>
                  <a:lnTo>
                    <a:pt x="80" y="15"/>
                  </a:lnTo>
                  <a:lnTo>
                    <a:pt x="74" y="12"/>
                  </a:lnTo>
                  <a:lnTo>
                    <a:pt x="68" y="10"/>
                  </a:lnTo>
                  <a:lnTo>
                    <a:pt x="62" y="9"/>
                  </a:lnTo>
                  <a:lnTo>
                    <a:pt x="54" y="8"/>
                  </a:lnTo>
                  <a:close/>
                  <a:moveTo>
                    <a:pt x="56" y="0"/>
                  </a:moveTo>
                  <a:lnTo>
                    <a:pt x="64" y="0"/>
                  </a:lnTo>
                  <a:lnTo>
                    <a:pt x="72" y="1"/>
                  </a:lnTo>
                  <a:lnTo>
                    <a:pt x="78" y="2"/>
                  </a:lnTo>
                  <a:lnTo>
                    <a:pt x="86" y="5"/>
                  </a:lnTo>
                  <a:lnTo>
                    <a:pt x="92" y="7"/>
                  </a:lnTo>
                  <a:lnTo>
                    <a:pt x="96" y="10"/>
                  </a:lnTo>
                  <a:lnTo>
                    <a:pt x="102" y="16"/>
                  </a:lnTo>
                  <a:lnTo>
                    <a:pt x="106" y="23"/>
                  </a:lnTo>
                  <a:lnTo>
                    <a:pt x="110" y="32"/>
                  </a:lnTo>
                  <a:lnTo>
                    <a:pt x="110" y="43"/>
                  </a:lnTo>
                  <a:lnTo>
                    <a:pt x="108" y="56"/>
                  </a:lnTo>
                  <a:lnTo>
                    <a:pt x="104" y="67"/>
                  </a:lnTo>
                  <a:lnTo>
                    <a:pt x="100" y="73"/>
                  </a:lnTo>
                  <a:lnTo>
                    <a:pt x="94" y="77"/>
                  </a:lnTo>
                  <a:lnTo>
                    <a:pt x="86" y="81"/>
                  </a:lnTo>
                  <a:lnTo>
                    <a:pt x="76" y="84"/>
                  </a:lnTo>
                  <a:lnTo>
                    <a:pt x="66" y="86"/>
                  </a:lnTo>
                  <a:lnTo>
                    <a:pt x="56" y="86"/>
                  </a:lnTo>
                  <a:lnTo>
                    <a:pt x="34" y="84"/>
                  </a:lnTo>
                  <a:lnTo>
                    <a:pt x="16" y="77"/>
                  </a:lnTo>
                  <a:lnTo>
                    <a:pt x="8" y="69"/>
                  </a:lnTo>
                  <a:lnTo>
                    <a:pt x="2" y="57"/>
                  </a:lnTo>
                  <a:lnTo>
                    <a:pt x="0" y="43"/>
                  </a:lnTo>
                  <a:lnTo>
                    <a:pt x="2" y="29"/>
                  </a:lnTo>
                  <a:lnTo>
                    <a:pt x="6" y="19"/>
                  </a:lnTo>
                  <a:lnTo>
                    <a:pt x="10" y="13"/>
                  </a:lnTo>
                  <a:lnTo>
                    <a:pt x="18" y="8"/>
                  </a:lnTo>
                  <a:lnTo>
                    <a:pt x="24" y="5"/>
                  </a:lnTo>
                  <a:lnTo>
                    <a:pt x="34" y="2"/>
                  </a:lnTo>
                  <a:lnTo>
                    <a:pt x="44" y="0"/>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64" name="Rectangle 86"/>
            <p:cNvSpPr>
              <a:spLocks noChangeArrowheads="1"/>
            </p:cNvSpPr>
            <p:nvPr/>
          </p:nvSpPr>
          <p:spPr bwMode="auto">
            <a:xfrm>
              <a:off x="1395" y="1269"/>
              <a:ext cx="25"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65" name="Freeform 87"/>
            <p:cNvSpPr>
              <a:spLocks/>
            </p:cNvSpPr>
            <p:nvPr/>
          </p:nvSpPr>
          <p:spPr bwMode="auto">
            <a:xfrm>
              <a:off x="1434" y="1230"/>
              <a:ext cx="25" cy="68"/>
            </a:xfrm>
            <a:custGeom>
              <a:avLst/>
              <a:gdLst>
                <a:gd name="T0" fmla="*/ 38 w 50"/>
                <a:gd name="T1" fmla="*/ 0 h 68"/>
                <a:gd name="T2" fmla="*/ 50 w 50"/>
                <a:gd name="T3" fmla="*/ 0 h 68"/>
                <a:gd name="T4" fmla="*/ 50 w 50"/>
                <a:gd name="T5" fmla="*/ 68 h 68"/>
                <a:gd name="T6" fmla="*/ 32 w 50"/>
                <a:gd name="T7" fmla="*/ 68 h 68"/>
                <a:gd name="T8" fmla="*/ 32 w 50"/>
                <a:gd name="T9" fmla="*/ 15 h 68"/>
                <a:gd name="T10" fmla="*/ 26 w 50"/>
                <a:gd name="T11" fmla="*/ 17 h 68"/>
                <a:gd name="T12" fmla="*/ 16 w 50"/>
                <a:gd name="T13" fmla="*/ 20 h 68"/>
                <a:gd name="T14" fmla="*/ 8 w 50"/>
                <a:gd name="T15" fmla="*/ 23 h 68"/>
                <a:gd name="T16" fmla="*/ 0 w 50"/>
                <a:gd name="T17" fmla="*/ 25 h 68"/>
                <a:gd name="T18" fmla="*/ 0 w 50"/>
                <a:gd name="T19" fmla="*/ 17 h 68"/>
                <a:gd name="T20" fmla="*/ 12 w 50"/>
                <a:gd name="T21" fmla="*/ 13 h 68"/>
                <a:gd name="T22" fmla="*/ 24 w 50"/>
                <a:gd name="T23" fmla="*/ 9 h 68"/>
                <a:gd name="T24" fmla="*/ 32 w 50"/>
                <a:gd name="T25" fmla="*/ 4 h 68"/>
                <a:gd name="T26" fmla="*/ 38 w 50"/>
                <a:gd name="T2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68">
                  <a:moveTo>
                    <a:pt x="38" y="0"/>
                  </a:moveTo>
                  <a:lnTo>
                    <a:pt x="50" y="0"/>
                  </a:lnTo>
                  <a:lnTo>
                    <a:pt x="50" y="68"/>
                  </a:lnTo>
                  <a:lnTo>
                    <a:pt x="32" y="68"/>
                  </a:lnTo>
                  <a:lnTo>
                    <a:pt x="32" y="15"/>
                  </a:lnTo>
                  <a:lnTo>
                    <a:pt x="26" y="17"/>
                  </a:lnTo>
                  <a:lnTo>
                    <a:pt x="16" y="20"/>
                  </a:lnTo>
                  <a:lnTo>
                    <a:pt x="8" y="23"/>
                  </a:lnTo>
                  <a:lnTo>
                    <a:pt x="0" y="25"/>
                  </a:lnTo>
                  <a:lnTo>
                    <a:pt x="0" y="17"/>
                  </a:lnTo>
                  <a:lnTo>
                    <a:pt x="12" y="13"/>
                  </a:lnTo>
                  <a:lnTo>
                    <a:pt x="24" y="9"/>
                  </a:lnTo>
                  <a:lnTo>
                    <a:pt x="32" y="4"/>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66" name="Freeform 88"/>
            <p:cNvSpPr>
              <a:spLocks/>
            </p:cNvSpPr>
            <p:nvPr/>
          </p:nvSpPr>
          <p:spPr bwMode="auto">
            <a:xfrm>
              <a:off x="1480" y="1231"/>
              <a:ext cx="44" cy="67"/>
            </a:xfrm>
            <a:custGeom>
              <a:avLst/>
              <a:gdLst>
                <a:gd name="T0" fmla="*/ 0 w 88"/>
                <a:gd name="T1" fmla="*/ 0 h 67"/>
                <a:gd name="T2" fmla="*/ 88 w 88"/>
                <a:gd name="T3" fmla="*/ 0 h 67"/>
                <a:gd name="T4" fmla="*/ 88 w 88"/>
                <a:gd name="T5" fmla="*/ 6 h 67"/>
                <a:gd name="T6" fmla="*/ 76 w 88"/>
                <a:gd name="T7" fmla="*/ 14 h 67"/>
                <a:gd name="T8" fmla="*/ 62 w 88"/>
                <a:gd name="T9" fmla="*/ 24 h 67"/>
                <a:gd name="T10" fmla="*/ 44 w 88"/>
                <a:gd name="T11" fmla="*/ 48 h 67"/>
                <a:gd name="T12" fmla="*/ 36 w 88"/>
                <a:gd name="T13" fmla="*/ 67 h 67"/>
                <a:gd name="T14" fmla="*/ 20 w 88"/>
                <a:gd name="T15" fmla="*/ 67 h 67"/>
                <a:gd name="T16" fmla="*/ 22 w 88"/>
                <a:gd name="T17" fmla="*/ 58 h 67"/>
                <a:gd name="T18" fmla="*/ 26 w 88"/>
                <a:gd name="T19" fmla="*/ 47 h 67"/>
                <a:gd name="T20" fmla="*/ 44 w 88"/>
                <a:gd name="T21" fmla="*/ 25 h 67"/>
                <a:gd name="T22" fmla="*/ 54 w 88"/>
                <a:gd name="T23" fmla="*/ 16 h 67"/>
                <a:gd name="T24" fmla="*/ 68 w 88"/>
                <a:gd name="T25" fmla="*/ 8 h 67"/>
                <a:gd name="T26" fmla="*/ 0 w 88"/>
                <a:gd name="T27" fmla="*/ 8 h 67"/>
                <a:gd name="T28" fmla="*/ 0 w 8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67">
                  <a:moveTo>
                    <a:pt x="0" y="0"/>
                  </a:moveTo>
                  <a:lnTo>
                    <a:pt x="88" y="0"/>
                  </a:lnTo>
                  <a:lnTo>
                    <a:pt x="88" y="6"/>
                  </a:lnTo>
                  <a:lnTo>
                    <a:pt x="76" y="14"/>
                  </a:lnTo>
                  <a:lnTo>
                    <a:pt x="62" y="24"/>
                  </a:lnTo>
                  <a:lnTo>
                    <a:pt x="44" y="48"/>
                  </a:lnTo>
                  <a:lnTo>
                    <a:pt x="36" y="67"/>
                  </a:lnTo>
                  <a:lnTo>
                    <a:pt x="20" y="67"/>
                  </a:lnTo>
                  <a:lnTo>
                    <a:pt x="22" y="58"/>
                  </a:lnTo>
                  <a:lnTo>
                    <a:pt x="26" y="47"/>
                  </a:lnTo>
                  <a:lnTo>
                    <a:pt x="44" y="25"/>
                  </a:lnTo>
                  <a:lnTo>
                    <a:pt x="54" y="16"/>
                  </a:lnTo>
                  <a:lnTo>
                    <a:pt x="68"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67" name="Freeform 89"/>
            <p:cNvSpPr>
              <a:spLocks noEditPoints="1"/>
            </p:cNvSpPr>
            <p:nvPr/>
          </p:nvSpPr>
          <p:spPr bwMode="auto">
            <a:xfrm>
              <a:off x="1599" y="1312"/>
              <a:ext cx="1" cy="1957"/>
            </a:xfrm>
            <a:custGeom>
              <a:avLst/>
              <a:gdLst>
                <a:gd name="T0" fmla="*/ 0 w 2"/>
                <a:gd name="T1" fmla="*/ 1923 h 1957"/>
                <a:gd name="T2" fmla="*/ 2 w 2"/>
                <a:gd name="T3" fmla="*/ 1893 h 1957"/>
                <a:gd name="T4" fmla="*/ 2 w 2"/>
                <a:gd name="T5" fmla="*/ 1868 h 1957"/>
                <a:gd name="T6" fmla="*/ 0 w 2"/>
                <a:gd name="T7" fmla="*/ 1839 h 1957"/>
                <a:gd name="T8" fmla="*/ 0 w 2"/>
                <a:gd name="T9" fmla="*/ 1804 h 1957"/>
                <a:gd name="T10" fmla="*/ 0 w 2"/>
                <a:gd name="T11" fmla="*/ 1760 h 1957"/>
                <a:gd name="T12" fmla="*/ 2 w 2"/>
                <a:gd name="T13" fmla="*/ 1730 h 1957"/>
                <a:gd name="T14" fmla="*/ 2 w 2"/>
                <a:gd name="T15" fmla="*/ 1706 h 1957"/>
                <a:gd name="T16" fmla="*/ 0 w 2"/>
                <a:gd name="T17" fmla="*/ 1676 h 1957"/>
                <a:gd name="T18" fmla="*/ 0 w 2"/>
                <a:gd name="T19" fmla="*/ 1642 h 1957"/>
                <a:gd name="T20" fmla="*/ 0 w 2"/>
                <a:gd name="T21" fmla="*/ 1597 h 1957"/>
                <a:gd name="T22" fmla="*/ 2 w 2"/>
                <a:gd name="T23" fmla="*/ 1568 h 1957"/>
                <a:gd name="T24" fmla="*/ 2 w 2"/>
                <a:gd name="T25" fmla="*/ 1543 h 1957"/>
                <a:gd name="T26" fmla="*/ 0 w 2"/>
                <a:gd name="T27" fmla="*/ 1513 h 1957"/>
                <a:gd name="T28" fmla="*/ 0 w 2"/>
                <a:gd name="T29" fmla="*/ 1479 h 1957"/>
                <a:gd name="T30" fmla="*/ 0 w 2"/>
                <a:gd name="T31" fmla="*/ 1435 h 1957"/>
                <a:gd name="T32" fmla="*/ 2 w 2"/>
                <a:gd name="T33" fmla="*/ 1405 h 1957"/>
                <a:gd name="T34" fmla="*/ 2 w 2"/>
                <a:gd name="T35" fmla="*/ 1380 h 1957"/>
                <a:gd name="T36" fmla="*/ 0 w 2"/>
                <a:gd name="T37" fmla="*/ 1351 h 1957"/>
                <a:gd name="T38" fmla="*/ 0 w 2"/>
                <a:gd name="T39" fmla="*/ 1316 h 1957"/>
                <a:gd name="T40" fmla="*/ 0 w 2"/>
                <a:gd name="T41" fmla="*/ 1272 h 1957"/>
                <a:gd name="T42" fmla="*/ 2 w 2"/>
                <a:gd name="T43" fmla="*/ 1242 h 1957"/>
                <a:gd name="T44" fmla="*/ 2 w 2"/>
                <a:gd name="T45" fmla="*/ 1218 h 1957"/>
                <a:gd name="T46" fmla="*/ 0 w 2"/>
                <a:gd name="T47" fmla="*/ 1188 h 1957"/>
                <a:gd name="T48" fmla="*/ 0 w 2"/>
                <a:gd name="T49" fmla="*/ 1153 h 1957"/>
                <a:gd name="T50" fmla="*/ 0 w 2"/>
                <a:gd name="T51" fmla="*/ 1109 h 1957"/>
                <a:gd name="T52" fmla="*/ 2 w 2"/>
                <a:gd name="T53" fmla="*/ 1080 h 1957"/>
                <a:gd name="T54" fmla="*/ 2 w 2"/>
                <a:gd name="T55" fmla="*/ 1055 h 1957"/>
                <a:gd name="T56" fmla="*/ 0 w 2"/>
                <a:gd name="T57" fmla="*/ 1025 h 1957"/>
                <a:gd name="T58" fmla="*/ 0 w 2"/>
                <a:gd name="T59" fmla="*/ 991 h 1957"/>
                <a:gd name="T60" fmla="*/ 0 w 2"/>
                <a:gd name="T61" fmla="*/ 946 h 1957"/>
                <a:gd name="T62" fmla="*/ 2 w 2"/>
                <a:gd name="T63" fmla="*/ 917 h 1957"/>
                <a:gd name="T64" fmla="*/ 2 w 2"/>
                <a:gd name="T65" fmla="*/ 892 h 1957"/>
                <a:gd name="T66" fmla="*/ 0 w 2"/>
                <a:gd name="T67" fmla="*/ 863 h 1957"/>
                <a:gd name="T68" fmla="*/ 0 w 2"/>
                <a:gd name="T69" fmla="*/ 828 h 1957"/>
                <a:gd name="T70" fmla="*/ 0 w 2"/>
                <a:gd name="T71" fmla="*/ 784 h 1957"/>
                <a:gd name="T72" fmla="*/ 2 w 2"/>
                <a:gd name="T73" fmla="*/ 754 h 1957"/>
                <a:gd name="T74" fmla="*/ 2 w 2"/>
                <a:gd name="T75" fmla="*/ 730 h 1957"/>
                <a:gd name="T76" fmla="*/ 0 w 2"/>
                <a:gd name="T77" fmla="*/ 700 h 1957"/>
                <a:gd name="T78" fmla="*/ 0 w 2"/>
                <a:gd name="T79" fmla="*/ 665 h 1957"/>
                <a:gd name="T80" fmla="*/ 0 w 2"/>
                <a:gd name="T81" fmla="*/ 621 h 1957"/>
                <a:gd name="T82" fmla="*/ 2 w 2"/>
                <a:gd name="T83" fmla="*/ 592 h 1957"/>
                <a:gd name="T84" fmla="*/ 2 w 2"/>
                <a:gd name="T85" fmla="*/ 567 h 1957"/>
                <a:gd name="T86" fmla="*/ 0 w 2"/>
                <a:gd name="T87" fmla="*/ 537 h 1957"/>
                <a:gd name="T88" fmla="*/ 0 w 2"/>
                <a:gd name="T89" fmla="*/ 503 h 1957"/>
                <a:gd name="T90" fmla="*/ 0 w 2"/>
                <a:gd name="T91" fmla="*/ 458 h 1957"/>
                <a:gd name="T92" fmla="*/ 2 w 2"/>
                <a:gd name="T93" fmla="*/ 429 h 1957"/>
                <a:gd name="T94" fmla="*/ 2 w 2"/>
                <a:gd name="T95" fmla="*/ 404 h 1957"/>
                <a:gd name="T96" fmla="*/ 0 w 2"/>
                <a:gd name="T97" fmla="*/ 375 h 1957"/>
                <a:gd name="T98" fmla="*/ 0 w 2"/>
                <a:gd name="T99" fmla="*/ 340 h 1957"/>
                <a:gd name="T100" fmla="*/ 0 w 2"/>
                <a:gd name="T101" fmla="*/ 296 h 1957"/>
                <a:gd name="T102" fmla="*/ 2 w 2"/>
                <a:gd name="T103" fmla="*/ 266 h 1957"/>
                <a:gd name="T104" fmla="*/ 2 w 2"/>
                <a:gd name="T105" fmla="*/ 241 h 1957"/>
                <a:gd name="T106" fmla="*/ 0 w 2"/>
                <a:gd name="T107" fmla="*/ 212 h 1957"/>
                <a:gd name="T108" fmla="*/ 0 w 2"/>
                <a:gd name="T109" fmla="*/ 177 h 1957"/>
                <a:gd name="T110" fmla="*/ 0 w 2"/>
                <a:gd name="T111" fmla="*/ 133 h 1957"/>
                <a:gd name="T112" fmla="*/ 2 w 2"/>
                <a:gd name="T113" fmla="*/ 103 h 1957"/>
                <a:gd name="T114" fmla="*/ 2 w 2"/>
                <a:gd name="T115" fmla="*/ 79 h 1957"/>
                <a:gd name="T116" fmla="*/ 0 w 2"/>
                <a:gd name="T117" fmla="*/ 49 h 1957"/>
                <a:gd name="T118" fmla="*/ 0 w 2"/>
                <a:gd name="T119" fmla="*/ 1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1957">
                  <a:moveTo>
                    <a:pt x="0" y="1952"/>
                  </a:moveTo>
                  <a:lnTo>
                    <a:pt x="2" y="1952"/>
                  </a:lnTo>
                  <a:lnTo>
                    <a:pt x="2" y="1957"/>
                  </a:lnTo>
                  <a:lnTo>
                    <a:pt x="0" y="1957"/>
                  </a:lnTo>
                  <a:lnTo>
                    <a:pt x="0" y="1952"/>
                  </a:lnTo>
                  <a:close/>
                  <a:moveTo>
                    <a:pt x="0" y="1937"/>
                  </a:moveTo>
                  <a:lnTo>
                    <a:pt x="2" y="1937"/>
                  </a:lnTo>
                  <a:lnTo>
                    <a:pt x="2" y="1942"/>
                  </a:lnTo>
                  <a:lnTo>
                    <a:pt x="0" y="1942"/>
                  </a:lnTo>
                  <a:lnTo>
                    <a:pt x="0" y="1937"/>
                  </a:lnTo>
                  <a:close/>
                  <a:moveTo>
                    <a:pt x="0" y="1923"/>
                  </a:moveTo>
                  <a:lnTo>
                    <a:pt x="2" y="1923"/>
                  </a:lnTo>
                  <a:lnTo>
                    <a:pt x="2" y="1928"/>
                  </a:lnTo>
                  <a:lnTo>
                    <a:pt x="0" y="1928"/>
                  </a:lnTo>
                  <a:lnTo>
                    <a:pt x="0" y="1923"/>
                  </a:lnTo>
                  <a:close/>
                  <a:moveTo>
                    <a:pt x="0" y="1908"/>
                  </a:moveTo>
                  <a:lnTo>
                    <a:pt x="2" y="1908"/>
                  </a:lnTo>
                  <a:lnTo>
                    <a:pt x="2" y="1913"/>
                  </a:lnTo>
                  <a:lnTo>
                    <a:pt x="0" y="1913"/>
                  </a:lnTo>
                  <a:lnTo>
                    <a:pt x="0" y="1908"/>
                  </a:lnTo>
                  <a:close/>
                  <a:moveTo>
                    <a:pt x="0" y="1893"/>
                  </a:moveTo>
                  <a:lnTo>
                    <a:pt x="2" y="1893"/>
                  </a:lnTo>
                  <a:lnTo>
                    <a:pt x="2" y="1898"/>
                  </a:lnTo>
                  <a:lnTo>
                    <a:pt x="0" y="1898"/>
                  </a:lnTo>
                  <a:lnTo>
                    <a:pt x="0" y="1893"/>
                  </a:lnTo>
                  <a:close/>
                  <a:moveTo>
                    <a:pt x="0" y="1878"/>
                  </a:moveTo>
                  <a:lnTo>
                    <a:pt x="2" y="1878"/>
                  </a:lnTo>
                  <a:lnTo>
                    <a:pt x="2" y="1883"/>
                  </a:lnTo>
                  <a:lnTo>
                    <a:pt x="0" y="1883"/>
                  </a:lnTo>
                  <a:lnTo>
                    <a:pt x="0" y="1878"/>
                  </a:lnTo>
                  <a:close/>
                  <a:moveTo>
                    <a:pt x="0" y="1863"/>
                  </a:moveTo>
                  <a:lnTo>
                    <a:pt x="2" y="1863"/>
                  </a:lnTo>
                  <a:lnTo>
                    <a:pt x="2" y="1868"/>
                  </a:lnTo>
                  <a:lnTo>
                    <a:pt x="0" y="1868"/>
                  </a:lnTo>
                  <a:lnTo>
                    <a:pt x="0" y="1863"/>
                  </a:lnTo>
                  <a:close/>
                  <a:moveTo>
                    <a:pt x="0" y="1849"/>
                  </a:moveTo>
                  <a:lnTo>
                    <a:pt x="2" y="1849"/>
                  </a:lnTo>
                  <a:lnTo>
                    <a:pt x="2" y="1854"/>
                  </a:lnTo>
                  <a:lnTo>
                    <a:pt x="0" y="1854"/>
                  </a:lnTo>
                  <a:lnTo>
                    <a:pt x="0" y="1849"/>
                  </a:lnTo>
                  <a:close/>
                  <a:moveTo>
                    <a:pt x="0" y="1834"/>
                  </a:moveTo>
                  <a:lnTo>
                    <a:pt x="2" y="1834"/>
                  </a:lnTo>
                  <a:lnTo>
                    <a:pt x="2" y="1839"/>
                  </a:lnTo>
                  <a:lnTo>
                    <a:pt x="0" y="1839"/>
                  </a:lnTo>
                  <a:lnTo>
                    <a:pt x="0" y="1834"/>
                  </a:lnTo>
                  <a:close/>
                  <a:moveTo>
                    <a:pt x="0" y="1819"/>
                  </a:moveTo>
                  <a:lnTo>
                    <a:pt x="2" y="1819"/>
                  </a:lnTo>
                  <a:lnTo>
                    <a:pt x="2" y="1824"/>
                  </a:lnTo>
                  <a:lnTo>
                    <a:pt x="0" y="1824"/>
                  </a:lnTo>
                  <a:lnTo>
                    <a:pt x="0" y="1819"/>
                  </a:lnTo>
                  <a:close/>
                  <a:moveTo>
                    <a:pt x="0" y="1804"/>
                  </a:moveTo>
                  <a:lnTo>
                    <a:pt x="2" y="1804"/>
                  </a:lnTo>
                  <a:lnTo>
                    <a:pt x="2" y="1809"/>
                  </a:lnTo>
                  <a:lnTo>
                    <a:pt x="0" y="1809"/>
                  </a:lnTo>
                  <a:lnTo>
                    <a:pt x="0" y="1804"/>
                  </a:lnTo>
                  <a:close/>
                  <a:moveTo>
                    <a:pt x="0" y="1789"/>
                  </a:moveTo>
                  <a:lnTo>
                    <a:pt x="2" y="1789"/>
                  </a:lnTo>
                  <a:lnTo>
                    <a:pt x="2" y="1794"/>
                  </a:lnTo>
                  <a:lnTo>
                    <a:pt x="0" y="1794"/>
                  </a:lnTo>
                  <a:lnTo>
                    <a:pt x="0" y="1789"/>
                  </a:lnTo>
                  <a:close/>
                  <a:moveTo>
                    <a:pt x="0" y="1775"/>
                  </a:moveTo>
                  <a:lnTo>
                    <a:pt x="2" y="1775"/>
                  </a:lnTo>
                  <a:lnTo>
                    <a:pt x="2" y="1780"/>
                  </a:lnTo>
                  <a:lnTo>
                    <a:pt x="0" y="1780"/>
                  </a:lnTo>
                  <a:lnTo>
                    <a:pt x="0" y="1775"/>
                  </a:lnTo>
                  <a:close/>
                  <a:moveTo>
                    <a:pt x="0" y="1760"/>
                  </a:moveTo>
                  <a:lnTo>
                    <a:pt x="2" y="1760"/>
                  </a:lnTo>
                  <a:lnTo>
                    <a:pt x="2" y="1765"/>
                  </a:lnTo>
                  <a:lnTo>
                    <a:pt x="0" y="1765"/>
                  </a:lnTo>
                  <a:lnTo>
                    <a:pt x="0" y="1760"/>
                  </a:lnTo>
                  <a:close/>
                  <a:moveTo>
                    <a:pt x="0" y="1745"/>
                  </a:moveTo>
                  <a:lnTo>
                    <a:pt x="2" y="1745"/>
                  </a:lnTo>
                  <a:lnTo>
                    <a:pt x="2" y="1750"/>
                  </a:lnTo>
                  <a:lnTo>
                    <a:pt x="0" y="1750"/>
                  </a:lnTo>
                  <a:lnTo>
                    <a:pt x="0" y="1745"/>
                  </a:lnTo>
                  <a:close/>
                  <a:moveTo>
                    <a:pt x="0" y="1730"/>
                  </a:moveTo>
                  <a:lnTo>
                    <a:pt x="2" y="1730"/>
                  </a:lnTo>
                  <a:lnTo>
                    <a:pt x="2" y="1735"/>
                  </a:lnTo>
                  <a:lnTo>
                    <a:pt x="0" y="1735"/>
                  </a:lnTo>
                  <a:lnTo>
                    <a:pt x="0" y="1730"/>
                  </a:lnTo>
                  <a:close/>
                  <a:moveTo>
                    <a:pt x="0" y="1716"/>
                  </a:moveTo>
                  <a:lnTo>
                    <a:pt x="2" y="1716"/>
                  </a:lnTo>
                  <a:lnTo>
                    <a:pt x="2" y="1720"/>
                  </a:lnTo>
                  <a:lnTo>
                    <a:pt x="0" y="1720"/>
                  </a:lnTo>
                  <a:lnTo>
                    <a:pt x="0" y="1716"/>
                  </a:lnTo>
                  <a:close/>
                  <a:moveTo>
                    <a:pt x="0" y="1701"/>
                  </a:moveTo>
                  <a:lnTo>
                    <a:pt x="2" y="1701"/>
                  </a:lnTo>
                  <a:lnTo>
                    <a:pt x="2" y="1706"/>
                  </a:lnTo>
                  <a:lnTo>
                    <a:pt x="0" y="1706"/>
                  </a:lnTo>
                  <a:lnTo>
                    <a:pt x="0" y="1701"/>
                  </a:lnTo>
                  <a:close/>
                  <a:moveTo>
                    <a:pt x="0" y="1686"/>
                  </a:moveTo>
                  <a:lnTo>
                    <a:pt x="2" y="1686"/>
                  </a:lnTo>
                  <a:lnTo>
                    <a:pt x="2" y="1691"/>
                  </a:lnTo>
                  <a:lnTo>
                    <a:pt x="0" y="1691"/>
                  </a:lnTo>
                  <a:lnTo>
                    <a:pt x="0" y="1686"/>
                  </a:lnTo>
                  <a:close/>
                  <a:moveTo>
                    <a:pt x="0" y="1671"/>
                  </a:moveTo>
                  <a:lnTo>
                    <a:pt x="2" y="1671"/>
                  </a:lnTo>
                  <a:lnTo>
                    <a:pt x="2" y="1676"/>
                  </a:lnTo>
                  <a:lnTo>
                    <a:pt x="0" y="1676"/>
                  </a:lnTo>
                  <a:lnTo>
                    <a:pt x="0" y="1671"/>
                  </a:lnTo>
                  <a:close/>
                  <a:moveTo>
                    <a:pt x="0" y="1656"/>
                  </a:moveTo>
                  <a:lnTo>
                    <a:pt x="2" y="1656"/>
                  </a:lnTo>
                  <a:lnTo>
                    <a:pt x="2" y="1661"/>
                  </a:lnTo>
                  <a:lnTo>
                    <a:pt x="0" y="1661"/>
                  </a:lnTo>
                  <a:lnTo>
                    <a:pt x="0" y="1656"/>
                  </a:lnTo>
                  <a:close/>
                  <a:moveTo>
                    <a:pt x="0" y="1642"/>
                  </a:moveTo>
                  <a:lnTo>
                    <a:pt x="2" y="1642"/>
                  </a:lnTo>
                  <a:lnTo>
                    <a:pt x="2" y="1647"/>
                  </a:lnTo>
                  <a:lnTo>
                    <a:pt x="0" y="1647"/>
                  </a:lnTo>
                  <a:lnTo>
                    <a:pt x="0" y="1642"/>
                  </a:lnTo>
                  <a:close/>
                  <a:moveTo>
                    <a:pt x="0" y="1627"/>
                  </a:moveTo>
                  <a:lnTo>
                    <a:pt x="2" y="1627"/>
                  </a:lnTo>
                  <a:lnTo>
                    <a:pt x="2" y="1632"/>
                  </a:lnTo>
                  <a:lnTo>
                    <a:pt x="0" y="1632"/>
                  </a:lnTo>
                  <a:lnTo>
                    <a:pt x="0" y="1627"/>
                  </a:lnTo>
                  <a:close/>
                  <a:moveTo>
                    <a:pt x="0" y="1612"/>
                  </a:moveTo>
                  <a:lnTo>
                    <a:pt x="2" y="1612"/>
                  </a:lnTo>
                  <a:lnTo>
                    <a:pt x="2" y="1617"/>
                  </a:lnTo>
                  <a:lnTo>
                    <a:pt x="0" y="1617"/>
                  </a:lnTo>
                  <a:lnTo>
                    <a:pt x="0" y="1612"/>
                  </a:lnTo>
                  <a:close/>
                  <a:moveTo>
                    <a:pt x="0" y="1597"/>
                  </a:moveTo>
                  <a:lnTo>
                    <a:pt x="2" y="1597"/>
                  </a:lnTo>
                  <a:lnTo>
                    <a:pt x="2" y="1602"/>
                  </a:lnTo>
                  <a:lnTo>
                    <a:pt x="0" y="1602"/>
                  </a:lnTo>
                  <a:lnTo>
                    <a:pt x="0" y="1597"/>
                  </a:lnTo>
                  <a:close/>
                  <a:moveTo>
                    <a:pt x="0" y="1582"/>
                  </a:moveTo>
                  <a:lnTo>
                    <a:pt x="2" y="1582"/>
                  </a:lnTo>
                  <a:lnTo>
                    <a:pt x="2" y="1587"/>
                  </a:lnTo>
                  <a:lnTo>
                    <a:pt x="0" y="1587"/>
                  </a:lnTo>
                  <a:lnTo>
                    <a:pt x="0" y="1582"/>
                  </a:lnTo>
                  <a:close/>
                  <a:moveTo>
                    <a:pt x="0" y="1568"/>
                  </a:moveTo>
                  <a:lnTo>
                    <a:pt x="2" y="1568"/>
                  </a:lnTo>
                  <a:lnTo>
                    <a:pt x="2" y="1573"/>
                  </a:lnTo>
                  <a:lnTo>
                    <a:pt x="0" y="1573"/>
                  </a:lnTo>
                  <a:lnTo>
                    <a:pt x="0" y="1568"/>
                  </a:lnTo>
                  <a:close/>
                  <a:moveTo>
                    <a:pt x="0" y="1553"/>
                  </a:moveTo>
                  <a:lnTo>
                    <a:pt x="2" y="1553"/>
                  </a:lnTo>
                  <a:lnTo>
                    <a:pt x="2" y="1558"/>
                  </a:lnTo>
                  <a:lnTo>
                    <a:pt x="0" y="1558"/>
                  </a:lnTo>
                  <a:lnTo>
                    <a:pt x="0" y="1553"/>
                  </a:lnTo>
                  <a:close/>
                  <a:moveTo>
                    <a:pt x="0" y="1538"/>
                  </a:moveTo>
                  <a:lnTo>
                    <a:pt x="2" y="1538"/>
                  </a:lnTo>
                  <a:lnTo>
                    <a:pt x="2" y="1543"/>
                  </a:lnTo>
                  <a:lnTo>
                    <a:pt x="0" y="1543"/>
                  </a:lnTo>
                  <a:lnTo>
                    <a:pt x="0" y="1538"/>
                  </a:lnTo>
                  <a:close/>
                  <a:moveTo>
                    <a:pt x="0" y="1523"/>
                  </a:moveTo>
                  <a:lnTo>
                    <a:pt x="2" y="1523"/>
                  </a:lnTo>
                  <a:lnTo>
                    <a:pt x="2" y="1528"/>
                  </a:lnTo>
                  <a:lnTo>
                    <a:pt x="0" y="1528"/>
                  </a:lnTo>
                  <a:lnTo>
                    <a:pt x="0" y="1523"/>
                  </a:lnTo>
                  <a:close/>
                  <a:moveTo>
                    <a:pt x="0" y="1508"/>
                  </a:moveTo>
                  <a:lnTo>
                    <a:pt x="2" y="1508"/>
                  </a:lnTo>
                  <a:lnTo>
                    <a:pt x="2" y="1513"/>
                  </a:lnTo>
                  <a:lnTo>
                    <a:pt x="0" y="1513"/>
                  </a:lnTo>
                  <a:lnTo>
                    <a:pt x="0" y="1508"/>
                  </a:lnTo>
                  <a:close/>
                  <a:moveTo>
                    <a:pt x="0" y="1494"/>
                  </a:moveTo>
                  <a:lnTo>
                    <a:pt x="2" y="1494"/>
                  </a:lnTo>
                  <a:lnTo>
                    <a:pt x="2" y="1499"/>
                  </a:lnTo>
                  <a:lnTo>
                    <a:pt x="0" y="1499"/>
                  </a:lnTo>
                  <a:lnTo>
                    <a:pt x="0" y="1494"/>
                  </a:lnTo>
                  <a:close/>
                  <a:moveTo>
                    <a:pt x="0" y="1479"/>
                  </a:moveTo>
                  <a:lnTo>
                    <a:pt x="2" y="1479"/>
                  </a:lnTo>
                  <a:lnTo>
                    <a:pt x="2" y="1484"/>
                  </a:lnTo>
                  <a:lnTo>
                    <a:pt x="0" y="1484"/>
                  </a:lnTo>
                  <a:lnTo>
                    <a:pt x="0" y="1479"/>
                  </a:lnTo>
                  <a:close/>
                  <a:moveTo>
                    <a:pt x="0" y="1464"/>
                  </a:moveTo>
                  <a:lnTo>
                    <a:pt x="2" y="1464"/>
                  </a:lnTo>
                  <a:lnTo>
                    <a:pt x="2" y="1469"/>
                  </a:lnTo>
                  <a:lnTo>
                    <a:pt x="0" y="1469"/>
                  </a:lnTo>
                  <a:lnTo>
                    <a:pt x="0" y="1464"/>
                  </a:lnTo>
                  <a:close/>
                  <a:moveTo>
                    <a:pt x="0" y="1449"/>
                  </a:moveTo>
                  <a:lnTo>
                    <a:pt x="2" y="1449"/>
                  </a:lnTo>
                  <a:lnTo>
                    <a:pt x="2" y="1454"/>
                  </a:lnTo>
                  <a:lnTo>
                    <a:pt x="0" y="1454"/>
                  </a:lnTo>
                  <a:lnTo>
                    <a:pt x="0" y="1449"/>
                  </a:lnTo>
                  <a:close/>
                  <a:moveTo>
                    <a:pt x="0" y="1435"/>
                  </a:moveTo>
                  <a:lnTo>
                    <a:pt x="2" y="1435"/>
                  </a:lnTo>
                  <a:lnTo>
                    <a:pt x="2" y="1439"/>
                  </a:lnTo>
                  <a:lnTo>
                    <a:pt x="0" y="1439"/>
                  </a:lnTo>
                  <a:lnTo>
                    <a:pt x="0" y="1435"/>
                  </a:lnTo>
                  <a:close/>
                  <a:moveTo>
                    <a:pt x="0" y="1420"/>
                  </a:moveTo>
                  <a:lnTo>
                    <a:pt x="2" y="1420"/>
                  </a:lnTo>
                  <a:lnTo>
                    <a:pt x="2" y="1425"/>
                  </a:lnTo>
                  <a:lnTo>
                    <a:pt x="0" y="1425"/>
                  </a:lnTo>
                  <a:lnTo>
                    <a:pt x="0" y="1420"/>
                  </a:lnTo>
                  <a:close/>
                  <a:moveTo>
                    <a:pt x="0" y="1405"/>
                  </a:moveTo>
                  <a:lnTo>
                    <a:pt x="2" y="1405"/>
                  </a:lnTo>
                  <a:lnTo>
                    <a:pt x="2" y="1410"/>
                  </a:lnTo>
                  <a:lnTo>
                    <a:pt x="0" y="1410"/>
                  </a:lnTo>
                  <a:lnTo>
                    <a:pt x="0" y="1405"/>
                  </a:lnTo>
                  <a:close/>
                  <a:moveTo>
                    <a:pt x="0" y="1390"/>
                  </a:moveTo>
                  <a:lnTo>
                    <a:pt x="2" y="1390"/>
                  </a:lnTo>
                  <a:lnTo>
                    <a:pt x="2" y="1395"/>
                  </a:lnTo>
                  <a:lnTo>
                    <a:pt x="0" y="1395"/>
                  </a:lnTo>
                  <a:lnTo>
                    <a:pt x="0" y="1390"/>
                  </a:lnTo>
                  <a:close/>
                  <a:moveTo>
                    <a:pt x="0" y="1375"/>
                  </a:moveTo>
                  <a:lnTo>
                    <a:pt x="2" y="1375"/>
                  </a:lnTo>
                  <a:lnTo>
                    <a:pt x="2" y="1380"/>
                  </a:lnTo>
                  <a:lnTo>
                    <a:pt x="0" y="1380"/>
                  </a:lnTo>
                  <a:lnTo>
                    <a:pt x="0" y="1375"/>
                  </a:lnTo>
                  <a:close/>
                  <a:moveTo>
                    <a:pt x="0" y="1361"/>
                  </a:moveTo>
                  <a:lnTo>
                    <a:pt x="2" y="1361"/>
                  </a:lnTo>
                  <a:lnTo>
                    <a:pt x="2" y="1365"/>
                  </a:lnTo>
                  <a:lnTo>
                    <a:pt x="0" y="1365"/>
                  </a:lnTo>
                  <a:lnTo>
                    <a:pt x="0" y="1361"/>
                  </a:lnTo>
                  <a:close/>
                  <a:moveTo>
                    <a:pt x="0" y="1346"/>
                  </a:moveTo>
                  <a:lnTo>
                    <a:pt x="2" y="1346"/>
                  </a:lnTo>
                  <a:lnTo>
                    <a:pt x="2" y="1351"/>
                  </a:lnTo>
                  <a:lnTo>
                    <a:pt x="0" y="1351"/>
                  </a:lnTo>
                  <a:lnTo>
                    <a:pt x="0" y="1346"/>
                  </a:lnTo>
                  <a:close/>
                  <a:moveTo>
                    <a:pt x="0" y="1331"/>
                  </a:moveTo>
                  <a:lnTo>
                    <a:pt x="2" y="1331"/>
                  </a:lnTo>
                  <a:lnTo>
                    <a:pt x="2" y="1336"/>
                  </a:lnTo>
                  <a:lnTo>
                    <a:pt x="0" y="1336"/>
                  </a:lnTo>
                  <a:lnTo>
                    <a:pt x="0" y="1331"/>
                  </a:lnTo>
                  <a:close/>
                  <a:moveTo>
                    <a:pt x="0" y="1316"/>
                  </a:moveTo>
                  <a:lnTo>
                    <a:pt x="2" y="1316"/>
                  </a:lnTo>
                  <a:lnTo>
                    <a:pt x="2" y="1321"/>
                  </a:lnTo>
                  <a:lnTo>
                    <a:pt x="0" y="1321"/>
                  </a:lnTo>
                  <a:lnTo>
                    <a:pt x="0" y="1316"/>
                  </a:lnTo>
                  <a:close/>
                  <a:moveTo>
                    <a:pt x="0" y="1301"/>
                  </a:moveTo>
                  <a:lnTo>
                    <a:pt x="2" y="1301"/>
                  </a:lnTo>
                  <a:lnTo>
                    <a:pt x="2" y="1306"/>
                  </a:lnTo>
                  <a:lnTo>
                    <a:pt x="0" y="1306"/>
                  </a:lnTo>
                  <a:lnTo>
                    <a:pt x="0" y="1301"/>
                  </a:lnTo>
                  <a:close/>
                  <a:moveTo>
                    <a:pt x="0" y="1287"/>
                  </a:moveTo>
                  <a:lnTo>
                    <a:pt x="2" y="1287"/>
                  </a:lnTo>
                  <a:lnTo>
                    <a:pt x="2" y="1292"/>
                  </a:lnTo>
                  <a:lnTo>
                    <a:pt x="0" y="1292"/>
                  </a:lnTo>
                  <a:lnTo>
                    <a:pt x="0" y="1287"/>
                  </a:lnTo>
                  <a:close/>
                  <a:moveTo>
                    <a:pt x="0" y="1272"/>
                  </a:moveTo>
                  <a:lnTo>
                    <a:pt x="2" y="1272"/>
                  </a:lnTo>
                  <a:lnTo>
                    <a:pt x="2" y="1277"/>
                  </a:lnTo>
                  <a:lnTo>
                    <a:pt x="0" y="1277"/>
                  </a:lnTo>
                  <a:lnTo>
                    <a:pt x="0" y="1272"/>
                  </a:lnTo>
                  <a:close/>
                  <a:moveTo>
                    <a:pt x="0" y="1257"/>
                  </a:moveTo>
                  <a:lnTo>
                    <a:pt x="2" y="1257"/>
                  </a:lnTo>
                  <a:lnTo>
                    <a:pt x="2" y="1262"/>
                  </a:lnTo>
                  <a:lnTo>
                    <a:pt x="0" y="1262"/>
                  </a:lnTo>
                  <a:lnTo>
                    <a:pt x="0" y="1257"/>
                  </a:lnTo>
                  <a:close/>
                  <a:moveTo>
                    <a:pt x="0" y="1242"/>
                  </a:moveTo>
                  <a:lnTo>
                    <a:pt x="2" y="1242"/>
                  </a:lnTo>
                  <a:lnTo>
                    <a:pt x="2" y="1247"/>
                  </a:lnTo>
                  <a:lnTo>
                    <a:pt x="0" y="1247"/>
                  </a:lnTo>
                  <a:lnTo>
                    <a:pt x="0" y="1242"/>
                  </a:lnTo>
                  <a:close/>
                  <a:moveTo>
                    <a:pt x="0" y="1227"/>
                  </a:moveTo>
                  <a:lnTo>
                    <a:pt x="2" y="1227"/>
                  </a:lnTo>
                  <a:lnTo>
                    <a:pt x="2" y="1232"/>
                  </a:lnTo>
                  <a:lnTo>
                    <a:pt x="0" y="1232"/>
                  </a:lnTo>
                  <a:lnTo>
                    <a:pt x="0" y="1227"/>
                  </a:lnTo>
                  <a:close/>
                  <a:moveTo>
                    <a:pt x="0" y="1213"/>
                  </a:moveTo>
                  <a:lnTo>
                    <a:pt x="2" y="1213"/>
                  </a:lnTo>
                  <a:lnTo>
                    <a:pt x="2" y="1218"/>
                  </a:lnTo>
                  <a:lnTo>
                    <a:pt x="0" y="1218"/>
                  </a:lnTo>
                  <a:lnTo>
                    <a:pt x="0" y="1213"/>
                  </a:lnTo>
                  <a:close/>
                  <a:moveTo>
                    <a:pt x="0" y="1198"/>
                  </a:moveTo>
                  <a:lnTo>
                    <a:pt x="2" y="1198"/>
                  </a:lnTo>
                  <a:lnTo>
                    <a:pt x="2" y="1203"/>
                  </a:lnTo>
                  <a:lnTo>
                    <a:pt x="0" y="1203"/>
                  </a:lnTo>
                  <a:lnTo>
                    <a:pt x="0" y="1198"/>
                  </a:lnTo>
                  <a:close/>
                  <a:moveTo>
                    <a:pt x="0" y="1183"/>
                  </a:moveTo>
                  <a:lnTo>
                    <a:pt x="2" y="1183"/>
                  </a:lnTo>
                  <a:lnTo>
                    <a:pt x="2" y="1188"/>
                  </a:lnTo>
                  <a:lnTo>
                    <a:pt x="0" y="1188"/>
                  </a:lnTo>
                  <a:lnTo>
                    <a:pt x="0" y="1183"/>
                  </a:lnTo>
                  <a:close/>
                  <a:moveTo>
                    <a:pt x="0" y="1168"/>
                  </a:moveTo>
                  <a:lnTo>
                    <a:pt x="2" y="1168"/>
                  </a:lnTo>
                  <a:lnTo>
                    <a:pt x="2" y="1173"/>
                  </a:lnTo>
                  <a:lnTo>
                    <a:pt x="0" y="1173"/>
                  </a:lnTo>
                  <a:lnTo>
                    <a:pt x="0" y="1168"/>
                  </a:lnTo>
                  <a:close/>
                  <a:moveTo>
                    <a:pt x="0" y="1153"/>
                  </a:moveTo>
                  <a:lnTo>
                    <a:pt x="2" y="1153"/>
                  </a:lnTo>
                  <a:lnTo>
                    <a:pt x="2" y="1158"/>
                  </a:lnTo>
                  <a:lnTo>
                    <a:pt x="0" y="1158"/>
                  </a:lnTo>
                  <a:lnTo>
                    <a:pt x="0" y="1153"/>
                  </a:lnTo>
                  <a:close/>
                  <a:moveTo>
                    <a:pt x="0" y="1139"/>
                  </a:moveTo>
                  <a:lnTo>
                    <a:pt x="2" y="1139"/>
                  </a:lnTo>
                  <a:lnTo>
                    <a:pt x="2" y="1144"/>
                  </a:lnTo>
                  <a:lnTo>
                    <a:pt x="0" y="1144"/>
                  </a:lnTo>
                  <a:lnTo>
                    <a:pt x="0" y="1139"/>
                  </a:lnTo>
                  <a:close/>
                  <a:moveTo>
                    <a:pt x="0" y="1124"/>
                  </a:moveTo>
                  <a:lnTo>
                    <a:pt x="2" y="1124"/>
                  </a:lnTo>
                  <a:lnTo>
                    <a:pt x="2" y="1129"/>
                  </a:lnTo>
                  <a:lnTo>
                    <a:pt x="0" y="1129"/>
                  </a:lnTo>
                  <a:lnTo>
                    <a:pt x="0" y="1124"/>
                  </a:lnTo>
                  <a:close/>
                  <a:moveTo>
                    <a:pt x="0" y="1109"/>
                  </a:moveTo>
                  <a:lnTo>
                    <a:pt x="2" y="1109"/>
                  </a:lnTo>
                  <a:lnTo>
                    <a:pt x="2" y="1114"/>
                  </a:lnTo>
                  <a:lnTo>
                    <a:pt x="0" y="1114"/>
                  </a:lnTo>
                  <a:lnTo>
                    <a:pt x="0" y="1109"/>
                  </a:lnTo>
                  <a:close/>
                  <a:moveTo>
                    <a:pt x="0" y="1094"/>
                  </a:moveTo>
                  <a:lnTo>
                    <a:pt x="2" y="1094"/>
                  </a:lnTo>
                  <a:lnTo>
                    <a:pt x="2" y="1099"/>
                  </a:lnTo>
                  <a:lnTo>
                    <a:pt x="0" y="1099"/>
                  </a:lnTo>
                  <a:lnTo>
                    <a:pt x="0" y="1094"/>
                  </a:lnTo>
                  <a:close/>
                  <a:moveTo>
                    <a:pt x="0" y="1080"/>
                  </a:moveTo>
                  <a:lnTo>
                    <a:pt x="2" y="1080"/>
                  </a:lnTo>
                  <a:lnTo>
                    <a:pt x="2" y="1084"/>
                  </a:lnTo>
                  <a:lnTo>
                    <a:pt x="0" y="1084"/>
                  </a:lnTo>
                  <a:lnTo>
                    <a:pt x="0" y="1080"/>
                  </a:lnTo>
                  <a:close/>
                  <a:moveTo>
                    <a:pt x="0" y="1065"/>
                  </a:moveTo>
                  <a:lnTo>
                    <a:pt x="2" y="1065"/>
                  </a:lnTo>
                  <a:lnTo>
                    <a:pt x="2" y="1070"/>
                  </a:lnTo>
                  <a:lnTo>
                    <a:pt x="0" y="1070"/>
                  </a:lnTo>
                  <a:lnTo>
                    <a:pt x="0" y="1065"/>
                  </a:lnTo>
                  <a:close/>
                  <a:moveTo>
                    <a:pt x="0" y="1050"/>
                  </a:moveTo>
                  <a:lnTo>
                    <a:pt x="2" y="1050"/>
                  </a:lnTo>
                  <a:lnTo>
                    <a:pt x="2" y="1055"/>
                  </a:lnTo>
                  <a:lnTo>
                    <a:pt x="0" y="1055"/>
                  </a:lnTo>
                  <a:lnTo>
                    <a:pt x="0" y="1050"/>
                  </a:lnTo>
                  <a:close/>
                  <a:moveTo>
                    <a:pt x="0" y="1035"/>
                  </a:moveTo>
                  <a:lnTo>
                    <a:pt x="2" y="1035"/>
                  </a:lnTo>
                  <a:lnTo>
                    <a:pt x="2" y="1040"/>
                  </a:lnTo>
                  <a:lnTo>
                    <a:pt x="0" y="1040"/>
                  </a:lnTo>
                  <a:lnTo>
                    <a:pt x="0" y="1035"/>
                  </a:lnTo>
                  <a:close/>
                  <a:moveTo>
                    <a:pt x="0" y="1020"/>
                  </a:moveTo>
                  <a:lnTo>
                    <a:pt x="2" y="1020"/>
                  </a:lnTo>
                  <a:lnTo>
                    <a:pt x="2" y="1025"/>
                  </a:lnTo>
                  <a:lnTo>
                    <a:pt x="0" y="1025"/>
                  </a:lnTo>
                  <a:lnTo>
                    <a:pt x="0" y="1020"/>
                  </a:lnTo>
                  <a:close/>
                  <a:moveTo>
                    <a:pt x="0" y="1006"/>
                  </a:moveTo>
                  <a:lnTo>
                    <a:pt x="2" y="1006"/>
                  </a:lnTo>
                  <a:lnTo>
                    <a:pt x="2" y="1011"/>
                  </a:lnTo>
                  <a:lnTo>
                    <a:pt x="0" y="1011"/>
                  </a:lnTo>
                  <a:lnTo>
                    <a:pt x="0" y="1006"/>
                  </a:lnTo>
                  <a:close/>
                  <a:moveTo>
                    <a:pt x="0" y="991"/>
                  </a:moveTo>
                  <a:lnTo>
                    <a:pt x="2" y="991"/>
                  </a:lnTo>
                  <a:lnTo>
                    <a:pt x="2" y="996"/>
                  </a:lnTo>
                  <a:lnTo>
                    <a:pt x="0" y="996"/>
                  </a:lnTo>
                  <a:lnTo>
                    <a:pt x="0" y="991"/>
                  </a:lnTo>
                  <a:close/>
                  <a:moveTo>
                    <a:pt x="0" y="976"/>
                  </a:moveTo>
                  <a:lnTo>
                    <a:pt x="2" y="976"/>
                  </a:lnTo>
                  <a:lnTo>
                    <a:pt x="2" y="981"/>
                  </a:lnTo>
                  <a:lnTo>
                    <a:pt x="0" y="981"/>
                  </a:lnTo>
                  <a:lnTo>
                    <a:pt x="0" y="976"/>
                  </a:lnTo>
                  <a:close/>
                  <a:moveTo>
                    <a:pt x="0" y="961"/>
                  </a:moveTo>
                  <a:lnTo>
                    <a:pt x="2" y="961"/>
                  </a:lnTo>
                  <a:lnTo>
                    <a:pt x="2" y="966"/>
                  </a:lnTo>
                  <a:lnTo>
                    <a:pt x="0" y="966"/>
                  </a:lnTo>
                  <a:lnTo>
                    <a:pt x="0" y="961"/>
                  </a:lnTo>
                  <a:close/>
                  <a:moveTo>
                    <a:pt x="0" y="946"/>
                  </a:moveTo>
                  <a:lnTo>
                    <a:pt x="2" y="946"/>
                  </a:lnTo>
                  <a:lnTo>
                    <a:pt x="2" y="951"/>
                  </a:lnTo>
                  <a:lnTo>
                    <a:pt x="0" y="951"/>
                  </a:lnTo>
                  <a:lnTo>
                    <a:pt x="0" y="946"/>
                  </a:lnTo>
                  <a:close/>
                  <a:moveTo>
                    <a:pt x="0" y="932"/>
                  </a:moveTo>
                  <a:lnTo>
                    <a:pt x="2" y="932"/>
                  </a:lnTo>
                  <a:lnTo>
                    <a:pt x="2" y="937"/>
                  </a:lnTo>
                  <a:lnTo>
                    <a:pt x="0" y="937"/>
                  </a:lnTo>
                  <a:lnTo>
                    <a:pt x="0" y="932"/>
                  </a:lnTo>
                  <a:close/>
                  <a:moveTo>
                    <a:pt x="0" y="917"/>
                  </a:moveTo>
                  <a:lnTo>
                    <a:pt x="2" y="917"/>
                  </a:lnTo>
                  <a:lnTo>
                    <a:pt x="2" y="922"/>
                  </a:lnTo>
                  <a:lnTo>
                    <a:pt x="0" y="922"/>
                  </a:lnTo>
                  <a:lnTo>
                    <a:pt x="0" y="917"/>
                  </a:lnTo>
                  <a:close/>
                  <a:moveTo>
                    <a:pt x="0" y="902"/>
                  </a:moveTo>
                  <a:lnTo>
                    <a:pt x="2" y="902"/>
                  </a:lnTo>
                  <a:lnTo>
                    <a:pt x="2" y="907"/>
                  </a:lnTo>
                  <a:lnTo>
                    <a:pt x="0" y="907"/>
                  </a:lnTo>
                  <a:lnTo>
                    <a:pt x="0" y="902"/>
                  </a:lnTo>
                  <a:close/>
                  <a:moveTo>
                    <a:pt x="0" y="887"/>
                  </a:moveTo>
                  <a:lnTo>
                    <a:pt x="2" y="887"/>
                  </a:lnTo>
                  <a:lnTo>
                    <a:pt x="2" y="892"/>
                  </a:lnTo>
                  <a:lnTo>
                    <a:pt x="0" y="892"/>
                  </a:lnTo>
                  <a:lnTo>
                    <a:pt x="0" y="887"/>
                  </a:lnTo>
                  <a:close/>
                  <a:moveTo>
                    <a:pt x="0" y="873"/>
                  </a:moveTo>
                  <a:lnTo>
                    <a:pt x="2" y="873"/>
                  </a:lnTo>
                  <a:lnTo>
                    <a:pt x="2" y="877"/>
                  </a:lnTo>
                  <a:lnTo>
                    <a:pt x="0" y="877"/>
                  </a:lnTo>
                  <a:lnTo>
                    <a:pt x="0" y="873"/>
                  </a:lnTo>
                  <a:close/>
                  <a:moveTo>
                    <a:pt x="0" y="858"/>
                  </a:moveTo>
                  <a:lnTo>
                    <a:pt x="2" y="858"/>
                  </a:lnTo>
                  <a:lnTo>
                    <a:pt x="2" y="863"/>
                  </a:lnTo>
                  <a:lnTo>
                    <a:pt x="0" y="863"/>
                  </a:lnTo>
                  <a:lnTo>
                    <a:pt x="0" y="858"/>
                  </a:lnTo>
                  <a:close/>
                  <a:moveTo>
                    <a:pt x="0" y="843"/>
                  </a:moveTo>
                  <a:lnTo>
                    <a:pt x="2" y="843"/>
                  </a:lnTo>
                  <a:lnTo>
                    <a:pt x="2" y="848"/>
                  </a:lnTo>
                  <a:lnTo>
                    <a:pt x="0" y="848"/>
                  </a:lnTo>
                  <a:lnTo>
                    <a:pt x="0" y="843"/>
                  </a:lnTo>
                  <a:close/>
                  <a:moveTo>
                    <a:pt x="0" y="828"/>
                  </a:moveTo>
                  <a:lnTo>
                    <a:pt x="2" y="828"/>
                  </a:lnTo>
                  <a:lnTo>
                    <a:pt x="2" y="833"/>
                  </a:lnTo>
                  <a:lnTo>
                    <a:pt x="0" y="833"/>
                  </a:lnTo>
                  <a:lnTo>
                    <a:pt x="0" y="828"/>
                  </a:lnTo>
                  <a:close/>
                  <a:moveTo>
                    <a:pt x="0" y="813"/>
                  </a:moveTo>
                  <a:lnTo>
                    <a:pt x="2" y="813"/>
                  </a:lnTo>
                  <a:lnTo>
                    <a:pt x="2" y="818"/>
                  </a:lnTo>
                  <a:lnTo>
                    <a:pt x="0" y="818"/>
                  </a:lnTo>
                  <a:lnTo>
                    <a:pt x="0" y="813"/>
                  </a:lnTo>
                  <a:close/>
                  <a:moveTo>
                    <a:pt x="0" y="799"/>
                  </a:moveTo>
                  <a:lnTo>
                    <a:pt x="2" y="799"/>
                  </a:lnTo>
                  <a:lnTo>
                    <a:pt x="2" y="803"/>
                  </a:lnTo>
                  <a:lnTo>
                    <a:pt x="0" y="803"/>
                  </a:lnTo>
                  <a:lnTo>
                    <a:pt x="0" y="799"/>
                  </a:lnTo>
                  <a:close/>
                  <a:moveTo>
                    <a:pt x="0" y="784"/>
                  </a:moveTo>
                  <a:lnTo>
                    <a:pt x="2" y="784"/>
                  </a:lnTo>
                  <a:lnTo>
                    <a:pt x="2" y="789"/>
                  </a:lnTo>
                  <a:lnTo>
                    <a:pt x="0" y="789"/>
                  </a:lnTo>
                  <a:lnTo>
                    <a:pt x="0" y="784"/>
                  </a:lnTo>
                  <a:close/>
                  <a:moveTo>
                    <a:pt x="0" y="769"/>
                  </a:moveTo>
                  <a:lnTo>
                    <a:pt x="2" y="769"/>
                  </a:lnTo>
                  <a:lnTo>
                    <a:pt x="2" y="774"/>
                  </a:lnTo>
                  <a:lnTo>
                    <a:pt x="0" y="774"/>
                  </a:lnTo>
                  <a:lnTo>
                    <a:pt x="0" y="769"/>
                  </a:lnTo>
                  <a:close/>
                  <a:moveTo>
                    <a:pt x="0" y="754"/>
                  </a:moveTo>
                  <a:lnTo>
                    <a:pt x="2" y="754"/>
                  </a:lnTo>
                  <a:lnTo>
                    <a:pt x="2" y="759"/>
                  </a:lnTo>
                  <a:lnTo>
                    <a:pt x="0" y="759"/>
                  </a:lnTo>
                  <a:lnTo>
                    <a:pt x="0" y="754"/>
                  </a:lnTo>
                  <a:close/>
                  <a:moveTo>
                    <a:pt x="0" y="739"/>
                  </a:moveTo>
                  <a:lnTo>
                    <a:pt x="2" y="739"/>
                  </a:lnTo>
                  <a:lnTo>
                    <a:pt x="2" y="744"/>
                  </a:lnTo>
                  <a:lnTo>
                    <a:pt x="0" y="744"/>
                  </a:lnTo>
                  <a:lnTo>
                    <a:pt x="0" y="739"/>
                  </a:lnTo>
                  <a:close/>
                  <a:moveTo>
                    <a:pt x="0" y="725"/>
                  </a:moveTo>
                  <a:lnTo>
                    <a:pt x="2" y="725"/>
                  </a:lnTo>
                  <a:lnTo>
                    <a:pt x="2" y="730"/>
                  </a:lnTo>
                  <a:lnTo>
                    <a:pt x="0" y="730"/>
                  </a:lnTo>
                  <a:lnTo>
                    <a:pt x="0" y="725"/>
                  </a:lnTo>
                  <a:close/>
                  <a:moveTo>
                    <a:pt x="0" y="710"/>
                  </a:moveTo>
                  <a:lnTo>
                    <a:pt x="2" y="710"/>
                  </a:lnTo>
                  <a:lnTo>
                    <a:pt x="2" y="715"/>
                  </a:lnTo>
                  <a:lnTo>
                    <a:pt x="0" y="715"/>
                  </a:lnTo>
                  <a:lnTo>
                    <a:pt x="0" y="710"/>
                  </a:lnTo>
                  <a:close/>
                  <a:moveTo>
                    <a:pt x="0" y="695"/>
                  </a:moveTo>
                  <a:lnTo>
                    <a:pt x="2" y="695"/>
                  </a:lnTo>
                  <a:lnTo>
                    <a:pt x="2" y="700"/>
                  </a:lnTo>
                  <a:lnTo>
                    <a:pt x="0" y="700"/>
                  </a:lnTo>
                  <a:lnTo>
                    <a:pt x="0" y="695"/>
                  </a:lnTo>
                  <a:close/>
                  <a:moveTo>
                    <a:pt x="0" y="680"/>
                  </a:moveTo>
                  <a:lnTo>
                    <a:pt x="2" y="680"/>
                  </a:lnTo>
                  <a:lnTo>
                    <a:pt x="2" y="685"/>
                  </a:lnTo>
                  <a:lnTo>
                    <a:pt x="0" y="685"/>
                  </a:lnTo>
                  <a:lnTo>
                    <a:pt x="0" y="680"/>
                  </a:lnTo>
                  <a:close/>
                  <a:moveTo>
                    <a:pt x="0" y="665"/>
                  </a:moveTo>
                  <a:lnTo>
                    <a:pt x="2" y="665"/>
                  </a:lnTo>
                  <a:lnTo>
                    <a:pt x="2" y="670"/>
                  </a:lnTo>
                  <a:lnTo>
                    <a:pt x="0" y="670"/>
                  </a:lnTo>
                  <a:lnTo>
                    <a:pt x="0" y="665"/>
                  </a:lnTo>
                  <a:close/>
                  <a:moveTo>
                    <a:pt x="0" y="651"/>
                  </a:moveTo>
                  <a:lnTo>
                    <a:pt x="2" y="651"/>
                  </a:lnTo>
                  <a:lnTo>
                    <a:pt x="2" y="656"/>
                  </a:lnTo>
                  <a:lnTo>
                    <a:pt x="0" y="656"/>
                  </a:lnTo>
                  <a:lnTo>
                    <a:pt x="0" y="651"/>
                  </a:lnTo>
                  <a:close/>
                  <a:moveTo>
                    <a:pt x="0" y="636"/>
                  </a:moveTo>
                  <a:lnTo>
                    <a:pt x="2" y="636"/>
                  </a:lnTo>
                  <a:lnTo>
                    <a:pt x="2" y="641"/>
                  </a:lnTo>
                  <a:lnTo>
                    <a:pt x="0" y="641"/>
                  </a:lnTo>
                  <a:lnTo>
                    <a:pt x="0" y="636"/>
                  </a:lnTo>
                  <a:close/>
                  <a:moveTo>
                    <a:pt x="0" y="621"/>
                  </a:moveTo>
                  <a:lnTo>
                    <a:pt x="2" y="621"/>
                  </a:lnTo>
                  <a:lnTo>
                    <a:pt x="2" y="626"/>
                  </a:lnTo>
                  <a:lnTo>
                    <a:pt x="0" y="626"/>
                  </a:lnTo>
                  <a:lnTo>
                    <a:pt x="0" y="621"/>
                  </a:lnTo>
                  <a:close/>
                  <a:moveTo>
                    <a:pt x="0" y="606"/>
                  </a:moveTo>
                  <a:lnTo>
                    <a:pt x="2" y="606"/>
                  </a:lnTo>
                  <a:lnTo>
                    <a:pt x="2" y="611"/>
                  </a:lnTo>
                  <a:lnTo>
                    <a:pt x="0" y="611"/>
                  </a:lnTo>
                  <a:lnTo>
                    <a:pt x="0" y="606"/>
                  </a:lnTo>
                  <a:close/>
                  <a:moveTo>
                    <a:pt x="0" y="592"/>
                  </a:moveTo>
                  <a:lnTo>
                    <a:pt x="2" y="592"/>
                  </a:lnTo>
                  <a:lnTo>
                    <a:pt x="2" y="596"/>
                  </a:lnTo>
                  <a:lnTo>
                    <a:pt x="0" y="596"/>
                  </a:lnTo>
                  <a:lnTo>
                    <a:pt x="0" y="592"/>
                  </a:lnTo>
                  <a:close/>
                  <a:moveTo>
                    <a:pt x="0" y="577"/>
                  </a:moveTo>
                  <a:lnTo>
                    <a:pt x="2" y="577"/>
                  </a:lnTo>
                  <a:lnTo>
                    <a:pt x="2" y="582"/>
                  </a:lnTo>
                  <a:lnTo>
                    <a:pt x="0" y="582"/>
                  </a:lnTo>
                  <a:lnTo>
                    <a:pt x="0" y="577"/>
                  </a:lnTo>
                  <a:close/>
                  <a:moveTo>
                    <a:pt x="0" y="562"/>
                  </a:moveTo>
                  <a:lnTo>
                    <a:pt x="2" y="562"/>
                  </a:lnTo>
                  <a:lnTo>
                    <a:pt x="2" y="567"/>
                  </a:lnTo>
                  <a:lnTo>
                    <a:pt x="0" y="567"/>
                  </a:lnTo>
                  <a:lnTo>
                    <a:pt x="0" y="562"/>
                  </a:lnTo>
                  <a:close/>
                  <a:moveTo>
                    <a:pt x="0" y="547"/>
                  </a:moveTo>
                  <a:lnTo>
                    <a:pt x="2" y="547"/>
                  </a:lnTo>
                  <a:lnTo>
                    <a:pt x="2" y="552"/>
                  </a:lnTo>
                  <a:lnTo>
                    <a:pt x="0" y="552"/>
                  </a:lnTo>
                  <a:lnTo>
                    <a:pt x="0" y="547"/>
                  </a:lnTo>
                  <a:close/>
                  <a:moveTo>
                    <a:pt x="0" y="532"/>
                  </a:moveTo>
                  <a:lnTo>
                    <a:pt x="2" y="532"/>
                  </a:lnTo>
                  <a:lnTo>
                    <a:pt x="2" y="537"/>
                  </a:lnTo>
                  <a:lnTo>
                    <a:pt x="0" y="537"/>
                  </a:lnTo>
                  <a:lnTo>
                    <a:pt x="0" y="532"/>
                  </a:lnTo>
                  <a:close/>
                  <a:moveTo>
                    <a:pt x="0" y="518"/>
                  </a:moveTo>
                  <a:lnTo>
                    <a:pt x="2" y="518"/>
                  </a:lnTo>
                  <a:lnTo>
                    <a:pt x="2" y="522"/>
                  </a:lnTo>
                  <a:lnTo>
                    <a:pt x="0" y="522"/>
                  </a:lnTo>
                  <a:lnTo>
                    <a:pt x="0" y="518"/>
                  </a:lnTo>
                  <a:close/>
                  <a:moveTo>
                    <a:pt x="0" y="503"/>
                  </a:moveTo>
                  <a:lnTo>
                    <a:pt x="2" y="503"/>
                  </a:lnTo>
                  <a:lnTo>
                    <a:pt x="2" y="508"/>
                  </a:lnTo>
                  <a:lnTo>
                    <a:pt x="0" y="508"/>
                  </a:lnTo>
                  <a:lnTo>
                    <a:pt x="0" y="503"/>
                  </a:lnTo>
                  <a:close/>
                  <a:moveTo>
                    <a:pt x="0" y="488"/>
                  </a:moveTo>
                  <a:lnTo>
                    <a:pt x="2" y="488"/>
                  </a:lnTo>
                  <a:lnTo>
                    <a:pt x="2" y="493"/>
                  </a:lnTo>
                  <a:lnTo>
                    <a:pt x="0" y="493"/>
                  </a:lnTo>
                  <a:lnTo>
                    <a:pt x="0" y="488"/>
                  </a:lnTo>
                  <a:close/>
                  <a:moveTo>
                    <a:pt x="0" y="473"/>
                  </a:moveTo>
                  <a:lnTo>
                    <a:pt x="2" y="473"/>
                  </a:lnTo>
                  <a:lnTo>
                    <a:pt x="2" y="478"/>
                  </a:lnTo>
                  <a:lnTo>
                    <a:pt x="0" y="478"/>
                  </a:lnTo>
                  <a:lnTo>
                    <a:pt x="0" y="473"/>
                  </a:lnTo>
                  <a:close/>
                  <a:moveTo>
                    <a:pt x="0" y="458"/>
                  </a:moveTo>
                  <a:lnTo>
                    <a:pt x="2" y="458"/>
                  </a:lnTo>
                  <a:lnTo>
                    <a:pt x="2" y="463"/>
                  </a:lnTo>
                  <a:lnTo>
                    <a:pt x="0" y="463"/>
                  </a:lnTo>
                  <a:lnTo>
                    <a:pt x="0" y="458"/>
                  </a:lnTo>
                  <a:close/>
                  <a:moveTo>
                    <a:pt x="0" y="444"/>
                  </a:moveTo>
                  <a:lnTo>
                    <a:pt x="2" y="444"/>
                  </a:lnTo>
                  <a:lnTo>
                    <a:pt x="2" y="449"/>
                  </a:lnTo>
                  <a:lnTo>
                    <a:pt x="0" y="449"/>
                  </a:lnTo>
                  <a:lnTo>
                    <a:pt x="0" y="444"/>
                  </a:lnTo>
                  <a:close/>
                  <a:moveTo>
                    <a:pt x="0" y="429"/>
                  </a:moveTo>
                  <a:lnTo>
                    <a:pt x="2" y="429"/>
                  </a:lnTo>
                  <a:lnTo>
                    <a:pt x="2" y="434"/>
                  </a:lnTo>
                  <a:lnTo>
                    <a:pt x="0" y="434"/>
                  </a:lnTo>
                  <a:lnTo>
                    <a:pt x="0" y="429"/>
                  </a:lnTo>
                  <a:close/>
                  <a:moveTo>
                    <a:pt x="0" y="414"/>
                  </a:moveTo>
                  <a:lnTo>
                    <a:pt x="2" y="414"/>
                  </a:lnTo>
                  <a:lnTo>
                    <a:pt x="2" y="419"/>
                  </a:lnTo>
                  <a:lnTo>
                    <a:pt x="0" y="419"/>
                  </a:lnTo>
                  <a:lnTo>
                    <a:pt x="0" y="414"/>
                  </a:lnTo>
                  <a:close/>
                  <a:moveTo>
                    <a:pt x="0" y="399"/>
                  </a:moveTo>
                  <a:lnTo>
                    <a:pt x="2" y="399"/>
                  </a:lnTo>
                  <a:lnTo>
                    <a:pt x="2" y="404"/>
                  </a:lnTo>
                  <a:lnTo>
                    <a:pt x="0" y="404"/>
                  </a:lnTo>
                  <a:lnTo>
                    <a:pt x="0" y="399"/>
                  </a:lnTo>
                  <a:close/>
                  <a:moveTo>
                    <a:pt x="0" y="384"/>
                  </a:moveTo>
                  <a:lnTo>
                    <a:pt x="2" y="384"/>
                  </a:lnTo>
                  <a:lnTo>
                    <a:pt x="2" y="389"/>
                  </a:lnTo>
                  <a:lnTo>
                    <a:pt x="0" y="389"/>
                  </a:lnTo>
                  <a:lnTo>
                    <a:pt x="0" y="384"/>
                  </a:lnTo>
                  <a:close/>
                  <a:moveTo>
                    <a:pt x="0" y="370"/>
                  </a:moveTo>
                  <a:lnTo>
                    <a:pt x="2" y="370"/>
                  </a:lnTo>
                  <a:lnTo>
                    <a:pt x="2" y="375"/>
                  </a:lnTo>
                  <a:lnTo>
                    <a:pt x="0" y="375"/>
                  </a:lnTo>
                  <a:lnTo>
                    <a:pt x="0" y="370"/>
                  </a:lnTo>
                  <a:close/>
                  <a:moveTo>
                    <a:pt x="0" y="355"/>
                  </a:moveTo>
                  <a:lnTo>
                    <a:pt x="2" y="355"/>
                  </a:lnTo>
                  <a:lnTo>
                    <a:pt x="2" y="360"/>
                  </a:lnTo>
                  <a:lnTo>
                    <a:pt x="0" y="360"/>
                  </a:lnTo>
                  <a:lnTo>
                    <a:pt x="0" y="355"/>
                  </a:lnTo>
                  <a:close/>
                  <a:moveTo>
                    <a:pt x="0" y="340"/>
                  </a:moveTo>
                  <a:lnTo>
                    <a:pt x="2" y="340"/>
                  </a:lnTo>
                  <a:lnTo>
                    <a:pt x="2" y="345"/>
                  </a:lnTo>
                  <a:lnTo>
                    <a:pt x="0" y="345"/>
                  </a:lnTo>
                  <a:lnTo>
                    <a:pt x="0" y="340"/>
                  </a:lnTo>
                  <a:close/>
                  <a:moveTo>
                    <a:pt x="0" y="325"/>
                  </a:moveTo>
                  <a:lnTo>
                    <a:pt x="2" y="325"/>
                  </a:lnTo>
                  <a:lnTo>
                    <a:pt x="2" y="330"/>
                  </a:lnTo>
                  <a:lnTo>
                    <a:pt x="0" y="330"/>
                  </a:lnTo>
                  <a:lnTo>
                    <a:pt x="0" y="325"/>
                  </a:lnTo>
                  <a:close/>
                  <a:moveTo>
                    <a:pt x="0" y="310"/>
                  </a:moveTo>
                  <a:lnTo>
                    <a:pt x="2" y="310"/>
                  </a:lnTo>
                  <a:lnTo>
                    <a:pt x="2" y="315"/>
                  </a:lnTo>
                  <a:lnTo>
                    <a:pt x="0" y="315"/>
                  </a:lnTo>
                  <a:lnTo>
                    <a:pt x="0" y="310"/>
                  </a:lnTo>
                  <a:close/>
                  <a:moveTo>
                    <a:pt x="0" y="296"/>
                  </a:moveTo>
                  <a:lnTo>
                    <a:pt x="2" y="296"/>
                  </a:lnTo>
                  <a:lnTo>
                    <a:pt x="2" y="301"/>
                  </a:lnTo>
                  <a:lnTo>
                    <a:pt x="0" y="301"/>
                  </a:lnTo>
                  <a:lnTo>
                    <a:pt x="0" y="296"/>
                  </a:lnTo>
                  <a:close/>
                  <a:moveTo>
                    <a:pt x="0" y="281"/>
                  </a:moveTo>
                  <a:lnTo>
                    <a:pt x="2" y="281"/>
                  </a:lnTo>
                  <a:lnTo>
                    <a:pt x="2" y="286"/>
                  </a:lnTo>
                  <a:lnTo>
                    <a:pt x="0" y="286"/>
                  </a:lnTo>
                  <a:lnTo>
                    <a:pt x="0" y="281"/>
                  </a:lnTo>
                  <a:close/>
                  <a:moveTo>
                    <a:pt x="0" y="266"/>
                  </a:moveTo>
                  <a:lnTo>
                    <a:pt x="2" y="266"/>
                  </a:lnTo>
                  <a:lnTo>
                    <a:pt x="2" y="271"/>
                  </a:lnTo>
                  <a:lnTo>
                    <a:pt x="0" y="271"/>
                  </a:lnTo>
                  <a:lnTo>
                    <a:pt x="0" y="266"/>
                  </a:lnTo>
                  <a:close/>
                  <a:moveTo>
                    <a:pt x="0" y="251"/>
                  </a:moveTo>
                  <a:lnTo>
                    <a:pt x="2" y="251"/>
                  </a:lnTo>
                  <a:lnTo>
                    <a:pt x="2" y="256"/>
                  </a:lnTo>
                  <a:lnTo>
                    <a:pt x="0" y="256"/>
                  </a:lnTo>
                  <a:lnTo>
                    <a:pt x="0" y="251"/>
                  </a:lnTo>
                  <a:close/>
                  <a:moveTo>
                    <a:pt x="0" y="237"/>
                  </a:moveTo>
                  <a:lnTo>
                    <a:pt x="2" y="237"/>
                  </a:lnTo>
                  <a:lnTo>
                    <a:pt x="2" y="241"/>
                  </a:lnTo>
                  <a:lnTo>
                    <a:pt x="0" y="241"/>
                  </a:lnTo>
                  <a:lnTo>
                    <a:pt x="0" y="237"/>
                  </a:lnTo>
                  <a:close/>
                  <a:moveTo>
                    <a:pt x="0" y="222"/>
                  </a:moveTo>
                  <a:lnTo>
                    <a:pt x="2" y="222"/>
                  </a:lnTo>
                  <a:lnTo>
                    <a:pt x="2" y="227"/>
                  </a:lnTo>
                  <a:lnTo>
                    <a:pt x="0" y="227"/>
                  </a:lnTo>
                  <a:lnTo>
                    <a:pt x="0" y="222"/>
                  </a:lnTo>
                  <a:close/>
                  <a:moveTo>
                    <a:pt x="0" y="207"/>
                  </a:moveTo>
                  <a:lnTo>
                    <a:pt x="2" y="207"/>
                  </a:lnTo>
                  <a:lnTo>
                    <a:pt x="2" y="212"/>
                  </a:lnTo>
                  <a:lnTo>
                    <a:pt x="0" y="212"/>
                  </a:lnTo>
                  <a:lnTo>
                    <a:pt x="0" y="207"/>
                  </a:lnTo>
                  <a:close/>
                  <a:moveTo>
                    <a:pt x="0" y="192"/>
                  </a:moveTo>
                  <a:lnTo>
                    <a:pt x="2" y="192"/>
                  </a:lnTo>
                  <a:lnTo>
                    <a:pt x="2" y="197"/>
                  </a:lnTo>
                  <a:lnTo>
                    <a:pt x="0" y="197"/>
                  </a:lnTo>
                  <a:lnTo>
                    <a:pt x="0" y="192"/>
                  </a:lnTo>
                  <a:close/>
                  <a:moveTo>
                    <a:pt x="0" y="177"/>
                  </a:moveTo>
                  <a:lnTo>
                    <a:pt x="2" y="177"/>
                  </a:lnTo>
                  <a:lnTo>
                    <a:pt x="2" y="182"/>
                  </a:lnTo>
                  <a:lnTo>
                    <a:pt x="0" y="182"/>
                  </a:lnTo>
                  <a:lnTo>
                    <a:pt x="0" y="177"/>
                  </a:lnTo>
                  <a:close/>
                  <a:moveTo>
                    <a:pt x="0" y="163"/>
                  </a:moveTo>
                  <a:lnTo>
                    <a:pt x="2" y="163"/>
                  </a:lnTo>
                  <a:lnTo>
                    <a:pt x="2" y="168"/>
                  </a:lnTo>
                  <a:lnTo>
                    <a:pt x="0" y="168"/>
                  </a:lnTo>
                  <a:lnTo>
                    <a:pt x="0" y="163"/>
                  </a:lnTo>
                  <a:close/>
                  <a:moveTo>
                    <a:pt x="0" y="148"/>
                  </a:moveTo>
                  <a:lnTo>
                    <a:pt x="2" y="148"/>
                  </a:lnTo>
                  <a:lnTo>
                    <a:pt x="2" y="153"/>
                  </a:lnTo>
                  <a:lnTo>
                    <a:pt x="0" y="153"/>
                  </a:lnTo>
                  <a:lnTo>
                    <a:pt x="0" y="148"/>
                  </a:lnTo>
                  <a:close/>
                  <a:moveTo>
                    <a:pt x="0" y="133"/>
                  </a:moveTo>
                  <a:lnTo>
                    <a:pt x="2" y="133"/>
                  </a:lnTo>
                  <a:lnTo>
                    <a:pt x="2" y="138"/>
                  </a:lnTo>
                  <a:lnTo>
                    <a:pt x="0" y="138"/>
                  </a:lnTo>
                  <a:lnTo>
                    <a:pt x="0" y="133"/>
                  </a:lnTo>
                  <a:close/>
                  <a:moveTo>
                    <a:pt x="0" y="118"/>
                  </a:moveTo>
                  <a:lnTo>
                    <a:pt x="2" y="118"/>
                  </a:lnTo>
                  <a:lnTo>
                    <a:pt x="2" y="123"/>
                  </a:lnTo>
                  <a:lnTo>
                    <a:pt x="0" y="123"/>
                  </a:lnTo>
                  <a:lnTo>
                    <a:pt x="0" y="118"/>
                  </a:lnTo>
                  <a:close/>
                  <a:moveTo>
                    <a:pt x="0" y="103"/>
                  </a:moveTo>
                  <a:lnTo>
                    <a:pt x="2" y="103"/>
                  </a:lnTo>
                  <a:lnTo>
                    <a:pt x="2" y="108"/>
                  </a:lnTo>
                  <a:lnTo>
                    <a:pt x="0" y="108"/>
                  </a:lnTo>
                  <a:lnTo>
                    <a:pt x="0" y="103"/>
                  </a:lnTo>
                  <a:close/>
                  <a:moveTo>
                    <a:pt x="0" y="89"/>
                  </a:moveTo>
                  <a:lnTo>
                    <a:pt x="2" y="89"/>
                  </a:lnTo>
                  <a:lnTo>
                    <a:pt x="2" y="94"/>
                  </a:lnTo>
                  <a:lnTo>
                    <a:pt x="0" y="94"/>
                  </a:lnTo>
                  <a:lnTo>
                    <a:pt x="0" y="89"/>
                  </a:lnTo>
                  <a:close/>
                  <a:moveTo>
                    <a:pt x="0" y="74"/>
                  </a:moveTo>
                  <a:lnTo>
                    <a:pt x="2" y="74"/>
                  </a:lnTo>
                  <a:lnTo>
                    <a:pt x="2" y="79"/>
                  </a:lnTo>
                  <a:lnTo>
                    <a:pt x="0" y="79"/>
                  </a:lnTo>
                  <a:lnTo>
                    <a:pt x="0" y="74"/>
                  </a:lnTo>
                  <a:close/>
                  <a:moveTo>
                    <a:pt x="0" y="59"/>
                  </a:moveTo>
                  <a:lnTo>
                    <a:pt x="2" y="59"/>
                  </a:lnTo>
                  <a:lnTo>
                    <a:pt x="2" y="64"/>
                  </a:lnTo>
                  <a:lnTo>
                    <a:pt x="0" y="64"/>
                  </a:lnTo>
                  <a:lnTo>
                    <a:pt x="0" y="59"/>
                  </a:lnTo>
                  <a:close/>
                  <a:moveTo>
                    <a:pt x="0" y="44"/>
                  </a:moveTo>
                  <a:lnTo>
                    <a:pt x="2" y="44"/>
                  </a:lnTo>
                  <a:lnTo>
                    <a:pt x="2" y="49"/>
                  </a:lnTo>
                  <a:lnTo>
                    <a:pt x="0" y="49"/>
                  </a:lnTo>
                  <a:lnTo>
                    <a:pt x="0" y="44"/>
                  </a:lnTo>
                  <a:close/>
                  <a:moveTo>
                    <a:pt x="0" y="29"/>
                  </a:moveTo>
                  <a:lnTo>
                    <a:pt x="2" y="29"/>
                  </a:lnTo>
                  <a:lnTo>
                    <a:pt x="2" y="34"/>
                  </a:lnTo>
                  <a:lnTo>
                    <a:pt x="0" y="34"/>
                  </a:lnTo>
                  <a:lnTo>
                    <a:pt x="0" y="29"/>
                  </a:lnTo>
                  <a:close/>
                  <a:moveTo>
                    <a:pt x="0" y="15"/>
                  </a:moveTo>
                  <a:lnTo>
                    <a:pt x="2" y="15"/>
                  </a:lnTo>
                  <a:lnTo>
                    <a:pt x="2" y="20"/>
                  </a:lnTo>
                  <a:lnTo>
                    <a:pt x="0" y="20"/>
                  </a:lnTo>
                  <a:lnTo>
                    <a:pt x="0" y="15"/>
                  </a:lnTo>
                  <a:close/>
                  <a:moveTo>
                    <a:pt x="0" y="0"/>
                  </a:moveTo>
                  <a:lnTo>
                    <a:pt x="2" y="0"/>
                  </a:lnTo>
                  <a:lnTo>
                    <a:pt x="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68" name="Line 90"/>
            <p:cNvSpPr>
              <a:spLocks noChangeShapeType="1"/>
            </p:cNvSpPr>
            <p:nvPr/>
          </p:nvSpPr>
          <p:spPr bwMode="auto">
            <a:xfrm flipV="1">
              <a:off x="1600" y="3238"/>
              <a:ext cx="0" cy="31"/>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9" name="Line 91"/>
            <p:cNvSpPr>
              <a:spLocks noChangeShapeType="1"/>
            </p:cNvSpPr>
            <p:nvPr/>
          </p:nvSpPr>
          <p:spPr bwMode="auto">
            <a:xfrm>
              <a:off x="1600" y="1305"/>
              <a:ext cx="0" cy="32"/>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0" name="Freeform 92"/>
            <p:cNvSpPr>
              <a:spLocks/>
            </p:cNvSpPr>
            <p:nvPr/>
          </p:nvSpPr>
          <p:spPr bwMode="auto">
            <a:xfrm>
              <a:off x="1554" y="3342"/>
              <a:ext cx="56" cy="85"/>
            </a:xfrm>
            <a:custGeom>
              <a:avLst/>
              <a:gdLst>
                <a:gd name="T0" fmla="*/ 58 w 112"/>
                <a:gd name="T1" fmla="*/ 0 h 85"/>
                <a:gd name="T2" fmla="*/ 80 w 112"/>
                <a:gd name="T3" fmla="*/ 1 h 85"/>
                <a:gd name="T4" fmla="*/ 96 w 112"/>
                <a:gd name="T5" fmla="*/ 7 h 85"/>
                <a:gd name="T6" fmla="*/ 108 w 112"/>
                <a:gd name="T7" fmla="*/ 14 h 85"/>
                <a:gd name="T8" fmla="*/ 112 w 112"/>
                <a:gd name="T9" fmla="*/ 23 h 85"/>
                <a:gd name="T10" fmla="*/ 110 w 112"/>
                <a:gd name="T11" fmla="*/ 28 h 85"/>
                <a:gd name="T12" fmla="*/ 108 w 112"/>
                <a:gd name="T13" fmla="*/ 33 h 85"/>
                <a:gd name="T14" fmla="*/ 102 w 112"/>
                <a:gd name="T15" fmla="*/ 38 h 85"/>
                <a:gd name="T16" fmla="*/ 94 w 112"/>
                <a:gd name="T17" fmla="*/ 44 h 85"/>
                <a:gd name="T18" fmla="*/ 80 w 112"/>
                <a:gd name="T19" fmla="*/ 50 h 85"/>
                <a:gd name="T20" fmla="*/ 62 w 112"/>
                <a:gd name="T21" fmla="*/ 59 h 85"/>
                <a:gd name="T22" fmla="*/ 52 w 112"/>
                <a:gd name="T23" fmla="*/ 62 h 85"/>
                <a:gd name="T24" fmla="*/ 46 w 112"/>
                <a:gd name="T25" fmla="*/ 65 h 85"/>
                <a:gd name="T26" fmla="*/ 40 w 112"/>
                <a:gd name="T27" fmla="*/ 68 h 85"/>
                <a:gd name="T28" fmla="*/ 38 w 112"/>
                <a:gd name="T29" fmla="*/ 69 h 85"/>
                <a:gd name="T30" fmla="*/ 32 w 112"/>
                <a:gd name="T31" fmla="*/ 72 h 85"/>
                <a:gd name="T32" fmla="*/ 28 w 112"/>
                <a:gd name="T33" fmla="*/ 75 h 85"/>
                <a:gd name="T34" fmla="*/ 112 w 112"/>
                <a:gd name="T35" fmla="*/ 75 h 85"/>
                <a:gd name="T36" fmla="*/ 112 w 112"/>
                <a:gd name="T37" fmla="*/ 85 h 85"/>
                <a:gd name="T38" fmla="*/ 0 w 112"/>
                <a:gd name="T39" fmla="*/ 85 h 85"/>
                <a:gd name="T40" fmla="*/ 0 w 112"/>
                <a:gd name="T41" fmla="*/ 81 h 85"/>
                <a:gd name="T42" fmla="*/ 2 w 112"/>
                <a:gd name="T43" fmla="*/ 78 h 85"/>
                <a:gd name="T44" fmla="*/ 8 w 112"/>
                <a:gd name="T45" fmla="*/ 72 h 85"/>
                <a:gd name="T46" fmla="*/ 16 w 112"/>
                <a:gd name="T47" fmla="*/ 66 h 85"/>
                <a:gd name="T48" fmla="*/ 22 w 112"/>
                <a:gd name="T49" fmla="*/ 62 h 85"/>
                <a:gd name="T50" fmla="*/ 32 w 112"/>
                <a:gd name="T51" fmla="*/ 58 h 85"/>
                <a:gd name="T52" fmla="*/ 42 w 112"/>
                <a:gd name="T53" fmla="*/ 54 h 85"/>
                <a:gd name="T54" fmla="*/ 66 w 112"/>
                <a:gd name="T55" fmla="*/ 43 h 85"/>
                <a:gd name="T56" fmla="*/ 80 w 112"/>
                <a:gd name="T57" fmla="*/ 36 h 85"/>
                <a:gd name="T58" fmla="*/ 86 w 112"/>
                <a:gd name="T59" fmla="*/ 31 h 85"/>
                <a:gd name="T60" fmla="*/ 88 w 112"/>
                <a:gd name="T61" fmla="*/ 27 h 85"/>
                <a:gd name="T62" fmla="*/ 90 w 112"/>
                <a:gd name="T63" fmla="*/ 23 h 85"/>
                <a:gd name="T64" fmla="*/ 88 w 112"/>
                <a:gd name="T65" fmla="*/ 19 h 85"/>
                <a:gd name="T66" fmla="*/ 86 w 112"/>
                <a:gd name="T67" fmla="*/ 16 h 85"/>
                <a:gd name="T68" fmla="*/ 82 w 112"/>
                <a:gd name="T69" fmla="*/ 13 h 85"/>
                <a:gd name="T70" fmla="*/ 74 w 112"/>
                <a:gd name="T71" fmla="*/ 10 h 85"/>
                <a:gd name="T72" fmla="*/ 66 w 112"/>
                <a:gd name="T73" fmla="*/ 9 h 85"/>
                <a:gd name="T74" fmla="*/ 58 w 112"/>
                <a:gd name="T75" fmla="*/ 8 h 85"/>
                <a:gd name="T76" fmla="*/ 48 w 112"/>
                <a:gd name="T77" fmla="*/ 9 h 85"/>
                <a:gd name="T78" fmla="*/ 40 w 112"/>
                <a:gd name="T79" fmla="*/ 10 h 85"/>
                <a:gd name="T80" fmla="*/ 34 w 112"/>
                <a:gd name="T81" fmla="*/ 13 h 85"/>
                <a:gd name="T82" fmla="*/ 28 w 112"/>
                <a:gd name="T83" fmla="*/ 16 h 85"/>
                <a:gd name="T84" fmla="*/ 26 w 112"/>
                <a:gd name="T85" fmla="*/ 20 h 85"/>
                <a:gd name="T86" fmla="*/ 24 w 112"/>
                <a:gd name="T87" fmla="*/ 25 h 85"/>
                <a:gd name="T88" fmla="*/ 4 w 112"/>
                <a:gd name="T89" fmla="*/ 24 h 85"/>
                <a:gd name="T90" fmla="*/ 8 w 112"/>
                <a:gd name="T91" fmla="*/ 14 h 85"/>
                <a:gd name="T92" fmla="*/ 20 w 112"/>
                <a:gd name="T93" fmla="*/ 6 h 85"/>
                <a:gd name="T94" fmla="*/ 36 w 112"/>
                <a:gd name="T95" fmla="*/ 1 h 85"/>
                <a:gd name="T96" fmla="*/ 58 w 112"/>
                <a:gd name="T9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85">
                  <a:moveTo>
                    <a:pt x="58" y="0"/>
                  </a:moveTo>
                  <a:lnTo>
                    <a:pt x="80" y="1"/>
                  </a:lnTo>
                  <a:lnTo>
                    <a:pt x="96" y="7"/>
                  </a:lnTo>
                  <a:lnTo>
                    <a:pt x="108" y="14"/>
                  </a:lnTo>
                  <a:lnTo>
                    <a:pt x="112" y="23"/>
                  </a:lnTo>
                  <a:lnTo>
                    <a:pt x="110" y="28"/>
                  </a:lnTo>
                  <a:lnTo>
                    <a:pt x="108" y="33"/>
                  </a:lnTo>
                  <a:lnTo>
                    <a:pt x="102" y="38"/>
                  </a:lnTo>
                  <a:lnTo>
                    <a:pt x="94" y="44"/>
                  </a:lnTo>
                  <a:lnTo>
                    <a:pt x="80" y="50"/>
                  </a:lnTo>
                  <a:lnTo>
                    <a:pt x="62" y="59"/>
                  </a:lnTo>
                  <a:lnTo>
                    <a:pt x="52" y="62"/>
                  </a:lnTo>
                  <a:lnTo>
                    <a:pt x="46" y="65"/>
                  </a:lnTo>
                  <a:lnTo>
                    <a:pt x="40" y="68"/>
                  </a:lnTo>
                  <a:lnTo>
                    <a:pt x="38" y="69"/>
                  </a:lnTo>
                  <a:lnTo>
                    <a:pt x="32" y="72"/>
                  </a:lnTo>
                  <a:lnTo>
                    <a:pt x="28" y="75"/>
                  </a:lnTo>
                  <a:lnTo>
                    <a:pt x="112" y="75"/>
                  </a:lnTo>
                  <a:lnTo>
                    <a:pt x="112" y="85"/>
                  </a:lnTo>
                  <a:lnTo>
                    <a:pt x="0" y="85"/>
                  </a:lnTo>
                  <a:lnTo>
                    <a:pt x="0" y="81"/>
                  </a:lnTo>
                  <a:lnTo>
                    <a:pt x="2" y="78"/>
                  </a:lnTo>
                  <a:lnTo>
                    <a:pt x="8" y="72"/>
                  </a:lnTo>
                  <a:lnTo>
                    <a:pt x="16" y="66"/>
                  </a:lnTo>
                  <a:lnTo>
                    <a:pt x="22" y="62"/>
                  </a:lnTo>
                  <a:lnTo>
                    <a:pt x="32" y="58"/>
                  </a:lnTo>
                  <a:lnTo>
                    <a:pt x="42" y="54"/>
                  </a:lnTo>
                  <a:lnTo>
                    <a:pt x="66" y="43"/>
                  </a:lnTo>
                  <a:lnTo>
                    <a:pt x="80" y="36"/>
                  </a:lnTo>
                  <a:lnTo>
                    <a:pt x="86" y="31"/>
                  </a:lnTo>
                  <a:lnTo>
                    <a:pt x="88" y="27"/>
                  </a:lnTo>
                  <a:lnTo>
                    <a:pt x="90" y="23"/>
                  </a:lnTo>
                  <a:lnTo>
                    <a:pt x="88" y="19"/>
                  </a:lnTo>
                  <a:lnTo>
                    <a:pt x="86" y="16"/>
                  </a:lnTo>
                  <a:lnTo>
                    <a:pt x="82" y="13"/>
                  </a:lnTo>
                  <a:lnTo>
                    <a:pt x="74" y="10"/>
                  </a:lnTo>
                  <a:lnTo>
                    <a:pt x="66" y="9"/>
                  </a:lnTo>
                  <a:lnTo>
                    <a:pt x="58" y="8"/>
                  </a:lnTo>
                  <a:lnTo>
                    <a:pt x="48" y="9"/>
                  </a:lnTo>
                  <a:lnTo>
                    <a:pt x="40" y="10"/>
                  </a:lnTo>
                  <a:lnTo>
                    <a:pt x="34" y="13"/>
                  </a:lnTo>
                  <a:lnTo>
                    <a:pt x="28" y="16"/>
                  </a:lnTo>
                  <a:lnTo>
                    <a:pt x="26" y="20"/>
                  </a:lnTo>
                  <a:lnTo>
                    <a:pt x="24" y="25"/>
                  </a:lnTo>
                  <a:lnTo>
                    <a:pt x="4" y="24"/>
                  </a:lnTo>
                  <a:lnTo>
                    <a:pt x="8" y="14"/>
                  </a:lnTo>
                  <a:lnTo>
                    <a:pt x="20" y="6"/>
                  </a:lnTo>
                  <a:lnTo>
                    <a:pt x="36" y="1"/>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71" name="Freeform 93"/>
            <p:cNvSpPr>
              <a:spLocks noEditPoints="1"/>
            </p:cNvSpPr>
            <p:nvPr/>
          </p:nvSpPr>
          <p:spPr bwMode="auto">
            <a:xfrm>
              <a:off x="1621" y="3342"/>
              <a:ext cx="55" cy="86"/>
            </a:xfrm>
            <a:custGeom>
              <a:avLst/>
              <a:gdLst>
                <a:gd name="T0" fmla="*/ 54 w 110"/>
                <a:gd name="T1" fmla="*/ 8 h 86"/>
                <a:gd name="T2" fmla="*/ 46 w 110"/>
                <a:gd name="T3" fmla="*/ 9 h 86"/>
                <a:gd name="T4" fmla="*/ 38 w 110"/>
                <a:gd name="T5" fmla="*/ 11 h 86"/>
                <a:gd name="T6" fmla="*/ 32 w 110"/>
                <a:gd name="T7" fmla="*/ 15 h 86"/>
                <a:gd name="T8" fmla="*/ 26 w 110"/>
                <a:gd name="T9" fmla="*/ 21 h 86"/>
                <a:gd name="T10" fmla="*/ 22 w 110"/>
                <a:gd name="T11" fmla="*/ 31 h 86"/>
                <a:gd name="T12" fmla="*/ 22 w 110"/>
                <a:gd name="T13" fmla="*/ 43 h 86"/>
                <a:gd name="T14" fmla="*/ 22 w 110"/>
                <a:gd name="T15" fmla="*/ 55 h 86"/>
                <a:gd name="T16" fmla="*/ 26 w 110"/>
                <a:gd name="T17" fmla="*/ 65 h 86"/>
                <a:gd name="T18" fmla="*/ 30 w 110"/>
                <a:gd name="T19" fmla="*/ 71 h 86"/>
                <a:gd name="T20" fmla="*/ 36 w 110"/>
                <a:gd name="T21" fmla="*/ 74 h 86"/>
                <a:gd name="T22" fmla="*/ 42 w 110"/>
                <a:gd name="T23" fmla="*/ 76 h 86"/>
                <a:gd name="T24" fmla="*/ 48 w 110"/>
                <a:gd name="T25" fmla="*/ 77 h 86"/>
                <a:gd name="T26" fmla="*/ 56 w 110"/>
                <a:gd name="T27" fmla="*/ 78 h 86"/>
                <a:gd name="T28" fmla="*/ 62 w 110"/>
                <a:gd name="T29" fmla="*/ 77 h 86"/>
                <a:gd name="T30" fmla="*/ 68 w 110"/>
                <a:gd name="T31" fmla="*/ 76 h 86"/>
                <a:gd name="T32" fmla="*/ 74 w 110"/>
                <a:gd name="T33" fmla="*/ 74 h 86"/>
                <a:gd name="T34" fmla="*/ 80 w 110"/>
                <a:gd name="T35" fmla="*/ 71 h 86"/>
                <a:gd name="T36" fmla="*/ 84 w 110"/>
                <a:gd name="T37" fmla="*/ 65 h 86"/>
                <a:gd name="T38" fmla="*/ 88 w 110"/>
                <a:gd name="T39" fmla="*/ 55 h 86"/>
                <a:gd name="T40" fmla="*/ 88 w 110"/>
                <a:gd name="T41" fmla="*/ 43 h 86"/>
                <a:gd name="T42" fmla="*/ 88 w 110"/>
                <a:gd name="T43" fmla="*/ 31 h 86"/>
                <a:gd name="T44" fmla="*/ 84 w 110"/>
                <a:gd name="T45" fmla="*/ 21 h 86"/>
                <a:gd name="T46" fmla="*/ 80 w 110"/>
                <a:gd name="T47" fmla="*/ 15 h 86"/>
                <a:gd name="T48" fmla="*/ 74 w 110"/>
                <a:gd name="T49" fmla="*/ 12 h 86"/>
                <a:gd name="T50" fmla="*/ 68 w 110"/>
                <a:gd name="T51" fmla="*/ 10 h 86"/>
                <a:gd name="T52" fmla="*/ 62 w 110"/>
                <a:gd name="T53" fmla="*/ 9 h 86"/>
                <a:gd name="T54" fmla="*/ 54 w 110"/>
                <a:gd name="T55" fmla="*/ 8 h 86"/>
                <a:gd name="T56" fmla="*/ 56 w 110"/>
                <a:gd name="T57" fmla="*/ 0 h 86"/>
                <a:gd name="T58" fmla="*/ 64 w 110"/>
                <a:gd name="T59" fmla="*/ 0 h 86"/>
                <a:gd name="T60" fmla="*/ 72 w 110"/>
                <a:gd name="T61" fmla="*/ 1 h 86"/>
                <a:gd name="T62" fmla="*/ 80 w 110"/>
                <a:gd name="T63" fmla="*/ 3 h 86"/>
                <a:gd name="T64" fmla="*/ 86 w 110"/>
                <a:gd name="T65" fmla="*/ 5 h 86"/>
                <a:gd name="T66" fmla="*/ 92 w 110"/>
                <a:gd name="T67" fmla="*/ 7 h 86"/>
                <a:gd name="T68" fmla="*/ 96 w 110"/>
                <a:gd name="T69" fmla="*/ 10 h 86"/>
                <a:gd name="T70" fmla="*/ 102 w 110"/>
                <a:gd name="T71" fmla="*/ 16 h 86"/>
                <a:gd name="T72" fmla="*/ 106 w 110"/>
                <a:gd name="T73" fmla="*/ 23 h 86"/>
                <a:gd name="T74" fmla="*/ 110 w 110"/>
                <a:gd name="T75" fmla="*/ 32 h 86"/>
                <a:gd name="T76" fmla="*/ 110 w 110"/>
                <a:gd name="T77" fmla="*/ 43 h 86"/>
                <a:gd name="T78" fmla="*/ 108 w 110"/>
                <a:gd name="T79" fmla="*/ 57 h 86"/>
                <a:gd name="T80" fmla="*/ 104 w 110"/>
                <a:gd name="T81" fmla="*/ 67 h 86"/>
                <a:gd name="T82" fmla="*/ 100 w 110"/>
                <a:gd name="T83" fmla="*/ 73 h 86"/>
                <a:gd name="T84" fmla="*/ 94 w 110"/>
                <a:gd name="T85" fmla="*/ 78 h 86"/>
                <a:gd name="T86" fmla="*/ 86 w 110"/>
                <a:gd name="T87" fmla="*/ 81 h 86"/>
                <a:gd name="T88" fmla="*/ 76 w 110"/>
                <a:gd name="T89" fmla="*/ 84 h 86"/>
                <a:gd name="T90" fmla="*/ 66 w 110"/>
                <a:gd name="T91" fmla="*/ 86 h 86"/>
                <a:gd name="T92" fmla="*/ 56 w 110"/>
                <a:gd name="T93" fmla="*/ 86 h 86"/>
                <a:gd name="T94" fmla="*/ 34 w 110"/>
                <a:gd name="T95" fmla="*/ 84 h 86"/>
                <a:gd name="T96" fmla="*/ 16 w 110"/>
                <a:gd name="T97" fmla="*/ 78 h 86"/>
                <a:gd name="T98" fmla="*/ 8 w 110"/>
                <a:gd name="T99" fmla="*/ 69 h 86"/>
                <a:gd name="T100" fmla="*/ 2 w 110"/>
                <a:gd name="T101" fmla="*/ 57 h 86"/>
                <a:gd name="T102" fmla="*/ 0 w 110"/>
                <a:gd name="T103" fmla="*/ 43 h 86"/>
                <a:gd name="T104" fmla="*/ 2 w 110"/>
                <a:gd name="T105" fmla="*/ 30 h 86"/>
                <a:gd name="T106" fmla="*/ 6 w 110"/>
                <a:gd name="T107" fmla="*/ 19 h 86"/>
                <a:gd name="T108" fmla="*/ 10 w 110"/>
                <a:gd name="T109" fmla="*/ 13 h 86"/>
                <a:gd name="T110" fmla="*/ 16 w 110"/>
                <a:gd name="T111" fmla="*/ 8 h 86"/>
                <a:gd name="T112" fmla="*/ 24 w 110"/>
                <a:gd name="T113" fmla="*/ 5 h 86"/>
                <a:gd name="T114" fmla="*/ 34 w 110"/>
                <a:gd name="T115" fmla="*/ 2 h 86"/>
                <a:gd name="T116" fmla="*/ 44 w 110"/>
                <a:gd name="T117" fmla="*/ 0 h 86"/>
                <a:gd name="T118" fmla="*/ 56 w 110"/>
                <a:gd name="T1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6">
                  <a:moveTo>
                    <a:pt x="54" y="8"/>
                  </a:moveTo>
                  <a:lnTo>
                    <a:pt x="46" y="9"/>
                  </a:lnTo>
                  <a:lnTo>
                    <a:pt x="38" y="11"/>
                  </a:lnTo>
                  <a:lnTo>
                    <a:pt x="32" y="15"/>
                  </a:lnTo>
                  <a:lnTo>
                    <a:pt x="26" y="21"/>
                  </a:lnTo>
                  <a:lnTo>
                    <a:pt x="22" y="31"/>
                  </a:lnTo>
                  <a:lnTo>
                    <a:pt x="22" y="43"/>
                  </a:lnTo>
                  <a:lnTo>
                    <a:pt x="22" y="55"/>
                  </a:lnTo>
                  <a:lnTo>
                    <a:pt x="26" y="65"/>
                  </a:lnTo>
                  <a:lnTo>
                    <a:pt x="30" y="71"/>
                  </a:lnTo>
                  <a:lnTo>
                    <a:pt x="36" y="74"/>
                  </a:lnTo>
                  <a:lnTo>
                    <a:pt x="42" y="76"/>
                  </a:lnTo>
                  <a:lnTo>
                    <a:pt x="48" y="77"/>
                  </a:lnTo>
                  <a:lnTo>
                    <a:pt x="56" y="78"/>
                  </a:lnTo>
                  <a:lnTo>
                    <a:pt x="62" y="77"/>
                  </a:lnTo>
                  <a:lnTo>
                    <a:pt x="68" y="76"/>
                  </a:lnTo>
                  <a:lnTo>
                    <a:pt x="74" y="74"/>
                  </a:lnTo>
                  <a:lnTo>
                    <a:pt x="80" y="71"/>
                  </a:lnTo>
                  <a:lnTo>
                    <a:pt x="84" y="65"/>
                  </a:lnTo>
                  <a:lnTo>
                    <a:pt x="88" y="55"/>
                  </a:lnTo>
                  <a:lnTo>
                    <a:pt x="88" y="43"/>
                  </a:lnTo>
                  <a:lnTo>
                    <a:pt x="88" y="31"/>
                  </a:lnTo>
                  <a:lnTo>
                    <a:pt x="84" y="21"/>
                  </a:lnTo>
                  <a:lnTo>
                    <a:pt x="80" y="15"/>
                  </a:lnTo>
                  <a:lnTo>
                    <a:pt x="74" y="12"/>
                  </a:lnTo>
                  <a:lnTo>
                    <a:pt x="68" y="10"/>
                  </a:lnTo>
                  <a:lnTo>
                    <a:pt x="62" y="9"/>
                  </a:lnTo>
                  <a:lnTo>
                    <a:pt x="54" y="8"/>
                  </a:lnTo>
                  <a:close/>
                  <a:moveTo>
                    <a:pt x="56" y="0"/>
                  </a:moveTo>
                  <a:lnTo>
                    <a:pt x="64" y="0"/>
                  </a:lnTo>
                  <a:lnTo>
                    <a:pt x="72" y="1"/>
                  </a:lnTo>
                  <a:lnTo>
                    <a:pt x="80" y="3"/>
                  </a:lnTo>
                  <a:lnTo>
                    <a:pt x="86" y="5"/>
                  </a:lnTo>
                  <a:lnTo>
                    <a:pt x="92" y="7"/>
                  </a:lnTo>
                  <a:lnTo>
                    <a:pt x="96" y="10"/>
                  </a:lnTo>
                  <a:lnTo>
                    <a:pt x="102" y="16"/>
                  </a:lnTo>
                  <a:lnTo>
                    <a:pt x="106" y="23"/>
                  </a:lnTo>
                  <a:lnTo>
                    <a:pt x="110" y="32"/>
                  </a:lnTo>
                  <a:lnTo>
                    <a:pt x="110" y="43"/>
                  </a:lnTo>
                  <a:lnTo>
                    <a:pt x="108" y="57"/>
                  </a:lnTo>
                  <a:lnTo>
                    <a:pt x="104" y="67"/>
                  </a:lnTo>
                  <a:lnTo>
                    <a:pt x="100" y="73"/>
                  </a:lnTo>
                  <a:lnTo>
                    <a:pt x="94" y="78"/>
                  </a:lnTo>
                  <a:lnTo>
                    <a:pt x="86" y="81"/>
                  </a:lnTo>
                  <a:lnTo>
                    <a:pt x="76" y="84"/>
                  </a:lnTo>
                  <a:lnTo>
                    <a:pt x="66" y="86"/>
                  </a:lnTo>
                  <a:lnTo>
                    <a:pt x="56" y="86"/>
                  </a:lnTo>
                  <a:lnTo>
                    <a:pt x="34" y="84"/>
                  </a:lnTo>
                  <a:lnTo>
                    <a:pt x="16" y="78"/>
                  </a:lnTo>
                  <a:lnTo>
                    <a:pt x="8" y="69"/>
                  </a:lnTo>
                  <a:lnTo>
                    <a:pt x="2" y="57"/>
                  </a:lnTo>
                  <a:lnTo>
                    <a:pt x="0" y="43"/>
                  </a:lnTo>
                  <a:lnTo>
                    <a:pt x="2" y="30"/>
                  </a:lnTo>
                  <a:lnTo>
                    <a:pt x="6" y="19"/>
                  </a:lnTo>
                  <a:lnTo>
                    <a:pt x="10" y="13"/>
                  </a:lnTo>
                  <a:lnTo>
                    <a:pt x="16" y="8"/>
                  </a:lnTo>
                  <a:lnTo>
                    <a:pt x="24" y="5"/>
                  </a:lnTo>
                  <a:lnTo>
                    <a:pt x="34" y="2"/>
                  </a:lnTo>
                  <a:lnTo>
                    <a:pt x="44" y="0"/>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72" name="Freeform 94"/>
            <p:cNvSpPr>
              <a:spLocks noEditPoints="1"/>
            </p:cNvSpPr>
            <p:nvPr/>
          </p:nvSpPr>
          <p:spPr bwMode="auto">
            <a:xfrm>
              <a:off x="1982" y="1312"/>
              <a:ext cx="1" cy="1957"/>
            </a:xfrm>
            <a:custGeom>
              <a:avLst/>
              <a:gdLst>
                <a:gd name="T0" fmla="*/ 0 w 2"/>
                <a:gd name="T1" fmla="*/ 1923 h 1957"/>
                <a:gd name="T2" fmla="*/ 2 w 2"/>
                <a:gd name="T3" fmla="*/ 1893 h 1957"/>
                <a:gd name="T4" fmla="*/ 2 w 2"/>
                <a:gd name="T5" fmla="*/ 1868 h 1957"/>
                <a:gd name="T6" fmla="*/ 0 w 2"/>
                <a:gd name="T7" fmla="*/ 1839 h 1957"/>
                <a:gd name="T8" fmla="*/ 0 w 2"/>
                <a:gd name="T9" fmla="*/ 1804 h 1957"/>
                <a:gd name="T10" fmla="*/ 0 w 2"/>
                <a:gd name="T11" fmla="*/ 1760 h 1957"/>
                <a:gd name="T12" fmla="*/ 2 w 2"/>
                <a:gd name="T13" fmla="*/ 1730 h 1957"/>
                <a:gd name="T14" fmla="*/ 2 w 2"/>
                <a:gd name="T15" fmla="*/ 1706 h 1957"/>
                <a:gd name="T16" fmla="*/ 0 w 2"/>
                <a:gd name="T17" fmla="*/ 1676 h 1957"/>
                <a:gd name="T18" fmla="*/ 0 w 2"/>
                <a:gd name="T19" fmla="*/ 1642 h 1957"/>
                <a:gd name="T20" fmla="*/ 0 w 2"/>
                <a:gd name="T21" fmla="*/ 1597 h 1957"/>
                <a:gd name="T22" fmla="*/ 2 w 2"/>
                <a:gd name="T23" fmla="*/ 1568 h 1957"/>
                <a:gd name="T24" fmla="*/ 2 w 2"/>
                <a:gd name="T25" fmla="*/ 1543 h 1957"/>
                <a:gd name="T26" fmla="*/ 0 w 2"/>
                <a:gd name="T27" fmla="*/ 1513 h 1957"/>
                <a:gd name="T28" fmla="*/ 0 w 2"/>
                <a:gd name="T29" fmla="*/ 1479 h 1957"/>
                <a:gd name="T30" fmla="*/ 0 w 2"/>
                <a:gd name="T31" fmla="*/ 1435 h 1957"/>
                <a:gd name="T32" fmla="*/ 2 w 2"/>
                <a:gd name="T33" fmla="*/ 1405 h 1957"/>
                <a:gd name="T34" fmla="*/ 2 w 2"/>
                <a:gd name="T35" fmla="*/ 1380 h 1957"/>
                <a:gd name="T36" fmla="*/ 0 w 2"/>
                <a:gd name="T37" fmla="*/ 1351 h 1957"/>
                <a:gd name="T38" fmla="*/ 0 w 2"/>
                <a:gd name="T39" fmla="*/ 1316 h 1957"/>
                <a:gd name="T40" fmla="*/ 0 w 2"/>
                <a:gd name="T41" fmla="*/ 1272 h 1957"/>
                <a:gd name="T42" fmla="*/ 2 w 2"/>
                <a:gd name="T43" fmla="*/ 1242 h 1957"/>
                <a:gd name="T44" fmla="*/ 2 w 2"/>
                <a:gd name="T45" fmla="*/ 1218 h 1957"/>
                <a:gd name="T46" fmla="*/ 0 w 2"/>
                <a:gd name="T47" fmla="*/ 1188 h 1957"/>
                <a:gd name="T48" fmla="*/ 0 w 2"/>
                <a:gd name="T49" fmla="*/ 1153 h 1957"/>
                <a:gd name="T50" fmla="*/ 0 w 2"/>
                <a:gd name="T51" fmla="*/ 1109 h 1957"/>
                <a:gd name="T52" fmla="*/ 2 w 2"/>
                <a:gd name="T53" fmla="*/ 1080 h 1957"/>
                <a:gd name="T54" fmla="*/ 2 w 2"/>
                <a:gd name="T55" fmla="*/ 1055 h 1957"/>
                <a:gd name="T56" fmla="*/ 0 w 2"/>
                <a:gd name="T57" fmla="*/ 1025 h 1957"/>
                <a:gd name="T58" fmla="*/ 0 w 2"/>
                <a:gd name="T59" fmla="*/ 991 h 1957"/>
                <a:gd name="T60" fmla="*/ 0 w 2"/>
                <a:gd name="T61" fmla="*/ 946 h 1957"/>
                <a:gd name="T62" fmla="*/ 2 w 2"/>
                <a:gd name="T63" fmla="*/ 917 h 1957"/>
                <a:gd name="T64" fmla="*/ 2 w 2"/>
                <a:gd name="T65" fmla="*/ 892 h 1957"/>
                <a:gd name="T66" fmla="*/ 0 w 2"/>
                <a:gd name="T67" fmla="*/ 863 h 1957"/>
                <a:gd name="T68" fmla="*/ 0 w 2"/>
                <a:gd name="T69" fmla="*/ 828 h 1957"/>
                <a:gd name="T70" fmla="*/ 0 w 2"/>
                <a:gd name="T71" fmla="*/ 784 h 1957"/>
                <a:gd name="T72" fmla="*/ 2 w 2"/>
                <a:gd name="T73" fmla="*/ 754 h 1957"/>
                <a:gd name="T74" fmla="*/ 2 w 2"/>
                <a:gd name="T75" fmla="*/ 730 h 1957"/>
                <a:gd name="T76" fmla="*/ 0 w 2"/>
                <a:gd name="T77" fmla="*/ 700 h 1957"/>
                <a:gd name="T78" fmla="*/ 0 w 2"/>
                <a:gd name="T79" fmla="*/ 665 h 1957"/>
                <a:gd name="T80" fmla="*/ 0 w 2"/>
                <a:gd name="T81" fmla="*/ 621 h 1957"/>
                <a:gd name="T82" fmla="*/ 2 w 2"/>
                <a:gd name="T83" fmla="*/ 592 h 1957"/>
                <a:gd name="T84" fmla="*/ 2 w 2"/>
                <a:gd name="T85" fmla="*/ 567 h 1957"/>
                <a:gd name="T86" fmla="*/ 0 w 2"/>
                <a:gd name="T87" fmla="*/ 537 h 1957"/>
                <a:gd name="T88" fmla="*/ 0 w 2"/>
                <a:gd name="T89" fmla="*/ 503 h 1957"/>
                <a:gd name="T90" fmla="*/ 0 w 2"/>
                <a:gd name="T91" fmla="*/ 458 h 1957"/>
                <a:gd name="T92" fmla="*/ 2 w 2"/>
                <a:gd name="T93" fmla="*/ 429 h 1957"/>
                <a:gd name="T94" fmla="*/ 2 w 2"/>
                <a:gd name="T95" fmla="*/ 404 h 1957"/>
                <a:gd name="T96" fmla="*/ 0 w 2"/>
                <a:gd name="T97" fmla="*/ 375 h 1957"/>
                <a:gd name="T98" fmla="*/ 0 w 2"/>
                <a:gd name="T99" fmla="*/ 340 h 1957"/>
                <a:gd name="T100" fmla="*/ 0 w 2"/>
                <a:gd name="T101" fmla="*/ 296 h 1957"/>
                <a:gd name="T102" fmla="*/ 2 w 2"/>
                <a:gd name="T103" fmla="*/ 266 h 1957"/>
                <a:gd name="T104" fmla="*/ 2 w 2"/>
                <a:gd name="T105" fmla="*/ 241 h 1957"/>
                <a:gd name="T106" fmla="*/ 0 w 2"/>
                <a:gd name="T107" fmla="*/ 212 h 1957"/>
                <a:gd name="T108" fmla="*/ 0 w 2"/>
                <a:gd name="T109" fmla="*/ 177 h 1957"/>
                <a:gd name="T110" fmla="*/ 0 w 2"/>
                <a:gd name="T111" fmla="*/ 133 h 1957"/>
                <a:gd name="T112" fmla="*/ 2 w 2"/>
                <a:gd name="T113" fmla="*/ 103 h 1957"/>
                <a:gd name="T114" fmla="*/ 2 w 2"/>
                <a:gd name="T115" fmla="*/ 79 h 1957"/>
                <a:gd name="T116" fmla="*/ 0 w 2"/>
                <a:gd name="T117" fmla="*/ 49 h 1957"/>
                <a:gd name="T118" fmla="*/ 0 w 2"/>
                <a:gd name="T119" fmla="*/ 1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1957">
                  <a:moveTo>
                    <a:pt x="0" y="1952"/>
                  </a:moveTo>
                  <a:lnTo>
                    <a:pt x="2" y="1952"/>
                  </a:lnTo>
                  <a:lnTo>
                    <a:pt x="2" y="1957"/>
                  </a:lnTo>
                  <a:lnTo>
                    <a:pt x="0" y="1957"/>
                  </a:lnTo>
                  <a:lnTo>
                    <a:pt x="0" y="1952"/>
                  </a:lnTo>
                  <a:close/>
                  <a:moveTo>
                    <a:pt x="0" y="1937"/>
                  </a:moveTo>
                  <a:lnTo>
                    <a:pt x="2" y="1937"/>
                  </a:lnTo>
                  <a:lnTo>
                    <a:pt x="2" y="1942"/>
                  </a:lnTo>
                  <a:lnTo>
                    <a:pt x="0" y="1942"/>
                  </a:lnTo>
                  <a:lnTo>
                    <a:pt x="0" y="1937"/>
                  </a:lnTo>
                  <a:close/>
                  <a:moveTo>
                    <a:pt x="0" y="1923"/>
                  </a:moveTo>
                  <a:lnTo>
                    <a:pt x="2" y="1923"/>
                  </a:lnTo>
                  <a:lnTo>
                    <a:pt x="2" y="1928"/>
                  </a:lnTo>
                  <a:lnTo>
                    <a:pt x="0" y="1928"/>
                  </a:lnTo>
                  <a:lnTo>
                    <a:pt x="0" y="1923"/>
                  </a:lnTo>
                  <a:close/>
                  <a:moveTo>
                    <a:pt x="0" y="1908"/>
                  </a:moveTo>
                  <a:lnTo>
                    <a:pt x="2" y="1908"/>
                  </a:lnTo>
                  <a:lnTo>
                    <a:pt x="2" y="1913"/>
                  </a:lnTo>
                  <a:lnTo>
                    <a:pt x="0" y="1913"/>
                  </a:lnTo>
                  <a:lnTo>
                    <a:pt x="0" y="1908"/>
                  </a:lnTo>
                  <a:close/>
                  <a:moveTo>
                    <a:pt x="0" y="1893"/>
                  </a:moveTo>
                  <a:lnTo>
                    <a:pt x="2" y="1893"/>
                  </a:lnTo>
                  <a:lnTo>
                    <a:pt x="2" y="1898"/>
                  </a:lnTo>
                  <a:lnTo>
                    <a:pt x="0" y="1898"/>
                  </a:lnTo>
                  <a:lnTo>
                    <a:pt x="0" y="1893"/>
                  </a:lnTo>
                  <a:close/>
                  <a:moveTo>
                    <a:pt x="0" y="1878"/>
                  </a:moveTo>
                  <a:lnTo>
                    <a:pt x="2" y="1878"/>
                  </a:lnTo>
                  <a:lnTo>
                    <a:pt x="2" y="1883"/>
                  </a:lnTo>
                  <a:lnTo>
                    <a:pt x="0" y="1883"/>
                  </a:lnTo>
                  <a:lnTo>
                    <a:pt x="0" y="1878"/>
                  </a:lnTo>
                  <a:close/>
                  <a:moveTo>
                    <a:pt x="0" y="1863"/>
                  </a:moveTo>
                  <a:lnTo>
                    <a:pt x="2" y="1863"/>
                  </a:lnTo>
                  <a:lnTo>
                    <a:pt x="2" y="1868"/>
                  </a:lnTo>
                  <a:lnTo>
                    <a:pt x="0" y="1868"/>
                  </a:lnTo>
                  <a:lnTo>
                    <a:pt x="0" y="1863"/>
                  </a:lnTo>
                  <a:close/>
                  <a:moveTo>
                    <a:pt x="0" y="1849"/>
                  </a:moveTo>
                  <a:lnTo>
                    <a:pt x="2" y="1849"/>
                  </a:lnTo>
                  <a:lnTo>
                    <a:pt x="2" y="1854"/>
                  </a:lnTo>
                  <a:lnTo>
                    <a:pt x="0" y="1854"/>
                  </a:lnTo>
                  <a:lnTo>
                    <a:pt x="0" y="1849"/>
                  </a:lnTo>
                  <a:close/>
                  <a:moveTo>
                    <a:pt x="0" y="1834"/>
                  </a:moveTo>
                  <a:lnTo>
                    <a:pt x="2" y="1834"/>
                  </a:lnTo>
                  <a:lnTo>
                    <a:pt x="2" y="1839"/>
                  </a:lnTo>
                  <a:lnTo>
                    <a:pt x="0" y="1839"/>
                  </a:lnTo>
                  <a:lnTo>
                    <a:pt x="0" y="1834"/>
                  </a:lnTo>
                  <a:close/>
                  <a:moveTo>
                    <a:pt x="0" y="1819"/>
                  </a:moveTo>
                  <a:lnTo>
                    <a:pt x="2" y="1819"/>
                  </a:lnTo>
                  <a:lnTo>
                    <a:pt x="2" y="1824"/>
                  </a:lnTo>
                  <a:lnTo>
                    <a:pt x="0" y="1824"/>
                  </a:lnTo>
                  <a:lnTo>
                    <a:pt x="0" y="1819"/>
                  </a:lnTo>
                  <a:close/>
                  <a:moveTo>
                    <a:pt x="0" y="1804"/>
                  </a:moveTo>
                  <a:lnTo>
                    <a:pt x="2" y="1804"/>
                  </a:lnTo>
                  <a:lnTo>
                    <a:pt x="2" y="1809"/>
                  </a:lnTo>
                  <a:lnTo>
                    <a:pt x="0" y="1809"/>
                  </a:lnTo>
                  <a:lnTo>
                    <a:pt x="0" y="1804"/>
                  </a:lnTo>
                  <a:close/>
                  <a:moveTo>
                    <a:pt x="0" y="1789"/>
                  </a:moveTo>
                  <a:lnTo>
                    <a:pt x="2" y="1789"/>
                  </a:lnTo>
                  <a:lnTo>
                    <a:pt x="2" y="1794"/>
                  </a:lnTo>
                  <a:lnTo>
                    <a:pt x="0" y="1794"/>
                  </a:lnTo>
                  <a:lnTo>
                    <a:pt x="0" y="1789"/>
                  </a:lnTo>
                  <a:close/>
                  <a:moveTo>
                    <a:pt x="0" y="1775"/>
                  </a:moveTo>
                  <a:lnTo>
                    <a:pt x="2" y="1775"/>
                  </a:lnTo>
                  <a:lnTo>
                    <a:pt x="2" y="1780"/>
                  </a:lnTo>
                  <a:lnTo>
                    <a:pt x="0" y="1780"/>
                  </a:lnTo>
                  <a:lnTo>
                    <a:pt x="0" y="1775"/>
                  </a:lnTo>
                  <a:close/>
                  <a:moveTo>
                    <a:pt x="0" y="1760"/>
                  </a:moveTo>
                  <a:lnTo>
                    <a:pt x="2" y="1760"/>
                  </a:lnTo>
                  <a:lnTo>
                    <a:pt x="2" y="1765"/>
                  </a:lnTo>
                  <a:lnTo>
                    <a:pt x="0" y="1765"/>
                  </a:lnTo>
                  <a:lnTo>
                    <a:pt x="0" y="1760"/>
                  </a:lnTo>
                  <a:close/>
                  <a:moveTo>
                    <a:pt x="0" y="1745"/>
                  </a:moveTo>
                  <a:lnTo>
                    <a:pt x="2" y="1745"/>
                  </a:lnTo>
                  <a:lnTo>
                    <a:pt x="2" y="1750"/>
                  </a:lnTo>
                  <a:lnTo>
                    <a:pt x="0" y="1750"/>
                  </a:lnTo>
                  <a:lnTo>
                    <a:pt x="0" y="1745"/>
                  </a:lnTo>
                  <a:close/>
                  <a:moveTo>
                    <a:pt x="0" y="1730"/>
                  </a:moveTo>
                  <a:lnTo>
                    <a:pt x="2" y="1730"/>
                  </a:lnTo>
                  <a:lnTo>
                    <a:pt x="2" y="1735"/>
                  </a:lnTo>
                  <a:lnTo>
                    <a:pt x="0" y="1735"/>
                  </a:lnTo>
                  <a:lnTo>
                    <a:pt x="0" y="1730"/>
                  </a:lnTo>
                  <a:close/>
                  <a:moveTo>
                    <a:pt x="0" y="1716"/>
                  </a:moveTo>
                  <a:lnTo>
                    <a:pt x="2" y="1716"/>
                  </a:lnTo>
                  <a:lnTo>
                    <a:pt x="2" y="1720"/>
                  </a:lnTo>
                  <a:lnTo>
                    <a:pt x="0" y="1720"/>
                  </a:lnTo>
                  <a:lnTo>
                    <a:pt x="0" y="1716"/>
                  </a:lnTo>
                  <a:close/>
                  <a:moveTo>
                    <a:pt x="0" y="1701"/>
                  </a:moveTo>
                  <a:lnTo>
                    <a:pt x="2" y="1701"/>
                  </a:lnTo>
                  <a:lnTo>
                    <a:pt x="2" y="1706"/>
                  </a:lnTo>
                  <a:lnTo>
                    <a:pt x="0" y="1706"/>
                  </a:lnTo>
                  <a:lnTo>
                    <a:pt x="0" y="1701"/>
                  </a:lnTo>
                  <a:close/>
                  <a:moveTo>
                    <a:pt x="0" y="1686"/>
                  </a:moveTo>
                  <a:lnTo>
                    <a:pt x="2" y="1686"/>
                  </a:lnTo>
                  <a:lnTo>
                    <a:pt x="2" y="1691"/>
                  </a:lnTo>
                  <a:lnTo>
                    <a:pt x="0" y="1691"/>
                  </a:lnTo>
                  <a:lnTo>
                    <a:pt x="0" y="1686"/>
                  </a:lnTo>
                  <a:close/>
                  <a:moveTo>
                    <a:pt x="0" y="1671"/>
                  </a:moveTo>
                  <a:lnTo>
                    <a:pt x="2" y="1671"/>
                  </a:lnTo>
                  <a:lnTo>
                    <a:pt x="2" y="1676"/>
                  </a:lnTo>
                  <a:lnTo>
                    <a:pt x="0" y="1676"/>
                  </a:lnTo>
                  <a:lnTo>
                    <a:pt x="0" y="1671"/>
                  </a:lnTo>
                  <a:close/>
                  <a:moveTo>
                    <a:pt x="0" y="1656"/>
                  </a:moveTo>
                  <a:lnTo>
                    <a:pt x="2" y="1656"/>
                  </a:lnTo>
                  <a:lnTo>
                    <a:pt x="2" y="1661"/>
                  </a:lnTo>
                  <a:lnTo>
                    <a:pt x="0" y="1661"/>
                  </a:lnTo>
                  <a:lnTo>
                    <a:pt x="0" y="1656"/>
                  </a:lnTo>
                  <a:close/>
                  <a:moveTo>
                    <a:pt x="0" y="1642"/>
                  </a:moveTo>
                  <a:lnTo>
                    <a:pt x="2" y="1642"/>
                  </a:lnTo>
                  <a:lnTo>
                    <a:pt x="2" y="1647"/>
                  </a:lnTo>
                  <a:lnTo>
                    <a:pt x="0" y="1647"/>
                  </a:lnTo>
                  <a:lnTo>
                    <a:pt x="0" y="1642"/>
                  </a:lnTo>
                  <a:close/>
                  <a:moveTo>
                    <a:pt x="0" y="1627"/>
                  </a:moveTo>
                  <a:lnTo>
                    <a:pt x="2" y="1627"/>
                  </a:lnTo>
                  <a:lnTo>
                    <a:pt x="2" y="1632"/>
                  </a:lnTo>
                  <a:lnTo>
                    <a:pt x="0" y="1632"/>
                  </a:lnTo>
                  <a:lnTo>
                    <a:pt x="0" y="1627"/>
                  </a:lnTo>
                  <a:close/>
                  <a:moveTo>
                    <a:pt x="0" y="1612"/>
                  </a:moveTo>
                  <a:lnTo>
                    <a:pt x="2" y="1612"/>
                  </a:lnTo>
                  <a:lnTo>
                    <a:pt x="2" y="1617"/>
                  </a:lnTo>
                  <a:lnTo>
                    <a:pt x="0" y="1617"/>
                  </a:lnTo>
                  <a:lnTo>
                    <a:pt x="0" y="1612"/>
                  </a:lnTo>
                  <a:close/>
                  <a:moveTo>
                    <a:pt x="0" y="1597"/>
                  </a:moveTo>
                  <a:lnTo>
                    <a:pt x="2" y="1597"/>
                  </a:lnTo>
                  <a:lnTo>
                    <a:pt x="2" y="1602"/>
                  </a:lnTo>
                  <a:lnTo>
                    <a:pt x="0" y="1602"/>
                  </a:lnTo>
                  <a:lnTo>
                    <a:pt x="0" y="1597"/>
                  </a:lnTo>
                  <a:close/>
                  <a:moveTo>
                    <a:pt x="0" y="1582"/>
                  </a:moveTo>
                  <a:lnTo>
                    <a:pt x="2" y="1582"/>
                  </a:lnTo>
                  <a:lnTo>
                    <a:pt x="2" y="1587"/>
                  </a:lnTo>
                  <a:lnTo>
                    <a:pt x="0" y="1587"/>
                  </a:lnTo>
                  <a:lnTo>
                    <a:pt x="0" y="1582"/>
                  </a:lnTo>
                  <a:close/>
                  <a:moveTo>
                    <a:pt x="0" y="1568"/>
                  </a:moveTo>
                  <a:lnTo>
                    <a:pt x="2" y="1568"/>
                  </a:lnTo>
                  <a:lnTo>
                    <a:pt x="2" y="1573"/>
                  </a:lnTo>
                  <a:lnTo>
                    <a:pt x="0" y="1573"/>
                  </a:lnTo>
                  <a:lnTo>
                    <a:pt x="0" y="1568"/>
                  </a:lnTo>
                  <a:close/>
                  <a:moveTo>
                    <a:pt x="0" y="1553"/>
                  </a:moveTo>
                  <a:lnTo>
                    <a:pt x="2" y="1553"/>
                  </a:lnTo>
                  <a:lnTo>
                    <a:pt x="2" y="1558"/>
                  </a:lnTo>
                  <a:lnTo>
                    <a:pt x="0" y="1558"/>
                  </a:lnTo>
                  <a:lnTo>
                    <a:pt x="0" y="1553"/>
                  </a:lnTo>
                  <a:close/>
                  <a:moveTo>
                    <a:pt x="0" y="1538"/>
                  </a:moveTo>
                  <a:lnTo>
                    <a:pt x="2" y="1538"/>
                  </a:lnTo>
                  <a:lnTo>
                    <a:pt x="2" y="1543"/>
                  </a:lnTo>
                  <a:lnTo>
                    <a:pt x="0" y="1543"/>
                  </a:lnTo>
                  <a:lnTo>
                    <a:pt x="0" y="1538"/>
                  </a:lnTo>
                  <a:close/>
                  <a:moveTo>
                    <a:pt x="0" y="1523"/>
                  </a:moveTo>
                  <a:lnTo>
                    <a:pt x="2" y="1523"/>
                  </a:lnTo>
                  <a:lnTo>
                    <a:pt x="2" y="1528"/>
                  </a:lnTo>
                  <a:lnTo>
                    <a:pt x="0" y="1528"/>
                  </a:lnTo>
                  <a:lnTo>
                    <a:pt x="0" y="1523"/>
                  </a:lnTo>
                  <a:close/>
                  <a:moveTo>
                    <a:pt x="0" y="1508"/>
                  </a:moveTo>
                  <a:lnTo>
                    <a:pt x="2" y="1508"/>
                  </a:lnTo>
                  <a:lnTo>
                    <a:pt x="2" y="1513"/>
                  </a:lnTo>
                  <a:lnTo>
                    <a:pt x="0" y="1513"/>
                  </a:lnTo>
                  <a:lnTo>
                    <a:pt x="0" y="1508"/>
                  </a:lnTo>
                  <a:close/>
                  <a:moveTo>
                    <a:pt x="0" y="1494"/>
                  </a:moveTo>
                  <a:lnTo>
                    <a:pt x="2" y="1494"/>
                  </a:lnTo>
                  <a:lnTo>
                    <a:pt x="2" y="1499"/>
                  </a:lnTo>
                  <a:lnTo>
                    <a:pt x="0" y="1499"/>
                  </a:lnTo>
                  <a:lnTo>
                    <a:pt x="0" y="1494"/>
                  </a:lnTo>
                  <a:close/>
                  <a:moveTo>
                    <a:pt x="0" y="1479"/>
                  </a:moveTo>
                  <a:lnTo>
                    <a:pt x="2" y="1479"/>
                  </a:lnTo>
                  <a:lnTo>
                    <a:pt x="2" y="1484"/>
                  </a:lnTo>
                  <a:lnTo>
                    <a:pt x="0" y="1484"/>
                  </a:lnTo>
                  <a:lnTo>
                    <a:pt x="0" y="1479"/>
                  </a:lnTo>
                  <a:close/>
                  <a:moveTo>
                    <a:pt x="0" y="1464"/>
                  </a:moveTo>
                  <a:lnTo>
                    <a:pt x="2" y="1464"/>
                  </a:lnTo>
                  <a:lnTo>
                    <a:pt x="2" y="1469"/>
                  </a:lnTo>
                  <a:lnTo>
                    <a:pt x="0" y="1469"/>
                  </a:lnTo>
                  <a:lnTo>
                    <a:pt x="0" y="1464"/>
                  </a:lnTo>
                  <a:close/>
                  <a:moveTo>
                    <a:pt x="0" y="1449"/>
                  </a:moveTo>
                  <a:lnTo>
                    <a:pt x="2" y="1449"/>
                  </a:lnTo>
                  <a:lnTo>
                    <a:pt x="2" y="1454"/>
                  </a:lnTo>
                  <a:lnTo>
                    <a:pt x="0" y="1454"/>
                  </a:lnTo>
                  <a:lnTo>
                    <a:pt x="0" y="1449"/>
                  </a:lnTo>
                  <a:close/>
                  <a:moveTo>
                    <a:pt x="0" y="1435"/>
                  </a:moveTo>
                  <a:lnTo>
                    <a:pt x="2" y="1435"/>
                  </a:lnTo>
                  <a:lnTo>
                    <a:pt x="2" y="1439"/>
                  </a:lnTo>
                  <a:lnTo>
                    <a:pt x="0" y="1439"/>
                  </a:lnTo>
                  <a:lnTo>
                    <a:pt x="0" y="1435"/>
                  </a:lnTo>
                  <a:close/>
                  <a:moveTo>
                    <a:pt x="0" y="1420"/>
                  </a:moveTo>
                  <a:lnTo>
                    <a:pt x="2" y="1420"/>
                  </a:lnTo>
                  <a:lnTo>
                    <a:pt x="2" y="1425"/>
                  </a:lnTo>
                  <a:lnTo>
                    <a:pt x="0" y="1425"/>
                  </a:lnTo>
                  <a:lnTo>
                    <a:pt x="0" y="1420"/>
                  </a:lnTo>
                  <a:close/>
                  <a:moveTo>
                    <a:pt x="0" y="1405"/>
                  </a:moveTo>
                  <a:lnTo>
                    <a:pt x="2" y="1405"/>
                  </a:lnTo>
                  <a:lnTo>
                    <a:pt x="2" y="1410"/>
                  </a:lnTo>
                  <a:lnTo>
                    <a:pt x="0" y="1410"/>
                  </a:lnTo>
                  <a:lnTo>
                    <a:pt x="0" y="1405"/>
                  </a:lnTo>
                  <a:close/>
                  <a:moveTo>
                    <a:pt x="0" y="1390"/>
                  </a:moveTo>
                  <a:lnTo>
                    <a:pt x="2" y="1390"/>
                  </a:lnTo>
                  <a:lnTo>
                    <a:pt x="2" y="1395"/>
                  </a:lnTo>
                  <a:lnTo>
                    <a:pt x="0" y="1395"/>
                  </a:lnTo>
                  <a:lnTo>
                    <a:pt x="0" y="1390"/>
                  </a:lnTo>
                  <a:close/>
                  <a:moveTo>
                    <a:pt x="0" y="1375"/>
                  </a:moveTo>
                  <a:lnTo>
                    <a:pt x="2" y="1375"/>
                  </a:lnTo>
                  <a:lnTo>
                    <a:pt x="2" y="1380"/>
                  </a:lnTo>
                  <a:lnTo>
                    <a:pt x="0" y="1380"/>
                  </a:lnTo>
                  <a:lnTo>
                    <a:pt x="0" y="1375"/>
                  </a:lnTo>
                  <a:close/>
                  <a:moveTo>
                    <a:pt x="0" y="1361"/>
                  </a:moveTo>
                  <a:lnTo>
                    <a:pt x="2" y="1361"/>
                  </a:lnTo>
                  <a:lnTo>
                    <a:pt x="2" y="1365"/>
                  </a:lnTo>
                  <a:lnTo>
                    <a:pt x="0" y="1365"/>
                  </a:lnTo>
                  <a:lnTo>
                    <a:pt x="0" y="1361"/>
                  </a:lnTo>
                  <a:close/>
                  <a:moveTo>
                    <a:pt x="0" y="1346"/>
                  </a:moveTo>
                  <a:lnTo>
                    <a:pt x="2" y="1346"/>
                  </a:lnTo>
                  <a:lnTo>
                    <a:pt x="2" y="1351"/>
                  </a:lnTo>
                  <a:lnTo>
                    <a:pt x="0" y="1351"/>
                  </a:lnTo>
                  <a:lnTo>
                    <a:pt x="0" y="1346"/>
                  </a:lnTo>
                  <a:close/>
                  <a:moveTo>
                    <a:pt x="0" y="1331"/>
                  </a:moveTo>
                  <a:lnTo>
                    <a:pt x="2" y="1331"/>
                  </a:lnTo>
                  <a:lnTo>
                    <a:pt x="2" y="1336"/>
                  </a:lnTo>
                  <a:lnTo>
                    <a:pt x="0" y="1336"/>
                  </a:lnTo>
                  <a:lnTo>
                    <a:pt x="0" y="1331"/>
                  </a:lnTo>
                  <a:close/>
                  <a:moveTo>
                    <a:pt x="0" y="1316"/>
                  </a:moveTo>
                  <a:lnTo>
                    <a:pt x="2" y="1316"/>
                  </a:lnTo>
                  <a:lnTo>
                    <a:pt x="2" y="1321"/>
                  </a:lnTo>
                  <a:lnTo>
                    <a:pt x="0" y="1321"/>
                  </a:lnTo>
                  <a:lnTo>
                    <a:pt x="0" y="1316"/>
                  </a:lnTo>
                  <a:close/>
                  <a:moveTo>
                    <a:pt x="0" y="1301"/>
                  </a:moveTo>
                  <a:lnTo>
                    <a:pt x="2" y="1301"/>
                  </a:lnTo>
                  <a:lnTo>
                    <a:pt x="2" y="1306"/>
                  </a:lnTo>
                  <a:lnTo>
                    <a:pt x="0" y="1306"/>
                  </a:lnTo>
                  <a:lnTo>
                    <a:pt x="0" y="1301"/>
                  </a:lnTo>
                  <a:close/>
                  <a:moveTo>
                    <a:pt x="0" y="1287"/>
                  </a:moveTo>
                  <a:lnTo>
                    <a:pt x="2" y="1287"/>
                  </a:lnTo>
                  <a:lnTo>
                    <a:pt x="2" y="1292"/>
                  </a:lnTo>
                  <a:lnTo>
                    <a:pt x="0" y="1292"/>
                  </a:lnTo>
                  <a:lnTo>
                    <a:pt x="0" y="1287"/>
                  </a:lnTo>
                  <a:close/>
                  <a:moveTo>
                    <a:pt x="0" y="1272"/>
                  </a:moveTo>
                  <a:lnTo>
                    <a:pt x="2" y="1272"/>
                  </a:lnTo>
                  <a:lnTo>
                    <a:pt x="2" y="1277"/>
                  </a:lnTo>
                  <a:lnTo>
                    <a:pt x="0" y="1277"/>
                  </a:lnTo>
                  <a:lnTo>
                    <a:pt x="0" y="1272"/>
                  </a:lnTo>
                  <a:close/>
                  <a:moveTo>
                    <a:pt x="0" y="1257"/>
                  </a:moveTo>
                  <a:lnTo>
                    <a:pt x="2" y="1257"/>
                  </a:lnTo>
                  <a:lnTo>
                    <a:pt x="2" y="1262"/>
                  </a:lnTo>
                  <a:lnTo>
                    <a:pt x="0" y="1262"/>
                  </a:lnTo>
                  <a:lnTo>
                    <a:pt x="0" y="1257"/>
                  </a:lnTo>
                  <a:close/>
                  <a:moveTo>
                    <a:pt x="0" y="1242"/>
                  </a:moveTo>
                  <a:lnTo>
                    <a:pt x="2" y="1242"/>
                  </a:lnTo>
                  <a:lnTo>
                    <a:pt x="2" y="1247"/>
                  </a:lnTo>
                  <a:lnTo>
                    <a:pt x="0" y="1247"/>
                  </a:lnTo>
                  <a:lnTo>
                    <a:pt x="0" y="1242"/>
                  </a:lnTo>
                  <a:close/>
                  <a:moveTo>
                    <a:pt x="0" y="1227"/>
                  </a:moveTo>
                  <a:lnTo>
                    <a:pt x="2" y="1227"/>
                  </a:lnTo>
                  <a:lnTo>
                    <a:pt x="2" y="1232"/>
                  </a:lnTo>
                  <a:lnTo>
                    <a:pt x="0" y="1232"/>
                  </a:lnTo>
                  <a:lnTo>
                    <a:pt x="0" y="1227"/>
                  </a:lnTo>
                  <a:close/>
                  <a:moveTo>
                    <a:pt x="0" y="1213"/>
                  </a:moveTo>
                  <a:lnTo>
                    <a:pt x="2" y="1213"/>
                  </a:lnTo>
                  <a:lnTo>
                    <a:pt x="2" y="1218"/>
                  </a:lnTo>
                  <a:lnTo>
                    <a:pt x="0" y="1218"/>
                  </a:lnTo>
                  <a:lnTo>
                    <a:pt x="0" y="1213"/>
                  </a:lnTo>
                  <a:close/>
                  <a:moveTo>
                    <a:pt x="0" y="1198"/>
                  </a:moveTo>
                  <a:lnTo>
                    <a:pt x="2" y="1198"/>
                  </a:lnTo>
                  <a:lnTo>
                    <a:pt x="2" y="1203"/>
                  </a:lnTo>
                  <a:lnTo>
                    <a:pt x="0" y="1203"/>
                  </a:lnTo>
                  <a:lnTo>
                    <a:pt x="0" y="1198"/>
                  </a:lnTo>
                  <a:close/>
                  <a:moveTo>
                    <a:pt x="0" y="1183"/>
                  </a:moveTo>
                  <a:lnTo>
                    <a:pt x="2" y="1183"/>
                  </a:lnTo>
                  <a:lnTo>
                    <a:pt x="2" y="1188"/>
                  </a:lnTo>
                  <a:lnTo>
                    <a:pt x="0" y="1188"/>
                  </a:lnTo>
                  <a:lnTo>
                    <a:pt x="0" y="1183"/>
                  </a:lnTo>
                  <a:close/>
                  <a:moveTo>
                    <a:pt x="0" y="1168"/>
                  </a:moveTo>
                  <a:lnTo>
                    <a:pt x="2" y="1168"/>
                  </a:lnTo>
                  <a:lnTo>
                    <a:pt x="2" y="1173"/>
                  </a:lnTo>
                  <a:lnTo>
                    <a:pt x="0" y="1173"/>
                  </a:lnTo>
                  <a:lnTo>
                    <a:pt x="0" y="1168"/>
                  </a:lnTo>
                  <a:close/>
                  <a:moveTo>
                    <a:pt x="0" y="1153"/>
                  </a:moveTo>
                  <a:lnTo>
                    <a:pt x="2" y="1153"/>
                  </a:lnTo>
                  <a:lnTo>
                    <a:pt x="2" y="1158"/>
                  </a:lnTo>
                  <a:lnTo>
                    <a:pt x="0" y="1158"/>
                  </a:lnTo>
                  <a:lnTo>
                    <a:pt x="0" y="1153"/>
                  </a:lnTo>
                  <a:close/>
                  <a:moveTo>
                    <a:pt x="0" y="1139"/>
                  </a:moveTo>
                  <a:lnTo>
                    <a:pt x="2" y="1139"/>
                  </a:lnTo>
                  <a:lnTo>
                    <a:pt x="2" y="1144"/>
                  </a:lnTo>
                  <a:lnTo>
                    <a:pt x="0" y="1144"/>
                  </a:lnTo>
                  <a:lnTo>
                    <a:pt x="0" y="1139"/>
                  </a:lnTo>
                  <a:close/>
                  <a:moveTo>
                    <a:pt x="0" y="1124"/>
                  </a:moveTo>
                  <a:lnTo>
                    <a:pt x="2" y="1124"/>
                  </a:lnTo>
                  <a:lnTo>
                    <a:pt x="2" y="1129"/>
                  </a:lnTo>
                  <a:lnTo>
                    <a:pt x="0" y="1129"/>
                  </a:lnTo>
                  <a:lnTo>
                    <a:pt x="0" y="1124"/>
                  </a:lnTo>
                  <a:close/>
                  <a:moveTo>
                    <a:pt x="0" y="1109"/>
                  </a:moveTo>
                  <a:lnTo>
                    <a:pt x="2" y="1109"/>
                  </a:lnTo>
                  <a:lnTo>
                    <a:pt x="2" y="1114"/>
                  </a:lnTo>
                  <a:lnTo>
                    <a:pt x="0" y="1114"/>
                  </a:lnTo>
                  <a:lnTo>
                    <a:pt x="0" y="1109"/>
                  </a:lnTo>
                  <a:close/>
                  <a:moveTo>
                    <a:pt x="0" y="1094"/>
                  </a:moveTo>
                  <a:lnTo>
                    <a:pt x="2" y="1094"/>
                  </a:lnTo>
                  <a:lnTo>
                    <a:pt x="2" y="1099"/>
                  </a:lnTo>
                  <a:lnTo>
                    <a:pt x="0" y="1099"/>
                  </a:lnTo>
                  <a:lnTo>
                    <a:pt x="0" y="1094"/>
                  </a:lnTo>
                  <a:close/>
                  <a:moveTo>
                    <a:pt x="0" y="1080"/>
                  </a:moveTo>
                  <a:lnTo>
                    <a:pt x="2" y="1080"/>
                  </a:lnTo>
                  <a:lnTo>
                    <a:pt x="2" y="1084"/>
                  </a:lnTo>
                  <a:lnTo>
                    <a:pt x="0" y="1084"/>
                  </a:lnTo>
                  <a:lnTo>
                    <a:pt x="0" y="1080"/>
                  </a:lnTo>
                  <a:close/>
                  <a:moveTo>
                    <a:pt x="0" y="1065"/>
                  </a:moveTo>
                  <a:lnTo>
                    <a:pt x="2" y="1065"/>
                  </a:lnTo>
                  <a:lnTo>
                    <a:pt x="2" y="1070"/>
                  </a:lnTo>
                  <a:lnTo>
                    <a:pt x="0" y="1070"/>
                  </a:lnTo>
                  <a:lnTo>
                    <a:pt x="0" y="1065"/>
                  </a:lnTo>
                  <a:close/>
                  <a:moveTo>
                    <a:pt x="0" y="1050"/>
                  </a:moveTo>
                  <a:lnTo>
                    <a:pt x="2" y="1050"/>
                  </a:lnTo>
                  <a:lnTo>
                    <a:pt x="2" y="1055"/>
                  </a:lnTo>
                  <a:lnTo>
                    <a:pt x="0" y="1055"/>
                  </a:lnTo>
                  <a:lnTo>
                    <a:pt x="0" y="1050"/>
                  </a:lnTo>
                  <a:close/>
                  <a:moveTo>
                    <a:pt x="0" y="1035"/>
                  </a:moveTo>
                  <a:lnTo>
                    <a:pt x="2" y="1035"/>
                  </a:lnTo>
                  <a:lnTo>
                    <a:pt x="2" y="1040"/>
                  </a:lnTo>
                  <a:lnTo>
                    <a:pt x="0" y="1040"/>
                  </a:lnTo>
                  <a:lnTo>
                    <a:pt x="0" y="1035"/>
                  </a:lnTo>
                  <a:close/>
                  <a:moveTo>
                    <a:pt x="0" y="1020"/>
                  </a:moveTo>
                  <a:lnTo>
                    <a:pt x="2" y="1020"/>
                  </a:lnTo>
                  <a:lnTo>
                    <a:pt x="2" y="1025"/>
                  </a:lnTo>
                  <a:lnTo>
                    <a:pt x="0" y="1025"/>
                  </a:lnTo>
                  <a:lnTo>
                    <a:pt x="0" y="1020"/>
                  </a:lnTo>
                  <a:close/>
                  <a:moveTo>
                    <a:pt x="0" y="1006"/>
                  </a:moveTo>
                  <a:lnTo>
                    <a:pt x="2" y="1006"/>
                  </a:lnTo>
                  <a:lnTo>
                    <a:pt x="2" y="1011"/>
                  </a:lnTo>
                  <a:lnTo>
                    <a:pt x="0" y="1011"/>
                  </a:lnTo>
                  <a:lnTo>
                    <a:pt x="0" y="1006"/>
                  </a:lnTo>
                  <a:close/>
                  <a:moveTo>
                    <a:pt x="0" y="991"/>
                  </a:moveTo>
                  <a:lnTo>
                    <a:pt x="2" y="991"/>
                  </a:lnTo>
                  <a:lnTo>
                    <a:pt x="2" y="996"/>
                  </a:lnTo>
                  <a:lnTo>
                    <a:pt x="0" y="996"/>
                  </a:lnTo>
                  <a:lnTo>
                    <a:pt x="0" y="991"/>
                  </a:lnTo>
                  <a:close/>
                  <a:moveTo>
                    <a:pt x="0" y="976"/>
                  </a:moveTo>
                  <a:lnTo>
                    <a:pt x="2" y="976"/>
                  </a:lnTo>
                  <a:lnTo>
                    <a:pt x="2" y="981"/>
                  </a:lnTo>
                  <a:lnTo>
                    <a:pt x="0" y="981"/>
                  </a:lnTo>
                  <a:lnTo>
                    <a:pt x="0" y="976"/>
                  </a:lnTo>
                  <a:close/>
                  <a:moveTo>
                    <a:pt x="0" y="961"/>
                  </a:moveTo>
                  <a:lnTo>
                    <a:pt x="2" y="961"/>
                  </a:lnTo>
                  <a:lnTo>
                    <a:pt x="2" y="966"/>
                  </a:lnTo>
                  <a:lnTo>
                    <a:pt x="0" y="966"/>
                  </a:lnTo>
                  <a:lnTo>
                    <a:pt x="0" y="961"/>
                  </a:lnTo>
                  <a:close/>
                  <a:moveTo>
                    <a:pt x="0" y="946"/>
                  </a:moveTo>
                  <a:lnTo>
                    <a:pt x="2" y="946"/>
                  </a:lnTo>
                  <a:lnTo>
                    <a:pt x="2" y="951"/>
                  </a:lnTo>
                  <a:lnTo>
                    <a:pt x="0" y="951"/>
                  </a:lnTo>
                  <a:lnTo>
                    <a:pt x="0" y="946"/>
                  </a:lnTo>
                  <a:close/>
                  <a:moveTo>
                    <a:pt x="0" y="932"/>
                  </a:moveTo>
                  <a:lnTo>
                    <a:pt x="2" y="932"/>
                  </a:lnTo>
                  <a:lnTo>
                    <a:pt x="2" y="937"/>
                  </a:lnTo>
                  <a:lnTo>
                    <a:pt x="0" y="937"/>
                  </a:lnTo>
                  <a:lnTo>
                    <a:pt x="0" y="932"/>
                  </a:lnTo>
                  <a:close/>
                  <a:moveTo>
                    <a:pt x="0" y="917"/>
                  </a:moveTo>
                  <a:lnTo>
                    <a:pt x="2" y="917"/>
                  </a:lnTo>
                  <a:lnTo>
                    <a:pt x="2" y="922"/>
                  </a:lnTo>
                  <a:lnTo>
                    <a:pt x="0" y="922"/>
                  </a:lnTo>
                  <a:lnTo>
                    <a:pt x="0" y="917"/>
                  </a:lnTo>
                  <a:close/>
                  <a:moveTo>
                    <a:pt x="0" y="902"/>
                  </a:moveTo>
                  <a:lnTo>
                    <a:pt x="2" y="902"/>
                  </a:lnTo>
                  <a:lnTo>
                    <a:pt x="2" y="907"/>
                  </a:lnTo>
                  <a:lnTo>
                    <a:pt x="0" y="907"/>
                  </a:lnTo>
                  <a:lnTo>
                    <a:pt x="0" y="902"/>
                  </a:lnTo>
                  <a:close/>
                  <a:moveTo>
                    <a:pt x="0" y="887"/>
                  </a:moveTo>
                  <a:lnTo>
                    <a:pt x="2" y="887"/>
                  </a:lnTo>
                  <a:lnTo>
                    <a:pt x="2" y="892"/>
                  </a:lnTo>
                  <a:lnTo>
                    <a:pt x="0" y="892"/>
                  </a:lnTo>
                  <a:lnTo>
                    <a:pt x="0" y="887"/>
                  </a:lnTo>
                  <a:close/>
                  <a:moveTo>
                    <a:pt x="0" y="873"/>
                  </a:moveTo>
                  <a:lnTo>
                    <a:pt x="2" y="873"/>
                  </a:lnTo>
                  <a:lnTo>
                    <a:pt x="2" y="877"/>
                  </a:lnTo>
                  <a:lnTo>
                    <a:pt x="0" y="877"/>
                  </a:lnTo>
                  <a:lnTo>
                    <a:pt x="0" y="873"/>
                  </a:lnTo>
                  <a:close/>
                  <a:moveTo>
                    <a:pt x="0" y="858"/>
                  </a:moveTo>
                  <a:lnTo>
                    <a:pt x="2" y="858"/>
                  </a:lnTo>
                  <a:lnTo>
                    <a:pt x="2" y="863"/>
                  </a:lnTo>
                  <a:lnTo>
                    <a:pt x="0" y="863"/>
                  </a:lnTo>
                  <a:lnTo>
                    <a:pt x="0" y="858"/>
                  </a:lnTo>
                  <a:close/>
                  <a:moveTo>
                    <a:pt x="0" y="843"/>
                  </a:moveTo>
                  <a:lnTo>
                    <a:pt x="2" y="843"/>
                  </a:lnTo>
                  <a:lnTo>
                    <a:pt x="2" y="848"/>
                  </a:lnTo>
                  <a:lnTo>
                    <a:pt x="0" y="848"/>
                  </a:lnTo>
                  <a:lnTo>
                    <a:pt x="0" y="843"/>
                  </a:lnTo>
                  <a:close/>
                  <a:moveTo>
                    <a:pt x="0" y="828"/>
                  </a:moveTo>
                  <a:lnTo>
                    <a:pt x="2" y="828"/>
                  </a:lnTo>
                  <a:lnTo>
                    <a:pt x="2" y="833"/>
                  </a:lnTo>
                  <a:lnTo>
                    <a:pt x="0" y="833"/>
                  </a:lnTo>
                  <a:lnTo>
                    <a:pt x="0" y="828"/>
                  </a:lnTo>
                  <a:close/>
                  <a:moveTo>
                    <a:pt x="0" y="813"/>
                  </a:moveTo>
                  <a:lnTo>
                    <a:pt x="2" y="813"/>
                  </a:lnTo>
                  <a:lnTo>
                    <a:pt x="2" y="818"/>
                  </a:lnTo>
                  <a:lnTo>
                    <a:pt x="0" y="818"/>
                  </a:lnTo>
                  <a:lnTo>
                    <a:pt x="0" y="813"/>
                  </a:lnTo>
                  <a:close/>
                  <a:moveTo>
                    <a:pt x="0" y="799"/>
                  </a:moveTo>
                  <a:lnTo>
                    <a:pt x="2" y="799"/>
                  </a:lnTo>
                  <a:lnTo>
                    <a:pt x="2" y="803"/>
                  </a:lnTo>
                  <a:lnTo>
                    <a:pt x="0" y="803"/>
                  </a:lnTo>
                  <a:lnTo>
                    <a:pt x="0" y="799"/>
                  </a:lnTo>
                  <a:close/>
                  <a:moveTo>
                    <a:pt x="0" y="784"/>
                  </a:moveTo>
                  <a:lnTo>
                    <a:pt x="2" y="784"/>
                  </a:lnTo>
                  <a:lnTo>
                    <a:pt x="2" y="789"/>
                  </a:lnTo>
                  <a:lnTo>
                    <a:pt x="0" y="789"/>
                  </a:lnTo>
                  <a:lnTo>
                    <a:pt x="0" y="784"/>
                  </a:lnTo>
                  <a:close/>
                  <a:moveTo>
                    <a:pt x="0" y="769"/>
                  </a:moveTo>
                  <a:lnTo>
                    <a:pt x="2" y="769"/>
                  </a:lnTo>
                  <a:lnTo>
                    <a:pt x="2" y="774"/>
                  </a:lnTo>
                  <a:lnTo>
                    <a:pt x="0" y="774"/>
                  </a:lnTo>
                  <a:lnTo>
                    <a:pt x="0" y="769"/>
                  </a:lnTo>
                  <a:close/>
                  <a:moveTo>
                    <a:pt x="0" y="754"/>
                  </a:moveTo>
                  <a:lnTo>
                    <a:pt x="2" y="754"/>
                  </a:lnTo>
                  <a:lnTo>
                    <a:pt x="2" y="759"/>
                  </a:lnTo>
                  <a:lnTo>
                    <a:pt x="0" y="759"/>
                  </a:lnTo>
                  <a:lnTo>
                    <a:pt x="0" y="754"/>
                  </a:lnTo>
                  <a:close/>
                  <a:moveTo>
                    <a:pt x="0" y="739"/>
                  </a:moveTo>
                  <a:lnTo>
                    <a:pt x="2" y="739"/>
                  </a:lnTo>
                  <a:lnTo>
                    <a:pt x="2" y="744"/>
                  </a:lnTo>
                  <a:lnTo>
                    <a:pt x="0" y="744"/>
                  </a:lnTo>
                  <a:lnTo>
                    <a:pt x="0" y="739"/>
                  </a:lnTo>
                  <a:close/>
                  <a:moveTo>
                    <a:pt x="0" y="725"/>
                  </a:moveTo>
                  <a:lnTo>
                    <a:pt x="2" y="725"/>
                  </a:lnTo>
                  <a:lnTo>
                    <a:pt x="2" y="730"/>
                  </a:lnTo>
                  <a:lnTo>
                    <a:pt x="0" y="730"/>
                  </a:lnTo>
                  <a:lnTo>
                    <a:pt x="0" y="725"/>
                  </a:lnTo>
                  <a:close/>
                  <a:moveTo>
                    <a:pt x="0" y="710"/>
                  </a:moveTo>
                  <a:lnTo>
                    <a:pt x="2" y="710"/>
                  </a:lnTo>
                  <a:lnTo>
                    <a:pt x="2" y="715"/>
                  </a:lnTo>
                  <a:lnTo>
                    <a:pt x="0" y="715"/>
                  </a:lnTo>
                  <a:lnTo>
                    <a:pt x="0" y="710"/>
                  </a:lnTo>
                  <a:close/>
                  <a:moveTo>
                    <a:pt x="0" y="695"/>
                  </a:moveTo>
                  <a:lnTo>
                    <a:pt x="2" y="695"/>
                  </a:lnTo>
                  <a:lnTo>
                    <a:pt x="2" y="700"/>
                  </a:lnTo>
                  <a:lnTo>
                    <a:pt x="0" y="700"/>
                  </a:lnTo>
                  <a:lnTo>
                    <a:pt x="0" y="695"/>
                  </a:lnTo>
                  <a:close/>
                  <a:moveTo>
                    <a:pt x="0" y="680"/>
                  </a:moveTo>
                  <a:lnTo>
                    <a:pt x="2" y="680"/>
                  </a:lnTo>
                  <a:lnTo>
                    <a:pt x="2" y="685"/>
                  </a:lnTo>
                  <a:lnTo>
                    <a:pt x="0" y="685"/>
                  </a:lnTo>
                  <a:lnTo>
                    <a:pt x="0" y="680"/>
                  </a:lnTo>
                  <a:close/>
                  <a:moveTo>
                    <a:pt x="0" y="665"/>
                  </a:moveTo>
                  <a:lnTo>
                    <a:pt x="2" y="665"/>
                  </a:lnTo>
                  <a:lnTo>
                    <a:pt x="2" y="670"/>
                  </a:lnTo>
                  <a:lnTo>
                    <a:pt x="0" y="670"/>
                  </a:lnTo>
                  <a:lnTo>
                    <a:pt x="0" y="665"/>
                  </a:lnTo>
                  <a:close/>
                  <a:moveTo>
                    <a:pt x="0" y="651"/>
                  </a:moveTo>
                  <a:lnTo>
                    <a:pt x="2" y="651"/>
                  </a:lnTo>
                  <a:lnTo>
                    <a:pt x="2" y="656"/>
                  </a:lnTo>
                  <a:lnTo>
                    <a:pt x="0" y="656"/>
                  </a:lnTo>
                  <a:lnTo>
                    <a:pt x="0" y="651"/>
                  </a:lnTo>
                  <a:close/>
                  <a:moveTo>
                    <a:pt x="0" y="636"/>
                  </a:moveTo>
                  <a:lnTo>
                    <a:pt x="2" y="636"/>
                  </a:lnTo>
                  <a:lnTo>
                    <a:pt x="2" y="641"/>
                  </a:lnTo>
                  <a:lnTo>
                    <a:pt x="0" y="641"/>
                  </a:lnTo>
                  <a:lnTo>
                    <a:pt x="0" y="636"/>
                  </a:lnTo>
                  <a:close/>
                  <a:moveTo>
                    <a:pt x="0" y="621"/>
                  </a:moveTo>
                  <a:lnTo>
                    <a:pt x="2" y="621"/>
                  </a:lnTo>
                  <a:lnTo>
                    <a:pt x="2" y="626"/>
                  </a:lnTo>
                  <a:lnTo>
                    <a:pt x="0" y="626"/>
                  </a:lnTo>
                  <a:lnTo>
                    <a:pt x="0" y="621"/>
                  </a:lnTo>
                  <a:close/>
                  <a:moveTo>
                    <a:pt x="0" y="606"/>
                  </a:moveTo>
                  <a:lnTo>
                    <a:pt x="2" y="606"/>
                  </a:lnTo>
                  <a:lnTo>
                    <a:pt x="2" y="611"/>
                  </a:lnTo>
                  <a:lnTo>
                    <a:pt x="0" y="611"/>
                  </a:lnTo>
                  <a:lnTo>
                    <a:pt x="0" y="606"/>
                  </a:lnTo>
                  <a:close/>
                  <a:moveTo>
                    <a:pt x="0" y="592"/>
                  </a:moveTo>
                  <a:lnTo>
                    <a:pt x="2" y="592"/>
                  </a:lnTo>
                  <a:lnTo>
                    <a:pt x="2" y="596"/>
                  </a:lnTo>
                  <a:lnTo>
                    <a:pt x="0" y="596"/>
                  </a:lnTo>
                  <a:lnTo>
                    <a:pt x="0" y="592"/>
                  </a:lnTo>
                  <a:close/>
                  <a:moveTo>
                    <a:pt x="0" y="577"/>
                  </a:moveTo>
                  <a:lnTo>
                    <a:pt x="2" y="577"/>
                  </a:lnTo>
                  <a:lnTo>
                    <a:pt x="2" y="582"/>
                  </a:lnTo>
                  <a:lnTo>
                    <a:pt x="0" y="582"/>
                  </a:lnTo>
                  <a:lnTo>
                    <a:pt x="0" y="577"/>
                  </a:lnTo>
                  <a:close/>
                  <a:moveTo>
                    <a:pt x="0" y="562"/>
                  </a:moveTo>
                  <a:lnTo>
                    <a:pt x="2" y="562"/>
                  </a:lnTo>
                  <a:lnTo>
                    <a:pt x="2" y="567"/>
                  </a:lnTo>
                  <a:lnTo>
                    <a:pt x="0" y="567"/>
                  </a:lnTo>
                  <a:lnTo>
                    <a:pt x="0" y="562"/>
                  </a:lnTo>
                  <a:close/>
                  <a:moveTo>
                    <a:pt x="0" y="547"/>
                  </a:moveTo>
                  <a:lnTo>
                    <a:pt x="2" y="547"/>
                  </a:lnTo>
                  <a:lnTo>
                    <a:pt x="2" y="552"/>
                  </a:lnTo>
                  <a:lnTo>
                    <a:pt x="0" y="552"/>
                  </a:lnTo>
                  <a:lnTo>
                    <a:pt x="0" y="547"/>
                  </a:lnTo>
                  <a:close/>
                  <a:moveTo>
                    <a:pt x="0" y="532"/>
                  </a:moveTo>
                  <a:lnTo>
                    <a:pt x="2" y="532"/>
                  </a:lnTo>
                  <a:lnTo>
                    <a:pt x="2" y="537"/>
                  </a:lnTo>
                  <a:lnTo>
                    <a:pt x="0" y="537"/>
                  </a:lnTo>
                  <a:lnTo>
                    <a:pt x="0" y="532"/>
                  </a:lnTo>
                  <a:close/>
                  <a:moveTo>
                    <a:pt x="0" y="518"/>
                  </a:moveTo>
                  <a:lnTo>
                    <a:pt x="2" y="518"/>
                  </a:lnTo>
                  <a:lnTo>
                    <a:pt x="2" y="522"/>
                  </a:lnTo>
                  <a:lnTo>
                    <a:pt x="0" y="522"/>
                  </a:lnTo>
                  <a:lnTo>
                    <a:pt x="0" y="518"/>
                  </a:lnTo>
                  <a:close/>
                  <a:moveTo>
                    <a:pt x="0" y="503"/>
                  </a:moveTo>
                  <a:lnTo>
                    <a:pt x="2" y="503"/>
                  </a:lnTo>
                  <a:lnTo>
                    <a:pt x="2" y="508"/>
                  </a:lnTo>
                  <a:lnTo>
                    <a:pt x="0" y="508"/>
                  </a:lnTo>
                  <a:lnTo>
                    <a:pt x="0" y="503"/>
                  </a:lnTo>
                  <a:close/>
                  <a:moveTo>
                    <a:pt x="0" y="488"/>
                  </a:moveTo>
                  <a:lnTo>
                    <a:pt x="2" y="488"/>
                  </a:lnTo>
                  <a:lnTo>
                    <a:pt x="2" y="493"/>
                  </a:lnTo>
                  <a:lnTo>
                    <a:pt x="0" y="493"/>
                  </a:lnTo>
                  <a:lnTo>
                    <a:pt x="0" y="488"/>
                  </a:lnTo>
                  <a:close/>
                  <a:moveTo>
                    <a:pt x="0" y="473"/>
                  </a:moveTo>
                  <a:lnTo>
                    <a:pt x="2" y="473"/>
                  </a:lnTo>
                  <a:lnTo>
                    <a:pt x="2" y="478"/>
                  </a:lnTo>
                  <a:lnTo>
                    <a:pt x="0" y="478"/>
                  </a:lnTo>
                  <a:lnTo>
                    <a:pt x="0" y="473"/>
                  </a:lnTo>
                  <a:close/>
                  <a:moveTo>
                    <a:pt x="0" y="458"/>
                  </a:moveTo>
                  <a:lnTo>
                    <a:pt x="2" y="458"/>
                  </a:lnTo>
                  <a:lnTo>
                    <a:pt x="2" y="463"/>
                  </a:lnTo>
                  <a:lnTo>
                    <a:pt x="0" y="463"/>
                  </a:lnTo>
                  <a:lnTo>
                    <a:pt x="0" y="458"/>
                  </a:lnTo>
                  <a:close/>
                  <a:moveTo>
                    <a:pt x="0" y="444"/>
                  </a:moveTo>
                  <a:lnTo>
                    <a:pt x="2" y="444"/>
                  </a:lnTo>
                  <a:lnTo>
                    <a:pt x="2" y="449"/>
                  </a:lnTo>
                  <a:lnTo>
                    <a:pt x="0" y="449"/>
                  </a:lnTo>
                  <a:lnTo>
                    <a:pt x="0" y="444"/>
                  </a:lnTo>
                  <a:close/>
                  <a:moveTo>
                    <a:pt x="0" y="429"/>
                  </a:moveTo>
                  <a:lnTo>
                    <a:pt x="2" y="429"/>
                  </a:lnTo>
                  <a:lnTo>
                    <a:pt x="2" y="434"/>
                  </a:lnTo>
                  <a:lnTo>
                    <a:pt x="0" y="434"/>
                  </a:lnTo>
                  <a:lnTo>
                    <a:pt x="0" y="429"/>
                  </a:lnTo>
                  <a:close/>
                  <a:moveTo>
                    <a:pt x="0" y="414"/>
                  </a:moveTo>
                  <a:lnTo>
                    <a:pt x="2" y="414"/>
                  </a:lnTo>
                  <a:lnTo>
                    <a:pt x="2" y="419"/>
                  </a:lnTo>
                  <a:lnTo>
                    <a:pt x="0" y="419"/>
                  </a:lnTo>
                  <a:lnTo>
                    <a:pt x="0" y="414"/>
                  </a:lnTo>
                  <a:close/>
                  <a:moveTo>
                    <a:pt x="0" y="399"/>
                  </a:moveTo>
                  <a:lnTo>
                    <a:pt x="2" y="399"/>
                  </a:lnTo>
                  <a:lnTo>
                    <a:pt x="2" y="404"/>
                  </a:lnTo>
                  <a:lnTo>
                    <a:pt x="0" y="404"/>
                  </a:lnTo>
                  <a:lnTo>
                    <a:pt x="0" y="399"/>
                  </a:lnTo>
                  <a:close/>
                  <a:moveTo>
                    <a:pt x="0" y="384"/>
                  </a:moveTo>
                  <a:lnTo>
                    <a:pt x="2" y="384"/>
                  </a:lnTo>
                  <a:lnTo>
                    <a:pt x="2" y="389"/>
                  </a:lnTo>
                  <a:lnTo>
                    <a:pt x="0" y="389"/>
                  </a:lnTo>
                  <a:lnTo>
                    <a:pt x="0" y="384"/>
                  </a:lnTo>
                  <a:close/>
                  <a:moveTo>
                    <a:pt x="0" y="370"/>
                  </a:moveTo>
                  <a:lnTo>
                    <a:pt x="2" y="370"/>
                  </a:lnTo>
                  <a:lnTo>
                    <a:pt x="2" y="375"/>
                  </a:lnTo>
                  <a:lnTo>
                    <a:pt x="0" y="375"/>
                  </a:lnTo>
                  <a:lnTo>
                    <a:pt x="0" y="370"/>
                  </a:lnTo>
                  <a:close/>
                  <a:moveTo>
                    <a:pt x="0" y="355"/>
                  </a:moveTo>
                  <a:lnTo>
                    <a:pt x="2" y="355"/>
                  </a:lnTo>
                  <a:lnTo>
                    <a:pt x="2" y="360"/>
                  </a:lnTo>
                  <a:lnTo>
                    <a:pt x="0" y="360"/>
                  </a:lnTo>
                  <a:lnTo>
                    <a:pt x="0" y="355"/>
                  </a:lnTo>
                  <a:close/>
                  <a:moveTo>
                    <a:pt x="0" y="340"/>
                  </a:moveTo>
                  <a:lnTo>
                    <a:pt x="2" y="340"/>
                  </a:lnTo>
                  <a:lnTo>
                    <a:pt x="2" y="345"/>
                  </a:lnTo>
                  <a:lnTo>
                    <a:pt x="0" y="345"/>
                  </a:lnTo>
                  <a:lnTo>
                    <a:pt x="0" y="340"/>
                  </a:lnTo>
                  <a:close/>
                  <a:moveTo>
                    <a:pt x="0" y="325"/>
                  </a:moveTo>
                  <a:lnTo>
                    <a:pt x="2" y="325"/>
                  </a:lnTo>
                  <a:lnTo>
                    <a:pt x="2" y="330"/>
                  </a:lnTo>
                  <a:lnTo>
                    <a:pt x="0" y="330"/>
                  </a:lnTo>
                  <a:lnTo>
                    <a:pt x="0" y="325"/>
                  </a:lnTo>
                  <a:close/>
                  <a:moveTo>
                    <a:pt x="0" y="310"/>
                  </a:moveTo>
                  <a:lnTo>
                    <a:pt x="2" y="310"/>
                  </a:lnTo>
                  <a:lnTo>
                    <a:pt x="2" y="315"/>
                  </a:lnTo>
                  <a:lnTo>
                    <a:pt x="0" y="315"/>
                  </a:lnTo>
                  <a:lnTo>
                    <a:pt x="0" y="310"/>
                  </a:lnTo>
                  <a:close/>
                  <a:moveTo>
                    <a:pt x="0" y="296"/>
                  </a:moveTo>
                  <a:lnTo>
                    <a:pt x="2" y="296"/>
                  </a:lnTo>
                  <a:lnTo>
                    <a:pt x="2" y="301"/>
                  </a:lnTo>
                  <a:lnTo>
                    <a:pt x="0" y="301"/>
                  </a:lnTo>
                  <a:lnTo>
                    <a:pt x="0" y="296"/>
                  </a:lnTo>
                  <a:close/>
                  <a:moveTo>
                    <a:pt x="0" y="281"/>
                  </a:moveTo>
                  <a:lnTo>
                    <a:pt x="2" y="281"/>
                  </a:lnTo>
                  <a:lnTo>
                    <a:pt x="2" y="286"/>
                  </a:lnTo>
                  <a:lnTo>
                    <a:pt x="0" y="286"/>
                  </a:lnTo>
                  <a:lnTo>
                    <a:pt x="0" y="281"/>
                  </a:lnTo>
                  <a:close/>
                  <a:moveTo>
                    <a:pt x="0" y="266"/>
                  </a:moveTo>
                  <a:lnTo>
                    <a:pt x="2" y="266"/>
                  </a:lnTo>
                  <a:lnTo>
                    <a:pt x="2" y="271"/>
                  </a:lnTo>
                  <a:lnTo>
                    <a:pt x="0" y="271"/>
                  </a:lnTo>
                  <a:lnTo>
                    <a:pt x="0" y="266"/>
                  </a:lnTo>
                  <a:close/>
                  <a:moveTo>
                    <a:pt x="0" y="251"/>
                  </a:moveTo>
                  <a:lnTo>
                    <a:pt x="2" y="251"/>
                  </a:lnTo>
                  <a:lnTo>
                    <a:pt x="2" y="256"/>
                  </a:lnTo>
                  <a:lnTo>
                    <a:pt x="0" y="256"/>
                  </a:lnTo>
                  <a:lnTo>
                    <a:pt x="0" y="251"/>
                  </a:lnTo>
                  <a:close/>
                  <a:moveTo>
                    <a:pt x="0" y="237"/>
                  </a:moveTo>
                  <a:lnTo>
                    <a:pt x="2" y="237"/>
                  </a:lnTo>
                  <a:lnTo>
                    <a:pt x="2" y="241"/>
                  </a:lnTo>
                  <a:lnTo>
                    <a:pt x="0" y="241"/>
                  </a:lnTo>
                  <a:lnTo>
                    <a:pt x="0" y="237"/>
                  </a:lnTo>
                  <a:close/>
                  <a:moveTo>
                    <a:pt x="0" y="222"/>
                  </a:moveTo>
                  <a:lnTo>
                    <a:pt x="2" y="222"/>
                  </a:lnTo>
                  <a:lnTo>
                    <a:pt x="2" y="227"/>
                  </a:lnTo>
                  <a:lnTo>
                    <a:pt x="0" y="227"/>
                  </a:lnTo>
                  <a:lnTo>
                    <a:pt x="0" y="222"/>
                  </a:lnTo>
                  <a:close/>
                  <a:moveTo>
                    <a:pt x="0" y="207"/>
                  </a:moveTo>
                  <a:lnTo>
                    <a:pt x="2" y="207"/>
                  </a:lnTo>
                  <a:lnTo>
                    <a:pt x="2" y="212"/>
                  </a:lnTo>
                  <a:lnTo>
                    <a:pt x="0" y="212"/>
                  </a:lnTo>
                  <a:lnTo>
                    <a:pt x="0" y="207"/>
                  </a:lnTo>
                  <a:close/>
                  <a:moveTo>
                    <a:pt x="0" y="192"/>
                  </a:moveTo>
                  <a:lnTo>
                    <a:pt x="2" y="192"/>
                  </a:lnTo>
                  <a:lnTo>
                    <a:pt x="2" y="197"/>
                  </a:lnTo>
                  <a:lnTo>
                    <a:pt x="0" y="197"/>
                  </a:lnTo>
                  <a:lnTo>
                    <a:pt x="0" y="192"/>
                  </a:lnTo>
                  <a:close/>
                  <a:moveTo>
                    <a:pt x="0" y="177"/>
                  </a:moveTo>
                  <a:lnTo>
                    <a:pt x="2" y="177"/>
                  </a:lnTo>
                  <a:lnTo>
                    <a:pt x="2" y="182"/>
                  </a:lnTo>
                  <a:lnTo>
                    <a:pt x="0" y="182"/>
                  </a:lnTo>
                  <a:lnTo>
                    <a:pt x="0" y="177"/>
                  </a:lnTo>
                  <a:close/>
                  <a:moveTo>
                    <a:pt x="0" y="163"/>
                  </a:moveTo>
                  <a:lnTo>
                    <a:pt x="2" y="163"/>
                  </a:lnTo>
                  <a:lnTo>
                    <a:pt x="2" y="168"/>
                  </a:lnTo>
                  <a:lnTo>
                    <a:pt x="0" y="168"/>
                  </a:lnTo>
                  <a:lnTo>
                    <a:pt x="0" y="163"/>
                  </a:lnTo>
                  <a:close/>
                  <a:moveTo>
                    <a:pt x="0" y="148"/>
                  </a:moveTo>
                  <a:lnTo>
                    <a:pt x="2" y="148"/>
                  </a:lnTo>
                  <a:lnTo>
                    <a:pt x="2" y="153"/>
                  </a:lnTo>
                  <a:lnTo>
                    <a:pt x="0" y="153"/>
                  </a:lnTo>
                  <a:lnTo>
                    <a:pt x="0" y="148"/>
                  </a:lnTo>
                  <a:close/>
                  <a:moveTo>
                    <a:pt x="0" y="133"/>
                  </a:moveTo>
                  <a:lnTo>
                    <a:pt x="2" y="133"/>
                  </a:lnTo>
                  <a:lnTo>
                    <a:pt x="2" y="138"/>
                  </a:lnTo>
                  <a:lnTo>
                    <a:pt x="0" y="138"/>
                  </a:lnTo>
                  <a:lnTo>
                    <a:pt x="0" y="133"/>
                  </a:lnTo>
                  <a:close/>
                  <a:moveTo>
                    <a:pt x="0" y="118"/>
                  </a:moveTo>
                  <a:lnTo>
                    <a:pt x="2" y="118"/>
                  </a:lnTo>
                  <a:lnTo>
                    <a:pt x="2" y="123"/>
                  </a:lnTo>
                  <a:lnTo>
                    <a:pt x="0" y="123"/>
                  </a:lnTo>
                  <a:lnTo>
                    <a:pt x="0" y="118"/>
                  </a:lnTo>
                  <a:close/>
                  <a:moveTo>
                    <a:pt x="0" y="103"/>
                  </a:moveTo>
                  <a:lnTo>
                    <a:pt x="2" y="103"/>
                  </a:lnTo>
                  <a:lnTo>
                    <a:pt x="2" y="108"/>
                  </a:lnTo>
                  <a:lnTo>
                    <a:pt x="0" y="108"/>
                  </a:lnTo>
                  <a:lnTo>
                    <a:pt x="0" y="103"/>
                  </a:lnTo>
                  <a:close/>
                  <a:moveTo>
                    <a:pt x="0" y="89"/>
                  </a:moveTo>
                  <a:lnTo>
                    <a:pt x="2" y="89"/>
                  </a:lnTo>
                  <a:lnTo>
                    <a:pt x="2" y="94"/>
                  </a:lnTo>
                  <a:lnTo>
                    <a:pt x="0" y="94"/>
                  </a:lnTo>
                  <a:lnTo>
                    <a:pt x="0" y="89"/>
                  </a:lnTo>
                  <a:close/>
                  <a:moveTo>
                    <a:pt x="0" y="74"/>
                  </a:moveTo>
                  <a:lnTo>
                    <a:pt x="2" y="74"/>
                  </a:lnTo>
                  <a:lnTo>
                    <a:pt x="2" y="79"/>
                  </a:lnTo>
                  <a:lnTo>
                    <a:pt x="0" y="79"/>
                  </a:lnTo>
                  <a:lnTo>
                    <a:pt x="0" y="74"/>
                  </a:lnTo>
                  <a:close/>
                  <a:moveTo>
                    <a:pt x="0" y="59"/>
                  </a:moveTo>
                  <a:lnTo>
                    <a:pt x="2" y="59"/>
                  </a:lnTo>
                  <a:lnTo>
                    <a:pt x="2" y="64"/>
                  </a:lnTo>
                  <a:lnTo>
                    <a:pt x="0" y="64"/>
                  </a:lnTo>
                  <a:lnTo>
                    <a:pt x="0" y="59"/>
                  </a:lnTo>
                  <a:close/>
                  <a:moveTo>
                    <a:pt x="0" y="44"/>
                  </a:moveTo>
                  <a:lnTo>
                    <a:pt x="2" y="44"/>
                  </a:lnTo>
                  <a:lnTo>
                    <a:pt x="2" y="49"/>
                  </a:lnTo>
                  <a:lnTo>
                    <a:pt x="0" y="49"/>
                  </a:lnTo>
                  <a:lnTo>
                    <a:pt x="0" y="44"/>
                  </a:lnTo>
                  <a:close/>
                  <a:moveTo>
                    <a:pt x="0" y="29"/>
                  </a:moveTo>
                  <a:lnTo>
                    <a:pt x="2" y="29"/>
                  </a:lnTo>
                  <a:lnTo>
                    <a:pt x="2" y="34"/>
                  </a:lnTo>
                  <a:lnTo>
                    <a:pt x="0" y="34"/>
                  </a:lnTo>
                  <a:lnTo>
                    <a:pt x="0" y="29"/>
                  </a:lnTo>
                  <a:close/>
                  <a:moveTo>
                    <a:pt x="0" y="15"/>
                  </a:moveTo>
                  <a:lnTo>
                    <a:pt x="2" y="15"/>
                  </a:lnTo>
                  <a:lnTo>
                    <a:pt x="2" y="20"/>
                  </a:lnTo>
                  <a:lnTo>
                    <a:pt x="0" y="20"/>
                  </a:lnTo>
                  <a:lnTo>
                    <a:pt x="0" y="15"/>
                  </a:lnTo>
                  <a:close/>
                  <a:moveTo>
                    <a:pt x="0" y="0"/>
                  </a:moveTo>
                  <a:lnTo>
                    <a:pt x="2" y="0"/>
                  </a:lnTo>
                  <a:lnTo>
                    <a:pt x="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73" name="Line 95"/>
            <p:cNvSpPr>
              <a:spLocks noChangeShapeType="1"/>
            </p:cNvSpPr>
            <p:nvPr/>
          </p:nvSpPr>
          <p:spPr bwMode="auto">
            <a:xfrm flipV="1">
              <a:off x="1983" y="3238"/>
              <a:ext cx="0" cy="31"/>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4" name="Line 96"/>
            <p:cNvSpPr>
              <a:spLocks noChangeShapeType="1"/>
            </p:cNvSpPr>
            <p:nvPr/>
          </p:nvSpPr>
          <p:spPr bwMode="auto">
            <a:xfrm>
              <a:off x="1983" y="1305"/>
              <a:ext cx="0" cy="32"/>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5" name="Freeform 97"/>
            <p:cNvSpPr>
              <a:spLocks/>
            </p:cNvSpPr>
            <p:nvPr/>
          </p:nvSpPr>
          <p:spPr bwMode="auto">
            <a:xfrm>
              <a:off x="1938" y="3342"/>
              <a:ext cx="56" cy="86"/>
            </a:xfrm>
            <a:custGeom>
              <a:avLst/>
              <a:gdLst>
                <a:gd name="T0" fmla="*/ 62 w 112"/>
                <a:gd name="T1" fmla="*/ 0 h 86"/>
                <a:gd name="T2" fmla="*/ 80 w 112"/>
                <a:gd name="T3" fmla="*/ 3 h 86"/>
                <a:gd name="T4" fmla="*/ 92 w 112"/>
                <a:gd name="T5" fmla="*/ 8 h 86"/>
                <a:gd name="T6" fmla="*/ 102 w 112"/>
                <a:gd name="T7" fmla="*/ 16 h 86"/>
                <a:gd name="T8" fmla="*/ 102 w 112"/>
                <a:gd name="T9" fmla="*/ 27 h 86"/>
                <a:gd name="T10" fmla="*/ 92 w 112"/>
                <a:gd name="T11" fmla="*/ 35 h 86"/>
                <a:gd name="T12" fmla="*/ 80 w 112"/>
                <a:gd name="T13" fmla="*/ 39 h 86"/>
                <a:gd name="T14" fmla="*/ 96 w 112"/>
                <a:gd name="T15" fmla="*/ 43 h 86"/>
                <a:gd name="T16" fmla="*/ 108 w 112"/>
                <a:gd name="T17" fmla="*/ 50 h 86"/>
                <a:gd name="T18" fmla="*/ 112 w 112"/>
                <a:gd name="T19" fmla="*/ 60 h 86"/>
                <a:gd name="T20" fmla="*/ 96 w 112"/>
                <a:gd name="T21" fmla="*/ 79 h 86"/>
                <a:gd name="T22" fmla="*/ 54 w 112"/>
                <a:gd name="T23" fmla="*/ 86 h 86"/>
                <a:gd name="T24" fmla="*/ 18 w 112"/>
                <a:gd name="T25" fmla="*/ 80 h 86"/>
                <a:gd name="T26" fmla="*/ 0 w 112"/>
                <a:gd name="T27" fmla="*/ 62 h 86"/>
                <a:gd name="T28" fmla="*/ 24 w 112"/>
                <a:gd name="T29" fmla="*/ 66 h 86"/>
                <a:gd name="T30" fmla="*/ 34 w 112"/>
                <a:gd name="T31" fmla="*/ 74 h 86"/>
                <a:gd name="T32" fmla="*/ 46 w 112"/>
                <a:gd name="T33" fmla="*/ 77 h 86"/>
                <a:gd name="T34" fmla="*/ 64 w 112"/>
                <a:gd name="T35" fmla="*/ 77 h 86"/>
                <a:gd name="T36" fmla="*/ 80 w 112"/>
                <a:gd name="T37" fmla="*/ 73 h 86"/>
                <a:gd name="T38" fmla="*/ 88 w 112"/>
                <a:gd name="T39" fmla="*/ 65 h 86"/>
                <a:gd name="T40" fmla="*/ 88 w 112"/>
                <a:gd name="T41" fmla="*/ 55 h 86"/>
                <a:gd name="T42" fmla="*/ 80 w 112"/>
                <a:gd name="T43" fmla="*/ 48 h 86"/>
                <a:gd name="T44" fmla="*/ 66 w 112"/>
                <a:gd name="T45" fmla="*/ 44 h 86"/>
                <a:gd name="T46" fmla="*/ 50 w 112"/>
                <a:gd name="T47" fmla="*/ 44 h 86"/>
                <a:gd name="T48" fmla="*/ 44 w 112"/>
                <a:gd name="T49" fmla="*/ 36 h 86"/>
                <a:gd name="T50" fmla="*/ 56 w 112"/>
                <a:gd name="T51" fmla="*/ 35 h 86"/>
                <a:gd name="T52" fmla="*/ 72 w 112"/>
                <a:gd name="T53" fmla="*/ 32 h 86"/>
                <a:gd name="T54" fmla="*/ 80 w 112"/>
                <a:gd name="T55" fmla="*/ 28 h 86"/>
                <a:gd name="T56" fmla="*/ 82 w 112"/>
                <a:gd name="T57" fmla="*/ 22 h 86"/>
                <a:gd name="T58" fmla="*/ 78 w 112"/>
                <a:gd name="T59" fmla="*/ 15 h 86"/>
                <a:gd name="T60" fmla="*/ 68 w 112"/>
                <a:gd name="T61" fmla="*/ 10 h 86"/>
                <a:gd name="T62" fmla="*/ 54 w 112"/>
                <a:gd name="T63" fmla="*/ 8 h 86"/>
                <a:gd name="T64" fmla="*/ 40 w 112"/>
                <a:gd name="T65" fmla="*/ 10 h 86"/>
                <a:gd name="T66" fmla="*/ 30 w 112"/>
                <a:gd name="T67" fmla="*/ 15 h 86"/>
                <a:gd name="T68" fmla="*/ 24 w 112"/>
                <a:gd name="T69" fmla="*/ 24 h 86"/>
                <a:gd name="T70" fmla="*/ 8 w 112"/>
                <a:gd name="T71" fmla="*/ 12 h 86"/>
                <a:gd name="T72" fmla="*/ 36 w 112"/>
                <a:gd name="T73"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86">
                  <a:moveTo>
                    <a:pt x="54" y="0"/>
                  </a:moveTo>
                  <a:lnTo>
                    <a:pt x="62" y="0"/>
                  </a:lnTo>
                  <a:lnTo>
                    <a:pt x="72" y="1"/>
                  </a:lnTo>
                  <a:lnTo>
                    <a:pt x="80" y="3"/>
                  </a:lnTo>
                  <a:lnTo>
                    <a:pt x="86" y="5"/>
                  </a:lnTo>
                  <a:lnTo>
                    <a:pt x="92" y="8"/>
                  </a:lnTo>
                  <a:lnTo>
                    <a:pt x="96" y="11"/>
                  </a:lnTo>
                  <a:lnTo>
                    <a:pt x="102" y="16"/>
                  </a:lnTo>
                  <a:lnTo>
                    <a:pt x="104" y="22"/>
                  </a:lnTo>
                  <a:lnTo>
                    <a:pt x="102" y="27"/>
                  </a:lnTo>
                  <a:lnTo>
                    <a:pt x="98" y="32"/>
                  </a:lnTo>
                  <a:lnTo>
                    <a:pt x="92" y="35"/>
                  </a:lnTo>
                  <a:lnTo>
                    <a:pt x="86" y="37"/>
                  </a:lnTo>
                  <a:lnTo>
                    <a:pt x="80" y="39"/>
                  </a:lnTo>
                  <a:lnTo>
                    <a:pt x="90" y="40"/>
                  </a:lnTo>
                  <a:lnTo>
                    <a:pt x="96" y="43"/>
                  </a:lnTo>
                  <a:lnTo>
                    <a:pt x="104" y="46"/>
                  </a:lnTo>
                  <a:lnTo>
                    <a:pt x="108" y="50"/>
                  </a:lnTo>
                  <a:lnTo>
                    <a:pt x="110" y="55"/>
                  </a:lnTo>
                  <a:lnTo>
                    <a:pt x="112" y="60"/>
                  </a:lnTo>
                  <a:lnTo>
                    <a:pt x="108" y="70"/>
                  </a:lnTo>
                  <a:lnTo>
                    <a:pt x="96" y="79"/>
                  </a:lnTo>
                  <a:lnTo>
                    <a:pt x="76" y="84"/>
                  </a:lnTo>
                  <a:lnTo>
                    <a:pt x="54" y="86"/>
                  </a:lnTo>
                  <a:lnTo>
                    <a:pt x="34" y="85"/>
                  </a:lnTo>
                  <a:lnTo>
                    <a:pt x="18" y="80"/>
                  </a:lnTo>
                  <a:lnTo>
                    <a:pt x="6" y="72"/>
                  </a:lnTo>
                  <a:lnTo>
                    <a:pt x="0" y="62"/>
                  </a:lnTo>
                  <a:lnTo>
                    <a:pt x="22" y="61"/>
                  </a:lnTo>
                  <a:lnTo>
                    <a:pt x="24" y="66"/>
                  </a:lnTo>
                  <a:lnTo>
                    <a:pt x="28" y="71"/>
                  </a:lnTo>
                  <a:lnTo>
                    <a:pt x="34" y="74"/>
                  </a:lnTo>
                  <a:lnTo>
                    <a:pt x="40" y="76"/>
                  </a:lnTo>
                  <a:lnTo>
                    <a:pt x="46" y="77"/>
                  </a:lnTo>
                  <a:lnTo>
                    <a:pt x="54" y="78"/>
                  </a:lnTo>
                  <a:lnTo>
                    <a:pt x="64" y="77"/>
                  </a:lnTo>
                  <a:lnTo>
                    <a:pt x="72" y="75"/>
                  </a:lnTo>
                  <a:lnTo>
                    <a:pt x="80" y="73"/>
                  </a:lnTo>
                  <a:lnTo>
                    <a:pt x="84" y="69"/>
                  </a:lnTo>
                  <a:lnTo>
                    <a:pt x="88" y="65"/>
                  </a:lnTo>
                  <a:lnTo>
                    <a:pt x="90" y="60"/>
                  </a:lnTo>
                  <a:lnTo>
                    <a:pt x="88" y="55"/>
                  </a:lnTo>
                  <a:lnTo>
                    <a:pt x="86" y="52"/>
                  </a:lnTo>
                  <a:lnTo>
                    <a:pt x="80" y="48"/>
                  </a:lnTo>
                  <a:lnTo>
                    <a:pt x="74" y="46"/>
                  </a:lnTo>
                  <a:lnTo>
                    <a:pt x="66" y="44"/>
                  </a:lnTo>
                  <a:lnTo>
                    <a:pt x="56" y="43"/>
                  </a:lnTo>
                  <a:lnTo>
                    <a:pt x="50" y="44"/>
                  </a:lnTo>
                  <a:lnTo>
                    <a:pt x="42" y="45"/>
                  </a:lnTo>
                  <a:lnTo>
                    <a:pt x="44" y="36"/>
                  </a:lnTo>
                  <a:lnTo>
                    <a:pt x="48" y="36"/>
                  </a:lnTo>
                  <a:lnTo>
                    <a:pt x="56" y="35"/>
                  </a:lnTo>
                  <a:lnTo>
                    <a:pt x="64" y="34"/>
                  </a:lnTo>
                  <a:lnTo>
                    <a:pt x="72" y="32"/>
                  </a:lnTo>
                  <a:lnTo>
                    <a:pt x="76" y="30"/>
                  </a:lnTo>
                  <a:lnTo>
                    <a:pt x="80" y="28"/>
                  </a:lnTo>
                  <a:lnTo>
                    <a:pt x="82" y="25"/>
                  </a:lnTo>
                  <a:lnTo>
                    <a:pt x="82" y="22"/>
                  </a:lnTo>
                  <a:lnTo>
                    <a:pt x="82" y="18"/>
                  </a:lnTo>
                  <a:lnTo>
                    <a:pt x="78" y="15"/>
                  </a:lnTo>
                  <a:lnTo>
                    <a:pt x="74" y="12"/>
                  </a:lnTo>
                  <a:lnTo>
                    <a:pt x="68" y="10"/>
                  </a:lnTo>
                  <a:lnTo>
                    <a:pt x="62" y="9"/>
                  </a:lnTo>
                  <a:lnTo>
                    <a:pt x="54" y="8"/>
                  </a:lnTo>
                  <a:lnTo>
                    <a:pt x="46" y="9"/>
                  </a:lnTo>
                  <a:lnTo>
                    <a:pt x="40" y="10"/>
                  </a:lnTo>
                  <a:lnTo>
                    <a:pt x="34" y="12"/>
                  </a:lnTo>
                  <a:lnTo>
                    <a:pt x="30" y="15"/>
                  </a:lnTo>
                  <a:lnTo>
                    <a:pt x="26" y="19"/>
                  </a:lnTo>
                  <a:lnTo>
                    <a:pt x="24" y="24"/>
                  </a:lnTo>
                  <a:lnTo>
                    <a:pt x="2" y="22"/>
                  </a:lnTo>
                  <a:lnTo>
                    <a:pt x="8" y="12"/>
                  </a:lnTo>
                  <a:lnTo>
                    <a:pt x="20" y="6"/>
                  </a:lnTo>
                  <a:lnTo>
                    <a:pt x="36" y="1"/>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04" name="Freeform 98"/>
            <p:cNvSpPr>
              <a:spLocks noEditPoints="1"/>
            </p:cNvSpPr>
            <p:nvPr/>
          </p:nvSpPr>
          <p:spPr bwMode="auto">
            <a:xfrm>
              <a:off x="2004" y="3342"/>
              <a:ext cx="55" cy="86"/>
            </a:xfrm>
            <a:custGeom>
              <a:avLst/>
              <a:gdLst>
                <a:gd name="T0" fmla="*/ 54 w 110"/>
                <a:gd name="T1" fmla="*/ 8 h 86"/>
                <a:gd name="T2" fmla="*/ 46 w 110"/>
                <a:gd name="T3" fmla="*/ 9 h 86"/>
                <a:gd name="T4" fmla="*/ 38 w 110"/>
                <a:gd name="T5" fmla="*/ 11 h 86"/>
                <a:gd name="T6" fmla="*/ 32 w 110"/>
                <a:gd name="T7" fmla="*/ 15 h 86"/>
                <a:gd name="T8" fmla="*/ 26 w 110"/>
                <a:gd name="T9" fmla="*/ 21 h 86"/>
                <a:gd name="T10" fmla="*/ 22 w 110"/>
                <a:gd name="T11" fmla="*/ 31 h 86"/>
                <a:gd name="T12" fmla="*/ 22 w 110"/>
                <a:gd name="T13" fmla="*/ 43 h 86"/>
                <a:gd name="T14" fmla="*/ 22 w 110"/>
                <a:gd name="T15" fmla="*/ 55 h 86"/>
                <a:gd name="T16" fmla="*/ 26 w 110"/>
                <a:gd name="T17" fmla="*/ 65 h 86"/>
                <a:gd name="T18" fmla="*/ 32 w 110"/>
                <a:gd name="T19" fmla="*/ 71 h 86"/>
                <a:gd name="T20" fmla="*/ 36 w 110"/>
                <a:gd name="T21" fmla="*/ 74 h 86"/>
                <a:gd name="T22" fmla="*/ 42 w 110"/>
                <a:gd name="T23" fmla="*/ 76 h 86"/>
                <a:gd name="T24" fmla="*/ 48 w 110"/>
                <a:gd name="T25" fmla="*/ 77 h 86"/>
                <a:gd name="T26" fmla="*/ 56 w 110"/>
                <a:gd name="T27" fmla="*/ 78 h 86"/>
                <a:gd name="T28" fmla="*/ 62 w 110"/>
                <a:gd name="T29" fmla="*/ 77 h 86"/>
                <a:gd name="T30" fmla="*/ 68 w 110"/>
                <a:gd name="T31" fmla="*/ 76 h 86"/>
                <a:gd name="T32" fmla="*/ 74 w 110"/>
                <a:gd name="T33" fmla="*/ 74 h 86"/>
                <a:gd name="T34" fmla="*/ 80 w 110"/>
                <a:gd name="T35" fmla="*/ 71 h 86"/>
                <a:gd name="T36" fmla="*/ 84 w 110"/>
                <a:gd name="T37" fmla="*/ 65 h 86"/>
                <a:gd name="T38" fmla="*/ 88 w 110"/>
                <a:gd name="T39" fmla="*/ 55 h 86"/>
                <a:gd name="T40" fmla="*/ 90 w 110"/>
                <a:gd name="T41" fmla="*/ 43 h 86"/>
                <a:gd name="T42" fmla="*/ 88 w 110"/>
                <a:gd name="T43" fmla="*/ 31 h 86"/>
                <a:gd name="T44" fmla="*/ 84 w 110"/>
                <a:gd name="T45" fmla="*/ 21 h 86"/>
                <a:gd name="T46" fmla="*/ 80 w 110"/>
                <a:gd name="T47" fmla="*/ 15 h 86"/>
                <a:gd name="T48" fmla="*/ 74 w 110"/>
                <a:gd name="T49" fmla="*/ 12 h 86"/>
                <a:gd name="T50" fmla="*/ 68 w 110"/>
                <a:gd name="T51" fmla="*/ 10 h 86"/>
                <a:gd name="T52" fmla="*/ 62 w 110"/>
                <a:gd name="T53" fmla="*/ 9 h 86"/>
                <a:gd name="T54" fmla="*/ 54 w 110"/>
                <a:gd name="T55" fmla="*/ 8 h 86"/>
                <a:gd name="T56" fmla="*/ 56 w 110"/>
                <a:gd name="T57" fmla="*/ 0 h 86"/>
                <a:gd name="T58" fmla="*/ 64 w 110"/>
                <a:gd name="T59" fmla="*/ 0 h 86"/>
                <a:gd name="T60" fmla="*/ 72 w 110"/>
                <a:gd name="T61" fmla="*/ 1 h 86"/>
                <a:gd name="T62" fmla="*/ 80 w 110"/>
                <a:gd name="T63" fmla="*/ 3 h 86"/>
                <a:gd name="T64" fmla="*/ 86 w 110"/>
                <a:gd name="T65" fmla="*/ 5 h 86"/>
                <a:gd name="T66" fmla="*/ 92 w 110"/>
                <a:gd name="T67" fmla="*/ 7 h 86"/>
                <a:gd name="T68" fmla="*/ 96 w 110"/>
                <a:gd name="T69" fmla="*/ 10 h 86"/>
                <a:gd name="T70" fmla="*/ 102 w 110"/>
                <a:gd name="T71" fmla="*/ 16 h 86"/>
                <a:gd name="T72" fmla="*/ 106 w 110"/>
                <a:gd name="T73" fmla="*/ 23 h 86"/>
                <a:gd name="T74" fmla="*/ 110 w 110"/>
                <a:gd name="T75" fmla="*/ 32 h 86"/>
                <a:gd name="T76" fmla="*/ 110 w 110"/>
                <a:gd name="T77" fmla="*/ 43 h 86"/>
                <a:gd name="T78" fmla="*/ 108 w 110"/>
                <a:gd name="T79" fmla="*/ 57 h 86"/>
                <a:gd name="T80" fmla="*/ 104 w 110"/>
                <a:gd name="T81" fmla="*/ 67 h 86"/>
                <a:gd name="T82" fmla="*/ 100 w 110"/>
                <a:gd name="T83" fmla="*/ 73 h 86"/>
                <a:gd name="T84" fmla="*/ 94 w 110"/>
                <a:gd name="T85" fmla="*/ 78 h 86"/>
                <a:gd name="T86" fmla="*/ 86 w 110"/>
                <a:gd name="T87" fmla="*/ 81 h 86"/>
                <a:gd name="T88" fmla="*/ 78 w 110"/>
                <a:gd name="T89" fmla="*/ 84 h 86"/>
                <a:gd name="T90" fmla="*/ 66 w 110"/>
                <a:gd name="T91" fmla="*/ 86 h 86"/>
                <a:gd name="T92" fmla="*/ 56 w 110"/>
                <a:gd name="T93" fmla="*/ 86 h 86"/>
                <a:gd name="T94" fmla="*/ 34 w 110"/>
                <a:gd name="T95" fmla="*/ 84 h 86"/>
                <a:gd name="T96" fmla="*/ 16 w 110"/>
                <a:gd name="T97" fmla="*/ 78 h 86"/>
                <a:gd name="T98" fmla="*/ 8 w 110"/>
                <a:gd name="T99" fmla="*/ 69 h 86"/>
                <a:gd name="T100" fmla="*/ 2 w 110"/>
                <a:gd name="T101" fmla="*/ 57 h 86"/>
                <a:gd name="T102" fmla="*/ 0 w 110"/>
                <a:gd name="T103" fmla="*/ 43 h 86"/>
                <a:gd name="T104" fmla="*/ 2 w 110"/>
                <a:gd name="T105" fmla="*/ 30 h 86"/>
                <a:gd name="T106" fmla="*/ 6 w 110"/>
                <a:gd name="T107" fmla="*/ 19 h 86"/>
                <a:gd name="T108" fmla="*/ 12 w 110"/>
                <a:gd name="T109" fmla="*/ 13 h 86"/>
                <a:gd name="T110" fmla="*/ 18 w 110"/>
                <a:gd name="T111" fmla="*/ 8 h 86"/>
                <a:gd name="T112" fmla="*/ 24 w 110"/>
                <a:gd name="T113" fmla="*/ 5 h 86"/>
                <a:gd name="T114" fmla="*/ 34 w 110"/>
                <a:gd name="T115" fmla="*/ 2 h 86"/>
                <a:gd name="T116" fmla="*/ 44 w 110"/>
                <a:gd name="T117" fmla="*/ 0 h 86"/>
                <a:gd name="T118" fmla="*/ 56 w 110"/>
                <a:gd name="T1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6">
                  <a:moveTo>
                    <a:pt x="54" y="8"/>
                  </a:moveTo>
                  <a:lnTo>
                    <a:pt x="46" y="9"/>
                  </a:lnTo>
                  <a:lnTo>
                    <a:pt x="38" y="11"/>
                  </a:lnTo>
                  <a:lnTo>
                    <a:pt x="32" y="15"/>
                  </a:lnTo>
                  <a:lnTo>
                    <a:pt x="26" y="21"/>
                  </a:lnTo>
                  <a:lnTo>
                    <a:pt x="22" y="31"/>
                  </a:lnTo>
                  <a:lnTo>
                    <a:pt x="22" y="43"/>
                  </a:lnTo>
                  <a:lnTo>
                    <a:pt x="22" y="55"/>
                  </a:lnTo>
                  <a:lnTo>
                    <a:pt x="26" y="65"/>
                  </a:lnTo>
                  <a:lnTo>
                    <a:pt x="32" y="71"/>
                  </a:lnTo>
                  <a:lnTo>
                    <a:pt x="36" y="74"/>
                  </a:lnTo>
                  <a:lnTo>
                    <a:pt x="42" y="76"/>
                  </a:lnTo>
                  <a:lnTo>
                    <a:pt x="48" y="77"/>
                  </a:lnTo>
                  <a:lnTo>
                    <a:pt x="56" y="78"/>
                  </a:lnTo>
                  <a:lnTo>
                    <a:pt x="62" y="77"/>
                  </a:lnTo>
                  <a:lnTo>
                    <a:pt x="68" y="76"/>
                  </a:lnTo>
                  <a:lnTo>
                    <a:pt x="74" y="74"/>
                  </a:lnTo>
                  <a:lnTo>
                    <a:pt x="80" y="71"/>
                  </a:lnTo>
                  <a:lnTo>
                    <a:pt x="84" y="65"/>
                  </a:lnTo>
                  <a:lnTo>
                    <a:pt x="88" y="55"/>
                  </a:lnTo>
                  <a:lnTo>
                    <a:pt x="90" y="43"/>
                  </a:lnTo>
                  <a:lnTo>
                    <a:pt x="88" y="31"/>
                  </a:lnTo>
                  <a:lnTo>
                    <a:pt x="84" y="21"/>
                  </a:lnTo>
                  <a:lnTo>
                    <a:pt x="80" y="15"/>
                  </a:lnTo>
                  <a:lnTo>
                    <a:pt x="74" y="12"/>
                  </a:lnTo>
                  <a:lnTo>
                    <a:pt x="68" y="10"/>
                  </a:lnTo>
                  <a:lnTo>
                    <a:pt x="62" y="9"/>
                  </a:lnTo>
                  <a:lnTo>
                    <a:pt x="54" y="8"/>
                  </a:lnTo>
                  <a:close/>
                  <a:moveTo>
                    <a:pt x="56" y="0"/>
                  </a:moveTo>
                  <a:lnTo>
                    <a:pt x="64" y="0"/>
                  </a:lnTo>
                  <a:lnTo>
                    <a:pt x="72" y="1"/>
                  </a:lnTo>
                  <a:lnTo>
                    <a:pt x="80" y="3"/>
                  </a:lnTo>
                  <a:lnTo>
                    <a:pt x="86" y="5"/>
                  </a:lnTo>
                  <a:lnTo>
                    <a:pt x="92" y="7"/>
                  </a:lnTo>
                  <a:lnTo>
                    <a:pt x="96" y="10"/>
                  </a:lnTo>
                  <a:lnTo>
                    <a:pt x="102" y="16"/>
                  </a:lnTo>
                  <a:lnTo>
                    <a:pt x="106" y="23"/>
                  </a:lnTo>
                  <a:lnTo>
                    <a:pt x="110" y="32"/>
                  </a:lnTo>
                  <a:lnTo>
                    <a:pt x="110" y="43"/>
                  </a:lnTo>
                  <a:lnTo>
                    <a:pt x="108" y="57"/>
                  </a:lnTo>
                  <a:lnTo>
                    <a:pt x="104" y="67"/>
                  </a:lnTo>
                  <a:lnTo>
                    <a:pt x="100" y="73"/>
                  </a:lnTo>
                  <a:lnTo>
                    <a:pt x="94" y="78"/>
                  </a:lnTo>
                  <a:lnTo>
                    <a:pt x="86" y="81"/>
                  </a:lnTo>
                  <a:lnTo>
                    <a:pt x="78" y="84"/>
                  </a:lnTo>
                  <a:lnTo>
                    <a:pt x="66" y="86"/>
                  </a:lnTo>
                  <a:lnTo>
                    <a:pt x="56" y="86"/>
                  </a:lnTo>
                  <a:lnTo>
                    <a:pt x="34" y="84"/>
                  </a:lnTo>
                  <a:lnTo>
                    <a:pt x="16" y="78"/>
                  </a:lnTo>
                  <a:lnTo>
                    <a:pt x="8" y="69"/>
                  </a:lnTo>
                  <a:lnTo>
                    <a:pt x="2" y="57"/>
                  </a:lnTo>
                  <a:lnTo>
                    <a:pt x="0" y="43"/>
                  </a:lnTo>
                  <a:lnTo>
                    <a:pt x="2" y="30"/>
                  </a:lnTo>
                  <a:lnTo>
                    <a:pt x="6" y="19"/>
                  </a:lnTo>
                  <a:lnTo>
                    <a:pt x="12" y="13"/>
                  </a:lnTo>
                  <a:lnTo>
                    <a:pt x="18" y="8"/>
                  </a:lnTo>
                  <a:lnTo>
                    <a:pt x="24" y="5"/>
                  </a:lnTo>
                  <a:lnTo>
                    <a:pt x="34" y="2"/>
                  </a:lnTo>
                  <a:lnTo>
                    <a:pt x="44" y="0"/>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05" name="Freeform 99"/>
            <p:cNvSpPr>
              <a:spLocks noEditPoints="1"/>
            </p:cNvSpPr>
            <p:nvPr/>
          </p:nvSpPr>
          <p:spPr bwMode="auto">
            <a:xfrm>
              <a:off x="2365" y="1312"/>
              <a:ext cx="1" cy="1957"/>
            </a:xfrm>
            <a:custGeom>
              <a:avLst/>
              <a:gdLst>
                <a:gd name="T0" fmla="*/ 0 w 2"/>
                <a:gd name="T1" fmla="*/ 1923 h 1957"/>
                <a:gd name="T2" fmla="*/ 2 w 2"/>
                <a:gd name="T3" fmla="*/ 1893 h 1957"/>
                <a:gd name="T4" fmla="*/ 2 w 2"/>
                <a:gd name="T5" fmla="*/ 1868 h 1957"/>
                <a:gd name="T6" fmla="*/ 0 w 2"/>
                <a:gd name="T7" fmla="*/ 1839 h 1957"/>
                <a:gd name="T8" fmla="*/ 0 w 2"/>
                <a:gd name="T9" fmla="*/ 1804 h 1957"/>
                <a:gd name="T10" fmla="*/ 0 w 2"/>
                <a:gd name="T11" fmla="*/ 1760 h 1957"/>
                <a:gd name="T12" fmla="*/ 2 w 2"/>
                <a:gd name="T13" fmla="*/ 1730 h 1957"/>
                <a:gd name="T14" fmla="*/ 2 w 2"/>
                <a:gd name="T15" fmla="*/ 1706 h 1957"/>
                <a:gd name="T16" fmla="*/ 0 w 2"/>
                <a:gd name="T17" fmla="*/ 1676 h 1957"/>
                <a:gd name="T18" fmla="*/ 0 w 2"/>
                <a:gd name="T19" fmla="*/ 1642 h 1957"/>
                <a:gd name="T20" fmla="*/ 0 w 2"/>
                <a:gd name="T21" fmla="*/ 1597 h 1957"/>
                <a:gd name="T22" fmla="*/ 2 w 2"/>
                <a:gd name="T23" fmla="*/ 1568 h 1957"/>
                <a:gd name="T24" fmla="*/ 2 w 2"/>
                <a:gd name="T25" fmla="*/ 1543 h 1957"/>
                <a:gd name="T26" fmla="*/ 0 w 2"/>
                <a:gd name="T27" fmla="*/ 1513 h 1957"/>
                <a:gd name="T28" fmla="*/ 0 w 2"/>
                <a:gd name="T29" fmla="*/ 1479 h 1957"/>
                <a:gd name="T30" fmla="*/ 0 w 2"/>
                <a:gd name="T31" fmla="*/ 1435 h 1957"/>
                <a:gd name="T32" fmla="*/ 2 w 2"/>
                <a:gd name="T33" fmla="*/ 1405 h 1957"/>
                <a:gd name="T34" fmla="*/ 2 w 2"/>
                <a:gd name="T35" fmla="*/ 1380 h 1957"/>
                <a:gd name="T36" fmla="*/ 0 w 2"/>
                <a:gd name="T37" fmla="*/ 1351 h 1957"/>
                <a:gd name="T38" fmla="*/ 0 w 2"/>
                <a:gd name="T39" fmla="*/ 1316 h 1957"/>
                <a:gd name="T40" fmla="*/ 0 w 2"/>
                <a:gd name="T41" fmla="*/ 1272 h 1957"/>
                <a:gd name="T42" fmla="*/ 2 w 2"/>
                <a:gd name="T43" fmla="*/ 1242 h 1957"/>
                <a:gd name="T44" fmla="*/ 2 w 2"/>
                <a:gd name="T45" fmla="*/ 1218 h 1957"/>
                <a:gd name="T46" fmla="*/ 0 w 2"/>
                <a:gd name="T47" fmla="*/ 1188 h 1957"/>
                <a:gd name="T48" fmla="*/ 0 w 2"/>
                <a:gd name="T49" fmla="*/ 1153 h 1957"/>
                <a:gd name="T50" fmla="*/ 0 w 2"/>
                <a:gd name="T51" fmla="*/ 1109 h 1957"/>
                <a:gd name="T52" fmla="*/ 2 w 2"/>
                <a:gd name="T53" fmla="*/ 1080 h 1957"/>
                <a:gd name="T54" fmla="*/ 2 w 2"/>
                <a:gd name="T55" fmla="*/ 1055 h 1957"/>
                <a:gd name="T56" fmla="*/ 0 w 2"/>
                <a:gd name="T57" fmla="*/ 1025 h 1957"/>
                <a:gd name="T58" fmla="*/ 0 w 2"/>
                <a:gd name="T59" fmla="*/ 991 h 1957"/>
                <a:gd name="T60" fmla="*/ 0 w 2"/>
                <a:gd name="T61" fmla="*/ 946 h 1957"/>
                <a:gd name="T62" fmla="*/ 2 w 2"/>
                <a:gd name="T63" fmla="*/ 917 h 1957"/>
                <a:gd name="T64" fmla="*/ 2 w 2"/>
                <a:gd name="T65" fmla="*/ 892 h 1957"/>
                <a:gd name="T66" fmla="*/ 0 w 2"/>
                <a:gd name="T67" fmla="*/ 863 h 1957"/>
                <a:gd name="T68" fmla="*/ 0 w 2"/>
                <a:gd name="T69" fmla="*/ 828 h 1957"/>
                <a:gd name="T70" fmla="*/ 0 w 2"/>
                <a:gd name="T71" fmla="*/ 784 h 1957"/>
                <a:gd name="T72" fmla="*/ 2 w 2"/>
                <a:gd name="T73" fmla="*/ 754 h 1957"/>
                <a:gd name="T74" fmla="*/ 2 w 2"/>
                <a:gd name="T75" fmla="*/ 730 h 1957"/>
                <a:gd name="T76" fmla="*/ 0 w 2"/>
                <a:gd name="T77" fmla="*/ 700 h 1957"/>
                <a:gd name="T78" fmla="*/ 0 w 2"/>
                <a:gd name="T79" fmla="*/ 665 h 1957"/>
                <a:gd name="T80" fmla="*/ 0 w 2"/>
                <a:gd name="T81" fmla="*/ 621 h 1957"/>
                <a:gd name="T82" fmla="*/ 2 w 2"/>
                <a:gd name="T83" fmla="*/ 592 h 1957"/>
                <a:gd name="T84" fmla="*/ 2 w 2"/>
                <a:gd name="T85" fmla="*/ 567 h 1957"/>
                <a:gd name="T86" fmla="*/ 0 w 2"/>
                <a:gd name="T87" fmla="*/ 537 h 1957"/>
                <a:gd name="T88" fmla="*/ 0 w 2"/>
                <a:gd name="T89" fmla="*/ 503 h 1957"/>
                <a:gd name="T90" fmla="*/ 0 w 2"/>
                <a:gd name="T91" fmla="*/ 458 h 1957"/>
                <a:gd name="T92" fmla="*/ 2 w 2"/>
                <a:gd name="T93" fmla="*/ 429 h 1957"/>
                <a:gd name="T94" fmla="*/ 2 w 2"/>
                <a:gd name="T95" fmla="*/ 404 h 1957"/>
                <a:gd name="T96" fmla="*/ 0 w 2"/>
                <a:gd name="T97" fmla="*/ 375 h 1957"/>
                <a:gd name="T98" fmla="*/ 0 w 2"/>
                <a:gd name="T99" fmla="*/ 340 h 1957"/>
                <a:gd name="T100" fmla="*/ 0 w 2"/>
                <a:gd name="T101" fmla="*/ 296 h 1957"/>
                <a:gd name="T102" fmla="*/ 2 w 2"/>
                <a:gd name="T103" fmla="*/ 266 h 1957"/>
                <a:gd name="T104" fmla="*/ 2 w 2"/>
                <a:gd name="T105" fmla="*/ 241 h 1957"/>
                <a:gd name="T106" fmla="*/ 0 w 2"/>
                <a:gd name="T107" fmla="*/ 212 h 1957"/>
                <a:gd name="T108" fmla="*/ 0 w 2"/>
                <a:gd name="T109" fmla="*/ 177 h 1957"/>
                <a:gd name="T110" fmla="*/ 0 w 2"/>
                <a:gd name="T111" fmla="*/ 133 h 1957"/>
                <a:gd name="T112" fmla="*/ 2 w 2"/>
                <a:gd name="T113" fmla="*/ 103 h 1957"/>
                <a:gd name="T114" fmla="*/ 2 w 2"/>
                <a:gd name="T115" fmla="*/ 79 h 1957"/>
                <a:gd name="T116" fmla="*/ 0 w 2"/>
                <a:gd name="T117" fmla="*/ 49 h 1957"/>
                <a:gd name="T118" fmla="*/ 0 w 2"/>
                <a:gd name="T119" fmla="*/ 1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1957">
                  <a:moveTo>
                    <a:pt x="0" y="1952"/>
                  </a:moveTo>
                  <a:lnTo>
                    <a:pt x="2" y="1952"/>
                  </a:lnTo>
                  <a:lnTo>
                    <a:pt x="2" y="1957"/>
                  </a:lnTo>
                  <a:lnTo>
                    <a:pt x="0" y="1957"/>
                  </a:lnTo>
                  <a:lnTo>
                    <a:pt x="0" y="1952"/>
                  </a:lnTo>
                  <a:close/>
                  <a:moveTo>
                    <a:pt x="0" y="1937"/>
                  </a:moveTo>
                  <a:lnTo>
                    <a:pt x="2" y="1937"/>
                  </a:lnTo>
                  <a:lnTo>
                    <a:pt x="2" y="1942"/>
                  </a:lnTo>
                  <a:lnTo>
                    <a:pt x="0" y="1942"/>
                  </a:lnTo>
                  <a:lnTo>
                    <a:pt x="0" y="1937"/>
                  </a:lnTo>
                  <a:close/>
                  <a:moveTo>
                    <a:pt x="0" y="1923"/>
                  </a:moveTo>
                  <a:lnTo>
                    <a:pt x="2" y="1923"/>
                  </a:lnTo>
                  <a:lnTo>
                    <a:pt x="2" y="1928"/>
                  </a:lnTo>
                  <a:lnTo>
                    <a:pt x="0" y="1928"/>
                  </a:lnTo>
                  <a:lnTo>
                    <a:pt x="0" y="1923"/>
                  </a:lnTo>
                  <a:close/>
                  <a:moveTo>
                    <a:pt x="0" y="1908"/>
                  </a:moveTo>
                  <a:lnTo>
                    <a:pt x="2" y="1908"/>
                  </a:lnTo>
                  <a:lnTo>
                    <a:pt x="2" y="1913"/>
                  </a:lnTo>
                  <a:lnTo>
                    <a:pt x="0" y="1913"/>
                  </a:lnTo>
                  <a:lnTo>
                    <a:pt x="0" y="1908"/>
                  </a:lnTo>
                  <a:close/>
                  <a:moveTo>
                    <a:pt x="0" y="1893"/>
                  </a:moveTo>
                  <a:lnTo>
                    <a:pt x="2" y="1893"/>
                  </a:lnTo>
                  <a:lnTo>
                    <a:pt x="2" y="1898"/>
                  </a:lnTo>
                  <a:lnTo>
                    <a:pt x="0" y="1898"/>
                  </a:lnTo>
                  <a:lnTo>
                    <a:pt x="0" y="1893"/>
                  </a:lnTo>
                  <a:close/>
                  <a:moveTo>
                    <a:pt x="0" y="1878"/>
                  </a:moveTo>
                  <a:lnTo>
                    <a:pt x="2" y="1878"/>
                  </a:lnTo>
                  <a:lnTo>
                    <a:pt x="2" y="1883"/>
                  </a:lnTo>
                  <a:lnTo>
                    <a:pt x="0" y="1883"/>
                  </a:lnTo>
                  <a:lnTo>
                    <a:pt x="0" y="1878"/>
                  </a:lnTo>
                  <a:close/>
                  <a:moveTo>
                    <a:pt x="0" y="1863"/>
                  </a:moveTo>
                  <a:lnTo>
                    <a:pt x="2" y="1863"/>
                  </a:lnTo>
                  <a:lnTo>
                    <a:pt x="2" y="1868"/>
                  </a:lnTo>
                  <a:lnTo>
                    <a:pt x="0" y="1868"/>
                  </a:lnTo>
                  <a:lnTo>
                    <a:pt x="0" y="1863"/>
                  </a:lnTo>
                  <a:close/>
                  <a:moveTo>
                    <a:pt x="0" y="1849"/>
                  </a:moveTo>
                  <a:lnTo>
                    <a:pt x="2" y="1849"/>
                  </a:lnTo>
                  <a:lnTo>
                    <a:pt x="2" y="1854"/>
                  </a:lnTo>
                  <a:lnTo>
                    <a:pt x="0" y="1854"/>
                  </a:lnTo>
                  <a:lnTo>
                    <a:pt x="0" y="1849"/>
                  </a:lnTo>
                  <a:close/>
                  <a:moveTo>
                    <a:pt x="0" y="1834"/>
                  </a:moveTo>
                  <a:lnTo>
                    <a:pt x="2" y="1834"/>
                  </a:lnTo>
                  <a:lnTo>
                    <a:pt x="2" y="1839"/>
                  </a:lnTo>
                  <a:lnTo>
                    <a:pt x="0" y="1839"/>
                  </a:lnTo>
                  <a:lnTo>
                    <a:pt x="0" y="1834"/>
                  </a:lnTo>
                  <a:close/>
                  <a:moveTo>
                    <a:pt x="0" y="1819"/>
                  </a:moveTo>
                  <a:lnTo>
                    <a:pt x="2" y="1819"/>
                  </a:lnTo>
                  <a:lnTo>
                    <a:pt x="2" y="1824"/>
                  </a:lnTo>
                  <a:lnTo>
                    <a:pt x="0" y="1824"/>
                  </a:lnTo>
                  <a:lnTo>
                    <a:pt x="0" y="1819"/>
                  </a:lnTo>
                  <a:close/>
                  <a:moveTo>
                    <a:pt x="0" y="1804"/>
                  </a:moveTo>
                  <a:lnTo>
                    <a:pt x="2" y="1804"/>
                  </a:lnTo>
                  <a:lnTo>
                    <a:pt x="2" y="1809"/>
                  </a:lnTo>
                  <a:lnTo>
                    <a:pt x="0" y="1809"/>
                  </a:lnTo>
                  <a:lnTo>
                    <a:pt x="0" y="1804"/>
                  </a:lnTo>
                  <a:close/>
                  <a:moveTo>
                    <a:pt x="0" y="1789"/>
                  </a:moveTo>
                  <a:lnTo>
                    <a:pt x="2" y="1789"/>
                  </a:lnTo>
                  <a:lnTo>
                    <a:pt x="2" y="1794"/>
                  </a:lnTo>
                  <a:lnTo>
                    <a:pt x="0" y="1794"/>
                  </a:lnTo>
                  <a:lnTo>
                    <a:pt x="0" y="1789"/>
                  </a:lnTo>
                  <a:close/>
                  <a:moveTo>
                    <a:pt x="0" y="1775"/>
                  </a:moveTo>
                  <a:lnTo>
                    <a:pt x="2" y="1775"/>
                  </a:lnTo>
                  <a:lnTo>
                    <a:pt x="2" y="1780"/>
                  </a:lnTo>
                  <a:lnTo>
                    <a:pt x="0" y="1780"/>
                  </a:lnTo>
                  <a:lnTo>
                    <a:pt x="0" y="1775"/>
                  </a:lnTo>
                  <a:close/>
                  <a:moveTo>
                    <a:pt x="0" y="1760"/>
                  </a:moveTo>
                  <a:lnTo>
                    <a:pt x="2" y="1760"/>
                  </a:lnTo>
                  <a:lnTo>
                    <a:pt x="2" y="1765"/>
                  </a:lnTo>
                  <a:lnTo>
                    <a:pt x="0" y="1765"/>
                  </a:lnTo>
                  <a:lnTo>
                    <a:pt x="0" y="1760"/>
                  </a:lnTo>
                  <a:close/>
                  <a:moveTo>
                    <a:pt x="0" y="1745"/>
                  </a:moveTo>
                  <a:lnTo>
                    <a:pt x="2" y="1745"/>
                  </a:lnTo>
                  <a:lnTo>
                    <a:pt x="2" y="1750"/>
                  </a:lnTo>
                  <a:lnTo>
                    <a:pt x="0" y="1750"/>
                  </a:lnTo>
                  <a:lnTo>
                    <a:pt x="0" y="1745"/>
                  </a:lnTo>
                  <a:close/>
                  <a:moveTo>
                    <a:pt x="0" y="1730"/>
                  </a:moveTo>
                  <a:lnTo>
                    <a:pt x="2" y="1730"/>
                  </a:lnTo>
                  <a:lnTo>
                    <a:pt x="2" y="1735"/>
                  </a:lnTo>
                  <a:lnTo>
                    <a:pt x="0" y="1735"/>
                  </a:lnTo>
                  <a:lnTo>
                    <a:pt x="0" y="1730"/>
                  </a:lnTo>
                  <a:close/>
                  <a:moveTo>
                    <a:pt x="0" y="1716"/>
                  </a:moveTo>
                  <a:lnTo>
                    <a:pt x="2" y="1716"/>
                  </a:lnTo>
                  <a:lnTo>
                    <a:pt x="2" y="1720"/>
                  </a:lnTo>
                  <a:lnTo>
                    <a:pt x="0" y="1720"/>
                  </a:lnTo>
                  <a:lnTo>
                    <a:pt x="0" y="1716"/>
                  </a:lnTo>
                  <a:close/>
                  <a:moveTo>
                    <a:pt x="0" y="1701"/>
                  </a:moveTo>
                  <a:lnTo>
                    <a:pt x="2" y="1701"/>
                  </a:lnTo>
                  <a:lnTo>
                    <a:pt x="2" y="1706"/>
                  </a:lnTo>
                  <a:lnTo>
                    <a:pt x="0" y="1706"/>
                  </a:lnTo>
                  <a:lnTo>
                    <a:pt x="0" y="1701"/>
                  </a:lnTo>
                  <a:close/>
                  <a:moveTo>
                    <a:pt x="0" y="1686"/>
                  </a:moveTo>
                  <a:lnTo>
                    <a:pt x="2" y="1686"/>
                  </a:lnTo>
                  <a:lnTo>
                    <a:pt x="2" y="1691"/>
                  </a:lnTo>
                  <a:lnTo>
                    <a:pt x="0" y="1691"/>
                  </a:lnTo>
                  <a:lnTo>
                    <a:pt x="0" y="1686"/>
                  </a:lnTo>
                  <a:close/>
                  <a:moveTo>
                    <a:pt x="0" y="1671"/>
                  </a:moveTo>
                  <a:lnTo>
                    <a:pt x="2" y="1671"/>
                  </a:lnTo>
                  <a:lnTo>
                    <a:pt x="2" y="1676"/>
                  </a:lnTo>
                  <a:lnTo>
                    <a:pt x="0" y="1676"/>
                  </a:lnTo>
                  <a:lnTo>
                    <a:pt x="0" y="1671"/>
                  </a:lnTo>
                  <a:close/>
                  <a:moveTo>
                    <a:pt x="0" y="1656"/>
                  </a:moveTo>
                  <a:lnTo>
                    <a:pt x="2" y="1656"/>
                  </a:lnTo>
                  <a:lnTo>
                    <a:pt x="2" y="1661"/>
                  </a:lnTo>
                  <a:lnTo>
                    <a:pt x="0" y="1661"/>
                  </a:lnTo>
                  <a:lnTo>
                    <a:pt x="0" y="1656"/>
                  </a:lnTo>
                  <a:close/>
                  <a:moveTo>
                    <a:pt x="0" y="1642"/>
                  </a:moveTo>
                  <a:lnTo>
                    <a:pt x="2" y="1642"/>
                  </a:lnTo>
                  <a:lnTo>
                    <a:pt x="2" y="1647"/>
                  </a:lnTo>
                  <a:lnTo>
                    <a:pt x="0" y="1647"/>
                  </a:lnTo>
                  <a:lnTo>
                    <a:pt x="0" y="1642"/>
                  </a:lnTo>
                  <a:close/>
                  <a:moveTo>
                    <a:pt x="0" y="1627"/>
                  </a:moveTo>
                  <a:lnTo>
                    <a:pt x="2" y="1627"/>
                  </a:lnTo>
                  <a:lnTo>
                    <a:pt x="2" y="1632"/>
                  </a:lnTo>
                  <a:lnTo>
                    <a:pt x="0" y="1632"/>
                  </a:lnTo>
                  <a:lnTo>
                    <a:pt x="0" y="1627"/>
                  </a:lnTo>
                  <a:close/>
                  <a:moveTo>
                    <a:pt x="0" y="1612"/>
                  </a:moveTo>
                  <a:lnTo>
                    <a:pt x="2" y="1612"/>
                  </a:lnTo>
                  <a:lnTo>
                    <a:pt x="2" y="1617"/>
                  </a:lnTo>
                  <a:lnTo>
                    <a:pt x="0" y="1617"/>
                  </a:lnTo>
                  <a:lnTo>
                    <a:pt x="0" y="1612"/>
                  </a:lnTo>
                  <a:close/>
                  <a:moveTo>
                    <a:pt x="0" y="1597"/>
                  </a:moveTo>
                  <a:lnTo>
                    <a:pt x="2" y="1597"/>
                  </a:lnTo>
                  <a:lnTo>
                    <a:pt x="2" y="1602"/>
                  </a:lnTo>
                  <a:lnTo>
                    <a:pt x="0" y="1602"/>
                  </a:lnTo>
                  <a:lnTo>
                    <a:pt x="0" y="1597"/>
                  </a:lnTo>
                  <a:close/>
                  <a:moveTo>
                    <a:pt x="0" y="1582"/>
                  </a:moveTo>
                  <a:lnTo>
                    <a:pt x="2" y="1582"/>
                  </a:lnTo>
                  <a:lnTo>
                    <a:pt x="2" y="1587"/>
                  </a:lnTo>
                  <a:lnTo>
                    <a:pt x="0" y="1587"/>
                  </a:lnTo>
                  <a:lnTo>
                    <a:pt x="0" y="1582"/>
                  </a:lnTo>
                  <a:close/>
                  <a:moveTo>
                    <a:pt x="0" y="1568"/>
                  </a:moveTo>
                  <a:lnTo>
                    <a:pt x="2" y="1568"/>
                  </a:lnTo>
                  <a:lnTo>
                    <a:pt x="2" y="1573"/>
                  </a:lnTo>
                  <a:lnTo>
                    <a:pt x="0" y="1573"/>
                  </a:lnTo>
                  <a:lnTo>
                    <a:pt x="0" y="1568"/>
                  </a:lnTo>
                  <a:close/>
                  <a:moveTo>
                    <a:pt x="0" y="1553"/>
                  </a:moveTo>
                  <a:lnTo>
                    <a:pt x="2" y="1553"/>
                  </a:lnTo>
                  <a:lnTo>
                    <a:pt x="2" y="1558"/>
                  </a:lnTo>
                  <a:lnTo>
                    <a:pt x="0" y="1558"/>
                  </a:lnTo>
                  <a:lnTo>
                    <a:pt x="0" y="1553"/>
                  </a:lnTo>
                  <a:close/>
                  <a:moveTo>
                    <a:pt x="0" y="1538"/>
                  </a:moveTo>
                  <a:lnTo>
                    <a:pt x="2" y="1538"/>
                  </a:lnTo>
                  <a:lnTo>
                    <a:pt x="2" y="1543"/>
                  </a:lnTo>
                  <a:lnTo>
                    <a:pt x="0" y="1543"/>
                  </a:lnTo>
                  <a:lnTo>
                    <a:pt x="0" y="1538"/>
                  </a:lnTo>
                  <a:close/>
                  <a:moveTo>
                    <a:pt x="0" y="1523"/>
                  </a:moveTo>
                  <a:lnTo>
                    <a:pt x="2" y="1523"/>
                  </a:lnTo>
                  <a:lnTo>
                    <a:pt x="2" y="1528"/>
                  </a:lnTo>
                  <a:lnTo>
                    <a:pt x="0" y="1528"/>
                  </a:lnTo>
                  <a:lnTo>
                    <a:pt x="0" y="1523"/>
                  </a:lnTo>
                  <a:close/>
                  <a:moveTo>
                    <a:pt x="0" y="1508"/>
                  </a:moveTo>
                  <a:lnTo>
                    <a:pt x="2" y="1508"/>
                  </a:lnTo>
                  <a:lnTo>
                    <a:pt x="2" y="1513"/>
                  </a:lnTo>
                  <a:lnTo>
                    <a:pt x="0" y="1513"/>
                  </a:lnTo>
                  <a:lnTo>
                    <a:pt x="0" y="1508"/>
                  </a:lnTo>
                  <a:close/>
                  <a:moveTo>
                    <a:pt x="0" y="1494"/>
                  </a:moveTo>
                  <a:lnTo>
                    <a:pt x="2" y="1494"/>
                  </a:lnTo>
                  <a:lnTo>
                    <a:pt x="2" y="1499"/>
                  </a:lnTo>
                  <a:lnTo>
                    <a:pt x="0" y="1499"/>
                  </a:lnTo>
                  <a:lnTo>
                    <a:pt x="0" y="1494"/>
                  </a:lnTo>
                  <a:close/>
                  <a:moveTo>
                    <a:pt x="0" y="1479"/>
                  </a:moveTo>
                  <a:lnTo>
                    <a:pt x="2" y="1479"/>
                  </a:lnTo>
                  <a:lnTo>
                    <a:pt x="2" y="1484"/>
                  </a:lnTo>
                  <a:lnTo>
                    <a:pt x="0" y="1484"/>
                  </a:lnTo>
                  <a:lnTo>
                    <a:pt x="0" y="1479"/>
                  </a:lnTo>
                  <a:close/>
                  <a:moveTo>
                    <a:pt x="0" y="1464"/>
                  </a:moveTo>
                  <a:lnTo>
                    <a:pt x="2" y="1464"/>
                  </a:lnTo>
                  <a:lnTo>
                    <a:pt x="2" y="1469"/>
                  </a:lnTo>
                  <a:lnTo>
                    <a:pt x="0" y="1469"/>
                  </a:lnTo>
                  <a:lnTo>
                    <a:pt x="0" y="1464"/>
                  </a:lnTo>
                  <a:close/>
                  <a:moveTo>
                    <a:pt x="0" y="1449"/>
                  </a:moveTo>
                  <a:lnTo>
                    <a:pt x="2" y="1449"/>
                  </a:lnTo>
                  <a:lnTo>
                    <a:pt x="2" y="1454"/>
                  </a:lnTo>
                  <a:lnTo>
                    <a:pt x="0" y="1454"/>
                  </a:lnTo>
                  <a:lnTo>
                    <a:pt x="0" y="1449"/>
                  </a:lnTo>
                  <a:close/>
                  <a:moveTo>
                    <a:pt x="0" y="1435"/>
                  </a:moveTo>
                  <a:lnTo>
                    <a:pt x="2" y="1435"/>
                  </a:lnTo>
                  <a:lnTo>
                    <a:pt x="2" y="1439"/>
                  </a:lnTo>
                  <a:lnTo>
                    <a:pt x="0" y="1439"/>
                  </a:lnTo>
                  <a:lnTo>
                    <a:pt x="0" y="1435"/>
                  </a:lnTo>
                  <a:close/>
                  <a:moveTo>
                    <a:pt x="0" y="1420"/>
                  </a:moveTo>
                  <a:lnTo>
                    <a:pt x="2" y="1420"/>
                  </a:lnTo>
                  <a:lnTo>
                    <a:pt x="2" y="1425"/>
                  </a:lnTo>
                  <a:lnTo>
                    <a:pt x="0" y="1425"/>
                  </a:lnTo>
                  <a:lnTo>
                    <a:pt x="0" y="1420"/>
                  </a:lnTo>
                  <a:close/>
                  <a:moveTo>
                    <a:pt x="0" y="1405"/>
                  </a:moveTo>
                  <a:lnTo>
                    <a:pt x="2" y="1405"/>
                  </a:lnTo>
                  <a:lnTo>
                    <a:pt x="2" y="1410"/>
                  </a:lnTo>
                  <a:lnTo>
                    <a:pt x="0" y="1410"/>
                  </a:lnTo>
                  <a:lnTo>
                    <a:pt x="0" y="1405"/>
                  </a:lnTo>
                  <a:close/>
                  <a:moveTo>
                    <a:pt x="0" y="1390"/>
                  </a:moveTo>
                  <a:lnTo>
                    <a:pt x="2" y="1390"/>
                  </a:lnTo>
                  <a:lnTo>
                    <a:pt x="2" y="1395"/>
                  </a:lnTo>
                  <a:lnTo>
                    <a:pt x="0" y="1395"/>
                  </a:lnTo>
                  <a:lnTo>
                    <a:pt x="0" y="1390"/>
                  </a:lnTo>
                  <a:close/>
                  <a:moveTo>
                    <a:pt x="0" y="1375"/>
                  </a:moveTo>
                  <a:lnTo>
                    <a:pt x="2" y="1375"/>
                  </a:lnTo>
                  <a:lnTo>
                    <a:pt x="2" y="1380"/>
                  </a:lnTo>
                  <a:lnTo>
                    <a:pt x="0" y="1380"/>
                  </a:lnTo>
                  <a:lnTo>
                    <a:pt x="0" y="1375"/>
                  </a:lnTo>
                  <a:close/>
                  <a:moveTo>
                    <a:pt x="0" y="1361"/>
                  </a:moveTo>
                  <a:lnTo>
                    <a:pt x="2" y="1361"/>
                  </a:lnTo>
                  <a:lnTo>
                    <a:pt x="2" y="1365"/>
                  </a:lnTo>
                  <a:lnTo>
                    <a:pt x="0" y="1365"/>
                  </a:lnTo>
                  <a:lnTo>
                    <a:pt x="0" y="1361"/>
                  </a:lnTo>
                  <a:close/>
                  <a:moveTo>
                    <a:pt x="0" y="1346"/>
                  </a:moveTo>
                  <a:lnTo>
                    <a:pt x="2" y="1346"/>
                  </a:lnTo>
                  <a:lnTo>
                    <a:pt x="2" y="1351"/>
                  </a:lnTo>
                  <a:lnTo>
                    <a:pt x="0" y="1351"/>
                  </a:lnTo>
                  <a:lnTo>
                    <a:pt x="0" y="1346"/>
                  </a:lnTo>
                  <a:close/>
                  <a:moveTo>
                    <a:pt x="0" y="1331"/>
                  </a:moveTo>
                  <a:lnTo>
                    <a:pt x="2" y="1331"/>
                  </a:lnTo>
                  <a:lnTo>
                    <a:pt x="2" y="1336"/>
                  </a:lnTo>
                  <a:lnTo>
                    <a:pt x="0" y="1336"/>
                  </a:lnTo>
                  <a:lnTo>
                    <a:pt x="0" y="1331"/>
                  </a:lnTo>
                  <a:close/>
                  <a:moveTo>
                    <a:pt x="0" y="1316"/>
                  </a:moveTo>
                  <a:lnTo>
                    <a:pt x="2" y="1316"/>
                  </a:lnTo>
                  <a:lnTo>
                    <a:pt x="2" y="1321"/>
                  </a:lnTo>
                  <a:lnTo>
                    <a:pt x="0" y="1321"/>
                  </a:lnTo>
                  <a:lnTo>
                    <a:pt x="0" y="1316"/>
                  </a:lnTo>
                  <a:close/>
                  <a:moveTo>
                    <a:pt x="0" y="1301"/>
                  </a:moveTo>
                  <a:lnTo>
                    <a:pt x="2" y="1301"/>
                  </a:lnTo>
                  <a:lnTo>
                    <a:pt x="2" y="1306"/>
                  </a:lnTo>
                  <a:lnTo>
                    <a:pt x="0" y="1306"/>
                  </a:lnTo>
                  <a:lnTo>
                    <a:pt x="0" y="1301"/>
                  </a:lnTo>
                  <a:close/>
                  <a:moveTo>
                    <a:pt x="0" y="1287"/>
                  </a:moveTo>
                  <a:lnTo>
                    <a:pt x="2" y="1287"/>
                  </a:lnTo>
                  <a:lnTo>
                    <a:pt x="2" y="1292"/>
                  </a:lnTo>
                  <a:lnTo>
                    <a:pt x="0" y="1292"/>
                  </a:lnTo>
                  <a:lnTo>
                    <a:pt x="0" y="1287"/>
                  </a:lnTo>
                  <a:close/>
                  <a:moveTo>
                    <a:pt x="0" y="1272"/>
                  </a:moveTo>
                  <a:lnTo>
                    <a:pt x="2" y="1272"/>
                  </a:lnTo>
                  <a:lnTo>
                    <a:pt x="2" y="1277"/>
                  </a:lnTo>
                  <a:lnTo>
                    <a:pt x="0" y="1277"/>
                  </a:lnTo>
                  <a:lnTo>
                    <a:pt x="0" y="1272"/>
                  </a:lnTo>
                  <a:close/>
                  <a:moveTo>
                    <a:pt x="0" y="1257"/>
                  </a:moveTo>
                  <a:lnTo>
                    <a:pt x="2" y="1257"/>
                  </a:lnTo>
                  <a:lnTo>
                    <a:pt x="2" y="1262"/>
                  </a:lnTo>
                  <a:lnTo>
                    <a:pt x="0" y="1262"/>
                  </a:lnTo>
                  <a:lnTo>
                    <a:pt x="0" y="1257"/>
                  </a:lnTo>
                  <a:close/>
                  <a:moveTo>
                    <a:pt x="0" y="1242"/>
                  </a:moveTo>
                  <a:lnTo>
                    <a:pt x="2" y="1242"/>
                  </a:lnTo>
                  <a:lnTo>
                    <a:pt x="2" y="1247"/>
                  </a:lnTo>
                  <a:lnTo>
                    <a:pt x="0" y="1247"/>
                  </a:lnTo>
                  <a:lnTo>
                    <a:pt x="0" y="1242"/>
                  </a:lnTo>
                  <a:close/>
                  <a:moveTo>
                    <a:pt x="0" y="1227"/>
                  </a:moveTo>
                  <a:lnTo>
                    <a:pt x="2" y="1227"/>
                  </a:lnTo>
                  <a:lnTo>
                    <a:pt x="2" y="1232"/>
                  </a:lnTo>
                  <a:lnTo>
                    <a:pt x="0" y="1232"/>
                  </a:lnTo>
                  <a:lnTo>
                    <a:pt x="0" y="1227"/>
                  </a:lnTo>
                  <a:close/>
                  <a:moveTo>
                    <a:pt x="0" y="1213"/>
                  </a:moveTo>
                  <a:lnTo>
                    <a:pt x="2" y="1213"/>
                  </a:lnTo>
                  <a:lnTo>
                    <a:pt x="2" y="1218"/>
                  </a:lnTo>
                  <a:lnTo>
                    <a:pt x="0" y="1218"/>
                  </a:lnTo>
                  <a:lnTo>
                    <a:pt x="0" y="1213"/>
                  </a:lnTo>
                  <a:close/>
                  <a:moveTo>
                    <a:pt x="0" y="1198"/>
                  </a:moveTo>
                  <a:lnTo>
                    <a:pt x="2" y="1198"/>
                  </a:lnTo>
                  <a:lnTo>
                    <a:pt x="2" y="1203"/>
                  </a:lnTo>
                  <a:lnTo>
                    <a:pt x="0" y="1203"/>
                  </a:lnTo>
                  <a:lnTo>
                    <a:pt x="0" y="1198"/>
                  </a:lnTo>
                  <a:close/>
                  <a:moveTo>
                    <a:pt x="0" y="1183"/>
                  </a:moveTo>
                  <a:lnTo>
                    <a:pt x="2" y="1183"/>
                  </a:lnTo>
                  <a:lnTo>
                    <a:pt x="2" y="1188"/>
                  </a:lnTo>
                  <a:lnTo>
                    <a:pt x="0" y="1188"/>
                  </a:lnTo>
                  <a:lnTo>
                    <a:pt x="0" y="1183"/>
                  </a:lnTo>
                  <a:close/>
                  <a:moveTo>
                    <a:pt x="0" y="1168"/>
                  </a:moveTo>
                  <a:lnTo>
                    <a:pt x="2" y="1168"/>
                  </a:lnTo>
                  <a:lnTo>
                    <a:pt x="2" y="1173"/>
                  </a:lnTo>
                  <a:lnTo>
                    <a:pt x="0" y="1173"/>
                  </a:lnTo>
                  <a:lnTo>
                    <a:pt x="0" y="1168"/>
                  </a:lnTo>
                  <a:close/>
                  <a:moveTo>
                    <a:pt x="0" y="1153"/>
                  </a:moveTo>
                  <a:lnTo>
                    <a:pt x="2" y="1153"/>
                  </a:lnTo>
                  <a:lnTo>
                    <a:pt x="2" y="1158"/>
                  </a:lnTo>
                  <a:lnTo>
                    <a:pt x="0" y="1158"/>
                  </a:lnTo>
                  <a:lnTo>
                    <a:pt x="0" y="1153"/>
                  </a:lnTo>
                  <a:close/>
                  <a:moveTo>
                    <a:pt x="0" y="1139"/>
                  </a:moveTo>
                  <a:lnTo>
                    <a:pt x="2" y="1139"/>
                  </a:lnTo>
                  <a:lnTo>
                    <a:pt x="2" y="1144"/>
                  </a:lnTo>
                  <a:lnTo>
                    <a:pt x="0" y="1144"/>
                  </a:lnTo>
                  <a:lnTo>
                    <a:pt x="0" y="1139"/>
                  </a:lnTo>
                  <a:close/>
                  <a:moveTo>
                    <a:pt x="0" y="1124"/>
                  </a:moveTo>
                  <a:lnTo>
                    <a:pt x="2" y="1124"/>
                  </a:lnTo>
                  <a:lnTo>
                    <a:pt x="2" y="1129"/>
                  </a:lnTo>
                  <a:lnTo>
                    <a:pt x="0" y="1129"/>
                  </a:lnTo>
                  <a:lnTo>
                    <a:pt x="0" y="1124"/>
                  </a:lnTo>
                  <a:close/>
                  <a:moveTo>
                    <a:pt x="0" y="1109"/>
                  </a:moveTo>
                  <a:lnTo>
                    <a:pt x="2" y="1109"/>
                  </a:lnTo>
                  <a:lnTo>
                    <a:pt x="2" y="1114"/>
                  </a:lnTo>
                  <a:lnTo>
                    <a:pt x="0" y="1114"/>
                  </a:lnTo>
                  <a:lnTo>
                    <a:pt x="0" y="1109"/>
                  </a:lnTo>
                  <a:close/>
                  <a:moveTo>
                    <a:pt x="0" y="1094"/>
                  </a:moveTo>
                  <a:lnTo>
                    <a:pt x="2" y="1094"/>
                  </a:lnTo>
                  <a:lnTo>
                    <a:pt x="2" y="1099"/>
                  </a:lnTo>
                  <a:lnTo>
                    <a:pt x="0" y="1099"/>
                  </a:lnTo>
                  <a:lnTo>
                    <a:pt x="0" y="1094"/>
                  </a:lnTo>
                  <a:close/>
                  <a:moveTo>
                    <a:pt x="0" y="1080"/>
                  </a:moveTo>
                  <a:lnTo>
                    <a:pt x="2" y="1080"/>
                  </a:lnTo>
                  <a:lnTo>
                    <a:pt x="2" y="1084"/>
                  </a:lnTo>
                  <a:lnTo>
                    <a:pt x="0" y="1084"/>
                  </a:lnTo>
                  <a:lnTo>
                    <a:pt x="0" y="1080"/>
                  </a:lnTo>
                  <a:close/>
                  <a:moveTo>
                    <a:pt x="0" y="1065"/>
                  </a:moveTo>
                  <a:lnTo>
                    <a:pt x="2" y="1065"/>
                  </a:lnTo>
                  <a:lnTo>
                    <a:pt x="2" y="1070"/>
                  </a:lnTo>
                  <a:lnTo>
                    <a:pt x="0" y="1070"/>
                  </a:lnTo>
                  <a:lnTo>
                    <a:pt x="0" y="1065"/>
                  </a:lnTo>
                  <a:close/>
                  <a:moveTo>
                    <a:pt x="0" y="1050"/>
                  </a:moveTo>
                  <a:lnTo>
                    <a:pt x="2" y="1050"/>
                  </a:lnTo>
                  <a:lnTo>
                    <a:pt x="2" y="1055"/>
                  </a:lnTo>
                  <a:lnTo>
                    <a:pt x="0" y="1055"/>
                  </a:lnTo>
                  <a:lnTo>
                    <a:pt x="0" y="1050"/>
                  </a:lnTo>
                  <a:close/>
                  <a:moveTo>
                    <a:pt x="0" y="1035"/>
                  </a:moveTo>
                  <a:lnTo>
                    <a:pt x="2" y="1035"/>
                  </a:lnTo>
                  <a:lnTo>
                    <a:pt x="2" y="1040"/>
                  </a:lnTo>
                  <a:lnTo>
                    <a:pt x="0" y="1040"/>
                  </a:lnTo>
                  <a:lnTo>
                    <a:pt x="0" y="1035"/>
                  </a:lnTo>
                  <a:close/>
                  <a:moveTo>
                    <a:pt x="0" y="1020"/>
                  </a:moveTo>
                  <a:lnTo>
                    <a:pt x="2" y="1020"/>
                  </a:lnTo>
                  <a:lnTo>
                    <a:pt x="2" y="1025"/>
                  </a:lnTo>
                  <a:lnTo>
                    <a:pt x="0" y="1025"/>
                  </a:lnTo>
                  <a:lnTo>
                    <a:pt x="0" y="1020"/>
                  </a:lnTo>
                  <a:close/>
                  <a:moveTo>
                    <a:pt x="0" y="1006"/>
                  </a:moveTo>
                  <a:lnTo>
                    <a:pt x="2" y="1006"/>
                  </a:lnTo>
                  <a:lnTo>
                    <a:pt x="2" y="1011"/>
                  </a:lnTo>
                  <a:lnTo>
                    <a:pt x="0" y="1011"/>
                  </a:lnTo>
                  <a:lnTo>
                    <a:pt x="0" y="1006"/>
                  </a:lnTo>
                  <a:close/>
                  <a:moveTo>
                    <a:pt x="0" y="991"/>
                  </a:moveTo>
                  <a:lnTo>
                    <a:pt x="2" y="991"/>
                  </a:lnTo>
                  <a:lnTo>
                    <a:pt x="2" y="996"/>
                  </a:lnTo>
                  <a:lnTo>
                    <a:pt x="0" y="996"/>
                  </a:lnTo>
                  <a:lnTo>
                    <a:pt x="0" y="991"/>
                  </a:lnTo>
                  <a:close/>
                  <a:moveTo>
                    <a:pt x="0" y="976"/>
                  </a:moveTo>
                  <a:lnTo>
                    <a:pt x="2" y="976"/>
                  </a:lnTo>
                  <a:lnTo>
                    <a:pt x="2" y="981"/>
                  </a:lnTo>
                  <a:lnTo>
                    <a:pt x="0" y="981"/>
                  </a:lnTo>
                  <a:lnTo>
                    <a:pt x="0" y="976"/>
                  </a:lnTo>
                  <a:close/>
                  <a:moveTo>
                    <a:pt x="0" y="961"/>
                  </a:moveTo>
                  <a:lnTo>
                    <a:pt x="2" y="961"/>
                  </a:lnTo>
                  <a:lnTo>
                    <a:pt x="2" y="966"/>
                  </a:lnTo>
                  <a:lnTo>
                    <a:pt x="0" y="966"/>
                  </a:lnTo>
                  <a:lnTo>
                    <a:pt x="0" y="961"/>
                  </a:lnTo>
                  <a:close/>
                  <a:moveTo>
                    <a:pt x="0" y="946"/>
                  </a:moveTo>
                  <a:lnTo>
                    <a:pt x="2" y="946"/>
                  </a:lnTo>
                  <a:lnTo>
                    <a:pt x="2" y="951"/>
                  </a:lnTo>
                  <a:lnTo>
                    <a:pt x="0" y="951"/>
                  </a:lnTo>
                  <a:lnTo>
                    <a:pt x="0" y="946"/>
                  </a:lnTo>
                  <a:close/>
                  <a:moveTo>
                    <a:pt x="0" y="932"/>
                  </a:moveTo>
                  <a:lnTo>
                    <a:pt x="2" y="932"/>
                  </a:lnTo>
                  <a:lnTo>
                    <a:pt x="2" y="937"/>
                  </a:lnTo>
                  <a:lnTo>
                    <a:pt x="0" y="937"/>
                  </a:lnTo>
                  <a:lnTo>
                    <a:pt x="0" y="932"/>
                  </a:lnTo>
                  <a:close/>
                  <a:moveTo>
                    <a:pt x="0" y="917"/>
                  </a:moveTo>
                  <a:lnTo>
                    <a:pt x="2" y="917"/>
                  </a:lnTo>
                  <a:lnTo>
                    <a:pt x="2" y="922"/>
                  </a:lnTo>
                  <a:lnTo>
                    <a:pt x="0" y="922"/>
                  </a:lnTo>
                  <a:lnTo>
                    <a:pt x="0" y="917"/>
                  </a:lnTo>
                  <a:close/>
                  <a:moveTo>
                    <a:pt x="0" y="902"/>
                  </a:moveTo>
                  <a:lnTo>
                    <a:pt x="2" y="902"/>
                  </a:lnTo>
                  <a:lnTo>
                    <a:pt x="2" y="907"/>
                  </a:lnTo>
                  <a:lnTo>
                    <a:pt x="0" y="907"/>
                  </a:lnTo>
                  <a:lnTo>
                    <a:pt x="0" y="902"/>
                  </a:lnTo>
                  <a:close/>
                  <a:moveTo>
                    <a:pt x="0" y="887"/>
                  </a:moveTo>
                  <a:lnTo>
                    <a:pt x="2" y="887"/>
                  </a:lnTo>
                  <a:lnTo>
                    <a:pt x="2" y="892"/>
                  </a:lnTo>
                  <a:lnTo>
                    <a:pt x="0" y="892"/>
                  </a:lnTo>
                  <a:lnTo>
                    <a:pt x="0" y="887"/>
                  </a:lnTo>
                  <a:close/>
                  <a:moveTo>
                    <a:pt x="0" y="873"/>
                  </a:moveTo>
                  <a:lnTo>
                    <a:pt x="2" y="873"/>
                  </a:lnTo>
                  <a:lnTo>
                    <a:pt x="2" y="877"/>
                  </a:lnTo>
                  <a:lnTo>
                    <a:pt x="0" y="877"/>
                  </a:lnTo>
                  <a:lnTo>
                    <a:pt x="0" y="873"/>
                  </a:lnTo>
                  <a:close/>
                  <a:moveTo>
                    <a:pt x="0" y="858"/>
                  </a:moveTo>
                  <a:lnTo>
                    <a:pt x="2" y="858"/>
                  </a:lnTo>
                  <a:lnTo>
                    <a:pt x="2" y="863"/>
                  </a:lnTo>
                  <a:lnTo>
                    <a:pt x="0" y="863"/>
                  </a:lnTo>
                  <a:lnTo>
                    <a:pt x="0" y="858"/>
                  </a:lnTo>
                  <a:close/>
                  <a:moveTo>
                    <a:pt x="0" y="843"/>
                  </a:moveTo>
                  <a:lnTo>
                    <a:pt x="2" y="843"/>
                  </a:lnTo>
                  <a:lnTo>
                    <a:pt x="2" y="848"/>
                  </a:lnTo>
                  <a:lnTo>
                    <a:pt x="0" y="848"/>
                  </a:lnTo>
                  <a:lnTo>
                    <a:pt x="0" y="843"/>
                  </a:lnTo>
                  <a:close/>
                  <a:moveTo>
                    <a:pt x="0" y="828"/>
                  </a:moveTo>
                  <a:lnTo>
                    <a:pt x="2" y="828"/>
                  </a:lnTo>
                  <a:lnTo>
                    <a:pt x="2" y="833"/>
                  </a:lnTo>
                  <a:lnTo>
                    <a:pt x="0" y="833"/>
                  </a:lnTo>
                  <a:lnTo>
                    <a:pt x="0" y="828"/>
                  </a:lnTo>
                  <a:close/>
                  <a:moveTo>
                    <a:pt x="0" y="813"/>
                  </a:moveTo>
                  <a:lnTo>
                    <a:pt x="2" y="813"/>
                  </a:lnTo>
                  <a:lnTo>
                    <a:pt x="2" y="818"/>
                  </a:lnTo>
                  <a:lnTo>
                    <a:pt x="0" y="818"/>
                  </a:lnTo>
                  <a:lnTo>
                    <a:pt x="0" y="813"/>
                  </a:lnTo>
                  <a:close/>
                  <a:moveTo>
                    <a:pt x="0" y="799"/>
                  </a:moveTo>
                  <a:lnTo>
                    <a:pt x="2" y="799"/>
                  </a:lnTo>
                  <a:lnTo>
                    <a:pt x="2" y="803"/>
                  </a:lnTo>
                  <a:lnTo>
                    <a:pt x="0" y="803"/>
                  </a:lnTo>
                  <a:lnTo>
                    <a:pt x="0" y="799"/>
                  </a:lnTo>
                  <a:close/>
                  <a:moveTo>
                    <a:pt x="0" y="784"/>
                  </a:moveTo>
                  <a:lnTo>
                    <a:pt x="2" y="784"/>
                  </a:lnTo>
                  <a:lnTo>
                    <a:pt x="2" y="789"/>
                  </a:lnTo>
                  <a:lnTo>
                    <a:pt x="0" y="789"/>
                  </a:lnTo>
                  <a:lnTo>
                    <a:pt x="0" y="784"/>
                  </a:lnTo>
                  <a:close/>
                  <a:moveTo>
                    <a:pt x="0" y="769"/>
                  </a:moveTo>
                  <a:lnTo>
                    <a:pt x="2" y="769"/>
                  </a:lnTo>
                  <a:lnTo>
                    <a:pt x="2" y="774"/>
                  </a:lnTo>
                  <a:lnTo>
                    <a:pt x="0" y="774"/>
                  </a:lnTo>
                  <a:lnTo>
                    <a:pt x="0" y="769"/>
                  </a:lnTo>
                  <a:close/>
                  <a:moveTo>
                    <a:pt x="0" y="754"/>
                  </a:moveTo>
                  <a:lnTo>
                    <a:pt x="2" y="754"/>
                  </a:lnTo>
                  <a:lnTo>
                    <a:pt x="2" y="759"/>
                  </a:lnTo>
                  <a:lnTo>
                    <a:pt x="0" y="759"/>
                  </a:lnTo>
                  <a:lnTo>
                    <a:pt x="0" y="754"/>
                  </a:lnTo>
                  <a:close/>
                  <a:moveTo>
                    <a:pt x="0" y="739"/>
                  </a:moveTo>
                  <a:lnTo>
                    <a:pt x="2" y="739"/>
                  </a:lnTo>
                  <a:lnTo>
                    <a:pt x="2" y="744"/>
                  </a:lnTo>
                  <a:lnTo>
                    <a:pt x="0" y="744"/>
                  </a:lnTo>
                  <a:lnTo>
                    <a:pt x="0" y="739"/>
                  </a:lnTo>
                  <a:close/>
                  <a:moveTo>
                    <a:pt x="0" y="725"/>
                  </a:moveTo>
                  <a:lnTo>
                    <a:pt x="2" y="725"/>
                  </a:lnTo>
                  <a:lnTo>
                    <a:pt x="2" y="730"/>
                  </a:lnTo>
                  <a:lnTo>
                    <a:pt x="0" y="730"/>
                  </a:lnTo>
                  <a:lnTo>
                    <a:pt x="0" y="725"/>
                  </a:lnTo>
                  <a:close/>
                  <a:moveTo>
                    <a:pt x="0" y="710"/>
                  </a:moveTo>
                  <a:lnTo>
                    <a:pt x="2" y="710"/>
                  </a:lnTo>
                  <a:lnTo>
                    <a:pt x="2" y="715"/>
                  </a:lnTo>
                  <a:lnTo>
                    <a:pt x="0" y="715"/>
                  </a:lnTo>
                  <a:lnTo>
                    <a:pt x="0" y="710"/>
                  </a:lnTo>
                  <a:close/>
                  <a:moveTo>
                    <a:pt x="0" y="695"/>
                  </a:moveTo>
                  <a:lnTo>
                    <a:pt x="2" y="695"/>
                  </a:lnTo>
                  <a:lnTo>
                    <a:pt x="2" y="700"/>
                  </a:lnTo>
                  <a:lnTo>
                    <a:pt x="0" y="700"/>
                  </a:lnTo>
                  <a:lnTo>
                    <a:pt x="0" y="695"/>
                  </a:lnTo>
                  <a:close/>
                  <a:moveTo>
                    <a:pt x="0" y="680"/>
                  </a:moveTo>
                  <a:lnTo>
                    <a:pt x="2" y="680"/>
                  </a:lnTo>
                  <a:lnTo>
                    <a:pt x="2" y="685"/>
                  </a:lnTo>
                  <a:lnTo>
                    <a:pt x="0" y="685"/>
                  </a:lnTo>
                  <a:lnTo>
                    <a:pt x="0" y="680"/>
                  </a:lnTo>
                  <a:close/>
                  <a:moveTo>
                    <a:pt x="0" y="665"/>
                  </a:moveTo>
                  <a:lnTo>
                    <a:pt x="2" y="665"/>
                  </a:lnTo>
                  <a:lnTo>
                    <a:pt x="2" y="670"/>
                  </a:lnTo>
                  <a:lnTo>
                    <a:pt x="0" y="670"/>
                  </a:lnTo>
                  <a:lnTo>
                    <a:pt x="0" y="665"/>
                  </a:lnTo>
                  <a:close/>
                  <a:moveTo>
                    <a:pt x="0" y="651"/>
                  </a:moveTo>
                  <a:lnTo>
                    <a:pt x="2" y="651"/>
                  </a:lnTo>
                  <a:lnTo>
                    <a:pt x="2" y="656"/>
                  </a:lnTo>
                  <a:lnTo>
                    <a:pt x="0" y="656"/>
                  </a:lnTo>
                  <a:lnTo>
                    <a:pt x="0" y="651"/>
                  </a:lnTo>
                  <a:close/>
                  <a:moveTo>
                    <a:pt x="0" y="636"/>
                  </a:moveTo>
                  <a:lnTo>
                    <a:pt x="2" y="636"/>
                  </a:lnTo>
                  <a:lnTo>
                    <a:pt x="2" y="641"/>
                  </a:lnTo>
                  <a:lnTo>
                    <a:pt x="0" y="641"/>
                  </a:lnTo>
                  <a:lnTo>
                    <a:pt x="0" y="636"/>
                  </a:lnTo>
                  <a:close/>
                  <a:moveTo>
                    <a:pt x="0" y="621"/>
                  </a:moveTo>
                  <a:lnTo>
                    <a:pt x="2" y="621"/>
                  </a:lnTo>
                  <a:lnTo>
                    <a:pt x="2" y="626"/>
                  </a:lnTo>
                  <a:lnTo>
                    <a:pt x="0" y="626"/>
                  </a:lnTo>
                  <a:lnTo>
                    <a:pt x="0" y="621"/>
                  </a:lnTo>
                  <a:close/>
                  <a:moveTo>
                    <a:pt x="0" y="606"/>
                  </a:moveTo>
                  <a:lnTo>
                    <a:pt x="2" y="606"/>
                  </a:lnTo>
                  <a:lnTo>
                    <a:pt x="2" y="611"/>
                  </a:lnTo>
                  <a:lnTo>
                    <a:pt x="0" y="611"/>
                  </a:lnTo>
                  <a:lnTo>
                    <a:pt x="0" y="606"/>
                  </a:lnTo>
                  <a:close/>
                  <a:moveTo>
                    <a:pt x="0" y="592"/>
                  </a:moveTo>
                  <a:lnTo>
                    <a:pt x="2" y="592"/>
                  </a:lnTo>
                  <a:lnTo>
                    <a:pt x="2" y="596"/>
                  </a:lnTo>
                  <a:lnTo>
                    <a:pt x="0" y="596"/>
                  </a:lnTo>
                  <a:lnTo>
                    <a:pt x="0" y="592"/>
                  </a:lnTo>
                  <a:close/>
                  <a:moveTo>
                    <a:pt x="0" y="577"/>
                  </a:moveTo>
                  <a:lnTo>
                    <a:pt x="2" y="577"/>
                  </a:lnTo>
                  <a:lnTo>
                    <a:pt x="2" y="582"/>
                  </a:lnTo>
                  <a:lnTo>
                    <a:pt x="0" y="582"/>
                  </a:lnTo>
                  <a:lnTo>
                    <a:pt x="0" y="577"/>
                  </a:lnTo>
                  <a:close/>
                  <a:moveTo>
                    <a:pt x="0" y="562"/>
                  </a:moveTo>
                  <a:lnTo>
                    <a:pt x="2" y="562"/>
                  </a:lnTo>
                  <a:lnTo>
                    <a:pt x="2" y="567"/>
                  </a:lnTo>
                  <a:lnTo>
                    <a:pt x="0" y="567"/>
                  </a:lnTo>
                  <a:lnTo>
                    <a:pt x="0" y="562"/>
                  </a:lnTo>
                  <a:close/>
                  <a:moveTo>
                    <a:pt x="0" y="547"/>
                  </a:moveTo>
                  <a:lnTo>
                    <a:pt x="2" y="547"/>
                  </a:lnTo>
                  <a:lnTo>
                    <a:pt x="2" y="552"/>
                  </a:lnTo>
                  <a:lnTo>
                    <a:pt x="0" y="552"/>
                  </a:lnTo>
                  <a:lnTo>
                    <a:pt x="0" y="547"/>
                  </a:lnTo>
                  <a:close/>
                  <a:moveTo>
                    <a:pt x="0" y="532"/>
                  </a:moveTo>
                  <a:lnTo>
                    <a:pt x="2" y="532"/>
                  </a:lnTo>
                  <a:lnTo>
                    <a:pt x="2" y="537"/>
                  </a:lnTo>
                  <a:lnTo>
                    <a:pt x="0" y="537"/>
                  </a:lnTo>
                  <a:lnTo>
                    <a:pt x="0" y="532"/>
                  </a:lnTo>
                  <a:close/>
                  <a:moveTo>
                    <a:pt x="0" y="518"/>
                  </a:moveTo>
                  <a:lnTo>
                    <a:pt x="2" y="518"/>
                  </a:lnTo>
                  <a:lnTo>
                    <a:pt x="2" y="522"/>
                  </a:lnTo>
                  <a:lnTo>
                    <a:pt x="0" y="522"/>
                  </a:lnTo>
                  <a:lnTo>
                    <a:pt x="0" y="518"/>
                  </a:lnTo>
                  <a:close/>
                  <a:moveTo>
                    <a:pt x="0" y="503"/>
                  </a:moveTo>
                  <a:lnTo>
                    <a:pt x="2" y="503"/>
                  </a:lnTo>
                  <a:lnTo>
                    <a:pt x="2" y="508"/>
                  </a:lnTo>
                  <a:lnTo>
                    <a:pt x="0" y="508"/>
                  </a:lnTo>
                  <a:lnTo>
                    <a:pt x="0" y="503"/>
                  </a:lnTo>
                  <a:close/>
                  <a:moveTo>
                    <a:pt x="0" y="488"/>
                  </a:moveTo>
                  <a:lnTo>
                    <a:pt x="2" y="488"/>
                  </a:lnTo>
                  <a:lnTo>
                    <a:pt x="2" y="493"/>
                  </a:lnTo>
                  <a:lnTo>
                    <a:pt x="0" y="493"/>
                  </a:lnTo>
                  <a:lnTo>
                    <a:pt x="0" y="488"/>
                  </a:lnTo>
                  <a:close/>
                  <a:moveTo>
                    <a:pt x="0" y="473"/>
                  </a:moveTo>
                  <a:lnTo>
                    <a:pt x="2" y="473"/>
                  </a:lnTo>
                  <a:lnTo>
                    <a:pt x="2" y="478"/>
                  </a:lnTo>
                  <a:lnTo>
                    <a:pt x="0" y="478"/>
                  </a:lnTo>
                  <a:lnTo>
                    <a:pt x="0" y="473"/>
                  </a:lnTo>
                  <a:close/>
                  <a:moveTo>
                    <a:pt x="0" y="458"/>
                  </a:moveTo>
                  <a:lnTo>
                    <a:pt x="2" y="458"/>
                  </a:lnTo>
                  <a:lnTo>
                    <a:pt x="2" y="463"/>
                  </a:lnTo>
                  <a:lnTo>
                    <a:pt x="0" y="463"/>
                  </a:lnTo>
                  <a:lnTo>
                    <a:pt x="0" y="458"/>
                  </a:lnTo>
                  <a:close/>
                  <a:moveTo>
                    <a:pt x="0" y="444"/>
                  </a:moveTo>
                  <a:lnTo>
                    <a:pt x="2" y="444"/>
                  </a:lnTo>
                  <a:lnTo>
                    <a:pt x="2" y="449"/>
                  </a:lnTo>
                  <a:lnTo>
                    <a:pt x="0" y="449"/>
                  </a:lnTo>
                  <a:lnTo>
                    <a:pt x="0" y="444"/>
                  </a:lnTo>
                  <a:close/>
                  <a:moveTo>
                    <a:pt x="0" y="429"/>
                  </a:moveTo>
                  <a:lnTo>
                    <a:pt x="2" y="429"/>
                  </a:lnTo>
                  <a:lnTo>
                    <a:pt x="2" y="434"/>
                  </a:lnTo>
                  <a:lnTo>
                    <a:pt x="0" y="434"/>
                  </a:lnTo>
                  <a:lnTo>
                    <a:pt x="0" y="429"/>
                  </a:lnTo>
                  <a:close/>
                  <a:moveTo>
                    <a:pt x="0" y="414"/>
                  </a:moveTo>
                  <a:lnTo>
                    <a:pt x="2" y="414"/>
                  </a:lnTo>
                  <a:lnTo>
                    <a:pt x="2" y="419"/>
                  </a:lnTo>
                  <a:lnTo>
                    <a:pt x="0" y="419"/>
                  </a:lnTo>
                  <a:lnTo>
                    <a:pt x="0" y="414"/>
                  </a:lnTo>
                  <a:close/>
                  <a:moveTo>
                    <a:pt x="0" y="399"/>
                  </a:moveTo>
                  <a:lnTo>
                    <a:pt x="2" y="399"/>
                  </a:lnTo>
                  <a:lnTo>
                    <a:pt x="2" y="404"/>
                  </a:lnTo>
                  <a:lnTo>
                    <a:pt x="0" y="404"/>
                  </a:lnTo>
                  <a:lnTo>
                    <a:pt x="0" y="399"/>
                  </a:lnTo>
                  <a:close/>
                  <a:moveTo>
                    <a:pt x="0" y="384"/>
                  </a:moveTo>
                  <a:lnTo>
                    <a:pt x="2" y="384"/>
                  </a:lnTo>
                  <a:lnTo>
                    <a:pt x="2" y="389"/>
                  </a:lnTo>
                  <a:lnTo>
                    <a:pt x="0" y="389"/>
                  </a:lnTo>
                  <a:lnTo>
                    <a:pt x="0" y="384"/>
                  </a:lnTo>
                  <a:close/>
                  <a:moveTo>
                    <a:pt x="0" y="370"/>
                  </a:moveTo>
                  <a:lnTo>
                    <a:pt x="2" y="370"/>
                  </a:lnTo>
                  <a:lnTo>
                    <a:pt x="2" y="375"/>
                  </a:lnTo>
                  <a:lnTo>
                    <a:pt x="0" y="375"/>
                  </a:lnTo>
                  <a:lnTo>
                    <a:pt x="0" y="370"/>
                  </a:lnTo>
                  <a:close/>
                  <a:moveTo>
                    <a:pt x="0" y="355"/>
                  </a:moveTo>
                  <a:lnTo>
                    <a:pt x="2" y="355"/>
                  </a:lnTo>
                  <a:lnTo>
                    <a:pt x="2" y="360"/>
                  </a:lnTo>
                  <a:lnTo>
                    <a:pt x="0" y="360"/>
                  </a:lnTo>
                  <a:lnTo>
                    <a:pt x="0" y="355"/>
                  </a:lnTo>
                  <a:close/>
                  <a:moveTo>
                    <a:pt x="0" y="340"/>
                  </a:moveTo>
                  <a:lnTo>
                    <a:pt x="2" y="340"/>
                  </a:lnTo>
                  <a:lnTo>
                    <a:pt x="2" y="345"/>
                  </a:lnTo>
                  <a:lnTo>
                    <a:pt x="0" y="345"/>
                  </a:lnTo>
                  <a:lnTo>
                    <a:pt x="0" y="340"/>
                  </a:lnTo>
                  <a:close/>
                  <a:moveTo>
                    <a:pt x="0" y="325"/>
                  </a:moveTo>
                  <a:lnTo>
                    <a:pt x="2" y="325"/>
                  </a:lnTo>
                  <a:lnTo>
                    <a:pt x="2" y="330"/>
                  </a:lnTo>
                  <a:lnTo>
                    <a:pt x="0" y="330"/>
                  </a:lnTo>
                  <a:lnTo>
                    <a:pt x="0" y="325"/>
                  </a:lnTo>
                  <a:close/>
                  <a:moveTo>
                    <a:pt x="0" y="310"/>
                  </a:moveTo>
                  <a:lnTo>
                    <a:pt x="2" y="310"/>
                  </a:lnTo>
                  <a:lnTo>
                    <a:pt x="2" y="315"/>
                  </a:lnTo>
                  <a:lnTo>
                    <a:pt x="0" y="315"/>
                  </a:lnTo>
                  <a:lnTo>
                    <a:pt x="0" y="310"/>
                  </a:lnTo>
                  <a:close/>
                  <a:moveTo>
                    <a:pt x="0" y="296"/>
                  </a:moveTo>
                  <a:lnTo>
                    <a:pt x="2" y="296"/>
                  </a:lnTo>
                  <a:lnTo>
                    <a:pt x="2" y="301"/>
                  </a:lnTo>
                  <a:lnTo>
                    <a:pt x="0" y="301"/>
                  </a:lnTo>
                  <a:lnTo>
                    <a:pt x="0" y="296"/>
                  </a:lnTo>
                  <a:close/>
                  <a:moveTo>
                    <a:pt x="0" y="281"/>
                  </a:moveTo>
                  <a:lnTo>
                    <a:pt x="2" y="281"/>
                  </a:lnTo>
                  <a:lnTo>
                    <a:pt x="2" y="286"/>
                  </a:lnTo>
                  <a:lnTo>
                    <a:pt x="0" y="286"/>
                  </a:lnTo>
                  <a:lnTo>
                    <a:pt x="0" y="281"/>
                  </a:lnTo>
                  <a:close/>
                  <a:moveTo>
                    <a:pt x="0" y="266"/>
                  </a:moveTo>
                  <a:lnTo>
                    <a:pt x="2" y="266"/>
                  </a:lnTo>
                  <a:lnTo>
                    <a:pt x="2" y="271"/>
                  </a:lnTo>
                  <a:lnTo>
                    <a:pt x="0" y="271"/>
                  </a:lnTo>
                  <a:lnTo>
                    <a:pt x="0" y="266"/>
                  </a:lnTo>
                  <a:close/>
                  <a:moveTo>
                    <a:pt x="0" y="251"/>
                  </a:moveTo>
                  <a:lnTo>
                    <a:pt x="2" y="251"/>
                  </a:lnTo>
                  <a:lnTo>
                    <a:pt x="2" y="256"/>
                  </a:lnTo>
                  <a:lnTo>
                    <a:pt x="0" y="256"/>
                  </a:lnTo>
                  <a:lnTo>
                    <a:pt x="0" y="251"/>
                  </a:lnTo>
                  <a:close/>
                  <a:moveTo>
                    <a:pt x="0" y="237"/>
                  </a:moveTo>
                  <a:lnTo>
                    <a:pt x="2" y="237"/>
                  </a:lnTo>
                  <a:lnTo>
                    <a:pt x="2" y="241"/>
                  </a:lnTo>
                  <a:lnTo>
                    <a:pt x="0" y="241"/>
                  </a:lnTo>
                  <a:lnTo>
                    <a:pt x="0" y="237"/>
                  </a:lnTo>
                  <a:close/>
                  <a:moveTo>
                    <a:pt x="0" y="222"/>
                  </a:moveTo>
                  <a:lnTo>
                    <a:pt x="2" y="222"/>
                  </a:lnTo>
                  <a:lnTo>
                    <a:pt x="2" y="227"/>
                  </a:lnTo>
                  <a:lnTo>
                    <a:pt x="0" y="227"/>
                  </a:lnTo>
                  <a:lnTo>
                    <a:pt x="0" y="222"/>
                  </a:lnTo>
                  <a:close/>
                  <a:moveTo>
                    <a:pt x="0" y="207"/>
                  </a:moveTo>
                  <a:lnTo>
                    <a:pt x="2" y="207"/>
                  </a:lnTo>
                  <a:lnTo>
                    <a:pt x="2" y="212"/>
                  </a:lnTo>
                  <a:lnTo>
                    <a:pt x="0" y="212"/>
                  </a:lnTo>
                  <a:lnTo>
                    <a:pt x="0" y="207"/>
                  </a:lnTo>
                  <a:close/>
                  <a:moveTo>
                    <a:pt x="0" y="192"/>
                  </a:moveTo>
                  <a:lnTo>
                    <a:pt x="2" y="192"/>
                  </a:lnTo>
                  <a:lnTo>
                    <a:pt x="2" y="197"/>
                  </a:lnTo>
                  <a:lnTo>
                    <a:pt x="0" y="197"/>
                  </a:lnTo>
                  <a:lnTo>
                    <a:pt x="0" y="192"/>
                  </a:lnTo>
                  <a:close/>
                  <a:moveTo>
                    <a:pt x="0" y="177"/>
                  </a:moveTo>
                  <a:lnTo>
                    <a:pt x="2" y="177"/>
                  </a:lnTo>
                  <a:lnTo>
                    <a:pt x="2" y="182"/>
                  </a:lnTo>
                  <a:lnTo>
                    <a:pt x="0" y="182"/>
                  </a:lnTo>
                  <a:lnTo>
                    <a:pt x="0" y="177"/>
                  </a:lnTo>
                  <a:close/>
                  <a:moveTo>
                    <a:pt x="0" y="163"/>
                  </a:moveTo>
                  <a:lnTo>
                    <a:pt x="2" y="163"/>
                  </a:lnTo>
                  <a:lnTo>
                    <a:pt x="2" y="168"/>
                  </a:lnTo>
                  <a:lnTo>
                    <a:pt x="0" y="168"/>
                  </a:lnTo>
                  <a:lnTo>
                    <a:pt x="0" y="163"/>
                  </a:lnTo>
                  <a:close/>
                  <a:moveTo>
                    <a:pt x="0" y="148"/>
                  </a:moveTo>
                  <a:lnTo>
                    <a:pt x="2" y="148"/>
                  </a:lnTo>
                  <a:lnTo>
                    <a:pt x="2" y="153"/>
                  </a:lnTo>
                  <a:lnTo>
                    <a:pt x="0" y="153"/>
                  </a:lnTo>
                  <a:lnTo>
                    <a:pt x="0" y="148"/>
                  </a:lnTo>
                  <a:close/>
                  <a:moveTo>
                    <a:pt x="0" y="133"/>
                  </a:moveTo>
                  <a:lnTo>
                    <a:pt x="2" y="133"/>
                  </a:lnTo>
                  <a:lnTo>
                    <a:pt x="2" y="138"/>
                  </a:lnTo>
                  <a:lnTo>
                    <a:pt x="0" y="138"/>
                  </a:lnTo>
                  <a:lnTo>
                    <a:pt x="0" y="133"/>
                  </a:lnTo>
                  <a:close/>
                  <a:moveTo>
                    <a:pt x="0" y="118"/>
                  </a:moveTo>
                  <a:lnTo>
                    <a:pt x="2" y="118"/>
                  </a:lnTo>
                  <a:lnTo>
                    <a:pt x="2" y="123"/>
                  </a:lnTo>
                  <a:lnTo>
                    <a:pt x="0" y="123"/>
                  </a:lnTo>
                  <a:lnTo>
                    <a:pt x="0" y="118"/>
                  </a:lnTo>
                  <a:close/>
                  <a:moveTo>
                    <a:pt x="0" y="103"/>
                  </a:moveTo>
                  <a:lnTo>
                    <a:pt x="2" y="103"/>
                  </a:lnTo>
                  <a:lnTo>
                    <a:pt x="2" y="108"/>
                  </a:lnTo>
                  <a:lnTo>
                    <a:pt x="0" y="108"/>
                  </a:lnTo>
                  <a:lnTo>
                    <a:pt x="0" y="103"/>
                  </a:lnTo>
                  <a:close/>
                  <a:moveTo>
                    <a:pt x="0" y="89"/>
                  </a:moveTo>
                  <a:lnTo>
                    <a:pt x="2" y="89"/>
                  </a:lnTo>
                  <a:lnTo>
                    <a:pt x="2" y="94"/>
                  </a:lnTo>
                  <a:lnTo>
                    <a:pt x="0" y="94"/>
                  </a:lnTo>
                  <a:lnTo>
                    <a:pt x="0" y="89"/>
                  </a:lnTo>
                  <a:close/>
                  <a:moveTo>
                    <a:pt x="0" y="74"/>
                  </a:moveTo>
                  <a:lnTo>
                    <a:pt x="2" y="74"/>
                  </a:lnTo>
                  <a:lnTo>
                    <a:pt x="2" y="79"/>
                  </a:lnTo>
                  <a:lnTo>
                    <a:pt x="0" y="79"/>
                  </a:lnTo>
                  <a:lnTo>
                    <a:pt x="0" y="74"/>
                  </a:lnTo>
                  <a:close/>
                  <a:moveTo>
                    <a:pt x="0" y="59"/>
                  </a:moveTo>
                  <a:lnTo>
                    <a:pt x="2" y="59"/>
                  </a:lnTo>
                  <a:lnTo>
                    <a:pt x="2" y="64"/>
                  </a:lnTo>
                  <a:lnTo>
                    <a:pt x="0" y="64"/>
                  </a:lnTo>
                  <a:lnTo>
                    <a:pt x="0" y="59"/>
                  </a:lnTo>
                  <a:close/>
                  <a:moveTo>
                    <a:pt x="0" y="44"/>
                  </a:moveTo>
                  <a:lnTo>
                    <a:pt x="2" y="44"/>
                  </a:lnTo>
                  <a:lnTo>
                    <a:pt x="2" y="49"/>
                  </a:lnTo>
                  <a:lnTo>
                    <a:pt x="0" y="49"/>
                  </a:lnTo>
                  <a:lnTo>
                    <a:pt x="0" y="44"/>
                  </a:lnTo>
                  <a:close/>
                  <a:moveTo>
                    <a:pt x="0" y="29"/>
                  </a:moveTo>
                  <a:lnTo>
                    <a:pt x="2" y="29"/>
                  </a:lnTo>
                  <a:lnTo>
                    <a:pt x="2" y="34"/>
                  </a:lnTo>
                  <a:lnTo>
                    <a:pt x="0" y="34"/>
                  </a:lnTo>
                  <a:lnTo>
                    <a:pt x="0" y="29"/>
                  </a:lnTo>
                  <a:close/>
                  <a:moveTo>
                    <a:pt x="0" y="15"/>
                  </a:moveTo>
                  <a:lnTo>
                    <a:pt x="2" y="15"/>
                  </a:lnTo>
                  <a:lnTo>
                    <a:pt x="2" y="20"/>
                  </a:lnTo>
                  <a:lnTo>
                    <a:pt x="0" y="20"/>
                  </a:lnTo>
                  <a:lnTo>
                    <a:pt x="0" y="15"/>
                  </a:lnTo>
                  <a:close/>
                  <a:moveTo>
                    <a:pt x="0" y="0"/>
                  </a:moveTo>
                  <a:lnTo>
                    <a:pt x="2" y="0"/>
                  </a:lnTo>
                  <a:lnTo>
                    <a:pt x="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06" name="Line 100"/>
            <p:cNvSpPr>
              <a:spLocks noChangeShapeType="1"/>
            </p:cNvSpPr>
            <p:nvPr/>
          </p:nvSpPr>
          <p:spPr bwMode="auto">
            <a:xfrm flipV="1">
              <a:off x="2365" y="3238"/>
              <a:ext cx="0" cy="31"/>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7" name="Line 101"/>
            <p:cNvSpPr>
              <a:spLocks noChangeShapeType="1"/>
            </p:cNvSpPr>
            <p:nvPr/>
          </p:nvSpPr>
          <p:spPr bwMode="auto">
            <a:xfrm>
              <a:off x="2365" y="1305"/>
              <a:ext cx="0" cy="32"/>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8" name="Freeform 102"/>
            <p:cNvSpPr>
              <a:spLocks noEditPoints="1"/>
            </p:cNvSpPr>
            <p:nvPr/>
          </p:nvSpPr>
          <p:spPr bwMode="auto">
            <a:xfrm>
              <a:off x="2317" y="3342"/>
              <a:ext cx="59" cy="85"/>
            </a:xfrm>
            <a:custGeom>
              <a:avLst/>
              <a:gdLst>
                <a:gd name="T0" fmla="*/ 74 w 118"/>
                <a:gd name="T1" fmla="*/ 17 h 85"/>
                <a:gd name="T2" fmla="*/ 20 w 118"/>
                <a:gd name="T3" fmla="*/ 55 h 85"/>
                <a:gd name="T4" fmla="*/ 74 w 118"/>
                <a:gd name="T5" fmla="*/ 55 h 85"/>
                <a:gd name="T6" fmla="*/ 74 w 118"/>
                <a:gd name="T7" fmla="*/ 17 h 85"/>
                <a:gd name="T8" fmla="*/ 78 w 118"/>
                <a:gd name="T9" fmla="*/ 0 h 85"/>
                <a:gd name="T10" fmla="*/ 94 w 118"/>
                <a:gd name="T11" fmla="*/ 0 h 85"/>
                <a:gd name="T12" fmla="*/ 94 w 118"/>
                <a:gd name="T13" fmla="*/ 55 h 85"/>
                <a:gd name="T14" fmla="*/ 118 w 118"/>
                <a:gd name="T15" fmla="*/ 55 h 85"/>
                <a:gd name="T16" fmla="*/ 118 w 118"/>
                <a:gd name="T17" fmla="*/ 65 h 85"/>
                <a:gd name="T18" fmla="*/ 94 w 118"/>
                <a:gd name="T19" fmla="*/ 65 h 85"/>
                <a:gd name="T20" fmla="*/ 94 w 118"/>
                <a:gd name="T21" fmla="*/ 85 h 85"/>
                <a:gd name="T22" fmla="*/ 74 w 118"/>
                <a:gd name="T23" fmla="*/ 85 h 85"/>
                <a:gd name="T24" fmla="*/ 74 w 118"/>
                <a:gd name="T25" fmla="*/ 65 h 85"/>
                <a:gd name="T26" fmla="*/ 0 w 118"/>
                <a:gd name="T27" fmla="*/ 65 h 85"/>
                <a:gd name="T28" fmla="*/ 0 w 118"/>
                <a:gd name="T29" fmla="*/ 55 h 85"/>
                <a:gd name="T30" fmla="*/ 78 w 118"/>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85">
                  <a:moveTo>
                    <a:pt x="74" y="17"/>
                  </a:moveTo>
                  <a:lnTo>
                    <a:pt x="20" y="55"/>
                  </a:lnTo>
                  <a:lnTo>
                    <a:pt x="74" y="55"/>
                  </a:lnTo>
                  <a:lnTo>
                    <a:pt x="74" y="17"/>
                  </a:lnTo>
                  <a:close/>
                  <a:moveTo>
                    <a:pt x="78" y="0"/>
                  </a:moveTo>
                  <a:lnTo>
                    <a:pt x="94" y="0"/>
                  </a:lnTo>
                  <a:lnTo>
                    <a:pt x="94" y="55"/>
                  </a:lnTo>
                  <a:lnTo>
                    <a:pt x="118" y="55"/>
                  </a:lnTo>
                  <a:lnTo>
                    <a:pt x="118" y="65"/>
                  </a:lnTo>
                  <a:lnTo>
                    <a:pt x="94" y="65"/>
                  </a:lnTo>
                  <a:lnTo>
                    <a:pt x="94" y="85"/>
                  </a:lnTo>
                  <a:lnTo>
                    <a:pt x="74" y="85"/>
                  </a:lnTo>
                  <a:lnTo>
                    <a:pt x="74" y="65"/>
                  </a:lnTo>
                  <a:lnTo>
                    <a:pt x="0" y="65"/>
                  </a:lnTo>
                  <a:lnTo>
                    <a:pt x="0" y="55"/>
                  </a:lnTo>
                  <a:lnTo>
                    <a:pt x="7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09" name="Freeform 103"/>
            <p:cNvSpPr>
              <a:spLocks noEditPoints="1"/>
            </p:cNvSpPr>
            <p:nvPr/>
          </p:nvSpPr>
          <p:spPr bwMode="auto">
            <a:xfrm>
              <a:off x="2387" y="3342"/>
              <a:ext cx="55" cy="86"/>
            </a:xfrm>
            <a:custGeom>
              <a:avLst/>
              <a:gdLst>
                <a:gd name="T0" fmla="*/ 54 w 110"/>
                <a:gd name="T1" fmla="*/ 8 h 86"/>
                <a:gd name="T2" fmla="*/ 46 w 110"/>
                <a:gd name="T3" fmla="*/ 9 h 86"/>
                <a:gd name="T4" fmla="*/ 38 w 110"/>
                <a:gd name="T5" fmla="*/ 11 h 86"/>
                <a:gd name="T6" fmla="*/ 32 w 110"/>
                <a:gd name="T7" fmla="*/ 15 h 86"/>
                <a:gd name="T8" fmla="*/ 26 w 110"/>
                <a:gd name="T9" fmla="*/ 21 h 86"/>
                <a:gd name="T10" fmla="*/ 22 w 110"/>
                <a:gd name="T11" fmla="*/ 31 h 86"/>
                <a:gd name="T12" fmla="*/ 20 w 110"/>
                <a:gd name="T13" fmla="*/ 43 h 86"/>
                <a:gd name="T14" fmla="*/ 22 w 110"/>
                <a:gd name="T15" fmla="*/ 55 h 86"/>
                <a:gd name="T16" fmla="*/ 24 w 110"/>
                <a:gd name="T17" fmla="*/ 65 h 86"/>
                <a:gd name="T18" fmla="*/ 30 w 110"/>
                <a:gd name="T19" fmla="*/ 71 h 86"/>
                <a:gd name="T20" fmla="*/ 36 w 110"/>
                <a:gd name="T21" fmla="*/ 74 h 86"/>
                <a:gd name="T22" fmla="*/ 42 w 110"/>
                <a:gd name="T23" fmla="*/ 76 h 86"/>
                <a:gd name="T24" fmla="*/ 48 w 110"/>
                <a:gd name="T25" fmla="*/ 77 h 86"/>
                <a:gd name="T26" fmla="*/ 54 w 110"/>
                <a:gd name="T27" fmla="*/ 78 h 86"/>
                <a:gd name="T28" fmla="*/ 62 w 110"/>
                <a:gd name="T29" fmla="*/ 77 h 86"/>
                <a:gd name="T30" fmla="*/ 68 w 110"/>
                <a:gd name="T31" fmla="*/ 76 h 86"/>
                <a:gd name="T32" fmla="*/ 74 w 110"/>
                <a:gd name="T33" fmla="*/ 74 h 86"/>
                <a:gd name="T34" fmla="*/ 78 w 110"/>
                <a:gd name="T35" fmla="*/ 71 h 86"/>
                <a:gd name="T36" fmla="*/ 84 w 110"/>
                <a:gd name="T37" fmla="*/ 65 h 86"/>
                <a:gd name="T38" fmla="*/ 88 w 110"/>
                <a:gd name="T39" fmla="*/ 55 h 86"/>
                <a:gd name="T40" fmla="*/ 88 w 110"/>
                <a:gd name="T41" fmla="*/ 43 h 86"/>
                <a:gd name="T42" fmla="*/ 88 w 110"/>
                <a:gd name="T43" fmla="*/ 31 h 86"/>
                <a:gd name="T44" fmla="*/ 84 w 110"/>
                <a:gd name="T45" fmla="*/ 21 h 86"/>
                <a:gd name="T46" fmla="*/ 78 w 110"/>
                <a:gd name="T47" fmla="*/ 15 h 86"/>
                <a:gd name="T48" fmla="*/ 74 w 110"/>
                <a:gd name="T49" fmla="*/ 12 h 86"/>
                <a:gd name="T50" fmla="*/ 68 w 110"/>
                <a:gd name="T51" fmla="*/ 10 h 86"/>
                <a:gd name="T52" fmla="*/ 62 w 110"/>
                <a:gd name="T53" fmla="*/ 9 h 86"/>
                <a:gd name="T54" fmla="*/ 54 w 110"/>
                <a:gd name="T55" fmla="*/ 8 h 86"/>
                <a:gd name="T56" fmla="*/ 54 w 110"/>
                <a:gd name="T57" fmla="*/ 0 h 86"/>
                <a:gd name="T58" fmla="*/ 64 w 110"/>
                <a:gd name="T59" fmla="*/ 0 h 86"/>
                <a:gd name="T60" fmla="*/ 72 w 110"/>
                <a:gd name="T61" fmla="*/ 1 h 86"/>
                <a:gd name="T62" fmla="*/ 78 w 110"/>
                <a:gd name="T63" fmla="*/ 3 h 86"/>
                <a:gd name="T64" fmla="*/ 84 w 110"/>
                <a:gd name="T65" fmla="*/ 5 h 86"/>
                <a:gd name="T66" fmla="*/ 90 w 110"/>
                <a:gd name="T67" fmla="*/ 7 h 86"/>
                <a:gd name="T68" fmla="*/ 96 w 110"/>
                <a:gd name="T69" fmla="*/ 10 h 86"/>
                <a:gd name="T70" fmla="*/ 102 w 110"/>
                <a:gd name="T71" fmla="*/ 16 h 86"/>
                <a:gd name="T72" fmla="*/ 106 w 110"/>
                <a:gd name="T73" fmla="*/ 23 h 86"/>
                <a:gd name="T74" fmla="*/ 108 w 110"/>
                <a:gd name="T75" fmla="*/ 32 h 86"/>
                <a:gd name="T76" fmla="*/ 110 w 110"/>
                <a:gd name="T77" fmla="*/ 43 h 86"/>
                <a:gd name="T78" fmla="*/ 108 w 110"/>
                <a:gd name="T79" fmla="*/ 57 h 86"/>
                <a:gd name="T80" fmla="*/ 104 w 110"/>
                <a:gd name="T81" fmla="*/ 67 h 86"/>
                <a:gd name="T82" fmla="*/ 98 w 110"/>
                <a:gd name="T83" fmla="*/ 73 h 86"/>
                <a:gd name="T84" fmla="*/ 92 w 110"/>
                <a:gd name="T85" fmla="*/ 78 h 86"/>
                <a:gd name="T86" fmla="*/ 86 w 110"/>
                <a:gd name="T87" fmla="*/ 81 h 86"/>
                <a:gd name="T88" fmla="*/ 76 w 110"/>
                <a:gd name="T89" fmla="*/ 84 h 86"/>
                <a:gd name="T90" fmla="*/ 66 w 110"/>
                <a:gd name="T91" fmla="*/ 86 h 86"/>
                <a:gd name="T92" fmla="*/ 54 w 110"/>
                <a:gd name="T93" fmla="*/ 86 h 86"/>
                <a:gd name="T94" fmla="*/ 32 w 110"/>
                <a:gd name="T95" fmla="*/ 84 h 86"/>
                <a:gd name="T96" fmla="*/ 16 w 110"/>
                <a:gd name="T97" fmla="*/ 78 h 86"/>
                <a:gd name="T98" fmla="*/ 6 w 110"/>
                <a:gd name="T99" fmla="*/ 69 h 86"/>
                <a:gd name="T100" fmla="*/ 2 w 110"/>
                <a:gd name="T101" fmla="*/ 57 h 86"/>
                <a:gd name="T102" fmla="*/ 0 w 110"/>
                <a:gd name="T103" fmla="*/ 43 h 86"/>
                <a:gd name="T104" fmla="*/ 0 w 110"/>
                <a:gd name="T105" fmla="*/ 30 h 86"/>
                <a:gd name="T106" fmla="*/ 6 w 110"/>
                <a:gd name="T107" fmla="*/ 19 h 86"/>
                <a:gd name="T108" fmla="*/ 10 w 110"/>
                <a:gd name="T109" fmla="*/ 13 h 86"/>
                <a:gd name="T110" fmla="*/ 16 w 110"/>
                <a:gd name="T111" fmla="*/ 8 h 86"/>
                <a:gd name="T112" fmla="*/ 24 w 110"/>
                <a:gd name="T113" fmla="*/ 5 h 86"/>
                <a:gd name="T114" fmla="*/ 32 w 110"/>
                <a:gd name="T115" fmla="*/ 2 h 86"/>
                <a:gd name="T116" fmla="*/ 42 w 110"/>
                <a:gd name="T117" fmla="*/ 0 h 86"/>
                <a:gd name="T118" fmla="*/ 54 w 110"/>
                <a:gd name="T1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6">
                  <a:moveTo>
                    <a:pt x="54" y="8"/>
                  </a:moveTo>
                  <a:lnTo>
                    <a:pt x="46" y="9"/>
                  </a:lnTo>
                  <a:lnTo>
                    <a:pt x="38" y="11"/>
                  </a:lnTo>
                  <a:lnTo>
                    <a:pt x="32" y="15"/>
                  </a:lnTo>
                  <a:lnTo>
                    <a:pt x="26" y="21"/>
                  </a:lnTo>
                  <a:lnTo>
                    <a:pt x="22" y="31"/>
                  </a:lnTo>
                  <a:lnTo>
                    <a:pt x="20" y="43"/>
                  </a:lnTo>
                  <a:lnTo>
                    <a:pt x="22" y="55"/>
                  </a:lnTo>
                  <a:lnTo>
                    <a:pt x="24" y="65"/>
                  </a:lnTo>
                  <a:lnTo>
                    <a:pt x="30" y="71"/>
                  </a:lnTo>
                  <a:lnTo>
                    <a:pt x="36" y="74"/>
                  </a:lnTo>
                  <a:lnTo>
                    <a:pt x="42" y="76"/>
                  </a:lnTo>
                  <a:lnTo>
                    <a:pt x="48" y="77"/>
                  </a:lnTo>
                  <a:lnTo>
                    <a:pt x="54" y="78"/>
                  </a:lnTo>
                  <a:lnTo>
                    <a:pt x="62" y="77"/>
                  </a:lnTo>
                  <a:lnTo>
                    <a:pt x="68" y="76"/>
                  </a:lnTo>
                  <a:lnTo>
                    <a:pt x="74" y="74"/>
                  </a:lnTo>
                  <a:lnTo>
                    <a:pt x="78" y="71"/>
                  </a:lnTo>
                  <a:lnTo>
                    <a:pt x="84" y="65"/>
                  </a:lnTo>
                  <a:lnTo>
                    <a:pt x="88" y="55"/>
                  </a:lnTo>
                  <a:lnTo>
                    <a:pt x="88" y="43"/>
                  </a:lnTo>
                  <a:lnTo>
                    <a:pt x="88" y="31"/>
                  </a:lnTo>
                  <a:lnTo>
                    <a:pt x="84" y="21"/>
                  </a:lnTo>
                  <a:lnTo>
                    <a:pt x="78" y="15"/>
                  </a:lnTo>
                  <a:lnTo>
                    <a:pt x="74" y="12"/>
                  </a:lnTo>
                  <a:lnTo>
                    <a:pt x="68" y="10"/>
                  </a:lnTo>
                  <a:lnTo>
                    <a:pt x="62" y="9"/>
                  </a:lnTo>
                  <a:lnTo>
                    <a:pt x="54" y="8"/>
                  </a:lnTo>
                  <a:close/>
                  <a:moveTo>
                    <a:pt x="54" y="0"/>
                  </a:moveTo>
                  <a:lnTo>
                    <a:pt x="64" y="0"/>
                  </a:lnTo>
                  <a:lnTo>
                    <a:pt x="72" y="1"/>
                  </a:lnTo>
                  <a:lnTo>
                    <a:pt x="78" y="3"/>
                  </a:lnTo>
                  <a:lnTo>
                    <a:pt x="84" y="5"/>
                  </a:lnTo>
                  <a:lnTo>
                    <a:pt x="90" y="7"/>
                  </a:lnTo>
                  <a:lnTo>
                    <a:pt x="96" y="10"/>
                  </a:lnTo>
                  <a:lnTo>
                    <a:pt x="102" y="16"/>
                  </a:lnTo>
                  <a:lnTo>
                    <a:pt x="106" y="23"/>
                  </a:lnTo>
                  <a:lnTo>
                    <a:pt x="108" y="32"/>
                  </a:lnTo>
                  <a:lnTo>
                    <a:pt x="110" y="43"/>
                  </a:lnTo>
                  <a:lnTo>
                    <a:pt x="108" y="57"/>
                  </a:lnTo>
                  <a:lnTo>
                    <a:pt x="104" y="67"/>
                  </a:lnTo>
                  <a:lnTo>
                    <a:pt x="98" y="73"/>
                  </a:lnTo>
                  <a:lnTo>
                    <a:pt x="92" y="78"/>
                  </a:lnTo>
                  <a:lnTo>
                    <a:pt x="86" y="81"/>
                  </a:lnTo>
                  <a:lnTo>
                    <a:pt x="76" y="84"/>
                  </a:lnTo>
                  <a:lnTo>
                    <a:pt x="66" y="86"/>
                  </a:lnTo>
                  <a:lnTo>
                    <a:pt x="54" y="86"/>
                  </a:lnTo>
                  <a:lnTo>
                    <a:pt x="32" y="84"/>
                  </a:lnTo>
                  <a:lnTo>
                    <a:pt x="16" y="78"/>
                  </a:lnTo>
                  <a:lnTo>
                    <a:pt x="6" y="69"/>
                  </a:lnTo>
                  <a:lnTo>
                    <a:pt x="2" y="57"/>
                  </a:lnTo>
                  <a:lnTo>
                    <a:pt x="0" y="43"/>
                  </a:lnTo>
                  <a:lnTo>
                    <a:pt x="0" y="30"/>
                  </a:lnTo>
                  <a:lnTo>
                    <a:pt x="6" y="19"/>
                  </a:lnTo>
                  <a:lnTo>
                    <a:pt x="10" y="13"/>
                  </a:lnTo>
                  <a:lnTo>
                    <a:pt x="16" y="8"/>
                  </a:lnTo>
                  <a:lnTo>
                    <a:pt x="24" y="5"/>
                  </a:lnTo>
                  <a:lnTo>
                    <a:pt x="32" y="2"/>
                  </a:lnTo>
                  <a:lnTo>
                    <a:pt x="42" y="0"/>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10" name="Freeform 104"/>
            <p:cNvSpPr>
              <a:spLocks noEditPoints="1"/>
            </p:cNvSpPr>
            <p:nvPr/>
          </p:nvSpPr>
          <p:spPr bwMode="auto">
            <a:xfrm>
              <a:off x="2747" y="1312"/>
              <a:ext cx="1" cy="1957"/>
            </a:xfrm>
            <a:custGeom>
              <a:avLst/>
              <a:gdLst>
                <a:gd name="T0" fmla="*/ 0 w 2"/>
                <a:gd name="T1" fmla="*/ 1923 h 1957"/>
                <a:gd name="T2" fmla="*/ 2 w 2"/>
                <a:gd name="T3" fmla="*/ 1893 h 1957"/>
                <a:gd name="T4" fmla="*/ 2 w 2"/>
                <a:gd name="T5" fmla="*/ 1868 h 1957"/>
                <a:gd name="T6" fmla="*/ 0 w 2"/>
                <a:gd name="T7" fmla="*/ 1839 h 1957"/>
                <a:gd name="T8" fmla="*/ 0 w 2"/>
                <a:gd name="T9" fmla="*/ 1804 h 1957"/>
                <a:gd name="T10" fmla="*/ 0 w 2"/>
                <a:gd name="T11" fmla="*/ 1760 h 1957"/>
                <a:gd name="T12" fmla="*/ 2 w 2"/>
                <a:gd name="T13" fmla="*/ 1730 h 1957"/>
                <a:gd name="T14" fmla="*/ 2 w 2"/>
                <a:gd name="T15" fmla="*/ 1706 h 1957"/>
                <a:gd name="T16" fmla="*/ 0 w 2"/>
                <a:gd name="T17" fmla="*/ 1676 h 1957"/>
                <a:gd name="T18" fmla="*/ 0 w 2"/>
                <a:gd name="T19" fmla="*/ 1642 h 1957"/>
                <a:gd name="T20" fmla="*/ 0 w 2"/>
                <a:gd name="T21" fmla="*/ 1597 h 1957"/>
                <a:gd name="T22" fmla="*/ 2 w 2"/>
                <a:gd name="T23" fmla="*/ 1568 h 1957"/>
                <a:gd name="T24" fmla="*/ 2 w 2"/>
                <a:gd name="T25" fmla="*/ 1543 h 1957"/>
                <a:gd name="T26" fmla="*/ 0 w 2"/>
                <a:gd name="T27" fmla="*/ 1513 h 1957"/>
                <a:gd name="T28" fmla="*/ 0 w 2"/>
                <a:gd name="T29" fmla="*/ 1479 h 1957"/>
                <a:gd name="T30" fmla="*/ 0 w 2"/>
                <a:gd name="T31" fmla="*/ 1435 h 1957"/>
                <a:gd name="T32" fmla="*/ 2 w 2"/>
                <a:gd name="T33" fmla="*/ 1405 h 1957"/>
                <a:gd name="T34" fmla="*/ 2 w 2"/>
                <a:gd name="T35" fmla="*/ 1380 h 1957"/>
                <a:gd name="T36" fmla="*/ 0 w 2"/>
                <a:gd name="T37" fmla="*/ 1351 h 1957"/>
                <a:gd name="T38" fmla="*/ 0 w 2"/>
                <a:gd name="T39" fmla="*/ 1316 h 1957"/>
                <a:gd name="T40" fmla="*/ 0 w 2"/>
                <a:gd name="T41" fmla="*/ 1272 h 1957"/>
                <a:gd name="T42" fmla="*/ 2 w 2"/>
                <a:gd name="T43" fmla="*/ 1242 h 1957"/>
                <a:gd name="T44" fmla="*/ 2 w 2"/>
                <a:gd name="T45" fmla="*/ 1218 h 1957"/>
                <a:gd name="T46" fmla="*/ 0 w 2"/>
                <a:gd name="T47" fmla="*/ 1188 h 1957"/>
                <a:gd name="T48" fmla="*/ 0 w 2"/>
                <a:gd name="T49" fmla="*/ 1153 h 1957"/>
                <a:gd name="T50" fmla="*/ 0 w 2"/>
                <a:gd name="T51" fmla="*/ 1109 h 1957"/>
                <a:gd name="T52" fmla="*/ 2 w 2"/>
                <a:gd name="T53" fmla="*/ 1080 h 1957"/>
                <a:gd name="T54" fmla="*/ 2 w 2"/>
                <a:gd name="T55" fmla="*/ 1055 h 1957"/>
                <a:gd name="T56" fmla="*/ 0 w 2"/>
                <a:gd name="T57" fmla="*/ 1025 h 1957"/>
                <a:gd name="T58" fmla="*/ 0 w 2"/>
                <a:gd name="T59" fmla="*/ 991 h 1957"/>
                <a:gd name="T60" fmla="*/ 0 w 2"/>
                <a:gd name="T61" fmla="*/ 946 h 1957"/>
                <a:gd name="T62" fmla="*/ 2 w 2"/>
                <a:gd name="T63" fmla="*/ 917 h 1957"/>
                <a:gd name="T64" fmla="*/ 2 w 2"/>
                <a:gd name="T65" fmla="*/ 892 h 1957"/>
                <a:gd name="T66" fmla="*/ 0 w 2"/>
                <a:gd name="T67" fmla="*/ 863 h 1957"/>
                <a:gd name="T68" fmla="*/ 0 w 2"/>
                <a:gd name="T69" fmla="*/ 828 h 1957"/>
                <a:gd name="T70" fmla="*/ 0 w 2"/>
                <a:gd name="T71" fmla="*/ 784 h 1957"/>
                <a:gd name="T72" fmla="*/ 2 w 2"/>
                <a:gd name="T73" fmla="*/ 754 h 1957"/>
                <a:gd name="T74" fmla="*/ 2 w 2"/>
                <a:gd name="T75" fmla="*/ 730 h 1957"/>
                <a:gd name="T76" fmla="*/ 0 w 2"/>
                <a:gd name="T77" fmla="*/ 700 h 1957"/>
                <a:gd name="T78" fmla="*/ 0 w 2"/>
                <a:gd name="T79" fmla="*/ 665 h 1957"/>
                <a:gd name="T80" fmla="*/ 0 w 2"/>
                <a:gd name="T81" fmla="*/ 621 h 1957"/>
                <a:gd name="T82" fmla="*/ 2 w 2"/>
                <a:gd name="T83" fmla="*/ 592 h 1957"/>
                <a:gd name="T84" fmla="*/ 2 w 2"/>
                <a:gd name="T85" fmla="*/ 567 h 1957"/>
                <a:gd name="T86" fmla="*/ 0 w 2"/>
                <a:gd name="T87" fmla="*/ 537 h 1957"/>
                <a:gd name="T88" fmla="*/ 0 w 2"/>
                <a:gd name="T89" fmla="*/ 503 h 1957"/>
                <a:gd name="T90" fmla="*/ 0 w 2"/>
                <a:gd name="T91" fmla="*/ 458 h 1957"/>
                <a:gd name="T92" fmla="*/ 2 w 2"/>
                <a:gd name="T93" fmla="*/ 429 h 1957"/>
                <a:gd name="T94" fmla="*/ 2 w 2"/>
                <a:gd name="T95" fmla="*/ 404 h 1957"/>
                <a:gd name="T96" fmla="*/ 0 w 2"/>
                <a:gd name="T97" fmla="*/ 375 h 1957"/>
                <a:gd name="T98" fmla="*/ 0 w 2"/>
                <a:gd name="T99" fmla="*/ 340 h 1957"/>
                <a:gd name="T100" fmla="*/ 0 w 2"/>
                <a:gd name="T101" fmla="*/ 296 h 1957"/>
                <a:gd name="T102" fmla="*/ 2 w 2"/>
                <a:gd name="T103" fmla="*/ 266 h 1957"/>
                <a:gd name="T104" fmla="*/ 2 w 2"/>
                <a:gd name="T105" fmla="*/ 241 h 1957"/>
                <a:gd name="T106" fmla="*/ 0 w 2"/>
                <a:gd name="T107" fmla="*/ 212 h 1957"/>
                <a:gd name="T108" fmla="*/ 0 w 2"/>
                <a:gd name="T109" fmla="*/ 177 h 1957"/>
                <a:gd name="T110" fmla="*/ 0 w 2"/>
                <a:gd name="T111" fmla="*/ 133 h 1957"/>
                <a:gd name="T112" fmla="*/ 2 w 2"/>
                <a:gd name="T113" fmla="*/ 103 h 1957"/>
                <a:gd name="T114" fmla="*/ 2 w 2"/>
                <a:gd name="T115" fmla="*/ 79 h 1957"/>
                <a:gd name="T116" fmla="*/ 0 w 2"/>
                <a:gd name="T117" fmla="*/ 49 h 1957"/>
                <a:gd name="T118" fmla="*/ 0 w 2"/>
                <a:gd name="T119" fmla="*/ 1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1957">
                  <a:moveTo>
                    <a:pt x="0" y="1952"/>
                  </a:moveTo>
                  <a:lnTo>
                    <a:pt x="2" y="1952"/>
                  </a:lnTo>
                  <a:lnTo>
                    <a:pt x="2" y="1957"/>
                  </a:lnTo>
                  <a:lnTo>
                    <a:pt x="0" y="1957"/>
                  </a:lnTo>
                  <a:lnTo>
                    <a:pt x="0" y="1952"/>
                  </a:lnTo>
                  <a:close/>
                  <a:moveTo>
                    <a:pt x="0" y="1937"/>
                  </a:moveTo>
                  <a:lnTo>
                    <a:pt x="2" y="1937"/>
                  </a:lnTo>
                  <a:lnTo>
                    <a:pt x="2" y="1942"/>
                  </a:lnTo>
                  <a:lnTo>
                    <a:pt x="0" y="1942"/>
                  </a:lnTo>
                  <a:lnTo>
                    <a:pt x="0" y="1937"/>
                  </a:lnTo>
                  <a:close/>
                  <a:moveTo>
                    <a:pt x="0" y="1923"/>
                  </a:moveTo>
                  <a:lnTo>
                    <a:pt x="2" y="1923"/>
                  </a:lnTo>
                  <a:lnTo>
                    <a:pt x="2" y="1928"/>
                  </a:lnTo>
                  <a:lnTo>
                    <a:pt x="0" y="1928"/>
                  </a:lnTo>
                  <a:lnTo>
                    <a:pt x="0" y="1923"/>
                  </a:lnTo>
                  <a:close/>
                  <a:moveTo>
                    <a:pt x="0" y="1908"/>
                  </a:moveTo>
                  <a:lnTo>
                    <a:pt x="2" y="1908"/>
                  </a:lnTo>
                  <a:lnTo>
                    <a:pt x="2" y="1913"/>
                  </a:lnTo>
                  <a:lnTo>
                    <a:pt x="0" y="1913"/>
                  </a:lnTo>
                  <a:lnTo>
                    <a:pt x="0" y="1908"/>
                  </a:lnTo>
                  <a:close/>
                  <a:moveTo>
                    <a:pt x="0" y="1893"/>
                  </a:moveTo>
                  <a:lnTo>
                    <a:pt x="2" y="1893"/>
                  </a:lnTo>
                  <a:lnTo>
                    <a:pt x="2" y="1898"/>
                  </a:lnTo>
                  <a:lnTo>
                    <a:pt x="0" y="1898"/>
                  </a:lnTo>
                  <a:lnTo>
                    <a:pt x="0" y="1893"/>
                  </a:lnTo>
                  <a:close/>
                  <a:moveTo>
                    <a:pt x="0" y="1878"/>
                  </a:moveTo>
                  <a:lnTo>
                    <a:pt x="2" y="1878"/>
                  </a:lnTo>
                  <a:lnTo>
                    <a:pt x="2" y="1883"/>
                  </a:lnTo>
                  <a:lnTo>
                    <a:pt x="0" y="1883"/>
                  </a:lnTo>
                  <a:lnTo>
                    <a:pt x="0" y="1878"/>
                  </a:lnTo>
                  <a:close/>
                  <a:moveTo>
                    <a:pt x="0" y="1863"/>
                  </a:moveTo>
                  <a:lnTo>
                    <a:pt x="2" y="1863"/>
                  </a:lnTo>
                  <a:lnTo>
                    <a:pt x="2" y="1868"/>
                  </a:lnTo>
                  <a:lnTo>
                    <a:pt x="0" y="1868"/>
                  </a:lnTo>
                  <a:lnTo>
                    <a:pt x="0" y="1863"/>
                  </a:lnTo>
                  <a:close/>
                  <a:moveTo>
                    <a:pt x="0" y="1849"/>
                  </a:moveTo>
                  <a:lnTo>
                    <a:pt x="2" y="1849"/>
                  </a:lnTo>
                  <a:lnTo>
                    <a:pt x="2" y="1854"/>
                  </a:lnTo>
                  <a:lnTo>
                    <a:pt x="0" y="1854"/>
                  </a:lnTo>
                  <a:lnTo>
                    <a:pt x="0" y="1849"/>
                  </a:lnTo>
                  <a:close/>
                  <a:moveTo>
                    <a:pt x="0" y="1834"/>
                  </a:moveTo>
                  <a:lnTo>
                    <a:pt x="2" y="1834"/>
                  </a:lnTo>
                  <a:lnTo>
                    <a:pt x="2" y="1839"/>
                  </a:lnTo>
                  <a:lnTo>
                    <a:pt x="0" y="1839"/>
                  </a:lnTo>
                  <a:lnTo>
                    <a:pt x="0" y="1834"/>
                  </a:lnTo>
                  <a:close/>
                  <a:moveTo>
                    <a:pt x="0" y="1819"/>
                  </a:moveTo>
                  <a:lnTo>
                    <a:pt x="2" y="1819"/>
                  </a:lnTo>
                  <a:lnTo>
                    <a:pt x="2" y="1824"/>
                  </a:lnTo>
                  <a:lnTo>
                    <a:pt x="0" y="1824"/>
                  </a:lnTo>
                  <a:lnTo>
                    <a:pt x="0" y="1819"/>
                  </a:lnTo>
                  <a:close/>
                  <a:moveTo>
                    <a:pt x="0" y="1804"/>
                  </a:moveTo>
                  <a:lnTo>
                    <a:pt x="2" y="1804"/>
                  </a:lnTo>
                  <a:lnTo>
                    <a:pt x="2" y="1809"/>
                  </a:lnTo>
                  <a:lnTo>
                    <a:pt x="0" y="1809"/>
                  </a:lnTo>
                  <a:lnTo>
                    <a:pt x="0" y="1804"/>
                  </a:lnTo>
                  <a:close/>
                  <a:moveTo>
                    <a:pt x="0" y="1789"/>
                  </a:moveTo>
                  <a:lnTo>
                    <a:pt x="2" y="1789"/>
                  </a:lnTo>
                  <a:lnTo>
                    <a:pt x="2" y="1794"/>
                  </a:lnTo>
                  <a:lnTo>
                    <a:pt x="0" y="1794"/>
                  </a:lnTo>
                  <a:lnTo>
                    <a:pt x="0" y="1789"/>
                  </a:lnTo>
                  <a:close/>
                  <a:moveTo>
                    <a:pt x="0" y="1775"/>
                  </a:moveTo>
                  <a:lnTo>
                    <a:pt x="2" y="1775"/>
                  </a:lnTo>
                  <a:lnTo>
                    <a:pt x="2" y="1780"/>
                  </a:lnTo>
                  <a:lnTo>
                    <a:pt x="0" y="1780"/>
                  </a:lnTo>
                  <a:lnTo>
                    <a:pt x="0" y="1775"/>
                  </a:lnTo>
                  <a:close/>
                  <a:moveTo>
                    <a:pt x="0" y="1760"/>
                  </a:moveTo>
                  <a:lnTo>
                    <a:pt x="2" y="1760"/>
                  </a:lnTo>
                  <a:lnTo>
                    <a:pt x="2" y="1765"/>
                  </a:lnTo>
                  <a:lnTo>
                    <a:pt x="0" y="1765"/>
                  </a:lnTo>
                  <a:lnTo>
                    <a:pt x="0" y="1760"/>
                  </a:lnTo>
                  <a:close/>
                  <a:moveTo>
                    <a:pt x="0" y="1745"/>
                  </a:moveTo>
                  <a:lnTo>
                    <a:pt x="2" y="1745"/>
                  </a:lnTo>
                  <a:lnTo>
                    <a:pt x="2" y="1750"/>
                  </a:lnTo>
                  <a:lnTo>
                    <a:pt x="0" y="1750"/>
                  </a:lnTo>
                  <a:lnTo>
                    <a:pt x="0" y="1745"/>
                  </a:lnTo>
                  <a:close/>
                  <a:moveTo>
                    <a:pt x="0" y="1730"/>
                  </a:moveTo>
                  <a:lnTo>
                    <a:pt x="2" y="1730"/>
                  </a:lnTo>
                  <a:lnTo>
                    <a:pt x="2" y="1735"/>
                  </a:lnTo>
                  <a:lnTo>
                    <a:pt x="0" y="1735"/>
                  </a:lnTo>
                  <a:lnTo>
                    <a:pt x="0" y="1730"/>
                  </a:lnTo>
                  <a:close/>
                  <a:moveTo>
                    <a:pt x="0" y="1716"/>
                  </a:moveTo>
                  <a:lnTo>
                    <a:pt x="2" y="1716"/>
                  </a:lnTo>
                  <a:lnTo>
                    <a:pt x="2" y="1720"/>
                  </a:lnTo>
                  <a:lnTo>
                    <a:pt x="0" y="1720"/>
                  </a:lnTo>
                  <a:lnTo>
                    <a:pt x="0" y="1716"/>
                  </a:lnTo>
                  <a:close/>
                  <a:moveTo>
                    <a:pt x="0" y="1701"/>
                  </a:moveTo>
                  <a:lnTo>
                    <a:pt x="2" y="1701"/>
                  </a:lnTo>
                  <a:lnTo>
                    <a:pt x="2" y="1706"/>
                  </a:lnTo>
                  <a:lnTo>
                    <a:pt x="0" y="1706"/>
                  </a:lnTo>
                  <a:lnTo>
                    <a:pt x="0" y="1701"/>
                  </a:lnTo>
                  <a:close/>
                  <a:moveTo>
                    <a:pt x="0" y="1686"/>
                  </a:moveTo>
                  <a:lnTo>
                    <a:pt x="2" y="1686"/>
                  </a:lnTo>
                  <a:lnTo>
                    <a:pt x="2" y="1691"/>
                  </a:lnTo>
                  <a:lnTo>
                    <a:pt x="0" y="1691"/>
                  </a:lnTo>
                  <a:lnTo>
                    <a:pt x="0" y="1686"/>
                  </a:lnTo>
                  <a:close/>
                  <a:moveTo>
                    <a:pt x="0" y="1671"/>
                  </a:moveTo>
                  <a:lnTo>
                    <a:pt x="2" y="1671"/>
                  </a:lnTo>
                  <a:lnTo>
                    <a:pt x="2" y="1676"/>
                  </a:lnTo>
                  <a:lnTo>
                    <a:pt x="0" y="1676"/>
                  </a:lnTo>
                  <a:lnTo>
                    <a:pt x="0" y="1671"/>
                  </a:lnTo>
                  <a:close/>
                  <a:moveTo>
                    <a:pt x="0" y="1656"/>
                  </a:moveTo>
                  <a:lnTo>
                    <a:pt x="2" y="1656"/>
                  </a:lnTo>
                  <a:lnTo>
                    <a:pt x="2" y="1661"/>
                  </a:lnTo>
                  <a:lnTo>
                    <a:pt x="0" y="1661"/>
                  </a:lnTo>
                  <a:lnTo>
                    <a:pt x="0" y="1656"/>
                  </a:lnTo>
                  <a:close/>
                  <a:moveTo>
                    <a:pt x="0" y="1642"/>
                  </a:moveTo>
                  <a:lnTo>
                    <a:pt x="2" y="1642"/>
                  </a:lnTo>
                  <a:lnTo>
                    <a:pt x="2" y="1647"/>
                  </a:lnTo>
                  <a:lnTo>
                    <a:pt x="0" y="1647"/>
                  </a:lnTo>
                  <a:lnTo>
                    <a:pt x="0" y="1642"/>
                  </a:lnTo>
                  <a:close/>
                  <a:moveTo>
                    <a:pt x="0" y="1627"/>
                  </a:moveTo>
                  <a:lnTo>
                    <a:pt x="2" y="1627"/>
                  </a:lnTo>
                  <a:lnTo>
                    <a:pt x="2" y="1632"/>
                  </a:lnTo>
                  <a:lnTo>
                    <a:pt x="0" y="1632"/>
                  </a:lnTo>
                  <a:lnTo>
                    <a:pt x="0" y="1627"/>
                  </a:lnTo>
                  <a:close/>
                  <a:moveTo>
                    <a:pt x="0" y="1612"/>
                  </a:moveTo>
                  <a:lnTo>
                    <a:pt x="2" y="1612"/>
                  </a:lnTo>
                  <a:lnTo>
                    <a:pt x="2" y="1617"/>
                  </a:lnTo>
                  <a:lnTo>
                    <a:pt x="0" y="1617"/>
                  </a:lnTo>
                  <a:lnTo>
                    <a:pt x="0" y="1612"/>
                  </a:lnTo>
                  <a:close/>
                  <a:moveTo>
                    <a:pt x="0" y="1597"/>
                  </a:moveTo>
                  <a:lnTo>
                    <a:pt x="2" y="1597"/>
                  </a:lnTo>
                  <a:lnTo>
                    <a:pt x="2" y="1602"/>
                  </a:lnTo>
                  <a:lnTo>
                    <a:pt x="0" y="1602"/>
                  </a:lnTo>
                  <a:lnTo>
                    <a:pt x="0" y="1597"/>
                  </a:lnTo>
                  <a:close/>
                  <a:moveTo>
                    <a:pt x="0" y="1582"/>
                  </a:moveTo>
                  <a:lnTo>
                    <a:pt x="2" y="1582"/>
                  </a:lnTo>
                  <a:lnTo>
                    <a:pt x="2" y="1587"/>
                  </a:lnTo>
                  <a:lnTo>
                    <a:pt x="0" y="1587"/>
                  </a:lnTo>
                  <a:lnTo>
                    <a:pt x="0" y="1582"/>
                  </a:lnTo>
                  <a:close/>
                  <a:moveTo>
                    <a:pt x="0" y="1568"/>
                  </a:moveTo>
                  <a:lnTo>
                    <a:pt x="2" y="1568"/>
                  </a:lnTo>
                  <a:lnTo>
                    <a:pt x="2" y="1573"/>
                  </a:lnTo>
                  <a:lnTo>
                    <a:pt x="0" y="1573"/>
                  </a:lnTo>
                  <a:lnTo>
                    <a:pt x="0" y="1568"/>
                  </a:lnTo>
                  <a:close/>
                  <a:moveTo>
                    <a:pt x="0" y="1553"/>
                  </a:moveTo>
                  <a:lnTo>
                    <a:pt x="2" y="1553"/>
                  </a:lnTo>
                  <a:lnTo>
                    <a:pt x="2" y="1558"/>
                  </a:lnTo>
                  <a:lnTo>
                    <a:pt x="0" y="1558"/>
                  </a:lnTo>
                  <a:lnTo>
                    <a:pt x="0" y="1553"/>
                  </a:lnTo>
                  <a:close/>
                  <a:moveTo>
                    <a:pt x="0" y="1538"/>
                  </a:moveTo>
                  <a:lnTo>
                    <a:pt x="2" y="1538"/>
                  </a:lnTo>
                  <a:lnTo>
                    <a:pt x="2" y="1543"/>
                  </a:lnTo>
                  <a:lnTo>
                    <a:pt x="0" y="1543"/>
                  </a:lnTo>
                  <a:lnTo>
                    <a:pt x="0" y="1538"/>
                  </a:lnTo>
                  <a:close/>
                  <a:moveTo>
                    <a:pt x="0" y="1523"/>
                  </a:moveTo>
                  <a:lnTo>
                    <a:pt x="2" y="1523"/>
                  </a:lnTo>
                  <a:lnTo>
                    <a:pt x="2" y="1528"/>
                  </a:lnTo>
                  <a:lnTo>
                    <a:pt x="0" y="1528"/>
                  </a:lnTo>
                  <a:lnTo>
                    <a:pt x="0" y="1523"/>
                  </a:lnTo>
                  <a:close/>
                  <a:moveTo>
                    <a:pt x="0" y="1508"/>
                  </a:moveTo>
                  <a:lnTo>
                    <a:pt x="2" y="1508"/>
                  </a:lnTo>
                  <a:lnTo>
                    <a:pt x="2" y="1513"/>
                  </a:lnTo>
                  <a:lnTo>
                    <a:pt x="0" y="1513"/>
                  </a:lnTo>
                  <a:lnTo>
                    <a:pt x="0" y="1508"/>
                  </a:lnTo>
                  <a:close/>
                  <a:moveTo>
                    <a:pt x="0" y="1494"/>
                  </a:moveTo>
                  <a:lnTo>
                    <a:pt x="2" y="1494"/>
                  </a:lnTo>
                  <a:lnTo>
                    <a:pt x="2" y="1499"/>
                  </a:lnTo>
                  <a:lnTo>
                    <a:pt x="0" y="1499"/>
                  </a:lnTo>
                  <a:lnTo>
                    <a:pt x="0" y="1494"/>
                  </a:lnTo>
                  <a:close/>
                  <a:moveTo>
                    <a:pt x="0" y="1479"/>
                  </a:moveTo>
                  <a:lnTo>
                    <a:pt x="2" y="1479"/>
                  </a:lnTo>
                  <a:lnTo>
                    <a:pt x="2" y="1484"/>
                  </a:lnTo>
                  <a:lnTo>
                    <a:pt x="0" y="1484"/>
                  </a:lnTo>
                  <a:lnTo>
                    <a:pt x="0" y="1479"/>
                  </a:lnTo>
                  <a:close/>
                  <a:moveTo>
                    <a:pt x="0" y="1464"/>
                  </a:moveTo>
                  <a:lnTo>
                    <a:pt x="2" y="1464"/>
                  </a:lnTo>
                  <a:lnTo>
                    <a:pt x="2" y="1469"/>
                  </a:lnTo>
                  <a:lnTo>
                    <a:pt x="0" y="1469"/>
                  </a:lnTo>
                  <a:lnTo>
                    <a:pt x="0" y="1464"/>
                  </a:lnTo>
                  <a:close/>
                  <a:moveTo>
                    <a:pt x="0" y="1449"/>
                  </a:moveTo>
                  <a:lnTo>
                    <a:pt x="2" y="1449"/>
                  </a:lnTo>
                  <a:lnTo>
                    <a:pt x="2" y="1454"/>
                  </a:lnTo>
                  <a:lnTo>
                    <a:pt x="0" y="1454"/>
                  </a:lnTo>
                  <a:lnTo>
                    <a:pt x="0" y="1449"/>
                  </a:lnTo>
                  <a:close/>
                  <a:moveTo>
                    <a:pt x="0" y="1435"/>
                  </a:moveTo>
                  <a:lnTo>
                    <a:pt x="2" y="1435"/>
                  </a:lnTo>
                  <a:lnTo>
                    <a:pt x="2" y="1439"/>
                  </a:lnTo>
                  <a:lnTo>
                    <a:pt x="0" y="1439"/>
                  </a:lnTo>
                  <a:lnTo>
                    <a:pt x="0" y="1435"/>
                  </a:lnTo>
                  <a:close/>
                  <a:moveTo>
                    <a:pt x="0" y="1420"/>
                  </a:moveTo>
                  <a:lnTo>
                    <a:pt x="2" y="1420"/>
                  </a:lnTo>
                  <a:lnTo>
                    <a:pt x="2" y="1425"/>
                  </a:lnTo>
                  <a:lnTo>
                    <a:pt x="0" y="1425"/>
                  </a:lnTo>
                  <a:lnTo>
                    <a:pt x="0" y="1420"/>
                  </a:lnTo>
                  <a:close/>
                  <a:moveTo>
                    <a:pt x="0" y="1405"/>
                  </a:moveTo>
                  <a:lnTo>
                    <a:pt x="2" y="1405"/>
                  </a:lnTo>
                  <a:lnTo>
                    <a:pt x="2" y="1410"/>
                  </a:lnTo>
                  <a:lnTo>
                    <a:pt x="0" y="1410"/>
                  </a:lnTo>
                  <a:lnTo>
                    <a:pt x="0" y="1405"/>
                  </a:lnTo>
                  <a:close/>
                  <a:moveTo>
                    <a:pt x="0" y="1390"/>
                  </a:moveTo>
                  <a:lnTo>
                    <a:pt x="2" y="1390"/>
                  </a:lnTo>
                  <a:lnTo>
                    <a:pt x="2" y="1395"/>
                  </a:lnTo>
                  <a:lnTo>
                    <a:pt x="0" y="1395"/>
                  </a:lnTo>
                  <a:lnTo>
                    <a:pt x="0" y="1390"/>
                  </a:lnTo>
                  <a:close/>
                  <a:moveTo>
                    <a:pt x="0" y="1375"/>
                  </a:moveTo>
                  <a:lnTo>
                    <a:pt x="2" y="1375"/>
                  </a:lnTo>
                  <a:lnTo>
                    <a:pt x="2" y="1380"/>
                  </a:lnTo>
                  <a:lnTo>
                    <a:pt x="0" y="1380"/>
                  </a:lnTo>
                  <a:lnTo>
                    <a:pt x="0" y="1375"/>
                  </a:lnTo>
                  <a:close/>
                  <a:moveTo>
                    <a:pt x="0" y="1361"/>
                  </a:moveTo>
                  <a:lnTo>
                    <a:pt x="2" y="1361"/>
                  </a:lnTo>
                  <a:lnTo>
                    <a:pt x="2" y="1365"/>
                  </a:lnTo>
                  <a:lnTo>
                    <a:pt x="0" y="1365"/>
                  </a:lnTo>
                  <a:lnTo>
                    <a:pt x="0" y="1361"/>
                  </a:lnTo>
                  <a:close/>
                  <a:moveTo>
                    <a:pt x="0" y="1346"/>
                  </a:moveTo>
                  <a:lnTo>
                    <a:pt x="2" y="1346"/>
                  </a:lnTo>
                  <a:lnTo>
                    <a:pt x="2" y="1351"/>
                  </a:lnTo>
                  <a:lnTo>
                    <a:pt x="0" y="1351"/>
                  </a:lnTo>
                  <a:lnTo>
                    <a:pt x="0" y="1346"/>
                  </a:lnTo>
                  <a:close/>
                  <a:moveTo>
                    <a:pt x="0" y="1331"/>
                  </a:moveTo>
                  <a:lnTo>
                    <a:pt x="2" y="1331"/>
                  </a:lnTo>
                  <a:lnTo>
                    <a:pt x="2" y="1336"/>
                  </a:lnTo>
                  <a:lnTo>
                    <a:pt x="0" y="1336"/>
                  </a:lnTo>
                  <a:lnTo>
                    <a:pt x="0" y="1331"/>
                  </a:lnTo>
                  <a:close/>
                  <a:moveTo>
                    <a:pt x="0" y="1316"/>
                  </a:moveTo>
                  <a:lnTo>
                    <a:pt x="2" y="1316"/>
                  </a:lnTo>
                  <a:lnTo>
                    <a:pt x="2" y="1321"/>
                  </a:lnTo>
                  <a:lnTo>
                    <a:pt x="0" y="1321"/>
                  </a:lnTo>
                  <a:lnTo>
                    <a:pt x="0" y="1316"/>
                  </a:lnTo>
                  <a:close/>
                  <a:moveTo>
                    <a:pt x="0" y="1301"/>
                  </a:moveTo>
                  <a:lnTo>
                    <a:pt x="2" y="1301"/>
                  </a:lnTo>
                  <a:lnTo>
                    <a:pt x="2" y="1306"/>
                  </a:lnTo>
                  <a:lnTo>
                    <a:pt x="0" y="1306"/>
                  </a:lnTo>
                  <a:lnTo>
                    <a:pt x="0" y="1301"/>
                  </a:lnTo>
                  <a:close/>
                  <a:moveTo>
                    <a:pt x="0" y="1287"/>
                  </a:moveTo>
                  <a:lnTo>
                    <a:pt x="2" y="1287"/>
                  </a:lnTo>
                  <a:lnTo>
                    <a:pt x="2" y="1292"/>
                  </a:lnTo>
                  <a:lnTo>
                    <a:pt x="0" y="1292"/>
                  </a:lnTo>
                  <a:lnTo>
                    <a:pt x="0" y="1287"/>
                  </a:lnTo>
                  <a:close/>
                  <a:moveTo>
                    <a:pt x="0" y="1272"/>
                  </a:moveTo>
                  <a:lnTo>
                    <a:pt x="2" y="1272"/>
                  </a:lnTo>
                  <a:lnTo>
                    <a:pt x="2" y="1277"/>
                  </a:lnTo>
                  <a:lnTo>
                    <a:pt x="0" y="1277"/>
                  </a:lnTo>
                  <a:lnTo>
                    <a:pt x="0" y="1272"/>
                  </a:lnTo>
                  <a:close/>
                  <a:moveTo>
                    <a:pt x="0" y="1257"/>
                  </a:moveTo>
                  <a:lnTo>
                    <a:pt x="2" y="1257"/>
                  </a:lnTo>
                  <a:lnTo>
                    <a:pt x="2" y="1262"/>
                  </a:lnTo>
                  <a:lnTo>
                    <a:pt x="0" y="1262"/>
                  </a:lnTo>
                  <a:lnTo>
                    <a:pt x="0" y="1257"/>
                  </a:lnTo>
                  <a:close/>
                  <a:moveTo>
                    <a:pt x="0" y="1242"/>
                  </a:moveTo>
                  <a:lnTo>
                    <a:pt x="2" y="1242"/>
                  </a:lnTo>
                  <a:lnTo>
                    <a:pt x="2" y="1247"/>
                  </a:lnTo>
                  <a:lnTo>
                    <a:pt x="0" y="1247"/>
                  </a:lnTo>
                  <a:lnTo>
                    <a:pt x="0" y="1242"/>
                  </a:lnTo>
                  <a:close/>
                  <a:moveTo>
                    <a:pt x="0" y="1227"/>
                  </a:moveTo>
                  <a:lnTo>
                    <a:pt x="2" y="1227"/>
                  </a:lnTo>
                  <a:lnTo>
                    <a:pt x="2" y="1232"/>
                  </a:lnTo>
                  <a:lnTo>
                    <a:pt x="0" y="1232"/>
                  </a:lnTo>
                  <a:lnTo>
                    <a:pt x="0" y="1227"/>
                  </a:lnTo>
                  <a:close/>
                  <a:moveTo>
                    <a:pt x="0" y="1213"/>
                  </a:moveTo>
                  <a:lnTo>
                    <a:pt x="2" y="1213"/>
                  </a:lnTo>
                  <a:lnTo>
                    <a:pt x="2" y="1218"/>
                  </a:lnTo>
                  <a:lnTo>
                    <a:pt x="0" y="1218"/>
                  </a:lnTo>
                  <a:lnTo>
                    <a:pt x="0" y="1213"/>
                  </a:lnTo>
                  <a:close/>
                  <a:moveTo>
                    <a:pt x="0" y="1198"/>
                  </a:moveTo>
                  <a:lnTo>
                    <a:pt x="2" y="1198"/>
                  </a:lnTo>
                  <a:lnTo>
                    <a:pt x="2" y="1203"/>
                  </a:lnTo>
                  <a:lnTo>
                    <a:pt x="0" y="1203"/>
                  </a:lnTo>
                  <a:lnTo>
                    <a:pt x="0" y="1198"/>
                  </a:lnTo>
                  <a:close/>
                  <a:moveTo>
                    <a:pt x="0" y="1183"/>
                  </a:moveTo>
                  <a:lnTo>
                    <a:pt x="2" y="1183"/>
                  </a:lnTo>
                  <a:lnTo>
                    <a:pt x="2" y="1188"/>
                  </a:lnTo>
                  <a:lnTo>
                    <a:pt x="0" y="1188"/>
                  </a:lnTo>
                  <a:lnTo>
                    <a:pt x="0" y="1183"/>
                  </a:lnTo>
                  <a:close/>
                  <a:moveTo>
                    <a:pt x="0" y="1168"/>
                  </a:moveTo>
                  <a:lnTo>
                    <a:pt x="2" y="1168"/>
                  </a:lnTo>
                  <a:lnTo>
                    <a:pt x="2" y="1173"/>
                  </a:lnTo>
                  <a:lnTo>
                    <a:pt x="0" y="1173"/>
                  </a:lnTo>
                  <a:lnTo>
                    <a:pt x="0" y="1168"/>
                  </a:lnTo>
                  <a:close/>
                  <a:moveTo>
                    <a:pt x="0" y="1153"/>
                  </a:moveTo>
                  <a:lnTo>
                    <a:pt x="2" y="1153"/>
                  </a:lnTo>
                  <a:lnTo>
                    <a:pt x="2" y="1158"/>
                  </a:lnTo>
                  <a:lnTo>
                    <a:pt x="0" y="1158"/>
                  </a:lnTo>
                  <a:lnTo>
                    <a:pt x="0" y="1153"/>
                  </a:lnTo>
                  <a:close/>
                  <a:moveTo>
                    <a:pt x="0" y="1139"/>
                  </a:moveTo>
                  <a:lnTo>
                    <a:pt x="2" y="1139"/>
                  </a:lnTo>
                  <a:lnTo>
                    <a:pt x="2" y="1144"/>
                  </a:lnTo>
                  <a:lnTo>
                    <a:pt x="0" y="1144"/>
                  </a:lnTo>
                  <a:lnTo>
                    <a:pt x="0" y="1139"/>
                  </a:lnTo>
                  <a:close/>
                  <a:moveTo>
                    <a:pt x="0" y="1124"/>
                  </a:moveTo>
                  <a:lnTo>
                    <a:pt x="2" y="1124"/>
                  </a:lnTo>
                  <a:lnTo>
                    <a:pt x="2" y="1129"/>
                  </a:lnTo>
                  <a:lnTo>
                    <a:pt x="0" y="1129"/>
                  </a:lnTo>
                  <a:lnTo>
                    <a:pt x="0" y="1124"/>
                  </a:lnTo>
                  <a:close/>
                  <a:moveTo>
                    <a:pt x="0" y="1109"/>
                  </a:moveTo>
                  <a:lnTo>
                    <a:pt x="2" y="1109"/>
                  </a:lnTo>
                  <a:lnTo>
                    <a:pt x="2" y="1114"/>
                  </a:lnTo>
                  <a:lnTo>
                    <a:pt x="0" y="1114"/>
                  </a:lnTo>
                  <a:lnTo>
                    <a:pt x="0" y="1109"/>
                  </a:lnTo>
                  <a:close/>
                  <a:moveTo>
                    <a:pt x="0" y="1094"/>
                  </a:moveTo>
                  <a:lnTo>
                    <a:pt x="2" y="1094"/>
                  </a:lnTo>
                  <a:lnTo>
                    <a:pt x="2" y="1099"/>
                  </a:lnTo>
                  <a:lnTo>
                    <a:pt x="0" y="1099"/>
                  </a:lnTo>
                  <a:lnTo>
                    <a:pt x="0" y="1094"/>
                  </a:lnTo>
                  <a:close/>
                  <a:moveTo>
                    <a:pt x="0" y="1080"/>
                  </a:moveTo>
                  <a:lnTo>
                    <a:pt x="2" y="1080"/>
                  </a:lnTo>
                  <a:lnTo>
                    <a:pt x="2" y="1084"/>
                  </a:lnTo>
                  <a:lnTo>
                    <a:pt x="0" y="1084"/>
                  </a:lnTo>
                  <a:lnTo>
                    <a:pt x="0" y="1080"/>
                  </a:lnTo>
                  <a:close/>
                  <a:moveTo>
                    <a:pt x="0" y="1065"/>
                  </a:moveTo>
                  <a:lnTo>
                    <a:pt x="2" y="1065"/>
                  </a:lnTo>
                  <a:lnTo>
                    <a:pt x="2" y="1070"/>
                  </a:lnTo>
                  <a:lnTo>
                    <a:pt x="0" y="1070"/>
                  </a:lnTo>
                  <a:lnTo>
                    <a:pt x="0" y="1065"/>
                  </a:lnTo>
                  <a:close/>
                  <a:moveTo>
                    <a:pt x="0" y="1050"/>
                  </a:moveTo>
                  <a:lnTo>
                    <a:pt x="2" y="1050"/>
                  </a:lnTo>
                  <a:lnTo>
                    <a:pt x="2" y="1055"/>
                  </a:lnTo>
                  <a:lnTo>
                    <a:pt x="0" y="1055"/>
                  </a:lnTo>
                  <a:lnTo>
                    <a:pt x="0" y="1050"/>
                  </a:lnTo>
                  <a:close/>
                  <a:moveTo>
                    <a:pt x="0" y="1035"/>
                  </a:moveTo>
                  <a:lnTo>
                    <a:pt x="2" y="1035"/>
                  </a:lnTo>
                  <a:lnTo>
                    <a:pt x="2" y="1040"/>
                  </a:lnTo>
                  <a:lnTo>
                    <a:pt x="0" y="1040"/>
                  </a:lnTo>
                  <a:lnTo>
                    <a:pt x="0" y="1035"/>
                  </a:lnTo>
                  <a:close/>
                  <a:moveTo>
                    <a:pt x="0" y="1020"/>
                  </a:moveTo>
                  <a:lnTo>
                    <a:pt x="2" y="1020"/>
                  </a:lnTo>
                  <a:lnTo>
                    <a:pt x="2" y="1025"/>
                  </a:lnTo>
                  <a:lnTo>
                    <a:pt x="0" y="1025"/>
                  </a:lnTo>
                  <a:lnTo>
                    <a:pt x="0" y="1020"/>
                  </a:lnTo>
                  <a:close/>
                  <a:moveTo>
                    <a:pt x="0" y="1006"/>
                  </a:moveTo>
                  <a:lnTo>
                    <a:pt x="2" y="1006"/>
                  </a:lnTo>
                  <a:lnTo>
                    <a:pt x="2" y="1011"/>
                  </a:lnTo>
                  <a:lnTo>
                    <a:pt x="0" y="1011"/>
                  </a:lnTo>
                  <a:lnTo>
                    <a:pt x="0" y="1006"/>
                  </a:lnTo>
                  <a:close/>
                  <a:moveTo>
                    <a:pt x="0" y="991"/>
                  </a:moveTo>
                  <a:lnTo>
                    <a:pt x="2" y="991"/>
                  </a:lnTo>
                  <a:lnTo>
                    <a:pt x="2" y="996"/>
                  </a:lnTo>
                  <a:lnTo>
                    <a:pt x="0" y="996"/>
                  </a:lnTo>
                  <a:lnTo>
                    <a:pt x="0" y="991"/>
                  </a:lnTo>
                  <a:close/>
                  <a:moveTo>
                    <a:pt x="0" y="976"/>
                  </a:moveTo>
                  <a:lnTo>
                    <a:pt x="2" y="976"/>
                  </a:lnTo>
                  <a:lnTo>
                    <a:pt x="2" y="981"/>
                  </a:lnTo>
                  <a:lnTo>
                    <a:pt x="0" y="981"/>
                  </a:lnTo>
                  <a:lnTo>
                    <a:pt x="0" y="976"/>
                  </a:lnTo>
                  <a:close/>
                  <a:moveTo>
                    <a:pt x="0" y="961"/>
                  </a:moveTo>
                  <a:lnTo>
                    <a:pt x="2" y="961"/>
                  </a:lnTo>
                  <a:lnTo>
                    <a:pt x="2" y="966"/>
                  </a:lnTo>
                  <a:lnTo>
                    <a:pt x="0" y="966"/>
                  </a:lnTo>
                  <a:lnTo>
                    <a:pt x="0" y="961"/>
                  </a:lnTo>
                  <a:close/>
                  <a:moveTo>
                    <a:pt x="0" y="946"/>
                  </a:moveTo>
                  <a:lnTo>
                    <a:pt x="2" y="946"/>
                  </a:lnTo>
                  <a:lnTo>
                    <a:pt x="2" y="951"/>
                  </a:lnTo>
                  <a:lnTo>
                    <a:pt x="0" y="951"/>
                  </a:lnTo>
                  <a:lnTo>
                    <a:pt x="0" y="946"/>
                  </a:lnTo>
                  <a:close/>
                  <a:moveTo>
                    <a:pt x="0" y="932"/>
                  </a:moveTo>
                  <a:lnTo>
                    <a:pt x="2" y="932"/>
                  </a:lnTo>
                  <a:lnTo>
                    <a:pt x="2" y="937"/>
                  </a:lnTo>
                  <a:lnTo>
                    <a:pt x="0" y="937"/>
                  </a:lnTo>
                  <a:lnTo>
                    <a:pt x="0" y="932"/>
                  </a:lnTo>
                  <a:close/>
                  <a:moveTo>
                    <a:pt x="0" y="917"/>
                  </a:moveTo>
                  <a:lnTo>
                    <a:pt x="2" y="917"/>
                  </a:lnTo>
                  <a:lnTo>
                    <a:pt x="2" y="922"/>
                  </a:lnTo>
                  <a:lnTo>
                    <a:pt x="0" y="922"/>
                  </a:lnTo>
                  <a:lnTo>
                    <a:pt x="0" y="917"/>
                  </a:lnTo>
                  <a:close/>
                  <a:moveTo>
                    <a:pt x="0" y="902"/>
                  </a:moveTo>
                  <a:lnTo>
                    <a:pt x="2" y="902"/>
                  </a:lnTo>
                  <a:lnTo>
                    <a:pt x="2" y="907"/>
                  </a:lnTo>
                  <a:lnTo>
                    <a:pt x="0" y="907"/>
                  </a:lnTo>
                  <a:lnTo>
                    <a:pt x="0" y="902"/>
                  </a:lnTo>
                  <a:close/>
                  <a:moveTo>
                    <a:pt x="0" y="887"/>
                  </a:moveTo>
                  <a:lnTo>
                    <a:pt x="2" y="887"/>
                  </a:lnTo>
                  <a:lnTo>
                    <a:pt x="2" y="892"/>
                  </a:lnTo>
                  <a:lnTo>
                    <a:pt x="0" y="892"/>
                  </a:lnTo>
                  <a:lnTo>
                    <a:pt x="0" y="887"/>
                  </a:lnTo>
                  <a:close/>
                  <a:moveTo>
                    <a:pt x="0" y="873"/>
                  </a:moveTo>
                  <a:lnTo>
                    <a:pt x="2" y="873"/>
                  </a:lnTo>
                  <a:lnTo>
                    <a:pt x="2" y="877"/>
                  </a:lnTo>
                  <a:lnTo>
                    <a:pt x="0" y="877"/>
                  </a:lnTo>
                  <a:lnTo>
                    <a:pt x="0" y="873"/>
                  </a:lnTo>
                  <a:close/>
                  <a:moveTo>
                    <a:pt x="0" y="858"/>
                  </a:moveTo>
                  <a:lnTo>
                    <a:pt x="2" y="858"/>
                  </a:lnTo>
                  <a:lnTo>
                    <a:pt x="2" y="863"/>
                  </a:lnTo>
                  <a:lnTo>
                    <a:pt x="0" y="863"/>
                  </a:lnTo>
                  <a:lnTo>
                    <a:pt x="0" y="858"/>
                  </a:lnTo>
                  <a:close/>
                  <a:moveTo>
                    <a:pt x="0" y="843"/>
                  </a:moveTo>
                  <a:lnTo>
                    <a:pt x="2" y="843"/>
                  </a:lnTo>
                  <a:lnTo>
                    <a:pt x="2" y="848"/>
                  </a:lnTo>
                  <a:lnTo>
                    <a:pt x="0" y="848"/>
                  </a:lnTo>
                  <a:lnTo>
                    <a:pt x="0" y="843"/>
                  </a:lnTo>
                  <a:close/>
                  <a:moveTo>
                    <a:pt x="0" y="828"/>
                  </a:moveTo>
                  <a:lnTo>
                    <a:pt x="2" y="828"/>
                  </a:lnTo>
                  <a:lnTo>
                    <a:pt x="2" y="833"/>
                  </a:lnTo>
                  <a:lnTo>
                    <a:pt x="0" y="833"/>
                  </a:lnTo>
                  <a:lnTo>
                    <a:pt x="0" y="828"/>
                  </a:lnTo>
                  <a:close/>
                  <a:moveTo>
                    <a:pt x="0" y="813"/>
                  </a:moveTo>
                  <a:lnTo>
                    <a:pt x="2" y="813"/>
                  </a:lnTo>
                  <a:lnTo>
                    <a:pt x="2" y="818"/>
                  </a:lnTo>
                  <a:lnTo>
                    <a:pt x="0" y="818"/>
                  </a:lnTo>
                  <a:lnTo>
                    <a:pt x="0" y="813"/>
                  </a:lnTo>
                  <a:close/>
                  <a:moveTo>
                    <a:pt x="0" y="799"/>
                  </a:moveTo>
                  <a:lnTo>
                    <a:pt x="2" y="799"/>
                  </a:lnTo>
                  <a:lnTo>
                    <a:pt x="2" y="803"/>
                  </a:lnTo>
                  <a:lnTo>
                    <a:pt x="0" y="803"/>
                  </a:lnTo>
                  <a:lnTo>
                    <a:pt x="0" y="799"/>
                  </a:lnTo>
                  <a:close/>
                  <a:moveTo>
                    <a:pt x="0" y="784"/>
                  </a:moveTo>
                  <a:lnTo>
                    <a:pt x="2" y="784"/>
                  </a:lnTo>
                  <a:lnTo>
                    <a:pt x="2" y="789"/>
                  </a:lnTo>
                  <a:lnTo>
                    <a:pt x="0" y="789"/>
                  </a:lnTo>
                  <a:lnTo>
                    <a:pt x="0" y="784"/>
                  </a:lnTo>
                  <a:close/>
                  <a:moveTo>
                    <a:pt x="0" y="769"/>
                  </a:moveTo>
                  <a:lnTo>
                    <a:pt x="2" y="769"/>
                  </a:lnTo>
                  <a:lnTo>
                    <a:pt x="2" y="774"/>
                  </a:lnTo>
                  <a:lnTo>
                    <a:pt x="0" y="774"/>
                  </a:lnTo>
                  <a:lnTo>
                    <a:pt x="0" y="769"/>
                  </a:lnTo>
                  <a:close/>
                  <a:moveTo>
                    <a:pt x="0" y="754"/>
                  </a:moveTo>
                  <a:lnTo>
                    <a:pt x="2" y="754"/>
                  </a:lnTo>
                  <a:lnTo>
                    <a:pt x="2" y="759"/>
                  </a:lnTo>
                  <a:lnTo>
                    <a:pt x="0" y="759"/>
                  </a:lnTo>
                  <a:lnTo>
                    <a:pt x="0" y="754"/>
                  </a:lnTo>
                  <a:close/>
                  <a:moveTo>
                    <a:pt x="0" y="739"/>
                  </a:moveTo>
                  <a:lnTo>
                    <a:pt x="2" y="739"/>
                  </a:lnTo>
                  <a:lnTo>
                    <a:pt x="2" y="744"/>
                  </a:lnTo>
                  <a:lnTo>
                    <a:pt x="0" y="744"/>
                  </a:lnTo>
                  <a:lnTo>
                    <a:pt x="0" y="739"/>
                  </a:lnTo>
                  <a:close/>
                  <a:moveTo>
                    <a:pt x="0" y="725"/>
                  </a:moveTo>
                  <a:lnTo>
                    <a:pt x="2" y="725"/>
                  </a:lnTo>
                  <a:lnTo>
                    <a:pt x="2" y="730"/>
                  </a:lnTo>
                  <a:lnTo>
                    <a:pt x="0" y="730"/>
                  </a:lnTo>
                  <a:lnTo>
                    <a:pt x="0" y="725"/>
                  </a:lnTo>
                  <a:close/>
                  <a:moveTo>
                    <a:pt x="0" y="710"/>
                  </a:moveTo>
                  <a:lnTo>
                    <a:pt x="2" y="710"/>
                  </a:lnTo>
                  <a:lnTo>
                    <a:pt x="2" y="715"/>
                  </a:lnTo>
                  <a:lnTo>
                    <a:pt x="0" y="715"/>
                  </a:lnTo>
                  <a:lnTo>
                    <a:pt x="0" y="710"/>
                  </a:lnTo>
                  <a:close/>
                  <a:moveTo>
                    <a:pt x="0" y="695"/>
                  </a:moveTo>
                  <a:lnTo>
                    <a:pt x="2" y="695"/>
                  </a:lnTo>
                  <a:lnTo>
                    <a:pt x="2" y="700"/>
                  </a:lnTo>
                  <a:lnTo>
                    <a:pt x="0" y="700"/>
                  </a:lnTo>
                  <a:lnTo>
                    <a:pt x="0" y="695"/>
                  </a:lnTo>
                  <a:close/>
                  <a:moveTo>
                    <a:pt x="0" y="680"/>
                  </a:moveTo>
                  <a:lnTo>
                    <a:pt x="2" y="680"/>
                  </a:lnTo>
                  <a:lnTo>
                    <a:pt x="2" y="685"/>
                  </a:lnTo>
                  <a:lnTo>
                    <a:pt x="0" y="685"/>
                  </a:lnTo>
                  <a:lnTo>
                    <a:pt x="0" y="680"/>
                  </a:lnTo>
                  <a:close/>
                  <a:moveTo>
                    <a:pt x="0" y="665"/>
                  </a:moveTo>
                  <a:lnTo>
                    <a:pt x="2" y="665"/>
                  </a:lnTo>
                  <a:lnTo>
                    <a:pt x="2" y="670"/>
                  </a:lnTo>
                  <a:lnTo>
                    <a:pt x="0" y="670"/>
                  </a:lnTo>
                  <a:lnTo>
                    <a:pt x="0" y="665"/>
                  </a:lnTo>
                  <a:close/>
                  <a:moveTo>
                    <a:pt x="0" y="651"/>
                  </a:moveTo>
                  <a:lnTo>
                    <a:pt x="2" y="651"/>
                  </a:lnTo>
                  <a:lnTo>
                    <a:pt x="2" y="656"/>
                  </a:lnTo>
                  <a:lnTo>
                    <a:pt x="0" y="656"/>
                  </a:lnTo>
                  <a:lnTo>
                    <a:pt x="0" y="651"/>
                  </a:lnTo>
                  <a:close/>
                  <a:moveTo>
                    <a:pt x="0" y="636"/>
                  </a:moveTo>
                  <a:lnTo>
                    <a:pt x="2" y="636"/>
                  </a:lnTo>
                  <a:lnTo>
                    <a:pt x="2" y="641"/>
                  </a:lnTo>
                  <a:lnTo>
                    <a:pt x="0" y="641"/>
                  </a:lnTo>
                  <a:lnTo>
                    <a:pt x="0" y="636"/>
                  </a:lnTo>
                  <a:close/>
                  <a:moveTo>
                    <a:pt x="0" y="621"/>
                  </a:moveTo>
                  <a:lnTo>
                    <a:pt x="2" y="621"/>
                  </a:lnTo>
                  <a:lnTo>
                    <a:pt x="2" y="626"/>
                  </a:lnTo>
                  <a:lnTo>
                    <a:pt x="0" y="626"/>
                  </a:lnTo>
                  <a:lnTo>
                    <a:pt x="0" y="621"/>
                  </a:lnTo>
                  <a:close/>
                  <a:moveTo>
                    <a:pt x="0" y="606"/>
                  </a:moveTo>
                  <a:lnTo>
                    <a:pt x="2" y="606"/>
                  </a:lnTo>
                  <a:lnTo>
                    <a:pt x="2" y="611"/>
                  </a:lnTo>
                  <a:lnTo>
                    <a:pt x="0" y="611"/>
                  </a:lnTo>
                  <a:lnTo>
                    <a:pt x="0" y="606"/>
                  </a:lnTo>
                  <a:close/>
                  <a:moveTo>
                    <a:pt x="0" y="592"/>
                  </a:moveTo>
                  <a:lnTo>
                    <a:pt x="2" y="592"/>
                  </a:lnTo>
                  <a:lnTo>
                    <a:pt x="2" y="596"/>
                  </a:lnTo>
                  <a:lnTo>
                    <a:pt x="0" y="596"/>
                  </a:lnTo>
                  <a:lnTo>
                    <a:pt x="0" y="592"/>
                  </a:lnTo>
                  <a:close/>
                  <a:moveTo>
                    <a:pt x="0" y="577"/>
                  </a:moveTo>
                  <a:lnTo>
                    <a:pt x="2" y="577"/>
                  </a:lnTo>
                  <a:lnTo>
                    <a:pt x="2" y="582"/>
                  </a:lnTo>
                  <a:lnTo>
                    <a:pt x="0" y="582"/>
                  </a:lnTo>
                  <a:lnTo>
                    <a:pt x="0" y="577"/>
                  </a:lnTo>
                  <a:close/>
                  <a:moveTo>
                    <a:pt x="0" y="562"/>
                  </a:moveTo>
                  <a:lnTo>
                    <a:pt x="2" y="562"/>
                  </a:lnTo>
                  <a:lnTo>
                    <a:pt x="2" y="567"/>
                  </a:lnTo>
                  <a:lnTo>
                    <a:pt x="0" y="567"/>
                  </a:lnTo>
                  <a:lnTo>
                    <a:pt x="0" y="562"/>
                  </a:lnTo>
                  <a:close/>
                  <a:moveTo>
                    <a:pt x="0" y="547"/>
                  </a:moveTo>
                  <a:lnTo>
                    <a:pt x="2" y="547"/>
                  </a:lnTo>
                  <a:lnTo>
                    <a:pt x="2" y="552"/>
                  </a:lnTo>
                  <a:lnTo>
                    <a:pt x="0" y="552"/>
                  </a:lnTo>
                  <a:lnTo>
                    <a:pt x="0" y="547"/>
                  </a:lnTo>
                  <a:close/>
                  <a:moveTo>
                    <a:pt x="0" y="532"/>
                  </a:moveTo>
                  <a:lnTo>
                    <a:pt x="2" y="532"/>
                  </a:lnTo>
                  <a:lnTo>
                    <a:pt x="2" y="537"/>
                  </a:lnTo>
                  <a:lnTo>
                    <a:pt x="0" y="537"/>
                  </a:lnTo>
                  <a:lnTo>
                    <a:pt x="0" y="532"/>
                  </a:lnTo>
                  <a:close/>
                  <a:moveTo>
                    <a:pt x="0" y="518"/>
                  </a:moveTo>
                  <a:lnTo>
                    <a:pt x="2" y="518"/>
                  </a:lnTo>
                  <a:lnTo>
                    <a:pt x="2" y="522"/>
                  </a:lnTo>
                  <a:lnTo>
                    <a:pt x="0" y="522"/>
                  </a:lnTo>
                  <a:lnTo>
                    <a:pt x="0" y="518"/>
                  </a:lnTo>
                  <a:close/>
                  <a:moveTo>
                    <a:pt x="0" y="503"/>
                  </a:moveTo>
                  <a:lnTo>
                    <a:pt x="2" y="503"/>
                  </a:lnTo>
                  <a:lnTo>
                    <a:pt x="2" y="508"/>
                  </a:lnTo>
                  <a:lnTo>
                    <a:pt x="0" y="508"/>
                  </a:lnTo>
                  <a:lnTo>
                    <a:pt x="0" y="503"/>
                  </a:lnTo>
                  <a:close/>
                  <a:moveTo>
                    <a:pt x="0" y="488"/>
                  </a:moveTo>
                  <a:lnTo>
                    <a:pt x="2" y="488"/>
                  </a:lnTo>
                  <a:lnTo>
                    <a:pt x="2" y="493"/>
                  </a:lnTo>
                  <a:lnTo>
                    <a:pt x="0" y="493"/>
                  </a:lnTo>
                  <a:lnTo>
                    <a:pt x="0" y="488"/>
                  </a:lnTo>
                  <a:close/>
                  <a:moveTo>
                    <a:pt x="0" y="473"/>
                  </a:moveTo>
                  <a:lnTo>
                    <a:pt x="2" y="473"/>
                  </a:lnTo>
                  <a:lnTo>
                    <a:pt x="2" y="478"/>
                  </a:lnTo>
                  <a:lnTo>
                    <a:pt x="0" y="478"/>
                  </a:lnTo>
                  <a:lnTo>
                    <a:pt x="0" y="473"/>
                  </a:lnTo>
                  <a:close/>
                  <a:moveTo>
                    <a:pt x="0" y="458"/>
                  </a:moveTo>
                  <a:lnTo>
                    <a:pt x="2" y="458"/>
                  </a:lnTo>
                  <a:lnTo>
                    <a:pt x="2" y="463"/>
                  </a:lnTo>
                  <a:lnTo>
                    <a:pt x="0" y="463"/>
                  </a:lnTo>
                  <a:lnTo>
                    <a:pt x="0" y="458"/>
                  </a:lnTo>
                  <a:close/>
                  <a:moveTo>
                    <a:pt x="0" y="444"/>
                  </a:moveTo>
                  <a:lnTo>
                    <a:pt x="2" y="444"/>
                  </a:lnTo>
                  <a:lnTo>
                    <a:pt x="2" y="449"/>
                  </a:lnTo>
                  <a:lnTo>
                    <a:pt x="0" y="449"/>
                  </a:lnTo>
                  <a:lnTo>
                    <a:pt x="0" y="444"/>
                  </a:lnTo>
                  <a:close/>
                  <a:moveTo>
                    <a:pt x="0" y="429"/>
                  </a:moveTo>
                  <a:lnTo>
                    <a:pt x="2" y="429"/>
                  </a:lnTo>
                  <a:lnTo>
                    <a:pt x="2" y="434"/>
                  </a:lnTo>
                  <a:lnTo>
                    <a:pt x="0" y="434"/>
                  </a:lnTo>
                  <a:lnTo>
                    <a:pt x="0" y="429"/>
                  </a:lnTo>
                  <a:close/>
                  <a:moveTo>
                    <a:pt x="0" y="414"/>
                  </a:moveTo>
                  <a:lnTo>
                    <a:pt x="2" y="414"/>
                  </a:lnTo>
                  <a:lnTo>
                    <a:pt x="2" y="419"/>
                  </a:lnTo>
                  <a:lnTo>
                    <a:pt x="0" y="419"/>
                  </a:lnTo>
                  <a:lnTo>
                    <a:pt x="0" y="414"/>
                  </a:lnTo>
                  <a:close/>
                  <a:moveTo>
                    <a:pt x="0" y="399"/>
                  </a:moveTo>
                  <a:lnTo>
                    <a:pt x="2" y="399"/>
                  </a:lnTo>
                  <a:lnTo>
                    <a:pt x="2" y="404"/>
                  </a:lnTo>
                  <a:lnTo>
                    <a:pt x="0" y="404"/>
                  </a:lnTo>
                  <a:lnTo>
                    <a:pt x="0" y="399"/>
                  </a:lnTo>
                  <a:close/>
                  <a:moveTo>
                    <a:pt x="0" y="384"/>
                  </a:moveTo>
                  <a:lnTo>
                    <a:pt x="2" y="384"/>
                  </a:lnTo>
                  <a:lnTo>
                    <a:pt x="2" y="389"/>
                  </a:lnTo>
                  <a:lnTo>
                    <a:pt x="0" y="389"/>
                  </a:lnTo>
                  <a:lnTo>
                    <a:pt x="0" y="384"/>
                  </a:lnTo>
                  <a:close/>
                  <a:moveTo>
                    <a:pt x="0" y="370"/>
                  </a:moveTo>
                  <a:lnTo>
                    <a:pt x="2" y="370"/>
                  </a:lnTo>
                  <a:lnTo>
                    <a:pt x="2" y="375"/>
                  </a:lnTo>
                  <a:lnTo>
                    <a:pt x="0" y="375"/>
                  </a:lnTo>
                  <a:lnTo>
                    <a:pt x="0" y="370"/>
                  </a:lnTo>
                  <a:close/>
                  <a:moveTo>
                    <a:pt x="0" y="355"/>
                  </a:moveTo>
                  <a:lnTo>
                    <a:pt x="2" y="355"/>
                  </a:lnTo>
                  <a:lnTo>
                    <a:pt x="2" y="360"/>
                  </a:lnTo>
                  <a:lnTo>
                    <a:pt x="0" y="360"/>
                  </a:lnTo>
                  <a:lnTo>
                    <a:pt x="0" y="355"/>
                  </a:lnTo>
                  <a:close/>
                  <a:moveTo>
                    <a:pt x="0" y="340"/>
                  </a:moveTo>
                  <a:lnTo>
                    <a:pt x="2" y="340"/>
                  </a:lnTo>
                  <a:lnTo>
                    <a:pt x="2" y="345"/>
                  </a:lnTo>
                  <a:lnTo>
                    <a:pt x="0" y="345"/>
                  </a:lnTo>
                  <a:lnTo>
                    <a:pt x="0" y="340"/>
                  </a:lnTo>
                  <a:close/>
                  <a:moveTo>
                    <a:pt x="0" y="325"/>
                  </a:moveTo>
                  <a:lnTo>
                    <a:pt x="2" y="325"/>
                  </a:lnTo>
                  <a:lnTo>
                    <a:pt x="2" y="330"/>
                  </a:lnTo>
                  <a:lnTo>
                    <a:pt x="0" y="330"/>
                  </a:lnTo>
                  <a:lnTo>
                    <a:pt x="0" y="325"/>
                  </a:lnTo>
                  <a:close/>
                  <a:moveTo>
                    <a:pt x="0" y="310"/>
                  </a:moveTo>
                  <a:lnTo>
                    <a:pt x="2" y="310"/>
                  </a:lnTo>
                  <a:lnTo>
                    <a:pt x="2" y="315"/>
                  </a:lnTo>
                  <a:lnTo>
                    <a:pt x="0" y="315"/>
                  </a:lnTo>
                  <a:lnTo>
                    <a:pt x="0" y="310"/>
                  </a:lnTo>
                  <a:close/>
                  <a:moveTo>
                    <a:pt x="0" y="296"/>
                  </a:moveTo>
                  <a:lnTo>
                    <a:pt x="2" y="296"/>
                  </a:lnTo>
                  <a:lnTo>
                    <a:pt x="2" y="301"/>
                  </a:lnTo>
                  <a:lnTo>
                    <a:pt x="0" y="301"/>
                  </a:lnTo>
                  <a:lnTo>
                    <a:pt x="0" y="296"/>
                  </a:lnTo>
                  <a:close/>
                  <a:moveTo>
                    <a:pt x="0" y="281"/>
                  </a:moveTo>
                  <a:lnTo>
                    <a:pt x="2" y="281"/>
                  </a:lnTo>
                  <a:lnTo>
                    <a:pt x="2" y="286"/>
                  </a:lnTo>
                  <a:lnTo>
                    <a:pt x="0" y="286"/>
                  </a:lnTo>
                  <a:lnTo>
                    <a:pt x="0" y="281"/>
                  </a:lnTo>
                  <a:close/>
                  <a:moveTo>
                    <a:pt x="0" y="266"/>
                  </a:moveTo>
                  <a:lnTo>
                    <a:pt x="2" y="266"/>
                  </a:lnTo>
                  <a:lnTo>
                    <a:pt x="2" y="271"/>
                  </a:lnTo>
                  <a:lnTo>
                    <a:pt x="0" y="271"/>
                  </a:lnTo>
                  <a:lnTo>
                    <a:pt x="0" y="266"/>
                  </a:lnTo>
                  <a:close/>
                  <a:moveTo>
                    <a:pt x="0" y="251"/>
                  </a:moveTo>
                  <a:lnTo>
                    <a:pt x="2" y="251"/>
                  </a:lnTo>
                  <a:lnTo>
                    <a:pt x="2" y="256"/>
                  </a:lnTo>
                  <a:lnTo>
                    <a:pt x="0" y="256"/>
                  </a:lnTo>
                  <a:lnTo>
                    <a:pt x="0" y="251"/>
                  </a:lnTo>
                  <a:close/>
                  <a:moveTo>
                    <a:pt x="0" y="237"/>
                  </a:moveTo>
                  <a:lnTo>
                    <a:pt x="2" y="237"/>
                  </a:lnTo>
                  <a:lnTo>
                    <a:pt x="2" y="241"/>
                  </a:lnTo>
                  <a:lnTo>
                    <a:pt x="0" y="241"/>
                  </a:lnTo>
                  <a:lnTo>
                    <a:pt x="0" y="237"/>
                  </a:lnTo>
                  <a:close/>
                  <a:moveTo>
                    <a:pt x="0" y="222"/>
                  </a:moveTo>
                  <a:lnTo>
                    <a:pt x="2" y="222"/>
                  </a:lnTo>
                  <a:lnTo>
                    <a:pt x="2" y="227"/>
                  </a:lnTo>
                  <a:lnTo>
                    <a:pt x="0" y="227"/>
                  </a:lnTo>
                  <a:lnTo>
                    <a:pt x="0" y="222"/>
                  </a:lnTo>
                  <a:close/>
                  <a:moveTo>
                    <a:pt x="0" y="207"/>
                  </a:moveTo>
                  <a:lnTo>
                    <a:pt x="2" y="207"/>
                  </a:lnTo>
                  <a:lnTo>
                    <a:pt x="2" y="212"/>
                  </a:lnTo>
                  <a:lnTo>
                    <a:pt x="0" y="212"/>
                  </a:lnTo>
                  <a:lnTo>
                    <a:pt x="0" y="207"/>
                  </a:lnTo>
                  <a:close/>
                  <a:moveTo>
                    <a:pt x="0" y="192"/>
                  </a:moveTo>
                  <a:lnTo>
                    <a:pt x="2" y="192"/>
                  </a:lnTo>
                  <a:lnTo>
                    <a:pt x="2" y="197"/>
                  </a:lnTo>
                  <a:lnTo>
                    <a:pt x="0" y="197"/>
                  </a:lnTo>
                  <a:lnTo>
                    <a:pt x="0" y="192"/>
                  </a:lnTo>
                  <a:close/>
                  <a:moveTo>
                    <a:pt x="0" y="177"/>
                  </a:moveTo>
                  <a:lnTo>
                    <a:pt x="2" y="177"/>
                  </a:lnTo>
                  <a:lnTo>
                    <a:pt x="2" y="182"/>
                  </a:lnTo>
                  <a:lnTo>
                    <a:pt x="0" y="182"/>
                  </a:lnTo>
                  <a:lnTo>
                    <a:pt x="0" y="177"/>
                  </a:lnTo>
                  <a:close/>
                  <a:moveTo>
                    <a:pt x="0" y="163"/>
                  </a:moveTo>
                  <a:lnTo>
                    <a:pt x="2" y="163"/>
                  </a:lnTo>
                  <a:lnTo>
                    <a:pt x="2" y="168"/>
                  </a:lnTo>
                  <a:lnTo>
                    <a:pt x="0" y="168"/>
                  </a:lnTo>
                  <a:lnTo>
                    <a:pt x="0" y="163"/>
                  </a:lnTo>
                  <a:close/>
                  <a:moveTo>
                    <a:pt x="0" y="148"/>
                  </a:moveTo>
                  <a:lnTo>
                    <a:pt x="2" y="148"/>
                  </a:lnTo>
                  <a:lnTo>
                    <a:pt x="2" y="153"/>
                  </a:lnTo>
                  <a:lnTo>
                    <a:pt x="0" y="153"/>
                  </a:lnTo>
                  <a:lnTo>
                    <a:pt x="0" y="148"/>
                  </a:lnTo>
                  <a:close/>
                  <a:moveTo>
                    <a:pt x="0" y="133"/>
                  </a:moveTo>
                  <a:lnTo>
                    <a:pt x="2" y="133"/>
                  </a:lnTo>
                  <a:lnTo>
                    <a:pt x="2" y="138"/>
                  </a:lnTo>
                  <a:lnTo>
                    <a:pt x="0" y="138"/>
                  </a:lnTo>
                  <a:lnTo>
                    <a:pt x="0" y="133"/>
                  </a:lnTo>
                  <a:close/>
                  <a:moveTo>
                    <a:pt x="0" y="118"/>
                  </a:moveTo>
                  <a:lnTo>
                    <a:pt x="2" y="118"/>
                  </a:lnTo>
                  <a:lnTo>
                    <a:pt x="2" y="123"/>
                  </a:lnTo>
                  <a:lnTo>
                    <a:pt x="0" y="123"/>
                  </a:lnTo>
                  <a:lnTo>
                    <a:pt x="0" y="118"/>
                  </a:lnTo>
                  <a:close/>
                  <a:moveTo>
                    <a:pt x="0" y="103"/>
                  </a:moveTo>
                  <a:lnTo>
                    <a:pt x="2" y="103"/>
                  </a:lnTo>
                  <a:lnTo>
                    <a:pt x="2" y="108"/>
                  </a:lnTo>
                  <a:lnTo>
                    <a:pt x="0" y="108"/>
                  </a:lnTo>
                  <a:lnTo>
                    <a:pt x="0" y="103"/>
                  </a:lnTo>
                  <a:close/>
                  <a:moveTo>
                    <a:pt x="0" y="89"/>
                  </a:moveTo>
                  <a:lnTo>
                    <a:pt x="2" y="89"/>
                  </a:lnTo>
                  <a:lnTo>
                    <a:pt x="2" y="94"/>
                  </a:lnTo>
                  <a:lnTo>
                    <a:pt x="0" y="94"/>
                  </a:lnTo>
                  <a:lnTo>
                    <a:pt x="0" y="89"/>
                  </a:lnTo>
                  <a:close/>
                  <a:moveTo>
                    <a:pt x="0" y="74"/>
                  </a:moveTo>
                  <a:lnTo>
                    <a:pt x="2" y="74"/>
                  </a:lnTo>
                  <a:lnTo>
                    <a:pt x="2" y="79"/>
                  </a:lnTo>
                  <a:lnTo>
                    <a:pt x="0" y="79"/>
                  </a:lnTo>
                  <a:lnTo>
                    <a:pt x="0" y="74"/>
                  </a:lnTo>
                  <a:close/>
                  <a:moveTo>
                    <a:pt x="0" y="59"/>
                  </a:moveTo>
                  <a:lnTo>
                    <a:pt x="2" y="59"/>
                  </a:lnTo>
                  <a:lnTo>
                    <a:pt x="2" y="64"/>
                  </a:lnTo>
                  <a:lnTo>
                    <a:pt x="0" y="64"/>
                  </a:lnTo>
                  <a:lnTo>
                    <a:pt x="0" y="59"/>
                  </a:lnTo>
                  <a:close/>
                  <a:moveTo>
                    <a:pt x="0" y="44"/>
                  </a:moveTo>
                  <a:lnTo>
                    <a:pt x="2" y="44"/>
                  </a:lnTo>
                  <a:lnTo>
                    <a:pt x="2" y="49"/>
                  </a:lnTo>
                  <a:lnTo>
                    <a:pt x="0" y="49"/>
                  </a:lnTo>
                  <a:lnTo>
                    <a:pt x="0" y="44"/>
                  </a:lnTo>
                  <a:close/>
                  <a:moveTo>
                    <a:pt x="0" y="29"/>
                  </a:moveTo>
                  <a:lnTo>
                    <a:pt x="2" y="29"/>
                  </a:lnTo>
                  <a:lnTo>
                    <a:pt x="2" y="34"/>
                  </a:lnTo>
                  <a:lnTo>
                    <a:pt x="0" y="34"/>
                  </a:lnTo>
                  <a:lnTo>
                    <a:pt x="0" y="29"/>
                  </a:lnTo>
                  <a:close/>
                  <a:moveTo>
                    <a:pt x="0" y="15"/>
                  </a:moveTo>
                  <a:lnTo>
                    <a:pt x="2" y="15"/>
                  </a:lnTo>
                  <a:lnTo>
                    <a:pt x="2" y="20"/>
                  </a:lnTo>
                  <a:lnTo>
                    <a:pt x="0" y="20"/>
                  </a:lnTo>
                  <a:lnTo>
                    <a:pt x="0" y="15"/>
                  </a:lnTo>
                  <a:close/>
                  <a:moveTo>
                    <a:pt x="0" y="0"/>
                  </a:moveTo>
                  <a:lnTo>
                    <a:pt x="2" y="0"/>
                  </a:lnTo>
                  <a:lnTo>
                    <a:pt x="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11" name="Line 105"/>
            <p:cNvSpPr>
              <a:spLocks noChangeShapeType="1"/>
            </p:cNvSpPr>
            <p:nvPr/>
          </p:nvSpPr>
          <p:spPr bwMode="auto">
            <a:xfrm flipV="1">
              <a:off x="2747" y="3238"/>
              <a:ext cx="0" cy="31"/>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2" name="Line 106"/>
            <p:cNvSpPr>
              <a:spLocks noChangeShapeType="1"/>
            </p:cNvSpPr>
            <p:nvPr/>
          </p:nvSpPr>
          <p:spPr bwMode="auto">
            <a:xfrm>
              <a:off x="2747" y="1305"/>
              <a:ext cx="0" cy="32"/>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3" name="Freeform 107"/>
            <p:cNvSpPr>
              <a:spLocks/>
            </p:cNvSpPr>
            <p:nvPr/>
          </p:nvSpPr>
          <p:spPr bwMode="auto">
            <a:xfrm>
              <a:off x="2704" y="3343"/>
              <a:ext cx="55" cy="85"/>
            </a:xfrm>
            <a:custGeom>
              <a:avLst/>
              <a:gdLst>
                <a:gd name="T0" fmla="*/ 20 w 112"/>
                <a:gd name="T1" fmla="*/ 0 h 85"/>
                <a:gd name="T2" fmla="*/ 104 w 112"/>
                <a:gd name="T3" fmla="*/ 0 h 85"/>
                <a:gd name="T4" fmla="*/ 104 w 112"/>
                <a:gd name="T5" fmla="*/ 10 h 85"/>
                <a:gd name="T6" fmla="*/ 36 w 112"/>
                <a:gd name="T7" fmla="*/ 10 h 85"/>
                <a:gd name="T8" fmla="*/ 28 w 112"/>
                <a:gd name="T9" fmla="*/ 33 h 85"/>
                <a:gd name="T10" fmla="*/ 42 w 112"/>
                <a:gd name="T11" fmla="*/ 29 h 85"/>
                <a:gd name="T12" fmla="*/ 60 w 112"/>
                <a:gd name="T13" fmla="*/ 28 h 85"/>
                <a:gd name="T14" fmla="*/ 80 w 112"/>
                <a:gd name="T15" fmla="*/ 30 h 85"/>
                <a:gd name="T16" fmla="*/ 96 w 112"/>
                <a:gd name="T17" fmla="*/ 35 h 85"/>
                <a:gd name="T18" fmla="*/ 108 w 112"/>
                <a:gd name="T19" fmla="*/ 44 h 85"/>
                <a:gd name="T20" fmla="*/ 112 w 112"/>
                <a:gd name="T21" fmla="*/ 55 h 85"/>
                <a:gd name="T22" fmla="*/ 108 w 112"/>
                <a:gd name="T23" fmla="*/ 66 h 85"/>
                <a:gd name="T24" fmla="*/ 98 w 112"/>
                <a:gd name="T25" fmla="*/ 75 h 85"/>
                <a:gd name="T26" fmla="*/ 86 w 112"/>
                <a:gd name="T27" fmla="*/ 81 h 85"/>
                <a:gd name="T28" fmla="*/ 72 w 112"/>
                <a:gd name="T29" fmla="*/ 84 h 85"/>
                <a:gd name="T30" fmla="*/ 54 w 112"/>
                <a:gd name="T31" fmla="*/ 85 h 85"/>
                <a:gd name="T32" fmla="*/ 34 w 112"/>
                <a:gd name="T33" fmla="*/ 84 h 85"/>
                <a:gd name="T34" fmla="*/ 16 w 112"/>
                <a:gd name="T35" fmla="*/ 79 h 85"/>
                <a:gd name="T36" fmla="*/ 4 w 112"/>
                <a:gd name="T37" fmla="*/ 71 h 85"/>
                <a:gd name="T38" fmla="*/ 0 w 112"/>
                <a:gd name="T39" fmla="*/ 62 h 85"/>
                <a:gd name="T40" fmla="*/ 22 w 112"/>
                <a:gd name="T41" fmla="*/ 61 h 85"/>
                <a:gd name="T42" fmla="*/ 24 w 112"/>
                <a:gd name="T43" fmla="*/ 66 h 85"/>
                <a:gd name="T44" fmla="*/ 28 w 112"/>
                <a:gd name="T45" fmla="*/ 70 h 85"/>
                <a:gd name="T46" fmla="*/ 32 w 112"/>
                <a:gd name="T47" fmla="*/ 73 h 85"/>
                <a:gd name="T48" fmla="*/ 38 w 112"/>
                <a:gd name="T49" fmla="*/ 75 h 85"/>
                <a:gd name="T50" fmla="*/ 46 w 112"/>
                <a:gd name="T51" fmla="*/ 76 h 85"/>
                <a:gd name="T52" fmla="*/ 54 w 112"/>
                <a:gd name="T53" fmla="*/ 77 h 85"/>
                <a:gd name="T54" fmla="*/ 64 w 112"/>
                <a:gd name="T55" fmla="*/ 76 h 85"/>
                <a:gd name="T56" fmla="*/ 72 w 112"/>
                <a:gd name="T57" fmla="*/ 74 h 85"/>
                <a:gd name="T58" fmla="*/ 80 w 112"/>
                <a:gd name="T59" fmla="*/ 71 h 85"/>
                <a:gd name="T60" fmla="*/ 86 w 112"/>
                <a:gd name="T61" fmla="*/ 67 h 85"/>
                <a:gd name="T62" fmla="*/ 88 w 112"/>
                <a:gd name="T63" fmla="*/ 62 h 85"/>
                <a:gd name="T64" fmla="*/ 90 w 112"/>
                <a:gd name="T65" fmla="*/ 56 h 85"/>
                <a:gd name="T66" fmla="*/ 88 w 112"/>
                <a:gd name="T67" fmla="*/ 51 h 85"/>
                <a:gd name="T68" fmla="*/ 86 w 112"/>
                <a:gd name="T69" fmla="*/ 46 h 85"/>
                <a:gd name="T70" fmla="*/ 80 w 112"/>
                <a:gd name="T71" fmla="*/ 42 h 85"/>
                <a:gd name="T72" fmla="*/ 72 w 112"/>
                <a:gd name="T73" fmla="*/ 39 h 85"/>
                <a:gd name="T74" fmla="*/ 64 w 112"/>
                <a:gd name="T75" fmla="*/ 37 h 85"/>
                <a:gd name="T76" fmla="*/ 54 w 112"/>
                <a:gd name="T77" fmla="*/ 37 h 85"/>
                <a:gd name="T78" fmla="*/ 44 w 112"/>
                <a:gd name="T79" fmla="*/ 37 h 85"/>
                <a:gd name="T80" fmla="*/ 36 w 112"/>
                <a:gd name="T81" fmla="*/ 39 h 85"/>
                <a:gd name="T82" fmla="*/ 28 w 112"/>
                <a:gd name="T83" fmla="*/ 42 h 85"/>
                <a:gd name="T84" fmla="*/ 24 w 112"/>
                <a:gd name="T85" fmla="*/ 45 h 85"/>
                <a:gd name="T86" fmla="*/ 4 w 112"/>
                <a:gd name="T87" fmla="*/ 44 h 85"/>
                <a:gd name="T88" fmla="*/ 20 w 112"/>
                <a:gd name="T8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 h="85">
                  <a:moveTo>
                    <a:pt x="20" y="0"/>
                  </a:moveTo>
                  <a:lnTo>
                    <a:pt x="104" y="0"/>
                  </a:lnTo>
                  <a:lnTo>
                    <a:pt x="104" y="10"/>
                  </a:lnTo>
                  <a:lnTo>
                    <a:pt x="36" y="10"/>
                  </a:lnTo>
                  <a:lnTo>
                    <a:pt x="28" y="33"/>
                  </a:lnTo>
                  <a:lnTo>
                    <a:pt x="42" y="29"/>
                  </a:lnTo>
                  <a:lnTo>
                    <a:pt x="60" y="28"/>
                  </a:lnTo>
                  <a:lnTo>
                    <a:pt x="80" y="30"/>
                  </a:lnTo>
                  <a:lnTo>
                    <a:pt x="96" y="35"/>
                  </a:lnTo>
                  <a:lnTo>
                    <a:pt x="108" y="44"/>
                  </a:lnTo>
                  <a:lnTo>
                    <a:pt x="112" y="55"/>
                  </a:lnTo>
                  <a:lnTo>
                    <a:pt x="108" y="66"/>
                  </a:lnTo>
                  <a:lnTo>
                    <a:pt x="98" y="75"/>
                  </a:lnTo>
                  <a:lnTo>
                    <a:pt x="86" y="81"/>
                  </a:lnTo>
                  <a:lnTo>
                    <a:pt x="72" y="84"/>
                  </a:lnTo>
                  <a:lnTo>
                    <a:pt x="54" y="85"/>
                  </a:lnTo>
                  <a:lnTo>
                    <a:pt x="34" y="84"/>
                  </a:lnTo>
                  <a:lnTo>
                    <a:pt x="16" y="79"/>
                  </a:lnTo>
                  <a:lnTo>
                    <a:pt x="4" y="71"/>
                  </a:lnTo>
                  <a:lnTo>
                    <a:pt x="0" y="62"/>
                  </a:lnTo>
                  <a:lnTo>
                    <a:pt x="22" y="61"/>
                  </a:lnTo>
                  <a:lnTo>
                    <a:pt x="24" y="66"/>
                  </a:lnTo>
                  <a:lnTo>
                    <a:pt x="28" y="70"/>
                  </a:lnTo>
                  <a:lnTo>
                    <a:pt x="32" y="73"/>
                  </a:lnTo>
                  <a:lnTo>
                    <a:pt x="38" y="75"/>
                  </a:lnTo>
                  <a:lnTo>
                    <a:pt x="46" y="76"/>
                  </a:lnTo>
                  <a:lnTo>
                    <a:pt x="54" y="77"/>
                  </a:lnTo>
                  <a:lnTo>
                    <a:pt x="64" y="76"/>
                  </a:lnTo>
                  <a:lnTo>
                    <a:pt x="72" y="74"/>
                  </a:lnTo>
                  <a:lnTo>
                    <a:pt x="80" y="71"/>
                  </a:lnTo>
                  <a:lnTo>
                    <a:pt x="86" y="67"/>
                  </a:lnTo>
                  <a:lnTo>
                    <a:pt x="88" y="62"/>
                  </a:lnTo>
                  <a:lnTo>
                    <a:pt x="90" y="56"/>
                  </a:lnTo>
                  <a:lnTo>
                    <a:pt x="88" y="51"/>
                  </a:lnTo>
                  <a:lnTo>
                    <a:pt x="86" y="46"/>
                  </a:lnTo>
                  <a:lnTo>
                    <a:pt x="80" y="42"/>
                  </a:lnTo>
                  <a:lnTo>
                    <a:pt x="72" y="39"/>
                  </a:lnTo>
                  <a:lnTo>
                    <a:pt x="64" y="37"/>
                  </a:lnTo>
                  <a:lnTo>
                    <a:pt x="54" y="37"/>
                  </a:lnTo>
                  <a:lnTo>
                    <a:pt x="44" y="37"/>
                  </a:lnTo>
                  <a:lnTo>
                    <a:pt x="36" y="39"/>
                  </a:lnTo>
                  <a:lnTo>
                    <a:pt x="28" y="42"/>
                  </a:lnTo>
                  <a:lnTo>
                    <a:pt x="24" y="45"/>
                  </a:lnTo>
                  <a:lnTo>
                    <a:pt x="4" y="4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14" name="Freeform 108"/>
            <p:cNvSpPr>
              <a:spLocks noEditPoints="1"/>
            </p:cNvSpPr>
            <p:nvPr/>
          </p:nvSpPr>
          <p:spPr bwMode="auto">
            <a:xfrm>
              <a:off x="2769" y="3342"/>
              <a:ext cx="55" cy="86"/>
            </a:xfrm>
            <a:custGeom>
              <a:avLst/>
              <a:gdLst>
                <a:gd name="T0" fmla="*/ 54 w 110"/>
                <a:gd name="T1" fmla="*/ 8 h 86"/>
                <a:gd name="T2" fmla="*/ 48 w 110"/>
                <a:gd name="T3" fmla="*/ 9 h 86"/>
                <a:gd name="T4" fmla="*/ 42 w 110"/>
                <a:gd name="T5" fmla="*/ 10 h 86"/>
                <a:gd name="T6" fmla="*/ 36 w 110"/>
                <a:gd name="T7" fmla="*/ 12 h 86"/>
                <a:gd name="T8" fmla="*/ 32 w 110"/>
                <a:gd name="T9" fmla="*/ 15 h 86"/>
                <a:gd name="T10" fmla="*/ 26 w 110"/>
                <a:gd name="T11" fmla="*/ 21 h 86"/>
                <a:gd name="T12" fmla="*/ 22 w 110"/>
                <a:gd name="T13" fmla="*/ 31 h 86"/>
                <a:gd name="T14" fmla="*/ 20 w 110"/>
                <a:gd name="T15" fmla="*/ 43 h 86"/>
                <a:gd name="T16" fmla="*/ 22 w 110"/>
                <a:gd name="T17" fmla="*/ 55 h 86"/>
                <a:gd name="T18" fmla="*/ 24 w 110"/>
                <a:gd name="T19" fmla="*/ 65 h 86"/>
                <a:gd name="T20" fmla="*/ 30 w 110"/>
                <a:gd name="T21" fmla="*/ 71 h 86"/>
                <a:gd name="T22" fmla="*/ 36 w 110"/>
                <a:gd name="T23" fmla="*/ 74 h 86"/>
                <a:gd name="T24" fmla="*/ 42 w 110"/>
                <a:gd name="T25" fmla="*/ 76 h 86"/>
                <a:gd name="T26" fmla="*/ 48 w 110"/>
                <a:gd name="T27" fmla="*/ 77 h 86"/>
                <a:gd name="T28" fmla="*/ 54 w 110"/>
                <a:gd name="T29" fmla="*/ 78 h 86"/>
                <a:gd name="T30" fmla="*/ 62 w 110"/>
                <a:gd name="T31" fmla="*/ 77 h 86"/>
                <a:gd name="T32" fmla="*/ 68 w 110"/>
                <a:gd name="T33" fmla="*/ 76 h 86"/>
                <a:gd name="T34" fmla="*/ 74 w 110"/>
                <a:gd name="T35" fmla="*/ 74 h 86"/>
                <a:gd name="T36" fmla="*/ 78 w 110"/>
                <a:gd name="T37" fmla="*/ 71 h 86"/>
                <a:gd name="T38" fmla="*/ 84 w 110"/>
                <a:gd name="T39" fmla="*/ 65 h 86"/>
                <a:gd name="T40" fmla="*/ 88 w 110"/>
                <a:gd name="T41" fmla="*/ 55 h 86"/>
                <a:gd name="T42" fmla="*/ 88 w 110"/>
                <a:gd name="T43" fmla="*/ 43 h 86"/>
                <a:gd name="T44" fmla="*/ 88 w 110"/>
                <a:gd name="T45" fmla="*/ 31 h 86"/>
                <a:gd name="T46" fmla="*/ 84 w 110"/>
                <a:gd name="T47" fmla="*/ 21 h 86"/>
                <a:gd name="T48" fmla="*/ 78 w 110"/>
                <a:gd name="T49" fmla="*/ 15 h 86"/>
                <a:gd name="T50" fmla="*/ 74 w 110"/>
                <a:gd name="T51" fmla="*/ 12 h 86"/>
                <a:gd name="T52" fmla="*/ 68 w 110"/>
                <a:gd name="T53" fmla="*/ 10 h 86"/>
                <a:gd name="T54" fmla="*/ 62 w 110"/>
                <a:gd name="T55" fmla="*/ 9 h 86"/>
                <a:gd name="T56" fmla="*/ 54 w 110"/>
                <a:gd name="T57" fmla="*/ 8 h 86"/>
                <a:gd name="T58" fmla="*/ 54 w 110"/>
                <a:gd name="T59" fmla="*/ 0 h 86"/>
                <a:gd name="T60" fmla="*/ 64 w 110"/>
                <a:gd name="T61" fmla="*/ 0 h 86"/>
                <a:gd name="T62" fmla="*/ 72 w 110"/>
                <a:gd name="T63" fmla="*/ 1 h 86"/>
                <a:gd name="T64" fmla="*/ 78 w 110"/>
                <a:gd name="T65" fmla="*/ 3 h 86"/>
                <a:gd name="T66" fmla="*/ 84 w 110"/>
                <a:gd name="T67" fmla="*/ 5 h 86"/>
                <a:gd name="T68" fmla="*/ 90 w 110"/>
                <a:gd name="T69" fmla="*/ 7 h 86"/>
                <a:gd name="T70" fmla="*/ 96 w 110"/>
                <a:gd name="T71" fmla="*/ 10 h 86"/>
                <a:gd name="T72" fmla="*/ 102 w 110"/>
                <a:gd name="T73" fmla="*/ 16 h 86"/>
                <a:gd name="T74" fmla="*/ 106 w 110"/>
                <a:gd name="T75" fmla="*/ 23 h 86"/>
                <a:gd name="T76" fmla="*/ 108 w 110"/>
                <a:gd name="T77" fmla="*/ 32 h 86"/>
                <a:gd name="T78" fmla="*/ 110 w 110"/>
                <a:gd name="T79" fmla="*/ 43 h 86"/>
                <a:gd name="T80" fmla="*/ 108 w 110"/>
                <a:gd name="T81" fmla="*/ 57 h 86"/>
                <a:gd name="T82" fmla="*/ 104 w 110"/>
                <a:gd name="T83" fmla="*/ 67 h 86"/>
                <a:gd name="T84" fmla="*/ 98 w 110"/>
                <a:gd name="T85" fmla="*/ 73 h 86"/>
                <a:gd name="T86" fmla="*/ 92 w 110"/>
                <a:gd name="T87" fmla="*/ 78 h 86"/>
                <a:gd name="T88" fmla="*/ 86 w 110"/>
                <a:gd name="T89" fmla="*/ 81 h 86"/>
                <a:gd name="T90" fmla="*/ 76 w 110"/>
                <a:gd name="T91" fmla="*/ 84 h 86"/>
                <a:gd name="T92" fmla="*/ 66 w 110"/>
                <a:gd name="T93" fmla="*/ 86 h 86"/>
                <a:gd name="T94" fmla="*/ 54 w 110"/>
                <a:gd name="T95" fmla="*/ 86 h 86"/>
                <a:gd name="T96" fmla="*/ 32 w 110"/>
                <a:gd name="T97" fmla="*/ 84 h 86"/>
                <a:gd name="T98" fmla="*/ 16 w 110"/>
                <a:gd name="T99" fmla="*/ 78 h 86"/>
                <a:gd name="T100" fmla="*/ 6 w 110"/>
                <a:gd name="T101" fmla="*/ 69 h 86"/>
                <a:gd name="T102" fmla="*/ 2 w 110"/>
                <a:gd name="T103" fmla="*/ 57 h 86"/>
                <a:gd name="T104" fmla="*/ 0 w 110"/>
                <a:gd name="T105" fmla="*/ 43 h 86"/>
                <a:gd name="T106" fmla="*/ 0 w 110"/>
                <a:gd name="T107" fmla="*/ 30 h 86"/>
                <a:gd name="T108" fmla="*/ 6 w 110"/>
                <a:gd name="T109" fmla="*/ 19 h 86"/>
                <a:gd name="T110" fmla="*/ 10 w 110"/>
                <a:gd name="T111" fmla="*/ 13 h 86"/>
                <a:gd name="T112" fmla="*/ 16 w 110"/>
                <a:gd name="T113" fmla="*/ 8 h 86"/>
                <a:gd name="T114" fmla="*/ 24 w 110"/>
                <a:gd name="T115" fmla="*/ 5 h 86"/>
                <a:gd name="T116" fmla="*/ 32 w 110"/>
                <a:gd name="T117" fmla="*/ 2 h 86"/>
                <a:gd name="T118" fmla="*/ 42 w 110"/>
                <a:gd name="T119" fmla="*/ 0 h 86"/>
                <a:gd name="T120" fmla="*/ 54 w 110"/>
                <a:gd name="T1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86">
                  <a:moveTo>
                    <a:pt x="54" y="8"/>
                  </a:moveTo>
                  <a:lnTo>
                    <a:pt x="48" y="9"/>
                  </a:lnTo>
                  <a:lnTo>
                    <a:pt x="42" y="10"/>
                  </a:lnTo>
                  <a:lnTo>
                    <a:pt x="36" y="12"/>
                  </a:lnTo>
                  <a:lnTo>
                    <a:pt x="32" y="15"/>
                  </a:lnTo>
                  <a:lnTo>
                    <a:pt x="26" y="21"/>
                  </a:lnTo>
                  <a:lnTo>
                    <a:pt x="22" y="31"/>
                  </a:lnTo>
                  <a:lnTo>
                    <a:pt x="20" y="43"/>
                  </a:lnTo>
                  <a:lnTo>
                    <a:pt x="22" y="55"/>
                  </a:lnTo>
                  <a:lnTo>
                    <a:pt x="24" y="65"/>
                  </a:lnTo>
                  <a:lnTo>
                    <a:pt x="30" y="71"/>
                  </a:lnTo>
                  <a:lnTo>
                    <a:pt x="36" y="74"/>
                  </a:lnTo>
                  <a:lnTo>
                    <a:pt x="42" y="76"/>
                  </a:lnTo>
                  <a:lnTo>
                    <a:pt x="48" y="77"/>
                  </a:lnTo>
                  <a:lnTo>
                    <a:pt x="54" y="78"/>
                  </a:lnTo>
                  <a:lnTo>
                    <a:pt x="62" y="77"/>
                  </a:lnTo>
                  <a:lnTo>
                    <a:pt x="68" y="76"/>
                  </a:lnTo>
                  <a:lnTo>
                    <a:pt x="74" y="74"/>
                  </a:lnTo>
                  <a:lnTo>
                    <a:pt x="78" y="71"/>
                  </a:lnTo>
                  <a:lnTo>
                    <a:pt x="84" y="65"/>
                  </a:lnTo>
                  <a:lnTo>
                    <a:pt x="88" y="55"/>
                  </a:lnTo>
                  <a:lnTo>
                    <a:pt x="88" y="43"/>
                  </a:lnTo>
                  <a:lnTo>
                    <a:pt x="88" y="31"/>
                  </a:lnTo>
                  <a:lnTo>
                    <a:pt x="84" y="21"/>
                  </a:lnTo>
                  <a:lnTo>
                    <a:pt x="78" y="15"/>
                  </a:lnTo>
                  <a:lnTo>
                    <a:pt x="74" y="12"/>
                  </a:lnTo>
                  <a:lnTo>
                    <a:pt x="68" y="10"/>
                  </a:lnTo>
                  <a:lnTo>
                    <a:pt x="62" y="9"/>
                  </a:lnTo>
                  <a:lnTo>
                    <a:pt x="54" y="8"/>
                  </a:lnTo>
                  <a:close/>
                  <a:moveTo>
                    <a:pt x="54" y="0"/>
                  </a:moveTo>
                  <a:lnTo>
                    <a:pt x="64" y="0"/>
                  </a:lnTo>
                  <a:lnTo>
                    <a:pt x="72" y="1"/>
                  </a:lnTo>
                  <a:lnTo>
                    <a:pt x="78" y="3"/>
                  </a:lnTo>
                  <a:lnTo>
                    <a:pt x="84" y="5"/>
                  </a:lnTo>
                  <a:lnTo>
                    <a:pt x="90" y="7"/>
                  </a:lnTo>
                  <a:lnTo>
                    <a:pt x="96" y="10"/>
                  </a:lnTo>
                  <a:lnTo>
                    <a:pt x="102" y="16"/>
                  </a:lnTo>
                  <a:lnTo>
                    <a:pt x="106" y="23"/>
                  </a:lnTo>
                  <a:lnTo>
                    <a:pt x="108" y="32"/>
                  </a:lnTo>
                  <a:lnTo>
                    <a:pt x="110" y="43"/>
                  </a:lnTo>
                  <a:lnTo>
                    <a:pt x="108" y="57"/>
                  </a:lnTo>
                  <a:lnTo>
                    <a:pt x="104" y="67"/>
                  </a:lnTo>
                  <a:lnTo>
                    <a:pt x="98" y="73"/>
                  </a:lnTo>
                  <a:lnTo>
                    <a:pt x="92" y="78"/>
                  </a:lnTo>
                  <a:lnTo>
                    <a:pt x="86" y="81"/>
                  </a:lnTo>
                  <a:lnTo>
                    <a:pt x="76" y="84"/>
                  </a:lnTo>
                  <a:lnTo>
                    <a:pt x="66" y="86"/>
                  </a:lnTo>
                  <a:lnTo>
                    <a:pt x="54" y="86"/>
                  </a:lnTo>
                  <a:lnTo>
                    <a:pt x="32" y="84"/>
                  </a:lnTo>
                  <a:lnTo>
                    <a:pt x="16" y="78"/>
                  </a:lnTo>
                  <a:lnTo>
                    <a:pt x="6" y="69"/>
                  </a:lnTo>
                  <a:lnTo>
                    <a:pt x="2" y="57"/>
                  </a:lnTo>
                  <a:lnTo>
                    <a:pt x="0" y="43"/>
                  </a:lnTo>
                  <a:lnTo>
                    <a:pt x="0" y="30"/>
                  </a:lnTo>
                  <a:lnTo>
                    <a:pt x="6" y="19"/>
                  </a:lnTo>
                  <a:lnTo>
                    <a:pt x="10" y="13"/>
                  </a:lnTo>
                  <a:lnTo>
                    <a:pt x="16" y="8"/>
                  </a:lnTo>
                  <a:lnTo>
                    <a:pt x="24" y="5"/>
                  </a:lnTo>
                  <a:lnTo>
                    <a:pt x="32" y="2"/>
                  </a:lnTo>
                  <a:lnTo>
                    <a:pt x="42" y="0"/>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15" name="Freeform 109"/>
            <p:cNvSpPr>
              <a:spLocks noEditPoints="1"/>
            </p:cNvSpPr>
            <p:nvPr/>
          </p:nvSpPr>
          <p:spPr bwMode="auto">
            <a:xfrm>
              <a:off x="3129" y="1312"/>
              <a:ext cx="1" cy="1957"/>
            </a:xfrm>
            <a:custGeom>
              <a:avLst/>
              <a:gdLst>
                <a:gd name="T0" fmla="*/ 0 w 2"/>
                <a:gd name="T1" fmla="*/ 1923 h 1957"/>
                <a:gd name="T2" fmla="*/ 2 w 2"/>
                <a:gd name="T3" fmla="*/ 1893 h 1957"/>
                <a:gd name="T4" fmla="*/ 2 w 2"/>
                <a:gd name="T5" fmla="*/ 1868 h 1957"/>
                <a:gd name="T6" fmla="*/ 0 w 2"/>
                <a:gd name="T7" fmla="*/ 1839 h 1957"/>
                <a:gd name="T8" fmla="*/ 0 w 2"/>
                <a:gd name="T9" fmla="*/ 1804 h 1957"/>
                <a:gd name="T10" fmla="*/ 0 w 2"/>
                <a:gd name="T11" fmla="*/ 1760 h 1957"/>
                <a:gd name="T12" fmla="*/ 2 w 2"/>
                <a:gd name="T13" fmla="*/ 1730 h 1957"/>
                <a:gd name="T14" fmla="*/ 2 w 2"/>
                <a:gd name="T15" fmla="*/ 1706 h 1957"/>
                <a:gd name="T16" fmla="*/ 0 w 2"/>
                <a:gd name="T17" fmla="*/ 1676 h 1957"/>
                <a:gd name="T18" fmla="*/ 0 w 2"/>
                <a:gd name="T19" fmla="*/ 1642 h 1957"/>
                <a:gd name="T20" fmla="*/ 0 w 2"/>
                <a:gd name="T21" fmla="*/ 1597 h 1957"/>
                <a:gd name="T22" fmla="*/ 2 w 2"/>
                <a:gd name="T23" fmla="*/ 1568 h 1957"/>
                <a:gd name="T24" fmla="*/ 2 w 2"/>
                <a:gd name="T25" fmla="*/ 1543 h 1957"/>
                <a:gd name="T26" fmla="*/ 0 w 2"/>
                <a:gd name="T27" fmla="*/ 1513 h 1957"/>
                <a:gd name="T28" fmla="*/ 0 w 2"/>
                <a:gd name="T29" fmla="*/ 1479 h 1957"/>
                <a:gd name="T30" fmla="*/ 0 w 2"/>
                <a:gd name="T31" fmla="*/ 1435 h 1957"/>
                <a:gd name="T32" fmla="*/ 2 w 2"/>
                <a:gd name="T33" fmla="*/ 1405 h 1957"/>
                <a:gd name="T34" fmla="*/ 2 w 2"/>
                <a:gd name="T35" fmla="*/ 1380 h 1957"/>
                <a:gd name="T36" fmla="*/ 0 w 2"/>
                <a:gd name="T37" fmla="*/ 1351 h 1957"/>
                <a:gd name="T38" fmla="*/ 0 w 2"/>
                <a:gd name="T39" fmla="*/ 1316 h 1957"/>
                <a:gd name="T40" fmla="*/ 0 w 2"/>
                <a:gd name="T41" fmla="*/ 1272 h 1957"/>
                <a:gd name="T42" fmla="*/ 2 w 2"/>
                <a:gd name="T43" fmla="*/ 1242 h 1957"/>
                <a:gd name="T44" fmla="*/ 2 w 2"/>
                <a:gd name="T45" fmla="*/ 1218 h 1957"/>
                <a:gd name="T46" fmla="*/ 0 w 2"/>
                <a:gd name="T47" fmla="*/ 1188 h 1957"/>
                <a:gd name="T48" fmla="*/ 0 w 2"/>
                <a:gd name="T49" fmla="*/ 1153 h 1957"/>
                <a:gd name="T50" fmla="*/ 0 w 2"/>
                <a:gd name="T51" fmla="*/ 1109 h 1957"/>
                <a:gd name="T52" fmla="*/ 2 w 2"/>
                <a:gd name="T53" fmla="*/ 1080 h 1957"/>
                <a:gd name="T54" fmla="*/ 2 w 2"/>
                <a:gd name="T55" fmla="*/ 1055 h 1957"/>
                <a:gd name="T56" fmla="*/ 0 w 2"/>
                <a:gd name="T57" fmla="*/ 1025 h 1957"/>
                <a:gd name="T58" fmla="*/ 0 w 2"/>
                <a:gd name="T59" fmla="*/ 991 h 1957"/>
                <a:gd name="T60" fmla="*/ 0 w 2"/>
                <a:gd name="T61" fmla="*/ 946 h 1957"/>
                <a:gd name="T62" fmla="*/ 2 w 2"/>
                <a:gd name="T63" fmla="*/ 917 h 1957"/>
                <a:gd name="T64" fmla="*/ 2 w 2"/>
                <a:gd name="T65" fmla="*/ 892 h 1957"/>
                <a:gd name="T66" fmla="*/ 0 w 2"/>
                <a:gd name="T67" fmla="*/ 863 h 1957"/>
                <a:gd name="T68" fmla="*/ 0 w 2"/>
                <a:gd name="T69" fmla="*/ 828 h 1957"/>
                <a:gd name="T70" fmla="*/ 0 w 2"/>
                <a:gd name="T71" fmla="*/ 784 h 1957"/>
                <a:gd name="T72" fmla="*/ 2 w 2"/>
                <a:gd name="T73" fmla="*/ 754 h 1957"/>
                <a:gd name="T74" fmla="*/ 2 w 2"/>
                <a:gd name="T75" fmla="*/ 730 h 1957"/>
                <a:gd name="T76" fmla="*/ 0 w 2"/>
                <a:gd name="T77" fmla="*/ 700 h 1957"/>
                <a:gd name="T78" fmla="*/ 0 w 2"/>
                <a:gd name="T79" fmla="*/ 665 h 1957"/>
                <a:gd name="T80" fmla="*/ 0 w 2"/>
                <a:gd name="T81" fmla="*/ 621 h 1957"/>
                <a:gd name="T82" fmla="*/ 2 w 2"/>
                <a:gd name="T83" fmla="*/ 592 h 1957"/>
                <a:gd name="T84" fmla="*/ 2 w 2"/>
                <a:gd name="T85" fmla="*/ 567 h 1957"/>
                <a:gd name="T86" fmla="*/ 0 w 2"/>
                <a:gd name="T87" fmla="*/ 537 h 1957"/>
                <a:gd name="T88" fmla="*/ 0 w 2"/>
                <a:gd name="T89" fmla="*/ 503 h 1957"/>
                <a:gd name="T90" fmla="*/ 0 w 2"/>
                <a:gd name="T91" fmla="*/ 458 h 1957"/>
                <a:gd name="T92" fmla="*/ 2 w 2"/>
                <a:gd name="T93" fmla="*/ 429 h 1957"/>
                <a:gd name="T94" fmla="*/ 2 w 2"/>
                <a:gd name="T95" fmla="*/ 404 h 1957"/>
                <a:gd name="T96" fmla="*/ 0 w 2"/>
                <a:gd name="T97" fmla="*/ 375 h 1957"/>
                <a:gd name="T98" fmla="*/ 0 w 2"/>
                <a:gd name="T99" fmla="*/ 340 h 1957"/>
                <a:gd name="T100" fmla="*/ 0 w 2"/>
                <a:gd name="T101" fmla="*/ 296 h 1957"/>
                <a:gd name="T102" fmla="*/ 2 w 2"/>
                <a:gd name="T103" fmla="*/ 266 h 1957"/>
                <a:gd name="T104" fmla="*/ 2 w 2"/>
                <a:gd name="T105" fmla="*/ 241 h 1957"/>
                <a:gd name="T106" fmla="*/ 0 w 2"/>
                <a:gd name="T107" fmla="*/ 212 h 1957"/>
                <a:gd name="T108" fmla="*/ 0 w 2"/>
                <a:gd name="T109" fmla="*/ 177 h 1957"/>
                <a:gd name="T110" fmla="*/ 0 w 2"/>
                <a:gd name="T111" fmla="*/ 133 h 1957"/>
                <a:gd name="T112" fmla="*/ 2 w 2"/>
                <a:gd name="T113" fmla="*/ 103 h 1957"/>
                <a:gd name="T114" fmla="*/ 2 w 2"/>
                <a:gd name="T115" fmla="*/ 79 h 1957"/>
                <a:gd name="T116" fmla="*/ 0 w 2"/>
                <a:gd name="T117" fmla="*/ 49 h 1957"/>
                <a:gd name="T118" fmla="*/ 0 w 2"/>
                <a:gd name="T119" fmla="*/ 1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1957">
                  <a:moveTo>
                    <a:pt x="0" y="1952"/>
                  </a:moveTo>
                  <a:lnTo>
                    <a:pt x="2" y="1952"/>
                  </a:lnTo>
                  <a:lnTo>
                    <a:pt x="2" y="1957"/>
                  </a:lnTo>
                  <a:lnTo>
                    <a:pt x="0" y="1957"/>
                  </a:lnTo>
                  <a:lnTo>
                    <a:pt x="0" y="1952"/>
                  </a:lnTo>
                  <a:close/>
                  <a:moveTo>
                    <a:pt x="0" y="1937"/>
                  </a:moveTo>
                  <a:lnTo>
                    <a:pt x="2" y="1937"/>
                  </a:lnTo>
                  <a:lnTo>
                    <a:pt x="2" y="1942"/>
                  </a:lnTo>
                  <a:lnTo>
                    <a:pt x="0" y="1942"/>
                  </a:lnTo>
                  <a:lnTo>
                    <a:pt x="0" y="1937"/>
                  </a:lnTo>
                  <a:close/>
                  <a:moveTo>
                    <a:pt x="0" y="1923"/>
                  </a:moveTo>
                  <a:lnTo>
                    <a:pt x="2" y="1923"/>
                  </a:lnTo>
                  <a:lnTo>
                    <a:pt x="2" y="1928"/>
                  </a:lnTo>
                  <a:lnTo>
                    <a:pt x="0" y="1928"/>
                  </a:lnTo>
                  <a:lnTo>
                    <a:pt x="0" y="1923"/>
                  </a:lnTo>
                  <a:close/>
                  <a:moveTo>
                    <a:pt x="0" y="1908"/>
                  </a:moveTo>
                  <a:lnTo>
                    <a:pt x="2" y="1908"/>
                  </a:lnTo>
                  <a:lnTo>
                    <a:pt x="2" y="1913"/>
                  </a:lnTo>
                  <a:lnTo>
                    <a:pt x="0" y="1913"/>
                  </a:lnTo>
                  <a:lnTo>
                    <a:pt x="0" y="1908"/>
                  </a:lnTo>
                  <a:close/>
                  <a:moveTo>
                    <a:pt x="0" y="1893"/>
                  </a:moveTo>
                  <a:lnTo>
                    <a:pt x="2" y="1893"/>
                  </a:lnTo>
                  <a:lnTo>
                    <a:pt x="2" y="1898"/>
                  </a:lnTo>
                  <a:lnTo>
                    <a:pt x="0" y="1898"/>
                  </a:lnTo>
                  <a:lnTo>
                    <a:pt x="0" y="1893"/>
                  </a:lnTo>
                  <a:close/>
                  <a:moveTo>
                    <a:pt x="0" y="1878"/>
                  </a:moveTo>
                  <a:lnTo>
                    <a:pt x="2" y="1878"/>
                  </a:lnTo>
                  <a:lnTo>
                    <a:pt x="2" y="1883"/>
                  </a:lnTo>
                  <a:lnTo>
                    <a:pt x="0" y="1883"/>
                  </a:lnTo>
                  <a:lnTo>
                    <a:pt x="0" y="1878"/>
                  </a:lnTo>
                  <a:close/>
                  <a:moveTo>
                    <a:pt x="0" y="1863"/>
                  </a:moveTo>
                  <a:lnTo>
                    <a:pt x="2" y="1863"/>
                  </a:lnTo>
                  <a:lnTo>
                    <a:pt x="2" y="1868"/>
                  </a:lnTo>
                  <a:lnTo>
                    <a:pt x="0" y="1868"/>
                  </a:lnTo>
                  <a:lnTo>
                    <a:pt x="0" y="1863"/>
                  </a:lnTo>
                  <a:close/>
                  <a:moveTo>
                    <a:pt x="0" y="1849"/>
                  </a:moveTo>
                  <a:lnTo>
                    <a:pt x="2" y="1849"/>
                  </a:lnTo>
                  <a:lnTo>
                    <a:pt x="2" y="1854"/>
                  </a:lnTo>
                  <a:lnTo>
                    <a:pt x="0" y="1854"/>
                  </a:lnTo>
                  <a:lnTo>
                    <a:pt x="0" y="1849"/>
                  </a:lnTo>
                  <a:close/>
                  <a:moveTo>
                    <a:pt x="0" y="1834"/>
                  </a:moveTo>
                  <a:lnTo>
                    <a:pt x="2" y="1834"/>
                  </a:lnTo>
                  <a:lnTo>
                    <a:pt x="2" y="1839"/>
                  </a:lnTo>
                  <a:lnTo>
                    <a:pt x="0" y="1839"/>
                  </a:lnTo>
                  <a:lnTo>
                    <a:pt x="0" y="1834"/>
                  </a:lnTo>
                  <a:close/>
                  <a:moveTo>
                    <a:pt x="0" y="1819"/>
                  </a:moveTo>
                  <a:lnTo>
                    <a:pt x="2" y="1819"/>
                  </a:lnTo>
                  <a:lnTo>
                    <a:pt x="2" y="1824"/>
                  </a:lnTo>
                  <a:lnTo>
                    <a:pt x="0" y="1824"/>
                  </a:lnTo>
                  <a:lnTo>
                    <a:pt x="0" y="1819"/>
                  </a:lnTo>
                  <a:close/>
                  <a:moveTo>
                    <a:pt x="0" y="1804"/>
                  </a:moveTo>
                  <a:lnTo>
                    <a:pt x="2" y="1804"/>
                  </a:lnTo>
                  <a:lnTo>
                    <a:pt x="2" y="1809"/>
                  </a:lnTo>
                  <a:lnTo>
                    <a:pt x="0" y="1809"/>
                  </a:lnTo>
                  <a:lnTo>
                    <a:pt x="0" y="1804"/>
                  </a:lnTo>
                  <a:close/>
                  <a:moveTo>
                    <a:pt x="0" y="1789"/>
                  </a:moveTo>
                  <a:lnTo>
                    <a:pt x="2" y="1789"/>
                  </a:lnTo>
                  <a:lnTo>
                    <a:pt x="2" y="1794"/>
                  </a:lnTo>
                  <a:lnTo>
                    <a:pt x="0" y="1794"/>
                  </a:lnTo>
                  <a:lnTo>
                    <a:pt x="0" y="1789"/>
                  </a:lnTo>
                  <a:close/>
                  <a:moveTo>
                    <a:pt x="0" y="1775"/>
                  </a:moveTo>
                  <a:lnTo>
                    <a:pt x="2" y="1775"/>
                  </a:lnTo>
                  <a:lnTo>
                    <a:pt x="2" y="1780"/>
                  </a:lnTo>
                  <a:lnTo>
                    <a:pt x="0" y="1780"/>
                  </a:lnTo>
                  <a:lnTo>
                    <a:pt x="0" y="1775"/>
                  </a:lnTo>
                  <a:close/>
                  <a:moveTo>
                    <a:pt x="0" y="1760"/>
                  </a:moveTo>
                  <a:lnTo>
                    <a:pt x="2" y="1760"/>
                  </a:lnTo>
                  <a:lnTo>
                    <a:pt x="2" y="1765"/>
                  </a:lnTo>
                  <a:lnTo>
                    <a:pt x="0" y="1765"/>
                  </a:lnTo>
                  <a:lnTo>
                    <a:pt x="0" y="1760"/>
                  </a:lnTo>
                  <a:close/>
                  <a:moveTo>
                    <a:pt x="0" y="1745"/>
                  </a:moveTo>
                  <a:lnTo>
                    <a:pt x="2" y="1745"/>
                  </a:lnTo>
                  <a:lnTo>
                    <a:pt x="2" y="1750"/>
                  </a:lnTo>
                  <a:lnTo>
                    <a:pt x="0" y="1750"/>
                  </a:lnTo>
                  <a:lnTo>
                    <a:pt x="0" y="1745"/>
                  </a:lnTo>
                  <a:close/>
                  <a:moveTo>
                    <a:pt x="0" y="1730"/>
                  </a:moveTo>
                  <a:lnTo>
                    <a:pt x="2" y="1730"/>
                  </a:lnTo>
                  <a:lnTo>
                    <a:pt x="2" y="1735"/>
                  </a:lnTo>
                  <a:lnTo>
                    <a:pt x="0" y="1735"/>
                  </a:lnTo>
                  <a:lnTo>
                    <a:pt x="0" y="1730"/>
                  </a:lnTo>
                  <a:close/>
                  <a:moveTo>
                    <a:pt x="0" y="1716"/>
                  </a:moveTo>
                  <a:lnTo>
                    <a:pt x="2" y="1716"/>
                  </a:lnTo>
                  <a:lnTo>
                    <a:pt x="2" y="1720"/>
                  </a:lnTo>
                  <a:lnTo>
                    <a:pt x="0" y="1720"/>
                  </a:lnTo>
                  <a:lnTo>
                    <a:pt x="0" y="1716"/>
                  </a:lnTo>
                  <a:close/>
                  <a:moveTo>
                    <a:pt x="0" y="1701"/>
                  </a:moveTo>
                  <a:lnTo>
                    <a:pt x="2" y="1701"/>
                  </a:lnTo>
                  <a:lnTo>
                    <a:pt x="2" y="1706"/>
                  </a:lnTo>
                  <a:lnTo>
                    <a:pt x="0" y="1706"/>
                  </a:lnTo>
                  <a:lnTo>
                    <a:pt x="0" y="1701"/>
                  </a:lnTo>
                  <a:close/>
                  <a:moveTo>
                    <a:pt x="0" y="1686"/>
                  </a:moveTo>
                  <a:lnTo>
                    <a:pt x="2" y="1686"/>
                  </a:lnTo>
                  <a:lnTo>
                    <a:pt x="2" y="1691"/>
                  </a:lnTo>
                  <a:lnTo>
                    <a:pt x="0" y="1691"/>
                  </a:lnTo>
                  <a:lnTo>
                    <a:pt x="0" y="1686"/>
                  </a:lnTo>
                  <a:close/>
                  <a:moveTo>
                    <a:pt x="0" y="1671"/>
                  </a:moveTo>
                  <a:lnTo>
                    <a:pt x="2" y="1671"/>
                  </a:lnTo>
                  <a:lnTo>
                    <a:pt x="2" y="1676"/>
                  </a:lnTo>
                  <a:lnTo>
                    <a:pt x="0" y="1676"/>
                  </a:lnTo>
                  <a:lnTo>
                    <a:pt x="0" y="1671"/>
                  </a:lnTo>
                  <a:close/>
                  <a:moveTo>
                    <a:pt x="0" y="1656"/>
                  </a:moveTo>
                  <a:lnTo>
                    <a:pt x="2" y="1656"/>
                  </a:lnTo>
                  <a:lnTo>
                    <a:pt x="2" y="1661"/>
                  </a:lnTo>
                  <a:lnTo>
                    <a:pt x="0" y="1661"/>
                  </a:lnTo>
                  <a:lnTo>
                    <a:pt x="0" y="1656"/>
                  </a:lnTo>
                  <a:close/>
                  <a:moveTo>
                    <a:pt x="0" y="1642"/>
                  </a:moveTo>
                  <a:lnTo>
                    <a:pt x="2" y="1642"/>
                  </a:lnTo>
                  <a:lnTo>
                    <a:pt x="2" y="1647"/>
                  </a:lnTo>
                  <a:lnTo>
                    <a:pt x="0" y="1647"/>
                  </a:lnTo>
                  <a:lnTo>
                    <a:pt x="0" y="1642"/>
                  </a:lnTo>
                  <a:close/>
                  <a:moveTo>
                    <a:pt x="0" y="1627"/>
                  </a:moveTo>
                  <a:lnTo>
                    <a:pt x="2" y="1627"/>
                  </a:lnTo>
                  <a:lnTo>
                    <a:pt x="2" y="1632"/>
                  </a:lnTo>
                  <a:lnTo>
                    <a:pt x="0" y="1632"/>
                  </a:lnTo>
                  <a:lnTo>
                    <a:pt x="0" y="1627"/>
                  </a:lnTo>
                  <a:close/>
                  <a:moveTo>
                    <a:pt x="0" y="1612"/>
                  </a:moveTo>
                  <a:lnTo>
                    <a:pt x="2" y="1612"/>
                  </a:lnTo>
                  <a:lnTo>
                    <a:pt x="2" y="1617"/>
                  </a:lnTo>
                  <a:lnTo>
                    <a:pt x="0" y="1617"/>
                  </a:lnTo>
                  <a:lnTo>
                    <a:pt x="0" y="1612"/>
                  </a:lnTo>
                  <a:close/>
                  <a:moveTo>
                    <a:pt x="0" y="1597"/>
                  </a:moveTo>
                  <a:lnTo>
                    <a:pt x="2" y="1597"/>
                  </a:lnTo>
                  <a:lnTo>
                    <a:pt x="2" y="1602"/>
                  </a:lnTo>
                  <a:lnTo>
                    <a:pt x="0" y="1602"/>
                  </a:lnTo>
                  <a:lnTo>
                    <a:pt x="0" y="1597"/>
                  </a:lnTo>
                  <a:close/>
                  <a:moveTo>
                    <a:pt x="0" y="1582"/>
                  </a:moveTo>
                  <a:lnTo>
                    <a:pt x="2" y="1582"/>
                  </a:lnTo>
                  <a:lnTo>
                    <a:pt x="2" y="1587"/>
                  </a:lnTo>
                  <a:lnTo>
                    <a:pt x="0" y="1587"/>
                  </a:lnTo>
                  <a:lnTo>
                    <a:pt x="0" y="1582"/>
                  </a:lnTo>
                  <a:close/>
                  <a:moveTo>
                    <a:pt x="0" y="1568"/>
                  </a:moveTo>
                  <a:lnTo>
                    <a:pt x="2" y="1568"/>
                  </a:lnTo>
                  <a:lnTo>
                    <a:pt x="2" y="1573"/>
                  </a:lnTo>
                  <a:lnTo>
                    <a:pt x="0" y="1573"/>
                  </a:lnTo>
                  <a:lnTo>
                    <a:pt x="0" y="1568"/>
                  </a:lnTo>
                  <a:close/>
                  <a:moveTo>
                    <a:pt x="0" y="1553"/>
                  </a:moveTo>
                  <a:lnTo>
                    <a:pt x="2" y="1553"/>
                  </a:lnTo>
                  <a:lnTo>
                    <a:pt x="2" y="1558"/>
                  </a:lnTo>
                  <a:lnTo>
                    <a:pt x="0" y="1558"/>
                  </a:lnTo>
                  <a:lnTo>
                    <a:pt x="0" y="1553"/>
                  </a:lnTo>
                  <a:close/>
                  <a:moveTo>
                    <a:pt x="0" y="1538"/>
                  </a:moveTo>
                  <a:lnTo>
                    <a:pt x="2" y="1538"/>
                  </a:lnTo>
                  <a:lnTo>
                    <a:pt x="2" y="1543"/>
                  </a:lnTo>
                  <a:lnTo>
                    <a:pt x="0" y="1543"/>
                  </a:lnTo>
                  <a:lnTo>
                    <a:pt x="0" y="1538"/>
                  </a:lnTo>
                  <a:close/>
                  <a:moveTo>
                    <a:pt x="0" y="1523"/>
                  </a:moveTo>
                  <a:lnTo>
                    <a:pt x="2" y="1523"/>
                  </a:lnTo>
                  <a:lnTo>
                    <a:pt x="2" y="1528"/>
                  </a:lnTo>
                  <a:lnTo>
                    <a:pt x="0" y="1528"/>
                  </a:lnTo>
                  <a:lnTo>
                    <a:pt x="0" y="1523"/>
                  </a:lnTo>
                  <a:close/>
                  <a:moveTo>
                    <a:pt x="0" y="1508"/>
                  </a:moveTo>
                  <a:lnTo>
                    <a:pt x="2" y="1508"/>
                  </a:lnTo>
                  <a:lnTo>
                    <a:pt x="2" y="1513"/>
                  </a:lnTo>
                  <a:lnTo>
                    <a:pt x="0" y="1513"/>
                  </a:lnTo>
                  <a:lnTo>
                    <a:pt x="0" y="1508"/>
                  </a:lnTo>
                  <a:close/>
                  <a:moveTo>
                    <a:pt x="0" y="1494"/>
                  </a:moveTo>
                  <a:lnTo>
                    <a:pt x="2" y="1494"/>
                  </a:lnTo>
                  <a:lnTo>
                    <a:pt x="2" y="1499"/>
                  </a:lnTo>
                  <a:lnTo>
                    <a:pt x="0" y="1499"/>
                  </a:lnTo>
                  <a:lnTo>
                    <a:pt x="0" y="1494"/>
                  </a:lnTo>
                  <a:close/>
                  <a:moveTo>
                    <a:pt x="0" y="1479"/>
                  </a:moveTo>
                  <a:lnTo>
                    <a:pt x="2" y="1479"/>
                  </a:lnTo>
                  <a:lnTo>
                    <a:pt x="2" y="1484"/>
                  </a:lnTo>
                  <a:lnTo>
                    <a:pt x="0" y="1484"/>
                  </a:lnTo>
                  <a:lnTo>
                    <a:pt x="0" y="1479"/>
                  </a:lnTo>
                  <a:close/>
                  <a:moveTo>
                    <a:pt x="0" y="1464"/>
                  </a:moveTo>
                  <a:lnTo>
                    <a:pt x="2" y="1464"/>
                  </a:lnTo>
                  <a:lnTo>
                    <a:pt x="2" y="1469"/>
                  </a:lnTo>
                  <a:lnTo>
                    <a:pt x="0" y="1469"/>
                  </a:lnTo>
                  <a:lnTo>
                    <a:pt x="0" y="1464"/>
                  </a:lnTo>
                  <a:close/>
                  <a:moveTo>
                    <a:pt x="0" y="1449"/>
                  </a:moveTo>
                  <a:lnTo>
                    <a:pt x="2" y="1449"/>
                  </a:lnTo>
                  <a:lnTo>
                    <a:pt x="2" y="1454"/>
                  </a:lnTo>
                  <a:lnTo>
                    <a:pt x="0" y="1454"/>
                  </a:lnTo>
                  <a:lnTo>
                    <a:pt x="0" y="1449"/>
                  </a:lnTo>
                  <a:close/>
                  <a:moveTo>
                    <a:pt x="0" y="1435"/>
                  </a:moveTo>
                  <a:lnTo>
                    <a:pt x="2" y="1435"/>
                  </a:lnTo>
                  <a:lnTo>
                    <a:pt x="2" y="1439"/>
                  </a:lnTo>
                  <a:lnTo>
                    <a:pt x="0" y="1439"/>
                  </a:lnTo>
                  <a:lnTo>
                    <a:pt x="0" y="1435"/>
                  </a:lnTo>
                  <a:close/>
                  <a:moveTo>
                    <a:pt x="0" y="1420"/>
                  </a:moveTo>
                  <a:lnTo>
                    <a:pt x="2" y="1420"/>
                  </a:lnTo>
                  <a:lnTo>
                    <a:pt x="2" y="1425"/>
                  </a:lnTo>
                  <a:lnTo>
                    <a:pt x="0" y="1425"/>
                  </a:lnTo>
                  <a:lnTo>
                    <a:pt x="0" y="1420"/>
                  </a:lnTo>
                  <a:close/>
                  <a:moveTo>
                    <a:pt x="0" y="1405"/>
                  </a:moveTo>
                  <a:lnTo>
                    <a:pt x="2" y="1405"/>
                  </a:lnTo>
                  <a:lnTo>
                    <a:pt x="2" y="1410"/>
                  </a:lnTo>
                  <a:lnTo>
                    <a:pt x="0" y="1410"/>
                  </a:lnTo>
                  <a:lnTo>
                    <a:pt x="0" y="1405"/>
                  </a:lnTo>
                  <a:close/>
                  <a:moveTo>
                    <a:pt x="0" y="1390"/>
                  </a:moveTo>
                  <a:lnTo>
                    <a:pt x="2" y="1390"/>
                  </a:lnTo>
                  <a:lnTo>
                    <a:pt x="2" y="1395"/>
                  </a:lnTo>
                  <a:lnTo>
                    <a:pt x="0" y="1395"/>
                  </a:lnTo>
                  <a:lnTo>
                    <a:pt x="0" y="1390"/>
                  </a:lnTo>
                  <a:close/>
                  <a:moveTo>
                    <a:pt x="0" y="1375"/>
                  </a:moveTo>
                  <a:lnTo>
                    <a:pt x="2" y="1375"/>
                  </a:lnTo>
                  <a:lnTo>
                    <a:pt x="2" y="1380"/>
                  </a:lnTo>
                  <a:lnTo>
                    <a:pt x="0" y="1380"/>
                  </a:lnTo>
                  <a:lnTo>
                    <a:pt x="0" y="1375"/>
                  </a:lnTo>
                  <a:close/>
                  <a:moveTo>
                    <a:pt x="0" y="1361"/>
                  </a:moveTo>
                  <a:lnTo>
                    <a:pt x="2" y="1361"/>
                  </a:lnTo>
                  <a:lnTo>
                    <a:pt x="2" y="1365"/>
                  </a:lnTo>
                  <a:lnTo>
                    <a:pt x="0" y="1365"/>
                  </a:lnTo>
                  <a:lnTo>
                    <a:pt x="0" y="1361"/>
                  </a:lnTo>
                  <a:close/>
                  <a:moveTo>
                    <a:pt x="0" y="1346"/>
                  </a:moveTo>
                  <a:lnTo>
                    <a:pt x="2" y="1346"/>
                  </a:lnTo>
                  <a:lnTo>
                    <a:pt x="2" y="1351"/>
                  </a:lnTo>
                  <a:lnTo>
                    <a:pt x="0" y="1351"/>
                  </a:lnTo>
                  <a:lnTo>
                    <a:pt x="0" y="1346"/>
                  </a:lnTo>
                  <a:close/>
                  <a:moveTo>
                    <a:pt x="0" y="1331"/>
                  </a:moveTo>
                  <a:lnTo>
                    <a:pt x="2" y="1331"/>
                  </a:lnTo>
                  <a:lnTo>
                    <a:pt x="2" y="1336"/>
                  </a:lnTo>
                  <a:lnTo>
                    <a:pt x="0" y="1336"/>
                  </a:lnTo>
                  <a:lnTo>
                    <a:pt x="0" y="1331"/>
                  </a:lnTo>
                  <a:close/>
                  <a:moveTo>
                    <a:pt x="0" y="1316"/>
                  </a:moveTo>
                  <a:lnTo>
                    <a:pt x="2" y="1316"/>
                  </a:lnTo>
                  <a:lnTo>
                    <a:pt x="2" y="1321"/>
                  </a:lnTo>
                  <a:lnTo>
                    <a:pt x="0" y="1321"/>
                  </a:lnTo>
                  <a:lnTo>
                    <a:pt x="0" y="1316"/>
                  </a:lnTo>
                  <a:close/>
                  <a:moveTo>
                    <a:pt x="0" y="1301"/>
                  </a:moveTo>
                  <a:lnTo>
                    <a:pt x="2" y="1301"/>
                  </a:lnTo>
                  <a:lnTo>
                    <a:pt x="2" y="1306"/>
                  </a:lnTo>
                  <a:lnTo>
                    <a:pt x="0" y="1306"/>
                  </a:lnTo>
                  <a:lnTo>
                    <a:pt x="0" y="1301"/>
                  </a:lnTo>
                  <a:close/>
                  <a:moveTo>
                    <a:pt x="0" y="1287"/>
                  </a:moveTo>
                  <a:lnTo>
                    <a:pt x="2" y="1287"/>
                  </a:lnTo>
                  <a:lnTo>
                    <a:pt x="2" y="1292"/>
                  </a:lnTo>
                  <a:lnTo>
                    <a:pt x="0" y="1292"/>
                  </a:lnTo>
                  <a:lnTo>
                    <a:pt x="0" y="1287"/>
                  </a:lnTo>
                  <a:close/>
                  <a:moveTo>
                    <a:pt x="0" y="1272"/>
                  </a:moveTo>
                  <a:lnTo>
                    <a:pt x="2" y="1272"/>
                  </a:lnTo>
                  <a:lnTo>
                    <a:pt x="2" y="1277"/>
                  </a:lnTo>
                  <a:lnTo>
                    <a:pt x="0" y="1277"/>
                  </a:lnTo>
                  <a:lnTo>
                    <a:pt x="0" y="1272"/>
                  </a:lnTo>
                  <a:close/>
                  <a:moveTo>
                    <a:pt x="0" y="1257"/>
                  </a:moveTo>
                  <a:lnTo>
                    <a:pt x="2" y="1257"/>
                  </a:lnTo>
                  <a:lnTo>
                    <a:pt x="2" y="1262"/>
                  </a:lnTo>
                  <a:lnTo>
                    <a:pt x="0" y="1262"/>
                  </a:lnTo>
                  <a:lnTo>
                    <a:pt x="0" y="1257"/>
                  </a:lnTo>
                  <a:close/>
                  <a:moveTo>
                    <a:pt x="0" y="1242"/>
                  </a:moveTo>
                  <a:lnTo>
                    <a:pt x="2" y="1242"/>
                  </a:lnTo>
                  <a:lnTo>
                    <a:pt x="2" y="1247"/>
                  </a:lnTo>
                  <a:lnTo>
                    <a:pt x="0" y="1247"/>
                  </a:lnTo>
                  <a:lnTo>
                    <a:pt x="0" y="1242"/>
                  </a:lnTo>
                  <a:close/>
                  <a:moveTo>
                    <a:pt x="0" y="1227"/>
                  </a:moveTo>
                  <a:lnTo>
                    <a:pt x="2" y="1227"/>
                  </a:lnTo>
                  <a:lnTo>
                    <a:pt x="2" y="1232"/>
                  </a:lnTo>
                  <a:lnTo>
                    <a:pt x="0" y="1232"/>
                  </a:lnTo>
                  <a:lnTo>
                    <a:pt x="0" y="1227"/>
                  </a:lnTo>
                  <a:close/>
                  <a:moveTo>
                    <a:pt x="0" y="1213"/>
                  </a:moveTo>
                  <a:lnTo>
                    <a:pt x="2" y="1213"/>
                  </a:lnTo>
                  <a:lnTo>
                    <a:pt x="2" y="1218"/>
                  </a:lnTo>
                  <a:lnTo>
                    <a:pt x="0" y="1218"/>
                  </a:lnTo>
                  <a:lnTo>
                    <a:pt x="0" y="1213"/>
                  </a:lnTo>
                  <a:close/>
                  <a:moveTo>
                    <a:pt x="0" y="1198"/>
                  </a:moveTo>
                  <a:lnTo>
                    <a:pt x="2" y="1198"/>
                  </a:lnTo>
                  <a:lnTo>
                    <a:pt x="2" y="1203"/>
                  </a:lnTo>
                  <a:lnTo>
                    <a:pt x="0" y="1203"/>
                  </a:lnTo>
                  <a:lnTo>
                    <a:pt x="0" y="1198"/>
                  </a:lnTo>
                  <a:close/>
                  <a:moveTo>
                    <a:pt x="0" y="1183"/>
                  </a:moveTo>
                  <a:lnTo>
                    <a:pt x="2" y="1183"/>
                  </a:lnTo>
                  <a:lnTo>
                    <a:pt x="2" y="1188"/>
                  </a:lnTo>
                  <a:lnTo>
                    <a:pt x="0" y="1188"/>
                  </a:lnTo>
                  <a:lnTo>
                    <a:pt x="0" y="1183"/>
                  </a:lnTo>
                  <a:close/>
                  <a:moveTo>
                    <a:pt x="0" y="1168"/>
                  </a:moveTo>
                  <a:lnTo>
                    <a:pt x="2" y="1168"/>
                  </a:lnTo>
                  <a:lnTo>
                    <a:pt x="2" y="1173"/>
                  </a:lnTo>
                  <a:lnTo>
                    <a:pt x="0" y="1173"/>
                  </a:lnTo>
                  <a:lnTo>
                    <a:pt x="0" y="1168"/>
                  </a:lnTo>
                  <a:close/>
                  <a:moveTo>
                    <a:pt x="0" y="1153"/>
                  </a:moveTo>
                  <a:lnTo>
                    <a:pt x="2" y="1153"/>
                  </a:lnTo>
                  <a:lnTo>
                    <a:pt x="2" y="1158"/>
                  </a:lnTo>
                  <a:lnTo>
                    <a:pt x="0" y="1158"/>
                  </a:lnTo>
                  <a:lnTo>
                    <a:pt x="0" y="1153"/>
                  </a:lnTo>
                  <a:close/>
                  <a:moveTo>
                    <a:pt x="0" y="1139"/>
                  </a:moveTo>
                  <a:lnTo>
                    <a:pt x="2" y="1139"/>
                  </a:lnTo>
                  <a:lnTo>
                    <a:pt x="2" y="1144"/>
                  </a:lnTo>
                  <a:lnTo>
                    <a:pt x="0" y="1144"/>
                  </a:lnTo>
                  <a:lnTo>
                    <a:pt x="0" y="1139"/>
                  </a:lnTo>
                  <a:close/>
                  <a:moveTo>
                    <a:pt x="0" y="1124"/>
                  </a:moveTo>
                  <a:lnTo>
                    <a:pt x="2" y="1124"/>
                  </a:lnTo>
                  <a:lnTo>
                    <a:pt x="2" y="1129"/>
                  </a:lnTo>
                  <a:lnTo>
                    <a:pt x="0" y="1129"/>
                  </a:lnTo>
                  <a:lnTo>
                    <a:pt x="0" y="1124"/>
                  </a:lnTo>
                  <a:close/>
                  <a:moveTo>
                    <a:pt x="0" y="1109"/>
                  </a:moveTo>
                  <a:lnTo>
                    <a:pt x="2" y="1109"/>
                  </a:lnTo>
                  <a:lnTo>
                    <a:pt x="2" y="1114"/>
                  </a:lnTo>
                  <a:lnTo>
                    <a:pt x="0" y="1114"/>
                  </a:lnTo>
                  <a:lnTo>
                    <a:pt x="0" y="1109"/>
                  </a:lnTo>
                  <a:close/>
                  <a:moveTo>
                    <a:pt x="0" y="1094"/>
                  </a:moveTo>
                  <a:lnTo>
                    <a:pt x="2" y="1094"/>
                  </a:lnTo>
                  <a:lnTo>
                    <a:pt x="2" y="1099"/>
                  </a:lnTo>
                  <a:lnTo>
                    <a:pt x="0" y="1099"/>
                  </a:lnTo>
                  <a:lnTo>
                    <a:pt x="0" y="1094"/>
                  </a:lnTo>
                  <a:close/>
                  <a:moveTo>
                    <a:pt x="0" y="1080"/>
                  </a:moveTo>
                  <a:lnTo>
                    <a:pt x="2" y="1080"/>
                  </a:lnTo>
                  <a:lnTo>
                    <a:pt x="2" y="1084"/>
                  </a:lnTo>
                  <a:lnTo>
                    <a:pt x="0" y="1084"/>
                  </a:lnTo>
                  <a:lnTo>
                    <a:pt x="0" y="1080"/>
                  </a:lnTo>
                  <a:close/>
                  <a:moveTo>
                    <a:pt x="0" y="1065"/>
                  </a:moveTo>
                  <a:lnTo>
                    <a:pt x="2" y="1065"/>
                  </a:lnTo>
                  <a:lnTo>
                    <a:pt x="2" y="1070"/>
                  </a:lnTo>
                  <a:lnTo>
                    <a:pt x="0" y="1070"/>
                  </a:lnTo>
                  <a:lnTo>
                    <a:pt x="0" y="1065"/>
                  </a:lnTo>
                  <a:close/>
                  <a:moveTo>
                    <a:pt x="0" y="1050"/>
                  </a:moveTo>
                  <a:lnTo>
                    <a:pt x="2" y="1050"/>
                  </a:lnTo>
                  <a:lnTo>
                    <a:pt x="2" y="1055"/>
                  </a:lnTo>
                  <a:lnTo>
                    <a:pt x="0" y="1055"/>
                  </a:lnTo>
                  <a:lnTo>
                    <a:pt x="0" y="1050"/>
                  </a:lnTo>
                  <a:close/>
                  <a:moveTo>
                    <a:pt x="0" y="1035"/>
                  </a:moveTo>
                  <a:lnTo>
                    <a:pt x="2" y="1035"/>
                  </a:lnTo>
                  <a:lnTo>
                    <a:pt x="2" y="1040"/>
                  </a:lnTo>
                  <a:lnTo>
                    <a:pt x="0" y="1040"/>
                  </a:lnTo>
                  <a:lnTo>
                    <a:pt x="0" y="1035"/>
                  </a:lnTo>
                  <a:close/>
                  <a:moveTo>
                    <a:pt x="0" y="1020"/>
                  </a:moveTo>
                  <a:lnTo>
                    <a:pt x="2" y="1020"/>
                  </a:lnTo>
                  <a:lnTo>
                    <a:pt x="2" y="1025"/>
                  </a:lnTo>
                  <a:lnTo>
                    <a:pt x="0" y="1025"/>
                  </a:lnTo>
                  <a:lnTo>
                    <a:pt x="0" y="1020"/>
                  </a:lnTo>
                  <a:close/>
                  <a:moveTo>
                    <a:pt x="0" y="1006"/>
                  </a:moveTo>
                  <a:lnTo>
                    <a:pt x="2" y="1006"/>
                  </a:lnTo>
                  <a:lnTo>
                    <a:pt x="2" y="1011"/>
                  </a:lnTo>
                  <a:lnTo>
                    <a:pt x="0" y="1011"/>
                  </a:lnTo>
                  <a:lnTo>
                    <a:pt x="0" y="1006"/>
                  </a:lnTo>
                  <a:close/>
                  <a:moveTo>
                    <a:pt x="0" y="991"/>
                  </a:moveTo>
                  <a:lnTo>
                    <a:pt x="2" y="991"/>
                  </a:lnTo>
                  <a:lnTo>
                    <a:pt x="2" y="996"/>
                  </a:lnTo>
                  <a:lnTo>
                    <a:pt x="0" y="996"/>
                  </a:lnTo>
                  <a:lnTo>
                    <a:pt x="0" y="991"/>
                  </a:lnTo>
                  <a:close/>
                  <a:moveTo>
                    <a:pt x="0" y="976"/>
                  </a:moveTo>
                  <a:lnTo>
                    <a:pt x="2" y="976"/>
                  </a:lnTo>
                  <a:lnTo>
                    <a:pt x="2" y="981"/>
                  </a:lnTo>
                  <a:lnTo>
                    <a:pt x="0" y="981"/>
                  </a:lnTo>
                  <a:lnTo>
                    <a:pt x="0" y="976"/>
                  </a:lnTo>
                  <a:close/>
                  <a:moveTo>
                    <a:pt x="0" y="961"/>
                  </a:moveTo>
                  <a:lnTo>
                    <a:pt x="2" y="961"/>
                  </a:lnTo>
                  <a:lnTo>
                    <a:pt x="2" y="966"/>
                  </a:lnTo>
                  <a:lnTo>
                    <a:pt x="0" y="966"/>
                  </a:lnTo>
                  <a:lnTo>
                    <a:pt x="0" y="961"/>
                  </a:lnTo>
                  <a:close/>
                  <a:moveTo>
                    <a:pt x="0" y="946"/>
                  </a:moveTo>
                  <a:lnTo>
                    <a:pt x="2" y="946"/>
                  </a:lnTo>
                  <a:lnTo>
                    <a:pt x="2" y="951"/>
                  </a:lnTo>
                  <a:lnTo>
                    <a:pt x="0" y="951"/>
                  </a:lnTo>
                  <a:lnTo>
                    <a:pt x="0" y="946"/>
                  </a:lnTo>
                  <a:close/>
                  <a:moveTo>
                    <a:pt x="0" y="932"/>
                  </a:moveTo>
                  <a:lnTo>
                    <a:pt x="2" y="932"/>
                  </a:lnTo>
                  <a:lnTo>
                    <a:pt x="2" y="937"/>
                  </a:lnTo>
                  <a:lnTo>
                    <a:pt x="0" y="937"/>
                  </a:lnTo>
                  <a:lnTo>
                    <a:pt x="0" y="932"/>
                  </a:lnTo>
                  <a:close/>
                  <a:moveTo>
                    <a:pt x="0" y="917"/>
                  </a:moveTo>
                  <a:lnTo>
                    <a:pt x="2" y="917"/>
                  </a:lnTo>
                  <a:lnTo>
                    <a:pt x="2" y="922"/>
                  </a:lnTo>
                  <a:lnTo>
                    <a:pt x="0" y="922"/>
                  </a:lnTo>
                  <a:lnTo>
                    <a:pt x="0" y="917"/>
                  </a:lnTo>
                  <a:close/>
                  <a:moveTo>
                    <a:pt x="0" y="902"/>
                  </a:moveTo>
                  <a:lnTo>
                    <a:pt x="2" y="902"/>
                  </a:lnTo>
                  <a:lnTo>
                    <a:pt x="2" y="907"/>
                  </a:lnTo>
                  <a:lnTo>
                    <a:pt x="0" y="907"/>
                  </a:lnTo>
                  <a:lnTo>
                    <a:pt x="0" y="902"/>
                  </a:lnTo>
                  <a:close/>
                  <a:moveTo>
                    <a:pt x="0" y="887"/>
                  </a:moveTo>
                  <a:lnTo>
                    <a:pt x="2" y="887"/>
                  </a:lnTo>
                  <a:lnTo>
                    <a:pt x="2" y="892"/>
                  </a:lnTo>
                  <a:lnTo>
                    <a:pt x="0" y="892"/>
                  </a:lnTo>
                  <a:lnTo>
                    <a:pt x="0" y="887"/>
                  </a:lnTo>
                  <a:close/>
                  <a:moveTo>
                    <a:pt x="0" y="873"/>
                  </a:moveTo>
                  <a:lnTo>
                    <a:pt x="2" y="873"/>
                  </a:lnTo>
                  <a:lnTo>
                    <a:pt x="2" y="877"/>
                  </a:lnTo>
                  <a:lnTo>
                    <a:pt x="0" y="877"/>
                  </a:lnTo>
                  <a:lnTo>
                    <a:pt x="0" y="873"/>
                  </a:lnTo>
                  <a:close/>
                  <a:moveTo>
                    <a:pt x="0" y="858"/>
                  </a:moveTo>
                  <a:lnTo>
                    <a:pt x="2" y="858"/>
                  </a:lnTo>
                  <a:lnTo>
                    <a:pt x="2" y="863"/>
                  </a:lnTo>
                  <a:lnTo>
                    <a:pt x="0" y="863"/>
                  </a:lnTo>
                  <a:lnTo>
                    <a:pt x="0" y="858"/>
                  </a:lnTo>
                  <a:close/>
                  <a:moveTo>
                    <a:pt x="0" y="843"/>
                  </a:moveTo>
                  <a:lnTo>
                    <a:pt x="2" y="843"/>
                  </a:lnTo>
                  <a:lnTo>
                    <a:pt x="2" y="848"/>
                  </a:lnTo>
                  <a:lnTo>
                    <a:pt x="0" y="848"/>
                  </a:lnTo>
                  <a:lnTo>
                    <a:pt x="0" y="843"/>
                  </a:lnTo>
                  <a:close/>
                  <a:moveTo>
                    <a:pt x="0" y="828"/>
                  </a:moveTo>
                  <a:lnTo>
                    <a:pt x="2" y="828"/>
                  </a:lnTo>
                  <a:lnTo>
                    <a:pt x="2" y="833"/>
                  </a:lnTo>
                  <a:lnTo>
                    <a:pt x="0" y="833"/>
                  </a:lnTo>
                  <a:lnTo>
                    <a:pt x="0" y="828"/>
                  </a:lnTo>
                  <a:close/>
                  <a:moveTo>
                    <a:pt x="0" y="813"/>
                  </a:moveTo>
                  <a:lnTo>
                    <a:pt x="2" y="813"/>
                  </a:lnTo>
                  <a:lnTo>
                    <a:pt x="2" y="818"/>
                  </a:lnTo>
                  <a:lnTo>
                    <a:pt x="0" y="818"/>
                  </a:lnTo>
                  <a:lnTo>
                    <a:pt x="0" y="813"/>
                  </a:lnTo>
                  <a:close/>
                  <a:moveTo>
                    <a:pt x="0" y="799"/>
                  </a:moveTo>
                  <a:lnTo>
                    <a:pt x="2" y="799"/>
                  </a:lnTo>
                  <a:lnTo>
                    <a:pt x="2" y="803"/>
                  </a:lnTo>
                  <a:lnTo>
                    <a:pt x="0" y="803"/>
                  </a:lnTo>
                  <a:lnTo>
                    <a:pt x="0" y="799"/>
                  </a:lnTo>
                  <a:close/>
                  <a:moveTo>
                    <a:pt x="0" y="784"/>
                  </a:moveTo>
                  <a:lnTo>
                    <a:pt x="2" y="784"/>
                  </a:lnTo>
                  <a:lnTo>
                    <a:pt x="2" y="789"/>
                  </a:lnTo>
                  <a:lnTo>
                    <a:pt x="0" y="789"/>
                  </a:lnTo>
                  <a:lnTo>
                    <a:pt x="0" y="784"/>
                  </a:lnTo>
                  <a:close/>
                  <a:moveTo>
                    <a:pt x="0" y="769"/>
                  </a:moveTo>
                  <a:lnTo>
                    <a:pt x="2" y="769"/>
                  </a:lnTo>
                  <a:lnTo>
                    <a:pt x="2" y="774"/>
                  </a:lnTo>
                  <a:lnTo>
                    <a:pt x="0" y="774"/>
                  </a:lnTo>
                  <a:lnTo>
                    <a:pt x="0" y="769"/>
                  </a:lnTo>
                  <a:close/>
                  <a:moveTo>
                    <a:pt x="0" y="754"/>
                  </a:moveTo>
                  <a:lnTo>
                    <a:pt x="2" y="754"/>
                  </a:lnTo>
                  <a:lnTo>
                    <a:pt x="2" y="759"/>
                  </a:lnTo>
                  <a:lnTo>
                    <a:pt x="0" y="759"/>
                  </a:lnTo>
                  <a:lnTo>
                    <a:pt x="0" y="754"/>
                  </a:lnTo>
                  <a:close/>
                  <a:moveTo>
                    <a:pt x="0" y="739"/>
                  </a:moveTo>
                  <a:lnTo>
                    <a:pt x="2" y="739"/>
                  </a:lnTo>
                  <a:lnTo>
                    <a:pt x="2" y="744"/>
                  </a:lnTo>
                  <a:lnTo>
                    <a:pt x="0" y="744"/>
                  </a:lnTo>
                  <a:lnTo>
                    <a:pt x="0" y="739"/>
                  </a:lnTo>
                  <a:close/>
                  <a:moveTo>
                    <a:pt x="0" y="725"/>
                  </a:moveTo>
                  <a:lnTo>
                    <a:pt x="2" y="725"/>
                  </a:lnTo>
                  <a:lnTo>
                    <a:pt x="2" y="730"/>
                  </a:lnTo>
                  <a:lnTo>
                    <a:pt x="0" y="730"/>
                  </a:lnTo>
                  <a:lnTo>
                    <a:pt x="0" y="725"/>
                  </a:lnTo>
                  <a:close/>
                  <a:moveTo>
                    <a:pt x="0" y="710"/>
                  </a:moveTo>
                  <a:lnTo>
                    <a:pt x="2" y="710"/>
                  </a:lnTo>
                  <a:lnTo>
                    <a:pt x="2" y="715"/>
                  </a:lnTo>
                  <a:lnTo>
                    <a:pt x="0" y="715"/>
                  </a:lnTo>
                  <a:lnTo>
                    <a:pt x="0" y="710"/>
                  </a:lnTo>
                  <a:close/>
                  <a:moveTo>
                    <a:pt x="0" y="695"/>
                  </a:moveTo>
                  <a:lnTo>
                    <a:pt x="2" y="695"/>
                  </a:lnTo>
                  <a:lnTo>
                    <a:pt x="2" y="700"/>
                  </a:lnTo>
                  <a:lnTo>
                    <a:pt x="0" y="700"/>
                  </a:lnTo>
                  <a:lnTo>
                    <a:pt x="0" y="695"/>
                  </a:lnTo>
                  <a:close/>
                  <a:moveTo>
                    <a:pt x="0" y="680"/>
                  </a:moveTo>
                  <a:lnTo>
                    <a:pt x="2" y="680"/>
                  </a:lnTo>
                  <a:lnTo>
                    <a:pt x="2" y="685"/>
                  </a:lnTo>
                  <a:lnTo>
                    <a:pt x="0" y="685"/>
                  </a:lnTo>
                  <a:lnTo>
                    <a:pt x="0" y="680"/>
                  </a:lnTo>
                  <a:close/>
                  <a:moveTo>
                    <a:pt x="0" y="665"/>
                  </a:moveTo>
                  <a:lnTo>
                    <a:pt x="2" y="665"/>
                  </a:lnTo>
                  <a:lnTo>
                    <a:pt x="2" y="670"/>
                  </a:lnTo>
                  <a:lnTo>
                    <a:pt x="0" y="670"/>
                  </a:lnTo>
                  <a:lnTo>
                    <a:pt x="0" y="665"/>
                  </a:lnTo>
                  <a:close/>
                  <a:moveTo>
                    <a:pt x="0" y="651"/>
                  </a:moveTo>
                  <a:lnTo>
                    <a:pt x="2" y="651"/>
                  </a:lnTo>
                  <a:lnTo>
                    <a:pt x="2" y="656"/>
                  </a:lnTo>
                  <a:lnTo>
                    <a:pt x="0" y="656"/>
                  </a:lnTo>
                  <a:lnTo>
                    <a:pt x="0" y="651"/>
                  </a:lnTo>
                  <a:close/>
                  <a:moveTo>
                    <a:pt x="0" y="636"/>
                  </a:moveTo>
                  <a:lnTo>
                    <a:pt x="2" y="636"/>
                  </a:lnTo>
                  <a:lnTo>
                    <a:pt x="2" y="641"/>
                  </a:lnTo>
                  <a:lnTo>
                    <a:pt x="0" y="641"/>
                  </a:lnTo>
                  <a:lnTo>
                    <a:pt x="0" y="636"/>
                  </a:lnTo>
                  <a:close/>
                  <a:moveTo>
                    <a:pt x="0" y="621"/>
                  </a:moveTo>
                  <a:lnTo>
                    <a:pt x="2" y="621"/>
                  </a:lnTo>
                  <a:lnTo>
                    <a:pt x="2" y="626"/>
                  </a:lnTo>
                  <a:lnTo>
                    <a:pt x="0" y="626"/>
                  </a:lnTo>
                  <a:lnTo>
                    <a:pt x="0" y="621"/>
                  </a:lnTo>
                  <a:close/>
                  <a:moveTo>
                    <a:pt x="0" y="606"/>
                  </a:moveTo>
                  <a:lnTo>
                    <a:pt x="2" y="606"/>
                  </a:lnTo>
                  <a:lnTo>
                    <a:pt x="2" y="611"/>
                  </a:lnTo>
                  <a:lnTo>
                    <a:pt x="0" y="611"/>
                  </a:lnTo>
                  <a:lnTo>
                    <a:pt x="0" y="606"/>
                  </a:lnTo>
                  <a:close/>
                  <a:moveTo>
                    <a:pt x="0" y="592"/>
                  </a:moveTo>
                  <a:lnTo>
                    <a:pt x="2" y="592"/>
                  </a:lnTo>
                  <a:lnTo>
                    <a:pt x="2" y="596"/>
                  </a:lnTo>
                  <a:lnTo>
                    <a:pt x="0" y="596"/>
                  </a:lnTo>
                  <a:lnTo>
                    <a:pt x="0" y="592"/>
                  </a:lnTo>
                  <a:close/>
                  <a:moveTo>
                    <a:pt x="0" y="577"/>
                  </a:moveTo>
                  <a:lnTo>
                    <a:pt x="2" y="577"/>
                  </a:lnTo>
                  <a:lnTo>
                    <a:pt x="2" y="582"/>
                  </a:lnTo>
                  <a:lnTo>
                    <a:pt x="0" y="582"/>
                  </a:lnTo>
                  <a:lnTo>
                    <a:pt x="0" y="577"/>
                  </a:lnTo>
                  <a:close/>
                  <a:moveTo>
                    <a:pt x="0" y="562"/>
                  </a:moveTo>
                  <a:lnTo>
                    <a:pt x="2" y="562"/>
                  </a:lnTo>
                  <a:lnTo>
                    <a:pt x="2" y="567"/>
                  </a:lnTo>
                  <a:lnTo>
                    <a:pt x="0" y="567"/>
                  </a:lnTo>
                  <a:lnTo>
                    <a:pt x="0" y="562"/>
                  </a:lnTo>
                  <a:close/>
                  <a:moveTo>
                    <a:pt x="0" y="547"/>
                  </a:moveTo>
                  <a:lnTo>
                    <a:pt x="2" y="547"/>
                  </a:lnTo>
                  <a:lnTo>
                    <a:pt x="2" y="552"/>
                  </a:lnTo>
                  <a:lnTo>
                    <a:pt x="0" y="552"/>
                  </a:lnTo>
                  <a:lnTo>
                    <a:pt x="0" y="547"/>
                  </a:lnTo>
                  <a:close/>
                  <a:moveTo>
                    <a:pt x="0" y="532"/>
                  </a:moveTo>
                  <a:lnTo>
                    <a:pt x="2" y="532"/>
                  </a:lnTo>
                  <a:lnTo>
                    <a:pt x="2" y="537"/>
                  </a:lnTo>
                  <a:lnTo>
                    <a:pt x="0" y="537"/>
                  </a:lnTo>
                  <a:lnTo>
                    <a:pt x="0" y="532"/>
                  </a:lnTo>
                  <a:close/>
                  <a:moveTo>
                    <a:pt x="0" y="518"/>
                  </a:moveTo>
                  <a:lnTo>
                    <a:pt x="2" y="518"/>
                  </a:lnTo>
                  <a:lnTo>
                    <a:pt x="2" y="522"/>
                  </a:lnTo>
                  <a:lnTo>
                    <a:pt x="0" y="522"/>
                  </a:lnTo>
                  <a:lnTo>
                    <a:pt x="0" y="518"/>
                  </a:lnTo>
                  <a:close/>
                  <a:moveTo>
                    <a:pt x="0" y="503"/>
                  </a:moveTo>
                  <a:lnTo>
                    <a:pt x="2" y="503"/>
                  </a:lnTo>
                  <a:lnTo>
                    <a:pt x="2" y="508"/>
                  </a:lnTo>
                  <a:lnTo>
                    <a:pt x="0" y="508"/>
                  </a:lnTo>
                  <a:lnTo>
                    <a:pt x="0" y="503"/>
                  </a:lnTo>
                  <a:close/>
                  <a:moveTo>
                    <a:pt x="0" y="488"/>
                  </a:moveTo>
                  <a:lnTo>
                    <a:pt x="2" y="488"/>
                  </a:lnTo>
                  <a:lnTo>
                    <a:pt x="2" y="493"/>
                  </a:lnTo>
                  <a:lnTo>
                    <a:pt x="0" y="493"/>
                  </a:lnTo>
                  <a:lnTo>
                    <a:pt x="0" y="488"/>
                  </a:lnTo>
                  <a:close/>
                  <a:moveTo>
                    <a:pt x="0" y="473"/>
                  </a:moveTo>
                  <a:lnTo>
                    <a:pt x="2" y="473"/>
                  </a:lnTo>
                  <a:lnTo>
                    <a:pt x="2" y="478"/>
                  </a:lnTo>
                  <a:lnTo>
                    <a:pt x="0" y="478"/>
                  </a:lnTo>
                  <a:lnTo>
                    <a:pt x="0" y="473"/>
                  </a:lnTo>
                  <a:close/>
                  <a:moveTo>
                    <a:pt x="0" y="458"/>
                  </a:moveTo>
                  <a:lnTo>
                    <a:pt x="2" y="458"/>
                  </a:lnTo>
                  <a:lnTo>
                    <a:pt x="2" y="463"/>
                  </a:lnTo>
                  <a:lnTo>
                    <a:pt x="0" y="463"/>
                  </a:lnTo>
                  <a:lnTo>
                    <a:pt x="0" y="458"/>
                  </a:lnTo>
                  <a:close/>
                  <a:moveTo>
                    <a:pt x="0" y="444"/>
                  </a:moveTo>
                  <a:lnTo>
                    <a:pt x="2" y="444"/>
                  </a:lnTo>
                  <a:lnTo>
                    <a:pt x="2" y="449"/>
                  </a:lnTo>
                  <a:lnTo>
                    <a:pt x="0" y="449"/>
                  </a:lnTo>
                  <a:lnTo>
                    <a:pt x="0" y="444"/>
                  </a:lnTo>
                  <a:close/>
                  <a:moveTo>
                    <a:pt x="0" y="429"/>
                  </a:moveTo>
                  <a:lnTo>
                    <a:pt x="2" y="429"/>
                  </a:lnTo>
                  <a:lnTo>
                    <a:pt x="2" y="434"/>
                  </a:lnTo>
                  <a:lnTo>
                    <a:pt x="0" y="434"/>
                  </a:lnTo>
                  <a:lnTo>
                    <a:pt x="0" y="429"/>
                  </a:lnTo>
                  <a:close/>
                  <a:moveTo>
                    <a:pt x="0" y="414"/>
                  </a:moveTo>
                  <a:lnTo>
                    <a:pt x="2" y="414"/>
                  </a:lnTo>
                  <a:lnTo>
                    <a:pt x="2" y="419"/>
                  </a:lnTo>
                  <a:lnTo>
                    <a:pt x="0" y="419"/>
                  </a:lnTo>
                  <a:lnTo>
                    <a:pt x="0" y="414"/>
                  </a:lnTo>
                  <a:close/>
                  <a:moveTo>
                    <a:pt x="0" y="399"/>
                  </a:moveTo>
                  <a:lnTo>
                    <a:pt x="2" y="399"/>
                  </a:lnTo>
                  <a:lnTo>
                    <a:pt x="2" y="404"/>
                  </a:lnTo>
                  <a:lnTo>
                    <a:pt x="0" y="404"/>
                  </a:lnTo>
                  <a:lnTo>
                    <a:pt x="0" y="399"/>
                  </a:lnTo>
                  <a:close/>
                  <a:moveTo>
                    <a:pt x="0" y="384"/>
                  </a:moveTo>
                  <a:lnTo>
                    <a:pt x="2" y="384"/>
                  </a:lnTo>
                  <a:lnTo>
                    <a:pt x="2" y="389"/>
                  </a:lnTo>
                  <a:lnTo>
                    <a:pt x="0" y="389"/>
                  </a:lnTo>
                  <a:lnTo>
                    <a:pt x="0" y="384"/>
                  </a:lnTo>
                  <a:close/>
                  <a:moveTo>
                    <a:pt x="0" y="370"/>
                  </a:moveTo>
                  <a:lnTo>
                    <a:pt x="2" y="370"/>
                  </a:lnTo>
                  <a:lnTo>
                    <a:pt x="2" y="375"/>
                  </a:lnTo>
                  <a:lnTo>
                    <a:pt x="0" y="375"/>
                  </a:lnTo>
                  <a:lnTo>
                    <a:pt x="0" y="370"/>
                  </a:lnTo>
                  <a:close/>
                  <a:moveTo>
                    <a:pt x="0" y="355"/>
                  </a:moveTo>
                  <a:lnTo>
                    <a:pt x="2" y="355"/>
                  </a:lnTo>
                  <a:lnTo>
                    <a:pt x="2" y="360"/>
                  </a:lnTo>
                  <a:lnTo>
                    <a:pt x="0" y="360"/>
                  </a:lnTo>
                  <a:lnTo>
                    <a:pt x="0" y="355"/>
                  </a:lnTo>
                  <a:close/>
                  <a:moveTo>
                    <a:pt x="0" y="340"/>
                  </a:moveTo>
                  <a:lnTo>
                    <a:pt x="2" y="340"/>
                  </a:lnTo>
                  <a:lnTo>
                    <a:pt x="2" y="345"/>
                  </a:lnTo>
                  <a:lnTo>
                    <a:pt x="0" y="345"/>
                  </a:lnTo>
                  <a:lnTo>
                    <a:pt x="0" y="340"/>
                  </a:lnTo>
                  <a:close/>
                  <a:moveTo>
                    <a:pt x="0" y="325"/>
                  </a:moveTo>
                  <a:lnTo>
                    <a:pt x="2" y="325"/>
                  </a:lnTo>
                  <a:lnTo>
                    <a:pt x="2" y="330"/>
                  </a:lnTo>
                  <a:lnTo>
                    <a:pt x="0" y="330"/>
                  </a:lnTo>
                  <a:lnTo>
                    <a:pt x="0" y="325"/>
                  </a:lnTo>
                  <a:close/>
                  <a:moveTo>
                    <a:pt x="0" y="310"/>
                  </a:moveTo>
                  <a:lnTo>
                    <a:pt x="2" y="310"/>
                  </a:lnTo>
                  <a:lnTo>
                    <a:pt x="2" y="315"/>
                  </a:lnTo>
                  <a:lnTo>
                    <a:pt x="0" y="315"/>
                  </a:lnTo>
                  <a:lnTo>
                    <a:pt x="0" y="310"/>
                  </a:lnTo>
                  <a:close/>
                  <a:moveTo>
                    <a:pt x="0" y="296"/>
                  </a:moveTo>
                  <a:lnTo>
                    <a:pt x="2" y="296"/>
                  </a:lnTo>
                  <a:lnTo>
                    <a:pt x="2" y="301"/>
                  </a:lnTo>
                  <a:lnTo>
                    <a:pt x="0" y="301"/>
                  </a:lnTo>
                  <a:lnTo>
                    <a:pt x="0" y="296"/>
                  </a:lnTo>
                  <a:close/>
                  <a:moveTo>
                    <a:pt x="0" y="281"/>
                  </a:moveTo>
                  <a:lnTo>
                    <a:pt x="2" y="281"/>
                  </a:lnTo>
                  <a:lnTo>
                    <a:pt x="2" y="286"/>
                  </a:lnTo>
                  <a:lnTo>
                    <a:pt x="0" y="286"/>
                  </a:lnTo>
                  <a:lnTo>
                    <a:pt x="0" y="281"/>
                  </a:lnTo>
                  <a:close/>
                  <a:moveTo>
                    <a:pt x="0" y="266"/>
                  </a:moveTo>
                  <a:lnTo>
                    <a:pt x="2" y="266"/>
                  </a:lnTo>
                  <a:lnTo>
                    <a:pt x="2" y="271"/>
                  </a:lnTo>
                  <a:lnTo>
                    <a:pt x="0" y="271"/>
                  </a:lnTo>
                  <a:lnTo>
                    <a:pt x="0" y="266"/>
                  </a:lnTo>
                  <a:close/>
                  <a:moveTo>
                    <a:pt x="0" y="251"/>
                  </a:moveTo>
                  <a:lnTo>
                    <a:pt x="2" y="251"/>
                  </a:lnTo>
                  <a:lnTo>
                    <a:pt x="2" y="256"/>
                  </a:lnTo>
                  <a:lnTo>
                    <a:pt x="0" y="256"/>
                  </a:lnTo>
                  <a:lnTo>
                    <a:pt x="0" y="251"/>
                  </a:lnTo>
                  <a:close/>
                  <a:moveTo>
                    <a:pt x="0" y="237"/>
                  </a:moveTo>
                  <a:lnTo>
                    <a:pt x="2" y="237"/>
                  </a:lnTo>
                  <a:lnTo>
                    <a:pt x="2" y="241"/>
                  </a:lnTo>
                  <a:lnTo>
                    <a:pt x="0" y="241"/>
                  </a:lnTo>
                  <a:lnTo>
                    <a:pt x="0" y="237"/>
                  </a:lnTo>
                  <a:close/>
                  <a:moveTo>
                    <a:pt x="0" y="222"/>
                  </a:moveTo>
                  <a:lnTo>
                    <a:pt x="2" y="222"/>
                  </a:lnTo>
                  <a:lnTo>
                    <a:pt x="2" y="227"/>
                  </a:lnTo>
                  <a:lnTo>
                    <a:pt x="0" y="227"/>
                  </a:lnTo>
                  <a:lnTo>
                    <a:pt x="0" y="222"/>
                  </a:lnTo>
                  <a:close/>
                  <a:moveTo>
                    <a:pt x="0" y="207"/>
                  </a:moveTo>
                  <a:lnTo>
                    <a:pt x="2" y="207"/>
                  </a:lnTo>
                  <a:lnTo>
                    <a:pt x="2" y="212"/>
                  </a:lnTo>
                  <a:lnTo>
                    <a:pt x="0" y="212"/>
                  </a:lnTo>
                  <a:lnTo>
                    <a:pt x="0" y="207"/>
                  </a:lnTo>
                  <a:close/>
                  <a:moveTo>
                    <a:pt x="0" y="192"/>
                  </a:moveTo>
                  <a:lnTo>
                    <a:pt x="2" y="192"/>
                  </a:lnTo>
                  <a:lnTo>
                    <a:pt x="2" y="197"/>
                  </a:lnTo>
                  <a:lnTo>
                    <a:pt x="0" y="197"/>
                  </a:lnTo>
                  <a:lnTo>
                    <a:pt x="0" y="192"/>
                  </a:lnTo>
                  <a:close/>
                  <a:moveTo>
                    <a:pt x="0" y="177"/>
                  </a:moveTo>
                  <a:lnTo>
                    <a:pt x="2" y="177"/>
                  </a:lnTo>
                  <a:lnTo>
                    <a:pt x="2" y="182"/>
                  </a:lnTo>
                  <a:lnTo>
                    <a:pt x="0" y="182"/>
                  </a:lnTo>
                  <a:lnTo>
                    <a:pt x="0" y="177"/>
                  </a:lnTo>
                  <a:close/>
                  <a:moveTo>
                    <a:pt x="0" y="163"/>
                  </a:moveTo>
                  <a:lnTo>
                    <a:pt x="2" y="163"/>
                  </a:lnTo>
                  <a:lnTo>
                    <a:pt x="2" y="168"/>
                  </a:lnTo>
                  <a:lnTo>
                    <a:pt x="0" y="168"/>
                  </a:lnTo>
                  <a:lnTo>
                    <a:pt x="0" y="163"/>
                  </a:lnTo>
                  <a:close/>
                  <a:moveTo>
                    <a:pt x="0" y="148"/>
                  </a:moveTo>
                  <a:lnTo>
                    <a:pt x="2" y="148"/>
                  </a:lnTo>
                  <a:lnTo>
                    <a:pt x="2" y="153"/>
                  </a:lnTo>
                  <a:lnTo>
                    <a:pt x="0" y="153"/>
                  </a:lnTo>
                  <a:lnTo>
                    <a:pt x="0" y="148"/>
                  </a:lnTo>
                  <a:close/>
                  <a:moveTo>
                    <a:pt x="0" y="133"/>
                  </a:moveTo>
                  <a:lnTo>
                    <a:pt x="2" y="133"/>
                  </a:lnTo>
                  <a:lnTo>
                    <a:pt x="2" y="138"/>
                  </a:lnTo>
                  <a:lnTo>
                    <a:pt x="0" y="138"/>
                  </a:lnTo>
                  <a:lnTo>
                    <a:pt x="0" y="133"/>
                  </a:lnTo>
                  <a:close/>
                  <a:moveTo>
                    <a:pt x="0" y="118"/>
                  </a:moveTo>
                  <a:lnTo>
                    <a:pt x="2" y="118"/>
                  </a:lnTo>
                  <a:lnTo>
                    <a:pt x="2" y="123"/>
                  </a:lnTo>
                  <a:lnTo>
                    <a:pt x="0" y="123"/>
                  </a:lnTo>
                  <a:lnTo>
                    <a:pt x="0" y="118"/>
                  </a:lnTo>
                  <a:close/>
                  <a:moveTo>
                    <a:pt x="0" y="103"/>
                  </a:moveTo>
                  <a:lnTo>
                    <a:pt x="2" y="103"/>
                  </a:lnTo>
                  <a:lnTo>
                    <a:pt x="2" y="108"/>
                  </a:lnTo>
                  <a:lnTo>
                    <a:pt x="0" y="108"/>
                  </a:lnTo>
                  <a:lnTo>
                    <a:pt x="0" y="103"/>
                  </a:lnTo>
                  <a:close/>
                  <a:moveTo>
                    <a:pt x="0" y="89"/>
                  </a:moveTo>
                  <a:lnTo>
                    <a:pt x="2" y="89"/>
                  </a:lnTo>
                  <a:lnTo>
                    <a:pt x="2" y="94"/>
                  </a:lnTo>
                  <a:lnTo>
                    <a:pt x="0" y="94"/>
                  </a:lnTo>
                  <a:lnTo>
                    <a:pt x="0" y="89"/>
                  </a:lnTo>
                  <a:close/>
                  <a:moveTo>
                    <a:pt x="0" y="74"/>
                  </a:moveTo>
                  <a:lnTo>
                    <a:pt x="2" y="74"/>
                  </a:lnTo>
                  <a:lnTo>
                    <a:pt x="2" y="79"/>
                  </a:lnTo>
                  <a:lnTo>
                    <a:pt x="0" y="79"/>
                  </a:lnTo>
                  <a:lnTo>
                    <a:pt x="0" y="74"/>
                  </a:lnTo>
                  <a:close/>
                  <a:moveTo>
                    <a:pt x="0" y="59"/>
                  </a:moveTo>
                  <a:lnTo>
                    <a:pt x="2" y="59"/>
                  </a:lnTo>
                  <a:lnTo>
                    <a:pt x="2" y="64"/>
                  </a:lnTo>
                  <a:lnTo>
                    <a:pt x="0" y="64"/>
                  </a:lnTo>
                  <a:lnTo>
                    <a:pt x="0" y="59"/>
                  </a:lnTo>
                  <a:close/>
                  <a:moveTo>
                    <a:pt x="0" y="44"/>
                  </a:moveTo>
                  <a:lnTo>
                    <a:pt x="2" y="44"/>
                  </a:lnTo>
                  <a:lnTo>
                    <a:pt x="2" y="49"/>
                  </a:lnTo>
                  <a:lnTo>
                    <a:pt x="0" y="49"/>
                  </a:lnTo>
                  <a:lnTo>
                    <a:pt x="0" y="44"/>
                  </a:lnTo>
                  <a:close/>
                  <a:moveTo>
                    <a:pt x="0" y="29"/>
                  </a:moveTo>
                  <a:lnTo>
                    <a:pt x="2" y="29"/>
                  </a:lnTo>
                  <a:lnTo>
                    <a:pt x="2" y="34"/>
                  </a:lnTo>
                  <a:lnTo>
                    <a:pt x="0" y="34"/>
                  </a:lnTo>
                  <a:lnTo>
                    <a:pt x="0" y="29"/>
                  </a:lnTo>
                  <a:close/>
                  <a:moveTo>
                    <a:pt x="0" y="15"/>
                  </a:moveTo>
                  <a:lnTo>
                    <a:pt x="2" y="15"/>
                  </a:lnTo>
                  <a:lnTo>
                    <a:pt x="2" y="20"/>
                  </a:lnTo>
                  <a:lnTo>
                    <a:pt x="0" y="20"/>
                  </a:lnTo>
                  <a:lnTo>
                    <a:pt x="0" y="15"/>
                  </a:lnTo>
                  <a:close/>
                  <a:moveTo>
                    <a:pt x="0" y="0"/>
                  </a:moveTo>
                  <a:lnTo>
                    <a:pt x="2" y="0"/>
                  </a:lnTo>
                  <a:lnTo>
                    <a:pt x="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16" name="Line 110"/>
            <p:cNvSpPr>
              <a:spLocks noChangeShapeType="1"/>
            </p:cNvSpPr>
            <p:nvPr/>
          </p:nvSpPr>
          <p:spPr bwMode="auto">
            <a:xfrm flipV="1">
              <a:off x="3130" y="3238"/>
              <a:ext cx="0" cy="31"/>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7" name="Line 111"/>
            <p:cNvSpPr>
              <a:spLocks noChangeShapeType="1"/>
            </p:cNvSpPr>
            <p:nvPr/>
          </p:nvSpPr>
          <p:spPr bwMode="auto">
            <a:xfrm>
              <a:off x="3130" y="1305"/>
              <a:ext cx="0" cy="32"/>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8" name="Freeform 112"/>
            <p:cNvSpPr>
              <a:spLocks noEditPoints="1"/>
            </p:cNvSpPr>
            <p:nvPr/>
          </p:nvSpPr>
          <p:spPr bwMode="auto">
            <a:xfrm>
              <a:off x="3085" y="3342"/>
              <a:ext cx="56" cy="86"/>
            </a:xfrm>
            <a:custGeom>
              <a:avLst/>
              <a:gdLst>
                <a:gd name="T0" fmla="*/ 48 w 112"/>
                <a:gd name="T1" fmla="*/ 40 h 86"/>
                <a:gd name="T2" fmla="*/ 34 w 112"/>
                <a:gd name="T3" fmla="*/ 44 h 86"/>
                <a:gd name="T4" fmla="*/ 24 w 112"/>
                <a:gd name="T5" fmla="*/ 52 h 86"/>
                <a:gd name="T6" fmla="*/ 24 w 112"/>
                <a:gd name="T7" fmla="*/ 63 h 86"/>
                <a:gd name="T8" fmla="*/ 32 w 112"/>
                <a:gd name="T9" fmla="*/ 71 h 86"/>
                <a:gd name="T10" fmla="*/ 42 w 112"/>
                <a:gd name="T11" fmla="*/ 75 h 86"/>
                <a:gd name="T12" fmla="*/ 58 w 112"/>
                <a:gd name="T13" fmla="*/ 78 h 86"/>
                <a:gd name="T14" fmla="*/ 74 w 112"/>
                <a:gd name="T15" fmla="*/ 75 h 86"/>
                <a:gd name="T16" fmla="*/ 86 w 112"/>
                <a:gd name="T17" fmla="*/ 68 h 86"/>
                <a:gd name="T18" fmla="*/ 90 w 112"/>
                <a:gd name="T19" fmla="*/ 58 h 86"/>
                <a:gd name="T20" fmla="*/ 86 w 112"/>
                <a:gd name="T21" fmla="*/ 48 h 86"/>
                <a:gd name="T22" fmla="*/ 74 w 112"/>
                <a:gd name="T23" fmla="*/ 41 h 86"/>
                <a:gd name="T24" fmla="*/ 58 w 112"/>
                <a:gd name="T25" fmla="*/ 39 h 86"/>
                <a:gd name="T26" fmla="*/ 80 w 112"/>
                <a:gd name="T27" fmla="*/ 1 h 86"/>
                <a:gd name="T28" fmla="*/ 100 w 112"/>
                <a:gd name="T29" fmla="*/ 8 h 86"/>
                <a:gd name="T30" fmla="*/ 108 w 112"/>
                <a:gd name="T31" fmla="*/ 16 h 86"/>
                <a:gd name="T32" fmla="*/ 88 w 112"/>
                <a:gd name="T33" fmla="*/ 22 h 86"/>
                <a:gd name="T34" fmla="*/ 84 w 112"/>
                <a:gd name="T35" fmla="*/ 15 h 86"/>
                <a:gd name="T36" fmla="*/ 74 w 112"/>
                <a:gd name="T37" fmla="*/ 10 h 86"/>
                <a:gd name="T38" fmla="*/ 60 w 112"/>
                <a:gd name="T39" fmla="*/ 8 h 86"/>
                <a:gd name="T40" fmla="*/ 48 w 112"/>
                <a:gd name="T41" fmla="*/ 10 h 86"/>
                <a:gd name="T42" fmla="*/ 36 w 112"/>
                <a:gd name="T43" fmla="*/ 14 h 86"/>
                <a:gd name="T44" fmla="*/ 26 w 112"/>
                <a:gd name="T45" fmla="*/ 22 h 86"/>
                <a:gd name="T46" fmla="*/ 20 w 112"/>
                <a:gd name="T47" fmla="*/ 41 h 86"/>
                <a:gd name="T48" fmla="*/ 32 w 112"/>
                <a:gd name="T49" fmla="*/ 35 h 86"/>
                <a:gd name="T50" fmla="*/ 50 w 112"/>
                <a:gd name="T51" fmla="*/ 31 h 86"/>
                <a:gd name="T52" fmla="*/ 80 w 112"/>
                <a:gd name="T53" fmla="*/ 32 h 86"/>
                <a:gd name="T54" fmla="*/ 108 w 112"/>
                <a:gd name="T55" fmla="*/ 46 h 86"/>
                <a:gd name="T56" fmla="*/ 112 w 112"/>
                <a:gd name="T57" fmla="*/ 63 h 86"/>
                <a:gd name="T58" fmla="*/ 104 w 112"/>
                <a:gd name="T59" fmla="*/ 72 h 86"/>
                <a:gd name="T60" fmla="*/ 94 w 112"/>
                <a:gd name="T61" fmla="*/ 80 h 86"/>
                <a:gd name="T62" fmla="*/ 78 w 112"/>
                <a:gd name="T63" fmla="*/ 85 h 86"/>
                <a:gd name="T64" fmla="*/ 58 w 112"/>
                <a:gd name="T65" fmla="*/ 86 h 86"/>
                <a:gd name="T66" fmla="*/ 16 w 112"/>
                <a:gd name="T67" fmla="*/ 77 h 86"/>
                <a:gd name="T68" fmla="*/ 2 w 112"/>
                <a:gd name="T69" fmla="*/ 58 h 86"/>
                <a:gd name="T70" fmla="*/ 2 w 112"/>
                <a:gd name="T71" fmla="*/ 30 h 86"/>
                <a:gd name="T72" fmla="*/ 18 w 112"/>
                <a:gd name="T73" fmla="*/ 9 h 86"/>
                <a:gd name="T74" fmla="*/ 60 w 112"/>
                <a:gd name="T7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86">
                  <a:moveTo>
                    <a:pt x="58" y="39"/>
                  </a:moveTo>
                  <a:lnTo>
                    <a:pt x="48" y="40"/>
                  </a:lnTo>
                  <a:lnTo>
                    <a:pt x="40" y="41"/>
                  </a:lnTo>
                  <a:lnTo>
                    <a:pt x="34" y="44"/>
                  </a:lnTo>
                  <a:lnTo>
                    <a:pt x="28" y="48"/>
                  </a:lnTo>
                  <a:lnTo>
                    <a:pt x="24" y="52"/>
                  </a:lnTo>
                  <a:lnTo>
                    <a:pt x="24" y="57"/>
                  </a:lnTo>
                  <a:lnTo>
                    <a:pt x="24" y="63"/>
                  </a:lnTo>
                  <a:lnTo>
                    <a:pt x="28" y="68"/>
                  </a:lnTo>
                  <a:lnTo>
                    <a:pt x="32" y="71"/>
                  </a:lnTo>
                  <a:lnTo>
                    <a:pt x="36" y="73"/>
                  </a:lnTo>
                  <a:lnTo>
                    <a:pt x="42" y="75"/>
                  </a:lnTo>
                  <a:lnTo>
                    <a:pt x="50" y="77"/>
                  </a:lnTo>
                  <a:lnTo>
                    <a:pt x="58" y="78"/>
                  </a:lnTo>
                  <a:lnTo>
                    <a:pt x="66" y="77"/>
                  </a:lnTo>
                  <a:lnTo>
                    <a:pt x="74" y="75"/>
                  </a:lnTo>
                  <a:lnTo>
                    <a:pt x="82" y="72"/>
                  </a:lnTo>
                  <a:lnTo>
                    <a:pt x="86" y="68"/>
                  </a:lnTo>
                  <a:lnTo>
                    <a:pt x="90" y="64"/>
                  </a:lnTo>
                  <a:lnTo>
                    <a:pt x="90" y="58"/>
                  </a:lnTo>
                  <a:lnTo>
                    <a:pt x="90" y="53"/>
                  </a:lnTo>
                  <a:lnTo>
                    <a:pt x="86" y="48"/>
                  </a:lnTo>
                  <a:lnTo>
                    <a:pt x="82" y="44"/>
                  </a:lnTo>
                  <a:lnTo>
                    <a:pt x="74" y="41"/>
                  </a:lnTo>
                  <a:lnTo>
                    <a:pt x="66" y="40"/>
                  </a:lnTo>
                  <a:lnTo>
                    <a:pt x="58" y="39"/>
                  </a:lnTo>
                  <a:close/>
                  <a:moveTo>
                    <a:pt x="60" y="0"/>
                  </a:moveTo>
                  <a:lnTo>
                    <a:pt x="80" y="1"/>
                  </a:lnTo>
                  <a:lnTo>
                    <a:pt x="94" y="5"/>
                  </a:lnTo>
                  <a:lnTo>
                    <a:pt x="100" y="8"/>
                  </a:lnTo>
                  <a:lnTo>
                    <a:pt x="104" y="12"/>
                  </a:lnTo>
                  <a:lnTo>
                    <a:pt x="108" y="16"/>
                  </a:lnTo>
                  <a:lnTo>
                    <a:pt x="110" y="21"/>
                  </a:lnTo>
                  <a:lnTo>
                    <a:pt x="88" y="22"/>
                  </a:lnTo>
                  <a:lnTo>
                    <a:pt x="86" y="18"/>
                  </a:lnTo>
                  <a:lnTo>
                    <a:pt x="84" y="15"/>
                  </a:lnTo>
                  <a:lnTo>
                    <a:pt x="80" y="13"/>
                  </a:lnTo>
                  <a:lnTo>
                    <a:pt x="74" y="10"/>
                  </a:lnTo>
                  <a:lnTo>
                    <a:pt x="68" y="9"/>
                  </a:lnTo>
                  <a:lnTo>
                    <a:pt x="60" y="8"/>
                  </a:lnTo>
                  <a:lnTo>
                    <a:pt x="54" y="9"/>
                  </a:lnTo>
                  <a:lnTo>
                    <a:pt x="48" y="10"/>
                  </a:lnTo>
                  <a:lnTo>
                    <a:pt x="42" y="11"/>
                  </a:lnTo>
                  <a:lnTo>
                    <a:pt x="36" y="14"/>
                  </a:lnTo>
                  <a:lnTo>
                    <a:pt x="30" y="17"/>
                  </a:lnTo>
                  <a:lnTo>
                    <a:pt x="26" y="22"/>
                  </a:lnTo>
                  <a:lnTo>
                    <a:pt x="22" y="30"/>
                  </a:lnTo>
                  <a:lnTo>
                    <a:pt x="20" y="41"/>
                  </a:lnTo>
                  <a:lnTo>
                    <a:pt x="26" y="38"/>
                  </a:lnTo>
                  <a:lnTo>
                    <a:pt x="32" y="35"/>
                  </a:lnTo>
                  <a:lnTo>
                    <a:pt x="38" y="33"/>
                  </a:lnTo>
                  <a:lnTo>
                    <a:pt x="50" y="31"/>
                  </a:lnTo>
                  <a:lnTo>
                    <a:pt x="62" y="30"/>
                  </a:lnTo>
                  <a:lnTo>
                    <a:pt x="80" y="32"/>
                  </a:lnTo>
                  <a:lnTo>
                    <a:pt x="98" y="38"/>
                  </a:lnTo>
                  <a:lnTo>
                    <a:pt x="108" y="46"/>
                  </a:lnTo>
                  <a:lnTo>
                    <a:pt x="112" y="57"/>
                  </a:lnTo>
                  <a:lnTo>
                    <a:pt x="112" y="63"/>
                  </a:lnTo>
                  <a:lnTo>
                    <a:pt x="108" y="67"/>
                  </a:lnTo>
                  <a:lnTo>
                    <a:pt x="104" y="72"/>
                  </a:lnTo>
                  <a:lnTo>
                    <a:pt x="100" y="76"/>
                  </a:lnTo>
                  <a:lnTo>
                    <a:pt x="94" y="80"/>
                  </a:lnTo>
                  <a:lnTo>
                    <a:pt x="86" y="83"/>
                  </a:lnTo>
                  <a:lnTo>
                    <a:pt x="78" y="85"/>
                  </a:lnTo>
                  <a:lnTo>
                    <a:pt x="68" y="86"/>
                  </a:lnTo>
                  <a:lnTo>
                    <a:pt x="58" y="86"/>
                  </a:lnTo>
                  <a:lnTo>
                    <a:pt x="36" y="84"/>
                  </a:lnTo>
                  <a:lnTo>
                    <a:pt x="16" y="77"/>
                  </a:lnTo>
                  <a:lnTo>
                    <a:pt x="8" y="69"/>
                  </a:lnTo>
                  <a:lnTo>
                    <a:pt x="2" y="58"/>
                  </a:lnTo>
                  <a:lnTo>
                    <a:pt x="0" y="45"/>
                  </a:lnTo>
                  <a:lnTo>
                    <a:pt x="2" y="30"/>
                  </a:lnTo>
                  <a:lnTo>
                    <a:pt x="8" y="18"/>
                  </a:lnTo>
                  <a:lnTo>
                    <a:pt x="18" y="9"/>
                  </a:lnTo>
                  <a:lnTo>
                    <a:pt x="36" y="2"/>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19" name="Freeform 113"/>
            <p:cNvSpPr>
              <a:spLocks noEditPoints="1"/>
            </p:cNvSpPr>
            <p:nvPr/>
          </p:nvSpPr>
          <p:spPr bwMode="auto">
            <a:xfrm>
              <a:off x="3151" y="3342"/>
              <a:ext cx="55" cy="86"/>
            </a:xfrm>
            <a:custGeom>
              <a:avLst/>
              <a:gdLst>
                <a:gd name="T0" fmla="*/ 56 w 110"/>
                <a:gd name="T1" fmla="*/ 8 h 86"/>
                <a:gd name="T2" fmla="*/ 46 w 110"/>
                <a:gd name="T3" fmla="*/ 9 h 86"/>
                <a:gd name="T4" fmla="*/ 38 w 110"/>
                <a:gd name="T5" fmla="*/ 11 h 86"/>
                <a:gd name="T6" fmla="*/ 32 w 110"/>
                <a:gd name="T7" fmla="*/ 15 h 86"/>
                <a:gd name="T8" fmla="*/ 26 w 110"/>
                <a:gd name="T9" fmla="*/ 21 h 86"/>
                <a:gd name="T10" fmla="*/ 22 w 110"/>
                <a:gd name="T11" fmla="*/ 31 h 86"/>
                <a:gd name="T12" fmla="*/ 22 w 110"/>
                <a:gd name="T13" fmla="*/ 43 h 86"/>
                <a:gd name="T14" fmla="*/ 22 w 110"/>
                <a:gd name="T15" fmla="*/ 55 h 86"/>
                <a:gd name="T16" fmla="*/ 26 w 110"/>
                <a:gd name="T17" fmla="*/ 65 h 86"/>
                <a:gd name="T18" fmla="*/ 32 w 110"/>
                <a:gd name="T19" fmla="*/ 71 h 86"/>
                <a:gd name="T20" fmla="*/ 36 w 110"/>
                <a:gd name="T21" fmla="*/ 74 h 86"/>
                <a:gd name="T22" fmla="*/ 42 w 110"/>
                <a:gd name="T23" fmla="*/ 76 h 86"/>
                <a:gd name="T24" fmla="*/ 48 w 110"/>
                <a:gd name="T25" fmla="*/ 77 h 86"/>
                <a:gd name="T26" fmla="*/ 56 w 110"/>
                <a:gd name="T27" fmla="*/ 78 h 86"/>
                <a:gd name="T28" fmla="*/ 62 w 110"/>
                <a:gd name="T29" fmla="*/ 77 h 86"/>
                <a:gd name="T30" fmla="*/ 68 w 110"/>
                <a:gd name="T31" fmla="*/ 76 h 86"/>
                <a:gd name="T32" fmla="*/ 74 w 110"/>
                <a:gd name="T33" fmla="*/ 74 h 86"/>
                <a:gd name="T34" fmla="*/ 80 w 110"/>
                <a:gd name="T35" fmla="*/ 71 h 86"/>
                <a:gd name="T36" fmla="*/ 86 w 110"/>
                <a:gd name="T37" fmla="*/ 65 h 86"/>
                <a:gd name="T38" fmla="*/ 88 w 110"/>
                <a:gd name="T39" fmla="*/ 55 h 86"/>
                <a:gd name="T40" fmla="*/ 90 w 110"/>
                <a:gd name="T41" fmla="*/ 43 h 86"/>
                <a:gd name="T42" fmla="*/ 88 w 110"/>
                <a:gd name="T43" fmla="*/ 31 h 86"/>
                <a:gd name="T44" fmla="*/ 86 w 110"/>
                <a:gd name="T45" fmla="*/ 21 h 86"/>
                <a:gd name="T46" fmla="*/ 80 w 110"/>
                <a:gd name="T47" fmla="*/ 15 h 86"/>
                <a:gd name="T48" fmla="*/ 74 w 110"/>
                <a:gd name="T49" fmla="*/ 12 h 86"/>
                <a:gd name="T50" fmla="*/ 68 w 110"/>
                <a:gd name="T51" fmla="*/ 10 h 86"/>
                <a:gd name="T52" fmla="*/ 62 w 110"/>
                <a:gd name="T53" fmla="*/ 9 h 86"/>
                <a:gd name="T54" fmla="*/ 56 w 110"/>
                <a:gd name="T55" fmla="*/ 8 h 86"/>
                <a:gd name="T56" fmla="*/ 56 w 110"/>
                <a:gd name="T57" fmla="*/ 0 h 86"/>
                <a:gd name="T58" fmla="*/ 64 w 110"/>
                <a:gd name="T59" fmla="*/ 0 h 86"/>
                <a:gd name="T60" fmla="*/ 72 w 110"/>
                <a:gd name="T61" fmla="*/ 1 h 86"/>
                <a:gd name="T62" fmla="*/ 80 w 110"/>
                <a:gd name="T63" fmla="*/ 3 h 86"/>
                <a:gd name="T64" fmla="*/ 86 w 110"/>
                <a:gd name="T65" fmla="*/ 5 h 86"/>
                <a:gd name="T66" fmla="*/ 92 w 110"/>
                <a:gd name="T67" fmla="*/ 7 h 86"/>
                <a:gd name="T68" fmla="*/ 96 w 110"/>
                <a:gd name="T69" fmla="*/ 10 h 86"/>
                <a:gd name="T70" fmla="*/ 102 w 110"/>
                <a:gd name="T71" fmla="*/ 16 h 86"/>
                <a:gd name="T72" fmla="*/ 106 w 110"/>
                <a:gd name="T73" fmla="*/ 23 h 86"/>
                <a:gd name="T74" fmla="*/ 110 w 110"/>
                <a:gd name="T75" fmla="*/ 32 h 86"/>
                <a:gd name="T76" fmla="*/ 110 w 110"/>
                <a:gd name="T77" fmla="*/ 43 h 86"/>
                <a:gd name="T78" fmla="*/ 110 w 110"/>
                <a:gd name="T79" fmla="*/ 57 h 86"/>
                <a:gd name="T80" fmla="*/ 104 w 110"/>
                <a:gd name="T81" fmla="*/ 67 h 86"/>
                <a:gd name="T82" fmla="*/ 100 w 110"/>
                <a:gd name="T83" fmla="*/ 73 h 86"/>
                <a:gd name="T84" fmla="*/ 94 w 110"/>
                <a:gd name="T85" fmla="*/ 78 h 86"/>
                <a:gd name="T86" fmla="*/ 86 w 110"/>
                <a:gd name="T87" fmla="*/ 81 h 86"/>
                <a:gd name="T88" fmla="*/ 78 w 110"/>
                <a:gd name="T89" fmla="*/ 84 h 86"/>
                <a:gd name="T90" fmla="*/ 68 w 110"/>
                <a:gd name="T91" fmla="*/ 86 h 86"/>
                <a:gd name="T92" fmla="*/ 56 w 110"/>
                <a:gd name="T93" fmla="*/ 86 h 86"/>
                <a:gd name="T94" fmla="*/ 34 w 110"/>
                <a:gd name="T95" fmla="*/ 84 h 86"/>
                <a:gd name="T96" fmla="*/ 18 w 110"/>
                <a:gd name="T97" fmla="*/ 78 h 86"/>
                <a:gd name="T98" fmla="*/ 8 w 110"/>
                <a:gd name="T99" fmla="*/ 69 h 86"/>
                <a:gd name="T100" fmla="*/ 2 w 110"/>
                <a:gd name="T101" fmla="*/ 57 h 86"/>
                <a:gd name="T102" fmla="*/ 0 w 110"/>
                <a:gd name="T103" fmla="*/ 43 h 86"/>
                <a:gd name="T104" fmla="*/ 2 w 110"/>
                <a:gd name="T105" fmla="*/ 30 h 86"/>
                <a:gd name="T106" fmla="*/ 6 w 110"/>
                <a:gd name="T107" fmla="*/ 19 h 86"/>
                <a:gd name="T108" fmla="*/ 12 w 110"/>
                <a:gd name="T109" fmla="*/ 13 h 86"/>
                <a:gd name="T110" fmla="*/ 18 w 110"/>
                <a:gd name="T111" fmla="*/ 8 h 86"/>
                <a:gd name="T112" fmla="*/ 24 w 110"/>
                <a:gd name="T113" fmla="*/ 5 h 86"/>
                <a:gd name="T114" fmla="*/ 34 w 110"/>
                <a:gd name="T115" fmla="*/ 2 h 86"/>
                <a:gd name="T116" fmla="*/ 44 w 110"/>
                <a:gd name="T117" fmla="*/ 0 h 86"/>
                <a:gd name="T118" fmla="*/ 56 w 110"/>
                <a:gd name="T1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6">
                  <a:moveTo>
                    <a:pt x="56" y="8"/>
                  </a:moveTo>
                  <a:lnTo>
                    <a:pt x="46" y="9"/>
                  </a:lnTo>
                  <a:lnTo>
                    <a:pt x="38" y="11"/>
                  </a:lnTo>
                  <a:lnTo>
                    <a:pt x="32" y="15"/>
                  </a:lnTo>
                  <a:lnTo>
                    <a:pt x="26" y="21"/>
                  </a:lnTo>
                  <a:lnTo>
                    <a:pt x="22" y="31"/>
                  </a:lnTo>
                  <a:lnTo>
                    <a:pt x="22" y="43"/>
                  </a:lnTo>
                  <a:lnTo>
                    <a:pt x="22" y="55"/>
                  </a:lnTo>
                  <a:lnTo>
                    <a:pt x="26" y="65"/>
                  </a:lnTo>
                  <a:lnTo>
                    <a:pt x="32" y="71"/>
                  </a:lnTo>
                  <a:lnTo>
                    <a:pt x="36" y="74"/>
                  </a:lnTo>
                  <a:lnTo>
                    <a:pt x="42" y="76"/>
                  </a:lnTo>
                  <a:lnTo>
                    <a:pt x="48" y="77"/>
                  </a:lnTo>
                  <a:lnTo>
                    <a:pt x="56" y="78"/>
                  </a:lnTo>
                  <a:lnTo>
                    <a:pt x="62" y="77"/>
                  </a:lnTo>
                  <a:lnTo>
                    <a:pt x="68" y="76"/>
                  </a:lnTo>
                  <a:lnTo>
                    <a:pt x="74" y="74"/>
                  </a:lnTo>
                  <a:lnTo>
                    <a:pt x="80" y="71"/>
                  </a:lnTo>
                  <a:lnTo>
                    <a:pt x="86" y="65"/>
                  </a:lnTo>
                  <a:lnTo>
                    <a:pt x="88" y="55"/>
                  </a:lnTo>
                  <a:lnTo>
                    <a:pt x="90" y="43"/>
                  </a:lnTo>
                  <a:lnTo>
                    <a:pt x="88" y="31"/>
                  </a:lnTo>
                  <a:lnTo>
                    <a:pt x="86" y="21"/>
                  </a:lnTo>
                  <a:lnTo>
                    <a:pt x="80" y="15"/>
                  </a:lnTo>
                  <a:lnTo>
                    <a:pt x="74" y="12"/>
                  </a:lnTo>
                  <a:lnTo>
                    <a:pt x="68" y="10"/>
                  </a:lnTo>
                  <a:lnTo>
                    <a:pt x="62" y="9"/>
                  </a:lnTo>
                  <a:lnTo>
                    <a:pt x="56" y="8"/>
                  </a:lnTo>
                  <a:close/>
                  <a:moveTo>
                    <a:pt x="56" y="0"/>
                  </a:moveTo>
                  <a:lnTo>
                    <a:pt x="64" y="0"/>
                  </a:lnTo>
                  <a:lnTo>
                    <a:pt x="72" y="1"/>
                  </a:lnTo>
                  <a:lnTo>
                    <a:pt x="80" y="3"/>
                  </a:lnTo>
                  <a:lnTo>
                    <a:pt x="86" y="5"/>
                  </a:lnTo>
                  <a:lnTo>
                    <a:pt x="92" y="7"/>
                  </a:lnTo>
                  <a:lnTo>
                    <a:pt x="96" y="10"/>
                  </a:lnTo>
                  <a:lnTo>
                    <a:pt x="102" y="16"/>
                  </a:lnTo>
                  <a:lnTo>
                    <a:pt x="106" y="23"/>
                  </a:lnTo>
                  <a:lnTo>
                    <a:pt x="110" y="32"/>
                  </a:lnTo>
                  <a:lnTo>
                    <a:pt x="110" y="43"/>
                  </a:lnTo>
                  <a:lnTo>
                    <a:pt x="110" y="57"/>
                  </a:lnTo>
                  <a:lnTo>
                    <a:pt x="104" y="67"/>
                  </a:lnTo>
                  <a:lnTo>
                    <a:pt x="100" y="73"/>
                  </a:lnTo>
                  <a:lnTo>
                    <a:pt x="94" y="78"/>
                  </a:lnTo>
                  <a:lnTo>
                    <a:pt x="86" y="81"/>
                  </a:lnTo>
                  <a:lnTo>
                    <a:pt x="78" y="84"/>
                  </a:lnTo>
                  <a:lnTo>
                    <a:pt x="68" y="86"/>
                  </a:lnTo>
                  <a:lnTo>
                    <a:pt x="56" y="86"/>
                  </a:lnTo>
                  <a:lnTo>
                    <a:pt x="34" y="84"/>
                  </a:lnTo>
                  <a:lnTo>
                    <a:pt x="18" y="78"/>
                  </a:lnTo>
                  <a:lnTo>
                    <a:pt x="8" y="69"/>
                  </a:lnTo>
                  <a:lnTo>
                    <a:pt x="2" y="57"/>
                  </a:lnTo>
                  <a:lnTo>
                    <a:pt x="0" y="43"/>
                  </a:lnTo>
                  <a:lnTo>
                    <a:pt x="2" y="30"/>
                  </a:lnTo>
                  <a:lnTo>
                    <a:pt x="6" y="19"/>
                  </a:lnTo>
                  <a:lnTo>
                    <a:pt x="12" y="13"/>
                  </a:lnTo>
                  <a:lnTo>
                    <a:pt x="18" y="8"/>
                  </a:lnTo>
                  <a:lnTo>
                    <a:pt x="24" y="5"/>
                  </a:lnTo>
                  <a:lnTo>
                    <a:pt x="34" y="2"/>
                  </a:lnTo>
                  <a:lnTo>
                    <a:pt x="44" y="0"/>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20" name="Freeform 114"/>
            <p:cNvSpPr>
              <a:spLocks noEditPoints="1"/>
            </p:cNvSpPr>
            <p:nvPr/>
          </p:nvSpPr>
          <p:spPr bwMode="auto">
            <a:xfrm>
              <a:off x="3512" y="1312"/>
              <a:ext cx="1" cy="1957"/>
            </a:xfrm>
            <a:custGeom>
              <a:avLst/>
              <a:gdLst>
                <a:gd name="T0" fmla="*/ 0 w 2"/>
                <a:gd name="T1" fmla="*/ 1923 h 1957"/>
                <a:gd name="T2" fmla="*/ 2 w 2"/>
                <a:gd name="T3" fmla="*/ 1893 h 1957"/>
                <a:gd name="T4" fmla="*/ 2 w 2"/>
                <a:gd name="T5" fmla="*/ 1868 h 1957"/>
                <a:gd name="T6" fmla="*/ 0 w 2"/>
                <a:gd name="T7" fmla="*/ 1839 h 1957"/>
                <a:gd name="T8" fmla="*/ 0 w 2"/>
                <a:gd name="T9" fmla="*/ 1804 h 1957"/>
                <a:gd name="T10" fmla="*/ 0 w 2"/>
                <a:gd name="T11" fmla="*/ 1760 h 1957"/>
                <a:gd name="T12" fmla="*/ 2 w 2"/>
                <a:gd name="T13" fmla="*/ 1730 h 1957"/>
                <a:gd name="T14" fmla="*/ 2 w 2"/>
                <a:gd name="T15" fmla="*/ 1706 h 1957"/>
                <a:gd name="T16" fmla="*/ 0 w 2"/>
                <a:gd name="T17" fmla="*/ 1676 h 1957"/>
                <a:gd name="T18" fmla="*/ 0 w 2"/>
                <a:gd name="T19" fmla="*/ 1642 h 1957"/>
                <a:gd name="T20" fmla="*/ 0 w 2"/>
                <a:gd name="T21" fmla="*/ 1597 h 1957"/>
                <a:gd name="T22" fmla="*/ 2 w 2"/>
                <a:gd name="T23" fmla="*/ 1568 h 1957"/>
                <a:gd name="T24" fmla="*/ 2 w 2"/>
                <a:gd name="T25" fmla="*/ 1543 h 1957"/>
                <a:gd name="T26" fmla="*/ 0 w 2"/>
                <a:gd name="T27" fmla="*/ 1513 h 1957"/>
                <a:gd name="T28" fmla="*/ 0 w 2"/>
                <a:gd name="T29" fmla="*/ 1479 h 1957"/>
                <a:gd name="T30" fmla="*/ 0 w 2"/>
                <a:gd name="T31" fmla="*/ 1435 h 1957"/>
                <a:gd name="T32" fmla="*/ 2 w 2"/>
                <a:gd name="T33" fmla="*/ 1405 h 1957"/>
                <a:gd name="T34" fmla="*/ 2 w 2"/>
                <a:gd name="T35" fmla="*/ 1380 h 1957"/>
                <a:gd name="T36" fmla="*/ 0 w 2"/>
                <a:gd name="T37" fmla="*/ 1351 h 1957"/>
                <a:gd name="T38" fmla="*/ 0 w 2"/>
                <a:gd name="T39" fmla="*/ 1316 h 1957"/>
                <a:gd name="T40" fmla="*/ 0 w 2"/>
                <a:gd name="T41" fmla="*/ 1272 h 1957"/>
                <a:gd name="T42" fmla="*/ 2 w 2"/>
                <a:gd name="T43" fmla="*/ 1242 h 1957"/>
                <a:gd name="T44" fmla="*/ 2 w 2"/>
                <a:gd name="T45" fmla="*/ 1218 h 1957"/>
                <a:gd name="T46" fmla="*/ 0 w 2"/>
                <a:gd name="T47" fmla="*/ 1188 h 1957"/>
                <a:gd name="T48" fmla="*/ 0 w 2"/>
                <a:gd name="T49" fmla="*/ 1153 h 1957"/>
                <a:gd name="T50" fmla="*/ 0 w 2"/>
                <a:gd name="T51" fmla="*/ 1109 h 1957"/>
                <a:gd name="T52" fmla="*/ 2 w 2"/>
                <a:gd name="T53" fmla="*/ 1080 h 1957"/>
                <a:gd name="T54" fmla="*/ 2 w 2"/>
                <a:gd name="T55" fmla="*/ 1055 h 1957"/>
                <a:gd name="T56" fmla="*/ 0 w 2"/>
                <a:gd name="T57" fmla="*/ 1025 h 1957"/>
                <a:gd name="T58" fmla="*/ 0 w 2"/>
                <a:gd name="T59" fmla="*/ 991 h 1957"/>
                <a:gd name="T60" fmla="*/ 0 w 2"/>
                <a:gd name="T61" fmla="*/ 946 h 1957"/>
                <a:gd name="T62" fmla="*/ 2 w 2"/>
                <a:gd name="T63" fmla="*/ 917 h 1957"/>
                <a:gd name="T64" fmla="*/ 2 w 2"/>
                <a:gd name="T65" fmla="*/ 892 h 1957"/>
                <a:gd name="T66" fmla="*/ 0 w 2"/>
                <a:gd name="T67" fmla="*/ 863 h 1957"/>
                <a:gd name="T68" fmla="*/ 0 w 2"/>
                <a:gd name="T69" fmla="*/ 828 h 1957"/>
                <a:gd name="T70" fmla="*/ 0 w 2"/>
                <a:gd name="T71" fmla="*/ 784 h 1957"/>
                <a:gd name="T72" fmla="*/ 2 w 2"/>
                <a:gd name="T73" fmla="*/ 754 h 1957"/>
                <a:gd name="T74" fmla="*/ 2 w 2"/>
                <a:gd name="T75" fmla="*/ 730 h 1957"/>
                <a:gd name="T76" fmla="*/ 0 w 2"/>
                <a:gd name="T77" fmla="*/ 700 h 1957"/>
                <a:gd name="T78" fmla="*/ 0 w 2"/>
                <a:gd name="T79" fmla="*/ 665 h 1957"/>
                <a:gd name="T80" fmla="*/ 0 w 2"/>
                <a:gd name="T81" fmla="*/ 621 h 1957"/>
                <a:gd name="T82" fmla="*/ 2 w 2"/>
                <a:gd name="T83" fmla="*/ 592 h 1957"/>
                <a:gd name="T84" fmla="*/ 2 w 2"/>
                <a:gd name="T85" fmla="*/ 567 h 1957"/>
                <a:gd name="T86" fmla="*/ 0 w 2"/>
                <a:gd name="T87" fmla="*/ 537 h 1957"/>
                <a:gd name="T88" fmla="*/ 0 w 2"/>
                <a:gd name="T89" fmla="*/ 503 h 1957"/>
                <a:gd name="T90" fmla="*/ 0 w 2"/>
                <a:gd name="T91" fmla="*/ 458 h 1957"/>
                <a:gd name="T92" fmla="*/ 2 w 2"/>
                <a:gd name="T93" fmla="*/ 429 h 1957"/>
                <a:gd name="T94" fmla="*/ 2 w 2"/>
                <a:gd name="T95" fmla="*/ 404 h 1957"/>
                <a:gd name="T96" fmla="*/ 0 w 2"/>
                <a:gd name="T97" fmla="*/ 375 h 1957"/>
                <a:gd name="T98" fmla="*/ 0 w 2"/>
                <a:gd name="T99" fmla="*/ 340 h 1957"/>
                <a:gd name="T100" fmla="*/ 0 w 2"/>
                <a:gd name="T101" fmla="*/ 296 h 1957"/>
                <a:gd name="T102" fmla="*/ 2 w 2"/>
                <a:gd name="T103" fmla="*/ 266 h 1957"/>
                <a:gd name="T104" fmla="*/ 2 w 2"/>
                <a:gd name="T105" fmla="*/ 241 h 1957"/>
                <a:gd name="T106" fmla="*/ 0 w 2"/>
                <a:gd name="T107" fmla="*/ 212 h 1957"/>
                <a:gd name="T108" fmla="*/ 0 w 2"/>
                <a:gd name="T109" fmla="*/ 177 h 1957"/>
                <a:gd name="T110" fmla="*/ 0 w 2"/>
                <a:gd name="T111" fmla="*/ 133 h 1957"/>
                <a:gd name="T112" fmla="*/ 2 w 2"/>
                <a:gd name="T113" fmla="*/ 103 h 1957"/>
                <a:gd name="T114" fmla="*/ 2 w 2"/>
                <a:gd name="T115" fmla="*/ 79 h 1957"/>
                <a:gd name="T116" fmla="*/ 0 w 2"/>
                <a:gd name="T117" fmla="*/ 49 h 1957"/>
                <a:gd name="T118" fmla="*/ 0 w 2"/>
                <a:gd name="T119" fmla="*/ 1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1957">
                  <a:moveTo>
                    <a:pt x="0" y="1952"/>
                  </a:moveTo>
                  <a:lnTo>
                    <a:pt x="2" y="1952"/>
                  </a:lnTo>
                  <a:lnTo>
                    <a:pt x="2" y="1957"/>
                  </a:lnTo>
                  <a:lnTo>
                    <a:pt x="0" y="1957"/>
                  </a:lnTo>
                  <a:lnTo>
                    <a:pt x="0" y="1952"/>
                  </a:lnTo>
                  <a:close/>
                  <a:moveTo>
                    <a:pt x="0" y="1937"/>
                  </a:moveTo>
                  <a:lnTo>
                    <a:pt x="2" y="1937"/>
                  </a:lnTo>
                  <a:lnTo>
                    <a:pt x="2" y="1942"/>
                  </a:lnTo>
                  <a:lnTo>
                    <a:pt x="0" y="1942"/>
                  </a:lnTo>
                  <a:lnTo>
                    <a:pt x="0" y="1937"/>
                  </a:lnTo>
                  <a:close/>
                  <a:moveTo>
                    <a:pt x="0" y="1923"/>
                  </a:moveTo>
                  <a:lnTo>
                    <a:pt x="2" y="1923"/>
                  </a:lnTo>
                  <a:lnTo>
                    <a:pt x="2" y="1928"/>
                  </a:lnTo>
                  <a:lnTo>
                    <a:pt x="0" y="1928"/>
                  </a:lnTo>
                  <a:lnTo>
                    <a:pt x="0" y="1923"/>
                  </a:lnTo>
                  <a:close/>
                  <a:moveTo>
                    <a:pt x="0" y="1908"/>
                  </a:moveTo>
                  <a:lnTo>
                    <a:pt x="2" y="1908"/>
                  </a:lnTo>
                  <a:lnTo>
                    <a:pt x="2" y="1913"/>
                  </a:lnTo>
                  <a:lnTo>
                    <a:pt x="0" y="1913"/>
                  </a:lnTo>
                  <a:lnTo>
                    <a:pt x="0" y="1908"/>
                  </a:lnTo>
                  <a:close/>
                  <a:moveTo>
                    <a:pt x="0" y="1893"/>
                  </a:moveTo>
                  <a:lnTo>
                    <a:pt x="2" y="1893"/>
                  </a:lnTo>
                  <a:lnTo>
                    <a:pt x="2" y="1898"/>
                  </a:lnTo>
                  <a:lnTo>
                    <a:pt x="0" y="1898"/>
                  </a:lnTo>
                  <a:lnTo>
                    <a:pt x="0" y="1893"/>
                  </a:lnTo>
                  <a:close/>
                  <a:moveTo>
                    <a:pt x="0" y="1878"/>
                  </a:moveTo>
                  <a:lnTo>
                    <a:pt x="2" y="1878"/>
                  </a:lnTo>
                  <a:lnTo>
                    <a:pt x="2" y="1883"/>
                  </a:lnTo>
                  <a:lnTo>
                    <a:pt x="0" y="1883"/>
                  </a:lnTo>
                  <a:lnTo>
                    <a:pt x="0" y="1878"/>
                  </a:lnTo>
                  <a:close/>
                  <a:moveTo>
                    <a:pt x="0" y="1863"/>
                  </a:moveTo>
                  <a:lnTo>
                    <a:pt x="2" y="1863"/>
                  </a:lnTo>
                  <a:lnTo>
                    <a:pt x="2" y="1868"/>
                  </a:lnTo>
                  <a:lnTo>
                    <a:pt x="0" y="1868"/>
                  </a:lnTo>
                  <a:lnTo>
                    <a:pt x="0" y="1863"/>
                  </a:lnTo>
                  <a:close/>
                  <a:moveTo>
                    <a:pt x="0" y="1849"/>
                  </a:moveTo>
                  <a:lnTo>
                    <a:pt x="2" y="1849"/>
                  </a:lnTo>
                  <a:lnTo>
                    <a:pt x="2" y="1854"/>
                  </a:lnTo>
                  <a:lnTo>
                    <a:pt x="0" y="1854"/>
                  </a:lnTo>
                  <a:lnTo>
                    <a:pt x="0" y="1849"/>
                  </a:lnTo>
                  <a:close/>
                  <a:moveTo>
                    <a:pt x="0" y="1834"/>
                  </a:moveTo>
                  <a:lnTo>
                    <a:pt x="2" y="1834"/>
                  </a:lnTo>
                  <a:lnTo>
                    <a:pt x="2" y="1839"/>
                  </a:lnTo>
                  <a:lnTo>
                    <a:pt x="0" y="1839"/>
                  </a:lnTo>
                  <a:lnTo>
                    <a:pt x="0" y="1834"/>
                  </a:lnTo>
                  <a:close/>
                  <a:moveTo>
                    <a:pt x="0" y="1819"/>
                  </a:moveTo>
                  <a:lnTo>
                    <a:pt x="2" y="1819"/>
                  </a:lnTo>
                  <a:lnTo>
                    <a:pt x="2" y="1824"/>
                  </a:lnTo>
                  <a:lnTo>
                    <a:pt x="0" y="1824"/>
                  </a:lnTo>
                  <a:lnTo>
                    <a:pt x="0" y="1819"/>
                  </a:lnTo>
                  <a:close/>
                  <a:moveTo>
                    <a:pt x="0" y="1804"/>
                  </a:moveTo>
                  <a:lnTo>
                    <a:pt x="2" y="1804"/>
                  </a:lnTo>
                  <a:lnTo>
                    <a:pt x="2" y="1809"/>
                  </a:lnTo>
                  <a:lnTo>
                    <a:pt x="0" y="1809"/>
                  </a:lnTo>
                  <a:lnTo>
                    <a:pt x="0" y="1804"/>
                  </a:lnTo>
                  <a:close/>
                  <a:moveTo>
                    <a:pt x="0" y="1789"/>
                  </a:moveTo>
                  <a:lnTo>
                    <a:pt x="2" y="1789"/>
                  </a:lnTo>
                  <a:lnTo>
                    <a:pt x="2" y="1794"/>
                  </a:lnTo>
                  <a:lnTo>
                    <a:pt x="0" y="1794"/>
                  </a:lnTo>
                  <a:lnTo>
                    <a:pt x="0" y="1789"/>
                  </a:lnTo>
                  <a:close/>
                  <a:moveTo>
                    <a:pt x="0" y="1775"/>
                  </a:moveTo>
                  <a:lnTo>
                    <a:pt x="2" y="1775"/>
                  </a:lnTo>
                  <a:lnTo>
                    <a:pt x="2" y="1780"/>
                  </a:lnTo>
                  <a:lnTo>
                    <a:pt x="0" y="1780"/>
                  </a:lnTo>
                  <a:lnTo>
                    <a:pt x="0" y="1775"/>
                  </a:lnTo>
                  <a:close/>
                  <a:moveTo>
                    <a:pt x="0" y="1760"/>
                  </a:moveTo>
                  <a:lnTo>
                    <a:pt x="2" y="1760"/>
                  </a:lnTo>
                  <a:lnTo>
                    <a:pt x="2" y="1765"/>
                  </a:lnTo>
                  <a:lnTo>
                    <a:pt x="0" y="1765"/>
                  </a:lnTo>
                  <a:lnTo>
                    <a:pt x="0" y="1760"/>
                  </a:lnTo>
                  <a:close/>
                  <a:moveTo>
                    <a:pt x="0" y="1745"/>
                  </a:moveTo>
                  <a:lnTo>
                    <a:pt x="2" y="1745"/>
                  </a:lnTo>
                  <a:lnTo>
                    <a:pt x="2" y="1750"/>
                  </a:lnTo>
                  <a:lnTo>
                    <a:pt x="0" y="1750"/>
                  </a:lnTo>
                  <a:lnTo>
                    <a:pt x="0" y="1745"/>
                  </a:lnTo>
                  <a:close/>
                  <a:moveTo>
                    <a:pt x="0" y="1730"/>
                  </a:moveTo>
                  <a:lnTo>
                    <a:pt x="2" y="1730"/>
                  </a:lnTo>
                  <a:lnTo>
                    <a:pt x="2" y="1735"/>
                  </a:lnTo>
                  <a:lnTo>
                    <a:pt x="0" y="1735"/>
                  </a:lnTo>
                  <a:lnTo>
                    <a:pt x="0" y="1730"/>
                  </a:lnTo>
                  <a:close/>
                  <a:moveTo>
                    <a:pt x="0" y="1716"/>
                  </a:moveTo>
                  <a:lnTo>
                    <a:pt x="2" y="1716"/>
                  </a:lnTo>
                  <a:lnTo>
                    <a:pt x="2" y="1720"/>
                  </a:lnTo>
                  <a:lnTo>
                    <a:pt x="0" y="1720"/>
                  </a:lnTo>
                  <a:lnTo>
                    <a:pt x="0" y="1716"/>
                  </a:lnTo>
                  <a:close/>
                  <a:moveTo>
                    <a:pt x="0" y="1701"/>
                  </a:moveTo>
                  <a:lnTo>
                    <a:pt x="2" y="1701"/>
                  </a:lnTo>
                  <a:lnTo>
                    <a:pt x="2" y="1706"/>
                  </a:lnTo>
                  <a:lnTo>
                    <a:pt x="0" y="1706"/>
                  </a:lnTo>
                  <a:lnTo>
                    <a:pt x="0" y="1701"/>
                  </a:lnTo>
                  <a:close/>
                  <a:moveTo>
                    <a:pt x="0" y="1686"/>
                  </a:moveTo>
                  <a:lnTo>
                    <a:pt x="2" y="1686"/>
                  </a:lnTo>
                  <a:lnTo>
                    <a:pt x="2" y="1691"/>
                  </a:lnTo>
                  <a:lnTo>
                    <a:pt x="0" y="1691"/>
                  </a:lnTo>
                  <a:lnTo>
                    <a:pt x="0" y="1686"/>
                  </a:lnTo>
                  <a:close/>
                  <a:moveTo>
                    <a:pt x="0" y="1671"/>
                  </a:moveTo>
                  <a:lnTo>
                    <a:pt x="2" y="1671"/>
                  </a:lnTo>
                  <a:lnTo>
                    <a:pt x="2" y="1676"/>
                  </a:lnTo>
                  <a:lnTo>
                    <a:pt x="0" y="1676"/>
                  </a:lnTo>
                  <a:lnTo>
                    <a:pt x="0" y="1671"/>
                  </a:lnTo>
                  <a:close/>
                  <a:moveTo>
                    <a:pt x="0" y="1656"/>
                  </a:moveTo>
                  <a:lnTo>
                    <a:pt x="2" y="1656"/>
                  </a:lnTo>
                  <a:lnTo>
                    <a:pt x="2" y="1661"/>
                  </a:lnTo>
                  <a:lnTo>
                    <a:pt x="0" y="1661"/>
                  </a:lnTo>
                  <a:lnTo>
                    <a:pt x="0" y="1656"/>
                  </a:lnTo>
                  <a:close/>
                  <a:moveTo>
                    <a:pt x="0" y="1642"/>
                  </a:moveTo>
                  <a:lnTo>
                    <a:pt x="2" y="1642"/>
                  </a:lnTo>
                  <a:lnTo>
                    <a:pt x="2" y="1647"/>
                  </a:lnTo>
                  <a:lnTo>
                    <a:pt x="0" y="1647"/>
                  </a:lnTo>
                  <a:lnTo>
                    <a:pt x="0" y="1642"/>
                  </a:lnTo>
                  <a:close/>
                  <a:moveTo>
                    <a:pt x="0" y="1627"/>
                  </a:moveTo>
                  <a:lnTo>
                    <a:pt x="2" y="1627"/>
                  </a:lnTo>
                  <a:lnTo>
                    <a:pt x="2" y="1632"/>
                  </a:lnTo>
                  <a:lnTo>
                    <a:pt x="0" y="1632"/>
                  </a:lnTo>
                  <a:lnTo>
                    <a:pt x="0" y="1627"/>
                  </a:lnTo>
                  <a:close/>
                  <a:moveTo>
                    <a:pt x="0" y="1612"/>
                  </a:moveTo>
                  <a:lnTo>
                    <a:pt x="2" y="1612"/>
                  </a:lnTo>
                  <a:lnTo>
                    <a:pt x="2" y="1617"/>
                  </a:lnTo>
                  <a:lnTo>
                    <a:pt x="0" y="1617"/>
                  </a:lnTo>
                  <a:lnTo>
                    <a:pt x="0" y="1612"/>
                  </a:lnTo>
                  <a:close/>
                  <a:moveTo>
                    <a:pt x="0" y="1597"/>
                  </a:moveTo>
                  <a:lnTo>
                    <a:pt x="2" y="1597"/>
                  </a:lnTo>
                  <a:lnTo>
                    <a:pt x="2" y="1602"/>
                  </a:lnTo>
                  <a:lnTo>
                    <a:pt x="0" y="1602"/>
                  </a:lnTo>
                  <a:lnTo>
                    <a:pt x="0" y="1597"/>
                  </a:lnTo>
                  <a:close/>
                  <a:moveTo>
                    <a:pt x="0" y="1582"/>
                  </a:moveTo>
                  <a:lnTo>
                    <a:pt x="2" y="1582"/>
                  </a:lnTo>
                  <a:lnTo>
                    <a:pt x="2" y="1587"/>
                  </a:lnTo>
                  <a:lnTo>
                    <a:pt x="0" y="1587"/>
                  </a:lnTo>
                  <a:lnTo>
                    <a:pt x="0" y="1582"/>
                  </a:lnTo>
                  <a:close/>
                  <a:moveTo>
                    <a:pt x="0" y="1568"/>
                  </a:moveTo>
                  <a:lnTo>
                    <a:pt x="2" y="1568"/>
                  </a:lnTo>
                  <a:lnTo>
                    <a:pt x="2" y="1573"/>
                  </a:lnTo>
                  <a:lnTo>
                    <a:pt x="0" y="1573"/>
                  </a:lnTo>
                  <a:lnTo>
                    <a:pt x="0" y="1568"/>
                  </a:lnTo>
                  <a:close/>
                  <a:moveTo>
                    <a:pt x="0" y="1553"/>
                  </a:moveTo>
                  <a:lnTo>
                    <a:pt x="2" y="1553"/>
                  </a:lnTo>
                  <a:lnTo>
                    <a:pt x="2" y="1558"/>
                  </a:lnTo>
                  <a:lnTo>
                    <a:pt x="0" y="1558"/>
                  </a:lnTo>
                  <a:lnTo>
                    <a:pt x="0" y="1553"/>
                  </a:lnTo>
                  <a:close/>
                  <a:moveTo>
                    <a:pt x="0" y="1538"/>
                  </a:moveTo>
                  <a:lnTo>
                    <a:pt x="2" y="1538"/>
                  </a:lnTo>
                  <a:lnTo>
                    <a:pt x="2" y="1543"/>
                  </a:lnTo>
                  <a:lnTo>
                    <a:pt x="0" y="1543"/>
                  </a:lnTo>
                  <a:lnTo>
                    <a:pt x="0" y="1538"/>
                  </a:lnTo>
                  <a:close/>
                  <a:moveTo>
                    <a:pt x="0" y="1523"/>
                  </a:moveTo>
                  <a:lnTo>
                    <a:pt x="2" y="1523"/>
                  </a:lnTo>
                  <a:lnTo>
                    <a:pt x="2" y="1528"/>
                  </a:lnTo>
                  <a:lnTo>
                    <a:pt x="0" y="1528"/>
                  </a:lnTo>
                  <a:lnTo>
                    <a:pt x="0" y="1523"/>
                  </a:lnTo>
                  <a:close/>
                  <a:moveTo>
                    <a:pt x="0" y="1508"/>
                  </a:moveTo>
                  <a:lnTo>
                    <a:pt x="2" y="1508"/>
                  </a:lnTo>
                  <a:lnTo>
                    <a:pt x="2" y="1513"/>
                  </a:lnTo>
                  <a:lnTo>
                    <a:pt x="0" y="1513"/>
                  </a:lnTo>
                  <a:lnTo>
                    <a:pt x="0" y="1508"/>
                  </a:lnTo>
                  <a:close/>
                  <a:moveTo>
                    <a:pt x="0" y="1494"/>
                  </a:moveTo>
                  <a:lnTo>
                    <a:pt x="2" y="1494"/>
                  </a:lnTo>
                  <a:lnTo>
                    <a:pt x="2" y="1499"/>
                  </a:lnTo>
                  <a:lnTo>
                    <a:pt x="0" y="1499"/>
                  </a:lnTo>
                  <a:lnTo>
                    <a:pt x="0" y="1494"/>
                  </a:lnTo>
                  <a:close/>
                  <a:moveTo>
                    <a:pt x="0" y="1479"/>
                  </a:moveTo>
                  <a:lnTo>
                    <a:pt x="2" y="1479"/>
                  </a:lnTo>
                  <a:lnTo>
                    <a:pt x="2" y="1484"/>
                  </a:lnTo>
                  <a:lnTo>
                    <a:pt x="0" y="1484"/>
                  </a:lnTo>
                  <a:lnTo>
                    <a:pt x="0" y="1479"/>
                  </a:lnTo>
                  <a:close/>
                  <a:moveTo>
                    <a:pt x="0" y="1464"/>
                  </a:moveTo>
                  <a:lnTo>
                    <a:pt x="2" y="1464"/>
                  </a:lnTo>
                  <a:lnTo>
                    <a:pt x="2" y="1469"/>
                  </a:lnTo>
                  <a:lnTo>
                    <a:pt x="0" y="1469"/>
                  </a:lnTo>
                  <a:lnTo>
                    <a:pt x="0" y="1464"/>
                  </a:lnTo>
                  <a:close/>
                  <a:moveTo>
                    <a:pt x="0" y="1449"/>
                  </a:moveTo>
                  <a:lnTo>
                    <a:pt x="2" y="1449"/>
                  </a:lnTo>
                  <a:lnTo>
                    <a:pt x="2" y="1454"/>
                  </a:lnTo>
                  <a:lnTo>
                    <a:pt x="0" y="1454"/>
                  </a:lnTo>
                  <a:lnTo>
                    <a:pt x="0" y="1449"/>
                  </a:lnTo>
                  <a:close/>
                  <a:moveTo>
                    <a:pt x="0" y="1435"/>
                  </a:moveTo>
                  <a:lnTo>
                    <a:pt x="2" y="1435"/>
                  </a:lnTo>
                  <a:lnTo>
                    <a:pt x="2" y="1439"/>
                  </a:lnTo>
                  <a:lnTo>
                    <a:pt x="0" y="1439"/>
                  </a:lnTo>
                  <a:lnTo>
                    <a:pt x="0" y="1435"/>
                  </a:lnTo>
                  <a:close/>
                  <a:moveTo>
                    <a:pt x="0" y="1420"/>
                  </a:moveTo>
                  <a:lnTo>
                    <a:pt x="2" y="1420"/>
                  </a:lnTo>
                  <a:lnTo>
                    <a:pt x="2" y="1425"/>
                  </a:lnTo>
                  <a:lnTo>
                    <a:pt x="0" y="1425"/>
                  </a:lnTo>
                  <a:lnTo>
                    <a:pt x="0" y="1420"/>
                  </a:lnTo>
                  <a:close/>
                  <a:moveTo>
                    <a:pt x="0" y="1405"/>
                  </a:moveTo>
                  <a:lnTo>
                    <a:pt x="2" y="1405"/>
                  </a:lnTo>
                  <a:lnTo>
                    <a:pt x="2" y="1410"/>
                  </a:lnTo>
                  <a:lnTo>
                    <a:pt x="0" y="1410"/>
                  </a:lnTo>
                  <a:lnTo>
                    <a:pt x="0" y="1405"/>
                  </a:lnTo>
                  <a:close/>
                  <a:moveTo>
                    <a:pt x="0" y="1390"/>
                  </a:moveTo>
                  <a:lnTo>
                    <a:pt x="2" y="1390"/>
                  </a:lnTo>
                  <a:lnTo>
                    <a:pt x="2" y="1395"/>
                  </a:lnTo>
                  <a:lnTo>
                    <a:pt x="0" y="1395"/>
                  </a:lnTo>
                  <a:lnTo>
                    <a:pt x="0" y="1390"/>
                  </a:lnTo>
                  <a:close/>
                  <a:moveTo>
                    <a:pt x="0" y="1375"/>
                  </a:moveTo>
                  <a:lnTo>
                    <a:pt x="2" y="1375"/>
                  </a:lnTo>
                  <a:lnTo>
                    <a:pt x="2" y="1380"/>
                  </a:lnTo>
                  <a:lnTo>
                    <a:pt x="0" y="1380"/>
                  </a:lnTo>
                  <a:lnTo>
                    <a:pt x="0" y="1375"/>
                  </a:lnTo>
                  <a:close/>
                  <a:moveTo>
                    <a:pt x="0" y="1361"/>
                  </a:moveTo>
                  <a:lnTo>
                    <a:pt x="2" y="1361"/>
                  </a:lnTo>
                  <a:lnTo>
                    <a:pt x="2" y="1365"/>
                  </a:lnTo>
                  <a:lnTo>
                    <a:pt x="0" y="1365"/>
                  </a:lnTo>
                  <a:lnTo>
                    <a:pt x="0" y="1361"/>
                  </a:lnTo>
                  <a:close/>
                  <a:moveTo>
                    <a:pt x="0" y="1346"/>
                  </a:moveTo>
                  <a:lnTo>
                    <a:pt x="2" y="1346"/>
                  </a:lnTo>
                  <a:lnTo>
                    <a:pt x="2" y="1351"/>
                  </a:lnTo>
                  <a:lnTo>
                    <a:pt x="0" y="1351"/>
                  </a:lnTo>
                  <a:lnTo>
                    <a:pt x="0" y="1346"/>
                  </a:lnTo>
                  <a:close/>
                  <a:moveTo>
                    <a:pt x="0" y="1331"/>
                  </a:moveTo>
                  <a:lnTo>
                    <a:pt x="2" y="1331"/>
                  </a:lnTo>
                  <a:lnTo>
                    <a:pt x="2" y="1336"/>
                  </a:lnTo>
                  <a:lnTo>
                    <a:pt x="0" y="1336"/>
                  </a:lnTo>
                  <a:lnTo>
                    <a:pt x="0" y="1331"/>
                  </a:lnTo>
                  <a:close/>
                  <a:moveTo>
                    <a:pt x="0" y="1316"/>
                  </a:moveTo>
                  <a:lnTo>
                    <a:pt x="2" y="1316"/>
                  </a:lnTo>
                  <a:lnTo>
                    <a:pt x="2" y="1321"/>
                  </a:lnTo>
                  <a:lnTo>
                    <a:pt x="0" y="1321"/>
                  </a:lnTo>
                  <a:lnTo>
                    <a:pt x="0" y="1316"/>
                  </a:lnTo>
                  <a:close/>
                  <a:moveTo>
                    <a:pt x="0" y="1301"/>
                  </a:moveTo>
                  <a:lnTo>
                    <a:pt x="2" y="1301"/>
                  </a:lnTo>
                  <a:lnTo>
                    <a:pt x="2" y="1306"/>
                  </a:lnTo>
                  <a:lnTo>
                    <a:pt x="0" y="1306"/>
                  </a:lnTo>
                  <a:lnTo>
                    <a:pt x="0" y="1301"/>
                  </a:lnTo>
                  <a:close/>
                  <a:moveTo>
                    <a:pt x="0" y="1287"/>
                  </a:moveTo>
                  <a:lnTo>
                    <a:pt x="2" y="1287"/>
                  </a:lnTo>
                  <a:lnTo>
                    <a:pt x="2" y="1292"/>
                  </a:lnTo>
                  <a:lnTo>
                    <a:pt x="0" y="1292"/>
                  </a:lnTo>
                  <a:lnTo>
                    <a:pt x="0" y="1287"/>
                  </a:lnTo>
                  <a:close/>
                  <a:moveTo>
                    <a:pt x="0" y="1272"/>
                  </a:moveTo>
                  <a:lnTo>
                    <a:pt x="2" y="1272"/>
                  </a:lnTo>
                  <a:lnTo>
                    <a:pt x="2" y="1277"/>
                  </a:lnTo>
                  <a:lnTo>
                    <a:pt x="0" y="1277"/>
                  </a:lnTo>
                  <a:lnTo>
                    <a:pt x="0" y="1272"/>
                  </a:lnTo>
                  <a:close/>
                  <a:moveTo>
                    <a:pt x="0" y="1257"/>
                  </a:moveTo>
                  <a:lnTo>
                    <a:pt x="2" y="1257"/>
                  </a:lnTo>
                  <a:lnTo>
                    <a:pt x="2" y="1262"/>
                  </a:lnTo>
                  <a:lnTo>
                    <a:pt x="0" y="1262"/>
                  </a:lnTo>
                  <a:lnTo>
                    <a:pt x="0" y="1257"/>
                  </a:lnTo>
                  <a:close/>
                  <a:moveTo>
                    <a:pt x="0" y="1242"/>
                  </a:moveTo>
                  <a:lnTo>
                    <a:pt x="2" y="1242"/>
                  </a:lnTo>
                  <a:lnTo>
                    <a:pt x="2" y="1247"/>
                  </a:lnTo>
                  <a:lnTo>
                    <a:pt x="0" y="1247"/>
                  </a:lnTo>
                  <a:lnTo>
                    <a:pt x="0" y="1242"/>
                  </a:lnTo>
                  <a:close/>
                  <a:moveTo>
                    <a:pt x="0" y="1227"/>
                  </a:moveTo>
                  <a:lnTo>
                    <a:pt x="2" y="1227"/>
                  </a:lnTo>
                  <a:lnTo>
                    <a:pt x="2" y="1232"/>
                  </a:lnTo>
                  <a:lnTo>
                    <a:pt x="0" y="1232"/>
                  </a:lnTo>
                  <a:lnTo>
                    <a:pt x="0" y="1227"/>
                  </a:lnTo>
                  <a:close/>
                  <a:moveTo>
                    <a:pt x="0" y="1213"/>
                  </a:moveTo>
                  <a:lnTo>
                    <a:pt x="2" y="1213"/>
                  </a:lnTo>
                  <a:lnTo>
                    <a:pt x="2" y="1218"/>
                  </a:lnTo>
                  <a:lnTo>
                    <a:pt x="0" y="1218"/>
                  </a:lnTo>
                  <a:lnTo>
                    <a:pt x="0" y="1213"/>
                  </a:lnTo>
                  <a:close/>
                  <a:moveTo>
                    <a:pt x="0" y="1198"/>
                  </a:moveTo>
                  <a:lnTo>
                    <a:pt x="2" y="1198"/>
                  </a:lnTo>
                  <a:lnTo>
                    <a:pt x="2" y="1203"/>
                  </a:lnTo>
                  <a:lnTo>
                    <a:pt x="0" y="1203"/>
                  </a:lnTo>
                  <a:lnTo>
                    <a:pt x="0" y="1198"/>
                  </a:lnTo>
                  <a:close/>
                  <a:moveTo>
                    <a:pt x="0" y="1183"/>
                  </a:moveTo>
                  <a:lnTo>
                    <a:pt x="2" y="1183"/>
                  </a:lnTo>
                  <a:lnTo>
                    <a:pt x="2" y="1188"/>
                  </a:lnTo>
                  <a:lnTo>
                    <a:pt x="0" y="1188"/>
                  </a:lnTo>
                  <a:lnTo>
                    <a:pt x="0" y="1183"/>
                  </a:lnTo>
                  <a:close/>
                  <a:moveTo>
                    <a:pt x="0" y="1168"/>
                  </a:moveTo>
                  <a:lnTo>
                    <a:pt x="2" y="1168"/>
                  </a:lnTo>
                  <a:lnTo>
                    <a:pt x="2" y="1173"/>
                  </a:lnTo>
                  <a:lnTo>
                    <a:pt x="0" y="1173"/>
                  </a:lnTo>
                  <a:lnTo>
                    <a:pt x="0" y="1168"/>
                  </a:lnTo>
                  <a:close/>
                  <a:moveTo>
                    <a:pt x="0" y="1153"/>
                  </a:moveTo>
                  <a:lnTo>
                    <a:pt x="2" y="1153"/>
                  </a:lnTo>
                  <a:lnTo>
                    <a:pt x="2" y="1158"/>
                  </a:lnTo>
                  <a:lnTo>
                    <a:pt x="0" y="1158"/>
                  </a:lnTo>
                  <a:lnTo>
                    <a:pt x="0" y="1153"/>
                  </a:lnTo>
                  <a:close/>
                  <a:moveTo>
                    <a:pt x="0" y="1139"/>
                  </a:moveTo>
                  <a:lnTo>
                    <a:pt x="2" y="1139"/>
                  </a:lnTo>
                  <a:lnTo>
                    <a:pt x="2" y="1144"/>
                  </a:lnTo>
                  <a:lnTo>
                    <a:pt x="0" y="1144"/>
                  </a:lnTo>
                  <a:lnTo>
                    <a:pt x="0" y="1139"/>
                  </a:lnTo>
                  <a:close/>
                  <a:moveTo>
                    <a:pt x="0" y="1124"/>
                  </a:moveTo>
                  <a:lnTo>
                    <a:pt x="2" y="1124"/>
                  </a:lnTo>
                  <a:lnTo>
                    <a:pt x="2" y="1129"/>
                  </a:lnTo>
                  <a:lnTo>
                    <a:pt x="0" y="1129"/>
                  </a:lnTo>
                  <a:lnTo>
                    <a:pt x="0" y="1124"/>
                  </a:lnTo>
                  <a:close/>
                  <a:moveTo>
                    <a:pt x="0" y="1109"/>
                  </a:moveTo>
                  <a:lnTo>
                    <a:pt x="2" y="1109"/>
                  </a:lnTo>
                  <a:lnTo>
                    <a:pt x="2" y="1114"/>
                  </a:lnTo>
                  <a:lnTo>
                    <a:pt x="0" y="1114"/>
                  </a:lnTo>
                  <a:lnTo>
                    <a:pt x="0" y="1109"/>
                  </a:lnTo>
                  <a:close/>
                  <a:moveTo>
                    <a:pt x="0" y="1094"/>
                  </a:moveTo>
                  <a:lnTo>
                    <a:pt x="2" y="1094"/>
                  </a:lnTo>
                  <a:lnTo>
                    <a:pt x="2" y="1099"/>
                  </a:lnTo>
                  <a:lnTo>
                    <a:pt x="0" y="1099"/>
                  </a:lnTo>
                  <a:lnTo>
                    <a:pt x="0" y="1094"/>
                  </a:lnTo>
                  <a:close/>
                  <a:moveTo>
                    <a:pt x="0" y="1080"/>
                  </a:moveTo>
                  <a:lnTo>
                    <a:pt x="2" y="1080"/>
                  </a:lnTo>
                  <a:lnTo>
                    <a:pt x="2" y="1084"/>
                  </a:lnTo>
                  <a:lnTo>
                    <a:pt x="0" y="1084"/>
                  </a:lnTo>
                  <a:lnTo>
                    <a:pt x="0" y="1080"/>
                  </a:lnTo>
                  <a:close/>
                  <a:moveTo>
                    <a:pt x="0" y="1065"/>
                  </a:moveTo>
                  <a:lnTo>
                    <a:pt x="2" y="1065"/>
                  </a:lnTo>
                  <a:lnTo>
                    <a:pt x="2" y="1070"/>
                  </a:lnTo>
                  <a:lnTo>
                    <a:pt x="0" y="1070"/>
                  </a:lnTo>
                  <a:lnTo>
                    <a:pt x="0" y="1065"/>
                  </a:lnTo>
                  <a:close/>
                  <a:moveTo>
                    <a:pt x="0" y="1050"/>
                  </a:moveTo>
                  <a:lnTo>
                    <a:pt x="2" y="1050"/>
                  </a:lnTo>
                  <a:lnTo>
                    <a:pt x="2" y="1055"/>
                  </a:lnTo>
                  <a:lnTo>
                    <a:pt x="0" y="1055"/>
                  </a:lnTo>
                  <a:lnTo>
                    <a:pt x="0" y="1050"/>
                  </a:lnTo>
                  <a:close/>
                  <a:moveTo>
                    <a:pt x="0" y="1035"/>
                  </a:moveTo>
                  <a:lnTo>
                    <a:pt x="2" y="1035"/>
                  </a:lnTo>
                  <a:lnTo>
                    <a:pt x="2" y="1040"/>
                  </a:lnTo>
                  <a:lnTo>
                    <a:pt x="0" y="1040"/>
                  </a:lnTo>
                  <a:lnTo>
                    <a:pt x="0" y="1035"/>
                  </a:lnTo>
                  <a:close/>
                  <a:moveTo>
                    <a:pt x="0" y="1020"/>
                  </a:moveTo>
                  <a:lnTo>
                    <a:pt x="2" y="1020"/>
                  </a:lnTo>
                  <a:lnTo>
                    <a:pt x="2" y="1025"/>
                  </a:lnTo>
                  <a:lnTo>
                    <a:pt x="0" y="1025"/>
                  </a:lnTo>
                  <a:lnTo>
                    <a:pt x="0" y="1020"/>
                  </a:lnTo>
                  <a:close/>
                  <a:moveTo>
                    <a:pt x="0" y="1006"/>
                  </a:moveTo>
                  <a:lnTo>
                    <a:pt x="2" y="1006"/>
                  </a:lnTo>
                  <a:lnTo>
                    <a:pt x="2" y="1011"/>
                  </a:lnTo>
                  <a:lnTo>
                    <a:pt x="0" y="1011"/>
                  </a:lnTo>
                  <a:lnTo>
                    <a:pt x="0" y="1006"/>
                  </a:lnTo>
                  <a:close/>
                  <a:moveTo>
                    <a:pt x="0" y="991"/>
                  </a:moveTo>
                  <a:lnTo>
                    <a:pt x="2" y="991"/>
                  </a:lnTo>
                  <a:lnTo>
                    <a:pt x="2" y="996"/>
                  </a:lnTo>
                  <a:lnTo>
                    <a:pt x="0" y="996"/>
                  </a:lnTo>
                  <a:lnTo>
                    <a:pt x="0" y="991"/>
                  </a:lnTo>
                  <a:close/>
                  <a:moveTo>
                    <a:pt x="0" y="976"/>
                  </a:moveTo>
                  <a:lnTo>
                    <a:pt x="2" y="976"/>
                  </a:lnTo>
                  <a:lnTo>
                    <a:pt x="2" y="981"/>
                  </a:lnTo>
                  <a:lnTo>
                    <a:pt x="0" y="981"/>
                  </a:lnTo>
                  <a:lnTo>
                    <a:pt x="0" y="976"/>
                  </a:lnTo>
                  <a:close/>
                  <a:moveTo>
                    <a:pt x="0" y="961"/>
                  </a:moveTo>
                  <a:lnTo>
                    <a:pt x="2" y="961"/>
                  </a:lnTo>
                  <a:lnTo>
                    <a:pt x="2" y="966"/>
                  </a:lnTo>
                  <a:lnTo>
                    <a:pt x="0" y="966"/>
                  </a:lnTo>
                  <a:lnTo>
                    <a:pt x="0" y="961"/>
                  </a:lnTo>
                  <a:close/>
                  <a:moveTo>
                    <a:pt x="0" y="946"/>
                  </a:moveTo>
                  <a:lnTo>
                    <a:pt x="2" y="946"/>
                  </a:lnTo>
                  <a:lnTo>
                    <a:pt x="2" y="951"/>
                  </a:lnTo>
                  <a:lnTo>
                    <a:pt x="0" y="951"/>
                  </a:lnTo>
                  <a:lnTo>
                    <a:pt x="0" y="946"/>
                  </a:lnTo>
                  <a:close/>
                  <a:moveTo>
                    <a:pt x="0" y="932"/>
                  </a:moveTo>
                  <a:lnTo>
                    <a:pt x="2" y="932"/>
                  </a:lnTo>
                  <a:lnTo>
                    <a:pt x="2" y="937"/>
                  </a:lnTo>
                  <a:lnTo>
                    <a:pt x="0" y="937"/>
                  </a:lnTo>
                  <a:lnTo>
                    <a:pt x="0" y="932"/>
                  </a:lnTo>
                  <a:close/>
                  <a:moveTo>
                    <a:pt x="0" y="917"/>
                  </a:moveTo>
                  <a:lnTo>
                    <a:pt x="2" y="917"/>
                  </a:lnTo>
                  <a:lnTo>
                    <a:pt x="2" y="922"/>
                  </a:lnTo>
                  <a:lnTo>
                    <a:pt x="0" y="922"/>
                  </a:lnTo>
                  <a:lnTo>
                    <a:pt x="0" y="917"/>
                  </a:lnTo>
                  <a:close/>
                  <a:moveTo>
                    <a:pt x="0" y="902"/>
                  </a:moveTo>
                  <a:lnTo>
                    <a:pt x="2" y="902"/>
                  </a:lnTo>
                  <a:lnTo>
                    <a:pt x="2" y="907"/>
                  </a:lnTo>
                  <a:lnTo>
                    <a:pt x="0" y="907"/>
                  </a:lnTo>
                  <a:lnTo>
                    <a:pt x="0" y="902"/>
                  </a:lnTo>
                  <a:close/>
                  <a:moveTo>
                    <a:pt x="0" y="887"/>
                  </a:moveTo>
                  <a:lnTo>
                    <a:pt x="2" y="887"/>
                  </a:lnTo>
                  <a:lnTo>
                    <a:pt x="2" y="892"/>
                  </a:lnTo>
                  <a:lnTo>
                    <a:pt x="0" y="892"/>
                  </a:lnTo>
                  <a:lnTo>
                    <a:pt x="0" y="887"/>
                  </a:lnTo>
                  <a:close/>
                  <a:moveTo>
                    <a:pt x="0" y="873"/>
                  </a:moveTo>
                  <a:lnTo>
                    <a:pt x="2" y="873"/>
                  </a:lnTo>
                  <a:lnTo>
                    <a:pt x="2" y="877"/>
                  </a:lnTo>
                  <a:lnTo>
                    <a:pt x="0" y="877"/>
                  </a:lnTo>
                  <a:lnTo>
                    <a:pt x="0" y="873"/>
                  </a:lnTo>
                  <a:close/>
                  <a:moveTo>
                    <a:pt x="0" y="858"/>
                  </a:moveTo>
                  <a:lnTo>
                    <a:pt x="2" y="858"/>
                  </a:lnTo>
                  <a:lnTo>
                    <a:pt x="2" y="863"/>
                  </a:lnTo>
                  <a:lnTo>
                    <a:pt x="0" y="863"/>
                  </a:lnTo>
                  <a:lnTo>
                    <a:pt x="0" y="858"/>
                  </a:lnTo>
                  <a:close/>
                  <a:moveTo>
                    <a:pt x="0" y="843"/>
                  </a:moveTo>
                  <a:lnTo>
                    <a:pt x="2" y="843"/>
                  </a:lnTo>
                  <a:lnTo>
                    <a:pt x="2" y="848"/>
                  </a:lnTo>
                  <a:lnTo>
                    <a:pt x="0" y="848"/>
                  </a:lnTo>
                  <a:lnTo>
                    <a:pt x="0" y="843"/>
                  </a:lnTo>
                  <a:close/>
                  <a:moveTo>
                    <a:pt x="0" y="828"/>
                  </a:moveTo>
                  <a:lnTo>
                    <a:pt x="2" y="828"/>
                  </a:lnTo>
                  <a:lnTo>
                    <a:pt x="2" y="833"/>
                  </a:lnTo>
                  <a:lnTo>
                    <a:pt x="0" y="833"/>
                  </a:lnTo>
                  <a:lnTo>
                    <a:pt x="0" y="828"/>
                  </a:lnTo>
                  <a:close/>
                  <a:moveTo>
                    <a:pt x="0" y="813"/>
                  </a:moveTo>
                  <a:lnTo>
                    <a:pt x="2" y="813"/>
                  </a:lnTo>
                  <a:lnTo>
                    <a:pt x="2" y="818"/>
                  </a:lnTo>
                  <a:lnTo>
                    <a:pt x="0" y="818"/>
                  </a:lnTo>
                  <a:lnTo>
                    <a:pt x="0" y="813"/>
                  </a:lnTo>
                  <a:close/>
                  <a:moveTo>
                    <a:pt x="0" y="799"/>
                  </a:moveTo>
                  <a:lnTo>
                    <a:pt x="2" y="799"/>
                  </a:lnTo>
                  <a:lnTo>
                    <a:pt x="2" y="803"/>
                  </a:lnTo>
                  <a:lnTo>
                    <a:pt x="0" y="803"/>
                  </a:lnTo>
                  <a:lnTo>
                    <a:pt x="0" y="799"/>
                  </a:lnTo>
                  <a:close/>
                  <a:moveTo>
                    <a:pt x="0" y="784"/>
                  </a:moveTo>
                  <a:lnTo>
                    <a:pt x="2" y="784"/>
                  </a:lnTo>
                  <a:lnTo>
                    <a:pt x="2" y="789"/>
                  </a:lnTo>
                  <a:lnTo>
                    <a:pt x="0" y="789"/>
                  </a:lnTo>
                  <a:lnTo>
                    <a:pt x="0" y="784"/>
                  </a:lnTo>
                  <a:close/>
                  <a:moveTo>
                    <a:pt x="0" y="769"/>
                  </a:moveTo>
                  <a:lnTo>
                    <a:pt x="2" y="769"/>
                  </a:lnTo>
                  <a:lnTo>
                    <a:pt x="2" y="774"/>
                  </a:lnTo>
                  <a:lnTo>
                    <a:pt x="0" y="774"/>
                  </a:lnTo>
                  <a:lnTo>
                    <a:pt x="0" y="769"/>
                  </a:lnTo>
                  <a:close/>
                  <a:moveTo>
                    <a:pt x="0" y="754"/>
                  </a:moveTo>
                  <a:lnTo>
                    <a:pt x="2" y="754"/>
                  </a:lnTo>
                  <a:lnTo>
                    <a:pt x="2" y="759"/>
                  </a:lnTo>
                  <a:lnTo>
                    <a:pt x="0" y="759"/>
                  </a:lnTo>
                  <a:lnTo>
                    <a:pt x="0" y="754"/>
                  </a:lnTo>
                  <a:close/>
                  <a:moveTo>
                    <a:pt x="0" y="739"/>
                  </a:moveTo>
                  <a:lnTo>
                    <a:pt x="2" y="739"/>
                  </a:lnTo>
                  <a:lnTo>
                    <a:pt x="2" y="744"/>
                  </a:lnTo>
                  <a:lnTo>
                    <a:pt x="0" y="744"/>
                  </a:lnTo>
                  <a:lnTo>
                    <a:pt x="0" y="739"/>
                  </a:lnTo>
                  <a:close/>
                  <a:moveTo>
                    <a:pt x="0" y="725"/>
                  </a:moveTo>
                  <a:lnTo>
                    <a:pt x="2" y="725"/>
                  </a:lnTo>
                  <a:lnTo>
                    <a:pt x="2" y="730"/>
                  </a:lnTo>
                  <a:lnTo>
                    <a:pt x="0" y="730"/>
                  </a:lnTo>
                  <a:lnTo>
                    <a:pt x="0" y="725"/>
                  </a:lnTo>
                  <a:close/>
                  <a:moveTo>
                    <a:pt x="0" y="710"/>
                  </a:moveTo>
                  <a:lnTo>
                    <a:pt x="2" y="710"/>
                  </a:lnTo>
                  <a:lnTo>
                    <a:pt x="2" y="715"/>
                  </a:lnTo>
                  <a:lnTo>
                    <a:pt x="0" y="715"/>
                  </a:lnTo>
                  <a:lnTo>
                    <a:pt x="0" y="710"/>
                  </a:lnTo>
                  <a:close/>
                  <a:moveTo>
                    <a:pt x="0" y="695"/>
                  </a:moveTo>
                  <a:lnTo>
                    <a:pt x="2" y="695"/>
                  </a:lnTo>
                  <a:lnTo>
                    <a:pt x="2" y="700"/>
                  </a:lnTo>
                  <a:lnTo>
                    <a:pt x="0" y="700"/>
                  </a:lnTo>
                  <a:lnTo>
                    <a:pt x="0" y="695"/>
                  </a:lnTo>
                  <a:close/>
                  <a:moveTo>
                    <a:pt x="0" y="680"/>
                  </a:moveTo>
                  <a:lnTo>
                    <a:pt x="2" y="680"/>
                  </a:lnTo>
                  <a:lnTo>
                    <a:pt x="2" y="685"/>
                  </a:lnTo>
                  <a:lnTo>
                    <a:pt x="0" y="685"/>
                  </a:lnTo>
                  <a:lnTo>
                    <a:pt x="0" y="680"/>
                  </a:lnTo>
                  <a:close/>
                  <a:moveTo>
                    <a:pt x="0" y="665"/>
                  </a:moveTo>
                  <a:lnTo>
                    <a:pt x="2" y="665"/>
                  </a:lnTo>
                  <a:lnTo>
                    <a:pt x="2" y="670"/>
                  </a:lnTo>
                  <a:lnTo>
                    <a:pt x="0" y="670"/>
                  </a:lnTo>
                  <a:lnTo>
                    <a:pt x="0" y="665"/>
                  </a:lnTo>
                  <a:close/>
                  <a:moveTo>
                    <a:pt x="0" y="651"/>
                  </a:moveTo>
                  <a:lnTo>
                    <a:pt x="2" y="651"/>
                  </a:lnTo>
                  <a:lnTo>
                    <a:pt x="2" y="656"/>
                  </a:lnTo>
                  <a:lnTo>
                    <a:pt x="0" y="656"/>
                  </a:lnTo>
                  <a:lnTo>
                    <a:pt x="0" y="651"/>
                  </a:lnTo>
                  <a:close/>
                  <a:moveTo>
                    <a:pt x="0" y="636"/>
                  </a:moveTo>
                  <a:lnTo>
                    <a:pt x="2" y="636"/>
                  </a:lnTo>
                  <a:lnTo>
                    <a:pt x="2" y="641"/>
                  </a:lnTo>
                  <a:lnTo>
                    <a:pt x="0" y="641"/>
                  </a:lnTo>
                  <a:lnTo>
                    <a:pt x="0" y="636"/>
                  </a:lnTo>
                  <a:close/>
                  <a:moveTo>
                    <a:pt x="0" y="621"/>
                  </a:moveTo>
                  <a:lnTo>
                    <a:pt x="2" y="621"/>
                  </a:lnTo>
                  <a:lnTo>
                    <a:pt x="2" y="626"/>
                  </a:lnTo>
                  <a:lnTo>
                    <a:pt x="0" y="626"/>
                  </a:lnTo>
                  <a:lnTo>
                    <a:pt x="0" y="621"/>
                  </a:lnTo>
                  <a:close/>
                  <a:moveTo>
                    <a:pt x="0" y="606"/>
                  </a:moveTo>
                  <a:lnTo>
                    <a:pt x="2" y="606"/>
                  </a:lnTo>
                  <a:lnTo>
                    <a:pt x="2" y="611"/>
                  </a:lnTo>
                  <a:lnTo>
                    <a:pt x="0" y="611"/>
                  </a:lnTo>
                  <a:lnTo>
                    <a:pt x="0" y="606"/>
                  </a:lnTo>
                  <a:close/>
                  <a:moveTo>
                    <a:pt x="0" y="592"/>
                  </a:moveTo>
                  <a:lnTo>
                    <a:pt x="2" y="592"/>
                  </a:lnTo>
                  <a:lnTo>
                    <a:pt x="2" y="596"/>
                  </a:lnTo>
                  <a:lnTo>
                    <a:pt x="0" y="596"/>
                  </a:lnTo>
                  <a:lnTo>
                    <a:pt x="0" y="592"/>
                  </a:lnTo>
                  <a:close/>
                  <a:moveTo>
                    <a:pt x="0" y="577"/>
                  </a:moveTo>
                  <a:lnTo>
                    <a:pt x="2" y="577"/>
                  </a:lnTo>
                  <a:lnTo>
                    <a:pt x="2" y="582"/>
                  </a:lnTo>
                  <a:lnTo>
                    <a:pt x="0" y="582"/>
                  </a:lnTo>
                  <a:lnTo>
                    <a:pt x="0" y="577"/>
                  </a:lnTo>
                  <a:close/>
                  <a:moveTo>
                    <a:pt x="0" y="562"/>
                  </a:moveTo>
                  <a:lnTo>
                    <a:pt x="2" y="562"/>
                  </a:lnTo>
                  <a:lnTo>
                    <a:pt x="2" y="567"/>
                  </a:lnTo>
                  <a:lnTo>
                    <a:pt x="0" y="567"/>
                  </a:lnTo>
                  <a:lnTo>
                    <a:pt x="0" y="562"/>
                  </a:lnTo>
                  <a:close/>
                  <a:moveTo>
                    <a:pt x="0" y="547"/>
                  </a:moveTo>
                  <a:lnTo>
                    <a:pt x="2" y="547"/>
                  </a:lnTo>
                  <a:lnTo>
                    <a:pt x="2" y="552"/>
                  </a:lnTo>
                  <a:lnTo>
                    <a:pt x="0" y="552"/>
                  </a:lnTo>
                  <a:lnTo>
                    <a:pt x="0" y="547"/>
                  </a:lnTo>
                  <a:close/>
                  <a:moveTo>
                    <a:pt x="0" y="532"/>
                  </a:moveTo>
                  <a:lnTo>
                    <a:pt x="2" y="532"/>
                  </a:lnTo>
                  <a:lnTo>
                    <a:pt x="2" y="537"/>
                  </a:lnTo>
                  <a:lnTo>
                    <a:pt x="0" y="537"/>
                  </a:lnTo>
                  <a:lnTo>
                    <a:pt x="0" y="532"/>
                  </a:lnTo>
                  <a:close/>
                  <a:moveTo>
                    <a:pt x="0" y="518"/>
                  </a:moveTo>
                  <a:lnTo>
                    <a:pt x="2" y="518"/>
                  </a:lnTo>
                  <a:lnTo>
                    <a:pt x="2" y="522"/>
                  </a:lnTo>
                  <a:lnTo>
                    <a:pt x="0" y="522"/>
                  </a:lnTo>
                  <a:lnTo>
                    <a:pt x="0" y="518"/>
                  </a:lnTo>
                  <a:close/>
                  <a:moveTo>
                    <a:pt x="0" y="503"/>
                  </a:moveTo>
                  <a:lnTo>
                    <a:pt x="2" y="503"/>
                  </a:lnTo>
                  <a:lnTo>
                    <a:pt x="2" y="508"/>
                  </a:lnTo>
                  <a:lnTo>
                    <a:pt x="0" y="508"/>
                  </a:lnTo>
                  <a:lnTo>
                    <a:pt x="0" y="503"/>
                  </a:lnTo>
                  <a:close/>
                  <a:moveTo>
                    <a:pt x="0" y="488"/>
                  </a:moveTo>
                  <a:lnTo>
                    <a:pt x="2" y="488"/>
                  </a:lnTo>
                  <a:lnTo>
                    <a:pt x="2" y="493"/>
                  </a:lnTo>
                  <a:lnTo>
                    <a:pt x="0" y="493"/>
                  </a:lnTo>
                  <a:lnTo>
                    <a:pt x="0" y="488"/>
                  </a:lnTo>
                  <a:close/>
                  <a:moveTo>
                    <a:pt x="0" y="473"/>
                  </a:moveTo>
                  <a:lnTo>
                    <a:pt x="2" y="473"/>
                  </a:lnTo>
                  <a:lnTo>
                    <a:pt x="2" y="478"/>
                  </a:lnTo>
                  <a:lnTo>
                    <a:pt x="0" y="478"/>
                  </a:lnTo>
                  <a:lnTo>
                    <a:pt x="0" y="473"/>
                  </a:lnTo>
                  <a:close/>
                  <a:moveTo>
                    <a:pt x="0" y="458"/>
                  </a:moveTo>
                  <a:lnTo>
                    <a:pt x="2" y="458"/>
                  </a:lnTo>
                  <a:lnTo>
                    <a:pt x="2" y="463"/>
                  </a:lnTo>
                  <a:lnTo>
                    <a:pt x="0" y="463"/>
                  </a:lnTo>
                  <a:lnTo>
                    <a:pt x="0" y="458"/>
                  </a:lnTo>
                  <a:close/>
                  <a:moveTo>
                    <a:pt x="0" y="444"/>
                  </a:moveTo>
                  <a:lnTo>
                    <a:pt x="2" y="444"/>
                  </a:lnTo>
                  <a:lnTo>
                    <a:pt x="2" y="449"/>
                  </a:lnTo>
                  <a:lnTo>
                    <a:pt x="0" y="449"/>
                  </a:lnTo>
                  <a:lnTo>
                    <a:pt x="0" y="444"/>
                  </a:lnTo>
                  <a:close/>
                  <a:moveTo>
                    <a:pt x="0" y="429"/>
                  </a:moveTo>
                  <a:lnTo>
                    <a:pt x="2" y="429"/>
                  </a:lnTo>
                  <a:lnTo>
                    <a:pt x="2" y="434"/>
                  </a:lnTo>
                  <a:lnTo>
                    <a:pt x="0" y="434"/>
                  </a:lnTo>
                  <a:lnTo>
                    <a:pt x="0" y="429"/>
                  </a:lnTo>
                  <a:close/>
                  <a:moveTo>
                    <a:pt x="0" y="414"/>
                  </a:moveTo>
                  <a:lnTo>
                    <a:pt x="2" y="414"/>
                  </a:lnTo>
                  <a:lnTo>
                    <a:pt x="2" y="419"/>
                  </a:lnTo>
                  <a:lnTo>
                    <a:pt x="0" y="419"/>
                  </a:lnTo>
                  <a:lnTo>
                    <a:pt x="0" y="414"/>
                  </a:lnTo>
                  <a:close/>
                  <a:moveTo>
                    <a:pt x="0" y="399"/>
                  </a:moveTo>
                  <a:lnTo>
                    <a:pt x="2" y="399"/>
                  </a:lnTo>
                  <a:lnTo>
                    <a:pt x="2" y="404"/>
                  </a:lnTo>
                  <a:lnTo>
                    <a:pt x="0" y="404"/>
                  </a:lnTo>
                  <a:lnTo>
                    <a:pt x="0" y="399"/>
                  </a:lnTo>
                  <a:close/>
                  <a:moveTo>
                    <a:pt x="0" y="384"/>
                  </a:moveTo>
                  <a:lnTo>
                    <a:pt x="2" y="384"/>
                  </a:lnTo>
                  <a:lnTo>
                    <a:pt x="2" y="389"/>
                  </a:lnTo>
                  <a:lnTo>
                    <a:pt x="0" y="389"/>
                  </a:lnTo>
                  <a:lnTo>
                    <a:pt x="0" y="384"/>
                  </a:lnTo>
                  <a:close/>
                  <a:moveTo>
                    <a:pt x="0" y="370"/>
                  </a:moveTo>
                  <a:lnTo>
                    <a:pt x="2" y="370"/>
                  </a:lnTo>
                  <a:lnTo>
                    <a:pt x="2" y="375"/>
                  </a:lnTo>
                  <a:lnTo>
                    <a:pt x="0" y="375"/>
                  </a:lnTo>
                  <a:lnTo>
                    <a:pt x="0" y="370"/>
                  </a:lnTo>
                  <a:close/>
                  <a:moveTo>
                    <a:pt x="0" y="355"/>
                  </a:moveTo>
                  <a:lnTo>
                    <a:pt x="2" y="355"/>
                  </a:lnTo>
                  <a:lnTo>
                    <a:pt x="2" y="360"/>
                  </a:lnTo>
                  <a:lnTo>
                    <a:pt x="0" y="360"/>
                  </a:lnTo>
                  <a:lnTo>
                    <a:pt x="0" y="355"/>
                  </a:lnTo>
                  <a:close/>
                  <a:moveTo>
                    <a:pt x="0" y="340"/>
                  </a:moveTo>
                  <a:lnTo>
                    <a:pt x="2" y="340"/>
                  </a:lnTo>
                  <a:lnTo>
                    <a:pt x="2" y="345"/>
                  </a:lnTo>
                  <a:lnTo>
                    <a:pt x="0" y="345"/>
                  </a:lnTo>
                  <a:lnTo>
                    <a:pt x="0" y="340"/>
                  </a:lnTo>
                  <a:close/>
                  <a:moveTo>
                    <a:pt x="0" y="325"/>
                  </a:moveTo>
                  <a:lnTo>
                    <a:pt x="2" y="325"/>
                  </a:lnTo>
                  <a:lnTo>
                    <a:pt x="2" y="330"/>
                  </a:lnTo>
                  <a:lnTo>
                    <a:pt x="0" y="330"/>
                  </a:lnTo>
                  <a:lnTo>
                    <a:pt x="0" y="325"/>
                  </a:lnTo>
                  <a:close/>
                  <a:moveTo>
                    <a:pt x="0" y="310"/>
                  </a:moveTo>
                  <a:lnTo>
                    <a:pt x="2" y="310"/>
                  </a:lnTo>
                  <a:lnTo>
                    <a:pt x="2" y="315"/>
                  </a:lnTo>
                  <a:lnTo>
                    <a:pt x="0" y="315"/>
                  </a:lnTo>
                  <a:lnTo>
                    <a:pt x="0" y="310"/>
                  </a:lnTo>
                  <a:close/>
                  <a:moveTo>
                    <a:pt x="0" y="296"/>
                  </a:moveTo>
                  <a:lnTo>
                    <a:pt x="2" y="296"/>
                  </a:lnTo>
                  <a:lnTo>
                    <a:pt x="2" y="301"/>
                  </a:lnTo>
                  <a:lnTo>
                    <a:pt x="0" y="301"/>
                  </a:lnTo>
                  <a:lnTo>
                    <a:pt x="0" y="296"/>
                  </a:lnTo>
                  <a:close/>
                  <a:moveTo>
                    <a:pt x="0" y="281"/>
                  </a:moveTo>
                  <a:lnTo>
                    <a:pt x="2" y="281"/>
                  </a:lnTo>
                  <a:lnTo>
                    <a:pt x="2" y="286"/>
                  </a:lnTo>
                  <a:lnTo>
                    <a:pt x="0" y="286"/>
                  </a:lnTo>
                  <a:lnTo>
                    <a:pt x="0" y="281"/>
                  </a:lnTo>
                  <a:close/>
                  <a:moveTo>
                    <a:pt x="0" y="266"/>
                  </a:moveTo>
                  <a:lnTo>
                    <a:pt x="2" y="266"/>
                  </a:lnTo>
                  <a:lnTo>
                    <a:pt x="2" y="271"/>
                  </a:lnTo>
                  <a:lnTo>
                    <a:pt x="0" y="271"/>
                  </a:lnTo>
                  <a:lnTo>
                    <a:pt x="0" y="266"/>
                  </a:lnTo>
                  <a:close/>
                  <a:moveTo>
                    <a:pt x="0" y="251"/>
                  </a:moveTo>
                  <a:lnTo>
                    <a:pt x="2" y="251"/>
                  </a:lnTo>
                  <a:lnTo>
                    <a:pt x="2" y="256"/>
                  </a:lnTo>
                  <a:lnTo>
                    <a:pt x="0" y="256"/>
                  </a:lnTo>
                  <a:lnTo>
                    <a:pt x="0" y="251"/>
                  </a:lnTo>
                  <a:close/>
                  <a:moveTo>
                    <a:pt x="0" y="237"/>
                  </a:moveTo>
                  <a:lnTo>
                    <a:pt x="2" y="237"/>
                  </a:lnTo>
                  <a:lnTo>
                    <a:pt x="2" y="241"/>
                  </a:lnTo>
                  <a:lnTo>
                    <a:pt x="0" y="241"/>
                  </a:lnTo>
                  <a:lnTo>
                    <a:pt x="0" y="237"/>
                  </a:lnTo>
                  <a:close/>
                  <a:moveTo>
                    <a:pt x="0" y="222"/>
                  </a:moveTo>
                  <a:lnTo>
                    <a:pt x="2" y="222"/>
                  </a:lnTo>
                  <a:lnTo>
                    <a:pt x="2" y="227"/>
                  </a:lnTo>
                  <a:lnTo>
                    <a:pt x="0" y="227"/>
                  </a:lnTo>
                  <a:lnTo>
                    <a:pt x="0" y="222"/>
                  </a:lnTo>
                  <a:close/>
                  <a:moveTo>
                    <a:pt x="0" y="207"/>
                  </a:moveTo>
                  <a:lnTo>
                    <a:pt x="2" y="207"/>
                  </a:lnTo>
                  <a:lnTo>
                    <a:pt x="2" y="212"/>
                  </a:lnTo>
                  <a:lnTo>
                    <a:pt x="0" y="212"/>
                  </a:lnTo>
                  <a:lnTo>
                    <a:pt x="0" y="207"/>
                  </a:lnTo>
                  <a:close/>
                  <a:moveTo>
                    <a:pt x="0" y="192"/>
                  </a:moveTo>
                  <a:lnTo>
                    <a:pt x="2" y="192"/>
                  </a:lnTo>
                  <a:lnTo>
                    <a:pt x="2" y="197"/>
                  </a:lnTo>
                  <a:lnTo>
                    <a:pt x="0" y="197"/>
                  </a:lnTo>
                  <a:lnTo>
                    <a:pt x="0" y="192"/>
                  </a:lnTo>
                  <a:close/>
                  <a:moveTo>
                    <a:pt x="0" y="177"/>
                  </a:moveTo>
                  <a:lnTo>
                    <a:pt x="2" y="177"/>
                  </a:lnTo>
                  <a:lnTo>
                    <a:pt x="2" y="182"/>
                  </a:lnTo>
                  <a:lnTo>
                    <a:pt x="0" y="182"/>
                  </a:lnTo>
                  <a:lnTo>
                    <a:pt x="0" y="177"/>
                  </a:lnTo>
                  <a:close/>
                  <a:moveTo>
                    <a:pt x="0" y="163"/>
                  </a:moveTo>
                  <a:lnTo>
                    <a:pt x="2" y="163"/>
                  </a:lnTo>
                  <a:lnTo>
                    <a:pt x="2" y="168"/>
                  </a:lnTo>
                  <a:lnTo>
                    <a:pt x="0" y="168"/>
                  </a:lnTo>
                  <a:lnTo>
                    <a:pt x="0" y="163"/>
                  </a:lnTo>
                  <a:close/>
                  <a:moveTo>
                    <a:pt x="0" y="148"/>
                  </a:moveTo>
                  <a:lnTo>
                    <a:pt x="2" y="148"/>
                  </a:lnTo>
                  <a:lnTo>
                    <a:pt x="2" y="153"/>
                  </a:lnTo>
                  <a:lnTo>
                    <a:pt x="0" y="153"/>
                  </a:lnTo>
                  <a:lnTo>
                    <a:pt x="0" y="148"/>
                  </a:lnTo>
                  <a:close/>
                  <a:moveTo>
                    <a:pt x="0" y="133"/>
                  </a:moveTo>
                  <a:lnTo>
                    <a:pt x="2" y="133"/>
                  </a:lnTo>
                  <a:lnTo>
                    <a:pt x="2" y="138"/>
                  </a:lnTo>
                  <a:lnTo>
                    <a:pt x="0" y="138"/>
                  </a:lnTo>
                  <a:lnTo>
                    <a:pt x="0" y="133"/>
                  </a:lnTo>
                  <a:close/>
                  <a:moveTo>
                    <a:pt x="0" y="118"/>
                  </a:moveTo>
                  <a:lnTo>
                    <a:pt x="2" y="118"/>
                  </a:lnTo>
                  <a:lnTo>
                    <a:pt x="2" y="123"/>
                  </a:lnTo>
                  <a:lnTo>
                    <a:pt x="0" y="123"/>
                  </a:lnTo>
                  <a:lnTo>
                    <a:pt x="0" y="118"/>
                  </a:lnTo>
                  <a:close/>
                  <a:moveTo>
                    <a:pt x="0" y="103"/>
                  </a:moveTo>
                  <a:lnTo>
                    <a:pt x="2" y="103"/>
                  </a:lnTo>
                  <a:lnTo>
                    <a:pt x="2" y="108"/>
                  </a:lnTo>
                  <a:lnTo>
                    <a:pt x="0" y="108"/>
                  </a:lnTo>
                  <a:lnTo>
                    <a:pt x="0" y="103"/>
                  </a:lnTo>
                  <a:close/>
                  <a:moveTo>
                    <a:pt x="0" y="89"/>
                  </a:moveTo>
                  <a:lnTo>
                    <a:pt x="2" y="89"/>
                  </a:lnTo>
                  <a:lnTo>
                    <a:pt x="2" y="94"/>
                  </a:lnTo>
                  <a:lnTo>
                    <a:pt x="0" y="94"/>
                  </a:lnTo>
                  <a:lnTo>
                    <a:pt x="0" y="89"/>
                  </a:lnTo>
                  <a:close/>
                  <a:moveTo>
                    <a:pt x="0" y="74"/>
                  </a:moveTo>
                  <a:lnTo>
                    <a:pt x="2" y="74"/>
                  </a:lnTo>
                  <a:lnTo>
                    <a:pt x="2" y="79"/>
                  </a:lnTo>
                  <a:lnTo>
                    <a:pt x="0" y="79"/>
                  </a:lnTo>
                  <a:lnTo>
                    <a:pt x="0" y="74"/>
                  </a:lnTo>
                  <a:close/>
                  <a:moveTo>
                    <a:pt x="0" y="59"/>
                  </a:moveTo>
                  <a:lnTo>
                    <a:pt x="2" y="59"/>
                  </a:lnTo>
                  <a:lnTo>
                    <a:pt x="2" y="64"/>
                  </a:lnTo>
                  <a:lnTo>
                    <a:pt x="0" y="64"/>
                  </a:lnTo>
                  <a:lnTo>
                    <a:pt x="0" y="59"/>
                  </a:lnTo>
                  <a:close/>
                  <a:moveTo>
                    <a:pt x="0" y="44"/>
                  </a:moveTo>
                  <a:lnTo>
                    <a:pt x="2" y="44"/>
                  </a:lnTo>
                  <a:lnTo>
                    <a:pt x="2" y="49"/>
                  </a:lnTo>
                  <a:lnTo>
                    <a:pt x="0" y="49"/>
                  </a:lnTo>
                  <a:lnTo>
                    <a:pt x="0" y="44"/>
                  </a:lnTo>
                  <a:close/>
                  <a:moveTo>
                    <a:pt x="0" y="29"/>
                  </a:moveTo>
                  <a:lnTo>
                    <a:pt x="2" y="29"/>
                  </a:lnTo>
                  <a:lnTo>
                    <a:pt x="2" y="34"/>
                  </a:lnTo>
                  <a:lnTo>
                    <a:pt x="0" y="34"/>
                  </a:lnTo>
                  <a:lnTo>
                    <a:pt x="0" y="29"/>
                  </a:lnTo>
                  <a:close/>
                  <a:moveTo>
                    <a:pt x="0" y="15"/>
                  </a:moveTo>
                  <a:lnTo>
                    <a:pt x="2" y="15"/>
                  </a:lnTo>
                  <a:lnTo>
                    <a:pt x="2" y="20"/>
                  </a:lnTo>
                  <a:lnTo>
                    <a:pt x="0" y="20"/>
                  </a:lnTo>
                  <a:lnTo>
                    <a:pt x="0" y="15"/>
                  </a:lnTo>
                  <a:close/>
                  <a:moveTo>
                    <a:pt x="0" y="0"/>
                  </a:moveTo>
                  <a:lnTo>
                    <a:pt x="2" y="0"/>
                  </a:lnTo>
                  <a:lnTo>
                    <a:pt x="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21" name="Line 115"/>
            <p:cNvSpPr>
              <a:spLocks noChangeShapeType="1"/>
            </p:cNvSpPr>
            <p:nvPr/>
          </p:nvSpPr>
          <p:spPr bwMode="auto">
            <a:xfrm flipV="1">
              <a:off x="3513" y="3238"/>
              <a:ext cx="0" cy="31"/>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2" name="Line 116"/>
            <p:cNvSpPr>
              <a:spLocks noChangeShapeType="1"/>
            </p:cNvSpPr>
            <p:nvPr/>
          </p:nvSpPr>
          <p:spPr bwMode="auto">
            <a:xfrm>
              <a:off x="3513" y="1305"/>
              <a:ext cx="0" cy="32"/>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3" name="Freeform 117"/>
            <p:cNvSpPr>
              <a:spLocks/>
            </p:cNvSpPr>
            <p:nvPr/>
          </p:nvSpPr>
          <p:spPr bwMode="auto">
            <a:xfrm>
              <a:off x="3469" y="3343"/>
              <a:ext cx="55" cy="84"/>
            </a:xfrm>
            <a:custGeom>
              <a:avLst/>
              <a:gdLst>
                <a:gd name="T0" fmla="*/ 0 w 110"/>
                <a:gd name="T1" fmla="*/ 0 h 84"/>
                <a:gd name="T2" fmla="*/ 110 w 110"/>
                <a:gd name="T3" fmla="*/ 0 h 84"/>
                <a:gd name="T4" fmla="*/ 110 w 110"/>
                <a:gd name="T5" fmla="*/ 8 h 84"/>
                <a:gd name="T6" fmla="*/ 94 w 110"/>
                <a:gd name="T7" fmla="*/ 18 h 84"/>
                <a:gd name="T8" fmla="*/ 78 w 110"/>
                <a:gd name="T9" fmla="*/ 31 h 84"/>
                <a:gd name="T10" fmla="*/ 64 w 110"/>
                <a:gd name="T11" fmla="*/ 46 h 84"/>
                <a:gd name="T12" fmla="*/ 54 w 110"/>
                <a:gd name="T13" fmla="*/ 61 h 84"/>
                <a:gd name="T14" fmla="*/ 48 w 110"/>
                <a:gd name="T15" fmla="*/ 72 h 84"/>
                <a:gd name="T16" fmla="*/ 46 w 110"/>
                <a:gd name="T17" fmla="*/ 84 h 84"/>
                <a:gd name="T18" fmla="*/ 24 w 110"/>
                <a:gd name="T19" fmla="*/ 84 h 84"/>
                <a:gd name="T20" fmla="*/ 26 w 110"/>
                <a:gd name="T21" fmla="*/ 73 h 84"/>
                <a:gd name="T22" fmla="*/ 32 w 110"/>
                <a:gd name="T23" fmla="*/ 60 h 84"/>
                <a:gd name="T24" fmla="*/ 40 w 110"/>
                <a:gd name="T25" fmla="*/ 46 h 84"/>
                <a:gd name="T26" fmla="*/ 54 w 110"/>
                <a:gd name="T27" fmla="*/ 32 h 84"/>
                <a:gd name="T28" fmla="*/ 68 w 110"/>
                <a:gd name="T29" fmla="*/ 20 h 84"/>
                <a:gd name="T30" fmla="*/ 82 w 110"/>
                <a:gd name="T31" fmla="*/ 10 h 84"/>
                <a:gd name="T32" fmla="*/ 0 w 110"/>
                <a:gd name="T33" fmla="*/ 10 h 84"/>
                <a:gd name="T34" fmla="*/ 0 w 110"/>
                <a:gd name="T3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84">
                  <a:moveTo>
                    <a:pt x="0" y="0"/>
                  </a:moveTo>
                  <a:lnTo>
                    <a:pt x="110" y="0"/>
                  </a:lnTo>
                  <a:lnTo>
                    <a:pt x="110" y="8"/>
                  </a:lnTo>
                  <a:lnTo>
                    <a:pt x="94" y="18"/>
                  </a:lnTo>
                  <a:lnTo>
                    <a:pt x="78" y="31"/>
                  </a:lnTo>
                  <a:lnTo>
                    <a:pt x="64" y="46"/>
                  </a:lnTo>
                  <a:lnTo>
                    <a:pt x="54" y="61"/>
                  </a:lnTo>
                  <a:lnTo>
                    <a:pt x="48" y="72"/>
                  </a:lnTo>
                  <a:lnTo>
                    <a:pt x="46" y="84"/>
                  </a:lnTo>
                  <a:lnTo>
                    <a:pt x="24" y="84"/>
                  </a:lnTo>
                  <a:lnTo>
                    <a:pt x="26" y="73"/>
                  </a:lnTo>
                  <a:lnTo>
                    <a:pt x="32" y="60"/>
                  </a:lnTo>
                  <a:lnTo>
                    <a:pt x="40" y="46"/>
                  </a:lnTo>
                  <a:lnTo>
                    <a:pt x="54" y="32"/>
                  </a:lnTo>
                  <a:lnTo>
                    <a:pt x="68" y="20"/>
                  </a:lnTo>
                  <a:lnTo>
                    <a:pt x="82" y="10"/>
                  </a:lnTo>
                  <a:lnTo>
                    <a:pt x="0" y="1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24" name="Freeform 118"/>
            <p:cNvSpPr>
              <a:spLocks noEditPoints="1"/>
            </p:cNvSpPr>
            <p:nvPr/>
          </p:nvSpPr>
          <p:spPr bwMode="auto">
            <a:xfrm>
              <a:off x="3534" y="3342"/>
              <a:ext cx="55" cy="86"/>
            </a:xfrm>
            <a:custGeom>
              <a:avLst/>
              <a:gdLst>
                <a:gd name="T0" fmla="*/ 55 w 109"/>
                <a:gd name="T1" fmla="*/ 8 h 86"/>
                <a:gd name="T2" fmla="*/ 45 w 109"/>
                <a:gd name="T3" fmla="*/ 9 h 86"/>
                <a:gd name="T4" fmla="*/ 37 w 109"/>
                <a:gd name="T5" fmla="*/ 11 h 86"/>
                <a:gd name="T6" fmla="*/ 31 w 109"/>
                <a:gd name="T7" fmla="*/ 15 h 86"/>
                <a:gd name="T8" fmla="*/ 25 w 109"/>
                <a:gd name="T9" fmla="*/ 21 h 86"/>
                <a:gd name="T10" fmla="*/ 23 w 109"/>
                <a:gd name="T11" fmla="*/ 31 h 86"/>
                <a:gd name="T12" fmla="*/ 21 w 109"/>
                <a:gd name="T13" fmla="*/ 43 h 86"/>
                <a:gd name="T14" fmla="*/ 21 w 109"/>
                <a:gd name="T15" fmla="*/ 55 h 86"/>
                <a:gd name="T16" fmla="*/ 25 w 109"/>
                <a:gd name="T17" fmla="*/ 65 h 86"/>
                <a:gd name="T18" fmla="*/ 31 w 109"/>
                <a:gd name="T19" fmla="*/ 71 h 86"/>
                <a:gd name="T20" fmla="*/ 35 w 109"/>
                <a:gd name="T21" fmla="*/ 74 h 86"/>
                <a:gd name="T22" fmla="*/ 41 w 109"/>
                <a:gd name="T23" fmla="*/ 76 h 86"/>
                <a:gd name="T24" fmla="*/ 47 w 109"/>
                <a:gd name="T25" fmla="*/ 77 h 86"/>
                <a:gd name="T26" fmla="*/ 55 w 109"/>
                <a:gd name="T27" fmla="*/ 78 h 86"/>
                <a:gd name="T28" fmla="*/ 61 w 109"/>
                <a:gd name="T29" fmla="*/ 77 h 86"/>
                <a:gd name="T30" fmla="*/ 67 w 109"/>
                <a:gd name="T31" fmla="*/ 76 h 86"/>
                <a:gd name="T32" fmla="*/ 73 w 109"/>
                <a:gd name="T33" fmla="*/ 74 h 86"/>
                <a:gd name="T34" fmla="*/ 79 w 109"/>
                <a:gd name="T35" fmla="*/ 71 h 86"/>
                <a:gd name="T36" fmla="*/ 85 w 109"/>
                <a:gd name="T37" fmla="*/ 65 h 86"/>
                <a:gd name="T38" fmla="*/ 87 w 109"/>
                <a:gd name="T39" fmla="*/ 55 h 86"/>
                <a:gd name="T40" fmla="*/ 89 w 109"/>
                <a:gd name="T41" fmla="*/ 43 h 86"/>
                <a:gd name="T42" fmla="*/ 87 w 109"/>
                <a:gd name="T43" fmla="*/ 31 h 86"/>
                <a:gd name="T44" fmla="*/ 85 w 109"/>
                <a:gd name="T45" fmla="*/ 21 h 86"/>
                <a:gd name="T46" fmla="*/ 79 w 109"/>
                <a:gd name="T47" fmla="*/ 15 h 86"/>
                <a:gd name="T48" fmla="*/ 73 w 109"/>
                <a:gd name="T49" fmla="*/ 12 h 86"/>
                <a:gd name="T50" fmla="*/ 67 w 109"/>
                <a:gd name="T51" fmla="*/ 10 h 86"/>
                <a:gd name="T52" fmla="*/ 61 w 109"/>
                <a:gd name="T53" fmla="*/ 9 h 86"/>
                <a:gd name="T54" fmla="*/ 55 w 109"/>
                <a:gd name="T55" fmla="*/ 8 h 86"/>
                <a:gd name="T56" fmla="*/ 55 w 109"/>
                <a:gd name="T57" fmla="*/ 0 h 86"/>
                <a:gd name="T58" fmla="*/ 63 w 109"/>
                <a:gd name="T59" fmla="*/ 0 h 86"/>
                <a:gd name="T60" fmla="*/ 71 w 109"/>
                <a:gd name="T61" fmla="*/ 1 h 86"/>
                <a:gd name="T62" fmla="*/ 79 w 109"/>
                <a:gd name="T63" fmla="*/ 3 h 86"/>
                <a:gd name="T64" fmla="*/ 85 w 109"/>
                <a:gd name="T65" fmla="*/ 5 h 86"/>
                <a:gd name="T66" fmla="*/ 91 w 109"/>
                <a:gd name="T67" fmla="*/ 7 h 86"/>
                <a:gd name="T68" fmla="*/ 95 w 109"/>
                <a:gd name="T69" fmla="*/ 10 h 86"/>
                <a:gd name="T70" fmla="*/ 101 w 109"/>
                <a:gd name="T71" fmla="*/ 16 h 86"/>
                <a:gd name="T72" fmla="*/ 107 w 109"/>
                <a:gd name="T73" fmla="*/ 23 h 86"/>
                <a:gd name="T74" fmla="*/ 109 w 109"/>
                <a:gd name="T75" fmla="*/ 32 h 86"/>
                <a:gd name="T76" fmla="*/ 109 w 109"/>
                <a:gd name="T77" fmla="*/ 43 h 86"/>
                <a:gd name="T78" fmla="*/ 109 w 109"/>
                <a:gd name="T79" fmla="*/ 57 h 86"/>
                <a:gd name="T80" fmla="*/ 103 w 109"/>
                <a:gd name="T81" fmla="*/ 67 h 86"/>
                <a:gd name="T82" fmla="*/ 99 w 109"/>
                <a:gd name="T83" fmla="*/ 73 h 86"/>
                <a:gd name="T84" fmla="*/ 93 w 109"/>
                <a:gd name="T85" fmla="*/ 78 h 86"/>
                <a:gd name="T86" fmla="*/ 85 w 109"/>
                <a:gd name="T87" fmla="*/ 81 h 86"/>
                <a:gd name="T88" fmla="*/ 77 w 109"/>
                <a:gd name="T89" fmla="*/ 84 h 86"/>
                <a:gd name="T90" fmla="*/ 67 w 109"/>
                <a:gd name="T91" fmla="*/ 86 h 86"/>
                <a:gd name="T92" fmla="*/ 55 w 109"/>
                <a:gd name="T93" fmla="*/ 86 h 86"/>
                <a:gd name="T94" fmla="*/ 33 w 109"/>
                <a:gd name="T95" fmla="*/ 84 h 86"/>
                <a:gd name="T96" fmla="*/ 17 w 109"/>
                <a:gd name="T97" fmla="*/ 78 h 86"/>
                <a:gd name="T98" fmla="*/ 8 w 109"/>
                <a:gd name="T99" fmla="*/ 69 h 86"/>
                <a:gd name="T100" fmla="*/ 2 w 109"/>
                <a:gd name="T101" fmla="*/ 57 h 86"/>
                <a:gd name="T102" fmla="*/ 0 w 109"/>
                <a:gd name="T103" fmla="*/ 43 h 86"/>
                <a:gd name="T104" fmla="*/ 2 w 109"/>
                <a:gd name="T105" fmla="*/ 30 h 86"/>
                <a:gd name="T106" fmla="*/ 6 w 109"/>
                <a:gd name="T107" fmla="*/ 19 h 86"/>
                <a:gd name="T108" fmla="*/ 12 w 109"/>
                <a:gd name="T109" fmla="*/ 13 h 86"/>
                <a:gd name="T110" fmla="*/ 17 w 109"/>
                <a:gd name="T111" fmla="*/ 8 h 86"/>
                <a:gd name="T112" fmla="*/ 25 w 109"/>
                <a:gd name="T113" fmla="*/ 5 h 86"/>
                <a:gd name="T114" fmla="*/ 33 w 109"/>
                <a:gd name="T115" fmla="*/ 2 h 86"/>
                <a:gd name="T116" fmla="*/ 43 w 109"/>
                <a:gd name="T117" fmla="*/ 0 h 86"/>
                <a:gd name="T118" fmla="*/ 55 w 109"/>
                <a:gd name="T1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 h="86">
                  <a:moveTo>
                    <a:pt x="55" y="8"/>
                  </a:moveTo>
                  <a:lnTo>
                    <a:pt x="45" y="9"/>
                  </a:lnTo>
                  <a:lnTo>
                    <a:pt x="37" y="11"/>
                  </a:lnTo>
                  <a:lnTo>
                    <a:pt x="31" y="15"/>
                  </a:lnTo>
                  <a:lnTo>
                    <a:pt x="25" y="21"/>
                  </a:lnTo>
                  <a:lnTo>
                    <a:pt x="23" y="31"/>
                  </a:lnTo>
                  <a:lnTo>
                    <a:pt x="21" y="43"/>
                  </a:lnTo>
                  <a:lnTo>
                    <a:pt x="21" y="55"/>
                  </a:lnTo>
                  <a:lnTo>
                    <a:pt x="25" y="65"/>
                  </a:lnTo>
                  <a:lnTo>
                    <a:pt x="31" y="71"/>
                  </a:lnTo>
                  <a:lnTo>
                    <a:pt x="35" y="74"/>
                  </a:lnTo>
                  <a:lnTo>
                    <a:pt x="41" y="76"/>
                  </a:lnTo>
                  <a:lnTo>
                    <a:pt x="47" y="77"/>
                  </a:lnTo>
                  <a:lnTo>
                    <a:pt x="55" y="78"/>
                  </a:lnTo>
                  <a:lnTo>
                    <a:pt x="61" y="77"/>
                  </a:lnTo>
                  <a:lnTo>
                    <a:pt x="67" y="76"/>
                  </a:lnTo>
                  <a:lnTo>
                    <a:pt x="73" y="74"/>
                  </a:lnTo>
                  <a:lnTo>
                    <a:pt x="79" y="71"/>
                  </a:lnTo>
                  <a:lnTo>
                    <a:pt x="85" y="65"/>
                  </a:lnTo>
                  <a:lnTo>
                    <a:pt x="87" y="55"/>
                  </a:lnTo>
                  <a:lnTo>
                    <a:pt x="89" y="43"/>
                  </a:lnTo>
                  <a:lnTo>
                    <a:pt x="87" y="31"/>
                  </a:lnTo>
                  <a:lnTo>
                    <a:pt x="85" y="21"/>
                  </a:lnTo>
                  <a:lnTo>
                    <a:pt x="79" y="15"/>
                  </a:lnTo>
                  <a:lnTo>
                    <a:pt x="73" y="12"/>
                  </a:lnTo>
                  <a:lnTo>
                    <a:pt x="67" y="10"/>
                  </a:lnTo>
                  <a:lnTo>
                    <a:pt x="61" y="9"/>
                  </a:lnTo>
                  <a:lnTo>
                    <a:pt x="55" y="8"/>
                  </a:lnTo>
                  <a:close/>
                  <a:moveTo>
                    <a:pt x="55" y="0"/>
                  </a:moveTo>
                  <a:lnTo>
                    <a:pt x="63" y="0"/>
                  </a:lnTo>
                  <a:lnTo>
                    <a:pt x="71" y="1"/>
                  </a:lnTo>
                  <a:lnTo>
                    <a:pt x="79" y="3"/>
                  </a:lnTo>
                  <a:lnTo>
                    <a:pt x="85" y="5"/>
                  </a:lnTo>
                  <a:lnTo>
                    <a:pt x="91" y="7"/>
                  </a:lnTo>
                  <a:lnTo>
                    <a:pt x="95" y="10"/>
                  </a:lnTo>
                  <a:lnTo>
                    <a:pt x="101" y="16"/>
                  </a:lnTo>
                  <a:lnTo>
                    <a:pt x="107" y="23"/>
                  </a:lnTo>
                  <a:lnTo>
                    <a:pt x="109" y="32"/>
                  </a:lnTo>
                  <a:lnTo>
                    <a:pt x="109" y="43"/>
                  </a:lnTo>
                  <a:lnTo>
                    <a:pt x="109" y="57"/>
                  </a:lnTo>
                  <a:lnTo>
                    <a:pt x="103" y="67"/>
                  </a:lnTo>
                  <a:lnTo>
                    <a:pt x="99" y="73"/>
                  </a:lnTo>
                  <a:lnTo>
                    <a:pt x="93" y="78"/>
                  </a:lnTo>
                  <a:lnTo>
                    <a:pt x="85" y="81"/>
                  </a:lnTo>
                  <a:lnTo>
                    <a:pt x="77" y="84"/>
                  </a:lnTo>
                  <a:lnTo>
                    <a:pt x="67" y="86"/>
                  </a:lnTo>
                  <a:lnTo>
                    <a:pt x="55" y="86"/>
                  </a:lnTo>
                  <a:lnTo>
                    <a:pt x="33" y="84"/>
                  </a:lnTo>
                  <a:lnTo>
                    <a:pt x="17" y="78"/>
                  </a:lnTo>
                  <a:lnTo>
                    <a:pt x="8" y="69"/>
                  </a:lnTo>
                  <a:lnTo>
                    <a:pt x="2" y="57"/>
                  </a:lnTo>
                  <a:lnTo>
                    <a:pt x="0" y="43"/>
                  </a:lnTo>
                  <a:lnTo>
                    <a:pt x="2" y="30"/>
                  </a:lnTo>
                  <a:lnTo>
                    <a:pt x="6" y="19"/>
                  </a:lnTo>
                  <a:lnTo>
                    <a:pt x="12" y="13"/>
                  </a:lnTo>
                  <a:lnTo>
                    <a:pt x="17" y="8"/>
                  </a:lnTo>
                  <a:lnTo>
                    <a:pt x="25" y="5"/>
                  </a:lnTo>
                  <a:lnTo>
                    <a:pt x="33" y="2"/>
                  </a:lnTo>
                  <a:lnTo>
                    <a:pt x="43" y="0"/>
                  </a:lnTo>
                  <a:lnTo>
                    <a:pt x="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25" name="Freeform 119"/>
            <p:cNvSpPr>
              <a:spLocks noEditPoints="1"/>
            </p:cNvSpPr>
            <p:nvPr/>
          </p:nvSpPr>
          <p:spPr bwMode="auto">
            <a:xfrm>
              <a:off x="3895" y="1312"/>
              <a:ext cx="1" cy="1957"/>
            </a:xfrm>
            <a:custGeom>
              <a:avLst/>
              <a:gdLst>
                <a:gd name="T0" fmla="*/ 0 w 2"/>
                <a:gd name="T1" fmla="*/ 1923 h 1957"/>
                <a:gd name="T2" fmla="*/ 2 w 2"/>
                <a:gd name="T3" fmla="*/ 1893 h 1957"/>
                <a:gd name="T4" fmla="*/ 2 w 2"/>
                <a:gd name="T5" fmla="*/ 1868 h 1957"/>
                <a:gd name="T6" fmla="*/ 0 w 2"/>
                <a:gd name="T7" fmla="*/ 1839 h 1957"/>
                <a:gd name="T8" fmla="*/ 0 w 2"/>
                <a:gd name="T9" fmla="*/ 1804 h 1957"/>
                <a:gd name="T10" fmla="*/ 0 w 2"/>
                <a:gd name="T11" fmla="*/ 1760 h 1957"/>
                <a:gd name="T12" fmla="*/ 2 w 2"/>
                <a:gd name="T13" fmla="*/ 1730 h 1957"/>
                <a:gd name="T14" fmla="*/ 2 w 2"/>
                <a:gd name="T15" fmla="*/ 1706 h 1957"/>
                <a:gd name="T16" fmla="*/ 0 w 2"/>
                <a:gd name="T17" fmla="*/ 1676 h 1957"/>
                <a:gd name="T18" fmla="*/ 0 w 2"/>
                <a:gd name="T19" fmla="*/ 1642 h 1957"/>
                <a:gd name="T20" fmla="*/ 0 w 2"/>
                <a:gd name="T21" fmla="*/ 1597 h 1957"/>
                <a:gd name="T22" fmla="*/ 2 w 2"/>
                <a:gd name="T23" fmla="*/ 1568 h 1957"/>
                <a:gd name="T24" fmla="*/ 2 w 2"/>
                <a:gd name="T25" fmla="*/ 1543 h 1957"/>
                <a:gd name="T26" fmla="*/ 0 w 2"/>
                <a:gd name="T27" fmla="*/ 1513 h 1957"/>
                <a:gd name="T28" fmla="*/ 0 w 2"/>
                <a:gd name="T29" fmla="*/ 1479 h 1957"/>
                <a:gd name="T30" fmla="*/ 0 w 2"/>
                <a:gd name="T31" fmla="*/ 1435 h 1957"/>
                <a:gd name="T32" fmla="*/ 2 w 2"/>
                <a:gd name="T33" fmla="*/ 1405 h 1957"/>
                <a:gd name="T34" fmla="*/ 2 w 2"/>
                <a:gd name="T35" fmla="*/ 1380 h 1957"/>
                <a:gd name="T36" fmla="*/ 0 w 2"/>
                <a:gd name="T37" fmla="*/ 1351 h 1957"/>
                <a:gd name="T38" fmla="*/ 0 w 2"/>
                <a:gd name="T39" fmla="*/ 1316 h 1957"/>
                <a:gd name="T40" fmla="*/ 0 w 2"/>
                <a:gd name="T41" fmla="*/ 1272 h 1957"/>
                <a:gd name="T42" fmla="*/ 2 w 2"/>
                <a:gd name="T43" fmla="*/ 1242 h 1957"/>
                <a:gd name="T44" fmla="*/ 2 w 2"/>
                <a:gd name="T45" fmla="*/ 1218 h 1957"/>
                <a:gd name="T46" fmla="*/ 0 w 2"/>
                <a:gd name="T47" fmla="*/ 1188 h 1957"/>
                <a:gd name="T48" fmla="*/ 0 w 2"/>
                <a:gd name="T49" fmla="*/ 1153 h 1957"/>
                <a:gd name="T50" fmla="*/ 0 w 2"/>
                <a:gd name="T51" fmla="*/ 1109 h 1957"/>
                <a:gd name="T52" fmla="*/ 2 w 2"/>
                <a:gd name="T53" fmla="*/ 1080 h 1957"/>
                <a:gd name="T54" fmla="*/ 2 w 2"/>
                <a:gd name="T55" fmla="*/ 1055 h 1957"/>
                <a:gd name="T56" fmla="*/ 0 w 2"/>
                <a:gd name="T57" fmla="*/ 1025 h 1957"/>
                <a:gd name="T58" fmla="*/ 0 w 2"/>
                <a:gd name="T59" fmla="*/ 991 h 1957"/>
                <a:gd name="T60" fmla="*/ 0 w 2"/>
                <a:gd name="T61" fmla="*/ 946 h 1957"/>
                <a:gd name="T62" fmla="*/ 2 w 2"/>
                <a:gd name="T63" fmla="*/ 917 h 1957"/>
                <a:gd name="T64" fmla="*/ 2 w 2"/>
                <a:gd name="T65" fmla="*/ 892 h 1957"/>
                <a:gd name="T66" fmla="*/ 0 w 2"/>
                <a:gd name="T67" fmla="*/ 863 h 1957"/>
                <a:gd name="T68" fmla="*/ 0 w 2"/>
                <a:gd name="T69" fmla="*/ 828 h 1957"/>
                <a:gd name="T70" fmla="*/ 0 w 2"/>
                <a:gd name="T71" fmla="*/ 784 h 1957"/>
                <a:gd name="T72" fmla="*/ 2 w 2"/>
                <a:gd name="T73" fmla="*/ 754 h 1957"/>
                <a:gd name="T74" fmla="*/ 2 w 2"/>
                <a:gd name="T75" fmla="*/ 730 h 1957"/>
                <a:gd name="T76" fmla="*/ 0 w 2"/>
                <a:gd name="T77" fmla="*/ 700 h 1957"/>
                <a:gd name="T78" fmla="*/ 0 w 2"/>
                <a:gd name="T79" fmla="*/ 665 h 1957"/>
                <a:gd name="T80" fmla="*/ 0 w 2"/>
                <a:gd name="T81" fmla="*/ 621 h 1957"/>
                <a:gd name="T82" fmla="*/ 2 w 2"/>
                <a:gd name="T83" fmla="*/ 592 h 1957"/>
                <a:gd name="T84" fmla="*/ 2 w 2"/>
                <a:gd name="T85" fmla="*/ 567 h 1957"/>
                <a:gd name="T86" fmla="*/ 0 w 2"/>
                <a:gd name="T87" fmla="*/ 537 h 1957"/>
                <a:gd name="T88" fmla="*/ 0 w 2"/>
                <a:gd name="T89" fmla="*/ 503 h 1957"/>
                <a:gd name="T90" fmla="*/ 0 w 2"/>
                <a:gd name="T91" fmla="*/ 458 h 1957"/>
                <a:gd name="T92" fmla="*/ 2 w 2"/>
                <a:gd name="T93" fmla="*/ 429 h 1957"/>
                <a:gd name="T94" fmla="*/ 2 w 2"/>
                <a:gd name="T95" fmla="*/ 404 h 1957"/>
                <a:gd name="T96" fmla="*/ 0 w 2"/>
                <a:gd name="T97" fmla="*/ 375 h 1957"/>
                <a:gd name="T98" fmla="*/ 0 w 2"/>
                <a:gd name="T99" fmla="*/ 340 h 1957"/>
                <a:gd name="T100" fmla="*/ 0 w 2"/>
                <a:gd name="T101" fmla="*/ 296 h 1957"/>
                <a:gd name="T102" fmla="*/ 2 w 2"/>
                <a:gd name="T103" fmla="*/ 266 h 1957"/>
                <a:gd name="T104" fmla="*/ 2 w 2"/>
                <a:gd name="T105" fmla="*/ 241 h 1957"/>
                <a:gd name="T106" fmla="*/ 0 w 2"/>
                <a:gd name="T107" fmla="*/ 212 h 1957"/>
                <a:gd name="T108" fmla="*/ 0 w 2"/>
                <a:gd name="T109" fmla="*/ 177 h 1957"/>
                <a:gd name="T110" fmla="*/ 0 w 2"/>
                <a:gd name="T111" fmla="*/ 133 h 1957"/>
                <a:gd name="T112" fmla="*/ 2 w 2"/>
                <a:gd name="T113" fmla="*/ 103 h 1957"/>
                <a:gd name="T114" fmla="*/ 2 w 2"/>
                <a:gd name="T115" fmla="*/ 79 h 1957"/>
                <a:gd name="T116" fmla="*/ 0 w 2"/>
                <a:gd name="T117" fmla="*/ 49 h 1957"/>
                <a:gd name="T118" fmla="*/ 0 w 2"/>
                <a:gd name="T119" fmla="*/ 1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1957">
                  <a:moveTo>
                    <a:pt x="0" y="1952"/>
                  </a:moveTo>
                  <a:lnTo>
                    <a:pt x="2" y="1952"/>
                  </a:lnTo>
                  <a:lnTo>
                    <a:pt x="2" y="1957"/>
                  </a:lnTo>
                  <a:lnTo>
                    <a:pt x="0" y="1957"/>
                  </a:lnTo>
                  <a:lnTo>
                    <a:pt x="0" y="1952"/>
                  </a:lnTo>
                  <a:close/>
                  <a:moveTo>
                    <a:pt x="0" y="1937"/>
                  </a:moveTo>
                  <a:lnTo>
                    <a:pt x="2" y="1937"/>
                  </a:lnTo>
                  <a:lnTo>
                    <a:pt x="2" y="1942"/>
                  </a:lnTo>
                  <a:lnTo>
                    <a:pt x="0" y="1942"/>
                  </a:lnTo>
                  <a:lnTo>
                    <a:pt x="0" y="1937"/>
                  </a:lnTo>
                  <a:close/>
                  <a:moveTo>
                    <a:pt x="0" y="1923"/>
                  </a:moveTo>
                  <a:lnTo>
                    <a:pt x="2" y="1923"/>
                  </a:lnTo>
                  <a:lnTo>
                    <a:pt x="2" y="1928"/>
                  </a:lnTo>
                  <a:lnTo>
                    <a:pt x="0" y="1928"/>
                  </a:lnTo>
                  <a:lnTo>
                    <a:pt x="0" y="1923"/>
                  </a:lnTo>
                  <a:close/>
                  <a:moveTo>
                    <a:pt x="0" y="1908"/>
                  </a:moveTo>
                  <a:lnTo>
                    <a:pt x="2" y="1908"/>
                  </a:lnTo>
                  <a:lnTo>
                    <a:pt x="2" y="1913"/>
                  </a:lnTo>
                  <a:lnTo>
                    <a:pt x="0" y="1913"/>
                  </a:lnTo>
                  <a:lnTo>
                    <a:pt x="0" y="1908"/>
                  </a:lnTo>
                  <a:close/>
                  <a:moveTo>
                    <a:pt x="0" y="1893"/>
                  </a:moveTo>
                  <a:lnTo>
                    <a:pt x="2" y="1893"/>
                  </a:lnTo>
                  <a:lnTo>
                    <a:pt x="2" y="1898"/>
                  </a:lnTo>
                  <a:lnTo>
                    <a:pt x="0" y="1898"/>
                  </a:lnTo>
                  <a:lnTo>
                    <a:pt x="0" y="1893"/>
                  </a:lnTo>
                  <a:close/>
                  <a:moveTo>
                    <a:pt x="0" y="1878"/>
                  </a:moveTo>
                  <a:lnTo>
                    <a:pt x="2" y="1878"/>
                  </a:lnTo>
                  <a:lnTo>
                    <a:pt x="2" y="1883"/>
                  </a:lnTo>
                  <a:lnTo>
                    <a:pt x="0" y="1883"/>
                  </a:lnTo>
                  <a:lnTo>
                    <a:pt x="0" y="1878"/>
                  </a:lnTo>
                  <a:close/>
                  <a:moveTo>
                    <a:pt x="0" y="1863"/>
                  </a:moveTo>
                  <a:lnTo>
                    <a:pt x="2" y="1863"/>
                  </a:lnTo>
                  <a:lnTo>
                    <a:pt x="2" y="1868"/>
                  </a:lnTo>
                  <a:lnTo>
                    <a:pt x="0" y="1868"/>
                  </a:lnTo>
                  <a:lnTo>
                    <a:pt x="0" y="1863"/>
                  </a:lnTo>
                  <a:close/>
                  <a:moveTo>
                    <a:pt x="0" y="1849"/>
                  </a:moveTo>
                  <a:lnTo>
                    <a:pt x="2" y="1849"/>
                  </a:lnTo>
                  <a:lnTo>
                    <a:pt x="2" y="1854"/>
                  </a:lnTo>
                  <a:lnTo>
                    <a:pt x="0" y="1854"/>
                  </a:lnTo>
                  <a:lnTo>
                    <a:pt x="0" y="1849"/>
                  </a:lnTo>
                  <a:close/>
                  <a:moveTo>
                    <a:pt x="0" y="1834"/>
                  </a:moveTo>
                  <a:lnTo>
                    <a:pt x="2" y="1834"/>
                  </a:lnTo>
                  <a:lnTo>
                    <a:pt x="2" y="1839"/>
                  </a:lnTo>
                  <a:lnTo>
                    <a:pt x="0" y="1839"/>
                  </a:lnTo>
                  <a:lnTo>
                    <a:pt x="0" y="1834"/>
                  </a:lnTo>
                  <a:close/>
                  <a:moveTo>
                    <a:pt x="0" y="1819"/>
                  </a:moveTo>
                  <a:lnTo>
                    <a:pt x="2" y="1819"/>
                  </a:lnTo>
                  <a:lnTo>
                    <a:pt x="2" y="1824"/>
                  </a:lnTo>
                  <a:lnTo>
                    <a:pt x="0" y="1824"/>
                  </a:lnTo>
                  <a:lnTo>
                    <a:pt x="0" y="1819"/>
                  </a:lnTo>
                  <a:close/>
                  <a:moveTo>
                    <a:pt x="0" y="1804"/>
                  </a:moveTo>
                  <a:lnTo>
                    <a:pt x="2" y="1804"/>
                  </a:lnTo>
                  <a:lnTo>
                    <a:pt x="2" y="1809"/>
                  </a:lnTo>
                  <a:lnTo>
                    <a:pt x="0" y="1809"/>
                  </a:lnTo>
                  <a:lnTo>
                    <a:pt x="0" y="1804"/>
                  </a:lnTo>
                  <a:close/>
                  <a:moveTo>
                    <a:pt x="0" y="1789"/>
                  </a:moveTo>
                  <a:lnTo>
                    <a:pt x="2" y="1789"/>
                  </a:lnTo>
                  <a:lnTo>
                    <a:pt x="2" y="1794"/>
                  </a:lnTo>
                  <a:lnTo>
                    <a:pt x="0" y="1794"/>
                  </a:lnTo>
                  <a:lnTo>
                    <a:pt x="0" y="1789"/>
                  </a:lnTo>
                  <a:close/>
                  <a:moveTo>
                    <a:pt x="0" y="1775"/>
                  </a:moveTo>
                  <a:lnTo>
                    <a:pt x="2" y="1775"/>
                  </a:lnTo>
                  <a:lnTo>
                    <a:pt x="2" y="1780"/>
                  </a:lnTo>
                  <a:lnTo>
                    <a:pt x="0" y="1780"/>
                  </a:lnTo>
                  <a:lnTo>
                    <a:pt x="0" y="1775"/>
                  </a:lnTo>
                  <a:close/>
                  <a:moveTo>
                    <a:pt x="0" y="1760"/>
                  </a:moveTo>
                  <a:lnTo>
                    <a:pt x="2" y="1760"/>
                  </a:lnTo>
                  <a:lnTo>
                    <a:pt x="2" y="1765"/>
                  </a:lnTo>
                  <a:lnTo>
                    <a:pt x="0" y="1765"/>
                  </a:lnTo>
                  <a:lnTo>
                    <a:pt x="0" y="1760"/>
                  </a:lnTo>
                  <a:close/>
                  <a:moveTo>
                    <a:pt x="0" y="1745"/>
                  </a:moveTo>
                  <a:lnTo>
                    <a:pt x="2" y="1745"/>
                  </a:lnTo>
                  <a:lnTo>
                    <a:pt x="2" y="1750"/>
                  </a:lnTo>
                  <a:lnTo>
                    <a:pt x="0" y="1750"/>
                  </a:lnTo>
                  <a:lnTo>
                    <a:pt x="0" y="1745"/>
                  </a:lnTo>
                  <a:close/>
                  <a:moveTo>
                    <a:pt x="0" y="1730"/>
                  </a:moveTo>
                  <a:lnTo>
                    <a:pt x="2" y="1730"/>
                  </a:lnTo>
                  <a:lnTo>
                    <a:pt x="2" y="1735"/>
                  </a:lnTo>
                  <a:lnTo>
                    <a:pt x="0" y="1735"/>
                  </a:lnTo>
                  <a:lnTo>
                    <a:pt x="0" y="1730"/>
                  </a:lnTo>
                  <a:close/>
                  <a:moveTo>
                    <a:pt x="0" y="1716"/>
                  </a:moveTo>
                  <a:lnTo>
                    <a:pt x="2" y="1716"/>
                  </a:lnTo>
                  <a:lnTo>
                    <a:pt x="2" y="1720"/>
                  </a:lnTo>
                  <a:lnTo>
                    <a:pt x="0" y="1720"/>
                  </a:lnTo>
                  <a:lnTo>
                    <a:pt x="0" y="1716"/>
                  </a:lnTo>
                  <a:close/>
                  <a:moveTo>
                    <a:pt x="0" y="1701"/>
                  </a:moveTo>
                  <a:lnTo>
                    <a:pt x="2" y="1701"/>
                  </a:lnTo>
                  <a:lnTo>
                    <a:pt x="2" y="1706"/>
                  </a:lnTo>
                  <a:lnTo>
                    <a:pt x="0" y="1706"/>
                  </a:lnTo>
                  <a:lnTo>
                    <a:pt x="0" y="1701"/>
                  </a:lnTo>
                  <a:close/>
                  <a:moveTo>
                    <a:pt x="0" y="1686"/>
                  </a:moveTo>
                  <a:lnTo>
                    <a:pt x="2" y="1686"/>
                  </a:lnTo>
                  <a:lnTo>
                    <a:pt x="2" y="1691"/>
                  </a:lnTo>
                  <a:lnTo>
                    <a:pt x="0" y="1691"/>
                  </a:lnTo>
                  <a:lnTo>
                    <a:pt x="0" y="1686"/>
                  </a:lnTo>
                  <a:close/>
                  <a:moveTo>
                    <a:pt x="0" y="1671"/>
                  </a:moveTo>
                  <a:lnTo>
                    <a:pt x="2" y="1671"/>
                  </a:lnTo>
                  <a:lnTo>
                    <a:pt x="2" y="1676"/>
                  </a:lnTo>
                  <a:lnTo>
                    <a:pt x="0" y="1676"/>
                  </a:lnTo>
                  <a:lnTo>
                    <a:pt x="0" y="1671"/>
                  </a:lnTo>
                  <a:close/>
                  <a:moveTo>
                    <a:pt x="0" y="1656"/>
                  </a:moveTo>
                  <a:lnTo>
                    <a:pt x="2" y="1656"/>
                  </a:lnTo>
                  <a:lnTo>
                    <a:pt x="2" y="1661"/>
                  </a:lnTo>
                  <a:lnTo>
                    <a:pt x="0" y="1661"/>
                  </a:lnTo>
                  <a:lnTo>
                    <a:pt x="0" y="1656"/>
                  </a:lnTo>
                  <a:close/>
                  <a:moveTo>
                    <a:pt x="0" y="1642"/>
                  </a:moveTo>
                  <a:lnTo>
                    <a:pt x="2" y="1642"/>
                  </a:lnTo>
                  <a:lnTo>
                    <a:pt x="2" y="1647"/>
                  </a:lnTo>
                  <a:lnTo>
                    <a:pt x="0" y="1647"/>
                  </a:lnTo>
                  <a:lnTo>
                    <a:pt x="0" y="1642"/>
                  </a:lnTo>
                  <a:close/>
                  <a:moveTo>
                    <a:pt x="0" y="1627"/>
                  </a:moveTo>
                  <a:lnTo>
                    <a:pt x="2" y="1627"/>
                  </a:lnTo>
                  <a:lnTo>
                    <a:pt x="2" y="1632"/>
                  </a:lnTo>
                  <a:lnTo>
                    <a:pt x="0" y="1632"/>
                  </a:lnTo>
                  <a:lnTo>
                    <a:pt x="0" y="1627"/>
                  </a:lnTo>
                  <a:close/>
                  <a:moveTo>
                    <a:pt x="0" y="1612"/>
                  </a:moveTo>
                  <a:lnTo>
                    <a:pt x="2" y="1612"/>
                  </a:lnTo>
                  <a:lnTo>
                    <a:pt x="2" y="1617"/>
                  </a:lnTo>
                  <a:lnTo>
                    <a:pt x="0" y="1617"/>
                  </a:lnTo>
                  <a:lnTo>
                    <a:pt x="0" y="1612"/>
                  </a:lnTo>
                  <a:close/>
                  <a:moveTo>
                    <a:pt x="0" y="1597"/>
                  </a:moveTo>
                  <a:lnTo>
                    <a:pt x="2" y="1597"/>
                  </a:lnTo>
                  <a:lnTo>
                    <a:pt x="2" y="1602"/>
                  </a:lnTo>
                  <a:lnTo>
                    <a:pt x="0" y="1602"/>
                  </a:lnTo>
                  <a:lnTo>
                    <a:pt x="0" y="1597"/>
                  </a:lnTo>
                  <a:close/>
                  <a:moveTo>
                    <a:pt x="0" y="1582"/>
                  </a:moveTo>
                  <a:lnTo>
                    <a:pt x="2" y="1582"/>
                  </a:lnTo>
                  <a:lnTo>
                    <a:pt x="2" y="1587"/>
                  </a:lnTo>
                  <a:lnTo>
                    <a:pt x="0" y="1587"/>
                  </a:lnTo>
                  <a:lnTo>
                    <a:pt x="0" y="1582"/>
                  </a:lnTo>
                  <a:close/>
                  <a:moveTo>
                    <a:pt x="0" y="1568"/>
                  </a:moveTo>
                  <a:lnTo>
                    <a:pt x="2" y="1568"/>
                  </a:lnTo>
                  <a:lnTo>
                    <a:pt x="2" y="1573"/>
                  </a:lnTo>
                  <a:lnTo>
                    <a:pt x="0" y="1573"/>
                  </a:lnTo>
                  <a:lnTo>
                    <a:pt x="0" y="1568"/>
                  </a:lnTo>
                  <a:close/>
                  <a:moveTo>
                    <a:pt x="0" y="1553"/>
                  </a:moveTo>
                  <a:lnTo>
                    <a:pt x="2" y="1553"/>
                  </a:lnTo>
                  <a:lnTo>
                    <a:pt x="2" y="1558"/>
                  </a:lnTo>
                  <a:lnTo>
                    <a:pt x="0" y="1558"/>
                  </a:lnTo>
                  <a:lnTo>
                    <a:pt x="0" y="1553"/>
                  </a:lnTo>
                  <a:close/>
                  <a:moveTo>
                    <a:pt x="0" y="1538"/>
                  </a:moveTo>
                  <a:lnTo>
                    <a:pt x="2" y="1538"/>
                  </a:lnTo>
                  <a:lnTo>
                    <a:pt x="2" y="1543"/>
                  </a:lnTo>
                  <a:lnTo>
                    <a:pt x="0" y="1543"/>
                  </a:lnTo>
                  <a:lnTo>
                    <a:pt x="0" y="1538"/>
                  </a:lnTo>
                  <a:close/>
                  <a:moveTo>
                    <a:pt x="0" y="1523"/>
                  </a:moveTo>
                  <a:lnTo>
                    <a:pt x="2" y="1523"/>
                  </a:lnTo>
                  <a:lnTo>
                    <a:pt x="2" y="1528"/>
                  </a:lnTo>
                  <a:lnTo>
                    <a:pt x="0" y="1528"/>
                  </a:lnTo>
                  <a:lnTo>
                    <a:pt x="0" y="1523"/>
                  </a:lnTo>
                  <a:close/>
                  <a:moveTo>
                    <a:pt x="0" y="1508"/>
                  </a:moveTo>
                  <a:lnTo>
                    <a:pt x="2" y="1508"/>
                  </a:lnTo>
                  <a:lnTo>
                    <a:pt x="2" y="1513"/>
                  </a:lnTo>
                  <a:lnTo>
                    <a:pt x="0" y="1513"/>
                  </a:lnTo>
                  <a:lnTo>
                    <a:pt x="0" y="1508"/>
                  </a:lnTo>
                  <a:close/>
                  <a:moveTo>
                    <a:pt x="0" y="1494"/>
                  </a:moveTo>
                  <a:lnTo>
                    <a:pt x="2" y="1494"/>
                  </a:lnTo>
                  <a:lnTo>
                    <a:pt x="2" y="1499"/>
                  </a:lnTo>
                  <a:lnTo>
                    <a:pt x="0" y="1499"/>
                  </a:lnTo>
                  <a:lnTo>
                    <a:pt x="0" y="1494"/>
                  </a:lnTo>
                  <a:close/>
                  <a:moveTo>
                    <a:pt x="0" y="1479"/>
                  </a:moveTo>
                  <a:lnTo>
                    <a:pt x="2" y="1479"/>
                  </a:lnTo>
                  <a:lnTo>
                    <a:pt x="2" y="1484"/>
                  </a:lnTo>
                  <a:lnTo>
                    <a:pt x="0" y="1484"/>
                  </a:lnTo>
                  <a:lnTo>
                    <a:pt x="0" y="1479"/>
                  </a:lnTo>
                  <a:close/>
                  <a:moveTo>
                    <a:pt x="0" y="1464"/>
                  </a:moveTo>
                  <a:lnTo>
                    <a:pt x="2" y="1464"/>
                  </a:lnTo>
                  <a:lnTo>
                    <a:pt x="2" y="1469"/>
                  </a:lnTo>
                  <a:lnTo>
                    <a:pt x="0" y="1469"/>
                  </a:lnTo>
                  <a:lnTo>
                    <a:pt x="0" y="1464"/>
                  </a:lnTo>
                  <a:close/>
                  <a:moveTo>
                    <a:pt x="0" y="1449"/>
                  </a:moveTo>
                  <a:lnTo>
                    <a:pt x="2" y="1449"/>
                  </a:lnTo>
                  <a:lnTo>
                    <a:pt x="2" y="1454"/>
                  </a:lnTo>
                  <a:lnTo>
                    <a:pt x="0" y="1454"/>
                  </a:lnTo>
                  <a:lnTo>
                    <a:pt x="0" y="1449"/>
                  </a:lnTo>
                  <a:close/>
                  <a:moveTo>
                    <a:pt x="0" y="1435"/>
                  </a:moveTo>
                  <a:lnTo>
                    <a:pt x="2" y="1435"/>
                  </a:lnTo>
                  <a:lnTo>
                    <a:pt x="2" y="1439"/>
                  </a:lnTo>
                  <a:lnTo>
                    <a:pt x="0" y="1439"/>
                  </a:lnTo>
                  <a:lnTo>
                    <a:pt x="0" y="1435"/>
                  </a:lnTo>
                  <a:close/>
                  <a:moveTo>
                    <a:pt x="0" y="1420"/>
                  </a:moveTo>
                  <a:lnTo>
                    <a:pt x="2" y="1420"/>
                  </a:lnTo>
                  <a:lnTo>
                    <a:pt x="2" y="1425"/>
                  </a:lnTo>
                  <a:lnTo>
                    <a:pt x="0" y="1425"/>
                  </a:lnTo>
                  <a:lnTo>
                    <a:pt x="0" y="1420"/>
                  </a:lnTo>
                  <a:close/>
                  <a:moveTo>
                    <a:pt x="0" y="1405"/>
                  </a:moveTo>
                  <a:lnTo>
                    <a:pt x="2" y="1405"/>
                  </a:lnTo>
                  <a:lnTo>
                    <a:pt x="2" y="1410"/>
                  </a:lnTo>
                  <a:lnTo>
                    <a:pt x="0" y="1410"/>
                  </a:lnTo>
                  <a:lnTo>
                    <a:pt x="0" y="1405"/>
                  </a:lnTo>
                  <a:close/>
                  <a:moveTo>
                    <a:pt x="0" y="1390"/>
                  </a:moveTo>
                  <a:lnTo>
                    <a:pt x="2" y="1390"/>
                  </a:lnTo>
                  <a:lnTo>
                    <a:pt x="2" y="1395"/>
                  </a:lnTo>
                  <a:lnTo>
                    <a:pt x="0" y="1395"/>
                  </a:lnTo>
                  <a:lnTo>
                    <a:pt x="0" y="1390"/>
                  </a:lnTo>
                  <a:close/>
                  <a:moveTo>
                    <a:pt x="0" y="1375"/>
                  </a:moveTo>
                  <a:lnTo>
                    <a:pt x="2" y="1375"/>
                  </a:lnTo>
                  <a:lnTo>
                    <a:pt x="2" y="1380"/>
                  </a:lnTo>
                  <a:lnTo>
                    <a:pt x="0" y="1380"/>
                  </a:lnTo>
                  <a:lnTo>
                    <a:pt x="0" y="1375"/>
                  </a:lnTo>
                  <a:close/>
                  <a:moveTo>
                    <a:pt x="0" y="1361"/>
                  </a:moveTo>
                  <a:lnTo>
                    <a:pt x="2" y="1361"/>
                  </a:lnTo>
                  <a:lnTo>
                    <a:pt x="2" y="1365"/>
                  </a:lnTo>
                  <a:lnTo>
                    <a:pt x="0" y="1365"/>
                  </a:lnTo>
                  <a:lnTo>
                    <a:pt x="0" y="1361"/>
                  </a:lnTo>
                  <a:close/>
                  <a:moveTo>
                    <a:pt x="0" y="1346"/>
                  </a:moveTo>
                  <a:lnTo>
                    <a:pt x="2" y="1346"/>
                  </a:lnTo>
                  <a:lnTo>
                    <a:pt x="2" y="1351"/>
                  </a:lnTo>
                  <a:lnTo>
                    <a:pt x="0" y="1351"/>
                  </a:lnTo>
                  <a:lnTo>
                    <a:pt x="0" y="1346"/>
                  </a:lnTo>
                  <a:close/>
                  <a:moveTo>
                    <a:pt x="0" y="1331"/>
                  </a:moveTo>
                  <a:lnTo>
                    <a:pt x="2" y="1331"/>
                  </a:lnTo>
                  <a:lnTo>
                    <a:pt x="2" y="1336"/>
                  </a:lnTo>
                  <a:lnTo>
                    <a:pt x="0" y="1336"/>
                  </a:lnTo>
                  <a:lnTo>
                    <a:pt x="0" y="1331"/>
                  </a:lnTo>
                  <a:close/>
                  <a:moveTo>
                    <a:pt x="0" y="1316"/>
                  </a:moveTo>
                  <a:lnTo>
                    <a:pt x="2" y="1316"/>
                  </a:lnTo>
                  <a:lnTo>
                    <a:pt x="2" y="1321"/>
                  </a:lnTo>
                  <a:lnTo>
                    <a:pt x="0" y="1321"/>
                  </a:lnTo>
                  <a:lnTo>
                    <a:pt x="0" y="1316"/>
                  </a:lnTo>
                  <a:close/>
                  <a:moveTo>
                    <a:pt x="0" y="1301"/>
                  </a:moveTo>
                  <a:lnTo>
                    <a:pt x="2" y="1301"/>
                  </a:lnTo>
                  <a:lnTo>
                    <a:pt x="2" y="1306"/>
                  </a:lnTo>
                  <a:lnTo>
                    <a:pt x="0" y="1306"/>
                  </a:lnTo>
                  <a:lnTo>
                    <a:pt x="0" y="1301"/>
                  </a:lnTo>
                  <a:close/>
                  <a:moveTo>
                    <a:pt x="0" y="1287"/>
                  </a:moveTo>
                  <a:lnTo>
                    <a:pt x="2" y="1287"/>
                  </a:lnTo>
                  <a:lnTo>
                    <a:pt x="2" y="1292"/>
                  </a:lnTo>
                  <a:lnTo>
                    <a:pt x="0" y="1292"/>
                  </a:lnTo>
                  <a:lnTo>
                    <a:pt x="0" y="1287"/>
                  </a:lnTo>
                  <a:close/>
                  <a:moveTo>
                    <a:pt x="0" y="1272"/>
                  </a:moveTo>
                  <a:lnTo>
                    <a:pt x="2" y="1272"/>
                  </a:lnTo>
                  <a:lnTo>
                    <a:pt x="2" y="1277"/>
                  </a:lnTo>
                  <a:lnTo>
                    <a:pt x="0" y="1277"/>
                  </a:lnTo>
                  <a:lnTo>
                    <a:pt x="0" y="1272"/>
                  </a:lnTo>
                  <a:close/>
                  <a:moveTo>
                    <a:pt x="0" y="1257"/>
                  </a:moveTo>
                  <a:lnTo>
                    <a:pt x="2" y="1257"/>
                  </a:lnTo>
                  <a:lnTo>
                    <a:pt x="2" y="1262"/>
                  </a:lnTo>
                  <a:lnTo>
                    <a:pt x="0" y="1262"/>
                  </a:lnTo>
                  <a:lnTo>
                    <a:pt x="0" y="1257"/>
                  </a:lnTo>
                  <a:close/>
                  <a:moveTo>
                    <a:pt x="0" y="1242"/>
                  </a:moveTo>
                  <a:lnTo>
                    <a:pt x="2" y="1242"/>
                  </a:lnTo>
                  <a:lnTo>
                    <a:pt x="2" y="1247"/>
                  </a:lnTo>
                  <a:lnTo>
                    <a:pt x="0" y="1247"/>
                  </a:lnTo>
                  <a:lnTo>
                    <a:pt x="0" y="1242"/>
                  </a:lnTo>
                  <a:close/>
                  <a:moveTo>
                    <a:pt x="0" y="1227"/>
                  </a:moveTo>
                  <a:lnTo>
                    <a:pt x="2" y="1227"/>
                  </a:lnTo>
                  <a:lnTo>
                    <a:pt x="2" y="1232"/>
                  </a:lnTo>
                  <a:lnTo>
                    <a:pt x="0" y="1232"/>
                  </a:lnTo>
                  <a:lnTo>
                    <a:pt x="0" y="1227"/>
                  </a:lnTo>
                  <a:close/>
                  <a:moveTo>
                    <a:pt x="0" y="1213"/>
                  </a:moveTo>
                  <a:lnTo>
                    <a:pt x="2" y="1213"/>
                  </a:lnTo>
                  <a:lnTo>
                    <a:pt x="2" y="1218"/>
                  </a:lnTo>
                  <a:lnTo>
                    <a:pt x="0" y="1218"/>
                  </a:lnTo>
                  <a:lnTo>
                    <a:pt x="0" y="1213"/>
                  </a:lnTo>
                  <a:close/>
                  <a:moveTo>
                    <a:pt x="0" y="1198"/>
                  </a:moveTo>
                  <a:lnTo>
                    <a:pt x="2" y="1198"/>
                  </a:lnTo>
                  <a:lnTo>
                    <a:pt x="2" y="1203"/>
                  </a:lnTo>
                  <a:lnTo>
                    <a:pt x="0" y="1203"/>
                  </a:lnTo>
                  <a:lnTo>
                    <a:pt x="0" y="1198"/>
                  </a:lnTo>
                  <a:close/>
                  <a:moveTo>
                    <a:pt x="0" y="1183"/>
                  </a:moveTo>
                  <a:lnTo>
                    <a:pt x="2" y="1183"/>
                  </a:lnTo>
                  <a:lnTo>
                    <a:pt x="2" y="1188"/>
                  </a:lnTo>
                  <a:lnTo>
                    <a:pt x="0" y="1188"/>
                  </a:lnTo>
                  <a:lnTo>
                    <a:pt x="0" y="1183"/>
                  </a:lnTo>
                  <a:close/>
                  <a:moveTo>
                    <a:pt x="0" y="1168"/>
                  </a:moveTo>
                  <a:lnTo>
                    <a:pt x="2" y="1168"/>
                  </a:lnTo>
                  <a:lnTo>
                    <a:pt x="2" y="1173"/>
                  </a:lnTo>
                  <a:lnTo>
                    <a:pt x="0" y="1173"/>
                  </a:lnTo>
                  <a:lnTo>
                    <a:pt x="0" y="1168"/>
                  </a:lnTo>
                  <a:close/>
                  <a:moveTo>
                    <a:pt x="0" y="1153"/>
                  </a:moveTo>
                  <a:lnTo>
                    <a:pt x="2" y="1153"/>
                  </a:lnTo>
                  <a:lnTo>
                    <a:pt x="2" y="1158"/>
                  </a:lnTo>
                  <a:lnTo>
                    <a:pt x="0" y="1158"/>
                  </a:lnTo>
                  <a:lnTo>
                    <a:pt x="0" y="1153"/>
                  </a:lnTo>
                  <a:close/>
                  <a:moveTo>
                    <a:pt x="0" y="1139"/>
                  </a:moveTo>
                  <a:lnTo>
                    <a:pt x="2" y="1139"/>
                  </a:lnTo>
                  <a:lnTo>
                    <a:pt x="2" y="1144"/>
                  </a:lnTo>
                  <a:lnTo>
                    <a:pt x="0" y="1144"/>
                  </a:lnTo>
                  <a:lnTo>
                    <a:pt x="0" y="1139"/>
                  </a:lnTo>
                  <a:close/>
                  <a:moveTo>
                    <a:pt x="0" y="1124"/>
                  </a:moveTo>
                  <a:lnTo>
                    <a:pt x="2" y="1124"/>
                  </a:lnTo>
                  <a:lnTo>
                    <a:pt x="2" y="1129"/>
                  </a:lnTo>
                  <a:lnTo>
                    <a:pt x="0" y="1129"/>
                  </a:lnTo>
                  <a:lnTo>
                    <a:pt x="0" y="1124"/>
                  </a:lnTo>
                  <a:close/>
                  <a:moveTo>
                    <a:pt x="0" y="1109"/>
                  </a:moveTo>
                  <a:lnTo>
                    <a:pt x="2" y="1109"/>
                  </a:lnTo>
                  <a:lnTo>
                    <a:pt x="2" y="1114"/>
                  </a:lnTo>
                  <a:lnTo>
                    <a:pt x="0" y="1114"/>
                  </a:lnTo>
                  <a:lnTo>
                    <a:pt x="0" y="1109"/>
                  </a:lnTo>
                  <a:close/>
                  <a:moveTo>
                    <a:pt x="0" y="1094"/>
                  </a:moveTo>
                  <a:lnTo>
                    <a:pt x="2" y="1094"/>
                  </a:lnTo>
                  <a:lnTo>
                    <a:pt x="2" y="1099"/>
                  </a:lnTo>
                  <a:lnTo>
                    <a:pt x="0" y="1099"/>
                  </a:lnTo>
                  <a:lnTo>
                    <a:pt x="0" y="1094"/>
                  </a:lnTo>
                  <a:close/>
                  <a:moveTo>
                    <a:pt x="0" y="1080"/>
                  </a:moveTo>
                  <a:lnTo>
                    <a:pt x="2" y="1080"/>
                  </a:lnTo>
                  <a:lnTo>
                    <a:pt x="2" y="1084"/>
                  </a:lnTo>
                  <a:lnTo>
                    <a:pt x="0" y="1084"/>
                  </a:lnTo>
                  <a:lnTo>
                    <a:pt x="0" y="1080"/>
                  </a:lnTo>
                  <a:close/>
                  <a:moveTo>
                    <a:pt x="0" y="1065"/>
                  </a:moveTo>
                  <a:lnTo>
                    <a:pt x="2" y="1065"/>
                  </a:lnTo>
                  <a:lnTo>
                    <a:pt x="2" y="1070"/>
                  </a:lnTo>
                  <a:lnTo>
                    <a:pt x="0" y="1070"/>
                  </a:lnTo>
                  <a:lnTo>
                    <a:pt x="0" y="1065"/>
                  </a:lnTo>
                  <a:close/>
                  <a:moveTo>
                    <a:pt x="0" y="1050"/>
                  </a:moveTo>
                  <a:lnTo>
                    <a:pt x="2" y="1050"/>
                  </a:lnTo>
                  <a:lnTo>
                    <a:pt x="2" y="1055"/>
                  </a:lnTo>
                  <a:lnTo>
                    <a:pt x="0" y="1055"/>
                  </a:lnTo>
                  <a:lnTo>
                    <a:pt x="0" y="1050"/>
                  </a:lnTo>
                  <a:close/>
                  <a:moveTo>
                    <a:pt x="0" y="1035"/>
                  </a:moveTo>
                  <a:lnTo>
                    <a:pt x="2" y="1035"/>
                  </a:lnTo>
                  <a:lnTo>
                    <a:pt x="2" y="1040"/>
                  </a:lnTo>
                  <a:lnTo>
                    <a:pt x="0" y="1040"/>
                  </a:lnTo>
                  <a:lnTo>
                    <a:pt x="0" y="1035"/>
                  </a:lnTo>
                  <a:close/>
                  <a:moveTo>
                    <a:pt x="0" y="1020"/>
                  </a:moveTo>
                  <a:lnTo>
                    <a:pt x="2" y="1020"/>
                  </a:lnTo>
                  <a:lnTo>
                    <a:pt x="2" y="1025"/>
                  </a:lnTo>
                  <a:lnTo>
                    <a:pt x="0" y="1025"/>
                  </a:lnTo>
                  <a:lnTo>
                    <a:pt x="0" y="1020"/>
                  </a:lnTo>
                  <a:close/>
                  <a:moveTo>
                    <a:pt x="0" y="1006"/>
                  </a:moveTo>
                  <a:lnTo>
                    <a:pt x="2" y="1006"/>
                  </a:lnTo>
                  <a:lnTo>
                    <a:pt x="2" y="1011"/>
                  </a:lnTo>
                  <a:lnTo>
                    <a:pt x="0" y="1011"/>
                  </a:lnTo>
                  <a:lnTo>
                    <a:pt x="0" y="1006"/>
                  </a:lnTo>
                  <a:close/>
                  <a:moveTo>
                    <a:pt x="0" y="991"/>
                  </a:moveTo>
                  <a:lnTo>
                    <a:pt x="2" y="991"/>
                  </a:lnTo>
                  <a:lnTo>
                    <a:pt x="2" y="996"/>
                  </a:lnTo>
                  <a:lnTo>
                    <a:pt x="0" y="996"/>
                  </a:lnTo>
                  <a:lnTo>
                    <a:pt x="0" y="991"/>
                  </a:lnTo>
                  <a:close/>
                  <a:moveTo>
                    <a:pt x="0" y="976"/>
                  </a:moveTo>
                  <a:lnTo>
                    <a:pt x="2" y="976"/>
                  </a:lnTo>
                  <a:lnTo>
                    <a:pt x="2" y="981"/>
                  </a:lnTo>
                  <a:lnTo>
                    <a:pt x="0" y="981"/>
                  </a:lnTo>
                  <a:lnTo>
                    <a:pt x="0" y="976"/>
                  </a:lnTo>
                  <a:close/>
                  <a:moveTo>
                    <a:pt x="0" y="961"/>
                  </a:moveTo>
                  <a:lnTo>
                    <a:pt x="2" y="961"/>
                  </a:lnTo>
                  <a:lnTo>
                    <a:pt x="2" y="966"/>
                  </a:lnTo>
                  <a:lnTo>
                    <a:pt x="0" y="966"/>
                  </a:lnTo>
                  <a:lnTo>
                    <a:pt x="0" y="961"/>
                  </a:lnTo>
                  <a:close/>
                  <a:moveTo>
                    <a:pt x="0" y="946"/>
                  </a:moveTo>
                  <a:lnTo>
                    <a:pt x="2" y="946"/>
                  </a:lnTo>
                  <a:lnTo>
                    <a:pt x="2" y="951"/>
                  </a:lnTo>
                  <a:lnTo>
                    <a:pt x="0" y="951"/>
                  </a:lnTo>
                  <a:lnTo>
                    <a:pt x="0" y="946"/>
                  </a:lnTo>
                  <a:close/>
                  <a:moveTo>
                    <a:pt x="0" y="932"/>
                  </a:moveTo>
                  <a:lnTo>
                    <a:pt x="2" y="932"/>
                  </a:lnTo>
                  <a:lnTo>
                    <a:pt x="2" y="937"/>
                  </a:lnTo>
                  <a:lnTo>
                    <a:pt x="0" y="937"/>
                  </a:lnTo>
                  <a:lnTo>
                    <a:pt x="0" y="932"/>
                  </a:lnTo>
                  <a:close/>
                  <a:moveTo>
                    <a:pt x="0" y="917"/>
                  </a:moveTo>
                  <a:lnTo>
                    <a:pt x="2" y="917"/>
                  </a:lnTo>
                  <a:lnTo>
                    <a:pt x="2" y="922"/>
                  </a:lnTo>
                  <a:lnTo>
                    <a:pt x="0" y="922"/>
                  </a:lnTo>
                  <a:lnTo>
                    <a:pt x="0" y="917"/>
                  </a:lnTo>
                  <a:close/>
                  <a:moveTo>
                    <a:pt x="0" y="902"/>
                  </a:moveTo>
                  <a:lnTo>
                    <a:pt x="2" y="902"/>
                  </a:lnTo>
                  <a:lnTo>
                    <a:pt x="2" y="907"/>
                  </a:lnTo>
                  <a:lnTo>
                    <a:pt x="0" y="907"/>
                  </a:lnTo>
                  <a:lnTo>
                    <a:pt x="0" y="902"/>
                  </a:lnTo>
                  <a:close/>
                  <a:moveTo>
                    <a:pt x="0" y="887"/>
                  </a:moveTo>
                  <a:lnTo>
                    <a:pt x="2" y="887"/>
                  </a:lnTo>
                  <a:lnTo>
                    <a:pt x="2" y="892"/>
                  </a:lnTo>
                  <a:lnTo>
                    <a:pt x="0" y="892"/>
                  </a:lnTo>
                  <a:lnTo>
                    <a:pt x="0" y="887"/>
                  </a:lnTo>
                  <a:close/>
                  <a:moveTo>
                    <a:pt x="0" y="873"/>
                  </a:moveTo>
                  <a:lnTo>
                    <a:pt x="2" y="873"/>
                  </a:lnTo>
                  <a:lnTo>
                    <a:pt x="2" y="877"/>
                  </a:lnTo>
                  <a:lnTo>
                    <a:pt x="0" y="877"/>
                  </a:lnTo>
                  <a:lnTo>
                    <a:pt x="0" y="873"/>
                  </a:lnTo>
                  <a:close/>
                  <a:moveTo>
                    <a:pt x="0" y="858"/>
                  </a:moveTo>
                  <a:lnTo>
                    <a:pt x="2" y="858"/>
                  </a:lnTo>
                  <a:lnTo>
                    <a:pt x="2" y="863"/>
                  </a:lnTo>
                  <a:lnTo>
                    <a:pt x="0" y="863"/>
                  </a:lnTo>
                  <a:lnTo>
                    <a:pt x="0" y="858"/>
                  </a:lnTo>
                  <a:close/>
                  <a:moveTo>
                    <a:pt x="0" y="843"/>
                  </a:moveTo>
                  <a:lnTo>
                    <a:pt x="2" y="843"/>
                  </a:lnTo>
                  <a:lnTo>
                    <a:pt x="2" y="848"/>
                  </a:lnTo>
                  <a:lnTo>
                    <a:pt x="0" y="848"/>
                  </a:lnTo>
                  <a:lnTo>
                    <a:pt x="0" y="843"/>
                  </a:lnTo>
                  <a:close/>
                  <a:moveTo>
                    <a:pt x="0" y="828"/>
                  </a:moveTo>
                  <a:lnTo>
                    <a:pt x="2" y="828"/>
                  </a:lnTo>
                  <a:lnTo>
                    <a:pt x="2" y="833"/>
                  </a:lnTo>
                  <a:lnTo>
                    <a:pt x="0" y="833"/>
                  </a:lnTo>
                  <a:lnTo>
                    <a:pt x="0" y="828"/>
                  </a:lnTo>
                  <a:close/>
                  <a:moveTo>
                    <a:pt x="0" y="813"/>
                  </a:moveTo>
                  <a:lnTo>
                    <a:pt x="2" y="813"/>
                  </a:lnTo>
                  <a:lnTo>
                    <a:pt x="2" y="818"/>
                  </a:lnTo>
                  <a:lnTo>
                    <a:pt x="0" y="818"/>
                  </a:lnTo>
                  <a:lnTo>
                    <a:pt x="0" y="813"/>
                  </a:lnTo>
                  <a:close/>
                  <a:moveTo>
                    <a:pt x="0" y="799"/>
                  </a:moveTo>
                  <a:lnTo>
                    <a:pt x="2" y="799"/>
                  </a:lnTo>
                  <a:lnTo>
                    <a:pt x="2" y="803"/>
                  </a:lnTo>
                  <a:lnTo>
                    <a:pt x="0" y="803"/>
                  </a:lnTo>
                  <a:lnTo>
                    <a:pt x="0" y="799"/>
                  </a:lnTo>
                  <a:close/>
                  <a:moveTo>
                    <a:pt x="0" y="784"/>
                  </a:moveTo>
                  <a:lnTo>
                    <a:pt x="2" y="784"/>
                  </a:lnTo>
                  <a:lnTo>
                    <a:pt x="2" y="789"/>
                  </a:lnTo>
                  <a:lnTo>
                    <a:pt x="0" y="789"/>
                  </a:lnTo>
                  <a:lnTo>
                    <a:pt x="0" y="784"/>
                  </a:lnTo>
                  <a:close/>
                  <a:moveTo>
                    <a:pt x="0" y="769"/>
                  </a:moveTo>
                  <a:lnTo>
                    <a:pt x="2" y="769"/>
                  </a:lnTo>
                  <a:lnTo>
                    <a:pt x="2" y="774"/>
                  </a:lnTo>
                  <a:lnTo>
                    <a:pt x="0" y="774"/>
                  </a:lnTo>
                  <a:lnTo>
                    <a:pt x="0" y="769"/>
                  </a:lnTo>
                  <a:close/>
                  <a:moveTo>
                    <a:pt x="0" y="754"/>
                  </a:moveTo>
                  <a:lnTo>
                    <a:pt x="2" y="754"/>
                  </a:lnTo>
                  <a:lnTo>
                    <a:pt x="2" y="759"/>
                  </a:lnTo>
                  <a:lnTo>
                    <a:pt x="0" y="759"/>
                  </a:lnTo>
                  <a:lnTo>
                    <a:pt x="0" y="754"/>
                  </a:lnTo>
                  <a:close/>
                  <a:moveTo>
                    <a:pt x="0" y="739"/>
                  </a:moveTo>
                  <a:lnTo>
                    <a:pt x="2" y="739"/>
                  </a:lnTo>
                  <a:lnTo>
                    <a:pt x="2" y="744"/>
                  </a:lnTo>
                  <a:lnTo>
                    <a:pt x="0" y="744"/>
                  </a:lnTo>
                  <a:lnTo>
                    <a:pt x="0" y="739"/>
                  </a:lnTo>
                  <a:close/>
                  <a:moveTo>
                    <a:pt x="0" y="725"/>
                  </a:moveTo>
                  <a:lnTo>
                    <a:pt x="2" y="725"/>
                  </a:lnTo>
                  <a:lnTo>
                    <a:pt x="2" y="730"/>
                  </a:lnTo>
                  <a:lnTo>
                    <a:pt x="0" y="730"/>
                  </a:lnTo>
                  <a:lnTo>
                    <a:pt x="0" y="725"/>
                  </a:lnTo>
                  <a:close/>
                  <a:moveTo>
                    <a:pt x="0" y="710"/>
                  </a:moveTo>
                  <a:lnTo>
                    <a:pt x="2" y="710"/>
                  </a:lnTo>
                  <a:lnTo>
                    <a:pt x="2" y="715"/>
                  </a:lnTo>
                  <a:lnTo>
                    <a:pt x="0" y="715"/>
                  </a:lnTo>
                  <a:lnTo>
                    <a:pt x="0" y="710"/>
                  </a:lnTo>
                  <a:close/>
                  <a:moveTo>
                    <a:pt x="0" y="695"/>
                  </a:moveTo>
                  <a:lnTo>
                    <a:pt x="2" y="695"/>
                  </a:lnTo>
                  <a:lnTo>
                    <a:pt x="2" y="700"/>
                  </a:lnTo>
                  <a:lnTo>
                    <a:pt x="0" y="700"/>
                  </a:lnTo>
                  <a:lnTo>
                    <a:pt x="0" y="695"/>
                  </a:lnTo>
                  <a:close/>
                  <a:moveTo>
                    <a:pt x="0" y="680"/>
                  </a:moveTo>
                  <a:lnTo>
                    <a:pt x="2" y="680"/>
                  </a:lnTo>
                  <a:lnTo>
                    <a:pt x="2" y="685"/>
                  </a:lnTo>
                  <a:lnTo>
                    <a:pt x="0" y="685"/>
                  </a:lnTo>
                  <a:lnTo>
                    <a:pt x="0" y="680"/>
                  </a:lnTo>
                  <a:close/>
                  <a:moveTo>
                    <a:pt x="0" y="665"/>
                  </a:moveTo>
                  <a:lnTo>
                    <a:pt x="2" y="665"/>
                  </a:lnTo>
                  <a:lnTo>
                    <a:pt x="2" y="670"/>
                  </a:lnTo>
                  <a:lnTo>
                    <a:pt x="0" y="670"/>
                  </a:lnTo>
                  <a:lnTo>
                    <a:pt x="0" y="665"/>
                  </a:lnTo>
                  <a:close/>
                  <a:moveTo>
                    <a:pt x="0" y="651"/>
                  </a:moveTo>
                  <a:lnTo>
                    <a:pt x="2" y="651"/>
                  </a:lnTo>
                  <a:lnTo>
                    <a:pt x="2" y="656"/>
                  </a:lnTo>
                  <a:lnTo>
                    <a:pt x="0" y="656"/>
                  </a:lnTo>
                  <a:lnTo>
                    <a:pt x="0" y="651"/>
                  </a:lnTo>
                  <a:close/>
                  <a:moveTo>
                    <a:pt x="0" y="636"/>
                  </a:moveTo>
                  <a:lnTo>
                    <a:pt x="2" y="636"/>
                  </a:lnTo>
                  <a:lnTo>
                    <a:pt x="2" y="641"/>
                  </a:lnTo>
                  <a:lnTo>
                    <a:pt x="0" y="641"/>
                  </a:lnTo>
                  <a:lnTo>
                    <a:pt x="0" y="636"/>
                  </a:lnTo>
                  <a:close/>
                  <a:moveTo>
                    <a:pt x="0" y="621"/>
                  </a:moveTo>
                  <a:lnTo>
                    <a:pt x="2" y="621"/>
                  </a:lnTo>
                  <a:lnTo>
                    <a:pt x="2" y="626"/>
                  </a:lnTo>
                  <a:lnTo>
                    <a:pt x="0" y="626"/>
                  </a:lnTo>
                  <a:lnTo>
                    <a:pt x="0" y="621"/>
                  </a:lnTo>
                  <a:close/>
                  <a:moveTo>
                    <a:pt x="0" y="606"/>
                  </a:moveTo>
                  <a:lnTo>
                    <a:pt x="2" y="606"/>
                  </a:lnTo>
                  <a:lnTo>
                    <a:pt x="2" y="611"/>
                  </a:lnTo>
                  <a:lnTo>
                    <a:pt x="0" y="611"/>
                  </a:lnTo>
                  <a:lnTo>
                    <a:pt x="0" y="606"/>
                  </a:lnTo>
                  <a:close/>
                  <a:moveTo>
                    <a:pt x="0" y="592"/>
                  </a:moveTo>
                  <a:lnTo>
                    <a:pt x="2" y="592"/>
                  </a:lnTo>
                  <a:lnTo>
                    <a:pt x="2" y="596"/>
                  </a:lnTo>
                  <a:lnTo>
                    <a:pt x="0" y="596"/>
                  </a:lnTo>
                  <a:lnTo>
                    <a:pt x="0" y="592"/>
                  </a:lnTo>
                  <a:close/>
                  <a:moveTo>
                    <a:pt x="0" y="577"/>
                  </a:moveTo>
                  <a:lnTo>
                    <a:pt x="2" y="577"/>
                  </a:lnTo>
                  <a:lnTo>
                    <a:pt x="2" y="582"/>
                  </a:lnTo>
                  <a:lnTo>
                    <a:pt x="0" y="582"/>
                  </a:lnTo>
                  <a:lnTo>
                    <a:pt x="0" y="577"/>
                  </a:lnTo>
                  <a:close/>
                  <a:moveTo>
                    <a:pt x="0" y="562"/>
                  </a:moveTo>
                  <a:lnTo>
                    <a:pt x="2" y="562"/>
                  </a:lnTo>
                  <a:lnTo>
                    <a:pt x="2" y="567"/>
                  </a:lnTo>
                  <a:lnTo>
                    <a:pt x="0" y="567"/>
                  </a:lnTo>
                  <a:lnTo>
                    <a:pt x="0" y="562"/>
                  </a:lnTo>
                  <a:close/>
                  <a:moveTo>
                    <a:pt x="0" y="547"/>
                  </a:moveTo>
                  <a:lnTo>
                    <a:pt x="2" y="547"/>
                  </a:lnTo>
                  <a:lnTo>
                    <a:pt x="2" y="552"/>
                  </a:lnTo>
                  <a:lnTo>
                    <a:pt x="0" y="552"/>
                  </a:lnTo>
                  <a:lnTo>
                    <a:pt x="0" y="547"/>
                  </a:lnTo>
                  <a:close/>
                  <a:moveTo>
                    <a:pt x="0" y="532"/>
                  </a:moveTo>
                  <a:lnTo>
                    <a:pt x="2" y="532"/>
                  </a:lnTo>
                  <a:lnTo>
                    <a:pt x="2" y="537"/>
                  </a:lnTo>
                  <a:lnTo>
                    <a:pt x="0" y="537"/>
                  </a:lnTo>
                  <a:lnTo>
                    <a:pt x="0" y="532"/>
                  </a:lnTo>
                  <a:close/>
                  <a:moveTo>
                    <a:pt x="0" y="518"/>
                  </a:moveTo>
                  <a:lnTo>
                    <a:pt x="2" y="518"/>
                  </a:lnTo>
                  <a:lnTo>
                    <a:pt x="2" y="522"/>
                  </a:lnTo>
                  <a:lnTo>
                    <a:pt x="0" y="522"/>
                  </a:lnTo>
                  <a:lnTo>
                    <a:pt x="0" y="518"/>
                  </a:lnTo>
                  <a:close/>
                  <a:moveTo>
                    <a:pt x="0" y="503"/>
                  </a:moveTo>
                  <a:lnTo>
                    <a:pt x="2" y="503"/>
                  </a:lnTo>
                  <a:lnTo>
                    <a:pt x="2" y="508"/>
                  </a:lnTo>
                  <a:lnTo>
                    <a:pt x="0" y="508"/>
                  </a:lnTo>
                  <a:lnTo>
                    <a:pt x="0" y="503"/>
                  </a:lnTo>
                  <a:close/>
                  <a:moveTo>
                    <a:pt x="0" y="488"/>
                  </a:moveTo>
                  <a:lnTo>
                    <a:pt x="2" y="488"/>
                  </a:lnTo>
                  <a:lnTo>
                    <a:pt x="2" y="493"/>
                  </a:lnTo>
                  <a:lnTo>
                    <a:pt x="0" y="493"/>
                  </a:lnTo>
                  <a:lnTo>
                    <a:pt x="0" y="488"/>
                  </a:lnTo>
                  <a:close/>
                  <a:moveTo>
                    <a:pt x="0" y="473"/>
                  </a:moveTo>
                  <a:lnTo>
                    <a:pt x="2" y="473"/>
                  </a:lnTo>
                  <a:lnTo>
                    <a:pt x="2" y="478"/>
                  </a:lnTo>
                  <a:lnTo>
                    <a:pt x="0" y="478"/>
                  </a:lnTo>
                  <a:lnTo>
                    <a:pt x="0" y="473"/>
                  </a:lnTo>
                  <a:close/>
                  <a:moveTo>
                    <a:pt x="0" y="458"/>
                  </a:moveTo>
                  <a:lnTo>
                    <a:pt x="2" y="458"/>
                  </a:lnTo>
                  <a:lnTo>
                    <a:pt x="2" y="463"/>
                  </a:lnTo>
                  <a:lnTo>
                    <a:pt x="0" y="463"/>
                  </a:lnTo>
                  <a:lnTo>
                    <a:pt x="0" y="458"/>
                  </a:lnTo>
                  <a:close/>
                  <a:moveTo>
                    <a:pt x="0" y="444"/>
                  </a:moveTo>
                  <a:lnTo>
                    <a:pt x="2" y="444"/>
                  </a:lnTo>
                  <a:lnTo>
                    <a:pt x="2" y="449"/>
                  </a:lnTo>
                  <a:lnTo>
                    <a:pt x="0" y="449"/>
                  </a:lnTo>
                  <a:lnTo>
                    <a:pt x="0" y="444"/>
                  </a:lnTo>
                  <a:close/>
                  <a:moveTo>
                    <a:pt x="0" y="429"/>
                  </a:moveTo>
                  <a:lnTo>
                    <a:pt x="2" y="429"/>
                  </a:lnTo>
                  <a:lnTo>
                    <a:pt x="2" y="434"/>
                  </a:lnTo>
                  <a:lnTo>
                    <a:pt x="0" y="434"/>
                  </a:lnTo>
                  <a:lnTo>
                    <a:pt x="0" y="429"/>
                  </a:lnTo>
                  <a:close/>
                  <a:moveTo>
                    <a:pt x="0" y="414"/>
                  </a:moveTo>
                  <a:lnTo>
                    <a:pt x="2" y="414"/>
                  </a:lnTo>
                  <a:lnTo>
                    <a:pt x="2" y="419"/>
                  </a:lnTo>
                  <a:lnTo>
                    <a:pt x="0" y="419"/>
                  </a:lnTo>
                  <a:lnTo>
                    <a:pt x="0" y="414"/>
                  </a:lnTo>
                  <a:close/>
                  <a:moveTo>
                    <a:pt x="0" y="399"/>
                  </a:moveTo>
                  <a:lnTo>
                    <a:pt x="2" y="399"/>
                  </a:lnTo>
                  <a:lnTo>
                    <a:pt x="2" y="404"/>
                  </a:lnTo>
                  <a:lnTo>
                    <a:pt x="0" y="404"/>
                  </a:lnTo>
                  <a:lnTo>
                    <a:pt x="0" y="399"/>
                  </a:lnTo>
                  <a:close/>
                  <a:moveTo>
                    <a:pt x="0" y="384"/>
                  </a:moveTo>
                  <a:lnTo>
                    <a:pt x="2" y="384"/>
                  </a:lnTo>
                  <a:lnTo>
                    <a:pt x="2" y="389"/>
                  </a:lnTo>
                  <a:lnTo>
                    <a:pt x="0" y="389"/>
                  </a:lnTo>
                  <a:lnTo>
                    <a:pt x="0" y="384"/>
                  </a:lnTo>
                  <a:close/>
                  <a:moveTo>
                    <a:pt x="0" y="370"/>
                  </a:moveTo>
                  <a:lnTo>
                    <a:pt x="2" y="370"/>
                  </a:lnTo>
                  <a:lnTo>
                    <a:pt x="2" y="375"/>
                  </a:lnTo>
                  <a:lnTo>
                    <a:pt x="0" y="375"/>
                  </a:lnTo>
                  <a:lnTo>
                    <a:pt x="0" y="370"/>
                  </a:lnTo>
                  <a:close/>
                  <a:moveTo>
                    <a:pt x="0" y="355"/>
                  </a:moveTo>
                  <a:lnTo>
                    <a:pt x="2" y="355"/>
                  </a:lnTo>
                  <a:lnTo>
                    <a:pt x="2" y="360"/>
                  </a:lnTo>
                  <a:lnTo>
                    <a:pt x="0" y="360"/>
                  </a:lnTo>
                  <a:lnTo>
                    <a:pt x="0" y="355"/>
                  </a:lnTo>
                  <a:close/>
                  <a:moveTo>
                    <a:pt x="0" y="340"/>
                  </a:moveTo>
                  <a:lnTo>
                    <a:pt x="2" y="340"/>
                  </a:lnTo>
                  <a:lnTo>
                    <a:pt x="2" y="345"/>
                  </a:lnTo>
                  <a:lnTo>
                    <a:pt x="0" y="345"/>
                  </a:lnTo>
                  <a:lnTo>
                    <a:pt x="0" y="340"/>
                  </a:lnTo>
                  <a:close/>
                  <a:moveTo>
                    <a:pt x="0" y="325"/>
                  </a:moveTo>
                  <a:lnTo>
                    <a:pt x="2" y="325"/>
                  </a:lnTo>
                  <a:lnTo>
                    <a:pt x="2" y="330"/>
                  </a:lnTo>
                  <a:lnTo>
                    <a:pt x="0" y="330"/>
                  </a:lnTo>
                  <a:lnTo>
                    <a:pt x="0" y="325"/>
                  </a:lnTo>
                  <a:close/>
                  <a:moveTo>
                    <a:pt x="0" y="310"/>
                  </a:moveTo>
                  <a:lnTo>
                    <a:pt x="2" y="310"/>
                  </a:lnTo>
                  <a:lnTo>
                    <a:pt x="2" y="315"/>
                  </a:lnTo>
                  <a:lnTo>
                    <a:pt x="0" y="315"/>
                  </a:lnTo>
                  <a:lnTo>
                    <a:pt x="0" y="310"/>
                  </a:lnTo>
                  <a:close/>
                  <a:moveTo>
                    <a:pt x="0" y="296"/>
                  </a:moveTo>
                  <a:lnTo>
                    <a:pt x="2" y="296"/>
                  </a:lnTo>
                  <a:lnTo>
                    <a:pt x="2" y="301"/>
                  </a:lnTo>
                  <a:lnTo>
                    <a:pt x="0" y="301"/>
                  </a:lnTo>
                  <a:lnTo>
                    <a:pt x="0" y="296"/>
                  </a:lnTo>
                  <a:close/>
                  <a:moveTo>
                    <a:pt x="0" y="281"/>
                  </a:moveTo>
                  <a:lnTo>
                    <a:pt x="2" y="281"/>
                  </a:lnTo>
                  <a:lnTo>
                    <a:pt x="2" y="286"/>
                  </a:lnTo>
                  <a:lnTo>
                    <a:pt x="0" y="286"/>
                  </a:lnTo>
                  <a:lnTo>
                    <a:pt x="0" y="281"/>
                  </a:lnTo>
                  <a:close/>
                  <a:moveTo>
                    <a:pt x="0" y="266"/>
                  </a:moveTo>
                  <a:lnTo>
                    <a:pt x="2" y="266"/>
                  </a:lnTo>
                  <a:lnTo>
                    <a:pt x="2" y="271"/>
                  </a:lnTo>
                  <a:lnTo>
                    <a:pt x="0" y="271"/>
                  </a:lnTo>
                  <a:lnTo>
                    <a:pt x="0" y="266"/>
                  </a:lnTo>
                  <a:close/>
                  <a:moveTo>
                    <a:pt x="0" y="251"/>
                  </a:moveTo>
                  <a:lnTo>
                    <a:pt x="2" y="251"/>
                  </a:lnTo>
                  <a:lnTo>
                    <a:pt x="2" y="256"/>
                  </a:lnTo>
                  <a:lnTo>
                    <a:pt x="0" y="256"/>
                  </a:lnTo>
                  <a:lnTo>
                    <a:pt x="0" y="251"/>
                  </a:lnTo>
                  <a:close/>
                  <a:moveTo>
                    <a:pt x="0" y="237"/>
                  </a:moveTo>
                  <a:lnTo>
                    <a:pt x="2" y="237"/>
                  </a:lnTo>
                  <a:lnTo>
                    <a:pt x="2" y="241"/>
                  </a:lnTo>
                  <a:lnTo>
                    <a:pt x="0" y="241"/>
                  </a:lnTo>
                  <a:lnTo>
                    <a:pt x="0" y="237"/>
                  </a:lnTo>
                  <a:close/>
                  <a:moveTo>
                    <a:pt x="0" y="222"/>
                  </a:moveTo>
                  <a:lnTo>
                    <a:pt x="2" y="222"/>
                  </a:lnTo>
                  <a:lnTo>
                    <a:pt x="2" y="227"/>
                  </a:lnTo>
                  <a:lnTo>
                    <a:pt x="0" y="227"/>
                  </a:lnTo>
                  <a:lnTo>
                    <a:pt x="0" y="222"/>
                  </a:lnTo>
                  <a:close/>
                  <a:moveTo>
                    <a:pt x="0" y="207"/>
                  </a:moveTo>
                  <a:lnTo>
                    <a:pt x="2" y="207"/>
                  </a:lnTo>
                  <a:lnTo>
                    <a:pt x="2" y="212"/>
                  </a:lnTo>
                  <a:lnTo>
                    <a:pt x="0" y="212"/>
                  </a:lnTo>
                  <a:lnTo>
                    <a:pt x="0" y="207"/>
                  </a:lnTo>
                  <a:close/>
                  <a:moveTo>
                    <a:pt x="0" y="192"/>
                  </a:moveTo>
                  <a:lnTo>
                    <a:pt x="2" y="192"/>
                  </a:lnTo>
                  <a:lnTo>
                    <a:pt x="2" y="197"/>
                  </a:lnTo>
                  <a:lnTo>
                    <a:pt x="0" y="197"/>
                  </a:lnTo>
                  <a:lnTo>
                    <a:pt x="0" y="192"/>
                  </a:lnTo>
                  <a:close/>
                  <a:moveTo>
                    <a:pt x="0" y="177"/>
                  </a:moveTo>
                  <a:lnTo>
                    <a:pt x="2" y="177"/>
                  </a:lnTo>
                  <a:lnTo>
                    <a:pt x="2" y="182"/>
                  </a:lnTo>
                  <a:lnTo>
                    <a:pt x="0" y="182"/>
                  </a:lnTo>
                  <a:lnTo>
                    <a:pt x="0" y="177"/>
                  </a:lnTo>
                  <a:close/>
                  <a:moveTo>
                    <a:pt x="0" y="163"/>
                  </a:moveTo>
                  <a:lnTo>
                    <a:pt x="2" y="163"/>
                  </a:lnTo>
                  <a:lnTo>
                    <a:pt x="2" y="168"/>
                  </a:lnTo>
                  <a:lnTo>
                    <a:pt x="0" y="168"/>
                  </a:lnTo>
                  <a:lnTo>
                    <a:pt x="0" y="163"/>
                  </a:lnTo>
                  <a:close/>
                  <a:moveTo>
                    <a:pt x="0" y="148"/>
                  </a:moveTo>
                  <a:lnTo>
                    <a:pt x="2" y="148"/>
                  </a:lnTo>
                  <a:lnTo>
                    <a:pt x="2" y="153"/>
                  </a:lnTo>
                  <a:lnTo>
                    <a:pt x="0" y="153"/>
                  </a:lnTo>
                  <a:lnTo>
                    <a:pt x="0" y="148"/>
                  </a:lnTo>
                  <a:close/>
                  <a:moveTo>
                    <a:pt x="0" y="133"/>
                  </a:moveTo>
                  <a:lnTo>
                    <a:pt x="2" y="133"/>
                  </a:lnTo>
                  <a:lnTo>
                    <a:pt x="2" y="138"/>
                  </a:lnTo>
                  <a:lnTo>
                    <a:pt x="0" y="138"/>
                  </a:lnTo>
                  <a:lnTo>
                    <a:pt x="0" y="133"/>
                  </a:lnTo>
                  <a:close/>
                  <a:moveTo>
                    <a:pt x="0" y="118"/>
                  </a:moveTo>
                  <a:lnTo>
                    <a:pt x="2" y="118"/>
                  </a:lnTo>
                  <a:lnTo>
                    <a:pt x="2" y="123"/>
                  </a:lnTo>
                  <a:lnTo>
                    <a:pt x="0" y="123"/>
                  </a:lnTo>
                  <a:lnTo>
                    <a:pt x="0" y="118"/>
                  </a:lnTo>
                  <a:close/>
                  <a:moveTo>
                    <a:pt x="0" y="103"/>
                  </a:moveTo>
                  <a:lnTo>
                    <a:pt x="2" y="103"/>
                  </a:lnTo>
                  <a:lnTo>
                    <a:pt x="2" y="108"/>
                  </a:lnTo>
                  <a:lnTo>
                    <a:pt x="0" y="108"/>
                  </a:lnTo>
                  <a:lnTo>
                    <a:pt x="0" y="103"/>
                  </a:lnTo>
                  <a:close/>
                  <a:moveTo>
                    <a:pt x="0" y="89"/>
                  </a:moveTo>
                  <a:lnTo>
                    <a:pt x="2" y="89"/>
                  </a:lnTo>
                  <a:lnTo>
                    <a:pt x="2" y="94"/>
                  </a:lnTo>
                  <a:lnTo>
                    <a:pt x="0" y="94"/>
                  </a:lnTo>
                  <a:lnTo>
                    <a:pt x="0" y="89"/>
                  </a:lnTo>
                  <a:close/>
                  <a:moveTo>
                    <a:pt x="0" y="74"/>
                  </a:moveTo>
                  <a:lnTo>
                    <a:pt x="2" y="74"/>
                  </a:lnTo>
                  <a:lnTo>
                    <a:pt x="2" y="79"/>
                  </a:lnTo>
                  <a:lnTo>
                    <a:pt x="0" y="79"/>
                  </a:lnTo>
                  <a:lnTo>
                    <a:pt x="0" y="74"/>
                  </a:lnTo>
                  <a:close/>
                  <a:moveTo>
                    <a:pt x="0" y="59"/>
                  </a:moveTo>
                  <a:lnTo>
                    <a:pt x="2" y="59"/>
                  </a:lnTo>
                  <a:lnTo>
                    <a:pt x="2" y="64"/>
                  </a:lnTo>
                  <a:lnTo>
                    <a:pt x="0" y="64"/>
                  </a:lnTo>
                  <a:lnTo>
                    <a:pt x="0" y="59"/>
                  </a:lnTo>
                  <a:close/>
                  <a:moveTo>
                    <a:pt x="0" y="44"/>
                  </a:moveTo>
                  <a:lnTo>
                    <a:pt x="2" y="44"/>
                  </a:lnTo>
                  <a:lnTo>
                    <a:pt x="2" y="49"/>
                  </a:lnTo>
                  <a:lnTo>
                    <a:pt x="0" y="49"/>
                  </a:lnTo>
                  <a:lnTo>
                    <a:pt x="0" y="44"/>
                  </a:lnTo>
                  <a:close/>
                  <a:moveTo>
                    <a:pt x="0" y="29"/>
                  </a:moveTo>
                  <a:lnTo>
                    <a:pt x="2" y="29"/>
                  </a:lnTo>
                  <a:lnTo>
                    <a:pt x="2" y="34"/>
                  </a:lnTo>
                  <a:lnTo>
                    <a:pt x="0" y="34"/>
                  </a:lnTo>
                  <a:lnTo>
                    <a:pt x="0" y="29"/>
                  </a:lnTo>
                  <a:close/>
                  <a:moveTo>
                    <a:pt x="0" y="15"/>
                  </a:moveTo>
                  <a:lnTo>
                    <a:pt x="2" y="15"/>
                  </a:lnTo>
                  <a:lnTo>
                    <a:pt x="2" y="20"/>
                  </a:lnTo>
                  <a:lnTo>
                    <a:pt x="0" y="20"/>
                  </a:lnTo>
                  <a:lnTo>
                    <a:pt x="0" y="15"/>
                  </a:lnTo>
                  <a:close/>
                  <a:moveTo>
                    <a:pt x="0" y="0"/>
                  </a:moveTo>
                  <a:lnTo>
                    <a:pt x="2" y="0"/>
                  </a:lnTo>
                  <a:lnTo>
                    <a:pt x="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26" name="Line 120"/>
            <p:cNvSpPr>
              <a:spLocks noChangeShapeType="1"/>
            </p:cNvSpPr>
            <p:nvPr/>
          </p:nvSpPr>
          <p:spPr bwMode="auto">
            <a:xfrm flipV="1">
              <a:off x="3895" y="3238"/>
              <a:ext cx="0" cy="31"/>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7" name="Line 121"/>
            <p:cNvSpPr>
              <a:spLocks noChangeShapeType="1"/>
            </p:cNvSpPr>
            <p:nvPr/>
          </p:nvSpPr>
          <p:spPr bwMode="auto">
            <a:xfrm>
              <a:off x="3895" y="1305"/>
              <a:ext cx="0" cy="32"/>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8" name="Freeform 122"/>
            <p:cNvSpPr>
              <a:spLocks noEditPoints="1"/>
            </p:cNvSpPr>
            <p:nvPr/>
          </p:nvSpPr>
          <p:spPr bwMode="auto">
            <a:xfrm>
              <a:off x="3851" y="3342"/>
              <a:ext cx="56" cy="86"/>
            </a:xfrm>
            <a:custGeom>
              <a:avLst/>
              <a:gdLst>
                <a:gd name="T0" fmla="*/ 46 w 112"/>
                <a:gd name="T1" fmla="*/ 44 h 86"/>
                <a:gd name="T2" fmla="*/ 30 w 112"/>
                <a:gd name="T3" fmla="*/ 48 h 86"/>
                <a:gd name="T4" fmla="*/ 22 w 112"/>
                <a:gd name="T5" fmla="*/ 56 h 86"/>
                <a:gd name="T6" fmla="*/ 22 w 112"/>
                <a:gd name="T7" fmla="*/ 65 h 86"/>
                <a:gd name="T8" fmla="*/ 28 w 112"/>
                <a:gd name="T9" fmla="*/ 72 h 86"/>
                <a:gd name="T10" fmla="*/ 38 w 112"/>
                <a:gd name="T11" fmla="*/ 75 h 86"/>
                <a:gd name="T12" fmla="*/ 56 w 112"/>
                <a:gd name="T13" fmla="*/ 78 h 86"/>
                <a:gd name="T14" fmla="*/ 74 w 112"/>
                <a:gd name="T15" fmla="*/ 76 h 86"/>
                <a:gd name="T16" fmla="*/ 86 w 112"/>
                <a:gd name="T17" fmla="*/ 69 h 86"/>
                <a:gd name="T18" fmla="*/ 90 w 112"/>
                <a:gd name="T19" fmla="*/ 61 h 86"/>
                <a:gd name="T20" fmla="*/ 86 w 112"/>
                <a:gd name="T21" fmla="*/ 52 h 86"/>
                <a:gd name="T22" fmla="*/ 72 w 112"/>
                <a:gd name="T23" fmla="*/ 46 h 86"/>
                <a:gd name="T24" fmla="*/ 56 w 112"/>
                <a:gd name="T25" fmla="*/ 43 h 86"/>
                <a:gd name="T26" fmla="*/ 48 w 112"/>
                <a:gd name="T27" fmla="*/ 9 h 86"/>
                <a:gd name="T28" fmla="*/ 36 w 112"/>
                <a:gd name="T29" fmla="*/ 12 h 86"/>
                <a:gd name="T30" fmla="*/ 28 w 112"/>
                <a:gd name="T31" fmla="*/ 18 h 86"/>
                <a:gd name="T32" fmla="*/ 28 w 112"/>
                <a:gd name="T33" fmla="*/ 25 h 86"/>
                <a:gd name="T34" fmla="*/ 36 w 112"/>
                <a:gd name="T35" fmla="*/ 31 h 86"/>
                <a:gd name="T36" fmla="*/ 48 w 112"/>
                <a:gd name="T37" fmla="*/ 35 h 86"/>
                <a:gd name="T38" fmla="*/ 64 w 112"/>
                <a:gd name="T39" fmla="*/ 35 h 86"/>
                <a:gd name="T40" fmla="*/ 76 w 112"/>
                <a:gd name="T41" fmla="*/ 31 h 86"/>
                <a:gd name="T42" fmla="*/ 82 w 112"/>
                <a:gd name="T43" fmla="*/ 25 h 86"/>
                <a:gd name="T44" fmla="*/ 82 w 112"/>
                <a:gd name="T45" fmla="*/ 18 h 86"/>
                <a:gd name="T46" fmla="*/ 76 w 112"/>
                <a:gd name="T47" fmla="*/ 12 h 86"/>
                <a:gd name="T48" fmla="*/ 64 w 112"/>
                <a:gd name="T49" fmla="*/ 9 h 86"/>
                <a:gd name="T50" fmla="*/ 56 w 112"/>
                <a:gd name="T51" fmla="*/ 0 h 86"/>
                <a:gd name="T52" fmla="*/ 90 w 112"/>
                <a:gd name="T53" fmla="*/ 6 h 86"/>
                <a:gd name="T54" fmla="*/ 102 w 112"/>
                <a:gd name="T55" fmla="*/ 13 h 86"/>
                <a:gd name="T56" fmla="*/ 104 w 112"/>
                <a:gd name="T57" fmla="*/ 22 h 86"/>
                <a:gd name="T58" fmla="*/ 102 w 112"/>
                <a:gd name="T59" fmla="*/ 29 h 86"/>
                <a:gd name="T60" fmla="*/ 94 w 112"/>
                <a:gd name="T61" fmla="*/ 35 h 86"/>
                <a:gd name="T62" fmla="*/ 80 w 112"/>
                <a:gd name="T63" fmla="*/ 39 h 86"/>
                <a:gd name="T64" fmla="*/ 98 w 112"/>
                <a:gd name="T65" fmla="*/ 44 h 86"/>
                <a:gd name="T66" fmla="*/ 108 w 112"/>
                <a:gd name="T67" fmla="*/ 51 h 86"/>
                <a:gd name="T68" fmla="*/ 112 w 112"/>
                <a:gd name="T69" fmla="*/ 61 h 86"/>
                <a:gd name="T70" fmla="*/ 96 w 112"/>
                <a:gd name="T71" fmla="*/ 79 h 86"/>
                <a:gd name="T72" fmla="*/ 56 w 112"/>
                <a:gd name="T73" fmla="*/ 86 h 86"/>
                <a:gd name="T74" fmla="*/ 16 w 112"/>
                <a:gd name="T75" fmla="*/ 79 h 86"/>
                <a:gd name="T76" fmla="*/ 0 w 112"/>
                <a:gd name="T77" fmla="*/ 60 h 86"/>
                <a:gd name="T78" fmla="*/ 4 w 112"/>
                <a:gd name="T79" fmla="*/ 51 h 86"/>
                <a:gd name="T80" fmla="*/ 14 w 112"/>
                <a:gd name="T81" fmla="*/ 43 h 86"/>
                <a:gd name="T82" fmla="*/ 32 w 112"/>
                <a:gd name="T83" fmla="*/ 39 h 86"/>
                <a:gd name="T84" fmla="*/ 18 w 112"/>
                <a:gd name="T85" fmla="*/ 35 h 86"/>
                <a:gd name="T86" fmla="*/ 10 w 112"/>
                <a:gd name="T87" fmla="*/ 29 h 86"/>
                <a:gd name="T88" fmla="*/ 6 w 112"/>
                <a:gd name="T89" fmla="*/ 22 h 86"/>
                <a:gd name="T90" fmla="*/ 10 w 112"/>
                <a:gd name="T91" fmla="*/ 13 h 86"/>
                <a:gd name="T92" fmla="*/ 20 w 112"/>
                <a:gd name="T93" fmla="*/ 6 h 86"/>
                <a:gd name="T94" fmla="*/ 56 w 112"/>
                <a:gd name="T9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86">
                  <a:moveTo>
                    <a:pt x="56" y="43"/>
                  </a:moveTo>
                  <a:lnTo>
                    <a:pt x="46" y="44"/>
                  </a:lnTo>
                  <a:lnTo>
                    <a:pt x="38" y="46"/>
                  </a:lnTo>
                  <a:lnTo>
                    <a:pt x="30" y="48"/>
                  </a:lnTo>
                  <a:lnTo>
                    <a:pt x="26" y="52"/>
                  </a:lnTo>
                  <a:lnTo>
                    <a:pt x="22" y="56"/>
                  </a:lnTo>
                  <a:lnTo>
                    <a:pt x="22" y="60"/>
                  </a:lnTo>
                  <a:lnTo>
                    <a:pt x="22" y="65"/>
                  </a:lnTo>
                  <a:lnTo>
                    <a:pt x="26" y="69"/>
                  </a:lnTo>
                  <a:lnTo>
                    <a:pt x="28" y="72"/>
                  </a:lnTo>
                  <a:lnTo>
                    <a:pt x="32" y="74"/>
                  </a:lnTo>
                  <a:lnTo>
                    <a:pt x="38" y="75"/>
                  </a:lnTo>
                  <a:lnTo>
                    <a:pt x="46" y="77"/>
                  </a:lnTo>
                  <a:lnTo>
                    <a:pt x="56" y="78"/>
                  </a:lnTo>
                  <a:lnTo>
                    <a:pt x="66" y="77"/>
                  </a:lnTo>
                  <a:lnTo>
                    <a:pt x="74" y="76"/>
                  </a:lnTo>
                  <a:lnTo>
                    <a:pt x="80" y="73"/>
                  </a:lnTo>
                  <a:lnTo>
                    <a:pt x="86" y="69"/>
                  </a:lnTo>
                  <a:lnTo>
                    <a:pt x="88" y="65"/>
                  </a:lnTo>
                  <a:lnTo>
                    <a:pt x="90" y="61"/>
                  </a:lnTo>
                  <a:lnTo>
                    <a:pt x="88" y="56"/>
                  </a:lnTo>
                  <a:lnTo>
                    <a:pt x="86" y="52"/>
                  </a:lnTo>
                  <a:lnTo>
                    <a:pt x="80" y="48"/>
                  </a:lnTo>
                  <a:lnTo>
                    <a:pt x="72" y="46"/>
                  </a:lnTo>
                  <a:lnTo>
                    <a:pt x="64" y="44"/>
                  </a:lnTo>
                  <a:lnTo>
                    <a:pt x="56" y="43"/>
                  </a:lnTo>
                  <a:close/>
                  <a:moveTo>
                    <a:pt x="56" y="8"/>
                  </a:moveTo>
                  <a:lnTo>
                    <a:pt x="48" y="9"/>
                  </a:lnTo>
                  <a:lnTo>
                    <a:pt x="42" y="10"/>
                  </a:lnTo>
                  <a:lnTo>
                    <a:pt x="36" y="12"/>
                  </a:lnTo>
                  <a:lnTo>
                    <a:pt x="32" y="15"/>
                  </a:lnTo>
                  <a:lnTo>
                    <a:pt x="28" y="18"/>
                  </a:lnTo>
                  <a:lnTo>
                    <a:pt x="28" y="21"/>
                  </a:lnTo>
                  <a:lnTo>
                    <a:pt x="28" y="25"/>
                  </a:lnTo>
                  <a:lnTo>
                    <a:pt x="32" y="28"/>
                  </a:lnTo>
                  <a:lnTo>
                    <a:pt x="36" y="31"/>
                  </a:lnTo>
                  <a:lnTo>
                    <a:pt x="42" y="33"/>
                  </a:lnTo>
                  <a:lnTo>
                    <a:pt x="48" y="35"/>
                  </a:lnTo>
                  <a:lnTo>
                    <a:pt x="56" y="35"/>
                  </a:lnTo>
                  <a:lnTo>
                    <a:pt x="64" y="35"/>
                  </a:lnTo>
                  <a:lnTo>
                    <a:pt x="70" y="33"/>
                  </a:lnTo>
                  <a:lnTo>
                    <a:pt x="76" y="31"/>
                  </a:lnTo>
                  <a:lnTo>
                    <a:pt x="80" y="28"/>
                  </a:lnTo>
                  <a:lnTo>
                    <a:pt x="82" y="25"/>
                  </a:lnTo>
                  <a:lnTo>
                    <a:pt x="84" y="22"/>
                  </a:lnTo>
                  <a:lnTo>
                    <a:pt x="82" y="18"/>
                  </a:lnTo>
                  <a:lnTo>
                    <a:pt x="80" y="15"/>
                  </a:lnTo>
                  <a:lnTo>
                    <a:pt x="76" y="12"/>
                  </a:lnTo>
                  <a:lnTo>
                    <a:pt x="70" y="10"/>
                  </a:lnTo>
                  <a:lnTo>
                    <a:pt x="64" y="9"/>
                  </a:lnTo>
                  <a:lnTo>
                    <a:pt x="56" y="8"/>
                  </a:lnTo>
                  <a:close/>
                  <a:moveTo>
                    <a:pt x="56" y="0"/>
                  </a:moveTo>
                  <a:lnTo>
                    <a:pt x="76" y="1"/>
                  </a:lnTo>
                  <a:lnTo>
                    <a:pt x="90" y="6"/>
                  </a:lnTo>
                  <a:lnTo>
                    <a:pt x="96" y="10"/>
                  </a:lnTo>
                  <a:lnTo>
                    <a:pt x="102" y="13"/>
                  </a:lnTo>
                  <a:lnTo>
                    <a:pt x="104" y="17"/>
                  </a:lnTo>
                  <a:lnTo>
                    <a:pt x="104" y="22"/>
                  </a:lnTo>
                  <a:lnTo>
                    <a:pt x="104" y="26"/>
                  </a:lnTo>
                  <a:lnTo>
                    <a:pt x="102" y="29"/>
                  </a:lnTo>
                  <a:lnTo>
                    <a:pt x="98" y="32"/>
                  </a:lnTo>
                  <a:lnTo>
                    <a:pt x="94" y="35"/>
                  </a:lnTo>
                  <a:lnTo>
                    <a:pt x="88" y="37"/>
                  </a:lnTo>
                  <a:lnTo>
                    <a:pt x="80" y="39"/>
                  </a:lnTo>
                  <a:lnTo>
                    <a:pt x="90" y="41"/>
                  </a:lnTo>
                  <a:lnTo>
                    <a:pt x="98" y="44"/>
                  </a:lnTo>
                  <a:lnTo>
                    <a:pt x="104" y="47"/>
                  </a:lnTo>
                  <a:lnTo>
                    <a:pt x="108" y="51"/>
                  </a:lnTo>
                  <a:lnTo>
                    <a:pt x="110" y="56"/>
                  </a:lnTo>
                  <a:lnTo>
                    <a:pt x="112" y="61"/>
                  </a:lnTo>
                  <a:lnTo>
                    <a:pt x="108" y="71"/>
                  </a:lnTo>
                  <a:lnTo>
                    <a:pt x="96" y="79"/>
                  </a:lnTo>
                  <a:lnTo>
                    <a:pt x="78" y="84"/>
                  </a:lnTo>
                  <a:lnTo>
                    <a:pt x="56" y="86"/>
                  </a:lnTo>
                  <a:lnTo>
                    <a:pt x="32" y="84"/>
                  </a:lnTo>
                  <a:lnTo>
                    <a:pt x="16" y="79"/>
                  </a:lnTo>
                  <a:lnTo>
                    <a:pt x="4" y="71"/>
                  </a:lnTo>
                  <a:lnTo>
                    <a:pt x="0" y="60"/>
                  </a:lnTo>
                  <a:lnTo>
                    <a:pt x="0" y="55"/>
                  </a:lnTo>
                  <a:lnTo>
                    <a:pt x="4" y="51"/>
                  </a:lnTo>
                  <a:lnTo>
                    <a:pt x="8" y="47"/>
                  </a:lnTo>
                  <a:lnTo>
                    <a:pt x="14" y="43"/>
                  </a:lnTo>
                  <a:lnTo>
                    <a:pt x="22" y="41"/>
                  </a:lnTo>
                  <a:lnTo>
                    <a:pt x="32" y="39"/>
                  </a:lnTo>
                  <a:lnTo>
                    <a:pt x="24" y="37"/>
                  </a:lnTo>
                  <a:lnTo>
                    <a:pt x="18" y="35"/>
                  </a:lnTo>
                  <a:lnTo>
                    <a:pt x="12" y="32"/>
                  </a:lnTo>
                  <a:lnTo>
                    <a:pt x="10" y="29"/>
                  </a:lnTo>
                  <a:lnTo>
                    <a:pt x="8" y="26"/>
                  </a:lnTo>
                  <a:lnTo>
                    <a:pt x="6" y="22"/>
                  </a:lnTo>
                  <a:lnTo>
                    <a:pt x="8" y="17"/>
                  </a:lnTo>
                  <a:lnTo>
                    <a:pt x="10" y="13"/>
                  </a:lnTo>
                  <a:lnTo>
                    <a:pt x="14" y="9"/>
                  </a:lnTo>
                  <a:lnTo>
                    <a:pt x="20" y="6"/>
                  </a:lnTo>
                  <a:lnTo>
                    <a:pt x="36" y="1"/>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29" name="Freeform 123"/>
            <p:cNvSpPr>
              <a:spLocks noEditPoints="1"/>
            </p:cNvSpPr>
            <p:nvPr/>
          </p:nvSpPr>
          <p:spPr bwMode="auto">
            <a:xfrm>
              <a:off x="3917" y="3342"/>
              <a:ext cx="55" cy="86"/>
            </a:xfrm>
            <a:custGeom>
              <a:avLst/>
              <a:gdLst>
                <a:gd name="T0" fmla="*/ 54 w 110"/>
                <a:gd name="T1" fmla="*/ 8 h 86"/>
                <a:gd name="T2" fmla="*/ 46 w 110"/>
                <a:gd name="T3" fmla="*/ 9 h 86"/>
                <a:gd name="T4" fmla="*/ 38 w 110"/>
                <a:gd name="T5" fmla="*/ 11 h 86"/>
                <a:gd name="T6" fmla="*/ 32 w 110"/>
                <a:gd name="T7" fmla="*/ 15 h 86"/>
                <a:gd name="T8" fmla="*/ 26 w 110"/>
                <a:gd name="T9" fmla="*/ 21 h 86"/>
                <a:gd name="T10" fmla="*/ 22 w 110"/>
                <a:gd name="T11" fmla="*/ 31 h 86"/>
                <a:gd name="T12" fmla="*/ 22 w 110"/>
                <a:gd name="T13" fmla="*/ 43 h 86"/>
                <a:gd name="T14" fmla="*/ 22 w 110"/>
                <a:gd name="T15" fmla="*/ 55 h 86"/>
                <a:gd name="T16" fmla="*/ 26 w 110"/>
                <a:gd name="T17" fmla="*/ 65 h 86"/>
                <a:gd name="T18" fmla="*/ 30 w 110"/>
                <a:gd name="T19" fmla="*/ 71 h 86"/>
                <a:gd name="T20" fmla="*/ 36 w 110"/>
                <a:gd name="T21" fmla="*/ 74 h 86"/>
                <a:gd name="T22" fmla="*/ 42 w 110"/>
                <a:gd name="T23" fmla="*/ 76 h 86"/>
                <a:gd name="T24" fmla="*/ 48 w 110"/>
                <a:gd name="T25" fmla="*/ 77 h 86"/>
                <a:gd name="T26" fmla="*/ 54 w 110"/>
                <a:gd name="T27" fmla="*/ 78 h 86"/>
                <a:gd name="T28" fmla="*/ 62 w 110"/>
                <a:gd name="T29" fmla="*/ 77 h 86"/>
                <a:gd name="T30" fmla="*/ 68 w 110"/>
                <a:gd name="T31" fmla="*/ 76 h 86"/>
                <a:gd name="T32" fmla="*/ 74 w 110"/>
                <a:gd name="T33" fmla="*/ 74 h 86"/>
                <a:gd name="T34" fmla="*/ 78 w 110"/>
                <a:gd name="T35" fmla="*/ 71 h 86"/>
                <a:gd name="T36" fmla="*/ 84 w 110"/>
                <a:gd name="T37" fmla="*/ 65 h 86"/>
                <a:gd name="T38" fmla="*/ 88 w 110"/>
                <a:gd name="T39" fmla="*/ 55 h 86"/>
                <a:gd name="T40" fmla="*/ 88 w 110"/>
                <a:gd name="T41" fmla="*/ 43 h 86"/>
                <a:gd name="T42" fmla="*/ 88 w 110"/>
                <a:gd name="T43" fmla="*/ 31 h 86"/>
                <a:gd name="T44" fmla="*/ 84 w 110"/>
                <a:gd name="T45" fmla="*/ 21 h 86"/>
                <a:gd name="T46" fmla="*/ 78 w 110"/>
                <a:gd name="T47" fmla="*/ 15 h 86"/>
                <a:gd name="T48" fmla="*/ 74 w 110"/>
                <a:gd name="T49" fmla="*/ 12 h 86"/>
                <a:gd name="T50" fmla="*/ 68 w 110"/>
                <a:gd name="T51" fmla="*/ 10 h 86"/>
                <a:gd name="T52" fmla="*/ 62 w 110"/>
                <a:gd name="T53" fmla="*/ 9 h 86"/>
                <a:gd name="T54" fmla="*/ 54 w 110"/>
                <a:gd name="T55" fmla="*/ 8 h 86"/>
                <a:gd name="T56" fmla="*/ 54 w 110"/>
                <a:gd name="T57" fmla="*/ 0 h 86"/>
                <a:gd name="T58" fmla="*/ 64 w 110"/>
                <a:gd name="T59" fmla="*/ 0 h 86"/>
                <a:gd name="T60" fmla="*/ 72 w 110"/>
                <a:gd name="T61" fmla="*/ 1 h 86"/>
                <a:gd name="T62" fmla="*/ 78 w 110"/>
                <a:gd name="T63" fmla="*/ 3 h 86"/>
                <a:gd name="T64" fmla="*/ 86 w 110"/>
                <a:gd name="T65" fmla="*/ 5 h 86"/>
                <a:gd name="T66" fmla="*/ 90 w 110"/>
                <a:gd name="T67" fmla="*/ 7 h 86"/>
                <a:gd name="T68" fmla="*/ 96 w 110"/>
                <a:gd name="T69" fmla="*/ 10 h 86"/>
                <a:gd name="T70" fmla="*/ 102 w 110"/>
                <a:gd name="T71" fmla="*/ 16 h 86"/>
                <a:gd name="T72" fmla="*/ 106 w 110"/>
                <a:gd name="T73" fmla="*/ 23 h 86"/>
                <a:gd name="T74" fmla="*/ 110 w 110"/>
                <a:gd name="T75" fmla="*/ 32 h 86"/>
                <a:gd name="T76" fmla="*/ 110 w 110"/>
                <a:gd name="T77" fmla="*/ 43 h 86"/>
                <a:gd name="T78" fmla="*/ 108 w 110"/>
                <a:gd name="T79" fmla="*/ 57 h 86"/>
                <a:gd name="T80" fmla="*/ 104 w 110"/>
                <a:gd name="T81" fmla="*/ 67 h 86"/>
                <a:gd name="T82" fmla="*/ 100 w 110"/>
                <a:gd name="T83" fmla="*/ 73 h 86"/>
                <a:gd name="T84" fmla="*/ 92 w 110"/>
                <a:gd name="T85" fmla="*/ 78 h 86"/>
                <a:gd name="T86" fmla="*/ 86 w 110"/>
                <a:gd name="T87" fmla="*/ 81 h 86"/>
                <a:gd name="T88" fmla="*/ 76 w 110"/>
                <a:gd name="T89" fmla="*/ 84 h 86"/>
                <a:gd name="T90" fmla="*/ 66 w 110"/>
                <a:gd name="T91" fmla="*/ 86 h 86"/>
                <a:gd name="T92" fmla="*/ 54 w 110"/>
                <a:gd name="T93" fmla="*/ 86 h 86"/>
                <a:gd name="T94" fmla="*/ 32 w 110"/>
                <a:gd name="T95" fmla="*/ 84 h 86"/>
                <a:gd name="T96" fmla="*/ 16 w 110"/>
                <a:gd name="T97" fmla="*/ 78 h 86"/>
                <a:gd name="T98" fmla="*/ 8 w 110"/>
                <a:gd name="T99" fmla="*/ 69 h 86"/>
                <a:gd name="T100" fmla="*/ 2 w 110"/>
                <a:gd name="T101" fmla="*/ 57 h 86"/>
                <a:gd name="T102" fmla="*/ 0 w 110"/>
                <a:gd name="T103" fmla="*/ 43 h 86"/>
                <a:gd name="T104" fmla="*/ 2 w 110"/>
                <a:gd name="T105" fmla="*/ 30 h 86"/>
                <a:gd name="T106" fmla="*/ 6 w 110"/>
                <a:gd name="T107" fmla="*/ 19 h 86"/>
                <a:gd name="T108" fmla="*/ 10 w 110"/>
                <a:gd name="T109" fmla="*/ 13 h 86"/>
                <a:gd name="T110" fmla="*/ 16 w 110"/>
                <a:gd name="T111" fmla="*/ 8 h 86"/>
                <a:gd name="T112" fmla="*/ 24 w 110"/>
                <a:gd name="T113" fmla="*/ 5 h 86"/>
                <a:gd name="T114" fmla="*/ 34 w 110"/>
                <a:gd name="T115" fmla="*/ 2 h 86"/>
                <a:gd name="T116" fmla="*/ 44 w 110"/>
                <a:gd name="T117" fmla="*/ 0 h 86"/>
                <a:gd name="T118" fmla="*/ 54 w 110"/>
                <a:gd name="T1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6">
                  <a:moveTo>
                    <a:pt x="54" y="8"/>
                  </a:moveTo>
                  <a:lnTo>
                    <a:pt x="46" y="9"/>
                  </a:lnTo>
                  <a:lnTo>
                    <a:pt x="38" y="11"/>
                  </a:lnTo>
                  <a:lnTo>
                    <a:pt x="32" y="15"/>
                  </a:lnTo>
                  <a:lnTo>
                    <a:pt x="26" y="21"/>
                  </a:lnTo>
                  <a:lnTo>
                    <a:pt x="22" y="31"/>
                  </a:lnTo>
                  <a:lnTo>
                    <a:pt x="22" y="43"/>
                  </a:lnTo>
                  <a:lnTo>
                    <a:pt x="22" y="55"/>
                  </a:lnTo>
                  <a:lnTo>
                    <a:pt x="26" y="65"/>
                  </a:lnTo>
                  <a:lnTo>
                    <a:pt x="30" y="71"/>
                  </a:lnTo>
                  <a:lnTo>
                    <a:pt x="36" y="74"/>
                  </a:lnTo>
                  <a:lnTo>
                    <a:pt x="42" y="76"/>
                  </a:lnTo>
                  <a:lnTo>
                    <a:pt x="48" y="77"/>
                  </a:lnTo>
                  <a:lnTo>
                    <a:pt x="54" y="78"/>
                  </a:lnTo>
                  <a:lnTo>
                    <a:pt x="62" y="77"/>
                  </a:lnTo>
                  <a:lnTo>
                    <a:pt x="68" y="76"/>
                  </a:lnTo>
                  <a:lnTo>
                    <a:pt x="74" y="74"/>
                  </a:lnTo>
                  <a:lnTo>
                    <a:pt x="78" y="71"/>
                  </a:lnTo>
                  <a:lnTo>
                    <a:pt x="84" y="65"/>
                  </a:lnTo>
                  <a:lnTo>
                    <a:pt x="88" y="55"/>
                  </a:lnTo>
                  <a:lnTo>
                    <a:pt x="88" y="43"/>
                  </a:lnTo>
                  <a:lnTo>
                    <a:pt x="88" y="31"/>
                  </a:lnTo>
                  <a:lnTo>
                    <a:pt x="84" y="21"/>
                  </a:lnTo>
                  <a:lnTo>
                    <a:pt x="78" y="15"/>
                  </a:lnTo>
                  <a:lnTo>
                    <a:pt x="74" y="12"/>
                  </a:lnTo>
                  <a:lnTo>
                    <a:pt x="68" y="10"/>
                  </a:lnTo>
                  <a:lnTo>
                    <a:pt x="62" y="9"/>
                  </a:lnTo>
                  <a:lnTo>
                    <a:pt x="54" y="8"/>
                  </a:lnTo>
                  <a:close/>
                  <a:moveTo>
                    <a:pt x="54" y="0"/>
                  </a:moveTo>
                  <a:lnTo>
                    <a:pt x="64" y="0"/>
                  </a:lnTo>
                  <a:lnTo>
                    <a:pt x="72" y="1"/>
                  </a:lnTo>
                  <a:lnTo>
                    <a:pt x="78" y="3"/>
                  </a:lnTo>
                  <a:lnTo>
                    <a:pt x="86" y="5"/>
                  </a:lnTo>
                  <a:lnTo>
                    <a:pt x="90" y="7"/>
                  </a:lnTo>
                  <a:lnTo>
                    <a:pt x="96" y="10"/>
                  </a:lnTo>
                  <a:lnTo>
                    <a:pt x="102" y="16"/>
                  </a:lnTo>
                  <a:lnTo>
                    <a:pt x="106" y="23"/>
                  </a:lnTo>
                  <a:lnTo>
                    <a:pt x="110" y="32"/>
                  </a:lnTo>
                  <a:lnTo>
                    <a:pt x="110" y="43"/>
                  </a:lnTo>
                  <a:lnTo>
                    <a:pt x="108" y="57"/>
                  </a:lnTo>
                  <a:lnTo>
                    <a:pt x="104" y="67"/>
                  </a:lnTo>
                  <a:lnTo>
                    <a:pt x="100" y="73"/>
                  </a:lnTo>
                  <a:lnTo>
                    <a:pt x="92" y="78"/>
                  </a:lnTo>
                  <a:lnTo>
                    <a:pt x="86" y="81"/>
                  </a:lnTo>
                  <a:lnTo>
                    <a:pt x="76" y="84"/>
                  </a:lnTo>
                  <a:lnTo>
                    <a:pt x="66" y="86"/>
                  </a:lnTo>
                  <a:lnTo>
                    <a:pt x="54" y="86"/>
                  </a:lnTo>
                  <a:lnTo>
                    <a:pt x="32" y="84"/>
                  </a:lnTo>
                  <a:lnTo>
                    <a:pt x="16" y="78"/>
                  </a:lnTo>
                  <a:lnTo>
                    <a:pt x="8" y="69"/>
                  </a:lnTo>
                  <a:lnTo>
                    <a:pt x="2" y="57"/>
                  </a:lnTo>
                  <a:lnTo>
                    <a:pt x="0" y="43"/>
                  </a:lnTo>
                  <a:lnTo>
                    <a:pt x="2" y="30"/>
                  </a:lnTo>
                  <a:lnTo>
                    <a:pt x="6" y="19"/>
                  </a:lnTo>
                  <a:lnTo>
                    <a:pt x="10" y="13"/>
                  </a:lnTo>
                  <a:lnTo>
                    <a:pt x="16" y="8"/>
                  </a:lnTo>
                  <a:lnTo>
                    <a:pt x="24" y="5"/>
                  </a:lnTo>
                  <a:lnTo>
                    <a:pt x="34" y="2"/>
                  </a:lnTo>
                  <a:lnTo>
                    <a:pt x="44" y="0"/>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30" name="Freeform 124"/>
            <p:cNvSpPr>
              <a:spLocks noEditPoints="1"/>
            </p:cNvSpPr>
            <p:nvPr/>
          </p:nvSpPr>
          <p:spPr bwMode="auto">
            <a:xfrm>
              <a:off x="4278" y="1312"/>
              <a:ext cx="1" cy="1957"/>
            </a:xfrm>
            <a:custGeom>
              <a:avLst/>
              <a:gdLst>
                <a:gd name="T0" fmla="*/ 0 w 2"/>
                <a:gd name="T1" fmla="*/ 1923 h 1957"/>
                <a:gd name="T2" fmla="*/ 2 w 2"/>
                <a:gd name="T3" fmla="*/ 1893 h 1957"/>
                <a:gd name="T4" fmla="*/ 2 w 2"/>
                <a:gd name="T5" fmla="*/ 1868 h 1957"/>
                <a:gd name="T6" fmla="*/ 0 w 2"/>
                <a:gd name="T7" fmla="*/ 1839 h 1957"/>
                <a:gd name="T8" fmla="*/ 0 w 2"/>
                <a:gd name="T9" fmla="*/ 1804 h 1957"/>
                <a:gd name="T10" fmla="*/ 0 w 2"/>
                <a:gd name="T11" fmla="*/ 1760 h 1957"/>
                <a:gd name="T12" fmla="*/ 2 w 2"/>
                <a:gd name="T13" fmla="*/ 1730 h 1957"/>
                <a:gd name="T14" fmla="*/ 2 w 2"/>
                <a:gd name="T15" fmla="*/ 1706 h 1957"/>
                <a:gd name="T16" fmla="*/ 0 w 2"/>
                <a:gd name="T17" fmla="*/ 1676 h 1957"/>
                <a:gd name="T18" fmla="*/ 0 w 2"/>
                <a:gd name="T19" fmla="*/ 1642 h 1957"/>
                <a:gd name="T20" fmla="*/ 0 w 2"/>
                <a:gd name="T21" fmla="*/ 1597 h 1957"/>
                <a:gd name="T22" fmla="*/ 2 w 2"/>
                <a:gd name="T23" fmla="*/ 1568 h 1957"/>
                <a:gd name="T24" fmla="*/ 2 w 2"/>
                <a:gd name="T25" fmla="*/ 1543 h 1957"/>
                <a:gd name="T26" fmla="*/ 0 w 2"/>
                <a:gd name="T27" fmla="*/ 1513 h 1957"/>
                <a:gd name="T28" fmla="*/ 0 w 2"/>
                <a:gd name="T29" fmla="*/ 1479 h 1957"/>
                <a:gd name="T30" fmla="*/ 0 w 2"/>
                <a:gd name="T31" fmla="*/ 1435 h 1957"/>
                <a:gd name="T32" fmla="*/ 2 w 2"/>
                <a:gd name="T33" fmla="*/ 1405 h 1957"/>
                <a:gd name="T34" fmla="*/ 2 w 2"/>
                <a:gd name="T35" fmla="*/ 1380 h 1957"/>
                <a:gd name="T36" fmla="*/ 0 w 2"/>
                <a:gd name="T37" fmla="*/ 1351 h 1957"/>
                <a:gd name="T38" fmla="*/ 0 w 2"/>
                <a:gd name="T39" fmla="*/ 1316 h 1957"/>
                <a:gd name="T40" fmla="*/ 0 w 2"/>
                <a:gd name="T41" fmla="*/ 1272 h 1957"/>
                <a:gd name="T42" fmla="*/ 2 w 2"/>
                <a:gd name="T43" fmla="*/ 1242 h 1957"/>
                <a:gd name="T44" fmla="*/ 2 w 2"/>
                <a:gd name="T45" fmla="*/ 1218 h 1957"/>
                <a:gd name="T46" fmla="*/ 0 w 2"/>
                <a:gd name="T47" fmla="*/ 1188 h 1957"/>
                <a:gd name="T48" fmla="*/ 0 w 2"/>
                <a:gd name="T49" fmla="*/ 1153 h 1957"/>
                <a:gd name="T50" fmla="*/ 0 w 2"/>
                <a:gd name="T51" fmla="*/ 1109 h 1957"/>
                <a:gd name="T52" fmla="*/ 2 w 2"/>
                <a:gd name="T53" fmla="*/ 1080 h 1957"/>
                <a:gd name="T54" fmla="*/ 2 w 2"/>
                <a:gd name="T55" fmla="*/ 1055 h 1957"/>
                <a:gd name="T56" fmla="*/ 0 w 2"/>
                <a:gd name="T57" fmla="*/ 1025 h 1957"/>
                <a:gd name="T58" fmla="*/ 0 w 2"/>
                <a:gd name="T59" fmla="*/ 991 h 1957"/>
                <a:gd name="T60" fmla="*/ 0 w 2"/>
                <a:gd name="T61" fmla="*/ 946 h 1957"/>
                <a:gd name="T62" fmla="*/ 2 w 2"/>
                <a:gd name="T63" fmla="*/ 917 h 1957"/>
                <a:gd name="T64" fmla="*/ 2 w 2"/>
                <a:gd name="T65" fmla="*/ 892 h 1957"/>
                <a:gd name="T66" fmla="*/ 0 w 2"/>
                <a:gd name="T67" fmla="*/ 863 h 1957"/>
                <a:gd name="T68" fmla="*/ 0 w 2"/>
                <a:gd name="T69" fmla="*/ 828 h 1957"/>
                <a:gd name="T70" fmla="*/ 0 w 2"/>
                <a:gd name="T71" fmla="*/ 784 h 1957"/>
                <a:gd name="T72" fmla="*/ 2 w 2"/>
                <a:gd name="T73" fmla="*/ 754 h 1957"/>
                <a:gd name="T74" fmla="*/ 2 w 2"/>
                <a:gd name="T75" fmla="*/ 730 h 1957"/>
                <a:gd name="T76" fmla="*/ 0 w 2"/>
                <a:gd name="T77" fmla="*/ 700 h 1957"/>
                <a:gd name="T78" fmla="*/ 0 w 2"/>
                <a:gd name="T79" fmla="*/ 665 h 1957"/>
                <a:gd name="T80" fmla="*/ 0 w 2"/>
                <a:gd name="T81" fmla="*/ 621 h 1957"/>
                <a:gd name="T82" fmla="*/ 2 w 2"/>
                <a:gd name="T83" fmla="*/ 592 h 1957"/>
                <a:gd name="T84" fmla="*/ 2 w 2"/>
                <a:gd name="T85" fmla="*/ 567 h 1957"/>
                <a:gd name="T86" fmla="*/ 0 w 2"/>
                <a:gd name="T87" fmla="*/ 537 h 1957"/>
                <a:gd name="T88" fmla="*/ 0 w 2"/>
                <a:gd name="T89" fmla="*/ 503 h 1957"/>
                <a:gd name="T90" fmla="*/ 0 w 2"/>
                <a:gd name="T91" fmla="*/ 458 h 1957"/>
                <a:gd name="T92" fmla="*/ 2 w 2"/>
                <a:gd name="T93" fmla="*/ 429 h 1957"/>
                <a:gd name="T94" fmla="*/ 2 w 2"/>
                <a:gd name="T95" fmla="*/ 404 h 1957"/>
                <a:gd name="T96" fmla="*/ 0 w 2"/>
                <a:gd name="T97" fmla="*/ 375 h 1957"/>
                <a:gd name="T98" fmla="*/ 0 w 2"/>
                <a:gd name="T99" fmla="*/ 340 h 1957"/>
                <a:gd name="T100" fmla="*/ 0 w 2"/>
                <a:gd name="T101" fmla="*/ 296 h 1957"/>
                <a:gd name="T102" fmla="*/ 2 w 2"/>
                <a:gd name="T103" fmla="*/ 266 h 1957"/>
                <a:gd name="T104" fmla="*/ 2 w 2"/>
                <a:gd name="T105" fmla="*/ 241 h 1957"/>
                <a:gd name="T106" fmla="*/ 0 w 2"/>
                <a:gd name="T107" fmla="*/ 212 h 1957"/>
                <a:gd name="T108" fmla="*/ 0 w 2"/>
                <a:gd name="T109" fmla="*/ 177 h 1957"/>
                <a:gd name="T110" fmla="*/ 0 w 2"/>
                <a:gd name="T111" fmla="*/ 133 h 1957"/>
                <a:gd name="T112" fmla="*/ 2 w 2"/>
                <a:gd name="T113" fmla="*/ 103 h 1957"/>
                <a:gd name="T114" fmla="*/ 2 w 2"/>
                <a:gd name="T115" fmla="*/ 79 h 1957"/>
                <a:gd name="T116" fmla="*/ 0 w 2"/>
                <a:gd name="T117" fmla="*/ 49 h 1957"/>
                <a:gd name="T118" fmla="*/ 0 w 2"/>
                <a:gd name="T119" fmla="*/ 1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1957">
                  <a:moveTo>
                    <a:pt x="0" y="1952"/>
                  </a:moveTo>
                  <a:lnTo>
                    <a:pt x="2" y="1952"/>
                  </a:lnTo>
                  <a:lnTo>
                    <a:pt x="2" y="1957"/>
                  </a:lnTo>
                  <a:lnTo>
                    <a:pt x="0" y="1957"/>
                  </a:lnTo>
                  <a:lnTo>
                    <a:pt x="0" y="1952"/>
                  </a:lnTo>
                  <a:close/>
                  <a:moveTo>
                    <a:pt x="0" y="1937"/>
                  </a:moveTo>
                  <a:lnTo>
                    <a:pt x="2" y="1937"/>
                  </a:lnTo>
                  <a:lnTo>
                    <a:pt x="2" y="1942"/>
                  </a:lnTo>
                  <a:lnTo>
                    <a:pt x="0" y="1942"/>
                  </a:lnTo>
                  <a:lnTo>
                    <a:pt x="0" y="1937"/>
                  </a:lnTo>
                  <a:close/>
                  <a:moveTo>
                    <a:pt x="0" y="1923"/>
                  </a:moveTo>
                  <a:lnTo>
                    <a:pt x="2" y="1923"/>
                  </a:lnTo>
                  <a:lnTo>
                    <a:pt x="2" y="1928"/>
                  </a:lnTo>
                  <a:lnTo>
                    <a:pt x="0" y="1928"/>
                  </a:lnTo>
                  <a:lnTo>
                    <a:pt x="0" y="1923"/>
                  </a:lnTo>
                  <a:close/>
                  <a:moveTo>
                    <a:pt x="0" y="1908"/>
                  </a:moveTo>
                  <a:lnTo>
                    <a:pt x="2" y="1908"/>
                  </a:lnTo>
                  <a:lnTo>
                    <a:pt x="2" y="1913"/>
                  </a:lnTo>
                  <a:lnTo>
                    <a:pt x="0" y="1913"/>
                  </a:lnTo>
                  <a:lnTo>
                    <a:pt x="0" y="1908"/>
                  </a:lnTo>
                  <a:close/>
                  <a:moveTo>
                    <a:pt x="0" y="1893"/>
                  </a:moveTo>
                  <a:lnTo>
                    <a:pt x="2" y="1893"/>
                  </a:lnTo>
                  <a:lnTo>
                    <a:pt x="2" y="1898"/>
                  </a:lnTo>
                  <a:lnTo>
                    <a:pt x="0" y="1898"/>
                  </a:lnTo>
                  <a:lnTo>
                    <a:pt x="0" y="1893"/>
                  </a:lnTo>
                  <a:close/>
                  <a:moveTo>
                    <a:pt x="0" y="1878"/>
                  </a:moveTo>
                  <a:lnTo>
                    <a:pt x="2" y="1878"/>
                  </a:lnTo>
                  <a:lnTo>
                    <a:pt x="2" y="1883"/>
                  </a:lnTo>
                  <a:lnTo>
                    <a:pt x="0" y="1883"/>
                  </a:lnTo>
                  <a:lnTo>
                    <a:pt x="0" y="1878"/>
                  </a:lnTo>
                  <a:close/>
                  <a:moveTo>
                    <a:pt x="0" y="1863"/>
                  </a:moveTo>
                  <a:lnTo>
                    <a:pt x="2" y="1863"/>
                  </a:lnTo>
                  <a:lnTo>
                    <a:pt x="2" y="1868"/>
                  </a:lnTo>
                  <a:lnTo>
                    <a:pt x="0" y="1868"/>
                  </a:lnTo>
                  <a:lnTo>
                    <a:pt x="0" y="1863"/>
                  </a:lnTo>
                  <a:close/>
                  <a:moveTo>
                    <a:pt x="0" y="1849"/>
                  </a:moveTo>
                  <a:lnTo>
                    <a:pt x="2" y="1849"/>
                  </a:lnTo>
                  <a:lnTo>
                    <a:pt x="2" y="1854"/>
                  </a:lnTo>
                  <a:lnTo>
                    <a:pt x="0" y="1854"/>
                  </a:lnTo>
                  <a:lnTo>
                    <a:pt x="0" y="1849"/>
                  </a:lnTo>
                  <a:close/>
                  <a:moveTo>
                    <a:pt x="0" y="1834"/>
                  </a:moveTo>
                  <a:lnTo>
                    <a:pt x="2" y="1834"/>
                  </a:lnTo>
                  <a:lnTo>
                    <a:pt x="2" y="1839"/>
                  </a:lnTo>
                  <a:lnTo>
                    <a:pt x="0" y="1839"/>
                  </a:lnTo>
                  <a:lnTo>
                    <a:pt x="0" y="1834"/>
                  </a:lnTo>
                  <a:close/>
                  <a:moveTo>
                    <a:pt x="0" y="1819"/>
                  </a:moveTo>
                  <a:lnTo>
                    <a:pt x="2" y="1819"/>
                  </a:lnTo>
                  <a:lnTo>
                    <a:pt x="2" y="1824"/>
                  </a:lnTo>
                  <a:lnTo>
                    <a:pt x="0" y="1824"/>
                  </a:lnTo>
                  <a:lnTo>
                    <a:pt x="0" y="1819"/>
                  </a:lnTo>
                  <a:close/>
                  <a:moveTo>
                    <a:pt x="0" y="1804"/>
                  </a:moveTo>
                  <a:lnTo>
                    <a:pt x="2" y="1804"/>
                  </a:lnTo>
                  <a:lnTo>
                    <a:pt x="2" y="1809"/>
                  </a:lnTo>
                  <a:lnTo>
                    <a:pt x="0" y="1809"/>
                  </a:lnTo>
                  <a:lnTo>
                    <a:pt x="0" y="1804"/>
                  </a:lnTo>
                  <a:close/>
                  <a:moveTo>
                    <a:pt x="0" y="1789"/>
                  </a:moveTo>
                  <a:lnTo>
                    <a:pt x="2" y="1789"/>
                  </a:lnTo>
                  <a:lnTo>
                    <a:pt x="2" y="1794"/>
                  </a:lnTo>
                  <a:lnTo>
                    <a:pt x="0" y="1794"/>
                  </a:lnTo>
                  <a:lnTo>
                    <a:pt x="0" y="1789"/>
                  </a:lnTo>
                  <a:close/>
                  <a:moveTo>
                    <a:pt x="0" y="1775"/>
                  </a:moveTo>
                  <a:lnTo>
                    <a:pt x="2" y="1775"/>
                  </a:lnTo>
                  <a:lnTo>
                    <a:pt x="2" y="1780"/>
                  </a:lnTo>
                  <a:lnTo>
                    <a:pt x="0" y="1780"/>
                  </a:lnTo>
                  <a:lnTo>
                    <a:pt x="0" y="1775"/>
                  </a:lnTo>
                  <a:close/>
                  <a:moveTo>
                    <a:pt x="0" y="1760"/>
                  </a:moveTo>
                  <a:lnTo>
                    <a:pt x="2" y="1760"/>
                  </a:lnTo>
                  <a:lnTo>
                    <a:pt x="2" y="1765"/>
                  </a:lnTo>
                  <a:lnTo>
                    <a:pt x="0" y="1765"/>
                  </a:lnTo>
                  <a:lnTo>
                    <a:pt x="0" y="1760"/>
                  </a:lnTo>
                  <a:close/>
                  <a:moveTo>
                    <a:pt x="0" y="1745"/>
                  </a:moveTo>
                  <a:lnTo>
                    <a:pt x="2" y="1745"/>
                  </a:lnTo>
                  <a:lnTo>
                    <a:pt x="2" y="1750"/>
                  </a:lnTo>
                  <a:lnTo>
                    <a:pt x="0" y="1750"/>
                  </a:lnTo>
                  <a:lnTo>
                    <a:pt x="0" y="1745"/>
                  </a:lnTo>
                  <a:close/>
                  <a:moveTo>
                    <a:pt x="0" y="1730"/>
                  </a:moveTo>
                  <a:lnTo>
                    <a:pt x="2" y="1730"/>
                  </a:lnTo>
                  <a:lnTo>
                    <a:pt x="2" y="1735"/>
                  </a:lnTo>
                  <a:lnTo>
                    <a:pt x="0" y="1735"/>
                  </a:lnTo>
                  <a:lnTo>
                    <a:pt x="0" y="1730"/>
                  </a:lnTo>
                  <a:close/>
                  <a:moveTo>
                    <a:pt x="0" y="1716"/>
                  </a:moveTo>
                  <a:lnTo>
                    <a:pt x="2" y="1716"/>
                  </a:lnTo>
                  <a:lnTo>
                    <a:pt x="2" y="1720"/>
                  </a:lnTo>
                  <a:lnTo>
                    <a:pt x="0" y="1720"/>
                  </a:lnTo>
                  <a:lnTo>
                    <a:pt x="0" y="1716"/>
                  </a:lnTo>
                  <a:close/>
                  <a:moveTo>
                    <a:pt x="0" y="1701"/>
                  </a:moveTo>
                  <a:lnTo>
                    <a:pt x="2" y="1701"/>
                  </a:lnTo>
                  <a:lnTo>
                    <a:pt x="2" y="1706"/>
                  </a:lnTo>
                  <a:lnTo>
                    <a:pt x="0" y="1706"/>
                  </a:lnTo>
                  <a:lnTo>
                    <a:pt x="0" y="1701"/>
                  </a:lnTo>
                  <a:close/>
                  <a:moveTo>
                    <a:pt x="0" y="1686"/>
                  </a:moveTo>
                  <a:lnTo>
                    <a:pt x="2" y="1686"/>
                  </a:lnTo>
                  <a:lnTo>
                    <a:pt x="2" y="1691"/>
                  </a:lnTo>
                  <a:lnTo>
                    <a:pt x="0" y="1691"/>
                  </a:lnTo>
                  <a:lnTo>
                    <a:pt x="0" y="1686"/>
                  </a:lnTo>
                  <a:close/>
                  <a:moveTo>
                    <a:pt x="0" y="1671"/>
                  </a:moveTo>
                  <a:lnTo>
                    <a:pt x="2" y="1671"/>
                  </a:lnTo>
                  <a:lnTo>
                    <a:pt x="2" y="1676"/>
                  </a:lnTo>
                  <a:lnTo>
                    <a:pt x="0" y="1676"/>
                  </a:lnTo>
                  <a:lnTo>
                    <a:pt x="0" y="1671"/>
                  </a:lnTo>
                  <a:close/>
                  <a:moveTo>
                    <a:pt x="0" y="1656"/>
                  </a:moveTo>
                  <a:lnTo>
                    <a:pt x="2" y="1656"/>
                  </a:lnTo>
                  <a:lnTo>
                    <a:pt x="2" y="1661"/>
                  </a:lnTo>
                  <a:lnTo>
                    <a:pt x="0" y="1661"/>
                  </a:lnTo>
                  <a:lnTo>
                    <a:pt x="0" y="1656"/>
                  </a:lnTo>
                  <a:close/>
                  <a:moveTo>
                    <a:pt x="0" y="1642"/>
                  </a:moveTo>
                  <a:lnTo>
                    <a:pt x="2" y="1642"/>
                  </a:lnTo>
                  <a:lnTo>
                    <a:pt x="2" y="1647"/>
                  </a:lnTo>
                  <a:lnTo>
                    <a:pt x="0" y="1647"/>
                  </a:lnTo>
                  <a:lnTo>
                    <a:pt x="0" y="1642"/>
                  </a:lnTo>
                  <a:close/>
                  <a:moveTo>
                    <a:pt x="0" y="1627"/>
                  </a:moveTo>
                  <a:lnTo>
                    <a:pt x="2" y="1627"/>
                  </a:lnTo>
                  <a:lnTo>
                    <a:pt x="2" y="1632"/>
                  </a:lnTo>
                  <a:lnTo>
                    <a:pt x="0" y="1632"/>
                  </a:lnTo>
                  <a:lnTo>
                    <a:pt x="0" y="1627"/>
                  </a:lnTo>
                  <a:close/>
                  <a:moveTo>
                    <a:pt x="0" y="1612"/>
                  </a:moveTo>
                  <a:lnTo>
                    <a:pt x="2" y="1612"/>
                  </a:lnTo>
                  <a:lnTo>
                    <a:pt x="2" y="1617"/>
                  </a:lnTo>
                  <a:lnTo>
                    <a:pt x="0" y="1617"/>
                  </a:lnTo>
                  <a:lnTo>
                    <a:pt x="0" y="1612"/>
                  </a:lnTo>
                  <a:close/>
                  <a:moveTo>
                    <a:pt x="0" y="1597"/>
                  </a:moveTo>
                  <a:lnTo>
                    <a:pt x="2" y="1597"/>
                  </a:lnTo>
                  <a:lnTo>
                    <a:pt x="2" y="1602"/>
                  </a:lnTo>
                  <a:lnTo>
                    <a:pt x="0" y="1602"/>
                  </a:lnTo>
                  <a:lnTo>
                    <a:pt x="0" y="1597"/>
                  </a:lnTo>
                  <a:close/>
                  <a:moveTo>
                    <a:pt x="0" y="1582"/>
                  </a:moveTo>
                  <a:lnTo>
                    <a:pt x="2" y="1582"/>
                  </a:lnTo>
                  <a:lnTo>
                    <a:pt x="2" y="1587"/>
                  </a:lnTo>
                  <a:lnTo>
                    <a:pt x="0" y="1587"/>
                  </a:lnTo>
                  <a:lnTo>
                    <a:pt x="0" y="1582"/>
                  </a:lnTo>
                  <a:close/>
                  <a:moveTo>
                    <a:pt x="0" y="1568"/>
                  </a:moveTo>
                  <a:lnTo>
                    <a:pt x="2" y="1568"/>
                  </a:lnTo>
                  <a:lnTo>
                    <a:pt x="2" y="1573"/>
                  </a:lnTo>
                  <a:lnTo>
                    <a:pt x="0" y="1573"/>
                  </a:lnTo>
                  <a:lnTo>
                    <a:pt x="0" y="1568"/>
                  </a:lnTo>
                  <a:close/>
                  <a:moveTo>
                    <a:pt x="0" y="1553"/>
                  </a:moveTo>
                  <a:lnTo>
                    <a:pt x="2" y="1553"/>
                  </a:lnTo>
                  <a:lnTo>
                    <a:pt x="2" y="1558"/>
                  </a:lnTo>
                  <a:lnTo>
                    <a:pt x="0" y="1558"/>
                  </a:lnTo>
                  <a:lnTo>
                    <a:pt x="0" y="1553"/>
                  </a:lnTo>
                  <a:close/>
                  <a:moveTo>
                    <a:pt x="0" y="1538"/>
                  </a:moveTo>
                  <a:lnTo>
                    <a:pt x="2" y="1538"/>
                  </a:lnTo>
                  <a:lnTo>
                    <a:pt x="2" y="1543"/>
                  </a:lnTo>
                  <a:lnTo>
                    <a:pt x="0" y="1543"/>
                  </a:lnTo>
                  <a:lnTo>
                    <a:pt x="0" y="1538"/>
                  </a:lnTo>
                  <a:close/>
                  <a:moveTo>
                    <a:pt x="0" y="1523"/>
                  </a:moveTo>
                  <a:lnTo>
                    <a:pt x="2" y="1523"/>
                  </a:lnTo>
                  <a:lnTo>
                    <a:pt x="2" y="1528"/>
                  </a:lnTo>
                  <a:lnTo>
                    <a:pt x="0" y="1528"/>
                  </a:lnTo>
                  <a:lnTo>
                    <a:pt x="0" y="1523"/>
                  </a:lnTo>
                  <a:close/>
                  <a:moveTo>
                    <a:pt x="0" y="1508"/>
                  </a:moveTo>
                  <a:lnTo>
                    <a:pt x="2" y="1508"/>
                  </a:lnTo>
                  <a:lnTo>
                    <a:pt x="2" y="1513"/>
                  </a:lnTo>
                  <a:lnTo>
                    <a:pt x="0" y="1513"/>
                  </a:lnTo>
                  <a:lnTo>
                    <a:pt x="0" y="1508"/>
                  </a:lnTo>
                  <a:close/>
                  <a:moveTo>
                    <a:pt x="0" y="1494"/>
                  </a:moveTo>
                  <a:lnTo>
                    <a:pt x="2" y="1494"/>
                  </a:lnTo>
                  <a:lnTo>
                    <a:pt x="2" y="1499"/>
                  </a:lnTo>
                  <a:lnTo>
                    <a:pt x="0" y="1499"/>
                  </a:lnTo>
                  <a:lnTo>
                    <a:pt x="0" y="1494"/>
                  </a:lnTo>
                  <a:close/>
                  <a:moveTo>
                    <a:pt x="0" y="1479"/>
                  </a:moveTo>
                  <a:lnTo>
                    <a:pt x="2" y="1479"/>
                  </a:lnTo>
                  <a:lnTo>
                    <a:pt x="2" y="1484"/>
                  </a:lnTo>
                  <a:lnTo>
                    <a:pt x="0" y="1484"/>
                  </a:lnTo>
                  <a:lnTo>
                    <a:pt x="0" y="1479"/>
                  </a:lnTo>
                  <a:close/>
                  <a:moveTo>
                    <a:pt x="0" y="1464"/>
                  </a:moveTo>
                  <a:lnTo>
                    <a:pt x="2" y="1464"/>
                  </a:lnTo>
                  <a:lnTo>
                    <a:pt x="2" y="1469"/>
                  </a:lnTo>
                  <a:lnTo>
                    <a:pt x="0" y="1469"/>
                  </a:lnTo>
                  <a:lnTo>
                    <a:pt x="0" y="1464"/>
                  </a:lnTo>
                  <a:close/>
                  <a:moveTo>
                    <a:pt x="0" y="1449"/>
                  </a:moveTo>
                  <a:lnTo>
                    <a:pt x="2" y="1449"/>
                  </a:lnTo>
                  <a:lnTo>
                    <a:pt x="2" y="1454"/>
                  </a:lnTo>
                  <a:lnTo>
                    <a:pt x="0" y="1454"/>
                  </a:lnTo>
                  <a:lnTo>
                    <a:pt x="0" y="1449"/>
                  </a:lnTo>
                  <a:close/>
                  <a:moveTo>
                    <a:pt x="0" y="1435"/>
                  </a:moveTo>
                  <a:lnTo>
                    <a:pt x="2" y="1435"/>
                  </a:lnTo>
                  <a:lnTo>
                    <a:pt x="2" y="1439"/>
                  </a:lnTo>
                  <a:lnTo>
                    <a:pt x="0" y="1439"/>
                  </a:lnTo>
                  <a:lnTo>
                    <a:pt x="0" y="1435"/>
                  </a:lnTo>
                  <a:close/>
                  <a:moveTo>
                    <a:pt x="0" y="1420"/>
                  </a:moveTo>
                  <a:lnTo>
                    <a:pt x="2" y="1420"/>
                  </a:lnTo>
                  <a:lnTo>
                    <a:pt x="2" y="1425"/>
                  </a:lnTo>
                  <a:lnTo>
                    <a:pt x="0" y="1425"/>
                  </a:lnTo>
                  <a:lnTo>
                    <a:pt x="0" y="1420"/>
                  </a:lnTo>
                  <a:close/>
                  <a:moveTo>
                    <a:pt x="0" y="1405"/>
                  </a:moveTo>
                  <a:lnTo>
                    <a:pt x="2" y="1405"/>
                  </a:lnTo>
                  <a:lnTo>
                    <a:pt x="2" y="1410"/>
                  </a:lnTo>
                  <a:lnTo>
                    <a:pt x="0" y="1410"/>
                  </a:lnTo>
                  <a:lnTo>
                    <a:pt x="0" y="1405"/>
                  </a:lnTo>
                  <a:close/>
                  <a:moveTo>
                    <a:pt x="0" y="1390"/>
                  </a:moveTo>
                  <a:lnTo>
                    <a:pt x="2" y="1390"/>
                  </a:lnTo>
                  <a:lnTo>
                    <a:pt x="2" y="1395"/>
                  </a:lnTo>
                  <a:lnTo>
                    <a:pt x="0" y="1395"/>
                  </a:lnTo>
                  <a:lnTo>
                    <a:pt x="0" y="1390"/>
                  </a:lnTo>
                  <a:close/>
                  <a:moveTo>
                    <a:pt x="0" y="1375"/>
                  </a:moveTo>
                  <a:lnTo>
                    <a:pt x="2" y="1375"/>
                  </a:lnTo>
                  <a:lnTo>
                    <a:pt x="2" y="1380"/>
                  </a:lnTo>
                  <a:lnTo>
                    <a:pt x="0" y="1380"/>
                  </a:lnTo>
                  <a:lnTo>
                    <a:pt x="0" y="1375"/>
                  </a:lnTo>
                  <a:close/>
                  <a:moveTo>
                    <a:pt x="0" y="1361"/>
                  </a:moveTo>
                  <a:lnTo>
                    <a:pt x="2" y="1361"/>
                  </a:lnTo>
                  <a:lnTo>
                    <a:pt x="2" y="1365"/>
                  </a:lnTo>
                  <a:lnTo>
                    <a:pt x="0" y="1365"/>
                  </a:lnTo>
                  <a:lnTo>
                    <a:pt x="0" y="1361"/>
                  </a:lnTo>
                  <a:close/>
                  <a:moveTo>
                    <a:pt x="0" y="1346"/>
                  </a:moveTo>
                  <a:lnTo>
                    <a:pt x="2" y="1346"/>
                  </a:lnTo>
                  <a:lnTo>
                    <a:pt x="2" y="1351"/>
                  </a:lnTo>
                  <a:lnTo>
                    <a:pt x="0" y="1351"/>
                  </a:lnTo>
                  <a:lnTo>
                    <a:pt x="0" y="1346"/>
                  </a:lnTo>
                  <a:close/>
                  <a:moveTo>
                    <a:pt x="0" y="1331"/>
                  </a:moveTo>
                  <a:lnTo>
                    <a:pt x="2" y="1331"/>
                  </a:lnTo>
                  <a:lnTo>
                    <a:pt x="2" y="1336"/>
                  </a:lnTo>
                  <a:lnTo>
                    <a:pt x="0" y="1336"/>
                  </a:lnTo>
                  <a:lnTo>
                    <a:pt x="0" y="1331"/>
                  </a:lnTo>
                  <a:close/>
                  <a:moveTo>
                    <a:pt x="0" y="1316"/>
                  </a:moveTo>
                  <a:lnTo>
                    <a:pt x="2" y="1316"/>
                  </a:lnTo>
                  <a:lnTo>
                    <a:pt x="2" y="1321"/>
                  </a:lnTo>
                  <a:lnTo>
                    <a:pt x="0" y="1321"/>
                  </a:lnTo>
                  <a:lnTo>
                    <a:pt x="0" y="1316"/>
                  </a:lnTo>
                  <a:close/>
                  <a:moveTo>
                    <a:pt x="0" y="1301"/>
                  </a:moveTo>
                  <a:lnTo>
                    <a:pt x="2" y="1301"/>
                  </a:lnTo>
                  <a:lnTo>
                    <a:pt x="2" y="1306"/>
                  </a:lnTo>
                  <a:lnTo>
                    <a:pt x="0" y="1306"/>
                  </a:lnTo>
                  <a:lnTo>
                    <a:pt x="0" y="1301"/>
                  </a:lnTo>
                  <a:close/>
                  <a:moveTo>
                    <a:pt x="0" y="1287"/>
                  </a:moveTo>
                  <a:lnTo>
                    <a:pt x="2" y="1287"/>
                  </a:lnTo>
                  <a:lnTo>
                    <a:pt x="2" y="1292"/>
                  </a:lnTo>
                  <a:lnTo>
                    <a:pt x="0" y="1292"/>
                  </a:lnTo>
                  <a:lnTo>
                    <a:pt x="0" y="1287"/>
                  </a:lnTo>
                  <a:close/>
                  <a:moveTo>
                    <a:pt x="0" y="1272"/>
                  </a:moveTo>
                  <a:lnTo>
                    <a:pt x="2" y="1272"/>
                  </a:lnTo>
                  <a:lnTo>
                    <a:pt x="2" y="1277"/>
                  </a:lnTo>
                  <a:lnTo>
                    <a:pt x="0" y="1277"/>
                  </a:lnTo>
                  <a:lnTo>
                    <a:pt x="0" y="1272"/>
                  </a:lnTo>
                  <a:close/>
                  <a:moveTo>
                    <a:pt x="0" y="1257"/>
                  </a:moveTo>
                  <a:lnTo>
                    <a:pt x="2" y="1257"/>
                  </a:lnTo>
                  <a:lnTo>
                    <a:pt x="2" y="1262"/>
                  </a:lnTo>
                  <a:lnTo>
                    <a:pt x="0" y="1262"/>
                  </a:lnTo>
                  <a:lnTo>
                    <a:pt x="0" y="1257"/>
                  </a:lnTo>
                  <a:close/>
                  <a:moveTo>
                    <a:pt x="0" y="1242"/>
                  </a:moveTo>
                  <a:lnTo>
                    <a:pt x="2" y="1242"/>
                  </a:lnTo>
                  <a:lnTo>
                    <a:pt x="2" y="1247"/>
                  </a:lnTo>
                  <a:lnTo>
                    <a:pt x="0" y="1247"/>
                  </a:lnTo>
                  <a:lnTo>
                    <a:pt x="0" y="1242"/>
                  </a:lnTo>
                  <a:close/>
                  <a:moveTo>
                    <a:pt x="0" y="1227"/>
                  </a:moveTo>
                  <a:lnTo>
                    <a:pt x="2" y="1227"/>
                  </a:lnTo>
                  <a:lnTo>
                    <a:pt x="2" y="1232"/>
                  </a:lnTo>
                  <a:lnTo>
                    <a:pt x="0" y="1232"/>
                  </a:lnTo>
                  <a:lnTo>
                    <a:pt x="0" y="1227"/>
                  </a:lnTo>
                  <a:close/>
                  <a:moveTo>
                    <a:pt x="0" y="1213"/>
                  </a:moveTo>
                  <a:lnTo>
                    <a:pt x="2" y="1213"/>
                  </a:lnTo>
                  <a:lnTo>
                    <a:pt x="2" y="1218"/>
                  </a:lnTo>
                  <a:lnTo>
                    <a:pt x="0" y="1218"/>
                  </a:lnTo>
                  <a:lnTo>
                    <a:pt x="0" y="1213"/>
                  </a:lnTo>
                  <a:close/>
                  <a:moveTo>
                    <a:pt x="0" y="1198"/>
                  </a:moveTo>
                  <a:lnTo>
                    <a:pt x="2" y="1198"/>
                  </a:lnTo>
                  <a:lnTo>
                    <a:pt x="2" y="1203"/>
                  </a:lnTo>
                  <a:lnTo>
                    <a:pt x="0" y="1203"/>
                  </a:lnTo>
                  <a:lnTo>
                    <a:pt x="0" y="1198"/>
                  </a:lnTo>
                  <a:close/>
                  <a:moveTo>
                    <a:pt x="0" y="1183"/>
                  </a:moveTo>
                  <a:lnTo>
                    <a:pt x="2" y="1183"/>
                  </a:lnTo>
                  <a:lnTo>
                    <a:pt x="2" y="1188"/>
                  </a:lnTo>
                  <a:lnTo>
                    <a:pt x="0" y="1188"/>
                  </a:lnTo>
                  <a:lnTo>
                    <a:pt x="0" y="1183"/>
                  </a:lnTo>
                  <a:close/>
                  <a:moveTo>
                    <a:pt x="0" y="1168"/>
                  </a:moveTo>
                  <a:lnTo>
                    <a:pt x="2" y="1168"/>
                  </a:lnTo>
                  <a:lnTo>
                    <a:pt x="2" y="1173"/>
                  </a:lnTo>
                  <a:lnTo>
                    <a:pt x="0" y="1173"/>
                  </a:lnTo>
                  <a:lnTo>
                    <a:pt x="0" y="1168"/>
                  </a:lnTo>
                  <a:close/>
                  <a:moveTo>
                    <a:pt x="0" y="1153"/>
                  </a:moveTo>
                  <a:lnTo>
                    <a:pt x="2" y="1153"/>
                  </a:lnTo>
                  <a:lnTo>
                    <a:pt x="2" y="1158"/>
                  </a:lnTo>
                  <a:lnTo>
                    <a:pt x="0" y="1158"/>
                  </a:lnTo>
                  <a:lnTo>
                    <a:pt x="0" y="1153"/>
                  </a:lnTo>
                  <a:close/>
                  <a:moveTo>
                    <a:pt x="0" y="1139"/>
                  </a:moveTo>
                  <a:lnTo>
                    <a:pt x="2" y="1139"/>
                  </a:lnTo>
                  <a:lnTo>
                    <a:pt x="2" y="1144"/>
                  </a:lnTo>
                  <a:lnTo>
                    <a:pt x="0" y="1144"/>
                  </a:lnTo>
                  <a:lnTo>
                    <a:pt x="0" y="1139"/>
                  </a:lnTo>
                  <a:close/>
                  <a:moveTo>
                    <a:pt x="0" y="1124"/>
                  </a:moveTo>
                  <a:lnTo>
                    <a:pt x="2" y="1124"/>
                  </a:lnTo>
                  <a:lnTo>
                    <a:pt x="2" y="1129"/>
                  </a:lnTo>
                  <a:lnTo>
                    <a:pt x="0" y="1129"/>
                  </a:lnTo>
                  <a:lnTo>
                    <a:pt x="0" y="1124"/>
                  </a:lnTo>
                  <a:close/>
                  <a:moveTo>
                    <a:pt x="0" y="1109"/>
                  </a:moveTo>
                  <a:lnTo>
                    <a:pt x="2" y="1109"/>
                  </a:lnTo>
                  <a:lnTo>
                    <a:pt x="2" y="1114"/>
                  </a:lnTo>
                  <a:lnTo>
                    <a:pt x="0" y="1114"/>
                  </a:lnTo>
                  <a:lnTo>
                    <a:pt x="0" y="1109"/>
                  </a:lnTo>
                  <a:close/>
                  <a:moveTo>
                    <a:pt x="0" y="1094"/>
                  </a:moveTo>
                  <a:lnTo>
                    <a:pt x="2" y="1094"/>
                  </a:lnTo>
                  <a:lnTo>
                    <a:pt x="2" y="1099"/>
                  </a:lnTo>
                  <a:lnTo>
                    <a:pt x="0" y="1099"/>
                  </a:lnTo>
                  <a:lnTo>
                    <a:pt x="0" y="1094"/>
                  </a:lnTo>
                  <a:close/>
                  <a:moveTo>
                    <a:pt x="0" y="1080"/>
                  </a:moveTo>
                  <a:lnTo>
                    <a:pt x="2" y="1080"/>
                  </a:lnTo>
                  <a:lnTo>
                    <a:pt x="2" y="1084"/>
                  </a:lnTo>
                  <a:lnTo>
                    <a:pt x="0" y="1084"/>
                  </a:lnTo>
                  <a:lnTo>
                    <a:pt x="0" y="1080"/>
                  </a:lnTo>
                  <a:close/>
                  <a:moveTo>
                    <a:pt x="0" y="1065"/>
                  </a:moveTo>
                  <a:lnTo>
                    <a:pt x="2" y="1065"/>
                  </a:lnTo>
                  <a:lnTo>
                    <a:pt x="2" y="1070"/>
                  </a:lnTo>
                  <a:lnTo>
                    <a:pt x="0" y="1070"/>
                  </a:lnTo>
                  <a:lnTo>
                    <a:pt x="0" y="1065"/>
                  </a:lnTo>
                  <a:close/>
                  <a:moveTo>
                    <a:pt x="0" y="1050"/>
                  </a:moveTo>
                  <a:lnTo>
                    <a:pt x="2" y="1050"/>
                  </a:lnTo>
                  <a:lnTo>
                    <a:pt x="2" y="1055"/>
                  </a:lnTo>
                  <a:lnTo>
                    <a:pt x="0" y="1055"/>
                  </a:lnTo>
                  <a:lnTo>
                    <a:pt x="0" y="1050"/>
                  </a:lnTo>
                  <a:close/>
                  <a:moveTo>
                    <a:pt x="0" y="1035"/>
                  </a:moveTo>
                  <a:lnTo>
                    <a:pt x="2" y="1035"/>
                  </a:lnTo>
                  <a:lnTo>
                    <a:pt x="2" y="1040"/>
                  </a:lnTo>
                  <a:lnTo>
                    <a:pt x="0" y="1040"/>
                  </a:lnTo>
                  <a:lnTo>
                    <a:pt x="0" y="1035"/>
                  </a:lnTo>
                  <a:close/>
                  <a:moveTo>
                    <a:pt x="0" y="1020"/>
                  </a:moveTo>
                  <a:lnTo>
                    <a:pt x="2" y="1020"/>
                  </a:lnTo>
                  <a:lnTo>
                    <a:pt x="2" y="1025"/>
                  </a:lnTo>
                  <a:lnTo>
                    <a:pt x="0" y="1025"/>
                  </a:lnTo>
                  <a:lnTo>
                    <a:pt x="0" y="1020"/>
                  </a:lnTo>
                  <a:close/>
                  <a:moveTo>
                    <a:pt x="0" y="1006"/>
                  </a:moveTo>
                  <a:lnTo>
                    <a:pt x="2" y="1006"/>
                  </a:lnTo>
                  <a:lnTo>
                    <a:pt x="2" y="1011"/>
                  </a:lnTo>
                  <a:lnTo>
                    <a:pt x="0" y="1011"/>
                  </a:lnTo>
                  <a:lnTo>
                    <a:pt x="0" y="1006"/>
                  </a:lnTo>
                  <a:close/>
                  <a:moveTo>
                    <a:pt x="0" y="991"/>
                  </a:moveTo>
                  <a:lnTo>
                    <a:pt x="2" y="991"/>
                  </a:lnTo>
                  <a:lnTo>
                    <a:pt x="2" y="996"/>
                  </a:lnTo>
                  <a:lnTo>
                    <a:pt x="0" y="996"/>
                  </a:lnTo>
                  <a:lnTo>
                    <a:pt x="0" y="991"/>
                  </a:lnTo>
                  <a:close/>
                  <a:moveTo>
                    <a:pt x="0" y="976"/>
                  </a:moveTo>
                  <a:lnTo>
                    <a:pt x="2" y="976"/>
                  </a:lnTo>
                  <a:lnTo>
                    <a:pt x="2" y="981"/>
                  </a:lnTo>
                  <a:lnTo>
                    <a:pt x="0" y="981"/>
                  </a:lnTo>
                  <a:lnTo>
                    <a:pt x="0" y="976"/>
                  </a:lnTo>
                  <a:close/>
                  <a:moveTo>
                    <a:pt x="0" y="961"/>
                  </a:moveTo>
                  <a:lnTo>
                    <a:pt x="2" y="961"/>
                  </a:lnTo>
                  <a:lnTo>
                    <a:pt x="2" y="966"/>
                  </a:lnTo>
                  <a:lnTo>
                    <a:pt x="0" y="966"/>
                  </a:lnTo>
                  <a:lnTo>
                    <a:pt x="0" y="961"/>
                  </a:lnTo>
                  <a:close/>
                  <a:moveTo>
                    <a:pt x="0" y="946"/>
                  </a:moveTo>
                  <a:lnTo>
                    <a:pt x="2" y="946"/>
                  </a:lnTo>
                  <a:lnTo>
                    <a:pt x="2" y="951"/>
                  </a:lnTo>
                  <a:lnTo>
                    <a:pt x="0" y="951"/>
                  </a:lnTo>
                  <a:lnTo>
                    <a:pt x="0" y="946"/>
                  </a:lnTo>
                  <a:close/>
                  <a:moveTo>
                    <a:pt x="0" y="932"/>
                  </a:moveTo>
                  <a:lnTo>
                    <a:pt x="2" y="932"/>
                  </a:lnTo>
                  <a:lnTo>
                    <a:pt x="2" y="937"/>
                  </a:lnTo>
                  <a:lnTo>
                    <a:pt x="0" y="937"/>
                  </a:lnTo>
                  <a:lnTo>
                    <a:pt x="0" y="932"/>
                  </a:lnTo>
                  <a:close/>
                  <a:moveTo>
                    <a:pt x="0" y="917"/>
                  </a:moveTo>
                  <a:lnTo>
                    <a:pt x="2" y="917"/>
                  </a:lnTo>
                  <a:lnTo>
                    <a:pt x="2" y="922"/>
                  </a:lnTo>
                  <a:lnTo>
                    <a:pt x="0" y="922"/>
                  </a:lnTo>
                  <a:lnTo>
                    <a:pt x="0" y="917"/>
                  </a:lnTo>
                  <a:close/>
                  <a:moveTo>
                    <a:pt x="0" y="902"/>
                  </a:moveTo>
                  <a:lnTo>
                    <a:pt x="2" y="902"/>
                  </a:lnTo>
                  <a:lnTo>
                    <a:pt x="2" y="907"/>
                  </a:lnTo>
                  <a:lnTo>
                    <a:pt x="0" y="907"/>
                  </a:lnTo>
                  <a:lnTo>
                    <a:pt x="0" y="902"/>
                  </a:lnTo>
                  <a:close/>
                  <a:moveTo>
                    <a:pt x="0" y="887"/>
                  </a:moveTo>
                  <a:lnTo>
                    <a:pt x="2" y="887"/>
                  </a:lnTo>
                  <a:lnTo>
                    <a:pt x="2" y="892"/>
                  </a:lnTo>
                  <a:lnTo>
                    <a:pt x="0" y="892"/>
                  </a:lnTo>
                  <a:lnTo>
                    <a:pt x="0" y="887"/>
                  </a:lnTo>
                  <a:close/>
                  <a:moveTo>
                    <a:pt x="0" y="873"/>
                  </a:moveTo>
                  <a:lnTo>
                    <a:pt x="2" y="873"/>
                  </a:lnTo>
                  <a:lnTo>
                    <a:pt x="2" y="877"/>
                  </a:lnTo>
                  <a:lnTo>
                    <a:pt x="0" y="877"/>
                  </a:lnTo>
                  <a:lnTo>
                    <a:pt x="0" y="873"/>
                  </a:lnTo>
                  <a:close/>
                  <a:moveTo>
                    <a:pt x="0" y="858"/>
                  </a:moveTo>
                  <a:lnTo>
                    <a:pt x="2" y="858"/>
                  </a:lnTo>
                  <a:lnTo>
                    <a:pt x="2" y="863"/>
                  </a:lnTo>
                  <a:lnTo>
                    <a:pt x="0" y="863"/>
                  </a:lnTo>
                  <a:lnTo>
                    <a:pt x="0" y="858"/>
                  </a:lnTo>
                  <a:close/>
                  <a:moveTo>
                    <a:pt x="0" y="843"/>
                  </a:moveTo>
                  <a:lnTo>
                    <a:pt x="2" y="843"/>
                  </a:lnTo>
                  <a:lnTo>
                    <a:pt x="2" y="848"/>
                  </a:lnTo>
                  <a:lnTo>
                    <a:pt x="0" y="848"/>
                  </a:lnTo>
                  <a:lnTo>
                    <a:pt x="0" y="843"/>
                  </a:lnTo>
                  <a:close/>
                  <a:moveTo>
                    <a:pt x="0" y="828"/>
                  </a:moveTo>
                  <a:lnTo>
                    <a:pt x="2" y="828"/>
                  </a:lnTo>
                  <a:lnTo>
                    <a:pt x="2" y="833"/>
                  </a:lnTo>
                  <a:lnTo>
                    <a:pt x="0" y="833"/>
                  </a:lnTo>
                  <a:lnTo>
                    <a:pt x="0" y="828"/>
                  </a:lnTo>
                  <a:close/>
                  <a:moveTo>
                    <a:pt x="0" y="813"/>
                  </a:moveTo>
                  <a:lnTo>
                    <a:pt x="2" y="813"/>
                  </a:lnTo>
                  <a:lnTo>
                    <a:pt x="2" y="818"/>
                  </a:lnTo>
                  <a:lnTo>
                    <a:pt x="0" y="818"/>
                  </a:lnTo>
                  <a:lnTo>
                    <a:pt x="0" y="813"/>
                  </a:lnTo>
                  <a:close/>
                  <a:moveTo>
                    <a:pt x="0" y="799"/>
                  </a:moveTo>
                  <a:lnTo>
                    <a:pt x="2" y="799"/>
                  </a:lnTo>
                  <a:lnTo>
                    <a:pt x="2" y="803"/>
                  </a:lnTo>
                  <a:lnTo>
                    <a:pt x="0" y="803"/>
                  </a:lnTo>
                  <a:lnTo>
                    <a:pt x="0" y="799"/>
                  </a:lnTo>
                  <a:close/>
                  <a:moveTo>
                    <a:pt x="0" y="784"/>
                  </a:moveTo>
                  <a:lnTo>
                    <a:pt x="2" y="784"/>
                  </a:lnTo>
                  <a:lnTo>
                    <a:pt x="2" y="789"/>
                  </a:lnTo>
                  <a:lnTo>
                    <a:pt x="0" y="789"/>
                  </a:lnTo>
                  <a:lnTo>
                    <a:pt x="0" y="784"/>
                  </a:lnTo>
                  <a:close/>
                  <a:moveTo>
                    <a:pt x="0" y="769"/>
                  </a:moveTo>
                  <a:lnTo>
                    <a:pt x="2" y="769"/>
                  </a:lnTo>
                  <a:lnTo>
                    <a:pt x="2" y="774"/>
                  </a:lnTo>
                  <a:lnTo>
                    <a:pt x="0" y="774"/>
                  </a:lnTo>
                  <a:lnTo>
                    <a:pt x="0" y="769"/>
                  </a:lnTo>
                  <a:close/>
                  <a:moveTo>
                    <a:pt x="0" y="754"/>
                  </a:moveTo>
                  <a:lnTo>
                    <a:pt x="2" y="754"/>
                  </a:lnTo>
                  <a:lnTo>
                    <a:pt x="2" y="759"/>
                  </a:lnTo>
                  <a:lnTo>
                    <a:pt x="0" y="759"/>
                  </a:lnTo>
                  <a:lnTo>
                    <a:pt x="0" y="754"/>
                  </a:lnTo>
                  <a:close/>
                  <a:moveTo>
                    <a:pt x="0" y="739"/>
                  </a:moveTo>
                  <a:lnTo>
                    <a:pt x="2" y="739"/>
                  </a:lnTo>
                  <a:lnTo>
                    <a:pt x="2" y="744"/>
                  </a:lnTo>
                  <a:lnTo>
                    <a:pt x="0" y="744"/>
                  </a:lnTo>
                  <a:lnTo>
                    <a:pt x="0" y="739"/>
                  </a:lnTo>
                  <a:close/>
                  <a:moveTo>
                    <a:pt x="0" y="725"/>
                  </a:moveTo>
                  <a:lnTo>
                    <a:pt x="2" y="725"/>
                  </a:lnTo>
                  <a:lnTo>
                    <a:pt x="2" y="730"/>
                  </a:lnTo>
                  <a:lnTo>
                    <a:pt x="0" y="730"/>
                  </a:lnTo>
                  <a:lnTo>
                    <a:pt x="0" y="725"/>
                  </a:lnTo>
                  <a:close/>
                  <a:moveTo>
                    <a:pt x="0" y="710"/>
                  </a:moveTo>
                  <a:lnTo>
                    <a:pt x="2" y="710"/>
                  </a:lnTo>
                  <a:lnTo>
                    <a:pt x="2" y="715"/>
                  </a:lnTo>
                  <a:lnTo>
                    <a:pt x="0" y="715"/>
                  </a:lnTo>
                  <a:lnTo>
                    <a:pt x="0" y="710"/>
                  </a:lnTo>
                  <a:close/>
                  <a:moveTo>
                    <a:pt x="0" y="695"/>
                  </a:moveTo>
                  <a:lnTo>
                    <a:pt x="2" y="695"/>
                  </a:lnTo>
                  <a:lnTo>
                    <a:pt x="2" y="700"/>
                  </a:lnTo>
                  <a:lnTo>
                    <a:pt x="0" y="700"/>
                  </a:lnTo>
                  <a:lnTo>
                    <a:pt x="0" y="695"/>
                  </a:lnTo>
                  <a:close/>
                  <a:moveTo>
                    <a:pt x="0" y="680"/>
                  </a:moveTo>
                  <a:lnTo>
                    <a:pt x="2" y="680"/>
                  </a:lnTo>
                  <a:lnTo>
                    <a:pt x="2" y="685"/>
                  </a:lnTo>
                  <a:lnTo>
                    <a:pt x="0" y="685"/>
                  </a:lnTo>
                  <a:lnTo>
                    <a:pt x="0" y="680"/>
                  </a:lnTo>
                  <a:close/>
                  <a:moveTo>
                    <a:pt x="0" y="665"/>
                  </a:moveTo>
                  <a:lnTo>
                    <a:pt x="2" y="665"/>
                  </a:lnTo>
                  <a:lnTo>
                    <a:pt x="2" y="670"/>
                  </a:lnTo>
                  <a:lnTo>
                    <a:pt x="0" y="670"/>
                  </a:lnTo>
                  <a:lnTo>
                    <a:pt x="0" y="665"/>
                  </a:lnTo>
                  <a:close/>
                  <a:moveTo>
                    <a:pt x="0" y="651"/>
                  </a:moveTo>
                  <a:lnTo>
                    <a:pt x="2" y="651"/>
                  </a:lnTo>
                  <a:lnTo>
                    <a:pt x="2" y="656"/>
                  </a:lnTo>
                  <a:lnTo>
                    <a:pt x="0" y="656"/>
                  </a:lnTo>
                  <a:lnTo>
                    <a:pt x="0" y="651"/>
                  </a:lnTo>
                  <a:close/>
                  <a:moveTo>
                    <a:pt x="0" y="636"/>
                  </a:moveTo>
                  <a:lnTo>
                    <a:pt x="2" y="636"/>
                  </a:lnTo>
                  <a:lnTo>
                    <a:pt x="2" y="641"/>
                  </a:lnTo>
                  <a:lnTo>
                    <a:pt x="0" y="641"/>
                  </a:lnTo>
                  <a:lnTo>
                    <a:pt x="0" y="636"/>
                  </a:lnTo>
                  <a:close/>
                  <a:moveTo>
                    <a:pt x="0" y="621"/>
                  </a:moveTo>
                  <a:lnTo>
                    <a:pt x="2" y="621"/>
                  </a:lnTo>
                  <a:lnTo>
                    <a:pt x="2" y="626"/>
                  </a:lnTo>
                  <a:lnTo>
                    <a:pt x="0" y="626"/>
                  </a:lnTo>
                  <a:lnTo>
                    <a:pt x="0" y="621"/>
                  </a:lnTo>
                  <a:close/>
                  <a:moveTo>
                    <a:pt x="0" y="606"/>
                  </a:moveTo>
                  <a:lnTo>
                    <a:pt x="2" y="606"/>
                  </a:lnTo>
                  <a:lnTo>
                    <a:pt x="2" y="611"/>
                  </a:lnTo>
                  <a:lnTo>
                    <a:pt x="0" y="611"/>
                  </a:lnTo>
                  <a:lnTo>
                    <a:pt x="0" y="606"/>
                  </a:lnTo>
                  <a:close/>
                  <a:moveTo>
                    <a:pt x="0" y="592"/>
                  </a:moveTo>
                  <a:lnTo>
                    <a:pt x="2" y="592"/>
                  </a:lnTo>
                  <a:lnTo>
                    <a:pt x="2" y="596"/>
                  </a:lnTo>
                  <a:lnTo>
                    <a:pt x="0" y="596"/>
                  </a:lnTo>
                  <a:lnTo>
                    <a:pt x="0" y="592"/>
                  </a:lnTo>
                  <a:close/>
                  <a:moveTo>
                    <a:pt x="0" y="577"/>
                  </a:moveTo>
                  <a:lnTo>
                    <a:pt x="2" y="577"/>
                  </a:lnTo>
                  <a:lnTo>
                    <a:pt x="2" y="582"/>
                  </a:lnTo>
                  <a:lnTo>
                    <a:pt x="0" y="582"/>
                  </a:lnTo>
                  <a:lnTo>
                    <a:pt x="0" y="577"/>
                  </a:lnTo>
                  <a:close/>
                  <a:moveTo>
                    <a:pt x="0" y="562"/>
                  </a:moveTo>
                  <a:lnTo>
                    <a:pt x="2" y="562"/>
                  </a:lnTo>
                  <a:lnTo>
                    <a:pt x="2" y="567"/>
                  </a:lnTo>
                  <a:lnTo>
                    <a:pt x="0" y="567"/>
                  </a:lnTo>
                  <a:lnTo>
                    <a:pt x="0" y="562"/>
                  </a:lnTo>
                  <a:close/>
                  <a:moveTo>
                    <a:pt x="0" y="547"/>
                  </a:moveTo>
                  <a:lnTo>
                    <a:pt x="2" y="547"/>
                  </a:lnTo>
                  <a:lnTo>
                    <a:pt x="2" y="552"/>
                  </a:lnTo>
                  <a:lnTo>
                    <a:pt x="0" y="552"/>
                  </a:lnTo>
                  <a:lnTo>
                    <a:pt x="0" y="547"/>
                  </a:lnTo>
                  <a:close/>
                  <a:moveTo>
                    <a:pt x="0" y="532"/>
                  </a:moveTo>
                  <a:lnTo>
                    <a:pt x="2" y="532"/>
                  </a:lnTo>
                  <a:lnTo>
                    <a:pt x="2" y="537"/>
                  </a:lnTo>
                  <a:lnTo>
                    <a:pt x="0" y="537"/>
                  </a:lnTo>
                  <a:lnTo>
                    <a:pt x="0" y="532"/>
                  </a:lnTo>
                  <a:close/>
                  <a:moveTo>
                    <a:pt x="0" y="518"/>
                  </a:moveTo>
                  <a:lnTo>
                    <a:pt x="2" y="518"/>
                  </a:lnTo>
                  <a:lnTo>
                    <a:pt x="2" y="522"/>
                  </a:lnTo>
                  <a:lnTo>
                    <a:pt x="0" y="522"/>
                  </a:lnTo>
                  <a:lnTo>
                    <a:pt x="0" y="518"/>
                  </a:lnTo>
                  <a:close/>
                  <a:moveTo>
                    <a:pt x="0" y="503"/>
                  </a:moveTo>
                  <a:lnTo>
                    <a:pt x="2" y="503"/>
                  </a:lnTo>
                  <a:lnTo>
                    <a:pt x="2" y="508"/>
                  </a:lnTo>
                  <a:lnTo>
                    <a:pt x="0" y="508"/>
                  </a:lnTo>
                  <a:lnTo>
                    <a:pt x="0" y="503"/>
                  </a:lnTo>
                  <a:close/>
                  <a:moveTo>
                    <a:pt x="0" y="488"/>
                  </a:moveTo>
                  <a:lnTo>
                    <a:pt x="2" y="488"/>
                  </a:lnTo>
                  <a:lnTo>
                    <a:pt x="2" y="493"/>
                  </a:lnTo>
                  <a:lnTo>
                    <a:pt x="0" y="493"/>
                  </a:lnTo>
                  <a:lnTo>
                    <a:pt x="0" y="488"/>
                  </a:lnTo>
                  <a:close/>
                  <a:moveTo>
                    <a:pt x="0" y="473"/>
                  </a:moveTo>
                  <a:lnTo>
                    <a:pt x="2" y="473"/>
                  </a:lnTo>
                  <a:lnTo>
                    <a:pt x="2" y="478"/>
                  </a:lnTo>
                  <a:lnTo>
                    <a:pt x="0" y="478"/>
                  </a:lnTo>
                  <a:lnTo>
                    <a:pt x="0" y="473"/>
                  </a:lnTo>
                  <a:close/>
                  <a:moveTo>
                    <a:pt x="0" y="458"/>
                  </a:moveTo>
                  <a:lnTo>
                    <a:pt x="2" y="458"/>
                  </a:lnTo>
                  <a:lnTo>
                    <a:pt x="2" y="463"/>
                  </a:lnTo>
                  <a:lnTo>
                    <a:pt x="0" y="463"/>
                  </a:lnTo>
                  <a:lnTo>
                    <a:pt x="0" y="458"/>
                  </a:lnTo>
                  <a:close/>
                  <a:moveTo>
                    <a:pt x="0" y="444"/>
                  </a:moveTo>
                  <a:lnTo>
                    <a:pt x="2" y="444"/>
                  </a:lnTo>
                  <a:lnTo>
                    <a:pt x="2" y="449"/>
                  </a:lnTo>
                  <a:lnTo>
                    <a:pt x="0" y="449"/>
                  </a:lnTo>
                  <a:lnTo>
                    <a:pt x="0" y="444"/>
                  </a:lnTo>
                  <a:close/>
                  <a:moveTo>
                    <a:pt x="0" y="429"/>
                  </a:moveTo>
                  <a:lnTo>
                    <a:pt x="2" y="429"/>
                  </a:lnTo>
                  <a:lnTo>
                    <a:pt x="2" y="434"/>
                  </a:lnTo>
                  <a:lnTo>
                    <a:pt x="0" y="434"/>
                  </a:lnTo>
                  <a:lnTo>
                    <a:pt x="0" y="429"/>
                  </a:lnTo>
                  <a:close/>
                  <a:moveTo>
                    <a:pt x="0" y="414"/>
                  </a:moveTo>
                  <a:lnTo>
                    <a:pt x="2" y="414"/>
                  </a:lnTo>
                  <a:lnTo>
                    <a:pt x="2" y="419"/>
                  </a:lnTo>
                  <a:lnTo>
                    <a:pt x="0" y="419"/>
                  </a:lnTo>
                  <a:lnTo>
                    <a:pt x="0" y="414"/>
                  </a:lnTo>
                  <a:close/>
                  <a:moveTo>
                    <a:pt x="0" y="399"/>
                  </a:moveTo>
                  <a:lnTo>
                    <a:pt x="2" y="399"/>
                  </a:lnTo>
                  <a:lnTo>
                    <a:pt x="2" y="404"/>
                  </a:lnTo>
                  <a:lnTo>
                    <a:pt x="0" y="404"/>
                  </a:lnTo>
                  <a:lnTo>
                    <a:pt x="0" y="399"/>
                  </a:lnTo>
                  <a:close/>
                  <a:moveTo>
                    <a:pt x="0" y="384"/>
                  </a:moveTo>
                  <a:lnTo>
                    <a:pt x="2" y="384"/>
                  </a:lnTo>
                  <a:lnTo>
                    <a:pt x="2" y="389"/>
                  </a:lnTo>
                  <a:lnTo>
                    <a:pt x="0" y="389"/>
                  </a:lnTo>
                  <a:lnTo>
                    <a:pt x="0" y="384"/>
                  </a:lnTo>
                  <a:close/>
                  <a:moveTo>
                    <a:pt x="0" y="370"/>
                  </a:moveTo>
                  <a:lnTo>
                    <a:pt x="2" y="370"/>
                  </a:lnTo>
                  <a:lnTo>
                    <a:pt x="2" y="375"/>
                  </a:lnTo>
                  <a:lnTo>
                    <a:pt x="0" y="375"/>
                  </a:lnTo>
                  <a:lnTo>
                    <a:pt x="0" y="370"/>
                  </a:lnTo>
                  <a:close/>
                  <a:moveTo>
                    <a:pt x="0" y="355"/>
                  </a:moveTo>
                  <a:lnTo>
                    <a:pt x="2" y="355"/>
                  </a:lnTo>
                  <a:lnTo>
                    <a:pt x="2" y="360"/>
                  </a:lnTo>
                  <a:lnTo>
                    <a:pt x="0" y="360"/>
                  </a:lnTo>
                  <a:lnTo>
                    <a:pt x="0" y="355"/>
                  </a:lnTo>
                  <a:close/>
                  <a:moveTo>
                    <a:pt x="0" y="340"/>
                  </a:moveTo>
                  <a:lnTo>
                    <a:pt x="2" y="340"/>
                  </a:lnTo>
                  <a:lnTo>
                    <a:pt x="2" y="345"/>
                  </a:lnTo>
                  <a:lnTo>
                    <a:pt x="0" y="345"/>
                  </a:lnTo>
                  <a:lnTo>
                    <a:pt x="0" y="340"/>
                  </a:lnTo>
                  <a:close/>
                  <a:moveTo>
                    <a:pt x="0" y="325"/>
                  </a:moveTo>
                  <a:lnTo>
                    <a:pt x="2" y="325"/>
                  </a:lnTo>
                  <a:lnTo>
                    <a:pt x="2" y="330"/>
                  </a:lnTo>
                  <a:lnTo>
                    <a:pt x="0" y="330"/>
                  </a:lnTo>
                  <a:lnTo>
                    <a:pt x="0" y="325"/>
                  </a:lnTo>
                  <a:close/>
                  <a:moveTo>
                    <a:pt x="0" y="310"/>
                  </a:moveTo>
                  <a:lnTo>
                    <a:pt x="2" y="310"/>
                  </a:lnTo>
                  <a:lnTo>
                    <a:pt x="2" y="315"/>
                  </a:lnTo>
                  <a:lnTo>
                    <a:pt x="0" y="315"/>
                  </a:lnTo>
                  <a:lnTo>
                    <a:pt x="0" y="310"/>
                  </a:lnTo>
                  <a:close/>
                  <a:moveTo>
                    <a:pt x="0" y="296"/>
                  </a:moveTo>
                  <a:lnTo>
                    <a:pt x="2" y="296"/>
                  </a:lnTo>
                  <a:lnTo>
                    <a:pt x="2" y="301"/>
                  </a:lnTo>
                  <a:lnTo>
                    <a:pt x="0" y="301"/>
                  </a:lnTo>
                  <a:lnTo>
                    <a:pt x="0" y="296"/>
                  </a:lnTo>
                  <a:close/>
                  <a:moveTo>
                    <a:pt x="0" y="281"/>
                  </a:moveTo>
                  <a:lnTo>
                    <a:pt x="2" y="281"/>
                  </a:lnTo>
                  <a:lnTo>
                    <a:pt x="2" y="286"/>
                  </a:lnTo>
                  <a:lnTo>
                    <a:pt x="0" y="286"/>
                  </a:lnTo>
                  <a:lnTo>
                    <a:pt x="0" y="281"/>
                  </a:lnTo>
                  <a:close/>
                  <a:moveTo>
                    <a:pt x="0" y="266"/>
                  </a:moveTo>
                  <a:lnTo>
                    <a:pt x="2" y="266"/>
                  </a:lnTo>
                  <a:lnTo>
                    <a:pt x="2" y="271"/>
                  </a:lnTo>
                  <a:lnTo>
                    <a:pt x="0" y="271"/>
                  </a:lnTo>
                  <a:lnTo>
                    <a:pt x="0" y="266"/>
                  </a:lnTo>
                  <a:close/>
                  <a:moveTo>
                    <a:pt x="0" y="251"/>
                  </a:moveTo>
                  <a:lnTo>
                    <a:pt x="2" y="251"/>
                  </a:lnTo>
                  <a:lnTo>
                    <a:pt x="2" y="256"/>
                  </a:lnTo>
                  <a:lnTo>
                    <a:pt x="0" y="256"/>
                  </a:lnTo>
                  <a:lnTo>
                    <a:pt x="0" y="251"/>
                  </a:lnTo>
                  <a:close/>
                  <a:moveTo>
                    <a:pt x="0" y="237"/>
                  </a:moveTo>
                  <a:lnTo>
                    <a:pt x="2" y="237"/>
                  </a:lnTo>
                  <a:lnTo>
                    <a:pt x="2" y="241"/>
                  </a:lnTo>
                  <a:lnTo>
                    <a:pt x="0" y="241"/>
                  </a:lnTo>
                  <a:lnTo>
                    <a:pt x="0" y="237"/>
                  </a:lnTo>
                  <a:close/>
                  <a:moveTo>
                    <a:pt x="0" y="222"/>
                  </a:moveTo>
                  <a:lnTo>
                    <a:pt x="2" y="222"/>
                  </a:lnTo>
                  <a:lnTo>
                    <a:pt x="2" y="227"/>
                  </a:lnTo>
                  <a:lnTo>
                    <a:pt x="0" y="227"/>
                  </a:lnTo>
                  <a:lnTo>
                    <a:pt x="0" y="222"/>
                  </a:lnTo>
                  <a:close/>
                  <a:moveTo>
                    <a:pt x="0" y="207"/>
                  </a:moveTo>
                  <a:lnTo>
                    <a:pt x="2" y="207"/>
                  </a:lnTo>
                  <a:lnTo>
                    <a:pt x="2" y="212"/>
                  </a:lnTo>
                  <a:lnTo>
                    <a:pt x="0" y="212"/>
                  </a:lnTo>
                  <a:lnTo>
                    <a:pt x="0" y="207"/>
                  </a:lnTo>
                  <a:close/>
                  <a:moveTo>
                    <a:pt x="0" y="192"/>
                  </a:moveTo>
                  <a:lnTo>
                    <a:pt x="2" y="192"/>
                  </a:lnTo>
                  <a:lnTo>
                    <a:pt x="2" y="197"/>
                  </a:lnTo>
                  <a:lnTo>
                    <a:pt x="0" y="197"/>
                  </a:lnTo>
                  <a:lnTo>
                    <a:pt x="0" y="192"/>
                  </a:lnTo>
                  <a:close/>
                  <a:moveTo>
                    <a:pt x="0" y="177"/>
                  </a:moveTo>
                  <a:lnTo>
                    <a:pt x="2" y="177"/>
                  </a:lnTo>
                  <a:lnTo>
                    <a:pt x="2" y="182"/>
                  </a:lnTo>
                  <a:lnTo>
                    <a:pt x="0" y="182"/>
                  </a:lnTo>
                  <a:lnTo>
                    <a:pt x="0" y="177"/>
                  </a:lnTo>
                  <a:close/>
                  <a:moveTo>
                    <a:pt x="0" y="163"/>
                  </a:moveTo>
                  <a:lnTo>
                    <a:pt x="2" y="163"/>
                  </a:lnTo>
                  <a:lnTo>
                    <a:pt x="2" y="168"/>
                  </a:lnTo>
                  <a:lnTo>
                    <a:pt x="0" y="168"/>
                  </a:lnTo>
                  <a:lnTo>
                    <a:pt x="0" y="163"/>
                  </a:lnTo>
                  <a:close/>
                  <a:moveTo>
                    <a:pt x="0" y="148"/>
                  </a:moveTo>
                  <a:lnTo>
                    <a:pt x="2" y="148"/>
                  </a:lnTo>
                  <a:lnTo>
                    <a:pt x="2" y="153"/>
                  </a:lnTo>
                  <a:lnTo>
                    <a:pt x="0" y="153"/>
                  </a:lnTo>
                  <a:lnTo>
                    <a:pt x="0" y="148"/>
                  </a:lnTo>
                  <a:close/>
                  <a:moveTo>
                    <a:pt x="0" y="133"/>
                  </a:moveTo>
                  <a:lnTo>
                    <a:pt x="2" y="133"/>
                  </a:lnTo>
                  <a:lnTo>
                    <a:pt x="2" y="138"/>
                  </a:lnTo>
                  <a:lnTo>
                    <a:pt x="0" y="138"/>
                  </a:lnTo>
                  <a:lnTo>
                    <a:pt x="0" y="133"/>
                  </a:lnTo>
                  <a:close/>
                  <a:moveTo>
                    <a:pt x="0" y="118"/>
                  </a:moveTo>
                  <a:lnTo>
                    <a:pt x="2" y="118"/>
                  </a:lnTo>
                  <a:lnTo>
                    <a:pt x="2" y="123"/>
                  </a:lnTo>
                  <a:lnTo>
                    <a:pt x="0" y="123"/>
                  </a:lnTo>
                  <a:lnTo>
                    <a:pt x="0" y="118"/>
                  </a:lnTo>
                  <a:close/>
                  <a:moveTo>
                    <a:pt x="0" y="103"/>
                  </a:moveTo>
                  <a:lnTo>
                    <a:pt x="2" y="103"/>
                  </a:lnTo>
                  <a:lnTo>
                    <a:pt x="2" y="108"/>
                  </a:lnTo>
                  <a:lnTo>
                    <a:pt x="0" y="108"/>
                  </a:lnTo>
                  <a:lnTo>
                    <a:pt x="0" y="103"/>
                  </a:lnTo>
                  <a:close/>
                  <a:moveTo>
                    <a:pt x="0" y="89"/>
                  </a:moveTo>
                  <a:lnTo>
                    <a:pt x="2" y="89"/>
                  </a:lnTo>
                  <a:lnTo>
                    <a:pt x="2" y="94"/>
                  </a:lnTo>
                  <a:lnTo>
                    <a:pt x="0" y="94"/>
                  </a:lnTo>
                  <a:lnTo>
                    <a:pt x="0" y="89"/>
                  </a:lnTo>
                  <a:close/>
                  <a:moveTo>
                    <a:pt x="0" y="74"/>
                  </a:moveTo>
                  <a:lnTo>
                    <a:pt x="2" y="74"/>
                  </a:lnTo>
                  <a:lnTo>
                    <a:pt x="2" y="79"/>
                  </a:lnTo>
                  <a:lnTo>
                    <a:pt x="0" y="79"/>
                  </a:lnTo>
                  <a:lnTo>
                    <a:pt x="0" y="74"/>
                  </a:lnTo>
                  <a:close/>
                  <a:moveTo>
                    <a:pt x="0" y="59"/>
                  </a:moveTo>
                  <a:lnTo>
                    <a:pt x="2" y="59"/>
                  </a:lnTo>
                  <a:lnTo>
                    <a:pt x="2" y="64"/>
                  </a:lnTo>
                  <a:lnTo>
                    <a:pt x="0" y="64"/>
                  </a:lnTo>
                  <a:lnTo>
                    <a:pt x="0" y="59"/>
                  </a:lnTo>
                  <a:close/>
                  <a:moveTo>
                    <a:pt x="0" y="44"/>
                  </a:moveTo>
                  <a:lnTo>
                    <a:pt x="2" y="44"/>
                  </a:lnTo>
                  <a:lnTo>
                    <a:pt x="2" y="49"/>
                  </a:lnTo>
                  <a:lnTo>
                    <a:pt x="0" y="49"/>
                  </a:lnTo>
                  <a:lnTo>
                    <a:pt x="0" y="44"/>
                  </a:lnTo>
                  <a:close/>
                  <a:moveTo>
                    <a:pt x="0" y="29"/>
                  </a:moveTo>
                  <a:lnTo>
                    <a:pt x="2" y="29"/>
                  </a:lnTo>
                  <a:lnTo>
                    <a:pt x="2" y="34"/>
                  </a:lnTo>
                  <a:lnTo>
                    <a:pt x="0" y="34"/>
                  </a:lnTo>
                  <a:lnTo>
                    <a:pt x="0" y="29"/>
                  </a:lnTo>
                  <a:close/>
                  <a:moveTo>
                    <a:pt x="0" y="15"/>
                  </a:moveTo>
                  <a:lnTo>
                    <a:pt x="2" y="15"/>
                  </a:lnTo>
                  <a:lnTo>
                    <a:pt x="2" y="20"/>
                  </a:lnTo>
                  <a:lnTo>
                    <a:pt x="0" y="20"/>
                  </a:lnTo>
                  <a:lnTo>
                    <a:pt x="0" y="15"/>
                  </a:lnTo>
                  <a:close/>
                  <a:moveTo>
                    <a:pt x="0" y="0"/>
                  </a:moveTo>
                  <a:lnTo>
                    <a:pt x="2" y="0"/>
                  </a:lnTo>
                  <a:lnTo>
                    <a:pt x="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31" name="Line 125"/>
            <p:cNvSpPr>
              <a:spLocks noChangeShapeType="1"/>
            </p:cNvSpPr>
            <p:nvPr/>
          </p:nvSpPr>
          <p:spPr bwMode="auto">
            <a:xfrm flipV="1">
              <a:off x="4278" y="3238"/>
              <a:ext cx="0" cy="31"/>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2" name="Line 126"/>
            <p:cNvSpPr>
              <a:spLocks noChangeShapeType="1"/>
            </p:cNvSpPr>
            <p:nvPr/>
          </p:nvSpPr>
          <p:spPr bwMode="auto">
            <a:xfrm>
              <a:off x="4278" y="1305"/>
              <a:ext cx="0" cy="32"/>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3" name="Freeform 127"/>
            <p:cNvSpPr>
              <a:spLocks noEditPoints="1"/>
            </p:cNvSpPr>
            <p:nvPr/>
          </p:nvSpPr>
          <p:spPr bwMode="auto">
            <a:xfrm>
              <a:off x="4234" y="3342"/>
              <a:ext cx="56" cy="86"/>
            </a:xfrm>
            <a:custGeom>
              <a:avLst/>
              <a:gdLst>
                <a:gd name="T0" fmla="*/ 46 w 112"/>
                <a:gd name="T1" fmla="*/ 9 h 86"/>
                <a:gd name="T2" fmla="*/ 32 w 112"/>
                <a:gd name="T3" fmla="*/ 14 h 86"/>
                <a:gd name="T4" fmla="*/ 22 w 112"/>
                <a:gd name="T5" fmla="*/ 23 h 86"/>
                <a:gd name="T6" fmla="*/ 22 w 112"/>
                <a:gd name="T7" fmla="*/ 34 h 86"/>
                <a:gd name="T8" fmla="*/ 32 w 112"/>
                <a:gd name="T9" fmla="*/ 42 h 86"/>
                <a:gd name="T10" fmla="*/ 46 w 112"/>
                <a:gd name="T11" fmla="*/ 46 h 86"/>
                <a:gd name="T12" fmla="*/ 64 w 112"/>
                <a:gd name="T13" fmla="*/ 46 h 86"/>
                <a:gd name="T14" fmla="*/ 78 w 112"/>
                <a:gd name="T15" fmla="*/ 42 h 86"/>
                <a:gd name="T16" fmla="*/ 88 w 112"/>
                <a:gd name="T17" fmla="*/ 33 h 86"/>
                <a:gd name="T18" fmla="*/ 88 w 112"/>
                <a:gd name="T19" fmla="*/ 22 h 86"/>
                <a:gd name="T20" fmla="*/ 78 w 112"/>
                <a:gd name="T21" fmla="*/ 14 h 86"/>
                <a:gd name="T22" fmla="*/ 64 w 112"/>
                <a:gd name="T23" fmla="*/ 9 h 86"/>
                <a:gd name="T24" fmla="*/ 54 w 112"/>
                <a:gd name="T25" fmla="*/ 0 h 86"/>
                <a:gd name="T26" fmla="*/ 74 w 112"/>
                <a:gd name="T27" fmla="*/ 2 h 86"/>
                <a:gd name="T28" fmla="*/ 92 w 112"/>
                <a:gd name="T29" fmla="*/ 8 h 86"/>
                <a:gd name="T30" fmla="*/ 104 w 112"/>
                <a:gd name="T31" fmla="*/ 17 h 86"/>
                <a:gd name="T32" fmla="*/ 112 w 112"/>
                <a:gd name="T33" fmla="*/ 41 h 86"/>
                <a:gd name="T34" fmla="*/ 104 w 112"/>
                <a:gd name="T35" fmla="*/ 67 h 86"/>
                <a:gd name="T36" fmla="*/ 92 w 112"/>
                <a:gd name="T37" fmla="*/ 77 h 86"/>
                <a:gd name="T38" fmla="*/ 68 w 112"/>
                <a:gd name="T39" fmla="*/ 85 h 86"/>
                <a:gd name="T40" fmla="*/ 32 w 112"/>
                <a:gd name="T41" fmla="*/ 85 h 86"/>
                <a:gd name="T42" fmla="*/ 12 w 112"/>
                <a:gd name="T43" fmla="*/ 78 h 86"/>
                <a:gd name="T44" fmla="*/ 6 w 112"/>
                <a:gd name="T45" fmla="*/ 70 h 86"/>
                <a:gd name="T46" fmla="*/ 24 w 112"/>
                <a:gd name="T47" fmla="*/ 64 h 86"/>
                <a:gd name="T48" fmla="*/ 28 w 112"/>
                <a:gd name="T49" fmla="*/ 72 h 86"/>
                <a:gd name="T50" fmla="*/ 38 w 112"/>
                <a:gd name="T51" fmla="*/ 76 h 86"/>
                <a:gd name="T52" fmla="*/ 52 w 112"/>
                <a:gd name="T53" fmla="*/ 78 h 86"/>
                <a:gd name="T54" fmla="*/ 68 w 112"/>
                <a:gd name="T55" fmla="*/ 76 h 86"/>
                <a:gd name="T56" fmla="*/ 80 w 112"/>
                <a:gd name="T57" fmla="*/ 70 h 86"/>
                <a:gd name="T58" fmla="*/ 88 w 112"/>
                <a:gd name="T59" fmla="*/ 60 h 86"/>
                <a:gd name="T60" fmla="*/ 90 w 112"/>
                <a:gd name="T61" fmla="*/ 47 h 86"/>
                <a:gd name="T62" fmla="*/ 86 w 112"/>
                <a:gd name="T63" fmla="*/ 48 h 86"/>
                <a:gd name="T64" fmla="*/ 74 w 112"/>
                <a:gd name="T65" fmla="*/ 53 h 86"/>
                <a:gd name="T66" fmla="*/ 58 w 112"/>
                <a:gd name="T67" fmla="*/ 56 h 86"/>
                <a:gd name="T68" fmla="*/ 30 w 112"/>
                <a:gd name="T69" fmla="*/ 54 h 86"/>
                <a:gd name="T70" fmla="*/ 4 w 112"/>
                <a:gd name="T71" fmla="*/ 40 h 86"/>
                <a:gd name="T72" fmla="*/ 4 w 112"/>
                <a:gd name="T73" fmla="*/ 17 h 86"/>
                <a:gd name="T74" fmla="*/ 32 w 112"/>
                <a:gd name="T75"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86">
                  <a:moveTo>
                    <a:pt x="56" y="8"/>
                  </a:moveTo>
                  <a:lnTo>
                    <a:pt x="46" y="9"/>
                  </a:lnTo>
                  <a:lnTo>
                    <a:pt x="38" y="11"/>
                  </a:lnTo>
                  <a:lnTo>
                    <a:pt x="32" y="14"/>
                  </a:lnTo>
                  <a:lnTo>
                    <a:pt x="26" y="18"/>
                  </a:lnTo>
                  <a:lnTo>
                    <a:pt x="22" y="23"/>
                  </a:lnTo>
                  <a:lnTo>
                    <a:pt x="22" y="29"/>
                  </a:lnTo>
                  <a:lnTo>
                    <a:pt x="22" y="34"/>
                  </a:lnTo>
                  <a:lnTo>
                    <a:pt x="26" y="38"/>
                  </a:lnTo>
                  <a:lnTo>
                    <a:pt x="32" y="42"/>
                  </a:lnTo>
                  <a:lnTo>
                    <a:pt x="38" y="45"/>
                  </a:lnTo>
                  <a:lnTo>
                    <a:pt x="46" y="46"/>
                  </a:lnTo>
                  <a:lnTo>
                    <a:pt x="56" y="47"/>
                  </a:lnTo>
                  <a:lnTo>
                    <a:pt x="64" y="46"/>
                  </a:lnTo>
                  <a:lnTo>
                    <a:pt x="72" y="45"/>
                  </a:lnTo>
                  <a:lnTo>
                    <a:pt x="78" y="42"/>
                  </a:lnTo>
                  <a:lnTo>
                    <a:pt x="84" y="38"/>
                  </a:lnTo>
                  <a:lnTo>
                    <a:pt x="88" y="33"/>
                  </a:lnTo>
                  <a:lnTo>
                    <a:pt x="88" y="28"/>
                  </a:lnTo>
                  <a:lnTo>
                    <a:pt x="88" y="22"/>
                  </a:lnTo>
                  <a:lnTo>
                    <a:pt x="84" y="18"/>
                  </a:lnTo>
                  <a:lnTo>
                    <a:pt x="78" y="14"/>
                  </a:lnTo>
                  <a:lnTo>
                    <a:pt x="72" y="11"/>
                  </a:lnTo>
                  <a:lnTo>
                    <a:pt x="64" y="9"/>
                  </a:lnTo>
                  <a:lnTo>
                    <a:pt x="56" y="8"/>
                  </a:lnTo>
                  <a:close/>
                  <a:moveTo>
                    <a:pt x="54" y="0"/>
                  </a:moveTo>
                  <a:lnTo>
                    <a:pt x="64" y="0"/>
                  </a:lnTo>
                  <a:lnTo>
                    <a:pt x="74" y="2"/>
                  </a:lnTo>
                  <a:lnTo>
                    <a:pt x="84" y="4"/>
                  </a:lnTo>
                  <a:lnTo>
                    <a:pt x="92" y="8"/>
                  </a:lnTo>
                  <a:lnTo>
                    <a:pt x="98" y="12"/>
                  </a:lnTo>
                  <a:lnTo>
                    <a:pt x="104" y="17"/>
                  </a:lnTo>
                  <a:lnTo>
                    <a:pt x="110" y="27"/>
                  </a:lnTo>
                  <a:lnTo>
                    <a:pt x="112" y="41"/>
                  </a:lnTo>
                  <a:lnTo>
                    <a:pt x="110" y="55"/>
                  </a:lnTo>
                  <a:lnTo>
                    <a:pt x="104" y="67"/>
                  </a:lnTo>
                  <a:lnTo>
                    <a:pt x="98" y="73"/>
                  </a:lnTo>
                  <a:lnTo>
                    <a:pt x="92" y="77"/>
                  </a:lnTo>
                  <a:lnTo>
                    <a:pt x="84" y="81"/>
                  </a:lnTo>
                  <a:lnTo>
                    <a:pt x="68" y="85"/>
                  </a:lnTo>
                  <a:lnTo>
                    <a:pt x="50" y="86"/>
                  </a:lnTo>
                  <a:lnTo>
                    <a:pt x="32" y="85"/>
                  </a:lnTo>
                  <a:lnTo>
                    <a:pt x="18" y="81"/>
                  </a:lnTo>
                  <a:lnTo>
                    <a:pt x="12" y="78"/>
                  </a:lnTo>
                  <a:lnTo>
                    <a:pt x="8" y="74"/>
                  </a:lnTo>
                  <a:lnTo>
                    <a:pt x="6" y="70"/>
                  </a:lnTo>
                  <a:lnTo>
                    <a:pt x="4" y="65"/>
                  </a:lnTo>
                  <a:lnTo>
                    <a:pt x="24" y="64"/>
                  </a:lnTo>
                  <a:lnTo>
                    <a:pt x="26" y="69"/>
                  </a:lnTo>
                  <a:lnTo>
                    <a:pt x="28" y="72"/>
                  </a:lnTo>
                  <a:lnTo>
                    <a:pt x="32" y="75"/>
                  </a:lnTo>
                  <a:lnTo>
                    <a:pt x="38" y="76"/>
                  </a:lnTo>
                  <a:lnTo>
                    <a:pt x="44" y="77"/>
                  </a:lnTo>
                  <a:lnTo>
                    <a:pt x="52" y="78"/>
                  </a:lnTo>
                  <a:lnTo>
                    <a:pt x="60" y="77"/>
                  </a:lnTo>
                  <a:lnTo>
                    <a:pt x="68" y="76"/>
                  </a:lnTo>
                  <a:lnTo>
                    <a:pt x="74" y="73"/>
                  </a:lnTo>
                  <a:lnTo>
                    <a:pt x="80" y="70"/>
                  </a:lnTo>
                  <a:lnTo>
                    <a:pt x="84" y="65"/>
                  </a:lnTo>
                  <a:lnTo>
                    <a:pt x="88" y="60"/>
                  </a:lnTo>
                  <a:lnTo>
                    <a:pt x="90" y="53"/>
                  </a:lnTo>
                  <a:lnTo>
                    <a:pt x="90" y="47"/>
                  </a:lnTo>
                  <a:lnTo>
                    <a:pt x="90" y="45"/>
                  </a:lnTo>
                  <a:lnTo>
                    <a:pt x="86" y="48"/>
                  </a:lnTo>
                  <a:lnTo>
                    <a:pt x="80" y="51"/>
                  </a:lnTo>
                  <a:lnTo>
                    <a:pt x="74" y="53"/>
                  </a:lnTo>
                  <a:lnTo>
                    <a:pt x="66" y="55"/>
                  </a:lnTo>
                  <a:lnTo>
                    <a:pt x="58" y="56"/>
                  </a:lnTo>
                  <a:lnTo>
                    <a:pt x="50" y="56"/>
                  </a:lnTo>
                  <a:lnTo>
                    <a:pt x="30" y="54"/>
                  </a:lnTo>
                  <a:lnTo>
                    <a:pt x="14" y="48"/>
                  </a:lnTo>
                  <a:lnTo>
                    <a:pt x="4" y="40"/>
                  </a:lnTo>
                  <a:lnTo>
                    <a:pt x="0" y="28"/>
                  </a:lnTo>
                  <a:lnTo>
                    <a:pt x="4" y="17"/>
                  </a:lnTo>
                  <a:lnTo>
                    <a:pt x="16" y="8"/>
                  </a:lnTo>
                  <a:lnTo>
                    <a:pt x="32" y="2"/>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34" name="Freeform 128"/>
            <p:cNvSpPr>
              <a:spLocks noEditPoints="1"/>
            </p:cNvSpPr>
            <p:nvPr/>
          </p:nvSpPr>
          <p:spPr bwMode="auto">
            <a:xfrm>
              <a:off x="4300" y="3342"/>
              <a:ext cx="55" cy="86"/>
            </a:xfrm>
            <a:custGeom>
              <a:avLst/>
              <a:gdLst>
                <a:gd name="T0" fmla="*/ 54 w 110"/>
                <a:gd name="T1" fmla="*/ 8 h 86"/>
                <a:gd name="T2" fmla="*/ 46 w 110"/>
                <a:gd name="T3" fmla="*/ 9 h 86"/>
                <a:gd name="T4" fmla="*/ 38 w 110"/>
                <a:gd name="T5" fmla="*/ 11 h 86"/>
                <a:gd name="T6" fmla="*/ 32 w 110"/>
                <a:gd name="T7" fmla="*/ 15 h 86"/>
                <a:gd name="T8" fmla="*/ 26 w 110"/>
                <a:gd name="T9" fmla="*/ 21 h 86"/>
                <a:gd name="T10" fmla="*/ 22 w 110"/>
                <a:gd name="T11" fmla="*/ 31 h 86"/>
                <a:gd name="T12" fmla="*/ 22 w 110"/>
                <a:gd name="T13" fmla="*/ 43 h 86"/>
                <a:gd name="T14" fmla="*/ 22 w 110"/>
                <a:gd name="T15" fmla="*/ 55 h 86"/>
                <a:gd name="T16" fmla="*/ 26 w 110"/>
                <a:gd name="T17" fmla="*/ 65 h 86"/>
                <a:gd name="T18" fmla="*/ 30 w 110"/>
                <a:gd name="T19" fmla="*/ 71 h 86"/>
                <a:gd name="T20" fmla="*/ 36 w 110"/>
                <a:gd name="T21" fmla="*/ 74 h 86"/>
                <a:gd name="T22" fmla="*/ 42 w 110"/>
                <a:gd name="T23" fmla="*/ 76 h 86"/>
                <a:gd name="T24" fmla="*/ 48 w 110"/>
                <a:gd name="T25" fmla="*/ 77 h 86"/>
                <a:gd name="T26" fmla="*/ 54 w 110"/>
                <a:gd name="T27" fmla="*/ 78 h 86"/>
                <a:gd name="T28" fmla="*/ 62 w 110"/>
                <a:gd name="T29" fmla="*/ 77 h 86"/>
                <a:gd name="T30" fmla="*/ 68 w 110"/>
                <a:gd name="T31" fmla="*/ 76 h 86"/>
                <a:gd name="T32" fmla="*/ 74 w 110"/>
                <a:gd name="T33" fmla="*/ 74 h 86"/>
                <a:gd name="T34" fmla="*/ 78 w 110"/>
                <a:gd name="T35" fmla="*/ 71 h 86"/>
                <a:gd name="T36" fmla="*/ 84 w 110"/>
                <a:gd name="T37" fmla="*/ 65 h 86"/>
                <a:gd name="T38" fmla="*/ 88 w 110"/>
                <a:gd name="T39" fmla="*/ 55 h 86"/>
                <a:gd name="T40" fmla="*/ 88 w 110"/>
                <a:gd name="T41" fmla="*/ 43 h 86"/>
                <a:gd name="T42" fmla="*/ 88 w 110"/>
                <a:gd name="T43" fmla="*/ 31 h 86"/>
                <a:gd name="T44" fmla="*/ 84 w 110"/>
                <a:gd name="T45" fmla="*/ 21 h 86"/>
                <a:gd name="T46" fmla="*/ 80 w 110"/>
                <a:gd name="T47" fmla="*/ 15 h 86"/>
                <a:gd name="T48" fmla="*/ 74 w 110"/>
                <a:gd name="T49" fmla="*/ 12 h 86"/>
                <a:gd name="T50" fmla="*/ 68 w 110"/>
                <a:gd name="T51" fmla="*/ 10 h 86"/>
                <a:gd name="T52" fmla="*/ 62 w 110"/>
                <a:gd name="T53" fmla="*/ 9 h 86"/>
                <a:gd name="T54" fmla="*/ 54 w 110"/>
                <a:gd name="T55" fmla="*/ 8 h 86"/>
                <a:gd name="T56" fmla="*/ 54 w 110"/>
                <a:gd name="T57" fmla="*/ 0 h 86"/>
                <a:gd name="T58" fmla="*/ 64 w 110"/>
                <a:gd name="T59" fmla="*/ 0 h 86"/>
                <a:gd name="T60" fmla="*/ 72 w 110"/>
                <a:gd name="T61" fmla="*/ 1 h 86"/>
                <a:gd name="T62" fmla="*/ 78 w 110"/>
                <a:gd name="T63" fmla="*/ 3 h 86"/>
                <a:gd name="T64" fmla="*/ 86 w 110"/>
                <a:gd name="T65" fmla="*/ 5 h 86"/>
                <a:gd name="T66" fmla="*/ 92 w 110"/>
                <a:gd name="T67" fmla="*/ 7 h 86"/>
                <a:gd name="T68" fmla="*/ 96 w 110"/>
                <a:gd name="T69" fmla="*/ 10 h 86"/>
                <a:gd name="T70" fmla="*/ 102 w 110"/>
                <a:gd name="T71" fmla="*/ 16 h 86"/>
                <a:gd name="T72" fmla="*/ 106 w 110"/>
                <a:gd name="T73" fmla="*/ 23 h 86"/>
                <a:gd name="T74" fmla="*/ 110 w 110"/>
                <a:gd name="T75" fmla="*/ 32 h 86"/>
                <a:gd name="T76" fmla="*/ 110 w 110"/>
                <a:gd name="T77" fmla="*/ 43 h 86"/>
                <a:gd name="T78" fmla="*/ 108 w 110"/>
                <a:gd name="T79" fmla="*/ 57 h 86"/>
                <a:gd name="T80" fmla="*/ 104 w 110"/>
                <a:gd name="T81" fmla="*/ 67 h 86"/>
                <a:gd name="T82" fmla="*/ 100 w 110"/>
                <a:gd name="T83" fmla="*/ 73 h 86"/>
                <a:gd name="T84" fmla="*/ 94 w 110"/>
                <a:gd name="T85" fmla="*/ 78 h 86"/>
                <a:gd name="T86" fmla="*/ 86 w 110"/>
                <a:gd name="T87" fmla="*/ 81 h 86"/>
                <a:gd name="T88" fmla="*/ 76 w 110"/>
                <a:gd name="T89" fmla="*/ 84 h 86"/>
                <a:gd name="T90" fmla="*/ 66 w 110"/>
                <a:gd name="T91" fmla="*/ 86 h 86"/>
                <a:gd name="T92" fmla="*/ 54 w 110"/>
                <a:gd name="T93" fmla="*/ 86 h 86"/>
                <a:gd name="T94" fmla="*/ 34 w 110"/>
                <a:gd name="T95" fmla="*/ 84 h 86"/>
                <a:gd name="T96" fmla="*/ 16 w 110"/>
                <a:gd name="T97" fmla="*/ 78 h 86"/>
                <a:gd name="T98" fmla="*/ 8 w 110"/>
                <a:gd name="T99" fmla="*/ 69 h 86"/>
                <a:gd name="T100" fmla="*/ 2 w 110"/>
                <a:gd name="T101" fmla="*/ 57 h 86"/>
                <a:gd name="T102" fmla="*/ 0 w 110"/>
                <a:gd name="T103" fmla="*/ 43 h 86"/>
                <a:gd name="T104" fmla="*/ 2 w 110"/>
                <a:gd name="T105" fmla="*/ 30 h 86"/>
                <a:gd name="T106" fmla="*/ 6 w 110"/>
                <a:gd name="T107" fmla="*/ 19 h 86"/>
                <a:gd name="T108" fmla="*/ 10 w 110"/>
                <a:gd name="T109" fmla="*/ 13 h 86"/>
                <a:gd name="T110" fmla="*/ 16 w 110"/>
                <a:gd name="T111" fmla="*/ 8 h 86"/>
                <a:gd name="T112" fmla="*/ 24 w 110"/>
                <a:gd name="T113" fmla="*/ 5 h 86"/>
                <a:gd name="T114" fmla="*/ 34 w 110"/>
                <a:gd name="T115" fmla="*/ 2 h 86"/>
                <a:gd name="T116" fmla="*/ 44 w 110"/>
                <a:gd name="T117" fmla="*/ 0 h 86"/>
                <a:gd name="T118" fmla="*/ 54 w 110"/>
                <a:gd name="T1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 h="86">
                  <a:moveTo>
                    <a:pt x="54" y="8"/>
                  </a:moveTo>
                  <a:lnTo>
                    <a:pt x="46" y="9"/>
                  </a:lnTo>
                  <a:lnTo>
                    <a:pt x="38" y="11"/>
                  </a:lnTo>
                  <a:lnTo>
                    <a:pt x="32" y="15"/>
                  </a:lnTo>
                  <a:lnTo>
                    <a:pt x="26" y="21"/>
                  </a:lnTo>
                  <a:lnTo>
                    <a:pt x="22" y="31"/>
                  </a:lnTo>
                  <a:lnTo>
                    <a:pt x="22" y="43"/>
                  </a:lnTo>
                  <a:lnTo>
                    <a:pt x="22" y="55"/>
                  </a:lnTo>
                  <a:lnTo>
                    <a:pt x="26" y="65"/>
                  </a:lnTo>
                  <a:lnTo>
                    <a:pt x="30" y="71"/>
                  </a:lnTo>
                  <a:lnTo>
                    <a:pt x="36" y="74"/>
                  </a:lnTo>
                  <a:lnTo>
                    <a:pt x="42" y="76"/>
                  </a:lnTo>
                  <a:lnTo>
                    <a:pt x="48" y="77"/>
                  </a:lnTo>
                  <a:lnTo>
                    <a:pt x="54" y="78"/>
                  </a:lnTo>
                  <a:lnTo>
                    <a:pt x="62" y="77"/>
                  </a:lnTo>
                  <a:lnTo>
                    <a:pt x="68" y="76"/>
                  </a:lnTo>
                  <a:lnTo>
                    <a:pt x="74" y="74"/>
                  </a:lnTo>
                  <a:lnTo>
                    <a:pt x="78" y="71"/>
                  </a:lnTo>
                  <a:lnTo>
                    <a:pt x="84" y="65"/>
                  </a:lnTo>
                  <a:lnTo>
                    <a:pt x="88" y="55"/>
                  </a:lnTo>
                  <a:lnTo>
                    <a:pt x="88" y="43"/>
                  </a:lnTo>
                  <a:lnTo>
                    <a:pt x="88" y="31"/>
                  </a:lnTo>
                  <a:lnTo>
                    <a:pt x="84" y="21"/>
                  </a:lnTo>
                  <a:lnTo>
                    <a:pt x="80" y="15"/>
                  </a:lnTo>
                  <a:lnTo>
                    <a:pt x="74" y="12"/>
                  </a:lnTo>
                  <a:lnTo>
                    <a:pt x="68" y="10"/>
                  </a:lnTo>
                  <a:lnTo>
                    <a:pt x="62" y="9"/>
                  </a:lnTo>
                  <a:lnTo>
                    <a:pt x="54" y="8"/>
                  </a:lnTo>
                  <a:close/>
                  <a:moveTo>
                    <a:pt x="54" y="0"/>
                  </a:moveTo>
                  <a:lnTo>
                    <a:pt x="64" y="0"/>
                  </a:lnTo>
                  <a:lnTo>
                    <a:pt x="72" y="1"/>
                  </a:lnTo>
                  <a:lnTo>
                    <a:pt x="78" y="3"/>
                  </a:lnTo>
                  <a:lnTo>
                    <a:pt x="86" y="5"/>
                  </a:lnTo>
                  <a:lnTo>
                    <a:pt x="92" y="7"/>
                  </a:lnTo>
                  <a:lnTo>
                    <a:pt x="96" y="10"/>
                  </a:lnTo>
                  <a:lnTo>
                    <a:pt x="102" y="16"/>
                  </a:lnTo>
                  <a:lnTo>
                    <a:pt x="106" y="23"/>
                  </a:lnTo>
                  <a:lnTo>
                    <a:pt x="110" y="32"/>
                  </a:lnTo>
                  <a:lnTo>
                    <a:pt x="110" y="43"/>
                  </a:lnTo>
                  <a:lnTo>
                    <a:pt x="108" y="57"/>
                  </a:lnTo>
                  <a:lnTo>
                    <a:pt x="104" y="67"/>
                  </a:lnTo>
                  <a:lnTo>
                    <a:pt x="100" y="73"/>
                  </a:lnTo>
                  <a:lnTo>
                    <a:pt x="94" y="78"/>
                  </a:lnTo>
                  <a:lnTo>
                    <a:pt x="86" y="81"/>
                  </a:lnTo>
                  <a:lnTo>
                    <a:pt x="76" y="84"/>
                  </a:lnTo>
                  <a:lnTo>
                    <a:pt x="66" y="86"/>
                  </a:lnTo>
                  <a:lnTo>
                    <a:pt x="54" y="86"/>
                  </a:lnTo>
                  <a:lnTo>
                    <a:pt x="34" y="84"/>
                  </a:lnTo>
                  <a:lnTo>
                    <a:pt x="16" y="78"/>
                  </a:lnTo>
                  <a:lnTo>
                    <a:pt x="8" y="69"/>
                  </a:lnTo>
                  <a:lnTo>
                    <a:pt x="2" y="57"/>
                  </a:lnTo>
                  <a:lnTo>
                    <a:pt x="0" y="43"/>
                  </a:lnTo>
                  <a:lnTo>
                    <a:pt x="2" y="30"/>
                  </a:lnTo>
                  <a:lnTo>
                    <a:pt x="6" y="19"/>
                  </a:lnTo>
                  <a:lnTo>
                    <a:pt x="10" y="13"/>
                  </a:lnTo>
                  <a:lnTo>
                    <a:pt x="16" y="8"/>
                  </a:lnTo>
                  <a:lnTo>
                    <a:pt x="24" y="5"/>
                  </a:lnTo>
                  <a:lnTo>
                    <a:pt x="34" y="2"/>
                  </a:lnTo>
                  <a:lnTo>
                    <a:pt x="44" y="0"/>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35" name="Line 129"/>
            <p:cNvSpPr>
              <a:spLocks noChangeShapeType="1"/>
            </p:cNvSpPr>
            <p:nvPr/>
          </p:nvSpPr>
          <p:spPr bwMode="auto">
            <a:xfrm>
              <a:off x="1600" y="1305"/>
              <a:ext cx="275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6" name="Line 130"/>
            <p:cNvSpPr>
              <a:spLocks noChangeShapeType="1"/>
            </p:cNvSpPr>
            <p:nvPr/>
          </p:nvSpPr>
          <p:spPr bwMode="auto">
            <a:xfrm>
              <a:off x="4355" y="1305"/>
              <a:ext cx="0" cy="196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7" name="Line 131"/>
            <p:cNvSpPr>
              <a:spLocks noChangeShapeType="1"/>
            </p:cNvSpPr>
            <p:nvPr/>
          </p:nvSpPr>
          <p:spPr bwMode="auto">
            <a:xfrm flipH="1">
              <a:off x="1600" y="3269"/>
              <a:ext cx="275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8" name="Line 132"/>
            <p:cNvSpPr>
              <a:spLocks noChangeShapeType="1"/>
            </p:cNvSpPr>
            <p:nvPr/>
          </p:nvSpPr>
          <p:spPr bwMode="auto">
            <a:xfrm flipV="1">
              <a:off x="1600" y="1305"/>
              <a:ext cx="0" cy="196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9" name="Freeform 133"/>
            <p:cNvSpPr>
              <a:spLocks noEditPoints="1"/>
            </p:cNvSpPr>
            <p:nvPr/>
          </p:nvSpPr>
          <p:spPr bwMode="auto">
            <a:xfrm>
              <a:off x="1592" y="1303"/>
              <a:ext cx="2765" cy="1596"/>
            </a:xfrm>
            <a:custGeom>
              <a:avLst/>
              <a:gdLst>
                <a:gd name="T0" fmla="*/ 34 w 5530"/>
                <a:gd name="T1" fmla="*/ 1564 h 1596"/>
                <a:gd name="T2" fmla="*/ 116 w 5530"/>
                <a:gd name="T3" fmla="*/ 1518 h 1596"/>
                <a:gd name="T4" fmla="*/ 224 w 5530"/>
                <a:gd name="T5" fmla="*/ 1483 h 1596"/>
                <a:gd name="T6" fmla="*/ 294 w 5530"/>
                <a:gd name="T7" fmla="*/ 1471 h 1596"/>
                <a:gd name="T8" fmla="*/ 472 w 5530"/>
                <a:gd name="T9" fmla="*/ 1477 h 1596"/>
                <a:gd name="T10" fmla="*/ 594 w 5530"/>
                <a:gd name="T11" fmla="*/ 1458 h 1596"/>
                <a:gd name="T12" fmla="*/ 703 w 5530"/>
                <a:gd name="T13" fmla="*/ 1444 h 1596"/>
                <a:gd name="T14" fmla="*/ 791 w 5530"/>
                <a:gd name="T15" fmla="*/ 1400 h 1596"/>
                <a:gd name="T16" fmla="*/ 877 w 5530"/>
                <a:gd name="T17" fmla="*/ 1355 h 1596"/>
                <a:gd name="T18" fmla="*/ 961 w 5530"/>
                <a:gd name="T19" fmla="*/ 1312 h 1596"/>
                <a:gd name="T20" fmla="*/ 921 w 5530"/>
                <a:gd name="T21" fmla="*/ 1303 h 1596"/>
                <a:gd name="T22" fmla="*/ 995 w 5530"/>
                <a:gd name="T23" fmla="*/ 1274 h 1596"/>
                <a:gd name="T24" fmla="*/ 1099 w 5530"/>
                <a:gd name="T25" fmla="*/ 1237 h 1596"/>
                <a:gd name="T26" fmla="*/ 1213 w 5530"/>
                <a:gd name="T27" fmla="*/ 1214 h 1596"/>
                <a:gd name="T28" fmla="*/ 1329 w 5530"/>
                <a:gd name="T29" fmla="*/ 1192 h 1596"/>
                <a:gd name="T30" fmla="*/ 1449 w 5530"/>
                <a:gd name="T31" fmla="*/ 1174 h 1596"/>
                <a:gd name="T32" fmla="*/ 1565 w 5530"/>
                <a:gd name="T33" fmla="*/ 1160 h 1596"/>
                <a:gd name="T34" fmla="*/ 1707 w 5530"/>
                <a:gd name="T35" fmla="*/ 1149 h 1596"/>
                <a:gd name="T36" fmla="*/ 1823 w 5530"/>
                <a:gd name="T37" fmla="*/ 1092 h 1596"/>
                <a:gd name="T38" fmla="*/ 1929 w 5530"/>
                <a:gd name="T39" fmla="*/ 1060 h 1596"/>
                <a:gd name="T40" fmla="*/ 2039 w 5530"/>
                <a:gd name="T41" fmla="*/ 1030 h 1596"/>
                <a:gd name="T42" fmla="*/ 1995 w 5530"/>
                <a:gd name="T43" fmla="*/ 1041 h 1596"/>
                <a:gd name="T44" fmla="*/ 2147 w 5530"/>
                <a:gd name="T45" fmla="*/ 1003 h 1596"/>
                <a:gd name="T46" fmla="*/ 2105 w 5530"/>
                <a:gd name="T47" fmla="*/ 1014 h 1596"/>
                <a:gd name="T48" fmla="*/ 2209 w 5530"/>
                <a:gd name="T49" fmla="*/ 983 h 1596"/>
                <a:gd name="T50" fmla="*/ 2307 w 5530"/>
                <a:gd name="T51" fmla="*/ 951 h 1596"/>
                <a:gd name="T52" fmla="*/ 2387 w 5530"/>
                <a:gd name="T53" fmla="*/ 904 h 1596"/>
                <a:gd name="T54" fmla="*/ 2479 w 5530"/>
                <a:gd name="T55" fmla="*/ 859 h 1596"/>
                <a:gd name="T56" fmla="*/ 2589 w 5530"/>
                <a:gd name="T57" fmla="*/ 830 h 1596"/>
                <a:gd name="T58" fmla="*/ 2697 w 5530"/>
                <a:gd name="T59" fmla="*/ 802 h 1596"/>
                <a:gd name="T60" fmla="*/ 2817 w 5530"/>
                <a:gd name="T61" fmla="*/ 780 h 1596"/>
                <a:gd name="T62" fmla="*/ 2933 w 5530"/>
                <a:gd name="T63" fmla="*/ 767 h 1596"/>
                <a:gd name="T64" fmla="*/ 3085 w 5530"/>
                <a:gd name="T65" fmla="*/ 757 h 1596"/>
                <a:gd name="T66" fmla="*/ 3193 w 5530"/>
                <a:gd name="T67" fmla="*/ 700 h 1596"/>
                <a:gd name="T68" fmla="*/ 3295 w 5530"/>
                <a:gd name="T69" fmla="*/ 666 h 1596"/>
                <a:gd name="T70" fmla="*/ 3401 w 5530"/>
                <a:gd name="T71" fmla="*/ 633 h 1596"/>
                <a:gd name="T72" fmla="*/ 3373 w 5530"/>
                <a:gd name="T73" fmla="*/ 641 h 1596"/>
                <a:gd name="T74" fmla="*/ 3485 w 5530"/>
                <a:gd name="T75" fmla="*/ 632 h 1596"/>
                <a:gd name="T76" fmla="*/ 3591 w 5530"/>
                <a:gd name="T77" fmla="*/ 605 h 1596"/>
                <a:gd name="T78" fmla="*/ 3709 w 5530"/>
                <a:gd name="T79" fmla="*/ 582 h 1596"/>
                <a:gd name="T80" fmla="*/ 3813 w 5530"/>
                <a:gd name="T81" fmla="*/ 549 h 1596"/>
                <a:gd name="T82" fmla="*/ 3916 w 5530"/>
                <a:gd name="T83" fmla="*/ 516 h 1596"/>
                <a:gd name="T84" fmla="*/ 4020 w 5530"/>
                <a:gd name="T85" fmla="*/ 483 h 1596"/>
                <a:gd name="T86" fmla="*/ 4158 w 5530"/>
                <a:gd name="T87" fmla="*/ 445 h 1596"/>
                <a:gd name="T88" fmla="*/ 4150 w 5530"/>
                <a:gd name="T89" fmla="*/ 424 h 1596"/>
                <a:gd name="T90" fmla="*/ 4254 w 5530"/>
                <a:gd name="T91" fmla="*/ 391 h 1596"/>
                <a:gd name="T92" fmla="*/ 4358 w 5530"/>
                <a:gd name="T93" fmla="*/ 357 h 1596"/>
                <a:gd name="T94" fmla="*/ 4462 w 5530"/>
                <a:gd name="T95" fmla="*/ 324 h 1596"/>
                <a:gd name="T96" fmla="*/ 4566 w 5530"/>
                <a:gd name="T97" fmla="*/ 291 h 1596"/>
                <a:gd name="T98" fmla="*/ 4674 w 5530"/>
                <a:gd name="T99" fmla="*/ 260 h 1596"/>
                <a:gd name="T100" fmla="*/ 4758 w 5530"/>
                <a:gd name="T101" fmla="*/ 259 h 1596"/>
                <a:gd name="T102" fmla="*/ 4904 w 5530"/>
                <a:gd name="T103" fmla="*/ 213 h 1596"/>
                <a:gd name="T104" fmla="*/ 5008 w 5530"/>
                <a:gd name="T105" fmla="*/ 180 h 1596"/>
                <a:gd name="T106" fmla="*/ 5112 w 5530"/>
                <a:gd name="T107" fmla="*/ 147 h 1596"/>
                <a:gd name="T108" fmla="*/ 5216 w 5530"/>
                <a:gd name="T109" fmla="*/ 114 h 1596"/>
                <a:gd name="T110" fmla="*/ 5320 w 5530"/>
                <a:gd name="T111" fmla="*/ 81 h 1596"/>
                <a:gd name="T112" fmla="*/ 5424 w 5530"/>
                <a:gd name="T113" fmla="*/ 48 h 1596"/>
                <a:gd name="T114" fmla="*/ 5362 w 5530"/>
                <a:gd name="T115" fmla="*/ 44 h 1596"/>
                <a:gd name="T116" fmla="*/ 5488 w 5530"/>
                <a:gd name="T117" fmla="*/ 30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30" h="1596">
                  <a:moveTo>
                    <a:pt x="34" y="1564"/>
                  </a:moveTo>
                  <a:lnTo>
                    <a:pt x="62" y="1578"/>
                  </a:lnTo>
                  <a:lnTo>
                    <a:pt x="30" y="1596"/>
                  </a:lnTo>
                  <a:lnTo>
                    <a:pt x="0" y="1583"/>
                  </a:lnTo>
                  <a:lnTo>
                    <a:pt x="34" y="1564"/>
                  </a:lnTo>
                  <a:close/>
                  <a:moveTo>
                    <a:pt x="116" y="1518"/>
                  </a:moveTo>
                  <a:lnTo>
                    <a:pt x="144" y="1532"/>
                  </a:lnTo>
                  <a:lnTo>
                    <a:pt x="112" y="1550"/>
                  </a:lnTo>
                  <a:lnTo>
                    <a:pt x="82" y="1537"/>
                  </a:lnTo>
                  <a:lnTo>
                    <a:pt x="116" y="1518"/>
                  </a:lnTo>
                  <a:close/>
                  <a:moveTo>
                    <a:pt x="224" y="1483"/>
                  </a:moveTo>
                  <a:lnTo>
                    <a:pt x="236" y="1502"/>
                  </a:lnTo>
                  <a:lnTo>
                    <a:pt x="190" y="1510"/>
                  </a:lnTo>
                  <a:lnTo>
                    <a:pt x="178" y="1492"/>
                  </a:lnTo>
                  <a:lnTo>
                    <a:pt x="224" y="1483"/>
                  </a:lnTo>
                  <a:close/>
                  <a:moveTo>
                    <a:pt x="346" y="1465"/>
                  </a:moveTo>
                  <a:lnTo>
                    <a:pt x="350" y="1485"/>
                  </a:lnTo>
                  <a:lnTo>
                    <a:pt x="326" y="1486"/>
                  </a:lnTo>
                  <a:lnTo>
                    <a:pt x="306" y="1490"/>
                  </a:lnTo>
                  <a:lnTo>
                    <a:pt x="294" y="1471"/>
                  </a:lnTo>
                  <a:lnTo>
                    <a:pt x="316" y="1467"/>
                  </a:lnTo>
                  <a:lnTo>
                    <a:pt x="320" y="1467"/>
                  </a:lnTo>
                  <a:lnTo>
                    <a:pt x="346" y="1465"/>
                  </a:lnTo>
                  <a:close/>
                  <a:moveTo>
                    <a:pt x="468" y="1458"/>
                  </a:moveTo>
                  <a:lnTo>
                    <a:pt x="472" y="1477"/>
                  </a:lnTo>
                  <a:lnTo>
                    <a:pt x="424" y="1480"/>
                  </a:lnTo>
                  <a:lnTo>
                    <a:pt x="418" y="1461"/>
                  </a:lnTo>
                  <a:lnTo>
                    <a:pt x="468" y="1458"/>
                  </a:lnTo>
                  <a:close/>
                  <a:moveTo>
                    <a:pt x="544" y="1458"/>
                  </a:moveTo>
                  <a:lnTo>
                    <a:pt x="594" y="1458"/>
                  </a:lnTo>
                  <a:lnTo>
                    <a:pt x="594" y="1477"/>
                  </a:lnTo>
                  <a:lnTo>
                    <a:pt x="544" y="1477"/>
                  </a:lnTo>
                  <a:lnTo>
                    <a:pt x="544" y="1458"/>
                  </a:lnTo>
                  <a:close/>
                  <a:moveTo>
                    <a:pt x="677" y="1429"/>
                  </a:moveTo>
                  <a:lnTo>
                    <a:pt x="703" y="1444"/>
                  </a:lnTo>
                  <a:lnTo>
                    <a:pt x="669" y="1461"/>
                  </a:lnTo>
                  <a:lnTo>
                    <a:pt x="641" y="1447"/>
                  </a:lnTo>
                  <a:lnTo>
                    <a:pt x="677" y="1429"/>
                  </a:lnTo>
                  <a:close/>
                  <a:moveTo>
                    <a:pt x="765" y="1386"/>
                  </a:moveTo>
                  <a:lnTo>
                    <a:pt x="791" y="1400"/>
                  </a:lnTo>
                  <a:lnTo>
                    <a:pt x="757" y="1418"/>
                  </a:lnTo>
                  <a:lnTo>
                    <a:pt x="729" y="1404"/>
                  </a:lnTo>
                  <a:lnTo>
                    <a:pt x="765" y="1386"/>
                  </a:lnTo>
                  <a:close/>
                  <a:moveTo>
                    <a:pt x="847" y="1342"/>
                  </a:moveTo>
                  <a:lnTo>
                    <a:pt x="877" y="1355"/>
                  </a:lnTo>
                  <a:lnTo>
                    <a:pt x="843" y="1373"/>
                  </a:lnTo>
                  <a:lnTo>
                    <a:pt x="815" y="1360"/>
                  </a:lnTo>
                  <a:lnTo>
                    <a:pt x="847" y="1342"/>
                  </a:lnTo>
                  <a:close/>
                  <a:moveTo>
                    <a:pt x="937" y="1297"/>
                  </a:moveTo>
                  <a:lnTo>
                    <a:pt x="961" y="1312"/>
                  </a:lnTo>
                  <a:lnTo>
                    <a:pt x="947" y="1318"/>
                  </a:lnTo>
                  <a:lnTo>
                    <a:pt x="927" y="1328"/>
                  </a:lnTo>
                  <a:lnTo>
                    <a:pt x="899" y="1315"/>
                  </a:lnTo>
                  <a:lnTo>
                    <a:pt x="919" y="1304"/>
                  </a:lnTo>
                  <a:lnTo>
                    <a:pt x="921" y="1303"/>
                  </a:lnTo>
                  <a:lnTo>
                    <a:pt x="937" y="1297"/>
                  </a:lnTo>
                  <a:close/>
                  <a:moveTo>
                    <a:pt x="1033" y="1258"/>
                  </a:moveTo>
                  <a:lnTo>
                    <a:pt x="1057" y="1274"/>
                  </a:lnTo>
                  <a:lnTo>
                    <a:pt x="1019" y="1289"/>
                  </a:lnTo>
                  <a:lnTo>
                    <a:pt x="995" y="1274"/>
                  </a:lnTo>
                  <a:lnTo>
                    <a:pt x="1033" y="1258"/>
                  </a:lnTo>
                  <a:close/>
                  <a:moveTo>
                    <a:pt x="1145" y="1228"/>
                  </a:moveTo>
                  <a:lnTo>
                    <a:pt x="1159" y="1246"/>
                  </a:lnTo>
                  <a:lnTo>
                    <a:pt x="1113" y="1255"/>
                  </a:lnTo>
                  <a:lnTo>
                    <a:pt x="1099" y="1237"/>
                  </a:lnTo>
                  <a:lnTo>
                    <a:pt x="1145" y="1228"/>
                  </a:lnTo>
                  <a:close/>
                  <a:moveTo>
                    <a:pt x="1259" y="1205"/>
                  </a:moveTo>
                  <a:lnTo>
                    <a:pt x="1273" y="1224"/>
                  </a:lnTo>
                  <a:lnTo>
                    <a:pt x="1227" y="1233"/>
                  </a:lnTo>
                  <a:lnTo>
                    <a:pt x="1213" y="1214"/>
                  </a:lnTo>
                  <a:lnTo>
                    <a:pt x="1259" y="1205"/>
                  </a:lnTo>
                  <a:close/>
                  <a:moveTo>
                    <a:pt x="1375" y="1183"/>
                  </a:moveTo>
                  <a:lnTo>
                    <a:pt x="1389" y="1201"/>
                  </a:lnTo>
                  <a:lnTo>
                    <a:pt x="1343" y="1210"/>
                  </a:lnTo>
                  <a:lnTo>
                    <a:pt x="1329" y="1192"/>
                  </a:lnTo>
                  <a:lnTo>
                    <a:pt x="1375" y="1183"/>
                  </a:lnTo>
                  <a:close/>
                  <a:moveTo>
                    <a:pt x="1499" y="1170"/>
                  </a:moveTo>
                  <a:lnTo>
                    <a:pt x="1505" y="1189"/>
                  </a:lnTo>
                  <a:lnTo>
                    <a:pt x="1457" y="1194"/>
                  </a:lnTo>
                  <a:lnTo>
                    <a:pt x="1449" y="1174"/>
                  </a:lnTo>
                  <a:lnTo>
                    <a:pt x="1499" y="1170"/>
                  </a:lnTo>
                  <a:close/>
                  <a:moveTo>
                    <a:pt x="1609" y="1150"/>
                  </a:moveTo>
                  <a:lnTo>
                    <a:pt x="1625" y="1168"/>
                  </a:lnTo>
                  <a:lnTo>
                    <a:pt x="1581" y="1178"/>
                  </a:lnTo>
                  <a:lnTo>
                    <a:pt x="1565" y="1160"/>
                  </a:lnTo>
                  <a:lnTo>
                    <a:pt x="1609" y="1150"/>
                  </a:lnTo>
                  <a:close/>
                  <a:moveTo>
                    <a:pt x="1717" y="1123"/>
                  </a:moveTo>
                  <a:lnTo>
                    <a:pt x="1737" y="1140"/>
                  </a:lnTo>
                  <a:lnTo>
                    <a:pt x="1709" y="1148"/>
                  </a:lnTo>
                  <a:lnTo>
                    <a:pt x="1707" y="1149"/>
                  </a:lnTo>
                  <a:lnTo>
                    <a:pt x="1693" y="1152"/>
                  </a:lnTo>
                  <a:lnTo>
                    <a:pt x="1675" y="1134"/>
                  </a:lnTo>
                  <a:lnTo>
                    <a:pt x="1689" y="1131"/>
                  </a:lnTo>
                  <a:lnTo>
                    <a:pt x="1717" y="1123"/>
                  </a:lnTo>
                  <a:close/>
                  <a:moveTo>
                    <a:pt x="1823" y="1092"/>
                  </a:moveTo>
                  <a:lnTo>
                    <a:pt x="1843" y="1109"/>
                  </a:lnTo>
                  <a:lnTo>
                    <a:pt x="1801" y="1121"/>
                  </a:lnTo>
                  <a:lnTo>
                    <a:pt x="1781" y="1104"/>
                  </a:lnTo>
                  <a:lnTo>
                    <a:pt x="1823" y="1092"/>
                  </a:lnTo>
                  <a:close/>
                  <a:moveTo>
                    <a:pt x="1929" y="1060"/>
                  </a:moveTo>
                  <a:lnTo>
                    <a:pt x="1949" y="1077"/>
                  </a:lnTo>
                  <a:lnTo>
                    <a:pt x="1907" y="1090"/>
                  </a:lnTo>
                  <a:lnTo>
                    <a:pt x="1887" y="1073"/>
                  </a:lnTo>
                  <a:lnTo>
                    <a:pt x="1929" y="1060"/>
                  </a:lnTo>
                  <a:close/>
                  <a:moveTo>
                    <a:pt x="2039" y="1030"/>
                  </a:moveTo>
                  <a:lnTo>
                    <a:pt x="2057" y="1048"/>
                  </a:lnTo>
                  <a:lnTo>
                    <a:pt x="2013" y="1058"/>
                  </a:lnTo>
                  <a:lnTo>
                    <a:pt x="2013" y="1059"/>
                  </a:lnTo>
                  <a:lnTo>
                    <a:pt x="1993" y="1042"/>
                  </a:lnTo>
                  <a:lnTo>
                    <a:pt x="1995" y="1041"/>
                  </a:lnTo>
                  <a:lnTo>
                    <a:pt x="1997" y="1041"/>
                  </a:lnTo>
                  <a:lnTo>
                    <a:pt x="2039" y="1030"/>
                  </a:lnTo>
                  <a:close/>
                  <a:moveTo>
                    <a:pt x="2149" y="1003"/>
                  </a:moveTo>
                  <a:lnTo>
                    <a:pt x="2147" y="1003"/>
                  </a:lnTo>
                  <a:lnTo>
                    <a:pt x="2147" y="1003"/>
                  </a:lnTo>
                  <a:lnTo>
                    <a:pt x="2169" y="1020"/>
                  </a:lnTo>
                  <a:lnTo>
                    <a:pt x="2169" y="1020"/>
                  </a:lnTo>
                  <a:lnTo>
                    <a:pt x="2167" y="1020"/>
                  </a:lnTo>
                  <a:lnTo>
                    <a:pt x="2123" y="1031"/>
                  </a:lnTo>
                  <a:lnTo>
                    <a:pt x="2105" y="1014"/>
                  </a:lnTo>
                  <a:lnTo>
                    <a:pt x="2149" y="1003"/>
                  </a:lnTo>
                  <a:close/>
                  <a:moveTo>
                    <a:pt x="2251" y="970"/>
                  </a:moveTo>
                  <a:lnTo>
                    <a:pt x="2273" y="987"/>
                  </a:lnTo>
                  <a:lnTo>
                    <a:pt x="2231" y="1000"/>
                  </a:lnTo>
                  <a:lnTo>
                    <a:pt x="2209" y="983"/>
                  </a:lnTo>
                  <a:lnTo>
                    <a:pt x="2251" y="970"/>
                  </a:lnTo>
                  <a:close/>
                  <a:moveTo>
                    <a:pt x="2339" y="932"/>
                  </a:moveTo>
                  <a:lnTo>
                    <a:pt x="2369" y="945"/>
                  </a:lnTo>
                  <a:lnTo>
                    <a:pt x="2337" y="963"/>
                  </a:lnTo>
                  <a:lnTo>
                    <a:pt x="2307" y="951"/>
                  </a:lnTo>
                  <a:lnTo>
                    <a:pt x="2339" y="932"/>
                  </a:lnTo>
                  <a:close/>
                  <a:moveTo>
                    <a:pt x="2419" y="885"/>
                  </a:moveTo>
                  <a:lnTo>
                    <a:pt x="2449" y="898"/>
                  </a:lnTo>
                  <a:lnTo>
                    <a:pt x="2417" y="917"/>
                  </a:lnTo>
                  <a:lnTo>
                    <a:pt x="2387" y="904"/>
                  </a:lnTo>
                  <a:lnTo>
                    <a:pt x="2419" y="885"/>
                  </a:lnTo>
                  <a:close/>
                  <a:moveTo>
                    <a:pt x="2523" y="847"/>
                  </a:moveTo>
                  <a:lnTo>
                    <a:pt x="2541" y="865"/>
                  </a:lnTo>
                  <a:lnTo>
                    <a:pt x="2497" y="876"/>
                  </a:lnTo>
                  <a:lnTo>
                    <a:pt x="2479" y="859"/>
                  </a:lnTo>
                  <a:lnTo>
                    <a:pt x="2523" y="847"/>
                  </a:lnTo>
                  <a:close/>
                  <a:moveTo>
                    <a:pt x="2633" y="819"/>
                  </a:moveTo>
                  <a:lnTo>
                    <a:pt x="2651" y="836"/>
                  </a:lnTo>
                  <a:lnTo>
                    <a:pt x="2607" y="848"/>
                  </a:lnTo>
                  <a:lnTo>
                    <a:pt x="2589" y="830"/>
                  </a:lnTo>
                  <a:lnTo>
                    <a:pt x="2633" y="819"/>
                  </a:lnTo>
                  <a:close/>
                  <a:moveTo>
                    <a:pt x="2741" y="791"/>
                  </a:moveTo>
                  <a:lnTo>
                    <a:pt x="2759" y="808"/>
                  </a:lnTo>
                  <a:lnTo>
                    <a:pt x="2717" y="819"/>
                  </a:lnTo>
                  <a:lnTo>
                    <a:pt x="2697" y="802"/>
                  </a:lnTo>
                  <a:lnTo>
                    <a:pt x="2741" y="791"/>
                  </a:lnTo>
                  <a:close/>
                  <a:moveTo>
                    <a:pt x="2865" y="775"/>
                  </a:moveTo>
                  <a:lnTo>
                    <a:pt x="2873" y="794"/>
                  </a:lnTo>
                  <a:lnTo>
                    <a:pt x="2825" y="799"/>
                  </a:lnTo>
                  <a:lnTo>
                    <a:pt x="2817" y="780"/>
                  </a:lnTo>
                  <a:lnTo>
                    <a:pt x="2865" y="775"/>
                  </a:lnTo>
                  <a:close/>
                  <a:moveTo>
                    <a:pt x="2979" y="757"/>
                  </a:moveTo>
                  <a:lnTo>
                    <a:pt x="2995" y="776"/>
                  </a:lnTo>
                  <a:lnTo>
                    <a:pt x="2949" y="785"/>
                  </a:lnTo>
                  <a:lnTo>
                    <a:pt x="2933" y="767"/>
                  </a:lnTo>
                  <a:lnTo>
                    <a:pt x="2979" y="757"/>
                  </a:lnTo>
                  <a:close/>
                  <a:moveTo>
                    <a:pt x="3089" y="733"/>
                  </a:moveTo>
                  <a:lnTo>
                    <a:pt x="3109" y="749"/>
                  </a:lnTo>
                  <a:lnTo>
                    <a:pt x="3087" y="756"/>
                  </a:lnTo>
                  <a:lnTo>
                    <a:pt x="3085" y="757"/>
                  </a:lnTo>
                  <a:lnTo>
                    <a:pt x="3063" y="761"/>
                  </a:lnTo>
                  <a:lnTo>
                    <a:pt x="3047" y="743"/>
                  </a:lnTo>
                  <a:lnTo>
                    <a:pt x="3067" y="739"/>
                  </a:lnTo>
                  <a:lnTo>
                    <a:pt x="3089" y="733"/>
                  </a:lnTo>
                  <a:close/>
                  <a:moveTo>
                    <a:pt x="3193" y="700"/>
                  </a:moveTo>
                  <a:lnTo>
                    <a:pt x="3213" y="717"/>
                  </a:lnTo>
                  <a:lnTo>
                    <a:pt x="3171" y="730"/>
                  </a:lnTo>
                  <a:lnTo>
                    <a:pt x="3151" y="713"/>
                  </a:lnTo>
                  <a:lnTo>
                    <a:pt x="3193" y="700"/>
                  </a:lnTo>
                  <a:close/>
                  <a:moveTo>
                    <a:pt x="3295" y="666"/>
                  </a:moveTo>
                  <a:lnTo>
                    <a:pt x="3317" y="683"/>
                  </a:lnTo>
                  <a:lnTo>
                    <a:pt x="3277" y="696"/>
                  </a:lnTo>
                  <a:lnTo>
                    <a:pt x="3255" y="680"/>
                  </a:lnTo>
                  <a:lnTo>
                    <a:pt x="3295" y="666"/>
                  </a:lnTo>
                  <a:close/>
                  <a:moveTo>
                    <a:pt x="3401" y="633"/>
                  </a:moveTo>
                  <a:lnTo>
                    <a:pt x="3421" y="650"/>
                  </a:lnTo>
                  <a:lnTo>
                    <a:pt x="3393" y="658"/>
                  </a:lnTo>
                  <a:lnTo>
                    <a:pt x="3379" y="663"/>
                  </a:lnTo>
                  <a:lnTo>
                    <a:pt x="3357" y="646"/>
                  </a:lnTo>
                  <a:lnTo>
                    <a:pt x="3373" y="641"/>
                  </a:lnTo>
                  <a:lnTo>
                    <a:pt x="3373" y="641"/>
                  </a:lnTo>
                  <a:lnTo>
                    <a:pt x="3401" y="633"/>
                  </a:lnTo>
                  <a:close/>
                  <a:moveTo>
                    <a:pt x="3507" y="602"/>
                  </a:moveTo>
                  <a:lnTo>
                    <a:pt x="3527" y="619"/>
                  </a:lnTo>
                  <a:lnTo>
                    <a:pt x="3485" y="632"/>
                  </a:lnTo>
                  <a:lnTo>
                    <a:pt x="3465" y="615"/>
                  </a:lnTo>
                  <a:lnTo>
                    <a:pt x="3507" y="602"/>
                  </a:lnTo>
                  <a:close/>
                  <a:moveTo>
                    <a:pt x="3623" y="578"/>
                  </a:moveTo>
                  <a:lnTo>
                    <a:pt x="3637" y="597"/>
                  </a:lnTo>
                  <a:lnTo>
                    <a:pt x="3591" y="605"/>
                  </a:lnTo>
                  <a:lnTo>
                    <a:pt x="3577" y="587"/>
                  </a:lnTo>
                  <a:lnTo>
                    <a:pt x="3623" y="578"/>
                  </a:lnTo>
                  <a:close/>
                  <a:moveTo>
                    <a:pt x="3731" y="552"/>
                  </a:moveTo>
                  <a:lnTo>
                    <a:pt x="3751" y="568"/>
                  </a:lnTo>
                  <a:lnTo>
                    <a:pt x="3709" y="582"/>
                  </a:lnTo>
                  <a:lnTo>
                    <a:pt x="3689" y="565"/>
                  </a:lnTo>
                  <a:lnTo>
                    <a:pt x="3731" y="552"/>
                  </a:lnTo>
                  <a:close/>
                  <a:moveTo>
                    <a:pt x="3835" y="519"/>
                  </a:moveTo>
                  <a:lnTo>
                    <a:pt x="3855" y="535"/>
                  </a:lnTo>
                  <a:lnTo>
                    <a:pt x="3813" y="549"/>
                  </a:lnTo>
                  <a:lnTo>
                    <a:pt x="3793" y="532"/>
                  </a:lnTo>
                  <a:lnTo>
                    <a:pt x="3835" y="519"/>
                  </a:lnTo>
                  <a:close/>
                  <a:moveTo>
                    <a:pt x="3938" y="486"/>
                  </a:moveTo>
                  <a:lnTo>
                    <a:pt x="3958" y="502"/>
                  </a:lnTo>
                  <a:lnTo>
                    <a:pt x="3916" y="516"/>
                  </a:lnTo>
                  <a:lnTo>
                    <a:pt x="3897" y="499"/>
                  </a:lnTo>
                  <a:lnTo>
                    <a:pt x="3938" y="486"/>
                  </a:lnTo>
                  <a:close/>
                  <a:moveTo>
                    <a:pt x="4044" y="454"/>
                  </a:moveTo>
                  <a:lnTo>
                    <a:pt x="4064" y="471"/>
                  </a:lnTo>
                  <a:lnTo>
                    <a:pt x="4020" y="483"/>
                  </a:lnTo>
                  <a:lnTo>
                    <a:pt x="4002" y="466"/>
                  </a:lnTo>
                  <a:lnTo>
                    <a:pt x="4044" y="454"/>
                  </a:lnTo>
                  <a:close/>
                  <a:moveTo>
                    <a:pt x="4150" y="424"/>
                  </a:moveTo>
                  <a:lnTo>
                    <a:pt x="4172" y="440"/>
                  </a:lnTo>
                  <a:lnTo>
                    <a:pt x="4158" y="445"/>
                  </a:lnTo>
                  <a:lnTo>
                    <a:pt x="4158" y="445"/>
                  </a:lnTo>
                  <a:lnTo>
                    <a:pt x="4128" y="453"/>
                  </a:lnTo>
                  <a:lnTo>
                    <a:pt x="4108" y="436"/>
                  </a:lnTo>
                  <a:lnTo>
                    <a:pt x="4138" y="428"/>
                  </a:lnTo>
                  <a:lnTo>
                    <a:pt x="4150" y="424"/>
                  </a:lnTo>
                  <a:close/>
                  <a:moveTo>
                    <a:pt x="4254" y="391"/>
                  </a:moveTo>
                  <a:lnTo>
                    <a:pt x="4276" y="407"/>
                  </a:lnTo>
                  <a:lnTo>
                    <a:pt x="4234" y="421"/>
                  </a:lnTo>
                  <a:lnTo>
                    <a:pt x="4212" y="404"/>
                  </a:lnTo>
                  <a:lnTo>
                    <a:pt x="4254" y="391"/>
                  </a:lnTo>
                  <a:close/>
                  <a:moveTo>
                    <a:pt x="4358" y="357"/>
                  </a:moveTo>
                  <a:lnTo>
                    <a:pt x="4380" y="374"/>
                  </a:lnTo>
                  <a:lnTo>
                    <a:pt x="4338" y="387"/>
                  </a:lnTo>
                  <a:lnTo>
                    <a:pt x="4316" y="371"/>
                  </a:lnTo>
                  <a:lnTo>
                    <a:pt x="4358" y="357"/>
                  </a:lnTo>
                  <a:close/>
                  <a:moveTo>
                    <a:pt x="4462" y="324"/>
                  </a:moveTo>
                  <a:lnTo>
                    <a:pt x="4484" y="341"/>
                  </a:lnTo>
                  <a:lnTo>
                    <a:pt x="4442" y="354"/>
                  </a:lnTo>
                  <a:lnTo>
                    <a:pt x="4420" y="338"/>
                  </a:lnTo>
                  <a:lnTo>
                    <a:pt x="4462" y="324"/>
                  </a:lnTo>
                  <a:close/>
                  <a:moveTo>
                    <a:pt x="4566" y="291"/>
                  </a:moveTo>
                  <a:lnTo>
                    <a:pt x="4588" y="308"/>
                  </a:lnTo>
                  <a:lnTo>
                    <a:pt x="4546" y="321"/>
                  </a:lnTo>
                  <a:lnTo>
                    <a:pt x="4524" y="304"/>
                  </a:lnTo>
                  <a:lnTo>
                    <a:pt x="4566" y="291"/>
                  </a:lnTo>
                  <a:close/>
                  <a:moveTo>
                    <a:pt x="4674" y="260"/>
                  </a:moveTo>
                  <a:lnTo>
                    <a:pt x="4692" y="277"/>
                  </a:lnTo>
                  <a:lnTo>
                    <a:pt x="4650" y="289"/>
                  </a:lnTo>
                  <a:lnTo>
                    <a:pt x="4630" y="272"/>
                  </a:lnTo>
                  <a:lnTo>
                    <a:pt x="4674" y="260"/>
                  </a:lnTo>
                  <a:close/>
                  <a:moveTo>
                    <a:pt x="4780" y="230"/>
                  </a:moveTo>
                  <a:lnTo>
                    <a:pt x="4800" y="246"/>
                  </a:lnTo>
                  <a:lnTo>
                    <a:pt x="4770" y="256"/>
                  </a:lnTo>
                  <a:lnTo>
                    <a:pt x="4770" y="256"/>
                  </a:lnTo>
                  <a:lnTo>
                    <a:pt x="4758" y="259"/>
                  </a:lnTo>
                  <a:lnTo>
                    <a:pt x="4738" y="242"/>
                  </a:lnTo>
                  <a:lnTo>
                    <a:pt x="4750" y="239"/>
                  </a:lnTo>
                  <a:lnTo>
                    <a:pt x="4780" y="230"/>
                  </a:lnTo>
                  <a:close/>
                  <a:moveTo>
                    <a:pt x="4884" y="197"/>
                  </a:moveTo>
                  <a:lnTo>
                    <a:pt x="4904" y="213"/>
                  </a:lnTo>
                  <a:lnTo>
                    <a:pt x="4862" y="226"/>
                  </a:lnTo>
                  <a:lnTo>
                    <a:pt x="4842" y="210"/>
                  </a:lnTo>
                  <a:lnTo>
                    <a:pt x="4884" y="197"/>
                  </a:lnTo>
                  <a:close/>
                  <a:moveTo>
                    <a:pt x="4988" y="163"/>
                  </a:moveTo>
                  <a:lnTo>
                    <a:pt x="5008" y="180"/>
                  </a:lnTo>
                  <a:lnTo>
                    <a:pt x="4966" y="193"/>
                  </a:lnTo>
                  <a:lnTo>
                    <a:pt x="4946" y="177"/>
                  </a:lnTo>
                  <a:lnTo>
                    <a:pt x="4988" y="163"/>
                  </a:lnTo>
                  <a:close/>
                  <a:moveTo>
                    <a:pt x="5092" y="130"/>
                  </a:moveTo>
                  <a:lnTo>
                    <a:pt x="5112" y="147"/>
                  </a:lnTo>
                  <a:lnTo>
                    <a:pt x="5070" y="160"/>
                  </a:lnTo>
                  <a:lnTo>
                    <a:pt x="5050" y="144"/>
                  </a:lnTo>
                  <a:lnTo>
                    <a:pt x="5092" y="130"/>
                  </a:lnTo>
                  <a:close/>
                  <a:moveTo>
                    <a:pt x="5196" y="97"/>
                  </a:moveTo>
                  <a:lnTo>
                    <a:pt x="5216" y="114"/>
                  </a:lnTo>
                  <a:lnTo>
                    <a:pt x="5174" y="127"/>
                  </a:lnTo>
                  <a:lnTo>
                    <a:pt x="5154" y="110"/>
                  </a:lnTo>
                  <a:lnTo>
                    <a:pt x="5196" y="97"/>
                  </a:lnTo>
                  <a:close/>
                  <a:moveTo>
                    <a:pt x="5300" y="64"/>
                  </a:moveTo>
                  <a:lnTo>
                    <a:pt x="5320" y="81"/>
                  </a:lnTo>
                  <a:lnTo>
                    <a:pt x="5278" y="94"/>
                  </a:lnTo>
                  <a:lnTo>
                    <a:pt x="5258" y="77"/>
                  </a:lnTo>
                  <a:lnTo>
                    <a:pt x="5300" y="64"/>
                  </a:lnTo>
                  <a:close/>
                  <a:moveTo>
                    <a:pt x="5404" y="32"/>
                  </a:moveTo>
                  <a:lnTo>
                    <a:pt x="5424" y="48"/>
                  </a:lnTo>
                  <a:lnTo>
                    <a:pt x="5384" y="61"/>
                  </a:lnTo>
                  <a:lnTo>
                    <a:pt x="5384" y="61"/>
                  </a:lnTo>
                  <a:lnTo>
                    <a:pt x="5382" y="61"/>
                  </a:lnTo>
                  <a:lnTo>
                    <a:pt x="5362" y="44"/>
                  </a:lnTo>
                  <a:lnTo>
                    <a:pt x="5362" y="44"/>
                  </a:lnTo>
                  <a:lnTo>
                    <a:pt x="5362" y="44"/>
                  </a:lnTo>
                  <a:lnTo>
                    <a:pt x="5404" y="32"/>
                  </a:lnTo>
                  <a:close/>
                  <a:moveTo>
                    <a:pt x="5510" y="0"/>
                  </a:moveTo>
                  <a:lnTo>
                    <a:pt x="5530" y="17"/>
                  </a:lnTo>
                  <a:lnTo>
                    <a:pt x="5488" y="30"/>
                  </a:lnTo>
                  <a:lnTo>
                    <a:pt x="5468" y="13"/>
                  </a:lnTo>
                  <a:lnTo>
                    <a:pt x="5510" y="0"/>
                  </a:lnTo>
                  <a:close/>
                </a:path>
              </a:pathLst>
            </a:custGeom>
            <a:solidFill>
              <a:srgbClr val="FFA600"/>
            </a:solidFill>
            <a:ln w="0">
              <a:solidFill>
                <a:srgbClr val="FFA6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40" name="Freeform 134"/>
            <p:cNvSpPr>
              <a:spLocks noEditPoints="1"/>
            </p:cNvSpPr>
            <p:nvPr/>
          </p:nvSpPr>
          <p:spPr bwMode="auto">
            <a:xfrm>
              <a:off x="1593" y="1374"/>
              <a:ext cx="2767" cy="1572"/>
            </a:xfrm>
            <a:custGeom>
              <a:avLst/>
              <a:gdLst>
                <a:gd name="T0" fmla="*/ 921 w 5534"/>
                <a:gd name="T1" fmla="*/ 1279 h 1572"/>
                <a:gd name="T2" fmla="*/ 921 w 5534"/>
                <a:gd name="T3" fmla="*/ 1279 h 1572"/>
                <a:gd name="T4" fmla="*/ 1999 w 5534"/>
                <a:gd name="T5" fmla="*/ 1021 h 1572"/>
                <a:gd name="T6" fmla="*/ 1999 w 5534"/>
                <a:gd name="T7" fmla="*/ 1021 h 1572"/>
                <a:gd name="T8" fmla="*/ 4592 w 5534"/>
                <a:gd name="T9" fmla="*/ 276 h 1572"/>
                <a:gd name="T10" fmla="*/ 4594 w 5534"/>
                <a:gd name="T11" fmla="*/ 276 h 1572"/>
                <a:gd name="T12" fmla="*/ 5534 w 5534"/>
                <a:gd name="T13" fmla="*/ 17 h 1572"/>
                <a:gd name="T14" fmla="*/ 4768 w 5534"/>
                <a:gd name="T15" fmla="*/ 252 h 1572"/>
                <a:gd name="T16" fmla="*/ 4156 w 5534"/>
                <a:gd name="T17" fmla="*/ 437 h 1572"/>
                <a:gd name="T18" fmla="*/ 3697 w 5534"/>
                <a:gd name="T19" fmla="*/ 575 h 1572"/>
                <a:gd name="T20" fmla="*/ 3695 w 5534"/>
                <a:gd name="T21" fmla="*/ 575 h 1572"/>
                <a:gd name="T22" fmla="*/ 3545 w 5534"/>
                <a:gd name="T23" fmla="*/ 604 h 1572"/>
                <a:gd name="T24" fmla="*/ 3391 w 5534"/>
                <a:gd name="T25" fmla="*/ 646 h 1572"/>
                <a:gd name="T26" fmla="*/ 3229 w 5534"/>
                <a:gd name="T27" fmla="*/ 699 h 1572"/>
                <a:gd name="T28" fmla="*/ 3085 w 5534"/>
                <a:gd name="T29" fmla="*/ 744 h 1572"/>
                <a:gd name="T30" fmla="*/ 2929 w 5534"/>
                <a:gd name="T31" fmla="*/ 775 h 1572"/>
                <a:gd name="T32" fmla="*/ 2775 w 5534"/>
                <a:gd name="T33" fmla="*/ 790 h 1572"/>
                <a:gd name="T34" fmla="*/ 2325 w 5534"/>
                <a:gd name="T35" fmla="*/ 953 h 1572"/>
                <a:gd name="T36" fmla="*/ 2319 w 5534"/>
                <a:gd name="T37" fmla="*/ 955 h 1572"/>
                <a:gd name="T38" fmla="*/ 2013 w 5534"/>
                <a:gd name="T39" fmla="*/ 1040 h 1572"/>
                <a:gd name="T40" fmla="*/ 1705 w 5534"/>
                <a:gd name="T41" fmla="*/ 1130 h 1572"/>
                <a:gd name="T42" fmla="*/ 1547 w 5534"/>
                <a:gd name="T43" fmla="*/ 1166 h 1572"/>
                <a:gd name="T44" fmla="*/ 1399 w 5534"/>
                <a:gd name="T45" fmla="*/ 1180 h 1572"/>
                <a:gd name="T46" fmla="*/ 1091 w 5534"/>
                <a:gd name="T47" fmla="*/ 1238 h 1572"/>
                <a:gd name="T48" fmla="*/ 793 w 5534"/>
                <a:gd name="T49" fmla="*/ 1377 h 1572"/>
                <a:gd name="T50" fmla="*/ 633 w 5534"/>
                <a:gd name="T51" fmla="*/ 1455 h 1572"/>
                <a:gd name="T52" fmla="*/ 474 w 5534"/>
                <a:gd name="T53" fmla="*/ 1454 h 1572"/>
                <a:gd name="T54" fmla="*/ 328 w 5534"/>
                <a:gd name="T55" fmla="*/ 1463 h 1572"/>
                <a:gd name="T56" fmla="*/ 30 w 5534"/>
                <a:gd name="T57" fmla="*/ 1572 h 1572"/>
                <a:gd name="T58" fmla="*/ 152 w 5534"/>
                <a:gd name="T59" fmla="*/ 1474 h 1572"/>
                <a:gd name="T60" fmla="*/ 160 w 5534"/>
                <a:gd name="T61" fmla="*/ 1471 h 1572"/>
                <a:gd name="T62" fmla="*/ 314 w 5534"/>
                <a:gd name="T63" fmla="*/ 1443 h 1572"/>
                <a:gd name="T64" fmla="*/ 470 w 5534"/>
                <a:gd name="T65" fmla="*/ 1434 h 1572"/>
                <a:gd name="T66" fmla="*/ 617 w 5534"/>
                <a:gd name="T67" fmla="*/ 1435 h 1572"/>
                <a:gd name="T68" fmla="*/ 765 w 5534"/>
                <a:gd name="T69" fmla="*/ 1363 h 1572"/>
                <a:gd name="T70" fmla="*/ 921 w 5534"/>
                <a:gd name="T71" fmla="*/ 1279 h 1572"/>
                <a:gd name="T72" fmla="*/ 1073 w 5534"/>
                <a:gd name="T73" fmla="*/ 1219 h 1572"/>
                <a:gd name="T74" fmla="*/ 1385 w 5534"/>
                <a:gd name="T75" fmla="*/ 1161 h 1572"/>
                <a:gd name="T76" fmla="*/ 1535 w 5534"/>
                <a:gd name="T77" fmla="*/ 1148 h 1572"/>
                <a:gd name="T78" fmla="*/ 1689 w 5534"/>
                <a:gd name="T79" fmla="*/ 1112 h 1572"/>
                <a:gd name="T80" fmla="*/ 1993 w 5534"/>
                <a:gd name="T81" fmla="*/ 1023 h 1572"/>
                <a:gd name="T82" fmla="*/ 2147 w 5534"/>
                <a:gd name="T83" fmla="*/ 985 h 1572"/>
                <a:gd name="T84" fmla="*/ 2297 w 5534"/>
                <a:gd name="T85" fmla="*/ 938 h 1572"/>
                <a:gd name="T86" fmla="*/ 2451 w 5534"/>
                <a:gd name="T87" fmla="*/ 849 h 1572"/>
                <a:gd name="T88" fmla="*/ 2759 w 5534"/>
                <a:gd name="T89" fmla="*/ 771 h 1572"/>
                <a:gd name="T90" fmla="*/ 2913 w 5534"/>
                <a:gd name="T91" fmla="*/ 758 h 1572"/>
                <a:gd name="T92" fmla="*/ 3067 w 5534"/>
                <a:gd name="T93" fmla="*/ 726 h 1572"/>
                <a:gd name="T94" fmla="*/ 3217 w 5534"/>
                <a:gd name="T95" fmla="*/ 680 h 1572"/>
                <a:gd name="T96" fmla="*/ 3373 w 5534"/>
                <a:gd name="T97" fmla="*/ 629 h 1572"/>
                <a:gd name="T98" fmla="*/ 3527 w 5534"/>
                <a:gd name="T99" fmla="*/ 586 h 1572"/>
                <a:gd name="T100" fmla="*/ 3679 w 5534"/>
                <a:gd name="T101" fmla="*/ 557 h 1572"/>
                <a:gd name="T102" fmla="*/ 4136 w 5534"/>
                <a:gd name="T103" fmla="*/ 420 h 1572"/>
                <a:gd name="T104" fmla="*/ 4596 w 5534"/>
                <a:gd name="T105" fmla="*/ 276 h 1572"/>
                <a:gd name="T106" fmla="*/ 4748 w 5534"/>
                <a:gd name="T107" fmla="*/ 235 h 1572"/>
                <a:gd name="T108" fmla="*/ 5514 w 5534"/>
                <a:gd name="T109" fmla="*/ 0 h 1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34" h="1572">
                  <a:moveTo>
                    <a:pt x="921" y="1279"/>
                  </a:moveTo>
                  <a:lnTo>
                    <a:pt x="921" y="1279"/>
                  </a:lnTo>
                  <a:lnTo>
                    <a:pt x="919" y="1280"/>
                  </a:lnTo>
                  <a:lnTo>
                    <a:pt x="921" y="1279"/>
                  </a:lnTo>
                  <a:close/>
                  <a:moveTo>
                    <a:pt x="1999" y="1021"/>
                  </a:moveTo>
                  <a:lnTo>
                    <a:pt x="1999" y="1021"/>
                  </a:lnTo>
                  <a:lnTo>
                    <a:pt x="1995" y="1022"/>
                  </a:lnTo>
                  <a:lnTo>
                    <a:pt x="1999" y="1021"/>
                  </a:lnTo>
                  <a:close/>
                  <a:moveTo>
                    <a:pt x="4594" y="276"/>
                  </a:moveTo>
                  <a:lnTo>
                    <a:pt x="4592" y="276"/>
                  </a:lnTo>
                  <a:lnTo>
                    <a:pt x="4588" y="277"/>
                  </a:lnTo>
                  <a:lnTo>
                    <a:pt x="4594" y="276"/>
                  </a:lnTo>
                  <a:close/>
                  <a:moveTo>
                    <a:pt x="5514" y="0"/>
                  </a:moveTo>
                  <a:lnTo>
                    <a:pt x="5534" y="17"/>
                  </a:lnTo>
                  <a:lnTo>
                    <a:pt x="5380" y="63"/>
                  </a:lnTo>
                  <a:lnTo>
                    <a:pt x="4768" y="252"/>
                  </a:lnTo>
                  <a:lnTo>
                    <a:pt x="4614" y="293"/>
                  </a:lnTo>
                  <a:lnTo>
                    <a:pt x="4156" y="437"/>
                  </a:lnTo>
                  <a:lnTo>
                    <a:pt x="4002" y="480"/>
                  </a:lnTo>
                  <a:lnTo>
                    <a:pt x="3697" y="575"/>
                  </a:lnTo>
                  <a:lnTo>
                    <a:pt x="3697" y="574"/>
                  </a:lnTo>
                  <a:lnTo>
                    <a:pt x="3695" y="575"/>
                  </a:lnTo>
                  <a:lnTo>
                    <a:pt x="3545" y="604"/>
                  </a:lnTo>
                  <a:lnTo>
                    <a:pt x="3545" y="604"/>
                  </a:lnTo>
                  <a:lnTo>
                    <a:pt x="3391" y="646"/>
                  </a:lnTo>
                  <a:lnTo>
                    <a:pt x="3391" y="646"/>
                  </a:lnTo>
                  <a:lnTo>
                    <a:pt x="3239" y="696"/>
                  </a:lnTo>
                  <a:lnTo>
                    <a:pt x="3229" y="699"/>
                  </a:lnTo>
                  <a:lnTo>
                    <a:pt x="3237" y="697"/>
                  </a:lnTo>
                  <a:lnTo>
                    <a:pt x="3085" y="744"/>
                  </a:lnTo>
                  <a:lnTo>
                    <a:pt x="3083" y="744"/>
                  </a:lnTo>
                  <a:lnTo>
                    <a:pt x="2929" y="775"/>
                  </a:lnTo>
                  <a:lnTo>
                    <a:pt x="2925" y="776"/>
                  </a:lnTo>
                  <a:lnTo>
                    <a:pt x="2775" y="790"/>
                  </a:lnTo>
                  <a:lnTo>
                    <a:pt x="2477" y="865"/>
                  </a:lnTo>
                  <a:lnTo>
                    <a:pt x="2325" y="953"/>
                  </a:lnTo>
                  <a:lnTo>
                    <a:pt x="2323" y="953"/>
                  </a:lnTo>
                  <a:lnTo>
                    <a:pt x="2319" y="955"/>
                  </a:lnTo>
                  <a:lnTo>
                    <a:pt x="2165" y="1003"/>
                  </a:lnTo>
                  <a:lnTo>
                    <a:pt x="2013" y="1040"/>
                  </a:lnTo>
                  <a:lnTo>
                    <a:pt x="1707" y="1130"/>
                  </a:lnTo>
                  <a:lnTo>
                    <a:pt x="1705" y="1130"/>
                  </a:lnTo>
                  <a:lnTo>
                    <a:pt x="1551" y="1165"/>
                  </a:lnTo>
                  <a:lnTo>
                    <a:pt x="1547" y="1166"/>
                  </a:lnTo>
                  <a:lnTo>
                    <a:pt x="1399" y="1180"/>
                  </a:lnTo>
                  <a:lnTo>
                    <a:pt x="1399" y="1180"/>
                  </a:lnTo>
                  <a:lnTo>
                    <a:pt x="1091" y="1238"/>
                  </a:lnTo>
                  <a:lnTo>
                    <a:pt x="1091" y="1238"/>
                  </a:lnTo>
                  <a:lnTo>
                    <a:pt x="943" y="1296"/>
                  </a:lnTo>
                  <a:lnTo>
                    <a:pt x="793" y="1377"/>
                  </a:lnTo>
                  <a:lnTo>
                    <a:pt x="639" y="1452"/>
                  </a:lnTo>
                  <a:lnTo>
                    <a:pt x="633" y="1455"/>
                  </a:lnTo>
                  <a:lnTo>
                    <a:pt x="625" y="1455"/>
                  </a:lnTo>
                  <a:lnTo>
                    <a:pt x="474" y="1454"/>
                  </a:lnTo>
                  <a:lnTo>
                    <a:pt x="328" y="1463"/>
                  </a:lnTo>
                  <a:lnTo>
                    <a:pt x="328" y="1463"/>
                  </a:lnTo>
                  <a:lnTo>
                    <a:pt x="178" y="1489"/>
                  </a:lnTo>
                  <a:lnTo>
                    <a:pt x="30" y="1572"/>
                  </a:lnTo>
                  <a:lnTo>
                    <a:pt x="0" y="1559"/>
                  </a:lnTo>
                  <a:lnTo>
                    <a:pt x="152" y="1474"/>
                  </a:lnTo>
                  <a:lnTo>
                    <a:pt x="156" y="1471"/>
                  </a:lnTo>
                  <a:lnTo>
                    <a:pt x="160" y="1471"/>
                  </a:lnTo>
                  <a:lnTo>
                    <a:pt x="314" y="1444"/>
                  </a:lnTo>
                  <a:lnTo>
                    <a:pt x="314" y="1443"/>
                  </a:lnTo>
                  <a:lnTo>
                    <a:pt x="318" y="1443"/>
                  </a:lnTo>
                  <a:lnTo>
                    <a:pt x="470" y="1434"/>
                  </a:lnTo>
                  <a:lnTo>
                    <a:pt x="472" y="1434"/>
                  </a:lnTo>
                  <a:lnTo>
                    <a:pt x="617" y="1435"/>
                  </a:lnTo>
                  <a:lnTo>
                    <a:pt x="765" y="1363"/>
                  </a:lnTo>
                  <a:lnTo>
                    <a:pt x="765" y="1363"/>
                  </a:lnTo>
                  <a:lnTo>
                    <a:pt x="917" y="1282"/>
                  </a:lnTo>
                  <a:lnTo>
                    <a:pt x="921" y="1279"/>
                  </a:lnTo>
                  <a:lnTo>
                    <a:pt x="1071" y="1220"/>
                  </a:lnTo>
                  <a:lnTo>
                    <a:pt x="1073" y="1219"/>
                  </a:lnTo>
                  <a:lnTo>
                    <a:pt x="1077" y="1219"/>
                  </a:lnTo>
                  <a:lnTo>
                    <a:pt x="1385" y="1161"/>
                  </a:lnTo>
                  <a:lnTo>
                    <a:pt x="1389" y="1161"/>
                  </a:lnTo>
                  <a:lnTo>
                    <a:pt x="1535" y="1148"/>
                  </a:lnTo>
                  <a:lnTo>
                    <a:pt x="1535" y="1147"/>
                  </a:lnTo>
                  <a:lnTo>
                    <a:pt x="1689" y="1112"/>
                  </a:lnTo>
                  <a:lnTo>
                    <a:pt x="1689" y="1112"/>
                  </a:lnTo>
                  <a:lnTo>
                    <a:pt x="1993" y="1023"/>
                  </a:lnTo>
                  <a:lnTo>
                    <a:pt x="1999" y="1021"/>
                  </a:lnTo>
                  <a:lnTo>
                    <a:pt x="2147" y="985"/>
                  </a:lnTo>
                  <a:lnTo>
                    <a:pt x="2147" y="985"/>
                  </a:lnTo>
                  <a:lnTo>
                    <a:pt x="2297" y="938"/>
                  </a:lnTo>
                  <a:lnTo>
                    <a:pt x="2449" y="851"/>
                  </a:lnTo>
                  <a:lnTo>
                    <a:pt x="2451" y="849"/>
                  </a:lnTo>
                  <a:lnTo>
                    <a:pt x="2455" y="848"/>
                  </a:lnTo>
                  <a:lnTo>
                    <a:pt x="2759" y="771"/>
                  </a:lnTo>
                  <a:lnTo>
                    <a:pt x="2765" y="771"/>
                  </a:lnTo>
                  <a:lnTo>
                    <a:pt x="2913" y="758"/>
                  </a:lnTo>
                  <a:lnTo>
                    <a:pt x="2913" y="757"/>
                  </a:lnTo>
                  <a:lnTo>
                    <a:pt x="3067" y="726"/>
                  </a:lnTo>
                  <a:lnTo>
                    <a:pt x="3067" y="726"/>
                  </a:lnTo>
                  <a:lnTo>
                    <a:pt x="3217" y="680"/>
                  </a:lnTo>
                  <a:lnTo>
                    <a:pt x="3371" y="629"/>
                  </a:lnTo>
                  <a:lnTo>
                    <a:pt x="3373" y="629"/>
                  </a:lnTo>
                  <a:lnTo>
                    <a:pt x="3527" y="587"/>
                  </a:lnTo>
                  <a:lnTo>
                    <a:pt x="3527" y="586"/>
                  </a:lnTo>
                  <a:lnTo>
                    <a:pt x="3529" y="586"/>
                  </a:lnTo>
                  <a:lnTo>
                    <a:pt x="3679" y="557"/>
                  </a:lnTo>
                  <a:lnTo>
                    <a:pt x="3982" y="463"/>
                  </a:lnTo>
                  <a:lnTo>
                    <a:pt x="4136" y="420"/>
                  </a:lnTo>
                  <a:lnTo>
                    <a:pt x="4592" y="276"/>
                  </a:lnTo>
                  <a:lnTo>
                    <a:pt x="4596" y="276"/>
                  </a:lnTo>
                  <a:lnTo>
                    <a:pt x="4748" y="235"/>
                  </a:lnTo>
                  <a:lnTo>
                    <a:pt x="4748" y="235"/>
                  </a:lnTo>
                  <a:lnTo>
                    <a:pt x="5360" y="46"/>
                  </a:lnTo>
                  <a:lnTo>
                    <a:pt x="5514" y="0"/>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41" name="Freeform 135"/>
            <p:cNvSpPr>
              <a:spLocks noEditPoints="1"/>
            </p:cNvSpPr>
            <p:nvPr/>
          </p:nvSpPr>
          <p:spPr bwMode="auto">
            <a:xfrm>
              <a:off x="1593" y="2052"/>
              <a:ext cx="2764" cy="933"/>
            </a:xfrm>
            <a:custGeom>
              <a:avLst/>
              <a:gdLst>
                <a:gd name="T0" fmla="*/ 28 w 5528"/>
                <a:gd name="T1" fmla="*/ 933 h 933"/>
                <a:gd name="T2" fmla="*/ 320 w 5528"/>
                <a:gd name="T3" fmla="*/ 821 h 933"/>
                <a:gd name="T4" fmla="*/ 322 w 5528"/>
                <a:gd name="T5" fmla="*/ 840 h 933"/>
                <a:gd name="T6" fmla="*/ 316 w 5528"/>
                <a:gd name="T7" fmla="*/ 821 h 933"/>
                <a:gd name="T8" fmla="*/ 717 w 5528"/>
                <a:gd name="T9" fmla="*/ 817 h 933"/>
                <a:gd name="T10" fmla="*/ 538 w 5528"/>
                <a:gd name="T11" fmla="*/ 826 h 933"/>
                <a:gd name="T12" fmla="*/ 911 w 5528"/>
                <a:gd name="T13" fmla="*/ 703 h 933"/>
                <a:gd name="T14" fmla="*/ 767 w 5528"/>
                <a:gd name="T15" fmla="*/ 770 h 933"/>
                <a:gd name="T16" fmla="*/ 1193 w 5528"/>
                <a:gd name="T17" fmla="*/ 658 h 933"/>
                <a:gd name="T18" fmla="*/ 997 w 5528"/>
                <a:gd name="T19" fmla="*/ 675 h 933"/>
                <a:gd name="T20" fmla="*/ 1185 w 5528"/>
                <a:gd name="T21" fmla="*/ 639 h 933"/>
                <a:gd name="T22" fmla="*/ 1479 w 5528"/>
                <a:gd name="T23" fmla="*/ 638 h 933"/>
                <a:gd name="T24" fmla="*/ 1281 w 5528"/>
                <a:gd name="T25" fmla="*/ 629 h 933"/>
                <a:gd name="T26" fmla="*/ 1757 w 5528"/>
                <a:gd name="T27" fmla="*/ 584 h 933"/>
                <a:gd name="T28" fmla="*/ 1701 w 5528"/>
                <a:gd name="T29" fmla="*/ 616 h 933"/>
                <a:gd name="T30" fmla="*/ 1689 w 5528"/>
                <a:gd name="T31" fmla="*/ 597 h 933"/>
                <a:gd name="T32" fmla="*/ 2047 w 5528"/>
                <a:gd name="T33" fmla="*/ 551 h 933"/>
                <a:gd name="T34" fmla="*/ 1849 w 5528"/>
                <a:gd name="T35" fmla="*/ 566 h 933"/>
                <a:gd name="T36" fmla="*/ 2037 w 5528"/>
                <a:gd name="T37" fmla="*/ 532 h 933"/>
                <a:gd name="T38" fmla="*/ 2323 w 5528"/>
                <a:gd name="T39" fmla="*/ 500 h 933"/>
                <a:gd name="T40" fmla="*/ 2161 w 5528"/>
                <a:gd name="T41" fmla="*/ 534 h 933"/>
                <a:gd name="T42" fmla="*/ 2149 w 5528"/>
                <a:gd name="T43" fmla="*/ 516 h 933"/>
                <a:gd name="T44" fmla="*/ 2549 w 5528"/>
                <a:gd name="T45" fmla="*/ 398 h 933"/>
                <a:gd name="T46" fmla="*/ 2403 w 5528"/>
                <a:gd name="T47" fmla="*/ 462 h 933"/>
                <a:gd name="T48" fmla="*/ 2457 w 5528"/>
                <a:gd name="T49" fmla="*/ 411 h 933"/>
                <a:gd name="T50" fmla="*/ 2843 w 5528"/>
                <a:gd name="T51" fmla="*/ 371 h 933"/>
                <a:gd name="T52" fmla="*/ 2655 w 5528"/>
                <a:gd name="T53" fmla="*/ 405 h 933"/>
                <a:gd name="T54" fmla="*/ 2769 w 5528"/>
                <a:gd name="T55" fmla="*/ 369 h 933"/>
                <a:gd name="T56" fmla="*/ 3081 w 5528"/>
                <a:gd name="T57" fmla="*/ 381 h 933"/>
                <a:gd name="T58" fmla="*/ 2939 w 5528"/>
                <a:gd name="T59" fmla="*/ 372 h 933"/>
                <a:gd name="T60" fmla="*/ 3403 w 5528"/>
                <a:gd name="T61" fmla="*/ 298 h 933"/>
                <a:gd name="T62" fmla="*/ 3235 w 5528"/>
                <a:gd name="T63" fmla="*/ 352 h 933"/>
                <a:gd name="T64" fmla="*/ 3219 w 5528"/>
                <a:gd name="T65" fmla="*/ 334 h 933"/>
                <a:gd name="T66" fmla="*/ 3373 w 5528"/>
                <a:gd name="T67" fmla="*/ 303 h 933"/>
                <a:gd name="T68" fmla="*/ 3691 w 5528"/>
                <a:gd name="T69" fmla="*/ 270 h 933"/>
                <a:gd name="T70" fmla="*/ 3689 w 5528"/>
                <a:gd name="T71" fmla="*/ 291 h 933"/>
                <a:gd name="T72" fmla="*/ 3497 w 5528"/>
                <a:gd name="T73" fmla="*/ 284 h 933"/>
                <a:gd name="T74" fmla="*/ 3683 w 5528"/>
                <a:gd name="T75" fmla="*/ 272 h 933"/>
                <a:gd name="T76" fmla="*/ 3982 w 5528"/>
                <a:gd name="T77" fmla="*/ 240 h 933"/>
                <a:gd name="T78" fmla="*/ 3970 w 5528"/>
                <a:gd name="T79" fmla="*/ 222 h 933"/>
                <a:gd name="T80" fmla="*/ 4152 w 5528"/>
                <a:gd name="T81" fmla="*/ 218 h 933"/>
                <a:gd name="T82" fmla="*/ 4066 w 5528"/>
                <a:gd name="T83" fmla="*/ 208 h 933"/>
                <a:gd name="T84" fmla="*/ 4536 w 5528"/>
                <a:gd name="T85" fmla="*/ 134 h 933"/>
                <a:gd name="T86" fmla="*/ 4348 w 5528"/>
                <a:gd name="T87" fmla="*/ 165 h 933"/>
                <a:gd name="T88" fmla="*/ 4832 w 5528"/>
                <a:gd name="T89" fmla="*/ 115 h 933"/>
                <a:gd name="T90" fmla="*/ 4640 w 5528"/>
                <a:gd name="T91" fmla="*/ 140 h 933"/>
                <a:gd name="T92" fmla="*/ 4822 w 5528"/>
                <a:gd name="T93" fmla="*/ 96 h 933"/>
                <a:gd name="T94" fmla="*/ 4928 w 5528"/>
                <a:gd name="T95" fmla="*/ 102 h 933"/>
                <a:gd name="T96" fmla="*/ 5392 w 5528"/>
                <a:gd name="T97" fmla="*/ 15 h 933"/>
                <a:gd name="T98" fmla="*/ 5212 w 5528"/>
                <a:gd name="T99" fmla="*/ 61 h 933"/>
                <a:gd name="T100" fmla="*/ 5366 w 5528"/>
                <a:gd name="T101" fmla="*/ 18 h 933"/>
                <a:gd name="T102" fmla="*/ 5528 w 5528"/>
                <a:gd name="T103" fmla="*/ 19 h 933"/>
                <a:gd name="T104" fmla="*/ 5520 w 5528"/>
                <a:gd name="T105" fmla="*/ 0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28" h="933">
                  <a:moveTo>
                    <a:pt x="138" y="849"/>
                  </a:moveTo>
                  <a:lnTo>
                    <a:pt x="166" y="863"/>
                  </a:lnTo>
                  <a:lnTo>
                    <a:pt x="28" y="933"/>
                  </a:lnTo>
                  <a:lnTo>
                    <a:pt x="0" y="919"/>
                  </a:lnTo>
                  <a:lnTo>
                    <a:pt x="138" y="849"/>
                  </a:lnTo>
                  <a:close/>
                  <a:moveTo>
                    <a:pt x="320" y="821"/>
                  </a:moveTo>
                  <a:lnTo>
                    <a:pt x="436" y="821"/>
                  </a:lnTo>
                  <a:lnTo>
                    <a:pt x="436" y="841"/>
                  </a:lnTo>
                  <a:lnTo>
                    <a:pt x="322" y="840"/>
                  </a:lnTo>
                  <a:lnTo>
                    <a:pt x="246" y="849"/>
                  </a:lnTo>
                  <a:lnTo>
                    <a:pt x="238" y="830"/>
                  </a:lnTo>
                  <a:lnTo>
                    <a:pt x="316" y="821"/>
                  </a:lnTo>
                  <a:lnTo>
                    <a:pt x="320" y="821"/>
                  </a:lnTo>
                  <a:close/>
                  <a:moveTo>
                    <a:pt x="693" y="802"/>
                  </a:moveTo>
                  <a:lnTo>
                    <a:pt x="717" y="817"/>
                  </a:lnTo>
                  <a:lnTo>
                    <a:pt x="631" y="853"/>
                  </a:lnTo>
                  <a:lnTo>
                    <a:pt x="532" y="846"/>
                  </a:lnTo>
                  <a:lnTo>
                    <a:pt x="538" y="826"/>
                  </a:lnTo>
                  <a:lnTo>
                    <a:pt x="619" y="833"/>
                  </a:lnTo>
                  <a:lnTo>
                    <a:pt x="693" y="802"/>
                  </a:lnTo>
                  <a:close/>
                  <a:moveTo>
                    <a:pt x="911" y="703"/>
                  </a:moveTo>
                  <a:lnTo>
                    <a:pt x="939" y="717"/>
                  </a:lnTo>
                  <a:lnTo>
                    <a:pt x="793" y="785"/>
                  </a:lnTo>
                  <a:lnTo>
                    <a:pt x="767" y="770"/>
                  </a:lnTo>
                  <a:lnTo>
                    <a:pt x="911" y="703"/>
                  </a:lnTo>
                  <a:close/>
                  <a:moveTo>
                    <a:pt x="1185" y="639"/>
                  </a:moveTo>
                  <a:lnTo>
                    <a:pt x="1193" y="658"/>
                  </a:lnTo>
                  <a:lnTo>
                    <a:pt x="1091" y="668"/>
                  </a:lnTo>
                  <a:lnTo>
                    <a:pt x="1017" y="692"/>
                  </a:lnTo>
                  <a:lnTo>
                    <a:pt x="997" y="675"/>
                  </a:lnTo>
                  <a:lnTo>
                    <a:pt x="1073" y="651"/>
                  </a:lnTo>
                  <a:lnTo>
                    <a:pt x="1079" y="649"/>
                  </a:lnTo>
                  <a:lnTo>
                    <a:pt x="1185" y="639"/>
                  </a:lnTo>
                  <a:close/>
                  <a:moveTo>
                    <a:pt x="1391" y="618"/>
                  </a:moveTo>
                  <a:lnTo>
                    <a:pt x="1479" y="618"/>
                  </a:lnTo>
                  <a:lnTo>
                    <a:pt x="1479" y="638"/>
                  </a:lnTo>
                  <a:lnTo>
                    <a:pt x="1393" y="638"/>
                  </a:lnTo>
                  <a:lnTo>
                    <a:pt x="1289" y="648"/>
                  </a:lnTo>
                  <a:lnTo>
                    <a:pt x="1281" y="629"/>
                  </a:lnTo>
                  <a:lnTo>
                    <a:pt x="1387" y="618"/>
                  </a:lnTo>
                  <a:lnTo>
                    <a:pt x="1391" y="618"/>
                  </a:lnTo>
                  <a:close/>
                  <a:moveTo>
                    <a:pt x="1757" y="584"/>
                  </a:moveTo>
                  <a:lnTo>
                    <a:pt x="1771" y="602"/>
                  </a:lnTo>
                  <a:lnTo>
                    <a:pt x="1703" y="615"/>
                  </a:lnTo>
                  <a:lnTo>
                    <a:pt x="1701" y="616"/>
                  </a:lnTo>
                  <a:lnTo>
                    <a:pt x="1583" y="633"/>
                  </a:lnTo>
                  <a:lnTo>
                    <a:pt x="1571" y="614"/>
                  </a:lnTo>
                  <a:lnTo>
                    <a:pt x="1689" y="597"/>
                  </a:lnTo>
                  <a:lnTo>
                    <a:pt x="1757" y="584"/>
                  </a:lnTo>
                  <a:close/>
                  <a:moveTo>
                    <a:pt x="2037" y="532"/>
                  </a:moveTo>
                  <a:lnTo>
                    <a:pt x="2047" y="551"/>
                  </a:lnTo>
                  <a:lnTo>
                    <a:pt x="2009" y="557"/>
                  </a:lnTo>
                  <a:lnTo>
                    <a:pt x="1863" y="584"/>
                  </a:lnTo>
                  <a:lnTo>
                    <a:pt x="1849" y="566"/>
                  </a:lnTo>
                  <a:lnTo>
                    <a:pt x="1995" y="538"/>
                  </a:lnTo>
                  <a:lnTo>
                    <a:pt x="1997" y="538"/>
                  </a:lnTo>
                  <a:lnTo>
                    <a:pt x="2037" y="532"/>
                  </a:lnTo>
                  <a:close/>
                  <a:moveTo>
                    <a:pt x="2303" y="482"/>
                  </a:moveTo>
                  <a:lnTo>
                    <a:pt x="2331" y="496"/>
                  </a:lnTo>
                  <a:lnTo>
                    <a:pt x="2323" y="500"/>
                  </a:lnTo>
                  <a:lnTo>
                    <a:pt x="2317" y="502"/>
                  </a:lnTo>
                  <a:lnTo>
                    <a:pt x="2163" y="534"/>
                  </a:lnTo>
                  <a:lnTo>
                    <a:pt x="2161" y="534"/>
                  </a:lnTo>
                  <a:lnTo>
                    <a:pt x="2143" y="537"/>
                  </a:lnTo>
                  <a:lnTo>
                    <a:pt x="2131" y="518"/>
                  </a:lnTo>
                  <a:lnTo>
                    <a:pt x="2149" y="516"/>
                  </a:lnTo>
                  <a:lnTo>
                    <a:pt x="2299" y="484"/>
                  </a:lnTo>
                  <a:lnTo>
                    <a:pt x="2303" y="482"/>
                  </a:lnTo>
                  <a:close/>
                  <a:moveTo>
                    <a:pt x="2549" y="398"/>
                  </a:moveTo>
                  <a:lnTo>
                    <a:pt x="2559" y="417"/>
                  </a:lnTo>
                  <a:lnTo>
                    <a:pt x="2473" y="429"/>
                  </a:lnTo>
                  <a:lnTo>
                    <a:pt x="2403" y="462"/>
                  </a:lnTo>
                  <a:lnTo>
                    <a:pt x="2375" y="448"/>
                  </a:lnTo>
                  <a:lnTo>
                    <a:pt x="2449" y="413"/>
                  </a:lnTo>
                  <a:lnTo>
                    <a:pt x="2457" y="411"/>
                  </a:lnTo>
                  <a:lnTo>
                    <a:pt x="2549" y="398"/>
                  </a:lnTo>
                  <a:close/>
                  <a:moveTo>
                    <a:pt x="2769" y="369"/>
                  </a:moveTo>
                  <a:lnTo>
                    <a:pt x="2843" y="371"/>
                  </a:lnTo>
                  <a:lnTo>
                    <a:pt x="2841" y="391"/>
                  </a:lnTo>
                  <a:lnTo>
                    <a:pt x="2771" y="389"/>
                  </a:lnTo>
                  <a:lnTo>
                    <a:pt x="2655" y="405"/>
                  </a:lnTo>
                  <a:lnTo>
                    <a:pt x="2645" y="385"/>
                  </a:lnTo>
                  <a:lnTo>
                    <a:pt x="2763" y="369"/>
                  </a:lnTo>
                  <a:lnTo>
                    <a:pt x="2769" y="369"/>
                  </a:lnTo>
                  <a:close/>
                  <a:moveTo>
                    <a:pt x="3125" y="351"/>
                  </a:moveTo>
                  <a:lnTo>
                    <a:pt x="3139" y="370"/>
                  </a:lnTo>
                  <a:lnTo>
                    <a:pt x="3081" y="381"/>
                  </a:lnTo>
                  <a:lnTo>
                    <a:pt x="3077" y="381"/>
                  </a:lnTo>
                  <a:lnTo>
                    <a:pt x="2945" y="392"/>
                  </a:lnTo>
                  <a:lnTo>
                    <a:pt x="2939" y="372"/>
                  </a:lnTo>
                  <a:lnTo>
                    <a:pt x="3069" y="362"/>
                  </a:lnTo>
                  <a:lnTo>
                    <a:pt x="3125" y="351"/>
                  </a:lnTo>
                  <a:close/>
                  <a:moveTo>
                    <a:pt x="3403" y="298"/>
                  </a:moveTo>
                  <a:lnTo>
                    <a:pt x="3415" y="317"/>
                  </a:lnTo>
                  <a:lnTo>
                    <a:pt x="3387" y="321"/>
                  </a:lnTo>
                  <a:lnTo>
                    <a:pt x="3235" y="352"/>
                  </a:lnTo>
                  <a:lnTo>
                    <a:pt x="3235" y="352"/>
                  </a:lnTo>
                  <a:lnTo>
                    <a:pt x="3233" y="353"/>
                  </a:lnTo>
                  <a:lnTo>
                    <a:pt x="3219" y="334"/>
                  </a:lnTo>
                  <a:lnTo>
                    <a:pt x="3221" y="334"/>
                  </a:lnTo>
                  <a:lnTo>
                    <a:pt x="3221" y="334"/>
                  </a:lnTo>
                  <a:lnTo>
                    <a:pt x="3373" y="303"/>
                  </a:lnTo>
                  <a:lnTo>
                    <a:pt x="3375" y="303"/>
                  </a:lnTo>
                  <a:lnTo>
                    <a:pt x="3403" y="298"/>
                  </a:lnTo>
                  <a:close/>
                  <a:moveTo>
                    <a:pt x="3691" y="270"/>
                  </a:moveTo>
                  <a:lnTo>
                    <a:pt x="3705" y="289"/>
                  </a:lnTo>
                  <a:lnTo>
                    <a:pt x="3693" y="291"/>
                  </a:lnTo>
                  <a:lnTo>
                    <a:pt x="3689" y="291"/>
                  </a:lnTo>
                  <a:lnTo>
                    <a:pt x="3539" y="299"/>
                  </a:lnTo>
                  <a:lnTo>
                    <a:pt x="3509" y="303"/>
                  </a:lnTo>
                  <a:lnTo>
                    <a:pt x="3497" y="284"/>
                  </a:lnTo>
                  <a:lnTo>
                    <a:pt x="3529" y="279"/>
                  </a:lnTo>
                  <a:lnTo>
                    <a:pt x="3533" y="279"/>
                  </a:lnTo>
                  <a:lnTo>
                    <a:pt x="3683" y="272"/>
                  </a:lnTo>
                  <a:lnTo>
                    <a:pt x="3691" y="270"/>
                  </a:lnTo>
                  <a:close/>
                  <a:moveTo>
                    <a:pt x="3970" y="222"/>
                  </a:moveTo>
                  <a:lnTo>
                    <a:pt x="3982" y="240"/>
                  </a:lnTo>
                  <a:lnTo>
                    <a:pt x="3797" y="273"/>
                  </a:lnTo>
                  <a:lnTo>
                    <a:pt x="3785" y="254"/>
                  </a:lnTo>
                  <a:lnTo>
                    <a:pt x="3970" y="222"/>
                  </a:lnTo>
                  <a:close/>
                  <a:moveTo>
                    <a:pt x="4254" y="180"/>
                  </a:moveTo>
                  <a:lnTo>
                    <a:pt x="4266" y="199"/>
                  </a:lnTo>
                  <a:lnTo>
                    <a:pt x="4152" y="218"/>
                  </a:lnTo>
                  <a:lnTo>
                    <a:pt x="4150" y="218"/>
                  </a:lnTo>
                  <a:lnTo>
                    <a:pt x="4076" y="228"/>
                  </a:lnTo>
                  <a:lnTo>
                    <a:pt x="4066" y="208"/>
                  </a:lnTo>
                  <a:lnTo>
                    <a:pt x="4140" y="199"/>
                  </a:lnTo>
                  <a:lnTo>
                    <a:pt x="4254" y="180"/>
                  </a:lnTo>
                  <a:close/>
                  <a:moveTo>
                    <a:pt x="4536" y="134"/>
                  </a:moveTo>
                  <a:lnTo>
                    <a:pt x="4548" y="153"/>
                  </a:lnTo>
                  <a:lnTo>
                    <a:pt x="4360" y="184"/>
                  </a:lnTo>
                  <a:lnTo>
                    <a:pt x="4348" y="165"/>
                  </a:lnTo>
                  <a:lnTo>
                    <a:pt x="4536" y="134"/>
                  </a:lnTo>
                  <a:close/>
                  <a:moveTo>
                    <a:pt x="4822" y="96"/>
                  </a:moveTo>
                  <a:lnTo>
                    <a:pt x="4832" y="115"/>
                  </a:lnTo>
                  <a:lnTo>
                    <a:pt x="4764" y="125"/>
                  </a:lnTo>
                  <a:lnTo>
                    <a:pt x="4762" y="125"/>
                  </a:lnTo>
                  <a:lnTo>
                    <a:pt x="4640" y="140"/>
                  </a:lnTo>
                  <a:lnTo>
                    <a:pt x="4632" y="120"/>
                  </a:lnTo>
                  <a:lnTo>
                    <a:pt x="4752" y="106"/>
                  </a:lnTo>
                  <a:lnTo>
                    <a:pt x="4822" y="96"/>
                  </a:lnTo>
                  <a:close/>
                  <a:moveTo>
                    <a:pt x="5106" y="56"/>
                  </a:moveTo>
                  <a:lnTo>
                    <a:pt x="5116" y="75"/>
                  </a:lnTo>
                  <a:lnTo>
                    <a:pt x="4928" y="102"/>
                  </a:lnTo>
                  <a:lnTo>
                    <a:pt x="4916" y="83"/>
                  </a:lnTo>
                  <a:lnTo>
                    <a:pt x="5106" y="56"/>
                  </a:lnTo>
                  <a:close/>
                  <a:moveTo>
                    <a:pt x="5392" y="15"/>
                  </a:moveTo>
                  <a:lnTo>
                    <a:pt x="5400" y="35"/>
                  </a:lnTo>
                  <a:lnTo>
                    <a:pt x="5376" y="37"/>
                  </a:lnTo>
                  <a:lnTo>
                    <a:pt x="5212" y="61"/>
                  </a:lnTo>
                  <a:lnTo>
                    <a:pt x="5200" y="42"/>
                  </a:lnTo>
                  <a:lnTo>
                    <a:pt x="5366" y="19"/>
                  </a:lnTo>
                  <a:lnTo>
                    <a:pt x="5366" y="18"/>
                  </a:lnTo>
                  <a:lnTo>
                    <a:pt x="5392" y="15"/>
                  </a:lnTo>
                  <a:close/>
                  <a:moveTo>
                    <a:pt x="5520" y="0"/>
                  </a:moveTo>
                  <a:lnTo>
                    <a:pt x="5528" y="19"/>
                  </a:lnTo>
                  <a:lnTo>
                    <a:pt x="5496" y="23"/>
                  </a:lnTo>
                  <a:lnTo>
                    <a:pt x="5486" y="4"/>
                  </a:lnTo>
                  <a:lnTo>
                    <a:pt x="5520" y="0"/>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42" name="Line 136"/>
            <p:cNvSpPr>
              <a:spLocks noChangeShapeType="1"/>
            </p:cNvSpPr>
            <p:nvPr/>
          </p:nvSpPr>
          <p:spPr bwMode="auto">
            <a:xfrm>
              <a:off x="1600" y="1305"/>
              <a:ext cx="275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3" name="Line 137"/>
            <p:cNvSpPr>
              <a:spLocks noChangeShapeType="1"/>
            </p:cNvSpPr>
            <p:nvPr/>
          </p:nvSpPr>
          <p:spPr bwMode="auto">
            <a:xfrm>
              <a:off x="4355" y="1305"/>
              <a:ext cx="0" cy="196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4" name="Line 138"/>
            <p:cNvSpPr>
              <a:spLocks noChangeShapeType="1"/>
            </p:cNvSpPr>
            <p:nvPr/>
          </p:nvSpPr>
          <p:spPr bwMode="auto">
            <a:xfrm flipH="1">
              <a:off x="1600" y="3269"/>
              <a:ext cx="275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5" name="Line 139"/>
            <p:cNvSpPr>
              <a:spLocks noChangeShapeType="1"/>
            </p:cNvSpPr>
            <p:nvPr/>
          </p:nvSpPr>
          <p:spPr bwMode="auto">
            <a:xfrm flipV="1">
              <a:off x="1600" y="1305"/>
              <a:ext cx="0" cy="196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sp>
        <p:nvSpPr>
          <p:cNvPr id="3" name="テキスト ボックス 2"/>
          <p:cNvSpPr txBox="1"/>
          <p:nvPr/>
        </p:nvSpPr>
        <p:spPr>
          <a:xfrm>
            <a:off x="922852" y="329772"/>
            <a:ext cx="7287572" cy="584775"/>
          </a:xfrm>
          <a:prstGeom prst="rect">
            <a:avLst/>
          </a:prstGeom>
          <a:noFill/>
        </p:spPr>
        <p:txBody>
          <a:bodyPr wrap="none" rtlCol="0">
            <a:spAutoFit/>
          </a:bodyPr>
          <a:lstStyle/>
          <a:p>
            <a:pPr algn="ctr"/>
            <a:r>
              <a:rPr lang="en-US" altLang="ja-JP" sz="3200" b="1" dirty="0" smtClean="0"/>
              <a:t>Upper limits of BR (contact process)</a:t>
            </a:r>
            <a:endParaRPr lang="ja-JP" altLang="en-US" sz="3200" dirty="0"/>
          </a:p>
        </p:txBody>
      </p:sp>
      <mc:AlternateContent xmlns:mc="http://schemas.openxmlformats.org/markup-compatibility/2006" xmlns:a14="http://schemas.microsoft.com/office/drawing/2010/main">
        <mc:Choice Requires="a14">
          <p:sp>
            <p:nvSpPr>
              <p:cNvPr id="3947" name="テキスト ボックス 3946"/>
              <p:cNvSpPr txBox="1"/>
              <p:nvPr/>
            </p:nvSpPr>
            <p:spPr>
              <a:xfrm>
                <a:off x="2769537" y="6227142"/>
                <a:ext cx="1634102" cy="461665"/>
              </a:xfrm>
              <a:prstGeom prst="rect">
                <a:avLst/>
              </a:prstGeom>
              <a:noFill/>
              <a:ln w="28575">
                <a:solidFill>
                  <a:srgbClr val="0070C0"/>
                </a:solidFill>
                <a:prstDash val="lgDash"/>
              </a:ln>
            </p:spPr>
            <p:txBody>
              <a:bodyPr wrap="none" rtlCol="0">
                <a:spAutoFit/>
              </a:bodyPr>
              <a:lstStyle/>
              <a:p>
                <a:pPr algn="ctr"/>
                <a14:m>
                  <m:oMathPara xmlns:m="http://schemas.openxmlformats.org/officeDocument/2006/math">
                    <m:oMathParaPr>
                      <m:jc m:val="centerGroup"/>
                    </m:oMathParaPr>
                    <m:oMath xmlns:m="http://schemas.openxmlformats.org/officeDocument/2006/math">
                      <m:r>
                        <a:rPr lang="en-US" altLang="ja-JP" sz="2400" i="1" smtClean="0">
                          <a:latin typeface="Cambria Math" panose="02040503050406030204" pitchFamily="18" charset="0"/>
                        </a:rPr>
                        <m:t>2.</m:t>
                      </m:r>
                      <m:r>
                        <a:rPr lang="en-US" altLang="ja-JP" sz="2400" b="0" i="1" smtClean="0">
                          <a:latin typeface="Cambria Math" panose="02040503050406030204" pitchFamily="18" charset="0"/>
                        </a:rPr>
                        <m:t>1</m:t>
                      </m:r>
                      <m:r>
                        <a:rPr lang="en-US" altLang="ja-JP" sz="2400" i="1">
                          <a:latin typeface="Cambria Math" panose="02040503050406030204" pitchFamily="18" charset="0"/>
                          <a:ea typeface="Cambria Math" panose="02040503050406030204" pitchFamily="18" charset="0"/>
                        </a:rPr>
                        <m:t>×</m:t>
                      </m:r>
                      <m:sSup>
                        <m:sSupPr>
                          <m:ctrlPr>
                            <a:rPr lang="en-US" altLang="ja-JP" sz="2400" i="1">
                              <a:latin typeface="Cambria Math" panose="02040503050406030204" pitchFamily="18" charset="0"/>
                              <a:ea typeface="Cambria Math" panose="02040503050406030204" pitchFamily="18" charset="0"/>
                            </a:rPr>
                          </m:ctrlPr>
                        </m:sSupPr>
                        <m:e>
                          <m:r>
                            <a:rPr lang="en-US" altLang="ja-JP" sz="2400" i="1">
                              <a:latin typeface="Cambria Math" panose="02040503050406030204" pitchFamily="18" charset="0"/>
                              <a:ea typeface="Cambria Math" panose="02040503050406030204" pitchFamily="18" charset="0"/>
                            </a:rPr>
                            <m:t>10</m:t>
                          </m:r>
                        </m:e>
                        <m:sup>
                          <m:r>
                            <a:rPr lang="en-US" altLang="ja-JP" sz="2400" i="1">
                              <a:latin typeface="Cambria Math" panose="02040503050406030204" pitchFamily="18" charset="0"/>
                              <a:ea typeface="Cambria Math" panose="02040503050406030204" pitchFamily="18" charset="0"/>
                            </a:rPr>
                            <m:t>18</m:t>
                          </m:r>
                        </m:sup>
                      </m:sSup>
                    </m:oMath>
                  </m:oMathPara>
                </a14:m>
                <a:endParaRPr lang="ja-JP" altLang="en-US" sz="2400" dirty="0"/>
              </a:p>
            </p:txBody>
          </p:sp>
        </mc:Choice>
        <mc:Fallback xmlns="">
          <p:sp>
            <p:nvSpPr>
              <p:cNvPr id="3947" name="テキスト ボックス 3946"/>
              <p:cNvSpPr txBox="1">
                <a:spLocks noRot="1" noChangeAspect="1" noMove="1" noResize="1" noEditPoints="1" noAdjustHandles="1" noChangeArrowheads="1" noChangeShapeType="1" noTextEdit="1"/>
              </p:cNvSpPr>
              <p:nvPr/>
            </p:nvSpPr>
            <p:spPr>
              <a:xfrm>
                <a:off x="2769537" y="6227142"/>
                <a:ext cx="1634102" cy="461665"/>
              </a:xfrm>
              <a:prstGeom prst="rect">
                <a:avLst/>
              </a:prstGeom>
              <a:blipFill>
                <a:blip r:embed="rId3"/>
                <a:stretch>
                  <a:fillRect/>
                </a:stretch>
              </a:blipFill>
              <a:ln w="28575">
                <a:solidFill>
                  <a:srgbClr val="0070C0"/>
                </a:solidFill>
                <a:prstDash val="lgDash"/>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950" name="テキスト ボックス 3949"/>
              <p:cNvSpPr txBox="1"/>
              <p:nvPr/>
            </p:nvSpPr>
            <p:spPr>
              <a:xfrm>
                <a:off x="5152942" y="6222935"/>
                <a:ext cx="1634102" cy="461665"/>
              </a:xfrm>
              <a:prstGeom prst="rect">
                <a:avLst/>
              </a:prstGeom>
              <a:noFill/>
              <a:ln w="28575">
                <a:solidFill>
                  <a:srgbClr val="FF0000"/>
                </a:solidFill>
                <a:prstDash val="solid"/>
              </a:ln>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sz="2400" b="0" i="1" smtClean="0">
                          <a:latin typeface="Cambria Math" panose="02040503050406030204" pitchFamily="18" charset="0"/>
                        </a:rPr>
                        <m:t>3.0</m:t>
                      </m:r>
                      <m:r>
                        <a:rPr kumimoji="1" lang="en-US" altLang="ja-JP" sz="2400" b="0" i="1" smtClean="0">
                          <a:latin typeface="Cambria Math" panose="02040503050406030204" pitchFamily="18" charset="0"/>
                          <a:ea typeface="Cambria Math" panose="02040503050406030204" pitchFamily="18" charset="0"/>
                        </a:rPr>
                        <m:t>×</m:t>
                      </m:r>
                      <m:sSup>
                        <m:sSupPr>
                          <m:ctrlPr>
                            <a:rPr kumimoji="1" lang="en-US" altLang="ja-JP" sz="2400" b="0" i="1" smtClean="0">
                              <a:latin typeface="Cambria Math" panose="02040503050406030204" pitchFamily="18" charset="0"/>
                              <a:ea typeface="Cambria Math" panose="02040503050406030204" pitchFamily="18" charset="0"/>
                            </a:rPr>
                          </m:ctrlPr>
                        </m:sSupPr>
                        <m:e>
                          <m:r>
                            <a:rPr kumimoji="1" lang="en-US" altLang="ja-JP" sz="2400" b="0" i="1" smtClean="0">
                              <a:latin typeface="Cambria Math" panose="02040503050406030204" pitchFamily="18" charset="0"/>
                              <a:ea typeface="Cambria Math" panose="02040503050406030204" pitchFamily="18" charset="0"/>
                            </a:rPr>
                            <m:t>10</m:t>
                          </m:r>
                        </m:e>
                        <m:sup>
                          <m:r>
                            <a:rPr kumimoji="1" lang="en-US" altLang="ja-JP" sz="2400" b="0" i="1" smtClean="0">
                              <a:latin typeface="Cambria Math" panose="02040503050406030204" pitchFamily="18" charset="0"/>
                              <a:ea typeface="Cambria Math" panose="02040503050406030204" pitchFamily="18" charset="0"/>
                            </a:rPr>
                            <m:t>17</m:t>
                          </m:r>
                        </m:sup>
                      </m:sSup>
                    </m:oMath>
                  </m:oMathPara>
                </a14:m>
                <a:endParaRPr kumimoji="1" lang="ja-JP" altLang="en-US" sz="2400" dirty="0"/>
              </a:p>
            </p:txBody>
          </p:sp>
        </mc:Choice>
        <mc:Fallback xmlns="">
          <p:sp>
            <p:nvSpPr>
              <p:cNvPr id="3950" name="テキスト ボックス 3949"/>
              <p:cNvSpPr txBox="1">
                <a:spLocks noRot="1" noChangeAspect="1" noMove="1" noResize="1" noEditPoints="1" noAdjustHandles="1" noChangeArrowheads="1" noChangeShapeType="1" noTextEdit="1"/>
              </p:cNvSpPr>
              <p:nvPr/>
            </p:nvSpPr>
            <p:spPr>
              <a:xfrm>
                <a:off x="5152942" y="6222935"/>
                <a:ext cx="1634102" cy="461665"/>
              </a:xfrm>
              <a:prstGeom prst="rect">
                <a:avLst/>
              </a:prstGeom>
              <a:blipFill>
                <a:blip r:embed="rId4"/>
                <a:stretch>
                  <a:fillRect/>
                </a:stretch>
              </a:blipFill>
              <a:ln w="28575">
                <a:solidFill>
                  <a:srgbClr val="FF0000"/>
                </a:solidFill>
                <a:prstDash val="solid"/>
              </a:ln>
            </p:spPr>
            <p:txBody>
              <a:bodyPr/>
              <a:lstStyle/>
              <a:p>
                <a:r>
                  <a:rPr lang="ja-JP" altLang="en-US">
                    <a:noFill/>
                  </a:rPr>
                  <a:t> </a:t>
                </a:r>
              </a:p>
            </p:txBody>
          </p:sp>
        </mc:Fallback>
      </mc:AlternateContent>
      <p:sp>
        <p:nvSpPr>
          <p:cNvPr id="3953" name="上矢印 3952"/>
          <p:cNvSpPr/>
          <p:nvPr/>
        </p:nvSpPr>
        <p:spPr>
          <a:xfrm>
            <a:off x="5766921" y="2767736"/>
            <a:ext cx="360040" cy="511175"/>
          </a:xfrm>
          <a:prstGeom prst="upArrow">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3955" name="直線矢印コネクタ 3954"/>
          <p:cNvCxnSpPr>
            <a:stCxn id="3957" idx="1"/>
          </p:cNvCxnSpPr>
          <p:nvPr/>
        </p:nvCxnSpPr>
        <p:spPr>
          <a:xfrm flipH="1" flipV="1">
            <a:off x="6293695" y="3424378"/>
            <a:ext cx="433518" cy="419922"/>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58" name="テキスト ボックス 3957"/>
          <p:cNvSpPr txBox="1"/>
          <p:nvPr/>
        </p:nvSpPr>
        <p:spPr>
          <a:xfrm>
            <a:off x="6863949" y="2523498"/>
            <a:ext cx="1707519" cy="400110"/>
          </a:xfrm>
          <a:prstGeom prst="rect">
            <a:avLst/>
          </a:prstGeom>
          <a:noFill/>
          <a:ln w="28575">
            <a:solidFill>
              <a:srgbClr val="FF0000"/>
            </a:solidFill>
          </a:ln>
        </p:spPr>
        <p:txBody>
          <a:bodyPr wrap="none" rtlCol="0">
            <a:spAutoFit/>
          </a:bodyPr>
          <a:lstStyle/>
          <a:p>
            <a:r>
              <a:rPr lang="en-US" altLang="ja-JP" sz="2000" dirty="0" smtClean="0"/>
              <a:t>this work (1s)</a:t>
            </a:r>
            <a:endParaRPr kumimoji="1" lang="ja-JP" altLang="en-US" sz="2000" dirty="0"/>
          </a:p>
        </p:txBody>
      </p:sp>
      <p:cxnSp>
        <p:nvCxnSpPr>
          <p:cNvPr id="3959" name="直線矢印コネクタ 3958"/>
          <p:cNvCxnSpPr>
            <a:stCxn id="3958" idx="1"/>
          </p:cNvCxnSpPr>
          <p:nvPr/>
        </p:nvCxnSpPr>
        <p:spPr>
          <a:xfrm flipH="1" flipV="1">
            <a:off x="6268075" y="2432215"/>
            <a:ext cx="595874" cy="29133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64" name="右矢印 3963"/>
          <p:cNvSpPr/>
          <p:nvPr/>
        </p:nvSpPr>
        <p:spPr>
          <a:xfrm>
            <a:off x="4553377" y="6261692"/>
            <a:ext cx="487023" cy="401937"/>
          </a:xfrm>
          <a:prstGeom prst="rightArrow">
            <a:avLst>
              <a:gd name="adj1" fmla="val 55418"/>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968" name="テキスト ボックス 1967"/>
              <p:cNvSpPr txBox="1"/>
              <p:nvPr/>
            </p:nvSpPr>
            <p:spPr>
              <a:xfrm>
                <a:off x="833637" y="1150698"/>
                <a:ext cx="3563861" cy="369332"/>
              </a:xfrm>
              <a:prstGeom prst="rect">
                <a:avLst/>
              </a:prstGeom>
              <a:noFill/>
              <a:ln w="28575">
                <a:solidFill>
                  <a:srgbClr val="92D050"/>
                </a:solidFill>
              </a:ln>
            </p:spPr>
            <p:txBody>
              <a:bodyPr wrap="none" rtlCol="0">
                <a:spAutoFit/>
              </a:bodyPr>
              <a:lstStyle/>
              <a:p>
                <a:pPr algn="ctr"/>
                <a14:m>
                  <m:oMathPara xmlns:m="http://schemas.openxmlformats.org/officeDocument/2006/math">
                    <m:oMathParaPr>
                      <m:jc m:val="centerGroup"/>
                    </m:oMathParaPr>
                    <m:oMath xmlns:m="http://schemas.openxmlformats.org/officeDocument/2006/math">
                      <m:r>
                        <a:rPr lang="en-US" altLang="ja-JP" b="0" i="1" smtClean="0">
                          <a:latin typeface="Cambria Math" panose="02040503050406030204" pitchFamily="18" charset="0"/>
                        </a:rPr>
                        <m:t>𝐵𝑅</m:t>
                      </m:r>
                      <m:r>
                        <a:rPr lang="en-US" altLang="ja-JP" b="0" i="1" smtClean="0">
                          <a:latin typeface="Cambria Math" panose="02040503050406030204" pitchFamily="18" charset="0"/>
                        </a:rPr>
                        <m:t>(</m:t>
                      </m:r>
                      <m:sSup>
                        <m:sSupPr>
                          <m:ctrlPr>
                            <a:rPr lang="en-US" altLang="ja-JP" i="1" smtClean="0">
                              <a:latin typeface="Cambria Math" panose="02040503050406030204" pitchFamily="18" charset="0"/>
                            </a:rPr>
                          </m:ctrlPr>
                        </m:sSupPr>
                        <m:e>
                          <m:r>
                            <a:rPr lang="ja-JP" altLang="en-US" i="1">
                              <a:latin typeface="Cambria Math" panose="02040503050406030204" pitchFamily="18" charset="0"/>
                            </a:rPr>
                            <m:t>𝜇</m:t>
                          </m:r>
                        </m:e>
                        <m:sup>
                          <m:r>
                            <a:rPr lang="en-US" altLang="ja-JP" i="1">
                              <a:latin typeface="Cambria Math" panose="02040503050406030204" pitchFamily="18" charset="0"/>
                            </a:rPr>
                            <m:t>+</m:t>
                          </m:r>
                        </m:sup>
                      </m:sSup>
                      <m:r>
                        <a:rPr lang="en-US" altLang="ja-JP" i="1">
                          <a:latin typeface="Cambria Math" panose="02040503050406030204" pitchFamily="18" charset="0"/>
                          <a:ea typeface="Cambria Math" panose="02040503050406030204" pitchFamily="18" charset="0"/>
                        </a:rPr>
                        <m:t>→</m:t>
                      </m:r>
                      <m:sSup>
                        <m:sSupPr>
                          <m:ctrlPr>
                            <a:rPr lang="en-US" altLang="ja-JP" i="1">
                              <a:latin typeface="Cambria Math" panose="02040503050406030204" pitchFamily="18" charset="0"/>
                              <a:ea typeface="Cambria Math" panose="02040503050406030204" pitchFamily="18" charset="0"/>
                            </a:rPr>
                          </m:ctrlPr>
                        </m:sSupPr>
                        <m:e>
                          <m:r>
                            <a:rPr lang="en-US" altLang="ja-JP" i="1">
                              <a:latin typeface="Cambria Math" panose="02040503050406030204" pitchFamily="18" charset="0"/>
                              <a:ea typeface="Cambria Math" panose="02040503050406030204" pitchFamily="18" charset="0"/>
                            </a:rPr>
                            <m:t>𝑒</m:t>
                          </m:r>
                        </m:e>
                        <m:sup>
                          <m:r>
                            <a:rPr lang="en-US" altLang="ja-JP" i="1">
                              <a:latin typeface="Cambria Math" panose="02040503050406030204" pitchFamily="18" charset="0"/>
                              <a:ea typeface="Cambria Math" panose="02040503050406030204" pitchFamily="18" charset="0"/>
                            </a:rPr>
                            <m:t>+</m:t>
                          </m:r>
                        </m:sup>
                      </m:sSup>
                      <m:sSup>
                        <m:sSupPr>
                          <m:ctrlPr>
                            <a:rPr lang="en-US" altLang="ja-JP" i="1">
                              <a:latin typeface="Cambria Math" panose="02040503050406030204" pitchFamily="18" charset="0"/>
                              <a:ea typeface="Cambria Math" panose="02040503050406030204" pitchFamily="18" charset="0"/>
                            </a:rPr>
                          </m:ctrlPr>
                        </m:sSupPr>
                        <m:e>
                          <m:r>
                            <a:rPr lang="en-US" altLang="ja-JP" i="1">
                              <a:latin typeface="Cambria Math" panose="02040503050406030204" pitchFamily="18" charset="0"/>
                              <a:ea typeface="Cambria Math" panose="02040503050406030204" pitchFamily="18" charset="0"/>
                            </a:rPr>
                            <m:t>𝑒</m:t>
                          </m:r>
                        </m:e>
                        <m:sup>
                          <m:r>
                            <a:rPr lang="en-US" altLang="ja-JP" i="1">
                              <a:latin typeface="Cambria Math" panose="02040503050406030204" pitchFamily="18" charset="0"/>
                              <a:ea typeface="Cambria Math" panose="02040503050406030204" pitchFamily="18" charset="0"/>
                            </a:rPr>
                            <m:t>−</m:t>
                          </m:r>
                        </m:sup>
                      </m:sSup>
                      <m:sSup>
                        <m:sSupPr>
                          <m:ctrlPr>
                            <a:rPr lang="en-US" altLang="ja-JP" i="1">
                              <a:latin typeface="Cambria Math" panose="02040503050406030204" pitchFamily="18" charset="0"/>
                              <a:ea typeface="Cambria Math" panose="02040503050406030204" pitchFamily="18" charset="0"/>
                            </a:rPr>
                          </m:ctrlPr>
                        </m:sSupPr>
                        <m:e>
                          <m:r>
                            <a:rPr lang="en-US" altLang="ja-JP" i="1">
                              <a:latin typeface="Cambria Math" panose="02040503050406030204" pitchFamily="18" charset="0"/>
                              <a:ea typeface="Cambria Math" panose="02040503050406030204" pitchFamily="18" charset="0"/>
                            </a:rPr>
                            <m:t>𝑒</m:t>
                          </m:r>
                        </m:e>
                        <m:sup>
                          <m:r>
                            <a:rPr lang="en-US" altLang="ja-JP" i="1">
                              <a:latin typeface="Cambria Math" panose="02040503050406030204" pitchFamily="18" charset="0"/>
                              <a:ea typeface="Cambria Math" panose="02040503050406030204" pitchFamily="18" charset="0"/>
                            </a:rPr>
                            <m:t>+</m:t>
                          </m:r>
                        </m:sup>
                      </m:sSup>
                      <m:r>
                        <a:rPr lang="en-US" altLang="ja-JP" b="0" i="0" smtClean="0">
                          <a:latin typeface="Cambria Math" panose="02040503050406030204" pitchFamily="18" charset="0"/>
                          <a:ea typeface="Cambria Math" panose="02040503050406030204" pitchFamily="18" charset="0"/>
                        </a:rPr>
                        <m:t>)&lt;</m:t>
                      </m:r>
                      <m:r>
                        <a:rPr lang="en-US" altLang="ja-JP" i="1">
                          <a:latin typeface="Cambria Math" panose="02040503050406030204" pitchFamily="18" charset="0"/>
                          <a:ea typeface="Cambria Math" panose="02040503050406030204" pitchFamily="18" charset="0"/>
                        </a:rPr>
                        <m:t>1.0×</m:t>
                      </m:r>
                      <m:sSup>
                        <m:sSupPr>
                          <m:ctrlPr>
                            <a:rPr lang="en-US" altLang="ja-JP" i="1">
                              <a:latin typeface="Cambria Math" panose="02040503050406030204" pitchFamily="18" charset="0"/>
                              <a:ea typeface="Cambria Math" panose="02040503050406030204" pitchFamily="18" charset="0"/>
                            </a:rPr>
                          </m:ctrlPr>
                        </m:sSupPr>
                        <m:e>
                          <m:r>
                            <a:rPr lang="en-US" altLang="ja-JP" i="1">
                              <a:latin typeface="Cambria Math" panose="02040503050406030204" pitchFamily="18" charset="0"/>
                              <a:ea typeface="Cambria Math" panose="02040503050406030204" pitchFamily="18" charset="0"/>
                            </a:rPr>
                            <m:t>10</m:t>
                          </m:r>
                        </m:e>
                        <m:sup>
                          <m:r>
                            <a:rPr lang="en-US" altLang="ja-JP" i="1">
                              <a:latin typeface="Cambria Math" panose="02040503050406030204" pitchFamily="18" charset="0"/>
                              <a:ea typeface="Cambria Math" panose="02040503050406030204" pitchFamily="18" charset="0"/>
                            </a:rPr>
                            <m:t>−12</m:t>
                          </m:r>
                        </m:sup>
                      </m:sSup>
                    </m:oMath>
                  </m:oMathPara>
                </a14:m>
                <a:endParaRPr lang="ja-JP" altLang="en-US" dirty="0"/>
              </a:p>
            </p:txBody>
          </p:sp>
        </mc:Choice>
        <mc:Fallback xmlns="">
          <p:sp>
            <p:nvSpPr>
              <p:cNvPr id="1968" name="テキスト ボックス 1967"/>
              <p:cNvSpPr txBox="1">
                <a:spLocks noRot="1" noChangeAspect="1" noMove="1" noResize="1" noEditPoints="1" noAdjustHandles="1" noChangeArrowheads="1" noChangeShapeType="1" noTextEdit="1"/>
              </p:cNvSpPr>
              <p:nvPr/>
            </p:nvSpPr>
            <p:spPr>
              <a:xfrm>
                <a:off x="833637" y="1150698"/>
                <a:ext cx="3563861" cy="369332"/>
              </a:xfrm>
              <a:prstGeom prst="rect">
                <a:avLst/>
              </a:prstGeom>
              <a:blipFill>
                <a:blip r:embed="rId5"/>
                <a:stretch>
                  <a:fillRect b="-9231"/>
                </a:stretch>
              </a:blipFill>
              <a:ln w="28575">
                <a:solidFill>
                  <a:srgbClr val="92D050"/>
                </a:solidFill>
              </a:ln>
            </p:spPr>
            <p:txBody>
              <a:bodyPr/>
              <a:lstStyle/>
              <a:p>
                <a:r>
                  <a:rPr lang="ja-JP" altLang="en-US">
                    <a:noFill/>
                  </a:rPr>
                  <a:t> </a:t>
                </a:r>
              </a:p>
            </p:txBody>
          </p:sp>
        </mc:Fallback>
      </mc:AlternateContent>
      <p:sp>
        <p:nvSpPr>
          <p:cNvPr id="1969" name="テキスト ボックス 1968"/>
          <p:cNvSpPr txBox="1"/>
          <p:nvPr/>
        </p:nvSpPr>
        <p:spPr>
          <a:xfrm>
            <a:off x="2522491" y="1549947"/>
            <a:ext cx="2056973" cy="369332"/>
          </a:xfrm>
          <a:prstGeom prst="rect">
            <a:avLst/>
          </a:prstGeom>
          <a:noFill/>
        </p:spPr>
        <p:txBody>
          <a:bodyPr wrap="none" rtlCol="0">
            <a:spAutoFit/>
          </a:bodyPr>
          <a:lstStyle/>
          <a:p>
            <a:pPr algn="r"/>
            <a:r>
              <a:rPr lang="en-US" altLang="ja-JP" dirty="0"/>
              <a:t>(</a:t>
            </a:r>
            <a:r>
              <a:rPr lang="en-US" altLang="ja-JP" dirty="0" smtClean="0"/>
              <a:t>SINDRUM, </a:t>
            </a:r>
            <a:r>
              <a:rPr lang="en-US" altLang="ja-JP" dirty="0"/>
              <a:t>1988)</a:t>
            </a:r>
            <a:endParaRPr kumimoji="1" lang="ja-JP" altLang="en-US" dirty="0"/>
          </a:p>
        </p:txBody>
      </p:sp>
      <mc:AlternateContent xmlns:mc="http://schemas.openxmlformats.org/markup-compatibility/2006" xmlns:a14="http://schemas.microsoft.com/office/drawing/2010/main">
        <mc:Choice Requires="a14">
          <p:sp>
            <p:nvSpPr>
              <p:cNvPr id="1973" name="テキスト ボックス 1972"/>
              <p:cNvSpPr txBox="1"/>
              <p:nvPr/>
            </p:nvSpPr>
            <p:spPr>
              <a:xfrm>
                <a:off x="6841592" y="5040283"/>
                <a:ext cx="1797288" cy="461665"/>
              </a:xfrm>
              <a:prstGeom prst="rect">
                <a:avLst/>
              </a:prstGeom>
              <a:noFill/>
            </p:spPr>
            <p:txBody>
              <a:bodyPr wrap="none" rtlCol="0">
                <a:spAutoFit/>
              </a:bodyPr>
              <a:lstStyle/>
              <a:p>
                <a:pPr algn="ctr"/>
                <a:r>
                  <a:rPr lang="en-US" altLang="ja-JP" sz="2400" b="1" dirty="0" smtClean="0"/>
                  <a:t>atomic #,</a:t>
                </a:r>
                <a:r>
                  <a:rPr lang="ja-JP" altLang="en-US" sz="2400" b="1" dirty="0" smtClean="0"/>
                  <a:t> </a:t>
                </a:r>
                <a14:m>
                  <m:oMath xmlns:m="http://schemas.openxmlformats.org/officeDocument/2006/math">
                    <m:r>
                      <a:rPr kumimoji="1" lang="en-US" altLang="ja-JP" sz="2400" b="1" i="1" smtClean="0">
                        <a:latin typeface="Cambria Math" panose="02040503050406030204" pitchFamily="18" charset="0"/>
                      </a:rPr>
                      <m:t>𝒁</m:t>
                    </m:r>
                  </m:oMath>
                </a14:m>
                <a:endParaRPr kumimoji="1" lang="ja-JP" altLang="en-US" sz="2400" b="1" dirty="0"/>
              </a:p>
            </p:txBody>
          </p:sp>
        </mc:Choice>
        <mc:Fallback xmlns="">
          <p:sp>
            <p:nvSpPr>
              <p:cNvPr id="1973" name="テキスト ボックス 1972"/>
              <p:cNvSpPr txBox="1">
                <a:spLocks noRot="1" noChangeAspect="1" noMove="1" noResize="1" noEditPoints="1" noAdjustHandles="1" noChangeArrowheads="1" noChangeShapeType="1" noTextEdit="1"/>
              </p:cNvSpPr>
              <p:nvPr/>
            </p:nvSpPr>
            <p:spPr>
              <a:xfrm>
                <a:off x="6841592" y="5040283"/>
                <a:ext cx="1797288" cy="461665"/>
              </a:xfrm>
              <a:prstGeom prst="rect">
                <a:avLst/>
              </a:prstGeom>
              <a:blipFill>
                <a:blip r:embed="rId6"/>
                <a:stretch>
                  <a:fillRect l="-4746" t="-9211" r="-339" b="-30263"/>
                </a:stretch>
              </a:blipFill>
            </p:spPr>
            <p:txBody>
              <a:bodyPr/>
              <a:lstStyle/>
              <a:p>
                <a:r>
                  <a:rPr lang="ja-JP" altLang="en-US">
                    <a:noFill/>
                  </a:rPr>
                  <a:t> </a:t>
                </a:r>
              </a:p>
            </p:txBody>
          </p:sp>
        </mc:Fallback>
      </mc:AlternateContent>
      <p:sp>
        <p:nvSpPr>
          <p:cNvPr id="1921" name="右矢印 1920"/>
          <p:cNvSpPr/>
          <p:nvPr/>
        </p:nvSpPr>
        <p:spPr>
          <a:xfrm>
            <a:off x="4566623" y="1131795"/>
            <a:ext cx="536778" cy="404843"/>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979" name="テキスト ボックス 1978"/>
              <p:cNvSpPr txBox="1"/>
              <p:nvPr/>
            </p:nvSpPr>
            <p:spPr>
              <a:xfrm>
                <a:off x="5211818" y="1134161"/>
                <a:ext cx="3220049" cy="400110"/>
              </a:xfrm>
              <a:prstGeom prst="rect">
                <a:avLst/>
              </a:prstGeom>
              <a:noFill/>
              <a:ln w="28575">
                <a:solidFill>
                  <a:srgbClr val="00B050"/>
                </a:solidFill>
              </a:ln>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sz="2000" b="0" i="1" smtClean="0">
                          <a:latin typeface="Cambria Math" panose="02040503050406030204" pitchFamily="18" charset="0"/>
                        </a:rPr>
                        <m:t>𝐵𝑅</m:t>
                      </m:r>
                      <m:d>
                        <m:dPr>
                          <m:ctrlPr>
                            <a:rPr kumimoji="1" lang="en-US" altLang="ja-JP" sz="2000" b="0" i="1" smtClean="0">
                              <a:latin typeface="Cambria Math" panose="02040503050406030204" pitchFamily="18" charset="0"/>
                            </a:rPr>
                          </m:ctrlPr>
                        </m:dPr>
                        <m:e>
                          <m:sSup>
                            <m:sSupPr>
                              <m:ctrlPr>
                                <a:rPr kumimoji="1" lang="en-US" altLang="ja-JP" sz="2000" b="0" i="1" smtClean="0">
                                  <a:latin typeface="Cambria Math" panose="02040503050406030204" pitchFamily="18" charset="0"/>
                                </a:rPr>
                              </m:ctrlPr>
                            </m:sSupPr>
                            <m:e>
                              <m:r>
                                <a:rPr kumimoji="1" lang="ja-JP" altLang="en-US" sz="2000" b="0" i="1" smtClean="0">
                                  <a:latin typeface="Cambria Math" panose="02040503050406030204" pitchFamily="18" charset="0"/>
                                </a:rPr>
                                <m:t>𝜇</m:t>
                              </m:r>
                            </m:e>
                            <m:sup>
                              <m:r>
                                <a:rPr kumimoji="1" lang="en-US" altLang="ja-JP" sz="2000" b="0" i="1" smtClean="0">
                                  <a:latin typeface="Cambria Math" panose="02040503050406030204" pitchFamily="18" charset="0"/>
                                </a:rPr>
                                <m:t>−</m:t>
                              </m:r>
                            </m:sup>
                          </m:sSup>
                          <m:sSup>
                            <m:sSupPr>
                              <m:ctrlPr>
                                <a:rPr lang="en-US" altLang="ja-JP" sz="2000" i="1">
                                  <a:latin typeface="Cambria Math" panose="02040503050406030204" pitchFamily="18" charset="0"/>
                                  <a:ea typeface="Cambria Math" panose="02040503050406030204" pitchFamily="18" charset="0"/>
                                </a:rPr>
                              </m:ctrlPr>
                            </m:sSupPr>
                            <m:e>
                              <m:r>
                                <a:rPr lang="en-US" altLang="ja-JP" sz="2000" i="1">
                                  <a:latin typeface="Cambria Math" panose="02040503050406030204" pitchFamily="18" charset="0"/>
                                  <a:ea typeface="Cambria Math" panose="02040503050406030204" pitchFamily="18" charset="0"/>
                                </a:rPr>
                                <m:t>𝑒</m:t>
                              </m:r>
                            </m:e>
                            <m:sup>
                              <m:r>
                                <a:rPr lang="en-US" altLang="ja-JP" sz="2000" i="1">
                                  <a:latin typeface="Cambria Math" panose="02040503050406030204" pitchFamily="18" charset="0"/>
                                  <a:ea typeface="Cambria Math" panose="02040503050406030204" pitchFamily="18" charset="0"/>
                                </a:rPr>
                                <m:t>−</m:t>
                              </m:r>
                            </m:sup>
                          </m:sSup>
                          <m:r>
                            <a:rPr kumimoji="1" lang="en-US" altLang="ja-JP" sz="2000" b="0" i="1" smtClean="0">
                              <a:latin typeface="Cambria Math" panose="02040503050406030204" pitchFamily="18" charset="0"/>
                              <a:ea typeface="Cambria Math" panose="02040503050406030204" pitchFamily="18" charset="0"/>
                            </a:rPr>
                            <m:t>→</m:t>
                          </m:r>
                          <m:sSup>
                            <m:sSupPr>
                              <m:ctrlPr>
                                <a:rPr kumimoji="1" lang="en-US" altLang="ja-JP" sz="2000" b="0" i="1" smtClean="0">
                                  <a:latin typeface="Cambria Math" panose="02040503050406030204" pitchFamily="18" charset="0"/>
                                  <a:ea typeface="Cambria Math" panose="02040503050406030204" pitchFamily="18" charset="0"/>
                                </a:rPr>
                              </m:ctrlPr>
                            </m:sSupPr>
                            <m:e>
                              <m:r>
                                <a:rPr kumimoji="1" lang="en-US" altLang="ja-JP" sz="2000" b="0" i="1" smtClean="0">
                                  <a:latin typeface="Cambria Math" panose="02040503050406030204" pitchFamily="18" charset="0"/>
                                  <a:ea typeface="Cambria Math" panose="02040503050406030204" pitchFamily="18" charset="0"/>
                                </a:rPr>
                                <m:t>𝑒</m:t>
                              </m:r>
                            </m:e>
                            <m:sup>
                              <m:r>
                                <a:rPr kumimoji="1" lang="en-US" altLang="ja-JP" sz="2000" b="0" i="1" smtClean="0">
                                  <a:latin typeface="Cambria Math" panose="02040503050406030204" pitchFamily="18" charset="0"/>
                                  <a:ea typeface="Cambria Math" panose="02040503050406030204" pitchFamily="18" charset="0"/>
                                </a:rPr>
                                <m:t>−</m:t>
                              </m:r>
                            </m:sup>
                          </m:sSup>
                          <m:sSup>
                            <m:sSupPr>
                              <m:ctrlPr>
                                <a:rPr kumimoji="1" lang="en-US" altLang="ja-JP" sz="2000" b="0" i="1" smtClean="0">
                                  <a:latin typeface="Cambria Math" panose="02040503050406030204" pitchFamily="18" charset="0"/>
                                  <a:ea typeface="Cambria Math" panose="02040503050406030204" pitchFamily="18" charset="0"/>
                                </a:rPr>
                              </m:ctrlPr>
                            </m:sSupPr>
                            <m:e>
                              <m:r>
                                <a:rPr kumimoji="1" lang="en-US" altLang="ja-JP" sz="2000" b="0" i="1" smtClean="0">
                                  <a:latin typeface="Cambria Math" panose="02040503050406030204" pitchFamily="18" charset="0"/>
                                  <a:ea typeface="Cambria Math" panose="02040503050406030204" pitchFamily="18" charset="0"/>
                                </a:rPr>
                                <m:t>𝑒</m:t>
                              </m:r>
                            </m:e>
                            <m:sup>
                              <m:r>
                                <a:rPr kumimoji="1" lang="en-US" altLang="ja-JP" sz="2000" b="0" i="1" smtClean="0">
                                  <a:latin typeface="Cambria Math" panose="02040503050406030204" pitchFamily="18" charset="0"/>
                                  <a:ea typeface="Cambria Math" panose="02040503050406030204" pitchFamily="18" charset="0"/>
                                </a:rPr>
                                <m:t>−</m:t>
                              </m:r>
                            </m:sup>
                          </m:sSup>
                        </m:e>
                      </m:d>
                      <m:r>
                        <a:rPr kumimoji="1" lang="en-US" altLang="ja-JP" sz="2000" b="0" i="1" smtClean="0">
                          <a:latin typeface="Cambria Math" panose="02040503050406030204" pitchFamily="18" charset="0"/>
                          <a:ea typeface="Cambria Math" panose="02040503050406030204" pitchFamily="18" charset="0"/>
                        </a:rPr>
                        <m:t>&lt;</m:t>
                      </m:r>
                      <m:sSub>
                        <m:sSubPr>
                          <m:ctrlPr>
                            <a:rPr kumimoji="1" lang="en-US" altLang="ja-JP" sz="2000" b="0" i="1" smtClean="0">
                              <a:latin typeface="Cambria Math" panose="02040503050406030204" pitchFamily="18" charset="0"/>
                              <a:ea typeface="Cambria Math" panose="02040503050406030204" pitchFamily="18" charset="0"/>
                            </a:rPr>
                          </m:ctrlPr>
                        </m:sSubPr>
                        <m:e>
                          <m:r>
                            <a:rPr kumimoji="1" lang="en-US" altLang="ja-JP" sz="2000" b="0" i="1" smtClean="0">
                              <a:latin typeface="Cambria Math" panose="02040503050406030204" pitchFamily="18" charset="0"/>
                              <a:ea typeface="Cambria Math" panose="02040503050406030204" pitchFamily="18" charset="0"/>
                            </a:rPr>
                            <m:t>𝐵</m:t>
                          </m:r>
                        </m:e>
                        <m:sub>
                          <m:r>
                            <a:rPr kumimoji="1" lang="en-US" altLang="ja-JP" sz="2000" b="0" i="1" smtClean="0">
                              <a:latin typeface="Cambria Math" panose="02040503050406030204" pitchFamily="18" charset="0"/>
                              <a:ea typeface="Cambria Math" panose="02040503050406030204" pitchFamily="18" charset="0"/>
                            </a:rPr>
                            <m:t>𝑚𝑎𝑥</m:t>
                          </m:r>
                        </m:sub>
                      </m:sSub>
                    </m:oMath>
                  </m:oMathPara>
                </a14:m>
                <a:endParaRPr kumimoji="1" lang="ja-JP" altLang="en-US" sz="2000" dirty="0"/>
              </a:p>
            </p:txBody>
          </p:sp>
        </mc:Choice>
        <mc:Fallback xmlns="">
          <p:sp>
            <p:nvSpPr>
              <p:cNvPr id="1979" name="テキスト ボックス 1978"/>
              <p:cNvSpPr txBox="1">
                <a:spLocks noRot="1" noChangeAspect="1" noMove="1" noResize="1" noEditPoints="1" noAdjustHandles="1" noChangeArrowheads="1" noChangeShapeType="1" noTextEdit="1"/>
              </p:cNvSpPr>
              <p:nvPr/>
            </p:nvSpPr>
            <p:spPr>
              <a:xfrm>
                <a:off x="5211818" y="1134161"/>
                <a:ext cx="3220049" cy="400110"/>
              </a:xfrm>
              <a:prstGeom prst="rect">
                <a:avLst/>
              </a:prstGeom>
              <a:blipFill>
                <a:blip r:embed="rId7"/>
                <a:stretch>
                  <a:fillRect b="-2817"/>
                </a:stretch>
              </a:blipFill>
              <a:ln w="28575">
                <a:solidFill>
                  <a:srgbClr val="00B05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922" name="正方形/長方形 1921"/>
              <p:cNvSpPr/>
              <p:nvPr/>
            </p:nvSpPr>
            <p:spPr>
              <a:xfrm>
                <a:off x="424436" y="2660415"/>
                <a:ext cx="982897"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1" i="1" smtClean="0">
                              <a:solidFill>
                                <a:srgbClr val="000000"/>
                              </a:solidFill>
                              <a:latin typeface="Cambria Math" panose="02040503050406030204" pitchFamily="18" charset="0"/>
                              <a:ea typeface="Cambria Math" panose="02040503050406030204" pitchFamily="18" charset="0"/>
                            </a:rPr>
                          </m:ctrlPr>
                        </m:sSubPr>
                        <m:e>
                          <m:r>
                            <a:rPr lang="en-US" altLang="ja-JP" sz="2400" b="1" i="1">
                              <a:solidFill>
                                <a:srgbClr val="000000"/>
                              </a:solidFill>
                              <a:latin typeface="Cambria Math" panose="02040503050406030204" pitchFamily="18" charset="0"/>
                              <a:ea typeface="Cambria Math" panose="02040503050406030204" pitchFamily="18" charset="0"/>
                            </a:rPr>
                            <m:t>𝑩</m:t>
                          </m:r>
                        </m:e>
                        <m:sub>
                          <m:r>
                            <a:rPr lang="en-US" altLang="ja-JP" sz="2400" b="1" i="1">
                              <a:solidFill>
                                <a:srgbClr val="000000"/>
                              </a:solidFill>
                              <a:latin typeface="Cambria Math" panose="02040503050406030204" pitchFamily="18" charset="0"/>
                              <a:ea typeface="Cambria Math" panose="02040503050406030204" pitchFamily="18" charset="0"/>
                            </a:rPr>
                            <m:t>𝒎𝒂𝒙</m:t>
                          </m:r>
                        </m:sub>
                      </m:sSub>
                    </m:oMath>
                  </m:oMathPara>
                </a14:m>
                <a:endParaRPr lang="ja-JP" altLang="en-US" sz="2000" b="1" dirty="0"/>
              </a:p>
            </p:txBody>
          </p:sp>
        </mc:Choice>
        <mc:Fallback xmlns="">
          <p:sp>
            <p:nvSpPr>
              <p:cNvPr id="1922" name="正方形/長方形 1921"/>
              <p:cNvSpPr>
                <a:spLocks noRot="1" noChangeAspect="1" noMove="1" noResize="1" noEditPoints="1" noAdjustHandles="1" noChangeArrowheads="1" noChangeShapeType="1" noTextEdit="1"/>
              </p:cNvSpPr>
              <p:nvPr/>
            </p:nvSpPr>
            <p:spPr>
              <a:xfrm>
                <a:off x="424436" y="2660415"/>
                <a:ext cx="982897" cy="461665"/>
              </a:xfrm>
              <a:prstGeom prst="rect">
                <a:avLst/>
              </a:prstGeom>
              <a:blipFill>
                <a:blip r:embed="rId8"/>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 name="正方形/長方形 4"/>
              <p:cNvSpPr/>
              <p:nvPr/>
            </p:nvSpPr>
            <p:spPr>
              <a:xfrm>
                <a:off x="6931514" y="1588299"/>
                <a:ext cx="2083327"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d>
                        <m:dPr>
                          <m:ctrlPr>
                            <a:rPr lang="en-US" altLang="ja-JP" b="0" i="1" smtClean="0">
                              <a:solidFill>
                                <a:srgbClr val="000000"/>
                              </a:solidFill>
                              <a:latin typeface="Cambria Math" panose="02040503050406030204" pitchFamily="18" charset="0"/>
                              <a:ea typeface="Cambria Math" panose="02040503050406030204" pitchFamily="18" charset="0"/>
                            </a:rPr>
                          </m:ctrlPr>
                        </m:dPr>
                        <m:e>
                          <m:r>
                            <a:rPr lang="en-US" altLang="ja-JP" b="0" i="1" smtClean="0">
                              <a:solidFill>
                                <a:srgbClr val="000000"/>
                              </a:solidFill>
                              <a:latin typeface="Cambria Math" panose="02040503050406030204" pitchFamily="18" charset="0"/>
                              <a:ea typeface="Cambria Math" panose="02040503050406030204" pitchFamily="18" charset="0"/>
                            </a:rPr>
                            <m:t> </m:t>
                          </m:r>
                          <m:sSub>
                            <m:sSubPr>
                              <m:ctrlPr>
                                <a:rPr lang="en-US" altLang="ja-JP" i="1">
                                  <a:solidFill>
                                    <a:srgbClr val="000000"/>
                                  </a:solidFill>
                                  <a:latin typeface="Cambria Math" panose="02040503050406030204" pitchFamily="18" charset="0"/>
                                  <a:ea typeface="Cambria Math" panose="02040503050406030204" pitchFamily="18" charset="0"/>
                                </a:rPr>
                              </m:ctrlPr>
                            </m:sSubPr>
                            <m:e>
                              <m:r>
                                <a:rPr lang="en-US" altLang="ja-JP" i="1">
                                  <a:solidFill>
                                    <a:srgbClr val="000000"/>
                                  </a:solidFill>
                                  <a:latin typeface="Cambria Math" panose="02040503050406030204" pitchFamily="18" charset="0"/>
                                  <a:ea typeface="Cambria Math" panose="02040503050406030204" pitchFamily="18" charset="0"/>
                                </a:rPr>
                                <m:t>𝑔</m:t>
                              </m:r>
                            </m:e>
                            <m:sub>
                              <m:r>
                                <a:rPr lang="en-US" altLang="ja-JP" i="1">
                                  <a:solidFill>
                                    <a:srgbClr val="000000"/>
                                  </a:solidFill>
                                  <a:latin typeface="Cambria Math" panose="02040503050406030204" pitchFamily="18" charset="0"/>
                                  <a:ea typeface="Cambria Math" panose="02040503050406030204" pitchFamily="18" charset="0"/>
                                </a:rPr>
                                <m:t>1</m:t>
                              </m:r>
                            </m:sub>
                          </m:sSub>
                          <m:d>
                            <m:dPr>
                              <m:ctrlPr>
                                <a:rPr lang="en-US" altLang="ja-JP" i="1">
                                  <a:solidFill>
                                    <a:srgbClr val="000000"/>
                                  </a:solidFill>
                                  <a:latin typeface="Cambria Math" panose="02040503050406030204" pitchFamily="18" charset="0"/>
                                  <a:ea typeface="Cambria Math" panose="02040503050406030204" pitchFamily="18" charset="0"/>
                                </a:rPr>
                              </m:ctrlPr>
                            </m:dPr>
                            <m:e>
                              <m:acc>
                                <m:accPr>
                                  <m:chr m:val="̅"/>
                                  <m:ctrlPr>
                                    <a:rPr lang="en-US" altLang="ja-JP" i="1">
                                      <a:solidFill>
                                        <a:srgbClr val="000000"/>
                                      </a:solidFill>
                                      <a:latin typeface="Cambria Math" panose="02040503050406030204" pitchFamily="18" charset="0"/>
                                      <a:ea typeface="Cambria Math" panose="02040503050406030204" pitchFamily="18" charset="0"/>
                                    </a:rPr>
                                  </m:ctrlPr>
                                </m:accPr>
                                <m:e>
                                  <m:sSub>
                                    <m:sSubPr>
                                      <m:ctrlPr>
                                        <a:rPr lang="en-US" altLang="ja-JP" i="1">
                                          <a:solidFill>
                                            <a:srgbClr val="000000"/>
                                          </a:solidFill>
                                          <a:latin typeface="Cambria Math" panose="02040503050406030204" pitchFamily="18" charset="0"/>
                                          <a:ea typeface="Cambria Math" panose="02040503050406030204" pitchFamily="18" charset="0"/>
                                        </a:rPr>
                                      </m:ctrlPr>
                                    </m:sSubPr>
                                    <m:e>
                                      <m:r>
                                        <a:rPr lang="en-US" altLang="ja-JP" i="1">
                                          <a:solidFill>
                                            <a:srgbClr val="000000"/>
                                          </a:solidFill>
                                          <a:latin typeface="Cambria Math" panose="02040503050406030204" pitchFamily="18" charset="0"/>
                                          <a:ea typeface="Cambria Math" panose="02040503050406030204" pitchFamily="18" charset="0"/>
                                        </a:rPr>
                                        <m:t>𝑒</m:t>
                                      </m:r>
                                    </m:e>
                                    <m:sub>
                                      <m:r>
                                        <a:rPr lang="en-US" altLang="ja-JP" i="1">
                                          <a:solidFill>
                                            <a:srgbClr val="000000"/>
                                          </a:solidFill>
                                          <a:latin typeface="Cambria Math" panose="02040503050406030204" pitchFamily="18" charset="0"/>
                                          <a:ea typeface="Cambria Math" panose="02040503050406030204" pitchFamily="18" charset="0"/>
                                        </a:rPr>
                                        <m:t>𝐿</m:t>
                                      </m:r>
                                    </m:sub>
                                  </m:sSub>
                                </m:e>
                              </m:acc>
                              <m:sSub>
                                <m:sSubPr>
                                  <m:ctrlPr>
                                    <a:rPr lang="en-US" altLang="ja-JP"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𝜇</m:t>
                                  </m:r>
                                </m:e>
                                <m:sub>
                                  <m:r>
                                    <a:rPr lang="en-US" altLang="ja-JP" i="1">
                                      <a:solidFill>
                                        <a:srgbClr val="000000"/>
                                      </a:solidFill>
                                      <a:latin typeface="Cambria Math" panose="02040503050406030204" pitchFamily="18" charset="0"/>
                                    </a:rPr>
                                    <m:t>𝑅</m:t>
                                  </m:r>
                                </m:sub>
                              </m:sSub>
                            </m:e>
                          </m:d>
                          <m:d>
                            <m:dPr>
                              <m:ctrlPr>
                                <a:rPr lang="en-US" altLang="ja-JP" i="1">
                                  <a:solidFill>
                                    <a:srgbClr val="000000"/>
                                  </a:solidFill>
                                  <a:latin typeface="Cambria Math" panose="02040503050406030204" pitchFamily="18" charset="0"/>
                                  <a:ea typeface="Cambria Math" panose="02040503050406030204" pitchFamily="18" charset="0"/>
                                </a:rPr>
                              </m:ctrlPr>
                            </m:dPr>
                            <m:e>
                              <m:acc>
                                <m:accPr>
                                  <m:chr m:val="̅"/>
                                  <m:ctrlPr>
                                    <a:rPr lang="en-US" altLang="ja-JP" i="1">
                                      <a:solidFill>
                                        <a:srgbClr val="000000"/>
                                      </a:solidFill>
                                      <a:latin typeface="Cambria Math" panose="02040503050406030204" pitchFamily="18" charset="0"/>
                                      <a:ea typeface="Cambria Math" panose="02040503050406030204" pitchFamily="18" charset="0"/>
                                    </a:rPr>
                                  </m:ctrlPr>
                                </m:accPr>
                                <m:e>
                                  <m:sSub>
                                    <m:sSubPr>
                                      <m:ctrlPr>
                                        <a:rPr lang="en-US" altLang="ja-JP" i="1">
                                          <a:solidFill>
                                            <a:srgbClr val="000000"/>
                                          </a:solidFill>
                                          <a:latin typeface="Cambria Math" panose="02040503050406030204" pitchFamily="18" charset="0"/>
                                          <a:ea typeface="Cambria Math" panose="02040503050406030204" pitchFamily="18" charset="0"/>
                                        </a:rPr>
                                      </m:ctrlPr>
                                    </m:sSubPr>
                                    <m:e>
                                      <m:r>
                                        <a:rPr lang="en-US" altLang="ja-JP" i="1">
                                          <a:solidFill>
                                            <a:srgbClr val="000000"/>
                                          </a:solidFill>
                                          <a:latin typeface="Cambria Math" panose="02040503050406030204" pitchFamily="18" charset="0"/>
                                          <a:ea typeface="Cambria Math" panose="02040503050406030204" pitchFamily="18" charset="0"/>
                                        </a:rPr>
                                        <m:t>𝑒</m:t>
                                      </m:r>
                                    </m:e>
                                    <m:sub>
                                      <m:r>
                                        <a:rPr lang="en-US" altLang="ja-JP" i="1">
                                          <a:solidFill>
                                            <a:srgbClr val="000000"/>
                                          </a:solidFill>
                                          <a:latin typeface="Cambria Math" panose="02040503050406030204" pitchFamily="18" charset="0"/>
                                          <a:ea typeface="Cambria Math" panose="02040503050406030204" pitchFamily="18" charset="0"/>
                                        </a:rPr>
                                        <m:t>𝐿</m:t>
                                      </m:r>
                                    </m:sub>
                                  </m:sSub>
                                </m:e>
                              </m:acc>
                              <m:sSub>
                                <m:sSubPr>
                                  <m:ctrlPr>
                                    <a:rPr lang="en-US" altLang="ja-JP" i="1">
                                      <a:solidFill>
                                        <a:srgbClr val="000000"/>
                                      </a:solidFill>
                                      <a:latin typeface="Cambria Math" panose="02040503050406030204" pitchFamily="18" charset="0"/>
                                    </a:rPr>
                                  </m:ctrlPr>
                                </m:sSubPr>
                                <m:e>
                                  <m:r>
                                    <a:rPr lang="en-US" altLang="ja-JP" i="1">
                                      <a:solidFill>
                                        <a:srgbClr val="000000"/>
                                      </a:solidFill>
                                      <a:latin typeface="Cambria Math" panose="02040503050406030204" pitchFamily="18" charset="0"/>
                                    </a:rPr>
                                    <m:t>𝑒</m:t>
                                  </m:r>
                                </m:e>
                                <m:sub>
                                  <m:r>
                                    <a:rPr lang="en-US" altLang="ja-JP" i="1">
                                      <a:solidFill>
                                        <a:srgbClr val="000000"/>
                                      </a:solidFill>
                                      <a:latin typeface="Cambria Math" panose="02040503050406030204" pitchFamily="18" charset="0"/>
                                    </a:rPr>
                                    <m:t>𝑅</m:t>
                                  </m:r>
                                </m:sub>
                              </m:sSub>
                            </m:e>
                          </m:d>
                          <m:r>
                            <m:rPr>
                              <m:nor/>
                            </m:rPr>
                            <a:rPr lang="ja-JP" altLang="en-US"/>
                            <m:t> </m:t>
                          </m:r>
                        </m:e>
                      </m:d>
                    </m:oMath>
                  </m:oMathPara>
                </a14:m>
                <a:endParaRPr lang="ja-JP" altLang="en-US" dirty="0"/>
              </a:p>
            </p:txBody>
          </p:sp>
        </mc:Choice>
        <mc:Fallback xmlns="">
          <p:sp>
            <p:nvSpPr>
              <p:cNvPr id="5" name="正方形/長方形 4"/>
              <p:cNvSpPr>
                <a:spLocks noRot="1" noChangeAspect="1" noMove="1" noResize="1" noEditPoints="1" noAdjustHandles="1" noChangeArrowheads="1" noChangeShapeType="1" noTextEdit="1"/>
              </p:cNvSpPr>
              <p:nvPr/>
            </p:nvSpPr>
            <p:spPr>
              <a:xfrm>
                <a:off x="6931514" y="1588299"/>
                <a:ext cx="2083327" cy="369332"/>
              </a:xfrm>
              <a:prstGeom prst="rect">
                <a:avLst/>
              </a:prstGeom>
              <a:blipFill>
                <a:blip r:embed="rId9"/>
                <a:stretch>
                  <a:fillRect b="-8333"/>
                </a:stretch>
              </a:blipFill>
            </p:spPr>
            <p:txBody>
              <a:bodyPr/>
              <a:lstStyle/>
              <a:p>
                <a:r>
                  <a:rPr lang="ja-JP" altLang="en-US">
                    <a:noFill/>
                  </a:rPr>
                  <a:t> </a:t>
                </a:r>
              </a:p>
            </p:txBody>
          </p:sp>
        </mc:Fallback>
      </mc:AlternateContent>
      <p:sp>
        <p:nvSpPr>
          <p:cNvPr id="1983" name="テキスト ボックス 1982"/>
          <p:cNvSpPr txBox="1"/>
          <p:nvPr/>
        </p:nvSpPr>
        <p:spPr>
          <a:xfrm>
            <a:off x="3279093" y="2125379"/>
            <a:ext cx="1451038" cy="707886"/>
          </a:xfrm>
          <a:prstGeom prst="rect">
            <a:avLst/>
          </a:prstGeom>
          <a:solidFill>
            <a:schemeClr val="bg1"/>
          </a:solidFill>
          <a:ln w="28575">
            <a:solidFill>
              <a:schemeClr val="accent2"/>
            </a:solidFill>
          </a:ln>
        </p:spPr>
        <p:txBody>
          <a:bodyPr wrap="none" rtlCol="0">
            <a:spAutoFit/>
          </a:bodyPr>
          <a:lstStyle/>
          <a:p>
            <a:pPr algn="ctr"/>
            <a:r>
              <a:rPr kumimoji="1" lang="en-US" altLang="ja-JP" sz="2000" dirty="0" smtClean="0"/>
              <a:t>this work</a:t>
            </a:r>
          </a:p>
          <a:p>
            <a:pPr algn="ctr"/>
            <a:r>
              <a:rPr kumimoji="1" lang="en-US" altLang="ja-JP" sz="2000" dirty="0" smtClean="0"/>
              <a:t>(1s+2s+…)</a:t>
            </a:r>
            <a:endParaRPr kumimoji="1" lang="ja-JP" altLang="en-US" sz="2000" dirty="0"/>
          </a:p>
        </p:txBody>
      </p:sp>
      <p:cxnSp>
        <p:nvCxnSpPr>
          <p:cNvPr id="1984" name="直線矢印コネクタ 1983"/>
          <p:cNvCxnSpPr>
            <a:stCxn id="1983" idx="3"/>
          </p:cNvCxnSpPr>
          <p:nvPr/>
        </p:nvCxnSpPr>
        <p:spPr>
          <a:xfrm>
            <a:off x="4730131" y="2479322"/>
            <a:ext cx="768958" cy="9772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57" name="テキスト ボックス 3956"/>
          <p:cNvSpPr txBox="1"/>
          <p:nvPr/>
        </p:nvSpPr>
        <p:spPr>
          <a:xfrm>
            <a:off x="6727213" y="3644245"/>
            <a:ext cx="1963999" cy="400110"/>
          </a:xfrm>
          <a:prstGeom prst="rect">
            <a:avLst/>
          </a:prstGeom>
          <a:solidFill>
            <a:schemeClr val="bg1"/>
          </a:solidFill>
          <a:ln w="28575">
            <a:solidFill>
              <a:srgbClr val="0070C0"/>
            </a:solidFill>
            <a:prstDash val="lgDash"/>
          </a:ln>
        </p:spPr>
        <p:txBody>
          <a:bodyPr wrap="none" rtlCol="0">
            <a:spAutoFit/>
          </a:bodyPr>
          <a:lstStyle/>
          <a:p>
            <a:r>
              <a:rPr lang="en-US" altLang="ja-JP" sz="2000" dirty="0" smtClean="0"/>
              <a:t>Koike </a:t>
            </a:r>
            <a:r>
              <a:rPr lang="en-US" altLang="ja-JP" sz="2000" i="1" dirty="0" smtClean="0"/>
              <a:t>et al.</a:t>
            </a:r>
            <a:r>
              <a:rPr lang="en-US" altLang="ja-JP" sz="2000" dirty="0" smtClean="0"/>
              <a:t> (1s)</a:t>
            </a:r>
          </a:p>
        </p:txBody>
      </p:sp>
      <mc:AlternateContent xmlns:mc="http://schemas.openxmlformats.org/markup-compatibility/2006" xmlns:a14="http://schemas.microsoft.com/office/drawing/2010/main">
        <mc:Choice Requires="a14">
          <p:sp>
            <p:nvSpPr>
              <p:cNvPr id="173" name="正方形/長方形 172"/>
              <p:cNvSpPr/>
              <p:nvPr/>
            </p:nvSpPr>
            <p:spPr>
              <a:xfrm>
                <a:off x="1893968" y="5753628"/>
                <a:ext cx="2949012" cy="400110"/>
              </a:xfrm>
              <a:prstGeom prst="rect">
                <a:avLst/>
              </a:prstGeom>
            </p:spPr>
            <p:txBody>
              <a:bodyPr wrap="none">
                <a:spAutoFit/>
              </a:bodyPr>
              <a:lstStyle/>
              <a:p>
                <a:r>
                  <a:rPr lang="en-US" altLang="ja-JP" sz="2000" dirty="0" smtClean="0">
                    <a:solidFill>
                      <a:srgbClr val="000000"/>
                    </a:solidFill>
                  </a:rPr>
                  <a:t>inverse of </a:t>
                </a:r>
                <a14:m>
                  <m:oMath xmlns:m="http://schemas.openxmlformats.org/officeDocument/2006/math">
                    <m:sSub>
                      <m:sSubPr>
                        <m:ctrlPr>
                          <a:rPr lang="en-US" altLang="ja-JP" sz="2000" b="0" i="1" smtClean="0">
                            <a:solidFill>
                              <a:srgbClr val="000000"/>
                            </a:solidFill>
                            <a:latin typeface="Cambria Math" panose="02040503050406030204" pitchFamily="18" charset="0"/>
                          </a:rPr>
                        </m:ctrlPr>
                      </m:sSubPr>
                      <m:e>
                        <m:r>
                          <a:rPr lang="en-US" altLang="ja-JP" sz="2000" b="0" i="1" smtClean="0">
                            <a:solidFill>
                              <a:srgbClr val="000000"/>
                            </a:solidFill>
                            <a:latin typeface="Cambria Math" panose="02040503050406030204" pitchFamily="18" charset="0"/>
                          </a:rPr>
                          <m:t>𝐵</m:t>
                        </m:r>
                      </m:e>
                      <m:sub>
                        <m:r>
                          <a:rPr lang="en-US" altLang="ja-JP" sz="2000" b="0" i="1" smtClean="0">
                            <a:solidFill>
                              <a:srgbClr val="000000"/>
                            </a:solidFill>
                            <a:latin typeface="Cambria Math" panose="02040503050406030204" pitchFamily="18" charset="0"/>
                          </a:rPr>
                          <m:t>𝑚𝑎𝑥</m:t>
                        </m:r>
                      </m:sub>
                    </m:sSub>
                  </m:oMath>
                </a14:m>
                <a:r>
                  <a:rPr lang="en-US" altLang="ja-JP" sz="2000" dirty="0" smtClean="0">
                    <a:solidFill>
                      <a:srgbClr val="000000"/>
                    </a:solidFill>
                  </a:rPr>
                  <a:t> (</a:t>
                </a:r>
                <a14:m>
                  <m:oMath xmlns:m="http://schemas.openxmlformats.org/officeDocument/2006/math">
                    <m:r>
                      <a:rPr lang="en-US" altLang="ja-JP" sz="2000" b="0" i="1" smtClean="0">
                        <a:solidFill>
                          <a:srgbClr val="000000"/>
                        </a:solidFill>
                        <a:latin typeface="Cambria Math" panose="02040503050406030204" pitchFamily="18" charset="0"/>
                      </a:rPr>
                      <m:t>𝑍</m:t>
                    </m:r>
                    <m:r>
                      <a:rPr lang="en-US" altLang="ja-JP" sz="2000" b="0" i="1" smtClean="0">
                        <a:solidFill>
                          <a:srgbClr val="000000"/>
                        </a:solidFill>
                        <a:latin typeface="Cambria Math" panose="02040503050406030204" pitchFamily="18" charset="0"/>
                      </a:rPr>
                      <m:t>=82</m:t>
                    </m:r>
                  </m:oMath>
                </a14:m>
                <a:r>
                  <a:rPr lang="en-US" altLang="ja-JP" sz="2000" dirty="0" smtClean="0">
                    <a:solidFill>
                      <a:srgbClr val="000000"/>
                    </a:solidFill>
                  </a:rPr>
                  <a:t>)</a:t>
                </a:r>
                <a:endParaRPr lang="ja-JP" altLang="en-US" sz="1600" dirty="0"/>
              </a:p>
            </p:txBody>
          </p:sp>
        </mc:Choice>
        <mc:Fallback xmlns="">
          <p:sp>
            <p:nvSpPr>
              <p:cNvPr id="173" name="正方形/長方形 172"/>
              <p:cNvSpPr>
                <a:spLocks noRot="1" noChangeAspect="1" noMove="1" noResize="1" noEditPoints="1" noAdjustHandles="1" noChangeArrowheads="1" noChangeShapeType="1" noTextEdit="1"/>
              </p:cNvSpPr>
              <p:nvPr/>
            </p:nvSpPr>
            <p:spPr>
              <a:xfrm>
                <a:off x="1893968" y="5753628"/>
                <a:ext cx="2949012" cy="400110"/>
              </a:xfrm>
              <a:prstGeom prst="rect">
                <a:avLst/>
              </a:prstGeom>
              <a:blipFill>
                <a:blip r:embed="rId11"/>
                <a:stretch>
                  <a:fillRect l="-2277" t="-7692" r="-1656" b="-29231"/>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104618173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226" name="直線矢印コネクタ 8225"/>
          <p:cNvCxnSpPr/>
          <p:nvPr/>
        </p:nvCxnSpPr>
        <p:spPr>
          <a:xfrm>
            <a:off x="2887107" y="1437039"/>
            <a:ext cx="535423" cy="391269"/>
          </a:xfrm>
          <a:prstGeom prst="straightConnector1">
            <a:avLst/>
          </a:prstGeom>
          <a:ln w="63500">
            <a:solidFill>
              <a:schemeClr val="tx1"/>
            </a:solidFill>
            <a:tailEnd type="triangle" w="med" len="med"/>
          </a:ln>
        </p:spPr>
        <p:style>
          <a:lnRef idx="1">
            <a:schemeClr val="dk1"/>
          </a:lnRef>
          <a:fillRef idx="0">
            <a:schemeClr val="dk1"/>
          </a:fillRef>
          <a:effectRef idx="0">
            <a:schemeClr val="dk1"/>
          </a:effectRef>
          <a:fontRef idx="minor">
            <a:schemeClr val="tx1"/>
          </a:fontRef>
        </p:style>
      </p:cxnSp>
      <p:cxnSp>
        <p:nvCxnSpPr>
          <p:cNvPr id="8225" name="直線矢印コネクタ 8224"/>
          <p:cNvCxnSpPr/>
          <p:nvPr/>
        </p:nvCxnSpPr>
        <p:spPr>
          <a:xfrm flipH="1">
            <a:off x="5685318" y="1415890"/>
            <a:ext cx="529202" cy="437107"/>
          </a:xfrm>
          <a:prstGeom prst="straightConnector1">
            <a:avLst/>
          </a:prstGeom>
          <a:ln w="38100">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2" name="テキスト ボックス 1"/>
          <p:cNvSpPr txBox="1"/>
          <p:nvPr/>
        </p:nvSpPr>
        <p:spPr>
          <a:xfrm>
            <a:off x="2761306" y="369332"/>
            <a:ext cx="3621505" cy="584775"/>
          </a:xfrm>
          <a:prstGeom prst="rect">
            <a:avLst/>
          </a:prstGeom>
          <a:noFill/>
        </p:spPr>
        <p:txBody>
          <a:bodyPr wrap="none" rtlCol="0">
            <a:spAutoFit/>
          </a:bodyPr>
          <a:lstStyle/>
          <a:p>
            <a:pPr algn="ctr"/>
            <a:r>
              <a:rPr lang="en-US" altLang="ja-JP" sz="3200" b="1" dirty="0" smtClean="0"/>
              <a:t>Photonic process</a:t>
            </a:r>
            <a:endParaRPr kumimoji="1" lang="ja-JP" altLang="en-US" sz="3200" b="1" dirty="0"/>
          </a:p>
        </p:txBody>
      </p:sp>
      <mc:AlternateContent xmlns:mc="http://schemas.openxmlformats.org/markup-compatibility/2006" xmlns:a14="http://schemas.microsoft.com/office/drawing/2010/main">
        <mc:Choice Requires="a14">
          <p:sp>
            <p:nvSpPr>
              <p:cNvPr id="27" name="正方形/長方形 26"/>
              <p:cNvSpPr/>
              <p:nvPr/>
            </p:nvSpPr>
            <p:spPr>
              <a:xfrm>
                <a:off x="823835" y="1172174"/>
                <a:ext cx="1826334" cy="461665"/>
              </a:xfrm>
              <a:prstGeom prst="rect">
                <a:avLst/>
              </a:prstGeom>
            </p:spPr>
            <p:txBody>
              <a:bodyPr wrap="none">
                <a:spAutoFit/>
              </a:bodyPr>
              <a:lstStyle/>
              <a:p>
                <a:pPr marL="342900" indent="-342900" algn="r">
                  <a:buFont typeface="Wingdings" panose="05000000000000000000" pitchFamily="2" charset="2"/>
                  <a:buChar char="ü"/>
                </a:pPr>
                <a:r>
                  <a:rPr lang="en-US" altLang="ja-JP" sz="2400" dirty="0" smtClean="0"/>
                  <a:t>bound </a:t>
                </a:r>
                <a14:m>
                  <m:oMath xmlns:m="http://schemas.openxmlformats.org/officeDocument/2006/math">
                    <m:sSup>
                      <m:sSupPr>
                        <m:ctrlPr>
                          <a:rPr lang="en-US" altLang="ja-JP" sz="2400" b="0" i="1" smtClean="0">
                            <a:latin typeface="Cambria Math" panose="02040503050406030204" pitchFamily="18" charset="0"/>
                          </a:rPr>
                        </m:ctrlPr>
                      </m:sSupPr>
                      <m:e>
                        <m:r>
                          <a:rPr lang="en-US" altLang="ja-JP" sz="2400" b="0" i="1" smtClean="0">
                            <a:latin typeface="Cambria Math" panose="02040503050406030204" pitchFamily="18" charset="0"/>
                          </a:rPr>
                          <m:t>𝜇</m:t>
                        </m:r>
                      </m:e>
                      <m:sup>
                        <m:r>
                          <a:rPr lang="en-US" altLang="ja-JP" sz="2400" b="0" i="1" smtClean="0">
                            <a:latin typeface="Cambria Math" panose="02040503050406030204" pitchFamily="18" charset="0"/>
                          </a:rPr>
                          <m:t>−</m:t>
                        </m:r>
                      </m:sup>
                    </m:sSup>
                  </m:oMath>
                </a14:m>
                <a:endParaRPr lang="en-US" altLang="ja-JP" sz="2400" dirty="0" smtClean="0"/>
              </a:p>
            </p:txBody>
          </p:sp>
        </mc:Choice>
        <mc:Fallback xmlns="">
          <p:sp>
            <p:nvSpPr>
              <p:cNvPr id="27" name="正方形/長方形 26"/>
              <p:cNvSpPr>
                <a:spLocks noRot="1" noChangeAspect="1" noMove="1" noResize="1" noEditPoints="1" noAdjustHandles="1" noChangeArrowheads="1" noChangeShapeType="1" noTextEdit="1"/>
              </p:cNvSpPr>
              <p:nvPr/>
            </p:nvSpPr>
            <p:spPr>
              <a:xfrm>
                <a:off x="823835" y="1172174"/>
                <a:ext cx="1826334" cy="461665"/>
              </a:xfrm>
              <a:prstGeom prst="rect">
                <a:avLst/>
              </a:prstGeom>
              <a:blipFill>
                <a:blip r:embed="rId3"/>
                <a:stretch>
                  <a:fillRect l="-3000" t="-9211" b="-3026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8" name="正方形/長方形 27"/>
              <p:cNvSpPr/>
              <p:nvPr/>
            </p:nvSpPr>
            <p:spPr>
              <a:xfrm>
                <a:off x="6563098" y="1206237"/>
                <a:ext cx="1818511" cy="461665"/>
              </a:xfrm>
              <a:prstGeom prst="rect">
                <a:avLst/>
              </a:prstGeom>
            </p:spPr>
            <p:txBody>
              <a:bodyPr wrap="none">
                <a:spAutoFit/>
              </a:bodyPr>
              <a:lstStyle/>
              <a:p>
                <a:pPr marL="342900" indent="-342900">
                  <a:buFont typeface="Wingdings" panose="05000000000000000000" pitchFamily="2" charset="2"/>
                  <a:buChar char="ü"/>
                </a:pPr>
                <a:r>
                  <a:rPr lang="en-US" altLang="ja-JP" sz="2400" dirty="0" smtClean="0"/>
                  <a:t>bound </a:t>
                </a:r>
                <a14:m>
                  <m:oMath xmlns:m="http://schemas.openxmlformats.org/officeDocument/2006/math">
                    <m:sSup>
                      <m:sSupPr>
                        <m:ctrlPr>
                          <a:rPr lang="en-US" altLang="ja-JP" sz="2400" b="0" i="1" smtClean="0">
                            <a:latin typeface="Cambria Math" panose="02040503050406030204" pitchFamily="18" charset="0"/>
                          </a:rPr>
                        </m:ctrlPr>
                      </m:sSupPr>
                      <m:e>
                        <m:r>
                          <a:rPr lang="en-US" altLang="ja-JP" sz="2400" b="0" i="1" smtClean="0">
                            <a:latin typeface="Cambria Math" panose="02040503050406030204" pitchFamily="18" charset="0"/>
                          </a:rPr>
                          <m:t>𝑒</m:t>
                        </m:r>
                      </m:e>
                      <m:sup>
                        <m:r>
                          <a:rPr lang="en-US" altLang="ja-JP" sz="2400" b="0" i="1" smtClean="0">
                            <a:latin typeface="Cambria Math" panose="02040503050406030204" pitchFamily="18" charset="0"/>
                          </a:rPr>
                          <m:t>−</m:t>
                        </m:r>
                      </m:sup>
                    </m:sSup>
                  </m:oMath>
                </a14:m>
                <a:endParaRPr lang="en-US" altLang="ja-JP" sz="2400" dirty="0" smtClean="0"/>
              </a:p>
            </p:txBody>
          </p:sp>
        </mc:Choice>
        <mc:Fallback xmlns="">
          <p:sp>
            <p:nvSpPr>
              <p:cNvPr id="28" name="正方形/長方形 27"/>
              <p:cNvSpPr>
                <a:spLocks noRot="1" noChangeAspect="1" noMove="1" noResize="1" noEditPoints="1" noAdjustHandles="1" noChangeArrowheads="1" noChangeShapeType="1" noTextEdit="1"/>
              </p:cNvSpPr>
              <p:nvPr/>
            </p:nvSpPr>
            <p:spPr>
              <a:xfrm>
                <a:off x="6563098" y="1206237"/>
                <a:ext cx="1818511" cy="461665"/>
              </a:xfrm>
              <a:prstGeom prst="rect">
                <a:avLst/>
              </a:prstGeom>
              <a:blipFill>
                <a:blip r:embed="rId4"/>
                <a:stretch>
                  <a:fillRect l="-4698" t="-9211" b="-3026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9" name="正方形/長方形 28"/>
              <p:cNvSpPr/>
              <p:nvPr/>
            </p:nvSpPr>
            <p:spPr>
              <a:xfrm>
                <a:off x="442933" y="2666510"/>
                <a:ext cx="2296206" cy="461665"/>
              </a:xfrm>
              <a:prstGeom prst="rect">
                <a:avLst/>
              </a:prstGeom>
            </p:spPr>
            <p:txBody>
              <a:bodyPr wrap="none">
                <a:spAutoFit/>
              </a:bodyPr>
              <a:lstStyle/>
              <a:p>
                <a:pPr marL="342900" indent="-342900" algn="r">
                  <a:buFont typeface="Wingdings" panose="05000000000000000000" pitchFamily="2" charset="2"/>
                  <a:buChar char="ü"/>
                </a:pPr>
                <a:r>
                  <a:rPr lang="en-US" altLang="ja-JP" sz="2400" dirty="0" smtClean="0"/>
                  <a:t>scattering </a:t>
                </a:r>
                <a14:m>
                  <m:oMath xmlns:m="http://schemas.openxmlformats.org/officeDocument/2006/math">
                    <m:sSup>
                      <m:sSupPr>
                        <m:ctrlPr>
                          <a:rPr lang="en-US" altLang="ja-JP" sz="2400" b="0" i="1" smtClean="0">
                            <a:latin typeface="Cambria Math" panose="02040503050406030204" pitchFamily="18" charset="0"/>
                          </a:rPr>
                        </m:ctrlPr>
                      </m:sSupPr>
                      <m:e>
                        <m:r>
                          <a:rPr lang="en-US" altLang="ja-JP" sz="2400" b="0" i="1" smtClean="0">
                            <a:latin typeface="Cambria Math" panose="02040503050406030204" pitchFamily="18" charset="0"/>
                          </a:rPr>
                          <m:t>𝑒</m:t>
                        </m:r>
                      </m:e>
                      <m:sup>
                        <m:r>
                          <a:rPr lang="en-US" altLang="ja-JP" sz="2400" b="0" i="1" smtClean="0">
                            <a:latin typeface="Cambria Math" panose="02040503050406030204" pitchFamily="18" charset="0"/>
                          </a:rPr>
                          <m:t>−</m:t>
                        </m:r>
                      </m:sup>
                    </m:sSup>
                  </m:oMath>
                </a14:m>
                <a:endParaRPr lang="en-US" altLang="ja-JP" sz="2400" dirty="0" smtClean="0"/>
              </a:p>
            </p:txBody>
          </p:sp>
        </mc:Choice>
        <mc:Fallback xmlns="">
          <p:sp>
            <p:nvSpPr>
              <p:cNvPr id="29" name="正方形/長方形 28"/>
              <p:cNvSpPr>
                <a:spLocks noRot="1" noChangeAspect="1" noMove="1" noResize="1" noEditPoints="1" noAdjustHandles="1" noChangeArrowheads="1" noChangeShapeType="1" noTextEdit="1"/>
              </p:cNvSpPr>
              <p:nvPr/>
            </p:nvSpPr>
            <p:spPr>
              <a:xfrm>
                <a:off x="442933" y="2666510"/>
                <a:ext cx="2296206" cy="461665"/>
              </a:xfrm>
              <a:prstGeom prst="rect">
                <a:avLst/>
              </a:prstGeom>
              <a:blipFill>
                <a:blip r:embed="rId5"/>
                <a:stretch>
                  <a:fillRect l="-2660" t="-9211" b="-3026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0" name="正方形/長方形 29"/>
              <p:cNvSpPr/>
              <p:nvPr/>
            </p:nvSpPr>
            <p:spPr>
              <a:xfrm>
                <a:off x="6452394" y="2666510"/>
                <a:ext cx="2296206" cy="461665"/>
              </a:xfrm>
              <a:prstGeom prst="rect">
                <a:avLst/>
              </a:prstGeom>
            </p:spPr>
            <p:txBody>
              <a:bodyPr wrap="none">
                <a:spAutoFit/>
              </a:bodyPr>
              <a:lstStyle/>
              <a:p>
                <a:pPr marL="342900" indent="-342900">
                  <a:buFont typeface="Wingdings" panose="05000000000000000000" pitchFamily="2" charset="2"/>
                  <a:buChar char="ü"/>
                </a:pPr>
                <a:r>
                  <a:rPr lang="en-US" altLang="ja-JP" sz="2400" b="0" dirty="0" smtClean="0"/>
                  <a:t>scattering </a:t>
                </a:r>
                <a14:m>
                  <m:oMath xmlns:m="http://schemas.openxmlformats.org/officeDocument/2006/math">
                    <m:sSup>
                      <m:sSupPr>
                        <m:ctrlPr>
                          <a:rPr lang="en-US" altLang="ja-JP" sz="2400" b="0" i="1" smtClean="0">
                            <a:latin typeface="Cambria Math" panose="02040503050406030204" pitchFamily="18" charset="0"/>
                          </a:rPr>
                        </m:ctrlPr>
                      </m:sSupPr>
                      <m:e>
                        <m:r>
                          <a:rPr lang="en-US" altLang="ja-JP" sz="2400" b="0" i="1" smtClean="0">
                            <a:latin typeface="Cambria Math" panose="02040503050406030204" pitchFamily="18" charset="0"/>
                          </a:rPr>
                          <m:t>𝑒</m:t>
                        </m:r>
                      </m:e>
                      <m:sup>
                        <m:r>
                          <a:rPr lang="en-US" altLang="ja-JP" sz="2400" b="0" i="1" smtClean="0">
                            <a:latin typeface="Cambria Math" panose="02040503050406030204" pitchFamily="18" charset="0"/>
                          </a:rPr>
                          <m:t>−</m:t>
                        </m:r>
                      </m:sup>
                    </m:sSup>
                  </m:oMath>
                </a14:m>
                <a:endParaRPr lang="en-US" altLang="ja-JP" sz="2400" dirty="0" smtClean="0"/>
              </a:p>
            </p:txBody>
          </p:sp>
        </mc:Choice>
        <mc:Fallback xmlns="">
          <p:sp>
            <p:nvSpPr>
              <p:cNvPr id="30" name="正方形/長方形 29"/>
              <p:cNvSpPr>
                <a:spLocks noRot="1" noChangeAspect="1" noMove="1" noResize="1" noEditPoints="1" noAdjustHandles="1" noChangeArrowheads="1" noChangeShapeType="1" noTextEdit="1"/>
              </p:cNvSpPr>
              <p:nvPr/>
            </p:nvSpPr>
            <p:spPr>
              <a:xfrm>
                <a:off x="6452394" y="2666510"/>
                <a:ext cx="2296206" cy="461665"/>
              </a:xfrm>
              <a:prstGeom prst="rect">
                <a:avLst/>
              </a:prstGeom>
              <a:blipFill>
                <a:blip r:embed="rId6"/>
                <a:stretch>
                  <a:fillRect l="-3448" t="-9211" b="-3026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6" name="正方形/長方形 35"/>
              <p:cNvSpPr/>
              <p:nvPr/>
            </p:nvSpPr>
            <p:spPr>
              <a:xfrm>
                <a:off x="4222827" y="1260671"/>
                <a:ext cx="710451" cy="400110"/>
              </a:xfrm>
              <a:prstGeom prst="rect">
                <a:avLst/>
              </a:prstGeom>
            </p:spPr>
            <p:txBody>
              <a:bodyPr wrap="none">
                <a:spAutoFit/>
              </a:bodyPr>
              <a:lstStyle/>
              <a:p>
                <a:pPr marL="273050" indent="-273050" algn="ctr">
                  <a:buFont typeface="Wingdings" panose="05000000000000000000" pitchFamily="2" charset="2"/>
                  <a:buChar char="ü"/>
                </a:pPr>
                <a14:m>
                  <m:oMath xmlns:m="http://schemas.openxmlformats.org/officeDocument/2006/math">
                    <m:sSup>
                      <m:sSupPr>
                        <m:ctrlPr>
                          <a:rPr lang="en-US" altLang="ja-JP" sz="2000" b="0" i="1" smtClean="0">
                            <a:solidFill>
                              <a:srgbClr val="000000"/>
                            </a:solidFill>
                            <a:latin typeface="Cambria Math" panose="02040503050406030204" pitchFamily="18" charset="0"/>
                          </a:rPr>
                        </m:ctrlPr>
                      </m:sSupPr>
                      <m:e>
                        <m:r>
                          <a:rPr lang="en-US" altLang="ja-JP" sz="2000" b="0" i="1" smtClean="0">
                            <a:solidFill>
                              <a:srgbClr val="000000"/>
                            </a:solidFill>
                            <a:latin typeface="Cambria Math" panose="02040503050406030204" pitchFamily="18" charset="0"/>
                          </a:rPr>
                          <m:t>𝛾</m:t>
                        </m:r>
                      </m:e>
                      <m:sup>
                        <m:r>
                          <a:rPr lang="en-US" altLang="ja-JP" sz="2000" b="0" i="1" smtClean="0">
                            <a:solidFill>
                              <a:srgbClr val="000000"/>
                            </a:solidFill>
                            <a:latin typeface="Cambria Math" panose="02040503050406030204" pitchFamily="18" charset="0"/>
                          </a:rPr>
                          <m:t>∗</m:t>
                        </m:r>
                      </m:sup>
                    </m:sSup>
                  </m:oMath>
                </a14:m>
                <a:endParaRPr lang="en-US" altLang="ja-JP" sz="2000" dirty="0" smtClean="0">
                  <a:solidFill>
                    <a:srgbClr val="000000"/>
                  </a:solidFill>
                </a:endParaRPr>
              </a:p>
            </p:txBody>
          </p:sp>
        </mc:Choice>
        <mc:Fallback xmlns="">
          <p:sp>
            <p:nvSpPr>
              <p:cNvPr id="36" name="正方形/長方形 35"/>
              <p:cNvSpPr>
                <a:spLocks noRot="1" noChangeAspect="1" noMove="1" noResize="1" noEditPoints="1" noAdjustHandles="1" noChangeArrowheads="1" noChangeShapeType="1" noTextEdit="1"/>
              </p:cNvSpPr>
              <p:nvPr/>
            </p:nvSpPr>
            <p:spPr>
              <a:xfrm>
                <a:off x="4222827" y="1260671"/>
                <a:ext cx="710451" cy="400110"/>
              </a:xfrm>
              <a:prstGeom prst="rect">
                <a:avLst/>
              </a:prstGeom>
              <a:blipFill>
                <a:blip r:embed="rId7"/>
                <a:stretch>
                  <a:fillRect l="-7759" t="-3077" b="-24615"/>
                </a:stretch>
              </a:blipFill>
            </p:spPr>
            <p:txBody>
              <a:bodyPr/>
              <a:lstStyle/>
              <a:p>
                <a:r>
                  <a:rPr lang="ja-JP" altLang="en-US">
                    <a:noFill/>
                  </a:rPr>
                  <a:t> </a:t>
                </a:r>
              </a:p>
            </p:txBody>
          </p:sp>
        </mc:Fallback>
      </mc:AlternateContent>
      <p:grpSp>
        <p:nvGrpSpPr>
          <p:cNvPr id="2667" name="Group 2655"/>
          <p:cNvGrpSpPr>
            <a:grpSpLocks noChangeAspect="1"/>
          </p:cNvGrpSpPr>
          <p:nvPr/>
        </p:nvGrpSpPr>
        <p:grpSpPr bwMode="auto">
          <a:xfrm>
            <a:off x="5258927" y="3715687"/>
            <a:ext cx="2604058" cy="2009826"/>
            <a:chOff x="3497" y="2422"/>
            <a:chExt cx="1823" cy="1407"/>
          </a:xfrm>
        </p:grpSpPr>
        <p:grpSp>
          <p:nvGrpSpPr>
            <p:cNvPr id="2669" name="Group 2856"/>
            <p:cNvGrpSpPr>
              <a:grpSpLocks/>
            </p:cNvGrpSpPr>
            <p:nvPr/>
          </p:nvGrpSpPr>
          <p:grpSpPr bwMode="auto">
            <a:xfrm>
              <a:off x="3579" y="3566"/>
              <a:ext cx="1653" cy="164"/>
              <a:chOff x="3579" y="3566"/>
              <a:chExt cx="1653" cy="164"/>
            </a:xfrm>
          </p:grpSpPr>
          <p:sp>
            <p:nvSpPr>
              <p:cNvPr id="5364" name="Line 2657"/>
              <p:cNvSpPr>
                <a:spLocks noChangeShapeType="1"/>
              </p:cNvSpPr>
              <p:nvPr/>
            </p:nvSpPr>
            <p:spPr bwMode="auto">
              <a:xfrm>
                <a:off x="357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65" name="Line 2658"/>
              <p:cNvSpPr>
                <a:spLocks noChangeShapeType="1"/>
              </p:cNvSpPr>
              <p:nvPr/>
            </p:nvSpPr>
            <p:spPr bwMode="auto">
              <a:xfrm>
                <a:off x="358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66" name="Line 2659"/>
              <p:cNvSpPr>
                <a:spLocks noChangeShapeType="1"/>
              </p:cNvSpPr>
              <p:nvPr/>
            </p:nvSpPr>
            <p:spPr bwMode="auto">
              <a:xfrm>
                <a:off x="359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67" name="Line 2660"/>
              <p:cNvSpPr>
                <a:spLocks noChangeShapeType="1"/>
              </p:cNvSpPr>
              <p:nvPr/>
            </p:nvSpPr>
            <p:spPr bwMode="auto">
              <a:xfrm>
                <a:off x="360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68" name="Line 2661"/>
              <p:cNvSpPr>
                <a:spLocks noChangeShapeType="1"/>
              </p:cNvSpPr>
              <p:nvPr/>
            </p:nvSpPr>
            <p:spPr bwMode="auto">
              <a:xfrm>
                <a:off x="3615"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69" name="Line 2662"/>
              <p:cNvSpPr>
                <a:spLocks noChangeShapeType="1"/>
              </p:cNvSpPr>
              <p:nvPr/>
            </p:nvSpPr>
            <p:spPr bwMode="auto">
              <a:xfrm>
                <a:off x="362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0" name="Line 2663"/>
              <p:cNvSpPr>
                <a:spLocks noChangeShapeType="1"/>
              </p:cNvSpPr>
              <p:nvPr/>
            </p:nvSpPr>
            <p:spPr bwMode="auto">
              <a:xfrm>
                <a:off x="363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1" name="Line 2664"/>
              <p:cNvSpPr>
                <a:spLocks noChangeShapeType="1"/>
              </p:cNvSpPr>
              <p:nvPr/>
            </p:nvSpPr>
            <p:spPr bwMode="auto">
              <a:xfrm>
                <a:off x="364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2" name="Line 2665"/>
              <p:cNvSpPr>
                <a:spLocks noChangeShapeType="1"/>
              </p:cNvSpPr>
              <p:nvPr/>
            </p:nvSpPr>
            <p:spPr bwMode="auto">
              <a:xfrm>
                <a:off x="3652"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3" name="Line 2666"/>
              <p:cNvSpPr>
                <a:spLocks noChangeShapeType="1"/>
              </p:cNvSpPr>
              <p:nvPr/>
            </p:nvSpPr>
            <p:spPr bwMode="auto">
              <a:xfrm>
                <a:off x="3662"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4" name="Line 2667"/>
              <p:cNvSpPr>
                <a:spLocks noChangeShapeType="1"/>
              </p:cNvSpPr>
              <p:nvPr/>
            </p:nvSpPr>
            <p:spPr bwMode="auto">
              <a:xfrm>
                <a:off x="3670"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5" name="Line 2668"/>
              <p:cNvSpPr>
                <a:spLocks noChangeShapeType="1"/>
              </p:cNvSpPr>
              <p:nvPr/>
            </p:nvSpPr>
            <p:spPr bwMode="auto">
              <a:xfrm>
                <a:off x="368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6" name="Line 2669"/>
              <p:cNvSpPr>
                <a:spLocks noChangeShapeType="1"/>
              </p:cNvSpPr>
              <p:nvPr/>
            </p:nvSpPr>
            <p:spPr bwMode="auto">
              <a:xfrm>
                <a:off x="368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7" name="Line 2670"/>
              <p:cNvSpPr>
                <a:spLocks noChangeShapeType="1"/>
              </p:cNvSpPr>
              <p:nvPr/>
            </p:nvSpPr>
            <p:spPr bwMode="auto">
              <a:xfrm>
                <a:off x="369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8" name="Line 2671"/>
              <p:cNvSpPr>
                <a:spLocks noChangeShapeType="1"/>
              </p:cNvSpPr>
              <p:nvPr/>
            </p:nvSpPr>
            <p:spPr bwMode="auto">
              <a:xfrm>
                <a:off x="370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9" name="Line 2672"/>
              <p:cNvSpPr>
                <a:spLocks noChangeShapeType="1"/>
              </p:cNvSpPr>
              <p:nvPr/>
            </p:nvSpPr>
            <p:spPr bwMode="auto">
              <a:xfrm>
                <a:off x="3716"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0" name="Line 2673"/>
              <p:cNvSpPr>
                <a:spLocks noChangeShapeType="1"/>
              </p:cNvSpPr>
              <p:nvPr/>
            </p:nvSpPr>
            <p:spPr bwMode="auto">
              <a:xfrm>
                <a:off x="372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1" name="Line 2674"/>
              <p:cNvSpPr>
                <a:spLocks noChangeShapeType="1"/>
              </p:cNvSpPr>
              <p:nvPr/>
            </p:nvSpPr>
            <p:spPr bwMode="auto">
              <a:xfrm>
                <a:off x="373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2" name="Line 2675"/>
              <p:cNvSpPr>
                <a:spLocks noChangeShapeType="1"/>
              </p:cNvSpPr>
              <p:nvPr/>
            </p:nvSpPr>
            <p:spPr bwMode="auto">
              <a:xfrm>
                <a:off x="374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3" name="Line 2676"/>
              <p:cNvSpPr>
                <a:spLocks noChangeShapeType="1"/>
              </p:cNvSpPr>
              <p:nvPr/>
            </p:nvSpPr>
            <p:spPr bwMode="auto">
              <a:xfrm>
                <a:off x="375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4" name="Line 2677"/>
              <p:cNvSpPr>
                <a:spLocks noChangeShapeType="1"/>
              </p:cNvSpPr>
              <p:nvPr/>
            </p:nvSpPr>
            <p:spPr bwMode="auto">
              <a:xfrm>
                <a:off x="3762"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5" name="Line 2678"/>
              <p:cNvSpPr>
                <a:spLocks noChangeShapeType="1"/>
              </p:cNvSpPr>
              <p:nvPr/>
            </p:nvSpPr>
            <p:spPr bwMode="auto">
              <a:xfrm>
                <a:off x="3772"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6" name="Line 2679"/>
              <p:cNvSpPr>
                <a:spLocks noChangeShapeType="1"/>
              </p:cNvSpPr>
              <p:nvPr/>
            </p:nvSpPr>
            <p:spPr bwMode="auto">
              <a:xfrm>
                <a:off x="3780"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7" name="Line 2680"/>
              <p:cNvSpPr>
                <a:spLocks noChangeShapeType="1"/>
              </p:cNvSpPr>
              <p:nvPr/>
            </p:nvSpPr>
            <p:spPr bwMode="auto">
              <a:xfrm>
                <a:off x="379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8" name="Line 2681"/>
              <p:cNvSpPr>
                <a:spLocks noChangeShapeType="1"/>
              </p:cNvSpPr>
              <p:nvPr/>
            </p:nvSpPr>
            <p:spPr bwMode="auto">
              <a:xfrm>
                <a:off x="379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9" name="Line 2682"/>
              <p:cNvSpPr>
                <a:spLocks noChangeShapeType="1"/>
              </p:cNvSpPr>
              <p:nvPr/>
            </p:nvSpPr>
            <p:spPr bwMode="auto">
              <a:xfrm>
                <a:off x="3809"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0" name="Line 2683"/>
              <p:cNvSpPr>
                <a:spLocks noChangeShapeType="1"/>
              </p:cNvSpPr>
              <p:nvPr/>
            </p:nvSpPr>
            <p:spPr bwMode="auto">
              <a:xfrm>
                <a:off x="3817"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1" name="Line 2684"/>
              <p:cNvSpPr>
                <a:spLocks noChangeShapeType="1"/>
              </p:cNvSpPr>
              <p:nvPr/>
            </p:nvSpPr>
            <p:spPr bwMode="auto">
              <a:xfrm>
                <a:off x="382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2" name="Line 2685"/>
              <p:cNvSpPr>
                <a:spLocks noChangeShapeType="1"/>
              </p:cNvSpPr>
              <p:nvPr/>
            </p:nvSpPr>
            <p:spPr bwMode="auto">
              <a:xfrm>
                <a:off x="383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3" name="Line 2686"/>
              <p:cNvSpPr>
                <a:spLocks noChangeShapeType="1"/>
              </p:cNvSpPr>
              <p:nvPr/>
            </p:nvSpPr>
            <p:spPr bwMode="auto">
              <a:xfrm>
                <a:off x="384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4" name="Line 2687"/>
              <p:cNvSpPr>
                <a:spLocks noChangeShapeType="1"/>
              </p:cNvSpPr>
              <p:nvPr/>
            </p:nvSpPr>
            <p:spPr bwMode="auto">
              <a:xfrm>
                <a:off x="385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5" name="Line 2688"/>
              <p:cNvSpPr>
                <a:spLocks noChangeShapeType="1"/>
              </p:cNvSpPr>
              <p:nvPr/>
            </p:nvSpPr>
            <p:spPr bwMode="auto">
              <a:xfrm>
                <a:off x="3863"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6" name="Line 2689"/>
              <p:cNvSpPr>
                <a:spLocks noChangeShapeType="1"/>
              </p:cNvSpPr>
              <p:nvPr/>
            </p:nvSpPr>
            <p:spPr bwMode="auto">
              <a:xfrm>
                <a:off x="387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7" name="Line 2690"/>
              <p:cNvSpPr>
                <a:spLocks noChangeShapeType="1"/>
              </p:cNvSpPr>
              <p:nvPr/>
            </p:nvSpPr>
            <p:spPr bwMode="auto">
              <a:xfrm>
                <a:off x="388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8" name="Line 2691"/>
              <p:cNvSpPr>
                <a:spLocks noChangeShapeType="1"/>
              </p:cNvSpPr>
              <p:nvPr/>
            </p:nvSpPr>
            <p:spPr bwMode="auto">
              <a:xfrm>
                <a:off x="389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9" name="Line 2692"/>
              <p:cNvSpPr>
                <a:spLocks noChangeShapeType="1"/>
              </p:cNvSpPr>
              <p:nvPr/>
            </p:nvSpPr>
            <p:spPr bwMode="auto">
              <a:xfrm>
                <a:off x="390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0" name="Line 2693"/>
              <p:cNvSpPr>
                <a:spLocks noChangeShapeType="1"/>
              </p:cNvSpPr>
              <p:nvPr/>
            </p:nvSpPr>
            <p:spPr bwMode="auto">
              <a:xfrm>
                <a:off x="3909"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1" name="Line 2694"/>
              <p:cNvSpPr>
                <a:spLocks noChangeShapeType="1"/>
              </p:cNvSpPr>
              <p:nvPr/>
            </p:nvSpPr>
            <p:spPr bwMode="auto">
              <a:xfrm>
                <a:off x="3919"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2" name="Line 2695"/>
              <p:cNvSpPr>
                <a:spLocks noChangeShapeType="1"/>
              </p:cNvSpPr>
              <p:nvPr/>
            </p:nvSpPr>
            <p:spPr bwMode="auto">
              <a:xfrm>
                <a:off x="3927"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3" name="Line 2696"/>
              <p:cNvSpPr>
                <a:spLocks noChangeShapeType="1"/>
              </p:cNvSpPr>
              <p:nvPr/>
            </p:nvSpPr>
            <p:spPr bwMode="auto">
              <a:xfrm>
                <a:off x="393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4" name="Line 2697"/>
              <p:cNvSpPr>
                <a:spLocks noChangeShapeType="1"/>
              </p:cNvSpPr>
              <p:nvPr/>
            </p:nvSpPr>
            <p:spPr bwMode="auto">
              <a:xfrm>
                <a:off x="394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5" name="Line 2698"/>
              <p:cNvSpPr>
                <a:spLocks noChangeShapeType="1"/>
              </p:cNvSpPr>
              <p:nvPr/>
            </p:nvSpPr>
            <p:spPr bwMode="auto">
              <a:xfrm>
                <a:off x="395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6" name="Line 2699"/>
              <p:cNvSpPr>
                <a:spLocks noChangeShapeType="1"/>
              </p:cNvSpPr>
              <p:nvPr/>
            </p:nvSpPr>
            <p:spPr bwMode="auto">
              <a:xfrm>
                <a:off x="396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7" name="Line 2700"/>
              <p:cNvSpPr>
                <a:spLocks noChangeShapeType="1"/>
              </p:cNvSpPr>
              <p:nvPr/>
            </p:nvSpPr>
            <p:spPr bwMode="auto">
              <a:xfrm>
                <a:off x="3973"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8" name="Line 2701"/>
              <p:cNvSpPr>
                <a:spLocks noChangeShapeType="1"/>
              </p:cNvSpPr>
              <p:nvPr/>
            </p:nvSpPr>
            <p:spPr bwMode="auto">
              <a:xfrm>
                <a:off x="398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9" name="Line 2702"/>
              <p:cNvSpPr>
                <a:spLocks noChangeShapeType="1"/>
              </p:cNvSpPr>
              <p:nvPr/>
            </p:nvSpPr>
            <p:spPr bwMode="auto">
              <a:xfrm>
                <a:off x="399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0" name="Line 2703"/>
              <p:cNvSpPr>
                <a:spLocks noChangeShapeType="1"/>
              </p:cNvSpPr>
              <p:nvPr/>
            </p:nvSpPr>
            <p:spPr bwMode="auto">
              <a:xfrm>
                <a:off x="400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1" name="Line 2704"/>
              <p:cNvSpPr>
                <a:spLocks noChangeShapeType="1"/>
              </p:cNvSpPr>
              <p:nvPr/>
            </p:nvSpPr>
            <p:spPr bwMode="auto">
              <a:xfrm>
                <a:off x="4010"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2" name="Line 2705"/>
              <p:cNvSpPr>
                <a:spLocks noChangeShapeType="1"/>
              </p:cNvSpPr>
              <p:nvPr/>
            </p:nvSpPr>
            <p:spPr bwMode="auto">
              <a:xfrm>
                <a:off x="402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3" name="Line 2706"/>
              <p:cNvSpPr>
                <a:spLocks noChangeShapeType="1"/>
              </p:cNvSpPr>
              <p:nvPr/>
            </p:nvSpPr>
            <p:spPr bwMode="auto">
              <a:xfrm>
                <a:off x="402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4" name="Line 2707"/>
              <p:cNvSpPr>
                <a:spLocks noChangeShapeType="1"/>
              </p:cNvSpPr>
              <p:nvPr/>
            </p:nvSpPr>
            <p:spPr bwMode="auto">
              <a:xfrm>
                <a:off x="403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5" name="Line 2708"/>
              <p:cNvSpPr>
                <a:spLocks noChangeShapeType="1"/>
              </p:cNvSpPr>
              <p:nvPr/>
            </p:nvSpPr>
            <p:spPr bwMode="auto">
              <a:xfrm>
                <a:off x="404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6" name="Line 2709"/>
              <p:cNvSpPr>
                <a:spLocks noChangeShapeType="1"/>
              </p:cNvSpPr>
              <p:nvPr/>
            </p:nvSpPr>
            <p:spPr bwMode="auto">
              <a:xfrm>
                <a:off x="4056"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7" name="Line 2710"/>
              <p:cNvSpPr>
                <a:spLocks noChangeShapeType="1"/>
              </p:cNvSpPr>
              <p:nvPr/>
            </p:nvSpPr>
            <p:spPr bwMode="auto">
              <a:xfrm>
                <a:off x="4066"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8" name="Line 2711"/>
              <p:cNvSpPr>
                <a:spLocks noChangeShapeType="1"/>
              </p:cNvSpPr>
              <p:nvPr/>
            </p:nvSpPr>
            <p:spPr bwMode="auto">
              <a:xfrm>
                <a:off x="4074"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9" name="Line 2712"/>
              <p:cNvSpPr>
                <a:spLocks noChangeShapeType="1"/>
              </p:cNvSpPr>
              <p:nvPr/>
            </p:nvSpPr>
            <p:spPr bwMode="auto">
              <a:xfrm>
                <a:off x="408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0" name="Line 2713"/>
              <p:cNvSpPr>
                <a:spLocks noChangeShapeType="1"/>
              </p:cNvSpPr>
              <p:nvPr/>
            </p:nvSpPr>
            <p:spPr bwMode="auto">
              <a:xfrm>
                <a:off x="409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1" name="Line 2714"/>
              <p:cNvSpPr>
                <a:spLocks noChangeShapeType="1"/>
              </p:cNvSpPr>
              <p:nvPr/>
            </p:nvSpPr>
            <p:spPr bwMode="auto">
              <a:xfrm>
                <a:off x="410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2" name="Line 2715"/>
              <p:cNvSpPr>
                <a:spLocks noChangeShapeType="1"/>
              </p:cNvSpPr>
              <p:nvPr/>
            </p:nvSpPr>
            <p:spPr bwMode="auto">
              <a:xfrm>
                <a:off x="411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3" name="Line 2716"/>
              <p:cNvSpPr>
                <a:spLocks noChangeShapeType="1"/>
              </p:cNvSpPr>
              <p:nvPr/>
            </p:nvSpPr>
            <p:spPr bwMode="auto">
              <a:xfrm>
                <a:off x="4120"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4" name="Line 2717"/>
              <p:cNvSpPr>
                <a:spLocks noChangeShapeType="1"/>
              </p:cNvSpPr>
              <p:nvPr/>
            </p:nvSpPr>
            <p:spPr bwMode="auto">
              <a:xfrm>
                <a:off x="413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5" name="Line 2718"/>
              <p:cNvSpPr>
                <a:spLocks noChangeShapeType="1"/>
              </p:cNvSpPr>
              <p:nvPr/>
            </p:nvSpPr>
            <p:spPr bwMode="auto">
              <a:xfrm>
                <a:off x="413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6" name="Line 2719"/>
              <p:cNvSpPr>
                <a:spLocks noChangeShapeType="1"/>
              </p:cNvSpPr>
              <p:nvPr/>
            </p:nvSpPr>
            <p:spPr bwMode="auto">
              <a:xfrm>
                <a:off x="414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7" name="Line 2720"/>
              <p:cNvSpPr>
                <a:spLocks noChangeShapeType="1"/>
              </p:cNvSpPr>
              <p:nvPr/>
            </p:nvSpPr>
            <p:spPr bwMode="auto">
              <a:xfrm>
                <a:off x="415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8" name="Line 2721"/>
              <p:cNvSpPr>
                <a:spLocks noChangeShapeType="1"/>
              </p:cNvSpPr>
              <p:nvPr/>
            </p:nvSpPr>
            <p:spPr bwMode="auto">
              <a:xfrm>
                <a:off x="4166"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9" name="Line 2722"/>
              <p:cNvSpPr>
                <a:spLocks noChangeShapeType="1"/>
              </p:cNvSpPr>
              <p:nvPr/>
            </p:nvSpPr>
            <p:spPr bwMode="auto">
              <a:xfrm>
                <a:off x="417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0" name="Line 2723"/>
              <p:cNvSpPr>
                <a:spLocks noChangeShapeType="1"/>
              </p:cNvSpPr>
              <p:nvPr/>
            </p:nvSpPr>
            <p:spPr bwMode="auto">
              <a:xfrm>
                <a:off x="418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1" name="Line 2724"/>
              <p:cNvSpPr>
                <a:spLocks noChangeShapeType="1"/>
              </p:cNvSpPr>
              <p:nvPr/>
            </p:nvSpPr>
            <p:spPr bwMode="auto">
              <a:xfrm>
                <a:off x="419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2" name="Line 2725"/>
              <p:cNvSpPr>
                <a:spLocks noChangeShapeType="1"/>
              </p:cNvSpPr>
              <p:nvPr/>
            </p:nvSpPr>
            <p:spPr bwMode="auto">
              <a:xfrm>
                <a:off x="4203"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3" name="Line 2726"/>
              <p:cNvSpPr>
                <a:spLocks noChangeShapeType="1"/>
              </p:cNvSpPr>
              <p:nvPr/>
            </p:nvSpPr>
            <p:spPr bwMode="auto">
              <a:xfrm>
                <a:off x="4213"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4" name="Line 2727"/>
              <p:cNvSpPr>
                <a:spLocks noChangeShapeType="1"/>
              </p:cNvSpPr>
              <p:nvPr/>
            </p:nvSpPr>
            <p:spPr bwMode="auto">
              <a:xfrm>
                <a:off x="4221"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5" name="Line 2728"/>
              <p:cNvSpPr>
                <a:spLocks noChangeShapeType="1"/>
              </p:cNvSpPr>
              <p:nvPr/>
            </p:nvSpPr>
            <p:spPr bwMode="auto">
              <a:xfrm>
                <a:off x="423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6" name="Line 2729"/>
              <p:cNvSpPr>
                <a:spLocks noChangeShapeType="1"/>
              </p:cNvSpPr>
              <p:nvPr/>
            </p:nvSpPr>
            <p:spPr bwMode="auto">
              <a:xfrm>
                <a:off x="424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7" name="Line 2730"/>
              <p:cNvSpPr>
                <a:spLocks noChangeShapeType="1"/>
              </p:cNvSpPr>
              <p:nvPr/>
            </p:nvSpPr>
            <p:spPr bwMode="auto">
              <a:xfrm>
                <a:off x="424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8" name="Line 2731"/>
              <p:cNvSpPr>
                <a:spLocks noChangeShapeType="1"/>
              </p:cNvSpPr>
              <p:nvPr/>
            </p:nvSpPr>
            <p:spPr bwMode="auto">
              <a:xfrm>
                <a:off x="425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9" name="Line 2732"/>
              <p:cNvSpPr>
                <a:spLocks noChangeShapeType="1"/>
              </p:cNvSpPr>
              <p:nvPr/>
            </p:nvSpPr>
            <p:spPr bwMode="auto">
              <a:xfrm>
                <a:off x="4267"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0" name="Line 2733"/>
              <p:cNvSpPr>
                <a:spLocks noChangeShapeType="1"/>
              </p:cNvSpPr>
              <p:nvPr/>
            </p:nvSpPr>
            <p:spPr bwMode="auto">
              <a:xfrm>
                <a:off x="427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1" name="Line 2734"/>
              <p:cNvSpPr>
                <a:spLocks noChangeShapeType="1"/>
              </p:cNvSpPr>
              <p:nvPr/>
            </p:nvSpPr>
            <p:spPr bwMode="auto">
              <a:xfrm>
                <a:off x="428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2" name="Line 2735"/>
              <p:cNvSpPr>
                <a:spLocks noChangeShapeType="1"/>
              </p:cNvSpPr>
              <p:nvPr/>
            </p:nvSpPr>
            <p:spPr bwMode="auto">
              <a:xfrm>
                <a:off x="429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3" name="Line 2736"/>
              <p:cNvSpPr>
                <a:spLocks noChangeShapeType="1"/>
              </p:cNvSpPr>
              <p:nvPr/>
            </p:nvSpPr>
            <p:spPr bwMode="auto">
              <a:xfrm>
                <a:off x="430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4" name="Line 2737"/>
              <p:cNvSpPr>
                <a:spLocks noChangeShapeType="1"/>
              </p:cNvSpPr>
              <p:nvPr/>
            </p:nvSpPr>
            <p:spPr bwMode="auto">
              <a:xfrm>
                <a:off x="4313"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5" name="Line 2738"/>
              <p:cNvSpPr>
                <a:spLocks noChangeShapeType="1"/>
              </p:cNvSpPr>
              <p:nvPr/>
            </p:nvSpPr>
            <p:spPr bwMode="auto">
              <a:xfrm>
                <a:off x="4323"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6" name="Line 2739"/>
              <p:cNvSpPr>
                <a:spLocks noChangeShapeType="1"/>
              </p:cNvSpPr>
              <p:nvPr/>
            </p:nvSpPr>
            <p:spPr bwMode="auto">
              <a:xfrm>
                <a:off x="4331"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7" name="Line 2740"/>
              <p:cNvSpPr>
                <a:spLocks noChangeShapeType="1"/>
              </p:cNvSpPr>
              <p:nvPr/>
            </p:nvSpPr>
            <p:spPr bwMode="auto">
              <a:xfrm>
                <a:off x="434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8" name="Line 2741"/>
              <p:cNvSpPr>
                <a:spLocks noChangeShapeType="1"/>
              </p:cNvSpPr>
              <p:nvPr/>
            </p:nvSpPr>
            <p:spPr bwMode="auto">
              <a:xfrm>
                <a:off x="435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49" name="Line 2742"/>
              <p:cNvSpPr>
                <a:spLocks noChangeShapeType="1"/>
              </p:cNvSpPr>
              <p:nvPr/>
            </p:nvSpPr>
            <p:spPr bwMode="auto">
              <a:xfrm>
                <a:off x="4360"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0" name="Line 2743"/>
              <p:cNvSpPr>
                <a:spLocks noChangeShapeType="1"/>
              </p:cNvSpPr>
              <p:nvPr/>
            </p:nvSpPr>
            <p:spPr bwMode="auto">
              <a:xfrm>
                <a:off x="4368"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1" name="Line 2744"/>
              <p:cNvSpPr>
                <a:spLocks noChangeShapeType="1"/>
              </p:cNvSpPr>
              <p:nvPr/>
            </p:nvSpPr>
            <p:spPr bwMode="auto">
              <a:xfrm>
                <a:off x="437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2" name="Line 2745"/>
              <p:cNvSpPr>
                <a:spLocks noChangeShapeType="1"/>
              </p:cNvSpPr>
              <p:nvPr/>
            </p:nvSpPr>
            <p:spPr bwMode="auto">
              <a:xfrm>
                <a:off x="438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3" name="Line 2746"/>
              <p:cNvSpPr>
                <a:spLocks noChangeShapeType="1"/>
              </p:cNvSpPr>
              <p:nvPr/>
            </p:nvSpPr>
            <p:spPr bwMode="auto">
              <a:xfrm>
                <a:off x="439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4" name="Line 2747"/>
              <p:cNvSpPr>
                <a:spLocks noChangeShapeType="1"/>
              </p:cNvSpPr>
              <p:nvPr/>
            </p:nvSpPr>
            <p:spPr bwMode="auto">
              <a:xfrm>
                <a:off x="440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5" name="Line 2748"/>
              <p:cNvSpPr>
                <a:spLocks noChangeShapeType="1"/>
              </p:cNvSpPr>
              <p:nvPr/>
            </p:nvSpPr>
            <p:spPr bwMode="auto">
              <a:xfrm>
                <a:off x="4414"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6" name="Line 2749"/>
              <p:cNvSpPr>
                <a:spLocks noChangeShapeType="1"/>
              </p:cNvSpPr>
              <p:nvPr/>
            </p:nvSpPr>
            <p:spPr bwMode="auto">
              <a:xfrm>
                <a:off x="442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7" name="Line 2750"/>
              <p:cNvSpPr>
                <a:spLocks noChangeShapeType="1"/>
              </p:cNvSpPr>
              <p:nvPr/>
            </p:nvSpPr>
            <p:spPr bwMode="auto">
              <a:xfrm>
                <a:off x="443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8" name="Line 2751"/>
              <p:cNvSpPr>
                <a:spLocks noChangeShapeType="1"/>
              </p:cNvSpPr>
              <p:nvPr/>
            </p:nvSpPr>
            <p:spPr bwMode="auto">
              <a:xfrm>
                <a:off x="444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59" name="Line 2752"/>
              <p:cNvSpPr>
                <a:spLocks noChangeShapeType="1"/>
              </p:cNvSpPr>
              <p:nvPr/>
            </p:nvSpPr>
            <p:spPr bwMode="auto">
              <a:xfrm>
                <a:off x="445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0" name="Line 2753"/>
              <p:cNvSpPr>
                <a:spLocks noChangeShapeType="1"/>
              </p:cNvSpPr>
              <p:nvPr/>
            </p:nvSpPr>
            <p:spPr bwMode="auto">
              <a:xfrm>
                <a:off x="4460"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1" name="Line 2754"/>
              <p:cNvSpPr>
                <a:spLocks noChangeShapeType="1"/>
              </p:cNvSpPr>
              <p:nvPr/>
            </p:nvSpPr>
            <p:spPr bwMode="auto">
              <a:xfrm>
                <a:off x="4470"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2" name="Line 2755"/>
              <p:cNvSpPr>
                <a:spLocks noChangeShapeType="1"/>
              </p:cNvSpPr>
              <p:nvPr/>
            </p:nvSpPr>
            <p:spPr bwMode="auto">
              <a:xfrm>
                <a:off x="4478"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3" name="Line 2756"/>
              <p:cNvSpPr>
                <a:spLocks noChangeShapeType="1"/>
              </p:cNvSpPr>
              <p:nvPr/>
            </p:nvSpPr>
            <p:spPr bwMode="auto">
              <a:xfrm>
                <a:off x="448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4" name="Line 2757"/>
              <p:cNvSpPr>
                <a:spLocks noChangeShapeType="1"/>
              </p:cNvSpPr>
              <p:nvPr/>
            </p:nvSpPr>
            <p:spPr bwMode="auto">
              <a:xfrm>
                <a:off x="449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5" name="Line 2758"/>
              <p:cNvSpPr>
                <a:spLocks noChangeShapeType="1"/>
              </p:cNvSpPr>
              <p:nvPr/>
            </p:nvSpPr>
            <p:spPr bwMode="auto">
              <a:xfrm>
                <a:off x="450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6" name="Line 2759"/>
              <p:cNvSpPr>
                <a:spLocks noChangeShapeType="1"/>
              </p:cNvSpPr>
              <p:nvPr/>
            </p:nvSpPr>
            <p:spPr bwMode="auto">
              <a:xfrm>
                <a:off x="451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7" name="Line 2760"/>
              <p:cNvSpPr>
                <a:spLocks noChangeShapeType="1"/>
              </p:cNvSpPr>
              <p:nvPr/>
            </p:nvSpPr>
            <p:spPr bwMode="auto">
              <a:xfrm>
                <a:off x="4524"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8" name="Line 2761"/>
              <p:cNvSpPr>
                <a:spLocks noChangeShapeType="1"/>
              </p:cNvSpPr>
              <p:nvPr/>
            </p:nvSpPr>
            <p:spPr bwMode="auto">
              <a:xfrm>
                <a:off x="453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69" name="Line 2762"/>
              <p:cNvSpPr>
                <a:spLocks noChangeShapeType="1"/>
              </p:cNvSpPr>
              <p:nvPr/>
            </p:nvSpPr>
            <p:spPr bwMode="auto">
              <a:xfrm>
                <a:off x="454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0" name="Line 2763"/>
              <p:cNvSpPr>
                <a:spLocks noChangeShapeType="1"/>
              </p:cNvSpPr>
              <p:nvPr/>
            </p:nvSpPr>
            <p:spPr bwMode="auto">
              <a:xfrm>
                <a:off x="455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1" name="Line 2764"/>
              <p:cNvSpPr>
                <a:spLocks noChangeShapeType="1"/>
              </p:cNvSpPr>
              <p:nvPr/>
            </p:nvSpPr>
            <p:spPr bwMode="auto">
              <a:xfrm>
                <a:off x="4561"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2" name="Line 2765"/>
              <p:cNvSpPr>
                <a:spLocks noChangeShapeType="1"/>
              </p:cNvSpPr>
              <p:nvPr/>
            </p:nvSpPr>
            <p:spPr bwMode="auto">
              <a:xfrm>
                <a:off x="457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3" name="Line 2766"/>
              <p:cNvSpPr>
                <a:spLocks noChangeShapeType="1"/>
              </p:cNvSpPr>
              <p:nvPr/>
            </p:nvSpPr>
            <p:spPr bwMode="auto">
              <a:xfrm>
                <a:off x="458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4" name="Line 2767"/>
              <p:cNvSpPr>
                <a:spLocks noChangeShapeType="1"/>
              </p:cNvSpPr>
              <p:nvPr/>
            </p:nvSpPr>
            <p:spPr bwMode="auto">
              <a:xfrm>
                <a:off x="458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5" name="Line 2768"/>
              <p:cNvSpPr>
                <a:spLocks noChangeShapeType="1"/>
              </p:cNvSpPr>
              <p:nvPr/>
            </p:nvSpPr>
            <p:spPr bwMode="auto">
              <a:xfrm>
                <a:off x="459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6" name="Line 2769"/>
              <p:cNvSpPr>
                <a:spLocks noChangeShapeType="1"/>
              </p:cNvSpPr>
              <p:nvPr/>
            </p:nvSpPr>
            <p:spPr bwMode="auto">
              <a:xfrm>
                <a:off x="4607"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7" name="Line 2770"/>
              <p:cNvSpPr>
                <a:spLocks noChangeShapeType="1"/>
              </p:cNvSpPr>
              <p:nvPr/>
            </p:nvSpPr>
            <p:spPr bwMode="auto">
              <a:xfrm>
                <a:off x="4617"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8" name="Line 2771"/>
              <p:cNvSpPr>
                <a:spLocks noChangeShapeType="1"/>
              </p:cNvSpPr>
              <p:nvPr/>
            </p:nvSpPr>
            <p:spPr bwMode="auto">
              <a:xfrm>
                <a:off x="4625"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79" name="Line 2772"/>
              <p:cNvSpPr>
                <a:spLocks noChangeShapeType="1"/>
              </p:cNvSpPr>
              <p:nvPr/>
            </p:nvSpPr>
            <p:spPr bwMode="auto">
              <a:xfrm>
                <a:off x="463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0" name="Line 2773"/>
              <p:cNvSpPr>
                <a:spLocks noChangeShapeType="1"/>
              </p:cNvSpPr>
              <p:nvPr/>
            </p:nvSpPr>
            <p:spPr bwMode="auto">
              <a:xfrm>
                <a:off x="464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1" name="Line 2774"/>
              <p:cNvSpPr>
                <a:spLocks noChangeShapeType="1"/>
              </p:cNvSpPr>
              <p:nvPr/>
            </p:nvSpPr>
            <p:spPr bwMode="auto">
              <a:xfrm>
                <a:off x="465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2" name="Line 2775"/>
              <p:cNvSpPr>
                <a:spLocks noChangeShapeType="1"/>
              </p:cNvSpPr>
              <p:nvPr/>
            </p:nvSpPr>
            <p:spPr bwMode="auto">
              <a:xfrm>
                <a:off x="466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3" name="Line 2776"/>
              <p:cNvSpPr>
                <a:spLocks noChangeShapeType="1"/>
              </p:cNvSpPr>
              <p:nvPr/>
            </p:nvSpPr>
            <p:spPr bwMode="auto">
              <a:xfrm>
                <a:off x="4671"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4" name="Line 2777"/>
              <p:cNvSpPr>
                <a:spLocks noChangeShapeType="1"/>
              </p:cNvSpPr>
              <p:nvPr/>
            </p:nvSpPr>
            <p:spPr bwMode="auto">
              <a:xfrm>
                <a:off x="468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5" name="Line 2778"/>
              <p:cNvSpPr>
                <a:spLocks noChangeShapeType="1"/>
              </p:cNvSpPr>
              <p:nvPr/>
            </p:nvSpPr>
            <p:spPr bwMode="auto">
              <a:xfrm>
                <a:off x="469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6" name="Line 2779"/>
              <p:cNvSpPr>
                <a:spLocks noChangeShapeType="1"/>
              </p:cNvSpPr>
              <p:nvPr/>
            </p:nvSpPr>
            <p:spPr bwMode="auto">
              <a:xfrm>
                <a:off x="469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7" name="Line 2780"/>
              <p:cNvSpPr>
                <a:spLocks noChangeShapeType="1"/>
              </p:cNvSpPr>
              <p:nvPr/>
            </p:nvSpPr>
            <p:spPr bwMode="auto">
              <a:xfrm>
                <a:off x="470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8" name="Line 2781"/>
              <p:cNvSpPr>
                <a:spLocks noChangeShapeType="1"/>
              </p:cNvSpPr>
              <p:nvPr/>
            </p:nvSpPr>
            <p:spPr bwMode="auto">
              <a:xfrm>
                <a:off x="4717"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89" name="Line 2782"/>
              <p:cNvSpPr>
                <a:spLocks noChangeShapeType="1"/>
              </p:cNvSpPr>
              <p:nvPr/>
            </p:nvSpPr>
            <p:spPr bwMode="auto">
              <a:xfrm>
                <a:off x="472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0" name="Line 2783"/>
              <p:cNvSpPr>
                <a:spLocks noChangeShapeType="1"/>
              </p:cNvSpPr>
              <p:nvPr/>
            </p:nvSpPr>
            <p:spPr bwMode="auto">
              <a:xfrm>
                <a:off x="473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1" name="Line 2784"/>
              <p:cNvSpPr>
                <a:spLocks noChangeShapeType="1"/>
              </p:cNvSpPr>
              <p:nvPr/>
            </p:nvSpPr>
            <p:spPr bwMode="auto">
              <a:xfrm>
                <a:off x="474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2" name="Line 2785"/>
              <p:cNvSpPr>
                <a:spLocks noChangeShapeType="1"/>
              </p:cNvSpPr>
              <p:nvPr/>
            </p:nvSpPr>
            <p:spPr bwMode="auto">
              <a:xfrm>
                <a:off x="4754"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3" name="Line 2786"/>
              <p:cNvSpPr>
                <a:spLocks noChangeShapeType="1"/>
              </p:cNvSpPr>
              <p:nvPr/>
            </p:nvSpPr>
            <p:spPr bwMode="auto">
              <a:xfrm>
                <a:off x="4764"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4" name="Line 2787"/>
              <p:cNvSpPr>
                <a:spLocks noChangeShapeType="1"/>
              </p:cNvSpPr>
              <p:nvPr/>
            </p:nvSpPr>
            <p:spPr bwMode="auto">
              <a:xfrm>
                <a:off x="4772"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5" name="Line 2788"/>
              <p:cNvSpPr>
                <a:spLocks noChangeShapeType="1"/>
              </p:cNvSpPr>
              <p:nvPr/>
            </p:nvSpPr>
            <p:spPr bwMode="auto">
              <a:xfrm>
                <a:off x="478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6" name="Line 2789"/>
              <p:cNvSpPr>
                <a:spLocks noChangeShapeType="1"/>
              </p:cNvSpPr>
              <p:nvPr/>
            </p:nvSpPr>
            <p:spPr bwMode="auto">
              <a:xfrm>
                <a:off x="479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7" name="Line 2790"/>
              <p:cNvSpPr>
                <a:spLocks noChangeShapeType="1"/>
              </p:cNvSpPr>
              <p:nvPr/>
            </p:nvSpPr>
            <p:spPr bwMode="auto">
              <a:xfrm>
                <a:off x="480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8" name="Line 2791"/>
              <p:cNvSpPr>
                <a:spLocks noChangeShapeType="1"/>
              </p:cNvSpPr>
              <p:nvPr/>
            </p:nvSpPr>
            <p:spPr bwMode="auto">
              <a:xfrm>
                <a:off x="480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99" name="Line 2792"/>
              <p:cNvSpPr>
                <a:spLocks noChangeShapeType="1"/>
              </p:cNvSpPr>
              <p:nvPr/>
            </p:nvSpPr>
            <p:spPr bwMode="auto">
              <a:xfrm>
                <a:off x="4818"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0" name="Line 2793"/>
              <p:cNvSpPr>
                <a:spLocks noChangeShapeType="1"/>
              </p:cNvSpPr>
              <p:nvPr/>
            </p:nvSpPr>
            <p:spPr bwMode="auto">
              <a:xfrm>
                <a:off x="482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1" name="Line 2794"/>
              <p:cNvSpPr>
                <a:spLocks noChangeShapeType="1"/>
              </p:cNvSpPr>
              <p:nvPr/>
            </p:nvSpPr>
            <p:spPr bwMode="auto">
              <a:xfrm>
                <a:off x="483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2" name="Line 2795"/>
              <p:cNvSpPr>
                <a:spLocks noChangeShapeType="1"/>
              </p:cNvSpPr>
              <p:nvPr/>
            </p:nvSpPr>
            <p:spPr bwMode="auto">
              <a:xfrm>
                <a:off x="484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3" name="Line 2796"/>
              <p:cNvSpPr>
                <a:spLocks noChangeShapeType="1"/>
              </p:cNvSpPr>
              <p:nvPr/>
            </p:nvSpPr>
            <p:spPr bwMode="auto">
              <a:xfrm>
                <a:off x="485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4" name="Line 2797"/>
              <p:cNvSpPr>
                <a:spLocks noChangeShapeType="1"/>
              </p:cNvSpPr>
              <p:nvPr/>
            </p:nvSpPr>
            <p:spPr bwMode="auto">
              <a:xfrm>
                <a:off x="4864"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5" name="Line 2798"/>
              <p:cNvSpPr>
                <a:spLocks noChangeShapeType="1"/>
              </p:cNvSpPr>
              <p:nvPr/>
            </p:nvSpPr>
            <p:spPr bwMode="auto">
              <a:xfrm>
                <a:off x="4874"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6" name="Line 2799"/>
              <p:cNvSpPr>
                <a:spLocks noChangeShapeType="1"/>
              </p:cNvSpPr>
              <p:nvPr/>
            </p:nvSpPr>
            <p:spPr bwMode="auto">
              <a:xfrm>
                <a:off x="4882"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7" name="Line 2800"/>
              <p:cNvSpPr>
                <a:spLocks noChangeShapeType="1"/>
              </p:cNvSpPr>
              <p:nvPr/>
            </p:nvSpPr>
            <p:spPr bwMode="auto">
              <a:xfrm>
                <a:off x="489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8" name="Line 2801"/>
              <p:cNvSpPr>
                <a:spLocks noChangeShapeType="1"/>
              </p:cNvSpPr>
              <p:nvPr/>
            </p:nvSpPr>
            <p:spPr bwMode="auto">
              <a:xfrm>
                <a:off x="490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09" name="Line 2802"/>
              <p:cNvSpPr>
                <a:spLocks noChangeShapeType="1"/>
              </p:cNvSpPr>
              <p:nvPr/>
            </p:nvSpPr>
            <p:spPr bwMode="auto">
              <a:xfrm>
                <a:off x="4911"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0" name="Line 2803"/>
              <p:cNvSpPr>
                <a:spLocks noChangeShapeType="1"/>
              </p:cNvSpPr>
              <p:nvPr/>
            </p:nvSpPr>
            <p:spPr bwMode="auto">
              <a:xfrm>
                <a:off x="4919"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1" name="Line 2804"/>
              <p:cNvSpPr>
                <a:spLocks noChangeShapeType="1"/>
              </p:cNvSpPr>
              <p:nvPr/>
            </p:nvSpPr>
            <p:spPr bwMode="auto">
              <a:xfrm>
                <a:off x="492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2" name="Line 2805"/>
              <p:cNvSpPr>
                <a:spLocks noChangeShapeType="1"/>
              </p:cNvSpPr>
              <p:nvPr/>
            </p:nvSpPr>
            <p:spPr bwMode="auto">
              <a:xfrm>
                <a:off x="493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3" name="Line 2806"/>
              <p:cNvSpPr>
                <a:spLocks noChangeShapeType="1"/>
              </p:cNvSpPr>
              <p:nvPr/>
            </p:nvSpPr>
            <p:spPr bwMode="auto">
              <a:xfrm>
                <a:off x="494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4" name="Line 2807"/>
              <p:cNvSpPr>
                <a:spLocks noChangeShapeType="1"/>
              </p:cNvSpPr>
              <p:nvPr/>
            </p:nvSpPr>
            <p:spPr bwMode="auto">
              <a:xfrm>
                <a:off x="495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5" name="Line 2808"/>
              <p:cNvSpPr>
                <a:spLocks noChangeShapeType="1"/>
              </p:cNvSpPr>
              <p:nvPr/>
            </p:nvSpPr>
            <p:spPr bwMode="auto">
              <a:xfrm>
                <a:off x="4965"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6" name="Line 2809"/>
              <p:cNvSpPr>
                <a:spLocks noChangeShapeType="1"/>
              </p:cNvSpPr>
              <p:nvPr/>
            </p:nvSpPr>
            <p:spPr bwMode="auto">
              <a:xfrm>
                <a:off x="497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7" name="Line 2810"/>
              <p:cNvSpPr>
                <a:spLocks noChangeShapeType="1"/>
              </p:cNvSpPr>
              <p:nvPr/>
            </p:nvSpPr>
            <p:spPr bwMode="auto">
              <a:xfrm>
                <a:off x="498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8" name="Line 2811"/>
              <p:cNvSpPr>
                <a:spLocks noChangeShapeType="1"/>
              </p:cNvSpPr>
              <p:nvPr/>
            </p:nvSpPr>
            <p:spPr bwMode="auto">
              <a:xfrm>
                <a:off x="499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19" name="Line 2812"/>
              <p:cNvSpPr>
                <a:spLocks noChangeShapeType="1"/>
              </p:cNvSpPr>
              <p:nvPr/>
            </p:nvSpPr>
            <p:spPr bwMode="auto">
              <a:xfrm>
                <a:off x="500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0" name="Line 2813"/>
              <p:cNvSpPr>
                <a:spLocks noChangeShapeType="1"/>
              </p:cNvSpPr>
              <p:nvPr/>
            </p:nvSpPr>
            <p:spPr bwMode="auto">
              <a:xfrm>
                <a:off x="5011"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1" name="Line 2814"/>
              <p:cNvSpPr>
                <a:spLocks noChangeShapeType="1"/>
              </p:cNvSpPr>
              <p:nvPr/>
            </p:nvSpPr>
            <p:spPr bwMode="auto">
              <a:xfrm>
                <a:off x="5021"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2" name="Line 2815"/>
              <p:cNvSpPr>
                <a:spLocks noChangeShapeType="1"/>
              </p:cNvSpPr>
              <p:nvPr/>
            </p:nvSpPr>
            <p:spPr bwMode="auto">
              <a:xfrm>
                <a:off x="5029"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3" name="Line 2816"/>
              <p:cNvSpPr>
                <a:spLocks noChangeShapeType="1"/>
              </p:cNvSpPr>
              <p:nvPr/>
            </p:nvSpPr>
            <p:spPr bwMode="auto">
              <a:xfrm>
                <a:off x="503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4" name="Line 2817"/>
              <p:cNvSpPr>
                <a:spLocks noChangeShapeType="1"/>
              </p:cNvSpPr>
              <p:nvPr/>
            </p:nvSpPr>
            <p:spPr bwMode="auto">
              <a:xfrm>
                <a:off x="5048"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5" name="Line 2818"/>
              <p:cNvSpPr>
                <a:spLocks noChangeShapeType="1"/>
              </p:cNvSpPr>
              <p:nvPr/>
            </p:nvSpPr>
            <p:spPr bwMode="auto">
              <a:xfrm>
                <a:off x="5057"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6" name="Line 2819"/>
              <p:cNvSpPr>
                <a:spLocks noChangeShapeType="1"/>
              </p:cNvSpPr>
              <p:nvPr/>
            </p:nvSpPr>
            <p:spPr bwMode="auto">
              <a:xfrm>
                <a:off x="506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7" name="Line 2820"/>
              <p:cNvSpPr>
                <a:spLocks noChangeShapeType="1"/>
              </p:cNvSpPr>
              <p:nvPr/>
            </p:nvSpPr>
            <p:spPr bwMode="auto">
              <a:xfrm>
                <a:off x="5075"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8" name="Line 2821"/>
              <p:cNvSpPr>
                <a:spLocks noChangeShapeType="1"/>
              </p:cNvSpPr>
              <p:nvPr/>
            </p:nvSpPr>
            <p:spPr bwMode="auto">
              <a:xfrm>
                <a:off x="508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29" name="Line 2822"/>
              <p:cNvSpPr>
                <a:spLocks noChangeShapeType="1"/>
              </p:cNvSpPr>
              <p:nvPr/>
            </p:nvSpPr>
            <p:spPr bwMode="auto">
              <a:xfrm>
                <a:off x="509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0" name="Line 2823"/>
              <p:cNvSpPr>
                <a:spLocks noChangeShapeType="1"/>
              </p:cNvSpPr>
              <p:nvPr/>
            </p:nvSpPr>
            <p:spPr bwMode="auto">
              <a:xfrm>
                <a:off x="510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1" name="Line 2824"/>
              <p:cNvSpPr>
                <a:spLocks noChangeShapeType="1"/>
              </p:cNvSpPr>
              <p:nvPr/>
            </p:nvSpPr>
            <p:spPr bwMode="auto">
              <a:xfrm>
                <a:off x="5112"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2" name="Line 2825"/>
              <p:cNvSpPr>
                <a:spLocks noChangeShapeType="1"/>
              </p:cNvSpPr>
              <p:nvPr/>
            </p:nvSpPr>
            <p:spPr bwMode="auto">
              <a:xfrm>
                <a:off x="5122"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3" name="Line 2826"/>
              <p:cNvSpPr>
                <a:spLocks noChangeShapeType="1"/>
              </p:cNvSpPr>
              <p:nvPr/>
            </p:nvSpPr>
            <p:spPr bwMode="auto">
              <a:xfrm>
                <a:off x="5131"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4" name="Line 2827"/>
              <p:cNvSpPr>
                <a:spLocks noChangeShapeType="1"/>
              </p:cNvSpPr>
              <p:nvPr/>
            </p:nvSpPr>
            <p:spPr bwMode="auto">
              <a:xfrm>
                <a:off x="5140"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5" name="Line 2828"/>
              <p:cNvSpPr>
                <a:spLocks noChangeShapeType="1"/>
              </p:cNvSpPr>
              <p:nvPr/>
            </p:nvSpPr>
            <p:spPr bwMode="auto">
              <a:xfrm>
                <a:off x="5149"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6" name="Line 2829"/>
              <p:cNvSpPr>
                <a:spLocks noChangeShapeType="1"/>
              </p:cNvSpPr>
              <p:nvPr/>
            </p:nvSpPr>
            <p:spPr bwMode="auto">
              <a:xfrm>
                <a:off x="5158"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7" name="Line 2830"/>
              <p:cNvSpPr>
                <a:spLocks noChangeShapeType="1"/>
              </p:cNvSpPr>
              <p:nvPr/>
            </p:nvSpPr>
            <p:spPr bwMode="auto">
              <a:xfrm>
                <a:off x="5168" y="373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8" name="Line 2831"/>
              <p:cNvSpPr>
                <a:spLocks noChangeShapeType="1"/>
              </p:cNvSpPr>
              <p:nvPr/>
            </p:nvSpPr>
            <p:spPr bwMode="auto">
              <a:xfrm>
                <a:off x="5176"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39" name="Line 2832"/>
              <p:cNvSpPr>
                <a:spLocks noChangeShapeType="1"/>
              </p:cNvSpPr>
              <p:nvPr/>
            </p:nvSpPr>
            <p:spPr bwMode="auto">
              <a:xfrm>
                <a:off x="5186"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40" name="Line 2833"/>
              <p:cNvSpPr>
                <a:spLocks noChangeShapeType="1"/>
              </p:cNvSpPr>
              <p:nvPr/>
            </p:nvSpPr>
            <p:spPr bwMode="auto">
              <a:xfrm>
                <a:off x="5195"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41" name="Line 2834"/>
              <p:cNvSpPr>
                <a:spLocks noChangeShapeType="1"/>
              </p:cNvSpPr>
              <p:nvPr/>
            </p:nvSpPr>
            <p:spPr bwMode="auto">
              <a:xfrm>
                <a:off x="5204"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42" name="Line 2835"/>
              <p:cNvSpPr>
                <a:spLocks noChangeShapeType="1"/>
              </p:cNvSpPr>
              <p:nvPr/>
            </p:nvSpPr>
            <p:spPr bwMode="auto">
              <a:xfrm>
                <a:off x="5213" y="373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43" name="Line 2836"/>
              <p:cNvSpPr>
                <a:spLocks noChangeShapeType="1"/>
              </p:cNvSpPr>
              <p:nvPr/>
            </p:nvSpPr>
            <p:spPr bwMode="auto">
              <a:xfrm>
                <a:off x="5222" y="373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44" name="Line 2837"/>
              <p:cNvSpPr>
                <a:spLocks noChangeShapeType="1"/>
              </p:cNvSpPr>
              <p:nvPr/>
            </p:nvSpPr>
            <p:spPr bwMode="auto">
              <a:xfrm>
                <a:off x="3579" y="3730"/>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45" name="Line 2838"/>
              <p:cNvSpPr>
                <a:spLocks noChangeShapeType="1"/>
              </p:cNvSpPr>
              <p:nvPr/>
            </p:nvSpPr>
            <p:spPr bwMode="auto">
              <a:xfrm flipH="1">
                <a:off x="5212" y="3730"/>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53" name="Line 2846"/>
              <p:cNvSpPr>
                <a:spLocks noChangeShapeType="1"/>
              </p:cNvSpPr>
              <p:nvPr/>
            </p:nvSpPr>
            <p:spPr bwMode="auto">
              <a:xfrm>
                <a:off x="357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54" name="Line 2847"/>
              <p:cNvSpPr>
                <a:spLocks noChangeShapeType="1"/>
              </p:cNvSpPr>
              <p:nvPr/>
            </p:nvSpPr>
            <p:spPr bwMode="auto">
              <a:xfrm>
                <a:off x="358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55" name="Line 2848"/>
              <p:cNvSpPr>
                <a:spLocks noChangeShapeType="1"/>
              </p:cNvSpPr>
              <p:nvPr/>
            </p:nvSpPr>
            <p:spPr bwMode="auto">
              <a:xfrm>
                <a:off x="359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56" name="Line 2849"/>
              <p:cNvSpPr>
                <a:spLocks noChangeShapeType="1"/>
              </p:cNvSpPr>
              <p:nvPr/>
            </p:nvSpPr>
            <p:spPr bwMode="auto">
              <a:xfrm>
                <a:off x="360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57" name="Line 2850"/>
              <p:cNvSpPr>
                <a:spLocks noChangeShapeType="1"/>
              </p:cNvSpPr>
              <p:nvPr/>
            </p:nvSpPr>
            <p:spPr bwMode="auto">
              <a:xfrm>
                <a:off x="3615"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58" name="Line 2851"/>
              <p:cNvSpPr>
                <a:spLocks noChangeShapeType="1"/>
              </p:cNvSpPr>
              <p:nvPr/>
            </p:nvSpPr>
            <p:spPr bwMode="auto">
              <a:xfrm>
                <a:off x="362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59" name="Line 2852"/>
              <p:cNvSpPr>
                <a:spLocks noChangeShapeType="1"/>
              </p:cNvSpPr>
              <p:nvPr/>
            </p:nvSpPr>
            <p:spPr bwMode="auto">
              <a:xfrm>
                <a:off x="363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60" name="Line 2853"/>
              <p:cNvSpPr>
                <a:spLocks noChangeShapeType="1"/>
              </p:cNvSpPr>
              <p:nvPr/>
            </p:nvSpPr>
            <p:spPr bwMode="auto">
              <a:xfrm>
                <a:off x="364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61" name="Line 2854"/>
              <p:cNvSpPr>
                <a:spLocks noChangeShapeType="1"/>
              </p:cNvSpPr>
              <p:nvPr/>
            </p:nvSpPr>
            <p:spPr bwMode="auto">
              <a:xfrm>
                <a:off x="3652"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62" name="Line 2855"/>
              <p:cNvSpPr>
                <a:spLocks noChangeShapeType="1"/>
              </p:cNvSpPr>
              <p:nvPr/>
            </p:nvSpPr>
            <p:spPr bwMode="auto">
              <a:xfrm>
                <a:off x="3662"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0" name="Group 3057"/>
            <p:cNvGrpSpPr>
              <a:grpSpLocks/>
            </p:cNvGrpSpPr>
            <p:nvPr/>
          </p:nvGrpSpPr>
          <p:grpSpPr bwMode="auto">
            <a:xfrm>
              <a:off x="3579" y="3403"/>
              <a:ext cx="1653" cy="163"/>
              <a:chOff x="3579" y="3403"/>
              <a:chExt cx="1653" cy="163"/>
            </a:xfrm>
          </p:grpSpPr>
          <p:sp>
            <p:nvSpPr>
              <p:cNvPr id="5163" name="Line 2857"/>
              <p:cNvSpPr>
                <a:spLocks noChangeShapeType="1"/>
              </p:cNvSpPr>
              <p:nvPr/>
            </p:nvSpPr>
            <p:spPr bwMode="auto">
              <a:xfrm>
                <a:off x="3670"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4" name="Line 2858"/>
              <p:cNvSpPr>
                <a:spLocks noChangeShapeType="1"/>
              </p:cNvSpPr>
              <p:nvPr/>
            </p:nvSpPr>
            <p:spPr bwMode="auto">
              <a:xfrm>
                <a:off x="368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5" name="Line 2859"/>
              <p:cNvSpPr>
                <a:spLocks noChangeShapeType="1"/>
              </p:cNvSpPr>
              <p:nvPr/>
            </p:nvSpPr>
            <p:spPr bwMode="auto">
              <a:xfrm>
                <a:off x="368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6" name="Line 2860"/>
              <p:cNvSpPr>
                <a:spLocks noChangeShapeType="1"/>
              </p:cNvSpPr>
              <p:nvPr/>
            </p:nvSpPr>
            <p:spPr bwMode="auto">
              <a:xfrm>
                <a:off x="369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7" name="Line 2861"/>
              <p:cNvSpPr>
                <a:spLocks noChangeShapeType="1"/>
              </p:cNvSpPr>
              <p:nvPr/>
            </p:nvSpPr>
            <p:spPr bwMode="auto">
              <a:xfrm>
                <a:off x="370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8" name="Line 2862"/>
              <p:cNvSpPr>
                <a:spLocks noChangeShapeType="1"/>
              </p:cNvSpPr>
              <p:nvPr/>
            </p:nvSpPr>
            <p:spPr bwMode="auto">
              <a:xfrm>
                <a:off x="3716"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9" name="Line 2863"/>
              <p:cNvSpPr>
                <a:spLocks noChangeShapeType="1"/>
              </p:cNvSpPr>
              <p:nvPr/>
            </p:nvSpPr>
            <p:spPr bwMode="auto">
              <a:xfrm>
                <a:off x="372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0" name="Line 2864"/>
              <p:cNvSpPr>
                <a:spLocks noChangeShapeType="1"/>
              </p:cNvSpPr>
              <p:nvPr/>
            </p:nvSpPr>
            <p:spPr bwMode="auto">
              <a:xfrm>
                <a:off x="373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1" name="Line 2865"/>
              <p:cNvSpPr>
                <a:spLocks noChangeShapeType="1"/>
              </p:cNvSpPr>
              <p:nvPr/>
            </p:nvSpPr>
            <p:spPr bwMode="auto">
              <a:xfrm>
                <a:off x="374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2" name="Line 2866"/>
              <p:cNvSpPr>
                <a:spLocks noChangeShapeType="1"/>
              </p:cNvSpPr>
              <p:nvPr/>
            </p:nvSpPr>
            <p:spPr bwMode="auto">
              <a:xfrm>
                <a:off x="375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3" name="Line 2867"/>
              <p:cNvSpPr>
                <a:spLocks noChangeShapeType="1"/>
              </p:cNvSpPr>
              <p:nvPr/>
            </p:nvSpPr>
            <p:spPr bwMode="auto">
              <a:xfrm>
                <a:off x="3762"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4" name="Line 2868"/>
              <p:cNvSpPr>
                <a:spLocks noChangeShapeType="1"/>
              </p:cNvSpPr>
              <p:nvPr/>
            </p:nvSpPr>
            <p:spPr bwMode="auto">
              <a:xfrm>
                <a:off x="3772"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5" name="Line 2869"/>
              <p:cNvSpPr>
                <a:spLocks noChangeShapeType="1"/>
              </p:cNvSpPr>
              <p:nvPr/>
            </p:nvSpPr>
            <p:spPr bwMode="auto">
              <a:xfrm>
                <a:off x="3780"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6" name="Line 2870"/>
              <p:cNvSpPr>
                <a:spLocks noChangeShapeType="1"/>
              </p:cNvSpPr>
              <p:nvPr/>
            </p:nvSpPr>
            <p:spPr bwMode="auto">
              <a:xfrm>
                <a:off x="379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7" name="Line 2871"/>
              <p:cNvSpPr>
                <a:spLocks noChangeShapeType="1"/>
              </p:cNvSpPr>
              <p:nvPr/>
            </p:nvSpPr>
            <p:spPr bwMode="auto">
              <a:xfrm>
                <a:off x="379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8" name="Line 2872"/>
              <p:cNvSpPr>
                <a:spLocks noChangeShapeType="1"/>
              </p:cNvSpPr>
              <p:nvPr/>
            </p:nvSpPr>
            <p:spPr bwMode="auto">
              <a:xfrm>
                <a:off x="3809"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79" name="Line 2873"/>
              <p:cNvSpPr>
                <a:spLocks noChangeShapeType="1"/>
              </p:cNvSpPr>
              <p:nvPr/>
            </p:nvSpPr>
            <p:spPr bwMode="auto">
              <a:xfrm>
                <a:off x="3817"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0" name="Line 2874"/>
              <p:cNvSpPr>
                <a:spLocks noChangeShapeType="1"/>
              </p:cNvSpPr>
              <p:nvPr/>
            </p:nvSpPr>
            <p:spPr bwMode="auto">
              <a:xfrm>
                <a:off x="382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1" name="Line 2875"/>
              <p:cNvSpPr>
                <a:spLocks noChangeShapeType="1"/>
              </p:cNvSpPr>
              <p:nvPr/>
            </p:nvSpPr>
            <p:spPr bwMode="auto">
              <a:xfrm>
                <a:off x="383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2" name="Line 2876"/>
              <p:cNvSpPr>
                <a:spLocks noChangeShapeType="1"/>
              </p:cNvSpPr>
              <p:nvPr/>
            </p:nvSpPr>
            <p:spPr bwMode="auto">
              <a:xfrm>
                <a:off x="384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3" name="Line 2877"/>
              <p:cNvSpPr>
                <a:spLocks noChangeShapeType="1"/>
              </p:cNvSpPr>
              <p:nvPr/>
            </p:nvSpPr>
            <p:spPr bwMode="auto">
              <a:xfrm>
                <a:off x="385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4" name="Line 2878"/>
              <p:cNvSpPr>
                <a:spLocks noChangeShapeType="1"/>
              </p:cNvSpPr>
              <p:nvPr/>
            </p:nvSpPr>
            <p:spPr bwMode="auto">
              <a:xfrm>
                <a:off x="3863"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5" name="Line 2879"/>
              <p:cNvSpPr>
                <a:spLocks noChangeShapeType="1"/>
              </p:cNvSpPr>
              <p:nvPr/>
            </p:nvSpPr>
            <p:spPr bwMode="auto">
              <a:xfrm>
                <a:off x="387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6" name="Line 2880"/>
              <p:cNvSpPr>
                <a:spLocks noChangeShapeType="1"/>
              </p:cNvSpPr>
              <p:nvPr/>
            </p:nvSpPr>
            <p:spPr bwMode="auto">
              <a:xfrm>
                <a:off x="388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7" name="Line 2881"/>
              <p:cNvSpPr>
                <a:spLocks noChangeShapeType="1"/>
              </p:cNvSpPr>
              <p:nvPr/>
            </p:nvSpPr>
            <p:spPr bwMode="auto">
              <a:xfrm>
                <a:off x="389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8" name="Line 2882"/>
              <p:cNvSpPr>
                <a:spLocks noChangeShapeType="1"/>
              </p:cNvSpPr>
              <p:nvPr/>
            </p:nvSpPr>
            <p:spPr bwMode="auto">
              <a:xfrm>
                <a:off x="390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9" name="Line 2883"/>
              <p:cNvSpPr>
                <a:spLocks noChangeShapeType="1"/>
              </p:cNvSpPr>
              <p:nvPr/>
            </p:nvSpPr>
            <p:spPr bwMode="auto">
              <a:xfrm>
                <a:off x="3909"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0" name="Line 2884"/>
              <p:cNvSpPr>
                <a:spLocks noChangeShapeType="1"/>
              </p:cNvSpPr>
              <p:nvPr/>
            </p:nvSpPr>
            <p:spPr bwMode="auto">
              <a:xfrm>
                <a:off x="3919"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1" name="Line 2885"/>
              <p:cNvSpPr>
                <a:spLocks noChangeShapeType="1"/>
              </p:cNvSpPr>
              <p:nvPr/>
            </p:nvSpPr>
            <p:spPr bwMode="auto">
              <a:xfrm>
                <a:off x="3927"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2" name="Line 2886"/>
              <p:cNvSpPr>
                <a:spLocks noChangeShapeType="1"/>
              </p:cNvSpPr>
              <p:nvPr/>
            </p:nvSpPr>
            <p:spPr bwMode="auto">
              <a:xfrm>
                <a:off x="393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3" name="Line 2887"/>
              <p:cNvSpPr>
                <a:spLocks noChangeShapeType="1"/>
              </p:cNvSpPr>
              <p:nvPr/>
            </p:nvSpPr>
            <p:spPr bwMode="auto">
              <a:xfrm>
                <a:off x="394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4" name="Line 2888"/>
              <p:cNvSpPr>
                <a:spLocks noChangeShapeType="1"/>
              </p:cNvSpPr>
              <p:nvPr/>
            </p:nvSpPr>
            <p:spPr bwMode="auto">
              <a:xfrm>
                <a:off x="395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5" name="Line 2889"/>
              <p:cNvSpPr>
                <a:spLocks noChangeShapeType="1"/>
              </p:cNvSpPr>
              <p:nvPr/>
            </p:nvSpPr>
            <p:spPr bwMode="auto">
              <a:xfrm>
                <a:off x="396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6" name="Line 2890"/>
              <p:cNvSpPr>
                <a:spLocks noChangeShapeType="1"/>
              </p:cNvSpPr>
              <p:nvPr/>
            </p:nvSpPr>
            <p:spPr bwMode="auto">
              <a:xfrm>
                <a:off x="3973"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7" name="Line 2891"/>
              <p:cNvSpPr>
                <a:spLocks noChangeShapeType="1"/>
              </p:cNvSpPr>
              <p:nvPr/>
            </p:nvSpPr>
            <p:spPr bwMode="auto">
              <a:xfrm>
                <a:off x="398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8" name="Line 2892"/>
              <p:cNvSpPr>
                <a:spLocks noChangeShapeType="1"/>
              </p:cNvSpPr>
              <p:nvPr/>
            </p:nvSpPr>
            <p:spPr bwMode="auto">
              <a:xfrm>
                <a:off x="399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9" name="Line 2893"/>
              <p:cNvSpPr>
                <a:spLocks noChangeShapeType="1"/>
              </p:cNvSpPr>
              <p:nvPr/>
            </p:nvSpPr>
            <p:spPr bwMode="auto">
              <a:xfrm>
                <a:off x="400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0" name="Line 2894"/>
              <p:cNvSpPr>
                <a:spLocks noChangeShapeType="1"/>
              </p:cNvSpPr>
              <p:nvPr/>
            </p:nvSpPr>
            <p:spPr bwMode="auto">
              <a:xfrm>
                <a:off x="4010"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1" name="Line 2895"/>
              <p:cNvSpPr>
                <a:spLocks noChangeShapeType="1"/>
              </p:cNvSpPr>
              <p:nvPr/>
            </p:nvSpPr>
            <p:spPr bwMode="auto">
              <a:xfrm>
                <a:off x="402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2" name="Line 2896"/>
              <p:cNvSpPr>
                <a:spLocks noChangeShapeType="1"/>
              </p:cNvSpPr>
              <p:nvPr/>
            </p:nvSpPr>
            <p:spPr bwMode="auto">
              <a:xfrm>
                <a:off x="402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3" name="Line 2897"/>
              <p:cNvSpPr>
                <a:spLocks noChangeShapeType="1"/>
              </p:cNvSpPr>
              <p:nvPr/>
            </p:nvSpPr>
            <p:spPr bwMode="auto">
              <a:xfrm>
                <a:off x="403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4" name="Line 2898"/>
              <p:cNvSpPr>
                <a:spLocks noChangeShapeType="1"/>
              </p:cNvSpPr>
              <p:nvPr/>
            </p:nvSpPr>
            <p:spPr bwMode="auto">
              <a:xfrm>
                <a:off x="404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5" name="Line 2899"/>
              <p:cNvSpPr>
                <a:spLocks noChangeShapeType="1"/>
              </p:cNvSpPr>
              <p:nvPr/>
            </p:nvSpPr>
            <p:spPr bwMode="auto">
              <a:xfrm>
                <a:off x="4056"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6" name="Line 2900"/>
              <p:cNvSpPr>
                <a:spLocks noChangeShapeType="1"/>
              </p:cNvSpPr>
              <p:nvPr/>
            </p:nvSpPr>
            <p:spPr bwMode="auto">
              <a:xfrm>
                <a:off x="4066"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7" name="Line 2901"/>
              <p:cNvSpPr>
                <a:spLocks noChangeShapeType="1"/>
              </p:cNvSpPr>
              <p:nvPr/>
            </p:nvSpPr>
            <p:spPr bwMode="auto">
              <a:xfrm>
                <a:off x="4074"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8" name="Line 2902"/>
              <p:cNvSpPr>
                <a:spLocks noChangeShapeType="1"/>
              </p:cNvSpPr>
              <p:nvPr/>
            </p:nvSpPr>
            <p:spPr bwMode="auto">
              <a:xfrm>
                <a:off x="408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9" name="Line 2903"/>
              <p:cNvSpPr>
                <a:spLocks noChangeShapeType="1"/>
              </p:cNvSpPr>
              <p:nvPr/>
            </p:nvSpPr>
            <p:spPr bwMode="auto">
              <a:xfrm>
                <a:off x="409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0" name="Line 2904"/>
              <p:cNvSpPr>
                <a:spLocks noChangeShapeType="1"/>
              </p:cNvSpPr>
              <p:nvPr/>
            </p:nvSpPr>
            <p:spPr bwMode="auto">
              <a:xfrm>
                <a:off x="410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1" name="Line 2905"/>
              <p:cNvSpPr>
                <a:spLocks noChangeShapeType="1"/>
              </p:cNvSpPr>
              <p:nvPr/>
            </p:nvSpPr>
            <p:spPr bwMode="auto">
              <a:xfrm>
                <a:off x="411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2" name="Line 2906"/>
              <p:cNvSpPr>
                <a:spLocks noChangeShapeType="1"/>
              </p:cNvSpPr>
              <p:nvPr/>
            </p:nvSpPr>
            <p:spPr bwMode="auto">
              <a:xfrm>
                <a:off x="4120"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3" name="Line 2907"/>
              <p:cNvSpPr>
                <a:spLocks noChangeShapeType="1"/>
              </p:cNvSpPr>
              <p:nvPr/>
            </p:nvSpPr>
            <p:spPr bwMode="auto">
              <a:xfrm>
                <a:off x="413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4" name="Line 2908"/>
              <p:cNvSpPr>
                <a:spLocks noChangeShapeType="1"/>
              </p:cNvSpPr>
              <p:nvPr/>
            </p:nvSpPr>
            <p:spPr bwMode="auto">
              <a:xfrm>
                <a:off x="413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5" name="Line 2909"/>
              <p:cNvSpPr>
                <a:spLocks noChangeShapeType="1"/>
              </p:cNvSpPr>
              <p:nvPr/>
            </p:nvSpPr>
            <p:spPr bwMode="auto">
              <a:xfrm>
                <a:off x="414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6" name="Line 2910"/>
              <p:cNvSpPr>
                <a:spLocks noChangeShapeType="1"/>
              </p:cNvSpPr>
              <p:nvPr/>
            </p:nvSpPr>
            <p:spPr bwMode="auto">
              <a:xfrm>
                <a:off x="415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7" name="Line 2911"/>
              <p:cNvSpPr>
                <a:spLocks noChangeShapeType="1"/>
              </p:cNvSpPr>
              <p:nvPr/>
            </p:nvSpPr>
            <p:spPr bwMode="auto">
              <a:xfrm>
                <a:off x="4166"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8" name="Line 2912"/>
              <p:cNvSpPr>
                <a:spLocks noChangeShapeType="1"/>
              </p:cNvSpPr>
              <p:nvPr/>
            </p:nvSpPr>
            <p:spPr bwMode="auto">
              <a:xfrm>
                <a:off x="417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9" name="Line 2913"/>
              <p:cNvSpPr>
                <a:spLocks noChangeShapeType="1"/>
              </p:cNvSpPr>
              <p:nvPr/>
            </p:nvSpPr>
            <p:spPr bwMode="auto">
              <a:xfrm>
                <a:off x="418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0" name="Line 2914"/>
              <p:cNvSpPr>
                <a:spLocks noChangeShapeType="1"/>
              </p:cNvSpPr>
              <p:nvPr/>
            </p:nvSpPr>
            <p:spPr bwMode="auto">
              <a:xfrm>
                <a:off x="419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1" name="Line 2915"/>
              <p:cNvSpPr>
                <a:spLocks noChangeShapeType="1"/>
              </p:cNvSpPr>
              <p:nvPr/>
            </p:nvSpPr>
            <p:spPr bwMode="auto">
              <a:xfrm>
                <a:off x="4203"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2" name="Line 2916"/>
              <p:cNvSpPr>
                <a:spLocks noChangeShapeType="1"/>
              </p:cNvSpPr>
              <p:nvPr/>
            </p:nvSpPr>
            <p:spPr bwMode="auto">
              <a:xfrm>
                <a:off x="4213"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3" name="Line 2917"/>
              <p:cNvSpPr>
                <a:spLocks noChangeShapeType="1"/>
              </p:cNvSpPr>
              <p:nvPr/>
            </p:nvSpPr>
            <p:spPr bwMode="auto">
              <a:xfrm>
                <a:off x="4221"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4" name="Line 2918"/>
              <p:cNvSpPr>
                <a:spLocks noChangeShapeType="1"/>
              </p:cNvSpPr>
              <p:nvPr/>
            </p:nvSpPr>
            <p:spPr bwMode="auto">
              <a:xfrm>
                <a:off x="423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5" name="Line 2919"/>
              <p:cNvSpPr>
                <a:spLocks noChangeShapeType="1"/>
              </p:cNvSpPr>
              <p:nvPr/>
            </p:nvSpPr>
            <p:spPr bwMode="auto">
              <a:xfrm>
                <a:off x="424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6" name="Line 2920"/>
              <p:cNvSpPr>
                <a:spLocks noChangeShapeType="1"/>
              </p:cNvSpPr>
              <p:nvPr/>
            </p:nvSpPr>
            <p:spPr bwMode="auto">
              <a:xfrm>
                <a:off x="424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7" name="Line 2921"/>
              <p:cNvSpPr>
                <a:spLocks noChangeShapeType="1"/>
              </p:cNvSpPr>
              <p:nvPr/>
            </p:nvSpPr>
            <p:spPr bwMode="auto">
              <a:xfrm>
                <a:off x="425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8" name="Line 2922"/>
              <p:cNvSpPr>
                <a:spLocks noChangeShapeType="1"/>
              </p:cNvSpPr>
              <p:nvPr/>
            </p:nvSpPr>
            <p:spPr bwMode="auto">
              <a:xfrm>
                <a:off x="4267"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9" name="Line 2923"/>
              <p:cNvSpPr>
                <a:spLocks noChangeShapeType="1"/>
              </p:cNvSpPr>
              <p:nvPr/>
            </p:nvSpPr>
            <p:spPr bwMode="auto">
              <a:xfrm>
                <a:off x="427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0" name="Line 2924"/>
              <p:cNvSpPr>
                <a:spLocks noChangeShapeType="1"/>
              </p:cNvSpPr>
              <p:nvPr/>
            </p:nvSpPr>
            <p:spPr bwMode="auto">
              <a:xfrm>
                <a:off x="428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1" name="Line 2925"/>
              <p:cNvSpPr>
                <a:spLocks noChangeShapeType="1"/>
              </p:cNvSpPr>
              <p:nvPr/>
            </p:nvSpPr>
            <p:spPr bwMode="auto">
              <a:xfrm>
                <a:off x="429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2" name="Line 2926"/>
              <p:cNvSpPr>
                <a:spLocks noChangeShapeType="1"/>
              </p:cNvSpPr>
              <p:nvPr/>
            </p:nvSpPr>
            <p:spPr bwMode="auto">
              <a:xfrm>
                <a:off x="430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3" name="Line 2927"/>
              <p:cNvSpPr>
                <a:spLocks noChangeShapeType="1"/>
              </p:cNvSpPr>
              <p:nvPr/>
            </p:nvSpPr>
            <p:spPr bwMode="auto">
              <a:xfrm>
                <a:off x="4313"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4" name="Line 2928"/>
              <p:cNvSpPr>
                <a:spLocks noChangeShapeType="1"/>
              </p:cNvSpPr>
              <p:nvPr/>
            </p:nvSpPr>
            <p:spPr bwMode="auto">
              <a:xfrm>
                <a:off x="4323"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5" name="Line 2929"/>
              <p:cNvSpPr>
                <a:spLocks noChangeShapeType="1"/>
              </p:cNvSpPr>
              <p:nvPr/>
            </p:nvSpPr>
            <p:spPr bwMode="auto">
              <a:xfrm>
                <a:off x="4331"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6" name="Line 2930"/>
              <p:cNvSpPr>
                <a:spLocks noChangeShapeType="1"/>
              </p:cNvSpPr>
              <p:nvPr/>
            </p:nvSpPr>
            <p:spPr bwMode="auto">
              <a:xfrm>
                <a:off x="434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7" name="Line 2931"/>
              <p:cNvSpPr>
                <a:spLocks noChangeShapeType="1"/>
              </p:cNvSpPr>
              <p:nvPr/>
            </p:nvSpPr>
            <p:spPr bwMode="auto">
              <a:xfrm>
                <a:off x="435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8" name="Line 2932"/>
              <p:cNvSpPr>
                <a:spLocks noChangeShapeType="1"/>
              </p:cNvSpPr>
              <p:nvPr/>
            </p:nvSpPr>
            <p:spPr bwMode="auto">
              <a:xfrm>
                <a:off x="4360"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9" name="Line 2933"/>
              <p:cNvSpPr>
                <a:spLocks noChangeShapeType="1"/>
              </p:cNvSpPr>
              <p:nvPr/>
            </p:nvSpPr>
            <p:spPr bwMode="auto">
              <a:xfrm>
                <a:off x="4368"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0" name="Line 2934"/>
              <p:cNvSpPr>
                <a:spLocks noChangeShapeType="1"/>
              </p:cNvSpPr>
              <p:nvPr/>
            </p:nvSpPr>
            <p:spPr bwMode="auto">
              <a:xfrm>
                <a:off x="437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1" name="Line 2935"/>
              <p:cNvSpPr>
                <a:spLocks noChangeShapeType="1"/>
              </p:cNvSpPr>
              <p:nvPr/>
            </p:nvSpPr>
            <p:spPr bwMode="auto">
              <a:xfrm>
                <a:off x="438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2" name="Line 2936"/>
              <p:cNvSpPr>
                <a:spLocks noChangeShapeType="1"/>
              </p:cNvSpPr>
              <p:nvPr/>
            </p:nvSpPr>
            <p:spPr bwMode="auto">
              <a:xfrm>
                <a:off x="439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3" name="Line 2937"/>
              <p:cNvSpPr>
                <a:spLocks noChangeShapeType="1"/>
              </p:cNvSpPr>
              <p:nvPr/>
            </p:nvSpPr>
            <p:spPr bwMode="auto">
              <a:xfrm>
                <a:off x="440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4" name="Line 2938"/>
              <p:cNvSpPr>
                <a:spLocks noChangeShapeType="1"/>
              </p:cNvSpPr>
              <p:nvPr/>
            </p:nvSpPr>
            <p:spPr bwMode="auto">
              <a:xfrm>
                <a:off x="4414"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5" name="Line 2939"/>
              <p:cNvSpPr>
                <a:spLocks noChangeShapeType="1"/>
              </p:cNvSpPr>
              <p:nvPr/>
            </p:nvSpPr>
            <p:spPr bwMode="auto">
              <a:xfrm>
                <a:off x="442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6" name="Line 2940"/>
              <p:cNvSpPr>
                <a:spLocks noChangeShapeType="1"/>
              </p:cNvSpPr>
              <p:nvPr/>
            </p:nvSpPr>
            <p:spPr bwMode="auto">
              <a:xfrm>
                <a:off x="443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7" name="Line 2941"/>
              <p:cNvSpPr>
                <a:spLocks noChangeShapeType="1"/>
              </p:cNvSpPr>
              <p:nvPr/>
            </p:nvSpPr>
            <p:spPr bwMode="auto">
              <a:xfrm>
                <a:off x="444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8" name="Line 2942"/>
              <p:cNvSpPr>
                <a:spLocks noChangeShapeType="1"/>
              </p:cNvSpPr>
              <p:nvPr/>
            </p:nvSpPr>
            <p:spPr bwMode="auto">
              <a:xfrm>
                <a:off x="445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9" name="Line 2943"/>
              <p:cNvSpPr>
                <a:spLocks noChangeShapeType="1"/>
              </p:cNvSpPr>
              <p:nvPr/>
            </p:nvSpPr>
            <p:spPr bwMode="auto">
              <a:xfrm>
                <a:off x="4460"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0" name="Line 2944"/>
              <p:cNvSpPr>
                <a:spLocks noChangeShapeType="1"/>
              </p:cNvSpPr>
              <p:nvPr/>
            </p:nvSpPr>
            <p:spPr bwMode="auto">
              <a:xfrm>
                <a:off x="4470"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1" name="Line 2945"/>
              <p:cNvSpPr>
                <a:spLocks noChangeShapeType="1"/>
              </p:cNvSpPr>
              <p:nvPr/>
            </p:nvSpPr>
            <p:spPr bwMode="auto">
              <a:xfrm>
                <a:off x="4478"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2" name="Line 2946"/>
              <p:cNvSpPr>
                <a:spLocks noChangeShapeType="1"/>
              </p:cNvSpPr>
              <p:nvPr/>
            </p:nvSpPr>
            <p:spPr bwMode="auto">
              <a:xfrm>
                <a:off x="448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3" name="Line 2947"/>
              <p:cNvSpPr>
                <a:spLocks noChangeShapeType="1"/>
              </p:cNvSpPr>
              <p:nvPr/>
            </p:nvSpPr>
            <p:spPr bwMode="auto">
              <a:xfrm>
                <a:off x="449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4" name="Line 2948"/>
              <p:cNvSpPr>
                <a:spLocks noChangeShapeType="1"/>
              </p:cNvSpPr>
              <p:nvPr/>
            </p:nvSpPr>
            <p:spPr bwMode="auto">
              <a:xfrm>
                <a:off x="450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5" name="Line 2949"/>
              <p:cNvSpPr>
                <a:spLocks noChangeShapeType="1"/>
              </p:cNvSpPr>
              <p:nvPr/>
            </p:nvSpPr>
            <p:spPr bwMode="auto">
              <a:xfrm>
                <a:off x="451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6" name="Line 2950"/>
              <p:cNvSpPr>
                <a:spLocks noChangeShapeType="1"/>
              </p:cNvSpPr>
              <p:nvPr/>
            </p:nvSpPr>
            <p:spPr bwMode="auto">
              <a:xfrm>
                <a:off x="4524"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7" name="Line 2951"/>
              <p:cNvSpPr>
                <a:spLocks noChangeShapeType="1"/>
              </p:cNvSpPr>
              <p:nvPr/>
            </p:nvSpPr>
            <p:spPr bwMode="auto">
              <a:xfrm>
                <a:off x="453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8" name="Line 2952"/>
              <p:cNvSpPr>
                <a:spLocks noChangeShapeType="1"/>
              </p:cNvSpPr>
              <p:nvPr/>
            </p:nvSpPr>
            <p:spPr bwMode="auto">
              <a:xfrm>
                <a:off x="454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59" name="Line 2953"/>
              <p:cNvSpPr>
                <a:spLocks noChangeShapeType="1"/>
              </p:cNvSpPr>
              <p:nvPr/>
            </p:nvSpPr>
            <p:spPr bwMode="auto">
              <a:xfrm>
                <a:off x="455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0" name="Line 2954"/>
              <p:cNvSpPr>
                <a:spLocks noChangeShapeType="1"/>
              </p:cNvSpPr>
              <p:nvPr/>
            </p:nvSpPr>
            <p:spPr bwMode="auto">
              <a:xfrm>
                <a:off x="4561"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1" name="Line 2955"/>
              <p:cNvSpPr>
                <a:spLocks noChangeShapeType="1"/>
              </p:cNvSpPr>
              <p:nvPr/>
            </p:nvSpPr>
            <p:spPr bwMode="auto">
              <a:xfrm>
                <a:off x="457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2" name="Line 2956"/>
              <p:cNvSpPr>
                <a:spLocks noChangeShapeType="1"/>
              </p:cNvSpPr>
              <p:nvPr/>
            </p:nvSpPr>
            <p:spPr bwMode="auto">
              <a:xfrm>
                <a:off x="458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3" name="Line 2957"/>
              <p:cNvSpPr>
                <a:spLocks noChangeShapeType="1"/>
              </p:cNvSpPr>
              <p:nvPr/>
            </p:nvSpPr>
            <p:spPr bwMode="auto">
              <a:xfrm>
                <a:off x="458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4" name="Line 2958"/>
              <p:cNvSpPr>
                <a:spLocks noChangeShapeType="1"/>
              </p:cNvSpPr>
              <p:nvPr/>
            </p:nvSpPr>
            <p:spPr bwMode="auto">
              <a:xfrm>
                <a:off x="459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5" name="Line 2959"/>
              <p:cNvSpPr>
                <a:spLocks noChangeShapeType="1"/>
              </p:cNvSpPr>
              <p:nvPr/>
            </p:nvSpPr>
            <p:spPr bwMode="auto">
              <a:xfrm>
                <a:off x="4607"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6" name="Line 2960"/>
              <p:cNvSpPr>
                <a:spLocks noChangeShapeType="1"/>
              </p:cNvSpPr>
              <p:nvPr/>
            </p:nvSpPr>
            <p:spPr bwMode="auto">
              <a:xfrm>
                <a:off x="4617"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7" name="Line 2961"/>
              <p:cNvSpPr>
                <a:spLocks noChangeShapeType="1"/>
              </p:cNvSpPr>
              <p:nvPr/>
            </p:nvSpPr>
            <p:spPr bwMode="auto">
              <a:xfrm>
                <a:off x="4625"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8" name="Line 2962"/>
              <p:cNvSpPr>
                <a:spLocks noChangeShapeType="1"/>
              </p:cNvSpPr>
              <p:nvPr/>
            </p:nvSpPr>
            <p:spPr bwMode="auto">
              <a:xfrm>
                <a:off x="463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69" name="Line 2963"/>
              <p:cNvSpPr>
                <a:spLocks noChangeShapeType="1"/>
              </p:cNvSpPr>
              <p:nvPr/>
            </p:nvSpPr>
            <p:spPr bwMode="auto">
              <a:xfrm>
                <a:off x="464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0" name="Line 2964"/>
              <p:cNvSpPr>
                <a:spLocks noChangeShapeType="1"/>
              </p:cNvSpPr>
              <p:nvPr/>
            </p:nvSpPr>
            <p:spPr bwMode="auto">
              <a:xfrm>
                <a:off x="465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1" name="Line 2965"/>
              <p:cNvSpPr>
                <a:spLocks noChangeShapeType="1"/>
              </p:cNvSpPr>
              <p:nvPr/>
            </p:nvSpPr>
            <p:spPr bwMode="auto">
              <a:xfrm>
                <a:off x="466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2" name="Line 2966"/>
              <p:cNvSpPr>
                <a:spLocks noChangeShapeType="1"/>
              </p:cNvSpPr>
              <p:nvPr/>
            </p:nvSpPr>
            <p:spPr bwMode="auto">
              <a:xfrm>
                <a:off x="4671"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3" name="Line 2967"/>
              <p:cNvSpPr>
                <a:spLocks noChangeShapeType="1"/>
              </p:cNvSpPr>
              <p:nvPr/>
            </p:nvSpPr>
            <p:spPr bwMode="auto">
              <a:xfrm>
                <a:off x="468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4" name="Line 2968"/>
              <p:cNvSpPr>
                <a:spLocks noChangeShapeType="1"/>
              </p:cNvSpPr>
              <p:nvPr/>
            </p:nvSpPr>
            <p:spPr bwMode="auto">
              <a:xfrm>
                <a:off x="469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5" name="Line 2969"/>
              <p:cNvSpPr>
                <a:spLocks noChangeShapeType="1"/>
              </p:cNvSpPr>
              <p:nvPr/>
            </p:nvSpPr>
            <p:spPr bwMode="auto">
              <a:xfrm>
                <a:off x="469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6" name="Line 2970"/>
              <p:cNvSpPr>
                <a:spLocks noChangeShapeType="1"/>
              </p:cNvSpPr>
              <p:nvPr/>
            </p:nvSpPr>
            <p:spPr bwMode="auto">
              <a:xfrm>
                <a:off x="470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7" name="Line 2971"/>
              <p:cNvSpPr>
                <a:spLocks noChangeShapeType="1"/>
              </p:cNvSpPr>
              <p:nvPr/>
            </p:nvSpPr>
            <p:spPr bwMode="auto">
              <a:xfrm>
                <a:off x="4717"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8" name="Line 2972"/>
              <p:cNvSpPr>
                <a:spLocks noChangeShapeType="1"/>
              </p:cNvSpPr>
              <p:nvPr/>
            </p:nvSpPr>
            <p:spPr bwMode="auto">
              <a:xfrm>
                <a:off x="472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79" name="Line 2973"/>
              <p:cNvSpPr>
                <a:spLocks noChangeShapeType="1"/>
              </p:cNvSpPr>
              <p:nvPr/>
            </p:nvSpPr>
            <p:spPr bwMode="auto">
              <a:xfrm>
                <a:off x="473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0" name="Line 2974"/>
              <p:cNvSpPr>
                <a:spLocks noChangeShapeType="1"/>
              </p:cNvSpPr>
              <p:nvPr/>
            </p:nvSpPr>
            <p:spPr bwMode="auto">
              <a:xfrm>
                <a:off x="474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1" name="Line 2975"/>
              <p:cNvSpPr>
                <a:spLocks noChangeShapeType="1"/>
              </p:cNvSpPr>
              <p:nvPr/>
            </p:nvSpPr>
            <p:spPr bwMode="auto">
              <a:xfrm>
                <a:off x="4754"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2" name="Line 2976"/>
              <p:cNvSpPr>
                <a:spLocks noChangeShapeType="1"/>
              </p:cNvSpPr>
              <p:nvPr/>
            </p:nvSpPr>
            <p:spPr bwMode="auto">
              <a:xfrm>
                <a:off x="4764"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3" name="Line 2977"/>
              <p:cNvSpPr>
                <a:spLocks noChangeShapeType="1"/>
              </p:cNvSpPr>
              <p:nvPr/>
            </p:nvSpPr>
            <p:spPr bwMode="auto">
              <a:xfrm>
                <a:off x="4772"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4" name="Line 2978"/>
              <p:cNvSpPr>
                <a:spLocks noChangeShapeType="1"/>
              </p:cNvSpPr>
              <p:nvPr/>
            </p:nvSpPr>
            <p:spPr bwMode="auto">
              <a:xfrm>
                <a:off x="478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5" name="Line 2979"/>
              <p:cNvSpPr>
                <a:spLocks noChangeShapeType="1"/>
              </p:cNvSpPr>
              <p:nvPr/>
            </p:nvSpPr>
            <p:spPr bwMode="auto">
              <a:xfrm>
                <a:off x="479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6" name="Line 2980"/>
              <p:cNvSpPr>
                <a:spLocks noChangeShapeType="1"/>
              </p:cNvSpPr>
              <p:nvPr/>
            </p:nvSpPr>
            <p:spPr bwMode="auto">
              <a:xfrm>
                <a:off x="480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7" name="Line 2981"/>
              <p:cNvSpPr>
                <a:spLocks noChangeShapeType="1"/>
              </p:cNvSpPr>
              <p:nvPr/>
            </p:nvSpPr>
            <p:spPr bwMode="auto">
              <a:xfrm>
                <a:off x="480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8" name="Line 2982"/>
              <p:cNvSpPr>
                <a:spLocks noChangeShapeType="1"/>
              </p:cNvSpPr>
              <p:nvPr/>
            </p:nvSpPr>
            <p:spPr bwMode="auto">
              <a:xfrm>
                <a:off x="4818"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89" name="Line 2983"/>
              <p:cNvSpPr>
                <a:spLocks noChangeShapeType="1"/>
              </p:cNvSpPr>
              <p:nvPr/>
            </p:nvSpPr>
            <p:spPr bwMode="auto">
              <a:xfrm>
                <a:off x="482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0" name="Line 2984"/>
              <p:cNvSpPr>
                <a:spLocks noChangeShapeType="1"/>
              </p:cNvSpPr>
              <p:nvPr/>
            </p:nvSpPr>
            <p:spPr bwMode="auto">
              <a:xfrm>
                <a:off x="483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1" name="Line 2985"/>
              <p:cNvSpPr>
                <a:spLocks noChangeShapeType="1"/>
              </p:cNvSpPr>
              <p:nvPr/>
            </p:nvSpPr>
            <p:spPr bwMode="auto">
              <a:xfrm>
                <a:off x="484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2" name="Line 2986"/>
              <p:cNvSpPr>
                <a:spLocks noChangeShapeType="1"/>
              </p:cNvSpPr>
              <p:nvPr/>
            </p:nvSpPr>
            <p:spPr bwMode="auto">
              <a:xfrm>
                <a:off x="485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3" name="Line 2987"/>
              <p:cNvSpPr>
                <a:spLocks noChangeShapeType="1"/>
              </p:cNvSpPr>
              <p:nvPr/>
            </p:nvSpPr>
            <p:spPr bwMode="auto">
              <a:xfrm>
                <a:off x="4864"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4" name="Line 2988"/>
              <p:cNvSpPr>
                <a:spLocks noChangeShapeType="1"/>
              </p:cNvSpPr>
              <p:nvPr/>
            </p:nvSpPr>
            <p:spPr bwMode="auto">
              <a:xfrm>
                <a:off x="4874"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5" name="Line 2989"/>
              <p:cNvSpPr>
                <a:spLocks noChangeShapeType="1"/>
              </p:cNvSpPr>
              <p:nvPr/>
            </p:nvSpPr>
            <p:spPr bwMode="auto">
              <a:xfrm>
                <a:off x="4882"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6" name="Line 2990"/>
              <p:cNvSpPr>
                <a:spLocks noChangeShapeType="1"/>
              </p:cNvSpPr>
              <p:nvPr/>
            </p:nvSpPr>
            <p:spPr bwMode="auto">
              <a:xfrm>
                <a:off x="489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7" name="Line 2991"/>
              <p:cNvSpPr>
                <a:spLocks noChangeShapeType="1"/>
              </p:cNvSpPr>
              <p:nvPr/>
            </p:nvSpPr>
            <p:spPr bwMode="auto">
              <a:xfrm>
                <a:off x="490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8" name="Line 2992"/>
              <p:cNvSpPr>
                <a:spLocks noChangeShapeType="1"/>
              </p:cNvSpPr>
              <p:nvPr/>
            </p:nvSpPr>
            <p:spPr bwMode="auto">
              <a:xfrm>
                <a:off x="4911"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99" name="Line 2993"/>
              <p:cNvSpPr>
                <a:spLocks noChangeShapeType="1"/>
              </p:cNvSpPr>
              <p:nvPr/>
            </p:nvSpPr>
            <p:spPr bwMode="auto">
              <a:xfrm>
                <a:off x="4919"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0" name="Line 2994"/>
              <p:cNvSpPr>
                <a:spLocks noChangeShapeType="1"/>
              </p:cNvSpPr>
              <p:nvPr/>
            </p:nvSpPr>
            <p:spPr bwMode="auto">
              <a:xfrm>
                <a:off x="492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1" name="Line 2995"/>
              <p:cNvSpPr>
                <a:spLocks noChangeShapeType="1"/>
              </p:cNvSpPr>
              <p:nvPr/>
            </p:nvSpPr>
            <p:spPr bwMode="auto">
              <a:xfrm>
                <a:off x="493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2" name="Line 2996"/>
              <p:cNvSpPr>
                <a:spLocks noChangeShapeType="1"/>
              </p:cNvSpPr>
              <p:nvPr/>
            </p:nvSpPr>
            <p:spPr bwMode="auto">
              <a:xfrm>
                <a:off x="494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3" name="Line 2997"/>
              <p:cNvSpPr>
                <a:spLocks noChangeShapeType="1"/>
              </p:cNvSpPr>
              <p:nvPr/>
            </p:nvSpPr>
            <p:spPr bwMode="auto">
              <a:xfrm>
                <a:off x="495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4" name="Line 2998"/>
              <p:cNvSpPr>
                <a:spLocks noChangeShapeType="1"/>
              </p:cNvSpPr>
              <p:nvPr/>
            </p:nvSpPr>
            <p:spPr bwMode="auto">
              <a:xfrm>
                <a:off x="4965"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5" name="Line 2999"/>
              <p:cNvSpPr>
                <a:spLocks noChangeShapeType="1"/>
              </p:cNvSpPr>
              <p:nvPr/>
            </p:nvSpPr>
            <p:spPr bwMode="auto">
              <a:xfrm>
                <a:off x="497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6" name="Line 3000"/>
              <p:cNvSpPr>
                <a:spLocks noChangeShapeType="1"/>
              </p:cNvSpPr>
              <p:nvPr/>
            </p:nvSpPr>
            <p:spPr bwMode="auto">
              <a:xfrm>
                <a:off x="498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7" name="Line 3001"/>
              <p:cNvSpPr>
                <a:spLocks noChangeShapeType="1"/>
              </p:cNvSpPr>
              <p:nvPr/>
            </p:nvSpPr>
            <p:spPr bwMode="auto">
              <a:xfrm>
                <a:off x="499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8" name="Line 3002"/>
              <p:cNvSpPr>
                <a:spLocks noChangeShapeType="1"/>
              </p:cNvSpPr>
              <p:nvPr/>
            </p:nvSpPr>
            <p:spPr bwMode="auto">
              <a:xfrm>
                <a:off x="500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09" name="Line 3003"/>
              <p:cNvSpPr>
                <a:spLocks noChangeShapeType="1"/>
              </p:cNvSpPr>
              <p:nvPr/>
            </p:nvSpPr>
            <p:spPr bwMode="auto">
              <a:xfrm>
                <a:off x="5011"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0" name="Line 3004"/>
              <p:cNvSpPr>
                <a:spLocks noChangeShapeType="1"/>
              </p:cNvSpPr>
              <p:nvPr/>
            </p:nvSpPr>
            <p:spPr bwMode="auto">
              <a:xfrm>
                <a:off x="5021"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1" name="Line 3005"/>
              <p:cNvSpPr>
                <a:spLocks noChangeShapeType="1"/>
              </p:cNvSpPr>
              <p:nvPr/>
            </p:nvSpPr>
            <p:spPr bwMode="auto">
              <a:xfrm>
                <a:off x="5029"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2" name="Line 3006"/>
              <p:cNvSpPr>
                <a:spLocks noChangeShapeType="1"/>
              </p:cNvSpPr>
              <p:nvPr/>
            </p:nvSpPr>
            <p:spPr bwMode="auto">
              <a:xfrm>
                <a:off x="503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3" name="Line 3007"/>
              <p:cNvSpPr>
                <a:spLocks noChangeShapeType="1"/>
              </p:cNvSpPr>
              <p:nvPr/>
            </p:nvSpPr>
            <p:spPr bwMode="auto">
              <a:xfrm>
                <a:off x="5048"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4" name="Line 3008"/>
              <p:cNvSpPr>
                <a:spLocks noChangeShapeType="1"/>
              </p:cNvSpPr>
              <p:nvPr/>
            </p:nvSpPr>
            <p:spPr bwMode="auto">
              <a:xfrm>
                <a:off x="5057"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5" name="Line 3009"/>
              <p:cNvSpPr>
                <a:spLocks noChangeShapeType="1"/>
              </p:cNvSpPr>
              <p:nvPr/>
            </p:nvSpPr>
            <p:spPr bwMode="auto">
              <a:xfrm>
                <a:off x="506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6" name="Line 3010"/>
              <p:cNvSpPr>
                <a:spLocks noChangeShapeType="1"/>
              </p:cNvSpPr>
              <p:nvPr/>
            </p:nvSpPr>
            <p:spPr bwMode="auto">
              <a:xfrm>
                <a:off x="5075"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7" name="Line 3011"/>
              <p:cNvSpPr>
                <a:spLocks noChangeShapeType="1"/>
              </p:cNvSpPr>
              <p:nvPr/>
            </p:nvSpPr>
            <p:spPr bwMode="auto">
              <a:xfrm>
                <a:off x="508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8" name="Line 3012"/>
              <p:cNvSpPr>
                <a:spLocks noChangeShapeType="1"/>
              </p:cNvSpPr>
              <p:nvPr/>
            </p:nvSpPr>
            <p:spPr bwMode="auto">
              <a:xfrm>
                <a:off x="509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19" name="Line 3013"/>
              <p:cNvSpPr>
                <a:spLocks noChangeShapeType="1"/>
              </p:cNvSpPr>
              <p:nvPr/>
            </p:nvSpPr>
            <p:spPr bwMode="auto">
              <a:xfrm>
                <a:off x="510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0" name="Line 3014"/>
              <p:cNvSpPr>
                <a:spLocks noChangeShapeType="1"/>
              </p:cNvSpPr>
              <p:nvPr/>
            </p:nvSpPr>
            <p:spPr bwMode="auto">
              <a:xfrm>
                <a:off x="5112"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1" name="Line 3015"/>
              <p:cNvSpPr>
                <a:spLocks noChangeShapeType="1"/>
              </p:cNvSpPr>
              <p:nvPr/>
            </p:nvSpPr>
            <p:spPr bwMode="auto">
              <a:xfrm>
                <a:off x="5122"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2" name="Line 3016"/>
              <p:cNvSpPr>
                <a:spLocks noChangeShapeType="1"/>
              </p:cNvSpPr>
              <p:nvPr/>
            </p:nvSpPr>
            <p:spPr bwMode="auto">
              <a:xfrm>
                <a:off x="5131"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3" name="Line 3017"/>
              <p:cNvSpPr>
                <a:spLocks noChangeShapeType="1"/>
              </p:cNvSpPr>
              <p:nvPr/>
            </p:nvSpPr>
            <p:spPr bwMode="auto">
              <a:xfrm>
                <a:off x="5140"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4" name="Line 3018"/>
              <p:cNvSpPr>
                <a:spLocks noChangeShapeType="1"/>
              </p:cNvSpPr>
              <p:nvPr/>
            </p:nvSpPr>
            <p:spPr bwMode="auto">
              <a:xfrm>
                <a:off x="5149"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5" name="Line 3019"/>
              <p:cNvSpPr>
                <a:spLocks noChangeShapeType="1"/>
              </p:cNvSpPr>
              <p:nvPr/>
            </p:nvSpPr>
            <p:spPr bwMode="auto">
              <a:xfrm>
                <a:off x="5158"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6" name="Line 3020"/>
              <p:cNvSpPr>
                <a:spLocks noChangeShapeType="1"/>
              </p:cNvSpPr>
              <p:nvPr/>
            </p:nvSpPr>
            <p:spPr bwMode="auto">
              <a:xfrm>
                <a:off x="5168" y="356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7" name="Line 3021"/>
              <p:cNvSpPr>
                <a:spLocks noChangeShapeType="1"/>
              </p:cNvSpPr>
              <p:nvPr/>
            </p:nvSpPr>
            <p:spPr bwMode="auto">
              <a:xfrm>
                <a:off x="5176"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8" name="Line 3022"/>
              <p:cNvSpPr>
                <a:spLocks noChangeShapeType="1"/>
              </p:cNvSpPr>
              <p:nvPr/>
            </p:nvSpPr>
            <p:spPr bwMode="auto">
              <a:xfrm>
                <a:off x="5186"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29" name="Line 3023"/>
              <p:cNvSpPr>
                <a:spLocks noChangeShapeType="1"/>
              </p:cNvSpPr>
              <p:nvPr/>
            </p:nvSpPr>
            <p:spPr bwMode="auto">
              <a:xfrm>
                <a:off x="5195"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30" name="Line 3024"/>
              <p:cNvSpPr>
                <a:spLocks noChangeShapeType="1"/>
              </p:cNvSpPr>
              <p:nvPr/>
            </p:nvSpPr>
            <p:spPr bwMode="auto">
              <a:xfrm>
                <a:off x="5204"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31" name="Line 3025"/>
              <p:cNvSpPr>
                <a:spLocks noChangeShapeType="1"/>
              </p:cNvSpPr>
              <p:nvPr/>
            </p:nvSpPr>
            <p:spPr bwMode="auto">
              <a:xfrm>
                <a:off x="5213" y="356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32" name="Line 3026"/>
              <p:cNvSpPr>
                <a:spLocks noChangeShapeType="1"/>
              </p:cNvSpPr>
              <p:nvPr/>
            </p:nvSpPr>
            <p:spPr bwMode="auto">
              <a:xfrm>
                <a:off x="5222" y="356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33" name="Line 3027"/>
              <p:cNvSpPr>
                <a:spLocks noChangeShapeType="1"/>
              </p:cNvSpPr>
              <p:nvPr/>
            </p:nvSpPr>
            <p:spPr bwMode="auto">
              <a:xfrm>
                <a:off x="3579" y="3566"/>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34" name="Line 3028"/>
              <p:cNvSpPr>
                <a:spLocks noChangeShapeType="1"/>
              </p:cNvSpPr>
              <p:nvPr/>
            </p:nvSpPr>
            <p:spPr bwMode="auto">
              <a:xfrm flipH="1">
                <a:off x="5212" y="3566"/>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41" name="Line 3035"/>
              <p:cNvSpPr>
                <a:spLocks noChangeShapeType="1"/>
              </p:cNvSpPr>
              <p:nvPr/>
            </p:nvSpPr>
            <p:spPr bwMode="auto">
              <a:xfrm>
                <a:off x="357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42" name="Line 3036"/>
              <p:cNvSpPr>
                <a:spLocks noChangeShapeType="1"/>
              </p:cNvSpPr>
              <p:nvPr/>
            </p:nvSpPr>
            <p:spPr bwMode="auto">
              <a:xfrm>
                <a:off x="358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43" name="Line 3037"/>
              <p:cNvSpPr>
                <a:spLocks noChangeShapeType="1"/>
              </p:cNvSpPr>
              <p:nvPr/>
            </p:nvSpPr>
            <p:spPr bwMode="auto">
              <a:xfrm>
                <a:off x="359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44" name="Line 3038"/>
              <p:cNvSpPr>
                <a:spLocks noChangeShapeType="1"/>
              </p:cNvSpPr>
              <p:nvPr/>
            </p:nvSpPr>
            <p:spPr bwMode="auto">
              <a:xfrm>
                <a:off x="360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45" name="Line 3039"/>
              <p:cNvSpPr>
                <a:spLocks noChangeShapeType="1"/>
              </p:cNvSpPr>
              <p:nvPr/>
            </p:nvSpPr>
            <p:spPr bwMode="auto">
              <a:xfrm>
                <a:off x="3615"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46" name="Line 3040"/>
              <p:cNvSpPr>
                <a:spLocks noChangeShapeType="1"/>
              </p:cNvSpPr>
              <p:nvPr/>
            </p:nvSpPr>
            <p:spPr bwMode="auto">
              <a:xfrm>
                <a:off x="362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47" name="Line 3041"/>
              <p:cNvSpPr>
                <a:spLocks noChangeShapeType="1"/>
              </p:cNvSpPr>
              <p:nvPr/>
            </p:nvSpPr>
            <p:spPr bwMode="auto">
              <a:xfrm>
                <a:off x="363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48" name="Line 3042"/>
              <p:cNvSpPr>
                <a:spLocks noChangeShapeType="1"/>
              </p:cNvSpPr>
              <p:nvPr/>
            </p:nvSpPr>
            <p:spPr bwMode="auto">
              <a:xfrm>
                <a:off x="364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49" name="Line 3043"/>
              <p:cNvSpPr>
                <a:spLocks noChangeShapeType="1"/>
              </p:cNvSpPr>
              <p:nvPr/>
            </p:nvSpPr>
            <p:spPr bwMode="auto">
              <a:xfrm>
                <a:off x="3652"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0" name="Line 3044"/>
              <p:cNvSpPr>
                <a:spLocks noChangeShapeType="1"/>
              </p:cNvSpPr>
              <p:nvPr/>
            </p:nvSpPr>
            <p:spPr bwMode="auto">
              <a:xfrm>
                <a:off x="3662"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1" name="Line 3045"/>
              <p:cNvSpPr>
                <a:spLocks noChangeShapeType="1"/>
              </p:cNvSpPr>
              <p:nvPr/>
            </p:nvSpPr>
            <p:spPr bwMode="auto">
              <a:xfrm>
                <a:off x="3670"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2" name="Line 3046"/>
              <p:cNvSpPr>
                <a:spLocks noChangeShapeType="1"/>
              </p:cNvSpPr>
              <p:nvPr/>
            </p:nvSpPr>
            <p:spPr bwMode="auto">
              <a:xfrm>
                <a:off x="368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3" name="Line 3047"/>
              <p:cNvSpPr>
                <a:spLocks noChangeShapeType="1"/>
              </p:cNvSpPr>
              <p:nvPr/>
            </p:nvSpPr>
            <p:spPr bwMode="auto">
              <a:xfrm>
                <a:off x="368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4" name="Line 3048"/>
              <p:cNvSpPr>
                <a:spLocks noChangeShapeType="1"/>
              </p:cNvSpPr>
              <p:nvPr/>
            </p:nvSpPr>
            <p:spPr bwMode="auto">
              <a:xfrm>
                <a:off x="369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5" name="Line 3049"/>
              <p:cNvSpPr>
                <a:spLocks noChangeShapeType="1"/>
              </p:cNvSpPr>
              <p:nvPr/>
            </p:nvSpPr>
            <p:spPr bwMode="auto">
              <a:xfrm>
                <a:off x="370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6" name="Line 3050"/>
              <p:cNvSpPr>
                <a:spLocks noChangeShapeType="1"/>
              </p:cNvSpPr>
              <p:nvPr/>
            </p:nvSpPr>
            <p:spPr bwMode="auto">
              <a:xfrm>
                <a:off x="3716"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7" name="Line 3051"/>
              <p:cNvSpPr>
                <a:spLocks noChangeShapeType="1"/>
              </p:cNvSpPr>
              <p:nvPr/>
            </p:nvSpPr>
            <p:spPr bwMode="auto">
              <a:xfrm>
                <a:off x="372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8" name="Line 3052"/>
              <p:cNvSpPr>
                <a:spLocks noChangeShapeType="1"/>
              </p:cNvSpPr>
              <p:nvPr/>
            </p:nvSpPr>
            <p:spPr bwMode="auto">
              <a:xfrm>
                <a:off x="373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59" name="Line 3053"/>
              <p:cNvSpPr>
                <a:spLocks noChangeShapeType="1"/>
              </p:cNvSpPr>
              <p:nvPr/>
            </p:nvSpPr>
            <p:spPr bwMode="auto">
              <a:xfrm>
                <a:off x="374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60" name="Line 3054"/>
              <p:cNvSpPr>
                <a:spLocks noChangeShapeType="1"/>
              </p:cNvSpPr>
              <p:nvPr/>
            </p:nvSpPr>
            <p:spPr bwMode="auto">
              <a:xfrm>
                <a:off x="375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61" name="Line 3055"/>
              <p:cNvSpPr>
                <a:spLocks noChangeShapeType="1"/>
              </p:cNvSpPr>
              <p:nvPr/>
            </p:nvSpPr>
            <p:spPr bwMode="auto">
              <a:xfrm>
                <a:off x="3762"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62" name="Line 3056"/>
              <p:cNvSpPr>
                <a:spLocks noChangeShapeType="1"/>
              </p:cNvSpPr>
              <p:nvPr/>
            </p:nvSpPr>
            <p:spPr bwMode="auto">
              <a:xfrm>
                <a:off x="3772"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1" name="Group 3258"/>
            <p:cNvGrpSpPr>
              <a:grpSpLocks/>
            </p:cNvGrpSpPr>
            <p:nvPr/>
          </p:nvGrpSpPr>
          <p:grpSpPr bwMode="auto">
            <a:xfrm>
              <a:off x="3579" y="3240"/>
              <a:ext cx="1653" cy="163"/>
              <a:chOff x="3579" y="3240"/>
              <a:chExt cx="1653" cy="163"/>
            </a:xfrm>
          </p:grpSpPr>
          <p:sp>
            <p:nvSpPr>
              <p:cNvPr id="4963" name="Line 3058"/>
              <p:cNvSpPr>
                <a:spLocks noChangeShapeType="1"/>
              </p:cNvSpPr>
              <p:nvPr/>
            </p:nvSpPr>
            <p:spPr bwMode="auto">
              <a:xfrm>
                <a:off x="3780"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4" name="Line 3059"/>
              <p:cNvSpPr>
                <a:spLocks noChangeShapeType="1"/>
              </p:cNvSpPr>
              <p:nvPr/>
            </p:nvSpPr>
            <p:spPr bwMode="auto">
              <a:xfrm>
                <a:off x="379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5" name="Line 3060"/>
              <p:cNvSpPr>
                <a:spLocks noChangeShapeType="1"/>
              </p:cNvSpPr>
              <p:nvPr/>
            </p:nvSpPr>
            <p:spPr bwMode="auto">
              <a:xfrm>
                <a:off x="379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6" name="Line 3061"/>
              <p:cNvSpPr>
                <a:spLocks noChangeShapeType="1"/>
              </p:cNvSpPr>
              <p:nvPr/>
            </p:nvSpPr>
            <p:spPr bwMode="auto">
              <a:xfrm>
                <a:off x="3809"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7" name="Line 3062"/>
              <p:cNvSpPr>
                <a:spLocks noChangeShapeType="1"/>
              </p:cNvSpPr>
              <p:nvPr/>
            </p:nvSpPr>
            <p:spPr bwMode="auto">
              <a:xfrm>
                <a:off x="3817"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8" name="Line 3063"/>
              <p:cNvSpPr>
                <a:spLocks noChangeShapeType="1"/>
              </p:cNvSpPr>
              <p:nvPr/>
            </p:nvSpPr>
            <p:spPr bwMode="auto">
              <a:xfrm>
                <a:off x="382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9" name="Line 3064"/>
              <p:cNvSpPr>
                <a:spLocks noChangeShapeType="1"/>
              </p:cNvSpPr>
              <p:nvPr/>
            </p:nvSpPr>
            <p:spPr bwMode="auto">
              <a:xfrm>
                <a:off x="383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0" name="Line 3065"/>
              <p:cNvSpPr>
                <a:spLocks noChangeShapeType="1"/>
              </p:cNvSpPr>
              <p:nvPr/>
            </p:nvSpPr>
            <p:spPr bwMode="auto">
              <a:xfrm>
                <a:off x="384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1" name="Line 3066"/>
              <p:cNvSpPr>
                <a:spLocks noChangeShapeType="1"/>
              </p:cNvSpPr>
              <p:nvPr/>
            </p:nvSpPr>
            <p:spPr bwMode="auto">
              <a:xfrm>
                <a:off x="385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2" name="Line 3067"/>
              <p:cNvSpPr>
                <a:spLocks noChangeShapeType="1"/>
              </p:cNvSpPr>
              <p:nvPr/>
            </p:nvSpPr>
            <p:spPr bwMode="auto">
              <a:xfrm>
                <a:off x="3863"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3" name="Line 3068"/>
              <p:cNvSpPr>
                <a:spLocks noChangeShapeType="1"/>
              </p:cNvSpPr>
              <p:nvPr/>
            </p:nvSpPr>
            <p:spPr bwMode="auto">
              <a:xfrm>
                <a:off x="387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4" name="Line 3069"/>
              <p:cNvSpPr>
                <a:spLocks noChangeShapeType="1"/>
              </p:cNvSpPr>
              <p:nvPr/>
            </p:nvSpPr>
            <p:spPr bwMode="auto">
              <a:xfrm>
                <a:off x="388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5" name="Line 3070"/>
              <p:cNvSpPr>
                <a:spLocks noChangeShapeType="1"/>
              </p:cNvSpPr>
              <p:nvPr/>
            </p:nvSpPr>
            <p:spPr bwMode="auto">
              <a:xfrm>
                <a:off x="389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6" name="Line 3071"/>
              <p:cNvSpPr>
                <a:spLocks noChangeShapeType="1"/>
              </p:cNvSpPr>
              <p:nvPr/>
            </p:nvSpPr>
            <p:spPr bwMode="auto">
              <a:xfrm>
                <a:off x="390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7" name="Line 3072"/>
              <p:cNvSpPr>
                <a:spLocks noChangeShapeType="1"/>
              </p:cNvSpPr>
              <p:nvPr/>
            </p:nvSpPr>
            <p:spPr bwMode="auto">
              <a:xfrm>
                <a:off x="3909"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8" name="Line 3073"/>
              <p:cNvSpPr>
                <a:spLocks noChangeShapeType="1"/>
              </p:cNvSpPr>
              <p:nvPr/>
            </p:nvSpPr>
            <p:spPr bwMode="auto">
              <a:xfrm>
                <a:off x="3919"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79" name="Line 3074"/>
              <p:cNvSpPr>
                <a:spLocks noChangeShapeType="1"/>
              </p:cNvSpPr>
              <p:nvPr/>
            </p:nvSpPr>
            <p:spPr bwMode="auto">
              <a:xfrm>
                <a:off x="3927"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0" name="Line 3075"/>
              <p:cNvSpPr>
                <a:spLocks noChangeShapeType="1"/>
              </p:cNvSpPr>
              <p:nvPr/>
            </p:nvSpPr>
            <p:spPr bwMode="auto">
              <a:xfrm>
                <a:off x="393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1" name="Line 3076"/>
              <p:cNvSpPr>
                <a:spLocks noChangeShapeType="1"/>
              </p:cNvSpPr>
              <p:nvPr/>
            </p:nvSpPr>
            <p:spPr bwMode="auto">
              <a:xfrm>
                <a:off x="394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2" name="Line 3077"/>
              <p:cNvSpPr>
                <a:spLocks noChangeShapeType="1"/>
              </p:cNvSpPr>
              <p:nvPr/>
            </p:nvSpPr>
            <p:spPr bwMode="auto">
              <a:xfrm>
                <a:off x="395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3" name="Line 3078"/>
              <p:cNvSpPr>
                <a:spLocks noChangeShapeType="1"/>
              </p:cNvSpPr>
              <p:nvPr/>
            </p:nvSpPr>
            <p:spPr bwMode="auto">
              <a:xfrm>
                <a:off x="396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4" name="Line 3079"/>
              <p:cNvSpPr>
                <a:spLocks noChangeShapeType="1"/>
              </p:cNvSpPr>
              <p:nvPr/>
            </p:nvSpPr>
            <p:spPr bwMode="auto">
              <a:xfrm>
                <a:off x="3973"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5" name="Line 3080"/>
              <p:cNvSpPr>
                <a:spLocks noChangeShapeType="1"/>
              </p:cNvSpPr>
              <p:nvPr/>
            </p:nvSpPr>
            <p:spPr bwMode="auto">
              <a:xfrm>
                <a:off x="398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6" name="Line 3081"/>
              <p:cNvSpPr>
                <a:spLocks noChangeShapeType="1"/>
              </p:cNvSpPr>
              <p:nvPr/>
            </p:nvSpPr>
            <p:spPr bwMode="auto">
              <a:xfrm>
                <a:off x="399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7" name="Line 3082"/>
              <p:cNvSpPr>
                <a:spLocks noChangeShapeType="1"/>
              </p:cNvSpPr>
              <p:nvPr/>
            </p:nvSpPr>
            <p:spPr bwMode="auto">
              <a:xfrm>
                <a:off x="400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8" name="Line 3083"/>
              <p:cNvSpPr>
                <a:spLocks noChangeShapeType="1"/>
              </p:cNvSpPr>
              <p:nvPr/>
            </p:nvSpPr>
            <p:spPr bwMode="auto">
              <a:xfrm>
                <a:off x="4010"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89" name="Line 3084"/>
              <p:cNvSpPr>
                <a:spLocks noChangeShapeType="1"/>
              </p:cNvSpPr>
              <p:nvPr/>
            </p:nvSpPr>
            <p:spPr bwMode="auto">
              <a:xfrm>
                <a:off x="402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0" name="Line 3085"/>
              <p:cNvSpPr>
                <a:spLocks noChangeShapeType="1"/>
              </p:cNvSpPr>
              <p:nvPr/>
            </p:nvSpPr>
            <p:spPr bwMode="auto">
              <a:xfrm>
                <a:off x="402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1" name="Line 3086"/>
              <p:cNvSpPr>
                <a:spLocks noChangeShapeType="1"/>
              </p:cNvSpPr>
              <p:nvPr/>
            </p:nvSpPr>
            <p:spPr bwMode="auto">
              <a:xfrm>
                <a:off x="403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2" name="Line 3087"/>
              <p:cNvSpPr>
                <a:spLocks noChangeShapeType="1"/>
              </p:cNvSpPr>
              <p:nvPr/>
            </p:nvSpPr>
            <p:spPr bwMode="auto">
              <a:xfrm>
                <a:off x="404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3" name="Line 3088"/>
              <p:cNvSpPr>
                <a:spLocks noChangeShapeType="1"/>
              </p:cNvSpPr>
              <p:nvPr/>
            </p:nvSpPr>
            <p:spPr bwMode="auto">
              <a:xfrm>
                <a:off x="4056"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4" name="Line 3089"/>
              <p:cNvSpPr>
                <a:spLocks noChangeShapeType="1"/>
              </p:cNvSpPr>
              <p:nvPr/>
            </p:nvSpPr>
            <p:spPr bwMode="auto">
              <a:xfrm>
                <a:off x="4066"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5" name="Line 3090"/>
              <p:cNvSpPr>
                <a:spLocks noChangeShapeType="1"/>
              </p:cNvSpPr>
              <p:nvPr/>
            </p:nvSpPr>
            <p:spPr bwMode="auto">
              <a:xfrm>
                <a:off x="4074"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6" name="Line 3091"/>
              <p:cNvSpPr>
                <a:spLocks noChangeShapeType="1"/>
              </p:cNvSpPr>
              <p:nvPr/>
            </p:nvSpPr>
            <p:spPr bwMode="auto">
              <a:xfrm>
                <a:off x="408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7" name="Line 3092"/>
              <p:cNvSpPr>
                <a:spLocks noChangeShapeType="1"/>
              </p:cNvSpPr>
              <p:nvPr/>
            </p:nvSpPr>
            <p:spPr bwMode="auto">
              <a:xfrm>
                <a:off x="409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8" name="Line 3093"/>
              <p:cNvSpPr>
                <a:spLocks noChangeShapeType="1"/>
              </p:cNvSpPr>
              <p:nvPr/>
            </p:nvSpPr>
            <p:spPr bwMode="auto">
              <a:xfrm>
                <a:off x="410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99" name="Line 3094"/>
              <p:cNvSpPr>
                <a:spLocks noChangeShapeType="1"/>
              </p:cNvSpPr>
              <p:nvPr/>
            </p:nvSpPr>
            <p:spPr bwMode="auto">
              <a:xfrm>
                <a:off x="411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0" name="Line 3095"/>
              <p:cNvSpPr>
                <a:spLocks noChangeShapeType="1"/>
              </p:cNvSpPr>
              <p:nvPr/>
            </p:nvSpPr>
            <p:spPr bwMode="auto">
              <a:xfrm>
                <a:off x="4120"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1" name="Line 3096"/>
              <p:cNvSpPr>
                <a:spLocks noChangeShapeType="1"/>
              </p:cNvSpPr>
              <p:nvPr/>
            </p:nvSpPr>
            <p:spPr bwMode="auto">
              <a:xfrm>
                <a:off x="413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2" name="Line 3097"/>
              <p:cNvSpPr>
                <a:spLocks noChangeShapeType="1"/>
              </p:cNvSpPr>
              <p:nvPr/>
            </p:nvSpPr>
            <p:spPr bwMode="auto">
              <a:xfrm>
                <a:off x="413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3" name="Line 3098"/>
              <p:cNvSpPr>
                <a:spLocks noChangeShapeType="1"/>
              </p:cNvSpPr>
              <p:nvPr/>
            </p:nvSpPr>
            <p:spPr bwMode="auto">
              <a:xfrm>
                <a:off x="414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4" name="Line 3099"/>
              <p:cNvSpPr>
                <a:spLocks noChangeShapeType="1"/>
              </p:cNvSpPr>
              <p:nvPr/>
            </p:nvSpPr>
            <p:spPr bwMode="auto">
              <a:xfrm>
                <a:off x="415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5" name="Line 3100"/>
              <p:cNvSpPr>
                <a:spLocks noChangeShapeType="1"/>
              </p:cNvSpPr>
              <p:nvPr/>
            </p:nvSpPr>
            <p:spPr bwMode="auto">
              <a:xfrm>
                <a:off x="4166"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6" name="Line 3101"/>
              <p:cNvSpPr>
                <a:spLocks noChangeShapeType="1"/>
              </p:cNvSpPr>
              <p:nvPr/>
            </p:nvSpPr>
            <p:spPr bwMode="auto">
              <a:xfrm>
                <a:off x="417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7" name="Line 3102"/>
              <p:cNvSpPr>
                <a:spLocks noChangeShapeType="1"/>
              </p:cNvSpPr>
              <p:nvPr/>
            </p:nvSpPr>
            <p:spPr bwMode="auto">
              <a:xfrm>
                <a:off x="418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8" name="Line 3103"/>
              <p:cNvSpPr>
                <a:spLocks noChangeShapeType="1"/>
              </p:cNvSpPr>
              <p:nvPr/>
            </p:nvSpPr>
            <p:spPr bwMode="auto">
              <a:xfrm>
                <a:off x="419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09" name="Line 3104"/>
              <p:cNvSpPr>
                <a:spLocks noChangeShapeType="1"/>
              </p:cNvSpPr>
              <p:nvPr/>
            </p:nvSpPr>
            <p:spPr bwMode="auto">
              <a:xfrm>
                <a:off x="4203"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0" name="Line 3105"/>
              <p:cNvSpPr>
                <a:spLocks noChangeShapeType="1"/>
              </p:cNvSpPr>
              <p:nvPr/>
            </p:nvSpPr>
            <p:spPr bwMode="auto">
              <a:xfrm>
                <a:off x="4213"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1" name="Line 3106"/>
              <p:cNvSpPr>
                <a:spLocks noChangeShapeType="1"/>
              </p:cNvSpPr>
              <p:nvPr/>
            </p:nvSpPr>
            <p:spPr bwMode="auto">
              <a:xfrm>
                <a:off x="4221"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2" name="Line 3107"/>
              <p:cNvSpPr>
                <a:spLocks noChangeShapeType="1"/>
              </p:cNvSpPr>
              <p:nvPr/>
            </p:nvSpPr>
            <p:spPr bwMode="auto">
              <a:xfrm>
                <a:off x="423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3" name="Line 3108"/>
              <p:cNvSpPr>
                <a:spLocks noChangeShapeType="1"/>
              </p:cNvSpPr>
              <p:nvPr/>
            </p:nvSpPr>
            <p:spPr bwMode="auto">
              <a:xfrm>
                <a:off x="424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4" name="Line 3109"/>
              <p:cNvSpPr>
                <a:spLocks noChangeShapeType="1"/>
              </p:cNvSpPr>
              <p:nvPr/>
            </p:nvSpPr>
            <p:spPr bwMode="auto">
              <a:xfrm>
                <a:off x="424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5" name="Line 3110"/>
              <p:cNvSpPr>
                <a:spLocks noChangeShapeType="1"/>
              </p:cNvSpPr>
              <p:nvPr/>
            </p:nvSpPr>
            <p:spPr bwMode="auto">
              <a:xfrm>
                <a:off x="425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6" name="Line 3111"/>
              <p:cNvSpPr>
                <a:spLocks noChangeShapeType="1"/>
              </p:cNvSpPr>
              <p:nvPr/>
            </p:nvSpPr>
            <p:spPr bwMode="auto">
              <a:xfrm>
                <a:off x="4267"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7" name="Line 3112"/>
              <p:cNvSpPr>
                <a:spLocks noChangeShapeType="1"/>
              </p:cNvSpPr>
              <p:nvPr/>
            </p:nvSpPr>
            <p:spPr bwMode="auto">
              <a:xfrm>
                <a:off x="427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8" name="Line 3113"/>
              <p:cNvSpPr>
                <a:spLocks noChangeShapeType="1"/>
              </p:cNvSpPr>
              <p:nvPr/>
            </p:nvSpPr>
            <p:spPr bwMode="auto">
              <a:xfrm>
                <a:off x="428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19" name="Line 3114"/>
              <p:cNvSpPr>
                <a:spLocks noChangeShapeType="1"/>
              </p:cNvSpPr>
              <p:nvPr/>
            </p:nvSpPr>
            <p:spPr bwMode="auto">
              <a:xfrm>
                <a:off x="429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0" name="Line 3115"/>
              <p:cNvSpPr>
                <a:spLocks noChangeShapeType="1"/>
              </p:cNvSpPr>
              <p:nvPr/>
            </p:nvSpPr>
            <p:spPr bwMode="auto">
              <a:xfrm>
                <a:off x="430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1" name="Line 3116"/>
              <p:cNvSpPr>
                <a:spLocks noChangeShapeType="1"/>
              </p:cNvSpPr>
              <p:nvPr/>
            </p:nvSpPr>
            <p:spPr bwMode="auto">
              <a:xfrm>
                <a:off x="4313"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2" name="Line 3117"/>
              <p:cNvSpPr>
                <a:spLocks noChangeShapeType="1"/>
              </p:cNvSpPr>
              <p:nvPr/>
            </p:nvSpPr>
            <p:spPr bwMode="auto">
              <a:xfrm>
                <a:off x="4323"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3" name="Line 3118"/>
              <p:cNvSpPr>
                <a:spLocks noChangeShapeType="1"/>
              </p:cNvSpPr>
              <p:nvPr/>
            </p:nvSpPr>
            <p:spPr bwMode="auto">
              <a:xfrm>
                <a:off x="4331"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4" name="Line 3119"/>
              <p:cNvSpPr>
                <a:spLocks noChangeShapeType="1"/>
              </p:cNvSpPr>
              <p:nvPr/>
            </p:nvSpPr>
            <p:spPr bwMode="auto">
              <a:xfrm>
                <a:off x="434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5" name="Line 3120"/>
              <p:cNvSpPr>
                <a:spLocks noChangeShapeType="1"/>
              </p:cNvSpPr>
              <p:nvPr/>
            </p:nvSpPr>
            <p:spPr bwMode="auto">
              <a:xfrm>
                <a:off x="435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6" name="Line 3121"/>
              <p:cNvSpPr>
                <a:spLocks noChangeShapeType="1"/>
              </p:cNvSpPr>
              <p:nvPr/>
            </p:nvSpPr>
            <p:spPr bwMode="auto">
              <a:xfrm>
                <a:off x="4360"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7" name="Line 3122"/>
              <p:cNvSpPr>
                <a:spLocks noChangeShapeType="1"/>
              </p:cNvSpPr>
              <p:nvPr/>
            </p:nvSpPr>
            <p:spPr bwMode="auto">
              <a:xfrm>
                <a:off x="4368"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8" name="Line 3123"/>
              <p:cNvSpPr>
                <a:spLocks noChangeShapeType="1"/>
              </p:cNvSpPr>
              <p:nvPr/>
            </p:nvSpPr>
            <p:spPr bwMode="auto">
              <a:xfrm>
                <a:off x="437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29" name="Line 3124"/>
              <p:cNvSpPr>
                <a:spLocks noChangeShapeType="1"/>
              </p:cNvSpPr>
              <p:nvPr/>
            </p:nvSpPr>
            <p:spPr bwMode="auto">
              <a:xfrm>
                <a:off x="438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0" name="Line 3125"/>
              <p:cNvSpPr>
                <a:spLocks noChangeShapeType="1"/>
              </p:cNvSpPr>
              <p:nvPr/>
            </p:nvSpPr>
            <p:spPr bwMode="auto">
              <a:xfrm>
                <a:off x="439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1" name="Line 3126"/>
              <p:cNvSpPr>
                <a:spLocks noChangeShapeType="1"/>
              </p:cNvSpPr>
              <p:nvPr/>
            </p:nvSpPr>
            <p:spPr bwMode="auto">
              <a:xfrm>
                <a:off x="440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2" name="Line 3127"/>
              <p:cNvSpPr>
                <a:spLocks noChangeShapeType="1"/>
              </p:cNvSpPr>
              <p:nvPr/>
            </p:nvSpPr>
            <p:spPr bwMode="auto">
              <a:xfrm>
                <a:off x="4414"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3" name="Line 3128"/>
              <p:cNvSpPr>
                <a:spLocks noChangeShapeType="1"/>
              </p:cNvSpPr>
              <p:nvPr/>
            </p:nvSpPr>
            <p:spPr bwMode="auto">
              <a:xfrm>
                <a:off x="442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4" name="Line 3129"/>
              <p:cNvSpPr>
                <a:spLocks noChangeShapeType="1"/>
              </p:cNvSpPr>
              <p:nvPr/>
            </p:nvSpPr>
            <p:spPr bwMode="auto">
              <a:xfrm>
                <a:off x="443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5" name="Line 3130"/>
              <p:cNvSpPr>
                <a:spLocks noChangeShapeType="1"/>
              </p:cNvSpPr>
              <p:nvPr/>
            </p:nvSpPr>
            <p:spPr bwMode="auto">
              <a:xfrm>
                <a:off x="444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6" name="Line 3131"/>
              <p:cNvSpPr>
                <a:spLocks noChangeShapeType="1"/>
              </p:cNvSpPr>
              <p:nvPr/>
            </p:nvSpPr>
            <p:spPr bwMode="auto">
              <a:xfrm>
                <a:off x="445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7" name="Line 3132"/>
              <p:cNvSpPr>
                <a:spLocks noChangeShapeType="1"/>
              </p:cNvSpPr>
              <p:nvPr/>
            </p:nvSpPr>
            <p:spPr bwMode="auto">
              <a:xfrm>
                <a:off x="4460"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8" name="Line 3133"/>
              <p:cNvSpPr>
                <a:spLocks noChangeShapeType="1"/>
              </p:cNvSpPr>
              <p:nvPr/>
            </p:nvSpPr>
            <p:spPr bwMode="auto">
              <a:xfrm>
                <a:off x="4470"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39" name="Line 3134"/>
              <p:cNvSpPr>
                <a:spLocks noChangeShapeType="1"/>
              </p:cNvSpPr>
              <p:nvPr/>
            </p:nvSpPr>
            <p:spPr bwMode="auto">
              <a:xfrm>
                <a:off x="4478"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0" name="Line 3135"/>
              <p:cNvSpPr>
                <a:spLocks noChangeShapeType="1"/>
              </p:cNvSpPr>
              <p:nvPr/>
            </p:nvSpPr>
            <p:spPr bwMode="auto">
              <a:xfrm>
                <a:off x="448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1" name="Line 3136"/>
              <p:cNvSpPr>
                <a:spLocks noChangeShapeType="1"/>
              </p:cNvSpPr>
              <p:nvPr/>
            </p:nvSpPr>
            <p:spPr bwMode="auto">
              <a:xfrm>
                <a:off x="449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2" name="Line 3137"/>
              <p:cNvSpPr>
                <a:spLocks noChangeShapeType="1"/>
              </p:cNvSpPr>
              <p:nvPr/>
            </p:nvSpPr>
            <p:spPr bwMode="auto">
              <a:xfrm>
                <a:off x="450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3" name="Line 3138"/>
              <p:cNvSpPr>
                <a:spLocks noChangeShapeType="1"/>
              </p:cNvSpPr>
              <p:nvPr/>
            </p:nvSpPr>
            <p:spPr bwMode="auto">
              <a:xfrm>
                <a:off x="451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4" name="Line 3139"/>
              <p:cNvSpPr>
                <a:spLocks noChangeShapeType="1"/>
              </p:cNvSpPr>
              <p:nvPr/>
            </p:nvSpPr>
            <p:spPr bwMode="auto">
              <a:xfrm>
                <a:off x="4524"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5" name="Line 3140"/>
              <p:cNvSpPr>
                <a:spLocks noChangeShapeType="1"/>
              </p:cNvSpPr>
              <p:nvPr/>
            </p:nvSpPr>
            <p:spPr bwMode="auto">
              <a:xfrm>
                <a:off x="453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6" name="Line 3141"/>
              <p:cNvSpPr>
                <a:spLocks noChangeShapeType="1"/>
              </p:cNvSpPr>
              <p:nvPr/>
            </p:nvSpPr>
            <p:spPr bwMode="auto">
              <a:xfrm>
                <a:off x="454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7" name="Line 3142"/>
              <p:cNvSpPr>
                <a:spLocks noChangeShapeType="1"/>
              </p:cNvSpPr>
              <p:nvPr/>
            </p:nvSpPr>
            <p:spPr bwMode="auto">
              <a:xfrm>
                <a:off x="455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8" name="Line 3143"/>
              <p:cNvSpPr>
                <a:spLocks noChangeShapeType="1"/>
              </p:cNvSpPr>
              <p:nvPr/>
            </p:nvSpPr>
            <p:spPr bwMode="auto">
              <a:xfrm>
                <a:off x="4561"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49" name="Line 3144"/>
              <p:cNvSpPr>
                <a:spLocks noChangeShapeType="1"/>
              </p:cNvSpPr>
              <p:nvPr/>
            </p:nvSpPr>
            <p:spPr bwMode="auto">
              <a:xfrm>
                <a:off x="457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0" name="Line 3145"/>
              <p:cNvSpPr>
                <a:spLocks noChangeShapeType="1"/>
              </p:cNvSpPr>
              <p:nvPr/>
            </p:nvSpPr>
            <p:spPr bwMode="auto">
              <a:xfrm>
                <a:off x="458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1" name="Line 3146"/>
              <p:cNvSpPr>
                <a:spLocks noChangeShapeType="1"/>
              </p:cNvSpPr>
              <p:nvPr/>
            </p:nvSpPr>
            <p:spPr bwMode="auto">
              <a:xfrm>
                <a:off x="458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2" name="Line 3147"/>
              <p:cNvSpPr>
                <a:spLocks noChangeShapeType="1"/>
              </p:cNvSpPr>
              <p:nvPr/>
            </p:nvSpPr>
            <p:spPr bwMode="auto">
              <a:xfrm>
                <a:off x="459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3" name="Line 3148"/>
              <p:cNvSpPr>
                <a:spLocks noChangeShapeType="1"/>
              </p:cNvSpPr>
              <p:nvPr/>
            </p:nvSpPr>
            <p:spPr bwMode="auto">
              <a:xfrm>
                <a:off x="4607"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4" name="Line 3149"/>
              <p:cNvSpPr>
                <a:spLocks noChangeShapeType="1"/>
              </p:cNvSpPr>
              <p:nvPr/>
            </p:nvSpPr>
            <p:spPr bwMode="auto">
              <a:xfrm>
                <a:off x="4617"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5" name="Line 3150"/>
              <p:cNvSpPr>
                <a:spLocks noChangeShapeType="1"/>
              </p:cNvSpPr>
              <p:nvPr/>
            </p:nvSpPr>
            <p:spPr bwMode="auto">
              <a:xfrm>
                <a:off x="4625"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6" name="Line 3151"/>
              <p:cNvSpPr>
                <a:spLocks noChangeShapeType="1"/>
              </p:cNvSpPr>
              <p:nvPr/>
            </p:nvSpPr>
            <p:spPr bwMode="auto">
              <a:xfrm>
                <a:off x="463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7" name="Line 3152"/>
              <p:cNvSpPr>
                <a:spLocks noChangeShapeType="1"/>
              </p:cNvSpPr>
              <p:nvPr/>
            </p:nvSpPr>
            <p:spPr bwMode="auto">
              <a:xfrm>
                <a:off x="464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8" name="Line 3153"/>
              <p:cNvSpPr>
                <a:spLocks noChangeShapeType="1"/>
              </p:cNvSpPr>
              <p:nvPr/>
            </p:nvSpPr>
            <p:spPr bwMode="auto">
              <a:xfrm>
                <a:off x="465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59" name="Line 3154"/>
              <p:cNvSpPr>
                <a:spLocks noChangeShapeType="1"/>
              </p:cNvSpPr>
              <p:nvPr/>
            </p:nvSpPr>
            <p:spPr bwMode="auto">
              <a:xfrm>
                <a:off x="466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0" name="Line 3155"/>
              <p:cNvSpPr>
                <a:spLocks noChangeShapeType="1"/>
              </p:cNvSpPr>
              <p:nvPr/>
            </p:nvSpPr>
            <p:spPr bwMode="auto">
              <a:xfrm>
                <a:off x="4671"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1" name="Line 3156"/>
              <p:cNvSpPr>
                <a:spLocks noChangeShapeType="1"/>
              </p:cNvSpPr>
              <p:nvPr/>
            </p:nvSpPr>
            <p:spPr bwMode="auto">
              <a:xfrm>
                <a:off x="468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2" name="Line 3157"/>
              <p:cNvSpPr>
                <a:spLocks noChangeShapeType="1"/>
              </p:cNvSpPr>
              <p:nvPr/>
            </p:nvSpPr>
            <p:spPr bwMode="auto">
              <a:xfrm>
                <a:off x="469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3" name="Line 3158"/>
              <p:cNvSpPr>
                <a:spLocks noChangeShapeType="1"/>
              </p:cNvSpPr>
              <p:nvPr/>
            </p:nvSpPr>
            <p:spPr bwMode="auto">
              <a:xfrm>
                <a:off x="469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4" name="Line 3159"/>
              <p:cNvSpPr>
                <a:spLocks noChangeShapeType="1"/>
              </p:cNvSpPr>
              <p:nvPr/>
            </p:nvSpPr>
            <p:spPr bwMode="auto">
              <a:xfrm>
                <a:off x="470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5" name="Line 3160"/>
              <p:cNvSpPr>
                <a:spLocks noChangeShapeType="1"/>
              </p:cNvSpPr>
              <p:nvPr/>
            </p:nvSpPr>
            <p:spPr bwMode="auto">
              <a:xfrm>
                <a:off x="4717"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6" name="Line 3161"/>
              <p:cNvSpPr>
                <a:spLocks noChangeShapeType="1"/>
              </p:cNvSpPr>
              <p:nvPr/>
            </p:nvSpPr>
            <p:spPr bwMode="auto">
              <a:xfrm>
                <a:off x="472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7" name="Line 3162"/>
              <p:cNvSpPr>
                <a:spLocks noChangeShapeType="1"/>
              </p:cNvSpPr>
              <p:nvPr/>
            </p:nvSpPr>
            <p:spPr bwMode="auto">
              <a:xfrm>
                <a:off x="473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8" name="Line 3163"/>
              <p:cNvSpPr>
                <a:spLocks noChangeShapeType="1"/>
              </p:cNvSpPr>
              <p:nvPr/>
            </p:nvSpPr>
            <p:spPr bwMode="auto">
              <a:xfrm>
                <a:off x="474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69" name="Line 3164"/>
              <p:cNvSpPr>
                <a:spLocks noChangeShapeType="1"/>
              </p:cNvSpPr>
              <p:nvPr/>
            </p:nvSpPr>
            <p:spPr bwMode="auto">
              <a:xfrm>
                <a:off x="4754"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0" name="Line 3165"/>
              <p:cNvSpPr>
                <a:spLocks noChangeShapeType="1"/>
              </p:cNvSpPr>
              <p:nvPr/>
            </p:nvSpPr>
            <p:spPr bwMode="auto">
              <a:xfrm>
                <a:off x="4764"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1" name="Line 3166"/>
              <p:cNvSpPr>
                <a:spLocks noChangeShapeType="1"/>
              </p:cNvSpPr>
              <p:nvPr/>
            </p:nvSpPr>
            <p:spPr bwMode="auto">
              <a:xfrm>
                <a:off x="4772"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2" name="Line 3167"/>
              <p:cNvSpPr>
                <a:spLocks noChangeShapeType="1"/>
              </p:cNvSpPr>
              <p:nvPr/>
            </p:nvSpPr>
            <p:spPr bwMode="auto">
              <a:xfrm>
                <a:off x="478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3" name="Line 3168"/>
              <p:cNvSpPr>
                <a:spLocks noChangeShapeType="1"/>
              </p:cNvSpPr>
              <p:nvPr/>
            </p:nvSpPr>
            <p:spPr bwMode="auto">
              <a:xfrm>
                <a:off x="479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4" name="Line 3169"/>
              <p:cNvSpPr>
                <a:spLocks noChangeShapeType="1"/>
              </p:cNvSpPr>
              <p:nvPr/>
            </p:nvSpPr>
            <p:spPr bwMode="auto">
              <a:xfrm>
                <a:off x="480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5" name="Line 3170"/>
              <p:cNvSpPr>
                <a:spLocks noChangeShapeType="1"/>
              </p:cNvSpPr>
              <p:nvPr/>
            </p:nvSpPr>
            <p:spPr bwMode="auto">
              <a:xfrm>
                <a:off x="480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6" name="Line 3171"/>
              <p:cNvSpPr>
                <a:spLocks noChangeShapeType="1"/>
              </p:cNvSpPr>
              <p:nvPr/>
            </p:nvSpPr>
            <p:spPr bwMode="auto">
              <a:xfrm>
                <a:off x="4818"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7" name="Line 3172"/>
              <p:cNvSpPr>
                <a:spLocks noChangeShapeType="1"/>
              </p:cNvSpPr>
              <p:nvPr/>
            </p:nvSpPr>
            <p:spPr bwMode="auto">
              <a:xfrm>
                <a:off x="482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8" name="Line 3173"/>
              <p:cNvSpPr>
                <a:spLocks noChangeShapeType="1"/>
              </p:cNvSpPr>
              <p:nvPr/>
            </p:nvSpPr>
            <p:spPr bwMode="auto">
              <a:xfrm>
                <a:off x="483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9" name="Line 3174"/>
              <p:cNvSpPr>
                <a:spLocks noChangeShapeType="1"/>
              </p:cNvSpPr>
              <p:nvPr/>
            </p:nvSpPr>
            <p:spPr bwMode="auto">
              <a:xfrm>
                <a:off x="484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0" name="Line 3175"/>
              <p:cNvSpPr>
                <a:spLocks noChangeShapeType="1"/>
              </p:cNvSpPr>
              <p:nvPr/>
            </p:nvSpPr>
            <p:spPr bwMode="auto">
              <a:xfrm>
                <a:off x="485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1" name="Line 3176"/>
              <p:cNvSpPr>
                <a:spLocks noChangeShapeType="1"/>
              </p:cNvSpPr>
              <p:nvPr/>
            </p:nvSpPr>
            <p:spPr bwMode="auto">
              <a:xfrm>
                <a:off x="4864"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2" name="Line 3177"/>
              <p:cNvSpPr>
                <a:spLocks noChangeShapeType="1"/>
              </p:cNvSpPr>
              <p:nvPr/>
            </p:nvSpPr>
            <p:spPr bwMode="auto">
              <a:xfrm>
                <a:off x="4874"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3" name="Line 3178"/>
              <p:cNvSpPr>
                <a:spLocks noChangeShapeType="1"/>
              </p:cNvSpPr>
              <p:nvPr/>
            </p:nvSpPr>
            <p:spPr bwMode="auto">
              <a:xfrm>
                <a:off x="4882"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4" name="Line 3179"/>
              <p:cNvSpPr>
                <a:spLocks noChangeShapeType="1"/>
              </p:cNvSpPr>
              <p:nvPr/>
            </p:nvSpPr>
            <p:spPr bwMode="auto">
              <a:xfrm>
                <a:off x="489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5" name="Line 3180"/>
              <p:cNvSpPr>
                <a:spLocks noChangeShapeType="1"/>
              </p:cNvSpPr>
              <p:nvPr/>
            </p:nvSpPr>
            <p:spPr bwMode="auto">
              <a:xfrm>
                <a:off x="490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6" name="Line 3181"/>
              <p:cNvSpPr>
                <a:spLocks noChangeShapeType="1"/>
              </p:cNvSpPr>
              <p:nvPr/>
            </p:nvSpPr>
            <p:spPr bwMode="auto">
              <a:xfrm>
                <a:off x="4911"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7" name="Line 3182"/>
              <p:cNvSpPr>
                <a:spLocks noChangeShapeType="1"/>
              </p:cNvSpPr>
              <p:nvPr/>
            </p:nvSpPr>
            <p:spPr bwMode="auto">
              <a:xfrm>
                <a:off x="4919"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8" name="Line 3183"/>
              <p:cNvSpPr>
                <a:spLocks noChangeShapeType="1"/>
              </p:cNvSpPr>
              <p:nvPr/>
            </p:nvSpPr>
            <p:spPr bwMode="auto">
              <a:xfrm>
                <a:off x="492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9" name="Line 3184"/>
              <p:cNvSpPr>
                <a:spLocks noChangeShapeType="1"/>
              </p:cNvSpPr>
              <p:nvPr/>
            </p:nvSpPr>
            <p:spPr bwMode="auto">
              <a:xfrm>
                <a:off x="493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0" name="Line 3185"/>
              <p:cNvSpPr>
                <a:spLocks noChangeShapeType="1"/>
              </p:cNvSpPr>
              <p:nvPr/>
            </p:nvSpPr>
            <p:spPr bwMode="auto">
              <a:xfrm>
                <a:off x="494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1" name="Line 3186"/>
              <p:cNvSpPr>
                <a:spLocks noChangeShapeType="1"/>
              </p:cNvSpPr>
              <p:nvPr/>
            </p:nvSpPr>
            <p:spPr bwMode="auto">
              <a:xfrm>
                <a:off x="495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2" name="Line 3187"/>
              <p:cNvSpPr>
                <a:spLocks noChangeShapeType="1"/>
              </p:cNvSpPr>
              <p:nvPr/>
            </p:nvSpPr>
            <p:spPr bwMode="auto">
              <a:xfrm>
                <a:off x="4965"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3" name="Line 3188"/>
              <p:cNvSpPr>
                <a:spLocks noChangeShapeType="1"/>
              </p:cNvSpPr>
              <p:nvPr/>
            </p:nvSpPr>
            <p:spPr bwMode="auto">
              <a:xfrm>
                <a:off x="497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4" name="Line 3189"/>
              <p:cNvSpPr>
                <a:spLocks noChangeShapeType="1"/>
              </p:cNvSpPr>
              <p:nvPr/>
            </p:nvSpPr>
            <p:spPr bwMode="auto">
              <a:xfrm>
                <a:off x="498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5" name="Line 3190"/>
              <p:cNvSpPr>
                <a:spLocks noChangeShapeType="1"/>
              </p:cNvSpPr>
              <p:nvPr/>
            </p:nvSpPr>
            <p:spPr bwMode="auto">
              <a:xfrm>
                <a:off x="499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6" name="Line 3191"/>
              <p:cNvSpPr>
                <a:spLocks noChangeShapeType="1"/>
              </p:cNvSpPr>
              <p:nvPr/>
            </p:nvSpPr>
            <p:spPr bwMode="auto">
              <a:xfrm>
                <a:off x="500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7" name="Line 3192"/>
              <p:cNvSpPr>
                <a:spLocks noChangeShapeType="1"/>
              </p:cNvSpPr>
              <p:nvPr/>
            </p:nvSpPr>
            <p:spPr bwMode="auto">
              <a:xfrm>
                <a:off x="5011"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8" name="Line 3193"/>
              <p:cNvSpPr>
                <a:spLocks noChangeShapeType="1"/>
              </p:cNvSpPr>
              <p:nvPr/>
            </p:nvSpPr>
            <p:spPr bwMode="auto">
              <a:xfrm>
                <a:off x="5021"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9" name="Line 3194"/>
              <p:cNvSpPr>
                <a:spLocks noChangeShapeType="1"/>
              </p:cNvSpPr>
              <p:nvPr/>
            </p:nvSpPr>
            <p:spPr bwMode="auto">
              <a:xfrm>
                <a:off x="5029"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0" name="Line 3195"/>
              <p:cNvSpPr>
                <a:spLocks noChangeShapeType="1"/>
              </p:cNvSpPr>
              <p:nvPr/>
            </p:nvSpPr>
            <p:spPr bwMode="auto">
              <a:xfrm>
                <a:off x="503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1" name="Line 3196"/>
              <p:cNvSpPr>
                <a:spLocks noChangeShapeType="1"/>
              </p:cNvSpPr>
              <p:nvPr/>
            </p:nvSpPr>
            <p:spPr bwMode="auto">
              <a:xfrm>
                <a:off x="5048"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2" name="Line 3197"/>
              <p:cNvSpPr>
                <a:spLocks noChangeShapeType="1"/>
              </p:cNvSpPr>
              <p:nvPr/>
            </p:nvSpPr>
            <p:spPr bwMode="auto">
              <a:xfrm>
                <a:off x="5057"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3" name="Line 3198"/>
              <p:cNvSpPr>
                <a:spLocks noChangeShapeType="1"/>
              </p:cNvSpPr>
              <p:nvPr/>
            </p:nvSpPr>
            <p:spPr bwMode="auto">
              <a:xfrm>
                <a:off x="506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4" name="Line 3199"/>
              <p:cNvSpPr>
                <a:spLocks noChangeShapeType="1"/>
              </p:cNvSpPr>
              <p:nvPr/>
            </p:nvSpPr>
            <p:spPr bwMode="auto">
              <a:xfrm>
                <a:off x="5075"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5" name="Line 3200"/>
              <p:cNvSpPr>
                <a:spLocks noChangeShapeType="1"/>
              </p:cNvSpPr>
              <p:nvPr/>
            </p:nvSpPr>
            <p:spPr bwMode="auto">
              <a:xfrm>
                <a:off x="508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6" name="Line 3201"/>
              <p:cNvSpPr>
                <a:spLocks noChangeShapeType="1"/>
              </p:cNvSpPr>
              <p:nvPr/>
            </p:nvSpPr>
            <p:spPr bwMode="auto">
              <a:xfrm>
                <a:off x="509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7" name="Line 3202"/>
              <p:cNvSpPr>
                <a:spLocks noChangeShapeType="1"/>
              </p:cNvSpPr>
              <p:nvPr/>
            </p:nvSpPr>
            <p:spPr bwMode="auto">
              <a:xfrm>
                <a:off x="510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8" name="Line 3203"/>
              <p:cNvSpPr>
                <a:spLocks noChangeShapeType="1"/>
              </p:cNvSpPr>
              <p:nvPr/>
            </p:nvSpPr>
            <p:spPr bwMode="auto">
              <a:xfrm>
                <a:off x="5112"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9" name="Line 3204"/>
              <p:cNvSpPr>
                <a:spLocks noChangeShapeType="1"/>
              </p:cNvSpPr>
              <p:nvPr/>
            </p:nvSpPr>
            <p:spPr bwMode="auto">
              <a:xfrm>
                <a:off x="5122"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0" name="Line 3205"/>
              <p:cNvSpPr>
                <a:spLocks noChangeShapeType="1"/>
              </p:cNvSpPr>
              <p:nvPr/>
            </p:nvSpPr>
            <p:spPr bwMode="auto">
              <a:xfrm>
                <a:off x="5131"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1" name="Line 3206"/>
              <p:cNvSpPr>
                <a:spLocks noChangeShapeType="1"/>
              </p:cNvSpPr>
              <p:nvPr/>
            </p:nvSpPr>
            <p:spPr bwMode="auto">
              <a:xfrm>
                <a:off x="5140"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2" name="Line 3207"/>
              <p:cNvSpPr>
                <a:spLocks noChangeShapeType="1"/>
              </p:cNvSpPr>
              <p:nvPr/>
            </p:nvSpPr>
            <p:spPr bwMode="auto">
              <a:xfrm>
                <a:off x="5149"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3" name="Line 3208"/>
              <p:cNvSpPr>
                <a:spLocks noChangeShapeType="1"/>
              </p:cNvSpPr>
              <p:nvPr/>
            </p:nvSpPr>
            <p:spPr bwMode="auto">
              <a:xfrm>
                <a:off x="5158"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4" name="Line 3209"/>
              <p:cNvSpPr>
                <a:spLocks noChangeShapeType="1"/>
              </p:cNvSpPr>
              <p:nvPr/>
            </p:nvSpPr>
            <p:spPr bwMode="auto">
              <a:xfrm>
                <a:off x="5168" y="340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5" name="Line 3210"/>
              <p:cNvSpPr>
                <a:spLocks noChangeShapeType="1"/>
              </p:cNvSpPr>
              <p:nvPr/>
            </p:nvSpPr>
            <p:spPr bwMode="auto">
              <a:xfrm>
                <a:off x="5176"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6" name="Line 3211"/>
              <p:cNvSpPr>
                <a:spLocks noChangeShapeType="1"/>
              </p:cNvSpPr>
              <p:nvPr/>
            </p:nvSpPr>
            <p:spPr bwMode="auto">
              <a:xfrm>
                <a:off x="5186"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7" name="Line 3212"/>
              <p:cNvSpPr>
                <a:spLocks noChangeShapeType="1"/>
              </p:cNvSpPr>
              <p:nvPr/>
            </p:nvSpPr>
            <p:spPr bwMode="auto">
              <a:xfrm>
                <a:off x="5195"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8" name="Line 3213"/>
              <p:cNvSpPr>
                <a:spLocks noChangeShapeType="1"/>
              </p:cNvSpPr>
              <p:nvPr/>
            </p:nvSpPr>
            <p:spPr bwMode="auto">
              <a:xfrm>
                <a:off x="5204"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9" name="Line 3214"/>
              <p:cNvSpPr>
                <a:spLocks noChangeShapeType="1"/>
              </p:cNvSpPr>
              <p:nvPr/>
            </p:nvSpPr>
            <p:spPr bwMode="auto">
              <a:xfrm>
                <a:off x="5213" y="340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0" name="Line 3215"/>
              <p:cNvSpPr>
                <a:spLocks noChangeShapeType="1"/>
              </p:cNvSpPr>
              <p:nvPr/>
            </p:nvSpPr>
            <p:spPr bwMode="auto">
              <a:xfrm>
                <a:off x="5222" y="340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1" name="Line 3216"/>
              <p:cNvSpPr>
                <a:spLocks noChangeShapeType="1"/>
              </p:cNvSpPr>
              <p:nvPr/>
            </p:nvSpPr>
            <p:spPr bwMode="auto">
              <a:xfrm>
                <a:off x="3579" y="3403"/>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22" name="Line 3217"/>
              <p:cNvSpPr>
                <a:spLocks noChangeShapeType="1"/>
              </p:cNvSpPr>
              <p:nvPr/>
            </p:nvSpPr>
            <p:spPr bwMode="auto">
              <a:xfrm flipH="1">
                <a:off x="5212" y="3403"/>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0" name="Line 3225"/>
              <p:cNvSpPr>
                <a:spLocks noChangeShapeType="1"/>
              </p:cNvSpPr>
              <p:nvPr/>
            </p:nvSpPr>
            <p:spPr bwMode="auto">
              <a:xfrm>
                <a:off x="357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1" name="Line 3226"/>
              <p:cNvSpPr>
                <a:spLocks noChangeShapeType="1"/>
              </p:cNvSpPr>
              <p:nvPr/>
            </p:nvSpPr>
            <p:spPr bwMode="auto">
              <a:xfrm>
                <a:off x="358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2" name="Line 3227"/>
              <p:cNvSpPr>
                <a:spLocks noChangeShapeType="1"/>
              </p:cNvSpPr>
              <p:nvPr/>
            </p:nvSpPr>
            <p:spPr bwMode="auto">
              <a:xfrm>
                <a:off x="359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3" name="Line 3228"/>
              <p:cNvSpPr>
                <a:spLocks noChangeShapeType="1"/>
              </p:cNvSpPr>
              <p:nvPr/>
            </p:nvSpPr>
            <p:spPr bwMode="auto">
              <a:xfrm>
                <a:off x="360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4" name="Line 3229"/>
              <p:cNvSpPr>
                <a:spLocks noChangeShapeType="1"/>
              </p:cNvSpPr>
              <p:nvPr/>
            </p:nvSpPr>
            <p:spPr bwMode="auto">
              <a:xfrm>
                <a:off x="3615"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5" name="Line 3230"/>
              <p:cNvSpPr>
                <a:spLocks noChangeShapeType="1"/>
              </p:cNvSpPr>
              <p:nvPr/>
            </p:nvSpPr>
            <p:spPr bwMode="auto">
              <a:xfrm>
                <a:off x="362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6" name="Line 3231"/>
              <p:cNvSpPr>
                <a:spLocks noChangeShapeType="1"/>
              </p:cNvSpPr>
              <p:nvPr/>
            </p:nvSpPr>
            <p:spPr bwMode="auto">
              <a:xfrm>
                <a:off x="363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7" name="Line 3232"/>
              <p:cNvSpPr>
                <a:spLocks noChangeShapeType="1"/>
              </p:cNvSpPr>
              <p:nvPr/>
            </p:nvSpPr>
            <p:spPr bwMode="auto">
              <a:xfrm>
                <a:off x="364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8" name="Line 3233"/>
              <p:cNvSpPr>
                <a:spLocks noChangeShapeType="1"/>
              </p:cNvSpPr>
              <p:nvPr/>
            </p:nvSpPr>
            <p:spPr bwMode="auto">
              <a:xfrm>
                <a:off x="3652"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39" name="Line 3234"/>
              <p:cNvSpPr>
                <a:spLocks noChangeShapeType="1"/>
              </p:cNvSpPr>
              <p:nvPr/>
            </p:nvSpPr>
            <p:spPr bwMode="auto">
              <a:xfrm>
                <a:off x="3662"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0" name="Line 3235"/>
              <p:cNvSpPr>
                <a:spLocks noChangeShapeType="1"/>
              </p:cNvSpPr>
              <p:nvPr/>
            </p:nvSpPr>
            <p:spPr bwMode="auto">
              <a:xfrm>
                <a:off x="3670"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1" name="Line 3236"/>
              <p:cNvSpPr>
                <a:spLocks noChangeShapeType="1"/>
              </p:cNvSpPr>
              <p:nvPr/>
            </p:nvSpPr>
            <p:spPr bwMode="auto">
              <a:xfrm>
                <a:off x="368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2" name="Line 3237"/>
              <p:cNvSpPr>
                <a:spLocks noChangeShapeType="1"/>
              </p:cNvSpPr>
              <p:nvPr/>
            </p:nvSpPr>
            <p:spPr bwMode="auto">
              <a:xfrm>
                <a:off x="368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3" name="Line 3238"/>
              <p:cNvSpPr>
                <a:spLocks noChangeShapeType="1"/>
              </p:cNvSpPr>
              <p:nvPr/>
            </p:nvSpPr>
            <p:spPr bwMode="auto">
              <a:xfrm>
                <a:off x="369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4" name="Line 3239"/>
              <p:cNvSpPr>
                <a:spLocks noChangeShapeType="1"/>
              </p:cNvSpPr>
              <p:nvPr/>
            </p:nvSpPr>
            <p:spPr bwMode="auto">
              <a:xfrm>
                <a:off x="370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5" name="Line 3240"/>
              <p:cNvSpPr>
                <a:spLocks noChangeShapeType="1"/>
              </p:cNvSpPr>
              <p:nvPr/>
            </p:nvSpPr>
            <p:spPr bwMode="auto">
              <a:xfrm>
                <a:off x="3716"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6" name="Line 3241"/>
              <p:cNvSpPr>
                <a:spLocks noChangeShapeType="1"/>
              </p:cNvSpPr>
              <p:nvPr/>
            </p:nvSpPr>
            <p:spPr bwMode="auto">
              <a:xfrm>
                <a:off x="372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7" name="Line 3242"/>
              <p:cNvSpPr>
                <a:spLocks noChangeShapeType="1"/>
              </p:cNvSpPr>
              <p:nvPr/>
            </p:nvSpPr>
            <p:spPr bwMode="auto">
              <a:xfrm>
                <a:off x="373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8" name="Line 3243"/>
              <p:cNvSpPr>
                <a:spLocks noChangeShapeType="1"/>
              </p:cNvSpPr>
              <p:nvPr/>
            </p:nvSpPr>
            <p:spPr bwMode="auto">
              <a:xfrm>
                <a:off x="374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49" name="Line 3244"/>
              <p:cNvSpPr>
                <a:spLocks noChangeShapeType="1"/>
              </p:cNvSpPr>
              <p:nvPr/>
            </p:nvSpPr>
            <p:spPr bwMode="auto">
              <a:xfrm>
                <a:off x="375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0" name="Line 3245"/>
              <p:cNvSpPr>
                <a:spLocks noChangeShapeType="1"/>
              </p:cNvSpPr>
              <p:nvPr/>
            </p:nvSpPr>
            <p:spPr bwMode="auto">
              <a:xfrm>
                <a:off x="3762"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1" name="Line 3246"/>
              <p:cNvSpPr>
                <a:spLocks noChangeShapeType="1"/>
              </p:cNvSpPr>
              <p:nvPr/>
            </p:nvSpPr>
            <p:spPr bwMode="auto">
              <a:xfrm>
                <a:off x="3772"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2" name="Line 3247"/>
              <p:cNvSpPr>
                <a:spLocks noChangeShapeType="1"/>
              </p:cNvSpPr>
              <p:nvPr/>
            </p:nvSpPr>
            <p:spPr bwMode="auto">
              <a:xfrm>
                <a:off x="3780"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3" name="Line 3248"/>
              <p:cNvSpPr>
                <a:spLocks noChangeShapeType="1"/>
              </p:cNvSpPr>
              <p:nvPr/>
            </p:nvSpPr>
            <p:spPr bwMode="auto">
              <a:xfrm>
                <a:off x="379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4" name="Line 3249"/>
              <p:cNvSpPr>
                <a:spLocks noChangeShapeType="1"/>
              </p:cNvSpPr>
              <p:nvPr/>
            </p:nvSpPr>
            <p:spPr bwMode="auto">
              <a:xfrm>
                <a:off x="379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5" name="Line 3250"/>
              <p:cNvSpPr>
                <a:spLocks noChangeShapeType="1"/>
              </p:cNvSpPr>
              <p:nvPr/>
            </p:nvSpPr>
            <p:spPr bwMode="auto">
              <a:xfrm>
                <a:off x="3809"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6" name="Line 3251"/>
              <p:cNvSpPr>
                <a:spLocks noChangeShapeType="1"/>
              </p:cNvSpPr>
              <p:nvPr/>
            </p:nvSpPr>
            <p:spPr bwMode="auto">
              <a:xfrm>
                <a:off x="3817"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7" name="Line 3252"/>
              <p:cNvSpPr>
                <a:spLocks noChangeShapeType="1"/>
              </p:cNvSpPr>
              <p:nvPr/>
            </p:nvSpPr>
            <p:spPr bwMode="auto">
              <a:xfrm>
                <a:off x="382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8" name="Line 3253"/>
              <p:cNvSpPr>
                <a:spLocks noChangeShapeType="1"/>
              </p:cNvSpPr>
              <p:nvPr/>
            </p:nvSpPr>
            <p:spPr bwMode="auto">
              <a:xfrm>
                <a:off x="383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59" name="Line 3254"/>
              <p:cNvSpPr>
                <a:spLocks noChangeShapeType="1"/>
              </p:cNvSpPr>
              <p:nvPr/>
            </p:nvSpPr>
            <p:spPr bwMode="auto">
              <a:xfrm>
                <a:off x="384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0" name="Line 3255"/>
              <p:cNvSpPr>
                <a:spLocks noChangeShapeType="1"/>
              </p:cNvSpPr>
              <p:nvPr/>
            </p:nvSpPr>
            <p:spPr bwMode="auto">
              <a:xfrm>
                <a:off x="385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1" name="Line 3256"/>
              <p:cNvSpPr>
                <a:spLocks noChangeShapeType="1"/>
              </p:cNvSpPr>
              <p:nvPr/>
            </p:nvSpPr>
            <p:spPr bwMode="auto">
              <a:xfrm>
                <a:off x="3863"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62" name="Line 3257"/>
              <p:cNvSpPr>
                <a:spLocks noChangeShapeType="1"/>
              </p:cNvSpPr>
              <p:nvPr/>
            </p:nvSpPr>
            <p:spPr bwMode="auto">
              <a:xfrm>
                <a:off x="387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2" name="Group 3459"/>
            <p:cNvGrpSpPr>
              <a:grpSpLocks/>
            </p:cNvGrpSpPr>
            <p:nvPr/>
          </p:nvGrpSpPr>
          <p:grpSpPr bwMode="auto">
            <a:xfrm>
              <a:off x="3497" y="3076"/>
              <a:ext cx="1735" cy="189"/>
              <a:chOff x="3497" y="3076"/>
              <a:chExt cx="1735" cy="189"/>
            </a:xfrm>
          </p:grpSpPr>
          <p:sp>
            <p:nvSpPr>
              <p:cNvPr id="4763" name="Line 3259"/>
              <p:cNvSpPr>
                <a:spLocks noChangeShapeType="1"/>
              </p:cNvSpPr>
              <p:nvPr/>
            </p:nvSpPr>
            <p:spPr bwMode="auto">
              <a:xfrm>
                <a:off x="388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4" name="Line 3260"/>
              <p:cNvSpPr>
                <a:spLocks noChangeShapeType="1"/>
              </p:cNvSpPr>
              <p:nvPr/>
            </p:nvSpPr>
            <p:spPr bwMode="auto">
              <a:xfrm>
                <a:off x="389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5" name="Line 3261"/>
              <p:cNvSpPr>
                <a:spLocks noChangeShapeType="1"/>
              </p:cNvSpPr>
              <p:nvPr/>
            </p:nvSpPr>
            <p:spPr bwMode="auto">
              <a:xfrm>
                <a:off x="390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6" name="Line 3262"/>
              <p:cNvSpPr>
                <a:spLocks noChangeShapeType="1"/>
              </p:cNvSpPr>
              <p:nvPr/>
            </p:nvSpPr>
            <p:spPr bwMode="auto">
              <a:xfrm>
                <a:off x="3909"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7" name="Line 3263"/>
              <p:cNvSpPr>
                <a:spLocks noChangeShapeType="1"/>
              </p:cNvSpPr>
              <p:nvPr/>
            </p:nvSpPr>
            <p:spPr bwMode="auto">
              <a:xfrm>
                <a:off x="3919"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8" name="Line 3264"/>
              <p:cNvSpPr>
                <a:spLocks noChangeShapeType="1"/>
              </p:cNvSpPr>
              <p:nvPr/>
            </p:nvSpPr>
            <p:spPr bwMode="auto">
              <a:xfrm>
                <a:off x="3927"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9" name="Line 3265"/>
              <p:cNvSpPr>
                <a:spLocks noChangeShapeType="1"/>
              </p:cNvSpPr>
              <p:nvPr/>
            </p:nvSpPr>
            <p:spPr bwMode="auto">
              <a:xfrm>
                <a:off x="393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0" name="Line 3266"/>
              <p:cNvSpPr>
                <a:spLocks noChangeShapeType="1"/>
              </p:cNvSpPr>
              <p:nvPr/>
            </p:nvSpPr>
            <p:spPr bwMode="auto">
              <a:xfrm>
                <a:off x="394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1" name="Line 3267"/>
              <p:cNvSpPr>
                <a:spLocks noChangeShapeType="1"/>
              </p:cNvSpPr>
              <p:nvPr/>
            </p:nvSpPr>
            <p:spPr bwMode="auto">
              <a:xfrm>
                <a:off x="395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2" name="Line 3268"/>
              <p:cNvSpPr>
                <a:spLocks noChangeShapeType="1"/>
              </p:cNvSpPr>
              <p:nvPr/>
            </p:nvSpPr>
            <p:spPr bwMode="auto">
              <a:xfrm>
                <a:off x="396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3" name="Line 3269"/>
              <p:cNvSpPr>
                <a:spLocks noChangeShapeType="1"/>
              </p:cNvSpPr>
              <p:nvPr/>
            </p:nvSpPr>
            <p:spPr bwMode="auto">
              <a:xfrm>
                <a:off x="3973"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4" name="Line 3270"/>
              <p:cNvSpPr>
                <a:spLocks noChangeShapeType="1"/>
              </p:cNvSpPr>
              <p:nvPr/>
            </p:nvSpPr>
            <p:spPr bwMode="auto">
              <a:xfrm>
                <a:off x="398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5" name="Line 3271"/>
              <p:cNvSpPr>
                <a:spLocks noChangeShapeType="1"/>
              </p:cNvSpPr>
              <p:nvPr/>
            </p:nvSpPr>
            <p:spPr bwMode="auto">
              <a:xfrm>
                <a:off x="399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6" name="Line 3272"/>
              <p:cNvSpPr>
                <a:spLocks noChangeShapeType="1"/>
              </p:cNvSpPr>
              <p:nvPr/>
            </p:nvSpPr>
            <p:spPr bwMode="auto">
              <a:xfrm>
                <a:off x="400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7" name="Line 3273"/>
              <p:cNvSpPr>
                <a:spLocks noChangeShapeType="1"/>
              </p:cNvSpPr>
              <p:nvPr/>
            </p:nvSpPr>
            <p:spPr bwMode="auto">
              <a:xfrm>
                <a:off x="4010"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8" name="Line 3274"/>
              <p:cNvSpPr>
                <a:spLocks noChangeShapeType="1"/>
              </p:cNvSpPr>
              <p:nvPr/>
            </p:nvSpPr>
            <p:spPr bwMode="auto">
              <a:xfrm>
                <a:off x="402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79" name="Line 3275"/>
              <p:cNvSpPr>
                <a:spLocks noChangeShapeType="1"/>
              </p:cNvSpPr>
              <p:nvPr/>
            </p:nvSpPr>
            <p:spPr bwMode="auto">
              <a:xfrm>
                <a:off x="402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0" name="Line 3276"/>
              <p:cNvSpPr>
                <a:spLocks noChangeShapeType="1"/>
              </p:cNvSpPr>
              <p:nvPr/>
            </p:nvSpPr>
            <p:spPr bwMode="auto">
              <a:xfrm>
                <a:off x="403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1" name="Line 3277"/>
              <p:cNvSpPr>
                <a:spLocks noChangeShapeType="1"/>
              </p:cNvSpPr>
              <p:nvPr/>
            </p:nvSpPr>
            <p:spPr bwMode="auto">
              <a:xfrm>
                <a:off x="404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2" name="Line 3278"/>
              <p:cNvSpPr>
                <a:spLocks noChangeShapeType="1"/>
              </p:cNvSpPr>
              <p:nvPr/>
            </p:nvSpPr>
            <p:spPr bwMode="auto">
              <a:xfrm>
                <a:off x="4056"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3" name="Line 3279"/>
              <p:cNvSpPr>
                <a:spLocks noChangeShapeType="1"/>
              </p:cNvSpPr>
              <p:nvPr/>
            </p:nvSpPr>
            <p:spPr bwMode="auto">
              <a:xfrm>
                <a:off x="4066"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4" name="Line 3280"/>
              <p:cNvSpPr>
                <a:spLocks noChangeShapeType="1"/>
              </p:cNvSpPr>
              <p:nvPr/>
            </p:nvSpPr>
            <p:spPr bwMode="auto">
              <a:xfrm>
                <a:off x="4074"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5" name="Line 3281"/>
              <p:cNvSpPr>
                <a:spLocks noChangeShapeType="1"/>
              </p:cNvSpPr>
              <p:nvPr/>
            </p:nvSpPr>
            <p:spPr bwMode="auto">
              <a:xfrm>
                <a:off x="408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6" name="Line 3282"/>
              <p:cNvSpPr>
                <a:spLocks noChangeShapeType="1"/>
              </p:cNvSpPr>
              <p:nvPr/>
            </p:nvSpPr>
            <p:spPr bwMode="auto">
              <a:xfrm>
                <a:off x="409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7" name="Line 3283"/>
              <p:cNvSpPr>
                <a:spLocks noChangeShapeType="1"/>
              </p:cNvSpPr>
              <p:nvPr/>
            </p:nvSpPr>
            <p:spPr bwMode="auto">
              <a:xfrm>
                <a:off x="410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8" name="Line 3284"/>
              <p:cNvSpPr>
                <a:spLocks noChangeShapeType="1"/>
              </p:cNvSpPr>
              <p:nvPr/>
            </p:nvSpPr>
            <p:spPr bwMode="auto">
              <a:xfrm>
                <a:off x="411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89" name="Line 3285"/>
              <p:cNvSpPr>
                <a:spLocks noChangeShapeType="1"/>
              </p:cNvSpPr>
              <p:nvPr/>
            </p:nvSpPr>
            <p:spPr bwMode="auto">
              <a:xfrm>
                <a:off x="4120"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0" name="Line 3286"/>
              <p:cNvSpPr>
                <a:spLocks noChangeShapeType="1"/>
              </p:cNvSpPr>
              <p:nvPr/>
            </p:nvSpPr>
            <p:spPr bwMode="auto">
              <a:xfrm>
                <a:off x="413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1" name="Line 3287"/>
              <p:cNvSpPr>
                <a:spLocks noChangeShapeType="1"/>
              </p:cNvSpPr>
              <p:nvPr/>
            </p:nvSpPr>
            <p:spPr bwMode="auto">
              <a:xfrm>
                <a:off x="413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2" name="Line 3288"/>
              <p:cNvSpPr>
                <a:spLocks noChangeShapeType="1"/>
              </p:cNvSpPr>
              <p:nvPr/>
            </p:nvSpPr>
            <p:spPr bwMode="auto">
              <a:xfrm>
                <a:off x="414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3" name="Line 3289"/>
              <p:cNvSpPr>
                <a:spLocks noChangeShapeType="1"/>
              </p:cNvSpPr>
              <p:nvPr/>
            </p:nvSpPr>
            <p:spPr bwMode="auto">
              <a:xfrm>
                <a:off x="415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4" name="Line 3290"/>
              <p:cNvSpPr>
                <a:spLocks noChangeShapeType="1"/>
              </p:cNvSpPr>
              <p:nvPr/>
            </p:nvSpPr>
            <p:spPr bwMode="auto">
              <a:xfrm>
                <a:off x="4166"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5" name="Line 3291"/>
              <p:cNvSpPr>
                <a:spLocks noChangeShapeType="1"/>
              </p:cNvSpPr>
              <p:nvPr/>
            </p:nvSpPr>
            <p:spPr bwMode="auto">
              <a:xfrm>
                <a:off x="417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6" name="Line 3292"/>
              <p:cNvSpPr>
                <a:spLocks noChangeShapeType="1"/>
              </p:cNvSpPr>
              <p:nvPr/>
            </p:nvSpPr>
            <p:spPr bwMode="auto">
              <a:xfrm>
                <a:off x="418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7" name="Line 3293"/>
              <p:cNvSpPr>
                <a:spLocks noChangeShapeType="1"/>
              </p:cNvSpPr>
              <p:nvPr/>
            </p:nvSpPr>
            <p:spPr bwMode="auto">
              <a:xfrm>
                <a:off x="419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8" name="Line 3294"/>
              <p:cNvSpPr>
                <a:spLocks noChangeShapeType="1"/>
              </p:cNvSpPr>
              <p:nvPr/>
            </p:nvSpPr>
            <p:spPr bwMode="auto">
              <a:xfrm>
                <a:off x="4203"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99" name="Line 3295"/>
              <p:cNvSpPr>
                <a:spLocks noChangeShapeType="1"/>
              </p:cNvSpPr>
              <p:nvPr/>
            </p:nvSpPr>
            <p:spPr bwMode="auto">
              <a:xfrm>
                <a:off x="4213"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0" name="Line 3296"/>
              <p:cNvSpPr>
                <a:spLocks noChangeShapeType="1"/>
              </p:cNvSpPr>
              <p:nvPr/>
            </p:nvSpPr>
            <p:spPr bwMode="auto">
              <a:xfrm>
                <a:off x="4221"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1" name="Line 3297"/>
              <p:cNvSpPr>
                <a:spLocks noChangeShapeType="1"/>
              </p:cNvSpPr>
              <p:nvPr/>
            </p:nvSpPr>
            <p:spPr bwMode="auto">
              <a:xfrm>
                <a:off x="423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2" name="Line 3298"/>
              <p:cNvSpPr>
                <a:spLocks noChangeShapeType="1"/>
              </p:cNvSpPr>
              <p:nvPr/>
            </p:nvSpPr>
            <p:spPr bwMode="auto">
              <a:xfrm>
                <a:off x="424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3" name="Line 3299"/>
              <p:cNvSpPr>
                <a:spLocks noChangeShapeType="1"/>
              </p:cNvSpPr>
              <p:nvPr/>
            </p:nvSpPr>
            <p:spPr bwMode="auto">
              <a:xfrm>
                <a:off x="424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4" name="Line 3300"/>
              <p:cNvSpPr>
                <a:spLocks noChangeShapeType="1"/>
              </p:cNvSpPr>
              <p:nvPr/>
            </p:nvSpPr>
            <p:spPr bwMode="auto">
              <a:xfrm>
                <a:off x="425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5" name="Line 3301"/>
              <p:cNvSpPr>
                <a:spLocks noChangeShapeType="1"/>
              </p:cNvSpPr>
              <p:nvPr/>
            </p:nvSpPr>
            <p:spPr bwMode="auto">
              <a:xfrm>
                <a:off x="4267"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6" name="Line 3302"/>
              <p:cNvSpPr>
                <a:spLocks noChangeShapeType="1"/>
              </p:cNvSpPr>
              <p:nvPr/>
            </p:nvSpPr>
            <p:spPr bwMode="auto">
              <a:xfrm>
                <a:off x="427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7" name="Line 3303"/>
              <p:cNvSpPr>
                <a:spLocks noChangeShapeType="1"/>
              </p:cNvSpPr>
              <p:nvPr/>
            </p:nvSpPr>
            <p:spPr bwMode="auto">
              <a:xfrm>
                <a:off x="428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8" name="Line 3304"/>
              <p:cNvSpPr>
                <a:spLocks noChangeShapeType="1"/>
              </p:cNvSpPr>
              <p:nvPr/>
            </p:nvSpPr>
            <p:spPr bwMode="auto">
              <a:xfrm>
                <a:off x="429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09" name="Line 3305"/>
              <p:cNvSpPr>
                <a:spLocks noChangeShapeType="1"/>
              </p:cNvSpPr>
              <p:nvPr/>
            </p:nvSpPr>
            <p:spPr bwMode="auto">
              <a:xfrm>
                <a:off x="430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0" name="Line 3306"/>
              <p:cNvSpPr>
                <a:spLocks noChangeShapeType="1"/>
              </p:cNvSpPr>
              <p:nvPr/>
            </p:nvSpPr>
            <p:spPr bwMode="auto">
              <a:xfrm>
                <a:off x="4313"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1" name="Line 3307"/>
              <p:cNvSpPr>
                <a:spLocks noChangeShapeType="1"/>
              </p:cNvSpPr>
              <p:nvPr/>
            </p:nvSpPr>
            <p:spPr bwMode="auto">
              <a:xfrm>
                <a:off x="4323"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2" name="Line 3308"/>
              <p:cNvSpPr>
                <a:spLocks noChangeShapeType="1"/>
              </p:cNvSpPr>
              <p:nvPr/>
            </p:nvSpPr>
            <p:spPr bwMode="auto">
              <a:xfrm>
                <a:off x="4331"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3" name="Line 3309"/>
              <p:cNvSpPr>
                <a:spLocks noChangeShapeType="1"/>
              </p:cNvSpPr>
              <p:nvPr/>
            </p:nvSpPr>
            <p:spPr bwMode="auto">
              <a:xfrm>
                <a:off x="434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4" name="Line 3310"/>
              <p:cNvSpPr>
                <a:spLocks noChangeShapeType="1"/>
              </p:cNvSpPr>
              <p:nvPr/>
            </p:nvSpPr>
            <p:spPr bwMode="auto">
              <a:xfrm>
                <a:off x="435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5" name="Line 3311"/>
              <p:cNvSpPr>
                <a:spLocks noChangeShapeType="1"/>
              </p:cNvSpPr>
              <p:nvPr/>
            </p:nvSpPr>
            <p:spPr bwMode="auto">
              <a:xfrm>
                <a:off x="4360"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6" name="Line 3312"/>
              <p:cNvSpPr>
                <a:spLocks noChangeShapeType="1"/>
              </p:cNvSpPr>
              <p:nvPr/>
            </p:nvSpPr>
            <p:spPr bwMode="auto">
              <a:xfrm>
                <a:off x="4368"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7" name="Line 3313"/>
              <p:cNvSpPr>
                <a:spLocks noChangeShapeType="1"/>
              </p:cNvSpPr>
              <p:nvPr/>
            </p:nvSpPr>
            <p:spPr bwMode="auto">
              <a:xfrm>
                <a:off x="437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8" name="Line 3314"/>
              <p:cNvSpPr>
                <a:spLocks noChangeShapeType="1"/>
              </p:cNvSpPr>
              <p:nvPr/>
            </p:nvSpPr>
            <p:spPr bwMode="auto">
              <a:xfrm>
                <a:off x="438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19" name="Line 3315"/>
              <p:cNvSpPr>
                <a:spLocks noChangeShapeType="1"/>
              </p:cNvSpPr>
              <p:nvPr/>
            </p:nvSpPr>
            <p:spPr bwMode="auto">
              <a:xfrm>
                <a:off x="439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0" name="Line 3316"/>
              <p:cNvSpPr>
                <a:spLocks noChangeShapeType="1"/>
              </p:cNvSpPr>
              <p:nvPr/>
            </p:nvSpPr>
            <p:spPr bwMode="auto">
              <a:xfrm>
                <a:off x="440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1" name="Line 3317"/>
              <p:cNvSpPr>
                <a:spLocks noChangeShapeType="1"/>
              </p:cNvSpPr>
              <p:nvPr/>
            </p:nvSpPr>
            <p:spPr bwMode="auto">
              <a:xfrm>
                <a:off x="4414"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2" name="Line 3318"/>
              <p:cNvSpPr>
                <a:spLocks noChangeShapeType="1"/>
              </p:cNvSpPr>
              <p:nvPr/>
            </p:nvSpPr>
            <p:spPr bwMode="auto">
              <a:xfrm>
                <a:off x="442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3" name="Line 3319"/>
              <p:cNvSpPr>
                <a:spLocks noChangeShapeType="1"/>
              </p:cNvSpPr>
              <p:nvPr/>
            </p:nvSpPr>
            <p:spPr bwMode="auto">
              <a:xfrm>
                <a:off x="443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4" name="Line 3320"/>
              <p:cNvSpPr>
                <a:spLocks noChangeShapeType="1"/>
              </p:cNvSpPr>
              <p:nvPr/>
            </p:nvSpPr>
            <p:spPr bwMode="auto">
              <a:xfrm>
                <a:off x="444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5" name="Line 3321"/>
              <p:cNvSpPr>
                <a:spLocks noChangeShapeType="1"/>
              </p:cNvSpPr>
              <p:nvPr/>
            </p:nvSpPr>
            <p:spPr bwMode="auto">
              <a:xfrm>
                <a:off x="445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6" name="Line 3322"/>
              <p:cNvSpPr>
                <a:spLocks noChangeShapeType="1"/>
              </p:cNvSpPr>
              <p:nvPr/>
            </p:nvSpPr>
            <p:spPr bwMode="auto">
              <a:xfrm>
                <a:off x="4460"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7" name="Line 3323"/>
              <p:cNvSpPr>
                <a:spLocks noChangeShapeType="1"/>
              </p:cNvSpPr>
              <p:nvPr/>
            </p:nvSpPr>
            <p:spPr bwMode="auto">
              <a:xfrm>
                <a:off x="4470"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8" name="Line 3324"/>
              <p:cNvSpPr>
                <a:spLocks noChangeShapeType="1"/>
              </p:cNvSpPr>
              <p:nvPr/>
            </p:nvSpPr>
            <p:spPr bwMode="auto">
              <a:xfrm>
                <a:off x="4478"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29" name="Line 3325"/>
              <p:cNvSpPr>
                <a:spLocks noChangeShapeType="1"/>
              </p:cNvSpPr>
              <p:nvPr/>
            </p:nvSpPr>
            <p:spPr bwMode="auto">
              <a:xfrm>
                <a:off x="448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0" name="Line 3326"/>
              <p:cNvSpPr>
                <a:spLocks noChangeShapeType="1"/>
              </p:cNvSpPr>
              <p:nvPr/>
            </p:nvSpPr>
            <p:spPr bwMode="auto">
              <a:xfrm>
                <a:off x="449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1" name="Line 3327"/>
              <p:cNvSpPr>
                <a:spLocks noChangeShapeType="1"/>
              </p:cNvSpPr>
              <p:nvPr/>
            </p:nvSpPr>
            <p:spPr bwMode="auto">
              <a:xfrm>
                <a:off x="450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2" name="Line 3328"/>
              <p:cNvSpPr>
                <a:spLocks noChangeShapeType="1"/>
              </p:cNvSpPr>
              <p:nvPr/>
            </p:nvSpPr>
            <p:spPr bwMode="auto">
              <a:xfrm>
                <a:off x="451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3" name="Line 3329"/>
              <p:cNvSpPr>
                <a:spLocks noChangeShapeType="1"/>
              </p:cNvSpPr>
              <p:nvPr/>
            </p:nvSpPr>
            <p:spPr bwMode="auto">
              <a:xfrm>
                <a:off x="4524"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4" name="Line 3330"/>
              <p:cNvSpPr>
                <a:spLocks noChangeShapeType="1"/>
              </p:cNvSpPr>
              <p:nvPr/>
            </p:nvSpPr>
            <p:spPr bwMode="auto">
              <a:xfrm>
                <a:off x="453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5" name="Line 3331"/>
              <p:cNvSpPr>
                <a:spLocks noChangeShapeType="1"/>
              </p:cNvSpPr>
              <p:nvPr/>
            </p:nvSpPr>
            <p:spPr bwMode="auto">
              <a:xfrm>
                <a:off x="454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6" name="Line 3332"/>
              <p:cNvSpPr>
                <a:spLocks noChangeShapeType="1"/>
              </p:cNvSpPr>
              <p:nvPr/>
            </p:nvSpPr>
            <p:spPr bwMode="auto">
              <a:xfrm>
                <a:off x="455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7" name="Line 3333"/>
              <p:cNvSpPr>
                <a:spLocks noChangeShapeType="1"/>
              </p:cNvSpPr>
              <p:nvPr/>
            </p:nvSpPr>
            <p:spPr bwMode="auto">
              <a:xfrm>
                <a:off x="4561"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8" name="Line 3334"/>
              <p:cNvSpPr>
                <a:spLocks noChangeShapeType="1"/>
              </p:cNvSpPr>
              <p:nvPr/>
            </p:nvSpPr>
            <p:spPr bwMode="auto">
              <a:xfrm>
                <a:off x="457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39" name="Line 3335"/>
              <p:cNvSpPr>
                <a:spLocks noChangeShapeType="1"/>
              </p:cNvSpPr>
              <p:nvPr/>
            </p:nvSpPr>
            <p:spPr bwMode="auto">
              <a:xfrm>
                <a:off x="458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0" name="Line 3336"/>
              <p:cNvSpPr>
                <a:spLocks noChangeShapeType="1"/>
              </p:cNvSpPr>
              <p:nvPr/>
            </p:nvSpPr>
            <p:spPr bwMode="auto">
              <a:xfrm>
                <a:off x="458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1" name="Line 3337"/>
              <p:cNvSpPr>
                <a:spLocks noChangeShapeType="1"/>
              </p:cNvSpPr>
              <p:nvPr/>
            </p:nvSpPr>
            <p:spPr bwMode="auto">
              <a:xfrm>
                <a:off x="459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2" name="Line 3338"/>
              <p:cNvSpPr>
                <a:spLocks noChangeShapeType="1"/>
              </p:cNvSpPr>
              <p:nvPr/>
            </p:nvSpPr>
            <p:spPr bwMode="auto">
              <a:xfrm>
                <a:off x="4607"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3" name="Line 3339"/>
              <p:cNvSpPr>
                <a:spLocks noChangeShapeType="1"/>
              </p:cNvSpPr>
              <p:nvPr/>
            </p:nvSpPr>
            <p:spPr bwMode="auto">
              <a:xfrm>
                <a:off x="4617"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4" name="Line 3340"/>
              <p:cNvSpPr>
                <a:spLocks noChangeShapeType="1"/>
              </p:cNvSpPr>
              <p:nvPr/>
            </p:nvSpPr>
            <p:spPr bwMode="auto">
              <a:xfrm>
                <a:off x="4625"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5" name="Line 3341"/>
              <p:cNvSpPr>
                <a:spLocks noChangeShapeType="1"/>
              </p:cNvSpPr>
              <p:nvPr/>
            </p:nvSpPr>
            <p:spPr bwMode="auto">
              <a:xfrm>
                <a:off x="463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6" name="Line 3342"/>
              <p:cNvSpPr>
                <a:spLocks noChangeShapeType="1"/>
              </p:cNvSpPr>
              <p:nvPr/>
            </p:nvSpPr>
            <p:spPr bwMode="auto">
              <a:xfrm>
                <a:off x="464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7" name="Line 3343"/>
              <p:cNvSpPr>
                <a:spLocks noChangeShapeType="1"/>
              </p:cNvSpPr>
              <p:nvPr/>
            </p:nvSpPr>
            <p:spPr bwMode="auto">
              <a:xfrm>
                <a:off x="465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8" name="Line 3344"/>
              <p:cNvSpPr>
                <a:spLocks noChangeShapeType="1"/>
              </p:cNvSpPr>
              <p:nvPr/>
            </p:nvSpPr>
            <p:spPr bwMode="auto">
              <a:xfrm>
                <a:off x="466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49" name="Line 3345"/>
              <p:cNvSpPr>
                <a:spLocks noChangeShapeType="1"/>
              </p:cNvSpPr>
              <p:nvPr/>
            </p:nvSpPr>
            <p:spPr bwMode="auto">
              <a:xfrm>
                <a:off x="4671"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0" name="Line 3346"/>
              <p:cNvSpPr>
                <a:spLocks noChangeShapeType="1"/>
              </p:cNvSpPr>
              <p:nvPr/>
            </p:nvSpPr>
            <p:spPr bwMode="auto">
              <a:xfrm>
                <a:off x="468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1" name="Line 3347"/>
              <p:cNvSpPr>
                <a:spLocks noChangeShapeType="1"/>
              </p:cNvSpPr>
              <p:nvPr/>
            </p:nvSpPr>
            <p:spPr bwMode="auto">
              <a:xfrm>
                <a:off x="469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2" name="Line 3348"/>
              <p:cNvSpPr>
                <a:spLocks noChangeShapeType="1"/>
              </p:cNvSpPr>
              <p:nvPr/>
            </p:nvSpPr>
            <p:spPr bwMode="auto">
              <a:xfrm>
                <a:off x="469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3" name="Line 3349"/>
              <p:cNvSpPr>
                <a:spLocks noChangeShapeType="1"/>
              </p:cNvSpPr>
              <p:nvPr/>
            </p:nvSpPr>
            <p:spPr bwMode="auto">
              <a:xfrm>
                <a:off x="470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4" name="Line 3350"/>
              <p:cNvSpPr>
                <a:spLocks noChangeShapeType="1"/>
              </p:cNvSpPr>
              <p:nvPr/>
            </p:nvSpPr>
            <p:spPr bwMode="auto">
              <a:xfrm>
                <a:off x="4717"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5" name="Line 3351"/>
              <p:cNvSpPr>
                <a:spLocks noChangeShapeType="1"/>
              </p:cNvSpPr>
              <p:nvPr/>
            </p:nvSpPr>
            <p:spPr bwMode="auto">
              <a:xfrm>
                <a:off x="472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6" name="Line 3352"/>
              <p:cNvSpPr>
                <a:spLocks noChangeShapeType="1"/>
              </p:cNvSpPr>
              <p:nvPr/>
            </p:nvSpPr>
            <p:spPr bwMode="auto">
              <a:xfrm>
                <a:off x="473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7" name="Line 3353"/>
              <p:cNvSpPr>
                <a:spLocks noChangeShapeType="1"/>
              </p:cNvSpPr>
              <p:nvPr/>
            </p:nvSpPr>
            <p:spPr bwMode="auto">
              <a:xfrm>
                <a:off x="474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8" name="Line 3354"/>
              <p:cNvSpPr>
                <a:spLocks noChangeShapeType="1"/>
              </p:cNvSpPr>
              <p:nvPr/>
            </p:nvSpPr>
            <p:spPr bwMode="auto">
              <a:xfrm>
                <a:off x="4754"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59" name="Line 3355"/>
              <p:cNvSpPr>
                <a:spLocks noChangeShapeType="1"/>
              </p:cNvSpPr>
              <p:nvPr/>
            </p:nvSpPr>
            <p:spPr bwMode="auto">
              <a:xfrm>
                <a:off x="4764"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0" name="Line 3356"/>
              <p:cNvSpPr>
                <a:spLocks noChangeShapeType="1"/>
              </p:cNvSpPr>
              <p:nvPr/>
            </p:nvSpPr>
            <p:spPr bwMode="auto">
              <a:xfrm>
                <a:off x="4772"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1" name="Line 3357"/>
              <p:cNvSpPr>
                <a:spLocks noChangeShapeType="1"/>
              </p:cNvSpPr>
              <p:nvPr/>
            </p:nvSpPr>
            <p:spPr bwMode="auto">
              <a:xfrm>
                <a:off x="478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2" name="Line 3358"/>
              <p:cNvSpPr>
                <a:spLocks noChangeShapeType="1"/>
              </p:cNvSpPr>
              <p:nvPr/>
            </p:nvSpPr>
            <p:spPr bwMode="auto">
              <a:xfrm>
                <a:off x="479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3" name="Line 3359"/>
              <p:cNvSpPr>
                <a:spLocks noChangeShapeType="1"/>
              </p:cNvSpPr>
              <p:nvPr/>
            </p:nvSpPr>
            <p:spPr bwMode="auto">
              <a:xfrm>
                <a:off x="480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4" name="Line 3360"/>
              <p:cNvSpPr>
                <a:spLocks noChangeShapeType="1"/>
              </p:cNvSpPr>
              <p:nvPr/>
            </p:nvSpPr>
            <p:spPr bwMode="auto">
              <a:xfrm>
                <a:off x="480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5" name="Line 3361"/>
              <p:cNvSpPr>
                <a:spLocks noChangeShapeType="1"/>
              </p:cNvSpPr>
              <p:nvPr/>
            </p:nvSpPr>
            <p:spPr bwMode="auto">
              <a:xfrm>
                <a:off x="4818"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6" name="Line 3362"/>
              <p:cNvSpPr>
                <a:spLocks noChangeShapeType="1"/>
              </p:cNvSpPr>
              <p:nvPr/>
            </p:nvSpPr>
            <p:spPr bwMode="auto">
              <a:xfrm>
                <a:off x="482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7" name="Line 3363"/>
              <p:cNvSpPr>
                <a:spLocks noChangeShapeType="1"/>
              </p:cNvSpPr>
              <p:nvPr/>
            </p:nvSpPr>
            <p:spPr bwMode="auto">
              <a:xfrm>
                <a:off x="483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8" name="Line 3364"/>
              <p:cNvSpPr>
                <a:spLocks noChangeShapeType="1"/>
              </p:cNvSpPr>
              <p:nvPr/>
            </p:nvSpPr>
            <p:spPr bwMode="auto">
              <a:xfrm>
                <a:off x="484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69" name="Line 3365"/>
              <p:cNvSpPr>
                <a:spLocks noChangeShapeType="1"/>
              </p:cNvSpPr>
              <p:nvPr/>
            </p:nvSpPr>
            <p:spPr bwMode="auto">
              <a:xfrm>
                <a:off x="485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0" name="Line 3366"/>
              <p:cNvSpPr>
                <a:spLocks noChangeShapeType="1"/>
              </p:cNvSpPr>
              <p:nvPr/>
            </p:nvSpPr>
            <p:spPr bwMode="auto">
              <a:xfrm>
                <a:off x="4864"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1" name="Line 3367"/>
              <p:cNvSpPr>
                <a:spLocks noChangeShapeType="1"/>
              </p:cNvSpPr>
              <p:nvPr/>
            </p:nvSpPr>
            <p:spPr bwMode="auto">
              <a:xfrm>
                <a:off x="4874"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2" name="Line 3368"/>
              <p:cNvSpPr>
                <a:spLocks noChangeShapeType="1"/>
              </p:cNvSpPr>
              <p:nvPr/>
            </p:nvSpPr>
            <p:spPr bwMode="auto">
              <a:xfrm>
                <a:off x="4882"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3" name="Line 3369"/>
              <p:cNvSpPr>
                <a:spLocks noChangeShapeType="1"/>
              </p:cNvSpPr>
              <p:nvPr/>
            </p:nvSpPr>
            <p:spPr bwMode="auto">
              <a:xfrm>
                <a:off x="489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4" name="Line 3370"/>
              <p:cNvSpPr>
                <a:spLocks noChangeShapeType="1"/>
              </p:cNvSpPr>
              <p:nvPr/>
            </p:nvSpPr>
            <p:spPr bwMode="auto">
              <a:xfrm>
                <a:off x="490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5" name="Line 3371"/>
              <p:cNvSpPr>
                <a:spLocks noChangeShapeType="1"/>
              </p:cNvSpPr>
              <p:nvPr/>
            </p:nvSpPr>
            <p:spPr bwMode="auto">
              <a:xfrm>
                <a:off x="4911"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6" name="Line 3372"/>
              <p:cNvSpPr>
                <a:spLocks noChangeShapeType="1"/>
              </p:cNvSpPr>
              <p:nvPr/>
            </p:nvSpPr>
            <p:spPr bwMode="auto">
              <a:xfrm>
                <a:off x="4919"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7" name="Line 3373"/>
              <p:cNvSpPr>
                <a:spLocks noChangeShapeType="1"/>
              </p:cNvSpPr>
              <p:nvPr/>
            </p:nvSpPr>
            <p:spPr bwMode="auto">
              <a:xfrm>
                <a:off x="492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8" name="Line 3374"/>
              <p:cNvSpPr>
                <a:spLocks noChangeShapeType="1"/>
              </p:cNvSpPr>
              <p:nvPr/>
            </p:nvSpPr>
            <p:spPr bwMode="auto">
              <a:xfrm>
                <a:off x="493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79" name="Line 3375"/>
              <p:cNvSpPr>
                <a:spLocks noChangeShapeType="1"/>
              </p:cNvSpPr>
              <p:nvPr/>
            </p:nvSpPr>
            <p:spPr bwMode="auto">
              <a:xfrm>
                <a:off x="494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0" name="Line 3376"/>
              <p:cNvSpPr>
                <a:spLocks noChangeShapeType="1"/>
              </p:cNvSpPr>
              <p:nvPr/>
            </p:nvSpPr>
            <p:spPr bwMode="auto">
              <a:xfrm>
                <a:off x="495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1" name="Line 3377"/>
              <p:cNvSpPr>
                <a:spLocks noChangeShapeType="1"/>
              </p:cNvSpPr>
              <p:nvPr/>
            </p:nvSpPr>
            <p:spPr bwMode="auto">
              <a:xfrm>
                <a:off x="4965"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2" name="Line 3378"/>
              <p:cNvSpPr>
                <a:spLocks noChangeShapeType="1"/>
              </p:cNvSpPr>
              <p:nvPr/>
            </p:nvSpPr>
            <p:spPr bwMode="auto">
              <a:xfrm>
                <a:off x="497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3" name="Line 3379"/>
              <p:cNvSpPr>
                <a:spLocks noChangeShapeType="1"/>
              </p:cNvSpPr>
              <p:nvPr/>
            </p:nvSpPr>
            <p:spPr bwMode="auto">
              <a:xfrm>
                <a:off x="498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4" name="Line 3380"/>
              <p:cNvSpPr>
                <a:spLocks noChangeShapeType="1"/>
              </p:cNvSpPr>
              <p:nvPr/>
            </p:nvSpPr>
            <p:spPr bwMode="auto">
              <a:xfrm>
                <a:off x="499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5" name="Line 3381"/>
              <p:cNvSpPr>
                <a:spLocks noChangeShapeType="1"/>
              </p:cNvSpPr>
              <p:nvPr/>
            </p:nvSpPr>
            <p:spPr bwMode="auto">
              <a:xfrm>
                <a:off x="500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6" name="Line 3382"/>
              <p:cNvSpPr>
                <a:spLocks noChangeShapeType="1"/>
              </p:cNvSpPr>
              <p:nvPr/>
            </p:nvSpPr>
            <p:spPr bwMode="auto">
              <a:xfrm>
                <a:off x="5011"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7" name="Line 3383"/>
              <p:cNvSpPr>
                <a:spLocks noChangeShapeType="1"/>
              </p:cNvSpPr>
              <p:nvPr/>
            </p:nvSpPr>
            <p:spPr bwMode="auto">
              <a:xfrm>
                <a:off x="5021"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8" name="Line 3384"/>
              <p:cNvSpPr>
                <a:spLocks noChangeShapeType="1"/>
              </p:cNvSpPr>
              <p:nvPr/>
            </p:nvSpPr>
            <p:spPr bwMode="auto">
              <a:xfrm>
                <a:off x="5029"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89" name="Line 3385"/>
              <p:cNvSpPr>
                <a:spLocks noChangeShapeType="1"/>
              </p:cNvSpPr>
              <p:nvPr/>
            </p:nvSpPr>
            <p:spPr bwMode="auto">
              <a:xfrm>
                <a:off x="503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0" name="Line 3386"/>
              <p:cNvSpPr>
                <a:spLocks noChangeShapeType="1"/>
              </p:cNvSpPr>
              <p:nvPr/>
            </p:nvSpPr>
            <p:spPr bwMode="auto">
              <a:xfrm>
                <a:off x="5048"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1" name="Line 3387"/>
              <p:cNvSpPr>
                <a:spLocks noChangeShapeType="1"/>
              </p:cNvSpPr>
              <p:nvPr/>
            </p:nvSpPr>
            <p:spPr bwMode="auto">
              <a:xfrm>
                <a:off x="5057"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2" name="Line 3388"/>
              <p:cNvSpPr>
                <a:spLocks noChangeShapeType="1"/>
              </p:cNvSpPr>
              <p:nvPr/>
            </p:nvSpPr>
            <p:spPr bwMode="auto">
              <a:xfrm>
                <a:off x="506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3" name="Line 3389"/>
              <p:cNvSpPr>
                <a:spLocks noChangeShapeType="1"/>
              </p:cNvSpPr>
              <p:nvPr/>
            </p:nvSpPr>
            <p:spPr bwMode="auto">
              <a:xfrm>
                <a:off x="5075"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4" name="Line 3390"/>
              <p:cNvSpPr>
                <a:spLocks noChangeShapeType="1"/>
              </p:cNvSpPr>
              <p:nvPr/>
            </p:nvSpPr>
            <p:spPr bwMode="auto">
              <a:xfrm>
                <a:off x="508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5" name="Line 3391"/>
              <p:cNvSpPr>
                <a:spLocks noChangeShapeType="1"/>
              </p:cNvSpPr>
              <p:nvPr/>
            </p:nvSpPr>
            <p:spPr bwMode="auto">
              <a:xfrm>
                <a:off x="509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6" name="Line 3392"/>
              <p:cNvSpPr>
                <a:spLocks noChangeShapeType="1"/>
              </p:cNvSpPr>
              <p:nvPr/>
            </p:nvSpPr>
            <p:spPr bwMode="auto">
              <a:xfrm>
                <a:off x="510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7" name="Line 3393"/>
              <p:cNvSpPr>
                <a:spLocks noChangeShapeType="1"/>
              </p:cNvSpPr>
              <p:nvPr/>
            </p:nvSpPr>
            <p:spPr bwMode="auto">
              <a:xfrm>
                <a:off x="5112"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8" name="Line 3394"/>
              <p:cNvSpPr>
                <a:spLocks noChangeShapeType="1"/>
              </p:cNvSpPr>
              <p:nvPr/>
            </p:nvSpPr>
            <p:spPr bwMode="auto">
              <a:xfrm>
                <a:off x="5122"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99" name="Line 3395"/>
              <p:cNvSpPr>
                <a:spLocks noChangeShapeType="1"/>
              </p:cNvSpPr>
              <p:nvPr/>
            </p:nvSpPr>
            <p:spPr bwMode="auto">
              <a:xfrm>
                <a:off x="5131"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0" name="Line 3396"/>
              <p:cNvSpPr>
                <a:spLocks noChangeShapeType="1"/>
              </p:cNvSpPr>
              <p:nvPr/>
            </p:nvSpPr>
            <p:spPr bwMode="auto">
              <a:xfrm>
                <a:off x="5140"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1" name="Line 3397"/>
              <p:cNvSpPr>
                <a:spLocks noChangeShapeType="1"/>
              </p:cNvSpPr>
              <p:nvPr/>
            </p:nvSpPr>
            <p:spPr bwMode="auto">
              <a:xfrm>
                <a:off x="5149"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2" name="Line 3398"/>
              <p:cNvSpPr>
                <a:spLocks noChangeShapeType="1"/>
              </p:cNvSpPr>
              <p:nvPr/>
            </p:nvSpPr>
            <p:spPr bwMode="auto">
              <a:xfrm>
                <a:off x="5158"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3" name="Line 3399"/>
              <p:cNvSpPr>
                <a:spLocks noChangeShapeType="1"/>
              </p:cNvSpPr>
              <p:nvPr/>
            </p:nvSpPr>
            <p:spPr bwMode="auto">
              <a:xfrm>
                <a:off x="5168" y="3240"/>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4" name="Line 3400"/>
              <p:cNvSpPr>
                <a:spLocks noChangeShapeType="1"/>
              </p:cNvSpPr>
              <p:nvPr/>
            </p:nvSpPr>
            <p:spPr bwMode="auto">
              <a:xfrm>
                <a:off x="5176"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5" name="Line 3401"/>
              <p:cNvSpPr>
                <a:spLocks noChangeShapeType="1"/>
              </p:cNvSpPr>
              <p:nvPr/>
            </p:nvSpPr>
            <p:spPr bwMode="auto">
              <a:xfrm>
                <a:off x="5186"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6" name="Line 3402"/>
              <p:cNvSpPr>
                <a:spLocks noChangeShapeType="1"/>
              </p:cNvSpPr>
              <p:nvPr/>
            </p:nvSpPr>
            <p:spPr bwMode="auto">
              <a:xfrm>
                <a:off x="5195"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7" name="Line 3403"/>
              <p:cNvSpPr>
                <a:spLocks noChangeShapeType="1"/>
              </p:cNvSpPr>
              <p:nvPr/>
            </p:nvSpPr>
            <p:spPr bwMode="auto">
              <a:xfrm>
                <a:off x="5204"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8" name="Line 3404"/>
              <p:cNvSpPr>
                <a:spLocks noChangeShapeType="1"/>
              </p:cNvSpPr>
              <p:nvPr/>
            </p:nvSpPr>
            <p:spPr bwMode="auto">
              <a:xfrm>
                <a:off x="5213" y="3240"/>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09" name="Line 3405"/>
              <p:cNvSpPr>
                <a:spLocks noChangeShapeType="1"/>
              </p:cNvSpPr>
              <p:nvPr/>
            </p:nvSpPr>
            <p:spPr bwMode="auto">
              <a:xfrm>
                <a:off x="5222" y="3240"/>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0" name="Line 3406"/>
              <p:cNvSpPr>
                <a:spLocks noChangeShapeType="1"/>
              </p:cNvSpPr>
              <p:nvPr/>
            </p:nvSpPr>
            <p:spPr bwMode="auto">
              <a:xfrm>
                <a:off x="3579" y="3240"/>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1" name="Line 3407"/>
              <p:cNvSpPr>
                <a:spLocks noChangeShapeType="1"/>
              </p:cNvSpPr>
              <p:nvPr/>
            </p:nvSpPr>
            <p:spPr bwMode="auto">
              <a:xfrm flipH="1">
                <a:off x="5212" y="3240"/>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2" name="Freeform 3408"/>
              <p:cNvSpPr>
                <a:spLocks noEditPoints="1"/>
              </p:cNvSpPr>
              <p:nvPr/>
            </p:nvSpPr>
            <p:spPr bwMode="auto">
              <a:xfrm>
                <a:off x="3497" y="3211"/>
                <a:ext cx="34" cy="54"/>
              </a:xfrm>
              <a:custGeom>
                <a:avLst/>
                <a:gdLst>
                  <a:gd name="T0" fmla="*/ 0 w 68"/>
                  <a:gd name="T1" fmla="*/ 54 h 108"/>
                  <a:gd name="T2" fmla="*/ 1 w 68"/>
                  <a:gd name="T3" fmla="*/ 37 h 108"/>
                  <a:gd name="T4" fmla="*/ 4 w 68"/>
                  <a:gd name="T5" fmla="*/ 24 h 108"/>
                  <a:gd name="T6" fmla="*/ 6 w 68"/>
                  <a:gd name="T7" fmla="*/ 16 h 108"/>
                  <a:gd name="T8" fmla="*/ 10 w 68"/>
                  <a:gd name="T9" fmla="*/ 11 h 108"/>
                  <a:gd name="T10" fmla="*/ 14 w 68"/>
                  <a:gd name="T11" fmla="*/ 7 h 108"/>
                  <a:gd name="T12" fmla="*/ 20 w 68"/>
                  <a:gd name="T13" fmla="*/ 3 h 108"/>
                  <a:gd name="T14" fmla="*/ 26 w 68"/>
                  <a:gd name="T15" fmla="*/ 1 h 108"/>
                  <a:gd name="T16" fmla="*/ 34 w 68"/>
                  <a:gd name="T17" fmla="*/ 0 h 108"/>
                  <a:gd name="T18" fmla="*/ 42 w 68"/>
                  <a:gd name="T19" fmla="*/ 1 h 108"/>
                  <a:gd name="T20" fmla="*/ 49 w 68"/>
                  <a:gd name="T21" fmla="*/ 4 h 108"/>
                  <a:gd name="T22" fmla="*/ 53 w 68"/>
                  <a:gd name="T23" fmla="*/ 7 h 108"/>
                  <a:gd name="T24" fmla="*/ 57 w 68"/>
                  <a:gd name="T25" fmla="*/ 9 h 108"/>
                  <a:gd name="T26" fmla="*/ 60 w 68"/>
                  <a:gd name="T27" fmla="*/ 13 h 108"/>
                  <a:gd name="T28" fmla="*/ 64 w 68"/>
                  <a:gd name="T29" fmla="*/ 21 h 108"/>
                  <a:gd name="T30" fmla="*/ 66 w 68"/>
                  <a:gd name="T31" fmla="*/ 29 h 108"/>
                  <a:gd name="T32" fmla="*/ 68 w 68"/>
                  <a:gd name="T33" fmla="*/ 40 h 108"/>
                  <a:gd name="T34" fmla="*/ 68 w 68"/>
                  <a:gd name="T35" fmla="*/ 54 h 108"/>
                  <a:gd name="T36" fmla="*/ 68 w 68"/>
                  <a:gd name="T37" fmla="*/ 71 h 108"/>
                  <a:gd name="T38" fmla="*/ 65 w 68"/>
                  <a:gd name="T39" fmla="*/ 84 h 108"/>
                  <a:gd name="T40" fmla="*/ 61 w 68"/>
                  <a:gd name="T41" fmla="*/ 91 h 108"/>
                  <a:gd name="T42" fmla="*/ 57 w 68"/>
                  <a:gd name="T43" fmla="*/ 98 h 108"/>
                  <a:gd name="T44" fmla="*/ 53 w 68"/>
                  <a:gd name="T45" fmla="*/ 102 h 108"/>
                  <a:gd name="T46" fmla="*/ 48 w 68"/>
                  <a:gd name="T47" fmla="*/ 106 h 108"/>
                  <a:gd name="T48" fmla="*/ 41 w 68"/>
                  <a:gd name="T49" fmla="*/ 107 h 108"/>
                  <a:gd name="T50" fmla="*/ 34 w 68"/>
                  <a:gd name="T51" fmla="*/ 108 h 108"/>
                  <a:gd name="T52" fmla="*/ 20 w 68"/>
                  <a:gd name="T53" fmla="*/ 106 h 108"/>
                  <a:gd name="T54" fmla="*/ 10 w 68"/>
                  <a:gd name="T55" fmla="*/ 98 h 108"/>
                  <a:gd name="T56" fmla="*/ 4 w 68"/>
                  <a:gd name="T57" fmla="*/ 87 h 108"/>
                  <a:gd name="T58" fmla="*/ 1 w 68"/>
                  <a:gd name="T59" fmla="*/ 72 h 108"/>
                  <a:gd name="T60" fmla="*/ 0 w 68"/>
                  <a:gd name="T61" fmla="*/ 54 h 108"/>
                  <a:gd name="T62" fmla="*/ 13 w 68"/>
                  <a:gd name="T63" fmla="*/ 54 h 108"/>
                  <a:gd name="T64" fmla="*/ 14 w 68"/>
                  <a:gd name="T65" fmla="*/ 70 h 108"/>
                  <a:gd name="T66" fmla="*/ 16 w 68"/>
                  <a:gd name="T67" fmla="*/ 80 h 108"/>
                  <a:gd name="T68" fmla="*/ 20 w 68"/>
                  <a:gd name="T69" fmla="*/ 88 h 108"/>
                  <a:gd name="T70" fmla="*/ 24 w 68"/>
                  <a:gd name="T71" fmla="*/ 92 h 108"/>
                  <a:gd name="T72" fmla="*/ 28 w 68"/>
                  <a:gd name="T73" fmla="*/ 95 h 108"/>
                  <a:gd name="T74" fmla="*/ 34 w 68"/>
                  <a:gd name="T75" fmla="*/ 95 h 108"/>
                  <a:gd name="T76" fmla="*/ 40 w 68"/>
                  <a:gd name="T77" fmla="*/ 95 h 108"/>
                  <a:gd name="T78" fmla="*/ 44 w 68"/>
                  <a:gd name="T79" fmla="*/ 92 h 108"/>
                  <a:gd name="T80" fmla="*/ 49 w 68"/>
                  <a:gd name="T81" fmla="*/ 87 h 108"/>
                  <a:gd name="T82" fmla="*/ 52 w 68"/>
                  <a:gd name="T83" fmla="*/ 80 h 108"/>
                  <a:gd name="T84" fmla="*/ 54 w 68"/>
                  <a:gd name="T85" fmla="*/ 70 h 108"/>
                  <a:gd name="T86" fmla="*/ 54 w 68"/>
                  <a:gd name="T87" fmla="*/ 54 h 108"/>
                  <a:gd name="T88" fmla="*/ 54 w 68"/>
                  <a:gd name="T89" fmla="*/ 39 h 108"/>
                  <a:gd name="T90" fmla="*/ 52 w 68"/>
                  <a:gd name="T91" fmla="*/ 28 h 108"/>
                  <a:gd name="T92" fmla="*/ 49 w 68"/>
                  <a:gd name="T93" fmla="*/ 21 h 108"/>
                  <a:gd name="T94" fmla="*/ 45 w 68"/>
                  <a:gd name="T95" fmla="*/ 16 h 108"/>
                  <a:gd name="T96" fmla="*/ 40 w 68"/>
                  <a:gd name="T97" fmla="*/ 13 h 108"/>
                  <a:gd name="T98" fmla="*/ 34 w 68"/>
                  <a:gd name="T99" fmla="*/ 13 h 108"/>
                  <a:gd name="T100" fmla="*/ 28 w 68"/>
                  <a:gd name="T101" fmla="*/ 13 h 108"/>
                  <a:gd name="T102" fmla="*/ 24 w 68"/>
                  <a:gd name="T103" fmla="*/ 16 h 108"/>
                  <a:gd name="T104" fmla="*/ 20 w 68"/>
                  <a:gd name="T105" fmla="*/ 20 h 108"/>
                  <a:gd name="T106" fmla="*/ 16 w 68"/>
                  <a:gd name="T107" fmla="*/ 28 h 108"/>
                  <a:gd name="T108" fmla="*/ 14 w 68"/>
                  <a:gd name="T109" fmla="*/ 39 h 108"/>
                  <a:gd name="T110" fmla="*/ 13 w 68"/>
                  <a:gd name="T111"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8">
                    <a:moveTo>
                      <a:pt x="0" y="54"/>
                    </a:moveTo>
                    <a:lnTo>
                      <a:pt x="1" y="37"/>
                    </a:lnTo>
                    <a:lnTo>
                      <a:pt x="4" y="24"/>
                    </a:lnTo>
                    <a:lnTo>
                      <a:pt x="6" y="16"/>
                    </a:lnTo>
                    <a:lnTo>
                      <a:pt x="10" y="11"/>
                    </a:lnTo>
                    <a:lnTo>
                      <a:pt x="14" y="7"/>
                    </a:lnTo>
                    <a:lnTo>
                      <a:pt x="20" y="3"/>
                    </a:lnTo>
                    <a:lnTo>
                      <a:pt x="26" y="1"/>
                    </a:lnTo>
                    <a:lnTo>
                      <a:pt x="34" y="0"/>
                    </a:lnTo>
                    <a:lnTo>
                      <a:pt x="42" y="1"/>
                    </a:lnTo>
                    <a:lnTo>
                      <a:pt x="49" y="4"/>
                    </a:lnTo>
                    <a:lnTo>
                      <a:pt x="53" y="7"/>
                    </a:lnTo>
                    <a:lnTo>
                      <a:pt x="57" y="9"/>
                    </a:lnTo>
                    <a:lnTo>
                      <a:pt x="60" y="13"/>
                    </a:lnTo>
                    <a:lnTo>
                      <a:pt x="64" y="21"/>
                    </a:lnTo>
                    <a:lnTo>
                      <a:pt x="66" y="29"/>
                    </a:lnTo>
                    <a:lnTo>
                      <a:pt x="68" y="40"/>
                    </a:lnTo>
                    <a:lnTo>
                      <a:pt x="68" y="54"/>
                    </a:lnTo>
                    <a:lnTo>
                      <a:pt x="68" y="71"/>
                    </a:lnTo>
                    <a:lnTo>
                      <a:pt x="65" y="84"/>
                    </a:lnTo>
                    <a:lnTo>
                      <a:pt x="61" y="91"/>
                    </a:lnTo>
                    <a:lnTo>
                      <a:pt x="57" y="98"/>
                    </a:lnTo>
                    <a:lnTo>
                      <a:pt x="53" y="102"/>
                    </a:lnTo>
                    <a:lnTo>
                      <a:pt x="48" y="106"/>
                    </a:lnTo>
                    <a:lnTo>
                      <a:pt x="41" y="107"/>
                    </a:lnTo>
                    <a:lnTo>
                      <a:pt x="34" y="108"/>
                    </a:lnTo>
                    <a:lnTo>
                      <a:pt x="20" y="106"/>
                    </a:lnTo>
                    <a:lnTo>
                      <a:pt x="10" y="98"/>
                    </a:lnTo>
                    <a:lnTo>
                      <a:pt x="4" y="87"/>
                    </a:lnTo>
                    <a:lnTo>
                      <a:pt x="1" y="72"/>
                    </a:lnTo>
                    <a:lnTo>
                      <a:pt x="0" y="54"/>
                    </a:lnTo>
                    <a:close/>
                    <a:moveTo>
                      <a:pt x="13" y="54"/>
                    </a:moveTo>
                    <a:lnTo>
                      <a:pt x="14" y="70"/>
                    </a:lnTo>
                    <a:lnTo>
                      <a:pt x="16" y="80"/>
                    </a:lnTo>
                    <a:lnTo>
                      <a:pt x="20" y="88"/>
                    </a:lnTo>
                    <a:lnTo>
                      <a:pt x="24" y="92"/>
                    </a:lnTo>
                    <a:lnTo>
                      <a:pt x="28" y="95"/>
                    </a:lnTo>
                    <a:lnTo>
                      <a:pt x="34" y="95"/>
                    </a:lnTo>
                    <a:lnTo>
                      <a:pt x="40" y="95"/>
                    </a:lnTo>
                    <a:lnTo>
                      <a:pt x="44" y="92"/>
                    </a:lnTo>
                    <a:lnTo>
                      <a:pt x="49" y="87"/>
                    </a:lnTo>
                    <a:lnTo>
                      <a:pt x="52" y="80"/>
                    </a:lnTo>
                    <a:lnTo>
                      <a:pt x="54" y="70"/>
                    </a:lnTo>
                    <a:lnTo>
                      <a:pt x="54" y="54"/>
                    </a:lnTo>
                    <a:lnTo>
                      <a:pt x="54" y="39"/>
                    </a:lnTo>
                    <a:lnTo>
                      <a:pt x="52" y="28"/>
                    </a:lnTo>
                    <a:lnTo>
                      <a:pt x="49" y="21"/>
                    </a:lnTo>
                    <a:lnTo>
                      <a:pt x="45" y="16"/>
                    </a:lnTo>
                    <a:lnTo>
                      <a:pt x="40" y="13"/>
                    </a:lnTo>
                    <a:lnTo>
                      <a:pt x="34" y="13"/>
                    </a:lnTo>
                    <a:lnTo>
                      <a:pt x="28" y="13"/>
                    </a:lnTo>
                    <a:lnTo>
                      <a:pt x="24" y="16"/>
                    </a:lnTo>
                    <a:lnTo>
                      <a:pt x="20" y="20"/>
                    </a:lnTo>
                    <a:lnTo>
                      <a:pt x="16" y="28"/>
                    </a:lnTo>
                    <a:lnTo>
                      <a:pt x="14" y="39"/>
                    </a:lnTo>
                    <a:lnTo>
                      <a:pt x="13" y="54"/>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913" name="Line 3409"/>
              <p:cNvSpPr>
                <a:spLocks noChangeShapeType="1"/>
              </p:cNvSpPr>
              <p:nvPr/>
            </p:nvSpPr>
            <p:spPr bwMode="auto">
              <a:xfrm>
                <a:off x="357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4" name="Line 3410"/>
              <p:cNvSpPr>
                <a:spLocks noChangeShapeType="1"/>
              </p:cNvSpPr>
              <p:nvPr/>
            </p:nvSpPr>
            <p:spPr bwMode="auto">
              <a:xfrm>
                <a:off x="358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5" name="Line 3411"/>
              <p:cNvSpPr>
                <a:spLocks noChangeShapeType="1"/>
              </p:cNvSpPr>
              <p:nvPr/>
            </p:nvSpPr>
            <p:spPr bwMode="auto">
              <a:xfrm>
                <a:off x="359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6" name="Line 3412"/>
              <p:cNvSpPr>
                <a:spLocks noChangeShapeType="1"/>
              </p:cNvSpPr>
              <p:nvPr/>
            </p:nvSpPr>
            <p:spPr bwMode="auto">
              <a:xfrm>
                <a:off x="360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7" name="Line 3413"/>
              <p:cNvSpPr>
                <a:spLocks noChangeShapeType="1"/>
              </p:cNvSpPr>
              <p:nvPr/>
            </p:nvSpPr>
            <p:spPr bwMode="auto">
              <a:xfrm>
                <a:off x="3615"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8" name="Line 3414"/>
              <p:cNvSpPr>
                <a:spLocks noChangeShapeType="1"/>
              </p:cNvSpPr>
              <p:nvPr/>
            </p:nvSpPr>
            <p:spPr bwMode="auto">
              <a:xfrm>
                <a:off x="362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19" name="Line 3415"/>
              <p:cNvSpPr>
                <a:spLocks noChangeShapeType="1"/>
              </p:cNvSpPr>
              <p:nvPr/>
            </p:nvSpPr>
            <p:spPr bwMode="auto">
              <a:xfrm>
                <a:off x="363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0" name="Line 3416"/>
              <p:cNvSpPr>
                <a:spLocks noChangeShapeType="1"/>
              </p:cNvSpPr>
              <p:nvPr/>
            </p:nvSpPr>
            <p:spPr bwMode="auto">
              <a:xfrm>
                <a:off x="364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1" name="Line 3417"/>
              <p:cNvSpPr>
                <a:spLocks noChangeShapeType="1"/>
              </p:cNvSpPr>
              <p:nvPr/>
            </p:nvSpPr>
            <p:spPr bwMode="auto">
              <a:xfrm>
                <a:off x="3652"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2" name="Line 3418"/>
              <p:cNvSpPr>
                <a:spLocks noChangeShapeType="1"/>
              </p:cNvSpPr>
              <p:nvPr/>
            </p:nvSpPr>
            <p:spPr bwMode="auto">
              <a:xfrm>
                <a:off x="3662"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3" name="Line 3419"/>
              <p:cNvSpPr>
                <a:spLocks noChangeShapeType="1"/>
              </p:cNvSpPr>
              <p:nvPr/>
            </p:nvSpPr>
            <p:spPr bwMode="auto">
              <a:xfrm>
                <a:off x="3670"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4" name="Line 3420"/>
              <p:cNvSpPr>
                <a:spLocks noChangeShapeType="1"/>
              </p:cNvSpPr>
              <p:nvPr/>
            </p:nvSpPr>
            <p:spPr bwMode="auto">
              <a:xfrm>
                <a:off x="368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5" name="Line 3421"/>
              <p:cNvSpPr>
                <a:spLocks noChangeShapeType="1"/>
              </p:cNvSpPr>
              <p:nvPr/>
            </p:nvSpPr>
            <p:spPr bwMode="auto">
              <a:xfrm>
                <a:off x="368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6" name="Line 3422"/>
              <p:cNvSpPr>
                <a:spLocks noChangeShapeType="1"/>
              </p:cNvSpPr>
              <p:nvPr/>
            </p:nvSpPr>
            <p:spPr bwMode="auto">
              <a:xfrm>
                <a:off x="369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7" name="Line 3423"/>
              <p:cNvSpPr>
                <a:spLocks noChangeShapeType="1"/>
              </p:cNvSpPr>
              <p:nvPr/>
            </p:nvSpPr>
            <p:spPr bwMode="auto">
              <a:xfrm>
                <a:off x="370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8" name="Line 3424"/>
              <p:cNvSpPr>
                <a:spLocks noChangeShapeType="1"/>
              </p:cNvSpPr>
              <p:nvPr/>
            </p:nvSpPr>
            <p:spPr bwMode="auto">
              <a:xfrm>
                <a:off x="3716"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29" name="Line 3425"/>
              <p:cNvSpPr>
                <a:spLocks noChangeShapeType="1"/>
              </p:cNvSpPr>
              <p:nvPr/>
            </p:nvSpPr>
            <p:spPr bwMode="auto">
              <a:xfrm>
                <a:off x="372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0" name="Line 3426"/>
              <p:cNvSpPr>
                <a:spLocks noChangeShapeType="1"/>
              </p:cNvSpPr>
              <p:nvPr/>
            </p:nvSpPr>
            <p:spPr bwMode="auto">
              <a:xfrm>
                <a:off x="373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1" name="Line 3427"/>
              <p:cNvSpPr>
                <a:spLocks noChangeShapeType="1"/>
              </p:cNvSpPr>
              <p:nvPr/>
            </p:nvSpPr>
            <p:spPr bwMode="auto">
              <a:xfrm>
                <a:off x="374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2" name="Line 3428"/>
              <p:cNvSpPr>
                <a:spLocks noChangeShapeType="1"/>
              </p:cNvSpPr>
              <p:nvPr/>
            </p:nvSpPr>
            <p:spPr bwMode="auto">
              <a:xfrm>
                <a:off x="375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3" name="Line 3429"/>
              <p:cNvSpPr>
                <a:spLocks noChangeShapeType="1"/>
              </p:cNvSpPr>
              <p:nvPr/>
            </p:nvSpPr>
            <p:spPr bwMode="auto">
              <a:xfrm>
                <a:off x="3762"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4" name="Line 3430"/>
              <p:cNvSpPr>
                <a:spLocks noChangeShapeType="1"/>
              </p:cNvSpPr>
              <p:nvPr/>
            </p:nvSpPr>
            <p:spPr bwMode="auto">
              <a:xfrm>
                <a:off x="3772"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5" name="Line 3431"/>
              <p:cNvSpPr>
                <a:spLocks noChangeShapeType="1"/>
              </p:cNvSpPr>
              <p:nvPr/>
            </p:nvSpPr>
            <p:spPr bwMode="auto">
              <a:xfrm>
                <a:off x="3780"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6" name="Line 3432"/>
              <p:cNvSpPr>
                <a:spLocks noChangeShapeType="1"/>
              </p:cNvSpPr>
              <p:nvPr/>
            </p:nvSpPr>
            <p:spPr bwMode="auto">
              <a:xfrm>
                <a:off x="379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7" name="Line 3433"/>
              <p:cNvSpPr>
                <a:spLocks noChangeShapeType="1"/>
              </p:cNvSpPr>
              <p:nvPr/>
            </p:nvSpPr>
            <p:spPr bwMode="auto">
              <a:xfrm>
                <a:off x="379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8" name="Line 3434"/>
              <p:cNvSpPr>
                <a:spLocks noChangeShapeType="1"/>
              </p:cNvSpPr>
              <p:nvPr/>
            </p:nvSpPr>
            <p:spPr bwMode="auto">
              <a:xfrm>
                <a:off x="3809"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39" name="Line 3435"/>
              <p:cNvSpPr>
                <a:spLocks noChangeShapeType="1"/>
              </p:cNvSpPr>
              <p:nvPr/>
            </p:nvSpPr>
            <p:spPr bwMode="auto">
              <a:xfrm>
                <a:off x="3817"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0" name="Line 3436"/>
              <p:cNvSpPr>
                <a:spLocks noChangeShapeType="1"/>
              </p:cNvSpPr>
              <p:nvPr/>
            </p:nvSpPr>
            <p:spPr bwMode="auto">
              <a:xfrm>
                <a:off x="382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1" name="Line 3437"/>
              <p:cNvSpPr>
                <a:spLocks noChangeShapeType="1"/>
              </p:cNvSpPr>
              <p:nvPr/>
            </p:nvSpPr>
            <p:spPr bwMode="auto">
              <a:xfrm>
                <a:off x="383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2" name="Line 3438"/>
              <p:cNvSpPr>
                <a:spLocks noChangeShapeType="1"/>
              </p:cNvSpPr>
              <p:nvPr/>
            </p:nvSpPr>
            <p:spPr bwMode="auto">
              <a:xfrm>
                <a:off x="384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3" name="Line 3439"/>
              <p:cNvSpPr>
                <a:spLocks noChangeShapeType="1"/>
              </p:cNvSpPr>
              <p:nvPr/>
            </p:nvSpPr>
            <p:spPr bwMode="auto">
              <a:xfrm>
                <a:off x="385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4" name="Line 3440"/>
              <p:cNvSpPr>
                <a:spLocks noChangeShapeType="1"/>
              </p:cNvSpPr>
              <p:nvPr/>
            </p:nvSpPr>
            <p:spPr bwMode="auto">
              <a:xfrm>
                <a:off x="3863"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5" name="Line 3441"/>
              <p:cNvSpPr>
                <a:spLocks noChangeShapeType="1"/>
              </p:cNvSpPr>
              <p:nvPr/>
            </p:nvSpPr>
            <p:spPr bwMode="auto">
              <a:xfrm>
                <a:off x="387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6" name="Line 3442"/>
              <p:cNvSpPr>
                <a:spLocks noChangeShapeType="1"/>
              </p:cNvSpPr>
              <p:nvPr/>
            </p:nvSpPr>
            <p:spPr bwMode="auto">
              <a:xfrm>
                <a:off x="388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7" name="Line 3443"/>
              <p:cNvSpPr>
                <a:spLocks noChangeShapeType="1"/>
              </p:cNvSpPr>
              <p:nvPr/>
            </p:nvSpPr>
            <p:spPr bwMode="auto">
              <a:xfrm>
                <a:off x="389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8" name="Line 3444"/>
              <p:cNvSpPr>
                <a:spLocks noChangeShapeType="1"/>
              </p:cNvSpPr>
              <p:nvPr/>
            </p:nvSpPr>
            <p:spPr bwMode="auto">
              <a:xfrm>
                <a:off x="390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49" name="Line 3445"/>
              <p:cNvSpPr>
                <a:spLocks noChangeShapeType="1"/>
              </p:cNvSpPr>
              <p:nvPr/>
            </p:nvSpPr>
            <p:spPr bwMode="auto">
              <a:xfrm>
                <a:off x="3909"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0" name="Line 3446"/>
              <p:cNvSpPr>
                <a:spLocks noChangeShapeType="1"/>
              </p:cNvSpPr>
              <p:nvPr/>
            </p:nvSpPr>
            <p:spPr bwMode="auto">
              <a:xfrm>
                <a:off x="3919"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1" name="Line 3447"/>
              <p:cNvSpPr>
                <a:spLocks noChangeShapeType="1"/>
              </p:cNvSpPr>
              <p:nvPr/>
            </p:nvSpPr>
            <p:spPr bwMode="auto">
              <a:xfrm>
                <a:off x="3927"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2" name="Line 3448"/>
              <p:cNvSpPr>
                <a:spLocks noChangeShapeType="1"/>
              </p:cNvSpPr>
              <p:nvPr/>
            </p:nvSpPr>
            <p:spPr bwMode="auto">
              <a:xfrm>
                <a:off x="393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3" name="Line 3449"/>
              <p:cNvSpPr>
                <a:spLocks noChangeShapeType="1"/>
              </p:cNvSpPr>
              <p:nvPr/>
            </p:nvSpPr>
            <p:spPr bwMode="auto">
              <a:xfrm>
                <a:off x="394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4" name="Line 3450"/>
              <p:cNvSpPr>
                <a:spLocks noChangeShapeType="1"/>
              </p:cNvSpPr>
              <p:nvPr/>
            </p:nvSpPr>
            <p:spPr bwMode="auto">
              <a:xfrm>
                <a:off x="395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5" name="Line 3451"/>
              <p:cNvSpPr>
                <a:spLocks noChangeShapeType="1"/>
              </p:cNvSpPr>
              <p:nvPr/>
            </p:nvSpPr>
            <p:spPr bwMode="auto">
              <a:xfrm>
                <a:off x="396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6" name="Line 3452"/>
              <p:cNvSpPr>
                <a:spLocks noChangeShapeType="1"/>
              </p:cNvSpPr>
              <p:nvPr/>
            </p:nvSpPr>
            <p:spPr bwMode="auto">
              <a:xfrm>
                <a:off x="3973"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7" name="Line 3453"/>
              <p:cNvSpPr>
                <a:spLocks noChangeShapeType="1"/>
              </p:cNvSpPr>
              <p:nvPr/>
            </p:nvSpPr>
            <p:spPr bwMode="auto">
              <a:xfrm>
                <a:off x="398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8" name="Line 3454"/>
              <p:cNvSpPr>
                <a:spLocks noChangeShapeType="1"/>
              </p:cNvSpPr>
              <p:nvPr/>
            </p:nvSpPr>
            <p:spPr bwMode="auto">
              <a:xfrm>
                <a:off x="399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59" name="Line 3455"/>
              <p:cNvSpPr>
                <a:spLocks noChangeShapeType="1"/>
              </p:cNvSpPr>
              <p:nvPr/>
            </p:nvSpPr>
            <p:spPr bwMode="auto">
              <a:xfrm>
                <a:off x="400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0" name="Line 3456"/>
              <p:cNvSpPr>
                <a:spLocks noChangeShapeType="1"/>
              </p:cNvSpPr>
              <p:nvPr/>
            </p:nvSpPr>
            <p:spPr bwMode="auto">
              <a:xfrm>
                <a:off x="4010"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1" name="Line 3457"/>
              <p:cNvSpPr>
                <a:spLocks noChangeShapeType="1"/>
              </p:cNvSpPr>
              <p:nvPr/>
            </p:nvSpPr>
            <p:spPr bwMode="auto">
              <a:xfrm>
                <a:off x="402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62" name="Line 3458"/>
              <p:cNvSpPr>
                <a:spLocks noChangeShapeType="1"/>
              </p:cNvSpPr>
              <p:nvPr/>
            </p:nvSpPr>
            <p:spPr bwMode="auto">
              <a:xfrm>
                <a:off x="402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3" name="Group 3660"/>
            <p:cNvGrpSpPr>
              <a:grpSpLocks/>
            </p:cNvGrpSpPr>
            <p:nvPr/>
          </p:nvGrpSpPr>
          <p:grpSpPr bwMode="auto">
            <a:xfrm>
              <a:off x="3579" y="2913"/>
              <a:ext cx="1653" cy="163"/>
              <a:chOff x="3579" y="2913"/>
              <a:chExt cx="1653" cy="163"/>
            </a:xfrm>
          </p:grpSpPr>
          <p:sp>
            <p:nvSpPr>
              <p:cNvPr id="4563" name="Line 3460"/>
              <p:cNvSpPr>
                <a:spLocks noChangeShapeType="1"/>
              </p:cNvSpPr>
              <p:nvPr/>
            </p:nvSpPr>
            <p:spPr bwMode="auto">
              <a:xfrm>
                <a:off x="403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4" name="Line 3461"/>
              <p:cNvSpPr>
                <a:spLocks noChangeShapeType="1"/>
              </p:cNvSpPr>
              <p:nvPr/>
            </p:nvSpPr>
            <p:spPr bwMode="auto">
              <a:xfrm>
                <a:off x="404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5" name="Line 3462"/>
              <p:cNvSpPr>
                <a:spLocks noChangeShapeType="1"/>
              </p:cNvSpPr>
              <p:nvPr/>
            </p:nvSpPr>
            <p:spPr bwMode="auto">
              <a:xfrm>
                <a:off x="4056"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6" name="Line 3463"/>
              <p:cNvSpPr>
                <a:spLocks noChangeShapeType="1"/>
              </p:cNvSpPr>
              <p:nvPr/>
            </p:nvSpPr>
            <p:spPr bwMode="auto">
              <a:xfrm>
                <a:off x="4066"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7" name="Line 3464"/>
              <p:cNvSpPr>
                <a:spLocks noChangeShapeType="1"/>
              </p:cNvSpPr>
              <p:nvPr/>
            </p:nvSpPr>
            <p:spPr bwMode="auto">
              <a:xfrm>
                <a:off x="4074"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8" name="Line 3465"/>
              <p:cNvSpPr>
                <a:spLocks noChangeShapeType="1"/>
              </p:cNvSpPr>
              <p:nvPr/>
            </p:nvSpPr>
            <p:spPr bwMode="auto">
              <a:xfrm>
                <a:off x="408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9" name="Line 3466"/>
              <p:cNvSpPr>
                <a:spLocks noChangeShapeType="1"/>
              </p:cNvSpPr>
              <p:nvPr/>
            </p:nvSpPr>
            <p:spPr bwMode="auto">
              <a:xfrm>
                <a:off x="409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0" name="Line 3467"/>
              <p:cNvSpPr>
                <a:spLocks noChangeShapeType="1"/>
              </p:cNvSpPr>
              <p:nvPr/>
            </p:nvSpPr>
            <p:spPr bwMode="auto">
              <a:xfrm>
                <a:off x="410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1" name="Line 3468"/>
              <p:cNvSpPr>
                <a:spLocks noChangeShapeType="1"/>
              </p:cNvSpPr>
              <p:nvPr/>
            </p:nvSpPr>
            <p:spPr bwMode="auto">
              <a:xfrm>
                <a:off x="411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2" name="Line 3469"/>
              <p:cNvSpPr>
                <a:spLocks noChangeShapeType="1"/>
              </p:cNvSpPr>
              <p:nvPr/>
            </p:nvSpPr>
            <p:spPr bwMode="auto">
              <a:xfrm>
                <a:off x="4120"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3" name="Line 3470"/>
              <p:cNvSpPr>
                <a:spLocks noChangeShapeType="1"/>
              </p:cNvSpPr>
              <p:nvPr/>
            </p:nvSpPr>
            <p:spPr bwMode="auto">
              <a:xfrm>
                <a:off x="413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4" name="Line 3471"/>
              <p:cNvSpPr>
                <a:spLocks noChangeShapeType="1"/>
              </p:cNvSpPr>
              <p:nvPr/>
            </p:nvSpPr>
            <p:spPr bwMode="auto">
              <a:xfrm>
                <a:off x="413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5" name="Line 3472"/>
              <p:cNvSpPr>
                <a:spLocks noChangeShapeType="1"/>
              </p:cNvSpPr>
              <p:nvPr/>
            </p:nvSpPr>
            <p:spPr bwMode="auto">
              <a:xfrm>
                <a:off x="414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6" name="Line 3473"/>
              <p:cNvSpPr>
                <a:spLocks noChangeShapeType="1"/>
              </p:cNvSpPr>
              <p:nvPr/>
            </p:nvSpPr>
            <p:spPr bwMode="auto">
              <a:xfrm>
                <a:off x="415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7" name="Line 3474"/>
              <p:cNvSpPr>
                <a:spLocks noChangeShapeType="1"/>
              </p:cNvSpPr>
              <p:nvPr/>
            </p:nvSpPr>
            <p:spPr bwMode="auto">
              <a:xfrm>
                <a:off x="4166"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8" name="Line 3475"/>
              <p:cNvSpPr>
                <a:spLocks noChangeShapeType="1"/>
              </p:cNvSpPr>
              <p:nvPr/>
            </p:nvSpPr>
            <p:spPr bwMode="auto">
              <a:xfrm>
                <a:off x="417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79" name="Line 3476"/>
              <p:cNvSpPr>
                <a:spLocks noChangeShapeType="1"/>
              </p:cNvSpPr>
              <p:nvPr/>
            </p:nvSpPr>
            <p:spPr bwMode="auto">
              <a:xfrm>
                <a:off x="418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0" name="Line 3477"/>
              <p:cNvSpPr>
                <a:spLocks noChangeShapeType="1"/>
              </p:cNvSpPr>
              <p:nvPr/>
            </p:nvSpPr>
            <p:spPr bwMode="auto">
              <a:xfrm>
                <a:off x="419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1" name="Line 3478"/>
              <p:cNvSpPr>
                <a:spLocks noChangeShapeType="1"/>
              </p:cNvSpPr>
              <p:nvPr/>
            </p:nvSpPr>
            <p:spPr bwMode="auto">
              <a:xfrm>
                <a:off x="4203"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2" name="Line 3479"/>
              <p:cNvSpPr>
                <a:spLocks noChangeShapeType="1"/>
              </p:cNvSpPr>
              <p:nvPr/>
            </p:nvSpPr>
            <p:spPr bwMode="auto">
              <a:xfrm>
                <a:off x="4213"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3" name="Line 3480"/>
              <p:cNvSpPr>
                <a:spLocks noChangeShapeType="1"/>
              </p:cNvSpPr>
              <p:nvPr/>
            </p:nvSpPr>
            <p:spPr bwMode="auto">
              <a:xfrm>
                <a:off x="4221"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4" name="Line 3481"/>
              <p:cNvSpPr>
                <a:spLocks noChangeShapeType="1"/>
              </p:cNvSpPr>
              <p:nvPr/>
            </p:nvSpPr>
            <p:spPr bwMode="auto">
              <a:xfrm>
                <a:off x="423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5" name="Line 3482"/>
              <p:cNvSpPr>
                <a:spLocks noChangeShapeType="1"/>
              </p:cNvSpPr>
              <p:nvPr/>
            </p:nvSpPr>
            <p:spPr bwMode="auto">
              <a:xfrm>
                <a:off x="424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6" name="Line 3483"/>
              <p:cNvSpPr>
                <a:spLocks noChangeShapeType="1"/>
              </p:cNvSpPr>
              <p:nvPr/>
            </p:nvSpPr>
            <p:spPr bwMode="auto">
              <a:xfrm>
                <a:off x="424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7" name="Line 3484"/>
              <p:cNvSpPr>
                <a:spLocks noChangeShapeType="1"/>
              </p:cNvSpPr>
              <p:nvPr/>
            </p:nvSpPr>
            <p:spPr bwMode="auto">
              <a:xfrm>
                <a:off x="425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8" name="Line 3485"/>
              <p:cNvSpPr>
                <a:spLocks noChangeShapeType="1"/>
              </p:cNvSpPr>
              <p:nvPr/>
            </p:nvSpPr>
            <p:spPr bwMode="auto">
              <a:xfrm>
                <a:off x="4267"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89" name="Line 3486"/>
              <p:cNvSpPr>
                <a:spLocks noChangeShapeType="1"/>
              </p:cNvSpPr>
              <p:nvPr/>
            </p:nvSpPr>
            <p:spPr bwMode="auto">
              <a:xfrm>
                <a:off x="427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0" name="Line 3487"/>
              <p:cNvSpPr>
                <a:spLocks noChangeShapeType="1"/>
              </p:cNvSpPr>
              <p:nvPr/>
            </p:nvSpPr>
            <p:spPr bwMode="auto">
              <a:xfrm>
                <a:off x="428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1" name="Line 3488"/>
              <p:cNvSpPr>
                <a:spLocks noChangeShapeType="1"/>
              </p:cNvSpPr>
              <p:nvPr/>
            </p:nvSpPr>
            <p:spPr bwMode="auto">
              <a:xfrm>
                <a:off x="429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2" name="Line 3489"/>
              <p:cNvSpPr>
                <a:spLocks noChangeShapeType="1"/>
              </p:cNvSpPr>
              <p:nvPr/>
            </p:nvSpPr>
            <p:spPr bwMode="auto">
              <a:xfrm>
                <a:off x="430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3" name="Line 3490"/>
              <p:cNvSpPr>
                <a:spLocks noChangeShapeType="1"/>
              </p:cNvSpPr>
              <p:nvPr/>
            </p:nvSpPr>
            <p:spPr bwMode="auto">
              <a:xfrm>
                <a:off x="4313"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4" name="Line 3491"/>
              <p:cNvSpPr>
                <a:spLocks noChangeShapeType="1"/>
              </p:cNvSpPr>
              <p:nvPr/>
            </p:nvSpPr>
            <p:spPr bwMode="auto">
              <a:xfrm>
                <a:off x="4323"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5" name="Line 3492"/>
              <p:cNvSpPr>
                <a:spLocks noChangeShapeType="1"/>
              </p:cNvSpPr>
              <p:nvPr/>
            </p:nvSpPr>
            <p:spPr bwMode="auto">
              <a:xfrm>
                <a:off x="4331"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6" name="Line 3493"/>
              <p:cNvSpPr>
                <a:spLocks noChangeShapeType="1"/>
              </p:cNvSpPr>
              <p:nvPr/>
            </p:nvSpPr>
            <p:spPr bwMode="auto">
              <a:xfrm>
                <a:off x="434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7" name="Line 3494"/>
              <p:cNvSpPr>
                <a:spLocks noChangeShapeType="1"/>
              </p:cNvSpPr>
              <p:nvPr/>
            </p:nvSpPr>
            <p:spPr bwMode="auto">
              <a:xfrm>
                <a:off x="435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8" name="Line 3495"/>
              <p:cNvSpPr>
                <a:spLocks noChangeShapeType="1"/>
              </p:cNvSpPr>
              <p:nvPr/>
            </p:nvSpPr>
            <p:spPr bwMode="auto">
              <a:xfrm>
                <a:off x="4360"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99" name="Line 3496"/>
              <p:cNvSpPr>
                <a:spLocks noChangeShapeType="1"/>
              </p:cNvSpPr>
              <p:nvPr/>
            </p:nvSpPr>
            <p:spPr bwMode="auto">
              <a:xfrm>
                <a:off x="4368"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0" name="Line 3497"/>
              <p:cNvSpPr>
                <a:spLocks noChangeShapeType="1"/>
              </p:cNvSpPr>
              <p:nvPr/>
            </p:nvSpPr>
            <p:spPr bwMode="auto">
              <a:xfrm>
                <a:off x="437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1" name="Line 3498"/>
              <p:cNvSpPr>
                <a:spLocks noChangeShapeType="1"/>
              </p:cNvSpPr>
              <p:nvPr/>
            </p:nvSpPr>
            <p:spPr bwMode="auto">
              <a:xfrm>
                <a:off x="438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2" name="Line 3499"/>
              <p:cNvSpPr>
                <a:spLocks noChangeShapeType="1"/>
              </p:cNvSpPr>
              <p:nvPr/>
            </p:nvSpPr>
            <p:spPr bwMode="auto">
              <a:xfrm>
                <a:off x="439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3" name="Line 3500"/>
              <p:cNvSpPr>
                <a:spLocks noChangeShapeType="1"/>
              </p:cNvSpPr>
              <p:nvPr/>
            </p:nvSpPr>
            <p:spPr bwMode="auto">
              <a:xfrm>
                <a:off x="440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4" name="Line 3501"/>
              <p:cNvSpPr>
                <a:spLocks noChangeShapeType="1"/>
              </p:cNvSpPr>
              <p:nvPr/>
            </p:nvSpPr>
            <p:spPr bwMode="auto">
              <a:xfrm>
                <a:off x="4414"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5" name="Line 3502"/>
              <p:cNvSpPr>
                <a:spLocks noChangeShapeType="1"/>
              </p:cNvSpPr>
              <p:nvPr/>
            </p:nvSpPr>
            <p:spPr bwMode="auto">
              <a:xfrm>
                <a:off x="442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6" name="Line 3503"/>
              <p:cNvSpPr>
                <a:spLocks noChangeShapeType="1"/>
              </p:cNvSpPr>
              <p:nvPr/>
            </p:nvSpPr>
            <p:spPr bwMode="auto">
              <a:xfrm>
                <a:off x="443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7" name="Line 3504"/>
              <p:cNvSpPr>
                <a:spLocks noChangeShapeType="1"/>
              </p:cNvSpPr>
              <p:nvPr/>
            </p:nvSpPr>
            <p:spPr bwMode="auto">
              <a:xfrm>
                <a:off x="444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8" name="Line 3505"/>
              <p:cNvSpPr>
                <a:spLocks noChangeShapeType="1"/>
              </p:cNvSpPr>
              <p:nvPr/>
            </p:nvSpPr>
            <p:spPr bwMode="auto">
              <a:xfrm>
                <a:off x="445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09" name="Line 3506"/>
              <p:cNvSpPr>
                <a:spLocks noChangeShapeType="1"/>
              </p:cNvSpPr>
              <p:nvPr/>
            </p:nvSpPr>
            <p:spPr bwMode="auto">
              <a:xfrm>
                <a:off x="4460"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0" name="Line 3507"/>
              <p:cNvSpPr>
                <a:spLocks noChangeShapeType="1"/>
              </p:cNvSpPr>
              <p:nvPr/>
            </p:nvSpPr>
            <p:spPr bwMode="auto">
              <a:xfrm>
                <a:off x="4470"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1" name="Line 3508"/>
              <p:cNvSpPr>
                <a:spLocks noChangeShapeType="1"/>
              </p:cNvSpPr>
              <p:nvPr/>
            </p:nvSpPr>
            <p:spPr bwMode="auto">
              <a:xfrm>
                <a:off x="4478"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2" name="Line 3509"/>
              <p:cNvSpPr>
                <a:spLocks noChangeShapeType="1"/>
              </p:cNvSpPr>
              <p:nvPr/>
            </p:nvSpPr>
            <p:spPr bwMode="auto">
              <a:xfrm>
                <a:off x="448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3" name="Line 3510"/>
              <p:cNvSpPr>
                <a:spLocks noChangeShapeType="1"/>
              </p:cNvSpPr>
              <p:nvPr/>
            </p:nvSpPr>
            <p:spPr bwMode="auto">
              <a:xfrm>
                <a:off x="449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4" name="Line 3511"/>
              <p:cNvSpPr>
                <a:spLocks noChangeShapeType="1"/>
              </p:cNvSpPr>
              <p:nvPr/>
            </p:nvSpPr>
            <p:spPr bwMode="auto">
              <a:xfrm>
                <a:off x="450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5" name="Line 3512"/>
              <p:cNvSpPr>
                <a:spLocks noChangeShapeType="1"/>
              </p:cNvSpPr>
              <p:nvPr/>
            </p:nvSpPr>
            <p:spPr bwMode="auto">
              <a:xfrm>
                <a:off x="451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6" name="Line 3513"/>
              <p:cNvSpPr>
                <a:spLocks noChangeShapeType="1"/>
              </p:cNvSpPr>
              <p:nvPr/>
            </p:nvSpPr>
            <p:spPr bwMode="auto">
              <a:xfrm>
                <a:off x="4524"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7" name="Line 3514"/>
              <p:cNvSpPr>
                <a:spLocks noChangeShapeType="1"/>
              </p:cNvSpPr>
              <p:nvPr/>
            </p:nvSpPr>
            <p:spPr bwMode="auto">
              <a:xfrm>
                <a:off x="453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8" name="Line 3515"/>
              <p:cNvSpPr>
                <a:spLocks noChangeShapeType="1"/>
              </p:cNvSpPr>
              <p:nvPr/>
            </p:nvSpPr>
            <p:spPr bwMode="auto">
              <a:xfrm>
                <a:off x="454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19" name="Line 3516"/>
              <p:cNvSpPr>
                <a:spLocks noChangeShapeType="1"/>
              </p:cNvSpPr>
              <p:nvPr/>
            </p:nvSpPr>
            <p:spPr bwMode="auto">
              <a:xfrm>
                <a:off x="455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0" name="Line 3517"/>
              <p:cNvSpPr>
                <a:spLocks noChangeShapeType="1"/>
              </p:cNvSpPr>
              <p:nvPr/>
            </p:nvSpPr>
            <p:spPr bwMode="auto">
              <a:xfrm>
                <a:off x="4561"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1" name="Line 3518"/>
              <p:cNvSpPr>
                <a:spLocks noChangeShapeType="1"/>
              </p:cNvSpPr>
              <p:nvPr/>
            </p:nvSpPr>
            <p:spPr bwMode="auto">
              <a:xfrm>
                <a:off x="457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2" name="Line 3519"/>
              <p:cNvSpPr>
                <a:spLocks noChangeShapeType="1"/>
              </p:cNvSpPr>
              <p:nvPr/>
            </p:nvSpPr>
            <p:spPr bwMode="auto">
              <a:xfrm>
                <a:off x="458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3" name="Line 3520"/>
              <p:cNvSpPr>
                <a:spLocks noChangeShapeType="1"/>
              </p:cNvSpPr>
              <p:nvPr/>
            </p:nvSpPr>
            <p:spPr bwMode="auto">
              <a:xfrm>
                <a:off x="458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4" name="Line 3521"/>
              <p:cNvSpPr>
                <a:spLocks noChangeShapeType="1"/>
              </p:cNvSpPr>
              <p:nvPr/>
            </p:nvSpPr>
            <p:spPr bwMode="auto">
              <a:xfrm>
                <a:off x="459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5" name="Line 3522"/>
              <p:cNvSpPr>
                <a:spLocks noChangeShapeType="1"/>
              </p:cNvSpPr>
              <p:nvPr/>
            </p:nvSpPr>
            <p:spPr bwMode="auto">
              <a:xfrm>
                <a:off x="4607"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6" name="Line 3523"/>
              <p:cNvSpPr>
                <a:spLocks noChangeShapeType="1"/>
              </p:cNvSpPr>
              <p:nvPr/>
            </p:nvSpPr>
            <p:spPr bwMode="auto">
              <a:xfrm>
                <a:off x="4617"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7" name="Line 3524"/>
              <p:cNvSpPr>
                <a:spLocks noChangeShapeType="1"/>
              </p:cNvSpPr>
              <p:nvPr/>
            </p:nvSpPr>
            <p:spPr bwMode="auto">
              <a:xfrm>
                <a:off x="4625"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8" name="Line 3525"/>
              <p:cNvSpPr>
                <a:spLocks noChangeShapeType="1"/>
              </p:cNvSpPr>
              <p:nvPr/>
            </p:nvSpPr>
            <p:spPr bwMode="auto">
              <a:xfrm>
                <a:off x="463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9" name="Line 3526"/>
              <p:cNvSpPr>
                <a:spLocks noChangeShapeType="1"/>
              </p:cNvSpPr>
              <p:nvPr/>
            </p:nvSpPr>
            <p:spPr bwMode="auto">
              <a:xfrm>
                <a:off x="464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0" name="Line 3527"/>
              <p:cNvSpPr>
                <a:spLocks noChangeShapeType="1"/>
              </p:cNvSpPr>
              <p:nvPr/>
            </p:nvSpPr>
            <p:spPr bwMode="auto">
              <a:xfrm>
                <a:off x="465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1" name="Line 3528"/>
              <p:cNvSpPr>
                <a:spLocks noChangeShapeType="1"/>
              </p:cNvSpPr>
              <p:nvPr/>
            </p:nvSpPr>
            <p:spPr bwMode="auto">
              <a:xfrm>
                <a:off x="466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2" name="Line 3529"/>
              <p:cNvSpPr>
                <a:spLocks noChangeShapeType="1"/>
              </p:cNvSpPr>
              <p:nvPr/>
            </p:nvSpPr>
            <p:spPr bwMode="auto">
              <a:xfrm>
                <a:off x="4671"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3" name="Line 3530"/>
              <p:cNvSpPr>
                <a:spLocks noChangeShapeType="1"/>
              </p:cNvSpPr>
              <p:nvPr/>
            </p:nvSpPr>
            <p:spPr bwMode="auto">
              <a:xfrm>
                <a:off x="468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4" name="Line 3531"/>
              <p:cNvSpPr>
                <a:spLocks noChangeShapeType="1"/>
              </p:cNvSpPr>
              <p:nvPr/>
            </p:nvSpPr>
            <p:spPr bwMode="auto">
              <a:xfrm>
                <a:off x="469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5" name="Line 3532"/>
              <p:cNvSpPr>
                <a:spLocks noChangeShapeType="1"/>
              </p:cNvSpPr>
              <p:nvPr/>
            </p:nvSpPr>
            <p:spPr bwMode="auto">
              <a:xfrm>
                <a:off x="469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6" name="Line 3533"/>
              <p:cNvSpPr>
                <a:spLocks noChangeShapeType="1"/>
              </p:cNvSpPr>
              <p:nvPr/>
            </p:nvSpPr>
            <p:spPr bwMode="auto">
              <a:xfrm>
                <a:off x="470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7" name="Line 3534"/>
              <p:cNvSpPr>
                <a:spLocks noChangeShapeType="1"/>
              </p:cNvSpPr>
              <p:nvPr/>
            </p:nvSpPr>
            <p:spPr bwMode="auto">
              <a:xfrm>
                <a:off x="4717"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8" name="Line 3535"/>
              <p:cNvSpPr>
                <a:spLocks noChangeShapeType="1"/>
              </p:cNvSpPr>
              <p:nvPr/>
            </p:nvSpPr>
            <p:spPr bwMode="auto">
              <a:xfrm>
                <a:off x="472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9" name="Line 3536"/>
              <p:cNvSpPr>
                <a:spLocks noChangeShapeType="1"/>
              </p:cNvSpPr>
              <p:nvPr/>
            </p:nvSpPr>
            <p:spPr bwMode="auto">
              <a:xfrm>
                <a:off x="473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0" name="Line 3537"/>
              <p:cNvSpPr>
                <a:spLocks noChangeShapeType="1"/>
              </p:cNvSpPr>
              <p:nvPr/>
            </p:nvSpPr>
            <p:spPr bwMode="auto">
              <a:xfrm>
                <a:off x="474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1" name="Line 3538"/>
              <p:cNvSpPr>
                <a:spLocks noChangeShapeType="1"/>
              </p:cNvSpPr>
              <p:nvPr/>
            </p:nvSpPr>
            <p:spPr bwMode="auto">
              <a:xfrm>
                <a:off x="4754"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2" name="Line 3539"/>
              <p:cNvSpPr>
                <a:spLocks noChangeShapeType="1"/>
              </p:cNvSpPr>
              <p:nvPr/>
            </p:nvSpPr>
            <p:spPr bwMode="auto">
              <a:xfrm>
                <a:off x="4764"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3" name="Line 3540"/>
              <p:cNvSpPr>
                <a:spLocks noChangeShapeType="1"/>
              </p:cNvSpPr>
              <p:nvPr/>
            </p:nvSpPr>
            <p:spPr bwMode="auto">
              <a:xfrm>
                <a:off x="4772"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4" name="Line 3541"/>
              <p:cNvSpPr>
                <a:spLocks noChangeShapeType="1"/>
              </p:cNvSpPr>
              <p:nvPr/>
            </p:nvSpPr>
            <p:spPr bwMode="auto">
              <a:xfrm>
                <a:off x="478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5" name="Line 3542"/>
              <p:cNvSpPr>
                <a:spLocks noChangeShapeType="1"/>
              </p:cNvSpPr>
              <p:nvPr/>
            </p:nvSpPr>
            <p:spPr bwMode="auto">
              <a:xfrm>
                <a:off x="479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6" name="Line 3543"/>
              <p:cNvSpPr>
                <a:spLocks noChangeShapeType="1"/>
              </p:cNvSpPr>
              <p:nvPr/>
            </p:nvSpPr>
            <p:spPr bwMode="auto">
              <a:xfrm>
                <a:off x="480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7" name="Line 3544"/>
              <p:cNvSpPr>
                <a:spLocks noChangeShapeType="1"/>
              </p:cNvSpPr>
              <p:nvPr/>
            </p:nvSpPr>
            <p:spPr bwMode="auto">
              <a:xfrm>
                <a:off x="480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8" name="Line 3545"/>
              <p:cNvSpPr>
                <a:spLocks noChangeShapeType="1"/>
              </p:cNvSpPr>
              <p:nvPr/>
            </p:nvSpPr>
            <p:spPr bwMode="auto">
              <a:xfrm>
                <a:off x="4818"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9" name="Line 3546"/>
              <p:cNvSpPr>
                <a:spLocks noChangeShapeType="1"/>
              </p:cNvSpPr>
              <p:nvPr/>
            </p:nvSpPr>
            <p:spPr bwMode="auto">
              <a:xfrm>
                <a:off x="482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0" name="Line 3547"/>
              <p:cNvSpPr>
                <a:spLocks noChangeShapeType="1"/>
              </p:cNvSpPr>
              <p:nvPr/>
            </p:nvSpPr>
            <p:spPr bwMode="auto">
              <a:xfrm>
                <a:off x="483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1" name="Line 3548"/>
              <p:cNvSpPr>
                <a:spLocks noChangeShapeType="1"/>
              </p:cNvSpPr>
              <p:nvPr/>
            </p:nvSpPr>
            <p:spPr bwMode="auto">
              <a:xfrm>
                <a:off x="484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2" name="Line 3549"/>
              <p:cNvSpPr>
                <a:spLocks noChangeShapeType="1"/>
              </p:cNvSpPr>
              <p:nvPr/>
            </p:nvSpPr>
            <p:spPr bwMode="auto">
              <a:xfrm>
                <a:off x="485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3" name="Line 3550"/>
              <p:cNvSpPr>
                <a:spLocks noChangeShapeType="1"/>
              </p:cNvSpPr>
              <p:nvPr/>
            </p:nvSpPr>
            <p:spPr bwMode="auto">
              <a:xfrm>
                <a:off x="4864"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4" name="Line 3551"/>
              <p:cNvSpPr>
                <a:spLocks noChangeShapeType="1"/>
              </p:cNvSpPr>
              <p:nvPr/>
            </p:nvSpPr>
            <p:spPr bwMode="auto">
              <a:xfrm>
                <a:off x="4874"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5" name="Line 3552"/>
              <p:cNvSpPr>
                <a:spLocks noChangeShapeType="1"/>
              </p:cNvSpPr>
              <p:nvPr/>
            </p:nvSpPr>
            <p:spPr bwMode="auto">
              <a:xfrm>
                <a:off x="4882"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6" name="Line 3553"/>
              <p:cNvSpPr>
                <a:spLocks noChangeShapeType="1"/>
              </p:cNvSpPr>
              <p:nvPr/>
            </p:nvSpPr>
            <p:spPr bwMode="auto">
              <a:xfrm>
                <a:off x="489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7" name="Line 3554"/>
              <p:cNvSpPr>
                <a:spLocks noChangeShapeType="1"/>
              </p:cNvSpPr>
              <p:nvPr/>
            </p:nvSpPr>
            <p:spPr bwMode="auto">
              <a:xfrm>
                <a:off x="490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8" name="Line 3555"/>
              <p:cNvSpPr>
                <a:spLocks noChangeShapeType="1"/>
              </p:cNvSpPr>
              <p:nvPr/>
            </p:nvSpPr>
            <p:spPr bwMode="auto">
              <a:xfrm>
                <a:off x="4911"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9" name="Line 3556"/>
              <p:cNvSpPr>
                <a:spLocks noChangeShapeType="1"/>
              </p:cNvSpPr>
              <p:nvPr/>
            </p:nvSpPr>
            <p:spPr bwMode="auto">
              <a:xfrm>
                <a:off x="4919"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0" name="Line 3557"/>
              <p:cNvSpPr>
                <a:spLocks noChangeShapeType="1"/>
              </p:cNvSpPr>
              <p:nvPr/>
            </p:nvSpPr>
            <p:spPr bwMode="auto">
              <a:xfrm>
                <a:off x="492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1" name="Line 3558"/>
              <p:cNvSpPr>
                <a:spLocks noChangeShapeType="1"/>
              </p:cNvSpPr>
              <p:nvPr/>
            </p:nvSpPr>
            <p:spPr bwMode="auto">
              <a:xfrm>
                <a:off x="493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2" name="Line 3559"/>
              <p:cNvSpPr>
                <a:spLocks noChangeShapeType="1"/>
              </p:cNvSpPr>
              <p:nvPr/>
            </p:nvSpPr>
            <p:spPr bwMode="auto">
              <a:xfrm>
                <a:off x="494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3" name="Line 3560"/>
              <p:cNvSpPr>
                <a:spLocks noChangeShapeType="1"/>
              </p:cNvSpPr>
              <p:nvPr/>
            </p:nvSpPr>
            <p:spPr bwMode="auto">
              <a:xfrm>
                <a:off x="495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4" name="Line 3561"/>
              <p:cNvSpPr>
                <a:spLocks noChangeShapeType="1"/>
              </p:cNvSpPr>
              <p:nvPr/>
            </p:nvSpPr>
            <p:spPr bwMode="auto">
              <a:xfrm>
                <a:off x="4965"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5" name="Line 3562"/>
              <p:cNvSpPr>
                <a:spLocks noChangeShapeType="1"/>
              </p:cNvSpPr>
              <p:nvPr/>
            </p:nvSpPr>
            <p:spPr bwMode="auto">
              <a:xfrm>
                <a:off x="497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6" name="Line 3563"/>
              <p:cNvSpPr>
                <a:spLocks noChangeShapeType="1"/>
              </p:cNvSpPr>
              <p:nvPr/>
            </p:nvSpPr>
            <p:spPr bwMode="auto">
              <a:xfrm>
                <a:off x="498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7" name="Line 3564"/>
              <p:cNvSpPr>
                <a:spLocks noChangeShapeType="1"/>
              </p:cNvSpPr>
              <p:nvPr/>
            </p:nvSpPr>
            <p:spPr bwMode="auto">
              <a:xfrm>
                <a:off x="499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8" name="Line 3565"/>
              <p:cNvSpPr>
                <a:spLocks noChangeShapeType="1"/>
              </p:cNvSpPr>
              <p:nvPr/>
            </p:nvSpPr>
            <p:spPr bwMode="auto">
              <a:xfrm>
                <a:off x="500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9" name="Line 3566"/>
              <p:cNvSpPr>
                <a:spLocks noChangeShapeType="1"/>
              </p:cNvSpPr>
              <p:nvPr/>
            </p:nvSpPr>
            <p:spPr bwMode="auto">
              <a:xfrm>
                <a:off x="5011"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0" name="Line 3567"/>
              <p:cNvSpPr>
                <a:spLocks noChangeShapeType="1"/>
              </p:cNvSpPr>
              <p:nvPr/>
            </p:nvSpPr>
            <p:spPr bwMode="auto">
              <a:xfrm>
                <a:off x="5021"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1" name="Line 3568"/>
              <p:cNvSpPr>
                <a:spLocks noChangeShapeType="1"/>
              </p:cNvSpPr>
              <p:nvPr/>
            </p:nvSpPr>
            <p:spPr bwMode="auto">
              <a:xfrm>
                <a:off x="5029"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2" name="Line 3569"/>
              <p:cNvSpPr>
                <a:spLocks noChangeShapeType="1"/>
              </p:cNvSpPr>
              <p:nvPr/>
            </p:nvSpPr>
            <p:spPr bwMode="auto">
              <a:xfrm>
                <a:off x="503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3" name="Line 3570"/>
              <p:cNvSpPr>
                <a:spLocks noChangeShapeType="1"/>
              </p:cNvSpPr>
              <p:nvPr/>
            </p:nvSpPr>
            <p:spPr bwMode="auto">
              <a:xfrm>
                <a:off x="5048"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4" name="Line 3571"/>
              <p:cNvSpPr>
                <a:spLocks noChangeShapeType="1"/>
              </p:cNvSpPr>
              <p:nvPr/>
            </p:nvSpPr>
            <p:spPr bwMode="auto">
              <a:xfrm>
                <a:off x="5057"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5" name="Line 3572"/>
              <p:cNvSpPr>
                <a:spLocks noChangeShapeType="1"/>
              </p:cNvSpPr>
              <p:nvPr/>
            </p:nvSpPr>
            <p:spPr bwMode="auto">
              <a:xfrm>
                <a:off x="506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6" name="Line 3573"/>
              <p:cNvSpPr>
                <a:spLocks noChangeShapeType="1"/>
              </p:cNvSpPr>
              <p:nvPr/>
            </p:nvSpPr>
            <p:spPr bwMode="auto">
              <a:xfrm>
                <a:off x="5075"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7" name="Line 3574"/>
              <p:cNvSpPr>
                <a:spLocks noChangeShapeType="1"/>
              </p:cNvSpPr>
              <p:nvPr/>
            </p:nvSpPr>
            <p:spPr bwMode="auto">
              <a:xfrm>
                <a:off x="508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8" name="Line 3575"/>
              <p:cNvSpPr>
                <a:spLocks noChangeShapeType="1"/>
              </p:cNvSpPr>
              <p:nvPr/>
            </p:nvSpPr>
            <p:spPr bwMode="auto">
              <a:xfrm>
                <a:off x="509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9" name="Line 3576"/>
              <p:cNvSpPr>
                <a:spLocks noChangeShapeType="1"/>
              </p:cNvSpPr>
              <p:nvPr/>
            </p:nvSpPr>
            <p:spPr bwMode="auto">
              <a:xfrm>
                <a:off x="510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0" name="Line 3577"/>
              <p:cNvSpPr>
                <a:spLocks noChangeShapeType="1"/>
              </p:cNvSpPr>
              <p:nvPr/>
            </p:nvSpPr>
            <p:spPr bwMode="auto">
              <a:xfrm>
                <a:off x="5112"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1" name="Line 3578"/>
              <p:cNvSpPr>
                <a:spLocks noChangeShapeType="1"/>
              </p:cNvSpPr>
              <p:nvPr/>
            </p:nvSpPr>
            <p:spPr bwMode="auto">
              <a:xfrm>
                <a:off x="5122"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2" name="Line 3579"/>
              <p:cNvSpPr>
                <a:spLocks noChangeShapeType="1"/>
              </p:cNvSpPr>
              <p:nvPr/>
            </p:nvSpPr>
            <p:spPr bwMode="auto">
              <a:xfrm>
                <a:off x="5131"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3" name="Line 3580"/>
              <p:cNvSpPr>
                <a:spLocks noChangeShapeType="1"/>
              </p:cNvSpPr>
              <p:nvPr/>
            </p:nvSpPr>
            <p:spPr bwMode="auto">
              <a:xfrm>
                <a:off x="5140"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4" name="Line 3581"/>
              <p:cNvSpPr>
                <a:spLocks noChangeShapeType="1"/>
              </p:cNvSpPr>
              <p:nvPr/>
            </p:nvSpPr>
            <p:spPr bwMode="auto">
              <a:xfrm>
                <a:off x="5149"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5" name="Line 3582"/>
              <p:cNvSpPr>
                <a:spLocks noChangeShapeType="1"/>
              </p:cNvSpPr>
              <p:nvPr/>
            </p:nvSpPr>
            <p:spPr bwMode="auto">
              <a:xfrm>
                <a:off x="5158"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6" name="Line 3583"/>
              <p:cNvSpPr>
                <a:spLocks noChangeShapeType="1"/>
              </p:cNvSpPr>
              <p:nvPr/>
            </p:nvSpPr>
            <p:spPr bwMode="auto">
              <a:xfrm>
                <a:off x="5168" y="307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7" name="Line 3584"/>
              <p:cNvSpPr>
                <a:spLocks noChangeShapeType="1"/>
              </p:cNvSpPr>
              <p:nvPr/>
            </p:nvSpPr>
            <p:spPr bwMode="auto">
              <a:xfrm>
                <a:off x="5176"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8" name="Line 3585"/>
              <p:cNvSpPr>
                <a:spLocks noChangeShapeType="1"/>
              </p:cNvSpPr>
              <p:nvPr/>
            </p:nvSpPr>
            <p:spPr bwMode="auto">
              <a:xfrm>
                <a:off x="5186"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89" name="Line 3586"/>
              <p:cNvSpPr>
                <a:spLocks noChangeShapeType="1"/>
              </p:cNvSpPr>
              <p:nvPr/>
            </p:nvSpPr>
            <p:spPr bwMode="auto">
              <a:xfrm>
                <a:off x="5195"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0" name="Line 3587"/>
              <p:cNvSpPr>
                <a:spLocks noChangeShapeType="1"/>
              </p:cNvSpPr>
              <p:nvPr/>
            </p:nvSpPr>
            <p:spPr bwMode="auto">
              <a:xfrm>
                <a:off x="5204"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1" name="Line 3588"/>
              <p:cNvSpPr>
                <a:spLocks noChangeShapeType="1"/>
              </p:cNvSpPr>
              <p:nvPr/>
            </p:nvSpPr>
            <p:spPr bwMode="auto">
              <a:xfrm>
                <a:off x="5213" y="30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2" name="Line 3589"/>
              <p:cNvSpPr>
                <a:spLocks noChangeShapeType="1"/>
              </p:cNvSpPr>
              <p:nvPr/>
            </p:nvSpPr>
            <p:spPr bwMode="auto">
              <a:xfrm>
                <a:off x="5222" y="30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3" name="Line 3590"/>
              <p:cNvSpPr>
                <a:spLocks noChangeShapeType="1"/>
              </p:cNvSpPr>
              <p:nvPr/>
            </p:nvSpPr>
            <p:spPr bwMode="auto">
              <a:xfrm>
                <a:off x="3579" y="3076"/>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94" name="Line 3591"/>
              <p:cNvSpPr>
                <a:spLocks noChangeShapeType="1"/>
              </p:cNvSpPr>
              <p:nvPr/>
            </p:nvSpPr>
            <p:spPr bwMode="auto">
              <a:xfrm flipH="1">
                <a:off x="5212" y="3076"/>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1" name="Line 3598"/>
              <p:cNvSpPr>
                <a:spLocks noChangeShapeType="1"/>
              </p:cNvSpPr>
              <p:nvPr/>
            </p:nvSpPr>
            <p:spPr bwMode="auto">
              <a:xfrm>
                <a:off x="357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2" name="Line 3599"/>
              <p:cNvSpPr>
                <a:spLocks noChangeShapeType="1"/>
              </p:cNvSpPr>
              <p:nvPr/>
            </p:nvSpPr>
            <p:spPr bwMode="auto">
              <a:xfrm>
                <a:off x="358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3" name="Line 3600"/>
              <p:cNvSpPr>
                <a:spLocks noChangeShapeType="1"/>
              </p:cNvSpPr>
              <p:nvPr/>
            </p:nvSpPr>
            <p:spPr bwMode="auto">
              <a:xfrm>
                <a:off x="359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4" name="Line 3601"/>
              <p:cNvSpPr>
                <a:spLocks noChangeShapeType="1"/>
              </p:cNvSpPr>
              <p:nvPr/>
            </p:nvSpPr>
            <p:spPr bwMode="auto">
              <a:xfrm>
                <a:off x="360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5" name="Line 3602"/>
              <p:cNvSpPr>
                <a:spLocks noChangeShapeType="1"/>
              </p:cNvSpPr>
              <p:nvPr/>
            </p:nvSpPr>
            <p:spPr bwMode="auto">
              <a:xfrm>
                <a:off x="3615"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6" name="Line 3603"/>
              <p:cNvSpPr>
                <a:spLocks noChangeShapeType="1"/>
              </p:cNvSpPr>
              <p:nvPr/>
            </p:nvSpPr>
            <p:spPr bwMode="auto">
              <a:xfrm>
                <a:off x="362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7" name="Line 3604"/>
              <p:cNvSpPr>
                <a:spLocks noChangeShapeType="1"/>
              </p:cNvSpPr>
              <p:nvPr/>
            </p:nvSpPr>
            <p:spPr bwMode="auto">
              <a:xfrm>
                <a:off x="363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8" name="Line 3605"/>
              <p:cNvSpPr>
                <a:spLocks noChangeShapeType="1"/>
              </p:cNvSpPr>
              <p:nvPr/>
            </p:nvSpPr>
            <p:spPr bwMode="auto">
              <a:xfrm>
                <a:off x="364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09" name="Line 3606"/>
              <p:cNvSpPr>
                <a:spLocks noChangeShapeType="1"/>
              </p:cNvSpPr>
              <p:nvPr/>
            </p:nvSpPr>
            <p:spPr bwMode="auto">
              <a:xfrm>
                <a:off x="3652"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0" name="Line 3607"/>
              <p:cNvSpPr>
                <a:spLocks noChangeShapeType="1"/>
              </p:cNvSpPr>
              <p:nvPr/>
            </p:nvSpPr>
            <p:spPr bwMode="auto">
              <a:xfrm>
                <a:off x="3662"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1" name="Line 3608"/>
              <p:cNvSpPr>
                <a:spLocks noChangeShapeType="1"/>
              </p:cNvSpPr>
              <p:nvPr/>
            </p:nvSpPr>
            <p:spPr bwMode="auto">
              <a:xfrm>
                <a:off x="3670"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2" name="Line 3609"/>
              <p:cNvSpPr>
                <a:spLocks noChangeShapeType="1"/>
              </p:cNvSpPr>
              <p:nvPr/>
            </p:nvSpPr>
            <p:spPr bwMode="auto">
              <a:xfrm>
                <a:off x="368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3" name="Line 3610"/>
              <p:cNvSpPr>
                <a:spLocks noChangeShapeType="1"/>
              </p:cNvSpPr>
              <p:nvPr/>
            </p:nvSpPr>
            <p:spPr bwMode="auto">
              <a:xfrm>
                <a:off x="368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4" name="Line 3611"/>
              <p:cNvSpPr>
                <a:spLocks noChangeShapeType="1"/>
              </p:cNvSpPr>
              <p:nvPr/>
            </p:nvSpPr>
            <p:spPr bwMode="auto">
              <a:xfrm>
                <a:off x="369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5" name="Line 3612"/>
              <p:cNvSpPr>
                <a:spLocks noChangeShapeType="1"/>
              </p:cNvSpPr>
              <p:nvPr/>
            </p:nvSpPr>
            <p:spPr bwMode="auto">
              <a:xfrm>
                <a:off x="370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6" name="Line 3613"/>
              <p:cNvSpPr>
                <a:spLocks noChangeShapeType="1"/>
              </p:cNvSpPr>
              <p:nvPr/>
            </p:nvSpPr>
            <p:spPr bwMode="auto">
              <a:xfrm>
                <a:off x="3716"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7" name="Line 3614"/>
              <p:cNvSpPr>
                <a:spLocks noChangeShapeType="1"/>
              </p:cNvSpPr>
              <p:nvPr/>
            </p:nvSpPr>
            <p:spPr bwMode="auto">
              <a:xfrm>
                <a:off x="372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8" name="Line 3615"/>
              <p:cNvSpPr>
                <a:spLocks noChangeShapeType="1"/>
              </p:cNvSpPr>
              <p:nvPr/>
            </p:nvSpPr>
            <p:spPr bwMode="auto">
              <a:xfrm>
                <a:off x="373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19" name="Line 3616"/>
              <p:cNvSpPr>
                <a:spLocks noChangeShapeType="1"/>
              </p:cNvSpPr>
              <p:nvPr/>
            </p:nvSpPr>
            <p:spPr bwMode="auto">
              <a:xfrm>
                <a:off x="374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0" name="Line 3617"/>
              <p:cNvSpPr>
                <a:spLocks noChangeShapeType="1"/>
              </p:cNvSpPr>
              <p:nvPr/>
            </p:nvSpPr>
            <p:spPr bwMode="auto">
              <a:xfrm>
                <a:off x="375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1" name="Line 3618"/>
              <p:cNvSpPr>
                <a:spLocks noChangeShapeType="1"/>
              </p:cNvSpPr>
              <p:nvPr/>
            </p:nvSpPr>
            <p:spPr bwMode="auto">
              <a:xfrm>
                <a:off x="3762"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2" name="Line 3619"/>
              <p:cNvSpPr>
                <a:spLocks noChangeShapeType="1"/>
              </p:cNvSpPr>
              <p:nvPr/>
            </p:nvSpPr>
            <p:spPr bwMode="auto">
              <a:xfrm>
                <a:off x="3772"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3" name="Line 3620"/>
              <p:cNvSpPr>
                <a:spLocks noChangeShapeType="1"/>
              </p:cNvSpPr>
              <p:nvPr/>
            </p:nvSpPr>
            <p:spPr bwMode="auto">
              <a:xfrm>
                <a:off x="3780"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4" name="Line 3621"/>
              <p:cNvSpPr>
                <a:spLocks noChangeShapeType="1"/>
              </p:cNvSpPr>
              <p:nvPr/>
            </p:nvSpPr>
            <p:spPr bwMode="auto">
              <a:xfrm>
                <a:off x="379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5" name="Line 3622"/>
              <p:cNvSpPr>
                <a:spLocks noChangeShapeType="1"/>
              </p:cNvSpPr>
              <p:nvPr/>
            </p:nvSpPr>
            <p:spPr bwMode="auto">
              <a:xfrm>
                <a:off x="379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6" name="Line 3623"/>
              <p:cNvSpPr>
                <a:spLocks noChangeShapeType="1"/>
              </p:cNvSpPr>
              <p:nvPr/>
            </p:nvSpPr>
            <p:spPr bwMode="auto">
              <a:xfrm>
                <a:off x="3809"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7" name="Line 3624"/>
              <p:cNvSpPr>
                <a:spLocks noChangeShapeType="1"/>
              </p:cNvSpPr>
              <p:nvPr/>
            </p:nvSpPr>
            <p:spPr bwMode="auto">
              <a:xfrm>
                <a:off x="3817"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8" name="Line 3625"/>
              <p:cNvSpPr>
                <a:spLocks noChangeShapeType="1"/>
              </p:cNvSpPr>
              <p:nvPr/>
            </p:nvSpPr>
            <p:spPr bwMode="auto">
              <a:xfrm>
                <a:off x="382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29" name="Line 3626"/>
              <p:cNvSpPr>
                <a:spLocks noChangeShapeType="1"/>
              </p:cNvSpPr>
              <p:nvPr/>
            </p:nvSpPr>
            <p:spPr bwMode="auto">
              <a:xfrm>
                <a:off x="383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0" name="Line 3627"/>
              <p:cNvSpPr>
                <a:spLocks noChangeShapeType="1"/>
              </p:cNvSpPr>
              <p:nvPr/>
            </p:nvSpPr>
            <p:spPr bwMode="auto">
              <a:xfrm>
                <a:off x="384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1" name="Line 3628"/>
              <p:cNvSpPr>
                <a:spLocks noChangeShapeType="1"/>
              </p:cNvSpPr>
              <p:nvPr/>
            </p:nvSpPr>
            <p:spPr bwMode="auto">
              <a:xfrm>
                <a:off x="385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2" name="Line 3629"/>
              <p:cNvSpPr>
                <a:spLocks noChangeShapeType="1"/>
              </p:cNvSpPr>
              <p:nvPr/>
            </p:nvSpPr>
            <p:spPr bwMode="auto">
              <a:xfrm>
                <a:off x="3863"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3" name="Line 3630"/>
              <p:cNvSpPr>
                <a:spLocks noChangeShapeType="1"/>
              </p:cNvSpPr>
              <p:nvPr/>
            </p:nvSpPr>
            <p:spPr bwMode="auto">
              <a:xfrm>
                <a:off x="387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4" name="Line 3631"/>
              <p:cNvSpPr>
                <a:spLocks noChangeShapeType="1"/>
              </p:cNvSpPr>
              <p:nvPr/>
            </p:nvSpPr>
            <p:spPr bwMode="auto">
              <a:xfrm>
                <a:off x="388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5" name="Line 3632"/>
              <p:cNvSpPr>
                <a:spLocks noChangeShapeType="1"/>
              </p:cNvSpPr>
              <p:nvPr/>
            </p:nvSpPr>
            <p:spPr bwMode="auto">
              <a:xfrm>
                <a:off x="389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6" name="Line 3633"/>
              <p:cNvSpPr>
                <a:spLocks noChangeShapeType="1"/>
              </p:cNvSpPr>
              <p:nvPr/>
            </p:nvSpPr>
            <p:spPr bwMode="auto">
              <a:xfrm>
                <a:off x="390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7" name="Line 3634"/>
              <p:cNvSpPr>
                <a:spLocks noChangeShapeType="1"/>
              </p:cNvSpPr>
              <p:nvPr/>
            </p:nvSpPr>
            <p:spPr bwMode="auto">
              <a:xfrm>
                <a:off x="3909"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8" name="Line 3635"/>
              <p:cNvSpPr>
                <a:spLocks noChangeShapeType="1"/>
              </p:cNvSpPr>
              <p:nvPr/>
            </p:nvSpPr>
            <p:spPr bwMode="auto">
              <a:xfrm>
                <a:off x="3919"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39" name="Line 3636"/>
              <p:cNvSpPr>
                <a:spLocks noChangeShapeType="1"/>
              </p:cNvSpPr>
              <p:nvPr/>
            </p:nvSpPr>
            <p:spPr bwMode="auto">
              <a:xfrm>
                <a:off x="3927"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0" name="Line 3637"/>
              <p:cNvSpPr>
                <a:spLocks noChangeShapeType="1"/>
              </p:cNvSpPr>
              <p:nvPr/>
            </p:nvSpPr>
            <p:spPr bwMode="auto">
              <a:xfrm>
                <a:off x="393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1" name="Line 3638"/>
              <p:cNvSpPr>
                <a:spLocks noChangeShapeType="1"/>
              </p:cNvSpPr>
              <p:nvPr/>
            </p:nvSpPr>
            <p:spPr bwMode="auto">
              <a:xfrm>
                <a:off x="394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2" name="Line 3639"/>
              <p:cNvSpPr>
                <a:spLocks noChangeShapeType="1"/>
              </p:cNvSpPr>
              <p:nvPr/>
            </p:nvSpPr>
            <p:spPr bwMode="auto">
              <a:xfrm>
                <a:off x="395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3" name="Line 3640"/>
              <p:cNvSpPr>
                <a:spLocks noChangeShapeType="1"/>
              </p:cNvSpPr>
              <p:nvPr/>
            </p:nvSpPr>
            <p:spPr bwMode="auto">
              <a:xfrm>
                <a:off x="396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4" name="Line 3641"/>
              <p:cNvSpPr>
                <a:spLocks noChangeShapeType="1"/>
              </p:cNvSpPr>
              <p:nvPr/>
            </p:nvSpPr>
            <p:spPr bwMode="auto">
              <a:xfrm>
                <a:off x="3973"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5" name="Line 3642"/>
              <p:cNvSpPr>
                <a:spLocks noChangeShapeType="1"/>
              </p:cNvSpPr>
              <p:nvPr/>
            </p:nvSpPr>
            <p:spPr bwMode="auto">
              <a:xfrm>
                <a:off x="398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6" name="Line 3643"/>
              <p:cNvSpPr>
                <a:spLocks noChangeShapeType="1"/>
              </p:cNvSpPr>
              <p:nvPr/>
            </p:nvSpPr>
            <p:spPr bwMode="auto">
              <a:xfrm>
                <a:off x="399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7" name="Line 3644"/>
              <p:cNvSpPr>
                <a:spLocks noChangeShapeType="1"/>
              </p:cNvSpPr>
              <p:nvPr/>
            </p:nvSpPr>
            <p:spPr bwMode="auto">
              <a:xfrm>
                <a:off x="400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8" name="Line 3645"/>
              <p:cNvSpPr>
                <a:spLocks noChangeShapeType="1"/>
              </p:cNvSpPr>
              <p:nvPr/>
            </p:nvSpPr>
            <p:spPr bwMode="auto">
              <a:xfrm>
                <a:off x="4010"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49" name="Line 3646"/>
              <p:cNvSpPr>
                <a:spLocks noChangeShapeType="1"/>
              </p:cNvSpPr>
              <p:nvPr/>
            </p:nvSpPr>
            <p:spPr bwMode="auto">
              <a:xfrm>
                <a:off x="402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0" name="Line 3647"/>
              <p:cNvSpPr>
                <a:spLocks noChangeShapeType="1"/>
              </p:cNvSpPr>
              <p:nvPr/>
            </p:nvSpPr>
            <p:spPr bwMode="auto">
              <a:xfrm>
                <a:off x="402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1" name="Line 3648"/>
              <p:cNvSpPr>
                <a:spLocks noChangeShapeType="1"/>
              </p:cNvSpPr>
              <p:nvPr/>
            </p:nvSpPr>
            <p:spPr bwMode="auto">
              <a:xfrm>
                <a:off x="403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2" name="Line 3649"/>
              <p:cNvSpPr>
                <a:spLocks noChangeShapeType="1"/>
              </p:cNvSpPr>
              <p:nvPr/>
            </p:nvSpPr>
            <p:spPr bwMode="auto">
              <a:xfrm>
                <a:off x="404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3" name="Line 3650"/>
              <p:cNvSpPr>
                <a:spLocks noChangeShapeType="1"/>
              </p:cNvSpPr>
              <p:nvPr/>
            </p:nvSpPr>
            <p:spPr bwMode="auto">
              <a:xfrm>
                <a:off x="4056"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4" name="Line 3651"/>
              <p:cNvSpPr>
                <a:spLocks noChangeShapeType="1"/>
              </p:cNvSpPr>
              <p:nvPr/>
            </p:nvSpPr>
            <p:spPr bwMode="auto">
              <a:xfrm>
                <a:off x="4066"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5" name="Line 3652"/>
              <p:cNvSpPr>
                <a:spLocks noChangeShapeType="1"/>
              </p:cNvSpPr>
              <p:nvPr/>
            </p:nvSpPr>
            <p:spPr bwMode="auto">
              <a:xfrm>
                <a:off x="4074"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6" name="Line 3653"/>
              <p:cNvSpPr>
                <a:spLocks noChangeShapeType="1"/>
              </p:cNvSpPr>
              <p:nvPr/>
            </p:nvSpPr>
            <p:spPr bwMode="auto">
              <a:xfrm>
                <a:off x="408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7" name="Line 3654"/>
              <p:cNvSpPr>
                <a:spLocks noChangeShapeType="1"/>
              </p:cNvSpPr>
              <p:nvPr/>
            </p:nvSpPr>
            <p:spPr bwMode="auto">
              <a:xfrm>
                <a:off x="409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8" name="Line 3655"/>
              <p:cNvSpPr>
                <a:spLocks noChangeShapeType="1"/>
              </p:cNvSpPr>
              <p:nvPr/>
            </p:nvSpPr>
            <p:spPr bwMode="auto">
              <a:xfrm>
                <a:off x="410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59" name="Line 3656"/>
              <p:cNvSpPr>
                <a:spLocks noChangeShapeType="1"/>
              </p:cNvSpPr>
              <p:nvPr/>
            </p:nvSpPr>
            <p:spPr bwMode="auto">
              <a:xfrm>
                <a:off x="411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0" name="Line 3657"/>
              <p:cNvSpPr>
                <a:spLocks noChangeShapeType="1"/>
              </p:cNvSpPr>
              <p:nvPr/>
            </p:nvSpPr>
            <p:spPr bwMode="auto">
              <a:xfrm>
                <a:off x="4120"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1" name="Line 3658"/>
              <p:cNvSpPr>
                <a:spLocks noChangeShapeType="1"/>
              </p:cNvSpPr>
              <p:nvPr/>
            </p:nvSpPr>
            <p:spPr bwMode="auto">
              <a:xfrm>
                <a:off x="413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62" name="Line 3659"/>
              <p:cNvSpPr>
                <a:spLocks noChangeShapeType="1"/>
              </p:cNvSpPr>
              <p:nvPr/>
            </p:nvSpPr>
            <p:spPr bwMode="auto">
              <a:xfrm>
                <a:off x="413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4" name="Group 3861"/>
            <p:cNvGrpSpPr>
              <a:grpSpLocks/>
            </p:cNvGrpSpPr>
            <p:nvPr/>
          </p:nvGrpSpPr>
          <p:grpSpPr bwMode="auto">
            <a:xfrm>
              <a:off x="3579" y="2749"/>
              <a:ext cx="1653" cy="164"/>
              <a:chOff x="3579" y="2749"/>
              <a:chExt cx="1653" cy="164"/>
            </a:xfrm>
          </p:grpSpPr>
          <p:sp>
            <p:nvSpPr>
              <p:cNvPr id="4363" name="Line 3661"/>
              <p:cNvSpPr>
                <a:spLocks noChangeShapeType="1"/>
              </p:cNvSpPr>
              <p:nvPr/>
            </p:nvSpPr>
            <p:spPr bwMode="auto">
              <a:xfrm>
                <a:off x="414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4" name="Line 3662"/>
              <p:cNvSpPr>
                <a:spLocks noChangeShapeType="1"/>
              </p:cNvSpPr>
              <p:nvPr/>
            </p:nvSpPr>
            <p:spPr bwMode="auto">
              <a:xfrm>
                <a:off x="415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5" name="Line 3663"/>
              <p:cNvSpPr>
                <a:spLocks noChangeShapeType="1"/>
              </p:cNvSpPr>
              <p:nvPr/>
            </p:nvSpPr>
            <p:spPr bwMode="auto">
              <a:xfrm>
                <a:off x="4166"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6" name="Line 3664"/>
              <p:cNvSpPr>
                <a:spLocks noChangeShapeType="1"/>
              </p:cNvSpPr>
              <p:nvPr/>
            </p:nvSpPr>
            <p:spPr bwMode="auto">
              <a:xfrm>
                <a:off x="417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7" name="Line 3665"/>
              <p:cNvSpPr>
                <a:spLocks noChangeShapeType="1"/>
              </p:cNvSpPr>
              <p:nvPr/>
            </p:nvSpPr>
            <p:spPr bwMode="auto">
              <a:xfrm>
                <a:off x="418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8" name="Line 3666"/>
              <p:cNvSpPr>
                <a:spLocks noChangeShapeType="1"/>
              </p:cNvSpPr>
              <p:nvPr/>
            </p:nvSpPr>
            <p:spPr bwMode="auto">
              <a:xfrm>
                <a:off x="419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9" name="Line 3667"/>
              <p:cNvSpPr>
                <a:spLocks noChangeShapeType="1"/>
              </p:cNvSpPr>
              <p:nvPr/>
            </p:nvSpPr>
            <p:spPr bwMode="auto">
              <a:xfrm>
                <a:off x="4203"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0" name="Line 3668"/>
              <p:cNvSpPr>
                <a:spLocks noChangeShapeType="1"/>
              </p:cNvSpPr>
              <p:nvPr/>
            </p:nvSpPr>
            <p:spPr bwMode="auto">
              <a:xfrm>
                <a:off x="4213"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1" name="Line 3669"/>
              <p:cNvSpPr>
                <a:spLocks noChangeShapeType="1"/>
              </p:cNvSpPr>
              <p:nvPr/>
            </p:nvSpPr>
            <p:spPr bwMode="auto">
              <a:xfrm>
                <a:off x="4221"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2" name="Line 3670"/>
              <p:cNvSpPr>
                <a:spLocks noChangeShapeType="1"/>
              </p:cNvSpPr>
              <p:nvPr/>
            </p:nvSpPr>
            <p:spPr bwMode="auto">
              <a:xfrm>
                <a:off x="423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3" name="Line 3671"/>
              <p:cNvSpPr>
                <a:spLocks noChangeShapeType="1"/>
              </p:cNvSpPr>
              <p:nvPr/>
            </p:nvSpPr>
            <p:spPr bwMode="auto">
              <a:xfrm>
                <a:off x="424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4" name="Line 3672"/>
              <p:cNvSpPr>
                <a:spLocks noChangeShapeType="1"/>
              </p:cNvSpPr>
              <p:nvPr/>
            </p:nvSpPr>
            <p:spPr bwMode="auto">
              <a:xfrm>
                <a:off x="424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5" name="Line 3673"/>
              <p:cNvSpPr>
                <a:spLocks noChangeShapeType="1"/>
              </p:cNvSpPr>
              <p:nvPr/>
            </p:nvSpPr>
            <p:spPr bwMode="auto">
              <a:xfrm>
                <a:off x="425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6" name="Line 3674"/>
              <p:cNvSpPr>
                <a:spLocks noChangeShapeType="1"/>
              </p:cNvSpPr>
              <p:nvPr/>
            </p:nvSpPr>
            <p:spPr bwMode="auto">
              <a:xfrm>
                <a:off x="4267"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7" name="Line 3675"/>
              <p:cNvSpPr>
                <a:spLocks noChangeShapeType="1"/>
              </p:cNvSpPr>
              <p:nvPr/>
            </p:nvSpPr>
            <p:spPr bwMode="auto">
              <a:xfrm>
                <a:off x="427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8" name="Line 3676"/>
              <p:cNvSpPr>
                <a:spLocks noChangeShapeType="1"/>
              </p:cNvSpPr>
              <p:nvPr/>
            </p:nvSpPr>
            <p:spPr bwMode="auto">
              <a:xfrm>
                <a:off x="428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79" name="Line 3677"/>
              <p:cNvSpPr>
                <a:spLocks noChangeShapeType="1"/>
              </p:cNvSpPr>
              <p:nvPr/>
            </p:nvSpPr>
            <p:spPr bwMode="auto">
              <a:xfrm>
                <a:off x="429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0" name="Line 3678"/>
              <p:cNvSpPr>
                <a:spLocks noChangeShapeType="1"/>
              </p:cNvSpPr>
              <p:nvPr/>
            </p:nvSpPr>
            <p:spPr bwMode="auto">
              <a:xfrm>
                <a:off x="430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1" name="Line 3679"/>
              <p:cNvSpPr>
                <a:spLocks noChangeShapeType="1"/>
              </p:cNvSpPr>
              <p:nvPr/>
            </p:nvSpPr>
            <p:spPr bwMode="auto">
              <a:xfrm>
                <a:off x="4313"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2" name="Line 3680"/>
              <p:cNvSpPr>
                <a:spLocks noChangeShapeType="1"/>
              </p:cNvSpPr>
              <p:nvPr/>
            </p:nvSpPr>
            <p:spPr bwMode="auto">
              <a:xfrm>
                <a:off x="4323"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3" name="Line 3681"/>
              <p:cNvSpPr>
                <a:spLocks noChangeShapeType="1"/>
              </p:cNvSpPr>
              <p:nvPr/>
            </p:nvSpPr>
            <p:spPr bwMode="auto">
              <a:xfrm>
                <a:off x="4331"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4" name="Line 3682"/>
              <p:cNvSpPr>
                <a:spLocks noChangeShapeType="1"/>
              </p:cNvSpPr>
              <p:nvPr/>
            </p:nvSpPr>
            <p:spPr bwMode="auto">
              <a:xfrm>
                <a:off x="434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5" name="Line 3683"/>
              <p:cNvSpPr>
                <a:spLocks noChangeShapeType="1"/>
              </p:cNvSpPr>
              <p:nvPr/>
            </p:nvSpPr>
            <p:spPr bwMode="auto">
              <a:xfrm>
                <a:off x="435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6" name="Line 3684"/>
              <p:cNvSpPr>
                <a:spLocks noChangeShapeType="1"/>
              </p:cNvSpPr>
              <p:nvPr/>
            </p:nvSpPr>
            <p:spPr bwMode="auto">
              <a:xfrm>
                <a:off x="4360"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7" name="Line 3685"/>
              <p:cNvSpPr>
                <a:spLocks noChangeShapeType="1"/>
              </p:cNvSpPr>
              <p:nvPr/>
            </p:nvSpPr>
            <p:spPr bwMode="auto">
              <a:xfrm>
                <a:off x="4368"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8" name="Line 3686"/>
              <p:cNvSpPr>
                <a:spLocks noChangeShapeType="1"/>
              </p:cNvSpPr>
              <p:nvPr/>
            </p:nvSpPr>
            <p:spPr bwMode="auto">
              <a:xfrm>
                <a:off x="437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89" name="Line 3687"/>
              <p:cNvSpPr>
                <a:spLocks noChangeShapeType="1"/>
              </p:cNvSpPr>
              <p:nvPr/>
            </p:nvSpPr>
            <p:spPr bwMode="auto">
              <a:xfrm>
                <a:off x="438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0" name="Line 3688"/>
              <p:cNvSpPr>
                <a:spLocks noChangeShapeType="1"/>
              </p:cNvSpPr>
              <p:nvPr/>
            </p:nvSpPr>
            <p:spPr bwMode="auto">
              <a:xfrm>
                <a:off x="439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1" name="Line 3689"/>
              <p:cNvSpPr>
                <a:spLocks noChangeShapeType="1"/>
              </p:cNvSpPr>
              <p:nvPr/>
            </p:nvSpPr>
            <p:spPr bwMode="auto">
              <a:xfrm>
                <a:off x="440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2" name="Line 3690"/>
              <p:cNvSpPr>
                <a:spLocks noChangeShapeType="1"/>
              </p:cNvSpPr>
              <p:nvPr/>
            </p:nvSpPr>
            <p:spPr bwMode="auto">
              <a:xfrm>
                <a:off x="4414"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3" name="Line 3691"/>
              <p:cNvSpPr>
                <a:spLocks noChangeShapeType="1"/>
              </p:cNvSpPr>
              <p:nvPr/>
            </p:nvSpPr>
            <p:spPr bwMode="auto">
              <a:xfrm>
                <a:off x="442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4" name="Line 3692"/>
              <p:cNvSpPr>
                <a:spLocks noChangeShapeType="1"/>
              </p:cNvSpPr>
              <p:nvPr/>
            </p:nvSpPr>
            <p:spPr bwMode="auto">
              <a:xfrm>
                <a:off x="443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5" name="Line 3693"/>
              <p:cNvSpPr>
                <a:spLocks noChangeShapeType="1"/>
              </p:cNvSpPr>
              <p:nvPr/>
            </p:nvSpPr>
            <p:spPr bwMode="auto">
              <a:xfrm>
                <a:off x="444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6" name="Line 3694"/>
              <p:cNvSpPr>
                <a:spLocks noChangeShapeType="1"/>
              </p:cNvSpPr>
              <p:nvPr/>
            </p:nvSpPr>
            <p:spPr bwMode="auto">
              <a:xfrm>
                <a:off x="445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7" name="Line 3695"/>
              <p:cNvSpPr>
                <a:spLocks noChangeShapeType="1"/>
              </p:cNvSpPr>
              <p:nvPr/>
            </p:nvSpPr>
            <p:spPr bwMode="auto">
              <a:xfrm>
                <a:off x="4460"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8" name="Line 3696"/>
              <p:cNvSpPr>
                <a:spLocks noChangeShapeType="1"/>
              </p:cNvSpPr>
              <p:nvPr/>
            </p:nvSpPr>
            <p:spPr bwMode="auto">
              <a:xfrm>
                <a:off x="4470"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99" name="Line 3697"/>
              <p:cNvSpPr>
                <a:spLocks noChangeShapeType="1"/>
              </p:cNvSpPr>
              <p:nvPr/>
            </p:nvSpPr>
            <p:spPr bwMode="auto">
              <a:xfrm>
                <a:off x="4478"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0" name="Line 3698"/>
              <p:cNvSpPr>
                <a:spLocks noChangeShapeType="1"/>
              </p:cNvSpPr>
              <p:nvPr/>
            </p:nvSpPr>
            <p:spPr bwMode="auto">
              <a:xfrm>
                <a:off x="448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1" name="Line 3699"/>
              <p:cNvSpPr>
                <a:spLocks noChangeShapeType="1"/>
              </p:cNvSpPr>
              <p:nvPr/>
            </p:nvSpPr>
            <p:spPr bwMode="auto">
              <a:xfrm>
                <a:off x="449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2" name="Line 3700"/>
              <p:cNvSpPr>
                <a:spLocks noChangeShapeType="1"/>
              </p:cNvSpPr>
              <p:nvPr/>
            </p:nvSpPr>
            <p:spPr bwMode="auto">
              <a:xfrm>
                <a:off x="450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3" name="Line 3701"/>
              <p:cNvSpPr>
                <a:spLocks noChangeShapeType="1"/>
              </p:cNvSpPr>
              <p:nvPr/>
            </p:nvSpPr>
            <p:spPr bwMode="auto">
              <a:xfrm>
                <a:off x="451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4" name="Line 3702"/>
              <p:cNvSpPr>
                <a:spLocks noChangeShapeType="1"/>
              </p:cNvSpPr>
              <p:nvPr/>
            </p:nvSpPr>
            <p:spPr bwMode="auto">
              <a:xfrm>
                <a:off x="4524"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5" name="Line 3703"/>
              <p:cNvSpPr>
                <a:spLocks noChangeShapeType="1"/>
              </p:cNvSpPr>
              <p:nvPr/>
            </p:nvSpPr>
            <p:spPr bwMode="auto">
              <a:xfrm>
                <a:off x="453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6" name="Line 3704"/>
              <p:cNvSpPr>
                <a:spLocks noChangeShapeType="1"/>
              </p:cNvSpPr>
              <p:nvPr/>
            </p:nvSpPr>
            <p:spPr bwMode="auto">
              <a:xfrm>
                <a:off x="454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7" name="Line 3705"/>
              <p:cNvSpPr>
                <a:spLocks noChangeShapeType="1"/>
              </p:cNvSpPr>
              <p:nvPr/>
            </p:nvSpPr>
            <p:spPr bwMode="auto">
              <a:xfrm>
                <a:off x="455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8" name="Line 3706"/>
              <p:cNvSpPr>
                <a:spLocks noChangeShapeType="1"/>
              </p:cNvSpPr>
              <p:nvPr/>
            </p:nvSpPr>
            <p:spPr bwMode="auto">
              <a:xfrm>
                <a:off x="4561"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09" name="Line 3707"/>
              <p:cNvSpPr>
                <a:spLocks noChangeShapeType="1"/>
              </p:cNvSpPr>
              <p:nvPr/>
            </p:nvSpPr>
            <p:spPr bwMode="auto">
              <a:xfrm>
                <a:off x="457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0" name="Line 3708"/>
              <p:cNvSpPr>
                <a:spLocks noChangeShapeType="1"/>
              </p:cNvSpPr>
              <p:nvPr/>
            </p:nvSpPr>
            <p:spPr bwMode="auto">
              <a:xfrm>
                <a:off x="458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1" name="Line 3709"/>
              <p:cNvSpPr>
                <a:spLocks noChangeShapeType="1"/>
              </p:cNvSpPr>
              <p:nvPr/>
            </p:nvSpPr>
            <p:spPr bwMode="auto">
              <a:xfrm>
                <a:off x="458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2" name="Line 3710"/>
              <p:cNvSpPr>
                <a:spLocks noChangeShapeType="1"/>
              </p:cNvSpPr>
              <p:nvPr/>
            </p:nvSpPr>
            <p:spPr bwMode="auto">
              <a:xfrm>
                <a:off x="459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3" name="Line 3711"/>
              <p:cNvSpPr>
                <a:spLocks noChangeShapeType="1"/>
              </p:cNvSpPr>
              <p:nvPr/>
            </p:nvSpPr>
            <p:spPr bwMode="auto">
              <a:xfrm>
                <a:off x="4607"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4" name="Line 3712"/>
              <p:cNvSpPr>
                <a:spLocks noChangeShapeType="1"/>
              </p:cNvSpPr>
              <p:nvPr/>
            </p:nvSpPr>
            <p:spPr bwMode="auto">
              <a:xfrm>
                <a:off x="4617"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5" name="Line 3713"/>
              <p:cNvSpPr>
                <a:spLocks noChangeShapeType="1"/>
              </p:cNvSpPr>
              <p:nvPr/>
            </p:nvSpPr>
            <p:spPr bwMode="auto">
              <a:xfrm>
                <a:off x="4625"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6" name="Line 3714"/>
              <p:cNvSpPr>
                <a:spLocks noChangeShapeType="1"/>
              </p:cNvSpPr>
              <p:nvPr/>
            </p:nvSpPr>
            <p:spPr bwMode="auto">
              <a:xfrm>
                <a:off x="463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7" name="Line 3715"/>
              <p:cNvSpPr>
                <a:spLocks noChangeShapeType="1"/>
              </p:cNvSpPr>
              <p:nvPr/>
            </p:nvSpPr>
            <p:spPr bwMode="auto">
              <a:xfrm>
                <a:off x="464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8" name="Line 3716"/>
              <p:cNvSpPr>
                <a:spLocks noChangeShapeType="1"/>
              </p:cNvSpPr>
              <p:nvPr/>
            </p:nvSpPr>
            <p:spPr bwMode="auto">
              <a:xfrm>
                <a:off x="465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19" name="Line 3717"/>
              <p:cNvSpPr>
                <a:spLocks noChangeShapeType="1"/>
              </p:cNvSpPr>
              <p:nvPr/>
            </p:nvSpPr>
            <p:spPr bwMode="auto">
              <a:xfrm>
                <a:off x="466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0" name="Line 3718"/>
              <p:cNvSpPr>
                <a:spLocks noChangeShapeType="1"/>
              </p:cNvSpPr>
              <p:nvPr/>
            </p:nvSpPr>
            <p:spPr bwMode="auto">
              <a:xfrm>
                <a:off x="4671"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1" name="Line 3719"/>
              <p:cNvSpPr>
                <a:spLocks noChangeShapeType="1"/>
              </p:cNvSpPr>
              <p:nvPr/>
            </p:nvSpPr>
            <p:spPr bwMode="auto">
              <a:xfrm>
                <a:off x="468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2" name="Line 3720"/>
              <p:cNvSpPr>
                <a:spLocks noChangeShapeType="1"/>
              </p:cNvSpPr>
              <p:nvPr/>
            </p:nvSpPr>
            <p:spPr bwMode="auto">
              <a:xfrm>
                <a:off x="469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3" name="Line 3721"/>
              <p:cNvSpPr>
                <a:spLocks noChangeShapeType="1"/>
              </p:cNvSpPr>
              <p:nvPr/>
            </p:nvSpPr>
            <p:spPr bwMode="auto">
              <a:xfrm>
                <a:off x="469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4" name="Line 3722"/>
              <p:cNvSpPr>
                <a:spLocks noChangeShapeType="1"/>
              </p:cNvSpPr>
              <p:nvPr/>
            </p:nvSpPr>
            <p:spPr bwMode="auto">
              <a:xfrm>
                <a:off x="470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5" name="Line 3723"/>
              <p:cNvSpPr>
                <a:spLocks noChangeShapeType="1"/>
              </p:cNvSpPr>
              <p:nvPr/>
            </p:nvSpPr>
            <p:spPr bwMode="auto">
              <a:xfrm>
                <a:off x="4717"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6" name="Line 3724"/>
              <p:cNvSpPr>
                <a:spLocks noChangeShapeType="1"/>
              </p:cNvSpPr>
              <p:nvPr/>
            </p:nvSpPr>
            <p:spPr bwMode="auto">
              <a:xfrm>
                <a:off x="472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7" name="Line 3725"/>
              <p:cNvSpPr>
                <a:spLocks noChangeShapeType="1"/>
              </p:cNvSpPr>
              <p:nvPr/>
            </p:nvSpPr>
            <p:spPr bwMode="auto">
              <a:xfrm>
                <a:off x="473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8" name="Line 3726"/>
              <p:cNvSpPr>
                <a:spLocks noChangeShapeType="1"/>
              </p:cNvSpPr>
              <p:nvPr/>
            </p:nvSpPr>
            <p:spPr bwMode="auto">
              <a:xfrm>
                <a:off x="474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29" name="Line 3727"/>
              <p:cNvSpPr>
                <a:spLocks noChangeShapeType="1"/>
              </p:cNvSpPr>
              <p:nvPr/>
            </p:nvSpPr>
            <p:spPr bwMode="auto">
              <a:xfrm>
                <a:off x="4754"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0" name="Line 3728"/>
              <p:cNvSpPr>
                <a:spLocks noChangeShapeType="1"/>
              </p:cNvSpPr>
              <p:nvPr/>
            </p:nvSpPr>
            <p:spPr bwMode="auto">
              <a:xfrm>
                <a:off x="4764"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1" name="Line 3729"/>
              <p:cNvSpPr>
                <a:spLocks noChangeShapeType="1"/>
              </p:cNvSpPr>
              <p:nvPr/>
            </p:nvSpPr>
            <p:spPr bwMode="auto">
              <a:xfrm>
                <a:off x="4772"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2" name="Line 3730"/>
              <p:cNvSpPr>
                <a:spLocks noChangeShapeType="1"/>
              </p:cNvSpPr>
              <p:nvPr/>
            </p:nvSpPr>
            <p:spPr bwMode="auto">
              <a:xfrm>
                <a:off x="478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3" name="Line 3731"/>
              <p:cNvSpPr>
                <a:spLocks noChangeShapeType="1"/>
              </p:cNvSpPr>
              <p:nvPr/>
            </p:nvSpPr>
            <p:spPr bwMode="auto">
              <a:xfrm>
                <a:off x="479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4" name="Line 3732"/>
              <p:cNvSpPr>
                <a:spLocks noChangeShapeType="1"/>
              </p:cNvSpPr>
              <p:nvPr/>
            </p:nvSpPr>
            <p:spPr bwMode="auto">
              <a:xfrm>
                <a:off x="480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5" name="Line 3733"/>
              <p:cNvSpPr>
                <a:spLocks noChangeShapeType="1"/>
              </p:cNvSpPr>
              <p:nvPr/>
            </p:nvSpPr>
            <p:spPr bwMode="auto">
              <a:xfrm>
                <a:off x="480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6" name="Line 3734"/>
              <p:cNvSpPr>
                <a:spLocks noChangeShapeType="1"/>
              </p:cNvSpPr>
              <p:nvPr/>
            </p:nvSpPr>
            <p:spPr bwMode="auto">
              <a:xfrm>
                <a:off x="4818"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7" name="Line 3735"/>
              <p:cNvSpPr>
                <a:spLocks noChangeShapeType="1"/>
              </p:cNvSpPr>
              <p:nvPr/>
            </p:nvSpPr>
            <p:spPr bwMode="auto">
              <a:xfrm>
                <a:off x="482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8" name="Line 3736"/>
              <p:cNvSpPr>
                <a:spLocks noChangeShapeType="1"/>
              </p:cNvSpPr>
              <p:nvPr/>
            </p:nvSpPr>
            <p:spPr bwMode="auto">
              <a:xfrm>
                <a:off x="483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39" name="Line 3737"/>
              <p:cNvSpPr>
                <a:spLocks noChangeShapeType="1"/>
              </p:cNvSpPr>
              <p:nvPr/>
            </p:nvSpPr>
            <p:spPr bwMode="auto">
              <a:xfrm>
                <a:off x="484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0" name="Line 3738"/>
              <p:cNvSpPr>
                <a:spLocks noChangeShapeType="1"/>
              </p:cNvSpPr>
              <p:nvPr/>
            </p:nvSpPr>
            <p:spPr bwMode="auto">
              <a:xfrm>
                <a:off x="485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1" name="Line 3739"/>
              <p:cNvSpPr>
                <a:spLocks noChangeShapeType="1"/>
              </p:cNvSpPr>
              <p:nvPr/>
            </p:nvSpPr>
            <p:spPr bwMode="auto">
              <a:xfrm>
                <a:off x="4864"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2" name="Line 3740"/>
              <p:cNvSpPr>
                <a:spLocks noChangeShapeType="1"/>
              </p:cNvSpPr>
              <p:nvPr/>
            </p:nvSpPr>
            <p:spPr bwMode="auto">
              <a:xfrm>
                <a:off x="4874"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3" name="Line 3741"/>
              <p:cNvSpPr>
                <a:spLocks noChangeShapeType="1"/>
              </p:cNvSpPr>
              <p:nvPr/>
            </p:nvSpPr>
            <p:spPr bwMode="auto">
              <a:xfrm>
                <a:off x="4882"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4" name="Line 3742"/>
              <p:cNvSpPr>
                <a:spLocks noChangeShapeType="1"/>
              </p:cNvSpPr>
              <p:nvPr/>
            </p:nvSpPr>
            <p:spPr bwMode="auto">
              <a:xfrm>
                <a:off x="489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5" name="Line 3743"/>
              <p:cNvSpPr>
                <a:spLocks noChangeShapeType="1"/>
              </p:cNvSpPr>
              <p:nvPr/>
            </p:nvSpPr>
            <p:spPr bwMode="auto">
              <a:xfrm>
                <a:off x="490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6" name="Line 3744"/>
              <p:cNvSpPr>
                <a:spLocks noChangeShapeType="1"/>
              </p:cNvSpPr>
              <p:nvPr/>
            </p:nvSpPr>
            <p:spPr bwMode="auto">
              <a:xfrm>
                <a:off x="4911"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7" name="Line 3745"/>
              <p:cNvSpPr>
                <a:spLocks noChangeShapeType="1"/>
              </p:cNvSpPr>
              <p:nvPr/>
            </p:nvSpPr>
            <p:spPr bwMode="auto">
              <a:xfrm>
                <a:off x="4919"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8" name="Line 3746"/>
              <p:cNvSpPr>
                <a:spLocks noChangeShapeType="1"/>
              </p:cNvSpPr>
              <p:nvPr/>
            </p:nvSpPr>
            <p:spPr bwMode="auto">
              <a:xfrm>
                <a:off x="492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49" name="Line 3747"/>
              <p:cNvSpPr>
                <a:spLocks noChangeShapeType="1"/>
              </p:cNvSpPr>
              <p:nvPr/>
            </p:nvSpPr>
            <p:spPr bwMode="auto">
              <a:xfrm>
                <a:off x="493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0" name="Line 3748"/>
              <p:cNvSpPr>
                <a:spLocks noChangeShapeType="1"/>
              </p:cNvSpPr>
              <p:nvPr/>
            </p:nvSpPr>
            <p:spPr bwMode="auto">
              <a:xfrm>
                <a:off x="494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1" name="Line 3749"/>
              <p:cNvSpPr>
                <a:spLocks noChangeShapeType="1"/>
              </p:cNvSpPr>
              <p:nvPr/>
            </p:nvSpPr>
            <p:spPr bwMode="auto">
              <a:xfrm>
                <a:off x="495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2" name="Line 3750"/>
              <p:cNvSpPr>
                <a:spLocks noChangeShapeType="1"/>
              </p:cNvSpPr>
              <p:nvPr/>
            </p:nvSpPr>
            <p:spPr bwMode="auto">
              <a:xfrm>
                <a:off x="4965"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3" name="Line 3751"/>
              <p:cNvSpPr>
                <a:spLocks noChangeShapeType="1"/>
              </p:cNvSpPr>
              <p:nvPr/>
            </p:nvSpPr>
            <p:spPr bwMode="auto">
              <a:xfrm>
                <a:off x="497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4" name="Line 3752"/>
              <p:cNvSpPr>
                <a:spLocks noChangeShapeType="1"/>
              </p:cNvSpPr>
              <p:nvPr/>
            </p:nvSpPr>
            <p:spPr bwMode="auto">
              <a:xfrm>
                <a:off x="498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5" name="Line 3753"/>
              <p:cNvSpPr>
                <a:spLocks noChangeShapeType="1"/>
              </p:cNvSpPr>
              <p:nvPr/>
            </p:nvSpPr>
            <p:spPr bwMode="auto">
              <a:xfrm>
                <a:off x="499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6" name="Line 3754"/>
              <p:cNvSpPr>
                <a:spLocks noChangeShapeType="1"/>
              </p:cNvSpPr>
              <p:nvPr/>
            </p:nvSpPr>
            <p:spPr bwMode="auto">
              <a:xfrm>
                <a:off x="500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7" name="Line 3755"/>
              <p:cNvSpPr>
                <a:spLocks noChangeShapeType="1"/>
              </p:cNvSpPr>
              <p:nvPr/>
            </p:nvSpPr>
            <p:spPr bwMode="auto">
              <a:xfrm>
                <a:off x="5011"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8" name="Line 3756"/>
              <p:cNvSpPr>
                <a:spLocks noChangeShapeType="1"/>
              </p:cNvSpPr>
              <p:nvPr/>
            </p:nvSpPr>
            <p:spPr bwMode="auto">
              <a:xfrm>
                <a:off x="5021"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59" name="Line 3757"/>
              <p:cNvSpPr>
                <a:spLocks noChangeShapeType="1"/>
              </p:cNvSpPr>
              <p:nvPr/>
            </p:nvSpPr>
            <p:spPr bwMode="auto">
              <a:xfrm>
                <a:off x="5029"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0" name="Line 3758"/>
              <p:cNvSpPr>
                <a:spLocks noChangeShapeType="1"/>
              </p:cNvSpPr>
              <p:nvPr/>
            </p:nvSpPr>
            <p:spPr bwMode="auto">
              <a:xfrm>
                <a:off x="503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1" name="Line 3759"/>
              <p:cNvSpPr>
                <a:spLocks noChangeShapeType="1"/>
              </p:cNvSpPr>
              <p:nvPr/>
            </p:nvSpPr>
            <p:spPr bwMode="auto">
              <a:xfrm>
                <a:off x="5048"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2" name="Line 3760"/>
              <p:cNvSpPr>
                <a:spLocks noChangeShapeType="1"/>
              </p:cNvSpPr>
              <p:nvPr/>
            </p:nvSpPr>
            <p:spPr bwMode="auto">
              <a:xfrm>
                <a:off x="5057"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3" name="Line 3761"/>
              <p:cNvSpPr>
                <a:spLocks noChangeShapeType="1"/>
              </p:cNvSpPr>
              <p:nvPr/>
            </p:nvSpPr>
            <p:spPr bwMode="auto">
              <a:xfrm>
                <a:off x="506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4" name="Line 3762"/>
              <p:cNvSpPr>
                <a:spLocks noChangeShapeType="1"/>
              </p:cNvSpPr>
              <p:nvPr/>
            </p:nvSpPr>
            <p:spPr bwMode="auto">
              <a:xfrm>
                <a:off x="5075"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5" name="Line 3763"/>
              <p:cNvSpPr>
                <a:spLocks noChangeShapeType="1"/>
              </p:cNvSpPr>
              <p:nvPr/>
            </p:nvSpPr>
            <p:spPr bwMode="auto">
              <a:xfrm>
                <a:off x="508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6" name="Line 3764"/>
              <p:cNvSpPr>
                <a:spLocks noChangeShapeType="1"/>
              </p:cNvSpPr>
              <p:nvPr/>
            </p:nvSpPr>
            <p:spPr bwMode="auto">
              <a:xfrm>
                <a:off x="509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7" name="Line 3765"/>
              <p:cNvSpPr>
                <a:spLocks noChangeShapeType="1"/>
              </p:cNvSpPr>
              <p:nvPr/>
            </p:nvSpPr>
            <p:spPr bwMode="auto">
              <a:xfrm>
                <a:off x="510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8" name="Line 3766"/>
              <p:cNvSpPr>
                <a:spLocks noChangeShapeType="1"/>
              </p:cNvSpPr>
              <p:nvPr/>
            </p:nvSpPr>
            <p:spPr bwMode="auto">
              <a:xfrm>
                <a:off x="5112"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69" name="Line 3767"/>
              <p:cNvSpPr>
                <a:spLocks noChangeShapeType="1"/>
              </p:cNvSpPr>
              <p:nvPr/>
            </p:nvSpPr>
            <p:spPr bwMode="auto">
              <a:xfrm>
                <a:off x="5122"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0" name="Line 3768"/>
              <p:cNvSpPr>
                <a:spLocks noChangeShapeType="1"/>
              </p:cNvSpPr>
              <p:nvPr/>
            </p:nvSpPr>
            <p:spPr bwMode="auto">
              <a:xfrm>
                <a:off x="5131"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1" name="Line 3769"/>
              <p:cNvSpPr>
                <a:spLocks noChangeShapeType="1"/>
              </p:cNvSpPr>
              <p:nvPr/>
            </p:nvSpPr>
            <p:spPr bwMode="auto">
              <a:xfrm>
                <a:off x="5140"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2" name="Line 3770"/>
              <p:cNvSpPr>
                <a:spLocks noChangeShapeType="1"/>
              </p:cNvSpPr>
              <p:nvPr/>
            </p:nvSpPr>
            <p:spPr bwMode="auto">
              <a:xfrm>
                <a:off x="5149"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3" name="Line 3771"/>
              <p:cNvSpPr>
                <a:spLocks noChangeShapeType="1"/>
              </p:cNvSpPr>
              <p:nvPr/>
            </p:nvSpPr>
            <p:spPr bwMode="auto">
              <a:xfrm>
                <a:off x="5158"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4" name="Line 3772"/>
              <p:cNvSpPr>
                <a:spLocks noChangeShapeType="1"/>
              </p:cNvSpPr>
              <p:nvPr/>
            </p:nvSpPr>
            <p:spPr bwMode="auto">
              <a:xfrm>
                <a:off x="5168" y="2913"/>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5" name="Line 3773"/>
              <p:cNvSpPr>
                <a:spLocks noChangeShapeType="1"/>
              </p:cNvSpPr>
              <p:nvPr/>
            </p:nvSpPr>
            <p:spPr bwMode="auto">
              <a:xfrm>
                <a:off x="5176"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6" name="Line 3774"/>
              <p:cNvSpPr>
                <a:spLocks noChangeShapeType="1"/>
              </p:cNvSpPr>
              <p:nvPr/>
            </p:nvSpPr>
            <p:spPr bwMode="auto">
              <a:xfrm>
                <a:off x="5186"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7" name="Line 3775"/>
              <p:cNvSpPr>
                <a:spLocks noChangeShapeType="1"/>
              </p:cNvSpPr>
              <p:nvPr/>
            </p:nvSpPr>
            <p:spPr bwMode="auto">
              <a:xfrm>
                <a:off x="5195"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8" name="Line 3776"/>
              <p:cNvSpPr>
                <a:spLocks noChangeShapeType="1"/>
              </p:cNvSpPr>
              <p:nvPr/>
            </p:nvSpPr>
            <p:spPr bwMode="auto">
              <a:xfrm>
                <a:off x="5204"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79" name="Line 3777"/>
              <p:cNvSpPr>
                <a:spLocks noChangeShapeType="1"/>
              </p:cNvSpPr>
              <p:nvPr/>
            </p:nvSpPr>
            <p:spPr bwMode="auto">
              <a:xfrm>
                <a:off x="5213" y="291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0" name="Line 3778"/>
              <p:cNvSpPr>
                <a:spLocks noChangeShapeType="1"/>
              </p:cNvSpPr>
              <p:nvPr/>
            </p:nvSpPr>
            <p:spPr bwMode="auto">
              <a:xfrm>
                <a:off x="5222" y="291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1" name="Line 3779"/>
              <p:cNvSpPr>
                <a:spLocks noChangeShapeType="1"/>
              </p:cNvSpPr>
              <p:nvPr/>
            </p:nvSpPr>
            <p:spPr bwMode="auto">
              <a:xfrm>
                <a:off x="3579" y="2913"/>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2" name="Line 3780"/>
              <p:cNvSpPr>
                <a:spLocks noChangeShapeType="1"/>
              </p:cNvSpPr>
              <p:nvPr/>
            </p:nvSpPr>
            <p:spPr bwMode="auto">
              <a:xfrm flipH="1">
                <a:off x="5212" y="2913"/>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8" name="Line 3786"/>
              <p:cNvSpPr>
                <a:spLocks noChangeShapeType="1"/>
              </p:cNvSpPr>
              <p:nvPr/>
            </p:nvSpPr>
            <p:spPr bwMode="auto">
              <a:xfrm>
                <a:off x="357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89" name="Line 3787"/>
              <p:cNvSpPr>
                <a:spLocks noChangeShapeType="1"/>
              </p:cNvSpPr>
              <p:nvPr/>
            </p:nvSpPr>
            <p:spPr bwMode="auto">
              <a:xfrm>
                <a:off x="358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0" name="Line 3788"/>
              <p:cNvSpPr>
                <a:spLocks noChangeShapeType="1"/>
              </p:cNvSpPr>
              <p:nvPr/>
            </p:nvSpPr>
            <p:spPr bwMode="auto">
              <a:xfrm>
                <a:off x="359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1" name="Line 3789"/>
              <p:cNvSpPr>
                <a:spLocks noChangeShapeType="1"/>
              </p:cNvSpPr>
              <p:nvPr/>
            </p:nvSpPr>
            <p:spPr bwMode="auto">
              <a:xfrm>
                <a:off x="360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2" name="Line 3790"/>
              <p:cNvSpPr>
                <a:spLocks noChangeShapeType="1"/>
              </p:cNvSpPr>
              <p:nvPr/>
            </p:nvSpPr>
            <p:spPr bwMode="auto">
              <a:xfrm>
                <a:off x="3615"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3" name="Line 3791"/>
              <p:cNvSpPr>
                <a:spLocks noChangeShapeType="1"/>
              </p:cNvSpPr>
              <p:nvPr/>
            </p:nvSpPr>
            <p:spPr bwMode="auto">
              <a:xfrm>
                <a:off x="362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4" name="Line 3792"/>
              <p:cNvSpPr>
                <a:spLocks noChangeShapeType="1"/>
              </p:cNvSpPr>
              <p:nvPr/>
            </p:nvSpPr>
            <p:spPr bwMode="auto">
              <a:xfrm>
                <a:off x="363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5" name="Line 3793"/>
              <p:cNvSpPr>
                <a:spLocks noChangeShapeType="1"/>
              </p:cNvSpPr>
              <p:nvPr/>
            </p:nvSpPr>
            <p:spPr bwMode="auto">
              <a:xfrm>
                <a:off x="364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6" name="Line 3794"/>
              <p:cNvSpPr>
                <a:spLocks noChangeShapeType="1"/>
              </p:cNvSpPr>
              <p:nvPr/>
            </p:nvSpPr>
            <p:spPr bwMode="auto">
              <a:xfrm>
                <a:off x="3652"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7" name="Line 3795"/>
              <p:cNvSpPr>
                <a:spLocks noChangeShapeType="1"/>
              </p:cNvSpPr>
              <p:nvPr/>
            </p:nvSpPr>
            <p:spPr bwMode="auto">
              <a:xfrm>
                <a:off x="3662"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8" name="Line 3796"/>
              <p:cNvSpPr>
                <a:spLocks noChangeShapeType="1"/>
              </p:cNvSpPr>
              <p:nvPr/>
            </p:nvSpPr>
            <p:spPr bwMode="auto">
              <a:xfrm>
                <a:off x="3670"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99" name="Line 3797"/>
              <p:cNvSpPr>
                <a:spLocks noChangeShapeType="1"/>
              </p:cNvSpPr>
              <p:nvPr/>
            </p:nvSpPr>
            <p:spPr bwMode="auto">
              <a:xfrm>
                <a:off x="368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0" name="Line 3798"/>
              <p:cNvSpPr>
                <a:spLocks noChangeShapeType="1"/>
              </p:cNvSpPr>
              <p:nvPr/>
            </p:nvSpPr>
            <p:spPr bwMode="auto">
              <a:xfrm>
                <a:off x="368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1" name="Line 3799"/>
              <p:cNvSpPr>
                <a:spLocks noChangeShapeType="1"/>
              </p:cNvSpPr>
              <p:nvPr/>
            </p:nvSpPr>
            <p:spPr bwMode="auto">
              <a:xfrm>
                <a:off x="369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2" name="Line 3800"/>
              <p:cNvSpPr>
                <a:spLocks noChangeShapeType="1"/>
              </p:cNvSpPr>
              <p:nvPr/>
            </p:nvSpPr>
            <p:spPr bwMode="auto">
              <a:xfrm>
                <a:off x="370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3" name="Line 3801"/>
              <p:cNvSpPr>
                <a:spLocks noChangeShapeType="1"/>
              </p:cNvSpPr>
              <p:nvPr/>
            </p:nvSpPr>
            <p:spPr bwMode="auto">
              <a:xfrm>
                <a:off x="3716"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4" name="Line 3802"/>
              <p:cNvSpPr>
                <a:spLocks noChangeShapeType="1"/>
              </p:cNvSpPr>
              <p:nvPr/>
            </p:nvSpPr>
            <p:spPr bwMode="auto">
              <a:xfrm>
                <a:off x="372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5" name="Line 3803"/>
              <p:cNvSpPr>
                <a:spLocks noChangeShapeType="1"/>
              </p:cNvSpPr>
              <p:nvPr/>
            </p:nvSpPr>
            <p:spPr bwMode="auto">
              <a:xfrm>
                <a:off x="373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6" name="Line 3804"/>
              <p:cNvSpPr>
                <a:spLocks noChangeShapeType="1"/>
              </p:cNvSpPr>
              <p:nvPr/>
            </p:nvSpPr>
            <p:spPr bwMode="auto">
              <a:xfrm>
                <a:off x="374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7" name="Line 3805"/>
              <p:cNvSpPr>
                <a:spLocks noChangeShapeType="1"/>
              </p:cNvSpPr>
              <p:nvPr/>
            </p:nvSpPr>
            <p:spPr bwMode="auto">
              <a:xfrm>
                <a:off x="375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8" name="Line 3806"/>
              <p:cNvSpPr>
                <a:spLocks noChangeShapeType="1"/>
              </p:cNvSpPr>
              <p:nvPr/>
            </p:nvSpPr>
            <p:spPr bwMode="auto">
              <a:xfrm>
                <a:off x="3762"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09" name="Line 3807"/>
              <p:cNvSpPr>
                <a:spLocks noChangeShapeType="1"/>
              </p:cNvSpPr>
              <p:nvPr/>
            </p:nvSpPr>
            <p:spPr bwMode="auto">
              <a:xfrm>
                <a:off x="3772"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0" name="Line 3808"/>
              <p:cNvSpPr>
                <a:spLocks noChangeShapeType="1"/>
              </p:cNvSpPr>
              <p:nvPr/>
            </p:nvSpPr>
            <p:spPr bwMode="auto">
              <a:xfrm>
                <a:off x="3780"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1" name="Line 3809"/>
              <p:cNvSpPr>
                <a:spLocks noChangeShapeType="1"/>
              </p:cNvSpPr>
              <p:nvPr/>
            </p:nvSpPr>
            <p:spPr bwMode="auto">
              <a:xfrm>
                <a:off x="379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2" name="Line 3810"/>
              <p:cNvSpPr>
                <a:spLocks noChangeShapeType="1"/>
              </p:cNvSpPr>
              <p:nvPr/>
            </p:nvSpPr>
            <p:spPr bwMode="auto">
              <a:xfrm>
                <a:off x="379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3" name="Line 3811"/>
              <p:cNvSpPr>
                <a:spLocks noChangeShapeType="1"/>
              </p:cNvSpPr>
              <p:nvPr/>
            </p:nvSpPr>
            <p:spPr bwMode="auto">
              <a:xfrm>
                <a:off x="3809"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4" name="Line 3812"/>
              <p:cNvSpPr>
                <a:spLocks noChangeShapeType="1"/>
              </p:cNvSpPr>
              <p:nvPr/>
            </p:nvSpPr>
            <p:spPr bwMode="auto">
              <a:xfrm>
                <a:off x="3817"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5" name="Line 3813"/>
              <p:cNvSpPr>
                <a:spLocks noChangeShapeType="1"/>
              </p:cNvSpPr>
              <p:nvPr/>
            </p:nvSpPr>
            <p:spPr bwMode="auto">
              <a:xfrm>
                <a:off x="382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6" name="Line 3814"/>
              <p:cNvSpPr>
                <a:spLocks noChangeShapeType="1"/>
              </p:cNvSpPr>
              <p:nvPr/>
            </p:nvSpPr>
            <p:spPr bwMode="auto">
              <a:xfrm>
                <a:off x="383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7" name="Line 3815"/>
              <p:cNvSpPr>
                <a:spLocks noChangeShapeType="1"/>
              </p:cNvSpPr>
              <p:nvPr/>
            </p:nvSpPr>
            <p:spPr bwMode="auto">
              <a:xfrm>
                <a:off x="384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8" name="Line 3816"/>
              <p:cNvSpPr>
                <a:spLocks noChangeShapeType="1"/>
              </p:cNvSpPr>
              <p:nvPr/>
            </p:nvSpPr>
            <p:spPr bwMode="auto">
              <a:xfrm>
                <a:off x="385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19" name="Line 3817"/>
              <p:cNvSpPr>
                <a:spLocks noChangeShapeType="1"/>
              </p:cNvSpPr>
              <p:nvPr/>
            </p:nvSpPr>
            <p:spPr bwMode="auto">
              <a:xfrm>
                <a:off x="3863"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0" name="Line 3818"/>
              <p:cNvSpPr>
                <a:spLocks noChangeShapeType="1"/>
              </p:cNvSpPr>
              <p:nvPr/>
            </p:nvSpPr>
            <p:spPr bwMode="auto">
              <a:xfrm>
                <a:off x="387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1" name="Line 3819"/>
              <p:cNvSpPr>
                <a:spLocks noChangeShapeType="1"/>
              </p:cNvSpPr>
              <p:nvPr/>
            </p:nvSpPr>
            <p:spPr bwMode="auto">
              <a:xfrm>
                <a:off x="388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2" name="Line 3820"/>
              <p:cNvSpPr>
                <a:spLocks noChangeShapeType="1"/>
              </p:cNvSpPr>
              <p:nvPr/>
            </p:nvSpPr>
            <p:spPr bwMode="auto">
              <a:xfrm>
                <a:off x="389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3" name="Line 3821"/>
              <p:cNvSpPr>
                <a:spLocks noChangeShapeType="1"/>
              </p:cNvSpPr>
              <p:nvPr/>
            </p:nvSpPr>
            <p:spPr bwMode="auto">
              <a:xfrm>
                <a:off x="390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4" name="Line 3822"/>
              <p:cNvSpPr>
                <a:spLocks noChangeShapeType="1"/>
              </p:cNvSpPr>
              <p:nvPr/>
            </p:nvSpPr>
            <p:spPr bwMode="auto">
              <a:xfrm>
                <a:off x="3909"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5" name="Line 3823"/>
              <p:cNvSpPr>
                <a:spLocks noChangeShapeType="1"/>
              </p:cNvSpPr>
              <p:nvPr/>
            </p:nvSpPr>
            <p:spPr bwMode="auto">
              <a:xfrm>
                <a:off x="3919"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6" name="Line 3824"/>
              <p:cNvSpPr>
                <a:spLocks noChangeShapeType="1"/>
              </p:cNvSpPr>
              <p:nvPr/>
            </p:nvSpPr>
            <p:spPr bwMode="auto">
              <a:xfrm>
                <a:off x="3927"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7" name="Line 3825"/>
              <p:cNvSpPr>
                <a:spLocks noChangeShapeType="1"/>
              </p:cNvSpPr>
              <p:nvPr/>
            </p:nvSpPr>
            <p:spPr bwMode="auto">
              <a:xfrm>
                <a:off x="393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8" name="Line 3826"/>
              <p:cNvSpPr>
                <a:spLocks noChangeShapeType="1"/>
              </p:cNvSpPr>
              <p:nvPr/>
            </p:nvSpPr>
            <p:spPr bwMode="auto">
              <a:xfrm>
                <a:off x="394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29" name="Line 3827"/>
              <p:cNvSpPr>
                <a:spLocks noChangeShapeType="1"/>
              </p:cNvSpPr>
              <p:nvPr/>
            </p:nvSpPr>
            <p:spPr bwMode="auto">
              <a:xfrm>
                <a:off x="395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0" name="Line 3828"/>
              <p:cNvSpPr>
                <a:spLocks noChangeShapeType="1"/>
              </p:cNvSpPr>
              <p:nvPr/>
            </p:nvSpPr>
            <p:spPr bwMode="auto">
              <a:xfrm>
                <a:off x="396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1" name="Line 3829"/>
              <p:cNvSpPr>
                <a:spLocks noChangeShapeType="1"/>
              </p:cNvSpPr>
              <p:nvPr/>
            </p:nvSpPr>
            <p:spPr bwMode="auto">
              <a:xfrm>
                <a:off x="3973"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2" name="Line 3830"/>
              <p:cNvSpPr>
                <a:spLocks noChangeShapeType="1"/>
              </p:cNvSpPr>
              <p:nvPr/>
            </p:nvSpPr>
            <p:spPr bwMode="auto">
              <a:xfrm>
                <a:off x="398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3" name="Line 3831"/>
              <p:cNvSpPr>
                <a:spLocks noChangeShapeType="1"/>
              </p:cNvSpPr>
              <p:nvPr/>
            </p:nvSpPr>
            <p:spPr bwMode="auto">
              <a:xfrm>
                <a:off x="399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4" name="Line 3832"/>
              <p:cNvSpPr>
                <a:spLocks noChangeShapeType="1"/>
              </p:cNvSpPr>
              <p:nvPr/>
            </p:nvSpPr>
            <p:spPr bwMode="auto">
              <a:xfrm>
                <a:off x="400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5" name="Line 3833"/>
              <p:cNvSpPr>
                <a:spLocks noChangeShapeType="1"/>
              </p:cNvSpPr>
              <p:nvPr/>
            </p:nvSpPr>
            <p:spPr bwMode="auto">
              <a:xfrm>
                <a:off x="4010"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6" name="Line 3834"/>
              <p:cNvSpPr>
                <a:spLocks noChangeShapeType="1"/>
              </p:cNvSpPr>
              <p:nvPr/>
            </p:nvSpPr>
            <p:spPr bwMode="auto">
              <a:xfrm>
                <a:off x="402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7" name="Line 3835"/>
              <p:cNvSpPr>
                <a:spLocks noChangeShapeType="1"/>
              </p:cNvSpPr>
              <p:nvPr/>
            </p:nvSpPr>
            <p:spPr bwMode="auto">
              <a:xfrm>
                <a:off x="402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8" name="Line 3836"/>
              <p:cNvSpPr>
                <a:spLocks noChangeShapeType="1"/>
              </p:cNvSpPr>
              <p:nvPr/>
            </p:nvSpPr>
            <p:spPr bwMode="auto">
              <a:xfrm>
                <a:off x="403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39" name="Line 3837"/>
              <p:cNvSpPr>
                <a:spLocks noChangeShapeType="1"/>
              </p:cNvSpPr>
              <p:nvPr/>
            </p:nvSpPr>
            <p:spPr bwMode="auto">
              <a:xfrm>
                <a:off x="404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0" name="Line 3838"/>
              <p:cNvSpPr>
                <a:spLocks noChangeShapeType="1"/>
              </p:cNvSpPr>
              <p:nvPr/>
            </p:nvSpPr>
            <p:spPr bwMode="auto">
              <a:xfrm>
                <a:off x="4056"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1" name="Line 3839"/>
              <p:cNvSpPr>
                <a:spLocks noChangeShapeType="1"/>
              </p:cNvSpPr>
              <p:nvPr/>
            </p:nvSpPr>
            <p:spPr bwMode="auto">
              <a:xfrm>
                <a:off x="4066"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2" name="Line 3840"/>
              <p:cNvSpPr>
                <a:spLocks noChangeShapeType="1"/>
              </p:cNvSpPr>
              <p:nvPr/>
            </p:nvSpPr>
            <p:spPr bwMode="auto">
              <a:xfrm>
                <a:off x="4074"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3" name="Line 3841"/>
              <p:cNvSpPr>
                <a:spLocks noChangeShapeType="1"/>
              </p:cNvSpPr>
              <p:nvPr/>
            </p:nvSpPr>
            <p:spPr bwMode="auto">
              <a:xfrm>
                <a:off x="408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4" name="Line 3842"/>
              <p:cNvSpPr>
                <a:spLocks noChangeShapeType="1"/>
              </p:cNvSpPr>
              <p:nvPr/>
            </p:nvSpPr>
            <p:spPr bwMode="auto">
              <a:xfrm>
                <a:off x="409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5" name="Line 3843"/>
              <p:cNvSpPr>
                <a:spLocks noChangeShapeType="1"/>
              </p:cNvSpPr>
              <p:nvPr/>
            </p:nvSpPr>
            <p:spPr bwMode="auto">
              <a:xfrm>
                <a:off x="410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6" name="Line 3844"/>
              <p:cNvSpPr>
                <a:spLocks noChangeShapeType="1"/>
              </p:cNvSpPr>
              <p:nvPr/>
            </p:nvSpPr>
            <p:spPr bwMode="auto">
              <a:xfrm>
                <a:off x="411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7" name="Line 3845"/>
              <p:cNvSpPr>
                <a:spLocks noChangeShapeType="1"/>
              </p:cNvSpPr>
              <p:nvPr/>
            </p:nvSpPr>
            <p:spPr bwMode="auto">
              <a:xfrm>
                <a:off x="4120"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8" name="Line 3846"/>
              <p:cNvSpPr>
                <a:spLocks noChangeShapeType="1"/>
              </p:cNvSpPr>
              <p:nvPr/>
            </p:nvSpPr>
            <p:spPr bwMode="auto">
              <a:xfrm>
                <a:off x="413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49" name="Line 3847"/>
              <p:cNvSpPr>
                <a:spLocks noChangeShapeType="1"/>
              </p:cNvSpPr>
              <p:nvPr/>
            </p:nvSpPr>
            <p:spPr bwMode="auto">
              <a:xfrm>
                <a:off x="413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0" name="Line 3848"/>
              <p:cNvSpPr>
                <a:spLocks noChangeShapeType="1"/>
              </p:cNvSpPr>
              <p:nvPr/>
            </p:nvSpPr>
            <p:spPr bwMode="auto">
              <a:xfrm>
                <a:off x="414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1" name="Line 3849"/>
              <p:cNvSpPr>
                <a:spLocks noChangeShapeType="1"/>
              </p:cNvSpPr>
              <p:nvPr/>
            </p:nvSpPr>
            <p:spPr bwMode="auto">
              <a:xfrm>
                <a:off x="415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2" name="Line 3850"/>
              <p:cNvSpPr>
                <a:spLocks noChangeShapeType="1"/>
              </p:cNvSpPr>
              <p:nvPr/>
            </p:nvSpPr>
            <p:spPr bwMode="auto">
              <a:xfrm>
                <a:off x="4166"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3" name="Line 3851"/>
              <p:cNvSpPr>
                <a:spLocks noChangeShapeType="1"/>
              </p:cNvSpPr>
              <p:nvPr/>
            </p:nvSpPr>
            <p:spPr bwMode="auto">
              <a:xfrm>
                <a:off x="417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4" name="Line 3852"/>
              <p:cNvSpPr>
                <a:spLocks noChangeShapeType="1"/>
              </p:cNvSpPr>
              <p:nvPr/>
            </p:nvSpPr>
            <p:spPr bwMode="auto">
              <a:xfrm>
                <a:off x="418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5" name="Line 3853"/>
              <p:cNvSpPr>
                <a:spLocks noChangeShapeType="1"/>
              </p:cNvSpPr>
              <p:nvPr/>
            </p:nvSpPr>
            <p:spPr bwMode="auto">
              <a:xfrm>
                <a:off x="419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6" name="Line 3854"/>
              <p:cNvSpPr>
                <a:spLocks noChangeShapeType="1"/>
              </p:cNvSpPr>
              <p:nvPr/>
            </p:nvSpPr>
            <p:spPr bwMode="auto">
              <a:xfrm>
                <a:off x="4203"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7" name="Line 3855"/>
              <p:cNvSpPr>
                <a:spLocks noChangeShapeType="1"/>
              </p:cNvSpPr>
              <p:nvPr/>
            </p:nvSpPr>
            <p:spPr bwMode="auto">
              <a:xfrm>
                <a:off x="4213"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8" name="Line 3856"/>
              <p:cNvSpPr>
                <a:spLocks noChangeShapeType="1"/>
              </p:cNvSpPr>
              <p:nvPr/>
            </p:nvSpPr>
            <p:spPr bwMode="auto">
              <a:xfrm>
                <a:off x="4221"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59" name="Line 3857"/>
              <p:cNvSpPr>
                <a:spLocks noChangeShapeType="1"/>
              </p:cNvSpPr>
              <p:nvPr/>
            </p:nvSpPr>
            <p:spPr bwMode="auto">
              <a:xfrm>
                <a:off x="423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0" name="Line 3858"/>
              <p:cNvSpPr>
                <a:spLocks noChangeShapeType="1"/>
              </p:cNvSpPr>
              <p:nvPr/>
            </p:nvSpPr>
            <p:spPr bwMode="auto">
              <a:xfrm>
                <a:off x="424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1" name="Line 3859"/>
              <p:cNvSpPr>
                <a:spLocks noChangeShapeType="1"/>
              </p:cNvSpPr>
              <p:nvPr/>
            </p:nvSpPr>
            <p:spPr bwMode="auto">
              <a:xfrm>
                <a:off x="424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62" name="Line 3860"/>
              <p:cNvSpPr>
                <a:spLocks noChangeShapeType="1"/>
              </p:cNvSpPr>
              <p:nvPr/>
            </p:nvSpPr>
            <p:spPr bwMode="auto">
              <a:xfrm>
                <a:off x="425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5" name="Group 4062"/>
            <p:cNvGrpSpPr>
              <a:grpSpLocks/>
            </p:cNvGrpSpPr>
            <p:nvPr/>
          </p:nvGrpSpPr>
          <p:grpSpPr bwMode="auto">
            <a:xfrm>
              <a:off x="3579" y="2586"/>
              <a:ext cx="1653" cy="163"/>
              <a:chOff x="3579" y="2586"/>
              <a:chExt cx="1653" cy="163"/>
            </a:xfrm>
          </p:grpSpPr>
          <p:sp>
            <p:nvSpPr>
              <p:cNvPr id="4163" name="Line 3862"/>
              <p:cNvSpPr>
                <a:spLocks noChangeShapeType="1"/>
              </p:cNvSpPr>
              <p:nvPr/>
            </p:nvSpPr>
            <p:spPr bwMode="auto">
              <a:xfrm>
                <a:off x="4267"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4" name="Line 3863"/>
              <p:cNvSpPr>
                <a:spLocks noChangeShapeType="1"/>
              </p:cNvSpPr>
              <p:nvPr/>
            </p:nvSpPr>
            <p:spPr bwMode="auto">
              <a:xfrm>
                <a:off x="427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5" name="Line 3864"/>
              <p:cNvSpPr>
                <a:spLocks noChangeShapeType="1"/>
              </p:cNvSpPr>
              <p:nvPr/>
            </p:nvSpPr>
            <p:spPr bwMode="auto">
              <a:xfrm>
                <a:off x="428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6" name="Line 3865"/>
              <p:cNvSpPr>
                <a:spLocks noChangeShapeType="1"/>
              </p:cNvSpPr>
              <p:nvPr/>
            </p:nvSpPr>
            <p:spPr bwMode="auto">
              <a:xfrm>
                <a:off x="429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7" name="Line 3866"/>
              <p:cNvSpPr>
                <a:spLocks noChangeShapeType="1"/>
              </p:cNvSpPr>
              <p:nvPr/>
            </p:nvSpPr>
            <p:spPr bwMode="auto">
              <a:xfrm>
                <a:off x="430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8" name="Line 3867"/>
              <p:cNvSpPr>
                <a:spLocks noChangeShapeType="1"/>
              </p:cNvSpPr>
              <p:nvPr/>
            </p:nvSpPr>
            <p:spPr bwMode="auto">
              <a:xfrm>
                <a:off x="4313"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9" name="Line 3868"/>
              <p:cNvSpPr>
                <a:spLocks noChangeShapeType="1"/>
              </p:cNvSpPr>
              <p:nvPr/>
            </p:nvSpPr>
            <p:spPr bwMode="auto">
              <a:xfrm>
                <a:off x="4323"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0" name="Line 3869"/>
              <p:cNvSpPr>
                <a:spLocks noChangeShapeType="1"/>
              </p:cNvSpPr>
              <p:nvPr/>
            </p:nvSpPr>
            <p:spPr bwMode="auto">
              <a:xfrm>
                <a:off x="4331"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1" name="Line 3870"/>
              <p:cNvSpPr>
                <a:spLocks noChangeShapeType="1"/>
              </p:cNvSpPr>
              <p:nvPr/>
            </p:nvSpPr>
            <p:spPr bwMode="auto">
              <a:xfrm>
                <a:off x="434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2" name="Line 3871"/>
              <p:cNvSpPr>
                <a:spLocks noChangeShapeType="1"/>
              </p:cNvSpPr>
              <p:nvPr/>
            </p:nvSpPr>
            <p:spPr bwMode="auto">
              <a:xfrm>
                <a:off x="435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3" name="Line 3872"/>
              <p:cNvSpPr>
                <a:spLocks noChangeShapeType="1"/>
              </p:cNvSpPr>
              <p:nvPr/>
            </p:nvSpPr>
            <p:spPr bwMode="auto">
              <a:xfrm>
                <a:off x="4360"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4" name="Line 3873"/>
              <p:cNvSpPr>
                <a:spLocks noChangeShapeType="1"/>
              </p:cNvSpPr>
              <p:nvPr/>
            </p:nvSpPr>
            <p:spPr bwMode="auto">
              <a:xfrm>
                <a:off x="4368"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5" name="Line 3874"/>
              <p:cNvSpPr>
                <a:spLocks noChangeShapeType="1"/>
              </p:cNvSpPr>
              <p:nvPr/>
            </p:nvSpPr>
            <p:spPr bwMode="auto">
              <a:xfrm>
                <a:off x="437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6" name="Line 3875"/>
              <p:cNvSpPr>
                <a:spLocks noChangeShapeType="1"/>
              </p:cNvSpPr>
              <p:nvPr/>
            </p:nvSpPr>
            <p:spPr bwMode="auto">
              <a:xfrm>
                <a:off x="438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7" name="Line 3876"/>
              <p:cNvSpPr>
                <a:spLocks noChangeShapeType="1"/>
              </p:cNvSpPr>
              <p:nvPr/>
            </p:nvSpPr>
            <p:spPr bwMode="auto">
              <a:xfrm>
                <a:off x="439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8" name="Line 3877"/>
              <p:cNvSpPr>
                <a:spLocks noChangeShapeType="1"/>
              </p:cNvSpPr>
              <p:nvPr/>
            </p:nvSpPr>
            <p:spPr bwMode="auto">
              <a:xfrm>
                <a:off x="440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79" name="Line 3878"/>
              <p:cNvSpPr>
                <a:spLocks noChangeShapeType="1"/>
              </p:cNvSpPr>
              <p:nvPr/>
            </p:nvSpPr>
            <p:spPr bwMode="auto">
              <a:xfrm>
                <a:off x="4414"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0" name="Line 3879"/>
              <p:cNvSpPr>
                <a:spLocks noChangeShapeType="1"/>
              </p:cNvSpPr>
              <p:nvPr/>
            </p:nvSpPr>
            <p:spPr bwMode="auto">
              <a:xfrm>
                <a:off x="442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1" name="Line 3880"/>
              <p:cNvSpPr>
                <a:spLocks noChangeShapeType="1"/>
              </p:cNvSpPr>
              <p:nvPr/>
            </p:nvSpPr>
            <p:spPr bwMode="auto">
              <a:xfrm>
                <a:off x="443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2" name="Line 3881"/>
              <p:cNvSpPr>
                <a:spLocks noChangeShapeType="1"/>
              </p:cNvSpPr>
              <p:nvPr/>
            </p:nvSpPr>
            <p:spPr bwMode="auto">
              <a:xfrm>
                <a:off x="444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3" name="Line 3882"/>
              <p:cNvSpPr>
                <a:spLocks noChangeShapeType="1"/>
              </p:cNvSpPr>
              <p:nvPr/>
            </p:nvSpPr>
            <p:spPr bwMode="auto">
              <a:xfrm>
                <a:off x="445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4" name="Line 3883"/>
              <p:cNvSpPr>
                <a:spLocks noChangeShapeType="1"/>
              </p:cNvSpPr>
              <p:nvPr/>
            </p:nvSpPr>
            <p:spPr bwMode="auto">
              <a:xfrm>
                <a:off x="4460"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5" name="Line 3884"/>
              <p:cNvSpPr>
                <a:spLocks noChangeShapeType="1"/>
              </p:cNvSpPr>
              <p:nvPr/>
            </p:nvSpPr>
            <p:spPr bwMode="auto">
              <a:xfrm>
                <a:off x="4470"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6" name="Line 3885"/>
              <p:cNvSpPr>
                <a:spLocks noChangeShapeType="1"/>
              </p:cNvSpPr>
              <p:nvPr/>
            </p:nvSpPr>
            <p:spPr bwMode="auto">
              <a:xfrm>
                <a:off x="4478"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7" name="Line 3886"/>
              <p:cNvSpPr>
                <a:spLocks noChangeShapeType="1"/>
              </p:cNvSpPr>
              <p:nvPr/>
            </p:nvSpPr>
            <p:spPr bwMode="auto">
              <a:xfrm>
                <a:off x="448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8" name="Line 3887"/>
              <p:cNvSpPr>
                <a:spLocks noChangeShapeType="1"/>
              </p:cNvSpPr>
              <p:nvPr/>
            </p:nvSpPr>
            <p:spPr bwMode="auto">
              <a:xfrm>
                <a:off x="449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89" name="Line 3888"/>
              <p:cNvSpPr>
                <a:spLocks noChangeShapeType="1"/>
              </p:cNvSpPr>
              <p:nvPr/>
            </p:nvSpPr>
            <p:spPr bwMode="auto">
              <a:xfrm>
                <a:off x="450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0" name="Line 3889"/>
              <p:cNvSpPr>
                <a:spLocks noChangeShapeType="1"/>
              </p:cNvSpPr>
              <p:nvPr/>
            </p:nvSpPr>
            <p:spPr bwMode="auto">
              <a:xfrm>
                <a:off x="451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1" name="Line 3890"/>
              <p:cNvSpPr>
                <a:spLocks noChangeShapeType="1"/>
              </p:cNvSpPr>
              <p:nvPr/>
            </p:nvSpPr>
            <p:spPr bwMode="auto">
              <a:xfrm>
                <a:off x="4524"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2" name="Line 3891"/>
              <p:cNvSpPr>
                <a:spLocks noChangeShapeType="1"/>
              </p:cNvSpPr>
              <p:nvPr/>
            </p:nvSpPr>
            <p:spPr bwMode="auto">
              <a:xfrm>
                <a:off x="453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3" name="Line 3892"/>
              <p:cNvSpPr>
                <a:spLocks noChangeShapeType="1"/>
              </p:cNvSpPr>
              <p:nvPr/>
            </p:nvSpPr>
            <p:spPr bwMode="auto">
              <a:xfrm>
                <a:off x="454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4" name="Line 3893"/>
              <p:cNvSpPr>
                <a:spLocks noChangeShapeType="1"/>
              </p:cNvSpPr>
              <p:nvPr/>
            </p:nvSpPr>
            <p:spPr bwMode="auto">
              <a:xfrm>
                <a:off x="455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5" name="Line 3894"/>
              <p:cNvSpPr>
                <a:spLocks noChangeShapeType="1"/>
              </p:cNvSpPr>
              <p:nvPr/>
            </p:nvSpPr>
            <p:spPr bwMode="auto">
              <a:xfrm>
                <a:off x="4561"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6" name="Line 3895"/>
              <p:cNvSpPr>
                <a:spLocks noChangeShapeType="1"/>
              </p:cNvSpPr>
              <p:nvPr/>
            </p:nvSpPr>
            <p:spPr bwMode="auto">
              <a:xfrm>
                <a:off x="457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7" name="Line 3896"/>
              <p:cNvSpPr>
                <a:spLocks noChangeShapeType="1"/>
              </p:cNvSpPr>
              <p:nvPr/>
            </p:nvSpPr>
            <p:spPr bwMode="auto">
              <a:xfrm>
                <a:off x="458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8" name="Line 3897"/>
              <p:cNvSpPr>
                <a:spLocks noChangeShapeType="1"/>
              </p:cNvSpPr>
              <p:nvPr/>
            </p:nvSpPr>
            <p:spPr bwMode="auto">
              <a:xfrm>
                <a:off x="458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99" name="Line 3898"/>
              <p:cNvSpPr>
                <a:spLocks noChangeShapeType="1"/>
              </p:cNvSpPr>
              <p:nvPr/>
            </p:nvSpPr>
            <p:spPr bwMode="auto">
              <a:xfrm>
                <a:off x="459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0" name="Line 3899"/>
              <p:cNvSpPr>
                <a:spLocks noChangeShapeType="1"/>
              </p:cNvSpPr>
              <p:nvPr/>
            </p:nvSpPr>
            <p:spPr bwMode="auto">
              <a:xfrm>
                <a:off x="4607"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1" name="Line 3900"/>
              <p:cNvSpPr>
                <a:spLocks noChangeShapeType="1"/>
              </p:cNvSpPr>
              <p:nvPr/>
            </p:nvSpPr>
            <p:spPr bwMode="auto">
              <a:xfrm>
                <a:off x="4617"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2" name="Line 3901"/>
              <p:cNvSpPr>
                <a:spLocks noChangeShapeType="1"/>
              </p:cNvSpPr>
              <p:nvPr/>
            </p:nvSpPr>
            <p:spPr bwMode="auto">
              <a:xfrm>
                <a:off x="4625"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3" name="Line 3902"/>
              <p:cNvSpPr>
                <a:spLocks noChangeShapeType="1"/>
              </p:cNvSpPr>
              <p:nvPr/>
            </p:nvSpPr>
            <p:spPr bwMode="auto">
              <a:xfrm>
                <a:off x="463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4" name="Line 3903"/>
              <p:cNvSpPr>
                <a:spLocks noChangeShapeType="1"/>
              </p:cNvSpPr>
              <p:nvPr/>
            </p:nvSpPr>
            <p:spPr bwMode="auto">
              <a:xfrm>
                <a:off x="464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5" name="Line 3904"/>
              <p:cNvSpPr>
                <a:spLocks noChangeShapeType="1"/>
              </p:cNvSpPr>
              <p:nvPr/>
            </p:nvSpPr>
            <p:spPr bwMode="auto">
              <a:xfrm>
                <a:off x="465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6" name="Line 3905"/>
              <p:cNvSpPr>
                <a:spLocks noChangeShapeType="1"/>
              </p:cNvSpPr>
              <p:nvPr/>
            </p:nvSpPr>
            <p:spPr bwMode="auto">
              <a:xfrm>
                <a:off x="466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7" name="Line 3906"/>
              <p:cNvSpPr>
                <a:spLocks noChangeShapeType="1"/>
              </p:cNvSpPr>
              <p:nvPr/>
            </p:nvSpPr>
            <p:spPr bwMode="auto">
              <a:xfrm>
                <a:off x="4671"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8" name="Line 3907"/>
              <p:cNvSpPr>
                <a:spLocks noChangeShapeType="1"/>
              </p:cNvSpPr>
              <p:nvPr/>
            </p:nvSpPr>
            <p:spPr bwMode="auto">
              <a:xfrm>
                <a:off x="468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09" name="Line 3908"/>
              <p:cNvSpPr>
                <a:spLocks noChangeShapeType="1"/>
              </p:cNvSpPr>
              <p:nvPr/>
            </p:nvSpPr>
            <p:spPr bwMode="auto">
              <a:xfrm>
                <a:off x="469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0" name="Line 3909"/>
              <p:cNvSpPr>
                <a:spLocks noChangeShapeType="1"/>
              </p:cNvSpPr>
              <p:nvPr/>
            </p:nvSpPr>
            <p:spPr bwMode="auto">
              <a:xfrm>
                <a:off x="469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1" name="Line 3910"/>
              <p:cNvSpPr>
                <a:spLocks noChangeShapeType="1"/>
              </p:cNvSpPr>
              <p:nvPr/>
            </p:nvSpPr>
            <p:spPr bwMode="auto">
              <a:xfrm>
                <a:off x="470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2" name="Line 3911"/>
              <p:cNvSpPr>
                <a:spLocks noChangeShapeType="1"/>
              </p:cNvSpPr>
              <p:nvPr/>
            </p:nvSpPr>
            <p:spPr bwMode="auto">
              <a:xfrm>
                <a:off x="4717"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3" name="Line 3912"/>
              <p:cNvSpPr>
                <a:spLocks noChangeShapeType="1"/>
              </p:cNvSpPr>
              <p:nvPr/>
            </p:nvSpPr>
            <p:spPr bwMode="auto">
              <a:xfrm>
                <a:off x="472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4" name="Line 3913"/>
              <p:cNvSpPr>
                <a:spLocks noChangeShapeType="1"/>
              </p:cNvSpPr>
              <p:nvPr/>
            </p:nvSpPr>
            <p:spPr bwMode="auto">
              <a:xfrm>
                <a:off x="473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5" name="Line 3914"/>
              <p:cNvSpPr>
                <a:spLocks noChangeShapeType="1"/>
              </p:cNvSpPr>
              <p:nvPr/>
            </p:nvSpPr>
            <p:spPr bwMode="auto">
              <a:xfrm>
                <a:off x="474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6" name="Line 3915"/>
              <p:cNvSpPr>
                <a:spLocks noChangeShapeType="1"/>
              </p:cNvSpPr>
              <p:nvPr/>
            </p:nvSpPr>
            <p:spPr bwMode="auto">
              <a:xfrm>
                <a:off x="4754"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7" name="Line 3916"/>
              <p:cNvSpPr>
                <a:spLocks noChangeShapeType="1"/>
              </p:cNvSpPr>
              <p:nvPr/>
            </p:nvSpPr>
            <p:spPr bwMode="auto">
              <a:xfrm>
                <a:off x="4764"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8" name="Line 3917"/>
              <p:cNvSpPr>
                <a:spLocks noChangeShapeType="1"/>
              </p:cNvSpPr>
              <p:nvPr/>
            </p:nvSpPr>
            <p:spPr bwMode="auto">
              <a:xfrm>
                <a:off x="4772"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19" name="Line 3918"/>
              <p:cNvSpPr>
                <a:spLocks noChangeShapeType="1"/>
              </p:cNvSpPr>
              <p:nvPr/>
            </p:nvSpPr>
            <p:spPr bwMode="auto">
              <a:xfrm>
                <a:off x="478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0" name="Line 3919"/>
              <p:cNvSpPr>
                <a:spLocks noChangeShapeType="1"/>
              </p:cNvSpPr>
              <p:nvPr/>
            </p:nvSpPr>
            <p:spPr bwMode="auto">
              <a:xfrm>
                <a:off x="479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1" name="Line 3920"/>
              <p:cNvSpPr>
                <a:spLocks noChangeShapeType="1"/>
              </p:cNvSpPr>
              <p:nvPr/>
            </p:nvSpPr>
            <p:spPr bwMode="auto">
              <a:xfrm>
                <a:off x="480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2" name="Line 3921"/>
              <p:cNvSpPr>
                <a:spLocks noChangeShapeType="1"/>
              </p:cNvSpPr>
              <p:nvPr/>
            </p:nvSpPr>
            <p:spPr bwMode="auto">
              <a:xfrm>
                <a:off x="480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3" name="Line 3922"/>
              <p:cNvSpPr>
                <a:spLocks noChangeShapeType="1"/>
              </p:cNvSpPr>
              <p:nvPr/>
            </p:nvSpPr>
            <p:spPr bwMode="auto">
              <a:xfrm>
                <a:off x="4818"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4" name="Line 3923"/>
              <p:cNvSpPr>
                <a:spLocks noChangeShapeType="1"/>
              </p:cNvSpPr>
              <p:nvPr/>
            </p:nvSpPr>
            <p:spPr bwMode="auto">
              <a:xfrm>
                <a:off x="482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5" name="Line 3924"/>
              <p:cNvSpPr>
                <a:spLocks noChangeShapeType="1"/>
              </p:cNvSpPr>
              <p:nvPr/>
            </p:nvSpPr>
            <p:spPr bwMode="auto">
              <a:xfrm>
                <a:off x="483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6" name="Line 3925"/>
              <p:cNvSpPr>
                <a:spLocks noChangeShapeType="1"/>
              </p:cNvSpPr>
              <p:nvPr/>
            </p:nvSpPr>
            <p:spPr bwMode="auto">
              <a:xfrm>
                <a:off x="484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7" name="Line 3926"/>
              <p:cNvSpPr>
                <a:spLocks noChangeShapeType="1"/>
              </p:cNvSpPr>
              <p:nvPr/>
            </p:nvSpPr>
            <p:spPr bwMode="auto">
              <a:xfrm>
                <a:off x="485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8" name="Line 3927"/>
              <p:cNvSpPr>
                <a:spLocks noChangeShapeType="1"/>
              </p:cNvSpPr>
              <p:nvPr/>
            </p:nvSpPr>
            <p:spPr bwMode="auto">
              <a:xfrm>
                <a:off x="4864"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29" name="Line 3928"/>
              <p:cNvSpPr>
                <a:spLocks noChangeShapeType="1"/>
              </p:cNvSpPr>
              <p:nvPr/>
            </p:nvSpPr>
            <p:spPr bwMode="auto">
              <a:xfrm>
                <a:off x="4874"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0" name="Line 3929"/>
              <p:cNvSpPr>
                <a:spLocks noChangeShapeType="1"/>
              </p:cNvSpPr>
              <p:nvPr/>
            </p:nvSpPr>
            <p:spPr bwMode="auto">
              <a:xfrm>
                <a:off x="4882"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1" name="Line 3930"/>
              <p:cNvSpPr>
                <a:spLocks noChangeShapeType="1"/>
              </p:cNvSpPr>
              <p:nvPr/>
            </p:nvSpPr>
            <p:spPr bwMode="auto">
              <a:xfrm>
                <a:off x="489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2" name="Line 3931"/>
              <p:cNvSpPr>
                <a:spLocks noChangeShapeType="1"/>
              </p:cNvSpPr>
              <p:nvPr/>
            </p:nvSpPr>
            <p:spPr bwMode="auto">
              <a:xfrm>
                <a:off x="490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3" name="Line 3932"/>
              <p:cNvSpPr>
                <a:spLocks noChangeShapeType="1"/>
              </p:cNvSpPr>
              <p:nvPr/>
            </p:nvSpPr>
            <p:spPr bwMode="auto">
              <a:xfrm>
                <a:off x="4911"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4" name="Line 3933"/>
              <p:cNvSpPr>
                <a:spLocks noChangeShapeType="1"/>
              </p:cNvSpPr>
              <p:nvPr/>
            </p:nvSpPr>
            <p:spPr bwMode="auto">
              <a:xfrm>
                <a:off x="4919"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5" name="Line 3934"/>
              <p:cNvSpPr>
                <a:spLocks noChangeShapeType="1"/>
              </p:cNvSpPr>
              <p:nvPr/>
            </p:nvSpPr>
            <p:spPr bwMode="auto">
              <a:xfrm>
                <a:off x="492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6" name="Line 3935"/>
              <p:cNvSpPr>
                <a:spLocks noChangeShapeType="1"/>
              </p:cNvSpPr>
              <p:nvPr/>
            </p:nvSpPr>
            <p:spPr bwMode="auto">
              <a:xfrm>
                <a:off x="493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7" name="Line 3936"/>
              <p:cNvSpPr>
                <a:spLocks noChangeShapeType="1"/>
              </p:cNvSpPr>
              <p:nvPr/>
            </p:nvSpPr>
            <p:spPr bwMode="auto">
              <a:xfrm>
                <a:off x="494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8" name="Line 3937"/>
              <p:cNvSpPr>
                <a:spLocks noChangeShapeType="1"/>
              </p:cNvSpPr>
              <p:nvPr/>
            </p:nvSpPr>
            <p:spPr bwMode="auto">
              <a:xfrm>
                <a:off x="495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39" name="Line 3938"/>
              <p:cNvSpPr>
                <a:spLocks noChangeShapeType="1"/>
              </p:cNvSpPr>
              <p:nvPr/>
            </p:nvSpPr>
            <p:spPr bwMode="auto">
              <a:xfrm>
                <a:off x="4965"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0" name="Line 3939"/>
              <p:cNvSpPr>
                <a:spLocks noChangeShapeType="1"/>
              </p:cNvSpPr>
              <p:nvPr/>
            </p:nvSpPr>
            <p:spPr bwMode="auto">
              <a:xfrm>
                <a:off x="497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1" name="Line 3940"/>
              <p:cNvSpPr>
                <a:spLocks noChangeShapeType="1"/>
              </p:cNvSpPr>
              <p:nvPr/>
            </p:nvSpPr>
            <p:spPr bwMode="auto">
              <a:xfrm>
                <a:off x="498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2" name="Line 3941"/>
              <p:cNvSpPr>
                <a:spLocks noChangeShapeType="1"/>
              </p:cNvSpPr>
              <p:nvPr/>
            </p:nvSpPr>
            <p:spPr bwMode="auto">
              <a:xfrm>
                <a:off x="499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3" name="Line 3942"/>
              <p:cNvSpPr>
                <a:spLocks noChangeShapeType="1"/>
              </p:cNvSpPr>
              <p:nvPr/>
            </p:nvSpPr>
            <p:spPr bwMode="auto">
              <a:xfrm>
                <a:off x="500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4" name="Line 3943"/>
              <p:cNvSpPr>
                <a:spLocks noChangeShapeType="1"/>
              </p:cNvSpPr>
              <p:nvPr/>
            </p:nvSpPr>
            <p:spPr bwMode="auto">
              <a:xfrm>
                <a:off x="5011"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5" name="Line 3944"/>
              <p:cNvSpPr>
                <a:spLocks noChangeShapeType="1"/>
              </p:cNvSpPr>
              <p:nvPr/>
            </p:nvSpPr>
            <p:spPr bwMode="auto">
              <a:xfrm>
                <a:off x="5021"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6" name="Line 3945"/>
              <p:cNvSpPr>
                <a:spLocks noChangeShapeType="1"/>
              </p:cNvSpPr>
              <p:nvPr/>
            </p:nvSpPr>
            <p:spPr bwMode="auto">
              <a:xfrm>
                <a:off x="5029"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7" name="Line 3946"/>
              <p:cNvSpPr>
                <a:spLocks noChangeShapeType="1"/>
              </p:cNvSpPr>
              <p:nvPr/>
            </p:nvSpPr>
            <p:spPr bwMode="auto">
              <a:xfrm>
                <a:off x="503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8" name="Line 3947"/>
              <p:cNvSpPr>
                <a:spLocks noChangeShapeType="1"/>
              </p:cNvSpPr>
              <p:nvPr/>
            </p:nvSpPr>
            <p:spPr bwMode="auto">
              <a:xfrm>
                <a:off x="5048"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49" name="Line 3948"/>
              <p:cNvSpPr>
                <a:spLocks noChangeShapeType="1"/>
              </p:cNvSpPr>
              <p:nvPr/>
            </p:nvSpPr>
            <p:spPr bwMode="auto">
              <a:xfrm>
                <a:off x="5057"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0" name="Line 3949"/>
              <p:cNvSpPr>
                <a:spLocks noChangeShapeType="1"/>
              </p:cNvSpPr>
              <p:nvPr/>
            </p:nvSpPr>
            <p:spPr bwMode="auto">
              <a:xfrm>
                <a:off x="506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1" name="Line 3950"/>
              <p:cNvSpPr>
                <a:spLocks noChangeShapeType="1"/>
              </p:cNvSpPr>
              <p:nvPr/>
            </p:nvSpPr>
            <p:spPr bwMode="auto">
              <a:xfrm>
                <a:off x="5075"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2" name="Line 3951"/>
              <p:cNvSpPr>
                <a:spLocks noChangeShapeType="1"/>
              </p:cNvSpPr>
              <p:nvPr/>
            </p:nvSpPr>
            <p:spPr bwMode="auto">
              <a:xfrm>
                <a:off x="508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3" name="Line 3952"/>
              <p:cNvSpPr>
                <a:spLocks noChangeShapeType="1"/>
              </p:cNvSpPr>
              <p:nvPr/>
            </p:nvSpPr>
            <p:spPr bwMode="auto">
              <a:xfrm>
                <a:off x="509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4" name="Line 3953"/>
              <p:cNvSpPr>
                <a:spLocks noChangeShapeType="1"/>
              </p:cNvSpPr>
              <p:nvPr/>
            </p:nvSpPr>
            <p:spPr bwMode="auto">
              <a:xfrm>
                <a:off x="510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5" name="Line 3954"/>
              <p:cNvSpPr>
                <a:spLocks noChangeShapeType="1"/>
              </p:cNvSpPr>
              <p:nvPr/>
            </p:nvSpPr>
            <p:spPr bwMode="auto">
              <a:xfrm>
                <a:off x="5112"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6" name="Line 3955"/>
              <p:cNvSpPr>
                <a:spLocks noChangeShapeType="1"/>
              </p:cNvSpPr>
              <p:nvPr/>
            </p:nvSpPr>
            <p:spPr bwMode="auto">
              <a:xfrm>
                <a:off x="5122"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7" name="Line 3956"/>
              <p:cNvSpPr>
                <a:spLocks noChangeShapeType="1"/>
              </p:cNvSpPr>
              <p:nvPr/>
            </p:nvSpPr>
            <p:spPr bwMode="auto">
              <a:xfrm>
                <a:off x="5131"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8" name="Line 3957"/>
              <p:cNvSpPr>
                <a:spLocks noChangeShapeType="1"/>
              </p:cNvSpPr>
              <p:nvPr/>
            </p:nvSpPr>
            <p:spPr bwMode="auto">
              <a:xfrm>
                <a:off x="5140"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59" name="Line 3958"/>
              <p:cNvSpPr>
                <a:spLocks noChangeShapeType="1"/>
              </p:cNvSpPr>
              <p:nvPr/>
            </p:nvSpPr>
            <p:spPr bwMode="auto">
              <a:xfrm>
                <a:off x="5149"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0" name="Line 3959"/>
              <p:cNvSpPr>
                <a:spLocks noChangeShapeType="1"/>
              </p:cNvSpPr>
              <p:nvPr/>
            </p:nvSpPr>
            <p:spPr bwMode="auto">
              <a:xfrm>
                <a:off x="5158"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1" name="Line 3960"/>
              <p:cNvSpPr>
                <a:spLocks noChangeShapeType="1"/>
              </p:cNvSpPr>
              <p:nvPr/>
            </p:nvSpPr>
            <p:spPr bwMode="auto">
              <a:xfrm>
                <a:off x="5168" y="2749"/>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2" name="Line 3961"/>
              <p:cNvSpPr>
                <a:spLocks noChangeShapeType="1"/>
              </p:cNvSpPr>
              <p:nvPr/>
            </p:nvSpPr>
            <p:spPr bwMode="auto">
              <a:xfrm>
                <a:off x="5176"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3" name="Line 3962"/>
              <p:cNvSpPr>
                <a:spLocks noChangeShapeType="1"/>
              </p:cNvSpPr>
              <p:nvPr/>
            </p:nvSpPr>
            <p:spPr bwMode="auto">
              <a:xfrm>
                <a:off x="5186"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4" name="Line 3963"/>
              <p:cNvSpPr>
                <a:spLocks noChangeShapeType="1"/>
              </p:cNvSpPr>
              <p:nvPr/>
            </p:nvSpPr>
            <p:spPr bwMode="auto">
              <a:xfrm>
                <a:off x="5195"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5" name="Line 3964"/>
              <p:cNvSpPr>
                <a:spLocks noChangeShapeType="1"/>
              </p:cNvSpPr>
              <p:nvPr/>
            </p:nvSpPr>
            <p:spPr bwMode="auto">
              <a:xfrm>
                <a:off x="5204"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6" name="Line 3965"/>
              <p:cNvSpPr>
                <a:spLocks noChangeShapeType="1"/>
              </p:cNvSpPr>
              <p:nvPr/>
            </p:nvSpPr>
            <p:spPr bwMode="auto">
              <a:xfrm>
                <a:off x="5213" y="27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7" name="Line 3966"/>
              <p:cNvSpPr>
                <a:spLocks noChangeShapeType="1"/>
              </p:cNvSpPr>
              <p:nvPr/>
            </p:nvSpPr>
            <p:spPr bwMode="auto">
              <a:xfrm>
                <a:off x="5222" y="27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8" name="Line 3967"/>
              <p:cNvSpPr>
                <a:spLocks noChangeShapeType="1"/>
              </p:cNvSpPr>
              <p:nvPr/>
            </p:nvSpPr>
            <p:spPr bwMode="auto">
              <a:xfrm>
                <a:off x="3579" y="2749"/>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69" name="Line 3968"/>
              <p:cNvSpPr>
                <a:spLocks noChangeShapeType="1"/>
              </p:cNvSpPr>
              <p:nvPr/>
            </p:nvSpPr>
            <p:spPr bwMode="auto">
              <a:xfrm flipH="1">
                <a:off x="5212" y="2749"/>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6" name="Line 3975"/>
              <p:cNvSpPr>
                <a:spLocks noChangeShapeType="1"/>
              </p:cNvSpPr>
              <p:nvPr/>
            </p:nvSpPr>
            <p:spPr bwMode="auto">
              <a:xfrm>
                <a:off x="357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7" name="Line 3976"/>
              <p:cNvSpPr>
                <a:spLocks noChangeShapeType="1"/>
              </p:cNvSpPr>
              <p:nvPr/>
            </p:nvSpPr>
            <p:spPr bwMode="auto">
              <a:xfrm>
                <a:off x="358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8" name="Line 3977"/>
              <p:cNvSpPr>
                <a:spLocks noChangeShapeType="1"/>
              </p:cNvSpPr>
              <p:nvPr/>
            </p:nvSpPr>
            <p:spPr bwMode="auto">
              <a:xfrm>
                <a:off x="359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79" name="Line 3978"/>
              <p:cNvSpPr>
                <a:spLocks noChangeShapeType="1"/>
              </p:cNvSpPr>
              <p:nvPr/>
            </p:nvSpPr>
            <p:spPr bwMode="auto">
              <a:xfrm>
                <a:off x="360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0" name="Line 3979"/>
              <p:cNvSpPr>
                <a:spLocks noChangeShapeType="1"/>
              </p:cNvSpPr>
              <p:nvPr/>
            </p:nvSpPr>
            <p:spPr bwMode="auto">
              <a:xfrm>
                <a:off x="3615"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1" name="Line 3980"/>
              <p:cNvSpPr>
                <a:spLocks noChangeShapeType="1"/>
              </p:cNvSpPr>
              <p:nvPr/>
            </p:nvSpPr>
            <p:spPr bwMode="auto">
              <a:xfrm>
                <a:off x="362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2" name="Line 3981"/>
              <p:cNvSpPr>
                <a:spLocks noChangeShapeType="1"/>
              </p:cNvSpPr>
              <p:nvPr/>
            </p:nvSpPr>
            <p:spPr bwMode="auto">
              <a:xfrm>
                <a:off x="363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3" name="Line 3982"/>
              <p:cNvSpPr>
                <a:spLocks noChangeShapeType="1"/>
              </p:cNvSpPr>
              <p:nvPr/>
            </p:nvSpPr>
            <p:spPr bwMode="auto">
              <a:xfrm>
                <a:off x="364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4" name="Line 3983"/>
              <p:cNvSpPr>
                <a:spLocks noChangeShapeType="1"/>
              </p:cNvSpPr>
              <p:nvPr/>
            </p:nvSpPr>
            <p:spPr bwMode="auto">
              <a:xfrm>
                <a:off x="3652"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5" name="Line 3984"/>
              <p:cNvSpPr>
                <a:spLocks noChangeShapeType="1"/>
              </p:cNvSpPr>
              <p:nvPr/>
            </p:nvSpPr>
            <p:spPr bwMode="auto">
              <a:xfrm>
                <a:off x="3662"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6" name="Line 3985"/>
              <p:cNvSpPr>
                <a:spLocks noChangeShapeType="1"/>
              </p:cNvSpPr>
              <p:nvPr/>
            </p:nvSpPr>
            <p:spPr bwMode="auto">
              <a:xfrm>
                <a:off x="3670"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7" name="Line 3986"/>
              <p:cNvSpPr>
                <a:spLocks noChangeShapeType="1"/>
              </p:cNvSpPr>
              <p:nvPr/>
            </p:nvSpPr>
            <p:spPr bwMode="auto">
              <a:xfrm>
                <a:off x="368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8" name="Line 3987"/>
              <p:cNvSpPr>
                <a:spLocks noChangeShapeType="1"/>
              </p:cNvSpPr>
              <p:nvPr/>
            </p:nvSpPr>
            <p:spPr bwMode="auto">
              <a:xfrm>
                <a:off x="368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89" name="Line 3988"/>
              <p:cNvSpPr>
                <a:spLocks noChangeShapeType="1"/>
              </p:cNvSpPr>
              <p:nvPr/>
            </p:nvSpPr>
            <p:spPr bwMode="auto">
              <a:xfrm>
                <a:off x="369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0" name="Line 3989"/>
              <p:cNvSpPr>
                <a:spLocks noChangeShapeType="1"/>
              </p:cNvSpPr>
              <p:nvPr/>
            </p:nvSpPr>
            <p:spPr bwMode="auto">
              <a:xfrm>
                <a:off x="370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1" name="Line 3990"/>
              <p:cNvSpPr>
                <a:spLocks noChangeShapeType="1"/>
              </p:cNvSpPr>
              <p:nvPr/>
            </p:nvSpPr>
            <p:spPr bwMode="auto">
              <a:xfrm>
                <a:off x="3716"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2" name="Line 3991"/>
              <p:cNvSpPr>
                <a:spLocks noChangeShapeType="1"/>
              </p:cNvSpPr>
              <p:nvPr/>
            </p:nvSpPr>
            <p:spPr bwMode="auto">
              <a:xfrm>
                <a:off x="372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3" name="Line 3992"/>
              <p:cNvSpPr>
                <a:spLocks noChangeShapeType="1"/>
              </p:cNvSpPr>
              <p:nvPr/>
            </p:nvSpPr>
            <p:spPr bwMode="auto">
              <a:xfrm>
                <a:off x="373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4" name="Line 3993"/>
              <p:cNvSpPr>
                <a:spLocks noChangeShapeType="1"/>
              </p:cNvSpPr>
              <p:nvPr/>
            </p:nvSpPr>
            <p:spPr bwMode="auto">
              <a:xfrm>
                <a:off x="374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5" name="Line 3994"/>
              <p:cNvSpPr>
                <a:spLocks noChangeShapeType="1"/>
              </p:cNvSpPr>
              <p:nvPr/>
            </p:nvSpPr>
            <p:spPr bwMode="auto">
              <a:xfrm>
                <a:off x="375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6" name="Line 3995"/>
              <p:cNvSpPr>
                <a:spLocks noChangeShapeType="1"/>
              </p:cNvSpPr>
              <p:nvPr/>
            </p:nvSpPr>
            <p:spPr bwMode="auto">
              <a:xfrm>
                <a:off x="3762"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7" name="Line 3996"/>
              <p:cNvSpPr>
                <a:spLocks noChangeShapeType="1"/>
              </p:cNvSpPr>
              <p:nvPr/>
            </p:nvSpPr>
            <p:spPr bwMode="auto">
              <a:xfrm>
                <a:off x="3772"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8" name="Line 3997"/>
              <p:cNvSpPr>
                <a:spLocks noChangeShapeType="1"/>
              </p:cNvSpPr>
              <p:nvPr/>
            </p:nvSpPr>
            <p:spPr bwMode="auto">
              <a:xfrm>
                <a:off x="3780"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99" name="Line 3998"/>
              <p:cNvSpPr>
                <a:spLocks noChangeShapeType="1"/>
              </p:cNvSpPr>
              <p:nvPr/>
            </p:nvSpPr>
            <p:spPr bwMode="auto">
              <a:xfrm>
                <a:off x="379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0" name="Line 3999"/>
              <p:cNvSpPr>
                <a:spLocks noChangeShapeType="1"/>
              </p:cNvSpPr>
              <p:nvPr/>
            </p:nvSpPr>
            <p:spPr bwMode="auto">
              <a:xfrm>
                <a:off x="379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1" name="Line 4000"/>
              <p:cNvSpPr>
                <a:spLocks noChangeShapeType="1"/>
              </p:cNvSpPr>
              <p:nvPr/>
            </p:nvSpPr>
            <p:spPr bwMode="auto">
              <a:xfrm>
                <a:off x="3809"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2" name="Line 4001"/>
              <p:cNvSpPr>
                <a:spLocks noChangeShapeType="1"/>
              </p:cNvSpPr>
              <p:nvPr/>
            </p:nvSpPr>
            <p:spPr bwMode="auto">
              <a:xfrm>
                <a:off x="3817"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3" name="Line 4002"/>
              <p:cNvSpPr>
                <a:spLocks noChangeShapeType="1"/>
              </p:cNvSpPr>
              <p:nvPr/>
            </p:nvSpPr>
            <p:spPr bwMode="auto">
              <a:xfrm>
                <a:off x="382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4" name="Line 4003"/>
              <p:cNvSpPr>
                <a:spLocks noChangeShapeType="1"/>
              </p:cNvSpPr>
              <p:nvPr/>
            </p:nvSpPr>
            <p:spPr bwMode="auto">
              <a:xfrm>
                <a:off x="383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5" name="Line 4004"/>
              <p:cNvSpPr>
                <a:spLocks noChangeShapeType="1"/>
              </p:cNvSpPr>
              <p:nvPr/>
            </p:nvSpPr>
            <p:spPr bwMode="auto">
              <a:xfrm>
                <a:off x="384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6" name="Line 4005"/>
              <p:cNvSpPr>
                <a:spLocks noChangeShapeType="1"/>
              </p:cNvSpPr>
              <p:nvPr/>
            </p:nvSpPr>
            <p:spPr bwMode="auto">
              <a:xfrm>
                <a:off x="385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7" name="Line 4006"/>
              <p:cNvSpPr>
                <a:spLocks noChangeShapeType="1"/>
              </p:cNvSpPr>
              <p:nvPr/>
            </p:nvSpPr>
            <p:spPr bwMode="auto">
              <a:xfrm>
                <a:off x="3863"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8" name="Line 4007"/>
              <p:cNvSpPr>
                <a:spLocks noChangeShapeType="1"/>
              </p:cNvSpPr>
              <p:nvPr/>
            </p:nvSpPr>
            <p:spPr bwMode="auto">
              <a:xfrm>
                <a:off x="387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09" name="Line 4008"/>
              <p:cNvSpPr>
                <a:spLocks noChangeShapeType="1"/>
              </p:cNvSpPr>
              <p:nvPr/>
            </p:nvSpPr>
            <p:spPr bwMode="auto">
              <a:xfrm>
                <a:off x="388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0" name="Line 4009"/>
              <p:cNvSpPr>
                <a:spLocks noChangeShapeType="1"/>
              </p:cNvSpPr>
              <p:nvPr/>
            </p:nvSpPr>
            <p:spPr bwMode="auto">
              <a:xfrm>
                <a:off x="389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1" name="Line 4010"/>
              <p:cNvSpPr>
                <a:spLocks noChangeShapeType="1"/>
              </p:cNvSpPr>
              <p:nvPr/>
            </p:nvSpPr>
            <p:spPr bwMode="auto">
              <a:xfrm>
                <a:off x="390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2" name="Line 4011"/>
              <p:cNvSpPr>
                <a:spLocks noChangeShapeType="1"/>
              </p:cNvSpPr>
              <p:nvPr/>
            </p:nvSpPr>
            <p:spPr bwMode="auto">
              <a:xfrm>
                <a:off x="3909"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3" name="Line 4012"/>
              <p:cNvSpPr>
                <a:spLocks noChangeShapeType="1"/>
              </p:cNvSpPr>
              <p:nvPr/>
            </p:nvSpPr>
            <p:spPr bwMode="auto">
              <a:xfrm>
                <a:off x="3919"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4" name="Line 4013"/>
              <p:cNvSpPr>
                <a:spLocks noChangeShapeType="1"/>
              </p:cNvSpPr>
              <p:nvPr/>
            </p:nvSpPr>
            <p:spPr bwMode="auto">
              <a:xfrm>
                <a:off x="3927"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5" name="Line 4014"/>
              <p:cNvSpPr>
                <a:spLocks noChangeShapeType="1"/>
              </p:cNvSpPr>
              <p:nvPr/>
            </p:nvSpPr>
            <p:spPr bwMode="auto">
              <a:xfrm>
                <a:off x="393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6" name="Line 4015"/>
              <p:cNvSpPr>
                <a:spLocks noChangeShapeType="1"/>
              </p:cNvSpPr>
              <p:nvPr/>
            </p:nvSpPr>
            <p:spPr bwMode="auto">
              <a:xfrm>
                <a:off x="394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7" name="Line 4016"/>
              <p:cNvSpPr>
                <a:spLocks noChangeShapeType="1"/>
              </p:cNvSpPr>
              <p:nvPr/>
            </p:nvSpPr>
            <p:spPr bwMode="auto">
              <a:xfrm>
                <a:off x="395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8" name="Line 4017"/>
              <p:cNvSpPr>
                <a:spLocks noChangeShapeType="1"/>
              </p:cNvSpPr>
              <p:nvPr/>
            </p:nvSpPr>
            <p:spPr bwMode="auto">
              <a:xfrm>
                <a:off x="396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19" name="Line 4018"/>
              <p:cNvSpPr>
                <a:spLocks noChangeShapeType="1"/>
              </p:cNvSpPr>
              <p:nvPr/>
            </p:nvSpPr>
            <p:spPr bwMode="auto">
              <a:xfrm>
                <a:off x="3973"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0" name="Line 4019"/>
              <p:cNvSpPr>
                <a:spLocks noChangeShapeType="1"/>
              </p:cNvSpPr>
              <p:nvPr/>
            </p:nvSpPr>
            <p:spPr bwMode="auto">
              <a:xfrm>
                <a:off x="398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1" name="Line 4020"/>
              <p:cNvSpPr>
                <a:spLocks noChangeShapeType="1"/>
              </p:cNvSpPr>
              <p:nvPr/>
            </p:nvSpPr>
            <p:spPr bwMode="auto">
              <a:xfrm>
                <a:off x="399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2" name="Line 4021"/>
              <p:cNvSpPr>
                <a:spLocks noChangeShapeType="1"/>
              </p:cNvSpPr>
              <p:nvPr/>
            </p:nvSpPr>
            <p:spPr bwMode="auto">
              <a:xfrm>
                <a:off x="400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3" name="Line 4022"/>
              <p:cNvSpPr>
                <a:spLocks noChangeShapeType="1"/>
              </p:cNvSpPr>
              <p:nvPr/>
            </p:nvSpPr>
            <p:spPr bwMode="auto">
              <a:xfrm>
                <a:off x="4010"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4" name="Line 4023"/>
              <p:cNvSpPr>
                <a:spLocks noChangeShapeType="1"/>
              </p:cNvSpPr>
              <p:nvPr/>
            </p:nvSpPr>
            <p:spPr bwMode="auto">
              <a:xfrm>
                <a:off x="402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5" name="Line 4024"/>
              <p:cNvSpPr>
                <a:spLocks noChangeShapeType="1"/>
              </p:cNvSpPr>
              <p:nvPr/>
            </p:nvSpPr>
            <p:spPr bwMode="auto">
              <a:xfrm>
                <a:off x="402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6" name="Line 4025"/>
              <p:cNvSpPr>
                <a:spLocks noChangeShapeType="1"/>
              </p:cNvSpPr>
              <p:nvPr/>
            </p:nvSpPr>
            <p:spPr bwMode="auto">
              <a:xfrm>
                <a:off x="403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7" name="Line 4026"/>
              <p:cNvSpPr>
                <a:spLocks noChangeShapeType="1"/>
              </p:cNvSpPr>
              <p:nvPr/>
            </p:nvSpPr>
            <p:spPr bwMode="auto">
              <a:xfrm>
                <a:off x="404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8" name="Line 4027"/>
              <p:cNvSpPr>
                <a:spLocks noChangeShapeType="1"/>
              </p:cNvSpPr>
              <p:nvPr/>
            </p:nvSpPr>
            <p:spPr bwMode="auto">
              <a:xfrm>
                <a:off x="4056"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29" name="Line 4028"/>
              <p:cNvSpPr>
                <a:spLocks noChangeShapeType="1"/>
              </p:cNvSpPr>
              <p:nvPr/>
            </p:nvSpPr>
            <p:spPr bwMode="auto">
              <a:xfrm>
                <a:off x="4066"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0" name="Line 4029"/>
              <p:cNvSpPr>
                <a:spLocks noChangeShapeType="1"/>
              </p:cNvSpPr>
              <p:nvPr/>
            </p:nvSpPr>
            <p:spPr bwMode="auto">
              <a:xfrm>
                <a:off x="4074"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1" name="Line 4030"/>
              <p:cNvSpPr>
                <a:spLocks noChangeShapeType="1"/>
              </p:cNvSpPr>
              <p:nvPr/>
            </p:nvSpPr>
            <p:spPr bwMode="auto">
              <a:xfrm>
                <a:off x="408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2" name="Line 4031"/>
              <p:cNvSpPr>
                <a:spLocks noChangeShapeType="1"/>
              </p:cNvSpPr>
              <p:nvPr/>
            </p:nvSpPr>
            <p:spPr bwMode="auto">
              <a:xfrm>
                <a:off x="409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3" name="Line 4032"/>
              <p:cNvSpPr>
                <a:spLocks noChangeShapeType="1"/>
              </p:cNvSpPr>
              <p:nvPr/>
            </p:nvSpPr>
            <p:spPr bwMode="auto">
              <a:xfrm>
                <a:off x="410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4" name="Line 4033"/>
              <p:cNvSpPr>
                <a:spLocks noChangeShapeType="1"/>
              </p:cNvSpPr>
              <p:nvPr/>
            </p:nvSpPr>
            <p:spPr bwMode="auto">
              <a:xfrm>
                <a:off x="411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5" name="Line 4034"/>
              <p:cNvSpPr>
                <a:spLocks noChangeShapeType="1"/>
              </p:cNvSpPr>
              <p:nvPr/>
            </p:nvSpPr>
            <p:spPr bwMode="auto">
              <a:xfrm>
                <a:off x="4120"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6" name="Line 4035"/>
              <p:cNvSpPr>
                <a:spLocks noChangeShapeType="1"/>
              </p:cNvSpPr>
              <p:nvPr/>
            </p:nvSpPr>
            <p:spPr bwMode="auto">
              <a:xfrm>
                <a:off x="413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7" name="Line 4036"/>
              <p:cNvSpPr>
                <a:spLocks noChangeShapeType="1"/>
              </p:cNvSpPr>
              <p:nvPr/>
            </p:nvSpPr>
            <p:spPr bwMode="auto">
              <a:xfrm>
                <a:off x="413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8" name="Line 4037"/>
              <p:cNvSpPr>
                <a:spLocks noChangeShapeType="1"/>
              </p:cNvSpPr>
              <p:nvPr/>
            </p:nvSpPr>
            <p:spPr bwMode="auto">
              <a:xfrm>
                <a:off x="414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39" name="Line 4038"/>
              <p:cNvSpPr>
                <a:spLocks noChangeShapeType="1"/>
              </p:cNvSpPr>
              <p:nvPr/>
            </p:nvSpPr>
            <p:spPr bwMode="auto">
              <a:xfrm>
                <a:off x="415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0" name="Line 4039"/>
              <p:cNvSpPr>
                <a:spLocks noChangeShapeType="1"/>
              </p:cNvSpPr>
              <p:nvPr/>
            </p:nvSpPr>
            <p:spPr bwMode="auto">
              <a:xfrm>
                <a:off x="4166"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1" name="Line 4040"/>
              <p:cNvSpPr>
                <a:spLocks noChangeShapeType="1"/>
              </p:cNvSpPr>
              <p:nvPr/>
            </p:nvSpPr>
            <p:spPr bwMode="auto">
              <a:xfrm>
                <a:off x="417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2" name="Line 4041"/>
              <p:cNvSpPr>
                <a:spLocks noChangeShapeType="1"/>
              </p:cNvSpPr>
              <p:nvPr/>
            </p:nvSpPr>
            <p:spPr bwMode="auto">
              <a:xfrm>
                <a:off x="418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3" name="Line 4042"/>
              <p:cNvSpPr>
                <a:spLocks noChangeShapeType="1"/>
              </p:cNvSpPr>
              <p:nvPr/>
            </p:nvSpPr>
            <p:spPr bwMode="auto">
              <a:xfrm>
                <a:off x="419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4" name="Line 4043"/>
              <p:cNvSpPr>
                <a:spLocks noChangeShapeType="1"/>
              </p:cNvSpPr>
              <p:nvPr/>
            </p:nvSpPr>
            <p:spPr bwMode="auto">
              <a:xfrm>
                <a:off x="4203"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5" name="Line 4044"/>
              <p:cNvSpPr>
                <a:spLocks noChangeShapeType="1"/>
              </p:cNvSpPr>
              <p:nvPr/>
            </p:nvSpPr>
            <p:spPr bwMode="auto">
              <a:xfrm>
                <a:off x="4213"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6" name="Line 4045"/>
              <p:cNvSpPr>
                <a:spLocks noChangeShapeType="1"/>
              </p:cNvSpPr>
              <p:nvPr/>
            </p:nvSpPr>
            <p:spPr bwMode="auto">
              <a:xfrm>
                <a:off x="4221"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7" name="Line 4046"/>
              <p:cNvSpPr>
                <a:spLocks noChangeShapeType="1"/>
              </p:cNvSpPr>
              <p:nvPr/>
            </p:nvSpPr>
            <p:spPr bwMode="auto">
              <a:xfrm>
                <a:off x="423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8" name="Line 4047"/>
              <p:cNvSpPr>
                <a:spLocks noChangeShapeType="1"/>
              </p:cNvSpPr>
              <p:nvPr/>
            </p:nvSpPr>
            <p:spPr bwMode="auto">
              <a:xfrm>
                <a:off x="424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49" name="Line 4048"/>
              <p:cNvSpPr>
                <a:spLocks noChangeShapeType="1"/>
              </p:cNvSpPr>
              <p:nvPr/>
            </p:nvSpPr>
            <p:spPr bwMode="auto">
              <a:xfrm>
                <a:off x="424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0" name="Line 4049"/>
              <p:cNvSpPr>
                <a:spLocks noChangeShapeType="1"/>
              </p:cNvSpPr>
              <p:nvPr/>
            </p:nvSpPr>
            <p:spPr bwMode="auto">
              <a:xfrm>
                <a:off x="425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1" name="Line 4050"/>
              <p:cNvSpPr>
                <a:spLocks noChangeShapeType="1"/>
              </p:cNvSpPr>
              <p:nvPr/>
            </p:nvSpPr>
            <p:spPr bwMode="auto">
              <a:xfrm>
                <a:off x="4267"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2" name="Line 4051"/>
              <p:cNvSpPr>
                <a:spLocks noChangeShapeType="1"/>
              </p:cNvSpPr>
              <p:nvPr/>
            </p:nvSpPr>
            <p:spPr bwMode="auto">
              <a:xfrm>
                <a:off x="427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3" name="Line 4052"/>
              <p:cNvSpPr>
                <a:spLocks noChangeShapeType="1"/>
              </p:cNvSpPr>
              <p:nvPr/>
            </p:nvSpPr>
            <p:spPr bwMode="auto">
              <a:xfrm>
                <a:off x="428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4" name="Line 4053"/>
              <p:cNvSpPr>
                <a:spLocks noChangeShapeType="1"/>
              </p:cNvSpPr>
              <p:nvPr/>
            </p:nvSpPr>
            <p:spPr bwMode="auto">
              <a:xfrm>
                <a:off x="429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5" name="Line 4054"/>
              <p:cNvSpPr>
                <a:spLocks noChangeShapeType="1"/>
              </p:cNvSpPr>
              <p:nvPr/>
            </p:nvSpPr>
            <p:spPr bwMode="auto">
              <a:xfrm>
                <a:off x="430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6" name="Line 4055"/>
              <p:cNvSpPr>
                <a:spLocks noChangeShapeType="1"/>
              </p:cNvSpPr>
              <p:nvPr/>
            </p:nvSpPr>
            <p:spPr bwMode="auto">
              <a:xfrm>
                <a:off x="4313"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7" name="Line 4056"/>
              <p:cNvSpPr>
                <a:spLocks noChangeShapeType="1"/>
              </p:cNvSpPr>
              <p:nvPr/>
            </p:nvSpPr>
            <p:spPr bwMode="auto">
              <a:xfrm>
                <a:off x="4323"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8" name="Line 4057"/>
              <p:cNvSpPr>
                <a:spLocks noChangeShapeType="1"/>
              </p:cNvSpPr>
              <p:nvPr/>
            </p:nvSpPr>
            <p:spPr bwMode="auto">
              <a:xfrm>
                <a:off x="4331"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59" name="Line 4058"/>
              <p:cNvSpPr>
                <a:spLocks noChangeShapeType="1"/>
              </p:cNvSpPr>
              <p:nvPr/>
            </p:nvSpPr>
            <p:spPr bwMode="auto">
              <a:xfrm>
                <a:off x="434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0" name="Line 4059"/>
              <p:cNvSpPr>
                <a:spLocks noChangeShapeType="1"/>
              </p:cNvSpPr>
              <p:nvPr/>
            </p:nvSpPr>
            <p:spPr bwMode="auto">
              <a:xfrm>
                <a:off x="435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1" name="Line 4060"/>
              <p:cNvSpPr>
                <a:spLocks noChangeShapeType="1"/>
              </p:cNvSpPr>
              <p:nvPr/>
            </p:nvSpPr>
            <p:spPr bwMode="auto">
              <a:xfrm>
                <a:off x="4360"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62" name="Line 4061"/>
              <p:cNvSpPr>
                <a:spLocks noChangeShapeType="1"/>
              </p:cNvSpPr>
              <p:nvPr/>
            </p:nvSpPr>
            <p:spPr bwMode="auto">
              <a:xfrm>
                <a:off x="4368"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6" name="Group 4263"/>
            <p:cNvGrpSpPr>
              <a:grpSpLocks/>
            </p:cNvGrpSpPr>
            <p:nvPr/>
          </p:nvGrpSpPr>
          <p:grpSpPr bwMode="auto">
            <a:xfrm>
              <a:off x="3579" y="2422"/>
              <a:ext cx="1653" cy="164"/>
              <a:chOff x="3579" y="2422"/>
              <a:chExt cx="1653" cy="164"/>
            </a:xfrm>
          </p:grpSpPr>
          <p:sp>
            <p:nvSpPr>
              <p:cNvPr id="3963" name="Line 4063"/>
              <p:cNvSpPr>
                <a:spLocks noChangeShapeType="1"/>
              </p:cNvSpPr>
              <p:nvPr/>
            </p:nvSpPr>
            <p:spPr bwMode="auto">
              <a:xfrm>
                <a:off x="437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4" name="Line 4064"/>
              <p:cNvSpPr>
                <a:spLocks noChangeShapeType="1"/>
              </p:cNvSpPr>
              <p:nvPr/>
            </p:nvSpPr>
            <p:spPr bwMode="auto">
              <a:xfrm>
                <a:off x="438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5" name="Line 4065"/>
              <p:cNvSpPr>
                <a:spLocks noChangeShapeType="1"/>
              </p:cNvSpPr>
              <p:nvPr/>
            </p:nvSpPr>
            <p:spPr bwMode="auto">
              <a:xfrm>
                <a:off x="439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6" name="Line 4066"/>
              <p:cNvSpPr>
                <a:spLocks noChangeShapeType="1"/>
              </p:cNvSpPr>
              <p:nvPr/>
            </p:nvSpPr>
            <p:spPr bwMode="auto">
              <a:xfrm>
                <a:off x="440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7" name="Line 4067"/>
              <p:cNvSpPr>
                <a:spLocks noChangeShapeType="1"/>
              </p:cNvSpPr>
              <p:nvPr/>
            </p:nvSpPr>
            <p:spPr bwMode="auto">
              <a:xfrm>
                <a:off x="4414"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8" name="Line 4068"/>
              <p:cNvSpPr>
                <a:spLocks noChangeShapeType="1"/>
              </p:cNvSpPr>
              <p:nvPr/>
            </p:nvSpPr>
            <p:spPr bwMode="auto">
              <a:xfrm>
                <a:off x="442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9" name="Line 4069"/>
              <p:cNvSpPr>
                <a:spLocks noChangeShapeType="1"/>
              </p:cNvSpPr>
              <p:nvPr/>
            </p:nvSpPr>
            <p:spPr bwMode="auto">
              <a:xfrm>
                <a:off x="443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0" name="Line 4070"/>
              <p:cNvSpPr>
                <a:spLocks noChangeShapeType="1"/>
              </p:cNvSpPr>
              <p:nvPr/>
            </p:nvSpPr>
            <p:spPr bwMode="auto">
              <a:xfrm>
                <a:off x="444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1" name="Line 4071"/>
              <p:cNvSpPr>
                <a:spLocks noChangeShapeType="1"/>
              </p:cNvSpPr>
              <p:nvPr/>
            </p:nvSpPr>
            <p:spPr bwMode="auto">
              <a:xfrm>
                <a:off x="445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2" name="Line 4072"/>
              <p:cNvSpPr>
                <a:spLocks noChangeShapeType="1"/>
              </p:cNvSpPr>
              <p:nvPr/>
            </p:nvSpPr>
            <p:spPr bwMode="auto">
              <a:xfrm>
                <a:off x="4460"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3" name="Line 4073"/>
              <p:cNvSpPr>
                <a:spLocks noChangeShapeType="1"/>
              </p:cNvSpPr>
              <p:nvPr/>
            </p:nvSpPr>
            <p:spPr bwMode="auto">
              <a:xfrm>
                <a:off x="4470"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4" name="Line 4074"/>
              <p:cNvSpPr>
                <a:spLocks noChangeShapeType="1"/>
              </p:cNvSpPr>
              <p:nvPr/>
            </p:nvSpPr>
            <p:spPr bwMode="auto">
              <a:xfrm>
                <a:off x="4478"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5" name="Line 4075"/>
              <p:cNvSpPr>
                <a:spLocks noChangeShapeType="1"/>
              </p:cNvSpPr>
              <p:nvPr/>
            </p:nvSpPr>
            <p:spPr bwMode="auto">
              <a:xfrm>
                <a:off x="448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6" name="Line 4076"/>
              <p:cNvSpPr>
                <a:spLocks noChangeShapeType="1"/>
              </p:cNvSpPr>
              <p:nvPr/>
            </p:nvSpPr>
            <p:spPr bwMode="auto">
              <a:xfrm>
                <a:off x="449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7" name="Line 4077"/>
              <p:cNvSpPr>
                <a:spLocks noChangeShapeType="1"/>
              </p:cNvSpPr>
              <p:nvPr/>
            </p:nvSpPr>
            <p:spPr bwMode="auto">
              <a:xfrm>
                <a:off x="450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8" name="Line 4078"/>
              <p:cNvSpPr>
                <a:spLocks noChangeShapeType="1"/>
              </p:cNvSpPr>
              <p:nvPr/>
            </p:nvSpPr>
            <p:spPr bwMode="auto">
              <a:xfrm>
                <a:off x="451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79" name="Line 4079"/>
              <p:cNvSpPr>
                <a:spLocks noChangeShapeType="1"/>
              </p:cNvSpPr>
              <p:nvPr/>
            </p:nvSpPr>
            <p:spPr bwMode="auto">
              <a:xfrm>
                <a:off x="4524"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0" name="Line 4080"/>
              <p:cNvSpPr>
                <a:spLocks noChangeShapeType="1"/>
              </p:cNvSpPr>
              <p:nvPr/>
            </p:nvSpPr>
            <p:spPr bwMode="auto">
              <a:xfrm>
                <a:off x="453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1" name="Line 4081"/>
              <p:cNvSpPr>
                <a:spLocks noChangeShapeType="1"/>
              </p:cNvSpPr>
              <p:nvPr/>
            </p:nvSpPr>
            <p:spPr bwMode="auto">
              <a:xfrm>
                <a:off x="454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2" name="Line 4082"/>
              <p:cNvSpPr>
                <a:spLocks noChangeShapeType="1"/>
              </p:cNvSpPr>
              <p:nvPr/>
            </p:nvSpPr>
            <p:spPr bwMode="auto">
              <a:xfrm>
                <a:off x="455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3" name="Line 4083"/>
              <p:cNvSpPr>
                <a:spLocks noChangeShapeType="1"/>
              </p:cNvSpPr>
              <p:nvPr/>
            </p:nvSpPr>
            <p:spPr bwMode="auto">
              <a:xfrm>
                <a:off x="4561"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4" name="Line 4084"/>
              <p:cNvSpPr>
                <a:spLocks noChangeShapeType="1"/>
              </p:cNvSpPr>
              <p:nvPr/>
            </p:nvSpPr>
            <p:spPr bwMode="auto">
              <a:xfrm>
                <a:off x="457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5" name="Line 4085"/>
              <p:cNvSpPr>
                <a:spLocks noChangeShapeType="1"/>
              </p:cNvSpPr>
              <p:nvPr/>
            </p:nvSpPr>
            <p:spPr bwMode="auto">
              <a:xfrm>
                <a:off x="458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6" name="Line 4086"/>
              <p:cNvSpPr>
                <a:spLocks noChangeShapeType="1"/>
              </p:cNvSpPr>
              <p:nvPr/>
            </p:nvSpPr>
            <p:spPr bwMode="auto">
              <a:xfrm>
                <a:off x="458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7" name="Line 4087"/>
              <p:cNvSpPr>
                <a:spLocks noChangeShapeType="1"/>
              </p:cNvSpPr>
              <p:nvPr/>
            </p:nvSpPr>
            <p:spPr bwMode="auto">
              <a:xfrm>
                <a:off x="459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8" name="Line 4088"/>
              <p:cNvSpPr>
                <a:spLocks noChangeShapeType="1"/>
              </p:cNvSpPr>
              <p:nvPr/>
            </p:nvSpPr>
            <p:spPr bwMode="auto">
              <a:xfrm>
                <a:off x="4607"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89" name="Line 4089"/>
              <p:cNvSpPr>
                <a:spLocks noChangeShapeType="1"/>
              </p:cNvSpPr>
              <p:nvPr/>
            </p:nvSpPr>
            <p:spPr bwMode="auto">
              <a:xfrm>
                <a:off x="4617"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0" name="Line 4090"/>
              <p:cNvSpPr>
                <a:spLocks noChangeShapeType="1"/>
              </p:cNvSpPr>
              <p:nvPr/>
            </p:nvSpPr>
            <p:spPr bwMode="auto">
              <a:xfrm>
                <a:off x="4625"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1" name="Line 4091"/>
              <p:cNvSpPr>
                <a:spLocks noChangeShapeType="1"/>
              </p:cNvSpPr>
              <p:nvPr/>
            </p:nvSpPr>
            <p:spPr bwMode="auto">
              <a:xfrm>
                <a:off x="463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2" name="Line 4092"/>
              <p:cNvSpPr>
                <a:spLocks noChangeShapeType="1"/>
              </p:cNvSpPr>
              <p:nvPr/>
            </p:nvSpPr>
            <p:spPr bwMode="auto">
              <a:xfrm>
                <a:off x="464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3" name="Line 4093"/>
              <p:cNvSpPr>
                <a:spLocks noChangeShapeType="1"/>
              </p:cNvSpPr>
              <p:nvPr/>
            </p:nvSpPr>
            <p:spPr bwMode="auto">
              <a:xfrm>
                <a:off x="465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4" name="Line 4094"/>
              <p:cNvSpPr>
                <a:spLocks noChangeShapeType="1"/>
              </p:cNvSpPr>
              <p:nvPr/>
            </p:nvSpPr>
            <p:spPr bwMode="auto">
              <a:xfrm>
                <a:off x="466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5" name="Line 4095"/>
              <p:cNvSpPr>
                <a:spLocks noChangeShapeType="1"/>
              </p:cNvSpPr>
              <p:nvPr/>
            </p:nvSpPr>
            <p:spPr bwMode="auto">
              <a:xfrm>
                <a:off x="4671"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6" name="Line 4096"/>
              <p:cNvSpPr>
                <a:spLocks noChangeShapeType="1"/>
              </p:cNvSpPr>
              <p:nvPr/>
            </p:nvSpPr>
            <p:spPr bwMode="auto">
              <a:xfrm>
                <a:off x="468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7" name="Line 4097"/>
              <p:cNvSpPr>
                <a:spLocks noChangeShapeType="1"/>
              </p:cNvSpPr>
              <p:nvPr/>
            </p:nvSpPr>
            <p:spPr bwMode="auto">
              <a:xfrm>
                <a:off x="469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8" name="Line 4098"/>
              <p:cNvSpPr>
                <a:spLocks noChangeShapeType="1"/>
              </p:cNvSpPr>
              <p:nvPr/>
            </p:nvSpPr>
            <p:spPr bwMode="auto">
              <a:xfrm>
                <a:off x="469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99" name="Line 4099"/>
              <p:cNvSpPr>
                <a:spLocks noChangeShapeType="1"/>
              </p:cNvSpPr>
              <p:nvPr/>
            </p:nvSpPr>
            <p:spPr bwMode="auto">
              <a:xfrm>
                <a:off x="470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0" name="Line 4100"/>
              <p:cNvSpPr>
                <a:spLocks noChangeShapeType="1"/>
              </p:cNvSpPr>
              <p:nvPr/>
            </p:nvSpPr>
            <p:spPr bwMode="auto">
              <a:xfrm>
                <a:off x="4717"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1" name="Line 4101"/>
              <p:cNvSpPr>
                <a:spLocks noChangeShapeType="1"/>
              </p:cNvSpPr>
              <p:nvPr/>
            </p:nvSpPr>
            <p:spPr bwMode="auto">
              <a:xfrm>
                <a:off x="472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2" name="Line 4102"/>
              <p:cNvSpPr>
                <a:spLocks noChangeShapeType="1"/>
              </p:cNvSpPr>
              <p:nvPr/>
            </p:nvSpPr>
            <p:spPr bwMode="auto">
              <a:xfrm>
                <a:off x="473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3" name="Line 4103"/>
              <p:cNvSpPr>
                <a:spLocks noChangeShapeType="1"/>
              </p:cNvSpPr>
              <p:nvPr/>
            </p:nvSpPr>
            <p:spPr bwMode="auto">
              <a:xfrm>
                <a:off x="474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4" name="Line 4104"/>
              <p:cNvSpPr>
                <a:spLocks noChangeShapeType="1"/>
              </p:cNvSpPr>
              <p:nvPr/>
            </p:nvSpPr>
            <p:spPr bwMode="auto">
              <a:xfrm>
                <a:off x="4754"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5" name="Line 4105"/>
              <p:cNvSpPr>
                <a:spLocks noChangeShapeType="1"/>
              </p:cNvSpPr>
              <p:nvPr/>
            </p:nvSpPr>
            <p:spPr bwMode="auto">
              <a:xfrm>
                <a:off x="4764"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6" name="Line 4106"/>
              <p:cNvSpPr>
                <a:spLocks noChangeShapeType="1"/>
              </p:cNvSpPr>
              <p:nvPr/>
            </p:nvSpPr>
            <p:spPr bwMode="auto">
              <a:xfrm>
                <a:off x="4772"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7" name="Line 4107"/>
              <p:cNvSpPr>
                <a:spLocks noChangeShapeType="1"/>
              </p:cNvSpPr>
              <p:nvPr/>
            </p:nvSpPr>
            <p:spPr bwMode="auto">
              <a:xfrm>
                <a:off x="478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8" name="Line 4108"/>
              <p:cNvSpPr>
                <a:spLocks noChangeShapeType="1"/>
              </p:cNvSpPr>
              <p:nvPr/>
            </p:nvSpPr>
            <p:spPr bwMode="auto">
              <a:xfrm>
                <a:off x="479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09" name="Line 4109"/>
              <p:cNvSpPr>
                <a:spLocks noChangeShapeType="1"/>
              </p:cNvSpPr>
              <p:nvPr/>
            </p:nvSpPr>
            <p:spPr bwMode="auto">
              <a:xfrm>
                <a:off x="480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0" name="Line 4110"/>
              <p:cNvSpPr>
                <a:spLocks noChangeShapeType="1"/>
              </p:cNvSpPr>
              <p:nvPr/>
            </p:nvSpPr>
            <p:spPr bwMode="auto">
              <a:xfrm>
                <a:off x="480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1" name="Line 4111"/>
              <p:cNvSpPr>
                <a:spLocks noChangeShapeType="1"/>
              </p:cNvSpPr>
              <p:nvPr/>
            </p:nvSpPr>
            <p:spPr bwMode="auto">
              <a:xfrm>
                <a:off x="4818"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2" name="Line 4112"/>
              <p:cNvSpPr>
                <a:spLocks noChangeShapeType="1"/>
              </p:cNvSpPr>
              <p:nvPr/>
            </p:nvSpPr>
            <p:spPr bwMode="auto">
              <a:xfrm>
                <a:off x="482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3" name="Line 4113"/>
              <p:cNvSpPr>
                <a:spLocks noChangeShapeType="1"/>
              </p:cNvSpPr>
              <p:nvPr/>
            </p:nvSpPr>
            <p:spPr bwMode="auto">
              <a:xfrm>
                <a:off x="483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4" name="Line 4114"/>
              <p:cNvSpPr>
                <a:spLocks noChangeShapeType="1"/>
              </p:cNvSpPr>
              <p:nvPr/>
            </p:nvSpPr>
            <p:spPr bwMode="auto">
              <a:xfrm>
                <a:off x="484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5" name="Line 4115"/>
              <p:cNvSpPr>
                <a:spLocks noChangeShapeType="1"/>
              </p:cNvSpPr>
              <p:nvPr/>
            </p:nvSpPr>
            <p:spPr bwMode="auto">
              <a:xfrm>
                <a:off x="485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6" name="Line 4116"/>
              <p:cNvSpPr>
                <a:spLocks noChangeShapeType="1"/>
              </p:cNvSpPr>
              <p:nvPr/>
            </p:nvSpPr>
            <p:spPr bwMode="auto">
              <a:xfrm>
                <a:off x="4864"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7" name="Line 4117"/>
              <p:cNvSpPr>
                <a:spLocks noChangeShapeType="1"/>
              </p:cNvSpPr>
              <p:nvPr/>
            </p:nvSpPr>
            <p:spPr bwMode="auto">
              <a:xfrm>
                <a:off x="4874"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8" name="Line 4118"/>
              <p:cNvSpPr>
                <a:spLocks noChangeShapeType="1"/>
              </p:cNvSpPr>
              <p:nvPr/>
            </p:nvSpPr>
            <p:spPr bwMode="auto">
              <a:xfrm>
                <a:off x="4882"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19" name="Line 4119"/>
              <p:cNvSpPr>
                <a:spLocks noChangeShapeType="1"/>
              </p:cNvSpPr>
              <p:nvPr/>
            </p:nvSpPr>
            <p:spPr bwMode="auto">
              <a:xfrm>
                <a:off x="489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0" name="Line 4120"/>
              <p:cNvSpPr>
                <a:spLocks noChangeShapeType="1"/>
              </p:cNvSpPr>
              <p:nvPr/>
            </p:nvSpPr>
            <p:spPr bwMode="auto">
              <a:xfrm>
                <a:off x="490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1" name="Line 4121"/>
              <p:cNvSpPr>
                <a:spLocks noChangeShapeType="1"/>
              </p:cNvSpPr>
              <p:nvPr/>
            </p:nvSpPr>
            <p:spPr bwMode="auto">
              <a:xfrm>
                <a:off x="4911"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2" name="Line 4122"/>
              <p:cNvSpPr>
                <a:spLocks noChangeShapeType="1"/>
              </p:cNvSpPr>
              <p:nvPr/>
            </p:nvSpPr>
            <p:spPr bwMode="auto">
              <a:xfrm>
                <a:off x="4919"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3" name="Line 4123"/>
              <p:cNvSpPr>
                <a:spLocks noChangeShapeType="1"/>
              </p:cNvSpPr>
              <p:nvPr/>
            </p:nvSpPr>
            <p:spPr bwMode="auto">
              <a:xfrm>
                <a:off x="492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4" name="Line 4124"/>
              <p:cNvSpPr>
                <a:spLocks noChangeShapeType="1"/>
              </p:cNvSpPr>
              <p:nvPr/>
            </p:nvSpPr>
            <p:spPr bwMode="auto">
              <a:xfrm>
                <a:off x="493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5" name="Line 4125"/>
              <p:cNvSpPr>
                <a:spLocks noChangeShapeType="1"/>
              </p:cNvSpPr>
              <p:nvPr/>
            </p:nvSpPr>
            <p:spPr bwMode="auto">
              <a:xfrm>
                <a:off x="494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6" name="Line 4126"/>
              <p:cNvSpPr>
                <a:spLocks noChangeShapeType="1"/>
              </p:cNvSpPr>
              <p:nvPr/>
            </p:nvSpPr>
            <p:spPr bwMode="auto">
              <a:xfrm>
                <a:off x="495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7" name="Line 4127"/>
              <p:cNvSpPr>
                <a:spLocks noChangeShapeType="1"/>
              </p:cNvSpPr>
              <p:nvPr/>
            </p:nvSpPr>
            <p:spPr bwMode="auto">
              <a:xfrm>
                <a:off x="4965"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8" name="Line 4128"/>
              <p:cNvSpPr>
                <a:spLocks noChangeShapeType="1"/>
              </p:cNvSpPr>
              <p:nvPr/>
            </p:nvSpPr>
            <p:spPr bwMode="auto">
              <a:xfrm>
                <a:off x="497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29" name="Line 4129"/>
              <p:cNvSpPr>
                <a:spLocks noChangeShapeType="1"/>
              </p:cNvSpPr>
              <p:nvPr/>
            </p:nvSpPr>
            <p:spPr bwMode="auto">
              <a:xfrm>
                <a:off x="498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0" name="Line 4130"/>
              <p:cNvSpPr>
                <a:spLocks noChangeShapeType="1"/>
              </p:cNvSpPr>
              <p:nvPr/>
            </p:nvSpPr>
            <p:spPr bwMode="auto">
              <a:xfrm>
                <a:off x="499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1" name="Line 4131"/>
              <p:cNvSpPr>
                <a:spLocks noChangeShapeType="1"/>
              </p:cNvSpPr>
              <p:nvPr/>
            </p:nvSpPr>
            <p:spPr bwMode="auto">
              <a:xfrm>
                <a:off x="500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2" name="Line 4132"/>
              <p:cNvSpPr>
                <a:spLocks noChangeShapeType="1"/>
              </p:cNvSpPr>
              <p:nvPr/>
            </p:nvSpPr>
            <p:spPr bwMode="auto">
              <a:xfrm>
                <a:off x="5011"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3" name="Line 4133"/>
              <p:cNvSpPr>
                <a:spLocks noChangeShapeType="1"/>
              </p:cNvSpPr>
              <p:nvPr/>
            </p:nvSpPr>
            <p:spPr bwMode="auto">
              <a:xfrm>
                <a:off x="5021"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4" name="Line 4134"/>
              <p:cNvSpPr>
                <a:spLocks noChangeShapeType="1"/>
              </p:cNvSpPr>
              <p:nvPr/>
            </p:nvSpPr>
            <p:spPr bwMode="auto">
              <a:xfrm>
                <a:off x="5029"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5" name="Line 4135"/>
              <p:cNvSpPr>
                <a:spLocks noChangeShapeType="1"/>
              </p:cNvSpPr>
              <p:nvPr/>
            </p:nvSpPr>
            <p:spPr bwMode="auto">
              <a:xfrm>
                <a:off x="503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6" name="Line 4136"/>
              <p:cNvSpPr>
                <a:spLocks noChangeShapeType="1"/>
              </p:cNvSpPr>
              <p:nvPr/>
            </p:nvSpPr>
            <p:spPr bwMode="auto">
              <a:xfrm>
                <a:off x="5048"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7" name="Line 4137"/>
              <p:cNvSpPr>
                <a:spLocks noChangeShapeType="1"/>
              </p:cNvSpPr>
              <p:nvPr/>
            </p:nvSpPr>
            <p:spPr bwMode="auto">
              <a:xfrm>
                <a:off x="5057"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8" name="Line 4138"/>
              <p:cNvSpPr>
                <a:spLocks noChangeShapeType="1"/>
              </p:cNvSpPr>
              <p:nvPr/>
            </p:nvSpPr>
            <p:spPr bwMode="auto">
              <a:xfrm>
                <a:off x="506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39" name="Line 4139"/>
              <p:cNvSpPr>
                <a:spLocks noChangeShapeType="1"/>
              </p:cNvSpPr>
              <p:nvPr/>
            </p:nvSpPr>
            <p:spPr bwMode="auto">
              <a:xfrm>
                <a:off x="5075"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0" name="Line 4140"/>
              <p:cNvSpPr>
                <a:spLocks noChangeShapeType="1"/>
              </p:cNvSpPr>
              <p:nvPr/>
            </p:nvSpPr>
            <p:spPr bwMode="auto">
              <a:xfrm>
                <a:off x="508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1" name="Line 4141"/>
              <p:cNvSpPr>
                <a:spLocks noChangeShapeType="1"/>
              </p:cNvSpPr>
              <p:nvPr/>
            </p:nvSpPr>
            <p:spPr bwMode="auto">
              <a:xfrm>
                <a:off x="509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2" name="Line 4142"/>
              <p:cNvSpPr>
                <a:spLocks noChangeShapeType="1"/>
              </p:cNvSpPr>
              <p:nvPr/>
            </p:nvSpPr>
            <p:spPr bwMode="auto">
              <a:xfrm>
                <a:off x="510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3" name="Line 4143"/>
              <p:cNvSpPr>
                <a:spLocks noChangeShapeType="1"/>
              </p:cNvSpPr>
              <p:nvPr/>
            </p:nvSpPr>
            <p:spPr bwMode="auto">
              <a:xfrm>
                <a:off x="5112"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4" name="Line 4144"/>
              <p:cNvSpPr>
                <a:spLocks noChangeShapeType="1"/>
              </p:cNvSpPr>
              <p:nvPr/>
            </p:nvSpPr>
            <p:spPr bwMode="auto">
              <a:xfrm>
                <a:off x="5122"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5" name="Line 4145"/>
              <p:cNvSpPr>
                <a:spLocks noChangeShapeType="1"/>
              </p:cNvSpPr>
              <p:nvPr/>
            </p:nvSpPr>
            <p:spPr bwMode="auto">
              <a:xfrm>
                <a:off x="5131"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6" name="Line 4146"/>
              <p:cNvSpPr>
                <a:spLocks noChangeShapeType="1"/>
              </p:cNvSpPr>
              <p:nvPr/>
            </p:nvSpPr>
            <p:spPr bwMode="auto">
              <a:xfrm>
                <a:off x="5140"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7" name="Line 4147"/>
              <p:cNvSpPr>
                <a:spLocks noChangeShapeType="1"/>
              </p:cNvSpPr>
              <p:nvPr/>
            </p:nvSpPr>
            <p:spPr bwMode="auto">
              <a:xfrm>
                <a:off x="5149"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8" name="Line 4148"/>
              <p:cNvSpPr>
                <a:spLocks noChangeShapeType="1"/>
              </p:cNvSpPr>
              <p:nvPr/>
            </p:nvSpPr>
            <p:spPr bwMode="auto">
              <a:xfrm>
                <a:off x="5158"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49" name="Line 4149"/>
              <p:cNvSpPr>
                <a:spLocks noChangeShapeType="1"/>
              </p:cNvSpPr>
              <p:nvPr/>
            </p:nvSpPr>
            <p:spPr bwMode="auto">
              <a:xfrm>
                <a:off x="5168" y="2586"/>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0" name="Line 4150"/>
              <p:cNvSpPr>
                <a:spLocks noChangeShapeType="1"/>
              </p:cNvSpPr>
              <p:nvPr/>
            </p:nvSpPr>
            <p:spPr bwMode="auto">
              <a:xfrm>
                <a:off x="5176"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1" name="Line 4151"/>
              <p:cNvSpPr>
                <a:spLocks noChangeShapeType="1"/>
              </p:cNvSpPr>
              <p:nvPr/>
            </p:nvSpPr>
            <p:spPr bwMode="auto">
              <a:xfrm>
                <a:off x="5186"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2" name="Line 4152"/>
              <p:cNvSpPr>
                <a:spLocks noChangeShapeType="1"/>
              </p:cNvSpPr>
              <p:nvPr/>
            </p:nvSpPr>
            <p:spPr bwMode="auto">
              <a:xfrm>
                <a:off x="5195"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3" name="Line 4153"/>
              <p:cNvSpPr>
                <a:spLocks noChangeShapeType="1"/>
              </p:cNvSpPr>
              <p:nvPr/>
            </p:nvSpPr>
            <p:spPr bwMode="auto">
              <a:xfrm>
                <a:off x="5204"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4" name="Line 4154"/>
              <p:cNvSpPr>
                <a:spLocks noChangeShapeType="1"/>
              </p:cNvSpPr>
              <p:nvPr/>
            </p:nvSpPr>
            <p:spPr bwMode="auto">
              <a:xfrm>
                <a:off x="5213" y="258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5" name="Line 4155"/>
              <p:cNvSpPr>
                <a:spLocks noChangeShapeType="1"/>
              </p:cNvSpPr>
              <p:nvPr/>
            </p:nvSpPr>
            <p:spPr bwMode="auto">
              <a:xfrm>
                <a:off x="5222" y="258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6" name="Line 4156"/>
              <p:cNvSpPr>
                <a:spLocks noChangeShapeType="1"/>
              </p:cNvSpPr>
              <p:nvPr/>
            </p:nvSpPr>
            <p:spPr bwMode="auto">
              <a:xfrm>
                <a:off x="3579" y="2586"/>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57" name="Line 4157"/>
              <p:cNvSpPr>
                <a:spLocks noChangeShapeType="1"/>
              </p:cNvSpPr>
              <p:nvPr/>
            </p:nvSpPr>
            <p:spPr bwMode="auto">
              <a:xfrm flipH="1">
                <a:off x="5212" y="2586"/>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3" name="Line 4163"/>
              <p:cNvSpPr>
                <a:spLocks noChangeShapeType="1"/>
              </p:cNvSpPr>
              <p:nvPr/>
            </p:nvSpPr>
            <p:spPr bwMode="auto">
              <a:xfrm>
                <a:off x="357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4" name="Line 4164"/>
              <p:cNvSpPr>
                <a:spLocks noChangeShapeType="1"/>
              </p:cNvSpPr>
              <p:nvPr/>
            </p:nvSpPr>
            <p:spPr bwMode="auto">
              <a:xfrm>
                <a:off x="358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5" name="Line 4165"/>
              <p:cNvSpPr>
                <a:spLocks noChangeShapeType="1"/>
              </p:cNvSpPr>
              <p:nvPr/>
            </p:nvSpPr>
            <p:spPr bwMode="auto">
              <a:xfrm>
                <a:off x="359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6" name="Line 4166"/>
              <p:cNvSpPr>
                <a:spLocks noChangeShapeType="1"/>
              </p:cNvSpPr>
              <p:nvPr/>
            </p:nvSpPr>
            <p:spPr bwMode="auto">
              <a:xfrm>
                <a:off x="360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7" name="Line 4167"/>
              <p:cNvSpPr>
                <a:spLocks noChangeShapeType="1"/>
              </p:cNvSpPr>
              <p:nvPr/>
            </p:nvSpPr>
            <p:spPr bwMode="auto">
              <a:xfrm>
                <a:off x="3615"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8" name="Line 4168"/>
              <p:cNvSpPr>
                <a:spLocks noChangeShapeType="1"/>
              </p:cNvSpPr>
              <p:nvPr/>
            </p:nvSpPr>
            <p:spPr bwMode="auto">
              <a:xfrm>
                <a:off x="362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69" name="Line 4169"/>
              <p:cNvSpPr>
                <a:spLocks noChangeShapeType="1"/>
              </p:cNvSpPr>
              <p:nvPr/>
            </p:nvSpPr>
            <p:spPr bwMode="auto">
              <a:xfrm>
                <a:off x="363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0" name="Line 4170"/>
              <p:cNvSpPr>
                <a:spLocks noChangeShapeType="1"/>
              </p:cNvSpPr>
              <p:nvPr/>
            </p:nvSpPr>
            <p:spPr bwMode="auto">
              <a:xfrm>
                <a:off x="364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1" name="Line 4171"/>
              <p:cNvSpPr>
                <a:spLocks noChangeShapeType="1"/>
              </p:cNvSpPr>
              <p:nvPr/>
            </p:nvSpPr>
            <p:spPr bwMode="auto">
              <a:xfrm>
                <a:off x="3652"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2" name="Line 4172"/>
              <p:cNvSpPr>
                <a:spLocks noChangeShapeType="1"/>
              </p:cNvSpPr>
              <p:nvPr/>
            </p:nvSpPr>
            <p:spPr bwMode="auto">
              <a:xfrm>
                <a:off x="3662"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3" name="Line 4173"/>
              <p:cNvSpPr>
                <a:spLocks noChangeShapeType="1"/>
              </p:cNvSpPr>
              <p:nvPr/>
            </p:nvSpPr>
            <p:spPr bwMode="auto">
              <a:xfrm>
                <a:off x="3670"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4" name="Line 4174"/>
              <p:cNvSpPr>
                <a:spLocks noChangeShapeType="1"/>
              </p:cNvSpPr>
              <p:nvPr/>
            </p:nvSpPr>
            <p:spPr bwMode="auto">
              <a:xfrm>
                <a:off x="368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5" name="Line 4175"/>
              <p:cNvSpPr>
                <a:spLocks noChangeShapeType="1"/>
              </p:cNvSpPr>
              <p:nvPr/>
            </p:nvSpPr>
            <p:spPr bwMode="auto">
              <a:xfrm>
                <a:off x="368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6" name="Line 4176"/>
              <p:cNvSpPr>
                <a:spLocks noChangeShapeType="1"/>
              </p:cNvSpPr>
              <p:nvPr/>
            </p:nvSpPr>
            <p:spPr bwMode="auto">
              <a:xfrm>
                <a:off x="369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7" name="Line 4177"/>
              <p:cNvSpPr>
                <a:spLocks noChangeShapeType="1"/>
              </p:cNvSpPr>
              <p:nvPr/>
            </p:nvSpPr>
            <p:spPr bwMode="auto">
              <a:xfrm>
                <a:off x="370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8" name="Line 4178"/>
              <p:cNvSpPr>
                <a:spLocks noChangeShapeType="1"/>
              </p:cNvSpPr>
              <p:nvPr/>
            </p:nvSpPr>
            <p:spPr bwMode="auto">
              <a:xfrm>
                <a:off x="3716"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79" name="Line 4179"/>
              <p:cNvSpPr>
                <a:spLocks noChangeShapeType="1"/>
              </p:cNvSpPr>
              <p:nvPr/>
            </p:nvSpPr>
            <p:spPr bwMode="auto">
              <a:xfrm>
                <a:off x="372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0" name="Line 4180"/>
              <p:cNvSpPr>
                <a:spLocks noChangeShapeType="1"/>
              </p:cNvSpPr>
              <p:nvPr/>
            </p:nvSpPr>
            <p:spPr bwMode="auto">
              <a:xfrm>
                <a:off x="373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1" name="Line 4181"/>
              <p:cNvSpPr>
                <a:spLocks noChangeShapeType="1"/>
              </p:cNvSpPr>
              <p:nvPr/>
            </p:nvSpPr>
            <p:spPr bwMode="auto">
              <a:xfrm>
                <a:off x="374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2" name="Line 4182"/>
              <p:cNvSpPr>
                <a:spLocks noChangeShapeType="1"/>
              </p:cNvSpPr>
              <p:nvPr/>
            </p:nvSpPr>
            <p:spPr bwMode="auto">
              <a:xfrm>
                <a:off x="375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3" name="Line 4183"/>
              <p:cNvSpPr>
                <a:spLocks noChangeShapeType="1"/>
              </p:cNvSpPr>
              <p:nvPr/>
            </p:nvSpPr>
            <p:spPr bwMode="auto">
              <a:xfrm>
                <a:off x="3762"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4" name="Line 4184"/>
              <p:cNvSpPr>
                <a:spLocks noChangeShapeType="1"/>
              </p:cNvSpPr>
              <p:nvPr/>
            </p:nvSpPr>
            <p:spPr bwMode="auto">
              <a:xfrm>
                <a:off x="3772"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5" name="Line 4185"/>
              <p:cNvSpPr>
                <a:spLocks noChangeShapeType="1"/>
              </p:cNvSpPr>
              <p:nvPr/>
            </p:nvSpPr>
            <p:spPr bwMode="auto">
              <a:xfrm>
                <a:off x="3780"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6" name="Line 4186"/>
              <p:cNvSpPr>
                <a:spLocks noChangeShapeType="1"/>
              </p:cNvSpPr>
              <p:nvPr/>
            </p:nvSpPr>
            <p:spPr bwMode="auto">
              <a:xfrm>
                <a:off x="379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7" name="Line 4187"/>
              <p:cNvSpPr>
                <a:spLocks noChangeShapeType="1"/>
              </p:cNvSpPr>
              <p:nvPr/>
            </p:nvSpPr>
            <p:spPr bwMode="auto">
              <a:xfrm>
                <a:off x="379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8" name="Line 4188"/>
              <p:cNvSpPr>
                <a:spLocks noChangeShapeType="1"/>
              </p:cNvSpPr>
              <p:nvPr/>
            </p:nvSpPr>
            <p:spPr bwMode="auto">
              <a:xfrm>
                <a:off x="3809"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89" name="Line 4189"/>
              <p:cNvSpPr>
                <a:spLocks noChangeShapeType="1"/>
              </p:cNvSpPr>
              <p:nvPr/>
            </p:nvSpPr>
            <p:spPr bwMode="auto">
              <a:xfrm>
                <a:off x="3817"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0" name="Line 4190"/>
              <p:cNvSpPr>
                <a:spLocks noChangeShapeType="1"/>
              </p:cNvSpPr>
              <p:nvPr/>
            </p:nvSpPr>
            <p:spPr bwMode="auto">
              <a:xfrm>
                <a:off x="382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1" name="Line 4191"/>
              <p:cNvSpPr>
                <a:spLocks noChangeShapeType="1"/>
              </p:cNvSpPr>
              <p:nvPr/>
            </p:nvSpPr>
            <p:spPr bwMode="auto">
              <a:xfrm>
                <a:off x="383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2" name="Line 4192"/>
              <p:cNvSpPr>
                <a:spLocks noChangeShapeType="1"/>
              </p:cNvSpPr>
              <p:nvPr/>
            </p:nvSpPr>
            <p:spPr bwMode="auto">
              <a:xfrm>
                <a:off x="384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3" name="Line 4193"/>
              <p:cNvSpPr>
                <a:spLocks noChangeShapeType="1"/>
              </p:cNvSpPr>
              <p:nvPr/>
            </p:nvSpPr>
            <p:spPr bwMode="auto">
              <a:xfrm>
                <a:off x="385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4" name="Line 4194"/>
              <p:cNvSpPr>
                <a:spLocks noChangeShapeType="1"/>
              </p:cNvSpPr>
              <p:nvPr/>
            </p:nvSpPr>
            <p:spPr bwMode="auto">
              <a:xfrm>
                <a:off x="3863"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5" name="Line 4195"/>
              <p:cNvSpPr>
                <a:spLocks noChangeShapeType="1"/>
              </p:cNvSpPr>
              <p:nvPr/>
            </p:nvSpPr>
            <p:spPr bwMode="auto">
              <a:xfrm>
                <a:off x="387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6" name="Line 4196"/>
              <p:cNvSpPr>
                <a:spLocks noChangeShapeType="1"/>
              </p:cNvSpPr>
              <p:nvPr/>
            </p:nvSpPr>
            <p:spPr bwMode="auto">
              <a:xfrm>
                <a:off x="388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7" name="Line 4197"/>
              <p:cNvSpPr>
                <a:spLocks noChangeShapeType="1"/>
              </p:cNvSpPr>
              <p:nvPr/>
            </p:nvSpPr>
            <p:spPr bwMode="auto">
              <a:xfrm>
                <a:off x="389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8" name="Line 4198"/>
              <p:cNvSpPr>
                <a:spLocks noChangeShapeType="1"/>
              </p:cNvSpPr>
              <p:nvPr/>
            </p:nvSpPr>
            <p:spPr bwMode="auto">
              <a:xfrm>
                <a:off x="390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99" name="Line 4199"/>
              <p:cNvSpPr>
                <a:spLocks noChangeShapeType="1"/>
              </p:cNvSpPr>
              <p:nvPr/>
            </p:nvSpPr>
            <p:spPr bwMode="auto">
              <a:xfrm>
                <a:off x="3909"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0" name="Line 4200"/>
              <p:cNvSpPr>
                <a:spLocks noChangeShapeType="1"/>
              </p:cNvSpPr>
              <p:nvPr/>
            </p:nvSpPr>
            <p:spPr bwMode="auto">
              <a:xfrm>
                <a:off x="3919"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1" name="Line 4201"/>
              <p:cNvSpPr>
                <a:spLocks noChangeShapeType="1"/>
              </p:cNvSpPr>
              <p:nvPr/>
            </p:nvSpPr>
            <p:spPr bwMode="auto">
              <a:xfrm>
                <a:off x="3927"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2" name="Line 4202"/>
              <p:cNvSpPr>
                <a:spLocks noChangeShapeType="1"/>
              </p:cNvSpPr>
              <p:nvPr/>
            </p:nvSpPr>
            <p:spPr bwMode="auto">
              <a:xfrm>
                <a:off x="393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3" name="Line 4203"/>
              <p:cNvSpPr>
                <a:spLocks noChangeShapeType="1"/>
              </p:cNvSpPr>
              <p:nvPr/>
            </p:nvSpPr>
            <p:spPr bwMode="auto">
              <a:xfrm>
                <a:off x="394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4" name="Line 4204"/>
              <p:cNvSpPr>
                <a:spLocks noChangeShapeType="1"/>
              </p:cNvSpPr>
              <p:nvPr/>
            </p:nvSpPr>
            <p:spPr bwMode="auto">
              <a:xfrm>
                <a:off x="395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5" name="Line 4205"/>
              <p:cNvSpPr>
                <a:spLocks noChangeShapeType="1"/>
              </p:cNvSpPr>
              <p:nvPr/>
            </p:nvSpPr>
            <p:spPr bwMode="auto">
              <a:xfrm>
                <a:off x="396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6" name="Line 4206"/>
              <p:cNvSpPr>
                <a:spLocks noChangeShapeType="1"/>
              </p:cNvSpPr>
              <p:nvPr/>
            </p:nvSpPr>
            <p:spPr bwMode="auto">
              <a:xfrm>
                <a:off x="3973"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7" name="Line 4207"/>
              <p:cNvSpPr>
                <a:spLocks noChangeShapeType="1"/>
              </p:cNvSpPr>
              <p:nvPr/>
            </p:nvSpPr>
            <p:spPr bwMode="auto">
              <a:xfrm>
                <a:off x="398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8" name="Line 4208"/>
              <p:cNvSpPr>
                <a:spLocks noChangeShapeType="1"/>
              </p:cNvSpPr>
              <p:nvPr/>
            </p:nvSpPr>
            <p:spPr bwMode="auto">
              <a:xfrm>
                <a:off x="399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09" name="Line 4209"/>
              <p:cNvSpPr>
                <a:spLocks noChangeShapeType="1"/>
              </p:cNvSpPr>
              <p:nvPr/>
            </p:nvSpPr>
            <p:spPr bwMode="auto">
              <a:xfrm>
                <a:off x="400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0" name="Line 4210"/>
              <p:cNvSpPr>
                <a:spLocks noChangeShapeType="1"/>
              </p:cNvSpPr>
              <p:nvPr/>
            </p:nvSpPr>
            <p:spPr bwMode="auto">
              <a:xfrm>
                <a:off x="4010"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1" name="Line 4211"/>
              <p:cNvSpPr>
                <a:spLocks noChangeShapeType="1"/>
              </p:cNvSpPr>
              <p:nvPr/>
            </p:nvSpPr>
            <p:spPr bwMode="auto">
              <a:xfrm>
                <a:off x="402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2" name="Line 4212"/>
              <p:cNvSpPr>
                <a:spLocks noChangeShapeType="1"/>
              </p:cNvSpPr>
              <p:nvPr/>
            </p:nvSpPr>
            <p:spPr bwMode="auto">
              <a:xfrm>
                <a:off x="402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3" name="Line 4213"/>
              <p:cNvSpPr>
                <a:spLocks noChangeShapeType="1"/>
              </p:cNvSpPr>
              <p:nvPr/>
            </p:nvSpPr>
            <p:spPr bwMode="auto">
              <a:xfrm>
                <a:off x="403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4" name="Line 4214"/>
              <p:cNvSpPr>
                <a:spLocks noChangeShapeType="1"/>
              </p:cNvSpPr>
              <p:nvPr/>
            </p:nvSpPr>
            <p:spPr bwMode="auto">
              <a:xfrm>
                <a:off x="404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5" name="Line 4215"/>
              <p:cNvSpPr>
                <a:spLocks noChangeShapeType="1"/>
              </p:cNvSpPr>
              <p:nvPr/>
            </p:nvSpPr>
            <p:spPr bwMode="auto">
              <a:xfrm>
                <a:off x="4056"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6" name="Line 4216"/>
              <p:cNvSpPr>
                <a:spLocks noChangeShapeType="1"/>
              </p:cNvSpPr>
              <p:nvPr/>
            </p:nvSpPr>
            <p:spPr bwMode="auto">
              <a:xfrm>
                <a:off x="4066"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7" name="Line 4217"/>
              <p:cNvSpPr>
                <a:spLocks noChangeShapeType="1"/>
              </p:cNvSpPr>
              <p:nvPr/>
            </p:nvSpPr>
            <p:spPr bwMode="auto">
              <a:xfrm>
                <a:off x="4074"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8" name="Line 4218"/>
              <p:cNvSpPr>
                <a:spLocks noChangeShapeType="1"/>
              </p:cNvSpPr>
              <p:nvPr/>
            </p:nvSpPr>
            <p:spPr bwMode="auto">
              <a:xfrm>
                <a:off x="408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19" name="Line 4219"/>
              <p:cNvSpPr>
                <a:spLocks noChangeShapeType="1"/>
              </p:cNvSpPr>
              <p:nvPr/>
            </p:nvSpPr>
            <p:spPr bwMode="auto">
              <a:xfrm>
                <a:off x="409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0" name="Line 4220"/>
              <p:cNvSpPr>
                <a:spLocks noChangeShapeType="1"/>
              </p:cNvSpPr>
              <p:nvPr/>
            </p:nvSpPr>
            <p:spPr bwMode="auto">
              <a:xfrm>
                <a:off x="410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1" name="Line 4221"/>
              <p:cNvSpPr>
                <a:spLocks noChangeShapeType="1"/>
              </p:cNvSpPr>
              <p:nvPr/>
            </p:nvSpPr>
            <p:spPr bwMode="auto">
              <a:xfrm>
                <a:off x="411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2" name="Line 4222"/>
              <p:cNvSpPr>
                <a:spLocks noChangeShapeType="1"/>
              </p:cNvSpPr>
              <p:nvPr/>
            </p:nvSpPr>
            <p:spPr bwMode="auto">
              <a:xfrm>
                <a:off x="4120"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3" name="Line 4223"/>
              <p:cNvSpPr>
                <a:spLocks noChangeShapeType="1"/>
              </p:cNvSpPr>
              <p:nvPr/>
            </p:nvSpPr>
            <p:spPr bwMode="auto">
              <a:xfrm>
                <a:off x="413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4" name="Line 4224"/>
              <p:cNvSpPr>
                <a:spLocks noChangeShapeType="1"/>
              </p:cNvSpPr>
              <p:nvPr/>
            </p:nvSpPr>
            <p:spPr bwMode="auto">
              <a:xfrm>
                <a:off x="413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5" name="Line 4225"/>
              <p:cNvSpPr>
                <a:spLocks noChangeShapeType="1"/>
              </p:cNvSpPr>
              <p:nvPr/>
            </p:nvSpPr>
            <p:spPr bwMode="auto">
              <a:xfrm>
                <a:off x="414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6" name="Line 4226"/>
              <p:cNvSpPr>
                <a:spLocks noChangeShapeType="1"/>
              </p:cNvSpPr>
              <p:nvPr/>
            </p:nvSpPr>
            <p:spPr bwMode="auto">
              <a:xfrm>
                <a:off x="415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7" name="Line 4227"/>
              <p:cNvSpPr>
                <a:spLocks noChangeShapeType="1"/>
              </p:cNvSpPr>
              <p:nvPr/>
            </p:nvSpPr>
            <p:spPr bwMode="auto">
              <a:xfrm>
                <a:off x="4166"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8" name="Line 4228"/>
              <p:cNvSpPr>
                <a:spLocks noChangeShapeType="1"/>
              </p:cNvSpPr>
              <p:nvPr/>
            </p:nvSpPr>
            <p:spPr bwMode="auto">
              <a:xfrm>
                <a:off x="417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29" name="Line 4229"/>
              <p:cNvSpPr>
                <a:spLocks noChangeShapeType="1"/>
              </p:cNvSpPr>
              <p:nvPr/>
            </p:nvSpPr>
            <p:spPr bwMode="auto">
              <a:xfrm>
                <a:off x="418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0" name="Line 4230"/>
              <p:cNvSpPr>
                <a:spLocks noChangeShapeType="1"/>
              </p:cNvSpPr>
              <p:nvPr/>
            </p:nvSpPr>
            <p:spPr bwMode="auto">
              <a:xfrm>
                <a:off x="419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1" name="Line 4231"/>
              <p:cNvSpPr>
                <a:spLocks noChangeShapeType="1"/>
              </p:cNvSpPr>
              <p:nvPr/>
            </p:nvSpPr>
            <p:spPr bwMode="auto">
              <a:xfrm>
                <a:off x="4203"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2" name="Line 4232"/>
              <p:cNvSpPr>
                <a:spLocks noChangeShapeType="1"/>
              </p:cNvSpPr>
              <p:nvPr/>
            </p:nvSpPr>
            <p:spPr bwMode="auto">
              <a:xfrm>
                <a:off x="4213"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3" name="Line 4233"/>
              <p:cNvSpPr>
                <a:spLocks noChangeShapeType="1"/>
              </p:cNvSpPr>
              <p:nvPr/>
            </p:nvSpPr>
            <p:spPr bwMode="auto">
              <a:xfrm>
                <a:off x="4221"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4" name="Line 4234"/>
              <p:cNvSpPr>
                <a:spLocks noChangeShapeType="1"/>
              </p:cNvSpPr>
              <p:nvPr/>
            </p:nvSpPr>
            <p:spPr bwMode="auto">
              <a:xfrm>
                <a:off x="423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5" name="Line 4235"/>
              <p:cNvSpPr>
                <a:spLocks noChangeShapeType="1"/>
              </p:cNvSpPr>
              <p:nvPr/>
            </p:nvSpPr>
            <p:spPr bwMode="auto">
              <a:xfrm>
                <a:off x="424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6" name="Line 4236"/>
              <p:cNvSpPr>
                <a:spLocks noChangeShapeType="1"/>
              </p:cNvSpPr>
              <p:nvPr/>
            </p:nvSpPr>
            <p:spPr bwMode="auto">
              <a:xfrm>
                <a:off x="424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7" name="Line 4237"/>
              <p:cNvSpPr>
                <a:spLocks noChangeShapeType="1"/>
              </p:cNvSpPr>
              <p:nvPr/>
            </p:nvSpPr>
            <p:spPr bwMode="auto">
              <a:xfrm>
                <a:off x="425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8" name="Line 4238"/>
              <p:cNvSpPr>
                <a:spLocks noChangeShapeType="1"/>
              </p:cNvSpPr>
              <p:nvPr/>
            </p:nvSpPr>
            <p:spPr bwMode="auto">
              <a:xfrm>
                <a:off x="4267"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39" name="Line 4239"/>
              <p:cNvSpPr>
                <a:spLocks noChangeShapeType="1"/>
              </p:cNvSpPr>
              <p:nvPr/>
            </p:nvSpPr>
            <p:spPr bwMode="auto">
              <a:xfrm>
                <a:off x="427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0" name="Line 4240"/>
              <p:cNvSpPr>
                <a:spLocks noChangeShapeType="1"/>
              </p:cNvSpPr>
              <p:nvPr/>
            </p:nvSpPr>
            <p:spPr bwMode="auto">
              <a:xfrm>
                <a:off x="428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1" name="Line 4241"/>
              <p:cNvSpPr>
                <a:spLocks noChangeShapeType="1"/>
              </p:cNvSpPr>
              <p:nvPr/>
            </p:nvSpPr>
            <p:spPr bwMode="auto">
              <a:xfrm>
                <a:off x="429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2" name="Line 4242"/>
              <p:cNvSpPr>
                <a:spLocks noChangeShapeType="1"/>
              </p:cNvSpPr>
              <p:nvPr/>
            </p:nvSpPr>
            <p:spPr bwMode="auto">
              <a:xfrm>
                <a:off x="430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3" name="Line 4243"/>
              <p:cNvSpPr>
                <a:spLocks noChangeShapeType="1"/>
              </p:cNvSpPr>
              <p:nvPr/>
            </p:nvSpPr>
            <p:spPr bwMode="auto">
              <a:xfrm>
                <a:off x="4313"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4" name="Line 4244"/>
              <p:cNvSpPr>
                <a:spLocks noChangeShapeType="1"/>
              </p:cNvSpPr>
              <p:nvPr/>
            </p:nvSpPr>
            <p:spPr bwMode="auto">
              <a:xfrm>
                <a:off x="4323"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5" name="Line 4245"/>
              <p:cNvSpPr>
                <a:spLocks noChangeShapeType="1"/>
              </p:cNvSpPr>
              <p:nvPr/>
            </p:nvSpPr>
            <p:spPr bwMode="auto">
              <a:xfrm>
                <a:off x="4331"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6" name="Line 4246"/>
              <p:cNvSpPr>
                <a:spLocks noChangeShapeType="1"/>
              </p:cNvSpPr>
              <p:nvPr/>
            </p:nvSpPr>
            <p:spPr bwMode="auto">
              <a:xfrm>
                <a:off x="434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7" name="Line 4247"/>
              <p:cNvSpPr>
                <a:spLocks noChangeShapeType="1"/>
              </p:cNvSpPr>
              <p:nvPr/>
            </p:nvSpPr>
            <p:spPr bwMode="auto">
              <a:xfrm>
                <a:off x="435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8" name="Line 4248"/>
              <p:cNvSpPr>
                <a:spLocks noChangeShapeType="1"/>
              </p:cNvSpPr>
              <p:nvPr/>
            </p:nvSpPr>
            <p:spPr bwMode="auto">
              <a:xfrm>
                <a:off x="4360"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49" name="Line 4249"/>
              <p:cNvSpPr>
                <a:spLocks noChangeShapeType="1"/>
              </p:cNvSpPr>
              <p:nvPr/>
            </p:nvSpPr>
            <p:spPr bwMode="auto">
              <a:xfrm>
                <a:off x="4368"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0" name="Line 4250"/>
              <p:cNvSpPr>
                <a:spLocks noChangeShapeType="1"/>
              </p:cNvSpPr>
              <p:nvPr/>
            </p:nvSpPr>
            <p:spPr bwMode="auto">
              <a:xfrm>
                <a:off x="437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1" name="Line 4251"/>
              <p:cNvSpPr>
                <a:spLocks noChangeShapeType="1"/>
              </p:cNvSpPr>
              <p:nvPr/>
            </p:nvSpPr>
            <p:spPr bwMode="auto">
              <a:xfrm>
                <a:off x="438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2" name="Line 4252"/>
              <p:cNvSpPr>
                <a:spLocks noChangeShapeType="1"/>
              </p:cNvSpPr>
              <p:nvPr/>
            </p:nvSpPr>
            <p:spPr bwMode="auto">
              <a:xfrm>
                <a:off x="439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3" name="Line 4253"/>
              <p:cNvSpPr>
                <a:spLocks noChangeShapeType="1"/>
              </p:cNvSpPr>
              <p:nvPr/>
            </p:nvSpPr>
            <p:spPr bwMode="auto">
              <a:xfrm>
                <a:off x="440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4" name="Line 4254"/>
              <p:cNvSpPr>
                <a:spLocks noChangeShapeType="1"/>
              </p:cNvSpPr>
              <p:nvPr/>
            </p:nvSpPr>
            <p:spPr bwMode="auto">
              <a:xfrm>
                <a:off x="4414"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5" name="Line 4255"/>
              <p:cNvSpPr>
                <a:spLocks noChangeShapeType="1"/>
              </p:cNvSpPr>
              <p:nvPr/>
            </p:nvSpPr>
            <p:spPr bwMode="auto">
              <a:xfrm>
                <a:off x="442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6" name="Line 4256"/>
              <p:cNvSpPr>
                <a:spLocks noChangeShapeType="1"/>
              </p:cNvSpPr>
              <p:nvPr/>
            </p:nvSpPr>
            <p:spPr bwMode="auto">
              <a:xfrm>
                <a:off x="443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7" name="Line 4257"/>
              <p:cNvSpPr>
                <a:spLocks noChangeShapeType="1"/>
              </p:cNvSpPr>
              <p:nvPr/>
            </p:nvSpPr>
            <p:spPr bwMode="auto">
              <a:xfrm>
                <a:off x="444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8" name="Line 4258"/>
              <p:cNvSpPr>
                <a:spLocks noChangeShapeType="1"/>
              </p:cNvSpPr>
              <p:nvPr/>
            </p:nvSpPr>
            <p:spPr bwMode="auto">
              <a:xfrm>
                <a:off x="445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59" name="Line 4259"/>
              <p:cNvSpPr>
                <a:spLocks noChangeShapeType="1"/>
              </p:cNvSpPr>
              <p:nvPr/>
            </p:nvSpPr>
            <p:spPr bwMode="auto">
              <a:xfrm>
                <a:off x="4460"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0" name="Line 4260"/>
              <p:cNvSpPr>
                <a:spLocks noChangeShapeType="1"/>
              </p:cNvSpPr>
              <p:nvPr/>
            </p:nvSpPr>
            <p:spPr bwMode="auto">
              <a:xfrm>
                <a:off x="4470"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1" name="Line 4261"/>
              <p:cNvSpPr>
                <a:spLocks noChangeShapeType="1"/>
              </p:cNvSpPr>
              <p:nvPr/>
            </p:nvSpPr>
            <p:spPr bwMode="auto">
              <a:xfrm>
                <a:off x="4478"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62" name="Line 4262"/>
              <p:cNvSpPr>
                <a:spLocks noChangeShapeType="1"/>
              </p:cNvSpPr>
              <p:nvPr/>
            </p:nvSpPr>
            <p:spPr bwMode="auto">
              <a:xfrm>
                <a:off x="448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7" name="Group 4464"/>
            <p:cNvGrpSpPr>
              <a:grpSpLocks/>
            </p:cNvGrpSpPr>
            <p:nvPr/>
          </p:nvGrpSpPr>
          <p:grpSpPr bwMode="auto">
            <a:xfrm>
              <a:off x="3579" y="2422"/>
              <a:ext cx="1653" cy="1308"/>
              <a:chOff x="3579" y="2422"/>
              <a:chExt cx="1653" cy="1308"/>
            </a:xfrm>
          </p:grpSpPr>
          <p:sp>
            <p:nvSpPr>
              <p:cNvPr id="3763" name="Line 4264"/>
              <p:cNvSpPr>
                <a:spLocks noChangeShapeType="1"/>
              </p:cNvSpPr>
              <p:nvPr/>
            </p:nvSpPr>
            <p:spPr bwMode="auto">
              <a:xfrm>
                <a:off x="449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4" name="Line 4265"/>
              <p:cNvSpPr>
                <a:spLocks noChangeShapeType="1"/>
              </p:cNvSpPr>
              <p:nvPr/>
            </p:nvSpPr>
            <p:spPr bwMode="auto">
              <a:xfrm>
                <a:off x="450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5" name="Line 4266"/>
              <p:cNvSpPr>
                <a:spLocks noChangeShapeType="1"/>
              </p:cNvSpPr>
              <p:nvPr/>
            </p:nvSpPr>
            <p:spPr bwMode="auto">
              <a:xfrm>
                <a:off x="451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6" name="Line 4267"/>
              <p:cNvSpPr>
                <a:spLocks noChangeShapeType="1"/>
              </p:cNvSpPr>
              <p:nvPr/>
            </p:nvSpPr>
            <p:spPr bwMode="auto">
              <a:xfrm>
                <a:off x="4524"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7" name="Line 4268"/>
              <p:cNvSpPr>
                <a:spLocks noChangeShapeType="1"/>
              </p:cNvSpPr>
              <p:nvPr/>
            </p:nvSpPr>
            <p:spPr bwMode="auto">
              <a:xfrm>
                <a:off x="453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8" name="Line 4269"/>
              <p:cNvSpPr>
                <a:spLocks noChangeShapeType="1"/>
              </p:cNvSpPr>
              <p:nvPr/>
            </p:nvSpPr>
            <p:spPr bwMode="auto">
              <a:xfrm>
                <a:off x="454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9" name="Line 4270"/>
              <p:cNvSpPr>
                <a:spLocks noChangeShapeType="1"/>
              </p:cNvSpPr>
              <p:nvPr/>
            </p:nvSpPr>
            <p:spPr bwMode="auto">
              <a:xfrm>
                <a:off x="455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0" name="Line 4271"/>
              <p:cNvSpPr>
                <a:spLocks noChangeShapeType="1"/>
              </p:cNvSpPr>
              <p:nvPr/>
            </p:nvSpPr>
            <p:spPr bwMode="auto">
              <a:xfrm>
                <a:off x="4561"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1" name="Line 4272"/>
              <p:cNvSpPr>
                <a:spLocks noChangeShapeType="1"/>
              </p:cNvSpPr>
              <p:nvPr/>
            </p:nvSpPr>
            <p:spPr bwMode="auto">
              <a:xfrm>
                <a:off x="457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2" name="Line 4273"/>
              <p:cNvSpPr>
                <a:spLocks noChangeShapeType="1"/>
              </p:cNvSpPr>
              <p:nvPr/>
            </p:nvSpPr>
            <p:spPr bwMode="auto">
              <a:xfrm>
                <a:off x="458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3" name="Line 4274"/>
              <p:cNvSpPr>
                <a:spLocks noChangeShapeType="1"/>
              </p:cNvSpPr>
              <p:nvPr/>
            </p:nvSpPr>
            <p:spPr bwMode="auto">
              <a:xfrm>
                <a:off x="458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4" name="Line 4275"/>
              <p:cNvSpPr>
                <a:spLocks noChangeShapeType="1"/>
              </p:cNvSpPr>
              <p:nvPr/>
            </p:nvSpPr>
            <p:spPr bwMode="auto">
              <a:xfrm>
                <a:off x="459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5" name="Line 4276"/>
              <p:cNvSpPr>
                <a:spLocks noChangeShapeType="1"/>
              </p:cNvSpPr>
              <p:nvPr/>
            </p:nvSpPr>
            <p:spPr bwMode="auto">
              <a:xfrm>
                <a:off x="4607"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6" name="Line 4277"/>
              <p:cNvSpPr>
                <a:spLocks noChangeShapeType="1"/>
              </p:cNvSpPr>
              <p:nvPr/>
            </p:nvSpPr>
            <p:spPr bwMode="auto">
              <a:xfrm>
                <a:off x="4617"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7" name="Line 4278"/>
              <p:cNvSpPr>
                <a:spLocks noChangeShapeType="1"/>
              </p:cNvSpPr>
              <p:nvPr/>
            </p:nvSpPr>
            <p:spPr bwMode="auto">
              <a:xfrm>
                <a:off x="4625"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8" name="Line 4279"/>
              <p:cNvSpPr>
                <a:spLocks noChangeShapeType="1"/>
              </p:cNvSpPr>
              <p:nvPr/>
            </p:nvSpPr>
            <p:spPr bwMode="auto">
              <a:xfrm>
                <a:off x="463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79" name="Line 4280"/>
              <p:cNvSpPr>
                <a:spLocks noChangeShapeType="1"/>
              </p:cNvSpPr>
              <p:nvPr/>
            </p:nvSpPr>
            <p:spPr bwMode="auto">
              <a:xfrm>
                <a:off x="464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0" name="Line 4281"/>
              <p:cNvSpPr>
                <a:spLocks noChangeShapeType="1"/>
              </p:cNvSpPr>
              <p:nvPr/>
            </p:nvSpPr>
            <p:spPr bwMode="auto">
              <a:xfrm>
                <a:off x="465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1" name="Line 4282"/>
              <p:cNvSpPr>
                <a:spLocks noChangeShapeType="1"/>
              </p:cNvSpPr>
              <p:nvPr/>
            </p:nvSpPr>
            <p:spPr bwMode="auto">
              <a:xfrm>
                <a:off x="466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2" name="Line 4283"/>
              <p:cNvSpPr>
                <a:spLocks noChangeShapeType="1"/>
              </p:cNvSpPr>
              <p:nvPr/>
            </p:nvSpPr>
            <p:spPr bwMode="auto">
              <a:xfrm>
                <a:off x="4671"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3" name="Line 4284"/>
              <p:cNvSpPr>
                <a:spLocks noChangeShapeType="1"/>
              </p:cNvSpPr>
              <p:nvPr/>
            </p:nvSpPr>
            <p:spPr bwMode="auto">
              <a:xfrm>
                <a:off x="468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4" name="Line 4285"/>
              <p:cNvSpPr>
                <a:spLocks noChangeShapeType="1"/>
              </p:cNvSpPr>
              <p:nvPr/>
            </p:nvSpPr>
            <p:spPr bwMode="auto">
              <a:xfrm>
                <a:off x="469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5" name="Line 4286"/>
              <p:cNvSpPr>
                <a:spLocks noChangeShapeType="1"/>
              </p:cNvSpPr>
              <p:nvPr/>
            </p:nvSpPr>
            <p:spPr bwMode="auto">
              <a:xfrm>
                <a:off x="469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6" name="Line 4287"/>
              <p:cNvSpPr>
                <a:spLocks noChangeShapeType="1"/>
              </p:cNvSpPr>
              <p:nvPr/>
            </p:nvSpPr>
            <p:spPr bwMode="auto">
              <a:xfrm>
                <a:off x="470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7" name="Line 4288"/>
              <p:cNvSpPr>
                <a:spLocks noChangeShapeType="1"/>
              </p:cNvSpPr>
              <p:nvPr/>
            </p:nvSpPr>
            <p:spPr bwMode="auto">
              <a:xfrm>
                <a:off x="4717"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8" name="Line 4289"/>
              <p:cNvSpPr>
                <a:spLocks noChangeShapeType="1"/>
              </p:cNvSpPr>
              <p:nvPr/>
            </p:nvSpPr>
            <p:spPr bwMode="auto">
              <a:xfrm>
                <a:off x="472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89" name="Line 4290"/>
              <p:cNvSpPr>
                <a:spLocks noChangeShapeType="1"/>
              </p:cNvSpPr>
              <p:nvPr/>
            </p:nvSpPr>
            <p:spPr bwMode="auto">
              <a:xfrm>
                <a:off x="473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0" name="Line 4291"/>
              <p:cNvSpPr>
                <a:spLocks noChangeShapeType="1"/>
              </p:cNvSpPr>
              <p:nvPr/>
            </p:nvSpPr>
            <p:spPr bwMode="auto">
              <a:xfrm>
                <a:off x="474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1" name="Line 4292"/>
              <p:cNvSpPr>
                <a:spLocks noChangeShapeType="1"/>
              </p:cNvSpPr>
              <p:nvPr/>
            </p:nvSpPr>
            <p:spPr bwMode="auto">
              <a:xfrm>
                <a:off x="4754"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2" name="Line 4293"/>
              <p:cNvSpPr>
                <a:spLocks noChangeShapeType="1"/>
              </p:cNvSpPr>
              <p:nvPr/>
            </p:nvSpPr>
            <p:spPr bwMode="auto">
              <a:xfrm>
                <a:off x="4764"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3" name="Line 4294"/>
              <p:cNvSpPr>
                <a:spLocks noChangeShapeType="1"/>
              </p:cNvSpPr>
              <p:nvPr/>
            </p:nvSpPr>
            <p:spPr bwMode="auto">
              <a:xfrm>
                <a:off x="4772"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4" name="Line 4295"/>
              <p:cNvSpPr>
                <a:spLocks noChangeShapeType="1"/>
              </p:cNvSpPr>
              <p:nvPr/>
            </p:nvSpPr>
            <p:spPr bwMode="auto">
              <a:xfrm>
                <a:off x="478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5" name="Line 4296"/>
              <p:cNvSpPr>
                <a:spLocks noChangeShapeType="1"/>
              </p:cNvSpPr>
              <p:nvPr/>
            </p:nvSpPr>
            <p:spPr bwMode="auto">
              <a:xfrm>
                <a:off x="479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6" name="Line 4297"/>
              <p:cNvSpPr>
                <a:spLocks noChangeShapeType="1"/>
              </p:cNvSpPr>
              <p:nvPr/>
            </p:nvSpPr>
            <p:spPr bwMode="auto">
              <a:xfrm>
                <a:off x="480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7" name="Line 4298"/>
              <p:cNvSpPr>
                <a:spLocks noChangeShapeType="1"/>
              </p:cNvSpPr>
              <p:nvPr/>
            </p:nvSpPr>
            <p:spPr bwMode="auto">
              <a:xfrm>
                <a:off x="480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8" name="Line 4299"/>
              <p:cNvSpPr>
                <a:spLocks noChangeShapeType="1"/>
              </p:cNvSpPr>
              <p:nvPr/>
            </p:nvSpPr>
            <p:spPr bwMode="auto">
              <a:xfrm>
                <a:off x="4818"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99" name="Line 4300"/>
              <p:cNvSpPr>
                <a:spLocks noChangeShapeType="1"/>
              </p:cNvSpPr>
              <p:nvPr/>
            </p:nvSpPr>
            <p:spPr bwMode="auto">
              <a:xfrm>
                <a:off x="482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0" name="Line 4301"/>
              <p:cNvSpPr>
                <a:spLocks noChangeShapeType="1"/>
              </p:cNvSpPr>
              <p:nvPr/>
            </p:nvSpPr>
            <p:spPr bwMode="auto">
              <a:xfrm>
                <a:off x="483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1" name="Line 4302"/>
              <p:cNvSpPr>
                <a:spLocks noChangeShapeType="1"/>
              </p:cNvSpPr>
              <p:nvPr/>
            </p:nvSpPr>
            <p:spPr bwMode="auto">
              <a:xfrm>
                <a:off x="484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2" name="Line 4303"/>
              <p:cNvSpPr>
                <a:spLocks noChangeShapeType="1"/>
              </p:cNvSpPr>
              <p:nvPr/>
            </p:nvSpPr>
            <p:spPr bwMode="auto">
              <a:xfrm>
                <a:off x="485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3" name="Line 4304"/>
              <p:cNvSpPr>
                <a:spLocks noChangeShapeType="1"/>
              </p:cNvSpPr>
              <p:nvPr/>
            </p:nvSpPr>
            <p:spPr bwMode="auto">
              <a:xfrm>
                <a:off x="4864"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4" name="Line 4305"/>
              <p:cNvSpPr>
                <a:spLocks noChangeShapeType="1"/>
              </p:cNvSpPr>
              <p:nvPr/>
            </p:nvSpPr>
            <p:spPr bwMode="auto">
              <a:xfrm>
                <a:off x="4874"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5" name="Line 4306"/>
              <p:cNvSpPr>
                <a:spLocks noChangeShapeType="1"/>
              </p:cNvSpPr>
              <p:nvPr/>
            </p:nvSpPr>
            <p:spPr bwMode="auto">
              <a:xfrm>
                <a:off x="4882"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6" name="Line 4307"/>
              <p:cNvSpPr>
                <a:spLocks noChangeShapeType="1"/>
              </p:cNvSpPr>
              <p:nvPr/>
            </p:nvSpPr>
            <p:spPr bwMode="auto">
              <a:xfrm>
                <a:off x="489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7" name="Line 4308"/>
              <p:cNvSpPr>
                <a:spLocks noChangeShapeType="1"/>
              </p:cNvSpPr>
              <p:nvPr/>
            </p:nvSpPr>
            <p:spPr bwMode="auto">
              <a:xfrm>
                <a:off x="490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8" name="Line 4309"/>
              <p:cNvSpPr>
                <a:spLocks noChangeShapeType="1"/>
              </p:cNvSpPr>
              <p:nvPr/>
            </p:nvSpPr>
            <p:spPr bwMode="auto">
              <a:xfrm>
                <a:off x="4911"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09" name="Line 4310"/>
              <p:cNvSpPr>
                <a:spLocks noChangeShapeType="1"/>
              </p:cNvSpPr>
              <p:nvPr/>
            </p:nvSpPr>
            <p:spPr bwMode="auto">
              <a:xfrm>
                <a:off x="4919"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0" name="Line 4311"/>
              <p:cNvSpPr>
                <a:spLocks noChangeShapeType="1"/>
              </p:cNvSpPr>
              <p:nvPr/>
            </p:nvSpPr>
            <p:spPr bwMode="auto">
              <a:xfrm>
                <a:off x="492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1" name="Line 4312"/>
              <p:cNvSpPr>
                <a:spLocks noChangeShapeType="1"/>
              </p:cNvSpPr>
              <p:nvPr/>
            </p:nvSpPr>
            <p:spPr bwMode="auto">
              <a:xfrm>
                <a:off x="493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2" name="Line 4313"/>
              <p:cNvSpPr>
                <a:spLocks noChangeShapeType="1"/>
              </p:cNvSpPr>
              <p:nvPr/>
            </p:nvSpPr>
            <p:spPr bwMode="auto">
              <a:xfrm>
                <a:off x="494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3" name="Line 4314"/>
              <p:cNvSpPr>
                <a:spLocks noChangeShapeType="1"/>
              </p:cNvSpPr>
              <p:nvPr/>
            </p:nvSpPr>
            <p:spPr bwMode="auto">
              <a:xfrm>
                <a:off x="495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4" name="Line 4315"/>
              <p:cNvSpPr>
                <a:spLocks noChangeShapeType="1"/>
              </p:cNvSpPr>
              <p:nvPr/>
            </p:nvSpPr>
            <p:spPr bwMode="auto">
              <a:xfrm>
                <a:off x="4965"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5" name="Line 4316"/>
              <p:cNvSpPr>
                <a:spLocks noChangeShapeType="1"/>
              </p:cNvSpPr>
              <p:nvPr/>
            </p:nvSpPr>
            <p:spPr bwMode="auto">
              <a:xfrm>
                <a:off x="497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6" name="Line 4317"/>
              <p:cNvSpPr>
                <a:spLocks noChangeShapeType="1"/>
              </p:cNvSpPr>
              <p:nvPr/>
            </p:nvSpPr>
            <p:spPr bwMode="auto">
              <a:xfrm>
                <a:off x="498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7" name="Line 4318"/>
              <p:cNvSpPr>
                <a:spLocks noChangeShapeType="1"/>
              </p:cNvSpPr>
              <p:nvPr/>
            </p:nvSpPr>
            <p:spPr bwMode="auto">
              <a:xfrm>
                <a:off x="499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8" name="Line 4319"/>
              <p:cNvSpPr>
                <a:spLocks noChangeShapeType="1"/>
              </p:cNvSpPr>
              <p:nvPr/>
            </p:nvSpPr>
            <p:spPr bwMode="auto">
              <a:xfrm>
                <a:off x="500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19" name="Line 4320"/>
              <p:cNvSpPr>
                <a:spLocks noChangeShapeType="1"/>
              </p:cNvSpPr>
              <p:nvPr/>
            </p:nvSpPr>
            <p:spPr bwMode="auto">
              <a:xfrm>
                <a:off x="5011"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0" name="Line 4321"/>
              <p:cNvSpPr>
                <a:spLocks noChangeShapeType="1"/>
              </p:cNvSpPr>
              <p:nvPr/>
            </p:nvSpPr>
            <p:spPr bwMode="auto">
              <a:xfrm>
                <a:off x="5021"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1" name="Line 4322"/>
              <p:cNvSpPr>
                <a:spLocks noChangeShapeType="1"/>
              </p:cNvSpPr>
              <p:nvPr/>
            </p:nvSpPr>
            <p:spPr bwMode="auto">
              <a:xfrm>
                <a:off x="5029"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2" name="Line 4323"/>
              <p:cNvSpPr>
                <a:spLocks noChangeShapeType="1"/>
              </p:cNvSpPr>
              <p:nvPr/>
            </p:nvSpPr>
            <p:spPr bwMode="auto">
              <a:xfrm>
                <a:off x="503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3" name="Line 4324"/>
              <p:cNvSpPr>
                <a:spLocks noChangeShapeType="1"/>
              </p:cNvSpPr>
              <p:nvPr/>
            </p:nvSpPr>
            <p:spPr bwMode="auto">
              <a:xfrm>
                <a:off x="5048"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4" name="Line 4325"/>
              <p:cNvSpPr>
                <a:spLocks noChangeShapeType="1"/>
              </p:cNvSpPr>
              <p:nvPr/>
            </p:nvSpPr>
            <p:spPr bwMode="auto">
              <a:xfrm>
                <a:off x="5057"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5" name="Line 4326"/>
              <p:cNvSpPr>
                <a:spLocks noChangeShapeType="1"/>
              </p:cNvSpPr>
              <p:nvPr/>
            </p:nvSpPr>
            <p:spPr bwMode="auto">
              <a:xfrm>
                <a:off x="506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6" name="Line 4327"/>
              <p:cNvSpPr>
                <a:spLocks noChangeShapeType="1"/>
              </p:cNvSpPr>
              <p:nvPr/>
            </p:nvSpPr>
            <p:spPr bwMode="auto">
              <a:xfrm>
                <a:off x="5075"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7" name="Line 4328"/>
              <p:cNvSpPr>
                <a:spLocks noChangeShapeType="1"/>
              </p:cNvSpPr>
              <p:nvPr/>
            </p:nvSpPr>
            <p:spPr bwMode="auto">
              <a:xfrm>
                <a:off x="508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8" name="Line 4329"/>
              <p:cNvSpPr>
                <a:spLocks noChangeShapeType="1"/>
              </p:cNvSpPr>
              <p:nvPr/>
            </p:nvSpPr>
            <p:spPr bwMode="auto">
              <a:xfrm>
                <a:off x="509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29" name="Line 4330"/>
              <p:cNvSpPr>
                <a:spLocks noChangeShapeType="1"/>
              </p:cNvSpPr>
              <p:nvPr/>
            </p:nvSpPr>
            <p:spPr bwMode="auto">
              <a:xfrm>
                <a:off x="510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0" name="Line 4331"/>
              <p:cNvSpPr>
                <a:spLocks noChangeShapeType="1"/>
              </p:cNvSpPr>
              <p:nvPr/>
            </p:nvSpPr>
            <p:spPr bwMode="auto">
              <a:xfrm>
                <a:off x="5112"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1" name="Line 4332"/>
              <p:cNvSpPr>
                <a:spLocks noChangeShapeType="1"/>
              </p:cNvSpPr>
              <p:nvPr/>
            </p:nvSpPr>
            <p:spPr bwMode="auto">
              <a:xfrm>
                <a:off x="5122"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2" name="Line 4333"/>
              <p:cNvSpPr>
                <a:spLocks noChangeShapeType="1"/>
              </p:cNvSpPr>
              <p:nvPr/>
            </p:nvSpPr>
            <p:spPr bwMode="auto">
              <a:xfrm>
                <a:off x="5131"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3" name="Line 4334"/>
              <p:cNvSpPr>
                <a:spLocks noChangeShapeType="1"/>
              </p:cNvSpPr>
              <p:nvPr/>
            </p:nvSpPr>
            <p:spPr bwMode="auto">
              <a:xfrm>
                <a:off x="5140"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4" name="Line 4335"/>
              <p:cNvSpPr>
                <a:spLocks noChangeShapeType="1"/>
              </p:cNvSpPr>
              <p:nvPr/>
            </p:nvSpPr>
            <p:spPr bwMode="auto">
              <a:xfrm>
                <a:off x="5149"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5" name="Line 4336"/>
              <p:cNvSpPr>
                <a:spLocks noChangeShapeType="1"/>
              </p:cNvSpPr>
              <p:nvPr/>
            </p:nvSpPr>
            <p:spPr bwMode="auto">
              <a:xfrm>
                <a:off x="5158"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6" name="Line 4337"/>
              <p:cNvSpPr>
                <a:spLocks noChangeShapeType="1"/>
              </p:cNvSpPr>
              <p:nvPr/>
            </p:nvSpPr>
            <p:spPr bwMode="auto">
              <a:xfrm>
                <a:off x="5168" y="2422"/>
                <a:ext cx="2"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7" name="Line 4338"/>
              <p:cNvSpPr>
                <a:spLocks noChangeShapeType="1"/>
              </p:cNvSpPr>
              <p:nvPr/>
            </p:nvSpPr>
            <p:spPr bwMode="auto">
              <a:xfrm>
                <a:off x="5176"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8" name="Line 4339"/>
              <p:cNvSpPr>
                <a:spLocks noChangeShapeType="1"/>
              </p:cNvSpPr>
              <p:nvPr/>
            </p:nvSpPr>
            <p:spPr bwMode="auto">
              <a:xfrm>
                <a:off x="5186"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39" name="Line 4340"/>
              <p:cNvSpPr>
                <a:spLocks noChangeShapeType="1"/>
              </p:cNvSpPr>
              <p:nvPr/>
            </p:nvSpPr>
            <p:spPr bwMode="auto">
              <a:xfrm>
                <a:off x="5195"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0" name="Line 4341"/>
              <p:cNvSpPr>
                <a:spLocks noChangeShapeType="1"/>
              </p:cNvSpPr>
              <p:nvPr/>
            </p:nvSpPr>
            <p:spPr bwMode="auto">
              <a:xfrm>
                <a:off x="5204"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1" name="Line 4342"/>
              <p:cNvSpPr>
                <a:spLocks noChangeShapeType="1"/>
              </p:cNvSpPr>
              <p:nvPr/>
            </p:nvSpPr>
            <p:spPr bwMode="auto">
              <a:xfrm>
                <a:off x="5213" y="24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2" name="Line 4343"/>
              <p:cNvSpPr>
                <a:spLocks noChangeShapeType="1"/>
              </p:cNvSpPr>
              <p:nvPr/>
            </p:nvSpPr>
            <p:spPr bwMode="auto">
              <a:xfrm>
                <a:off x="5222" y="24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3" name="Line 4344"/>
              <p:cNvSpPr>
                <a:spLocks noChangeShapeType="1"/>
              </p:cNvSpPr>
              <p:nvPr/>
            </p:nvSpPr>
            <p:spPr bwMode="auto">
              <a:xfrm>
                <a:off x="3579" y="2422"/>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44" name="Line 4345"/>
              <p:cNvSpPr>
                <a:spLocks noChangeShapeType="1"/>
              </p:cNvSpPr>
              <p:nvPr/>
            </p:nvSpPr>
            <p:spPr bwMode="auto">
              <a:xfrm flipH="1">
                <a:off x="5212" y="2422"/>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1" name="Line 4352"/>
              <p:cNvSpPr>
                <a:spLocks noChangeShapeType="1"/>
              </p:cNvSpPr>
              <p:nvPr/>
            </p:nvSpPr>
            <p:spPr bwMode="auto">
              <a:xfrm flipV="1">
                <a:off x="3579" y="37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2" name="Line 4353"/>
              <p:cNvSpPr>
                <a:spLocks noChangeShapeType="1"/>
              </p:cNvSpPr>
              <p:nvPr/>
            </p:nvSpPr>
            <p:spPr bwMode="auto">
              <a:xfrm flipV="1">
                <a:off x="3579" y="37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3" name="Line 4354"/>
              <p:cNvSpPr>
                <a:spLocks noChangeShapeType="1"/>
              </p:cNvSpPr>
              <p:nvPr/>
            </p:nvSpPr>
            <p:spPr bwMode="auto">
              <a:xfrm flipV="1">
                <a:off x="3579" y="370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4" name="Line 4355"/>
              <p:cNvSpPr>
                <a:spLocks noChangeShapeType="1"/>
              </p:cNvSpPr>
              <p:nvPr/>
            </p:nvSpPr>
            <p:spPr bwMode="auto">
              <a:xfrm flipV="1">
                <a:off x="3579" y="3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5" name="Line 4356"/>
              <p:cNvSpPr>
                <a:spLocks noChangeShapeType="1"/>
              </p:cNvSpPr>
              <p:nvPr/>
            </p:nvSpPr>
            <p:spPr bwMode="auto">
              <a:xfrm flipV="1">
                <a:off x="3579" y="369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6" name="Line 4357"/>
              <p:cNvSpPr>
                <a:spLocks noChangeShapeType="1"/>
              </p:cNvSpPr>
              <p:nvPr/>
            </p:nvSpPr>
            <p:spPr bwMode="auto">
              <a:xfrm flipV="1">
                <a:off x="3579" y="36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7" name="Line 4358"/>
              <p:cNvSpPr>
                <a:spLocks noChangeShapeType="1"/>
              </p:cNvSpPr>
              <p:nvPr/>
            </p:nvSpPr>
            <p:spPr bwMode="auto">
              <a:xfrm flipV="1">
                <a:off x="3579" y="36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8" name="Line 4359"/>
              <p:cNvSpPr>
                <a:spLocks noChangeShapeType="1"/>
              </p:cNvSpPr>
              <p:nvPr/>
            </p:nvSpPr>
            <p:spPr bwMode="auto">
              <a:xfrm flipV="1">
                <a:off x="3579" y="36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59" name="Line 4360"/>
              <p:cNvSpPr>
                <a:spLocks noChangeShapeType="1"/>
              </p:cNvSpPr>
              <p:nvPr/>
            </p:nvSpPr>
            <p:spPr bwMode="auto">
              <a:xfrm flipV="1">
                <a:off x="3579" y="365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0" name="Line 4361"/>
              <p:cNvSpPr>
                <a:spLocks noChangeShapeType="1"/>
              </p:cNvSpPr>
              <p:nvPr/>
            </p:nvSpPr>
            <p:spPr bwMode="auto">
              <a:xfrm flipV="1">
                <a:off x="3579" y="3645"/>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1" name="Line 4362"/>
              <p:cNvSpPr>
                <a:spLocks noChangeShapeType="1"/>
              </p:cNvSpPr>
              <p:nvPr/>
            </p:nvSpPr>
            <p:spPr bwMode="auto">
              <a:xfrm flipV="1">
                <a:off x="3579" y="36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2" name="Line 4363"/>
              <p:cNvSpPr>
                <a:spLocks noChangeShapeType="1"/>
              </p:cNvSpPr>
              <p:nvPr/>
            </p:nvSpPr>
            <p:spPr bwMode="auto">
              <a:xfrm flipV="1">
                <a:off x="3579" y="36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3" name="Line 4364"/>
              <p:cNvSpPr>
                <a:spLocks noChangeShapeType="1"/>
              </p:cNvSpPr>
              <p:nvPr/>
            </p:nvSpPr>
            <p:spPr bwMode="auto">
              <a:xfrm flipV="1">
                <a:off x="3579" y="3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4" name="Line 4365"/>
              <p:cNvSpPr>
                <a:spLocks noChangeShapeType="1"/>
              </p:cNvSpPr>
              <p:nvPr/>
            </p:nvSpPr>
            <p:spPr bwMode="auto">
              <a:xfrm flipV="1">
                <a:off x="3579" y="360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5" name="Line 4366"/>
              <p:cNvSpPr>
                <a:spLocks noChangeShapeType="1"/>
              </p:cNvSpPr>
              <p:nvPr/>
            </p:nvSpPr>
            <p:spPr bwMode="auto">
              <a:xfrm flipV="1">
                <a:off x="3579" y="359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6" name="Line 4367"/>
              <p:cNvSpPr>
                <a:spLocks noChangeShapeType="1"/>
              </p:cNvSpPr>
              <p:nvPr/>
            </p:nvSpPr>
            <p:spPr bwMode="auto">
              <a:xfrm flipV="1">
                <a:off x="3579" y="35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7" name="Line 4368"/>
              <p:cNvSpPr>
                <a:spLocks noChangeShapeType="1"/>
              </p:cNvSpPr>
              <p:nvPr/>
            </p:nvSpPr>
            <p:spPr bwMode="auto">
              <a:xfrm flipV="1">
                <a:off x="3579" y="35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8" name="Line 4369"/>
              <p:cNvSpPr>
                <a:spLocks noChangeShapeType="1"/>
              </p:cNvSpPr>
              <p:nvPr/>
            </p:nvSpPr>
            <p:spPr bwMode="auto">
              <a:xfrm flipV="1">
                <a:off x="3579" y="35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69" name="Line 4370"/>
              <p:cNvSpPr>
                <a:spLocks noChangeShapeType="1"/>
              </p:cNvSpPr>
              <p:nvPr/>
            </p:nvSpPr>
            <p:spPr bwMode="auto">
              <a:xfrm flipV="1">
                <a:off x="3579" y="356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0" name="Line 4371"/>
              <p:cNvSpPr>
                <a:spLocks noChangeShapeType="1"/>
              </p:cNvSpPr>
              <p:nvPr/>
            </p:nvSpPr>
            <p:spPr bwMode="auto">
              <a:xfrm flipV="1">
                <a:off x="3579" y="3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1" name="Line 4372"/>
              <p:cNvSpPr>
                <a:spLocks noChangeShapeType="1"/>
              </p:cNvSpPr>
              <p:nvPr/>
            </p:nvSpPr>
            <p:spPr bwMode="auto">
              <a:xfrm flipV="1">
                <a:off x="3579" y="35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2" name="Line 4373"/>
              <p:cNvSpPr>
                <a:spLocks noChangeShapeType="1"/>
              </p:cNvSpPr>
              <p:nvPr/>
            </p:nvSpPr>
            <p:spPr bwMode="auto">
              <a:xfrm flipV="1">
                <a:off x="3579" y="35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3" name="Line 4374"/>
              <p:cNvSpPr>
                <a:spLocks noChangeShapeType="1"/>
              </p:cNvSpPr>
              <p:nvPr/>
            </p:nvSpPr>
            <p:spPr bwMode="auto">
              <a:xfrm flipV="1">
                <a:off x="3579" y="35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4" name="Line 4375"/>
              <p:cNvSpPr>
                <a:spLocks noChangeShapeType="1"/>
              </p:cNvSpPr>
              <p:nvPr/>
            </p:nvSpPr>
            <p:spPr bwMode="auto">
              <a:xfrm flipV="1">
                <a:off x="3579" y="35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5" name="Line 4376"/>
              <p:cNvSpPr>
                <a:spLocks noChangeShapeType="1"/>
              </p:cNvSpPr>
              <p:nvPr/>
            </p:nvSpPr>
            <p:spPr bwMode="auto">
              <a:xfrm flipV="1">
                <a:off x="3579" y="350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6" name="Line 4377"/>
              <p:cNvSpPr>
                <a:spLocks noChangeShapeType="1"/>
              </p:cNvSpPr>
              <p:nvPr/>
            </p:nvSpPr>
            <p:spPr bwMode="auto">
              <a:xfrm flipV="1">
                <a:off x="3579" y="349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7" name="Line 4378"/>
              <p:cNvSpPr>
                <a:spLocks noChangeShapeType="1"/>
              </p:cNvSpPr>
              <p:nvPr/>
            </p:nvSpPr>
            <p:spPr bwMode="auto">
              <a:xfrm flipV="1">
                <a:off x="3579" y="34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8" name="Line 4379"/>
              <p:cNvSpPr>
                <a:spLocks noChangeShapeType="1"/>
              </p:cNvSpPr>
              <p:nvPr/>
            </p:nvSpPr>
            <p:spPr bwMode="auto">
              <a:xfrm flipV="1">
                <a:off x="3579" y="34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79" name="Line 4380"/>
              <p:cNvSpPr>
                <a:spLocks noChangeShapeType="1"/>
              </p:cNvSpPr>
              <p:nvPr/>
            </p:nvSpPr>
            <p:spPr bwMode="auto">
              <a:xfrm flipV="1">
                <a:off x="3579" y="347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0" name="Line 4381"/>
              <p:cNvSpPr>
                <a:spLocks noChangeShapeType="1"/>
              </p:cNvSpPr>
              <p:nvPr/>
            </p:nvSpPr>
            <p:spPr bwMode="auto">
              <a:xfrm flipV="1">
                <a:off x="3579" y="346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1" name="Line 4382"/>
              <p:cNvSpPr>
                <a:spLocks noChangeShapeType="1"/>
              </p:cNvSpPr>
              <p:nvPr/>
            </p:nvSpPr>
            <p:spPr bwMode="auto">
              <a:xfrm flipV="1">
                <a:off x="3579" y="345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2" name="Line 4383"/>
              <p:cNvSpPr>
                <a:spLocks noChangeShapeType="1"/>
              </p:cNvSpPr>
              <p:nvPr/>
            </p:nvSpPr>
            <p:spPr bwMode="auto">
              <a:xfrm flipV="1">
                <a:off x="3579" y="34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3" name="Line 4384"/>
              <p:cNvSpPr>
                <a:spLocks noChangeShapeType="1"/>
              </p:cNvSpPr>
              <p:nvPr/>
            </p:nvSpPr>
            <p:spPr bwMode="auto">
              <a:xfrm flipV="1">
                <a:off x="3579" y="34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4" name="Line 4385"/>
              <p:cNvSpPr>
                <a:spLocks noChangeShapeType="1"/>
              </p:cNvSpPr>
              <p:nvPr/>
            </p:nvSpPr>
            <p:spPr bwMode="auto">
              <a:xfrm flipV="1">
                <a:off x="3579" y="34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5" name="Line 4386"/>
              <p:cNvSpPr>
                <a:spLocks noChangeShapeType="1"/>
              </p:cNvSpPr>
              <p:nvPr/>
            </p:nvSpPr>
            <p:spPr bwMode="auto">
              <a:xfrm flipV="1">
                <a:off x="3579" y="341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6" name="Line 4387"/>
              <p:cNvSpPr>
                <a:spLocks noChangeShapeType="1"/>
              </p:cNvSpPr>
              <p:nvPr/>
            </p:nvSpPr>
            <p:spPr bwMode="auto">
              <a:xfrm flipV="1">
                <a:off x="3579" y="340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7" name="Line 4388"/>
              <p:cNvSpPr>
                <a:spLocks noChangeShapeType="1"/>
              </p:cNvSpPr>
              <p:nvPr/>
            </p:nvSpPr>
            <p:spPr bwMode="auto">
              <a:xfrm flipV="1">
                <a:off x="3579" y="33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8" name="Line 4389"/>
              <p:cNvSpPr>
                <a:spLocks noChangeShapeType="1"/>
              </p:cNvSpPr>
              <p:nvPr/>
            </p:nvSpPr>
            <p:spPr bwMode="auto">
              <a:xfrm flipV="1">
                <a:off x="3579" y="33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89" name="Line 4390"/>
              <p:cNvSpPr>
                <a:spLocks noChangeShapeType="1"/>
              </p:cNvSpPr>
              <p:nvPr/>
            </p:nvSpPr>
            <p:spPr bwMode="auto">
              <a:xfrm flipV="1">
                <a:off x="3579" y="33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0" name="Line 4391"/>
              <p:cNvSpPr>
                <a:spLocks noChangeShapeType="1"/>
              </p:cNvSpPr>
              <p:nvPr/>
            </p:nvSpPr>
            <p:spPr bwMode="auto">
              <a:xfrm flipV="1">
                <a:off x="3579" y="33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1" name="Line 4392"/>
              <p:cNvSpPr>
                <a:spLocks noChangeShapeType="1"/>
              </p:cNvSpPr>
              <p:nvPr/>
            </p:nvSpPr>
            <p:spPr bwMode="auto">
              <a:xfrm flipV="1">
                <a:off x="3579" y="33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2" name="Line 4393"/>
              <p:cNvSpPr>
                <a:spLocks noChangeShapeType="1"/>
              </p:cNvSpPr>
              <p:nvPr/>
            </p:nvSpPr>
            <p:spPr bwMode="auto">
              <a:xfrm flipV="1">
                <a:off x="3579" y="3351"/>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3" name="Line 4394"/>
              <p:cNvSpPr>
                <a:spLocks noChangeShapeType="1"/>
              </p:cNvSpPr>
              <p:nvPr/>
            </p:nvSpPr>
            <p:spPr bwMode="auto">
              <a:xfrm flipV="1">
                <a:off x="3579" y="334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4" name="Line 4395"/>
              <p:cNvSpPr>
                <a:spLocks noChangeShapeType="1"/>
              </p:cNvSpPr>
              <p:nvPr/>
            </p:nvSpPr>
            <p:spPr bwMode="auto">
              <a:xfrm flipV="1">
                <a:off x="3579" y="33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5" name="Line 4396"/>
              <p:cNvSpPr>
                <a:spLocks noChangeShapeType="1"/>
              </p:cNvSpPr>
              <p:nvPr/>
            </p:nvSpPr>
            <p:spPr bwMode="auto">
              <a:xfrm flipV="1">
                <a:off x="3579" y="33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6" name="Line 4397"/>
              <p:cNvSpPr>
                <a:spLocks noChangeShapeType="1"/>
              </p:cNvSpPr>
              <p:nvPr/>
            </p:nvSpPr>
            <p:spPr bwMode="auto">
              <a:xfrm flipV="1">
                <a:off x="3579" y="331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7" name="Line 4398"/>
              <p:cNvSpPr>
                <a:spLocks noChangeShapeType="1"/>
              </p:cNvSpPr>
              <p:nvPr/>
            </p:nvSpPr>
            <p:spPr bwMode="auto">
              <a:xfrm flipV="1">
                <a:off x="3579" y="330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8" name="Line 4399"/>
              <p:cNvSpPr>
                <a:spLocks noChangeShapeType="1"/>
              </p:cNvSpPr>
              <p:nvPr/>
            </p:nvSpPr>
            <p:spPr bwMode="auto">
              <a:xfrm flipV="1">
                <a:off x="3579" y="32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99" name="Line 4400"/>
              <p:cNvSpPr>
                <a:spLocks noChangeShapeType="1"/>
              </p:cNvSpPr>
              <p:nvPr/>
            </p:nvSpPr>
            <p:spPr bwMode="auto">
              <a:xfrm flipV="1">
                <a:off x="3579" y="328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0" name="Line 4401"/>
              <p:cNvSpPr>
                <a:spLocks noChangeShapeType="1"/>
              </p:cNvSpPr>
              <p:nvPr/>
            </p:nvSpPr>
            <p:spPr bwMode="auto">
              <a:xfrm flipV="1">
                <a:off x="3579" y="327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1" name="Line 4402"/>
              <p:cNvSpPr>
                <a:spLocks noChangeShapeType="1"/>
              </p:cNvSpPr>
              <p:nvPr/>
            </p:nvSpPr>
            <p:spPr bwMode="auto">
              <a:xfrm flipV="1">
                <a:off x="3579" y="326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2" name="Line 4403"/>
              <p:cNvSpPr>
                <a:spLocks noChangeShapeType="1"/>
              </p:cNvSpPr>
              <p:nvPr/>
            </p:nvSpPr>
            <p:spPr bwMode="auto">
              <a:xfrm flipV="1">
                <a:off x="3579" y="325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3" name="Line 4404"/>
              <p:cNvSpPr>
                <a:spLocks noChangeShapeType="1"/>
              </p:cNvSpPr>
              <p:nvPr/>
            </p:nvSpPr>
            <p:spPr bwMode="auto">
              <a:xfrm flipV="1">
                <a:off x="3579" y="324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4" name="Line 4405"/>
              <p:cNvSpPr>
                <a:spLocks noChangeShapeType="1"/>
              </p:cNvSpPr>
              <p:nvPr/>
            </p:nvSpPr>
            <p:spPr bwMode="auto">
              <a:xfrm flipV="1">
                <a:off x="3579" y="324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5" name="Line 4406"/>
              <p:cNvSpPr>
                <a:spLocks noChangeShapeType="1"/>
              </p:cNvSpPr>
              <p:nvPr/>
            </p:nvSpPr>
            <p:spPr bwMode="auto">
              <a:xfrm flipV="1">
                <a:off x="3579" y="323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6" name="Line 4407"/>
              <p:cNvSpPr>
                <a:spLocks noChangeShapeType="1"/>
              </p:cNvSpPr>
              <p:nvPr/>
            </p:nvSpPr>
            <p:spPr bwMode="auto">
              <a:xfrm flipV="1">
                <a:off x="3579" y="322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7" name="Line 4408"/>
              <p:cNvSpPr>
                <a:spLocks noChangeShapeType="1"/>
              </p:cNvSpPr>
              <p:nvPr/>
            </p:nvSpPr>
            <p:spPr bwMode="auto">
              <a:xfrm flipV="1">
                <a:off x="3579" y="32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8" name="Line 4409"/>
              <p:cNvSpPr>
                <a:spLocks noChangeShapeType="1"/>
              </p:cNvSpPr>
              <p:nvPr/>
            </p:nvSpPr>
            <p:spPr bwMode="auto">
              <a:xfrm flipV="1">
                <a:off x="3579" y="3204"/>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09" name="Line 4410"/>
              <p:cNvSpPr>
                <a:spLocks noChangeShapeType="1"/>
              </p:cNvSpPr>
              <p:nvPr/>
            </p:nvSpPr>
            <p:spPr bwMode="auto">
              <a:xfrm flipV="1">
                <a:off x="3579" y="319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0" name="Line 4411"/>
              <p:cNvSpPr>
                <a:spLocks noChangeShapeType="1"/>
              </p:cNvSpPr>
              <p:nvPr/>
            </p:nvSpPr>
            <p:spPr bwMode="auto">
              <a:xfrm flipV="1">
                <a:off x="3579" y="318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1" name="Line 4412"/>
              <p:cNvSpPr>
                <a:spLocks noChangeShapeType="1"/>
              </p:cNvSpPr>
              <p:nvPr/>
            </p:nvSpPr>
            <p:spPr bwMode="auto">
              <a:xfrm flipV="1">
                <a:off x="3579" y="317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2" name="Line 4413"/>
              <p:cNvSpPr>
                <a:spLocks noChangeShapeType="1"/>
              </p:cNvSpPr>
              <p:nvPr/>
            </p:nvSpPr>
            <p:spPr bwMode="auto">
              <a:xfrm flipV="1">
                <a:off x="3579" y="316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3" name="Line 4414"/>
              <p:cNvSpPr>
                <a:spLocks noChangeShapeType="1"/>
              </p:cNvSpPr>
              <p:nvPr/>
            </p:nvSpPr>
            <p:spPr bwMode="auto">
              <a:xfrm flipV="1">
                <a:off x="3579" y="315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4" name="Line 4415"/>
              <p:cNvSpPr>
                <a:spLocks noChangeShapeType="1"/>
              </p:cNvSpPr>
              <p:nvPr/>
            </p:nvSpPr>
            <p:spPr bwMode="auto">
              <a:xfrm flipV="1">
                <a:off x="3579" y="31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5" name="Line 4416"/>
              <p:cNvSpPr>
                <a:spLocks noChangeShapeType="1"/>
              </p:cNvSpPr>
              <p:nvPr/>
            </p:nvSpPr>
            <p:spPr bwMode="auto">
              <a:xfrm flipV="1">
                <a:off x="3579" y="313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6" name="Line 4417"/>
              <p:cNvSpPr>
                <a:spLocks noChangeShapeType="1"/>
              </p:cNvSpPr>
              <p:nvPr/>
            </p:nvSpPr>
            <p:spPr bwMode="auto">
              <a:xfrm flipV="1">
                <a:off x="3579" y="313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7" name="Line 4418"/>
              <p:cNvSpPr>
                <a:spLocks noChangeShapeType="1"/>
              </p:cNvSpPr>
              <p:nvPr/>
            </p:nvSpPr>
            <p:spPr bwMode="auto">
              <a:xfrm flipV="1">
                <a:off x="3579" y="312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8" name="Line 4419"/>
              <p:cNvSpPr>
                <a:spLocks noChangeShapeType="1"/>
              </p:cNvSpPr>
              <p:nvPr/>
            </p:nvSpPr>
            <p:spPr bwMode="auto">
              <a:xfrm flipV="1">
                <a:off x="3579" y="311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19" name="Line 4420"/>
              <p:cNvSpPr>
                <a:spLocks noChangeShapeType="1"/>
              </p:cNvSpPr>
              <p:nvPr/>
            </p:nvSpPr>
            <p:spPr bwMode="auto">
              <a:xfrm flipV="1">
                <a:off x="3579" y="310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0" name="Line 4421"/>
              <p:cNvSpPr>
                <a:spLocks noChangeShapeType="1"/>
              </p:cNvSpPr>
              <p:nvPr/>
            </p:nvSpPr>
            <p:spPr bwMode="auto">
              <a:xfrm flipV="1">
                <a:off x="3579" y="309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1" name="Line 4422"/>
              <p:cNvSpPr>
                <a:spLocks noChangeShapeType="1"/>
              </p:cNvSpPr>
              <p:nvPr/>
            </p:nvSpPr>
            <p:spPr bwMode="auto">
              <a:xfrm flipV="1">
                <a:off x="3579" y="308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2" name="Line 4423"/>
              <p:cNvSpPr>
                <a:spLocks noChangeShapeType="1"/>
              </p:cNvSpPr>
              <p:nvPr/>
            </p:nvSpPr>
            <p:spPr bwMode="auto">
              <a:xfrm flipV="1">
                <a:off x="3579" y="307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3" name="Line 4424"/>
              <p:cNvSpPr>
                <a:spLocks noChangeShapeType="1"/>
              </p:cNvSpPr>
              <p:nvPr/>
            </p:nvSpPr>
            <p:spPr bwMode="auto">
              <a:xfrm flipV="1">
                <a:off x="3579" y="306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4" name="Line 4425"/>
              <p:cNvSpPr>
                <a:spLocks noChangeShapeType="1"/>
              </p:cNvSpPr>
              <p:nvPr/>
            </p:nvSpPr>
            <p:spPr bwMode="auto">
              <a:xfrm flipV="1">
                <a:off x="3579" y="305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5" name="Line 4426"/>
              <p:cNvSpPr>
                <a:spLocks noChangeShapeType="1"/>
              </p:cNvSpPr>
              <p:nvPr/>
            </p:nvSpPr>
            <p:spPr bwMode="auto">
              <a:xfrm flipV="1">
                <a:off x="3579"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6" name="Line 4427"/>
              <p:cNvSpPr>
                <a:spLocks noChangeShapeType="1"/>
              </p:cNvSpPr>
              <p:nvPr/>
            </p:nvSpPr>
            <p:spPr bwMode="auto">
              <a:xfrm flipV="1">
                <a:off x="3579" y="303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7" name="Line 4428"/>
              <p:cNvSpPr>
                <a:spLocks noChangeShapeType="1"/>
              </p:cNvSpPr>
              <p:nvPr/>
            </p:nvSpPr>
            <p:spPr bwMode="auto">
              <a:xfrm flipV="1">
                <a:off x="3579" y="302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8" name="Line 4429"/>
              <p:cNvSpPr>
                <a:spLocks noChangeShapeType="1"/>
              </p:cNvSpPr>
              <p:nvPr/>
            </p:nvSpPr>
            <p:spPr bwMode="auto">
              <a:xfrm flipV="1">
                <a:off x="3579" y="302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29" name="Line 4430"/>
              <p:cNvSpPr>
                <a:spLocks noChangeShapeType="1"/>
              </p:cNvSpPr>
              <p:nvPr/>
            </p:nvSpPr>
            <p:spPr bwMode="auto">
              <a:xfrm flipV="1">
                <a:off x="3579" y="301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0" name="Line 4431"/>
              <p:cNvSpPr>
                <a:spLocks noChangeShapeType="1"/>
              </p:cNvSpPr>
              <p:nvPr/>
            </p:nvSpPr>
            <p:spPr bwMode="auto">
              <a:xfrm flipV="1">
                <a:off x="3579" y="300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1" name="Line 4432"/>
              <p:cNvSpPr>
                <a:spLocks noChangeShapeType="1"/>
              </p:cNvSpPr>
              <p:nvPr/>
            </p:nvSpPr>
            <p:spPr bwMode="auto">
              <a:xfrm flipV="1">
                <a:off x="3579" y="299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2" name="Line 4433"/>
              <p:cNvSpPr>
                <a:spLocks noChangeShapeType="1"/>
              </p:cNvSpPr>
              <p:nvPr/>
            </p:nvSpPr>
            <p:spPr bwMode="auto">
              <a:xfrm flipV="1">
                <a:off x="3579" y="298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3" name="Line 4434"/>
              <p:cNvSpPr>
                <a:spLocks noChangeShapeType="1"/>
              </p:cNvSpPr>
              <p:nvPr/>
            </p:nvSpPr>
            <p:spPr bwMode="auto">
              <a:xfrm flipV="1">
                <a:off x="3579" y="297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4" name="Line 4435"/>
              <p:cNvSpPr>
                <a:spLocks noChangeShapeType="1"/>
              </p:cNvSpPr>
              <p:nvPr/>
            </p:nvSpPr>
            <p:spPr bwMode="auto">
              <a:xfrm flipV="1">
                <a:off x="3579" y="296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5" name="Line 4436"/>
              <p:cNvSpPr>
                <a:spLocks noChangeShapeType="1"/>
              </p:cNvSpPr>
              <p:nvPr/>
            </p:nvSpPr>
            <p:spPr bwMode="auto">
              <a:xfrm flipV="1">
                <a:off x="3579" y="2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6" name="Line 4437"/>
              <p:cNvSpPr>
                <a:spLocks noChangeShapeType="1"/>
              </p:cNvSpPr>
              <p:nvPr/>
            </p:nvSpPr>
            <p:spPr bwMode="auto">
              <a:xfrm flipV="1">
                <a:off x="3579" y="294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7" name="Line 4438"/>
              <p:cNvSpPr>
                <a:spLocks noChangeShapeType="1"/>
              </p:cNvSpPr>
              <p:nvPr/>
            </p:nvSpPr>
            <p:spPr bwMode="auto">
              <a:xfrm flipV="1">
                <a:off x="3579" y="293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8" name="Line 4439"/>
              <p:cNvSpPr>
                <a:spLocks noChangeShapeType="1"/>
              </p:cNvSpPr>
              <p:nvPr/>
            </p:nvSpPr>
            <p:spPr bwMode="auto">
              <a:xfrm flipV="1">
                <a:off x="3579" y="292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39" name="Line 4440"/>
              <p:cNvSpPr>
                <a:spLocks noChangeShapeType="1"/>
              </p:cNvSpPr>
              <p:nvPr/>
            </p:nvSpPr>
            <p:spPr bwMode="auto">
              <a:xfrm flipV="1">
                <a:off x="3579" y="291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0" name="Line 4441"/>
              <p:cNvSpPr>
                <a:spLocks noChangeShapeType="1"/>
              </p:cNvSpPr>
              <p:nvPr/>
            </p:nvSpPr>
            <p:spPr bwMode="auto">
              <a:xfrm flipV="1">
                <a:off x="3579" y="291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1" name="Line 4442"/>
              <p:cNvSpPr>
                <a:spLocks noChangeShapeType="1"/>
              </p:cNvSpPr>
              <p:nvPr/>
            </p:nvSpPr>
            <p:spPr bwMode="auto">
              <a:xfrm flipV="1">
                <a:off x="3579"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2" name="Line 4443"/>
              <p:cNvSpPr>
                <a:spLocks noChangeShapeType="1"/>
              </p:cNvSpPr>
              <p:nvPr/>
            </p:nvSpPr>
            <p:spPr bwMode="auto">
              <a:xfrm flipV="1">
                <a:off x="3579" y="289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3" name="Line 4444"/>
              <p:cNvSpPr>
                <a:spLocks noChangeShapeType="1"/>
              </p:cNvSpPr>
              <p:nvPr/>
            </p:nvSpPr>
            <p:spPr bwMode="auto">
              <a:xfrm flipV="1">
                <a:off x="3579" y="288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4" name="Line 4445"/>
              <p:cNvSpPr>
                <a:spLocks noChangeShapeType="1"/>
              </p:cNvSpPr>
              <p:nvPr/>
            </p:nvSpPr>
            <p:spPr bwMode="auto">
              <a:xfrm flipV="1">
                <a:off x="3579" y="287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5" name="Line 4446"/>
              <p:cNvSpPr>
                <a:spLocks noChangeShapeType="1"/>
              </p:cNvSpPr>
              <p:nvPr/>
            </p:nvSpPr>
            <p:spPr bwMode="auto">
              <a:xfrm flipV="1">
                <a:off x="3579" y="286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6" name="Line 4447"/>
              <p:cNvSpPr>
                <a:spLocks noChangeShapeType="1"/>
              </p:cNvSpPr>
              <p:nvPr/>
            </p:nvSpPr>
            <p:spPr bwMode="auto">
              <a:xfrm flipV="1">
                <a:off x="3579" y="285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7" name="Line 4448"/>
              <p:cNvSpPr>
                <a:spLocks noChangeShapeType="1"/>
              </p:cNvSpPr>
              <p:nvPr/>
            </p:nvSpPr>
            <p:spPr bwMode="auto">
              <a:xfrm flipV="1">
                <a:off x="3579" y="284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8" name="Line 4449"/>
              <p:cNvSpPr>
                <a:spLocks noChangeShapeType="1"/>
              </p:cNvSpPr>
              <p:nvPr/>
            </p:nvSpPr>
            <p:spPr bwMode="auto">
              <a:xfrm flipV="1">
                <a:off x="3579" y="283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49" name="Line 4450"/>
              <p:cNvSpPr>
                <a:spLocks noChangeShapeType="1"/>
              </p:cNvSpPr>
              <p:nvPr/>
            </p:nvSpPr>
            <p:spPr bwMode="auto">
              <a:xfrm flipV="1">
                <a:off x="3579" y="28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0" name="Line 4451"/>
              <p:cNvSpPr>
                <a:spLocks noChangeShapeType="1"/>
              </p:cNvSpPr>
              <p:nvPr/>
            </p:nvSpPr>
            <p:spPr bwMode="auto">
              <a:xfrm flipV="1">
                <a:off x="3579" y="28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1" name="Line 4452"/>
              <p:cNvSpPr>
                <a:spLocks noChangeShapeType="1"/>
              </p:cNvSpPr>
              <p:nvPr/>
            </p:nvSpPr>
            <p:spPr bwMode="auto">
              <a:xfrm flipV="1">
                <a:off x="3579" y="2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2" name="Line 4453"/>
              <p:cNvSpPr>
                <a:spLocks noChangeShapeType="1"/>
              </p:cNvSpPr>
              <p:nvPr/>
            </p:nvSpPr>
            <p:spPr bwMode="auto">
              <a:xfrm flipV="1">
                <a:off x="3579" y="280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3" name="Line 4454"/>
              <p:cNvSpPr>
                <a:spLocks noChangeShapeType="1"/>
              </p:cNvSpPr>
              <p:nvPr/>
            </p:nvSpPr>
            <p:spPr bwMode="auto">
              <a:xfrm flipV="1">
                <a:off x="3579" y="279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4" name="Line 4455"/>
              <p:cNvSpPr>
                <a:spLocks noChangeShapeType="1"/>
              </p:cNvSpPr>
              <p:nvPr/>
            </p:nvSpPr>
            <p:spPr bwMode="auto">
              <a:xfrm flipV="1">
                <a:off x="3579" y="27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5" name="Line 4456"/>
              <p:cNvSpPr>
                <a:spLocks noChangeShapeType="1"/>
              </p:cNvSpPr>
              <p:nvPr/>
            </p:nvSpPr>
            <p:spPr bwMode="auto">
              <a:xfrm flipV="1">
                <a:off x="3579" y="27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6" name="Line 4457"/>
              <p:cNvSpPr>
                <a:spLocks noChangeShapeType="1"/>
              </p:cNvSpPr>
              <p:nvPr/>
            </p:nvSpPr>
            <p:spPr bwMode="auto">
              <a:xfrm flipV="1">
                <a:off x="3579" y="27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7" name="Line 4458"/>
              <p:cNvSpPr>
                <a:spLocks noChangeShapeType="1"/>
              </p:cNvSpPr>
              <p:nvPr/>
            </p:nvSpPr>
            <p:spPr bwMode="auto">
              <a:xfrm flipV="1">
                <a:off x="3579" y="275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8" name="Line 4459"/>
              <p:cNvSpPr>
                <a:spLocks noChangeShapeType="1"/>
              </p:cNvSpPr>
              <p:nvPr/>
            </p:nvSpPr>
            <p:spPr bwMode="auto">
              <a:xfrm flipV="1">
                <a:off x="3579" y="274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59" name="Line 4460"/>
              <p:cNvSpPr>
                <a:spLocks noChangeShapeType="1"/>
              </p:cNvSpPr>
              <p:nvPr/>
            </p:nvSpPr>
            <p:spPr bwMode="auto">
              <a:xfrm flipV="1">
                <a:off x="3579" y="273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0" name="Line 4461"/>
              <p:cNvSpPr>
                <a:spLocks noChangeShapeType="1"/>
              </p:cNvSpPr>
              <p:nvPr/>
            </p:nvSpPr>
            <p:spPr bwMode="auto">
              <a:xfrm flipV="1">
                <a:off x="3579" y="27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1" name="Line 4462"/>
              <p:cNvSpPr>
                <a:spLocks noChangeShapeType="1"/>
              </p:cNvSpPr>
              <p:nvPr/>
            </p:nvSpPr>
            <p:spPr bwMode="auto">
              <a:xfrm flipV="1">
                <a:off x="3579" y="271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62" name="Line 4463"/>
              <p:cNvSpPr>
                <a:spLocks noChangeShapeType="1"/>
              </p:cNvSpPr>
              <p:nvPr/>
            </p:nvSpPr>
            <p:spPr bwMode="auto">
              <a:xfrm flipV="1">
                <a:off x="3579" y="27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8" name="Group 4665"/>
            <p:cNvGrpSpPr>
              <a:grpSpLocks/>
            </p:cNvGrpSpPr>
            <p:nvPr/>
          </p:nvGrpSpPr>
          <p:grpSpPr bwMode="auto">
            <a:xfrm>
              <a:off x="3572" y="2422"/>
              <a:ext cx="558" cy="1407"/>
              <a:chOff x="3572" y="2422"/>
              <a:chExt cx="558" cy="1407"/>
            </a:xfrm>
          </p:grpSpPr>
          <p:sp>
            <p:nvSpPr>
              <p:cNvPr id="3563" name="Line 4465"/>
              <p:cNvSpPr>
                <a:spLocks noChangeShapeType="1"/>
              </p:cNvSpPr>
              <p:nvPr/>
            </p:nvSpPr>
            <p:spPr bwMode="auto">
              <a:xfrm flipV="1">
                <a:off x="3579" y="269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4" name="Line 4466"/>
              <p:cNvSpPr>
                <a:spLocks noChangeShapeType="1"/>
              </p:cNvSpPr>
              <p:nvPr/>
            </p:nvSpPr>
            <p:spPr bwMode="auto">
              <a:xfrm flipV="1">
                <a:off x="3579" y="26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5" name="Line 4467"/>
              <p:cNvSpPr>
                <a:spLocks noChangeShapeType="1"/>
              </p:cNvSpPr>
              <p:nvPr/>
            </p:nvSpPr>
            <p:spPr bwMode="auto">
              <a:xfrm flipV="1">
                <a:off x="3579" y="26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6" name="Line 4468"/>
              <p:cNvSpPr>
                <a:spLocks noChangeShapeType="1"/>
              </p:cNvSpPr>
              <p:nvPr/>
            </p:nvSpPr>
            <p:spPr bwMode="auto">
              <a:xfrm flipV="1">
                <a:off x="3579" y="26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7" name="Line 4469"/>
              <p:cNvSpPr>
                <a:spLocks noChangeShapeType="1"/>
              </p:cNvSpPr>
              <p:nvPr/>
            </p:nvSpPr>
            <p:spPr bwMode="auto">
              <a:xfrm flipV="1">
                <a:off x="3579" y="266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8" name="Line 4470"/>
              <p:cNvSpPr>
                <a:spLocks noChangeShapeType="1"/>
              </p:cNvSpPr>
              <p:nvPr/>
            </p:nvSpPr>
            <p:spPr bwMode="auto">
              <a:xfrm flipV="1">
                <a:off x="3579" y="2653"/>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9" name="Line 4471"/>
              <p:cNvSpPr>
                <a:spLocks noChangeShapeType="1"/>
              </p:cNvSpPr>
              <p:nvPr/>
            </p:nvSpPr>
            <p:spPr bwMode="auto">
              <a:xfrm flipV="1">
                <a:off x="3579" y="26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0" name="Line 4472"/>
              <p:cNvSpPr>
                <a:spLocks noChangeShapeType="1"/>
              </p:cNvSpPr>
              <p:nvPr/>
            </p:nvSpPr>
            <p:spPr bwMode="auto">
              <a:xfrm flipV="1">
                <a:off x="3579" y="26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1" name="Line 4473"/>
              <p:cNvSpPr>
                <a:spLocks noChangeShapeType="1"/>
              </p:cNvSpPr>
              <p:nvPr/>
            </p:nvSpPr>
            <p:spPr bwMode="auto">
              <a:xfrm flipV="1">
                <a:off x="3579" y="26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2" name="Line 4474"/>
              <p:cNvSpPr>
                <a:spLocks noChangeShapeType="1"/>
              </p:cNvSpPr>
              <p:nvPr/>
            </p:nvSpPr>
            <p:spPr bwMode="auto">
              <a:xfrm flipV="1">
                <a:off x="3579" y="26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3" name="Line 4475"/>
              <p:cNvSpPr>
                <a:spLocks noChangeShapeType="1"/>
              </p:cNvSpPr>
              <p:nvPr/>
            </p:nvSpPr>
            <p:spPr bwMode="auto">
              <a:xfrm flipV="1">
                <a:off x="3579" y="260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4" name="Line 4476"/>
              <p:cNvSpPr>
                <a:spLocks noChangeShapeType="1"/>
              </p:cNvSpPr>
              <p:nvPr/>
            </p:nvSpPr>
            <p:spPr bwMode="auto">
              <a:xfrm flipV="1">
                <a:off x="3579" y="259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5" name="Line 4477"/>
              <p:cNvSpPr>
                <a:spLocks noChangeShapeType="1"/>
              </p:cNvSpPr>
              <p:nvPr/>
            </p:nvSpPr>
            <p:spPr bwMode="auto">
              <a:xfrm flipV="1">
                <a:off x="3579" y="258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6" name="Line 4478"/>
              <p:cNvSpPr>
                <a:spLocks noChangeShapeType="1"/>
              </p:cNvSpPr>
              <p:nvPr/>
            </p:nvSpPr>
            <p:spPr bwMode="auto">
              <a:xfrm flipV="1">
                <a:off x="3579" y="25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7" name="Line 4479"/>
              <p:cNvSpPr>
                <a:spLocks noChangeShapeType="1"/>
              </p:cNvSpPr>
              <p:nvPr/>
            </p:nvSpPr>
            <p:spPr bwMode="auto">
              <a:xfrm flipV="1">
                <a:off x="3579" y="257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8" name="Line 4480"/>
              <p:cNvSpPr>
                <a:spLocks noChangeShapeType="1"/>
              </p:cNvSpPr>
              <p:nvPr/>
            </p:nvSpPr>
            <p:spPr bwMode="auto">
              <a:xfrm flipV="1">
                <a:off x="3579" y="25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79" name="Line 4481"/>
              <p:cNvSpPr>
                <a:spLocks noChangeShapeType="1"/>
              </p:cNvSpPr>
              <p:nvPr/>
            </p:nvSpPr>
            <p:spPr bwMode="auto">
              <a:xfrm flipV="1">
                <a:off x="3579" y="255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0" name="Line 4482"/>
              <p:cNvSpPr>
                <a:spLocks noChangeShapeType="1"/>
              </p:cNvSpPr>
              <p:nvPr/>
            </p:nvSpPr>
            <p:spPr bwMode="auto">
              <a:xfrm flipV="1">
                <a:off x="3579" y="25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1" name="Line 4483"/>
              <p:cNvSpPr>
                <a:spLocks noChangeShapeType="1"/>
              </p:cNvSpPr>
              <p:nvPr/>
            </p:nvSpPr>
            <p:spPr bwMode="auto">
              <a:xfrm flipV="1">
                <a:off x="3579" y="25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2" name="Line 4484"/>
              <p:cNvSpPr>
                <a:spLocks noChangeShapeType="1"/>
              </p:cNvSpPr>
              <p:nvPr/>
            </p:nvSpPr>
            <p:spPr bwMode="auto">
              <a:xfrm flipV="1">
                <a:off x="3579" y="25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3" name="Line 4485"/>
              <p:cNvSpPr>
                <a:spLocks noChangeShapeType="1"/>
              </p:cNvSpPr>
              <p:nvPr/>
            </p:nvSpPr>
            <p:spPr bwMode="auto">
              <a:xfrm flipV="1">
                <a:off x="3579" y="251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4" name="Line 4486"/>
              <p:cNvSpPr>
                <a:spLocks noChangeShapeType="1"/>
              </p:cNvSpPr>
              <p:nvPr/>
            </p:nvSpPr>
            <p:spPr bwMode="auto">
              <a:xfrm flipV="1">
                <a:off x="3579" y="2506"/>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5" name="Line 4487"/>
              <p:cNvSpPr>
                <a:spLocks noChangeShapeType="1"/>
              </p:cNvSpPr>
              <p:nvPr/>
            </p:nvSpPr>
            <p:spPr bwMode="auto">
              <a:xfrm flipV="1">
                <a:off x="3579" y="24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6" name="Line 4488"/>
              <p:cNvSpPr>
                <a:spLocks noChangeShapeType="1"/>
              </p:cNvSpPr>
              <p:nvPr/>
            </p:nvSpPr>
            <p:spPr bwMode="auto">
              <a:xfrm flipV="1">
                <a:off x="3579" y="24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7" name="Line 4489"/>
              <p:cNvSpPr>
                <a:spLocks noChangeShapeType="1"/>
              </p:cNvSpPr>
              <p:nvPr/>
            </p:nvSpPr>
            <p:spPr bwMode="auto">
              <a:xfrm flipV="1">
                <a:off x="3579" y="24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8" name="Line 4490"/>
              <p:cNvSpPr>
                <a:spLocks noChangeShapeType="1"/>
              </p:cNvSpPr>
              <p:nvPr/>
            </p:nvSpPr>
            <p:spPr bwMode="auto">
              <a:xfrm flipV="1">
                <a:off x="3579" y="24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89" name="Line 4491"/>
              <p:cNvSpPr>
                <a:spLocks noChangeShapeType="1"/>
              </p:cNvSpPr>
              <p:nvPr/>
            </p:nvSpPr>
            <p:spPr bwMode="auto">
              <a:xfrm flipV="1">
                <a:off x="3579" y="246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0" name="Line 4492"/>
              <p:cNvSpPr>
                <a:spLocks noChangeShapeType="1"/>
              </p:cNvSpPr>
              <p:nvPr/>
            </p:nvSpPr>
            <p:spPr bwMode="auto">
              <a:xfrm flipV="1">
                <a:off x="3579" y="245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1" name="Line 4493"/>
              <p:cNvSpPr>
                <a:spLocks noChangeShapeType="1"/>
              </p:cNvSpPr>
              <p:nvPr/>
            </p:nvSpPr>
            <p:spPr bwMode="auto">
              <a:xfrm flipV="1">
                <a:off x="3579" y="244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2" name="Line 4494"/>
              <p:cNvSpPr>
                <a:spLocks noChangeShapeType="1"/>
              </p:cNvSpPr>
              <p:nvPr/>
            </p:nvSpPr>
            <p:spPr bwMode="auto">
              <a:xfrm flipV="1">
                <a:off x="3579" y="24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3" name="Line 4495"/>
              <p:cNvSpPr>
                <a:spLocks noChangeShapeType="1"/>
              </p:cNvSpPr>
              <p:nvPr/>
            </p:nvSpPr>
            <p:spPr bwMode="auto">
              <a:xfrm flipV="1">
                <a:off x="3579" y="24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4" name="Line 4496"/>
              <p:cNvSpPr>
                <a:spLocks noChangeShapeType="1"/>
              </p:cNvSpPr>
              <p:nvPr/>
            </p:nvSpPr>
            <p:spPr bwMode="auto">
              <a:xfrm flipV="1">
                <a:off x="3579" y="3711"/>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5" name="Line 4497"/>
              <p:cNvSpPr>
                <a:spLocks noChangeShapeType="1"/>
              </p:cNvSpPr>
              <p:nvPr/>
            </p:nvSpPr>
            <p:spPr bwMode="auto">
              <a:xfrm>
                <a:off x="3579" y="2422"/>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6" name="Freeform 4498"/>
              <p:cNvSpPr>
                <a:spLocks noEditPoints="1"/>
              </p:cNvSpPr>
              <p:nvPr/>
            </p:nvSpPr>
            <p:spPr bwMode="auto">
              <a:xfrm>
                <a:off x="3572" y="3775"/>
                <a:ext cx="34" cy="54"/>
              </a:xfrm>
              <a:custGeom>
                <a:avLst/>
                <a:gdLst>
                  <a:gd name="T0" fmla="*/ 0 w 68"/>
                  <a:gd name="T1" fmla="*/ 53 h 107"/>
                  <a:gd name="T2" fmla="*/ 0 w 68"/>
                  <a:gd name="T3" fmla="*/ 36 h 107"/>
                  <a:gd name="T4" fmla="*/ 4 w 68"/>
                  <a:gd name="T5" fmla="*/ 23 h 107"/>
                  <a:gd name="T6" fmla="*/ 7 w 68"/>
                  <a:gd name="T7" fmla="*/ 16 h 107"/>
                  <a:gd name="T8" fmla="*/ 11 w 68"/>
                  <a:gd name="T9" fmla="*/ 9 h 107"/>
                  <a:gd name="T10" fmla="*/ 15 w 68"/>
                  <a:gd name="T11" fmla="*/ 5 h 107"/>
                  <a:gd name="T12" fmla="*/ 20 w 68"/>
                  <a:gd name="T13" fmla="*/ 3 h 107"/>
                  <a:gd name="T14" fmla="*/ 27 w 68"/>
                  <a:gd name="T15" fmla="*/ 0 h 107"/>
                  <a:gd name="T16" fmla="*/ 34 w 68"/>
                  <a:gd name="T17" fmla="*/ 0 h 107"/>
                  <a:gd name="T18" fmla="*/ 43 w 68"/>
                  <a:gd name="T19" fmla="*/ 0 h 107"/>
                  <a:gd name="T20" fmla="*/ 50 w 68"/>
                  <a:gd name="T21" fmla="*/ 3 h 107"/>
                  <a:gd name="T22" fmla="*/ 54 w 68"/>
                  <a:gd name="T23" fmla="*/ 5 h 107"/>
                  <a:gd name="T24" fmla="*/ 58 w 68"/>
                  <a:gd name="T25" fmla="*/ 9 h 107"/>
                  <a:gd name="T26" fmla="*/ 60 w 68"/>
                  <a:gd name="T27" fmla="*/ 12 h 107"/>
                  <a:gd name="T28" fmla="*/ 63 w 68"/>
                  <a:gd name="T29" fmla="*/ 20 h 107"/>
                  <a:gd name="T30" fmla="*/ 66 w 68"/>
                  <a:gd name="T31" fmla="*/ 28 h 107"/>
                  <a:gd name="T32" fmla="*/ 68 w 68"/>
                  <a:gd name="T33" fmla="*/ 39 h 107"/>
                  <a:gd name="T34" fmla="*/ 68 w 68"/>
                  <a:gd name="T35" fmla="*/ 53 h 107"/>
                  <a:gd name="T36" fmla="*/ 68 w 68"/>
                  <a:gd name="T37" fmla="*/ 69 h 107"/>
                  <a:gd name="T38" fmla="*/ 64 w 68"/>
                  <a:gd name="T39" fmla="*/ 83 h 107"/>
                  <a:gd name="T40" fmla="*/ 62 w 68"/>
                  <a:gd name="T41" fmla="*/ 91 h 107"/>
                  <a:gd name="T42" fmla="*/ 58 w 68"/>
                  <a:gd name="T43" fmla="*/ 96 h 107"/>
                  <a:gd name="T44" fmla="*/ 54 w 68"/>
                  <a:gd name="T45" fmla="*/ 100 h 107"/>
                  <a:gd name="T46" fmla="*/ 48 w 68"/>
                  <a:gd name="T47" fmla="*/ 104 h 107"/>
                  <a:gd name="T48" fmla="*/ 42 w 68"/>
                  <a:gd name="T49" fmla="*/ 105 h 107"/>
                  <a:gd name="T50" fmla="*/ 34 w 68"/>
                  <a:gd name="T51" fmla="*/ 107 h 107"/>
                  <a:gd name="T52" fmla="*/ 20 w 68"/>
                  <a:gd name="T53" fmla="*/ 104 h 107"/>
                  <a:gd name="T54" fmla="*/ 11 w 68"/>
                  <a:gd name="T55" fmla="*/ 96 h 107"/>
                  <a:gd name="T56" fmla="*/ 4 w 68"/>
                  <a:gd name="T57" fmla="*/ 85 h 107"/>
                  <a:gd name="T58" fmla="*/ 1 w 68"/>
                  <a:gd name="T59" fmla="*/ 71 h 107"/>
                  <a:gd name="T60" fmla="*/ 0 w 68"/>
                  <a:gd name="T61" fmla="*/ 53 h 107"/>
                  <a:gd name="T62" fmla="*/ 14 w 68"/>
                  <a:gd name="T63" fmla="*/ 53 h 107"/>
                  <a:gd name="T64" fmla="*/ 14 w 68"/>
                  <a:gd name="T65" fmla="*/ 68 h 107"/>
                  <a:gd name="T66" fmla="*/ 16 w 68"/>
                  <a:gd name="T67" fmla="*/ 79 h 107"/>
                  <a:gd name="T68" fmla="*/ 19 w 68"/>
                  <a:gd name="T69" fmla="*/ 87 h 107"/>
                  <a:gd name="T70" fmla="*/ 24 w 68"/>
                  <a:gd name="T71" fmla="*/ 91 h 107"/>
                  <a:gd name="T72" fmla="*/ 28 w 68"/>
                  <a:gd name="T73" fmla="*/ 93 h 107"/>
                  <a:gd name="T74" fmla="*/ 34 w 68"/>
                  <a:gd name="T75" fmla="*/ 95 h 107"/>
                  <a:gd name="T76" fmla="*/ 40 w 68"/>
                  <a:gd name="T77" fmla="*/ 93 h 107"/>
                  <a:gd name="T78" fmla="*/ 44 w 68"/>
                  <a:gd name="T79" fmla="*/ 91 h 107"/>
                  <a:gd name="T80" fmla="*/ 48 w 68"/>
                  <a:gd name="T81" fmla="*/ 87 h 107"/>
                  <a:gd name="T82" fmla="*/ 52 w 68"/>
                  <a:gd name="T83" fmla="*/ 79 h 107"/>
                  <a:gd name="T84" fmla="*/ 54 w 68"/>
                  <a:gd name="T85" fmla="*/ 68 h 107"/>
                  <a:gd name="T86" fmla="*/ 55 w 68"/>
                  <a:gd name="T87" fmla="*/ 53 h 107"/>
                  <a:gd name="T88" fmla="*/ 54 w 68"/>
                  <a:gd name="T89" fmla="*/ 39 h 107"/>
                  <a:gd name="T90" fmla="*/ 52 w 68"/>
                  <a:gd name="T91" fmla="*/ 27 h 107"/>
                  <a:gd name="T92" fmla="*/ 50 w 68"/>
                  <a:gd name="T93" fmla="*/ 20 h 107"/>
                  <a:gd name="T94" fmla="*/ 44 w 68"/>
                  <a:gd name="T95" fmla="*/ 15 h 107"/>
                  <a:gd name="T96" fmla="*/ 40 w 68"/>
                  <a:gd name="T97" fmla="*/ 12 h 107"/>
                  <a:gd name="T98" fmla="*/ 34 w 68"/>
                  <a:gd name="T99" fmla="*/ 12 h 107"/>
                  <a:gd name="T100" fmla="*/ 28 w 68"/>
                  <a:gd name="T101" fmla="*/ 12 h 107"/>
                  <a:gd name="T102" fmla="*/ 24 w 68"/>
                  <a:gd name="T103" fmla="*/ 15 h 107"/>
                  <a:gd name="T104" fmla="*/ 20 w 68"/>
                  <a:gd name="T105" fmla="*/ 19 h 107"/>
                  <a:gd name="T106" fmla="*/ 16 w 68"/>
                  <a:gd name="T107" fmla="*/ 27 h 107"/>
                  <a:gd name="T108" fmla="*/ 15 w 68"/>
                  <a:gd name="T109" fmla="*/ 39 h 107"/>
                  <a:gd name="T110" fmla="*/ 14 w 68"/>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7">
                    <a:moveTo>
                      <a:pt x="0" y="53"/>
                    </a:moveTo>
                    <a:lnTo>
                      <a:pt x="0" y="36"/>
                    </a:lnTo>
                    <a:lnTo>
                      <a:pt x="4" y="23"/>
                    </a:lnTo>
                    <a:lnTo>
                      <a:pt x="7" y="16"/>
                    </a:lnTo>
                    <a:lnTo>
                      <a:pt x="11" y="9"/>
                    </a:lnTo>
                    <a:lnTo>
                      <a:pt x="15" y="5"/>
                    </a:lnTo>
                    <a:lnTo>
                      <a:pt x="20" y="3"/>
                    </a:lnTo>
                    <a:lnTo>
                      <a:pt x="27" y="0"/>
                    </a:lnTo>
                    <a:lnTo>
                      <a:pt x="34" y="0"/>
                    </a:lnTo>
                    <a:lnTo>
                      <a:pt x="43" y="0"/>
                    </a:lnTo>
                    <a:lnTo>
                      <a:pt x="50" y="3"/>
                    </a:lnTo>
                    <a:lnTo>
                      <a:pt x="54" y="5"/>
                    </a:lnTo>
                    <a:lnTo>
                      <a:pt x="58" y="9"/>
                    </a:lnTo>
                    <a:lnTo>
                      <a:pt x="60" y="12"/>
                    </a:lnTo>
                    <a:lnTo>
                      <a:pt x="63" y="20"/>
                    </a:lnTo>
                    <a:lnTo>
                      <a:pt x="66" y="28"/>
                    </a:lnTo>
                    <a:lnTo>
                      <a:pt x="68" y="39"/>
                    </a:lnTo>
                    <a:lnTo>
                      <a:pt x="68" y="53"/>
                    </a:lnTo>
                    <a:lnTo>
                      <a:pt x="68" y="69"/>
                    </a:lnTo>
                    <a:lnTo>
                      <a:pt x="64" y="83"/>
                    </a:lnTo>
                    <a:lnTo>
                      <a:pt x="62" y="91"/>
                    </a:lnTo>
                    <a:lnTo>
                      <a:pt x="58" y="96"/>
                    </a:lnTo>
                    <a:lnTo>
                      <a:pt x="54" y="100"/>
                    </a:lnTo>
                    <a:lnTo>
                      <a:pt x="48" y="104"/>
                    </a:lnTo>
                    <a:lnTo>
                      <a:pt x="42" y="105"/>
                    </a:lnTo>
                    <a:lnTo>
                      <a:pt x="34" y="107"/>
                    </a:lnTo>
                    <a:lnTo>
                      <a:pt x="20" y="104"/>
                    </a:lnTo>
                    <a:lnTo>
                      <a:pt x="11" y="96"/>
                    </a:lnTo>
                    <a:lnTo>
                      <a:pt x="4" y="85"/>
                    </a:lnTo>
                    <a:lnTo>
                      <a:pt x="1" y="71"/>
                    </a:lnTo>
                    <a:lnTo>
                      <a:pt x="0" y="53"/>
                    </a:lnTo>
                    <a:close/>
                    <a:moveTo>
                      <a:pt x="14" y="53"/>
                    </a:moveTo>
                    <a:lnTo>
                      <a:pt x="14" y="68"/>
                    </a:lnTo>
                    <a:lnTo>
                      <a:pt x="16" y="79"/>
                    </a:lnTo>
                    <a:lnTo>
                      <a:pt x="19" y="87"/>
                    </a:lnTo>
                    <a:lnTo>
                      <a:pt x="24" y="91"/>
                    </a:lnTo>
                    <a:lnTo>
                      <a:pt x="28" y="93"/>
                    </a:lnTo>
                    <a:lnTo>
                      <a:pt x="34" y="95"/>
                    </a:lnTo>
                    <a:lnTo>
                      <a:pt x="40" y="93"/>
                    </a:lnTo>
                    <a:lnTo>
                      <a:pt x="44" y="91"/>
                    </a:lnTo>
                    <a:lnTo>
                      <a:pt x="48" y="87"/>
                    </a:lnTo>
                    <a:lnTo>
                      <a:pt x="52" y="79"/>
                    </a:lnTo>
                    <a:lnTo>
                      <a:pt x="54" y="68"/>
                    </a:lnTo>
                    <a:lnTo>
                      <a:pt x="55" y="53"/>
                    </a:lnTo>
                    <a:lnTo>
                      <a:pt x="54" y="39"/>
                    </a:lnTo>
                    <a:lnTo>
                      <a:pt x="52" y="27"/>
                    </a:lnTo>
                    <a:lnTo>
                      <a:pt x="50" y="20"/>
                    </a:lnTo>
                    <a:lnTo>
                      <a:pt x="44" y="15"/>
                    </a:lnTo>
                    <a:lnTo>
                      <a:pt x="40" y="12"/>
                    </a:lnTo>
                    <a:lnTo>
                      <a:pt x="34" y="12"/>
                    </a:lnTo>
                    <a:lnTo>
                      <a:pt x="28" y="12"/>
                    </a:lnTo>
                    <a:lnTo>
                      <a:pt x="24" y="15"/>
                    </a:lnTo>
                    <a:lnTo>
                      <a:pt x="20" y="19"/>
                    </a:lnTo>
                    <a:lnTo>
                      <a:pt x="16" y="27"/>
                    </a:lnTo>
                    <a:lnTo>
                      <a:pt x="15" y="39"/>
                    </a:lnTo>
                    <a:lnTo>
                      <a:pt x="14"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597" name="Line 4499"/>
              <p:cNvSpPr>
                <a:spLocks noChangeShapeType="1"/>
              </p:cNvSpPr>
              <p:nvPr/>
            </p:nvSpPr>
            <p:spPr bwMode="auto">
              <a:xfrm flipV="1">
                <a:off x="3854" y="37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8" name="Line 4500"/>
              <p:cNvSpPr>
                <a:spLocks noChangeShapeType="1"/>
              </p:cNvSpPr>
              <p:nvPr/>
            </p:nvSpPr>
            <p:spPr bwMode="auto">
              <a:xfrm flipV="1">
                <a:off x="3854" y="37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99" name="Line 4501"/>
              <p:cNvSpPr>
                <a:spLocks noChangeShapeType="1"/>
              </p:cNvSpPr>
              <p:nvPr/>
            </p:nvSpPr>
            <p:spPr bwMode="auto">
              <a:xfrm flipV="1">
                <a:off x="3854" y="370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0" name="Line 4502"/>
              <p:cNvSpPr>
                <a:spLocks noChangeShapeType="1"/>
              </p:cNvSpPr>
              <p:nvPr/>
            </p:nvSpPr>
            <p:spPr bwMode="auto">
              <a:xfrm flipV="1">
                <a:off x="3854" y="3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1" name="Line 4503"/>
              <p:cNvSpPr>
                <a:spLocks noChangeShapeType="1"/>
              </p:cNvSpPr>
              <p:nvPr/>
            </p:nvSpPr>
            <p:spPr bwMode="auto">
              <a:xfrm flipV="1">
                <a:off x="3854" y="369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2" name="Line 4504"/>
              <p:cNvSpPr>
                <a:spLocks noChangeShapeType="1"/>
              </p:cNvSpPr>
              <p:nvPr/>
            </p:nvSpPr>
            <p:spPr bwMode="auto">
              <a:xfrm flipV="1">
                <a:off x="3854" y="36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3" name="Line 4505"/>
              <p:cNvSpPr>
                <a:spLocks noChangeShapeType="1"/>
              </p:cNvSpPr>
              <p:nvPr/>
            </p:nvSpPr>
            <p:spPr bwMode="auto">
              <a:xfrm flipV="1">
                <a:off x="3854" y="36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4" name="Line 4506"/>
              <p:cNvSpPr>
                <a:spLocks noChangeShapeType="1"/>
              </p:cNvSpPr>
              <p:nvPr/>
            </p:nvSpPr>
            <p:spPr bwMode="auto">
              <a:xfrm flipV="1">
                <a:off x="3854" y="36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5" name="Line 4507"/>
              <p:cNvSpPr>
                <a:spLocks noChangeShapeType="1"/>
              </p:cNvSpPr>
              <p:nvPr/>
            </p:nvSpPr>
            <p:spPr bwMode="auto">
              <a:xfrm flipV="1">
                <a:off x="3854" y="365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6" name="Line 4508"/>
              <p:cNvSpPr>
                <a:spLocks noChangeShapeType="1"/>
              </p:cNvSpPr>
              <p:nvPr/>
            </p:nvSpPr>
            <p:spPr bwMode="auto">
              <a:xfrm flipV="1">
                <a:off x="3854" y="3645"/>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7" name="Line 4509"/>
              <p:cNvSpPr>
                <a:spLocks noChangeShapeType="1"/>
              </p:cNvSpPr>
              <p:nvPr/>
            </p:nvSpPr>
            <p:spPr bwMode="auto">
              <a:xfrm flipV="1">
                <a:off x="3854" y="36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8" name="Line 4510"/>
              <p:cNvSpPr>
                <a:spLocks noChangeShapeType="1"/>
              </p:cNvSpPr>
              <p:nvPr/>
            </p:nvSpPr>
            <p:spPr bwMode="auto">
              <a:xfrm flipV="1">
                <a:off x="3854" y="36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09" name="Line 4511"/>
              <p:cNvSpPr>
                <a:spLocks noChangeShapeType="1"/>
              </p:cNvSpPr>
              <p:nvPr/>
            </p:nvSpPr>
            <p:spPr bwMode="auto">
              <a:xfrm flipV="1">
                <a:off x="3854" y="3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0" name="Line 4512"/>
              <p:cNvSpPr>
                <a:spLocks noChangeShapeType="1"/>
              </p:cNvSpPr>
              <p:nvPr/>
            </p:nvSpPr>
            <p:spPr bwMode="auto">
              <a:xfrm flipV="1">
                <a:off x="3854" y="360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1" name="Line 4513"/>
              <p:cNvSpPr>
                <a:spLocks noChangeShapeType="1"/>
              </p:cNvSpPr>
              <p:nvPr/>
            </p:nvSpPr>
            <p:spPr bwMode="auto">
              <a:xfrm flipV="1">
                <a:off x="3854" y="359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2" name="Line 4514"/>
              <p:cNvSpPr>
                <a:spLocks noChangeShapeType="1"/>
              </p:cNvSpPr>
              <p:nvPr/>
            </p:nvSpPr>
            <p:spPr bwMode="auto">
              <a:xfrm flipV="1">
                <a:off x="3854" y="35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3" name="Line 4515"/>
              <p:cNvSpPr>
                <a:spLocks noChangeShapeType="1"/>
              </p:cNvSpPr>
              <p:nvPr/>
            </p:nvSpPr>
            <p:spPr bwMode="auto">
              <a:xfrm flipV="1">
                <a:off x="3854" y="35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4" name="Line 4516"/>
              <p:cNvSpPr>
                <a:spLocks noChangeShapeType="1"/>
              </p:cNvSpPr>
              <p:nvPr/>
            </p:nvSpPr>
            <p:spPr bwMode="auto">
              <a:xfrm flipV="1">
                <a:off x="3854" y="35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5" name="Line 4517"/>
              <p:cNvSpPr>
                <a:spLocks noChangeShapeType="1"/>
              </p:cNvSpPr>
              <p:nvPr/>
            </p:nvSpPr>
            <p:spPr bwMode="auto">
              <a:xfrm flipV="1">
                <a:off x="3854" y="356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6" name="Line 4518"/>
              <p:cNvSpPr>
                <a:spLocks noChangeShapeType="1"/>
              </p:cNvSpPr>
              <p:nvPr/>
            </p:nvSpPr>
            <p:spPr bwMode="auto">
              <a:xfrm flipV="1">
                <a:off x="3854" y="3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7" name="Line 4519"/>
              <p:cNvSpPr>
                <a:spLocks noChangeShapeType="1"/>
              </p:cNvSpPr>
              <p:nvPr/>
            </p:nvSpPr>
            <p:spPr bwMode="auto">
              <a:xfrm flipV="1">
                <a:off x="3854" y="35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8" name="Line 4520"/>
              <p:cNvSpPr>
                <a:spLocks noChangeShapeType="1"/>
              </p:cNvSpPr>
              <p:nvPr/>
            </p:nvSpPr>
            <p:spPr bwMode="auto">
              <a:xfrm flipV="1">
                <a:off x="3854" y="35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19" name="Line 4521"/>
              <p:cNvSpPr>
                <a:spLocks noChangeShapeType="1"/>
              </p:cNvSpPr>
              <p:nvPr/>
            </p:nvSpPr>
            <p:spPr bwMode="auto">
              <a:xfrm flipV="1">
                <a:off x="3854" y="35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0" name="Line 4522"/>
              <p:cNvSpPr>
                <a:spLocks noChangeShapeType="1"/>
              </p:cNvSpPr>
              <p:nvPr/>
            </p:nvSpPr>
            <p:spPr bwMode="auto">
              <a:xfrm flipV="1">
                <a:off x="3854" y="35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1" name="Line 4523"/>
              <p:cNvSpPr>
                <a:spLocks noChangeShapeType="1"/>
              </p:cNvSpPr>
              <p:nvPr/>
            </p:nvSpPr>
            <p:spPr bwMode="auto">
              <a:xfrm flipV="1">
                <a:off x="3854" y="350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2" name="Line 4524"/>
              <p:cNvSpPr>
                <a:spLocks noChangeShapeType="1"/>
              </p:cNvSpPr>
              <p:nvPr/>
            </p:nvSpPr>
            <p:spPr bwMode="auto">
              <a:xfrm flipV="1">
                <a:off x="3854" y="349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3" name="Line 4525"/>
              <p:cNvSpPr>
                <a:spLocks noChangeShapeType="1"/>
              </p:cNvSpPr>
              <p:nvPr/>
            </p:nvSpPr>
            <p:spPr bwMode="auto">
              <a:xfrm flipV="1">
                <a:off x="3854" y="34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4" name="Line 4526"/>
              <p:cNvSpPr>
                <a:spLocks noChangeShapeType="1"/>
              </p:cNvSpPr>
              <p:nvPr/>
            </p:nvSpPr>
            <p:spPr bwMode="auto">
              <a:xfrm flipV="1">
                <a:off x="3854" y="34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5" name="Line 4527"/>
              <p:cNvSpPr>
                <a:spLocks noChangeShapeType="1"/>
              </p:cNvSpPr>
              <p:nvPr/>
            </p:nvSpPr>
            <p:spPr bwMode="auto">
              <a:xfrm flipV="1">
                <a:off x="3854" y="347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6" name="Line 4528"/>
              <p:cNvSpPr>
                <a:spLocks noChangeShapeType="1"/>
              </p:cNvSpPr>
              <p:nvPr/>
            </p:nvSpPr>
            <p:spPr bwMode="auto">
              <a:xfrm flipV="1">
                <a:off x="3854" y="346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7" name="Line 4529"/>
              <p:cNvSpPr>
                <a:spLocks noChangeShapeType="1"/>
              </p:cNvSpPr>
              <p:nvPr/>
            </p:nvSpPr>
            <p:spPr bwMode="auto">
              <a:xfrm flipV="1">
                <a:off x="3854" y="345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8" name="Line 4530"/>
              <p:cNvSpPr>
                <a:spLocks noChangeShapeType="1"/>
              </p:cNvSpPr>
              <p:nvPr/>
            </p:nvSpPr>
            <p:spPr bwMode="auto">
              <a:xfrm flipV="1">
                <a:off x="3854" y="34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29" name="Line 4531"/>
              <p:cNvSpPr>
                <a:spLocks noChangeShapeType="1"/>
              </p:cNvSpPr>
              <p:nvPr/>
            </p:nvSpPr>
            <p:spPr bwMode="auto">
              <a:xfrm flipV="1">
                <a:off x="3854" y="34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0" name="Line 4532"/>
              <p:cNvSpPr>
                <a:spLocks noChangeShapeType="1"/>
              </p:cNvSpPr>
              <p:nvPr/>
            </p:nvSpPr>
            <p:spPr bwMode="auto">
              <a:xfrm flipV="1">
                <a:off x="3854" y="34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1" name="Line 4533"/>
              <p:cNvSpPr>
                <a:spLocks noChangeShapeType="1"/>
              </p:cNvSpPr>
              <p:nvPr/>
            </p:nvSpPr>
            <p:spPr bwMode="auto">
              <a:xfrm flipV="1">
                <a:off x="3854" y="341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2" name="Line 4534"/>
              <p:cNvSpPr>
                <a:spLocks noChangeShapeType="1"/>
              </p:cNvSpPr>
              <p:nvPr/>
            </p:nvSpPr>
            <p:spPr bwMode="auto">
              <a:xfrm flipV="1">
                <a:off x="3854" y="340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3" name="Line 4535"/>
              <p:cNvSpPr>
                <a:spLocks noChangeShapeType="1"/>
              </p:cNvSpPr>
              <p:nvPr/>
            </p:nvSpPr>
            <p:spPr bwMode="auto">
              <a:xfrm flipV="1">
                <a:off x="3854" y="33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4" name="Line 4536"/>
              <p:cNvSpPr>
                <a:spLocks noChangeShapeType="1"/>
              </p:cNvSpPr>
              <p:nvPr/>
            </p:nvSpPr>
            <p:spPr bwMode="auto">
              <a:xfrm flipV="1">
                <a:off x="3854" y="33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5" name="Line 4537"/>
              <p:cNvSpPr>
                <a:spLocks noChangeShapeType="1"/>
              </p:cNvSpPr>
              <p:nvPr/>
            </p:nvSpPr>
            <p:spPr bwMode="auto">
              <a:xfrm flipV="1">
                <a:off x="3854" y="33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6" name="Line 4538"/>
              <p:cNvSpPr>
                <a:spLocks noChangeShapeType="1"/>
              </p:cNvSpPr>
              <p:nvPr/>
            </p:nvSpPr>
            <p:spPr bwMode="auto">
              <a:xfrm flipV="1">
                <a:off x="3854" y="33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7" name="Line 4539"/>
              <p:cNvSpPr>
                <a:spLocks noChangeShapeType="1"/>
              </p:cNvSpPr>
              <p:nvPr/>
            </p:nvSpPr>
            <p:spPr bwMode="auto">
              <a:xfrm flipV="1">
                <a:off x="3854" y="33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8" name="Line 4540"/>
              <p:cNvSpPr>
                <a:spLocks noChangeShapeType="1"/>
              </p:cNvSpPr>
              <p:nvPr/>
            </p:nvSpPr>
            <p:spPr bwMode="auto">
              <a:xfrm flipV="1">
                <a:off x="3854" y="3351"/>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39" name="Line 4541"/>
              <p:cNvSpPr>
                <a:spLocks noChangeShapeType="1"/>
              </p:cNvSpPr>
              <p:nvPr/>
            </p:nvSpPr>
            <p:spPr bwMode="auto">
              <a:xfrm flipV="1">
                <a:off x="3854" y="334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0" name="Line 4542"/>
              <p:cNvSpPr>
                <a:spLocks noChangeShapeType="1"/>
              </p:cNvSpPr>
              <p:nvPr/>
            </p:nvSpPr>
            <p:spPr bwMode="auto">
              <a:xfrm flipV="1">
                <a:off x="3854" y="33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1" name="Line 4543"/>
              <p:cNvSpPr>
                <a:spLocks noChangeShapeType="1"/>
              </p:cNvSpPr>
              <p:nvPr/>
            </p:nvSpPr>
            <p:spPr bwMode="auto">
              <a:xfrm flipV="1">
                <a:off x="3854" y="33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2" name="Line 4544"/>
              <p:cNvSpPr>
                <a:spLocks noChangeShapeType="1"/>
              </p:cNvSpPr>
              <p:nvPr/>
            </p:nvSpPr>
            <p:spPr bwMode="auto">
              <a:xfrm flipV="1">
                <a:off x="3854" y="331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3" name="Line 4545"/>
              <p:cNvSpPr>
                <a:spLocks noChangeShapeType="1"/>
              </p:cNvSpPr>
              <p:nvPr/>
            </p:nvSpPr>
            <p:spPr bwMode="auto">
              <a:xfrm flipV="1">
                <a:off x="3854" y="330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4" name="Line 4546"/>
              <p:cNvSpPr>
                <a:spLocks noChangeShapeType="1"/>
              </p:cNvSpPr>
              <p:nvPr/>
            </p:nvSpPr>
            <p:spPr bwMode="auto">
              <a:xfrm flipV="1">
                <a:off x="3854" y="32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5" name="Line 4547"/>
              <p:cNvSpPr>
                <a:spLocks noChangeShapeType="1"/>
              </p:cNvSpPr>
              <p:nvPr/>
            </p:nvSpPr>
            <p:spPr bwMode="auto">
              <a:xfrm flipV="1">
                <a:off x="3854" y="328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6" name="Line 4548"/>
              <p:cNvSpPr>
                <a:spLocks noChangeShapeType="1"/>
              </p:cNvSpPr>
              <p:nvPr/>
            </p:nvSpPr>
            <p:spPr bwMode="auto">
              <a:xfrm flipV="1">
                <a:off x="3854" y="327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7" name="Line 4549"/>
              <p:cNvSpPr>
                <a:spLocks noChangeShapeType="1"/>
              </p:cNvSpPr>
              <p:nvPr/>
            </p:nvSpPr>
            <p:spPr bwMode="auto">
              <a:xfrm flipV="1">
                <a:off x="3854" y="326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8" name="Line 4550"/>
              <p:cNvSpPr>
                <a:spLocks noChangeShapeType="1"/>
              </p:cNvSpPr>
              <p:nvPr/>
            </p:nvSpPr>
            <p:spPr bwMode="auto">
              <a:xfrm flipV="1">
                <a:off x="3854" y="325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49" name="Line 4551"/>
              <p:cNvSpPr>
                <a:spLocks noChangeShapeType="1"/>
              </p:cNvSpPr>
              <p:nvPr/>
            </p:nvSpPr>
            <p:spPr bwMode="auto">
              <a:xfrm flipV="1">
                <a:off x="3854" y="324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0" name="Line 4552"/>
              <p:cNvSpPr>
                <a:spLocks noChangeShapeType="1"/>
              </p:cNvSpPr>
              <p:nvPr/>
            </p:nvSpPr>
            <p:spPr bwMode="auto">
              <a:xfrm flipV="1">
                <a:off x="3854" y="324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1" name="Line 4553"/>
              <p:cNvSpPr>
                <a:spLocks noChangeShapeType="1"/>
              </p:cNvSpPr>
              <p:nvPr/>
            </p:nvSpPr>
            <p:spPr bwMode="auto">
              <a:xfrm flipV="1">
                <a:off x="3854" y="323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2" name="Line 4554"/>
              <p:cNvSpPr>
                <a:spLocks noChangeShapeType="1"/>
              </p:cNvSpPr>
              <p:nvPr/>
            </p:nvSpPr>
            <p:spPr bwMode="auto">
              <a:xfrm flipV="1">
                <a:off x="3854" y="322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3" name="Line 4555"/>
              <p:cNvSpPr>
                <a:spLocks noChangeShapeType="1"/>
              </p:cNvSpPr>
              <p:nvPr/>
            </p:nvSpPr>
            <p:spPr bwMode="auto">
              <a:xfrm flipV="1">
                <a:off x="3854" y="32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4" name="Line 4556"/>
              <p:cNvSpPr>
                <a:spLocks noChangeShapeType="1"/>
              </p:cNvSpPr>
              <p:nvPr/>
            </p:nvSpPr>
            <p:spPr bwMode="auto">
              <a:xfrm flipV="1">
                <a:off x="3854" y="3204"/>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5" name="Line 4557"/>
              <p:cNvSpPr>
                <a:spLocks noChangeShapeType="1"/>
              </p:cNvSpPr>
              <p:nvPr/>
            </p:nvSpPr>
            <p:spPr bwMode="auto">
              <a:xfrm flipV="1">
                <a:off x="3854" y="319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6" name="Line 4558"/>
              <p:cNvSpPr>
                <a:spLocks noChangeShapeType="1"/>
              </p:cNvSpPr>
              <p:nvPr/>
            </p:nvSpPr>
            <p:spPr bwMode="auto">
              <a:xfrm flipV="1">
                <a:off x="3854" y="318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7" name="Line 4559"/>
              <p:cNvSpPr>
                <a:spLocks noChangeShapeType="1"/>
              </p:cNvSpPr>
              <p:nvPr/>
            </p:nvSpPr>
            <p:spPr bwMode="auto">
              <a:xfrm flipV="1">
                <a:off x="3854" y="317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8" name="Line 4560"/>
              <p:cNvSpPr>
                <a:spLocks noChangeShapeType="1"/>
              </p:cNvSpPr>
              <p:nvPr/>
            </p:nvSpPr>
            <p:spPr bwMode="auto">
              <a:xfrm flipV="1">
                <a:off x="3854" y="316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59" name="Line 4561"/>
              <p:cNvSpPr>
                <a:spLocks noChangeShapeType="1"/>
              </p:cNvSpPr>
              <p:nvPr/>
            </p:nvSpPr>
            <p:spPr bwMode="auto">
              <a:xfrm flipV="1">
                <a:off x="3854" y="315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0" name="Line 4562"/>
              <p:cNvSpPr>
                <a:spLocks noChangeShapeType="1"/>
              </p:cNvSpPr>
              <p:nvPr/>
            </p:nvSpPr>
            <p:spPr bwMode="auto">
              <a:xfrm flipV="1">
                <a:off x="3854" y="31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1" name="Line 4563"/>
              <p:cNvSpPr>
                <a:spLocks noChangeShapeType="1"/>
              </p:cNvSpPr>
              <p:nvPr/>
            </p:nvSpPr>
            <p:spPr bwMode="auto">
              <a:xfrm flipV="1">
                <a:off x="3854" y="313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2" name="Line 4564"/>
              <p:cNvSpPr>
                <a:spLocks noChangeShapeType="1"/>
              </p:cNvSpPr>
              <p:nvPr/>
            </p:nvSpPr>
            <p:spPr bwMode="auto">
              <a:xfrm flipV="1">
                <a:off x="3854" y="313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3" name="Line 4565"/>
              <p:cNvSpPr>
                <a:spLocks noChangeShapeType="1"/>
              </p:cNvSpPr>
              <p:nvPr/>
            </p:nvSpPr>
            <p:spPr bwMode="auto">
              <a:xfrm flipV="1">
                <a:off x="3854" y="312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4" name="Line 4566"/>
              <p:cNvSpPr>
                <a:spLocks noChangeShapeType="1"/>
              </p:cNvSpPr>
              <p:nvPr/>
            </p:nvSpPr>
            <p:spPr bwMode="auto">
              <a:xfrm flipV="1">
                <a:off x="3854" y="311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5" name="Line 4567"/>
              <p:cNvSpPr>
                <a:spLocks noChangeShapeType="1"/>
              </p:cNvSpPr>
              <p:nvPr/>
            </p:nvSpPr>
            <p:spPr bwMode="auto">
              <a:xfrm flipV="1">
                <a:off x="3854" y="310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6" name="Line 4568"/>
              <p:cNvSpPr>
                <a:spLocks noChangeShapeType="1"/>
              </p:cNvSpPr>
              <p:nvPr/>
            </p:nvSpPr>
            <p:spPr bwMode="auto">
              <a:xfrm flipV="1">
                <a:off x="3854" y="309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7" name="Line 4569"/>
              <p:cNvSpPr>
                <a:spLocks noChangeShapeType="1"/>
              </p:cNvSpPr>
              <p:nvPr/>
            </p:nvSpPr>
            <p:spPr bwMode="auto">
              <a:xfrm flipV="1">
                <a:off x="3854" y="308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8" name="Line 4570"/>
              <p:cNvSpPr>
                <a:spLocks noChangeShapeType="1"/>
              </p:cNvSpPr>
              <p:nvPr/>
            </p:nvSpPr>
            <p:spPr bwMode="auto">
              <a:xfrm flipV="1">
                <a:off x="3854" y="307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69" name="Line 4571"/>
              <p:cNvSpPr>
                <a:spLocks noChangeShapeType="1"/>
              </p:cNvSpPr>
              <p:nvPr/>
            </p:nvSpPr>
            <p:spPr bwMode="auto">
              <a:xfrm flipV="1">
                <a:off x="3854" y="306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0" name="Line 4572"/>
              <p:cNvSpPr>
                <a:spLocks noChangeShapeType="1"/>
              </p:cNvSpPr>
              <p:nvPr/>
            </p:nvSpPr>
            <p:spPr bwMode="auto">
              <a:xfrm flipV="1">
                <a:off x="3854" y="305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1" name="Line 4573"/>
              <p:cNvSpPr>
                <a:spLocks noChangeShapeType="1"/>
              </p:cNvSpPr>
              <p:nvPr/>
            </p:nvSpPr>
            <p:spPr bwMode="auto">
              <a:xfrm flipV="1">
                <a:off x="3854"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2" name="Line 4574"/>
              <p:cNvSpPr>
                <a:spLocks noChangeShapeType="1"/>
              </p:cNvSpPr>
              <p:nvPr/>
            </p:nvSpPr>
            <p:spPr bwMode="auto">
              <a:xfrm flipV="1">
                <a:off x="3854" y="303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3" name="Line 4575"/>
              <p:cNvSpPr>
                <a:spLocks noChangeShapeType="1"/>
              </p:cNvSpPr>
              <p:nvPr/>
            </p:nvSpPr>
            <p:spPr bwMode="auto">
              <a:xfrm flipV="1">
                <a:off x="3854" y="302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4" name="Line 4576"/>
              <p:cNvSpPr>
                <a:spLocks noChangeShapeType="1"/>
              </p:cNvSpPr>
              <p:nvPr/>
            </p:nvSpPr>
            <p:spPr bwMode="auto">
              <a:xfrm flipV="1">
                <a:off x="3854" y="302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5" name="Line 4577"/>
              <p:cNvSpPr>
                <a:spLocks noChangeShapeType="1"/>
              </p:cNvSpPr>
              <p:nvPr/>
            </p:nvSpPr>
            <p:spPr bwMode="auto">
              <a:xfrm flipV="1">
                <a:off x="3854" y="301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6" name="Line 4578"/>
              <p:cNvSpPr>
                <a:spLocks noChangeShapeType="1"/>
              </p:cNvSpPr>
              <p:nvPr/>
            </p:nvSpPr>
            <p:spPr bwMode="auto">
              <a:xfrm flipV="1">
                <a:off x="3854" y="300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7" name="Line 4579"/>
              <p:cNvSpPr>
                <a:spLocks noChangeShapeType="1"/>
              </p:cNvSpPr>
              <p:nvPr/>
            </p:nvSpPr>
            <p:spPr bwMode="auto">
              <a:xfrm flipV="1">
                <a:off x="3854" y="299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8" name="Line 4580"/>
              <p:cNvSpPr>
                <a:spLocks noChangeShapeType="1"/>
              </p:cNvSpPr>
              <p:nvPr/>
            </p:nvSpPr>
            <p:spPr bwMode="auto">
              <a:xfrm flipV="1">
                <a:off x="3854" y="298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79" name="Line 4581"/>
              <p:cNvSpPr>
                <a:spLocks noChangeShapeType="1"/>
              </p:cNvSpPr>
              <p:nvPr/>
            </p:nvSpPr>
            <p:spPr bwMode="auto">
              <a:xfrm flipV="1">
                <a:off x="3854" y="297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0" name="Line 4582"/>
              <p:cNvSpPr>
                <a:spLocks noChangeShapeType="1"/>
              </p:cNvSpPr>
              <p:nvPr/>
            </p:nvSpPr>
            <p:spPr bwMode="auto">
              <a:xfrm flipV="1">
                <a:off x="3854" y="296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1" name="Line 4583"/>
              <p:cNvSpPr>
                <a:spLocks noChangeShapeType="1"/>
              </p:cNvSpPr>
              <p:nvPr/>
            </p:nvSpPr>
            <p:spPr bwMode="auto">
              <a:xfrm flipV="1">
                <a:off x="3854" y="2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2" name="Line 4584"/>
              <p:cNvSpPr>
                <a:spLocks noChangeShapeType="1"/>
              </p:cNvSpPr>
              <p:nvPr/>
            </p:nvSpPr>
            <p:spPr bwMode="auto">
              <a:xfrm flipV="1">
                <a:off x="3854" y="294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3" name="Line 4585"/>
              <p:cNvSpPr>
                <a:spLocks noChangeShapeType="1"/>
              </p:cNvSpPr>
              <p:nvPr/>
            </p:nvSpPr>
            <p:spPr bwMode="auto">
              <a:xfrm flipV="1">
                <a:off x="3854" y="293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4" name="Line 4586"/>
              <p:cNvSpPr>
                <a:spLocks noChangeShapeType="1"/>
              </p:cNvSpPr>
              <p:nvPr/>
            </p:nvSpPr>
            <p:spPr bwMode="auto">
              <a:xfrm flipV="1">
                <a:off x="3854" y="292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5" name="Line 4587"/>
              <p:cNvSpPr>
                <a:spLocks noChangeShapeType="1"/>
              </p:cNvSpPr>
              <p:nvPr/>
            </p:nvSpPr>
            <p:spPr bwMode="auto">
              <a:xfrm flipV="1">
                <a:off x="3854" y="291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6" name="Line 4588"/>
              <p:cNvSpPr>
                <a:spLocks noChangeShapeType="1"/>
              </p:cNvSpPr>
              <p:nvPr/>
            </p:nvSpPr>
            <p:spPr bwMode="auto">
              <a:xfrm flipV="1">
                <a:off x="3854" y="291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7" name="Line 4589"/>
              <p:cNvSpPr>
                <a:spLocks noChangeShapeType="1"/>
              </p:cNvSpPr>
              <p:nvPr/>
            </p:nvSpPr>
            <p:spPr bwMode="auto">
              <a:xfrm flipV="1">
                <a:off x="3854"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8" name="Line 4590"/>
              <p:cNvSpPr>
                <a:spLocks noChangeShapeType="1"/>
              </p:cNvSpPr>
              <p:nvPr/>
            </p:nvSpPr>
            <p:spPr bwMode="auto">
              <a:xfrm flipV="1">
                <a:off x="3854" y="289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89" name="Line 4591"/>
              <p:cNvSpPr>
                <a:spLocks noChangeShapeType="1"/>
              </p:cNvSpPr>
              <p:nvPr/>
            </p:nvSpPr>
            <p:spPr bwMode="auto">
              <a:xfrm flipV="1">
                <a:off x="3854" y="288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0" name="Line 4592"/>
              <p:cNvSpPr>
                <a:spLocks noChangeShapeType="1"/>
              </p:cNvSpPr>
              <p:nvPr/>
            </p:nvSpPr>
            <p:spPr bwMode="auto">
              <a:xfrm flipV="1">
                <a:off x="3854" y="287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1" name="Line 4593"/>
              <p:cNvSpPr>
                <a:spLocks noChangeShapeType="1"/>
              </p:cNvSpPr>
              <p:nvPr/>
            </p:nvSpPr>
            <p:spPr bwMode="auto">
              <a:xfrm flipV="1">
                <a:off x="3854" y="286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2" name="Line 4594"/>
              <p:cNvSpPr>
                <a:spLocks noChangeShapeType="1"/>
              </p:cNvSpPr>
              <p:nvPr/>
            </p:nvSpPr>
            <p:spPr bwMode="auto">
              <a:xfrm flipV="1">
                <a:off x="3854" y="285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3" name="Line 4595"/>
              <p:cNvSpPr>
                <a:spLocks noChangeShapeType="1"/>
              </p:cNvSpPr>
              <p:nvPr/>
            </p:nvSpPr>
            <p:spPr bwMode="auto">
              <a:xfrm flipV="1">
                <a:off x="3854" y="284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4" name="Line 4596"/>
              <p:cNvSpPr>
                <a:spLocks noChangeShapeType="1"/>
              </p:cNvSpPr>
              <p:nvPr/>
            </p:nvSpPr>
            <p:spPr bwMode="auto">
              <a:xfrm flipV="1">
                <a:off x="3854" y="283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5" name="Line 4597"/>
              <p:cNvSpPr>
                <a:spLocks noChangeShapeType="1"/>
              </p:cNvSpPr>
              <p:nvPr/>
            </p:nvSpPr>
            <p:spPr bwMode="auto">
              <a:xfrm flipV="1">
                <a:off x="3854" y="28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6" name="Line 4598"/>
              <p:cNvSpPr>
                <a:spLocks noChangeShapeType="1"/>
              </p:cNvSpPr>
              <p:nvPr/>
            </p:nvSpPr>
            <p:spPr bwMode="auto">
              <a:xfrm flipV="1">
                <a:off x="3854" y="28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7" name="Line 4599"/>
              <p:cNvSpPr>
                <a:spLocks noChangeShapeType="1"/>
              </p:cNvSpPr>
              <p:nvPr/>
            </p:nvSpPr>
            <p:spPr bwMode="auto">
              <a:xfrm flipV="1">
                <a:off x="3854" y="2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8" name="Line 4600"/>
              <p:cNvSpPr>
                <a:spLocks noChangeShapeType="1"/>
              </p:cNvSpPr>
              <p:nvPr/>
            </p:nvSpPr>
            <p:spPr bwMode="auto">
              <a:xfrm flipV="1">
                <a:off x="3854" y="280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99" name="Line 4601"/>
              <p:cNvSpPr>
                <a:spLocks noChangeShapeType="1"/>
              </p:cNvSpPr>
              <p:nvPr/>
            </p:nvSpPr>
            <p:spPr bwMode="auto">
              <a:xfrm flipV="1">
                <a:off x="3854" y="279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0" name="Line 4602"/>
              <p:cNvSpPr>
                <a:spLocks noChangeShapeType="1"/>
              </p:cNvSpPr>
              <p:nvPr/>
            </p:nvSpPr>
            <p:spPr bwMode="auto">
              <a:xfrm flipV="1">
                <a:off x="3854" y="27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1" name="Line 4603"/>
              <p:cNvSpPr>
                <a:spLocks noChangeShapeType="1"/>
              </p:cNvSpPr>
              <p:nvPr/>
            </p:nvSpPr>
            <p:spPr bwMode="auto">
              <a:xfrm flipV="1">
                <a:off x="3854" y="27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2" name="Line 4604"/>
              <p:cNvSpPr>
                <a:spLocks noChangeShapeType="1"/>
              </p:cNvSpPr>
              <p:nvPr/>
            </p:nvSpPr>
            <p:spPr bwMode="auto">
              <a:xfrm flipV="1">
                <a:off x="3854" y="27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3" name="Line 4605"/>
              <p:cNvSpPr>
                <a:spLocks noChangeShapeType="1"/>
              </p:cNvSpPr>
              <p:nvPr/>
            </p:nvSpPr>
            <p:spPr bwMode="auto">
              <a:xfrm flipV="1">
                <a:off x="3854" y="275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4" name="Line 4606"/>
              <p:cNvSpPr>
                <a:spLocks noChangeShapeType="1"/>
              </p:cNvSpPr>
              <p:nvPr/>
            </p:nvSpPr>
            <p:spPr bwMode="auto">
              <a:xfrm flipV="1">
                <a:off x="3854" y="274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5" name="Line 4607"/>
              <p:cNvSpPr>
                <a:spLocks noChangeShapeType="1"/>
              </p:cNvSpPr>
              <p:nvPr/>
            </p:nvSpPr>
            <p:spPr bwMode="auto">
              <a:xfrm flipV="1">
                <a:off x="3854" y="273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6" name="Line 4608"/>
              <p:cNvSpPr>
                <a:spLocks noChangeShapeType="1"/>
              </p:cNvSpPr>
              <p:nvPr/>
            </p:nvSpPr>
            <p:spPr bwMode="auto">
              <a:xfrm flipV="1">
                <a:off x="3854" y="27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7" name="Line 4609"/>
              <p:cNvSpPr>
                <a:spLocks noChangeShapeType="1"/>
              </p:cNvSpPr>
              <p:nvPr/>
            </p:nvSpPr>
            <p:spPr bwMode="auto">
              <a:xfrm flipV="1">
                <a:off x="3854" y="271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8" name="Line 4610"/>
              <p:cNvSpPr>
                <a:spLocks noChangeShapeType="1"/>
              </p:cNvSpPr>
              <p:nvPr/>
            </p:nvSpPr>
            <p:spPr bwMode="auto">
              <a:xfrm flipV="1">
                <a:off x="3854" y="27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09" name="Line 4611"/>
              <p:cNvSpPr>
                <a:spLocks noChangeShapeType="1"/>
              </p:cNvSpPr>
              <p:nvPr/>
            </p:nvSpPr>
            <p:spPr bwMode="auto">
              <a:xfrm flipV="1">
                <a:off x="3854" y="269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0" name="Line 4612"/>
              <p:cNvSpPr>
                <a:spLocks noChangeShapeType="1"/>
              </p:cNvSpPr>
              <p:nvPr/>
            </p:nvSpPr>
            <p:spPr bwMode="auto">
              <a:xfrm flipV="1">
                <a:off x="3854" y="26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1" name="Line 4613"/>
              <p:cNvSpPr>
                <a:spLocks noChangeShapeType="1"/>
              </p:cNvSpPr>
              <p:nvPr/>
            </p:nvSpPr>
            <p:spPr bwMode="auto">
              <a:xfrm flipV="1">
                <a:off x="3854" y="26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2" name="Line 4614"/>
              <p:cNvSpPr>
                <a:spLocks noChangeShapeType="1"/>
              </p:cNvSpPr>
              <p:nvPr/>
            </p:nvSpPr>
            <p:spPr bwMode="auto">
              <a:xfrm flipV="1">
                <a:off x="3854" y="26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3" name="Line 4615"/>
              <p:cNvSpPr>
                <a:spLocks noChangeShapeType="1"/>
              </p:cNvSpPr>
              <p:nvPr/>
            </p:nvSpPr>
            <p:spPr bwMode="auto">
              <a:xfrm flipV="1">
                <a:off x="3854" y="266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4" name="Line 4616"/>
              <p:cNvSpPr>
                <a:spLocks noChangeShapeType="1"/>
              </p:cNvSpPr>
              <p:nvPr/>
            </p:nvSpPr>
            <p:spPr bwMode="auto">
              <a:xfrm flipV="1">
                <a:off x="3854" y="2653"/>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5" name="Line 4617"/>
              <p:cNvSpPr>
                <a:spLocks noChangeShapeType="1"/>
              </p:cNvSpPr>
              <p:nvPr/>
            </p:nvSpPr>
            <p:spPr bwMode="auto">
              <a:xfrm flipV="1">
                <a:off x="3854" y="26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6" name="Line 4618"/>
              <p:cNvSpPr>
                <a:spLocks noChangeShapeType="1"/>
              </p:cNvSpPr>
              <p:nvPr/>
            </p:nvSpPr>
            <p:spPr bwMode="auto">
              <a:xfrm flipV="1">
                <a:off x="3854" y="26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7" name="Line 4619"/>
              <p:cNvSpPr>
                <a:spLocks noChangeShapeType="1"/>
              </p:cNvSpPr>
              <p:nvPr/>
            </p:nvSpPr>
            <p:spPr bwMode="auto">
              <a:xfrm flipV="1">
                <a:off x="3854" y="26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8" name="Line 4620"/>
              <p:cNvSpPr>
                <a:spLocks noChangeShapeType="1"/>
              </p:cNvSpPr>
              <p:nvPr/>
            </p:nvSpPr>
            <p:spPr bwMode="auto">
              <a:xfrm flipV="1">
                <a:off x="3854" y="26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19" name="Line 4621"/>
              <p:cNvSpPr>
                <a:spLocks noChangeShapeType="1"/>
              </p:cNvSpPr>
              <p:nvPr/>
            </p:nvSpPr>
            <p:spPr bwMode="auto">
              <a:xfrm flipV="1">
                <a:off x="3854" y="260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0" name="Line 4622"/>
              <p:cNvSpPr>
                <a:spLocks noChangeShapeType="1"/>
              </p:cNvSpPr>
              <p:nvPr/>
            </p:nvSpPr>
            <p:spPr bwMode="auto">
              <a:xfrm flipV="1">
                <a:off x="3854" y="259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1" name="Line 4623"/>
              <p:cNvSpPr>
                <a:spLocks noChangeShapeType="1"/>
              </p:cNvSpPr>
              <p:nvPr/>
            </p:nvSpPr>
            <p:spPr bwMode="auto">
              <a:xfrm flipV="1">
                <a:off x="3854" y="258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2" name="Line 4624"/>
              <p:cNvSpPr>
                <a:spLocks noChangeShapeType="1"/>
              </p:cNvSpPr>
              <p:nvPr/>
            </p:nvSpPr>
            <p:spPr bwMode="auto">
              <a:xfrm flipV="1">
                <a:off x="3854" y="25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3" name="Line 4625"/>
              <p:cNvSpPr>
                <a:spLocks noChangeShapeType="1"/>
              </p:cNvSpPr>
              <p:nvPr/>
            </p:nvSpPr>
            <p:spPr bwMode="auto">
              <a:xfrm flipV="1">
                <a:off x="3854" y="257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4" name="Line 4626"/>
              <p:cNvSpPr>
                <a:spLocks noChangeShapeType="1"/>
              </p:cNvSpPr>
              <p:nvPr/>
            </p:nvSpPr>
            <p:spPr bwMode="auto">
              <a:xfrm flipV="1">
                <a:off x="3854" y="25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5" name="Line 4627"/>
              <p:cNvSpPr>
                <a:spLocks noChangeShapeType="1"/>
              </p:cNvSpPr>
              <p:nvPr/>
            </p:nvSpPr>
            <p:spPr bwMode="auto">
              <a:xfrm flipV="1">
                <a:off x="3854" y="255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6" name="Line 4628"/>
              <p:cNvSpPr>
                <a:spLocks noChangeShapeType="1"/>
              </p:cNvSpPr>
              <p:nvPr/>
            </p:nvSpPr>
            <p:spPr bwMode="auto">
              <a:xfrm flipV="1">
                <a:off x="3854" y="25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7" name="Line 4629"/>
              <p:cNvSpPr>
                <a:spLocks noChangeShapeType="1"/>
              </p:cNvSpPr>
              <p:nvPr/>
            </p:nvSpPr>
            <p:spPr bwMode="auto">
              <a:xfrm flipV="1">
                <a:off x="3854" y="25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8" name="Line 4630"/>
              <p:cNvSpPr>
                <a:spLocks noChangeShapeType="1"/>
              </p:cNvSpPr>
              <p:nvPr/>
            </p:nvSpPr>
            <p:spPr bwMode="auto">
              <a:xfrm flipV="1">
                <a:off x="3854" y="25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29" name="Line 4631"/>
              <p:cNvSpPr>
                <a:spLocks noChangeShapeType="1"/>
              </p:cNvSpPr>
              <p:nvPr/>
            </p:nvSpPr>
            <p:spPr bwMode="auto">
              <a:xfrm flipV="1">
                <a:off x="3854" y="251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0" name="Line 4632"/>
              <p:cNvSpPr>
                <a:spLocks noChangeShapeType="1"/>
              </p:cNvSpPr>
              <p:nvPr/>
            </p:nvSpPr>
            <p:spPr bwMode="auto">
              <a:xfrm flipV="1">
                <a:off x="3854" y="2506"/>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1" name="Line 4633"/>
              <p:cNvSpPr>
                <a:spLocks noChangeShapeType="1"/>
              </p:cNvSpPr>
              <p:nvPr/>
            </p:nvSpPr>
            <p:spPr bwMode="auto">
              <a:xfrm flipV="1">
                <a:off x="3854" y="24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2" name="Line 4634"/>
              <p:cNvSpPr>
                <a:spLocks noChangeShapeType="1"/>
              </p:cNvSpPr>
              <p:nvPr/>
            </p:nvSpPr>
            <p:spPr bwMode="auto">
              <a:xfrm flipV="1">
                <a:off x="3854" y="24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3" name="Line 4635"/>
              <p:cNvSpPr>
                <a:spLocks noChangeShapeType="1"/>
              </p:cNvSpPr>
              <p:nvPr/>
            </p:nvSpPr>
            <p:spPr bwMode="auto">
              <a:xfrm flipV="1">
                <a:off x="3854" y="24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4" name="Line 4636"/>
              <p:cNvSpPr>
                <a:spLocks noChangeShapeType="1"/>
              </p:cNvSpPr>
              <p:nvPr/>
            </p:nvSpPr>
            <p:spPr bwMode="auto">
              <a:xfrm flipV="1">
                <a:off x="3854" y="24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5" name="Line 4637"/>
              <p:cNvSpPr>
                <a:spLocks noChangeShapeType="1"/>
              </p:cNvSpPr>
              <p:nvPr/>
            </p:nvSpPr>
            <p:spPr bwMode="auto">
              <a:xfrm flipV="1">
                <a:off x="3854" y="246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6" name="Line 4638"/>
              <p:cNvSpPr>
                <a:spLocks noChangeShapeType="1"/>
              </p:cNvSpPr>
              <p:nvPr/>
            </p:nvSpPr>
            <p:spPr bwMode="auto">
              <a:xfrm flipV="1">
                <a:off x="3854" y="245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7" name="Line 4639"/>
              <p:cNvSpPr>
                <a:spLocks noChangeShapeType="1"/>
              </p:cNvSpPr>
              <p:nvPr/>
            </p:nvSpPr>
            <p:spPr bwMode="auto">
              <a:xfrm flipV="1">
                <a:off x="3854" y="244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8" name="Line 4640"/>
              <p:cNvSpPr>
                <a:spLocks noChangeShapeType="1"/>
              </p:cNvSpPr>
              <p:nvPr/>
            </p:nvSpPr>
            <p:spPr bwMode="auto">
              <a:xfrm flipV="1">
                <a:off x="3854" y="24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39" name="Line 4641"/>
              <p:cNvSpPr>
                <a:spLocks noChangeShapeType="1"/>
              </p:cNvSpPr>
              <p:nvPr/>
            </p:nvSpPr>
            <p:spPr bwMode="auto">
              <a:xfrm flipV="1">
                <a:off x="3854" y="24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0" name="Line 4642"/>
              <p:cNvSpPr>
                <a:spLocks noChangeShapeType="1"/>
              </p:cNvSpPr>
              <p:nvPr/>
            </p:nvSpPr>
            <p:spPr bwMode="auto">
              <a:xfrm flipV="1">
                <a:off x="3854" y="3711"/>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1" name="Line 4643"/>
              <p:cNvSpPr>
                <a:spLocks noChangeShapeType="1"/>
              </p:cNvSpPr>
              <p:nvPr/>
            </p:nvSpPr>
            <p:spPr bwMode="auto">
              <a:xfrm>
                <a:off x="3854" y="2422"/>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2" name="Freeform 4644"/>
              <p:cNvSpPr>
                <a:spLocks/>
              </p:cNvSpPr>
              <p:nvPr/>
            </p:nvSpPr>
            <p:spPr bwMode="auto">
              <a:xfrm>
                <a:off x="3807" y="3776"/>
                <a:ext cx="34" cy="53"/>
              </a:xfrm>
              <a:custGeom>
                <a:avLst/>
                <a:gdLst>
                  <a:gd name="T0" fmla="*/ 0 w 69"/>
                  <a:gd name="T1" fmla="*/ 76 h 106"/>
                  <a:gd name="T2" fmla="*/ 15 w 69"/>
                  <a:gd name="T3" fmla="*/ 75 h 106"/>
                  <a:gd name="T4" fmla="*/ 16 w 69"/>
                  <a:gd name="T5" fmla="*/ 80 h 106"/>
                  <a:gd name="T6" fmla="*/ 17 w 69"/>
                  <a:gd name="T7" fmla="*/ 86 h 106"/>
                  <a:gd name="T8" fmla="*/ 21 w 69"/>
                  <a:gd name="T9" fmla="*/ 88 h 106"/>
                  <a:gd name="T10" fmla="*/ 24 w 69"/>
                  <a:gd name="T11" fmla="*/ 91 h 106"/>
                  <a:gd name="T12" fmla="*/ 29 w 69"/>
                  <a:gd name="T13" fmla="*/ 92 h 106"/>
                  <a:gd name="T14" fmla="*/ 35 w 69"/>
                  <a:gd name="T15" fmla="*/ 94 h 106"/>
                  <a:gd name="T16" fmla="*/ 40 w 69"/>
                  <a:gd name="T17" fmla="*/ 92 h 106"/>
                  <a:gd name="T18" fmla="*/ 45 w 69"/>
                  <a:gd name="T19" fmla="*/ 90 h 106"/>
                  <a:gd name="T20" fmla="*/ 49 w 69"/>
                  <a:gd name="T21" fmla="*/ 87 h 106"/>
                  <a:gd name="T22" fmla="*/ 53 w 69"/>
                  <a:gd name="T23" fmla="*/ 82 h 106"/>
                  <a:gd name="T24" fmla="*/ 55 w 69"/>
                  <a:gd name="T25" fmla="*/ 75 h 106"/>
                  <a:gd name="T26" fmla="*/ 56 w 69"/>
                  <a:gd name="T27" fmla="*/ 68 h 106"/>
                  <a:gd name="T28" fmla="*/ 55 w 69"/>
                  <a:gd name="T29" fmla="*/ 62 h 106"/>
                  <a:gd name="T30" fmla="*/ 53 w 69"/>
                  <a:gd name="T31" fmla="*/ 56 h 106"/>
                  <a:gd name="T32" fmla="*/ 51 w 69"/>
                  <a:gd name="T33" fmla="*/ 52 h 106"/>
                  <a:gd name="T34" fmla="*/ 47 w 69"/>
                  <a:gd name="T35" fmla="*/ 48 h 106"/>
                  <a:gd name="T36" fmla="*/ 41 w 69"/>
                  <a:gd name="T37" fmla="*/ 47 h 106"/>
                  <a:gd name="T38" fmla="*/ 35 w 69"/>
                  <a:gd name="T39" fmla="*/ 46 h 106"/>
                  <a:gd name="T40" fmla="*/ 28 w 69"/>
                  <a:gd name="T41" fmla="*/ 47 h 106"/>
                  <a:gd name="T42" fmla="*/ 23 w 69"/>
                  <a:gd name="T43" fmla="*/ 48 h 106"/>
                  <a:gd name="T44" fmla="*/ 19 w 69"/>
                  <a:gd name="T45" fmla="*/ 51 h 106"/>
                  <a:gd name="T46" fmla="*/ 16 w 69"/>
                  <a:gd name="T47" fmla="*/ 55 h 106"/>
                  <a:gd name="T48" fmla="*/ 3 w 69"/>
                  <a:gd name="T49" fmla="*/ 54 h 106"/>
                  <a:gd name="T50" fmla="*/ 13 w 69"/>
                  <a:gd name="T51" fmla="*/ 0 h 106"/>
                  <a:gd name="T52" fmla="*/ 63 w 69"/>
                  <a:gd name="T53" fmla="*/ 0 h 106"/>
                  <a:gd name="T54" fmla="*/ 63 w 69"/>
                  <a:gd name="T55" fmla="*/ 14 h 106"/>
                  <a:gd name="T56" fmla="*/ 24 w 69"/>
                  <a:gd name="T57" fmla="*/ 14 h 106"/>
                  <a:gd name="T58" fmla="*/ 19 w 69"/>
                  <a:gd name="T59" fmla="*/ 40 h 106"/>
                  <a:gd name="T60" fmla="*/ 25 w 69"/>
                  <a:gd name="T61" fmla="*/ 36 h 106"/>
                  <a:gd name="T62" fmla="*/ 31 w 69"/>
                  <a:gd name="T63" fmla="*/ 35 h 106"/>
                  <a:gd name="T64" fmla="*/ 37 w 69"/>
                  <a:gd name="T65" fmla="*/ 34 h 106"/>
                  <a:gd name="T66" fmla="*/ 51 w 69"/>
                  <a:gd name="T67" fmla="*/ 36 h 106"/>
                  <a:gd name="T68" fmla="*/ 60 w 69"/>
                  <a:gd name="T69" fmla="*/ 43 h 106"/>
                  <a:gd name="T70" fmla="*/ 67 w 69"/>
                  <a:gd name="T71" fmla="*/ 54 h 106"/>
                  <a:gd name="T72" fmla="*/ 69 w 69"/>
                  <a:gd name="T73" fmla="*/ 68 h 106"/>
                  <a:gd name="T74" fmla="*/ 67 w 69"/>
                  <a:gd name="T75" fmla="*/ 82 h 106"/>
                  <a:gd name="T76" fmla="*/ 61 w 69"/>
                  <a:gd name="T77" fmla="*/ 92 h 106"/>
                  <a:gd name="T78" fmla="*/ 49 w 69"/>
                  <a:gd name="T79" fmla="*/ 102 h 106"/>
                  <a:gd name="T80" fmla="*/ 33 w 69"/>
                  <a:gd name="T81" fmla="*/ 106 h 106"/>
                  <a:gd name="T82" fmla="*/ 21 w 69"/>
                  <a:gd name="T83" fmla="*/ 103 h 106"/>
                  <a:gd name="T84" fmla="*/ 11 w 69"/>
                  <a:gd name="T85" fmla="*/ 98 h 106"/>
                  <a:gd name="T86" fmla="*/ 7 w 69"/>
                  <a:gd name="T87" fmla="*/ 94 h 106"/>
                  <a:gd name="T88" fmla="*/ 4 w 69"/>
                  <a:gd name="T89" fmla="*/ 88 h 106"/>
                  <a:gd name="T90" fmla="*/ 1 w 69"/>
                  <a:gd name="T91" fmla="*/ 83 h 106"/>
                  <a:gd name="T92" fmla="*/ 0 w 69"/>
                  <a:gd name="T9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106">
                    <a:moveTo>
                      <a:pt x="0" y="76"/>
                    </a:moveTo>
                    <a:lnTo>
                      <a:pt x="15" y="75"/>
                    </a:lnTo>
                    <a:lnTo>
                      <a:pt x="16" y="80"/>
                    </a:lnTo>
                    <a:lnTo>
                      <a:pt x="17" y="86"/>
                    </a:lnTo>
                    <a:lnTo>
                      <a:pt x="21" y="88"/>
                    </a:lnTo>
                    <a:lnTo>
                      <a:pt x="24" y="91"/>
                    </a:lnTo>
                    <a:lnTo>
                      <a:pt x="29" y="92"/>
                    </a:lnTo>
                    <a:lnTo>
                      <a:pt x="35" y="94"/>
                    </a:lnTo>
                    <a:lnTo>
                      <a:pt x="40" y="92"/>
                    </a:lnTo>
                    <a:lnTo>
                      <a:pt x="45" y="90"/>
                    </a:lnTo>
                    <a:lnTo>
                      <a:pt x="49" y="87"/>
                    </a:lnTo>
                    <a:lnTo>
                      <a:pt x="53" y="82"/>
                    </a:lnTo>
                    <a:lnTo>
                      <a:pt x="55" y="75"/>
                    </a:lnTo>
                    <a:lnTo>
                      <a:pt x="56" y="68"/>
                    </a:lnTo>
                    <a:lnTo>
                      <a:pt x="55" y="62"/>
                    </a:lnTo>
                    <a:lnTo>
                      <a:pt x="53" y="56"/>
                    </a:lnTo>
                    <a:lnTo>
                      <a:pt x="51" y="52"/>
                    </a:lnTo>
                    <a:lnTo>
                      <a:pt x="47" y="48"/>
                    </a:lnTo>
                    <a:lnTo>
                      <a:pt x="41" y="47"/>
                    </a:lnTo>
                    <a:lnTo>
                      <a:pt x="35" y="46"/>
                    </a:lnTo>
                    <a:lnTo>
                      <a:pt x="28" y="47"/>
                    </a:lnTo>
                    <a:lnTo>
                      <a:pt x="23" y="48"/>
                    </a:lnTo>
                    <a:lnTo>
                      <a:pt x="19" y="51"/>
                    </a:lnTo>
                    <a:lnTo>
                      <a:pt x="16" y="55"/>
                    </a:lnTo>
                    <a:lnTo>
                      <a:pt x="3" y="54"/>
                    </a:lnTo>
                    <a:lnTo>
                      <a:pt x="13" y="0"/>
                    </a:lnTo>
                    <a:lnTo>
                      <a:pt x="63" y="0"/>
                    </a:lnTo>
                    <a:lnTo>
                      <a:pt x="63" y="14"/>
                    </a:lnTo>
                    <a:lnTo>
                      <a:pt x="24" y="14"/>
                    </a:lnTo>
                    <a:lnTo>
                      <a:pt x="19" y="40"/>
                    </a:lnTo>
                    <a:lnTo>
                      <a:pt x="25" y="36"/>
                    </a:lnTo>
                    <a:lnTo>
                      <a:pt x="31" y="35"/>
                    </a:lnTo>
                    <a:lnTo>
                      <a:pt x="37" y="34"/>
                    </a:lnTo>
                    <a:lnTo>
                      <a:pt x="51" y="36"/>
                    </a:lnTo>
                    <a:lnTo>
                      <a:pt x="60" y="43"/>
                    </a:lnTo>
                    <a:lnTo>
                      <a:pt x="67" y="54"/>
                    </a:lnTo>
                    <a:lnTo>
                      <a:pt x="69" y="68"/>
                    </a:lnTo>
                    <a:lnTo>
                      <a:pt x="67" y="82"/>
                    </a:lnTo>
                    <a:lnTo>
                      <a:pt x="61" y="92"/>
                    </a:lnTo>
                    <a:lnTo>
                      <a:pt x="49" y="102"/>
                    </a:lnTo>
                    <a:lnTo>
                      <a:pt x="33" y="106"/>
                    </a:lnTo>
                    <a:lnTo>
                      <a:pt x="21" y="103"/>
                    </a:lnTo>
                    <a:lnTo>
                      <a:pt x="11" y="98"/>
                    </a:lnTo>
                    <a:lnTo>
                      <a:pt x="7" y="94"/>
                    </a:lnTo>
                    <a:lnTo>
                      <a:pt x="4" y="88"/>
                    </a:lnTo>
                    <a:lnTo>
                      <a:pt x="1" y="83"/>
                    </a:lnTo>
                    <a:lnTo>
                      <a:pt x="0" y="7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43" name="Freeform 4645"/>
              <p:cNvSpPr>
                <a:spLocks noEditPoints="1"/>
              </p:cNvSpPr>
              <p:nvPr/>
            </p:nvSpPr>
            <p:spPr bwMode="auto">
              <a:xfrm>
                <a:off x="3847" y="3775"/>
                <a:ext cx="35" cy="54"/>
              </a:xfrm>
              <a:custGeom>
                <a:avLst/>
                <a:gdLst>
                  <a:gd name="T0" fmla="*/ 0 w 70"/>
                  <a:gd name="T1" fmla="*/ 53 h 107"/>
                  <a:gd name="T2" fmla="*/ 2 w 70"/>
                  <a:gd name="T3" fmla="*/ 36 h 107"/>
                  <a:gd name="T4" fmla="*/ 5 w 70"/>
                  <a:gd name="T5" fmla="*/ 23 h 107"/>
                  <a:gd name="T6" fmla="*/ 7 w 70"/>
                  <a:gd name="T7" fmla="*/ 16 h 107"/>
                  <a:gd name="T8" fmla="*/ 11 w 70"/>
                  <a:gd name="T9" fmla="*/ 9 h 107"/>
                  <a:gd name="T10" fmla="*/ 17 w 70"/>
                  <a:gd name="T11" fmla="*/ 5 h 107"/>
                  <a:gd name="T12" fmla="*/ 22 w 70"/>
                  <a:gd name="T13" fmla="*/ 3 h 107"/>
                  <a:gd name="T14" fmla="*/ 29 w 70"/>
                  <a:gd name="T15" fmla="*/ 0 h 107"/>
                  <a:gd name="T16" fmla="*/ 35 w 70"/>
                  <a:gd name="T17" fmla="*/ 0 h 107"/>
                  <a:gd name="T18" fmla="*/ 43 w 70"/>
                  <a:gd name="T19" fmla="*/ 0 h 107"/>
                  <a:gd name="T20" fmla="*/ 50 w 70"/>
                  <a:gd name="T21" fmla="*/ 3 h 107"/>
                  <a:gd name="T22" fmla="*/ 55 w 70"/>
                  <a:gd name="T23" fmla="*/ 5 h 107"/>
                  <a:gd name="T24" fmla="*/ 58 w 70"/>
                  <a:gd name="T25" fmla="*/ 9 h 107"/>
                  <a:gd name="T26" fmla="*/ 61 w 70"/>
                  <a:gd name="T27" fmla="*/ 12 h 107"/>
                  <a:gd name="T28" fmla="*/ 65 w 70"/>
                  <a:gd name="T29" fmla="*/ 20 h 107"/>
                  <a:gd name="T30" fmla="*/ 67 w 70"/>
                  <a:gd name="T31" fmla="*/ 28 h 107"/>
                  <a:gd name="T32" fmla="*/ 69 w 70"/>
                  <a:gd name="T33" fmla="*/ 39 h 107"/>
                  <a:gd name="T34" fmla="*/ 70 w 70"/>
                  <a:gd name="T35" fmla="*/ 53 h 107"/>
                  <a:gd name="T36" fmla="*/ 69 w 70"/>
                  <a:gd name="T37" fmla="*/ 69 h 107"/>
                  <a:gd name="T38" fmla="*/ 66 w 70"/>
                  <a:gd name="T39" fmla="*/ 83 h 107"/>
                  <a:gd name="T40" fmla="*/ 63 w 70"/>
                  <a:gd name="T41" fmla="*/ 91 h 107"/>
                  <a:gd name="T42" fmla="*/ 59 w 70"/>
                  <a:gd name="T43" fmla="*/ 96 h 107"/>
                  <a:gd name="T44" fmla="*/ 54 w 70"/>
                  <a:gd name="T45" fmla="*/ 100 h 107"/>
                  <a:gd name="T46" fmla="*/ 49 w 70"/>
                  <a:gd name="T47" fmla="*/ 104 h 107"/>
                  <a:gd name="T48" fmla="*/ 42 w 70"/>
                  <a:gd name="T49" fmla="*/ 105 h 107"/>
                  <a:gd name="T50" fmla="*/ 35 w 70"/>
                  <a:gd name="T51" fmla="*/ 107 h 107"/>
                  <a:gd name="T52" fmla="*/ 22 w 70"/>
                  <a:gd name="T53" fmla="*/ 104 h 107"/>
                  <a:gd name="T54" fmla="*/ 11 w 70"/>
                  <a:gd name="T55" fmla="*/ 96 h 107"/>
                  <a:gd name="T56" fmla="*/ 6 w 70"/>
                  <a:gd name="T57" fmla="*/ 85 h 107"/>
                  <a:gd name="T58" fmla="*/ 2 w 70"/>
                  <a:gd name="T59" fmla="*/ 71 h 107"/>
                  <a:gd name="T60" fmla="*/ 0 w 70"/>
                  <a:gd name="T61" fmla="*/ 53 h 107"/>
                  <a:gd name="T62" fmla="*/ 14 w 70"/>
                  <a:gd name="T63" fmla="*/ 53 h 107"/>
                  <a:gd name="T64" fmla="*/ 15 w 70"/>
                  <a:gd name="T65" fmla="*/ 68 h 107"/>
                  <a:gd name="T66" fmla="*/ 17 w 70"/>
                  <a:gd name="T67" fmla="*/ 79 h 107"/>
                  <a:gd name="T68" fmla="*/ 21 w 70"/>
                  <a:gd name="T69" fmla="*/ 87 h 107"/>
                  <a:gd name="T70" fmla="*/ 25 w 70"/>
                  <a:gd name="T71" fmla="*/ 91 h 107"/>
                  <a:gd name="T72" fmla="*/ 30 w 70"/>
                  <a:gd name="T73" fmla="*/ 93 h 107"/>
                  <a:gd name="T74" fmla="*/ 35 w 70"/>
                  <a:gd name="T75" fmla="*/ 95 h 107"/>
                  <a:gd name="T76" fmla="*/ 41 w 70"/>
                  <a:gd name="T77" fmla="*/ 93 h 107"/>
                  <a:gd name="T78" fmla="*/ 46 w 70"/>
                  <a:gd name="T79" fmla="*/ 91 h 107"/>
                  <a:gd name="T80" fmla="*/ 50 w 70"/>
                  <a:gd name="T81" fmla="*/ 87 h 107"/>
                  <a:gd name="T82" fmla="*/ 53 w 70"/>
                  <a:gd name="T83" fmla="*/ 79 h 107"/>
                  <a:gd name="T84" fmla="*/ 55 w 70"/>
                  <a:gd name="T85" fmla="*/ 68 h 107"/>
                  <a:gd name="T86" fmla="*/ 55 w 70"/>
                  <a:gd name="T87" fmla="*/ 53 h 107"/>
                  <a:gd name="T88" fmla="*/ 55 w 70"/>
                  <a:gd name="T89" fmla="*/ 39 h 107"/>
                  <a:gd name="T90" fmla="*/ 54 w 70"/>
                  <a:gd name="T91" fmla="*/ 27 h 107"/>
                  <a:gd name="T92" fmla="*/ 50 w 70"/>
                  <a:gd name="T93" fmla="*/ 20 h 107"/>
                  <a:gd name="T94" fmla="*/ 46 w 70"/>
                  <a:gd name="T95" fmla="*/ 15 h 107"/>
                  <a:gd name="T96" fmla="*/ 41 w 70"/>
                  <a:gd name="T97" fmla="*/ 12 h 107"/>
                  <a:gd name="T98" fmla="*/ 35 w 70"/>
                  <a:gd name="T99" fmla="*/ 12 h 107"/>
                  <a:gd name="T100" fmla="*/ 30 w 70"/>
                  <a:gd name="T101" fmla="*/ 12 h 107"/>
                  <a:gd name="T102" fmla="*/ 25 w 70"/>
                  <a:gd name="T103" fmla="*/ 15 h 107"/>
                  <a:gd name="T104" fmla="*/ 21 w 70"/>
                  <a:gd name="T105" fmla="*/ 19 h 107"/>
                  <a:gd name="T106" fmla="*/ 18 w 70"/>
                  <a:gd name="T107" fmla="*/ 27 h 107"/>
                  <a:gd name="T108" fmla="*/ 15 w 70"/>
                  <a:gd name="T109" fmla="*/ 39 h 107"/>
                  <a:gd name="T110" fmla="*/ 14 w 70"/>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107">
                    <a:moveTo>
                      <a:pt x="0" y="53"/>
                    </a:moveTo>
                    <a:lnTo>
                      <a:pt x="2" y="36"/>
                    </a:lnTo>
                    <a:lnTo>
                      <a:pt x="5" y="23"/>
                    </a:lnTo>
                    <a:lnTo>
                      <a:pt x="7" y="16"/>
                    </a:lnTo>
                    <a:lnTo>
                      <a:pt x="11" y="9"/>
                    </a:lnTo>
                    <a:lnTo>
                      <a:pt x="17" y="5"/>
                    </a:lnTo>
                    <a:lnTo>
                      <a:pt x="22" y="3"/>
                    </a:lnTo>
                    <a:lnTo>
                      <a:pt x="29" y="0"/>
                    </a:lnTo>
                    <a:lnTo>
                      <a:pt x="35" y="0"/>
                    </a:lnTo>
                    <a:lnTo>
                      <a:pt x="43" y="0"/>
                    </a:lnTo>
                    <a:lnTo>
                      <a:pt x="50" y="3"/>
                    </a:lnTo>
                    <a:lnTo>
                      <a:pt x="55" y="5"/>
                    </a:lnTo>
                    <a:lnTo>
                      <a:pt x="58" y="9"/>
                    </a:lnTo>
                    <a:lnTo>
                      <a:pt x="61" y="12"/>
                    </a:lnTo>
                    <a:lnTo>
                      <a:pt x="65" y="20"/>
                    </a:lnTo>
                    <a:lnTo>
                      <a:pt x="67" y="28"/>
                    </a:lnTo>
                    <a:lnTo>
                      <a:pt x="69" y="39"/>
                    </a:lnTo>
                    <a:lnTo>
                      <a:pt x="70" y="53"/>
                    </a:lnTo>
                    <a:lnTo>
                      <a:pt x="69" y="69"/>
                    </a:lnTo>
                    <a:lnTo>
                      <a:pt x="66" y="83"/>
                    </a:lnTo>
                    <a:lnTo>
                      <a:pt x="63" y="91"/>
                    </a:lnTo>
                    <a:lnTo>
                      <a:pt x="59" y="96"/>
                    </a:lnTo>
                    <a:lnTo>
                      <a:pt x="54" y="100"/>
                    </a:lnTo>
                    <a:lnTo>
                      <a:pt x="49" y="104"/>
                    </a:lnTo>
                    <a:lnTo>
                      <a:pt x="42" y="105"/>
                    </a:lnTo>
                    <a:lnTo>
                      <a:pt x="35" y="107"/>
                    </a:lnTo>
                    <a:lnTo>
                      <a:pt x="22" y="104"/>
                    </a:lnTo>
                    <a:lnTo>
                      <a:pt x="11" y="96"/>
                    </a:lnTo>
                    <a:lnTo>
                      <a:pt x="6" y="85"/>
                    </a:lnTo>
                    <a:lnTo>
                      <a:pt x="2" y="71"/>
                    </a:lnTo>
                    <a:lnTo>
                      <a:pt x="0" y="53"/>
                    </a:lnTo>
                    <a:close/>
                    <a:moveTo>
                      <a:pt x="14" y="53"/>
                    </a:moveTo>
                    <a:lnTo>
                      <a:pt x="15" y="68"/>
                    </a:lnTo>
                    <a:lnTo>
                      <a:pt x="17" y="79"/>
                    </a:lnTo>
                    <a:lnTo>
                      <a:pt x="21" y="87"/>
                    </a:lnTo>
                    <a:lnTo>
                      <a:pt x="25" y="91"/>
                    </a:lnTo>
                    <a:lnTo>
                      <a:pt x="30" y="93"/>
                    </a:lnTo>
                    <a:lnTo>
                      <a:pt x="35" y="95"/>
                    </a:lnTo>
                    <a:lnTo>
                      <a:pt x="41" y="93"/>
                    </a:lnTo>
                    <a:lnTo>
                      <a:pt x="46" y="91"/>
                    </a:lnTo>
                    <a:lnTo>
                      <a:pt x="50" y="87"/>
                    </a:lnTo>
                    <a:lnTo>
                      <a:pt x="53" y="79"/>
                    </a:lnTo>
                    <a:lnTo>
                      <a:pt x="55" y="68"/>
                    </a:lnTo>
                    <a:lnTo>
                      <a:pt x="55" y="53"/>
                    </a:lnTo>
                    <a:lnTo>
                      <a:pt x="55" y="39"/>
                    </a:lnTo>
                    <a:lnTo>
                      <a:pt x="54" y="27"/>
                    </a:lnTo>
                    <a:lnTo>
                      <a:pt x="50" y="20"/>
                    </a:lnTo>
                    <a:lnTo>
                      <a:pt x="46" y="15"/>
                    </a:lnTo>
                    <a:lnTo>
                      <a:pt x="41" y="12"/>
                    </a:lnTo>
                    <a:lnTo>
                      <a:pt x="35" y="12"/>
                    </a:lnTo>
                    <a:lnTo>
                      <a:pt x="30" y="12"/>
                    </a:lnTo>
                    <a:lnTo>
                      <a:pt x="25" y="15"/>
                    </a:lnTo>
                    <a:lnTo>
                      <a:pt x="21" y="19"/>
                    </a:lnTo>
                    <a:lnTo>
                      <a:pt x="18" y="27"/>
                    </a:lnTo>
                    <a:lnTo>
                      <a:pt x="15" y="39"/>
                    </a:lnTo>
                    <a:lnTo>
                      <a:pt x="14"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44" name="Freeform 4646"/>
              <p:cNvSpPr>
                <a:spLocks noEditPoints="1"/>
              </p:cNvSpPr>
              <p:nvPr/>
            </p:nvSpPr>
            <p:spPr bwMode="auto">
              <a:xfrm>
                <a:off x="3888" y="3775"/>
                <a:ext cx="34" cy="54"/>
              </a:xfrm>
              <a:custGeom>
                <a:avLst/>
                <a:gdLst>
                  <a:gd name="T0" fmla="*/ 0 w 68"/>
                  <a:gd name="T1" fmla="*/ 53 h 107"/>
                  <a:gd name="T2" fmla="*/ 1 w 68"/>
                  <a:gd name="T3" fmla="*/ 36 h 107"/>
                  <a:gd name="T4" fmla="*/ 4 w 68"/>
                  <a:gd name="T5" fmla="*/ 23 h 107"/>
                  <a:gd name="T6" fmla="*/ 7 w 68"/>
                  <a:gd name="T7" fmla="*/ 16 h 107"/>
                  <a:gd name="T8" fmla="*/ 11 w 68"/>
                  <a:gd name="T9" fmla="*/ 9 h 107"/>
                  <a:gd name="T10" fmla="*/ 15 w 68"/>
                  <a:gd name="T11" fmla="*/ 5 h 107"/>
                  <a:gd name="T12" fmla="*/ 20 w 68"/>
                  <a:gd name="T13" fmla="*/ 3 h 107"/>
                  <a:gd name="T14" fmla="*/ 27 w 68"/>
                  <a:gd name="T15" fmla="*/ 0 h 107"/>
                  <a:gd name="T16" fmla="*/ 35 w 68"/>
                  <a:gd name="T17" fmla="*/ 0 h 107"/>
                  <a:gd name="T18" fmla="*/ 43 w 68"/>
                  <a:gd name="T19" fmla="*/ 0 h 107"/>
                  <a:gd name="T20" fmla="*/ 49 w 68"/>
                  <a:gd name="T21" fmla="*/ 3 h 107"/>
                  <a:gd name="T22" fmla="*/ 53 w 68"/>
                  <a:gd name="T23" fmla="*/ 5 h 107"/>
                  <a:gd name="T24" fmla="*/ 57 w 68"/>
                  <a:gd name="T25" fmla="*/ 9 h 107"/>
                  <a:gd name="T26" fmla="*/ 60 w 68"/>
                  <a:gd name="T27" fmla="*/ 12 h 107"/>
                  <a:gd name="T28" fmla="*/ 64 w 68"/>
                  <a:gd name="T29" fmla="*/ 20 h 107"/>
                  <a:gd name="T30" fmla="*/ 67 w 68"/>
                  <a:gd name="T31" fmla="*/ 28 h 107"/>
                  <a:gd name="T32" fmla="*/ 68 w 68"/>
                  <a:gd name="T33" fmla="*/ 39 h 107"/>
                  <a:gd name="T34" fmla="*/ 68 w 68"/>
                  <a:gd name="T35" fmla="*/ 53 h 107"/>
                  <a:gd name="T36" fmla="*/ 68 w 68"/>
                  <a:gd name="T37" fmla="*/ 69 h 107"/>
                  <a:gd name="T38" fmla="*/ 65 w 68"/>
                  <a:gd name="T39" fmla="*/ 83 h 107"/>
                  <a:gd name="T40" fmla="*/ 61 w 68"/>
                  <a:gd name="T41" fmla="*/ 91 h 107"/>
                  <a:gd name="T42" fmla="*/ 59 w 68"/>
                  <a:gd name="T43" fmla="*/ 96 h 107"/>
                  <a:gd name="T44" fmla="*/ 53 w 68"/>
                  <a:gd name="T45" fmla="*/ 100 h 107"/>
                  <a:gd name="T46" fmla="*/ 48 w 68"/>
                  <a:gd name="T47" fmla="*/ 104 h 107"/>
                  <a:gd name="T48" fmla="*/ 41 w 68"/>
                  <a:gd name="T49" fmla="*/ 105 h 107"/>
                  <a:gd name="T50" fmla="*/ 35 w 68"/>
                  <a:gd name="T51" fmla="*/ 107 h 107"/>
                  <a:gd name="T52" fmla="*/ 20 w 68"/>
                  <a:gd name="T53" fmla="*/ 104 h 107"/>
                  <a:gd name="T54" fmla="*/ 11 w 68"/>
                  <a:gd name="T55" fmla="*/ 96 h 107"/>
                  <a:gd name="T56" fmla="*/ 4 w 68"/>
                  <a:gd name="T57" fmla="*/ 85 h 107"/>
                  <a:gd name="T58" fmla="*/ 1 w 68"/>
                  <a:gd name="T59" fmla="*/ 71 h 107"/>
                  <a:gd name="T60" fmla="*/ 0 w 68"/>
                  <a:gd name="T61" fmla="*/ 53 h 107"/>
                  <a:gd name="T62" fmla="*/ 13 w 68"/>
                  <a:gd name="T63" fmla="*/ 53 h 107"/>
                  <a:gd name="T64" fmla="*/ 15 w 68"/>
                  <a:gd name="T65" fmla="*/ 68 h 107"/>
                  <a:gd name="T66" fmla="*/ 16 w 68"/>
                  <a:gd name="T67" fmla="*/ 79 h 107"/>
                  <a:gd name="T68" fmla="*/ 20 w 68"/>
                  <a:gd name="T69" fmla="*/ 87 h 107"/>
                  <a:gd name="T70" fmla="*/ 24 w 68"/>
                  <a:gd name="T71" fmla="*/ 91 h 107"/>
                  <a:gd name="T72" fmla="*/ 29 w 68"/>
                  <a:gd name="T73" fmla="*/ 93 h 107"/>
                  <a:gd name="T74" fmla="*/ 35 w 68"/>
                  <a:gd name="T75" fmla="*/ 95 h 107"/>
                  <a:gd name="T76" fmla="*/ 40 w 68"/>
                  <a:gd name="T77" fmla="*/ 93 h 107"/>
                  <a:gd name="T78" fmla="*/ 45 w 68"/>
                  <a:gd name="T79" fmla="*/ 91 h 107"/>
                  <a:gd name="T80" fmla="*/ 49 w 68"/>
                  <a:gd name="T81" fmla="*/ 87 h 107"/>
                  <a:gd name="T82" fmla="*/ 52 w 68"/>
                  <a:gd name="T83" fmla="*/ 79 h 107"/>
                  <a:gd name="T84" fmla="*/ 55 w 68"/>
                  <a:gd name="T85" fmla="*/ 68 h 107"/>
                  <a:gd name="T86" fmla="*/ 55 w 68"/>
                  <a:gd name="T87" fmla="*/ 53 h 107"/>
                  <a:gd name="T88" fmla="*/ 55 w 68"/>
                  <a:gd name="T89" fmla="*/ 39 h 107"/>
                  <a:gd name="T90" fmla="*/ 52 w 68"/>
                  <a:gd name="T91" fmla="*/ 27 h 107"/>
                  <a:gd name="T92" fmla="*/ 49 w 68"/>
                  <a:gd name="T93" fmla="*/ 20 h 107"/>
                  <a:gd name="T94" fmla="*/ 45 w 68"/>
                  <a:gd name="T95" fmla="*/ 15 h 107"/>
                  <a:gd name="T96" fmla="*/ 40 w 68"/>
                  <a:gd name="T97" fmla="*/ 12 h 107"/>
                  <a:gd name="T98" fmla="*/ 35 w 68"/>
                  <a:gd name="T99" fmla="*/ 12 h 107"/>
                  <a:gd name="T100" fmla="*/ 28 w 68"/>
                  <a:gd name="T101" fmla="*/ 12 h 107"/>
                  <a:gd name="T102" fmla="*/ 24 w 68"/>
                  <a:gd name="T103" fmla="*/ 15 h 107"/>
                  <a:gd name="T104" fmla="*/ 20 w 68"/>
                  <a:gd name="T105" fmla="*/ 19 h 107"/>
                  <a:gd name="T106" fmla="*/ 16 w 68"/>
                  <a:gd name="T107" fmla="*/ 27 h 107"/>
                  <a:gd name="T108" fmla="*/ 15 w 68"/>
                  <a:gd name="T109" fmla="*/ 39 h 107"/>
                  <a:gd name="T110" fmla="*/ 13 w 68"/>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7">
                    <a:moveTo>
                      <a:pt x="0" y="53"/>
                    </a:moveTo>
                    <a:lnTo>
                      <a:pt x="1" y="36"/>
                    </a:lnTo>
                    <a:lnTo>
                      <a:pt x="4" y="23"/>
                    </a:lnTo>
                    <a:lnTo>
                      <a:pt x="7" y="16"/>
                    </a:lnTo>
                    <a:lnTo>
                      <a:pt x="11" y="9"/>
                    </a:lnTo>
                    <a:lnTo>
                      <a:pt x="15" y="5"/>
                    </a:lnTo>
                    <a:lnTo>
                      <a:pt x="20" y="3"/>
                    </a:lnTo>
                    <a:lnTo>
                      <a:pt x="27" y="0"/>
                    </a:lnTo>
                    <a:lnTo>
                      <a:pt x="35" y="0"/>
                    </a:lnTo>
                    <a:lnTo>
                      <a:pt x="43" y="0"/>
                    </a:lnTo>
                    <a:lnTo>
                      <a:pt x="49" y="3"/>
                    </a:lnTo>
                    <a:lnTo>
                      <a:pt x="53" y="5"/>
                    </a:lnTo>
                    <a:lnTo>
                      <a:pt x="57" y="9"/>
                    </a:lnTo>
                    <a:lnTo>
                      <a:pt x="60" y="12"/>
                    </a:lnTo>
                    <a:lnTo>
                      <a:pt x="64" y="20"/>
                    </a:lnTo>
                    <a:lnTo>
                      <a:pt x="67" y="28"/>
                    </a:lnTo>
                    <a:lnTo>
                      <a:pt x="68" y="39"/>
                    </a:lnTo>
                    <a:lnTo>
                      <a:pt x="68" y="53"/>
                    </a:lnTo>
                    <a:lnTo>
                      <a:pt x="68" y="69"/>
                    </a:lnTo>
                    <a:lnTo>
                      <a:pt x="65" y="83"/>
                    </a:lnTo>
                    <a:lnTo>
                      <a:pt x="61" y="91"/>
                    </a:lnTo>
                    <a:lnTo>
                      <a:pt x="59" y="96"/>
                    </a:lnTo>
                    <a:lnTo>
                      <a:pt x="53" y="100"/>
                    </a:lnTo>
                    <a:lnTo>
                      <a:pt x="48" y="104"/>
                    </a:lnTo>
                    <a:lnTo>
                      <a:pt x="41" y="105"/>
                    </a:lnTo>
                    <a:lnTo>
                      <a:pt x="35" y="107"/>
                    </a:lnTo>
                    <a:lnTo>
                      <a:pt x="20" y="104"/>
                    </a:lnTo>
                    <a:lnTo>
                      <a:pt x="11" y="96"/>
                    </a:lnTo>
                    <a:lnTo>
                      <a:pt x="4" y="85"/>
                    </a:lnTo>
                    <a:lnTo>
                      <a:pt x="1" y="71"/>
                    </a:lnTo>
                    <a:lnTo>
                      <a:pt x="0" y="53"/>
                    </a:lnTo>
                    <a:close/>
                    <a:moveTo>
                      <a:pt x="13" y="53"/>
                    </a:moveTo>
                    <a:lnTo>
                      <a:pt x="15" y="68"/>
                    </a:lnTo>
                    <a:lnTo>
                      <a:pt x="16" y="79"/>
                    </a:lnTo>
                    <a:lnTo>
                      <a:pt x="20" y="87"/>
                    </a:lnTo>
                    <a:lnTo>
                      <a:pt x="24" y="91"/>
                    </a:lnTo>
                    <a:lnTo>
                      <a:pt x="29" y="93"/>
                    </a:lnTo>
                    <a:lnTo>
                      <a:pt x="35" y="95"/>
                    </a:lnTo>
                    <a:lnTo>
                      <a:pt x="40" y="93"/>
                    </a:lnTo>
                    <a:lnTo>
                      <a:pt x="45" y="91"/>
                    </a:lnTo>
                    <a:lnTo>
                      <a:pt x="49" y="87"/>
                    </a:lnTo>
                    <a:lnTo>
                      <a:pt x="52" y="79"/>
                    </a:lnTo>
                    <a:lnTo>
                      <a:pt x="55" y="68"/>
                    </a:lnTo>
                    <a:lnTo>
                      <a:pt x="55" y="53"/>
                    </a:lnTo>
                    <a:lnTo>
                      <a:pt x="55" y="39"/>
                    </a:lnTo>
                    <a:lnTo>
                      <a:pt x="52" y="27"/>
                    </a:lnTo>
                    <a:lnTo>
                      <a:pt x="49" y="20"/>
                    </a:lnTo>
                    <a:lnTo>
                      <a:pt x="45" y="15"/>
                    </a:lnTo>
                    <a:lnTo>
                      <a:pt x="40" y="12"/>
                    </a:lnTo>
                    <a:lnTo>
                      <a:pt x="35" y="12"/>
                    </a:lnTo>
                    <a:lnTo>
                      <a:pt x="28" y="12"/>
                    </a:lnTo>
                    <a:lnTo>
                      <a:pt x="24" y="15"/>
                    </a:lnTo>
                    <a:lnTo>
                      <a:pt x="20" y="19"/>
                    </a:lnTo>
                    <a:lnTo>
                      <a:pt x="16" y="27"/>
                    </a:lnTo>
                    <a:lnTo>
                      <a:pt x="15" y="39"/>
                    </a:lnTo>
                    <a:lnTo>
                      <a:pt x="13"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45" name="Line 4647"/>
              <p:cNvSpPr>
                <a:spLocks noChangeShapeType="1"/>
              </p:cNvSpPr>
              <p:nvPr/>
            </p:nvSpPr>
            <p:spPr bwMode="auto">
              <a:xfrm flipV="1">
                <a:off x="4130" y="37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6" name="Line 4648"/>
              <p:cNvSpPr>
                <a:spLocks noChangeShapeType="1"/>
              </p:cNvSpPr>
              <p:nvPr/>
            </p:nvSpPr>
            <p:spPr bwMode="auto">
              <a:xfrm flipV="1">
                <a:off x="4130" y="37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7" name="Line 4649"/>
              <p:cNvSpPr>
                <a:spLocks noChangeShapeType="1"/>
              </p:cNvSpPr>
              <p:nvPr/>
            </p:nvSpPr>
            <p:spPr bwMode="auto">
              <a:xfrm flipV="1">
                <a:off x="4130" y="370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8" name="Line 4650"/>
              <p:cNvSpPr>
                <a:spLocks noChangeShapeType="1"/>
              </p:cNvSpPr>
              <p:nvPr/>
            </p:nvSpPr>
            <p:spPr bwMode="auto">
              <a:xfrm flipV="1">
                <a:off x="4130" y="3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49" name="Line 4651"/>
              <p:cNvSpPr>
                <a:spLocks noChangeShapeType="1"/>
              </p:cNvSpPr>
              <p:nvPr/>
            </p:nvSpPr>
            <p:spPr bwMode="auto">
              <a:xfrm flipV="1">
                <a:off x="4130" y="369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0" name="Line 4652"/>
              <p:cNvSpPr>
                <a:spLocks noChangeShapeType="1"/>
              </p:cNvSpPr>
              <p:nvPr/>
            </p:nvSpPr>
            <p:spPr bwMode="auto">
              <a:xfrm flipV="1">
                <a:off x="4130" y="36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1" name="Line 4653"/>
              <p:cNvSpPr>
                <a:spLocks noChangeShapeType="1"/>
              </p:cNvSpPr>
              <p:nvPr/>
            </p:nvSpPr>
            <p:spPr bwMode="auto">
              <a:xfrm flipV="1">
                <a:off x="4130" y="36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2" name="Line 4654"/>
              <p:cNvSpPr>
                <a:spLocks noChangeShapeType="1"/>
              </p:cNvSpPr>
              <p:nvPr/>
            </p:nvSpPr>
            <p:spPr bwMode="auto">
              <a:xfrm flipV="1">
                <a:off x="4130" y="36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3" name="Line 4655"/>
              <p:cNvSpPr>
                <a:spLocks noChangeShapeType="1"/>
              </p:cNvSpPr>
              <p:nvPr/>
            </p:nvSpPr>
            <p:spPr bwMode="auto">
              <a:xfrm flipV="1">
                <a:off x="4130" y="365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4" name="Line 4656"/>
              <p:cNvSpPr>
                <a:spLocks noChangeShapeType="1"/>
              </p:cNvSpPr>
              <p:nvPr/>
            </p:nvSpPr>
            <p:spPr bwMode="auto">
              <a:xfrm flipV="1">
                <a:off x="4130" y="3645"/>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5" name="Line 4657"/>
              <p:cNvSpPr>
                <a:spLocks noChangeShapeType="1"/>
              </p:cNvSpPr>
              <p:nvPr/>
            </p:nvSpPr>
            <p:spPr bwMode="auto">
              <a:xfrm flipV="1">
                <a:off x="4130" y="36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6" name="Line 4658"/>
              <p:cNvSpPr>
                <a:spLocks noChangeShapeType="1"/>
              </p:cNvSpPr>
              <p:nvPr/>
            </p:nvSpPr>
            <p:spPr bwMode="auto">
              <a:xfrm flipV="1">
                <a:off x="4130" y="36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7" name="Line 4659"/>
              <p:cNvSpPr>
                <a:spLocks noChangeShapeType="1"/>
              </p:cNvSpPr>
              <p:nvPr/>
            </p:nvSpPr>
            <p:spPr bwMode="auto">
              <a:xfrm flipV="1">
                <a:off x="4130" y="3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8" name="Line 4660"/>
              <p:cNvSpPr>
                <a:spLocks noChangeShapeType="1"/>
              </p:cNvSpPr>
              <p:nvPr/>
            </p:nvSpPr>
            <p:spPr bwMode="auto">
              <a:xfrm flipV="1">
                <a:off x="4130" y="360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59" name="Line 4661"/>
              <p:cNvSpPr>
                <a:spLocks noChangeShapeType="1"/>
              </p:cNvSpPr>
              <p:nvPr/>
            </p:nvSpPr>
            <p:spPr bwMode="auto">
              <a:xfrm flipV="1">
                <a:off x="4130" y="359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0" name="Line 4662"/>
              <p:cNvSpPr>
                <a:spLocks noChangeShapeType="1"/>
              </p:cNvSpPr>
              <p:nvPr/>
            </p:nvSpPr>
            <p:spPr bwMode="auto">
              <a:xfrm flipV="1">
                <a:off x="4130" y="35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1" name="Line 4663"/>
              <p:cNvSpPr>
                <a:spLocks noChangeShapeType="1"/>
              </p:cNvSpPr>
              <p:nvPr/>
            </p:nvSpPr>
            <p:spPr bwMode="auto">
              <a:xfrm flipV="1">
                <a:off x="4130" y="35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62" name="Line 4664"/>
              <p:cNvSpPr>
                <a:spLocks noChangeShapeType="1"/>
              </p:cNvSpPr>
              <p:nvPr/>
            </p:nvSpPr>
            <p:spPr bwMode="auto">
              <a:xfrm flipV="1">
                <a:off x="4130" y="35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79" name="Group 4866"/>
            <p:cNvGrpSpPr>
              <a:grpSpLocks/>
            </p:cNvGrpSpPr>
            <p:nvPr/>
          </p:nvGrpSpPr>
          <p:grpSpPr bwMode="auto">
            <a:xfrm>
              <a:off x="4066" y="2422"/>
              <a:ext cx="339" cy="1407"/>
              <a:chOff x="4066" y="2422"/>
              <a:chExt cx="339" cy="1407"/>
            </a:xfrm>
          </p:grpSpPr>
          <p:sp>
            <p:nvSpPr>
              <p:cNvPr id="3363" name="Line 4666"/>
              <p:cNvSpPr>
                <a:spLocks noChangeShapeType="1"/>
              </p:cNvSpPr>
              <p:nvPr/>
            </p:nvSpPr>
            <p:spPr bwMode="auto">
              <a:xfrm flipV="1">
                <a:off x="4130" y="356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4" name="Line 4667"/>
              <p:cNvSpPr>
                <a:spLocks noChangeShapeType="1"/>
              </p:cNvSpPr>
              <p:nvPr/>
            </p:nvSpPr>
            <p:spPr bwMode="auto">
              <a:xfrm flipV="1">
                <a:off x="4130" y="3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5" name="Line 4668"/>
              <p:cNvSpPr>
                <a:spLocks noChangeShapeType="1"/>
              </p:cNvSpPr>
              <p:nvPr/>
            </p:nvSpPr>
            <p:spPr bwMode="auto">
              <a:xfrm flipV="1">
                <a:off x="4130" y="35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6" name="Line 4669"/>
              <p:cNvSpPr>
                <a:spLocks noChangeShapeType="1"/>
              </p:cNvSpPr>
              <p:nvPr/>
            </p:nvSpPr>
            <p:spPr bwMode="auto">
              <a:xfrm flipV="1">
                <a:off x="4130" y="35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7" name="Line 4670"/>
              <p:cNvSpPr>
                <a:spLocks noChangeShapeType="1"/>
              </p:cNvSpPr>
              <p:nvPr/>
            </p:nvSpPr>
            <p:spPr bwMode="auto">
              <a:xfrm flipV="1">
                <a:off x="4130" y="35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8" name="Line 4671"/>
              <p:cNvSpPr>
                <a:spLocks noChangeShapeType="1"/>
              </p:cNvSpPr>
              <p:nvPr/>
            </p:nvSpPr>
            <p:spPr bwMode="auto">
              <a:xfrm flipV="1">
                <a:off x="4130" y="35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9" name="Line 4672"/>
              <p:cNvSpPr>
                <a:spLocks noChangeShapeType="1"/>
              </p:cNvSpPr>
              <p:nvPr/>
            </p:nvSpPr>
            <p:spPr bwMode="auto">
              <a:xfrm flipV="1">
                <a:off x="4130" y="350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0" name="Line 4673"/>
              <p:cNvSpPr>
                <a:spLocks noChangeShapeType="1"/>
              </p:cNvSpPr>
              <p:nvPr/>
            </p:nvSpPr>
            <p:spPr bwMode="auto">
              <a:xfrm flipV="1">
                <a:off x="4130" y="349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1" name="Line 4674"/>
              <p:cNvSpPr>
                <a:spLocks noChangeShapeType="1"/>
              </p:cNvSpPr>
              <p:nvPr/>
            </p:nvSpPr>
            <p:spPr bwMode="auto">
              <a:xfrm flipV="1">
                <a:off x="4130" y="34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2" name="Line 4675"/>
              <p:cNvSpPr>
                <a:spLocks noChangeShapeType="1"/>
              </p:cNvSpPr>
              <p:nvPr/>
            </p:nvSpPr>
            <p:spPr bwMode="auto">
              <a:xfrm flipV="1">
                <a:off x="4130" y="34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3" name="Line 4676"/>
              <p:cNvSpPr>
                <a:spLocks noChangeShapeType="1"/>
              </p:cNvSpPr>
              <p:nvPr/>
            </p:nvSpPr>
            <p:spPr bwMode="auto">
              <a:xfrm flipV="1">
                <a:off x="4130" y="347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4" name="Line 4677"/>
              <p:cNvSpPr>
                <a:spLocks noChangeShapeType="1"/>
              </p:cNvSpPr>
              <p:nvPr/>
            </p:nvSpPr>
            <p:spPr bwMode="auto">
              <a:xfrm flipV="1">
                <a:off x="4130" y="346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5" name="Line 4678"/>
              <p:cNvSpPr>
                <a:spLocks noChangeShapeType="1"/>
              </p:cNvSpPr>
              <p:nvPr/>
            </p:nvSpPr>
            <p:spPr bwMode="auto">
              <a:xfrm flipV="1">
                <a:off x="4130" y="345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6" name="Line 4679"/>
              <p:cNvSpPr>
                <a:spLocks noChangeShapeType="1"/>
              </p:cNvSpPr>
              <p:nvPr/>
            </p:nvSpPr>
            <p:spPr bwMode="auto">
              <a:xfrm flipV="1">
                <a:off x="4130" y="34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7" name="Line 4680"/>
              <p:cNvSpPr>
                <a:spLocks noChangeShapeType="1"/>
              </p:cNvSpPr>
              <p:nvPr/>
            </p:nvSpPr>
            <p:spPr bwMode="auto">
              <a:xfrm flipV="1">
                <a:off x="4130" y="34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8" name="Line 4681"/>
              <p:cNvSpPr>
                <a:spLocks noChangeShapeType="1"/>
              </p:cNvSpPr>
              <p:nvPr/>
            </p:nvSpPr>
            <p:spPr bwMode="auto">
              <a:xfrm flipV="1">
                <a:off x="4130" y="34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79" name="Line 4682"/>
              <p:cNvSpPr>
                <a:spLocks noChangeShapeType="1"/>
              </p:cNvSpPr>
              <p:nvPr/>
            </p:nvSpPr>
            <p:spPr bwMode="auto">
              <a:xfrm flipV="1">
                <a:off x="4130" y="341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0" name="Line 4683"/>
              <p:cNvSpPr>
                <a:spLocks noChangeShapeType="1"/>
              </p:cNvSpPr>
              <p:nvPr/>
            </p:nvSpPr>
            <p:spPr bwMode="auto">
              <a:xfrm flipV="1">
                <a:off x="4130" y="340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1" name="Line 4684"/>
              <p:cNvSpPr>
                <a:spLocks noChangeShapeType="1"/>
              </p:cNvSpPr>
              <p:nvPr/>
            </p:nvSpPr>
            <p:spPr bwMode="auto">
              <a:xfrm flipV="1">
                <a:off x="4130" y="33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2" name="Line 4685"/>
              <p:cNvSpPr>
                <a:spLocks noChangeShapeType="1"/>
              </p:cNvSpPr>
              <p:nvPr/>
            </p:nvSpPr>
            <p:spPr bwMode="auto">
              <a:xfrm flipV="1">
                <a:off x="4130" y="33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3" name="Line 4686"/>
              <p:cNvSpPr>
                <a:spLocks noChangeShapeType="1"/>
              </p:cNvSpPr>
              <p:nvPr/>
            </p:nvSpPr>
            <p:spPr bwMode="auto">
              <a:xfrm flipV="1">
                <a:off x="4130" y="33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4" name="Line 4687"/>
              <p:cNvSpPr>
                <a:spLocks noChangeShapeType="1"/>
              </p:cNvSpPr>
              <p:nvPr/>
            </p:nvSpPr>
            <p:spPr bwMode="auto">
              <a:xfrm flipV="1">
                <a:off x="4130" y="33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5" name="Line 4688"/>
              <p:cNvSpPr>
                <a:spLocks noChangeShapeType="1"/>
              </p:cNvSpPr>
              <p:nvPr/>
            </p:nvSpPr>
            <p:spPr bwMode="auto">
              <a:xfrm flipV="1">
                <a:off x="4130" y="33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6" name="Line 4689"/>
              <p:cNvSpPr>
                <a:spLocks noChangeShapeType="1"/>
              </p:cNvSpPr>
              <p:nvPr/>
            </p:nvSpPr>
            <p:spPr bwMode="auto">
              <a:xfrm flipV="1">
                <a:off x="4130" y="3351"/>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7" name="Line 4690"/>
              <p:cNvSpPr>
                <a:spLocks noChangeShapeType="1"/>
              </p:cNvSpPr>
              <p:nvPr/>
            </p:nvSpPr>
            <p:spPr bwMode="auto">
              <a:xfrm flipV="1">
                <a:off x="4130" y="334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8" name="Line 4691"/>
              <p:cNvSpPr>
                <a:spLocks noChangeShapeType="1"/>
              </p:cNvSpPr>
              <p:nvPr/>
            </p:nvSpPr>
            <p:spPr bwMode="auto">
              <a:xfrm flipV="1">
                <a:off x="4130" y="33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89" name="Line 4692"/>
              <p:cNvSpPr>
                <a:spLocks noChangeShapeType="1"/>
              </p:cNvSpPr>
              <p:nvPr/>
            </p:nvSpPr>
            <p:spPr bwMode="auto">
              <a:xfrm flipV="1">
                <a:off x="4130" y="33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0" name="Line 4693"/>
              <p:cNvSpPr>
                <a:spLocks noChangeShapeType="1"/>
              </p:cNvSpPr>
              <p:nvPr/>
            </p:nvSpPr>
            <p:spPr bwMode="auto">
              <a:xfrm flipV="1">
                <a:off x="4130" y="331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1" name="Line 4694"/>
              <p:cNvSpPr>
                <a:spLocks noChangeShapeType="1"/>
              </p:cNvSpPr>
              <p:nvPr/>
            </p:nvSpPr>
            <p:spPr bwMode="auto">
              <a:xfrm flipV="1">
                <a:off x="4130" y="330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2" name="Line 4695"/>
              <p:cNvSpPr>
                <a:spLocks noChangeShapeType="1"/>
              </p:cNvSpPr>
              <p:nvPr/>
            </p:nvSpPr>
            <p:spPr bwMode="auto">
              <a:xfrm flipV="1">
                <a:off x="4130" y="32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3" name="Line 4696"/>
              <p:cNvSpPr>
                <a:spLocks noChangeShapeType="1"/>
              </p:cNvSpPr>
              <p:nvPr/>
            </p:nvSpPr>
            <p:spPr bwMode="auto">
              <a:xfrm flipV="1">
                <a:off x="4130" y="328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4" name="Line 4697"/>
              <p:cNvSpPr>
                <a:spLocks noChangeShapeType="1"/>
              </p:cNvSpPr>
              <p:nvPr/>
            </p:nvSpPr>
            <p:spPr bwMode="auto">
              <a:xfrm flipV="1">
                <a:off x="4130" y="327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5" name="Line 4698"/>
              <p:cNvSpPr>
                <a:spLocks noChangeShapeType="1"/>
              </p:cNvSpPr>
              <p:nvPr/>
            </p:nvSpPr>
            <p:spPr bwMode="auto">
              <a:xfrm flipV="1">
                <a:off x="4130" y="326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6" name="Line 4699"/>
              <p:cNvSpPr>
                <a:spLocks noChangeShapeType="1"/>
              </p:cNvSpPr>
              <p:nvPr/>
            </p:nvSpPr>
            <p:spPr bwMode="auto">
              <a:xfrm flipV="1">
                <a:off x="4130" y="325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7" name="Line 4700"/>
              <p:cNvSpPr>
                <a:spLocks noChangeShapeType="1"/>
              </p:cNvSpPr>
              <p:nvPr/>
            </p:nvSpPr>
            <p:spPr bwMode="auto">
              <a:xfrm flipV="1">
                <a:off x="4130" y="324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8" name="Line 4701"/>
              <p:cNvSpPr>
                <a:spLocks noChangeShapeType="1"/>
              </p:cNvSpPr>
              <p:nvPr/>
            </p:nvSpPr>
            <p:spPr bwMode="auto">
              <a:xfrm flipV="1">
                <a:off x="4130" y="324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99" name="Line 4702"/>
              <p:cNvSpPr>
                <a:spLocks noChangeShapeType="1"/>
              </p:cNvSpPr>
              <p:nvPr/>
            </p:nvSpPr>
            <p:spPr bwMode="auto">
              <a:xfrm flipV="1">
                <a:off x="4130" y="323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0" name="Line 4703"/>
              <p:cNvSpPr>
                <a:spLocks noChangeShapeType="1"/>
              </p:cNvSpPr>
              <p:nvPr/>
            </p:nvSpPr>
            <p:spPr bwMode="auto">
              <a:xfrm flipV="1">
                <a:off x="4130" y="322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1" name="Line 4704"/>
              <p:cNvSpPr>
                <a:spLocks noChangeShapeType="1"/>
              </p:cNvSpPr>
              <p:nvPr/>
            </p:nvSpPr>
            <p:spPr bwMode="auto">
              <a:xfrm flipV="1">
                <a:off x="4130" y="32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2" name="Line 4705"/>
              <p:cNvSpPr>
                <a:spLocks noChangeShapeType="1"/>
              </p:cNvSpPr>
              <p:nvPr/>
            </p:nvSpPr>
            <p:spPr bwMode="auto">
              <a:xfrm flipV="1">
                <a:off x="4130" y="3204"/>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3" name="Line 4706"/>
              <p:cNvSpPr>
                <a:spLocks noChangeShapeType="1"/>
              </p:cNvSpPr>
              <p:nvPr/>
            </p:nvSpPr>
            <p:spPr bwMode="auto">
              <a:xfrm flipV="1">
                <a:off x="4130" y="319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4" name="Line 4707"/>
              <p:cNvSpPr>
                <a:spLocks noChangeShapeType="1"/>
              </p:cNvSpPr>
              <p:nvPr/>
            </p:nvSpPr>
            <p:spPr bwMode="auto">
              <a:xfrm flipV="1">
                <a:off x="4130" y="318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5" name="Line 4708"/>
              <p:cNvSpPr>
                <a:spLocks noChangeShapeType="1"/>
              </p:cNvSpPr>
              <p:nvPr/>
            </p:nvSpPr>
            <p:spPr bwMode="auto">
              <a:xfrm flipV="1">
                <a:off x="4130" y="317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6" name="Line 4709"/>
              <p:cNvSpPr>
                <a:spLocks noChangeShapeType="1"/>
              </p:cNvSpPr>
              <p:nvPr/>
            </p:nvSpPr>
            <p:spPr bwMode="auto">
              <a:xfrm flipV="1">
                <a:off x="4130" y="316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7" name="Line 4710"/>
              <p:cNvSpPr>
                <a:spLocks noChangeShapeType="1"/>
              </p:cNvSpPr>
              <p:nvPr/>
            </p:nvSpPr>
            <p:spPr bwMode="auto">
              <a:xfrm flipV="1">
                <a:off x="4130" y="315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8" name="Line 4711"/>
              <p:cNvSpPr>
                <a:spLocks noChangeShapeType="1"/>
              </p:cNvSpPr>
              <p:nvPr/>
            </p:nvSpPr>
            <p:spPr bwMode="auto">
              <a:xfrm flipV="1">
                <a:off x="4130" y="31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09" name="Line 4712"/>
              <p:cNvSpPr>
                <a:spLocks noChangeShapeType="1"/>
              </p:cNvSpPr>
              <p:nvPr/>
            </p:nvSpPr>
            <p:spPr bwMode="auto">
              <a:xfrm flipV="1">
                <a:off x="4130" y="313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0" name="Line 4713"/>
              <p:cNvSpPr>
                <a:spLocks noChangeShapeType="1"/>
              </p:cNvSpPr>
              <p:nvPr/>
            </p:nvSpPr>
            <p:spPr bwMode="auto">
              <a:xfrm flipV="1">
                <a:off x="4130" y="313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1" name="Line 4714"/>
              <p:cNvSpPr>
                <a:spLocks noChangeShapeType="1"/>
              </p:cNvSpPr>
              <p:nvPr/>
            </p:nvSpPr>
            <p:spPr bwMode="auto">
              <a:xfrm flipV="1">
                <a:off x="4130" y="312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2" name="Line 4715"/>
              <p:cNvSpPr>
                <a:spLocks noChangeShapeType="1"/>
              </p:cNvSpPr>
              <p:nvPr/>
            </p:nvSpPr>
            <p:spPr bwMode="auto">
              <a:xfrm flipV="1">
                <a:off x="4130" y="311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3" name="Line 4716"/>
              <p:cNvSpPr>
                <a:spLocks noChangeShapeType="1"/>
              </p:cNvSpPr>
              <p:nvPr/>
            </p:nvSpPr>
            <p:spPr bwMode="auto">
              <a:xfrm flipV="1">
                <a:off x="4130" y="310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4" name="Line 4717"/>
              <p:cNvSpPr>
                <a:spLocks noChangeShapeType="1"/>
              </p:cNvSpPr>
              <p:nvPr/>
            </p:nvSpPr>
            <p:spPr bwMode="auto">
              <a:xfrm flipV="1">
                <a:off x="4130" y="309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5" name="Line 4718"/>
              <p:cNvSpPr>
                <a:spLocks noChangeShapeType="1"/>
              </p:cNvSpPr>
              <p:nvPr/>
            </p:nvSpPr>
            <p:spPr bwMode="auto">
              <a:xfrm flipV="1">
                <a:off x="4130" y="308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6" name="Line 4719"/>
              <p:cNvSpPr>
                <a:spLocks noChangeShapeType="1"/>
              </p:cNvSpPr>
              <p:nvPr/>
            </p:nvSpPr>
            <p:spPr bwMode="auto">
              <a:xfrm flipV="1">
                <a:off x="4130" y="307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7" name="Line 4720"/>
              <p:cNvSpPr>
                <a:spLocks noChangeShapeType="1"/>
              </p:cNvSpPr>
              <p:nvPr/>
            </p:nvSpPr>
            <p:spPr bwMode="auto">
              <a:xfrm flipV="1">
                <a:off x="4130" y="306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8" name="Line 4721"/>
              <p:cNvSpPr>
                <a:spLocks noChangeShapeType="1"/>
              </p:cNvSpPr>
              <p:nvPr/>
            </p:nvSpPr>
            <p:spPr bwMode="auto">
              <a:xfrm flipV="1">
                <a:off x="4130" y="305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19" name="Line 4722"/>
              <p:cNvSpPr>
                <a:spLocks noChangeShapeType="1"/>
              </p:cNvSpPr>
              <p:nvPr/>
            </p:nvSpPr>
            <p:spPr bwMode="auto">
              <a:xfrm flipV="1">
                <a:off x="4130"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0" name="Line 4723"/>
              <p:cNvSpPr>
                <a:spLocks noChangeShapeType="1"/>
              </p:cNvSpPr>
              <p:nvPr/>
            </p:nvSpPr>
            <p:spPr bwMode="auto">
              <a:xfrm flipV="1">
                <a:off x="4130" y="303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1" name="Line 4724"/>
              <p:cNvSpPr>
                <a:spLocks noChangeShapeType="1"/>
              </p:cNvSpPr>
              <p:nvPr/>
            </p:nvSpPr>
            <p:spPr bwMode="auto">
              <a:xfrm flipV="1">
                <a:off x="4130" y="302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2" name="Line 4725"/>
              <p:cNvSpPr>
                <a:spLocks noChangeShapeType="1"/>
              </p:cNvSpPr>
              <p:nvPr/>
            </p:nvSpPr>
            <p:spPr bwMode="auto">
              <a:xfrm flipV="1">
                <a:off x="4130" y="302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3" name="Line 4726"/>
              <p:cNvSpPr>
                <a:spLocks noChangeShapeType="1"/>
              </p:cNvSpPr>
              <p:nvPr/>
            </p:nvSpPr>
            <p:spPr bwMode="auto">
              <a:xfrm flipV="1">
                <a:off x="4130" y="301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4" name="Line 4727"/>
              <p:cNvSpPr>
                <a:spLocks noChangeShapeType="1"/>
              </p:cNvSpPr>
              <p:nvPr/>
            </p:nvSpPr>
            <p:spPr bwMode="auto">
              <a:xfrm flipV="1">
                <a:off x="4130" y="300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5" name="Line 4728"/>
              <p:cNvSpPr>
                <a:spLocks noChangeShapeType="1"/>
              </p:cNvSpPr>
              <p:nvPr/>
            </p:nvSpPr>
            <p:spPr bwMode="auto">
              <a:xfrm flipV="1">
                <a:off x="4130" y="299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6" name="Line 4729"/>
              <p:cNvSpPr>
                <a:spLocks noChangeShapeType="1"/>
              </p:cNvSpPr>
              <p:nvPr/>
            </p:nvSpPr>
            <p:spPr bwMode="auto">
              <a:xfrm flipV="1">
                <a:off x="4130" y="298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7" name="Line 4730"/>
              <p:cNvSpPr>
                <a:spLocks noChangeShapeType="1"/>
              </p:cNvSpPr>
              <p:nvPr/>
            </p:nvSpPr>
            <p:spPr bwMode="auto">
              <a:xfrm flipV="1">
                <a:off x="4130" y="297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8" name="Line 4731"/>
              <p:cNvSpPr>
                <a:spLocks noChangeShapeType="1"/>
              </p:cNvSpPr>
              <p:nvPr/>
            </p:nvSpPr>
            <p:spPr bwMode="auto">
              <a:xfrm flipV="1">
                <a:off x="4130" y="296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29" name="Line 4732"/>
              <p:cNvSpPr>
                <a:spLocks noChangeShapeType="1"/>
              </p:cNvSpPr>
              <p:nvPr/>
            </p:nvSpPr>
            <p:spPr bwMode="auto">
              <a:xfrm flipV="1">
                <a:off x="4130" y="2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0" name="Line 4733"/>
              <p:cNvSpPr>
                <a:spLocks noChangeShapeType="1"/>
              </p:cNvSpPr>
              <p:nvPr/>
            </p:nvSpPr>
            <p:spPr bwMode="auto">
              <a:xfrm flipV="1">
                <a:off x="4130" y="294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1" name="Line 4734"/>
              <p:cNvSpPr>
                <a:spLocks noChangeShapeType="1"/>
              </p:cNvSpPr>
              <p:nvPr/>
            </p:nvSpPr>
            <p:spPr bwMode="auto">
              <a:xfrm flipV="1">
                <a:off x="4130" y="293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2" name="Line 4735"/>
              <p:cNvSpPr>
                <a:spLocks noChangeShapeType="1"/>
              </p:cNvSpPr>
              <p:nvPr/>
            </p:nvSpPr>
            <p:spPr bwMode="auto">
              <a:xfrm flipV="1">
                <a:off x="4130" y="292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3" name="Line 4736"/>
              <p:cNvSpPr>
                <a:spLocks noChangeShapeType="1"/>
              </p:cNvSpPr>
              <p:nvPr/>
            </p:nvSpPr>
            <p:spPr bwMode="auto">
              <a:xfrm flipV="1">
                <a:off x="4130" y="291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4" name="Line 4737"/>
              <p:cNvSpPr>
                <a:spLocks noChangeShapeType="1"/>
              </p:cNvSpPr>
              <p:nvPr/>
            </p:nvSpPr>
            <p:spPr bwMode="auto">
              <a:xfrm flipV="1">
                <a:off x="4130" y="291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5" name="Line 4738"/>
              <p:cNvSpPr>
                <a:spLocks noChangeShapeType="1"/>
              </p:cNvSpPr>
              <p:nvPr/>
            </p:nvSpPr>
            <p:spPr bwMode="auto">
              <a:xfrm flipV="1">
                <a:off x="4130"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6" name="Line 4739"/>
              <p:cNvSpPr>
                <a:spLocks noChangeShapeType="1"/>
              </p:cNvSpPr>
              <p:nvPr/>
            </p:nvSpPr>
            <p:spPr bwMode="auto">
              <a:xfrm flipV="1">
                <a:off x="4130" y="289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7" name="Line 4740"/>
              <p:cNvSpPr>
                <a:spLocks noChangeShapeType="1"/>
              </p:cNvSpPr>
              <p:nvPr/>
            </p:nvSpPr>
            <p:spPr bwMode="auto">
              <a:xfrm flipV="1">
                <a:off x="4130" y="288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8" name="Line 4741"/>
              <p:cNvSpPr>
                <a:spLocks noChangeShapeType="1"/>
              </p:cNvSpPr>
              <p:nvPr/>
            </p:nvSpPr>
            <p:spPr bwMode="auto">
              <a:xfrm flipV="1">
                <a:off x="4130" y="287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39" name="Line 4742"/>
              <p:cNvSpPr>
                <a:spLocks noChangeShapeType="1"/>
              </p:cNvSpPr>
              <p:nvPr/>
            </p:nvSpPr>
            <p:spPr bwMode="auto">
              <a:xfrm flipV="1">
                <a:off x="4130" y="286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0" name="Line 4743"/>
              <p:cNvSpPr>
                <a:spLocks noChangeShapeType="1"/>
              </p:cNvSpPr>
              <p:nvPr/>
            </p:nvSpPr>
            <p:spPr bwMode="auto">
              <a:xfrm flipV="1">
                <a:off x="4130" y="285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1" name="Line 4744"/>
              <p:cNvSpPr>
                <a:spLocks noChangeShapeType="1"/>
              </p:cNvSpPr>
              <p:nvPr/>
            </p:nvSpPr>
            <p:spPr bwMode="auto">
              <a:xfrm flipV="1">
                <a:off x="4130" y="284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2" name="Line 4745"/>
              <p:cNvSpPr>
                <a:spLocks noChangeShapeType="1"/>
              </p:cNvSpPr>
              <p:nvPr/>
            </p:nvSpPr>
            <p:spPr bwMode="auto">
              <a:xfrm flipV="1">
                <a:off x="4130" y="283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3" name="Line 4746"/>
              <p:cNvSpPr>
                <a:spLocks noChangeShapeType="1"/>
              </p:cNvSpPr>
              <p:nvPr/>
            </p:nvSpPr>
            <p:spPr bwMode="auto">
              <a:xfrm flipV="1">
                <a:off x="4130" y="28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4" name="Line 4747"/>
              <p:cNvSpPr>
                <a:spLocks noChangeShapeType="1"/>
              </p:cNvSpPr>
              <p:nvPr/>
            </p:nvSpPr>
            <p:spPr bwMode="auto">
              <a:xfrm flipV="1">
                <a:off x="4130" y="28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5" name="Line 4748"/>
              <p:cNvSpPr>
                <a:spLocks noChangeShapeType="1"/>
              </p:cNvSpPr>
              <p:nvPr/>
            </p:nvSpPr>
            <p:spPr bwMode="auto">
              <a:xfrm flipV="1">
                <a:off x="4130" y="2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6" name="Line 4749"/>
              <p:cNvSpPr>
                <a:spLocks noChangeShapeType="1"/>
              </p:cNvSpPr>
              <p:nvPr/>
            </p:nvSpPr>
            <p:spPr bwMode="auto">
              <a:xfrm flipV="1">
                <a:off x="4130" y="280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7" name="Line 4750"/>
              <p:cNvSpPr>
                <a:spLocks noChangeShapeType="1"/>
              </p:cNvSpPr>
              <p:nvPr/>
            </p:nvSpPr>
            <p:spPr bwMode="auto">
              <a:xfrm flipV="1">
                <a:off x="4130" y="279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8" name="Line 4751"/>
              <p:cNvSpPr>
                <a:spLocks noChangeShapeType="1"/>
              </p:cNvSpPr>
              <p:nvPr/>
            </p:nvSpPr>
            <p:spPr bwMode="auto">
              <a:xfrm flipV="1">
                <a:off x="4130" y="27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49" name="Line 4752"/>
              <p:cNvSpPr>
                <a:spLocks noChangeShapeType="1"/>
              </p:cNvSpPr>
              <p:nvPr/>
            </p:nvSpPr>
            <p:spPr bwMode="auto">
              <a:xfrm flipV="1">
                <a:off x="4130" y="27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0" name="Line 4753"/>
              <p:cNvSpPr>
                <a:spLocks noChangeShapeType="1"/>
              </p:cNvSpPr>
              <p:nvPr/>
            </p:nvSpPr>
            <p:spPr bwMode="auto">
              <a:xfrm flipV="1">
                <a:off x="4130" y="27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1" name="Line 4754"/>
              <p:cNvSpPr>
                <a:spLocks noChangeShapeType="1"/>
              </p:cNvSpPr>
              <p:nvPr/>
            </p:nvSpPr>
            <p:spPr bwMode="auto">
              <a:xfrm flipV="1">
                <a:off x="4130" y="275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2" name="Line 4755"/>
              <p:cNvSpPr>
                <a:spLocks noChangeShapeType="1"/>
              </p:cNvSpPr>
              <p:nvPr/>
            </p:nvSpPr>
            <p:spPr bwMode="auto">
              <a:xfrm flipV="1">
                <a:off x="4130" y="274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3" name="Line 4756"/>
              <p:cNvSpPr>
                <a:spLocks noChangeShapeType="1"/>
              </p:cNvSpPr>
              <p:nvPr/>
            </p:nvSpPr>
            <p:spPr bwMode="auto">
              <a:xfrm flipV="1">
                <a:off x="4130" y="273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4" name="Line 4757"/>
              <p:cNvSpPr>
                <a:spLocks noChangeShapeType="1"/>
              </p:cNvSpPr>
              <p:nvPr/>
            </p:nvSpPr>
            <p:spPr bwMode="auto">
              <a:xfrm flipV="1">
                <a:off x="4130" y="27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5" name="Line 4758"/>
              <p:cNvSpPr>
                <a:spLocks noChangeShapeType="1"/>
              </p:cNvSpPr>
              <p:nvPr/>
            </p:nvSpPr>
            <p:spPr bwMode="auto">
              <a:xfrm flipV="1">
                <a:off x="4130" y="271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6" name="Line 4759"/>
              <p:cNvSpPr>
                <a:spLocks noChangeShapeType="1"/>
              </p:cNvSpPr>
              <p:nvPr/>
            </p:nvSpPr>
            <p:spPr bwMode="auto">
              <a:xfrm flipV="1">
                <a:off x="4130" y="27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7" name="Line 4760"/>
              <p:cNvSpPr>
                <a:spLocks noChangeShapeType="1"/>
              </p:cNvSpPr>
              <p:nvPr/>
            </p:nvSpPr>
            <p:spPr bwMode="auto">
              <a:xfrm flipV="1">
                <a:off x="4130" y="269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8" name="Line 4761"/>
              <p:cNvSpPr>
                <a:spLocks noChangeShapeType="1"/>
              </p:cNvSpPr>
              <p:nvPr/>
            </p:nvSpPr>
            <p:spPr bwMode="auto">
              <a:xfrm flipV="1">
                <a:off x="4130" y="26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59" name="Line 4762"/>
              <p:cNvSpPr>
                <a:spLocks noChangeShapeType="1"/>
              </p:cNvSpPr>
              <p:nvPr/>
            </p:nvSpPr>
            <p:spPr bwMode="auto">
              <a:xfrm flipV="1">
                <a:off x="4130" y="26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0" name="Line 4763"/>
              <p:cNvSpPr>
                <a:spLocks noChangeShapeType="1"/>
              </p:cNvSpPr>
              <p:nvPr/>
            </p:nvSpPr>
            <p:spPr bwMode="auto">
              <a:xfrm flipV="1">
                <a:off x="4130" y="26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1" name="Line 4764"/>
              <p:cNvSpPr>
                <a:spLocks noChangeShapeType="1"/>
              </p:cNvSpPr>
              <p:nvPr/>
            </p:nvSpPr>
            <p:spPr bwMode="auto">
              <a:xfrm flipV="1">
                <a:off x="4130" y="266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2" name="Line 4765"/>
              <p:cNvSpPr>
                <a:spLocks noChangeShapeType="1"/>
              </p:cNvSpPr>
              <p:nvPr/>
            </p:nvSpPr>
            <p:spPr bwMode="auto">
              <a:xfrm flipV="1">
                <a:off x="4130" y="2653"/>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3" name="Line 4766"/>
              <p:cNvSpPr>
                <a:spLocks noChangeShapeType="1"/>
              </p:cNvSpPr>
              <p:nvPr/>
            </p:nvSpPr>
            <p:spPr bwMode="auto">
              <a:xfrm flipV="1">
                <a:off x="4130" y="26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4" name="Line 4767"/>
              <p:cNvSpPr>
                <a:spLocks noChangeShapeType="1"/>
              </p:cNvSpPr>
              <p:nvPr/>
            </p:nvSpPr>
            <p:spPr bwMode="auto">
              <a:xfrm flipV="1">
                <a:off x="4130" y="26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5" name="Line 4768"/>
              <p:cNvSpPr>
                <a:spLocks noChangeShapeType="1"/>
              </p:cNvSpPr>
              <p:nvPr/>
            </p:nvSpPr>
            <p:spPr bwMode="auto">
              <a:xfrm flipV="1">
                <a:off x="4130" y="26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6" name="Line 4769"/>
              <p:cNvSpPr>
                <a:spLocks noChangeShapeType="1"/>
              </p:cNvSpPr>
              <p:nvPr/>
            </p:nvSpPr>
            <p:spPr bwMode="auto">
              <a:xfrm flipV="1">
                <a:off x="4130" y="26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7" name="Line 4770"/>
              <p:cNvSpPr>
                <a:spLocks noChangeShapeType="1"/>
              </p:cNvSpPr>
              <p:nvPr/>
            </p:nvSpPr>
            <p:spPr bwMode="auto">
              <a:xfrm flipV="1">
                <a:off x="4130" y="260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8" name="Line 4771"/>
              <p:cNvSpPr>
                <a:spLocks noChangeShapeType="1"/>
              </p:cNvSpPr>
              <p:nvPr/>
            </p:nvSpPr>
            <p:spPr bwMode="auto">
              <a:xfrm flipV="1">
                <a:off x="4130" y="259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69" name="Line 4772"/>
              <p:cNvSpPr>
                <a:spLocks noChangeShapeType="1"/>
              </p:cNvSpPr>
              <p:nvPr/>
            </p:nvSpPr>
            <p:spPr bwMode="auto">
              <a:xfrm flipV="1">
                <a:off x="4130" y="258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0" name="Line 4773"/>
              <p:cNvSpPr>
                <a:spLocks noChangeShapeType="1"/>
              </p:cNvSpPr>
              <p:nvPr/>
            </p:nvSpPr>
            <p:spPr bwMode="auto">
              <a:xfrm flipV="1">
                <a:off x="4130" y="25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1" name="Line 4774"/>
              <p:cNvSpPr>
                <a:spLocks noChangeShapeType="1"/>
              </p:cNvSpPr>
              <p:nvPr/>
            </p:nvSpPr>
            <p:spPr bwMode="auto">
              <a:xfrm flipV="1">
                <a:off x="4130" y="257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2" name="Line 4775"/>
              <p:cNvSpPr>
                <a:spLocks noChangeShapeType="1"/>
              </p:cNvSpPr>
              <p:nvPr/>
            </p:nvSpPr>
            <p:spPr bwMode="auto">
              <a:xfrm flipV="1">
                <a:off x="4130" y="25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3" name="Line 4776"/>
              <p:cNvSpPr>
                <a:spLocks noChangeShapeType="1"/>
              </p:cNvSpPr>
              <p:nvPr/>
            </p:nvSpPr>
            <p:spPr bwMode="auto">
              <a:xfrm flipV="1">
                <a:off x="4130" y="255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4" name="Line 4777"/>
              <p:cNvSpPr>
                <a:spLocks noChangeShapeType="1"/>
              </p:cNvSpPr>
              <p:nvPr/>
            </p:nvSpPr>
            <p:spPr bwMode="auto">
              <a:xfrm flipV="1">
                <a:off x="4130" y="25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5" name="Line 4778"/>
              <p:cNvSpPr>
                <a:spLocks noChangeShapeType="1"/>
              </p:cNvSpPr>
              <p:nvPr/>
            </p:nvSpPr>
            <p:spPr bwMode="auto">
              <a:xfrm flipV="1">
                <a:off x="4130" y="25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6" name="Line 4779"/>
              <p:cNvSpPr>
                <a:spLocks noChangeShapeType="1"/>
              </p:cNvSpPr>
              <p:nvPr/>
            </p:nvSpPr>
            <p:spPr bwMode="auto">
              <a:xfrm flipV="1">
                <a:off x="4130" y="25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7" name="Line 4780"/>
              <p:cNvSpPr>
                <a:spLocks noChangeShapeType="1"/>
              </p:cNvSpPr>
              <p:nvPr/>
            </p:nvSpPr>
            <p:spPr bwMode="auto">
              <a:xfrm flipV="1">
                <a:off x="4130" y="251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8" name="Line 4781"/>
              <p:cNvSpPr>
                <a:spLocks noChangeShapeType="1"/>
              </p:cNvSpPr>
              <p:nvPr/>
            </p:nvSpPr>
            <p:spPr bwMode="auto">
              <a:xfrm flipV="1">
                <a:off x="4130" y="2506"/>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79" name="Line 4782"/>
              <p:cNvSpPr>
                <a:spLocks noChangeShapeType="1"/>
              </p:cNvSpPr>
              <p:nvPr/>
            </p:nvSpPr>
            <p:spPr bwMode="auto">
              <a:xfrm flipV="1">
                <a:off x="4130" y="24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0" name="Line 4783"/>
              <p:cNvSpPr>
                <a:spLocks noChangeShapeType="1"/>
              </p:cNvSpPr>
              <p:nvPr/>
            </p:nvSpPr>
            <p:spPr bwMode="auto">
              <a:xfrm flipV="1">
                <a:off x="4130" y="24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1" name="Line 4784"/>
              <p:cNvSpPr>
                <a:spLocks noChangeShapeType="1"/>
              </p:cNvSpPr>
              <p:nvPr/>
            </p:nvSpPr>
            <p:spPr bwMode="auto">
              <a:xfrm flipV="1">
                <a:off x="4130" y="24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2" name="Line 4785"/>
              <p:cNvSpPr>
                <a:spLocks noChangeShapeType="1"/>
              </p:cNvSpPr>
              <p:nvPr/>
            </p:nvSpPr>
            <p:spPr bwMode="auto">
              <a:xfrm flipV="1">
                <a:off x="4130" y="24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3" name="Line 4786"/>
              <p:cNvSpPr>
                <a:spLocks noChangeShapeType="1"/>
              </p:cNvSpPr>
              <p:nvPr/>
            </p:nvSpPr>
            <p:spPr bwMode="auto">
              <a:xfrm flipV="1">
                <a:off x="4130" y="246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4" name="Line 4787"/>
              <p:cNvSpPr>
                <a:spLocks noChangeShapeType="1"/>
              </p:cNvSpPr>
              <p:nvPr/>
            </p:nvSpPr>
            <p:spPr bwMode="auto">
              <a:xfrm flipV="1">
                <a:off x="4130" y="245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5" name="Line 4788"/>
              <p:cNvSpPr>
                <a:spLocks noChangeShapeType="1"/>
              </p:cNvSpPr>
              <p:nvPr/>
            </p:nvSpPr>
            <p:spPr bwMode="auto">
              <a:xfrm flipV="1">
                <a:off x="4130" y="244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6" name="Line 4789"/>
              <p:cNvSpPr>
                <a:spLocks noChangeShapeType="1"/>
              </p:cNvSpPr>
              <p:nvPr/>
            </p:nvSpPr>
            <p:spPr bwMode="auto">
              <a:xfrm flipV="1">
                <a:off x="4130" y="24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7" name="Line 4790"/>
              <p:cNvSpPr>
                <a:spLocks noChangeShapeType="1"/>
              </p:cNvSpPr>
              <p:nvPr/>
            </p:nvSpPr>
            <p:spPr bwMode="auto">
              <a:xfrm flipV="1">
                <a:off x="4130" y="24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8" name="Line 4791"/>
              <p:cNvSpPr>
                <a:spLocks noChangeShapeType="1"/>
              </p:cNvSpPr>
              <p:nvPr/>
            </p:nvSpPr>
            <p:spPr bwMode="auto">
              <a:xfrm flipV="1">
                <a:off x="4130" y="3711"/>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89" name="Line 4792"/>
              <p:cNvSpPr>
                <a:spLocks noChangeShapeType="1"/>
              </p:cNvSpPr>
              <p:nvPr/>
            </p:nvSpPr>
            <p:spPr bwMode="auto">
              <a:xfrm>
                <a:off x="4130" y="2422"/>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0" name="Freeform 4793"/>
              <p:cNvSpPr>
                <a:spLocks/>
              </p:cNvSpPr>
              <p:nvPr/>
            </p:nvSpPr>
            <p:spPr bwMode="auto">
              <a:xfrm>
                <a:off x="4066" y="3775"/>
                <a:ext cx="20" cy="53"/>
              </a:xfrm>
              <a:custGeom>
                <a:avLst/>
                <a:gdLst>
                  <a:gd name="T0" fmla="*/ 38 w 38"/>
                  <a:gd name="T1" fmla="*/ 105 h 105"/>
                  <a:gd name="T2" fmla="*/ 25 w 38"/>
                  <a:gd name="T3" fmla="*/ 105 h 105"/>
                  <a:gd name="T4" fmla="*/ 25 w 38"/>
                  <a:gd name="T5" fmla="*/ 23 h 105"/>
                  <a:gd name="T6" fmla="*/ 20 w 38"/>
                  <a:gd name="T7" fmla="*/ 27 h 105"/>
                  <a:gd name="T8" fmla="*/ 13 w 38"/>
                  <a:gd name="T9" fmla="*/ 32 h 105"/>
                  <a:gd name="T10" fmla="*/ 6 w 38"/>
                  <a:gd name="T11" fmla="*/ 36 h 105"/>
                  <a:gd name="T12" fmla="*/ 0 w 38"/>
                  <a:gd name="T13" fmla="*/ 39 h 105"/>
                  <a:gd name="T14" fmla="*/ 0 w 38"/>
                  <a:gd name="T15" fmla="*/ 25 h 105"/>
                  <a:gd name="T16" fmla="*/ 10 w 38"/>
                  <a:gd name="T17" fmla="*/ 20 h 105"/>
                  <a:gd name="T18" fmla="*/ 18 w 38"/>
                  <a:gd name="T19" fmla="*/ 13 h 105"/>
                  <a:gd name="T20" fmla="*/ 25 w 38"/>
                  <a:gd name="T21" fmla="*/ 7 h 105"/>
                  <a:gd name="T22" fmla="*/ 29 w 38"/>
                  <a:gd name="T23" fmla="*/ 0 h 105"/>
                  <a:gd name="T24" fmla="*/ 38 w 38"/>
                  <a:gd name="T25" fmla="*/ 0 h 105"/>
                  <a:gd name="T26" fmla="*/ 38 w 38"/>
                  <a:gd name="T2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05">
                    <a:moveTo>
                      <a:pt x="38" y="105"/>
                    </a:moveTo>
                    <a:lnTo>
                      <a:pt x="25" y="105"/>
                    </a:lnTo>
                    <a:lnTo>
                      <a:pt x="25" y="23"/>
                    </a:lnTo>
                    <a:lnTo>
                      <a:pt x="20" y="27"/>
                    </a:lnTo>
                    <a:lnTo>
                      <a:pt x="13" y="32"/>
                    </a:lnTo>
                    <a:lnTo>
                      <a:pt x="6" y="36"/>
                    </a:lnTo>
                    <a:lnTo>
                      <a:pt x="0" y="39"/>
                    </a:lnTo>
                    <a:lnTo>
                      <a:pt x="0" y="25"/>
                    </a:lnTo>
                    <a:lnTo>
                      <a:pt x="10" y="20"/>
                    </a:lnTo>
                    <a:lnTo>
                      <a:pt x="18" y="13"/>
                    </a:lnTo>
                    <a:lnTo>
                      <a:pt x="25" y="7"/>
                    </a:lnTo>
                    <a:lnTo>
                      <a:pt x="29" y="0"/>
                    </a:lnTo>
                    <a:lnTo>
                      <a:pt x="38" y="0"/>
                    </a:lnTo>
                    <a:lnTo>
                      <a:pt x="38" y="1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491" name="Freeform 4794"/>
              <p:cNvSpPr>
                <a:spLocks noEditPoints="1"/>
              </p:cNvSpPr>
              <p:nvPr/>
            </p:nvSpPr>
            <p:spPr bwMode="auto">
              <a:xfrm>
                <a:off x="4102" y="3775"/>
                <a:ext cx="35" cy="54"/>
              </a:xfrm>
              <a:custGeom>
                <a:avLst/>
                <a:gdLst>
                  <a:gd name="T0" fmla="*/ 0 w 69"/>
                  <a:gd name="T1" fmla="*/ 53 h 107"/>
                  <a:gd name="T2" fmla="*/ 1 w 69"/>
                  <a:gd name="T3" fmla="*/ 36 h 107"/>
                  <a:gd name="T4" fmla="*/ 4 w 69"/>
                  <a:gd name="T5" fmla="*/ 23 h 107"/>
                  <a:gd name="T6" fmla="*/ 6 w 69"/>
                  <a:gd name="T7" fmla="*/ 16 h 107"/>
                  <a:gd name="T8" fmla="*/ 10 w 69"/>
                  <a:gd name="T9" fmla="*/ 9 h 107"/>
                  <a:gd name="T10" fmla="*/ 16 w 69"/>
                  <a:gd name="T11" fmla="*/ 5 h 107"/>
                  <a:gd name="T12" fmla="*/ 21 w 69"/>
                  <a:gd name="T13" fmla="*/ 3 h 107"/>
                  <a:gd name="T14" fmla="*/ 28 w 69"/>
                  <a:gd name="T15" fmla="*/ 0 h 107"/>
                  <a:gd name="T16" fmla="*/ 34 w 69"/>
                  <a:gd name="T17" fmla="*/ 0 h 107"/>
                  <a:gd name="T18" fmla="*/ 42 w 69"/>
                  <a:gd name="T19" fmla="*/ 0 h 107"/>
                  <a:gd name="T20" fmla="*/ 51 w 69"/>
                  <a:gd name="T21" fmla="*/ 3 h 107"/>
                  <a:gd name="T22" fmla="*/ 55 w 69"/>
                  <a:gd name="T23" fmla="*/ 5 h 107"/>
                  <a:gd name="T24" fmla="*/ 57 w 69"/>
                  <a:gd name="T25" fmla="*/ 9 h 107"/>
                  <a:gd name="T26" fmla="*/ 60 w 69"/>
                  <a:gd name="T27" fmla="*/ 12 h 107"/>
                  <a:gd name="T28" fmla="*/ 64 w 69"/>
                  <a:gd name="T29" fmla="*/ 20 h 107"/>
                  <a:gd name="T30" fmla="*/ 67 w 69"/>
                  <a:gd name="T31" fmla="*/ 28 h 107"/>
                  <a:gd name="T32" fmla="*/ 68 w 69"/>
                  <a:gd name="T33" fmla="*/ 39 h 107"/>
                  <a:gd name="T34" fmla="*/ 69 w 69"/>
                  <a:gd name="T35" fmla="*/ 53 h 107"/>
                  <a:gd name="T36" fmla="*/ 68 w 69"/>
                  <a:gd name="T37" fmla="*/ 69 h 107"/>
                  <a:gd name="T38" fmla="*/ 65 w 69"/>
                  <a:gd name="T39" fmla="*/ 83 h 107"/>
                  <a:gd name="T40" fmla="*/ 63 w 69"/>
                  <a:gd name="T41" fmla="*/ 91 h 107"/>
                  <a:gd name="T42" fmla="*/ 59 w 69"/>
                  <a:gd name="T43" fmla="*/ 96 h 107"/>
                  <a:gd name="T44" fmla="*/ 53 w 69"/>
                  <a:gd name="T45" fmla="*/ 100 h 107"/>
                  <a:gd name="T46" fmla="*/ 48 w 69"/>
                  <a:gd name="T47" fmla="*/ 104 h 107"/>
                  <a:gd name="T48" fmla="*/ 42 w 69"/>
                  <a:gd name="T49" fmla="*/ 105 h 107"/>
                  <a:gd name="T50" fmla="*/ 34 w 69"/>
                  <a:gd name="T51" fmla="*/ 107 h 107"/>
                  <a:gd name="T52" fmla="*/ 21 w 69"/>
                  <a:gd name="T53" fmla="*/ 104 h 107"/>
                  <a:gd name="T54" fmla="*/ 10 w 69"/>
                  <a:gd name="T55" fmla="*/ 96 h 107"/>
                  <a:gd name="T56" fmla="*/ 5 w 69"/>
                  <a:gd name="T57" fmla="*/ 85 h 107"/>
                  <a:gd name="T58" fmla="*/ 1 w 69"/>
                  <a:gd name="T59" fmla="*/ 71 h 107"/>
                  <a:gd name="T60" fmla="*/ 0 w 69"/>
                  <a:gd name="T61" fmla="*/ 53 h 107"/>
                  <a:gd name="T62" fmla="*/ 14 w 69"/>
                  <a:gd name="T63" fmla="*/ 53 h 107"/>
                  <a:gd name="T64" fmla="*/ 14 w 69"/>
                  <a:gd name="T65" fmla="*/ 68 h 107"/>
                  <a:gd name="T66" fmla="*/ 17 w 69"/>
                  <a:gd name="T67" fmla="*/ 79 h 107"/>
                  <a:gd name="T68" fmla="*/ 20 w 69"/>
                  <a:gd name="T69" fmla="*/ 87 h 107"/>
                  <a:gd name="T70" fmla="*/ 24 w 69"/>
                  <a:gd name="T71" fmla="*/ 91 h 107"/>
                  <a:gd name="T72" fmla="*/ 29 w 69"/>
                  <a:gd name="T73" fmla="*/ 93 h 107"/>
                  <a:gd name="T74" fmla="*/ 34 w 69"/>
                  <a:gd name="T75" fmla="*/ 95 h 107"/>
                  <a:gd name="T76" fmla="*/ 40 w 69"/>
                  <a:gd name="T77" fmla="*/ 93 h 107"/>
                  <a:gd name="T78" fmla="*/ 45 w 69"/>
                  <a:gd name="T79" fmla="*/ 91 h 107"/>
                  <a:gd name="T80" fmla="*/ 49 w 69"/>
                  <a:gd name="T81" fmla="*/ 87 h 107"/>
                  <a:gd name="T82" fmla="*/ 53 w 69"/>
                  <a:gd name="T83" fmla="*/ 79 h 107"/>
                  <a:gd name="T84" fmla="*/ 55 w 69"/>
                  <a:gd name="T85" fmla="*/ 68 h 107"/>
                  <a:gd name="T86" fmla="*/ 56 w 69"/>
                  <a:gd name="T87" fmla="*/ 53 h 107"/>
                  <a:gd name="T88" fmla="*/ 55 w 69"/>
                  <a:gd name="T89" fmla="*/ 39 h 107"/>
                  <a:gd name="T90" fmla="*/ 53 w 69"/>
                  <a:gd name="T91" fmla="*/ 27 h 107"/>
                  <a:gd name="T92" fmla="*/ 49 w 69"/>
                  <a:gd name="T93" fmla="*/ 20 h 107"/>
                  <a:gd name="T94" fmla="*/ 45 w 69"/>
                  <a:gd name="T95" fmla="*/ 15 h 107"/>
                  <a:gd name="T96" fmla="*/ 40 w 69"/>
                  <a:gd name="T97" fmla="*/ 12 h 107"/>
                  <a:gd name="T98" fmla="*/ 34 w 69"/>
                  <a:gd name="T99" fmla="*/ 12 h 107"/>
                  <a:gd name="T100" fmla="*/ 29 w 69"/>
                  <a:gd name="T101" fmla="*/ 12 h 107"/>
                  <a:gd name="T102" fmla="*/ 24 w 69"/>
                  <a:gd name="T103" fmla="*/ 15 h 107"/>
                  <a:gd name="T104" fmla="*/ 20 w 69"/>
                  <a:gd name="T105" fmla="*/ 19 h 107"/>
                  <a:gd name="T106" fmla="*/ 17 w 69"/>
                  <a:gd name="T107" fmla="*/ 27 h 107"/>
                  <a:gd name="T108" fmla="*/ 14 w 69"/>
                  <a:gd name="T109" fmla="*/ 39 h 107"/>
                  <a:gd name="T110" fmla="*/ 14 w 69"/>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107">
                    <a:moveTo>
                      <a:pt x="0" y="53"/>
                    </a:moveTo>
                    <a:lnTo>
                      <a:pt x="1" y="36"/>
                    </a:lnTo>
                    <a:lnTo>
                      <a:pt x="4" y="23"/>
                    </a:lnTo>
                    <a:lnTo>
                      <a:pt x="6" y="16"/>
                    </a:lnTo>
                    <a:lnTo>
                      <a:pt x="10" y="9"/>
                    </a:lnTo>
                    <a:lnTo>
                      <a:pt x="16" y="5"/>
                    </a:lnTo>
                    <a:lnTo>
                      <a:pt x="21" y="3"/>
                    </a:lnTo>
                    <a:lnTo>
                      <a:pt x="28" y="0"/>
                    </a:lnTo>
                    <a:lnTo>
                      <a:pt x="34" y="0"/>
                    </a:lnTo>
                    <a:lnTo>
                      <a:pt x="42" y="0"/>
                    </a:lnTo>
                    <a:lnTo>
                      <a:pt x="51" y="3"/>
                    </a:lnTo>
                    <a:lnTo>
                      <a:pt x="55" y="5"/>
                    </a:lnTo>
                    <a:lnTo>
                      <a:pt x="57" y="9"/>
                    </a:lnTo>
                    <a:lnTo>
                      <a:pt x="60" y="12"/>
                    </a:lnTo>
                    <a:lnTo>
                      <a:pt x="64" y="20"/>
                    </a:lnTo>
                    <a:lnTo>
                      <a:pt x="67" y="28"/>
                    </a:lnTo>
                    <a:lnTo>
                      <a:pt x="68" y="39"/>
                    </a:lnTo>
                    <a:lnTo>
                      <a:pt x="69" y="53"/>
                    </a:lnTo>
                    <a:lnTo>
                      <a:pt x="68" y="69"/>
                    </a:lnTo>
                    <a:lnTo>
                      <a:pt x="65" y="83"/>
                    </a:lnTo>
                    <a:lnTo>
                      <a:pt x="63" y="91"/>
                    </a:lnTo>
                    <a:lnTo>
                      <a:pt x="59" y="96"/>
                    </a:lnTo>
                    <a:lnTo>
                      <a:pt x="53" y="100"/>
                    </a:lnTo>
                    <a:lnTo>
                      <a:pt x="48" y="104"/>
                    </a:lnTo>
                    <a:lnTo>
                      <a:pt x="42" y="105"/>
                    </a:lnTo>
                    <a:lnTo>
                      <a:pt x="34" y="107"/>
                    </a:lnTo>
                    <a:lnTo>
                      <a:pt x="21" y="104"/>
                    </a:lnTo>
                    <a:lnTo>
                      <a:pt x="10" y="96"/>
                    </a:lnTo>
                    <a:lnTo>
                      <a:pt x="5" y="85"/>
                    </a:lnTo>
                    <a:lnTo>
                      <a:pt x="1" y="71"/>
                    </a:lnTo>
                    <a:lnTo>
                      <a:pt x="0" y="53"/>
                    </a:lnTo>
                    <a:close/>
                    <a:moveTo>
                      <a:pt x="14" y="53"/>
                    </a:moveTo>
                    <a:lnTo>
                      <a:pt x="14" y="68"/>
                    </a:lnTo>
                    <a:lnTo>
                      <a:pt x="17" y="79"/>
                    </a:lnTo>
                    <a:lnTo>
                      <a:pt x="20" y="87"/>
                    </a:lnTo>
                    <a:lnTo>
                      <a:pt x="24" y="91"/>
                    </a:lnTo>
                    <a:lnTo>
                      <a:pt x="29" y="93"/>
                    </a:lnTo>
                    <a:lnTo>
                      <a:pt x="34" y="95"/>
                    </a:lnTo>
                    <a:lnTo>
                      <a:pt x="40" y="93"/>
                    </a:lnTo>
                    <a:lnTo>
                      <a:pt x="45" y="91"/>
                    </a:lnTo>
                    <a:lnTo>
                      <a:pt x="49" y="87"/>
                    </a:lnTo>
                    <a:lnTo>
                      <a:pt x="53" y="79"/>
                    </a:lnTo>
                    <a:lnTo>
                      <a:pt x="55" y="68"/>
                    </a:lnTo>
                    <a:lnTo>
                      <a:pt x="56" y="53"/>
                    </a:lnTo>
                    <a:lnTo>
                      <a:pt x="55" y="39"/>
                    </a:lnTo>
                    <a:lnTo>
                      <a:pt x="53" y="27"/>
                    </a:lnTo>
                    <a:lnTo>
                      <a:pt x="49" y="20"/>
                    </a:lnTo>
                    <a:lnTo>
                      <a:pt x="45" y="15"/>
                    </a:lnTo>
                    <a:lnTo>
                      <a:pt x="40" y="12"/>
                    </a:lnTo>
                    <a:lnTo>
                      <a:pt x="34" y="12"/>
                    </a:lnTo>
                    <a:lnTo>
                      <a:pt x="29" y="12"/>
                    </a:lnTo>
                    <a:lnTo>
                      <a:pt x="24" y="15"/>
                    </a:lnTo>
                    <a:lnTo>
                      <a:pt x="20" y="19"/>
                    </a:lnTo>
                    <a:lnTo>
                      <a:pt x="17" y="27"/>
                    </a:lnTo>
                    <a:lnTo>
                      <a:pt x="14" y="39"/>
                    </a:lnTo>
                    <a:lnTo>
                      <a:pt x="14"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492" name="Freeform 4795"/>
              <p:cNvSpPr>
                <a:spLocks noEditPoints="1"/>
              </p:cNvSpPr>
              <p:nvPr/>
            </p:nvSpPr>
            <p:spPr bwMode="auto">
              <a:xfrm>
                <a:off x="4143" y="3775"/>
                <a:ext cx="35" cy="54"/>
              </a:xfrm>
              <a:custGeom>
                <a:avLst/>
                <a:gdLst>
                  <a:gd name="T0" fmla="*/ 0 w 70"/>
                  <a:gd name="T1" fmla="*/ 53 h 107"/>
                  <a:gd name="T2" fmla="*/ 2 w 70"/>
                  <a:gd name="T3" fmla="*/ 36 h 107"/>
                  <a:gd name="T4" fmla="*/ 4 w 70"/>
                  <a:gd name="T5" fmla="*/ 23 h 107"/>
                  <a:gd name="T6" fmla="*/ 7 w 70"/>
                  <a:gd name="T7" fmla="*/ 16 h 107"/>
                  <a:gd name="T8" fmla="*/ 11 w 70"/>
                  <a:gd name="T9" fmla="*/ 9 h 107"/>
                  <a:gd name="T10" fmla="*/ 16 w 70"/>
                  <a:gd name="T11" fmla="*/ 5 h 107"/>
                  <a:gd name="T12" fmla="*/ 22 w 70"/>
                  <a:gd name="T13" fmla="*/ 3 h 107"/>
                  <a:gd name="T14" fmla="*/ 27 w 70"/>
                  <a:gd name="T15" fmla="*/ 0 h 107"/>
                  <a:gd name="T16" fmla="*/ 35 w 70"/>
                  <a:gd name="T17" fmla="*/ 0 h 107"/>
                  <a:gd name="T18" fmla="*/ 43 w 70"/>
                  <a:gd name="T19" fmla="*/ 0 h 107"/>
                  <a:gd name="T20" fmla="*/ 50 w 70"/>
                  <a:gd name="T21" fmla="*/ 3 h 107"/>
                  <a:gd name="T22" fmla="*/ 54 w 70"/>
                  <a:gd name="T23" fmla="*/ 5 h 107"/>
                  <a:gd name="T24" fmla="*/ 58 w 70"/>
                  <a:gd name="T25" fmla="*/ 9 h 107"/>
                  <a:gd name="T26" fmla="*/ 60 w 70"/>
                  <a:gd name="T27" fmla="*/ 12 h 107"/>
                  <a:gd name="T28" fmla="*/ 64 w 70"/>
                  <a:gd name="T29" fmla="*/ 20 h 107"/>
                  <a:gd name="T30" fmla="*/ 67 w 70"/>
                  <a:gd name="T31" fmla="*/ 28 h 107"/>
                  <a:gd name="T32" fmla="*/ 68 w 70"/>
                  <a:gd name="T33" fmla="*/ 39 h 107"/>
                  <a:gd name="T34" fmla="*/ 70 w 70"/>
                  <a:gd name="T35" fmla="*/ 53 h 107"/>
                  <a:gd name="T36" fmla="*/ 68 w 70"/>
                  <a:gd name="T37" fmla="*/ 69 h 107"/>
                  <a:gd name="T38" fmla="*/ 66 w 70"/>
                  <a:gd name="T39" fmla="*/ 83 h 107"/>
                  <a:gd name="T40" fmla="*/ 63 w 70"/>
                  <a:gd name="T41" fmla="*/ 91 h 107"/>
                  <a:gd name="T42" fmla="*/ 59 w 70"/>
                  <a:gd name="T43" fmla="*/ 96 h 107"/>
                  <a:gd name="T44" fmla="*/ 54 w 70"/>
                  <a:gd name="T45" fmla="*/ 100 h 107"/>
                  <a:gd name="T46" fmla="*/ 48 w 70"/>
                  <a:gd name="T47" fmla="*/ 104 h 107"/>
                  <a:gd name="T48" fmla="*/ 42 w 70"/>
                  <a:gd name="T49" fmla="*/ 105 h 107"/>
                  <a:gd name="T50" fmla="*/ 35 w 70"/>
                  <a:gd name="T51" fmla="*/ 107 h 107"/>
                  <a:gd name="T52" fmla="*/ 22 w 70"/>
                  <a:gd name="T53" fmla="*/ 104 h 107"/>
                  <a:gd name="T54" fmla="*/ 11 w 70"/>
                  <a:gd name="T55" fmla="*/ 96 h 107"/>
                  <a:gd name="T56" fmla="*/ 6 w 70"/>
                  <a:gd name="T57" fmla="*/ 85 h 107"/>
                  <a:gd name="T58" fmla="*/ 2 w 70"/>
                  <a:gd name="T59" fmla="*/ 71 h 107"/>
                  <a:gd name="T60" fmla="*/ 0 w 70"/>
                  <a:gd name="T61" fmla="*/ 53 h 107"/>
                  <a:gd name="T62" fmla="*/ 14 w 70"/>
                  <a:gd name="T63" fmla="*/ 53 h 107"/>
                  <a:gd name="T64" fmla="*/ 15 w 70"/>
                  <a:gd name="T65" fmla="*/ 68 h 107"/>
                  <a:gd name="T66" fmla="*/ 16 w 70"/>
                  <a:gd name="T67" fmla="*/ 79 h 107"/>
                  <a:gd name="T68" fmla="*/ 20 w 70"/>
                  <a:gd name="T69" fmla="*/ 87 h 107"/>
                  <a:gd name="T70" fmla="*/ 24 w 70"/>
                  <a:gd name="T71" fmla="*/ 91 h 107"/>
                  <a:gd name="T72" fmla="*/ 30 w 70"/>
                  <a:gd name="T73" fmla="*/ 93 h 107"/>
                  <a:gd name="T74" fmla="*/ 35 w 70"/>
                  <a:gd name="T75" fmla="*/ 95 h 107"/>
                  <a:gd name="T76" fmla="*/ 40 w 70"/>
                  <a:gd name="T77" fmla="*/ 93 h 107"/>
                  <a:gd name="T78" fmla="*/ 46 w 70"/>
                  <a:gd name="T79" fmla="*/ 91 h 107"/>
                  <a:gd name="T80" fmla="*/ 50 w 70"/>
                  <a:gd name="T81" fmla="*/ 87 h 107"/>
                  <a:gd name="T82" fmla="*/ 52 w 70"/>
                  <a:gd name="T83" fmla="*/ 79 h 107"/>
                  <a:gd name="T84" fmla="*/ 55 w 70"/>
                  <a:gd name="T85" fmla="*/ 68 h 107"/>
                  <a:gd name="T86" fmla="*/ 55 w 70"/>
                  <a:gd name="T87" fmla="*/ 53 h 107"/>
                  <a:gd name="T88" fmla="*/ 55 w 70"/>
                  <a:gd name="T89" fmla="*/ 39 h 107"/>
                  <a:gd name="T90" fmla="*/ 52 w 70"/>
                  <a:gd name="T91" fmla="*/ 27 h 107"/>
                  <a:gd name="T92" fmla="*/ 50 w 70"/>
                  <a:gd name="T93" fmla="*/ 20 h 107"/>
                  <a:gd name="T94" fmla="*/ 46 w 70"/>
                  <a:gd name="T95" fmla="*/ 15 h 107"/>
                  <a:gd name="T96" fmla="*/ 40 w 70"/>
                  <a:gd name="T97" fmla="*/ 12 h 107"/>
                  <a:gd name="T98" fmla="*/ 35 w 70"/>
                  <a:gd name="T99" fmla="*/ 12 h 107"/>
                  <a:gd name="T100" fmla="*/ 30 w 70"/>
                  <a:gd name="T101" fmla="*/ 12 h 107"/>
                  <a:gd name="T102" fmla="*/ 24 w 70"/>
                  <a:gd name="T103" fmla="*/ 15 h 107"/>
                  <a:gd name="T104" fmla="*/ 20 w 70"/>
                  <a:gd name="T105" fmla="*/ 19 h 107"/>
                  <a:gd name="T106" fmla="*/ 16 w 70"/>
                  <a:gd name="T107" fmla="*/ 27 h 107"/>
                  <a:gd name="T108" fmla="*/ 15 w 70"/>
                  <a:gd name="T109" fmla="*/ 39 h 107"/>
                  <a:gd name="T110" fmla="*/ 14 w 70"/>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107">
                    <a:moveTo>
                      <a:pt x="0" y="53"/>
                    </a:moveTo>
                    <a:lnTo>
                      <a:pt x="2" y="36"/>
                    </a:lnTo>
                    <a:lnTo>
                      <a:pt x="4" y="23"/>
                    </a:lnTo>
                    <a:lnTo>
                      <a:pt x="7" y="16"/>
                    </a:lnTo>
                    <a:lnTo>
                      <a:pt x="11" y="9"/>
                    </a:lnTo>
                    <a:lnTo>
                      <a:pt x="16" y="5"/>
                    </a:lnTo>
                    <a:lnTo>
                      <a:pt x="22" y="3"/>
                    </a:lnTo>
                    <a:lnTo>
                      <a:pt x="27" y="0"/>
                    </a:lnTo>
                    <a:lnTo>
                      <a:pt x="35" y="0"/>
                    </a:lnTo>
                    <a:lnTo>
                      <a:pt x="43" y="0"/>
                    </a:lnTo>
                    <a:lnTo>
                      <a:pt x="50" y="3"/>
                    </a:lnTo>
                    <a:lnTo>
                      <a:pt x="54" y="5"/>
                    </a:lnTo>
                    <a:lnTo>
                      <a:pt x="58" y="9"/>
                    </a:lnTo>
                    <a:lnTo>
                      <a:pt x="60" y="12"/>
                    </a:lnTo>
                    <a:lnTo>
                      <a:pt x="64" y="20"/>
                    </a:lnTo>
                    <a:lnTo>
                      <a:pt x="67" y="28"/>
                    </a:lnTo>
                    <a:lnTo>
                      <a:pt x="68" y="39"/>
                    </a:lnTo>
                    <a:lnTo>
                      <a:pt x="70" y="53"/>
                    </a:lnTo>
                    <a:lnTo>
                      <a:pt x="68" y="69"/>
                    </a:lnTo>
                    <a:lnTo>
                      <a:pt x="66" y="83"/>
                    </a:lnTo>
                    <a:lnTo>
                      <a:pt x="63" y="91"/>
                    </a:lnTo>
                    <a:lnTo>
                      <a:pt x="59" y="96"/>
                    </a:lnTo>
                    <a:lnTo>
                      <a:pt x="54" y="100"/>
                    </a:lnTo>
                    <a:lnTo>
                      <a:pt x="48" y="104"/>
                    </a:lnTo>
                    <a:lnTo>
                      <a:pt x="42" y="105"/>
                    </a:lnTo>
                    <a:lnTo>
                      <a:pt x="35" y="107"/>
                    </a:lnTo>
                    <a:lnTo>
                      <a:pt x="22" y="104"/>
                    </a:lnTo>
                    <a:lnTo>
                      <a:pt x="11" y="96"/>
                    </a:lnTo>
                    <a:lnTo>
                      <a:pt x="6" y="85"/>
                    </a:lnTo>
                    <a:lnTo>
                      <a:pt x="2" y="71"/>
                    </a:lnTo>
                    <a:lnTo>
                      <a:pt x="0" y="53"/>
                    </a:lnTo>
                    <a:close/>
                    <a:moveTo>
                      <a:pt x="14" y="53"/>
                    </a:moveTo>
                    <a:lnTo>
                      <a:pt x="15" y="68"/>
                    </a:lnTo>
                    <a:lnTo>
                      <a:pt x="16" y="79"/>
                    </a:lnTo>
                    <a:lnTo>
                      <a:pt x="20" y="87"/>
                    </a:lnTo>
                    <a:lnTo>
                      <a:pt x="24" y="91"/>
                    </a:lnTo>
                    <a:lnTo>
                      <a:pt x="30" y="93"/>
                    </a:lnTo>
                    <a:lnTo>
                      <a:pt x="35" y="95"/>
                    </a:lnTo>
                    <a:lnTo>
                      <a:pt x="40" y="93"/>
                    </a:lnTo>
                    <a:lnTo>
                      <a:pt x="46" y="91"/>
                    </a:lnTo>
                    <a:lnTo>
                      <a:pt x="50" y="87"/>
                    </a:lnTo>
                    <a:lnTo>
                      <a:pt x="52" y="79"/>
                    </a:lnTo>
                    <a:lnTo>
                      <a:pt x="55" y="68"/>
                    </a:lnTo>
                    <a:lnTo>
                      <a:pt x="55" y="53"/>
                    </a:lnTo>
                    <a:lnTo>
                      <a:pt x="55" y="39"/>
                    </a:lnTo>
                    <a:lnTo>
                      <a:pt x="52" y="27"/>
                    </a:lnTo>
                    <a:lnTo>
                      <a:pt x="50" y="20"/>
                    </a:lnTo>
                    <a:lnTo>
                      <a:pt x="46" y="15"/>
                    </a:lnTo>
                    <a:lnTo>
                      <a:pt x="40" y="12"/>
                    </a:lnTo>
                    <a:lnTo>
                      <a:pt x="35" y="12"/>
                    </a:lnTo>
                    <a:lnTo>
                      <a:pt x="30" y="12"/>
                    </a:lnTo>
                    <a:lnTo>
                      <a:pt x="24" y="15"/>
                    </a:lnTo>
                    <a:lnTo>
                      <a:pt x="20" y="19"/>
                    </a:lnTo>
                    <a:lnTo>
                      <a:pt x="16" y="27"/>
                    </a:lnTo>
                    <a:lnTo>
                      <a:pt x="15" y="39"/>
                    </a:lnTo>
                    <a:lnTo>
                      <a:pt x="14"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493" name="Freeform 4796"/>
              <p:cNvSpPr>
                <a:spLocks noEditPoints="1"/>
              </p:cNvSpPr>
              <p:nvPr/>
            </p:nvSpPr>
            <p:spPr bwMode="auto">
              <a:xfrm>
                <a:off x="4184" y="3775"/>
                <a:ext cx="34" cy="54"/>
              </a:xfrm>
              <a:custGeom>
                <a:avLst/>
                <a:gdLst>
                  <a:gd name="T0" fmla="*/ 0 w 68"/>
                  <a:gd name="T1" fmla="*/ 53 h 107"/>
                  <a:gd name="T2" fmla="*/ 1 w 68"/>
                  <a:gd name="T3" fmla="*/ 36 h 107"/>
                  <a:gd name="T4" fmla="*/ 4 w 68"/>
                  <a:gd name="T5" fmla="*/ 23 h 107"/>
                  <a:gd name="T6" fmla="*/ 6 w 68"/>
                  <a:gd name="T7" fmla="*/ 16 h 107"/>
                  <a:gd name="T8" fmla="*/ 10 w 68"/>
                  <a:gd name="T9" fmla="*/ 9 h 107"/>
                  <a:gd name="T10" fmla="*/ 14 w 68"/>
                  <a:gd name="T11" fmla="*/ 5 h 107"/>
                  <a:gd name="T12" fmla="*/ 20 w 68"/>
                  <a:gd name="T13" fmla="*/ 3 h 107"/>
                  <a:gd name="T14" fmla="*/ 26 w 68"/>
                  <a:gd name="T15" fmla="*/ 0 h 107"/>
                  <a:gd name="T16" fmla="*/ 34 w 68"/>
                  <a:gd name="T17" fmla="*/ 0 h 107"/>
                  <a:gd name="T18" fmla="*/ 42 w 68"/>
                  <a:gd name="T19" fmla="*/ 0 h 107"/>
                  <a:gd name="T20" fmla="*/ 49 w 68"/>
                  <a:gd name="T21" fmla="*/ 3 h 107"/>
                  <a:gd name="T22" fmla="*/ 53 w 68"/>
                  <a:gd name="T23" fmla="*/ 5 h 107"/>
                  <a:gd name="T24" fmla="*/ 57 w 68"/>
                  <a:gd name="T25" fmla="*/ 9 h 107"/>
                  <a:gd name="T26" fmla="*/ 60 w 68"/>
                  <a:gd name="T27" fmla="*/ 12 h 107"/>
                  <a:gd name="T28" fmla="*/ 64 w 68"/>
                  <a:gd name="T29" fmla="*/ 20 h 107"/>
                  <a:gd name="T30" fmla="*/ 67 w 68"/>
                  <a:gd name="T31" fmla="*/ 28 h 107"/>
                  <a:gd name="T32" fmla="*/ 68 w 68"/>
                  <a:gd name="T33" fmla="*/ 39 h 107"/>
                  <a:gd name="T34" fmla="*/ 68 w 68"/>
                  <a:gd name="T35" fmla="*/ 53 h 107"/>
                  <a:gd name="T36" fmla="*/ 68 w 68"/>
                  <a:gd name="T37" fmla="*/ 69 h 107"/>
                  <a:gd name="T38" fmla="*/ 64 w 68"/>
                  <a:gd name="T39" fmla="*/ 83 h 107"/>
                  <a:gd name="T40" fmla="*/ 61 w 68"/>
                  <a:gd name="T41" fmla="*/ 91 h 107"/>
                  <a:gd name="T42" fmla="*/ 57 w 68"/>
                  <a:gd name="T43" fmla="*/ 96 h 107"/>
                  <a:gd name="T44" fmla="*/ 53 w 68"/>
                  <a:gd name="T45" fmla="*/ 100 h 107"/>
                  <a:gd name="T46" fmla="*/ 48 w 68"/>
                  <a:gd name="T47" fmla="*/ 104 h 107"/>
                  <a:gd name="T48" fmla="*/ 41 w 68"/>
                  <a:gd name="T49" fmla="*/ 105 h 107"/>
                  <a:gd name="T50" fmla="*/ 34 w 68"/>
                  <a:gd name="T51" fmla="*/ 107 h 107"/>
                  <a:gd name="T52" fmla="*/ 20 w 68"/>
                  <a:gd name="T53" fmla="*/ 104 h 107"/>
                  <a:gd name="T54" fmla="*/ 10 w 68"/>
                  <a:gd name="T55" fmla="*/ 96 h 107"/>
                  <a:gd name="T56" fmla="*/ 4 w 68"/>
                  <a:gd name="T57" fmla="*/ 85 h 107"/>
                  <a:gd name="T58" fmla="*/ 1 w 68"/>
                  <a:gd name="T59" fmla="*/ 71 h 107"/>
                  <a:gd name="T60" fmla="*/ 0 w 68"/>
                  <a:gd name="T61" fmla="*/ 53 h 107"/>
                  <a:gd name="T62" fmla="*/ 13 w 68"/>
                  <a:gd name="T63" fmla="*/ 53 h 107"/>
                  <a:gd name="T64" fmla="*/ 14 w 68"/>
                  <a:gd name="T65" fmla="*/ 68 h 107"/>
                  <a:gd name="T66" fmla="*/ 16 w 68"/>
                  <a:gd name="T67" fmla="*/ 79 h 107"/>
                  <a:gd name="T68" fmla="*/ 20 w 68"/>
                  <a:gd name="T69" fmla="*/ 87 h 107"/>
                  <a:gd name="T70" fmla="*/ 24 w 68"/>
                  <a:gd name="T71" fmla="*/ 91 h 107"/>
                  <a:gd name="T72" fmla="*/ 28 w 68"/>
                  <a:gd name="T73" fmla="*/ 93 h 107"/>
                  <a:gd name="T74" fmla="*/ 34 w 68"/>
                  <a:gd name="T75" fmla="*/ 95 h 107"/>
                  <a:gd name="T76" fmla="*/ 40 w 68"/>
                  <a:gd name="T77" fmla="*/ 93 h 107"/>
                  <a:gd name="T78" fmla="*/ 44 w 68"/>
                  <a:gd name="T79" fmla="*/ 91 h 107"/>
                  <a:gd name="T80" fmla="*/ 49 w 68"/>
                  <a:gd name="T81" fmla="*/ 87 h 107"/>
                  <a:gd name="T82" fmla="*/ 52 w 68"/>
                  <a:gd name="T83" fmla="*/ 79 h 107"/>
                  <a:gd name="T84" fmla="*/ 54 w 68"/>
                  <a:gd name="T85" fmla="*/ 68 h 107"/>
                  <a:gd name="T86" fmla="*/ 54 w 68"/>
                  <a:gd name="T87" fmla="*/ 53 h 107"/>
                  <a:gd name="T88" fmla="*/ 54 w 68"/>
                  <a:gd name="T89" fmla="*/ 39 h 107"/>
                  <a:gd name="T90" fmla="*/ 52 w 68"/>
                  <a:gd name="T91" fmla="*/ 27 h 107"/>
                  <a:gd name="T92" fmla="*/ 49 w 68"/>
                  <a:gd name="T93" fmla="*/ 20 h 107"/>
                  <a:gd name="T94" fmla="*/ 45 w 68"/>
                  <a:gd name="T95" fmla="*/ 15 h 107"/>
                  <a:gd name="T96" fmla="*/ 40 w 68"/>
                  <a:gd name="T97" fmla="*/ 12 h 107"/>
                  <a:gd name="T98" fmla="*/ 33 w 68"/>
                  <a:gd name="T99" fmla="*/ 12 h 107"/>
                  <a:gd name="T100" fmla="*/ 28 w 68"/>
                  <a:gd name="T101" fmla="*/ 12 h 107"/>
                  <a:gd name="T102" fmla="*/ 24 w 68"/>
                  <a:gd name="T103" fmla="*/ 15 h 107"/>
                  <a:gd name="T104" fmla="*/ 20 w 68"/>
                  <a:gd name="T105" fmla="*/ 19 h 107"/>
                  <a:gd name="T106" fmla="*/ 16 w 68"/>
                  <a:gd name="T107" fmla="*/ 27 h 107"/>
                  <a:gd name="T108" fmla="*/ 14 w 68"/>
                  <a:gd name="T109" fmla="*/ 39 h 107"/>
                  <a:gd name="T110" fmla="*/ 13 w 68"/>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7">
                    <a:moveTo>
                      <a:pt x="0" y="53"/>
                    </a:moveTo>
                    <a:lnTo>
                      <a:pt x="1" y="36"/>
                    </a:lnTo>
                    <a:lnTo>
                      <a:pt x="4" y="23"/>
                    </a:lnTo>
                    <a:lnTo>
                      <a:pt x="6" y="16"/>
                    </a:lnTo>
                    <a:lnTo>
                      <a:pt x="10" y="9"/>
                    </a:lnTo>
                    <a:lnTo>
                      <a:pt x="14" y="5"/>
                    </a:lnTo>
                    <a:lnTo>
                      <a:pt x="20" y="3"/>
                    </a:lnTo>
                    <a:lnTo>
                      <a:pt x="26" y="0"/>
                    </a:lnTo>
                    <a:lnTo>
                      <a:pt x="34" y="0"/>
                    </a:lnTo>
                    <a:lnTo>
                      <a:pt x="42" y="0"/>
                    </a:lnTo>
                    <a:lnTo>
                      <a:pt x="49" y="3"/>
                    </a:lnTo>
                    <a:lnTo>
                      <a:pt x="53" y="5"/>
                    </a:lnTo>
                    <a:lnTo>
                      <a:pt x="57" y="9"/>
                    </a:lnTo>
                    <a:lnTo>
                      <a:pt x="60" y="12"/>
                    </a:lnTo>
                    <a:lnTo>
                      <a:pt x="64" y="20"/>
                    </a:lnTo>
                    <a:lnTo>
                      <a:pt x="67" y="28"/>
                    </a:lnTo>
                    <a:lnTo>
                      <a:pt x="68" y="39"/>
                    </a:lnTo>
                    <a:lnTo>
                      <a:pt x="68" y="53"/>
                    </a:lnTo>
                    <a:lnTo>
                      <a:pt x="68" y="69"/>
                    </a:lnTo>
                    <a:lnTo>
                      <a:pt x="64" y="83"/>
                    </a:lnTo>
                    <a:lnTo>
                      <a:pt x="61" y="91"/>
                    </a:lnTo>
                    <a:lnTo>
                      <a:pt x="57" y="96"/>
                    </a:lnTo>
                    <a:lnTo>
                      <a:pt x="53" y="100"/>
                    </a:lnTo>
                    <a:lnTo>
                      <a:pt x="48" y="104"/>
                    </a:lnTo>
                    <a:lnTo>
                      <a:pt x="41" y="105"/>
                    </a:lnTo>
                    <a:lnTo>
                      <a:pt x="34" y="107"/>
                    </a:lnTo>
                    <a:lnTo>
                      <a:pt x="20" y="104"/>
                    </a:lnTo>
                    <a:lnTo>
                      <a:pt x="10" y="96"/>
                    </a:lnTo>
                    <a:lnTo>
                      <a:pt x="4" y="85"/>
                    </a:lnTo>
                    <a:lnTo>
                      <a:pt x="1" y="71"/>
                    </a:lnTo>
                    <a:lnTo>
                      <a:pt x="0" y="53"/>
                    </a:lnTo>
                    <a:close/>
                    <a:moveTo>
                      <a:pt x="13" y="53"/>
                    </a:moveTo>
                    <a:lnTo>
                      <a:pt x="14" y="68"/>
                    </a:lnTo>
                    <a:lnTo>
                      <a:pt x="16" y="79"/>
                    </a:lnTo>
                    <a:lnTo>
                      <a:pt x="20" y="87"/>
                    </a:lnTo>
                    <a:lnTo>
                      <a:pt x="24" y="91"/>
                    </a:lnTo>
                    <a:lnTo>
                      <a:pt x="28" y="93"/>
                    </a:lnTo>
                    <a:lnTo>
                      <a:pt x="34" y="95"/>
                    </a:lnTo>
                    <a:lnTo>
                      <a:pt x="40" y="93"/>
                    </a:lnTo>
                    <a:lnTo>
                      <a:pt x="44" y="91"/>
                    </a:lnTo>
                    <a:lnTo>
                      <a:pt x="49" y="87"/>
                    </a:lnTo>
                    <a:lnTo>
                      <a:pt x="52" y="79"/>
                    </a:lnTo>
                    <a:lnTo>
                      <a:pt x="54" y="68"/>
                    </a:lnTo>
                    <a:lnTo>
                      <a:pt x="54" y="53"/>
                    </a:lnTo>
                    <a:lnTo>
                      <a:pt x="54" y="39"/>
                    </a:lnTo>
                    <a:lnTo>
                      <a:pt x="52" y="27"/>
                    </a:lnTo>
                    <a:lnTo>
                      <a:pt x="49" y="20"/>
                    </a:lnTo>
                    <a:lnTo>
                      <a:pt x="45" y="15"/>
                    </a:lnTo>
                    <a:lnTo>
                      <a:pt x="40" y="12"/>
                    </a:lnTo>
                    <a:lnTo>
                      <a:pt x="33" y="12"/>
                    </a:lnTo>
                    <a:lnTo>
                      <a:pt x="28" y="12"/>
                    </a:lnTo>
                    <a:lnTo>
                      <a:pt x="24" y="15"/>
                    </a:lnTo>
                    <a:lnTo>
                      <a:pt x="20" y="19"/>
                    </a:lnTo>
                    <a:lnTo>
                      <a:pt x="16" y="27"/>
                    </a:lnTo>
                    <a:lnTo>
                      <a:pt x="14" y="39"/>
                    </a:lnTo>
                    <a:lnTo>
                      <a:pt x="13"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494" name="Line 4797"/>
              <p:cNvSpPr>
                <a:spLocks noChangeShapeType="1"/>
              </p:cNvSpPr>
              <p:nvPr/>
            </p:nvSpPr>
            <p:spPr bwMode="auto">
              <a:xfrm flipV="1">
                <a:off x="4405" y="37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5" name="Line 4798"/>
              <p:cNvSpPr>
                <a:spLocks noChangeShapeType="1"/>
              </p:cNvSpPr>
              <p:nvPr/>
            </p:nvSpPr>
            <p:spPr bwMode="auto">
              <a:xfrm flipV="1">
                <a:off x="4405" y="37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6" name="Line 4799"/>
              <p:cNvSpPr>
                <a:spLocks noChangeShapeType="1"/>
              </p:cNvSpPr>
              <p:nvPr/>
            </p:nvSpPr>
            <p:spPr bwMode="auto">
              <a:xfrm flipV="1">
                <a:off x="4405" y="370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7" name="Line 4800"/>
              <p:cNvSpPr>
                <a:spLocks noChangeShapeType="1"/>
              </p:cNvSpPr>
              <p:nvPr/>
            </p:nvSpPr>
            <p:spPr bwMode="auto">
              <a:xfrm flipV="1">
                <a:off x="4405" y="3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8" name="Line 4801"/>
              <p:cNvSpPr>
                <a:spLocks noChangeShapeType="1"/>
              </p:cNvSpPr>
              <p:nvPr/>
            </p:nvSpPr>
            <p:spPr bwMode="auto">
              <a:xfrm flipV="1">
                <a:off x="4405" y="369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99" name="Line 4802"/>
              <p:cNvSpPr>
                <a:spLocks noChangeShapeType="1"/>
              </p:cNvSpPr>
              <p:nvPr/>
            </p:nvSpPr>
            <p:spPr bwMode="auto">
              <a:xfrm flipV="1">
                <a:off x="4405" y="36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0" name="Line 4803"/>
              <p:cNvSpPr>
                <a:spLocks noChangeShapeType="1"/>
              </p:cNvSpPr>
              <p:nvPr/>
            </p:nvSpPr>
            <p:spPr bwMode="auto">
              <a:xfrm flipV="1">
                <a:off x="4405" y="36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1" name="Line 4804"/>
              <p:cNvSpPr>
                <a:spLocks noChangeShapeType="1"/>
              </p:cNvSpPr>
              <p:nvPr/>
            </p:nvSpPr>
            <p:spPr bwMode="auto">
              <a:xfrm flipV="1">
                <a:off x="4405" y="36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2" name="Line 4805"/>
              <p:cNvSpPr>
                <a:spLocks noChangeShapeType="1"/>
              </p:cNvSpPr>
              <p:nvPr/>
            </p:nvSpPr>
            <p:spPr bwMode="auto">
              <a:xfrm flipV="1">
                <a:off x="4405" y="365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3" name="Line 4806"/>
              <p:cNvSpPr>
                <a:spLocks noChangeShapeType="1"/>
              </p:cNvSpPr>
              <p:nvPr/>
            </p:nvSpPr>
            <p:spPr bwMode="auto">
              <a:xfrm flipV="1">
                <a:off x="4405" y="3645"/>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4" name="Line 4807"/>
              <p:cNvSpPr>
                <a:spLocks noChangeShapeType="1"/>
              </p:cNvSpPr>
              <p:nvPr/>
            </p:nvSpPr>
            <p:spPr bwMode="auto">
              <a:xfrm flipV="1">
                <a:off x="4405" y="36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5" name="Line 4808"/>
              <p:cNvSpPr>
                <a:spLocks noChangeShapeType="1"/>
              </p:cNvSpPr>
              <p:nvPr/>
            </p:nvSpPr>
            <p:spPr bwMode="auto">
              <a:xfrm flipV="1">
                <a:off x="4405" y="36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6" name="Line 4809"/>
              <p:cNvSpPr>
                <a:spLocks noChangeShapeType="1"/>
              </p:cNvSpPr>
              <p:nvPr/>
            </p:nvSpPr>
            <p:spPr bwMode="auto">
              <a:xfrm flipV="1">
                <a:off x="4405" y="3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7" name="Line 4810"/>
              <p:cNvSpPr>
                <a:spLocks noChangeShapeType="1"/>
              </p:cNvSpPr>
              <p:nvPr/>
            </p:nvSpPr>
            <p:spPr bwMode="auto">
              <a:xfrm flipV="1">
                <a:off x="4405" y="360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8" name="Line 4811"/>
              <p:cNvSpPr>
                <a:spLocks noChangeShapeType="1"/>
              </p:cNvSpPr>
              <p:nvPr/>
            </p:nvSpPr>
            <p:spPr bwMode="auto">
              <a:xfrm flipV="1">
                <a:off x="4405" y="359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09" name="Line 4812"/>
              <p:cNvSpPr>
                <a:spLocks noChangeShapeType="1"/>
              </p:cNvSpPr>
              <p:nvPr/>
            </p:nvSpPr>
            <p:spPr bwMode="auto">
              <a:xfrm flipV="1">
                <a:off x="4405" y="35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0" name="Line 4813"/>
              <p:cNvSpPr>
                <a:spLocks noChangeShapeType="1"/>
              </p:cNvSpPr>
              <p:nvPr/>
            </p:nvSpPr>
            <p:spPr bwMode="auto">
              <a:xfrm flipV="1">
                <a:off x="4405" y="35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1" name="Line 4814"/>
              <p:cNvSpPr>
                <a:spLocks noChangeShapeType="1"/>
              </p:cNvSpPr>
              <p:nvPr/>
            </p:nvSpPr>
            <p:spPr bwMode="auto">
              <a:xfrm flipV="1">
                <a:off x="4405" y="35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2" name="Line 4815"/>
              <p:cNvSpPr>
                <a:spLocks noChangeShapeType="1"/>
              </p:cNvSpPr>
              <p:nvPr/>
            </p:nvSpPr>
            <p:spPr bwMode="auto">
              <a:xfrm flipV="1">
                <a:off x="4405" y="356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3" name="Line 4816"/>
              <p:cNvSpPr>
                <a:spLocks noChangeShapeType="1"/>
              </p:cNvSpPr>
              <p:nvPr/>
            </p:nvSpPr>
            <p:spPr bwMode="auto">
              <a:xfrm flipV="1">
                <a:off x="4405" y="3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4" name="Line 4817"/>
              <p:cNvSpPr>
                <a:spLocks noChangeShapeType="1"/>
              </p:cNvSpPr>
              <p:nvPr/>
            </p:nvSpPr>
            <p:spPr bwMode="auto">
              <a:xfrm flipV="1">
                <a:off x="4405" y="35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5" name="Line 4818"/>
              <p:cNvSpPr>
                <a:spLocks noChangeShapeType="1"/>
              </p:cNvSpPr>
              <p:nvPr/>
            </p:nvSpPr>
            <p:spPr bwMode="auto">
              <a:xfrm flipV="1">
                <a:off x="4405" y="35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6" name="Line 4819"/>
              <p:cNvSpPr>
                <a:spLocks noChangeShapeType="1"/>
              </p:cNvSpPr>
              <p:nvPr/>
            </p:nvSpPr>
            <p:spPr bwMode="auto">
              <a:xfrm flipV="1">
                <a:off x="4405" y="35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7" name="Line 4820"/>
              <p:cNvSpPr>
                <a:spLocks noChangeShapeType="1"/>
              </p:cNvSpPr>
              <p:nvPr/>
            </p:nvSpPr>
            <p:spPr bwMode="auto">
              <a:xfrm flipV="1">
                <a:off x="4405" y="35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8" name="Line 4821"/>
              <p:cNvSpPr>
                <a:spLocks noChangeShapeType="1"/>
              </p:cNvSpPr>
              <p:nvPr/>
            </p:nvSpPr>
            <p:spPr bwMode="auto">
              <a:xfrm flipV="1">
                <a:off x="4405" y="350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19" name="Line 4822"/>
              <p:cNvSpPr>
                <a:spLocks noChangeShapeType="1"/>
              </p:cNvSpPr>
              <p:nvPr/>
            </p:nvSpPr>
            <p:spPr bwMode="auto">
              <a:xfrm flipV="1">
                <a:off x="4405" y="349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0" name="Line 4823"/>
              <p:cNvSpPr>
                <a:spLocks noChangeShapeType="1"/>
              </p:cNvSpPr>
              <p:nvPr/>
            </p:nvSpPr>
            <p:spPr bwMode="auto">
              <a:xfrm flipV="1">
                <a:off x="4405" y="34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1" name="Line 4824"/>
              <p:cNvSpPr>
                <a:spLocks noChangeShapeType="1"/>
              </p:cNvSpPr>
              <p:nvPr/>
            </p:nvSpPr>
            <p:spPr bwMode="auto">
              <a:xfrm flipV="1">
                <a:off x="4405" y="34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2" name="Line 4825"/>
              <p:cNvSpPr>
                <a:spLocks noChangeShapeType="1"/>
              </p:cNvSpPr>
              <p:nvPr/>
            </p:nvSpPr>
            <p:spPr bwMode="auto">
              <a:xfrm flipV="1">
                <a:off x="4405" y="347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3" name="Line 4826"/>
              <p:cNvSpPr>
                <a:spLocks noChangeShapeType="1"/>
              </p:cNvSpPr>
              <p:nvPr/>
            </p:nvSpPr>
            <p:spPr bwMode="auto">
              <a:xfrm flipV="1">
                <a:off x="4405" y="346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4" name="Line 4827"/>
              <p:cNvSpPr>
                <a:spLocks noChangeShapeType="1"/>
              </p:cNvSpPr>
              <p:nvPr/>
            </p:nvSpPr>
            <p:spPr bwMode="auto">
              <a:xfrm flipV="1">
                <a:off x="4405" y="345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5" name="Line 4828"/>
              <p:cNvSpPr>
                <a:spLocks noChangeShapeType="1"/>
              </p:cNvSpPr>
              <p:nvPr/>
            </p:nvSpPr>
            <p:spPr bwMode="auto">
              <a:xfrm flipV="1">
                <a:off x="4405" y="34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6" name="Line 4829"/>
              <p:cNvSpPr>
                <a:spLocks noChangeShapeType="1"/>
              </p:cNvSpPr>
              <p:nvPr/>
            </p:nvSpPr>
            <p:spPr bwMode="auto">
              <a:xfrm flipV="1">
                <a:off x="4405" y="34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7" name="Line 4830"/>
              <p:cNvSpPr>
                <a:spLocks noChangeShapeType="1"/>
              </p:cNvSpPr>
              <p:nvPr/>
            </p:nvSpPr>
            <p:spPr bwMode="auto">
              <a:xfrm flipV="1">
                <a:off x="4405" y="34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8" name="Line 4831"/>
              <p:cNvSpPr>
                <a:spLocks noChangeShapeType="1"/>
              </p:cNvSpPr>
              <p:nvPr/>
            </p:nvSpPr>
            <p:spPr bwMode="auto">
              <a:xfrm flipV="1">
                <a:off x="4405" y="341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29" name="Line 4832"/>
              <p:cNvSpPr>
                <a:spLocks noChangeShapeType="1"/>
              </p:cNvSpPr>
              <p:nvPr/>
            </p:nvSpPr>
            <p:spPr bwMode="auto">
              <a:xfrm flipV="1">
                <a:off x="4405" y="340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0" name="Line 4833"/>
              <p:cNvSpPr>
                <a:spLocks noChangeShapeType="1"/>
              </p:cNvSpPr>
              <p:nvPr/>
            </p:nvSpPr>
            <p:spPr bwMode="auto">
              <a:xfrm flipV="1">
                <a:off x="4405" y="33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1" name="Line 4834"/>
              <p:cNvSpPr>
                <a:spLocks noChangeShapeType="1"/>
              </p:cNvSpPr>
              <p:nvPr/>
            </p:nvSpPr>
            <p:spPr bwMode="auto">
              <a:xfrm flipV="1">
                <a:off x="4405" y="33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2" name="Line 4835"/>
              <p:cNvSpPr>
                <a:spLocks noChangeShapeType="1"/>
              </p:cNvSpPr>
              <p:nvPr/>
            </p:nvSpPr>
            <p:spPr bwMode="auto">
              <a:xfrm flipV="1">
                <a:off x="4405" y="33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3" name="Line 4836"/>
              <p:cNvSpPr>
                <a:spLocks noChangeShapeType="1"/>
              </p:cNvSpPr>
              <p:nvPr/>
            </p:nvSpPr>
            <p:spPr bwMode="auto">
              <a:xfrm flipV="1">
                <a:off x="4405" y="33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4" name="Line 4837"/>
              <p:cNvSpPr>
                <a:spLocks noChangeShapeType="1"/>
              </p:cNvSpPr>
              <p:nvPr/>
            </p:nvSpPr>
            <p:spPr bwMode="auto">
              <a:xfrm flipV="1">
                <a:off x="4405" y="33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5" name="Line 4838"/>
              <p:cNvSpPr>
                <a:spLocks noChangeShapeType="1"/>
              </p:cNvSpPr>
              <p:nvPr/>
            </p:nvSpPr>
            <p:spPr bwMode="auto">
              <a:xfrm flipV="1">
                <a:off x="4405" y="3351"/>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6" name="Line 4839"/>
              <p:cNvSpPr>
                <a:spLocks noChangeShapeType="1"/>
              </p:cNvSpPr>
              <p:nvPr/>
            </p:nvSpPr>
            <p:spPr bwMode="auto">
              <a:xfrm flipV="1">
                <a:off x="4405" y="334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7" name="Line 4840"/>
              <p:cNvSpPr>
                <a:spLocks noChangeShapeType="1"/>
              </p:cNvSpPr>
              <p:nvPr/>
            </p:nvSpPr>
            <p:spPr bwMode="auto">
              <a:xfrm flipV="1">
                <a:off x="4405" y="33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8" name="Line 4841"/>
              <p:cNvSpPr>
                <a:spLocks noChangeShapeType="1"/>
              </p:cNvSpPr>
              <p:nvPr/>
            </p:nvSpPr>
            <p:spPr bwMode="auto">
              <a:xfrm flipV="1">
                <a:off x="4405" y="33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39" name="Line 4842"/>
              <p:cNvSpPr>
                <a:spLocks noChangeShapeType="1"/>
              </p:cNvSpPr>
              <p:nvPr/>
            </p:nvSpPr>
            <p:spPr bwMode="auto">
              <a:xfrm flipV="1">
                <a:off x="4405" y="331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0" name="Line 4843"/>
              <p:cNvSpPr>
                <a:spLocks noChangeShapeType="1"/>
              </p:cNvSpPr>
              <p:nvPr/>
            </p:nvSpPr>
            <p:spPr bwMode="auto">
              <a:xfrm flipV="1">
                <a:off x="4405" y="330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1" name="Line 4844"/>
              <p:cNvSpPr>
                <a:spLocks noChangeShapeType="1"/>
              </p:cNvSpPr>
              <p:nvPr/>
            </p:nvSpPr>
            <p:spPr bwMode="auto">
              <a:xfrm flipV="1">
                <a:off x="4405" y="32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2" name="Line 4845"/>
              <p:cNvSpPr>
                <a:spLocks noChangeShapeType="1"/>
              </p:cNvSpPr>
              <p:nvPr/>
            </p:nvSpPr>
            <p:spPr bwMode="auto">
              <a:xfrm flipV="1">
                <a:off x="4405" y="328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3" name="Line 4846"/>
              <p:cNvSpPr>
                <a:spLocks noChangeShapeType="1"/>
              </p:cNvSpPr>
              <p:nvPr/>
            </p:nvSpPr>
            <p:spPr bwMode="auto">
              <a:xfrm flipV="1">
                <a:off x="4405" y="327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4" name="Line 4847"/>
              <p:cNvSpPr>
                <a:spLocks noChangeShapeType="1"/>
              </p:cNvSpPr>
              <p:nvPr/>
            </p:nvSpPr>
            <p:spPr bwMode="auto">
              <a:xfrm flipV="1">
                <a:off x="4405" y="326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5" name="Line 4848"/>
              <p:cNvSpPr>
                <a:spLocks noChangeShapeType="1"/>
              </p:cNvSpPr>
              <p:nvPr/>
            </p:nvSpPr>
            <p:spPr bwMode="auto">
              <a:xfrm flipV="1">
                <a:off x="4405" y="325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6" name="Line 4849"/>
              <p:cNvSpPr>
                <a:spLocks noChangeShapeType="1"/>
              </p:cNvSpPr>
              <p:nvPr/>
            </p:nvSpPr>
            <p:spPr bwMode="auto">
              <a:xfrm flipV="1">
                <a:off x="4405" y="324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7" name="Line 4850"/>
              <p:cNvSpPr>
                <a:spLocks noChangeShapeType="1"/>
              </p:cNvSpPr>
              <p:nvPr/>
            </p:nvSpPr>
            <p:spPr bwMode="auto">
              <a:xfrm flipV="1">
                <a:off x="4405" y="324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8" name="Line 4851"/>
              <p:cNvSpPr>
                <a:spLocks noChangeShapeType="1"/>
              </p:cNvSpPr>
              <p:nvPr/>
            </p:nvSpPr>
            <p:spPr bwMode="auto">
              <a:xfrm flipV="1">
                <a:off x="4405" y="323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49" name="Line 4852"/>
              <p:cNvSpPr>
                <a:spLocks noChangeShapeType="1"/>
              </p:cNvSpPr>
              <p:nvPr/>
            </p:nvSpPr>
            <p:spPr bwMode="auto">
              <a:xfrm flipV="1">
                <a:off x="4405" y="322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0" name="Line 4853"/>
              <p:cNvSpPr>
                <a:spLocks noChangeShapeType="1"/>
              </p:cNvSpPr>
              <p:nvPr/>
            </p:nvSpPr>
            <p:spPr bwMode="auto">
              <a:xfrm flipV="1">
                <a:off x="4405" y="32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1" name="Line 4854"/>
              <p:cNvSpPr>
                <a:spLocks noChangeShapeType="1"/>
              </p:cNvSpPr>
              <p:nvPr/>
            </p:nvSpPr>
            <p:spPr bwMode="auto">
              <a:xfrm flipV="1">
                <a:off x="4405" y="3204"/>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2" name="Line 4855"/>
              <p:cNvSpPr>
                <a:spLocks noChangeShapeType="1"/>
              </p:cNvSpPr>
              <p:nvPr/>
            </p:nvSpPr>
            <p:spPr bwMode="auto">
              <a:xfrm flipV="1">
                <a:off x="4405" y="319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3" name="Line 4856"/>
              <p:cNvSpPr>
                <a:spLocks noChangeShapeType="1"/>
              </p:cNvSpPr>
              <p:nvPr/>
            </p:nvSpPr>
            <p:spPr bwMode="auto">
              <a:xfrm flipV="1">
                <a:off x="4405" y="318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4" name="Line 4857"/>
              <p:cNvSpPr>
                <a:spLocks noChangeShapeType="1"/>
              </p:cNvSpPr>
              <p:nvPr/>
            </p:nvSpPr>
            <p:spPr bwMode="auto">
              <a:xfrm flipV="1">
                <a:off x="4405" y="317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5" name="Line 4858"/>
              <p:cNvSpPr>
                <a:spLocks noChangeShapeType="1"/>
              </p:cNvSpPr>
              <p:nvPr/>
            </p:nvSpPr>
            <p:spPr bwMode="auto">
              <a:xfrm flipV="1">
                <a:off x="4405" y="316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6" name="Line 4859"/>
              <p:cNvSpPr>
                <a:spLocks noChangeShapeType="1"/>
              </p:cNvSpPr>
              <p:nvPr/>
            </p:nvSpPr>
            <p:spPr bwMode="auto">
              <a:xfrm flipV="1">
                <a:off x="4405" y="315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7" name="Line 4860"/>
              <p:cNvSpPr>
                <a:spLocks noChangeShapeType="1"/>
              </p:cNvSpPr>
              <p:nvPr/>
            </p:nvSpPr>
            <p:spPr bwMode="auto">
              <a:xfrm flipV="1">
                <a:off x="4405" y="31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8" name="Line 4861"/>
              <p:cNvSpPr>
                <a:spLocks noChangeShapeType="1"/>
              </p:cNvSpPr>
              <p:nvPr/>
            </p:nvSpPr>
            <p:spPr bwMode="auto">
              <a:xfrm flipV="1">
                <a:off x="4405" y="313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59" name="Line 4862"/>
              <p:cNvSpPr>
                <a:spLocks noChangeShapeType="1"/>
              </p:cNvSpPr>
              <p:nvPr/>
            </p:nvSpPr>
            <p:spPr bwMode="auto">
              <a:xfrm flipV="1">
                <a:off x="4405" y="313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0" name="Line 4863"/>
              <p:cNvSpPr>
                <a:spLocks noChangeShapeType="1"/>
              </p:cNvSpPr>
              <p:nvPr/>
            </p:nvSpPr>
            <p:spPr bwMode="auto">
              <a:xfrm flipV="1">
                <a:off x="4405" y="312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1" name="Line 4864"/>
              <p:cNvSpPr>
                <a:spLocks noChangeShapeType="1"/>
              </p:cNvSpPr>
              <p:nvPr/>
            </p:nvSpPr>
            <p:spPr bwMode="auto">
              <a:xfrm flipV="1">
                <a:off x="4405" y="311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62" name="Line 4865"/>
              <p:cNvSpPr>
                <a:spLocks noChangeShapeType="1"/>
              </p:cNvSpPr>
              <p:nvPr/>
            </p:nvSpPr>
            <p:spPr bwMode="auto">
              <a:xfrm flipV="1">
                <a:off x="4405" y="310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80" name="Group 5067"/>
            <p:cNvGrpSpPr>
              <a:grpSpLocks/>
            </p:cNvGrpSpPr>
            <p:nvPr/>
          </p:nvGrpSpPr>
          <p:grpSpPr bwMode="auto">
            <a:xfrm>
              <a:off x="4342" y="2422"/>
              <a:ext cx="339" cy="1407"/>
              <a:chOff x="4342" y="2422"/>
              <a:chExt cx="339" cy="1407"/>
            </a:xfrm>
          </p:grpSpPr>
          <p:sp>
            <p:nvSpPr>
              <p:cNvPr id="3163" name="Line 4867"/>
              <p:cNvSpPr>
                <a:spLocks noChangeShapeType="1"/>
              </p:cNvSpPr>
              <p:nvPr/>
            </p:nvSpPr>
            <p:spPr bwMode="auto">
              <a:xfrm flipV="1">
                <a:off x="4405" y="309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4" name="Line 4868"/>
              <p:cNvSpPr>
                <a:spLocks noChangeShapeType="1"/>
              </p:cNvSpPr>
              <p:nvPr/>
            </p:nvSpPr>
            <p:spPr bwMode="auto">
              <a:xfrm flipV="1">
                <a:off x="4405" y="308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5" name="Line 4869"/>
              <p:cNvSpPr>
                <a:spLocks noChangeShapeType="1"/>
              </p:cNvSpPr>
              <p:nvPr/>
            </p:nvSpPr>
            <p:spPr bwMode="auto">
              <a:xfrm flipV="1">
                <a:off x="4405" y="307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6" name="Line 4870"/>
              <p:cNvSpPr>
                <a:spLocks noChangeShapeType="1"/>
              </p:cNvSpPr>
              <p:nvPr/>
            </p:nvSpPr>
            <p:spPr bwMode="auto">
              <a:xfrm flipV="1">
                <a:off x="4405" y="306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7" name="Line 4871"/>
              <p:cNvSpPr>
                <a:spLocks noChangeShapeType="1"/>
              </p:cNvSpPr>
              <p:nvPr/>
            </p:nvSpPr>
            <p:spPr bwMode="auto">
              <a:xfrm flipV="1">
                <a:off x="4405" y="305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8" name="Line 4872"/>
              <p:cNvSpPr>
                <a:spLocks noChangeShapeType="1"/>
              </p:cNvSpPr>
              <p:nvPr/>
            </p:nvSpPr>
            <p:spPr bwMode="auto">
              <a:xfrm flipV="1">
                <a:off x="4405"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9" name="Line 4873"/>
              <p:cNvSpPr>
                <a:spLocks noChangeShapeType="1"/>
              </p:cNvSpPr>
              <p:nvPr/>
            </p:nvSpPr>
            <p:spPr bwMode="auto">
              <a:xfrm flipV="1">
                <a:off x="4405" y="303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0" name="Line 4874"/>
              <p:cNvSpPr>
                <a:spLocks noChangeShapeType="1"/>
              </p:cNvSpPr>
              <p:nvPr/>
            </p:nvSpPr>
            <p:spPr bwMode="auto">
              <a:xfrm flipV="1">
                <a:off x="4405" y="302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1" name="Line 4875"/>
              <p:cNvSpPr>
                <a:spLocks noChangeShapeType="1"/>
              </p:cNvSpPr>
              <p:nvPr/>
            </p:nvSpPr>
            <p:spPr bwMode="auto">
              <a:xfrm flipV="1">
                <a:off x="4405" y="302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2" name="Line 4876"/>
              <p:cNvSpPr>
                <a:spLocks noChangeShapeType="1"/>
              </p:cNvSpPr>
              <p:nvPr/>
            </p:nvSpPr>
            <p:spPr bwMode="auto">
              <a:xfrm flipV="1">
                <a:off x="4405" y="301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3" name="Line 4877"/>
              <p:cNvSpPr>
                <a:spLocks noChangeShapeType="1"/>
              </p:cNvSpPr>
              <p:nvPr/>
            </p:nvSpPr>
            <p:spPr bwMode="auto">
              <a:xfrm flipV="1">
                <a:off x="4405" y="300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4" name="Line 4878"/>
              <p:cNvSpPr>
                <a:spLocks noChangeShapeType="1"/>
              </p:cNvSpPr>
              <p:nvPr/>
            </p:nvSpPr>
            <p:spPr bwMode="auto">
              <a:xfrm flipV="1">
                <a:off x="4405" y="299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5" name="Line 4879"/>
              <p:cNvSpPr>
                <a:spLocks noChangeShapeType="1"/>
              </p:cNvSpPr>
              <p:nvPr/>
            </p:nvSpPr>
            <p:spPr bwMode="auto">
              <a:xfrm flipV="1">
                <a:off x="4405" y="298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6" name="Line 4880"/>
              <p:cNvSpPr>
                <a:spLocks noChangeShapeType="1"/>
              </p:cNvSpPr>
              <p:nvPr/>
            </p:nvSpPr>
            <p:spPr bwMode="auto">
              <a:xfrm flipV="1">
                <a:off x="4405" y="297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7" name="Line 4881"/>
              <p:cNvSpPr>
                <a:spLocks noChangeShapeType="1"/>
              </p:cNvSpPr>
              <p:nvPr/>
            </p:nvSpPr>
            <p:spPr bwMode="auto">
              <a:xfrm flipV="1">
                <a:off x="4405" y="296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8" name="Line 4882"/>
              <p:cNvSpPr>
                <a:spLocks noChangeShapeType="1"/>
              </p:cNvSpPr>
              <p:nvPr/>
            </p:nvSpPr>
            <p:spPr bwMode="auto">
              <a:xfrm flipV="1">
                <a:off x="4405" y="2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9" name="Line 4883"/>
              <p:cNvSpPr>
                <a:spLocks noChangeShapeType="1"/>
              </p:cNvSpPr>
              <p:nvPr/>
            </p:nvSpPr>
            <p:spPr bwMode="auto">
              <a:xfrm flipV="1">
                <a:off x="4405" y="294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0" name="Line 4884"/>
              <p:cNvSpPr>
                <a:spLocks noChangeShapeType="1"/>
              </p:cNvSpPr>
              <p:nvPr/>
            </p:nvSpPr>
            <p:spPr bwMode="auto">
              <a:xfrm flipV="1">
                <a:off x="4405" y="293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1" name="Line 4885"/>
              <p:cNvSpPr>
                <a:spLocks noChangeShapeType="1"/>
              </p:cNvSpPr>
              <p:nvPr/>
            </p:nvSpPr>
            <p:spPr bwMode="auto">
              <a:xfrm flipV="1">
                <a:off x="4405" y="292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2" name="Line 4886"/>
              <p:cNvSpPr>
                <a:spLocks noChangeShapeType="1"/>
              </p:cNvSpPr>
              <p:nvPr/>
            </p:nvSpPr>
            <p:spPr bwMode="auto">
              <a:xfrm flipV="1">
                <a:off x="4405" y="291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3" name="Line 4887"/>
              <p:cNvSpPr>
                <a:spLocks noChangeShapeType="1"/>
              </p:cNvSpPr>
              <p:nvPr/>
            </p:nvSpPr>
            <p:spPr bwMode="auto">
              <a:xfrm flipV="1">
                <a:off x="4405" y="291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4" name="Line 4888"/>
              <p:cNvSpPr>
                <a:spLocks noChangeShapeType="1"/>
              </p:cNvSpPr>
              <p:nvPr/>
            </p:nvSpPr>
            <p:spPr bwMode="auto">
              <a:xfrm flipV="1">
                <a:off x="4405"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5" name="Line 4889"/>
              <p:cNvSpPr>
                <a:spLocks noChangeShapeType="1"/>
              </p:cNvSpPr>
              <p:nvPr/>
            </p:nvSpPr>
            <p:spPr bwMode="auto">
              <a:xfrm flipV="1">
                <a:off x="4405" y="289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6" name="Line 4890"/>
              <p:cNvSpPr>
                <a:spLocks noChangeShapeType="1"/>
              </p:cNvSpPr>
              <p:nvPr/>
            </p:nvSpPr>
            <p:spPr bwMode="auto">
              <a:xfrm flipV="1">
                <a:off x="4405" y="288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7" name="Line 4891"/>
              <p:cNvSpPr>
                <a:spLocks noChangeShapeType="1"/>
              </p:cNvSpPr>
              <p:nvPr/>
            </p:nvSpPr>
            <p:spPr bwMode="auto">
              <a:xfrm flipV="1">
                <a:off x="4405" y="287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8" name="Line 4892"/>
              <p:cNvSpPr>
                <a:spLocks noChangeShapeType="1"/>
              </p:cNvSpPr>
              <p:nvPr/>
            </p:nvSpPr>
            <p:spPr bwMode="auto">
              <a:xfrm flipV="1">
                <a:off x="4405" y="286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89" name="Line 4893"/>
              <p:cNvSpPr>
                <a:spLocks noChangeShapeType="1"/>
              </p:cNvSpPr>
              <p:nvPr/>
            </p:nvSpPr>
            <p:spPr bwMode="auto">
              <a:xfrm flipV="1">
                <a:off x="4405" y="285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0" name="Line 4894"/>
              <p:cNvSpPr>
                <a:spLocks noChangeShapeType="1"/>
              </p:cNvSpPr>
              <p:nvPr/>
            </p:nvSpPr>
            <p:spPr bwMode="auto">
              <a:xfrm flipV="1">
                <a:off x="4405" y="284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1" name="Line 4895"/>
              <p:cNvSpPr>
                <a:spLocks noChangeShapeType="1"/>
              </p:cNvSpPr>
              <p:nvPr/>
            </p:nvSpPr>
            <p:spPr bwMode="auto">
              <a:xfrm flipV="1">
                <a:off x="4405" y="283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2" name="Line 4896"/>
              <p:cNvSpPr>
                <a:spLocks noChangeShapeType="1"/>
              </p:cNvSpPr>
              <p:nvPr/>
            </p:nvSpPr>
            <p:spPr bwMode="auto">
              <a:xfrm flipV="1">
                <a:off x="4405" y="28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3" name="Line 4897"/>
              <p:cNvSpPr>
                <a:spLocks noChangeShapeType="1"/>
              </p:cNvSpPr>
              <p:nvPr/>
            </p:nvSpPr>
            <p:spPr bwMode="auto">
              <a:xfrm flipV="1">
                <a:off x="4405" y="28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4" name="Line 4898"/>
              <p:cNvSpPr>
                <a:spLocks noChangeShapeType="1"/>
              </p:cNvSpPr>
              <p:nvPr/>
            </p:nvSpPr>
            <p:spPr bwMode="auto">
              <a:xfrm flipV="1">
                <a:off x="4405" y="2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5" name="Line 4899"/>
              <p:cNvSpPr>
                <a:spLocks noChangeShapeType="1"/>
              </p:cNvSpPr>
              <p:nvPr/>
            </p:nvSpPr>
            <p:spPr bwMode="auto">
              <a:xfrm flipV="1">
                <a:off x="4405" y="280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6" name="Line 4900"/>
              <p:cNvSpPr>
                <a:spLocks noChangeShapeType="1"/>
              </p:cNvSpPr>
              <p:nvPr/>
            </p:nvSpPr>
            <p:spPr bwMode="auto">
              <a:xfrm flipV="1">
                <a:off x="4405" y="279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7" name="Line 4901"/>
              <p:cNvSpPr>
                <a:spLocks noChangeShapeType="1"/>
              </p:cNvSpPr>
              <p:nvPr/>
            </p:nvSpPr>
            <p:spPr bwMode="auto">
              <a:xfrm flipV="1">
                <a:off x="4405" y="27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8" name="Line 4902"/>
              <p:cNvSpPr>
                <a:spLocks noChangeShapeType="1"/>
              </p:cNvSpPr>
              <p:nvPr/>
            </p:nvSpPr>
            <p:spPr bwMode="auto">
              <a:xfrm flipV="1">
                <a:off x="4405" y="27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99" name="Line 4903"/>
              <p:cNvSpPr>
                <a:spLocks noChangeShapeType="1"/>
              </p:cNvSpPr>
              <p:nvPr/>
            </p:nvSpPr>
            <p:spPr bwMode="auto">
              <a:xfrm flipV="1">
                <a:off x="4405" y="27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0" name="Line 4904"/>
              <p:cNvSpPr>
                <a:spLocks noChangeShapeType="1"/>
              </p:cNvSpPr>
              <p:nvPr/>
            </p:nvSpPr>
            <p:spPr bwMode="auto">
              <a:xfrm flipV="1">
                <a:off x="4405" y="275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1" name="Line 4905"/>
              <p:cNvSpPr>
                <a:spLocks noChangeShapeType="1"/>
              </p:cNvSpPr>
              <p:nvPr/>
            </p:nvSpPr>
            <p:spPr bwMode="auto">
              <a:xfrm flipV="1">
                <a:off x="4405" y="274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2" name="Line 4906"/>
              <p:cNvSpPr>
                <a:spLocks noChangeShapeType="1"/>
              </p:cNvSpPr>
              <p:nvPr/>
            </p:nvSpPr>
            <p:spPr bwMode="auto">
              <a:xfrm flipV="1">
                <a:off x="4405" y="273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3" name="Line 4907"/>
              <p:cNvSpPr>
                <a:spLocks noChangeShapeType="1"/>
              </p:cNvSpPr>
              <p:nvPr/>
            </p:nvSpPr>
            <p:spPr bwMode="auto">
              <a:xfrm flipV="1">
                <a:off x="4405" y="27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4" name="Line 4908"/>
              <p:cNvSpPr>
                <a:spLocks noChangeShapeType="1"/>
              </p:cNvSpPr>
              <p:nvPr/>
            </p:nvSpPr>
            <p:spPr bwMode="auto">
              <a:xfrm flipV="1">
                <a:off x="4405" y="271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5" name="Line 4909"/>
              <p:cNvSpPr>
                <a:spLocks noChangeShapeType="1"/>
              </p:cNvSpPr>
              <p:nvPr/>
            </p:nvSpPr>
            <p:spPr bwMode="auto">
              <a:xfrm flipV="1">
                <a:off x="4405" y="27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6" name="Line 4910"/>
              <p:cNvSpPr>
                <a:spLocks noChangeShapeType="1"/>
              </p:cNvSpPr>
              <p:nvPr/>
            </p:nvSpPr>
            <p:spPr bwMode="auto">
              <a:xfrm flipV="1">
                <a:off x="4405" y="269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7" name="Line 4911"/>
              <p:cNvSpPr>
                <a:spLocks noChangeShapeType="1"/>
              </p:cNvSpPr>
              <p:nvPr/>
            </p:nvSpPr>
            <p:spPr bwMode="auto">
              <a:xfrm flipV="1">
                <a:off x="4405" y="26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8" name="Line 4912"/>
              <p:cNvSpPr>
                <a:spLocks noChangeShapeType="1"/>
              </p:cNvSpPr>
              <p:nvPr/>
            </p:nvSpPr>
            <p:spPr bwMode="auto">
              <a:xfrm flipV="1">
                <a:off x="4405" y="26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09" name="Line 4913"/>
              <p:cNvSpPr>
                <a:spLocks noChangeShapeType="1"/>
              </p:cNvSpPr>
              <p:nvPr/>
            </p:nvSpPr>
            <p:spPr bwMode="auto">
              <a:xfrm flipV="1">
                <a:off x="4405" y="26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0" name="Line 4914"/>
              <p:cNvSpPr>
                <a:spLocks noChangeShapeType="1"/>
              </p:cNvSpPr>
              <p:nvPr/>
            </p:nvSpPr>
            <p:spPr bwMode="auto">
              <a:xfrm flipV="1">
                <a:off x="4405" y="266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1" name="Line 4915"/>
              <p:cNvSpPr>
                <a:spLocks noChangeShapeType="1"/>
              </p:cNvSpPr>
              <p:nvPr/>
            </p:nvSpPr>
            <p:spPr bwMode="auto">
              <a:xfrm flipV="1">
                <a:off x="4405" y="2653"/>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2" name="Line 4916"/>
              <p:cNvSpPr>
                <a:spLocks noChangeShapeType="1"/>
              </p:cNvSpPr>
              <p:nvPr/>
            </p:nvSpPr>
            <p:spPr bwMode="auto">
              <a:xfrm flipV="1">
                <a:off x="4405" y="26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3" name="Line 4917"/>
              <p:cNvSpPr>
                <a:spLocks noChangeShapeType="1"/>
              </p:cNvSpPr>
              <p:nvPr/>
            </p:nvSpPr>
            <p:spPr bwMode="auto">
              <a:xfrm flipV="1">
                <a:off x="4405" y="26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4" name="Line 4918"/>
              <p:cNvSpPr>
                <a:spLocks noChangeShapeType="1"/>
              </p:cNvSpPr>
              <p:nvPr/>
            </p:nvSpPr>
            <p:spPr bwMode="auto">
              <a:xfrm flipV="1">
                <a:off x="4405" y="26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5" name="Line 4919"/>
              <p:cNvSpPr>
                <a:spLocks noChangeShapeType="1"/>
              </p:cNvSpPr>
              <p:nvPr/>
            </p:nvSpPr>
            <p:spPr bwMode="auto">
              <a:xfrm flipV="1">
                <a:off x="4405" y="26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6" name="Line 4920"/>
              <p:cNvSpPr>
                <a:spLocks noChangeShapeType="1"/>
              </p:cNvSpPr>
              <p:nvPr/>
            </p:nvSpPr>
            <p:spPr bwMode="auto">
              <a:xfrm flipV="1">
                <a:off x="4405" y="260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7" name="Line 4921"/>
              <p:cNvSpPr>
                <a:spLocks noChangeShapeType="1"/>
              </p:cNvSpPr>
              <p:nvPr/>
            </p:nvSpPr>
            <p:spPr bwMode="auto">
              <a:xfrm flipV="1">
                <a:off x="4405" y="259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8" name="Line 4922"/>
              <p:cNvSpPr>
                <a:spLocks noChangeShapeType="1"/>
              </p:cNvSpPr>
              <p:nvPr/>
            </p:nvSpPr>
            <p:spPr bwMode="auto">
              <a:xfrm flipV="1">
                <a:off x="4405" y="258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9" name="Line 4923"/>
              <p:cNvSpPr>
                <a:spLocks noChangeShapeType="1"/>
              </p:cNvSpPr>
              <p:nvPr/>
            </p:nvSpPr>
            <p:spPr bwMode="auto">
              <a:xfrm flipV="1">
                <a:off x="4405" y="25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0" name="Line 4924"/>
              <p:cNvSpPr>
                <a:spLocks noChangeShapeType="1"/>
              </p:cNvSpPr>
              <p:nvPr/>
            </p:nvSpPr>
            <p:spPr bwMode="auto">
              <a:xfrm flipV="1">
                <a:off x="4405" y="257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1" name="Line 4925"/>
              <p:cNvSpPr>
                <a:spLocks noChangeShapeType="1"/>
              </p:cNvSpPr>
              <p:nvPr/>
            </p:nvSpPr>
            <p:spPr bwMode="auto">
              <a:xfrm flipV="1">
                <a:off x="4405" y="25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2" name="Line 4926"/>
              <p:cNvSpPr>
                <a:spLocks noChangeShapeType="1"/>
              </p:cNvSpPr>
              <p:nvPr/>
            </p:nvSpPr>
            <p:spPr bwMode="auto">
              <a:xfrm flipV="1">
                <a:off x="4405" y="255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3" name="Line 4927"/>
              <p:cNvSpPr>
                <a:spLocks noChangeShapeType="1"/>
              </p:cNvSpPr>
              <p:nvPr/>
            </p:nvSpPr>
            <p:spPr bwMode="auto">
              <a:xfrm flipV="1">
                <a:off x="4405" y="25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4" name="Line 4928"/>
              <p:cNvSpPr>
                <a:spLocks noChangeShapeType="1"/>
              </p:cNvSpPr>
              <p:nvPr/>
            </p:nvSpPr>
            <p:spPr bwMode="auto">
              <a:xfrm flipV="1">
                <a:off x="4405" y="25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5" name="Line 4929"/>
              <p:cNvSpPr>
                <a:spLocks noChangeShapeType="1"/>
              </p:cNvSpPr>
              <p:nvPr/>
            </p:nvSpPr>
            <p:spPr bwMode="auto">
              <a:xfrm flipV="1">
                <a:off x="4405" y="25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6" name="Line 4930"/>
              <p:cNvSpPr>
                <a:spLocks noChangeShapeType="1"/>
              </p:cNvSpPr>
              <p:nvPr/>
            </p:nvSpPr>
            <p:spPr bwMode="auto">
              <a:xfrm flipV="1">
                <a:off x="4405" y="251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7" name="Line 4931"/>
              <p:cNvSpPr>
                <a:spLocks noChangeShapeType="1"/>
              </p:cNvSpPr>
              <p:nvPr/>
            </p:nvSpPr>
            <p:spPr bwMode="auto">
              <a:xfrm flipV="1">
                <a:off x="4405" y="2506"/>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8" name="Line 4932"/>
              <p:cNvSpPr>
                <a:spLocks noChangeShapeType="1"/>
              </p:cNvSpPr>
              <p:nvPr/>
            </p:nvSpPr>
            <p:spPr bwMode="auto">
              <a:xfrm flipV="1">
                <a:off x="4405" y="24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29" name="Line 4933"/>
              <p:cNvSpPr>
                <a:spLocks noChangeShapeType="1"/>
              </p:cNvSpPr>
              <p:nvPr/>
            </p:nvSpPr>
            <p:spPr bwMode="auto">
              <a:xfrm flipV="1">
                <a:off x="4405" y="24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0" name="Line 4934"/>
              <p:cNvSpPr>
                <a:spLocks noChangeShapeType="1"/>
              </p:cNvSpPr>
              <p:nvPr/>
            </p:nvSpPr>
            <p:spPr bwMode="auto">
              <a:xfrm flipV="1">
                <a:off x="4405" y="24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1" name="Line 4935"/>
              <p:cNvSpPr>
                <a:spLocks noChangeShapeType="1"/>
              </p:cNvSpPr>
              <p:nvPr/>
            </p:nvSpPr>
            <p:spPr bwMode="auto">
              <a:xfrm flipV="1">
                <a:off x="4405" y="24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2" name="Line 4936"/>
              <p:cNvSpPr>
                <a:spLocks noChangeShapeType="1"/>
              </p:cNvSpPr>
              <p:nvPr/>
            </p:nvSpPr>
            <p:spPr bwMode="auto">
              <a:xfrm flipV="1">
                <a:off x="4405" y="246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3" name="Line 4937"/>
              <p:cNvSpPr>
                <a:spLocks noChangeShapeType="1"/>
              </p:cNvSpPr>
              <p:nvPr/>
            </p:nvSpPr>
            <p:spPr bwMode="auto">
              <a:xfrm flipV="1">
                <a:off x="4405" y="245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4" name="Line 4938"/>
              <p:cNvSpPr>
                <a:spLocks noChangeShapeType="1"/>
              </p:cNvSpPr>
              <p:nvPr/>
            </p:nvSpPr>
            <p:spPr bwMode="auto">
              <a:xfrm flipV="1">
                <a:off x="4405" y="244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5" name="Line 4939"/>
              <p:cNvSpPr>
                <a:spLocks noChangeShapeType="1"/>
              </p:cNvSpPr>
              <p:nvPr/>
            </p:nvSpPr>
            <p:spPr bwMode="auto">
              <a:xfrm flipV="1">
                <a:off x="4405" y="24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6" name="Line 4940"/>
              <p:cNvSpPr>
                <a:spLocks noChangeShapeType="1"/>
              </p:cNvSpPr>
              <p:nvPr/>
            </p:nvSpPr>
            <p:spPr bwMode="auto">
              <a:xfrm flipV="1">
                <a:off x="4405" y="24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7" name="Line 4941"/>
              <p:cNvSpPr>
                <a:spLocks noChangeShapeType="1"/>
              </p:cNvSpPr>
              <p:nvPr/>
            </p:nvSpPr>
            <p:spPr bwMode="auto">
              <a:xfrm flipV="1">
                <a:off x="4405" y="3711"/>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8" name="Line 4942"/>
              <p:cNvSpPr>
                <a:spLocks noChangeShapeType="1"/>
              </p:cNvSpPr>
              <p:nvPr/>
            </p:nvSpPr>
            <p:spPr bwMode="auto">
              <a:xfrm>
                <a:off x="4405" y="2422"/>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39" name="Freeform 4943"/>
              <p:cNvSpPr>
                <a:spLocks/>
              </p:cNvSpPr>
              <p:nvPr/>
            </p:nvSpPr>
            <p:spPr bwMode="auto">
              <a:xfrm>
                <a:off x="4342" y="3775"/>
                <a:ext cx="20" cy="53"/>
              </a:xfrm>
              <a:custGeom>
                <a:avLst/>
                <a:gdLst>
                  <a:gd name="T0" fmla="*/ 39 w 39"/>
                  <a:gd name="T1" fmla="*/ 105 h 105"/>
                  <a:gd name="T2" fmla="*/ 24 w 39"/>
                  <a:gd name="T3" fmla="*/ 105 h 105"/>
                  <a:gd name="T4" fmla="*/ 24 w 39"/>
                  <a:gd name="T5" fmla="*/ 23 h 105"/>
                  <a:gd name="T6" fmla="*/ 19 w 39"/>
                  <a:gd name="T7" fmla="*/ 27 h 105"/>
                  <a:gd name="T8" fmla="*/ 14 w 39"/>
                  <a:gd name="T9" fmla="*/ 32 h 105"/>
                  <a:gd name="T10" fmla="*/ 7 w 39"/>
                  <a:gd name="T11" fmla="*/ 36 h 105"/>
                  <a:gd name="T12" fmla="*/ 0 w 39"/>
                  <a:gd name="T13" fmla="*/ 39 h 105"/>
                  <a:gd name="T14" fmla="*/ 0 w 39"/>
                  <a:gd name="T15" fmla="*/ 25 h 105"/>
                  <a:gd name="T16" fmla="*/ 10 w 39"/>
                  <a:gd name="T17" fmla="*/ 20 h 105"/>
                  <a:gd name="T18" fmla="*/ 19 w 39"/>
                  <a:gd name="T19" fmla="*/ 13 h 105"/>
                  <a:gd name="T20" fmla="*/ 26 w 39"/>
                  <a:gd name="T21" fmla="*/ 7 h 105"/>
                  <a:gd name="T22" fmla="*/ 30 w 39"/>
                  <a:gd name="T23" fmla="*/ 0 h 105"/>
                  <a:gd name="T24" fmla="*/ 39 w 39"/>
                  <a:gd name="T25" fmla="*/ 0 h 105"/>
                  <a:gd name="T26" fmla="*/ 39 w 39"/>
                  <a:gd name="T2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05">
                    <a:moveTo>
                      <a:pt x="39" y="105"/>
                    </a:moveTo>
                    <a:lnTo>
                      <a:pt x="24" y="105"/>
                    </a:lnTo>
                    <a:lnTo>
                      <a:pt x="24" y="23"/>
                    </a:lnTo>
                    <a:lnTo>
                      <a:pt x="19" y="27"/>
                    </a:lnTo>
                    <a:lnTo>
                      <a:pt x="14" y="32"/>
                    </a:lnTo>
                    <a:lnTo>
                      <a:pt x="7" y="36"/>
                    </a:lnTo>
                    <a:lnTo>
                      <a:pt x="0" y="39"/>
                    </a:lnTo>
                    <a:lnTo>
                      <a:pt x="0" y="25"/>
                    </a:lnTo>
                    <a:lnTo>
                      <a:pt x="10" y="20"/>
                    </a:lnTo>
                    <a:lnTo>
                      <a:pt x="19" y="13"/>
                    </a:lnTo>
                    <a:lnTo>
                      <a:pt x="26" y="7"/>
                    </a:lnTo>
                    <a:lnTo>
                      <a:pt x="30" y="0"/>
                    </a:lnTo>
                    <a:lnTo>
                      <a:pt x="39" y="0"/>
                    </a:lnTo>
                    <a:lnTo>
                      <a:pt x="39" y="1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40" name="Freeform 4944"/>
              <p:cNvSpPr>
                <a:spLocks/>
              </p:cNvSpPr>
              <p:nvPr/>
            </p:nvSpPr>
            <p:spPr bwMode="auto">
              <a:xfrm>
                <a:off x="4378" y="3776"/>
                <a:ext cx="34" cy="53"/>
              </a:xfrm>
              <a:custGeom>
                <a:avLst/>
                <a:gdLst>
                  <a:gd name="T0" fmla="*/ 0 w 69"/>
                  <a:gd name="T1" fmla="*/ 76 h 106"/>
                  <a:gd name="T2" fmla="*/ 14 w 69"/>
                  <a:gd name="T3" fmla="*/ 75 h 106"/>
                  <a:gd name="T4" fmla="*/ 15 w 69"/>
                  <a:gd name="T5" fmla="*/ 80 h 106"/>
                  <a:gd name="T6" fmla="*/ 18 w 69"/>
                  <a:gd name="T7" fmla="*/ 86 h 106"/>
                  <a:gd name="T8" fmla="*/ 20 w 69"/>
                  <a:gd name="T9" fmla="*/ 88 h 106"/>
                  <a:gd name="T10" fmla="*/ 24 w 69"/>
                  <a:gd name="T11" fmla="*/ 91 h 106"/>
                  <a:gd name="T12" fmla="*/ 28 w 69"/>
                  <a:gd name="T13" fmla="*/ 92 h 106"/>
                  <a:gd name="T14" fmla="*/ 34 w 69"/>
                  <a:gd name="T15" fmla="*/ 94 h 106"/>
                  <a:gd name="T16" fmla="*/ 40 w 69"/>
                  <a:gd name="T17" fmla="*/ 92 h 106"/>
                  <a:gd name="T18" fmla="*/ 46 w 69"/>
                  <a:gd name="T19" fmla="*/ 90 h 106"/>
                  <a:gd name="T20" fmla="*/ 50 w 69"/>
                  <a:gd name="T21" fmla="*/ 87 h 106"/>
                  <a:gd name="T22" fmla="*/ 53 w 69"/>
                  <a:gd name="T23" fmla="*/ 82 h 106"/>
                  <a:gd name="T24" fmla="*/ 55 w 69"/>
                  <a:gd name="T25" fmla="*/ 75 h 106"/>
                  <a:gd name="T26" fmla="*/ 55 w 69"/>
                  <a:gd name="T27" fmla="*/ 68 h 106"/>
                  <a:gd name="T28" fmla="*/ 55 w 69"/>
                  <a:gd name="T29" fmla="*/ 62 h 106"/>
                  <a:gd name="T30" fmla="*/ 53 w 69"/>
                  <a:gd name="T31" fmla="*/ 56 h 106"/>
                  <a:gd name="T32" fmla="*/ 50 w 69"/>
                  <a:gd name="T33" fmla="*/ 52 h 106"/>
                  <a:gd name="T34" fmla="*/ 46 w 69"/>
                  <a:gd name="T35" fmla="*/ 48 h 106"/>
                  <a:gd name="T36" fmla="*/ 40 w 69"/>
                  <a:gd name="T37" fmla="*/ 47 h 106"/>
                  <a:gd name="T38" fmla="*/ 34 w 69"/>
                  <a:gd name="T39" fmla="*/ 46 h 106"/>
                  <a:gd name="T40" fmla="*/ 27 w 69"/>
                  <a:gd name="T41" fmla="*/ 47 h 106"/>
                  <a:gd name="T42" fmla="*/ 23 w 69"/>
                  <a:gd name="T43" fmla="*/ 48 h 106"/>
                  <a:gd name="T44" fmla="*/ 19 w 69"/>
                  <a:gd name="T45" fmla="*/ 51 h 106"/>
                  <a:gd name="T46" fmla="*/ 15 w 69"/>
                  <a:gd name="T47" fmla="*/ 55 h 106"/>
                  <a:gd name="T48" fmla="*/ 2 w 69"/>
                  <a:gd name="T49" fmla="*/ 54 h 106"/>
                  <a:gd name="T50" fmla="*/ 12 w 69"/>
                  <a:gd name="T51" fmla="*/ 0 h 106"/>
                  <a:gd name="T52" fmla="*/ 63 w 69"/>
                  <a:gd name="T53" fmla="*/ 0 h 106"/>
                  <a:gd name="T54" fmla="*/ 63 w 69"/>
                  <a:gd name="T55" fmla="*/ 14 h 106"/>
                  <a:gd name="T56" fmla="*/ 23 w 69"/>
                  <a:gd name="T57" fmla="*/ 14 h 106"/>
                  <a:gd name="T58" fmla="*/ 18 w 69"/>
                  <a:gd name="T59" fmla="*/ 40 h 106"/>
                  <a:gd name="T60" fmla="*/ 24 w 69"/>
                  <a:gd name="T61" fmla="*/ 36 h 106"/>
                  <a:gd name="T62" fmla="*/ 31 w 69"/>
                  <a:gd name="T63" fmla="*/ 35 h 106"/>
                  <a:gd name="T64" fmla="*/ 38 w 69"/>
                  <a:gd name="T65" fmla="*/ 34 h 106"/>
                  <a:gd name="T66" fmla="*/ 50 w 69"/>
                  <a:gd name="T67" fmla="*/ 36 h 106"/>
                  <a:gd name="T68" fmla="*/ 61 w 69"/>
                  <a:gd name="T69" fmla="*/ 43 h 106"/>
                  <a:gd name="T70" fmla="*/ 67 w 69"/>
                  <a:gd name="T71" fmla="*/ 54 h 106"/>
                  <a:gd name="T72" fmla="*/ 69 w 69"/>
                  <a:gd name="T73" fmla="*/ 68 h 106"/>
                  <a:gd name="T74" fmla="*/ 67 w 69"/>
                  <a:gd name="T75" fmla="*/ 82 h 106"/>
                  <a:gd name="T76" fmla="*/ 61 w 69"/>
                  <a:gd name="T77" fmla="*/ 92 h 106"/>
                  <a:gd name="T78" fmla="*/ 49 w 69"/>
                  <a:gd name="T79" fmla="*/ 102 h 106"/>
                  <a:gd name="T80" fmla="*/ 34 w 69"/>
                  <a:gd name="T81" fmla="*/ 106 h 106"/>
                  <a:gd name="T82" fmla="*/ 20 w 69"/>
                  <a:gd name="T83" fmla="*/ 103 h 106"/>
                  <a:gd name="T84" fmla="*/ 10 w 69"/>
                  <a:gd name="T85" fmla="*/ 98 h 106"/>
                  <a:gd name="T86" fmla="*/ 6 w 69"/>
                  <a:gd name="T87" fmla="*/ 94 h 106"/>
                  <a:gd name="T88" fmla="*/ 3 w 69"/>
                  <a:gd name="T89" fmla="*/ 88 h 106"/>
                  <a:gd name="T90" fmla="*/ 2 w 69"/>
                  <a:gd name="T91" fmla="*/ 83 h 106"/>
                  <a:gd name="T92" fmla="*/ 0 w 69"/>
                  <a:gd name="T9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106">
                    <a:moveTo>
                      <a:pt x="0" y="76"/>
                    </a:moveTo>
                    <a:lnTo>
                      <a:pt x="14" y="75"/>
                    </a:lnTo>
                    <a:lnTo>
                      <a:pt x="15" y="80"/>
                    </a:lnTo>
                    <a:lnTo>
                      <a:pt x="18" y="86"/>
                    </a:lnTo>
                    <a:lnTo>
                      <a:pt x="20" y="88"/>
                    </a:lnTo>
                    <a:lnTo>
                      <a:pt x="24" y="91"/>
                    </a:lnTo>
                    <a:lnTo>
                      <a:pt x="28" y="92"/>
                    </a:lnTo>
                    <a:lnTo>
                      <a:pt x="34" y="94"/>
                    </a:lnTo>
                    <a:lnTo>
                      <a:pt x="40" y="92"/>
                    </a:lnTo>
                    <a:lnTo>
                      <a:pt x="46" y="90"/>
                    </a:lnTo>
                    <a:lnTo>
                      <a:pt x="50" y="87"/>
                    </a:lnTo>
                    <a:lnTo>
                      <a:pt x="53" y="82"/>
                    </a:lnTo>
                    <a:lnTo>
                      <a:pt x="55" y="75"/>
                    </a:lnTo>
                    <a:lnTo>
                      <a:pt x="55" y="68"/>
                    </a:lnTo>
                    <a:lnTo>
                      <a:pt x="55" y="62"/>
                    </a:lnTo>
                    <a:lnTo>
                      <a:pt x="53" y="56"/>
                    </a:lnTo>
                    <a:lnTo>
                      <a:pt x="50" y="52"/>
                    </a:lnTo>
                    <a:lnTo>
                      <a:pt x="46" y="48"/>
                    </a:lnTo>
                    <a:lnTo>
                      <a:pt x="40" y="47"/>
                    </a:lnTo>
                    <a:lnTo>
                      <a:pt x="34" y="46"/>
                    </a:lnTo>
                    <a:lnTo>
                      <a:pt x="27" y="47"/>
                    </a:lnTo>
                    <a:lnTo>
                      <a:pt x="23" y="48"/>
                    </a:lnTo>
                    <a:lnTo>
                      <a:pt x="19" y="51"/>
                    </a:lnTo>
                    <a:lnTo>
                      <a:pt x="15" y="55"/>
                    </a:lnTo>
                    <a:lnTo>
                      <a:pt x="2" y="54"/>
                    </a:lnTo>
                    <a:lnTo>
                      <a:pt x="12" y="0"/>
                    </a:lnTo>
                    <a:lnTo>
                      <a:pt x="63" y="0"/>
                    </a:lnTo>
                    <a:lnTo>
                      <a:pt x="63" y="14"/>
                    </a:lnTo>
                    <a:lnTo>
                      <a:pt x="23" y="14"/>
                    </a:lnTo>
                    <a:lnTo>
                      <a:pt x="18" y="40"/>
                    </a:lnTo>
                    <a:lnTo>
                      <a:pt x="24" y="36"/>
                    </a:lnTo>
                    <a:lnTo>
                      <a:pt x="31" y="35"/>
                    </a:lnTo>
                    <a:lnTo>
                      <a:pt x="38" y="34"/>
                    </a:lnTo>
                    <a:lnTo>
                      <a:pt x="50" y="36"/>
                    </a:lnTo>
                    <a:lnTo>
                      <a:pt x="61" y="43"/>
                    </a:lnTo>
                    <a:lnTo>
                      <a:pt x="67" y="54"/>
                    </a:lnTo>
                    <a:lnTo>
                      <a:pt x="69" y="68"/>
                    </a:lnTo>
                    <a:lnTo>
                      <a:pt x="67" y="82"/>
                    </a:lnTo>
                    <a:lnTo>
                      <a:pt x="61" y="92"/>
                    </a:lnTo>
                    <a:lnTo>
                      <a:pt x="49" y="102"/>
                    </a:lnTo>
                    <a:lnTo>
                      <a:pt x="34" y="106"/>
                    </a:lnTo>
                    <a:lnTo>
                      <a:pt x="20" y="103"/>
                    </a:lnTo>
                    <a:lnTo>
                      <a:pt x="10" y="98"/>
                    </a:lnTo>
                    <a:lnTo>
                      <a:pt x="6" y="94"/>
                    </a:lnTo>
                    <a:lnTo>
                      <a:pt x="3" y="88"/>
                    </a:lnTo>
                    <a:lnTo>
                      <a:pt x="2" y="83"/>
                    </a:lnTo>
                    <a:lnTo>
                      <a:pt x="0" y="7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41" name="Freeform 4945"/>
              <p:cNvSpPr>
                <a:spLocks noEditPoints="1"/>
              </p:cNvSpPr>
              <p:nvPr/>
            </p:nvSpPr>
            <p:spPr bwMode="auto">
              <a:xfrm>
                <a:off x="4419" y="3775"/>
                <a:ext cx="34" cy="54"/>
              </a:xfrm>
              <a:custGeom>
                <a:avLst/>
                <a:gdLst>
                  <a:gd name="T0" fmla="*/ 0 w 68"/>
                  <a:gd name="T1" fmla="*/ 53 h 107"/>
                  <a:gd name="T2" fmla="*/ 0 w 68"/>
                  <a:gd name="T3" fmla="*/ 36 h 107"/>
                  <a:gd name="T4" fmla="*/ 3 w 68"/>
                  <a:gd name="T5" fmla="*/ 23 h 107"/>
                  <a:gd name="T6" fmla="*/ 7 w 68"/>
                  <a:gd name="T7" fmla="*/ 16 h 107"/>
                  <a:gd name="T8" fmla="*/ 11 w 68"/>
                  <a:gd name="T9" fmla="*/ 9 h 107"/>
                  <a:gd name="T10" fmla="*/ 15 w 68"/>
                  <a:gd name="T11" fmla="*/ 5 h 107"/>
                  <a:gd name="T12" fmla="*/ 20 w 68"/>
                  <a:gd name="T13" fmla="*/ 3 h 107"/>
                  <a:gd name="T14" fmla="*/ 27 w 68"/>
                  <a:gd name="T15" fmla="*/ 0 h 107"/>
                  <a:gd name="T16" fmla="*/ 33 w 68"/>
                  <a:gd name="T17" fmla="*/ 0 h 107"/>
                  <a:gd name="T18" fmla="*/ 41 w 68"/>
                  <a:gd name="T19" fmla="*/ 0 h 107"/>
                  <a:gd name="T20" fmla="*/ 49 w 68"/>
                  <a:gd name="T21" fmla="*/ 3 h 107"/>
                  <a:gd name="T22" fmla="*/ 53 w 68"/>
                  <a:gd name="T23" fmla="*/ 5 h 107"/>
                  <a:gd name="T24" fmla="*/ 57 w 68"/>
                  <a:gd name="T25" fmla="*/ 9 h 107"/>
                  <a:gd name="T26" fmla="*/ 60 w 68"/>
                  <a:gd name="T27" fmla="*/ 12 h 107"/>
                  <a:gd name="T28" fmla="*/ 63 w 68"/>
                  <a:gd name="T29" fmla="*/ 20 h 107"/>
                  <a:gd name="T30" fmla="*/ 65 w 68"/>
                  <a:gd name="T31" fmla="*/ 28 h 107"/>
                  <a:gd name="T32" fmla="*/ 68 w 68"/>
                  <a:gd name="T33" fmla="*/ 39 h 107"/>
                  <a:gd name="T34" fmla="*/ 68 w 68"/>
                  <a:gd name="T35" fmla="*/ 53 h 107"/>
                  <a:gd name="T36" fmla="*/ 67 w 68"/>
                  <a:gd name="T37" fmla="*/ 69 h 107"/>
                  <a:gd name="T38" fmla="*/ 64 w 68"/>
                  <a:gd name="T39" fmla="*/ 83 h 107"/>
                  <a:gd name="T40" fmla="*/ 61 w 68"/>
                  <a:gd name="T41" fmla="*/ 91 h 107"/>
                  <a:gd name="T42" fmla="*/ 57 w 68"/>
                  <a:gd name="T43" fmla="*/ 96 h 107"/>
                  <a:gd name="T44" fmla="*/ 53 w 68"/>
                  <a:gd name="T45" fmla="*/ 100 h 107"/>
                  <a:gd name="T46" fmla="*/ 48 w 68"/>
                  <a:gd name="T47" fmla="*/ 104 h 107"/>
                  <a:gd name="T48" fmla="*/ 41 w 68"/>
                  <a:gd name="T49" fmla="*/ 105 h 107"/>
                  <a:gd name="T50" fmla="*/ 33 w 68"/>
                  <a:gd name="T51" fmla="*/ 107 h 107"/>
                  <a:gd name="T52" fmla="*/ 20 w 68"/>
                  <a:gd name="T53" fmla="*/ 104 h 107"/>
                  <a:gd name="T54" fmla="*/ 9 w 68"/>
                  <a:gd name="T55" fmla="*/ 96 h 107"/>
                  <a:gd name="T56" fmla="*/ 4 w 68"/>
                  <a:gd name="T57" fmla="*/ 85 h 107"/>
                  <a:gd name="T58" fmla="*/ 0 w 68"/>
                  <a:gd name="T59" fmla="*/ 71 h 107"/>
                  <a:gd name="T60" fmla="*/ 0 w 68"/>
                  <a:gd name="T61" fmla="*/ 53 h 107"/>
                  <a:gd name="T62" fmla="*/ 13 w 68"/>
                  <a:gd name="T63" fmla="*/ 53 h 107"/>
                  <a:gd name="T64" fmla="*/ 13 w 68"/>
                  <a:gd name="T65" fmla="*/ 68 h 107"/>
                  <a:gd name="T66" fmla="*/ 16 w 68"/>
                  <a:gd name="T67" fmla="*/ 79 h 107"/>
                  <a:gd name="T68" fmla="*/ 19 w 68"/>
                  <a:gd name="T69" fmla="*/ 87 h 107"/>
                  <a:gd name="T70" fmla="*/ 24 w 68"/>
                  <a:gd name="T71" fmla="*/ 91 h 107"/>
                  <a:gd name="T72" fmla="*/ 28 w 68"/>
                  <a:gd name="T73" fmla="*/ 93 h 107"/>
                  <a:gd name="T74" fmla="*/ 33 w 68"/>
                  <a:gd name="T75" fmla="*/ 95 h 107"/>
                  <a:gd name="T76" fmla="*/ 39 w 68"/>
                  <a:gd name="T77" fmla="*/ 93 h 107"/>
                  <a:gd name="T78" fmla="*/ 44 w 68"/>
                  <a:gd name="T79" fmla="*/ 91 h 107"/>
                  <a:gd name="T80" fmla="*/ 48 w 68"/>
                  <a:gd name="T81" fmla="*/ 87 h 107"/>
                  <a:gd name="T82" fmla="*/ 52 w 68"/>
                  <a:gd name="T83" fmla="*/ 79 h 107"/>
                  <a:gd name="T84" fmla="*/ 53 w 68"/>
                  <a:gd name="T85" fmla="*/ 68 h 107"/>
                  <a:gd name="T86" fmla="*/ 55 w 68"/>
                  <a:gd name="T87" fmla="*/ 53 h 107"/>
                  <a:gd name="T88" fmla="*/ 53 w 68"/>
                  <a:gd name="T89" fmla="*/ 39 h 107"/>
                  <a:gd name="T90" fmla="*/ 52 w 68"/>
                  <a:gd name="T91" fmla="*/ 27 h 107"/>
                  <a:gd name="T92" fmla="*/ 48 w 68"/>
                  <a:gd name="T93" fmla="*/ 20 h 107"/>
                  <a:gd name="T94" fmla="*/ 44 w 68"/>
                  <a:gd name="T95" fmla="*/ 15 h 107"/>
                  <a:gd name="T96" fmla="*/ 40 w 68"/>
                  <a:gd name="T97" fmla="*/ 12 h 107"/>
                  <a:gd name="T98" fmla="*/ 33 w 68"/>
                  <a:gd name="T99" fmla="*/ 12 h 107"/>
                  <a:gd name="T100" fmla="*/ 28 w 68"/>
                  <a:gd name="T101" fmla="*/ 12 h 107"/>
                  <a:gd name="T102" fmla="*/ 24 w 68"/>
                  <a:gd name="T103" fmla="*/ 15 h 107"/>
                  <a:gd name="T104" fmla="*/ 19 w 68"/>
                  <a:gd name="T105" fmla="*/ 19 h 107"/>
                  <a:gd name="T106" fmla="*/ 16 w 68"/>
                  <a:gd name="T107" fmla="*/ 27 h 107"/>
                  <a:gd name="T108" fmla="*/ 13 w 68"/>
                  <a:gd name="T109" fmla="*/ 39 h 107"/>
                  <a:gd name="T110" fmla="*/ 13 w 68"/>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7">
                    <a:moveTo>
                      <a:pt x="0" y="53"/>
                    </a:moveTo>
                    <a:lnTo>
                      <a:pt x="0" y="36"/>
                    </a:lnTo>
                    <a:lnTo>
                      <a:pt x="3" y="23"/>
                    </a:lnTo>
                    <a:lnTo>
                      <a:pt x="7" y="16"/>
                    </a:lnTo>
                    <a:lnTo>
                      <a:pt x="11" y="9"/>
                    </a:lnTo>
                    <a:lnTo>
                      <a:pt x="15" y="5"/>
                    </a:lnTo>
                    <a:lnTo>
                      <a:pt x="20" y="3"/>
                    </a:lnTo>
                    <a:lnTo>
                      <a:pt x="27" y="0"/>
                    </a:lnTo>
                    <a:lnTo>
                      <a:pt x="33" y="0"/>
                    </a:lnTo>
                    <a:lnTo>
                      <a:pt x="41" y="0"/>
                    </a:lnTo>
                    <a:lnTo>
                      <a:pt x="49" y="3"/>
                    </a:lnTo>
                    <a:lnTo>
                      <a:pt x="53" y="5"/>
                    </a:lnTo>
                    <a:lnTo>
                      <a:pt x="57" y="9"/>
                    </a:lnTo>
                    <a:lnTo>
                      <a:pt x="60" y="12"/>
                    </a:lnTo>
                    <a:lnTo>
                      <a:pt x="63" y="20"/>
                    </a:lnTo>
                    <a:lnTo>
                      <a:pt x="65" y="28"/>
                    </a:lnTo>
                    <a:lnTo>
                      <a:pt x="68" y="39"/>
                    </a:lnTo>
                    <a:lnTo>
                      <a:pt x="68" y="53"/>
                    </a:lnTo>
                    <a:lnTo>
                      <a:pt x="67" y="69"/>
                    </a:lnTo>
                    <a:lnTo>
                      <a:pt x="64" y="83"/>
                    </a:lnTo>
                    <a:lnTo>
                      <a:pt x="61" y="91"/>
                    </a:lnTo>
                    <a:lnTo>
                      <a:pt x="57" y="96"/>
                    </a:lnTo>
                    <a:lnTo>
                      <a:pt x="53" y="100"/>
                    </a:lnTo>
                    <a:lnTo>
                      <a:pt x="48" y="104"/>
                    </a:lnTo>
                    <a:lnTo>
                      <a:pt x="41" y="105"/>
                    </a:lnTo>
                    <a:lnTo>
                      <a:pt x="33" y="107"/>
                    </a:lnTo>
                    <a:lnTo>
                      <a:pt x="20" y="104"/>
                    </a:lnTo>
                    <a:lnTo>
                      <a:pt x="9" y="96"/>
                    </a:lnTo>
                    <a:lnTo>
                      <a:pt x="4" y="85"/>
                    </a:lnTo>
                    <a:lnTo>
                      <a:pt x="0" y="71"/>
                    </a:lnTo>
                    <a:lnTo>
                      <a:pt x="0" y="53"/>
                    </a:lnTo>
                    <a:close/>
                    <a:moveTo>
                      <a:pt x="13" y="53"/>
                    </a:moveTo>
                    <a:lnTo>
                      <a:pt x="13" y="68"/>
                    </a:lnTo>
                    <a:lnTo>
                      <a:pt x="16" y="79"/>
                    </a:lnTo>
                    <a:lnTo>
                      <a:pt x="19" y="87"/>
                    </a:lnTo>
                    <a:lnTo>
                      <a:pt x="24" y="91"/>
                    </a:lnTo>
                    <a:lnTo>
                      <a:pt x="28" y="93"/>
                    </a:lnTo>
                    <a:lnTo>
                      <a:pt x="33" y="95"/>
                    </a:lnTo>
                    <a:lnTo>
                      <a:pt x="39" y="93"/>
                    </a:lnTo>
                    <a:lnTo>
                      <a:pt x="44" y="91"/>
                    </a:lnTo>
                    <a:lnTo>
                      <a:pt x="48" y="87"/>
                    </a:lnTo>
                    <a:lnTo>
                      <a:pt x="52" y="79"/>
                    </a:lnTo>
                    <a:lnTo>
                      <a:pt x="53" y="68"/>
                    </a:lnTo>
                    <a:lnTo>
                      <a:pt x="55" y="53"/>
                    </a:lnTo>
                    <a:lnTo>
                      <a:pt x="53" y="39"/>
                    </a:lnTo>
                    <a:lnTo>
                      <a:pt x="52" y="27"/>
                    </a:lnTo>
                    <a:lnTo>
                      <a:pt x="48" y="20"/>
                    </a:lnTo>
                    <a:lnTo>
                      <a:pt x="44" y="15"/>
                    </a:lnTo>
                    <a:lnTo>
                      <a:pt x="40" y="12"/>
                    </a:lnTo>
                    <a:lnTo>
                      <a:pt x="33" y="12"/>
                    </a:lnTo>
                    <a:lnTo>
                      <a:pt x="28" y="12"/>
                    </a:lnTo>
                    <a:lnTo>
                      <a:pt x="24" y="15"/>
                    </a:lnTo>
                    <a:lnTo>
                      <a:pt x="19" y="19"/>
                    </a:lnTo>
                    <a:lnTo>
                      <a:pt x="16" y="27"/>
                    </a:lnTo>
                    <a:lnTo>
                      <a:pt x="13" y="39"/>
                    </a:lnTo>
                    <a:lnTo>
                      <a:pt x="13"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42" name="Freeform 4946"/>
              <p:cNvSpPr>
                <a:spLocks noEditPoints="1"/>
              </p:cNvSpPr>
              <p:nvPr/>
            </p:nvSpPr>
            <p:spPr bwMode="auto">
              <a:xfrm>
                <a:off x="4459" y="3775"/>
                <a:ext cx="35" cy="54"/>
              </a:xfrm>
              <a:custGeom>
                <a:avLst/>
                <a:gdLst>
                  <a:gd name="T0" fmla="*/ 0 w 70"/>
                  <a:gd name="T1" fmla="*/ 53 h 107"/>
                  <a:gd name="T2" fmla="*/ 1 w 70"/>
                  <a:gd name="T3" fmla="*/ 36 h 107"/>
                  <a:gd name="T4" fmla="*/ 4 w 70"/>
                  <a:gd name="T5" fmla="*/ 23 h 107"/>
                  <a:gd name="T6" fmla="*/ 7 w 70"/>
                  <a:gd name="T7" fmla="*/ 16 h 107"/>
                  <a:gd name="T8" fmla="*/ 11 w 70"/>
                  <a:gd name="T9" fmla="*/ 9 h 107"/>
                  <a:gd name="T10" fmla="*/ 16 w 70"/>
                  <a:gd name="T11" fmla="*/ 5 h 107"/>
                  <a:gd name="T12" fmla="*/ 21 w 70"/>
                  <a:gd name="T13" fmla="*/ 3 h 107"/>
                  <a:gd name="T14" fmla="*/ 28 w 70"/>
                  <a:gd name="T15" fmla="*/ 0 h 107"/>
                  <a:gd name="T16" fmla="*/ 35 w 70"/>
                  <a:gd name="T17" fmla="*/ 0 h 107"/>
                  <a:gd name="T18" fmla="*/ 43 w 70"/>
                  <a:gd name="T19" fmla="*/ 0 h 107"/>
                  <a:gd name="T20" fmla="*/ 51 w 70"/>
                  <a:gd name="T21" fmla="*/ 3 h 107"/>
                  <a:gd name="T22" fmla="*/ 55 w 70"/>
                  <a:gd name="T23" fmla="*/ 5 h 107"/>
                  <a:gd name="T24" fmla="*/ 57 w 70"/>
                  <a:gd name="T25" fmla="*/ 9 h 107"/>
                  <a:gd name="T26" fmla="*/ 60 w 70"/>
                  <a:gd name="T27" fmla="*/ 12 h 107"/>
                  <a:gd name="T28" fmla="*/ 64 w 70"/>
                  <a:gd name="T29" fmla="*/ 20 h 107"/>
                  <a:gd name="T30" fmla="*/ 67 w 70"/>
                  <a:gd name="T31" fmla="*/ 28 h 107"/>
                  <a:gd name="T32" fmla="*/ 68 w 70"/>
                  <a:gd name="T33" fmla="*/ 39 h 107"/>
                  <a:gd name="T34" fmla="*/ 70 w 70"/>
                  <a:gd name="T35" fmla="*/ 53 h 107"/>
                  <a:gd name="T36" fmla="*/ 68 w 70"/>
                  <a:gd name="T37" fmla="*/ 69 h 107"/>
                  <a:gd name="T38" fmla="*/ 66 w 70"/>
                  <a:gd name="T39" fmla="*/ 83 h 107"/>
                  <a:gd name="T40" fmla="*/ 63 w 70"/>
                  <a:gd name="T41" fmla="*/ 91 h 107"/>
                  <a:gd name="T42" fmla="*/ 59 w 70"/>
                  <a:gd name="T43" fmla="*/ 96 h 107"/>
                  <a:gd name="T44" fmla="*/ 53 w 70"/>
                  <a:gd name="T45" fmla="*/ 100 h 107"/>
                  <a:gd name="T46" fmla="*/ 48 w 70"/>
                  <a:gd name="T47" fmla="*/ 104 h 107"/>
                  <a:gd name="T48" fmla="*/ 43 w 70"/>
                  <a:gd name="T49" fmla="*/ 105 h 107"/>
                  <a:gd name="T50" fmla="*/ 35 w 70"/>
                  <a:gd name="T51" fmla="*/ 107 h 107"/>
                  <a:gd name="T52" fmla="*/ 21 w 70"/>
                  <a:gd name="T53" fmla="*/ 104 h 107"/>
                  <a:gd name="T54" fmla="*/ 11 w 70"/>
                  <a:gd name="T55" fmla="*/ 96 h 107"/>
                  <a:gd name="T56" fmla="*/ 5 w 70"/>
                  <a:gd name="T57" fmla="*/ 85 h 107"/>
                  <a:gd name="T58" fmla="*/ 1 w 70"/>
                  <a:gd name="T59" fmla="*/ 71 h 107"/>
                  <a:gd name="T60" fmla="*/ 0 w 70"/>
                  <a:gd name="T61" fmla="*/ 53 h 107"/>
                  <a:gd name="T62" fmla="*/ 15 w 70"/>
                  <a:gd name="T63" fmla="*/ 53 h 107"/>
                  <a:gd name="T64" fmla="*/ 15 w 70"/>
                  <a:gd name="T65" fmla="*/ 68 h 107"/>
                  <a:gd name="T66" fmla="*/ 17 w 70"/>
                  <a:gd name="T67" fmla="*/ 79 h 107"/>
                  <a:gd name="T68" fmla="*/ 20 w 70"/>
                  <a:gd name="T69" fmla="*/ 87 h 107"/>
                  <a:gd name="T70" fmla="*/ 24 w 70"/>
                  <a:gd name="T71" fmla="*/ 91 h 107"/>
                  <a:gd name="T72" fmla="*/ 29 w 70"/>
                  <a:gd name="T73" fmla="*/ 93 h 107"/>
                  <a:gd name="T74" fmla="*/ 35 w 70"/>
                  <a:gd name="T75" fmla="*/ 95 h 107"/>
                  <a:gd name="T76" fmla="*/ 40 w 70"/>
                  <a:gd name="T77" fmla="*/ 93 h 107"/>
                  <a:gd name="T78" fmla="*/ 45 w 70"/>
                  <a:gd name="T79" fmla="*/ 91 h 107"/>
                  <a:gd name="T80" fmla="*/ 49 w 70"/>
                  <a:gd name="T81" fmla="*/ 87 h 107"/>
                  <a:gd name="T82" fmla="*/ 53 w 70"/>
                  <a:gd name="T83" fmla="*/ 79 h 107"/>
                  <a:gd name="T84" fmla="*/ 55 w 70"/>
                  <a:gd name="T85" fmla="*/ 68 h 107"/>
                  <a:gd name="T86" fmla="*/ 56 w 70"/>
                  <a:gd name="T87" fmla="*/ 53 h 107"/>
                  <a:gd name="T88" fmla="*/ 55 w 70"/>
                  <a:gd name="T89" fmla="*/ 39 h 107"/>
                  <a:gd name="T90" fmla="*/ 53 w 70"/>
                  <a:gd name="T91" fmla="*/ 27 h 107"/>
                  <a:gd name="T92" fmla="*/ 49 w 70"/>
                  <a:gd name="T93" fmla="*/ 20 h 107"/>
                  <a:gd name="T94" fmla="*/ 45 w 70"/>
                  <a:gd name="T95" fmla="*/ 15 h 107"/>
                  <a:gd name="T96" fmla="*/ 40 w 70"/>
                  <a:gd name="T97" fmla="*/ 12 h 107"/>
                  <a:gd name="T98" fmla="*/ 35 w 70"/>
                  <a:gd name="T99" fmla="*/ 12 h 107"/>
                  <a:gd name="T100" fmla="*/ 29 w 70"/>
                  <a:gd name="T101" fmla="*/ 12 h 107"/>
                  <a:gd name="T102" fmla="*/ 24 w 70"/>
                  <a:gd name="T103" fmla="*/ 15 h 107"/>
                  <a:gd name="T104" fmla="*/ 20 w 70"/>
                  <a:gd name="T105" fmla="*/ 19 h 107"/>
                  <a:gd name="T106" fmla="*/ 17 w 70"/>
                  <a:gd name="T107" fmla="*/ 27 h 107"/>
                  <a:gd name="T108" fmla="*/ 15 w 70"/>
                  <a:gd name="T109" fmla="*/ 39 h 107"/>
                  <a:gd name="T110" fmla="*/ 15 w 70"/>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107">
                    <a:moveTo>
                      <a:pt x="0" y="53"/>
                    </a:moveTo>
                    <a:lnTo>
                      <a:pt x="1" y="36"/>
                    </a:lnTo>
                    <a:lnTo>
                      <a:pt x="4" y="23"/>
                    </a:lnTo>
                    <a:lnTo>
                      <a:pt x="7" y="16"/>
                    </a:lnTo>
                    <a:lnTo>
                      <a:pt x="11" y="9"/>
                    </a:lnTo>
                    <a:lnTo>
                      <a:pt x="16" y="5"/>
                    </a:lnTo>
                    <a:lnTo>
                      <a:pt x="21" y="3"/>
                    </a:lnTo>
                    <a:lnTo>
                      <a:pt x="28" y="0"/>
                    </a:lnTo>
                    <a:lnTo>
                      <a:pt x="35" y="0"/>
                    </a:lnTo>
                    <a:lnTo>
                      <a:pt x="43" y="0"/>
                    </a:lnTo>
                    <a:lnTo>
                      <a:pt x="51" y="3"/>
                    </a:lnTo>
                    <a:lnTo>
                      <a:pt x="55" y="5"/>
                    </a:lnTo>
                    <a:lnTo>
                      <a:pt x="57" y="9"/>
                    </a:lnTo>
                    <a:lnTo>
                      <a:pt x="60" y="12"/>
                    </a:lnTo>
                    <a:lnTo>
                      <a:pt x="64" y="20"/>
                    </a:lnTo>
                    <a:lnTo>
                      <a:pt x="67" y="28"/>
                    </a:lnTo>
                    <a:lnTo>
                      <a:pt x="68" y="39"/>
                    </a:lnTo>
                    <a:lnTo>
                      <a:pt x="70" y="53"/>
                    </a:lnTo>
                    <a:lnTo>
                      <a:pt x="68" y="69"/>
                    </a:lnTo>
                    <a:lnTo>
                      <a:pt x="66" y="83"/>
                    </a:lnTo>
                    <a:lnTo>
                      <a:pt x="63" y="91"/>
                    </a:lnTo>
                    <a:lnTo>
                      <a:pt x="59" y="96"/>
                    </a:lnTo>
                    <a:lnTo>
                      <a:pt x="53" y="100"/>
                    </a:lnTo>
                    <a:lnTo>
                      <a:pt x="48" y="104"/>
                    </a:lnTo>
                    <a:lnTo>
                      <a:pt x="43" y="105"/>
                    </a:lnTo>
                    <a:lnTo>
                      <a:pt x="35" y="107"/>
                    </a:lnTo>
                    <a:lnTo>
                      <a:pt x="21" y="104"/>
                    </a:lnTo>
                    <a:lnTo>
                      <a:pt x="11" y="96"/>
                    </a:lnTo>
                    <a:lnTo>
                      <a:pt x="5" y="85"/>
                    </a:lnTo>
                    <a:lnTo>
                      <a:pt x="1" y="71"/>
                    </a:lnTo>
                    <a:lnTo>
                      <a:pt x="0" y="53"/>
                    </a:lnTo>
                    <a:close/>
                    <a:moveTo>
                      <a:pt x="15" y="53"/>
                    </a:moveTo>
                    <a:lnTo>
                      <a:pt x="15" y="68"/>
                    </a:lnTo>
                    <a:lnTo>
                      <a:pt x="17" y="79"/>
                    </a:lnTo>
                    <a:lnTo>
                      <a:pt x="20" y="87"/>
                    </a:lnTo>
                    <a:lnTo>
                      <a:pt x="24" y="91"/>
                    </a:lnTo>
                    <a:lnTo>
                      <a:pt x="29" y="93"/>
                    </a:lnTo>
                    <a:lnTo>
                      <a:pt x="35" y="95"/>
                    </a:lnTo>
                    <a:lnTo>
                      <a:pt x="40" y="93"/>
                    </a:lnTo>
                    <a:lnTo>
                      <a:pt x="45" y="91"/>
                    </a:lnTo>
                    <a:lnTo>
                      <a:pt x="49" y="87"/>
                    </a:lnTo>
                    <a:lnTo>
                      <a:pt x="53" y="79"/>
                    </a:lnTo>
                    <a:lnTo>
                      <a:pt x="55" y="68"/>
                    </a:lnTo>
                    <a:lnTo>
                      <a:pt x="56" y="53"/>
                    </a:lnTo>
                    <a:lnTo>
                      <a:pt x="55" y="39"/>
                    </a:lnTo>
                    <a:lnTo>
                      <a:pt x="53" y="27"/>
                    </a:lnTo>
                    <a:lnTo>
                      <a:pt x="49" y="20"/>
                    </a:lnTo>
                    <a:lnTo>
                      <a:pt x="45" y="15"/>
                    </a:lnTo>
                    <a:lnTo>
                      <a:pt x="40" y="12"/>
                    </a:lnTo>
                    <a:lnTo>
                      <a:pt x="35" y="12"/>
                    </a:lnTo>
                    <a:lnTo>
                      <a:pt x="29" y="12"/>
                    </a:lnTo>
                    <a:lnTo>
                      <a:pt x="24" y="15"/>
                    </a:lnTo>
                    <a:lnTo>
                      <a:pt x="20" y="19"/>
                    </a:lnTo>
                    <a:lnTo>
                      <a:pt x="17" y="27"/>
                    </a:lnTo>
                    <a:lnTo>
                      <a:pt x="15" y="39"/>
                    </a:lnTo>
                    <a:lnTo>
                      <a:pt x="15"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43" name="Line 4947"/>
              <p:cNvSpPr>
                <a:spLocks noChangeShapeType="1"/>
              </p:cNvSpPr>
              <p:nvPr/>
            </p:nvSpPr>
            <p:spPr bwMode="auto">
              <a:xfrm flipV="1">
                <a:off x="4681" y="37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4" name="Line 4948"/>
              <p:cNvSpPr>
                <a:spLocks noChangeShapeType="1"/>
              </p:cNvSpPr>
              <p:nvPr/>
            </p:nvSpPr>
            <p:spPr bwMode="auto">
              <a:xfrm flipV="1">
                <a:off x="4681" y="37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5" name="Line 4949"/>
              <p:cNvSpPr>
                <a:spLocks noChangeShapeType="1"/>
              </p:cNvSpPr>
              <p:nvPr/>
            </p:nvSpPr>
            <p:spPr bwMode="auto">
              <a:xfrm flipV="1">
                <a:off x="4681" y="370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6" name="Line 4950"/>
              <p:cNvSpPr>
                <a:spLocks noChangeShapeType="1"/>
              </p:cNvSpPr>
              <p:nvPr/>
            </p:nvSpPr>
            <p:spPr bwMode="auto">
              <a:xfrm flipV="1">
                <a:off x="4681" y="3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7" name="Line 4951"/>
              <p:cNvSpPr>
                <a:spLocks noChangeShapeType="1"/>
              </p:cNvSpPr>
              <p:nvPr/>
            </p:nvSpPr>
            <p:spPr bwMode="auto">
              <a:xfrm flipV="1">
                <a:off x="4681" y="369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8" name="Line 4952"/>
              <p:cNvSpPr>
                <a:spLocks noChangeShapeType="1"/>
              </p:cNvSpPr>
              <p:nvPr/>
            </p:nvSpPr>
            <p:spPr bwMode="auto">
              <a:xfrm flipV="1">
                <a:off x="4681" y="36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49" name="Line 4953"/>
              <p:cNvSpPr>
                <a:spLocks noChangeShapeType="1"/>
              </p:cNvSpPr>
              <p:nvPr/>
            </p:nvSpPr>
            <p:spPr bwMode="auto">
              <a:xfrm flipV="1">
                <a:off x="4681" y="36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0" name="Line 4954"/>
              <p:cNvSpPr>
                <a:spLocks noChangeShapeType="1"/>
              </p:cNvSpPr>
              <p:nvPr/>
            </p:nvSpPr>
            <p:spPr bwMode="auto">
              <a:xfrm flipV="1">
                <a:off x="4681" y="36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1" name="Line 4955"/>
              <p:cNvSpPr>
                <a:spLocks noChangeShapeType="1"/>
              </p:cNvSpPr>
              <p:nvPr/>
            </p:nvSpPr>
            <p:spPr bwMode="auto">
              <a:xfrm flipV="1">
                <a:off x="4681" y="365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2" name="Line 4956"/>
              <p:cNvSpPr>
                <a:spLocks noChangeShapeType="1"/>
              </p:cNvSpPr>
              <p:nvPr/>
            </p:nvSpPr>
            <p:spPr bwMode="auto">
              <a:xfrm flipV="1">
                <a:off x="4681" y="3645"/>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3" name="Line 4957"/>
              <p:cNvSpPr>
                <a:spLocks noChangeShapeType="1"/>
              </p:cNvSpPr>
              <p:nvPr/>
            </p:nvSpPr>
            <p:spPr bwMode="auto">
              <a:xfrm flipV="1">
                <a:off x="4681" y="36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4" name="Line 4958"/>
              <p:cNvSpPr>
                <a:spLocks noChangeShapeType="1"/>
              </p:cNvSpPr>
              <p:nvPr/>
            </p:nvSpPr>
            <p:spPr bwMode="auto">
              <a:xfrm flipV="1">
                <a:off x="4681" y="36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5" name="Line 4959"/>
              <p:cNvSpPr>
                <a:spLocks noChangeShapeType="1"/>
              </p:cNvSpPr>
              <p:nvPr/>
            </p:nvSpPr>
            <p:spPr bwMode="auto">
              <a:xfrm flipV="1">
                <a:off x="4681" y="3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6" name="Line 4960"/>
              <p:cNvSpPr>
                <a:spLocks noChangeShapeType="1"/>
              </p:cNvSpPr>
              <p:nvPr/>
            </p:nvSpPr>
            <p:spPr bwMode="auto">
              <a:xfrm flipV="1">
                <a:off x="4681" y="360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7" name="Line 4961"/>
              <p:cNvSpPr>
                <a:spLocks noChangeShapeType="1"/>
              </p:cNvSpPr>
              <p:nvPr/>
            </p:nvSpPr>
            <p:spPr bwMode="auto">
              <a:xfrm flipV="1">
                <a:off x="4681" y="359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8" name="Line 4962"/>
              <p:cNvSpPr>
                <a:spLocks noChangeShapeType="1"/>
              </p:cNvSpPr>
              <p:nvPr/>
            </p:nvSpPr>
            <p:spPr bwMode="auto">
              <a:xfrm flipV="1">
                <a:off x="4681" y="35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9" name="Line 4963"/>
              <p:cNvSpPr>
                <a:spLocks noChangeShapeType="1"/>
              </p:cNvSpPr>
              <p:nvPr/>
            </p:nvSpPr>
            <p:spPr bwMode="auto">
              <a:xfrm flipV="1">
                <a:off x="4681" y="35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0" name="Line 4964"/>
              <p:cNvSpPr>
                <a:spLocks noChangeShapeType="1"/>
              </p:cNvSpPr>
              <p:nvPr/>
            </p:nvSpPr>
            <p:spPr bwMode="auto">
              <a:xfrm flipV="1">
                <a:off x="4681" y="35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1" name="Line 4965"/>
              <p:cNvSpPr>
                <a:spLocks noChangeShapeType="1"/>
              </p:cNvSpPr>
              <p:nvPr/>
            </p:nvSpPr>
            <p:spPr bwMode="auto">
              <a:xfrm flipV="1">
                <a:off x="4681" y="356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2" name="Line 4966"/>
              <p:cNvSpPr>
                <a:spLocks noChangeShapeType="1"/>
              </p:cNvSpPr>
              <p:nvPr/>
            </p:nvSpPr>
            <p:spPr bwMode="auto">
              <a:xfrm flipV="1">
                <a:off x="4681" y="3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3" name="Line 4967"/>
              <p:cNvSpPr>
                <a:spLocks noChangeShapeType="1"/>
              </p:cNvSpPr>
              <p:nvPr/>
            </p:nvSpPr>
            <p:spPr bwMode="auto">
              <a:xfrm flipV="1">
                <a:off x="4681" y="35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4" name="Line 4968"/>
              <p:cNvSpPr>
                <a:spLocks noChangeShapeType="1"/>
              </p:cNvSpPr>
              <p:nvPr/>
            </p:nvSpPr>
            <p:spPr bwMode="auto">
              <a:xfrm flipV="1">
                <a:off x="4681" y="35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5" name="Line 4969"/>
              <p:cNvSpPr>
                <a:spLocks noChangeShapeType="1"/>
              </p:cNvSpPr>
              <p:nvPr/>
            </p:nvSpPr>
            <p:spPr bwMode="auto">
              <a:xfrm flipV="1">
                <a:off x="4681" y="35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6" name="Line 4970"/>
              <p:cNvSpPr>
                <a:spLocks noChangeShapeType="1"/>
              </p:cNvSpPr>
              <p:nvPr/>
            </p:nvSpPr>
            <p:spPr bwMode="auto">
              <a:xfrm flipV="1">
                <a:off x="4681" y="35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7" name="Line 4971"/>
              <p:cNvSpPr>
                <a:spLocks noChangeShapeType="1"/>
              </p:cNvSpPr>
              <p:nvPr/>
            </p:nvSpPr>
            <p:spPr bwMode="auto">
              <a:xfrm flipV="1">
                <a:off x="4681" y="350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8" name="Line 4972"/>
              <p:cNvSpPr>
                <a:spLocks noChangeShapeType="1"/>
              </p:cNvSpPr>
              <p:nvPr/>
            </p:nvSpPr>
            <p:spPr bwMode="auto">
              <a:xfrm flipV="1">
                <a:off x="4681" y="349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69" name="Line 4973"/>
              <p:cNvSpPr>
                <a:spLocks noChangeShapeType="1"/>
              </p:cNvSpPr>
              <p:nvPr/>
            </p:nvSpPr>
            <p:spPr bwMode="auto">
              <a:xfrm flipV="1">
                <a:off x="4681" y="34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0" name="Line 4974"/>
              <p:cNvSpPr>
                <a:spLocks noChangeShapeType="1"/>
              </p:cNvSpPr>
              <p:nvPr/>
            </p:nvSpPr>
            <p:spPr bwMode="auto">
              <a:xfrm flipV="1">
                <a:off x="4681" y="34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1" name="Line 4975"/>
              <p:cNvSpPr>
                <a:spLocks noChangeShapeType="1"/>
              </p:cNvSpPr>
              <p:nvPr/>
            </p:nvSpPr>
            <p:spPr bwMode="auto">
              <a:xfrm flipV="1">
                <a:off x="4681" y="347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2" name="Line 4976"/>
              <p:cNvSpPr>
                <a:spLocks noChangeShapeType="1"/>
              </p:cNvSpPr>
              <p:nvPr/>
            </p:nvSpPr>
            <p:spPr bwMode="auto">
              <a:xfrm flipV="1">
                <a:off x="4681" y="346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3" name="Line 4977"/>
              <p:cNvSpPr>
                <a:spLocks noChangeShapeType="1"/>
              </p:cNvSpPr>
              <p:nvPr/>
            </p:nvSpPr>
            <p:spPr bwMode="auto">
              <a:xfrm flipV="1">
                <a:off x="4681" y="345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4" name="Line 4978"/>
              <p:cNvSpPr>
                <a:spLocks noChangeShapeType="1"/>
              </p:cNvSpPr>
              <p:nvPr/>
            </p:nvSpPr>
            <p:spPr bwMode="auto">
              <a:xfrm flipV="1">
                <a:off x="4681" y="34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5" name="Line 4979"/>
              <p:cNvSpPr>
                <a:spLocks noChangeShapeType="1"/>
              </p:cNvSpPr>
              <p:nvPr/>
            </p:nvSpPr>
            <p:spPr bwMode="auto">
              <a:xfrm flipV="1">
                <a:off x="4681" y="34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6" name="Line 4980"/>
              <p:cNvSpPr>
                <a:spLocks noChangeShapeType="1"/>
              </p:cNvSpPr>
              <p:nvPr/>
            </p:nvSpPr>
            <p:spPr bwMode="auto">
              <a:xfrm flipV="1">
                <a:off x="4681" y="34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7" name="Line 4981"/>
              <p:cNvSpPr>
                <a:spLocks noChangeShapeType="1"/>
              </p:cNvSpPr>
              <p:nvPr/>
            </p:nvSpPr>
            <p:spPr bwMode="auto">
              <a:xfrm flipV="1">
                <a:off x="4681" y="341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8" name="Line 4982"/>
              <p:cNvSpPr>
                <a:spLocks noChangeShapeType="1"/>
              </p:cNvSpPr>
              <p:nvPr/>
            </p:nvSpPr>
            <p:spPr bwMode="auto">
              <a:xfrm flipV="1">
                <a:off x="4681" y="340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79" name="Line 4983"/>
              <p:cNvSpPr>
                <a:spLocks noChangeShapeType="1"/>
              </p:cNvSpPr>
              <p:nvPr/>
            </p:nvSpPr>
            <p:spPr bwMode="auto">
              <a:xfrm flipV="1">
                <a:off x="4681" y="33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0" name="Line 4984"/>
              <p:cNvSpPr>
                <a:spLocks noChangeShapeType="1"/>
              </p:cNvSpPr>
              <p:nvPr/>
            </p:nvSpPr>
            <p:spPr bwMode="auto">
              <a:xfrm flipV="1">
                <a:off x="4681" y="33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1" name="Line 4985"/>
              <p:cNvSpPr>
                <a:spLocks noChangeShapeType="1"/>
              </p:cNvSpPr>
              <p:nvPr/>
            </p:nvSpPr>
            <p:spPr bwMode="auto">
              <a:xfrm flipV="1">
                <a:off x="4681" y="33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2" name="Line 4986"/>
              <p:cNvSpPr>
                <a:spLocks noChangeShapeType="1"/>
              </p:cNvSpPr>
              <p:nvPr/>
            </p:nvSpPr>
            <p:spPr bwMode="auto">
              <a:xfrm flipV="1">
                <a:off x="4681" y="33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3" name="Line 4987"/>
              <p:cNvSpPr>
                <a:spLocks noChangeShapeType="1"/>
              </p:cNvSpPr>
              <p:nvPr/>
            </p:nvSpPr>
            <p:spPr bwMode="auto">
              <a:xfrm flipV="1">
                <a:off x="4681" y="33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4" name="Line 4988"/>
              <p:cNvSpPr>
                <a:spLocks noChangeShapeType="1"/>
              </p:cNvSpPr>
              <p:nvPr/>
            </p:nvSpPr>
            <p:spPr bwMode="auto">
              <a:xfrm flipV="1">
                <a:off x="4681" y="3351"/>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5" name="Line 4989"/>
              <p:cNvSpPr>
                <a:spLocks noChangeShapeType="1"/>
              </p:cNvSpPr>
              <p:nvPr/>
            </p:nvSpPr>
            <p:spPr bwMode="auto">
              <a:xfrm flipV="1">
                <a:off x="4681" y="334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6" name="Line 4990"/>
              <p:cNvSpPr>
                <a:spLocks noChangeShapeType="1"/>
              </p:cNvSpPr>
              <p:nvPr/>
            </p:nvSpPr>
            <p:spPr bwMode="auto">
              <a:xfrm flipV="1">
                <a:off x="4681" y="33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7" name="Line 4991"/>
              <p:cNvSpPr>
                <a:spLocks noChangeShapeType="1"/>
              </p:cNvSpPr>
              <p:nvPr/>
            </p:nvSpPr>
            <p:spPr bwMode="auto">
              <a:xfrm flipV="1">
                <a:off x="4681" y="33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8" name="Line 4992"/>
              <p:cNvSpPr>
                <a:spLocks noChangeShapeType="1"/>
              </p:cNvSpPr>
              <p:nvPr/>
            </p:nvSpPr>
            <p:spPr bwMode="auto">
              <a:xfrm flipV="1">
                <a:off x="4681" y="331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89" name="Line 4993"/>
              <p:cNvSpPr>
                <a:spLocks noChangeShapeType="1"/>
              </p:cNvSpPr>
              <p:nvPr/>
            </p:nvSpPr>
            <p:spPr bwMode="auto">
              <a:xfrm flipV="1">
                <a:off x="4681" y="330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0" name="Line 4994"/>
              <p:cNvSpPr>
                <a:spLocks noChangeShapeType="1"/>
              </p:cNvSpPr>
              <p:nvPr/>
            </p:nvSpPr>
            <p:spPr bwMode="auto">
              <a:xfrm flipV="1">
                <a:off x="4681" y="32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1" name="Line 4995"/>
              <p:cNvSpPr>
                <a:spLocks noChangeShapeType="1"/>
              </p:cNvSpPr>
              <p:nvPr/>
            </p:nvSpPr>
            <p:spPr bwMode="auto">
              <a:xfrm flipV="1">
                <a:off x="4681" y="328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2" name="Line 4996"/>
              <p:cNvSpPr>
                <a:spLocks noChangeShapeType="1"/>
              </p:cNvSpPr>
              <p:nvPr/>
            </p:nvSpPr>
            <p:spPr bwMode="auto">
              <a:xfrm flipV="1">
                <a:off x="4681" y="327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3" name="Line 4997"/>
              <p:cNvSpPr>
                <a:spLocks noChangeShapeType="1"/>
              </p:cNvSpPr>
              <p:nvPr/>
            </p:nvSpPr>
            <p:spPr bwMode="auto">
              <a:xfrm flipV="1">
                <a:off x="4681" y="326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4" name="Line 4998"/>
              <p:cNvSpPr>
                <a:spLocks noChangeShapeType="1"/>
              </p:cNvSpPr>
              <p:nvPr/>
            </p:nvSpPr>
            <p:spPr bwMode="auto">
              <a:xfrm flipV="1">
                <a:off x="4681" y="325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5" name="Line 4999"/>
              <p:cNvSpPr>
                <a:spLocks noChangeShapeType="1"/>
              </p:cNvSpPr>
              <p:nvPr/>
            </p:nvSpPr>
            <p:spPr bwMode="auto">
              <a:xfrm flipV="1">
                <a:off x="4681" y="324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6" name="Line 5000"/>
              <p:cNvSpPr>
                <a:spLocks noChangeShapeType="1"/>
              </p:cNvSpPr>
              <p:nvPr/>
            </p:nvSpPr>
            <p:spPr bwMode="auto">
              <a:xfrm flipV="1">
                <a:off x="4681" y="324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7" name="Line 5001"/>
              <p:cNvSpPr>
                <a:spLocks noChangeShapeType="1"/>
              </p:cNvSpPr>
              <p:nvPr/>
            </p:nvSpPr>
            <p:spPr bwMode="auto">
              <a:xfrm flipV="1">
                <a:off x="4681" y="323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8" name="Line 5002"/>
              <p:cNvSpPr>
                <a:spLocks noChangeShapeType="1"/>
              </p:cNvSpPr>
              <p:nvPr/>
            </p:nvSpPr>
            <p:spPr bwMode="auto">
              <a:xfrm flipV="1">
                <a:off x="4681" y="322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99" name="Line 5003"/>
              <p:cNvSpPr>
                <a:spLocks noChangeShapeType="1"/>
              </p:cNvSpPr>
              <p:nvPr/>
            </p:nvSpPr>
            <p:spPr bwMode="auto">
              <a:xfrm flipV="1">
                <a:off x="4681" y="32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0" name="Line 5004"/>
              <p:cNvSpPr>
                <a:spLocks noChangeShapeType="1"/>
              </p:cNvSpPr>
              <p:nvPr/>
            </p:nvSpPr>
            <p:spPr bwMode="auto">
              <a:xfrm flipV="1">
                <a:off x="4681" y="3204"/>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1" name="Line 5005"/>
              <p:cNvSpPr>
                <a:spLocks noChangeShapeType="1"/>
              </p:cNvSpPr>
              <p:nvPr/>
            </p:nvSpPr>
            <p:spPr bwMode="auto">
              <a:xfrm flipV="1">
                <a:off x="4681" y="319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2" name="Line 5006"/>
              <p:cNvSpPr>
                <a:spLocks noChangeShapeType="1"/>
              </p:cNvSpPr>
              <p:nvPr/>
            </p:nvSpPr>
            <p:spPr bwMode="auto">
              <a:xfrm flipV="1">
                <a:off x="4681" y="318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3" name="Line 5007"/>
              <p:cNvSpPr>
                <a:spLocks noChangeShapeType="1"/>
              </p:cNvSpPr>
              <p:nvPr/>
            </p:nvSpPr>
            <p:spPr bwMode="auto">
              <a:xfrm flipV="1">
                <a:off x="4681" y="317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4" name="Line 5008"/>
              <p:cNvSpPr>
                <a:spLocks noChangeShapeType="1"/>
              </p:cNvSpPr>
              <p:nvPr/>
            </p:nvSpPr>
            <p:spPr bwMode="auto">
              <a:xfrm flipV="1">
                <a:off x="4681" y="316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5" name="Line 5009"/>
              <p:cNvSpPr>
                <a:spLocks noChangeShapeType="1"/>
              </p:cNvSpPr>
              <p:nvPr/>
            </p:nvSpPr>
            <p:spPr bwMode="auto">
              <a:xfrm flipV="1">
                <a:off x="4681" y="315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6" name="Line 5010"/>
              <p:cNvSpPr>
                <a:spLocks noChangeShapeType="1"/>
              </p:cNvSpPr>
              <p:nvPr/>
            </p:nvSpPr>
            <p:spPr bwMode="auto">
              <a:xfrm flipV="1">
                <a:off x="4681" y="31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7" name="Line 5011"/>
              <p:cNvSpPr>
                <a:spLocks noChangeShapeType="1"/>
              </p:cNvSpPr>
              <p:nvPr/>
            </p:nvSpPr>
            <p:spPr bwMode="auto">
              <a:xfrm flipV="1">
                <a:off x="4681" y="313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8" name="Line 5012"/>
              <p:cNvSpPr>
                <a:spLocks noChangeShapeType="1"/>
              </p:cNvSpPr>
              <p:nvPr/>
            </p:nvSpPr>
            <p:spPr bwMode="auto">
              <a:xfrm flipV="1">
                <a:off x="4681" y="313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09" name="Line 5013"/>
              <p:cNvSpPr>
                <a:spLocks noChangeShapeType="1"/>
              </p:cNvSpPr>
              <p:nvPr/>
            </p:nvSpPr>
            <p:spPr bwMode="auto">
              <a:xfrm flipV="1">
                <a:off x="4681" y="312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0" name="Line 5014"/>
              <p:cNvSpPr>
                <a:spLocks noChangeShapeType="1"/>
              </p:cNvSpPr>
              <p:nvPr/>
            </p:nvSpPr>
            <p:spPr bwMode="auto">
              <a:xfrm flipV="1">
                <a:off x="4681" y="311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1" name="Line 5015"/>
              <p:cNvSpPr>
                <a:spLocks noChangeShapeType="1"/>
              </p:cNvSpPr>
              <p:nvPr/>
            </p:nvSpPr>
            <p:spPr bwMode="auto">
              <a:xfrm flipV="1">
                <a:off x="4681" y="310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2" name="Line 5016"/>
              <p:cNvSpPr>
                <a:spLocks noChangeShapeType="1"/>
              </p:cNvSpPr>
              <p:nvPr/>
            </p:nvSpPr>
            <p:spPr bwMode="auto">
              <a:xfrm flipV="1">
                <a:off x="4681" y="309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3" name="Line 5017"/>
              <p:cNvSpPr>
                <a:spLocks noChangeShapeType="1"/>
              </p:cNvSpPr>
              <p:nvPr/>
            </p:nvSpPr>
            <p:spPr bwMode="auto">
              <a:xfrm flipV="1">
                <a:off x="4681" y="308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4" name="Line 5018"/>
              <p:cNvSpPr>
                <a:spLocks noChangeShapeType="1"/>
              </p:cNvSpPr>
              <p:nvPr/>
            </p:nvSpPr>
            <p:spPr bwMode="auto">
              <a:xfrm flipV="1">
                <a:off x="4681" y="307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5" name="Line 5019"/>
              <p:cNvSpPr>
                <a:spLocks noChangeShapeType="1"/>
              </p:cNvSpPr>
              <p:nvPr/>
            </p:nvSpPr>
            <p:spPr bwMode="auto">
              <a:xfrm flipV="1">
                <a:off x="4681" y="306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6" name="Line 5020"/>
              <p:cNvSpPr>
                <a:spLocks noChangeShapeType="1"/>
              </p:cNvSpPr>
              <p:nvPr/>
            </p:nvSpPr>
            <p:spPr bwMode="auto">
              <a:xfrm flipV="1">
                <a:off x="4681" y="305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7" name="Line 5021"/>
              <p:cNvSpPr>
                <a:spLocks noChangeShapeType="1"/>
              </p:cNvSpPr>
              <p:nvPr/>
            </p:nvSpPr>
            <p:spPr bwMode="auto">
              <a:xfrm flipV="1">
                <a:off x="4681"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8" name="Line 5022"/>
              <p:cNvSpPr>
                <a:spLocks noChangeShapeType="1"/>
              </p:cNvSpPr>
              <p:nvPr/>
            </p:nvSpPr>
            <p:spPr bwMode="auto">
              <a:xfrm flipV="1">
                <a:off x="4681" y="303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19" name="Line 5023"/>
              <p:cNvSpPr>
                <a:spLocks noChangeShapeType="1"/>
              </p:cNvSpPr>
              <p:nvPr/>
            </p:nvSpPr>
            <p:spPr bwMode="auto">
              <a:xfrm flipV="1">
                <a:off x="4681" y="302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0" name="Line 5024"/>
              <p:cNvSpPr>
                <a:spLocks noChangeShapeType="1"/>
              </p:cNvSpPr>
              <p:nvPr/>
            </p:nvSpPr>
            <p:spPr bwMode="auto">
              <a:xfrm flipV="1">
                <a:off x="4681" y="302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1" name="Line 5025"/>
              <p:cNvSpPr>
                <a:spLocks noChangeShapeType="1"/>
              </p:cNvSpPr>
              <p:nvPr/>
            </p:nvSpPr>
            <p:spPr bwMode="auto">
              <a:xfrm flipV="1">
                <a:off x="4681" y="301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2" name="Line 5026"/>
              <p:cNvSpPr>
                <a:spLocks noChangeShapeType="1"/>
              </p:cNvSpPr>
              <p:nvPr/>
            </p:nvSpPr>
            <p:spPr bwMode="auto">
              <a:xfrm flipV="1">
                <a:off x="4681" y="300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3" name="Line 5027"/>
              <p:cNvSpPr>
                <a:spLocks noChangeShapeType="1"/>
              </p:cNvSpPr>
              <p:nvPr/>
            </p:nvSpPr>
            <p:spPr bwMode="auto">
              <a:xfrm flipV="1">
                <a:off x="4681" y="299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4" name="Line 5028"/>
              <p:cNvSpPr>
                <a:spLocks noChangeShapeType="1"/>
              </p:cNvSpPr>
              <p:nvPr/>
            </p:nvSpPr>
            <p:spPr bwMode="auto">
              <a:xfrm flipV="1">
                <a:off x="4681" y="298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5" name="Line 5029"/>
              <p:cNvSpPr>
                <a:spLocks noChangeShapeType="1"/>
              </p:cNvSpPr>
              <p:nvPr/>
            </p:nvSpPr>
            <p:spPr bwMode="auto">
              <a:xfrm flipV="1">
                <a:off x="4681" y="297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6" name="Line 5030"/>
              <p:cNvSpPr>
                <a:spLocks noChangeShapeType="1"/>
              </p:cNvSpPr>
              <p:nvPr/>
            </p:nvSpPr>
            <p:spPr bwMode="auto">
              <a:xfrm flipV="1">
                <a:off x="4681" y="296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7" name="Line 5031"/>
              <p:cNvSpPr>
                <a:spLocks noChangeShapeType="1"/>
              </p:cNvSpPr>
              <p:nvPr/>
            </p:nvSpPr>
            <p:spPr bwMode="auto">
              <a:xfrm flipV="1">
                <a:off x="4681" y="2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8" name="Line 5032"/>
              <p:cNvSpPr>
                <a:spLocks noChangeShapeType="1"/>
              </p:cNvSpPr>
              <p:nvPr/>
            </p:nvSpPr>
            <p:spPr bwMode="auto">
              <a:xfrm flipV="1">
                <a:off x="4681" y="294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29" name="Line 5033"/>
              <p:cNvSpPr>
                <a:spLocks noChangeShapeType="1"/>
              </p:cNvSpPr>
              <p:nvPr/>
            </p:nvSpPr>
            <p:spPr bwMode="auto">
              <a:xfrm flipV="1">
                <a:off x="4681" y="293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0" name="Line 5034"/>
              <p:cNvSpPr>
                <a:spLocks noChangeShapeType="1"/>
              </p:cNvSpPr>
              <p:nvPr/>
            </p:nvSpPr>
            <p:spPr bwMode="auto">
              <a:xfrm flipV="1">
                <a:off x="4681" y="292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1" name="Line 5035"/>
              <p:cNvSpPr>
                <a:spLocks noChangeShapeType="1"/>
              </p:cNvSpPr>
              <p:nvPr/>
            </p:nvSpPr>
            <p:spPr bwMode="auto">
              <a:xfrm flipV="1">
                <a:off x="4681" y="291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2" name="Line 5036"/>
              <p:cNvSpPr>
                <a:spLocks noChangeShapeType="1"/>
              </p:cNvSpPr>
              <p:nvPr/>
            </p:nvSpPr>
            <p:spPr bwMode="auto">
              <a:xfrm flipV="1">
                <a:off x="4681" y="291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3" name="Line 5037"/>
              <p:cNvSpPr>
                <a:spLocks noChangeShapeType="1"/>
              </p:cNvSpPr>
              <p:nvPr/>
            </p:nvSpPr>
            <p:spPr bwMode="auto">
              <a:xfrm flipV="1">
                <a:off x="4681"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4" name="Line 5038"/>
              <p:cNvSpPr>
                <a:spLocks noChangeShapeType="1"/>
              </p:cNvSpPr>
              <p:nvPr/>
            </p:nvSpPr>
            <p:spPr bwMode="auto">
              <a:xfrm flipV="1">
                <a:off x="4681" y="289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5" name="Line 5039"/>
              <p:cNvSpPr>
                <a:spLocks noChangeShapeType="1"/>
              </p:cNvSpPr>
              <p:nvPr/>
            </p:nvSpPr>
            <p:spPr bwMode="auto">
              <a:xfrm flipV="1">
                <a:off x="4681" y="288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6" name="Line 5040"/>
              <p:cNvSpPr>
                <a:spLocks noChangeShapeType="1"/>
              </p:cNvSpPr>
              <p:nvPr/>
            </p:nvSpPr>
            <p:spPr bwMode="auto">
              <a:xfrm flipV="1">
                <a:off x="4681" y="287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7" name="Line 5041"/>
              <p:cNvSpPr>
                <a:spLocks noChangeShapeType="1"/>
              </p:cNvSpPr>
              <p:nvPr/>
            </p:nvSpPr>
            <p:spPr bwMode="auto">
              <a:xfrm flipV="1">
                <a:off x="4681" y="286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8" name="Line 5042"/>
              <p:cNvSpPr>
                <a:spLocks noChangeShapeType="1"/>
              </p:cNvSpPr>
              <p:nvPr/>
            </p:nvSpPr>
            <p:spPr bwMode="auto">
              <a:xfrm flipV="1">
                <a:off x="4681" y="285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39" name="Line 5043"/>
              <p:cNvSpPr>
                <a:spLocks noChangeShapeType="1"/>
              </p:cNvSpPr>
              <p:nvPr/>
            </p:nvSpPr>
            <p:spPr bwMode="auto">
              <a:xfrm flipV="1">
                <a:off x="4681" y="284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0" name="Line 5044"/>
              <p:cNvSpPr>
                <a:spLocks noChangeShapeType="1"/>
              </p:cNvSpPr>
              <p:nvPr/>
            </p:nvSpPr>
            <p:spPr bwMode="auto">
              <a:xfrm flipV="1">
                <a:off x="4681" y="283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1" name="Line 5045"/>
              <p:cNvSpPr>
                <a:spLocks noChangeShapeType="1"/>
              </p:cNvSpPr>
              <p:nvPr/>
            </p:nvSpPr>
            <p:spPr bwMode="auto">
              <a:xfrm flipV="1">
                <a:off x="4681" y="28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2" name="Line 5046"/>
              <p:cNvSpPr>
                <a:spLocks noChangeShapeType="1"/>
              </p:cNvSpPr>
              <p:nvPr/>
            </p:nvSpPr>
            <p:spPr bwMode="auto">
              <a:xfrm flipV="1">
                <a:off x="4681" y="28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3" name="Line 5047"/>
              <p:cNvSpPr>
                <a:spLocks noChangeShapeType="1"/>
              </p:cNvSpPr>
              <p:nvPr/>
            </p:nvSpPr>
            <p:spPr bwMode="auto">
              <a:xfrm flipV="1">
                <a:off x="4681" y="2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4" name="Line 5048"/>
              <p:cNvSpPr>
                <a:spLocks noChangeShapeType="1"/>
              </p:cNvSpPr>
              <p:nvPr/>
            </p:nvSpPr>
            <p:spPr bwMode="auto">
              <a:xfrm flipV="1">
                <a:off x="4681" y="280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5" name="Line 5049"/>
              <p:cNvSpPr>
                <a:spLocks noChangeShapeType="1"/>
              </p:cNvSpPr>
              <p:nvPr/>
            </p:nvSpPr>
            <p:spPr bwMode="auto">
              <a:xfrm flipV="1">
                <a:off x="4681" y="279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6" name="Line 5050"/>
              <p:cNvSpPr>
                <a:spLocks noChangeShapeType="1"/>
              </p:cNvSpPr>
              <p:nvPr/>
            </p:nvSpPr>
            <p:spPr bwMode="auto">
              <a:xfrm flipV="1">
                <a:off x="4681" y="27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7" name="Line 5051"/>
              <p:cNvSpPr>
                <a:spLocks noChangeShapeType="1"/>
              </p:cNvSpPr>
              <p:nvPr/>
            </p:nvSpPr>
            <p:spPr bwMode="auto">
              <a:xfrm flipV="1">
                <a:off x="4681" y="27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8" name="Line 5052"/>
              <p:cNvSpPr>
                <a:spLocks noChangeShapeType="1"/>
              </p:cNvSpPr>
              <p:nvPr/>
            </p:nvSpPr>
            <p:spPr bwMode="auto">
              <a:xfrm flipV="1">
                <a:off x="4681" y="27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49" name="Line 5053"/>
              <p:cNvSpPr>
                <a:spLocks noChangeShapeType="1"/>
              </p:cNvSpPr>
              <p:nvPr/>
            </p:nvSpPr>
            <p:spPr bwMode="auto">
              <a:xfrm flipV="1">
                <a:off x="4681" y="275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0" name="Line 5054"/>
              <p:cNvSpPr>
                <a:spLocks noChangeShapeType="1"/>
              </p:cNvSpPr>
              <p:nvPr/>
            </p:nvSpPr>
            <p:spPr bwMode="auto">
              <a:xfrm flipV="1">
                <a:off x="4681" y="274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1" name="Line 5055"/>
              <p:cNvSpPr>
                <a:spLocks noChangeShapeType="1"/>
              </p:cNvSpPr>
              <p:nvPr/>
            </p:nvSpPr>
            <p:spPr bwMode="auto">
              <a:xfrm flipV="1">
                <a:off x="4681" y="273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2" name="Line 5056"/>
              <p:cNvSpPr>
                <a:spLocks noChangeShapeType="1"/>
              </p:cNvSpPr>
              <p:nvPr/>
            </p:nvSpPr>
            <p:spPr bwMode="auto">
              <a:xfrm flipV="1">
                <a:off x="4681" y="27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3" name="Line 5057"/>
              <p:cNvSpPr>
                <a:spLocks noChangeShapeType="1"/>
              </p:cNvSpPr>
              <p:nvPr/>
            </p:nvSpPr>
            <p:spPr bwMode="auto">
              <a:xfrm flipV="1">
                <a:off x="4681" y="271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4" name="Line 5058"/>
              <p:cNvSpPr>
                <a:spLocks noChangeShapeType="1"/>
              </p:cNvSpPr>
              <p:nvPr/>
            </p:nvSpPr>
            <p:spPr bwMode="auto">
              <a:xfrm flipV="1">
                <a:off x="4681" y="27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5" name="Line 5059"/>
              <p:cNvSpPr>
                <a:spLocks noChangeShapeType="1"/>
              </p:cNvSpPr>
              <p:nvPr/>
            </p:nvSpPr>
            <p:spPr bwMode="auto">
              <a:xfrm flipV="1">
                <a:off x="4681" y="269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6" name="Line 5060"/>
              <p:cNvSpPr>
                <a:spLocks noChangeShapeType="1"/>
              </p:cNvSpPr>
              <p:nvPr/>
            </p:nvSpPr>
            <p:spPr bwMode="auto">
              <a:xfrm flipV="1">
                <a:off x="4681" y="26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7" name="Line 5061"/>
              <p:cNvSpPr>
                <a:spLocks noChangeShapeType="1"/>
              </p:cNvSpPr>
              <p:nvPr/>
            </p:nvSpPr>
            <p:spPr bwMode="auto">
              <a:xfrm flipV="1">
                <a:off x="4681" y="26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8" name="Line 5062"/>
              <p:cNvSpPr>
                <a:spLocks noChangeShapeType="1"/>
              </p:cNvSpPr>
              <p:nvPr/>
            </p:nvSpPr>
            <p:spPr bwMode="auto">
              <a:xfrm flipV="1">
                <a:off x="4681" y="26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59" name="Line 5063"/>
              <p:cNvSpPr>
                <a:spLocks noChangeShapeType="1"/>
              </p:cNvSpPr>
              <p:nvPr/>
            </p:nvSpPr>
            <p:spPr bwMode="auto">
              <a:xfrm flipV="1">
                <a:off x="4681" y="266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0" name="Line 5064"/>
              <p:cNvSpPr>
                <a:spLocks noChangeShapeType="1"/>
              </p:cNvSpPr>
              <p:nvPr/>
            </p:nvSpPr>
            <p:spPr bwMode="auto">
              <a:xfrm flipV="1">
                <a:off x="4681" y="2653"/>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1" name="Line 5065"/>
              <p:cNvSpPr>
                <a:spLocks noChangeShapeType="1"/>
              </p:cNvSpPr>
              <p:nvPr/>
            </p:nvSpPr>
            <p:spPr bwMode="auto">
              <a:xfrm flipV="1">
                <a:off x="4681" y="26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62" name="Line 5066"/>
              <p:cNvSpPr>
                <a:spLocks noChangeShapeType="1"/>
              </p:cNvSpPr>
              <p:nvPr/>
            </p:nvSpPr>
            <p:spPr bwMode="auto">
              <a:xfrm flipV="1">
                <a:off x="4681" y="26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81" name="Group 5268"/>
            <p:cNvGrpSpPr>
              <a:grpSpLocks/>
            </p:cNvGrpSpPr>
            <p:nvPr/>
          </p:nvGrpSpPr>
          <p:grpSpPr bwMode="auto">
            <a:xfrm>
              <a:off x="4612" y="2422"/>
              <a:ext cx="620" cy="1407"/>
              <a:chOff x="4612" y="2422"/>
              <a:chExt cx="620" cy="1407"/>
            </a:xfrm>
          </p:grpSpPr>
          <p:sp>
            <p:nvSpPr>
              <p:cNvPr id="2963" name="Line 5068"/>
              <p:cNvSpPr>
                <a:spLocks noChangeShapeType="1"/>
              </p:cNvSpPr>
              <p:nvPr/>
            </p:nvSpPr>
            <p:spPr bwMode="auto">
              <a:xfrm flipV="1">
                <a:off x="4681" y="26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4" name="Line 5069"/>
              <p:cNvSpPr>
                <a:spLocks noChangeShapeType="1"/>
              </p:cNvSpPr>
              <p:nvPr/>
            </p:nvSpPr>
            <p:spPr bwMode="auto">
              <a:xfrm flipV="1">
                <a:off x="4681" y="26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5" name="Line 5070"/>
              <p:cNvSpPr>
                <a:spLocks noChangeShapeType="1"/>
              </p:cNvSpPr>
              <p:nvPr/>
            </p:nvSpPr>
            <p:spPr bwMode="auto">
              <a:xfrm flipV="1">
                <a:off x="4681" y="260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6" name="Line 5071"/>
              <p:cNvSpPr>
                <a:spLocks noChangeShapeType="1"/>
              </p:cNvSpPr>
              <p:nvPr/>
            </p:nvSpPr>
            <p:spPr bwMode="auto">
              <a:xfrm flipV="1">
                <a:off x="4681" y="259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7" name="Line 5072"/>
              <p:cNvSpPr>
                <a:spLocks noChangeShapeType="1"/>
              </p:cNvSpPr>
              <p:nvPr/>
            </p:nvSpPr>
            <p:spPr bwMode="auto">
              <a:xfrm flipV="1">
                <a:off x="4681" y="258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8" name="Line 5073"/>
              <p:cNvSpPr>
                <a:spLocks noChangeShapeType="1"/>
              </p:cNvSpPr>
              <p:nvPr/>
            </p:nvSpPr>
            <p:spPr bwMode="auto">
              <a:xfrm flipV="1">
                <a:off x="4681" y="25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9" name="Line 5074"/>
              <p:cNvSpPr>
                <a:spLocks noChangeShapeType="1"/>
              </p:cNvSpPr>
              <p:nvPr/>
            </p:nvSpPr>
            <p:spPr bwMode="auto">
              <a:xfrm flipV="1">
                <a:off x="4681" y="257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0" name="Line 5075"/>
              <p:cNvSpPr>
                <a:spLocks noChangeShapeType="1"/>
              </p:cNvSpPr>
              <p:nvPr/>
            </p:nvSpPr>
            <p:spPr bwMode="auto">
              <a:xfrm flipV="1">
                <a:off x="4681" y="25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1" name="Line 5076"/>
              <p:cNvSpPr>
                <a:spLocks noChangeShapeType="1"/>
              </p:cNvSpPr>
              <p:nvPr/>
            </p:nvSpPr>
            <p:spPr bwMode="auto">
              <a:xfrm flipV="1">
                <a:off x="4681" y="255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2" name="Line 5077"/>
              <p:cNvSpPr>
                <a:spLocks noChangeShapeType="1"/>
              </p:cNvSpPr>
              <p:nvPr/>
            </p:nvSpPr>
            <p:spPr bwMode="auto">
              <a:xfrm flipV="1">
                <a:off x="4681" y="25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3" name="Line 5078"/>
              <p:cNvSpPr>
                <a:spLocks noChangeShapeType="1"/>
              </p:cNvSpPr>
              <p:nvPr/>
            </p:nvSpPr>
            <p:spPr bwMode="auto">
              <a:xfrm flipV="1">
                <a:off x="4681" y="25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4" name="Line 5079"/>
              <p:cNvSpPr>
                <a:spLocks noChangeShapeType="1"/>
              </p:cNvSpPr>
              <p:nvPr/>
            </p:nvSpPr>
            <p:spPr bwMode="auto">
              <a:xfrm flipV="1">
                <a:off x="4681" y="25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5" name="Line 5080"/>
              <p:cNvSpPr>
                <a:spLocks noChangeShapeType="1"/>
              </p:cNvSpPr>
              <p:nvPr/>
            </p:nvSpPr>
            <p:spPr bwMode="auto">
              <a:xfrm flipV="1">
                <a:off x="4681" y="251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6" name="Line 5081"/>
              <p:cNvSpPr>
                <a:spLocks noChangeShapeType="1"/>
              </p:cNvSpPr>
              <p:nvPr/>
            </p:nvSpPr>
            <p:spPr bwMode="auto">
              <a:xfrm flipV="1">
                <a:off x="4681" y="2506"/>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7" name="Line 5082"/>
              <p:cNvSpPr>
                <a:spLocks noChangeShapeType="1"/>
              </p:cNvSpPr>
              <p:nvPr/>
            </p:nvSpPr>
            <p:spPr bwMode="auto">
              <a:xfrm flipV="1">
                <a:off x="4681" y="24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8" name="Line 5083"/>
              <p:cNvSpPr>
                <a:spLocks noChangeShapeType="1"/>
              </p:cNvSpPr>
              <p:nvPr/>
            </p:nvSpPr>
            <p:spPr bwMode="auto">
              <a:xfrm flipV="1">
                <a:off x="4681" y="24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79" name="Line 5084"/>
              <p:cNvSpPr>
                <a:spLocks noChangeShapeType="1"/>
              </p:cNvSpPr>
              <p:nvPr/>
            </p:nvSpPr>
            <p:spPr bwMode="auto">
              <a:xfrm flipV="1">
                <a:off x="4681" y="24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0" name="Line 5085"/>
              <p:cNvSpPr>
                <a:spLocks noChangeShapeType="1"/>
              </p:cNvSpPr>
              <p:nvPr/>
            </p:nvSpPr>
            <p:spPr bwMode="auto">
              <a:xfrm flipV="1">
                <a:off x="4681" y="24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1" name="Line 5086"/>
              <p:cNvSpPr>
                <a:spLocks noChangeShapeType="1"/>
              </p:cNvSpPr>
              <p:nvPr/>
            </p:nvSpPr>
            <p:spPr bwMode="auto">
              <a:xfrm flipV="1">
                <a:off x="4681" y="246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2" name="Line 5087"/>
              <p:cNvSpPr>
                <a:spLocks noChangeShapeType="1"/>
              </p:cNvSpPr>
              <p:nvPr/>
            </p:nvSpPr>
            <p:spPr bwMode="auto">
              <a:xfrm flipV="1">
                <a:off x="4681" y="245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3" name="Line 5088"/>
              <p:cNvSpPr>
                <a:spLocks noChangeShapeType="1"/>
              </p:cNvSpPr>
              <p:nvPr/>
            </p:nvSpPr>
            <p:spPr bwMode="auto">
              <a:xfrm flipV="1">
                <a:off x="4681" y="244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4" name="Line 5089"/>
              <p:cNvSpPr>
                <a:spLocks noChangeShapeType="1"/>
              </p:cNvSpPr>
              <p:nvPr/>
            </p:nvSpPr>
            <p:spPr bwMode="auto">
              <a:xfrm flipV="1">
                <a:off x="4681" y="24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5" name="Line 5090"/>
              <p:cNvSpPr>
                <a:spLocks noChangeShapeType="1"/>
              </p:cNvSpPr>
              <p:nvPr/>
            </p:nvSpPr>
            <p:spPr bwMode="auto">
              <a:xfrm flipV="1">
                <a:off x="4681" y="24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6" name="Line 5091"/>
              <p:cNvSpPr>
                <a:spLocks noChangeShapeType="1"/>
              </p:cNvSpPr>
              <p:nvPr/>
            </p:nvSpPr>
            <p:spPr bwMode="auto">
              <a:xfrm flipV="1">
                <a:off x="4681" y="3711"/>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7" name="Line 5092"/>
              <p:cNvSpPr>
                <a:spLocks noChangeShapeType="1"/>
              </p:cNvSpPr>
              <p:nvPr/>
            </p:nvSpPr>
            <p:spPr bwMode="auto">
              <a:xfrm>
                <a:off x="4681" y="2422"/>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88" name="Freeform 5093"/>
              <p:cNvSpPr>
                <a:spLocks/>
              </p:cNvSpPr>
              <p:nvPr/>
            </p:nvSpPr>
            <p:spPr bwMode="auto">
              <a:xfrm>
                <a:off x="4612" y="3775"/>
                <a:ext cx="35" cy="53"/>
              </a:xfrm>
              <a:custGeom>
                <a:avLst/>
                <a:gdLst>
                  <a:gd name="T0" fmla="*/ 69 w 69"/>
                  <a:gd name="T1" fmla="*/ 91 h 105"/>
                  <a:gd name="T2" fmla="*/ 69 w 69"/>
                  <a:gd name="T3" fmla="*/ 105 h 105"/>
                  <a:gd name="T4" fmla="*/ 0 w 69"/>
                  <a:gd name="T5" fmla="*/ 105 h 105"/>
                  <a:gd name="T6" fmla="*/ 0 w 69"/>
                  <a:gd name="T7" fmla="*/ 100 h 105"/>
                  <a:gd name="T8" fmla="*/ 1 w 69"/>
                  <a:gd name="T9" fmla="*/ 96 h 105"/>
                  <a:gd name="T10" fmla="*/ 4 w 69"/>
                  <a:gd name="T11" fmla="*/ 88 h 105"/>
                  <a:gd name="T12" fmla="*/ 9 w 69"/>
                  <a:gd name="T13" fmla="*/ 81 h 105"/>
                  <a:gd name="T14" fmla="*/ 13 w 69"/>
                  <a:gd name="T15" fmla="*/ 76 h 105"/>
                  <a:gd name="T16" fmla="*/ 19 w 69"/>
                  <a:gd name="T17" fmla="*/ 71 h 105"/>
                  <a:gd name="T18" fmla="*/ 25 w 69"/>
                  <a:gd name="T19" fmla="*/ 65 h 105"/>
                  <a:gd name="T20" fmla="*/ 40 w 69"/>
                  <a:gd name="T21" fmla="*/ 53 h 105"/>
                  <a:gd name="T22" fmla="*/ 48 w 69"/>
                  <a:gd name="T23" fmla="*/ 44 h 105"/>
                  <a:gd name="T24" fmla="*/ 51 w 69"/>
                  <a:gd name="T25" fmla="*/ 39 h 105"/>
                  <a:gd name="T26" fmla="*/ 53 w 69"/>
                  <a:gd name="T27" fmla="*/ 33 h 105"/>
                  <a:gd name="T28" fmla="*/ 53 w 69"/>
                  <a:gd name="T29" fmla="*/ 28 h 105"/>
                  <a:gd name="T30" fmla="*/ 53 w 69"/>
                  <a:gd name="T31" fmla="*/ 24 h 105"/>
                  <a:gd name="T32" fmla="*/ 51 w 69"/>
                  <a:gd name="T33" fmla="*/ 20 h 105"/>
                  <a:gd name="T34" fmla="*/ 48 w 69"/>
                  <a:gd name="T35" fmla="*/ 16 h 105"/>
                  <a:gd name="T36" fmla="*/ 44 w 69"/>
                  <a:gd name="T37" fmla="*/ 13 h 105"/>
                  <a:gd name="T38" fmla="*/ 40 w 69"/>
                  <a:gd name="T39" fmla="*/ 12 h 105"/>
                  <a:gd name="T40" fmla="*/ 35 w 69"/>
                  <a:gd name="T41" fmla="*/ 12 h 105"/>
                  <a:gd name="T42" fmla="*/ 29 w 69"/>
                  <a:gd name="T43" fmla="*/ 12 h 105"/>
                  <a:gd name="T44" fmla="*/ 24 w 69"/>
                  <a:gd name="T45" fmla="*/ 13 h 105"/>
                  <a:gd name="T46" fmla="*/ 20 w 69"/>
                  <a:gd name="T47" fmla="*/ 16 h 105"/>
                  <a:gd name="T48" fmla="*/ 17 w 69"/>
                  <a:gd name="T49" fmla="*/ 20 h 105"/>
                  <a:gd name="T50" fmla="*/ 16 w 69"/>
                  <a:gd name="T51" fmla="*/ 25 h 105"/>
                  <a:gd name="T52" fmla="*/ 15 w 69"/>
                  <a:gd name="T53" fmla="*/ 31 h 105"/>
                  <a:gd name="T54" fmla="*/ 1 w 69"/>
                  <a:gd name="T55" fmla="*/ 28 h 105"/>
                  <a:gd name="T56" fmla="*/ 5 w 69"/>
                  <a:gd name="T57" fmla="*/ 16 h 105"/>
                  <a:gd name="T58" fmla="*/ 12 w 69"/>
                  <a:gd name="T59" fmla="*/ 7 h 105"/>
                  <a:gd name="T60" fmla="*/ 21 w 69"/>
                  <a:gd name="T61" fmla="*/ 1 h 105"/>
                  <a:gd name="T62" fmla="*/ 35 w 69"/>
                  <a:gd name="T63" fmla="*/ 0 h 105"/>
                  <a:gd name="T64" fmla="*/ 48 w 69"/>
                  <a:gd name="T65" fmla="*/ 1 h 105"/>
                  <a:gd name="T66" fmla="*/ 59 w 69"/>
                  <a:gd name="T67" fmla="*/ 8 h 105"/>
                  <a:gd name="T68" fmla="*/ 63 w 69"/>
                  <a:gd name="T69" fmla="*/ 12 h 105"/>
                  <a:gd name="T70" fmla="*/ 65 w 69"/>
                  <a:gd name="T71" fmla="*/ 17 h 105"/>
                  <a:gd name="T72" fmla="*/ 67 w 69"/>
                  <a:gd name="T73" fmla="*/ 23 h 105"/>
                  <a:gd name="T74" fmla="*/ 67 w 69"/>
                  <a:gd name="T75" fmla="*/ 28 h 105"/>
                  <a:gd name="T76" fmla="*/ 67 w 69"/>
                  <a:gd name="T77" fmla="*/ 35 h 105"/>
                  <a:gd name="T78" fmla="*/ 65 w 69"/>
                  <a:gd name="T79" fmla="*/ 41 h 105"/>
                  <a:gd name="T80" fmla="*/ 61 w 69"/>
                  <a:gd name="T81" fmla="*/ 47 h 105"/>
                  <a:gd name="T82" fmla="*/ 57 w 69"/>
                  <a:gd name="T83" fmla="*/ 53 h 105"/>
                  <a:gd name="T84" fmla="*/ 53 w 69"/>
                  <a:gd name="T85" fmla="*/ 57 h 105"/>
                  <a:gd name="T86" fmla="*/ 49 w 69"/>
                  <a:gd name="T87" fmla="*/ 61 h 105"/>
                  <a:gd name="T88" fmla="*/ 44 w 69"/>
                  <a:gd name="T89" fmla="*/ 67 h 105"/>
                  <a:gd name="T90" fmla="*/ 39 w 69"/>
                  <a:gd name="T91" fmla="*/ 72 h 105"/>
                  <a:gd name="T92" fmla="*/ 33 w 69"/>
                  <a:gd name="T93" fmla="*/ 76 h 105"/>
                  <a:gd name="T94" fmla="*/ 29 w 69"/>
                  <a:gd name="T95" fmla="*/ 80 h 105"/>
                  <a:gd name="T96" fmla="*/ 25 w 69"/>
                  <a:gd name="T97" fmla="*/ 83 h 105"/>
                  <a:gd name="T98" fmla="*/ 24 w 69"/>
                  <a:gd name="T99" fmla="*/ 84 h 105"/>
                  <a:gd name="T100" fmla="*/ 17 w 69"/>
                  <a:gd name="T101" fmla="*/ 91 h 105"/>
                  <a:gd name="T102" fmla="*/ 69 w 69"/>
                  <a:gd name="T103" fmla="*/ 9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105">
                    <a:moveTo>
                      <a:pt x="69" y="91"/>
                    </a:moveTo>
                    <a:lnTo>
                      <a:pt x="69" y="105"/>
                    </a:lnTo>
                    <a:lnTo>
                      <a:pt x="0" y="105"/>
                    </a:lnTo>
                    <a:lnTo>
                      <a:pt x="0" y="100"/>
                    </a:lnTo>
                    <a:lnTo>
                      <a:pt x="1" y="96"/>
                    </a:lnTo>
                    <a:lnTo>
                      <a:pt x="4" y="88"/>
                    </a:lnTo>
                    <a:lnTo>
                      <a:pt x="9" y="81"/>
                    </a:lnTo>
                    <a:lnTo>
                      <a:pt x="13" y="76"/>
                    </a:lnTo>
                    <a:lnTo>
                      <a:pt x="19" y="71"/>
                    </a:lnTo>
                    <a:lnTo>
                      <a:pt x="25" y="65"/>
                    </a:lnTo>
                    <a:lnTo>
                      <a:pt x="40" y="53"/>
                    </a:lnTo>
                    <a:lnTo>
                      <a:pt x="48" y="44"/>
                    </a:lnTo>
                    <a:lnTo>
                      <a:pt x="51" y="39"/>
                    </a:lnTo>
                    <a:lnTo>
                      <a:pt x="53" y="33"/>
                    </a:lnTo>
                    <a:lnTo>
                      <a:pt x="53" y="28"/>
                    </a:lnTo>
                    <a:lnTo>
                      <a:pt x="53" y="24"/>
                    </a:lnTo>
                    <a:lnTo>
                      <a:pt x="51" y="20"/>
                    </a:lnTo>
                    <a:lnTo>
                      <a:pt x="48" y="16"/>
                    </a:lnTo>
                    <a:lnTo>
                      <a:pt x="44" y="13"/>
                    </a:lnTo>
                    <a:lnTo>
                      <a:pt x="40" y="12"/>
                    </a:lnTo>
                    <a:lnTo>
                      <a:pt x="35" y="12"/>
                    </a:lnTo>
                    <a:lnTo>
                      <a:pt x="29" y="12"/>
                    </a:lnTo>
                    <a:lnTo>
                      <a:pt x="24" y="13"/>
                    </a:lnTo>
                    <a:lnTo>
                      <a:pt x="20" y="16"/>
                    </a:lnTo>
                    <a:lnTo>
                      <a:pt x="17" y="20"/>
                    </a:lnTo>
                    <a:lnTo>
                      <a:pt x="16" y="25"/>
                    </a:lnTo>
                    <a:lnTo>
                      <a:pt x="15" y="31"/>
                    </a:lnTo>
                    <a:lnTo>
                      <a:pt x="1" y="28"/>
                    </a:lnTo>
                    <a:lnTo>
                      <a:pt x="5" y="16"/>
                    </a:lnTo>
                    <a:lnTo>
                      <a:pt x="12" y="7"/>
                    </a:lnTo>
                    <a:lnTo>
                      <a:pt x="21" y="1"/>
                    </a:lnTo>
                    <a:lnTo>
                      <a:pt x="35" y="0"/>
                    </a:lnTo>
                    <a:lnTo>
                      <a:pt x="48" y="1"/>
                    </a:lnTo>
                    <a:lnTo>
                      <a:pt x="59" y="8"/>
                    </a:lnTo>
                    <a:lnTo>
                      <a:pt x="63" y="12"/>
                    </a:lnTo>
                    <a:lnTo>
                      <a:pt x="65" y="17"/>
                    </a:lnTo>
                    <a:lnTo>
                      <a:pt x="67" y="23"/>
                    </a:lnTo>
                    <a:lnTo>
                      <a:pt x="67" y="28"/>
                    </a:lnTo>
                    <a:lnTo>
                      <a:pt x="67" y="35"/>
                    </a:lnTo>
                    <a:lnTo>
                      <a:pt x="65" y="41"/>
                    </a:lnTo>
                    <a:lnTo>
                      <a:pt x="61" y="47"/>
                    </a:lnTo>
                    <a:lnTo>
                      <a:pt x="57" y="53"/>
                    </a:lnTo>
                    <a:lnTo>
                      <a:pt x="53" y="57"/>
                    </a:lnTo>
                    <a:lnTo>
                      <a:pt x="49" y="61"/>
                    </a:lnTo>
                    <a:lnTo>
                      <a:pt x="44" y="67"/>
                    </a:lnTo>
                    <a:lnTo>
                      <a:pt x="39" y="72"/>
                    </a:lnTo>
                    <a:lnTo>
                      <a:pt x="33" y="76"/>
                    </a:lnTo>
                    <a:lnTo>
                      <a:pt x="29" y="80"/>
                    </a:lnTo>
                    <a:lnTo>
                      <a:pt x="25" y="83"/>
                    </a:lnTo>
                    <a:lnTo>
                      <a:pt x="24" y="84"/>
                    </a:lnTo>
                    <a:lnTo>
                      <a:pt x="17" y="91"/>
                    </a:lnTo>
                    <a:lnTo>
                      <a:pt x="69" y="9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89" name="Freeform 5094"/>
              <p:cNvSpPr>
                <a:spLocks noEditPoints="1"/>
              </p:cNvSpPr>
              <p:nvPr/>
            </p:nvSpPr>
            <p:spPr bwMode="auto">
              <a:xfrm>
                <a:off x="4653" y="3775"/>
                <a:ext cx="34" cy="54"/>
              </a:xfrm>
              <a:custGeom>
                <a:avLst/>
                <a:gdLst>
                  <a:gd name="T0" fmla="*/ 0 w 68"/>
                  <a:gd name="T1" fmla="*/ 53 h 107"/>
                  <a:gd name="T2" fmla="*/ 1 w 68"/>
                  <a:gd name="T3" fmla="*/ 36 h 107"/>
                  <a:gd name="T4" fmla="*/ 4 w 68"/>
                  <a:gd name="T5" fmla="*/ 23 h 107"/>
                  <a:gd name="T6" fmla="*/ 6 w 68"/>
                  <a:gd name="T7" fmla="*/ 16 h 107"/>
                  <a:gd name="T8" fmla="*/ 10 w 68"/>
                  <a:gd name="T9" fmla="*/ 9 h 107"/>
                  <a:gd name="T10" fmla="*/ 14 w 68"/>
                  <a:gd name="T11" fmla="*/ 5 h 107"/>
                  <a:gd name="T12" fmla="*/ 20 w 68"/>
                  <a:gd name="T13" fmla="*/ 3 h 107"/>
                  <a:gd name="T14" fmla="*/ 26 w 68"/>
                  <a:gd name="T15" fmla="*/ 0 h 107"/>
                  <a:gd name="T16" fmla="*/ 34 w 68"/>
                  <a:gd name="T17" fmla="*/ 0 h 107"/>
                  <a:gd name="T18" fmla="*/ 42 w 68"/>
                  <a:gd name="T19" fmla="*/ 0 h 107"/>
                  <a:gd name="T20" fmla="*/ 49 w 68"/>
                  <a:gd name="T21" fmla="*/ 3 h 107"/>
                  <a:gd name="T22" fmla="*/ 53 w 68"/>
                  <a:gd name="T23" fmla="*/ 5 h 107"/>
                  <a:gd name="T24" fmla="*/ 57 w 68"/>
                  <a:gd name="T25" fmla="*/ 9 h 107"/>
                  <a:gd name="T26" fmla="*/ 60 w 68"/>
                  <a:gd name="T27" fmla="*/ 12 h 107"/>
                  <a:gd name="T28" fmla="*/ 64 w 68"/>
                  <a:gd name="T29" fmla="*/ 20 h 107"/>
                  <a:gd name="T30" fmla="*/ 67 w 68"/>
                  <a:gd name="T31" fmla="*/ 28 h 107"/>
                  <a:gd name="T32" fmla="*/ 68 w 68"/>
                  <a:gd name="T33" fmla="*/ 39 h 107"/>
                  <a:gd name="T34" fmla="*/ 68 w 68"/>
                  <a:gd name="T35" fmla="*/ 53 h 107"/>
                  <a:gd name="T36" fmla="*/ 68 w 68"/>
                  <a:gd name="T37" fmla="*/ 69 h 107"/>
                  <a:gd name="T38" fmla="*/ 65 w 68"/>
                  <a:gd name="T39" fmla="*/ 83 h 107"/>
                  <a:gd name="T40" fmla="*/ 61 w 68"/>
                  <a:gd name="T41" fmla="*/ 91 h 107"/>
                  <a:gd name="T42" fmla="*/ 59 w 68"/>
                  <a:gd name="T43" fmla="*/ 96 h 107"/>
                  <a:gd name="T44" fmla="*/ 53 w 68"/>
                  <a:gd name="T45" fmla="*/ 100 h 107"/>
                  <a:gd name="T46" fmla="*/ 48 w 68"/>
                  <a:gd name="T47" fmla="*/ 104 h 107"/>
                  <a:gd name="T48" fmla="*/ 41 w 68"/>
                  <a:gd name="T49" fmla="*/ 105 h 107"/>
                  <a:gd name="T50" fmla="*/ 34 w 68"/>
                  <a:gd name="T51" fmla="*/ 107 h 107"/>
                  <a:gd name="T52" fmla="*/ 20 w 68"/>
                  <a:gd name="T53" fmla="*/ 104 h 107"/>
                  <a:gd name="T54" fmla="*/ 10 w 68"/>
                  <a:gd name="T55" fmla="*/ 96 h 107"/>
                  <a:gd name="T56" fmla="*/ 4 w 68"/>
                  <a:gd name="T57" fmla="*/ 85 h 107"/>
                  <a:gd name="T58" fmla="*/ 1 w 68"/>
                  <a:gd name="T59" fmla="*/ 71 h 107"/>
                  <a:gd name="T60" fmla="*/ 0 w 68"/>
                  <a:gd name="T61" fmla="*/ 53 h 107"/>
                  <a:gd name="T62" fmla="*/ 13 w 68"/>
                  <a:gd name="T63" fmla="*/ 53 h 107"/>
                  <a:gd name="T64" fmla="*/ 14 w 68"/>
                  <a:gd name="T65" fmla="*/ 68 h 107"/>
                  <a:gd name="T66" fmla="*/ 16 w 68"/>
                  <a:gd name="T67" fmla="*/ 79 h 107"/>
                  <a:gd name="T68" fmla="*/ 20 w 68"/>
                  <a:gd name="T69" fmla="*/ 87 h 107"/>
                  <a:gd name="T70" fmla="*/ 24 w 68"/>
                  <a:gd name="T71" fmla="*/ 91 h 107"/>
                  <a:gd name="T72" fmla="*/ 29 w 68"/>
                  <a:gd name="T73" fmla="*/ 93 h 107"/>
                  <a:gd name="T74" fmla="*/ 34 w 68"/>
                  <a:gd name="T75" fmla="*/ 95 h 107"/>
                  <a:gd name="T76" fmla="*/ 40 w 68"/>
                  <a:gd name="T77" fmla="*/ 93 h 107"/>
                  <a:gd name="T78" fmla="*/ 44 w 68"/>
                  <a:gd name="T79" fmla="*/ 91 h 107"/>
                  <a:gd name="T80" fmla="*/ 49 w 68"/>
                  <a:gd name="T81" fmla="*/ 87 h 107"/>
                  <a:gd name="T82" fmla="*/ 52 w 68"/>
                  <a:gd name="T83" fmla="*/ 79 h 107"/>
                  <a:gd name="T84" fmla="*/ 55 w 68"/>
                  <a:gd name="T85" fmla="*/ 68 h 107"/>
                  <a:gd name="T86" fmla="*/ 55 w 68"/>
                  <a:gd name="T87" fmla="*/ 53 h 107"/>
                  <a:gd name="T88" fmla="*/ 55 w 68"/>
                  <a:gd name="T89" fmla="*/ 39 h 107"/>
                  <a:gd name="T90" fmla="*/ 52 w 68"/>
                  <a:gd name="T91" fmla="*/ 27 h 107"/>
                  <a:gd name="T92" fmla="*/ 49 w 68"/>
                  <a:gd name="T93" fmla="*/ 20 h 107"/>
                  <a:gd name="T94" fmla="*/ 45 w 68"/>
                  <a:gd name="T95" fmla="*/ 15 h 107"/>
                  <a:gd name="T96" fmla="*/ 40 w 68"/>
                  <a:gd name="T97" fmla="*/ 12 h 107"/>
                  <a:gd name="T98" fmla="*/ 34 w 68"/>
                  <a:gd name="T99" fmla="*/ 12 h 107"/>
                  <a:gd name="T100" fmla="*/ 28 w 68"/>
                  <a:gd name="T101" fmla="*/ 12 h 107"/>
                  <a:gd name="T102" fmla="*/ 24 w 68"/>
                  <a:gd name="T103" fmla="*/ 15 h 107"/>
                  <a:gd name="T104" fmla="*/ 20 w 68"/>
                  <a:gd name="T105" fmla="*/ 19 h 107"/>
                  <a:gd name="T106" fmla="*/ 16 w 68"/>
                  <a:gd name="T107" fmla="*/ 27 h 107"/>
                  <a:gd name="T108" fmla="*/ 14 w 68"/>
                  <a:gd name="T109" fmla="*/ 39 h 107"/>
                  <a:gd name="T110" fmla="*/ 13 w 68"/>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7">
                    <a:moveTo>
                      <a:pt x="0" y="53"/>
                    </a:moveTo>
                    <a:lnTo>
                      <a:pt x="1" y="36"/>
                    </a:lnTo>
                    <a:lnTo>
                      <a:pt x="4" y="23"/>
                    </a:lnTo>
                    <a:lnTo>
                      <a:pt x="6" y="16"/>
                    </a:lnTo>
                    <a:lnTo>
                      <a:pt x="10" y="9"/>
                    </a:lnTo>
                    <a:lnTo>
                      <a:pt x="14" y="5"/>
                    </a:lnTo>
                    <a:lnTo>
                      <a:pt x="20" y="3"/>
                    </a:lnTo>
                    <a:lnTo>
                      <a:pt x="26" y="0"/>
                    </a:lnTo>
                    <a:lnTo>
                      <a:pt x="34" y="0"/>
                    </a:lnTo>
                    <a:lnTo>
                      <a:pt x="42" y="0"/>
                    </a:lnTo>
                    <a:lnTo>
                      <a:pt x="49" y="3"/>
                    </a:lnTo>
                    <a:lnTo>
                      <a:pt x="53" y="5"/>
                    </a:lnTo>
                    <a:lnTo>
                      <a:pt x="57" y="9"/>
                    </a:lnTo>
                    <a:lnTo>
                      <a:pt x="60" y="12"/>
                    </a:lnTo>
                    <a:lnTo>
                      <a:pt x="64" y="20"/>
                    </a:lnTo>
                    <a:lnTo>
                      <a:pt x="67" y="28"/>
                    </a:lnTo>
                    <a:lnTo>
                      <a:pt x="68" y="39"/>
                    </a:lnTo>
                    <a:lnTo>
                      <a:pt x="68" y="53"/>
                    </a:lnTo>
                    <a:lnTo>
                      <a:pt x="68" y="69"/>
                    </a:lnTo>
                    <a:lnTo>
                      <a:pt x="65" y="83"/>
                    </a:lnTo>
                    <a:lnTo>
                      <a:pt x="61" y="91"/>
                    </a:lnTo>
                    <a:lnTo>
                      <a:pt x="59" y="96"/>
                    </a:lnTo>
                    <a:lnTo>
                      <a:pt x="53" y="100"/>
                    </a:lnTo>
                    <a:lnTo>
                      <a:pt x="48" y="104"/>
                    </a:lnTo>
                    <a:lnTo>
                      <a:pt x="41" y="105"/>
                    </a:lnTo>
                    <a:lnTo>
                      <a:pt x="34" y="107"/>
                    </a:lnTo>
                    <a:lnTo>
                      <a:pt x="20" y="104"/>
                    </a:lnTo>
                    <a:lnTo>
                      <a:pt x="10" y="96"/>
                    </a:lnTo>
                    <a:lnTo>
                      <a:pt x="4" y="85"/>
                    </a:lnTo>
                    <a:lnTo>
                      <a:pt x="1" y="71"/>
                    </a:lnTo>
                    <a:lnTo>
                      <a:pt x="0" y="53"/>
                    </a:lnTo>
                    <a:close/>
                    <a:moveTo>
                      <a:pt x="13" y="53"/>
                    </a:moveTo>
                    <a:lnTo>
                      <a:pt x="14" y="68"/>
                    </a:lnTo>
                    <a:lnTo>
                      <a:pt x="16" y="79"/>
                    </a:lnTo>
                    <a:lnTo>
                      <a:pt x="20" y="87"/>
                    </a:lnTo>
                    <a:lnTo>
                      <a:pt x="24" y="91"/>
                    </a:lnTo>
                    <a:lnTo>
                      <a:pt x="29" y="93"/>
                    </a:lnTo>
                    <a:lnTo>
                      <a:pt x="34" y="95"/>
                    </a:lnTo>
                    <a:lnTo>
                      <a:pt x="40" y="93"/>
                    </a:lnTo>
                    <a:lnTo>
                      <a:pt x="44" y="91"/>
                    </a:lnTo>
                    <a:lnTo>
                      <a:pt x="49" y="87"/>
                    </a:lnTo>
                    <a:lnTo>
                      <a:pt x="52" y="79"/>
                    </a:lnTo>
                    <a:lnTo>
                      <a:pt x="55" y="68"/>
                    </a:lnTo>
                    <a:lnTo>
                      <a:pt x="55" y="53"/>
                    </a:lnTo>
                    <a:lnTo>
                      <a:pt x="55" y="39"/>
                    </a:lnTo>
                    <a:lnTo>
                      <a:pt x="52" y="27"/>
                    </a:lnTo>
                    <a:lnTo>
                      <a:pt x="49" y="20"/>
                    </a:lnTo>
                    <a:lnTo>
                      <a:pt x="45" y="15"/>
                    </a:lnTo>
                    <a:lnTo>
                      <a:pt x="40" y="12"/>
                    </a:lnTo>
                    <a:lnTo>
                      <a:pt x="34" y="12"/>
                    </a:lnTo>
                    <a:lnTo>
                      <a:pt x="28" y="12"/>
                    </a:lnTo>
                    <a:lnTo>
                      <a:pt x="24" y="15"/>
                    </a:lnTo>
                    <a:lnTo>
                      <a:pt x="20" y="19"/>
                    </a:lnTo>
                    <a:lnTo>
                      <a:pt x="16" y="27"/>
                    </a:lnTo>
                    <a:lnTo>
                      <a:pt x="14" y="39"/>
                    </a:lnTo>
                    <a:lnTo>
                      <a:pt x="13"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90" name="Freeform 5095"/>
              <p:cNvSpPr>
                <a:spLocks noEditPoints="1"/>
              </p:cNvSpPr>
              <p:nvPr/>
            </p:nvSpPr>
            <p:spPr bwMode="auto">
              <a:xfrm>
                <a:off x="4694" y="3775"/>
                <a:ext cx="34" cy="54"/>
              </a:xfrm>
              <a:custGeom>
                <a:avLst/>
                <a:gdLst>
                  <a:gd name="T0" fmla="*/ 0 w 68"/>
                  <a:gd name="T1" fmla="*/ 53 h 107"/>
                  <a:gd name="T2" fmla="*/ 0 w 68"/>
                  <a:gd name="T3" fmla="*/ 36 h 107"/>
                  <a:gd name="T4" fmla="*/ 3 w 68"/>
                  <a:gd name="T5" fmla="*/ 23 h 107"/>
                  <a:gd name="T6" fmla="*/ 7 w 68"/>
                  <a:gd name="T7" fmla="*/ 16 h 107"/>
                  <a:gd name="T8" fmla="*/ 11 w 68"/>
                  <a:gd name="T9" fmla="*/ 9 h 107"/>
                  <a:gd name="T10" fmla="*/ 15 w 68"/>
                  <a:gd name="T11" fmla="*/ 5 h 107"/>
                  <a:gd name="T12" fmla="*/ 20 w 68"/>
                  <a:gd name="T13" fmla="*/ 3 h 107"/>
                  <a:gd name="T14" fmla="*/ 27 w 68"/>
                  <a:gd name="T15" fmla="*/ 0 h 107"/>
                  <a:gd name="T16" fmla="*/ 34 w 68"/>
                  <a:gd name="T17" fmla="*/ 0 h 107"/>
                  <a:gd name="T18" fmla="*/ 42 w 68"/>
                  <a:gd name="T19" fmla="*/ 0 h 107"/>
                  <a:gd name="T20" fmla="*/ 50 w 68"/>
                  <a:gd name="T21" fmla="*/ 3 h 107"/>
                  <a:gd name="T22" fmla="*/ 54 w 68"/>
                  <a:gd name="T23" fmla="*/ 5 h 107"/>
                  <a:gd name="T24" fmla="*/ 58 w 68"/>
                  <a:gd name="T25" fmla="*/ 9 h 107"/>
                  <a:gd name="T26" fmla="*/ 60 w 68"/>
                  <a:gd name="T27" fmla="*/ 12 h 107"/>
                  <a:gd name="T28" fmla="*/ 63 w 68"/>
                  <a:gd name="T29" fmla="*/ 20 h 107"/>
                  <a:gd name="T30" fmla="*/ 66 w 68"/>
                  <a:gd name="T31" fmla="*/ 28 h 107"/>
                  <a:gd name="T32" fmla="*/ 68 w 68"/>
                  <a:gd name="T33" fmla="*/ 39 h 107"/>
                  <a:gd name="T34" fmla="*/ 68 w 68"/>
                  <a:gd name="T35" fmla="*/ 53 h 107"/>
                  <a:gd name="T36" fmla="*/ 67 w 68"/>
                  <a:gd name="T37" fmla="*/ 69 h 107"/>
                  <a:gd name="T38" fmla="*/ 64 w 68"/>
                  <a:gd name="T39" fmla="*/ 83 h 107"/>
                  <a:gd name="T40" fmla="*/ 62 w 68"/>
                  <a:gd name="T41" fmla="*/ 91 h 107"/>
                  <a:gd name="T42" fmla="*/ 58 w 68"/>
                  <a:gd name="T43" fmla="*/ 96 h 107"/>
                  <a:gd name="T44" fmla="*/ 54 w 68"/>
                  <a:gd name="T45" fmla="*/ 100 h 107"/>
                  <a:gd name="T46" fmla="*/ 48 w 68"/>
                  <a:gd name="T47" fmla="*/ 104 h 107"/>
                  <a:gd name="T48" fmla="*/ 42 w 68"/>
                  <a:gd name="T49" fmla="*/ 105 h 107"/>
                  <a:gd name="T50" fmla="*/ 34 w 68"/>
                  <a:gd name="T51" fmla="*/ 107 h 107"/>
                  <a:gd name="T52" fmla="*/ 20 w 68"/>
                  <a:gd name="T53" fmla="*/ 104 h 107"/>
                  <a:gd name="T54" fmla="*/ 10 w 68"/>
                  <a:gd name="T55" fmla="*/ 96 h 107"/>
                  <a:gd name="T56" fmla="*/ 4 w 68"/>
                  <a:gd name="T57" fmla="*/ 85 h 107"/>
                  <a:gd name="T58" fmla="*/ 0 w 68"/>
                  <a:gd name="T59" fmla="*/ 71 h 107"/>
                  <a:gd name="T60" fmla="*/ 0 w 68"/>
                  <a:gd name="T61" fmla="*/ 53 h 107"/>
                  <a:gd name="T62" fmla="*/ 14 w 68"/>
                  <a:gd name="T63" fmla="*/ 53 h 107"/>
                  <a:gd name="T64" fmla="*/ 14 w 68"/>
                  <a:gd name="T65" fmla="*/ 68 h 107"/>
                  <a:gd name="T66" fmla="*/ 16 w 68"/>
                  <a:gd name="T67" fmla="*/ 79 h 107"/>
                  <a:gd name="T68" fmla="*/ 19 w 68"/>
                  <a:gd name="T69" fmla="*/ 87 h 107"/>
                  <a:gd name="T70" fmla="*/ 24 w 68"/>
                  <a:gd name="T71" fmla="*/ 91 h 107"/>
                  <a:gd name="T72" fmla="*/ 28 w 68"/>
                  <a:gd name="T73" fmla="*/ 93 h 107"/>
                  <a:gd name="T74" fmla="*/ 34 w 68"/>
                  <a:gd name="T75" fmla="*/ 95 h 107"/>
                  <a:gd name="T76" fmla="*/ 40 w 68"/>
                  <a:gd name="T77" fmla="*/ 93 h 107"/>
                  <a:gd name="T78" fmla="*/ 44 w 68"/>
                  <a:gd name="T79" fmla="*/ 91 h 107"/>
                  <a:gd name="T80" fmla="*/ 48 w 68"/>
                  <a:gd name="T81" fmla="*/ 87 h 107"/>
                  <a:gd name="T82" fmla="*/ 52 w 68"/>
                  <a:gd name="T83" fmla="*/ 79 h 107"/>
                  <a:gd name="T84" fmla="*/ 54 w 68"/>
                  <a:gd name="T85" fmla="*/ 68 h 107"/>
                  <a:gd name="T86" fmla="*/ 55 w 68"/>
                  <a:gd name="T87" fmla="*/ 53 h 107"/>
                  <a:gd name="T88" fmla="*/ 54 w 68"/>
                  <a:gd name="T89" fmla="*/ 39 h 107"/>
                  <a:gd name="T90" fmla="*/ 52 w 68"/>
                  <a:gd name="T91" fmla="*/ 27 h 107"/>
                  <a:gd name="T92" fmla="*/ 50 w 68"/>
                  <a:gd name="T93" fmla="*/ 20 h 107"/>
                  <a:gd name="T94" fmla="*/ 44 w 68"/>
                  <a:gd name="T95" fmla="*/ 15 h 107"/>
                  <a:gd name="T96" fmla="*/ 40 w 68"/>
                  <a:gd name="T97" fmla="*/ 12 h 107"/>
                  <a:gd name="T98" fmla="*/ 34 w 68"/>
                  <a:gd name="T99" fmla="*/ 12 h 107"/>
                  <a:gd name="T100" fmla="*/ 28 w 68"/>
                  <a:gd name="T101" fmla="*/ 12 h 107"/>
                  <a:gd name="T102" fmla="*/ 24 w 68"/>
                  <a:gd name="T103" fmla="*/ 15 h 107"/>
                  <a:gd name="T104" fmla="*/ 20 w 68"/>
                  <a:gd name="T105" fmla="*/ 19 h 107"/>
                  <a:gd name="T106" fmla="*/ 16 w 68"/>
                  <a:gd name="T107" fmla="*/ 27 h 107"/>
                  <a:gd name="T108" fmla="*/ 14 w 68"/>
                  <a:gd name="T109" fmla="*/ 39 h 107"/>
                  <a:gd name="T110" fmla="*/ 14 w 68"/>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7">
                    <a:moveTo>
                      <a:pt x="0" y="53"/>
                    </a:moveTo>
                    <a:lnTo>
                      <a:pt x="0" y="36"/>
                    </a:lnTo>
                    <a:lnTo>
                      <a:pt x="3" y="23"/>
                    </a:lnTo>
                    <a:lnTo>
                      <a:pt x="7" y="16"/>
                    </a:lnTo>
                    <a:lnTo>
                      <a:pt x="11" y="9"/>
                    </a:lnTo>
                    <a:lnTo>
                      <a:pt x="15" y="5"/>
                    </a:lnTo>
                    <a:lnTo>
                      <a:pt x="20" y="3"/>
                    </a:lnTo>
                    <a:lnTo>
                      <a:pt x="27" y="0"/>
                    </a:lnTo>
                    <a:lnTo>
                      <a:pt x="34" y="0"/>
                    </a:lnTo>
                    <a:lnTo>
                      <a:pt x="42" y="0"/>
                    </a:lnTo>
                    <a:lnTo>
                      <a:pt x="50" y="3"/>
                    </a:lnTo>
                    <a:lnTo>
                      <a:pt x="54" y="5"/>
                    </a:lnTo>
                    <a:lnTo>
                      <a:pt x="58" y="9"/>
                    </a:lnTo>
                    <a:lnTo>
                      <a:pt x="60" y="12"/>
                    </a:lnTo>
                    <a:lnTo>
                      <a:pt x="63" y="20"/>
                    </a:lnTo>
                    <a:lnTo>
                      <a:pt x="66" y="28"/>
                    </a:lnTo>
                    <a:lnTo>
                      <a:pt x="68" y="39"/>
                    </a:lnTo>
                    <a:lnTo>
                      <a:pt x="68" y="53"/>
                    </a:lnTo>
                    <a:lnTo>
                      <a:pt x="67" y="69"/>
                    </a:lnTo>
                    <a:lnTo>
                      <a:pt x="64" y="83"/>
                    </a:lnTo>
                    <a:lnTo>
                      <a:pt x="62" y="91"/>
                    </a:lnTo>
                    <a:lnTo>
                      <a:pt x="58" y="96"/>
                    </a:lnTo>
                    <a:lnTo>
                      <a:pt x="54" y="100"/>
                    </a:lnTo>
                    <a:lnTo>
                      <a:pt x="48" y="104"/>
                    </a:lnTo>
                    <a:lnTo>
                      <a:pt x="42" y="105"/>
                    </a:lnTo>
                    <a:lnTo>
                      <a:pt x="34" y="107"/>
                    </a:lnTo>
                    <a:lnTo>
                      <a:pt x="20" y="104"/>
                    </a:lnTo>
                    <a:lnTo>
                      <a:pt x="10" y="96"/>
                    </a:lnTo>
                    <a:lnTo>
                      <a:pt x="4" y="85"/>
                    </a:lnTo>
                    <a:lnTo>
                      <a:pt x="0" y="71"/>
                    </a:lnTo>
                    <a:lnTo>
                      <a:pt x="0" y="53"/>
                    </a:lnTo>
                    <a:close/>
                    <a:moveTo>
                      <a:pt x="14" y="53"/>
                    </a:moveTo>
                    <a:lnTo>
                      <a:pt x="14" y="68"/>
                    </a:lnTo>
                    <a:lnTo>
                      <a:pt x="16" y="79"/>
                    </a:lnTo>
                    <a:lnTo>
                      <a:pt x="19" y="87"/>
                    </a:lnTo>
                    <a:lnTo>
                      <a:pt x="24" y="91"/>
                    </a:lnTo>
                    <a:lnTo>
                      <a:pt x="28" y="93"/>
                    </a:lnTo>
                    <a:lnTo>
                      <a:pt x="34" y="95"/>
                    </a:lnTo>
                    <a:lnTo>
                      <a:pt x="40" y="93"/>
                    </a:lnTo>
                    <a:lnTo>
                      <a:pt x="44" y="91"/>
                    </a:lnTo>
                    <a:lnTo>
                      <a:pt x="48" y="87"/>
                    </a:lnTo>
                    <a:lnTo>
                      <a:pt x="52" y="79"/>
                    </a:lnTo>
                    <a:lnTo>
                      <a:pt x="54" y="68"/>
                    </a:lnTo>
                    <a:lnTo>
                      <a:pt x="55" y="53"/>
                    </a:lnTo>
                    <a:lnTo>
                      <a:pt x="54" y="39"/>
                    </a:lnTo>
                    <a:lnTo>
                      <a:pt x="52" y="27"/>
                    </a:lnTo>
                    <a:lnTo>
                      <a:pt x="50" y="20"/>
                    </a:lnTo>
                    <a:lnTo>
                      <a:pt x="44" y="15"/>
                    </a:lnTo>
                    <a:lnTo>
                      <a:pt x="40" y="12"/>
                    </a:lnTo>
                    <a:lnTo>
                      <a:pt x="34" y="12"/>
                    </a:lnTo>
                    <a:lnTo>
                      <a:pt x="28" y="12"/>
                    </a:lnTo>
                    <a:lnTo>
                      <a:pt x="24" y="15"/>
                    </a:lnTo>
                    <a:lnTo>
                      <a:pt x="20" y="19"/>
                    </a:lnTo>
                    <a:lnTo>
                      <a:pt x="16" y="27"/>
                    </a:lnTo>
                    <a:lnTo>
                      <a:pt x="14" y="39"/>
                    </a:lnTo>
                    <a:lnTo>
                      <a:pt x="14"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91" name="Freeform 5096"/>
              <p:cNvSpPr>
                <a:spLocks noEditPoints="1"/>
              </p:cNvSpPr>
              <p:nvPr/>
            </p:nvSpPr>
            <p:spPr bwMode="auto">
              <a:xfrm>
                <a:off x="4734" y="3775"/>
                <a:ext cx="35" cy="54"/>
              </a:xfrm>
              <a:custGeom>
                <a:avLst/>
                <a:gdLst>
                  <a:gd name="T0" fmla="*/ 0 w 70"/>
                  <a:gd name="T1" fmla="*/ 53 h 107"/>
                  <a:gd name="T2" fmla="*/ 2 w 70"/>
                  <a:gd name="T3" fmla="*/ 36 h 107"/>
                  <a:gd name="T4" fmla="*/ 4 w 70"/>
                  <a:gd name="T5" fmla="*/ 23 h 107"/>
                  <a:gd name="T6" fmla="*/ 7 w 70"/>
                  <a:gd name="T7" fmla="*/ 16 h 107"/>
                  <a:gd name="T8" fmla="*/ 11 w 70"/>
                  <a:gd name="T9" fmla="*/ 9 h 107"/>
                  <a:gd name="T10" fmla="*/ 16 w 70"/>
                  <a:gd name="T11" fmla="*/ 5 h 107"/>
                  <a:gd name="T12" fmla="*/ 22 w 70"/>
                  <a:gd name="T13" fmla="*/ 3 h 107"/>
                  <a:gd name="T14" fmla="*/ 28 w 70"/>
                  <a:gd name="T15" fmla="*/ 0 h 107"/>
                  <a:gd name="T16" fmla="*/ 35 w 70"/>
                  <a:gd name="T17" fmla="*/ 0 h 107"/>
                  <a:gd name="T18" fmla="*/ 43 w 70"/>
                  <a:gd name="T19" fmla="*/ 0 h 107"/>
                  <a:gd name="T20" fmla="*/ 51 w 70"/>
                  <a:gd name="T21" fmla="*/ 3 h 107"/>
                  <a:gd name="T22" fmla="*/ 55 w 70"/>
                  <a:gd name="T23" fmla="*/ 5 h 107"/>
                  <a:gd name="T24" fmla="*/ 58 w 70"/>
                  <a:gd name="T25" fmla="*/ 9 h 107"/>
                  <a:gd name="T26" fmla="*/ 60 w 70"/>
                  <a:gd name="T27" fmla="*/ 12 h 107"/>
                  <a:gd name="T28" fmla="*/ 64 w 70"/>
                  <a:gd name="T29" fmla="*/ 20 h 107"/>
                  <a:gd name="T30" fmla="*/ 67 w 70"/>
                  <a:gd name="T31" fmla="*/ 28 h 107"/>
                  <a:gd name="T32" fmla="*/ 69 w 70"/>
                  <a:gd name="T33" fmla="*/ 39 h 107"/>
                  <a:gd name="T34" fmla="*/ 70 w 70"/>
                  <a:gd name="T35" fmla="*/ 53 h 107"/>
                  <a:gd name="T36" fmla="*/ 69 w 70"/>
                  <a:gd name="T37" fmla="*/ 69 h 107"/>
                  <a:gd name="T38" fmla="*/ 66 w 70"/>
                  <a:gd name="T39" fmla="*/ 83 h 107"/>
                  <a:gd name="T40" fmla="*/ 63 w 70"/>
                  <a:gd name="T41" fmla="*/ 91 h 107"/>
                  <a:gd name="T42" fmla="*/ 59 w 70"/>
                  <a:gd name="T43" fmla="*/ 96 h 107"/>
                  <a:gd name="T44" fmla="*/ 54 w 70"/>
                  <a:gd name="T45" fmla="*/ 100 h 107"/>
                  <a:gd name="T46" fmla="*/ 48 w 70"/>
                  <a:gd name="T47" fmla="*/ 104 h 107"/>
                  <a:gd name="T48" fmla="*/ 43 w 70"/>
                  <a:gd name="T49" fmla="*/ 105 h 107"/>
                  <a:gd name="T50" fmla="*/ 35 w 70"/>
                  <a:gd name="T51" fmla="*/ 107 h 107"/>
                  <a:gd name="T52" fmla="*/ 22 w 70"/>
                  <a:gd name="T53" fmla="*/ 104 h 107"/>
                  <a:gd name="T54" fmla="*/ 11 w 70"/>
                  <a:gd name="T55" fmla="*/ 96 h 107"/>
                  <a:gd name="T56" fmla="*/ 6 w 70"/>
                  <a:gd name="T57" fmla="*/ 85 h 107"/>
                  <a:gd name="T58" fmla="*/ 2 w 70"/>
                  <a:gd name="T59" fmla="*/ 71 h 107"/>
                  <a:gd name="T60" fmla="*/ 0 w 70"/>
                  <a:gd name="T61" fmla="*/ 53 h 107"/>
                  <a:gd name="T62" fmla="*/ 15 w 70"/>
                  <a:gd name="T63" fmla="*/ 53 h 107"/>
                  <a:gd name="T64" fmla="*/ 15 w 70"/>
                  <a:gd name="T65" fmla="*/ 68 h 107"/>
                  <a:gd name="T66" fmla="*/ 18 w 70"/>
                  <a:gd name="T67" fmla="*/ 79 h 107"/>
                  <a:gd name="T68" fmla="*/ 20 w 70"/>
                  <a:gd name="T69" fmla="*/ 87 h 107"/>
                  <a:gd name="T70" fmla="*/ 24 w 70"/>
                  <a:gd name="T71" fmla="*/ 91 h 107"/>
                  <a:gd name="T72" fmla="*/ 30 w 70"/>
                  <a:gd name="T73" fmla="*/ 93 h 107"/>
                  <a:gd name="T74" fmla="*/ 35 w 70"/>
                  <a:gd name="T75" fmla="*/ 95 h 107"/>
                  <a:gd name="T76" fmla="*/ 40 w 70"/>
                  <a:gd name="T77" fmla="*/ 93 h 107"/>
                  <a:gd name="T78" fmla="*/ 46 w 70"/>
                  <a:gd name="T79" fmla="*/ 91 h 107"/>
                  <a:gd name="T80" fmla="*/ 50 w 70"/>
                  <a:gd name="T81" fmla="*/ 87 h 107"/>
                  <a:gd name="T82" fmla="*/ 54 w 70"/>
                  <a:gd name="T83" fmla="*/ 79 h 107"/>
                  <a:gd name="T84" fmla="*/ 55 w 70"/>
                  <a:gd name="T85" fmla="*/ 68 h 107"/>
                  <a:gd name="T86" fmla="*/ 56 w 70"/>
                  <a:gd name="T87" fmla="*/ 53 h 107"/>
                  <a:gd name="T88" fmla="*/ 55 w 70"/>
                  <a:gd name="T89" fmla="*/ 39 h 107"/>
                  <a:gd name="T90" fmla="*/ 54 w 70"/>
                  <a:gd name="T91" fmla="*/ 27 h 107"/>
                  <a:gd name="T92" fmla="*/ 50 w 70"/>
                  <a:gd name="T93" fmla="*/ 20 h 107"/>
                  <a:gd name="T94" fmla="*/ 46 w 70"/>
                  <a:gd name="T95" fmla="*/ 15 h 107"/>
                  <a:gd name="T96" fmla="*/ 40 w 70"/>
                  <a:gd name="T97" fmla="*/ 12 h 107"/>
                  <a:gd name="T98" fmla="*/ 35 w 70"/>
                  <a:gd name="T99" fmla="*/ 12 h 107"/>
                  <a:gd name="T100" fmla="*/ 30 w 70"/>
                  <a:gd name="T101" fmla="*/ 12 h 107"/>
                  <a:gd name="T102" fmla="*/ 24 w 70"/>
                  <a:gd name="T103" fmla="*/ 15 h 107"/>
                  <a:gd name="T104" fmla="*/ 20 w 70"/>
                  <a:gd name="T105" fmla="*/ 19 h 107"/>
                  <a:gd name="T106" fmla="*/ 18 w 70"/>
                  <a:gd name="T107" fmla="*/ 27 h 107"/>
                  <a:gd name="T108" fmla="*/ 15 w 70"/>
                  <a:gd name="T109" fmla="*/ 39 h 107"/>
                  <a:gd name="T110" fmla="*/ 15 w 70"/>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107">
                    <a:moveTo>
                      <a:pt x="0" y="53"/>
                    </a:moveTo>
                    <a:lnTo>
                      <a:pt x="2" y="36"/>
                    </a:lnTo>
                    <a:lnTo>
                      <a:pt x="4" y="23"/>
                    </a:lnTo>
                    <a:lnTo>
                      <a:pt x="7" y="16"/>
                    </a:lnTo>
                    <a:lnTo>
                      <a:pt x="11" y="9"/>
                    </a:lnTo>
                    <a:lnTo>
                      <a:pt x="16" y="5"/>
                    </a:lnTo>
                    <a:lnTo>
                      <a:pt x="22" y="3"/>
                    </a:lnTo>
                    <a:lnTo>
                      <a:pt x="28" y="0"/>
                    </a:lnTo>
                    <a:lnTo>
                      <a:pt x="35" y="0"/>
                    </a:lnTo>
                    <a:lnTo>
                      <a:pt x="43" y="0"/>
                    </a:lnTo>
                    <a:lnTo>
                      <a:pt x="51" y="3"/>
                    </a:lnTo>
                    <a:lnTo>
                      <a:pt x="55" y="5"/>
                    </a:lnTo>
                    <a:lnTo>
                      <a:pt x="58" y="9"/>
                    </a:lnTo>
                    <a:lnTo>
                      <a:pt x="60" y="12"/>
                    </a:lnTo>
                    <a:lnTo>
                      <a:pt x="64" y="20"/>
                    </a:lnTo>
                    <a:lnTo>
                      <a:pt x="67" y="28"/>
                    </a:lnTo>
                    <a:lnTo>
                      <a:pt x="69" y="39"/>
                    </a:lnTo>
                    <a:lnTo>
                      <a:pt x="70" y="53"/>
                    </a:lnTo>
                    <a:lnTo>
                      <a:pt x="69" y="69"/>
                    </a:lnTo>
                    <a:lnTo>
                      <a:pt x="66" y="83"/>
                    </a:lnTo>
                    <a:lnTo>
                      <a:pt x="63" y="91"/>
                    </a:lnTo>
                    <a:lnTo>
                      <a:pt x="59" y="96"/>
                    </a:lnTo>
                    <a:lnTo>
                      <a:pt x="54" y="100"/>
                    </a:lnTo>
                    <a:lnTo>
                      <a:pt x="48" y="104"/>
                    </a:lnTo>
                    <a:lnTo>
                      <a:pt x="43" y="105"/>
                    </a:lnTo>
                    <a:lnTo>
                      <a:pt x="35" y="107"/>
                    </a:lnTo>
                    <a:lnTo>
                      <a:pt x="22" y="104"/>
                    </a:lnTo>
                    <a:lnTo>
                      <a:pt x="11" y="96"/>
                    </a:lnTo>
                    <a:lnTo>
                      <a:pt x="6" y="85"/>
                    </a:lnTo>
                    <a:lnTo>
                      <a:pt x="2" y="71"/>
                    </a:lnTo>
                    <a:lnTo>
                      <a:pt x="0" y="53"/>
                    </a:lnTo>
                    <a:close/>
                    <a:moveTo>
                      <a:pt x="15" y="53"/>
                    </a:moveTo>
                    <a:lnTo>
                      <a:pt x="15" y="68"/>
                    </a:lnTo>
                    <a:lnTo>
                      <a:pt x="18" y="79"/>
                    </a:lnTo>
                    <a:lnTo>
                      <a:pt x="20" y="87"/>
                    </a:lnTo>
                    <a:lnTo>
                      <a:pt x="24" y="91"/>
                    </a:lnTo>
                    <a:lnTo>
                      <a:pt x="30" y="93"/>
                    </a:lnTo>
                    <a:lnTo>
                      <a:pt x="35" y="95"/>
                    </a:lnTo>
                    <a:lnTo>
                      <a:pt x="40" y="93"/>
                    </a:lnTo>
                    <a:lnTo>
                      <a:pt x="46" y="91"/>
                    </a:lnTo>
                    <a:lnTo>
                      <a:pt x="50" y="87"/>
                    </a:lnTo>
                    <a:lnTo>
                      <a:pt x="54" y="79"/>
                    </a:lnTo>
                    <a:lnTo>
                      <a:pt x="55" y="68"/>
                    </a:lnTo>
                    <a:lnTo>
                      <a:pt x="56" y="53"/>
                    </a:lnTo>
                    <a:lnTo>
                      <a:pt x="55" y="39"/>
                    </a:lnTo>
                    <a:lnTo>
                      <a:pt x="54" y="27"/>
                    </a:lnTo>
                    <a:lnTo>
                      <a:pt x="50" y="20"/>
                    </a:lnTo>
                    <a:lnTo>
                      <a:pt x="46" y="15"/>
                    </a:lnTo>
                    <a:lnTo>
                      <a:pt x="40" y="12"/>
                    </a:lnTo>
                    <a:lnTo>
                      <a:pt x="35" y="12"/>
                    </a:lnTo>
                    <a:lnTo>
                      <a:pt x="30" y="12"/>
                    </a:lnTo>
                    <a:lnTo>
                      <a:pt x="24" y="15"/>
                    </a:lnTo>
                    <a:lnTo>
                      <a:pt x="20" y="19"/>
                    </a:lnTo>
                    <a:lnTo>
                      <a:pt x="18" y="27"/>
                    </a:lnTo>
                    <a:lnTo>
                      <a:pt x="15" y="39"/>
                    </a:lnTo>
                    <a:lnTo>
                      <a:pt x="15"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92" name="Line 5097"/>
              <p:cNvSpPr>
                <a:spLocks noChangeShapeType="1"/>
              </p:cNvSpPr>
              <p:nvPr/>
            </p:nvSpPr>
            <p:spPr bwMode="auto">
              <a:xfrm flipV="1">
                <a:off x="4956" y="37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3" name="Line 5098"/>
              <p:cNvSpPr>
                <a:spLocks noChangeShapeType="1"/>
              </p:cNvSpPr>
              <p:nvPr/>
            </p:nvSpPr>
            <p:spPr bwMode="auto">
              <a:xfrm flipV="1">
                <a:off x="4956" y="37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4" name="Line 5099"/>
              <p:cNvSpPr>
                <a:spLocks noChangeShapeType="1"/>
              </p:cNvSpPr>
              <p:nvPr/>
            </p:nvSpPr>
            <p:spPr bwMode="auto">
              <a:xfrm flipV="1">
                <a:off x="4956" y="370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5" name="Line 5100"/>
              <p:cNvSpPr>
                <a:spLocks noChangeShapeType="1"/>
              </p:cNvSpPr>
              <p:nvPr/>
            </p:nvSpPr>
            <p:spPr bwMode="auto">
              <a:xfrm flipV="1">
                <a:off x="4956" y="3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6" name="Line 5101"/>
              <p:cNvSpPr>
                <a:spLocks noChangeShapeType="1"/>
              </p:cNvSpPr>
              <p:nvPr/>
            </p:nvSpPr>
            <p:spPr bwMode="auto">
              <a:xfrm flipV="1">
                <a:off x="4956" y="369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7" name="Line 5102"/>
              <p:cNvSpPr>
                <a:spLocks noChangeShapeType="1"/>
              </p:cNvSpPr>
              <p:nvPr/>
            </p:nvSpPr>
            <p:spPr bwMode="auto">
              <a:xfrm flipV="1">
                <a:off x="4956" y="36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8" name="Line 5103"/>
              <p:cNvSpPr>
                <a:spLocks noChangeShapeType="1"/>
              </p:cNvSpPr>
              <p:nvPr/>
            </p:nvSpPr>
            <p:spPr bwMode="auto">
              <a:xfrm flipV="1">
                <a:off x="4956" y="36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99" name="Line 5104"/>
              <p:cNvSpPr>
                <a:spLocks noChangeShapeType="1"/>
              </p:cNvSpPr>
              <p:nvPr/>
            </p:nvSpPr>
            <p:spPr bwMode="auto">
              <a:xfrm flipV="1">
                <a:off x="4956" y="36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0" name="Line 5105"/>
              <p:cNvSpPr>
                <a:spLocks noChangeShapeType="1"/>
              </p:cNvSpPr>
              <p:nvPr/>
            </p:nvSpPr>
            <p:spPr bwMode="auto">
              <a:xfrm flipV="1">
                <a:off x="4956" y="365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1" name="Line 5106"/>
              <p:cNvSpPr>
                <a:spLocks noChangeShapeType="1"/>
              </p:cNvSpPr>
              <p:nvPr/>
            </p:nvSpPr>
            <p:spPr bwMode="auto">
              <a:xfrm flipV="1">
                <a:off x="4956" y="3645"/>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2" name="Line 5107"/>
              <p:cNvSpPr>
                <a:spLocks noChangeShapeType="1"/>
              </p:cNvSpPr>
              <p:nvPr/>
            </p:nvSpPr>
            <p:spPr bwMode="auto">
              <a:xfrm flipV="1">
                <a:off x="4956" y="36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3" name="Line 5108"/>
              <p:cNvSpPr>
                <a:spLocks noChangeShapeType="1"/>
              </p:cNvSpPr>
              <p:nvPr/>
            </p:nvSpPr>
            <p:spPr bwMode="auto">
              <a:xfrm flipV="1">
                <a:off x="4956" y="36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4" name="Line 5109"/>
              <p:cNvSpPr>
                <a:spLocks noChangeShapeType="1"/>
              </p:cNvSpPr>
              <p:nvPr/>
            </p:nvSpPr>
            <p:spPr bwMode="auto">
              <a:xfrm flipV="1">
                <a:off x="4956" y="3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5" name="Line 5110"/>
              <p:cNvSpPr>
                <a:spLocks noChangeShapeType="1"/>
              </p:cNvSpPr>
              <p:nvPr/>
            </p:nvSpPr>
            <p:spPr bwMode="auto">
              <a:xfrm flipV="1">
                <a:off x="4956" y="360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6" name="Line 5111"/>
              <p:cNvSpPr>
                <a:spLocks noChangeShapeType="1"/>
              </p:cNvSpPr>
              <p:nvPr/>
            </p:nvSpPr>
            <p:spPr bwMode="auto">
              <a:xfrm flipV="1">
                <a:off x="4956" y="359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7" name="Line 5112"/>
              <p:cNvSpPr>
                <a:spLocks noChangeShapeType="1"/>
              </p:cNvSpPr>
              <p:nvPr/>
            </p:nvSpPr>
            <p:spPr bwMode="auto">
              <a:xfrm flipV="1">
                <a:off x="4956" y="35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8" name="Line 5113"/>
              <p:cNvSpPr>
                <a:spLocks noChangeShapeType="1"/>
              </p:cNvSpPr>
              <p:nvPr/>
            </p:nvSpPr>
            <p:spPr bwMode="auto">
              <a:xfrm flipV="1">
                <a:off x="4956" y="35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09" name="Line 5114"/>
              <p:cNvSpPr>
                <a:spLocks noChangeShapeType="1"/>
              </p:cNvSpPr>
              <p:nvPr/>
            </p:nvSpPr>
            <p:spPr bwMode="auto">
              <a:xfrm flipV="1">
                <a:off x="4956" y="35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0" name="Line 5115"/>
              <p:cNvSpPr>
                <a:spLocks noChangeShapeType="1"/>
              </p:cNvSpPr>
              <p:nvPr/>
            </p:nvSpPr>
            <p:spPr bwMode="auto">
              <a:xfrm flipV="1">
                <a:off x="4956" y="356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1" name="Line 5116"/>
              <p:cNvSpPr>
                <a:spLocks noChangeShapeType="1"/>
              </p:cNvSpPr>
              <p:nvPr/>
            </p:nvSpPr>
            <p:spPr bwMode="auto">
              <a:xfrm flipV="1">
                <a:off x="4956" y="3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2" name="Line 5117"/>
              <p:cNvSpPr>
                <a:spLocks noChangeShapeType="1"/>
              </p:cNvSpPr>
              <p:nvPr/>
            </p:nvSpPr>
            <p:spPr bwMode="auto">
              <a:xfrm flipV="1">
                <a:off x="4956" y="35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3" name="Line 5118"/>
              <p:cNvSpPr>
                <a:spLocks noChangeShapeType="1"/>
              </p:cNvSpPr>
              <p:nvPr/>
            </p:nvSpPr>
            <p:spPr bwMode="auto">
              <a:xfrm flipV="1">
                <a:off x="4956" y="35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4" name="Line 5119"/>
              <p:cNvSpPr>
                <a:spLocks noChangeShapeType="1"/>
              </p:cNvSpPr>
              <p:nvPr/>
            </p:nvSpPr>
            <p:spPr bwMode="auto">
              <a:xfrm flipV="1">
                <a:off x="4956" y="35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5" name="Line 5120"/>
              <p:cNvSpPr>
                <a:spLocks noChangeShapeType="1"/>
              </p:cNvSpPr>
              <p:nvPr/>
            </p:nvSpPr>
            <p:spPr bwMode="auto">
              <a:xfrm flipV="1">
                <a:off x="4956" y="35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6" name="Line 5121"/>
              <p:cNvSpPr>
                <a:spLocks noChangeShapeType="1"/>
              </p:cNvSpPr>
              <p:nvPr/>
            </p:nvSpPr>
            <p:spPr bwMode="auto">
              <a:xfrm flipV="1">
                <a:off x="4956" y="350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7" name="Line 5122"/>
              <p:cNvSpPr>
                <a:spLocks noChangeShapeType="1"/>
              </p:cNvSpPr>
              <p:nvPr/>
            </p:nvSpPr>
            <p:spPr bwMode="auto">
              <a:xfrm flipV="1">
                <a:off x="4956" y="349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8" name="Line 5123"/>
              <p:cNvSpPr>
                <a:spLocks noChangeShapeType="1"/>
              </p:cNvSpPr>
              <p:nvPr/>
            </p:nvSpPr>
            <p:spPr bwMode="auto">
              <a:xfrm flipV="1">
                <a:off x="4956" y="34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9" name="Line 5124"/>
              <p:cNvSpPr>
                <a:spLocks noChangeShapeType="1"/>
              </p:cNvSpPr>
              <p:nvPr/>
            </p:nvSpPr>
            <p:spPr bwMode="auto">
              <a:xfrm flipV="1">
                <a:off x="4956" y="34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0" name="Line 5125"/>
              <p:cNvSpPr>
                <a:spLocks noChangeShapeType="1"/>
              </p:cNvSpPr>
              <p:nvPr/>
            </p:nvSpPr>
            <p:spPr bwMode="auto">
              <a:xfrm flipV="1">
                <a:off x="4956" y="347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1" name="Line 5126"/>
              <p:cNvSpPr>
                <a:spLocks noChangeShapeType="1"/>
              </p:cNvSpPr>
              <p:nvPr/>
            </p:nvSpPr>
            <p:spPr bwMode="auto">
              <a:xfrm flipV="1">
                <a:off x="4956" y="346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2" name="Line 5127"/>
              <p:cNvSpPr>
                <a:spLocks noChangeShapeType="1"/>
              </p:cNvSpPr>
              <p:nvPr/>
            </p:nvSpPr>
            <p:spPr bwMode="auto">
              <a:xfrm flipV="1">
                <a:off x="4956" y="345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3" name="Line 5128"/>
              <p:cNvSpPr>
                <a:spLocks noChangeShapeType="1"/>
              </p:cNvSpPr>
              <p:nvPr/>
            </p:nvSpPr>
            <p:spPr bwMode="auto">
              <a:xfrm flipV="1">
                <a:off x="4956" y="34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4" name="Line 5129"/>
              <p:cNvSpPr>
                <a:spLocks noChangeShapeType="1"/>
              </p:cNvSpPr>
              <p:nvPr/>
            </p:nvSpPr>
            <p:spPr bwMode="auto">
              <a:xfrm flipV="1">
                <a:off x="4956" y="34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5" name="Line 5130"/>
              <p:cNvSpPr>
                <a:spLocks noChangeShapeType="1"/>
              </p:cNvSpPr>
              <p:nvPr/>
            </p:nvSpPr>
            <p:spPr bwMode="auto">
              <a:xfrm flipV="1">
                <a:off x="4956" y="34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6" name="Line 5131"/>
              <p:cNvSpPr>
                <a:spLocks noChangeShapeType="1"/>
              </p:cNvSpPr>
              <p:nvPr/>
            </p:nvSpPr>
            <p:spPr bwMode="auto">
              <a:xfrm flipV="1">
                <a:off x="4956" y="341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7" name="Line 5132"/>
              <p:cNvSpPr>
                <a:spLocks noChangeShapeType="1"/>
              </p:cNvSpPr>
              <p:nvPr/>
            </p:nvSpPr>
            <p:spPr bwMode="auto">
              <a:xfrm flipV="1">
                <a:off x="4956" y="340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8" name="Line 5133"/>
              <p:cNvSpPr>
                <a:spLocks noChangeShapeType="1"/>
              </p:cNvSpPr>
              <p:nvPr/>
            </p:nvSpPr>
            <p:spPr bwMode="auto">
              <a:xfrm flipV="1">
                <a:off x="4956" y="33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9" name="Line 5134"/>
              <p:cNvSpPr>
                <a:spLocks noChangeShapeType="1"/>
              </p:cNvSpPr>
              <p:nvPr/>
            </p:nvSpPr>
            <p:spPr bwMode="auto">
              <a:xfrm flipV="1">
                <a:off x="4956" y="33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0" name="Line 5135"/>
              <p:cNvSpPr>
                <a:spLocks noChangeShapeType="1"/>
              </p:cNvSpPr>
              <p:nvPr/>
            </p:nvSpPr>
            <p:spPr bwMode="auto">
              <a:xfrm flipV="1">
                <a:off x="4956" y="33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1" name="Line 5136"/>
              <p:cNvSpPr>
                <a:spLocks noChangeShapeType="1"/>
              </p:cNvSpPr>
              <p:nvPr/>
            </p:nvSpPr>
            <p:spPr bwMode="auto">
              <a:xfrm flipV="1">
                <a:off x="4956" y="33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2" name="Line 5137"/>
              <p:cNvSpPr>
                <a:spLocks noChangeShapeType="1"/>
              </p:cNvSpPr>
              <p:nvPr/>
            </p:nvSpPr>
            <p:spPr bwMode="auto">
              <a:xfrm flipV="1">
                <a:off x="4956" y="33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3" name="Line 5138"/>
              <p:cNvSpPr>
                <a:spLocks noChangeShapeType="1"/>
              </p:cNvSpPr>
              <p:nvPr/>
            </p:nvSpPr>
            <p:spPr bwMode="auto">
              <a:xfrm flipV="1">
                <a:off x="4956" y="3351"/>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4" name="Line 5139"/>
              <p:cNvSpPr>
                <a:spLocks noChangeShapeType="1"/>
              </p:cNvSpPr>
              <p:nvPr/>
            </p:nvSpPr>
            <p:spPr bwMode="auto">
              <a:xfrm flipV="1">
                <a:off x="4956" y="334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5" name="Line 5140"/>
              <p:cNvSpPr>
                <a:spLocks noChangeShapeType="1"/>
              </p:cNvSpPr>
              <p:nvPr/>
            </p:nvSpPr>
            <p:spPr bwMode="auto">
              <a:xfrm flipV="1">
                <a:off x="4956" y="33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6" name="Line 5141"/>
              <p:cNvSpPr>
                <a:spLocks noChangeShapeType="1"/>
              </p:cNvSpPr>
              <p:nvPr/>
            </p:nvSpPr>
            <p:spPr bwMode="auto">
              <a:xfrm flipV="1">
                <a:off x="4956" y="33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7" name="Line 5142"/>
              <p:cNvSpPr>
                <a:spLocks noChangeShapeType="1"/>
              </p:cNvSpPr>
              <p:nvPr/>
            </p:nvSpPr>
            <p:spPr bwMode="auto">
              <a:xfrm flipV="1">
                <a:off x="4956" y="331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8" name="Line 5143"/>
              <p:cNvSpPr>
                <a:spLocks noChangeShapeType="1"/>
              </p:cNvSpPr>
              <p:nvPr/>
            </p:nvSpPr>
            <p:spPr bwMode="auto">
              <a:xfrm flipV="1">
                <a:off x="4956" y="330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9" name="Line 5144"/>
              <p:cNvSpPr>
                <a:spLocks noChangeShapeType="1"/>
              </p:cNvSpPr>
              <p:nvPr/>
            </p:nvSpPr>
            <p:spPr bwMode="auto">
              <a:xfrm flipV="1">
                <a:off x="4956" y="32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0" name="Line 5145"/>
              <p:cNvSpPr>
                <a:spLocks noChangeShapeType="1"/>
              </p:cNvSpPr>
              <p:nvPr/>
            </p:nvSpPr>
            <p:spPr bwMode="auto">
              <a:xfrm flipV="1">
                <a:off x="4956" y="328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1" name="Line 5146"/>
              <p:cNvSpPr>
                <a:spLocks noChangeShapeType="1"/>
              </p:cNvSpPr>
              <p:nvPr/>
            </p:nvSpPr>
            <p:spPr bwMode="auto">
              <a:xfrm flipV="1">
                <a:off x="4956" y="327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2" name="Line 5147"/>
              <p:cNvSpPr>
                <a:spLocks noChangeShapeType="1"/>
              </p:cNvSpPr>
              <p:nvPr/>
            </p:nvSpPr>
            <p:spPr bwMode="auto">
              <a:xfrm flipV="1">
                <a:off x="4956" y="326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3" name="Line 5148"/>
              <p:cNvSpPr>
                <a:spLocks noChangeShapeType="1"/>
              </p:cNvSpPr>
              <p:nvPr/>
            </p:nvSpPr>
            <p:spPr bwMode="auto">
              <a:xfrm flipV="1">
                <a:off x="4956" y="325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4" name="Line 5149"/>
              <p:cNvSpPr>
                <a:spLocks noChangeShapeType="1"/>
              </p:cNvSpPr>
              <p:nvPr/>
            </p:nvSpPr>
            <p:spPr bwMode="auto">
              <a:xfrm flipV="1">
                <a:off x="4956" y="324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5" name="Line 5150"/>
              <p:cNvSpPr>
                <a:spLocks noChangeShapeType="1"/>
              </p:cNvSpPr>
              <p:nvPr/>
            </p:nvSpPr>
            <p:spPr bwMode="auto">
              <a:xfrm flipV="1">
                <a:off x="4956" y="324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6" name="Line 5151"/>
              <p:cNvSpPr>
                <a:spLocks noChangeShapeType="1"/>
              </p:cNvSpPr>
              <p:nvPr/>
            </p:nvSpPr>
            <p:spPr bwMode="auto">
              <a:xfrm flipV="1">
                <a:off x="4956" y="323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7" name="Line 5152"/>
              <p:cNvSpPr>
                <a:spLocks noChangeShapeType="1"/>
              </p:cNvSpPr>
              <p:nvPr/>
            </p:nvSpPr>
            <p:spPr bwMode="auto">
              <a:xfrm flipV="1">
                <a:off x="4956" y="322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8" name="Line 5153"/>
              <p:cNvSpPr>
                <a:spLocks noChangeShapeType="1"/>
              </p:cNvSpPr>
              <p:nvPr/>
            </p:nvSpPr>
            <p:spPr bwMode="auto">
              <a:xfrm flipV="1">
                <a:off x="4956" y="32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9" name="Line 5154"/>
              <p:cNvSpPr>
                <a:spLocks noChangeShapeType="1"/>
              </p:cNvSpPr>
              <p:nvPr/>
            </p:nvSpPr>
            <p:spPr bwMode="auto">
              <a:xfrm flipV="1">
                <a:off x="4956" y="3204"/>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0" name="Line 5155"/>
              <p:cNvSpPr>
                <a:spLocks noChangeShapeType="1"/>
              </p:cNvSpPr>
              <p:nvPr/>
            </p:nvSpPr>
            <p:spPr bwMode="auto">
              <a:xfrm flipV="1">
                <a:off x="4956" y="319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1" name="Line 5156"/>
              <p:cNvSpPr>
                <a:spLocks noChangeShapeType="1"/>
              </p:cNvSpPr>
              <p:nvPr/>
            </p:nvSpPr>
            <p:spPr bwMode="auto">
              <a:xfrm flipV="1">
                <a:off x="4956" y="318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2" name="Line 5157"/>
              <p:cNvSpPr>
                <a:spLocks noChangeShapeType="1"/>
              </p:cNvSpPr>
              <p:nvPr/>
            </p:nvSpPr>
            <p:spPr bwMode="auto">
              <a:xfrm flipV="1">
                <a:off x="4956" y="317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3" name="Line 5158"/>
              <p:cNvSpPr>
                <a:spLocks noChangeShapeType="1"/>
              </p:cNvSpPr>
              <p:nvPr/>
            </p:nvSpPr>
            <p:spPr bwMode="auto">
              <a:xfrm flipV="1">
                <a:off x="4956" y="316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4" name="Line 5159"/>
              <p:cNvSpPr>
                <a:spLocks noChangeShapeType="1"/>
              </p:cNvSpPr>
              <p:nvPr/>
            </p:nvSpPr>
            <p:spPr bwMode="auto">
              <a:xfrm flipV="1">
                <a:off x="4956" y="315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5" name="Line 5160"/>
              <p:cNvSpPr>
                <a:spLocks noChangeShapeType="1"/>
              </p:cNvSpPr>
              <p:nvPr/>
            </p:nvSpPr>
            <p:spPr bwMode="auto">
              <a:xfrm flipV="1">
                <a:off x="4956" y="31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6" name="Line 5161"/>
              <p:cNvSpPr>
                <a:spLocks noChangeShapeType="1"/>
              </p:cNvSpPr>
              <p:nvPr/>
            </p:nvSpPr>
            <p:spPr bwMode="auto">
              <a:xfrm flipV="1">
                <a:off x="4956" y="313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7" name="Line 5162"/>
              <p:cNvSpPr>
                <a:spLocks noChangeShapeType="1"/>
              </p:cNvSpPr>
              <p:nvPr/>
            </p:nvSpPr>
            <p:spPr bwMode="auto">
              <a:xfrm flipV="1">
                <a:off x="4956" y="313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8" name="Line 5163"/>
              <p:cNvSpPr>
                <a:spLocks noChangeShapeType="1"/>
              </p:cNvSpPr>
              <p:nvPr/>
            </p:nvSpPr>
            <p:spPr bwMode="auto">
              <a:xfrm flipV="1">
                <a:off x="4956" y="312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9" name="Line 5164"/>
              <p:cNvSpPr>
                <a:spLocks noChangeShapeType="1"/>
              </p:cNvSpPr>
              <p:nvPr/>
            </p:nvSpPr>
            <p:spPr bwMode="auto">
              <a:xfrm flipV="1">
                <a:off x="4956" y="311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0" name="Line 5165"/>
              <p:cNvSpPr>
                <a:spLocks noChangeShapeType="1"/>
              </p:cNvSpPr>
              <p:nvPr/>
            </p:nvSpPr>
            <p:spPr bwMode="auto">
              <a:xfrm flipV="1">
                <a:off x="4956" y="310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1" name="Line 5166"/>
              <p:cNvSpPr>
                <a:spLocks noChangeShapeType="1"/>
              </p:cNvSpPr>
              <p:nvPr/>
            </p:nvSpPr>
            <p:spPr bwMode="auto">
              <a:xfrm flipV="1">
                <a:off x="4956" y="309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2" name="Line 5167"/>
              <p:cNvSpPr>
                <a:spLocks noChangeShapeType="1"/>
              </p:cNvSpPr>
              <p:nvPr/>
            </p:nvSpPr>
            <p:spPr bwMode="auto">
              <a:xfrm flipV="1">
                <a:off x="4956" y="308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3" name="Line 5168"/>
              <p:cNvSpPr>
                <a:spLocks noChangeShapeType="1"/>
              </p:cNvSpPr>
              <p:nvPr/>
            </p:nvSpPr>
            <p:spPr bwMode="auto">
              <a:xfrm flipV="1">
                <a:off x="4956" y="307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4" name="Line 5169"/>
              <p:cNvSpPr>
                <a:spLocks noChangeShapeType="1"/>
              </p:cNvSpPr>
              <p:nvPr/>
            </p:nvSpPr>
            <p:spPr bwMode="auto">
              <a:xfrm flipV="1">
                <a:off x="4956" y="306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5" name="Line 5170"/>
              <p:cNvSpPr>
                <a:spLocks noChangeShapeType="1"/>
              </p:cNvSpPr>
              <p:nvPr/>
            </p:nvSpPr>
            <p:spPr bwMode="auto">
              <a:xfrm flipV="1">
                <a:off x="4956" y="305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6" name="Line 5171"/>
              <p:cNvSpPr>
                <a:spLocks noChangeShapeType="1"/>
              </p:cNvSpPr>
              <p:nvPr/>
            </p:nvSpPr>
            <p:spPr bwMode="auto">
              <a:xfrm flipV="1">
                <a:off x="4956"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7" name="Line 5172"/>
              <p:cNvSpPr>
                <a:spLocks noChangeShapeType="1"/>
              </p:cNvSpPr>
              <p:nvPr/>
            </p:nvSpPr>
            <p:spPr bwMode="auto">
              <a:xfrm flipV="1">
                <a:off x="4956" y="303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8" name="Line 5173"/>
              <p:cNvSpPr>
                <a:spLocks noChangeShapeType="1"/>
              </p:cNvSpPr>
              <p:nvPr/>
            </p:nvSpPr>
            <p:spPr bwMode="auto">
              <a:xfrm flipV="1">
                <a:off x="4956" y="302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69" name="Line 5174"/>
              <p:cNvSpPr>
                <a:spLocks noChangeShapeType="1"/>
              </p:cNvSpPr>
              <p:nvPr/>
            </p:nvSpPr>
            <p:spPr bwMode="auto">
              <a:xfrm flipV="1">
                <a:off x="4956" y="302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0" name="Line 5175"/>
              <p:cNvSpPr>
                <a:spLocks noChangeShapeType="1"/>
              </p:cNvSpPr>
              <p:nvPr/>
            </p:nvSpPr>
            <p:spPr bwMode="auto">
              <a:xfrm flipV="1">
                <a:off x="4956" y="301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1" name="Line 5176"/>
              <p:cNvSpPr>
                <a:spLocks noChangeShapeType="1"/>
              </p:cNvSpPr>
              <p:nvPr/>
            </p:nvSpPr>
            <p:spPr bwMode="auto">
              <a:xfrm flipV="1">
                <a:off x="4956" y="300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2" name="Line 5177"/>
              <p:cNvSpPr>
                <a:spLocks noChangeShapeType="1"/>
              </p:cNvSpPr>
              <p:nvPr/>
            </p:nvSpPr>
            <p:spPr bwMode="auto">
              <a:xfrm flipV="1">
                <a:off x="4956" y="299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3" name="Line 5178"/>
              <p:cNvSpPr>
                <a:spLocks noChangeShapeType="1"/>
              </p:cNvSpPr>
              <p:nvPr/>
            </p:nvSpPr>
            <p:spPr bwMode="auto">
              <a:xfrm flipV="1">
                <a:off x="4956" y="298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4" name="Line 5179"/>
              <p:cNvSpPr>
                <a:spLocks noChangeShapeType="1"/>
              </p:cNvSpPr>
              <p:nvPr/>
            </p:nvSpPr>
            <p:spPr bwMode="auto">
              <a:xfrm flipV="1">
                <a:off x="4956" y="297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5" name="Line 5180"/>
              <p:cNvSpPr>
                <a:spLocks noChangeShapeType="1"/>
              </p:cNvSpPr>
              <p:nvPr/>
            </p:nvSpPr>
            <p:spPr bwMode="auto">
              <a:xfrm flipV="1">
                <a:off x="4956" y="296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6" name="Line 5181"/>
              <p:cNvSpPr>
                <a:spLocks noChangeShapeType="1"/>
              </p:cNvSpPr>
              <p:nvPr/>
            </p:nvSpPr>
            <p:spPr bwMode="auto">
              <a:xfrm flipV="1">
                <a:off x="4956" y="2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7" name="Line 5182"/>
              <p:cNvSpPr>
                <a:spLocks noChangeShapeType="1"/>
              </p:cNvSpPr>
              <p:nvPr/>
            </p:nvSpPr>
            <p:spPr bwMode="auto">
              <a:xfrm flipV="1">
                <a:off x="4956" y="294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8" name="Line 5183"/>
              <p:cNvSpPr>
                <a:spLocks noChangeShapeType="1"/>
              </p:cNvSpPr>
              <p:nvPr/>
            </p:nvSpPr>
            <p:spPr bwMode="auto">
              <a:xfrm flipV="1">
                <a:off x="4956" y="293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79" name="Line 5184"/>
              <p:cNvSpPr>
                <a:spLocks noChangeShapeType="1"/>
              </p:cNvSpPr>
              <p:nvPr/>
            </p:nvSpPr>
            <p:spPr bwMode="auto">
              <a:xfrm flipV="1">
                <a:off x="4956" y="292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0" name="Line 5185"/>
              <p:cNvSpPr>
                <a:spLocks noChangeShapeType="1"/>
              </p:cNvSpPr>
              <p:nvPr/>
            </p:nvSpPr>
            <p:spPr bwMode="auto">
              <a:xfrm flipV="1">
                <a:off x="4956" y="291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1" name="Line 5186"/>
              <p:cNvSpPr>
                <a:spLocks noChangeShapeType="1"/>
              </p:cNvSpPr>
              <p:nvPr/>
            </p:nvSpPr>
            <p:spPr bwMode="auto">
              <a:xfrm flipV="1">
                <a:off x="4956" y="291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2" name="Line 5187"/>
              <p:cNvSpPr>
                <a:spLocks noChangeShapeType="1"/>
              </p:cNvSpPr>
              <p:nvPr/>
            </p:nvSpPr>
            <p:spPr bwMode="auto">
              <a:xfrm flipV="1">
                <a:off x="4956"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3" name="Line 5188"/>
              <p:cNvSpPr>
                <a:spLocks noChangeShapeType="1"/>
              </p:cNvSpPr>
              <p:nvPr/>
            </p:nvSpPr>
            <p:spPr bwMode="auto">
              <a:xfrm flipV="1">
                <a:off x="4956" y="289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4" name="Line 5189"/>
              <p:cNvSpPr>
                <a:spLocks noChangeShapeType="1"/>
              </p:cNvSpPr>
              <p:nvPr/>
            </p:nvSpPr>
            <p:spPr bwMode="auto">
              <a:xfrm flipV="1">
                <a:off x="4956" y="288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5" name="Line 5190"/>
              <p:cNvSpPr>
                <a:spLocks noChangeShapeType="1"/>
              </p:cNvSpPr>
              <p:nvPr/>
            </p:nvSpPr>
            <p:spPr bwMode="auto">
              <a:xfrm flipV="1">
                <a:off x="4956" y="287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6" name="Line 5191"/>
              <p:cNvSpPr>
                <a:spLocks noChangeShapeType="1"/>
              </p:cNvSpPr>
              <p:nvPr/>
            </p:nvSpPr>
            <p:spPr bwMode="auto">
              <a:xfrm flipV="1">
                <a:off x="4956" y="286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7" name="Line 5192"/>
              <p:cNvSpPr>
                <a:spLocks noChangeShapeType="1"/>
              </p:cNvSpPr>
              <p:nvPr/>
            </p:nvSpPr>
            <p:spPr bwMode="auto">
              <a:xfrm flipV="1">
                <a:off x="4956" y="285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8" name="Line 5193"/>
              <p:cNvSpPr>
                <a:spLocks noChangeShapeType="1"/>
              </p:cNvSpPr>
              <p:nvPr/>
            </p:nvSpPr>
            <p:spPr bwMode="auto">
              <a:xfrm flipV="1">
                <a:off x="4956" y="284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89" name="Line 5194"/>
              <p:cNvSpPr>
                <a:spLocks noChangeShapeType="1"/>
              </p:cNvSpPr>
              <p:nvPr/>
            </p:nvSpPr>
            <p:spPr bwMode="auto">
              <a:xfrm flipV="1">
                <a:off x="4956" y="283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0" name="Line 5195"/>
              <p:cNvSpPr>
                <a:spLocks noChangeShapeType="1"/>
              </p:cNvSpPr>
              <p:nvPr/>
            </p:nvSpPr>
            <p:spPr bwMode="auto">
              <a:xfrm flipV="1">
                <a:off x="4956" y="28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1" name="Line 5196"/>
              <p:cNvSpPr>
                <a:spLocks noChangeShapeType="1"/>
              </p:cNvSpPr>
              <p:nvPr/>
            </p:nvSpPr>
            <p:spPr bwMode="auto">
              <a:xfrm flipV="1">
                <a:off x="4956" y="28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2" name="Line 5197"/>
              <p:cNvSpPr>
                <a:spLocks noChangeShapeType="1"/>
              </p:cNvSpPr>
              <p:nvPr/>
            </p:nvSpPr>
            <p:spPr bwMode="auto">
              <a:xfrm flipV="1">
                <a:off x="4956" y="2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3" name="Line 5198"/>
              <p:cNvSpPr>
                <a:spLocks noChangeShapeType="1"/>
              </p:cNvSpPr>
              <p:nvPr/>
            </p:nvSpPr>
            <p:spPr bwMode="auto">
              <a:xfrm flipV="1">
                <a:off x="4956" y="280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4" name="Line 5199"/>
              <p:cNvSpPr>
                <a:spLocks noChangeShapeType="1"/>
              </p:cNvSpPr>
              <p:nvPr/>
            </p:nvSpPr>
            <p:spPr bwMode="auto">
              <a:xfrm flipV="1">
                <a:off x="4956" y="279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5" name="Line 5200"/>
              <p:cNvSpPr>
                <a:spLocks noChangeShapeType="1"/>
              </p:cNvSpPr>
              <p:nvPr/>
            </p:nvSpPr>
            <p:spPr bwMode="auto">
              <a:xfrm flipV="1">
                <a:off x="4956" y="27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6" name="Line 5201"/>
              <p:cNvSpPr>
                <a:spLocks noChangeShapeType="1"/>
              </p:cNvSpPr>
              <p:nvPr/>
            </p:nvSpPr>
            <p:spPr bwMode="auto">
              <a:xfrm flipV="1">
                <a:off x="4956" y="27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7" name="Line 5202"/>
              <p:cNvSpPr>
                <a:spLocks noChangeShapeType="1"/>
              </p:cNvSpPr>
              <p:nvPr/>
            </p:nvSpPr>
            <p:spPr bwMode="auto">
              <a:xfrm flipV="1">
                <a:off x="4956" y="27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8" name="Line 5203"/>
              <p:cNvSpPr>
                <a:spLocks noChangeShapeType="1"/>
              </p:cNvSpPr>
              <p:nvPr/>
            </p:nvSpPr>
            <p:spPr bwMode="auto">
              <a:xfrm flipV="1">
                <a:off x="4956" y="275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9" name="Line 5204"/>
              <p:cNvSpPr>
                <a:spLocks noChangeShapeType="1"/>
              </p:cNvSpPr>
              <p:nvPr/>
            </p:nvSpPr>
            <p:spPr bwMode="auto">
              <a:xfrm flipV="1">
                <a:off x="4956" y="274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0" name="Line 5205"/>
              <p:cNvSpPr>
                <a:spLocks noChangeShapeType="1"/>
              </p:cNvSpPr>
              <p:nvPr/>
            </p:nvSpPr>
            <p:spPr bwMode="auto">
              <a:xfrm flipV="1">
                <a:off x="4956" y="273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1" name="Line 5206"/>
              <p:cNvSpPr>
                <a:spLocks noChangeShapeType="1"/>
              </p:cNvSpPr>
              <p:nvPr/>
            </p:nvSpPr>
            <p:spPr bwMode="auto">
              <a:xfrm flipV="1">
                <a:off x="4956" y="27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2" name="Line 5207"/>
              <p:cNvSpPr>
                <a:spLocks noChangeShapeType="1"/>
              </p:cNvSpPr>
              <p:nvPr/>
            </p:nvSpPr>
            <p:spPr bwMode="auto">
              <a:xfrm flipV="1">
                <a:off x="4956" y="271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3" name="Line 5208"/>
              <p:cNvSpPr>
                <a:spLocks noChangeShapeType="1"/>
              </p:cNvSpPr>
              <p:nvPr/>
            </p:nvSpPr>
            <p:spPr bwMode="auto">
              <a:xfrm flipV="1">
                <a:off x="4956" y="27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4" name="Line 5209"/>
              <p:cNvSpPr>
                <a:spLocks noChangeShapeType="1"/>
              </p:cNvSpPr>
              <p:nvPr/>
            </p:nvSpPr>
            <p:spPr bwMode="auto">
              <a:xfrm flipV="1">
                <a:off x="4956" y="269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5" name="Line 5210"/>
              <p:cNvSpPr>
                <a:spLocks noChangeShapeType="1"/>
              </p:cNvSpPr>
              <p:nvPr/>
            </p:nvSpPr>
            <p:spPr bwMode="auto">
              <a:xfrm flipV="1">
                <a:off x="4956" y="26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6" name="Line 5211"/>
              <p:cNvSpPr>
                <a:spLocks noChangeShapeType="1"/>
              </p:cNvSpPr>
              <p:nvPr/>
            </p:nvSpPr>
            <p:spPr bwMode="auto">
              <a:xfrm flipV="1">
                <a:off x="4956" y="26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7" name="Line 5212"/>
              <p:cNvSpPr>
                <a:spLocks noChangeShapeType="1"/>
              </p:cNvSpPr>
              <p:nvPr/>
            </p:nvSpPr>
            <p:spPr bwMode="auto">
              <a:xfrm flipV="1">
                <a:off x="4956" y="26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8" name="Line 5213"/>
              <p:cNvSpPr>
                <a:spLocks noChangeShapeType="1"/>
              </p:cNvSpPr>
              <p:nvPr/>
            </p:nvSpPr>
            <p:spPr bwMode="auto">
              <a:xfrm flipV="1">
                <a:off x="4956" y="266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09" name="Line 5214"/>
              <p:cNvSpPr>
                <a:spLocks noChangeShapeType="1"/>
              </p:cNvSpPr>
              <p:nvPr/>
            </p:nvSpPr>
            <p:spPr bwMode="auto">
              <a:xfrm flipV="1">
                <a:off x="4956" y="2653"/>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0" name="Line 5215"/>
              <p:cNvSpPr>
                <a:spLocks noChangeShapeType="1"/>
              </p:cNvSpPr>
              <p:nvPr/>
            </p:nvSpPr>
            <p:spPr bwMode="auto">
              <a:xfrm flipV="1">
                <a:off x="4956" y="26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1" name="Line 5216"/>
              <p:cNvSpPr>
                <a:spLocks noChangeShapeType="1"/>
              </p:cNvSpPr>
              <p:nvPr/>
            </p:nvSpPr>
            <p:spPr bwMode="auto">
              <a:xfrm flipV="1">
                <a:off x="4956" y="26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2" name="Line 5217"/>
              <p:cNvSpPr>
                <a:spLocks noChangeShapeType="1"/>
              </p:cNvSpPr>
              <p:nvPr/>
            </p:nvSpPr>
            <p:spPr bwMode="auto">
              <a:xfrm flipV="1">
                <a:off x="4956" y="26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3" name="Line 5218"/>
              <p:cNvSpPr>
                <a:spLocks noChangeShapeType="1"/>
              </p:cNvSpPr>
              <p:nvPr/>
            </p:nvSpPr>
            <p:spPr bwMode="auto">
              <a:xfrm flipV="1">
                <a:off x="4956" y="26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4" name="Line 5219"/>
              <p:cNvSpPr>
                <a:spLocks noChangeShapeType="1"/>
              </p:cNvSpPr>
              <p:nvPr/>
            </p:nvSpPr>
            <p:spPr bwMode="auto">
              <a:xfrm flipV="1">
                <a:off x="4956" y="260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5" name="Line 5220"/>
              <p:cNvSpPr>
                <a:spLocks noChangeShapeType="1"/>
              </p:cNvSpPr>
              <p:nvPr/>
            </p:nvSpPr>
            <p:spPr bwMode="auto">
              <a:xfrm flipV="1">
                <a:off x="4956" y="259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6" name="Line 5221"/>
              <p:cNvSpPr>
                <a:spLocks noChangeShapeType="1"/>
              </p:cNvSpPr>
              <p:nvPr/>
            </p:nvSpPr>
            <p:spPr bwMode="auto">
              <a:xfrm flipV="1">
                <a:off x="4956" y="258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7" name="Line 5222"/>
              <p:cNvSpPr>
                <a:spLocks noChangeShapeType="1"/>
              </p:cNvSpPr>
              <p:nvPr/>
            </p:nvSpPr>
            <p:spPr bwMode="auto">
              <a:xfrm flipV="1">
                <a:off x="4956" y="25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8" name="Line 5223"/>
              <p:cNvSpPr>
                <a:spLocks noChangeShapeType="1"/>
              </p:cNvSpPr>
              <p:nvPr/>
            </p:nvSpPr>
            <p:spPr bwMode="auto">
              <a:xfrm flipV="1">
                <a:off x="4956" y="257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19" name="Line 5224"/>
              <p:cNvSpPr>
                <a:spLocks noChangeShapeType="1"/>
              </p:cNvSpPr>
              <p:nvPr/>
            </p:nvSpPr>
            <p:spPr bwMode="auto">
              <a:xfrm flipV="1">
                <a:off x="4956" y="25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0" name="Line 5225"/>
              <p:cNvSpPr>
                <a:spLocks noChangeShapeType="1"/>
              </p:cNvSpPr>
              <p:nvPr/>
            </p:nvSpPr>
            <p:spPr bwMode="auto">
              <a:xfrm flipV="1">
                <a:off x="4956" y="255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1" name="Line 5226"/>
              <p:cNvSpPr>
                <a:spLocks noChangeShapeType="1"/>
              </p:cNvSpPr>
              <p:nvPr/>
            </p:nvSpPr>
            <p:spPr bwMode="auto">
              <a:xfrm flipV="1">
                <a:off x="4956" y="25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2" name="Line 5227"/>
              <p:cNvSpPr>
                <a:spLocks noChangeShapeType="1"/>
              </p:cNvSpPr>
              <p:nvPr/>
            </p:nvSpPr>
            <p:spPr bwMode="auto">
              <a:xfrm flipV="1">
                <a:off x="4956" y="25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3" name="Line 5228"/>
              <p:cNvSpPr>
                <a:spLocks noChangeShapeType="1"/>
              </p:cNvSpPr>
              <p:nvPr/>
            </p:nvSpPr>
            <p:spPr bwMode="auto">
              <a:xfrm flipV="1">
                <a:off x="4956" y="25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4" name="Line 5229"/>
              <p:cNvSpPr>
                <a:spLocks noChangeShapeType="1"/>
              </p:cNvSpPr>
              <p:nvPr/>
            </p:nvSpPr>
            <p:spPr bwMode="auto">
              <a:xfrm flipV="1">
                <a:off x="4956" y="251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5" name="Line 5230"/>
              <p:cNvSpPr>
                <a:spLocks noChangeShapeType="1"/>
              </p:cNvSpPr>
              <p:nvPr/>
            </p:nvSpPr>
            <p:spPr bwMode="auto">
              <a:xfrm flipV="1">
                <a:off x="4956" y="2506"/>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6" name="Line 5231"/>
              <p:cNvSpPr>
                <a:spLocks noChangeShapeType="1"/>
              </p:cNvSpPr>
              <p:nvPr/>
            </p:nvSpPr>
            <p:spPr bwMode="auto">
              <a:xfrm flipV="1">
                <a:off x="4956" y="24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7" name="Line 5232"/>
              <p:cNvSpPr>
                <a:spLocks noChangeShapeType="1"/>
              </p:cNvSpPr>
              <p:nvPr/>
            </p:nvSpPr>
            <p:spPr bwMode="auto">
              <a:xfrm flipV="1">
                <a:off x="4956" y="24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8" name="Line 5233"/>
              <p:cNvSpPr>
                <a:spLocks noChangeShapeType="1"/>
              </p:cNvSpPr>
              <p:nvPr/>
            </p:nvSpPr>
            <p:spPr bwMode="auto">
              <a:xfrm flipV="1">
                <a:off x="4956" y="24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29" name="Line 5234"/>
              <p:cNvSpPr>
                <a:spLocks noChangeShapeType="1"/>
              </p:cNvSpPr>
              <p:nvPr/>
            </p:nvSpPr>
            <p:spPr bwMode="auto">
              <a:xfrm flipV="1">
                <a:off x="4956" y="24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0" name="Line 5235"/>
              <p:cNvSpPr>
                <a:spLocks noChangeShapeType="1"/>
              </p:cNvSpPr>
              <p:nvPr/>
            </p:nvSpPr>
            <p:spPr bwMode="auto">
              <a:xfrm flipV="1">
                <a:off x="4956" y="246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1" name="Line 5236"/>
              <p:cNvSpPr>
                <a:spLocks noChangeShapeType="1"/>
              </p:cNvSpPr>
              <p:nvPr/>
            </p:nvSpPr>
            <p:spPr bwMode="auto">
              <a:xfrm flipV="1">
                <a:off x="4956" y="245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2" name="Line 5237"/>
              <p:cNvSpPr>
                <a:spLocks noChangeShapeType="1"/>
              </p:cNvSpPr>
              <p:nvPr/>
            </p:nvSpPr>
            <p:spPr bwMode="auto">
              <a:xfrm flipV="1">
                <a:off x="4956" y="244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3" name="Line 5238"/>
              <p:cNvSpPr>
                <a:spLocks noChangeShapeType="1"/>
              </p:cNvSpPr>
              <p:nvPr/>
            </p:nvSpPr>
            <p:spPr bwMode="auto">
              <a:xfrm flipV="1">
                <a:off x="4956" y="24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4" name="Line 5239"/>
              <p:cNvSpPr>
                <a:spLocks noChangeShapeType="1"/>
              </p:cNvSpPr>
              <p:nvPr/>
            </p:nvSpPr>
            <p:spPr bwMode="auto">
              <a:xfrm flipV="1">
                <a:off x="4956" y="24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5" name="Line 5240"/>
              <p:cNvSpPr>
                <a:spLocks noChangeShapeType="1"/>
              </p:cNvSpPr>
              <p:nvPr/>
            </p:nvSpPr>
            <p:spPr bwMode="auto">
              <a:xfrm flipV="1">
                <a:off x="4956" y="3711"/>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6" name="Line 5241"/>
              <p:cNvSpPr>
                <a:spLocks noChangeShapeType="1"/>
              </p:cNvSpPr>
              <p:nvPr/>
            </p:nvSpPr>
            <p:spPr bwMode="auto">
              <a:xfrm>
                <a:off x="4956" y="2422"/>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7" name="Freeform 5242"/>
              <p:cNvSpPr>
                <a:spLocks/>
              </p:cNvSpPr>
              <p:nvPr/>
            </p:nvSpPr>
            <p:spPr bwMode="auto">
              <a:xfrm>
                <a:off x="4887" y="3775"/>
                <a:ext cx="35" cy="53"/>
              </a:xfrm>
              <a:custGeom>
                <a:avLst/>
                <a:gdLst>
                  <a:gd name="T0" fmla="*/ 70 w 70"/>
                  <a:gd name="T1" fmla="*/ 91 h 105"/>
                  <a:gd name="T2" fmla="*/ 70 w 70"/>
                  <a:gd name="T3" fmla="*/ 105 h 105"/>
                  <a:gd name="T4" fmla="*/ 0 w 70"/>
                  <a:gd name="T5" fmla="*/ 105 h 105"/>
                  <a:gd name="T6" fmla="*/ 2 w 70"/>
                  <a:gd name="T7" fmla="*/ 100 h 105"/>
                  <a:gd name="T8" fmla="*/ 3 w 70"/>
                  <a:gd name="T9" fmla="*/ 96 h 105"/>
                  <a:gd name="T10" fmla="*/ 6 w 70"/>
                  <a:gd name="T11" fmla="*/ 88 h 105"/>
                  <a:gd name="T12" fmla="*/ 10 w 70"/>
                  <a:gd name="T13" fmla="*/ 81 h 105"/>
                  <a:gd name="T14" fmla="*/ 14 w 70"/>
                  <a:gd name="T15" fmla="*/ 76 h 105"/>
                  <a:gd name="T16" fmla="*/ 20 w 70"/>
                  <a:gd name="T17" fmla="*/ 71 h 105"/>
                  <a:gd name="T18" fmla="*/ 27 w 70"/>
                  <a:gd name="T19" fmla="*/ 65 h 105"/>
                  <a:gd name="T20" fmla="*/ 40 w 70"/>
                  <a:gd name="T21" fmla="*/ 53 h 105"/>
                  <a:gd name="T22" fmla="*/ 48 w 70"/>
                  <a:gd name="T23" fmla="*/ 44 h 105"/>
                  <a:gd name="T24" fmla="*/ 52 w 70"/>
                  <a:gd name="T25" fmla="*/ 39 h 105"/>
                  <a:gd name="T26" fmla="*/ 54 w 70"/>
                  <a:gd name="T27" fmla="*/ 33 h 105"/>
                  <a:gd name="T28" fmla="*/ 55 w 70"/>
                  <a:gd name="T29" fmla="*/ 28 h 105"/>
                  <a:gd name="T30" fmla="*/ 54 w 70"/>
                  <a:gd name="T31" fmla="*/ 24 h 105"/>
                  <a:gd name="T32" fmla="*/ 52 w 70"/>
                  <a:gd name="T33" fmla="*/ 20 h 105"/>
                  <a:gd name="T34" fmla="*/ 50 w 70"/>
                  <a:gd name="T35" fmla="*/ 16 h 105"/>
                  <a:gd name="T36" fmla="*/ 46 w 70"/>
                  <a:gd name="T37" fmla="*/ 13 h 105"/>
                  <a:gd name="T38" fmla="*/ 40 w 70"/>
                  <a:gd name="T39" fmla="*/ 12 h 105"/>
                  <a:gd name="T40" fmla="*/ 36 w 70"/>
                  <a:gd name="T41" fmla="*/ 12 h 105"/>
                  <a:gd name="T42" fmla="*/ 30 w 70"/>
                  <a:gd name="T43" fmla="*/ 12 h 105"/>
                  <a:gd name="T44" fmla="*/ 26 w 70"/>
                  <a:gd name="T45" fmla="*/ 13 h 105"/>
                  <a:gd name="T46" fmla="*/ 22 w 70"/>
                  <a:gd name="T47" fmla="*/ 16 h 105"/>
                  <a:gd name="T48" fmla="*/ 19 w 70"/>
                  <a:gd name="T49" fmla="*/ 20 h 105"/>
                  <a:gd name="T50" fmla="*/ 16 w 70"/>
                  <a:gd name="T51" fmla="*/ 25 h 105"/>
                  <a:gd name="T52" fmla="*/ 16 w 70"/>
                  <a:gd name="T53" fmla="*/ 31 h 105"/>
                  <a:gd name="T54" fmla="*/ 3 w 70"/>
                  <a:gd name="T55" fmla="*/ 28 h 105"/>
                  <a:gd name="T56" fmla="*/ 6 w 70"/>
                  <a:gd name="T57" fmla="*/ 16 h 105"/>
                  <a:gd name="T58" fmla="*/ 12 w 70"/>
                  <a:gd name="T59" fmla="*/ 7 h 105"/>
                  <a:gd name="T60" fmla="*/ 23 w 70"/>
                  <a:gd name="T61" fmla="*/ 1 h 105"/>
                  <a:gd name="T62" fmla="*/ 36 w 70"/>
                  <a:gd name="T63" fmla="*/ 0 h 105"/>
                  <a:gd name="T64" fmla="*/ 50 w 70"/>
                  <a:gd name="T65" fmla="*/ 1 h 105"/>
                  <a:gd name="T66" fmla="*/ 59 w 70"/>
                  <a:gd name="T67" fmla="*/ 8 h 105"/>
                  <a:gd name="T68" fmla="*/ 63 w 70"/>
                  <a:gd name="T69" fmla="*/ 12 h 105"/>
                  <a:gd name="T70" fmla="*/ 66 w 70"/>
                  <a:gd name="T71" fmla="*/ 17 h 105"/>
                  <a:gd name="T72" fmla="*/ 68 w 70"/>
                  <a:gd name="T73" fmla="*/ 23 h 105"/>
                  <a:gd name="T74" fmla="*/ 68 w 70"/>
                  <a:gd name="T75" fmla="*/ 28 h 105"/>
                  <a:gd name="T76" fmla="*/ 67 w 70"/>
                  <a:gd name="T77" fmla="*/ 35 h 105"/>
                  <a:gd name="T78" fmla="*/ 66 w 70"/>
                  <a:gd name="T79" fmla="*/ 41 h 105"/>
                  <a:gd name="T80" fmla="*/ 63 w 70"/>
                  <a:gd name="T81" fmla="*/ 47 h 105"/>
                  <a:gd name="T82" fmla="*/ 58 w 70"/>
                  <a:gd name="T83" fmla="*/ 53 h 105"/>
                  <a:gd name="T84" fmla="*/ 55 w 70"/>
                  <a:gd name="T85" fmla="*/ 57 h 105"/>
                  <a:gd name="T86" fmla="*/ 51 w 70"/>
                  <a:gd name="T87" fmla="*/ 61 h 105"/>
                  <a:gd name="T88" fmla="*/ 46 w 70"/>
                  <a:gd name="T89" fmla="*/ 67 h 105"/>
                  <a:gd name="T90" fmla="*/ 39 w 70"/>
                  <a:gd name="T91" fmla="*/ 72 h 105"/>
                  <a:gd name="T92" fmla="*/ 34 w 70"/>
                  <a:gd name="T93" fmla="*/ 76 h 105"/>
                  <a:gd name="T94" fmla="*/ 30 w 70"/>
                  <a:gd name="T95" fmla="*/ 80 h 105"/>
                  <a:gd name="T96" fmla="*/ 27 w 70"/>
                  <a:gd name="T97" fmla="*/ 83 h 105"/>
                  <a:gd name="T98" fmla="*/ 24 w 70"/>
                  <a:gd name="T99" fmla="*/ 84 h 105"/>
                  <a:gd name="T100" fmla="*/ 19 w 70"/>
                  <a:gd name="T101" fmla="*/ 91 h 105"/>
                  <a:gd name="T102" fmla="*/ 70 w 70"/>
                  <a:gd name="T103" fmla="*/ 9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105">
                    <a:moveTo>
                      <a:pt x="70" y="91"/>
                    </a:moveTo>
                    <a:lnTo>
                      <a:pt x="70" y="105"/>
                    </a:lnTo>
                    <a:lnTo>
                      <a:pt x="0" y="105"/>
                    </a:lnTo>
                    <a:lnTo>
                      <a:pt x="2" y="100"/>
                    </a:lnTo>
                    <a:lnTo>
                      <a:pt x="3" y="96"/>
                    </a:lnTo>
                    <a:lnTo>
                      <a:pt x="6" y="88"/>
                    </a:lnTo>
                    <a:lnTo>
                      <a:pt x="10" y="81"/>
                    </a:lnTo>
                    <a:lnTo>
                      <a:pt x="14" y="76"/>
                    </a:lnTo>
                    <a:lnTo>
                      <a:pt x="20" y="71"/>
                    </a:lnTo>
                    <a:lnTo>
                      <a:pt x="27" y="65"/>
                    </a:lnTo>
                    <a:lnTo>
                      <a:pt x="40" y="53"/>
                    </a:lnTo>
                    <a:lnTo>
                      <a:pt x="48" y="44"/>
                    </a:lnTo>
                    <a:lnTo>
                      <a:pt x="52" y="39"/>
                    </a:lnTo>
                    <a:lnTo>
                      <a:pt x="54" y="33"/>
                    </a:lnTo>
                    <a:lnTo>
                      <a:pt x="55" y="28"/>
                    </a:lnTo>
                    <a:lnTo>
                      <a:pt x="54" y="24"/>
                    </a:lnTo>
                    <a:lnTo>
                      <a:pt x="52" y="20"/>
                    </a:lnTo>
                    <a:lnTo>
                      <a:pt x="50" y="16"/>
                    </a:lnTo>
                    <a:lnTo>
                      <a:pt x="46" y="13"/>
                    </a:lnTo>
                    <a:lnTo>
                      <a:pt x="40" y="12"/>
                    </a:lnTo>
                    <a:lnTo>
                      <a:pt x="36" y="12"/>
                    </a:lnTo>
                    <a:lnTo>
                      <a:pt x="30" y="12"/>
                    </a:lnTo>
                    <a:lnTo>
                      <a:pt x="26" y="13"/>
                    </a:lnTo>
                    <a:lnTo>
                      <a:pt x="22" y="16"/>
                    </a:lnTo>
                    <a:lnTo>
                      <a:pt x="19" y="20"/>
                    </a:lnTo>
                    <a:lnTo>
                      <a:pt x="16" y="25"/>
                    </a:lnTo>
                    <a:lnTo>
                      <a:pt x="16" y="31"/>
                    </a:lnTo>
                    <a:lnTo>
                      <a:pt x="3" y="28"/>
                    </a:lnTo>
                    <a:lnTo>
                      <a:pt x="6" y="16"/>
                    </a:lnTo>
                    <a:lnTo>
                      <a:pt x="12" y="7"/>
                    </a:lnTo>
                    <a:lnTo>
                      <a:pt x="23" y="1"/>
                    </a:lnTo>
                    <a:lnTo>
                      <a:pt x="36" y="0"/>
                    </a:lnTo>
                    <a:lnTo>
                      <a:pt x="50" y="1"/>
                    </a:lnTo>
                    <a:lnTo>
                      <a:pt x="59" y="8"/>
                    </a:lnTo>
                    <a:lnTo>
                      <a:pt x="63" y="12"/>
                    </a:lnTo>
                    <a:lnTo>
                      <a:pt x="66" y="17"/>
                    </a:lnTo>
                    <a:lnTo>
                      <a:pt x="68" y="23"/>
                    </a:lnTo>
                    <a:lnTo>
                      <a:pt x="68" y="28"/>
                    </a:lnTo>
                    <a:lnTo>
                      <a:pt x="67" y="35"/>
                    </a:lnTo>
                    <a:lnTo>
                      <a:pt x="66" y="41"/>
                    </a:lnTo>
                    <a:lnTo>
                      <a:pt x="63" y="47"/>
                    </a:lnTo>
                    <a:lnTo>
                      <a:pt x="58" y="53"/>
                    </a:lnTo>
                    <a:lnTo>
                      <a:pt x="55" y="57"/>
                    </a:lnTo>
                    <a:lnTo>
                      <a:pt x="51" y="61"/>
                    </a:lnTo>
                    <a:lnTo>
                      <a:pt x="46" y="67"/>
                    </a:lnTo>
                    <a:lnTo>
                      <a:pt x="39" y="72"/>
                    </a:lnTo>
                    <a:lnTo>
                      <a:pt x="34" y="76"/>
                    </a:lnTo>
                    <a:lnTo>
                      <a:pt x="30" y="80"/>
                    </a:lnTo>
                    <a:lnTo>
                      <a:pt x="27" y="83"/>
                    </a:lnTo>
                    <a:lnTo>
                      <a:pt x="24" y="84"/>
                    </a:lnTo>
                    <a:lnTo>
                      <a:pt x="19" y="91"/>
                    </a:lnTo>
                    <a:lnTo>
                      <a:pt x="70" y="9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38" name="Freeform 5243"/>
              <p:cNvSpPr>
                <a:spLocks/>
              </p:cNvSpPr>
              <p:nvPr/>
            </p:nvSpPr>
            <p:spPr bwMode="auto">
              <a:xfrm>
                <a:off x="4929" y="3776"/>
                <a:ext cx="34" cy="53"/>
              </a:xfrm>
              <a:custGeom>
                <a:avLst/>
                <a:gdLst>
                  <a:gd name="T0" fmla="*/ 0 w 70"/>
                  <a:gd name="T1" fmla="*/ 76 h 106"/>
                  <a:gd name="T2" fmla="*/ 15 w 70"/>
                  <a:gd name="T3" fmla="*/ 75 h 106"/>
                  <a:gd name="T4" fmla="*/ 16 w 70"/>
                  <a:gd name="T5" fmla="*/ 80 h 106"/>
                  <a:gd name="T6" fmla="*/ 17 w 70"/>
                  <a:gd name="T7" fmla="*/ 86 h 106"/>
                  <a:gd name="T8" fmla="*/ 20 w 70"/>
                  <a:gd name="T9" fmla="*/ 88 h 106"/>
                  <a:gd name="T10" fmla="*/ 24 w 70"/>
                  <a:gd name="T11" fmla="*/ 91 h 106"/>
                  <a:gd name="T12" fmla="*/ 29 w 70"/>
                  <a:gd name="T13" fmla="*/ 92 h 106"/>
                  <a:gd name="T14" fmla="*/ 33 w 70"/>
                  <a:gd name="T15" fmla="*/ 94 h 106"/>
                  <a:gd name="T16" fmla="*/ 40 w 70"/>
                  <a:gd name="T17" fmla="*/ 92 h 106"/>
                  <a:gd name="T18" fmla="*/ 46 w 70"/>
                  <a:gd name="T19" fmla="*/ 90 h 106"/>
                  <a:gd name="T20" fmla="*/ 50 w 70"/>
                  <a:gd name="T21" fmla="*/ 87 h 106"/>
                  <a:gd name="T22" fmla="*/ 54 w 70"/>
                  <a:gd name="T23" fmla="*/ 82 h 106"/>
                  <a:gd name="T24" fmla="*/ 55 w 70"/>
                  <a:gd name="T25" fmla="*/ 75 h 106"/>
                  <a:gd name="T26" fmla="*/ 56 w 70"/>
                  <a:gd name="T27" fmla="*/ 68 h 106"/>
                  <a:gd name="T28" fmla="*/ 55 w 70"/>
                  <a:gd name="T29" fmla="*/ 62 h 106"/>
                  <a:gd name="T30" fmla="*/ 54 w 70"/>
                  <a:gd name="T31" fmla="*/ 56 h 106"/>
                  <a:gd name="T32" fmla="*/ 51 w 70"/>
                  <a:gd name="T33" fmla="*/ 52 h 106"/>
                  <a:gd name="T34" fmla="*/ 46 w 70"/>
                  <a:gd name="T35" fmla="*/ 48 h 106"/>
                  <a:gd name="T36" fmla="*/ 40 w 70"/>
                  <a:gd name="T37" fmla="*/ 47 h 106"/>
                  <a:gd name="T38" fmla="*/ 35 w 70"/>
                  <a:gd name="T39" fmla="*/ 46 h 106"/>
                  <a:gd name="T40" fmla="*/ 28 w 70"/>
                  <a:gd name="T41" fmla="*/ 47 h 106"/>
                  <a:gd name="T42" fmla="*/ 23 w 70"/>
                  <a:gd name="T43" fmla="*/ 48 h 106"/>
                  <a:gd name="T44" fmla="*/ 19 w 70"/>
                  <a:gd name="T45" fmla="*/ 51 h 106"/>
                  <a:gd name="T46" fmla="*/ 16 w 70"/>
                  <a:gd name="T47" fmla="*/ 55 h 106"/>
                  <a:gd name="T48" fmla="*/ 3 w 70"/>
                  <a:gd name="T49" fmla="*/ 54 h 106"/>
                  <a:gd name="T50" fmla="*/ 13 w 70"/>
                  <a:gd name="T51" fmla="*/ 0 h 106"/>
                  <a:gd name="T52" fmla="*/ 63 w 70"/>
                  <a:gd name="T53" fmla="*/ 0 h 106"/>
                  <a:gd name="T54" fmla="*/ 63 w 70"/>
                  <a:gd name="T55" fmla="*/ 14 h 106"/>
                  <a:gd name="T56" fmla="*/ 24 w 70"/>
                  <a:gd name="T57" fmla="*/ 14 h 106"/>
                  <a:gd name="T58" fmla="*/ 19 w 70"/>
                  <a:gd name="T59" fmla="*/ 40 h 106"/>
                  <a:gd name="T60" fmla="*/ 25 w 70"/>
                  <a:gd name="T61" fmla="*/ 36 h 106"/>
                  <a:gd name="T62" fmla="*/ 31 w 70"/>
                  <a:gd name="T63" fmla="*/ 35 h 106"/>
                  <a:gd name="T64" fmla="*/ 37 w 70"/>
                  <a:gd name="T65" fmla="*/ 34 h 106"/>
                  <a:gd name="T66" fmla="*/ 50 w 70"/>
                  <a:gd name="T67" fmla="*/ 36 h 106"/>
                  <a:gd name="T68" fmla="*/ 60 w 70"/>
                  <a:gd name="T69" fmla="*/ 43 h 106"/>
                  <a:gd name="T70" fmla="*/ 67 w 70"/>
                  <a:gd name="T71" fmla="*/ 54 h 106"/>
                  <a:gd name="T72" fmla="*/ 70 w 70"/>
                  <a:gd name="T73" fmla="*/ 68 h 106"/>
                  <a:gd name="T74" fmla="*/ 67 w 70"/>
                  <a:gd name="T75" fmla="*/ 82 h 106"/>
                  <a:gd name="T76" fmla="*/ 62 w 70"/>
                  <a:gd name="T77" fmla="*/ 92 h 106"/>
                  <a:gd name="T78" fmla="*/ 50 w 70"/>
                  <a:gd name="T79" fmla="*/ 102 h 106"/>
                  <a:gd name="T80" fmla="*/ 33 w 70"/>
                  <a:gd name="T81" fmla="*/ 106 h 106"/>
                  <a:gd name="T82" fmla="*/ 21 w 70"/>
                  <a:gd name="T83" fmla="*/ 103 h 106"/>
                  <a:gd name="T84" fmla="*/ 11 w 70"/>
                  <a:gd name="T85" fmla="*/ 98 h 106"/>
                  <a:gd name="T86" fmla="*/ 7 w 70"/>
                  <a:gd name="T87" fmla="*/ 94 h 106"/>
                  <a:gd name="T88" fmla="*/ 4 w 70"/>
                  <a:gd name="T89" fmla="*/ 88 h 106"/>
                  <a:gd name="T90" fmla="*/ 1 w 70"/>
                  <a:gd name="T91" fmla="*/ 83 h 106"/>
                  <a:gd name="T92" fmla="*/ 0 w 70"/>
                  <a:gd name="T9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 h="106">
                    <a:moveTo>
                      <a:pt x="0" y="76"/>
                    </a:moveTo>
                    <a:lnTo>
                      <a:pt x="15" y="75"/>
                    </a:lnTo>
                    <a:lnTo>
                      <a:pt x="16" y="80"/>
                    </a:lnTo>
                    <a:lnTo>
                      <a:pt x="17" y="86"/>
                    </a:lnTo>
                    <a:lnTo>
                      <a:pt x="20" y="88"/>
                    </a:lnTo>
                    <a:lnTo>
                      <a:pt x="24" y="91"/>
                    </a:lnTo>
                    <a:lnTo>
                      <a:pt x="29" y="92"/>
                    </a:lnTo>
                    <a:lnTo>
                      <a:pt x="33" y="94"/>
                    </a:lnTo>
                    <a:lnTo>
                      <a:pt x="40" y="92"/>
                    </a:lnTo>
                    <a:lnTo>
                      <a:pt x="46" y="90"/>
                    </a:lnTo>
                    <a:lnTo>
                      <a:pt x="50" y="87"/>
                    </a:lnTo>
                    <a:lnTo>
                      <a:pt x="54" y="82"/>
                    </a:lnTo>
                    <a:lnTo>
                      <a:pt x="55" y="75"/>
                    </a:lnTo>
                    <a:lnTo>
                      <a:pt x="56" y="68"/>
                    </a:lnTo>
                    <a:lnTo>
                      <a:pt x="55" y="62"/>
                    </a:lnTo>
                    <a:lnTo>
                      <a:pt x="54" y="56"/>
                    </a:lnTo>
                    <a:lnTo>
                      <a:pt x="51" y="52"/>
                    </a:lnTo>
                    <a:lnTo>
                      <a:pt x="46" y="48"/>
                    </a:lnTo>
                    <a:lnTo>
                      <a:pt x="40" y="47"/>
                    </a:lnTo>
                    <a:lnTo>
                      <a:pt x="35" y="46"/>
                    </a:lnTo>
                    <a:lnTo>
                      <a:pt x="28" y="47"/>
                    </a:lnTo>
                    <a:lnTo>
                      <a:pt x="23" y="48"/>
                    </a:lnTo>
                    <a:lnTo>
                      <a:pt x="19" y="51"/>
                    </a:lnTo>
                    <a:lnTo>
                      <a:pt x="16" y="55"/>
                    </a:lnTo>
                    <a:lnTo>
                      <a:pt x="3" y="54"/>
                    </a:lnTo>
                    <a:lnTo>
                      <a:pt x="13" y="0"/>
                    </a:lnTo>
                    <a:lnTo>
                      <a:pt x="63" y="0"/>
                    </a:lnTo>
                    <a:lnTo>
                      <a:pt x="63" y="14"/>
                    </a:lnTo>
                    <a:lnTo>
                      <a:pt x="24" y="14"/>
                    </a:lnTo>
                    <a:lnTo>
                      <a:pt x="19" y="40"/>
                    </a:lnTo>
                    <a:lnTo>
                      <a:pt x="25" y="36"/>
                    </a:lnTo>
                    <a:lnTo>
                      <a:pt x="31" y="35"/>
                    </a:lnTo>
                    <a:lnTo>
                      <a:pt x="37" y="34"/>
                    </a:lnTo>
                    <a:lnTo>
                      <a:pt x="50" y="36"/>
                    </a:lnTo>
                    <a:lnTo>
                      <a:pt x="60" y="43"/>
                    </a:lnTo>
                    <a:lnTo>
                      <a:pt x="67" y="54"/>
                    </a:lnTo>
                    <a:lnTo>
                      <a:pt x="70" y="68"/>
                    </a:lnTo>
                    <a:lnTo>
                      <a:pt x="67" y="82"/>
                    </a:lnTo>
                    <a:lnTo>
                      <a:pt x="62" y="92"/>
                    </a:lnTo>
                    <a:lnTo>
                      <a:pt x="50" y="102"/>
                    </a:lnTo>
                    <a:lnTo>
                      <a:pt x="33" y="106"/>
                    </a:lnTo>
                    <a:lnTo>
                      <a:pt x="21" y="103"/>
                    </a:lnTo>
                    <a:lnTo>
                      <a:pt x="11" y="98"/>
                    </a:lnTo>
                    <a:lnTo>
                      <a:pt x="7" y="94"/>
                    </a:lnTo>
                    <a:lnTo>
                      <a:pt x="4" y="88"/>
                    </a:lnTo>
                    <a:lnTo>
                      <a:pt x="1" y="83"/>
                    </a:lnTo>
                    <a:lnTo>
                      <a:pt x="0" y="7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39" name="Freeform 5244"/>
              <p:cNvSpPr>
                <a:spLocks noEditPoints="1"/>
              </p:cNvSpPr>
              <p:nvPr/>
            </p:nvSpPr>
            <p:spPr bwMode="auto">
              <a:xfrm>
                <a:off x="4969" y="3775"/>
                <a:ext cx="35" cy="54"/>
              </a:xfrm>
              <a:custGeom>
                <a:avLst/>
                <a:gdLst>
                  <a:gd name="T0" fmla="*/ 0 w 69"/>
                  <a:gd name="T1" fmla="*/ 53 h 107"/>
                  <a:gd name="T2" fmla="*/ 1 w 69"/>
                  <a:gd name="T3" fmla="*/ 36 h 107"/>
                  <a:gd name="T4" fmla="*/ 4 w 69"/>
                  <a:gd name="T5" fmla="*/ 23 h 107"/>
                  <a:gd name="T6" fmla="*/ 6 w 69"/>
                  <a:gd name="T7" fmla="*/ 16 h 107"/>
                  <a:gd name="T8" fmla="*/ 10 w 69"/>
                  <a:gd name="T9" fmla="*/ 9 h 107"/>
                  <a:gd name="T10" fmla="*/ 16 w 69"/>
                  <a:gd name="T11" fmla="*/ 5 h 107"/>
                  <a:gd name="T12" fmla="*/ 21 w 69"/>
                  <a:gd name="T13" fmla="*/ 3 h 107"/>
                  <a:gd name="T14" fmla="*/ 26 w 69"/>
                  <a:gd name="T15" fmla="*/ 0 h 107"/>
                  <a:gd name="T16" fmla="*/ 34 w 69"/>
                  <a:gd name="T17" fmla="*/ 0 h 107"/>
                  <a:gd name="T18" fmla="*/ 42 w 69"/>
                  <a:gd name="T19" fmla="*/ 0 h 107"/>
                  <a:gd name="T20" fmla="*/ 49 w 69"/>
                  <a:gd name="T21" fmla="*/ 3 h 107"/>
                  <a:gd name="T22" fmla="*/ 53 w 69"/>
                  <a:gd name="T23" fmla="*/ 5 h 107"/>
                  <a:gd name="T24" fmla="*/ 57 w 69"/>
                  <a:gd name="T25" fmla="*/ 9 h 107"/>
                  <a:gd name="T26" fmla="*/ 60 w 69"/>
                  <a:gd name="T27" fmla="*/ 12 h 107"/>
                  <a:gd name="T28" fmla="*/ 64 w 69"/>
                  <a:gd name="T29" fmla="*/ 20 h 107"/>
                  <a:gd name="T30" fmla="*/ 66 w 69"/>
                  <a:gd name="T31" fmla="*/ 28 h 107"/>
                  <a:gd name="T32" fmla="*/ 68 w 69"/>
                  <a:gd name="T33" fmla="*/ 39 h 107"/>
                  <a:gd name="T34" fmla="*/ 69 w 69"/>
                  <a:gd name="T35" fmla="*/ 53 h 107"/>
                  <a:gd name="T36" fmla="*/ 68 w 69"/>
                  <a:gd name="T37" fmla="*/ 69 h 107"/>
                  <a:gd name="T38" fmla="*/ 65 w 69"/>
                  <a:gd name="T39" fmla="*/ 83 h 107"/>
                  <a:gd name="T40" fmla="*/ 62 w 69"/>
                  <a:gd name="T41" fmla="*/ 91 h 107"/>
                  <a:gd name="T42" fmla="*/ 58 w 69"/>
                  <a:gd name="T43" fmla="*/ 96 h 107"/>
                  <a:gd name="T44" fmla="*/ 53 w 69"/>
                  <a:gd name="T45" fmla="*/ 100 h 107"/>
                  <a:gd name="T46" fmla="*/ 48 w 69"/>
                  <a:gd name="T47" fmla="*/ 104 h 107"/>
                  <a:gd name="T48" fmla="*/ 41 w 69"/>
                  <a:gd name="T49" fmla="*/ 105 h 107"/>
                  <a:gd name="T50" fmla="*/ 34 w 69"/>
                  <a:gd name="T51" fmla="*/ 107 h 107"/>
                  <a:gd name="T52" fmla="*/ 21 w 69"/>
                  <a:gd name="T53" fmla="*/ 104 h 107"/>
                  <a:gd name="T54" fmla="*/ 10 w 69"/>
                  <a:gd name="T55" fmla="*/ 96 h 107"/>
                  <a:gd name="T56" fmla="*/ 5 w 69"/>
                  <a:gd name="T57" fmla="*/ 85 h 107"/>
                  <a:gd name="T58" fmla="*/ 1 w 69"/>
                  <a:gd name="T59" fmla="*/ 71 h 107"/>
                  <a:gd name="T60" fmla="*/ 0 w 69"/>
                  <a:gd name="T61" fmla="*/ 53 h 107"/>
                  <a:gd name="T62" fmla="*/ 13 w 69"/>
                  <a:gd name="T63" fmla="*/ 53 h 107"/>
                  <a:gd name="T64" fmla="*/ 14 w 69"/>
                  <a:gd name="T65" fmla="*/ 68 h 107"/>
                  <a:gd name="T66" fmla="*/ 16 w 69"/>
                  <a:gd name="T67" fmla="*/ 79 h 107"/>
                  <a:gd name="T68" fmla="*/ 20 w 69"/>
                  <a:gd name="T69" fmla="*/ 87 h 107"/>
                  <a:gd name="T70" fmla="*/ 24 w 69"/>
                  <a:gd name="T71" fmla="*/ 91 h 107"/>
                  <a:gd name="T72" fmla="*/ 29 w 69"/>
                  <a:gd name="T73" fmla="*/ 93 h 107"/>
                  <a:gd name="T74" fmla="*/ 34 w 69"/>
                  <a:gd name="T75" fmla="*/ 95 h 107"/>
                  <a:gd name="T76" fmla="*/ 40 w 69"/>
                  <a:gd name="T77" fmla="*/ 93 h 107"/>
                  <a:gd name="T78" fmla="*/ 45 w 69"/>
                  <a:gd name="T79" fmla="*/ 91 h 107"/>
                  <a:gd name="T80" fmla="*/ 49 w 69"/>
                  <a:gd name="T81" fmla="*/ 87 h 107"/>
                  <a:gd name="T82" fmla="*/ 52 w 69"/>
                  <a:gd name="T83" fmla="*/ 79 h 107"/>
                  <a:gd name="T84" fmla="*/ 54 w 69"/>
                  <a:gd name="T85" fmla="*/ 68 h 107"/>
                  <a:gd name="T86" fmla="*/ 54 w 69"/>
                  <a:gd name="T87" fmla="*/ 53 h 107"/>
                  <a:gd name="T88" fmla="*/ 54 w 69"/>
                  <a:gd name="T89" fmla="*/ 39 h 107"/>
                  <a:gd name="T90" fmla="*/ 52 w 69"/>
                  <a:gd name="T91" fmla="*/ 27 h 107"/>
                  <a:gd name="T92" fmla="*/ 49 w 69"/>
                  <a:gd name="T93" fmla="*/ 20 h 107"/>
                  <a:gd name="T94" fmla="*/ 45 w 69"/>
                  <a:gd name="T95" fmla="*/ 15 h 107"/>
                  <a:gd name="T96" fmla="*/ 40 w 69"/>
                  <a:gd name="T97" fmla="*/ 12 h 107"/>
                  <a:gd name="T98" fmla="*/ 34 w 69"/>
                  <a:gd name="T99" fmla="*/ 12 h 107"/>
                  <a:gd name="T100" fmla="*/ 29 w 69"/>
                  <a:gd name="T101" fmla="*/ 12 h 107"/>
                  <a:gd name="T102" fmla="*/ 24 w 69"/>
                  <a:gd name="T103" fmla="*/ 15 h 107"/>
                  <a:gd name="T104" fmla="*/ 20 w 69"/>
                  <a:gd name="T105" fmla="*/ 19 h 107"/>
                  <a:gd name="T106" fmla="*/ 16 w 69"/>
                  <a:gd name="T107" fmla="*/ 27 h 107"/>
                  <a:gd name="T108" fmla="*/ 14 w 69"/>
                  <a:gd name="T109" fmla="*/ 39 h 107"/>
                  <a:gd name="T110" fmla="*/ 13 w 69"/>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107">
                    <a:moveTo>
                      <a:pt x="0" y="53"/>
                    </a:moveTo>
                    <a:lnTo>
                      <a:pt x="1" y="36"/>
                    </a:lnTo>
                    <a:lnTo>
                      <a:pt x="4" y="23"/>
                    </a:lnTo>
                    <a:lnTo>
                      <a:pt x="6" y="16"/>
                    </a:lnTo>
                    <a:lnTo>
                      <a:pt x="10" y="9"/>
                    </a:lnTo>
                    <a:lnTo>
                      <a:pt x="16" y="5"/>
                    </a:lnTo>
                    <a:lnTo>
                      <a:pt x="21" y="3"/>
                    </a:lnTo>
                    <a:lnTo>
                      <a:pt x="26" y="0"/>
                    </a:lnTo>
                    <a:lnTo>
                      <a:pt x="34" y="0"/>
                    </a:lnTo>
                    <a:lnTo>
                      <a:pt x="42" y="0"/>
                    </a:lnTo>
                    <a:lnTo>
                      <a:pt x="49" y="3"/>
                    </a:lnTo>
                    <a:lnTo>
                      <a:pt x="53" y="5"/>
                    </a:lnTo>
                    <a:lnTo>
                      <a:pt x="57" y="9"/>
                    </a:lnTo>
                    <a:lnTo>
                      <a:pt x="60" y="12"/>
                    </a:lnTo>
                    <a:lnTo>
                      <a:pt x="64" y="20"/>
                    </a:lnTo>
                    <a:lnTo>
                      <a:pt x="66" y="28"/>
                    </a:lnTo>
                    <a:lnTo>
                      <a:pt x="68" y="39"/>
                    </a:lnTo>
                    <a:lnTo>
                      <a:pt x="69" y="53"/>
                    </a:lnTo>
                    <a:lnTo>
                      <a:pt x="68" y="69"/>
                    </a:lnTo>
                    <a:lnTo>
                      <a:pt x="65" y="83"/>
                    </a:lnTo>
                    <a:lnTo>
                      <a:pt x="62" y="91"/>
                    </a:lnTo>
                    <a:lnTo>
                      <a:pt x="58" y="96"/>
                    </a:lnTo>
                    <a:lnTo>
                      <a:pt x="53" y="100"/>
                    </a:lnTo>
                    <a:lnTo>
                      <a:pt x="48" y="104"/>
                    </a:lnTo>
                    <a:lnTo>
                      <a:pt x="41" y="105"/>
                    </a:lnTo>
                    <a:lnTo>
                      <a:pt x="34" y="107"/>
                    </a:lnTo>
                    <a:lnTo>
                      <a:pt x="21" y="104"/>
                    </a:lnTo>
                    <a:lnTo>
                      <a:pt x="10" y="96"/>
                    </a:lnTo>
                    <a:lnTo>
                      <a:pt x="5" y="85"/>
                    </a:lnTo>
                    <a:lnTo>
                      <a:pt x="1" y="71"/>
                    </a:lnTo>
                    <a:lnTo>
                      <a:pt x="0" y="53"/>
                    </a:lnTo>
                    <a:close/>
                    <a:moveTo>
                      <a:pt x="13" y="53"/>
                    </a:moveTo>
                    <a:lnTo>
                      <a:pt x="14" y="68"/>
                    </a:lnTo>
                    <a:lnTo>
                      <a:pt x="16" y="79"/>
                    </a:lnTo>
                    <a:lnTo>
                      <a:pt x="20" y="87"/>
                    </a:lnTo>
                    <a:lnTo>
                      <a:pt x="24" y="91"/>
                    </a:lnTo>
                    <a:lnTo>
                      <a:pt x="29" y="93"/>
                    </a:lnTo>
                    <a:lnTo>
                      <a:pt x="34" y="95"/>
                    </a:lnTo>
                    <a:lnTo>
                      <a:pt x="40" y="93"/>
                    </a:lnTo>
                    <a:lnTo>
                      <a:pt x="45" y="91"/>
                    </a:lnTo>
                    <a:lnTo>
                      <a:pt x="49" y="87"/>
                    </a:lnTo>
                    <a:lnTo>
                      <a:pt x="52" y="79"/>
                    </a:lnTo>
                    <a:lnTo>
                      <a:pt x="54" y="68"/>
                    </a:lnTo>
                    <a:lnTo>
                      <a:pt x="54" y="53"/>
                    </a:lnTo>
                    <a:lnTo>
                      <a:pt x="54" y="39"/>
                    </a:lnTo>
                    <a:lnTo>
                      <a:pt x="52" y="27"/>
                    </a:lnTo>
                    <a:lnTo>
                      <a:pt x="49" y="20"/>
                    </a:lnTo>
                    <a:lnTo>
                      <a:pt x="45" y="15"/>
                    </a:lnTo>
                    <a:lnTo>
                      <a:pt x="40" y="12"/>
                    </a:lnTo>
                    <a:lnTo>
                      <a:pt x="34" y="12"/>
                    </a:lnTo>
                    <a:lnTo>
                      <a:pt x="29" y="12"/>
                    </a:lnTo>
                    <a:lnTo>
                      <a:pt x="24" y="15"/>
                    </a:lnTo>
                    <a:lnTo>
                      <a:pt x="20" y="19"/>
                    </a:lnTo>
                    <a:lnTo>
                      <a:pt x="16" y="27"/>
                    </a:lnTo>
                    <a:lnTo>
                      <a:pt x="14" y="39"/>
                    </a:lnTo>
                    <a:lnTo>
                      <a:pt x="13"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40" name="Freeform 5245"/>
              <p:cNvSpPr>
                <a:spLocks noEditPoints="1"/>
              </p:cNvSpPr>
              <p:nvPr/>
            </p:nvSpPr>
            <p:spPr bwMode="auto">
              <a:xfrm>
                <a:off x="5010" y="3775"/>
                <a:ext cx="34" cy="54"/>
              </a:xfrm>
              <a:custGeom>
                <a:avLst/>
                <a:gdLst>
                  <a:gd name="T0" fmla="*/ 0 w 68"/>
                  <a:gd name="T1" fmla="*/ 53 h 107"/>
                  <a:gd name="T2" fmla="*/ 1 w 68"/>
                  <a:gd name="T3" fmla="*/ 36 h 107"/>
                  <a:gd name="T4" fmla="*/ 4 w 68"/>
                  <a:gd name="T5" fmla="*/ 23 h 107"/>
                  <a:gd name="T6" fmla="*/ 7 w 68"/>
                  <a:gd name="T7" fmla="*/ 16 h 107"/>
                  <a:gd name="T8" fmla="*/ 11 w 68"/>
                  <a:gd name="T9" fmla="*/ 9 h 107"/>
                  <a:gd name="T10" fmla="*/ 15 w 68"/>
                  <a:gd name="T11" fmla="*/ 5 h 107"/>
                  <a:gd name="T12" fmla="*/ 20 w 68"/>
                  <a:gd name="T13" fmla="*/ 3 h 107"/>
                  <a:gd name="T14" fmla="*/ 27 w 68"/>
                  <a:gd name="T15" fmla="*/ 0 h 107"/>
                  <a:gd name="T16" fmla="*/ 35 w 68"/>
                  <a:gd name="T17" fmla="*/ 0 h 107"/>
                  <a:gd name="T18" fmla="*/ 43 w 68"/>
                  <a:gd name="T19" fmla="*/ 0 h 107"/>
                  <a:gd name="T20" fmla="*/ 49 w 68"/>
                  <a:gd name="T21" fmla="*/ 3 h 107"/>
                  <a:gd name="T22" fmla="*/ 53 w 68"/>
                  <a:gd name="T23" fmla="*/ 5 h 107"/>
                  <a:gd name="T24" fmla="*/ 57 w 68"/>
                  <a:gd name="T25" fmla="*/ 9 h 107"/>
                  <a:gd name="T26" fmla="*/ 60 w 68"/>
                  <a:gd name="T27" fmla="*/ 12 h 107"/>
                  <a:gd name="T28" fmla="*/ 64 w 68"/>
                  <a:gd name="T29" fmla="*/ 20 h 107"/>
                  <a:gd name="T30" fmla="*/ 67 w 68"/>
                  <a:gd name="T31" fmla="*/ 28 h 107"/>
                  <a:gd name="T32" fmla="*/ 68 w 68"/>
                  <a:gd name="T33" fmla="*/ 39 h 107"/>
                  <a:gd name="T34" fmla="*/ 68 w 68"/>
                  <a:gd name="T35" fmla="*/ 53 h 107"/>
                  <a:gd name="T36" fmla="*/ 68 w 68"/>
                  <a:gd name="T37" fmla="*/ 69 h 107"/>
                  <a:gd name="T38" fmla="*/ 66 w 68"/>
                  <a:gd name="T39" fmla="*/ 83 h 107"/>
                  <a:gd name="T40" fmla="*/ 61 w 68"/>
                  <a:gd name="T41" fmla="*/ 91 h 107"/>
                  <a:gd name="T42" fmla="*/ 57 w 68"/>
                  <a:gd name="T43" fmla="*/ 96 h 107"/>
                  <a:gd name="T44" fmla="*/ 53 w 68"/>
                  <a:gd name="T45" fmla="*/ 100 h 107"/>
                  <a:gd name="T46" fmla="*/ 48 w 68"/>
                  <a:gd name="T47" fmla="*/ 104 h 107"/>
                  <a:gd name="T48" fmla="*/ 41 w 68"/>
                  <a:gd name="T49" fmla="*/ 105 h 107"/>
                  <a:gd name="T50" fmla="*/ 35 w 68"/>
                  <a:gd name="T51" fmla="*/ 107 h 107"/>
                  <a:gd name="T52" fmla="*/ 20 w 68"/>
                  <a:gd name="T53" fmla="*/ 104 h 107"/>
                  <a:gd name="T54" fmla="*/ 11 w 68"/>
                  <a:gd name="T55" fmla="*/ 96 h 107"/>
                  <a:gd name="T56" fmla="*/ 4 w 68"/>
                  <a:gd name="T57" fmla="*/ 85 h 107"/>
                  <a:gd name="T58" fmla="*/ 1 w 68"/>
                  <a:gd name="T59" fmla="*/ 71 h 107"/>
                  <a:gd name="T60" fmla="*/ 0 w 68"/>
                  <a:gd name="T61" fmla="*/ 53 h 107"/>
                  <a:gd name="T62" fmla="*/ 13 w 68"/>
                  <a:gd name="T63" fmla="*/ 53 h 107"/>
                  <a:gd name="T64" fmla="*/ 15 w 68"/>
                  <a:gd name="T65" fmla="*/ 68 h 107"/>
                  <a:gd name="T66" fmla="*/ 16 w 68"/>
                  <a:gd name="T67" fmla="*/ 79 h 107"/>
                  <a:gd name="T68" fmla="*/ 20 w 68"/>
                  <a:gd name="T69" fmla="*/ 87 h 107"/>
                  <a:gd name="T70" fmla="*/ 24 w 68"/>
                  <a:gd name="T71" fmla="*/ 91 h 107"/>
                  <a:gd name="T72" fmla="*/ 28 w 68"/>
                  <a:gd name="T73" fmla="*/ 93 h 107"/>
                  <a:gd name="T74" fmla="*/ 35 w 68"/>
                  <a:gd name="T75" fmla="*/ 95 h 107"/>
                  <a:gd name="T76" fmla="*/ 40 w 68"/>
                  <a:gd name="T77" fmla="*/ 93 h 107"/>
                  <a:gd name="T78" fmla="*/ 44 w 68"/>
                  <a:gd name="T79" fmla="*/ 91 h 107"/>
                  <a:gd name="T80" fmla="*/ 49 w 68"/>
                  <a:gd name="T81" fmla="*/ 87 h 107"/>
                  <a:gd name="T82" fmla="*/ 52 w 68"/>
                  <a:gd name="T83" fmla="*/ 79 h 107"/>
                  <a:gd name="T84" fmla="*/ 55 w 68"/>
                  <a:gd name="T85" fmla="*/ 68 h 107"/>
                  <a:gd name="T86" fmla="*/ 55 w 68"/>
                  <a:gd name="T87" fmla="*/ 53 h 107"/>
                  <a:gd name="T88" fmla="*/ 55 w 68"/>
                  <a:gd name="T89" fmla="*/ 39 h 107"/>
                  <a:gd name="T90" fmla="*/ 52 w 68"/>
                  <a:gd name="T91" fmla="*/ 27 h 107"/>
                  <a:gd name="T92" fmla="*/ 49 w 68"/>
                  <a:gd name="T93" fmla="*/ 20 h 107"/>
                  <a:gd name="T94" fmla="*/ 45 w 68"/>
                  <a:gd name="T95" fmla="*/ 15 h 107"/>
                  <a:gd name="T96" fmla="*/ 40 w 68"/>
                  <a:gd name="T97" fmla="*/ 12 h 107"/>
                  <a:gd name="T98" fmla="*/ 33 w 68"/>
                  <a:gd name="T99" fmla="*/ 12 h 107"/>
                  <a:gd name="T100" fmla="*/ 28 w 68"/>
                  <a:gd name="T101" fmla="*/ 12 h 107"/>
                  <a:gd name="T102" fmla="*/ 24 w 68"/>
                  <a:gd name="T103" fmla="*/ 15 h 107"/>
                  <a:gd name="T104" fmla="*/ 20 w 68"/>
                  <a:gd name="T105" fmla="*/ 19 h 107"/>
                  <a:gd name="T106" fmla="*/ 16 w 68"/>
                  <a:gd name="T107" fmla="*/ 27 h 107"/>
                  <a:gd name="T108" fmla="*/ 15 w 68"/>
                  <a:gd name="T109" fmla="*/ 39 h 107"/>
                  <a:gd name="T110" fmla="*/ 13 w 68"/>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7">
                    <a:moveTo>
                      <a:pt x="0" y="53"/>
                    </a:moveTo>
                    <a:lnTo>
                      <a:pt x="1" y="36"/>
                    </a:lnTo>
                    <a:lnTo>
                      <a:pt x="4" y="23"/>
                    </a:lnTo>
                    <a:lnTo>
                      <a:pt x="7" y="16"/>
                    </a:lnTo>
                    <a:lnTo>
                      <a:pt x="11" y="9"/>
                    </a:lnTo>
                    <a:lnTo>
                      <a:pt x="15" y="5"/>
                    </a:lnTo>
                    <a:lnTo>
                      <a:pt x="20" y="3"/>
                    </a:lnTo>
                    <a:lnTo>
                      <a:pt x="27" y="0"/>
                    </a:lnTo>
                    <a:lnTo>
                      <a:pt x="35" y="0"/>
                    </a:lnTo>
                    <a:lnTo>
                      <a:pt x="43" y="0"/>
                    </a:lnTo>
                    <a:lnTo>
                      <a:pt x="49" y="3"/>
                    </a:lnTo>
                    <a:lnTo>
                      <a:pt x="53" y="5"/>
                    </a:lnTo>
                    <a:lnTo>
                      <a:pt x="57" y="9"/>
                    </a:lnTo>
                    <a:lnTo>
                      <a:pt x="60" y="12"/>
                    </a:lnTo>
                    <a:lnTo>
                      <a:pt x="64" y="20"/>
                    </a:lnTo>
                    <a:lnTo>
                      <a:pt x="67" y="28"/>
                    </a:lnTo>
                    <a:lnTo>
                      <a:pt x="68" y="39"/>
                    </a:lnTo>
                    <a:lnTo>
                      <a:pt x="68" y="53"/>
                    </a:lnTo>
                    <a:lnTo>
                      <a:pt x="68" y="69"/>
                    </a:lnTo>
                    <a:lnTo>
                      <a:pt x="66" y="83"/>
                    </a:lnTo>
                    <a:lnTo>
                      <a:pt x="61" y="91"/>
                    </a:lnTo>
                    <a:lnTo>
                      <a:pt x="57" y="96"/>
                    </a:lnTo>
                    <a:lnTo>
                      <a:pt x="53" y="100"/>
                    </a:lnTo>
                    <a:lnTo>
                      <a:pt x="48" y="104"/>
                    </a:lnTo>
                    <a:lnTo>
                      <a:pt x="41" y="105"/>
                    </a:lnTo>
                    <a:lnTo>
                      <a:pt x="35" y="107"/>
                    </a:lnTo>
                    <a:lnTo>
                      <a:pt x="20" y="104"/>
                    </a:lnTo>
                    <a:lnTo>
                      <a:pt x="11" y="96"/>
                    </a:lnTo>
                    <a:lnTo>
                      <a:pt x="4" y="85"/>
                    </a:lnTo>
                    <a:lnTo>
                      <a:pt x="1" y="71"/>
                    </a:lnTo>
                    <a:lnTo>
                      <a:pt x="0" y="53"/>
                    </a:lnTo>
                    <a:close/>
                    <a:moveTo>
                      <a:pt x="13" y="53"/>
                    </a:moveTo>
                    <a:lnTo>
                      <a:pt x="15" y="68"/>
                    </a:lnTo>
                    <a:lnTo>
                      <a:pt x="16" y="79"/>
                    </a:lnTo>
                    <a:lnTo>
                      <a:pt x="20" y="87"/>
                    </a:lnTo>
                    <a:lnTo>
                      <a:pt x="24" y="91"/>
                    </a:lnTo>
                    <a:lnTo>
                      <a:pt x="28" y="93"/>
                    </a:lnTo>
                    <a:lnTo>
                      <a:pt x="35" y="95"/>
                    </a:lnTo>
                    <a:lnTo>
                      <a:pt x="40" y="93"/>
                    </a:lnTo>
                    <a:lnTo>
                      <a:pt x="44" y="91"/>
                    </a:lnTo>
                    <a:lnTo>
                      <a:pt x="49" y="87"/>
                    </a:lnTo>
                    <a:lnTo>
                      <a:pt x="52" y="79"/>
                    </a:lnTo>
                    <a:lnTo>
                      <a:pt x="55" y="68"/>
                    </a:lnTo>
                    <a:lnTo>
                      <a:pt x="55" y="53"/>
                    </a:lnTo>
                    <a:lnTo>
                      <a:pt x="55" y="39"/>
                    </a:lnTo>
                    <a:lnTo>
                      <a:pt x="52" y="27"/>
                    </a:lnTo>
                    <a:lnTo>
                      <a:pt x="49" y="20"/>
                    </a:lnTo>
                    <a:lnTo>
                      <a:pt x="45" y="15"/>
                    </a:lnTo>
                    <a:lnTo>
                      <a:pt x="40" y="12"/>
                    </a:lnTo>
                    <a:lnTo>
                      <a:pt x="33" y="12"/>
                    </a:lnTo>
                    <a:lnTo>
                      <a:pt x="28" y="12"/>
                    </a:lnTo>
                    <a:lnTo>
                      <a:pt x="24" y="15"/>
                    </a:lnTo>
                    <a:lnTo>
                      <a:pt x="20" y="19"/>
                    </a:lnTo>
                    <a:lnTo>
                      <a:pt x="16" y="27"/>
                    </a:lnTo>
                    <a:lnTo>
                      <a:pt x="15" y="39"/>
                    </a:lnTo>
                    <a:lnTo>
                      <a:pt x="13"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41" name="Line 5246"/>
              <p:cNvSpPr>
                <a:spLocks noChangeShapeType="1"/>
              </p:cNvSpPr>
              <p:nvPr/>
            </p:nvSpPr>
            <p:spPr bwMode="auto">
              <a:xfrm flipV="1">
                <a:off x="5232" y="37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2" name="Line 5247"/>
              <p:cNvSpPr>
                <a:spLocks noChangeShapeType="1"/>
              </p:cNvSpPr>
              <p:nvPr/>
            </p:nvSpPr>
            <p:spPr bwMode="auto">
              <a:xfrm flipV="1">
                <a:off x="5232" y="37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3" name="Line 5248"/>
              <p:cNvSpPr>
                <a:spLocks noChangeShapeType="1"/>
              </p:cNvSpPr>
              <p:nvPr/>
            </p:nvSpPr>
            <p:spPr bwMode="auto">
              <a:xfrm flipV="1">
                <a:off x="5232" y="370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4" name="Line 5249"/>
              <p:cNvSpPr>
                <a:spLocks noChangeShapeType="1"/>
              </p:cNvSpPr>
              <p:nvPr/>
            </p:nvSpPr>
            <p:spPr bwMode="auto">
              <a:xfrm flipV="1">
                <a:off x="5232" y="3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5" name="Line 5250"/>
              <p:cNvSpPr>
                <a:spLocks noChangeShapeType="1"/>
              </p:cNvSpPr>
              <p:nvPr/>
            </p:nvSpPr>
            <p:spPr bwMode="auto">
              <a:xfrm flipV="1">
                <a:off x="5232" y="369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6" name="Line 5251"/>
              <p:cNvSpPr>
                <a:spLocks noChangeShapeType="1"/>
              </p:cNvSpPr>
              <p:nvPr/>
            </p:nvSpPr>
            <p:spPr bwMode="auto">
              <a:xfrm flipV="1">
                <a:off x="5232" y="36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7" name="Line 5252"/>
              <p:cNvSpPr>
                <a:spLocks noChangeShapeType="1"/>
              </p:cNvSpPr>
              <p:nvPr/>
            </p:nvSpPr>
            <p:spPr bwMode="auto">
              <a:xfrm flipV="1">
                <a:off x="5232" y="36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8" name="Line 5253"/>
              <p:cNvSpPr>
                <a:spLocks noChangeShapeType="1"/>
              </p:cNvSpPr>
              <p:nvPr/>
            </p:nvSpPr>
            <p:spPr bwMode="auto">
              <a:xfrm flipV="1">
                <a:off x="5232" y="36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49" name="Line 5254"/>
              <p:cNvSpPr>
                <a:spLocks noChangeShapeType="1"/>
              </p:cNvSpPr>
              <p:nvPr/>
            </p:nvSpPr>
            <p:spPr bwMode="auto">
              <a:xfrm flipV="1">
                <a:off x="5232" y="365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0" name="Line 5255"/>
              <p:cNvSpPr>
                <a:spLocks noChangeShapeType="1"/>
              </p:cNvSpPr>
              <p:nvPr/>
            </p:nvSpPr>
            <p:spPr bwMode="auto">
              <a:xfrm flipV="1">
                <a:off x="5232" y="3645"/>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1" name="Line 5256"/>
              <p:cNvSpPr>
                <a:spLocks noChangeShapeType="1"/>
              </p:cNvSpPr>
              <p:nvPr/>
            </p:nvSpPr>
            <p:spPr bwMode="auto">
              <a:xfrm flipV="1">
                <a:off x="5232" y="36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2" name="Line 5257"/>
              <p:cNvSpPr>
                <a:spLocks noChangeShapeType="1"/>
              </p:cNvSpPr>
              <p:nvPr/>
            </p:nvSpPr>
            <p:spPr bwMode="auto">
              <a:xfrm flipV="1">
                <a:off x="5232" y="36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3" name="Line 5258"/>
              <p:cNvSpPr>
                <a:spLocks noChangeShapeType="1"/>
              </p:cNvSpPr>
              <p:nvPr/>
            </p:nvSpPr>
            <p:spPr bwMode="auto">
              <a:xfrm flipV="1">
                <a:off x="5232" y="3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4" name="Line 5259"/>
              <p:cNvSpPr>
                <a:spLocks noChangeShapeType="1"/>
              </p:cNvSpPr>
              <p:nvPr/>
            </p:nvSpPr>
            <p:spPr bwMode="auto">
              <a:xfrm flipV="1">
                <a:off x="5232" y="360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5" name="Line 5260"/>
              <p:cNvSpPr>
                <a:spLocks noChangeShapeType="1"/>
              </p:cNvSpPr>
              <p:nvPr/>
            </p:nvSpPr>
            <p:spPr bwMode="auto">
              <a:xfrm flipV="1">
                <a:off x="5232" y="359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6" name="Line 5261"/>
              <p:cNvSpPr>
                <a:spLocks noChangeShapeType="1"/>
              </p:cNvSpPr>
              <p:nvPr/>
            </p:nvSpPr>
            <p:spPr bwMode="auto">
              <a:xfrm flipV="1">
                <a:off x="5232" y="35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7" name="Line 5262"/>
              <p:cNvSpPr>
                <a:spLocks noChangeShapeType="1"/>
              </p:cNvSpPr>
              <p:nvPr/>
            </p:nvSpPr>
            <p:spPr bwMode="auto">
              <a:xfrm flipV="1">
                <a:off x="5232" y="35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8" name="Line 5263"/>
              <p:cNvSpPr>
                <a:spLocks noChangeShapeType="1"/>
              </p:cNvSpPr>
              <p:nvPr/>
            </p:nvSpPr>
            <p:spPr bwMode="auto">
              <a:xfrm flipV="1">
                <a:off x="5232" y="35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59" name="Line 5264"/>
              <p:cNvSpPr>
                <a:spLocks noChangeShapeType="1"/>
              </p:cNvSpPr>
              <p:nvPr/>
            </p:nvSpPr>
            <p:spPr bwMode="auto">
              <a:xfrm flipV="1">
                <a:off x="5232" y="356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0" name="Line 5265"/>
              <p:cNvSpPr>
                <a:spLocks noChangeShapeType="1"/>
              </p:cNvSpPr>
              <p:nvPr/>
            </p:nvSpPr>
            <p:spPr bwMode="auto">
              <a:xfrm flipV="1">
                <a:off x="5232" y="3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1" name="Line 5266"/>
              <p:cNvSpPr>
                <a:spLocks noChangeShapeType="1"/>
              </p:cNvSpPr>
              <p:nvPr/>
            </p:nvSpPr>
            <p:spPr bwMode="auto">
              <a:xfrm flipV="1">
                <a:off x="5232" y="35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62" name="Line 5267"/>
              <p:cNvSpPr>
                <a:spLocks noChangeShapeType="1"/>
              </p:cNvSpPr>
              <p:nvPr/>
            </p:nvSpPr>
            <p:spPr bwMode="auto">
              <a:xfrm flipV="1">
                <a:off x="5232" y="35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82" name="Group 5469"/>
            <p:cNvGrpSpPr>
              <a:grpSpLocks/>
            </p:cNvGrpSpPr>
            <p:nvPr/>
          </p:nvGrpSpPr>
          <p:grpSpPr bwMode="auto">
            <a:xfrm>
              <a:off x="3579" y="2422"/>
              <a:ext cx="1741" cy="1407"/>
              <a:chOff x="3579" y="2422"/>
              <a:chExt cx="1741" cy="1407"/>
            </a:xfrm>
          </p:grpSpPr>
          <p:sp>
            <p:nvSpPr>
              <p:cNvPr id="2763" name="Line 5269"/>
              <p:cNvSpPr>
                <a:spLocks noChangeShapeType="1"/>
              </p:cNvSpPr>
              <p:nvPr/>
            </p:nvSpPr>
            <p:spPr bwMode="auto">
              <a:xfrm flipV="1">
                <a:off x="5232" y="35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4" name="Line 5270"/>
              <p:cNvSpPr>
                <a:spLocks noChangeShapeType="1"/>
              </p:cNvSpPr>
              <p:nvPr/>
            </p:nvSpPr>
            <p:spPr bwMode="auto">
              <a:xfrm flipV="1">
                <a:off x="5232" y="35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5" name="Line 5271"/>
              <p:cNvSpPr>
                <a:spLocks noChangeShapeType="1"/>
              </p:cNvSpPr>
              <p:nvPr/>
            </p:nvSpPr>
            <p:spPr bwMode="auto">
              <a:xfrm flipV="1">
                <a:off x="5232" y="350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6" name="Line 5272"/>
              <p:cNvSpPr>
                <a:spLocks noChangeShapeType="1"/>
              </p:cNvSpPr>
              <p:nvPr/>
            </p:nvSpPr>
            <p:spPr bwMode="auto">
              <a:xfrm flipV="1">
                <a:off x="5232" y="3498"/>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7" name="Line 5273"/>
              <p:cNvSpPr>
                <a:spLocks noChangeShapeType="1"/>
              </p:cNvSpPr>
              <p:nvPr/>
            </p:nvSpPr>
            <p:spPr bwMode="auto">
              <a:xfrm flipV="1">
                <a:off x="5232" y="34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8" name="Line 5274"/>
              <p:cNvSpPr>
                <a:spLocks noChangeShapeType="1"/>
              </p:cNvSpPr>
              <p:nvPr/>
            </p:nvSpPr>
            <p:spPr bwMode="auto">
              <a:xfrm flipV="1">
                <a:off x="5232" y="34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9" name="Line 5275"/>
              <p:cNvSpPr>
                <a:spLocks noChangeShapeType="1"/>
              </p:cNvSpPr>
              <p:nvPr/>
            </p:nvSpPr>
            <p:spPr bwMode="auto">
              <a:xfrm flipV="1">
                <a:off x="5232" y="347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0" name="Line 5276"/>
              <p:cNvSpPr>
                <a:spLocks noChangeShapeType="1"/>
              </p:cNvSpPr>
              <p:nvPr/>
            </p:nvSpPr>
            <p:spPr bwMode="auto">
              <a:xfrm flipV="1">
                <a:off x="5232" y="346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1" name="Line 5277"/>
              <p:cNvSpPr>
                <a:spLocks noChangeShapeType="1"/>
              </p:cNvSpPr>
              <p:nvPr/>
            </p:nvSpPr>
            <p:spPr bwMode="auto">
              <a:xfrm flipV="1">
                <a:off x="5232" y="345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2" name="Line 5278"/>
              <p:cNvSpPr>
                <a:spLocks noChangeShapeType="1"/>
              </p:cNvSpPr>
              <p:nvPr/>
            </p:nvSpPr>
            <p:spPr bwMode="auto">
              <a:xfrm flipV="1">
                <a:off x="5232" y="34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3" name="Line 5279"/>
              <p:cNvSpPr>
                <a:spLocks noChangeShapeType="1"/>
              </p:cNvSpPr>
              <p:nvPr/>
            </p:nvSpPr>
            <p:spPr bwMode="auto">
              <a:xfrm flipV="1">
                <a:off x="5232" y="34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4" name="Line 5280"/>
              <p:cNvSpPr>
                <a:spLocks noChangeShapeType="1"/>
              </p:cNvSpPr>
              <p:nvPr/>
            </p:nvSpPr>
            <p:spPr bwMode="auto">
              <a:xfrm flipV="1">
                <a:off x="5232" y="34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5" name="Line 5281"/>
              <p:cNvSpPr>
                <a:spLocks noChangeShapeType="1"/>
              </p:cNvSpPr>
              <p:nvPr/>
            </p:nvSpPr>
            <p:spPr bwMode="auto">
              <a:xfrm flipV="1">
                <a:off x="5232" y="341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6" name="Line 5282"/>
              <p:cNvSpPr>
                <a:spLocks noChangeShapeType="1"/>
              </p:cNvSpPr>
              <p:nvPr/>
            </p:nvSpPr>
            <p:spPr bwMode="auto">
              <a:xfrm flipV="1">
                <a:off x="5232" y="340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7" name="Line 5283"/>
              <p:cNvSpPr>
                <a:spLocks noChangeShapeType="1"/>
              </p:cNvSpPr>
              <p:nvPr/>
            </p:nvSpPr>
            <p:spPr bwMode="auto">
              <a:xfrm flipV="1">
                <a:off x="5232" y="33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8" name="Line 5284"/>
              <p:cNvSpPr>
                <a:spLocks noChangeShapeType="1"/>
              </p:cNvSpPr>
              <p:nvPr/>
            </p:nvSpPr>
            <p:spPr bwMode="auto">
              <a:xfrm flipV="1">
                <a:off x="5232" y="33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79" name="Line 5285"/>
              <p:cNvSpPr>
                <a:spLocks noChangeShapeType="1"/>
              </p:cNvSpPr>
              <p:nvPr/>
            </p:nvSpPr>
            <p:spPr bwMode="auto">
              <a:xfrm flipV="1">
                <a:off x="5232" y="33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0" name="Line 5286"/>
              <p:cNvSpPr>
                <a:spLocks noChangeShapeType="1"/>
              </p:cNvSpPr>
              <p:nvPr/>
            </p:nvSpPr>
            <p:spPr bwMode="auto">
              <a:xfrm flipV="1">
                <a:off x="5232" y="33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1" name="Line 5287"/>
              <p:cNvSpPr>
                <a:spLocks noChangeShapeType="1"/>
              </p:cNvSpPr>
              <p:nvPr/>
            </p:nvSpPr>
            <p:spPr bwMode="auto">
              <a:xfrm flipV="1">
                <a:off x="5232" y="33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2" name="Line 5288"/>
              <p:cNvSpPr>
                <a:spLocks noChangeShapeType="1"/>
              </p:cNvSpPr>
              <p:nvPr/>
            </p:nvSpPr>
            <p:spPr bwMode="auto">
              <a:xfrm flipV="1">
                <a:off x="5232" y="3351"/>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3" name="Line 5289"/>
              <p:cNvSpPr>
                <a:spLocks noChangeShapeType="1"/>
              </p:cNvSpPr>
              <p:nvPr/>
            </p:nvSpPr>
            <p:spPr bwMode="auto">
              <a:xfrm flipV="1">
                <a:off x="5232" y="334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4" name="Line 5290"/>
              <p:cNvSpPr>
                <a:spLocks noChangeShapeType="1"/>
              </p:cNvSpPr>
              <p:nvPr/>
            </p:nvSpPr>
            <p:spPr bwMode="auto">
              <a:xfrm flipV="1">
                <a:off x="5232" y="33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5" name="Line 5291"/>
              <p:cNvSpPr>
                <a:spLocks noChangeShapeType="1"/>
              </p:cNvSpPr>
              <p:nvPr/>
            </p:nvSpPr>
            <p:spPr bwMode="auto">
              <a:xfrm flipV="1">
                <a:off x="5232" y="33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6" name="Line 5292"/>
              <p:cNvSpPr>
                <a:spLocks noChangeShapeType="1"/>
              </p:cNvSpPr>
              <p:nvPr/>
            </p:nvSpPr>
            <p:spPr bwMode="auto">
              <a:xfrm flipV="1">
                <a:off x="5232" y="331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7" name="Line 5293"/>
              <p:cNvSpPr>
                <a:spLocks noChangeShapeType="1"/>
              </p:cNvSpPr>
              <p:nvPr/>
            </p:nvSpPr>
            <p:spPr bwMode="auto">
              <a:xfrm flipV="1">
                <a:off x="5232" y="330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8" name="Line 5294"/>
              <p:cNvSpPr>
                <a:spLocks noChangeShapeType="1"/>
              </p:cNvSpPr>
              <p:nvPr/>
            </p:nvSpPr>
            <p:spPr bwMode="auto">
              <a:xfrm flipV="1">
                <a:off x="5232" y="32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89" name="Line 5295"/>
              <p:cNvSpPr>
                <a:spLocks noChangeShapeType="1"/>
              </p:cNvSpPr>
              <p:nvPr/>
            </p:nvSpPr>
            <p:spPr bwMode="auto">
              <a:xfrm flipV="1">
                <a:off x="5232" y="328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0" name="Line 5296"/>
              <p:cNvSpPr>
                <a:spLocks noChangeShapeType="1"/>
              </p:cNvSpPr>
              <p:nvPr/>
            </p:nvSpPr>
            <p:spPr bwMode="auto">
              <a:xfrm flipV="1">
                <a:off x="5232" y="327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1" name="Line 5297"/>
              <p:cNvSpPr>
                <a:spLocks noChangeShapeType="1"/>
              </p:cNvSpPr>
              <p:nvPr/>
            </p:nvSpPr>
            <p:spPr bwMode="auto">
              <a:xfrm flipV="1">
                <a:off x="5232" y="326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2" name="Line 5298"/>
              <p:cNvSpPr>
                <a:spLocks noChangeShapeType="1"/>
              </p:cNvSpPr>
              <p:nvPr/>
            </p:nvSpPr>
            <p:spPr bwMode="auto">
              <a:xfrm flipV="1">
                <a:off x="5232" y="325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3" name="Line 5299"/>
              <p:cNvSpPr>
                <a:spLocks noChangeShapeType="1"/>
              </p:cNvSpPr>
              <p:nvPr/>
            </p:nvSpPr>
            <p:spPr bwMode="auto">
              <a:xfrm flipV="1">
                <a:off x="5232" y="324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4" name="Line 5300"/>
              <p:cNvSpPr>
                <a:spLocks noChangeShapeType="1"/>
              </p:cNvSpPr>
              <p:nvPr/>
            </p:nvSpPr>
            <p:spPr bwMode="auto">
              <a:xfrm flipV="1">
                <a:off x="5232" y="324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5" name="Line 5301"/>
              <p:cNvSpPr>
                <a:spLocks noChangeShapeType="1"/>
              </p:cNvSpPr>
              <p:nvPr/>
            </p:nvSpPr>
            <p:spPr bwMode="auto">
              <a:xfrm flipV="1">
                <a:off x="5232" y="323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6" name="Line 5302"/>
              <p:cNvSpPr>
                <a:spLocks noChangeShapeType="1"/>
              </p:cNvSpPr>
              <p:nvPr/>
            </p:nvSpPr>
            <p:spPr bwMode="auto">
              <a:xfrm flipV="1">
                <a:off x="5232" y="322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7" name="Line 5303"/>
              <p:cNvSpPr>
                <a:spLocks noChangeShapeType="1"/>
              </p:cNvSpPr>
              <p:nvPr/>
            </p:nvSpPr>
            <p:spPr bwMode="auto">
              <a:xfrm flipV="1">
                <a:off x="5232" y="32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8" name="Line 5304"/>
              <p:cNvSpPr>
                <a:spLocks noChangeShapeType="1"/>
              </p:cNvSpPr>
              <p:nvPr/>
            </p:nvSpPr>
            <p:spPr bwMode="auto">
              <a:xfrm flipV="1">
                <a:off x="5232" y="3204"/>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99" name="Line 5305"/>
              <p:cNvSpPr>
                <a:spLocks noChangeShapeType="1"/>
              </p:cNvSpPr>
              <p:nvPr/>
            </p:nvSpPr>
            <p:spPr bwMode="auto">
              <a:xfrm flipV="1">
                <a:off x="5232" y="319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0" name="Line 5306"/>
              <p:cNvSpPr>
                <a:spLocks noChangeShapeType="1"/>
              </p:cNvSpPr>
              <p:nvPr/>
            </p:nvSpPr>
            <p:spPr bwMode="auto">
              <a:xfrm flipV="1">
                <a:off x="5232" y="318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1" name="Line 5307"/>
              <p:cNvSpPr>
                <a:spLocks noChangeShapeType="1"/>
              </p:cNvSpPr>
              <p:nvPr/>
            </p:nvSpPr>
            <p:spPr bwMode="auto">
              <a:xfrm flipV="1">
                <a:off x="5232" y="317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2" name="Line 5308"/>
              <p:cNvSpPr>
                <a:spLocks noChangeShapeType="1"/>
              </p:cNvSpPr>
              <p:nvPr/>
            </p:nvSpPr>
            <p:spPr bwMode="auto">
              <a:xfrm flipV="1">
                <a:off x="5232" y="316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3" name="Line 5309"/>
              <p:cNvSpPr>
                <a:spLocks noChangeShapeType="1"/>
              </p:cNvSpPr>
              <p:nvPr/>
            </p:nvSpPr>
            <p:spPr bwMode="auto">
              <a:xfrm flipV="1">
                <a:off x="5232" y="315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4" name="Line 5310"/>
              <p:cNvSpPr>
                <a:spLocks noChangeShapeType="1"/>
              </p:cNvSpPr>
              <p:nvPr/>
            </p:nvSpPr>
            <p:spPr bwMode="auto">
              <a:xfrm flipV="1">
                <a:off x="5232" y="31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5" name="Line 5311"/>
              <p:cNvSpPr>
                <a:spLocks noChangeShapeType="1"/>
              </p:cNvSpPr>
              <p:nvPr/>
            </p:nvSpPr>
            <p:spPr bwMode="auto">
              <a:xfrm flipV="1">
                <a:off x="5232" y="313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6" name="Line 5312"/>
              <p:cNvSpPr>
                <a:spLocks noChangeShapeType="1"/>
              </p:cNvSpPr>
              <p:nvPr/>
            </p:nvSpPr>
            <p:spPr bwMode="auto">
              <a:xfrm flipV="1">
                <a:off x="5232" y="313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7" name="Line 5313"/>
              <p:cNvSpPr>
                <a:spLocks noChangeShapeType="1"/>
              </p:cNvSpPr>
              <p:nvPr/>
            </p:nvSpPr>
            <p:spPr bwMode="auto">
              <a:xfrm flipV="1">
                <a:off x="5232" y="312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8" name="Line 5314"/>
              <p:cNvSpPr>
                <a:spLocks noChangeShapeType="1"/>
              </p:cNvSpPr>
              <p:nvPr/>
            </p:nvSpPr>
            <p:spPr bwMode="auto">
              <a:xfrm flipV="1">
                <a:off x="5232" y="311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09" name="Line 5315"/>
              <p:cNvSpPr>
                <a:spLocks noChangeShapeType="1"/>
              </p:cNvSpPr>
              <p:nvPr/>
            </p:nvSpPr>
            <p:spPr bwMode="auto">
              <a:xfrm flipV="1">
                <a:off x="5232" y="310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0" name="Line 5316"/>
              <p:cNvSpPr>
                <a:spLocks noChangeShapeType="1"/>
              </p:cNvSpPr>
              <p:nvPr/>
            </p:nvSpPr>
            <p:spPr bwMode="auto">
              <a:xfrm flipV="1">
                <a:off x="5232" y="309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1" name="Line 5317"/>
              <p:cNvSpPr>
                <a:spLocks noChangeShapeType="1"/>
              </p:cNvSpPr>
              <p:nvPr/>
            </p:nvSpPr>
            <p:spPr bwMode="auto">
              <a:xfrm flipV="1">
                <a:off x="5232" y="308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2" name="Line 5318"/>
              <p:cNvSpPr>
                <a:spLocks noChangeShapeType="1"/>
              </p:cNvSpPr>
              <p:nvPr/>
            </p:nvSpPr>
            <p:spPr bwMode="auto">
              <a:xfrm flipV="1">
                <a:off x="5232" y="307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3" name="Line 5319"/>
              <p:cNvSpPr>
                <a:spLocks noChangeShapeType="1"/>
              </p:cNvSpPr>
              <p:nvPr/>
            </p:nvSpPr>
            <p:spPr bwMode="auto">
              <a:xfrm flipV="1">
                <a:off x="5232" y="306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4" name="Line 5320"/>
              <p:cNvSpPr>
                <a:spLocks noChangeShapeType="1"/>
              </p:cNvSpPr>
              <p:nvPr/>
            </p:nvSpPr>
            <p:spPr bwMode="auto">
              <a:xfrm flipV="1">
                <a:off x="5232" y="305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5" name="Line 5321"/>
              <p:cNvSpPr>
                <a:spLocks noChangeShapeType="1"/>
              </p:cNvSpPr>
              <p:nvPr/>
            </p:nvSpPr>
            <p:spPr bwMode="auto">
              <a:xfrm flipV="1">
                <a:off x="5232"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6" name="Line 5322"/>
              <p:cNvSpPr>
                <a:spLocks noChangeShapeType="1"/>
              </p:cNvSpPr>
              <p:nvPr/>
            </p:nvSpPr>
            <p:spPr bwMode="auto">
              <a:xfrm flipV="1">
                <a:off x="5232" y="303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7" name="Line 5323"/>
              <p:cNvSpPr>
                <a:spLocks noChangeShapeType="1"/>
              </p:cNvSpPr>
              <p:nvPr/>
            </p:nvSpPr>
            <p:spPr bwMode="auto">
              <a:xfrm flipV="1">
                <a:off x="5232" y="302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8" name="Line 5324"/>
              <p:cNvSpPr>
                <a:spLocks noChangeShapeType="1"/>
              </p:cNvSpPr>
              <p:nvPr/>
            </p:nvSpPr>
            <p:spPr bwMode="auto">
              <a:xfrm flipV="1">
                <a:off x="5232" y="302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19" name="Line 5325"/>
              <p:cNvSpPr>
                <a:spLocks noChangeShapeType="1"/>
              </p:cNvSpPr>
              <p:nvPr/>
            </p:nvSpPr>
            <p:spPr bwMode="auto">
              <a:xfrm flipV="1">
                <a:off x="5232" y="301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0" name="Line 5326"/>
              <p:cNvSpPr>
                <a:spLocks noChangeShapeType="1"/>
              </p:cNvSpPr>
              <p:nvPr/>
            </p:nvSpPr>
            <p:spPr bwMode="auto">
              <a:xfrm flipV="1">
                <a:off x="5232" y="300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1" name="Line 5327"/>
              <p:cNvSpPr>
                <a:spLocks noChangeShapeType="1"/>
              </p:cNvSpPr>
              <p:nvPr/>
            </p:nvSpPr>
            <p:spPr bwMode="auto">
              <a:xfrm flipV="1">
                <a:off x="5232" y="299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2" name="Line 5328"/>
              <p:cNvSpPr>
                <a:spLocks noChangeShapeType="1"/>
              </p:cNvSpPr>
              <p:nvPr/>
            </p:nvSpPr>
            <p:spPr bwMode="auto">
              <a:xfrm flipV="1">
                <a:off x="5232" y="298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3" name="Line 5329"/>
              <p:cNvSpPr>
                <a:spLocks noChangeShapeType="1"/>
              </p:cNvSpPr>
              <p:nvPr/>
            </p:nvSpPr>
            <p:spPr bwMode="auto">
              <a:xfrm flipV="1">
                <a:off x="5232" y="297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4" name="Line 5330"/>
              <p:cNvSpPr>
                <a:spLocks noChangeShapeType="1"/>
              </p:cNvSpPr>
              <p:nvPr/>
            </p:nvSpPr>
            <p:spPr bwMode="auto">
              <a:xfrm flipV="1">
                <a:off x="5232" y="296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5" name="Line 5331"/>
              <p:cNvSpPr>
                <a:spLocks noChangeShapeType="1"/>
              </p:cNvSpPr>
              <p:nvPr/>
            </p:nvSpPr>
            <p:spPr bwMode="auto">
              <a:xfrm flipV="1">
                <a:off x="5232" y="2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6" name="Line 5332"/>
              <p:cNvSpPr>
                <a:spLocks noChangeShapeType="1"/>
              </p:cNvSpPr>
              <p:nvPr/>
            </p:nvSpPr>
            <p:spPr bwMode="auto">
              <a:xfrm flipV="1">
                <a:off x="5232" y="294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7" name="Line 5333"/>
              <p:cNvSpPr>
                <a:spLocks noChangeShapeType="1"/>
              </p:cNvSpPr>
              <p:nvPr/>
            </p:nvSpPr>
            <p:spPr bwMode="auto">
              <a:xfrm flipV="1">
                <a:off x="5232" y="293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8" name="Line 5334"/>
              <p:cNvSpPr>
                <a:spLocks noChangeShapeType="1"/>
              </p:cNvSpPr>
              <p:nvPr/>
            </p:nvSpPr>
            <p:spPr bwMode="auto">
              <a:xfrm flipV="1">
                <a:off x="5232" y="292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29" name="Line 5335"/>
              <p:cNvSpPr>
                <a:spLocks noChangeShapeType="1"/>
              </p:cNvSpPr>
              <p:nvPr/>
            </p:nvSpPr>
            <p:spPr bwMode="auto">
              <a:xfrm flipV="1">
                <a:off x="5232" y="291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0" name="Line 5336"/>
              <p:cNvSpPr>
                <a:spLocks noChangeShapeType="1"/>
              </p:cNvSpPr>
              <p:nvPr/>
            </p:nvSpPr>
            <p:spPr bwMode="auto">
              <a:xfrm flipV="1">
                <a:off x="5232" y="291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1" name="Line 5337"/>
              <p:cNvSpPr>
                <a:spLocks noChangeShapeType="1"/>
              </p:cNvSpPr>
              <p:nvPr/>
            </p:nvSpPr>
            <p:spPr bwMode="auto">
              <a:xfrm flipV="1">
                <a:off x="5232"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2" name="Line 5338"/>
              <p:cNvSpPr>
                <a:spLocks noChangeShapeType="1"/>
              </p:cNvSpPr>
              <p:nvPr/>
            </p:nvSpPr>
            <p:spPr bwMode="auto">
              <a:xfrm flipV="1">
                <a:off x="5232" y="289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3" name="Line 5339"/>
              <p:cNvSpPr>
                <a:spLocks noChangeShapeType="1"/>
              </p:cNvSpPr>
              <p:nvPr/>
            </p:nvSpPr>
            <p:spPr bwMode="auto">
              <a:xfrm flipV="1">
                <a:off x="5232" y="288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4" name="Line 5340"/>
              <p:cNvSpPr>
                <a:spLocks noChangeShapeType="1"/>
              </p:cNvSpPr>
              <p:nvPr/>
            </p:nvSpPr>
            <p:spPr bwMode="auto">
              <a:xfrm flipV="1">
                <a:off x="5232" y="287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5" name="Line 5341"/>
              <p:cNvSpPr>
                <a:spLocks noChangeShapeType="1"/>
              </p:cNvSpPr>
              <p:nvPr/>
            </p:nvSpPr>
            <p:spPr bwMode="auto">
              <a:xfrm flipV="1">
                <a:off x="5232" y="286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6" name="Line 5342"/>
              <p:cNvSpPr>
                <a:spLocks noChangeShapeType="1"/>
              </p:cNvSpPr>
              <p:nvPr/>
            </p:nvSpPr>
            <p:spPr bwMode="auto">
              <a:xfrm flipV="1">
                <a:off x="5232" y="285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7" name="Line 5343"/>
              <p:cNvSpPr>
                <a:spLocks noChangeShapeType="1"/>
              </p:cNvSpPr>
              <p:nvPr/>
            </p:nvSpPr>
            <p:spPr bwMode="auto">
              <a:xfrm flipV="1">
                <a:off x="5232" y="284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8" name="Line 5344"/>
              <p:cNvSpPr>
                <a:spLocks noChangeShapeType="1"/>
              </p:cNvSpPr>
              <p:nvPr/>
            </p:nvSpPr>
            <p:spPr bwMode="auto">
              <a:xfrm flipV="1">
                <a:off x="5232" y="283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39" name="Line 5345"/>
              <p:cNvSpPr>
                <a:spLocks noChangeShapeType="1"/>
              </p:cNvSpPr>
              <p:nvPr/>
            </p:nvSpPr>
            <p:spPr bwMode="auto">
              <a:xfrm flipV="1">
                <a:off x="5232" y="282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0" name="Line 5346"/>
              <p:cNvSpPr>
                <a:spLocks noChangeShapeType="1"/>
              </p:cNvSpPr>
              <p:nvPr/>
            </p:nvSpPr>
            <p:spPr bwMode="auto">
              <a:xfrm flipV="1">
                <a:off x="5232" y="281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1" name="Line 5347"/>
              <p:cNvSpPr>
                <a:spLocks noChangeShapeType="1"/>
              </p:cNvSpPr>
              <p:nvPr/>
            </p:nvSpPr>
            <p:spPr bwMode="auto">
              <a:xfrm flipV="1">
                <a:off x="5232" y="2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2" name="Line 5348"/>
              <p:cNvSpPr>
                <a:spLocks noChangeShapeType="1"/>
              </p:cNvSpPr>
              <p:nvPr/>
            </p:nvSpPr>
            <p:spPr bwMode="auto">
              <a:xfrm flipV="1">
                <a:off x="5232" y="280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3" name="Line 5349"/>
              <p:cNvSpPr>
                <a:spLocks noChangeShapeType="1"/>
              </p:cNvSpPr>
              <p:nvPr/>
            </p:nvSpPr>
            <p:spPr bwMode="auto">
              <a:xfrm flipV="1">
                <a:off x="5232" y="279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4" name="Line 5350"/>
              <p:cNvSpPr>
                <a:spLocks noChangeShapeType="1"/>
              </p:cNvSpPr>
              <p:nvPr/>
            </p:nvSpPr>
            <p:spPr bwMode="auto">
              <a:xfrm flipV="1">
                <a:off x="5232" y="278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5" name="Line 5351"/>
              <p:cNvSpPr>
                <a:spLocks noChangeShapeType="1"/>
              </p:cNvSpPr>
              <p:nvPr/>
            </p:nvSpPr>
            <p:spPr bwMode="auto">
              <a:xfrm flipV="1">
                <a:off x="5232" y="277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6" name="Line 5352"/>
              <p:cNvSpPr>
                <a:spLocks noChangeShapeType="1"/>
              </p:cNvSpPr>
              <p:nvPr/>
            </p:nvSpPr>
            <p:spPr bwMode="auto">
              <a:xfrm flipV="1">
                <a:off x="5232" y="276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7" name="Line 5353"/>
              <p:cNvSpPr>
                <a:spLocks noChangeShapeType="1"/>
              </p:cNvSpPr>
              <p:nvPr/>
            </p:nvSpPr>
            <p:spPr bwMode="auto">
              <a:xfrm flipV="1">
                <a:off x="5232" y="275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8" name="Line 5354"/>
              <p:cNvSpPr>
                <a:spLocks noChangeShapeType="1"/>
              </p:cNvSpPr>
              <p:nvPr/>
            </p:nvSpPr>
            <p:spPr bwMode="auto">
              <a:xfrm flipV="1">
                <a:off x="5232" y="274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49" name="Line 5355"/>
              <p:cNvSpPr>
                <a:spLocks noChangeShapeType="1"/>
              </p:cNvSpPr>
              <p:nvPr/>
            </p:nvSpPr>
            <p:spPr bwMode="auto">
              <a:xfrm flipV="1">
                <a:off x="5232" y="273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0" name="Line 5356"/>
              <p:cNvSpPr>
                <a:spLocks noChangeShapeType="1"/>
              </p:cNvSpPr>
              <p:nvPr/>
            </p:nvSpPr>
            <p:spPr bwMode="auto">
              <a:xfrm flipV="1">
                <a:off x="5232" y="272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1" name="Line 5357"/>
              <p:cNvSpPr>
                <a:spLocks noChangeShapeType="1"/>
              </p:cNvSpPr>
              <p:nvPr/>
            </p:nvSpPr>
            <p:spPr bwMode="auto">
              <a:xfrm flipV="1">
                <a:off x="5232" y="271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2" name="Line 5358"/>
              <p:cNvSpPr>
                <a:spLocks noChangeShapeType="1"/>
              </p:cNvSpPr>
              <p:nvPr/>
            </p:nvSpPr>
            <p:spPr bwMode="auto">
              <a:xfrm flipV="1">
                <a:off x="5232" y="27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3" name="Line 5359"/>
              <p:cNvSpPr>
                <a:spLocks noChangeShapeType="1"/>
              </p:cNvSpPr>
              <p:nvPr/>
            </p:nvSpPr>
            <p:spPr bwMode="auto">
              <a:xfrm flipV="1">
                <a:off x="5232" y="269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4" name="Line 5360"/>
              <p:cNvSpPr>
                <a:spLocks noChangeShapeType="1"/>
              </p:cNvSpPr>
              <p:nvPr/>
            </p:nvSpPr>
            <p:spPr bwMode="auto">
              <a:xfrm flipV="1">
                <a:off x="5232" y="268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5" name="Line 5361"/>
              <p:cNvSpPr>
                <a:spLocks noChangeShapeType="1"/>
              </p:cNvSpPr>
              <p:nvPr/>
            </p:nvSpPr>
            <p:spPr bwMode="auto">
              <a:xfrm flipV="1">
                <a:off x="5232" y="2680"/>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6" name="Line 5362"/>
              <p:cNvSpPr>
                <a:spLocks noChangeShapeType="1"/>
              </p:cNvSpPr>
              <p:nvPr/>
            </p:nvSpPr>
            <p:spPr bwMode="auto">
              <a:xfrm flipV="1">
                <a:off x="5232" y="267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7" name="Line 5363"/>
              <p:cNvSpPr>
                <a:spLocks noChangeShapeType="1"/>
              </p:cNvSpPr>
              <p:nvPr/>
            </p:nvSpPr>
            <p:spPr bwMode="auto">
              <a:xfrm flipV="1">
                <a:off x="5232" y="266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8" name="Line 5364"/>
              <p:cNvSpPr>
                <a:spLocks noChangeShapeType="1"/>
              </p:cNvSpPr>
              <p:nvPr/>
            </p:nvSpPr>
            <p:spPr bwMode="auto">
              <a:xfrm flipV="1">
                <a:off x="5232" y="2653"/>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59" name="Line 5365"/>
              <p:cNvSpPr>
                <a:spLocks noChangeShapeType="1"/>
              </p:cNvSpPr>
              <p:nvPr/>
            </p:nvSpPr>
            <p:spPr bwMode="auto">
              <a:xfrm flipV="1">
                <a:off x="5232" y="264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0" name="Line 5366"/>
              <p:cNvSpPr>
                <a:spLocks noChangeShapeType="1"/>
              </p:cNvSpPr>
              <p:nvPr/>
            </p:nvSpPr>
            <p:spPr bwMode="auto">
              <a:xfrm flipV="1">
                <a:off x="5232" y="263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1" name="Line 5367"/>
              <p:cNvSpPr>
                <a:spLocks noChangeShapeType="1"/>
              </p:cNvSpPr>
              <p:nvPr/>
            </p:nvSpPr>
            <p:spPr bwMode="auto">
              <a:xfrm flipV="1">
                <a:off x="5232" y="2625"/>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2" name="Line 5368"/>
              <p:cNvSpPr>
                <a:spLocks noChangeShapeType="1"/>
              </p:cNvSpPr>
              <p:nvPr/>
            </p:nvSpPr>
            <p:spPr bwMode="auto">
              <a:xfrm flipV="1">
                <a:off x="5232" y="261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3" name="Line 5369"/>
              <p:cNvSpPr>
                <a:spLocks noChangeShapeType="1"/>
              </p:cNvSpPr>
              <p:nvPr/>
            </p:nvSpPr>
            <p:spPr bwMode="auto">
              <a:xfrm flipV="1">
                <a:off x="5232" y="2607"/>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4" name="Line 5370"/>
              <p:cNvSpPr>
                <a:spLocks noChangeShapeType="1"/>
              </p:cNvSpPr>
              <p:nvPr/>
            </p:nvSpPr>
            <p:spPr bwMode="auto">
              <a:xfrm flipV="1">
                <a:off x="5232" y="259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5" name="Line 5371"/>
              <p:cNvSpPr>
                <a:spLocks noChangeShapeType="1"/>
              </p:cNvSpPr>
              <p:nvPr/>
            </p:nvSpPr>
            <p:spPr bwMode="auto">
              <a:xfrm flipV="1">
                <a:off x="5232" y="258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6" name="Line 5372"/>
              <p:cNvSpPr>
                <a:spLocks noChangeShapeType="1"/>
              </p:cNvSpPr>
              <p:nvPr/>
            </p:nvSpPr>
            <p:spPr bwMode="auto">
              <a:xfrm flipV="1">
                <a:off x="5232" y="257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7" name="Line 5373"/>
              <p:cNvSpPr>
                <a:spLocks noChangeShapeType="1"/>
              </p:cNvSpPr>
              <p:nvPr/>
            </p:nvSpPr>
            <p:spPr bwMode="auto">
              <a:xfrm flipV="1">
                <a:off x="5232" y="257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8" name="Line 5374"/>
              <p:cNvSpPr>
                <a:spLocks noChangeShapeType="1"/>
              </p:cNvSpPr>
              <p:nvPr/>
            </p:nvSpPr>
            <p:spPr bwMode="auto">
              <a:xfrm flipV="1">
                <a:off x="5232" y="25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69" name="Line 5375"/>
              <p:cNvSpPr>
                <a:spLocks noChangeShapeType="1"/>
              </p:cNvSpPr>
              <p:nvPr/>
            </p:nvSpPr>
            <p:spPr bwMode="auto">
              <a:xfrm flipV="1">
                <a:off x="5232" y="255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0" name="Line 5376"/>
              <p:cNvSpPr>
                <a:spLocks noChangeShapeType="1"/>
              </p:cNvSpPr>
              <p:nvPr/>
            </p:nvSpPr>
            <p:spPr bwMode="auto">
              <a:xfrm flipV="1">
                <a:off x="5232" y="254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1" name="Line 5377"/>
              <p:cNvSpPr>
                <a:spLocks noChangeShapeType="1"/>
              </p:cNvSpPr>
              <p:nvPr/>
            </p:nvSpPr>
            <p:spPr bwMode="auto">
              <a:xfrm flipV="1">
                <a:off x="5232" y="253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2" name="Line 5378"/>
              <p:cNvSpPr>
                <a:spLocks noChangeShapeType="1"/>
              </p:cNvSpPr>
              <p:nvPr/>
            </p:nvSpPr>
            <p:spPr bwMode="auto">
              <a:xfrm flipV="1">
                <a:off x="5232" y="2524"/>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3" name="Line 5379"/>
              <p:cNvSpPr>
                <a:spLocks noChangeShapeType="1"/>
              </p:cNvSpPr>
              <p:nvPr/>
            </p:nvSpPr>
            <p:spPr bwMode="auto">
              <a:xfrm flipV="1">
                <a:off x="5232" y="251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4" name="Line 5380"/>
              <p:cNvSpPr>
                <a:spLocks noChangeShapeType="1"/>
              </p:cNvSpPr>
              <p:nvPr/>
            </p:nvSpPr>
            <p:spPr bwMode="auto">
              <a:xfrm flipV="1">
                <a:off x="5232" y="2506"/>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5" name="Line 5381"/>
              <p:cNvSpPr>
                <a:spLocks noChangeShapeType="1"/>
              </p:cNvSpPr>
              <p:nvPr/>
            </p:nvSpPr>
            <p:spPr bwMode="auto">
              <a:xfrm flipV="1">
                <a:off x="5232" y="2496"/>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6" name="Line 5382"/>
              <p:cNvSpPr>
                <a:spLocks noChangeShapeType="1"/>
              </p:cNvSpPr>
              <p:nvPr/>
            </p:nvSpPr>
            <p:spPr bwMode="auto">
              <a:xfrm flipV="1">
                <a:off x="5232" y="2487"/>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7" name="Line 5383"/>
              <p:cNvSpPr>
                <a:spLocks noChangeShapeType="1"/>
              </p:cNvSpPr>
              <p:nvPr/>
            </p:nvSpPr>
            <p:spPr bwMode="auto">
              <a:xfrm flipV="1">
                <a:off x="5232" y="2478"/>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8" name="Line 5384"/>
              <p:cNvSpPr>
                <a:spLocks noChangeShapeType="1"/>
              </p:cNvSpPr>
              <p:nvPr/>
            </p:nvSpPr>
            <p:spPr bwMode="auto">
              <a:xfrm flipV="1">
                <a:off x="5232" y="2469"/>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79" name="Line 5385"/>
              <p:cNvSpPr>
                <a:spLocks noChangeShapeType="1"/>
              </p:cNvSpPr>
              <p:nvPr/>
            </p:nvSpPr>
            <p:spPr bwMode="auto">
              <a:xfrm flipV="1">
                <a:off x="5232" y="2460"/>
                <a:ext cx="0" cy="2"/>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0" name="Line 5386"/>
              <p:cNvSpPr>
                <a:spLocks noChangeShapeType="1"/>
              </p:cNvSpPr>
              <p:nvPr/>
            </p:nvSpPr>
            <p:spPr bwMode="auto">
              <a:xfrm flipV="1">
                <a:off x="5232" y="245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1" name="Line 5387"/>
              <p:cNvSpPr>
                <a:spLocks noChangeShapeType="1"/>
              </p:cNvSpPr>
              <p:nvPr/>
            </p:nvSpPr>
            <p:spPr bwMode="auto">
              <a:xfrm flipV="1">
                <a:off x="5232" y="2441"/>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2" name="Line 5388"/>
              <p:cNvSpPr>
                <a:spLocks noChangeShapeType="1"/>
              </p:cNvSpPr>
              <p:nvPr/>
            </p:nvSpPr>
            <p:spPr bwMode="auto">
              <a:xfrm flipV="1">
                <a:off x="5232" y="2432"/>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3" name="Line 5389"/>
              <p:cNvSpPr>
                <a:spLocks noChangeShapeType="1"/>
              </p:cNvSpPr>
              <p:nvPr/>
            </p:nvSpPr>
            <p:spPr bwMode="auto">
              <a:xfrm flipV="1">
                <a:off x="5232" y="2423"/>
                <a:ext cx="0" cy="3"/>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4" name="Line 5390"/>
              <p:cNvSpPr>
                <a:spLocks noChangeShapeType="1"/>
              </p:cNvSpPr>
              <p:nvPr/>
            </p:nvSpPr>
            <p:spPr bwMode="auto">
              <a:xfrm flipV="1">
                <a:off x="5232" y="3711"/>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5" name="Line 5391"/>
              <p:cNvSpPr>
                <a:spLocks noChangeShapeType="1"/>
              </p:cNvSpPr>
              <p:nvPr/>
            </p:nvSpPr>
            <p:spPr bwMode="auto">
              <a:xfrm>
                <a:off x="5232" y="2422"/>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86" name="Freeform 5392"/>
              <p:cNvSpPr>
                <a:spLocks/>
              </p:cNvSpPr>
              <p:nvPr/>
            </p:nvSpPr>
            <p:spPr bwMode="auto">
              <a:xfrm>
                <a:off x="5164" y="3775"/>
                <a:ext cx="34" cy="54"/>
              </a:xfrm>
              <a:custGeom>
                <a:avLst/>
                <a:gdLst>
                  <a:gd name="T0" fmla="*/ 14 w 70"/>
                  <a:gd name="T1" fmla="*/ 76 h 107"/>
                  <a:gd name="T2" fmla="*/ 19 w 70"/>
                  <a:gd name="T3" fmla="*/ 87 h 107"/>
                  <a:gd name="T4" fmla="*/ 24 w 70"/>
                  <a:gd name="T5" fmla="*/ 92 h 107"/>
                  <a:gd name="T6" fmla="*/ 35 w 70"/>
                  <a:gd name="T7" fmla="*/ 95 h 107"/>
                  <a:gd name="T8" fmla="*/ 46 w 70"/>
                  <a:gd name="T9" fmla="*/ 92 h 107"/>
                  <a:gd name="T10" fmla="*/ 52 w 70"/>
                  <a:gd name="T11" fmla="*/ 84 h 107"/>
                  <a:gd name="T12" fmla="*/ 55 w 70"/>
                  <a:gd name="T13" fmla="*/ 73 h 107"/>
                  <a:gd name="T14" fmla="*/ 52 w 70"/>
                  <a:gd name="T15" fmla="*/ 63 h 107"/>
                  <a:gd name="T16" fmla="*/ 46 w 70"/>
                  <a:gd name="T17" fmla="*/ 56 h 107"/>
                  <a:gd name="T18" fmla="*/ 35 w 70"/>
                  <a:gd name="T19" fmla="*/ 53 h 107"/>
                  <a:gd name="T20" fmla="*/ 27 w 70"/>
                  <a:gd name="T21" fmla="*/ 55 h 107"/>
                  <a:gd name="T22" fmla="*/ 30 w 70"/>
                  <a:gd name="T23" fmla="*/ 43 h 107"/>
                  <a:gd name="T24" fmla="*/ 39 w 70"/>
                  <a:gd name="T25" fmla="*/ 40 h 107"/>
                  <a:gd name="T26" fmla="*/ 47 w 70"/>
                  <a:gd name="T27" fmla="*/ 36 h 107"/>
                  <a:gd name="T28" fmla="*/ 50 w 70"/>
                  <a:gd name="T29" fmla="*/ 27 h 107"/>
                  <a:gd name="T30" fmla="*/ 47 w 70"/>
                  <a:gd name="T31" fmla="*/ 19 h 107"/>
                  <a:gd name="T32" fmla="*/ 42 w 70"/>
                  <a:gd name="T33" fmla="*/ 13 h 107"/>
                  <a:gd name="T34" fmla="*/ 34 w 70"/>
                  <a:gd name="T35" fmla="*/ 12 h 107"/>
                  <a:gd name="T36" fmla="*/ 26 w 70"/>
                  <a:gd name="T37" fmla="*/ 13 h 107"/>
                  <a:gd name="T38" fmla="*/ 19 w 70"/>
                  <a:gd name="T39" fmla="*/ 19 h 107"/>
                  <a:gd name="T40" fmla="*/ 16 w 70"/>
                  <a:gd name="T41" fmla="*/ 28 h 107"/>
                  <a:gd name="T42" fmla="*/ 4 w 70"/>
                  <a:gd name="T43" fmla="*/ 19 h 107"/>
                  <a:gd name="T44" fmla="*/ 12 w 70"/>
                  <a:gd name="T45" fmla="*/ 7 h 107"/>
                  <a:gd name="T46" fmla="*/ 26 w 70"/>
                  <a:gd name="T47" fmla="*/ 0 h 107"/>
                  <a:gd name="T48" fmla="*/ 42 w 70"/>
                  <a:gd name="T49" fmla="*/ 0 h 107"/>
                  <a:gd name="T50" fmla="*/ 52 w 70"/>
                  <a:gd name="T51" fmla="*/ 5 h 107"/>
                  <a:gd name="T52" fmla="*/ 59 w 70"/>
                  <a:gd name="T53" fmla="*/ 13 h 107"/>
                  <a:gd name="T54" fmla="*/ 63 w 70"/>
                  <a:gd name="T55" fmla="*/ 27 h 107"/>
                  <a:gd name="T56" fmla="*/ 59 w 70"/>
                  <a:gd name="T57" fmla="*/ 39 h 107"/>
                  <a:gd name="T58" fmla="*/ 54 w 70"/>
                  <a:gd name="T59" fmla="*/ 44 h 107"/>
                  <a:gd name="T60" fmla="*/ 55 w 70"/>
                  <a:gd name="T61" fmla="*/ 49 h 107"/>
                  <a:gd name="T62" fmla="*/ 63 w 70"/>
                  <a:gd name="T63" fmla="*/ 56 h 107"/>
                  <a:gd name="T64" fmla="*/ 68 w 70"/>
                  <a:gd name="T65" fmla="*/ 67 h 107"/>
                  <a:gd name="T66" fmla="*/ 67 w 70"/>
                  <a:gd name="T67" fmla="*/ 85 h 107"/>
                  <a:gd name="T68" fmla="*/ 48 w 70"/>
                  <a:gd name="T69" fmla="*/ 104 h 107"/>
                  <a:gd name="T70" fmla="*/ 22 w 70"/>
                  <a:gd name="T71" fmla="*/ 104 h 107"/>
                  <a:gd name="T72" fmla="*/ 7 w 70"/>
                  <a:gd name="T73" fmla="*/ 93 h 107"/>
                  <a:gd name="T74" fmla="*/ 2 w 70"/>
                  <a:gd name="T75"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107">
                    <a:moveTo>
                      <a:pt x="0" y="77"/>
                    </a:moveTo>
                    <a:lnTo>
                      <a:pt x="14" y="76"/>
                    </a:lnTo>
                    <a:lnTo>
                      <a:pt x="16" y="81"/>
                    </a:lnTo>
                    <a:lnTo>
                      <a:pt x="19" y="87"/>
                    </a:lnTo>
                    <a:lnTo>
                      <a:pt x="22" y="89"/>
                    </a:lnTo>
                    <a:lnTo>
                      <a:pt x="24" y="92"/>
                    </a:lnTo>
                    <a:lnTo>
                      <a:pt x="30" y="93"/>
                    </a:lnTo>
                    <a:lnTo>
                      <a:pt x="35" y="95"/>
                    </a:lnTo>
                    <a:lnTo>
                      <a:pt x="40" y="93"/>
                    </a:lnTo>
                    <a:lnTo>
                      <a:pt x="46" y="92"/>
                    </a:lnTo>
                    <a:lnTo>
                      <a:pt x="50" y="88"/>
                    </a:lnTo>
                    <a:lnTo>
                      <a:pt x="52" y="84"/>
                    </a:lnTo>
                    <a:lnTo>
                      <a:pt x="55" y="79"/>
                    </a:lnTo>
                    <a:lnTo>
                      <a:pt x="55" y="73"/>
                    </a:lnTo>
                    <a:lnTo>
                      <a:pt x="55" y="68"/>
                    </a:lnTo>
                    <a:lnTo>
                      <a:pt x="52" y="63"/>
                    </a:lnTo>
                    <a:lnTo>
                      <a:pt x="50" y="59"/>
                    </a:lnTo>
                    <a:lnTo>
                      <a:pt x="46" y="56"/>
                    </a:lnTo>
                    <a:lnTo>
                      <a:pt x="40" y="53"/>
                    </a:lnTo>
                    <a:lnTo>
                      <a:pt x="35" y="53"/>
                    </a:lnTo>
                    <a:lnTo>
                      <a:pt x="31" y="53"/>
                    </a:lnTo>
                    <a:lnTo>
                      <a:pt x="27" y="55"/>
                    </a:lnTo>
                    <a:lnTo>
                      <a:pt x="28" y="43"/>
                    </a:lnTo>
                    <a:lnTo>
                      <a:pt x="30" y="43"/>
                    </a:lnTo>
                    <a:lnTo>
                      <a:pt x="35" y="41"/>
                    </a:lnTo>
                    <a:lnTo>
                      <a:pt x="39" y="40"/>
                    </a:lnTo>
                    <a:lnTo>
                      <a:pt x="43" y="39"/>
                    </a:lnTo>
                    <a:lnTo>
                      <a:pt x="47" y="36"/>
                    </a:lnTo>
                    <a:lnTo>
                      <a:pt x="48" y="32"/>
                    </a:lnTo>
                    <a:lnTo>
                      <a:pt x="50" y="27"/>
                    </a:lnTo>
                    <a:lnTo>
                      <a:pt x="48" y="23"/>
                    </a:lnTo>
                    <a:lnTo>
                      <a:pt x="47" y="19"/>
                    </a:lnTo>
                    <a:lnTo>
                      <a:pt x="44" y="16"/>
                    </a:lnTo>
                    <a:lnTo>
                      <a:pt x="42" y="13"/>
                    </a:lnTo>
                    <a:lnTo>
                      <a:pt x="38" y="12"/>
                    </a:lnTo>
                    <a:lnTo>
                      <a:pt x="34" y="12"/>
                    </a:lnTo>
                    <a:lnTo>
                      <a:pt x="30" y="12"/>
                    </a:lnTo>
                    <a:lnTo>
                      <a:pt x="26" y="13"/>
                    </a:lnTo>
                    <a:lnTo>
                      <a:pt x="22" y="16"/>
                    </a:lnTo>
                    <a:lnTo>
                      <a:pt x="19" y="19"/>
                    </a:lnTo>
                    <a:lnTo>
                      <a:pt x="18" y="24"/>
                    </a:lnTo>
                    <a:lnTo>
                      <a:pt x="16" y="28"/>
                    </a:lnTo>
                    <a:lnTo>
                      <a:pt x="2" y="27"/>
                    </a:lnTo>
                    <a:lnTo>
                      <a:pt x="4" y="19"/>
                    </a:lnTo>
                    <a:lnTo>
                      <a:pt x="8" y="12"/>
                    </a:lnTo>
                    <a:lnTo>
                      <a:pt x="12" y="7"/>
                    </a:lnTo>
                    <a:lnTo>
                      <a:pt x="19" y="3"/>
                    </a:lnTo>
                    <a:lnTo>
                      <a:pt x="26" y="0"/>
                    </a:lnTo>
                    <a:lnTo>
                      <a:pt x="34" y="0"/>
                    </a:lnTo>
                    <a:lnTo>
                      <a:pt x="42" y="0"/>
                    </a:lnTo>
                    <a:lnTo>
                      <a:pt x="48" y="3"/>
                    </a:lnTo>
                    <a:lnTo>
                      <a:pt x="52" y="5"/>
                    </a:lnTo>
                    <a:lnTo>
                      <a:pt x="56" y="9"/>
                    </a:lnTo>
                    <a:lnTo>
                      <a:pt x="59" y="13"/>
                    </a:lnTo>
                    <a:lnTo>
                      <a:pt x="62" y="19"/>
                    </a:lnTo>
                    <a:lnTo>
                      <a:pt x="63" y="27"/>
                    </a:lnTo>
                    <a:lnTo>
                      <a:pt x="62" y="32"/>
                    </a:lnTo>
                    <a:lnTo>
                      <a:pt x="59" y="39"/>
                    </a:lnTo>
                    <a:lnTo>
                      <a:pt x="56" y="41"/>
                    </a:lnTo>
                    <a:lnTo>
                      <a:pt x="54" y="44"/>
                    </a:lnTo>
                    <a:lnTo>
                      <a:pt x="48" y="47"/>
                    </a:lnTo>
                    <a:lnTo>
                      <a:pt x="55" y="49"/>
                    </a:lnTo>
                    <a:lnTo>
                      <a:pt x="59" y="52"/>
                    </a:lnTo>
                    <a:lnTo>
                      <a:pt x="63" y="56"/>
                    </a:lnTo>
                    <a:lnTo>
                      <a:pt x="67" y="61"/>
                    </a:lnTo>
                    <a:lnTo>
                      <a:pt x="68" y="67"/>
                    </a:lnTo>
                    <a:lnTo>
                      <a:pt x="70" y="73"/>
                    </a:lnTo>
                    <a:lnTo>
                      <a:pt x="67" y="85"/>
                    </a:lnTo>
                    <a:lnTo>
                      <a:pt x="59" y="97"/>
                    </a:lnTo>
                    <a:lnTo>
                      <a:pt x="48" y="104"/>
                    </a:lnTo>
                    <a:lnTo>
                      <a:pt x="34" y="107"/>
                    </a:lnTo>
                    <a:lnTo>
                      <a:pt x="22" y="104"/>
                    </a:lnTo>
                    <a:lnTo>
                      <a:pt x="11" y="99"/>
                    </a:lnTo>
                    <a:lnTo>
                      <a:pt x="7" y="93"/>
                    </a:lnTo>
                    <a:lnTo>
                      <a:pt x="4" y="89"/>
                    </a:lnTo>
                    <a:lnTo>
                      <a:pt x="2" y="84"/>
                    </a:lnTo>
                    <a:lnTo>
                      <a:pt x="0" y="7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87" name="Freeform 5393"/>
              <p:cNvSpPr>
                <a:spLocks noEditPoints="1"/>
              </p:cNvSpPr>
              <p:nvPr/>
            </p:nvSpPr>
            <p:spPr bwMode="auto">
              <a:xfrm>
                <a:off x="5204" y="3775"/>
                <a:ext cx="34" cy="54"/>
              </a:xfrm>
              <a:custGeom>
                <a:avLst/>
                <a:gdLst>
                  <a:gd name="T0" fmla="*/ 0 w 68"/>
                  <a:gd name="T1" fmla="*/ 53 h 107"/>
                  <a:gd name="T2" fmla="*/ 1 w 68"/>
                  <a:gd name="T3" fmla="*/ 36 h 107"/>
                  <a:gd name="T4" fmla="*/ 4 w 68"/>
                  <a:gd name="T5" fmla="*/ 23 h 107"/>
                  <a:gd name="T6" fmla="*/ 6 w 68"/>
                  <a:gd name="T7" fmla="*/ 16 h 107"/>
                  <a:gd name="T8" fmla="*/ 10 w 68"/>
                  <a:gd name="T9" fmla="*/ 9 h 107"/>
                  <a:gd name="T10" fmla="*/ 14 w 68"/>
                  <a:gd name="T11" fmla="*/ 5 h 107"/>
                  <a:gd name="T12" fmla="*/ 20 w 68"/>
                  <a:gd name="T13" fmla="*/ 3 h 107"/>
                  <a:gd name="T14" fmla="*/ 26 w 68"/>
                  <a:gd name="T15" fmla="*/ 0 h 107"/>
                  <a:gd name="T16" fmla="*/ 34 w 68"/>
                  <a:gd name="T17" fmla="*/ 0 h 107"/>
                  <a:gd name="T18" fmla="*/ 42 w 68"/>
                  <a:gd name="T19" fmla="*/ 0 h 107"/>
                  <a:gd name="T20" fmla="*/ 49 w 68"/>
                  <a:gd name="T21" fmla="*/ 3 h 107"/>
                  <a:gd name="T22" fmla="*/ 53 w 68"/>
                  <a:gd name="T23" fmla="*/ 5 h 107"/>
                  <a:gd name="T24" fmla="*/ 57 w 68"/>
                  <a:gd name="T25" fmla="*/ 9 h 107"/>
                  <a:gd name="T26" fmla="*/ 60 w 68"/>
                  <a:gd name="T27" fmla="*/ 12 h 107"/>
                  <a:gd name="T28" fmla="*/ 64 w 68"/>
                  <a:gd name="T29" fmla="*/ 20 h 107"/>
                  <a:gd name="T30" fmla="*/ 67 w 68"/>
                  <a:gd name="T31" fmla="*/ 28 h 107"/>
                  <a:gd name="T32" fmla="*/ 68 w 68"/>
                  <a:gd name="T33" fmla="*/ 39 h 107"/>
                  <a:gd name="T34" fmla="*/ 68 w 68"/>
                  <a:gd name="T35" fmla="*/ 53 h 107"/>
                  <a:gd name="T36" fmla="*/ 68 w 68"/>
                  <a:gd name="T37" fmla="*/ 69 h 107"/>
                  <a:gd name="T38" fmla="*/ 65 w 68"/>
                  <a:gd name="T39" fmla="*/ 83 h 107"/>
                  <a:gd name="T40" fmla="*/ 61 w 68"/>
                  <a:gd name="T41" fmla="*/ 91 h 107"/>
                  <a:gd name="T42" fmla="*/ 59 w 68"/>
                  <a:gd name="T43" fmla="*/ 96 h 107"/>
                  <a:gd name="T44" fmla="*/ 53 w 68"/>
                  <a:gd name="T45" fmla="*/ 100 h 107"/>
                  <a:gd name="T46" fmla="*/ 48 w 68"/>
                  <a:gd name="T47" fmla="*/ 104 h 107"/>
                  <a:gd name="T48" fmla="*/ 41 w 68"/>
                  <a:gd name="T49" fmla="*/ 105 h 107"/>
                  <a:gd name="T50" fmla="*/ 34 w 68"/>
                  <a:gd name="T51" fmla="*/ 107 h 107"/>
                  <a:gd name="T52" fmla="*/ 20 w 68"/>
                  <a:gd name="T53" fmla="*/ 104 h 107"/>
                  <a:gd name="T54" fmla="*/ 10 w 68"/>
                  <a:gd name="T55" fmla="*/ 96 h 107"/>
                  <a:gd name="T56" fmla="*/ 4 w 68"/>
                  <a:gd name="T57" fmla="*/ 85 h 107"/>
                  <a:gd name="T58" fmla="*/ 1 w 68"/>
                  <a:gd name="T59" fmla="*/ 71 h 107"/>
                  <a:gd name="T60" fmla="*/ 0 w 68"/>
                  <a:gd name="T61" fmla="*/ 53 h 107"/>
                  <a:gd name="T62" fmla="*/ 13 w 68"/>
                  <a:gd name="T63" fmla="*/ 53 h 107"/>
                  <a:gd name="T64" fmla="*/ 14 w 68"/>
                  <a:gd name="T65" fmla="*/ 68 h 107"/>
                  <a:gd name="T66" fmla="*/ 16 w 68"/>
                  <a:gd name="T67" fmla="*/ 79 h 107"/>
                  <a:gd name="T68" fmla="*/ 20 w 68"/>
                  <a:gd name="T69" fmla="*/ 87 h 107"/>
                  <a:gd name="T70" fmla="*/ 24 w 68"/>
                  <a:gd name="T71" fmla="*/ 91 h 107"/>
                  <a:gd name="T72" fmla="*/ 29 w 68"/>
                  <a:gd name="T73" fmla="*/ 93 h 107"/>
                  <a:gd name="T74" fmla="*/ 34 w 68"/>
                  <a:gd name="T75" fmla="*/ 95 h 107"/>
                  <a:gd name="T76" fmla="*/ 40 w 68"/>
                  <a:gd name="T77" fmla="*/ 93 h 107"/>
                  <a:gd name="T78" fmla="*/ 44 w 68"/>
                  <a:gd name="T79" fmla="*/ 91 h 107"/>
                  <a:gd name="T80" fmla="*/ 49 w 68"/>
                  <a:gd name="T81" fmla="*/ 87 h 107"/>
                  <a:gd name="T82" fmla="*/ 52 w 68"/>
                  <a:gd name="T83" fmla="*/ 79 h 107"/>
                  <a:gd name="T84" fmla="*/ 55 w 68"/>
                  <a:gd name="T85" fmla="*/ 68 h 107"/>
                  <a:gd name="T86" fmla="*/ 55 w 68"/>
                  <a:gd name="T87" fmla="*/ 53 h 107"/>
                  <a:gd name="T88" fmla="*/ 55 w 68"/>
                  <a:gd name="T89" fmla="*/ 39 h 107"/>
                  <a:gd name="T90" fmla="*/ 52 w 68"/>
                  <a:gd name="T91" fmla="*/ 27 h 107"/>
                  <a:gd name="T92" fmla="*/ 49 w 68"/>
                  <a:gd name="T93" fmla="*/ 20 h 107"/>
                  <a:gd name="T94" fmla="*/ 45 w 68"/>
                  <a:gd name="T95" fmla="*/ 15 h 107"/>
                  <a:gd name="T96" fmla="*/ 40 w 68"/>
                  <a:gd name="T97" fmla="*/ 12 h 107"/>
                  <a:gd name="T98" fmla="*/ 34 w 68"/>
                  <a:gd name="T99" fmla="*/ 12 h 107"/>
                  <a:gd name="T100" fmla="*/ 28 w 68"/>
                  <a:gd name="T101" fmla="*/ 12 h 107"/>
                  <a:gd name="T102" fmla="*/ 24 w 68"/>
                  <a:gd name="T103" fmla="*/ 15 h 107"/>
                  <a:gd name="T104" fmla="*/ 20 w 68"/>
                  <a:gd name="T105" fmla="*/ 19 h 107"/>
                  <a:gd name="T106" fmla="*/ 16 w 68"/>
                  <a:gd name="T107" fmla="*/ 27 h 107"/>
                  <a:gd name="T108" fmla="*/ 14 w 68"/>
                  <a:gd name="T109" fmla="*/ 39 h 107"/>
                  <a:gd name="T110" fmla="*/ 13 w 68"/>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7">
                    <a:moveTo>
                      <a:pt x="0" y="53"/>
                    </a:moveTo>
                    <a:lnTo>
                      <a:pt x="1" y="36"/>
                    </a:lnTo>
                    <a:lnTo>
                      <a:pt x="4" y="23"/>
                    </a:lnTo>
                    <a:lnTo>
                      <a:pt x="6" y="16"/>
                    </a:lnTo>
                    <a:lnTo>
                      <a:pt x="10" y="9"/>
                    </a:lnTo>
                    <a:lnTo>
                      <a:pt x="14" y="5"/>
                    </a:lnTo>
                    <a:lnTo>
                      <a:pt x="20" y="3"/>
                    </a:lnTo>
                    <a:lnTo>
                      <a:pt x="26" y="0"/>
                    </a:lnTo>
                    <a:lnTo>
                      <a:pt x="34" y="0"/>
                    </a:lnTo>
                    <a:lnTo>
                      <a:pt x="42" y="0"/>
                    </a:lnTo>
                    <a:lnTo>
                      <a:pt x="49" y="3"/>
                    </a:lnTo>
                    <a:lnTo>
                      <a:pt x="53" y="5"/>
                    </a:lnTo>
                    <a:lnTo>
                      <a:pt x="57" y="9"/>
                    </a:lnTo>
                    <a:lnTo>
                      <a:pt x="60" y="12"/>
                    </a:lnTo>
                    <a:lnTo>
                      <a:pt x="64" y="20"/>
                    </a:lnTo>
                    <a:lnTo>
                      <a:pt x="67" y="28"/>
                    </a:lnTo>
                    <a:lnTo>
                      <a:pt x="68" y="39"/>
                    </a:lnTo>
                    <a:lnTo>
                      <a:pt x="68" y="53"/>
                    </a:lnTo>
                    <a:lnTo>
                      <a:pt x="68" y="69"/>
                    </a:lnTo>
                    <a:lnTo>
                      <a:pt x="65" y="83"/>
                    </a:lnTo>
                    <a:lnTo>
                      <a:pt x="61" y="91"/>
                    </a:lnTo>
                    <a:lnTo>
                      <a:pt x="59" y="96"/>
                    </a:lnTo>
                    <a:lnTo>
                      <a:pt x="53" y="100"/>
                    </a:lnTo>
                    <a:lnTo>
                      <a:pt x="48" y="104"/>
                    </a:lnTo>
                    <a:lnTo>
                      <a:pt x="41" y="105"/>
                    </a:lnTo>
                    <a:lnTo>
                      <a:pt x="34" y="107"/>
                    </a:lnTo>
                    <a:lnTo>
                      <a:pt x="20" y="104"/>
                    </a:lnTo>
                    <a:lnTo>
                      <a:pt x="10" y="96"/>
                    </a:lnTo>
                    <a:lnTo>
                      <a:pt x="4" y="85"/>
                    </a:lnTo>
                    <a:lnTo>
                      <a:pt x="1" y="71"/>
                    </a:lnTo>
                    <a:lnTo>
                      <a:pt x="0" y="53"/>
                    </a:lnTo>
                    <a:close/>
                    <a:moveTo>
                      <a:pt x="13" y="53"/>
                    </a:moveTo>
                    <a:lnTo>
                      <a:pt x="14" y="68"/>
                    </a:lnTo>
                    <a:lnTo>
                      <a:pt x="16" y="79"/>
                    </a:lnTo>
                    <a:lnTo>
                      <a:pt x="20" y="87"/>
                    </a:lnTo>
                    <a:lnTo>
                      <a:pt x="24" y="91"/>
                    </a:lnTo>
                    <a:lnTo>
                      <a:pt x="29" y="93"/>
                    </a:lnTo>
                    <a:lnTo>
                      <a:pt x="34" y="95"/>
                    </a:lnTo>
                    <a:lnTo>
                      <a:pt x="40" y="93"/>
                    </a:lnTo>
                    <a:lnTo>
                      <a:pt x="44" y="91"/>
                    </a:lnTo>
                    <a:lnTo>
                      <a:pt x="49" y="87"/>
                    </a:lnTo>
                    <a:lnTo>
                      <a:pt x="52" y="79"/>
                    </a:lnTo>
                    <a:lnTo>
                      <a:pt x="55" y="68"/>
                    </a:lnTo>
                    <a:lnTo>
                      <a:pt x="55" y="53"/>
                    </a:lnTo>
                    <a:lnTo>
                      <a:pt x="55" y="39"/>
                    </a:lnTo>
                    <a:lnTo>
                      <a:pt x="52" y="27"/>
                    </a:lnTo>
                    <a:lnTo>
                      <a:pt x="49" y="20"/>
                    </a:lnTo>
                    <a:lnTo>
                      <a:pt x="45" y="15"/>
                    </a:lnTo>
                    <a:lnTo>
                      <a:pt x="40" y="12"/>
                    </a:lnTo>
                    <a:lnTo>
                      <a:pt x="34" y="12"/>
                    </a:lnTo>
                    <a:lnTo>
                      <a:pt x="28" y="12"/>
                    </a:lnTo>
                    <a:lnTo>
                      <a:pt x="24" y="15"/>
                    </a:lnTo>
                    <a:lnTo>
                      <a:pt x="20" y="19"/>
                    </a:lnTo>
                    <a:lnTo>
                      <a:pt x="16" y="27"/>
                    </a:lnTo>
                    <a:lnTo>
                      <a:pt x="14" y="39"/>
                    </a:lnTo>
                    <a:lnTo>
                      <a:pt x="13"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88" name="Freeform 5394"/>
              <p:cNvSpPr>
                <a:spLocks noEditPoints="1"/>
              </p:cNvSpPr>
              <p:nvPr/>
            </p:nvSpPr>
            <p:spPr bwMode="auto">
              <a:xfrm>
                <a:off x="5245" y="3775"/>
                <a:ext cx="34" cy="54"/>
              </a:xfrm>
              <a:custGeom>
                <a:avLst/>
                <a:gdLst>
                  <a:gd name="T0" fmla="*/ 0 w 68"/>
                  <a:gd name="T1" fmla="*/ 53 h 107"/>
                  <a:gd name="T2" fmla="*/ 0 w 68"/>
                  <a:gd name="T3" fmla="*/ 36 h 107"/>
                  <a:gd name="T4" fmla="*/ 3 w 68"/>
                  <a:gd name="T5" fmla="*/ 23 h 107"/>
                  <a:gd name="T6" fmla="*/ 7 w 68"/>
                  <a:gd name="T7" fmla="*/ 16 h 107"/>
                  <a:gd name="T8" fmla="*/ 11 w 68"/>
                  <a:gd name="T9" fmla="*/ 9 h 107"/>
                  <a:gd name="T10" fmla="*/ 15 w 68"/>
                  <a:gd name="T11" fmla="*/ 5 h 107"/>
                  <a:gd name="T12" fmla="*/ 20 w 68"/>
                  <a:gd name="T13" fmla="*/ 3 h 107"/>
                  <a:gd name="T14" fmla="*/ 27 w 68"/>
                  <a:gd name="T15" fmla="*/ 0 h 107"/>
                  <a:gd name="T16" fmla="*/ 34 w 68"/>
                  <a:gd name="T17" fmla="*/ 0 h 107"/>
                  <a:gd name="T18" fmla="*/ 42 w 68"/>
                  <a:gd name="T19" fmla="*/ 0 h 107"/>
                  <a:gd name="T20" fmla="*/ 50 w 68"/>
                  <a:gd name="T21" fmla="*/ 3 h 107"/>
                  <a:gd name="T22" fmla="*/ 54 w 68"/>
                  <a:gd name="T23" fmla="*/ 5 h 107"/>
                  <a:gd name="T24" fmla="*/ 58 w 68"/>
                  <a:gd name="T25" fmla="*/ 9 h 107"/>
                  <a:gd name="T26" fmla="*/ 60 w 68"/>
                  <a:gd name="T27" fmla="*/ 12 h 107"/>
                  <a:gd name="T28" fmla="*/ 63 w 68"/>
                  <a:gd name="T29" fmla="*/ 20 h 107"/>
                  <a:gd name="T30" fmla="*/ 66 w 68"/>
                  <a:gd name="T31" fmla="*/ 28 h 107"/>
                  <a:gd name="T32" fmla="*/ 68 w 68"/>
                  <a:gd name="T33" fmla="*/ 39 h 107"/>
                  <a:gd name="T34" fmla="*/ 68 w 68"/>
                  <a:gd name="T35" fmla="*/ 53 h 107"/>
                  <a:gd name="T36" fmla="*/ 67 w 68"/>
                  <a:gd name="T37" fmla="*/ 69 h 107"/>
                  <a:gd name="T38" fmla="*/ 64 w 68"/>
                  <a:gd name="T39" fmla="*/ 83 h 107"/>
                  <a:gd name="T40" fmla="*/ 62 w 68"/>
                  <a:gd name="T41" fmla="*/ 91 h 107"/>
                  <a:gd name="T42" fmla="*/ 58 w 68"/>
                  <a:gd name="T43" fmla="*/ 96 h 107"/>
                  <a:gd name="T44" fmla="*/ 54 w 68"/>
                  <a:gd name="T45" fmla="*/ 100 h 107"/>
                  <a:gd name="T46" fmla="*/ 48 w 68"/>
                  <a:gd name="T47" fmla="*/ 104 h 107"/>
                  <a:gd name="T48" fmla="*/ 42 w 68"/>
                  <a:gd name="T49" fmla="*/ 105 h 107"/>
                  <a:gd name="T50" fmla="*/ 34 w 68"/>
                  <a:gd name="T51" fmla="*/ 107 h 107"/>
                  <a:gd name="T52" fmla="*/ 20 w 68"/>
                  <a:gd name="T53" fmla="*/ 104 h 107"/>
                  <a:gd name="T54" fmla="*/ 10 w 68"/>
                  <a:gd name="T55" fmla="*/ 96 h 107"/>
                  <a:gd name="T56" fmla="*/ 4 w 68"/>
                  <a:gd name="T57" fmla="*/ 85 h 107"/>
                  <a:gd name="T58" fmla="*/ 0 w 68"/>
                  <a:gd name="T59" fmla="*/ 71 h 107"/>
                  <a:gd name="T60" fmla="*/ 0 w 68"/>
                  <a:gd name="T61" fmla="*/ 53 h 107"/>
                  <a:gd name="T62" fmla="*/ 14 w 68"/>
                  <a:gd name="T63" fmla="*/ 53 h 107"/>
                  <a:gd name="T64" fmla="*/ 14 w 68"/>
                  <a:gd name="T65" fmla="*/ 68 h 107"/>
                  <a:gd name="T66" fmla="*/ 16 w 68"/>
                  <a:gd name="T67" fmla="*/ 79 h 107"/>
                  <a:gd name="T68" fmla="*/ 19 w 68"/>
                  <a:gd name="T69" fmla="*/ 87 h 107"/>
                  <a:gd name="T70" fmla="*/ 24 w 68"/>
                  <a:gd name="T71" fmla="*/ 91 h 107"/>
                  <a:gd name="T72" fmla="*/ 28 w 68"/>
                  <a:gd name="T73" fmla="*/ 93 h 107"/>
                  <a:gd name="T74" fmla="*/ 34 w 68"/>
                  <a:gd name="T75" fmla="*/ 95 h 107"/>
                  <a:gd name="T76" fmla="*/ 40 w 68"/>
                  <a:gd name="T77" fmla="*/ 93 h 107"/>
                  <a:gd name="T78" fmla="*/ 44 w 68"/>
                  <a:gd name="T79" fmla="*/ 91 h 107"/>
                  <a:gd name="T80" fmla="*/ 48 w 68"/>
                  <a:gd name="T81" fmla="*/ 87 h 107"/>
                  <a:gd name="T82" fmla="*/ 52 w 68"/>
                  <a:gd name="T83" fmla="*/ 79 h 107"/>
                  <a:gd name="T84" fmla="*/ 54 w 68"/>
                  <a:gd name="T85" fmla="*/ 68 h 107"/>
                  <a:gd name="T86" fmla="*/ 55 w 68"/>
                  <a:gd name="T87" fmla="*/ 53 h 107"/>
                  <a:gd name="T88" fmla="*/ 54 w 68"/>
                  <a:gd name="T89" fmla="*/ 39 h 107"/>
                  <a:gd name="T90" fmla="*/ 52 w 68"/>
                  <a:gd name="T91" fmla="*/ 27 h 107"/>
                  <a:gd name="T92" fmla="*/ 50 w 68"/>
                  <a:gd name="T93" fmla="*/ 20 h 107"/>
                  <a:gd name="T94" fmla="*/ 44 w 68"/>
                  <a:gd name="T95" fmla="*/ 15 h 107"/>
                  <a:gd name="T96" fmla="*/ 40 w 68"/>
                  <a:gd name="T97" fmla="*/ 12 h 107"/>
                  <a:gd name="T98" fmla="*/ 34 w 68"/>
                  <a:gd name="T99" fmla="*/ 12 h 107"/>
                  <a:gd name="T100" fmla="*/ 28 w 68"/>
                  <a:gd name="T101" fmla="*/ 12 h 107"/>
                  <a:gd name="T102" fmla="*/ 24 w 68"/>
                  <a:gd name="T103" fmla="*/ 15 h 107"/>
                  <a:gd name="T104" fmla="*/ 20 w 68"/>
                  <a:gd name="T105" fmla="*/ 19 h 107"/>
                  <a:gd name="T106" fmla="*/ 16 w 68"/>
                  <a:gd name="T107" fmla="*/ 27 h 107"/>
                  <a:gd name="T108" fmla="*/ 14 w 68"/>
                  <a:gd name="T109" fmla="*/ 39 h 107"/>
                  <a:gd name="T110" fmla="*/ 14 w 68"/>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07">
                    <a:moveTo>
                      <a:pt x="0" y="53"/>
                    </a:moveTo>
                    <a:lnTo>
                      <a:pt x="0" y="36"/>
                    </a:lnTo>
                    <a:lnTo>
                      <a:pt x="3" y="23"/>
                    </a:lnTo>
                    <a:lnTo>
                      <a:pt x="7" y="16"/>
                    </a:lnTo>
                    <a:lnTo>
                      <a:pt x="11" y="9"/>
                    </a:lnTo>
                    <a:lnTo>
                      <a:pt x="15" y="5"/>
                    </a:lnTo>
                    <a:lnTo>
                      <a:pt x="20" y="3"/>
                    </a:lnTo>
                    <a:lnTo>
                      <a:pt x="27" y="0"/>
                    </a:lnTo>
                    <a:lnTo>
                      <a:pt x="34" y="0"/>
                    </a:lnTo>
                    <a:lnTo>
                      <a:pt x="42" y="0"/>
                    </a:lnTo>
                    <a:lnTo>
                      <a:pt x="50" y="3"/>
                    </a:lnTo>
                    <a:lnTo>
                      <a:pt x="54" y="5"/>
                    </a:lnTo>
                    <a:lnTo>
                      <a:pt x="58" y="9"/>
                    </a:lnTo>
                    <a:lnTo>
                      <a:pt x="60" y="12"/>
                    </a:lnTo>
                    <a:lnTo>
                      <a:pt x="63" y="20"/>
                    </a:lnTo>
                    <a:lnTo>
                      <a:pt x="66" y="28"/>
                    </a:lnTo>
                    <a:lnTo>
                      <a:pt x="68" y="39"/>
                    </a:lnTo>
                    <a:lnTo>
                      <a:pt x="68" y="53"/>
                    </a:lnTo>
                    <a:lnTo>
                      <a:pt x="67" y="69"/>
                    </a:lnTo>
                    <a:lnTo>
                      <a:pt x="64" y="83"/>
                    </a:lnTo>
                    <a:lnTo>
                      <a:pt x="62" y="91"/>
                    </a:lnTo>
                    <a:lnTo>
                      <a:pt x="58" y="96"/>
                    </a:lnTo>
                    <a:lnTo>
                      <a:pt x="54" y="100"/>
                    </a:lnTo>
                    <a:lnTo>
                      <a:pt x="48" y="104"/>
                    </a:lnTo>
                    <a:lnTo>
                      <a:pt x="42" y="105"/>
                    </a:lnTo>
                    <a:lnTo>
                      <a:pt x="34" y="107"/>
                    </a:lnTo>
                    <a:lnTo>
                      <a:pt x="20" y="104"/>
                    </a:lnTo>
                    <a:lnTo>
                      <a:pt x="10" y="96"/>
                    </a:lnTo>
                    <a:lnTo>
                      <a:pt x="4" y="85"/>
                    </a:lnTo>
                    <a:lnTo>
                      <a:pt x="0" y="71"/>
                    </a:lnTo>
                    <a:lnTo>
                      <a:pt x="0" y="53"/>
                    </a:lnTo>
                    <a:close/>
                    <a:moveTo>
                      <a:pt x="14" y="53"/>
                    </a:moveTo>
                    <a:lnTo>
                      <a:pt x="14" y="68"/>
                    </a:lnTo>
                    <a:lnTo>
                      <a:pt x="16" y="79"/>
                    </a:lnTo>
                    <a:lnTo>
                      <a:pt x="19" y="87"/>
                    </a:lnTo>
                    <a:lnTo>
                      <a:pt x="24" y="91"/>
                    </a:lnTo>
                    <a:lnTo>
                      <a:pt x="28" y="93"/>
                    </a:lnTo>
                    <a:lnTo>
                      <a:pt x="34" y="95"/>
                    </a:lnTo>
                    <a:lnTo>
                      <a:pt x="40" y="93"/>
                    </a:lnTo>
                    <a:lnTo>
                      <a:pt x="44" y="91"/>
                    </a:lnTo>
                    <a:lnTo>
                      <a:pt x="48" y="87"/>
                    </a:lnTo>
                    <a:lnTo>
                      <a:pt x="52" y="79"/>
                    </a:lnTo>
                    <a:lnTo>
                      <a:pt x="54" y="68"/>
                    </a:lnTo>
                    <a:lnTo>
                      <a:pt x="55" y="53"/>
                    </a:lnTo>
                    <a:lnTo>
                      <a:pt x="54" y="39"/>
                    </a:lnTo>
                    <a:lnTo>
                      <a:pt x="52" y="27"/>
                    </a:lnTo>
                    <a:lnTo>
                      <a:pt x="50" y="20"/>
                    </a:lnTo>
                    <a:lnTo>
                      <a:pt x="44" y="15"/>
                    </a:lnTo>
                    <a:lnTo>
                      <a:pt x="40" y="12"/>
                    </a:lnTo>
                    <a:lnTo>
                      <a:pt x="34" y="12"/>
                    </a:lnTo>
                    <a:lnTo>
                      <a:pt x="28" y="12"/>
                    </a:lnTo>
                    <a:lnTo>
                      <a:pt x="24" y="15"/>
                    </a:lnTo>
                    <a:lnTo>
                      <a:pt x="20" y="19"/>
                    </a:lnTo>
                    <a:lnTo>
                      <a:pt x="16" y="27"/>
                    </a:lnTo>
                    <a:lnTo>
                      <a:pt x="14" y="39"/>
                    </a:lnTo>
                    <a:lnTo>
                      <a:pt x="14"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89" name="Freeform 5395"/>
              <p:cNvSpPr>
                <a:spLocks noEditPoints="1"/>
              </p:cNvSpPr>
              <p:nvPr/>
            </p:nvSpPr>
            <p:spPr bwMode="auto">
              <a:xfrm>
                <a:off x="5285" y="3775"/>
                <a:ext cx="35" cy="54"/>
              </a:xfrm>
              <a:custGeom>
                <a:avLst/>
                <a:gdLst>
                  <a:gd name="T0" fmla="*/ 0 w 70"/>
                  <a:gd name="T1" fmla="*/ 53 h 107"/>
                  <a:gd name="T2" fmla="*/ 2 w 70"/>
                  <a:gd name="T3" fmla="*/ 36 h 107"/>
                  <a:gd name="T4" fmla="*/ 4 w 70"/>
                  <a:gd name="T5" fmla="*/ 23 h 107"/>
                  <a:gd name="T6" fmla="*/ 7 w 70"/>
                  <a:gd name="T7" fmla="*/ 16 h 107"/>
                  <a:gd name="T8" fmla="*/ 11 w 70"/>
                  <a:gd name="T9" fmla="*/ 9 h 107"/>
                  <a:gd name="T10" fmla="*/ 16 w 70"/>
                  <a:gd name="T11" fmla="*/ 5 h 107"/>
                  <a:gd name="T12" fmla="*/ 22 w 70"/>
                  <a:gd name="T13" fmla="*/ 3 h 107"/>
                  <a:gd name="T14" fmla="*/ 28 w 70"/>
                  <a:gd name="T15" fmla="*/ 0 h 107"/>
                  <a:gd name="T16" fmla="*/ 35 w 70"/>
                  <a:gd name="T17" fmla="*/ 0 h 107"/>
                  <a:gd name="T18" fmla="*/ 43 w 70"/>
                  <a:gd name="T19" fmla="*/ 0 h 107"/>
                  <a:gd name="T20" fmla="*/ 51 w 70"/>
                  <a:gd name="T21" fmla="*/ 3 h 107"/>
                  <a:gd name="T22" fmla="*/ 55 w 70"/>
                  <a:gd name="T23" fmla="*/ 5 h 107"/>
                  <a:gd name="T24" fmla="*/ 58 w 70"/>
                  <a:gd name="T25" fmla="*/ 9 h 107"/>
                  <a:gd name="T26" fmla="*/ 60 w 70"/>
                  <a:gd name="T27" fmla="*/ 12 h 107"/>
                  <a:gd name="T28" fmla="*/ 64 w 70"/>
                  <a:gd name="T29" fmla="*/ 20 h 107"/>
                  <a:gd name="T30" fmla="*/ 67 w 70"/>
                  <a:gd name="T31" fmla="*/ 28 h 107"/>
                  <a:gd name="T32" fmla="*/ 69 w 70"/>
                  <a:gd name="T33" fmla="*/ 39 h 107"/>
                  <a:gd name="T34" fmla="*/ 70 w 70"/>
                  <a:gd name="T35" fmla="*/ 53 h 107"/>
                  <a:gd name="T36" fmla="*/ 69 w 70"/>
                  <a:gd name="T37" fmla="*/ 69 h 107"/>
                  <a:gd name="T38" fmla="*/ 66 w 70"/>
                  <a:gd name="T39" fmla="*/ 83 h 107"/>
                  <a:gd name="T40" fmla="*/ 63 w 70"/>
                  <a:gd name="T41" fmla="*/ 91 h 107"/>
                  <a:gd name="T42" fmla="*/ 59 w 70"/>
                  <a:gd name="T43" fmla="*/ 96 h 107"/>
                  <a:gd name="T44" fmla="*/ 54 w 70"/>
                  <a:gd name="T45" fmla="*/ 100 h 107"/>
                  <a:gd name="T46" fmla="*/ 48 w 70"/>
                  <a:gd name="T47" fmla="*/ 104 h 107"/>
                  <a:gd name="T48" fmla="*/ 43 w 70"/>
                  <a:gd name="T49" fmla="*/ 105 h 107"/>
                  <a:gd name="T50" fmla="*/ 35 w 70"/>
                  <a:gd name="T51" fmla="*/ 107 h 107"/>
                  <a:gd name="T52" fmla="*/ 22 w 70"/>
                  <a:gd name="T53" fmla="*/ 104 h 107"/>
                  <a:gd name="T54" fmla="*/ 11 w 70"/>
                  <a:gd name="T55" fmla="*/ 96 h 107"/>
                  <a:gd name="T56" fmla="*/ 6 w 70"/>
                  <a:gd name="T57" fmla="*/ 85 h 107"/>
                  <a:gd name="T58" fmla="*/ 2 w 70"/>
                  <a:gd name="T59" fmla="*/ 71 h 107"/>
                  <a:gd name="T60" fmla="*/ 0 w 70"/>
                  <a:gd name="T61" fmla="*/ 53 h 107"/>
                  <a:gd name="T62" fmla="*/ 15 w 70"/>
                  <a:gd name="T63" fmla="*/ 53 h 107"/>
                  <a:gd name="T64" fmla="*/ 15 w 70"/>
                  <a:gd name="T65" fmla="*/ 68 h 107"/>
                  <a:gd name="T66" fmla="*/ 18 w 70"/>
                  <a:gd name="T67" fmla="*/ 79 h 107"/>
                  <a:gd name="T68" fmla="*/ 20 w 70"/>
                  <a:gd name="T69" fmla="*/ 87 h 107"/>
                  <a:gd name="T70" fmla="*/ 24 w 70"/>
                  <a:gd name="T71" fmla="*/ 91 h 107"/>
                  <a:gd name="T72" fmla="*/ 30 w 70"/>
                  <a:gd name="T73" fmla="*/ 93 h 107"/>
                  <a:gd name="T74" fmla="*/ 35 w 70"/>
                  <a:gd name="T75" fmla="*/ 95 h 107"/>
                  <a:gd name="T76" fmla="*/ 40 w 70"/>
                  <a:gd name="T77" fmla="*/ 93 h 107"/>
                  <a:gd name="T78" fmla="*/ 46 w 70"/>
                  <a:gd name="T79" fmla="*/ 91 h 107"/>
                  <a:gd name="T80" fmla="*/ 50 w 70"/>
                  <a:gd name="T81" fmla="*/ 87 h 107"/>
                  <a:gd name="T82" fmla="*/ 54 w 70"/>
                  <a:gd name="T83" fmla="*/ 79 h 107"/>
                  <a:gd name="T84" fmla="*/ 55 w 70"/>
                  <a:gd name="T85" fmla="*/ 68 h 107"/>
                  <a:gd name="T86" fmla="*/ 56 w 70"/>
                  <a:gd name="T87" fmla="*/ 53 h 107"/>
                  <a:gd name="T88" fmla="*/ 55 w 70"/>
                  <a:gd name="T89" fmla="*/ 39 h 107"/>
                  <a:gd name="T90" fmla="*/ 54 w 70"/>
                  <a:gd name="T91" fmla="*/ 27 h 107"/>
                  <a:gd name="T92" fmla="*/ 50 w 70"/>
                  <a:gd name="T93" fmla="*/ 20 h 107"/>
                  <a:gd name="T94" fmla="*/ 46 w 70"/>
                  <a:gd name="T95" fmla="*/ 15 h 107"/>
                  <a:gd name="T96" fmla="*/ 40 w 70"/>
                  <a:gd name="T97" fmla="*/ 12 h 107"/>
                  <a:gd name="T98" fmla="*/ 35 w 70"/>
                  <a:gd name="T99" fmla="*/ 12 h 107"/>
                  <a:gd name="T100" fmla="*/ 30 w 70"/>
                  <a:gd name="T101" fmla="*/ 12 h 107"/>
                  <a:gd name="T102" fmla="*/ 24 w 70"/>
                  <a:gd name="T103" fmla="*/ 15 h 107"/>
                  <a:gd name="T104" fmla="*/ 20 w 70"/>
                  <a:gd name="T105" fmla="*/ 19 h 107"/>
                  <a:gd name="T106" fmla="*/ 18 w 70"/>
                  <a:gd name="T107" fmla="*/ 27 h 107"/>
                  <a:gd name="T108" fmla="*/ 15 w 70"/>
                  <a:gd name="T109" fmla="*/ 39 h 107"/>
                  <a:gd name="T110" fmla="*/ 15 w 70"/>
                  <a:gd name="T11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107">
                    <a:moveTo>
                      <a:pt x="0" y="53"/>
                    </a:moveTo>
                    <a:lnTo>
                      <a:pt x="2" y="36"/>
                    </a:lnTo>
                    <a:lnTo>
                      <a:pt x="4" y="23"/>
                    </a:lnTo>
                    <a:lnTo>
                      <a:pt x="7" y="16"/>
                    </a:lnTo>
                    <a:lnTo>
                      <a:pt x="11" y="9"/>
                    </a:lnTo>
                    <a:lnTo>
                      <a:pt x="16" y="5"/>
                    </a:lnTo>
                    <a:lnTo>
                      <a:pt x="22" y="3"/>
                    </a:lnTo>
                    <a:lnTo>
                      <a:pt x="28" y="0"/>
                    </a:lnTo>
                    <a:lnTo>
                      <a:pt x="35" y="0"/>
                    </a:lnTo>
                    <a:lnTo>
                      <a:pt x="43" y="0"/>
                    </a:lnTo>
                    <a:lnTo>
                      <a:pt x="51" y="3"/>
                    </a:lnTo>
                    <a:lnTo>
                      <a:pt x="55" y="5"/>
                    </a:lnTo>
                    <a:lnTo>
                      <a:pt x="58" y="9"/>
                    </a:lnTo>
                    <a:lnTo>
                      <a:pt x="60" y="12"/>
                    </a:lnTo>
                    <a:lnTo>
                      <a:pt x="64" y="20"/>
                    </a:lnTo>
                    <a:lnTo>
                      <a:pt x="67" y="28"/>
                    </a:lnTo>
                    <a:lnTo>
                      <a:pt x="69" y="39"/>
                    </a:lnTo>
                    <a:lnTo>
                      <a:pt x="70" y="53"/>
                    </a:lnTo>
                    <a:lnTo>
                      <a:pt x="69" y="69"/>
                    </a:lnTo>
                    <a:lnTo>
                      <a:pt x="66" y="83"/>
                    </a:lnTo>
                    <a:lnTo>
                      <a:pt x="63" y="91"/>
                    </a:lnTo>
                    <a:lnTo>
                      <a:pt x="59" y="96"/>
                    </a:lnTo>
                    <a:lnTo>
                      <a:pt x="54" y="100"/>
                    </a:lnTo>
                    <a:lnTo>
                      <a:pt x="48" y="104"/>
                    </a:lnTo>
                    <a:lnTo>
                      <a:pt x="43" y="105"/>
                    </a:lnTo>
                    <a:lnTo>
                      <a:pt x="35" y="107"/>
                    </a:lnTo>
                    <a:lnTo>
                      <a:pt x="22" y="104"/>
                    </a:lnTo>
                    <a:lnTo>
                      <a:pt x="11" y="96"/>
                    </a:lnTo>
                    <a:lnTo>
                      <a:pt x="6" y="85"/>
                    </a:lnTo>
                    <a:lnTo>
                      <a:pt x="2" y="71"/>
                    </a:lnTo>
                    <a:lnTo>
                      <a:pt x="0" y="53"/>
                    </a:lnTo>
                    <a:close/>
                    <a:moveTo>
                      <a:pt x="15" y="53"/>
                    </a:moveTo>
                    <a:lnTo>
                      <a:pt x="15" y="68"/>
                    </a:lnTo>
                    <a:lnTo>
                      <a:pt x="18" y="79"/>
                    </a:lnTo>
                    <a:lnTo>
                      <a:pt x="20" y="87"/>
                    </a:lnTo>
                    <a:lnTo>
                      <a:pt x="24" y="91"/>
                    </a:lnTo>
                    <a:lnTo>
                      <a:pt x="30" y="93"/>
                    </a:lnTo>
                    <a:lnTo>
                      <a:pt x="35" y="95"/>
                    </a:lnTo>
                    <a:lnTo>
                      <a:pt x="40" y="93"/>
                    </a:lnTo>
                    <a:lnTo>
                      <a:pt x="46" y="91"/>
                    </a:lnTo>
                    <a:lnTo>
                      <a:pt x="50" y="87"/>
                    </a:lnTo>
                    <a:lnTo>
                      <a:pt x="54" y="79"/>
                    </a:lnTo>
                    <a:lnTo>
                      <a:pt x="55" y="68"/>
                    </a:lnTo>
                    <a:lnTo>
                      <a:pt x="56" y="53"/>
                    </a:lnTo>
                    <a:lnTo>
                      <a:pt x="55" y="39"/>
                    </a:lnTo>
                    <a:lnTo>
                      <a:pt x="54" y="27"/>
                    </a:lnTo>
                    <a:lnTo>
                      <a:pt x="50" y="20"/>
                    </a:lnTo>
                    <a:lnTo>
                      <a:pt x="46" y="15"/>
                    </a:lnTo>
                    <a:lnTo>
                      <a:pt x="40" y="12"/>
                    </a:lnTo>
                    <a:lnTo>
                      <a:pt x="35" y="12"/>
                    </a:lnTo>
                    <a:lnTo>
                      <a:pt x="30" y="12"/>
                    </a:lnTo>
                    <a:lnTo>
                      <a:pt x="24" y="15"/>
                    </a:lnTo>
                    <a:lnTo>
                      <a:pt x="20" y="19"/>
                    </a:lnTo>
                    <a:lnTo>
                      <a:pt x="18" y="27"/>
                    </a:lnTo>
                    <a:lnTo>
                      <a:pt x="15" y="39"/>
                    </a:lnTo>
                    <a:lnTo>
                      <a:pt x="15" y="5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90" name="Rectangle 5396"/>
              <p:cNvSpPr>
                <a:spLocks noChangeArrowheads="1"/>
              </p:cNvSpPr>
              <p:nvPr/>
            </p:nvSpPr>
            <p:spPr bwMode="auto">
              <a:xfrm>
                <a:off x="3579" y="2422"/>
                <a:ext cx="1653" cy="1308"/>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1" name="Freeform 5397"/>
              <p:cNvSpPr>
                <a:spLocks/>
              </p:cNvSpPr>
              <p:nvPr/>
            </p:nvSpPr>
            <p:spPr bwMode="auto">
              <a:xfrm>
                <a:off x="3579" y="2864"/>
                <a:ext cx="6" cy="376"/>
              </a:xfrm>
              <a:custGeom>
                <a:avLst/>
                <a:gdLst>
                  <a:gd name="T0" fmla="*/ 0 w 12"/>
                  <a:gd name="T1" fmla="*/ 753 h 753"/>
                  <a:gd name="T2" fmla="*/ 0 w 12"/>
                  <a:gd name="T3" fmla="*/ 750 h 753"/>
                  <a:gd name="T4" fmla="*/ 0 w 12"/>
                  <a:gd name="T5" fmla="*/ 749 h 753"/>
                  <a:gd name="T6" fmla="*/ 0 w 12"/>
                  <a:gd name="T7" fmla="*/ 731 h 753"/>
                  <a:gd name="T8" fmla="*/ 1 w 12"/>
                  <a:gd name="T9" fmla="*/ 723 h 753"/>
                  <a:gd name="T10" fmla="*/ 1 w 12"/>
                  <a:gd name="T11" fmla="*/ 688 h 753"/>
                  <a:gd name="T12" fmla="*/ 1 w 12"/>
                  <a:gd name="T13" fmla="*/ 674 h 753"/>
                  <a:gd name="T14" fmla="*/ 1 w 12"/>
                  <a:gd name="T15" fmla="*/ 623 h 753"/>
                  <a:gd name="T16" fmla="*/ 2 w 12"/>
                  <a:gd name="T17" fmla="*/ 604 h 753"/>
                  <a:gd name="T18" fmla="*/ 2 w 12"/>
                  <a:gd name="T19" fmla="*/ 548 h 753"/>
                  <a:gd name="T20" fmla="*/ 2 w 12"/>
                  <a:gd name="T21" fmla="*/ 529 h 753"/>
                  <a:gd name="T22" fmla="*/ 2 w 12"/>
                  <a:gd name="T23" fmla="*/ 464 h 753"/>
                  <a:gd name="T24" fmla="*/ 4 w 12"/>
                  <a:gd name="T25" fmla="*/ 456 h 753"/>
                  <a:gd name="T26" fmla="*/ 4 w 12"/>
                  <a:gd name="T27" fmla="*/ 378 h 753"/>
                  <a:gd name="T28" fmla="*/ 4 w 12"/>
                  <a:gd name="T29" fmla="*/ 360 h 753"/>
                  <a:gd name="T30" fmla="*/ 4 w 12"/>
                  <a:gd name="T31" fmla="*/ 276 h 753"/>
                  <a:gd name="T32" fmla="*/ 5 w 12"/>
                  <a:gd name="T33" fmla="*/ 253 h 753"/>
                  <a:gd name="T34" fmla="*/ 5 w 12"/>
                  <a:gd name="T35" fmla="*/ 206 h 753"/>
                  <a:gd name="T36" fmla="*/ 5 w 12"/>
                  <a:gd name="T37" fmla="*/ 185 h 753"/>
                  <a:gd name="T38" fmla="*/ 5 w 12"/>
                  <a:gd name="T39" fmla="*/ 126 h 753"/>
                  <a:gd name="T40" fmla="*/ 6 w 12"/>
                  <a:gd name="T41" fmla="*/ 109 h 753"/>
                  <a:gd name="T42" fmla="*/ 6 w 12"/>
                  <a:gd name="T43" fmla="*/ 59 h 753"/>
                  <a:gd name="T44" fmla="*/ 6 w 12"/>
                  <a:gd name="T45" fmla="*/ 50 h 753"/>
                  <a:gd name="T46" fmla="*/ 6 w 12"/>
                  <a:gd name="T47" fmla="*/ 20 h 753"/>
                  <a:gd name="T48" fmla="*/ 6 w 12"/>
                  <a:gd name="T49" fmla="*/ 18 h 753"/>
                  <a:gd name="T50" fmla="*/ 6 w 12"/>
                  <a:gd name="T51" fmla="*/ 2 h 753"/>
                  <a:gd name="T52" fmla="*/ 8 w 12"/>
                  <a:gd name="T53" fmla="*/ 0 h 753"/>
                  <a:gd name="T54" fmla="*/ 8 w 12"/>
                  <a:gd name="T55" fmla="*/ 4 h 753"/>
                  <a:gd name="T56" fmla="*/ 8 w 12"/>
                  <a:gd name="T57" fmla="*/ 8 h 753"/>
                  <a:gd name="T58" fmla="*/ 8 w 12"/>
                  <a:gd name="T59" fmla="*/ 31 h 753"/>
                  <a:gd name="T60" fmla="*/ 9 w 12"/>
                  <a:gd name="T61" fmla="*/ 42 h 753"/>
                  <a:gd name="T62" fmla="*/ 9 w 12"/>
                  <a:gd name="T63" fmla="*/ 78 h 753"/>
                  <a:gd name="T64" fmla="*/ 9 w 12"/>
                  <a:gd name="T65" fmla="*/ 91 h 753"/>
                  <a:gd name="T66" fmla="*/ 9 w 12"/>
                  <a:gd name="T67" fmla="*/ 139 h 753"/>
                  <a:gd name="T68" fmla="*/ 10 w 12"/>
                  <a:gd name="T69" fmla="*/ 150 h 753"/>
                  <a:gd name="T70" fmla="*/ 10 w 12"/>
                  <a:gd name="T71" fmla="*/ 218 h 753"/>
                  <a:gd name="T72" fmla="*/ 10 w 12"/>
                  <a:gd name="T73" fmla="*/ 233 h 753"/>
                  <a:gd name="T74" fmla="*/ 10 w 12"/>
                  <a:gd name="T75" fmla="*/ 309 h 753"/>
                  <a:gd name="T76" fmla="*/ 12 w 12"/>
                  <a:gd name="T77" fmla="*/ 333 h 753"/>
                  <a:gd name="T78" fmla="*/ 12 w 12"/>
                  <a:gd name="T79" fmla="*/ 357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753">
                    <a:moveTo>
                      <a:pt x="0" y="753"/>
                    </a:moveTo>
                    <a:lnTo>
                      <a:pt x="0" y="750"/>
                    </a:lnTo>
                    <a:lnTo>
                      <a:pt x="0" y="749"/>
                    </a:lnTo>
                    <a:lnTo>
                      <a:pt x="0" y="731"/>
                    </a:lnTo>
                    <a:lnTo>
                      <a:pt x="1" y="723"/>
                    </a:lnTo>
                    <a:lnTo>
                      <a:pt x="1" y="688"/>
                    </a:lnTo>
                    <a:lnTo>
                      <a:pt x="1" y="674"/>
                    </a:lnTo>
                    <a:lnTo>
                      <a:pt x="1" y="623"/>
                    </a:lnTo>
                    <a:lnTo>
                      <a:pt x="2" y="604"/>
                    </a:lnTo>
                    <a:lnTo>
                      <a:pt x="2" y="548"/>
                    </a:lnTo>
                    <a:lnTo>
                      <a:pt x="2" y="529"/>
                    </a:lnTo>
                    <a:lnTo>
                      <a:pt x="2" y="464"/>
                    </a:lnTo>
                    <a:lnTo>
                      <a:pt x="4" y="456"/>
                    </a:lnTo>
                    <a:lnTo>
                      <a:pt x="4" y="378"/>
                    </a:lnTo>
                    <a:lnTo>
                      <a:pt x="4" y="360"/>
                    </a:lnTo>
                    <a:lnTo>
                      <a:pt x="4" y="276"/>
                    </a:lnTo>
                    <a:lnTo>
                      <a:pt x="5" y="253"/>
                    </a:lnTo>
                    <a:lnTo>
                      <a:pt x="5" y="206"/>
                    </a:lnTo>
                    <a:lnTo>
                      <a:pt x="5" y="185"/>
                    </a:lnTo>
                    <a:lnTo>
                      <a:pt x="5" y="126"/>
                    </a:lnTo>
                    <a:lnTo>
                      <a:pt x="6" y="109"/>
                    </a:lnTo>
                    <a:lnTo>
                      <a:pt x="6" y="59"/>
                    </a:lnTo>
                    <a:lnTo>
                      <a:pt x="6" y="50"/>
                    </a:lnTo>
                    <a:lnTo>
                      <a:pt x="6" y="20"/>
                    </a:lnTo>
                    <a:lnTo>
                      <a:pt x="6" y="18"/>
                    </a:lnTo>
                    <a:lnTo>
                      <a:pt x="6" y="2"/>
                    </a:lnTo>
                    <a:lnTo>
                      <a:pt x="8" y="0"/>
                    </a:lnTo>
                    <a:lnTo>
                      <a:pt x="8" y="4"/>
                    </a:lnTo>
                    <a:lnTo>
                      <a:pt x="8" y="8"/>
                    </a:lnTo>
                    <a:lnTo>
                      <a:pt x="8" y="31"/>
                    </a:lnTo>
                    <a:lnTo>
                      <a:pt x="9" y="42"/>
                    </a:lnTo>
                    <a:lnTo>
                      <a:pt x="9" y="78"/>
                    </a:lnTo>
                    <a:lnTo>
                      <a:pt x="9" y="91"/>
                    </a:lnTo>
                    <a:lnTo>
                      <a:pt x="9" y="139"/>
                    </a:lnTo>
                    <a:lnTo>
                      <a:pt x="10" y="150"/>
                    </a:lnTo>
                    <a:lnTo>
                      <a:pt x="10" y="218"/>
                    </a:lnTo>
                    <a:lnTo>
                      <a:pt x="10" y="233"/>
                    </a:lnTo>
                    <a:lnTo>
                      <a:pt x="10" y="309"/>
                    </a:lnTo>
                    <a:lnTo>
                      <a:pt x="12" y="333"/>
                    </a:lnTo>
                    <a:lnTo>
                      <a:pt x="12" y="357"/>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2" name="Freeform 5398"/>
              <p:cNvSpPr>
                <a:spLocks/>
              </p:cNvSpPr>
              <p:nvPr/>
            </p:nvSpPr>
            <p:spPr bwMode="auto">
              <a:xfrm>
                <a:off x="3585" y="2873"/>
                <a:ext cx="5" cy="367"/>
              </a:xfrm>
              <a:custGeom>
                <a:avLst/>
                <a:gdLst>
                  <a:gd name="T0" fmla="*/ 0 w 10"/>
                  <a:gd name="T1" fmla="*/ 338 h 734"/>
                  <a:gd name="T2" fmla="*/ 0 w 10"/>
                  <a:gd name="T3" fmla="*/ 362 h 734"/>
                  <a:gd name="T4" fmla="*/ 0 w 10"/>
                  <a:gd name="T5" fmla="*/ 386 h 734"/>
                  <a:gd name="T6" fmla="*/ 0 w 10"/>
                  <a:gd name="T7" fmla="*/ 460 h 734"/>
                  <a:gd name="T8" fmla="*/ 1 w 10"/>
                  <a:gd name="T9" fmla="*/ 482 h 734"/>
                  <a:gd name="T10" fmla="*/ 1 w 10"/>
                  <a:gd name="T11" fmla="*/ 542 h 734"/>
                  <a:gd name="T12" fmla="*/ 1 w 10"/>
                  <a:gd name="T13" fmla="*/ 560 h 734"/>
                  <a:gd name="T14" fmla="*/ 1 w 10"/>
                  <a:gd name="T15" fmla="*/ 627 h 734"/>
                  <a:gd name="T16" fmla="*/ 2 w 10"/>
                  <a:gd name="T17" fmla="*/ 629 h 734"/>
                  <a:gd name="T18" fmla="*/ 2 w 10"/>
                  <a:gd name="T19" fmla="*/ 679 h 734"/>
                  <a:gd name="T20" fmla="*/ 2 w 10"/>
                  <a:gd name="T21" fmla="*/ 689 h 734"/>
                  <a:gd name="T22" fmla="*/ 2 w 10"/>
                  <a:gd name="T23" fmla="*/ 715 h 734"/>
                  <a:gd name="T24" fmla="*/ 2 w 10"/>
                  <a:gd name="T25" fmla="*/ 721 h 734"/>
                  <a:gd name="T26" fmla="*/ 2 w 10"/>
                  <a:gd name="T27" fmla="*/ 732 h 734"/>
                  <a:gd name="T28" fmla="*/ 4 w 10"/>
                  <a:gd name="T29" fmla="*/ 734 h 734"/>
                  <a:gd name="T30" fmla="*/ 4 w 10"/>
                  <a:gd name="T31" fmla="*/ 726 h 734"/>
                  <a:gd name="T32" fmla="*/ 4 w 10"/>
                  <a:gd name="T33" fmla="*/ 721 h 734"/>
                  <a:gd name="T34" fmla="*/ 4 w 10"/>
                  <a:gd name="T35" fmla="*/ 701 h 734"/>
                  <a:gd name="T36" fmla="*/ 5 w 10"/>
                  <a:gd name="T37" fmla="*/ 695 h 734"/>
                  <a:gd name="T38" fmla="*/ 5 w 10"/>
                  <a:gd name="T39" fmla="*/ 653 h 734"/>
                  <a:gd name="T40" fmla="*/ 5 w 10"/>
                  <a:gd name="T41" fmla="*/ 645 h 734"/>
                  <a:gd name="T42" fmla="*/ 5 w 10"/>
                  <a:gd name="T43" fmla="*/ 581 h 734"/>
                  <a:gd name="T44" fmla="*/ 6 w 10"/>
                  <a:gd name="T45" fmla="*/ 564 h 734"/>
                  <a:gd name="T46" fmla="*/ 6 w 10"/>
                  <a:gd name="T47" fmla="*/ 501 h 734"/>
                  <a:gd name="T48" fmla="*/ 6 w 10"/>
                  <a:gd name="T49" fmla="*/ 478 h 734"/>
                  <a:gd name="T50" fmla="*/ 6 w 10"/>
                  <a:gd name="T51" fmla="*/ 430 h 734"/>
                  <a:gd name="T52" fmla="*/ 8 w 10"/>
                  <a:gd name="T53" fmla="*/ 406 h 734"/>
                  <a:gd name="T54" fmla="*/ 8 w 10"/>
                  <a:gd name="T55" fmla="*/ 339 h 734"/>
                  <a:gd name="T56" fmla="*/ 8 w 10"/>
                  <a:gd name="T57" fmla="*/ 318 h 734"/>
                  <a:gd name="T58" fmla="*/ 8 w 10"/>
                  <a:gd name="T59" fmla="*/ 242 h 734"/>
                  <a:gd name="T60" fmla="*/ 9 w 10"/>
                  <a:gd name="T61" fmla="*/ 233 h 734"/>
                  <a:gd name="T62" fmla="*/ 9 w 10"/>
                  <a:gd name="T63" fmla="*/ 158 h 734"/>
                  <a:gd name="T64" fmla="*/ 9 w 10"/>
                  <a:gd name="T65" fmla="*/ 144 h 734"/>
                  <a:gd name="T66" fmla="*/ 9 w 10"/>
                  <a:gd name="T67" fmla="*/ 99 h 734"/>
                  <a:gd name="T68" fmla="*/ 9 w 10"/>
                  <a:gd name="T69" fmla="*/ 83 h 734"/>
                  <a:gd name="T70" fmla="*/ 9 w 10"/>
                  <a:gd name="T71" fmla="*/ 43 h 734"/>
                  <a:gd name="T72" fmla="*/ 10 w 10"/>
                  <a:gd name="T73" fmla="*/ 32 h 734"/>
                  <a:gd name="T74" fmla="*/ 10 w 10"/>
                  <a:gd name="T75" fmla="*/ 8 h 734"/>
                  <a:gd name="T76" fmla="*/ 10 w 10"/>
                  <a:gd name="T77" fmla="*/ 3 h 734"/>
                  <a:gd name="T78" fmla="*/ 10 w 10"/>
                  <a:gd name="T7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734">
                    <a:moveTo>
                      <a:pt x="0" y="338"/>
                    </a:moveTo>
                    <a:lnTo>
                      <a:pt x="0" y="362"/>
                    </a:lnTo>
                    <a:lnTo>
                      <a:pt x="0" y="386"/>
                    </a:lnTo>
                    <a:lnTo>
                      <a:pt x="0" y="460"/>
                    </a:lnTo>
                    <a:lnTo>
                      <a:pt x="1" y="482"/>
                    </a:lnTo>
                    <a:lnTo>
                      <a:pt x="1" y="542"/>
                    </a:lnTo>
                    <a:lnTo>
                      <a:pt x="1" y="560"/>
                    </a:lnTo>
                    <a:lnTo>
                      <a:pt x="1" y="627"/>
                    </a:lnTo>
                    <a:lnTo>
                      <a:pt x="2" y="629"/>
                    </a:lnTo>
                    <a:lnTo>
                      <a:pt x="2" y="679"/>
                    </a:lnTo>
                    <a:lnTo>
                      <a:pt x="2" y="689"/>
                    </a:lnTo>
                    <a:lnTo>
                      <a:pt x="2" y="715"/>
                    </a:lnTo>
                    <a:lnTo>
                      <a:pt x="2" y="721"/>
                    </a:lnTo>
                    <a:lnTo>
                      <a:pt x="2" y="732"/>
                    </a:lnTo>
                    <a:lnTo>
                      <a:pt x="4" y="734"/>
                    </a:lnTo>
                    <a:lnTo>
                      <a:pt x="4" y="726"/>
                    </a:lnTo>
                    <a:lnTo>
                      <a:pt x="4" y="721"/>
                    </a:lnTo>
                    <a:lnTo>
                      <a:pt x="4" y="701"/>
                    </a:lnTo>
                    <a:lnTo>
                      <a:pt x="5" y="695"/>
                    </a:lnTo>
                    <a:lnTo>
                      <a:pt x="5" y="653"/>
                    </a:lnTo>
                    <a:lnTo>
                      <a:pt x="5" y="645"/>
                    </a:lnTo>
                    <a:lnTo>
                      <a:pt x="5" y="581"/>
                    </a:lnTo>
                    <a:lnTo>
                      <a:pt x="6" y="564"/>
                    </a:lnTo>
                    <a:lnTo>
                      <a:pt x="6" y="501"/>
                    </a:lnTo>
                    <a:lnTo>
                      <a:pt x="6" y="478"/>
                    </a:lnTo>
                    <a:lnTo>
                      <a:pt x="6" y="430"/>
                    </a:lnTo>
                    <a:lnTo>
                      <a:pt x="8" y="406"/>
                    </a:lnTo>
                    <a:lnTo>
                      <a:pt x="8" y="339"/>
                    </a:lnTo>
                    <a:lnTo>
                      <a:pt x="8" y="318"/>
                    </a:lnTo>
                    <a:lnTo>
                      <a:pt x="8" y="242"/>
                    </a:lnTo>
                    <a:lnTo>
                      <a:pt x="9" y="233"/>
                    </a:lnTo>
                    <a:lnTo>
                      <a:pt x="9" y="158"/>
                    </a:lnTo>
                    <a:lnTo>
                      <a:pt x="9" y="144"/>
                    </a:lnTo>
                    <a:lnTo>
                      <a:pt x="9" y="99"/>
                    </a:lnTo>
                    <a:lnTo>
                      <a:pt x="9" y="83"/>
                    </a:lnTo>
                    <a:lnTo>
                      <a:pt x="9" y="43"/>
                    </a:lnTo>
                    <a:lnTo>
                      <a:pt x="10" y="32"/>
                    </a:lnTo>
                    <a:lnTo>
                      <a:pt x="10" y="8"/>
                    </a:lnTo>
                    <a:lnTo>
                      <a:pt x="10" y="3"/>
                    </a:lnTo>
                    <a:lnTo>
                      <a:pt x="10" y="0"/>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3" name="Freeform 5399"/>
              <p:cNvSpPr>
                <a:spLocks/>
              </p:cNvSpPr>
              <p:nvPr/>
            </p:nvSpPr>
            <p:spPr bwMode="auto">
              <a:xfrm>
                <a:off x="3590" y="2872"/>
                <a:ext cx="6" cy="368"/>
              </a:xfrm>
              <a:custGeom>
                <a:avLst/>
                <a:gdLst>
                  <a:gd name="T0" fmla="*/ 0 w 12"/>
                  <a:gd name="T1" fmla="*/ 3 h 737"/>
                  <a:gd name="T2" fmla="*/ 0 w 12"/>
                  <a:gd name="T3" fmla="*/ 0 h 737"/>
                  <a:gd name="T4" fmla="*/ 2 w 12"/>
                  <a:gd name="T5" fmla="*/ 0 h 737"/>
                  <a:gd name="T6" fmla="*/ 2 w 12"/>
                  <a:gd name="T7" fmla="*/ 11 h 737"/>
                  <a:gd name="T8" fmla="*/ 2 w 12"/>
                  <a:gd name="T9" fmla="*/ 12 h 737"/>
                  <a:gd name="T10" fmla="*/ 2 w 12"/>
                  <a:gd name="T11" fmla="*/ 46 h 737"/>
                  <a:gd name="T12" fmla="*/ 3 w 12"/>
                  <a:gd name="T13" fmla="*/ 57 h 737"/>
                  <a:gd name="T14" fmla="*/ 3 w 12"/>
                  <a:gd name="T15" fmla="*/ 98 h 737"/>
                  <a:gd name="T16" fmla="*/ 3 w 12"/>
                  <a:gd name="T17" fmla="*/ 114 h 737"/>
                  <a:gd name="T18" fmla="*/ 3 w 12"/>
                  <a:gd name="T19" fmla="*/ 151 h 737"/>
                  <a:gd name="T20" fmla="*/ 4 w 12"/>
                  <a:gd name="T21" fmla="*/ 171 h 737"/>
                  <a:gd name="T22" fmla="*/ 4 w 12"/>
                  <a:gd name="T23" fmla="*/ 234 h 737"/>
                  <a:gd name="T24" fmla="*/ 4 w 12"/>
                  <a:gd name="T25" fmla="*/ 254 h 737"/>
                  <a:gd name="T26" fmla="*/ 4 w 12"/>
                  <a:gd name="T27" fmla="*/ 325 h 737"/>
                  <a:gd name="T28" fmla="*/ 6 w 12"/>
                  <a:gd name="T29" fmla="*/ 340 h 737"/>
                  <a:gd name="T30" fmla="*/ 6 w 12"/>
                  <a:gd name="T31" fmla="*/ 416 h 737"/>
                  <a:gd name="T32" fmla="*/ 6 w 12"/>
                  <a:gd name="T33" fmla="*/ 429 h 737"/>
                  <a:gd name="T34" fmla="*/ 6 w 12"/>
                  <a:gd name="T35" fmla="*/ 499 h 737"/>
                  <a:gd name="T36" fmla="*/ 7 w 12"/>
                  <a:gd name="T37" fmla="*/ 519 h 737"/>
                  <a:gd name="T38" fmla="*/ 7 w 12"/>
                  <a:gd name="T39" fmla="*/ 579 h 737"/>
                  <a:gd name="T40" fmla="*/ 7 w 12"/>
                  <a:gd name="T41" fmla="*/ 599 h 737"/>
                  <a:gd name="T42" fmla="*/ 7 w 12"/>
                  <a:gd name="T43" fmla="*/ 651 h 737"/>
                  <a:gd name="T44" fmla="*/ 7 w 12"/>
                  <a:gd name="T45" fmla="*/ 666 h 737"/>
                  <a:gd name="T46" fmla="*/ 7 w 12"/>
                  <a:gd name="T47" fmla="*/ 699 h 737"/>
                  <a:gd name="T48" fmla="*/ 8 w 12"/>
                  <a:gd name="T49" fmla="*/ 707 h 737"/>
                  <a:gd name="T50" fmla="*/ 8 w 12"/>
                  <a:gd name="T51" fmla="*/ 730 h 737"/>
                  <a:gd name="T52" fmla="*/ 8 w 12"/>
                  <a:gd name="T53" fmla="*/ 730 h 737"/>
                  <a:gd name="T54" fmla="*/ 8 w 12"/>
                  <a:gd name="T55" fmla="*/ 737 h 737"/>
                  <a:gd name="T56" fmla="*/ 8 w 12"/>
                  <a:gd name="T57" fmla="*/ 735 h 737"/>
                  <a:gd name="T58" fmla="*/ 10 w 12"/>
                  <a:gd name="T59" fmla="*/ 734 h 737"/>
                  <a:gd name="T60" fmla="*/ 10 w 12"/>
                  <a:gd name="T61" fmla="*/ 722 h 737"/>
                  <a:gd name="T62" fmla="*/ 10 w 12"/>
                  <a:gd name="T63" fmla="*/ 715 h 737"/>
                  <a:gd name="T64" fmla="*/ 10 w 12"/>
                  <a:gd name="T65" fmla="*/ 683 h 737"/>
                  <a:gd name="T66" fmla="*/ 11 w 12"/>
                  <a:gd name="T67" fmla="*/ 671 h 737"/>
                  <a:gd name="T68" fmla="*/ 11 w 12"/>
                  <a:gd name="T69" fmla="*/ 642 h 737"/>
                  <a:gd name="T70" fmla="*/ 11 w 12"/>
                  <a:gd name="T71" fmla="*/ 626 h 737"/>
                  <a:gd name="T72" fmla="*/ 11 w 12"/>
                  <a:gd name="T73" fmla="*/ 564 h 737"/>
                  <a:gd name="T74" fmla="*/ 12 w 12"/>
                  <a:gd name="T75" fmla="*/ 551 h 737"/>
                  <a:gd name="T76" fmla="*/ 12 w 12"/>
                  <a:gd name="T77" fmla="*/ 505 h 737"/>
                  <a:gd name="T78" fmla="*/ 12 w 12"/>
                  <a:gd name="T79" fmla="*/ 52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737">
                    <a:moveTo>
                      <a:pt x="0" y="3"/>
                    </a:moveTo>
                    <a:lnTo>
                      <a:pt x="0" y="0"/>
                    </a:lnTo>
                    <a:lnTo>
                      <a:pt x="2" y="0"/>
                    </a:lnTo>
                    <a:lnTo>
                      <a:pt x="2" y="11"/>
                    </a:lnTo>
                    <a:lnTo>
                      <a:pt x="2" y="12"/>
                    </a:lnTo>
                    <a:lnTo>
                      <a:pt x="2" y="46"/>
                    </a:lnTo>
                    <a:lnTo>
                      <a:pt x="3" y="57"/>
                    </a:lnTo>
                    <a:lnTo>
                      <a:pt x="3" y="98"/>
                    </a:lnTo>
                    <a:lnTo>
                      <a:pt x="3" y="114"/>
                    </a:lnTo>
                    <a:lnTo>
                      <a:pt x="3" y="151"/>
                    </a:lnTo>
                    <a:lnTo>
                      <a:pt x="4" y="171"/>
                    </a:lnTo>
                    <a:lnTo>
                      <a:pt x="4" y="234"/>
                    </a:lnTo>
                    <a:lnTo>
                      <a:pt x="4" y="254"/>
                    </a:lnTo>
                    <a:lnTo>
                      <a:pt x="4" y="325"/>
                    </a:lnTo>
                    <a:lnTo>
                      <a:pt x="6" y="340"/>
                    </a:lnTo>
                    <a:lnTo>
                      <a:pt x="6" y="416"/>
                    </a:lnTo>
                    <a:lnTo>
                      <a:pt x="6" y="429"/>
                    </a:lnTo>
                    <a:lnTo>
                      <a:pt x="6" y="499"/>
                    </a:lnTo>
                    <a:lnTo>
                      <a:pt x="7" y="519"/>
                    </a:lnTo>
                    <a:lnTo>
                      <a:pt x="7" y="579"/>
                    </a:lnTo>
                    <a:lnTo>
                      <a:pt x="7" y="599"/>
                    </a:lnTo>
                    <a:lnTo>
                      <a:pt x="7" y="651"/>
                    </a:lnTo>
                    <a:lnTo>
                      <a:pt x="7" y="666"/>
                    </a:lnTo>
                    <a:lnTo>
                      <a:pt x="7" y="699"/>
                    </a:lnTo>
                    <a:lnTo>
                      <a:pt x="8" y="707"/>
                    </a:lnTo>
                    <a:lnTo>
                      <a:pt x="8" y="730"/>
                    </a:lnTo>
                    <a:lnTo>
                      <a:pt x="8" y="730"/>
                    </a:lnTo>
                    <a:lnTo>
                      <a:pt x="8" y="737"/>
                    </a:lnTo>
                    <a:lnTo>
                      <a:pt x="8" y="735"/>
                    </a:lnTo>
                    <a:lnTo>
                      <a:pt x="10" y="734"/>
                    </a:lnTo>
                    <a:lnTo>
                      <a:pt x="10" y="722"/>
                    </a:lnTo>
                    <a:lnTo>
                      <a:pt x="10" y="715"/>
                    </a:lnTo>
                    <a:lnTo>
                      <a:pt x="10" y="683"/>
                    </a:lnTo>
                    <a:lnTo>
                      <a:pt x="11" y="671"/>
                    </a:lnTo>
                    <a:lnTo>
                      <a:pt x="11" y="642"/>
                    </a:lnTo>
                    <a:lnTo>
                      <a:pt x="11" y="626"/>
                    </a:lnTo>
                    <a:lnTo>
                      <a:pt x="11" y="564"/>
                    </a:lnTo>
                    <a:lnTo>
                      <a:pt x="12" y="551"/>
                    </a:lnTo>
                    <a:lnTo>
                      <a:pt x="12" y="505"/>
                    </a:lnTo>
                    <a:lnTo>
                      <a:pt x="12" y="52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4" name="Freeform 5400"/>
              <p:cNvSpPr>
                <a:spLocks/>
              </p:cNvSpPr>
              <p:nvPr/>
            </p:nvSpPr>
            <p:spPr bwMode="auto">
              <a:xfrm>
                <a:off x="3596" y="2877"/>
                <a:ext cx="21" cy="363"/>
              </a:xfrm>
              <a:custGeom>
                <a:avLst/>
                <a:gdLst>
                  <a:gd name="T0" fmla="*/ 0 w 42"/>
                  <a:gd name="T1" fmla="*/ 502 h 727"/>
                  <a:gd name="T2" fmla="*/ 0 w 42"/>
                  <a:gd name="T3" fmla="*/ 422 h 727"/>
                  <a:gd name="T4" fmla="*/ 2 w 42"/>
                  <a:gd name="T5" fmla="*/ 327 h 727"/>
                  <a:gd name="T6" fmla="*/ 2 w 42"/>
                  <a:gd name="T7" fmla="*/ 209 h 727"/>
                  <a:gd name="T8" fmla="*/ 3 w 42"/>
                  <a:gd name="T9" fmla="*/ 92 h 727"/>
                  <a:gd name="T10" fmla="*/ 4 w 42"/>
                  <a:gd name="T11" fmla="*/ 13 h 727"/>
                  <a:gd name="T12" fmla="*/ 6 w 42"/>
                  <a:gd name="T13" fmla="*/ 7 h 727"/>
                  <a:gd name="T14" fmla="*/ 7 w 42"/>
                  <a:gd name="T15" fmla="*/ 84 h 727"/>
                  <a:gd name="T16" fmla="*/ 8 w 42"/>
                  <a:gd name="T17" fmla="*/ 229 h 727"/>
                  <a:gd name="T18" fmla="*/ 10 w 42"/>
                  <a:gd name="T19" fmla="*/ 394 h 727"/>
                  <a:gd name="T20" fmla="*/ 10 w 42"/>
                  <a:gd name="T21" fmla="*/ 541 h 727"/>
                  <a:gd name="T22" fmla="*/ 11 w 42"/>
                  <a:gd name="T23" fmla="*/ 644 h 727"/>
                  <a:gd name="T24" fmla="*/ 12 w 42"/>
                  <a:gd name="T25" fmla="*/ 700 h 727"/>
                  <a:gd name="T26" fmla="*/ 12 w 42"/>
                  <a:gd name="T27" fmla="*/ 722 h 727"/>
                  <a:gd name="T28" fmla="*/ 12 w 42"/>
                  <a:gd name="T29" fmla="*/ 727 h 727"/>
                  <a:gd name="T30" fmla="*/ 14 w 42"/>
                  <a:gd name="T31" fmla="*/ 713 h 727"/>
                  <a:gd name="T32" fmla="*/ 14 w 42"/>
                  <a:gd name="T33" fmla="*/ 677 h 727"/>
                  <a:gd name="T34" fmla="*/ 15 w 42"/>
                  <a:gd name="T35" fmla="*/ 600 h 727"/>
                  <a:gd name="T36" fmla="*/ 16 w 42"/>
                  <a:gd name="T37" fmla="*/ 476 h 727"/>
                  <a:gd name="T38" fmla="*/ 16 w 42"/>
                  <a:gd name="T39" fmla="*/ 317 h 727"/>
                  <a:gd name="T40" fmla="*/ 18 w 42"/>
                  <a:gd name="T41" fmla="*/ 160 h 727"/>
                  <a:gd name="T42" fmla="*/ 19 w 42"/>
                  <a:gd name="T43" fmla="*/ 50 h 727"/>
                  <a:gd name="T44" fmla="*/ 20 w 42"/>
                  <a:gd name="T45" fmla="*/ 16 h 727"/>
                  <a:gd name="T46" fmla="*/ 22 w 42"/>
                  <a:gd name="T47" fmla="*/ 64 h 727"/>
                  <a:gd name="T48" fmla="*/ 23 w 42"/>
                  <a:gd name="T49" fmla="*/ 166 h 727"/>
                  <a:gd name="T50" fmla="*/ 24 w 42"/>
                  <a:gd name="T51" fmla="*/ 285 h 727"/>
                  <a:gd name="T52" fmla="*/ 24 w 42"/>
                  <a:gd name="T53" fmla="*/ 390 h 727"/>
                  <a:gd name="T54" fmla="*/ 26 w 42"/>
                  <a:gd name="T55" fmla="*/ 468 h 727"/>
                  <a:gd name="T56" fmla="*/ 26 w 42"/>
                  <a:gd name="T57" fmla="*/ 536 h 727"/>
                  <a:gd name="T58" fmla="*/ 27 w 42"/>
                  <a:gd name="T59" fmla="*/ 633 h 727"/>
                  <a:gd name="T60" fmla="*/ 27 w 42"/>
                  <a:gd name="T61" fmla="*/ 693 h 727"/>
                  <a:gd name="T62" fmla="*/ 28 w 42"/>
                  <a:gd name="T63" fmla="*/ 727 h 727"/>
                  <a:gd name="T64" fmla="*/ 30 w 42"/>
                  <a:gd name="T65" fmla="*/ 707 h 727"/>
                  <a:gd name="T66" fmla="*/ 31 w 42"/>
                  <a:gd name="T67" fmla="*/ 616 h 727"/>
                  <a:gd name="T68" fmla="*/ 31 w 42"/>
                  <a:gd name="T69" fmla="*/ 466 h 727"/>
                  <a:gd name="T70" fmla="*/ 32 w 42"/>
                  <a:gd name="T71" fmla="*/ 295 h 727"/>
                  <a:gd name="T72" fmla="*/ 34 w 42"/>
                  <a:gd name="T73" fmla="*/ 148 h 727"/>
                  <a:gd name="T74" fmla="*/ 35 w 42"/>
                  <a:gd name="T75" fmla="*/ 59 h 727"/>
                  <a:gd name="T76" fmla="*/ 36 w 42"/>
                  <a:gd name="T77" fmla="*/ 32 h 727"/>
                  <a:gd name="T78" fmla="*/ 38 w 42"/>
                  <a:gd name="T79" fmla="*/ 54 h 727"/>
                  <a:gd name="T80" fmla="*/ 38 w 42"/>
                  <a:gd name="T81" fmla="*/ 96 h 727"/>
                  <a:gd name="T82" fmla="*/ 39 w 42"/>
                  <a:gd name="T83" fmla="*/ 156 h 727"/>
                  <a:gd name="T84" fmla="*/ 39 w 42"/>
                  <a:gd name="T85" fmla="*/ 207 h 727"/>
                  <a:gd name="T86" fmla="*/ 39 w 42"/>
                  <a:gd name="T87" fmla="*/ 277 h 727"/>
                  <a:gd name="T88" fmla="*/ 40 w 42"/>
                  <a:gd name="T89" fmla="*/ 380 h 727"/>
                  <a:gd name="T90" fmla="*/ 42 w 42"/>
                  <a:gd name="T91" fmla="*/ 506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 h="727">
                    <a:moveTo>
                      <a:pt x="0" y="513"/>
                    </a:moveTo>
                    <a:lnTo>
                      <a:pt x="0" y="502"/>
                    </a:lnTo>
                    <a:lnTo>
                      <a:pt x="0" y="485"/>
                    </a:lnTo>
                    <a:lnTo>
                      <a:pt x="0" y="422"/>
                    </a:lnTo>
                    <a:lnTo>
                      <a:pt x="2" y="378"/>
                    </a:lnTo>
                    <a:lnTo>
                      <a:pt x="2" y="327"/>
                    </a:lnTo>
                    <a:lnTo>
                      <a:pt x="2" y="270"/>
                    </a:lnTo>
                    <a:lnTo>
                      <a:pt x="2" y="209"/>
                    </a:lnTo>
                    <a:lnTo>
                      <a:pt x="3" y="148"/>
                    </a:lnTo>
                    <a:lnTo>
                      <a:pt x="3" y="92"/>
                    </a:lnTo>
                    <a:lnTo>
                      <a:pt x="3" y="46"/>
                    </a:lnTo>
                    <a:lnTo>
                      <a:pt x="4" y="13"/>
                    </a:lnTo>
                    <a:lnTo>
                      <a:pt x="4" y="0"/>
                    </a:lnTo>
                    <a:lnTo>
                      <a:pt x="6" y="7"/>
                    </a:lnTo>
                    <a:lnTo>
                      <a:pt x="6" y="36"/>
                    </a:lnTo>
                    <a:lnTo>
                      <a:pt x="7" y="84"/>
                    </a:lnTo>
                    <a:lnTo>
                      <a:pt x="7" y="150"/>
                    </a:lnTo>
                    <a:lnTo>
                      <a:pt x="8" y="229"/>
                    </a:lnTo>
                    <a:lnTo>
                      <a:pt x="8" y="311"/>
                    </a:lnTo>
                    <a:lnTo>
                      <a:pt x="10" y="394"/>
                    </a:lnTo>
                    <a:lnTo>
                      <a:pt x="10" y="473"/>
                    </a:lnTo>
                    <a:lnTo>
                      <a:pt x="10" y="541"/>
                    </a:lnTo>
                    <a:lnTo>
                      <a:pt x="11" y="599"/>
                    </a:lnTo>
                    <a:lnTo>
                      <a:pt x="11" y="644"/>
                    </a:lnTo>
                    <a:lnTo>
                      <a:pt x="11" y="677"/>
                    </a:lnTo>
                    <a:lnTo>
                      <a:pt x="12" y="700"/>
                    </a:lnTo>
                    <a:lnTo>
                      <a:pt x="12" y="713"/>
                    </a:lnTo>
                    <a:lnTo>
                      <a:pt x="12" y="722"/>
                    </a:lnTo>
                    <a:lnTo>
                      <a:pt x="12" y="727"/>
                    </a:lnTo>
                    <a:lnTo>
                      <a:pt x="12" y="727"/>
                    </a:lnTo>
                    <a:lnTo>
                      <a:pt x="14" y="726"/>
                    </a:lnTo>
                    <a:lnTo>
                      <a:pt x="14" y="713"/>
                    </a:lnTo>
                    <a:lnTo>
                      <a:pt x="14" y="700"/>
                    </a:lnTo>
                    <a:lnTo>
                      <a:pt x="14" y="677"/>
                    </a:lnTo>
                    <a:lnTo>
                      <a:pt x="15" y="645"/>
                    </a:lnTo>
                    <a:lnTo>
                      <a:pt x="15" y="600"/>
                    </a:lnTo>
                    <a:lnTo>
                      <a:pt x="16" y="544"/>
                    </a:lnTo>
                    <a:lnTo>
                      <a:pt x="16" y="476"/>
                    </a:lnTo>
                    <a:lnTo>
                      <a:pt x="16" y="398"/>
                    </a:lnTo>
                    <a:lnTo>
                      <a:pt x="16" y="317"/>
                    </a:lnTo>
                    <a:lnTo>
                      <a:pt x="18" y="235"/>
                    </a:lnTo>
                    <a:lnTo>
                      <a:pt x="18" y="160"/>
                    </a:lnTo>
                    <a:lnTo>
                      <a:pt x="19" y="96"/>
                    </a:lnTo>
                    <a:lnTo>
                      <a:pt x="19" y="50"/>
                    </a:lnTo>
                    <a:lnTo>
                      <a:pt x="20" y="23"/>
                    </a:lnTo>
                    <a:lnTo>
                      <a:pt x="20" y="16"/>
                    </a:lnTo>
                    <a:lnTo>
                      <a:pt x="22" y="31"/>
                    </a:lnTo>
                    <a:lnTo>
                      <a:pt x="22" y="64"/>
                    </a:lnTo>
                    <a:lnTo>
                      <a:pt x="23" y="111"/>
                    </a:lnTo>
                    <a:lnTo>
                      <a:pt x="23" y="166"/>
                    </a:lnTo>
                    <a:lnTo>
                      <a:pt x="24" y="225"/>
                    </a:lnTo>
                    <a:lnTo>
                      <a:pt x="24" y="285"/>
                    </a:lnTo>
                    <a:lnTo>
                      <a:pt x="24" y="341"/>
                    </a:lnTo>
                    <a:lnTo>
                      <a:pt x="24" y="390"/>
                    </a:lnTo>
                    <a:lnTo>
                      <a:pt x="24" y="434"/>
                    </a:lnTo>
                    <a:lnTo>
                      <a:pt x="26" y="468"/>
                    </a:lnTo>
                    <a:lnTo>
                      <a:pt x="26" y="526"/>
                    </a:lnTo>
                    <a:lnTo>
                      <a:pt x="26" y="536"/>
                    </a:lnTo>
                    <a:lnTo>
                      <a:pt x="26" y="603"/>
                    </a:lnTo>
                    <a:lnTo>
                      <a:pt x="27" y="633"/>
                    </a:lnTo>
                    <a:lnTo>
                      <a:pt x="27" y="665"/>
                    </a:lnTo>
                    <a:lnTo>
                      <a:pt x="27" y="693"/>
                    </a:lnTo>
                    <a:lnTo>
                      <a:pt x="28" y="715"/>
                    </a:lnTo>
                    <a:lnTo>
                      <a:pt x="28" y="727"/>
                    </a:lnTo>
                    <a:lnTo>
                      <a:pt x="30" y="724"/>
                    </a:lnTo>
                    <a:lnTo>
                      <a:pt x="30" y="707"/>
                    </a:lnTo>
                    <a:lnTo>
                      <a:pt x="30" y="669"/>
                    </a:lnTo>
                    <a:lnTo>
                      <a:pt x="31" y="616"/>
                    </a:lnTo>
                    <a:lnTo>
                      <a:pt x="31" y="547"/>
                    </a:lnTo>
                    <a:lnTo>
                      <a:pt x="31" y="466"/>
                    </a:lnTo>
                    <a:lnTo>
                      <a:pt x="32" y="381"/>
                    </a:lnTo>
                    <a:lnTo>
                      <a:pt x="32" y="295"/>
                    </a:lnTo>
                    <a:lnTo>
                      <a:pt x="34" y="217"/>
                    </a:lnTo>
                    <a:lnTo>
                      <a:pt x="34" y="148"/>
                    </a:lnTo>
                    <a:lnTo>
                      <a:pt x="35" y="96"/>
                    </a:lnTo>
                    <a:lnTo>
                      <a:pt x="35" y="59"/>
                    </a:lnTo>
                    <a:lnTo>
                      <a:pt x="36" y="39"/>
                    </a:lnTo>
                    <a:lnTo>
                      <a:pt x="36" y="32"/>
                    </a:lnTo>
                    <a:lnTo>
                      <a:pt x="38" y="39"/>
                    </a:lnTo>
                    <a:lnTo>
                      <a:pt x="38" y="54"/>
                    </a:lnTo>
                    <a:lnTo>
                      <a:pt x="38" y="75"/>
                    </a:lnTo>
                    <a:lnTo>
                      <a:pt x="38" y="96"/>
                    </a:lnTo>
                    <a:lnTo>
                      <a:pt x="39" y="118"/>
                    </a:lnTo>
                    <a:lnTo>
                      <a:pt x="39" y="156"/>
                    </a:lnTo>
                    <a:lnTo>
                      <a:pt x="39" y="160"/>
                    </a:lnTo>
                    <a:lnTo>
                      <a:pt x="39" y="207"/>
                    </a:lnTo>
                    <a:lnTo>
                      <a:pt x="39" y="237"/>
                    </a:lnTo>
                    <a:lnTo>
                      <a:pt x="39" y="277"/>
                    </a:lnTo>
                    <a:lnTo>
                      <a:pt x="40" y="325"/>
                    </a:lnTo>
                    <a:lnTo>
                      <a:pt x="40" y="380"/>
                    </a:lnTo>
                    <a:lnTo>
                      <a:pt x="40" y="441"/>
                    </a:lnTo>
                    <a:lnTo>
                      <a:pt x="42" y="506"/>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5" name="Freeform 5401"/>
              <p:cNvSpPr>
                <a:spLocks/>
              </p:cNvSpPr>
              <p:nvPr/>
            </p:nvSpPr>
            <p:spPr bwMode="auto">
              <a:xfrm>
                <a:off x="3617" y="2902"/>
                <a:ext cx="21" cy="341"/>
              </a:xfrm>
              <a:custGeom>
                <a:avLst/>
                <a:gdLst>
                  <a:gd name="T0" fmla="*/ 0 w 42"/>
                  <a:gd name="T1" fmla="*/ 521 h 682"/>
                  <a:gd name="T2" fmla="*/ 1 w 42"/>
                  <a:gd name="T3" fmla="*/ 629 h 682"/>
                  <a:gd name="T4" fmla="*/ 2 w 42"/>
                  <a:gd name="T5" fmla="*/ 680 h 682"/>
                  <a:gd name="T6" fmla="*/ 4 w 42"/>
                  <a:gd name="T7" fmla="*/ 649 h 682"/>
                  <a:gd name="T8" fmla="*/ 5 w 42"/>
                  <a:gd name="T9" fmla="*/ 545 h 682"/>
                  <a:gd name="T10" fmla="*/ 5 w 42"/>
                  <a:gd name="T11" fmla="*/ 399 h 682"/>
                  <a:gd name="T12" fmla="*/ 6 w 42"/>
                  <a:gd name="T13" fmla="*/ 255 h 682"/>
                  <a:gd name="T14" fmla="*/ 8 w 42"/>
                  <a:gd name="T15" fmla="*/ 141 h 682"/>
                  <a:gd name="T16" fmla="*/ 9 w 42"/>
                  <a:gd name="T17" fmla="*/ 68 h 682"/>
                  <a:gd name="T18" fmla="*/ 9 w 42"/>
                  <a:gd name="T19" fmla="*/ 14 h 682"/>
                  <a:gd name="T20" fmla="*/ 10 w 42"/>
                  <a:gd name="T21" fmla="*/ 1 h 682"/>
                  <a:gd name="T22" fmla="*/ 10 w 42"/>
                  <a:gd name="T23" fmla="*/ 2 h 682"/>
                  <a:gd name="T24" fmla="*/ 12 w 42"/>
                  <a:gd name="T25" fmla="*/ 32 h 682"/>
                  <a:gd name="T26" fmla="*/ 12 w 42"/>
                  <a:gd name="T27" fmla="*/ 104 h 682"/>
                  <a:gd name="T28" fmla="*/ 13 w 42"/>
                  <a:gd name="T29" fmla="*/ 227 h 682"/>
                  <a:gd name="T30" fmla="*/ 14 w 42"/>
                  <a:gd name="T31" fmla="*/ 384 h 682"/>
                  <a:gd name="T32" fmla="*/ 16 w 42"/>
                  <a:gd name="T33" fmla="*/ 538 h 682"/>
                  <a:gd name="T34" fmla="*/ 17 w 42"/>
                  <a:gd name="T35" fmla="*/ 646 h 682"/>
                  <a:gd name="T36" fmla="*/ 18 w 42"/>
                  <a:gd name="T37" fmla="*/ 681 h 682"/>
                  <a:gd name="T38" fmla="*/ 18 w 42"/>
                  <a:gd name="T39" fmla="*/ 643 h 682"/>
                  <a:gd name="T40" fmla="*/ 20 w 42"/>
                  <a:gd name="T41" fmla="*/ 561 h 682"/>
                  <a:gd name="T42" fmla="*/ 21 w 42"/>
                  <a:gd name="T43" fmla="*/ 463 h 682"/>
                  <a:gd name="T44" fmla="*/ 22 w 42"/>
                  <a:gd name="T45" fmla="*/ 378 h 682"/>
                  <a:gd name="T46" fmla="*/ 22 w 42"/>
                  <a:gd name="T47" fmla="*/ 301 h 682"/>
                  <a:gd name="T48" fmla="*/ 24 w 42"/>
                  <a:gd name="T49" fmla="*/ 205 h 682"/>
                  <a:gd name="T50" fmla="*/ 24 w 42"/>
                  <a:gd name="T51" fmla="*/ 132 h 682"/>
                  <a:gd name="T52" fmla="*/ 25 w 42"/>
                  <a:gd name="T53" fmla="*/ 61 h 682"/>
                  <a:gd name="T54" fmla="*/ 26 w 42"/>
                  <a:gd name="T55" fmla="*/ 18 h 682"/>
                  <a:gd name="T56" fmla="*/ 26 w 42"/>
                  <a:gd name="T57" fmla="*/ 34 h 682"/>
                  <a:gd name="T58" fmla="*/ 28 w 42"/>
                  <a:gd name="T59" fmla="*/ 120 h 682"/>
                  <a:gd name="T60" fmla="*/ 29 w 42"/>
                  <a:gd name="T61" fmla="*/ 263 h 682"/>
                  <a:gd name="T62" fmla="*/ 30 w 42"/>
                  <a:gd name="T63" fmla="*/ 424 h 682"/>
                  <a:gd name="T64" fmla="*/ 32 w 42"/>
                  <a:gd name="T65" fmla="*/ 562 h 682"/>
                  <a:gd name="T66" fmla="*/ 33 w 42"/>
                  <a:gd name="T67" fmla="*/ 649 h 682"/>
                  <a:gd name="T68" fmla="*/ 33 w 42"/>
                  <a:gd name="T69" fmla="*/ 682 h 682"/>
                  <a:gd name="T70" fmla="*/ 34 w 42"/>
                  <a:gd name="T71" fmla="*/ 676 h 682"/>
                  <a:gd name="T72" fmla="*/ 34 w 42"/>
                  <a:gd name="T73" fmla="*/ 639 h 682"/>
                  <a:gd name="T74" fmla="*/ 36 w 42"/>
                  <a:gd name="T75" fmla="*/ 589 h 682"/>
                  <a:gd name="T76" fmla="*/ 36 w 42"/>
                  <a:gd name="T77" fmla="*/ 533 h 682"/>
                  <a:gd name="T78" fmla="*/ 37 w 42"/>
                  <a:gd name="T79" fmla="*/ 443 h 682"/>
                  <a:gd name="T80" fmla="*/ 38 w 42"/>
                  <a:gd name="T81" fmla="*/ 324 h 682"/>
                  <a:gd name="T82" fmla="*/ 40 w 42"/>
                  <a:gd name="T83" fmla="*/ 192 h 682"/>
                  <a:gd name="T84" fmla="*/ 41 w 42"/>
                  <a:gd name="T85" fmla="*/ 84 h 682"/>
                  <a:gd name="T86" fmla="*/ 41 w 42"/>
                  <a:gd name="T87" fmla="*/ 33 h 682"/>
                  <a:gd name="T88" fmla="*/ 42 w 42"/>
                  <a:gd name="T89" fmla="*/ 61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82">
                    <a:moveTo>
                      <a:pt x="0" y="456"/>
                    </a:moveTo>
                    <a:lnTo>
                      <a:pt x="0" y="521"/>
                    </a:lnTo>
                    <a:lnTo>
                      <a:pt x="1" y="579"/>
                    </a:lnTo>
                    <a:lnTo>
                      <a:pt x="1" y="629"/>
                    </a:lnTo>
                    <a:lnTo>
                      <a:pt x="2" y="663"/>
                    </a:lnTo>
                    <a:lnTo>
                      <a:pt x="2" y="680"/>
                    </a:lnTo>
                    <a:lnTo>
                      <a:pt x="4" y="674"/>
                    </a:lnTo>
                    <a:lnTo>
                      <a:pt x="4" y="649"/>
                    </a:lnTo>
                    <a:lnTo>
                      <a:pt x="4" y="605"/>
                    </a:lnTo>
                    <a:lnTo>
                      <a:pt x="5" y="545"/>
                    </a:lnTo>
                    <a:lnTo>
                      <a:pt x="5" y="474"/>
                    </a:lnTo>
                    <a:lnTo>
                      <a:pt x="5" y="399"/>
                    </a:lnTo>
                    <a:lnTo>
                      <a:pt x="6" y="324"/>
                    </a:lnTo>
                    <a:lnTo>
                      <a:pt x="6" y="255"/>
                    </a:lnTo>
                    <a:lnTo>
                      <a:pt x="8" y="193"/>
                    </a:lnTo>
                    <a:lnTo>
                      <a:pt x="8" y="141"/>
                    </a:lnTo>
                    <a:lnTo>
                      <a:pt x="8" y="98"/>
                    </a:lnTo>
                    <a:lnTo>
                      <a:pt x="9" y="68"/>
                    </a:lnTo>
                    <a:lnTo>
                      <a:pt x="9" y="45"/>
                    </a:lnTo>
                    <a:lnTo>
                      <a:pt x="9" y="14"/>
                    </a:lnTo>
                    <a:lnTo>
                      <a:pt x="10" y="10"/>
                    </a:lnTo>
                    <a:lnTo>
                      <a:pt x="10" y="1"/>
                    </a:lnTo>
                    <a:lnTo>
                      <a:pt x="10" y="0"/>
                    </a:lnTo>
                    <a:lnTo>
                      <a:pt x="10" y="2"/>
                    </a:lnTo>
                    <a:lnTo>
                      <a:pt x="12" y="12"/>
                    </a:lnTo>
                    <a:lnTo>
                      <a:pt x="12" y="32"/>
                    </a:lnTo>
                    <a:lnTo>
                      <a:pt x="12" y="61"/>
                    </a:lnTo>
                    <a:lnTo>
                      <a:pt x="12" y="104"/>
                    </a:lnTo>
                    <a:lnTo>
                      <a:pt x="13" y="160"/>
                    </a:lnTo>
                    <a:lnTo>
                      <a:pt x="13" y="227"/>
                    </a:lnTo>
                    <a:lnTo>
                      <a:pt x="14" y="304"/>
                    </a:lnTo>
                    <a:lnTo>
                      <a:pt x="14" y="384"/>
                    </a:lnTo>
                    <a:lnTo>
                      <a:pt x="16" y="464"/>
                    </a:lnTo>
                    <a:lnTo>
                      <a:pt x="16" y="538"/>
                    </a:lnTo>
                    <a:lnTo>
                      <a:pt x="17" y="599"/>
                    </a:lnTo>
                    <a:lnTo>
                      <a:pt x="17" y="646"/>
                    </a:lnTo>
                    <a:lnTo>
                      <a:pt x="18" y="673"/>
                    </a:lnTo>
                    <a:lnTo>
                      <a:pt x="18" y="681"/>
                    </a:lnTo>
                    <a:lnTo>
                      <a:pt x="18" y="670"/>
                    </a:lnTo>
                    <a:lnTo>
                      <a:pt x="18" y="643"/>
                    </a:lnTo>
                    <a:lnTo>
                      <a:pt x="20" y="606"/>
                    </a:lnTo>
                    <a:lnTo>
                      <a:pt x="20" y="561"/>
                    </a:lnTo>
                    <a:lnTo>
                      <a:pt x="21" y="511"/>
                    </a:lnTo>
                    <a:lnTo>
                      <a:pt x="21" y="463"/>
                    </a:lnTo>
                    <a:lnTo>
                      <a:pt x="21" y="418"/>
                    </a:lnTo>
                    <a:lnTo>
                      <a:pt x="22" y="378"/>
                    </a:lnTo>
                    <a:lnTo>
                      <a:pt x="22" y="319"/>
                    </a:lnTo>
                    <a:lnTo>
                      <a:pt x="22" y="301"/>
                    </a:lnTo>
                    <a:lnTo>
                      <a:pt x="22" y="236"/>
                    </a:lnTo>
                    <a:lnTo>
                      <a:pt x="24" y="205"/>
                    </a:lnTo>
                    <a:lnTo>
                      <a:pt x="24" y="171"/>
                    </a:lnTo>
                    <a:lnTo>
                      <a:pt x="24" y="132"/>
                    </a:lnTo>
                    <a:lnTo>
                      <a:pt x="25" y="94"/>
                    </a:lnTo>
                    <a:lnTo>
                      <a:pt x="25" y="61"/>
                    </a:lnTo>
                    <a:lnTo>
                      <a:pt x="25" y="33"/>
                    </a:lnTo>
                    <a:lnTo>
                      <a:pt x="26" y="18"/>
                    </a:lnTo>
                    <a:lnTo>
                      <a:pt x="26" y="17"/>
                    </a:lnTo>
                    <a:lnTo>
                      <a:pt x="26" y="34"/>
                    </a:lnTo>
                    <a:lnTo>
                      <a:pt x="28" y="69"/>
                    </a:lnTo>
                    <a:lnTo>
                      <a:pt x="28" y="120"/>
                    </a:lnTo>
                    <a:lnTo>
                      <a:pt x="29" y="187"/>
                    </a:lnTo>
                    <a:lnTo>
                      <a:pt x="29" y="263"/>
                    </a:lnTo>
                    <a:lnTo>
                      <a:pt x="30" y="344"/>
                    </a:lnTo>
                    <a:lnTo>
                      <a:pt x="30" y="424"/>
                    </a:lnTo>
                    <a:lnTo>
                      <a:pt x="32" y="499"/>
                    </a:lnTo>
                    <a:lnTo>
                      <a:pt x="32" y="562"/>
                    </a:lnTo>
                    <a:lnTo>
                      <a:pt x="33" y="613"/>
                    </a:lnTo>
                    <a:lnTo>
                      <a:pt x="33" y="649"/>
                    </a:lnTo>
                    <a:lnTo>
                      <a:pt x="33" y="672"/>
                    </a:lnTo>
                    <a:lnTo>
                      <a:pt x="33" y="682"/>
                    </a:lnTo>
                    <a:lnTo>
                      <a:pt x="34" y="682"/>
                    </a:lnTo>
                    <a:lnTo>
                      <a:pt x="34" y="676"/>
                    </a:lnTo>
                    <a:lnTo>
                      <a:pt x="34" y="663"/>
                    </a:lnTo>
                    <a:lnTo>
                      <a:pt x="34" y="639"/>
                    </a:lnTo>
                    <a:lnTo>
                      <a:pt x="36" y="630"/>
                    </a:lnTo>
                    <a:lnTo>
                      <a:pt x="36" y="589"/>
                    </a:lnTo>
                    <a:lnTo>
                      <a:pt x="36" y="565"/>
                    </a:lnTo>
                    <a:lnTo>
                      <a:pt x="36" y="533"/>
                    </a:lnTo>
                    <a:lnTo>
                      <a:pt x="37" y="492"/>
                    </a:lnTo>
                    <a:lnTo>
                      <a:pt x="37" y="443"/>
                    </a:lnTo>
                    <a:lnTo>
                      <a:pt x="37" y="387"/>
                    </a:lnTo>
                    <a:lnTo>
                      <a:pt x="38" y="324"/>
                    </a:lnTo>
                    <a:lnTo>
                      <a:pt x="38" y="257"/>
                    </a:lnTo>
                    <a:lnTo>
                      <a:pt x="40" y="192"/>
                    </a:lnTo>
                    <a:lnTo>
                      <a:pt x="40" y="132"/>
                    </a:lnTo>
                    <a:lnTo>
                      <a:pt x="41" y="84"/>
                    </a:lnTo>
                    <a:lnTo>
                      <a:pt x="41" y="49"/>
                    </a:lnTo>
                    <a:lnTo>
                      <a:pt x="41" y="33"/>
                    </a:lnTo>
                    <a:lnTo>
                      <a:pt x="42" y="37"/>
                    </a:lnTo>
                    <a:lnTo>
                      <a:pt x="42" y="6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6" name="Freeform 5402"/>
              <p:cNvSpPr>
                <a:spLocks/>
              </p:cNvSpPr>
              <p:nvPr/>
            </p:nvSpPr>
            <p:spPr bwMode="auto">
              <a:xfrm>
                <a:off x="3638" y="2926"/>
                <a:ext cx="22" cy="320"/>
              </a:xfrm>
              <a:custGeom>
                <a:avLst/>
                <a:gdLst>
                  <a:gd name="T0" fmla="*/ 2 w 43"/>
                  <a:gd name="T1" fmla="*/ 53 h 639"/>
                  <a:gd name="T2" fmla="*/ 3 w 43"/>
                  <a:gd name="T3" fmla="*/ 171 h 639"/>
                  <a:gd name="T4" fmla="*/ 4 w 43"/>
                  <a:gd name="T5" fmla="*/ 369 h 639"/>
                  <a:gd name="T6" fmla="*/ 6 w 43"/>
                  <a:gd name="T7" fmla="*/ 472 h 639"/>
                  <a:gd name="T8" fmla="*/ 6 w 43"/>
                  <a:gd name="T9" fmla="*/ 540 h 639"/>
                  <a:gd name="T10" fmla="*/ 6 w 43"/>
                  <a:gd name="T11" fmla="*/ 576 h 639"/>
                  <a:gd name="T12" fmla="*/ 7 w 43"/>
                  <a:gd name="T13" fmla="*/ 614 h 639"/>
                  <a:gd name="T14" fmla="*/ 7 w 43"/>
                  <a:gd name="T15" fmla="*/ 633 h 639"/>
                  <a:gd name="T16" fmla="*/ 8 w 43"/>
                  <a:gd name="T17" fmla="*/ 632 h 639"/>
                  <a:gd name="T18" fmla="*/ 8 w 43"/>
                  <a:gd name="T19" fmla="*/ 592 h 639"/>
                  <a:gd name="T20" fmla="*/ 10 w 43"/>
                  <a:gd name="T21" fmla="*/ 498 h 639"/>
                  <a:gd name="T22" fmla="*/ 11 w 43"/>
                  <a:gd name="T23" fmla="*/ 359 h 639"/>
                  <a:gd name="T24" fmla="*/ 12 w 43"/>
                  <a:gd name="T25" fmla="*/ 206 h 639"/>
                  <a:gd name="T26" fmla="*/ 14 w 43"/>
                  <a:gd name="T27" fmla="*/ 77 h 639"/>
                  <a:gd name="T28" fmla="*/ 15 w 43"/>
                  <a:gd name="T29" fmla="*/ 8 h 639"/>
                  <a:gd name="T30" fmla="*/ 16 w 43"/>
                  <a:gd name="T31" fmla="*/ 7 h 639"/>
                  <a:gd name="T32" fmla="*/ 16 w 43"/>
                  <a:gd name="T33" fmla="*/ 59 h 639"/>
                  <a:gd name="T34" fmla="*/ 18 w 43"/>
                  <a:gd name="T35" fmla="*/ 135 h 639"/>
                  <a:gd name="T36" fmla="*/ 19 w 43"/>
                  <a:gd name="T37" fmla="*/ 210 h 639"/>
                  <a:gd name="T38" fmla="*/ 19 w 43"/>
                  <a:gd name="T39" fmla="*/ 263 h 639"/>
                  <a:gd name="T40" fmla="*/ 19 w 43"/>
                  <a:gd name="T41" fmla="*/ 321 h 639"/>
                  <a:gd name="T42" fmla="*/ 20 w 43"/>
                  <a:gd name="T43" fmla="*/ 377 h 639"/>
                  <a:gd name="T44" fmla="*/ 20 w 43"/>
                  <a:gd name="T45" fmla="*/ 456 h 639"/>
                  <a:gd name="T46" fmla="*/ 22 w 43"/>
                  <a:gd name="T47" fmla="*/ 544 h 639"/>
                  <a:gd name="T48" fmla="*/ 22 w 43"/>
                  <a:gd name="T49" fmla="*/ 614 h 639"/>
                  <a:gd name="T50" fmla="*/ 23 w 43"/>
                  <a:gd name="T51" fmla="*/ 637 h 639"/>
                  <a:gd name="T52" fmla="*/ 24 w 43"/>
                  <a:gd name="T53" fmla="*/ 593 h 639"/>
                  <a:gd name="T54" fmla="*/ 26 w 43"/>
                  <a:gd name="T55" fmla="*/ 484 h 639"/>
                  <a:gd name="T56" fmla="*/ 27 w 43"/>
                  <a:gd name="T57" fmla="*/ 338 h 639"/>
                  <a:gd name="T58" fmla="*/ 28 w 43"/>
                  <a:gd name="T59" fmla="*/ 196 h 639"/>
                  <a:gd name="T60" fmla="*/ 30 w 43"/>
                  <a:gd name="T61" fmla="*/ 91 h 639"/>
                  <a:gd name="T62" fmla="*/ 30 w 43"/>
                  <a:gd name="T63" fmla="*/ 33 h 639"/>
                  <a:gd name="T64" fmla="*/ 31 w 43"/>
                  <a:gd name="T65" fmla="*/ 16 h 639"/>
                  <a:gd name="T66" fmla="*/ 32 w 43"/>
                  <a:gd name="T67" fmla="*/ 27 h 639"/>
                  <a:gd name="T68" fmla="*/ 32 w 43"/>
                  <a:gd name="T69" fmla="*/ 35 h 639"/>
                  <a:gd name="T70" fmla="*/ 32 w 43"/>
                  <a:gd name="T71" fmla="*/ 39 h 639"/>
                  <a:gd name="T72" fmla="*/ 32 w 43"/>
                  <a:gd name="T73" fmla="*/ 73 h 639"/>
                  <a:gd name="T74" fmla="*/ 34 w 43"/>
                  <a:gd name="T75" fmla="*/ 130 h 639"/>
                  <a:gd name="T76" fmla="*/ 35 w 43"/>
                  <a:gd name="T77" fmla="*/ 220 h 639"/>
                  <a:gd name="T78" fmla="*/ 35 w 43"/>
                  <a:gd name="T79" fmla="*/ 343 h 639"/>
                  <a:gd name="T80" fmla="*/ 36 w 43"/>
                  <a:gd name="T81" fmla="*/ 477 h 639"/>
                  <a:gd name="T82" fmla="*/ 38 w 43"/>
                  <a:gd name="T83" fmla="*/ 588 h 639"/>
                  <a:gd name="T84" fmla="*/ 39 w 43"/>
                  <a:gd name="T85" fmla="*/ 639 h 639"/>
                  <a:gd name="T86" fmla="*/ 40 w 43"/>
                  <a:gd name="T87" fmla="*/ 617 h 639"/>
                  <a:gd name="T88" fmla="*/ 42 w 43"/>
                  <a:gd name="T89" fmla="*/ 533 h 639"/>
                  <a:gd name="T90" fmla="*/ 43 w 43"/>
                  <a:gd name="T91" fmla="*/ 418 h 639"/>
                  <a:gd name="T92" fmla="*/ 43 w 43"/>
                  <a:gd name="T93" fmla="*/ 30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639">
                    <a:moveTo>
                      <a:pt x="0" y="12"/>
                    </a:moveTo>
                    <a:lnTo>
                      <a:pt x="2" y="53"/>
                    </a:lnTo>
                    <a:lnTo>
                      <a:pt x="2" y="108"/>
                    </a:lnTo>
                    <a:lnTo>
                      <a:pt x="3" y="171"/>
                    </a:lnTo>
                    <a:lnTo>
                      <a:pt x="4" y="306"/>
                    </a:lnTo>
                    <a:lnTo>
                      <a:pt x="4" y="369"/>
                    </a:lnTo>
                    <a:lnTo>
                      <a:pt x="4" y="425"/>
                    </a:lnTo>
                    <a:lnTo>
                      <a:pt x="6" y="472"/>
                    </a:lnTo>
                    <a:lnTo>
                      <a:pt x="6" y="510"/>
                    </a:lnTo>
                    <a:lnTo>
                      <a:pt x="6" y="540"/>
                    </a:lnTo>
                    <a:lnTo>
                      <a:pt x="6" y="561"/>
                    </a:lnTo>
                    <a:lnTo>
                      <a:pt x="6" y="576"/>
                    </a:lnTo>
                    <a:lnTo>
                      <a:pt x="6" y="605"/>
                    </a:lnTo>
                    <a:lnTo>
                      <a:pt x="7" y="614"/>
                    </a:lnTo>
                    <a:lnTo>
                      <a:pt x="7" y="625"/>
                    </a:lnTo>
                    <a:lnTo>
                      <a:pt x="7" y="633"/>
                    </a:lnTo>
                    <a:lnTo>
                      <a:pt x="7" y="636"/>
                    </a:lnTo>
                    <a:lnTo>
                      <a:pt x="8" y="632"/>
                    </a:lnTo>
                    <a:lnTo>
                      <a:pt x="8" y="617"/>
                    </a:lnTo>
                    <a:lnTo>
                      <a:pt x="8" y="592"/>
                    </a:lnTo>
                    <a:lnTo>
                      <a:pt x="10" y="552"/>
                    </a:lnTo>
                    <a:lnTo>
                      <a:pt x="10" y="498"/>
                    </a:lnTo>
                    <a:lnTo>
                      <a:pt x="11" y="433"/>
                    </a:lnTo>
                    <a:lnTo>
                      <a:pt x="11" y="359"/>
                    </a:lnTo>
                    <a:lnTo>
                      <a:pt x="12" y="282"/>
                    </a:lnTo>
                    <a:lnTo>
                      <a:pt x="12" y="206"/>
                    </a:lnTo>
                    <a:lnTo>
                      <a:pt x="14" y="136"/>
                    </a:lnTo>
                    <a:lnTo>
                      <a:pt x="14" y="77"/>
                    </a:lnTo>
                    <a:lnTo>
                      <a:pt x="14" y="35"/>
                    </a:lnTo>
                    <a:lnTo>
                      <a:pt x="15" y="8"/>
                    </a:lnTo>
                    <a:lnTo>
                      <a:pt x="15" y="0"/>
                    </a:lnTo>
                    <a:lnTo>
                      <a:pt x="16" y="7"/>
                    </a:lnTo>
                    <a:lnTo>
                      <a:pt x="16" y="28"/>
                    </a:lnTo>
                    <a:lnTo>
                      <a:pt x="16" y="59"/>
                    </a:lnTo>
                    <a:lnTo>
                      <a:pt x="18" y="96"/>
                    </a:lnTo>
                    <a:lnTo>
                      <a:pt x="18" y="135"/>
                    </a:lnTo>
                    <a:lnTo>
                      <a:pt x="18" y="174"/>
                    </a:lnTo>
                    <a:lnTo>
                      <a:pt x="19" y="210"/>
                    </a:lnTo>
                    <a:lnTo>
                      <a:pt x="19" y="239"/>
                    </a:lnTo>
                    <a:lnTo>
                      <a:pt x="19" y="263"/>
                    </a:lnTo>
                    <a:lnTo>
                      <a:pt x="19" y="281"/>
                    </a:lnTo>
                    <a:lnTo>
                      <a:pt x="19" y="321"/>
                    </a:lnTo>
                    <a:lnTo>
                      <a:pt x="20" y="345"/>
                    </a:lnTo>
                    <a:lnTo>
                      <a:pt x="20" y="377"/>
                    </a:lnTo>
                    <a:lnTo>
                      <a:pt x="20" y="414"/>
                    </a:lnTo>
                    <a:lnTo>
                      <a:pt x="20" y="456"/>
                    </a:lnTo>
                    <a:lnTo>
                      <a:pt x="20" y="500"/>
                    </a:lnTo>
                    <a:lnTo>
                      <a:pt x="22" y="544"/>
                    </a:lnTo>
                    <a:lnTo>
                      <a:pt x="22" y="582"/>
                    </a:lnTo>
                    <a:lnTo>
                      <a:pt x="22" y="614"/>
                    </a:lnTo>
                    <a:lnTo>
                      <a:pt x="23" y="633"/>
                    </a:lnTo>
                    <a:lnTo>
                      <a:pt x="23" y="637"/>
                    </a:lnTo>
                    <a:lnTo>
                      <a:pt x="24" y="624"/>
                    </a:lnTo>
                    <a:lnTo>
                      <a:pt x="24" y="593"/>
                    </a:lnTo>
                    <a:lnTo>
                      <a:pt x="26" y="545"/>
                    </a:lnTo>
                    <a:lnTo>
                      <a:pt x="26" y="484"/>
                    </a:lnTo>
                    <a:lnTo>
                      <a:pt x="27" y="413"/>
                    </a:lnTo>
                    <a:lnTo>
                      <a:pt x="27" y="338"/>
                    </a:lnTo>
                    <a:lnTo>
                      <a:pt x="28" y="264"/>
                    </a:lnTo>
                    <a:lnTo>
                      <a:pt x="28" y="196"/>
                    </a:lnTo>
                    <a:lnTo>
                      <a:pt x="28" y="138"/>
                    </a:lnTo>
                    <a:lnTo>
                      <a:pt x="30" y="91"/>
                    </a:lnTo>
                    <a:lnTo>
                      <a:pt x="30" y="56"/>
                    </a:lnTo>
                    <a:lnTo>
                      <a:pt x="30" y="33"/>
                    </a:lnTo>
                    <a:lnTo>
                      <a:pt x="31" y="20"/>
                    </a:lnTo>
                    <a:lnTo>
                      <a:pt x="31" y="16"/>
                    </a:lnTo>
                    <a:lnTo>
                      <a:pt x="31" y="21"/>
                    </a:lnTo>
                    <a:lnTo>
                      <a:pt x="32" y="27"/>
                    </a:lnTo>
                    <a:lnTo>
                      <a:pt x="32" y="31"/>
                    </a:lnTo>
                    <a:lnTo>
                      <a:pt x="32" y="35"/>
                    </a:lnTo>
                    <a:lnTo>
                      <a:pt x="32" y="36"/>
                    </a:lnTo>
                    <a:lnTo>
                      <a:pt x="32" y="39"/>
                    </a:lnTo>
                    <a:lnTo>
                      <a:pt x="32" y="47"/>
                    </a:lnTo>
                    <a:lnTo>
                      <a:pt x="32" y="73"/>
                    </a:lnTo>
                    <a:lnTo>
                      <a:pt x="34" y="97"/>
                    </a:lnTo>
                    <a:lnTo>
                      <a:pt x="34" y="130"/>
                    </a:lnTo>
                    <a:lnTo>
                      <a:pt x="34" y="171"/>
                    </a:lnTo>
                    <a:lnTo>
                      <a:pt x="35" y="220"/>
                    </a:lnTo>
                    <a:lnTo>
                      <a:pt x="35" y="279"/>
                    </a:lnTo>
                    <a:lnTo>
                      <a:pt x="35" y="343"/>
                    </a:lnTo>
                    <a:lnTo>
                      <a:pt x="35" y="411"/>
                    </a:lnTo>
                    <a:lnTo>
                      <a:pt x="36" y="477"/>
                    </a:lnTo>
                    <a:lnTo>
                      <a:pt x="36" y="538"/>
                    </a:lnTo>
                    <a:lnTo>
                      <a:pt x="38" y="588"/>
                    </a:lnTo>
                    <a:lnTo>
                      <a:pt x="38" y="623"/>
                    </a:lnTo>
                    <a:lnTo>
                      <a:pt x="39" y="639"/>
                    </a:lnTo>
                    <a:lnTo>
                      <a:pt x="39" y="637"/>
                    </a:lnTo>
                    <a:lnTo>
                      <a:pt x="40" y="617"/>
                    </a:lnTo>
                    <a:lnTo>
                      <a:pt x="40" y="581"/>
                    </a:lnTo>
                    <a:lnTo>
                      <a:pt x="42" y="533"/>
                    </a:lnTo>
                    <a:lnTo>
                      <a:pt x="42" y="477"/>
                    </a:lnTo>
                    <a:lnTo>
                      <a:pt x="43" y="418"/>
                    </a:lnTo>
                    <a:lnTo>
                      <a:pt x="43" y="361"/>
                    </a:lnTo>
                    <a:lnTo>
                      <a:pt x="43" y="306"/>
                    </a:lnTo>
                    <a:lnTo>
                      <a:pt x="43" y="258"/>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7" name="Freeform 5403"/>
              <p:cNvSpPr>
                <a:spLocks/>
              </p:cNvSpPr>
              <p:nvPr/>
            </p:nvSpPr>
            <p:spPr bwMode="auto">
              <a:xfrm>
                <a:off x="3660" y="2943"/>
                <a:ext cx="20" cy="306"/>
              </a:xfrm>
              <a:custGeom>
                <a:avLst/>
                <a:gdLst>
                  <a:gd name="T0" fmla="*/ 1 w 42"/>
                  <a:gd name="T1" fmla="*/ 185 h 612"/>
                  <a:gd name="T2" fmla="*/ 1 w 42"/>
                  <a:gd name="T3" fmla="*/ 126 h 612"/>
                  <a:gd name="T4" fmla="*/ 1 w 42"/>
                  <a:gd name="T5" fmla="*/ 95 h 612"/>
                  <a:gd name="T6" fmla="*/ 3 w 42"/>
                  <a:gd name="T7" fmla="*/ 69 h 612"/>
                  <a:gd name="T8" fmla="*/ 3 w 42"/>
                  <a:gd name="T9" fmla="*/ 22 h 612"/>
                  <a:gd name="T10" fmla="*/ 4 w 42"/>
                  <a:gd name="T11" fmla="*/ 0 h 612"/>
                  <a:gd name="T12" fmla="*/ 5 w 42"/>
                  <a:gd name="T13" fmla="*/ 11 h 612"/>
                  <a:gd name="T14" fmla="*/ 5 w 42"/>
                  <a:gd name="T15" fmla="*/ 73 h 612"/>
                  <a:gd name="T16" fmla="*/ 7 w 42"/>
                  <a:gd name="T17" fmla="*/ 186 h 612"/>
                  <a:gd name="T18" fmla="*/ 8 w 42"/>
                  <a:gd name="T19" fmla="*/ 333 h 612"/>
                  <a:gd name="T20" fmla="*/ 9 w 42"/>
                  <a:gd name="T21" fmla="*/ 475 h 612"/>
                  <a:gd name="T22" fmla="*/ 11 w 42"/>
                  <a:gd name="T23" fmla="*/ 572 h 612"/>
                  <a:gd name="T24" fmla="*/ 12 w 42"/>
                  <a:gd name="T25" fmla="*/ 610 h 612"/>
                  <a:gd name="T26" fmla="*/ 14 w 42"/>
                  <a:gd name="T27" fmla="*/ 592 h 612"/>
                  <a:gd name="T28" fmla="*/ 14 w 42"/>
                  <a:gd name="T29" fmla="*/ 541 h 612"/>
                  <a:gd name="T30" fmla="*/ 15 w 42"/>
                  <a:gd name="T31" fmla="*/ 484 h 612"/>
                  <a:gd name="T32" fmla="*/ 15 w 42"/>
                  <a:gd name="T33" fmla="*/ 439 h 612"/>
                  <a:gd name="T34" fmla="*/ 15 w 42"/>
                  <a:gd name="T35" fmla="*/ 404 h 612"/>
                  <a:gd name="T36" fmla="*/ 15 w 42"/>
                  <a:gd name="T37" fmla="*/ 336 h 612"/>
                  <a:gd name="T38" fmla="*/ 16 w 42"/>
                  <a:gd name="T39" fmla="*/ 258 h 612"/>
                  <a:gd name="T40" fmla="*/ 18 w 42"/>
                  <a:gd name="T41" fmla="*/ 163 h 612"/>
                  <a:gd name="T42" fmla="*/ 19 w 42"/>
                  <a:gd name="T43" fmla="*/ 75 h 612"/>
                  <a:gd name="T44" fmla="*/ 19 w 42"/>
                  <a:gd name="T45" fmla="*/ 20 h 612"/>
                  <a:gd name="T46" fmla="*/ 20 w 42"/>
                  <a:gd name="T47" fmla="*/ 27 h 612"/>
                  <a:gd name="T48" fmla="*/ 22 w 42"/>
                  <a:gd name="T49" fmla="*/ 102 h 612"/>
                  <a:gd name="T50" fmla="*/ 23 w 42"/>
                  <a:gd name="T51" fmla="*/ 226 h 612"/>
                  <a:gd name="T52" fmla="*/ 24 w 42"/>
                  <a:gd name="T53" fmla="*/ 364 h 612"/>
                  <a:gd name="T54" fmla="*/ 26 w 42"/>
                  <a:gd name="T55" fmla="*/ 481 h 612"/>
                  <a:gd name="T56" fmla="*/ 27 w 42"/>
                  <a:gd name="T57" fmla="*/ 560 h 612"/>
                  <a:gd name="T58" fmla="*/ 27 w 42"/>
                  <a:gd name="T59" fmla="*/ 599 h 612"/>
                  <a:gd name="T60" fmla="*/ 28 w 42"/>
                  <a:gd name="T61" fmla="*/ 611 h 612"/>
                  <a:gd name="T62" fmla="*/ 28 w 42"/>
                  <a:gd name="T63" fmla="*/ 611 h 612"/>
                  <a:gd name="T64" fmla="*/ 28 w 42"/>
                  <a:gd name="T65" fmla="*/ 604 h 612"/>
                  <a:gd name="T66" fmla="*/ 30 w 42"/>
                  <a:gd name="T67" fmla="*/ 581 h 612"/>
                  <a:gd name="T68" fmla="*/ 30 w 42"/>
                  <a:gd name="T69" fmla="*/ 529 h 612"/>
                  <a:gd name="T70" fmla="*/ 31 w 42"/>
                  <a:gd name="T71" fmla="*/ 441 h 612"/>
                  <a:gd name="T72" fmla="*/ 32 w 42"/>
                  <a:gd name="T73" fmla="*/ 320 h 612"/>
                  <a:gd name="T74" fmla="*/ 32 w 42"/>
                  <a:gd name="T75" fmla="*/ 187 h 612"/>
                  <a:gd name="T76" fmla="*/ 34 w 42"/>
                  <a:gd name="T77" fmla="*/ 82 h 612"/>
                  <a:gd name="T78" fmla="*/ 36 w 42"/>
                  <a:gd name="T79" fmla="*/ 32 h 612"/>
                  <a:gd name="T80" fmla="*/ 36 w 42"/>
                  <a:gd name="T81" fmla="*/ 82 h 612"/>
                  <a:gd name="T82" fmla="*/ 38 w 42"/>
                  <a:gd name="T83" fmla="*/ 174 h 612"/>
                  <a:gd name="T84" fmla="*/ 39 w 42"/>
                  <a:gd name="T85" fmla="*/ 276 h 612"/>
                  <a:gd name="T86" fmla="*/ 40 w 42"/>
                  <a:gd name="T87" fmla="*/ 362 h 612"/>
                  <a:gd name="T88" fmla="*/ 40 w 42"/>
                  <a:gd name="T89" fmla="*/ 425 h 612"/>
                  <a:gd name="T90" fmla="*/ 40 w 42"/>
                  <a:gd name="T91" fmla="*/ 460 h 612"/>
                  <a:gd name="T92" fmla="*/ 42 w 42"/>
                  <a:gd name="T93" fmla="*/ 49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612">
                    <a:moveTo>
                      <a:pt x="0" y="225"/>
                    </a:moveTo>
                    <a:lnTo>
                      <a:pt x="1" y="185"/>
                    </a:lnTo>
                    <a:lnTo>
                      <a:pt x="1" y="151"/>
                    </a:lnTo>
                    <a:lnTo>
                      <a:pt x="1" y="126"/>
                    </a:lnTo>
                    <a:lnTo>
                      <a:pt x="1" y="107"/>
                    </a:lnTo>
                    <a:lnTo>
                      <a:pt x="1" y="95"/>
                    </a:lnTo>
                    <a:lnTo>
                      <a:pt x="1" y="79"/>
                    </a:lnTo>
                    <a:lnTo>
                      <a:pt x="3" y="69"/>
                    </a:lnTo>
                    <a:lnTo>
                      <a:pt x="3" y="38"/>
                    </a:lnTo>
                    <a:lnTo>
                      <a:pt x="3" y="22"/>
                    </a:lnTo>
                    <a:lnTo>
                      <a:pt x="3" y="8"/>
                    </a:lnTo>
                    <a:lnTo>
                      <a:pt x="4" y="0"/>
                    </a:lnTo>
                    <a:lnTo>
                      <a:pt x="4" y="0"/>
                    </a:lnTo>
                    <a:lnTo>
                      <a:pt x="5" y="11"/>
                    </a:lnTo>
                    <a:lnTo>
                      <a:pt x="5" y="34"/>
                    </a:lnTo>
                    <a:lnTo>
                      <a:pt x="5" y="73"/>
                    </a:lnTo>
                    <a:lnTo>
                      <a:pt x="7" y="123"/>
                    </a:lnTo>
                    <a:lnTo>
                      <a:pt x="7" y="186"/>
                    </a:lnTo>
                    <a:lnTo>
                      <a:pt x="7" y="258"/>
                    </a:lnTo>
                    <a:lnTo>
                      <a:pt x="8" y="333"/>
                    </a:lnTo>
                    <a:lnTo>
                      <a:pt x="8" y="408"/>
                    </a:lnTo>
                    <a:lnTo>
                      <a:pt x="9" y="475"/>
                    </a:lnTo>
                    <a:lnTo>
                      <a:pt x="9" y="531"/>
                    </a:lnTo>
                    <a:lnTo>
                      <a:pt x="11" y="572"/>
                    </a:lnTo>
                    <a:lnTo>
                      <a:pt x="11" y="599"/>
                    </a:lnTo>
                    <a:lnTo>
                      <a:pt x="12" y="610"/>
                    </a:lnTo>
                    <a:lnTo>
                      <a:pt x="12" y="607"/>
                    </a:lnTo>
                    <a:lnTo>
                      <a:pt x="14" y="592"/>
                    </a:lnTo>
                    <a:lnTo>
                      <a:pt x="14" y="569"/>
                    </a:lnTo>
                    <a:lnTo>
                      <a:pt x="14" y="541"/>
                    </a:lnTo>
                    <a:lnTo>
                      <a:pt x="15" y="512"/>
                    </a:lnTo>
                    <a:lnTo>
                      <a:pt x="15" y="484"/>
                    </a:lnTo>
                    <a:lnTo>
                      <a:pt x="15" y="459"/>
                    </a:lnTo>
                    <a:lnTo>
                      <a:pt x="15" y="439"/>
                    </a:lnTo>
                    <a:lnTo>
                      <a:pt x="15" y="424"/>
                    </a:lnTo>
                    <a:lnTo>
                      <a:pt x="15" y="404"/>
                    </a:lnTo>
                    <a:lnTo>
                      <a:pt x="15" y="388"/>
                    </a:lnTo>
                    <a:lnTo>
                      <a:pt x="15" y="336"/>
                    </a:lnTo>
                    <a:lnTo>
                      <a:pt x="16" y="301"/>
                    </a:lnTo>
                    <a:lnTo>
                      <a:pt x="16" y="258"/>
                    </a:lnTo>
                    <a:lnTo>
                      <a:pt x="16" y="213"/>
                    </a:lnTo>
                    <a:lnTo>
                      <a:pt x="18" y="163"/>
                    </a:lnTo>
                    <a:lnTo>
                      <a:pt x="18" y="117"/>
                    </a:lnTo>
                    <a:lnTo>
                      <a:pt x="19" y="75"/>
                    </a:lnTo>
                    <a:lnTo>
                      <a:pt x="19" y="40"/>
                    </a:lnTo>
                    <a:lnTo>
                      <a:pt x="19" y="20"/>
                    </a:lnTo>
                    <a:lnTo>
                      <a:pt x="20" y="15"/>
                    </a:lnTo>
                    <a:lnTo>
                      <a:pt x="20" y="27"/>
                    </a:lnTo>
                    <a:lnTo>
                      <a:pt x="22" y="56"/>
                    </a:lnTo>
                    <a:lnTo>
                      <a:pt x="22" y="102"/>
                    </a:lnTo>
                    <a:lnTo>
                      <a:pt x="22" y="159"/>
                    </a:lnTo>
                    <a:lnTo>
                      <a:pt x="23" y="226"/>
                    </a:lnTo>
                    <a:lnTo>
                      <a:pt x="23" y="296"/>
                    </a:lnTo>
                    <a:lnTo>
                      <a:pt x="24" y="364"/>
                    </a:lnTo>
                    <a:lnTo>
                      <a:pt x="24" y="428"/>
                    </a:lnTo>
                    <a:lnTo>
                      <a:pt x="26" y="481"/>
                    </a:lnTo>
                    <a:lnTo>
                      <a:pt x="26" y="525"/>
                    </a:lnTo>
                    <a:lnTo>
                      <a:pt x="27" y="560"/>
                    </a:lnTo>
                    <a:lnTo>
                      <a:pt x="27" y="584"/>
                    </a:lnTo>
                    <a:lnTo>
                      <a:pt x="27" y="599"/>
                    </a:lnTo>
                    <a:lnTo>
                      <a:pt x="27" y="608"/>
                    </a:lnTo>
                    <a:lnTo>
                      <a:pt x="28" y="611"/>
                    </a:lnTo>
                    <a:lnTo>
                      <a:pt x="28" y="612"/>
                    </a:lnTo>
                    <a:lnTo>
                      <a:pt x="28" y="611"/>
                    </a:lnTo>
                    <a:lnTo>
                      <a:pt x="28" y="611"/>
                    </a:lnTo>
                    <a:lnTo>
                      <a:pt x="28" y="604"/>
                    </a:lnTo>
                    <a:lnTo>
                      <a:pt x="30" y="595"/>
                    </a:lnTo>
                    <a:lnTo>
                      <a:pt x="30" y="581"/>
                    </a:lnTo>
                    <a:lnTo>
                      <a:pt x="30" y="560"/>
                    </a:lnTo>
                    <a:lnTo>
                      <a:pt x="30" y="529"/>
                    </a:lnTo>
                    <a:lnTo>
                      <a:pt x="30" y="489"/>
                    </a:lnTo>
                    <a:lnTo>
                      <a:pt x="31" y="441"/>
                    </a:lnTo>
                    <a:lnTo>
                      <a:pt x="31" y="384"/>
                    </a:lnTo>
                    <a:lnTo>
                      <a:pt x="32" y="320"/>
                    </a:lnTo>
                    <a:lnTo>
                      <a:pt x="32" y="253"/>
                    </a:lnTo>
                    <a:lnTo>
                      <a:pt x="32" y="187"/>
                    </a:lnTo>
                    <a:lnTo>
                      <a:pt x="34" y="129"/>
                    </a:lnTo>
                    <a:lnTo>
                      <a:pt x="34" y="82"/>
                    </a:lnTo>
                    <a:lnTo>
                      <a:pt x="36" y="31"/>
                    </a:lnTo>
                    <a:lnTo>
                      <a:pt x="36" y="32"/>
                    </a:lnTo>
                    <a:lnTo>
                      <a:pt x="36" y="51"/>
                    </a:lnTo>
                    <a:lnTo>
                      <a:pt x="36" y="82"/>
                    </a:lnTo>
                    <a:lnTo>
                      <a:pt x="38" y="125"/>
                    </a:lnTo>
                    <a:lnTo>
                      <a:pt x="38" y="174"/>
                    </a:lnTo>
                    <a:lnTo>
                      <a:pt x="39" y="225"/>
                    </a:lnTo>
                    <a:lnTo>
                      <a:pt x="39" y="276"/>
                    </a:lnTo>
                    <a:lnTo>
                      <a:pt x="39" y="322"/>
                    </a:lnTo>
                    <a:lnTo>
                      <a:pt x="40" y="362"/>
                    </a:lnTo>
                    <a:lnTo>
                      <a:pt x="40" y="397"/>
                    </a:lnTo>
                    <a:lnTo>
                      <a:pt x="40" y="425"/>
                    </a:lnTo>
                    <a:lnTo>
                      <a:pt x="40" y="445"/>
                    </a:lnTo>
                    <a:lnTo>
                      <a:pt x="40" y="460"/>
                    </a:lnTo>
                    <a:lnTo>
                      <a:pt x="42" y="468"/>
                    </a:lnTo>
                    <a:lnTo>
                      <a:pt x="42" y="49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8" name="Freeform 5404"/>
              <p:cNvSpPr>
                <a:spLocks/>
              </p:cNvSpPr>
              <p:nvPr/>
            </p:nvSpPr>
            <p:spPr bwMode="auto">
              <a:xfrm>
                <a:off x="3680" y="2967"/>
                <a:ext cx="21" cy="286"/>
              </a:xfrm>
              <a:custGeom>
                <a:avLst/>
                <a:gdLst>
                  <a:gd name="T0" fmla="*/ 0 w 41"/>
                  <a:gd name="T1" fmla="*/ 462 h 573"/>
                  <a:gd name="T2" fmla="*/ 0 w 41"/>
                  <a:gd name="T3" fmla="*/ 506 h 573"/>
                  <a:gd name="T4" fmla="*/ 1 w 41"/>
                  <a:gd name="T5" fmla="*/ 551 h 573"/>
                  <a:gd name="T6" fmla="*/ 2 w 41"/>
                  <a:gd name="T7" fmla="*/ 569 h 573"/>
                  <a:gd name="T8" fmla="*/ 2 w 41"/>
                  <a:gd name="T9" fmla="*/ 543 h 573"/>
                  <a:gd name="T10" fmla="*/ 4 w 41"/>
                  <a:gd name="T11" fmla="*/ 458 h 573"/>
                  <a:gd name="T12" fmla="*/ 5 w 41"/>
                  <a:gd name="T13" fmla="*/ 331 h 573"/>
                  <a:gd name="T14" fmla="*/ 6 w 41"/>
                  <a:gd name="T15" fmla="*/ 191 h 573"/>
                  <a:gd name="T16" fmla="*/ 8 w 41"/>
                  <a:gd name="T17" fmla="*/ 76 h 573"/>
                  <a:gd name="T18" fmla="*/ 9 w 41"/>
                  <a:gd name="T19" fmla="*/ 12 h 573"/>
                  <a:gd name="T20" fmla="*/ 9 w 41"/>
                  <a:gd name="T21" fmla="*/ 0 h 573"/>
                  <a:gd name="T22" fmla="*/ 10 w 41"/>
                  <a:gd name="T23" fmla="*/ 26 h 573"/>
                  <a:gd name="T24" fmla="*/ 12 w 41"/>
                  <a:gd name="T25" fmla="*/ 66 h 573"/>
                  <a:gd name="T26" fmla="*/ 12 w 41"/>
                  <a:gd name="T27" fmla="*/ 112 h 573"/>
                  <a:gd name="T28" fmla="*/ 12 w 41"/>
                  <a:gd name="T29" fmla="*/ 163 h 573"/>
                  <a:gd name="T30" fmla="*/ 13 w 41"/>
                  <a:gd name="T31" fmla="*/ 222 h 573"/>
                  <a:gd name="T32" fmla="*/ 13 w 41"/>
                  <a:gd name="T33" fmla="*/ 307 h 573"/>
                  <a:gd name="T34" fmla="*/ 14 w 41"/>
                  <a:gd name="T35" fmla="*/ 410 h 573"/>
                  <a:gd name="T36" fmla="*/ 16 w 41"/>
                  <a:gd name="T37" fmla="*/ 505 h 573"/>
                  <a:gd name="T38" fmla="*/ 17 w 41"/>
                  <a:gd name="T39" fmla="*/ 564 h 573"/>
                  <a:gd name="T40" fmla="*/ 18 w 41"/>
                  <a:gd name="T41" fmla="*/ 563 h 573"/>
                  <a:gd name="T42" fmla="*/ 20 w 41"/>
                  <a:gd name="T43" fmla="*/ 494 h 573"/>
                  <a:gd name="T44" fmla="*/ 21 w 41"/>
                  <a:gd name="T45" fmla="*/ 381 h 573"/>
                  <a:gd name="T46" fmla="*/ 22 w 41"/>
                  <a:gd name="T47" fmla="*/ 257 h 573"/>
                  <a:gd name="T48" fmla="*/ 22 w 41"/>
                  <a:gd name="T49" fmla="*/ 152 h 573"/>
                  <a:gd name="T50" fmla="*/ 24 w 41"/>
                  <a:gd name="T51" fmla="*/ 79 h 573"/>
                  <a:gd name="T52" fmla="*/ 24 w 41"/>
                  <a:gd name="T53" fmla="*/ 40 h 573"/>
                  <a:gd name="T54" fmla="*/ 25 w 41"/>
                  <a:gd name="T55" fmla="*/ 20 h 573"/>
                  <a:gd name="T56" fmla="*/ 25 w 41"/>
                  <a:gd name="T57" fmla="*/ 17 h 573"/>
                  <a:gd name="T58" fmla="*/ 25 w 41"/>
                  <a:gd name="T59" fmla="*/ 15 h 573"/>
                  <a:gd name="T60" fmla="*/ 26 w 41"/>
                  <a:gd name="T61" fmla="*/ 32 h 573"/>
                  <a:gd name="T62" fmla="*/ 26 w 41"/>
                  <a:gd name="T63" fmla="*/ 79 h 573"/>
                  <a:gd name="T64" fmla="*/ 28 w 41"/>
                  <a:gd name="T65" fmla="*/ 167 h 573"/>
                  <a:gd name="T66" fmla="*/ 29 w 41"/>
                  <a:gd name="T67" fmla="*/ 287 h 573"/>
                  <a:gd name="T68" fmla="*/ 30 w 41"/>
                  <a:gd name="T69" fmla="*/ 417 h 573"/>
                  <a:gd name="T70" fmla="*/ 32 w 41"/>
                  <a:gd name="T71" fmla="*/ 522 h 573"/>
                  <a:gd name="T72" fmla="*/ 33 w 41"/>
                  <a:gd name="T73" fmla="*/ 572 h 573"/>
                  <a:gd name="T74" fmla="*/ 34 w 41"/>
                  <a:gd name="T75" fmla="*/ 559 h 573"/>
                  <a:gd name="T76" fmla="*/ 36 w 41"/>
                  <a:gd name="T77" fmla="*/ 498 h 573"/>
                  <a:gd name="T78" fmla="*/ 36 w 41"/>
                  <a:gd name="T79" fmla="*/ 416 h 573"/>
                  <a:gd name="T80" fmla="*/ 37 w 41"/>
                  <a:gd name="T81" fmla="*/ 337 h 573"/>
                  <a:gd name="T82" fmla="*/ 37 w 41"/>
                  <a:gd name="T83" fmla="*/ 277 h 573"/>
                  <a:gd name="T84" fmla="*/ 38 w 41"/>
                  <a:gd name="T85" fmla="*/ 241 h 573"/>
                  <a:gd name="T86" fmla="*/ 38 w 41"/>
                  <a:gd name="T87" fmla="*/ 229 h 573"/>
                  <a:gd name="T88" fmla="*/ 38 w 41"/>
                  <a:gd name="T89" fmla="*/ 188 h 573"/>
                  <a:gd name="T90" fmla="*/ 38 w 41"/>
                  <a:gd name="T91" fmla="*/ 108 h 573"/>
                  <a:gd name="T92" fmla="*/ 40 w 41"/>
                  <a:gd name="T93" fmla="*/ 55 h 573"/>
                  <a:gd name="T94" fmla="*/ 41 w 41"/>
                  <a:gd name="T95" fmla="*/ 30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573">
                    <a:moveTo>
                      <a:pt x="0" y="445"/>
                    </a:moveTo>
                    <a:lnTo>
                      <a:pt x="0" y="462"/>
                    </a:lnTo>
                    <a:lnTo>
                      <a:pt x="0" y="484"/>
                    </a:lnTo>
                    <a:lnTo>
                      <a:pt x="0" y="506"/>
                    </a:lnTo>
                    <a:lnTo>
                      <a:pt x="1" y="529"/>
                    </a:lnTo>
                    <a:lnTo>
                      <a:pt x="1" y="551"/>
                    </a:lnTo>
                    <a:lnTo>
                      <a:pt x="1" y="564"/>
                    </a:lnTo>
                    <a:lnTo>
                      <a:pt x="2" y="569"/>
                    </a:lnTo>
                    <a:lnTo>
                      <a:pt x="2" y="563"/>
                    </a:lnTo>
                    <a:lnTo>
                      <a:pt x="2" y="543"/>
                    </a:lnTo>
                    <a:lnTo>
                      <a:pt x="4" y="506"/>
                    </a:lnTo>
                    <a:lnTo>
                      <a:pt x="4" y="458"/>
                    </a:lnTo>
                    <a:lnTo>
                      <a:pt x="5" y="398"/>
                    </a:lnTo>
                    <a:lnTo>
                      <a:pt x="5" y="331"/>
                    </a:lnTo>
                    <a:lnTo>
                      <a:pt x="6" y="261"/>
                    </a:lnTo>
                    <a:lnTo>
                      <a:pt x="6" y="191"/>
                    </a:lnTo>
                    <a:lnTo>
                      <a:pt x="8" y="128"/>
                    </a:lnTo>
                    <a:lnTo>
                      <a:pt x="8" y="76"/>
                    </a:lnTo>
                    <a:lnTo>
                      <a:pt x="9" y="38"/>
                    </a:lnTo>
                    <a:lnTo>
                      <a:pt x="9" y="12"/>
                    </a:lnTo>
                    <a:lnTo>
                      <a:pt x="9" y="0"/>
                    </a:lnTo>
                    <a:lnTo>
                      <a:pt x="9" y="0"/>
                    </a:lnTo>
                    <a:lnTo>
                      <a:pt x="10" y="9"/>
                    </a:lnTo>
                    <a:lnTo>
                      <a:pt x="10" y="26"/>
                    </a:lnTo>
                    <a:lnTo>
                      <a:pt x="10" y="44"/>
                    </a:lnTo>
                    <a:lnTo>
                      <a:pt x="12" y="66"/>
                    </a:lnTo>
                    <a:lnTo>
                      <a:pt x="12" y="102"/>
                    </a:lnTo>
                    <a:lnTo>
                      <a:pt x="12" y="112"/>
                    </a:lnTo>
                    <a:lnTo>
                      <a:pt x="12" y="120"/>
                    </a:lnTo>
                    <a:lnTo>
                      <a:pt x="12" y="163"/>
                    </a:lnTo>
                    <a:lnTo>
                      <a:pt x="13" y="190"/>
                    </a:lnTo>
                    <a:lnTo>
                      <a:pt x="13" y="222"/>
                    </a:lnTo>
                    <a:lnTo>
                      <a:pt x="13" y="262"/>
                    </a:lnTo>
                    <a:lnTo>
                      <a:pt x="13" y="307"/>
                    </a:lnTo>
                    <a:lnTo>
                      <a:pt x="14" y="358"/>
                    </a:lnTo>
                    <a:lnTo>
                      <a:pt x="14" y="410"/>
                    </a:lnTo>
                    <a:lnTo>
                      <a:pt x="16" y="460"/>
                    </a:lnTo>
                    <a:lnTo>
                      <a:pt x="16" y="505"/>
                    </a:lnTo>
                    <a:lnTo>
                      <a:pt x="17" y="541"/>
                    </a:lnTo>
                    <a:lnTo>
                      <a:pt x="17" y="564"/>
                    </a:lnTo>
                    <a:lnTo>
                      <a:pt x="17" y="572"/>
                    </a:lnTo>
                    <a:lnTo>
                      <a:pt x="18" y="563"/>
                    </a:lnTo>
                    <a:lnTo>
                      <a:pt x="18" y="536"/>
                    </a:lnTo>
                    <a:lnTo>
                      <a:pt x="20" y="494"/>
                    </a:lnTo>
                    <a:lnTo>
                      <a:pt x="20" y="441"/>
                    </a:lnTo>
                    <a:lnTo>
                      <a:pt x="21" y="381"/>
                    </a:lnTo>
                    <a:lnTo>
                      <a:pt x="21" y="319"/>
                    </a:lnTo>
                    <a:lnTo>
                      <a:pt x="22" y="257"/>
                    </a:lnTo>
                    <a:lnTo>
                      <a:pt x="22" y="201"/>
                    </a:lnTo>
                    <a:lnTo>
                      <a:pt x="22" y="152"/>
                    </a:lnTo>
                    <a:lnTo>
                      <a:pt x="24" y="111"/>
                    </a:lnTo>
                    <a:lnTo>
                      <a:pt x="24" y="79"/>
                    </a:lnTo>
                    <a:lnTo>
                      <a:pt x="24" y="58"/>
                    </a:lnTo>
                    <a:lnTo>
                      <a:pt x="24" y="40"/>
                    </a:lnTo>
                    <a:lnTo>
                      <a:pt x="24" y="24"/>
                    </a:lnTo>
                    <a:lnTo>
                      <a:pt x="25" y="20"/>
                    </a:lnTo>
                    <a:lnTo>
                      <a:pt x="25" y="19"/>
                    </a:lnTo>
                    <a:lnTo>
                      <a:pt x="25" y="17"/>
                    </a:lnTo>
                    <a:lnTo>
                      <a:pt x="25" y="13"/>
                    </a:lnTo>
                    <a:lnTo>
                      <a:pt x="25" y="15"/>
                    </a:lnTo>
                    <a:lnTo>
                      <a:pt x="25" y="20"/>
                    </a:lnTo>
                    <a:lnTo>
                      <a:pt x="26" y="32"/>
                    </a:lnTo>
                    <a:lnTo>
                      <a:pt x="26" y="51"/>
                    </a:lnTo>
                    <a:lnTo>
                      <a:pt x="26" y="79"/>
                    </a:lnTo>
                    <a:lnTo>
                      <a:pt x="28" y="118"/>
                    </a:lnTo>
                    <a:lnTo>
                      <a:pt x="28" y="167"/>
                    </a:lnTo>
                    <a:lnTo>
                      <a:pt x="29" y="225"/>
                    </a:lnTo>
                    <a:lnTo>
                      <a:pt x="29" y="287"/>
                    </a:lnTo>
                    <a:lnTo>
                      <a:pt x="30" y="353"/>
                    </a:lnTo>
                    <a:lnTo>
                      <a:pt x="30" y="417"/>
                    </a:lnTo>
                    <a:lnTo>
                      <a:pt x="32" y="476"/>
                    </a:lnTo>
                    <a:lnTo>
                      <a:pt x="32" y="522"/>
                    </a:lnTo>
                    <a:lnTo>
                      <a:pt x="32" y="556"/>
                    </a:lnTo>
                    <a:lnTo>
                      <a:pt x="33" y="572"/>
                    </a:lnTo>
                    <a:lnTo>
                      <a:pt x="33" y="573"/>
                    </a:lnTo>
                    <a:lnTo>
                      <a:pt x="34" y="559"/>
                    </a:lnTo>
                    <a:lnTo>
                      <a:pt x="34" y="533"/>
                    </a:lnTo>
                    <a:lnTo>
                      <a:pt x="36" y="498"/>
                    </a:lnTo>
                    <a:lnTo>
                      <a:pt x="36" y="457"/>
                    </a:lnTo>
                    <a:lnTo>
                      <a:pt x="36" y="416"/>
                    </a:lnTo>
                    <a:lnTo>
                      <a:pt x="37" y="374"/>
                    </a:lnTo>
                    <a:lnTo>
                      <a:pt x="37" y="337"/>
                    </a:lnTo>
                    <a:lnTo>
                      <a:pt x="37" y="303"/>
                    </a:lnTo>
                    <a:lnTo>
                      <a:pt x="37" y="277"/>
                    </a:lnTo>
                    <a:lnTo>
                      <a:pt x="38" y="255"/>
                    </a:lnTo>
                    <a:lnTo>
                      <a:pt x="38" y="241"/>
                    </a:lnTo>
                    <a:lnTo>
                      <a:pt x="38" y="234"/>
                    </a:lnTo>
                    <a:lnTo>
                      <a:pt x="38" y="229"/>
                    </a:lnTo>
                    <a:lnTo>
                      <a:pt x="38" y="207"/>
                    </a:lnTo>
                    <a:lnTo>
                      <a:pt x="38" y="188"/>
                    </a:lnTo>
                    <a:lnTo>
                      <a:pt x="38" y="136"/>
                    </a:lnTo>
                    <a:lnTo>
                      <a:pt x="38" y="108"/>
                    </a:lnTo>
                    <a:lnTo>
                      <a:pt x="40" y="79"/>
                    </a:lnTo>
                    <a:lnTo>
                      <a:pt x="40" y="55"/>
                    </a:lnTo>
                    <a:lnTo>
                      <a:pt x="40" y="38"/>
                    </a:lnTo>
                    <a:lnTo>
                      <a:pt x="41" y="30"/>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9" name="Freeform 5405"/>
              <p:cNvSpPr>
                <a:spLocks/>
              </p:cNvSpPr>
              <p:nvPr/>
            </p:nvSpPr>
            <p:spPr bwMode="auto">
              <a:xfrm>
                <a:off x="3701" y="2981"/>
                <a:ext cx="21" cy="277"/>
              </a:xfrm>
              <a:custGeom>
                <a:avLst/>
                <a:gdLst>
                  <a:gd name="T0" fmla="*/ 0 w 43"/>
                  <a:gd name="T1" fmla="*/ 5 h 553"/>
                  <a:gd name="T2" fmla="*/ 1 w 43"/>
                  <a:gd name="T3" fmla="*/ 56 h 553"/>
                  <a:gd name="T4" fmla="*/ 3 w 43"/>
                  <a:gd name="T5" fmla="*/ 160 h 553"/>
                  <a:gd name="T6" fmla="*/ 4 w 43"/>
                  <a:gd name="T7" fmla="*/ 292 h 553"/>
                  <a:gd name="T8" fmla="*/ 5 w 43"/>
                  <a:gd name="T9" fmla="*/ 416 h 553"/>
                  <a:gd name="T10" fmla="*/ 7 w 43"/>
                  <a:gd name="T11" fmla="*/ 503 h 553"/>
                  <a:gd name="T12" fmla="*/ 7 w 43"/>
                  <a:gd name="T13" fmla="*/ 543 h 553"/>
                  <a:gd name="T14" fmla="*/ 8 w 43"/>
                  <a:gd name="T15" fmla="*/ 545 h 553"/>
                  <a:gd name="T16" fmla="*/ 9 w 43"/>
                  <a:gd name="T17" fmla="*/ 523 h 553"/>
                  <a:gd name="T18" fmla="*/ 9 w 43"/>
                  <a:gd name="T19" fmla="*/ 500 h 553"/>
                  <a:gd name="T20" fmla="*/ 9 w 43"/>
                  <a:gd name="T21" fmla="*/ 487 h 553"/>
                  <a:gd name="T22" fmla="*/ 9 w 43"/>
                  <a:gd name="T23" fmla="*/ 470 h 553"/>
                  <a:gd name="T24" fmla="*/ 11 w 43"/>
                  <a:gd name="T25" fmla="*/ 434 h 553"/>
                  <a:gd name="T26" fmla="*/ 11 w 43"/>
                  <a:gd name="T27" fmla="*/ 371 h 553"/>
                  <a:gd name="T28" fmla="*/ 12 w 43"/>
                  <a:gd name="T29" fmla="*/ 283 h 553"/>
                  <a:gd name="T30" fmla="*/ 12 w 43"/>
                  <a:gd name="T31" fmla="*/ 177 h 553"/>
                  <a:gd name="T32" fmla="*/ 13 w 43"/>
                  <a:gd name="T33" fmla="*/ 81 h 553"/>
                  <a:gd name="T34" fmla="*/ 15 w 43"/>
                  <a:gd name="T35" fmla="*/ 22 h 553"/>
                  <a:gd name="T36" fmla="*/ 16 w 43"/>
                  <a:gd name="T37" fmla="*/ 24 h 553"/>
                  <a:gd name="T38" fmla="*/ 17 w 43"/>
                  <a:gd name="T39" fmla="*/ 86 h 553"/>
                  <a:gd name="T40" fmla="*/ 19 w 43"/>
                  <a:gd name="T41" fmla="*/ 189 h 553"/>
                  <a:gd name="T42" fmla="*/ 20 w 43"/>
                  <a:gd name="T43" fmla="*/ 301 h 553"/>
                  <a:gd name="T44" fmla="*/ 20 w 43"/>
                  <a:gd name="T45" fmla="*/ 398 h 553"/>
                  <a:gd name="T46" fmla="*/ 21 w 43"/>
                  <a:gd name="T47" fmla="*/ 464 h 553"/>
                  <a:gd name="T48" fmla="*/ 23 w 43"/>
                  <a:gd name="T49" fmla="*/ 514 h 553"/>
                  <a:gd name="T50" fmla="*/ 23 w 43"/>
                  <a:gd name="T51" fmla="*/ 525 h 553"/>
                  <a:gd name="T52" fmla="*/ 23 w 43"/>
                  <a:gd name="T53" fmla="*/ 534 h 553"/>
                  <a:gd name="T54" fmla="*/ 23 w 43"/>
                  <a:gd name="T55" fmla="*/ 547 h 553"/>
                  <a:gd name="T56" fmla="*/ 24 w 43"/>
                  <a:gd name="T57" fmla="*/ 550 h 553"/>
                  <a:gd name="T58" fmla="*/ 25 w 43"/>
                  <a:gd name="T59" fmla="*/ 527 h 553"/>
                  <a:gd name="T60" fmla="*/ 25 w 43"/>
                  <a:gd name="T61" fmla="*/ 466 h 553"/>
                  <a:gd name="T62" fmla="*/ 27 w 43"/>
                  <a:gd name="T63" fmla="*/ 364 h 553"/>
                  <a:gd name="T64" fmla="*/ 28 w 43"/>
                  <a:gd name="T65" fmla="*/ 240 h 553"/>
                  <a:gd name="T66" fmla="*/ 29 w 43"/>
                  <a:gd name="T67" fmla="*/ 122 h 553"/>
                  <a:gd name="T68" fmla="*/ 31 w 43"/>
                  <a:gd name="T69" fmla="*/ 49 h 553"/>
                  <a:gd name="T70" fmla="*/ 32 w 43"/>
                  <a:gd name="T71" fmla="*/ 30 h 553"/>
                  <a:gd name="T72" fmla="*/ 33 w 43"/>
                  <a:gd name="T73" fmla="*/ 62 h 553"/>
                  <a:gd name="T74" fmla="*/ 33 w 43"/>
                  <a:gd name="T75" fmla="*/ 125 h 553"/>
                  <a:gd name="T76" fmla="*/ 35 w 43"/>
                  <a:gd name="T77" fmla="*/ 192 h 553"/>
                  <a:gd name="T78" fmla="*/ 35 w 43"/>
                  <a:gd name="T79" fmla="*/ 247 h 553"/>
                  <a:gd name="T80" fmla="*/ 35 w 43"/>
                  <a:gd name="T81" fmla="*/ 281 h 553"/>
                  <a:gd name="T82" fmla="*/ 35 w 43"/>
                  <a:gd name="T83" fmla="*/ 301 h 553"/>
                  <a:gd name="T84" fmla="*/ 36 w 43"/>
                  <a:gd name="T85" fmla="*/ 360 h 553"/>
                  <a:gd name="T86" fmla="*/ 36 w 43"/>
                  <a:gd name="T87" fmla="*/ 424 h 553"/>
                  <a:gd name="T88" fmla="*/ 37 w 43"/>
                  <a:gd name="T89" fmla="*/ 491 h 553"/>
                  <a:gd name="T90" fmla="*/ 39 w 43"/>
                  <a:gd name="T91" fmla="*/ 542 h 553"/>
                  <a:gd name="T92" fmla="*/ 40 w 43"/>
                  <a:gd name="T93" fmla="*/ 551 h 553"/>
                  <a:gd name="T94" fmla="*/ 41 w 43"/>
                  <a:gd name="T95" fmla="*/ 506 h 553"/>
                  <a:gd name="T96" fmla="*/ 41 w 43"/>
                  <a:gd name="T97" fmla="*/ 410 h 553"/>
                  <a:gd name="T98" fmla="*/ 43 w 43"/>
                  <a:gd name="T99" fmla="*/ 28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 h="553">
                    <a:moveTo>
                      <a:pt x="0" y="0"/>
                    </a:moveTo>
                    <a:lnTo>
                      <a:pt x="0" y="5"/>
                    </a:lnTo>
                    <a:lnTo>
                      <a:pt x="1" y="22"/>
                    </a:lnTo>
                    <a:lnTo>
                      <a:pt x="1" y="56"/>
                    </a:lnTo>
                    <a:lnTo>
                      <a:pt x="3" y="102"/>
                    </a:lnTo>
                    <a:lnTo>
                      <a:pt x="3" y="160"/>
                    </a:lnTo>
                    <a:lnTo>
                      <a:pt x="4" y="224"/>
                    </a:lnTo>
                    <a:lnTo>
                      <a:pt x="4" y="292"/>
                    </a:lnTo>
                    <a:lnTo>
                      <a:pt x="5" y="358"/>
                    </a:lnTo>
                    <a:lnTo>
                      <a:pt x="5" y="416"/>
                    </a:lnTo>
                    <a:lnTo>
                      <a:pt x="5" y="466"/>
                    </a:lnTo>
                    <a:lnTo>
                      <a:pt x="7" y="503"/>
                    </a:lnTo>
                    <a:lnTo>
                      <a:pt x="7" y="530"/>
                    </a:lnTo>
                    <a:lnTo>
                      <a:pt x="7" y="543"/>
                    </a:lnTo>
                    <a:lnTo>
                      <a:pt x="8" y="549"/>
                    </a:lnTo>
                    <a:lnTo>
                      <a:pt x="8" y="545"/>
                    </a:lnTo>
                    <a:lnTo>
                      <a:pt x="8" y="535"/>
                    </a:lnTo>
                    <a:lnTo>
                      <a:pt x="9" y="523"/>
                    </a:lnTo>
                    <a:lnTo>
                      <a:pt x="9" y="513"/>
                    </a:lnTo>
                    <a:lnTo>
                      <a:pt x="9" y="500"/>
                    </a:lnTo>
                    <a:lnTo>
                      <a:pt x="9" y="492"/>
                    </a:lnTo>
                    <a:lnTo>
                      <a:pt x="9" y="487"/>
                    </a:lnTo>
                    <a:lnTo>
                      <a:pt x="9" y="484"/>
                    </a:lnTo>
                    <a:lnTo>
                      <a:pt x="9" y="470"/>
                    </a:lnTo>
                    <a:lnTo>
                      <a:pt x="11" y="454"/>
                    </a:lnTo>
                    <a:lnTo>
                      <a:pt x="11" y="434"/>
                    </a:lnTo>
                    <a:lnTo>
                      <a:pt x="11" y="406"/>
                    </a:lnTo>
                    <a:lnTo>
                      <a:pt x="11" y="371"/>
                    </a:lnTo>
                    <a:lnTo>
                      <a:pt x="12" y="329"/>
                    </a:lnTo>
                    <a:lnTo>
                      <a:pt x="12" y="283"/>
                    </a:lnTo>
                    <a:lnTo>
                      <a:pt x="12" y="231"/>
                    </a:lnTo>
                    <a:lnTo>
                      <a:pt x="12" y="177"/>
                    </a:lnTo>
                    <a:lnTo>
                      <a:pt x="13" y="126"/>
                    </a:lnTo>
                    <a:lnTo>
                      <a:pt x="13" y="81"/>
                    </a:lnTo>
                    <a:lnTo>
                      <a:pt x="15" y="45"/>
                    </a:lnTo>
                    <a:lnTo>
                      <a:pt x="15" y="22"/>
                    </a:lnTo>
                    <a:lnTo>
                      <a:pt x="16" y="14"/>
                    </a:lnTo>
                    <a:lnTo>
                      <a:pt x="16" y="24"/>
                    </a:lnTo>
                    <a:lnTo>
                      <a:pt x="17" y="48"/>
                    </a:lnTo>
                    <a:lnTo>
                      <a:pt x="17" y="86"/>
                    </a:lnTo>
                    <a:lnTo>
                      <a:pt x="19" y="134"/>
                    </a:lnTo>
                    <a:lnTo>
                      <a:pt x="19" y="189"/>
                    </a:lnTo>
                    <a:lnTo>
                      <a:pt x="20" y="247"/>
                    </a:lnTo>
                    <a:lnTo>
                      <a:pt x="20" y="301"/>
                    </a:lnTo>
                    <a:lnTo>
                      <a:pt x="20" y="354"/>
                    </a:lnTo>
                    <a:lnTo>
                      <a:pt x="20" y="398"/>
                    </a:lnTo>
                    <a:lnTo>
                      <a:pt x="21" y="435"/>
                    </a:lnTo>
                    <a:lnTo>
                      <a:pt x="21" y="464"/>
                    </a:lnTo>
                    <a:lnTo>
                      <a:pt x="21" y="503"/>
                    </a:lnTo>
                    <a:lnTo>
                      <a:pt x="23" y="514"/>
                    </a:lnTo>
                    <a:lnTo>
                      <a:pt x="23" y="521"/>
                    </a:lnTo>
                    <a:lnTo>
                      <a:pt x="23" y="525"/>
                    </a:lnTo>
                    <a:lnTo>
                      <a:pt x="23" y="526"/>
                    </a:lnTo>
                    <a:lnTo>
                      <a:pt x="23" y="534"/>
                    </a:lnTo>
                    <a:lnTo>
                      <a:pt x="23" y="541"/>
                    </a:lnTo>
                    <a:lnTo>
                      <a:pt x="23" y="547"/>
                    </a:lnTo>
                    <a:lnTo>
                      <a:pt x="24" y="550"/>
                    </a:lnTo>
                    <a:lnTo>
                      <a:pt x="24" y="550"/>
                    </a:lnTo>
                    <a:lnTo>
                      <a:pt x="24" y="543"/>
                    </a:lnTo>
                    <a:lnTo>
                      <a:pt x="25" y="527"/>
                    </a:lnTo>
                    <a:lnTo>
                      <a:pt x="25" y="502"/>
                    </a:lnTo>
                    <a:lnTo>
                      <a:pt x="25" y="466"/>
                    </a:lnTo>
                    <a:lnTo>
                      <a:pt x="27" y="419"/>
                    </a:lnTo>
                    <a:lnTo>
                      <a:pt x="27" y="364"/>
                    </a:lnTo>
                    <a:lnTo>
                      <a:pt x="27" y="303"/>
                    </a:lnTo>
                    <a:lnTo>
                      <a:pt x="28" y="240"/>
                    </a:lnTo>
                    <a:lnTo>
                      <a:pt x="28" y="179"/>
                    </a:lnTo>
                    <a:lnTo>
                      <a:pt x="29" y="122"/>
                    </a:lnTo>
                    <a:lnTo>
                      <a:pt x="29" y="78"/>
                    </a:lnTo>
                    <a:lnTo>
                      <a:pt x="31" y="49"/>
                    </a:lnTo>
                    <a:lnTo>
                      <a:pt x="31" y="32"/>
                    </a:lnTo>
                    <a:lnTo>
                      <a:pt x="32" y="30"/>
                    </a:lnTo>
                    <a:lnTo>
                      <a:pt x="32" y="41"/>
                    </a:lnTo>
                    <a:lnTo>
                      <a:pt x="33" y="62"/>
                    </a:lnTo>
                    <a:lnTo>
                      <a:pt x="33" y="92"/>
                    </a:lnTo>
                    <a:lnTo>
                      <a:pt x="33" y="125"/>
                    </a:lnTo>
                    <a:lnTo>
                      <a:pt x="35" y="160"/>
                    </a:lnTo>
                    <a:lnTo>
                      <a:pt x="35" y="192"/>
                    </a:lnTo>
                    <a:lnTo>
                      <a:pt x="35" y="223"/>
                    </a:lnTo>
                    <a:lnTo>
                      <a:pt x="35" y="247"/>
                    </a:lnTo>
                    <a:lnTo>
                      <a:pt x="35" y="268"/>
                    </a:lnTo>
                    <a:lnTo>
                      <a:pt x="35" y="281"/>
                    </a:lnTo>
                    <a:lnTo>
                      <a:pt x="35" y="289"/>
                    </a:lnTo>
                    <a:lnTo>
                      <a:pt x="35" y="301"/>
                    </a:lnTo>
                    <a:lnTo>
                      <a:pt x="36" y="315"/>
                    </a:lnTo>
                    <a:lnTo>
                      <a:pt x="36" y="360"/>
                    </a:lnTo>
                    <a:lnTo>
                      <a:pt x="36" y="391"/>
                    </a:lnTo>
                    <a:lnTo>
                      <a:pt x="36" y="424"/>
                    </a:lnTo>
                    <a:lnTo>
                      <a:pt x="37" y="458"/>
                    </a:lnTo>
                    <a:lnTo>
                      <a:pt x="37" y="491"/>
                    </a:lnTo>
                    <a:lnTo>
                      <a:pt x="39" y="521"/>
                    </a:lnTo>
                    <a:lnTo>
                      <a:pt x="39" y="542"/>
                    </a:lnTo>
                    <a:lnTo>
                      <a:pt x="39" y="553"/>
                    </a:lnTo>
                    <a:lnTo>
                      <a:pt x="40" y="551"/>
                    </a:lnTo>
                    <a:lnTo>
                      <a:pt x="40" y="535"/>
                    </a:lnTo>
                    <a:lnTo>
                      <a:pt x="41" y="506"/>
                    </a:lnTo>
                    <a:lnTo>
                      <a:pt x="41" y="462"/>
                    </a:lnTo>
                    <a:lnTo>
                      <a:pt x="41" y="410"/>
                    </a:lnTo>
                    <a:lnTo>
                      <a:pt x="43" y="350"/>
                    </a:lnTo>
                    <a:lnTo>
                      <a:pt x="43" y="287"/>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0" name="Freeform 5406"/>
              <p:cNvSpPr>
                <a:spLocks/>
              </p:cNvSpPr>
              <p:nvPr/>
            </p:nvSpPr>
            <p:spPr bwMode="auto">
              <a:xfrm>
                <a:off x="3722" y="3003"/>
                <a:ext cx="22" cy="259"/>
              </a:xfrm>
              <a:custGeom>
                <a:avLst/>
                <a:gdLst>
                  <a:gd name="T0" fmla="*/ 1 w 42"/>
                  <a:gd name="T1" fmla="*/ 183 h 517"/>
                  <a:gd name="T2" fmla="*/ 2 w 42"/>
                  <a:gd name="T3" fmla="*/ 84 h 517"/>
                  <a:gd name="T4" fmla="*/ 4 w 42"/>
                  <a:gd name="T5" fmla="*/ 22 h 517"/>
                  <a:gd name="T6" fmla="*/ 4 w 42"/>
                  <a:gd name="T7" fmla="*/ 1 h 517"/>
                  <a:gd name="T8" fmla="*/ 5 w 42"/>
                  <a:gd name="T9" fmla="*/ 4 h 517"/>
                  <a:gd name="T10" fmla="*/ 5 w 42"/>
                  <a:gd name="T11" fmla="*/ 28 h 517"/>
                  <a:gd name="T12" fmla="*/ 6 w 42"/>
                  <a:gd name="T13" fmla="*/ 45 h 517"/>
                  <a:gd name="T14" fmla="*/ 6 w 42"/>
                  <a:gd name="T15" fmla="*/ 82 h 517"/>
                  <a:gd name="T16" fmla="*/ 6 w 42"/>
                  <a:gd name="T17" fmla="*/ 145 h 517"/>
                  <a:gd name="T18" fmla="*/ 8 w 42"/>
                  <a:gd name="T19" fmla="*/ 237 h 517"/>
                  <a:gd name="T20" fmla="*/ 9 w 42"/>
                  <a:gd name="T21" fmla="*/ 346 h 517"/>
                  <a:gd name="T22" fmla="*/ 10 w 42"/>
                  <a:gd name="T23" fmla="*/ 444 h 517"/>
                  <a:gd name="T24" fmla="*/ 12 w 42"/>
                  <a:gd name="T25" fmla="*/ 505 h 517"/>
                  <a:gd name="T26" fmla="*/ 13 w 42"/>
                  <a:gd name="T27" fmla="*/ 506 h 517"/>
                  <a:gd name="T28" fmla="*/ 13 w 42"/>
                  <a:gd name="T29" fmla="*/ 451 h 517"/>
                  <a:gd name="T30" fmla="*/ 14 w 42"/>
                  <a:gd name="T31" fmla="*/ 360 h 517"/>
                  <a:gd name="T32" fmla="*/ 16 w 42"/>
                  <a:gd name="T33" fmla="*/ 263 h 517"/>
                  <a:gd name="T34" fmla="*/ 17 w 42"/>
                  <a:gd name="T35" fmla="*/ 180 h 517"/>
                  <a:gd name="T36" fmla="*/ 17 w 42"/>
                  <a:gd name="T37" fmla="*/ 121 h 517"/>
                  <a:gd name="T38" fmla="*/ 18 w 42"/>
                  <a:gd name="T39" fmla="*/ 72 h 517"/>
                  <a:gd name="T40" fmla="*/ 18 w 42"/>
                  <a:gd name="T41" fmla="*/ 58 h 517"/>
                  <a:gd name="T42" fmla="*/ 20 w 42"/>
                  <a:gd name="T43" fmla="*/ 37 h 517"/>
                  <a:gd name="T44" fmla="*/ 20 w 42"/>
                  <a:gd name="T45" fmla="*/ 18 h 517"/>
                  <a:gd name="T46" fmla="*/ 21 w 42"/>
                  <a:gd name="T47" fmla="*/ 18 h 517"/>
                  <a:gd name="T48" fmla="*/ 21 w 42"/>
                  <a:gd name="T49" fmla="*/ 54 h 517"/>
                  <a:gd name="T50" fmla="*/ 22 w 42"/>
                  <a:gd name="T51" fmla="*/ 135 h 517"/>
                  <a:gd name="T52" fmla="*/ 24 w 42"/>
                  <a:gd name="T53" fmla="*/ 248 h 517"/>
                  <a:gd name="T54" fmla="*/ 25 w 42"/>
                  <a:gd name="T55" fmla="*/ 370 h 517"/>
                  <a:gd name="T56" fmla="*/ 26 w 42"/>
                  <a:gd name="T57" fmla="*/ 465 h 517"/>
                  <a:gd name="T58" fmla="*/ 28 w 42"/>
                  <a:gd name="T59" fmla="*/ 513 h 517"/>
                  <a:gd name="T60" fmla="*/ 28 w 42"/>
                  <a:gd name="T61" fmla="*/ 510 h 517"/>
                  <a:gd name="T62" fmla="*/ 29 w 42"/>
                  <a:gd name="T63" fmla="*/ 473 h 517"/>
                  <a:gd name="T64" fmla="*/ 30 w 42"/>
                  <a:gd name="T65" fmla="*/ 420 h 517"/>
                  <a:gd name="T66" fmla="*/ 30 w 42"/>
                  <a:gd name="T67" fmla="*/ 375 h 517"/>
                  <a:gd name="T68" fmla="*/ 32 w 42"/>
                  <a:gd name="T69" fmla="*/ 335 h 517"/>
                  <a:gd name="T70" fmla="*/ 32 w 42"/>
                  <a:gd name="T71" fmla="*/ 272 h 517"/>
                  <a:gd name="T72" fmla="*/ 33 w 42"/>
                  <a:gd name="T73" fmla="*/ 208 h 517"/>
                  <a:gd name="T74" fmla="*/ 33 w 42"/>
                  <a:gd name="T75" fmla="*/ 133 h 517"/>
                  <a:gd name="T76" fmla="*/ 34 w 42"/>
                  <a:gd name="T77" fmla="*/ 66 h 517"/>
                  <a:gd name="T78" fmla="*/ 36 w 42"/>
                  <a:gd name="T79" fmla="*/ 30 h 517"/>
                  <a:gd name="T80" fmla="*/ 37 w 42"/>
                  <a:gd name="T81" fmla="*/ 45 h 517"/>
                  <a:gd name="T82" fmla="*/ 38 w 42"/>
                  <a:gd name="T83" fmla="*/ 116 h 517"/>
                  <a:gd name="T84" fmla="*/ 40 w 42"/>
                  <a:gd name="T85" fmla="*/ 221 h 517"/>
                  <a:gd name="T86" fmla="*/ 41 w 42"/>
                  <a:gd name="T87" fmla="*/ 336 h 517"/>
                  <a:gd name="T88" fmla="*/ 41 w 42"/>
                  <a:gd name="T89" fmla="*/ 428 h 517"/>
                  <a:gd name="T90" fmla="*/ 42 w 42"/>
                  <a:gd name="T91" fmla="*/ 487 h 517"/>
                  <a:gd name="T92" fmla="*/ 42 w 42"/>
                  <a:gd name="T93" fmla="*/ 514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517">
                    <a:moveTo>
                      <a:pt x="0" y="243"/>
                    </a:moveTo>
                    <a:lnTo>
                      <a:pt x="1" y="183"/>
                    </a:lnTo>
                    <a:lnTo>
                      <a:pt x="1" y="129"/>
                    </a:lnTo>
                    <a:lnTo>
                      <a:pt x="2" y="84"/>
                    </a:lnTo>
                    <a:lnTo>
                      <a:pt x="2" y="48"/>
                    </a:lnTo>
                    <a:lnTo>
                      <a:pt x="4" y="22"/>
                    </a:lnTo>
                    <a:lnTo>
                      <a:pt x="4" y="8"/>
                    </a:lnTo>
                    <a:lnTo>
                      <a:pt x="4" y="1"/>
                    </a:lnTo>
                    <a:lnTo>
                      <a:pt x="5" y="0"/>
                    </a:lnTo>
                    <a:lnTo>
                      <a:pt x="5" y="4"/>
                    </a:lnTo>
                    <a:lnTo>
                      <a:pt x="5" y="9"/>
                    </a:lnTo>
                    <a:lnTo>
                      <a:pt x="5" y="28"/>
                    </a:lnTo>
                    <a:lnTo>
                      <a:pt x="6" y="34"/>
                    </a:lnTo>
                    <a:lnTo>
                      <a:pt x="6" y="45"/>
                    </a:lnTo>
                    <a:lnTo>
                      <a:pt x="6" y="61"/>
                    </a:lnTo>
                    <a:lnTo>
                      <a:pt x="6" y="82"/>
                    </a:lnTo>
                    <a:lnTo>
                      <a:pt x="6" y="110"/>
                    </a:lnTo>
                    <a:lnTo>
                      <a:pt x="6" y="145"/>
                    </a:lnTo>
                    <a:lnTo>
                      <a:pt x="8" y="189"/>
                    </a:lnTo>
                    <a:lnTo>
                      <a:pt x="8" y="237"/>
                    </a:lnTo>
                    <a:lnTo>
                      <a:pt x="9" y="291"/>
                    </a:lnTo>
                    <a:lnTo>
                      <a:pt x="9" y="346"/>
                    </a:lnTo>
                    <a:lnTo>
                      <a:pt x="9" y="398"/>
                    </a:lnTo>
                    <a:lnTo>
                      <a:pt x="10" y="444"/>
                    </a:lnTo>
                    <a:lnTo>
                      <a:pt x="10" y="481"/>
                    </a:lnTo>
                    <a:lnTo>
                      <a:pt x="12" y="505"/>
                    </a:lnTo>
                    <a:lnTo>
                      <a:pt x="12" y="513"/>
                    </a:lnTo>
                    <a:lnTo>
                      <a:pt x="13" y="506"/>
                    </a:lnTo>
                    <a:lnTo>
                      <a:pt x="13" y="485"/>
                    </a:lnTo>
                    <a:lnTo>
                      <a:pt x="13" y="451"/>
                    </a:lnTo>
                    <a:lnTo>
                      <a:pt x="14" y="410"/>
                    </a:lnTo>
                    <a:lnTo>
                      <a:pt x="14" y="360"/>
                    </a:lnTo>
                    <a:lnTo>
                      <a:pt x="16" y="311"/>
                    </a:lnTo>
                    <a:lnTo>
                      <a:pt x="16" y="263"/>
                    </a:lnTo>
                    <a:lnTo>
                      <a:pt x="17" y="219"/>
                    </a:lnTo>
                    <a:lnTo>
                      <a:pt x="17" y="180"/>
                    </a:lnTo>
                    <a:lnTo>
                      <a:pt x="17" y="148"/>
                    </a:lnTo>
                    <a:lnTo>
                      <a:pt x="17" y="121"/>
                    </a:lnTo>
                    <a:lnTo>
                      <a:pt x="18" y="101"/>
                    </a:lnTo>
                    <a:lnTo>
                      <a:pt x="18" y="72"/>
                    </a:lnTo>
                    <a:lnTo>
                      <a:pt x="18" y="66"/>
                    </a:lnTo>
                    <a:lnTo>
                      <a:pt x="18" y="58"/>
                    </a:lnTo>
                    <a:lnTo>
                      <a:pt x="18" y="49"/>
                    </a:lnTo>
                    <a:lnTo>
                      <a:pt x="20" y="37"/>
                    </a:lnTo>
                    <a:lnTo>
                      <a:pt x="20" y="26"/>
                    </a:lnTo>
                    <a:lnTo>
                      <a:pt x="20" y="18"/>
                    </a:lnTo>
                    <a:lnTo>
                      <a:pt x="20" y="14"/>
                    </a:lnTo>
                    <a:lnTo>
                      <a:pt x="21" y="18"/>
                    </a:lnTo>
                    <a:lnTo>
                      <a:pt x="21" y="30"/>
                    </a:lnTo>
                    <a:lnTo>
                      <a:pt x="21" y="54"/>
                    </a:lnTo>
                    <a:lnTo>
                      <a:pt x="22" y="89"/>
                    </a:lnTo>
                    <a:lnTo>
                      <a:pt x="22" y="135"/>
                    </a:lnTo>
                    <a:lnTo>
                      <a:pt x="22" y="189"/>
                    </a:lnTo>
                    <a:lnTo>
                      <a:pt x="24" y="248"/>
                    </a:lnTo>
                    <a:lnTo>
                      <a:pt x="24" y="310"/>
                    </a:lnTo>
                    <a:lnTo>
                      <a:pt x="25" y="370"/>
                    </a:lnTo>
                    <a:lnTo>
                      <a:pt x="25" y="422"/>
                    </a:lnTo>
                    <a:lnTo>
                      <a:pt x="26" y="465"/>
                    </a:lnTo>
                    <a:lnTo>
                      <a:pt x="26" y="495"/>
                    </a:lnTo>
                    <a:lnTo>
                      <a:pt x="28" y="513"/>
                    </a:lnTo>
                    <a:lnTo>
                      <a:pt x="28" y="517"/>
                    </a:lnTo>
                    <a:lnTo>
                      <a:pt x="28" y="510"/>
                    </a:lnTo>
                    <a:lnTo>
                      <a:pt x="29" y="494"/>
                    </a:lnTo>
                    <a:lnTo>
                      <a:pt x="29" y="473"/>
                    </a:lnTo>
                    <a:lnTo>
                      <a:pt x="29" y="447"/>
                    </a:lnTo>
                    <a:lnTo>
                      <a:pt x="30" y="420"/>
                    </a:lnTo>
                    <a:lnTo>
                      <a:pt x="30" y="396"/>
                    </a:lnTo>
                    <a:lnTo>
                      <a:pt x="30" y="375"/>
                    </a:lnTo>
                    <a:lnTo>
                      <a:pt x="30" y="338"/>
                    </a:lnTo>
                    <a:lnTo>
                      <a:pt x="32" y="335"/>
                    </a:lnTo>
                    <a:lnTo>
                      <a:pt x="32" y="296"/>
                    </a:lnTo>
                    <a:lnTo>
                      <a:pt x="32" y="272"/>
                    </a:lnTo>
                    <a:lnTo>
                      <a:pt x="32" y="241"/>
                    </a:lnTo>
                    <a:lnTo>
                      <a:pt x="33" y="208"/>
                    </a:lnTo>
                    <a:lnTo>
                      <a:pt x="33" y="172"/>
                    </a:lnTo>
                    <a:lnTo>
                      <a:pt x="33" y="133"/>
                    </a:lnTo>
                    <a:lnTo>
                      <a:pt x="34" y="97"/>
                    </a:lnTo>
                    <a:lnTo>
                      <a:pt x="34" y="66"/>
                    </a:lnTo>
                    <a:lnTo>
                      <a:pt x="36" y="42"/>
                    </a:lnTo>
                    <a:lnTo>
                      <a:pt x="36" y="30"/>
                    </a:lnTo>
                    <a:lnTo>
                      <a:pt x="36" y="30"/>
                    </a:lnTo>
                    <a:lnTo>
                      <a:pt x="37" y="45"/>
                    </a:lnTo>
                    <a:lnTo>
                      <a:pt x="37" y="73"/>
                    </a:lnTo>
                    <a:lnTo>
                      <a:pt x="38" y="116"/>
                    </a:lnTo>
                    <a:lnTo>
                      <a:pt x="38" y="165"/>
                    </a:lnTo>
                    <a:lnTo>
                      <a:pt x="40" y="221"/>
                    </a:lnTo>
                    <a:lnTo>
                      <a:pt x="40" y="280"/>
                    </a:lnTo>
                    <a:lnTo>
                      <a:pt x="41" y="336"/>
                    </a:lnTo>
                    <a:lnTo>
                      <a:pt x="41" y="386"/>
                    </a:lnTo>
                    <a:lnTo>
                      <a:pt x="41" y="428"/>
                    </a:lnTo>
                    <a:lnTo>
                      <a:pt x="42" y="462"/>
                    </a:lnTo>
                    <a:lnTo>
                      <a:pt x="42" y="487"/>
                    </a:lnTo>
                    <a:lnTo>
                      <a:pt x="42" y="505"/>
                    </a:lnTo>
                    <a:lnTo>
                      <a:pt x="42" y="51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1" name="Freeform 5407"/>
              <p:cNvSpPr>
                <a:spLocks/>
              </p:cNvSpPr>
              <p:nvPr/>
            </p:nvSpPr>
            <p:spPr bwMode="auto">
              <a:xfrm>
                <a:off x="3744" y="3025"/>
                <a:ext cx="20" cy="241"/>
              </a:xfrm>
              <a:custGeom>
                <a:avLst/>
                <a:gdLst>
                  <a:gd name="T0" fmla="*/ 2 w 42"/>
                  <a:gd name="T1" fmla="*/ 477 h 484"/>
                  <a:gd name="T2" fmla="*/ 2 w 42"/>
                  <a:gd name="T3" fmla="*/ 476 h 484"/>
                  <a:gd name="T4" fmla="*/ 2 w 42"/>
                  <a:gd name="T5" fmla="*/ 465 h 484"/>
                  <a:gd name="T6" fmla="*/ 3 w 42"/>
                  <a:gd name="T7" fmla="*/ 441 h 484"/>
                  <a:gd name="T8" fmla="*/ 3 w 42"/>
                  <a:gd name="T9" fmla="*/ 396 h 484"/>
                  <a:gd name="T10" fmla="*/ 4 w 42"/>
                  <a:gd name="T11" fmla="*/ 318 h 484"/>
                  <a:gd name="T12" fmla="*/ 6 w 42"/>
                  <a:gd name="T13" fmla="*/ 217 h 484"/>
                  <a:gd name="T14" fmla="*/ 7 w 42"/>
                  <a:gd name="T15" fmla="*/ 111 h 484"/>
                  <a:gd name="T16" fmla="*/ 8 w 42"/>
                  <a:gd name="T17" fmla="*/ 31 h 484"/>
                  <a:gd name="T18" fmla="*/ 10 w 42"/>
                  <a:gd name="T19" fmla="*/ 0 h 484"/>
                  <a:gd name="T20" fmla="*/ 11 w 42"/>
                  <a:gd name="T21" fmla="*/ 26 h 484"/>
                  <a:gd name="T22" fmla="*/ 12 w 42"/>
                  <a:gd name="T23" fmla="*/ 94 h 484"/>
                  <a:gd name="T24" fmla="*/ 12 w 42"/>
                  <a:gd name="T25" fmla="*/ 179 h 484"/>
                  <a:gd name="T26" fmla="*/ 14 w 42"/>
                  <a:gd name="T27" fmla="*/ 260 h 484"/>
                  <a:gd name="T28" fmla="*/ 15 w 42"/>
                  <a:gd name="T29" fmla="*/ 321 h 484"/>
                  <a:gd name="T30" fmla="*/ 15 w 42"/>
                  <a:gd name="T31" fmla="*/ 360 h 484"/>
                  <a:gd name="T32" fmla="*/ 15 w 42"/>
                  <a:gd name="T33" fmla="*/ 409 h 484"/>
                  <a:gd name="T34" fmla="*/ 15 w 42"/>
                  <a:gd name="T35" fmla="*/ 443 h 484"/>
                  <a:gd name="T36" fmla="*/ 16 w 42"/>
                  <a:gd name="T37" fmla="*/ 472 h 484"/>
                  <a:gd name="T38" fmla="*/ 18 w 42"/>
                  <a:gd name="T39" fmla="*/ 480 h 484"/>
                  <a:gd name="T40" fmla="*/ 19 w 42"/>
                  <a:gd name="T41" fmla="*/ 451 h 484"/>
                  <a:gd name="T42" fmla="*/ 20 w 42"/>
                  <a:gd name="T43" fmla="*/ 374 h 484"/>
                  <a:gd name="T44" fmla="*/ 22 w 42"/>
                  <a:gd name="T45" fmla="*/ 268 h 484"/>
                  <a:gd name="T46" fmla="*/ 23 w 42"/>
                  <a:gd name="T47" fmla="*/ 154 h 484"/>
                  <a:gd name="T48" fmla="*/ 23 w 42"/>
                  <a:gd name="T49" fmla="*/ 66 h 484"/>
                  <a:gd name="T50" fmla="*/ 24 w 42"/>
                  <a:gd name="T51" fmla="*/ 20 h 484"/>
                  <a:gd name="T52" fmla="*/ 26 w 42"/>
                  <a:gd name="T53" fmla="*/ 18 h 484"/>
                  <a:gd name="T54" fmla="*/ 27 w 42"/>
                  <a:gd name="T55" fmla="*/ 44 h 484"/>
                  <a:gd name="T56" fmla="*/ 27 w 42"/>
                  <a:gd name="T57" fmla="*/ 82 h 484"/>
                  <a:gd name="T58" fmla="*/ 29 w 42"/>
                  <a:gd name="T59" fmla="*/ 125 h 484"/>
                  <a:gd name="T60" fmla="*/ 29 w 42"/>
                  <a:gd name="T61" fmla="*/ 167 h 484"/>
                  <a:gd name="T62" fmla="*/ 30 w 42"/>
                  <a:gd name="T63" fmla="*/ 250 h 484"/>
                  <a:gd name="T64" fmla="*/ 30 w 42"/>
                  <a:gd name="T65" fmla="*/ 328 h 484"/>
                  <a:gd name="T66" fmla="*/ 31 w 42"/>
                  <a:gd name="T67" fmla="*/ 408 h 484"/>
                  <a:gd name="T68" fmla="*/ 33 w 42"/>
                  <a:gd name="T69" fmla="*/ 468 h 484"/>
                  <a:gd name="T70" fmla="*/ 34 w 42"/>
                  <a:gd name="T71" fmla="*/ 484 h 484"/>
                  <a:gd name="T72" fmla="*/ 35 w 42"/>
                  <a:gd name="T73" fmla="*/ 445 h 484"/>
                  <a:gd name="T74" fmla="*/ 37 w 42"/>
                  <a:gd name="T75" fmla="*/ 361 h 484"/>
                  <a:gd name="T76" fmla="*/ 38 w 42"/>
                  <a:gd name="T77" fmla="*/ 258 h 484"/>
                  <a:gd name="T78" fmla="*/ 38 w 42"/>
                  <a:gd name="T79" fmla="*/ 162 h 484"/>
                  <a:gd name="T80" fmla="*/ 39 w 42"/>
                  <a:gd name="T81" fmla="*/ 94 h 484"/>
                  <a:gd name="T82" fmla="*/ 39 w 42"/>
                  <a:gd name="T83" fmla="*/ 52 h 484"/>
                  <a:gd name="T84" fmla="*/ 41 w 42"/>
                  <a:gd name="T85" fmla="*/ 35 h 484"/>
                  <a:gd name="T86" fmla="*/ 41 w 42"/>
                  <a:gd name="T87" fmla="*/ 27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484">
                    <a:moveTo>
                      <a:pt x="0" y="472"/>
                    </a:moveTo>
                    <a:lnTo>
                      <a:pt x="2" y="477"/>
                    </a:lnTo>
                    <a:lnTo>
                      <a:pt x="2" y="479"/>
                    </a:lnTo>
                    <a:lnTo>
                      <a:pt x="2" y="476"/>
                    </a:lnTo>
                    <a:lnTo>
                      <a:pt x="2" y="475"/>
                    </a:lnTo>
                    <a:lnTo>
                      <a:pt x="2" y="465"/>
                    </a:lnTo>
                    <a:lnTo>
                      <a:pt x="3" y="456"/>
                    </a:lnTo>
                    <a:lnTo>
                      <a:pt x="3" y="441"/>
                    </a:lnTo>
                    <a:lnTo>
                      <a:pt x="3" y="423"/>
                    </a:lnTo>
                    <a:lnTo>
                      <a:pt x="3" y="396"/>
                    </a:lnTo>
                    <a:lnTo>
                      <a:pt x="4" y="361"/>
                    </a:lnTo>
                    <a:lnTo>
                      <a:pt x="4" y="318"/>
                    </a:lnTo>
                    <a:lnTo>
                      <a:pt x="6" y="270"/>
                    </a:lnTo>
                    <a:lnTo>
                      <a:pt x="6" y="217"/>
                    </a:lnTo>
                    <a:lnTo>
                      <a:pt x="7" y="163"/>
                    </a:lnTo>
                    <a:lnTo>
                      <a:pt x="7" y="111"/>
                    </a:lnTo>
                    <a:lnTo>
                      <a:pt x="8" y="66"/>
                    </a:lnTo>
                    <a:lnTo>
                      <a:pt x="8" y="31"/>
                    </a:lnTo>
                    <a:lnTo>
                      <a:pt x="8" y="8"/>
                    </a:lnTo>
                    <a:lnTo>
                      <a:pt x="10" y="0"/>
                    </a:lnTo>
                    <a:lnTo>
                      <a:pt x="10" y="7"/>
                    </a:lnTo>
                    <a:lnTo>
                      <a:pt x="11" y="26"/>
                    </a:lnTo>
                    <a:lnTo>
                      <a:pt x="11" y="55"/>
                    </a:lnTo>
                    <a:lnTo>
                      <a:pt x="12" y="94"/>
                    </a:lnTo>
                    <a:lnTo>
                      <a:pt x="12" y="135"/>
                    </a:lnTo>
                    <a:lnTo>
                      <a:pt x="12" y="179"/>
                    </a:lnTo>
                    <a:lnTo>
                      <a:pt x="14" y="221"/>
                    </a:lnTo>
                    <a:lnTo>
                      <a:pt x="14" y="260"/>
                    </a:lnTo>
                    <a:lnTo>
                      <a:pt x="14" y="294"/>
                    </a:lnTo>
                    <a:lnTo>
                      <a:pt x="15" y="321"/>
                    </a:lnTo>
                    <a:lnTo>
                      <a:pt x="15" y="344"/>
                    </a:lnTo>
                    <a:lnTo>
                      <a:pt x="15" y="360"/>
                    </a:lnTo>
                    <a:lnTo>
                      <a:pt x="15" y="370"/>
                    </a:lnTo>
                    <a:lnTo>
                      <a:pt x="15" y="409"/>
                    </a:lnTo>
                    <a:lnTo>
                      <a:pt x="15" y="425"/>
                    </a:lnTo>
                    <a:lnTo>
                      <a:pt x="15" y="443"/>
                    </a:lnTo>
                    <a:lnTo>
                      <a:pt x="16" y="459"/>
                    </a:lnTo>
                    <a:lnTo>
                      <a:pt x="16" y="472"/>
                    </a:lnTo>
                    <a:lnTo>
                      <a:pt x="16" y="480"/>
                    </a:lnTo>
                    <a:lnTo>
                      <a:pt x="18" y="480"/>
                    </a:lnTo>
                    <a:lnTo>
                      <a:pt x="18" y="471"/>
                    </a:lnTo>
                    <a:lnTo>
                      <a:pt x="19" y="451"/>
                    </a:lnTo>
                    <a:lnTo>
                      <a:pt x="19" y="418"/>
                    </a:lnTo>
                    <a:lnTo>
                      <a:pt x="20" y="374"/>
                    </a:lnTo>
                    <a:lnTo>
                      <a:pt x="20" y="324"/>
                    </a:lnTo>
                    <a:lnTo>
                      <a:pt x="22" y="268"/>
                    </a:lnTo>
                    <a:lnTo>
                      <a:pt x="22" y="209"/>
                    </a:lnTo>
                    <a:lnTo>
                      <a:pt x="23" y="154"/>
                    </a:lnTo>
                    <a:lnTo>
                      <a:pt x="23" y="105"/>
                    </a:lnTo>
                    <a:lnTo>
                      <a:pt x="23" y="66"/>
                    </a:lnTo>
                    <a:lnTo>
                      <a:pt x="24" y="36"/>
                    </a:lnTo>
                    <a:lnTo>
                      <a:pt x="24" y="20"/>
                    </a:lnTo>
                    <a:lnTo>
                      <a:pt x="24" y="14"/>
                    </a:lnTo>
                    <a:lnTo>
                      <a:pt x="26" y="18"/>
                    </a:lnTo>
                    <a:lnTo>
                      <a:pt x="26" y="30"/>
                    </a:lnTo>
                    <a:lnTo>
                      <a:pt x="27" y="44"/>
                    </a:lnTo>
                    <a:lnTo>
                      <a:pt x="27" y="63"/>
                    </a:lnTo>
                    <a:lnTo>
                      <a:pt x="27" y="82"/>
                    </a:lnTo>
                    <a:lnTo>
                      <a:pt x="27" y="114"/>
                    </a:lnTo>
                    <a:lnTo>
                      <a:pt x="29" y="125"/>
                    </a:lnTo>
                    <a:lnTo>
                      <a:pt x="29" y="150"/>
                    </a:lnTo>
                    <a:lnTo>
                      <a:pt x="29" y="167"/>
                    </a:lnTo>
                    <a:lnTo>
                      <a:pt x="29" y="217"/>
                    </a:lnTo>
                    <a:lnTo>
                      <a:pt x="30" y="250"/>
                    </a:lnTo>
                    <a:lnTo>
                      <a:pt x="30" y="288"/>
                    </a:lnTo>
                    <a:lnTo>
                      <a:pt x="30" y="328"/>
                    </a:lnTo>
                    <a:lnTo>
                      <a:pt x="30" y="369"/>
                    </a:lnTo>
                    <a:lnTo>
                      <a:pt x="31" y="408"/>
                    </a:lnTo>
                    <a:lnTo>
                      <a:pt x="31" y="443"/>
                    </a:lnTo>
                    <a:lnTo>
                      <a:pt x="33" y="468"/>
                    </a:lnTo>
                    <a:lnTo>
                      <a:pt x="33" y="483"/>
                    </a:lnTo>
                    <a:lnTo>
                      <a:pt x="34" y="484"/>
                    </a:lnTo>
                    <a:lnTo>
                      <a:pt x="34" y="471"/>
                    </a:lnTo>
                    <a:lnTo>
                      <a:pt x="35" y="445"/>
                    </a:lnTo>
                    <a:lnTo>
                      <a:pt x="35" y="408"/>
                    </a:lnTo>
                    <a:lnTo>
                      <a:pt x="37" y="361"/>
                    </a:lnTo>
                    <a:lnTo>
                      <a:pt x="37" y="310"/>
                    </a:lnTo>
                    <a:lnTo>
                      <a:pt x="38" y="258"/>
                    </a:lnTo>
                    <a:lnTo>
                      <a:pt x="38" y="207"/>
                    </a:lnTo>
                    <a:lnTo>
                      <a:pt x="38" y="162"/>
                    </a:lnTo>
                    <a:lnTo>
                      <a:pt x="38" y="125"/>
                    </a:lnTo>
                    <a:lnTo>
                      <a:pt x="39" y="94"/>
                    </a:lnTo>
                    <a:lnTo>
                      <a:pt x="39" y="70"/>
                    </a:lnTo>
                    <a:lnTo>
                      <a:pt x="39" y="52"/>
                    </a:lnTo>
                    <a:lnTo>
                      <a:pt x="41" y="42"/>
                    </a:lnTo>
                    <a:lnTo>
                      <a:pt x="41" y="35"/>
                    </a:lnTo>
                    <a:lnTo>
                      <a:pt x="41" y="31"/>
                    </a:lnTo>
                    <a:lnTo>
                      <a:pt x="41" y="27"/>
                    </a:lnTo>
                    <a:lnTo>
                      <a:pt x="42" y="28"/>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2" name="Freeform 5408"/>
              <p:cNvSpPr>
                <a:spLocks/>
              </p:cNvSpPr>
              <p:nvPr/>
            </p:nvSpPr>
            <p:spPr bwMode="auto">
              <a:xfrm>
                <a:off x="3764" y="3039"/>
                <a:ext cx="21" cy="233"/>
              </a:xfrm>
              <a:custGeom>
                <a:avLst/>
                <a:gdLst>
                  <a:gd name="T0" fmla="*/ 0 w 41"/>
                  <a:gd name="T1" fmla="*/ 3 h 467"/>
                  <a:gd name="T2" fmla="*/ 0 w 41"/>
                  <a:gd name="T3" fmla="*/ 22 h 467"/>
                  <a:gd name="T4" fmla="*/ 1 w 41"/>
                  <a:gd name="T5" fmla="*/ 66 h 467"/>
                  <a:gd name="T6" fmla="*/ 3 w 41"/>
                  <a:gd name="T7" fmla="*/ 142 h 467"/>
                  <a:gd name="T8" fmla="*/ 3 w 41"/>
                  <a:gd name="T9" fmla="*/ 244 h 467"/>
                  <a:gd name="T10" fmla="*/ 4 w 41"/>
                  <a:gd name="T11" fmla="*/ 348 h 467"/>
                  <a:gd name="T12" fmla="*/ 5 w 41"/>
                  <a:gd name="T13" fmla="*/ 428 h 467"/>
                  <a:gd name="T14" fmla="*/ 7 w 41"/>
                  <a:gd name="T15" fmla="*/ 460 h 467"/>
                  <a:gd name="T16" fmla="*/ 8 w 41"/>
                  <a:gd name="T17" fmla="*/ 440 h 467"/>
                  <a:gd name="T18" fmla="*/ 9 w 41"/>
                  <a:gd name="T19" fmla="*/ 384 h 467"/>
                  <a:gd name="T20" fmla="*/ 11 w 41"/>
                  <a:gd name="T21" fmla="*/ 312 h 467"/>
                  <a:gd name="T22" fmla="*/ 11 w 41"/>
                  <a:gd name="T23" fmla="*/ 246 h 467"/>
                  <a:gd name="T24" fmla="*/ 11 w 41"/>
                  <a:gd name="T25" fmla="*/ 197 h 467"/>
                  <a:gd name="T26" fmla="*/ 12 w 41"/>
                  <a:gd name="T27" fmla="*/ 141 h 467"/>
                  <a:gd name="T28" fmla="*/ 12 w 41"/>
                  <a:gd name="T29" fmla="*/ 107 h 467"/>
                  <a:gd name="T30" fmla="*/ 13 w 41"/>
                  <a:gd name="T31" fmla="*/ 65 h 467"/>
                  <a:gd name="T32" fmla="*/ 15 w 41"/>
                  <a:gd name="T33" fmla="*/ 27 h 467"/>
                  <a:gd name="T34" fmla="*/ 15 w 41"/>
                  <a:gd name="T35" fmla="*/ 14 h 467"/>
                  <a:gd name="T36" fmla="*/ 16 w 41"/>
                  <a:gd name="T37" fmla="*/ 40 h 467"/>
                  <a:gd name="T38" fmla="*/ 17 w 41"/>
                  <a:gd name="T39" fmla="*/ 113 h 467"/>
                  <a:gd name="T40" fmla="*/ 19 w 41"/>
                  <a:gd name="T41" fmla="*/ 217 h 467"/>
                  <a:gd name="T42" fmla="*/ 20 w 41"/>
                  <a:gd name="T43" fmla="*/ 325 h 467"/>
                  <a:gd name="T44" fmla="*/ 21 w 41"/>
                  <a:gd name="T45" fmla="*/ 409 h 467"/>
                  <a:gd name="T46" fmla="*/ 23 w 41"/>
                  <a:gd name="T47" fmla="*/ 455 h 467"/>
                  <a:gd name="T48" fmla="*/ 23 w 41"/>
                  <a:gd name="T49" fmla="*/ 463 h 467"/>
                  <a:gd name="T50" fmla="*/ 24 w 41"/>
                  <a:gd name="T51" fmla="*/ 447 h 467"/>
                  <a:gd name="T52" fmla="*/ 25 w 41"/>
                  <a:gd name="T53" fmla="*/ 413 h 467"/>
                  <a:gd name="T54" fmla="*/ 25 w 41"/>
                  <a:gd name="T55" fmla="*/ 385 h 467"/>
                  <a:gd name="T56" fmla="*/ 25 w 41"/>
                  <a:gd name="T57" fmla="*/ 330 h 467"/>
                  <a:gd name="T58" fmla="*/ 27 w 41"/>
                  <a:gd name="T59" fmla="*/ 266 h 467"/>
                  <a:gd name="T60" fmla="*/ 28 w 41"/>
                  <a:gd name="T61" fmla="*/ 185 h 467"/>
                  <a:gd name="T62" fmla="*/ 28 w 41"/>
                  <a:gd name="T63" fmla="*/ 103 h 467"/>
                  <a:gd name="T64" fmla="*/ 29 w 41"/>
                  <a:gd name="T65" fmla="*/ 43 h 467"/>
                  <a:gd name="T66" fmla="*/ 31 w 41"/>
                  <a:gd name="T67" fmla="*/ 27 h 467"/>
                  <a:gd name="T68" fmla="*/ 32 w 41"/>
                  <a:gd name="T69" fmla="*/ 63 h 467"/>
                  <a:gd name="T70" fmla="*/ 33 w 41"/>
                  <a:gd name="T71" fmla="*/ 141 h 467"/>
                  <a:gd name="T72" fmla="*/ 35 w 41"/>
                  <a:gd name="T73" fmla="*/ 236 h 467"/>
                  <a:gd name="T74" fmla="*/ 36 w 41"/>
                  <a:gd name="T75" fmla="*/ 322 h 467"/>
                  <a:gd name="T76" fmla="*/ 36 w 41"/>
                  <a:gd name="T77" fmla="*/ 385 h 467"/>
                  <a:gd name="T78" fmla="*/ 37 w 41"/>
                  <a:gd name="T79" fmla="*/ 425 h 467"/>
                  <a:gd name="T80" fmla="*/ 37 w 41"/>
                  <a:gd name="T81" fmla="*/ 456 h 467"/>
                  <a:gd name="T82" fmla="*/ 39 w 41"/>
                  <a:gd name="T83" fmla="*/ 465 h 467"/>
                  <a:gd name="T84" fmla="*/ 39 w 41"/>
                  <a:gd name="T85" fmla="*/ 464 h 467"/>
                  <a:gd name="T86" fmla="*/ 40 w 41"/>
                  <a:gd name="T87" fmla="*/ 440 h 467"/>
                  <a:gd name="T88" fmla="*/ 40 w 41"/>
                  <a:gd name="T89" fmla="*/ 38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467">
                    <a:moveTo>
                      <a:pt x="0" y="0"/>
                    </a:moveTo>
                    <a:lnTo>
                      <a:pt x="0" y="3"/>
                    </a:lnTo>
                    <a:lnTo>
                      <a:pt x="0" y="10"/>
                    </a:lnTo>
                    <a:lnTo>
                      <a:pt x="0" y="22"/>
                    </a:lnTo>
                    <a:lnTo>
                      <a:pt x="1" y="40"/>
                    </a:lnTo>
                    <a:lnTo>
                      <a:pt x="1" y="66"/>
                    </a:lnTo>
                    <a:lnTo>
                      <a:pt x="1" y="101"/>
                    </a:lnTo>
                    <a:lnTo>
                      <a:pt x="3" y="142"/>
                    </a:lnTo>
                    <a:lnTo>
                      <a:pt x="3" y="191"/>
                    </a:lnTo>
                    <a:lnTo>
                      <a:pt x="3" y="244"/>
                    </a:lnTo>
                    <a:lnTo>
                      <a:pt x="4" y="297"/>
                    </a:lnTo>
                    <a:lnTo>
                      <a:pt x="4" y="348"/>
                    </a:lnTo>
                    <a:lnTo>
                      <a:pt x="5" y="393"/>
                    </a:lnTo>
                    <a:lnTo>
                      <a:pt x="5" y="428"/>
                    </a:lnTo>
                    <a:lnTo>
                      <a:pt x="7" y="451"/>
                    </a:lnTo>
                    <a:lnTo>
                      <a:pt x="7" y="460"/>
                    </a:lnTo>
                    <a:lnTo>
                      <a:pt x="8" y="456"/>
                    </a:lnTo>
                    <a:lnTo>
                      <a:pt x="8" y="440"/>
                    </a:lnTo>
                    <a:lnTo>
                      <a:pt x="9" y="415"/>
                    </a:lnTo>
                    <a:lnTo>
                      <a:pt x="9" y="384"/>
                    </a:lnTo>
                    <a:lnTo>
                      <a:pt x="11" y="348"/>
                    </a:lnTo>
                    <a:lnTo>
                      <a:pt x="11" y="312"/>
                    </a:lnTo>
                    <a:lnTo>
                      <a:pt x="11" y="277"/>
                    </a:lnTo>
                    <a:lnTo>
                      <a:pt x="11" y="246"/>
                    </a:lnTo>
                    <a:lnTo>
                      <a:pt x="11" y="218"/>
                    </a:lnTo>
                    <a:lnTo>
                      <a:pt x="11" y="197"/>
                    </a:lnTo>
                    <a:lnTo>
                      <a:pt x="12" y="179"/>
                    </a:lnTo>
                    <a:lnTo>
                      <a:pt x="12" y="141"/>
                    </a:lnTo>
                    <a:lnTo>
                      <a:pt x="12" y="126"/>
                    </a:lnTo>
                    <a:lnTo>
                      <a:pt x="12" y="107"/>
                    </a:lnTo>
                    <a:lnTo>
                      <a:pt x="13" y="86"/>
                    </a:lnTo>
                    <a:lnTo>
                      <a:pt x="13" y="65"/>
                    </a:lnTo>
                    <a:lnTo>
                      <a:pt x="13" y="44"/>
                    </a:lnTo>
                    <a:lnTo>
                      <a:pt x="15" y="27"/>
                    </a:lnTo>
                    <a:lnTo>
                      <a:pt x="15" y="16"/>
                    </a:lnTo>
                    <a:lnTo>
                      <a:pt x="15" y="14"/>
                    </a:lnTo>
                    <a:lnTo>
                      <a:pt x="16" y="20"/>
                    </a:lnTo>
                    <a:lnTo>
                      <a:pt x="16" y="40"/>
                    </a:lnTo>
                    <a:lnTo>
                      <a:pt x="17" y="71"/>
                    </a:lnTo>
                    <a:lnTo>
                      <a:pt x="17" y="113"/>
                    </a:lnTo>
                    <a:lnTo>
                      <a:pt x="17" y="162"/>
                    </a:lnTo>
                    <a:lnTo>
                      <a:pt x="19" y="217"/>
                    </a:lnTo>
                    <a:lnTo>
                      <a:pt x="19" y="272"/>
                    </a:lnTo>
                    <a:lnTo>
                      <a:pt x="20" y="325"/>
                    </a:lnTo>
                    <a:lnTo>
                      <a:pt x="20" y="370"/>
                    </a:lnTo>
                    <a:lnTo>
                      <a:pt x="21" y="409"/>
                    </a:lnTo>
                    <a:lnTo>
                      <a:pt x="21" y="436"/>
                    </a:lnTo>
                    <a:lnTo>
                      <a:pt x="23" y="455"/>
                    </a:lnTo>
                    <a:lnTo>
                      <a:pt x="23" y="463"/>
                    </a:lnTo>
                    <a:lnTo>
                      <a:pt x="23" y="463"/>
                    </a:lnTo>
                    <a:lnTo>
                      <a:pt x="24" y="457"/>
                    </a:lnTo>
                    <a:lnTo>
                      <a:pt x="24" y="447"/>
                    </a:lnTo>
                    <a:lnTo>
                      <a:pt x="24" y="424"/>
                    </a:lnTo>
                    <a:lnTo>
                      <a:pt x="25" y="413"/>
                    </a:lnTo>
                    <a:lnTo>
                      <a:pt x="25" y="395"/>
                    </a:lnTo>
                    <a:lnTo>
                      <a:pt x="25" y="385"/>
                    </a:lnTo>
                    <a:lnTo>
                      <a:pt x="25" y="354"/>
                    </a:lnTo>
                    <a:lnTo>
                      <a:pt x="25" y="330"/>
                    </a:lnTo>
                    <a:lnTo>
                      <a:pt x="25" y="301"/>
                    </a:lnTo>
                    <a:lnTo>
                      <a:pt x="27" y="266"/>
                    </a:lnTo>
                    <a:lnTo>
                      <a:pt x="27" y="228"/>
                    </a:lnTo>
                    <a:lnTo>
                      <a:pt x="28" y="185"/>
                    </a:lnTo>
                    <a:lnTo>
                      <a:pt x="28" y="143"/>
                    </a:lnTo>
                    <a:lnTo>
                      <a:pt x="28" y="103"/>
                    </a:lnTo>
                    <a:lnTo>
                      <a:pt x="29" y="69"/>
                    </a:lnTo>
                    <a:lnTo>
                      <a:pt x="29" y="43"/>
                    </a:lnTo>
                    <a:lnTo>
                      <a:pt x="31" y="28"/>
                    </a:lnTo>
                    <a:lnTo>
                      <a:pt x="31" y="27"/>
                    </a:lnTo>
                    <a:lnTo>
                      <a:pt x="32" y="38"/>
                    </a:lnTo>
                    <a:lnTo>
                      <a:pt x="32" y="63"/>
                    </a:lnTo>
                    <a:lnTo>
                      <a:pt x="32" y="98"/>
                    </a:lnTo>
                    <a:lnTo>
                      <a:pt x="33" y="141"/>
                    </a:lnTo>
                    <a:lnTo>
                      <a:pt x="33" y="187"/>
                    </a:lnTo>
                    <a:lnTo>
                      <a:pt x="35" y="236"/>
                    </a:lnTo>
                    <a:lnTo>
                      <a:pt x="35" y="281"/>
                    </a:lnTo>
                    <a:lnTo>
                      <a:pt x="36" y="322"/>
                    </a:lnTo>
                    <a:lnTo>
                      <a:pt x="36" y="357"/>
                    </a:lnTo>
                    <a:lnTo>
                      <a:pt x="36" y="385"/>
                    </a:lnTo>
                    <a:lnTo>
                      <a:pt x="37" y="408"/>
                    </a:lnTo>
                    <a:lnTo>
                      <a:pt x="37" y="425"/>
                    </a:lnTo>
                    <a:lnTo>
                      <a:pt x="37" y="437"/>
                    </a:lnTo>
                    <a:lnTo>
                      <a:pt x="37" y="456"/>
                    </a:lnTo>
                    <a:lnTo>
                      <a:pt x="39" y="459"/>
                    </a:lnTo>
                    <a:lnTo>
                      <a:pt x="39" y="465"/>
                    </a:lnTo>
                    <a:lnTo>
                      <a:pt x="39" y="467"/>
                    </a:lnTo>
                    <a:lnTo>
                      <a:pt x="39" y="464"/>
                    </a:lnTo>
                    <a:lnTo>
                      <a:pt x="40" y="455"/>
                    </a:lnTo>
                    <a:lnTo>
                      <a:pt x="40" y="440"/>
                    </a:lnTo>
                    <a:lnTo>
                      <a:pt x="40" y="416"/>
                    </a:lnTo>
                    <a:lnTo>
                      <a:pt x="40" y="384"/>
                    </a:lnTo>
                    <a:lnTo>
                      <a:pt x="41" y="34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3" name="Freeform 5409"/>
              <p:cNvSpPr>
                <a:spLocks/>
              </p:cNvSpPr>
              <p:nvPr/>
            </p:nvSpPr>
            <p:spPr bwMode="auto">
              <a:xfrm>
                <a:off x="3785" y="3058"/>
                <a:ext cx="22" cy="218"/>
              </a:xfrm>
              <a:custGeom>
                <a:avLst/>
                <a:gdLst>
                  <a:gd name="T0" fmla="*/ 0 w 44"/>
                  <a:gd name="T1" fmla="*/ 257 h 436"/>
                  <a:gd name="T2" fmla="*/ 2 w 44"/>
                  <a:gd name="T3" fmla="*/ 154 h 436"/>
                  <a:gd name="T4" fmla="*/ 3 w 44"/>
                  <a:gd name="T5" fmla="*/ 64 h 436"/>
                  <a:gd name="T6" fmla="*/ 4 w 44"/>
                  <a:gd name="T7" fmla="*/ 10 h 436"/>
                  <a:gd name="T8" fmla="*/ 6 w 44"/>
                  <a:gd name="T9" fmla="*/ 3 h 436"/>
                  <a:gd name="T10" fmla="*/ 7 w 44"/>
                  <a:gd name="T11" fmla="*/ 36 h 436"/>
                  <a:gd name="T12" fmla="*/ 8 w 44"/>
                  <a:gd name="T13" fmla="*/ 92 h 436"/>
                  <a:gd name="T14" fmla="*/ 8 w 44"/>
                  <a:gd name="T15" fmla="*/ 151 h 436"/>
                  <a:gd name="T16" fmla="*/ 10 w 44"/>
                  <a:gd name="T17" fmla="*/ 198 h 436"/>
                  <a:gd name="T18" fmla="*/ 10 w 44"/>
                  <a:gd name="T19" fmla="*/ 242 h 436"/>
                  <a:gd name="T20" fmla="*/ 11 w 44"/>
                  <a:gd name="T21" fmla="*/ 313 h 436"/>
                  <a:gd name="T22" fmla="*/ 11 w 44"/>
                  <a:gd name="T23" fmla="*/ 366 h 436"/>
                  <a:gd name="T24" fmla="*/ 12 w 44"/>
                  <a:gd name="T25" fmla="*/ 410 h 436"/>
                  <a:gd name="T26" fmla="*/ 14 w 44"/>
                  <a:gd name="T27" fmla="*/ 432 h 436"/>
                  <a:gd name="T28" fmla="*/ 14 w 44"/>
                  <a:gd name="T29" fmla="*/ 409 h 436"/>
                  <a:gd name="T30" fmla="*/ 15 w 44"/>
                  <a:gd name="T31" fmla="*/ 342 h 436"/>
                  <a:gd name="T32" fmla="*/ 16 w 44"/>
                  <a:gd name="T33" fmla="*/ 245 h 436"/>
                  <a:gd name="T34" fmla="*/ 18 w 44"/>
                  <a:gd name="T35" fmla="*/ 146 h 436"/>
                  <a:gd name="T36" fmla="*/ 19 w 44"/>
                  <a:gd name="T37" fmla="*/ 68 h 436"/>
                  <a:gd name="T38" fmla="*/ 20 w 44"/>
                  <a:gd name="T39" fmla="*/ 24 h 436"/>
                  <a:gd name="T40" fmla="*/ 20 w 44"/>
                  <a:gd name="T41" fmla="*/ 12 h 436"/>
                  <a:gd name="T42" fmla="*/ 22 w 44"/>
                  <a:gd name="T43" fmla="*/ 19 h 436"/>
                  <a:gd name="T44" fmla="*/ 22 w 44"/>
                  <a:gd name="T45" fmla="*/ 39 h 436"/>
                  <a:gd name="T46" fmla="*/ 23 w 44"/>
                  <a:gd name="T47" fmla="*/ 60 h 436"/>
                  <a:gd name="T48" fmla="*/ 23 w 44"/>
                  <a:gd name="T49" fmla="*/ 94 h 436"/>
                  <a:gd name="T50" fmla="*/ 24 w 44"/>
                  <a:gd name="T51" fmla="*/ 148 h 436"/>
                  <a:gd name="T52" fmla="*/ 26 w 44"/>
                  <a:gd name="T53" fmla="*/ 226 h 436"/>
                  <a:gd name="T54" fmla="*/ 27 w 44"/>
                  <a:gd name="T55" fmla="*/ 313 h 436"/>
                  <a:gd name="T56" fmla="*/ 28 w 44"/>
                  <a:gd name="T57" fmla="*/ 389 h 436"/>
                  <a:gd name="T58" fmla="*/ 28 w 44"/>
                  <a:gd name="T59" fmla="*/ 430 h 436"/>
                  <a:gd name="T60" fmla="*/ 30 w 44"/>
                  <a:gd name="T61" fmla="*/ 424 h 436"/>
                  <a:gd name="T62" fmla="*/ 31 w 44"/>
                  <a:gd name="T63" fmla="*/ 372 h 436"/>
                  <a:gd name="T64" fmla="*/ 32 w 44"/>
                  <a:gd name="T65" fmla="*/ 293 h 436"/>
                  <a:gd name="T66" fmla="*/ 34 w 44"/>
                  <a:gd name="T67" fmla="*/ 211 h 436"/>
                  <a:gd name="T68" fmla="*/ 34 w 44"/>
                  <a:gd name="T69" fmla="*/ 144 h 436"/>
                  <a:gd name="T70" fmla="*/ 35 w 44"/>
                  <a:gd name="T71" fmla="*/ 99 h 436"/>
                  <a:gd name="T72" fmla="*/ 35 w 44"/>
                  <a:gd name="T73" fmla="*/ 66 h 436"/>
                  <a:gd name="T74" fmla="*/ 35 w 44"/>
                  <a:gd name="T75" fmla="*/ 44 h 436"/>
                  <a:gd name="T76" fmla="*/ 36 w 44"/>
                  <a:gd name="T77" fmla="*/ 30 h 436"/>
                  <a:gd name="T78" fmla="*/ 38 w 44"/>
                  <a:gd name="T79" fmla="*/ 31 h 436"/>
                  <a:gd name="T80" fmla="*/ 39 w 44"/>
                  <a:gd name="T81" fmla="*/ 67 h 436"/>
                  <a:gd name="T82" fmla="*/ 40 w 44"/>
                  <a:gd name="T83" fmla="*/ 139 h 436"/>
                  <a:gd name="T84" fmla="*/ 42 w 44"/>
                  <a:gd name="T85" fmla="*/ 234 h 436"/>
                  <a:gd name="T86" fmla="*/ 43 w 44"/>
                  <a:gd name="T87" fmla="*/ 331 h 436"/>
                  <a:gd name="T88" fmla="*/ 43 w 44"/>
                  <a:gd name="T89" fmla="*/ 405 h 436"/>
                  <a:gd name="T90" fmla="*/ 44 w 44"/>
                  <a:gd name="T91"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436">
                    <a:moveTo>
                      <a:pt x="0" y="303"/>
                    </a:moveTo>
                    <a:lnTo>
                      <a:pt x="0" y="257"/>
                    </a:lnTo>
                    <a:lnTo>
                      <a:pt x="2" y="206"/>
                    </a:lnTo>
                    <a:lnTo>
                      <a:pt x="2" y="154"/>
                    </a:lnTo>
                    <a:lnTo>
                      <a:pt x="3" y="106"/>
                    </a:lnTo>
                    <a:lnTo>
                      <a:pt x="3" y="64"/>
                    </a:lnTo>
                    <a:lnTo>
                      <a:pt x="4" y="31"/>
                    </a:lnTo>
                    <a:lnTo>
                      <a:pt x="4" y="10"/>
                    </a:lnTo>
                    <a:lnTo>
                      <a:pt x="6" y="0"/>
                    </a:lnTo>
                    <a:lnTo>
                      <a:pt x="6" y="3"/>
                    </a:lnTo>
                    <a:lnTo>
                      <a:pt x="6" y="15"/>
                    </a:lnTo>
                    <a:lnTo>
                      <a:pt x="7" y="36"/>
                    </a:lnTo>
                    <a:lnTo>
                      <a:pt x="7" y="63"/>
                    </a:lnTo>
                    <a:lnTo>
                      <a:pt x="8" y="92"/>
                    </a:lnTo>
                    <a:lnTo>
                      <a:pt x="8" y="123"/>
                    </a:lnTo>
                    <a:lnTo>
                      <a:pt x="8" y="151"/>
                    </a:lnTo>
                    <a:lnTo>
                      <a:pt x="8" y="175"/>
                    </a:lnTo>
                    <a:lnTo>
                      <a:pt x="10" y="198"/>
                    </a:lnTo>
                    <a:lnTo>
                      <a:pt x="10" y="234"/>
                    </a:lnTo>
                    <a:lnTo>
                      <a:pt x="10" y="242"/>
                    </a:lnTo>
                    <a:lnTo>
                      <a:pt x="10" y="289"/>
                    </a:lnTo>
                    <a:lnTo>
                      <a:pt x="11" y="313"/>
                    </a:lnTo>
                    <a:lnTo>
                      <a:pt x="11" y="338"/>
                    </a:lnTo>
                    <a:lnTo>
                      <a:pt x="11" y="366"/>
                    </a:lnTo>
                    <a:lnTo>
                      <a:pt x="12" y="390"/>
                    </a:lnTo>
                    <a:lnTo>
                      <a:pt x="12" y="410"/>
                    </a:lnTo>
                    <a:lnTo>
                      <a:pt x="14" y="425"/>
                    </a:lnTo>
                    <a:lnTo>
                      <a:pt x="14" y="432"/>
                    </a:lnTo>
                    <a:lnTo>
                      <a:pt x="14" y="425"/>
                    </a:lnTo>
                    <a:lnTo>
                      <a:pt x="14" y="409"/>
                    </a:lnTo>
                    <a:lnTo>
                      <a:pt x="15" y="381"/>
                    </a:lnTo>
                    <a:lnTo>
                      <a:pt x="15" y="342"/>
                    </a:lnTo>
                    <a:lnTo>
                      <a:pt x="16" y="295"/>
                    </a:lnTo>
                    <a:lnTo>
                      <a:pt x="16" y="245"/>
                    </a:lnTo>
                    <a:lnTo>
                      <a:pt x="18" y="194"/>
                    </a:lnTo>
                    <a:lnTo>
                      <a:pt x="18" y="146"/>
                    </a:lnTo>
                    <a:lnTo>
                      <a:pt x="19" y="103"/>
                    </a:lnTo>
                    <a:lnTo>
                      <a:pt x="19" y="68"/>
                    </a:lnTo>
                    <a:lnTo>
                      <a:pt x="20" y="42"/>
                    </a:lnTo>
                    <a:lnTo>
                      <a:pt x="20" y="24"/>
                    </a:lnTo>
                    <a:lnTo>
                      <a:pt x="20" y="15"/>
                    </a:lnTo>
                    <a:lnTo>
                      <a:pt x="20" y="12"/>
                    </a:lnTo>
                    <a:lnTo>
                      <a:pt x="22" y="14"/>
                    </a:lnTo>
                    <a:lnTo>
                      <a:pt x="22" y="19"/>
                    </a:lnTo>
                    <a:lnTo>
                      <a:pt x="22" y="26"/>
                    </a:lnTo>
                    <a:lnTo>
                      <a:pt x="22" y="39"/>
                    </a:lnTo>
                    <a:lnTo>
                      <a:pt x="23" y="42"/>
                    </a:lnTo>
                    <a:lnTo>
                      <a:pt x="23" y="60"/>
                    </a:lnTo>
                    <a:lnTo>
                      <a:pt x="23" y="74"/>
                    </a:lnTo>
                    <a:lnTo>
                      <a:pt x="23" y="94"/>
                    </a:lnTo>
                    <a:lnTo>
                      <a:pt x="24" y="118"/>
                    </a:lnTo>
                    <a:lnTo>
                      <a:pt x="24" y="148"/>
                    </a:lnTo>
                    <a:lnTo>
                      <a:pt x="24" y="185"/>
                    </a:lnTo>
                    <a:lnTo>
                      <a:pt x="26" y="226"/>
                    </a:lnTo>
                    <a:lnTo>
                      <a:pt x="26" y="269"/>
                    </a:lnTo>
                    <a:lnTo>
                      <a:pt x="27" y="313"/>
                    </a:lnTo>
                    <a:lnTo>
                      <a:pt x="27" y="353"/>
                    </a:lnTo>
                    <a:lnTo>
                      <a:pt x="28" y="389"/>
                    </a:lnTo>
                    <a:lnTo>
                      <a:pt x="28" y="416"/>
                    </a:lnTo>
                    <a:lnTo>
                      <a:pt x="28" y="430"/>
                    </a:lnTo>
                    <a:lnTo>
                      <a:pt x="30" y="433"/>
                    </a:lnTo>
                    <a:lnTo>
                      <a:pt x="30" y="424"/>
                    </a:lnTo>
                    <a:lnTo>
                      <a:pt x="31" y="402"/>
                    </a:lnTo>
                    <a:lnTo>
                      <a:pt x="31" y="372"/>
                    </a:lnTo>
                    <a:lnTo>
                      <a:pt x="31" y="334"/>
                    </a:lnTo>
                    <a:lnTo>
                      <a:pt x="32" y="293"/>
                    </a:lnTo>
                    <a:lnTo>
                      <a:pt x="32" y="251"/>
                    </a:lnTo>
                    <a:lnTo>
                      <a:pt x="34" y="211"/>
                    </a:lnTo>
                    <a:lnTo>
                      <a:pt x="34" y="175"/>
                    </a:lnTo>
                    <a:lnTo>
                      <a:pt x="34" y="144"/>
                    </a:lnTo>
                    <a:lnTo>
                      <a:pt x="35" y="119"/>
                    </a:lnTo>
                    <a:lnTo>
                      <a:pt x="35" y="99"/>
                    </a:lnTo>
                    <a:lnTo>
                      <a:pt x="35" y="84"/>
                    </a:lnTo>
                    <a:lnTo>
                      <a:pt x="35" y="66"/>
                    </a:lnTo>
                    <a:lnTo>
                      <a:pt x="35" y="63"/>
                    </a:lnTo>
                    <a:lnTo>
                      <a:pt x="35" y="44"/>
                    </a:lnTo>
                    <a:lnTo>
                      <a:pt x="36" y="36"/>
                    </a:lnTo>
                    <a:lnTo>
                      <a:pt x="36" y="30"/>
                    </a:lnTo>
                    <a:lnTo>
                      <a:pt x="36" y="26"/>
                    </a:lnTo>
                    <a:lnTo>
                      <a:pt x="38" y="31"/>
                    </a:lnTo>
                    <a:lnTo>
                      <a:pt x="38" y="44"/>
                    </a:lnTo>
                    <a:lnTo>
                      <a:pt x="39" y="67"/>
                    </a:lnTo>
                    <a:lnTo>
                      <a:pt x="39" y="99"/>
                    </a:lnTo>
                    <a:lnTo>
                      <a:pt x="40" y="139"/>
                    </a:lnTo>
                    <a:lnTo>
                      <a:pt x="40" y="185"/>
                    </a:lnTo>
                    <a:lnTo>
                      <a:pt x="42" y="234"/>
                    </a:lnTo>
                    <a:lnTo>
                      <a:pt x="42" y="285"/>
                    </a:lnTo>
                    <a:lnTo>
                      <a:pt x="43" y="331"/>
                    </a:lnTo>
                    <a:lnTo>
                      <a:pt x="43" y="373"/>
                    </a:lnTo>
                    <a:lnTo>
                      <a:pt x="43" y="405"/>
                    </a:lnTo>
                    <a:lnTo>
                      <a:pt x="44" y="425"/>
                    </a:lnTo>
                    <a:lnTo>
                      <a:pt x="44" y="436"/>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4" name="Freeform 5410"/>
              <p:cNvSpPr>
                <a:spLocks/>
              </p:cNvSpPr>
              <p:nvPr/>
            </p:nvSpPr>
            <p:spPr bwMode="auto">
              <a:xfrm>
                <a:off x="3807" y="3076"/>
                <a:ext cx="22" cy="204"/>
              </a:xfrm>
              <a:custGeom>
                <a:avLst/>
                <a:gdLst>
                  <a:gd name="T0" fmla="*/ 2 w 43"/>
                  <a:gd name="T1" fmla="*/ 390 h 408"/>
                  <a:gd name="T2" fmla="*/ 3 w 43"/>
                  <a:gd name="T3" fmla="*/ 354 h 408"/>
                  <a:gd name="T4" fmla="*/ 3 w 43"/>
                  <a:gd name="T5" fmla="*/ 309 h 408"/>
                  <a:gd name="T6" fmla="*/ 4 w 43"/>
                  <a:gd name="T7" fmla="*/ 255 h 408"/>
                  <a:gd name="T8" fmla="*/ 4 w 43"/>
                  <a:gd name="T9" fmla="*/ 203 h 408"/>
                  <a:gd name="T10" fmla="*/ 6 w 43"/>
                  <a:gd name="T11" fmla="*/ 159 h 408"/>
                  <a:gd name="T12" fmla="*/ 6 w 43"/>
                  <a:gd name="T13" fmla="*/ 103 h 408"/>
                  <a:gd name="T14" fmla="*/ 7 w 43"/>
                  <a:gd name="T15" fmla="*/ 46 h 408"/>
                  <a:gd name="T16" fmla="*/ 8 w 43"/>
                  <a:gd name="T17" fmla="*/ 7 h 408"/>
                  <a:gd name="T18" fmla="*/ 10 w 43"/>
                  <a:gd name="T19" fmla="*/ 6 h 408"/>
                  <a:gd name="T20" fmla="*/ 11 w 43"/>
                  <a:gd name="T21" fmla="*/ 48 h 408"/>
                  <a:gd name="T22" fmla="*/ 12 w 43"/>
                  <a:gd name="T23" fmla="*/ 128 h 408"/>
                  <a:gd name="T24" fmla="*/ 14 w 43"/>
                  <a:gd name="T25" fmla="*/ 225 h 408"/>
                  <a:gd name="T26" fmla="*/ 14 w 43"/>
                  <a:gd name="T27" fmla="*/ 309 h 408"/>
                  <a:gd name="T28" fmla="*/ 15 w 43"/>
                  <a:gd name="T29" fmla="*/ 368 h 408"/>
                  <a:gd name="T30" fmla="*/ 16 w 43"/>
                  <a:gd name="T31" fmla="*/ 397 h 408"/>
                  <a:gd name="T32" fmla="*/ 16 w 43"/>
                  <a:gd name="T33" fmla="*/ 404 h 408"/>
                  <a:gd name="T34" fmla="*/ 18 w 43"/>
                  <a:gd name="T35" fmla="*/ 400 h 408"/>
                  <a:gd name="T36" fmla="*/ 18 w 43"/>
                  <a:gd name="T37" fmla="*/ 378 h 408"/>
                  <a:gd name="T38" fmla="*/ 19 w 43"/>
                  <a:gd name="T39" fmla="*/ 348 h 408"/>
                  <a:gd name="T40" fmla="*/ 19 w 43"/>
                  <a:gd name="T41" fmla="*/ 294 h 408"/>
                  <a:gd name="T42" fmla="*/ 20 w 43"/>
                  <a:gd name="T43" fmla="*/ 217 h 408"/>
                  <a:gd name="T44" fmla="*/ 22 w 43"/>
                  <a:gd name="T45" fmla="*/ 131 h 408"/>
                  <a:gd name="T46" fmla="*/ 23 w 43"/>
                  <a:gd name="T47" fmla="*/ 56 h 408"/>
                  <a:gd name="T48" fmla="*/ 24 w 43"/>
                  <a:gd name="T49" fmla="*/ 15 h 408"/>
                  <a:gd name="T50" fmla="*/ 26 w 43"/>
                  <a:gd name="T51" fmla="*/ 22 h 408"/>
                  <a:gd name="T52" fmla="*/ 27 w 43"/>
                  <a:gd name="T53" fmla="*/ 68 h 408"/>
                  <a:gd name="T54" fmla="*/ 28 w 43"/>
                  <a:gd name="T55" fmla="*/ 139 h 408"/>
                  <a:gd name="T56" fmla="*/ 28 w 43"/>
                  <a:gd name="T57" fmla="*/ 211 h 408"/>
                  <a:gd name="T58" fmla="*/ 28 w 43"/>
                  <a:gd name="T59" fmla="*/ 269 h 408"/>
                  <a:gd name="T60" fmla="*/ 30 w 43"/>
                  <a:gd name="T61" fmla="*/ 309 h 408"/>
                  <a:gd name="T62" fmla="*/ 30 w 43"/>
                  <a:gd name="T63" fmla="*/ 349 h 408"/>
                  <a:gd name="T64" fmla="*/ 31 w 43"/>
                  <a:gd name="T65" fmla="*/ 372 h 408"/>
                  <a:gd name="T66" fmla="*/ 31 w 43"/>
                  <a:gd name="T67" fmla="*/ 396 h 408"/>
                  <a:gd name="T68" fmla="*/ 32 w 43"/>
                  <a:gd name="T69" fmla="*/ 408 h 408"/>
                  <a:gd name="T70" fmla="*/ 34 w 43"/>
                  <a:gd name="T71" fmla="*/ 393 h 408"/>
                  <a:gd name="T72" fmla="*/ 35 w 43"/>
                  <a:gd name="T73" fmla="*/ 344 h 408"/>
                  <a:gd name="T74" fmla="*/ 35 w 43"/>
                  <a:gd name="T75" fmla="*/ 263 h 408"/>
                  <a:gd name="T76" fmla="*/ 36 w 43"/>
                  <a:gd name="T77" fmla="*/ 169 h 408"/>
                  <a:gd name="T78" fmla="*/ 38 w 43"/>
                  <a:gd name="T79" fmla="*/ 86 h 408"/>
                  <a:gd name="T80" fmla="*/ 39 w 43"/>
                  <a:gd name="T81" fmla="*/ 36 h 408"/>
                  <a:gd name="T82" fmla="*/ 40 w 43"/>
                  <a:gd name="T83" fmla="*/ 24 h 408"/>
                  <a:gd name="T84" fmla="*/ 42 w 43"/>
                  <a:gd name="T85" fmla="*/ 43 h 408"/>
                  <a:gd name="T86" fmla="*/ 42 w 43"/>
                  <a:gd name="T87" fmla="*/ 75 h 408"/>
                  <a:gd name="T88" fmla="*/ 43 w 43"/>
                  <a:gd name="T89" fmla="*/ 10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408">
                    <a:moveTo>
                      <a:pt x="0" y="400"/>
                    </a:moveTo>
                    <a:lnTo>
                      <a:pt x="2" y="390"/>
                    </a:lnTo>
                    <a:lnTo>
                      <a:pt x="2" y="376"/>
                    </a:lnTo>
                    <a:lnTo>
                      <a:pt x="3" y="354"/>
                    </a:lnTo>
                    <a:lnTo>
                      <a:pt x="3" y="332"/>
                    </a:lnTo>
                    <a:lnTo>
                      <a:pt x="3" y="309"/>
                    </a:lnTo>
                    <a:lnTo>
                      <a:pt x="4" y="287"/>
                    </a:lnTo>
                    <a:lnTo>
                      <a:pt x="4" y="255"/>
                    </a:lnTo>
                    <a:lnTo>
                      <a:pt x="4" y="243"/>
                    </a:lnTo>
                    <a:lnTo>
                      <a:pt x="4" y="203"/>
                    </a:lnTo>
                    <a:lnTo>
                      <a:pt x="6" y="183"/>
                    </a:lnTo>
                    <a:lnTo>
                      <a:pt x="6" y="159"/>
                    </a:lnTo>
                    <a:lnTo>
                      <a:pt x="6" y="132"/>
                    </a:lnTo>
                    <a:lnTo>
                      <a:pt x="6" y="103"/>
                    </a:lnTo>
                    <a:lnTo>
                      <a:pt x="6" y="74"/>
                    </a:lnTo>
                    <a:lnTo>
                      <a:pt x="7" y="46"/>
                    </a:lnTo>
                    <a:lnTo>
                      <a:pt x="7" y="23"/>
                    </a:lnTo>
                    <a:lnTo>
                      <a:pt x="8" y="7"/>
                    </a:lnTo>
                    <a:lnTo>
                      <a:pt x="8" y="0"/>
                    </a:lnTo>
                    <a:lnTo>
                      <a:pt x="10" y="6"/>
                    </a:lnTo>
                    <a:lnTo>
                      <a:pt x="10" y="22"/>
                    </a:lnTo>
                    <a:lnTo>
                      <a:pt x="11" y="48"/>
                    </a:lnTo>
                    <a:lnTo>
                      <a:pt x="11" y="86"/>
                    </a:lnTo>
                    <a:lnTo>
                      <a:pt x="12" y="128"/>
                    </a:lnTo>
                    <a:lnTo>
                      <a:pt x="12" y="177"/>
                    </a:lnTo>
                    <a:lnTo>
                      <a:pt x="14" y="225"/>
                    </a:lnTo>
                    <a:lnTo>
                      <a:pt x="14" y="269"/>
                    </a:lnTo>
                    <a:lnTo>
                      <a:pt x="14" y="309"/>
                    </a:lnTo>
                    <a:lnTo>
                      <a:pt x="14" y="342"/>
                    </a:lnTo>
                    <a:lnTo>
                      <a:pt x="15" y="368"/>
                    </a:lnTo>
                    <a:lnTo>
                      <a:pt x="15" y="385"/>
                    </a:lnTo>
                    <a:lnTo>
                      <a:pt x="16" y="397"/>
                    </a:lnTo>
                    <a:lnTo>
                      <a:pt x="16" y="402"/>
                    </a:lnTo>
                    <a:lnTo>
                      <a:pt x="16" y="404"/>
                    </a:lnTo>
                    <a:lnTo>
                      <a:pt x="16" y="402"/>
                    </a:lnTo>
                    <a:lnTo>
                      <a:pt x="18" y="400"/>
                    </a:lnTo>
                    <a:lnTo>
                      <a:pt x="18" y="388"/>
                    </a:lnTo>
                    <a:lnTo>
                      <a:pt x="18" y="378"/>
                    </a:lnTo>
                    <a:lnTo>
                      <a:pt x="18" y="366"/>
                    </a:lnTo>
                    <a:lnTo>
                      <a:pt x="19" y="348"/>
                    </a:lnTo>
                    <a:lnTo>
                      <a:pt x="19" y="324"/>
                    </a:lnTo>
                    <a:lnTo>
                      <a:pt x="19" y="294"/>
                    </a:lnTo>
                    <a:lnTo>
                      <a:pt x="20" y="257"/>
                    </a:lnTo>
                    <a:lnTo>
                      <a:pt x="20" y="217"/>
                    </a:lnTo>
                    <a:lnTo>
                      <a:pt x="20" y="174"/>
                    </a:lnTo>
                    <a:lnTo>
                      <a:pt x="22" y="131"/>
                    </a:lnTo>
                    <a:lnTo>
                      <a:pt x="22" y="90"/>
                    </a:lnTo>
                    <a:lnTo>
                      <a:pt x="23" y="56"/>
                    </a:lnTo>
                    <a:lnTo>
                      <a:pt x="23" y="30"/>
                    </a:lnTo>
                    <a:lnTo>
                      <a:pt x="24" y="15"/>
                    </a:lnTo>
                    <a:lnTo>
                      <a:pt x="24" y="14"/>
                    </a:lnTo>
                    <a:lnTo>
                      <a:pt x="26" y="22"/>
                    </a:lnTo>
                    <a:lnTo>
                      <a:pt x="26" y="42"/>
                    </a:lnTo>
                    <a:lnTo>
                      <a:pt x="27" y="68"/>
                    </a:lnTo>
                    <a:lnTo>
                      <a:pt x="27" y="103"/>
                    </a:lnTo>
                    <a:lnTo>
                      <a:pt x="28" y="139"/>
                    </a:lnTo>
                    <a:lnTo>
                      <a:pt x="28" y="177"/>
                    </a:lnTo>
                    <a:lnTo>
                      <a:pt x="28" y="211"/>
                    </a:lnTo>
                    <a:lnTo>
                      <a:pt x="28" y="242"/>
                    </a:lnTo>
                    <a:lnTo>
                      <a:pt x="28" y="269"/>
                    </a:lnTo>
                    <a:lnTo>
                      <a:pt x="30" y="291"/>
                    </a:lnTo>
                    <a:lnTo>
                      <a:pt x="30" y="309"/>
                    </a:lnTo>
                    <a:lnTo>
                      <a:pt x="30" y="322"/>
                    </a:lnTo>
                    <a:lnTo>
                      <a:pt x="30" y="349"/>
                    </a:lnTo>
                    <a:lnTo>
                      <a:pt x="31" y="360"/>
                    </a:lnTo>
                    <a:lnTo>
                      <a:pt x="31" y="372"/>
                    </a:lnTo>
                    <a:lnTo>
                      <a:pt x="31" y="384"/>
                    </a:lnTo>
                    <a:lnTo>
                      <a:pt x="31" y="396"/>
                    </a:lnTo>
                    <a:lnTo>
                      <a:pt x="32" y="404"/>
                    </a:lnTo>
                    <a:lnTo>
                      <a:pt x="32" y="408"/>
                    </a:lnTo>
                    <a:lnTo>
                      <a:pt x="32" y="404"/>
                    </a:lnTo>
                    <a:lnTo>
                      <a:pt x="34" y="393"/>
                    </a:lnTo>
                    <a:lnTo>
                      <a:pt x="34" y="373"/>
                    </a:lnTo>
                    <a:lnTo>
                      <a:pt x="35" y="344"/>
                    </a:lnTo>
                    <a:lnTo>
                      <a:pt x="35" y="306"/>
                    </a:lnTo>
                    <a:lnTo>
                      <a:pt x="35" y="263"/>
                    </a:lnTo>
                    <a:lnTo>
                      <a:pt x="36" y="215"/>
                    </a:lnTo>
                    <a:lnTo>
                      <a:pt x="36" y="169"/>
                    </a:lnTo>
                    <a:lnTo>
                      <a:pt x="38" y="124"/>
                    </a:lnTo>
                    <a:lnTo>
                      <a:pt x="38" y="86"/>
                    </a:lnTo>
                    <a:lnTo>
                      <a:pt x="39" y="56"/>
                    </a:lnTo>
                    <a:lnTo>
                      <a:pt x="39" y="36"/>
                    </a:lnTo>
                    <a:lnTo>
                      <a:pt x="40" y="26"/>
                    </a:lnTo>
                    <a:lnTo>
                      <a:pt x="40" y="24"/>
                    </a:lnTo>
                    <a:lnTo>
                      <a:pt x="40" y="31"/>
                    </a:lnTo>
                    <a:lnTo>
                      <a:pt x="42" y="43"/>
                    </a:lnTo>
                    <a:lnTo>
                      <a:pt x="42" y="58"/>
                    </a:lnTo>
                    <a:lnTo>
                      <a:pt x="42" y="75"/>
                    </a:lnTo>
                    <a:lnTo>
                      <a:pt x="43" y="91"/>
                    </a:lnTo>
                    <a:lnTo>
                      <a:pt x="43" y="107"/>
                    </a:lnTo>
                    <a:lnTo>
                      <a:pt x="43" y="119"/>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5" name="Freeform 5411"/>
              <p:cNvSpPr>
                <a:spLocks/>
              </p:cNvSpPr>
              <p:nvPr/>
            </p:nvSpPr>
            <p:spPr bwMode="auto">
              <a:xfrm>
                <a:off x="3829" y="3093"/>
                <a:ext cx="20" cy="191"/>
              </a:xfrm>
              <a:custGeom>
                <a:avLst/>
                <a:gdLst>
                  <a:gd name="T0" fmla="*/ 0 w 42"/>
                  <a:gd name="T1" fmla="*/ 116 h 381"/>
                  <a:gd name="T2" fmla="*/ 0 w 42"/>
                  <a:gd name="T3" fmla="*/ 150 h 381"/>
                  <a:gd name="T4" fmla="*/ 1 w 42"/>
                  <a:gd name="T5" fmla="*/ 199 h 381"/>
                  <a:gd name="T6" fmla="*/ 3 w 42"/>
                  <a:gd name="T7" fmla="*/ 262 h 381"/>
                  <a:gd name="T8" fmla="*/ 3 w 42"/>
                  <a:gd name="T9" fmla="*/ 325 h 381"/>
                  <a:gd name="T10" fmla="*/ 4 w 42"/>
                  <a:gd name="T11" fmla="*/ 367 h 381"/>
                  <a:gd name="T12" fmla="*/ 5 w 42"/>
                  <a:gd name="T13" fmla="*/ 373 h 381"/>
                  <a:gd name="T14" fmla="*/ 7 w 42"/>
                  <a:gd name="T15" fmla="*/ 334 h 381"/>
                  <a:gd name="T16" fmla="*/ 8 w 42"/>
                  <a:gd name="T17" fmla="*/ 260 h 381"/>
                  <a:gd name="T18" fmla="*/ 9 w 42"/>
                  <a:gd name="T19" fmla="*/ 174 h 381"/>
                  <a:gd name="T20" fmla="*/ 11 w 42"/>
                  <a:gd name="T21" fmla="*/ 97 h 381"/>
                  <a:gd name="T22" fmla="*/ 11 w 42"/>
                  <a:gd name="T23" fmla="*/ 44 h 381"/>
                  <a:gd name="T24" fmla="*/ 12 w 42"/>
                  <a:gd name="T25" fmla="*/ 15 h 381"/>
                  <a:gd name="T26" fmla="*/ 13 w 42"/>
                  <a:gd name="T27" fmla="*/ 1 h 381"/>
                  <a:gd name="T28" fmla="*/ 13 w 42"/>
                  <a:gd name="T29" fmla="*/ 1 h 381"/>
                  <a:gd name="T30" fmla="*/ 15 w 42"/>
                  <a:gd name="T31" fmla="*/ 15 h 381"/>
                  <a:gd name="T32" fmla="*/ 15 w 42"/>
                  <a:gd name="T33" fmla="*/ 43 h 381"/>
                  <a:gd name="T34" fmla="*/ 15 w 42"/>
                  <a:gd name="T35" fmla="*/ 96 h 381"/>
                  <a:gd name="T36" fmla="*/ 16 w 42"/>
                  <a:gd name="T37" fmla="*/ 172 h 381"/>
                  <a:gd name="T38" fmla="*/ 17 w 42"/>
                  <a:gd name="T39" fmla="*/ 259 h 381"/>
                  <a:gd name="T40" fmla="*/ 19 w 42"/>
                  <a:gd name="T41" fmla="*/ 334 h 381"/>
                  <a:gd name="T42" fmla="*/ 20 w 42"/>
                  <a:gd name="T43" fmla="*/ 374 h 381"/>
                  <a:gd name="T44" fmla="*/ 21 w 42"/>
                  <a:gd name="T45" fmla="*/ 371 h 381"/>
                  <a:gd name="T46" fmla="*/ 23 w 42"/>
                  <a:gd name="T47" fmla="*/ 333 h 381"/>
                  <a:gd name="T48" fmla="*/ 24 w 42"/>
                  <a:gd name="T49" fmla="*/ 274 h 381"/>
                  <a:gd name="T50" fmla="*/ 24 w 42"/>
                  <a:gd name="T51" fmla="*/ 214 h 381"/>
                  <a:gd name="T52" fmla="*/ 25 w 42"/>
                  <a:gd name="T53" fmla="*/ 164 h 381"/>
                  <a:gd name="T54" fmla="*/ 25 w 42"/>
                  <a:gd name="T55" fmla="*/ 112 h 381"/>
                  <a:gd name="T56" fmla="*/ 27 w 42"/>
                  <a:gd name="T57" fmla="*/ 76 h 381"/>
                  <a:gd name="T58" fmla="*/ 27 w 42"/>
                  <a:gd name="T59" fmla="*/ 44 h 381"/>
                  <a:gd name="T60" fmla="*/ 28 w 42"/>
                  <a:gd name="T61" fmla="*/ 17 h 381"/>
                  <a:gd name="T62" fmla="*/ 29 w 42"/>
                  <a:gd name="T63" fmla="*/ 13 h 381"/>
                  <a:gd name="T64" fmla="*/ 29 w 42"/>
                  <a:gd name="T65" fmla="*/ 41 h 381"/>
                  <a:gd name="T66" fmla="*/ 31 w 42"/>
                  <a:gd name="T67" fmla="*/ 105 h 381"/>
                  <a:gd name="T68" fmla="*/ 32 w 42"/>
                  <a:gd name="T69" fmla="*/ 194 h 381"/>
                  <a:gd name="T70" fmla="*/ 33 w 42"/>
                  <a:gd name="T71" fmla="*/ 280 h 381"/>
                  <a:gd name="T72" fmla="*/ 35 w 42"/>
                  <a:gd name="T73" fmla="*/ 346 h 381"/>
                  <a:gd name="T74" fmla="*/ 36 w 42"/>
                  <a:gd name="T75" fmla="*/ 377 h 381"/>
                  <a:gd name="T76" fmla="*/ 37 w 42"/>
                  <a:gd name="T77" fmla="*/ 378 h 381"/>
                  <a:gd name="T78" fmla="*/ 37 w 42"/>
                  <a:gd name="T79" fmla="*/ 362 h 381"/>
                  <a:gd name="T80" fmla="*/ 39 w 42"/>
                  <a:gd name="T81" fmla="*/ 339 h 381"/>
                  <a:gd name="T82" fmla="*/ 39 w 42"/>
                  <a:gd name="T83" fmla="*/ 306 h 381"/>
                  <a:gd name="T84" fmla="*/ 40 w 42"/>
                  <a:gd name="T85" fmla="*/ 258 h 381"/>
                  <a:gd name="T86" fmla="*/ 40 w 42"/>
                  <a:gd name="T87" fmla="*/ 20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381">
                    <a:moveTo>
                      <a:pt x="0" y="84"/>
                    </a:moveTo>
                    <a:lnTo>
                      <a:pt x="0" y="116"/>
                    </a:lnTo>
                    <a:lnTo>
                      <a:pt x="0" y="130"/>
                    </a:lnTo>
                    <a:lnTo>
                      <a:pt x="0" y="150"/>
                    </a:lnTo>
                    <a:lnTo>
                      <a:pt x="1" y="171"/>
                    </a:lnTo>
                    <a:lnTo>
                      <a:pt x="1" y="199"/>
                    </a:lnTo>
                    <a:lnTo>
                      <a:pt x="1" y="230"/>
                    </a:lnTo>
                    <a:lnTo>
                      <a:pt x="3" y="262"/>
                    </a:lnTo>
                    <a:lnTo>
                      <a:pt x="3" y="294"/>
                    </a:lnTo>
                    <a:lnTo>
                      <a:pt x="3" y="325"/>
                    </a:lnTo>
                    <a:lnTo>
                      <a:pt x="4" y="349"/>
                    </a:lnTo>
                    <a:lnTo>
                      <a:pt x="4" y="367"/>
                    </a:lnTo>
                    <a:lnTo>
                      <a:pt x="5" y="375"/>
                    </a:lnTo>
                    <a:lnTo>
                      <a:pt x="5" y="373"/>
                    </a:lnTo>
                    <a:lnTo>
                      <a:pt x="7" y="358"/>
                    </a:lnTo>
                    <a:lnTo>
                      <a:pt x="7" y="334"/>
                    </a:lnTo>
                    <a:lnTo>
                      <a:pt x="7" y="301"/>
                    </a:lnTo>
                    <a:lnTo>
                      <a:pt x="8" y="260"/>
                    </a:lnTo>
                    <a:lnTo>
                      <a:pt x="8" y="216"/>
                    </a:lnTo>
                    <a:lnTo>
                      <a:pt x="9" y="174"/>
                    </a:lnTo>
                    <a:lnTo>
                      <a:pt x="9" y="134"/>
                    </a:lnTo>
                    <a:lnTo>
                      <a:pt x="11" y="97"/>
                    </a:lnTo>
                    <a:lnTo>
                      <a:pt x="11" y="67"/>
                    </a:lnTo>
                    <a:lnTo>
                      <a:pt x="11" y="44"/>
                    </a:lnTo>
                    <a:lnTo>
                      <a:pt x="12" y="27"/>
                    </a:lnTo>
                    <a:lnTo>
                      <a:pt x="12" y="15"/>
                    </a:lnTo>
                    <a:lnTo>
                      <a:pt x="12" y="3"/>
                    </a:lnTo>
                    <a:lnTo>
                      <a:pt x="13" y="1"/>
                    </a:lnTo>
                    <a:lnTo>
                      <a:pt x="13" y="0"/>
                    </a:lnTo>
                    <a:lnTo>
                      <a:pt x="13" y="1"/>
                    </a:lnTo>
                    <a:lnTo>
                      <a:pt x="13" y="7"/>
                    </a:lnTo>
                    <a:lnTo>
                      <a:pt x="15" y="15"/>
                    </a:lnTo>
                    <a:lnTo>
                      <a:pt x="15" y="25"/>
                    </a:lnTo>
                    <a:lnTo>
                      <a:pt x="15" y="43"/>
                    </a:lnTo>
                    <a:lnTo>
                      <a:pt x="15" y="67"/>
                    </a:lnTo>
                    <a:lnTo>
                      <a:pt x="15" y="96"/>
                    </a:lnTo>
                    <a:lnTo>
                      <a:pt x="16" y="132"/>
                    </a:lnTo>
                    <a:lnTo>
                      <a:pt x="16" y="172"/>
                    </a:lnTo>
                    <a:lnTo>
                      <a:pt x="17" y="216"/>
                    </a:lnTo>
                    <a:lnTo>
                      <a:pt x="17" y="259"/>
                    </a:lnTo>
                    <a:lnTo>
                      <a:pt x="19" y="299"/>
                    </a:lnTo>
                    <a:lnTo>
                      <a:pt x="19" y="334"/>
                    </a:lnTo>
                    <a:lnTo>
                      <a:pt x="20" y="359"/>
                    </a:lnTo>
                    <a:lnTo>
                      <a:pt x="20" y="374"/>
                    </a:lnTo>
                    <a:lnTo>
                      <a:pt x="21" y="378"/>
                    </a:lnTo>
                    <a:lnTo>
                      <a:pt x="21" y="371"/>
                    </a:lnTo>
                    <a:lnTo>
                      <a:pt x="21" y="355"/>
                    </a:lnTo>
                    <a:lnTo>
                      <a:pt x="23" y="333"/>
                    </a:lnTo>
                    <a:lnTo>
                      <a:pt x="23" y="303"/>
                    </a:lnTo>
                    <a:lnTo>
                      <a:pt x="24" y="274"/>
                    </a:lnTo>
                    <a:lnTo>
                      <a:pt x="24" y="242"/>
                    </a:lnTo>
                    <a:lnTo>
                      <a:pt x="24" y="214"/>
                    </a:lnTo>
                    <a:lnTo>
                      <a:pt x="25" y="187"/>
                    </a:lnTo>
                    <a:lnTo>
                      <a:pt x="25" y="164"/>
                    </a:lnTo>
                    <a:lnTo>
                      <a:pt x="25" y="147"/>
                    </a:lnTo>
                    <a:lnTo>
                      <a:pt x="25" y="112"/>
                    </a:lnTo>
                    <a:lnTo>
                      <a:pt x="27" y="104"/>
                    </a:lnTo>
                    <a:lnTo>
                      <a:pt x="27" y="76"/>
                    </a:lnTo>
                    <a:lnTo>
                      <a:pt x="27" y="60"/>
                    </a:lnTo>
                    <a:lnTo>
                      <a:pt x="27" y="44"/>
                    </a:lnTo>
                    <a:lnTo>
                      <a:pt x="28" y="29"/>
                    </a:lnTo>
                    <a:lnTo>
                      <a:pt x="28" y="17"/>
                    </a:lnTo>
                    <a:lnTo>
                      <a:pt x="29" y="12"/>
                    </a:lnTo>
                    <a:lnTo>
                      <a:pt x="29" y="13"/>
                    </a:lnTo>
                    <a:lnTo>
                      <a:pt x="29" y="23"/>
                    </a:lnTo>
                    <a:lnTo>
                      <a:pt x="29" y="41"/>
                    </a:lnTo>
                    <a:lnTo>
                      <a:pt x="31" y="69"/>
                    </a:lnTo>
                    <a:lnTo>
                      <a:pt x="31" y="105"/>
                    </a:lnTo>
                    <a:lnTo>
                      <a:pt x="32" y="148"/>
                    </a:lnTo>
                    <a:lnTo>
                      <a:pt x="32" y="194"/>
                    </a:lnTo>
                    <a:lnTo>
                      <a:pt x="33" y="239"/>
                    </a:lnTo>
                    <a:lnTo>
                      <a:pt x="33" y="280"/>
                    </a:lnTo>
                    <a:lnTo>
                      <a:pt x="35" y="318"/>
                    </a:lnTo>
                    <a:lnTo>
                      <a:pt x="35" y="346"/>
                    </a:lnTo>
                    <a:lnTo>
                      <a:pt x="36" y="366"/>
                    </a:lnTo>
                    <a:lnTo>
                      <a:pt x="36" y="377"/>
                    </a:lnTo>
                    <a:lnTo>
                      <a:pt x="36" y="381"/>
                    </a:lnTo>
                    <a:lnTo>
                      <a:pt x="37" y="378"/>
                    </a:lnTo>
                    <a:lnTo>
                      <a:pt x="37" y="371"/>
                    </a:lnTo>
                    <a:lnTo>
                      <a:pt x="37" y="362"/>
                    </a:lnTo>
                    <a:lnTo>
                      <a:pt x="37" y="350"/>
                    </a:lnTo>
                    <a:lnTo>
                      <a:pt x="39" y="339"/>
                    </a:lnTo>
                    <a:lnTo>
                      <a:pt x="39" y="313"/>
                    </a:lnTo>
                    <a:lnTo>
                      <a:pt x="39" y="306"/>
                    </a:lnTo>
                    <a:lnTo>
                      <a:pt x="39" y="278"/>
                    </a:lnTo>
                    <a:lnTo>
                      <a:pt x="40" y="258"/>
                    </a:lnTo>
                    <a:lnTo>
                      <a:pt x="40" y="234"/>
                    </a:lnTo>
                    <a:lnTo>
                      <a:pt x="40" y="204"/>
                    </a:lnTo>
                    <a:lnTo>
                      <a:pt x="42" y="17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6" name="Freeform 5412"/>
              <p:cNvSpPr>
                <a:spLocks/>
              </p:cNvSpPr>
              <p:nvPr/>
            </p:nvSpPr>
            <p:spPr bwMode="auto">
              <a:xfrm>
                <a:off x="3849" y="3105"/>
                <a:ext cx="22" cy="183"/>
              </a:xfrm>
              <a:custGeom>
                <a:avLst/>
                <a:gdLst>
                  <a:gd name="T0" fmla="*/ 0 w 44"/>
                  <a:gd name="T1" fmla="*/ 116 h 366"/>
                  <a:gd name="T2" fmla="*/ 1 w 44"/>
                  <a:gd name="T3" fmla="*/ 52 h 366"/>
                  <a:gd name="T4" fmla="*/ 2 w 44"/>
                  <a:gd name="T5" fmla="*/ 8 h 366"/>
                  <a:gd name="T6" fmla="*/ 2 w 44"/>
                  <a:gd name="T7" fmla="*/ 2 h 366"/>
                  <a:gd name="T8" fmla="*/ 4 w 44"/>
                  <a:gd name="T9" fmla="*/ 38 h 366"/>
                  <a:gd name="T10" fmla="*/ 5 w 44"/>
                  <a:gd name="T11" fmla="*/ 107 h 366"/>
                  <a:gd name="T12" fmla="*/ 6 w 44"/>
                  <a:gd name="T13" fmla="*/ 185 h 366"/>
                  <a:gd name="T14" fmla="*/ 8 w 44"/>
                  <a:gd name="T15" fmla="*/ 256 h 366"/>
                  <a:gd name="T16" fmla="*/ 9 w 44"/>
                  <a:gd name="T17" fmla="*/ 306 h 366"/>
                  <a:gd name="T18" fmla="*/ 9 w 44"/>
                  <a:gd name="T19" fmla="*/ 335 h 366"/>
                  <a:gd name="T20" fmla="*/ 9 w 44"/>
                  <a:gd name="T21" fmla="*/ 354 h 366"/>
                  <a:gd name="T22" fmla="*/ 10 w 44"/>
                  <a:gd name="T23" fmla="*/ 360 h 366"/>
                  <a:gd name="T24" fmla="*/ 10 w 44"/>
                  <a:gd name="T25" fmla="*/ 360 h 366"/>
                  <a:gd name="T26" fmla="*/ 12 w 44"/>
                  <a:gd name="T27" fmla="*/ 346 h 366"/>
                  <a:gd name="T28" fmla="*/ 13 w 44"/>
                  <a:gd name="T29" fmla="*/ 310 h 366"/>
                  <a:gd name="T30" fmla="*/ 14 w 44"/>
                  <a:gd name="T31" fmla="*/ 245 h 366"/>
                  <a:gd name="T32" fmla="*/ 14 w 44"/>
                  <a:gd name="T33" fmla="*/ 164 h 366"/>
                  <a:gd name="T34" fmla="*/ 16 w 44"/>
                  <a:gd name="T35" fmla="*/ 84 h 366"/>
                  <a:gd name="T36" fmla="*/ 17 w 44"/>
                  <a:gd name="T37" fmla="*/ 28 h 366"/>
                  <a:gd name="T38" fmla="*/ 18 w 44"/>
                  <a:gd name="T39" fmla="*/ 9 h 366"/>
                  <a:gd name="T40" fmla="*/ 20 w 44"/>
                  <a:gd name="T41" fmla="*/ 29 h 366"/>
                  <a:gd name="T42" fmla="*/ 21 w 44"/>
                  <a:gd name="T43" fmla="*/ 73 h 366"/>
                  <a:gd name="T44" fmla="*/ 21 w 44"/>
                  <a:gd name="T45" fmla="*/ 124 h 366"/>
                  <a:gd name="T46" fmla="*/ 22 w 44"/>
                  <a:gd name="T47" fmla="*/ 169 h 366"/>
                  <a:gd name="T48" fmla="*/ 22 w 44"/>
                  <a:gd name="T49" fmla="*/ 209 h 366"/>
                  <a:gd name="T50" fmla="*/ 24 w 44"/>
                  <a:gd name="T51" fmla="*/ 244 h 366"/>
                  <a:gd name="T52" fmla="*/ 24 w 44"/>
                  <a:gd name="T53" fmla="*/ 280 h 366"/>
                  <a:gd name="T54" fmla="*/ 24 w 44"/>
                  <a:gd name="T55" fmla="*/ 320 h 366"/>
                  <a:gd name="T56" fmla="*/ 25 w 44"/>
                  <a:gd name="T57" fmla="*/ 354 h 366"/>
                  <a:gd name="T58" fmla="*/ 26 w 44"/>
                  <a:gd name="T59" fmla="*/ 363 h 366"/>
                  <a:gd name="T60" fmla="*/ 28 w 44"/>
                  <a:gd name="T61" fmla="*/ 339 h 366"/>
                  <a:gd name="T62" fmla="*/ 29 w 44"/>
                  <a:gd name="T63" fmla="*/ 279 h 366"/>
                  <a:gd name="T64" fmla="*/ 30 w 44"/>
                  <a:gd name="T65" fmla="*/ 197 h 366"/>
                  <a:gd name="T66" fmla="*/ 32 w 44"/>
                  <a:gd name="T67" fmla="*/ 116 h 366"/>
                  <a:gd name="T68" fmla="*/ 32 w 44"/>
                  <a:gd name="T69" fmla="*/ 56 h 366"/>
                  <a:gd name="T70" fmla="*/ 33 w 44"/>
                  <a:gd name="T71" fmla="*/ 25 h 366"/>
                  <a:gd name="T72" fmla="*/ 34 w 44"/>
                  <a:gd name="T73" fmla="*/ 24 h 366"/>
                  <a:gd name="T74" fmla="*/ 36 w 44"/>
                  <a:gd name="T75" fmla="*/ 42 h 366"/>
                  <a:gd name="T76" fmla="*/ 36 w 44"/>
                  <a:gd name="T77" fmla="*/ 69 h 366"/>
                  <a:gd name="T78" fmla="*/ 37 w 44"/>
                  <a:gd name="T79" fmla="*/ 99 h 366"/>
                  <a:gd name="T80" fmla="*/ 37 w 44"/>
                  <a:gd name="T81" fmla="*/ 145 h 366"/>
                  <a:gd name="T82" fmla="*/ 38 w 44"/>
                  <a:gd name="T83" fmla="*/ 209 h 366"/>
                  <a:gd name="T84" fmla="*/ 40 w 44"/>
                  <a:gd name="T85" fmla="*/ 279 h 366"/>
                  <a:gd name="T86" fmla="*/ 41 w 44"/>
                  <a:gd name="T87" fmla="*/ 338 h 366"/>
                  <a:gd name="T88" fmla="*/ 42 w 44"/>
                  <a:gd name="T89" fmla="*/ 366 h 366"/>
                  <a:gd name="T90" fmla="*/ 44 w 44"/>
                  <a:gd name="T91" fmla="*/ 35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366">
                    <a:moveTo>
                      <a:pt x="0" y="149"/>
                    </a:moveTo>
                    <a:lnTo>
                      <a:pt x="0" y="116"/>
                    </a:lnTo>
                    <a:lnTo>
                      <a:pt x="1" y="82"/>
                    </a:lnTo>
                    <a:lnTo>
                      <a:pt x="1" y="52"/>
                    </a:lnTo>
                    <a:lnTo>
                      <a:pt x="1" y="26"/>
                    </a:lnTo>
                    <a:lnTo>
                      <a:pt x="2" y="8"/>
                    </a:lnTo>
                    <a:lnTo>
                      <a:pt x="2" y="0"/>
                    </a:lnTo>
                    <a:lnTo>
                      <a:pt x="2" y="2"/>
                    </a:lnTo>
                    <a:lnTo>
                      <a:pt x="4" y="16"/>
                    </a:lnTo>
                    <a:lnTo>
                      <a:pt x="4" y="38"/>
                    </a:lnTo>
                    <a:lnTo>
                      <a:pt x="5" y="70"/>
                    </a:lnTo>
                    <a:lnTo>
                      <a:pt x="5" y="107"/>
                    </a:lnTo>
                    <a:lnTo>
                      <a:pt x="6" y="147"/>
                    </a:lnTo>
                    <a:lnTo>
                      <a:pt x="6" y="185"/>
                    </a:lnTo>
                    <a:lnTo>
                      <a:pt x="8" y="223"/>
                    </a:lnTo>
                    <a:lnTo>
                      <a:pt x="8" y="256"/>
                    </a:lnTo>
                    <a:lnTo>
                      <a:pt x="9" y="284"/>
                    </a:lnTo>
                    <a:lnTo>
                      <a:pt x="9" y="306"/>
                    </a:lnTo>
                    <a:lnTo>
                      <a:pt x="9" y="323"/>
                    </a:lnTo>
                    <a:lnTo>
                      <a:pt x="9" y="335"/>
                    </a:lnTo>
                    <a:lnTo>
                      <a:pt x="9" y="344"/>
                    </a:lnTo>
                    <a:lnTo>
                      <a:pt x="9" y="354"/>
                    </a:lnTo>
                    <a:lnTo>
                      <a:pt x="10" y="356"/>
                    </a:lnTo>
                    <a:lnTo>
                      <a:pt x="10" y="360"/>
                    </a:lnTo>
                    <a:lnTo>
                      <a:pt x="10" y="360"/>
                    </a:lnTo>
                    <a:lnTo>
                      <a:pt x="10" y="360"/>
                    </a:lnTo>
                    <a:lnTo>
                      <a:pt x="12" y="355"/>
                    </a:lnTo>
                    <a:lnTo>
                      <a:pt x="12" y="346"/>
                    </a:lnTo>
                    <a:lnTo>
                      <a:pt x="12" y="331"/>
                    </a:lnTo>
                    <a:lnTo>
                      <a:pt x="13" y="310"/>
                    </a:lnTo>
                    <a:lnTo>
                      <a:pt x="13" y="280"/>
                    </a:lnTo>
                    <a:lnTo>
                      <a:pt x="14" y="245"/>
                    </a:lnTo>
                    <a:lnTo>
                      <a:pt x="14" y="207"/>
                    </a:lnTo>
                    <a:lnTo>
                      <a:pt x="14" y="164"/>
                    </a:lnTo>
                    <a:lnTo>
                      <a:pt x="16" y="123"/>
                    </a:lnTo>
                    <a:lnTo>
                      <a:pt x="16" y="84"/>
                    </a:lnTo>
                    <a:lnTo>
                      <a:pt x="17" y="52"/>
                    </a:lnTo>
                    <a:lnTo>
                      <a:pt x="17" y="28"/>
                    </a:lnTo>
                    <a:lnTo>
                      <a:pt x="18" y="14"/>
                    </a:lnTo>
                    <a:lnTo>
                      <a:pt x="18" y="9"/>
                    </a:lnTo>
                    <a:lnTo>
                      <a:pt x="18" y="16"/>
                    </a:lnTo>
                    <a:lnTo>
                      <a:pt x="20" y="29"/>
                    </a:lnTo>
                    <a:lnTo>
                      <a:pt x="20" y="49"/>
                    </a:lnTo>
                    <a:lnTo>
                      <a:pt x="21" y="73"/>
                    </a:lnTo>
                    <a:lnTo>
                      <a:pt x="21" y="99"/>
                    </a:lnTo>
                    <a:lnTo>
                      <a:pt x="21" y="124"/>
                    </a:lnTo>
                    <a:lnTo>
                      <a:pt x="22" y="148"/>
                    </a:lnTo>
                    <a:lnTo>
                      <a:pt x="22" y="169"/>
                    </a:lnTo>
                    <a:lnTo>
                      <a:pt x="22" y="187"/>
                    </a:lnTo>
                    <a:lnTo>
                      <a:pt x="22" y="209"/>
                    </a:lnTo>
                    <a:lnTo>
                      <a:pt x="24" y="215"/>
                    </a:lnTo>
                    <a:lnTo>
                      <a:pt x="24" y="244"/>
                    </a:lnTo>
                    <a:lnTo>
                      <a:pt x="24" y="260"/>
                    </a:lnTo>
                    <a:lnTo>
                      <a:pt x="24" y="280"/>
                    </a:lnTo>
                    <a:lnTo>
                      <a:pt x="24" y="300"/>
                    </a:lnTo>
                    <a:lnTo>
                      <a:pt x="24" y="320"/>
                    </a:lnTo>
                    <a:lnTo>
                      <a:pt x="25" y="339"/>
                    </a:lnTo>
                    <a:lnTo>
                      <a:pt x="25" y="354"/>
                    </a:lnTo>
                    <a:lnTo>
                      <a:pt x="26" y="362"/>
                    </a:lnTo>
                    <a:lnTo>
                      <a:pt x="26" y="363"/>
                    </a:lnTo>
                    <a:lnTo>
                      <a:pt x="28" y="355"/>
                    </a:lnTo>
                    <a:lnTo>
                      <a:pt x="28" y="339"/>
                    </a:lnTo>
                    <a:lnTo>
                      <a:pt x="29" y="312"/>
                    </a:lnTo>
                    <a:lnTo>
                      <a:pt x="29" y="279"/>
                    </a:lnTo>
                    <a:lnTo>
                      <a:pt x="30" y="239"/>
                    </a:lnTo>
                    <a:lnTo>
                      <a:pt x="30" y="197"/>
                    </a:lnTo>
                    <a:lnTo>
                      <a:pt x="32" y="155"/>
                    </a:lnTo>
                    <a:lnTo>
                      <a:pt x="32" y="116"/>
                    </a:lnTo>
                    <a:lnTo>
                      <a:pt x="32" y="82"/>
                    </a:lnTo>
                    <a:lnTo>
                      <a:pt x="32" y="56"/>
                    </a:lnTo>
                    <a:lnTo>
                      <a:pt x="33" y="37"/>
                    </a:lnTo>
                    <a:lnTo>
                      <a:pt x="33" y="25"/>
                    </a:lnTo>
                    <a:lnTo>
                      <a:pt x="34" y="21"/>
                    </a:lnTo>
                    <a:lnTo>
                      <a:pt x="34" y="24"/>
                    </a:lnTo>
                    <a:lnTo>
                      <a:pt x="36" y="30"/>
                    </a:lnTo>
                    <a:lnTo>
                      <a:pt x="36" y="42"/>
                    </a:lnTo>
                    <a:lnTo>
                      <a:pt x="36" y="46"/>
                    </a:lnTo>
                    <a:lnTo>
                      <a:pt x="36" y="69"/>
                    </a:lnTo>
                    <a:lnTo>
                      <a:pt x="37" y="81"/>
                    </a:lnTo>
                    <a:lnTo>
                      <a:pt x="37" y="99"/>
                    </a:lnTo>
                    <a:lnTo>
                      <a:pt x="37" y="120"/>
                    </a:lnTo>
                    <a:lnTo>
                      <a:pt x="37" y="145"/>
                    </a:lnTo>
                    <a:lnTo>
                      <a:pt x="38" y="176"/>
                    </a:lnTo>
                    <a:lnTo>
                      <a:pt x="38" y="209"/>
                    </a:lnTo>
                    <a:lnTo>
                      <a:pt x="38" y="244"/>
                    </a:lnTo>
                    <a:lnTo>
                      <a:pt x="40" y="279"/>
                    </a:lnTo>
                    <a:lnTo>
                      <a:pt x="40" y="311"/>
                    </a:lnTo>
                    <a:lnTo>
                      <a:pt x="41" y="338"/>
                    </a:lnTo>
                    <a:lnTo>
                      <a:pt x="41" y="356"/>
                    </a:lnTo>
                    <a:lnTo>
                      <a:pt x="42" y="366"/>
                    </a:lnTo>
                    <a:lnTo>
                      <a:pt x="42" y="364"/>
                    </a:lnTo>
                    <a:lnTo>
                      <a:pt x="44" y="35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7" name="Freeform 5413"/>
              <p:cNvSpPr>
                <a:spLocks/>
              </p:cNvSpPr>
              <p:nvPr/>
            </p:nvSpPr>
            <p:spPr bwMode="auto">
              <a:xfrm>
                <a:off x="3871" y="3120"/>
                <a:ext cx="22" cy="171"/>
              </a:xfrm>
              <a:custGeom>
                <a:avLst/>
                <a:gdLst>
                  <a:gd name="T0" fmla="*/ 0 w 42"/>
                  <a:gd name="T1" fmla="*/ 302 h 341"/>
                  <a:gd name="T2" fmla="*/ 1 w 42"/>
                  <a:gd name="T3" fmla="*/ 242 h 341"/>
                  <a:gd name="T4" fmla="*/ 2 w 42"/>
                  <a:gd name="T5" fmla="*/ 171 h 341"/>
                  <a:gd name="T6" fmla="*/ 2 w 42"/>
                  <a:gd name="T7" fmla="*/ 111 h 341"/>
                  <a:gd name="T8" fmla="*/ 4 w 42"/>
                  <a:gd name="T9" fmla="*/ 66 h 341"/>
                  <a:gd name="T10" fmla="*/ 4 w 42"/>
                  <a:gd name="T11" fmla="*/ 31 h 341"/>
                  <a:gd name="T12" fmla="*/ 5 w 42"/>
                  <a:gd name="T13" fmla="*/ 11 h 341"/>
                  <a:gd name="T14" fmla="*/ 5 w 42"/>
                  <a:gd name="T15" fmla="*/ 2 h 341"/>
                  <a:gd name="T16" fmla="*/ 6 w 42"/>
                  <a:gd name="T17" fmla="*/ 2 h 341"/>
                  <a:gd name="T18" fmla="*/ 8 w 42"/>
                  <a:gd name="T19" fmla="*/ 23 h 341"/>
                  <a:gd name="T20" fmla="*/ 9 w 42"/>
                  <a:gd name="T21" fmla="*/ 73 h 341"/>
                  <a:gd name="T22" fmla="*/ 9 w 42"/>
                  <a:gd name="T23" fmla="*/ 145 h 341"/>
                  <a:gd name="T24" fmla="*/ 10 w 42"/>
                  <a:gd name="T25" fmla="*/ 227 h 341"/>
                  <a:gd name="T26" fmla="*/ 12 w 42"/>
                  <a:gd name="T27" fmla="*/ 296 h 341"/>
                  <a:gd name="T28" fmla="*/ 13 w 42"/>
                  <a:gd name="T29" fmla="*/ 333 h 341"/>
                  <a:gd name="T30" fmla="*/ 14 w 42"/>
                  <a:gd name="T31" fmla="*/ 336 h 341"/>
                  <a:gd name="T32" fmla="*/ 16 w 42"/>
                  <a:gd name="T33" fmla="*/ 309 h 341"/>
                  <a:gd name="T34" fmla="*/ 17 w 42"/>
                  <a:gd name="T35" fmla="*/ 272 h 341"/>
                  <a:gd name="T36" fmla="*/ 17 w 42"/>
                  <a:gd name="T37" fmla="*/ 233 h 341"/>
                  <a:gd name="T38" fmla="*/ 17 w 42"/>
                  <a:gd name="T39" fmla="*/ 205 h 341"/>
                  <a:gd name="T40" fmla="*/ 18 w 42"/>
                  <a:gd name="T41" fmla="*/ 162 h 341"/>
                  <a:gd name="T42" fmla="*/ 18 w 42"/>
                  <a:gd name="T43" fmla="*/ 105 h 341"/>
                  <a:gd name="T44" fmla="*/ 20 w 42"/>
                  <a:gd name="T45" fmla="*/ 59 h 341"/>
                  <a:gd name="T46" fmla="*/ 21 w 42"/>
                  <a:gd name="T47" fmla="*/ 22 h 341"/>
                  <a:gd name="T48" fmla="*/ 22 w 42"/>
                  <a:gd name="T49" fmla="*/ 10 h 341"/>
                  <a:gd name="T50" fmla="*/ 24 w 42"/>
                  <a:gd name="T51" fmla="*/ 34 h 341"/>
                  <a:gd name="T52" fmla="*/ 24 w 42"/>
                  <a:gd name="T53" fmla="*/ 90 h 341"/>
                  <a:gd name="T54" fmla="*/ 25 w 42"/>
                  <a:gd name="T55" fmla="*/ 167 h 341"/>
                  <a:gd name="T56" fmla="*/ 26 w 42"/>
                  <a:gd name="T57" fmla="*/ 242 h 341"/>
                  <a:gd name="T58" fmla="*/ 28 w 42"/>
                  <a:gd name="T59" fmla="*/ 300 h 341"/>
                  <a:gd name="T60" fmla="*/ 29 w 42"/>
                  <a:gd name="T61" fmla="*/ 330 h 341"/>
                  <a:gd name="T62" fmla="*/ 29 w 42"/>
                  <a:gd name="T63" fmla="*/ 341 h 341"/>
                  <a:gd name="T64" fmla="*/ 30 w 42"/>
                  <a:gd name="T65" fmla="*/ 338 h 341"/>
                  <a:gd name="T66" fmla="*/ 30 w 42"/>
                  <a:gd name="T67" fmla="*/ 326 h 341"/>
                  <a:gd name="T68" fmla="*/ 32 w 42"/>
                  <a:gd name="T69" fmla="*/ 313 h 341"/>
                  <a:gd name="T70" fmla="*/ 32 w 42"/>
                  <a:gd name="T71" fmla="*/ 285 h 341"/>
                  <a:gd name="T72" fmla="*/ 33 w 42"/>
                  <a:gd name="T73" fmla="*/ 237 h 341"/>
                  <a:gd name="T74" fmla="*/ 33 w 42"/>
                  <a:gd name="T75" fmla="*/ 174 h 341"/>
                  <a:gd name="T76" fmla="*/ 34 w 42"/>
                  <a:gd name="T77" fmla="*/ 105 h 341"/>
                  <a:gd name="T78" fmla="*/ 36 w 42"/>
                  <a:gd name="T79" fmla="*/ 47 h 341"/>
                  <a:gd name="T80" fmla="*/ 37 w 42"/>
                  <a:gd name="T81" fmla="*/ 20 h 341"/>
                  <a:gd name="T82" fmla="*/ 38 w 42"/>
                  <a:gd name="T83" fmla="*/ 31 h 341"/>
                  <a:gd name="T84" fmla="*/ 40 w 42"/>
                  <a:gd name="T85" fmla="*/ 75 h 341"/>
                  <a:gd name="T86" fmla="*/ 41 w 42"/>
                  <a:gd name="T87" fmla="*/ 135 h 341"/>
                  <a:gd name="T88" fmla="*/ 41 w 42"/>
                  <a:gd name="T89" fmla="*/ 19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341">
                    <a:moveTo>
                      <a:pt x="0" y="324"/>
                    </a:moveTo>
                    <a:lnTo>
                      <a:pt x="0" y="302"/>
                    </a:lnTo>
                    <a:lnTo>
                      <a:pt x="1" y="274"/>
                    </a:lnTo>
                    <a:lnTo>
                      <a:pt x="1" y="242"/>
                    </a:lnTo>
                    <a:lnTo>
                      <a:pt x="2" y="206"/>
                    </a:lnTo>
                    <a:lnTo>
                      <a:pt x="2" y="171"/>
                    </a:lnTo>
                    <a:lnTo>
                      <a:pt x="2" y="139"/>
                    </a:lnTo>
                    <a:lnTo>
                      <a:pt x="2" y="111"/>
                    </a:lnTo>
                    <a:lnTo>
                      <a:pt x="4" y="86"/>
                    </a:lnTo>
                    <a:lnTo>
                      <a:pt x="4" y="66"/>
                    </a:lnTo>
                    <a:lnTo>
                      <a:pt x="4" y="51"/>
                    </a:lnTo>
                    <a:lnTo>
                      <a:pt x="4" y="31"/>
                    </a:lnTo>
                    <a:lnTo>
                      <a:pt x="5" y="26"/>
                    </a:lnTo>
                    <a:lnTo>
                      <a:pt x="5" y="11"/>
                    </a:lnTo>
                    <a:lnTo>
                      <a:pt x="5" y="6"/>
                    </a:lnTo>
                    <a:lnTo>
                      <a:pt x="5" y="2"/>
                    </a:lnTo>
                    <a:lnTo>
                      <a:pt x="6" y="0"/>
                    </a:lnTo>
                    <a:lnTo>
                      <a:pt x="6" y="2"/>
                    </a:lnTo>
                    <a:lnTo>
                      <a:pt x="6" y="10"/>
                    </a:lnTo>
                    <a:lnTo>
                      <a:pt x="8" y="23"/>
                    </a:lnTo>
                    <a:lnTo>
                      <a:pt x="8" y="44"/>
                    </a:lnTo>
                    <a:lnTo>
                      <a:pt x="9" y="73"/>
                    </a:lnTo>
                    <a:lnTo>
                      <a:pt x="9" y="106"/>
                    </a:lnTo>
                    <a:lnTo>
                      <a:pt x="9" y="145"/>
                    </a:lnTo>
                    <a:lnTo>
                      <a:pt x="10" y="186"/>
                    </a:lnTo>
                    <a:lnTo>
                      <a:pt x="10" y="227"/>
                    </a:lnTo>
                    <a:lnTo>
                      <a:pt x="12" y="265"/>
                    </a:lnTo>
                    <a:lnTo>
                      <a:pt x="12" y="296"/>
                    </a:lnTo>
                    <a:lnTo>
                      <a:pt x="13" y="318"/>
                    </a:lnTo>
                    <a:lnTo>
                      <a:pt x="13" y="333"/>
                    </a:lnTo>
                    <a:lnTo>
                      <a:pt x="14" y="338"/>
                    </a:lnTo>
                    <a:lnTo>
                      <a:pt x="14" y="336"/>
                    </a:lnTo>
                    <a:lnTo>
                      <a:pt x="16" y="325"/>
                    </a:lnTo>
                    <a:lnTo>
                      <a:pt x="16" y="309"/>
                    </a:lnTo>
                    <a:lnTo>
                      <a:pt x="16" y="292"/>
                    </a:lnTo>
                    <a:lnTo>
                      <a:pt x="17" y="272"/>
                    </a:lnTo>
                    <a:lnTo>
                      <a:pt x="17" y="250"/>
                    </a:lnTo>
                    <a:lnTo>
                      <a:pt x="17" y="233"/>
                    </a:lnTo>
                    <a:lnTo>
                      <a:pt x="17" y="217"/>
                    </a:lnTo>
                    <a:lnTo>
                      <a:pt x="17" y="205"/>
                    </a:lnTo>
                    <a:lnTo>
                      <a:pt x="17" y="175"/>
                    </a:lnTo>
                    <a:lnTo>
                      <a:pt x="18" y="162"/>
                    </a:lnTo>
                    <a:lnTo>
                      <a:pt x="18" y="126"/>
                    </a:lnTo>
                    <a:lnTo>
                      <a:pt x="18" y="105"/>
                    </a:lnTo>
                    <a:lnTo>
                      <a:pt x="20" y="82"/>
                    </a:lnTo>
                    <a:lnTo>
                      <a:pt x="20" y="59"/>
                    </a:lnTo>
                    <a:lnTo>
                      <a:pt x="20" y="39"/>
                    </a:lnTo>
                    <a:lnTo>
                      <a:pt x="21" y="22"/>
                    </a:lnTo>
                    <a:lnTo>
                      <a:pt x="21" y="12"/>
                    </a:lnTo>
                    <a:lnTo>
                      <a:pt x="22" y="10"/>
                    </a:lnTo>
                    <a:lnTo>
                      <a:pt x="22" y="16"/>
                    </a:lnTo>
                    <a:lnTo>
                      <a:pt x="24" y="34"/>
                    </a:lnTo>
                    <a:lnTo>
                      <a:pt x="24" y="59"/>
                    </a:lnTo>
                    <a:lnTo>
                      <a:pt x="24" y="90"/>
                    </a:lnTo>
                    <a:lnTo>
                      <a:pt x="25" y="127"/>
                    </a:lnTo>
                    <a:lnTo>
                      <a:pt x="25" y="167"/>
                    </a:lnTo>
                    <a:lnTo>
                      <a:pt x="26" y="206"/>
                    </a:lnTo>
                    <a:lnTo>
                      <a:pt x="26" y="242"/>
                    </a:lnTo>
                    <a:lnTo>
                      <a:pt x="28" y="274"/>
                    </a:lnTo>
                    <a:lnTo>
                      <a:pt x="28" y="300"/>
                    </a:lnTo>
                    <a:lnTo>
                      <a:pt x="28" y="318"/>
                    </a:lnTo>
                    <a:lnTo>
                      <a:pt x="29" y="330"/>
                    </a:lnTo>
                    <a:lnTo>
                      <a:pt x="29" y="338"/>
                    </a:lnTo>
                    <a:lnTo>
                      <a:pt x="29" y="341"/>
                    </a:lnTo>
                    <a:lnTo>
                      <a:pt x="30" y="341"/>
                    </a:lnTo>
                    <a:lnTo>
                      <a:pt x="30" y="338"/>
                    </a:lnTo>
                    <a:lnTo>
                      <a:pt x="30" y="337"/>
                    </a:lnTo>
                    <a:lnTo>
                      <a:pt x="30" y="326"/>
                    </a:lnTo>
                    <a:lnTo>
                      <a:pt x="32" y="321"/>
                    </a:lnTo>
                    <a:lnTo>
                      <a:pt x="32" y="313"/>
                    </a:lnTo>
                    <a:lnTo>
                      <a:pt x="32" y="301"/>
                    </a:lnTo>
                    <a:lnTo>
                      <a:pt x="32" y="285"/>
                    </a:lnTo>
                    <a:lnTo>
                      <a:pt x="32" y="264"/>
                    </a:lnTo>
                    <a:lnTo>
                      <a:pt x="33" y="237"/>
                    </a:lnTo>
                    <a:lnTo>
                      <a:pt x="33" y="207"/>
                    </a:lnTo>
                    <a:lnTo>
                      <a:pt x="33" y="174"/>
                    </a:lnTo>
                    <a:lnTo>
                      <a:pt x="34" y="139"/>
                    </a:lnTo>
                    <a:lnTo>
                      <a:pt x="34" y="105"/>
                    </a:lnTo>
                    <a:lnTo>
                      <a:pt x="36" y="73"/>
                    </a:lnTo>
                    <a:lnTo>
                      <a:pt x="36" y="47"/>
                    </a:lnTo>
                    <a:lnTo>
                      <a:pt x="37" y="30"/>
                    </a:lnTo>
                    <a:lnTo>
                      <a:pt x="37" y="20"/>
                    </a:lnTo>
                    <a:lnTo>
                      <a:pt x="38" y="22"/>
                    </a:lnTo>
                    <a:lnTo>
                      <a:pt x="38" y="31"/>
                    </a:lnTo>
                    <a:lnTo>
                      <a:pt x="38" y="51"/>
                    </a:lnTo>
                    <a:lnTo>
                      <a:pt x="40" y="75"/>
                    </a:lnTo>
                    <a:lnTo>
                      <a:pt x="40" y="105"/>
                    </a:lnTo>
                    <a:lnTo>
                      <a:pt x="41" y="135"/>
                    </a:lnTo>
                    <a:lnTo>
                      <a:pt x="41" y="167"/>
                    </a:lnTo>
                    <a:lnTo>
                      <a:pt x="41" y="195"/>
                    </a:lnTo>
                    <a:lnTo>
                      <a:pt x="42" y="22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8" name="Freeform 5414"/>
              <p:cNvSpPr>
                <a:spLocks/>
              </p:cNvSpPr>
              <p:nvPr/>
            </p:nvSpPr>
            <p:spPr bwMode="auto">
              <a:xfrm>
                <a:off x="3893" y="3134"/>
                <a:ext cx="20" cy="159"/>
              </a:xfrm>
              <a:custGeom>
                <a:avLst/>
                <a:gdLst>
                  <a:gd name="T0" fmla="*/ 0 w 40"/>
                  <a:gd name="T1" fmla="*/ 216 h 318"/>
                  <a:gd name="T2" fmla="*/ 2 w 40"/>
                  <a:gd name="T3" fmla="*/ 256 h 318"/>
                  <a:gd name="T4" fmla="*/ 2 w 40"/>
                  <a:gd name="T5" fmla="*/ 285 h 318"/>
                  <a:gd name="T6" fmla="*/ 3 w 40"/>
                  <a:gd name="T7" fmla="*/ 302 h 318"/>
                  <a:gd name="T8" fmla="*/ 3 w 40"/>
                  <a:gd name="T9" fmla="*/ 314 h 318"/>
                  <a:gd name="T10" fmla="*/ 4 w 40"/>
                  <a:gd name="T11" fmla="*/ 310 h 318"/>
                  <a:gd name="T12" fmla="*/ 4 w 40"/>
                  <a:gd name="T13" fmla="*/ 280 h 318"/>
                  <a:gd name="T14" fmla="*/ 6 w 40"/>
                  <a:gd name="T15" fmla="*/ 221 h 318"/>
                  <a:gd name="T16" fmla="*/ 7 w 40"/>
                  <a:gd name="T17" fmla="*/ 145 h 318"/>
                  <a:gd name="T18" fmla="*/ 8 w 40"/>
                  <a:gd name="T19" fmla="*/ 71 h 318"/>
                  <a:gd name="T20" fmla="*/ 10 w 40"/>
                  <a:gd name="T21" fmla="*/ 20 h 318"/>
                  <a:gd name="T22" fmla="*/ 11 w 40"/>
                  <a:gd name="T23" fmla="*/ 0 h 318"/>
                  <a:gd name="T24" fmla="*/ 12 w 40"/>
                  <a:gd name="T25" fmla="*/ 10 h 318"/>
                  <a:gd name="T26" fmla="*/ 12 w 40"/>
                  <a:gd name="T27" fmla="*/ 37 h 318"/>
                  <a:gd name="T28" fmla="*/ 14 w 40"/>
                  <a:gd name="T29" fmla="*/ 67 h 318"/>
                  <a:gd name="T30" fmla="*/ 14 w 40"/>
                  <a:gd name="T31" fmla="*/ 109 h 318"/>
                  <a:gd name="T32" fmla="*/ 15 w 40"/>
                  <a:gd name="T33" fmla="*/ 145 h 318"/>
                  <a:gd name="T34" fmla="*/ 15 w 40"/>
                  <a:gd name="T35" fmla="*/ 186 h 318"/>
                  <a:gd name="T36" fmla="*/ 16 w 40"/>
                  <a:gd name="T37" fmla="*/ 237 h 318"/>
                  <a:gd name="T38" fmla="*/ 18 w 40"/>
                  <a:gd name="T39" fmla="*/ 284 h 318"/>
                  <a:gd name="T40" fmla="*/ 19 w 40"/>
                  <a:gd name="T41" fmla="*/ 314 h 318"/>
                  <a:gd name="T42" fmla="*/ 19 w 40"/>
                  <a:gd name="T43" fmla="*/ 312 h 318"/>
                  <a:gd name="T44" fmla="*/ 20 w 40"/>
                  <a:gd name="T45" fmla="*/ 274 h 318"/>
                  <a:gd name="T46" fmla="*/ 22 w 40"/>
                  <a:gd name="T47" fmla="*/ 210 h 318"/>
                  <a:gd name="T48" fmla="*/ 23 w 40"/>
                  <a:gd name="T49" fmla="*/ 139 h 318"/>
                  <a:gd name="T50" fmla="*/ 24 w 40"/>
                  <a:gd name="T51" fmla="*/ 78 h 318"/>
                  <a:gd name="T52" fmla="*/ 26 w 40"/>
                  <a:gd name="T53" fmla="*/ 38 h 318"/>
                  <a:gd name="T54" fmla="*/ 26 w 40"/>
                  <a:gd name="T55" fmla="*/ 16 h 318"/>
                  <a:gd name="T56" fmla="*/ 27 w 40"/>
                  <a:gd name="T57" fmla="*/ 10 h 318"/>
                  <a:gd name="T58" fmla="*/ 27 w 40"/>
                  <a:gd name="T59" fmla="*/ 10 h 318"/>
                  <a:gd name="T60" fmla="*/ 27 w 40"/>
                  <a:gd name="T61" fmla="*/ 19 h 318"/>
                  <a:gd name="T62" fmla="*/ 28 w 40"/>
                  <a:gd name="T63" fmla="*/ 38 h 318"/>
                  <a:gd name="T64" fmla="*/ 30 w 40"/>
                  <a:gd name="T65" fmla="*/ 74 h 318"/>
                  <a:gd name="T66" fmla="*/ 31 w 40"/>
                  <a:gd name="T67" fmla="*/ 130 h 318"/>
                  <a:gd name="T68" fmla="*/ 31 w 40"/>
                  <a:gd name="T69" fmla="*/ 199 h 318"/>
                  <a:gd name="T70" fmla="*/ 32 w 40"/>
                  <a:gd name="T71" fmla="*/ 266 h 318"/>
                  <a:gd name="T72" fmla="*/ 34 w 40"/>
                  <a:gd name="T73" fmla="*/ 309 h 318"/>
                  <a:gd name="T74" fmla="*/ 35 w 40"/>
                  <a:gd name="T75" fmla="*/ 318 h 318"/>
                  <a:gd name="T76" fmla="*/ 36 w 40"/>
                  <a:gd name="T77" fmla="*/ 294 h 318"/>
                  <a:gd name="T78" fmla="*/ 38 w 40"/>
                  <a:gd name="T79" fmla="*/ 248 h 318"/>
                  <a:gd name="T80" fmla="*/ 39 w 40"/>
                  <a:gd name="T81" fmla="*/ 195 h 318"/>
                  <a:gd name="T82" fmla="*/ 39 w 40"/>
                  <a:gd name="T83" fmla="*/ 150 h 318"/>
                  <a:gd name="T84" fmla="*/ 40 w 40"/>
                  <a:gd name="T85" fmla="*/ 118 h 318"/>
                  <a:gd name="T86" fmla="*/ 40 w 40"/>
                  <a:gd name="T87" fmla="*/ 90 h 318"/>
                  <a:gd name="T88" fmla="*/ 40 w 40"/>
                  <a:gd name="T89" fmla="*/ 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318">
                    <a:moveTo>
                      <a:pt x="0" y="193"/>
                    </a:moveTo>
                    <a:lnTo>
                      <a:pt x="0" y="216"/>
                    </a:lnTo>
                    <a:lnTo>
                      <a:pt x="0" y="246"/>
                    </a:lnTo>
                    <a:lnTo>
                      <a:pt x="2" y="256"/>
                    </a:lnTo>
                    <a:lnTo>
                      <a:pt x="2" y="277"/>
                    </a:lnTo>
                    <a:lnTo>
                      <a:pt x="2" y="285"/>
                    </a:lnTo>
                    <a:lnTo>
                      <a:pt x="2" y="293"/>
                    </a:lnTo>
                    <a:lnTo>
                      <a:pt x="3" y="302"/>
                    </a:lnTo>
                    <a:lnTo>
                      <a:pt x="3" y="310"/>
                    </a:lnTo>
                    <a:lnTo>
                      <a:pt x="3" y="314"/>
                    </a:lnTo>
                    <a:lnTo>
                      <a:pt x="4" y="316"/>
                    </a:lnTo>
                    <a:lnTo>
                      <a:pt x="4" y="310"/>
                    </a:lnTo>
                    <a:lnTo>
                      <a:pt x="4" y="298"/>
                    </a:lnTo>
                    <a:lnTo>
                      <a:pt x="4" y="280"/>
                    </a:lnTo>
                    <a:lnTo>
                      <a:pt x="6" y="253"/>
                    </a:lnTo>
                    <a:lnTo>
                      <a:pt x="6" y="221"/>
                    </a:lnTo>
                    <a:lnTo>
                      <a:pt x="7" y="183"/>
                    </a:lnTo>
                    <a:lnTo>
                      <a:pt x="7" y="145"/>
                    </a:lnTo>
                    <a:lnTo>
                      <a:pt x="8" y="106"/>
                    </a:lnTo>
                    <a:lnTo>
                      <a:pt x="8" y="71"/>
                    </a:lnTo>
                    <a:lnTo>
                      <a:pt x="10" y="42"/>
                    </a:lnTo>
                    <a:lnTo>
                      <a:pt x="10" y="20"/>
                    </a:lnTo>
                    <a:lnTo>
                      <a:pt x="11" y="7"/>
                    </a:lnTo>
                    <a:lnTo>
                      <a:pt x="11" y="0"/>
                    </a:lnTo>
                    <a:lnTo>
                      <a:pt x="11" y="2"/>
                    </a:lnTo>
                    <a:lnTo>
                      <a:pt x="12" y="10"/>
                    </a:lnTo>
                    <a:lnTo>
                      <a:pt x="12" y="22"/>
                    </a:lnTo>
                    <a:lnTo>
                      <a:pt x="12" y="37"/>
                    </a:lnTo>
                    <a:lnTo>
                      <a:pt x="14" y="53"/>
                    </a:lnTo>
                    <a:lnTo>
                      <a:pt x="14" y="67"/>
                    </a:lnTo>
                    <a:lnTo>
                      <a:pt x="14" y="79"/>
                    </a:lnTo>
                    <a:lnTo>
                      <a:pt x="14" y="109"/>
                    </a:lnTo>
                    <a:lnTo>
                      <a:pt x="15" y="118"/>
                    </a:lnTo>
                    <a:lnTo>
                      <a:pt x="15" y="145"/>
                    </a:lnTo>
                    <a:lnTo>
                      <a:pt x="15" y="163"/>
                    </a:lnTo>
                    <a:lnTo>
                      <a:pt x="15" y="186"/>
                    </a:lnTo>
                    <a:lnTo>
                      <a:pt x="16" y="210"/>
                    </a:lnTo>
                    <a:lnTo>
                      <a:pt x="16" y="237"/>
                    </a:lnTo>
                    <a:lnTo>
                      <a:pt x="18" y="261"/>
                    </a:lnTo>
                    <a:lnTo>
                      <a:pt x="18" y="284"/>
                    </a:lnTo>
                    <a:lnTo>
                      <a:pt x="18" y="302"/>
                    </a:lnTo>
                    <a:lnTo>
                      <a:pt x="19" y="314"/>
                    </a:lnTo>
                    <a:lnTo>
                      <a:pt x="19" y="317"/>
                    </a:lnTo>
                    <a:lnTo>
                      <a:pt x="19" y="312"/>
                    </a:lnTo>
                    <a:lnTo>
                      <a:pt x="20" y="297"/>
                    </a:lnTo>
                    <a:lnTo>
                      <a:pt x="20" y="274"/>
                    </a:lnTo>
                    <a:lnTo>
                      <a:pt x="22" y="245"/>
                    </a:lnTo>
                    <a:lnTo>
                      <a:pt x="22" y="210"/>
                    </a:lnTo>
                    <a:lnTo>
                      <a:pt x="23" y="174"/>
                    </a:lnTo>
                    <a:lnTo>
                      <a:pt x="23" y="139"/>
                    </a:lnTo>
                    <a:lnTo>
                      <a:pt x="24" y="106"/>
                    </a:lnTo>
                    <a:lnTo>
                      <a:pt x="24" y="78"/>
                    </a:lnTo>
                    <a:lnTo>
                      <a:pt x="26" y="55"/>
                    </a:lnTo>
                    <a:lnTo>
                      <a:pt x="26" y="38"/>
                    </a:lnTo>
                    <a:lnTo>
                      <a:pt x="26" y="24"/>
                    </a:lnTo>
                    <a:lnTo>
                      <a:pt x="26" y="16"/>
                    </a:lnTo>
                    <a:lnTo>
                      <a:pt x="26" y="12"/>
                    </a:lnTo>
                    <a:lnTo>
                      <a:pt x="27" y="10"/>
                    </a:lnTo>
                    <a:lnTo>
                      <a:pt x="27" y="10"/>
                    </a:lnTo>
                    <a:lnTo>
                      <a:pt x="27" y="10"/>
                    </a:lnTo>
                    <a:lnTo>
                      <a:pt x="27" y="11"/>
                    </a:lnTo>
                    <a:lnTo>
                      <a:pt x="27" y="19"/>
                    </a:lnTo>
                    <a:lnTo>
                      <a:pt x="28" y="26"/>
                    </a:lnTo>
                    <a:lnTo>
                      <a:pt x="28" y="38"/>
                    </a:lnTo>
                    <a:lnTo>
                      <a:pt x="28" y="53"/>
                    </a:lnTo>
                    <a:lnTo>
                      <a:pt x="30" y="74"/>
                    </a:lnTo>
                    <a:lnTo>
                      <a:pt x="30" y="99"/>
                    </a:lnTo>
                    <a:lnTo>
                      <a:pt x="31" y="130"/>
                    </a:lnTo>
                    <a:lnTo>
                      <a:pt x="31" y="163"/>
                    </a:lnTo>
                    <a:lnTo>
                      <a:pt x="31" y="199"/>
                    </a:lnTo>
                    <a:lnTo>
                      <a:pt x="32" y="234"/>
                    </a:lnTo>
                    <a:lnTo>
                      <a:pt x="32" y="266"/>
                    </a:lnTo>
                    <a:lnTo>
                      <a:pt x="34" y="292"/>
                    </a:lnTo>
                    <a:lnTo>
                      <a:pt x="34" y="309"/>
                    </a:lnTo>
                    <a:lnTo>
                      <a:pt x="34" y="318"/>
                    </a:lnTo>
                    <a:lnTo>
                      <a:pt x="35" y="318"/>
                    </a:lnTo>
                    <a:lnTo>
                      <a:pt x="35" y="310"/>
                    </a:lnTo>
                    <a:lnTo>
                      <a:pt x="36" y="294"/>
                    </a:lnTo>
                    <a:lnTo>
                      <a:pt x="36" y="273"/>
                    </a:lnTo>
                    <a:lnTo>
                      <a:pt x="38" y="248"/>
                    </a:lnTo>
                    <a:lnTo>
                      <a:pt x="38" y="222"/>
                    </a:lnTo>
                    <a:lnTo>
                      <a:pt x="39" y="195"/>
                    </a:lnTo>
                    <a:lnTo>
                      <a:pt x="39" y="171"/>
                    </a:lnTo>
                    <a:lnTo>
                      <a:pt x="39" y="150"/>
                    </a:lnTo>
                    <a:lnTo>
                      <a:pt x="39" y="133"/>
                    </a:lnTo>
                    <a:lnTo>
                      <a:pt x="40" y="118"/>
                    </a:lnTo>
                    <a:lnTo>
                      <a:pt x="40" y="94"/>
                    </a:lnTo>
                    <a:lnTo>
                      <a:pt x="40" y="90"/>
                    </a:lnTo>
                    <a:lnTo>
                      <a:pt x="40" y="74"/>
                    </a:lnTo>
                    <a:lnTo>
                      <a:pt x="40" y="6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9" name="Freeform 5415"/>
              <p:cNvSpPr>
                <a:spLocks/>
              </p:cNvSpPr>
              <p:nvPr/>
            </p:nvSpPr>
            <p:spPr bwMode="auto">
              <a:xfrm>
                <a:off x="3913" y="3143"/>
                <a:ext cx="21" cy="154"/>
              </a:xfrm>
              <a:custGeom>
                <a:avLst/>
                <a:gdLst>
                  <a:gd name="T0" fmla="*/ 0 w 43"/>
                  <a:gd name="T1" fmla="*/ 33 h 307"/>
                  <a:gd name="T2" fmla="*/ 2 w 43"/>
                  <a:gd name="T3" fmla="*/ 10 h 307"/>
                  <a:gd name="T4" fmla="*/ 3 w 43"/>
                  <a:gd name="T5" fmla="*/ 0 h 307"/>
                  <a:gd name="T6" fmla="*/ 4 w 43"/>
                  <a:gd name="T7" fmla="*/ 15 h 307"/>
                  <a:gd name="T8" fmla="*/ 4 w 43"/>
                  <a:gd name="T9" fmla="*/ 57 h 307"/>
                  <a:gd name="T10" fmla="*/ 6 w 43"/>
                  <a:gd name="T11" fmla="*/ 125 h 307"/>
                  <a:gd name="T12" fmla="*/ 7 w 43"/>
                  <a:gd name="T13" fmla="*/ 199 h 307"/>
                  <a:gd name="T14" fmla="*/ 8 w 43"/>
                  <a:gd name="T15" fmla="*/ 260 h 307"/>
                  <a:gd name="T16" fmla="*/ 10 w 43"/>
                  <a:gd name="T17" fmla="*/ 296 h 307"/>
                  <a:gd name="T18" fmla="*/ 11 w 43"/>
                  <a:gd name="T19" fmla="*/ 303 h 307"/>
                  <a:gd name="T20" fmla="*/ 11 w 43"/>
                  <a:gd name="T21" fmla="*/ 291 h 307"/>
                  <a:gd name="T22" fmla="*/ 12 w 43"/>
                  <a:gd name="T23" fmla="*/ 271 h 307"/>
                  <a:gd name="T24" fmla="*/ 12 w 43"/>
                  <a:gd name="T25" fmla="*/ 243 h 307"/>
                  <a:gd name="T26" fmla="*/ 14 w 43"/>
                  <a:gd name="T27" fmla="*/ 222 h 307"/>
                  <a:gd name="T28" fmla="*/ 14 w 43"/>
                  <a:gd name="T29" fmla="*/ 191 h 307"/>
                  <a:gd name="T30" fmla="*/ 15 w 43"/>
                  <a:gd name="T31" fmla="*/ 145 h 307"/>
                  <a:gd name="T32" fmla="*/ 15 w 43"/>
                  <a:gd name="T33" fmla="*/ 93 h 307"/>
                  <a:gd name="T34" fmla="*/ 16 w 43"/>
                  <a:gd name="T35" fmla="*/ 44 h 307"/>
                  <a:gd name="T36" fmla="*/ 18 w 43"/>
                  <a:gd name="T37" fmla="*/ 13 h 307"/>
                  <a:gd name="T38" fmla="*/ 19 w 43"/>
                  <a:gd name="T39" fmla="*/ 13 h 307"/>
                  <a:gd name="T40" fmla="*/ 20 w 43"/>
                  <a:gd name="T41" fmla="*/ 49 h 307"/>
                  <a:gd name="T42" fmla="*/ 22 w 43"/>
                  <a:gd name="T43" fmla="*/ 108 h 307"/>
                  <a:gd name="T44" fmla="*/ 23 w 43"/>
                  <a:gd name="T45" fmla="*/ 175 h 307"/>
                  <a:gd name="T46" fmla="*/ 23 w 43"/>
                  <a:gd name="T47" fmla="*/ 231 h 307"/>
                  <a:gd name="T48" fmla="*/ 24 w 43"/>
                  <a:gd name="T49" fmla="*/ 270 h 307"/>
                  <a:gd name="T50" fmla="*/ 26 w 43"/>
                  <a:gd name="T51" fmla="*/ 291 h 307"/>
                  <a:gd name="T52" fmla="*/ 26 w 43"/>
                  <a:gd name="T53" fmla="*/ 303 h 307"/>
                  <a:gd name="T54" fmla="*/ 27 w 43"/>
                  <a:gd name="T55" fmla="*/ 306 h 307"/>
                  <a:gd name="T56" fmla="*/ 27 w 43"/>
                  <a:gd name="T57" fmla="*/ 298 h 307"/>
                  <a:gd name="T58" fmla="*/ 28 w 43"/>
                  <a:gd name="T59" fmla="*/ 274 h 307"/>
                  <a:gd name="T60" fmla="*/ 30 w 43"/>
                  <a:gd name="T61" fmla="*/ 230 h 307"/>
                  <a:gd name="T62" fmla="*/ 30 w 43"/>
                  <a:gd name="T63" fmla="*/ 167 h 307"/>
                  <a:gd name="T64" fmla="*/ 31 w 43"/>
                  <a:gd name="T65" fmla="*/ 99 h 307"/>
                  <a:gd name="T66" fmla="*/ 32 w 43"/>
                  <a:gd name="T67" fmla="*/ 44 h 307"/>
                  <a:gd name="T68" fmla="*/ 34 w 43"/>
                  <a:gd name="T69" fmla="*/ 19 h 307"/>
                  <a:gd name="T70" fmla="*/ 35 w 43"/>
                  <a:gd name="T71" fmla="*/ 25 h 307"/>
                  <a:gd name="T72" fmla="*/ 36 w 43"/>
                  <a:gd name="T73" fmla="*/ 57 h 307"/>
                  <a:gd name="T74" fmla="*/ 38 w 43"/>
                  <a:gd name="T75" fmla="*/ 101 h 307"/>
                  <a:gd name="T76" fmla="*/ 38 w 43"/>
                  <a:gd name="T77" fmla="*/ 143 h 307"/>
                  <a:gd name="T78" fmla="*/ 38 w 43"/>
                  <a:gd name="T79" fmla="*/ 186 h 307"/>
                  <a:gd name="T80" fmla="*/ 39 w 43"/>
                  <a:gd name="T81" fmla="*/ 222 h 307"/>
                  <a:gd name="T82" fmla="*/ 39 w 43"/>
                  <a:gd name="T83" fmla="*/ 248 h 307"/>
                  <a:gd name="T84" fmla="*/ 40 w 43"/>
                  <a:gd name="T85" fmla="*/ 279 h 307"/>
                  <a:gd name="T86" fmla="*/ 42 w 43"/>
                  <a:gd name="T87" fmla="*/ 303 h 307"/>
                  <a:gd name="T88" fmla="*/ 43 w 43"/>
                  <a:gd name="T8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307">
                    <a:moveTo>
                      <a:pt x="0" y="45"/>
                    </a:moveTo>
                    <a:lnTo>
                      <a:pt x="0" y="33"/>
                    </a:lnTo>
                    <a:lnTo>
                      <a:pt x="2" y="20"/>
                    </a:lnTo>
                    <a:lnTo>
                      <a:pt x="2" y="10"/>
                    </a:lnTo>
                    <a:lnTo>
                      <a:pt x="2" y="2"/>
                    </a:lnTo>
                    <a:lnTo>
                      <a:pt x="3" y="0"/>
                    </a:lnTo>
                    <a:lnTo>
                      <a:pt x="3" y="4"/>
                    </a:lnTo>
                    <a:lnTo>
                      <a:pt x="4" y="15"/>
                    </a:lnTo>
                    <a:lnTo>
                      <a:pt x="4" y="33"/>
                    </a:lnTo>
                    <a:lnTo>
                      <a:pt x="4" y="57"/>
                    </a:lnTo>
                    <a:lnTo>
                      <a:pt x="6" y="89"/>
                    </a:lnTo>
                    <a:lnTo>
                      <a:pt x="6" y="125"/>
                    </a:lnTo>
                    <a:lnTo>
                      <a:pt x="7" y="163"/>
                    </a:lnTo>
                    <a:lnTo>
                      <a:pt x="7" y="199"/>
                    </a:lnTo>
                    <a:lnTo>
                      <a:pt x="8" y="234"/>
                    </a:lnTo>
                    <a:lnTo>
                      <a:pt x="8" y="260"/>
                    </a:lnTo>
                    <a:lnTo>
                      <a:pt x="8" y="282"/>
                    </a:lnTo>
                    <a:lnTo>
                      <a:pt x="10" y="296"/>
                    </a:lnTo>
                    <a:lnTo>
                      <a:pt x="10" y="303"/>
                    </a:lnTo>
                    <a:lnTo>
                      <a:pt x="11" y="303"/>
                    </a:lnTo>
                    <a:lnTo>
                      <a:pt x="11" y="299"/>
                    </a:lnTo>
                    <a:lnTo>
                      <a:pt x="11" y="291"/>
                    </a:lnTo>
                    <a:lnTo>
                      <a:pt x="12" y="282"/>
                    </a:lnTo>
                    <a:lnTo>
                      <a:pt x="12" y="271"/>
                    </a:lnTo>
                    <a:lnTo>
                      <a:pt x="12" y="262"/>
                    </a:lnTo>
                    <a:lnTo>
                      <a:pt x="12" y="243"/>
                    </a:lnTo>
                    <a:lnTo>
                      <a:pt x="14" y="242"/>
                    </a:lnTo>
                    <a:lnTo>
                      <a:pt x="14" y="222"/>
                    </a:lnTo>
                    <a:lnTo>
                      <a:pt x="14" y="208"/>
                    </a:lnTo>
                    <a:lnTo>
                      <a:pt x="14" y="191"/>
                    </a:lnTo>
                    <a:lnTo>
                      <a:pt x="15" y="169"/>
                    </a:lnTo>
                    <a:lnTo>
                      <a:pt x="15" y="145"/>
                    </a:lnTo>
                    <a:lnTo>
                      <a:pt x="15" y="120"/>
                    </a:lnTo>
                    <a:lnTo>
                      <a:pt x="15" y="93"/>
                    </a:lnTo>
                    <a:lnTo>
                      <a:pt x="16" y="67"/>
                    </a:lnTo>
                    <a:lnTo>
                      <a:pt x="16" y="44"/>
                    </a:lnTo>
                    <a:lnTo>
                      <a:pt x="18" y="25"/>
                    </a:lnTo>
                    <a:lnTo>
                      <a:pt x="18" y="13"/>
                    </a:lnTo>
                    <a:lnTo>
                      <a:pt x="19" y="9"/>
                    </a:lnTo>
                    <a:lnTo>
                      <a:pt x="19" y="13"/>
                    </a:lnTo>
                    <a:lnTo>
                      <a:pt x="20" y="28"/>
                    </a:lnTo>
                    <a:lnTo>
                      <a:pt x="20" y="49"/>
                    </a:lnTo>
                    <a:lnTo>
                      <a:pt x="22" y="77"/>
                    </a:lnTo>
                    <a:lnTo>
                      <a:pt x="22" y="108"/>
                    </a:lnTo>
                    <a:lnTo>
                      <a:pt x="23" y="141"/>
                    </a:lnTo>
                    <a:lnTo>
                      <a:pt x="23" y="175"/>
                    </a:lnTo>
                    <a:lnTo>
                      <a:pt x="23" y="204"/>
                    </a:lnTo>
                    <a:lnTo>
                      <a:pt x="23" y="231"/>
                    </a:lnTo>
                    <a:lnTo>
                      <a:pt x="24" y="252"/>
                    </a:lnTo>
                    <a:lnTo>
                      <a:pt x="24" y="270"/>
                    </a:lnTo>
                    <a:lnTo>
                      <a:pt x="24" y="282"/>
                    </a:lnTo>
                    <a:lnTo>
                      <a:pt x="26" y="291"/>
                    </a:lnTo>
                    <a:lnTo>
                      <a:pt x="26" y="302"/>
                    </a:lnTo>
                    <a:lnTo>
                      <a:pt x="26" y="303"/>
                    </a:lnTo>
                    <a:lnTo>
                      <a:pt x="26" y="306"/>
                    </a:lnTo>
                    <a:lnTo>
                      <a:pt x="27" y="306"/>
                    </a:lnTo>
                    <a:lnTo>
                      <a:pt x="27" y="303"/>
                    </a:lnTo>
                    <a:lnTo>
                      <a:pt x="27" y="298"/>
                    </a:lnTo>
                    <a:lnTo>
                      <a:pt x="27" y="288"/>
                    </a:lnTo>
                    <a:lnTo>
                      <a:pt x="28" y="274"/>
                    </a:lnTo>
                    <a:lnTo>
                      <a:pt x="28" y="255"/>
                    </a:lnTo>
                    <a:lnTo>
                      <a:pt x="30" y="230"/>
                    </a:lnTo>
                    <a:lnTo>
                      <a:pt x="30" y="199"/>
                    </a:lnTo>
                    <a:lnTo>
                      <a:pt x="30" y="167"/>
                    </a:lnTo>
                    <a:lnTo>
                      <a:pt x="31" y="132"/>
                    </a:lnTo>
                    <a:lnTo>
                      <a:pt x="31" y="99"/>
                    </a:lnTo>
                    <a:lnTo>
                      <a:pt x="32" y="69"/>
                    </a:lnTo>
                    <a:lnTo>
                      <a:pt x="32" y="44"/>
                    </a:lnTo>
                    <a:lnTo>
                      <a:pt x="34" y="28"/>
                    </a:lnTo>
                    <a:lnTo>
                      <a:pt x="34" y="19"/>
                    </a:lnTo>
                    <a:lnTo>
                      <a:pt x="35" y="19"/>
                    </a:lnTo>
                    <a:lnTo>
                      <a:pt x="35" y="25"/>
                    </a:lnTo>
                    <a:lnTo>
                      <a:pt x="36" y="39"/>
                    </a:lnTo>
                    <a:lnTo>
                      <a:pt x="36" y="57"/>
                    </a:lnTo>
                    <a:lnTo>
                      <a:pt x="36" y="79"/>
                    </a:lnTo>
                    <a:lnTo>
                      <a:pt x="38" y="101"/>
                    </a:lnTo>
                    <a:lnTo>
                      <a:pt x="38" y="123"/>
                    </a:lnTo>
                    <a:lnTo>
                      <a:pt x="38" y="143"/>
                    </a:lnTo>
                    <a:lnTo>
                      <a:pt x="38" y="160"/>
                    </a:lnTo>
                    <a:lnTo>
                      <a:pt x="38" y="186"/>
                    </a:lnTo>
                    <a:lnTo>
                      <a:pt x="39" y="194"/>
                    </a:lnTo>
                    <a:lnTo>
                      <a:pt x="39" y="222"/>
                    </a:lnTo>
                    <a:lnTo>
                      <a:pt x="39" y="234"/>
                    </a:lnTo>
                    <a:lnTo>
                      <a:pt x="39" y="248"/>
                    </a:lnTo>
                    <a:lnTo>
                      <a:pt x="40" y="264"/>
                    </a:lnTo>
                    <a:lnTo>
                      <a:pt x="40" y="279"/>
                    </a:lnTo>
                    <a:lnTo>
                      <a:pt x="40" y="292"/>
                    </a:lnTo>
                    <a:lnTo>
                      <a:pt x="42" y="303"/>
                    </a:lnTo>
                    <a:lnTo>
                      <a:pt x="42" y="307"/>
                    </a:lnTo>
                    <a:lnTo>
                      <a:pt x="43" y="306"/>
                    </a:lnTo>
                    <a:lnTo>
                      <a:pt x="43" y="296"/>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0" name="Freeform 5416"/>
              <p:cNvSpPr>
                <a:spLocks/>
              </p:cNvSpPr>
              <p:nvPr/>
            </p:nvSpPr>
            <p:spPr bwMode="auto">
              <a:xfrm>
                <a:off x="3934" y="3156"/>
                <a:ext cx="22" cy="143"/>
              </a:xfrm>
              <a:custGeom>
                <a:avLst/>
                <a:gdLst>
                  <a:gd name="T0" fmla="*/ 1 w 44"/>
                  <a:gd name="T1" fmla="*/ 255 h 286"/>
                  <a:gd name="T2" fmla="*/ 1 w 44"/>
                  <a:gd name="T3" fmla="*/ 202 h 286"/>
                  <a:gd name="T4" fmla="*/ 3 w 44"/>
                  <a:gd name="T5" fmla="*/ 134 h 286"/>
                  <a:gd name="T6" fmla="*/ 4 w 44"/>
                  <a:gd name="T7" fmla="*/ 70 h 286"/>
                  <a:gd name="T8" fmla="*/ 5 w 44"/>
                  <a:gd name="T9" fmla="*/ 23 h 286"/>
                  <a:gd name="T10" fmla="*/ 7 w 44"/>
                  <a:gd name="T11" fmla="*/ 3 h 286"/>
                  <a:gd name="T12" fmla="*/ 8 w 44"/>
                  <a:gd name="T13" fmla="*/ 3 h 286"/>
                  <a:gd name="T14" fmla="*/ 8 w 44"/>
                  <a:gd name="T15" fmla="*/ 12 h 286"/>
                  <a:gd name="T16" fmla="*/ 9 w 44"/>
                  <a:gd name="T17" fmla="*/ 30 h 286"/>
                  <a:gd name="T18" fmla="*/ 9 w 44"/>
                  <a:gd name="T19" fmla="*/ 50 h 286"/>
                  <a:gd name="T20" fmla="*/ 9 w 44"/>
                  <a:gd name="T21" fmla="*/ 92 h 286"/>
                  <a:gd name="T22" fmla="*/ 11 w 44"/>
                  <a:gd name="T23" fmla="*/ 140 h 286"/>
                  <a:gd name="T24" fmla="*/ 12 w 44"/>
                  <a:gd name="T25" fmla="*/ 195 h 286"/>
                  <a:gd name="T26" fmla="*/ 14 w 44"/>
                  <a:gd name="T27" fmla="*/ 247 h 286"/>
                  <a:gd name="T28" fmla="*/ 15 w 44"/>
                  <a:gd name="T29" fmla="*/ 279 h 286"/>
                  <a:gd name="T30" fmla="*/ 16 w 44"/>
                  <a:gd name="T31" fmla="*/ 281 h 286"/>
                  <a:gd name="T32" fmla="*/ 16 w 44"/>
                  <a:gd name="T33" fmla="*/ 249 h 286"/>
                  <a:gd name="T34" fmla="*/ 18 w 44"/>
                  <a:gd name="T35" fmla="*/ 195 h 286"/>
                  <a:gd name="T36" fmla="*/ 19 w 44"/>
                  <a:gd name="T37" fmla="*/ 138 h 286"/>
                  <a:gd name="T38" fmla="*/ 20 w 44"/>
                  <a:gd name="T39" fmla="*/ 88 h 286"/>
                  <a:gd name="T40" fmla="*/ 20 w 44"/>
                  <a:gd name="T41" fmla="*/ 54 h 286"/>
                  <a:gd name="T42" fmla="*/ 22 w 44"/>
                  <a:gd name="T43" fmla="*/ 32 h 286"/>
                  <a:gd name="T44" fmla="*/ 22 w 44"/>
                  <a:gd name="T45" fmla="*/ 16 h 286"/>
                  <a:gd name="T46" fmla="*/ 23 w 44"/>
                  <a:gd name="T47" fmla="*/ 10 h 286"/>
                  <a:gd name="T48" fmla="*/ 24 w 44"/>
                  <a:gd name="T49" fmla="*/ 12 h 286"/>
                  <a:gd name="T50" fmla="*/ 24 w 44"/>
                  <a:gd name="T51" fmla="*/ 34 h 286"/>
                  <a:gd name="T52" fmla="*/ 26 w 44"/>
                  <a:gd name="T53" fmla="*/ 76 h 286"/>
                  <a:gd name="T54" fmla="*/ 27 w 44"/>
                  <a:gd name="T55" fmla="*/ 139 h 286"/>
                  <a:gd name="T56" fmla="*/ 28 w 44"/>
                  <a:gd name="T57" fmla="*/ 205 h 286"/>
                  <a:gd name="T58" fmla="*/ 30 w 44"/>
                  <a:gd name="T59" fmla="*/ 258 h 286"/>
                  <a:gd name="T60" fmla="*/ 31 w 44"/>
                  <a:gd name="T61" fmla="*/ 283 h 286"/>
                  <a:gd name="T62" fmla="*/ 31 w 44"/>
                  <a:gd name="T63" fmla="*/ 281 h 286"/>
                  <a:gd name="T64" fmla="*/ 32 w 44"/>
                  <a:gd name="T65" fmla="*/ 255 h 286"/>
                  <a:gd name="T66" fmla="*/ 34 w 44"/>
                  <a:gd name="T67" fmla="*/ 221 h 286"/>
                  <a:gd name="T68" fmla="*/ 34 w 44"/>
                  <a:gd name="T69" fmla="*/ 187 h 286"/>
                  <a:gd name="T70" fmla="*/ 35 w 44"/>
                  <a:gd name="T71" fmla="*/ 165 h 286"/>
                  <a:gd name="T72" fmla="*/ 35 w 44"/>
                  <a:gd name="T73" fmla="*/ 130 h 286"/>
                  <a:gd name="T74" fmla="*/ 36 w 44"/>
                  <a:gd name="T75" fmla="*/ 100 h 286"/>
                  <a:gd name="T76" fmla="*/ 36 w 44"/>
                  <a:gd name="T77" fmla="*/ 66 h 286"/>
                  <a:gd name="T78" fmla="*/ 38 w 44"/>
                  <a:gd name="T79" fmla="*/ 34 h 286"/>
                  <a:gd name="T80" fmla="*/ 39 w 44"/>
                  <a:gd name="T81" fmla="*/ 16 h 286"/>
                  <a:gd name="T82" fmla="*/ 39 w 44"/>
                  <a:gd name="T83" fmla="*/ 24 h 286"/>
                  <a:gd name="T84" fmla="*/ 40 w 44"/>
                  <a:gd name="T85" fmla="*/ 63 h 286"/>
                  <a:gd name="T86" fmla="*/ 42 w 44"/>
                  <a:gd name="T87" fmla="*/ 123 h 286"/>
                  <a:gd name="T88" fmla="*/ 43 w 44"/>
                  <a:gd name="T89" fmla="*/ 189 h 286"/>
                  <a:gd name="T90" fmla="*/ 44 w 44"/>
                  <a:gd name="T91" fmla="*/ 24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286">
                    <a:moveTo>
                      <a:pt x="0" y="271"/>
                    </a:moveTo>
                    <a:lnTo>
                      <a:pt x="1" y="255"/>
                    </a:lnTo>
                    <a:lnTo>
                      <a:pt x="1" y="231"/>
                    </a:lnTo>
                    <a:lnTo>
                      <a:pt x="1" y="202"/>
                    </a:lnTo>
                    <a:lnTo>
                      <a:pt x="3" y="169"/>
                    </a:lnTo>
                    <a:lnTo>
                      <a:pt x="3" y="134"/>
                    </a:lnTo>
                    <a:lnTo>
                      <a:pt x="4" y="99"/>
                    </a:lnTo>
                    <a:lnTo>
                      <a:pt x="4" y="70"/>
                    </a:lnTo>
                    <a:lnTo>
                      <a:pt x="5" y="43"/>
                    </a:lnTo>
                    <a:lnTo>
                      <a:pt x="5" y="23"/>
                    </a:lnTo>
                    <a:lnTo>
                      <a:pt x="5" y="10"/>
                    </a:lnTo>
                    <a:lnTo>
                      <a:pt x="7" y="3"/>
                    </a:lnTo>
                    <a:lnTo>
                      <a:pt x="7" y="0"/>
                    </a:lnTo>
                    <a:lnTo>
                      <a:pt x="8" y="3"/>
                    </a:lnTo>
                    <a:lnTo>
                      <a:pt x="8" y="7"/>
                    </a:lnTo>
                    <a:lnTo>
                      <a:pt x="8" y="12"/>
                    </a:lnTo>
                    <a:lnTo>
                      <a:pt x="8" y="24"/>
                    </a:lnTo>
                    <a:lnTo>
                      <a:pt x="9" y="30"/>
                    </a:lnTo>
                    <a:lnTo>
                      <a:pt x="9" y="42"/>
                    </a:lnTo>
                    <a:lnTo>
                      <a:pt x="9" y="50"/>
                    </a:lnTo>
                    <a:lnTo>
                      <a:pt x="9" y="75"/>
                    </a:lnTo>
                    <a:lnTo>
                      <a:pt x="9" y="92"/>
                    </a:lnTo>
                    <a:lnTo>
                      <a:pt x="11" y="115"/>
                    </a:lnTo>
                    <a:lnTo>
                      <a:pt x="11" y="140"/>
                    </a:lnTo>
                    <a:lnTo>
                      <a:pt x="11" y="167"/>
                    </a:lnTo>
                    <a:lnTo>
                      <a:pt x="12" y="195"/>
                    </a:lnTo>
                    <a:lnTo>
                      <a:pt x="12" y="223"/>
                    </a:lnTo>
                    <a:lnTo>
                      <a:pt x="14" y="247"/>
                    </a:lnTo>
                    <a:lnTo>
                      <a:pt x="14" y="267"/>
                    </a:lnTo>
                    <a:lnTo>
                      <a:pt x="15" y="279"/>
                    </a:lnTo>
                    <a:lnTo>
                      <a:pt x="15" y="285"/>
                    </a:lnTo>
                    <a:lnTo>
                      <a:pt x="16" y="281"/>
                    </a:lnTo>
                    <a:lnTo>
                      <a:pt x="16" y="267"/>
                    </a:lnTo>
                    <a:lnTo>
                      <a:pt x="16" y="249"/>
                    </a:lnTo>
                    <a:lnTo>
                      <a:pt x="18" y="223"/>
                    </a:lnTo>
                    <a:lnTo>
                      <a:pt x="18" y="195"/>
                    </a:lnTo>
                    <a:lnTo>
                      <a:pt x="19" y="166"/>
                    </a:lnTo>
                    <a:lnTo>
                      <a:pt x="19" y="138"/>
                    </a:lnTo>
                    <a:lnTo>
                      <a:pt x="19" y="111"/>
                    </a:lnTo>
                    <a:lnTo>
                      <a:pt x="20" y="88"/>
                    </a:lnTo>
                    <a:lnTo>
                      <a:pt x="20" y="68"/>
                    </a:lnTo>
                    <a:lnTo>
                      <a:pt x="20" y="54"/>
                    </a:lnTo>
                    <a:lnTo>
                      <a:pt x="22" y="42"/>
                    </a:lnTo>
                    <a:lnTo>
                      <a:pt x="22" y="32"/>
                    </a:lnTo>
                    <a:lnTo>
                      <a:pt x="22" y="27"/>
                    </a:lnTo>
                    <a:lnTo>
                      <a:pt x="22" y="16"/>
                    </a:lnTo>
                    <a:lnTo>
                      <a:pt x="23" y="14"/>
                    </a:lnTo>
                    <a:lnTo>
                      <a:pt x="23" y="10"/>
                    </a:lnTo>
                    <a:lnTo>
                      <a:pt x="23" y="8"/>
                    </a:lnTo>
                    <a:lnTo>
                      <a:pt x="24" y="12"/>
                    </a:lnTo>
                    <a:lnTo>
                      <a:pt x="24" y="20"/>
                    </a:lnTo>
                    <a:lnTo>
                      <a:pt x="24" y="34"/>
                    </a:lnTo>
                    <a:lnTo>
                      <a:pt x="24" y="52"/>
                    </a:lnTo>
                    <a:lnTo>
                      <a:pt x="26" y="76"/>
                    </a:lnTo>
                    <a:lnTo>
                      <a:pt x="26" y="106"/>
                    </a:lnTo>
                    <a:lnTo>
                      <a:pt x="27" y="139"/>
                    </a:lnTo>
                    <a:lnTo>
                      <a:pt x="27" y="173"/>
                    </a:lnTo>
                    <a:lnTo>
                      <a:pt x="28" y="205"/>
                    </a:lnTo>
                    <a:lnTo>
                      <a:pt x="28" y="234"/>
                    </a:lnTo>
                    <a:lnTo>
                      <a:pt x="30" y="258"/>
                    </a:lnTo>
                    <a:lnTo>
                      <a:pt x="30" y="274"/>
                    </a:lnTo>
                    <a:lnTo>
                      <a:pt x="31" y="283"/>
                    </a:lnTo>
                    <a:lnTo>
                      <a:pt x="31" y="286"/>
                    </a:lnTo>
                    <a:lnTo>
                      <a:pt x="31" y="281"/>
                    </a:lnTo>
                    <a:lnTo>
                      <a:pt x="32" y="270"/>
                    </a:lnTo>
                    <a:lnTo>
                      <a:pt x="32" y="255"/>
                    </a:lnTo>
                    <a:lnTo>
                      <a:pt x="32" y="238"/>
                    </a:lnTo>
                    <a:lnTo>
                      <a:pt x="34" y="221"/>
                    </a:lnTo>
                    <a:lnTo>
                      <a:pt x="34" y="203"/>
                    </a:lnTo>
                    <a:lnTo>
                      <a:pt x="34" y="187"/>
                    </a:lnTo>
                    <a:lnTo>
                      <a:pt x="34" y="175"/>
                    </a:lnTo>
                    <a:lnTo>
                      <a:pt x="35" y="165"/>
                    </a:lnTo>
                    <a:lnTo>
                      <a:pt x="35" y="140"/>
                    </a:lnTo>
                    <a:lnTo>
                      <a:pt x="35" y="130"/>
                    </a:lnTo>
                    <a:lnTo>
                      <a:pt x="35" y="116"/>
                    </a:lnTo>
                    <a:lnTo>
                      <a:pt x="36" y="100"/>
                    </a:lnTo>
                    <a:lnTo>
                      <a:pt x="36" y="83"/>
                    </a:lnTo>
                    <a:lnTo>
                      <a:pt x="36" y="66"/>
                    </a:lnTo>
                    <a:lnTo>
                      <a:pt x="38" y="48"/>
                    </a:lnTo>
                    <a:lnTo>
                      <a:pt x="38" y="34"/>
                    </a:lnTo>
                    <a:lnTo>
                      <a:pt x="38" y="22"/>
                    </a:lnTo>
                    <a:lnTo>
                      <a:pt x="39" y="16"/>
                    </a:lnTo>
                    <a:lnTo>
                      <a:pt x="39" y="18"/>
                    </a:lnTo>
                    <a:lnTo>
                      <a:pt x="39" y="24"/>
                    </a:lnTo>
                    <a:lnTo>
                      <a:pt x="40" y="40"/>
                    </a:lnTo>
                    <a:lnTo>
                      <a:pt x="40" y="63"/>
                    </a:lnTo>
                    <a:lnTo>
                      <a:pt x="42" y="91"/>
                    </a:lnTo>
                    <a:lnTo>
                      <a:pt x="42" y="123"/>
                    </a:lnTo>
                    <a:lnTo>
                      <a:pt x="43" y="156"/>
                    </a:lnTo>
                    <a:lnTo>
                      <a:pt x="43" y="189"/>
                    </a:lnTo>
                    <a:lnTo>
                      <a:pt x="44" y="217"/>
                    </a:lnTo>
                    <a:lnTo>
                      <a:pt x="44" y="24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1" name="Freeform 5417"/>
              <p:cNvSpPr>
                <a:spLocks/>
              </p:cNvSpPr>
              <p:nvPr/>
            </p:nvSpPr>
            <p:spPr bwMode="auto">
              <a:xfrm>
                <a:off x="3956" y="3167"/>
                <a:ext cx="21" cy="133"/>
              </a:xfrm>
              <a:custGeom>
                <a:avLst/>
                <a:gdLst>
                  <a:gd name="T0" fmla="*/ 2 w 42"/>
                  <a:gd name="T1" fmla="*/ 238 h 266"/>
                  <a:gd name="T2" fmla="*/ 2 w 42"/>
                  <a:gd name="T3" fmla="*/ 259 h 266"/>
                  <a:gd name="T4" fmla="*/ 3 w 42"/>
                  <a:gd name="T5" fmla="*/ 264 h 266"/>
                  <a:gd name="T6" fmla="*/ 3 w 42"/>
                  <a:gd name="T7" fmla="*/ 258 h 266"/>
                  <a:gd name="T8" fmla="*/ 4 w 42"/>
                  <a:gd name="T9" fmla="*/ 247 h 266"/>
                  <a:gd name="T10" fmla="*/ 4 w 42"/>
                  <a:gd name="T11" fmla="*/ 223 h 266"/>
                  <a:gd name="T12" fmla="*/ 6 w 42"/>
                  <a:gd name="T13" fmla="*/ 191 h 266"/>
                  <a:gd name="T14" fmla="*/ 7 w 42"/>
                  <a:gd name="T15" fmla="*/ 143 h 266"/>
                  <a:gd name="T16" fmla="*/ 7 w 42"/>
                  <a:gd name="T17" fmla="*/ 88 h 266"/>
                  <a:gd name="T18" fmla="*/ 8 w 42"/>
                  <a:gd name="T19" fmla="*/ 36 h 266"/>
                  <a:gd name="T20" fmla="*/ 10 w 42"/>
                  <a:gd name="T21" fmla="*/ 4 h 266"/>
                  <a:gd name="T22" fmla="*/ 11 w 42"/>
                  <a:gd name="T23" fmla="*/ 3 h 266"/>
                  <a:gd name="T24" fmla="*/ 12 w 42"/>
                  <a:gd name="T25" fmla="*/ 32 h 266"/>
                  <a:gd name="T26" fmla="*/ 14 w 42"/>
                  <a:gd name="T27" fmla="*/ 80 h 266"/>
                  <a:gd name="T28" fmla="*/ 15 w 42"/>
                  <a:gd name="T29" fmla="*/ 132 h 266"/>
                  <a:gd name="T30" fmla="*/ 15 w 42"/>
                  <a:gd name="T31" fmla="*/ 176 h 266"/>
                  <a:gd name="T32" fmla="*/ 16 w 42"/>
                  <a:gd name="T33" fmla="*/ 207 h 266"/>
                  <a:gd name="T34" fmla="*/ 16 w 42"/>
                  <a:gd name="T35" fmla="*/ 236 h 266"/>
                  <a:gd name="T36" fmla="*/ 16 w 42"/>
                  <a:gd name="T37" fmla="*/ 252 h 266"/>
                  <a:gd name="T38" fmla="*/ 18 w 42"/>
                  <a:gd name="T39" fmla="*/ 263 h 266"/>
                  <a:gd name="T40" fmla="*/ 19 w 42"/>
                  <a:gd name="T41" fmla="*/ 264 h 266"/>
                  <a:gd name="T42" fmla="*/ 19 w 42"/>
                  <a:gd name="T43" fmla="*/ 246 h 266"/>
                  <a:gd name="T44" fmla="*/ 20 w 42"/>
                  <a:gd name="T45" fmla="*/ 206 h 266"/>
                  <a:gd name="T46" fmla="*/ 22 w 42"/>
                  <a:gd name="T47" fmla="*/ 147 h 266"/>
                  <a:gd name="T48" fmla="*/ 23 w 42"/>
                  <a:gd name="T49" fmla="*/ 84 h 266"/>
                  <a:gd name="T50" fmla="*/ 24 w 42"/>
                  <a:gd name="T51" fmla="*/ 35 h 266"/>
                  <a:gd name="T52" fmla="*/ 26 w 42"/>
                  <a:gd name="T53" fmla="*/ 9 h 266"/>
                  <a:gd name="T54" fmla="*/ 27 w 42"/>
                  <a:gd name="T55" fmla="*/ 11 h 266"/>
                  <a:gd name="T56" fmla="*/ 28 w 42"/>
                  <a:gd name="T57" fmla="*/ 31 h 266"/>
                  <a:gd name="T58" fmla="*/ 28 w 42"/>
                  <a:gd name="T59" fmla="*/ 57 h 266"/>
                  <a:gd name="T60" fmla="*/ 30 w 42"/>
                  <a:gd name="T61" fmla="*/ 81 h 266"/>
                  <a:gd name="T62" fmla="*/ 30 w 42"/>
                  <a:gd name="T63" fmla="*/ 107 h 266"/>
                  <a:gd name="T64" fmla="*/ 31 w 42"/>
                  <a:gd name="T65" fmla="*/ 152 h 266"/>
                  <a:gd name="T66" fmla="*/ 31 w 42"/>
                  <a:gd name="T67" fmla="*/ 190 h 266"/>
                  <a:gd name="T68" fmla="*/ 32 w 42"/>
                  <a:gd name="T69" fmla="*/ 230 h 266"/>
                  <a:gd name="T70" fmla="*/ 32 w 42"/>
                  <a:gd name="T71" fmla="*/ 259 h 266"/>
                  <a:gd name="T72" fmla="*/ 34 w 42"/>
                  <a:gd name="T73" fmla="*/ 266 h 266"/>
                  <a:gd name="T74" fmla="*/ 35 w 42"/>
                  <a:gd name="T75" fmla="*/ 244 h 266"/>
                  <a:gd name="T76" fmla="*/ 36 w 42"/>
                  <a:gd name="T77" fmla="*/ 198 h 266"/>
                  <a:gd name="T78" fmla="*/ 38 w 42"/>
                  <a:gd name="T79" fmla="*/ 139 h 266"/>
                  <a:gd name="T80" fmla="*/ 39 w 42"/>
                  <a:gd name="T81" fmla="*/ 84 h 266"/>
                  <a:gd name="T82" fmla="*/ 40 w 42"/>
                  <a:gd name="T83" fmla="*/ 44 h 266"/>
                  <a:gd name="T84" fmla="*/ 40 w 42"/>
                  <a:gd name="T85" fmla="*/ 23 h 266"/>
                  <a:gd name="T86" fmla="*/ 42 w 42"/>
                  <a:gd name="T87" fmla="*/ 15 h 266"/>
                  <a:gd name="T88" fmla="*/ 42 w 42"/>
                  <a:gd name="T89" fmla="*/ 1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266">
                    <a:moveTo>
                      <a:pt x="0" y="219"/>
                    </a:moveTo>
                    <a:lnTo>
                      <a:pt x="2" y="238"/>
                    </a:lnTo>
                    <a:lnTo>
                      <a:pt x="2" y="251"/>
                    </a:lnTo>
                    <a:lnTo>
                      <a:pt x="2" y="259"/>
                    </a:lnTo>
                    <a:lnTo>
                      <a:pt x="2" y="263"/>
                    </a:lnTo>
                    <a:lnTo>
                      <a:pt x="3" y="264"/>
                    </a:lnTo>
                    <a:lnTo>
                      <a:pt x="3" y="260"/>
                    </a:lnTo>
                    <a:lnTo>
                      <a:pt x="3" y="258"/>
                    </a:lnTo>
                    <a:lnTo>
                      <a:pt x="3" y="251"/>
                    </a:lnTo>
                    <a:lnTo>
                      <a:pt x="4" y="247"/>
                    </a:lnTo>
                    <a:lnTo>
                      <a:pt x="4" y="235"/>
                    </a:lnTo>
                    <a:lnTo>
                      <a:pt x="4" y="223"/>
                    </a:lnTo>
                    <a:lnTo>
                      <a:pt x="4" y="208"/>
                    </a:lnTo>
                    <a:lnTo>
                      <a:pt x="6" y="191"/>
                    </a:lnTo>
                    <a:lnTo>
                      <a:pt x="6" y="168"/>
                    </a:lnTo>
                    <a:lnTo>
                      <a:pt x="7" y="143"/>
                    </a:lnTo>
                    <a:lnTo>
                      <a:pt x="7" y="116"/>
                    </a:lnTo>
                    <a:lnTo>
                      <a:pt x="7" y="88"/>
                    </a:lnTo>
                    <a:lnTo>
                      <a:pt x="8" y="60"/>
                    </a:lnTo>
                    <a:lnTo>
                      <a:pt x="8" y="36"/>
                    </a:lnTo>
                    <a:lnTo>
                      <a:pt x="10" y="17"/>
                    </a:lnTo>
                    <a:lnTo>
                      <a:pt x="10" y="4"/>
                    </a:lnTo>
                    <a:lnTo>
                      <a:pt x="10" y="0"/>
                    </a:lnTo>
                    <a:lnTo>
                      <a:pt x="11" y="3"/>
                    </a:lnTo>
                    <a:lnTo>
                      <a:pt x="11" y="15"/>
                    </a:lnTo>
                    <a:lnTo>
                      <a:pt x="12" y="32"/>
                    </a:lnTo>
                    <a:lnTo>
                      <a:pt x="12" y="55"/>
                    </a:lnTo>
                    <a:lnTo>
                      <a:pt x="14" y="80"/>
                    </a:lnTo>
                    <a:lnTo>
                      <a:pt x="14" y="107"/>
                    </a:lnTo>
                    <a:lnTo>
                      <a:pt x="15" y="132"/>
                    </a:lnTo>
                    <a:lnTo>
                      <a:pt x="15" y="156"/>
                    </a:lnTo>
                    <a:lnTo>
                      <a:pt x="15" y="176"/>
                    </a:lnTo>
                    <a:lnTo>
                      <a:pt x="16" y="192"/>
                    </a:lnTo>
                    <a:lnTo>
                      <a:pt x="16" y="207"/>
                    </a:lnTo>
                    <a:lnTo>
                      <a:pt x="16" y="218"/>
                    </a:lnTo>
                    <a:lnTo>
                      <a:pt x="16" y="236"/>
                    </a:lnTo>
                    <a:lnTo>
                      <a:pt x="16" y="240"/>
                    </a:lnTo>
                    <a:lnTo>
                      <a:pt x="16" y="252"/>
                    </a:lnTo>
                    <a:lnTo>
                      <a:pt x="18" y="259"/>
                    </a:lnTo>
                    <a:lnTo>
                      <a:pt x="18" y="263"/>
                    </a:lnTo>
                    <a:lnTo>
                      <a:pt x="18" y="266"/>
                    </a:lnTo>
                    <a:lnTo>
                      <a:pt x="19" y="264"/>
                    </a:lnTo>
                    <a:lnTo>
                      <a:pt x="19" y="259"/>
                    </a:lnTo>
                    <a:lnTo>
                      <a:pt x="19" y="246"/>
                    </a:lnTo>
                    <a:lnTo>
                      <a:pt x="20" y="228"/>
                    </a:lnTo>
                    <a:lnTo>
                      <a:pt x="20" y="206"/>
                    </a:lnTo>
                    <a:lnTo>
                      <a:pt x="22" y="178"/>
                    </a:lnTo>
                    <a:lnTo>
                      <a:pt x="22" y="147"/>
                    </a:lnTo>
                    <a:lnTo>
                      <a:pt x="23" y="115"/>
                    </a:lnTo>
                    <a:lnTo>
                      <a:pt x="23" y="84"/>
                    </a:lnTo>
                    <a:lnTo>
                      <a:pt x="24" y="56"/>
                    </a:lnTo>
                    <a:lnTo>
                      <a:pt x="24" y="35"/>
                    </a:lnTo>
                    <a:lnTo>
                      <a:pt x="24" y="19"/>
                    </a:lnTo>
                    <a:lnTo>
                      <a:pt x="26" y="9"/>
                    </a:lnTo>
                    <a:lnTo>
                      <a:pt x="26" y="7"/>
                    </a:lnTo>
                    <a:lnTo>
                      <a:pt x="27" y="11"/>
                    </a:lnTo>
                    <a:lnTo>
                      <a:pt x="27" y="19"/>
                    </a:lnTo>
                    <a:lnTo>
                      <a:pt x="28" y="31"/>
                    </a:lnTo>
                    <a:lnTo>
                      <a:pt x="28" y="44"/>
                    </a:lnTo>
                    <a:lnTo>
                      <a:pt x="28" y="57"/>
                    </a:lnTo>
                    <a:lnTo>
                      <a:pt x="28" y="69"/>
                    </a:lnTo>
                    <a:lnTo>
                      <a:pt x="30" y="81"/>
                    </a:lnTo>
                    <a:lnTo>
                      <a:pt x="30" y="103"/>
                    </a:lnTo>
                    <a:lnTo>
                      <a:pt x="30" y="107"/>
                    </a:lnTo>
                    <a:lnTo>
                      <a:pt x="30" y="136"/>
                    </a:lnTo>
                    <a:lnTo>
                      <a:pt x="31" y="152"/>
                    </a:lnTo>
                    <a:lnTo>
                      <a:pt x="31" y="170"/>
                    </a:lnTo>
                    <a:lnTo>
                      <a:pt x="31" y="190"/>
                    </a:lnTo>
                    <a:lnTo>
                      <a:pt x="31" y="210"/>
                    </a:lnTo>
                    <a:lnTo>
                      <a:pt x="32" y="230"/>
                    </a:lnTo>
                    <a:lnTo>
                      <a:pt x="32" y="246"/>
                    </a:lnTo>
                    <a:lnTo>
                      <a:pt x="32" y="259"/>
                    </a:lnTo>
                    <a:lnTo>
                      <a:pt x="34" y="266"/>
                    </a:lnTo>
                    <a:lnTo>
                      <a:pt x="34" y="266"/>
                    </a:lnTo>
                    <a:lnTo>
                      <a:pt x="35" y="259"/>
                    </a:lnTo>
                    <a:lnTo>
                      <a:pt x="35" y="244"/>
                    </a:lnTo>
                    <a:lnTo>
                      <a:pt x="36" y="224"/>
                    </a:lnTo>
                    <a:lnTo>
                      <a:pt x="36" y="198"/>
                    </a:lnTo>
                    <a:lnTo>
                      <a:pt x="38" y="170"/>
                    </a:lnTo>
                    <a:lnTo>
                      <a:pt x="38" y="139"/>
                    </a:lnTo>
                    <a:lnTo>
                      <a:pt x="39" y="109"/>
                    </a:lnTo>
                    <a:lnTo>
                      <a:pt x="39" y="84"/>
                    </a:lnTo>
                    <a:lnTo>
                      <a:pt x="39" y="61"/>
                    </a:lnTo>
                    <a:lnTo>
                      <a:pt x="40" y="44"/>
                    </a:lnTo>
                    <a:lnTo>
                      <a:pt x="40" y="31"/>
                    </a:lnTo>
                    <a:lnTo>
                      <a:pt x="40" y="23"/>
                    </a:lnTo>
                    <a:lnTo>
                      <a:pt x="42" y="16"/>
                    </a:lnTo>
                    <a:lnTo>
                      <a:pt x="42" y="15"/>
                    </a:lnTo>
                    <a:lnTo>
                      <a:pt x="42" y="13"/>
                    </a:lnTo>
                    <a:lnTo>
                      <a:pt x="42" y="15"/>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2" name="Freeform 5418"/>
              <p:cNvSpPr>
                <a:spLocks/>
              </p:cNvSpPr>
              <p:nvPr/>
            </p:nvSpPr>
            <p:spPr bwMode="auto">
              <a:xfrm>
                <a:off x="3977" y="3174"/>
                <a:ext cx="21" cy="128"/>
              </a:xfrm>
              <a:custGeom>
                <a:avLst/>
                <a:gdLst>
                  <a:gd name="T0" fmla="*/ 0 w 41"/>
                  <a:gd name="T1" fmla="*/ 1 h 255"/>
                  <a:gd name="T2" fmla="*/ 1 w 41"/>
                  <a:gd name="T3" fmla="*/ 6 h 255"/>
                  <a:gd name="T4" fmla="*/ 1 w 41"/>
                  <a:gd name="T5" fmla="*/ 17 h 255"/>
                  <a:gd name="T6" fmla="*/ 2 w 41"/>
                  <a:gd name="T7" fmla="*/ 42 h 255"/>
                  <a:gd name="T8" fmla="*/ 4 w 41"/>
                  <a:gd name="T9" fmla="*/ 82 h 255"/>
                  <a:gd name="T10" fmla="*/ 4 w 41"/>
                  <a:gd name="T11" fmla="*/ 136 h 255"/>
                  <a:gd name="T12" fmla="*/ 5 w 41"/>
                  <a:gd name="T13" fmla="*/ 192 h 255"/>
                  <a:gd name="T14" fmla="*/ 6 w 41"/>
                  <a:gd name="T15" fmla="*/ 236 h 255"/>
                  <a:gd name="T16" fmla="*/ 8 w 41"/>
                  <a:gd name="T17" fmla="*/ 253 h 255"/>
                  <a:gd name="T18" fmla="*/ 9 w 41"/>
                  <a:gd name="T19" fmla="*/ 241 h 255"/>
                  <a:gd name="T20" fmla="*/ 10 w 41"/>
                  <a:gd name="T21" fmla="*/ 207 h 255"/>
                  <a:gd name="T22" fmla="*/ 12 w 41"/>
                  <a:gd name="T23" fmla="*/ 141 h 255"/>
                  <a:gd name="T24" fmla="*/ 12 w 41"/>
                  <a:gd name="T25" fmla="*/ 104 h 255"/>
                  <a:gd name="T26" fmla="*/ 13 w 41"/>
                  <a:gd name="T27" fmla="*/ 77 h 255"/>
                  <a:gd name="T28" fmla="*/ 13 w 41"/>
                  <a:gd name="T29" fmla="*/ 60 h 255"/>
                  <a:gd name="T30" fmla="*/ 14 w 41"/>
                  <a:gd name="T31" fmla="*/ 34 h 255"/>
                  <a:gd name="T32" fmla="*/ 14 w 41"/>
                  <a:gd name="T33" fmla="*/ 17 h 255"/>
                  <a:gd name="T34" fmla="*/ 16 w 41"/>
                  <a:gd name="T35" fmla="*/ 6 h 255"/>
                  <a:gd name="T36" fmla="*/ 17 w 41"/>
                  <a:gd name="T37" fmla="*/ 10 h 255"/>
                  <a:gd name="T38" fmla="*/ 18 w 41"/>
                  <a:gd name="T39" fmla="*/ 38 h 255"/>
                  <a:gd name="T40" fmla="*/ 18 w 41"/>
                  <a:gd name="T41" fmla="*/ 88 h 255"/>
                  <a:gd name="T42" fmla="*/ 20 w 41"/>
                  <a:gd name="T43" fmla="*/ 149 h 255"/>
                  <a:gd name="T44" fmla="*/ 21 w 41"/>
                  <a:gd name="T45" fmla="*/ 205 h 255"/>
                  <a:gd name="T46" fmla="*/ 22 w 41"/>
                  <a:gd name="T47" fmla="*/ 241 h 255"/>
                  <a:gd name="T48" fmla="*/ 24 w 41"/>
                  <a:gd name="T49" fmla="*/ 255 h 255"/>
                  <a:gd name="T50" fmla="*/ 25 w 41"/>
                  <a:gd name="T51" fmla="*/ 247 h 255"/>
                  <a:gd name="T52" fmla="*/ 25 w 41"/>
                  <a:gd name="T53" fmla="*/ 229 h 255"/>
                  <a:gd name="T54" fmla="*/ 26 w 41"/>
                  <a:gd name="T55" fmla="*/ 204 h 255"/>
                  <a:gd name="T56" fmla="*/ 26 w 41"/>
                  <a:gd name="T57" fmla="*/ 177 h 255"/>
                  <a:gd name="T58" fmla="*/ 26 w 41"/>
                  <a:gd name="T59" fmla="*/ 151 h 255"/>
                  <a:gd name="T60" fmla="*/ 28 w 41"/>
                  <a:gd name="T61" fmla="*/ 114 h 255"/>
                  <a:gd name="T62" fmla="*/ 29 w 41"/>
                  <a:gd name="T63" fmla="*/ 72 h 255"/>
                  <a:gd name="T64" fmla="*/ 30 w 41"/>
                  <a:gd name="T65" fmla="*/ 34 h 255"/>
                  <a:gd name="T66" fmla="*/ 32 w 41"/>
                  <a:gd name="T67" fmla="*/ 13 h 255"/>
                  <a:gd name="T68" fmla="*/ 33 w 41"/>
                  <a:gd name="T69" fmla="*/ 18 h 255"/>
                  <a:gd name="T70" fmla="*/ 33 w 41"/>
                  <a:gd name="T71" fmla="*/ 53 h 255"/>
                  <a:gd name="T72" fmla="*/ 34 w 41"/>
                  <a:gd name="T73" fmla="*/ 104 h 255"/>
                  <a:gd name="T74" fmla="*/ 36 w 41"/>
                  <a:gd name="T75" fmla="*/ 157 h 255"/>
                  <a:gd name="T76" fmla="*/ 37 w 41"/>
                  <a:gd name="T77" fmla="*/ 203 h 255"/>
                  <a:gd name="T78" fmla="*/ 38 w 41"/>
                  <a:gd name="T79" fmla="*/ 232 h 255"/>
                  <a:gd name="T80" fmla="*/ 38 w 41"/>
                  <a:gd name="T81" fmla="*/ 247 h 255"/>
                  <a:gd name="T82" fmla="*/ 40 w 41"/>
                  <a:gd name="T83" fmla="*/ 253 h 255"/>
                  <a:gd name="T84" fmla="*/ 40 w 41"/>
                  <a:gd name="T85" fmla="*/ 253 h 255"/>
                  <a:gd name="T86" fmla="*/ 41 w 41"/>
                  <a:gd name="T87" fmla="*/ 244 h 255"/>
                  <a:gd name="T88" fmla="*/ 41 w 41"/>
                  <a:gd name="T89" fmla="*/ 22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255">
                    <a:moveTo>
                      <a:pt x="0" y="0"/>
                    </a:moveTo>
                    <a:lnTo>
                      <a:pt x="0" y="1"/>
                    </a:lnTo>
                    <a:lnTo>
                      <a:pt x="1" y="1"/>
                    </a:lnTo>
                    <a:lnTo>
                      <a:pt x="1" y="6"/>
                    </a:lnTo>
                    <a:lnTo>
                      <a:pt x="1" y="10"/>
                    </a:lnTo>
                    <a:lnTo>
                      <a:pt x="1" y="17"/>
                    </a:lnTo>
                    <a:lnTo>
                      <a:pt x="2" y="28"/>
                    </a:lnTo>
                    <a:lnTo>
                      <a:pt x="2" y="42"/>
                    </a:lnTo>
                    <a:lnTo>
                      <a:pt x="2" y="60"/>
                    </a:lnTo>
                    <a:lnTo>
                      <a:pt x="4" y="82"/>
                    </a:lnTo>
                    <a:lnTo>
                      <a:pt x="4" y="108"/>
                    </a:lnTo>
                    <a:lnTo>
                      <a:pt x="4" y="136"/>
                    </a:lnTo>
                    <a:lnTo>
                      <a:pt x="5" y="165"/>
                    </a:lnTo>
                    <a:lnTo>
                      <a:pt x="5" y="192"/>
                    </a:lnTo>
                    <a:lnTo>
                      <a:pt x="6" y="216"/>
                    </a:lnTo>
                    <a:lnTo>
                      <a:pt x="6" y="236"/>
                    </a:lnTo>
                    <a:lnTo>
                      <a:pt x="8" y="248"/>
                    </a:lnTo>
                    <a:lnTo>
                      <a:pt x="8" y="253"/>
                    </a:lnTo>
                    <a:lnTo>
                      <a:pt x="9" y="251"/>
                    </a:lnTo>
                    <a:lnTo>
                      <a:pt x="9" y="241"/>
                    </a:lnTo>
                    <a:lnTo>
                      <a:pt x="9" y="227"/>
                    </a:lnTo>
                    <a:lnTo>
                      <a:pt x="10" y="207"/>
                    </a:lnTo>
                    <a:lnTo>
                      <a:pt x="12" y="163"/>
                    </a:lnTo>
                    <a:lnTo>
                      <a:pt x="12" y="141"/>
                    </a:lnTo>
                    <a:lnTo>
                      <a:pt x="12" y="121"/>
                    </a:lnTo>
                    <a:lnTo>
                      <a:pt x="12" y="104"/>
                    </a:lnTo>
                    <a:lnTo>
                      <a:pt x="12" y="89"/>
                    </a:lnTo>
                    <a:lnTo>
                      <a:pt x="13" y="77"/>
                    </a:lnTo>
                    <a:lnTo>
                      <a:pt x="13" y="64"/>
                    </a:lnTo>
                    <a:lnTo>
                      <a:pt x="13" y="60"/>
                    </a:lnTo>
                    <a:lnTo>
                      <a:pt x="13" y="44"/>
                    </a:lnTo>
                    <a:lnTo>
                      <a:pt x="14" y="34"/>
                    </a:lnTo>
                    <a:lnTo>
                      <a:pt x="14" y="26"/>
                    </a:lnTo>
                    <a:lnTo>
                      <a:pt x="14" y="17"/>
                    </a:lnTo>
                    <a:lnTo>
                      <a:pt x="14" y="10"/>
                    </a:lnTo>
                    <a:lnTo>
                      <a:pt x="16" y="6"/>
                    </a:lnTo>
                    <a:lnTo>
                      <a:pt x="16" y="6"/>
                    </a:lnTo>
                    <a:lnTo>
                      <a:pt x="17" y="10"/>
                    </a:lnTo>
                    <a:lnTo>
                      <a:pt x="17" y="22"/>
                    </a:lnTo>
                    <a:lnTo>
                      <a:pt x="18" y="38"/>
                    </a:lnTo>
                    <a:lnTo>
                      <a:pt x="18" y="61"/>
                    </a:lnTo>
                    <a:lnTo>
                      <a:pt x="18" y="88"/>
                    </a:lnTo>
                    <a:lnTo>
                      <a:pt x="20" y="118"/>
                    </a:lnTo>
                    <a:lnTo>
                      <a:pt x="20" y="149"/>
                    </a:lnTo>
                    <a:lnTo>
                      <a:pt x="21" y="179"/>
                    </a:lnTo>
                    <a:lnTo>
                      <a:pt x="21" y="205"/>
                    </a:lnTo>
                    <a:lnTo>
                      <a:pt x="22" y="225"/>
                    </a:lnTo>
                    <a:lnTo>
                      <a:pt x="22" y="241"/>
                    </a:lnTo>
                    <a:lnTo>
                      <a:pt x="22" y="251"/>
                    </a:lnTo>
                    <a:lnTo>
                      <a:pt x="24" y="255"/>
                    </a:lnTo>
                    <a:lnTo>
                      <a:pt x="24" y="252"/>
                    </a:lnTo>
                    <a:lnTo>
                      <a:pt x="25" y="247"/>
                    </a:lnTo>
                    <a:lnTo>
                      <a:pt x="25" y="239"/>
                    </a:lnTo>
                    <a:lnTo>
                      <a:pt x="25" y="229"/>
                    </a:lnTo>
                    <a:lnTo>
                      <a:pt x="26" y="221"/>
                    </a:lnTo>
                    <a:lnTo>
                      <a:pt x="26" y="204"/>
                    </a:lnTo>
                    <a:lnTo>
                      <a:pt x="26" y="200"/>
                    </a:lnTo>
                    <a:lnTo>
                      <a:pt x="26" y="177"/>
                    </a:lnTo>
                    <a:lnTo>
                      <a:pt x="26" y="165"/>
                    </a:lnTo>
                    <a:lnTo>
                      <a:pt x="26" y="151"/>
                    </a:lnTo>
                    <a:lnTo>
                      <a:pt x="28" y="133"/>
                    </a:lnTo>
                    <a:lnTo>
                      <a:pt x="28" y="114"/>
                    </a:lnTo>
                    <a:lnTo>
                      <a:pt x="28" y="93"/>
                    </a:lnTo>
                    <a:lnTo>
                      <a:pt x="29" y="72"/>
                    </a:lnTo>
                    <a:lnTo>
                      <a:pt x="29" y="52"/>
                    </a:lnTo>
                    <a:lnTo>
                      <a:pt x="30" y="34"/>
                    </a:lnTo>
                    <a:lnTo>
                      <a:pt x="30" y="21"/>
                    </a:lnTo>
                    <a:lnTo>
                      <a:pt x="32" y="13"/>
                    </a:lnTo>
                    <a:lnTo>
                      <a:pt x="32" y="13"/>
                    </a:lnTo>
                    <a:lnTo>
                      <a:pt x="33" y="18"/>
                    </a:lnTo>
                    <a:lnTo>
                      <a:pt x="33" y="33"/>
                    </a:lnTo>
                    <a:lnTo>
                      <a:pt x="33" y="53"/>
                    </a:lnTo>
                    <a:lnTo>
                      <a:pt x="34" y="76"/>
                    </a:lnTo>
                    <a:lnTo>
                      <a:pt x="34" y="104"/>
                    </a:lnTo>
                    <a:lnTo>
                      <a:pt x="36" y="132"/>
                    </a:lnTo>
                    <a:lnTo>
                      <a:pt x="36" y="157"/>
                    </a:lnTo>
                    <a:lnTo>
                      <a:pt x="36" y="181"/>
                    </a:lnTo>
                    <a:lnTo>
                      <a:pt x="37" y="203"/>
                    </a:lnTo>
                    <a:lnTo>
                      <a:pt x="37" y="219"/>
                    </a:lnTo>
                    <a:lnTo>
                      <a:pt x="38" y="232"/>
                    </a:lnTo>
                    <a:lnTo>
                      <a:pt x="38" y="241"/>
                    </a:lnTo>
                    <a:lnTo>
                      <a:pt x="38" y="247"/>
                    </a:lnTo>
                    <a:lnTo>
                      <a:pt x="38" y="252"/>
                    </a:lnTo>
                    <a:lnTo>
                      <a:pt x="40" y="253"/>
                    </a:lnTo>
                    <a:lnTo>
                      <a:pt x="40" y="255"/>
                    </a:lnTo>
                    <a:lnTo>
                      <a:pt x="40" y="253"/>
                    </a:lnTo>
                    <a:lnTo>
                      <a:pt x="40" y="251"/>
                    </a:lnTo>
                    <a:lnTo>
                      <a:pt x="41" y="244"/>
                    </a:lnTo>
                    <a:lnTo>
                      <a:pt x="41" y="236"/>
                    </a:lnTo>
                    <a:lnTo>
                      <a:pt x="41" y="22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3" name="Freeform 5419"/>
              <p:cNvSpPr>
                <a:spLocks/>
              </p:cNvSpPr>
              <p:nvPr/>
            </p:nvSpPr>
            <p:spPr bwMode="auto">
              <a:xfrm>
                <a:off x="3998" y="3184"/>
                <a:ext cx="22" cy="119"/>
              </a:xfrm>
              <a:custGeom>
                <a:avLst/>
                <a:gdLst>
                  <a:gd name="T0" fmla="*/ 0 w 44"/>
                  <a:gd name="T1" fmla="*/ 187 h 239"/>
                  <a:gd name="T2" fmla="*/ 1 w 44"/>
                  <a:gd name="T3" fmla="*/ 141 h 239"/>
                  <a:gd name="T4" fmla="*/ 4 w 44"/>
                  <a:gd name="T5" fmla="*/ 58 h 239"/>
                  <a:gd name="T6" fmla="*/ 5 w 44"/>
                  <a:gd name="T7" fmla="*/ 16 h 239"/>
                  <a:gd name="T8" fmla="*/ 7 w 44"/>
                  <a:gd name="T9" fmla="*/ 0 h 239"/>
                  <a:gd name="T10" fmla="*/ 7 w 44"/>
                  <a:gd name="T11" fmla="*/ 10 h 239"/>
                  <a:gd name="T12" fmla="*/ 8 w 44"/>
                  <a:gd name="T13" fmla="*/ 40 h 239"/>
                  <a:gd name="T14" fmla="*/ 9 w 44"/>
                  <a:gd name="T15" fmla="*/ 78 h 239"/>
                  <a:gd name="T16" fmla="*/ 9 w 44"/>
                  <a:gd name="T17" fmla="*/ 113 h 239"/>
                  <a:gd name="T18" fmla="*/ 11 w 44"/>
                  <a:gd name="T19" fmla="*/ 139 h 239"/>
                  <a:gd name="T20" fmla="*/ 11 w 44"/>
                  <a:gd name="T21" fmla="*/ 167 h 239"/>
                  <a:gd name="T22" fmla="*/ 12 w 44"/>
                  <a:gd name="T23" fmla="*/ 186 h 239"/>
                  <a:gd name="T24" fmla="*/ 12 w 44"/>
                  <a:gd name="T25" fmla="*/ 210 h 239"/>
                  <a:gd name="T26" fmla="*/ 13 w 44"/>
                  <a:gd name="T27" fmla="*/ 230 h 239"/>
                  <a:gd name="T28" fmla="*/ 15 w 44"/>
                  <a:gd name="T29" fmla="*/ 238 h 239"/>
                  <a:gd name="T30" fmla="*/ 15 w 44"/>
                  <a:gd name="T31" fmla="*/ 225 h 239"/>
                  <a:gd name="T32" fmla="*/ 16 w 44"/>
                  <a:gd name="T33" fmla="*/ 189 h 239"/>
                  <a:gd name="T34" fmla="*/ 17 w 44"/>
                  <a:gd name="T35" fmla="*/ 135 h 239"/>
                  <a:gd name="T36" fmla="*/ 19 w 44"/>
                  <a:gd name="T37" fmla="*/ 79 h 239"/>
                  <a:gd name="T38" fmla="*/ 20 w 44"/>
                  <a:gd name="T39" fmla="*/ 35 h 239"/>
                  <a:gd name="T40" fmla="*/ 21 w 44"/>
                  <a:gd name="T41" fmla="*/ 11 h 239"/>
                  <a:gd name="T42" fmla="*/ 21 w 44"/>
                  <a:gd name="T43" fmla="*/ 6 h 239"/>
                  <a:gd name="T44" fmla="*/ 23 w 44"/>
                  <a:gd name="T45" fmla="*/ 14 h 239"/>
                  <a:gd name="T46" fmla="*/ 23 w 44"/>
                  <a:gd name="T47" fmla="*/ 27 h 239"/>
                  <a:gd name="T48" fmla="*/ 24 w 44"/>
                  <a:gd name="T49" fmla="*/ 47 h 239"/>
                  <a:gd name="T50" fmla="*/ 24 w 44"/>
                  <a:gd name="T51" fmla="*/ 63 h 239"/>
                  <a:gd name="T52" fmla="*/ 25 w 44"/>
                  <a:gd name="T53" fmla="*/ 91 h 239"/>
                  <a:gd name="T54" fmla="*/ 27 w 44"/>
                  <a:gd name="T55" fmla="*/ 130 h 239"/>
                  <a:gd name="T56" fmla="*/ 27 w 44"/>
                  <a:gd name="T57" fmla="*/ 175 h 239"/>
                  <a:gd name="T58" fmla="*/ 28 w 44"/>
                  <a:gd name="T59" fmla="*/ 215 h 239"/>
                  <a:gd name="T60" fmla="*/ 29 w 44"/>
                  <a:gd name="T61" fmla="*/ 237 h 239"/>
                  <a:gd name="T62" fmla="*/ 31 w 44"/>
                  <a:gd name="T63" fmla="*/ 233 h 239"/>
                  <a:gd name="T64" fmla="*/ 32 w 44"/>
                  <a:gd name="T65" fmla="*/ 203 h 239"/>
                  <a:gd name="T66" fmla="*/ 33 w 44"/>
                  <a:gd name="T67" fmla="*/ 157 h 239"/>
                  <a:gd name="T68" fmla="*/ 35 w 44"/>
                  <a:gd name="T69" fmla="*/ 109 h 239"/>
                  <a:gd name="T70" fmla="*/ 35 w 44"/>
                  <a:gd name="T71" fmla="*/ 68 h 239"/>
                  <a:gd name="T72" fmla="*/ 36 w 44"/>
                  <a:gd name="T73" fmla="*/ 42 h 239"/>
                  <a:gd name="T74" fmla="*/ 36 w 44"/>
                  <a:gd name="T75" fmla="*/ 23 h 239"/>
                  <a:gd name="T76" fmla="*/ 37 w 44"/>
                  <a:gd name="T77" fmla="*/ 14 h 239"/>
                  <a:gd name="T78" fmla="*/ 37 w 44"/>
                  <a:gd name="T79" fmla="*/ 12 h 239"/>
                  <a:gd name="T80" fmla="*/ 39 w 44"/>
                  <a:gd name="T81" fmla="*/ 18 h 239"/>
                  <a:gd name="T82" fmla="*/ 39 w 44"/>
                  <a:gd name="T83" fmla="*/ 38 h 239"/>
                  <a:gd name="T84" fmla="*/ 40 w 44"/>
                  <a:gd name="T85" fmla="*/ 76 h 239"/>
                  <a:gd name="T86" fmla="*/ 41 w 44"/>
                  <a:gd name="T87" fmla="*/ 129 h 239"/>
                  <a:gd name="T88" fmla="*/ 43 w 44"/>
                  <a:gd name="T89" fmla="*/ 1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239">
                    <a:moveTo>
                      <a:pt x="0" y="205"/>
                    </a:moveTo>
                    <a:lnTo>
                      <a:pt x="0" y="187"/>
                    </a:lnTo>
                    <a:lnTo>
                      <a:pt x="1" y="166"/>
                    </a:lnTo>
                    <a:lnTo>
                      <a:pt x="1" y="141"/>
                    </a:lnTo>
                    <a:lnTo>
                      <a:pt x="3" y="86"/>
                    </a:lnTo>
                    <a:lnTo>
                      <a:pt x="4" y="58"/>
                    </a:lnTo>
                    <a:lnTo>
                      <a:pt x="4" y="35"/>
                    </a:lnTo>
                    <a:lnTo>
                      <a:pt x="5" y="16"/>
                    </a:lnTo>
                    <a:lnTo>
                      <a:pt x="5" y="6"/>
                    </a:lnTo>
                    <a:lnTo>
                      <a:pt x="7" y="0"/>
                    </a:lnTo>
                    <a:lnTo>
                      <a:pt x="7" y="2"/>
                    </a:lnTo>
                    <a:lnTo>
                      <a:pt x="7" y="10"/>
                    </a:lnTo>
                    <a:lnTo>
                      <a:pt x="8" y="23"/>
                    </a:lnTo>
                    <a:lnTo>
                      <a:pt x="8" y="40"/>
                    </a:lnTo>
                    <a:lnTo>
                      <a:pt x="8" y="59"/>
                    </a:lnTo>
                    <a:lnTo>
                      <a:pt x="9" y="78"/>
                    </a:lnTo>
                    <a:lnTo>
                      <a:pt x="9" y="96"/>
                    </a:lnTo>
                    <a:lnTo>
                      <a:pt x="9" y="113"/>
                    </a:lnTo>
                    <a:lnTo>
                      <a:pt x="11" y="127"/>
                    </a:lnTo>
                    <a:lnTo>
                      <a:pt x="11" y="139"/>
                    </a:lnTo>
                    <a:lnTo>
                      <a:pt x="11" y="147"/>
                    </a:lnTo>
                    <a:lnTo>
                      <a:pt x="11" y="167"/>
                    </a:lnTo>
                    <a:lnTo>
                      <a:pt x="12" y="177"/>
                    </a:lnTo>
                    <a:lnTo>
                      <a:pt x="12" y="186"/>
                    </a:lnTo>
                    <a:lnTo>
                      <a:pt x="12" y="198"/>
                    </a:lnTo>
                    <a:lnTo>
                      <a:pt x="12" y="210"/>
                    </a:lnTo>
                    <a:lnTo>
                      <a:pt x="13" y="221"/>
                    </a:lnTo>
                    <a:lnTo>
                      <a:pt x="13" y="230"/>
                    </a:lnTo>
                    <a:lnTo>
                      <a:pt x="13" y="237"/>
                    </a:lnTo>
                    <a:lnTo>
                      <a:pt x="15" y="238"/>
                    </a:lnTo>
                    <a:lnTo>
                      <a:pt x="15" y="234"/>
                    </a:lnTo>
                    <a:lnTo>
                      <a:pt x="15" y="225"/>
                    </a:lnTo>
                    <a:lnTo>
                      <a:pt x="16" y="210"/>
                    </a:lnTo>
                    <a:lnTo>
                      <a:pt x="16" y="189"/>
                    </a:lnTo>
                    <a:lnTo>
                      <a:pt x="17" y="163"/>
                    </a:lnTo>
                    <a:lnTo>
                      <a:pt x="17" y="135"/>
                    </a:lnTo>
                    <a:lnTo>
                      <a:pt x="19" y="106"/>
                    </a:lnTo>
                    <a:lnTo>
                      <a:pt x="19" y="79"/>
                    </a:lnTo>
                    <a:lnTo>
                      <a:pt x="20" y="54"/>
                    </a:lnTo>
                    <a:lnTo>
                      <a:pt x="20" y="35"/>
                    </a:lnTo>
                    <a:lnTo>
                      <a:pt x="21" y="20"/>
                    </a:lnTo>
                    <a:lnTo>
                      <a:pt x="21" y="11"/>
                    </a:lnTo>
                    <a:lnTo>
                      <a:pt x="21" y="6"/>
                    </a:lnTo>
                    <a:lnTo>
                      <a:pt x="21" y="6"/>
                    </a:lnTo>
                    <a:lnTo>
                      <a:pt x="23" y="10"/>
                    </a:lnTo>
                    <a:lnTo>
                      <a:pt x="23" y="14"/>
                    </a:lnTo>
                    <a:lnTo>
                      <a:pt x="23" y="20"/>
                    </a:lnTo>
                    <a:lnTo>
                      <a:pt x="23" y="27"/>
                    </a:lnTo>
                    <a:lnTo>
                      <a:pt x="24" y="32"/>
                    </a:lnTo>
                    <a:lnTo>
                      <a:pt x="24" y="47"/>
                    </a:lnTo>
                    <a:lnTo>
                      <a:pt x="24" y="54"/>
                    </a:lnTo>
                    <a:lnTo>
                      <a:pt x="24" y="63"/>
                    </a:lnTo>
                    <a:lnTo>
                      <a:pt x="25" y="76"/>
                    </a:lnTo>
                    <a:lnTo>
                      <a:pt x="25" y="91"/>
                    </a:lnTo>
                    <a:lnTo>
                      <a:pt x="25" y="110"/>
                    </a:lnTo>
                    <a:lnTo>
                      <a:pt x="27" y="130"/>
                    </a:lnTo>
                    <a:lnTo>
                      <a:pt x="27" y="153"/>
                    </a:lnTo>
                    <a:lnTo>
                      <a:pt x="27" y="175"/>
                    </a:lnTo>
                    <a:lnTo>
                      <a:pt x="28" y="197"/>
                    </a:lnTo>
                    <a:lnTo>
                      <a:pt x="28" y="215"/>
                    </a:lnTo>
                    <a:lnTo>
                      <a:pt x="29" y="229"/>
                    </a:lnTo>
                    <a:lnTo>
                      <a:pt x="29" y="237"/>
                    </a:lnTo>
                    <a:lnTo>
                      <a:pt x="29" y="239"/>
                    </a:lnTo>
                    <a:lnTo>
                      <a:pt x="31" y="233"/>
                    </a:lnTo>
                    <a:lnTo>
                      <a:pt x="31" y="221"/>
                    </a:lnTo>
                    <a:lnTo>
                      <a:pt x="32" y="203"/>
                    </a:lnTo>
                    <a:lnTo>
                      <a:pt x="32" y="182"/>
                    </a:lnTo>
                    <a:lnTo>
                      <a:pt x="33" y="157"/>
                    </a:lnTo>
                    <a:lnTo>
                      <a:pt x="33" y="133"/>
                    </a:lnTo>
                    <a:lnTo>
                      <a:pt x="35" y="109"/>
                    </a:lnTo>
                    <a:lnTo>
                      <a:pt x="35" y="87"/>
                    </a:lnTo>
                    <a:lnTo>
                      <a:pt x="35" y="68"/>
                    </a:lnTo>
                    <a:lnTo>
                      <a:pt x="36" y="54"/>
                    </a:lnTo>
                    <a:lnTo>
                      <a:pt x="36" y="42"/>
                    </a:lnTo>
                    <a:lnTo>
                      <a:pt x="36" y="27"/>
                    </a:lnTo>
                    <a:lnTo>
                      <a:pt x="36" y="23"/>
                    </a:lnTo>
                    <a:lnTo>
                      <a:pt x="36" y="16"/>
                    </a:lnTo>
                    <a:lnTo>
                      <a:pt x="37" y="14"/>
                    </a:lnTo>
                    <a:lnTo>
                      <a:pt x="37" y="12"/>
                    </a:lnTo>
                    <a:lnTo>
                      <a:pt x="37" y="12"/>
                    </a:lnTo>
                    <a:lnTo>
                      <a:pt x="37" y="12"/>
                    </a:lnTo>
                    <a:lnTo>
                      <a:pt x="39" y="18"/>
                    </a:lnTo>
                    <a:lnTo>
                      <a:pt x="39" y="26"/>
                    </a:lnTo>
                    <a:lnTo>
                      <a:pt x="39" y="38"/>
                    </a:lnTo>
                    <a:lnTo>
                      <a:pt x="40" y="55"/>
                    </a:lnTo>
                    <a:lnTo>
                      <a:pt x="40" y="76"/>
                    </a:lnTo>
                    <a:lnTo>
                      <a:pt x="41" y="100"/>
                    </a:lnTo>
                    <a:lnTo>
                      <a:pt x="41" y="129"/>
                    </a:lnTo>
                    <a:lnTo>
                      <a:pt x="43" y="155"/>
                    </a:lnTo>
                    <a:lnTo>
                      <a:pt x="43" y="182"/>
                    </a:lnTo>
                    <a:lnTo>
                      <a:pt x="44" y="20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4" name="Freeform 5420"/>
              <p:cNvSpPr>
                <a:spLocks/>
              </p:cNvSpPr>
              <p:nvPr/>
            </p:nvSpPr>
            <p:spPr bwMode="auto">
              <a:xfrm>
                <a:off x="4020" y="3192"/>
                <a:ext cx="21" cy="112"/>
              </a:xfrm>
              <a:custGeom>
                <a:avLst/>
                <a:gdLst>
                  <a:gd name="T0" fmla="*/ 0 w 43"/>
                  <a:gd name="T1" fmla="*/ 204 h 223"/>
                  <a:gd name="T2" fmla="*/ 1 w 43"/>
                  <a:gd name="T3" fmla="*/ 221 h 223"/>
                  <a:gd name="T4" fmla="*/ 3 w 43"/>
                  <a:gd name="T5" fmla="*/ 215 h 223"/>
                  <a:gd name="T6" fmla="*/ 4 w 43"/>
                  <a:gd name="T7" fmla="*/ 189 h 223"/>
                  <a:gd name="T8" fmla="*/ 4 w 43"/>
                  <a:gd name="T9" fmla="*/ 160 h 223"/>
                  <a:gd name="T10" fmla="*/ 5 w 43"/>
                  <a:gd name="T11" fmla="*/ 132 h 223"/>
                  <a:gd name="T12" fmla="*/ 5 w 43"/>
                  <a:gd name="T13" fmla="*/ 99 h 223"/>
                  <a:gd name="T14" fmla="*/ 7 w 43"/>
                  <a:gd name="T15" fmla="*/ 73 h 223"/>
                  <a:gd name="T16" fmla="*/ 7 w 43"/>
                  <a:gd name="T17" fmla="*/ 48 h 223"/>
                  <a:gd name="T18" fmla="*/ 8 w 43"/>
                  <a:gd name="T19" fmla="*/ 21 h 223"/>
                  <a:gd name="T20" fmla="*/ 8 w 43"/>
                  <a:gd name="T21" fmla="*/ 2 h 223"/>
                  <a:gd name="T22" fmla="*/ 9 w 43"/>
                  <a:gd name="T23" fmla="*/ 2 h 223"/>
                  <a:gd name="T24" fmla="*/ 11 w 43"/>
                  <a:gd name="T25" fmla="*/ 25 h 223"/>
                  <a:gd name="T26" fmla="*/ 12 w 43"/>
                  <a:gd name="T27" fmla="*/ 70 h 223"/>
                  <a:gd name="T28" fmla="*/ 13 w 43"/>
                  <a:gd name="T29" fmla="*/ 124 h 223"/>
                  <a:gd name="T30" fmla="*/ 15 w 43"/>
                  <a:gd name="T31" fmla="*/ 172 h 223"/>
                  <a:gd name="T32" fmla="*/ 16 w 43"/>
                  <a:gd name="T33" fmla="*/ 205 h 223"/>
                  <a:gd name="T34" fmla="*/ 17 w 43"/>
                  <a:gd name="T35" fmla="*/ 220 h 223"/>
                  <a:gd name="T36" fmla="*/ 17 w 43"/>
                  <a:gd name="T37" fmla="*/ 221 h 223"/>
                  <a:gd name="T38" fmla="*/ 19 w 43"/>
                  <a:gd name="T39" fmla="*/ 216 h 223"/>
                  <a:gd name="T40" fmla="*/ 19 w 43"/>
                  <a:gd name="T41" fmla="*/ 203 h 223"/>
                  <a:gd name="T42" fmla="*/ 20 w 43"/>
                  <a:gd name="T43" fmla="*/ 181 h 223"/>
                  <a:gd name="T44" fmla="*/ 20 w 43"/>
                  <a:gd name="T45" fmla="*/ 153 h 223"/>
                  <a:gd name="T46" fmla="*/ 21 w 43"/>
                  <a:gd name="T47" fmla="*/ 113 h 223"/>
                  <a:gd name="T48" fmla="*/ 21 w 43"/>
                  <a:gd name="T49" fmla="*/ 68 h 223"/>
                  <a:gd name="T50" fmla="*/ 23 w 43"/>
                  <a:gd name="T51" fmla="*/ 28 h 223"/>
                  <a:gd name="T52" fmla="*/ 24 w 43"/>
                  <a:gd name="T53" fmla="*/ 6 h 223"/>
                  <a:gd name="T54" fmla="*/ 25 w 43"/>
                  <a:gd name="T55" fmla="*/ 9 h 223"/>
                  <a:gd name="T56" fmla="*/ 27 w 43"/>
                  <a:gd name="T57" fmla="*/ 37 h 223"/>
                  <a:gd name="T58" fmla="*/ 30 w 43"/>
                  <a:gd name="T59" fmla="*/ 101 h 223"/>
                  <a:gd name="T60" fmla="*/ 30 w 43"/>
                  <a:gd name="T61" fmla="*/ 141 h 223"/>
                  <a:gd name="T62" fmla="*/ 31 w 43"/>
                  <a:gd name="T63" fmla="*/ 171 h 223"/>
                  <a:gd name="T64" fmla="*/ 31 w 43"/>
                  <a:gd name="T65" fmla="*/ 189 h 223"/>
                  <a:gd name="T66" fmla="*/ 32 w 43"/>
                  <a:gd name="T67" fmla="*/ 204 h 223"/>
                  <a:gd name="T68" fmla="*/ 32 w 43"/>
                  <a:gd name="T69" fmla="*/ 215 h 223"/>
                  <a:gd name="T70" fmla="*/ 34 w 43"/>
                  <a:gd name="T71" fmla="*/ 223 h 223"/>
                  <a:gd name="T72" fmla="*/ 35 w 43"/>
                  <a:gd name="T73" fmla="*/ 213 h 223"/>
                  <a:gd name="T74" fmla="*/ 36 w 43"/>
                  <a:gd name="T75" fmla="*/ 185 h 223"/>
                  <a:gd name="T76" fmla="*/ 36 w 43"/>
                  <a:gd name="T77" fmla="*/ 141 h 223"/>
                  <a:gd name="T78" fmla="*/ 38 w 43"/>
                  <a:gd name="T79" fmla="*/ 89 h 223"/>
                  <a:gd name="T80" fmla="*/ 39 w 43"/>
                  <a:gd name="T81" fmla="*/ 44 h 223"/>
                  <a:gd name="T82" fmla="*/ 40 w 43"/>
                  <a:gd name="T83" fmla="*/ 16 h 223"/>
                  <a:gd name="T84" fmla="*/ 42 w 43"/>
                  <a:gd name="T85" fmla="*/ 10 h 223"/>
                  <a:gd name="T86" fmla="*/ 43 w 43"/>
                  <a:gd name="T87" fmla="*/ 24 h 223"/>
                  <a:gd name="T88" fmla="*/ 43 w 43"/>
                  <a:gd name="T89" fmla="*/ 4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223">
                    <a:moveTo>
                      <a:pt x="0" y="187"/>
                    </a:moveTo>
                    <a:lnTo>
                      <a:pt x="0" y="204"/>
                    </a:lnTo>
                    <a:lnTo>
                      <a:pt x="0" y="216"/>
                    </a:lnTo>
                    <a:lnTo>
                      <a:pt x="1" y="221"/>
                    </a:lnTo>
                    <a:lnTo>
                      <a:pt x="1" y="220"/>
                    </a:lnTo>
                    <a:lnTo>
                      <a:pt x="3" y="215"/>
                    </a:lnTo>
                    <a:lnTo>
                      <a:pt x="3" y="204"/>
                    </a:lnTo>
                    <a:lnTo>
                      <a:pt x="4" y="189"/>
                    </a:lnTo>
                    <a:lnTo>
                      <a:pt x="4" y="175"/>
                    </a:lnTo>
                    <a:lnTo>
                      <a:pt x="4" y="160"/>
                    </a:lnTo>
                    <a:lnTo>
                      <a:pt x="5" y="145"/>
                    </a:lnTo>
                    <a:lnTo>
                      <a:pt x="5" y="132"/>
                    </a:lnTo>
                    <a:lnTo>
                      <a:pt x="5" y="121"/>
                    </a:lnTo>
                    <a:lnTo>
                      <a:pt x="5" y="99"/>
                    </a:lnTo>
                    <a:lnTo>
                      <a:pt x="7" y="92"/>
                    </a:lnTo>
                    <a:lnTo>
                      <a:pt x="7" y="73"/>
                    </a:lnTo>
                    <a:lnTo>
                      <a:pt x="7" y="61"/>
                    </a:lnTo>
                    <a:lnTo>
                      <a:pt x="7" y="48"/>
                    </a:lnTo>
                    <a:lnTo>
                      <a:pt x="7" y="33"/>
                    </a:lnTo>
                    <a:lnTo>
                      <a:pt x="8" y="21"/>
                    </a:lnTo>
                    <a:lnTo>
                      <a:pt x="8" y="10"/>
                    </a:lnTo>
                    <a:lnTo>
                      <a:pt x="8" y="2"/>
                    </a:lnTo>
                    <a:lnTo>
                      <a:pt x="9" y="0"/>
                    </a:lnTo>
                    <a:lnTo>
                      <a:pt x="9" y="2"/>
                    </a:lnTo>
                    <a:lnTo>
                      <a:pt x="11" y="10"/>
                    </a:lnTo>
                    <a:lnTo>
                      <a:pt x="11" y="25"/>
                    </a:lnTo>
                    <a:lnTo>
                      <a:pt x="12" y="46"/>
                    </a:lnTo>
                    <a:lnTo>
                      <a:pt x="12" y="70"/>
                    </a:lnTo>
                    <a:lnTo>
                      <a:pt x="13" y="97"/>
                    </a:lnTo>
                    <a:lnTo>
                      <a:pt x="13" y="124"/>
                    </a:lnTo>
                    <a:lnTo>
                      <a:pt x="15" y="149"/>
                    </a:lnTo>
                    <a:lnTo>
                      <a:pt x="15" y="172"/>
                    </a:lnTo>
                    <a:lnTo>
                      <a:pt x="15" y="191"/>
                    </a:lnTo>
                    <a:lnTo>
                      <a:pt x="16" y="205"/>
                    </a:lnTo>
                    <a:lnTo>
                      <a:pt x="16" y="215"/>
                    </a:lnTo>
                    <a:lnTo>
                      <a:pt x="17" y="220"/>
                    </a:lnTo>
                    <a:lnTo>
                      <a:pt x="17" y="223"/>
                    </a:lnTo>
                    <a:lnTo>
                      <a:pt x="17" y="221"/>
                    </a:lnTo>
                    <a:lnTo>
                      <a:pt x="17" y="219"/>
                    </a:lnTo>
                    <a:lnTo>
                      <a:pt x="19" y="216"/>
                    </a:lnTo>
                    <a:lnTo>
                      <a:pt x="19" y="207"/>
                    </a:lnTo>
                    <a:lnTo>
                      <a:pt x="19" y="203"/>
                    </a:lnTo>
                    <a:lnTo>
                      <a:pt x="19" y="192"/>
                    </a:lnTo>
                    <a:lnTo>
                      <a:pt x="20" y="181"/>
                    </a:lnTo>
                    <a:lnTo>
                      <a:pt x="20" y="169"/>
                    </a:lnTo>
                    <a:lnTo>
                      <a:pt x="20" y="153"/>
                    </a:lnTo>
                    <a:lnTo>
                      <a:pt x="21" y="135"/>
                    </a:lnTo>
                    <a:lnTo>
                      <a:pt x="21" y="113"/>
                    </a:lnTo>
                    <a:lnTo>
                      <a:pt x="21" y="91"/>
                    </a:lnTo>
                    <a:lnTo>
                      <a:pt x="21" y="68"/>
                    </a:lnTo>
                    <a:lnTo>
                      <a:pt x="23" y="46"/>
                    </a:lnTo>
                    <a:lnTo>
                      <a:pt x="23" y="28"/>
                    </a:lnTo>
                    <a:lnTo>
                      <a:pt x="24" y="14"/>
                    </a:lnTo>
                    <a:lnTo>
                      <a:pt x="24" y="6"/>
                    </a:lnTo>
                    <a:lnTo>
                      <a:pt x="25" y="5"/>
                    </a:lnTo>
                    <a:lnTo>
                      <a:pt x="25" y="9"/>
                    </a:lnTo>
                    <a:lnTo>
                      <a:pt x="27" y="21"/>
                    </a:lnTo>
                    <a:lnTo>
                      <a:pt x="27" y="37"/>
                    </a:lnTo>
                    <a:lnTo>
                      <a:pt x="28" y="57"/>
                    </a:lnTo>
                    <a:lnTo>
                      <a:pt x="30" y="101"/>
                    </a:lnTo>
                    <a:lnTo>
                      <a:pt x="30" y="121"/>
                    </a:lnTo>
                    <a:lnTo>
                      <a:pt x="30" y="141"/>
                    </a:lnTo>
                    <a:lnTo>
                      <a:pt x="30" y="157"/>
                    </a:lnTo>
                    <a:lnTo>
                      <a:pt x="31" y="171"/>
                    </a:lnTo>
                    <a:lnTo>
                      <a:pt x="31" y="181"/>
                    </a:lnTo>
                    <a:lnTo>
                      <a:pt x="31" y="189"/>
                    </a:lnTo>
                    <a:lnTo>
                      <a:pt x="31" y="201"/>
                    </a:lnTo>
                    <a:lnTo>
                      <a:pt x="32" y="204"/>
                    </a:lnTo>
                    <a:lnTo>
                      <a:pt x="32" y="211"/>
                    </a:lnTo>
                    <a:lnTo>
                      <a:pt x="32" y="215"/>
                    </a:lnTo>
                    <a:lnTo>
                      <a:pt x="32" y="219"/>
                    </a:lnTo>
                    <a:lnTo>
                      <a:pt x="34" y="223"/>
                    </a:lnTo>
                    <a:lnTo>
                      <a:pt x="34" y="220"/>
                    </a:lnTo>
                    <a:lnTo>
                      <a:pt x="35" y="213"/>
                    </a:lnTo>
                    <a:lnTo>
                      <a:pt x="35" y="201"/>
                    </a:lnTo>
                    <a:lnTo>
                      <a:pt x="36" y="185"/>
                    </a:lnTo>
                    <a:lnTo>
                      <a:pt x="36" y="165"/>
                    </a:lnTo>
                    <a:lnTo>
                      <a:pt x="36" y="141"/>
                    </a:lnTo>
                    <a:lnTo>
                      <a:pt x="36" y="116"/>
                    </a:lnTo>
                    <a:lnTo>
                      <a:pt x="38" y="89"/>
                    </a:lnTo>
                    <a:lnTo>
                      <a:pt x="39" y="65"/>
                    </a:lnTo>
                    <a:lnTo>
                      <a:pt x="39" y="44"/>
                    </a:lnTo>
                    <a:lnTo>
                      <a:pt x="40" y="26"/>
                    </a:lnTo>
                    <a:lnTo>
                      <a:pt x="40" y="16"/>
                    </a:lnTo>
                    <a:lnTo>
                      <a:pt x="40" y="10"/>
                    </a:lnTo>
                    <a:lnTo>
                      <a:pt x="42" y="10"/>
                    </a:lnTo>
                    <a:lnTo>
                      <a:pt x="42" y="16"/>
                    </a:lnTo>
                    <a:lnTo>
                      <a:pt x="43" y="24"/>
                    </a:lnTo>
                    <a:lnTo>
                      <a:pt x="43" y="34"/>
                    </a:lnTo>
                    <a:lnTo>
                      <a:pt x="43" y="46"/>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5" name="Freeform 5421"/>
              <p:cNvSpPr>
                <a:spLocks/>
              </p:cNvSpPr>
              <p:nvPr/>
            </p:nvSpPr>
            <p:spPr bwMode="auto">
              <a:xfrm>
                <a:off x="4041" y="3200"/>
                <a:ext cx="20" cy="104"/>
              </a:xfrm>
              <a:custGeom>
                <a:avLst/>
                <a:gdLst>
                  <a:gd name="T0" fmla="*/ 1 w 40"/>
                  <a:gd name="T1" fmla="*/ 44 h 209"/>
                  <a:gd name="T2" fmla="*/ 1 w 40"/>
                  <a:gd name="T3" fmla="*/ 64 h 209"/>
                  <a:gd name="T4" fmla="*/ 1 w 40"/>
                  <a:gd name="T5" fmla="*/ 82 h 209"/>
                  <a:gd name="T6" fmla="*/ 3 w 40"/>
                  <a:gd name="T7" fmla="*/ 110 h 209"/>
                  <a:gd name="T8" fmla="*/ 3 w 40"/>
                  <a:gd name="T9" fmla="*/ 138 h 209"/>
                  <a:gd name="T10" fmla="*/ 4 w 40"/>
                  <a:gd name="T11" fmla="*/ 169 h 209"/>
                  <a:gd name="T12" fmla="*/ 5 w 40"/>
                  <a:gd name="T13" fmla="*/ 195 h 209"/>
                  <a:gd name="T14" fmla="*/ 7 w 40"/>
                  <a:gd name="T15" fmla="*/ 209 h 209"/>
                  <a:gd name="T16" fmla="*/ 8 w 40"/>
                  <a:gd name="T17" fmla="*/ 199 h 209"/>
                  <a:gd name="T18" fmla="*/ 8 w 40"/>
                  <a:gd name="T19" fmla="*/ 166 h 209"/>
                  <a:gd name="T20" fmla="*/ 9 w 40"/>
                  <a:gd name="T21" fmla="*/ 119 h 209"/>
                  <a:gd name="T22" fmla="*/ 11 w 40"/>
                  <a:gd name="T23" fmla="*/ 71 h 209"/>
                  <a:gd name="T24" fmla="*/ 12 w 40"/>
                  <a:gd name="T25" fmla="*/ 32 h 209"/>
                  <a:gd name="T26" fmla="*/ 13 w 40"/>
                  <a:gd name="T27" fmla="*/ 11 h 209"/>
                  <a:gd name="T28" fmla="*/ 13 w 40"/>
                  <a:gd name="T29" fmla="*/ 2 h 209"/>
                  <a:gd name="T30" fmla="*/ 15 w 40"/>
                  <a:gd name="T31" fmla="*/ 2 h 209"/>
                  <a:gd name="T32" fmla="*/ 15 w 40"/>
                  <a:gd name="T33" fmla="*/ 10 h 209"/>
                  <a:gd name="T34" fmla="*/ 16 w 40"/>
                  <a:gd name="T35" fmla="*/ 20 h 209"/>
                  <a:gd name="T36" fmla="*/ 16 w 40"/>
                  <a:gd name="T37" fmla="*/ 43 h 209"/>
                  <a:gd name="T38" fmla="*/ 17 w 40"/>
                  <a:gd name="T39" fmla="*/ 78 h 209"/>
                  <a:gd name="T40" fmla="*/ 19 w 40"/>
                  <a:gd name="T41" fmla="*/ 122 h 209"/>
                  <a:gd name="T42" fmla="*/ 20 w 40"/>
                  <a:gd name="T43" fmla="*/ 166 h 209"/>
                  <a:gd name="T44" fmla="*/ 21 w 40"/>
                  <a:gd name="T45" fmla="*/ 199 h 209"/>
                  <a:gd name="T46" fmla="*/ 23 w 40"/>
                  <a:gd name="T47" fmla="*/ 209 h 209"/>
                  <a:gd name="T48" fmla="*/ 23 w 40"/>
                  <a:gd name="T49" fmla="*/ 195 h 209"/>
                  <a:gd name="T50" fmla="*/ 24 w 40"/>
                  <a:gd name="T51" fmla="*/ 165 h 209"/>
                  <a:gd name="T52" fmla="*/ 25 w 40"/>
                  <a:gd name="T53" fmla="*/ 126 h 209"/>
                  <a:gd name="T54" fmla="*/ 27 w 40"/>
                  <a:gd name="T55" fmla="*/ 91 h 209"/>
                  <a:gd name="T56" fmla="*/ 27 w 40"/>
                  <a:gd name="T57" fmla="*/ 66 h 209"/>
                  <a:gd name="T58" fmla="*/ 28 w 40"/>
                  <a:gd name="T59" fmla="*/ 46 h 209"/>
                  <a:gd name="T60" fmla="*/ 28 w 40"/>
                  <a:gd name="T61" fmla="*/ 24 h 209"/>
                  <a:gd name="T62" fmla="*/ 29 w 40"/>
                  <a:gd name="T63" fmla="*/ 11 h 209"/>
                  <a:gd name="T64" fmla="*/ 29 w 40"/>
                  <a:gd name="T65" fmla="*/ 6 h 209"/>
                  <a:gd name="T66" fmla="*/ 31 w 40"/>
                  <a:gd name="T67" fmla="*/ 12 h 209"/>
                  <a:gd name="T68" fmla="*/ 32 w 40"/>
                  <a:gd name="T69" fmla="*/ 39 h 209"/>
                  <a:gd name="T70" fmla="*/ 33 w 40"/>
                  <a:gd name="T71" fmla="*/ 82 h 209"/>
                  <a:gd name="T72" fmla="*/ 35 w 40"/>
                  <a:gd name="T73" fmla="*/ 131 h 209"/>
                  <a:gd name="T74" fmla="*/ 36 w 40"/>
                  <a:gd name="T75" fmla="*/ 175 h 209"/>
                  <a:gd name="T76" fmla="*/ 37 w 40"/>
                  <a:gd name="T77" fmla="*/ 202 h 209"/>
                  <a:gd name="T78" fmla="*/ 37 w 40"/>
                  <a:gd name="T79" fmla="*/ 209 h 209"/>
                  <a:gd name="T80" fmla="*/ 39 w 40"/>
                  <a:gd name="T81" fmla="*/ 201 h 209"/>
                  <a:gd name="T82" fmla="*/ 39 w 40"/>
                  <a:gd name="T83" fmla="*/ 185 h 209"/>
                  <a:gd name="T84" fmla="*/ 40 w 40"/>
                  <a:gd name="T85" fmla="*/ 167 h 209"/>
                  <a:gd name="T86" fmla="*/ 40 w 40"/>
                  <a:gd name="T87" fmla="*/ 14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209">
                    <a:moveTo>
                      <a:pt x="0" y="32"/>
                    </a:moveTo>
                    <a:lnTo>
                      <a:pt x="1" y="44"/>
                    </a:lnTo>
                    <a:lnTo>
                      <a:pt x="1" y="55"/>
                    </a:lnTo>
                    <a:lnTo>
                      <a:pt x="1" y="64"/>
                    </a:lnTo>
                    <a:lnTo>
                      <a:pt x="1" y="78"/>
                    </a:lnTo>
                    <a:lnTo>
                      <a:pt x="1" y="82"/>
                    </a:lnTo>
                    <a:lnTo>
                      <a:pt x="1" y="99"/>
                    </a:lnTo>
                    <a:lnTo>
                      <a:pt x="3" y="110"/>
                    </a:lnTo>
                    <a:lnTo>
                      <a:pt x="3" y="123"/>
                    </a:lnTo>
                    <a:lnTo>
                      <a:pt x="3" y="138"/>
                    </a:lnTo>
                    <a:lnTo>
                      <a:pt x="3" y="153"/>
                    </a:lnTo>
                    <a:lnTo>
                      <a:pt x="4" y="169"/>
                    </a:lnTo>
                    <a:lnTo>
                      <a:pt x="4" y="183"/>
                    </a:lnTo>
                    <a:lnTo>
                      <a:pt x="5" y="195"/>
                    </a:lnTo>
                    <a:lnTo>
                      <a:pt x="5" y="205"/>
                    </a:lnTo>
                    <a:lnTo>
                      <a:pt x="7" y="209"/>
                    </a:lnTo>
                    <a:lnTo>
                      <a:pt x="7" y="207"/>
                    </a:lnTo>
                    <a:lnTo>
                      <a:pt x="8" y="199"/>
                    </a:lnTo>
                    <a:lnTo>
                      <a:pt x="8" y="186"/>
                    </a:lnTo>
                    <a:lnTo>
                      <a:pt x="8" y="166"/>
                    </a:lnTo>
                    <a:lnTo>
                      <a:pt x="9" y="143"/>
                    </a:lnTo>
                    <a:lnTo>
                      <a:pt x="9" y="119"/>
                    </a:lnTo>
                    <a:lnTo>
                      <a:pt x="11" y="95"/>
                    </a:lnTo>
                    <a:lnTo>
                      <a:pt x="11" y="71"/>
                    </a:lnTo>
                    <a:lnTo>
                      <a:pt x="11" y="51"/>
                    </a:lnTo>
                    <a:lnTo>
                      <a:pt x="12" y="32"/>
                    </a:lnTo>
                    <a:lnTo>
                      <a:pt x="12" y="20"/>
                    </a:lnTo>
                    <a:lnTo>
                      <a:pt x="13" y="11"/>
                    </a:lnTo>
                    <a:lnTo>
                      <a:pt x="13" y="4"/>
                    </a:lnTo>
                    <a:lnTo>
                      <a:pt x="13" y="2"/>
                    </a:lnTo>
                    <a:lnTo>
                      <a:pt x="15" y="0"/>
                    </a:lnTo>
                    <a:lnTo>
                      <a:pt x="15" y="2"/>
                    </a:lnTo>
                    <a:lnTo>
                      <a:pt x="15" y="3"/>
                    </a:lnTo>
                    <a:lnTo>
                      <a:pt x="15" y="10"/>
                    </a:lnTo>
                    <a:lnTo>
                      <a:pt x="16" y="14"/>
                    </a:lnTo>
                    <a:lnTo>
                      <a:pt x="16" y="20"/>
                    </a:lnTo>
                    <a:lnTo>
                      <a:pt x="16" y="31"/>
                    </a:lnTo>
                    <a:lnTo>
                      <a:pt x="16" y="43"/>
                    </a:lnTo>
                    <a:lnTo>
                      <a:pt x="16" y="59"/>
                    </a:lnTo>
                    <a:lnTo>
                      <a:pt x="17" y="78"/>
                    </a:lnTo>
                    <a:lnTo>
                      <a:pt x="17" y="99"/>
                    </a:lnTo>
                    <a:lnTo>
                      <a:pt x="19" y="122"/>
                    </a:lnTo>
                    <a:lnTo>
                      <a:pt x="19" y="145"/>
                    </a:lnTo>
                    <a:lnTo>
                      <a:pt x="20" y="166"/>
                    </a:lnTo>
                    <a:lnTo>
                      <a:pt x="20" y="185"/>
                    </a:lnTo>
                    <a:lnTo>
                      <a:pt x="21" y="199"/>
                    </a:lnTo>
                    <a:lnTo>
                      <a:pt x="21" y="207"/>
                    </a:lnTo>
                    <a:lnTo>
                      <a:pt x="23" y="209"/>
                    </a:lnTo>
                    <a:lnTo>
                      <a:pt x="23" y="205"/>
                    </a:lnTo>
                    <a:lnTo>
                      <a:pt x="23" y="195"/>
                    </a:lnTo>
                    <a:lnTo>
                      <a:pt x="24" y="181"/>
                    </a:lnTo>
                    <a:lnTo>
                      <a:pt x="24" y="165"/>
                    </a:lnTo>
                    <a:lnTo>
                      <a:pt x="24" y="145"/>
                    </a:lnTo>
                    <a:lnTo>
                      <a:pt x="25" y="126"/>
                    </a:lnTo>
                    <a:lnTo>
                      <a:pt x="25" y="109"/>
                    </a:lnTo>
                    <a:lnTo>
                      <a:pt x="27" y="91"/>
                    </a:lnTo>
                    <a:lnTo>
                      <a:pt x="27" y="78"/>
                    </a:lnTo>
                    <a:lnTo>
                      <a:pt x="27" y="66"/>
                    </a:lnTo>
                    <a:lnTo>
                      <a:pt x="27" y="50"/>
                    </a:lnTo>
                    <a:lnTo>
                      <a:pt x="28" y="46"/>
                    </a:lnTo>
                    <a:lnTo>
                      <a:pt x="28" y="31"/>
                    </a:lnTo>
                    <a:lnTo>
                      <a:pt x="28" y="24"/>
                    </a:lnTo>
                    <a:lnTo>
                      <a:pt x="28" y="18"/>
                    </a:lnTo>
                    <a:lnTo>
                      <a:pt x="29" y="11"/>
                    </a:lnTo>
                    <a:lnTo>
                      <a:pt x="29" y="7"/>
                    </a:lnTo>
                    <a:lnTo>
                      <a:pt x="29" y="6"/>
                    </a:lnTo>
                    <a:lnTo>
                      <a:pt x="31" y="7"/>
                    </a:lnTo>
                    <a:lnTo>
                      <a:pt x="31" y="12"/>
                    </a:lnTo>
                    <a:lnTo>
                      <a:pt x="31" y="23"/>
                    </a:lnTo>
                    <a:lnTo>
                      <a:pt x="32" y="39"/>
                    </a:lnTo>
                    <a:lnTo>
                      <a:pt x="32" y="58"/>
                    </a:lnTo>
                    <a:lnTo>
                      <a:pt x="33" y="82"/>
                    </a:lnTo>
                    <a:lnTo>
                      <a:pt x="33" y="106"/>
                    </a:lnTo>
                    <a:lnTo>
                      <a:pt x="35" y="131"/>
                    </a:lnTo>
                    <a:lnTo>
                      <a:pt x="35" y="155"/>
                    </a:lnTo>
                    <a:lnTo>
                      <a:pt x="36" y="175"/>
                    </a:lnTo>
                    <a:lnTo>
                      <a:pt x="36" y="191"/>
                    </a:lnTo>
                    <a:lnTo>
                      <a:pt x="37" y="202"/>
                    </a:lnTo>
                    <a:lnTo>
                      <a:pt x="37" y="209"/>
                    </a:lnTo>
                    <a:lnTo>
                      <a:pt x="37" y="209"/>
                    </a:lnTo>
                    <a:lnTo>
                      <a:pt x="37" y="206"/>
                    </a:lnTo>
                    <a:lnTo>
                      <a:pt x="39" y="201"/>
                    </a:lnTo>
                    <a:lnTo>
                      <a:pt x="39" y="193"/>
                    </a:lnTo>
                    <a:lnTo>
                      <a:pt x="39" y="185"/>
                    </a:lnTo>
                    <a:lnTo>
                      <a:pt x="40" y="175"/>
                    </a:lnTo>
                    <a:lnTo>
                      <a:pt x="40" y="167"/>
                    </a:lnTo>
                    <a:lnTo>
                      <a:pt x="40" y="162"/>
                    </a:lnTo>
                    <a:lnTo>
                      <a:pt x="40" y="145"/>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6" name="Freeform 5422"/>
              <p:cNvSpPr>
                <a:spLocks/>
              </p:cNvSpPr>
              <p:nvPr/>
            </p:nvSpPr>
            <p:spPr bwMode="auto">
              <a:xfrm>
                <a:off x="4061" y="3204"/>
                <a:ext cx="22" cy="100"/>
              </a:xfrm>
              <a:custGeom>
                <a:avLst/>
                <a:gdLst>
                  <a:gd name="T0" fmla="*/ 1 w 44"/>
                  <a:gd name="T1" fmla="*/ 128 h 199"/>
                  <a:gd name="T2" fmla="*/ 1 w 44"/>
                  <a:gd name="T3" fmla="*/ 92 h 199"/>
                  <a:gd name="T4" fmla="*/ 3 w 44"/>
                  <a:gd name="T5" fmla="*/ 60 h 199"/>
                  <a:gd name="T6" fmla="*/ 4 w 44"/>
                  <a:gd name="T7" fmla="*/ 26 h 199"/>
                  <a:gd name="T8" fmla="*/ 5 w 44"/>
                  <a:gd name="T9" fmla="*/ 5 h 199"/>
                  <a:gd name="T10" fmla="*/ 5 w 44"/>
                  <a:gd name="T11" fmla="*/ 1 h 199"/>
                  <a:gd name="T12" fmla="*/ 7 w 44"/>
                  <a:gd name="T13" fmla="*/ 22 h 199"/>
                  <a:gd name="T14" fmla="*/ 8 w 44"/>
                  <a:gd name="T15" fmla="*/ 60 h 199"/>
                  <a:gd name="T16" fmla="*/ 9 w 44"/>
                  <a:gd name="T17" fmla="*/ 105 h 199"/>
                  <a:gd name="T18" fmla="*/ 11 w 44"/>
                  <a:gd name="T19" fmla="*/ 147 h 199"/>
                  <a:gd name="T20" fmla="*/ 12 w 44"/>
                  <a:gd name="T21" fmla="*/ 176 h 199"/>
                  <a:gd name="T22" fmla="*/ 12 w 44"/>
                  <a:gd name="T23" fmla="*/ 192 h 199"/>
                  <a:gd name="T24" fmla="*/ 12 w 44"/>
                  <a:gd name="T25" fmla="*/ 197 h 199"/>
                  <a:gd name="T26" fmla="*/ 13 w 44"/>
                  <a:gd name="T27" fmla="*/ 199 h 199"/>
                  <a:gd name="T28" fmla="*/ 13 w 44"/>
                  <a:gd name="T29" fmla="*/ 196 h 199"/>
                  <a:gd name="T30" fmla="*/ 15 w 44"/>
                  <a:gd name="T31" fmla="*/ 187 h 199"/>
                  <a:gd name="T32" fmla="*/ 16 w 44"/>
                  <a:gd name="T33" fmla="*/ 167 h 199"/>
                  <a:gd name="T34" fmla="*/ 16 w 44"/>
                  <a:gd name="T35" fmla="*/ 133 h 199"/>
                  <a:gd name="T36" fmla="*/ 17 w 44"/>
                  <a:gd name="T37" fmla="*/ 89 h 199"/>
                  <a:gd name="T38" fmla="*/ 19 w 44"/>
                  <a:gd name="T39" fmla="*/ 45 h 199"/>
                  <a:gd name="T40" fmla="*/ 20 w 44"/>
                  <a:gd name="T41" fmla="*/ 14 h 199"/>
                  <a:gd name="T42" fmla="*/ 21 w 44"/>
                  <a:gd name="T43" fmla="*/ 4 h 199"/>
                  <a:gd name="T44" fmla="*/ 23 w 44"/>
                  <a:gd name="T45" fmla="*/ 16 h 199"/>
                  <a:gd name="T46" fmla="*/ 24 w 44"/>
                  <a:gd name="T47" fmla="*/ 44 h 199"/>
                  <a:gd name="T48" fmla="*/ 24 w 44"/>
                  <a:gd name="T49" fmla="*/ 76 h 199"/>
                  <a:gd name="T50" fmla="*/ 25 w 44"/>
                  <a:gd name="T51" fmla="*/ 105 h 199"/>
                  <a:gd name="T52" fmla="*/ 25 w 44"/>
                  <a:gd name="T53" fmla="*/ 125 h 199"/>
                  <a:gd name="T54" fmla="*/ 27 w 44"/>
                  <a:gd name="T55" fmla="*/ 149 h 199"/>
                  <a:gd name="T56" fmla="*/ 27 w 44"/>
                  <a:gd name="T57" fmla="*/ 163 h 199"/>
                  <a:gd name="T58" fmla="*/ 27 w 44"/>
                  <a:gd name="T59" fmla="*/ 181 h 199"/>
                  <a:gd name="T60" fmla="*/ 28 w 44"/>
                  <a:gd name="T61" fmla="*/ 195 h 199"/>
                  <a:gd name="T62" fmla="*/ 29 w 44"/>
                  <a:gd name="T63" fmla="*/ 199 h 199"/>
                  <a:gd name="T64" fmla="*/ 31 w 44"/>
                  <a:gd name="T65" fmla="*/ 184 h 199"/>
                  <a:gd name="T66" fmla="*/ 32 w 44"/>
                  <a:gd name="T67" fmla="*/ 152 h 199"/>
                  <a:gd name="T68" fmla="*/ 33 w 44"/>
                  <a:gd name="T69" fmla="*/ 107 h 199"/>
                  <a:gd name="T70" fmla="*/ 35 w 44"/>
                  <a:gd name="T71" fmla="*/ 61 h 199"/>
                  <a:gd name="T72" fmla="*/ 35 w 44"/>
                  <a:gd name="T73" fmla="*/ 26 h 199"/>
                  <a:gd name="T74" fmla="*/ 36 w 44"/>
                  <a:gd name="T75" fmla="*/ 10 h 199"/>
                  <a:gd name="T76" fmla="*/ 37 w 44"/>
                  <a:gd name="T77" fmla="*/ 9 h 199"/>
                  <a:gd name="T78" fmla="*/ 39 w 44"/>
                  <a:gd name="T79" fmla="*/ 18 h 199"/>
                  <a:gd name="T80" fmla="*/ 39 w 44"/>
                  <a:gd name="T81" fmla="*/ 30 h 199"/>
                  <a:gd name="T82" fmla="*/ 40 w 44"/>
                  <a:gd name="T83" fmla="*/ 48 h 199"/>
                  <a:gd name="T84" fmla="*/ 40 w 44"/>
                  <a:gd name="T85" fmla="*/ 73 h 199"/>
                  <a:gd name="T86" fmla="*/ 41 w 44"/>
                  <a:gd name="T87" fmla="*/ 101 h 199"/>
                  <a:gd name="T88" fmla="*/ 41 w 44"/>
                  <a:gd name="T89" fmla="*/ 136 h 199"/>
                  <a:gd name="T90" fmla="*/ 43 w 44"/>
                  <a:gd name="T91" fmla="*/ 171 h 199"/>
                  <a:gd name="T92" fmla="*/ 44 w 44"/>
                  <a:gd name="T93" fmla="*/ 19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199">
                    <a:moveTo>
                      <a:pt x="0" y="135"/>
                    </a:moveTo>
                    <a:lnTo>
                      <a:pt x="1" y="128"/>
                    </a:lnTo>
                    <a:lnTo>
                      <a:pt x="1" y="107"/>
                    </a:lnTo>
                    <a:lnTo>
                      <a:pt x="1" y="92"/>
                    </a:lnTo>
                    <a:lnTo>
                      <a:pt x="3" y="76"/>
                    </a:lnTo>
                    <a:lnTo>
                      <a:pt x="3" y="60"/>
                    </a:lnTo>
                    <a:lnTo>
                      <a:pt x="3" y="42"/>
                    </a:lnTo>
                    <a:lnTo>
                      <a:pt x="4" y="26"/>
                    </a:lnTo>
                    <a:lnTo>
                      <a:pt x="4" y="14"/>
                    </a:lnTo>
                    <a:lnTo>
                      <a:pt x="5" y="5"/>
                    </a:lnTo>
                    <a:lnTo>
                      <a:pt x="5" y="0"/>
                    </a:lnTo>
                    <a:lnTo>
                      <a:pt x="5" y="1"/>
                    </a:lnTo>
                    <a:lnTo>
                      <a:pt x="7" y="9"/>
                    </a:lnTo>
                    <a:lnTo>
                      <a:pt x="7" y="22"/>
                    </a:lnTo>
                    <a:lnTo>
                      <a:pt x="8" y="40"/>
                    </a:lnTo>
                    <a:lnTo>
                      <a:pt x="8" y="60"/>
                    </a:lnTo>
                    <a:lnTo>
                      <a:pt x="9" y="83"/>
                    </a:lnTo>
                    <a:lnTo>
                      <a:pt x="9" y="105"/>
                    </a:lnTo>
                    <a:lnTo>
                      <a:pt x="11" y="128"/>
                    </a:lnTo>
                    <a:lnTo>
                      <a:pt x="11" y="147"/>
                    </a:lnTo>
                    <a:lnTo>
                      <a:pt x="11" y="163"/>
                    </a:lnTo>
                    <a:lnTo>
                      <a:pt x="12" y="176"/>
                    </a:lnTo>
                    <a:lnTo>
                      <a:pt x="12" y="184"/>
                    </a:lnTo>
                    <a:lnTo>
                      <a:pt x="12" y="192"/>
                    </a:lnTo>
                    <a:lnTo>
                      <a:pt x="12" y="195"/>
                    </a:lnTo>
                    <a:lnTo>
                      <a:pt x="12" y="197"/>
                    </a:lnTo>
                    <a:lnTo>
                      <a:pt x="13" y="199"/>
                    </a:lnTo>
                    <a:lnTo>
                      <a:pt x="13" y="199"/>
                    </a:lnTo>
                    <a:lnTo>
                      <a:pt x="13" y="199"/>
                    </a:lnTo>
                    <a:lnTo>
                      <a:pt x="13" y="196"/>
                    </a:lnTo>
                    <a:lnTo>
                      <a:pt x="15" y="193"/>
                    </a:lnTo>
                    <a:lnTo>
                      <a:pt x="15" y="187"/>
                    </a:lnTo>
                    <a:lnTo>
                      <a:pt x="15" y="179"/>
                    </a:lnTo>
                    <a:lnTo>
                      <a:pt x="16" y="167"/>
                    </a:lnTo>
                    <a:lnTo>
                      <a:pt x="16" y="151"/>
                    </a:lnTo>
                    <a:lnTo>
                      <a:pt x="16" y="133"/>
                    </a:lnTo>
                    <a:lnTo>
                      <a:pt x="17" y="111"/>
                    </a:lnTo>
                    <a:lnTo>
                      <a:pt x="17" y="89"/>
                    </a:lnTo>
                    <a:lnTo>
                      <a:pt x="19" y="67"/>
                    </a:lnTo>
                    <a:lnTo>
                      <a:pt x="19" y="45"/>
                    </a:lnTo>
                    <a:lnTo>
                      <a:pt x="20" y="28"/>
                    </a:lnTo>
                    <a:lnTo>
                      <a:pt x="20" y="14"/>
                    </a:lnTo>
                    <a:lnTo>
                      <a:pt x="20" y="6"/>
                    </a:lnTo>
                    <a:lnTo>
                      <a:pt x="21" y="4"/>
                    </a:lnTo>
                    <a:lnTo>
                      <a:pt x="21" y="8"/>
                    </a:lnTo>
                    <a:lnTo>
                      <a:pt x="23" y="16"/>
                    </a:lnTo>
                    <a:lnTo>
                      <a:pt x="23" y="29"/>
                    </a:lnTo>
                    <a:lnTo>
                      <a:pt x="24" y="44"/>
                    </a:lnTo>
                    <a:lnTo>
                      <a:pt x="24" y="60"/>
                    </a:lnTo>
                    <a:lnTo>
                      <a:pt x="24" y="76"/>
                    </a:lnTo>
                    <a:lnTo>
                      <a:pt x="25" y="91"/>
                    </a:lnTo>
                    <a:lnTo>
                      <a:pt x="25" y="105"/>
                    </a:lnTo>
                    <a:lnTo>
                      <a:pt x="25" y="117"/>
                    </a:lnTo>
                    <a:lnTo>
                      <a:pt x="25" y="125"/>
                    </a:lnTo>
                    <a:lnTo>
                      <a:pt x="27" y="133"/>
                    </a:lnTo>
                    <a:lnTo>
                      <a:pt x="27" y="149"/>
                    </a:lnTo>
                    <a:lnTo>
                      <a:pt x="27" y="156"/>
                    </a:lnTo>
                    <a:lnTo>
                      <a:pt x="27" y="163"/>
                    </a:lnTo>
                    <a:lnTo>
                      <a:pt x="27" y="172"/>
                    </a:lnTo>
                    <a:lnTo>
                      <a:pt x="27" y="181"/>
                    </a:lnTo>
                    <a:lnTo>
                      <a:pt x="28" y="189"/>
                    </a:lnTo>
                    <a:lnTo>
                      <a:pt x="28" y="195"/>
                    </a:lnTo>
                    <a:lnTo>
                      <a:pt x="28" y="199"/>
                    </a:lnTo>
                    <a:lnTo>
                      <a:pt x="29" y="199"/>
                    </a:lnTo>
                    <a:lnTo>
                      <a:pt x="29" y="193"/>
                    </a:lnTo>
                    <a:lnTo>
                      <a:pt x="31" y="184"/>
                    </a:lnTo>
                    <a:lnTo>
                      <a:pt x="31" y="169"/>
                    </a:lnTo>
                    <a:lnTo>
                      <a:pt x="32" y="152"/>
                    </a:lnTo>
                    <a:lnTo>
                      <a:pt x="32" y="129"/>
                    </a:lnTo>
                    <a:lnTo>
                      <a:pt x="33" y="107"/>
                    </a:lnTo>
                    <a:lnTo>
                      <a:pt x="33" y="83"/>
                    </a:lnTo>
                    <a:lnTo>
                      <a:pt x="35" y="61"/>
                    </a:lnTo>
                    <a:lnTo>
                      <a:pt x="35" y="42"/>
                    </a:lnTo>
                    <a:lnTo>
                      <a:pt x="35" y="26"/>
                    </a:lnTo>
                    <a:lnTo>
                      <a:pt x="36" y="16"/>
                    </a:lnTo>
                    <a:lnTo>
                      <a:pt x="36" y="10"/>
                    </a:lnTo>
                    <a:lnTo>
                      <a:pt x="37" y="8"/>
                    </a:lnTo>
                    <a:lnTo>
                      <a:pt x="37" y="9"/>
                    </a:lnTo>
                    <a:lnTo>
                      <a:pt x="37" y="13"/>
                    </a:lnTo>
                    <a:lnTo>
                      <a:pt x="39" y="18"/>
                    </a:lnTo>
                    <a:lnTo>
                      <a:pt x="39" y="24"/>
                    </a:lnTo>
                    <a:lnTo>
                      <a:pt x="39" y="30"/>
                    </a:lnTo>
                    <a:lnTo>
                      <a:pt x="39" y="44"/>
                    </a:lnTo>
                    <a:lnTo>
                      <a:pt x="40" y="48"/>
                    </a:lnTo>
                    <a:lnTo>
                      <a:pt x="40" y="63"/>
                    </a:lnTo>
                    <a:lnTo>
                      <a:pt x="40" y="73"/>
                    </a:lnTo>
                    <a:lnTo>
                      <a:pt x="40" y="87"/>
                    </a:lnTo>
                    <a:lnTo>
                      <a:pt x="41" y="101"/>
                    </a:lnTo>
                    <a:lnTo>
                      <a:pt x="41" y="119"/>
                    </a:lnTo>
                    <a:lnTo>
                      <a:pt x="41" y="136"/>
                    </a:lnTo>
                    <a:lnTo>
                      <a:pt x="41" y="155"/>
                    </a:lnTo>
                    <a:lnTo>
                      <a:pt x="43" y="171"/>
                    </a:lnTo>
                    <a:lnTo>
                      <a:pt x="43" y="184"/>
                    </a:lnTo>
                    <a:lnTo>
                      <a:pt x="44" y="193"/>
                    </a:lnTo>
                    <a:lnTo>
                      <a:pt x="44" y="199"/>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7" name="Freeform 5423"/>
              <p:cNvSpPr>
                <a:spLocks/>
              </p:cNvSpPr>
              <p:nvPr/>
            </p:nvSpPr>
            <p:spPr bwMode="auto">
              <a:xfrm>
                <a:off x="4083" y="3211"/>
                <a:ext cx="22" cy="93"/>
              </a:xfrm>
              <a:custGeom>
                <a:avLst/>
                <a:gdLst>
                  <a:gd name="T0" fmla="*/ 1 w 44"/>
                  <a:gd name="T1" fmla="*/ 186 h 186"/>
                  <a:gd name="T2" fmla="*/ 3 w 44"/>
                  <a:gd name="T3" fmla="*/ 167 h 186"/>
                  <a:gd name="T4" fmla="*/ 4 w 44"/>
                  <a:gd name="T5" fmla="*/ 132 h 186"/>
                  <a:gd name="T6" fmla="*/ 5 w 44"/>
                  <a:gd name="T7" fmla="*/ 91 h 186"/>
                  <a:gd name="T8" fmla="*/ 5 w 44"/>
                  <a:gd name="T9" fmla="*/ 54 h 186"/>
                  <a:gd name="T10" fmla="*/ 7 w 44"/>
                  <a:gd name="T11" fmla="*/ 28 h 186"/>
                  <a:gd name="T12" fmla="*/ 7 w 44"/>
                  <a:gd name="T13" fmla="*/ 13 h 186"/>
                  <a:gd name="T14" fmla="*/ 8 w 44"/>
                  <a:gd name="T15" fmla="*/ 3 h 186"/>
                  <a:gd name="T16" fmla="*/ 8 w 44"/>
                  <a:gd name="T17" fmla="*/ 0 h 186"/>
                  <a:gd name="T18" fmla="*/ 9 w 44"/>
                  <a:gd name="T19" fmla="*/ 3 h 186"/>
                  <a:gd name="T20" fmla="*/ 11 w 44"/>
                  <a:gd name="T21" fmla="*/ 15 h 186"/>
                  <a:gd name="T22" fmla="*/ 12 w 44"/>
                  <a:gd name="T23" fmla="*/ 41 h 186"/>
                  <a:gd name="T24" fmla="*/ 12 w 44"/>
                  <a:gd name="T25" fmla="*/ 80 h 186"/>
                  <a:gd name="T26" fmla="*/ 13 w 44"/>
                  <a:gd name="T27" fmla="*/ 124 h 186"/>
                  <a:gd name="T28" fmla="*/ 15 w 44"/>
                  <a:gd name="T29" fmla="*/ 163 h 186"/>
                  <a:gd name="T30" fmla="*/ 16 w 44"/>
                  <a:gd name="T31" fmla="*/ 183 h 186"/>
                  <a:gd name="T32" fmla="*/ 17 w 44"/>
                  <a:gd name="T33" fmla="*/ 184 h 186"/>
                  <a:gd name="T34" fmla="*/ 19 w 44"/>
                  <a:gd name="T35" fmla="*/ 167 h 186"/>
                  <a:gd name="T36" fmla="*/ 20 w 44"/>
                  <a:gd name="T37" fmla="*/ 142 h 186"/>
                  <a:gd name="T38" fmla="*/ 20 w 44"/>
                  <a:gd name="T39" fmla="*/ 116 h 186"/>
                  <a:gd name="T40" fmla="*/ 20 w 44"/>
                  <a:gd name="T41" fmla="*/ 96 h 186"/>
                  <a:gd name="T42" fmla="*/ 21 w 44"/>
                  <a:gd name="T43" fmla="*/ 76 h 186"/>
                  <a:gd name="T44" fmla="*/ 21 w 44"/>
                  <a:gd name="T45" fmla="*/ 58 h 186"/>
                  <a:gd name="T46" fmla="*/ 23 w 44"/>
                  <a:gd name="T47" fmla="*/ 37 h 186"/>
                  <a:gd name="T48" fmla="*/ 23 w 44"/>
                  <a:gd name="T49" fmla="*/ 17 h 186"/>
                  <a:gd name="T50" fmla="*/ 24 w 44"/>
                  <a:gd name="T51" fmla="*/ 4 h 186"/>
                  <a:gd name="T52" fmla="*/ 25 w 44"/>
                  <a:gd name="T53" fmla="*/ 8 h 186"/>
                  <a:gd name="T54" fmla="*/ 27 w 44"/>
                  <a:gd name="T55" fmla="*/ 31 h 186"/>
                  <a:gd name="T56" fmla="*/ 27 w 44"/>
                  <a:gd name="T57" fmla="*/ 68 h 186"/>
                  <a:gd name="T58" fmla="*/ 29 w 44"/>
                  <a:gd name="T59" fmla="*/ 134 h 186"/>
                  <a:gd name="T60" fmla="*/ 31 w 44"/>
                  <a:gd name="T61" fmla="*/ 166 h 186"/>
                  <a:gd name="T62" fmla="*/ 32 w 44"/>
                  <a:gd name="T63" fmla="*/ 182 h 186"/>
                  <a:gd name="T64" fmla="*/ 32 w 44"/>
                  <a:gd name="T65" fmla="*/ 186 h 186"/>
                  <a:gd name="T66" fmla="*/ 33 w 44"/>
                  <a:gd name="T67" fmla="*/ 182 h 186"/>
                  <a:gd name="T68" fmla="*/ 33 w 44"/>
                  <a:gd name="T69" fmla="*/ 171 h 186"/>
                  <a:gd name="T70" fmla="*/ 35 w 44"/>
                  <a:gd name="T71" fmla="*/ 162 h 186"/>
                  <a:gd name="T72" fmla="*/ 35 w 44"/>
                  <a:gd name="T73" fmla="*/ 147 h 186"/>
                  <a:gd name="T74" fmla="*/ 35 w 44"/>
                  <a:gd name="T75" fmla="*/ 122 h 186"/>
                  <a:gd name="T76" fmla="*/ 36 w 44"/>
                  <a:gd name="T77" fmla="*/ 90 h 186"/>
                  <a:gd name="T78" fmla="*/ 39 w 44"/>
                  <a:gd name="T79" fmla="*/ 36 h 186"/>
                  <a:gd name="T80" fmla="*/ 40 w 44"/>
                  <a:gd name="T81" fmla="*/ 12 h 186"/>
                  <a:gd name="T82" fmla="*/ 41 w 44"/>
                  <a:gd name="T83" fmla="*/ 8 h 186"/>
                  <a:gd name="T84" fmla="*/ 41 w 44"/>
                  <a:gd name="T85" fmla="*/ 24 h 186"/>
                  <a:gd name="T86" fmla="*/ 43 w 44"/>
                  <a:gd name="T87" fmla="*/ 56 h 186"/>
                  <a:gd name="T88" fmla="*/ 44 w 44"/>
                  <a:gd name="T89" fmla="*/ 9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186">
                    <a:moveTo>
                      <a:pt x="0" y="186"/>
                    </a:moveTo>
                    <a:lnTo>
                      <a:pt x="1" y="186"/>
                    </a:lnTo>
                    <a:lnTo>
                      <a:pt x="1" y="179"/>
                    </a:lnTo>
                    <a:lnTo>
                      <a:pt x="3" y="167"/>
                    </a:lnTo>
                    <a:lnTo>
                      <a:pt x="3" y="151"/>
                    </a:lnTo>
                    <a:lnTo>
                      <a:pt x="4" y="132"/>
                    </a:lnTo>
                    <a:lnTo>
                      <a:pt x="4" y="111"/>
                    </a:lnTo>
                    <a:lnTo>
                      <a:pt x="5" y="91"/>
                    </a:lnTo>
                    <a:lnTo>
                      <a:pt x="5" y="71"/>
                    </a:lnTo>
                    <a:lnTo>
                      <a:pt x="5" y="54"/>
                    </a:lnTo>
                    <a:lnTo>
                      <a:pt x="5" y="40"/>
                    </a:lnTo>
                    <a:lnTo>
                      <a:pt x="7" y="28"/>
                    </a:lnTo>
                    <a:lnTo>
                      <a:pt x="7" y="19"/>
                    </a:lnTo>
                    <a:lnTo>
                      <a:pt x="7" y="13"/>
                    </a:lnTo>
                    <a:lnTo>
                      <a:pt x="8" y="9"/>
                    </a:lnTo>
                    <a:lnTo>
                      <a:pt x="8" y="3"/>
                    </a:lnTo>
                    <a:lnTo>
                      <a:pt x="8" y="1"/>
                    </a:lnTo>
                    <a:lnTo>
                      <a:pt x="8" y="0"/>
                    </a:lnTo>
                    <a:lnTo>
                      <a:pt x="9" y="0"/>
                    </a:lnTo>
                    <a:lnTo>
                      <a:pt x="9" y="3"/>
                    </a:lnTo>
                    <a:lnTo>
                      <a:pt x="9" y="7"/>
                    </a:lnTo>
                    <a:lnTo>
                      <a:pt x="11" y="15"/>
                    </a:lnTo>
                    <a:lnTo>
                      <a:pt x="11" y="27"/>
                    </a:lnTo>
                    <a:lnTo>
                      <a:pt x="12" y="41"/>
                    </a:lnTo>
                    <a:lnTo>
                      <a:pt x="12" y="60"/>
                    </a:lnTo>
                    <a:lnTo>
                      <a:pt x="12" y="80"/>
                    </a:lnTo>
                    <a:lnTo>
                      <a:pt x="12" y="103"/>
                    </a:lnTo>
                    <a:lnTo>
                      <a:pt x="13" y="124"/>
                    </a:lnTo>
                    <a:lnTo>
                      <a:pt x="13" y="146"/>
                    </a:lnTo>
                    <a:lnTo>
                      <a:pt x="15" y="163"/>
                    </a:lnTo>
                    <a:lnTo>
                      <a:pt x="15" y="175"/>
                    </a:lnTo>
                    <a:lnTo>
                      <a:pt x="16" y="183"/>
                    </a:lnTo>
                    <a:lnTo>
                      <a:pt x="16" y="186"/>
                    </a:lnTo>
                    <a:lnTo>
                      <a:pt x="17" y="184"/>
                    </a:lnTo>
                    <a:lnTo>
                      <a:pt x="17" y="176"/>
                    </a:lnTo>
                    <a:lnTo>
                      <a:pt x="19" y="167"/>
                    </a:lnTo>
                    <a:lnTo>
                      <a:pt x="19" y="155"/>
                    </a:lnTo>
                    <a:lnTo>
                      <a:pt x="20" y="142"/>
                    </a:lnTo>
                    <a:lnTo>
                      <a:pt x="20" y="128"/>
                    </a:lnTo>
                    <a:lnTo>
                      <a:pt x="20" y="116"/>
                    </a:lnTo>
                    <a:lnTo>
                      <a:pt x="20" y="106"/>
                    </a:lnTo>
                    <a:lnTo>
                      <a:pt x="20" y="96"/>
                    </a:lnTo>
                    <a:lnTo>
                      <a:pt x="20" y="80"/>
                    </a:lnTo>
                    <a:lnTo>
                      <a:pt x="21" y="76"/>
                    </a:lnTo>
                    <a:lnTo>
                      <a:pt x="21" y="66"/>
                    </a:lnTo>
                    <a:lnTo>
                      <a:pt x="21" y="58"/>
                    </a:lnTo>
                    <a:lnTo>
                      <a:pt x="21" y="47"/>
                    </a:lnTo>
                    <a:lnTo>
                      <a:pt x="23" y="37"/>
                    </a:lnTo>
                    <a:lnTo>
                      <a:pt x="23" y="25"/>
                    </a:lnTo>
                    <a:lnTo>
                      <a:pt x="23" y="17"/>
                    </a:lnTo>
                    <a:lnTo>
                      <a:pt x="24" y="9"/>
                    </a:lnTo>
                    <a:lnTo>
                      <a:pt x="24" y="4"/>
                    </a:lnTo>
                    <a:lnTo>
                      <a:pt x="25" y="3"/>
                    </a:lnTo>
                    <a:lnTo>
                      <a:pt x="25" y="8"/>
                    </a:lnTo>
                    <a:lnTo>
                      <a:pt x="25" y="16"/>
                    </a:lnTo>
                    <a:lnTo>
                      <a:pt x="27" y="31"/>
                    </a:lnTo>
                    <a:lnTo>
                      <a:pt x="27" y="48"/>
                    </a:lnTo>
                    <a:lnTo>
                      <a:pt x="27" y="68"/>
                    </a:lnTo>
                    <a:lnTo>
                      <a:pt x="28" y="112"/>
                    </a:lnTo>
                    <a:lnTo>
                      <a:pt x="29" y="134"/>
                    </a:lnTo>
                    <a:lnTo>
                      <a:pt x="29" y="151"/>
                    </a:lnTo>
                    <a:lnTo>
                      <a:pt x="31" y="166"/>
                    </a:lnTo>
                    <a:lnTo>
                      <a:pt x="31" y="176"/>
                    </a:lnTo>
                    <a:lnTo>
                      <a:pt x="32" y="182"/>
                    </a:lnTo>
                    <a:lnTo>
                      <a:pt x="32" y="186"/>
                    </a:lnTo>
                    <a:lnTo>
                      <a:pt x="32" y="186"/>
                    </a:lnTo>
                    <a:lnTo>
                      <a:pt x="33" y="184"/>
                    </a:lnTo>
                    <a:lnTo>
                      <a:pt x="33" y="182"/>
                    </a:lnTo>
                    <a:lnTo>
                      <a:pt x="33" y="178"/>
                    </a:lnTo>
                    <a:lnTo>
                      <a:pt x="33" y="171"/>
                    </a:lnTo>
                    <a:lnTo>
                      <a:pt x="35" y="171"/>
                    </a:lnTo>
                    <a:lnTo>
                      <a:pt x="35" y="162"/>
                    </a:lnTo>
                    <a:lnTo>
                      <a:pt x="35" y="155"/>
                    </a:lnTo>
                    <a:lnTo>
                      <a:pt x="35" y="147"/>
                    </a:lnTo>
                    <a:lnTo>
                      <a:pt x="35" y="135"/>
                    </a:lnTo>
                    <a:lnTo>
                      <a:pt x="35" y="122"/>
                    </a:lnTo>
                    <a:lnTo>
                      <a:pt x="36" y="106"/>
                    </a:lnTo>
                    <a:lnTo>
                      <a:pt x="36" y="90"/>
                    </a:lnTo>
                    <a:lnTo>
                      <a:pt x="37" y="52"/>
                    </a:lnTo>
                    <a:lnTo>
                      <a:pt x="39" y="36"/>
                    </a:lnTo>
                    <a:lnTo>
                      <a:pt x="39" y="21"/>
                    </a:lnTo>
                    <a:lnTo>
                      <a:pt x="40" y="12"/>
                    </a:lnTo>
                    <a:lnTo>
                      <a:pt x="40" y="7"/>
                    </a:lnTo>
                    <a:lnTo>
                      <a:pt x="41" y="8"/>
                    </a:lnTo>
                    <a:lnTo>
                      <a:pt x="41" y="13"/>
                    </a:lnTo>
                    <a:lnTo>
                      <a:pt x="41" y="24"/>
                    </a:lnTo>
                    <a:lnTo>
                      <a:pt x="43" y="39"/>
                    </a:lnTo>
                    <a:lnTo>
                      <a:pt x="43" y="56"/>
                    </a:lnTo>
                    <a:lnTo>
                      <a:pt x="43" y="75"/>
                    </a:lnTo>
                    <a:lnTo>
                      <a:pt x="44" y="94"/>
                    </a:lnTo>
                    <a:lnTo>
                      <a:pt x="44" y="11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8" name="Freeform 5424"/>
              <p:cNvSpPr>
                <a:spLocks/>
              </p:cNvSpPr>
              <p:nvPr/>
            </p:nvSpPr>
            <p:spPr bwMode="auto">
              <a:xfrm>
                <a:off x="4105" y="3216"/>
                <a:ext cx="21" cy="88"/>
              </a:xfrm>
              <a:custGeom>
                <a:avLst/>
                <a:gdLst>
                  <a:gd name="T0" fmla="*/ 1 w 42"/>
                  <a:gd name="T1" fmla="*/ 117 h 177"/>
                  <a:gd name="T2" fmla="*/ 1 w 42"/>
                  <a:gd name="T3" fmla="*/ 141 h 177"/>
                  <a:gd name="T4" fmla="*/ 3 w 42"/>
                  <a:gd name="T5" fmla="*/ 162 h 177"/>
                  <a:gd name="T6" fmla="*/ 3 w 42"/>
                  <a:gd name="T7" fmla="*/ 170 h 177"/>
                  <a:gd name="T8" fmla="*/ 4 w 42"/>
                  <a:gd name="T9" fmla="*/ 175 h 177"/>
                  <a:gd name="T10" fmla="*/ 4 w 42"/>
                  <a:gd name="T11" fmla="*/ 175 h 177"/>
                  <a:gd name="T12" fmla="*/ 5 w 42"/>
                  <a:gd name="T13" fmla="*/ 165 h 177"/>
                  <a:gd name="T14" fmla="*/ 7 w 42"/>
                  <a:gd name="T15" fmla="*/ 141 h 177"/>
                  <a:gd name="T16" fmla="*/ 8 w 42"/>
                  <a:gd name="T17" fmla="*/ 103 h 177"/>
                  <a:gd name="T18" fmla="*/ 9 w 42"/>
                  <a:gd name="T19" fmla="*/ 59 h 177"/>
                  <a:gd name="T20" fmla="*/ 11 w 42"/>
                  <a:gd name="T21" fmla="*/ 24 h 177"/>
                  <a:gd name="T22" fmla="*/ 12 w 42"/>
                  <a:gd name="T23" fmla="*/ 4 h 177"/>
                  <a:gd name="T24" fmla="*/ 13 w 42"/>
                  <a:gd name="T25" fmla="*/ 3 h 177"/>
                  <a:gd name="T26" fmla="*/ 13 w 42"/>
                  <a:gd name="T27" fmla="*/ 16 h 177"/>
                  <a:gd name="T28" fmla="*/ 15 w 42"/>
                  <a:gd name="T29" fmla="*/ 36 h 177"/>
                  <a:gd name="T30" fmla="*/ 15 w 42"/>
                  <a:gd name="T31" fmla="*/ 57 h 177"/>
                  <a:gd name="T32" fmla="*/ 16 w 42"/>
                  <a:gd name="T33" fmla="*/ 77 h 177"/>
                  <a:gd name="T34" fmla="*/ 16 w 42"/>
                  <a:gd name="T35" fmla="*/ 103 h 177"/>
                  <a:gd name="T36" fmla="*/ 17 w 42"/>
                  <a:gd name="T37" fmla="*/ 125 h 177"/>
                  <a:gd name="T38" fmla="*/ 17 w 42"/>
                  <a:gd name="T39" fmla="*/ 149 h 177"/>
                  <a:gd name="T40" fmla="*/ 19 w 42"/>
                  <a:gd name="T41" fmla="*/ 169 h 177"/>
                  <a:gd name="T42" fmla="*/ 20 w 42"/>
                  <a:gd name="T43" fmla="*/ 177 h 177"/>
                  <a:gd name="T44" fmla="*/ 21 w 42"/>
                  <a:gd name="T45" fmla="*/ 165 h 177"/>
                  <a:gd name="T46" fmla="*/ 23 w 42"/>
                  <a:gd name="T47" fmla="*/ 135 h 177"/>
                  <a:gd name="T48" fmla="*/ 24 w 42"/>
                  <a:gd name="T49" fmla="*/ 95 h 177"/>
                  <a:gd name="T50" fmla="*/ 25 w 42"/>
                  <a:gd name="T51" fmla="*/ 57 h 177"/>
                  <a:gd name="T52" fmla="*/ 25 w 42"/>
                  <a:gd name="T53" fmla="*/ 27 h 177"/>
                  <a:gd name="T54" fmla="*/ 27 w 42"/>
                  <a:gd name="T55" fmla="*/ 10 h 177"/>
                  <a:gd name="T56" fmla="*/ 28 w 42"/>
                  <a:gd name="T57" fmla="*/ 4 h 177"/>
                  <a:gd name="T58" fmla="*/ 28 w 42"/>
                  <a:gd name="T59" fmla="*/ 7 h 177"/>
                  <a:gd name="T60" fmla="*/ 28 w 42"/>
                  <a:gd name="T61" fmla="*/ 12 h 177"/>
                  <a:gd name="T62" fmla="*/ 29 w 42"/>
                  <a:gd name="T63" fmla="*/ 26 h 177"/>
                  <a:gd name="T64" fmla="*/ 31 w 42"/>
                  <a:gd name="T65" fmla="*/ 45 h 177"/>
                  <a:gd name="T66" fmla="*/ 31 w 42"/>
                  <a:gd name="T67" fmla="*/ 74 h 177"/>
                  <a:gd name="T68" fmla="*/ 32 w 42"/>
                  <a:gd name="T69" fmla="*/ 111 h 177"/>
                  <a:gd name="T70" fmla="*/ 33 w 42"/>
                  <a:gd name="T71" fmla="*/ 146 h 177"/>
                  <a:gd name="T72" fmla="*/ 35 w 42"/>
                  <a:gd name="T73" fmla="*/ 170 h 177"/>
                  <a:gd name="T74" fmla="*/ 36 w 42"/>
                  <a:gd name="T75" fmla="*/ 175 h 177"/>
                  <a:gd name="T76" fmla="*/ 37 w 42"/>
                  <a:gd name="T77" fmla="*/ 161 h 177"/>
                  <a:gd name="T78" fmla="*/ 39 w 42"/>
                  <a:gd name="T79" fmla="*/ 133 h 177"/>
                  <a:gd name="T80" fmla="*/ 39 w 42"/>
                  <a:gd name="T81" fmla="*/ 101 h 177"/>
                  <a:gd name="T82" fmla="*/ 40 w 42"/>
                  <a:gd name="T83" fmla="*/ 73 h 177"/>
                  <a:gd name="T84" fmla="*/ 42 w 42"/>
                  <a:gd name="T85" fmla="*/ 51 h 177"/>
                  <a:gd name="T86" fmla="*/ 42 w 42"/>
                  <a:gd name="T87" fmla="*/ 3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7">
                    <a:moveTo>
                      <a:pt x="0" y="102"/>
                    </a:moveTo>
                    <a:lnTo>
                      <a:pt x="1" y="117"/>
                    </a:lnTo>
                    <a:lnTo>
                      <a:pt x="1" y="130"/>
                    </a:lnTo>
                    <a:lnTo>
                      <a:pt x="1" y="141"/>
                    </a:lnTo>
                    <a:lnTo>
                      <a:pt x="3" y="149"/>
                    </a:lnTo>
                    <a:lnTo>
                      <a:pt x="3" y="162"/>
                    </a:lnTo>
                    <a:lnTo>
                      <a:pt x="3" y="163"/>
                    </a:lnTo>
                    <a:lnTo>
                      <a:pt x="3" y="170"/>
                    </a:lnTo>
                    <a:lnTo>
                      <a:pt x="4" y="173"/>
                    </a:lnTo>
                    <a:lnTo>
                      <a:pt x="4" y="175"/>
                    </a:lnTo>
                    <a:lnTo>
                      <a:pt x="4" y="177"/>
                    </a:lnTo>
                    <a:lnTo>
                      <a:pt x="4" y="175"/>
                    </a:lnTo>
                    <a:lnTo>
                      <a:pt x="5" y="171"/>
                    </a:lnTo>
                    <a:lnTo>
                      <a:pt x="5" y="165"/>
                    </a:lnTo>
                    <a:lnTo>
                      <a:pt x="5" y="155"/>
                    </a:lnTo>
                    <a:lnTo>
                      <a:pt x="7" y="141"/>
                    </a:lnTo>
                    <a:lnTo>
                      <a:pt x="7" y="122"/>
                    </a:lnTo>
                    <a:lnTo>
                      <a:pt x="8" y="103"/>
                    </a:lnTo>
                    <a:lnTo>
                      <a:pt x="8" y="82"/>
                    </a:lnTo>
                    <a:lnTo>
                      <a:pt x="9" y="59"/>
                    </a:lnTo>
                    <a:lnTo>
                      <a:pt x="9" y="41"/>
                    </a:lnTo>
                    <a:lnTo>
                      <a:pt x="11" y="24"/>
                    </a:lnTo>
                    <a:lnTo>
                      <a:pt x="11" y="11"/>
                    </a:lnTo>
                    <a:lnTo>
                      <a:pt x="12" y="4"/>
                    </a:lnTo>
                    <a:lnTo>
                      <a:pt x="12" y="0"/>
                    </a:lnTo>
                    <a:lnTo>
                      <a:pt x="13" y="3"/>
                    </a:lnTo>
                    <a:lnTo>
                      <a:pt x="13" y="8"/>
                    </a:lnTo>
                    <a:lnTo>
                      <a:pt x="13" y="16"/>
                    </a:lnTo>
                    <a:lnTo>
                      <a:pt x="13" y="26"/>
                    </a:lnTo>
                    <a:lnTo>
                      <a:pt x="15" y="36"/>
                    </a:lnTo>
                    <a:lnTo>
                      <a:pt x="15" y="47"/>
                    </a:lnTo>
                    <a:lnTo>
                      <a:pt x="15" y="57"/>
                    </a:lnTo>
                    <a:lnTo>
                      <a:pt x="15" y="71"/>
                    </a:lnTo>
                    <a:lnTo>
                      <a:pt x="16" y="77"/>
                    </a:lnTo>
                    <a:lnTo>
                      <a:pt x="16" y="94"/>
                    </a:lnTo>
                    <a:lnTo>
                      <a:pt x="16" y="103"/>
                    </a:lnTo>
                    <a:lnTo>
                      <a:pt x="16" y="113"/>
                    </a:lnTo>
                    <a:lnTo>
                      <a:pt x="17" y="125"/>
                    </a:lnTo>
                    <a:lnTo>
                      <a:pt x="17" y="137"/>
                    </a:lnTo>
                    <a:lnTo>
                      <a:pt x="17" y="149"/>
                    </a:lnTo>
                    <a:lnTo>
                      <a:pt x="19" y="159"/>
                    </a:lnTo>
                    <a:lnTo>
                      <a:pt x="19" y="169"/>
                    </a:lnTo>
                    <a:lnTo>
                      <a:pt x="20" y="174"/>
                    </a:lnTo>
                    <a:lnTo>
                      <a:pt x="20" y="177"/>
                    </a:lnTo>
                    <a:lnTo>
                      <a:pt x="20" y="173"/>
                    </a:lnTo>
                    <a:lnTo>
                      <a:pt x="21" y="165"/>
                    </a:lnTo>
                    <a:lnTo>
                      <a:pt x="21" y="151"/>
                    </a:lnTo>
                    <a:lnTo>
                      <a:pt x="23" y="135"/>
                    </a:lnTo>
                    <a:lnTo>
                      <a:pt x="23" y="117"/>
                    </a:lnTo>
                    <a:lnTo>
                      <a:pt x="24" y="95"/>
                    </a:lnTo>
                    <a:lnTo>
                      <a:pt x="24" y="75"/>
                    </a:lnTo>
                    <a:lnTo>
                      <a:pt x="25" y="57"/>
                    </a:lnTo>
                    <a:lnTo>
                      <a:pt x="25" y="39"/>
                    </a:lnTo>
                    <a:lnTo>
                      <a:pt x="25" y="27"/>
                    </a:lnTo>
                    <a:lnTo>
                      <a:pt x="27" y="16"/>
                    </a:lnTo>
                    <a:lnTo>
                      <a:pt x="27" y="10"/>
                    </a:lnTo>
                    <a:lnTo>
                      <a:pt x="28" y="7"/>
                    </a:lnTo>
                    <a:lnTo>
                      <a:pt x="28" y="4"/>
                    </a:lnTo>
                    <a:lnTo>
                      <a:pt x="28" y="4"/>
                    </a:lnTo>
                    <a:lnTo>
                      <a:pt x="28" y="7"/>
                    </a:lnTo>
                    <a:lnTo>
                      <a:pt x="28" y="8"/>
                    </a:lnTo>
                    <a:lnTo>
                      <a:pt x="28" y="12"/>
                    </a:lnTo>
                    <a:lnTo>
                      <a:pt x="29" y="15"/>
                    </a:lnTo>
                    <a:lnTo>
                      <a:pt x="29" y="26"/>
                    </a:lnTo>
                    <a:lnTo>
                      <a:pt x="29" y="34"/>
                    </a:lnTo>
                    <a:lnTo>
                      <a:pt x="31" y="45"/>
                    </a:lnTo>
                    <a:lnTo>
                      <a:pt x="31" y="59"/>
                    </a:lnTo>
                    <a:lnTo>
                      <a:pt x="31" y="74"/>
                    </a:lnTo>
                    <a:lnTo>
                      <a:pt x="32" y="93"/>
                    </a:lnTo>
                    <a:lnTo>
                      <a:pt x="32" y="111"/>
                    </a:lnTo>
                    <a:lnTo>
                      <a:pt x="33" y="130"/>
                    </a:lnTo>
                    <a:lnTo>
                      <a:pt x="33" y="146"/>
                    </a:lnTo>
                    <a:lnTo>
                      <a:pt x="35" y="161"/>
                    </a:lnTo>
                    <a:lnTo>
                      <a:pt x="35" y="170"/>
                    </a:lnTo>
                    <a:lnTo>
                      <a:pt x="35" y="175"/>
                    </a:lnTo>
                    <a:lnTo>
                      <a:pt x="36" y="175"/>
                    </a:lnTo>
                    <a:lnTo>
                      <a:pt x="36" y="170"/>
                    </a:lnTo>
                    <a:lnTo>
                      <a:pt x="37" y="161"/>
                    </a:lnTo>
                    <a:lnTo>
                      <a:pt x="37" y="147"/>
                    </a:lnTo>
                    <a:lnTo>
                      <a:pt x="39" y="133"/>
                    </a:lnTo>
                    <a:lnTo>
                      <a:pt x="39" y="117"/>
                    </a:lnTo>
                    <a:lnTo>
                      <a:pt x="39" y="101"/>
                    </a:lnTo>
                    <a:lnTo>
                      <a:pt x="40" y="86"/>
                    </a:lnTo>
                    <a:lnTo>
                      <a:pt x="40" y="73"/>
                    </a:lnTo>
                    <a:lnTo>
                      <a:pt x="40" y="61"/>
                    </a:lnTo>
                    <a:lnTo>
                      <a:pt x="42" y="51"/>
                    </a:lnTo>
                    <a:lnTo>
                      <a:pt x="42" y="45"/>
                    </a:lnTo>
                    <a:lnTo>
                      <a:pt x="42" y="39"/>
                    </a:lnTo>
                    <a:lnTo>
                      <a:pt x="42" y="3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9" name="Freeform 5425"/>
              <p:cNvSpPr>
                <a:spLocks/>
              </p:cNvSpPr>
              <p:nvPr/>
            </p:nvSpPr>
            <p:spPr bwMode="auto">
              <a:xfrm>
                <a:off x="4126" y="3220"/>
                <a:ext cx="20" cy="83"/>
              </a:xfrm>
              <a:custGeom>
                <a:avLst/>
                <a:gdLst>
                  <a:gd name="T0" fmla="*/ 0 w 41"/>
                  <a:gd name="T1" fmla="*/ 24 h 167"/>
                  <a:gd name="T2" fmla="*/ 1 w 41"/>
                  <a:gd name="T3" fmla="*/ 16 h 167"/>
                  <a:gd name="T4" fmla="*/ 1 w 41"/>
                  <a:gd name="T5" fmla="*/ 7 h 167"/>
                  <a:gd name="T6" fmla="*/ 1 w 41"/>
                  <a:gd name="T7" fmla="*/ 0 h 167"/>
                  <a:gd name="T8" fmla="*/ 2 w 41"/>
                  <a:gd name="T9" fmla="*/ 2 h 167"/>
                  <a:gd name="T10" fmla="*/ 4 w 41"/>
                  <a:gd name="T11" fmla="*/ 19 h 167"/>
                  <a:gd name="T12" fmla="*/ 5 w 41"/>
                  <a:gd name="T13" fmla="*/ 50 h 167"/>
                  <a:gd name="T14" fmla="*/ 6 w 41"/>
                  <a:gd name="T15" fmla="*/ 89 h 167"/>
                  <a:gd name="T16" fmla="*/ 8 w 41"/>
                  <a:gd name="T17" fmla="*/ 129 h 167"/>
                  <a:gd name="T18" fmla="*/ 8 w 41"/>
                  <a:gd name="T19" fmla="*/ 155 h 167"/>
                  <a:gd name="T20" fmla="*/ 9 w 41"/>
                  <a:gd name="T21" fmla="*/ 167 h 167"/>
                  <a:gd name="T22" fmla="*/ 10 w 41"/>
                  <a:gd name="T23" fmla="*/ 162 h 167"/>
                  <a:gd name="T24" fmla="*/ 12 w 41"/>
                  <a:gd name="T25" fmla="*/ 149 h 167"/>
                  <a:gd name="T26" fmla="*/ 12 w 41"/>
                  <a:gd name="T27" fmla="*/ 134 h 167"/>
                  <a:gd name="T28" fmla="*/ 13 w 41"/>
                  <a:gd name="T29" fmla="*/ 122 h 167"/>
                  <a:gd name="T30" fmla="*/ 13 w 41"/>
                  <a:gd name="T31" fmla="*/ 102 h 167"/>
                  <a:gd name="T32" fmla="*/ 14 w 41"/>
                  <a:gd name="T33" fmla="*/ 83 h 167"/>
                  <a:gd name="T34" fmla="*/ 14 w 41"/>
                  <a:gd name="T35" fmla="*/ 59 h 167"/>
                  <a:gd name="T36" fmla="*/ 16 w 41"/>
                  <a:gd name="T37" fmla="*/ 33 h 167"/>
                  <a:gd name="T38" fmla="*/ 16 w 41"/>
                  <a:gd name="T39" fmla="*/ 11 h 167"/>
                  <a:gd name="T40" fmla="*/ 17 w 41"/>
                  <a:gd name="T41" fmla="*/ 3 h 167"/>
                  <a:gd name="T42" fmla="*/ 18 w 41"/>
                  <a:gd name="T43" fmla="*/ 14 h 167"/>
                  <a:gd name="T44" fmla="*/ 20 w 41"/>
                  <a:gd name="T45" fmla="*/ 41 h 167"/>
                  <a:gd name="T46" fmla="*/ 21 w 41"/>
                  <a:gd name="T47" fmla="*/ 78 h 167"/>
                  <a:gd name="T48" fmla="*/ 22 w 41"/>
                  <a:gd name="T49" fmla="*/ 114 h 167"/>
                  <a:gd name="T50" fmla="*/ 24 w 41"/>
                  <a:gd name="T51" fmla="*/ 141 h 167"/>
                  <a:gd name="T52" fmla="*/ 24 w 41"/>
                  <a:gd name="T53" fmla="*/ 158 h 167"/>
                  <a:gd name="T54" fmla="*/ 25 w 41"/>
                  <a:gd name="T55" fmla="*/ 166 h 167"/>
                  <a:gd name="T56" fmla="*/ 25 w 41"/>
                  <a:gd name="T57" fmla="*/ 166 h 167"/>
                  <a:gd name="T58" fmla="*/ 26 w 41"/>
                  <a:gd name="T59" fmla="*/ 162 h 167"/>
                  <a:gd name="T60" fmla="*/ 26 w 41"/>
                  <a:gd name="T61" fmla="*/ 153 h 167"/>
                  <a:gd name="T62" fmla="*/ 28 w 41"/>
                  <a:gd name="T63" fmla="*/ 134 h 167"/>
                  <a:gd name="T64" fmla="*/ 29 w 41"/>
                  <a:gd name="T65" fmla="*/ 105 h 167"/>
                  <a:gd name="T66" fmla="*/ 30 w 41"/>
                  <a:gd name="T67" fmla="*/ 51 h 167"/>
                  <a:gd name="T68" fmla="*/ 32 w 41"/>
                  <a:gd name="T69" fmla="*/ 20 h 167"/>
                  <a:gd name="T70" fmla="*/ 33 w 41"/>
                  <a:gd name="T71" fmla="*/ 7 h 167"/>
                  <a:gd name="T72" fmla="*/ 34 w 41"/>
                  <a:gd name="T73" fmla="*/ 11 h 167"/>
                  <a:gd name="T74" fmla="*/ 36 w 41"/>
                  <a:gd name="T75" fmla="*/ 30 h 167"/>
                  <a:gd name="T76" fmla="*/ 37 w 41"/>
                  <a:gd name="T77" fmla="*/ 58 h 167"/>
                  <a:gd name="T78" fmla="*/ 37 w 41"/>
                  <a:gd name="T79" fmla="*/ 83 h 167"/>
                  <a:gd name="T80" fmla="*/ 37 w 41"/>
                  <a:gd name="T81" fmla="*/ 105 h 167"/>
                  <a:gd name="T82" fmla="*/ 38 w 41"/>
                  <a:gd name="T83" fmla="*/ 126 h 167"/>
                  <a:gd name="T84" fmla="*/ 38 w 41"/>
                  <a:gd name="T85" fmla="*/ 141 h 167"/>
                  <a:gd name="T86" fmla="*/ 40 w 41"/>
                  <a:gd name="T87" fmla="*/ 154 h 167"/>
                  <a:gd name="T88" fmla="*/ 41 w 41"/>
                  <a:gd name="T89" fmla="*/ 163 h 167"/>
                  <a:gd name="T90" fmla="*/ 41 w 41"/>
                  <a:gd name="T91" fmla="*/ 16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 h="167">
                    <a:moveTo>
                      <a:pt x="0" y="26"/>
                    </a:moveTo>
                    <a:lnTo>
                      <a:pt x="0" y="24"/>
                    </a:lnTo>
                    <a:lnTo>
                      <a:pt x="0" y="20"/>
                    </a:lnTo>
                    <a:lnTo>
                      <a:pt x="1" y="16"/>
                    </a:lnTo>
                    <a:lnTo>
                      <a:pt x="1" y="11"/>
                    </a:lnTo>
                    <a:lnTo>
                      <a:pt x="1" y="7"/>
                    </a:lnTo>
                    <a:lnTo>
                      <a:pt x="1" y="3"/>
                    </a:lnTo>
                    <a:lnTo>
                      <a:pt x="1" y="0"/>
                    </a:lnTo>
                    <a:lnTo>
                      <a:pt x="1" y="0"/>
                    </a:lnTo>
                    <a:lnTo>
                      <a:pt x="2" y="2"/>
                    </a:lnTo>
                    <a:lnTo>
                      <a:pt x="2" y="8"/>
                    </a:lnTo>
                    <a:lnTo>
                      <a:pt x="4" y="19"/>
                    </a:lnTo>
                    <a:lnTo>
                      <a:pt x="4" y="33"/>
                    </a:lnTo>
                    <a:lnTo>
                      <a:pt x="5" y="50"/>
                    </a:lnTo>
                    <a:lnTo>
                      <a:pt x="5" y="69"/>
                    </a:lnTo>
                    <a:lnTo>
                      <a:pt x="6" y="89"/>
                    </a:lnTo>
                    <a:lnTo>
                      <a:pt x="6" y="110"/>
                    </a:lnTo>
                    <a:lnTo>
                      <a:pt x="8" y="129"/>
                    </a:lnTo>
                    <a:lnTo>
                      <a:pt x="8" y="145"/>
                    </a:lnTo>
                    <a:lnTo>
                      <a:pt x="8" y="155"/>
                    </a:lnTo>
                    <a:lnTo>
                      <a:pt x="9" y="163"/>
                    </a:lnTo>
                    <a:lnTo>
                      <a:pt x="9" y="167"/>
                    </a:lnTo>
                    <a:lnTo>
                      <a:pt x="10" y="166"/>
                    </a:lnTo>
                    <a:lnTo>
                      <a:pt x="10" y="162"/>
                    </a:lnTo>
                    <a:lnTo>
                      <a:pt x="10" y="157"/>
                    </a:lnTo>
                    <a:lnTo>
                      <a:pt x="12" y="149"/>
                    </a:lnTo>
                    <a:lnTo>
                      <a:pt x="12" y="141"/>
                    </a:lnTo>
                    <a:lnTo>
                      <a:pt x="12" y="134"/>
                    </a:lnTo>
                    <a:lnTo>
                      <a:pt x="12" y="127"/>
                    </a:lnTo>
                    <a:lnTo>
                      <a:pt x="13" y="122"/>
                    </a:lnTo>
                    <a:lnTo>
                      <a:pt x="13" y="107"/>
                    </a:lnTo>
                    <a:lnTo>
                      <a:pt x="13" y="102"/>
                    </a:lnTo>
                    <a:lnTo>
                      <a:pt x="13" y="94"/>
                    </a:lnTo>
                    <a:lnTo>
                      <a:pt x="14" y="83"/>
                    </a:lnTo>
                    <a:lnTo>
                      <a:pt x="14" y="73"/>
                    </a:lnTo>
                    <a:lnTo>
                      <a:pt x="14" y="59"/>
                    </a:lnTo>
                    <a:lnTo>
                      <a:pt x="16" y="46"/>
                    </a:lnTo>
                    <a:lnTo>
                      <a:pt x="16" y="33"/>
                    </a:lnTo>
                    <a:lnTo>
                      <a:pt x="16" y="20"/>
                    </a:lnTo>
                    <a:lnTo>
                      <a:pt x="16" y="11"/>
                    </a:lnTo>
                    <a:lnTo>
                      <a:pt x="17" y="4"/>
                    </a:lnTo>
                    <a:lnTo>
                      <a:pt x="17" y="3"/>
                    </a:lnTo>
                    <a:lnTo>
                      <a:pt x="18" y="6"/>
                    </a:lnTo>
                    <a:lnTo>
                      <a:pt x="18" y="14"/>
                    </a:lnTo>
                    <a:lnTo>
                      <a:pt x="20" y="24"/>
                    </a:lnTo>
                    <a:lnTo>
                      <a:pt x="20" y="41"/>
                    </a:lnTo>
                    <a:lnTo>
                      <a:pt x="21" y="59"/>
                    </a:lnTo>
                    <a:lnTo>
                      <a:pt x="21" y="78"/>
                    </a:lnTo>
                    <a:lnTo>
                      <a:pt x="22" y="97"/>
                    </a:lnTo>
                    <a:lnTo>
                      <a:pt x="22" y="114"/>
                    </a:lnTo>
                    <a:lnTo>
                      <a:pt x="22" y="129"/>
                    </a:lnTo>
                    <a:lnTo>
                      <a:pt x="24" y="141"/>
                    </a:lnTo>
                    <a:lnTo>
                      <a:pt x="24" y="151"/>
                    </a:lnTo>
                    <a:lnTo>
                      <a:pt x="24" y="158"/>
                    </a:lnTo>
                    <a:lnTo>
                      <a:pt x="25" y="162"/>
                    </a:lnTo>
                    <a:lnTo>
                      <a:pt x="25" y="166"/>
                    </a:lnTo>
                    <a:lnTo>
                      <a:pt x="25" y="166"/>
                    </a:lnTo>
                    <a:lnTo>
                      <a:pt x="25" y="166"/>
                    </a:lnTo>
                    <a:lnTo>
                      <a:pt x="26" y="165"/>
                    </a:lnTo>
                    <a:lnTo>
                      <a:pt x="26" y="162"/>
                    </a:lnTo>
                    <a:lnTo>
                      <a:pt x="26" y="158"/>
                    </a:lnTo>
                    <a:lnTo>
                      <a:pt x="26" y="153"/>
                    </a:lnTo>
                    <a:lnTo>
                      <a:pt x="28" y="145"/>
                    </a:lnTo>
                    <a:lnTo>
                      <a:pt x="28" y="134"/>
                    </a:lnTo>
                    <a:lnTo>
                      <a:pt x="29" y="121"/>
                    </a:lnTo>
                    <a:lnTo>
                      <a:pt x="29" y="105"/>
                    </a:lnTo>
                    <a:lnTo>
                      <a:pt x="29" y="87"/>
                    </a:lnTo>
                    <a:lnTo>
                      <a:pt x="30" y="51"/>
                    </a:lnTo>
                    <a:lnTo>
                      <a:pt x="30" y="34"/>
                    </a:lnTo>
                    <a:lnTo>
                      <a:pt x="32" y="20"/>
                    </a:lnTo>
                    <a:lnTo>
                      <a:pt x="32" y="11"/>
                    </a:lnTo>
                    <a:lnTo>
                      <a:pt x="33" y="7"/>
                    </a:lnTo>
                    <a:lnTo>
                      <a:pt x="33" y="6"/>
                    </a:lnTo>
                    <a:lnTo>
                      <a:pt x="34" y="11"/>
                    </a:lnTo>
                    <a:lnTo>
                      <a:pt x="34" y="19"/>
                    </a:lnTo>
                    <a:lnTo>
                      <a:pt x="36" y="30"/>
                    </a:lnTo>
                    <a:lnTo>
                      <a:pt x="36" y="43"/>
                    </a:lnTo>
                    <a:lnTo>
                      <a:pt x="37" y="58"/>
                    </a:lnTo>
                    <a:lnTo>
                      <a:pt x="37" y="71"/>
                    </a:lnTo>
                    <a:lnTo>
                      <a:pt x="37" y="83"/>
                    </a:lnTo>
                    <a:lnTo>
                      <a:pt x="37" y="95"/>
                    </a:lnTo>
                    <a:lnTo>
                      <a:pt x="37" y="105"/>
                    </a:lnTo>
                    <a:lnTo>
                      <a:pt x="38" y="111"/>
                    </a:lnTo>
                    <a:lnTo>
                      <a:pt x="38" y="126"/>
                    </a:lnTo>
                    <a:lnTo>
                      <a:pt x="38" y="130"/>
                    </a:lnTo>
                    <a:lnTo>
                      <a:pt x="38" y="141"/>
                    </a:lnTo>
                    <a:lnTo>
                      <a:pt x="40" y="147"/>
                    </a:lnTo>
                    <a:lnTo>
                      <a:pt x="40" y="154"/>
                    </a:lnTo>
                    <a:lnTo>
                      <a:pt x="40" y="159"/>
                    </a:lnTo>
                    <a:lnTo>
                      <a:pt x="41" y="163"/>
                    </a:lnTo>
                    <a:lnTo>
                      <a:pt x="41" y="166"/>
                    </a:lnTo>
                    <a:lnTo>
                      <a:pt x="41" y="16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0" name="Freeform 5426"/>
              <p:cNvSpPr>
                <a:spLocks/>
              </p:cNvSpPr>
              <p:nvPr/>
            </p:nvSpPr>
            <p:spPr bwMode="auto">
              <a:xfrm>
                <a:off x="4146" y="3224"/>
                <a:ext cx="23" cy="78"/>
              </a:xfrm>
              <a:custGeom>
                <a:avLst/>
                <a:gdLst>
                  <a:gd name="T0" fmla="*/ 1 w 45"/>
                  <a:gd name="T1" fmla="*/ 151 h 157"/>
                  <a:gd name="T2" fmla="*/ 3 w 45"/>
                  <a:gd name="T3" fmla="*/ 129 h 157"/>
                  <a:gd name="T4" fmla="*/ 4 w 45"/>
                  <a:gd name="T5" fmla="*/ 74 h 157"/>
                  <a:gd name="T6" fmla="*/ 5 w 45"/>
                  <a:gd name="T7" fmla="*/ 38 h 157"/>
                  <a:gd name="T8" fmla="*/ 7 w 45"/>
                  <a:gd name="T9" fmla="*/ 12 h 157"/>
                  <a:gd name="T10" fmla="*/ 8 w 45"/>
                  <a:gd name="T11" fmla="*/ 0 h 157"/>
                  <a:gd name="T12" fmla="*/ 9 w 45"/>
                  <a:gd name="T13" fmla="*/ 3 h 157"/>
                  <a:gd name="T14" fmla="*/ 9 w 45"/>
                  <a:gd name="T15" fmla="*/ 12 h 157"/>
                  <a:gd name="T16" fmla="*/ 11 w 45"/>
                  <a:gd name="T17" fmla="*/ 22 h 157"/>
                  <a:gd name="T18" fmla="*/ 11 w 45"/>
                  <a:gd name="T19" fmla="*/ 35 h 157"/>
                  <a:gd name="T20" fmla="*/ 11 w 45"/>
                  <a:gd name="T21" fmla="*/ 59 h 157"/>
                  <a:gd name="T22" fmla="*/ 12 w 45"/>
                  <a:gd name="T23" fmla="*/ 83 h 157"/>
                  <a:gd name="T24" fmla="*/ 13 w 45"/>
                  <a:gd name="T25" fmla="*/ 111 h 157"/>
                  <a:gd name="T26" fmla="*/ 13 w 45"/>
                  <a:gd name="T27" fmla="*/ 138 h 157"/>
                  <a:gd name="T28" fmla="*/ 15 w 45"/>
                  <a:gd name="T29" fmla="*/ 154 h 157"/>
                  <a:gd name="T30" fmla="*/ 16 w 45"/>
                  <a:gd name="T31" fmla="*/ 154 h 157"/>
                  <a:gd name="T32" fmla="*/ 17 w 45"/>
                  <a:gd name="T33" fmla="*/ 137 h 157"/>
                  <a:gd name="T34" fmla="*/ 19 w 45"/>
                  <a:gd name="T35" fmla="*/ 106 h 157"/>
                  <a:gd name="T36" fmla="*/ 20 w 45"/>
                  <a:gd name="T37" fmla="*/ 73 h 157"/>
                  <a:gd name="T38" fmla="*/ 21 w 45"/>
                  <a:gd name="T39" fmla="*/ 43 h 157"/>
                  <a:gd name="T40" fmla="*/ 21 w 45"/>
                  <a:gd name="T41" fmla="*/ 22 h 157"/>
                  <a:gd name="T42" fmla="*/ 23 w 45"/>
                  <a:gd name="T43" fmla="*/ 11 h 157"/>
                  <a:gd name="T44" fmla="*/ 23 w 45"/>
                  <a:gd name="T45" fmla="*/ 4 h 157"/>
                  <a:gd name="T46" fmla="*/ 24 w 45"/>
                  <a:gd name="T47" fmla="*/ 3 h 157"/>
                  <a:gd name="T48" fmla="*/ 24 w 45"/>
                  <a:gd name="T49" fmla="*/ 4 h 157"/>
                  <a:gd name="T50" fmla="*/ 25 w 45"/>
                  <a:gd name="T51" fmla="*/ 12 h 157"/>
                  <a:gd name="T52" fmla="*/ 25 w 45"/>
                  <a:gd name="T53" fmla="*/ 30 h 157"/>
                  <a:gd name="T54" fmla="*/ 27 w 45"/>
                  <a:gd name="T55" fmla="*/ 58 h 157"/>
                  <a:gd name="T56" fmla="*/ 28 w 45"/>
                  <a:gd name="T57" fmla="*/ 94 h 157"/>
                  <a:gd name="T58" fmla="*/ 29 w 45"/>
                  <a:gd name="T59" fmla="*/ 127 h 157"/>
                  <a:gd name="T60" fmla="*/ 31 w 45"/>
                  <a:gd name="T61" fmla="*/ 150 h 157"/>
                  <a:gd name="T62" fmla="*/ 32 w 45"/>
                  <a:gd name="T63" fmla="*/ 155 h 157"/>
                  <a:gd name="T64" fmla="*/ 33 w 45"/>
                  <a:gd name="T65" fmla="*/ 145 h 157"/>
                  <a:gd name="T66" fmla="*/ 33 w 45"/>
                  <a:gd name="T67" fmla="*/ 125 h 157"/>
                  <a:gd name="T68" fmla="*/ 35 w 45"/>
                  <a:gd name="T69" fmla="*/ 102 h 157"/>
                  <a:gd name="T70" fmla="*/ 35 w 45"/>
                  <a:gd name="T71" fmla="*/ 82 h 157"/>
                  <a:gd name="T72" fmla="*/ 36 w 45"/>
                  <a:gd name="T73" fmla="*/ 66 h 157"/>
                  <a:gd name="T74" fmla="*/ 36 w 45"/>
                  <a:gd name="T75" fmla="*/ 51 h 157"/>
                  <a:gd name="T76" fmla="*/ 37 w 45"/>
                  <a:gd name="T77" fmla="*/ 37 h 157"/>
                  <a:gd name="T78" fmla="*/ 37 w 45"/>
                  <a:gd name="T79" fmla="*/ 20 h 157"/>
                  <a:gd name="T80" fmla="*/ 39 w 45"/>
                  <a:gd name="T81" fmla="*/ 7 h 157"/>
                  <a:gd name="T82" fmla="*/ 40 w 45"/>
                  <a:gd name="T83" fmla="*/ 7 h 157"/>
                  <a:gd name="T84" fmla="*/ 41 w 45"/>
                  <a:gd name="T85" fmla="*/ 19 h 157"/>
                  <a:gd name="T86" fmla="*/ 43 w 45"/>
                  <a:gd name="T87" fmla="*/ 47 h 157"/>
                  <a:gd name="T88" fmla="*/ 44 w 45"/>
                  <a:gd name="T89" fmla="*/ 83 h 157"/>
                  <a:gd name="T90" fmla="*/ 45 w 45"/>
                  <a:gd name="T91"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157">
                    <a:moveTo>
                      <a:pt x="0" y="155"/>
                    </a:moveTo>
                    <a:lnTo>
                      <a:pt x="1" y="151"/>
                    </a:lnTo>
                    <a:lnTo>
                      <a:pt x="1" y="142"/>
                    </a:lnTo>
                    <a:lnTo>
                      <a:pt x="3" y="129"/>
                    </a:lnTo>
                    <a:lnTo>
                      <a:pt x="3" y="113"/>
                    </a:lnTo>
                    <a:lnTo>
                      <a:pt x="4" y="74"/>
                    </a:lnTo>
                    <a:lnTo>
                      <a:pt x="4" y="55"/>
                    </a:lnTo>
                    <a:lnTo>
                      <a:pt x="5" y="38"/>
                    </a:lnTo>
                    <a:lnTo>
                      <a:pt x="5" y="23"/>
                    </a:lnTo>
                    <a:lnTo>
                      <a:pt x="7" y="12"/>
                    </a:lnTo>
                    <a:lnTo>
                      <a:pt x="7" y="4"/>
                    </a:lnTo>
                    <a:lnTo>
                      <a:pt x="8" y="0"/>
                    </a:lnTo>
                    <a:lnTo>
                      <a:pt x="8" y="0"/>
                    </a:lnTo>
                    <a:lnTo>
                      <a:pt x="9" y="3"/>
                    </a:lnTo>
                    <a:lnTo>
                      <a:pt x="9" y="7"/>
                    </a:lnTo>
                    <a:lnTo>
                      <a:pt x="9" y="12"/>
                    </a:lnTo>
                    <a:lnTo>
                      <a:pt x="9" y="18"/>
                    </a:lnTo>
                    <a:lnTo>
                      <a:pt x="11" y="22"/>
                    </a:lnTo>
                    <a:lnTo>
                      <a:pt x="11" y="33"/>
                    </a:lnTo>
                    <a:lnTo>
                      <a:pt x="11" y="35"/>
                    </a:lnTo>
                    <a:lnTo>
                      <a:pt x="11" y="51"/>
                    </a:lnTo>
                    <a:lnTo>
                      <a:pt x="11" y="59"/>
                    </a:lnTo>
                    <a:lnTo>
                      <a:pt x="12" y="70"/>
                    </a:lnTo>
                    <a:lnTo>
                      <a:pt x="12" y="83"/>
                    </a:lnTo>
                    <a:lnTo>
                      <a:pt x="12" y="97"/>
                    </a:lnTo>
                    <a:lnTo>
                      <a:pt x="13" y="111"/>
                    </a:lnTo>
                    <a:lnTo>
                      <a:pt x="13" y="125"/>
                    </a:lnTo>
                    <a:lnTo>
                      <a:pt x="13" y="138"/>
                    </a:lnTo>
                    <a:lnTo>
                      <a:pt x="15" y="147"/>
                    </a:lnTo>
                    <a:lnTo>
                      <a:pt x="15" y="154"/>
                    </a:lnTo>
                    <a:lnTo>
                      <a:pt x="16" y="157"/>
                    </a:lnTo>
                    <a:lnTo>
                      <a:pt x="16" y="154"/>
                    </a:lnTo>
                    <a:lnTo>
                      <a:pt x="17" y="147"/>
                    </a:lnTo>
                    <a:lnTo>
                      <a:pt x="17" y="137"/>
                    </a:lnTo>
                    <a:lnTo>
                      <a:pt x="19" y="122"/>
                    </a:lnTo>
                    <a:lnTo>
                      <a:pt x="19" y="106"/>
                    </a:lnTo>
                    <a:lnTo>
                      <a:pt x="19" y="89"/>
                    </a:lnTo>
                    <a:lnTo>
                      <a:pt x="20" y="73"/>
                    </a:lnTo>
                    <a:lnTo>
                      <a:pt x="20" y="57"/>
                    </a:lnTo>
                    <a:lnTo>
                      <a:pt x="21" y="43"/>
                    </a:lnTo>
                    <a:lnTo>
                      <a:pt x="21" y="31"/>
                    </a:lnTo>
                    <a:lnTo>
                      <a:pt x="21" y="22"/>
                    </a:lnTo>
                    <a:lnTo>
                      <a:pt x="23" y="15"/>
                    </a:lnTo>
                    <a:lnTo>
                      <a:pt x="23" y="11"/>
                    </a:lnTo>
                    <a:lnTo>
                      <a:pt x="23" y="7"/>
                    </a:lnTo>
                    <a:lnTo>
                      <a:pt x="23" y="4"/>
                    </a:lnTo>
                    <a:lnTo>
                      <a:pt x="24" y="4"/>
                    </a:lnTo>
                    <a:lnTo>
                      <a:pt x="24" y="3"/>
                    </a:lnTo>
                    <a:lnTo>
                      <a:pt x="24" y="3"/>
                    </a:lnTo>
                    <a:lnTo>
                      <a:pt x="24" y="4"/>
                    </a:lnTo>
                    <a:lnTo>
                      <a:pt x="25" y="7"/>
                    </a:lnTo>
                    <a:lnTo>
                      <a:pt x="25" y="12"/>
                    </a:lnTo>
                    <a:lnTo>
                      <a:pt x="25" y="19"/>
                    </a:lnTo>
                    <a:lnTo>
                      <a:pt x="25" y="30"/>
                    </a:lnTo>
                    <a:lnTo>
                      <a:pt x="27" y="43"/>
                    </a:lnTo>
                    <a:lnTo>
                      <a:pt x="27" y="58"/>
                    </a:lnTo>
                    <a:lnTo>
                      <a:pt x="28" y="75"/>
                    </a:lnTo>
                    <a:lnTo>
                      <a:pt x="28" y="94"/>
                    </a:lnTo>
                    <a:lnTo>
                      <a:pt x="29" y="111"/>
                    </a:lnTo>
                    <a:lnTo>
                      <a:pt x="29" y="127"/>
                    </a:lnTo>
                    <a:lnTo>
                      <a:pt x="31" y="141"/>
                    </a:lnTo>
                    <a:lnTo>
                      <a:pt x="31" y="150"/>
                    </a:lnTo>
                    <a:lnTo>
                      <a:pt x="32" y="155"/>
                    </a:lnTo>
                    <a:lnTo>
                      <a:pt x="32" y="155"/>
                    </a:lnTo>
                    <a:lnTo>
                      <a:pt x="32" y="153"/>
                    </a:lnTo>
                    <a:lnTo>
                      <a:pt x="33" y="145"/>
                    </a:lnTo>
                    <a:lnTo>
                      <a:pt x="33" y="135"/>
                    </a:lnTo>
                    <a:lnTo>
                      <a:pt x="33" y="125"/>
                    </a:lnTo>
                    <a:lnTo>
                      <a:pt x="35" y="113"/>
                    </a:lnTo>
                    <a:lnTo>
                      <a:pt x="35" y="102"/>
                    </a:lnTo>
                    <a:lnTo>
                      <a:pt x="35" y="91"/>
                    </a:lnTo>
                    <a:lnTo>
                      <a:pt x="35" y="82"/>
                    </a:lnTo>
                    <a:lnTo>
                      <a:pt x="36" y="75"/>
                    </a:lnTo>
                    <a:lnTo>
                      <a:pt x="36" y="66"/>
                    </a:lnTo>
                    <a:lnTo>
                      <a:pt x="36" y="63"/>
                    </a:lnTo>
                    <a:lnTo>
                      <a:pt x="36" y="51"/>
                    </a:lnTo>
                    <a:lnTo>
                      <a:pt x="37" y="43"/>
                    </a:lnTo>
                    <a:lnTo>
                      <a:pt x="37" y="37"/>
                    </a:lnTo>
                    <a:lnTo>
                      <a:pt x="37" y="29"/>
                    </a:lnTo>
                    <a:lnTo>
                      <a:pt x="37" y="20"/>
                    </a:lnTo>
                    <a:lnTo>
                      <a:pt x="39" y="14"/>
                    </a:lnTo>
                    <a:lnTo>
                      <a:pt x="39" y="7"/>
                    </a:lnTo>
                    <a:lnTo>
                      <a:pt x="40" y="6"/>
                    </a:lnTo>
                    <a:lnTo>
                      <a:pt x="40" y="7"/>
                    </a:lnTo>
                    <a:lnTo>
                      <a:pt x="40" y="11"/>
                    </a:lnTo>
                    <a:lnTo>
                      <a:pt x="41" y="19"/>
                    </a:lnTo>
                    <a:lnTo>
                      <a:pt x="41" y="33"/>
                    </a:lnTo>
                    <a:lnTo>
                      <a:pt x="43" y="47"/>
                    </a:lnTo>
                    <a:lnTo>
                      <a:pt x="43" y="66"/>
                    </a:lnTo>
                    <a:lnTo>
                      <a:pt x="44" y="83"/>
                    </a:lnTo>
                    <a:lnTo>
                      <a:pt x="44" y="102"/>
                    </a:lnTo>
                    <a:lnTo>
                      <a:pt x="45" y="118"/>
                    </a:lnTo>
                    <a:lnTo>
                      <a:pt x="45" y="13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1" name="Freeform 5427"/>
              <p:cNvSpPr>
                <a:spLocks/>
              </p:cNvSpPr>
              <p:nvPr/>
            </p:nvSpPr>
            <p:spPr bwMode="auto">
              <a:xfrm>
                <a:off x="4169" y="3227"/>
                <a:ext cx="22" cy="74"/>
              </a:xfrm>
              <a:custGeom>
                <a:avLst/>
                <a:gdLst>
                  <a:gd name="T0" fmla="*/ 0 w 43"/>
                  <a:gd name="T1" fmla="*/ 135 h 147"/>
                  <a:gd name="T2" fmla="*/ 2 w 43"/>
                  <a:gd name="T3" fmla="*/ 147 h 147"/>
                  <a:gd name="T4" fmla="*/ 3 w 43"/>
                  <a:gd name="T5" fmla="*/ 147 h 147"/>
                  <a:gd name="T6" fmla="*/ 3 w 43"/>
                  <a:gd name="T7" fmla="*/ 142 h 147"/>
                  <a:gd name="T8" fmla="*/ 4 w 43"/>
                  <a:gd name="T9" fmla="*/ 134 h 147"/>
                  <a:gd name="T10" fmla="*/ 4 w 43"/>
                  <a:gd name="T11" fmla="*/ 118 h 147"/>
                  <a:gd name="T12" fmla="*/ 6 w 43"/>
                  <a:gd name="T13" fmla="*/ 100 h 147"/>
                  <a:gd name="T14" fmla="*/ 6 w 43"/>
                  <a:gd name="T15" fmla="*/ 76 h 147"/>
                  <a:gd name="T16" fmla="*/ 7 w 43"/>
                  <a:gd name="T17" fmla="*/ 47 h 147"/>
                  <a:gd name="T18" fmla="*/ 8 w 43"/>
                  <a:gd name="T19" fmla="*/ 20 h 147"/>
                  <a:gd name="T20" fmla="*/ 10 w 43"/>
                  <a:gd name="T21" fmla="*/ 3 h 147"/>
                  <a:gd name="T22" fmla="*/ 11 w 43"/>
                  <a:gd name="T23" fmla="*/ 3 h 147"/>
                  <a:gd name="T24" fmla="*/ 12 w 43"/>
                  <a:gd name="T25" fmla="*/ 19 h 147"/>
                  <a:gd name="T26" fmla="*/ 14 w 43"/>
                  <a:gd name="T27" fmla="*/ 47 h 147"/>
                  <a:gd name="T28" fmla="*/ 14 w 43"/>
                  <a:gd name="T29" fmla="*/ 78 h 147"/>
                  <a:gd name="T30" fmla="*/ 15 w 43"/>
                  <a:gd name="T31" fmla="*/ 103 h 147"/>
                  <a:gd name="T32" fmla="*/ 16 w 43"/>
                  <a:gd name="T33" fmla="*/ 122 h 147"/>
                  <a:gd name="T34" fmla="*/ 16 w 43"/>
                  <a:gd name="T35" fmla="*/ 136 h 147"/>
                  <a:gd name="T36" fmla="*/ 18 w 43"/>
                  <a:gd name="T37" fmla="*/ 144 h 147"/>
                  <a:gd name="T38" fmla="*/ 18 w 43"/>
                  <a:gd name="T39" fmla="*/ 147 h 147"/>
                  <a:gd name="T40" fmla="*/ 19 w 43"/>
                  <a:gd name="T41" fmla="*/ 146 h 147"/>
                  <a:gd name="T42" fmla="*/ 19 w 43"/>
                  <a:gd name="T43" fmla="*/ 134 h 147"/>
                  <a:gd name="T44" fmla="*/ 20 w 43"/>
                  <a:gd name="T45" fmla="*/ 112 h 147"/>
                  <a:gd name="T46" fmla="*/ 22 w 43"/>
                  <a:gd name="T47" fmla="*/ 80 h 147"/>
                  <a:gd name="T48" fmla="*/ 24 w 43"/>
                  <a:gd name="T49" fmla="*/ 30 h 147"/>
                  <a:gd name="T50" fmla="*/ 24 w 43"/>
                  <a:gd name="T51" fmla="*/ 8 h 147"/>
                  <a:gd name="T52" fmla="*/ 26 w 43"/>
                  <a:gd name="T53" fmla="*/ 3 h 147"/>
                  <a:gd name="T54" fmla="*/ 27 w 43"/>
                  <a:gd name="T55" fmla="*/ 11 h 147"/>
                  <a:gd name="T56" fmla="*/ 28 w 43"/>
                  <a:gd name="T57" fmla="*/ 36 h 147"/>
                  <a:gd name="T58" fmla="*/ 30 w 43"/>
                  <a:gd name="T59" fmla="*/ 54 h 147"/>
                  <a:gd name="T60" fmla="*/ 30 w 43"/>
                  <a:gd name="T61" fmla="*/ 66 h 147"/>
                  <a:gd name="T62" fmla="*/ 31 w 43"/>
                  <a:gd name="T63" fmla="*/ 84 h 147"/>
                  <a:gd name="T64" fmla="*/ 31 w 43"/>
                  <a:gd name="T65" fmla="*/ 110 h 147"/>
                  <a:gd name="T66" fmla="*/ 32 w 43"/>
                  <a:gd name="T67" fmla="*/ 127 h 147"/>
                  <a:gd name="T68" fmla="*/ 32 w 43"/>
                  <a:gd name="T69" fmla="*/ 142 h 147"/>
                  <a:gd name="T70" fmla="*/ 34 w 43"/>
                  <a:gd name="T71" fmla="*/ 146 h 147"/>
                  <a:gd name="T72" fmla="*/ 35 w 43"/>
                  <a:gd name="T73" fmla="*/ 132 h 147"/>
                  <a:gd name="T74" fmla="*/ 36 w 43"/>
                  <a:gd name="T75" fmla="*/ 107 h 147"/>
                  <a:gd name="T76" fmla="*/ 38 w 43"/>
                  <a:gd name="T77" fmla="*/ 74 h 147"/>
                  <a:gd name="T78" fmla="*/ 39 w 43"/>
                  <a:gd name="T79" fmla="*/ 42 h 147"/>
                  <a:gd name="T80" fmla="*/ 40 w 43"/>
                  <a:gd name="T81" fmla="*/ 19 h 147"/>
                  <a:gd name="T82" fmla="*/ 40 w 43"/>
                  <a:gd name="T83" fmla="*/ 7 h 147"/>
                  <a:gd name="T84" fmla="*/ 42 w 43"/>
                  <a:gd name="T85" fmla="*/ 5 h 147"/>
                  <a:gd name="T86" fmla="*/ 43 w 43"/>
                  <a:gd name="T87" fmla="*/ 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147">
                    <a:moveTo>
                      <a:pt x="0" y="124"/>
                    </a:moveTo>
                    <a:lnTo>
                      <a:pt x="0" y="135"/>
                    </a:lnTo>
                    <a:lnTo>
                      <a:pt x="2" y="142"/>
                    </a:lnTo>
                    <a:lnTo>
                      <a:pt x="2" y="147"/>
                    </a:lnTo>
                    <a:lnTo>
                      <a:pt x="2" y="147"/>
                    </a:lnTo>
                    <a:lnTo>
                      <a:pt x="3" y="147"/>
                    </a:lnTo>
                    <a:lnTo>
                      <a:pt x="3" y="146"/>
                    </a:lnTo>
                    <a:lnTo>
                      <a:pt x="3" y="142"/>
                    </a:lnTo>
                    <a:lnTo>
                      <a:pt x="3" y="135"/>
                    </a:lnTo>
                    <a:lnTo>
                      <a:pt x="4" y="134"/>
                    </a:lnTo>
                    <a:lnTo>
                      <a:pt x="4" y="123"/>
                    </a:lnTo>
                    <a:lnTo>
                      <a:pt x="4" y="118"/>
                    </a:lnTo>
                    <a:lnTo>
                      <a:pt x="4" y="110"/>
                    </a:lnTo>
                    <a:lnTo>
                      <a:pt x="6" y="100"/>
                    </a:lnTo>
                    <a:lnTo>
                      <a:pt x="6" y="90"/>
                    </a:lnTo>
                    <a:lnTo>
                      <a:pt x="6" y="76"/>
                    </a:lnTo>
                    <a:lnTo>
                      <a:pt x="7" y="62"/>
                    </a:lnTo>
                    <a:lnTo>
                      <a:pt x="7" y="47"/>
                    </a:lnTo>
                    <a:lnTo>
                      <a:pt x="8" y="34"/>
                    </a:lnTo>
                    <a:lnTo>
                      <a:pt x="8" y="20"/>
                    </a:lnTo>
                    <a:lnTo>
                      <a:pt x="10" y="9"/>
                    </a:lnTo>
                    <a:lnTo>
                      <a:pt x="10" y="3"/>
                    </a:lnTo>
                    <a:lnTo>
                      <a:pt x="10" y="0"/>
                    </a:lnTo>
                    <a:lnTo>
                      <a:pt x="11" y="3"/>
                    </a:lnTo>
                    <a:lnTo>
                      <a:pt x="11" y="8"/>
                    </a:lnTo>
                    <a:lnTo>
                      <a:pt x="12" y="19"/>
                    </a:lnTo>
                    <a:lnTo>
                      <a:pt x="12" y="32"/>
                    </a:lnTo>
                    <a:lnTo>
                      <a:pt x="14" y="47"/>
                    </a:lnTo>
                    <a:lnTo>
                      <a:pt x="14" y="63"/>
                    </a:lnTo>
                    <a:lnTo>
                      <a:pt x="14" y="78"/>
                    </a:lnTo>
                    <a:lnTo>
                      <a:pt x="15" y="91"/>
                    </a:lnTo>
                    <a:lnTo>
                      <a:pt x="15" y="103"/>
                    </a:lnTo>
                    <a:lnTo>
                      <a:pt x="16" y="114"/>
                    </a:lnTo>
                    <a:lnTo>
                      <a:pt x="16" y="122"/>
                    </a:lnTo>
                    <a:lnTo>
                      <a:pt x="16" y="128"/>
                    </a:lnTo>
                    <a:lnTo>
                      <a:pt x="16" y="136"/>
                    </a:lnTo>
                    <a:lnTo>
                      <a:pt x="18" y="138"/>
                    </a:lnTo>
                    <a:lnTo>
                      <a:pt x="18" y="144"/>
                    </a:lnTo>
                    <a:lnTo>
                      <a:pt x="18" y="146"/>
                    </a:lnTo>
                    <a:lnTo>
                      <a:pt x="18" y="147"/>
                    </a:lnTo>
                    <a:lnTo>
                      <a:pt x="18" y="147"/>
                    </a:lnTo>
                    <a:lnTo>
                      <a:pt x="19" y="146"/>
                    </a:lnTo>
                    <a:lnTo>
                      <a:pt x="19" y="140"/>
                    </a:lnTo>
                    <a:lnTo>
                      <a:pt x="19" y="134"/>
                    </a:lnTo>
                    <a:lnTo>
                      <a:pt x="20" y="124"/>
                    </a:lnTo>
                    <a:lnTo>
                      <a:pt x="20" y="112"/>
                    </a:lnTo>
                    <a:lnTo>
                      <a:pt x="22" y="96"/>
                    </a:lnTo>
                    <a:lnTo>
                      <a:pt x="22" y="80"/>
                    </a:lnTo>
                    <a:lnTo>
                      <a:pt x="23" y="46"/>
                    </a:lnTo>
                    <a:lnTo>
                      <a:pt x="24" y="30"/>
                    </a:lnTo>
                    <a:lnTo>
                      <a:pt x="24" y="18"/>
                    </a:lnTo>
                    <a:lnTo>
                      <a:pt x="24" y="8"/>
                    </a:lnTo>
                    <a:lnTo>
                      <a:pt x="26" y="4"/>
                    </a:lnTo>
                    <a:lnTo>
                      <a:pt x="26" y="3"/>
                    </a:lnTo>
                    <a:lnTo>
                      <a:pt x="27" y="5"/>
                    </a:lnTo>
                    <a:lnTo>
                      <a:pt x="27" y="11"/>
                    </a:lnTo>
                    <a:lnTo>
                      <a:pt x="27" y="19"/>
                    </a:lnTo>
                    <a:lnTo>
                      <a:pt x="28" y="36"/>
                    </a:lnTo>
                    <a:lnTo>
                      <a:pt x="28" y="46"/>
                    </a:lnTo>
                    <a:lnTo>
                      <a:pt x="30" y="54"/>
                    </a:lnTo>
                    <a:lnTo>
                      <a:pt x="30" y="60"/>
                    </a:lnTo>
                    <a:lnTo>
                      <a:pt x="30" y="66"/>
                    </a:lnTo>
                    <a:lnTo>
                      <a:pt x="30" y="79"/>
                    </a:lnTo>
                    <a:lnTo>
                      <a:pt x="31" y="84"/>
                    </a:lnTo>
                    <a:lnTo>
                      <a:pt x="31" y="100"/>
                    </a:lnTo>
                    <a:lnTo>
                      <a:pt x="31" y="110"/>
                    </a:lnTo>
                    <a:lnTo>
                      <a:pt x="32" y="118"/>
                    </a:lnTo>
                    <a:lnTo>
                      <a:pt x="32" y="127"/>
                    </a:lnTo>
                    <a:lnTo>
                      <a:pt x="32" y="136"/>
                    </a:lnTo>
                    <a:lnTo>
                      <a:pt x="32" y="142"/>
                    </a:lnTo>
                    <a:lnTo>
                      <a:pt x="34" y="146"/>
                    </a:lnTo>
                    <a:lnTo>
                      <a:pt x="34" y="146"/>
                    </a:lnTo>
                    <a:lnTo>
                      <a:pt x="35" y="142"/>
                    </a:lnTo>
                    <a:lnTo>
                      <a:pt x="35" y="132"/>
                    </a:lnTo>
                    <a:lnTo>
                      <a:pt x="36" y="122"/>
                    </a:lnTo>
                    <a:lnTo>
                      <a:pt x="36" y="107"/>
                    </a:lnTo>
                    <a:lnTo>
                      <a:pt x="38" y="91"/>
                    </a:lnTo>
                    <a:lnTo>
                      <a:pt x="38" y="74"/>
                    </a:lnTo>
                    <a:lnTo>
                      <a:pt x="39" y="58"/>
                    </a:lnTo>
                    <a:lnTo>
                      <a:pt x="39" y="42"/>
                    </a:lnTo>
                    <a:lnTo>
                      <a:pt x="39" y="30"/>
                    </a:lnTo>
                    <a:lnTo>
                      <a:pt x="40" y="19"/>
                    </a:lnTo>
                    <a:lnTo>
                      <a:pt x="40" y="12"/>
                    </a:lnTo>
                    <a:lnTo>
                      <a:pt x="40" y="7"/>
                    </a:lnTo>
                    <a:lnTo>
                      <a:pt x="42" y="5"/>
                    </a:lnTo>
                    <a:lnTo>
                      <a:pt x="42" y="5"/>
                    </a:lnTo>
                    <a:lnTo>
                      <a:pt x="42" y="7"/>
                    </a:lnTo>
                    <a:lnTo>
                      <a:pt x="43" y="8"/>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2" name="Freeform 5428"/>
              <p:cNvSpPr>
                <a:spLocks/>
              </p:cNvSpPr>
              <p:nvPr/>
            </p:nvSpPr>
            <p:spPr bwMode="auto">
              <a:xfrm>
                <a:off x="4191" y="3230"/>
                <a:ext cx="20" cy="69"/>
              </a:xfrm>
              <a:custGeom>
                <a:avLst/>
                <a:gdLst>
                  <a:gd name="T0" fmla="*/ 0 w 41"/>
                  <a:gd name="T1" fmla="*/ 6 h 137"/>
                  <a:gd name="T2" fmla="*/ 0 w 41"/>
                  <a:gd name="T3" fmla="*/ 13 h 137"/>
                  <a:gd name="T4" fmla="*/ 1 w 41"/>
                  <a:gd name="T5" fmla="*/ 27 h 137"/>
                  <a:gd name="T6" fmla="*/ 3 w 41"/>
                  <a:gd name="T7" fmla="*/ 48 h 137"/>
                  <a:gd name="T8" fmla="*/ 3 w 41"/>
                  <a:gd name="T9" fmla="*/ 76 h 137"/>
                  <a:gd name="T10" fmla="*/ 4 w 41"/>
                  <a:gd name="T11" fmla="*/ 117 h 137"/>
                  <a:gd name="T12" fmla="*/ 5 w 41"/>
                  <a:gd name="T13" fmla="*/ 135 h 137"/>
                  <a:gd name="T14" fmla="*/ 7 w 41"/>
                  <a:gd name="T15" fmla="*/ 136 h 137"/>
                  <a:gd name="T16" fmla="*/ 8 w 41"/>
                  <a:gd name="T17" fmla="*/ 121 h 137"/>
                  <a:gd name="T18" fmla="*/ 9 w 41"/>
                  <a:gd name="T19" fmla="*/ 96 h 137"/>
                  <a:gd name="T20" fmla="*/ 11 w 41"/>
                  <a:gd name="T21" fmla="*/ 71 h 137"/>
                  <a:gd name="T22" fmla="*/ 11 w 41"/>
                  <a:gd name="T23" fmla="*/ 47 h 137"/>
                  <a:gd name="T24" fmla="*/ 12 w 41"/>
                  <a:gd name="T25" fmla="*/ 25 h 137"/>
                  <a:gd name="T26" fmla="*/ 12 w 41"/>
                  <a:gd name="T27" fmla="*/ 13 h 137"/>
                  <a:gd name="T28" fmla="*/ 13 w 41"/>
                  <a:gd name="T29" fmla="*/ 6 h 137"/>
                  <a:gd name="T30" fmla="*/ 13 w 41"/>
                  <a:gd name="T31" fmla="*/ 1 h 137"/>
                  <a:gd name="T32" fmla="*/ 15 w 41"/>
                  <a:gd name="T33" fmla="*/ 0 h 137"/>
                  <a:gd name="T34" fmla="*/ 16 w 41"/>
                  <a:gd name="T35" fmla="*/ 9 h 137"/>
                  <a:gd name="T36" fmla="*/ 17 w 41"/>
                  <a:gd name="T37" fmla="*/ 31 h 137"/>
                  <a:gd name="T38" fmla="*/ 19 w 41"/>
                  <a:gd name="T39" fmla="*/ 61 h 137"/>
                  <a:gd name="T40" fmla="*/ 19 w 41"/>
                  <a:gd name="T41" fmla="*/ 96 h 137"/>
                  <a:gd name="T42" fmla="*/ 20 w 41"/>
                  <a:gd name="T43" fmla="*/ 121 h 137"/>
                  <a:gd name="T44" fmla="*/ 21 w 41"/>
                  <a:gd name="T45" fmla="*/ 135 h 137"/>
                  <a:gd name="T46" fmla="*/ 23 w 41"/>
                  <a:gd name="T47" fmla="*/ 135 h 137"/>
                  <a:gd name="T48" fmla="*/ 24 w 41"/>
                  <a:gd name="T49" fmla="*/ 125 h 137"/>
                  <a:gd name="T50" fmla="*/ 25 w 41"/>
                  <a:gd name="T51" fmla="*/ 111 h 137"/>
                  <a:gd name="T52" fmla="*/ 25 w 41"/>
                  <a:gd name="T53" fmla="*/ 99 h 137"/>
                  <a:gd name="T54" fmla="*/ 25 w 41"/>
                  <a:gd name="T55" fmla="*/ 81 h 137"/>
                  <a:gd name="T56" fmla="*/ 27 w 41"/>
                  <a:gd name="T57" fmla="*/ 63 h 137"/>
                  <a:gd name="T58" fmla="*/ 27 w 41"/>
                  <a:gd name="T59" fmla="*/ 43 h 137"/>
                  <a:gd name="T60" fmla="*/ 28 w 41"/>
                  <a:gd name="T61" fmla="*/ 23 h 137"/>
                  <a:gd name="T62" fmla="*/ 29 w 41"/>
                  <a:gd name="T63" fmla="*/ 6 h 137"/>
                  <a:gd name="T64" fmla="*/ 31 w 41"/>
                  <a:gd name="T65" fmla="*/ 1 h 137"/>
                  <a:gd name="T66" fmla="*/ 32 w 41"/>
                  <a:gd name="T67" fmla="*/ 13 h 137"/>
                  <a:gd name="T68" fmla="*/ 33 w 41"/>
                  <a:gd name="T69" fmla="*/ 37 h 137"/>
                  <a:gd name="T70" fmla="*/ 33 w 41"/>
                  <a:gd name="T71" fmla="*/ 68 h 137"/>
                  <a:gd name="T72" fmla="*/ 35 w 41"/>
                  <a:gd name="T73" fmla="*/ 97 h 137"/>
                  <a:gd name="T74" fmla="*/ 36 w 41"/>
                  <a:gd name="T75" fmla="*/ 119 h 137"/>
                  <a:gd name="T76" fmla="*/ 37 w 41"/>
                  <a:gd name="T77" fmla="*/ 131 h 137"/>
                  <a:gd name="T78" fmla="*/ 37 w 41"/>
                  <a:gd name="T79" fmla="*/ 135 h 137"/>
                  <a:gd name="T80" fmla="*/ 39 w 41"/>
                  <a:gd name="T81" fmla="*/ 133 h 137"/>
                  <a:gd name="T82" fmla="*/ 39 w 41"/>
                  <a:gd name="T83" fmla="*/ 129 h 137"/>
                  <a:gd name="T84" fmla="*/ 40 w 41"/>
                  <a:gd name="T85" fmla="*/ 120 h 137"/>
                  <a:gd name="T86" fmla="*/ 40 w 41"/>
                  <a:gd name="T87"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137">
                    <a:moveTo>
                      <a:pt x="0" y="1"/>
                    </a:moveTo>
                    <a:lnTo>
                      <a:pt x="0" y="6"/>
                    </a:lnTo>
                    <a:lnTo>
                      <a:pt x="0" y="9"/>
                    </a:lnTo>
                    <a:lnTo>
                      <a:pt x="0" y="13"/>
                    </a:lnTo>
                    <a:lnTo>
                      <a:pt x="1" y="19"/>
                    </a:lnTo>
                    <a:lnTo>
                      <a:pt x="1" y="27"/>
                    </a:lnTo>
                    <a:lnTo>
                      <a:pt x="1" y="36"/>
                    </a:lnTo>
                    <a:lnTo>
                      <a:pt x="3" y="48"/>
                    </a:lnTo>
                    <a:lnTo>
                      <a:pt x="3" y="61"/>
                    </a:lnTo>
                    <a:lnTo>
                      <a:pt x="3" y="76"/>
                    </a:lnTo>
                    <a:lnTo>
                      <a:pt x="4" y="105"/>
                    </a:lnTo>
                    <a:lnTo>
                      <a:pt x="4" y="117"/>
                    </a:lnTo>
                    <a:lnTo>
                      <a:pt x="5" y="128"/>
                    </a:lnTo>
                    <a:lnTo>
                      <a:pt x="5" y="135"/>
                    </a:lnTo>
                    <a:lnTo>
                      <a:pt x="7" y="137"/>
                    </a:lnTo>
                    <a:lnTo>
                      <a:pt x="7" y="136"/>
                    </a:lnTo>
                    <a:lnTo>
                      <a:pt x="8" y="131"/>
                    </a:lnTo>
                    <a:lnTo>
                      <a:pt x="8" y="121"/>
                    </a:lnTo>
                    <a:lnTo>
                      <a:pt x="9" y="111"/>
                    </a:lnTo>
                    <a:lnTo>
                      <a:pt x="9" y="96"/>
                    </a:lnTo>
                    <a:lnTo>
                      <a:pt x="11" y="83"/>
                    </a:lnTo>
                    <a:lnTo>
                      <a:pt x="11" y="71"/>
                    </a:lnTo>
                    <a:lnTo>
                      <a:pt x="11" y="59"/>
                    </a:lnTo>
                    <a:lnTo>
                      <a:pt x="11" y="47"/>
                    </a:lnTo>
                    <a:lnTo>
                      <a:pt x="12" y="37"/>
                    </a:lnTo>
                    <a:lnTo>
                      <a:pt x="12" y="25"/>
                    </a:lnTo>
                    <a:lnTo>
                      <a:pt x="12" y="21"/>
                    </a:lnTo>
                    <a:lnTo>
                      <a:pt x="12" y="13"/>
                    </a:lnTo>
                    <a:lnTo>
                      <a:pt x="13" y="11"/>
                    </a:lnTo>
                    <a:lnTo>
                      <a:pt x="13" y="6"/>
                    </a:lnTo>
                    <a:lnTo>
                      <a:pt x="13" y="4"/>
                    </a:lnTo>
                    <a:lnTo>
                      <a:pt x="13" y="1"/>
                    </a:lnTo>
                    <a:lnTo>
                      <a:pt x="15" y="0"/>
                    </a:lnTo>
                    <a:lnTo>
                      <a:pt x="15" y="0"/>
                    </a:lnTo>
                    <a:lnTo>
                      <a:pt x="15" y="4"/>
                    </a:lnTo>
                    <a:lnTo>
                      <a:pt x="16" y="9"/>
                    </a:lnTo>
                    <a:lnTo>
                      <a:pt x="16" y="19"/>
                    </a:lnTo>
                    <a:lnTo>
                      <a:pt x="17" y="31"/>
                    </a:lnTo>
                    <a:lnTo>
                      <a:pt x="17" y="45"/>
                    </a:lnTo>
                    <a:lnTo>
                      <a:pt x="19" y="61"/>
                    </a:lnTo>
                    <a:lnTo>
                      <a:pt x="19" y="79"/>
                    </a:lnTo>
                    <a:lnTo>
                      <a:pt x="19" y="96"/>
                    </a:lnTo>
                    <a:lnTo>
                      <a:pt x="20" y="109"/>
                    </a:lnTo>
                    <a:lnTo>
                      <a:pt x="20" y="121"/>
                    </a:lnTo>
                    <a:lnTo>
                      <a:pt x="21" y="131"/>
                    </a:lnTo>
                    <a:lnTo>
                      <a:pt x="21" y="135"/>
                    </a:lnTo>
                    <a:lnTo>
                      <a:pt x="23" y="136"/>
                    </a:lnTo>
                    <a:lnTo>
                      <a:pt x="23" y="135"/>
                    </a:lnTo>
                    <a:lnTo>
                      <a:pt x="24" y="131"/>
                    </a:lnTo>
                    <a:lnTo>
                      <a:pt x="24" y="125"/>
                    </a:lnTo>
                    <a:lnTo>
                      <a:pt x="24" y="117"/>
                    </a:lnTo>
                    <a:lnTo>
                      <a:pt x="25" y="111"/>
                    </a:lnTo>
                    <a:lnTo>
                      <a:pt x="25" y="104"/>
                    </a:lnTo>
                    <a:lnTo>
                      <a:pt x="25" y="99"/>
                    </a:lnTo>
                    <a:lnTo>
                      <a:pt x="25" y="85"/>
                    </a:lnTo>
                    <a:lnTo>
                      <a:pt x="25" y="81"/>
                    </a:lnTo>
                    <a:lnTo>
                      <a:pt x="25" y="71"/>
                    </a:lnTo>
                    <a:lnTo>
                      <a:pt x="27" y="63"/>
                    </a:lnTo>
                    <a:lnTo>
                      <a:pt x="27" y="52"/>
                    </a:lnTo>
                    <a:lnTo>
                      <a:pt x="27" y="43"/>
                    </a:lnTo>
                    <a:lnTo>
                      <a:pt x="28" y="32"/>
                    </a:lnTo>
                    <a:lnTo>
                      <a:pt x="28" y="23"/>
                    </a:lnTo>
                    <a:lnTo>
                      <a:pt x="28" y="13"/>
                    </a:lnTo>
                    <a:lnTo>
                      <a:pt x="29" y="6"/>
                    </a:lnTo>
                    <a:lnTo>
                      <a:pt x="29" y="2"/>
                    </a:lnTo>
                    <a:lnTo>
                      <a:pt x="31" y="1"/>
                    </a:lnTo>
                    <a:lnTo>
                      <a:pt x="31" y="5"/>
                    </a:lnTo>
                    <a:lnTo>
                      <a:pt x="32" y="13"/>
                    </a:lnTo>
                    <a:lnTo>
                      <a:pt x="32" y="24"/>
                    </a:lnTo>
                    <a:lnTo>
                      <a:pt x="33" y="37"/>
                    </a:lnTo>
                    <a:lnTo>
                      <a:pt x="33" y="52"/>
                    </a:lnTo>
                    <a:lnTo>
                      <a:pt x="33" y="68"/>
                    </a:lnTo>
                    <a:lnTo>
                      <a:pt x="35" y="84"/>
                    </a:lnTo>
                    <a:lnTo>
                      <a:pt x="35" y="97"/>
                    </a:lnTo>
                    <a:lnTo>
                      <a:pt x="36" y="109"/>
                    </a:lnTo>
                    <a:lnTo>
                      <a:pt x="36" y="119"/>
                    </a:lnTo>
                    <a:lnTo>
                      <a:pt x="37" y="125"/>
                    </a:lnTo>
                    <a:lnTo>
                      <a:pt x="37" y="131"/>
                    </a:lnTo>
                    <a:lnTo>
                      <a:pt x="37" y="133"/>
                    </a:lnTo>
                    <a:lnTo>
                      <a:pt x="37" y="135"/>
                    </a:lnTo>
                    <a:lnTo>
                      <a:pt x="39" y="135"/>
                    </a:lnTo>
                    <a:lnTo>
                      <a:pt x="39" y="133"/>
                    </a:lnTo>
                    <a:lnTo>
                      <a:pt x="39" y="133"/>
                    </a:lnTo>
                    <a:lnTo>
                      <a:pt x="39" y="129"/>
                    </a:lnTo>
                    <a:lnTo>
                      <a:pt x="40" y="125"/>
                    </a:lnTo>
                    <a:lnTo>
                      <a:pt x="40" y="120"/>
                    </a:lnTo>
                    <a:lnTo>
                      <a:pt x="40" y="113"/>
                    </a:lnTo>
                    <a:lnTo>
                      <a:pt x="40" y="104"/>
                    </a:lnTo>
                    <a:lnTo>
                      <a:pt x="41" y="9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3" name="Freeform 5429"/>
              <p:cNvSpPr>
                <a:spLocks/>
              </p:cNvSpPr>
              <p:nvPr/>
            </p:nvSpPr>
            <p:spPr bwMode="auto">
              <a:xfrm>
                <a:off x="4211" y="3232"/>
                <a:ext cx="23" cy="65"/>
              </a:xfrm>
              <a:custGeom>
                <a:avLst/>
                <a:gdLst>
                  <a:gd name="T0" fmla="*/ 0 w 46"/>
                  <a:gd name="T1" fmla="*/ 78 h 131"/>
                  <a:gd name="T2" fmla="*/ 2 w 46"/>
                  <a:gd name="T3" fmla="*/ 47 h 131"/>
                  <a:gd name="T4" fmla="*/ 3 w 46"/>
                  <a:gd name="T5" fmla="*/ 21 h 131"/>
                  <a:gd name="T6" fmla="*/ 4 w 46"/>
                  <a:gd name="T7" fmla="*/ 4 h 131"/>
                  <a:gd name="T8" fmla="*/ 6 w 46"/>
                  <a:gd name="T9" fmla="*/ 2 h 131"/>
                  <a:gd name="T10" fmla="*/ 7 w 46"/>
                  <a:gd name="T11" fmla="*/ 15 h 131"/>
                  <a:gd name="T12" fmla="*/ 7 w 46"/>
                  <a:gd name="T13" fmla="*/ 37 h 131"/>
                  <a:gd name="T14" fmla="*/ 8 w 46"/>
                  <a:gd name="T15" fmla="*/ 59 h 131"/>
                  <a:gd name="T16" fmla="*/ 10 w 46"/>
                  <a:gd name="T17" fmla="*/ 79 h 131"/>
                  <a:gd name="T18" fmla="*/ 10 w 46"/>
                  <a:gd name="T19" fmla="*/ 94 h 131"/>
                  <a:gd name="T20" fmla="*/ 11 w 46"/>
                  <a:gd name="T21" fmla="*/ 105 h 131"/>
                  <a:gd name="T22" fmla="*/ 11 w 46"/>
                  <a:gd name="T23" fmla="*/ 115 h 131"/>
                  <a:gd name="T24" fmla="*/ 13 w 46"/>
                  <a:gd name="T25" fmla="*/ 125 h 131"/>
                  <a:gd name="T26" fmla="*/ 13 w 46"/>
                  <a:gd name="T27" fmla="*/ 131 h 131"/>
                  <a:gd name="T28" fmla="*/ 14 w 46"/>
                  <a:gd name="T29" fmla="*/ 130 h 131"/>
                  <a:gd name="T30" fmla="*/ 14 w 46"/>
                  <a:gd name="T31" fmla="*/ 115 h 131"/>
                  <a:gd name="T32" fmla="*/ 15 w 46"/>
                  <a:gd name="T33" fmla="*/ 90 h 131"/>
                  <a:gd name="T34" fmla="*/ 18 w 46"/>
                  <a:gd name="T35" fmla="*/ 58 h 131"/>
                  <a:gd name="T36" fmla="*/ 19 w 46"/>
                  <a:gd name="T37" fmla="*/ 29 h 131"/>
                  <a:gd name="T38" fmla="*/ 19 w 46"/>
                  <a:gd name="T39" fmla="*/ 10 h 131"/>
                  <a:gd name="T40" fmla="*/ 21 w 46"/>
                  <a:gd name="T41" fmla="*/ 3 h 131"/>
                  <a:gd name="T42" fmla="*/ 22 w 46"/>
                  <a:gd name="T43" fmla="*/ 6 h 131"/>
                  <a:gd name="T44" fmla="*/ 22 w 46"/>
                  <a:gd name="T45" fmla="*/ 15 h 131"/>
                  <a:gd name="T46" fmla="*/ 23 w 46"/>
                  <a:gd name="T47" fmla="*/ 25 h 131"/>
                  <a:gd name="T48" fmla="*/ 23 w 46"/>
                  <a:gd name="T49" fmla="*/ 33 h 131"/>
                  <a:gd name="T50" fmla="*/ 25 w 46"/>
                  <a:gd name="T51" fmla="*/ 49 h 131"/>
                  <a:gd name="T52" fmla="*/ 25 w 46"/>
                  <a:gd name="T53" fmla="*/ 65 h 131"/>
                  <a:gd name="T54" fmla="*/ 26 w 46"/>
                  <a:gd name="T55" fmla="*/ 86 h 131"/>
                  <a:gd name="T56" fmla="*/ 27 w 46"/>
                  <a:gd name="T57" fmla="*/ 109 h 131"/>
                  <a:gd name="T58" fmla="*/ 29 w 46"/>
                  <a:gd name="T59" fmla="*/ 126 h 131"/>
                  <a:gd name="T60" fmla="*/ 29 w 46"/>
                  <a:gd name="T61" fmla="*/ 130 h 131"/>
                  <a:gd name="T62" fmla="*/ 30 w 46"/>
                  <a:gd name="T63" fmla="*/ 121 h 131"/>
                  <a:gd name="T64" fmla="*/ 31 w 46"/>
                  <a:gd name="T65" fmla="*/ 98 h 131"/>
                  <a:gd name="T66" fmla="*/ 33 w 46"/>
                  <a:gd name="T67" fmla="*/ 70 h 131"/>
                  <a:gd name="T68" fmla="*/ 34 w 46"/>
                  <a:gd name="T69" fmla="*/ 43 h 131"/>
                  <a:gd name="T70" fmla="*/ 35 w 46"/>
                  <a:gd name="T71" fmla="*/ 23 h 131"/>
                  <a:gd name="T72" fmla="*/ 35 w 46"/>
                  <a:gd name="T73" fmla="*/ 13 h 131"/>
                  <a:gd name="T74" fmla="*/ 37 w 46"/>
                  <a:gd name="T75" fmla="*/ 6 h 131"/>
                  <a:gd name="T76" fmla="*/ 37 w 46"/>
                  <a:gd name="T77" fmla="*/ 4 h 131"/>
                  <a:gd name="T78" fmla="*/ 37 w 46"/>
                  <a:gd name="T79" fmla="*/ 6 h 131"/>
                  <a:gd name="T80" fmla="*/ 38 w 46"/>
                  <a:gd name="T81" fmla="*/ 14 h 131"/>
                  <a:gd name="T82" fmla="*/ 39 w 46"/>
                  <a:gd name="T83" fmla="*/ 30 h 131"/>
                  <a:gd name="T84" fmla="*/ 41 w 46"/>
                  <a:gd name="T85" fmla="*/ 55 h 131"/>
                  <a:gd name="T86" fmla="*/ 42 w 46"/>
                  <a:gd name="T87" fmla="*/ 83 h 131"/>
                  <a:gd name="T88" fmla="*/ 43 w 46"/>
                  <a:gd name="T89" fmla="*/ 110 h 131"/>
                  <a:gd name="T90" fmla="*/ 43 w 46"/>
                  <a:gd name="T91" fmla="*/ 126 h 131"/>
                  <a:gd name="T92" fmla="*/ 45 w 46"/>
                  <a:gd name="T93" fmla="*/ 129 h 131"/>
                  <a:gd name="T94" fmla="*/ 46 w 46"/>
                  <a:gd name="T95" fmla="*/ 11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131">
                    <a:moveTo>
                      <a:pt x="0" y="90"/>
                    </a:moveTo>
                    <a:lnTo>
                      <a:pt x="0" y="78"/>
                    </a:lnTo>
                    <a:lnTo>
                      <a:pt x="0" y="63"/>
                    </a:lnTo>
                    <a:lnTo>
                      <a:pt x="2" y="47"/>
                    </a:lnTo>
                    <a:lnTo>
                      <a:pt x="2" y="34"/>
                    </a:lnTo>
                    <a:lnTo>
                      <a:pt x="3" y="21"/>
                    </a:lnTo>
                    <a:lnTo>
                      <a:pt x="3" y="11"/>
                    </a:lnTo>
                    <a:lnTo>
                      <a:pt x="4" y="4"/>
                    </a:lnTo>
                    <a:lnTo>
                      <a:pt x="4" y="0"/>
                    </a:lnTo>
                    <a:lnTo>
                      <a:pt x="6" y="2"/>
                    </a:lnTo>
                    <a:lnTo>
                      <a:pt x="6" y="7"/>
                    </a:lnTo>
                    <a:lnTo>
                      <a:pt x="7" y="15"/>
                    </a:lnTo>
                    <a:lnTo>
                      <a:pt x="7" y="26"/>
                    </a:lnTo>
                    <a:lnTo>
                      <a:pt x="7" y="37"/>
                    </a:lnTo>
                    <a:lnTo>
                      <a:pt x="8" y="49"/>
                    </a:lnTo>
                    <a:lnTo>
                      <a:pt x="8" y="59"/>
                    </a:lnTo>
                    <a:lnTo>
                      <a:pt x="8" y="70"/>
                    </a:lnTo>
                    <a:lnTo>
                      <a:pt x="10" y="79"/>
                    </a:lnTo>
                    <a:lnTo>
                      <a:pt x="10" y="87"/>
                    </a:lnTo>
                    <a:lnTo>
                      <a:pt x="10" y="94"/>
                    </a:lnTo>
                    <a:lnTo>
                      <a:pt x="10" y="103"/>
                    </a:lnTo>
                    <a:lnTo>
                      <a:pt x="11" y="105"/>
                    </a:lnTo>
                    <a:lnTo>
                      <a:pt x="11" y="111"/>
                    </a:lnTo>
                    <a:lnTo>
                      <a:pt x="11" y="115"/>
                    </a:lnTo>
                    <a:lnTo>
                      <a:pt x="11" y="121"/>
                    </a:lnTo>
                    <a:lnTo>
                      <a:pt x="13" y="125"/>
                    </a:lnTo>
                    <a:lnTo>
                      <a:pt x="13" y="130"/>
                    </a:lnTo>
                    <a:lnTo>
                      <a:pt x="13" y="131"/>
                    </a:lnTo>
                    <a:lnTo>
                      <a:pt x="14" y="131"/>
                    </a:lnTo>
                    <a:lnTo>
                      <a:pt x="14" y="130"/>
                    </a:lnTo>
                    <a:lnTo>
                      <a:pt x="14" y="123"/>
                    </a:lnTo>
                    <a:lnTo>
                      <a:pt x="14" y="115"/>
                    </a:lnTo>
                    <a:lnTo>
                      <a:pt x="15" y="103"/>
                    </a:lnTo>
                    <a:lnTo>
                      <a:pt x="15" y="90"/>
                    </a:lnTo>
                    <a:lnTo>
                      <a:pt x="17" y="74"/>
                    </a:lnTo>
                    <a:lnTo>
                      <a:pt x="18" y="58"/>
                    </a:lnTo>
                    <a:lnTo>
                      <a:pt x="18" y="42"/>
                    </a:lnTo>
                    <a:lnTo>
                      <a:pt x="19" y="29"/>
                    </a:lnTo>
                    <a:lnTo>
                      <a:pt x="19" y="18"/>
                    </a:lnTo>
                    <a:lnTo>
                      <a:pt x="19" y="10"/>
                    </a:lnTo>
                    <a:lnTo>
                      <a:pt x="21" y="4"/>
                    </a:lnTo>
                    <a:lnTo>
                      <a:pt x="21" y="3"/>
                    </a:lnTo>
                    <a:lnTo>
                      <a:pt x="22" y="3"/>
                    </a:lnTo>
                    <a:lnTo>
                      <a:pt x="22" y="6"/>
                    </a:lnTo>
                    <a:lnTo>
                      <a:pt x="22" y="10"/>
                    </a:lnTo>
                    <a:lnTo>
                      <a:pt x="22" y="15"/>
                    </a:lnTo>
                    <a:lnTo>
                      <a:pt x="22" y="21"/>
                    </a:lnTo>
                    <a:lnTo>
                      <a:pt x="23" y="25"/>
                    </a:lnTo>
                    <a:lnTo>
                      <a:pt x="23" y="31"/>
                    </a:lnTo>
                    <a:lnTo>
                      <a:pt x="23" y="33"/>
                    </a:lnTo>
                    <a:lnTo>
                      <a:pt x="23" y="43"/>
                    </a:lnTo>
                    <a:lnTo>
                      <a:pt x="25" y="49"/>
                    </a:lnTo>
                    <a:lnTo>
                      <a:pt x="25" y="57"/>
                    </a:lnTo>
                    <a:lnTo>
                      <a:pt x="25" y="65"/>
                    </a:lnTo>
                    <a:lnTo>
                      <a:pt x="25" y="75"/>
                    </a:lnTo>
                    <a:lnTo>
                      <a:pt x="26" y="86"/>
                    </a:lnTo>
                    <a:lnTo>
                      <a:pt x="26" y="98"/>
                    </a:lnTo>
                    <a:lnTo>
                      <a:pt x="27" y="109"/>
                    </a:lnTo>
                    <a:lnTo>
                      <a:pt x="27" y="118"/>
                    </a:lnTo>
                    <a:lnTo>
                      <a:pt x="29" y="126"/>
                    </a:lnTo>
                    <a:lnTo>
                      <a:pt x="29" y="130"/>
                    </a:lnTo>
                    <a:lnTo>
                      <a:pt x="29" y="130"/>
                    </a:lnTo>
                    <a:lnTo>
                      <a:pt x="30" y="127"/>
                    </a:lnTo>
                    <a:lnTo>
                      <a:pt x="30" y="121"/>
                    </a:lnTo>
                    <a:lnTo>
                      <a:pt x="31" y="110"/>
                    </a:lnTo>
                    <a:lnTo>
                      <a:pt x="31" y="98"/>
                    </a:lnTo>
                    <a:lnTo>
                      <a:pt x="33" y="83"/>
                    </a:lnTo>
                    <a:lnTo>
                      <a:pt x="33" y="70"/>
                    </a:lnTo>
                    <a:lnTo>
                      <a:pt x="33" y="55"/>
                    </a:lnTo>
                    <a:lnTo>
                      <a:pt x="34" y="43"/>
                    </a:lnTo>
                    <a:lnTo>
                      <a:pt x="34" y="33"/>
                    </a:lnTo>
                    <a:lnTo>
                      <a:pt x="35" y="23"/>
                    </a:lnTo>
                    <a:lnTo>
                      <a:pt x="35" y="17"/>
                    </a:lnTo>
                    <a:lnTo>
                      <a:pt x="35" y="13"/>
                    </a:lnTo>
                    <a:lnTo>
                      <a:pt x="37" y="9"/>
                    </a:lnTo>
                    <a:lnTo>
                      <a:pt x="37" y="6"/>
                    </a:lnTo>
                    <a:lnTo>
                      <a:pt x="37" y="4"/>
                    </a:lnTo>
                    <a:lnTo>
                      <a:pt x="37" y="4"/>
                    </a:lnTo>
                    <a:lnTo>
                      <a:pt x="37" y="4"/>
                    </a:lnTo>
                    <a:lnTo>
                      <a:pt x="37" y="6"/>
                    </a:lnTo>
                    <a:lnTo>
                      <a:pt x="38" y="10"/>
                    </a:lnTo>
                    <a:lnTo>
                      <a:pt x="38" y="14"/>
                    </a:lnTo>
                    <a:lnTo>
                      <a:pt x="38" y="21"/>
                    </a:lnTo>
                    <a:lnTo>
                      <a:pt x="39" y="30"/>
                    </a:lnTo>
                    <a:lnTo>
                      <a:pt x="39" y="42"/>
                    </a:lnTo>
                    <a:lnTo>
                      <a:pt x="41" y="55"/>
                    </a:lnTo>
                    <a:lnTo>
                      <a:pt x="41" y="69"/>
                    </a:lnTo>
                    <a:lnTo>
                      <a:pt x="42" y="83"/>
                    </a:lnTo>
                    <a:lnTo>
                      <a:pt x="42" y="98"/>
                    </a:lnTo>
                    <a:lnTo>
                      <a:pt x="43" y="110"/>
                    </a:lnTo>
                    <a:lnTo>
                      <a:pt x="43" y="119"/>
                    </a:lnTo>
                    <a:lnTo>
                      <a:pt x="43" y="126"/>
                    </a:lnTo>
                    <a:lnTo>
                      <a:pt x="45" y="130"/>
                    </a:lnTo>
                    <a:lnTo>
                      <a:pt x="45" y="129"/>
                    </a:lnTo>
                    <a:lnTo>
                      <a:pt x="46" y="125"/>
                    </a:lnTo>
                    <a:lnTo>
                      <a:pt x="46" y="118"/>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4" name="Freeform 5430"/>
              <p:cNvSpPr>
                <a:spLocks/>
              </p:cNvSpPr>
              <p:nvPr/>
            </p:nvSpPr>
            <p:spPr bwMode="auto">
              <a:xfrm>
                <a:off x="4234" y="3234"/>
                <a:ext cx="21" cy="61"/>
              </a:xfrm>
              <a:custGeom>
                <a:avLst/>
                <a:gdLst>
                  <a:gd name="T0" fmla="*/ 0 w 41"/>
                  <a:gd name="T1" fmla="*/ 103 h 121"/>
                  <a:gd name="T2" fmla="*/ 3 w 41"/>
                  <a:gd name="T3" fmla="*/ 73 h 121"/>
                  <a:gd name="T4" fmla="*/ 3 w 41"/>
                  <a:gd name="T5" fmla="*/ 59 h 121"/>
                  <a:gd name="T6" fmla="*/ 4 w 41"/>
                  <a:gd name="T7" fmla="*/ 44 h 121"/>
                  <a:gd name="T8" fmla="*/ 4 w 41"/>
                  <a:gd name="T9" fmla="*/ 27 h 121"/>
                  <a:gd name="T10" fmla="*/ 5 w 41"/>
                  <a:gd name="T11" fmla="*/ 15 h 121"/>
                  <a:gd name="T12" fmla="*/ 5 w 41"/>
                  <a:gd name="T13" fmla="*/ 4 h 121"/>
                  <a:gd name="T14" fmla="*/ 7 w 41"/>
                  <a:gd name="T15" fmla="*/ 0 h 121"/>
                  <a:gd name="T16" fmla="*/ 8 w 41"/>
                  <a:gd name="T17" fmla="*/ 7 h 121"/>
                  <a:gd name="T18" fmla="*/ 9 w 41"/>
                  <a:gd name="T19" fmla="*/ 25 h 121"/>
                  <a:gd name="T20" fmla="*/ 11 w 41"/>
                  <a:gd name="T21" fmla="*/ 68 h 121"/>
                  <a:gd name="T22" fmla="*/ 12 w 41"/>
                  <a:gd name="T23" fmla="*/ 96 h 121"/>
                  <a:gd name="T24" fmla="*/ 13 w 41"/>
                  <a:gd name="T25" fmla="*/ 115 h 121"/>
                  <a:gd name="T26" fmla="*/ 13 w 41"/>
                  <a:gd name="T27" fmla="*/ 121 h 121"/>
                  <a:gd name="T28" fmla="*/ 15 w 41"/>
                  <a:gd name="T29" fmla="*/ 120 h 121"/>
                  <a:gd name="T30" fmla="*/ 16 w 41"/>
                  <a:gd name="T31" fmla="*/ 115 h 121"/>
                  <a:gd name="T32" fmla="*/ 16 w 41"/>
                  <a:gd name="T33" fmla="*/ 107 h 121"/>
                  <a:gd name="T34" fmla="*/ 17 w 41"/>
                  <a:gd name="T35" fmla="*/ 97 h 121"/>
                  <a:gd name="T36" fmla="*/ 17 w 41"/>
                  <a:gd name="T37" fmla="*/ 79 h 121"/>
                  <a:gd name="T38" fmla="*/ 19 w 41"/>
                  <a:gd name="T39" fmla="*/ 59 h 121"/>
                  <a:gd name="T40" fmla="*/ 20 w 41"/>
                  <a:gd name="T41" fmla="*/ 23 h 121"/>
                  <a:gd name="T42" fmla="*/ 21 w 41"/>
                  <a:gd name="T43" fmla="*/ 7 h 121"/>
                  <a:gd name="T44" fmla="*/ 23 w 41"/>
                  <a:gd name="T45" fmla="*/ 1 h 121"/>
                  <a:gd name="T46" fmla="*/ 24 w 41"/>
                  <a:gd name="T47" fmla="*/ 11 h 121"/>
                  <a:gd name="T48" fmla="*/ 25 w 41"/>
                  <a:gd name="T49" fmla="*/ 31 h 121"/>
                  <a:gd name="T50" fmla="*/ 27 w 41"/>
                  <a:gd name="T51" fmla="*/ 56 h 121"/>
                  <a:gd name="T52" fmla="*/ 27 w 41"/>
                  <a:gd name="T53" fmla="*/ 80 h 121"/>
                  <a:gd name="T54" fmla="*/ 28 w 41"/>
                  <a:gd name="T55" fmla="*/ 97 h 121"/>
                  <a:gd name="T56" fmla="*/ 28 w 41"/>
                  <a:gd name="T57" fmla="*/ 109 h 121"/>
                  <a:gd name="T58" fmla="*/ 29 w 41"/>
                  <a:gd name="T59" fmla="*/ 115 h 121"/>
                  <a:gd name="T60" fmla="*/ 29 w 41"/>
                  <a:gd name="T61" fmla="*/ 119 h 121"/>
                  <a:gd name="T62" fmla="*/ 31 w 41"/>
                  <a:gd name="T63" fmla="*/ 120 h 121"/>
                  <a:gd name="T64" fmla="*/ 31 w 41"/>
                  <a:gd name="T65" fmla="*/ 117 h 121"/>
                  <a:gd name="T66" fmla="*/ 32 w 41"/>
                  <a:gd name="T67" fmla="*/ 107 h 121"/>
                  <a:gd name="T68" fmla="*/ 33 w 41"/>
                  <a:gd name="T69" fmla="*/ 88 h 121"/>
                  <a:gd name="T70" fmla="*/ 35 w 41"/>
                  <a:gd name="T71" fmla="*/ 47 h 121"/>
                  <a:gd name="T72" fmla="*/ 36 w 41"/>
                  <a:gd name="T73" fmla="*/ 21 h 121"/>
                  <a:gd name="T74" fmla="*/ 37 w 41"/>
                  <a:gd name="T75" fmla="*/ 5 h 121"/>
                  <a:gd name="T76" fmla="*/ 39 w 41"/>
                  <a:gd name="T77" fmla="*/ 3 h 121"/>
                  <a:gd name="T78" fmla="*/ 40 w 41"/>
                  <a:gd name="T79" fmla="*/ 12 h 121"/>
                  <a:gd name="T80" fmla="*/ 40 w 41"/>
                  <a:gd name="T81" fmla="*/ 27 h 121"/>
                  <a:gd name="T82" fmla="*/ 41 w 41"/>
                  <a:gd name="T83" fmla="*/ 41 h 121"/>
                  <a:gd name="T84" fmla="*/ 41 w 41"/>
                  <a:gd name="T85" fmla="*/ 5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121">
                    <a:moveTo>
                      <a:pt x="0" y="112"/>
                    </a:moveTo>
                    <a:lnTo>
                      <a:pt x="0" y="103"/>
                    </a:lnTo>
                    <a:lnTo>
                      <a:pt x="1" y="84"/>
                    </a:lnTo>
                    <a:lnTo>
                      <a:pt x="3" y="73"/>
                    </a:lnTo>
                    <a:lnTo>
                      <a:pt x="3" y="65"/>
                    </a:lnTo>
                    <a:lnTo>
                      <a:pt x="3" y="59"/>
                    </a:lnTo>
                    <a:lnTo>
                      <a:pt x="3" y="47"/>
                    </a:lnTo>
                    <a:lnTo>
                      <a:pt x="4" y="44"/>
                    </a:lnTo>
                    <a:lnTo>
                      <a:pt x="4" y="32"/>
                    </a:lnTo>
                    <a:lnTo>
                      <a:pt x="4" y="27"/>
                    </a:lnTo>
                    <a:lnTo>
                      <a:pt x="4" y="21"/>
                    </a:lnTo>
                    <a:lnTo>
                      <a:pt x="5" y="15"/>
                    </a:lnTo>
                    <a:lnTo>
                      <a:pt x="5" y="9"/>
                    </a:lnTo>
                    <a:lnTo>
                      <a:pt x="5" y="4"/>
                    </a:lnTo>
                    <a:lnTo>
                      <a:pt x="5" y="0"/>
                    </a:lnTo>
                    <a:lnTo>
                      <a:pt x="7" y="0"/>
                    </a:lnTo>
                    <a:lnTo>
                      <a:pt x="7" y="1"/>
                    </a:lnTo>
                    <a:lnTo>
                      <a:pt x="8" y="7"/>
                    </a:lnTo>
                    <a:lnTo>
                      <a:pt x="8" y="15"/>
                    </a:lnTo>
                    <a:lnTo>
                      <a:pt x="9" y="25"/>
                    </a:lnTo>
                    <a:lnTo>
                      <a:pt x="9" y="39"/>
                    </a:lnTo>
                    <a:lnTo>
                      <a:pt x="11" y="68"/>
                    </a:lnTo>
                    <a:lnTo>
                      <a:pt x="12" y="83"/>
                    </a:lnTo>
                    <a:lnTo>
                      <a:pt x="12" y="96"/>
                    </a:lnTo>
                    <a:lnTo>
                      <a:pt x="12" y="107"/>
                    </a:lnTo>
                    <a:lnTo>
                      <a:pt x="13" y="115"/>
                    </a:lnTo>
                    <a:lnTo>
                      <a:pt x="13" y="119"/>
                    </a:lnTo>
                    <a:lnTo>
                      <a:pt x="13" y="121"/>
                    </a:lnTo>
                    <a:lnTo>
                      <a:pt x="15" y="121"/>
                    </a:lnTo>
                    <a:lnTo>
                      <a:pt x="15" y="120"/>
                    </a:lnTo>
                    <a:lnTo>
                      <a:pt x="15" y="117"/>
                    </a:lnTo>
                    <a:lnTo>
                      <a:pt x="16" y="115"/>
                    </a:lnTo>
                    <a:lnTo>
                      <a:pt x="16" y="109"/>
                    </a:lnTo>
                    <a:lnTo>
                      <a:pt x="16" y="107"/>
                    </a:lnTo>
                    <a:lnTo>
                      <a:pt x="16" y="101"/>
                    </a:lnTo>
                    <a:lnTo>
                      <a:pt x="17" y="97"/>
                    </a:lnTo>
                    <a:lnTo>
                      <a:pt x="17" y="87"/>
                    </a:lnTo>
                    <a:lnTo>
                      <a:pt x="17" y="79"/>
                    </a:lnTo>
                    <a:lnTo>
                      <a:pt x="19" y="69"/>
                    </a:lnTo>
                    <a:lnTo>
                      <a:pt x="19" y="59"/>
                    </a:lnTo>
                    <a:lnTo>
                      <a:pt x="19" y="47"/>
                    </a:lnTo>
                    <a:lnTo>
                      <a:pt x="20" y="23"/>
                    </a:lnTo>
                    <a:lnTo>
                      <a:pt x="20" y="15"/>
                    </a:lnTo>
                    <a:lnTo>
                      <a:pt x="21" y="7"/>
                    </a:lnTo>
                    <a:lnTo>
                      <a:pt x="21" y="1"/>
                    </a:lnTo>
                    <a:lnTo>
                      <a:pt x="23" y="1"/>
                    </a:lnTo>
                    <a:lnTo>
                      <a:pt x="23" y="4"/>
                    </a:lnTo>
                    <a:lnTo>
                      <a:pt x="24" y="11"/>
                    </a:lnTo>
                    <a:lnTo>
                      <a:pt x="24" y="20"/>
                    </a:lnTo>
                    <a:lnTo>
                      <a:pt x="25" y="31"/>
                    </a:lnTo>
                    <a:lnTo>
                      <a:pt x="25" y="44"/>
                    </a:lnTo>
                    <a:lnTo>
                      <a:pt x="27" y="56"/>
                    </a:lnTo>
                    <a:lnTo>
                      <a:pt x="27" y="69"/>
                    </a:lnTo>
                    <a:lnTo>
                      <a:pt x="27" y="80"/>
                    </a:lnTo>
                    <a:lnTo>
                      <a:pt x="27" y="89"/>
                    </a:lnTo>
                    <a:lnTo>
                      <a:pt x="28" y="97"/>
                    </a:lnTo>
                    <a:lnTo>
                      <a:pt x="28" y="104"/>
                    </a:lnTo>
                    <a:lnTo>
                      <a:pt x="28" y="109"/>
                    </a:lnTo>
                    <a:lnTo>
                      <a:pt x="28" y="112"/>
                    </a:lnTo>
                    <a:lnTo>
                      <a:pt x="29" y="115"/>
                    </a:lnTo>
                    <a:lnTo>
                      <a:pt x="29" y="117"/>
                    </a:lnTo>
                    <a:lnTo>
                      <a:pt x="29" y="119"/>
                    </a:lnTo>
                    <a:lnTo>
                      <a:pt x="29" y="120"/>
                    </a:lnTo>
                    <a:lnTo>
                      <a:pt x="31" y="120"/>
                    </a:lnTo>
                    <a:lnTo>
                      <a:pt x="31" y="120"/>
                    </a:lnTo>
                    <a:lnTo>
                      <a:pt x="31" y="117"/>
                    </a:lnTo>
                    <a:lnTo>
                      <a:pt x="32" y="113"/>
                    </a:lnTo>
                    <a:lnTo>
                      <a:pt x="32" y="107"/>
                    </a:lnTo>
                    <a:lnTo>
                      <a:pt x="32" y="99"/>
                    </a:lnTo>
                    <a:lnTo>
                      <a:pt x="33" y="88"/>
                    </a:lnTo>
                    <a:lnTo>
                      <a:pt x="33" y="75"/>
                    </a:lnTo>
                    <a:lnTo>
                      <a:pt x="35" y="47"/>
                    </a:lnTo>
                    <a:lnTo>
                      <a:pt x="35" y="33"/>
                    </a:lnTo>
                    <a:lnTo>
                      <a:pt x="36" y="21"/>
                    </a:lnTo>
                    <a:lnTo>
                      <a:pt x="36" y="12"/>
                    </a:lnTo>
                    <a:lnTo>
                      <a:pt x="37" y="5"/>
                    </a:lnTo>
                    <a:lnTo>
                      <a:pt x="37" y="3"/>
                    </a:lnTo>
                    <a:lnTo>
                      <a:pt x="39" y="3"/>
                    </a:lnTo>
                    <a:lnTo>
                      <a:pt x="39" y="7"/>
                    </a:lnTo>
                    <a:lnTo>
                      <a:pt x="40" y="12"/>
                    </a:lnTo>
                    <a:lnTo>
                      <a:pt x="40" y="19"/>
                    </a:lnTo>
                    <a:lnTo>
                      <a:pt x="40" y="27"/>
                    </a:lnTo>
                    <a:lnTo>
                      <a:pt x="41" y="35"/>
                    </a:lnTo>
                    <a:lnTo>
                      <a:pt x="41" y="41"/>
                    </a:lnTo>
                    <a:lnTo>
                      <a:pt x="41" y="49"/>
                    </a:lnTo>
                    <a:lnTo>
                      <a:pt x="41" y="55"/>
                    </a:lnTo>
                    <a:lnTo>
                      <a:pt x="41" y="59"/>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5" name="Freeform 5431"/>
              <p:cNvSpPr>
                <a:spLocks/>
              </p:cNvSpPr>
              <p:nvPr/>
            </p:nvSpPr>
            <p:spPr bwMode="auto">
              <a:xfrm>
                <a:off x="4255" y="3236"/>
                <a:ext cx="20" cy="58"/>
              </a:xfrm>
              <a:custGeom>
                <a:avLst/>
                <a:gdLst>
                  <a:gd name="T0" fmla="*/ 0 w 42"/>
                  <a:gd name="T1" fmla="*/ 66 h 116"/>
                  <a:gd name="T2" fmla="*/ 2 w 42"/>
                  <a:gd name="T3" fmla="*/ 77 h 116"/>
                  <a:gd name="T4" fmla="*/ 2 w 42"/>
                  <a:gd name="T5" fmla="*/ 90 h 116"/>
                  <a:gd name="T6" fmla="*/ 3 w 42"/>
                  <a:gd name="T7" fmla="*/ 105 h 116"/>
                  <a:gd name="T8" fmla="*/ 4 w 42"/>
                  <a:gd name="T9" fmla="*/ 114 h 116"/>
                  <a:gd name="T10" fmla="*/ 6 w 42"/>
                  <a:gd name="T11" fmla="*/ 114 h 116"/>
                  <a:gd name="T12" fmla="*/ 7 w 42"/>
                  <a:gd name="T13" fmla="*/ 102 h 116"/>
                  <a:gd name="T14" fmla="*/ 8 w 42"/>
                  <a:gd name="T15" fmla="*/ 80 h 116"/>
                  <a:gd name="T16" fmla="*/ 8 w 42"/>
                  <a:gd name="T17" fmla="*/ 52 h 116"/>
                  <a:gd name="T18" fmla="*/ 10 w 42"/>
                  <a:gd name="T19" fmla="*/ 26 h 116"/>
                  <a:gd name="T20" fmla="*/ 11 w 42"/>
                  <a:gd name="T21" fmla="*/ 9 h 116"/>
                  <a:gd name="T22" fmla="*/ 12 w 42"/>
                  <a:gd name="T23" fmla="*/ 1 h 116"/>
                  <a:gd name="T24" fmla="*/ 14 w 42"/>
                  <a:gd name="T25" fmla="*/ 1 h 116"/>
                  <a:gd name="T26" fmla="*/ 14 w 42"/>
                  <a:gd name="T27" fmla="*/ 4 h 116"/>
                  <a:gd name="T28" fmla="*/ 14 w 42"/>
                  <a:gd name="T29" fmla="*/ 10 h 116"/>
                  <a:gd name="T30" fmla="*/ 15 w 42"/>
                  <a:gd name="T31" fmla="*/ 21 h 116"/>
                  <a:gd name="T32" fmla="*/ 15 w 42"/>
                  <a:gd name="T33" fmla="*/ 36 h 116"/>
                  <a:gd name="T34" fmla="*/ 16 w 42"/>
                  <a:gd name="T35" fmla="*/ 57 h 116"/>
                  <a:gd name="T36" fmla="*/ 18 w 42"/>
                  <a:gd name="T37" fmla="*/ 81 h 116"/>
                  <a:gd name="T38" fmla="*/ 19 w 42"/>
                  <a:gd name="T39" fmla="*/ 101 h 116"/>
                  <a:gd name="T40" fmla="*/ 20 w 42"/>
                  <a:gd name="T41" fmla="*/ 114 h 116"/>
                  <a:gd name="T42" fmla="*/ 22 w 42"/>
                  <a:gd name="T43" fmla="*/ 112 h 116"/>
                  <a:gd name="T44" fmla="*/ 23 w 42"/>
                  <a:gd name="T45" fmla="*/ 98 h 116"/>
                  <a:gd name="T46" fmla="*/ 23 w 42"/>
                  <a:gd name="T47" fmla="*/ 77 h 116"/>
                  <a:gd name="T48" fmla="*/ 24 w 42"/>
                  <a:gd name="T49" fmla="*/ 54 h 116"/>
                  <a:gd name="T50" fmla="*/ 26 w 42"/>
                  <a:gd name="T51" fmla="*/ 36 h 116"/>
                  <a:gd name="T52" fmla="*/ 26 w 42"/>
                  <a:gd name="T53" fmla="*/ 22 h 116"/>
                  <a:gd name="T54" fmla="*/ 27 w 42"/>
                  <a:gd name="T55" fmla="*/ 12 h 116"/>
                  <a:gd name="T56" fmla="*/ 27 w 42"/>
                  <a:gd name="T57" fmla="*/ 5 h 116"/>
                  <a:gd name="T58" fmla="*/ 28 w 42"/>
                  <a:gd name="T59" fmla="*/ 1 h 116"/>
                  <a:gd name="T60" fmla="*/ 30 w 42"/>
                  <a:gd name="T61" fmla="*/ 2 h 116"/>
                  <a:gd name="T62" fmla="*/ 30 w 42"/>
                  <a:gd name="T63" fmla="*/ 12 h 116"/>
                  <a:gd name="T64" fmla="*/ 31 w 42"/>
                  <a:gd name="T65" fmla="*/ 30 h 116"/>
                  <a:gd name="T66" fmla="*/ 32 w 42"/>
                  <a:gd name="T67" fmla="*/ 57 h 116"/>
                  <a:gd name="T68" fmla="*/ 34 w 42"/>
                  <a:gd name="T69" fmla="*/ 84 h 116"/>
                  <a:gd name="T70" fmla="*/ 35 w 42"/>
                  <a:gd name="T71" fmla="*/ 104 h 116"/>
                  <a:gd name="T72" fmla="*/ 36 w 42"/>
                  <a:gd name="T73" fmla="*/ 113 h 116"/>
                  <a:gd name="T74" fmla="*/ 38 w 42"/>
                  <a:gd name="T75" fmla="*/ 110 h 116"/>
                  <a:gd name="T76" fmla="*/ 38 w 42"/>
                  <a:gd name="T77" fmla="*/ 101 h 116"/>
                  <a:gd name="T78" fmla="*/ 39 w 42"/>
                  <a:gd name="T79" fmla="*/ 89 h 116"/>
                  <a:gd name="T80" fmla="*/ 39 w 42"/>
                  <a:gd name="T81" fmla="*/ 77 h 116"/>
                  <a:gd name="T82" fmla="*/ 40 w 42"/>
                  <a:gd name="T83" fmla="*/ 66 h 116"/>
                  <a:gd name="T84" fmla="*/ 40 w 42"/>
                  <a:gd name="T85" fmla="*/ 4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116">
                    <a:moveTo>
                      <a:pt x="0" y="56"/>
                    </a:moveTo>
                    <a:lnTo>
                      <a:pt x="0" y="66"/>
                    </a:lnTo>
                    <a:lnTo>
                      <a:pt x="2" y="70"/>
                    </a:lnTo>
                    <a:lnTo>
                      <a:pt x="2" y="77"/>
                    </a:lnTo>
                    <a:lnTo>
                      <a:pt x="2" y="84"/>
                    </a:lnTo>
                    <a:lnTo>
                      <a:pt x="2" y="90"/>
                    </a:lnTo>
                    <a:lnTo>
                      <a:pt x="3" y="97"/>
                    </a:lnTo>
                    <a:lnTo>
                      <a:pt x="3" y="105"/>
                    </a:lnTo>
                    <a:lnTo>
                      <a:pt x="3" y="110"/>
                    </a:lnTo>
                    <a:lnTo>
                      <a:pt x="4" y="114"/>
                    </a:lnTo>
                    <a:lnTo>
                      <a:pt x="4" y="116"/>
                    </a:lnTo>
                    <a:lnTo>
                      <a:pt x="6" y="114"/>
                    </a:lnTo>
                    <a:lnTo>
                      <a:pt x="6" y="110"/>
                    </a:lnTo>
                    <a:lnTo>
                      <a:pt x="7" y="102"/>
                    </a:lnTo>
                    <a:lnTo>
                      <a:pt x="7" y="92"/>
                    </a:lnTo>
                    <a:lnTo>
                      <a:pt x="8" y="80"/>
                    </a:lnTo>
                    <a:lnTo>
                      <a:pt x="8" y="66"/>
                    </a:lnTo>
                    <a:lnTo>
                      <a:pt x="8" y="52"/>
                    </a:lnTo>
                    <a:lnTo>
                      <a:pt x="10" y="38"/>
                    </a:lnTo>
                    <a:lnTo>
                      <a:pt x="10" y="26"/>
                    </a:lnTo>
                    <a:lnTo>
                      <a:pt x="11" y="17"/>
                    </a:lnTo>
                    <a:lnTo>
                      <a:pt x="11" y="9"/>
                    </a:lnTo>
                    <a:lnTo>
                      <a:pt x="12" y="4"/>
                    </a:lnTo>
                    <a:lnTo>
                      <a:pt x="12" y="1"/>
                    </a:lnTo>
                    <a:lnTo>
                      <a:pt x="12" y="0"/>
                    </a:lnTo>
                    <a:lnTo>
                      <a:pt x="14" y="1"/>
                    </a:lnTo>
                    <a:lnTo>
                      <a:pt x="14" y="2"/>
                    </a:lnTo>
                    <a:lnTo>
                      <a:pt x="14" y="4"/>
                    </a:lnTo>
                    <a:lnTo>
                      <a:pt x="14" y="8"/>
                    </a:lnTo>
                    <a:lnTo>
                      <a:pt x="14" y="10"/>
                    </a:lnTo>
                    <a:lnTo>
                      <a:pt x="14" y="16"/>
                    </a:lnTo>
                    <a:lnTo>
                      <a:pt x="15" y="21"/>
                    </a:lnTo>
                    <a:lnTo>
                      <a:pt x="15" y="28"/>
                    </a:lnTo>
                    <a:lnTo>
                      <a:pt x="15" y="36"/>
                    </a:lnTo>
                    <a:lnTo>
                      <a:pt x="16" y="46"/>
                    </a:lnTo>
                    <a:lnTo>
                      <a:pt x="16" y="57"/>
                    </a:lnTo>
                    <a:lnTo>
                      <a:pt x="16" y="69"/>
                    </a:lnTo>
                    <a:lnTo>
                      <a:pt x="18" y="81"/>
                    </a:lnTo>
                    <a:lnTo>
                      <a:pt x="18" y="92"/>
                    </a:lnTo>
                    <a:lnTo>
                      <a:pt x="19" y="101"/>
                    </a:lnTo>
                    <a:lnTo>
                      <a:pt x="19" y="109"/>
                    </a:lnTo>
                    <a:lnTo>
                      <a:pt x="20" y="114"/>
                    </a:lnTo>
                    <a:lnTo>
                      <a:pt x="20" y="114"/>
                    </a:lnTo>
                    <a:lnTo>
                      <a:pt x="22" y="112"/>
                    </a:lnTo>
                    <a:lnTo>
                      <a:pt x="22" y="106"/>
                    </a:lnTo>
                    <a:lnTo>
                      <a:pt x="23" y="98"/>
                    </a:lnTo>
                    <a:lnTo>
                      <a:pt x="23" y="88"/>
                    </a:lnTo>
                    <a:lnTo>
                      <a:pt x="23" y="77"/>
                    </a:lnTo>
                    <a:lnTo>
                      <a:pt x="24" y="65"/>
                    </a:lnTo>
                    <a:lnTo>
                      <a:pt x="24" y="54"/>
                    </a:lnTo>
                    <a:lnTo>
                      <a:pt x="24" y="44"/>
                    </a:lnTo>
                    <a:lnTo>
                      <a:pt x="26" y="36"/>
                    </a:lnTo>
                    <a:lnTo>
                      <a:pt x="26" y="29"/>
                    </a:lnTo>
                    <a:lnTo>
                      <a:pt x="26" y="22"/>
                    </a:lnTo>
                    <a:lnTo>
                      <a:pt x="27" y="18"/>
                    </a:lnTo>
                    <a:lnTo>
                      <a:pt x="27" y="12"/>
                    </a:lnTo>
                    <a:lnTo>
                      <a:pt x="27" y="9"/>
                    </a:lnTo>
                    <a:lnTo>
                      <a:pt x="27" y="5"/>
                    </a:lnTo>
                    <a:lnTo>
                      <a:pt x="28" y="4"/>
                    </a:lnTo>
                    <a:lnTo>
                      <a:pt x="28" y="1"/>
                    </a:lnTo>
                    <a:lnTo>
                      <a:pt x="28" y="1"/>
                    </a:lnTo>
                    <a:lnTo>
                      <a:pt x="30" y="2"/>
                    </a:lnTo>
                    <a:lnTo>
                      <a:pt x="30" y="6"/>
                    </a:lnTo>
                    <a:lnTo>
                      <a:pt x="30" y="12"/>
                    </a:lnTo>
                    <a:lnTo>
                      <a:pt x="30" y="20"/>
                    </a:lnTo>
                    <a:lnTo>
                      <a:pt x="31" y="30"/>
                    </a:lnTo>
                    <a:lnTo>
                      <a:pt x="31" y="44"/>
                    </a:lnTo>
                    <a:lnTo>
                      <a:pt x="32" y="57"/>
                    </a:lnTo>
                    <a:lnTo>
                      <a:pt x="32" y="70"/>
                    </a:lnTo>
                    <a:lnTo>
                      <a:pt x="34" y="84"/>
                    </a:lnTo>
                    <a:lnTo>
                      <a:pt x="34" y="94"/>
                    </a:lnTo>
                    <a:lnTo>
                      <a:pt x="35" y="104"/>
                    </a:lnTo>
                    <a:lnTo>
                      <a:pt x="35" y="109"/>
                    </a:lnTo>
                    <a:lnTo>
                      <a:pt x="36" y="113"/>
                    </a:lnTo>
                    <a:lnTo>
                      <a:pt x="36" y="113"/>
                    </a:lnTo>
                    <a:lnTo>
                      <a:pt x="38" y="110"/>
                    </a:lnTo>
                    <a:lnTo>
                      <a:pt x="38" y="106"/>
                    </a:lnTo>
                    <a:lnTo>
                      <a:pt x="38" y="101"/>
                    </a:lnTo>
                    <a:lnTo>
                      <a:pt x="38" y="94"/>
                    </a:lnTo>
                    <a:lnTo>
                      <a:pt x="39" y="89"/>
                    </a:lnTo>
                    <a:lnTo>
                      <a:pt x="39" y="82"/>
                    </a:lnTo>
                    <a:lnTo>
                      <a:pt x="39" y="77"/>
                    </a:lnTo>
                    <a:lnTo>
                      <a:pt x="39" y="69"/>
                    </a:lnTo>
                    <a:lnTo>
                      <a:pt x="40" y="66"/>
                    </a:lnTo>
                    <a:lnTo>
                      <a:pt x="40" y="54"/>
                    </a:lnTo>
                    <a:lnTo>
                      <a:pt x="40" y="48"/>
                    </a:lnTo>
                    <a:lnTo>
                      <a:pt x="42" y="40"/>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6" name="Freeform 5432"/>
              <p:cNvSpPr>
                <a:spLocks/>
              </p:cNvSpPr>
              <p:nvPr/>
            </p:nvSpPr>
            <p:spPr bwMode="auto">
              <a:xfrm>
                <a:off x="4275" y="3237"/>
                <a:ext cx="22" cy="55"/>
              </a:xfrm>
              <a:custGeom>
                <a:avLst/>
                <a:gdLst>
                  <a:gd name="T0" fmla="*/ 0 w 42"/>
                  <a:gd name="T1" fmla="*/ 30 h 110"/>
                  <a:gd name="T2" fmla="*/ 1 w 42"/>
                  <a:gd name="T3" fmla="*/ 14 h 110"/>
                  <a:gd name="T4" fmla="*/ 2 w 42"/>
                  <a:gd name="T5" fmla="*/ 2 h 110"/>
                  <a:gd name="T6" fmla="*/ 2 w 42"/>
                  <a:gd name="T7" fmla="*/ 2 h 110"/>
                  <a:gd name="T8" fmla="*/ 4 w 42"/>
                  <a:gd name="T9" fmla="*/ 12 h 110"/>
                  <a:gd name="T10" fmla="*/ 5 w 42"/>
                  <a:gd name="T11" fmla="*/ 34 h 110"/>
                  <a:gd name="T12" fmla="*/ 6 w 42"/>
                  <a:gd name="T13" fmla="*/ 72 h 110"/>
                  <a:gd name="T14" fmla="*/ 8 w 42"/>
                  <a:gd name="T15" fmla="*/ 91 h 110"/>
                  <a:gd name="T16" fmla="*/ 9 w 42"/>
                  <a:gd name="T17" fmla="*/ 104 h 110"/>
                  <a:gd name="T18" fmla="*/ 10 w 42"/>
                  <a:gd name="T19" fmla="*/ 108 h 110"/>
                  <a:gd name="T20" fmla="*/ 10 w 42"/>
                  <a:gd name="T21" fmla="*/ 110 h 110"/>
                  <a:gd name="T22" fmla="*/ 10 w 42"/>
                  <a:gd name="T23" fmla="*/ 108 h 110"/>
                  <a:gd name="T24" fmla="*/ 12 w 42"/>
                  <a:gd name="T25" fmla="*/ 103 h 110"/>
                  <a:gd name="T26" fmla="*/ 12 w 42"/>
                  <a:gd name="T27" fmla="*/ 95 h 110"/>
                  <a:gd name="T28" fmla="*/ 13 w 42"/>
                  <a:gd name="T29" fmla="*/ 80 h 110"/>
                  <a:gd name="T30" fmla="*/ 14 w 42"/>
                  <a:gd name="T31" fmla="*/ 59 h 110"/>
                  <a:gd name="T32" fmla="*/ 16 w 42"/>
                  <a:gd name="T33" fmla="*/ 35 h 110"/>
                  <a:gd name="T34" fmla="*/ 17 w 42"/>
                  <a:gd name="T35" fmla="*/ 14 h 110"/>
                  <a:gd name="T36" fmla="*/ 17 w 42"/>
                  <a:gd name="T37" fmla="*/ 2 h 110"/>
                  <a:gd name="T38" fmla="*/ 18 w 42"/>
                  <a:gd name="T39" fmla="*/ 3 h 110"/>
                  <a:gd name="T40" fmla="*/ 20 w 42"/>
                  <a:gd name="T41" fmla="*/ 15 h 110"/>
                  <a:gd name="T42" fmla="*/ 21 w 42"/>
                  <a:gd name="T43" fmla="*/ 34 h 110"/>
                  <a:gd name="T44" fmla="*/ 22 w 42"/>
                  <a:gd name="T45" fmla="*/ 54 h 110"/>
                  <a:gd name="T46" fmla="*/ 22 w 42"/>
                  <a:gd name="T47" fmla="*/ 70 h 110"/>
                  <a:gd name="T48" fmla="*/ 24 w 42"/>
                  <a:gd name="T49" fmla="*/ 86 h 110"/>
                  <a:gd name="T50" fmla="*/ 24 w 42"/>
                  <a:gd name="T51" fmla="*/ 94 h 110"/>
                  <a:gd name="T52" fmla="*/ 25 w 42"/>
                  <a:gd name="T53" fmla="*/ 102 h 110"/>
                  <a:gd name="T54" fmla="*/ 25 w 42"/>
                  <a:gd name="T55" fmla="*/ 107 h 110"/>
                  <a:gd name="T56" fmla="*/ 26 w 42"/>
                  <a:gd name="T57" fmla="*/ 107 h 110"/>
                  <a:gd name="T58" fmla="*/ 28 w 42"/>
                  <a:gd name="T59" fmla="*/ 99 h 110"/>
                  <a:gd name="T60" fmla="*/ 29 w 42"/>
                  <a:gd name="T61" fmla="*/ 80 h 110"/>
                  <a:gd name="T62" fmla="*/ 30 w 42"/>
                  <a:gd name="T63" fmla="*/ 56 h 110"/>
                  <a:gd name="T64" fmla="*/ 32 w 42"/>
                  <a:gd name="T65" fmla="*/ 31 h 110"/>
                  <a:gd name="T66" fmla="*/ 32 w 42"/>
                  <a:gd name="T67" fmla="*/ 11 h 110"/>
                  <a:gd name="T68" fmla="*/ 33 w 42"/>
                  <a:gd name="T69" fmla="*/ 2 h 110"/>
                  <a:gd name="T70" fmla="*/ 34 w 42"/>
                  <a:gd name="T71" fmla="*/ 3 h 110"/>
                  <a:gd name="T72" fmla="*/ 36 w 42"/>
                  <a:gd name="T73" fmla="*/ 10 h 110"/>
                  <a:gd name="T74" fmla="*/ 36 w 42"/>
                  <a:gd name="T75" fmla="*/ 19 h 110"/>
                  <a:gd name="T76" fmla="*/ 37 w 42"/>
                  <a:gd name="T77" fmla="*/ 28 h 110"/>
                  <a:gd name="T78" fmla="*/ 37 w 42"/>
                  <a:gd name="T79" fmla="*/ 44 h 110"/>
                  <a:gd name="T80" fmla="*/ 38 w 42"/>
                  <a:gd name="T81" fmla="*/ 58 h 110"/>
                  <a:gd name="T82" fmla="*/ 38 w 42"/>
                  <a:gd name="T83" fmla="*/ 75 h 110"/>
                  <a:gd name="T84" fmla="*/ 40 w 42"/>
                  <a:gd name="T85" fmla="*/ 91 h 110"/>
                  <a:gd name="T86" fmla="*/ 41 w 42"/>
                  <a:gd name="T87" fmla="*/ 104 h 110"/>
                  <a:gd name="T88" fmla="*/ 42 w 42"/>
                  <a:gd name="T89"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110">
                    <a:moveTo>
                      <a:pt x="0" y="38"/>
                    </a:moveTo>
                    <a:lnTo>
                      <a:pt x="0" y="30"/>
                    </a:lnTo>
                    <a:lnTo>
                      <a:pt x="0" y="22"/>
                    </a:lnTo>
                    <a:lnTo>
                      <a:pt x="1" y="14"/>
                    </a:lnTo>
                    <a:lnTo>
                      <a:pt x="1" y="7"/>
                    </a:lnTo>
                    <a:lnTo>
                      <a:pt x="2" y="2"/>
                    </a:lnTo>
                    <a:lnTo>
                      <a:pt x="2" y="0"/>
                    </a:lnTo>
                    <a:lnTo>
                      <a:pt x="2" y="2"/>
                    </a:lnTo>
                    <a:lnTo>
                      <a:pt x="2" y="4"/>
                    </a:lnTo>
                    <a:lnTo>
                      <a:pt x="4" y="12"/>
                    </a:lnTo>
                    <a:lnTo>
                      <a:pt x="4" y="22"/>
                    </a:lnTo>
                    <a:lnTo>
                      <a:pt x="5" y="34"/>
                    </a:lnTo>
                    <a:lnTo>
                      <a:pt x="5" y="46"/>
                    </a:lnTo>
                    <a:lnTo>
                      <a:pt x="6" y="72"/>
                    </a:lnTo>
                    <a:lnTo>
                      <a:pt x="8" y="83"/>
                    </a:lnTo>
                    <a:lnTo>
                      <a:pt x="8" y="91"/>
                    </a:lnTo>
                    <a:lnTo>
                      <a:pt x="9" y="99"/>
                    </a:lnTo>
                    <a:lnTo>
                      <a:pt x="9" y="104"/>
                    </a:lnTo>
                    <a:lnTo>
                      <a:pt x="9" y="107"/>
                    </a:lnTo>
                    <a:lnTo>
                      <a:pt x="10" y="108"/>
                    </a:lnTo>
                    <a:lnTo>
                      <a:pt x="10" y="110"/>
                    </a:lnTo>
                    <a:lnTo>
                      <a:pt x="10" y="110"/>
                    </a:lnTo>
                    <a:lnTo>
                      <a:pt x="10" y="108"/>
                    </a:lnTo>
                    <a:lnTo>
                      <a:pt x="10" y="108"/>
                    </a:lnTo>
                    <a:lnTo>
                      <a:pt x="10" y="104"/>
                    </a:lnTo>
                    <a:lnTo>
                      <a:pt x="12" y="103"/>
                    </a:lnTo>
                    <a:lnTo>
                      <a:pt x="12" y="99"/>
                    </a:lnTo>
                    <a:lnTo>
                      <a:pt x="12" y="95"/>
                    </a:lnTo>
                    <a:lnTo>
                      <a:pt x="12" y="88"/>
                    </a:lnTo>
                    <a:lnTo>
                      <a:pt x="13" y="80"/>
                    </a:lnTo>
                    <a:lnTo>
                      <a:pt x="13" y="70"/>
                    </a:lnTo>
                    <a:lnTo>
                      <a:pt x="14" y="59"/>
                    </a:lnTo>
                    <a:lnTo>
                      <a:pt x="14" y="47"/>
                    </a:lnTo>
                    <a:lnTo>
                      <a:pt x="16" y="35"/>
                    </a:lnTo>
                    <a:lnTo>
                      <a:pt x="16" y="24"/>
                    </a:lnTo>
                    <a:lnTo>
                      <a:pt x="17" y="14"/>
                    </a:lnTo>
                    <a:lnTo>
                      <a:pt x="17" y="7"/>
                    </a:lnTo>
                    <a:lnTo>
                      <a:pt x="17" y="2"/>
                    </a:lnTo>
                    <a:lnTo>
                      <a:pt x="18" y="2"/>
                    </a:lnTo>
                    <a:lnTo>
                      <a:pt x="18" y="3"/>
                    </a:lnTo>
                    <a:lnTo>
                      <a:pt x="20" y="8"/>
                    </a:lnTo>
                    <a:lnTo>
                      <a:pt x="20" y="15"/>
                    </a:lnTo>
                    <a:lnTo>
                      <a:pt x="20" y="24"/>
                    </a:lnTo>
                    <a:lnTo>
                      <a:pt x="21" y="34"/>
                    </a:lnTo>
                    <a:lnTo>
                      <a:pt x="21" y="44"/>
                    </a:lnTo>
                    <a:lnTo>
                      <a:pt x="22" y="54"/>
                    </a:lnTo>
                    <a:lnTo>
                      <a:pt x="22" y="62"/>
                    </a:lnTo>
                    <a:lnTo>
                      <a:pt x="22" y="70"/>
                    </a:lnTo>
                    <a:lnTo>
                      <a:pt x="24" y="75"/>
                    </a:lnTo>
                    <a:lnTo>
                      <a:pt x="24" y="86"/>
                    </a:lnTo>
                    <a:lnTo>
                      <a:pt x="24" y="87"/>
                    </a:lnTo>
                    <a:lnTo>
                      <a:pt x="24" y="94"/>
                    </a:lnTo>
                    <a:lnTo>
                      <a:pt x="25" y="98"/>
                    </a:lnTo>
                    <a:lnTo>
                      <a:pt x="25" y="102"/>
                    </a:lnTo>
                    <a:lnTo>
                      <a:pt x="25" y="104"/>
                    </a:lnTo>
                    <a:lnTo>
                      <a:pt x="25" y="107"/>
                    </a:lnTo>
                    <a:lnTo>
                      <a:pt x="25" y="108"/>
                    </a:lnTo>
                    <a:lnTo>
                      <a:pt x="26" y="107"/>
                    </a:lnTo>
                    <a:lnTo>
                      <a:pt x="26" y="104"/>
                    </a:lnTo>
                    <a:lnTo>
                      <a:pt x="28" y="99"/>
                    </a:lnTo>
                    <a:lnTo>
                      <a:pt x="28" y="91"/>
                    </a:lnTo>
                    <a:lnTo>
                      <a:pt x="29" y="80"/>
                    </a:lnTo>
                    <a:lnTo>
                      <a:pt x="29" y="68"/>
                    </a:lnTo>
                    <a:lnTo>
                      <a:pt x="30" y="56"/>
                    </a:lnTo>
                    <a:lnTo>
                      <a:pt x="30" y="43"/>
                    </a:lnTo>
                    <a:lnTo>
                      <a:pt x="32" y="31"/>
                    </a:lnTo>
                    <a:lnTo>
                      <a:pt x="32" y="20"/>
                    </a:lnTo>
                    <a:lnTo>
                      <a:pt x="32" y="11"/>
                    </a:lnTo>
                    <a:lnTo>
                      <a:pt x="33" y="6"/>
                    </a:lnTo>
                    <a:lnTo>
                      <a:pt x="33" y="2"/>
                    </a:lnTo>
                    <a:lnTo>
                      <a:pt x="33" y="2"/>
                    </a:lnTo>
                    <a:lnTo>
                      <a:pt x="34" y="3"/>
                    </a:lnTo>
                    <a:lnTo>
                      <a:pt x="34" y="6"/>
                    </a:lnTo>
                    <a:lnTo>
                      <a:pt x="36" y="10"/>
                    </a:lnTo>
                    <a:lnTo>
                      <a:pt x="36" y="15"/>
                    </a:lnTo>
                    <a:lnTo>
                      <a:pt x="36" y="19"/>
                    </a:lnTo>
                    <a:lnTo>
                      <a:pt x="36" y="26"/>
                    </a:lnTo>
                    <a:lnTo>
                      <a:pt x="37" y="28"/>
                    </a:lnTo>
                    <a:lnTo>
                      <a:pt x="37" y="39"/>
                    </a:lnTo>
                    <a:lnTo>
                      <a:pt x="37" y="44"/>
                    </a:lnTo>
                    <a:lnTo>
                      <a:pt x="37" y="50"/>
                    </a:lnTo>
                    <a:lnTo>
                      <a:pt x="38" y="58"/>
                    </a:lnTo>
                    <a:lnTo>
                      <a:pt x="38" y="66"/>
                    </a:lnTo>
                    <a:lnTo>
                      <a:pt x="38" y="75"/>
                    </a:lnTo>
                    <a:lnTo>
                      <a:pt x="40" y="83"/>
                    </a:lnTo>
                    <a:lnTo>
                      <a:pt x="40" y="91"/>
                    </a:lnTo>
                    <a:lnTo>
                      <a:pt x="40" y="99"/>
                    </a:lnTo>
                    <a:lnTo>
                      <a:pt x="41" y="104"/>
                    </a:lnTo>
                    <a:lnTo>
                      <a:pt x="41" y="106"/>
                    </a:lnTo>
                    <a:lnTo>
                      <a:pt x="42" y="106"/>
                    </a:lnTo>
                    <a:lnTo>
                      <a:pt x="42" y="10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7" name="Freeform 5433"/>
              <p:cNvSpPr>
                <a:spLocks/>
              </p:cNvSpPr>
              <p:nvPr/>
            </p:nvSpPr>
            <p:spPr bwMode="auto">
              <a:xfrm>
                <a:off x="4297" y="3238"/>
                <a:ext cx="22" cy="51"/>
              </a:xfrm>
              <a:custGeom>
                <a:avLst/>
                <a:gdLst>
                  <a:gd name="T0" fmla="*/ 2 w 46"/>
                  <a:gd name="T1" fmla="*/ 93 h 102"/>
                  <a:gd name="T2" fmla="*/ 3 w 46"/>
                  <a:gd name="T3" fmla="*/ 73 h 102"/>
                  <a:gd name="T4" fmla="*/ 4 w 46"/>
                  <a:gd name="T5" fmla="*/ 38 h 102"/>
                  <a:gd name="T6" fmla="*/ 4 w 46"/>
                  <a:gd name="T7" fmla="*/ 20 h 102"/>
                  <a:gd name="T8" fmla="*/ 6 w 46"/>
                  <a:gd name="T9" fmla="*/ 8 h 102"/>
                  <a:gd name="T10" fmla="*/ 7 w 46"/>
                  <a:gd name="T11" fmla="*/ 2 h 102"/>
                  <a:gd name="T12" fmla="*/ 7 w 46"/>
                  <a:gd name="T13" fmla="*/ 0 h 102"/>
                  <a:gd name="T14" fmla="*/ 8 w 46"/>
                  <a:gd name="T15" fmla="*/ 4 h 102"/>
                  <a:gd name="T16" fmla="*/ 10 w 46"/>
                  <a:gd name="T17" fmla="*/ 10 h 102"/>
                  <a:gd name="T18" fmla="*/ 10 w 46"/>
                  <a:gd name="T19" fmla="*/ 25 h 102"/>
                  <a:gd name="T20" fmla="*/ 11 w 46"/>
                  <a:gd name="T21" fmla="*/ 45 h 102"/>
                  <a:gd name="T22" fmla="*/ 12 w 46"/>
                  <a:gd name="T23" fmla="*/ 69 h 102"/>
                  <a:gd name="T24" fmla="*/ 14 w 46"/>
                  <a:gd name="T25" fmla="*/ 90 h 102"/>
                  <a:gd name="T26" fmla="*/ 15 w 46"/>
                  <a:gd name="T27" fmla="*/ 101 h 102"/>
                  <a:gd name="T28" fmla="*/ 16 w 46"/>
                  <a:gd name="T29" fmla="*/ 101 h 102"/>
                  <a:gd name="T30" fmla="*/ 18 w 46"/>
                  <a:gd name="T31" fmla="*/ 90 h 102"/>
                  <a:gd name="T32" fmla="*/ 18 w 46"/>
                  <a:gd name="T33" fmla="*/ 74 h 102"/>
                  <a:gd name="T34" fmla="*/ 19 w 46"/>
                  <a:gd name="T35" fmla="*/ 58 h 102"/>
                  <a:gd name="T36" fmla="*/ 19 w 46"/>
                  <a:gd name="T37" fmla="*/ 45 h 102"/>
                  <a:gd name="T38" fmla="*/ 20 w 46"/>
                  <a:gd name="T39" fmla="*/ 36 h 102"/>
                  <a:gd name="T40" fmla="*/ 20 w 46"/>
                  <a:gd name="T41" fmla="*/ 24 h 102"/>
                  <a:gd name="T42" fmla="*/ 22 w 46"/>
                  <a:gd name="T43" fmla="*/ 16 h 102"/>
                  <a:gd name="T44" fmla="*/ 22 w 46"/>
                  <a:gd name="T45" fmla="*/ 6 h 102"/>
                  <a:gd name="T46" fmla="*/ 23 w 46"/>
                  <a:gd name="T47" fmla="*/ 1 h 102"/>
                  <a:gd name="T48" fmla="*/ 25 w 46"/>
                  <a:gd name="T49" fmla="*/ 4 h 102"/>
                  <a:gd name="T50" fmla="*/ 26 w 46"/>
                  <a:gd name="T51" fmla="*/ 16 h 102"/>
                  <a:gd name="T52" fmla="*/ 27 w 46"/>
                  <a:gd name="T53" fmla="*/ 37 h 102"/>
                  <a:gd name="T54" fmla="*/ 27 w 46"/>
                  <a:gd name="T55" fmla="*/ 61 h 102"/>
                  <a:gd name="T56" fmla="*/ 29 w 46"/>
                  <a:gd name="T57" fmla="*/ 82 h 102"/>
                  <a:gd name="T58" fmla="*/ 30 w 46"/>
                  <a:gd name="T59" fmla="*/ 96 h 102"/>
                  <a:gd name="T60" fmla="*/ 31 w 46"/>
                  <a:gd name="T61" fmla="*/ 101 h 102"/>
                  <a:gd name="T62" fmla="*/ 33 w 46"/>
                  <a:gd name="T63" fmla="*/ 98 h 102"/>
                  <a:gd name="T64" fmla="*/ 33 w 46"/>
                  <a:gd name="T65" fmla="*/ 93 h 102"/>
                  <a:gd name="T66" fmla="*/ 34 w 46"/>
                  <a:gd name="T67" fmla="*/ 88 h 102"/>
                  <a:gd name="T68" fmla="*/ 34 w 46"/>
                  <a:gd name="T69" fmla="*/ 78 h 102"/>
                  <a:gd name="T70" fmla="*/ 34 w 46"/>
                  <a:gd name="T71" fmla="*/ 68 h 102"/>
                  <a:gd name="T72" fmla="*/ 35 w 46"/>
                  <a:gd name="T73" fmla="*/ 53 h 102"/>
                  <a:gd name="T74" fmla="*/ 35 w 46"/>
                  <a:gd name="T75" fmla="*/ 36 h 102"/>
                  <a:gd name="T76" fmla="*/ 37 w 46"/>
                  <a:gd name="T77" fmla="*/ 17 h 102"/>
                  <a:gd name="T78" fmla="*/ 38 w 46"/>
                  <a:gd name="T79" fmla="*/ 4 h 102"/>
                  <a:gd name="T80" fmla="*/ 39 w 46"/>
                  <a:gd name="T81" fmla="*/ 2 h 102"/>
                  <a:gd name="T82" fmla="*/ 41 w 46"/>
                  <a:gd name="T83" fmla="*/ 12 h 102"/>
                  <a:gd name="T84" fmla="*/ 42 w 46"/>
                  <a:gd name="T85" fmla="*/ 29 h 102"/>
                  <a:gd name="T86" fmla="*/ 43 w 46"/>
                  <a:gd name="T87" fmla="*/ 52 h 102"/>
                  <a:gd name="T88" fmla="*/ 45 w 46"/>
                  <a:gd name="T89" fmla="*/ 70 h 102"/>
                  <a:gd name="T90" fmla="*/ 45 w 46"/>
                  <a:gd name="T91" fmla="*/ 84 h 102"/>
                  <a:gd name="T92" fmla="*/ 46 w 46"/>
                  <a:gd name="T93" fmla="*/ 9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102">
                    <a:moveTo>
                      <a:pt x="0" y="100"/>
                    </a:moveTo>
                    <a:lnTo>
                      <a:pt x="2" y="93"/>
                    </a:lnTo>
                    <a:lnTo>
                      <a:pt x="2" y="84"/>
                    </a:lnTo>
                    <a:lnTo>
                      <a:pt x="3" y="73"/>
                    </a:lnTo>
                    <a:lnTo>
                      <a:pt x="3" y="61"/>
                    </a:lnTo>
                    <a:lnTo>
                      <a:pt x="4" y="38"/>
                    </a:lnTo>
                    <a:lnTo>
                      <a:pt x="4" y="29"/>
                    </a:lnTo>
                    <a:lnTo>
                      <a:pt x="4" y="20"/>
                    </a:lnTo>
                    <a:lnTo>
                      <a:pt x="6" y="13"/>
                    </a:lnTo>
                    <a:lnTo>
                      <a:pt x="6" y="8"/>
                    </a:lnTo>
                    <a:lnTo>
                      <a:pt x="6" y="5"/>
                    </a:lnTo>
                    <a:lnTo>
                      <a:pt x="7" y="2"/>
                    </a:lnTo>
                    <a:lnTo>
                      <a:pt x="7" y="1"/>
                    </a:lnTo>
                    <a:lnTo>
                      <a:pt x="7" y="0"/>
                    </a:lnTo>
                    <a:lnTo>
                      <a:pt x="8" y="1"/>
                    </a:lnTo>
                    <a:lnTo>
                      <a:pt x="8" y="4"/>
                    </a:lnTo>
                    <a:lnTo>
                      <a:pt x="8" y="6"/>
                    </a:lnTo>
                    <a:lnTo>
                      <a:pt x="10" y="10"/>
                    </a:lnTo>
                    <a:lnTo>
                      <a:pt x="10" y="17"/>
                    </a:lnTo>
                    <a:lnTo>
                      <a:pt x="10" y="25"/>
                    </a:lnTo>
                    <a:lnTo>
                      <a:pt x="11" y="34"/>
                    </a:lnTo>
                    <a:lnTo>
                      <a:pt x="11" y="45"/>
                    </a:lnTo>
                    <a:lnTo>
                      <a:pt x="12" y="58"/>
                    </a:lnTo>
                    <a:lnTo>
                      <a:pt x="12" y="69"/>
                    </a:lnTo>
                    <a:lnTo>
                      <a:pt x="12" y="81"/>
                    </a:lnTo>
                    <a:lnTo>
                      <a:pt x="14" y="90"/>
                    </a:lnTo>
                    <a:lnTo>
                      <a:pt x="14" y="97"/>
                    </a:lnTo>
                    <a:lnTo>
                      <a:pt x="15" y="101"/>
                    </a:lnTo>
                    <a:lnTo>
                      <a:pt x="15" y="102"/>
                    </a:lnTo>
                    <a:lnTo>
                      <a:pt x="16" y="101"/>
                    </a:lnTo>
                    <a:lnTo>
                      <a:pt x="16" y="97"/>
                    </a:lnTo>
                    <a:lnTo>
                      <a:pt x="18" y="90"/>
                    </a:lnTo>
                    <a:lnTo>
                      <a:pt x="18" y="82"/>
                    </a:lnTo>
                    <a:lnTo>
                      <a:pt x="18" y="74"/>
                    </a:lnTo>
                    <a:lnTo>
                      <a:pt x="19" y="66"/>
                    </a:lnTo>
                    <a:lnTo>
                      <a:pt x="19" y="58"/>
                    </a:lnTo>
                    <a:lnTo>
                      <a:pt x="19" y="52"/>
                    </a:lnTo>
                    <a:lnTo>
                      <a:pt x="19" y="45"/>
                    </a:lnTo>
                    <a:lnTo>
                      <a:pt x="19" y="40"/>
                    </a:lnTo>
                    <a:lnTo>
                      <a:pt x="20" y="36"/>
                    </a:lnTo>
                    <a:lnTo>
                      <a:pt x="20" y="28"/>
                    </a:lnTo>
                    <a:lnTo>
                      <a:pt x="20" y="24"/>
                    </a:lnTo>
                    <a:lnTo>
                      <a:pt x="20" y="20"/>
                    </a:lnTo>
                    <a:lnTo>
                      <a:pt x="22" y="16"/>
                    </a:lnTo>
                    <a:lnTo>
                      <a:pt x="22" y="10"/>
                    </a:lnTo>
                    <a:lnTo>
                      <a:pt x="22" y="6"/>
                    </a:lnTo>
                    <a:lnTo>
                      <a:pt x="22" y="4"/>
                    </a:lnTo>
                    <a:lnTo>
                      <a:pt x="23" y="1"/>
                    </a:lnTo>
                    <a:lnTo>
                      <a:pt x="23" y="1"/>
                    </a:lnTo>
                    <a:lnTo>
                      <a:pt x="25" y="4"/>
                    </a:lnTo>
                    <a:lnTo>
                      <a:pt x="25" y="8"/>
                    </a:lnTo>
                    <a:lnTo>
                      <a:pt x="26" y="16"/>
                    </a:lnTo>
                    <a:lnTo>
                      <a:pt x="26" y="25"/>
                    </a:lnTo>
                    <a:lnTo>
                      <a:pt x="27" y="37"/>
                    </a:lnTo>
                    <a:lnTo>
                      <a:pt x="27" y="49"/>
                    </a:lnTo>
                    <a:lnTo>
                      <a:pt x="27" y="61"/>
                    </a:lnTo>
                    <a:lnTo>
                      <a:pt x="29" y="73"/>
                    </a:lnTo>
                    <a:lnTo>
                      <a:pt x="29" y="82"/>
                    </a:lnTo>
                    <a:lnTo>
                      <a:pt x="30" y="90"/>
                    </a:lnTo>
                    <a:lnTo>
                      <a:pt x="30" y="96"/>
                    </a:lnTo>
                    <a:lnTo>
                      <a:pt x="31" y="100"/>
                    </a:lnTo>
                    <a:lnTo>
                      <a:pt x="31" y="101"/>
                    </a:lnTo>
                    <a:lnTo>
                      <a:pt x="31" y="101"/>
                    </a:lnTo>
                    <a:lnTo>
                      <a:pt x="33" y="98"/>
                    </a:lnTo>
                    <a:lnTo>
                      <a:pt x="33" y="96"/>
                    </a:lnTo>
                    <a:lnTo>
                      <a:pt x="33" y="93"/>
                    </a:lnTo>
                    <a:lnTo>
                      <a:pt x="33" y="90"/>
                    </a:lnTo>
                    <a:lnTo>
                      <a:pt x="34" y="88"/>
                    </a:lnTo>
                    <a:lnTo>
                      <a:pt x="34" y="81"/>
                    </a:lnTo>
                    <a:lnTo>
                      <a:pt x="34" y="78"/>
                    </a:lnTo>
                    <a:lnTo>
                      <a:pt x="34" y="73"/>
                    </a:lnTo>
                    <a:lnTo>
                      <a:pt x="34" y="68"/>
                    </a:lnTo>
                    <a:lnTo>
                      <a:pt x="34" y="61"/>
                    </a:lnTo>
                    <a:lnTo>
                      <a:pt x="35" y="53"/>
                    </a:lnTo>
                    <a:lnTo>
                      <a:pt x="35" y="44"/>
                    </a:lnTo>
                    <a:lnTo>
                      <a:pt x="35" y="36"/>
                    </a:lnTo>
                    <a:lnTo>
                      <a:pt x="37" y="25"/>
                    </a:lnTo>
                    <a:lnTo>
                      <a:pt x="37" y="17"/>
                    </a:lnTo>
                    <a:lnTo>
                      <a:pt x="38" y="9"/>
                    </a:lnTo>
                    <a:lnTo>
                      <a:pt x="38" y="4"/>
                    </a:lnTo>
                    <a:lnTo>
                      <a:pt x="39" y="1"/>
                    </a:lnTo>
                    <a:lnTo>
                      <a:pt x="39" y="2"/>
                    </a:lnTo>
                    <a:lnTo>
                      <a:pt x="41" y="5"/>
                    </a:lnTo>
                    <a:lnTo>
                      <a:pt x="41" y="12"/>
                    </a:lnTo>
                    <a:lnTo>
                      <a:pt x="42" y="20"/>
                    </a:lnTo>
                    <a:lnTo>
                      <a:pt x="42" y="29"/>
                    </a:lnTo>
                    <a:lnTo>
                      <a:pt x="42" y="40"/>
                    </a:lnTo>
                    <a:lnTo>
                      <a:pt x="43" y="52"/>
                    </a:lnTo>
                    <a:lnTo>
                      <a:pt x="43" y="61"/>
                    </a:lnTo>
                    <a:lnTo>
                      <a:pt x="45" y="70"/>
                    </a:lnTo>
                    <a:lnTo>
                      <a:pt x="45" y="78"/>
                    </a:lnTo>
                    <a:lnTo>
                      <a:pt x="45" y="84"/>
                    </a:lnTo>
                    <a:lnTo>
                      <a:pt x="46" y="88"/>
                    </a:lnTo>
                    <a:lnTo>
                      <a:pt x="46" y="9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8" name="Freeform 5434"/>
              <p:cNvSpPr>
                <a:spLocks/>
              </p:cNvSpPr>
              <p:nvPr/>
            </p:nvSpPr>
            <p:spPr bwMode="auto">
              <a:xfrm>
                <a:off x="4319" y="3238"/>
                <a:ext cx="20" cy="50"/>
              </a:xfrm>
              <a:custGeom>
                <a:avLst/>
                <a:gdLst>
                  <a:gd name="T0" fmla="*/ 0 w 40"/>
                  <a:gd name="T1" fmla="*/ 93 h 99"/>
                  <a:gd name="T2" fmla="*/ 0 w 40"/>
                  <a:gd name="T3" fmla="*/ 96 h 99"/>
                  <a:gd name="T4" fmla="*/ 1 w 40"/>
                  <a:gd name="T5" fmla="*/ 97 h 99"/>
                  <a:gd name="T6" fmla="*/ 1 w 40"/>
                  <a:gd name="T7" fmla="*/ 99 h 99"/>
                  <a:gd name="T8" fmla="*/ 3 w 40"/>
                  <a:gd name="T9" fmla="*/ 95 h 99"/>
                  <a:gd name="T10" fmla="*/ 3 w 40"/>
                  <a:gd name="T11" fmla="*/ 85 h 99"/>
                  <a:gd name="T12" fmla="*/ 4 w 40"/>
                  <a:gd name="T13" fmla="*/ 67 h 99"/>
                  <a:gd name="T14" fmla="*/ 5 w 40"/>
                  <a:gd name="T15" fmla="*/ 45 h 99"/>
                  <a:gd name="T16" fmla="*/ 7 w 40"/>
                  <a:gd name="T17" fmla="*/ 23 h 99"/>
                  <a:gd name="T18" fmla="*/ 8 w 40"/>
                  <a:gd name="T19" fmla="*/ 7 h 99"/>
                  <a:gd name="T20" fmla="*/ 9 w 40"/>
                  <a:gd name="T21" fmla="*/ 0 h 99"/>
                  <a:gd name="T22" fmla="*/ 11 w 40"/>
                  <a:gd name="T23" fmla="*/ 5 h 99"/>
                  <a:gd name="T24" fmla="*/ 11 w 40"/>
                  <a:gd name="T25" fmla="*/ 17 h 99"/>
                  <a:gd name="T26" fmla="*/ 12 w 40"/>
                  <a:gd name="T27" fmla="*/ 37 h 99"/>
                  <a:gd name="T28" fmla="*/ 13 w 40"/>
                  <a:gd name="T29" fmla="*/ 48 h 99"/>
                  <a:gd name="T30" fmla="*/ 13 w 40"/>
                  <a:gd name="T31" fmla="*/ 60 h 99"/>
                  <a:gd name="T32" fmla="*/ 15 w 40"/>
                  <a:gd name="T33" fmla="*/ 73 h 99"/>
                  <a:gd name="T34" fmla="*/ 15 w 40"/>
                  <a:gd name="T35" fmla="*/ 84 h 99"/>
                  <a:gd name="T36" fmla="*/ 16 w 40"/>
                  <a:gd name="T37" fmla="*/ 93 h 99"/>
                  <a:gd name="T38" fmla="*/ 17 w 40"/>
                  <a:gd name="T39" fmla="*/ 96 h 99"/>
                  <a:gd name="T40" fmla="*/ 17 w 40"/>
                  <a:gd name="T41" fmla="*/ 89 h 99"/>
                  <a:gd name="T42" fmla="*/ 19 w 40"/>
                  <a:gd name="T43" fmla="*/ 73 h 99"/>
                  <a:gd name="T44" fmla="*/ 20 w 40"/>
                  <a:gd name="T45" fmla="*/ 51 h 99"/>
                  <a:gd name="T46" fmla="*/ 21 w 40"/>
                  <a:gd name="T47" fmla="*/ 29 h 99"/>
                  <a:gd name="T48" fmla="*/ 23 w 40"/>
                  <a:gd name="T49" fmla="*/ 12 h 99"/>
                  <a:gd name="T50" fmla="*/ 24 w 40"/>
                  <a:gd name="T51" fmla="*/ 3 h 99"/>
                  <a:gd name="T52" fmla="*/ 25 w 40"/>
                  <a:gd name="T53" fmla="*/ 1 h 99"/>
                  <a:gd name="T54" fmla="*/ 25 w 40"/>
                  <a:gd name="T55" fmla="*/ 4 h 99"/>
                  <a:gd name="T56" fmla="*/ 25 w 40"/>
                  <a:gd name="T57" fmla="*/ 9 h 99"/>
                  <a:gd name="T58" fmla="*/ 27 w 40"/>
                  <a:gd name="T59" fmla="*/ 17 h 99"/>
                  <a:gd name="T60" fmla="*/ 28 w 40"/>
                  <a:gd name="T61" fmla="*/ 28 h 99"/>
                  <a:gd name="T62" fmla="*/ 28 w 40"/>
                  <a:gd name="T63" fmla="*/ 43 h 99"/>
                  <a:gd name="T64" fmla="*/ 29 w 40"/>
                  <a:gd name="T65" fmla="*/ 61 h 99"/>
                  <a:gd name="T66" fmla="*/ 31 w 40"/>
                  <a:gd name="T67" fmla="*/ 80 h 99"/>
                  <a:gd name="T68" fmla="*/ 32 w 40"/>
                  <a:gd name="T69" fmla="*/ 92 h 99"/>
                  <a:gd name="T70" fmla="*/ 32 w 40"/>
                  <a:gd name="T71" fmla="*/ 95 h 99"/>
                  <a:gd name="T72" fmla="*/ 33 w 40"/>
                  <a:gd name="T73" fmla="*/ 87 h 99"/>
                  <a:gd name="T74" fmla="*/ 35 w 40"/>
                  <a:gd name="T75" fmla="*/ 69 h 99"/>
                  <a:gd name="T76" fmla="*/ 36 w 40"/>
                  <a:gd name="T77" fmla="*/ 51 h 99"/>
                  <a:gd name="T78" fmla="*/ 37 w 40"/>
                  <a:gd name="T79" fmla="*/ 33 h 99"/>
                  <a:gd name="T80" fmla="*/ 39 w 40"/>
                  <a:gd name="T81" fmla="*/ 21 h 99"/>
                  <a:gd name="T82" fmla="*/ 39 w 40"/>
                  <a:gd name="T83" fmla="*/ 13 h 99"/>
                  <a:gd name="T84" fmla="*/ 40 w 40"/>
                  <a:gd name="T85" fmla="*/ 8 h 99"/>
                  <a:gd name="T86" fmla="*/ 40 w 40"/>
                  <a:gd name="T87"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99">
                    <a:moveTo>
                      <a:pt x="0" y="91"/>
                    </a:moveTo>
                    <a:lnTo>
                      <a:pt x="0" y="93"/>
                    </a:lnTo>
                    <a:lnTo>
                      <a:pt x="0" y="95"/>
                    </a:lnTo>
                    <a:lnTo>
                      <a:pt x="0" y="96"/>
                    </a:lnTo>
                    <a:lnTo>
                      <a:pt x="0" y="96"/>
                    </a:lnTo>
                    <a:lnTo>
                      <a:pt x="1" y="97"/>
                    </a:lnTo>
                    <a:lnTo>
                      <a:pt x="1" y="99"/>
                    </a:lnTo>
                    <a:lnTo>
                      <a:pt x="1" y="99"/>
                    </a:lnTo>
                    <a:lnTo>
                      <a:pt x="1" y="97"/>
                    </a:lnTo>
                    <a:lnTo>
                      <a:pt x="3" y="95"/>
                    </a:lnTo>
                    <a:lnTo>
                      <a:pt x="3" y="91"/>
                    </a:lnTo>
                    <a:lnTo>
                      <a:pt x="3" y="85"/>
                    </a:lnTo>
                    <a:lnTo>
                      <a:pt x="3" y="77"/>
                    </a:lnTo>
                    <a:lnTo>
                      <a:pt x="4" y="67"/>
                    </a:lnTo>
                    <a:lnTo>
                      <a:pt x="4" y="57"/>
                    </a:lnTo>
                    <a:lnTo>
                      <a:pt x="5" y="45"/>
                    </a:lnTo>
                    <a:lnTo>
                      <a:pt x="5" y="33"/>
                    </a:lnTo>
                    <a:lnTo>
                      <a:pt x="7" y="23"/>
                    </a:lnTo>
                    <a:lnTo>
                      <a:pt x="7" y="13"/>
                    </a:lnTo>
                    <a:lnTo>
                      <a:pt x="8" y="7"/>
                    </a:lnTo>
                    <a:lnTo>
                      <a:pt x="8" y="3"/>
                    </a:lnTo>
                    <a:lnTo>
                      <a:pt x="9" y="0"/>
                    </a:lnTo>
                    <a:lnTo>
                      <a:pt x="9" y="1"/>
                    </a:lnTo>
                    <a:lnTo>
                      <a:pt x="11" y="5"/>
                    </a:lnTo>
                    <a:lnTo>
                      <a:pt x="11" y="11"/>
                    </a:lnTo>
                    <a:lnTo>
                      <a:pt x="11" y="17"/>
                    </a:lnTo>
                    <a:lnTo>
                      <a:pt x="11" y="24"/>
                    </a:lnTo>
                    <a:lnTo>
                      <a:pt x="12" y="37"/>
                    </a:lnTo>
                    <a:lnTo>
                      <a:pt x="12" y="43"/>
                    </a:lnTo>
                    <a:lnTo>
                      <a:pt x="13" y="48"/>
                    </a:lnTo>
                    <a:lnTo>
                      <a:pt x="13" y="57"/>
                    </a:lnTo>
                    <a:lnTo>
                      <a:pt x="13" y="60"/>
                    </a:lnTo>
                    <a:lnTo>
                      <a:pt x="13" y="68"/>
                    </a:lnTo>
                    <a:lnTo>
                      <a:pt x="15" y="73"/>
                    </a:lnTo>
                    <a:lnTo>
                      <a:pt x="15" y="79"/>
                    </a:lnTo>
                    <a:lnTo>
                      <a:pt x="15" y="84"/>
                    </a:lnTo>
                    <a:lnTo>
                      <a:pt x="16" y="89"/>
                    </a:lnTo>
                    <a:lnTo>
                      <a:pt x="16" y="93"/>
                    </a:lnTo>
                    <a:lnTo>
                      <a:pt x="16" y="96"/>
                    </a:lnTo>
                    <a:lnTo>
                      <a:pt x="17" y="96"/>
                    </a:lnTo>
                    <a:lnTo>
                      <a:pt x="17" y="95"/>
                    </a:lnTo>
                    <a:lnTo>
                      <a:pt x="17" y="89"/>
                    </a:lnTo>
                    <a:lnTo>
                      <a:pt x="19" y="83"/>
                    </a:lnTo>
                    <a:lnTo>
                      <a:pt x="19" y="73"/>
                    </a:lnTo>
                    <a:lnTo>
                      <a:pt x="20" y="63"/>
                    </a:lnTo>
                    <a:lnTo>
                      <a:pt x="20" y="51"/>
                    </a:lnTo>
                    <a:lnTo>
                      <a:pt x="21" y="40"/>
                    </a:lnTo>
                    <a:lnTo>
                      <a:pt x="21" y="29"/>
                    </a:lnTo>
                    <a:lnTo>
                      <a:pt x="23" y="20"/>
                    </a:lnTo>
                    <a:lnTo>
                      <a:pt x="23" y="12"/>
                    </a:lnTo>
                    <a:lnTo>
                      <a:pt x="24" y="7"/>
                    </a:lnTo>
                    <a:lnTo>
                      <a:pt x="24" y="3"/>
                    </a:lnTo>
                    <a:lnTo>
                      <a:pt x="25" y="1"/>
                    </a:lnTo>
                    <a:lnTo>
                      <a:pt x="25" y="1"/>
                    </a:lnTo>
                    <a:lnTo>
                      <a:pt x="25" y="3"/>
                    </a:lnTo>
                    <a:lnTo>
                      <a:pt x="25" y="4"/>
                    </a:lnTo>
                    <a:lnTo>
                      <a:pt x="25" y="5"/>
                    </a:lnTo>
                    <a:lnTo>
                      <a:pt x="25" y="9"/>
                    </a:lnTo>
                    <a:lnTo>
                      <a:pt x="27" y="9"/>
                    </a:lnTo>
                    <a:lnTo>
                      <a:pt x="27" y="17"/>
                    </a:lnTo>
                    <a:lnTo>
                      <a:pt x="27" y="21"/>
                    </a:lnTo>
                    <a:lnTo>
                      <a:pt x="28" y="28"/>
                    </a:lnTo>
                    <a:lnTo>
                      <a:pt x="28" y="35"/>
                    </a:lnTo>
                    <a:lnTo>
                      <a:pt x="28" y="43"/>
                    </a:lnTo>
                    <a:lnTo>
                      <a:pt x="29" y="51"/>
                    </a:lnTo>
                    <a:lnTo>
                      <a:pt x="29" y="61"/>
                    </a:lnTo>
                    <a:lnTo>
                      <a:pt x="29" y="71"/>
                    </a:lnTo>
                    <a:lnTo>
                      <a:pt x="31" y="80"/>
                    </a:lnTo>
                    <a:lnTo>
                      <a:pt x="31" y="87"/>
                    </a:lnTo>
                    <a:lnTo>
                      <a:pt x="32" y="92"/>
                    </a:lnTo>
                    <a:lnTo>
                      <a:pt x="32" y="95"/>
                    </a:lnTo>
                    <a:lnTo>
                      <a:pt x="32" y="95"/>
                    </a:lnTo>
                    <a:lnTo>
                      <a:pt x="33" y="92"/>
                    </a:lnTo>
                    <a:lnTo>
                      <a:pt x="33" y="87"/>
                    </a:lnTo>
                    <a:lnTo>
                      <a:pt x="35" y="79"/>
                    </a:lnTo>
                    <a:lnTo>
                      <a:pt x="35" y="69"/>
                    </a:lnTo>
                    <a:lnTo>
                      <a:pt x="36" y="60"/>
                    </a:lnTo>
                    <a:lnTo>
                      <a:pt x="36" y="51"/>
                    </a:lnTo>
                    <a:lnTo>
                      <a:pt x="37" y="41"/>
                    </a:lnTo>
                    <a:lnTo>
                      <a:pt x="37" y="33"/>
                    </a:lnTo>
                    <a:lnTo>
                      <a:pt x="37" y="27"/>
                    </a:lnTo>
                    <a:lnTo>
                      <a:pt x="39" y="21"/>
                    </a:lnTo>
                    <a:lnTo>
                      <a:pt x="39" y="16"/>
                    </a:lnTo>
                    <a:lnTo>
                      <a:pt x="39" y="13"/>
                    </a:lnTo>
                    <a:lnTo>
                      <a:pt x="39" y="9"/>
                    </a:lnTo>
                    <a:lnTo>
                      <a:pt x="40" y="8"/>
                    </a:lnTo>
                    <a:lnTo>
                      <a:pt x="40" y="5"/>
                    </a:lnTo>
                    <a:lnTo>
                      <a:pt x="40" y="4"/>
                    </a:lnTo>
                    <a:lnTo>
                      <a:pt x="40" y="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9" name="Freeform 5435"/>
              <p:cNvSpPr>
                <a:spLocks/>
              </p:cNvSpPr>
              <p:nvPr/>
            </p:nvSpPr>
            <p:spPr bwMode="auto">
              <a:xfrm>
                <a:off x="4339" y="3239"/>
                <a:ext cx="23" cy="46"/>
              </a:xfrm>
              <a:custGeom>
                <a:avLst/>
                <a:gdLst>
                  <a:gd name="T0" fmla="*/ 0 w 44"/>
                  <a:gd name="T1" fmla="*/ 0 h 92"/>
                  <a:gd name="T2" fmla="*/ 1 w 44"/>
                  <a:gd name="T3" fmla="*/ 6 h 92"/>
                  <a:gd name="T4" fmla="*/ 3 w 44"/>
                  <a:gd name="T5" fmla="*/ 19 h 92"/>
                  <a:gd name="T6" fmla="*/ 4 w 44"/>
                  <a:gd name="T7" fmla="*/ 39 h 92"/>
                  <a:gd name="T8" fmla="*/ 5 w 44"/>
                  <a:gd name="T9" fmla="*/ 62 h 92"/>
                  <a:gd name="T10" fmla="*/ 7 w 44"/>
                  <a:gd name="T11" fmla="*/ 80 h 92"/>
                  <a:gd name="T12" fmla="*/ 8 w 44"/>
                  <a:gd name="T13" fmla="*/ 91 h 92"/>
                  <a:gd name="T14" fmla="*/ 8 w 44"/>
                  <a:gd name="T15" fmla="*/ 91 h 92"/>
                  <a:gd name="T16" fmla="*/ 9 w 44"/>
                  <a:gd name="T17" fmla="*/ 84 h 92"/>
                  <a:gd name="T18" fmla="*/ 11 w 44"/>
                  <a:gd name="T19" fmla="*/ 74 h 92"/>
                  <a:gd name="T20" fmla="*/ 11 w 44"/>
                  <a:gd name="T21" fmla="*/ 64 h 92"/>
                  <a:gd name="T22" fmla="*/ 12 w 44"/>
                  <a:gd name="T23" fmla="*/ 54 h 92"/>
                  <a:gd name="T24" fmla="*/ 12 w 44"/>
                  <a:gd name="T25" fmla="*/ 44 h 92"/>
                  <a:gd name="T26" fmla="*/ 13 w 44"/>
                  <a:gd name="T27" fmla="*/ 35 h 92"/>
                  <a:gd name="T28" fmla="*/ 13 w 44"/>
                  <a:gd name="T29" fmla="*/ 22 h 92"/>
                  <a:gd name="T30" fmla="*/ 15 w 44"/>
                  <a:gd name="T31" fmla="*/ 10 h 92"/>
                  <a:gd name="T32" fmla="*/ 16 w 44"/>
                  <a:gd name="T33" fmla="*/ 2 h 92"/>
                  <a:gd name="T34" fmla="*/ 17 w 44"/>
                  <a:gd name="T35" fmla="*/ 3 h 92"/>
                  <a:gd name="T36" fmla="*/ 19 w 44"/>
                  <a:gd name="T37" fmla="*/ 12 h 92"/>
                  <a:gd name="T38" fmla="*/ 20 w 44"/>
                  <a:gd name="T39" fmla="*/ 32 h 92"/>
                  <a:gd name="T40" fmla="*/ 21 w 44"/>
                  <a:gd name="T41" fmla="*/ 54 h 92"/>
                  <a:gd name="T42" fmla="*/ 21 w 44"/>
                  <a:gd name="T43" fmla="*/ 71 h 92"/>
                  <a:gd name="T44" fmla="*/ 23 w 44"/>
                  <a:gd name="T45" fmla="*/ 84 h 92"/>
                  <a:gd name="T46" fmla="*/ 24 w 44"/>
                  <a:gd name="T47" fmla="*/ 90 h 92"/>
                  <a:gd name="T48" fmla="*/ 24 w 44"/>
                  <a:gd name="T49" fmla="*/ 91 h 92"/>
                  <a:gd name="T50" fmla="*/ 25 w 44"/>
                  <a:gd name="T51" fmla="*/ 88 h 92"/>
                  <a:gd name="T52" fmla="*/ 25 w 44"/>
                  <a:gd name="T53" fmla="*/ 83 h 92"/>
                  <a:gd name="T54" fmla="*/ 27 w 44"/>
                  <a:gd name="T55" fmla="*/ 75 h 92"/>
                  <a:gd name="T56" fmla="*/ 27 w 44"/>
                  <a:gd name="T57" fmla="*/ 63 h 92"/>
                  <a:gd name="T58" fmla="*/ 28 w 44"/>
                  <a:gd name="T59" fmla="*/ 46 h 92"/>
                  <a:gd name="T60" fmla="*/ 29 w 44"/>
                  <a:gd name="T61" fmla="*/ 26 h 92"/>
                  <a:gd name="T62" fmla="*/ 31 w 44"/>
                  <a:gd name="T63" fmla="*/ 10 h 92"/>
                  <a:gd name="T64" fmla="*/ 32 w 44"/>
                  <a:gd name="T65" fmla="*/ 2 h 92"/>
                  <a:gd name="T66" fmla="*/ 33 w 44"/>
                  <a:gd name="T67" fmla="*/ 4 h 92"/>
                  <a:gd name="T68" fmla="*/ 35 w 44"/>
                  <a:gd name="T69" fmla="*/ 15 h 92"/>
                  <a:gd name="T70" fmla="*/ 35 w 44"/>
                  <a:gd name="T71" fmla="*/ 32 h 92"/>
                  <a:gd name="T72" fmla="*/ 36 w 44"/>
                  <a:gd name="T73" fmla="*/ 48 h 92"/>
                  <a:gd name="T74" fmla="*/ 36 w 44"/>
                  <a:gd name="T75" fmla="*/ 60 h 92"/>
                  <a:gd name="T76" fmla="*/ 37 w 44"/>
                  <a:gd name="T77" fmla="*/ 72 h 92"/>
                  <a:gd name="T78" fmla="*/ 37 w 44"/>
                  <a:gd name="T79" fmla="*/ 79 h 92"/>
                  <a:gd name="T80" fmla="*/ 39 w 44"/>
                  <a:gd name="T81" fmla="*/ 86 h 92"/>
                  <a:gd name="T82" fmla="*/ 40 w 44"/>
                  <a:gd name="T83" fmla="*/ 88 h 92"/>
                  <a:gd name="T84" fmla="*/ 40 w 44"/>
                  <a:gd name="T85" fmla="*/ 87 h 92"/>
                  <a:gd name="T86" fmla="*/ 41 w 44"/>
                  <a:gd name="T87" fmla="*/ 79 h 92"/>
                  <a:gd name="T88" fmla="*/ 43 w 44"/>
                  <a:gd name="T89" fmla="*/ 63 h 92"/>
                  <a:gd name="T90" fmla="*/ 44 w 44"/>
                  <a:gd name="T91"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92">
                    <a:moveTo>
                      <a:pt x="0" y="2"/>
                    </a:moveTo>
                    <a:lnTo>
                      <a:pt x="0" y="0"/>
                    </a:lnTo>
                    <a:lnTo>
                      <a:pt x="1" y="3"/>
                    </a:lnTo>
                    <a:lnTo>
                      <a:pt x="1" y="6"/>
                    </a:lnTo>
                    <a:lnTo>
                      <a:pt x="3" y="12"/>
                    </a:lnTo>
                    <a:lnTo>
                      <a:pt x="3" y="19"/>
                    </a:lnTo>
                    <a:lnTo>
                      <a:pt x="4" y="28"/>
                    </a:lnTo>
                    <a:lnTo>
                      <a:pt x="4" y="39"/>
                    </a:lnTo>
                    <a:lnTo>
                      <a:pt x="5" y="50"/>
                    </a:lnTo>
                    <a:lnTo>
                      <a:pt x="5" y="62"/>
                    </a:lnTo>
                    <a:lnTo>
                      <a:pt x="7" y="71"/>
                    </a:lnTo>
                    <a:lnTo>
                      <a:pt x="7" y="80"/>
                    </a:lnTo>
                    <a:lnTo>
                      <a:pt x="7" y="86"/>
                    </a:lnTo>
                    <a:lnTo>
                      <a:pt x="8" y="91"/>
                    </a:lnTo>
                    <a:lnTo>
                      <a:pt x="8" y="92"/>
                    </a:lnTo>
                    <a:lnTo>
                      <a:pt x="8" y="91"/>
                    </a:lnTo>
                    <a:lnTo>
                      <a:pt x="9" y="88"/>
                    </a:lnTo>
                    <a:lnTo>
                      <a:pt x="9" y="84"/>
                    </a:lnTo>
                    <a:lnTo>
                      <a:pt x="11" y="79"/>
                    </a:lnTo>
                    <a:lnTo>
                      <a:pt x="11" y="74"/>
                    </a:lnTo>
                    <a:lnTo>
                      <a:pt x="11" y="68"/>
                    </a:lnTo>
                    <a:lnTo>
                      <a:pt x="11" y="64"/>
                    </a:lnTo>
                    <a:lnTo>
                      <a:pt x="12" y="59"/>
                    </a:lnTo>
                    <a:lnTo>
                      <a:pt x="12" y="54"/>
                    </a:lnTo>
                    <a:lnTo>
                      <a:pt x="12" y="52"/>
                    </a:lnTo>
                    <a:lnTo>
                      <a:pt x="12" y="44"/>
                    </a:lnTo>
                    <a:lnTo>
                      <a:pt x="13" y="40"/>
                    </a:lnTo>
                    <a:lnTo>
                      <a:pt x="13" y="35"/>
                    </a:lnTo>
                    <a:lnTo>
                      <a:pt x="13" y="28"/>
                    </a:lnTo>
                    <a:lnTo>
                      <a:pt x="13" y="22"/>
                    </a:lnTo>
                    <a:lnTo>
                      <a:pt x="15" y="15"/>
                    </a:lnTo>
                    <a:lnTo>
                      <a:pt x="15" y="10"/>
                    </a:lnTo>
                    <a:lnTo>
                      <a:pt x="15" y="6"/>
                    </a:lnTo>
                    <a:lnTo>
                      <a:pt x="16" y="2"/>
                    </a:lnTo>
                    <a:lnTo>
                      <a:pt x="16" y="0"/>
                    </a:lnTo>
                    <a:lnTo>
                      <a:pt x="17" y="3"/>
                    </a:lnTo>
                    <a:lnTo>
                      <a:pt x="17" y="7"/>
                    </a:lnTo>
                    <a:lnTo>
                      <a:pt x="19" y="12"/>
                    </a:lnTo>
                    <a:lnTo>
                      <a:pt x="19" y="22"/>
                    </a:lnTo>
                    <a:lnTo>
                      <a:pt x="20" y="32"/>
                    </a:lnTo>
                    <a:lnTo>
                      <a:pt x="20" y="42"/>
                    </a:lnTo>
                    <a:lnTo>
                      <a:pt x="21" y="54"/>
                    </a:lnTo>
                    <a:lnTo>
                      <a:pt x="21" y="63"/>
                    </a:lnTo>
                    <a:lnTo>
                      <a:pt x="21" y="71"/>
                    </a:lnTo>
                    <a:lnTo>
                      <a:pt x="21" y="79"/>
                    </a:lnTo>
                    <a:lnTo>
                      <a:pt x="23" y="84"/>
                    </a:lnTo>
                    <a:lnTo>
                      <a:pt x="23" y="87"/>
                    </a:lnTo>
                    <a:lnTo>
                      <a:pt x="24" y="90"/>
                    </a:lnTo>
                    <a:lnTo>
                      <a:pt x="24" y="91"/>
                    </a:lnTo>
                    <a:lnTo>
                      <a:pt x="24" y="91"/>
                    </a:lnTo>
                    <a:lnTo>
                      <a:pt x="24" y="90"/>
                    </a:lnTo>
                    <a:lnTo>
                      <a:pt x="25" y="88"/>
                    </a:lnTo>
                    <a:lnTo>
                      <a:pt x="25" y="86"/>
                    </a:lnTo>
                    <a:lnTo>
                      <a:pt x="25" y="83"/>
                    </a:lnTo>
                    <a:lnTo>
                      <a:pt x="25" y="79"/>
                    </a:lnTo>
                    <a:lnTo>
                      <a:pt x="27" y="75"/>
                    </a:lnTo>
                    <a:lnTo>
                      <a:pt x="27" y="70"/>
                    </a:lnTo>
                    <a:lnTo>
                      <a:pt x="27" y="63"/>
                    </a:lnTo>
                    <a:lnTo>
                      <a:pt x="28" y="55"/>
                    </a:lnTo>
                    <a:lnTo>
                      <a:pt x="28" y="46"/>
                    </a:lnTo>
                    <a:lnTo>
                      <a:pt x="29" y="35"/>
                    </a:lnTo>
                    <a:lnTo>
                      <a:pt x="29" y="26"/>
                    </a:lnTo>
                    <a:lnTo>
                      <a:pt x="29" y="16"/>
                    </a:lnTo>
                    <a:lnTo>
                      <a:pt x="31" y="10"/>
                    </a:lnTo>
                    <a:lnTo>
                      <a:pt x="31" y="4"/>
                    </a:lnTo>
                    <a:lnTo>
                      <a:pt x="32" y="2"/>
                    </a:lnTo>
                    <a:lnTo>
                      <a:pt x="32" y="2"/>
                    </a:lnTo>
                    <a:lnTo>
                      <a:pt x="33" y="4"/>
                    </a:lnTo>
                    <a:lnTo>
                      <a:pt x="33" y="8"/>
                    </a:lnTo>
                    <a:lnTo>
                      <a:pt x="35" y="15"/>
                    </a:lnTo>
                    <a:lnTo>
                      <a:pt x="35" y="23"/>
                    </a:lnTo>
                    <a:lnTo>
                      <a:pt x="35" y="32"/>
                    </a:lnTo>
                    <a:lnTo>
                      <a:pt x="36" y="40"/>
                    </a:lnTo>
                    <a:lnTo>
                      <a:pt x="36" y="48"/>
                    </a:lnTo>
                    <a:lnTo>
                      <a:pt x="36" y="55"/>
                    </a:lnTo>
                    <a:lnTo>
                      <a:pt x="36" y="60"/>
                    </a:lnTo>
                    <a:lnTo>
                      <a:pt x="37" y="66"/>
                    </a:lnTo>
                    <a:lnTo>
                      <a:pt x="37" y="72"/>
                    </a:lnTo>
                    <a:lnTo>
                      <a:pt x="37" y="74"/>
                    </a:lnTo>
                    <a:lnTo>
                      <a:pt x="37" y="79"/>
                    </a:lnTo>
                    <a:lnTo>
                      <a:pt x="39" y="83"/>
                    </a:lnTo>
                    <a:lnTo>
                      <a:pt x="39" y="86"/>
                    </a:lnTo>
                    <a:lnTo>
                      <a:pt x="39" y="87"/>
                    </a:lnTo>
                    <a:lnTo>
                      <a:pt x="40" y="88"/>
                    </a:lnTo>
                    <a:lnTo>
                      <a:pt x="40" y="88"/>
                    </a:lnTo>
                    <a:lnTo>
                      <a:pt x="40" y="87"/>
                    </a:lnTo>
                    <a:lnTo>
                      <a:pt x="41" y="84"/>
                    </a:lnTo>
                    <a:lnTo>
                      <a:pt x="41" y="79"/>
                    </a:lnTo>
                    <a:lnTo>
                      <a:pt x="43" y="72"/>
                    </a:lnTo>
                    <a:lnTo>
                      <a:pt x="43" y="63"/>
                    </a:lnTo>
                    <a:lnTo>
                      <a:pt x="44" y="54"/>
                    </a:lnTo>
                    <a:lnTo>
                      <a:pt x="44" y="4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0" name="Freeform 5436"/>
              <p:cNvSpPr>
                <a:spLocks/>
              </p:cNvSpPr>
              <p:nvPr/>
            </p:nvSpPr>
            <p:spPr bwMode="auto">
              <a:xfrm>
                <a:off x="4362" y="3240"/>
                <a:ext cx="22" cy="43"/>
              </a:xfrm>
              <a:custGeom>
                <a:avLst/>
                <a:gdLst>
                  <a:gd name="T0" fmla="*/ 0 w 44"/>
                  <a:gd name="T1" fmla="*/ 30 h 85"/>
                  <a:gd name="T2" fmla="*/ 1 w 44"/>
                  <a:gd name="T3" fmla="*/ 12 h 85"/>
                  <a:gd name="T4" fmla="*/ 3 w 44"/>
                  <a:gd name="T5" fmla="*/ 1 h 85"/>
                  <a:gd name="T6" fmla="*/ 4 w 44"/>
                  <a:gd name="T7" fmla="*/ 0 h 85"/>
                  <a:gd name="T8" fmla="*/ 5 w 44"/>
                  <a:gd name="T9" fmla="*/ 4 h 85"/>
                  <a:gd name="T10" fmla="*/ 5 w 44"/>
                  <a:gd name="T11" fmla="*/ 12 h 85"/>
                  <a:gd name="T12" fmla="*/ 7 w 44"/>
                  <a:gd name="T13" fmla="*/ 20 h 85"/>
                  <a:gd name="T14" fmla="*/ 7 w 44"/>
                  <a:gd name="T15" fmla="*/ 30 h 85"/>
                  <a:gd name="T16" fmla="*/ 7 w 44"/>
                  <a:gd name="T17" fmla="*/ 42 h 85"/>
                  <a:gd name="T18" fmla="*/ 8 w 44"/>
                  <a:gd name="T19" fmla="*/ 54 h 85"/>
                  <a:gd name="T20" fmla="*/ 9 w 44"/>
                  <a:gd name="T21" fmla="*/ 69 h 85"/>
                  <a:gd name="T22" fmla="*/ 11 w 44"/>
                  <a:gd name="T23" fmla="*/ 81 h 85"/>
                  <a:gd name="T24" fmla="*/ 12 w 44"/>
                  <a:gd name="T25" fmla="*/ 85 h 85"/>
                  <a:gd name="T26" fmla="*/ 13 w 44"/>
                  <a:gd name="T27" fmla="*/ 80 h 85"/>
                  <a:gd name="T28" fmla="*/ 15 w 44"/>
                  <a:gd name="T29" fmla="*/ 65 h 85"/>
                  <a:gd name="T30" fmla="*/ 15 w 44"/>
                  <a:gd name="T31" fmla="*/ 46 h 85"/>
                  <a:gd name="T32" fmla="*/ 16 w 44"/>
                  <a:gd name="T33" fmla="*/ 28 h 85"/>
                  <a:gd name="T34" fmla="*/ 17 w 44"/>
                  <a:gd name="T35" fmla="*/ 13 h 85"/>
                  <a:gd name="T36" fmla="*/ 19 w 44"/>
                  <a:gd name="T37" fmla="*/ 4 h 85"/>
                  <a:gd name="T38" fmla="*/ 19 w 44"/>
                  <a:gd name="T39" fmla="*/ 1 h 85"/>
                  <a:gd name="T40" fmla="*/ 20 w 44"/>
                  <a:gd name="T41" fmla="*/ 0 h 85"/>
                  <a:gd name="T42" fmla="*/ 20 w 44"/>
                  <a:gd name="T43" fmla="*/ 1 h 85"/>
                  <a:gd name="T44" fmla="*/ 21 w 44"/>
                  <a:gd name="T45" fmla="*/ 4 h 85"/>
                  <a:gd name="T46" fmla="*/ 21 w 44"/>
                  <a:gd name="T47" fmla="*/ 10 h 85"/>
                  <a:gd name="T48" fmla="*/ 21 w 44"/>
                  <a:gd name="T49" fmla="*/ 24 h 85"/>
                  <a:gd name="T50" fmla="*/ 23 w 44"/>
                  <a:gd name="T51" fmla="*/ 40 h 85"/>
                  <a:gd name="T52" fmla="*/ 24 w 44"/>
                  <a:gd name="T53" fmla="*/ 60 h 85"/>
                  <a:gd name="T54" fmla="*/ 25 w 44"/>
                  <a:gd name="T55" fmla="*/ 76 h 85"/>
                  <a:gd name="T56" fmla="*/ 27 w 44"/>
                  <a:gd name="T57" fmla="*/ 84 h 85"/>
                  <a:gd name="T58" fmla="*/ 28 w 44"/>
                  <a:gd name="T59" fmla="*/ 81 h 85"/>
                  <a:gd name="T60" fmla="*/ 29 w 44"/>
                  <a:gd name="T61" fmla="*/ 70 h 85"/>
                  <a:gd name="T62" fmla="*/ 31 w 44"/>
                  <a:gd name="T63" fmla="*/ 57 h 85"/>
                  <a:gd name="T64" fmla="*/ 31 w 44"/>
                  <a:gd name="T65" fmla="*/ 42 h 85"/>
                  <a:gd name="T66" fmla="*/ 32 w 44"/>
                  <a:gd name="T67" fmla="*/ 28 h 85"/>
                  <a:gd name="T68" fmla="*/ 32 w 44"/>
                  <a:gd name="T69" fmla="*/ 18 h 85"/>
                  <a:gd name="T70" fmla="*/ 33 w 44"/>
                  <a:gd name="T71" fmla="*/ 13 h 85"/>
                  <a:gd name="T72" fmla="*/ 33 w 44"/>
                  <a:gd name="T73" fmla="*/ 5 h 85"/>
                  <a:gd name="T74" fmla="*/ 35 w 44"/>
                  <a:gd name="T75" fmla="*/ 1 h 85"/>
                  <a:gd name="T76" fmla="*/ 36 w 44"/>
                  <a:gd name="T77" fmla="*/ 0 h 85"/>
                  <a:gd name="T78" fmla="*/ 36 w 44"/>
                  <a:gd name="T79" fmla="*/ 8 h 85"/>
                  <a:gd name="T80" fmla="*/ 37 w 44"/>
                  <a:gd name="T81" fmla="*/ 22 h 85"/>
                  <a:gd name="T82" fmla="*/ 39 w 44"/>
                  <a:gd name="T83" fmla="*/ 42 h 85"/>
                  <a:gd name="T84" fmla="*/ 40 w 44"/>
                  <a:gd name="T85" fmla="*/ 62 h 85"/>
                  <a:gd name="T86" fmla="*/ 41 w 44"/>
                  <a:gd name="T87" fmla="*/ 76 h 85"/>
                  <a:gd name="T88" fmla="*/ 43 w 44"/>
                  <a:gd name="T89" fmla="*/ 81 h 85"/>
                  <a:gd name="T90" fmla="*/ 44 w 44"/>
                  <a:gd name="T91" fmla="*/ 81 h 85"/>
                  <a:gd name="T92" fmla="*/ 44 w 44"/>
                  <a:gd name="T93" fmla="*/ 7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85">
                    <a:moveTo>
                      <a:pt x="0" y="40"/>
                    </a:moveTo>
                    <a:lnTo>
                      <a:pt x="0" y="30"/>
                    </a:lnTo>
                    <a:lnTo>
                      <a:pt x="1" y="20"/>
                    </a:lnTo>
                    <a:lnTo>
                      <a:pt x="1" y="12"/>
                    </a:lnTo>
                    <a:lnTo>
                      <a:pt x="3" y="5"/>
                    </a:lnTo>
                    <a:lnTo>
                      <a:pt x="3" y="1"/>
                    </a:lnTo>
                    <a:lnTo>
                      <a:pt x="4" y="0"/>
                    </a:lnTo>
                    <a:lnTo>
                      <a:pt x="4" y="0"/>
                    </a:lnTo>
                    <a:lnTo>
                      <a:pt x="4" y="1"/>
                    </a:lnTo>
                    <a:lnTo>
                      <a:pt x="5" y="4"/>
                    </a:lnTo>
                    <a:lnTo>
                      <a:pt x="5" y="9"/>
                    </a:lnTo>
                    <a:lnTo>
                      <a:pt x="5" y="12"/>
                    </a:lnTo>
                    <a:lnTo>
                      <a:pt x="7" y="17"/>
                    </a:lnTo>
                    <a:lnTo>
                      <a:pt x="7" y="20"/>
                    </a:lnTo>
                    <a:lnTo>
                      <a:pt x="7" y="22"/>
                    </a:lnTo>
                    <a:lnTo>
                      <a:pt x="7" y="30"/>
                    </a:lnTo>
                    <a:lnTo>
                      <a:pt x="7" y="33"/>
                    </a:lnTo>
                    <a:lnTo>
                      <a:pt x="7" y="42"/>
                    </a:lnTo>
                    <a:lnTo>
                      <a:pt x="8" y="48"/>
                    </a:lnTo>
                    <a:lnTo>
                      <a:pt x="8" y="54"/>
                    </a:lnTo>
                    <a:lnTo>
                      <a:pt x="8" y="62"/>
                    </a:lnTo>
                    <a:lnTo>
                      <a:pt x="9" y="69"/>
                    </a:lnTo>
                    <a:lnTo>
                      <a:pt x="9" y="76"/>
                    </a:lnTo>
                    <a:lnTo>
                      <a:pt x="11" y="81"/>
                    </a:lnTo>
                    <a:lnTo>
                      <a:pt x="11" y="84"/>
                    </a:lnTo>
                    <a:lnTo>
                      <a:pt x="12" y="85"/>
                    </a:lnTo>
                    <a:lnTo>
                      <a:pt x="12" y="84"/>
                    </a:lnTo>
                    <a:lnTo>
                      <a:pt x="13" y="80"/>
                    </a:lnTo>
                    <a:lnTo>
                      <a:pt x="13" y="74"/>
                    </a:lnTo>
                    <a:lnTo>
                      <a:pt x="15" y="65"/>
                    </a:lnTo>
                    <a:lnTo>
                      <a:pt x="15" y="56"/>
                    </a:lnTo>
                    <a:lnTo>
                      <a:pt x="15" y="46"/>
                    </a:lnTo>
                    <a:lnTo>
                      <a:pt x="16" y="37"/>
                    </a:lnTo>
                    <a:lnTo>
                      <a:pt x="16" y="28"/>
                    </a:lnTo>
                    <a:lnTo>
                      <a:pt x="17" y="20"/>
                    </a:lnTo>
                    <a:lnTo>
                      <a:pt x="17" y="13"/>
                    </a:lnTo>
                    <a:lnTo>
                      <a:pt x="17" y="8"/>
                    </a:lnTo>
                    <a:lnTo>
                      <a:pt x="19" y="4"/>
                    </a:lnTo>
                    <a:lnTo>
                      <a:pt x="19" y="2"/>
                    </a:lnTo>
                    <a:lnTo>
                      <a:pt x="19" y="1"/>
                    </a:lnTo>
                    <a:lnTo>
                      <a:pt x="19" y="0"/>
                    </a:lnTo>
                    <a:lnTo>
                      <a:pt x="20" y="0"/>
                    </a:lnTo>
                    <a:lnTo>
                      <a:pt x="20" y="0"/>
                    </a:lnTo>
                    <a:lnTo>
                      <a:pt x="20" y="1"/>
                    </a:lnTo>
                    <a:lnTo>
                      <a:pt x="20" y="2"/>
                    </a:lnTo>
                    <a:lnTo>
                      <a:pt x="21" y="4"/>
                    </a:lnTo>
                    <a:lnTo>
                      <a:pt x="21" y="6"/>
                    </a:lnTo>
                    <a:lnTo>
                      <a:pt x="21" y="10"/>
                    </a:lnTo>
                    <a:lnTo>
                      <a:pt x="21" y="16"/>
                    </a:lnTo>
                    <a:lnTo>
                      <a:pt x="21" y="24"/>
                    </a:lnTo>
                    <a:lnTo>
                      <a:pt x="23" y="32"/>
                    </a:lnTo>
                    <a:lnTo>
                      <a:pt x="23" y="40"/>
                    </a:lnTo>
                    <a:lnTo>
                      <a:pt x="24" y="50"/>
                    </a:lnTo>
                    <a:lnTo>
                      <a:pt x="24" y="60"/>
                    </a:lnTo>
                    <a:lnTo>
                      <a:pt x="25" y="68"/>
                    </a:lnTo>
                    <a:lnTo>
                      <a:pt x="25" y="76"/>
                    </a:lnTo>
                    <a:lnTo>
                      <a:pt x="27" y="80"/>
                    </a:lnTo>
                    <a:lnTo>
                      <a:pt x="27" y="84"/>
                    </a:lnTo>
                    <a:lnTo>
                      <a:pt x="28" y="84"/>
                    </a:lnTo>
                    <a:lnTo>
                      <a:pt x="28" y="81"/>
                    </a:lnTo>
                    <a:lnTo>
                      <a:pt x="29" y="77"/>
                    </a:lnTo>
                    <a:lnTo>
                      <a:pt x="29" y="70"/>
                    </a:lnTo>
                    <a:lnTo>
                      <a:pt x="29" y="64"/>
                    </a:lnTo>
                    <a:lnTo>
                      <a:pt x="31" y="57"/>
                    </a:lnTo>
                    <a:lnTo>
                      <a:pt x="31" y="49"/>
                    </a:lnTo>
                    <a:lnTo>
                      <a:pt x="31" y="42"/>
                    </a:lnTo>
                    <a:lnTo>
                      <a:pt x="32" y="37"/>
                    </a:lnTo>
                    <a:lnTo>
                      <a:pt x="32" y="28"/>
                    </a:lnTo>
                    <a:lnTo>
                      <a:pt x="32" y="25"/>
                    </a:lnTo>
                    <a:lnTo>
                      <a:pt x="32" y="18"/>
                    </a:lnTo>
                    <a:lnTo>
                      <a:pt x="33" y="16"/>
                    </a:lnTo>
                    <a:lnTo>
                      <a:pt x="33" y="13"/>
                    </a:lnTo>
                    <a:lnTo>
                      <a:pt x="33" y="9"/>
                    </a:lnTo>
                    <a:lnTo>
                      <a:pt x="33" y="5"/>
                    </a:lnTo>
                    <a:lnTo>
                      <a:pt x="35" y="2"/>
                    </a:lnTo>
                    <a:lnTo>
                      <a:pt x="35" y="1"/>
                    </a:lnTo>
                    <a:lnTo>
                      <a:pt x="35" y="0"/>
                    </a:lnTo>
                    <a:lnTo>
                      <a:pt x="36" y="0"/>
                    </a:lnTo>
                    <a:lnTo>
                      <a:pt x="36" y="4"/>
                    </a:lnTo>
                    <a:lnTo>
                      <a:pt x="36" y="8"/>
                    </a:lnTo>
                    <a:lnTo>
                      <a:pt x="37" y="14"/>
                    </a:lnTo>
                    <a:lnTo>
                      <a:pt x="37" y="22"/>
                    </a:lnTo>
                    <a:lnTo>
                      <a:pt x="39" y="33"/>
                    </a:lnTo>
                    <a:lnTo>
                      <a:pt x="39" y="42"/>
                    </a:lnTo>
                    <a:lnTo>
                      <a:pt x="40" y="53"/>
                    </a:lnTo>
                    <a:lnTo>
                      <a:pt x="40" y="62"/>
                    </a:lnTo>
                    <a:lnTo>
                      <a:pt x="41" y="69"/>
                    </a:lnTo>
                    <a:lnTo>
                      <a:pt x="41" y="76"/>
                    </a:lnTo>
                    <a:lnTo>
                      <a:pt x="43" y="80"/>
                    </a:lnTo>
                    <a:lnTo>
                      <a:pt x="43" y="81"/>
                    </a:lnTo>
                    <a:lnTo>
                      <a:pt x="44" y="81"/>
                    </a:lnTo>
                    <a:lnTo>
                      <a:pt x="44" y="81"/>
                    </a:lnTo>
                    <a:lnTo>
                      <a:pt x="44" y="78"/>
                    </a:lnTo>
                    <a:lnTo>
                      <a:pt x="44" y="76"/>
                    </a:lnTo>
                    <a:lnTo>
                      <a:pt x="44" y="7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1" name="Freeform 5437"/>
              <p:cNvSpPr>
                <a:spLocks/>
              </p:cNvSpPr>
              <p:nvPr/>
            </p:nvSpPr>
            <p:spPr bwMode="auto">
              <a:xfrm>
                <a:off x="4384" y="3240"/>
                <a:ext cx="20" cy="40"/>
              </a:xfrm>
              <a:custGeom>
                <a:avLst/>
                <a:gdLst>
                  <a:gd name="T0" fmla="*/ 1 w 42"/>
                  <a:gd name="T1" fmla="*/ 70 h 80"/>
                  <a:gd name="T2" fmla="*/ 1 w 42"/>
                  <a:gd name="T3" fmla="*/ 62 h 80"/>
                  <a:gd name="T4" fmla="*/ 3 w 42"/>
                  <a:gd name="T5" fmla="*/ 50 h 80"/>
                  <a:gd name="T6" fmla="*/ 4 w 42"/>
                  <a:gd name="T7" fmla="*/ 32 h 80"/>
                  <a:gd name="T8" fmla="*/ 4 w 42"/>
                  <a:gd name="T9" fmla="*/ 17 h 80"/>
                  <a:gd name="T10" fmla="*/ 5 w 42"/>
                  <a:gd name="T11" fmla="*/ 4 h 80"/>
                  <a:gd name="T12" fmla="*/ 7 w 42"/>
                  <a:gd name="T13" fmla="*/ 0 h 80"/>
                  <a:gd name="T14" fmla="*/ 8 w 42"/>
                  <a:gd name="T15" fmla="*/ 4 h 80"/>
                  <a:gd name="T16" fmla="*/ 9 w 42"/>
                  <a:gd name="T17" fmla="*/ 17 h 80"/>
                  <a:gd name="T18" fmla="*/ 11 w 42"/>
                  <a:gd name="T19" fmla="*/ 34 h 80"/>
                  <a:gd name="T20" fmla="*/ 12 w 42"/>
                  <a:gd name="T21" fmla="*/ 52 h 80"/>
                  <a:gd name="T22" fmla="*/ 13 w 42"/>
                  <a:gd name="T23" fmla="*/ 65 h 80"/>
                  <a:gd name="T24" fmla="*/ 13 w 42"/>
                  <a:gd name="T25" fmla="*/ 73 h 80"/>
                  <a:gd name="T26" fmla="*/ 15 w 42"/>
                  <a:gd name="T27" fmla="*/ 77 h 80"/>
                  <a:gd name="T28" fmla="*/ 15 w 42"/>
                  <a:gd name="T29" fmla="*/ 80 h 80"/>
                  <a:gd name="T30" fmla="*/ 15 w 42"/>
                  <a:gd name="T31" fmla="*/ 80 h 80"/>
                  <a:gd name="T32" fmla="*/ 16 w 42"/>
                  <a:gd name="T33" fmla="*/ 76 h 80"/>
                  <a:gd name="T34" fmla="*/ 17 w 42"/>
                  <a:gd name="T35" fmla="*/ 66 h 80"/>
                  <a:gd name="T36" fmla="*/ 17 w 42"/>
                  <a:gd name="T37" fmla="*/ 52 h 80"/>
                  <a:gd name="T38" fmla="*/ 19 w 42"/>
                  <a:gd name="T39" fmla="*/ 33 h 80"/>
                  <a:gd name="T40" fmla="*/ 20 w 42"/>
                  <a:gd name="T41" fmla="*/ 14 h 80"/>
                  <a:gd name="T42" fmla="*/ 21 w 42"/>
                  <a:gd name="T43" fmla="*/ 4 h 80"/>
                  <a:gd name="T44" fmla="*/ 23 w 42"/>
                  <a:gd name="T45" fmla="*/ 0 h 80"/>
                  <a:gd name="T46" fmla="*/ 24 w 42"/>
                  <a:gd name="T47" fmla="*/ 5 h 80"/>
                  <a:gd name="T48" fmla="*/ 25 w 42"/>
                  <a:gd name="T49" fmla="*/ 16 h 80"/>
                  <a:gd name="T50" fmla="*/ 25 w 42"/>
                  <a:gd name="T51" fmla="*/ 28 h 80"/>
                  <a:gd name="T52" fmla="*/ 27 w 42"/>
                  <a:gd name="T53" fmla="*/ 37 h 80"/>
                  <a:gd name="T54" fmla="*/ 27 w 42"/>
                  <a:gd name="T55" fmla="*/ 48 h 80"/>
                  <a:gd name="T56" fmla="*/ 28 w 42"/>
                  <a:gd name="T57" fmla="*/ 54 h 80"/>
                  <a:gd name="T58" fmla="*/ 28 w 42"/>
                  <a:gd name="T59" fmla="*/ 62 h 80"/>
                  <a:gd name="T60" fmla="*/ 29 w 42"/>
                  <a:gd name="T61" fmla="*/ 70 h 80"/>
                  <a:gd name="T62" fmla="*/ 29 w 42"/>
                  <a:gd name="T63" fmla="*/ 77 h 80"/>
                  <a:gd name="T64" fmla="*/ 31 w 42"/>
                  <a:gd name="T65" fmla="*/ 77 h 80"/>
                  <a:gd name="T66" fmla="*/ 32 w 42"/>
                  <a:gd name="T67" fmla="*/ 70 h 80"/>
                  <a:gd name="T68" fmla="*/ 34 w 42"/>
                  <a:gd name="T69" fmla="*/ 56 h 80"/>
                  <a:gd name="T70" fmla="*/ 35 w 42"/>
                  <a:gd name="T71" fmla="*/ 37 h 80"/>
                  <a:gd name="T72" fmla="*/ 36 w 42"/>
                  <a:gd name="T73" fmla="*/ 20 h 80"/>
                  <a:gd name="T74" fmla="*/ 36 w 42"/>
                  <a:gd name="T75" fmla="*/ 6 h 80"/>
                  <a:gd name="T76" fmla="*/ 38 w 42"/>
                  <a:gd name="T77" fmla="*/ 1 h 80"/>
                  <a:gd name="T78" fmla="*/ 39 w 42"/>
                  <a:gd name="T79" fmla="*/ 0 h 80"/>
                  <a:gd name="T80" fmla="*/ 39 w 42"/>
                  <a:gd name="T81" fmla="*/ 2 h 80"/>
                  <a:gd name="T82" fmla="*/ 40 w 42"/>
                  <a:gd name="T83" fmla="*/ 6 h 80"/>
                  <a:gd name="T84" fmla="*/ 40 w 42"/>
                  <a:gd name="T85" fmla="*/ 12 h 80"/>
                  <a:gd name="T86" fmla="*/ 42 w 42"/>
                  <a:gd name="T87"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80">
                    <a:moveTo>
                      <a:pt x="0" y="73"/>
                    </a:moveTo>
                    <a:lnTo>
                      <a:pt x="1" y="70"/>
                    </a:lnTo>
                    <a:lnTo>
                      <a:pt x="1" y="64"/>
                    </a:lnTo>
                    <a:lnTo>
                      <a:pt x="1" y="62"/>
                    </a:lnTo>
                    <a:lnTo>
                      <a:pt x="1" y="56"/>
                    </a:lnTo>
                    <a:lnTo>
                      <a:pt x="3" y="50"/>
                    </a:lnTo>
                    <a:lnTo>
                      <a:pt x="3" y="45"/>
                    </a:lnTo>
                    <a:lnTo>
                      <a:pt x="4" y="32"/>
                    </a:lnTo>
                    <a:lnTo>
                      <a:pt x="4" y="24"/>
                    </a:lnTo>
                    <a:lnTo>
                      <a:pt x="4" y="17"/>
                    </a:lnTo>
                    <a:lnTo>
                      <a:pt x="5" y="10"/>
                    </a:lnTo>
                    <a:lnTo>
                      <a:pt x="5" y="4"/>
                    </a:lnTo>
                    <a:lnTo>
                      <a:pt x="7" y="1"/>
                    </a:lnTo>
                    <a:lnTo>
                      <a:pt x="7" y="0"/>
                    </a:lnTo>
                    <a:lnTo>
                      <a:pt x="7" y="1"/>
                    </a:lnTo>
                    <a:lnTo>
                      <a:pt x="8" y="4"/>
                    </a:lnTo>
                    <a:lnTo>
                      <a:pt x="8" y="10"/>
                    </a:lnTo>
                    <a:lnTo>
                      <a:pt x="9" y="17"/>
                    </a:lnTo>
                    <a:lnTo>
                      <a:pt x="9" y="25"/>
                    </a:lnTo>
                    <a:lnTo>
                      <a:pt x="11" y="34"/>
                    </a:lnTo>
                    <a:lnTo>
                      <a:pt x="11" y="44"/>
                    </a:lnTo>
                    <a:lnTo>
                      <a:pt x="12" y="52"/>
                    </a:lnTo>
                    <a:lnTo>
                      <a:pt x="12" y="58"/>
                    </a:lnTo>
                    <a:lnTo>
                      <a:pt x="13" y="65"/>
                    </a:lnTo>
                    <a:lnTo>
                      <a:pt x="13" y="69"/>
                    </a:lnTo>
                    <a:lnTo>
                      <a:pt x="13" y="73"/>
                    </a:lnTo>
                    <a:lnTo>
                      <a:pt x="13" y="76"/>
                    </a:lnTo>
                    <a:lnTo>
                      <a:pt x="15" y="77"/>
                    </a:lnTo>
                    <a:lnTo>
                      <a:pt x="15" y="80"/>
                    </a:lnTo>
                    <a:lnTo>
                      <a:pt x="15" y="80"/>
                    </a:lnTo>
                    <a:lnTo>
                      <a:pt x="15" y="80"/>
                    </a:lnTo>
                    <a:lnTo>
                      <a:pt x="15" y="80"/>
                    </a:lnTo>
                    <a:lnTo>
                      <a:pt x="15" y="77"/>
                    </a:lnTo>
                    <a:lnTo>
                      <a:pt x="16" y="76"/>
                    </a:lnTo>
                    <a:lnTo>
                      <a:pt x="16" y="72"/>
                    </a:lnTo>
                    <a:lnTo>
                      <a:pt x="17" y="66"/>
                    </a:lnTo>
                    <a:lnTo>
                      <a:pt x="17" y="60"/>
                    </a:lnTo>
                    <a:lnTo>
                      <a:pt x="17" y="52"/>
                    </a:lnTo>
                    <a:lnTo>
                      <a:pt x="19" y="42"/>
                    </a:lnTo>
                    <a:lnTo>
                      <a:pt x="19" y="33"/>
                    </a:lnTo>
                    <a:lnTo>
                      <a:pt x="20" y="24"/>
                    </a:lnTo>
                    <a:lnTo>
                      <a:pt x="20" y="14"/>
                    </a:lnTo>
                    <a:lnTo>
                      <a:pt x="21" y="8"/>
                    </a:lnTo>
                    <a:lnTo>
                      <a:pt x="21" y="4"/>
                    </a:lnTo>
                    <a:lnTo>
                      <a:pt x="21" y="0"/>
                    </a:lnTo>
                    <a:lnTo>
                      <a:pt x="23" y="0"/>
                    </a:lnTo>
                    <a:lnTo>
                      <a:pt x="23" y="1"/>
                    </a:lnTo>
                    <a:lnTo>
                      <a:pt x="24" y="5"/>
                    </a:lnTo>
                    <a:lnTo>
                      <a:pt x="24" y="10"/>
                    </a:lnTo>
                    <a:lnTo>
                      <a:pt x="25" y="16"/>
                    </a:lnTo>
                    <a:lnTo>
                      <a:pt x="25" y="21"/>
                    </a:lnTo>
                    <a:lnTo>
                      <a:pt x="25" y="28"/>
                    </a:lnTo>
                    <a:lnTo>
                      <a:pt x="27" y="33"/>
                    </a:lnTo>
                    <a:lnTo>
                      <a:pt x="27" y="37"/>
                    </a:lnTo>
                    <a:lnTo>
                      <a:pt x="27" y="41"/>
                    </a:lnTo>
                    <a:lnTo>
                      <a:pt x="27" y="48"/>
                    </a:lnTo>
                    <a:lnTo>
                      <a:pt x="28" y="49"/>
                    </a:lnTo>
                    <a:lnTo>
                      <a:pt x="28" y="54"/>
                    </a:lnTo>
                    <a:lnTo>
                      <a:pt x="28" y="57"/>
                    </a:lnTo>
                    <a:lnTo>
                      <a:pt x="28" y="62"/>
                    </a:lnTo>
                    <a:lnTo>
                      <a:pt x="29" y="66"/>
                    </a:lnTo>
                    <a:lnTo>
                      <a:pt x="29" y="70"/>
                    </a:lnTo>
                    <a:lnTo>
                      <a:pt x="29" y="74"/>
                    </a:lnTo>
                    <a:lnTo>
                      <a:pt x="29" y="77"/>
                    </a:lnTo>
                    <a:lnTo>
                      <a:pt x="31" y="78"/>
                    </a:lnTo>
                    <a:lnTo>
                      <a:pt x="31" y="77"/>
                    </a:lnTo>
                    <a:lnTo>
                      <a:pt x="31" y="76"/>
                    </a:lnTo>
                    <a:lnTo>
                      <a:pt x="32" y="70"/>
                    </a:lnTo>
                    <a:lnTo>
                      <a:pt x="32" y="64"/>
                    </a:lnTo>
                    <a:lnTo>
                      <a:pt x="34" y="56"/>
                    </a:lnTo>
                    <a:lnTo>
                      <a:pt x="35" y="48"/>
                    </a:lnTo>
                    <a:lnTo>
                      <a:pt x="35" y="37"/>
                    </a:lnTo>
                    <a:lnTo>
                      <a:pt x="36" y="28"/>
                    </a:lnTo>
                    <a:lnTo>
                      <a:pt x="36" y="20"/>
                    </a:lnTo>
                    <a:lnTo>
                      <a:pt x="36" y="12"/>
                    </a:lnTo>
                    <a:lnTo>
                      <a:pt x="36" y="6"/>
                    </a:lnTo>
                    <a:lnTo>
                      <a:pt x="38" y="2"/>
                    </a:lnTo>
                    <a:lnTo>
                      <a:pt x="38" y="1"/>
                    </a:lnTo>
                    <a:lnTo>
                      <a:pt x="39" y="0"/>
                    </a:lnTo>
                    <a:lnTo>
                      <a:pt x="39" y="0"/>
                    </a:lnTo>
                    <a:lnTo>
                      <a:pt x="39" y="1"/>
                    </a:lnTo>
                    <a:lnTo>
                      <a:pt x="39" y="2"/>
                    </a:lnTo>
                    <a:lnTo>
                      <a:pt x="40" y="4"/>
                    </a:lnTo>
                    <a:lnTo>
                      <a:pt x="40" y="6"/>
                    </a:lnTo>
                    <a:lnTo>
                      <a:pt x="40" y="8"/>
                    </a:lnTo>
                    <a:lnTo>
                      <a:pt x="40" y="12"/>
                    </a:lnTo>
                    <a:lnTo>
                      <a:pt x="42" y="16"/>
                    </a:lnTo>
                    <a:lnTo>
                      <a:pt x="42" y="18"/>
                    </a:lnTo>
                    <a:lnTo>
                      <a:pt x="42" y="2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2" name="Freeform 5438"/>
              <p:cNvSpPr>
                <a:spLocks/>
              </p:cNvSpPr>
              <p:nvPr/>
            </p:nvSpPr>
            <p:spPr bwMode="auto">
              <a:xfrm>
                <a:off x="4404" y="3240"/>
                <a:ext cx="23" cy="39"/>
              </a:xfrm>
              <a:custGeom>
                <a:avLst/>
                <a:gdLst>
                  <a:gd name="T0" fmla="*/ 0 w 45"/>
                  <a:gd name="T1" fmla="*/ 30 h 77"/>
                  <a:gd name="T2" fmla="*/ 1 w 45"/>
                  <a:gd name="T3" fmla="*/ 44 h 77"/>
                  <a:gd name="T4" fmla="*/ 2 w 45"/>
                  <a:gd name="T5" fmla="*/ 60 h 77"/>
                  <a:gd name="T6" fmla="*/ 4 w 45"/>
                  <a:gd name="T7" fmla="*/ 72 h 77"/>
                  <a:gd name="T8" fmla="*/ 5 w 45"/>
                  <a:gd name="T9" fmla="*/ 77 h 77"/>
                  <a:gd name="T10" fmla="*/ 6 w 45"/>
                  <a:gd name="T11" fmla="*/ 72 h 77"/>
                  <a:gd name="T12" fmla="*/ 8 w 45"/>
                  <a:gd name="T13" fmla="*/ 61 h 77"/>
                  <a:gd name="T14" fmla="*/ 8 w 45"/>
                  <a:gd name="T15" fmla="*/ 45 h 77"/>
                  <a:gd name="T16" fmla="*/ 9 w 45"/>
                  <a:gd name="T17" fmla="*/ 29 h 77"/>
                  <a:gd name="T18" fmla="*/ 9 w 45"/>
                  <a:gd name="T19" fmla="*/ 17 h 77"/>
                  <a:gd name="T20" fmla="*/ 10 w 45"/>
                  <a:gd name="T21" fmla="*/ 10 h 77"/>
                  <a:gd name="T22" fmla="*/ 12 w 45"/>
                  <a:gd name="T23" fmla="*/ 4 h 77"/>
                  <a:gd name="T24" fmla="*/ 12 w 45"/>
                  <a:gd name="T25" fmla="*/ 1 h 77"/>
                  <a:gd name="T26" fmla="*/ 13 w 45"/>
                  <a:gd name="T27" fmla="*/ 0 h 77"/>
                  <a:gd name="T28" fmla="*/ 13 w 45"/>
                  <a:gd name="T29" fmla="*/ 2 h 77"/>
                  <a:gd name="T30" fmla="*/ 14 w 45"/>
                  <a:gd name="T31" fmla="*/ 10 h 77"/>
                  <a:gd name="T32" fmla="*/ 16 w 45"/>
                  <a:gd name="T33" fmla="*/ 25 h 77"/>
                  <a:gd name="T34" fmla="*/ 17 w 45"/>
                  <a:gd name="T35" fmla="*/ 52 h 77"/>
                  <a:gd name="T36" fmla="*/ 18 w 45"/>
                  <a:gd name="T37" fmla="*/ 66 h 77"/>
                  <a:gd name="T38" fmla="*/ 20 w 45"/>
                  <a:gd name="T39" fmla="*/ 74 h 77"/>
                  <a:gd name="T40" fmla="*/ 21 w 45"/>
                  <a:gd name="T41" fmla="*/ 73 h 77"/>
                  <a:gd name="T42" fmla="*/ 22 w 45"/>
                  <a:gd name="T43" fmla="*/ 66 h 77"/>
                  <a:gd name="T44" fmla="*/ 24 w 45"/>
                  <a:gd name="T45" fmla="*/ 57 h 77"/>
                  <a:gd name="T46" fmla="*/ 24 w 45"/>
                  <a:gd name="T47" fmla="*/ 48 h 77"/>
                  <a:gd name="T48" fmla="*/ 24 w 45"/>
                  <a:gd name="T49" fmla="*/ 40 h 77"/>
                  <a:gd name="T50" fmla="*/ 25 w 45"/>
                  <a:gd name="T51" fmla="*/ 28 h 77"/>
                  <a:gd name="T52" fmla="*/ 25 w 45"/>
                  <a:gd name="T53" fmla="*/ 18 h 77"/>
                  <a:gd name="T54" fmla="*/ 26 w 45"/>
                  <a:gd name="T55" fmla="*/ 9 h 77"/>
                  <a:gd name="T56" fmla="*/ 28 w 45"/>
                  <a:gd name="T57" fmla="*/ 2 h 77"/>
                  <a:gd name="T58" fmla="*/ 29 w 45"/>
                  <a:gd name="T59" fmla="*/ 0 h 77"/>
                  <a:gd name="T60" fmla="*/ 30 w 45"/>
                  <a:gd name="T61" fmla="*/ 5 h 77"/>
                  <a:gd name="T62" fmla="*/ 32 w 45"/>
                  <a:gd name="T63" fmla="*/ 20 h 77"/>
                  <a:gd name="T64" fmla="*/ 32 w 45"/>
                  <a:gd name="T65" fmla="*/ 37 h 77"/>
                  <a:gd name="T66" fmla="*/ 33 w 45"/>
                  <a:gd name="T67" fmla="*/ 53 h 77"/>
                  <a:gd name="T68" fmla="*/ 34 w 45"/>
                  <a:gd name="T69" fmla="*/ 65 h 77"/>
                  <a:gd name="T70" fmla="*/ 36 w 45"/>
                  <a:gd name="T71" fmla="*/ 72 h 77"/>
                  <a:gd name="T72" fmla="*/ 37 w 45"/>
                  <a:gd name="T73" fmla="*/ 73 h 77"/>
                  <a:gd name="T74" fmla="*/ 37 w 45"/>
                  <a:gd name="T75" fmla="*/ 70 h 77"/>
                  <a:gd name="T76" fmla="*/ 38 w 45"/>
                  <a:gd name="T77" fmla="*/ 68 h 77"/>
                  <a:gd name="T78" fmla="*/ 38 w 45"/>
                  <a:gd name="T79" fmla="*/ 58 h 77"/>
                  <a:gd name="T80" fmla="*/ 38 w 45"/>
                  <a:gd name="T81" fmla="*/ 48 h 77"/>
                  <a:gd name="T82" fmla="*/ 40 w 45"/>
                  <a:gd name="T83" fmla="*/ 33 h 77"/>
                  <a:gd name="T84" fmla="*/ 41 w 45"/>
                  <a:gd name="T85" fmla="*/ 17 h 77"/>
                  <a:gd name="T86" fmla="*/ 42 w 45"/>
                  <a:gd name="T87" fmla="*/ 5 h 77"/>
                  <a:gd name="T88" fmla="*/ 44 w 45"/>
                  <a:gd name="T89" fmla="*/ 0 h 77"/>
                  <a:gd name="T90" fmla="*/ 45 w 45"/>
                  <a:gd name="T91"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77">
                    <a:moveTo>
                      <a:pt x="0" y="24"/>
                    </a:moveTo>
                    <a:lnTo>
                      <a:pt x="0" y="30"/>
                    </a:lnTo>
                    <a:lnTo>
                      <a:pt x="1" y="37"/>
                    </a:lnTo>
                    <a:lnTo>
                      <a:pt x="1" y="44"/>
                    </a:lnTo>
                    <a:lnTo>
                      <a:pt x="2" y="52"/>
                    </a:lnTo>
                    <a:lnTo>
                      <a:pt x="2" y="60"/>
                    </a:lnTo>
                    <a:lnTo>
                      <a:pt x="2" y="66"/>
                    </a:lnTo>
                    <a:lnTo>
                      <a:pt x="4" y="72"/>
                    </a:lnTo>
                    <a:lnTo>
                      <a:pt x="4" y="76"/>
                    </a:lnTo>
                    <a:lnTo>
                      <a:pt x="5" y="77"/>
                    </a:lnTo>
                    <a:lnTo>
                      <a:pt x="5" y="76"/>
                    </a:lnTo>
                    <a:lnTo>
                      <a:pt x="6" y="72"/>
                    </a:lnTo>
                    <a:lnTo>
                      <a:pt x="6" y="68"/>
                    </a:lnTo>
                    <a:lnTo>
                      <a:pt x="8" y="61"/>
                    </a:lnTo>
                    <a:lnTo>
                      <a:pt x="8" y="53"/>
                    </a:lnTo>
                    <a:lnTo>
                      <a:pt x="8" y="45"/>
                    </a:lnTo>
                    <a:lnTo>
                      <a:pt x="9" y="37"/>
                    </a:lnTo>
                    <a:lnTo>
                      <a:pt x="9" y="29"/>
                    </a:lnTo>
                    <a:lnTo>
                      <a:pt x="9" y="22"/>
                    </a:lnTo>
                    <a:lnTo>
                      <a:pt x="9" y="17"/>
                    </a:lnTo>
                    <a:lnTo>
                      <a:pt x="10" y="13"/>
                    </a:lnTo>
                    <a:lnTo>
                      <a:pt x="10" y="10"/>
                    </a:lnTo>
                    <a:lnTo>
                      <a:pt x="10" y="5"/>
                    </a:lnTo>
                    <a:lnTo>
                      <a:pt x="12" y="4"/>
                    </a:lnTo>
                    <a:lnTo>
                      <a:pt x="12" y="1"/>
                    </a:lnTo>
                    <a:lnTo>
                      <a:pt x="12" y="1"/>
                    </a:lnTo>
                    <a:lnTo>
                      <a:pt x="12" y="0"/>
                    </a:lnTo>
                    <a:lnTo>
                      <a:pt x="13" y="0"/>
                    </a:lnTo>
                    <a:lnTo>
                      <a:pt x="13" y="1"/>
                    </a:lnTo>
                    <a:lnTo>
                      <a:pt x="13" y="2"/>
                    </a:lnTo>
                    <a:lnTo>
                      <a:pt x="14" y="6"/>
                    </a:lnTo>
                    <a:lnTo>
                      <a:pt x="14" y="10"/>
                    </a:lnTo>
                    <a:lnTo>
                      <a:pt x="16" y="17"/>
                    </a:lnTo>
                    <a:lnTo>
                      <a:pt x="16" y="25"/>
                    </a:lnTo>
                    <a:lnTo>
                      <a:pt x="17" y="44"/>
                    </a:lnTo>
                    <a:lnTo>
                      <a:pt x="17" y="52"/>
                    </a:lnTo>
                    <a:lnTo>
                      <a:pt x="18" y="60"/>
                    </a:lnTo>
                    <a:lnTo>
                      <a:pt x="18" y="66"/>
                    </a:lnTo>
                    <a:lnTo>
                      <a:pt x="20" y="72"/>
                    </a:lnTo>
                    <a:lnTo>
                      <a:pt x="20" y="74"/>
                    </a:lnTo>
                    <a:lnTo>
                      <a:pt x="21" y="74"/>
                    </a:lnTo>
                    <a:lnTo>
                      <a:pt x="21" y="73"/>
                    </a:lnTo>
                    <a:lnTo>
                      <a:pt x="21" y="70"/>
                    </a:lnTo>
                    <a:lnTo>
                      <a:pt x="22" y="66"/>
                    </a:lnTo>
                    <a:lnTo>
                      <a:pt x="22" y="62"/>
                    </a:lnTo>
                    <a:lnTo>
                      <a:pt x="24" y="57"/>
                    </a:lnTo>
                    <a:lnTo>
                      <a:pt x="24" y="53"/>
                    </a:lnTo>
                    <a:lnTo>
                      <a:pt x="24" y="48"/>
                    </a:lnTo>
                    <a:lnTo>
                      <a:pt x="24" y="41"/>
                    </a:lnTo>
                    <a:lnTo>
                      <a:pt x="24" y="40"/>
                    </a:lnTo>
                    <a:lnTo>
                      <a:pt x="24" y="32"/>
                    </a:lnTo>
                    <a:lnTo>
                      <a:pt x="25" y="28"/>
                    </a:lnTo>
                    <a:lnTo>
                      <a:pt x="25" y="24"/>
                    </a:lnTo>
                    <a:lnTo>
                      <a:pt x="25" y="18"/>
                    </a:lnTo>
                    <a:lnTo>
                      <a:pt x="26" y="14"/>
                    </a:lnTo>
                    <a:lnTo>
                      <a:pt x="26" y="9"/>
                    </a:lnTo>
                    <a:lnTo>
                      <a:pt x="26" y="5"/>
                    </a:lnTo>
                    <a:lnTo>
                      <a:pt x="28" y="2"/>
                    </a:lnTo>
                    <a:lnTo>
                      <a:pt x="28" y="0"/>
                    </a:lnTo>
                    <a:lnTo>
                      <a:pt x="29" y="0"/>
                    </a:lnTo>
                    <a:lnTo>
                      <a:pt x="29" y="2"/>
                    </a:lnTo>
                    <a:lnTo>
                      <a:pt x="30" y="5"/>
                    </a:lnTo>
                    <a:lnTo>
                      <a:pt x="30" y="12"/>
                    </a:lnTo>
                    <a:lnTo>
                      <a:pt x="32" y="20"/>
                    </a:lnTo>
                    <a:lnTo>
                      <a:pt x="32" y="28"/>
                    </a:lnTo>
                    <a:lnTo>
                      <a:pt x="32" y="37"/>
                    </a:lnTo>
                    <a:lnTo>
                      <a:pt x="33" y="45"/>
                    </a:lnTo>
                    <a:lnTo>
                      <a:pt x="33" y="53"/>
                    </a:lnTo>
                    <a:lnTo>
                      <a:pt x="34" y="60"/>
                    </a:lnTo>
                    <a:lnTo>
                      <a:pt x="34" y="65"/>
                    </a:lnTo>
                    <a:lnTo>
                      <a:pt x="34" y="69"/>
                    </a:lnTo>
                    <a:lnTo>
                      <a:pt x="36" y="72"/>
                    </a:lnTo>
                    <a:lnTo>
                      <a:pt x="36" y="73"/>
                    </a:lnTo>
                    <a:lnTo>
                      <a:pt x="37" y="73"/>
                    </a:lnTo>
                    <a:lnTo>
                      <a:pt x="37" y="70"/>
                    </a:lnTo>
                    <a:lnTo>
                      <a:pt x="37" y="70"/>
                    </a:lnTo>
                    <a:lnTo>
                      <a:pt x="37" y="69"/>
                    </a:lnTo>
                    <a:lnTo>
                      <a:pt x="38" y="68"/>
                    </a:lnTo>
                    <a:lnTo>
                      <a:pt x="38" y="62"/>
                    </a:lnTo>
                    <a:lnTo>
                      <a:pt x="38" y="58"/>
                    </a:lnTo>
                    <a:lnTo>
                      <a:pt x="38" y="53"/>
                    </a:lnTo>
                    <a:lnTo>
                      <a:pt x="38" y="48"/>
                    </a:lnTo>
                    <a:lnTo>
                      <a:pt x="40" y="40"/>
                    </a:lnTo>
                    <a:lnTo>
                      <a:pt x="40" y="33"/>
                    </a:lnTo>
                    <a:lnTo>
                      <a:pt x="41" y="25"/>
                    </a:lnTo>
                    <a:lnTo>
                      <a:pt x="41" y="17"/>
                    </a:lnTo>
                    <a:lnTo>
                      <a:pt x="42" y="10"/>
                    </a:lnTo>
                    <a:lnTo>
                      <a:pt x="42" y="5"/>
                    </a:lnTo>
                    <a:lnTo>
                      <a:pt x="44" y="1"/>
                    </a:lnTo>
                    <a:lnTo>
                      <a:pt x="44" y="0"/>
                    </a:lnTo>
                    <a:lnTo>
                      <a:pt x="45" y="0"/>
                    </a:lnTo>
                    <a:lnTo>
                      <a:pt x="45" y="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3" name="Freeform 5439"/>
              <p:cNvSpPr>
                <a:spLocks/>
              </p:cNvSpPr>
              <p:nvPr/>
            </p:nvSpPr>
            <p:spPr bwMode="auto">
              <a:xfrm>
                <a:off x="4427" y="3239"/>
                <a:ext cx="22" cy="36"/>
              </a:xfrm>
              <a:custGeom>
                <a:avLst/>
                <a:gdLst>
                  <a:gd name="T0" fmla="*/ 0 w 44"/>
                  <a:gd name="T1" fmla="*/ 10 h 72"/>
                  <a:gd name="T2" fmla="*/ 1 w 44"/>
                  <a:gd name="T3" fmla="*/ 22 h 72"/>
                  <a:gd name="T4" fmla="*/ 3 w 44"/>
                  <a:gd name="T5" fmla="*/ 36 h 72"/>
                  <a:gd name="T6" fmla="*/ 4 w 44"/>
                  <a:gd name="T7" fmla="*/ 52 h 72"/>
                  <a:gd name="T8" fmla="*/ 4 w 44"/>
                  <a:gd name="T9" fmla="*/ 59 h 72"/>
                  <a:gd name="T10" fmla="*/ 5 w 44"/>
                  <a:gd name="T11" fmla="*/ 66 h 72"/>
                  <a:gd name="T12" fmla="*/ 5 w 44"/>
                  <a:gd name="T13" fmla="*/ 70 h 72"/>
                  <a:gd name="T14" fmla="*/ 7 w 44"/>
                  <a:gd name="T15" fmla="*/ 72 h 72"/>
                  <a:gd name="T16" fmla="*/ 8 w 44"/>
                  <a:gd name="T17" fmla="*/ 72 h 72"/>
                  <a:gd name="T18" fmla="*/ 8 w 44"/>
                  <a:gd name="T19" fmla="*/ 68 h 72"/>
                  <a:gd name="T20" fmla="*/ 9 w 44"/>
                  <a:gd name="T21" fmla="*/ 56 h 72"/>
                  <a:gd name="T22" fmla="*/ 11 w 44"/>
                  <a:gd name="T23" fmla="*/ 42 h 72"/>
                  <a:gd name="T24" fmla="*/ 12 w 44"/>
                  <a:gd name="T25" fmla="*/ 23 h 72"/>
                  <a:gd name="T26" fmla="*/ 13 w 44"/>
                  <a:gd name="T27" fmla="*/ 10 h 72"/>
                  <a:gd name="T28" fmla="*/ 15 w 44"/>
                  <a:gd name="T29" fmla="*/ 2 h 72"/>
                  <a:gd name="T30" fmla="*/ 15 w 44"/>
                  <a:gd name="T31" fmla="*/ 2 h 72"/>
                  <a:gd name="T32" fmla="*/ 16 w 44"/>
                  <a:gd name="T33" fmla="*/ 7 h 72"/>
                  <a:gd name="T34" fmla="*/ 16 w 44"/>
                  <a:gd name="T35" fmla="*/ 14 h 72"/>
                  <a:gd name="T36" fmla="*/ 17 w 44"/>
                  <a:gd name="T37" fmla="*/ 20 h 72"/>
                  <a:gd name="T38" fmla="*/ 17 w 44"/>
                  <a:gd name="T39" fmla="*/ 28 h 72"/>
                  <a:gd name="T40" fmla="*/ 19 w 44"/>
                  <a:gd name="T41" fmla="*/ 35 h 72"/>
                  <a:gd name="T42" fmla="*/ 19 w 44"/>
                  <a:gd name="T43" fmla="*/ 44 h 72"/>
                  <a:gd name="T44" fmla="*/ 20 w 44"/>
                  <a:gd name="T45" fmla="*/ 60 h 72"/>
                  <a:gd name="T46" fmla="*/ 21 w 44"/>
                  <a:gd name="T47" fmla="*/ 70 h 72"/>
                  <a:gd name="T48" fmla="*/ 23 w 44"/>
                  <a:gd name="T49" fmla="*/ 71 h 72"/>
                  <a:gd name="T50" fmla="*/ 24 w 44"/>
                  <a:gd name="T51" fmla="*/ 66 h 72"/>
                  <a:gd name="T52" fmla="*/ 25 w 44"/>
                  <a:gd name="T53" fmla="*/ 52 h 72"/>
                  <a:gd name="T54" fmla="*/ 27 w 44"/>
                  <a:gd name="T55" fmla="*/ 36 h 72"/>
                  <a:gd name="T56" fmla="*/ 28 w 44"/>
                  <a:gd name="T57" fmla="*/ 22 h 72"/>
                  <a:gd name="T58" fmla="*/ 29 w 44"/>
                  <a:gd name="T59" fmla="*/ 10 h 72"/>
                  <a:gd name="T60" fmla="*/ 29 w 44"/>
                  <a:gd name="T61" fmla="*/ 4 h 72"/>
                  <a:gd name="T62" fmla="*/ 29 w 44"/>
                  <a:gd name="T63" fmla="*/ 0 h 72"/>
                  <a:gd name="T64" fmla="*/ 31 w 44"/>
                  <a:gd name="T65" fmla="*/ 2 h 72"/>
                  <a:gd name="T66" fmla="*/ 31 w 44"/>
                  <a:gd name="T67" fmla="*/ 4 h 72"/>
                  <a:gd name="T68" fmla="*/ 32 w 44"/>
                  <a:gd name="T69" fmla="*/ 8 h 72"/>
                  <a:gd name="T70" fmla="*/ 33 w 44"/>
                  <a:gd name="T71" fmla="*/ 16 h 72"/>
                  <a:gd name="T72" fmla="*/ 33 w 44"/>
                  <a:gd name="T73" fmla="*/ 30 h 72"/>
                  <a:gd name="T74" fmla="*/ 35 w 44"/>
                  <a:gd name="T75" fmla="*/ 46 h 72"/>
                  <a:gd name="T76" fmla="*/ 36 w 44"/>
                  <a:gd name="T77" fmla="*/ 59 h 72"/>
                  <a:gd name="T78" fmla="*/ 37 w 44"/>
                  <a:gd name="T79" fmla="*/ 68 h 72"/>
                  <a:gd name="T80" fmla="*/ 39 w 44"/>
                  <a:gd name="T81" fmla="*/ 70 h 72"/>
                  <a:gd name="T82" fmla="*/ 40 w 44"/>
                  <a:gd name="T83" fmla="*/ 63 h 72"/>
                  <a:gd name="T84" fmla="*/ 41 w 44"/>
                  <a:gd name="T85" fmla="*/ 51 h 72"/>
                  <a:gd name="T86" fmla="*/ 41 w 44"/>
                  <a:gd name="T87" fmla="*/ 39 h 72"/>
                  <a:gd name="T88" fmla="*/ 43 w 44"/>
                  <a:gd name="T89" fmla="*/ 28 h 72"/>
                  <a:gd name="T90" fmla="*/ 44 w 44"/>
                  <a:gd name="T91"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72">
                    <a:moveTo>
                      <a:pt x="0" y="6"/>
                    </a:moveTo>
                    <a:lnTo>
                      <a:pt x="0" y="10"/>
                    </a:lnTo>
                    <a:lnTo>
                      <a:pt x="1" y="15"/>
                    </a:lnTo>
                    <a:lnTo>
                      <a:pt x="1" y="22"/>
                    </a:lnTo>
                    <a:lnTo>
                      <a:pt x="3" y="30"/>
                    </a:lnTo>
                    <a:lnTo>
                      <a:pt x="3" y="36"/>
                    </a:lnTo>
                    <a:lnTo>
                      <a:pt x="4" y="48"/>
                    </a:lnTo>
                    <a:lnTo>
                      <a:pt x="4" y="52"/>
                    </a:lnTo>
                    <a:lnTo>
                      <a:pt x="4" y="56"/>
                    </a:lnTo>
                    <a:lnTo>
                      <a:pt x="4" y="59"/>
                    </a:lnTo>
                    <a:lnTo>
                      <a:pt x="5" y="62"/>
                    </a:lnTo>
                    <a:lnTo>
                      <a:pt x="5" y="66"/>
                    </a:lnTo>
                    <a:lnTo>
                      <a:pt x="5" y="67"/>
                    </a:lnTo>
                    <a:lnTo>
                      <a:pt x="5" y="70"/>
                    </a:lnTo>
                    <a:lnTo>
                      <a:pt x="7" y="71"/>
                    </a:lnTo>
                    <a:lnTo>
                      <a:pt x="7" y="72"/>
                    </a:lnTo>
                    <a:lnTo>
                      <a:pt x="7" y="72"/>
                    </a:lnTo>
                    <a:lnTo>
                      <a:pt x="8" y="72"/>
                    </a:lnTo>
                    <a:lnTo>
                      <a:pt x="8" y="71"/>
                    </a:lnTo>
                    <a:lnTo>
                      <a:pt x="8" y="68"/>
                    </a:lnTo>
                    <a:lnTo>
                      <a:pt x="8" y="63"/>
                    </a:lnTo>
                    <a:lnTo>
                      <a:pt x="9" y="56"/>
                    </a:lnTo>
                    <a:lnTo>
                      <a:pt x="9" y="50"/>
                    </a:lnTo>
                    <a:lnTo>
                      <a:pt x="11" y="42"/>
                    </a:lnTo>
                    <a:lnTo>
                      <a:pt x="11" y="32"/>
                    </a:lnTo>
                    <a:lnTo>
                      <a:pt x="12" y="23"/>
                    </a:lnTo>
                    <a:lnTo>
                      <a:pt x="12" y="15"/>
                    </a:lnTo>
                    <a:lnTo>
                      <a:pt x="13" y="10"/>
                    </a:lnTo>
                    <a:lnTo>
                      <a:pt x="13" y="6"/>
                    </a:lnTo>
                    <a:lnTo>
                      <a:pt x="15" y="2"/>
                    </a:lnTo>
                    <a:lnTo>
                      <a:pt x="15" y="2"/>
                    </a:lnTo>
                    <a:lnTo>
                      <a:pt x="15" y="2"/>
                    </a:lnTo>
                    <a:lnTo>
                      <a:pt x="16" y="4"/>
                    </a:lnTo>
                    <a:lnTo>
                      <a:pt x="16" y="7"/>
                    </a:lnTo>
                    <a:lnTo>
                      <a:pt x="16" y="11"/>
                    </a:lnTo>
                    <a:lnTo>
                      <a:pt x="16" y="14"/>
                    </a:lnTo>
                    <a:lnTo>
                      <a:pt x="17" y="18"/>
                    </a:lnTo>
                    <a:lnTo>
                      <a:pt x="17" y="20"/>
                    </a:lnTo>
                    <a:lnTo>
                      <a:pt x="17" y="23"/>
                    </a:lnTo>
                    <a:lnTo>
                      <a:pt x="17" y="28"/>
                    </a:lnTo>
                    <a:lnTo>
                      <a:pt x="19" y="32"/>
                    </a:lnTo>
                    <a:lnTo>
                      <a:pt x="19" y="35"/>
                    </a:lnTo>
                    <a:lnTo>
                      <a:pt x="19" y="39"/>
                    </a:lnTo>
                    <a:lnTo>
                      <a:pt x="19" y="44"/>
                    </a:lnTo>
                    <a:lnTo>
                      <a:pt x="20" y="55"/>
                    </a:lnTo>
                    <a:lnTo>
                      <a:pt x="20" y="60"/>
                    </a:lnTo>
                    <a:lnTo>
                      <a:pt x="21" y="66"/>
                    </a:lnTo>
                    <a:lnTo>
                      <a:pt x="21" y="70"/>
                    </a:lnTo>
                    <a:lnTo>
                      <a:pt x="23" y="71"/>
                    </a:lnTo>
                    <a:lnTo>
                      <a:pt x="23" y="71"/>
                    </a:lnTo>
                    <a:lnTo>
                      <a:pt x="23" y="70"/>
                    </a:lnTo>
                    <a:lnTo>
                      <a:pt x="24" y="66"/>
                    </a:lnTo>
                    <a:lnTo>
                      <a:pt x="24" y="60"/>
                    </a:lnTo>
                    <a:lnTo>
                      <a:pt x="25" y="52"/>
                    </a:lnTo>
                    <a:lnTo>
                      <a:pt x="25" y="44"/>
                    </a:lnTo>
                    <a:lnTo>
                      <a:pt x="27" y="36"/>
                    </a:lnTo>
                    <a:lnTo>
                      <a:pt x="27" y="28"/>
                    </a:lnTo>
                    <a:lnTo>
                      <a:pt x="28" y="22"/>
                    </a:lnTo>
                    <a:lnTo>
                      <a:pt x="28" y="15"/>
                    </a:lnTo>
                    <a:lnTo>
                      <a:pt x="29" y="10"/>
                    </a:lnTo>
                    <a:lnTo>
                      <a:pt x="29" y="6"/>
                    </a:lnTo>
                    <a:lnTo>
                      <a:pt x="29" y="4"/>
                    </a:lnTo>
                    <a:lnTo>
                      <a:pt x="29" y="2"/>
                    </a:lnTo>
                    <a:lnTo>
                      <a:pt x="29" y="0"/>
                    </a:lnTo>
                    <a:lnTo>
                      <a:pt x="31" y="0"/>
                    </a:lnTo>
                    <a:lnTo>
                      <a:pt x="31" y="2"/>
                    </a:lnTo>
                    <a:lnTo>
                      <a:pt x="31" y="2"/>
                    </a:lnTo>
                    <a:lnTo>
                      <a:pt x="31" y="4"/>
                    </a:lnTo>
                    <a:lnTo>
                      <a:pt x="32" y="6"/>
                    </a:lnTo>
                    <a:lnTo>
                      <a:pt x="32" y="8"/>
                    </a:lnTo>
                    <a:lnTo>
                      <a:pt x="32" y="12"/>
                    </a:lnTo>
                    <a:lnTo>
                      <a:pt x="33" y="16"/>
                    </a:lnTo>
                    <a:lnTo>
                      <a:pt x="33" y="23"/>
                    </a:lnTo>
                    <a:lnTo>
                      <a:pt x="33" y="30"/>
                    </a:lnTo>
                    <a:lnTo>
                      <a:pt x="35" y="38"/>
                    </a:lnTo>
                    <a:lnTo>
                      <a:pt x="35" y="46"/>
                    </a:lnTo>
                    <a:lnTo>
                      <a:pt x="36" y="52"/>
                    </a:lnTo>
                    <a:lnTo>
                      <a:pt x="36" y="59"/>
                    </a:lnTo>
                    <a:lnTo>
                      <a:pt x="37" y="64"/>
                    </a:lnTo>
                    <a:lnTo>
                      <a:pt x="37" y="68"/>
                    </a:lnTo>
                    <a:lnTo>
                      <a:pt x="37" y="70"/>
                    </a:lnTo>
                    <a:lnTo>
                      <a:pt x="39" y="70"/>
                    </a:lnTo>
                    <a:lnTo>
                      <a:pt x="39" y="67"/>
                    </a:lnTo>
                    <a:lnTo>
                      <a:pt x="40" y="63"/>
                    </a:lnTo>
                    <a:lnTo>
                      <a:pt x="40" y="58"/>
                    </a:lnTo>
                    <a:lnTo>
                      <a:pt x="41" y="51"/>
                    </a:lnTo>
                    <a:lnTo>
                      <a:pt x="41" y="46"/>
                    </a:lnTo>
                    <a:lnTo>
                      <a:pt x="41" y="39"/>
                    </a:lnTo>
                    <a:lnTo>
                      <a:pt x="43" y="34"/>
                    </a:lnTo>
                    <a:lnTo>
                      <a:pt x="43" y="28"/>
                    </a:lnTo>
                    <a:lnTo>
                      <a:pt x="43" y="24"/>
                    </a:lnTo>
                    <a:lnTo>
                      <a:pt x="44" y="22"/>
                    </a:lnTo>
                    <a:lnTo>
                      <a:pt x="44" y="19"/>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4" name="Freeform 5440"/>
              <p:cNvSpPr>
                <a:spLocks/>
              </p:cNvSpPr>
              <p:nvPr/>
            </p:nvSpPr>
            <p:spPr bwMode="auto">
              <a:xfrm>
                <a:off x="4449" y="3239"/>
                <a:ext cx="21" cy="34"/>
              </a:xfrm>
              <a:custGeom>
                <a:avLst/>
                <a:gdLst>
                  <a:gd name="T0" fmla="*/ 0 w 41"/>
                  <a:gd name="T1" fmla="*/ 15 h 68"/>
                  <a:gd name="T2" fmla="*/ 0 w 41"/>
                  <a:gd name="T3" fmla="*/ 10 h 68"/>
                  <a:gd name="T4" fmla="*/ 0 w 41"/>
                  <a:gd name="T5" fmla="*/ 4 h 68"/>
                  <a:gd name="T6" fmla="*/ 1 w 41"/>
                  <a:gd name="T7" fmla="*/ 2 h 68"/>
                  <a:gd name="T8" fmla="*/ 3 w 41"/>
                  <a:gd name="T9" fmla="*/ 2 h 68"/>
                  <a:gd name="T10" fmla="*/ 4 w 41"/>
                  <a:gd name="T11" fmla="*/ 10 h 68"/>
                  <a:gd name="T12" fmla="*/ 5 w 41"/>
                  <a:gd name="T13" fmla="*/ 22 h 68"/>
                  <a:gd name="T14" fmla="*/ 7 w 41"/>
                  <a:gd name="T15" fmla="*/ 39 h 68"/>
                  <a:gd name="T16" fmla="*/ 8 w 41"/>
                  <a:gd name="T17" fmla="*/ 54 h 68"/>
                  <a:gd name="T18" fmla="*/ 8 w 41"/>
                  <a:gd name="T19" fmla="*/ 64 h 68"/>
                  <a:gd name="T20" fmla="*/ 9 w 41"/>
                  <a:gd name="T21" fmla="*/ 68 h 68"/>
                  <a:gd name="T22" fmla="*/ 11 w 41"/>
                  <a:gd name="T23" fmla="*/ 66 h 68"/>
                  <a:gd name="T24" fmla="*/ 12 w 41"/>
                  <a:gd name="T25" fmla="*/ 62 h 68"/>
                  <a:gd name="T26" fmla="*/ 12 w 41"/>
                  <a:gd name="T27" fmla="*/ 56 h 68"/>
                  <a:gd name="T28" fmla="*/ 13 w 41"/>
                  <a:gd name="T29" fmla="*/ 51 h 68"/>
                  <a:gd name="T30" fmla="*/ 13 w 41"/>
                  <a:gd name="T31" fmla="*/ 40 h 68"/>
                  <a:gd name="T32" fmla="*/ 15 w 41"/>
                  <a:gd name="T33" fmla="*/ 30 h 68"/>
                  <a:gd name="T34" fmla="*/ 15 w 41"/>
                  <a:gd name="T35" fmla="*/ 18 h 68"/>
                  <a:gd name="T36" fmla="*/ 16 w 41"/>
                  <a:gd name="T37" fmla="*/ 7 h 68"/>
                  <a:gd name="T38" fmla="*/ 17 w 41"/>
                  <a:gd name="T39" fmla="*/ 2 h 68"/>
                  <a:gd name="T40" fmla="*/ 19 w 41"/>
                  <a:gd name="T41" fmla="*/ 2 h 68"/>
                  <a:gd name="T42" fmla="*/ 20 w 41"/>
                  <a:gd name="T43" fmla="*/ 11 h 68"/>
                  <a:gd name="T44" fmla="*/ 21 w 41"/>
                  <a:gd name="T45" fmla="*/ 24 h 68"/>
                  <a:gd name="T46" fmla="*/ 23 w 41"/>
                  <a:gd name="T47" fmla="*/ 46 h 68"/>
                  <a:gd name="T48" fmla="*/ 24 w 41"/>
                  <a:gd name="T49" fmla="*/ 56 h 68"/>
                  <a:gd name="T50" fmla="*/ 24 w 41"/>
                  <a:gd name="T51" fmla="*/ 63 h 68"/>
                  <a:gd name="T52" fmla="*/ 25 w 41"/>
                  <a:gd name="T53" fmla="*/ 64 h 68"/>
                  <a:gd name="T54" fmla="*/ 27 w 41"/>
                  <a:gd name="T55" fmla="*/ 66 h 68"/>
                  <a:gd name="T56" fmla="*/ 27 w 41"/>
                  <a:gd name="T57" fmla="*/ 64 h 68"/>
                  <a:gd name="T58" fmla="*/ 28 w 41"/>
                  <a:gd name="T59" fmla="*/ 58 h 68"/>
                  <a:gd name="T60" fmla="*/ 29 w 41"/>
                  <a:gd name="T61" fmla="*/ 47 h 68"/>
                  <a:gd name="T62" fmla="*/ 29 w 41"/>
                  <a:gd name="T63" fmla="*/ 32 h 68"/>
                  <a:gd name="T64" fmla="*/ 31 w 41"/>
                  <a:gd name="T65" fmla="*/ 18 h 68"/>
                  <a:gd name="T66" fmla="*/ 32 w 41"/>
                  <a:gd name="T67" fmla="*/ 6 h 68"/>
                  <a:gd name="T68" fmla="*/ 33 w 41"/>
                  <a:gd name="T69" fmla="*/ 0 h 68"/>
                  <a:gd name="T70" fmla="*/ 35 w 41"/>
                  <a:gd name="T71" fmla="*/ 3 h 68"/>
                  <a:gd name="T72" fmla="*/ 36 w 41"/>
                  <a:gd name="T73" fmla="*/ 11 h 68"/>
                  <a:gd name="T74" fmla="*/ 37 w 41"/>
                  <a:gd name="T75" fmla="*/ 20 h 68"/>
                  <a:gd name="T76" fmla="*/ 37 w 41"/>
                  <a:gd name="T77" fmla="*/ 30 h 68"/>
                  <a:gd name="T78" fmla="*/ 37 w 41"/>
                  <a:gd name="T79" fmla="*/ 42 h 68"/>
                  <a:gd name="T80" fmla="*/ 39 w 41"/>
                  <a:gd name="T81" fmla="*/ 47 h 68"/>
                  <a:gd name="T82" fmla="*/ 39 w 41"/>
                  <a:gd name="T83" fmla="*/ 54 h 68"/>
                  <a:gd name="T84" fmla="*/ 40 w 41"/>
                  <a:gd name="T85" fmla="*/ 59 h 68"/>
                  <a:gd name="T86" fmla="*/ 41 w 41"/>
                  <a:gd name="T87"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68">
                    <a:moveTo>
                      <a:pt x="0" y="19"/>
                    </a:moveTo>
                    <a:lnTo>
                      <a:pt x="0" y="15"/>
                    </a:lnTo>
                    <a:lnTo>
                      <a:pt x="0" y="14"/>
                    </a:lnTo>
                    <a:lnTo>
                      <a:pt x="0" y="10"/>
                    </a:lnTo>
                    <a:lnTo>
                      <a:pt x="0" y="7"/>
                    </a:lnTo>
                    <a:lnTo>
                      <a:pt x="0" y="4"/>
                    </a:lnTo>
                    <a:lnTo>
                      <a:pt x="1" y="3"/>
                    </a:lnTo>
                    <a:lnTo>
                      <a:pt x="1" y="2"/>
                    </a:lnTo>
                    <a:lnTo>
                      <a:pt x="3" y="0"/>
                    </a:lnTo>
                    <a:lnTo>
                      <a:pt x="3" y="2"/>
                    </a:lnTo>
                    <a:lnTo>
                      <a:pt x="3" y="6"/>
                    </a:lnTo>
                    <a:lnTo>
                      <a:pt x="4" y="10"/>
                    </a:lnTo>
                    <a:lnTo>
                      <a:pt x="4" y="15"/>
                    </a:lnTo>
                    <a:lnTo>
                      <a:pt x="5" y="22"/>
                    </a:lnTo>
                    <a:lnTo>
                      <a:pt x="5" y="31"/>
                    </a:lnTo>
                    <a:lnTo>
                      <a:pt x="7" y="39"/>
                    </a:lnTo>
                    <a:lnTo>
                      <a:pt x="7" y="47"/>
                    </a:lnTo>
                    <a:lnTo>
                      <a:pt x="8" y="54"/>
                    </a:lnTo>
                    <a:lnTo>
                      <a:pt x="8" y="60"/>
                    </a:lnTo>
                    <a:lnTo>
                      <a:pt x="8" y="64"/>
                    </a:lnTo>
                    <a:lnTo>
                      <a:pt x="9" y="67"/>
                    </a:lnTo>
                    <a:lnTo>
                      <a:pt x="9" y="68"/>
                    </a:lnTo>
                    <a:lnTo>
                      <a:pt x="11" y="68"/>
                    </a:lnTo>
                    <a:lnTo>
                      <a:pt x="11" y="66"/>
                    </a:lnTo>
                    <a:lnTo>
                      <a:pt x="11" y="64"/>
                    </a:lnTo>
                    <a:lnTo>
                      <a:pt x="12" y="62"/>
                    </a:lnTo>
                    <a:lnTo>
                      <a:pt x="12" y="59"/>
                    </a:lnTo>
                    <a:lnTo>
                      <a:pt x="12" y="56"/>
                    </a:lnTo>
                    <a:lnTo>
                      <a:pt x="12" y="52"/>
                    </a:lnTo>
                    <a:lnTo>
                      <a:pt x="13" y="51"/>
                    </a:lnTo>
                    <a:lnTo>
                      <a:pt x="13" y="44"/>
                    </a:lnTo>
                    <a:lnTo>
                      <a:pt x="13" y="40"/>
                    </a:lnTo>
                    <a:lnTo>
                      <a:pt x="15" y="35"/>
                    </a:lnTo>
                    <a:lnTo>
                      <a:pt x="15" y="30"/>
                    </a:lnTo>
                    <a:lnTo>
                      <a:pt x="15" y="24"/>
                    </a:lnTo>
                    <a:lnTo>
                      <a:pt x="15" y="18"/>
                    </a:lnTo>
                    <a:lnTo>
                      <a:pt x="16" y="12"/>
                    </a:lnTo>
                    <a:lnTo>
                      <a:pt x="16" y="7"/>
                    </a:lnTo>
                    <a:lnTo>
                      <a:pt x="16" y="3"/>
                    </a:lnTo>
                    <a:lnTo>
                      <a:pt x="17" y="2"/>
                    </a:lnTo>
                    <a:lnTo>
                      <a:pt x="17" y="0"/>
                    </a:lnTo>
                    <a:lnTo>
                      <a:pt x="19" y="2"/>
                    </a:lnTo>
                    <a:lnTo>
                      <a:pt x="19" y="6"/>
                    </a:lnTo>
                    <a:lnTo>
                      <a:pt x="20" y="11"/>
                    </a:lnTo>
                    <a:lnTo>
                      <a:pt x="20" y="18"/>
                    </a:lnTo>
                    <a:lnTo>
                      <a:pt x="21" y="24"/>
                    </a:lnTo>
                    <a:lnTo>
                      <a:pt x="23" y="39"/>
                    </a:lnTo>
                    <a:lnTo>
                      <a:pt x="23" y="46"/>
                    </a:lnTo>
                    <a:lnTo>
                      <a:pt x="23" y="51"/>
                    </a:lnTo>
                    <a:lnTo>
                      <a:pt x="24" y="56"/>
                    </a:lnTo>
                    <a:lnTo>
                      <a:pt x="24" y="59"/>
                    </a:lnTo>
                    <a:lnTo>
                      <a:pt x="24" y="63"/>
                    </a:lnTo>
                    <a:lnTo>
                      <a:pt x="24" y="64"/>
                    </a:lnTo>
                    <a:lnTo>
                      <a:pt x="25" y="64"/>
                    </a:lnTo>
                    <a:lnTo>
                      <a:pt x="25" y="66"/>
                    </a:lnTo>
                    <a:lnTo>
                      <a:pt x="27" y="66"/>
                    </a:lnTo>
                    <a:lnTo>
                      <a:pt x="27" y="64"/>
                    </a:lnTo>
                    <a:lnTo>
                      <a:pt x="27" y="64"/>
                    </a:lnTo>
                    <a:lnTo>
                      <a:pt x="27" y="62"/>
                    </a:lnTo>
                    <a:lnTo>
                      <a:pt x="28" y="58"/>
                    </a:lnTo>
                    <a:lnTo>
                      <a:pt x="28" y="52"/>
                    </a:lnTo>
                    <a:lnTo>
                      <a:pt x="29" y="47"/>
                    </a:lnTo>
                    <a:lnTo>
                      <a:pt x="29" y="40"/>
                    </a:lnTo>
                    <a:lnTo>
                      <a:pt x="29" y="32"/>
                    </a:lnTo>
                    <a:lnTo>
                      <a:pt x="31" y="24"/>
                    </a:lnTo>
                    <a:lnTo>
                      <a:pt x="31" y="18"/>
                    </a:lnTo>
                    <a:lnTo>
                      <a:pt x="32" y="11"/>
                    </a:lnTo>
                    <a:lnTo>
                      <a:pt x="32" y="6"/>
                    </a:lnTo>
                    <a:lnTo>
                      <a:pt x="33" y="2"/>
                    </a:lnTo>
                    <a:lnTo>
                      <a:pt x="33" y="0"/>
                    </a:lnTo>
                    <a:lnTo>
                      <a:pt x="35" y="0"/>
                    </a:lnTo>
                    <a:lnTo>
                      <a:pt x="35" y="3"/>
                    </a:lnTo>
                    <a:lnTo>
                      <a:pt x="35" y="6"/>
                    </a:lnTo>
                    <a:lnTo>
                      <a:pt x="36" y="11"/>
                    </a:lnTo>
                    <a:lnTo>
                      <a:pt x="36" y="15"/>
                    </a:lnTo>
                    <a:lnTo>
                      <a:pt x="37" y="20"/>
                    </a:lnTo>
                    <a:lnTo>
                      <a:pt x="37" y="26"/>
                    </a:lnTo>
                    <a:lnTo>
                      <a:pt x="37" y="30"/>
                    </a:lnTo>
                    <a:lnTo>
                      <a:pt x="37" y="34"/>
                    </a:lnTo>
                    <a:lnTo>
                      <a:pt x="37" y="42"/>
                    </a:lnTo>
                    <a:lnTo>
                      <a:pt x="39" y="42"/>
                    </a:lnTo>
                    <a:lnTo>
                      <a:pt x="39" y="47"/>
                    </a:lnTo>
                    <a:lnTo>
                      <a:pt x="39" y="50"/>
                    </a:lnTo>
                    <a:lnTo>
                      <a:pt x="39" y="54"/>
                    </a:lnTo>
                    <a:lnTo>
                      <a:pt x="40" y="56"/>
                    </a:lnTo>
                    <a:lnTo>
                      <a:pt x="40" y="59"/>
                    </a:lnTo>
                    <a:lnTo>
                      <a:pt x="40" y="63"/>
                    </a:lnTo>
                    <a:lnTo>
                      <a:pt x="41" y="64"/>
                    </a:lnTo>
                    <a:lnTo>
                      <a:pt x="41" y="6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5" name="Freeform 5441"/>
              <p:cNvSpPr>
                <a:spLocks/>
              </p:cNvSpPr>
              <p:nvPr/>
            </p:nvSpPr>
            <p:spPr bwMode="auto">
              <a:xfrm>
                <a:off x="4470" y="3238"/>
                <a:ext cx="22" cy="33"/>
              </a:xfrm>
              <a:custGeom>
                <a:avLst/>
                <a:gdLst>
                  <a:gd name="T0" fmla="*/ 2 w 46"/>
                  <a:gd name="T1" fmla="*/ 65 h 65"/>
                  <a:gd name="T2" fmla="*/ 3 w 46"/>
                  <a:gd name="T3" fmla="*/ 57 h 65"/>
                  <a:gd name="T4" fmla="*/ 3 w 46"/>
                  <a:gd name="T5" fmla="*/ 45 h 65"/>
                  <a:gd name="T6" fmla="*/ 4 w 46"/>
                  <a:gd name="T7" fmla="*/ 29 h 65"/>
                  <a:gd name="T8" fmla="*/ 6 w 46"/>
                  <a:gd name="T9" fmla="*/ 15 h 65"/>
                  <a:gd name="T10" fmla="*/ 7 w 46"/>
                  <a:gd name="T11" fmla="*/ 5 h 65"/>
                  <a:gd name="T12" fmla="*/ 8 w 46"/>
                  <a:gd name="T13" fmla="*/ 1 h 65"/>
                  <a:gd name="T14" fmla="*/ 10 w 46"/>
                  <a:gd name="T15" fmla="*/ 1 h 65"/>
                  <a:gd name="T16" fmla="*/ 10 w 46"/>
                  <a:gd name="T17" fmla="*/ 5 h 65"/>
                  <a:gd name="T18" fmla="*/ 11 w 46"/>
                  <a:gd name="T19" fmla="*/ 8 h 65"/>
                  <a:gd name="T20" fmla="*/ 11 w 46"/>
                  <a:gd name="T21" fmla="*/ 16 h 65"/>
                  <a:gd name="T22" fmla="*/ 11 w 46"/>
                  <a:gd name="T23" fmla="*/ 24 h 65"/>
                  <a:gd name="T24" fmla="*/ 12 w 46"/>
                  <a:gd name="T25" fmla="*/ 35 h 65"/>
                  <a:gd name="T26" fmla="*/ 14 w 46"/>
                  <a:gd name="T27" fmla="*/ 47 h 65"/>
                  <a:gd name="T28" fmla="*/ 15 w 46"/>
                  <a:gd name="T29" fmla="*/ 57 h 65"/>
                  <a:gd name="T30" fmla="*/ 16 w 46"/>
                  <a:gd name="T31" fmla="*/ 64 h 65"/>
                  <a:gd name="T32" fmla="*/ 18 w 46"/>
                  <a:gd name="T33" fmla="*/ 63 h 65"/>
                  <a:gd name="T34" fmla="*/ 18 w 46"/>
                  <a:gd name="T35" fmla="*/ 55 h 65"/>
                  <a:gd name="T36" fmla="*/ 19 w 46"/>
                  <a:gd name="T37" fmla="*/ 43 h 65"/>
                  <a:gd name="T38" fmla="*/ 20 w 46"/>
                  <a:gd name="T39" fmla="*/ 28 h 65"/>
                  <a:gd name="T40" fmla="*/ 22 w 46"/>
                  <a:gd name="T41" fmla="*/ 17 h 65"/>
                  <a:gd name="T42" fmla="*/ 22 w 46"/>
                  <a:gd name="T43" fmla="*/ 9 h 65"/>
                  <a:gd name="T44" fmla="*/ 23 w 46"/>
                  <a:gd name="T45" fmla="*/ 4 h 65"/>
                  <a:gd name="T46" fmla="*/ 23 w 46"/>
                  <a:gd name="T47" fmla="*/ 3 h 65"/>
                  <a:gd name="T48" fmla="*/ 24 w 46"/>
                  <a:gd name="T49" fmla="*/ 1 h 65"/>
                  <a:gd name="T50" fmla="*/ 26 w 46"/>
                  <a:gd name="T51" fmla="*/ 3 h 65"/>
                  <a:gd name="T52" fmla="*/ 26 w 46"/>
                  <a:gd name="T53" fmla="*/ 7 h 65"/>
                  <a:gd name="T54" fmla="*/ 27 w 46"/>
                  <a:gd name="T55" fmla="*/ 17 h 65"/>
                  <a:gd name="T56" fmla="*/ 28 w 46"/>
                  <a:gd name="T57" fmla="*/ 39 h 65"/>
                  <a:gd name="T58" fmla="*/ 30 w 46"/>
                  <a:gd name="T59" fmla="*/ 52 h 65"/>
                  <a:gd name="T60" fmla="*/ 31 w 46"/>
                  <a:gd name="T61" fmla="*/ 60 h 65"/>
                  <a:gd name="T62" fmla="*/ 32 w 46"/>
                  <a:gd name="T63" fmla="*/ 63 h 65"/>
                  <a:gd name="T64" fmla="*/ 34 w 46"/>
                  <a:gd name="T65" fmla="*/ 57 h 65"/>
                  <a:gd name="T66" fmla="*/ 34 w 46"/>
                  <a:gd name="T67" fmla="*/ 51 h 65"/>
                  <a:gd name="T68" fmla="*/ 35 w 46"/>
                  <a:gd name="T69" fmla="*/ 41 h 65"/>
                  <a:gd name="T70" fmla="*/ 35 w 46"/>
                  <a:gd name="T71" fmla="*/ 36 h 65"/>
                  <a:gd name="T72" fmla="*/ 36 w 46"/>
                  <a:gd name="T73" fmla="*/ 28 h 65"/>
                  <a:gd name="T74" fmla="*/ 36 w 46"/>
                  <a:gd name="T75" fmla="*/ 21 h 65"/>
                  <a:gd name="T76" fmla="*/ 38 w 46"/>
                  <a:gd name="T77" fmla="*/ 15 h 65"/>
                  <a:gd name="T78" fmla="*/ 38 w 46"/>
                  <a:gd name="T79" fmla="*/ 7 h 65"/>
                  <a:gd name="T80" fmla="*/ 39 w 46"/>
                  <a:gd name="T81" fmla="*/ 1 h 65"/>
                  <a:gd name="T82" fmla="*/ 40 w 46"/>
                  <a:gd name="T83" fmla="*/ 1 h 65"/>
                  <a:gd name="T84" fmla="*/ 42 w 46"/>
                  <a:gd name="T85" fmla="*/ 7 h 65"/>
                  <a:gd name="T86" fmla="*/ 43 w 46"/>
                  <a:gd name="T87" fmla="*/ 19 h 65"/>
                  <a:gd name="T88" fmla="*/ 45 w 46"/>
                  <a:gd name="T89" fmla="*/ 33 h 65"/>
                  <a:gd name="T90" fmla="*/ 46 w 46"/>
                  <a:gd name="T91"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5">
                    <a:moveTo>
                      <a:pt x="0" y="65"/>
                    </a:moveTo>
                    <a:lnTo>
                      <a:pt x="2" y="65"/>
                    </a:lnTo>
                    <a:lnTo>
                      <a:pt x="2" y="63"/>
                    </a:lnTo>
                    <a:lnTo>
                      <a:pt x="3" y="57"/>
                    </a:lnTo>
                    <a:lnTo>
                      <a:pt x="3" y="52"/>
                    </a:lnTo>
                    <a:lnTo>
                      <a:pt x="3" y="45"/>
                    </a:lnTo>
                    <a:lnTo>
                      <a:pt x="4" y="37"/>
                    </a:lnTo>
                    <a:lnTo>
                      <a:pt x="4" y="29"/>
                    </a:lnTo>
                    <a:lnTo>
                      <a:pt x="6" y="21"/>
                    </a:lnTo>
                    <a:lnTo>
                      <a:pt x="6" y="15"/>
                    </a:lnTo>
                    <a:lnTo>
                      <a:pt x="7" y="9"/>
                    </a:lnTo>
                    <a:lnTo>
                      <a:pt x="7" y="5"/>
                    </a:lnTo>
                    <a:lnTo>
                      <a:pt x="7" y="3"/>
                    </a:lnTo>
                    <a:lnTo>
                      <a:pt x="8" y="1"/>
                    </a:lnTo>
                    <a:lnTo>
                      <a:pt x="8" y="1"/>
                    </a:lnTo>
                    <a:lnTo>
                      <a:pt x="10" y="1"/>
                    </a:lnTo>
                    <a:lnTo>
                      <a:pt x="10" y="3"/>
                    </a:lnTo>
                    <a:lnTo>
                      <a:pt x="10" y="5"/>
                    </a:lnTo>
                    <a:lnTo>
                      <a:pt x="10" y="8"/>
                    </a:lnTo>
                    <a:lnTo>
                      <a:pt x="11" y="8"/>
                    </a:lnTo>
                    <a:lnTo>
                      <a:pt x="11" y="13"/>
                    </a:lnTo>
                    <a:lnTo>
                      <a:pt x="11" y="16"/>
                    </a:lnTo>
                    <a:lnTo>
                      <a:pt x="11" y="20"/>
                    </a:lnTo>
                    <a:lnTo>
                      <a:pt x="11" y="24"/>
                    </a:lnTo>
                    <a:lnTo>
                      <a:pt x="12" y="28"/>
                    </a:lnTo>
                    <a:lnTo>
                      <a:pt x="12" y="35"/>
                    </a:lnTo>
                    <a:lnTo>
                      <a:pt x="12" y="40"/>
                    </a:lnTo>
                    <a:lnTo>
                      <a:pt x="14" y="47"/>
                    </a:lnTo>
                    <a:lnTo>
                      <a:pt x="14" y="52"/>
                    </a:lnTo>
                    <a:lnTo>
                      <a:pt x="15" y="57"/>
                    </a:lnTo>
                    <a:lnTo>
                      <a:pt x="15" y="61"/>
                    </a:lnTo>
                    <a:lnTo>
                      <a:pt x="16" y="64"/>
                    </a:lnTo>
                    <a:lnTo>
                      <a:pt x="16" y="64"/>
                    </a:lnTo>
                    <a:lnTo>
                      <a:pt x="18" y="63"/>
                    </a:lnTo>
                    <a:lnTo>
                      <a:pt x="18" y="59"/>
                    </a:lnTo>
                    <a:lnTo>
                      <a:pt x="18" y="55"/>
                    </a:lnTo>
                    <a:lnTo>
                      <a:pt x="19" y="49"/>
                    </a:lnTo>
                    <a:lnTo>
                      <a:pt x="19" y="43"/>
                    </a:lnTo>
                    <a:lnTo>
                      <a:pt x="20" y="36"/>
                    </a:lnTo>
                    <a:lnTo>
                      <a:pt x="20" y="28"/>
                    </a:lnTo>
                    <a:lnTo>
                      <a:pt x="20" y="23"/>
                    </a:lnTo>
                    <a:lnTo>
                      <a:pt x="22" y="17"/>
                    </a:lnTo>
                    <a:lnTo>
                      <a:pt x="22" y="13"/>
                    </a:lnTo>
                    <a:lnTo>
                      <a:pt x="22" y="9"/>
                    </a:lnTo>
                    <a:lnTo>
                      <a:pt x="23" y="7"/>
                    </a:lnTo>
                    <a:lnTo>
                      <a:pt x="23" y="4"/>
                    </a:lnTo>
                    <a:lnTo>
                      <a:pt x="23" y="4"/>
                    </a:lnTo>
                    <a:lnTo>
                      <a:pt x="23" y="3"/>
                    </a:lnTo>
                    <a:lnTo>
                      <a:pt x="24" y="1"/>
                    </a:lnTo>
                    <a:lnTo>
                      <a:pt x="24" y="1"/>
                    </a:lnTo>
                    <a:lnTo>
                      <a:pt x="24" y="1"/>
                    </a:lnTo>
                    <a:lnTo>
                      <a:pt x="26" y="3"/>
                    </a:lnTo>
                    <a:lnTo>
                      <a:pt x="26" y="4"/>
                    </a:lnTo>
                    <a:lnTo>
                      <a:pt x="26" y="7"/>
                    </a:lnTo>
                    <a:lnTo>
                      <a:pt x="26" y="12"/>
                    </a:lnTo>
                    <a:lnTo>
                      <a:pt x="27" y="17"/>
                    </a:lnTo>
                    <a:lnTo>
                      <a:pt x="27" y="24"/>
                    </a:lnTo>
                    <a:lnTo>
                      <a:pt x="28" y="39"/>
                    </a:lnTo>
                    <a:lnTo>
                      <a:pt x="30" y="47"/>
                    </a:lnTo>
                    <a:lnTo>
                      <a:pt x="30" y="52"/>
                    </a:lnTo>
                    <a:lnTo>
                      <a:pt x="31" y="57"/>
                    </a:lnTo>
                    <a:lnTo>
                      <a:pt x="31" y="60"/>
                    </a:lnTo>
                    <a:lnTo>
                      <a:pt x="32" y="63"/>
                    </a:lnTo>
                    <a:lnTo>
                      <a:pt x="32" y="63"/>
                    </a:lnTo>
                    <a:lnTo>
                      <a:pt x="32" y="60"/>
                    </a:lnTo>
                    <a:lnTo>
                      <a:pt x="34" y="57"/>
                    </a:lnTo>
                    <a:lnTo>
                      <a:pt x="34" y="53"/>
                    </a:lnTo>
                    <a:lnTo>
                      <a:pt x="34" y="51"/>
                    </a:lnTo>
                    <a:lnTo>
                      <a:pt x="35" y="45"/>
                    </a:lnTo>
                    <a:lnTo>
                      <a:pt x="35" y="41"/>
                    </a:lnTo>
                    <a:lnTo>
                      <a:pt x="35" y="39"/>
                    </a:lnTo>
                    <a:lnTo>
                      <a:pt x="35" y="36"/>
                    </a:lnTo>
                    <a:lnTo>
                      <a:pt x="36" y="33"/>
                    </a:lnTo>
                    <a:lnTo>
                      <a:pt x="36" y="28"/>
                    </a:lnTo>
                    <a:lnTo>
                      <a:pt x="36" y="25"/>
                    </a:lnTo>
                    <a:lnTo>
                      <a:pt x="36" y="21"/>
                    </a:lnTo>
                    <a:lnTo>
                      <a:pt x="38" y="19"/>
                    </a:lnTo>
                    <a:lnTo>
                      <a:pt x="38" y="15"/>
                    </a:lnTo>
                    <a:lnTo>
                      <a:pt x="38" y="11"/>
                    </a:lnTo>
                    <a:lnTo>
                      <a:pt x="38" y="7"/>
                    </a:lnTo>
                    <a:lnTo>
                      <a:pt x="39" y="4"/>
                    </a:lnTo>
                    <a:lnTo>
                      <a:pt x="39" y="1"/>
                    </a:lnTo>
                    <a:lnTo>
                      <a:pt x="40" y="0"/>
                    </a:lnTo>
                    <a:lnTo>
                      <a:pt x="40" y="1"/>
                    </a:lnTo>
                    <a:lnTo>
                      <a:pt x="40" y="4"/>
                    </a:lnTo>
                    <a:lnTo>
                      <a:pt x="42" y="7"/>
                    </a:lnTo>
                    <a:lnTo>
                      <a:pt x="42" y="13"/>
                    </a:lnTo>
                    <a:lnTo>
                      <a:pt x="43" y="19"/>
                    </a:lnTo>
                    <a:lnTo>
                      <a:pt x="43" y="27"/>
                    </a:lnTo>
                    <a:lnTo>
                      <a:pt x="45" y="33"/>
                    </a:lnTo>
                    <a:lnTo>
                      <a:pt x="45" y="41"/>
                    </a:lnTo>
                    <a:lnTo>
                      <a:pt x="46" y="47"/>
                    </a:lnTo>
                    <a:lnTo>
                      <a:pt x="46" y="5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6" name="Freeform 5442"/>
              <p:cNvSpPr>
                <a:spLocks/>
              </p:cNvSpPr>
              <p:nvPr/>
            </p:nvSpPr>
            <p:spPr bwMode="auto">
              <a:xfrm>
                <a:off x="4492" y="3238"/>
                <a:ext cx="22" cy="31"/>
              </a:xfrm>
              <a:custGeom>
                <a:avLst/>
                <a:gdLst>
                  <a:gd name="T0" fmla="*/ 1 w 43"/>
                  <a:gd name="T1" fmla="*/ 56 h 61"/>
                  <a:gd name="T2" fmla="*/ 1 w 43"/>
                  <a:gd name="T3" fmla="*/ 60 h 61"/>
                  <a:gd name="T4" fmla="*/ 1 w 43"/>
                  <a:gd name="T5" fmla="*/ 60 h 61"/>
                  <a:gd name="T6" fmla="*/ 3 w 43"/>
                  <a:gd name="T7" fmla="*/ 59 h 61"/>
                  <a:gd name="T8" fmla="*/ 3 w 43"/>
                  <a:gd name="T9" fmla="*/ 56 h 61"/>
                  <a:gd name="T10" fmla="*/ 4 w 43"/>
                  <a:gd name="T11" fmla="*/ 52 h 61"/>
                  <a:gd name="T12" fmla="*/ 4 w 43"/>
                  <a:gd name="T13" fmla="*/ 47 h 61"/>
                  <a:gd name="T14" fmla="*/ 5 w 43"/>
                  <a:gd name="T15" fmla="*/ 37 h 61"/>
                  <a:gd name="T16" fmla="*/ 7 w 43"/>
                  <a:gd name="T17" fmla="*/ 19 h 61"/>
                  <a:gd name="T18" fmla="*/ 8 w 43"/>
                  <a:gd name="T19" fmla="*/ 7 h 61"/>
                  <a:gd name="T20" fmla="*/ 9 w 43"/>
                  <a:gd name="T21" fmla="*/ 1 h 61"/>
                  <a:gd name="T22" fmla="*/ 11 w 43"/>
                  <a:gd name="T23" fmla="*/ 1 h 61"/>
                  <a:gd name="T24" fmla="*/ 12 w 43"/>
                  <a:gd name="T25" fmla="*/ 8 h 61"/>
                  <a:gd name="T26" fmla="*/ 13 w 43"/>
                  <a:gd name="T27" fmla="*/ 20 h 61"/>
                  <a:gd name="T28" fmla="*/ 15 w 43"/>
                  <a:gd name="T29" fmla="*/ 31 h 61"/>
                  <a:gd name="T30" fmla="*/ 15 w 43"/>
                  <a:gd name="T31" fmla="*/ 41 h 61"/>
                  <a:gd name="T32" fmla="*/ 16 w 43"/>
                  <a:gd name="T33" fmla="*/ 51 h 61"/>
                  <a:gd name="T34" fmla="*/ 16 w 43"/>
                  <a:gd name="T35" fmla="*/ 53 h 61"/>
                  <a:gd name="T36" fmla="*/ 16 w 43"/>
                  <a:gd name="T37" fmla="*/ 57 h 61"/>
                  <a:gd name="T38" fmla="*/ 17 w 43"/>
                  <a:gd name="T39" fmla="*/ 59 h 61"/>
                  <a:gd name="T40" fmla="*/ 19 w 43"/>
                  <a:gd name="T41" fmla="*/ 59 h 61"/>
                  <a:gd name="T42" fmla="*/ 19 w 43"/>
                  <a:gd name="T43" fmla="*/ 53 h 61"/>
                  <a:gd name="T44" fmla="*/ 20 w 43"/>
                  <a:gd name="T45" fmla="*/ 44 h 61"/>
                  <a:gd name="T46" fmla="*/ 21 w 43"/>
                  <a:gd name="T47" fmla="*/ 29 h 61"/>
                  <a:gd name="T48" fmla="*/ 23 w 43"/>
                  <a:gd name="T49" fmla="*/ 16 h 61"/>
                  <a:gd name="T50" fmla="*/ 24 w 43"/>
                  <a:gd name="T51" fmla="*/ 5 h 61"/>
                  <a:gd name="T52" fmla="*/ 25 w 43"/>
                  <a:gd name="T53" fmla="*/ 0 h 61"/>
                  <a:gd name="T54" fmla="*/ 27 w 43"/>
                  <a:gd name="T55" fmla="*/ 1 h 61"/>
                  <a:gd name="T56" fmla="*/ 27 w 43"/>
                  <a:gd name="T57" fmla="*/ 7 h 61"/>
                  <a:gd name="T58" fmla="*/ 28 w 43"/>
                  <a:gd name="T59" fmla="*/ 12 h 61"/>
                  <a:gd name="T60" fmla="*/ 29 w 43"/>
                  <a:gd name="T61" fmla="*/ 19 h 61"/>
                  <a:gd name="T62" fmla="*/ 29 w 43"/>
                  <a:gd name="T63" fmla="*/ 25 h 61"/>
                  <a:gd name="T64" fmla="*/ 31 w 43"/>
                  <a:gd name="T65" fmla="*/ 33 h 61"/>
                  <a:gd name="T66" fmla="*/ 31 w 43"/>
                  <a:gd name="T67" fmla="*/ 43 h 61"/>
                  <a:gd name="T68" fmla="*/ 32 w 43"/>
                  <a:gd name="T69" fmla="*/ 51 h 61"/>
                  <a:gd name="T70" fmla="*/ 32 w 43"/>
                  <a:gd name="T71" fmla="*/ 56 h 61"/>
                  <a:gd name="T72" fmla="*/ 33 w 43"/>
                  <a:gd name="T73" fmla="*/ 57 h 61"/>
                  <a:gd name="T74" fmla="*/ 35 w 43"/>
                  <a:gd name="T75" fmla="*/ 51 h 61"/>
                  <a:gd name="T76" fmla="*/ 36 w 43"/>
                  <a:gd name="T77" fmla="*/ 40 h 61"/>
                  <a:gd name="T78" fmla="*/ 37 w 43"/>
                  <a:gd name="T79" fmla="*/ 27 h 61"/>
                  <a:gd name="T80" fmla="*/ 39 w 43"/>
                  <a:gd name="T81" fmla="*/ 13 h 61"/>
                  <a:gd name="T82" fmla="*/ 40 w 43"/>
                  <a:gd name="T83" fmla="*/ 5 h 61"/>
                  <a:gd name="T84" fmla="*/ 40 w 43"/>
                  <a:gd name="T85" fmla="*/ 1 h 61"/>
                  <a:gd name="T86" fmla="*/ 41 w 43"/>
                  <a:gd name="T87" fmla="*/ 0 h 61"/>
                  <a:gd name="T88" fmla="*/ 43 w 43"/>
                  <a:gd name="T8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61">
                    <a:moveTo>
                      <a:pt x="0" y="52"/>
                    </a:moveTo>
                    <a:lnTo>
                      <a:pt x="1" y="56"/>
                    </a:lnTo>
                    <a:lnTo>
                      <a:pt x="1" y="59"/>
                    </a:lnTo>
                    <a:lnTo>
                      <a:pt x="1" y="60"/>
                    </a:lnTo>
                    <a:lnTo>
                      <a:pt x="1" y="61"/>
                    </a:lnTo>
                    <a:lnTo>
                      <a:pt x="1" y="60"/>
                    </a:lnTo>
                    <a:lnTo>
                      <a:pt x="3" y="60"/>
                    </a:lnTo>
                    <a:lnTo>
                      <a:pt x="3" y="59"/>
                    </a:lnTo>
                    <a:lnTo>
                      <a:pt x="3" y="59"/>
                    </a:lnTo>
                    <a:lnTo>
                      <a:pt x="3" y="56"/>
                    </a:lnTo>
                    <a:lnTo>
                      <a:pt x="4" y="55"/>
                    </a:lnTo>
                    <a:lnTo>
                      <a:pt x="4" y="52"/>
                    </a:lnTo>
                    <a:lnTo>
                      <a:pt x="4" y="51"/>
                    </a:lnTo>
                    <a:lnTo>
                      <a:pt x="4" y="47"/>
                    </a:lnTo>
                    <a:lnTo>
                      <a:pt x="5" y="43"/>
                    </a:lnTo>
                    <a:lnTo>
                      <a:pt x="5" y="37"/>
                    </a:lnTo>
                    <a:lnTo>
                      <a:pt x="5" y="31"/>
                    </a:lnTo>
                    <a:lnTo>
                      <a:pt x="7" y="19"/>
                    </a:lnTo>
                    <a:lnTo>
                      <a:pt x="8" y="13"/>
                    </a:lnTo>
                    <a:lnTo>
                      <a:pt x="8" y="7"/>
                    </a:lnTo>
                    <a:lnTo>
                      <a:pt x="9" y="4"/>
                    </a:lnTo>
                    <a:lnTo>
                      <a:pt x="9" y="1"/>
                    </a:lnTo>
                    <a:lnTo>
                      <a:pt x="9" y="0"/>
                    </a:lnTo>
                    <a:lnTo>
                      <a:pt x="11" y="1"/>
                    </a:lnTo>
                    <a:lnTo>
                      <a:pt x="11" y="4"/>
                    </a:lnTo>
                    <a:lnTo>
                      <a:pt x="12" y="8"/>
                    </a:lnTo>
                    <a:lnTo>
                      <a:pt x="12" y="13"/>
                    </a:lnTo>
                    <a:lnTo>
                      <a:pt x="13" y="20"/>
                    </a:lnTo>
                    <a:lnTo>
                      <a:pt x="13" y="25"/>
                    </a:lnTo>
                    <a:lnTo>
                      <a:pt x="15" y="31"/>
                    </a:lnTo>
                    <a:lnTo>
                      <a:pt x="15" y="36"/>
                    </a:lnTo>
                    <a:lnTo>
                      <a:pt x="15" y="41"/>
                    </a:lnTo>
                    <a:lnTo>
                      <a:pt x="16" y="44"/>
                    </a:lnTo>
                    <a:lnTo>
                      <a:pt x="16" y="51"/>
                    </a:lnTo>
                    <a:lnTo>
                      <a:pt x="16" y="51"/>
                    </a:lnTo>
                    <a:lnTo>
                      <a:pt x="16" y="53"/>
                    </a:lnTo>
                    <a:lnTo>
                      <a:pt x="16" y="55"/>
                    </a:lnTo>
                    <a:lnTo>
                      <a:pt x="16" y="57"/>
                    </a:lnTo>
                    <a:lnTo>
                      <a:pt x="17" y="57"/>
                    </a:lnTo>
                    <a:lnTo>
                      <a:pt x="17" y="59"/>
                    </a:lnTo>
                    <a:lnTo>
                      <a:pt x="17" y="59"/>
                    </a:lnTo>
                    <a:lnTo>
                      <a:pt x="19" y="59"/>
                    </a:lnTo>
                    <a:lnTo>
                      <a:pt x="19" y="57"/>
                    </a:lnTo>
                    <a:lnTo>
                      <a:pt x="19" y="53"/>
                    </a:lnTo>
                    <a:lnTo>
                      <a:pt x="20" y="49"/>
                    </a:lnTo>
                    <a:lnTo>
                      <a:pt x="20" y="44"/>
                    </a:lnTo>
                    <a:lnTo>
                      <a:pt x="21" y="37"/>
                    </a:lnTo>
                    <a:lnTo>
                      <a:pt x="21" y="29"/>
                    </a:lnTo>
                    <a:lnTo>
                      <a:pt x="23" y="23"/>
                    </a:lnTo>
                    <a:lnTo>
                      <a:pt x="23" y="16"/>
                    </a:lnTo>
                    <a:lnTo>
                      <a:pt x="24" y="9"/>
                    </a:lnTo>
                    <a:lnTo>
                      <a:pt x="24" y="5"/>
                    </a:lnTo>
                    <a:lnTo>
                      <a:pt x="24" y="1"/>
                    </a:lnTo>
                    <a:lnTo>
                      <a:pt x="25" y="0"/>
                    </a:lnTo>
                    <a:lnTo>
                      <a:pt x="25" y="0"/>
                    </a:lnTo>
                    <a:lnTo>
                      <a:pt x="27" y="1"/>
                    </a:lnTo>
                    <a:lnTo>
                      <a:pt x="27" y="4"/>
                    </a:lnTo>
                    <a:lnTo>
                      <a:pt x="27" y="7"/>
                    </a:lnTo>
                    <a:lnTo>
                      <a:pt x="28" y="9"/>
                    </a:lnTo>
                    <a:lnTo>
                      <a:pt x="28" y="12"/>
                    </a:lnTo>
                    <a:lnTo>
                      <a:pt x="28" y="15"/>
                    </a:lnTo>
                    <a:lnTo>
                      <a:pt x="29" y="19"/>
                    </a:lnTo>
                    <a:lnTo>
                      <a:pt x="29" y="24"/>
                    </a:lnTo>
                    <a:lnTo>
                      <a:pt x="29" y="25"/>
                    </a:lnTo>
                    <a:lnTo>
                      <a:pt x="29" y="31"/>
                    </a:lnTo>
                    <a:lnTo>
                      <a:pt x="31" y="33"/>
                    </a:lnTo>
                    <a:lnTo>
                      <a:pt x="31" y="37"/>
                    </a:lnTo>
                    <a:lnTo>
                      <a:pt x="31" y="43"/>
                    </a:lnTo>
                    <a:lnTo>
                      <a:pt x="31" y="47"/>
                    </a:lnTo>
                    <a:lnTo>
                      <a:pt x="32" y="51"/>
                    </a:lnTo>
                    <a:lnTo>
                      <a:pt x="32" y="53"/>
                    </a:lnTo>
                    <a:lnTo>
                      <a:pt x="32" y="56"/>
                    </a:lnTo>
                    <a:lnTo>
                      <a:pt x="33" y="57"/>
                    </a:lnTo>
                    <a:lnTo>
                      <a:pt x="33" y="57"/>
                    </a:lnTo>
                    <a:lnTo>
                      <a:pt x="35" y="55"/>
                    </a:lnTo>
                    <a:lnTo>
                      <a:pt x="35" y="51"/>
                    </a:lnTo>
                    <a:lnTo>
                      <a:pt x="36" y="47"/>
                    </a:lnTo>
                    <a:lnTo>
                      <a:pt x="36" y="40"/>
                    </a:lnTo>
                    <a:lnTo>
                      <a:pt x="37" y="33"/>
                    </a:lnTo>
                    <a:lnTo>
                      <a:pt x="37" y="27"/>
                    </a:lnTo>
                    <a:lnTo>
                      <a:pt x="39" y="20"/>
                    </a:lnTo>
                    <a:lnTo>
                      <a:pt x="39" y="13"/>
                    </a:lnTo>
                    <a:lnTo>
                      <a:pt x="39" y="9"/>
                    </a:lnTo>
                    <a:lnTo>
                      <a:pt x="40" y="5"/>
                    </a:lnTo>
                    <a:lnTo>
                      <a:pt x="40" y="3"/>
                    </a:lnTo>
                    <a:lnTo>
                      <a:pt x="40" y="1"/>
                    </a:lnTo>
                    <a:lnTo>
                      <a:pt x="41" y="0"/>
                    </a:lnTo>
                    <a:lnTo>
                      <a:pt x="41" y="0"/>
                    </a:lnTo>
                    <a:lnTo>
                      <a:pt x="41" y="0"/>
                    </a:lnTo>
                    <a:lnTo>
                      <a:pt x="43" y="0"/>
                    </a:lnTo>
                    <a:lnTo>
                      <a:pt x="43" y="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7" name="Freeform 5443"/>
              <p:cNvSpPr>
                <a:spLocks/>
              </p:cNvSpPr>
              <p:nvPr/>
            </p:nvSpPr>
            <p:spPr bwMode="auto">
              <a:xfrm>
                <a:off x="4514" y="3238"/>
                <a:ext cx="22" cy="28"/>
              </a:xfrm>
              <a:custGeom>
                <a:avLst/>
                <a:gdLst>
                  <a:gd name="T0" fmla="*/ 0 w 45"/>
                  <a:gd name="T1" fmla="*/ 4 h 57"/>
                  <a:gd name="T2" fmla="*/ 1 w 45"/>
                  <a:gd name="T3" fmla="*/ 8 h 57"/>
                  <a:gd name="T4" fmla="*/ 1 w 45"/>
                  <a:gd name="T5" fmla="*/ 16 h 57"/>
                  <a:gd name="T6" fmla="*/ 2 w 45"/>
                  <a:gd name="T7" fmla="*/ 33 h 57"/>
                  <a:gd name="T8" fmla="*/ 4 w 45"/>
                  <a:gd name="T9" fmla="*/ 45 h 57"/>
                  <a:gd name="T10" fmla="*/ 5 w 45"/>
                  <a:gd name="T11" fmla="*/ 54 h 57"/>
                  <a:gd name="T12" fmla="*/ 6 w 45"/>
                  <a:gd name="T13" fmla="*/ 57 h 57"/>
                  <a:gd name="T14" fmla="*/ 8 w 45"/>
                  <a:gd name="T15" fmla="*/ 53 h 57"/>
                  <a:gd name="T16" fmla="*/ 9 w 45"/>
                  <a:gd name="T17" fmla="*/ 45 h 57"/>
                  <a:gd name="T18" fmla="*/ 10 w 45"/>
                  <a:gd name="T19" fmla="*/ 34 h 57"/>
                  <a:gd name="T20" fmla="*/ 10 w 45"/>
                  <a:gd name="T21" fmla="*/ 25 h 57"/>
                  <a:gd name="T22" fmla="*/ 10 w 45"/>
                  <a:gd name="T23" fmla="*/ 18 h 57"/>
                  <a:gd name="T24" fmla="*/ 12 w 45"/>
                  <a:gd name="T25" fmla="*/ 12 h 57"/>
                  <a:gd name="T26" fmla="*/ 12 w 45"/>
                  <a:gd name="T27" fmla="*/ 8 h 57"/>
                  <a:gd name="T28" fmla="*/ 13 w 45"/>
                  <a:gd name="T29" fmla="*/ 4 h 57"/>
                  <a:gd name="T30" fmla="*/ 13 w 45"/>
                  <a:gd name="T31" fmla="*/ 1 h 57"/>
                  <a:gd name="T32" fmla="*/ 14 w 45"/>
                  <a:gd name="T33" fmla="*/ 0 h 57"/>
                  <a:gd name="T34" fmla="*/ 16 w 45"/>
                  <a:gd name="T35" fmla="*/ 5 h 57"/>
                  <a:gd name="T36" fmla="*/ 17 w 45"/>
                  <a:gd name="T37" fmla="*/ 14 h 57"/>
                  <a:gd name="T38" fmla="*/ 18 w 45"/>
                  <a:gd name="T39" fmla="*/ 28 h 57"/>
                  <a:gd name="T40" fmla="*/ 20 w 45"/>
                  <a:gd name="T41" fmla="*/ 40 h 57"/>
                  <a:gd name="T42" fmla="*/ 21 w 45"/>
                  <a:gd name="T43" fmla="*/ 50 h 57"/>
                  <a:gd name="T44" fmla="*/ 21 w 45"/>
                  <a:gd name="T45" fmla="*/ 56 h 57"/>
                  <a:gd name="T46" fmla="*/ 22 w 45"/>
                  <a:gd name="T47" fmla="*/ 54 h 57"/>
                  <a:gd name="T48" fmla="*/ 24 w 45"/>
                  <a:gd name="T49" fmla="*/ 52 h 57"/>
                  <a:gd name="T50" fmla="*/ 24 w 45"/>
                  <a:gd name="T51" fmla="*/ 46 h 57"/>
                  <a:gd name="T52" fmla="*/ 25 w 45"/>
                  <a:gd name="T53" fmla="*/ 41 h 57"/>
                  <a:gd name="T54" fmla="*/ 25 w 45"/>
                  <a:gd name="T55" fmla="*/ 37 h 57"/>
                  <a:gd name="T56" fmla="*/ 25 w 45"/>
                  <a:gd name="T57" fmla="*/ 30 h 57"/>
                  <a:gd name="T58" fmla="*/ 26 w 45"/>
                  <a:gd name="T59" fmla="*/ 22 h 57"/>
                  <a:gd name="T60" fmla="*/ 28 w 45"/>
                  <a:gd name="T61" fmla="*/ 13 h 57"/>
                  <a:gd name="T62" fmla="*/ 29 w 45"/>
                  <a:gd name="T63" fmla="*/ 4 h 57"/>
                  <a:gd name="T64" fmla="*/ 30 w 45"/>
                  <a:gd name="T65" fmla="*/ 0 h 57"/>
                  <a:gd name="T66" fmla="*/ 32 w 45"/>
                  <a:gd name="T67" fmla="*/ 2 h 57"/>
                  <a:gd name="T68" fmla="*/ 33 w 45"/>
                  <a:gd name="T69" fmla="*/ 10 h 57"/>
                  <a:gd name="T70" fmla="*/ 33 w 45"/>
                  <a:gd name="T71" fmla="*/ 22 h 57"/>
                  <a:gd name="T72" fmla="*/ 34 w 45"/>
                  <a:gd name="T73" fmla="*/ 34 h 57"/>
                  <a:gd name="T74" fmla="*/ 36 w 45"/>
                  <a:gd name="T75" fmla="*/ 44 h 57"/>
                  <a:gd name="T76" fmla="*/ 37 w 45"/>
                  <a:gd name="T77" fmla="*/ 50 h 57"/>
                  <a:gd name="T78" fmla="*/ 37 w 45"/>
                  <a:gd name="T79" fmla="*/ 53 h 57"/>
                  <a:gd name="T80" fmla="*/ 38 w 45"/>
                  <a:gd name="T81" fmla="*/ 54 h 57"/>
                  <a:gd name="T82" fmla="*/ 38 w 45"/>
                  <a:gd name="T83" fmla="*/ 53 h 57"/>
                  <a:gd name="T84" fmla="*/ 40 w 45"/>
                  <a:gd name="T85" fmla="*/ 50 h 57"/>
                  <a:gd name="T86" fmla="*/ 40 w 45"/>
                  <a:gd name="T87" fmla="*/ 45 h 57"/>
                  <a:gd name="T88" fmla="*/ 41 w 45"/>
                  <a:gd name="T89" fmla="*/ 36 h 57"/>
                  <a:gd name="T90" fmla="*/ 42 w 45"/>
                  <a:gd name="T91" fmla="*/ 24 h 57"/>
                  <a:gd name="T92" fmla="*/ 44 w 45"/>
                  <a:gd name="T93" fmla="*/ 6 h 57"/>
                  <a:gd name="T94" fmla="*/ 45 w 45"/>
                  <a:gd name="T9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57">
                    <a:moveTo>
                      <a:pt x="0" y="2"/>
                    </a:moveTo>
                    <a:lnTo>
                      <a:pt x="0" y="4"/>
                    </a:lnTo>
                    <a:lnTo>
                      <a:pt x="0" y="6"/>
                    </a:lnTo>
                    <a:lnTo>
                      <a:pt x="1" y="8"/>
                    </a:lnTo>
                    <a:lnTo>
                      <a:pt x="1" y="12"/>
                    </a:lnTo>
                    <a:lnTo>
                      <a:pt x="1" y="16"/>
                    </a:lnTo>
                    <a:lnTo>
                      <a:pt x="2" y="26"/>
                    </a:lnTo>
                    <a:lnTo>
                      <a:pt x="2" y="33"/>
                    </a:lnTo>
                    <a:lnTo>
                      <a:pt x="2" y="38"/>
                    </a:lnTo>
                    <a:lnTo>
                      <a:pt x="4" y="45"/>
                    </a:lnTo>
                    <a:lnTo>
                      <a:pt x="4" y="50"/>
                    </a:lnTo>
                    <a:lnTo>
                      <a:pt x="5" y="54"/>
                    </a:lnTo>
                    <a:lnTo>
                      <a:pt x="5" y="57"/>
                    </a:lnTo>
                    <a:lnTo>
                      <a:pt x="6" y="57"/>
                    </a:lnTo>
                    <a:lnTo>
                      <a:pt x="6" y="56"/>
                    </a:lnTo>
                    <a:lnTo>
                      <a:pt x="8" y="53"/>
                    </a:lnTo>
                    <a:lnTo>
                      <a:pt x="8" y="50"/>
                    </a:lnTo>
                    <a:lnTo>
                      <a:pt x="9" y="45"/>
                    </a:lnTo>
                    <a:lnTo>
                      <a:pt x="9" y="40"/>
                    </a:lnTo>
                    <a:lnTo>
                      <a:pt x="10" y="34"/>
                    </a:lnTo>
                    <a:lnTo>
                      <a:pt x="10" y="29"/>
                    </a:lnTo>
                    <a:lnTo>
                      <a:pt x="10" y="25"/>
                    </a:lnTo>
                    <a:lnTo>
                      <a:pt x="10" y="21"/>
                    </a:lnTo>
                    <a:lnTo>
                      <a:pt x="10" y="18"/>
                    </a:lnTo>
                    <a:lnTo>
                      <a:pt x="12" y="16"/>
                    </a:lnTo>
                    <a:lnTo>
                      <a:pt x="12" y="12"/>
                    </a:lnTo>
                    <a:lnTo>
                      <a:pt x="12" y="10"/>
                    </a:lnTo>
                    <a:lnTo>
                      <a:pt x="12" y="8"/>
                    </a:lnTo>
                    <a:lnTo>
                      <a:pt x="13" y="6"/>
                    </a:lnTo>
                    <a:lnTo>
                      <a:pt x="13" y="4"/>
                    </a:lnTo>
                    <a:lnTo>
                      <a:pt x="13" y="2"/>
                    </a:lnTo>
                    <a:lnTo>
                      <a:pt x="13" y="1"/>
                    </a:lnTo>
                    <a:lnTo>
                      <a:pt x="14" y="0"/>
                    </a:lnTo>
                    <a:lnTo>
                      <a:pt x="14" y="0"/>
                    </a:lnTo>
                    <a:lnTo>
                      <a:pt x="16" y="2"/>
                    </a:lnTo>
                    <a:lnTo>
                      <a:pt x="16" y="5"/>
                    </a:lnTo>
                    <a:lnTo>
                      <a:pt x="17" y="9"/>
                    </a:lnTo>
                    <a:lnTo>
                      <a:pt x="17" y="14"/>
                    </a:lnTo>
                    <a:lnTo>
                      <a:pt x="17" y="21"/>
                    </a:lnTo>
                    <a:lnTo>
                      <a:pt x="18" y="28"/>
                    </a:lnTo>
                    <a:lnTo>
                      <a:pt x="18" y="34"/>
                    </a:lnTo>
                    <a:lnTo>
                      <a:pt x="20" y="40"/>
                    </a:lnTo>
                    <a:lnTo>
                      <a:pt x="20" y="46"/>
                    </a:lnTo>
                    <a:lnTo>
                      <a:pt x="21" y="50"/>
                    </a:lnTo>
                    <a:lnTo>
                      <a:pt x="21" y="53"/>
                    </a:lnTo>
                    <a:lnTo>
                      <a:pt x="21" y="56"/>
                    </a:lnTo>
                    <a:lnTo>
                      <a:pt x="22" y="56"/>
                    </a:lnTo>
                    <a:lnTo>
                      <a:pt x="22" y="54"/>
                    </a:lnTo>
                    <a:lnTo>
                      <a:pt x="24" y="53"/>
                    </a:lnTo>
                    <a:lnTo>
                      <a:pt x="24" y="52"/>
                    </a:lnTo>
                    <a:lnTo>
                      <a:pt x="24" y="49"/>
                    </a:lnTo>
                    <a:lnTo>
                      <a:pt x="24" y="46"/>
                    </a:lnTo>
                    <a:lnTo>
                      <a:pt x="25" y="44"/>
                    </a:lnTo>
                    <a:lnTo>
                      <a:pt x="25" y="41"/>
                    </a:lnTo>
                    <a:lnTo>
                      <a:pt x="25" y="41"/>
                    </a:lnTo>
                    <a:lnTo>
                      <a:pt x="25" y="37"/>
                    </a:lnTo>
                    <a:lnTo>
                      <a:pt x="25" y="33"/>
                    </a:lnTo>
                    <a:lnTo>
                      <a:pt x="25" y="30"/>
                    </a:lnTo>
                    <a:lnTo>
                      <a:pt x="26" y="26"/>
                    </a:lnTo>
                    <a:lnTo>
                      <a:pt x="26" y="22"/>
                    </a:lnTo>
                    <a:lnTo>
                      <a:pt x="26" y="17"/>
                    </a:lnTo>
                    <a:lnTo>
                      <a:pt x="28" y="13"/>
                    </a:lnTo>
                    <a:lnTo>
                      <a:pt x="28" y="8"/>
                    </a:lnTo>
                    <a:lnTo>
                      <a:pt x="29" y="4"/>
                    </a:lnTo>
                    <a:lnTo>
                      <a:pt x="29" y="1"/>
                    </a:lnTo>
                    <a:lnTo>
                      <a:pt x="30" y="0"/>
                    </a:lnTo>
                    <a:lnTo>
                      <a:pt x="30" y="0"/>
                    </a:lnTo>
                    <a:lnTo>
                      <a:pt x="32" y="2"/>
                    </a:lnTo>
                    <a:lnTo>
                      <a:pt x="32" y="5"/>
                    </a:lnTo>
                    <a:lnTo>
                      <a:pt x="33" y="10"/>
                    </a:lnTo>
                    <a:lnTo>
                      <a:pt x="33" y="16"/>
                    </a:lnTo>
                    <a:lnTo>
                      <a:pt x="33" y="22"/>
                    </a:lnTo>
                    <a:lnTo>
                      <a:pt x="34" y="28"/>
                    </a:lnTo>
                    <a:lnTo>
                      <a:pt x="34" y="34"/>
                    </a:lnTo>
                    <a:lnTo>
                      <a:pt x="34" y="40"/>
                    </a:lnTo>
                    <a:lnTo>
                      <a:pt x="36" y="44"/>
                    </a:lnTo>
                    <a:lnTo>
                      <a:pt x="36" y="48"/>
                    </a:lnTo>
                    <a:lnTo>
                      <a:pt x="37" y="50"/>
                    </a:lnTo>
                    <a:lnTo>
                      <a:pt x="37" y="52"/>
                    </a:lnTo>
                    <a:lnTo>
                      <a:pt x="37" y="53"/>
                    </a:lnTo>
                    <a:lnTo>
                      <a:pt x="37" y="53"/>
                    </a:lnTo>
                    <a:lnTo>
                      <a:pt x="38" y="54"/>
                    </a:lnTo>
                    <a:lnTo>
                      <a:pt x="38" y="53"/>
                    </a:lnTo>
                    <a:lnTo>
                      <a:pt x="38" y="53"/>
                    </a:lnTo>
                    <a:lnTo>
                      <a:pt x="38" y="52"/>
                    </a:lnTo>
                    <a:lnTo>
                      <a:pt x="40" y="50"/>
                    </a:lnTo>
                    <a:lnTo>
                      <a:pt x="40" y="49"/>
                    </a:lnTo>
                    <a:lnTo>
                      <a:pt x="40" y="45"/>
                    </a:lnTo>
                    <a:lnTo>
                      <a:pt x="40" y="41"/>
                    </a:lnTo>
                    <a:lnTo>
                      <a:pt x="41" y="36"/>
                    </a:lnTo>
                    <a:lnTo>
                      <a:pt x="41" y="30"/>
                    </a:lnTo>
                    <a:lnTo>
                      <a:pt x="42" y="24"/>
                    </a:lnTo>
                    <a:lnTo>
                      <a:pt x="42" y="17"/>
                    </a:lnTo>
                    <a:lnTo>
                      <a:pt x="44" y="6"/>
                    </a:lnTo>
                    <a:lnTo>
                      <a:pt x="45" y="2"/>
                    </a:lnTo>
                    <a:lnTo>
                      <a:pt x="45" y="0"/>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8" name="Freeform 5444"/>
              <p:cNvSpPr>
                <a:spLocks/>
              </p:cNvSpPr>
              <p:nvPr/>
            </p:nvSpPr>
            <p:spPr bwMode="auto">
              <a:xfrm>
                <a:off x="4536" y="3238"/>
                <a:ext cx="23" cy="26"/>
              </a:xfrm>
              <a:custGeom>
                <a:avLst/>
                <a:gdLst>
                  <a:gd name="T0" fmla="*/ 1 w 44"/>
                  <a:gd name="T1" fmla="*/ 0 h 52"/>
                  <a:gd name="T2" fmla="*/ 3 w 44"/>
                  <a:gd name="T3" fmla="*/ 2 h 52"/>
                  <a:gd name="T4" fmla="*/ 3 w 44"/>
                  <a:gd name="T5" fmla="*/ 9 h 52"/>
                  <a:gd name="T6" fmla="*/ 4 w 44"/>
                  <a:gd name="T7" fmla="*/ 18 h 52"/>
                  <a:gd name="T8" fmla="*/ 4 w 44"/>
                  <a:gd name="T9" fmla="*/ 26 h 52"/>
                  <a:gd name="T10" fmla="*/ 5 w 44"/>
                  <a:gd name="T11" fmla="*/ 34 h 52"/>
                  <a:gd name="T12" fmla="*/ 5 w 44"/>
                  <a:gd name="T13" fmla="*/ 40 h 52"/>
                  <a:gd name="T14" fmla="*/ 7 w 44"/>
                  <a:gd name="T15" fmla="*/ 45 h 52"/>
                  <a:gd name="T16" fmla="*/ 8 w 44"/>
                  <a:gd name="T17" fmla="*/ 49 h 52"/>
                  <a:gd name="T18" fmla="*/ 8 w 44"/>
                  <a:gd name="T19" fmla="*/ 52 h 52"/>
                  <a:gd name="T20" fmla="*/ 9 w 44"/>
                  <a:gd name="T21" fmla="*/ 52 h 52"/>
                  <a:gd name="T22" fmla="*/ 11 w 44"/>
                  <a:gd name="T23" fmla="*/ 45 h 52"/>
                  <a:gd name="T24" fmla="*/ 12 w 44"/>
                  <a:gd name="T25" fmla="*/ 33 h 52"/>
                  <a:gd name="T26" fmla="*/ 13 w 44"/>
                  <a:gd name="T27" fmla="*/ 21 h 52"/>
                  <a:gd name="T28" fmla="*/ 15 w 44"/>
                  <a:gd name="T29" fmla="*/ 9 h 52"/>
                  <a:gd name="T30" fmla="*/ 16 w 44"/>
                  <a:gd name="T31" fmla="*/ 2 h 52"/>
                  <a:gd name="T32" fmla="*/ 16 w 44"/>
                  <a:gd name="T33" fmla="*/ 0 h 52"/>
                  <a:gd name="T34" fmla="*/ 17 w 44"/>
                  <a:gd name="T35" fmla="*/ 0 h 52"/>
                  <a:gd name="T36" fmla="*/ 17 w 44"/>
                  <a:gd name="T37" fmla="*/ 4 h 52"/>
                  <a:gd name="T38" fmla="*/ 19 w 44"/>
                  <a:gd name="T39" fmla="*/ 6 h 52"/>
                  <a:gd name="T40" fmla="*/ 19 w 44"/>
                  <a:gd name="T41" fmla="*/ 12 h 52"/>
                  <a:gd name="T42" fmla="*/ 20 w 44"/>
                  <a:gd name="T43" fmla="*/ 20 h 52"/>
                  <a:gd name="T44" fmla="*/ 20 w 44"/>
                  <a:gd name="T45" fmla="*/ 29 h 52"/>
                  <a:gd name="T46" fmla="*/ 21 w 44"/>
                  <a:gd name="T47" fmla="*/ 38 h 52"/>
                  <a:gd name="T48" fmla="*/ 24 w 44"/>
                  <a:gd name="T49" fmla="*/ 49 h 52"/>
                  <a:gd name="T50" fmla="*/ 24 w 44"/>
                  <a:gd name="T51" fmla="*/ 50 h 52"/>
                  <a:gd name="T52" fmla="*/ 25 w 44"/>
                  <a:gd name="T53" fmla="*/ 45 h 52"/>
                  <a:gd name="T54" fmla="*/ 27 w 44"/>
                  <a:gd name="T55" fmla="*/ 37 h 52"/>
                  <a:gd name="T56" fmla="*/ 28 w 44"/>
                  <a:gd name="T57" fmla="*/ 25 h 52"/>
                  <a:gd name="T58" fmla="*/ 29 w 44"/>
                  <a:gd name="T59" fmla="*/ 14 h 52"/>
                  <a:gd name="T60" fmla="*/ 31 w 44"/>
                  <a:gd name="T61" fmla="*/ 8 h 52"/>
                  <a:gd name="T62" fmla="*/ 31 w 44"/>
                  <a:gd name="T63" fmla="*/ 4 h 52"/>
                  <a:gd name="T64" fmla="*/ 32 w 44"/>
                  <a:gd name="T65" fmla="*/ 1 h 52"/>
                  <a:gd name="T66" fmla="*/ 32 w 44"/>
                  <a:gd name="T67" fmla="*/ 0 h 52"/>
                  <a:gd name="T68" fmla="*/ 32 w 44"/>
                  <a:gd name="T69" fmla="*/ 0 h 52"/>
                  <a:gd name="T70" fmla="*/ 33 w 44"/>
                  <a:gd name="T71" fmla="*/ 2 h 52"/>
                  <a:gd name="T72" fmla="*/ 35 w 44"/>
                  <a:gd name="T73" fmla="*/ 10 h 52"/>
                  <a:gd name="T74" fmla="*/ 36 w 44"/>
                  <a:gd name="T75" fmla="*/ 21 h 52"/>
                  <a:gd name="T76" fmla="*/ 37 w 44"/>
                  <a:gd name="T77" fmla="*/ 33 h 52"/>
                  <a:gd name="T78" fmla="*/ 39 w 44"/>
                  <a:gd name="T79" fmla="*/ 44 h 52"/>
                  <a:gd name="T80" fmla="*/ 39 w 44"/>
                  <a:gd name="T81" fmla="*/ 49 h 52"/>
                  <a:gd name="T82" fmla="*/ 40 w 44"/>
                  <a:gd name="T83" fmla="*/ 49 h 52"/>
                  <a:gd name="T84" fmla="*/ 41 w 44"/>
                  <a:gd name="T85" fmla="*/ 44 h 52"/>
                  <a:gd name="T86" fmla="*/ 43 w 44"/>
                  <a:gd name="T87" fmla="*/ 37 h 52"/>
                  <a:gd name="T88" fmla="*/ 44 w 44"/>
                  <a:gd name="T89" fmla="*/ 30 h 52"/>
                  <a:gd name="T90" fmla="*/ 44 w 44"/>
                  <a:gd name="T91"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52">
                    <a:moveTo>
                      <a:pt x="0" y="0"/>
                    </a:moveTo>
                    <a:lnTo>
                      <a:pt x="1" y="0"/>
                    </a:lnTo>
                    <a:lnTo>
                      <a:pt x="1" y="0"/>
                    </a:lnTo>
                    <a:lnTo>
                      <a:pt x="3" y="2"/>
                    </a:lnTo>
                    <a:lnTo>
                      <a:pt x="3" y="6"/>
                    </a:lnTo>
                    <a:lnTo>
                      <a:pt x="3" y="9"/>
                    </a:lnTo>
                    <a:lnTo>
                      <a:pt x="3" y="14"/>
                    </a:lnTo>
                    <a:lnTo>
                      <a:pt x="4" y="18"/>
                    </a:lnTo>
                    <a:lnTo>
                      <a:pt x="4" y="22"/>
                    </a:lnTo>
                    <a:lnTo>
                      <a:pt x="4" y="26"/>
                    </a:lnTo>
                    <a:lnTo>
                      <a:pt x="5" y="29"/>
                    </a:lnTo>
                    <a:lnTo>
                      <a:pt x="5" y="34"/>
                    </a:lnTo>
                    <a:lnTo>
                      <a:pt x="5" y="36"/>
                    </a:lnTo>
                    <a:lnTo>
                      <a:pt x="5" y="40"/>
                    </a:lnTo>
                    <a:lnTo>
                      <a:pt x="7" y="42"/>
                    </a:lnTo>
                    <a:lnTo>
                      <a:pt x="7" y="45"/>
                    </a:lnTo>
                    <a:lnTo>
                      <a:pt x="7" y="48"/>
                    </a:lnTo>
                    <a:lnTo>
                      <a:pt x="8" y="49"/>
                    </a:lnTo>
                    <a:lnTo>
                      <a:pt x="8" y="52"/>
                    </a:lnTo>
                    <a:lnTo>
                      <a:pt x="8" y="52"/>
                    </a:lnTo>
                    <a:lnTo>
                      <a:pt x="9" y="52"/>
                    </a:lnTo>
                    <a:lnTo>
                      <a:pt x="9" y="52"/>
                    </a:lnTo>
                    <a:lnTo>
                      <a:pt x="9" y="49"/>
                    </a:lnTo>
                    <a:lnTo>
                      <a:pt x="11" y="45"/>
                    </a:lnTo>
                    <a:lnTo>
                      <a:pt x="11" y="40"/>
                    </a:lnTo>
                    <a:lnTo>
                      <a:pt x="12" y="33"/>
                    </a:lnTo>
                    <a:lnTo>
                      <a:pt x="12" y="28"/>
                    </a:lnTo>
                    <a:lnTo>
                      <a:pt x="13" y="21"/>
                    </a:lnTo>
                    <a:lnTo>
                      <a:pt x="13" y="14"/>
                    </a:lnTo>
                    <a:lnTo>
                      <a:pt x="15" y="9"/>
                    </a:lnTo>
                    <a:lnTo>
                      <a:pt x="15" y="5"/>
                    </a:lnTo>
                    <a:lnTo>
                      <a:pt x="16" y="2"/>
                    </a:lnTo>
                    <a:lnTo>
                      <a:pt x="16" y="0"/>
                    </a:lnTo>
                    <a:lnTo>
                      <a:pt x="16" y="0"/>
                    </a:lnTo>
                    <a:lnTo>
                      <a:pt x="17" y="0"/>
                    </a:lnTo>
                    <a:lnTo>
                      <a:pt x="17" y="0"/>
                    </a:lnTo>
                    <a:lnTo>
                      <a:pt x="17" y="1"/>
                    </a:lnTo>
                    <a:lnTo>
                      <a:pt x="17" y="4"/>
                    </a:lnTo>
                    <a:lnTo>
                      <a:pt x="17" y="5"/>
                    </a:lnTo>
                    <a:lnTo>
                      <a:pt x="19" y="6"/>
                    </a:lnTo>
                    <a:lnTo>
                      <a:pt x="19" y="9"/>
                    </a:lnTo>
                    <a:lnTo>
                      <a:pt x="19" y="12"/>
                    </a:lnTo>
                    <a:lnTo>
                      <a:pt x="19" y="16"/>
                    </a:lnTo>
                    <a:lnTo>
                      <a:pt x="20" y="20"/>
                    </a:lnTo>
                    <a:lnTo>
                      <a:pt x="20" y="24"/>
                    </a:lnTo>
                    <a:lnTo>
                      <a:pt x="20" y="29"/>
                    </a:lnTo>
                    <a:lnTo>
                      <a:pt x="21" y="33"/>
                    </a:lnTo>
                    <a:lnTo>
                      <a:pt x="21" y="38"/>
                    </a:lnTo>
                    <a:lnTo>
                      <a:pt x="23" y="46"/>
                    </a:lnTo>
                    <a:lnTo>
                      <a:pt x="24" y="49"/>
                    </a:lnTo>
                    <a:lnTo>
                      <a:pt x="24" y="52"/>
                    </a:lnTo>
                    <a:lnTo>
                      <a:pt x="24" y="50"/>
                    </a:lnTo>
                    <a:lnTo>
                      <a:pt x="25" y="49"/>
                    </a:lnTo>
                    <a:lnTo>
                      <a:pt x="25" y="45"/>
                    </a:lnTo>
                    <a:lnTo>
                      <a:pt x="27" y="41"/>
                    </a:lnTo>
                    <a:lnTo>
                      <a:pt x="27" y="37"/>
                    </a:lnTo>
                    <a:lnTo>
                      <a:pt x="28" y="30"/>
                    </a:lnTo>
                    <a:lnTo>
                      <a:pt x="28" y="25"/>
                    </a:lnTo>
                    <a:lnTo>
                      <a:pt x="29" y="20"/>
                    </a:lnTo>
                    <a:lnTo>
                      <a:pt x="29" y="14"/>
                    </a:lnTo>
                    <a:lnTo>
                      <a:pt x="29" y="10"/>
                    </a:lnTo>
                    <a:lnTo>
                      <a:pt x="31" y="8"/>
                    </a:lnTo>
                    <a:lnTo>
                      <a:pt x="31" y="5"/>
                    </a:lnTo>
                    <a:lnTo>
                      <a:pt x="31" y="4"/>
                    </a:lnTo>
                    <a:lnTo>
                      <a:pt x="31" y="2"/>
                    </a:lnTo>
                    <a:lnTo>
                      <a:pt x="32" y="1"/>
                    </a:lnTo>
                    <a:lnTo>
                      <a:pt x="32" y="0"/>
                    </a:lnTo>
                    <a:lnTo>
                      <a:pt x="32" y="0"/>
                    </a:lnTo>
                    <a:lnTo>
                      <a:pt x="32" y="0"/>
                    </a:lnTo>
                    <a:lnTo>
                      <a:pt x="32" y="0"/>
                    </a:lnTo>
                    <a:lnTo>
                      <a:pt x="33" y="1"/>
                    </a:lnTo>
                    <a:lnTo>
                      <a:pt x="33" y="2"/>
                    </a:lnTo>
                    <a:lnTo>
                      <a:pt x="33" y="6"/>
                    </a:lnTo>
                    <a:lnTo>
                      <a:pt x="35" y="10"/>
                    </a:lnTo>
                    <a:lnTo>
                      <a:pt x="35" y="14"/>
                    </a:lnTo>
                    <a:lnTo>
                      <a:pt x="36" y="21"/>
                    </a:lnTo>
                    <a:lnTo>
                      <a:pt x="36" y="26"/>
                    </a:lnTo>
                    <a:lnTo>
                      <a:pt x="37" y="33"/>
                    </a:lnTo>
                    <a:lnTo>
                      <a:pt x="37" y="38"/>
                    </a:lnTo>
                    <a:lnTo>
                      <a:pt x="39" y="44"/>
                    </a:lnTo>
                    <a:lnTo>
                      <a:pt x="39" y="46"/>
                    </a:lnTo>
                    <a:lnTo>
                      <a:pt x="39" y="49"/>
                    </a:lnTo>
                    <a:lnTo>
                      <a:pt x="40" y="49"/>
                    </a:lnTo>
                    <a:lnTo>
                      <a:pt x="40" y="49"/>
                    </a:lnTo>
                    <a:lnTo>
                      <a:pt x="41" y="48"/>
                    </a:lnTo>
                    <a:lnTo>
                      <a:pt x="41" y="44"/>
                    </a:lnTo>
                    <a:lnTo>
                      <a:pt x="43" y="41"/>
                    </a:lnTo>
                    <a:lnTo>
                      <a:pt x="43" y="37"/>
                    </a:lnTo>
                    <a:lnTo>
                      <a:pt x="43" y="34"/>
                    </a:lnTo>
                    <a:lnTo>
                      <a:pt x="44" y="30"/>
                    </a:lnTo>
                    <a:lnTo>
                      <a:pt x="44" y="25"/>
                    </a:lnTo>
                    <a:lnTo>
                      <a:pt x="44" y="22"/>
                    </a:lnTo>
                    <a:lnTo>
                      <a:pt x="44" y="2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39" name="Freeform 5445"/>
              <p:cNvSpPr>
                <a:spLocks/>
              </p:cNvSpPr>
              <p:nvPr/>
            </p:nvSpPr>
            <p:spPr bwMode="auto">
              <a:xfrm>
                <a:off x="4559" y="3237"/>
                <a:ext cx="22" cy="25"/>
              </a:xfrm>
              <a:custGeom>
                <a:avLst/>
                <a:gdLst>
                  <a:gd name="T0" fmla="*/ 0 w 44"/>
                  <a:gd name="T1" fmla="*/ 20 h 50"/>
                  <a:gd name="T2" fmla="*/ 1 w 44"/>
                  <a:gd name="T3" fmla="*/ 16 h 50"/>
                  <a:gd name="T4" fmla="*/ 1 w 44"/>
                  <a:gd name="T5" fmla="*/ 10 h 50"/>
                  <a:gd name="T6" fmla="*/ 3 w 44"/>
                  <a:gd name="T7" fmla="*/ 4 h 50"/>
                  <a:gd name="T8" fmla="*/ 3 w 44"/>
                  <a:gd name="T9" fmla="*/ 2 h 50"/>
                  <a:gd name="T10" fmla="*/ 4 w 44"/>
                  <a:gd name="T11" fmla="*/ 2 h 50"/>
                  <a:gd name="T12" fmla="*/ 5 w 44"/>
                  <a:gd name="T13" fmla="*/ 7 h 50"/>
                  <a:gd name="T14" fmla="*/ 7 w 44"/>
                  <a:gd name="T15" fmla="*/ 18 h 50"/>
                  <a:gd name="T16" fmla="*/ 8 w 44"/>
                  <a:gd name="T17" fmla="*/ 30 h 50"/>
                  <a:gd name="T18" fmla="*/ 9 w 44"/>
                  <a:gd name="T19" fmla="*/ 40 h 50"/>
                  <a:gd name="T20" fmla="*/ 11 w 44"/>
                  <a:gd name="T21" fmla="*/ 47 h 50"/>
                  <a:gd name="T22" fmla="*/ 11 w 44"/>
                  <a:gd name="T23" fmla="*/ 50 h 50"/>
                  <a:gd name="T24" fmla="*/ 12 w 44"/>
                  <a:gd name="T25" fmla="*/ 50 h 50"/>
                  <a:gd name="T26" fmla="*/ 13 w 44"/>
                  <a:gd name="T27" fmla="*/ 48 h 50"/>
                  <a:gd name="T28" fmla="*/ 13 w 44"/>
                  <a:gd name="T29" fmla="*/ 44 h 50"/>
                  <a:gd name="T30" fmla="*/ 15 w 44"/>
                  <a:gd name="T31" fmla="*/ 39 h 50"/>
                  <a:gd name="T32" fmla="*/ 15 w 44"/>
                  <a:gd name="T33" fmla="*/ 32 h 50"/>
                  <a:gd name="T34" fmla="*/ 16 w 44"/>
                  <a:gd name="T35" fmla="*/ 24 h 50"/>
                  <a:gd name="T36" fmla="*/ 17 w 44"/>
                  <a:gd name="T37" fmla="*/ 14 h 50"/>
                  <a:gd name="T38" fmla="*/ 17 w 44"/>
                  <a:gd name="T39" fmla="*/ 4 h 50"/>
                  <a:gd name="T40" fmla="*/ 19 w 44"/>
                  <a:gd name="T41" fmla="*/ 0 h 50"/>
                  <a:gd name="T42" fmla="*/ 20 w 44"/>
                  <a:gd name="T43" fmla="*/ 2 h 50"/>
                  <a:gd name="T44" fmla="*/ 21 w 44"/>
                  <a:gd name="T45" fmla="*/ 8 h 50"/>
                  <a:gd name="T46" fmla="*/ 24 w 44"/>
                  <a:gd name="T47" fmla="*/ 23 h 50"/>
                  <a:gd name="T48" fmla="*/ 24 w 44"/>
                  <a:gd name="T49" fmla="*/ 32 h 50"/>
                  <a:gd name="T50" fmla="*/ 25 w 44"/>
                  <a:gd name="T51" fmla="*/ 39 h 50"/>
                  <a:gd name="T52" fmla="*/ 25 w 44"/>
                  <a:gd name="T53" fmla="*/ 43 h 50"/>
                  <a:gd name="T54" fmla="*/ 27 w 44"/>
                  <a:gd name="T55" fmla="*/ 46 h 50"/>
                  <a:gd name="T56" fmla="*/ 27 w 44"/>
                  <a:gd name="T57" fmla="*/ 48 h 50"/>
                  <a:gd name="T58" fmla="*/ 28 w 44"/>
                  <a:gd name="T59" fmla="*/ 47 h 50"/>
                  <a:gd name="T60" fmla="*/ 29 w 44"/>
                  <a:gd name="T61" fmla="*/ 43 h 50"/>
                  <a:gd name="T62" fmla="*/ 31 w 44"/>
                  <a:gd name="T63" fmla="*/ 34 h 50"/>
                  <a:gd name="T64" fmla="*/ 32 w 44"/>
                  <a:gd name="T65" fmla="*/ 23 h 50"/>
                  <a:gd name="T66" fmla="*/ 32 w 44"/>
                  <a:gd name="T67" fmla="*/ 11 h 50"/>
                  <a:gd name="T68" fmla="*/ 33 w 44"/>
                  <a:gd name="T69" fmla="*/ 3 h 50"/>
                  <a:gd name="T70" fmla="*/ 35 w 44"/>
                  <a:gd name="T71" fmla="*/ 0 h 50"/>
                  <a:gd name="T72" fmla="*/ 36 w 44"/>
                  <a:gd name="T73" fmla="*/ 2 h 50"/>
                  <a:gd name="T74" fmla="*/ 37 w 44"/>
                  <a:gd name="T75" fmla="*/ 6 h 50"/>
                  <a:gd name="T76" fmla="*/ 39 w 44"/>
                  <a:gd name="T77" fmla="*/ 12 h 50"/>
                  <a:gd name="T78" fmla="*/ 39 w 44"/>
                  <a:gd name="T79" fmla="*/ 16 h 50"/>
                  <a:gd name="T80" fmla="*/ 39 w 44"/>
                  <a:gd name="T81" fmla="*/ 22 h 50"/>
                  <a:gd name="T82" fmla="*/ 40 w 44"/>
                  <a:gd name="T83" fmla="*/ 27 h 50"/>
                  <a:gd name="T84" fmla="*/ 40 w 44"/>
                  <a:gd name="T85" fmla="*/ 32 h 50"/>
                  <a:gd name="T86" fmla="*/ 41 w 44"/>
                  <a:gd name="T87" fmla="*/ 39 h 50"/>
                  <a:gd name="T88" fmla="*/ 43 w 44"/>
                  <a:gd name="T89" fmla="*/ 46 h 50"/>
                  <a:gd name="T90" fmla="*/ 44 w 44"/>
                  <a:gd name="T91"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50">
                    <a:moveTo>
                      <a:pt x="0" y="23"/>
                    </a:moveTo>
                    <a:lnTo>
                      <a:pt x="0" y="20"/>
                    </a:lnTo>
                    <a:lnTo>
                      <a:pt x="1" y="19"/>
                    </a:lnTo>
                    <a:lnTo>
                      <a:pt x="1" y="16"/>
                    </a:lnTo>
                    <a:lnTo>
                      <a:pt x="1" y="14"/>
                    </a:lnTo>
                    <a:lnTo>
                      <a:pt x="1" y="10"/>
                    </a:lnTo>
                    <a:lnTo>
                      <a:pt x="3" y="7"/>
                    </a:lnTo>
                    <a:lnTo>
                      <a:pt x="3" y="4"/>
                    </a:lnTo>
                    <a:lnTo>
                      <a:pt x="3" y="2"/>
                    </a:lnTo>
                    <a:lnTo>
                      <a:pt x="3" y="2"/>
                    </a:lnTo>
                    <a:lnTo>
                      <a:pt x="4" y="0"/>
                    </a:lnTo>
                    <a:lnTo>
                      <a:pt x="4" y="2"/>
                    </a:lnTo>
                    <a:lnTo>
                      <a:pt x="5" y="4"/>
                    </a:lnTo>
                    <a:lnTo>
                      <a:pt x="5" y="7"/>
                    </a:lnTo>
                    <a:lnTo>
                      <a:pt x="7" y="12"/>
                    </a:lnTo>
                    <a:lnTo>
                      <a:pt x="7" y="18"/>
                    </a:lnTo>
                    <a:lnTo>
                      <a:pt x="8" y="24"/>
                    </a:lnTo>
                    <a:lnTo>
                      <a:pt x="8" y="30"/>
                    </a:lnTo>
                    <a:lnTo>
                      <a:pt x="9" y="35"/>
                    </a:lnTo>
                    <a:lnTo>
                      <a:pt x="9" y="40"/>
                    </a:lnTo>
                    <a:lnTo>
                      <a:pt x="9" y="44"/>
                    </a:lnTo>
                    <a:lnTo>
                      <a:pt x="11" y="47"/>
                    </a:lnTo>
                    <a:lnTo>
                      <a:pt x="11" y="48"/>
                    </a:lnTo>
                    <a:lnTo>
                      <a:pt x="11" y="50"/>
                    </a:lnTo>
                    <a:lnTo>
                      <a:pt x="12" y="50"/>
                    </a:lnTo>
                    <a:lnTo>
                      <a:pt x="12" y="50"/>
                    </a:lnTo>
                    <a:lnTo>
                      <a:pt x="12" y="48"/>
                    </a:lnTo>
                    <a:lnTo>
                      <a:pt x="13" y="48"/>
                    </a:lnTo>
                    <a:lnTo>
                      <a:pt x="13" y="46"/>
                    </a:lnTo>
                    <a:lnTo>
                      <a:pt x="13" y="44"/>
                    </a:lnTo>
                    <a:lnTo>
                      <a:pt x="13" y="42"/>
                    </a:lnTo>
                    <a:lnTo>
                      <a:pt x="15" y="39"/>
                    </a:lnTo>
                    <a:lnTo>
                      <a:pt x="15" y="36"/>
                    </a:lnTo>
                    <a:lnTo>
                      <a:pt x="15" y="32"/>
                    </a:lnTo>
                    <a:lnTo>
                      <a:pt x="16" y="28"/>
                    </a:lnTo>
                    <a:lnTo>
                      <a:pt x="16" y="24"/>
                    </a:lnTo>
                    <a:lnTo>
                      <a:pt x="16" y="19"/>
                    </a:lnTo>
                    <a:lnTo>
                      <a:pt x="17" y="14"/>
                    </a:lnTo>
                    <a:lnTo>
                      <a:pt x="17" y="10"/>
                    </a:lnTo>
                    <a:lnTo>
                      <a:pt x="17" y="4"/>
                    </a:lnTo>
                    <a:lnTo>
                      <a:pt x="19" y="2"/>
                    </a:lnTo>
                    <a:lnTo>
                      <a:pt x="19" y="0"/>
                    </a:lnTo>
                    <a:lnTo>
                      <a:pt x="20" y="0"/>
                    </a:lnTo>
                    <a:lnTo>
                      <a:pt x="20" y="2"/>
                    </a:lnTo>
                    <a:lnTo>
                      <a:pt x="21" y="4"/>
                    </a:lnTo>
                    <a:lnTo>
                      <a:pt x="21" y="8"/>
                    </a:lnTo>
                    <a:lnTo>
                      <a:pt x="23" y="18"/>
                    </a:lnTo>
                    <a:lnTo>
                      <a:pt x="24" y="23"/>
                    </a:lnTo>
                    <a:lnTo>
                      <a:pt x="24" y="28"/>
                    </a:lnTo>
                    <a:lnTo>
                      <a:pt x="24" y="32"/>
                    </a:lnTo>
                    <a:lnTo>
                      <a:pt x="24" y="35"/>
                    </a:lnTo>
                    <a:lnTo>
                      <a:pt x="25" y="39"/>
                    </a:lnTo>
                    <a:lnTo>
                      <a:pt x="25" y="40"/>
                    </a:lnTo>
                    <a:lnTo>
                      <a:pt x="25" y="43"/>
                    </a:lnTo>
                    <a:lnTo>
                      <a:pt x="25" y="46"/>
                    </a:lnTo>
                    <a:lnTo>
                      <a:pt x="27" y="46"/>
                    </a:lnTo>
                    <a:lnTo>
                      <a:pt x="27" y="47"/>
                    </a:lnTo>
                    <a:lnTo>
                      <a:pt x="27" y="48"/>
                    </a:lnTo>
                    <a:lnTo>
                      <a:pt x="27" y="48"/>
                    </a:lnTo>
                    <a:lnTo>
                      <a:pt x="28" y="47"/>
                    </a:lnTo>
                    <a:lnTo>
                      <a:pt x="29" y="46"/>
                    </a:lnTo>
                    <a:lnTo>
                      <a:pt x="29" y="43"/>
                    </a:lnTo>
                    <a:lnTo>
                      <a:pt x="29" y="39"/>
                    </a:lnTo>
                    <a:lnTo>
                      <a:pt x="31" y="34"/>
                    </a:lnTo>
                    <a:lnTo>
                      <a:pt x="31" y="28"/>
                    </a:lnTo>
                    <a:lnTo>
                      <a:pt x="32" y="23"/>
                    </a:lnTo>
                    <a:lnTo>
                      <a:pt x="32" y="16"/>
                    </a:lnTo>
                    <a:lnTo>
                      <a:pt x="32" y="11"/>
                    </a:lnTo>
                    <a:lnTo>
                      <a:pt x="33" y="7"/>
                    </a:lnTo>
                    <a:lnTo>
                      <a:pt x="33" y="3"/>
                    </a:lnTo>
                    <a:lnTo>
                      <a:pt x="35" y="2"/>
                    </a:lnTo>
                    <a:lnTo>
                      <a:pt x="35" y="0"/>
                    </a:lnTo>
                    <a:lnTo>
                      <a:pt x="36" y="0"/>
                    </a:lnTo>
                    <a:lnTo>
                      <a:pt x="36" y="2"/>
                    </a:lnTo>
                    <a:lnTo>
                      <a:pt x="37" y="3"/>
                    </a:lnTo>
                    <a:lnTo>
                      <a:pt x="37" y="6"/>
                    </a:lnTo>
                    <a:lnTo>
                      <a:pt x="37" y="10"/>
                    </a:lnTo>
                    <a:lnTo>
                      <a:pt x="39" y="12"/>
                    </a:lnTo>
                    <a:lnTo>
                      <a:pt x="39" y="15"/>
                    </a:lnTo>
                    <a:lnTo>
                      <a:pt x="39" y="16"/>
                    </a:lnTo>
                    <a:lnTo>
                      <a:pt x="39" y="20"/>
                    </a:lnTo>
                    <a:lnTo>
                      <a:pt x="39" y="22"/>
                    </a:lnTo>
                    <a:lnTo>
                      <a:pt x="39" y="24"/>
                    </a:lnTo>
                    <a:lnTo>
                      <a:pt x="40" y="27"/>
                    </a:lnTo>
                    <a:lnTo>
                      <a:pt x="40" y="30"/>
                    </a:lnTo>
                    <a:lnTo>
                      <a:pt x="40" y="32"/>
                    </a:lnTo>
                    <a:lnTo>
                      <a:pt x="40" y="36"/>
                    </a:lnTo>
                    <a:lnTo>
                      <a:pt x="41" y="39"/>
                    </a:lnTo>
                    <a:lnTo>
                      <a:pt x="41" y="43"/>
                    </a:lnTo>
                    <a:lnTo>
                      <a:pt x="43" y="46"/>
                    </a:lnTo>
                    <a:lnTo>
                      <a:pt x="43" y="47"/>
                    </a:lnTo>
                    <a:lnTo>
                      <a:pt x="44" y="46"/>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0" name="Freeform 5446"/>
              <p:cNvSpPr>
                <a:spLocks/>
              </p:cNvSpPr>
              <p:nvPr/>
            </p:nvSpPr>
            <p:spPr bwMode="auto">
              <a:xfrm>
                <a:off x="4581" y="3236"/>
                <a:ext cx="23" cy="24"/>
              </a:xfrm>
              <a:custGeom>
                <a:avLst/>
                <a:gdLst>
                  <a:gd name="T0" fmla="*/ 0 w 47"/>
                  <a:gd name="T1" fmla="*/ 45 h 47"/>
                  <a:gd name="T2" fmla="*/ 1 w 47"/>
                  <a:gd name="T3" fmla="*/ 37 h 47"/>
                  <a:gd name="T4" fmla="*/ 3 w 47"/>
                  <a:gd name="T5" fmla="*/ 27 h 47"/>
                  <a:gd name="T6" fmla="*/ 4 w 47"/>
                  <a:gd name="T7" fmla="*/ 16 h 47"/>
                  <a:gd name="T8" fmla="*/ 5 w 47"/>
                  <a:gd name="T9" fmla="*/ 7 h 47"/>
                  <a:gd name="T10" fmla="*/ 7 w 47"/>
                  <a:gd name="T11" fmla="*/ 3 h 47"/>
                  <a:gd name="T12" fmla="*/ 7 w 47"/>
                  <a:gd name="T13" fmla="*/ 1 h 47"/>
                  <a:gd name="T14" fmla="*/ 8 w 47"/>
                  <a:gd name="T15" fmla="*/ 1 h 47"/>
                  <a:gd name="T16" fmla="*/ 8 w 47"/>
                  <a:gd name="T17" fmla="*/ 3 h 47"/>
                  <a:gd name="T18" fmla="*/ 10 w 47"/>
                  <a:gd name="T19" fmla="*/ 5 h 47"/>
                  <a:gd name="T20" fmla="*/ 10 w 47"/>
                  <a:gd name="T21" fmla="*/ 11 h 47"/>
                  <a:gd name="T22" fmla="*/ 11 w 47"/>
                  <a:gd name="T23" fmla="*/ 19 h 47"/>
                  <a:gd name="T24" fmla="*/ 12 w 47"/>
                  <a:gd name="T25" fmla="*/ 29 h 47"/>
                  <a:gd name="T26" fmla="*/ 14 w 47"/>
                  <a:gd name="T27" fmla="*/ 39 h 47"/>
                  <a:gd name="T28" fmla="*/ 15 w 47"/>
                  <a:gd name="T29" fmla="*/ 45 h 47"/>
                  <a:gd name="T30" fmla="*/ 16 w 47"/>
                  <a:gd name="T31" fmla="*/ 47 h 47"/>
                  <a:gd name="T32" fmla="*/ 18 w 47"/>
                  <a:gd name="T33" fmla="*/ 43 h 47"/>
                  <a:gd name="T34" fmla="*/ 18 w 47"/>
                  <a:gd name="T35" fmla="*/ 35 h 47"/>
                  <a:gd name="T36" fmla="*/ 19 w 47"/>
                  <a:gd name="T37" fmla="*/ 27 h 47"/>
                  <a:gd name="T38" fmla="*/ 19 w 47"/>
                  <a:gd name="T39" fmla="*/ 19 h 47"/>
                  <a:gd name="T40" fmla="*/ 20 w 47"/>
                  <a:gd name="T41" fmla="*/ 13 h 47"/>
                  <a:gd name="T42" fmla="*/ 22 w 47"/>
                  <a:gd name="T43" fmla="*/ 8 h 47"/>
                  <a:gd name="T44" fmla="*/ 22 w 47"/>
                  <a:gd name="T45" fmla="*/ 4 h 47"/>
                  <a:gd name="T46" fmla="*/ 23 w 47"/>
                  <a:gd name="T47" fmla="*/ 1 h 47"/>
                  <a:gd name="T48" fmla="*/ 23 w 47"/>
                  <a:gd name="T49" fmla="*/ 0 h 47"/>
                  <a:gd name="T50" fmla="*/ 24 w 47"/>
                  <a:gd name="T51" fmla="*/ 3 h 47"/>
                  <a:gd name="T52" fmla="*/ 26 w 47"/>
                  <a:gd name="T53" fmla="*/ 9 h 47"/>
                  <a:gd name="T54" fmla="*/ 27 w 47"/>
                  <a:gd name="T55" fmla="*/ 19 h 47"/>
                  <a:gd name="T56" fmla="*/ 28 w 47"/>
                  <a:gd name="T57" fmla="*/ 29 h 47"/>
                  <a:gd name="T58" fmla="*/ 30 w 47"/>
                  <a:gd name="T59" fmla="*/ 39 h 47"/>
                  <a:gd name="T60" fmla="*/ 31 w 47"/>
                  <a:gd name="T61" fmla="*/ 44 h 47"/>
                  <a:gd name="T62" fmla="*/ 32 w 47"/>
                  <a:gd name="T63" fmla="*/ 44 h 47"/>
                  <a:gd name="T64" fmla="*/ 32 w 47"/>
                  <a:gd name="T65" fmla="*/ 40 h 47"/>
                  <a:gd name="T66" fmla="*/ 34 w 47"/>
                  <a:gd name="T67" fmla="*/ 36 h 47"/>
                  <a:gd name="T68" fmla="*/ 34 w 47"/>
                  <a:gd name="T69" fmla="*/ 32 h 47"/>
                  <a:gd name="T70" fmla="*/ 35 w 47"/>
                  <a:gd name="T71" fmla="*/ 25 h 47"/>
                  <a:gd name="T72" fmla="*/ 35 w 47"/>
                  <a:gd name="T73" fmla="*/ 20 h 47"/>
                  <a:gd name="T74" fmla="*/ 36 w 47"/>
                  <a:gd name="T75" fmla="*/ 12 h 47"/>
                  <a:gd name="T76" fmla="*/ 38 w 47"/>
                  <a:gd name="T77" fmla="*/ 5 h 47"/>
                  <a:gd name="T78" fmla="*/ 39 w 47"/>
                  <a:gd name="T79" fmla="*/ 1 h 47"/>
                  <a:gd name="T80" fmla="*/ 39 w 47"/>
                  <a:gd name="T81" fmla="*/ 0 h 47"/>
                  <a:gd name="T82" fmla="*/ 40 w 47"/>
                  <a:gd name="T83" fmla="*/ 5 h 47"/>
                  <a:gd name="T84" fmla="*/ 42 w 47"/>
                  <a:gd name="T85" fmla="*/ 15 h 47"/>
                  <a:gd name="T86" fmla="*/ 43 w 47"/>
                  <a:gd name="T87" fmla="*/ 25 h 47"/>
                  <a:gd name="T88" fmla="*/ 44 w 47"/>
                  <a:gd name="T89" fmla="*/ 33 h 47"/>
                  <a:gd name="T90" fmla="*/ 46 w 47"/>
                  <a:gd name="T91" fmla="*/ 40 h 47"/>
                  <a:gd name="T92" fmla="*/ 46 w 47"/>
                  <a:gd name="T9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47">
                    <a:moveTo>
                      <a:pt x="0" y="47"/>
                    </a:moveTo>
                    <a:lnTo>
                      <a:pt x="0" y="45"/>
                    </a:lnTo>
                    <a:lnTo>
                      <a:pt x="1" y="41"/>
                    </a:lnTo>
                    <a:lnTo>
                      <a:pt x="1" y="37"/>
                    </a:lnTo>
                    <a:lnTo>
                      <a:pt x="3" y="32"/>
                    </a:lnTo>
                    <a:lnTo>
                      <a:pt x="3" y="27"/>
                    </a:lnTo>
                    <a:lnTo>
                      <a:pt x="3" y="20"/>
                    </a:lnTo>
                    <a:lnTo>
                      <a:pt x="4" y="16"/>
                    </a:lnTo>
                    <a:lnTo>
                      <a:pt x="4" y="11"/>
                    </a:lnTo>
                    <a:lnTo>
                      <a:pt x="5" y="7"/>
                    </a:lnTo>
                    <a:lnTo>
                      <a:pt x="5" y="4"/>
                    </a:lnTo>
                    <a:lnTo>
                      <a:pt x="7" y="3"/>
                    </a:lnTo>
                    <a:lnTo>
                      <a:pt x="7" y="1"/>
                    </a:lnTo>
                    <a:lnTo>
                      <a:pt x="7" y="1"/>
                    </a:lnTo>
                    <a:lnTo>
                      <a:pt x="8" y="1"/>
                    </a:lnTo>
                    <a:lnTo>
                      <a:pt x="8" y="1"/>
                    </a:lnTo>
                    <a:lnTo>
                      <a:pt x="8" y="1"/>
                    </a:lnTo>
                    <a:lnTo>
                      <a:pt x="8" y="3"/>
                    </a:lnTo>
                    <a:lnTo>
                      <a:pt x="10" y="4"/>
                    </a:lnTo>
                    <a:lnTo>
                      <a:pt x="10" y="5"/>
                    </a:lnTo>
                    <a:lnTo>
                      <a:pt x="10" y="8"/>
                    </a:lnTo>
                    <a:lnTo>
                      <a:pt x="10" y="11"/>
                    </a:lnTo>
                    <a:lnTo>
                      <a:pt x="10" y="15"/>
                    </a:lnTo>
                    <a:lnTo>
                      <a:pt x="11" y="19"/>
                    </a:lnTo>
                    <a:lnTo>
                      <a:pt x="11" y="24"/>
                    </a:lnTo>
                    <a:lnTo>
                      <a:pt x="12" y="29"/>
                    </a:lnTo>
                    <a:lnTo>
                      <a:pt x="12" y="33"/>
                    </a:lnTo>
                    <a:lnTo>
                      <a:pt x="14" y="39"/>
                    </a:lnTo>
                    <a:lnTo>
                      <a:pt x="14" y="43"/>
                    </a:lnTo>
                    <a:lnTo>
                      <a:pt x="15" y="45"/>
                    </a:lnTo>
                    <a:lnTo>
                      <a:pt x="15" y="47"/>
                    </a:lnTo>
                    <a:lnTo>
                      <a:pt x="16" y="47"/>
                    </a:lnTo>
                    <a:lnTo>
                      <a:pt x="16" y="45"/>
                    </a:lnTo>
                    <a:lnTo>
                      <a:pt x="18" y="43"/>
                    </a:lnTo>
                    <a:lnTo>
                      <a:pt x="18" y="40"/>
                    </a:lnTo>
                    <a:lnTo>
                      <a:pt x="18" y="35"/>
                    </a:lnTo>
                    <a:lnTo>
                      <a:pt x="18" y="31"/>
                    </a:lnTo>
                    <a:lnTo>
                      <a:pt x="19" y="27"/>
                    </a:lnTo>
                    <a:lnTo>
                      <a:pt x="19" y="23"/>
                    </a:lnTo>
                    <a:lnTo>
                      <a:pt x="19" y="19"/>
                    </a:lnTo>
                    <a:lnTo>
                      <a:pt x="20" y="16"/>
                    </a:lnTo>
                    <a:lnTo>
                      <a:pt x="20" y="13"/>
                    </a:lnTo>
                    <a:lnTo>
                      <a:pt x="20" y="8"/>
                    </a:lnTo>
                    <a:lnTo>
                      <a:pt x="22" y="8"/>
                    </a:lnTo>
                    <a:lnTo>
                      <a:pt x="22" y="5"/>
                    </a:lnTo>
                    <a:lnTo>
                      <a:pt x="22" y="4"/>
                    </a:lnTo>
                    <a:lnTo>
                      <a:pt x="22" y="3"/>
                    </a:lnTo>
                    <a:lnTo>
                      <a:pt x="23" y="1"/>
                    </a:lnTo>
                    <a:lnTo>
                      <a:pt x="23" y="0"/>
                    </a:lnTo>
                    <a:lnTo>
                      <a:pt x="23" y="0"/>
                    </a:lnTo>
                    <a:lnTo>
                      <a:pt x="24" y="1"/>
                    </a:lnTo>
                    <a:lnTo>
                      <a:pt x="24" y="3"/>
                    </a:lnTo>
                    <a:lnTo>
                      <a:pt x="24" y="5"/>
                    </a:lnTo>
                    <a:lnTo>
                      <a:pt x="26" y="9"/>
                    </a:lnTo>
                    <a:lnTo>
                      <a:pt x="26" y="13"/>
                    </a:lnTo>
                    <a:lnTo>
                      <a:pt x="27" y="19"/>
                    </a:lnTo>
                    <a:lnTo>
                      <a:pt x="27" y="24"/>
                    </a:lnTo>
                    <a:lnTo>
                      <a:pt x="28" y="29"/>
                    </a:lnTo>
                    <a:lnTo>
                      <a:pt x="28" y="35"/>
                    </a:lnTo>
                    <a:lnTo>
                      <a:pt x="30" y="39"/>
                    </a:lnTo>
                    <a:lnTo>
                      <a:pt x="30" y="43"/>
                    </a:lnTo>
                    <a:lnTo>
                      <a:pt x="31" y="44"/>
                    </a:lnTo>
                    <a:lnTo>
                      <a:pt x="31" y="45"/>
                    </a:lnTo>
                    <a:lnTo>
                      <a:pt x="32" y="44"/>
                    </a:lnTo>
                    <a:lnTo>
                      <a:pt x="32" y="43"/>
                    </a:lnTo>
                    <a:lnTo>
                      <a:pt x="32" y="40"/>
                    </a:lnTo>
                    <a:lnTo>
                      <a:pt x="32" y="39"/>
                    </a:lnTo>
                    <a:lnTo>
                      <a:pt x="34" y="36"/>
                    </a:lnTo>
                    <a:lnTo>
                      <a:pt x="34" y="33"/>
                    </a:lnTo>
                    <a:lnTo>
                      <a:pt x="34" y="32"/>
                    </a:lnTo>
                    <a:lnTo>
                      <a:pt x="34" y="28"/>
                    </a:lnTo>
                    <a:lnTo>
                      <a:pt x="35" y="25"/>
                    </a:lnTo>
                    <a:lnTo>
                      <a:pt x="35" y="23"/>
                    </a:lnTo>
                    <a:lnTo>
                      <a:pt x="35" y="20"/>
                    </a:lnTo>
                    <a:lnTo>
                      <a:pt x="36" y="16"/>
                    </a:lnTo>
                    <a:lnTo>
                      <a:pt x="36" y="12"/>
                    </a:lnTo>
                    <a:lnTo>
                      <a:pt x="36" y="9"/>
                    </a:lnTo>
                    <a:lnTo>
                      <a:pt x="38" y="5"/>
                    </a:lnTo>
                    <a:lnTo>
                      <a:pt x="38" y="3"/>
                    </a:lnTo>
                    <a:lnTo>
                      <a:pt x="39" y="1"/>
                    </a:lnTo>
                    <a:lnTo>
                      <a:pt x="39" y="0"/>
                    </a:lnTo>
                    <a:lnTo>
                      <a:pt x="39" y="0"/>
                    </a:lnTo>
                    <a:lnTo>
                      <a:pt x="40" y="3"/>
                    </a:lnTo>
                    <a:lnTo>
                      <a:pt x="40" y="5"/>
                    </a:lnTo>
                    <a:lnTo>
                      <a:pt x="42" y="11"/>
                    </a:lnTo>
                    <a:lnTo>
                      <a:pt x="42" y="15"/>
                    </a:lnTo>
                    <a:lnTo>
                      <a:pt x="43" y="20"/>
                    </a:lnTo>
                    <a:lnTo>
                      <a:pt x="43" y="25"/>
                    </a:lnTo>
                    <a:lnTo>
                      <a:pt x="44" y="29"/>
                    </a:lnTo>
                    <a:lnTo>
                      <a:pt x="44" y="33"/>
                    </a:lnTo>
                    <a:lnTo>
                      <a:pt x="44" y="37"/>
                    </a:lnTo>
                    <a:lnTo>
                      <a:pt x="46" y="40"/>
                    </a:lnTo>
                    <a:lnTo>
                      <a:pt x="46" y="41"/>
                    </a:lnTo>
                    <a:lnTo>
                      <a:pt x="46" y="43"/>
                    </a:lnTo>
                    <a:lnTo>
                      <a:pt x="47" y="4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1" name="Freeform 5447"/>
              <p:cNvSpPr>
                <a:spLocks/>
              </p:cNvSpPr>
              <p:nvPr/>
            </p:nvSpPr>
            <p:spPr bwMode="auto">
              <a:xfrm>
                <a:off x="4603" y="3236"/>
                <a:ext cx="23" cy="22"/>
              </a:xfrm>
              <a:custGeom>
                <a:avLst/>
                <a:gdLst>
                  <a:gd name="T0" fmla="*/ 0 w 45"/>
                  <a:gd name="T1" fmla="*/ 45 h 45"/>
                  <a:gd name="T2" fmla="*/ 1 w 45"/>
                  <a:gd name="T3" fmla="*/ 45 h 45"/>
                  <a:gd name="T4" fmla="*/ 1 w 45"/>
                  <a:gd name="T5" fmla="*/ 44 h 45"/>
                  <a:gd name="T6" fmla="*/ 2 w 45"/>
                  <a:gd name="T7" fmla="*/ 41 h 45"/>
                  <a:gd name="T8" fmla="*/ 2 w 45"/>
                  <a:gd name="T9" fmla="*/ 37 h 45"/>
                  <a:gd name="T10" fmla="*/ 4 w 45"/>
                  <a:gd name="T11" fmla="*/ 29 h 45"/>
                  <a:gd name="T12" fmla="*/ 5 w 45"/>
                  <a:gd name="T13" fmla="*/ 18 h 45"/>
                  <a:gd name="T14" fmla="*/ 6 w 45"/>
                  <a:gd name="T15" fmla="*/ 9 h 45"/>
                  <a:gd name="T16" fmla="*/ 8 w 45"/>
                  <a:gd name="T17" fmla="*/ 2 h 45"/>
                  <a:gd name="T18" fmla="*/ 9 w 45"/>
                  <a:gd name="T19" fmla="*/ 1 h 45"/>
                  <a:gd name="T20" fmla="*/ 10 w 45"/>
                  <a:gd name="T21" fmla="*/ 4 h 45"/>
                  <a:gd name="T22" fmla="*/ 12 w 45"/>
                  <a:gd name="T23" fmla="*/ 10 h 45"/>
                  <a:gd name="T24" fmla="*/ 12 w 45"/>
                  <a:gd name="T25" fmla="*/ 18 h 45"/>
                  <a:gd name="T26" fmla="*/ 13 w 45"/>
                  <a:gd name="T27" fmla="*/ 25 h 45"/>
                  <a:gd name="T28" fmla="*/ 13 w 45"/>
                  <a:gd name="T29" fmla="*/ 29 h 45"/>
                  <a:gd name="T30" fmla="*/ 14 w 45"/>
                  <a:gd name="T31" fmla="*/ 33 h 45"/>
                  <a:gd name="T32" fmla="*/ 14 w 45"/>
                  <a:gd name="T33" fmla="*/ 37 h 45"/>
                  <a:gd name="T34" fmla="*/ 16 w 45"/>
                  <a:gd name="T35" fmla="*/ 41 h 45"/>
                  <a:gd name="T36" fmla="*/ 16 w 45"/>
                  <a:gd name="T37" fmla="*/ 44 h 45"/>
                  <a:gd name="T38" fmla="*/ 17 w 45"/>
                  <a:gd name="T39" fmla="*/ 44 h 45"/>
                  <a:gd name="T40" fmla="*/ 18 w 45"/>
                  <a:gd name="T41" fmla="*/ 40 h 45"/>
                  <a:gd name="T42" fmla="*/ 20 w 45"/>
                  <a:gd name="T43" fmla="*/ 32 h 45"/>
                  <a:gd name="T44" fmla="*/ 21 w 45"/>
                  <a:gd name="T45" fmla="*/ 16 h 45"/>
                  <a:gd name="T46" fmla="*/ 22 w 45"/>
                  <a:gd name="T47" fmla="*/ 6 h 45"/>
                  <a:gd name="T48" fmla="*/ 24 w 45"/>
                  <a:gd name="T49" fmla="*/ 2 h 45"/>
                  <a:gd name="T50" fmla="*/ 25 w 45"/>
                  <a:gd name="T51" fmla="*/ 0 h 45"/>
                  <a:gd name="T52" fmla="*/ 25 w 45"/>
                  <a:gd name="T53" fmla="*/ 2 h 45"/>
                  <a:gd name="T54" fmla="*/ 26 w 45"/>
                  <a:gd name="T55" fmla="*/ 4 h 45"/>
                  <a:gd name="T56" fmla="*/ 26 w 45"/>
                  <a:gd name="T57" fmla="*/ 6 h 45"/>
                  <a:gd name="T58" fmla="*/ 28 w 45"/>
                  <a:gd name="T59" fmla="*/ 12 h 45"/>
                  <a:gd name="T60" fmla="*/ 28 w 45"/>
                  <a:gd name="T61" fmla="*/ 16 h 45"/>
                  <a:gd name="T62" fmla="*/ 29 w 45"/>
                  <a:gd name="T63" fmla="*/ 22 h 45"/>
                  <a:gd name="T64" fmla="*/ 29 w 45"/>
                  <a:gd name="T65" fmla="*/ 30 h 45"/>
                  <a:gd name="T66" fmla="*/ 30 w 45"/>
                  <a:gd name="T67" fmla="*/ 40 h 45"/>
                  <a:gd name="T68" fmla="*/ 32 w 45"/>
                  <a:gd name="T69" fmla="*/ 42 h 45"/>
                  <a:gd name="T70" fmla="*/ 33 w 45"/>
                  <a:gd name="T71" fmla="*/ 41 h 45"/>
                  <a:gd name="T72" fmla="*/ 34 w 45"/>
                  <a:gd name="T73" fmla="*/ 33 h 45"/>
                  <a:gd name="T74" fmla="*/ 36 w 45"/>
                  <a:gd name="T75" fmla="*/ 24 h 45"/>
                  <a:gd name="T76" fmla="*/ 37 w 45"/>
                  <a:gd name="T77" fmla="*/ 16 h 45"/>
                  <a:gd name="T78" fmla="*/ 37 w 45"/>
                  <a:gd name="T79" fmla="*/ 8 h 45"/>
                  <a:gd name="T80" fmla="*/ 38 w 45"/>
                  <a:gd name="T81" fmla="*/ 4 h 45"/>
                  <a:gd name="T82" fmla="*/ 40 w 45"/>
                  <a:gd name="T83" fmla="*/ 1 h 45"/>
                  <a:gd name="T84" fmla="*/ 41 w 45"/>
                  <a:gd name="T85" fmla="*/ 0 h 45"/>
                  <a:gd name="T86" fmla="*/ 41 w 45"/>
                  <a:gd name="T87" fmla="*/ 2 h 45"/>
                  <a:gd name="T88" fmla="*/ 42 w 45"/>
                  <a:gd name="T89" fmla="*/ 6 h 45"/>
                  <a:gd name="T90" fmla="*/ 44 w 45"/>
                  <a:gd name="T91" fmla="*/ 14 h 45"/>
                  <a:gd name="T92" fmla="*/ 45 w 45"/>
                  <a:gd name="T93"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 h="45">
                    <a:moveTo>
                      <a:pt x="0" y="45"/>
                    </a:moveTo>
                    <a:lnTo>
                      <a:pt x="0" y="45"/>
                    </a:lnTo>
                    <a:lnTo>
                      <a:pt x="1" y="45"/>
                    </a:lnTo>
                    <a:lnTo>
                      <a:pt x="1" y="45"/>
                    </a:lnTo>
                    <a:lnTo>
                      <a:pt x="1" y="45"/>
                    </a:lnTo>
                    <a:lnTo>
                      <a:pt x="1" y="44"/>
                    </a:lnTo>
                    <a:lnTo>
                      <a:pt x="1" y="42"/>
                    </a:lnTo>
                    <a:lnTo>
                      <a:pt x="2" y="41"/>
                    </a:lnTo>
                    <a:lnTo>
                      <a:pt x="2" y="40"/>
                    </a:lnTo>
                    <a:lnTo>
                      <a:pt x="2" y="37"/>
                    </a:lnTo>
                    <a:lnTo>
                      <a:pt x="4" y="33"/>
                    </a:lnTo>
                    <a:lnTo>
                      <a:pt x="4" y="29"/>
                    </a:lnTo>
                    <a:lnTo>
                      <a:pt x="5" y="24"/>
                    </a:lnTo>
                    <a:lnTo>
                      <a:pt x="5" y="18"/>
                    </a:lnTo>
                    <a:lnTo>
                      <a:pt x="6" y="13"/>
                    </a:lnTo>
                    <a:lnTo>
                      <a:pt x="6" y="9"/>
                    </a:lnTo>
                    <a:lnTo>
                      <a:pt x="8" y="5"/>
                    </a:lnTo>
                    <a:lnTo>
                      <a:pt x="8" y="2"/>
                    </a:lnTo>
                    <a:lnTo>
                      <a:pt x="8" y="1"/>
                    </a:lnTo>
                    <a:lnTo>
                      <a:pt x="9" y="1"/>
                    </a:lnTo>
                    <a:lnTo>
                      <a:pt x="9" y="2"/>
                    </a:lnTo>
                    <a:lnTo>
                      <a:pt x="10" y="4"/>
                    </a:lnTo>
                    <a:lnTo>
                      <a:pt x="10" y="6"/>
                    </a:lnTo>
                    <a:lnTo>
                      <a:pt x="12" y="10"/>
                    </a:lnTo>
                    <a:lnTo>
                      <a:pt x="12" y="14"/>
                    </a:lnTo>
                    <a:lnTo>
                      <a:pt x="12" y="18"/>
                    </a:lnTo>
                    <a:lnTo>
                      <a:pt x="13" y="21"/>
                    </a:lnTo>
                    <a:lnTo>
                      <a:pt x="13" y="25"/>
                    </a:lnTo>
                    <a:lnTo>
                      <a:pt x="13" y="26"/>
                    </a:lnTo>
                    <a:lnTo>
                      <a:pt x="13" y="29"/>
                    </a:lnTo>
                    <a:lnTo>
                      <a:pt x="14" y="30"/>
                    </a:lnTo>
                    <a:lnTo>
                      <a:pt x="14" y="33"/>
                    </a:lnTo>
                    <a:lnTo>
                      <a:pt x="14" y="36"/>
                    </a:lnTo>
                    <a:lnTo>
                      <a:pt x="14" y="37"/>
                    </a:lnTo>
                    <a:lnTo>
                      <a:pt x="16" y="38"/>
                    </a:lnTo>
                    <a:lnTo>
                      <a:pt x="16" y="41"/>
                    </a:lnTo>
                    <a:lnTo>
                      <a:pt x="16" y="42"/>
                    </a:lnTo>
                    <a:lnTo>
                      <a:pt x="16" y="44"/>
                    </a:lnTo>
                    <a:lnTo>
                      <a:pt x="16" y="44"/>
                    </a:lnTo>
                    <a:lnTo>
                      <a:pt x="17" y="44"/>
                    </a:lnTo>
                    <a:lnTo>
                      <a:pt x="17" y="42"/>
                    </a:lnTo>
                    <a:lnTo>
                      <a:pt x="18" y="40"/>
                    </a:lnTo>
                    <a:lnTo>
                      <a:pt x="18" y="36"/>
                    </a:lnTo>
                    <a:lnTo>
                      <a:pt x="20" y="32"/>
                    </a:lnTo>
                    <a:lnTo>
                      <a:pt x="20" y="26"/>
                    </a:lnTo>
                    <a:lnTo>
                      <a:pt x="21" y="16"/>
                    </a:lnTo>
                    <a:lnTo>
                      <a:pt x="22" y="12"/>
                    </a:lnTo>
                    <a:lnTo>
                      <a:pt x="22" y="6"/>
                    </a:lnTo>
                    <a:lnTo>
                      <a:pt x="22" y="4"/>
                    </a:lnTo>
                    <a:lnTo>
                      <a:pt x="24" y="2"/>
                    </a:lnTo>
                    <a:lnTo>
                      <a:pt x="24" y="1"/>
                    </a:lnTo>
                    <a:lnTo>
                      <a:pt x="25" y="0"/>
                    </a:lnTo>
                    <a:lnTo>
                      <a:pt x="25" y="1"/>
                    </a:lnTo>
                    <a:lnTo>
                      <a:pt x="25" y="2"/>
                    </a:lnTo>
                    <a:lnTo>
                      <a:pt x="25" y="4"/>
                    </a:lnTo>
                    <a:lnTo>
                      <a:pt x="26" y="4"/>
                    </a:lnTo>
                    <a:lnTo>
                      <a:pt x="26" y="6"/>
                    </a:lnTo>
                    <a:lnTo>
                      <a:pt x="26" y="6"/>
                    </a:lnTo>
                    <a:lnTo>
                      <a:pt x="26" y="10"/>
                    </a:lnTo>
                    <a:lnTo>
                      <a:pt x="28" y="12"/>
                    </a:lnTo>
                    <a:lnTo>
                      <a:pt x="28" y="13"/>
                    </a:lnTo>
                    <a:lnTo>
                      <a:pt x="28" y="16"/>
                    </a:lnTo>
                    <a:lnTo>
                      <a:pt x="28" y="18"/>
                    </a:lnTo>
                    <a:lnTo>
                      <a:pt x="29" y="22"/>
                    </a:lnTo>
                    <a:lnTo>
                      <a:pt x="29" y="26"/>
                    </a:lnTo>
                    <a:lnTo>
                      <a:pt x="29" y="30"/>
                    </a:lnTo>
                    <a:lnTo>
                      <a:pt x="30" y="37"/>
                    </a:lnTo>
                    <a:lnTo>
                      <a:pt x="30" y="40"/>
                    </a:lnTo>
                    <a:lnTo>
                      <a:pt x="32" y="41"/>
                    </a:lnTo>
                    <a:lnTo>
                      <a:pt x="32" y="42"/>
                    </a:lnTo>
                    <a:lnTo>
                      <a:pt x="33" y="42"/>
                    </a:lnTo>
                    <a:lnTo>
                      <a:pt x="33" y="41"/>
                    </a:lnTo>
                    <a:lnTo>
                      <a:pt x="34" y="37"/>
                    </a:lnTo>
                    <a:lnTo>
                      <a:pt x="34" y="33"/>
                    </a:lnTo>
                    <a:lnTo>
                      <a:pt x="36" y="29"/>
                    </a:lnTo>
                    <a:lnTo>
                      <a:pt x="36" y="24"/>
                    </a:lnTo>
                    <a:lnTo>
                      <a:pt x="37" y="20"/>
                    </a:lnTo>
                    <a:lnTo>
                      <a:pt x="37" y="16"/>
                    </a:lnTo>
                    <a:lnTo>
                      <a:pt x="37" y="12"/>
                    </a:lnTo>
                    <a:lnTo>
                      <a:pt x="37" y="8"/>
                    </a:lnTo>
                    <a:lnTo>
                      <a:pt x="38" y="5"/>
                    </a:lnTo>
                    <a:lnTo>
                      <a:pt x="38" y="4"/>
                    </a:lnTo>
                    <a:lnTo>
                      <a:pt x="38" y="1"/>
                    </a:lnTo>
                    <a:lnTo>
                      <a:pt x="40" y="1"/>
                    </a:lnTo>
                    <a:lnTo>
                      <a:pt x="40" y="0"/>
                    </a:lnTo>
                    <a:lnTo>
                      <a:pt x="41" y="0"/>
                    </a:lnTo>
                    <a:lnTo>
                      <a:pt x="41" y="1"/>
                    </a:lnTo>
                    <a:lnTo>
                      <a:pt x="41" y="2"/>
                    </a:lnTo>
                    <a:lnTo>
                      <a:pt x="42" y="4"/>
                    </a:lnTo>
                    <a:lnTo>
                      <a:pt x="42" y="6"/>
                    </a:lnTo>
                    <a:lnTo>
                      <a:pt x="42" y="10"/>
                    </a:lnTo>
                    <a:lnTo>
                      <a:pt x="44" y="14"/>
                    </a:lnTo>
                    <a:lnTo>
                      <a:pt x="44" y="18"/>
                    </a:lnTo>
                    <a:lnTo>
                      <a:pt x="45" y="2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2" name="Freeform 5448"/>
              <p:cNvSpPr>
                <a:spLocks/>
              </p:cNvSpPr>
              <p:nvPr/>
            </p:nvSpPr>
            <p:spPr bwMode="auto">
              <a:xfrm>
                <a:off x="4625" y="3235"/>
                <a:ext cx="24" cy="21"/>
              </a:xfrm>
              <a:custGeom>
                <a:avLst/>
                <a:gdLst>
                  <a:gd name="T0" fmla="*/ 1 w 46"/>
                  <a:gd name="T1" fmla="*/ 31 h 43"/>
                  <a:gd name="T2" fmla="*/ 2 w 46"/>
                  <a:gd name="T3" fmla="*/ 39 h 43"/>
                  <a:gd name="T4" fmla="*/ 4 w 46"/>
                  <a:gd name="T5" fmla="*/ 43 h 43"/>
                  <a:gd name="T6" fmla="*/ 5 w 46"/>
                  <a:gd name="T7" fmla="*/ 43 h 43"/>
                  <a:gd name="T8" fmla="*/ 6 w 46"/>
                  <a:gd name="T9" fmla="*/ 38 h 43"/>
                  <a:gd name="T10" fmla="*/ 6 w 46"/>
                  <a:gd name="T11" fmla="*/ 32 h 43"/>
                  <a:gd name="T12" fmla="*/ 8 w 46"/>
                  <a:gd name="T13" fmla="*/ 26 h 43"/>
                  <a:gd name="T14" fmla="*/ 8 w 46"/>
                  <a:gd name="T15" fmla="*/ 22 h 43"/>
                  <a:gd name="T16" fmla="*/ 9 w 46"/>
                  <a:gd name="T17" fmla="*/ 16 h 43"/>
                  <a:gd name="T18" fmla="*/ 9 w 46"/>
                  <a:gd name="T19" fmla="*/ 11 h 43"/>
                  <a:gd name="T20" fmla="*/ 10 w 46"/>
                  <a:gd name="T21" fmla="*/ 6 h 43"/>
                  <a:gd name="T22" fmla="*/ 12 w 46"/>
                  <a:gd name="T23" fmla="*/ 3 h 43"/>
                  <a:gd name="T24" fmla="*/ 12 w 46"/>
                  <a:gd name="T25" fmla="*/ 2 h 43"/>
                  <a:gd name="T26" fmla="*/ 13 w 46"/>
                  <a:gd name="T27" fmla="*/ 6 h 43"/>
                  <a:gd name="T28" fmla="*/ 14 w 46"/>
                  <a:gd name="T29" fmla="*/ 12 h 43"/>
                  <a:gd name="T30" fmla="*/ 16 w 46"/>
                  <a:gd name="T31" fmla="*/ 27 h 43"/>
                  <a:gd name="T32" fmla="*/ 17 w 46"/>
                  <a:gd name="T33" fmla="*/ 35 h 43"/>
                  <a:gd name="T34" fmla="*/ 18 w 46"/>
                  <a:gd name="T35" fmla="*/ 40 h 43"/>
                  <a:gd name="T36" fmla="*/ 20 w 46"/>
                  <a:gd name="T37" fmla="*/ 43 h 43"/>
                  <a:gd name="T38" fmla="*/ 21 w 46"/>
                  <a:gd name="T39" fmla="*/ 42 h 43"/>
                  <a:gd name="T40" fmla="*/ 21 w 46"/>
                  <a:gd name="T41" fmla="*/ 40 h 43"/>
                  <a:gd name="T42" fmla="*/ 22 w 46"/>
                  <a:gd name="T43" fmla="*/ 38 h 43"/>
                  <a:gd name="T44" fmla="*/ 22 w 46"/>
                  <a:gd name="T45" fmla="*/ 32 h 43"/>
                  <a:gd name="T46" fmla="*/ 22 w 46"/>
                  <a:gd name="T47" fmla="*/ 27 h 43"/>
                  <a:gd name="T48" fmla="*/ 24 w 46"/>
                  <a:gd name="T49" fmla="*/ 19 h 43"/>
                  <a:gd name="T50" fmla="*/ 25 w 46"/>
                  <a:gd name="T51" fmla="*/ 11 h 43"/>
                  <a:gd name="T52" fmla="*/ 26 w 46"/>
                  <a:gd name="T53" fmla="*/ 4 h 43"/>
                  <a:gd name="T54" fmla="*/ 28 w 46"/>
                  <a:gd name="T55" fmla="*/ 2 h 43"/>
                  <a:gd name="T56" fmla="*/ 29 w 46"/>
                  <a:gd name="T57" fmla="*/ 3 h 43"/>
                  <a:gd name="T58" fmla="*/ 30 w 46"/>
                  <a:gd name="T59" fmla="*/ 10 h 43"/>
                  <a:gd name="T60" fmla="*/ 30 w 46"/>
                  <a:gd name="T61" fmla="*/ 18 h 43"/>
                  <a:gd name="T62" fmla="*/ 32 w 46"/>
                  <a:gd name="T63" fmla="*/ 26 h 43"/>
                  <a:gd name="T64" fmla="*/ 33 w 46"/>
                  <a:gd name="T65" fmla="*/ 31 h 43"/>
                  <a:gd name="T66" fmla="*/ 33 w 46"/>
                  <a:gd name="T67" fmla="*/ 35 h 43"/>
                  <a:gd name="T68" fmla="*/ 34 w 46"/>
                  <a:gd name="T69" fmla="*/ 39 h 43"/>
                  <a:gd name="T70" fmla="*/ 34 w 46"/>
                  <a:gd name="T71" fmla="*/ 40 h 43"/>
                  <a:gd name="T72" fmla="*/ 36 w 46"/>
                  <a:gd name="T73" fmla="*/ 42 h 43"/>
                  <a:gd name="T74" fmla="*/ 36 w 46"/>
                  <a:gd name="T75" fmla="*/ 40 h 43"/>
                  <a:gd name="T76" fmla="*/ 37 w 46"/>
                  <a:gd name="T77" fmla="*/ 38 h 43"/>
                  <a:gd name="T78" fmla="*/ 38 w 46"/>
                  <a:gd name="T79" fmla="*/ 31 h 43"/>
                  <a:gd name="T80" fmla="*/ 40 w 46"/>
                  <a:gd name="T81" fmla="*/ 23 h 43"/>
                  <a:gd name="T82" fmla="*/ 41 w 46"/>
                  <a:gd name="T83" fmla="*/ 14 h 43"/>
                  <a:gd name="T84" fmla="*/ 42 w 46"/>
                  <a:gd name="T85" fmla="*/ 6 h 43"/>
                  <a:gd name="T86" fmla="*/ 44 w 46"/>
                  <a:gd name="T87" fmla="*/ 2 h 43"/>
                  <a:gd name="T88" fmla="*/ 44 w 46"/>
                  <a:gd name="T89" fmla="*/ 2 h 43"/>
                  <a:gd name="T90" fmla="*/ 45 w 46"/>
                  <a:gd name="T91" fmla="*/ 7 h 43"/>
                  <a:gd name="T92" fmla="*/ 46 w 46"/>
                  <a:gd name="T93"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43">
                    <a:moveTo>
                      <a:pt x="0" y="26"/>
                    </a:moveTo>
                    <a:lnTo>
                      <a:pt x="1" y="31"/>
                    </a:lnTo>
                    <a:lnTo>
                      <a:pt x="1" y="35"/>
                    </a:lnTo>
                    <a:lnTo>
                      <a:pt x="2" y="39"/>
                    </a:lnTo>
                    <a:lnTo>
                      <a:pt x="2" y="42"/>
                    </a:lnTo>
                    <a:lnTo>
                      <a:pt x="4" y="43"/>
                    </a:lnTo>
                    <a:lnTo>
                      <a:pt x="4" y="43"/>
                    </a:lnTo>
                    <a:lnTo>
                      <a:pt x="5" y="43"/>
                    </a:lnTo>
                    <a:lnTo>
                      <a:pt x="5" y="40"/>
                    </a:lnTo>
                    <a:lnTo>
                      <a:pt x="6" y="38"/>
                    </a:lnTo>
                    <a:lnTo>
                      <a:pt x="6" y="35"/>
                    </a:lnTo>
                    <a:lnTo>
                      <a:pt x="6" y="32"/>
                    </a:lnTo>
                    <a:lnTo>
                      <a:pt x="8" y="28"/>
                    </a:lnTo>
                    <a:lnTo>
                      <a:pt x="8" y="26"/>
                    </a:lnTo>
                    <a:lnTo>
                      <a:pt x="8" y="23"/>
                    </a:lnTo>
                    <a:lnTo>
                      <a:pt x="8" y="22"/>
                    </a:lnTo>
                    <a:lnTo>
                      <a:pt x="8" y="18"/>
                    </a:lnTo>
                    <a:lnTo>
                      <a:pt x="9" y="16"/>
                    </a:lnTo>
                    <a:lnTo>
                      <a:pt x="9" y="14"/>
                    </a:lnTo>
                    <a:lnTo>
                      <a:pt x="9" y="11"/>
                    </a:lnTo>
                    <a:lnTo>
                      <a:pt x="9" y="8"/>
                    </a:lnTo>
                    <a:lnTo>
                      <a:pt x="10" y="6"/>
                    </a:lnTo>
                    <a:lnTo>
                      <a:pt x="10" y="4"/>
                    </a:lnTo>
                    <a:lnTo>
                      <a:pt x="12" y="3"/>
                    </a:lnTo>
                    <a:lnTo>
                      <a:pt x="12" y="2"/>
                    </a:lnTo>
                    <a:lnTo>
                      <a:pt x="12" y="2"/>
                    </a:lnTo>
                    <a:lnTo>
                      <a:pt x="13" y="3"/>
                    </a:lnTo>
                    <a:lnTo>
                      <a:pt x="13" y="6"/>
                    </a:lnTo>
                    <a:lnTo>
                      <a:pt x="14" y="8"/>
                    </a:lnTo>
                    <a:lnTo>
                      <a:pt x="14" y="12"/>
                    </a:lnTo>
                    <a:lnTo>
                      <a:pt x="16" y="22"/>
                    </a:lnTo>
                    <a:lnTo>
                      <a:pt x="16" y="27"/>
                    </a:lnTo>
                    <a:lnTo>
                      <a:pt x="17" y="32"/>
                    </a:lnTo>
                    <a:lnTo>
                      <a:pt x="17" y="35"/>
                    </a:lnTo>
                    <a:lnTo>
                      <a:pt x="18" y="39"/>
                    </a:lnTo>
                    <a:lnTo>
                      <a:pt x="18" y="40"/>
                    </a:lnTo>
                    <a:lnTo>
                      <a:pt x="20" y="42"/>
                    </a:lnTo>
                    <a:lnTo>
                      <a:pt x="20" y="43"/>
                    </a:lnTo>
                    <a:lnTo>
                      <a:pt x="20" y="42"/>
                    </a:lnTo>
                    <a:lnTo>
                      <a:pt x="21" y="42"/>
                    </a:lnTo>
                    <a:lnTo>
                      <a:pt x="21" y="40"/>
                    </a:lnTo>
                    <a:lnTo>
                      <a:pt x="21" y="40"/>
                    </a:lnTo>
                    <a:lnTo>
                      <a:pt x="21" y="38"/>
                    </a:lnTo>
                    <a:lnTo>
                      <a:pt x="22" y="38"/>
                    </a:lnTo>
                    <a:lnTo>
                      <a:pt x="22" y="34"/>
                    </a:lnTo>
                    <a:lnTo>
                      <a:pt x="22" y="32"/>
                    </a:lnTo>
                    <a:lnTo>
                      <a:pt x="22" y="30"/>
                    </a:lnTo>
                    <a:lnTo>
                      <a:pt x="22" y="27"/>
                    </a:lnTo>
                    <a:lnTo>
                      <a:pt x="24" y="23"/>
                    </a:lnTo>
                    <a:lnTo>
                      <a:pt x="24" y="19"/>
                    </a:lnTo>
                    <a:lnTo>
                      <a:pt x="25" y="15"/>
                    </a:lnTo>
                    <a:lnTo>
                      <a:pt x="25" y="11"/>
                    </a:lnTo>
                    <a:lnTo>
                      <a:pt x="25" y="7"/>
                    </a:lnTo>
                    <a:lnTo>
                      <a:pt x="26" y="4"/>
                    </a:lnTo>
                    <a:lnTo>
                      <a:pt x="26" y="2"/>
                    </a:lnTo>
                    <a:lnTo>
                      <a:pt x="28" y="2"/>
                    </a:lnTo>
                    <a:lnTo>
                      <a:pt x="28" y="2"/>
                    </a:lnTo>
                    <a:lnTo>
                      <a:pt x="29" y="3"/>
                    </a:lnTo>
                    <a:lnTo>
                      <a:pt x="29" y="6"/>
                    </a:lnTo>
                    <a:lnTo>
                      <a:pt x="30" y="10"/>
                    </a:lnTo>
                    <a:lnTo>
                      <a:pt x="30" y="14"/>
                    </a:lnTo>
                    <a:lnTo>
                      <a:pt x="30" y="18"/>
                    </a:lnTo>
                    <a:lnTo>
                      <a:pt x="32" y="22"/>
                    </a:lnTo>
                    <a:lnTo>
                      <a:pt x="32" y="26"/>
                    </a:lnTo>
                    <a:lnTo>
                      <a:pt x="33" y="28"/>
                    </a:lnTo>
                    <a:lnTo>
                      <a:pt x="33" y="31"/>
                    </a:lnTo>
                    <a:lnTo>
                      <a:pt x="33" y="34"/>
                    </a:lnTo>
                    <a:lnTo>
                      <a:pt x="33" y="35"/>
                    </a:lnTo>
                    <a:lnTo>
                      <a:pt x="34" y="36"/>
                    </a:lnTo>
                    <a:lnTo>
                      <a:pt x="34" y="39"/>
                    </a:lnTo>
                    <a:lnTo>
                      <a:pt x="34" y="39"/>
                    </a:lnTo>
                    <a:lnTo>
                      <a:pt x="34" y="40"/>
                    </a:lnTo>
                    <a:lnTo>
                      <a:pt x="36" y="40"/>
                    </a:lnTo>
                    <a:lnTo>
                      <a:pt x="36" y="42"/>
                    </a:lnTo>
                    <a:lnTo>
                      <a:pt x="36" y="42"/>
                    </a:lnTo>
                    <a:lnTo>
                      <a:pt x="36" y="40"/>
                    </a:lnTo>
                    <a:lnTo>
                      <a:pt x="37" y="39"/>
                    </a:lnTo>
                    <a:lnTo>
                      <a:pt x="37" y="38"/>
                    </a:lnTo>
                    <a:lnTo>
                      <a:pt x="37" y="35"/>
                    </a:lnTo>
                    <a:lnTo>
                      <a:pt x="38" y="31"/>
                    </a:lnTo>
                    <a:lnTo>
                      <a:pt x="38" y="28"/>
                    </a:lnTo>
                    <a:lnTo>
                      <a:pt x="40" y="23"/>
                    </a:lnTo>
                    <a:lnTo>
                      <a:pt x="40" y="18"/>
                    </a:lnTo>
                    <a:lnTo>
                      <a:pt x="41" y="14"/>
                    </a:lnTo>
                    <a:lnTo>
                      <a:pt x="41" y="8"/>
                    </a:lnTo>
                    <a:lnTo>
                      <a:pt x="42" y="6"/>
                    </a:lnTo>
                    <a:lnTo>
                      <a:pt x="42" y="3"/>
                    </a:lnTo>
                    <a:lnTo>
                      <a:pt x="44" y="2"/>
                    </a:lnTo>
                    <a:lnTo>
                      <a:pt x="44" y="0"/>
                    </a:lnTo>
                    <a:lnTo>
                      <a:pt x="44" y="2"/>
                    </a:lnTo>
                    <a:lnTo>
                      <a:pt x="45" y="6"/>
                    </a:lnTo>
                    <a:lnTo>
                      <a:pt x="45" y="7"/>
                    </a:lnTo>
                    <a:lnTo>
                      <a:pt x="45" y="10"/>
                    </a:lnTo>
                    <a:lnTo>
                      <a:pt x="46" y="1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3" name="Freeform 5449"/>
              <p:cNvSpPr>
                <a:spLocks/>
              </p:cNvSpPr>
              <p:nvPr/>
            </p:nvSpPr>
            <p:spPr bwMode="auto">
              <a:xfrm>
                <a:off x="4649" y="3235"/>
                <a:ext cx="21" cy="20"/>
              </a:xfrm>
              <a:custGeom>
                <a:avLst/>
                <a:gdLst>
                  <a:gd name="T0" fmla="*/ 0 w 43"/>
                  <a:gd name="T1" fmla="*/ 14 h 40"/>
                  <a:gd name="T2" fmla="*/ 2 w 43"/>
                  <a:gd name="T3" fmla="*/ 19 h 40"/>
                  <a:gd name="T4" fmla="*/ 2 w 43"/>
                  <a:gd name="T5" fmla="*/ 23 h 40"/>
                  <a:gd name="T6" fmla="*/ 2 w 43"/>
                  <a:gd name="T7" fmla="*/ 27 h 40"/>
                  <a:gd name="T8" fmla="*/ 3 w 43"/>
                  <a:gd name="T9" fmla="*/ 32 h 40"/>
                  <a:gd name="T10" fmla="*/ 4 w 43"/>
                  <a:gd name="T11" fmla="*/ 36 h 40"/>
                  <a:gd name="T12" fmla="*/ 6 w 43"/>
                  <a:gd name="T13" fmla="*/ 40 h 40"/>
                  <a:gd name="T14" fmla="*/ 6 w 43"/>
                  <a:gd name="T15" fmla="*/ 39 h 40"/>
                  <a:gd name="T16" fmla="*/ 7 w 43"/>
                  <a:gd name="T17" fmla="*/ 34 h 40"/>
                  <a:gd name="T18" fmla="*/ 8 w 43"/>
                  <a:gd name="T19" fmla="*/ 24 h 40"/>
                  <a:gd name="T20" fmla="*/ 10 w 43"/>
                  <a:gd name="T21" fmla="*/ 15 h 40"/>
                  <a:gd name="T22" fmla="*/ 11 w 43"/>
                  <a:gd name="T23" fmla="*/ 7 h 40"/>
                  <a:gd name="T24" fmla="*/ 12 w 43"/>
                  <a:gd name="T25" fmla="*/ 3 h 40"/>
                  <a:gd name="T26" fmla="*/ 14 w 43"/>
                  <a:gd name="T27" fmla="*/ 0 h 40"/>
                  <a:gd name="T28" fmla="*/ 14 w 43"/>
                  <a:gd name="T29" fmla="*/ 2 h 40"/>
                  <a:gd name="T30" fmla="*/ 14 w 43"/>
                  <a:gd name="T31" fmla="*/ 3 h 40"/>
                  <a:gd name="T32" fmla="*/ 15 w 43"/>
                  <a:gd name="T33" fmla="*/ 6 h 40"/>
                  <a:gd name="T34" fmla="*/ 16 w 43"/>
                  <a:gd name="T35" fmla="*/ 11 h 40"/>
                  <a:gd name="T36" fmla="*/ 16 w 43"/>
                  <a:gd name="T37" fmla="*/ 18 h 40"/>
                  <a:gd name="T38" fmla="*/ 18 w 43"/>
                  <a:gd name="T39" fmla="*/ 26 h 40"/>
                  <a:gd name="T40" fmla="*/ 19 w 43"/>
                  <a:gd name="T41" fmla="*/ 34 h 40"/>
                  <a:gd name="T42" fmla="*/ 20 w 43"/>
                  <a:gd name="T43" fmla="*/ 38 h 40"/>
                  <a:gd name="T44" fmla="*/ 22 w 43"/>
                  <a:gd name="T45" fmla="*/ 38 h 40"/>
                  <a:gd name="T46" fmla="*/ 23 w 43"/>
                  <a:gd name="T47" fmla="*/ 35 h 40"/>
                  <a:gd name="T48" fmla="*/ 24 w 43"/>
                  <a:gd name="T49" fmla="*/ 28 h 40"/>
                  <a:gd name="T50" fmla="*/ 24 w 43"/>
                  <a:gd name="T51" fmla="*/ 20 h 40"/>
                  <a:gd name="T52" fmla="*/ 26 w 43"/>
                  <a:gd name="T53" fmla="*/ 14 h 40"/>
                  <a:gd name="T54" fmla="*/ 27 w 43"/>
                  <a:gd name="T55" fmla="*/ 10 h 40"/>
                  <a:gd name="T56" fmla="*/ 27 w 43"/>
                  <a:gd name="T57" fmla="*/ 6 h 40"/>
                  <a:gd name="T58" fmla="*/ 28 w 43"/>
                  <a:gd name="T59" fmla="*/ 3 h 40"/>
                  <a:gd name="T60" fmla="*/ 28 w 43"/>
                  <a:gd name="T61" fmla="*/ 0 h 40"/>
                  <a:gd name="T62" fmla="*/ 30 w 43"/>
                  <a:gd name="T63" fmla="*/ 2 h 40"/>
                  <a:gd name="T64" fmla="*/ 31 w 43"/>
                  <a:gd name="T65" fmla="*/ 6 h 40"/>
                  <a:gd name="T66" fmla="*/ 32 w 43"/>
                  <a:gd name="T67" fmla="*/ 16 h 40"/>
                  <a:gd name="T68" fmla="*/ 34 w 43"/>
                  <a:gd name="T69" fmla="*/ 26 h 40"/>
                  <a:gd name="T70" fmla="*/ 35 w 43"/>
                  <a:gd name="T71" fmla="*/ 34 h 40"/>
                  <a:gd name="T72" fmla="*/ 36 w 43"/>
                  <a:gd name="T73" fmla="*/ 36 h 40"/>
                  <a:gd name="T74" fmla="*/ 38 w 43"/>
                  <a:gd name="T75" fmla="*/ 36 h 40"/>
                  <a:gd name="T76" fmla="*/ 38 w 43"/>
                  <a:gd name="T77" fmla="*/ 35 h 40"/>
                  <a:gd name="T78" fmla="*/ 39 w 43"/>
                  <a:gd name="T79" fmla="*/ 31 h 40"/>
                  <a:gd name="T80" fmla="*/ 39 w 43"/>
                  <a:gd name="T81" fmla="*/ 27 h 40"/>
                  <a:gd name="T82" fmla="*/ 40 w 43"/>
                  <a:gd name="T83" fmla="*/ 23 h 40"/>
                  <a:gd name="T84" fmla="*/ 40 w 43"/>
                  <a:gd name="T85" fmla="*/ 20 h 40"/>
                  <a:gd name="T86" fmla="*/ 42 w 43"/>
                  <a:gd name="T87" fmla="*/ 15 h 40"/>
                  <a:gd name="T88" fmla="*/ 42 w 43"/>
                  <a:gd name="T89" fmla="*/ 8 h 40"/>
                  <a:gd name="T90" fmla="*/ 43 w 43"/>
                  <a:gd name="T9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40">
                    <a:moveTo>
                      <a:pt x="0" y="12"/>
                    </a:moveTo>
                    <a:lnTo>
                      <a:pt x="0" y="14"/>
                    </a:lnTo>
                    <a:lnTo>
                      <a:pt x="0" y="19"/>
                    </a:lnTo>
                    <a:lnTo>
                      <a:pt x="2" y="19"/>
                    </a:lnTo>
                    <a:lnTo>
                      <a:pt x="2" y="20"/>
                    </a:lnTo>
                    <a:lnTo>
                      <a:pt x="2" y="23"/>
                    </a:lnTo>
                    <a:lnTo>
                      <a:pt x="2" y="24"/>
                    </a:lnTo>
                    <a:lnTo>
                      <a:pt x="2" y="27"/>
                    </a:lnTo>
                    <a:lnTo>
                      <a:pt x="3" y="30"/>
                    </a:lnTo>
                    <a:lnTo>
                      <a:pt x="3" y="32"/>
                    </a:lnTo>
                    <a:lnTo>
                      <a:pt x="3" y="35"/>
                    </a:lnTo>
                    <a:lnTo>
                      <a:pt x="4" y="36"/>
                    </a:lnTo>
                    <a:lnTo>
                      <a:pt x="4" y="39"/>
                    </a:lnTo>
                    <a:lnTo>
                      <a:pt x="6" y="40"/>
                    </a:lnTo>
                    <a:lnTo>
                      <a:pt x="6" y="40"/>
                    </a:lnTo>
                    <a:lnTo>
                      <a:pt x="6" y="39"/>
                    </a:lnTo>
                    <a:lnTo>
                      <a:pt x="7" y="36"/>
                    </a:lnTo>
                    <a:lnTo>
                      <a:pt x="7" y="34"/>
                    </a:lnTo>
                    <a:lnTo>
                      <a:pt x="8" y="30"/>
                    </a:lnTo>
                    <a:lnTo>
                      <a:pt x="8" y="24"/>
                    </a:lnTo>
                    <a:lnTo>
                      <a:pt x="10" y="20"/>
                    </a:lnTo>
                    <a:lnTo>
                      <a:pt x="10" y="15"/>
                    </a:lnTo>
                    <a:lnTo>
                      <a:pt x="11" y="11"/>
                    </a:lnTo>
                    <a:lnTo>
                      <a:pt x="11" y="7"/>
                    </a:lnTo>
                    <a:lnTo>
                      <a:pt x="11" y="6"/>
                    </a:lnTo>
                    <a:lnTo>
                      <a:pt x="12" y="3"/>
                    </a:lnTo>
                    <a:lnTo>
                      <a:pt x="12" y="2"/>
                    </a:lnTo>
                    <a:lnTo>
                      <a:pt x="14" y="0"/>
                    </a:lnTo>
                    <a:lnTo>
                      <a:pt x="14" y="0"/>
                    </a:lnTo>
                    <a:lnTo>
                      <a:pt x="14" y="2"/>
                    </a:lnTo>
                    <a:lnTo>
                      <a:pt x="14" y="2"/>
                    </a:lnTo>
                    <a:lnTo>
                      <a:pt x="14" y="3"/>
                    </a:lnTo>
                    <a:lnTo>
                      <a:pt x="15" y="4"/>
                    </a:lnTo>
                    <a:lnTo>
                      <a:pt x="15" y="6"/>
                    </a:lnTo>
                    <a:lnTo>
                      <a:pt x="15" y="8"/>
                    </a:lnTo>
                    <a:lnTo>
                      <a:pt x="16" y="11"/>
                    </a:lnTo>
                    <a:lnTo>
                      <a:pt x="16" y="14"/>
                    </a:lnTo>
                    <a:lnTo>
                      <a:pt x="16" y="18"/>
                    </a:lnTo>
                    <a:lnTo>
                      <a:pt x="18" y="22"/>
                    </a:lnTo>
                    <a:lnTo>
                      <a:pt x="18" y="26"/>
                    </a:lnTo>
                    <a:lnTo>
                      <a:pt x="19" y="30"/>
                    </a:lnTo>
                    <a:lnTo>
                      <a:pt x="19" y="34"/>
                    </a:lnTo>
                    <a:lnTo>
                      <a:pt x="20" y="35"/>
                    </a:lnTo>
                    <a:lnTo>
                      <a:pt x="20" y="38"/>
                    </a:lnTo>
                    <a:lnTo>
                      <a:pt x="20" y="39"/>
                    </a:lnTo>
                    <a:lnTo>
                      <a:pt x="22" y="38"/>
                    </a:lnTo>
                    <a:lnTo>
                      <a:pt x="22" y="36"/>
                    </a:lnTo>
                    <a:lnTo>
                      <a:pt x="23" y="35"/>
                    </a:lnTo>
                    <a:lnTo>
                      <a:pt x="23" y="31"/>
                    </a:lnTo>
                    <a:lnTo>
                      <a:pt x="24" y="28"/>
                    </a:lnTo>
                    <a:lnTo>
                      <a:pt x="24" y="24"/>
                    </a:lnTo>
                    <a:lnTo>
                      <a:pt x="24" y="20"/>
                    </a:lnTo>
                    <a:lnTo>
                      <a:pt x="26" y="16"/>
                    </a:lnTo>
                    <a:lnTo>
                      <a:pt x="26" y="14"/>
                    </a:lnTo>
                    <a:lnTo>
                      <a:pt x="26" y="11"/>
                    </a:lnTo>
                    <a:lnTo>
                      <a:pt x="27" y="10"/>
                    </a:lnTo>
                    <a:lnTo>
                      <a:pt x="27" y="7"/>
                    </a:lnTo>
                    <a:lnTo>
                      <a:pt x="27" y="6"/>
                    </a:lnTo>
                    <a:lnTo>
                      <a:pt x="27" y="4"/>
                    </a:lnTo>
                    <a:lnTo>
                      <a:pt x="28" y="3"/>
                    </a:lnTo>
                    <a:lnTo>
                      <a:pt x="28" y="2"/>
                    </a:lnTo>
                    <a:lnTo>
                      <a:pt x="28" y="0"/>
                    </a:lnTo>
                    <a:lnTo>
                      <a:pt x="28" y="0"/>
                    </a:lnTo>
                    <a:lnTo>
                      <a:pt x="30" y="2"/>
                    </a:lnTo>
                    <a:lnTo>
                      <a:pt x="30" y="3"/>
                    </a:lnTo>
                    <a:lnTo>
                      <a:pt x="31" y="6"/>
                    </a:lnTo>
                    <a:lnTo>
                      <a:pt x="32" y="12"/>
                    </a:lnTo>
                    <a:lnTo>
                      <a:pt x="32" y="16"/>
                    </a:lnTo>
                    <a:lnTo>
                      <a:pt x="34" y="22"/>
                    </a:lnTo>
                    <a:lnTo>
                      <a:pt x="34" y="26"/>
                    </a:lnTo>
                    <a:lnTo>
                      <a:pt x="35" y="30"/>
                    </a:lnTo>
                    <a:lnTo>
                      <a:pt x="35" y="34"/>
                    </a:lnTo>
                    <a:lnTo>
                      <a:pt x="35" y="35"/>
                    </a:lnTo>
                    <a:lnTo>
                      <a:pt x="36" y="36"/>
                    </a:lnTo>
                    <a:lnTo>
                      <a:pt x="36" y="38"/>
                    </a:lnTo>
                    <a:lnTo>
                      <a:pt x="38" y="36"/>
                    </a:lnTo>
                    <a:lnTo>
                      <a:pt x="38" y="36"/>
                    </a:lnTo>
                    <a:lnTo>
                      <a:pt x="38" y="35"/>
                    </a:lnTo>
                    <a:lnTo>
                      <a:pt x="39" y="32"/>
                    </a:lnTo>
                    <a:lnTo>
                      <a:pt x="39" y="31"/>
                    </a:lnTo>
                    <a:lnTo>
                      <a:pt x="39" y="28"/>
                    </a:lnTo>
                    <a:lnTo>
                      <a:pt x="39" y="27"/>
                    </a:lnTo>
                    <a:lnTo>
                      <a:pt x="40" y="26"/>
                    </a:lnTo>
                    <a:lnTo>
                      <a:pt x="40" y="23"/>
                    </a:lnTo>
                    <a:lnTo>
                      <a:pt x="40" y="22"/>
                    </a:lnTo>
                    <a:lnTo>
                      <a:pt x="40" y="20"/>
                    </a:lnTo>
                    <a:lnTo>
                      <a:pt x="42" y="18"/>
                    </a:lnTo>
                    <a:lnTo>
                      <a:pt x="42" y="15"/>
                    </a:lnTo>
                    <a:lnTo>
                      <a:pt x="42" y="12"/>
                    </a:lnTo>
                    <a:lnTo>
                      <a:pt x="42" y="8"/>
                    </a:lnTo>
                    <a:lnTo>
                      <a:pt x="43" y="6"/>
                    </a:lnTo>
                    <a:lnTo>
                      <a:pt x="43" y="3"/>
                    </a:lnTo>
                    <a:lnTo>
                      <a:pt x="43" y="2"/>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4" name="Freeform 5450"/>
              <p:cNvSpPr>
                <a:spLocks/>
              </p:cNvSpPr>
              <p:nvPr/>
            </p:nvSpPr>
            <p:spPr bwMode="auto">
              <a:xfrm>
                <a:off x="4670" y="3234"/>
                <a:ext cx="24" cy="19"/>
              </a:xfrm>
              <a:custGeom>
                <a:avLst/>
                <a:gdLst>
                  <a:gd name="T0" fmla="*/ 1 w 48"/>
                  <a:gd name="T1" fmla="*/ 1 h 37"/>
                  <a:gd name="T2" fmla="*/ 3 w 48"/>
                  <a:gd name="T3" fmla="*/ 1 h 37"/>
                  <a:gd name="T4" fmla="*/ 4 w 48"/>
                  <a:gd name="T5" fmla="*/ 7 h 37"/>
                  <a:gd name="T6" fmla="*/ 5 w 48"/>
                  <a:gd name="T7" fmla="*/ 19 h 37"/>
                  <a:gd name="T8" fmla="*/ 7 w 48"/>
                  <a:gd name="T9" fmla="*/ 27 h 37"/>
                  <a:gd name="T10" fmla="*/ 7 w 48"/>
                  <a:gd name="T11" fmla="*/ 33 h 37"/>
                  <a:gd name="T12" fmla="*/ 8 w 48"/>
                  <a:gd name="T13" fmla="*/ 36 h 37"/>
                  <a:gd name="T14" fmla="*/ 9 w 48"/>
                  <a:gd name="T15" fmla="*/ 37 h 37"/>
                  <a:gd name="T16" fmla="*/ 11 w 48"/>
                  <a:gd name="T17" fmla="*/ 36 h 37"/>
                  <a:gd name="T18" fmla="*/ 11 w 48"/>
                  <a:gd name="T19" fmla="*/ 35 h 37"/>
                  <a:gd name="T20" fmla="*/ 12 w 48"/>
                  <a:gd name="T21" fmla="*/ 32 h 37"/>
                  <a:gd name="T22" fmla="*/ 12 w 48"/>
                  <a:gd name="T23" fmla="*/ 25 h 37"/>
                  <a:gd name="T24" fmla="*/ 14 w 48"/>
                  <a:gd name="T25" fmla="*/ 19 h 37"/>
                  <a:gd name="T26" fmla="*/ 15 w 48"/>
                  <a:gd name="T27" fmla="*/ 11 h 37"/>
                  <a:gd name="T28" fmla="*/ 16 w 48"/>
                  <a:gd name="T29" fmla="*/ 4 h 37"/>
                  <a:gd name="T30" fmla="*/ 18 w 48"/>
                  <a:gd name="T31" fmla="*/ 0 h 37"/>
                  <a:gd name="T32" fmla="*/ 19 w 48"/>
                  <a:gd name="T33" fmla="*/ 3 h 37"/>
                  <a:gd name="T34" fmla="*/ 20 w 48"/>
                  <a:gd name="T35" fmla="*/ 11 h 37"/>
                  <a:gd name="T36" fmla="*/ 22 w 48"/>
                  <a:gd name="T37" fmla="*/ 16 h 37"/>
                  <a:gd name="T38" fmla="*/ 22 w 48"/>
                  <a:gd name="T39" fmla="*/ 21 h 37"/>
                  <a:gd name="T40" fmla="*/ 23 w 48"/>
                  <a:gd name="T41" fmla="*/ 27 h 37"/>
                  <a:gd name="T42" fmla="*/ 23 w 48"/>
                  <a:gd name="T43" fmla="*/ 29 h 37"/>
                  <a:gd name="T44" fmla="*/ 24 w 48"/>
                  <a:gd name="T45" fmla="*/ 33 h 37"/>
                  <a:gd name="T46" fmla="*/ 24 w 48"/>
                  <a:gd name="T47" fmla="*/ 36 h 37"/>
                  <a:gd name="T48" fmla="*/ 26 w 48"/>
                  <a:gd name="T49" fmla="*/ 36 h 37"/>
                  <a:gd name="T50" fmla="*/ 27 w 48"/>
                  <a:gd name="T51" fmla="*/ 32 h 37"/>
                  <a:gd name="T52" fmla="*/ 28 w 48"/>
                  <a:gd name="T53" fmla="*/ 25 h 37"/>
                  <a:gd name="T54" fmla="*/ 30 w 48"/>
                  <a:gd name="T55" fmla="*/ 16 h 37"/>
                  <a:gd name="T56" fmla="*/ 31 w 48"/>
                  <a:gd name="T57" fmla="*/ 8 h 37"/>
                  <a:gd name="T58" fmla="*/ 32 w 48"/>
                  <a:gd name="T59" fmla="*/ 3 h 37"/>
                  <a:gd name="T60" fmla="*/ 34 w 48"/>
                  <a:gd name="T61" fmla="*/ 0 h 37"/>
                  <a:gd name="T62" fmla="*/ 34 w 48"/>
                  <a:gd name="T63" fmla="*/ 1 h 37"/>
                  <a:gd name="T64" fmla="*/ 35 w 48"/>
                  <a:gd name="T65" fmla="*/ 4 h 37"/>
                  <a:gd name="T66" fmla="*/ 36 w 48"/>
                  <a:gd name="T67" fmla="*/ 7 h 37"/>
                  <a:gd name="T68" fmla="*/ 36 w 48"/>
                  <a:gd name="T69" fmla="*/ 9 h 37"/>
                  <a:gd name="T70" fmla="*/ 36 w 48"/>
                  <a:gd name="T71" fmla="*/ 15 h 37"/>
                  <a:gd name="T72" fmla="*/ 38 w 48"/>
                  <a:gd name="T73" fmla="*/ 20 h 37"/>
                  <a:gd name="T74" fmla="*/ 39 w 48"/>
                  <a:gd name="T75" fmla="*/ 27 h 37"/>
                  <a:gd name="T76" fmla="*/ 39 w 48"/>
                  <a:gd name="T77" fmla="*/ 32 h 37"/>
                  <a:gd name="T78" fmla="*/ 40 w 48"/>
                  <a:gd name="T79" fmla="*/ 35 h 37"/>
                  <a:gd name="T80" fmla="*/ 42 w 48"/>
                  <a:gd name="T81" fmla="*/ 35 h 37"/>
                  <a:gd name="T82" fmla="*/ 43 w 48"/>
                  <a:gd name="T83" fmla="*/ 29 h 37"/>
                  <a:gd name="T84" fmla="*/ 44 w 48"/>
                  <a:gd name="T85" fmla="*/ 19 h 37"/>
                  <a:gd name="T86" fmla="*/ 46 w 48"/>
                  <a:gd name="T87" fmla="*/ 12 h 37"/>
                  <a:gd name="T88" fmla="*/ 47 w 48"/>
                  <a:gd name="T89" fmla="*/ 7 h 37"/>
                  <a:gd name="T90" fmla="*/ 48 w 48"/>
                  <a:gd name="T91" fmla="*/ 3 h 37"/>
                  <a:gd name="T92" fmla="*/ 48 w 48"/>
                  <a:gd name="T9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7">
                    <a:moveTo>
                      <a:pt x="0" y="3"/>
                    </a:moveTo>
                    <a:lnTo>
                      <a:pt x="1" y="1"/>
                    </a:lnTo>
                    <a:lnTo>
                      <a:pt x="1" y="1"/>
                    </a:lnTo>
                    <a:lnTo>
                      <a:pt x="3" y="1"/>
                    </a:lnTo>
                    <a:lnTo>
                      <a:pt x="3" y="4"/>
                    </a:lnTo>
                    <a:lnTo>
                      <a:pt x="4" y="7"/>
                    </a:lnTo>
                    <a:lnTo>
                      <a:pt x="4" y="11"/>
                    </a:lnTo>
                    <a:lnTo>
                      <a:pt x="5" y="19"/>
                    </a:lnTo>
                    <a:lnTo>
                      <a:pt x="7" y="23"/>
                    </a:lnTo>
                    <a:lnTo>
                      <a:pt x="7" y="27"/>
                    </a:lnTo>
                    <a:lnTo>
                      <a:pt x="7" y="29"/>
                    </a:lnTo>
                    <a:lnTo>
                      <a:pt x="7" y="33"/>
                    </a:lnTo>
                    <a:lnTo>
                      <a:pt x="8" y="35"/>
                    </a:lnTo>
                    <a:lnTo>
                      <a:pt x="8" y="36"/>
                    </a:lnTo>
                    <a:lnTo>
                      <a:pt x="8" y="36"/>
                    </a:lnTo>
                    <a:lnTo>
                      <a:pt x="9" y="37"/>
                    </a:lnTo>
                    <a:lnTo>
                      <a:pt x="9" y="37"/>
                    </a:lnTo>
                    <a:lnTo>
                      <a:pt x="11" y="36"/>
                    </a:lnTo>
                    <a:lnTo>
                      <a:pt x="11" y="36"/>
                    </a:lnTo>
                    <a:lnTo>
                      <a:pt x="11" y="35"/>
                    </a:lnTo>
                    <a:lnTo>
                      <a:pt x="11" y="33"/>
                    </a:lnTo>
                    <a:lnTo>
                      <a:pt x="12" y="32"/>
                    </a:lnTo>
                    <a:lnTo>
                      <a:pt x="12" y="29"/>
                    </a:lnTo>
                    <a:lnTo>
                      <a:pt x="12" y="25"/>
                    </a:lnTo>
                    <a:lnTo>
                      <a:pt x="14" y="21"/>
                    </a:lnTo>
                    <a:lnTo>
                      <a:pt x="14" y="19"/>
                    </a:lnTo>
                    <a:lnTo>
                      <a:pt x="15" y="15"/>
                    </a:lnTo>
                    <a:lnTo>
                      <a:pt x="15" y="11"/>
                    </a:lnTo>
                    <a:lnTo>
                      <a:pt x="15" y="7"/>
                    </a:lnTo>
                    <a:lnTo>
                      <a:pt x="16" y="4"/>
                    </a:lnTo>
                    <a:lnTo>
                      <a:pt x="16" y="1"/>
                    </a:lnTo>
                    <a:lnTo>
                      <a:pt x="18" y="0"/>
                    </a:lnTo>
                    <a:lnTo>
                      <a:pt x="18" y="1"/>
                    </a:lnTo>
                    <a:lnTo>
                      <a:pt x="19" y="3"/>
                    </a:lnTo>
                    <a:lnTo>
                      <a:pt x="19" y="4"/>
                    </a:lnTo>
                    <a:lnTo>
                      <a:pt x="20" y="11"/>
                    </a:lnTo>
                    <a:lnTo>
                      <a:pt x="22" y="13"/>
                    </a:lnTo>
                    <a:lnTo>
                      <a:pt x="22" y="16"/>
                    </a:lnTo>
                    <a:lnTo>
                      <a:pt x="22" y="19"/>
                    </a:lnTo>
                    <a:lnTo>
                      <a:pt x="22" y="21"/>
                    </a:lnTo>
                    <a:lnTo>
                      <a:pt x="22" y="25"/>
                    </a:lnTo>
                    <a:lnTo>
                      <a:pt x="23" y="27"/>
                    </a:lnTo>
                    <a:lnTo>
                      <a:pt x="23" y="29"/>
                    </a:lnTo>
                    <a:lnTo>
                      <a:pt x="23" y="29"/>
                    </a:lnTo>
                    <a:lnTo>
                      <a:pt x="23" y="32"/>
                    </a:lnTo>
                    <a:lnTo>
                      <a:pt x="24" y="33"/>
                    </a:lnTo>
                    <a:lnTo>
                      <a:pt x="24" y="35"/>
                    </a:lnTo>
                    <a:lnTo>
                      <a:pt x="24" y="36"/>
                    </a:lnTo>
                    <a:lnTo>
                      <a:pt x="26" y="36"/>
                    </a:lnTo>
                    <a:lnTo>
                      <a:pt x="26" y="36"/>
                    </a:lnTo>
                    <a:lnTo>
                      <a:pt x="27" y="35"/>
                    </a:lnTo>
                    <a:lnTo>
                      <a:pt x="27" y="32"/>
                    </a:lnTo>
                    <a:lnTo>
                      <a:pt x="28" y="29"/>
                    </a:lnTo>
                    <a:lnTo>
                      <a:pt x="28" y="25"/>
                    </a:lnTo>
                    <a:lnTo>
                      <a:pt x="30" y="21"/>
                    </a:lnTo>
                    <a:lnTo>
                      <a:pt x="30" y="16"/>
                    </a:lnTo>
                    <a:lnTo>
                      <a:pt x="30" y="12"/>
                    </a:lnTo>
                    <a:lnTo>
                      <a:pt x="31" y="8"/>
                    </a:lnTo>
                    <a:lnTo>
                      <a:pt x="31" y="5"/>
                    </a:lnTo>
                    <a:lnTo>
                      <a:pt x="32" y="3"/>
                    </a:lnTo>
                    <a:lnTo>
                      <a:pt x="32" y="1"/>
                    </a:lnTo>
                    <a:lnTo>
                      <a:pt x="34" y="0"/>
                    </a:lnTo>
                    <a:lnTo>
                      <a:pt x="34" y="0"/>
                    </a:lnTo>
                    <a:lnTo>
                      <a:pt x="34" y="1"/>
                    </a:lnTo>
                    <a:lnTo>
                      <a:pt x="35" y="3"/>
                    </a:lnTo>
                    <a:lnTo>
                      <a:pt x="35" y="4"/>
                    </a:lnTo>
                    <a:lnTo>
                      <a:pt x="35" y="5"/>
                    </a:lnTo>
                    <a:lnTo>
                      <a:pt x="36" y="7"/>
                    </a:lnTo>
                    <a:lnTo>
                      <a:pt x="36" y="9"/>
                    </a:lnTo>
                    <a:lnTo>
                      <a:pt x="36" y="9"/>
                    </a:lnTo>
                    <a:lnTo>
                      <a:pt x="36" y="13"/>
                    </a:lnTo>
                    <a:lnTo>
                      <a:pt x="36" y="15"/>
                    </a:lnTo>
                    <a:lnTo>
                      <a:pt x="36" y="17"/>
                    </a:lnTo>
                    <a:lnTo>
                      <a:pt x="38" y="20"/>
                    </a:lnTo>
                    <a:lnTo>
                      <a:pt x="38" y="23"/>
                    </a:lnTo>
                    <a:lnTo>
                      <a:pt x="39" y="27"/>
                    </a:lnTo>
                    <a:lnTo>
                      <a:pt x="39" y="29"/>
                    </a:lnTo>
                    <a:lnTo>
                      <a:pt x="39" y="32"/>
                    </a:lnTo>
                    <a:lnTo>
                      <a:pt x="40" y="33"/>
                    </a:lnTo>
                    <a:lnTo>
                      <a:pt x="40" y="35"/>
                    </a:lnTo>
                    <a:lnTo>
                      <a:pt x="42" y="36"/>
                    </a:lnTo>
                    <a:lnTo>
                      <a:pt x="42" y="35"/>
                    </a:lnTo>
                    <a:lnTo>
                      <a:pt x="43" y="32"/>
                    </a:lnTo>
                    <a:lnTo>
                      <a:pt x="43" y="29"/>
                    </a:lnTo>
                    <a:lnTo>
                      <a:pt x="44" y="23"/>
                    </a:lnTo>
                    <a:lnTo>
                      <a:pt x="44" y="19"/>
                    </a:lnTo>
                    <a:lnTo>
                      <a:pt x="46" y="15"/>
                    </a:lnTo>
                    <a:lnTo>
                      <a:pt x="46" y="12"/>
                    </a:lnTo>
                    <a:lnTo>
                      <a:pt x="47" y="8"/>
                    </a:lnTo>
                    <a:lnTo>
                      <a:pt x="47" y="7"/>
                    </a:lnTo>
                    <a:lnTo>
                      <a:pt x="47" y="4"/>
                    </a:lnTo>
                    <a:lnTo>
                      <a:pt x="48" y="3"/>
                    </a:lnTo>
                    <a:lnTo>
                      <a:pt x="48" y="1"/>
                    </a:lnTo>
                    <a:lnTo>
                      <a:pt x="48" y="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5" name="Freeform 5451"/>
              <p:cNvSpPr>
                <a:spLocks/>
              </p:cNvSpPr>
              <p:nvPr/>
            </p:nvSpPr>
            <p:spPr bwMode="auto">
              <a:xfrm>
                <a:off x="4694" y="3234"/>
                <a:ext cx="23" cy="18"/>
              </a:xfrm>
              <a:custGeom>
                <a:avLst/>
                <a:gdLst>
                  <a:gd name="T0" fmla="*/ 0 w 47"/>
                  <a:gd name="T1" fmla="*/ 0 h 35"/>
                  <a:gd name="T2" fmla="*/ 3 w 47"/>
                  <a:gd name="T3" fmla="*/ 1 h 35"/>
                  <a:gd name="T4" fmla="*/ 3 w 47"/>
                  <a:gd name="T5" fmla="*/ 5 h 35"/>
                  <a:gd name="T6" fmla="*/ 4 w 47"/>
                  <a:gd name="T7" fmla="*/ 11 h 35"/>
                  <a:gd name="T8" fmla="*/ 4 w 47"/>
                  <a:gd name="T9" fmla="*/ 17 h 35"/>
                  <a:gd name="T10" fmla="*/ 6 w 47"/>
                  <a:gd name="T11" fmla="*/ 25 h 35"/>
                  <a:gd name="T12" fmla="*/ 7 w 47"/>
                  <a:gd name="T13" fmla="*/ 32 h 35"/>
                  <a:gd name="T14" fmla="*/ 8 w 47"/>
                  <a:gd name="T15" fmla="*/ 35 h 35"/>
                  <a:gd name="T16" fmla="*/ 10 w 47"/>
                  <a:gd name="T17" fmla="*/ 33 h 35"/>
                  <a:gd name="T18" fmla="*/ 11 w 47"/>
                  <a:gd name="T19" fmla="*/ 29 h 35"/>
                  <a:gd name="T20" fmla="*/ 12 w 47"/>
                  <a:gd name="T21" fmla="*/ 24 h 35"/>
                  <a:gd name="T22" fmla="*/ 12 w 47"/>
                  <a:gd name="T23" fmla="*/ 19 h 35"/>
                  <a:gd name="T24" fmla="*/ 14 w 47"/>
                  <a:gd name="T25" fmla="*/ 15 h 35"/>
                  <a:gd name="T26" fmla="*/ 14 w 47"/>
                  <a:gd name="T27" fmla="*/ 12 h 35"/>
                  <a:gd name="T28" fmla="*/ 15 w 47"/>
                  <a:gd name="T29" fmla="*/ 8 h 35"/>
                  <a:gd name="T30" fmla="*/ 15 w 47"/>
                  <a:gd name="T31" fmla="*/ 5 h 35"/>
                  <a:gd name="T32" fmla="*/ 16 w 47"/>
                  <a:gd name="T33" fmla="*/ 1 h 35"/>
                  <a:gd name="T34" fmla="*/ 18 w 47"/>
                  <a:gd name="T35" fmla="*/ 0 h 35"/>
                  <a:gd name="T36" fmla="*/ 18 w 47"/>
                  <a:gd name="T37" fmla="*/ 1 h 35"/>
                  <a:gd name="T38" fmla="*/ 19 w 47"/>
                  <a:gd name="T39" fmla="*/ 7 h 35"/>
                  <a:gd name="T40" fmla="*/ 20 w 47"/>
                  <a:gd name="T41" fmla="*/ 15 h 35"/>
                  <a:gd name="T42" fmla="*/ 23 w 47"/>
                  <a:gd name="T43" fmla="*/ 25 h 35"/>
                  <a:gd name="T44" fmla="*/ 23 w 47"/>
                  <a:gd name="T45" fmla="*/ 31 h 35"/>
                  <a:gd name="T46" fmla="*/ 24 w 47"/>
                  <a:gd name="T47" fmla="*/ 33 h 35"/>
                  <a:gd name="T48" fmla="*/ 26 w 47"/>
                  <a:gd name="T49" fmla="*/ 33 h 35"/>
                  <a:gd name="T50" fmla="*/ 26 w 47"/>
                  <a:gd name="T51" fmla="*/ 32 h 35"/>
                  <a:gd name="T52" fmla="*/ 26 w 47"/>
                  <a:gd name="T53" fmla="*/ 29 h 35"/>
                  <a:gd name="T54" fmla="*/ 27 w 47"/>
                  <a:gd name="T55" fmla="*/ 27 h 35"/>
                  <a:gd name="T56" fmla="*/ 27 w 47"/>
                  <a:gd name="T57" fmla="*/ 24 h 35"/>
                  <a:gd name="T58" fmla="*/ 28 w 47"/>
                  <a:gd name="T59" fmla="*/ 19 h 35"/>
                  <a:gd name="T60" fmla="*/ 30 w 47"/>
                  <a:gd name="T61" fmla="*/ 13 h 35"/>
                  <a:gd name="T62" fmla="*/ 31 w 47"/>
                  <a:gd name="T63" fmla="*/ 7 h 35"/>
                  <a:gd name="T64" fmla="*/ 32 w 47"/>
                  <a:gd name="T65" fmla="*/ 1 h 35"/>
                  <a:gd name="T66" fmla="*/ 32 w 47"/>
                  <a:gd name="T67" fmla="*/ 0 h 35"/>
                  <a:gd name="T68" fmla="*/ 34 w 47"/>
                  <a:gd name="T69" fmla="*/ 1 h 35"/>
                  <a:gd name="T70" fmla="*/ 35 w 47"/>
                  <a:gd name="T71" fmla="*/ 7 h 35"/>
                  <a:gd name="T72" fmla="*/ 36 w 47"/>
                  <a:gd name="T73" fmla="*/ 15 h 35"/>
                  <a:gd name="T74" fmla="*/ 38 w 47"/>
                  <a:gd name="T75" fmla="*/ 21 h 35"/>
                  <a:gd name="T76" fmla="*/ 39 w 47"/>
                  <a:gd name="T77" fmla="*/ 25 h 35"/>
                  <a:gd name="T78" fmla="*/ 39 w 47"/>
                  <a:gd name="T79" fmla="*/ 29 h 35"/>
                  <a:gd name="T80" fmla="*/ 40 w 47"/>
                  <a:gd name="T81" fmla="*/ 31 h 35"/>
                  <a:gd name="T82" fmla="*/ 40 w 47"/>
                  <a:gd name="T83" fmla="*/ 32 h 35"/>
                  <a:gd name="T84" fmla="*/ 42 w 47"/>
                  <a:gd name="T85" fmla="*/ 32 h 35"/>
                  <a:gd name="T86" fmla="*/ 42 w 47"/>
                  <a:gd name="T87" fmla="*/ 29 h 35"/>
                  <a:gd name="T88" fmla="*/ 43 w 47"/>
                  <a:gd name="T89" fmla="*/ 23 h 35"/>
                  <a:gd name="T90" fmla="*/ 44 w 47"/>
                  <a:gd name="T91" fmla="*/ 16 h 35"/>
                  <a:gd name="T92" fmla="*/ 47 w 47"/>
                  <a:gd name="T9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35">
                    <a:moveTo>
                      <a:pt x="0" y="1"/>
                    </a:moveTo>
                    <a:lnTo>
                      <a:pt x="0" y="0"/>
                    </a:lnTo>
                    <a:lnTo>
                      <a:pt x="2" y="0"/>
                    </a:lnTo>
                    <a:lnTo>
                      <a:pt x="3" y="1"/>
                    </a:lnTo>
                    <a:lnTo>
                      <a:pt x="3" y="3"/>
                    </a:lnTo>
                    <a:lnTo>
                      <a:pt x="3" y="5"/>
                    </a:lnTo>
                    <a:lnTo>
                      <a:pt x="3" y="7"/>
                    </a:lnTo>
                    <a:lnTo>
                      <a:pt x="4" y="11"/>
                    </a:lnTo>
                    <a:lnTo>
                      <a:pt x="4" y="13"/>
                    </a:lnTo>
                    <a:lnTo>
                      <a:pt x="4" y="17"/>
                    </a:lnTo>
                    <a:lnTo>
                      <a:pt x="6" y="21"/>
                    </a:lnTo>
                    <a:lnTo>
                      <a:pt x="6" y="25"/>
                    </a:lnTo>
                    <a:lnTo>
                      <a:pt x="7" y="29"/>
                    </a:lnTo>
                    <a:lnTo>
                      <a:pt x="7" y="32"/>
                    </a:lnTo>
                    <a:lnTo>
                      <a:pt x="8" y="33"/>
                    </a:lnTo>
                    <a:lnTo>
                      <a:pt x="8" y="35"/>
                    </a:lnTo>
                    <a:lnTo>
                      <a:pt x="10" y="35"/>
                    </a:lnTo>
                    <a:lnTo>
                      <a:pt x="10" y="33"/>
                    </a:lnTo>
                    <a:lnTo>
                      <a:pt x="11" y="31"/>
                    </a:lnTo>
                    <a:lnTo>
                      <a:pt x="11" y="29"/>
                    </a:lnTo>
                    <a:lnTo>
                      <a:pt x="11" y="27"/>
                    </a:lnTo>
                    <a:lnTo>
                      <a:pt x="12" y="24"/>
                    </a:lnTo>
                    <a:lnTo>
                      <a:pt x="12" y="21"/>
                    </a:lnTo>
                    <a:lnTo>
                      <a:pt x="12" y="19"/>
                    </a:lnTo>
                    <a:lnTo>
                      <a:pt x="12" y="16"/>
                    </a:lnTo>
                    <a:lnTo>
                      <a:pt x="14" y="15"/>
                    </a:lnTo>
                    <a:lnTo>
                      <a:pt x="14" y="12"/>
                    </a:lnTo>
                    <a:lnTo>
                      <a:pt x="14" y="12"/>
                    </a:lnTo>
                    <a:lnTo>
                      <a:pt x="14" y="9"/>
                    </a:lnTo>
                    <a:lnTo>
                      <a:pt x="15" y="8"/>
                    </a:lnTo>
                    <a:lnTo>
                      <a:pt x="15" y="7"/>
                    </a:lnTo>
                    <a:lnTo>
                      <a:pt x="15" y="5"/>
                    </a:lnTo>
                    <a:lnTo>
                      <a:pt x="15" y="3"/>
                    </a:lnTo>
                    <a:lnTo>
                      <a:pt x="16" y="1"/>
                    </a:lnTo>
                    <a:lnTo>
                      <a:pt x="16" y="0"/>
                    </a:lnTo>
                    <a:lnTo>
                      <a:pt x="18" y="0"/>
                    </a:lnTo>
                    <a:lnTo>
                      <a:pt x="18" y="0"/>
                    </a:lnTo>
                    <a:lnTo>
                      <a:pt x="18" y="1"/>
                    </a:lnTo>
                    <a:lnTo>
                      <a:pt x="18" y="4"/>
                    </a:lnTo>
                    <a:lnTo>
                      <a:pt x="19" y="7"/>
                    </a:lnTo>
                    <a:lnTo>
                      <a:pt x="20" y="11"/>
                    </a:lnTo>
                    <a:lnTo>
                      <a:pt x="20" y="15"/>
                    </a:lnTo>
                    <a:lnTo>
                      <a:pt x="22" y="23"/>
                    </a:lnTo>
                    <a:lnTo>
                      <a:pt x="23" y="25"/>
                    </a:lnTo>
                    <a:lnTo>
                      <a:pt x="23" y="29"/>
                    </a:lnTo>
                    <a:lnTo>
                      <a:pt x="23" y="31"/>
                    </a:lnTo>
                    <a:lnTo>
                      <a:pt x="24" y="32"/>
                    </a:lnTo>
                    <a:lnTo>
                      <a:pt x="24" y="33"/>
                    </a:lnTo>
                    <a:lnTo>
                      <a:pt x="26" y="33"/>
                    </a:lnTo>
                    <a:lnTo>
                      <a:pt x="26" y="33"/>
                    </a:lnTo>
                    <a:lnTo>
                      <a:pt x="26" y="32"/>
                    </a:lnTo>
                    <a:lnTo>
                      <a:pt x="26" y="32"/>
                    </a:lnTo>
                    <a:lnTo>
                      <a:pt x="26" y="31"/>
                    </a:lnTo>
                    <a:lnTo>
                      <a:pt x="26" y="29"/>
                    </a:lnTo>
                    <a:lnTo>
                      <a:pt x="27" y="29"/>
                    </a:lnTo>
                    <a:lnTo>
                      <a:pt x="27" y="27"/>
                    </a:lnTo>
                    <a:lnTo>
                      <a:pt x="27" y="25"/>
                    </a:lnTo>
                    <a:lnTo>
                      <a:pt x="27" y="24"/>
                    </a:lnTo>
                    <a:lnTo>
                      <a:pt x="28" y="21"/>
                    </a:lnTo>
                    <a:lnTo>
                      <a:pt x="28" y="19"/>
                    </a:lnTo>
                    <a:lnTo>
                      <a:pt x="28" y="16"/>
                    </a:lnTo>
                    <a:lnTo>
                      <a:pt x="30" y="13"/>
                    </a:lnTo>
                    <a:lnTo>
                      <a:pt x="30" y="9"/>
                    </a:lnTo>
                    <a:lnTo>
                      <a:pt x="31" y="7"/>
                    </a:lnTo>
                    <a:lnTo>
                      <a:pt x="31" y="4"/>
                    </a:lnTo>
                    <a:lnTo>
                      <a:pt x="32" y="1"/>
                    </a:lnTo>
                    <a:lnTo>
                      <a:pt x="32" y="0"/>
                    </a:lnTo>
                    <a:lnTo>
                      <a:pt x="32" y="0"/>
                    </a:lnTo>
                    <a:lnTo>
                      <a:pt x="34" y="0"/>
                    </a:lnTo>
                    <a:lnTo>
                      <a:pt x="34" y="1"/>
                    </a:lnTo>
                    <a:lnTo>
                      <a:pt x="35" y="4"/>
                    </a:lnTo>
                    <a:lnTo>
                      <a:pt x="35" y="7"/>
                    </a:lnTo>
                    <a:lnTo>
                      <a:pt x="36" y="11"/>
                    </a:lnTo>
                    <a:lnTo>
                      <a:pt x="36" y="15"/>
                    </a:lnTo>
                    <a:lnTo>
                      <a:pt x="36" y="17"/>
                    </a:lnTo>
                    <a:lnTo>
                      <a:pt x="38" y="21"/>
                    </a:lnTo>
                    <a:lnTo>
                      <a:pt x="38" y="24"/>
                    </a:lnTo>
                    <a:lnTo>
                      <a:pt x="39" y="25"/>
                    </a:lnTo>
                    <a:lnTo>
                      <a:pt x="39" y="28"/>
                    </a:lnTo>
                    <a:lnTo>
                      <a:pt x="39" y="29"/>
                    </a:lnTo>
                    <a:lnTo>
                      <a:pt x="39" y="31"/>
                    </a:lnTo>
                    <a:lnTo>
                      <a:pt x="40" y="31"/>
                    </a:lnTo>
                    <a:lnTo>
                      <a:pt x="40" y="32"/>
                    </a:lnTo>
                    <a:lnTo>
                      <a:pt x="40" y="32"/>
                    </a:lnTo>
                    <a:lnTo>
                      <a:pt x="40" y="32"/>
                    </a:lnTo>
                    <a:lnTo>
                      <a:pt x="42" y="32"/>
                    </a:lnTo>
                    <a:lnTo>
                      <a:pt x="42" y="31"/>
                    </a:lnTo>
                    <a:lnTo>
                      <a:pt x="42" y="29"/>
                    </a:lnTo>
                    <a:lnTo>
                      <a:pt x="43" y="27"/>
                    </a:lnTo>
                    <a:lnTo>
                      <a:pt x="43" y="23"/>
                    </a:lnTo>
                    <a:lnTo>
                      <a:pt x="44" y="20"/>
                    </a:lnTo>
                    <a:lnTo>
                      <a:pt x="44" y="16"/>
                    </a:lnTo>
                    <a:lnTo>
                      <a:pt x="46" y="8"/>
                    </a:lnTo>
                    <a:lnTo>
                      <a:pt x="47" y="5"/>
                    </a:lnTo>
                    <a:lnTo>
                      <a:pt x="47" y="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6" name="Freeform 5452"/>
              <p:cNvSpPr>
                <a:spLocks/>
              </p:cNvSpPr>
              <p:nvPr/>
            </p:nvSpPr>
            <p:spPr bwMode="auto">
              <a:xfrm>
                <a:off x="4717" y="3234"/>
                <a:ext cx="23" cy="16"/>
              </a:xfrm>
              <a:custGeom>
                <a:avLst/>
                <a:gdLst>
                  <a:gd name="T0" fmla="*/ 0 w 44"/>
                  <a:gd name="T1" fmla="*/ 0 h 31"/>
                  <a:gd name="T2" fmla="*/ 3 w 44"/>
                  <a:gd name="T3" fmla="*/ 0 h 31"/>
                  <a:gd name="T4" fmla="*/ 3 w 44"/>
                  <a:gd name="T5" fmla="*/ 4 h 31"/>
                  <a:gd name="T6" fmla="*/ 4 w 44"/>
                  <a:gd name="T7" fmla="*/ 8 h 31"/>
                  <a:gd name="T8" fmla="*/ 5 w 44"/>
                  <a:gd name="T9" fmla="*/ 12 h 31"/>
                  <a:gd name="T10" fmla="*/ 5 w 44"/>
                  <a:gd name="T11" fmla="*/ 15 h 31"/>
                  <a:gd name="T12" fmla="*/ 7 w 44"/>
                  <a:gd name="T13" fmla="*/ 20 h 31"/>
                  <a:gd name="T14" fmla="*/ 7 w 44"/>
                  <a:gd name="T15" fmla="*/ 24 h 31"/>
                  <a:gd name="T16" fmla="*/ 8 w 44"/>
                  <a:gd name="T17" fmla="*/ 28 h 31"/>
                  <a:gd name="T18" fmla="*/ 8 w 44"/>
                  <a:gd name="T19" fmla="*/ 31 h 31"/>
                  <a:gd name="T20" fmla="*/ 11 w 44"/>
                  <a:gd name="T21" fmla="*/ 29 h 31"/>
                  <a:gd name="T22" fmla="*/ 12 w 44"/>
                  <a:gd name="T23" fmla="*/ 25 h 31"/>
                  <a:gd name="T24" fmla="*/ 13 w 44"/>
                  <a:gd name="T25" fmla="*/ 17 h 31"/>
                  <a:gd name="T26" fmla="*/ 15 w 44"/>
                  <a:gd name="T27" fmla="*/ 11 h 31"/>
                  <a:gd name="T28" fmla="*/ 15 w 44"/>
                  <a:gd name="T29" fmla="*/ 4 h 31"/>
                  <a:gd name="T30" fmla="*/ 16 w 44"/>
                  <a:gd name="T31" fmla="*/ 0 h 31"/>
                  <a:gd name="T32" fmla="*/ 17 w 44"/>
                  <a:gd name="T33" fmla="*/ 0 h 31"/>
                  <a:gd name="T34" fmla="*/ 19 w 44"/>
                  <a:gd name="T35" fmla="*/ 0 h 31"/>
                  <a:gd name="T36" fmla="*/ 19 w 44"/>
                  <a:gd name="T37" fmla="*/ 3 h 31"/>
                  <a:gd name="T38" fmla="*/ 20 w 44"/>
                  <a:gd name="T39" fmla="*/ 7 h 31"/>
                  <a:gd name="T40" fmla="*/ 20 w 44"/>
                  <a:gd name="T41" fmla="*/ 12 h 31"/>
                  <a:gd name="T42" fmla="*/ 21 w 44"/>
                  <a:gd name="T43" fmla="*/ 17 h 31"/>
                  <a:gd name="T44" fmla="*/ 23 w 44"/>
                  <a:gd name="T45" fmla="*/ 24 h 31"/>
                  <a:gd name="T46" fmla="*/ 24 w 44"/>
                  <a:gd name="T47" fmla="*/ 29 h 31"/>
                  <a:gd name="T48" fmla="*/ 25 w 44"/>
                  <a:gd name="T49" fmla="*/ 31 h 31"/>
                  <a:gd name="T50" fmla="*/ 27 w 44"/>
                  <a:gd name="T51" fmla="*/ 29 h 31"/>
                  <a:gd name="T52" fmla="*/ 28 w 44"/>
                  <a:gd name="T53" fmla="*/ 23 h 31"/>
                  <a:gd name="T54" fmla="*/ 29 w 44"/>
                  <a:gd name="T55" fmla="*/ 17 h 31"/>
                  <a:gd name="T56" fmla="*/ 29 w 44"/>
                  <a:gd name="T57" fmla="*/ 12 h 31"/>
                  <a:gd name="T58" fmla="*/ 29 w 44"/>
                  <a:gd name="T59" fmla="*/ 7 h 31"/>
                  <a:gd name="T60" fmla="*/ 31 w 44"/>
                  <a:gd name="T61" fmla="*/ 4 h 31"/>
                  <a:gd name="T62" fmla="*/ 31 w 44"/>
                  <a:gd name="T63" fmla="*/ 1 h 31"/>
                  <a:gd name="T64" fmla="*/ 32 w 44"/>
                  <a:gd name="T65" fmla="*/ 0 h 31"/>
                  <a:gd name="T66" fmla="*/ 32 w 44"/>
                  <a:gd name="T67" fmla="*/ 0 h 31"/>
                  <a:gd name="T68" fmla="*/ 33 w 44"/>
                  <a:gd name="T69" fmla="*/ 0 h 31"/>
                  <a:gd name="T70" fmla="*/ 35 w 44"/>
                  <a:gd name="T71" fmla="*/ 4 h 31"/>
                  <a:gd name="T72" fmla="*/ 36 w 44"/>
                  <a:gd name="T73" fmla="*/ 11 h 31"/>
                  <a:gd name="T74" fmla="*/ 37 w 44"/>
                  <a:gd name="T75" fmla="*/ 21 h 31"/>
                  <a:gd name="T76" fmla="*/ 39 w 44"/>
                  <a:gd name="T77" fmla="*/ 27 h 31"/>
                  <a:gd name="T78" fmla="*/ 40 w 44"/>
                  <a:gd name="T79" fmla="*/ 29 h 31"/>
                  <a:gd name="T80" fmla="*/ 43 w 44"/>
                  <a:gd name="T81" fmla="*/ 28 h 31"/>
                  <a:gd name="T82" fmla="*/ 43 w 44"/>
                  <a:gd name="T83" fmla="*/ 25 h 31"/>
                  <a:gd name="T84" fmla="*/ 44 w 44"/>
                  <a:gd name="T85" fmla="*/ 20 h 31"/>
                  <a:gd name="T86" fmla="*/ 44 w 44"/>
                  <a:gd name="T8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31">
                    <a:moveTo>
                      <a:pt x="0" y="3"/>
                    </a:moveTo>
                    <a:lnTo>
                      <a:pt x="0" y="0"/>
                    </a:lnTo>
                    <a:lnTo>
                      <a:pt x="1" y="0"/>
                    </a:lnTo>
                    <a:lnTo>
                      <a:pt x="3" y="0"/>
                    </a:lnTo>
                    <a:lnTo>
                      <a:pt x="3" y="1"/>
                    </a:lnTo>
                    <a:lnTo>
                      <a:pt x="3" y="4"/>
                    </a:lnTo>
                    <a:lnTo>
                      <a:pt x="4" y="7"/>
                    </a:lnTo>
                    <a:lnTo>
                      <a:pt x="4" y="8"/>
                    </a:lnTo>
                    <a:lnTo>
                      <a:pt x="4" y="9"/>
                    </a:lnTo>
                    <a:lnTo>
                      <a:pt x="5" y="12"/>
                    </a:lnTo>
                    <a:lnTo>
                      <a:pt x="5" y="15"/>
                    </a:lnTo>
                    <a:lnTo>
                      <a:pt x="5" y="15"/>
                    </a:lnTo>
                    <a:lnTo>
                      <a:pt x="5" y="19"/>
                    </a:lnTo>
                    <a:lnTo>
                      <a:pt x="7" y="20"/>
                    </a:lnTo>
                    <a:lnTo>
                      <a:pt x="7" y="21"/>
                    </a:lnTo>
                    <a:lnTo>
                      <a:pt x="7" y="24"/>
                    </a:lnTo>
                    <a:lnTo>
                      <a:pt x="8" y="27"/>
                    </a:lnTo>
                    <a:lnTo>
                      <a:pt x="8" y="28"/>
                    </a:lnTo>
                    <a:lnTo>
                      <a:pt x="8" y="29"/>
                    </a:lnTo>
                    <a:lnTo>
                      <a:pt x="8" y="31"/>
                    </a:lnTo>
                    <a:lnTo>
                      <a:pt x="9" y="31"/>
                    </a:lnTo>
                    <a:lnTo>
                      <a:pt x="11" y="29"/>
                    </a:lnTo>
                    <a:lnTo>
                      <a:pt x="11" y="28"/>
                    </a:lnTo>
                    <a:lnTo>
                      <a:pt x="12" y="25"/>
                    </a:lnTo>
                    <a:lnTo>
                      <a:pt x="12" y="21"/>
                    </a:lnTo>
                    <a:lnTo>
                      <a:pt x="13" y="17"/>
                    </a:lnTo>
                    <a:lnTo>
                      <a:pt x="13" y="15"/>
                    </a:lnTo>
                    <a:lnTo>
                      <a:pt x="15" y="11"/>
                    </a:lnTo>
                    <a:lnTo>
                      <a:pt x="15" y="7"/>
                    </a:lnTo>
                    <a:lnTo>
                      <a:pt x="15" y="4"/>
                    </a:lnTo>
                    <a:lnTo>
                      <a:pt x="16" y="1"/>
                    </a:lnTo>
                    <a:lnTo>
                      <a:pt x="16" y="0"/>
                    </a:lnTo>
                    <a:lnTo>
                      <a:pt x="17" y="0"/>
                    </a:lnTo>
                    <a:lnTo>
                      <a:pt x="17" y="0"/>
                    </a:lnTo>
                    <a:lnTo>
                      <a:pt x="17" y="0"/>
                    </a:lnTo>
                    <a:lnTo>
                      <a:pt x="19" y="0"/>
                    </a:lnTo>
                    <a:lnTo>
                      <a:pt x="19" y="1"/>
                    </a:lnTo>
                    <a:lnTo>
                      <a:pt x="19" y="3"/>
                    </a:lnTo>
                    <a:lnTo>
                      <a:pt x="19" y="5"/>
                    </a:lnTo>
                    <a:lnTo>
                      <a:pt x="20" y="7"/>
                    </a:lnTo>
                    <a:lnTo>
                      <a:pt x="20" y="8"/>
                    </a:lnTo>
                    <a:lnTo>
                      <a:pt x="20" y="12"/>
                    </a:lnTo>
                    <a:lnTo>
                      <a:pt x="21" y="15"/>
                    </a:lnTo>
                    <a:lnTo>
                      <a:pt x="21" y="17"/>
                    </a:lnTo>
                    <a:lnTo>
                      <a:pt x="23" y="21"/>
                    </a:lnTo>
                    <a:lnTo>
                      <a:pt x="23" y="24"/>
                    </a:lnTo>
                    <a:lnTo>
                      <a:pt x="23" y="27"/>
                    </a:lnTo>
                    <a:lnTo>
                      <a:pt x="24" y="29"/>
                    </a:lnTo>
                    <a:lnTo>
                      <a:pt x="24" y="29"/>
                    </a:lnTo>
                    <a:lnTo>
                      <a:pt x="25" y="31"/>
                    </a:lnTo>
                    <a:lnTo>
                      <a:pt x="25" y="29"/>
                    </a:lnTo>
                    <a:lnTo>
                      <a:pt x="27" y="29"/>
                    </a:lnTo>
                    <a:lnTo>
                      <a:pt x="27" y="27"/>
                    </a:lnTo>
                    <a:lnTo>
                      <a:pt x="28" y="23"/>
                    </a:lnTo>
                    <a:lnTo>
                      <a:pt x="28" y="20"/>
                    </a:lnTo>
                    <a:lnTo>
                      <a:pt x="29" y="17"/>
                    </a:lnTo>
                    <a:lnTo>
                      <a:pt x="29" y="15"/>
                    </a:lnTo>
                    <a:lnTo>
                      <a:pt x="29" y="12"/>
                    </a:lnTo>
                    <a:lnTo>
                      <a:pt x="29" y="9"/>
                    </a:lnTo>
                    <a:lnTo>
                      <a:pt x="29" y="7"/>
                    </a:lnTo>
                    <a:lnTo>
                      <a:pt x="31" y="5"/>
                    </a:lnTo>
                    <a:lnTo>
                      <a:pt x="31" y="4"/>
                    </a:lnTo>
                    <a:lnTo>
                      <a:pt x="31" y="4"/>
                    </a:lnTo>
                    <a:lnTo>
                      <a:pt x="31" y="1"/>
                    </a:lnTo>
                    <a:lnTo>
                      <a:pt x="32" y="1"/>
                    </a:lnTo>
                    <a:lnTo>
                      <a:pt x="32" y="0"/>
                    </a:lnTo>
                    <a:lnTo>
                      <a:pt x="32" y="0"/>
                    </a:lnTo>
                    <a:lnTo>
                      <a:pt x="32" y="0"/>
                    </a:lnTo>
                    <a:lnTo>
                      <a:pt x="33" y="0"/>
                    </a:lnTo>
                    <a:lnTo>
                      <a:pt x="33" y="0"/>
                    </a:lnTo>
                    <a:lnTo>
                      <a:pt x="35" y="1"/>
                    </a:lnTo>
                    <a:lnTo>
                      <a:pt x="35" y="4"/>
                    </a:lnTo>
                    <a:lnTo>
                      <a:pt x="36" y="7"/>
                    </a:lnTo>
                    <a:lnTo>
                      <a:pt x="36" y="11"/>
                    </a:lnTo>
                    <a:lnTo>
                      <a:pt x="37" y="17"/>
                    </a:lnTo>
                    <a:lnTo>
                      <a:pt x="37" y="21"/>
                    </a:lnTo>
                    <a:lnTo>
                      <a:pt x="39" y="24"/>
                    </a:lnTo>
                    <a:lnTo>
                      <a:pt x="39" y="27"/>
                    </a:lnTo>
                    <a:lnTo>
                      <a:pt x="40" y="29"/>
                    </a:lnTo>
                    <a:lnTo>
                      <a:pt x="40" y="29"/>
                    </a:lnTo>
                    <a:lnTo>
                      <a:pt x="41" y="29"/>
                    </a:lnTo>
                    <a:lnTo>
                      <a:pt x="43" y="28"/>
                    </a:lnTo>
                    <a:lnTo>
                      <a:pt x="43" y="27"/>
                    </a:lnTo>
                    <a:lnTo>
                      <a:pt x="43" y="25"/>
                    </a:lnTo>
                    <a:lnTo>
                      <a:pt x="44" y="23"/>
                    </a:lnTo>
                    <a:lnTo>
                      <a:pt x="44" y="20"/>
                    </a:lnTo>
                    <a:lnTo>
                      <a:pt x="44" y="19"/>
                    </a:lnTo>
                    <a:lnTo>
                      <a:pt x="44" y="17"/>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7" name="Freeform 5453"/>
              <p:cNvSpPr>
                <a:spLocks/>
              </p:cNvSpPr>
              <p:nvPr/>
            </p:nvSpPr>
            <p:spPr bwMode="auto">
              <a:xfrm>
                <a:off x="4740" y="3234"/>
                <a:ext cx="23" cy="15"/>
              </a:xfrm>
              <a:custGeom>
                <a:avLst/>
                <a:gdLst>
                  <a:gd name="T0" fmla="*/ 0 w 47"/>
                  <a:gd name="T1" fmla="*/ 18 h 31"/>
                  <a:gd name="T2" fmla="*/ 0 w 47"/>
                  <a:gd name="T3" fmla="*/ 15 h 31"/>
                  <a:gd name="T4" fmla="*/ 1 w 47"/>
                  <a:gd name="T5" fmla="*/ 11 h 31"/>
                  <a:gd name="T6" fmla="*/ 3 w 47"/>
                  <a:gd name="T7" fmla="*/ 5 h 31"/>
                  <a:gd name="T8" fmla="*/ 4 w 47"/>
                  <a:gd name="T9" fmla="*/ 0 h 31"/>
                  <a:gd name="T10" fmla="*/ 5 w 47"/>
                  <a:gd name="T11" fmla="*/ 2 h 31"/>
                  <a:gd name="T12" fmla="*/ 7 w 47"/>
                  <a:gd name="T13" fmla="*/ 7 h 31"/>
                  <a:gd name="T14" fmla="*/ 8 w 47"/>
                  <a:gd name="T15" fmla="*/ 13 h 31"/>
                  <a:gd name="T16" fmla="*/ 9 w 47"/>
                  <a:gd name="T17" fmla="*/ 21 h 31"/>
                  <a:gd name="T18" fmla="*/ 11 w 47"/>
                  <a:gd name="T19" fmla="*/ 26 h 31"/>
                  <a:gd name="T20" fmla="*/ 11 w 47"/>
                  <a:gd name="T21" fmla="*/ 29 h 31"/>
                  <a:gd name="T22" fmla="*/ 12 w 47"/>
                  <a:gd name="T23" fmla="*/ 31 h 31"/>
                  <a:gd name="T24" fmla="*/ 13 w 47"/>
                  <a:gd name="T25" fmla="*/ 30 h 31"/>
                  <a:gd name="T26" fmla="*/ 13 w 47"/>
                  <a:gd name="T27" fmla="*/ 29 h 31"/>
                  <a:gd name="T28" fmla="*/ 15 w 47"/>
                  <a:gd name="T29" fmla="*/ 27 h 31"/>
                  <a:gd name="T30" fmla="*/ 15 w 47"/>
                  <a:gd name="T31" fmla="*/ 23 h 31"/>
                  <a:gd name="T32" fmla="*/ 16 w 47"/>
                  <a:gd name="T33" fmla="*/ 17 h 31"/>
                  <a:gd name="T34" fmla="*/ 17 w 47"/>
                  <a:gd name="T35" fmla="*/ 10 h 31"/>
                  <a:gd name="T36" fmla="*/ 19 w 47"/>
                  <a:gd name="T37" fmla="*/ 5 h 31"/>
                  <a:gd name="T38" fmla="*/ 20 w 47"/>
                  <a:gd name="T39" fmla="*/ 2 h 31"/>
                  <a:gd name="T40" fmla="*/ 21 w 47"/>
                  <a:gd name="T41" fmla="*/ 2 h 31"/>
                  <a:gd name="T42" fmla="*/ 23 w 47"/>
                  <a:gd name="T43" fmla="*/ 5 h 31"/>
                  <a:gd name="T44" fmla="*/ 23 w 47"/>
                  <a:gd name="T45" fmla="*/ 9 h 31"/>
                  <a:gd name="T46" fmla="*/ 24 w 47"/>
                  <a:gd name="T47" fmla="*/ 15 h 31"/>
                  <a:gd name="T48" fmla="*/ 25 w 47"/>
                  <a:gd name="T49" fmla="*/ 19 h 31"/>
                  <a:gd name="T50" fmla="*/ 25 w 47"/>
                  <a:gd name="T51" fmla="*/ 22 h 31"/>
                  <a:gd name="T52" fmla="*/ 27 w 47"/>
                  <a:gd name="T53" fmla="*/ 25 h 31"/>
                  <a:gd name="T54" fmla="*/ 27 w 47"/>
                  <a:gd name="T55" fmla="*/ 27 h 31"/>
                  <a:gd name="T56" fmla="*/ 28 w 47"/>
                  <a:gd name="T57" fmla="*/ 30 h 31"/>
                  <a:gd name="T58" fmla="*/ 29 w 47"/>
                  <a:gd name="T59" fmla="*/ 29 h 31"/>
                  <a:gd name="T60" fmla="*/ 29 w 47"/>
                  <a:gd name="T61" fmla="*/ 26 h 31"/>
                  <a:gd name="T62" fmla="*/ 31 w 47"/>
                  <a:gd name="T63" fmla="*/ 19 h 31"/>
                  <a:gd name="T64" fmla="*/ 32 w 47"/>
                  <a:gd name="T65" fmla="*/ 13 h 31"/>
                  <a:gd name="T66" fmla="*/ 33 w 47"/>
                  <a:gd name="T67" fmla="*/ 6 h 31"/>
                  <a:gd name="T68" fmla="*/ 36 w 47"/>
                  <a:gd name="T69" fmla="*/ 0 h 31"/>
                  <a:gd name="T70" fmla="*/ 37 w 47"/>
                  <a:gd name="T71" fmla="*/ 2 h 31"/>
                  <a:gd name="T72" fmla="*/ 37 w 47"/>
                  <a:gd name="T73" fmla="*/ 3 h 31"/>
                  <a:gd name="T74" fmla="*/ 39 w 47"/>
                  <a:gd name="T75" fmla="*/ 6 h 31"/>
                  <a:gd name="T76" fmla="*/ 39 w 47"/>
                  <a:gd name="T77" fmla="*/ 9 h 31"/>
                  <a:gd name="T78" fmla="*/ 40 w 47"/>
                  <a:gd name="T79" fmla="*/ 11 h 31"/>
                  <a:gd name="T80" fmla="*/ 40 w 47"/>
                  <a:gd name="T81" fmla="*/ 15 h 31"/>
                  <a:gd name="T82" fmla="*/ 41 w 47"/>
                  <a:gd name="T83" fmla="*/ 21 h 31"/>
                  <a:gd name="T84" fmla="*/ 43 w 47"/>
                  <a:gd name="T85" fmla="*/ 25 h 31"/>
                  <a:gd name="T86" fmla="*/ 43 w 47"/>
                  <a:gd name="T87" fmla="*/ 29 h 31"/>
                  <a:gd name="T88" fmla="*/ 44 w 47"/>
                  <a:gd name="T89" fmla="*/ 29 h 31"/>
                  <a:gd name="T90" fmla="*/ 45 w 47"/>
                  <a:gd name="T91"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 h="31">
                    <a:moveTo>
                      <a:pt x="0" y="19"/>
                    </a:moveTo>
                    <a:lnTo>
                      <a:pt x="0" y="18"/>
                    </a:lnTo>
                    <a:lnTo>
                      <a:pt x="0" y="17"/>
                    </a:lnTo>
                    <a:lnTo>
                      <a:pt x="0" y="15"/>
                    </a:lnTo>
                    <a:lnTo>
                      <a:pt x="1" y="14"/>
                    </a:lnTo>
                    <a:lnTo>
                      <a:pt x="1" y="11"/>
                    </a:lnTo>
                    <a:lnTo>
                      <a:pt x="3" y="7"/>
                    </a:lnTo>
                    <a:lnTo>
                      <a:pt x="3" y="5"/>
                    </a:lnTo>
                    <a:lnTo>
                      <a:pt x="3" y="3"/>
                    </a:lnTo>
                    <a:lnTo>
                      <a:pt x="4" y="0"/>
                    </a:lnTo>
                    <a:lnTo>
                      <a:pt x="5" y="2"/>
                    </a:lnTo>
                    <a:lnTo>
                      <a:pt x="5" y="2"/>
                    </a:lnTo>
                    <a:lnTo>
                      <a:pt x="7" y="3"/>
                    </a:lnTo>
                    <a:lnTo>
                      <a:pt x="7" y="7"/>
                    </a:lnTo>
                    <a:lnTo>
                      <a:pt x="8" y="10"/>
                    </a:lnTo>
                    <a:lnTo>
                      <a:pt x="8" y="13"/>
                    </a:lnTo>
                    <a:lnTo>
                      <a:pt x="8" y="17"/>
                    </a:lnTo>
                    <a:lnTo>
                      <a:pt x="9" y="21"/>
                    </a:lnTo>
                    <a:lnTo>
                      <a:pt x="9" y="23"/>
                    </a:lnTo>
                    <a:lnTo>
                      <a:pt x="11" y="26"/>
                    </a:lnTo>
                    <a:lnTo>
                      <a:pt x="11" y="27"/>
                    </a:lnTo>
                    <a:lnTo>
                      <a:pt x="11" y="29"/>
                    </a:lnTo>
                    <a:lnTo>
                      <a:pt x="12" y="30"/>
                    </a:lnTo>
                    <a:lnTo>
                      <a:pt x="12" y="31"/>
                    </a:lnTo>
                    <a:lnTo>
                      <a:pt x="13" y="31"/>
                    </a:lnTo>
                    <a:lnTo>
                      <a:pt x="13" y="30"/>
                    </a:lnTo>
                    <a:lnTo>
                      <a:pt x="13" y="30"/>
                    </a:lnTo>
                    <a:lnTo>
                      <a:pt x="13" y="29"/>
                    </a:lnTo>
                    <a:lnTo>
                      <a:pt x="15" y="29"/>
                    </a:lnTo>
                    <a:lnTo>
                      <a:pt x="15" y="27"/>
                    </a:lnTo>
                    <a:lnTo>
                      <a:pt x="15" y="25"/>
                    </a:lnTo>
                    <a:lnTo>
                      <a:pt x="15" y="23"/>
                    </a:lnTo>
                    <a:lnTo>
                      <a:pt x="16" y="21"/>
                    </a:lnTo>
                    <a:lnTo>
                      <a:pt x="16" y="17"/>
                    </a:lnTo>
                    <a:lnTo>
                      <a:pt x="16" y="14"/>
                    </a:lnTo>
                    <a:lnTo>
                      <a:pt x="17" y="10"/>
                    </a:lnTo>
                    <a:lnTo>
                      <a:pt x="17" y="7"/>
                    </a:lnTo>
                    <a:lnTo>
                      <a:pt x="19" y="5"/>
                    </a:lnTo>
                    <a:lnTo>
                      <a:pt x="19" y="2"/>
                    </a:lnTo>
                    <a:lnTo>
                      <a:pt x="20" y="2"/>
                    </a:lnTo>
                    <a:lnTo>
                      <a:pt x="20" y="0"/>
                    </a:lnTo>
                    <a:lnTo>
                      <a:pt x="21" y="2"/>
                    </a:lnTo>
                    <a:lnTo>
                      <a:pt x="21" y="2"/>
                    </a:lnTo>
                    <a:lnTo>
                      <a:pt x="23" y="5"/>
                    </a:lnTo>
                    <a:lnTo>
                      <a:pt x="23" y="7"/>
                    </a:lnTo>
                    <a:lnTo>
                      <a:pt x="23" y="9"/>
                    </a:lnTo>
                    <a:lnTo>
                      <a:pt x="24" y="13"/>
                    </a:lnTo>
                    <a:lnTo>
                      <a:pt x="24" y="15"/>
                    </a:lnTo>
                    <a:lnTo>
                      <a:pt x="24" y="17"/>
                    </a:lnTo>
                    <a:lnTo>
                      <a:pt x="25" y="19"/>
                    </a:lnTo>
                    <a:lnTo>
                      <a:pt x="25" y="21"/>
                    </a:lnTo>
                    <a:lnTo>
                      <a:pt x="25" y="22"/>
                    </a:lnTo>
                    <a:lnTo>
                      <a:pt x="25" y="25"/>
                    </a:lnTo>
                    <a:lnTo>
                      <a:pt x="27" y="25"/>
                    </a:lnTo>
                    <a:lnTo>
                      <a:pt x="27" y="27"/>
                    </a:lnTo>
                    <a:lnTo>
                      <a:pt x="27" y="27"/>
                    </a:lnTo>
                    <a:lnTo>
                      <a:pt x="27" y="29"/>
                    </a:lnTo>
                    <a:lnTo>
                      <a:pt x="28" y="30"/>
                    </a:lnTo>
                    <a:lnTo>
                      <a:pt x="29" y="30"/>
                    </a:lnTo>
                    <a:lnTo>
                      <a:pt x="29" y="29"/>
                    </a:lnTo>
                    <a:lnTo>
                      <a:pt x="29" y="27"/>
                    </a:lnTo>
                    <a:lnTo>
                      <a:pt x="29" y="26"/>
                    </a:lnTo>
                    <a:lnTo>
                      <a:pt x="31" y="23"/>
                    </a:lnTo>
                    <a:lnTo>
                      <a:pt x="31" y="19"/>
                    </a:lnTo>
                    <a:lnTo>
                      <a:pt x="32" y="17"/>
                    </a:lnTo>
                    <a:lnTo>
                      <a:pt x="32" y="13"/>
                    </a:lnTo>
                    <a:lnTo>
                      <a:pt x="33" y="9"/>
                    </a:lnTo>
                    <a:lnTo>
                      <a:pt x="33" y="6"/>
                    </a:lnTo>
                    <a:lnTo>
                      <a:pt x="35" y="3"/>
                    </a:lnTo>
                    <a:lnTo>
                      <a:pt x="36" y="0"/>
                    </a:lnTo>
                    <a:lnTo>
                      <a:pt x="37" y="0"/>
                    </a:lnTo>
                    <a:lnTo>
                      <a:pt x="37" y="2"/>
                    </a:lnTo>
                    <a:lnTo>
                      <a:pt x="37" y="2"/>
                    </a:lnTo>
                    <a:lnTo>
                      <a:pt x="37" y="3"/>
                    </a:lnTo>
                    <a:lnTo>
                      <a:pt x="37" y="5"/>
                    </a:lnTo>
                    <a:lnTo>
                      <a:pt x="39" y="6"/>
                    </a:lnTo>
                    <a:lnTo>
                      <a:pt x="39" y="9"/>
                    </a:lnTo>
                    <a:lnTo>
                      <a:pt x="39" y="9"/>
                    </a:lnTo>
                    <a:lnTo>
                      <a:pt x="39" y="10"/>
                    </a:lnTo>
                    <a:lnTo>
                      <a:pt x="40" y="11"/>
                    </a:lnTo>
                    <a:lnTo>
                      <a:pt x="40" y="14"/>
                    </a:lnTo>
                    <a:lnTo>
                      <a:pt x="40" y="15"/>
                    </a:lnTo>
                    <a:lnTo>
                      <a:pt x="40" y="18"/>
                    </a:lnTo>
                    <a:lnTo>
                      <a:pt x="41" y="21"/>
                    </a:lnTo>
                    <a:lnTo>
                      <a:pt x="41" y="23"/>
                    </a:lnTo>
                    <a:lnTo>
                      <a:pt x="43" y="25"/>
                    </a:lnTo>
                    <a:lnTo>
                      <a:pt x="43" y="27"/>
                    </a:lnTo>
                    <a:lnTo>
                      <a:pt x="43" y="29"/>
                    </a:lnTo>
                    <a:lnTo>
                      <a:pt x="44" y="29"/>
                    </a:lnTo>
                    <a:lnTo>
                      <a:pt x="44" y="29"/>
                    </a:lnTo>
                    <a:lnTo>
                      <a:pt x="44" y="29"/>
                    </a:lnTo>
                    <a:lnTo>
                      <a:pt x="45" y="26"/>
                    </a:lnTo>
                    <a:lnTo>
                      <a:pt x="47" y="2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8" name="Freeform 5454"/>
              <p:cNvSpPr>
                <a:spLocks/>
              </p:cNvSpPr>
              <p:nvPr/>
            </p:nvSpPr>
            <p:spPr bwMode="auto">
              <a:xfrm>
                <a:off x="4763" y="3234"/>
                <a:ext cx="23" cy="14"/>
              </a:xfrm>
              <a:custGeom>
                <a:avLst/>
                <a:gdLst>
                  <a:gd name="T0" fmla="*/ 0 w 45"/>
                  <a:gd name="T1" fmla="*/ 21 h 29"/>
                  <a:gd name="T2" fmla="*/ 1 w 45"/>
                  <a:gd name="T3" fmla="*/ 14 h 29"/>
                  <a:gd name="T4" fmla="*/ 2 w 45"/>
                  <a:gd name="T5" fmla="*/ 9 h 29"/>
                  <a:gd name="T6" fmla="*/ 4 w 45"/>
                  <a:gd name="T7" fmla="*/ 5 h 29"/>
                  <a:gd name="T8" fmla="*/ 4 w 45"/>
                  <a:gd name="T9" fmla="*/ 2 h 29"/>
                  <a:gd name="T10" fmla="*/ 5 w 45"/>
                  <a:gd name="T11" fmla="*/ 0 h 29"/>
                  <a:gd name="T12" fmla="*/ 5 w 45"/>
                  <a:gd name="T13" fmla="*/ 0 h 29"/>
                  <a:gd name="T14" fmla="*/ 5 w 45"/>
                  <a:gd name="T15" fmla="*/ 2 h 29"/>
                  <a:gd name="T16" fmla="*/ 6 w 45"/>
                  <a:gd name="T17" fmla="*/ 3 h 29"/>
                  <a:gd name="T18" fmla="*/ 8 w 45"/>
                  <a:gd name="T19" fmla="*/ 7 h 29"/>
                  <a:gd name="T20" fmla="*/ 9 w 45"/>
                  <a:gd name="T21" fmla="*/ 13 h 29"/>
                  <a:gd name="T22" fmla="*/ 11 w 45"/>
                  <a:gd name="T23" fmla="*/ 19 h 29"/>
                  <a:gd name="T24" fmla="*/ 12 w 45"/>
                  <a:gd name="T25" fmla="*/ 25 h 29"/>
                  <a:gd name="T26" fmla="*/ 13 w 45"/>
                  <a:gd name="T27" fmla="*/ 29 h 29"/>
                  <a:gd name="T28" fmla="*/ 15 w 45"/>
                  <a:gd name="T29" fmla="*/ 25 h 29"/>
                  <a:gd name="T30" fmla="*/ 16 w 45"/>
                  <a:gd name="T31" fmla="*/ 21 h 29"/>
                  <a:gd name="T32" fmla="*/ 16 w 45"/>
                  <a:gd name="T33" fmla="*/ 17 h 29"/>
                  <a:gd name="T34" fmla="*/ 17 w 45"/>
                  <a:gd name="T35" fmla="*/ 13 h 29"/>
                  <a:gd name="T36" fmla="*/ 19 w 45"/>
                  <a:gd name="T37" fmla="*/ 9 h 29"/>
                  <a:gd name="T38" fmla="*/ 19 w 45"/>
                  <a:gd name="T39" fmla="*/ 6 h 29"/>
                  <a:gd name="T40" fmla="*/ 20 w 45"/>
                  <a:gd name="T41" fmla="*/ 3 h 29"/>
                  <a:gd name="T42" fmla="*/ 20 w 45"/>
                  <a:gd name="T43" fmla="*/ 0 h 29"/>
                  <a:gd name="T44" fmla="*/ 21 w 45"/>
                  <a:gd name="T45" fmla="*/ 0 h 29"/>
                  <a:gd name="T46" fmla="*/ 23 w 45"/>
                  <a:gd name="T47" fmla="*/ 2 h 29"/>
                  <a:gd name="T48" fmla="*/ 24 w 45"/>
                  <a:gd name="T49" fmla="*/ 7 h 29"/>
                  <a:gd name="T50" fmla="*/ 25 w 45"/>
                  <a:gd name="T51" fmla="*/ 13 h 29"/>
                  <a:gd name="T52" fmla="*/ 27 w 45"/>
                  <a:gd name="T53" fmla="*/ 19 h 29"/>
                  <a:gd name="T54" fmla="*/ 27 w 45"/>
                  <a:gd name="T55" fmla="*/ 25 h 29"/>
                  <a:gd name="T56" fmla="*/ 28 w 45"/>
                  <a:gd name="T57" fmla="*/ 27 h 29"/>
                  <a:gd name="T58" fmla="*/ 29 w 45"/>
                  <a:gd name="T59" fmla="*/ 27 h 29"/>
                  <a:gd name="T60" fmla="*/ 29 w 45"/>
                  <a:gd name="T61" fmla="*/ 26 h 29"/>
                  <a:gd name="T62" fmla="*/ 31 w 45"/>
                  <a:gd name="T63" fmla="*/ 23 h 29"/>
                  <a:gd name="T64" fmla="*/ 31 w 45"/>
                  <a:gd name="T65" fmla="*/ 22 h 29"/>
                  <a:gd name="T66" fmla="*/ 32 w 45"/>
                  <a:gd name="T67" fmla="*/ 18 h 29"/>
                  <a:gd name="T68" fmla="*/ 33 w 45"/>
                  <a:gd name="T69" fmla="*/ 13 h 29"/>
                  <a:gd name="T70" fmla="*/ 35 w 45"/>
                  <a:gd name="T71" fmla="*/ 7 h 29"/>
                  <a:gd name="T72" fmla="*/ 35 w 45"/>
                  <a:gd name="T73" fmla="*/ 2 h 29"/>
                  <a:gd name="T74" fmla="*/ 36 w 45"/>
                  <a:gd name="T75" fmla="*/ 0 h 29"/>
                  <a:gd name="T76" fmla="*/ 37 w 45"/>
                  <a:gd name="T77" fmla="*/ 0 h 29"/>
                  <a:gd name="T78" fmla="*/ 39 w 45"/>
                  <a:gd name="T79" fmla="*/ 5 h 29"/>
                  <a:gd name="T80" fmla="*/ 40 w 45"/>
                  <a:gd name="T81" fmla="*/ 10 h 29"/>
                  <a:gd name="T82" fmla="*/ 41 w 45"/>
                  <a:gd name="T83" fmla="*/ 17 h 29"/>
                  <a:gd name="T84" fmla="*/ 41 w 45"/>
                  <a:gd name="T85" fmla="*/ 21 h 29"/>
                  <a:gd name="T86" fmla="*/ 43 w 45"/>
                  <a:gd name="T87" fmla="*/ 23 h 29"/>
                  <a:gd name="T88" fmla="*/ 43 w 45"/>
                  <a:gd name="T89" fmla="*/ 26 h 29"/>
                  <a:gd name="T90" fmla="*/ 44 w 45"/>
                  <a:gd name="T91" fmla="*/ 26 h 29"/>
                  <a:gd name="T92" fmla="*/ 45 w 45"/>
                  <a:gd name="T9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 h="29">
                    <a:moveTo>
                      <a:pt x="0" y="23"/>
                    </a:moveTo>
                    <a:lnTo>
                      <a:pt x="0" y="21"/>
                    </a:lnTo>
                    <a:lnTo>
                      <a:pt x="0" y="18"/>
                    </a:lnTo>
                    <a:lnTo>
                      <a:pt x="1" y="14"/>
                    </a:lnTo>
                    <a:lnTo>
                      <a:pt x="1" y="11"/>
                    </a:lnTo>
                    <a:lnTo>
                      <a:pt x="2" y="9"/>
                    </a:lnTo>
                    <a:lnTo>
                      <a:pt x="2" y="6"/>
                    </a:lnTo>
                    <a:lnTo>
                      <a:pt x="4" y="5"/>
                    </a:lnTo>
                    <a:lnTo>
                      <a:pt x="4" y="2"/>
                    </a:lnTo>
                    <a:lnTo>
                      <a:pt x="4" y="2"/>
                    </a:lnTo>
                    <a:lnTo>
                      <a:pt x="4" y="2"/>
                    </a:lnTo>
                    <a:lnTo>
                      <a:pt x="5" y="0"/>
                    </a:lnTo>
                    <a:lnTo>
                      <a:pt x="5" y="0"/>
                    </a:lnTo>
                    <a:lnTo>
                      <a:pt x="5" y="0"/>
                    </a:lnTo>
                    <a:lnTo>
                      <a:pt x="5" y="0"/>
                    </a:lnTo>
                    <a:lnTo>
                      <a:pt x="5" y="2"/>
                    </a:lnTo>
                    <a:lnTo>
                      <a:pt x="6" y="2"/>
                    </a:lnTo>
                    <a:lnTo>
                      <a:pt x="6" y="3"/>
                    </a:lnTo>
                    <a:lnTo>
                      <a:pt x="6" y="5"/>
                    </a:lnTo>
                    <a:lnTo>
                      <a:pt x="8" y="7"/>
                    </a:lnTo>
                    <a:lnTo>
                      <a:pt x="8" y="9"/>
                    </a:lnTo>
                    <a:lnTo>
                      <a:pt x="9" y="13"/>
                    </a:lnTo>
                    <a:lnTo>
                      <a:pt x="9" y="17"/>
                    </a:lnTo>
                    <a:lnTo>
                      <a:pt x="11" y="19"/>
                    </a:lnTo>
                    <a:lnTo>
                      <a:pt x="11" y="22"/>
                    </a:lnTo>
                    <a:lnTo>
                      <a:pt x="12" y="25"/>
                    </a:lnTo>
                    <a:lnTo>
                      <a:pt x="12" y="29"/>
                    </a:lnTo>
                    <a:lnTo>
                      <a:pt x="13" y="29"/>
                    </a:lnTo>
                    <a:lnTo>
                      <a:pt x="15" y="27"/>
                    </a:lnTo>
                    <a:lnTo>
                      <a:pt x="15" y="25"/>
                    </a:lnTo>
                    <a:lnTo>
                      <a:pt x="15" y="23"/>
                    </a:lnTo>
                    <a:lnTo>
                      <a:pt x="16" y="21"/>
                    </a:lnTo>
                    <a:lnTo>
                      <a:pt x="16" y="18"/>
                    </a:lnTo>
                    <a:lnTo>
                      <a:pt x="16" y="17"/>
                    </a:lnTo>
                    <a:lnTo>
                      <a:pt x="17" y="14"/>
                    </a:lnTo>
                    <a:lnTo>
                      <a:pt x="17" y="13"/>
                    </a:lnTo>
                    <a:lnTo>
                      <a:pt x="17" y="9"/>
                    </a:lnTo>
                    <a:lnTo>
                      <a:pt x="19" y="9"/>
                    </a:lnTo>
                    <a:lnTo>
                      <a:pt x="19" y="7"/>
                    </a:lnTo>
                    <a:lnTo>
                      <a:pt x="19" y="6"/>
                    </a:lnTo>
                    <a:lnTo>
                      <a:pt x="19" y="5"/>
                    </a:lnTo>
                    <a:lnTo>
                      <a:pt x="20" y="3"/>
                    </a:lnTo>
                    <a:lnTo>
                      <a:pt x="20" y="2"/>
                    </a:lnTo>
                    <a:lnTo>
                      <a:pt x="20" y="0"/>
                    </a:lnTo>
                    <a:lnTo>
                      <a:pt x="20" y="0"/>
                    </a:lnTo>
                    <a:lnTo>
                      <a:pt x="21" y="0"/>
                    </a:lnTo>
                    <a:lnTo>
                      <a:pt x="21" y="0"/>
                    </a:lnTo>
                    <a:lnTo>
                      <a:pt x="23" y="2"/>
                    </a:lnTo>
                    <a:lnTo>
                      <a:pt x="23" y="5"/>
                    </a:lnTo>
                    <a:lnTo>
                      <a:pt x="24" y="7"/>
                    </a:lnTo>
                    <a:lnTo>
                      <a:pt x="24" y="10"/>
                    </a:lnTo>
                    <a:lnTo>
                      <a:pt x="25" y="13"/>
                    </a:lnTo>
                    <a:lnTo>
                      <a:pt x="25" y="17"/>
                    </a:lnTo>
                    <a:lnTo>
                      <a:pt x="27" y="19"/>
                    </a:lnTo>
                    <a:lnTo>
                      <a:pt x="27" y="23"/>
                    </a:lnTo>
                    <a:lnTo>
                      <a:pt x="27" y="25"/>
                    </a:lnTo>
                    <a:lnTo>
                      <a:pt x="28" y="26"/>
                    </a:lnTo>
                    <a:lnTo>
                      <a:pt x="28" y="27"/>
                    </a:lnTo>
                    <a:lnTo>
                      <a:pt x="28" y="27"/>
                    </a:lnTo>
                    <a:lnTo>
                      <a:pt x="29" y="27"/>
                    </a:lnTo>
                    <a:lnTo>
                      <a:pt x="29" y="27"/>
                    </a:lnTo>
                    <a:lnTo>
                      <a:pt x="29" y="26"/>
                    </a:lnTo>
                    <a:lnTo>
                      <a:pt x="31" y="26"/>
                    </a:lnTo>
                    <a:lnTo>
                      <a:pt x="31" y="23"/>
                    </a:lnTo>
                    <a:lnTo>
                      <a:pt x="31" y="23"/>
                    </a:lnTo>
                    <a:lnTo>
                      <a:pt x="31" y="22"/>
                    </a:lnTo>
                    <a:lnTo>
                      <a:pt x="32" y="21"/>
                    </a:lnTo>
                    <a:lnTo>
                      <a:pt x="32" y="18"/>
                    </a:lnTo>
                    <a:lnTo>
                      <a:pt x="33" y="15"/>
                    </a:lnTo>
                    <a:lnTo>
                      <a:pt x="33" y="13"/>
                    </a:lnTo>
                    <a:lnTo>
                      <a:pt x="33" y="10"/>
                    </a:lnTo>
                    <a:lnTo>
                      <a:pt x="35" y="7"/>
                    </a:lnTo>
                    <a:lnTo>
                      <a:pt x="35" y="5"/>
                    </a:lnTo>
                    <a:lnTo>
                      <a:pt x="35" y="2"/>
                    </a:lnTo>
                    <a:lnTo>
                      <a:pt x="36" y="0"/>
                    </a:lnTo>
                    <a:lnTo>
                      <a:pt x="36" y="0"/>
                    </a:lnTo>
                    <a:lnTo>
                      <a:pt x="37" y="0"/>
                    </a:lnTo>
                    <a:lnTo>
                      <a:pt x="37" y="0"/>
                    </a:lnTo>
                    <a:lnTo>
                      <a:pt x="39" y="2"/>
                    </a:lnTo>
                    <a:lnTo>
                      <a:pt x="39" y="5"/>
                    </a:lnTo>
                    <a:lnTo>
                      <a:pt x="40" y="7"/>
                    </a:lnTo>
                    <a:lnTo>
                      <a:pt x="40" y="10"/>
                    </a:lnTo>
                    <a:lnTo>
                      <a:pt x="41" y="14"/>
                    </a:lnTo>
                    <a:lnTo>
                      <a:pt x="41" y="17"/>
                    </a:lnTo>
                    <a:lnTo>
                      <a:pt x="41" y="18"/>
                    </a:lnTo>
                    <a:lnTo>
                      <a:pt x="41" y="21"/>
                    </a:lnTo>
                    <a:lnTo>
                      <a:pt x="43" y="22"/>
                    </a:lnTo>
                    <a:lnTo>
                      <a:pt x="43" y="23"/>
                    </a:lnTo>
                    <a:lnTo>
                      <a:pt x="43" y="25"/>
                    </a:lnTo>
                    <a:lnTo>
                      <a:pt x="43" y="26"/>
                    </a:lnTo>
                    <a:lnTo>
                      <a:pt x="44" y="26"/>
                    </a:lnTo>
                    <a:lnTo>
                      <a:pt x="44" y="26"/>
                    </a:lnTo>
                    <a:lnTo>
                      <a:pt x="44" y="27"/>
                    </a:lnTo>
                    <a:lnTo>
                      <a:pt x="45" y="26"/>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49" name="Freeform 5455"/>
              <p:cNvSpPr>
                <a:spLocks/>
              </p:cNvSpPr>
              <p:nvPr/>
            </p:nvSpPr>
            <p:spPr bwMode="auto">
              <a:xfrm>
                <a:off x="4786" y="3233"/>
                <a:ext cx="23" cy="13"/>
              </a:xfrm>
              <a:custGeom>
                <a:avLst/>
                <a:gdLst>
                  <a:gd name="T0" fmla="*/ 0 w 47"/>
                  <a:gd name="T1" fmla="*/ 27 h 27"/>
                  <a:gd name="T2" fmla="*/ 2 w 47"/>
                  <a:gd name="T3" fmla="*/ 24 h 27"/>
                  <a:gd name="T4" fmla="*/ 3 w 47"/>
                  <a:gd name="T5" fmla="*/ 19 h 27"/>
                  <a:gd name="T6" fmla="*/ 4 w 47"/>
                  <a:gd name="T7" fmla="*/ 14 h 27"/>
                  <a:gd name="T8" fmla="*/ 4 w 47"/>
                  <a:gd name="T9" fmla="*/ 7 h 27"/>
                  <a:gd name="T10" fmla="*/ 6 w 47"/>
                  <a:gd name="T11" fmla="*/ 3 h 27"/>
                  <a:gd name="T12" fmla="*/ 7 w 47"/>
                  <a:gd name="T13" fmla="*/ 1 h 27"/>
                  <a:gd name="T14" fmla="*/ 8 w 47"/>
                  <a:gd name="T15" fmla="*/ 3 h 27"/>
                  <a:gd name="T16" fmla="*/ 10 w 47"/>
                  <a:gd name="T17" fmla="*/ 6 h 27"/>
                  <a:gd name="T18" fmla="*/ 11 w 47"/>
                  <a:gd name="T19" fmla="*/ 10 h 27"/>
                  <a:gd name="T20" fmla="*/ 11 w 47"/>
                  <a:gd name="T21" fmla="*/ 12 h 27"/>
                  <a:gd name="T22" fmla="*/ 11 w 47"/>
                  <a:gd name="T23" fmla="*/ 15 h 27"/>
                  <a:gd name="T24" fmla="*/ 12 w 47"/>
                  <a:gd name="T25" fmla="*/ 18 h 27"/>
                  <a:gd name="T26" fmla="*/ 12 w 47"/>
                  <a:gd name="T27" fmla="*/ 20 h 27"/>
                  <a:gd name="T28" fmla="*/ 14 w 47"/>
                  <a:gd name="T29" fmla="*/ 24 h 27"/>
                  <a:gd name="T30" fmla="*/ 14 w 47"/>
                  <a:gd name="T31" fmla="*/ 26 h 27"/>
                  <a:gd name="T32" fmla="*/ 16 w 47"/>
                  <a:gd name="T33" fmla="*/ 27 h 27"/>
                  <a:gd name="T34" fmla="*/ 18 w 47"/>
                  <a:gd name="T35" fmla="*/ 24 h 27"/>
                  <a:gd name="T36" fmla="*/ 19 w 47"/>
                  <a:gd name="T37" fmla="*/ 18 h 27"/>
                  <a:gd name="T38" fmla="*/ 19 w 47"/>
                  <a:gd name="T39" fmla="*/ 11 h 27"/>
                  <a:gd name="T40" fmla="*/ 20 w 47"/>
                  <a:gd name="T41" fmla="*/ 6 h 27"/>
                  <a:gd name="T42" fmla="*/ 22 w 47"/>
                  <a:gd name="T43" fmla="*/ 3 h 27"/>
                  <a:gd name="T44" fmla="*/ 23 w 47"/>
                  <a:gd name="T45" fmla="*/ 1 h 27"/>
                  <a:gd name="T46" fmla="*/ 24 w 47"/>
                  <a:gd name="T47" fmla="*/ 1 h 27"/>
                  <a:gd name="T48" fmla="*/ 24 w 47"/>
                  <a:gd name="T49" fmla="*/ 3 h 27"/>
                  <a:gd name="T50" fmla="*/ 26 w 47"/>
                  <a:gd name="T51" fmla="*/ 4 h 27"/>
                  <a:gd name="T52" fmla="*/ 26 w 47"/>
                  <a:gd name="T53" fmla="*/ 8 h 27"/>
                  <a:gd name="T54" fmla="*/ 27 w 47"/>
                  <a:gd name="T55" fmla="*/ 11 h 27"/>
                  <a:gd name="T56" fmla="*/ 27 w 47"/>
                  <a:gd name="T57" fmla="*/ 18 h 27"/>
                  <a:gd name="T58" fmla="*/ 28 w 47"/>
                  <a:gd name="T59" fmla="*/ 22 h 27"/>
                  <a:gd name="T60" fmla="*/ 30 w 47"/>
                  <a:gd name="T61" fmla="*/ 26 h 27"/>
                  <a:gd name="T62" fmla="*/ 31 w 47"/>
                  <a:gd name="T63" fmla="*/ 26 h 27"/>
                  <a:gd name="T64" fmla="*/ 32 w 47"/>
                  <a:gd name="T65" fmla="*/ 24 h 27"/>
                  <a:gd name="T66" fmla="*/ 34 w 47"/>
                  <a:gd name="T67" fmla="*/ 19 h 27"/>
                  <a:gd name="T68" fmla="*/ 35 w 47"/>
                  <a:gd name="T69" fmla="*/ 15 h 27"/>
                  <a:gd name="T70" fmla="*/ 35 w 47"/>
                  <a:gd name="T71" fmla="*/ 10 h 27"/>
                  <a:gd name="T72" fmla="*/ 36 w 47"/>
                  <a:gd name="T73" fmla="*/ 6 h 27"/>
                  <a:gd name="T74" fmla="*/ 38 w 47"/>
                  <a:gd name="T75" fmla="*/ 3 h 27"/>
                  <a:gd name="T76" fmla="*/ 38 w 47"/>
                  <a:gd name="T77" fmla="*/ 3 h 27"/>
                  <a:gd name="T78" fmla="*/ 39 w 47"/>
                  <a:gd name="T79" fmla="*/ 1 h 27"/>
                  <a:gd name="T80" fmla="*/ 39 w 47"/>
                  <a:gd name="T81" fmla="*/ 0 h 27"/>
                  <a:gd name="T82" fmla="*/ 40 w 47"/>
                  <a:gd name="T83" fmla="*/ 3 h 27"/>
                  <a:gd name="T84" fmla="*/ 40 w 47"/>
                  <a:gd name="T85" fmla="*/ 6 h 27"/>
                  <a:gd name="T86" fmla="*/ 42 w 47"/>
                  <a:gd name="T87" fmla="*/ 11 h 27"/>
                  <a:gd name="T88" fmla="*/ 43 w 47"/>
                  <a:gd name="T89" fmla="*/ 18 h 27"/>
                  <a:gd name="T90" fmla="*/ 44 w 47"/>
                  <a:gd name="T91" fmla="*/ 23 h 27"/>
                  <a:gd name="T92" fmla="*/ 46 w 47"/>
                  <a:gd name="T9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27">
                    <a:moveTo>
                      <a:pt x="0" y="27"/>
                    </a:moveTo>
                    <a:lnTo>
                      <a:pt x="0" y="27"/>
                    </a:lnTo>
                    <a:lnTo>
                      <a:pt x="0" y="26"/>
                    </a:lnTo>
                    <a:lnTo>
                      <a:pt x="2" y="24"/>
                    </a:lnTo>
                    <a:lnTo>
                      <a:pt x="2" y="22"/>
                    </a:lnTo>
                    <a:lnTo>
                      <a:pt x="3" y="19"/>
                    </a:lnTo>
                    <a:lnTo>
                      <a:pt x="3" y="16"/>
                    </a:lnTo>
                    <a:lnTo>
                      <a:pt x="4" y="14"/>
                    </a:lnTo>
                    <a:lnTo>
                      <a:pt x="4" y="10"/>
                    </a:lnTo>
                    <a:lnTo>
                      <a:pt x="4" y="7"/>
                    </a:lnTo>
                    <a:lnTo>
                      <a:pt x="6" y="4"/>
                    </a:lnTo>
                    <a:lnTo>
                      <a:pt x="6" y="3"/>
                    </a:lnTo>
                    <a:lnTo>
                      <a:pt x="7" y="1"/>
                    </a:lnTo>
                    <a:lnTo>
                      <a:pt x="7" y="1"/>
                    </a:lnTo>
                    <a:lnTo>
                      <a:pt x="8" y="1"/>
                    </a:lnTo>
                    <a:lnTo>
                      <a:pt x="8" y="3"/>
                    </a:lnTo>
                    <a:lnTo>
                      <a:pt x="10" y="3"/>
                    </a:lnTo>
                    <a:lnTo>
                      <a:pt x="10" y="6"/>
                    </a:lnTo>
                    <a:lnTo>
                      <a:pt x="10" y="7"/>
                    </a:lnTo>
                    <a:lnTo>
                      <a:pt x="11" y="10"/>
                    </a:lnTo>
                    <a:lnTo>
                      <a:pt x="11" y="11"/>
                    </a:lnTo>
                    <a:lnTo>
                      <a:pt x="11" y="12"/>
                    </a:lnTo>
                    <a:lnTo>
                      <a:pt x="11" y="14"/>
                    </a:lnTo>
                    <a:lnTo>
                      <a:pt x="11" y="15"/>
                    </a:lnTo>
                    <a:lnTo>
                      <a:pt x="11" y="18"/>
                    </a:lnTo>
                    <a:lnTo>
                      <a:pt x="12" y="18"/>
                    </a:lnTo>
                    <a:lnTo>
                      <a:pt x="12" y="19"/>
                    </a:lnTo>
                    <a:lnTo>
                      <a:pt x="12" y="20"/>
                    </a:lnTo>
                    <a:lnTo>
                      <a:pt x="12" y="22"/>
                    </a:lnTo>
                    <a:lnTo>
                      <a:pt x="14" y="24"/>
                    </a:lnTo>
                    <a:lnTo>
                      <a:pt x="14" y="24"/>
                    </a:lnTo>
                    <a:lnTo>
                      <a:pt x="14" y="26"/>
                    </a:lnTo>
                    <a:lnTo>
                      <a:pt x="15" y="27"/>
                    </a:lnTo>
                    <a:lnTo>
                      <a:pt x="16" y="27"/>
                    </a:lnTo>
                    <a:lnTo>
                      <a:pt x="16" y="26"/>
                    </a:lnTo>
                    <a:lnTo>
                      <a:pt x="18" y="24"/>
                    </a:lnTo>
                    <a:lnTo>
                      <a:pt x="18" y="22"/>
                    </a:lnTo>
                    <a:lnTo>
                      <a:pt x="19" y="18"/>
                    </a:lnTo>
                    <a:lnTo>
                      <a:pt x="19" y="15"/>
                    </a:lnTo>
                    <a:lnTo>
                      <a:pt x="19" y="11"/>
                    </a:lnTo>
                    <a:lnTo>
                      <a:pt x="20" y="10"/>
                    </a:lnTo>
                    <a:lnTo>
                      <a:pt x="20" y="6"/>
                    </a:lnTo>
                    <a:lnTo>
                      <a:pt x="22" y="4"/>
                    </a:lnTo>
                    <a:lnTo>
                      <a:pt x="22" y="3"/>
                    </a:lnTo>
                    <a:lnTo>
                      <a:pt x="23" y="1"/>
                    </a:lnTo>
                    <a:lnTo>
                      <a:pt x="23" y="1"/>
                    </a:lnTo>
                    <a:lnTo>
                      <a:pt x="24" y="1"/>
                    </a:lnTo>
                    <a:lnTo>
                      <a:pt x="24" y="1"/>
                    </a:lnTo>
                    <a:lnTo>
                      <a:pt x="24" y="3"/>
                    </a:lnTo>
                    <a:lnTo>
                      <a:pt x="24" y="3"/>
                    </a:lnTo>
                    <a:lnTo>
                      <a:pt x="26" y="4"/>
                    </a:lnTo>
                    <a:lnTo>
                      <a:pt x="26" y="4"/>
                    </a:lnTo>
                    <a:lnTo>
                      <a:pt x="26" y="6"/>
                    </a:lnTo>
                    <a:lnTo>
                      <a:pt x="26" y="8"/>
                    </a:lnTo>
                    <a:lnTo>
                      <a:pt x="26" y="10"/>
                    </a:lnTo>
                    <a:lnTo>
                      <a:pt x="27" y="11"/>
                    </a:lnTo>
                    <a:lnTo>
                      <a:pt x="27" y="15"/>
                    </a:lnTo>
                    <a:lnTo>
                      <a:pt x="27" y="18"/>
                    </a:lnTo>
                    <a:lnTo>
                      <a:pt x="28" y="19"/>
                    </a:lnTo>
                    <a:lnTo>
                      <a:pt x="28" y="22"/>
                    </a:lnTo>
                    <a:lnTo>
                      <a:pt x="30" y="24"/>
                    </a:lnTo>
                    <a:lnTo>
                      <a:pt x="30" y="26"/>
                    </a:lnTo>
                    <a:lnTo>
                      <a:pt x="31" y="26"/>
                    </a:lnTo>
                    <a:lnTo>
                      <a:pt x="31" y="26"/>
                    </a:lnTo>
                    <a:lnTo>
                      <a:pt x="32" y="26"/>
                    </a:lnTo>
                    <a:lnTo>
                      <a:pt x="32" y="24"/>
                    </a:lnTo>
                    <a:lnTo>
                      <a:pt x="34" y="22"/>
                    </a:lnTo>
                    <a:lnTo>
                      <a:pt x="34" y="19"/>
                    </a:lnTo>
                    <a:lnTo>
                      <a:pt x="34" y="18"/>
                    </a:lnTo>
                    <a:lnTo>
                      <a:pt x="35" y="15"/>
                    </a:lnTo>
                    <a:lnTo>
                      <a:pt x="35" y="12"/>
                    </a:lnTo>
                    <a:lnTo>
                      <a:pt x="35" y="10"/>
                    </a:lnTo>
                    <a:lnTo>
                      <a:pt x="36" y="8"/>
                    </a:lnTo>
                    <a:lnTo>
                      <a:pt x="36" y="6"/>
                    </a:lnTo>
                    <a:lnTo>
                      <a:pt x="36" y="4"/>
                    </a:lnTo>
                    <a:lnTo>
                      <a:pt x="38" y="3"/>
                    </a:lnTo>
                    <a:lnTo>
                      <a:pt x="38" y="3"/>
                    </a:lnTo>
                    <a:lnTo>
                      <a:pt x="38" y="3"/>
                    </a:lnTo>
                    <a:lnTo>
                      <a:pt x="38" y="1"/>
                    </a:lnTo>
                    <a:lnTo>
                      <a:pt x="39" y="1"/>
                    </a:lnTo>
                    <a:lnTo>
                      <a:pt x="39" y="0"/>
                    </a:lnTo>
                    <a:lnTo>
                      <a:pt x="39" y="0"/>
                    </a:lnTo>
                    <a:lnTo>
                      <a:pt x="40" y="1"/>
                    </a:lnTo>
                    <a:lnTo>
                      <a:pt x="40" y="3"/>
                    </a:lnTo>
                    <a:lnTo>
                      <a:pt x="40" y="3"/>
                    </a:lnTo>
                    <a:lnTo>
                      <a:pt x="40" y="6"/>
                    </a:lnTo>
                    <a:lnTo>
                      <a:pt x="42" y="8"/>
                    </a:lnTo>
                    <a:lnTo>
                      <a:pt x="42" y="11"/>
                    </a:lnTo>
                    <a:lnTo>
                      <a:pt x="43" y="14"/>
                    </a:lnTo>
                    <a:lnTo>
                      <a:pt x="43" y="18"/>
                    </a:lnTo>
                    <a:lnTo>
                      <a:pt x="44" y="20"/>
                    </a:lnTo>
                    <a:lnTo>
                      <a:pt x="44" y="23"/>
                    </a:lnTo>
                    <a:lnTo>
                      <a:pt x="46" y="24"/>
                    </a:lnTo>
                    <a:lnTo>
                      <a:pt x="46" y="26"/>
                    </a:lnTo>
                    <a:lnTo>
                      <a:pt x="47" y="26"/>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0" name="Freeform 5456"/>
              <p:cNvSpPr>
                <a:spLocks/>
              </p:cNvSpPr>
              <p:nvPr/>
            </p:nvSpPr>
            <p:spPr bwMode="auto">
              <a:xfrm>
                <a:off x="4809" y="3233"/>
                <a:ext cx="22" cy="13"/>
              </a:xfrm>
              <a:custGeom>
                <a:avLst/>
                <a:gdLst>
                  <a:gd name="T0" fmla="*/ 0 w 44"/>
                  <a:gd name="T1" fmla="*/ 24 h 26"/>
                  <a:gd name="T2" fmla="*/ 1 w 44"/>
                  <a:gd name="T3" fmla="*/ 23 h 26"/>
                  <a:gd name="T4" fmla="*/ 3 w 44"/>
                  <a:gd name="T5" fmla="*/ 19 h 26"/>
                  <a:gd name="T6" fmla="*/ 3 w 44"/>
                  <a:gd name="T7" fmla="*/ 18 h 26"/>
                  <a:gd name="T8" fmla="*/ 4 w 44"/>
                  <a:gd name="T9" fmla="*/ 14 h 26"/>
                  <a:gd name="T10" fmla="*/ 4 w 44"/>
                  <a:gd name="T11" fmla="*/ 10 h 26"/>
                  <a:gd name="T12" fmla="*/ 5 w 44"/>
                  <a:gd name="T13" fmla="*/ 7 h 26"/>
                  <a:gd name="T14" fmla="*/ 7 w 44"/>
                  <a:gd name="T15" fmla="*/ 3 h 26"/>
                  <a:gd name="T16" fmla="*/ 7 w 44"/>
                  <a:gd name="T17" fmla="*/ 1 h 26"/>
                  <a:gd name="T18" fmla="*/ 8 w 44"/>
                  <a:gd name="T19" fmla="*/ 1 h 26"/>
                  <a:gd name="T20" fmla="*/ 9 w 44"/>
                  <a:gd name="T21" fmla="*/ 3 h 26"/>
                  <a:gd name="T22" fmla="*/ 11 w 44"/>
                  <a:gd name="T23" fmla="*/ 10 h 26"/>
                  <a:gd name="T24" fmla="*/ 12 w 44"/>
                  <a:gd name="T25" fmla="*/ 15 h 26"/>
                  <a:gd name="T26" fmla="*/ 13 w 44"/>
                  <a:gd name="T27" fmla="*/ 20 h 26"/>
                  <a:gd name="T28" fmla="*/ 15 w 44"/>
                  <a:gd name="T29" fmla="*/ 23 h 26"/>
                  <a:gd name="T30" fmla="*/ 15 w 44"/>
                  <a:gd name="T31" fmla="*/ 24 h 26"/>
                  <a:gd name="T32" fmla="*/ 16 w 44"/>
                  <a:gd name="T33" fmla="*/ 24 h 26"/>
                  <a:gd name="T34" fmla="*/ 16 w 44"/>
                  <a:gd name="T35" fmla="*/ 23 h 26"/>
                  <a:gd name="T36" fmla="*/ 17 w 44"/>
                  <a:gd name="T37" fmla="*/ 22 h 26"/>
                  <a:gd name="T38" fmla="*/ 19 w 44"/>
                  <a:gd name="T39" fmla="*/ 18 h 26"/>
                  <a:gd name="T40" fmla="*/ 20 w 44"/>
                  <a:gd name="T41" fmla="*/ 12 h 26"/>
                  <a:gd name="T42" fmla="*/ 20 w 44"/>
                  <a:gd name="T43" fmla="*/ 8 h 26"/>
                  <a:gd name="T44" fmla="*/ 21 w 44"/>
                  <a:gd name="T45" fmla="*/ 3 h 26"/>
                  <a:gd name="T46" fmla="*/ 23 w 44"/>
                  <a:gd name="T47" fmla="*/ 0 h 26"/>
                  <a:gd name="T48" fmla="*/ 24 w 44"/>
                  <a:gd name="T49" fmla="*/ 1 h 26"/>
                  <a:gd name="T50" fmla="*/ 25 w 44"/>
                  <a:gd name="T51" fmla="*/ 4 h 26"/>
                  <a:gd name="T52" fmla="*/ 27 w 44"/>
                  <a:gd name="T53" fmla="*/ 8 h 26"/>
                  <a:gd name="T54" fmla="*/ 28 w 44"/>
                  <a:gd name="T55" fmla="*/ 14 h 26"/>
                  <a:gd name="T56" fmla="*/ 28 w 44"/>
                  <a:gd name="T57" fmla="*/ 16 h 26"/>
                  <a:gd name="T58" fmla="*/ 29 w 44"/>
                  <a:gd name="T59" fmla="*/ 19 h 26"/>
                  <a:gd name="T60" fmla="*/ 29 w 44"/>
                  <a:gd name="T61" fmla="*/ 20 h 26"/>
                  <a:gd name="T62" fmla="*/ 31 w 44"/>
                  <a:gd name="T63" fmla="*/ 23 h 26"/>
                  <a:gd name="T64" fmla="*/ 31 w 44"/>
                  <a:gd name="T65" fmla="*/ 24 h 26"/>
                  <a:gd name="T66" fmla="*/ 32 w 44"/>
                  <a:gd name="T67" fmla="*/ 24 h 26"/>
                  <a:gd name="T68" fmla="*/ 33 w 44"/>
                  <a:gd name="T69" fmla="*/ 22 h 26"/>
                  <a:gd name="T70" fmla="*/ 35 w 44"/>
                  <a:gd name="T71" fmla="*/ 18 h 26"/>
                  <a:gd name="T72" fmla="*/ 36 w 44"/>
                  <a:gd name="T73" fmla="*/ 10 h 26"/>
                  <a:gd name="T74" fmla="*/ 37 w 44"/>
                  <a:gd name="T75" fmla="*/ 4 h 26"/>
                  <a:gd name="T76" fmla="*/ 39 w 44"/>
                  <a:gd name="T77" fmla="*/ 1 h 26"/>
                  <a:gd name="T78" fmla="*/ 39 w 44"/>
                  <a:gd name="T79" fmla="*/ 0 h 26"/>
                  <a:gd name="T80" fmla="*/ 40 w 44"/>
                  <a:gd name="T81" fmla="*/ 1 h 26"/>
                  <a:gd name="T82" fmla="*/ 41 w 44"/>
                  <a:gd name="T83" fmla="*/ 3 h 26"/>
                  <a:gd name="T84" fmla="*/ 41 w 44"/>
                  <a:gd name="T85" fmla="*/ 7 h 26"/>
                  <a:gd name="T86" fmla="*/ 43 w 44"/>
                  <a:gd name="T87" fmla="*/ 10 h 26"/>
                  <a:gd name="T88" fmla="*/ 43 w 44"/>
                  <a:gd name="T89"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26">
                    <a:moveTo>
                      <a:pt x="0" y="26"/>
                    </a:moveTo>
                    <a:lnTo>
                      <a:pt x="0" y="24"/>
                    </a:lnTo>
                    <a:lnTo>
                      <a:pt x="1" y="24"/>
                    </a:lnTo>
                    <a:lnTo>
                      <a:pt x="1" y="23"/>
                    </a:lnTo>
                    <a:lnTo>
                      <a:pt x="1" y="22"/>
                    </a:lnTo>
                    <a:lnTo>
                      <a:pt x="3" y="19"/>
                    </a:lnTo>
                    <a:lnTo>
                      <a:pt x="3" y="18"/>
                    </a:lnTo>
                    <a:lnTo>
                      <a:pt x="3" y="18"/>
                    </a:lnTo>
                    <a:lnTo>
                      <a:pt x="3" y="15"/>
                    </a:lnTo>
                    <a:lnTo>
                      <a:pt x="4" y="14"/>
                    </a:lnTo>
                    <a:lnTo>
                      <a:pt x="4" y="11"/>
                    </a:lnTo>
                    <a:lnTo>
                      <a:pt x="4" y="10"/>
                    </a:lnTo>
                    <a:lnTo>
                      <a:pt x="4" y="8"/>
                    </a:lnTo>
                    <a:lnTo>
                      <a:pt x="5" y="7"/>
                    </a:lnTo>
                    <a:lnTo>
                      <a:pt x="5" y="4"/>
                    </a:lnTo>
                    <a:lnTo>
                      <a:pt x="7" y="3"/>
                    </a:lnTo>
                    <a:lnTo>
                      <a:pt x="7" y="1"/>
                    </a:lnTo>
                    <a:lnTo>
                      <a:pt x="7" y="1"/>
                    </a:lnTo>
                    <a:lnTo>
                      <a:pt x="8" y="0"/>
                    </a:lnTo>
                    <a:lnTo>
                      <a:pt x="8" y="1"/>
                    </a:lnTo>
                    <a:lnTo>
                      <a:pt x="8" y="3"/>
                    </a:lnTo>
                    <a:lnTo>
                      <a:pt x="9" y="3"/>
                    </a:lnTo>
                    <a:lnTo>
                      <a:pt x="9" y="6"/>
                    </a:lnTo>
                    <a:lnTo>
                      <a:pt x="11" y="10"/>
                    </a:lnTo>
                    <a:lnTo>
                      <a:pt x="11" y="11"/>
                    </a:lnTo>
                    <a:lnTo>
                      <a:pt x="12" y="15"/>
                    </a:lnTo>
                    <a:lnTo>
                      <a:pt x="12" y="18"/>
                    </a:lnTo>
                    <a:lnTo>
                      <a:pt x="13" y="20"/>
                    </a:lnTo>
                    <a:lnTo>
                      <a:pt x="13" y="22"/>
                    </a:lnTo>
                    <a:lnTo>
                      <a:pt x="15" y="23"/>
                    </a:lnTo>
                    <a:lnTo>
                      <a:pt x="15" y="24"/>
                    </a:lnTo>
                    <a:lnTo>
                      <a:pt x="15" y="24"/>
                    </a:lnTo>
                    <a:lnTo>
                      <a:pt x="16" y="24"/>
                    </a:lnTo>
                    <a:lnTo>
                      <a:pt x="16" y="24"/>
                    </a:lnTo>
                    <a:lnTo>
                      <a:pt x="16" y="24"/>
                    </a:lnTo>
                    <a:lnTo>
                      <a:pt x="16" y="23"/>
                    </a:lnTo>
                    <a:lnTo>
                      <a:pt x="17" y="23"/>
                    </a:lnTo>
                    <a:lnTo>
                      <a:pt x="17" y="22"/>
                    </a:lnTo>
                    <a:lnTo>
                      <a:pt x="17" y="19"/>
                    </a:lnTo>
                    <a:lnTo>
                      <a:pt x="19" y="18"/>
                    </a:lnTo>
                    <a:lnTo>
                      <a:pt x="19" y="15"/>
                    </a:lnTo>
                    <a:lnTo>
                      <a:pt x="20" y="12"/>
                    </a:lnTo>
                    <a:lnTo>
                      <a:pt x="20" y="10"/>
                    </a:lnTo>
                    <a:lnTo>
                      <a:pt x="20" y="8"/>
                    </a:lnTo>
                    <a:lnTo>
                      <a:pt x="21" y="6"/>
                    </a:lnTo>
                    <a:lnTo>
                      <a:pt x="21" y="3"/>
                    </a:lnTo>
                    <a:lnTo>
                      <a:pt x="23" y="1"/>
                    </a:lnTo>
                    <a:lnTo>
                      <a:pt x="23" y="0"/>
                    </a:lnTo>
                    <a:lnTo>
                      <a:pt x="23" y="0"/>
                    </a:lnTo>
                    <a:lnTo>
                      <a:pt x="24" y="1"/>
                    </a:lnTo>
                    <a:lnTo>
                      <a:pt x="24" y="3"/>
                    </a:lnTo>
                    <a:lnTo>
                      <a:pt x="25" y="4"/>
                    </a:lnTo>
                    <a:lnTo>
                      <a:pt x="25" y="7"/>
                    </a:lnTo>
                    <a:lnTo>
                      <a:pt x="27" y="8"/>
                    </a:lnTo>
                    <a:lnTo>
                      <a:pt x="27" y="11"/>
                    </a:lnTo>
                    <a:lnTo>
                      <a:pt x="28" y="14"/>
                    </a:lnTo>
                    <a:lnTo>
                      <a:pt x="28" y="15"/>
                    </a:lnTo>
                    <a:lnTo>
                      <a:pt x="28" y="16"/>
                    </a:lnTo>
                    <a:lnTo>
                      <a:pt x="28" y="18"/>
                    </a:lnTo>
                    <a:lnTo>
                      <a:pt x="29" y="19"/>
                    </a:lnTo>
                    <a:lnTo>
                      <a:pt x="29" y="20"/>
                    </a:lnTo>
                    <a:lnTo>
                      <a:pt x="29" y="20"/>
                    </a:lnTo>
                    <a:lnTo>
                      <a:pt x="29" y="22"/>
                    </a:lnTo>
                    <a:lnTo>
                      <a:pt x="31" y="23"/>
                    </a:lnTo>
                    <a:lnTo>
                      <a:pt x="31" y="23"/>
                    </a:lnTo>
                    <a:lnTo>
                      <a:pt x="31" y="24"/>
                    </a:lnTo>
                    <a:lnTo>
                      <a:pt x="31" y="24"/>
                    </a:lnTo>
                    <a:lnTo>
                      <a:pt x="32" y="24"/>
                    </a:lnTo>
                    <a:lnTo>
                      <a:pt x="32" y="24"/>
                    </a:lnTo>
                    <a:lnTo>
                      <a:pt x="33" y="22"/>
                    </a:lnTo>
                    <a:lnTo>
                      <a:pt x="33" y="20"/>
                    </a:lnTo>
                    <a:lnTo>
                      <a:pt x="35" y="18"/>
                    </a:lnTo>
                    <a:lnTo>
                      <a:pt x="35" y="15"/>
                    </a:lnTo>
                    <a:lnTo>
                      <a:pt x="36" y="10"/>
                    </a:lnTo>
                    <a:lnTo>
                      <a:pt x="37" y="7"/>
                    </a:lnTo>
                    <a:lnTo>
                      <a:pt x="37" y="4"/>
                    </a:lnTo>
                    <a:lnTo>
                      <a:pt x="37" y="3"/>
                    </a:lnTo>
                    <a:lnTo>
                      <a:pt x="39" y="1"/>
                    </a:lnTo>
                    <a:lnTo>
                      <a:pt x="39" y="0"/>
                    </a:lnTo>
                    <a:lnTo>
                      <a:pt x="39" y="0"/>
                    </a:lnTo>
                    <a:lnTo>
                      <a:pt x="40" y="1"/>
                    </a:lnTo>
                    <a:lnTo>
                      <a:pt x="40" y="1"/>
                    </a:lnTo>
                    <a:lnTo>
                      <a:pt x="40" y="3"/>
                    </a:lnTo>
                    <a:lnTo>
                      <a:pt x="41" y="3"/>
                    </a:lnTo>
                    <a:lnTo>
                      <a:pt x="41" y="4"/>
                    </a:lnTo>
                    <a:lnTo>
                      <a:pt x="41" y="7"/>
                    </a:lnTo>
                    <a:lnTo>
                      <a:pt x="43" y="7"/>
                    </a:lnTo>
                    <a:lnTo>
                      <a:pt x="43" y="10"/>
                    </a:lnTo>
                    <a:lnTo>
                      <a:pt x="43" y="11"/>
                    </a:lnTo>
                    <a:lnTo>
                      <a:pt x="43" y="12"/>
                    </a:lnTo>
                    <a:lnTo>
                      <a:pt x="44" y="14"/>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1" name="Freeform 5457"/>
              <p:cNvSpPr>
                <a:spLocks/>
              </p:cNvSpPr>
              <p:nvPr/>
            </p:nvSpPr>
            <p:spPr bwMode="auto">
              <a:xfrm>
                <a:off x="4831" y="3233"/>
                <a:ext cx="24" cy="12"/>
              </a:xfrm>
              <a:custGeom>
                <a:avLst/>
                <a:gdLst>
                  <a:gd name="T0" fmla="*/ 0 w 48"/>
                  <a:gd name="T1" fmla="*/ 16 h 24"/>
                  <a:gd name="T2" fmla="*/ 1 w 48"/>
                  <a:gd name="T3" fmla="*/ 22 h 24"/>
                  <a:gd name="T4" fmla="*/ 3 w 48"/>
                  <a:gd name="T5" fmla="*/ 24 h 24"/>
                  <a:gd name="T6" fmla="*/ 4 w 48"/>
                  <a:gd name="T7" fmla="*/ 23 h 24"/>
                  <a:gd name="T8" fmla="*/ 5 w 48"/>
                  <a:gd name="T9" fmla="*/ 19 h 24"/>
                  <a:gd name="T10" fmla="*/ 7 w 48"/>
                  <a:gd name="T11" fmla="*/ 14 h 24"/>
                  <a:gd name="T12" fmla="*/ 8 w 48"/>
                  <a:gd name="T13" fmla="*/ 8 h 24"/>
                  <a:gd name="T14" fmla="*/ 8 w 48"/>
                  <a:gd name="T15" fmla="*/ 4 h 24"/>
                  <a:gd name="T16" fmla="*/ 9 w 48"/>
                  <a:gd name="T17" fmla="*/ 1 h 24"/>
                  <a:gd name="T18" fmla="*/ 11 w 48"/>
                  <a:gd name="T19" fmla="*/ 0 h 24"/>
                  <a:gd name="T20" fmla="*/ 12 w 48"/>
                  <a:gd name="T21" fmla="*/ 1 h 24"/>
                  <a:gd name="T22" fmla="*/ 13 w 48"/>
                  <a:gd name="T23" fmla="*/ 3 h 24"/>
                  <a:gd name="T24" fmla="*/ 13 w 48"/>
                  <a:gd name="T25" fmla="*/ 7 h 24"/>
                  <a:gd name="T26" fmla="*/ 15 w 48"/>
                  <a:gd name="T27" fmla="*/ 11 h 24"/>
                  <a:gd name="T28" fmla="*/ 16 w 48"/>
                  <a:gd name="T29" fmla="*/ 19 h 24"/>
                  <a:gd name="T30" fmla="*/ 17 w 48"/>
                  <a:gd name="T31" fmla="*/ 23 h 24"/>
                  <a:gd name="T32" fmla="*/ 19 w 48"/>
                  <a:gd name="T33" fmla="*/ 23 h 24"/>
                  <a:gd name="T34" fmla="*/ 20 w 48"/>
                  <a:gd name="T35" fmla="*/ 22 h 24"/>
                  <a:gd name="T36" fmla="*/ 21 w 48"/>
                  <a:gd name="T37" fmla="*/ 18 h 24"/>
                  <a:gd name="T38" fmla="*/ 23 w 48"/>
                  <a:gd name="T39" fmla="*/ 15 h 24"/>
                  <a:gd name="T40" fmla="*/ 23 w 48"/>
                  <a:gd name="T41" fmla="*/ 11 h 24"/>
                  <a:gd name="T42" fmla="*/ 23 w 48"/>
                  <a:gd name="T43" fmla="*/ 8 h 24"/>
                  <a:gd name="T44" fmla="*/ 24 w 48"/>
                  <a:gd name="T45" fmla="*/ 6 h 24"/>
                  <a:gd name="T46" fmla="*/ 24 w 48"/>
                  <a:gd name="T47" fmla="*/ 3 h 24"/>
                  <a:gd name="T48" fmla="*/ 25 w 48"/>
                  <a:gd name="T49" fmla="*/ 1 h 24"/>
                  <a:gd name="T50" fmla="*/ 27 w 48"/>
                  <a:gd name="T51" fmla="*/ 0 h 24"/>
                  <a:gd name="T52" fmla="*/ 28 w 48"/>
                  <a:gd name="T53" fmla="*/ 3 h 24"/>
                  <a:gd name="T54" fmla="*/ 29 w 48"/>
                  <a:gd name="T55" fmla="*/ 7 h 24"/>
                  <a:gd name="T56" fmla="*/ 31 w 48"/>
                  <a:gd name="T57" fmla="*/ 12 h 24"/>
                  <a:gd name="T58" fmla="*/ 32 w 48"/>
                  <a:gd name="T59" fmla="*/ 18 h 24"/>
                  <a:gd name="T60" fmla="*/ 33 w 48"/>
                  <a:gd name="T61" fmla="*/ 22 h 24"/>
                  <a:gd name="T62" fmla="*/ 35 w 48"/>
                  <a:gd name="T63" fmla="*/ 23 h 24"/>
                  <a:gd name="T64" fmla="*/ 35 w 48"/>
                  <a:gd name="T65" fmla="*/ 23 h 24"/>
                  <a:gd name="T66" fmla="*/ 36 w 48"/>
                  <a:gd name="T67" fmla="*/ 22 h 24"/>
                  <a:gd name="T68" fmla="*/ 36 w 48"/>
                  <a:gd name="T69" fmla="*/ 20 h 24"/>
                  <a:gd name="T70" fmla="*/ 37 w 48"/>
                  <a:gd name="T71" fmla="*/ 18 h 24"/>
                  <a:gd name="T72" fmla="*/ 37 w 48"/>
                  <a:gd name="T73" fmla="*/ 16 h 24"/>
                  <a:gd name="T74" fmla="*/ 37 w 48"/>
                  <a:gd name="T75" fmla="*/ 14 h 24"/>
                  <a:gd name="T76" fmla="*/ 39 w 48"/>
                  <a:gd name="T77" fmla="*/ 10 h 24"/>
                  <a:gd name="T78" fmla="*/ 40 w 48"/>
                  <a:gd name="T79" fmla="*/ 3 h 24"/>
                  <a:gd name="T80" fmla="*/ 41 w 48"/>
                  <a:gd name="T81" fmla="*/ 0 h 24"/>
                  <a:gd name="T82" fmla="*/ 44 w 48"/>
                  <a:gd name="T83" fmla="*/ 1 h 24"/>
                  <a:gd name="T84" fmla="*/ 45 w 48"/>
                  <a:gd name="T85" fmla="*/ 4 h 24"/>
                  <a:gd name="T86" fmla="*/ 45 w 48"/>
                  <a:gd name="T87" fmla="*/ 10 h 24"/>
                  <a:gd name="T88" fmla="*/ 47 w 48"/>
                  <a:gd name="T89" fmla="*/ 16 h 24"/>
                  <a:gd name="T90" fmla="*/ 48 w 48"/>
                  <a:gd name="T9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24">
                    <a:moveTo>
                      <a:pt x="0" y="14"/>
                    </a:moveTo>
                    <a:lnTo>
                      <a:pt x="0" y="16"/>
                    </a:lnTo>
                    <a:lnTo>
                      <a:pt x="1" y="19"/>
                    </a:lnTo>
                    <a:lnTo>
                      <a:pt x="1" y="22"/>
                    </a:lnTo>
                    <a:lnTo>
                      <a:pt x="1" y="23"/>
                    </a:lnTo>
                    <a:lnTo>
                      <a:pt x="3" y="24"/>
                    </a:lnTo>
                    <a:lnTo>
                      <a:pt x="4" y="24"/>
                    </a:lnTo>
                    <a:lnTo>
                      <a:pt x="4" y="23"/>
                    </a:lnTo>
                    <a:lnTo>
                      <a:pt x="5" y="22"/>
                    </a:lnTo>
                    <a:lnTo>
                      <a:pt x="5" y="19"/>
                    </a:lnTo>
                    <a:lnTo>
                      <a:pt x="7" y="16"/>
                    </a:lnTo>
                    <a:lnTo>
                      <a:pt x="7" y="14"/>
                    </a:lnTo>
                    <a:lnTo>
                      <a:pt x="8" y="11"/>
                    </a:lnTo>
                    <a:lnTo>
                      <a:pt x="8" y="8"/>
                    </a:lnTo>
                    <a:lnTo>
                      <a:pt x="8" y="6"/>
                    </a:lnTo>
                    <a:lnTo>
                      <a:pt x="8" y="4"/>
                    </a:lnTo>
                    <a:lnTo>
                      <a:pt x="9" y="3"/>
                    </a:lnTo>
                    <a:lnTo>
                      <a:pt x="9" y="1"/>
                    </a:lnTo>
                    <a:lnTo>
                      <a:pt x="9" y="1"/>
                    </a:lnTo>
                    <a:lnTo>
                      <a:pt x="11" y="0"/>
                    </a:lnTo>
                    <a:lnTo>
                      <a:pt x="11" y="0"/>
                    </a:lnTo>
                    <a:lnTo>
                      <a:pt x="12" y="1"/>
                    </a:lnTo>
                    <a:lnTo>
                      <a:pt x="12" y="3"/>
                    </a:lnTo>
                    <a:lnTo>
                      <a:pt x="13" y="3"/>
                    </a:lnTo>
                    <a:lnTo>
                      <a:pt x="13" y="4"/>
                    </a:lnTo>
                    <a:lnTo>
                      <a:pt x="13" y="7"/>
                    </a:lnTo>
                    <a:lnTo>
                      <a:pt x="15" y="10"/>
                    </a:lnTo>
                    <a:lnTo>
                      <a:pt x="15" y="11"/>
                    </a:lnTo>
                    <a:lnTo>
                      <a:pt x="16" y="16"/>
                    </a:lnTo>
                    <a:lnTo>
                      <a:pt x="16" y="19"/>
                    </a:lnTo>
                    <a:lnTo>
                      <a:pt x="17" y="22"/>
                    </a:lnTo>
                    <a:lnTo>
                      <a:pt x="17" y="23"/>
                    </a:lnTo>
                    <a:lnTo>
                      <a:pt x="19" y="23"/>
                    </a:lnTo>
                    <a:lnTo>
                      <a:pt x="19" y="23"/>
                    </a:lnTo>
                    <a:lnTo>
                      <a:pt x="20" y="23"/>
                    </a:lnTo>
                    <a:lnTo>
                      <a:pt x="20" y="22"/>
                    </a:lnTo>
                    <a:lnTo>
                      <a:pt x="21" y="20"/>
                    </a:lnTo>
                    <a:lnTo>
                      <a:pt x="21" y="18"/>
                    </a:lnTo>
                    <a:lnTo>
                      <a:pt x="21" y="16"/>
                    </a:lnTo>
                    <a:lnTo>
                      <a:pt x="23" y="15"/>
                    </a:lnTo>
                    <a:lnTo>
                      <a:pt x="23" y="12"/>
                    </a:lnTo>
                    <a:lnTo>
                      <a:pt x="23" y="11"/>
                    </a:lnTo>
                    <a:lnTo>
                      <a:pt x="23" y="10"/>
                    </a:lnTo>
                    <a:lnTo>
                      <a:pt x="23" y="8"/>
                    </a:lnTo>
                    <a:lnTo>
                      <a:pt x="24" y="7"/>
                    </a:lnTo>
                    <a:lnTo>
                      <a:pt x="24" y="6"/>
                    </a:lnTo>
                    <a:lnTo>
                      <a:pt x="24" y="4"/>
                    </a:lnTo>
                    <a:lnTo>
                      <a:pt x="24" y="3"/>
                    </a:lnTo>
                    <a:lnTo>
                      <a:pt x="25" y="3"/>
                    </a:lnTo>
                    <a:lnTo>
                      <a:pt x="25" y="1"/>
                    </a:lnTo>
                    <a:lnTo>
                      <a:pt x="25" y="0"/>
                    </a:lnTo>
                    <a:lnTo>
                      <a:pt x="27" y="0"/>
                    </a:lnTo>
                    <a:lnTo>
                      <a:pt x="28" y="1"/>
                    </a:lnTo>
                    <a:lnTo>
                      <a:pt x="28" y="3"/>
                    </a:lnTo>
                    <a:lnTo>
                      <a:pt x="29" y="4"/>
                    </a:lnTo>
                    <a:lnTo>
                      <a:pt x="29" y="7"/>
                    </a:lnTo>
                    <a:lnTo>
                      <a:pt x="31" y="10"/>
                    </a:lnTo>
                    <a:lnTo>
                      <a:pt x="31" y="12"/>
                    </a:lnTo>
                    <a:lnTo>
                      <a:pt x="31" y="15"/>
                    </a:lnTo>
                    <a:lnTo>
                      <a:pt x="32" y="18"/>
                    </a:lnTo>
                    <a:lnTo>
                      <a:pt x="32" y="19"/>
                    </a:lnTo>
                    <a:lnTo>
                      <a:pt x="33" y="22"/>
                    </a:lnTo>
                    <a:lnTo>
                      <a:pt x="33" y="22"/>
                    </a:lnTo>
                    <a:lnTo>
                      <a:pt x="35" y="23"/>
                    </a:lnTo>
                    <a:lnTo>
                      <a:pt x="35" y="23"/>
                    </a:lnTo>
                    <a:lnTo>
                      <a:pt x="35" y="23"/>
                    </a:lnTo>
                    <a:lnTo>
                      <a:pt x="36" y="22"/>
                    </a:lnTo>
                    <a:lnTo>
                      <a:pt x="36" y="22"/>
                    </a:lnTo>
                    <a:lnTo>
                      <a:pt x="36" y="20"/>
                    </a:lnTo>
                    <a:lnTo>
                      <a:pt x="36" y="20"/>
                    </a:lnTo>
                    <a:lnTo>
                      <a:pt x="37" y="19"/>
                    </a:lnTo>
                    <a:lnTo>
                      <a:pt x="37" y="18"/>
                    </a:lnTo>
                    <a:lnTo>
                      <a:pt x="37" y="18"/>
                    </a:lnTo>
                    <a:lnTo>
                      <a:pt x="37" y="16"/>
                    </a:lnTo>
                    <a:lnTo>
                      <a:pt x="37" y="15"/>
                    </a:lnTo>
                    <a:lnTo>
                      <a:pt x="37" y="14"/>
                    </a:lnTo>
                    <a:lnTo>
                      <a:pt x="39" y="11"/>
                    </a:lnTo>
                    <a:lnTo>
                      <a:pt x="39" y="10"/>
                    </a:lnTo>
                    <a:lnTo>
                      <a:pt x="40" y="6"/>
                    </a:lnTo>
                    <a:lnTo>
                      <a:pt x="40" y="3"/>
                    </a:lnTo>
                    <a:lnTo>
                      <a:pt x="41" y="1"/>
                    </a:lnTo>
                    <a:lnTo>
                      <a:pt x="41" y="0"/>
                    </a:lnTo>
                    <a:lnTo>
                      <a:pt x="43" y="0"/>
                    </a:lnTo>
                    <a:lnTo>
                      <a:pt x="44" y="1"/>
                    </a:lnTo>
                    <a:lnTo>
                      <a:pt x="44" y="3"/>
                    </a:lnTo>
                    <a:lnTo>
                      <a:pt x="45" y="4"/>
                    </a:lnTo>
                    <a:lnTo>
                      <a:pt x="45" y="7"/>
                    </a:lnTo>
                    <a:lnTo>
                      <a:pt x="45" y="10"/>
                    </a:lnTo>
                    <a:lnTo>
                      <a:pt x="47" y="15"/>
                    </a:lnTo>
                    <a:lnTo>
                      <a:pt x="47" y="16"/>
                    </a:lnTo>
                    <a:lnTo>
                      <a:pt x="48" y="18"/>
                    </a:lnTo>
                    <a:lnTo>
                      <a:pt x="48" y="19"/>
                    </a:lnTo>
                    <a:lnTo>
                      <a:pt x="48" y="20"/>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2" name="Freeform 5458"/>
              <p:cNvSpPr>
                <a:spLocks/>
              </p:cNvSpPr>
              <p:nvPr/>
            </p:nvSpPr>
            <p:spPr bwMode="auto">
              <a:xfrm>
                <a:off x="4855" y="3233"/>
                <a:ext cx="25" cy="11"/>
              </a:xfrm>
              <a:custGeom>
                <a:avLst/>
                <a:gdLst>
                  <a:gd name="T0" fmla="*/ 1 w 50"/>
                  <a:gd name="T1" fmla="*/ 22 h 23"/>
                  <a:gd name="T2" fmla="*/ 1 w 50"/>
                  <a:gd name="T3" fmla="*/ 23 h 23"/>
                  <a:gd name="T4" fmla="*/ 3 w 50"/>
                  <a:gd name="T5" fmla="*/ 22 h 23"/>
                  <a:gd name="T6" fmla="*/ 4 w 50"/>
                  <a:gd name="T7" fmla="*/ 20 h 23"/>
                  <a:gd name="T8" fmla="*/ 4 w 50"/>
                  <a:gd name="T9" fmla="*/ 18 h 23"/>
                  <a:gd name="T10" fmla="*/ 7 w 50"/>
                  <a:gd name="T11" fmla="*/ 10 h 23"/>
                  <a:gd name="T12" fmla="*/ 8 w 50"/>
                  <a:gd name="T13" fmla="*/ 4 h 23"/>
                  <a:gd name="T14" fmla="*/ 10 w 50"/>
                  <a:gd name="T15" fmla="*/ 1 h 23"/>
                  <a:gd name="T16" fmla="*/ 11 w 50"/>
                  <a:gd name="T17" fmla="*/ 0 h 23"/>
                  <a:gd name="T18" fmla="*/ 12 w 50"/>
                  <a:gd name="T19" fmla="*/ 3 h 23"/>
                  <a:gd name="T20" fmla="*/ 12 w 50"/>
                  <a:gd name="T21" fmla="*/ 6 h 23"/>
                  <a:gd name="T22" fmla="*/ 14 w 50"/>
                  <a:gd name="T23" fmla="*/ 10 h 23"/>
                  <a:gd name="T24" fmla="*/ 15 w 50"/>
                  <a:gd name="T25" fmla="*/ 12 h 23"/>
                  <a:gd name="T26" fmla="*/ 15 w 50"/>
                  <a:gd name="T27" fmla="*/ 14 h 23"/>
                  <a:gd name="T28" fmla="*/ 16 w 50"/>
                  <a:gd name="T29" fmla="*/ 18 h 23"/>
                  <a:gd name="T30" fmla="*/ 16 w 50"/>
                  <a:gd name="T31" fmla="*/ 19 h 23"/>
                  <a:gd name="T32" fmla="*/ 18 w 50"/>
                  <a:gd name="T33" fmla="*/ 22 h 23"/>
                  <a:gd name="T34" fmla="*/ 19 w 50"/>
                  <a:gd name="T35" fmla="*/ 22 h 23"/>
                  <a:gd name="T36" fmla="*/ 19 w 50"/>
                  <a:gd name="T37" fmla="*/ 20 h 23"/>
                  <a:gd name="T38" fmla="*/ 22 w 50"/>
                  <a:gd name="T39" fmla="*/ 14 h 23"/>
                  <a:gd name="T40" fmla="*/ 23 w 50"/>
                  <a:gd name="T41" fmla="*/ 6 h 23"/>
                  <a:gd name="T42" fmla="*/ 24 w 50"/>
                  <a:gd name="T43" fmla="*/ 3 h 23"/>
                  <a:gd name="T44" fmla="*/ 26 w 50"/>
                  <a:gd name="T45" fmla="*/ 0 h 23"/>
                  <a:gd name="T46" fmla="*/ 27 w 50"/>
                  <a:gd name="T47" fmla="*/ 1 h 23"/>
                  <a:gd name="T48" fmla="*/ 27 w 50"/>
                  <a:gd name="T49" fmla="*/ 3 h 23"/>
                  <a:gd name="T50" fmla="*/ 28 w 50"/>
                  <a:gd name="T51" fmla="*/ 4 h 23"/>
                  <a:gd name="T52" fmla="*/ 28 w 50"/>
                  <a:gd name="T53" fmla="*/ 7 h 23"/>
                  <a:gd name="T54" fmla="*/ 31 w 50"/>
                  <a:gd name="T55" fmla="*/ 12 h 23"/>
                  <a:gd name="T56" fmla="*/ 31 w 50"/>
                  <a:gd name="T57" fmla="*/ 16 h 23"/>
                  <a:gd name="T58" fmla="*/ 34 w 50"/>
                  <a:gd name="T59" fmla="*/ 20 h 23"/>
                  <a:gd name="T60" fmla="*/ 34 w 50"/>
                  <a:gd name="T61" fmla="*/ 22 h 23"/>
                  <a:gd name="T62" fmla="*/ 35 w 50"/>
                  <a:gd name="T63" fmla="*/ 19 h 23"/>
                  <a:gd name="T64" fmla="*/ 36 w 50"/>
                  <a:gd name="T65" fmla="*/ 15 h 23"/>
                  <a:gd name="T66" fmla="*/ 38 w 50"/>
                  <a:gd name="T67" fmla="*/ 10 h 23"/>
                  <a:gd name="T68" fmla="*/ 39 w 50"/>
                  <a:gd name="T69" fmla="*/ 7 h 23"/>
                  <a:gd name="T70" fmla="*/ 40 w 50"/>
                  <a:gd name="T71" fmla="*/ 4 h 23"/>
                  <a:gd name="T72" fmla="*/ 40 w 50"/>
                  <a:gd name="T73" fmla="*/ 3 h 23"/>
                  <a:gd name="T74" fmla="*/ 42 w 50"/>
                  <a:gd name="T75" fmla="*/ 1 h 23"/>
                  <a:gd name="T76" fmla="*/ 42 w 50"/>
                  <a:gd name="T77" fmla="*/ 0 h 23"/>
                  <a:gd name="T78" fmla="*/ 44 w 50"/>
                  <a:gd name="T79" fmla="*/ 3 h 23"/>
                  <a:gd name="T80" fmla="*/ 44 w 50"/>
                  <a:gd name="T81" fmla="*/ 7 h 23"/>
                  <a:gd name="T82" fmla="*/ 46 w 50"/>
                  <a:gd name="T83" fmla="*/ 12 h 23"/>
                  <a:gd name="T84" fmla="*/ 47 w 50"/>
                  <a:gd name="T85" fmla="*/ 16 h 23"/>
                  <a:gd name="T86" fmla="*/ 48 w 50"/>
                  <a:gd name="T87" fmla="*/ 20 h 23"/>
                  <a:gd name="T88" fmla="*/ 50 w 50"/>
                  <a:gd name="T89"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23">
                    <a:moveTo>
                      <a:pt x="0" y="20"/>
                    </a:moveTo>
                    <a:lnTo>
                      <a:pt x="1" y="22"/>
                    </a:lnTo>
                    <a:lnTo>
                      <a:pt x="1" y="22"/>
                    </a:lnTo>
                    <a:lnTo>
                      <a:pt x="1" y="23"/>
                    </a:lnTo>
                    <a:lnTo>
                      <a:pt x="3" y="23"/>
                    </a:lnTo>
                    <a:lnTo>
                      <a:pt x="3" y="22"/>
                    </a:lnTo>
                    <a:lnTo>
                      <a:pt x="4" y="22"/>
                    </a:lnTo>
                    <a:lnTo>
                      <a:pt x="4" y="20"/>
                    </a:lnTo>
                    <a:lnTo>
                      <a:pt x="4" y="19"/>
                    </a:lnTo>
                    <a:lnTo>
                      <a:pt x="4" y="18"/>
                    </a:lnTo>
                    <a:lnTo>
                      <a:pt x="5" y="15"/>
                    </a:lnTo>
                    <a:lnTo>
                      <a:pt x="7" y="10"/>
                    </a:lnTo>
                    <a:lnTo>
                      <a:pt x="7" y="7"/>
                    </a:lnTo>
                    <a:lnTo>
                      <a:pt x="8" y="4"/>
                    </a:lnTo>
                    <a:lnTo>
                      <a:pt x="8" y="3"/>
                    </a:lnTo>
                    <a:lnTo>
                      <a:pt x="10" y="1"/>
                    </a:lnTo>
                    <a:lnTo>
                      <a:pt x="10" y="0"/>
                    </a:lnTo>
                    <a:lnTo>
                      <a:pt x="11" y="0"/>
                    </a:lnTo>
                    <a:lnTo>
                      <a:pt x="12" y="1"/>
                    </a:lnTo>
                    <a:lnTo>
                      <a:pt x="12" y="3"/>
                    </a:lnTo>
                    <a:lnTo>
                      <a:pt x="12" y="4"/>
                    </a:lnTo>
                    <a:lnTo>
                      <a:pt x="12" y="6"/>
                    </a:lnTo>
                    <a:lnTo>
                      <a:pt x="14" y="8"/>
                    </a:lnTo>
                    <a:lnTo>
                      <a:pt x="14" y="10"/>
                    </a:lnTo>
                    <a:lnTo>
                      <a:pt x="14" y="11"/>
                    </a:lnTo>
                    <a:lnTo>
                      <a:pt x="15" y="12"/>
                    </a:lnTo>
                    <a:lnTo>
                      <a:pt x="15" y="14"/>
                    </a:lnTo>
                    <a:lnTo>
                      <a:pt x="15" y="14"/>
                    </a:lnTo>
                    <a:lnTo>
                      <a:pt x="15" y="16"/>
                    </a:lnTo>
                    <a:lnTo>
                      <a:pt x="16" y="18"/>
                    </a:lnTo>
                    <a:lnTo>
                      <a:pt x="16" y="18"/>
                    </a:lnTo>
                    <a:lnTo>
                      <a:pt x="16" y="19"/>
                    </a:lnTo>
                    <a:lnTo>
                      <a:pt x="18" y="20"/>
                    </a:lnTo>
                    <a:lnTo>
                      <a:pt x="18" y="22"/>
                    </a:lnTo>
                    <a:lnTo>
                      <a:pt x="18" y="22"/>
                    </a:lnTo>
                    <a:lnTo>
                      <a:pt x="19" y="22"/>
                    </a:lnTo>
                    <a:lnTo>
                      <a:pt x="19" y="22"/>
                    </a:lnTo>
                    <a:lnTo>
                      <a:pt x="19" y="20"/>
                    </a:lnTo>
                    <a:lnTo>
                      <a:pt x="20" y="18"/>
                    </a:lnTo>
                    <a:lnTo>
                      <a:pt x="22" y="14"/>
                    </a:lnTo>
                    <a:lnTo>
                      <a:pt x="22" y="11"/>
                    </a:lnTo>
                    <a:lnTo>
                      <a:pt x="23" y="6"/>
                    </a:lnTo>
                    <a:lnTo>
                      <a:pt x="24" y="4"/>
                    </a:lnTo>
                    <a:lnTo>
                      <a:pt x="24" y="3"/>
                    </a:lnTo>
                    <a:lnTo>
                      <a:pt x="26" y="1"/>
                    </a:lnTo>
                    <a:lnTo>
                      <a:pt x="26" y="0"/>
                    </a:lnTo>
                    <a:lnTo>
                      <a:pt x="27" y="0"/>
                    </a:lnTo>
                    <a:lnTo>
                      <a:pt x="27" y="1"/>
                    </a:lnTo>
                    <a:lnTo>
                      <a:pt x="27" y="1"/>
                    </a:lnTo>
                    <a:lnTo>
                      <a:pt x="27" y="3"/>
                    </a:lnTo>
                    <a:lnTo>
                      <a:pt x="28" y="3"/>
                    </a:lnTo>
                    <a:lnTo>
                      <a:pt x="28" y="4"/>
                    </a:lnTo>
                    <a:lnTo>
                      <a:pt x="28" y="6"/>
                    </a:lnTo>
                    <a:lnTo>
                      <a:pt x="28" y="7"/>
                    </a:lnTo>
                    <a:lnTo>
                      <a:pt x="30" y="8"/>
                    </a:lnTo>
                    <a:lnTo>
                      <a:pt x="31" y="12"/>
                    </a:lnTo>
                    <a:lnTo>
                      <a:pt x="31" y="15"/>
                    </a:lnTo>
                    <a:lnTo>
                      <a:pt x="31" y="16"/>
                    </a:lnTo>
                    <a:lnTo>
                      <a:pt x="32" y="20"/>
                    </a:lnTo>
                    <a:lnTo>
                      <a:pt x="34" y="20"/>
                    </a:lnTo>
                    <a:lnTo>
                      <a:pt x="34" y="22"/>
                    </a:lnTo>
                    <a:lnTo>
                      <a:pt x="34" y="22"/>
                    </a:lnTo>
                    <a:lnTo>
                      <a:pt x="35" y="20"/>
                    </a:lnTo>
                    <a:lnTo>
                      <a:pt x="35" y="19"/>
                    </a:lnTo>
                    <a:lnTo>
                      <a:pt x="36" y="18"/>
                    </a:lnTo>
                    <a:lnTo>
                      <a:pt x="36" y="15"/>
                    </a:lnTo>
                    <a:lnTo>
                      <a:pt x="38" y="12"/>
                    </a:lnTo>
                    <a:lnTo>
                      <a:pt x="38" y="10"/>
                    </a:lnTo>
                    <a:lnTo>
                      <a:pt x="39" y="8"/>
                    </a:lnTo>
                    <a:lnTo>
                      <a:pt x="39" y="7"/>
                    </a:lnTo>
                    <a:lnTo>
                      <a:pt x="39" y="6"/>
                    </a:lnTo>
                    <a:lnTo>
                      <a:pt x="40" y="4"/>
                    </a:lnTo>
                    <a:lnTo>
                      <a:pt x="40" y="3"/>
                    </a:lnTo>
                    <a:lnTo>
                      <a:pt x="40" y="3"/>
                    </a:lnTo>
                    <a:lnTo>
                      <a:pt x="40" y="1"/>
                    </a:lnTo>
                    <a:lnTo>
                      <a:pt x="42" y="1"/>
                    </a:lnTo>
                    <a:lnTo>
                      <a:pt x="42" y="0"/>
                    </a:lnTo>
                    <a:lnTo>
                      <a:pt x="42" y="0"/>
                    </a:lnTo>
                    <a:lnTo>
                      <a:pt x="43" y="1"/>
                    </a:lnTo>
                    <a:lnTo>
                      <a:pt x="44" y="3"/>
                    </a:lnTo>
                    <a:lnTo>
                      <a:pt x="44" y="4"/>
                    </a:lnTo>
                    <a:lnTo>
                      <a:pt x="44" y="7"/>
                    </a:lnTo>
                    <a:lnTo>
                      <a:pt x="46" y="10"/>
                    </a:lnTo>
                    <a:lnTo>
                      <a:pt x="46" y="12"/>
                    </a:lnTo>
                    <a:lnTo>
                      <a:pt x="47" y="15"/>
                    </a:lnTo>
                    <a:lnTo>
                      <a:pt x="47" y="16"/>
                    </a:lnTo>
                    <a:lnTo>
                      <a:pt x="48" y="18"/>
                    </a:lnTo>
                    <a:lnTo>
                      <a:pt x="48" y="20"/>
                    </a:lnTo>
                    <a:lnTo>
                      <a:pt x="48" y="20"/>
                    </a:lnTo>
                    <a:lnTo>
                      <a:pt x="50" y="20"/>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3" name="Freeform 5459"/>
              <p:cNvSpPr>
                <a:spLocks/>
              </p:cNvSpPr>
              <p:nvPr/>
            </p:nvSpPr>
            <p:spPr bwMode="auto">
              <a:xfrm>
                <a:off x="4880" y="3233"/>
                <a:ext cx="23" cy="10"/>
              </a:xfrm>
              <a:custGeom>
                <a:avLst/>
                <a:gdLst>
                  <a:gd name="T0" fmla="*/ 1 w 46"/>
                  <a:gd name="T1" fmla="*/ 20 h 20"/>
                  <a:gd name="T2" fmla="*/ 2 w 46"/>
                  <a:gd name="T3" fmla="*/ 18 h 20"/>
                  <a:gd name="T4" fmla="*/ 2 w 46"/>
                  <a:gd name="T5" fmla="*/ 15 h 20"/>
                  <a:gd name="T6" fmla="*/ 4 w 46"/>
                  <a:gd name="T7" fmla="*/ 12 h 20"/>
                  <a:gd name="T8" fmla="*/ 4 w 46"/>
                  <a:gd name="T9" fmla="*/ 11 h 20"/>
                  <a:gd name="T10" fmla="*/ 5 w 46"/>
                  <a:gd name="T11" fmla="*/ 8 h 20"/>
                  <a:gd name="T12" fmla="*/ 5 w 46"/>
                  <a:gd name="T13" fmla="*/ 6 h 20"/>
                  <a:gd name="T14" fmla="*/ 6 w 46"/>
                  <a:gd name="T15" fmla="*/ 1 h 20"/>
                  <a:gd name="T16" fmla="*/ 8 w 46"/>
                  <a:gd name="T17" fmla="*/ 0 h 20"/>
                  <a:gd name="T18" fmla="*/ 9 w 46"/>
                  <a:gd name="T19" fmla="*/ 1 h 20"/>
                  <a:gd name="T20" fmla="*/ 10 w 46"/>
                  <a:gd name="T21" fmla="*/ 6 h 20"/>
                  <a:gd name="T22" fmla="*/ 12 w 46"/>
                  <a:gd name="T23" fmla="*/ 10 h 20"/>
                  <a:gd name="T24" fmla="*/ 13 w 46"/>
                  <a:gd name="T25" fmla="*/ 15 h 20"/>
                  <a:gd name="T26" fmla="*/ 14 w 46"/>
                  <a:gd name="T27" fmla="*/ 19 h 20"/>
                  <a:gd name="T28" fmla="*/ 16 w 46"/>
                  <a:gd name="T29" fmla="*/ 20 h 20"/>
                  <a:gd name="T30" fmla="*/ 16 w 46"/>
                  <a:gd name="T31" fmla="*/ 20 h 20"/>
                  <a:gd name="T32" fmla="*/ 17 w 46"/>
                  <a:gd name="T33" fmla="*/ 19 h 20"/>
                  <a:gd name="T34" fmla="*/ 17 w 46"/>
                  <a:gd name="T35" fmla="*/ 18 h 20"/>
                  <a:gd name="T36" fmla="*/ 18 w 46"/>
                  <a:gd name="T37" fmla="*/ 15 h 20"/>
                  <a:gd name="T38" fmla="*/ 20 w 46"/>
                  <a:gd name="T39" fmla="*/ 10 h 20"/>
                  <a:gd name="T40" fmla="*/ 21 w 46"/>
                  <a:gd name="T41" fmla="*/ 6 h 20"/>
                  <a:gd name="T42" fmla="*/ 22 w 46"/>
                  <a:gd name="T43" fmla="*/ 1 h 20"/>
                  <a:gd name="T44" fmla="*/ 24 w 46"/>
                  <a:gd name="T45" fmla="*/ 0 h 20"/>
                  <a:gd name="T46" fmla="*/ 25 w 46"/>
                  <a:gd name="T47" fmla="*/ 3 h 20"/>
                  <a:gd name="T48" fmla="*/ 26 w 46"/>
                  <a:gd name="T49" fmla="*/ 6 h 20"/>
                  <a:gd name="T50" fmla="*/ 28 w 46"/>
                  <a:gd name="T51" fmla="*/ 10 h 20"/>
                  <a:gd name="T52" fmla="*/ 28 w 46"/>
                  <a:gd name="T53" fmla="*/ 12 h 20"/>
                  <a:gd name="T54" fmla="*/ 29 w 46"/>
                  <a:gd name="T55" fmla="*/ 15 h 20"/>
                  <a:gd name="T56" fmla="*/ 29 w 46"/>
                  <a:gd name="T57" fmla="*/ 18 h 20"/>
                  <a:gd name="T58" fmla="*/ 30 w 46"/>
                  <a:gd name="T59" fmla="*/ 19 h 20"/>
                  <a:gd name="T60" fmla="*/ 30 w 46"/>
                  <a:gd name="T61" fmla="*/ 19 h 20"/>
                  <a:gd name="T62" fmla="*/ 32 w 46"/>
                  <a:gd name="T63" fmla="*/ 19 h 20"/>
                  <a:gd name="T64" fmla="*/ 33 w 46"/>
                  <a:gd name="T65" fmla="*/ 18 h 20"/>
                  <a:gd name="T66" fmla="*/ 34 w 46"/>
                  <a:gd name="T67" fmla="*/ 14 h 20"/>
                  <a:gd name="T68" fmla="*/ 36 w 46"/>
                  <a:gd name="T69" fmla="*/ 10 h 20"/>
                  <a:gd name="T70" fmla="*/ 37 w 46"/>
                  <a:gd name="T71" fmla="*/ 4 h 20"/>
                  <a:gd name="T72" fmla="*/ 38 w 46"/>
                  <a:gd name="T73" fmla="*/ 1 h 20"/>
                  <a:gd name="T74" fmla="*/ 40 w 46"/>
                  <a:gd name="T75" fmla="*/ 0 h 20"/>
                  <a:gd name="T76" fmla="*/ 41 w 46"/>
                  <a:gd name="T77" fmla="*/ 1 h 20"/>
                  <a:gd name="T78" fmla="*/ 41 w 46"/>
                  <a:gd name="T79" fmla="*/ 3 h 20"/>
                  <a:gd name="T80" fmla="*/ 42 w 46"/>
                  <a:gd name="T81" fmla="*/ 6 h 20"/>
                  <a:gd name="T82" fmla="*/ 42 w 46"/>
                  <a:gd name="T83" fmla="*/ 8 h 20"/>
                  <a:gd name="T84" fmla="*/ 42 w 46"/>
                  <a:gd name="T85" fmla="*/ 10 h 20"/>
                  <a:gd name="T86" fmla="*/ 44 w 46"/>
                  <a:gd name="T87" fmla="*/ 14 h 20"/>
                  <a:gd name="T88" fmla="*/ 45 w 46"/>
                  <a:gd name="T89" fmla="*/ 16 h 20"/>
                  <a:gd name="T90" fmla="*/ 46 w 46"/>
                  <a:gd name="T9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20">
                    <a:moveTo>
                      <a:pt x="0" y="20"/>
                    </a:moveTo>
                    <a:lnTo>
                      <a:pt x="1" y="20"/>
                    </a:lnTo>
                    <a:lnTo>
                      <a:pt x="1" y="19"/>
                    </a:lnTo>
                    <a:lnTo>
                      <a:pt x="2" y="18"/>
                    </a:lnTo>
                    <a:lnTo>
                      <a:pt x="2" y="16"/>
                    </a:lnTo>
                    <a:lnTo>
                      <a:pt x="2" y="15"/>
                    </a:lnTo>
                    <a:lnTo>
                      <a:pt x="2" y="14"/>
                    </a:lnTo>
                    <a:lnTo>
                      <a:pt x="4" y="12"/>
                    </a:lnTo>
                    <a:lnTo>
                      <a:pt x="4" y="11"/>
                    </a:lnTo>
                    <a:lnTo>
                      <a:pt x="4" y="11"/>
                    </a:lnTo>
                    <a:lnTo>
                      <a:pt x="4" y="10"/>
                    </a:lnTo>
                    <a:lnTo>
                      <a:pt x="5" y="8"/>
                    </a:lnTo>
                    <a:lnTo>
                      <a:pt x="5" y="7"/>
                    </a:lnTo>
                    <a:lnTo>
                      <a:pt x="5" y="6"/>
                    </a:lnTo>
                    <a:lnTo>
                      <a:pt x="5" y="4"/>
                    </a:lnTo>
                    <a:lnTo>
                      <a:pt x="6" y="1"/>
                    </a:lnTo>
                    <a:lnTo>
                      <a:pt x="6" y="1"/>
                    </a:lnTo>
                    <a:lnTo>
                      <a:pt x="8" y="0"/>
                    </a:lnTo>
                    <a:lnTo>
                      <a:pt x="8" y="0"/>
                    </a:lnTo>
                    <a:lnTo>
                      <a:pt x="9" y="1"/>
                    </a:lnTo>
                    <a:lnTo>
                      <a:pt x="10" y="3"/>
                    </a:lnTo>
                    <a:lnTo>
                      <a:pt x="10" y="6"/>
                    </a:lnTo>
                    <a:lnTo>
                      <a:pt x="12" y="8"/>
                    </a:lnTo>
                    <a:lnTo>
                      <a:pt x="12" y="10"/>
                    </a:lnTo>
                    <a:lnTo>
                      <a:pt x="13" y="12"/>
                    </a:lnTo>
                    <a:lnTo>
                      <a:pt x="13" y="15"/>
                    </a:lnTo>
                    <a:lnTo>
                      <a:pt x="13" y="18"/>
                    </a:lnTo>
                    <a:lnTo>
                      <a:pt x="14" y="19"/>
                    </a:lnTo>
                    <a:lnTo>
                      <a:pt x="14" y="20"/>
                    </a:lnTo>
                    <a:lnTo>
                      <a:pt x="16" y="20"/>
                    </a:lnTo>
                    <a:lnTo>
                      <a:pt x="16" y="20"/>
                    </a:lnTo>
                    <a:lnTo>
                      <a:pt x="16" y="20"/>
                    </a:lnTo>
                    <a:lnTo>
                      <a:pt x="17" y="19"/>
                    </a:lnTo>
                    <a:lnTo>
                      <a:pt x="17" y="19"/>
                    </a:lnTo>
                    <a:lnTo>
                      <a:pt x="17" y="18"/>
                    </a:lnTo>
                    <a:lnTo>
                      <a:pt x="17" y="18"/>
                    </a:lnTo>
                    <a:lnTo>
                      <a:pt x="18" y="16"/>
                    </a:lnTo>
                    <a:lnTo>
                      <a:pt x="18" y="15"/>
                    </a:lnTo>
                    <a:lnTo>
                      <a:pt x="20" y="11"/>
                    </a:lnTo>
                    <a:lnTo>
                      <a:pt x="20" y="10"/>
                    </a:lnTo>
                    <a:lnTo>
                      <a:pt x="21" y="7"/>
                    </a:lnTo>
                    <a:lnTo>
                      <a:pt x="21" y="6"/>
                    </a:lnTo>
                    <a:lnTo>
                      <a:pt x="21" y="3"/>
                    </a:lnTo>
                    <a:lnTo>
                      <a:pt x="22" y="1"/>
                    </a:lnTo>
                    <a:lnTo>
                      <a:pt x="22" y="0"/>
                    </a:lnTo>
                    <a:lnTo>
                      <a:pt x="24" y="0"/>
                    </a:lnTo>
                    <a:lnTo>
                      <a:pt x="25" y="1"/>
                    </a:lnTo>
                    <a:lnTo>
                      <a:pt x="25" y="3"/>
                    </a:lnTo>
                    <a:lnTo>
                      <a:pt x="26" y="4"/>
                    </a:lnTo>
                    <a:lnTo>
                      <a:pt x="26" y="6"/>
                    </a:lnTo>
                    <a:lnTo>
                      <a:pt x="26" y="8"/>
                    </a:lnTo>
                    <a:lnTo>
                      <a:pt x="28" y="10"/>
                    </a:lnTo>
                    <a:lnTo>
                      <a:pt x="28" y="11"/>
                    </a:lnTo>
                    <a:lnTo>
                      <a:pt x="28" y="12"/>
                    </a:lnTo>
                    <a:lnTo>
                      <a:pt x="28" y="14"/>
                    </a:lnTo>
                    <a:lnTo>
                      <a:pt x="29" y="15"/>
                    </a:lnTo>
                    <a:lnTo>
                      <a:pt x="29" y="16"/>
                    </a:lnTo>
                    <a:lnTo>
                      <a:pt x="29" y="18"/>
                    </a:lnTo>
                    <a:lnTo>
                      <a:pt x="29" y="18"/>
                    </a:lnTo>
                    <a:lnTo>
                      <a:pt x="30" y="19"/>
                    </a:lnTo>
                    <a:lnTo>
                      <a:pt x="30" y="19"/>
                    </a:lnTo>
                    <a:lnTo>
                      <a:pt x="30" y="19"/>
                    </a:lnTo>
                    <a:lnTo>
                      <a:pt x="32" y="20"/>
                    </a:lnTo>
                    <a:lnTo>
                      <a:pt x="32" y="19"/>
                    </a:lnTo>
                    <a:lnTo>
                      <a:pt x="33" y="19"/>
                    </a:lnTo>
                    <a:lnTo>
                      <a:pt x="33" y="18"/>
                    </a:lnTo>
                    <a:lnTo>
                      <a:pt x="34" y="16"/>
                    </a:lnTo>
                    <a:lnTo>
                      <a:pt x="34" y="14"/>
                    </a:lnTo>
                    <a:lnTo>
                      <a:pt x="36" y="11"/>
                    </a:lnTo>
                    <a:lnTo>
                      <a:pt x="36" y="10"/>
                    </a:lnTo>
                    <a:lnTo>
                      <a:pt x="36" y="7"/>
                    </a:lnTo>
                    <a:lnTo>
                      <a:pt x="37" y="4"/>
                    </a:lnTo>
                    <a:lnTo>
                      <a:pt x="37" y="3"/>
                    </a:lnTo>
                    <a:lnTo>
                      <a:pt x="38" y="1"/>
                    </a:lnTo>
                    <a:lnTo>
                      <a:pt x="38" y="0"/>
                    </a:lnTo>
                    <a:lnTo>
                      <a:pt x="40" y="0"/>
                    </a:lnTo>
                    <a:lnTo>
                      <a:pt x="40" y="1"/>
                    </a:lnTo>
                    <a:lnTo>
                      <a:pt x="41" y="1"/>
                    </a:lnTo>
                    <a:lnTo>
                      <a:pt x="41" y="3"/>
                    </a:lnTo>
                    <a:lnTo>
                      <a:pt x="41" y="3"/>
                    </a:lnTo>
                    <a:lnTo>
                      <a:pt x="42" y="4"/>
                    </a:lnTo>
                    <a:lnTo>
                      <a:pt x="42" y="6"/>
                    </a:lnTo>
                    <a:lnTo>
                      <a:pt x="42" y="7"/>
                    </a:lnTo>
                    <a:lnTo>
                      <a:pt x="42" y="8"/>
                    </a:lnTo>
                    <a:lnTo>
                      <a:pt x="42" y="10"/>
                    </a:lnTo>
                    <a:lnTo>
                      <a:pt x="42" y="10"/>
                    </a:lnTo>
                    <a:lnTo>
                      <a:pt x="44" y="12"/>
                    </a:lnTo>
                    <a:lnTo>
                      <a:pt x="44" y="14"/>
                    </a:lnTo>
                    <a:lnTo>
                      <a:pt x="44" y="15"/>
                    </a:lnTo>
                    <a:lnTo>
                      <a:pt x="45" y="16"/>
                    </a:lnTo>
                    <a:lnTo>
                      <a:pt x="45" y="18"/>
                    </a:lnTo>
                    <a:lnTo>
                      <a:pt x="46" y="19"/>
                    </a:lnTo>
                    <a:lnTo>
                      <a:pt x="46" y="19"/>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4" name="Freeform 5460"/>
              <p:cNvSpPr>
                <a:spLocks/>
              </p:cNvSpPr>
              <p:nvPr/>
            </p:nvSpPr>
            <p:spPr bwMode="auto">
              <a:xfrm>
                <a:off x="4903" y="3233"/>
                <a:ext cx="26" cy="9"/>
              </a:xfrm>
              <a:custGeom>
                <a:avLst/>
                <a:gdLst>
                  <a:gd name="T0" fmla="*/ 2 w 51"/>
                  <a:gd name="T1" fmla="*/ 19 h 19"/>
                  <a:gd name="T2" fmla="*/ 3 w 51"/>
                  <a:gd name="T3" fmla="*/ 18 h 19"/>
                  <a:gd name="T4" fmla="*/ 4 w 51"/>
                  <a:gd name="T5" fmla="*/ 12 h 19"/>
                  <a:gd name="T6" fmla="*/ 6 w 51"/>
                  <a:gd name="T7" fmla="*/ 8 h 19"/>
                  <a:gd name="T8" fmla="*/ 7 w 51"/>
                  <a:gd name="T9" fmla="*/ 4 h 19"/>
                  <a:gd name="T10" fmla="*/ 7 w 51"/>
                  <a:gd name="T11" fmla="*/ 1 h 19"/>
                  <a:gd name="T12" fmla="*/ 8 w 51"/>
                  <a:gd name="T13" fmla="*/ 0 h 19"/>
                  <a:gd name="T14" fmla="*/ 10 w 51"/>
                  <a:gd name="T15" fmla="*/ 1 h 19"/>
                  <a:gd name="T16" fmla="*/ 11 w 51"/>
                  <a:gd name="T17" fmla="*/ 3 h 19"/>
                  <a:gd name="T18" fmla="*/ 11 w 51"/>
                  <a:gd name="T19" fmla="*/ 6 h 19"/>
                  <a:gd name="T20" fmla="*/ 12 w 51"/>
                  <a:gd name="T21" fmla="*/ 10 h 19"/>
                  <a:gd name="T22" fmla="*/ 14 w 51"/>
                  <a:gd name="T23" fmla="*/ 15 h 19"/>
                  <a:gd name="T24" fmla="*/ 15 w 51"/>
                  <a:gd name="T25" fmla="*/ 18 h 19"/>
                  <a:gd name="T26" fmla="*/ 18 w 51"/>
                  <a:gd name="T27" fmla="*/ 19 h 19"/>
                  <a:gd name="T28" fmla="*/ 19 w 51"/>
                  <a:gd name="T29" fmla="*/ 18 h 19"/>
                  <a:gd name="T30" fmla="*/ 19 w 51"/>
                  <a:gd name="T31" fmla="*/ 15 h 19"/>
                  <a:gd name="T32" fmla="*/ 20 w 51"/>
                  <a:gd name="T33" fmla="*/ 11 h 19"/>
                  <a:gd name="T34" fmla="*/ 20 w 51"/>
                  <a:gd name="T35" fmla="*/ 8 h 19"/>
                  <a:gd name="T36" fmla="*/ 22 w 51"/>
                  <a:gd name="T37" fmla="*/ 6 h 19"/>
                  <a:gd name="T38" fmla="*/ 22 w 51"/>
                  <a:gd name="T39" fmla="*/ 4 h 19"/>
                  <a:gd name="T40" fmla="*/ 23 w 51"/>
                  <a:gd name="T41" fmla="*/ 3 h 19"/>
                  <a:gd name="T42" fmla="*/ 23 w 51"/>
                  <a:gd name="T43" fmla="*/ 1 h 19"/>
                  <a:gd name="T44" fmla="*/ 26 w 51"/>
                  <a:gd name="T45" fmla="*/ 0 h 19"/>
                  <a:gd name="T46" fmla="*/ 26 w 51"/>
                  <a:gd name="T47" fmla="*/ 3 h 19"/>
                  <a:gd name="T48" fmla="*/ 27 w 51"/>
                  <a:gd name="T49" fmla="*/ 6 h 19"/>
                  <a:gd name="T50" fmla="*/ 28 w 51"/>
                  <a:gd name="T51" fmla="*/ 10 h 19"/>
                  <a:gd name="T52" fmla="*/ 30 w 51"/>
                  <a:gd name="T53" fmla="*/ 15 h 19"/>
                  <a:gd name="T54" fmla="*/ 31 w 51"/>
                  <a:gd name="T55" fmla="*/ 18 h 19"/>
                  <a:gd name="T56" fmla="*/ 32 w 51"/>
                  <a:gd name="T57" fmla="*/ 19 h 19"/>
                  <a:gd name="T58" fmla="*/ 34 w 51"/>
                  <a:gd name="T59" fmla="*/ 18 h 19"/>
                  <a:gd name="T60" fmla="*/ 34 w 51"/>
                  <a:gd name="T61" fmla="*/ 18 h 19"/>
                  <a:gd name="T62" fmla="*/ 35 w 51"/>
                  <a:gd name="T63" fmla="*/ 15 h 19"/>
                  <a:gd name="T64" fmla="*/ 35 w 51"/>
                  <a:gd name="T65" fmla="*/ 14 h 19"/>
                  <a:gd name="T66" fmla="*/ 36 w 51"/>
                  <a:gd name="T67" fmla="*/ 11 h 19"/>
                  <a:gd name="T68" fmla="*/ 36 w 51"/>
                  <a:gd name="T69" fmla="*/ 8 h 19"/>
                  <a:gd name="T70" fmla="*/ 38 w 51"/>
                  <a:gd name="T71" fmla="*/ 6 h 19"/>
                  <a:gd name="T72" fmla="*/ 39 w 51"/>
                  <a:gd name="T73" fmla="*/ 3 h 19"/>
                  <a:gd name="T74" fmla="*/ 40 w 51"/>
                  <a:gd name="T75" fmla="*/ 0 h 19"/>
                  <a:gd name="T76" fmla="*/ 42 w 51"/>
                  <a:gd name="T77" fmla="*/ 1 h 19"/>
                  <a:gd name="T78" fmla="*/ 43 w 51"/>
                  <a:gd name="T79" fmla="*/ 4 h 19"/>
                  <a:gd name="T80" fmla="*/ 44 w 51"/>
                  <a:gd name="T81" fmla="*/ 10 h 19"/>
                  <a:gd name="T82" fmla="*/ 46 w 51"/>
                  <a:gd name="T83" fmla="*/ 12 h 19"/>
                  <a:gd name="T84" fmla="*/ 46 w 51"/>
                  <a:gd name="T85" fmla="*/ 15 h 19"/>
                  <a:gd name="T86" fmla="*/ 47 w 51"/>
                  <a:gd name="T87" fmla="*/ 18 h 19"/>
                  <a:gd name="T88" fmla="*/ 48 w 51"/>
                  <a:gd name="T89" fmla="*/ 18 h 19"/>
                  <a:gd name="T90" fmla="*/ 48 w 51"/>
                  <a:gd name="T91" fmla="*/ 18 h 19"/>
                  <a:gd name="T92" fmla="*/ 50 w 51"/>
                  <a:gd name="T9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 h="19">
                    <a:moveTo>
                      <a:pt x="0" y="19"/>
                    </a:moveTo>
                    <a:lnTo>
                      <a:pt x="2" y="19"/>
                    </a:lnTo>
                    <a:lnTo>
                      <a:pt x="2" y="19"/>
                    </a:lnTo>
                    <a:lnTo>
                      <a:pt x="3" y="18"/>
                    </a:lnTo>
                    <a:lnTo>
                      <a:pt x="3" y="16"/>
                    </a:lnTo>
                    <a:lnTo>
                      <a:pt x="4" y="12"/>
                    </a:lnTo>
                    <a:lnTo>
                      <a:pt x="4" y="10"/>
                    </a:lnTo>
                    <a:lnTo>
                      <a:pt x="6" y="8"/>
                    </a:lnTo>
                    <a:lnTo>
                      <a:pt x="6" y="6"/>
                    </a:lnTo>
                    <a:lnTo>
                      <a:pt x="7" y="4"/>
                    </a:lnTo>
                    <a:lnTo>
                      <a:pt x="7" y="3"/>
                    </a:lnTo>
                    <a:lnTo>
                      <a:pt x="7" y="1"/>
                    </a:lnTo>
                    <a:lnTo>
                      <a:pt x="8" y="1"/>
                    </a:lnTo>
                    <a:lnTo>
                      <a:pt x="8" y="0"/>
                    </a:lnTo>
                    <a:lnTo>
                      <a:pt x="10" y="0"/>
                    </a:lnTo>
                    <a:lnTo>
                      <a:pt x="10" y="1"/>
                    </a:lnTo>
                    <a:lnTo>
                      <a:pt x="11" y="3"/>
                    </a:lnTo>
                    <a:lnTo>
                      <a:pt x="11" y="3"/>
                    </a:lnTo>
                    <a:lnTo>
                      <a:pt x="11" y="4"/>
                    </a:lnTo>
                    <a:lnTo>
                      <a:pt x="11" y="6"/>
                    </a:lnTo>
                    <a:lnTo>
                      <a:pt x="12" y="8"/>
                    </a:lnTo>
                    <a:lnTo>
                      <a:pt x="12" y="10"/>
                    </a:lnTo>
                    <a:lnTo>
                      <a:pt x="14" y="12"/>
                    </a:lnTo>
                    <a:lnTo>
                      <a:pt x="14" y="15"/>
                    </a:lnTo>
                    <a:lnTo>
                      <a:pt x="15" y="16"/>
                    </a:lnTo>
                    <a:lnTo>
                      <a:pt x="15" y="18"/>
                    </a:lnTo>
                    <a:lnTo>
                      <a:pt x="16" y="19"/>
                    </a:lnTo>
                    <a:lnTo>
                      <a:pt x="18" y="19"/>
                    </a:lnTo>
                    <a:lnTo>
                      <a:pt x="18" y="18"/>
                    </a:lnTo>
                    <a:lnTo>
                      <a:pt x="19" y="18"/>
                    </a:lnTo>
                    <a:lnTo>
                      <a:pt x="19" y="16"/>
                    </a:lnTo>
                    <a:lnTo>
                      <a:pt x="19" y="15"/>
                    </a:lnTo>
                    <a:lnTo>
                      <a:pt x="19" y="12"/>
                    </a:lnTo>
                    <a:lnTo>
                      <a:pt x="20" y="11"/>
                    </a:lnTo>
                    <a:lnTo>
                      <a:pt x="20" y="10"/>
                    </a:lnTo>
                    <a:lnTo>
                      <a:pt x="20" y="8"/>
                    </a:lnTo>
                    <a:lnTo>
                      <a:pt x="22" y="7"/>
                    </a:lnTo>
                    <a:lnTo>
                      <a:pt x="22" y="6"/>
                    </a:lnTo>
                    <a:lnTo>
                      <a:pt x="22" y="6"/>
                    </a:lnTo>
                    <a:lnTo>
                      <a:pt x="22" y="4"/>
                    </a:lnTo>
                    <a:lnTo>
                      <a:pt x="23" y="3"/>
                    </a:lnTo>
                    <a:lnTo>
                      <a:pt x="23" y="3"/>
                    </a:lnTo>
                    <a:lnTo>
                      <a:pt x="23" y="3"/>
                    </a:lnTo>
                    <a:lnTo>
                      <a:pt x="23" y="1"/>
                    </a:lnTo>
                    <a:lnTo>
                      <a:pt x="24" y="0"/>
                    </a:lnTo>
                    <a:lnTo>
                      <a:pt x="26" y="0"/>
                    </a:lnTo>
                    <a:lnTo>
                      <a:pt x="26" y="1"/>
                    </a:lnTo>
                    <a:lnTo>
                      <a:pt x="26" y="3"/>
                    </a:lnTo>
                    <a:lnTo>
                      <a:pt x="27" y="4"/>
                    </a:lnTo>
                    <a:lnTo>
                      <a:pt x="27" y="6"/>
                    </a:lnTo>
                    <a:lnTo>
                      <a:pt x="28" y="8"/>
                    </a:lnTo>
                    <a:lnTo>
                      <a:pt x="28" y="10"/>
                    </a:lnTo>
                    <a:lnTo>
                      <a:pt x="30" y="12"/>
                    </a:lnTo>
                    <a:lnTo>
                      <a:pt x="30" y="15"/>
                    </a:lnTo>
                    <a:lnTo>
                      <a:pt x="31" y="16"/>
                    </a:lnTo>
                    <a:lnTo>
                      <a:pt x="31" y="18"/>
                    </a:lnTo>
                    <a:lnTo>
                      <a:pt x="32" y="18"/>
                    </a:lnTo>
                    <a:lnTo>
                      <a:pt x="32" y="19"/>
                    </a:lnTo>
                    <a:lnTo>
                      <a:pt x="34" y="19"/>
                    </a:lnTo>
                    <a:lnTo>
                      <a:pt x="34" y="18"/>
                    </a:lnTo>
                    <a:lnTo>
                      <a:pt x="34" y="18"/>
                    </a:lnTo>
                    <a:lnTo>
                      <a:pt x="34" y="18"/>
                    </a:lnTo>
                    <a:lnTo>
                      <a:pt x="34" y="16"/>
                    </a:lnTo>
                    <a:lnTo>
                      <a:pt x="35" y="15"/>
                    </a:lnTo>
                    <a:lnTo>
                      <a:pt x="35" y="14"/>
                    </a:lnTo>
                    <a:lnTo>
                      <a:pt x="35" y="14"/>
                    </a:lnTo>
                    <a:lnTo>
                      <a:pt x="35" y="12"/>
                    </a:lnTo>
                    <a:lnTo>
                      <a:pt x="36" y="11"/>
                    </a:lnTo>
                    <a:lnTo>
                      <a:pt x="36" y="10"/>
                    </a:lnTo>
                    <a:lnTo>
                      <a:pt x="36" y="8"/>
                    </a:lnTo>
                    <a:lnTo>
                      <a:pt x="38" y="7"/>
                    </a:lnTo>
                    <a:lnTo>
                      <a:pt x="38" y="6"/>
                    </a:lnTo>
                    <a:lnTo>
                      <a:pt x="38" y="3"/>
                    </a:lnTo>
                    <a:lnTo>
                      <a:pt x="39" y="3"/>
                    </a:lnTo>
                    <a:lnTo>
                      <a:pt x="39" y="1"/>
                    </a:lnTo>
                    <a:lnTo>
                      <a:pt x="40" y="0"/>
                    </a:lnTo>
                    <a:lnTo>
                      <a:pt x="40" y="0"/>
                    </a:lnTo>
                    <a:lnTo>
                      <a:pt x="42" y="1"/>
                    </a:lnTo>
                    <a:lnTo>
                      <a:pt x="42" y="3"/>
                    </a:lnTo>
                    <a:lnTo>
                      <a:pt x="43" y="4"/>
                    </a:lnTo>
                    <a:lnTo>
                      <a:pt x="43" y="7"/>
                    </a:lnTo>
                    <a:lnTo>
                      <a:pt x="44" y="10"/>
                    </a:lnTo>
                    <a:lnTo>
                      <a:pt x="44" y="11"/>
                    </a:lnTo>
                    <a:lnTo>
                      <a:pt x="46" y="12"/>
                    </a:lnTo>
                    <a:lnTo>
                      <a:pt x="46" y="14"/>
                    </a:lnTo>
                    <a:lnTo>
                      <a:pt x="46" y="15"/>
                    </a:lnTo>
                    <a:lnTo>
                      <a:pt x="47" y="16"/>
                    </a:lnTo>
                    <a:lnTo>
                      <a:pt x="47" y="18"/>
                    </a:lnTo>
                    <a:lnTo>
                      <a:pt x="47" y="18"/>
                    </a:lnTo>
                    <a:lnTo>
                      <a:pt x="48" y="18"/>
                    </a:lnTo>
                    <a:lnTo>
                      <a:pt x="48" y="18"/>
                    </a:lnTo>
                    <a:lnTo>
                      <a:pt x="48" y="18"/>
                    </a:lnTo>
                    <a:lnTo>
                      <a:pt x="50" y="18"/>
                    </a:lnTo>
                    <a:lnTo>
                      <a:pt x="50" y="16"/>
                    </a:lnTo>
                    <a:lnTo>
                      <a:pt x="51" y="15"/>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5" name="Freeform 5461"/>
              <p:cNvSpPr>
                <a:spLocks/>
              </p:cNvSpPr>
              <p:nvPr/>
            </p:nvSpPr>
            <p:spPr bwMode="auto">
              <a:xfrm>
                <a:off x="4929" y="3233"/>
                <a:ext cx="24" cy="9"/>
              </a:xfrm>
              <a:custGeom>
                <a:avLst/>
                <a:gdLst>
                  <a:gd name="T0" fmla="*/ 0 w 48"/>
                  <a:gd name="T1" fmla="*/ 14 h 18"/>
                  <a:gd name="T2" fmla="*/ 1 w 48"/>
                  <a:gd name="T3" fmla="*/ 10 h 18"/>
                  <a:gd name="T4" fmla="*/ 3 w 48"/>
                  <a:gd name="T5" fmla="*/ 3 h 18"/>
                  <a:gd name="T6" fmla="*/ 4 w 48"/>
                  <a:gd name="T7" fmla="*/ 0 h 18"/>
                  <a:gd name="T8" fmla="*/ 7 w 48"/>
                  <a:gd name="T9" fmla="*/ 1 h 18"/>
                  <a:gd name="T10" fmla="*/ 8 w 48"/>
                  <a:gd name="T11" fmla="*/ 4 h 18"/>
                  <a:gd name="T12" fmla="*/ 8 w 48"/>
                  <a:gd name="T13" fmla="*/ 7 h 18"/>
                  <a:gd name="T14" fmla="*/ 9 w 48"/>
                  <a:gd name="T15" fmla="*/ 10 h 18"/>
                  <a:gd name="T16" fmla="*/ 9 w 48"/>
                  <a:gd name="T17" fmla="*/ 12 h 18"/>
                  <a:gd name="T18" fmla="*/ 11 w 48"/>
                  <a:gd name="T19" fmla="*/ 14 h 18"/>
                  <a:gd name="T20" fmla="*/ 11 w 48"/>
                  <a:gd name="T21" fmla="*/ 16 h 18"/>
                  <a:gd name="T22" fmla="*/ 12 w 48"/>
                  <a:gd name="T23" fmla="*/ 18 h 18"/>
                  <a:gd name="T24" fmla="*/ 13 w 48"/>
                  <a:gd name="T25" fmla="*/ 18 h 18"/>
                  <a:gd name="T26" fmla="*/ 13 w 48"/>
                  <a:gd name="T27" fmla="*/ 18 h 18"/>
                  <a:gd name="T28" fmla="*/ 16 w 48"/>
                  <a:gd name="T29" fmla="*/ 12 h 18"/>
                  <a:gd name="T30" fmla="*/ 17 w 48"/>
                  <a:gd name="T31" fmla="*/ 8 h 18"/>
                  <a:gd name="T32" fmla="*/ 19 w 48"/>
                  <a:gd name="T33" fmla="*/ 4 h 18"/>
                  <a:gd name="T34" fmla="*/ 20 w 48"/>
                  <a:gd name="T35" fmla="*/ 1 h 18"/>
                  <a:gd name="T36" fmla="*/ 21 w 48"/>
                  <a:gd name="T37" fmla="*/ 0 h 18"/>
                  <a:gd name="T38" fmla="*/ 23 w 48"/>
                  <a:gd name="T39" fmla="*/ 1 h 18"/>
                  <a:gd name="T40" fmla="*/ 23 w 48"/>
                  <a:gd name="T41" fmla="*/ 3 h 18"/>
                  <a:gd name="T42" fmla="*/ 24 w 48"/>
                  <a:gd name="T43" fmla="*/ 4 h 18"/>
                  <a:gd name="T44" fmla="*/ 24 w 48"/>
                  <a:gd name="T45" fmla="*/ 7 h 18"/>
                  <a:gd name="T46" fmla="*/ 25 w 48"/>
                  <a:gd name="T47" fmla="*/ 10 h 18"/>
                  <a:gd name="T48" fmla="*/ 27 w 48"/>
                  <a:gd name="T49" fmla="*/ 15 h 18"/>
                  <a:gd name="T50" fmla="*/ 27 w 48"/>
                  <a:gd name="T51" fmla="*/ 18 h 18"/>
                  <a:gd name="T52" fmla="*/ 29 w 48"/>
                  <a:gd name="T53" fmla="*/ 18 h 18"/>
                  <a:gd name="T54" fmla="*/ 31 w 48"/>
                  <a:gd name="T55" fmla="*/ 15 h 18"/>
                  <a:gd name="T56" fmla="*/ 32 w 48"/>
                  <a:gd name="T57" fmla="*/ 10 h 18"/>
                  <a:gd name="T58" fmla="*/ 33 w 48"/>
                  <a:gd name="T59" fmla="*/ 7 h 18"/>
                  <a:gd name="T60" fmla="*/ 33 w 48"/>
                  <a:gd name="T61" fmla="*/ 4 h 18"/>
                  <a:gd name="T62" fmla="*/ 35 w 48"/>
                  <a:gd name="T63" fmla="*/ 3 h 18"/>
                  <a:gd name="T64" fmla="*/ 35 w 48"/>
                  <a:gd name="T65" fmla="*/ 1 h 18"/>
                  <a:gd name="T66" fmla="*/ 36 w 48"/>
                  <a:gd name="T67" fmla="*/ 0 h 18"/>
                  <a:gd name="T68" fmla="*/ 37 w 48"/>
                  <a:gd name="T69" fmla="*/ 1 h 18"/>
                  <a:gd name="T70" fmla="*/ 39 w 48"/>
                  <a:gd name="T71" fmla="*/ 3 h 18"/>
                  <a:gd name="T72" fmla="*/ 40 w 48"/>
                  <a:gd name="T73" fmla="*/ 7 h 18"/>
                  <a:gd name="T74" fmla="*/ 41 w 48"/>
                  <a:gd name="T75" fmla="*/ 11 h 18"/>
                  <a:gd name="T76" fmla="*/ 43 w 48"/>
                  <a:gd name="T77" fmla="*/ 15 h 18"/>
                  <a:gd name="T78" fmla="*/ 44 w 48"/>
                  <a:gd name="T79" fmla="*/ 18 h 18"/>
                  <a:gd name="T80" fmla="*/ 46 w 48"/>
                  <a:gd name="T81" fmla="*/ 18 h 18"/>
                  <a:gd name="T82" fmla="*/ 46 w 48"/>
                  <a:gd name="T83" fmla="*/ 16 h 18"/>
                  <a:gd name="T84" fmla="*/ 47 w 48"/>
                  <a:gd name="T85" fmla="*/ 14 h 18"/>
                  <a:gd name="T86" fmla="*/ 48 w 48"/>
                  <a:gd name="T87" fmla="*/ 12 h 18"/>
                  <a:gd name="T88" fmla="*/ 48 w 48"/>
                  <a:gd name="T8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18">
                    <a:moveTo>
                      <a:pt x="0" y="15"/>
                    </a:moveTo>
                    <a:lnTo>
                      <a:pt x="0" y="14"/>
                    </a:lnTo>
                    <a:lnTo>
                      <a:pt x="0" y="11"/>
                    </a:lnTo>
                    <a:lnTo>
                      <a:pt x="1" y="10"/>
                    </a:lnTo>
                    <a:lnTo>
                      <a:pt x="3" y="6"/>
                    </a:lnTo>
                    <a:lnTo>
                      <a:pt x="3" y="3"/>
                    </a:lnTo>
                    <a:lnTo>
                      <a:pt x="4" y="1"/>
                    </a:lnTo>
                    <a:lnTo>
                      <a:pt x="4" y="0"/>
                    </a:lnTo>
                    <a:lnTo>
                      <a:pt x="5" y="0"/>
                    </a:lnTo>
                    <a:lnTo>
                      <a:pt x="7" y="1"/>
                    </a:lnTo>
                    <a:lnTo>
                      <a:pt x="7" y="3"/>
                    </a:lnTo>
                    <a:lnTo>
                      <a:pt x="8" y="4"/>
                    </a:lnTo>
                    <a:lnTo>
                      <a:pt x="8" y="6"/>
                    </a:lnTo>
                    <a:lnTo>
                      <a:pt x="8" y="7"/>
                    </a:lnTo>
                    <a:lnTo>
                      <a:pt x="9" y="8"/>
                    </a:lnTo>
                    <a:lnTo>
                      <a:pt x="9" y="10"/>
                    </a:lnTo>
                    <a:lnTo>
                      <a:pt x="9" y="10"/>
                    </a:lnTo>
                    <a:lnTo>
                      <a:pt x="9" y="12"/>
                    </a:lnTo>
                    <a:lnTo>
                      <a:pt x="11" y="12"/>
                    </a:lnTo>
                    <a:lnTo>
                      <a:pt x="11" y="14"/>
                    </a:lnTo>
                    <a:lnTo>
                      <a:pt x="11" y="15"/>
                    </a:lnTo>
                    <a:lnTo>
                      <a:pt x="11" y="16"/>
                    </a:lnTo>
                    <a:lnTo>
                      <a:pt x="12" y="16"/>
                    </a:lnTo>
                    <a:lnTo>
                      <a:pt x="12" y="18"/>
                    </a:lnTo>
                    <a:lnTo>
                      <a:pt x="12" y="18"/>
                    </a:lnTo>
                    <a:lnTo>
                      <a:pt x="13" y="18"/>
                    </a:lnTo>
                    <a:lnTo>
                      <a:pt x="13" y="18"/>
                    </a:lnTo>
                    <a:lnTo>
                      <a:pt x="13" y="18"/>
                    </a:lnTo>
                    <a:lnTo>
                      <a:pt x="15" y="16"/>
                    </a:lnTo>
                    <a:lnTo>
                      <a:pt x="16" y="12"/>
                    </a:lnTo>
                    <a:lnTo>
                      <a:pt x="16" y="11"/>
                    </a:lnTo>
                    <a:lnTo>
                      <a:pt x="17" y="8"/>
                    </a:lnTo>
                    <a:lnTo>
                      <a:pt x="17" y="7"/>
                    </a:lnTo>
                    <a:lnTo>
                      <a:pt x="19" y="4"/>
                    </a:lnTo>
                    <a:lnTo>
                      <a:pt x="19" y="1"/>
                    </a:lnTo>
                    <a:lnTo>
                      <a:pt x="20" y="1"/>
                    </a:lnTo>
                    <a:lnTo>
                      <a:pt x="20" y="0"/>
                    </a:lnTo>
                    <a:lnTo>
                      <a:pt x="21" y="0"/>
                    </a:lnTo>
                    <a:lnTo>
                      <a:pt x="21" y="1"/>
                    </a:lnTo>
                    <a:lnTo>
                      <a:pt x="23" y="1"/>
                    </a:lnTo>
                    <a:lnTo>
                      <a:pt x="23" y="3"/>
                    </a:lnTo>
                    <a:lnTo>
                      <a:pt x="23" y="3"/>
                    </a:lnTo>
                    <a:lnTo>
                      <a:pt x="23" y="3"/>
                    </a:lnTo>
                    <a:lnTo>
                      <a:pt x="24" y="4"/>
                    </a:lnTo>
                    <a:lnTo>
                      <a:pt x="24" y="6"/>
                    </a:lnTo>
                    <a:lnTo>
                      <a:pt x="24" y="7"/>
                    </a:lnTo>
                    <a:lnTo>
                      <a:pt x="24" y="8"/>
                    </a:lnTo>
                    <a:lnTo>
                      <a:pt x="25" y="10"/>
                    </a:lnTo>
                    <a:lnTo>
                      <a:pt x="25" y="11"/>
                    </a:lnTo>
                    <a:lnTo>
                      <a:pt x="27" y="15"/>
                    </a:lnTo>
                    <a:lnTo>
                      <a:pt x="27" y="16"/>
                    </a:lnTo>
                    <a:lnTo>
                      <a:pt x="27" y="18"/>
                    </a:lnTo>
                    <a:lnTo>
                      <a:pt x="28" y="18"/>
                    </a:lnTo>
                    <a:lnTo>
                      <a:pt x="29" y="18"/>
                    </a:lnTo>
                    <a:lnTo>
                      <a:pt x="31" y="16"/>
                    </a:lnTo>
                    <a:lnTo>
                      <a:pt x="31" y="15"/>
                    </a:lnTo>
                    <a:lnTo>
                      <a:pt x="31" y="14"/>
                    </a:lnTo>
                    <a:lnTo>
                      <a:pt x="32" y="10"/>
                    </a:lnTo>
                    <a:lnTo>
                      <a:pt x="33" y="8"/>
                    </a:lnTo>
                    <a:lnTo>
                      <a:pt x="33" y="7"/>
                    </a:lnTo>
                    <a:lnTo>
                      <a:pt x="33" y="6"/>
                    </a:lnTo>
                    <a:lnTo>
                      <a:pt x="33" y="4"/>
                    </a:lnTo>
                    <a:lnTo>
                      <a:pt x="35" y="3"/>
                    </a:lnTo>
                    <a:lnTo>
                      <a:pt x="35" y="3"/>
                    </a:lnTo>
                    <a:lnTo>
                      <a:pt x="35" y="1"/>
                    </a:lnTo>
                    <a:lnTo>
                      <a:pt x="35" y="1"/>
                    </a:lnTo>
                    <a:lnTo>
                      <a:pt x="36" y="1"/>
                    </a:lnTo>
                    <a:lnTo>
                      <a:pt x="36" y="0"/>
                    </a:lnTo>
                    <a:lnTo>
                      <a:pt x="37" y="0"/>
                    </a:lnTo>
                    <a:lnTo>
                      <a:pt x="37" y="1"/>
                    </a:lnTo>
                    <a:lnTo>
                      <a:pt x="39" y="3"/>
                    </a:lnTo>
                    <a:lnTo>
                      <a:pt x="39" y="3"/>
                    </a:lnTo>
                    <a:lnTo>
                      <a:pt x="40" y="4"/>
                    </a:lnTo>
                    <a:lnTo>
                      <a:pt x="40" y="7"/>
                    </a:lnTo>
                    <a:lnTo>
                      <a:pt x="41" y="10"/>
                    </a:lnTo>
                    <a:lnTo>
                      <a:pt x="41" y="11"/>
                    </a:lnTo>
                    <a:lnTo>
                      <a:pt x="41" y="12"/>
                    </a:lnTo>
                    <a:lnTo>
                      <a:pt x="43" y="15"/>
                    </a:lnTo>
                    <a:lnTo>
                      <a:pt x="43" y="16"/>
                    </a:lnTo>
                    <a:lnTo>
                      <a:pt x="44" y="18"/>
                    </a:lnTo>
                    <a:lnTo>
                      <a:pt x="44" y="18"/>
                    </a:lnTo>
                    <a:lnTo>
                      <a:pt x="46" y="18"/>
                    </a:lnTo>
                    <a:lnTo>
                      <a:pt x="46" y="18"/>
                    </a:lnTo>
                    <a:lnTo>
                      <a:pt x="46" y="16"/>
                    </a:lnTo>
                    <a:lnTo>
                      <a:pt x="47" y="15"/>
                    </a:lnTo>
                    <a:lnTo>
                      <a:pt x="47" y="14"/>
                    </a:lnTo>
                    <a:lnTo>
                      <a:pt x="47" y="14"/>
                    </a:lnTo>
                    <a:lnTo>
                      <a:pt x="48" y="12"/>
                    </a:lnTo>
                    <a:lnTo>
                      <a:pt x="48" y="11"/>
                    </a:lnTo>
                    <a:lnTo>
                      <a:pt x="48" y="10"/>
                    </a:lnTo>
                    <a:lnTo>
                      <a:pt x="48" y="10"/>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6" name="Freeform 5462"/>
              <p:cNvSpPr>
                <a:spLocks/>
              </p:cNvSpPr>
              <p:nvPr/>
            </p:nvSpPr>
            <p:spPr bwMode="auto">
              <a:xfrm>
                <a:off x="4953" y="3233"/>
                <a:ext cx="24" cy="9"/>
              </a:xfrm>
              <a:custGeom>
                <a:avLst/>
                <a:gdLst>
                  <a:gd name="T0" fmla="*/ 0 w 50"/>
                  <a:gd name="T1" fmla="*/ 7 h 18"/>
                  <a:gd name="T2" fmla="*/ 2 w 50"/>
                  <a:gd name="T3" fmla="*/ 6 h 18"/>
                  <a:gd name="T4" fmla="*/ 2 w 50"/>
                  <a:gd name="T5" fmla="*/ 3 h 18"/>
                  <a:gd name="T6" fmla="*/ 3 w 50"/>
                  <a:gd name="T7" fmla="*/ 1 h 18"/>
                  <a:gd name="T8" fmla="*/ 6 w 50"/>
                  <a:gd name="T9" fmla="*/ 0 h 18"/>
                  <a:gd name="T10" fmla="*/ 7 w 50"/>
                  <a:gd name="T11" fmla="*/ 3 h 18"/>
                  <a:gd name="T12" fmla="*/ 8 w 50"/>
                  <a:gd name="T13" fmla="*/ 7 h 18"/>
                  <a:gd name="T14" fmla="*/ 10 w 50"/>
                  <a:gd name="T15" fmla="*/ 14 h 18"/>
                  <a:gd name="T16" fmla="*/ 11 w 50"/>
                  <a:gd name="T17" fmla="*/ 16 h 18"/>
                  <a:gd name="T18" fmla="*/ 12 w 50"/>
                  <a:gd name="T19" fmla="*/ 18 h 18"/>
                  <a:gd name="T20" fmla="*/ 14 w 50"/>
                  <a:gd name="T21" fmla="*/ 16 h 18"/>
                  <a:gd name="T22" fmla="*/ 14 w 50"/>
                  <a:gd name="T23" fmla="*/ 16 h 18"/>
                  <a:gd name="T24" fmla="*/ 15 w 50"/>
                  <a:gd name="T25" fmla="*/ 15 h 18"/>
                  <a:gd name="T26" fmla="*/ 15 w 50"/>
                  <a:gd name="T27" fmla="*/ 12 h 18"/>
                  <a:gd name="T28" fmla="*/ 16 w 50"/>
                  <a:gd name="T29" fmla="*/ 10 h 18"/>
                  <a:gd name="T30" fmla="*/ 18 w 50"/>
                  <a:gd name="T31" fmla="*/ 6 h 18"/>
                  <a:gd name="T32" fmla="*/ 19 w 50"/>
                  <a:gd name="T33" fmla="*/ 1 h 18"/>
                  <a:gd name="T34" fmla="*/ 20 w 50"/>
                  <a:gd name="T35" fmla="*/ 0 h 18"/>
                  <a:gd name="T36" fmla="*/ 22 w 50"/>
                  <a:gd name="T37" fmla="*/ 1 h 18"/>
                  <a:gd name="T38" fmla="*/ 23 w 50"/>
                  <a:gd name="T39" fmla="*/ 6 h 18"/>
                  <a:gd name="T40" fmla="*/ 24 w 50"/>
                  <a:gd name="T41" fmla="*/ 10 h 18"/>
                  <a:gd name="T42" fmla="*/ 26 w 50"/>
                  <a:gd name="T43" fmla="*/ 11 h 18"/>
                  <a:gd name="T44" fmla="*/ 26 w 50"/>
                  <a:gd name="T45" fmla="*/ 14 h 18"/>
                  <a:gd name="T46" fmla="*/ 27 w 50"/>
                  <a:gd name="T47" fmla="*/ 15 h 18"/>
                  <a:gd name="T48" fmla="*/ 27 w 50"/>
                  <a:gd name="T49" fmla="*/ 16 h 18"/>
                  <a:gd name="T50" fmla="*/ 28 w 50"/>
                  <a:gd name="T51" fmla="*/ 18 h 18"/>
                  <a:gd name="T52" fmla="*/ 30 w 50"/>
                  <a:gd name="T53" fmla="*/ 16 h 18"/>
                  <a:gd name="T54" fmla="*/ 30 w 50"/>
                  <a:gd name="T55" fmla="*/ 15 h 18"/>
                  <a:gd name="T56" fmla="*/ 32 w 50"/>
                  <a:gd name="T57" fmla="*/ 10 h 18"/>
                  <a:gd name="T58" fmla="*/ 34 w 50"/>
                  <a:gd name="T59" fmla="*/ 3 h 18"/>
                  <a:gd name="T60" fmla="*/ 35 w 50"/>
                  <a:gd name="T61" fmla="*/ 1 h 18"/>
                  <a:gd name="T62" fmla="*/ 36 w 50"/>
                  <a:gd name="T63" fmla="*/ 0 h 18"/>
                  <a:gd name="T64" fmla="*/ 38 w 50"/>
                  <a:gd name="T65" fmla="*/ 1 h 18"/>
                  <a:gd name="T66" fmla="*/ 38 w 50"/>
                  <a:gd name="T67" fmla="*/ 3 h 18"/>
                  <a:gd name="T68" fmla="*/ 39 w 50"/>
                  <a:gd name="T69" fmla="*/ 4 h 18"/>
                  <a:gd name="T70" fmla="*/ 39 w 50"/>
                  <a:gd name="T71" fmla="*/ 6 h 18"/>
                  <a:gd name="T72" fmla="*/ 40 w 50"/>
                  <a:gd name="T73" fmla="*/ 8 h 18"/>
                  <a:gd name="T74" fmla="*/ 40 w 50"/>
                  <a:gd name="T75" fmla="*/ 10 h 18"/>
                  <a:gd name="T76" fmla="*/ 42 w 50"/>
                  <a:gd name="T77" fmla="*/ 12 h 18"/>
                  <a:gd name="T78" fmla="*/ 42 w 50"/>
                  <a:gd name="T79" fmla="*/ 15 h 18"/>
                  <a:gd name="T80" fmla="*/ 43 w 50"/>
                  <a:gd name="T81" fmla="*/ 16 h 18"/>
                  <a:gd name="T82" fmla="*/ 44 w 50"/>
                  <a:gd name="T83" fmla="*/ 16 h 18"/>
                  <a:gd name="T84" fmla="*/ 46 w 50"/>
                  <a:gd name="T85" fmla="*/ 14 h 18"/>
                  <a:gd name="T86" fmla="*/ 47 w 50"/>
                  <a:gd name="T87" fmla="*/ 10 h 18"/>
                  <a:gd name="T88" fmla="*/ 50 w 50"/>
                  <a:gd name="T8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18">
                    <a:moveTo>
                      <a:pt x="0" y="10"/>
                    </a:moveTo>
                    <a:lnTo>
                      <a:pt x="0" y="7"/>
                    </a:lnTo>
                    <a:lnTo>
                      <a:pt x="2" y="7"/>
                    </a:lnTo>
                    <a:lnTo>
                      <a:pt x="2" y="6"/>
                    </a:lnTo>
                    <a:lnTo>
                      <a:pt x="2" y="4"/>
                    </a:lnTo>
                    <a:lnTo>
                      <a:pt x="2" y="3"/>
                    </a:lnTo>
                    <a:lnTo>
                      <a:pt x="3" y="3"/>
                    </a:lnTo>
                    <a:lnTo>
                      <a:pt x="3" y="1"/>
                    </a:lnTo>
                    <a:lnTo>
                      <a:pt x="4" y="0"/>
                    </a:lnTo>
                    <a:lnTo>
                      <a:pt x="6" y="0"/>
                    </a:lnTo>
                    <a:lnTo>
                      <a:pt x="6" y="1"/>
                    </a:lnTo>
                    <a:lnTo>
                      <a:pt x="7" y="3"/>
                    </a:lnTo>
                    <a:lnTo>
                      <a:pt x="7" y="3"/>
                    </a:lnTo>
                    <a:lnTo>
                      <a:pt x="8" y="7"/>
                    </a:lnTo>
                    <a:lnTo>
                      <a:pt x="8" y="10"/>
                    </a:lnTo>
                    <a:lnTo>
                      <a:pt x="10" y="14"/>
                    </a:lnTo>
                    <a:lnTo>
                      <a:pt x="11" y="15"/>
                    </a:lnTo>
                    <a:lnTo>
                      <a:pt x="11" y="16"/>
                    </a:lnTo>
                    <a:lnTo>
                      <a:pt x="11" y="16"/>
                    </a:lnTo>
                    <a:lnTo>
                      <a:pt x="12" y="18"/>
                    </a:lnTo>
                    <a:lnTo>
                      <a:pt x="14" y="18"/>
                    </a:lnTo>
                    <a:lnTo>
                      <a:pt x="14" y="16"/>
                    </a:lnTo>
                    <a:lnTo>
                      <a:pt x="14" y="16"/>
                    </a:lnTo>
                    <a:lnTo>
                      <a:pt x="14" y="16"/>
                    </a:lnTo>
                    <a:lnTo>
                      <a:pt x="15" y="15"/>
                    </a:lnTo>
                    <a:lnTo>
                      <a:pt x="15" y="15"/>
                    </a:lnTo>
                    <a:lnTo>
                      <a:pt x="15" y="14"/>
                    </a:lnTo>
                    <a:lnTo>
                      <a:pt x="15" y="12"/>
                    </a:lnTo>
                    <a:lnTo>
                      <a:pt x="15" y="11"/>
                    </a:lnTo>
                    <a:lnTo>
                      <a:pt x="16" y="10"/>
                    </a:lnTo>
                    <a:lnTo>
                      <a:pt x="16" y="8"/>
                    </a:lnTo>
                    <a:lnTo>
                      <a:pt x="18" y="6"/>
                    </a:lnTo>
                    <a:lnTo>
                      <a:pt x="18" y="4"/>
                    </a:lnTo>
                    <a:lnTo>
                      <a:pt x="19" y="1"/>
                    </a:lnTo>
                    <a:lnTo>
                      <a:pt x="20" y="1"/>
                    </a:lnTo>
                    <a:lnTo>
                      <a:pt x="20" y="0"/>
                    </a:lnTo>
                    <a:lnTo>
                      <a:pt x="22" y="1"/>
                    </a:lnTo>
                    <a:lnTo>
                      <a:pt x="22" y="1"/>
                    </a:lnTo>
                    <a:lnTo>
                      <a:pt x="23" y="4"/>
                    </a:lnTo>
                    <a:lnTo>
                      <a:pt x="23" y="6"/>
                    </a:lnTo>
                    <a:lnTo>
                      <a:pt x="24" y="7"/>
                    </a:lnTo>
                    <a:lnTo>
                      <a:pt x="24" y="10"/>
                    </a:lnTo>
                    <a:lnTo>
                      <a:pt x="24" y="10"/>
                    </a:lnTo>
                    <a:lnTo>
                      <a:pt x="26" y="11"/>
                    </a:lnTo>
                    <a:lnTo>
                      <a:pt x="26" y="12"/>
                    </a:lnTo>
                    <a:lnTo>
                      <a:pt x="26" y="14"/>
                    </a:lnTo>
                    <a:lnTo>
                      <a:pt x="26" y="15"/>
                    </a:lnTo>
                    <a:lnTo>
                      <a:pt x="27" y="15"/>
                    </a:lnTo>
                    <a:lnTo>
                      <a:pt x="27" y="16"/>
                    </a:lnTo>
                    <a:lnTo>
                      <a:pt x="27" y="16"/>
                    </a:lnTo>
                    <a:lnTo>
                      <a:pt x="27" y="16"/>
                    </a:lnTo>
                    <a:lnTo>
                      <a:pt x="28" y="18"/>
                    </a:lnTo>
                    <a:lnTo>
                      <a:pt x="28" y="18"/>
                    </a:lnTo>
                    <a:lnTo>
                      <a:pt x="30" y="16"/>
                    </a:lnTo>
                    <a:lnTo>
                      <a:pt x="30" y="15"/>
                    </a:lnTo>
                    <a:lnTo>
                      <a:pt x="30" y="15"/>
                    </a:lnTo>
                    <a:lnTo>
                      <a:pt x="31" y="12"/>
                    </a:lnTo>
                    <a:lnTo>
                      <a:pt x="32" y="10"/>
                    </a:lnTo>
                    <a:lnTo>
                      <a:pt x="32" y="7"/>
                    </a:lnTo>
                    <a:lnTo>
                      <a:pt x="34" y="3"/>
                    </a:lnTo>
                    <a:lnTo>
                      <a:pt x="35" y="3"/>
                    </a:lnTo>
                    <a:lnTo>
                      <a:pt x="35" y="1"/>
                    </a:lnTo>
                    <a:lnTo>
                      <a:pt x="36" y="0"/>
                    </a:lnTo>
                    <a:lnTo>
                      <a:pt x="36" y="0"/>
                    </a:lnTo>
                    <a:lnTo>
                      <a:pt x="38" y="1"/>
                    </a:lnTo>
                    <a:lnTo>
                      <a:pt x="38" y="1"/>
                    </a:lnTo>
                    <a:lnTo>
                      <a:pt x="38" y="3"/>
                    </a:lnTo>
                    <a:lnTo>
                      <a:pt x="38" y="3"/>
                    </a:lnTo>
                    <a:lnTo>
                      <a:pt x="38" y="4"/>
                    </a:lnTo>
                    <a:lnTo>
                      <a:pt x="39" y="4"/>
                    </a:lnTo>
                    <a:lnTo>
                      <a:pt x="39" y="6"/>
                    </a:lnTo>
                    <a:lnTo>
                      <a:pt x="39" y="6"/>
                    </a:lnTo>
                    <a:lnTo>
                      <a:pt x="39" y="7"/>
                    </a:lnTo>
                    <a:lnTo>
                      <a:pt x="40" y="8"/>
                    </a:lnTo>
                    <a:lnTo>
                      <a:pt x="40" y="10"/>
                    </a:lnTo>
                    <a:lnTo>
                      <a:pt x="40" y="10"/>
                    </a:lnTo>
                    <a:lnTo>
                      <a:pt x="40" y="11"/>
                    </a:lnTo>
                    <a:lnTo>
                      <a:pt x="42" y="12"/>
                    </a:lnTo>
                    <a:lnTo>
                      <a:pt x="42" y="14"/>
                    </a:lnTo>
                    <a:lnTo>
                      <a:pt x="42" y="15"/>
                    </a:lnTo>
                    <a:lnTo>
                      <a:pt x="43" y="16"/>
                    </a:lnTo>
                    <a:lnTo>
                      <a:pt x="43" y="16"/>
                    </a:lnTo>
                    <a:lnTo>
                      <a:pt x="44" y="16"/>
                    </a:lnTo>
                    <a:lnTo>
                      <a:pt x="44" y="16"/>
                    </a:lnTo>
                    <a:lnTo>
                      <a:pt x="46" y="15"/>
                    </a:lnTo>
                    <a:lnTo>
                      <a:pt x="46" y="14"/>
                    </a:lnTo>
                    <a:lnTo>
                      <a:pt x="47" y="12"/>
                    </a:lnTo>
                    <a:lnTo>
                      <a:pt x="47" y="10"/>
                    </a:lnTo>
                    <a:lnTo>
                      <a:pt x="48" y="7"/>
                    </a:lnTo>
                    <a:lnTo>
                      <a:pt x="50" y="4"/>
                    </a:lnTo>
                    <a:lnTo>
                      <a:pt x="50" y="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7" name="Freeform 5463"/>
              <p:cNvSpPr>
                <a:spLocks/>
              </p:cNvSpPr>
              <p:nvPr/>
            </p:nvSpPr>
            <p:spPr bwMode="auto">
              <a:xfrm>
                <a:off x="4977" y="3233"/>
                <a:ext cx="25" cy="8"/>
              </a:xfrm>
              <a:custGeom>
                <a:avLst/>
                <a:gdLst>
                  <a:gd name="T0" fmla="*/ 1 w 49"/>
                  <a:gd name="T1" fmla="*/ 3 h 16"/>
                  <a:gd name="T2" fmla="*/ 1 w 49"/>
                  <a:gd name="T3" fmla="*/ 1 h 16"/>
                  <a:gd name="T4" fmla="*/ 2 w 49"/>
                  <a:gd name="T5" fmla="*/ 0 h 16"/>
                  <a:gd name="T6" fmla="*/ 2 w 49"/>
                  <a:gd name="T7" fmla="*/ 1 h 16"/>
                  <a:gd name="T8" fmla="*/ 4 w 49"/>
                  <a:gd name="T9" fmla="*/ 3 h 16"/>
                  <a:gd name="T10" fmla="*/ 4 w 49"/>
                  <a:gd name="T11" fmla="*/ 3 h 16"/>
                  <a:gd name="T12" fmla="*/ 5 w 49"/>
                  <a:gd name="T13" fmla="*/ 6 h 16"/>
                  <a:gd name="T14" fmla="*/ 6 w 49"/>
                  <a:gd name="T15" fmla="*/ 11 h 16"/>
                  <a:gd name="T16" fmla="*/ 8 w 49"/>
                  <a:gd name="T17" fmla="*/ 15 h 16"/>
                  <a:gd name="T18" fmla="*/ 9 w 49"/>
                  <a:gd name="T19" fmla="*/ 16 h 16"/>
                  <a:gd name="T20" fmla="*/ 10 w 49"/>
                  <a:gd name="T21" fmla="*/ 15 h 16"/>
                  <a:gd name="T22" fmla="*/ 12 w 49"/>
                  <a:gd name="T23" fmla="*/ 14 h 16"/>
                  <a:gd name="T24" fmla="*/ 13 w 49"/>
                  <a:gd name="T25" fmla="*/ 10 h 16"/>
                  <a:gd name="T26" fmla="*/ 14 w 49"/>
                  <a:gd name="T27" fmla="*/ 8 h 16"/>
                  <a:gd name="T28" fmla="*/ 14 w 49"/>
                  <a:gd name="T29" fmla="*/ 6 h 16"/>
                  <a:gd name="T30" fmla="*/ 16 w 49"/>
                  <a:gd name="T31" fmla="*/ 3 h 16"/>
                  <a:gd name="T32" fmla="*/ 16 w 49"/>
                  <a:gd name="T33" fmla="*/ 3 h 16"/>
                  <a:gd name="T34" fmla="*/ 17 w 49"/>
                  <a:gd name="T35" fmla="*/ 1 h 16"/>
                  <a:gd name="T36" fmla="*/ 18 w 49"/>
                  <a:gd name="T37" fmla="*/ 3 h 16"/>
                  <a:gd name="T38" fmla="*/ 20 w 49"/>
                  <a:gd name="T39" fmla="*/ 4 h 16"/>
                  <a:gd name="T40" fmla="*/ 21 w 49"/>
                  <a:gd name="T41" fmla="*/ 8 h 16"/>
                  <a:gd name="T42" fmla="*/ 22 w 49"/>
                  <a:gd name="T43" fmla="*/ 11 h 16"/>
                  <a:gd name="T44" fmla="*/ 24 w 49"/>
                  <a:gd name="T45" fmla="*/ 15 h 16"/>
                  <a:gd name="T46" fmla="*/ 25 w 49"/>
                  <a:gd name="T47" fmla="*/ 16 h 16"/>
                  <a:gd name="T48" fmla="*/ 26 w 49"/>
                  <a:gd name="T49" fmla="*/ 16 h 16"/>
                  <a:gd name="T50" fmla="*/ 28 w 49"/>
                  <a:gd name="T51" fmla="*/ 15 h 16"/>
                  <a:gd name="T52" fmla="*/ 28 w 49"/>
                  <a:gd name="T53" fmla="*/ 14 h 16"/>
                  <a:gd name="T54" fmla="*/ 29 w 49"/>
                  <a:gd name="T55" fmla="*/ 11 h 16"/>
                  <a:gd name="T56" fmla="*/ 29 w 49"/>
                  <a:gd name="T57" fmla="*/ 10 h 16"/>
                  <a:gd name="T58" fmla="*/ 30 w 49"/>
                  <a:gd name="T59" fmla="*/ 7 h 16"/>
                  <a:gd name="T60" fmla="*/ 32 w 49"/>
                  <a:gd name="T61" fmla="*/ 4 h 16"/>
                  <a:gd name="T62" fmla="*/ 32 w 49"/>
                  <a:gd name="T63" fmla="*/ 3 h 16"/>
                  <a:gd name="T64" fmla="*/ 33 w 49"/>
                  <a:gd name="T65" fmla="*/ 1 h 16"/>
                  <a:gd name="T66" fmla="*/ 34 w 49"/>
                  <a:gd name="T67" fmla="*/ 1 h 16"/>
                  <a:gd name="T68" fmla="*/ 36 w 49"/>
                  <a:gd name="T69" fmla="*/ 3 h 16"/>
                  <a:gd name="T70" fmla="*/ 37 w 49"/>
                  <a:gd name="T71" fmla="*/ 7 h 16"/>
                  <a:gd name="T72" fmla="*/ 38 w 49"/>
                  <a:gd name="T73" fmla="*/ 10 h 16"/>
                  <a:gd name="T74" fmla="*/ 38 w 49"/>
                  <a:gd name="T75" fmla="*/ 12 h 16"/>
                  <a:gd name="T76" fmla="*/ 40 w 49"/>
                  <a:gd name="T77" fmla="*/ 15 h 16"/>
                  <a:gd name="T78" fmla="*/ 40 w 49"/>
                  <a:gd name="T79" fmla="*/ 16 h 16"/>
                  <a:gd name="T80" fmla="*/ 42 w 49"/>
                  <a:gd name="T81" fmla="*/ 15 h 16"/>
                  <a:gd name="T82" fmla="*/ 44 w 49"/>
                  <a:gd name="T83" fmla="*/ 14 h 16"/>
                  <a:gd name="T84" fmla="*/ 45 w 49"/>
                  <a:gd name="T85" fmla="*/ 11 h 16"/>
                  <a:gd name="T86" fmla="*/ 45 w 49"/>
                  <a:gd name="T87" fmla="*/ 8 h 16"/>
                  <a:gd name="T88" fmla="*/ 46 w 49"/>
                  <a:gd name="T89" fmla="*/ 4 h 16"/>
                  <a:gd name="T90" fmla="*/ 48 w 49"/>
                  <a:gd name="T91" fmla="*/ 3 h 16"/>
                  <a:gd name="T92" fmla="*/ 49 w 49"/>
                  <a:gd name="T9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16">
                    <a:moveTo>
                      <a:pt x="0" y="3"/>
                    </a:moveTo>
                    <a:lnTo>
                      <a:pt x="1" y="3"/>
                    </a:lnTo>
                    <a:lnTo>
                      <a:pt x="1" y="1"/>
                    </a:lnTo>
                    <a:lnTo>
                      <a:pt x="1" y="1"/>
                    </a:lnTo>
                    <a:lnTo>
                      <a:pt x="2" y="1"/>
                    </a:lnTo>
                    <a:lnTo>
                      <a:pt x="2" y="0"/>
                    </a:lnTo>
                    <a:lnTo>
                      <a:pt x="2" y="1"/>
                    </a:lnTo>
                    <a:lnTo>
                      <a:pt x="2" y="1"/>
                    </a:lnTo>
                    <a:lnTo>
                      <a:pt x="2" y="1"/>
                    </a:lnTo>
                    <a:lnTo>
                      <a:pt x="4" y="3"/>
                    </a:lnTo>
                    <a:lnTo>
                      <a:pt x="4" y="3"/>
                    </a:lnTo>
                    <a:lnTo>
                      <a:pt x="4" y="3"/>
                    </a:lnTo>
                    <a:lnTo>
                      <a:pt x="5" y="4"/>
                    </a:lnTo>
                    <a:lnTo>
                      <a:pt x="5" y="6"/>
                    </a:lnTo>
                    <a:lnTo>
                      <a:pt x="6" y="10"/>
                    </a:lnTo>
                    <a:lnTo>
                      <a:pt x="6" y="11"/>
                    </a:lnTo>
                    <a:lnTo>
                      <a:pt x="8" y="12"/>
                    </a:lnTo>
                    <a:lnTo>
                      <a:pt x="8" y="15"/>
                    </a:lnTo>
                    <a:lnTo>
                      <a:pt x="9" y="15"/>
                    </a:lnTo>
                    <a:lnTo>
                      <a:pt x="9" y="16"/>
                    </a:lnTo>
                    <a:lnTo>
                      <a:pt x="10" y="16"/>
                    </a:lnTo>
                    <a:lnTo>
                      <a:pt x="10" y="15"/>
                    </a:lnTo>
                    <a:lnTo>
                      <a:pt x="12" y="15"/>
                    </a:lnTo>
                    <a:lnTo>
                      <a:pt x="12" y="14"/>
                    </a:lnTo>
                    <a:lnTo>
                      <a:pt x="13" y="12"/>
                    </a:lnTo>
                    <a:lnTo>
                      <a:pt x="13" y="10"/>
                    </a:lnTo>
                    <a:lnTo>
                      <a:pt x="13" y="10"/>
                    </a:lnTo>
                    <a:lnTo>
                      <a:pt x="14" y="8"/>
                    </a:lnTo>
                    <a:lnTo>
                      <a:pt x="14" y="7"/>
                    </a:lnTo>
                    <a:lnTo>
                      <a:pt x="14" y="6"/>
                    </a:lnTo>
                    <a:lnTo>
                      <a:pt x="16" y="4"/>
                    </a:lnTo>
                    <a:lnTo>
                      <a:pt x="16" y="3"/>
                    </a:lnTo>
                    <a:lnTo>
                      <a:pt x="16" y="3"/>
                    </a:lnTo>
                    <a:lnTo>
                      <a:pt x="16" y="3"/>
                    </a:lnTo>
                    <a:lnTo>
                      <a:pt x="17" y="1"/>
                    </a:lnTo>
                    <a:lnTo>
                      <a:pt x="17" y="1"/>
                    </a:lnTo>
                    <a:lnTo>
                      <a:pt x="18" y="1"/>
                    </a:lnTo>
                    <a:lnTo>
                      <a:pt x="18" y="3"/>
                    </a:lnTo>
                    <a:lnTo>
                      <a:pt x="20" y="3"/>
                    </a:lnTo>
                    <a:lnTo>
                      <a:pt x="20" y="4"/>
                    </a:lnTo>
                    <a:lnTo>
                      <a:pt x="21" y="6"/>
                    </a:lnTo>
                    <a:lnTo>
                      <a:pt x="21" y="8"/>
                    </a:lnTo>
                    <a:lnTo>
                      <a:pt x="22" y="10"/>
                    </a:lnTo>
                    <a:lnTo>
                      <a:pt x="22" y="11"/>
                    </a:lnTo>
                    <a:lnTo>
                      <a:pt x="24" y="14"/>
                    </a:lnTo>
                    <a:lnTo>
                      <a:pt x="24" y="15"/>
                    </a:lnTo>
                    <a:lnTo>
                      <a:pt x="24" y="15"/>
                    </a:lnTo>
                    <a:lnTo>
                      <a:pt x="25" y="16"/>
                    </a:lnTo>
                    <a:lnTo>
                      <a:pt x="25" y="16"/>
                    </a:lnTo>
                    <a:lnTo>
                      <a:pt x="26" y="16"/>
                    </a:lnTo>
                    <a:lnTo>
                      <a:pt x="26" y="15"/>
                    </a:lnTo>
                    <a:lnTo>
                      <a:pt x="28" y="15"/>
                    </a:lnTo>
                    <a:lnTo>
                      <a:pt x="28" y="14"/>
                    </a:lnTo>
                    <a:lnTo>
                      <a:pt x="28" y="14"/>
                    </a:lnTo>
                    <a:lnTo>
                      <a:pt x="28" y="12"/>
                    </a:lnTo>
                    <a:lnTo>
                      <a:pt x="29" y="11"/>
                    </a:lnTo>
                    <a:lnTo>
                      <a:pt x="29" y="10"/>
                    </a:lnTo>
                    <a:lnTo>
                      <a:pt x="29" y="10"/>
                    </a:lnTo>
                    <a:lnTo>
                      <a:pt x="29" y="8"/>
                    </a:lnTo>
                    <a:lnTo>
                      <a:pt x="30" y="7"/>
                    </a:lnTo>
                    <a:lnTo>
                      <a:pt x="30" y="6"/>
                    </a:lnTo>
                    <a:lnTo>
                      <a:pt x="32" y="4"/>
                    </a:lnTo>
                    <a:lnTo>
                      <a:pt x="32" y="3"/>
                    </a:lnTo>
                    <a:lnTo>
                      <a:pt x="32" y="3"/>
                    </a:lnTo>
                    <a:lnTo>
                      <a:pt x="32" y="1"/>
                    </a:lnTo>
                    <a:lnTo>
                      <a:pt x="33" y="1"/>
                    </a:lnTo>
                    <a:lnTo>
                      <a:pt x="33" y="1"/>
                    </a:lnTo>
                    <a:lnTo>
                      <a:pt x="34" y="1"/>
                    </a:lnTo>
                    <a:lnTo>
                      <a:pt x="34" y="3"/>
                    </a:lnTo>
                    <a:lnTo>
                      <a:pt x="36" y="3"/>
                    </a:lnTo>
                    <a:lnTo>
                      <a:pt x="36" y="6"/>
                    </a:lnTo>
                    <a:lnTo>
                      <a:pt x="37" y="7"/>
                    </a:lnTo>
                    <a:lnTo>
                      <a:pt x="37" y="8"/>
                    </a:lnTo>
                    <a:lnTo>
                      <a:pt x="38" y="10"/>
                    </a:lnTo>
                    <a:lnTo>
                      <a:pt x="38" y="11"/>
                    </a:lnTo>
                    <a:lnTo>
                      <a:pt x="38" y="12"/>
                    </a:lnTo>
                    <a:lnTo>
                      <a:pt x="40" y="14"/>
                    </a:lnTo>
                    <a:lnTo>
                      <a:pt x="40" y="15"/>
                    </a:lnTo>
                    <a:lnTo>
                      <a:pt x="40" y="15"/>
                    </a:lnTo>
                    <a:lnTo>
                      <a:pt x="40" y="16"/>
                    </a:lnTo>
                    <a:lnTo>
                      <a:pt x="42" y="16"/>
                    </a:lnTo>
                    <a:lnTo>
                      <a:pt x="42" y="15"/>
                    </a:lnTo>
                    <a:lnTo>
                      <a:pt x="42" y="15"/>
                    </a:lnTo>
                    <a:lnTo>
                      <a:pt x="44" y="14"/>
                    </a:lnTo>
                    <a:lnTo>
                      <a:pt x="44" y="12"/>
                    </a:lnTo>
                    <a:lnTo>
                      <a:pt x="45" y="11"/>
                    </a:lnTo>
                    <a:lnTo>
                      <a:pt x="45" y="10"/>
                    </a:lnTo>
                    <a:lnTo>
                      <a:pt x="45" y="8"/>
                    </a:lnTo>
                    <a:lnTo>
                      <a:pt x="46" y="6"/>
                    </a:lnTo>
                    <a:lnTo>
                      <a:pt x="46" y="4"/>
                    </a:lnTo>
                    <a:lnTo>
                      <a:pt x="46" y="3"/>
                    </a:lnTo>
                    <a:lnTo>
                      <a:pt x="48" y="3"/>
                    </a:lnTo>
                    <a:lnTo>
                      <a:pt x="48" y="1"/>
                    </a:lnTo>
                    <a:lnTo>
                      <a:pt x="49" y="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8" name="Freeform 5464"/>
              <p:cNvSpPr>
                <a:spLocks/>
              </p:cNvSpPr>
              <p:nvPr/>
            </p:nvSpPr>
            <p:spPr bwMode="auto">
              <a:xfrm>
                <a:off x="5002" y="3234"/>
                <a:ext cx="24" cy="7"/>
              </a:xfrm>
              <a:custGeom>
                <a:avLst/>
                <a:gdLst>
                  <a:gd name="T0" fmla="*/ 1 w 48"/>
                  <a:gd name="T1" fmla="*/ 0 h 15"/>
                  <a:gd name="T2" fmla="*/ 3 w 48"/>
                  <a:gd name="T3" fmla="*/ 2 h 15"/>
                  <a:gd name="T4" fmla="*/ 4 w 48"/>
                  <a:gd name="T5" fmla="*/ 5 h 15"/>
                  <a:gd name="T6" fmla="*/ 4 w 48"/>
                  <a:gd name="T7" fmla="*/ 7 h 15"/>
                  <a:gd name="T8" fmla="*/ 4 w 48"/>
                  <a:gd name="T9" fmla="*/ 9 h 15"/>
                  <a:gd name="T10" fmla="*/ 5 w 48"/>
                  <a:gd name="T11" fmla="*/ 10 h 15"/>
                  <a:gd name="T12" fmla="*/ 5 w 48"/>
                  <a:gd name="T13" fmla="*/ 11 h 15"/>
                  <a:gd name="T14" fmla="*/ 7 w 48"/>
                  <a:gd name="T15" fmla="*/ 13 h 15"/>
                  <a:gd name="T16" fmla="*/ 7 w 48"/>
                  <a:gd name="T17" fmla="*/ 14 h 15"/>
                  <a:gd name="T18" fmla="*/ 8 w 48"/>
                  <a:gd name="T19" fmla="*/ 15 h 15"/>
                  <a:gd name="T20" fmla="*/ 9 w 48"/>
                  <a:gd name="T21" fmla="*/ 14 h 15"/>
                  <a:gd name="T22" fmla="*/ 11 w 48"/>
                  <a:gd name="T23" fmla="*/ 11 h 15"/>
                  <a:gd name="T24" fmla="*/ 12 w 48"/>
                  <a:gd name="T25" fmla="*/ 9 h 15"/>
                  <a:gd name="T26" fmla="*/ 13 w 48"/>
                  <a:gd name="T27" fmla="*/ 5 h 15"/>
                  <a:gd name="T28" fmla="*/ 13 w 48"/>
                  <a:gd name="T29" fmla="*/ 2 h 15"/>
                  <a:gd name="T30" fmla="*/ 15 w 48"/>
                  <a:gd name="T31" fmla="*/ 0 h 15"/>
                  <a:gd name="T32" fmla="*/ 16 w 48"/>
                  <a:gd name="T33" fmla="*/ 0 h 15"/>
                  <a:gd name="T34" fmla="*/ 17 w 48"/>
                  <a:gd name="T35" fmla="*/ 0 h 15"/>
                  <a:gd name="T36" fmla="*/ 17 w 48"/>
                  <a:gd name="T37" fmla="*/ 2 h 15"/>
                  <a:gd name="T38" fmla="*/ 19 w 48"/>
                  <a:gd name="T39" fmla="*/ 3 h 15"/>
                  <a:gd name="T40" fmla="*/ 19 w 48"/>
                  <a:gd name="T41" fmla="*/ 5 h 15"/>
                  <a:gd name="T42" fmla="*/ 19 w 48"/>
                  <a:gd name="T43" fmla="*/ 7 h 15"/>
                  <a:gd name="T44" fmla="*/ 20 w 48"/>
                  <a:gd name="T45" fmla="*/ 9 h 15"/>
                  <a:gd name="T46" fmla="*/ 21 w 48"/>
                  <a:gd name="T47" fmla="*/ 13 h 15"/>
                  <a:gd name="T48" fmla="*/ 23 w 48"/>
                  <a:gd name="T49" fmla="*/ 14 h 15"/>
                  <a:gd name="T50" fmla="*/ 25 w 48"/>
                  <a:gd name="T51" fmla="*/ 13 h 15"/>
                  <a:gd name="T52" fmla="*/ 27 w 48"/>
                  <a:gd name="T53" fmla="*/ 10 h 15"/>
                  <a:gd name="T54" fmla="*/ 28 w 48"/>
                  <a:gd name="T55" fmla="*/ 7 h 15"/>
                  <a:gd name="T56" fmla="*/ 28 w 48"/>
                  <a:gd name="T57" fmla="*/ 5 h 15"/>
                  <a:gd name="T58" fmla="*/ 29 w 48"/>
                  <a:gd name="T59" fmla="*/ 2 h 15"/>
                  <a:gd name="T60" fmla="*/ 31 w 48"/>
                  <a:gd name="T61" fmla="*/ 2 h 15"/>
                  <a:gd name="T62" fmla="*/ 31 w 48"/>
                  <a:gd name="T63" fmla="*/ 0 h 15"/>
                  <a:gd name="T64" fmla="*/ 32 w 48"/>
                  <a:gd name="T65" fmla="*/ 0 h 15"/>
                  <a:gd name="T66" fmla="*/ 33 w 48"/>
                  <a:gd name="T67" fmla="*/ 2 h 15"/>
                  <a:gd name="T68" fmla="*/ 33 w 48"/>
                  <a:gd name="T69" fmla="*/ 3 h 15"/>
                  <a:gd name="T70" fmla="*/ 36 w 48"/>
                  <a:gd name="T71" fmla="*/ 9 h 15"/>
                  <a:gd name="T72" fmla="*/ 37 w 48"/>
                  <a:gd name="T73" fmla="*/ 11 h 15"/>
                  <a:gd name="T74" fmla="*/ 39 w 48"/>
                  <a:gd name="T75" fmla="*/ 14 h 15"/>
                  <a:gd name="T76" fmla="*/ 40 w 48"/>
                  <a:gd name="T77" fmla="*/ 14 h 15"/>
                  <a:gd name="T78" fmla="*/ 41 w 48"/>
                  <a:gd name="T79" fmla="*/ 13 h 15"/>
                  <a:gd name="T80" fmla="*/ 41 w 48"/>
                  <a:gd name="T81" fmla="*/ 11 h 15"/>
                  <a:gd name="T82" fmla="*/ 43 w 48"/>
                  <a:gd name="T83" fmla="*/ 9 h 15"/>
                  <a:gd name="T84" fmla="*/ 43 w 48"/>
                  <a:gd name="T85" fmla="*/ 7 h 15"/>
                  <a:gd name="T86" fmla="*/ 44 w 48"/>
                  <a:gd name="T87" fmla="*/ 6 h 15"/>
                  <a:gd name="T88" fmla="*/ 44 w 48"/>
                  <a:gd name="T89" fmla="*/ 3 h 15"/>
                  <a:gd name="T90" fmla="*/ 45 w 48"/>
                  <a:gd name="T91" fmla="*/ 2 h 15"/>
                  <a:gd name="T92" fmla="*/ 47 w 48"/>
                  <a:gd name="T9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15">
                    <a:moveTo>
                      <a:pt x="0" y="0"/>
                    </a:moveTo>
                    <a:lnTo>
                      <a:pt x="1" y="0"/>
                    </a:lnTo>
                    <a:lnTo>
                      <a:pt x="1" y="2"/>
                    </a:lnTo>
                    <a:lnTo>
                      <a:pt x="3" y="2"/>
                    </a:lnTo>
                    <a:lnTo>
                      <a:pt x="3" y="3"/>
                    </a:lnTo>
                    <a:lnTo>
                      <a:pt x="4" y="5"/>
                    </a:lnTo>
                    <a:lnTo>
                      <a:pt x="4" y="6"/>
                    </a:lnTo>
                    <a:lnTo>
                      <a:pt x="4" y="7"/>
                    </a:lnTo>
                    <a:lnTo>
                      <a:pt x="4" y="9"/>
                    </a:lnTo>
                    <a:lnTo>
                      <a:pt x="4" y="9"/>
                    </a:lnTo>
                    <a:lnTo>
                      <a:pt x="4" y="10"/>
                    </a:lnTo>
                    <a:lnTo>
                      <a:pt x="5" y="10"/>
                    </a:lnTo>
                    <a:lnTo>
                      <a:pt x="5" y="11"/>
                    </a:lnTo>
                    <a:lnTo>
                      <a:pt x="5" y="11"/>
                    </a:lnTo>
                    <a:lnTo>
                      <a:pt x="5" y="13"/>
                    </a:lnTo>
                    <a:lnTo>
                      <a:pt x="7" y="13"/>
                    </a:lnTo>
                    <a:lnTo>
                      <a:pt x="7" y="14"/>
                    </a:lnTo>
                    <a:lnTo>
                      <a:pt x="7" y="14"/>
                    </a:lnTo>
                    <a:lnTo>
                      <a:pt x="8" y="15"/>
                    </a:lnTo>
                    <a:lnTo>
                      <a:pt x="8" y="15"/>
                    </a:lnTo>
                    <a:lnTo>
                      <a:pt x="9" y="14"/>
                    </a:lnTo>
                    <a:lnTo>
                      <a:pt x="9" y="14"/>
                    </a:lnTo>
                    <a:lnTo>
                      <a:pt x="11" y="13"/>
                    </a:lnTo>
                    <a:lnTo>
                      <a:pt x="11" y="11"/>
                    </a:lnTo>
                    <a:lnTo>
                      <a:pt x="12" y="10"/>
                    </a:lnTo>
                    <a:lnTo>
                      <a:pt x="12" y="9"/>
                    </a:lnTo>
                    <a:lnTo>
                      <a:pt x="12" y="6"/>
                    </a:lnTo>
                    <a:lnTo>
                      <a:pt x="13" y="5"/>
                    </a:lnTo>
                    <a:lnTo>
                      <a:pt x="13" y="3"/>
                    </a:lnTo>
                    <a:lnTo>
                      <a:pt x="13" y="2"/>
                    </a:lnTo>
                    <a:lnTo>
                      <a:pt x="15" y="0"/>
                    </a:lnTo>
                    <a:lnTo>
                      <a:pt x="15" y="0"/>
                    </a:lnTo>
                    <a:lnTo>
                      <a:pt x="16" y="0"/>
                    </a:lnTo>
                    <a:lnTo>
                      <a:pt x="16" y="0"/>
                    </a:lnTo>
                    <a:lnTo>
                      <a:pt x="16" y="0"/>
                    </a:lnTo>
                    <a:lnTo>
                      <a:pt x="17" y="0"/>
                    </a:lnTo>
                    <a:lnTo>
                      <a:pt x="17" y="2"/>
                    </a:lnTo>
                    <a:lnTo>
                      <a:pt x="17" y="2"/>
                    </a:lnTo>
                    <a:lnTo>
                      <a:pt x="19" y="2"/>
                    </a:lnTo>
                    <a:lnTo>
                      <a:pt x="19" y="3"/>
                    </a:lnTo>
                    <a:lnTo>
                      <a:pt x="19" y="3"/>
                    </a:lnTo>
                    <a:lnTo>
                      <a:pt x="19" y="5"/>
                    </a:lnTo>
                    <a:lnTo>
                      <a:pt x="19" y="6"/>
                    </a:lnTo>
                    <a:lnTo>
                      <a:pt x="19" y="7"/>
                    </a:lnTo>
                    <a:lnTo>
                      <a:pt x="20" y="9"/>
                    </a:lnTo>
                    <a:lnTo>
                      <a:pt x="20" y="9"/>
                    </a:lnTo>
                    <a:lnTo>
                      <a:pt x="21" y="11"/>
                    </a:lnTo>
                    <a:lnTo>
                      <a:pt x="21" y="13"/>
                    </a:lnTo>
                    <a:lnTo>
                      <a:pt x="23" y="13"/>
                    </a:lnTo>
                    <a:lnTo>
                      <a:pt x="23" y="14"/>
                    </a:lnTo>
                    <a:lnTo>
                      <a:pt x="25" y="14"/>
                    </a:lnTo>
                    <a:lnTo>
                      <a:pt x="25" y="13"/>
                    </a:lnTo>
                    <a:lnTo>
                      <a:pt x="27" y="13"/>
                    </a:lnTo>
                    <a:lnTo>
                      <a:pt x="27" y="10"/>
                    </a:lnTo>
                    <a:lnTo>
                      <a:pt x="27" y="9"/>
                    </a:lnTo>
                    <a:lnTo>
                      <a:pt x="28" y="7"/>
                    </a:lnTo>
                    <a:lnTo>
                      <a:pt x="28" y="6"/>
                    </a:lnTo>
                    <a:lnTo>
                      <a:pt x="28" y="5"/>
                    </a:lnTo>
                    <a:lnTo>
                      <a:pt x="29" y="3"/>
                    </a:lnTo>
                    <a:lnTo>
                      <a:pt x="29" y="2"/>
                    </a:lnTo>
                    <a:lnTo>
                      <a:pt x="29" y="2"/>
                    </a:lnTo>
                    <a:lnTo>
                      <a:pt x="31" y="2"/>
                    </a:lnTo>
                    <a:lnTo>
                      <a:pt x="31" y="0"/>
                    </a:lnTo>
                    <a:lnTo>
                      <a:pt x="31" y="0"/>
                    </a:lnTo>
                    <a:lnTo>
                      <a:pt x="32" y="0"/>
                    </a:lnTo>
                    <a:lnTo>
                      <a:pt x="32" y="0"/>
                    </a:lnTo>
                    <a:lnTo>
                      <a:pt x="33" y="0"/>
                    </a:lnTo>
                    <a:lnTo>
                      <a:pt x="33" y="2"/>
                    </a:lnTo>
                    <a:lnTo>
                      <a:pt x="33" y="2"/>
                    </a:lnTo>
                    <a:lnTo>
                      <a:pt x="33" y="3"/>
                    </a:lnTo>
                    <a:lnTo>
                      <a:pt x="35" y="5"/>
                    </a:lnTo>
                    <a:lnTo>
                      <a:pt x="36" y="9"/>
                    </a:lnTo>
                    <a:lnTo>
                      <a:pt x="36" y="9"/>
                    </a:lnTo>
                    <a:lnTo>
                      <a:pt x="37" y="11"/>
                    </a:lnTo>
                    <a:lnTo>
                      <a:pt x="37" y="13"/>
                    </a:lnTo>
                    <a:lnTo>
                      <a:pt x="39" y="14"/>
                    </a:lnTo>
                    <a:lnTo>
                      <a:pt x="39" y="14"/>
                    </a:lnTo>
                    <a:lnTo>
                      <a:pt x="40" y="14"/>
                    </a:lnTo>
                    <a:lnTo>
                      <a:pt x="41" y="14"/>
                    </a:lnTo>
                    <a:lnTo>
                      <a:pt x="41" y="13"/>
                    </a:lnTo>
                    <a:lnTo>
                      <a:pt x="41" y="13"/>
                    </a:lnTo>
                    <a:lnTo>
                      <a:pt x="41" y="11"/>
                    </a:lnTo>
                    <a:lnTo>
                      <a:pt x="43" y="10"/>
                    </a:lnTo>
                    <a:lnTo>
                      <a:pt x="43" y="9"/>
                    </a:lnTo>
                    <a:lnTo>
                      <a:pt x="43" y="9"/>
                    </a:lnTo>
                    <a:lnTo>
                      <a:pt x="43" y="7"/>
                    </a:lnTo>
                    <a:lnTo>
                      <a:pt x="44" y="7"/>
                    </a:lnTo>
                    <a:lnTo>
                      <a:pt x="44" y="6"/>
                    </a:lnTo>
                    <a:lnTo>
                      <a:pt x="44" y="6"/>
                    </a:lnTo>
                    <a:lnTo>
                      <a:pt x="44" y="3"/>
                    </a:lnTo>
                    <a:lnTo>
                      <a:pt x="45" y="3"/>
                    </a:lnTo>
                    <a:lnTo>
                      <a:pt x="45" y="2"/>
                    </a:lnTo>
                    <a:lnTo>
                      <a:pt x="45" y="2"/>
                    </a:lnTo>
                    <a:lnTo>
                      <a:pt x="47" y="0"/>
                    </a:lnTo>
                    <a:lnTo>
                      <a:pt x="48" y="0"/>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59" name="Freeform 5465"/>
              <p:cNvSpPr>
                <a:spLocks/>
              </p:cNvSpPr>
              <p:nvPr/>
            </p:nvSpPr>
            <p:spPr bwMode="auto">
              <a:xfrm>
                <a:off x="5026" y="3234"/>
                <a:ext cx="25" cy="6"/>
              </a:xfrm>
              <a:custGeom>
                <a:avLst/>
                <a:gdLst>
                  <a:gd name="T0" fmla="*/ 0 w 50"/>
                  <a:gd name="T1" fmla="*/ 2 h 14"/>
                  <a:gd name="T2" fmla="*/ 1 w 50"/>
                  <a:gd name="T3" fmla="*/ 3 h 14"/>
                  <a:gd name="T4" fmla="*/ 3 w 50"/>
                  <a:gd name="T5" fmla="*/ 7 h 14"/>
                  <a:gd name="T6" fmla="*/ 4 w 50"/>
                  <a:gd name="T7" fmla="*/ 10 h 14"/>
                  <a:gd name="T8" fmla="*/ 5 w 50"/>
                  <a:gd name="T9" fmla="*/ 13 h 14"/>
                  <a:gd name="T10" fmla="*/ 7 w 50"/>
                  <a:gd name="T11" fmla="*/ 14 h 14"/>
                  <a:gd name="T12" fmla="*/ 8 w 50"/>
                  <a:gd name="T13" fmla="*/ 14 h 14"/>
                  <a:gd name="T14" fmla="*/ 8 w 50"/>
                  <a:gd name="T15" fmla="*/ 13 h 14"/>
                  <a:gd name="T16" fmla="*/ 9 w 50"/>
                  <a:gd name="T17" fmla="*/ 11 h 14"/>
                  <a:gd name="T18" fmla="*/ 9 w 50"/>
                  <a:gd name="T19" fmla="*/ 10 h 14"/>
                  <a:gd name="T20" fmla="*/ 11 w 50"/>
                  <a:gd name="T21" fmla="*/ 9 h 14"/>
                  <a:gd name="T22" fmla="*/ 12 w 50"/>
                  <a:gd name="T23" fmla="*/ 6 h 14"/>
                  <a:gd name="T24" fmla="*/ 13 w 50"/>
                  <a:gd name="T25" fmla="*/ 3 h 14"/>
                  <a:gd name="T26" fmla="*/ 15 w 50"/>
                  <a:gd name="T27" fmla="*/ 2 h 14"/>
                  <a:gd name="T28" fmla="*/ 16 w 50"/>
                  <a:gd name="T29" fmla="*/ 0 h 14"/>
                  <a:gd name="T30" fmla="*/ 17 w 50"/>
                  <a:gd name="T31" fmla="*/ 2 h 14"/>
                  <a:gd name="T32" fmla="*/ 19 w 50"/>
                  <a:gd name="T33" fmla="*/ 6 h 14"/>
                  <a:gd name="T34" fmla="*/ 19 w 50"/>
                  <a:gd name="T35" fmla="*/ 9 h 14"/>
                  <a:gd name="T36" fmla="*/ 20 w 50"/>
                  <a:gd name="T37" fmla="*/ 10 h 14"/>
                  <a:gd name="T38" fmla="*/ 21 w 50"/>
                  <a:gd name="T39" fmla="*/ 11 h 14"/>
                  <a:gd name="T40" fmla="*/ 21 w 50"/>
                  <a:gd name="T41" fmla="*/ 13 h 14"/>
                  <a:gd name="T42" fmla="*/ 23 w 50"/>
                  <a:gd name="T43" fmla="*/ 14 h 14"/>
                  <a:gd name="T44" fmla="*/ 23 w 50"/>
                  <a:gd name="T45" fmla="*/ 14 h 14"/>
                  <a:gd name="T46" fmla="*/ 24 w 50"/>
                  <a:gd name="T47" fmla="*/ 14 h 14"/>
                  <a:gd name="T48" fmla="*/ 25 w 50"/>
                  <a:gd name="T49" fmla="*/ 11 h 14"/>
                  <a:gd name="T50" fmla="*/ 27 w 50"/>
                  <a:gd name="T51" fmla="*/ 9 h 14"/>
                  <a:gd name="T52" fmla="*/ 28 w 50"/>
                  <a:gd name="T53" fmla="*/ 6 h 14"/>
                  <a:gd name="T54" fmla="*/ 29 w 50"/>
                  <a:gd name="T55" fmla="*/ 2 h 14"/>
                  <a:gd name="T56" fmla="*/ 31 w 50"/>
                  <a:gd name="T57" fmla="*/ 0 h 14"/>
                  <a:gd name="T58" fmla="*/ 32 w 50"/>
                  <a:gd name="T59" fmla="*/ 2 h 14"/>
                  <a:gd name="T60" fmla="*/ 32 w 50"/>
                  <a:gd name="T61" fmla="*/ 2 h 14"/>
                  <a:gd name="T62" fmla="*/ 34 w 50"/>
                  <a:gd name="T63" fmla="*/ 3 h 14"/>
                  <a:gd name="T64" fmla="*/ 35 w 50"/>
                  <a:gd name="T65" fmla="*/ 6 h 14"/>
                  <a:gd name="T66" fmla="*/ 35 w 50"/>
                  <a:gd name="T67" fmla="*/ 7 h 14"/>
                  <a:gd name="T68" fmla="*/ 36 w 50"/>
                  <a:gd name="T69" fmla="*/ 9 h 14"/>
                  <a:gd name="T70" fmla="*/ 36 w 50"/>
                  <a:gd name="T71" fmla="*/ 10 h 14"/>
                  <a:gd name="T72" fmla="*/ 38 w 50"/>
                  <a:gd name="T73" fmla="*/ 13 h 14"/>
                  <a:gd name="T74" fmla="*/ 38 w 50"/>
                  <a:gd name="T75" fmla="*/ 14 h 14"/>
                  <a:gd name="T76" fmla="*/ 40 w 50"/>
                  <a:gd name="T77" fmla="*/ 13 h 14"/>
                  <a:gd name="T78" fmla="*/ 42 w 50"/>
                  <a:gd name="T79" fmla="*/ 11 h 14"/>
                  <a:gd name="T80" fmla="*/ 43 w 50"/>
                  <a:gd name="T81" fmla="*/ 9 h 14"/>
                  <a:gd name="T82" fmla="*/ 44 w 50"/>
                  <a:gd name="T83" fmla="*/ 5 h 14"/>
                  <a:gd name="T84" fmla="*/ 46 w 50"/>
                  <a:gd name="T85" fmla="*/ 2 h 14"/>
                  <a:gd name="T86" fmla="*/ 46 w 50"/>
                  <a:gd name="T87" fmla="*/ 2 h 14"/>
                  <a:gd name="T88" fmla="*/ 47 w 50"/>
                  <a:gd name="T89" fmla="*/ 0 h 14"/>
                  <a:gd name="T90" fmla="*/ 48 w 50"/>
                  <a:gd name="T91" fmla="*/ 2 h 14"/>
                  <a:gd name="T92" fmla="*/ 48 w 50"/>
                  <a:gd name="T93" fmla="*/ 2 h 14"/>
                  <a:gd name="T94" fmla="*/ 50 w 50"/>
                  <a:gd name="T9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14">
                    <a:moveTo>
                      <a:pt x="0" y="0"/>
                    </a:moveTo>
                    <a:lnTo>
                      <a:pt x="0" y="2"/>
                    </a:lnTo>
                    <a:lnTo>
                      <a:pt x="1" y="2"/>
                    </a:lnTo>
                    <a:lnTo>
                      <a:pt x="1" y="3"/>
                    </a:lnTo>
                    <a:lnTo>
                      <a:pt x="3" y="5"/>
                    </a:lnTo>
                    <a:lnTo>
                      <a:pt x="3" y="7"/>
                    </a:lnTo>
                    <a:lnTo>
                      <a:pt x="4" y="9"/>
                    </a:lnTo>
                    <a:lnTo>
                      <a:pt x="4" y="10"/>
                    </a:lnTo>
                    <a:lnTo>
                      <a:pt x="5" y="11"/>
                    </a:lnTo>
                    <a:lnTo>
                      <a:pt x="5" y="13"/>
                    </a:lnTo>
                    <a:lnTo>
                      <a:pt x="7" y="14"/>
                    </a:lnTo>
                    <a:lnTo>
                      <a:pt x="7" y="14"/>
                    </a:lnTo>
                    <a:lnTo>
                      <a:pt x="8" y="14"/>
                    </a:lnTo>
                    <a:lnTo>
                      <a:pt x="8" y="14"/>
                    </a:lnTo>
                    <a:lnTo>
                      <a:pt x="8" y="14"/>
                    </a:lnTo>
                    <a:lnTo>
                      <a:pt x="8" y="13"/>
                    </a:lnTo>
                    <a:lnTo>
                      <a:pt x="9" y="13"/>
                    </a:lnTo>
                    <a:lnTo>
                      <a:pt x="9" y="11"/>
                    </a:lnTo>
                    <a:lnTo>
                      <a:pt x="9" y="11"/>
                    </a:lnTo>
                    <a:lnTo>
                      <a:pt x="9" y="10"/>
                    </a:lnTo>
                    <a:lnTo>
                      <a:pt x="11" y="10"/>
                    </a:lnTo>
                    <a:lnTo>
                      <a:pt x="11" y="9"/>
                    </a:lnTo>
                    <a:lnTo>
                      <a:pt x="11" y="7"/>
                    </a:lnTo>
                    <a:lnTo>
                      <a:pt x="12" y="6"/>
                    </a:lnTo>
                    <a:lnTo>
                      <a:pt x="12" y="5"/>
                    </a:lnTo>
                    <a:lnTo>
                      <a:pt x="13" y="3"/>
                    </a:lnTo>
                    <a:lnTo>
                      <a:pt x="13" y="2"/>
                    </a:lnTo>
                    <a:lnTo>
                      <a:pt x="15" y="2"/>
                    </a:lnTo>
                    <a:lnTo>
                      <a:pt x="15" y="0"/>
                    </a:lnTo>
                    <a:lnTo>
                      <a:pt x="16" y="0"/>
                    </a:lnTo>
                    <a:lnTo>
                      <a:pt x="16" y="2"/>
                    </a:lnTo>
                    <a:lnTo>
                      <a:pt x="17" y="2"/>
                    </a:lnTo>
                    <a:lnTo>
                      <a:pt x="17" y="3"/>
                    </a:lnTo>
                    <a:lnTo>
                      <a:pt x="19" y="6"/>
                    </a:lnTo>
                    <a:lnTo>
                      <a:pt x="19" y="7"/>
                    </a:lnTo>
                    <a:lnTo>
                      <a:pt x="19" y="9"/>
                    </a:lnTo>
                    <a:lnTo>
                      <a:pt x="20" y="9"/>
                    </a:lnTo>
                    <a:lnTo>
                      <a:pt x="20" y="10"/>
                    </a:lnTo>
                    <a:lnTo>
                      <a:pt x="20" y="11"/>
                    </a:lnTo>
                    <a:lnTo>
                      <a:pt x="21" y="11"/>
                    </a:lnTo>
                    <a:lnTo>
                      <a:pt x="21" y="13"/>
                    </a:lnTo>
                    <a:lnTo>
                      <a:pt x="21" y="13"/>
                    </a:lnTo>
                    <a:lnTo>
                      <a:pt x="21" y="13"/>
                    </a:lnTo>
                    <a:lnTo>
                      <a:pt x="23" y="14"/>
                    </a:lnTo>
                    <a:lnTo>
                      <a:pt x="23" y="14"/>
                    </a:lnTo>
                    <a:lnTo>
                      <a:pt x="23" y="14"/>
                    </a:lnTo>
                    <a:lnTo>
                      <a:pt x="23" y="14"/>
                    </a:lnTo>
                    <a:lnTo>
                      <a:pt x="24" y="14"/>
                    </a:lnTo>
                    <a:lnTo>
                      <a:pt x="24" y="13"/>
                    </a:lnTo>
                    <a:lnTo>
                      <a:pt x="25" y="11"/>
                    </a:lnTo>
                    <a:lnTo>
                      <a:pt x="25" y="10"/>
                    </a:lnTo>
                    <a:lnTo>
                      <a:pt x="27" y="9"/>
                    </a:lnTo>
                    <a:lnTo>
                      <a:pt x="27" y="7"/>
                    </a:lnTo>
                    <a:lnTo>
                      <a:pt x="28" y="6"/>
                    </a:lnTo>
                    <a:lnTo>
                      <a:pt x="28" y="3"/>
                    </a:lnTo>
                    <a:lnTo>
                      <a:pt x="29" y="2"/>
                    </a:lnTo>
                    <a:lnTo>
                      <a:pt x="29" y="2"/>
                    </a:lnTo>
                    <a:lnTo>
                      <a:pt x="31" y="0"/>
                    </a:lnTo>
                    <a:lnTo>
                      <a:pt x="31" y="0"/>
                    </a:lnTo>
                    <a:lnTo>
                      <a:pt x="32" y="2"/>
                    </a:lnTo>
                    <a:lnTo>
                      <a:pt x="32" y="2"/>
                    </a:lnTo>
                    <a:lnTo>
                      <a:pt x="32" y="2"/>
                    </a:lnTo>
                    <a:lnTo>
                      <a:pt x="34" y="3"/>
                    </a:lnTo>
                    <a:lnTo>
                      <a:pt x="34" y="3"/>
                    </a:lnTo>
                    <a:lnTo>
                      <a:pt x="34" y="5"/>
                    </a:lnTo>
                    <a:lnTo>
                      <a:pt x="35" y="6"/>
                    </a:lnTo>
                    <a:lnTo>
                      <a:pt x="35" y="7"/>
                    </a:lnTo>
                    <a:lnTo>
                      <a:pt x="35" y="7"/>
                    </a:lnTo>
                    <a:lnTo>
                      <a:pt x="35" y="9"/>
                    </a:lnTo>
                    <a:lnTo>
                      <a:pt x="36" y="9"/>
                    </a:lnTo>
                    <a:lnTo>
                      <a:pt x="36" y="10"/>
                    </a:lnTo>
                    <a:lnTo>
                      <a:pt x="36" y="10"/>
                    </a:lnTo>
                    <a:lnTo>
                      <a:pt x="38" y="11"/>
                    </a:lnTo>
                    <a:lnTo>
                      <a:pt x="38" y="13"/>
                    </a:lnTo>
                    <a:lnTo>
                      <a:pt x="38" y="13"/>
                    </a:lnTo>
                    <a:lnTo>
                      <a:pt x="38" y="14"/>
                    </a:lnTo>
                    <a:lnTo>
                      <a:pt x="39" y="14"/>
                    </a:lnTo>
                    <a:lnTo>
                      <a:pt x="40" y="13"/>
                    </a:lnTo>
                    <a:lnTo>
                      <a:pt x="40" y="13"/>
                    </a:lnTo>
                    <a:lnTo>
                      <a:pt x="42" y="11"/>
                    </a:lnTo>
                    <a:lnTo>
                      <a:pt x="42" y="9"/>
                    </a:lnTo>
                    <a:lnTo>
                      <a:pt x="43" y="9"/>
                    </a:lnTo>
                    <a:lnTo>
                      <a:pt x="43" y="6"/>
                    </a:lnTo>
                    <a:lnTo>
                      <a:pt x="44" y="5"/>
                    </a:lnTo>
                    <a:lnTo>
                      <a:pt x="44" y="2"/>
                    </a:lnTo>
                    <a:lnTo>
                      <a:pt x="46" y="2"/>
                    </a:lnTo>
                    <a:lnTo>
                      <a:pt x="46" y="2"/>
                    </a:lnTo>
                    <a:lnTo>
                      <a:pt x="46" y="2"/>
                    </a:lnTo>
                    <a:lnTo>
                      <a:pt x="47" y="0"/>
                    </a:lnTo>
                    <a:lnTo>
                      <a:pt x="47" y="0"/>
                    </a:lnTo>
                    <a:lnTo>
                      <a:pt x="47" y="2"/>
                    </a:lnTo>
                    <a:lnTo>
                      <a:pt x="48" y="2"/>
                    </a:lnTo>
                    <a:lnTo>
                      <a:pt x="48" y="2"/>
                    </a:lnTo>
                    <a:lnTo>
                      <a:pt x="48" y="2"/>
                    </a:lnTo>
                    <a:lnTo>
                      <a:pt x="48" y="3"/>
                    </a:lnTo>
                    <a:lnTo>
                      <a:pt x="50" y="3"/>
                    </a:lnTo>
                    <a:lnTo>
                      <a:pt x="50" y="5"/>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0" name="Freeform 5466"/>
              <p:cNvSpPr>
                <a:spLocks/>
              </p:cNvSpPr>
              <p:nvPr/>
            </p:nvSpPr>
            <p:spPr bwMode="auto">
              <a:xfrm>
                <a:off x="5051" y="3234"/>
                <a:ext cx="25" cy="6"/>
              </a:xfrm>
              <a:custGeom>
                <a:avLst/>
                <a:gdLst>
                  <a:gd name="T0" fmla="*/ 1 w 50"/>
                  <a:gd name="T1" fmla="*/ 6 h 14"/>
                  <a:gd name="T2" fmla="*/ 1 w 50"/>
                  <a:gd name="T3" fmla="*/ 9 h 14"/>
                  <a:gd name="T4" fmla="*/ 2 w 50"/>
                  <a:gd name="T5" fmla="*/ 11 h 14"/>
                  <a:gd name="T6" fmla="*/ 4 w 50"/>
                  <a:gd name="T7" fmla="*/ 14 h 14"/>
                  <a:gd name="T8" fmla="*/ 6 w 50"/>
                  <a:gd name="T9" fmla="*/ 13 h 14"/>
                  <a:gd name="T10" fmla="*/ 8 w 50"/>
                  <a:gd name="T11" fmla="*/ 10 h 14"/>
                  <a:gd name="T12" fmla="*/ 9 w 50"/>
                  <a:gd name="T13" fmla="*/ 9 h 14"/>
                  <a:gd name="T14" fmla="*/ 9 w 50"/>
                  <a:gd name="T15" fmla="*/ 6 h 14"/>
                  <a:gd name="T16" fmla="*/ 9 w 50"/>
                  <a:gd name="T17" fmla="*/ 5 h 14"/>
                  <a:gd name="T18" fmla="*/ 10 w 50"/>
                  <a:gd name="T19" fmla="*/ 3 h 14"/>
                  <a:gd name="T20" fmla="*/ 10 w 50"/>
                  <a:gd name="T21" fmla="*/ 2 h 14"/>
                  <a:gd name="T22" fmla="*/ 12 w 50"/>
                  <a:gd name="T23" fmla="*/ 2 h 14"/>
                  <a:gd name="T24" fmla="*/ 13 w 50"/>
                  <a:gd name="T25" fmla="*/ 2 h 14"/>
                  <a:gd name="T26" fmla="*/ 14 w 50"/>
                  <a:gd name="T27" fmla="*/ 2 h 14"/>
                  <a:gd name="T28" fmla="*/ 16 w 50"/>
                  <a:gd name="T29" fmla="*/ 5 h 14"/>
                  <a:gd name="T30" fmla="*/ 17 w 50"/>
                  <a:gd name="T31" fmla="*/ 7 h 14"/>
                  <a:gd name="T32" fmla="*/ 17 w 50"/>
                  <a:gd name="T33" fmla="*/ 10 h 14"/>
                  <a:gd name="T34" fmla="*/ 18 w 50"/>
                  <a:gd name="T35" fmla="*/ 13 h 14"/>
                  <a:gd name="T36" fmla="*/ 20 w 50"/>
                  <a:gd name="T37" fmla="*/ 14 h 14"/>
                  <a:gd name="T38" fmla="*/ 22 w 50"/>
                  <a:gd name="T39" fmla="*/ 13 h 14"/>
                  <a:gd name="T40" fmla="*/ 22 w 50"/>
                  <a:gd name="T41" fmla="*/ 11 h 14"/>
                  <a:gd name="T42" fmla="*/ 24 w 50"/>
                  <a:gd name="T43" fmla="*/ 10 h 14"/>
                  <a:gd name="T44" fmla="*/ 24 w 50"/>
                  <a:gd name="T45" fmla="*/ 10 h 14"/>
                  <a:gd name="T46" fmla="*/ 24 w 50"/>
                  <a:gd name="T47" fmla="*/ 9 h 14"/>
                  <a:gd name="T48" fmla="*/ 25 w 50"/>
                  <a:gd name="T49" fmla="*/ 7 h 14"/>
                  <a:gd name="T50" fmla="*/ 25 w 50"/>
                  <a:gd name="T51" fmla="*/ 5 h 14"/>
                  <a:gd name="T52" fmla="*/ 26 w 50"/>
                  <a:gd name="T53" fmla="*/ 2 h 14"/>
                  <a:gd name="T54" fmla="*/ 29 w 50"/>
                  <a:gd name="T55" fmla="*/ 2 h 14"/>
                  <a:gd name="T56" fmla="*/ 30 w 50"/>
                  <a:gd name="T57" fmla="*/ 2 h 14"/>
                  <a:gd name="T58" fmla="*/ 32 w 50"/>
                  <a:gd name="T59" fmla="*/ 6 h 14"/>
                  <a:gd name="T60" fmla="*/ 33 w 50"/>
                  <a:gd name="T61" fmla="*/ 10 h 14"/>
                  <a:gd name="T62" fmla="*/ 34 w 50"/>
                  <a:gd name="T63" fmla="*/ 13 h 14"/>
                  <a:gd name="T64" fmla="*/ 36 w 50"/>
                  <a:gd name="T65" fmla="*/ 13 h 14"/>
                  <a:gd name="T66" fmla="*/ 37 w 50"/>
                  <a:gd name="T67" fmla="*/ 14 h 14"/>
                  <a:gd name="T68" fmla="*/ 38 w 50"/>
                  <a:gd name="T69" fmla="*/ 13 h 14"/>
                  <a:gd name="T70" fmla="*/ 38 w 50"/>
                  <a:gd name="T71" fmla="*/ 10 h 14"/>
                  <a:gd name="T72" fmla="*/ 40 w 50"/>
                  <a:gd name="T73" fmla="*/ 7 h 14"/>
                  <a:gd name="T74" fmla="*/ 41 w 50"/>
                  <a:gd name="T75" fmla="*/ 5 h 14"/>
                  <a:gd name="T76" fmla="*/ 44 w 50"/>
                  <a:gd name="T77" fmla="*/ 2 h 14"/>
                  <a:gd name="T78" fmla="*/ 45 w 50"/>
                  <a:gd name="T79" fmla="*/ 2 h 14"/>
                  <a:gd name="T80" fmla="*/ 46 w 50"/>
                  <a:gd name="T81" fmla="*/ 3 h 14"/>
                  <a:gd name="T82" fmla="*/ 46 w 50"/>
                  <a:gd name="T83" fmla="*/ 5 h 14"/>
                  <a:gd name="T84" fmla="*/ 48 w 50"/>
                  <a:gd name="T85" fmla="*/ 7 h 14"/>
                  <a:gd name="T86" fmla="*/ 49 w 50"/>
                  <a:gd name="T87" fmla="*/ 9 h 14"/>
                  <a:gd name="T88" fmla="*/ 49 w 50"/>
                  <a:gd name="T89" fmla="*/ 10 h 14"/>
                  <a:gd name="T90" fmla="*/ 50 w 50"/>
                  <a:gd name="T9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 h="14">
                    <a:moveTo>
                      <a:pt x="0" y="5"/>
                    </a:moveTo>
                    <a:lnTo>
                      <a:pt x="1" y="6"/>
                    </a:lnTo>
                    <a:lnTo>
                      <a:pt x="1" y="7"/>
                    </a:lnTo>
                    <a:lnTo>
                      <a:pt x="1" y="9"/>
                    </a:lnTo>
                    <a:lnTo>
                      <a:pt x="2" y="10"/>
                    </a:lnTo>
                    <a:lnTo>
                      <a:pt x="2" y="11"/>
                    </a:lnTo>
                    <a:lnTo>
                      <a:pt x="2" y="13"/>
                    </a:lnTo>
                    <a:lnTo>
                      <a:pt x="4" y="14"/>
                    </a:lnTo>
                    <a:lnTo>
                      <a:pt x="5" y="14"/>
                    </a:lnTo>
                    <a:lnTo>
                      <a:pt x="6" y="13"/>
                    </a:lnTo>
                    <a:lnTo>
                      <a:pt x="6" y="11"/>
                    </a:lnTo>
                    <a:lnTo>
                      <a:pt x="8" y="10"/>
                    </a:lnTo>
                    <a:lnTo>
                      <a:pt x="8" y="9"/>
                    </a:lnTo>
                    <a:lnTo>
                      <a:pt x="9" y="9"/>
                    </a:lnTo>
                    <a:lnTo>
                      <a:pt x="9" y="7"/>
                    </a:lnTo>
                    <a:lnTo>
                      <a:pt x="9" y="6"/>
                    </a:lnTo>
                    <a:lnTo>
                      <a:pt x="9" y="5"/>
                    </a:lnTo>
                    <a:lnTo>
                      <a:pt x="9" y="5"/>
                    </a:lnTo>
                    <a:lnTo>
                      <a:pt x="10" y="3"/>
                    </a:lnTo>
                    <a:lnTo>
                      <a:pt x="10" y="3"/>
                    </a:lnTo>
                    <a:lnTo>
                      <a:pt x="10" y="3"/>
                    </a:lnTo>
                    <a:lnTo>
                      <a:pt x="10" y="2"/>
                    </a:lnTo>
                    <a:lnTo>
                      <a:pt x="12" y="2"/>
                    </a:lnTo>
                    <a:lnTo>
                      <a:pt x="12" y="2"/>
                    </a:lnTo>
                    <a:lnTo>
                      <a:pt x="13" y="0"/>
                    </a:lnTo>
                    <a:lnTo>
                      <a:pt x="13" y="2"/>
                    </a:lnTo>
                    <a:lnTo>
                      <a:pt x="14" y="2"/>
                    </a:lnTo>
                    <a:lnTo>
                      <a:pt x="14" y="2"/>
                    </a:lnTo>
                    <a:lnTo>
                      <a:pt x="14" y="3"/>
                    </a:lnTo>
                    <a:lnTo>
                      <a:pt x="16" y="5"/>
                    </a:lnTo>
                    <a:lnTo>
                      <a:pt x="16" y="6"/>
                    </a:lnTo>
                    <a:lnTo>
                      <a:pt x="17" y="7"/>
                    </a:lnTo>
                    <a:lnTo>
                      <a:pt x="17" y="9"/>
                    </a:lnTo>
                    <a:lnTo>
                      <a:pt x="17" y="10"/>
                    </a:lnTo>
                    <a:lnTo>
                      <a:pt x="18" y="11"/>
                    </a:lnTo>
                    <a:lnTo>
                      <a:pt x="18" y="13"/>
                    </a:lnTo>
                    <a:lnTo>
                      <a:pt x="20" y="13"/>
                    </a:lnTo>
                    <a:lnTo>
                      <a:pt x="20" y="14"/>
                    </a:lnTo>
                    <a:lnTo>
                      <a:pt x="21" y="14"/>
                    </a:lnTo>
                    <a:lnTo>
                      <a:pt x="22" y="13"/>
                    </a:lnTo>
                    <a:lnTo>
                      <a:pt x="22" y="13"/>
                    </a:lnTo>
                    <a:lnTo>
                      <a:pt x="22" y="11"/>
                    </a:lnTo>
                    <a:lnTo>
                      <a:pt x="22" y="11"/>
                    </a:lnTo>
                    <a:lnTo>
                      <a:pt x="24" y="10"/>
                    </a:lnTo>
                    <a:lnTo>
                      <a:pt x="24" y="10"/>
                    </a:lnTo>
                    <a:lnTo>
                      <a:pt x="24" y="10"/>
                    </a:lnTo>
                    <a:lnTo>
                      <a:pt x="24" y="9"/>
                    </a:lnTo>
                    <a:lnTo>
                      <a:pt x="24" y="9"/>
                    </a:lnTo>
                    <a:lnTo>
                      <a:pt x="24" y="7"/>
                    </a:lnTo>
                    <a:lnTo>
                      <a:pt x="25" y="7"/>
                    </a:lnTo>
                    <a:lnTo>
                      <a:pt x="25" y="6"/>
                    </a:lnTo>
                    <a:lnTo>
                      <a:pt x="25" y="5"/>
                    </a:lnTo>
                    <a:lnTo>
                      <a:pt x="26" y="3"/>
                    </a:lnTo>
                    <a:lnTo>
                      <a:pt x="26" y="2"/>
                    </a:lnTo>
                    <a:lnTo>
                      <a:pt x="28" y="2"/>
                    </a:lnTo>
                    <a:lnTo>
                      <a:pt x="29" y="2"/>
                    </a:lnTo>
                    <a:lnTo>
                      <a:pt x="30" y="2"/>
                    </a:lnTo>
                    <a:lnTo>
                      <a:pt x="30" y="2"/>
                    </a:lnTo>
                    <a:lnTo>
                      <a:pt x="32" y="5"/>
                    </a:lnTo>
                    <a:lnTo>
                      <a:pt x="32" y="6"/>
                    </a:lnTo>
                    <a:lnTo>
                      <a:pt x="32" y="9"/>
                    </a:lnTo>
                    <a:lnTo>
                      <a:pt x="33" y="10"/>
                    </a:lnTo>
                    <a:lnTo>
                      <a:pt x="34" y="11"/>
                    </a:lnTo>
                    <a:lnTo>
                      <a:pt x="34" y="13"/>
                    </a:lnTo>
                    <a:lnTo>
                      <a:pt x="34" y="13"/>
                    </a:lnTo>
                    <a:lnTo>
                      <a:pt x="36" y="13"/>
                    </a:lnTo>
                    <a:lnTo>
                      <a:pt x="36" y="14"/>
                    </a:lnTo>
                    <a:lnTo>
                      <a:pt x="37" y="14"/>
                    </a:lnTo>
                    <a:lnTo>
                      <a:pt x="37" y="13"/>
                    </a:lnTo>
                    <a:lnTo>
                      <a:pt x="38" y="13"/>
                    </a:lnTo>
                    <a:lnTo>
                      <a:pt x="38" y="11"/>
                    </a:lnTo>
                    <a:lnTo>
                      <a:pt x="38" y="10"/>
                    </a:lnTo>
                    <a:lnTo>
                      <a:pt x="40" y="9"/>
                    </a:lnTo>
                    <a:lnTo>
                      <a:pt x="40" y="7"/>
                    </a:lnTo>
                    <a:lnTo>
                      <a:pt x="41" y="6"/>
                    </a:lnTo>
                    <a:lnTo>
                      <a:pt x="41" y="5"/>
                    </a:lnTo>
                    <a:lnTo>
                      <a:pt x="42" y="2"/>
                    </a:lnTo>
                    <a:lnTo>
                      <a:pt x="44" y="2"/>
                    </a:lnTo>
                    <a:lnTo>
                      <a:pt x="44" y="2"/>
                    </a:lnTo>
                    <a:lnTo>
                      <a:pt x="45" y="2"/>
                    </a:lnTo>
                    <a:lnTo>
                      <a:pt x="46" y="2"/>
                    </a:lnTo>
                    <a:lnTo>
                      <a:pt x="46" y="3"/>
                    </a:lnTo>
                    <a:lnTo>
                      <a:pt x="46" y="3"/>
                    </a:lnTo>
                    <a:lnTo>
                      <a:pt x="46" y="5"/>
                    </a:lnTo>
                    <a:lnTo>
                      <a:pt x="48" y="6"/>
                    </a:lnTo>
                    <a:lnTo>
                      <a:pt x="48" y="7"/>
                    </a:lnTo>
                    <a:lnTo>
                      <a:pt x="48" y="7"/>
                    </a:lnTo>
                    <a:lnTo>
                      <a:pt x="49" y="9"/>
                    </a:lnTo>
                    <a:lnTo>
                      <a:pt x="49" y="9"/>
                    </a:lnTo>
                    <a:lnTo>
                      <a:pt x="49" y="10"/>
                    </a:lnTo>
                    <a:lnTo>
                      <a:pt x="49" y="11"/>
                    </a:lnTo>
                    <a:lnTo>
                      <a:pt x="50" y="1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1" name="Freeform 5467"/>
              <p:cNvSpPr>
                <a:spLocks/>
              </p:cNvSpPr>
              <p:nvPr/>
            </p:nvSpPr>
            <p:spPr bwMode="auto">
              <a:xfrm>
                <a:off x="5076" y="3234"/>
                <a:ext cx="26" cy="6"/>
              </a:xfrm>
              <a:custGeom>
                <a:avLst/>
                <a:gdLst>
                  <a:gd name="T0" fmla="*/ 0 w 51"/>
                  <a:gd name="T1" fmla="*/ 9 h 12"/>
                  <a:gd name="T2" fmla="*/ 2 w 51"/>
                  <a:gd name="T3" fmla="*/ 12 h 12"/>
                  <a:gd name="T4" fmla="*/ 3 w 51"/>
                  <a:gd name="T5" fmla="*/ 11 h 12"/>
                  <a:gd name="T6" fmla="*/ 4 w 51"/>
                  <a:gd name="T7" fmla="*/ 8 h 12"/>
                  <a:gd name="T8" fmla="*/ 6 w 51"/>
                  <a:gd name="T9" fmla="*/ 5 h 12"/>
                  <a:gd name="T10" fmla="*/ 7 w 51"/>
                  <a:gd name="T11" fmla="*/ 3 h 12"/>
                  <a:gd name="T12" fmla="*/ 8 w 51"/>
                  <a:gd name="T13" fmla="*/ 0 h 12"/>
                  <a:gd name="T14" fmla="*/ 10 w 51"/>
                  <a:gd name="T15" fmla="*/ 0 h 12"/>
                  <a:gd name="T16" fmla="*/ 11 w 51"/>
                  <a:gd name="T17" fmla="*/ 0 h 12"/>
                  <a:gd name="T18" fmla="*/ 11 w 51"/>
                  <a:gd name="T19" fmla="*/ 1 h 12"/>
                  <a:gd name="T20" fmla="*/ 12 w 51"/>
                  <a:gd name="T21" fmla="*/ 3 h 12"/>
                  <a:gd name="T22" fmla="*/ 12 w 51"/>
                  <a:gd name="T23" fmla="*/ 4 h 12"/>
                  <a:gd name="T24" fmla="*/ 14 w 51"/>
                  <a:gd name="T25" fmla="*/ 5 h 12"/>
                  <a:gd name="T26" fmla="*/ 15 w 51"/>
                  <a:gd name="T27" fmla="*/ 7 h 12"/>
                  <a:gd name="T28" fmla="*/ 16 w 51"/>
                  <a:gd name="T29" fmla="*/ 9 h 12"/>
                  <a:gd name="T30" fmla="*/ 18 w 51"/>
                  <a:gd name="T31" fmla="*/ 11 h 12"/>
                  <a:gd name="T32" fmla="*/ 19 w 51"/>
                  <a:gd name="T33" fmla="*/ 9 h 12"/>
                  <a:gd name="T34" fmla="*/ 20 w 51"/>
                  <a:gd name="T35" fmla="*/ 8 h 12"/>
                  <a:gd name="T36" fmla="*/ 22 w 51"/>
                  <a:gd name="T37" fmla="*/ 5 h 12"/>
                  <a:gd name="T38" fmla="*/ 23 w 51"/>
                  <a:gd name="T39" fmla="*/ 3 h 12"/>
                  <a:gd name="T40" fmla="*/ 24 w 51"/>
                  <a:gd name="T41" fmla="*/ 1 h 12"/>
                  <a:gd name="T42" fmla="*/ 24 w 51"/>
                  <a:gd name="T43" fmla="*/ 0 h 12"/>
                  <a:gd name="T44" fmla="*/ 26 w 51"/>
                  <a:gd name="T45" fmla="*/ 0 h 12"/>
                  <a:gd name="T46" fmla="*/ 26 w 51"/>
                  <a:gd name="T47" fmla="*/ 0 h 12"/>
                  <a:gd name="T48" fmla="*/ 27 w 51"/>
                  <a:gd name="T49" fmla="*/ 0 h 12"/>
                  <a:gd name="T50" fmla="*/ 28 w 51"/>
                  <a:gd name="T51" fmla="*/ 3 h 12"/>
                  <a:gd name="T52" fmla="*/ 30 w 51"/>
                  <a:gd name="T53" fmla="*/ 7 h 12"/>
                  <a:gd name="T54" fmla="*/ 31 w 51"/>
                  <a:gd name="T55" fmla="*/ 9 h 12"/>
                  <a:gd name="T56" fmla="*/ 32 w 51"/>
                  <a:gd name="T57" fmla="*/ 11 h 12"/>
                  <a:gd name="T58" fmla="*/ 34 w 51"/>
                  <a:gd name="T59" fmla="*/ 11 h 12"/>
                  <a:gd name="T60" fmla="*/ 35 w 51"/>
                  <a:gd name="T61" fmla="*/ 9 h 12"/>
                  <a:gd name="T62" fmla="*/ 36 w 51"/>
                  <a:gd name="T63" fmla="*/ 8 h 12"/>
                  <a:gd name="T64" fmla="*/ 36 w 51"/>
                  <a:gd name="T65" fmla="*/ 7 h 12"/>
                  <a:gd name="T66" fmla="*/ 38 w 51"/>
                  <a:gd name="T67" fmla="*/ 5 h 12"/>
                  <a:gd name="T68" fmla="*/ 38 w 51"/>
                  <a:gd name="T69" fmla="*/ 4 h 12"/>
                  <a:gd name="T70" fmla="*/ 39 w 51"/>
                  <a:gd name="T71" fmla="*/ 3 h 12"/>
                  <a:gd name="T72" fmla="*/ 39 w 51"/>
                  <a:gd name="T73" fmla="*/ 1 h 12"/>
                  <a:gd name="T74" fmla="*/ 40 w 51"/>
                  <a:gd name="T75" fmla="*/ 0 h 12"/>
                  <a:gd name="T76" fmla="*/ 42 w 51"/>
                  <a:gd name="T77" fmla="*/ 0 h 12"/>
                  <a:gd name="T78" fmla="*/ 44 w 51"/>
                  <a:gd name="T79" fmla="*/ 3 h 12"/>
                  <a:gd name="T80" fmla="*/ 46 w 51"/>
                  <a:gd name="T81" fmla="*/ 7 h 12"/>
                  <a:gd name="T82" fmla="*/ 47 w 51"/>
                  <a:gd name="T83" fmla="*/ 9 h 12"/>
                  <a:gd name="T84" fmla="*/ 48 w 51"/>
                  <a:gd name="T85" fmla="*/ 11 h 12"/>
                  <a:gd name="T86" fmla="*/ 50 w 51"/>
                  <a:gd name="T87" fmla="*/ 11 h 12"/>
                  <a:gd name="T88" fmla="*/ 51 w 51"/>
                  <a:gd name="T8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2">
                    <a:moveTo>
                      <a:pt x="0" y="9"/>
                    </a:moveTo>
                    <a:lnTo>
                      <a:pt x="0" y="9"/>
                    </a:lnTo>
                    <a:lnTo>
                      <a:pt x="0" y="11"/>
                    </a:lnTo>
                    <a:lnTo>
                      <a:pt x="2" y="12"/>
                    </a:lnTo>
                    <a:lnTo>
                      <a:pt x="3" y="12"/>
                    </a:lnTo>
                    <a:lnTo>
                      <a:pt x="3" y="11"/>
                    </a:lnTo>
                    <a:lnTo>
                      <a:pt x="4" y="9"/>
                    </a:lnTo>
                    <a:lnTo>
                      <a:pt x="4" y="8"/>
                    </a:lnTo>
                    <a:lnTo>
                      <a:pt x="6" y="7"/>
                    </a:lnTo>
                    <a:lnTo>
                      <a:pt x="6" y="5"/>
                    </a:lnTo>
                    <a:lnTo>
                      <a:pt x="7" y="4"/>
                    </a:lnTo>
                    <a:lnTo>
                      <a:pt x="7" y="3"/>
                    </a:lnTo>
                    <a:lnTo>
                      <a:pt x="8" y="1"/>
                    </a:lnTo>
                    <a:lnTo>
                      <a:pt x="8" y="0"/>
                    </a:lnTo>
                    <a:lnTo>
                      <a:pt x="10" y="0"/>
                    </a:lnTo>
                    <a:lnTo>
                      <a:pt x="10" y="0"/>
                    </a:lnTo>
                    <a:lnTo>
                      <a:pt x="11" y="0"/>
                    </a:lnTo>
                    <a:lnTo>
                      <a:pt x="11" y="0"/>
                    </a:lnTo>
                    <a:lnTo>
                      <a:pt x="11" y="0"/>
                    </a:lnTo>
                    <a:lnTo>
                      <a:pt x="11" y="1"/>
                    </a:lnTo>
                    <a:lnTo>
                      <a:pt x="12" y="1"/>
                    </a:lnTo>
                    <a:lnTo>
                      <a:pt x="12" y="3"/>
                    </a:lnTo>
                    <a:lnTo>
                      <a:pt x="12" y="3"/>
                    </a:lnTo>
                    <a:lnTo>
                      <a:pt x="12" y="4"/>
                    </a:lnTo>
                    <a:lnTo>
                      <a:pt x="14" y="4"/>
                    </a:lnTo>
                    <a:lnTo>
                      <a:pt x="14" y="5"/>
                    </a:lnTo>
                    <a:lnTo>
                      <a:pt x="14" y="7"/>
                    </a:lnTo>
                    <a:lnTo>
                      <a:pt x="15" y="7"/>
                    </a:lnTo>
                    <a:lnTo>
                      <a:pt x="15" y="8"/>
                    </a:lnTo>
                    <a:lnTo>
                      <a:pt x="16" y="9"/>
                    </a:lnTo>
                    <a:lnTo>
                      <a:pt x="16" y="11"/>
                    </a:lnTo>
                    <a:lnTo>
                      <a:pt x="18" y="11"/>
                    </a:lnTo>
                    <a:lnTo>
                      <a:pt x="19" y="11"/>
                    </a:lnTo>
                    <a:lnTo>
                      <a:pt x="19" y="9"/>
                    </a:lnTo>
                    <a:lnTo>
                      <a:pt x="20" y="9"/>
                    </a:lnTo>
                    <a:lnTo>
                      <a:pt x="20" y="8"/>
                    </a:lnTo>
                    <a:lnTo>
                      <a:pt x="22" y="7"/>
                    </a:lnTo>
                    <a:lnTo>
                      <a:pt x="22" y="5"/>
                    </a:lnTo>
                    <a:lnTo>
                      <a:pt x="23" y="4"/>
                    </a:lnTo>
                    <a:lnTo>
                      <a:pt x="23" y="3"/>
                    </a:lnTo>
                    <a:lnTo>
                      <a:pt x="23" y="1"/>
                    </a:lnTo>
                    <a:lnTo>
                      <a:pt x="24" y="1"/>
                    </a:lnTo>
                    <a:lnTo>
                      <a:pt x="24" y="0"/>
                    </a:lnTo>
                    <a:lnTo>
                      <a:pt x="24" y="0"/>
                    </a:lnTo>
                    <a:lnTo>
                      <a:pt x="24" y="0"/>
                    </a:lnTo>
                    <a:lnTo>
                      <a:pt x="26" y="0"/>
                    </a:lnTo>
                    <a:lnTo>
                      <a:pt x="26" y="0"/>
                    </a:lnTo>
                    <a:lnTo>
                      <a:pt x="26" y="0"/>
                    </a:lnTo>
                    <a:lnTo>
                      <a:pt x="27" y="0"/>
                    </a:lnTo>
                    <a:lnTo>
                      <a:pt x="27" y="0"/>
                    </a:lnTo>
                    <a:lnTo>
                      <a:pt x="27" y="1"/>
                    </a:lnTo>
                    <a:lnTo>
                      <a:pt x="28" y="3"/>
                    </a:lnTo>
                    <a:lnTo>
                      <a:pt x="30" y="5"/>
                    </a:lnTo>
                    <a:lnTo>
                      <a:pt x="30" y="7"/>
                    </a:lnTo>
                    <a:lnTo>
                      <a:pt x="31" y="7"/>
                    </a:lnTo>
                    <a:lnTo>
                      <a:pt x="31" y="9"/>
                    </a:lnTo>
                    <a:lnTo>
                      <a:pt x="32" y="9"/>
                    </a:lnTo>
                    <a:lnTo>
                      <a:pt x="32" y="11"/>
                    </a:lnTo>
                    <a:lnTo>
                      <a:pt x="32" y="11"/>
                    </a:lnTo>
                    <a:lnTo>
                      <a:pt x="34" y="11"/>
                    </a:lnTo>
                    <a:lnTo>
                      <a:pt x="35" y="11"/>
                    </a:lnTo>
                    <a:lnTo>
                      <a:pt x="35" y="9"/>
                    </a:lnTo>
                    <a:lnTo>
                      <a:pt x="35" y="9"/>
                    </a:lnTo>
                    <a:lnTo>
                      <a:pt x="36" y="8"/>
                    </a:lnTo>
                    <a:lnTo>
                      <a:pt x="36" y="7"/>
                    </a:lnTo>
                    <a:lnTo>
                      <a:pt x="36" y="7"/>
                    </a:lnTo>
                    <a:lnTo>
                      <a:pt x="38" y="7"/>
                    </a:lnTo>
                    <a:lnTo>
                      <a:pt x="38" y="5"/>
                    </a:lnTo>
                    <a:lnTo>
                      <a:pt x="38" y="5"/>
                    </a:lnTo>
                    <a:lnTo>
                      <a:pt x="38" y="4"/>
                    </a:lnTo>
                    <a:lnTo>
                      <a:pt x="39" y="4"/>
                    </a:lnTo>
                    <a:lnTo>
                      <a:pt x="39" y="3"/>
                    </a:lnTo>
                    <a:lnTo>
                      <a:pt x="39" y="3"/>
                    </a:lnTo>
                    <a:lnTo>
                      <a:pt x="39" y="1"/>
                    </a:lnTo>
                    <a:lnTo>
                      <a:pt x="40" y="1"/>
                    </a:lnTo>
                    <a:lnTo>
                      <a:pt x="40" y="0"/>
                    </a:lnTo>
                    <a:lnTo>
                      <a:pt x="40" y="0"/>
                    </a:lnTo>
                    <a:lnTo>
                      <a:pt x="42" y="0"/>
                    </a:lnTo>
                    <a:lnTo>
                      <a:pt x="43" y="0"/>
                    </a:lnTo>
                    <a:lnTo>
                      <a:pt x="44" y="3"/>
                    </a:lnTo>
                    <a:lnTo>
                      <a:pt x="44" y="4"/>
                    </a:lnTo>
                    <a:lnTo>
                      <a:pt x="46" y="7"/>
                    </a:lnTo>
                    <a:lnTo>
                      <a:pt x="47" y="8"/>
                    </a:lnTo>
                    <a:lnTo>
                      <a:pt x="47" y="9"/>
                    </a:lnTo>
                    <a:lnTo>
                      <a:pt x="47" y="9"/>
                    </a:lnTo>
                    <a:lnTo>
                      <a:pt x="48" y="11"/>
                    </a:lnTo>
                    <a:lnTo>
                      <a:pt x="48" y="11"/>
                    </a:lnTo>
                    <a:lnTo>
                      <a:pt x="50" y="11"/>
                    </a:lnTo>
                    <a:lnTo>
                      <a:pt x="50" y="11"/>
                    </a:lnTo>
                    <a:lnTo>
                      <a:pt x="51" y="1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62" name="Freeform 5468"/>
              <p:cNvSpPr>
                <a:spLocks/>
              </p:cNvSpPr>
              <p:nvPr/>
            </p:nvSpPr>
            <p:spPr bwMode="auto">
              <a:xfrm>
                <a:off x="5102" y="3234"/>
                <a:ext cx="25" cy="6"/>
              </a:xfrm>
              <a:custGeom>
                <a:avLst/>
                <a:gdLst>
                  <a:gd name="T0" fmla="*/ 0 w 51"/>
                  <a:gd name="T1" fmla="*/ 9 h 11"/>
                  <a:gd name="T2" fmla="*/ 1 w 51"/>
                  <a:gd name="T3" fmla="*/ 8 h 11"/>
                  <a:gd name="T4" fmla="*/ 3 w 51"/>
                  <a:gd name="T5" fmla="*/ 7 h 11"/>
                  <a:gd name="T6" fmla="*/ 3 w 51"/>
                  <a:gd name="T7" fmla="*/ 4 h 11"/>
                  <a:gd name="T8" fmla="*/ 4 w 51"/>
                  <a:gd name="T9" fmla="*/ 1 h 11"/>
                  <a:gd name="T10" fmla="*/ 5 w 51"/>
                  <a:gd name="T11" fmla="*/ 0 h 11"/>
                  <a:gd name="T12" fmla="*/ 7 w 51"/>
                  <a:gd name="T13" fmla="*/ 0 h 11"/>
                  <a:gd name="T14" fmla="*/ 8 w 51"/>
                  <a:gd name="T15" fmla="*/ 3 h 11"/>
                  <a:gd name="T16" fmla="*/ 9 w 51"/>
                  <a:gd name="T17" fmla="*/ 4 h 11"/>
                  <a:gd name="T18" fmla="*/ 11 w 51"/>
                  <a:gd name="T19" fmla="*/ 7 h 11"/>
                  <a:gd name="T20" fmla="*/ 11 w 51"/>
                  <a:gd name="T21" fmla="*/ 8 h 11"/>
                  <a:gd name="T22" fmla="*/ 12 w 51"/>
                  <a:gd name="T23" fmla="*/ 9 h 11"/>
                  <a:gd name="T24" fmla="*/ 13 w 51"/>
                  <a:gd name="T25" fmla="*/ 11 h 11"/>
                  <a:gd name="T26" fmla="*/ 15 w 51"/>
                  <a:gd name="T27" fmla="*/ 11 h 11"/>
                  <a:gd name="T28" fmla="*/ 16 w 51"/>
                  <a:gd name="T29" fmla="*/ 11 h 11"/>
                  <a:gd name="T30" fmla="*/ 16 w 51"/>
                  <a:gd name="T31" fmla="*/ 8 h 11"/>
                  <a:gd name="T32" fmla="*/ 17 w 51"/>
                  <a:gd name="T33" fmla="*/ 7 h 11"/>
                  <a:gd name="T34" fmla="*/ 19 w 51"/>
                  <a:gd name="T35" fmla="*/ 4 h 11"/>
                  <a:gd name="T36" fmla="*/ 20 w 51"/>
                  <a:gd name="T37" fmla="*/ 1 h 11"/>
                  <a:gd name="T38" fmla="*/ 21 w 51"/>
                  <a:gd name="T39" fmla="*/ 0 h 11"/>
                  <a:gd name="T40" fmla="*/ 23 w 51"/>
                  <a:gd name="T41" fmla="*/ 0 h 11"/>
                  <a:gd name="T42" fmla="*/ 24 w 51"/>
                  <a:gd name="T43" fmla="*/ 1 h 11"/>
                  <a:gd name="T44" fmla="*/ 24 w 51"/>
                  <a:gd name="T45" fmla="*/ 3 h 11"/>
                  <a:gd name="T46" fmla="*/ 25 w 51"/>
                  <a:gd name="T47" fmla="*/ 4 h 11"/>
                  <a:gd name="T48" fmla="*/ 25 w 51"/>
                  <a:gd name="T49" fmla="*/ 5 h 11"/>
                  <a:gd name="T50" fmla="*/ 25 w 51"/>
                  <a:gd name="T51" fmla="*/ 7 h 11"/>
                  <a:gd name="T52" fmla="*/ 27 w 51"/>
                  <a:gd name="T53" fmla="*/ 8 h 11"/>
                  <a:gd name="T54" fmla="*/ 28 w 51"/>
                  <a:gd name="T55" fmla="*/ 9 h 11"/>
                  <a:gd name="T56" fmla="*/ 29 w 51"/>
                  <a:gd name="T57" fmla="*/ 11 h 11"/>
                  <a:gd name="T58" fmla="*/ 31 w 51"/>
                  <a:gd name="T59" fmla="*/ 11 h 11"/>
                  <a:gd name="T60" fmla="*/ 32 w 51"/>
                  <a:gd name="T61" fmla="*/ 9 h 11"/>
                  <a:gd name="T62" fmla="*/ 33 w 51"/>
                  <a:gd name="T63" fmla="*/ 7 h 11"/>
                  <a:gd name="T64" fmla="*/ 33 w 51"/>
                  <a:gd name="T65" fmla="*/ 4 h 11"/>
                  <a:gd name="T66" fmla="*/ 35 w 51"/>
                  <a:gd name="T67" fmla="*/ 3 h 11"/>
                  <a:gd name="T68" fmla="*/ 36 w 51"/>
                  <a:gd name="T69" fmla="*/ 1 h 11"/>
                  <a:gd name="T70" fmla="*/ 39 w 51"/>
                  <a:gd name="T71" fmla="*/ 0 h 11"/>
                  <a:gd name="T72" fmla="*/ 40 w 51"/>
                  <a:gd name="T73" fmla="*/ 1 h 11"/>
                  <a:gd name="T74" fmla="*/ 40 w 51"/>
                  <a:gd name="T75" fmla="*/ 3 h 11"/>
                  <a:gd name="T76" fmla="*/ 40 w 51"/>
                  <a:gd name="T77" fmla="*/ 4 h 11"/>
                  <a:gd name="T78" fmla="*/ 41 w 51"/>
                  <a:gd name="T79" fmla="*/ 7 h 11"/>
                  <a:gd name="T80" fmla="*/ 43 w 51"/>
                  <a:gd name="T81" fmla="*/ 8 h 11"/>
                  <a:gd name="T82" fmla="*/ 44 w 51"/>
                  <a:gd name="T83" fmla="*/ 9 h 11"/>
                  <a:gd name="T84" fmla="*/ 45 w 51"/>
                  <a:gd name="T85" fmla="*/ 11 h 11"/>
                  <a:gd name="T86" fmla="*/ 47 w 51"/>
                  <a:gd name="T87" fmla="*/ 11 h 11"/>
                  <a:gd name="T88" fmla="*/ 48 w 51"/>
                  <a:gd name="T89" fmla="*/ 9 h 11"/>
                  <a:gd name="T90" fmla="*/ 48 w 51"/>
                  <a:gd name="T91" fmla="*/ 7 h 11"/>
                  <a:gd name="T92" fmla="*/ 49 w 51"/>
                  <a:gd name="T93" fmla="*/ 5 h 11"/>
                  <a:gd name="T94" fmla="*/ 51 w 51"/>
                  <a:gd name="T9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11">
                    <a:moveTo>
                      <a:pt x="0" y="11"/>
                    </a:moveTo>
                    <a:lnTo>
                      <a:pt x="0" y="9"/>
                    </a:lnTo>
                    <a:lnTo>
                      <a:pt x="1" y="8"/>
                    </a:lnTo>
                    <a:lnTo>
                      <a:pt x="1" y="8"/>
                    </a:lnTo>
                    <a:lnTo>
                      <a:pt x="1" y="7"/>
                    </a:lnTo>
                    <a:lnTo>
                      <a:pt x="3" y="7"/>
                    </a:lnTo>
                    <a:lnTo>
                      <a:pt x="3" y="5"/>
                    </a:lnTo>
                    <a:lnTo>
                      <a:pt x="3" y="4"/>
                    </a:lnTo>
                    <a:lnTo>
                      <a:pt x="4" y="3"/>
                    </a:lnTo>
                    <a:lnTo>
                      <a:pt x="4" y="1"/>
                    </a:lnTo>
                    <a:lnTo>
                      <a:pt x="4" y="0"/>
                    </a:lnTo>
                    <a:lnTo>
                      <a:pt x="5" y="0"/>
                    </a:lnTo>
                    <a:lnTo>
                      <a:pt x="7" y="0"/>
                    </a:lnTo>
                    <a:lnTo>
                      <a:pt x="7" y="0"/>
                    </a:lnTo>
                    <a:lnTo>
                      <a:pt x="8" y="1"/>
                    </a:lnTo>
                    <a:lnTo>
                      <a:pt x="8" y="3"/>
                    </a:lnTo>
                    <a:lnTo>
                      <a:pt x="9" y="3"/>
                    </a:lnTo>
                    <a:lnTo>
                      <a:pt x="9" y="4"/>
                    </a:lnTo>
                    <a:lnTo>
                      <a:pt x="11" y="5"/>
                    </a:lnTo>
                    <a:lnTo>
                      <a:pt x="11" y="7"/>
                    </a:lnTo>
                    <a:lnTo>
                      <a:pt x="11" y="7"/>
                    </a:lnTo>
                    <a:lnTo>
                      <a:pt x="11" y="8"/>
                    </a:lnTo>
                    <a:lnTo>
                      <a:pt x="12" y="9"/>
                    </a:lnTo>
                    <a:lnTo>
                      <a:pt x="12" y="9"/>
                    </a:lnTo>
                    <a:lnTo>
                      <a:pt x="12" y="11"/>
                    </a:lnTo>
                    <a:lnTo>
                      <a:pt x="13" y="11"/>
                    </a:lnTo>
                    <a:lnTo>
                      <a:pt x="13" y="11"/>
                    </a:lnTo>
                    <a:lnTo>
                      <a:pt x="15" y="11"/>
                    </a:lnTo>
                    <a:lnTo>
                      <a:pt x="15" y="11"/>
                    </a:lnTo>
                    <a:lnTo>
                      <a:pt x="16" y="11"/>
                    </a:lnTo>
                    <a:lnTo>
                      <a:pt x="16" y="9"/>
                    </a:lnTo>
                    <a:lnTo>
                      <a:pt x="16" y="8"/>
                    </a:lnTo>
                    <a:lnTo>
                      <a:pt x="17" y="7"/>
                    </a:lnTo>
                    <a:lnTo>
                      <a:pt x="17" y="7"/>
                    </a:lnTo>
                    <a:lnTo>
                      <a:pt x="19" y="5"/>
                    </a:lnTo>
                    <a:lnTo>
                      <a:pt x="19" y="4"/>
                    </a:lnTo>
                    <a:lnTo>
                      <a:pt x="19" y="3"/>
                    </a:lnTo>
                    <a:lnTo>
                      <a:pt x="20" y="1"/>
                    </a:lnTo>
                    <a:lnTo>
                      <a:pt x="20" y="0"/>
                    </a:lnTo>
                    <a:lnTo>
                      <a:pt x="21" y="0"/>
                    </a:lnTo>
                    <a:lnTo>
                      <a:pt x="21" y="0"/>
                    </a:lnTo>
                    <a:lnTo>
                      <a:pt x="23" y="0"/>
                    </a:lnTo>
                    <a:lnTo>
                      <a:pt x="23" y="0"/>
                    </a:lnTo>
                    <a:lnTo>
                      <a:pt x="24" y="1"/>
                    </a:lnTo>
                    <a:lnTo>
                      <a:pt x="24" y="1"/>
                    </a:lnTo>
                    <a:lnTo>
                      <a:pt x="24" y="3"/>
                    </a:lnTo>
                    <a:lnTo>
                      <a:pt x="25" y="3"/>
                    </a:lnTo>
                    <a:lnTo>
                      <a:pt x="25" y="4"/>
                    </a:lnTo>
                    <a:lnTo>
                      <a:pt x="25" y="4"/>
                    </a:lnTo>
                    <a:lnTo>
                      <a:pt x="25" y="5"/>
                    </a:lnTo>
                    <a:lnTo>
                      <a:pt x="25" y="5"/>
                    </a:lnTo>
                    <a:lnTo>
                      <a:pt x="25" y="7"/>
                    </a:lnTo>
                    <a:lnTo>
                      <a:pt x="27" y="7"/>
                    </a:lnTo>
                    <a:lnTo>
                      <a:pt x="27" y="8"/>
                    </a:lnTo>
                    <a:lnTo>
                      <a:pt x="27" y="8"/>
                    </a:lnTo>
                    <a:lnTo>
                      <a:pt x="28" y="9"/>
                    </a:lnTo>
                    <a:lnTo>
                      <a:pt x="28" y="11"/>
                    </a:lnTo>
                    <a:lnTo>
                      <a:pt x="29" y="11"/>
                    </a:lnTo>
                    <a:lnTo>
                      <a:pt x="29" y="11"/>
                    </a:lnTo>
                    <a:lnTo>
                      <a:pt x="31" y="11"/>
                    </a:lnTo>
                    <a:lnTo>
                      <a:pt x="31" y="11"/>
                    </a:lnTo>
                    <a:lnTo>
                      <a:pt x="32" y="9"/>
                    </a:lnTo>
                    <a:lnTo>
                      <a:pt x="32" y="8"/>
                    </a:lnTo>
                    <a:lnTo>
                      <a:pt x="33" y="7"/>
                    </a:lnTo>
                    <a:lnTo>
                      <a:pt x="33" y="5"/>
                    </a:lnTo>
                    <a:lnTo>
                      <a:pt x="33" y="4"/>
                    </a:lnTo>
                    <a:lnTo>
                      <a:pt x="35" y="3"/>
                    </a:lnTo>
                    <a:lnTo>
                      <a:pt x="35" y="3"/>
                    </a:lnTo>
                    <a:lnTo>
                      <a:pt x="36" y="1"/>
                    </a:lnTo>
                    <a:lnTo>
                      <a:pt x="36" y="1"/>
                    </a:lnTo>
                    <a:lnTo>
                      <a:pt x="37" y="0"/>
                    </a:lnTo>
                    <a:lnTo>
                      <a:pt x="39" y="0"/>
                    </a:lnTo>
                    <a:lnTo>
                      <a:pt x="39" y="1"/>
                    </a:lnTo>
                    <a:lnTo>
                      <a:pt x="40" y="1"/>
                    </a:lnTo>
                    <a:lnTo>
                      <a:pt x="40" y="1"/>
                    </a:lnTo>
                    <a:lnTo>
                      <a:pt x="40" y="3"/>
                    </a:lnTo>
                    <a:lnTo>
                      <a:pt x="40" y="3"/>
                    </a:lnTo>
                    <a:lnTo>
                      <a:pt x="40" y="4"/>
                    </a:lnTo>
                    <a:lnTo>
                      <a:pt x="41" y="5"/>
                    </a:lnTo>
                    <a:lnTo>
                      <a:pt x="41" y="7"/>
                    </a:lnTo>
                    <a:lnTo>
                      <a:pt x="43" y="7"/>
                    </a:lnTo>
                    <a:lnTo>
                      <a:pt x="43" y="8"/>
                    </a:lnTo>
                    <a:lnTo>
                      <a:pt x="43" y="9"/>
                    </a:lnTo>
                    <a:lnTo>
                      <a:pt x="44" y="9"/>
                    </a:lnTo>
                    <a:lnTo>
                      <a:pt x="44" y="11"/>
                    </a:lnTo>
                    <a:lnTo>
                      <a:pt x="45" y="11"/>
                    </a:lnTo>
                    <a:lnTo>
                      <a:pt x="47" y="11"/>
                    </a:lnTo>
                    <a:lnTo>
                      <a:pt x="47" y="11"/>
                    </a:lnTo>
                    <a:lnTo>
                      <a:pt x="47" y="9"/>
                    </a:lnTo>
                    <a:lnTo>
                      <a:pt x="48" y="9"/>
                    </a:lnTo>
                    <a:lnTo>
                      <a:pt x="48" y="8"/>
                    </a:lnTo>
                    <a:lnTo>
                      <a:pt x="48" y="7"/>
                    </a:lnTo>
                    <a:lnTo>
                      <a:pt x="49" y="7"/>
                    </a:lnTo>
                    <a:lnTo>
                      <a:pt x="49" y="5"/>
                    </a:lnTo>
                    <a:lnTo>
                      <a:pt x="49" y="4"/>
                    </a:lnTo>
                    <a:lnTo>
                      <a:pt x="51" y="4"/>
                    </a:lnTo>
                    <a:lnTo>
                      <a:pt x="51" y="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sp>
          <p:nvSpPr>
            <p:cNvPr id="2683" name="Freeform 5470"/>
            <p:cNvSpPr>
              <a:spLocks/>
            </p:cNvSpPr>
            <p:nvPr/>
          </p:nvSpPr>
          <p:spPr bwMode="auto">
            <a:xfrm>
              <a:off x="5127" y="3234"/>
              <a:ext cx="26" cy="6"/>
            </a:xfrm>
            <a:custGeom>
              <a:avLst/>
              <a:gdLst>
                <a:gd name="T0" fmla="*/ 0 w 52"/>
                <a:gd name="T1" fmla="*/ 3 h 11"/>
                <a:gd name="T2" fmla="*/ 1 w 52"/>
                <a:gd name="T3" fmla="*/ 1 h 11"/>
                <a:gd name="T4" fmla="*/ 1 w 52"/>
                <a:gd name="T5" fmla="*/ 1 h 11"/>
                <a:gd name="T6" fmla="*/ 4 w 52"/>
                <a:gd name="T7" fmla="*/ 0 h 11"/>
                <a:gd name="T8" fmla="*/ 4 w 52"/>
                <a:gd name="T9" fmla="*/ 1 h 11"/>
                <a:gd name="T10" fmla="*/ 6 w 52"/>
                <a:gd name="T11" fmla="*/ 5 h 11"/>
                <a:gd name="T12" fmla="*/ 8 w 52"/>
                <a:gd name="T13" fmla="*/ 8 h 11"/>
                <a:gd name="T14" fmla="*/ 9 w 52"/>
                <a:gd name="T15" fmla="*/ 11 h 11"/>
                <a:gd name="T16" fmla="*/ 10 w 52"/>
                <a:gd name="T17" fmla="*/ 11 h 11"/>
                <a:gd name="T18" fmla="*/ 12 w 52"/>
                <a:gd name="T19" fmla="*/ 11 h 11"/>
                <a:gd name="T20" fmla="*/ 12 w 52"/>
                <a:gd name="T21" fmla="*/ 9 h 11"/>
                <a:gd name="T22" fmla="*/ 13 w 52"/>
                <a:gd name="T23" fmla="*/ 8 h 11"/>
                <a:gd name="T24" fmla="*/ 13 w 52"/>
                <a:gd name="T25" fmla="*/ 7 h 11"/>
                <a:gd name="T26" fmla="*/ 14 w 52"/>
                <a:gd name="T27" fmla="*/ 7 h 11"/>
                <a:gd name="T28" fmla="*/ 14 w 52"/>
                <a:gd name="T29" fmla="*/ 5 h 11"/>
                <a:gd name="T30" fmla="*/ 16 w 52"/>
                <a:gd name="T31" fmla="*/ 3 h 11"/>
                <a:gd name="T32" fmla="*/ 17 w 52"/>
                <a:gd name="T33" fmla="*/ 1 h 11"/>
                <a:gd name="T34" fmla="*/ 19 w 52"/>
                <a:gd name="T35" fmla="*/ 0 h 11"/>
                <a:gd name="T36" fmla="*/ 20 w 52"/>
                <a:gd name="T37" fmla="*/ 1 h 11"/>
                <a:gd name="T38" fmla="*/ 21 w 52"/>
                <a:gd name="T39" fmla="*/ 3 h 11"/>
                <a:gd name="T40" fmla="*/ 23 w 52"/>
                <a:gd name="T41" fmla="*/ 7 h 11"/>
                <a:gd name="T42" fmla="*/ 24 w 52"/>
                <a:gd name="T43" fmla="*/ 8 h 11"/>
                <a:gd name="T44" fmla="*/ 25 w 52"/>
                <a:gd name="T45" fmla="*/ 11 h 11"/>
                <a:gd name="T46" fmla="*/ 27 w 52"/>
                <a:gd name="T47" fmla="*/ 11 h 11"/>
                <a:gd name="T48" fmla="*/ 27 w 52"/>
                <a:gd name="T49" fmla="*/ 11 h 11"/>
                <a:gd name="T50" fmla="*/ 28 w 52"/>
                <a:gd name="T51" fmla="*/ 9 h 11"/>
                <a:gd name="T52" fmla="*/ 29 w 52"/>
                <a:gd name="T53" fmla="*/ 8 h 11"/>
                <a:gd name="T54" fmla="*/ 31 w 52"/>
                <a:gd name="T55" fmla="*/ 5 h 11"/>
                <a:gd name="T56" fmla="*/ 32 w 52"/>
                <a:gd name="T57" fmla="*/ 3 h 11"/>
                <a:gd name="T58" fmla="*/ 33 w 52"/>
                <a:gd name="T59" fmla="*/ 1 h 11"/>
                <a:gd name="T60" fmla="*/ 35 w 52"/>
                <a:gd name="T61" fmla="*/ 1 h 11"/>
                <a:gd name="T62" fmla="*/ 36 w 52"/>
                <a:gd name="T63" fmla="*/ 1 h 11"/>
                <a:gd name="T64" fmla="*/ 36 w 52"/>
                <a:gd name="T65" fmla="*/ 4 h 11"/>
                <a:gd name="T66" fmla="*/ 37 w 52"/>
                <a:gd name="T67" fmla="*/ 5 h 11"/>
                <a:gd name="T68" fmla="*/ 39 w 52"/>
                <a:gd name="T69" fmla="*/ 7 h 11"/>
                <a:gd name="T70" fmla="*/ 39 w 52"/>
                <a:gd name="T71" fmla="*/ 8 h 11"/>
                <a:gd name="T72" fmla="*/ 40 w 52"/>
                <a:gd name="T73" fmla="*/ 8 h 11"/>
                <a:gd name="T74" fmla="*/ 40 w 52"/>
                <a:gd name="T75" fmla="*/ 9 h 11"/>
                <a:gd name="T76" fmla="*/ 41 w 52"/>
                <a:gd name="T77" fmla="*/ 11 h 11"/>
                <a:gd name="T78" fmla="*/ 43 w 52"/>
                <a:gd name="T79" fmla="*/ 11 h 11"/>
                <a:gd name="T80" fmla="*/ 44 w 52"/>
                <a:gd name="T81" fmla="*/ 9 h 11"/>
                <a:gd name="T82" fmla="*/ 45 w 52"/>
                <a:gd name="T83" fmla="*/ 8 h 11"/>
                <a:gd name="T84" fmla="*/ 47 w 52"/>
                <a:gd name="T85" fmla="*/ 4 h 11"/>
                <a:gd name="T86" fmla="*/ 48 w 52"/>
                <a:gd name="T87" fmla="*/ 3 h 11"/>
                <a:gd name="T88" fmla="*/ 49 w 52"/>
                <a:gd name="T89" fmla="*/ 1 h 11"/>
                <a:gd name="T90" fmla="*/ 51 w 52"/>
                <a:gd name="T91" fmla="*/ 1 h 11"/>
                <a:gd name="T92" fmla="*/ 52 w 52"/>
                <a:gd name="T9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11">
                  <a:moveTo>
                    <a:pt x="0" y="3"/>
                  </a:moveTo>
                  <a:lnTo>
                    <a:pt x="0" y="3"/>
                  </a:lnTo>
                  <a:lnTo>
                    <a:pt x="0" y="1"/>
                  </a:lnTo>
                  <a:lnTo>
                    <a:pt x="1" y="1"/>
                  </a:lnTo>
                  <a:lnTo>
                    <a:pt x="1" y="1"/>
                  </a:lnTo>
                  <a:lnTo>
                    <a:pt x="1" y="1"/>
                  </a:lnTo>
                  <a:lnTo>
                    <a:pt x="1" y="0"/>
                  </a:lnTo>
                  <a:lnTo>
                    <a:pt x="4" y="0"/>
                  </a:lnTo>
                  <a:lnTo>
                    <a:pt x="4" y="1"/>
                  </a:lnTo>
                  <a:lnTo>
                    <a:pt x="4" y="1"/>
                  </a:lnTo>
                  <a:lnTo>
                    <a:pt x="5" y="3"/>
                  </a:lnTo>
                  <a:lnTo>
                    <a:pt x="6" y="5"/>
                  </a:lnTo>
                  <a:lnTo>
                    <a:pt x="6" y="7"/>
                  </a:lnTo>
                  <a:lnTo>
                    <a:pt x="8" y="8"/>
                  </a:lnTo>
                  <a:lnTo>
                    <a:pt x="9" y="9"/>
                  </a:lnTo>
                  <a:lnTo>
                    <a:pt x="9" y="11"/>
                  </a:lnTo>
                  <a:lnTo>
                    <a:pt x="10" y="11"/>
                  </a:lnTo>
                  <a:lnTo>
                    <a:pt x="10" y="11"/>
                  </a:lnTo>
                  <a:lnTo>
                    <a:pt x="10" y="11"/>
                  </a:lnTo>
                  <a:lnTo>
                    <a:pt x="12" y="11"/>
                  </a:lnTo>
                  <a:lnTo>
                    <a:pt x="12" y="11"/>
                  </a:lnTo>
                  <a:lnTo>
                    <a:pt x="12" y="9"/>
                  </a:lnTo>
                  <a:lnTo>
                    <a:pt x="12" y="9"/>
                  </a:lnTo>
                  <a:lnTo>
                    <a:pt x="13" y="8"/>
                  </a:lnTo>
                  <a:lnTo>
                    <a:pt x="13" y="7"/>
                  </a:lnTo>
                  <a:lnTo>
                    <a:pt x="13" y="7"/>
                  </a:lnTo>
                  <a:lnTo>
                    <a:pt x="13" y="7"/>
                  </a:lnTo>
                  <a:lnTo>
                    <a:pt x="14" y="7"/>
                  </a:lnTo>
                  <a:lnTo>
                    <a:pt x="14" y="5"/>
                  </a:lnTo>
                  <a:lnTo>
                    <a:pt x="14" y="5"/>
                  </a:lnTo>
                  <a:lnTo>
                    <a:pt x="14" y="4"/>
                  </a:lnTo>
                  <a:lnTo>
                    <a:pt x="16" y="3"/>
                  </a:lnTo>
                  <a:lnTo>
                    <a:pt x="16" y="3"/>
                  </a:lnTo>
                  <a:lnTo>
                    <a:pt x="17" y="1"/>
                  </a:lnTo>
                  <a:lnTo>
                    <a:pt x="19" y="0"/>
                  </a:lnTo>
                  <a:lnTo>
                    <a:pt x="19" y="0"/>
                  </a:lnTo>
                  <a:lnTo>
                    <a:pt x="19" y="1"/>
                  </a:lnTo>
                  <a:lnTo>
                    <a:pt x="20" y="1"/>
                  </a:lnTo>
                  <a:lnTo>
                    <a:pt x="20" y="3"/>
                  </a:lnTo>
                  <a:lnTo>
                    <a:pt x="21" y="3"/>
                  </a:lnTo>
                  <a:lnTo>
                    <a:pt x="21" y="4"/>
                  </a:lnTo>
                  <a:lnTo>
                    <a:pt x="23" y="7"/>
                  </a:lnTo>
                  <a:lnTo>
                    <a:pt x="24" y="8"/>
                  </a:lnTo>
                  <a:lnTo>
                    <a:pt x="24" y="8"/>
                  </a:lnTo>
                  <a:lnTo>
                    <a:pt x="25" y="9"/>
                  </a:lnTo>
                  <a:lnTo>
                    <a:pt x="25" y="11"/>
                  </a:lnTo>
                  <a:lnTo>
                    <a:pt x="27" y="11"/>
                  </a:lnTo>
                  <a:lnTo>
                    <a:pt x="27" y="11"/>
                  </a:lnTo>
                  <a:lnTo>
                    <a:pt x="27" y="11"/>
                  </a:lnTo>
                  <a:lnTo>
                    <a:pt x="27" y="11"/>
                  </a:lnTo>
                  <a:lnTo>
                    <a:pt x="28" y="9"/>
                  </a:lnTo>
                  <a:lnTo>
                    <a:pt x="28" y="9"/>
                  </a:lnTo>
                  <a:lnTo>
                    <a:pt x="28" y="8"/>
                  </a:lnTo>
                  <a:lnTo>
                    <a:pt x="29" y="8"/>
                  </a:lnTo>
                  <a:lnTo>
                    <a:pt x="29" y="7"/>
                  </a:lnTo>
                  <a:lnTo>
                    <a:pt x="31" y="5"/>
                  </a:lnTo>
                  <a:lnTo>
                    <a:pt x="31" y="5"/>
                  </a:lnTo>
                  <a:lnTo>
                    <a:pt x="32" y="3"/>
                  </a:lnTo>
                  <a:lnTo>
                    <a:pt x="33" y="1"/>
                  </a:lnTo>
                  <a:lnTo>
                    <a:pt x="33" y="1"/>
                  </a:lnTo>
                  <a:lnTo>
                    <a:pt x="33" y="0"/>
                  </a:lnTo>
                  <a:lnTo>
                    <a:pt x="35" y="1"/>
                  </a:lnTo>
                  <a:lnTo>
                    <a:pt x="35" y="1"/>
                  </a:lnTo>
                  <a:lnTo>
                    <a:pt x="36" y="1"/>
                  </a:lnTo>
                  <a:lnTo>
                    <a:pt x="36" y="3"/>
                  </a:lnTo>
                  <a:lnTo>
                    <a:pt x="36" y="4"/>
                  </a:lnTo>
                  <a:lnTo>
                    <a:pt x="37" y="4"/>
                  </a:lnTo>
                  <a:lnTo>
                    <a:pt x="37" y="5"/>
                  </a:lnTo>
                  <a:lnTo>
                    <a:pt x="39" y="7"/>
                  </a:lnTo>
                  <a:lnTo>
                    <a:pt x="39" y="7"/>
                  </a:lnTo>
                  <a:lnTo>
                    <a:pt x="39" y="7"/>
                  </a:lnTo>
                  <a:lnTo>
                    <a:pt x="39" y="8"/>
                  </a:lnTo>
                  <a:lnTo>
                    <a:pt x="40" y="8"/>
                  </a:lnTo>
                  <a:lnTo>
                    <a:pt x="40" y="8"/>
                  </a:lnTo>
                  <a:lnTo>
                    <a:pt x="40" y="9"/>
                  </a:lnTo>
                  <a:lnTo>
                    <a:pt x="40" y="9"/>
                  </a:lnTo>
                  <a:lnTo>
                    <a:pt x="41" y="11"/>
                  </a:lnTo>
                  <a:lnTo>
                    <a:pt x="41" y="11"/>
                  </a:lnTo>
                  <a:lnTo>
                    <a:pt x="41" y="11"/>
                  </a:lnTo>
                  <a:lnTo>
                    <a:pt x="43" y="11"/>
                  </a:lnTo>
                  <a:lnTo>
                    <a:pt x="43" y="11"/>
                  </a:lnTo>
                  <a:lnTo>
                    <a:pt x="44" y="9"/>
                  </a:lnTo>
                  <a:lnTo>
                    <a:pt x="44" y="8"/>
                  </a:lnTo>
                  <a:lnTo>
                    <a:pt x="45" y="8"/>
                  </a:lnTo>
                  <a:lnTo>
                    <a:pt x="45" y="7"/>
                  </a:lnTo>
                  <a:lnTo>
                    <a:pt x="47" y="4"/>
                  </a:lnTo>
                  <a:lnTo>
                    <a:pt x="48" y="3"/>
                  </a:lnTo>
                  <a:lnTo>
                    <a:pt x="48" y="3"/>
                  </a:lnTo>
                  <a:lnTo>
                    <a:pt x="48" y="1"/>
                  </a:lnTo>
                  <a:lnTo>
                    <a:pt x="49" y="1"/>
                  </a:lnTo>
                  <a:lnTo>
                    <a:pt x="51" y="1"/>
                  </a:lnTo>
                  <a:lnTo>
                    <a:pt x="51" y="1"/>
                  </a:lnTo>
                  <a:lnTo>
                    <a:pt x="52" y="3"/>
                  </a:lnTo>
                  <a:lnTo>
                    <a:pt x="52" y="3"/>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4" name="Freeform 5471"/>
            <p:cNvSpPr>
              <a:spLocks/>
            </p:cNvSpPr>
            <p:nvPr/>
          </p:nvSpPr>
          <p:spPr bwMode="auto">
            <a:xfrm>
              <a:off x="5153" y="3235"/>
              <a:ext cx="25" cy="5"/>
            </a:xfrm>
            <a:custGeom>
              <a:avLst/>
              <a:gdLst>
                <a:gd name="T0" fmla="*/ 0 w 51"/>
                <a:gd name="T1" fmla="*/ 3 h 10"/>
                <a:gd name="T2" fmla="*/ 1 w 51"/>
                <a:gd name="T3" fmla="*/ 3 h 10"/>
                <a:gd name="T4" fmla="*/ 1 w 51"/>
                <a:gd name="T5" fmla="*/ 4 h 10"/>
                <a:gd name="T6" fmla="*/ 3 w 51"/>
                <a:gd name="T7" fmla="*/ 6 h 10"/>
                <a:gd name="T8" fmla="*/ 4 w 51"/>
                <a:gd name="T9" fmla="*/ 8 h 10"/>
                <a:gd name="T10" fmla="*/ 4 w 51"/>
                <a:gd name="T11" fmla="*/ 10 h 10"/>
                <a:gd name="T12" fmla="*/ 5 w 51"/>
                <a:gd name="T13" fmla="*/ 10 h 10"/>
                <a:gd name="T14" fmla="*/ 7 w 51"/>
                <a:gd name="T15" fmla="*/ 8 h 10"/>
                <a:gd name="T16" fmla="*/ 8 w 51"/>
                <a:gd name="T17" fmla="*/ 7 h 10"/>
                <a:gd name="T18" fmla="*/ 11 w 51"/>
                <a:gd name="T19" fmla="*/ 4 h 10"/>
                <a:gd name="T20" fmla="*/ 11 w 51"/>
                <a:gd name="T21" fmla="*/ 3 h 10"/>
                <a:gd name="T22" fmla="*/ 12 w 51"/>
                <a:gd name="T23" fmla="*/ 2 h 10"/>
                <a:gd name="T24" fmla="*/ 12 w 51"/>
                <a:gd name="T25" fmla="*/ 0 h 10"/>
                <a:gd name="T26" fmla="*/ 15 w 51"/>
                <a:gd name="T27" fmla="*/ 0 h 10"/>
                <a:gd name="T28" fmla="*/ 15 w 51"/>
                <a:gd name="T29" fmla="*/ 0 h 10"/>
                <a:gd name="T30" fmla="*/ 16 w 51"/>
                <a:gd name="T31" fmla="*/ 2 h 10"/>
                <a:gd name="T32" fmla="*/ 17 w 51"/>
                <a:gd name="T33" fmla="*/ 4 h 10"/>
                <a:gd name="T34" fmla="*/ 19 w 51"/>
                <a:gd name="T35" fmla="*/ 6 h 10"/>
                <a:gd name="T36" fmla="*/ 19 w 51"/>
                <a:gd name="T37" fmla="*/ 8 h 10"/>
                <a:gd name="T38" fmla="*/ 20 w 51"/>
                <a:gd name="T39" fmla="*/ 10 h 10"/>
                <a:gd name="T40" fmla="*/ 23 w 51"/>
                <a:gd name="T41" fmla="*/ 8 h 10"/>
                <a:gd name="T42" fmla="*/ 24 w 51"/>
                <a:gd name="T43" fmla="*/ 7 h 10"/>
                <a:gd name="T44" fmla="*/ 25 w 51"/>
                <a:gd name="T45" fmla="*/ 6 h 10"/>
                <a:gd name="T46" fmla="*/ 25 w 51"/>
                <a:gd name="T47" fmla="*/ 4 h 10"/>
                <a:gd name="T48" fmla="*/ 27 w 51"/>
                <a:gd name="T49" fmla="*/ 3 h 10"/>
                <a:gd name="T50" fmla="*/ 27 w 51"/>
                <a:gd name="T51" fmla="*/ 2 h 10"/>
                <a:gd name="T52" fmla="*/ 28 w 51"/>
                <a:gd name="T53" fmla="*/ 0 h 10"/>
                <a:gd name="T54" fmla="*/ 29 w 51"/>
                <a:gd name="T55" fmla="*/ 0 h 10"/>
                <a:gd name="T56" fmla="*/ 31 w 51"/>
                <a:gd name="T57" fmla="*/ 0 h 10"/>
                <a:gd name="T58" fmla="*/ 32 w 51"/>
                <a:gd name="T59" fmla="*/ 2 h 10"/>
                <a:gd name="T60" fmla="*/ 33 w 51"/>
                <a:gd name="T61" fmla="*/ 6 h 10"/>
                <a:gd name="T62" fmla="*/ 35 w 51"/>
                <a:gd name="T63" fmla="*/ 7 h 10"/>
                <a:gd name="T64" fmla="*/ 36 w 51"/>
                <a:gd name="T65" fmla="*/ 8 h 10"/>
                <a:gd name="T66" fmla="*/ 39 w 51"/>
                <a:gd name="T67" fmla="*/ 10 h 10"/>
                <a:gd name="T68" fmla="*/ 39 w 51"/>
                <a:gd name="T69" fmla="*/ 8 h 10"/>
                <a:gd name="T70" fmla="*/ 40 w 51"/>
                <a:gd name="T71" fmla="*/ 7 h 10"/>
                <a:gd name="T72" fmla="*/ 40 w 51"/>
                <a:gd name="T73" fmla="*/ 6 h 10"/>
                <a:gd name="T74" fmla="*/ 41 w 51"/>
                <a:gd name="T75" fmla="*/ 6 h 10"/>
                <a:gd name="T76" fmla="*/ 41 w 51"/>
                <a:gd name="T77" fmla="*/ 3 h 10"/>
                <a:gd name="T78" fmla="*/ 43 w 51"/>
                <a:gd name="T79" fmla="*/ 2 h 10"/>
                <a:gd name="T80" fmla="*/ 45 w 51"/>
                <a:gd name="T81" fmla="*/ 0 h 10"/>
                <a:gd name="T82" fmla="*/ 47 w 51"/>
                <a:gd name="T83" fmla="*/ 2 h 10"/>
                <a:gd name="T84" fmla="*/ 48 w 51"/>
                <a:gd name="T85" fmla="*/ 4 h 10"/>
                <a:gd name="T86" fmla="*/ 49 w 51"/>
                <a:gd name="T87" fmla="*/ 6 h 10"/>
                <a:gd name="T88" fmla="*/ 51 w 51"/>
                <a:gd name="T89" fmla="*/ 7 h 10"/>
                <a:gd name="T90" fmla="*/ 51 w 51"/>
                <a:gd name="T9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10">
                  <a:moveTo>
                    <a:pt x="0" y="2"/>
                  </a:moveTo>
                  <a:lnTo>
                    <a:pt x="0" y="3"/>
                  </a:lnTo>
                  <a:lnTo>
                    <a:pt x="1" y="3"/>
                  </a:lnTo>
                  <a:lnTo>
                    <a:pt x="1" y="3"/>
                  </a:lnTo>
                  <a:lnTo>
                    <a:pt x="1" y="4"/>
                  </a:lnTo>
                  <a:lnTo>
                    <a:pt x="1" y="4"/>
                  </a:lnTo>
                  <a:lnTo>
                    <a:pt x="3" y="6"/>
                  </a:lnTo>
                  <a:lnTo>
                    <a:pt x="3" y="6"/>
                  </a:lnTo>
                  <a:lnTo>
                    <a:pt x="3" y="7"/>
                  </a:lnTo>
                  <a:lnTo>
                    <a:pt x="4" y="8"/>
                  </a:lnTo>
                  <a:lnTo>
                    <a:pt x="4" y="8"/>
                  </a:lnTo>
                  <a:lnTo>
                    <a:pt x="4" y="10"/>
                  </a:lnTo>
                  <a:lnTo>
                    <a:pt x="5" y="10"/>
                  </a:lnTo>
                  <a:lnTo>
                    <a:pt x="5" y="10"/>
                  </a:lnTo>
                  <a:lnTo>
                    <a:pt x="7" y="10"/>
                  </a:lnTo>
                  <a:lnTo>
                    <a:pt x="7" y="8"/>
                  </a:lnTo>
                  <a:lnTo>
                    <a:pt x="8" y="8"/>
                  </a:lnTo>
                  <a:lnTo>
                    <a:pt x="8" y="7"/>
                  </a:lnTo>
                  <a:lnTo>
                    <a:pt x="9" y="6"/>
                  </a:lnTo>
                  <a:lnTo>
                    <a:pt x="11" y="4"/>
                  </a:lnTo>
                  <a:lnTo>
                    <a:pt x="11" y="3"/>
                  </a:lnTo>
                  <a:lnTo>
                    <a:pt x="11" y="3"/>
                  </a:lnTo>
                  <a:lnTo>
                    <a:pt x="11" y="2"/>
                  </a:lnTo>
                  <a:lnTo>
                    <a:pt x="12" y="2"/>
                  </a:lnTo>
                  <a:lnTo>
                    <a:pt x="12" y="0"/>
                  </a:lnTo>
                  <a:lnTo>
                    <a:pt x="12" y="0"/>
                  </a:lnTo>
                  <a:lnTo>
                    <a:pt x="12" y="0"/>
                  </a:lnTo>
                  <a:lnTo>
                    <a:pt x="15" y="0"/>
                  </a:lnTo>
                  <a:lnTo>
                    <a:pt x="15" y="0"/>
                  </a:lnTo>
                  <a:lnTo>
                    <a:pt x="15" y="0"/>
                  </a:lnTo>
                  <a:lnTo>
                    <a:pt x="16" y="2"/>
                  </a:lnTo>
                  <a:lnTo>
                    <a:pt x="16" y="2"/>
                  </a:lnTo>
                  <a:lnTo>
                    <a:pt x="16" y="3"/>
                  </a:lnTo>
                  <a:lnTo>
                    <a:pt x="17" y="4"/>
                  </a:lnTo>
                  <a:lnTo>
                    <a:pt x="17" y="6"/>
                  </a:lnTo>
                  <a:lnTo>
                    <a:pt x="19" y="6"/>
                  </a:lnTo>
                  <a:lnTo>
                    <a:pt x="19" y="7"/>
                  </a:lnTo>
                  <a:lnTo>
                    <a:pt x="19" y="8"/>
                  </a:lnTo>
                  <a:lnTo>
                    <a:pt x="20" y="8"/>
                  </a:lnTo>
                  <a:lnTo>
                    <a:pt x="20" y="10"/>
                  </a:lnTo>
                  <a:lnTo>
                    <a:pt x="23" y="10"/>
                  </a:lnTo>
                  <a:lnTo>
                    <a:pt x="23" y="8"/>
                  </a:lnTo>
                  <a:lnTo>
                    <a:pt x="24" y="7"/>
                  </a:lnTo>
                  <a:lnTo>
                    <a:pt x="24" y="7"/>
                  </a:lnTo>
                  <a:lnTo>
                    <a:pt x="25" y="6"/>
                  </a:lnTo>
                  <a:lnTo>
                    <a:pt x="25" y="6"/>
                  </a:lnTo>
                  <a:lnTo>
                    <a:pt x="25" y="4"/>
                  </a:lnTo>
                  <a:lnTo>
                    <a:pt x="25" y="4"/>
                  </a:lnTo>
                  <a:lnTo>
                    <a:pt x="27" y="3"/>
                  </a:lnTo>
                  <a:lnTo>
                    <a:pt x="27" y="3"/>
                  </a:lnTo>
                  <a:lnTo>
                    <a:pt x="27" y="2"/>
                  </a:lnTo>
                  <a:lnTo>
                    <a:pt x="27" y="2"/>
                  </a:lnTo>
                  <a:lnTo>
                    <a:pt x="28" y="2"/>
                  </a:lnTo>
                  <a:lnTo>
                    <a:pt x="28" y="0"/>
                  </a:lnTo>
                  <a:lnTo>
                    <a:pt x="29" y="0"/>
                  </a:lnTo>
                  <a:lnTo>
                    <a:pt x="29" y="0"/>
                  </a:lnTo>
                  <a:lnTo>
                    <a:pt x="29" y="0"/>
                  </a:lnTo>
                  <a:lnTo>
                    <a:pt x="31" y="0"/>
                  </a:lnTo>
                  <a:lnTo>
                    <a:pt x="31" y="2"/>
                  </a:lnTo>
                  <a:lnTo>
                    <a:pt x="32" y="2"/>
                  </a:lnTo>
                  <a:lnTo>
                    <a:pt x="32" y="3"/>
                  </a:lnTo>
                  <a:lnTo>
                    <a:pt x="33" y="6"/>
                  </a:lnTo>
                  <a:lnTo>
                    <a:pt x="33" y="6"/>
                  </a:lnTo>
                  <a:lnTo>
                    <a:pt x="35" y="7"/>
                  </a:lnTo>
                  <a:lnTo>
                    <a:pt x="35" y="8"/>
                  </a:lnTo>
                  <a:lnTo>
                    <a:pt x="36" y="8"/>
                  </a:lnTo>
                  <a:lnTo>
                    <a:pt x="36" y="10"/>
                  </a:lnTo>
                  <a:lnTo>
                    <a:pt x="39" y="10"/>
                  </a:lnTo>
                  <a:lnTo>
                    <a:pt x="39" y="8"/>
                  </a:lnTo>
                  <a:lnTo>
                    <a:pt x="39" y="8"/>
                  </a:lnTo>
                  <a:lnTo>
                    <a:pt x="40" y="8"/>
                  </a:lnTo>
                  <a:lnTo>
                    <a:pt x="40" y="7"/>
                  </a:lnTo>
                  <a:lnTo>
                    <a:pt x="40" y="7"/>
                  </a:lnTo>
                  <a:lnTo>
                    <a:pt x="40" y="6"/>
                  </a:lnTo>
                  <a:lnTo>
                    <a:pt x="40" y="6"/>
                  </a:lnTo>
                  <a:lnTo>
                    <a:pt x="41" y="6"/>
                  </a:lnTo>
                  <a:lnTo>
                    <a:pt x="41" y="4"/>
                  </a:lnTo>
                  <a:lnTo>
                    <a:pt x="41" y="3"/>
                  </a:lnTo>
                  <a:lnTo>
                    <a:pt x="43" y="3"/>
                  </a:lnTo>
                  <a:lnTo>
                    <a:pt x="43" y="2"/>
                  </a:lnTo>
                  <a:lnTo>
                    <a:pt x="44" y="0"/>
                  </a:lnTo>
                  <a:lnTo>
                    <a:pt x="45" y="0"/>
                  </a:lnTo>
                  <a:lnTo>
                    <a:pt x="47" y="2"/>
                  </a:lnTo>
                  <a:lnTo>
                    <a:pt x="47" y="2"/>
                  </a:lnTo>
                  <a:lnTo>
                    <a:pt x="48" y="3"/>
                  </a:lnTo>
                  <a:lnTo>
                    <a:pt x="48" y="4"/>
                  </a:lnTo>
                  <a:lnTo>
                    <a:pt x="48" y="4"/>
                  </a:lnTo>
                  <a:lnTo>
                    <a:pt x="49" y="6"/>
                  </a:lnTo>
                  <a:lnTo>
                    <a:pt x="49" y="6"/>
                  </a:lnTo>
                  <a:lnTo>
                    <a:pt x="51" y="7"/>
                  </a:lnTo>
                  <a:lnTo>
                    <a:pt x="51" y="7"/>
                  </a:lnTo>
                  <a:lnTo>
                    <a:pt x="51" y="8"/>
                  </a:lnTo>
                  <a:lnTo>
                    <a:pt x="51" y="8"/>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5" name="Freeform 5472"/>
            <p:cNvSpPr>
              <a:spLocks/>
            </p:cNvSpPr>
            <p:nvPr/>
          </p:nvSpPr>
          <p:spPr bwMode="auto">
            <a:xfrm>
              <a:off x="5178" y="3235"/>
              <a:ext cx="27" cy="5"/>
            </a:xfrm>
            <a:custGeom>
              <a:avLst/>
              <a:gdLst>
                <a:gd name="T0" fmla="*/ 1 w 53"/>
                <a:gd name="T1" fmla="*/ 8 h 10"/>
                <a:gd name="T2" fmla="*/ 4 w 53"/>
                <a:gd name="T3" fmla="*/ 10 h 10"/>
                <a:gd name="T4" fmla="*/ 4 w 53"/>
                <a:gd name="T5" fmla="*/ 8 h 10"/>
                <a:gd name="T6" fmla="*/ 5 w 53"/>
                <a:gd name="T7" fmla="*/ 6 h 10"/>
                <a:gd name="T8" fmla="*/ 6 w 53"/>
                <a:gd name="T9" fmla="*/ 4 h 10"/>
                <a:gd name="T10" fmla="*/ 8 w 53"/>
                <a:gd name="T11" fmla="*/ 2 h 10"/>
                <a:gd name="T12" fmla="*/ 9 w 53"/>
                <a:gd name="T13" fmla="*/ 0 h 10"/>
                <a:gd name="T14" fmla="*/ 12 w 53"/>
                <a:gd name="T15" fmla="*/ 2 h 10"/>
                <a:gd name="T16" fmla="*/ 12 w 53"/>
                <a:gd name="T17" fmla="*/ 3 h 10"/>
                <a:gd name="T18" fmla="*/ 13 w 53"/>
                <a:gd name="T19" fmla="*/ 4 h 10"/>
                <a:gd name="T20" fmla="*/ 13 w 53"/>
                <a:gd name="T21" fmla="*/ 6 h 10"/>
                <a:gd name="T22" fmla="*/ 14 w 53"/>
                <a:gd name="T23" fmla="*/ 6 h 10"/>
                <a:gd name="T24" fmla="*/ 14 w 53"/>
                <a:gd name="T25" fmla="*/ 7 h 10"/>
                <a:gd name="T26" fmla="*/ 16 w 53"/>
                <a:gd name="T27" fmla="*/ 8 h 10"/>
                <a:gd name="T28" fmla="*/ 17 w 53"/>
                <a:gd name="T29" fmla="*/ 10 h 10"/>
                <a:gd name="T30" fmla="*/ 20 w 53"/>
                <a:gd name="T31" fmla="*/ 8 h 10"/>
                <a:gd name="T32" fmla="*/ 21 w 53"/>
                <a:gd name="T33" fmla="*/ 7 h 10"/>
                <a:gd name="T34" fmla="*/ 22 w 53"/>
                <a:gd name="T35" fmla="*/ 6 h 10"/>
                <a:gd name="T36" fmla="*/ 22 w 53"/>
                <a:gd name="T37" fmla="*/ 3 h 10"/>
                <a:gd name="T38" fmla="*/ 24 w 53"/>
                <a:gd name="T39" fmla="*/ 2 h 10"/>
                <a:gd name="T40" fmla="*/ 25 w 53"/>
                <a:gd name="T41" fmla="*/ 0 h 10"/>
                <a:gd name="T42" fmla="*/ 26 w 53"/>
                <a:gd name="T43" fmla="*/ 2 h 10"/>
                <a:gd name="T44" fmla="*/ 26 w 53"/>
                <a:gd name="T45" fmla="*/ 2 h 10"/>
                <a:gd name="T46" fmla="*/ 28 w 53"/>
                <a:gd name="T47" fmla="*/ 3 h 10"/>
                <a:gd name="T48" fmla="*/ 28 w 53"/>
                <a:gd name="T49" fmla="*/ 3 h 10"/>
                <a:gd name="T50" fmla="*/ 29 w 53"/>
                <a:gd name="T51" fmla="*/ 6 h 10"/>
                <a:gd name="T52" fmla="*/ 30 w 53"/>
                <a:gd name="T53" fmla="*/ 7 h 10"/>
                <a:gd name="T54" fmla="*/ 32 w 53"/>
                <a:gd name="T55" fmla="*/ 8 h 10"/>
                <a:gd name="T56" fmla="*/ 34 w 53"/>
                <a:gd name="T57" fmla="*/ 10 h 10"/>
                <a:gd name="T58" fmla="*/ 36 w 53"/>
                <a:gd name="T59" fmla="*/ 7 h 10"/>
                <a:gd name="T60" fmla="*/ 37 w 53"/>
                <a:gd name="T61" fmla="*/ 6 h 10"/>
                <a:gd name="T62" fmla="*/ 38 w 53"/>
                <a:gd name="T63" fmla="*/ 4 h 10"/>
                <a:gd name="T64" fmla="*/ 38 w 53"/>
                <a:gd name="T65" fmla="*/ 3 h 10"/>
                <a:gd name="T66" fmla="*/ 40 w 53"/>
                <a:gd name="T67" fmla="*/ 2 h 10"/>
                <a:gd name="T68" fmla="*/ 40 w 53"/>
                <a:gd name="T69" fmla="*/ 2 h 10"/>
                <a:gd name="T70" fmla="*/ 41 w 53"/>
                <a:gd name="T71" fmla="*/ 0 h 10"/>
                <a:gd name="T72" fmla="*/ 42 w 53"/>
                <a:gd name="T73" fmla="*/ 2 h 10"/>
                <a:gd name="T74" fmla="*/ 44 w 53"/>
                <a:gd name="T75" fmla="*/ 3 h 10"/>
                <a:gd name="T76" fmla="*/ 45 w 53"/>
                <a:gd name="T77" fmla="*/ 4 h 10"/>
                <a:gd name="T78" fmla="*/ 46 w 53"/>
                <a:gd name="T79" fmla="*/ 6 h 10"/>
                <a:gd name="T80" fmla="*/ 48 w 53"/>
                <a:gd name="T81" fmla="*/ 8 h 10"/>
                <a:gd name="T82" fmla="*/ 48 w 53"/>
                <a:gd name="T83" fmla="*/ 10 h 10"/>
                <a:gd name="T84" fmla="*/ 50 w 53"/>
                <a:gd name="T85" fmla="*/ 8 h 10"/>
                <a:gd name="T86" fmla="*/ 52 w 53"/>
                <a:gd name="T8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10">
                  <a:moveTo>
                    <a:pt x="0" y="8"/>
                  </a:moveTo>
                  <a:lnTo>
                    <a:pt x="1" y="8"/>
                  </a:lnTo>
                  <a:lnTo>
                    <a:pt x="1" y="10"/>
                  </a:lnTo>
                  <a:lnTo>
                    <a:pt x="4" y="10"/>
                  </a:lnTo>
                  <a:lnTo>
                    <a:pt x="4" y="8"/>
                  </a:lnTo>
                  <a:lnTo>
                    <a:pt x="4" y="8"/>
                  </a:lnTo>
                  <a:lnTo>
                    <a:pt x="4" y="7"/>
                  </a:lnTo>
                  <a:lnTo>
                    <a:pt x="5" y="6"/>
                  </a:lnTo>
                  <a:lnTo>
                    <a:pt x="5" y="6"/>
                  </a:lnTo>
                  <a:lnTo>
                    <a:pt x="6" y="4"/>
                  </a:lnTo>
                  <a:lnTo>
                    <a:pt x="6" y="3"/>
                  </a:lnTo>
                  <a:lnTo>
                    <a:pt x="8" y="2"/>
                  </a:lnTo>
                  <a:lnTo>
                    <a:pt x="8" y="2"/>
                  </a:lnTo>
                  <a:lnTo>
                    <a:pt x="9" y="0"/>
                  </a:lnTo>
                  <a:lnTo>
                    <a:pt x="10" y="0"/>
                  </a:lnTo>
                  <a:lnTo>
                    <a:pt x="12" y="2"/>
                  </a:lnTo>
                  <a:lnTo>
                    <a:pt x="12" y="2"/>
                  </a:lnTo>
                  <a:lnTo>
                    <a:pt x="12" y="3"/>
                  </a:lnTo>
                  <a:lnTo>
                    <a:pt x="12" y="3"/>
                  </a:lnTo>
                  <a:lnTo>
                    <a:pt x="13" y="4"/>
                  </a:lnTo>
                  <a:lnTo>
                    <a:pt x="13" y="4"/>
                  </a:lnTo>
                  <a:lnTo>
                    <a:pt x="13" y="6"/>
                  </a:lnTo>
                  <a:lnTo>
                    <a:pt x="14" y="6"/>
                  </a:lnTo>
                  <a:lnTo>
                    <a:pt x="14" y="6"/>
                  </a:lnTo>
                  <a:lnTo>
                    <a:pt x="14" y="6"/>
                  </a:lnTo>
                  <a:lnTo>
                    <a:pt x="14" y="7"/>
                  </a:lnTo>
                  <a:lnTo>
                    <a:pt x="16" y="7"/>
                  </a:lnTo>
                  <a:lnTo>
                    <a:pt x="16" y="8"/>
                  </a:lnTo>
                  <a:lnTo>
                    <a:pt x="16" y="8"/>
                  </a:lnTo>
                  <a:lnTo>
                    <a:pt x="17" y="10"/>
                  </a:lnTo>
                  <a:lnTo>
                    <a:pt x="18" y="10"/>
                  </a:lnTo>
                  <a:lnTo>
                    <a:pt x="20" y="8"/>
                  </a:lnTo>
                  <a:lnTo>
                    <a:pt x="20" y="8"/>
                  </a:lnTo>
                  <a:lnTo>
                    <a:pt x="21" y="7"/>
                  </a:lnTo>
                  <a:lnTo>
                    <a:pt x="21" y="6"/>
                  </a:lnTo>
                  <a:lnTo>
                    <a:pt x="22" y="6"/>
                  </a:lnTo>
                  <a:lnTo>
                    <a:pt x="22" y="4"/>
                  </a:lnTo>
                  <a:lnTo>
                    <a:pt x="22" y="3"/>
                  </a:lnTo>
                  <a:lnTo>
                    <a:pt x="24" y="2"/>
                  </a:lnTo>
                  <a:lnTo>
                    <a:pt x="24" y="2"/>
                  </a:lnTo>
                  <a:lnTo>
                    <a:pt x="25" y="2"/>
                  </a:lnTo>
                  <a:lnTo>
                    <a:pt x="25" y="0"/>
                  </a:lnTo>
                  <a:lnTo>
                    <a:pt x="26" y="0"/>
                  </a:lnTo>
                  <a:lnTo>
                    <a:pt x="26" y="2"/>
                  </a:lnTo>
                  <a:lnTo>
                    <a:pt x="26" y="2"/>
                  </a:lnTo>
                  <a:lnTo>
                    <a:pt x="26" y="2"/>
                  </a:lnTo>
                  <a:lnTo>
                    <a:pt x="28" y="2"/>
                  </a:lnTo>
                  <a:lnTo>
                    <a:pt x="28" y="3"/>
                  </a:lnTo>
                  <a:lnTo>
                    <a:pt x="28" y="3"/>
                  </a:lnTo>
                  <a:lnTo>
                    <a:pt x="28" y="3"/>
                  </a:lnTo>
                  <a:lnTo>
                    <a:pt x="29" y="4"/>
                  </a:lnTo>
                  <a:lnTo>
                    <a:pt x="29" y="6"/>
                  </a:lnTo>
                  <a:lnTo>
                    <a:pt x="30" y="6"/>
                  </a:lnTo>
                  <a:lnTo>
                    <a:pt x="30" y="7"/>
                  </a:lnTo>
                  <a:lnTo>
                    <a:pt x="32" y="7"/>
                  </a:lnTo>
                  <a:lnTo>
                    <a:pt x="32" y="8"/>
                  </a:lnTo>
                  <a:lnTo>
                    <a:pt x="33" y="10"/>
                  </a:lnTo>
                  <a:lnTo>
                    <a:pt x="34" y="10"/>
                  </a:lnTo>
                  <a:lnTo>
                    <a:pt x="36" y="8"/>
                  </a:lnTo>
                  <a:lnTo>
                    <a:pt x="36" y="7"/>
                  </a:lnTo>
                  <a:lnTo>
                    <a:pt x="37" y="7"/>
                  </a:lnTo>
                  <a:lnTo>
                    <a:pt x="37" y="6"/>
                  </a:lnTo>
                  <a:lnTo>
                    <a:pt x="37" y="6"/>
                  </a:lnTo>
                  <a:lnTo>
                    <a:pt x="38" y="4"/>
                  </a:lnTo>
                  <a:lnTo>
                    <a:pt x="38" y="4"/>
                  </a:lnTo>
                  <a:lnTo>
                    <a:pt x="38" y="3"/>
                  </a:lnTo>
                  <a:lnTo>
                    <a:pt x="40" y="3"/>
                  </a:lnTo>
                  <a:lnTo>
                    <a:pt x="40" y="2"/>
                  </a:lnTo>
                  <a:lnTo>
                    <a:pt x="40" y="2"/>
                  </a:lnTo>
                  <a:lnTo>
                    <a:pt x="40" y="2"/>
                  </a:lnTo>
                  <a:lnTo>
                    <a:pt x="41" y="2"/>
                  </a:lnTo>
                  <a:lnTo>
                    <a:pt x="41" y="0"/>
                  </a:lnTo>
                  <a:lnTo>
                    <a:pt x="41" y="2"/>
                  </a:lnTo>
                  <a:lnTo>
                    <a:pt x="42" y="2"/>
                  </a:lnTo>
                  <a:lnTo>
                    <a:pt x="42" y="2"/>
                  </a:lnTo>
                  <a:lnTo>
                    <a:pt x="44" y="3"/>
                  </a:lnTo>
                  <a:lnTo>
                    <a:pt x="44" y="3"/>
                  </a:lnTo>
                  <a:lnTo>
                    <a:pt x="45" y="4"/>
                  </a:lnTo>
                  <a:lnTo>
                    <a:pt x="45" y="6"/>
                  </a:lnTo>
                  <a:lnTo>
                    <a:pt x="46" y="6"/>
                  </a:lnTo>
                  <a:lnTo>
                    <a:pt x="46" y="7"/>
                  </a:lnTo>
                  <a:lnTo>
                    <a:pt x="48" y="8"/>
                  </a:lnTo>
                  <a:lnTo>
                    <a:pt x="48" y="8"/>
                  </a:lnTo>
                  <a:lnTo>
                    <a:pt x="48" y="10"/>
                  </a:lnTo>
                  <a:lnTo>
                    <a:pt x="50" y="10"/>
                  </a:lnTo>
                  <a:lnTo>
                    <a:pt x="50" y="8"/>
                  </a:lnTo>
                  <a:lnTo>
                    <a:pt x="52" y="7"/>
                  </a:lnTo>
                  <a:lnTo>
                    <a:pt x="52" y="7"/>
                  </a:lnTo>
                  <a:lnTo>
                    <a:pt x="53" y="6"/>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6" name="Freeform 5473"/>
            <p:cNvSpPr>
              <a:spLocks/>
            </p:cNvSpPr>
            <p:nvPr/>
          </p:nvSpPr>
          <p:spPr bwMode="auto">
            <a:xfrm>
              <a:off x="5205" y="3236"/>
              <a:ext cx="27" cy="4"/>
            </a:xfrm>
            <a:custGeom>
              <a:avLst/>
              <a:gdLst>
                <a:gd name="T0" fmla="*/ 0 w 54"/>
                <a:gd name="T1" fmla="*/ 4 h 8"/>
                <a:gd name="T2" fmla="*/ 1 w 54"/>
                <a:gd name="T3" fmla="*/ 2 h 8"/>
                <a:gd name="T4" fmla="*/ 3 w 54"/>
                <a:gd name="T5" fmla="*/ 0 h 8"/>
                <a:gd name="T6" fmla="*/ 5 w 54"/>
                <a:gd name="T7" fmla="*/ 0 h 8"/>
                <a:gd name="T8" fmla="*/ 7 w 54"/>
                <a:gd name="T9" fmla="*/ 1 h 8"/>
                <a:gd name="T10" fmla="*/ 8 w 54"/>
                <a:gd name="T11" fmla="*/ 2 h 8"/>
                <a:gd name="T12" fmla="*/ 9 w 54"/>
                <a:gd name="T13" fmla="*/ 4 h 8"/>
                <a:gd name="T14" fmla="*/ 9 w 54"/>
                <a:gd name="T15" fmla="*/ 6 h 8"/>
                <a:gd name="T16" fmla="*/ 11 w 54"/>
                <a:gd name="T17" fmla="*/ 8 h 8"/>
                <a:gd name="T18" fmla="*/ 13 w 54"/>
                <a:gd name="T19" fmla="*/ 6 h 8"/>
                <a:gd name="T20" fmla="*/ 15 w 54"/>
                <a:gd name="T21" fmla="*/ 5 h 8"/>
                <a:gd name="T22" fmla="*/ 16 w 54"/>
                <a:gd name="T23" fmla="*/ 4 h 8"/>
                <a:gd name="T24" fmla="*/ 17 w 54"/>
                <a:gd name="T25" fmla="*/ 2 h 8"/>
                <a:gd name="T26" fmla="*/ 17 w 54"/>
                <a:gd name="T27" fmla="*/ 1 h 8"/>
                <a:gd name="T28" fmla="*/ 19 w 54"/>
                <a:gd name="T29" fmla="*/ 0 h 8"/>
                <a:gd name="T30" fmla="*/ 21 w 54"/>
                <a:gd name="T31" fmla="*/ 0 h 8"/>
                <a:gd name="T32" fmla="*/ 23 w 54"/>
                <a:gd name="T33" fmla="*/ 1 h 8"/>
                <a:gd name="T34" fmla="*/ 23 w 54"/>
                <a:gd name="T35" fmla="*/ 2 h 8"/>
                <a:gd name="T36" fmla="*/ 24 w 54"/>
                <a:gd name="T37" fmla="*/ 4 h 8"/>
                <a:gd name="T38" fmla="*/ 24 w 54"/>
                <a:gd name="T39" fmla="*/ 5 h 8"/>
                <a:gd name="T40" fmla="*/ 25 w 54"/>
                <a:gd name="T41" fmla="*/ 5 h 8"/>
                <a:gd name="T42" fmla="*/ 25 w 54"/>
                <a:gd name="T43" fmla="*/ 6 h 8"/>
                <a:gd name="T44" fmla="*/ 27 w 54"/>
                <a:gd name="T45" fmla="*/ 6 h 8"/>
                <a:gd name="T46" fmla="*/ 28 w 54"/>
                <a:gd name="T47" fmla="*/ 8 h 8"/>
                <a:gd name="T48" fmla="*/ 29 w 54"/>
                <a:gd name="T49" fmla="*/ 6 h 8"/>
                <a:gd name="T50" fmla="*/ 31 w 54"/>
                <a:gd name="T51" fmla="*/ 5 h 8"/>
                <a:gd name="T52" fmla="*/ 32 w 54"/>
                <a:gd name="T53" fmla="*/ 4 h 8"/>
                <a:gd name="T54" fmla="*/ 33 w 54"/>
                <a:gd name="T55" fmla="*/ 1 h 8"/>
                <a:gd name="T56" fmla="*/ 35 w 54"/>
                <a:gd name="T57" fmla="*/ 0 h 8"/>
                <a:gd name="T58" fmla="*/ 36 w 54"/>
                <a:gd name="T59" fmla="*/ 0 h 8"/>
                <a:gd name="T60" fmla="*/ 36 w 54"/>
                <a:gd name="T61" fmla="*/ 0 h 8"/>
                <a:gd name="T62" fmla="*/ 37 w 54"/>
                <a:gd name="T63" fmla="*/ 1 h 8"/>
                <a:gd name="T64" fmla="*/ 39 w 54"/>
                <a:gd name="T65" fmla="*/ 1 h 8"/>
                <a:gd name="T66" fmla="*/ 39 w 54"/>
                <a:gd name="T67" fmla="*/ 2 h 8"/>
                <a:gd name="T68" fmla="*/ 39 w 54"/>
                <a:gd name="T69" fmla="*/ 4 h 8"/>
                <a:gd name="T70" fmla="*/ 40 w 54"/>
                <a:gd name="T71" fmla="*/ 4 h 8"/>
                <a:gd name="T72" fmla="*/ 40 w 54"/>
                <a:gd name="T73" fmla="*/ 5 h 8"/>
                <a:gd name="T74" fmla="*/ 41 w 54"/>
                <a:gd name="T75" fmla="*/ 6 h 8"/>
                <a:gd name="T76" fmla="*/ 44 w 54"/>
                <a:gd name="T77" fmla="*/ 8 h 8"/>
                <a:gd name="T78" fmla="*/ 46 w 54"/>
                <a:gd name="T79" fmla="*/ 6 h 8"/>
                <a:gd name="T80" fmla="*/ 47 w 54"/>
                <a:gd name="T81" fmla="*/ 4 h 8"/>
                <a:gd name="T82" fmla="*/ 48 w 54"/>
                <a:gd name="T83" fmla="*/ 4 h 8"/>
                <a:gd name="T84" fmla="*/ 50 w 54"/>
                <a:gd name="T85" fmla="*/ 1 h 8"/>
                <a:gd name="T86" fmla="*/ 50 w 54"/>
                <a:gd name="T87" fmla="*/ 1 h 8"/>
                <a:gd name="T88" fmla="*/ 52 w 54"/>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8">
                  <a:moveTo>
                    <a:pt x="0" y="4"/>
                  </a:moveTo>
                  <a:lnTo>
                    <a:pt x="0" y="4"/>
                  </a:lnTo>
                  <a:lnTo>
                    <a:pt x="0" y="4"/>
                  </a:lnTo>
                  <a:lnTo>
                    <a:pt x="1" y="2"/>
                  </a:lnTo>
                  <a:lnTo>
                    <a:pt x="1" y="1"/>
                  </a:lnTo>
                  <a:lnTo>
                    <a:pt x="3" y="0"/>
                  </a:lnTo>
                  <a:lnTo>
                    <a:pt x="3" y="0"/>
                  </a:lnTo>
                  <a:lnTo>
                    <a:pt x="5" y="0"/>
                  </a:lnTo>
                  <a:lnTo>
                    <a:pt x="5" y="0"/>
                  </a:lnTo>
                  <a:lnTo>
                    <a:pt x="7" y="1"/>
                  </a:lnTo>
                  <a:lnTo>
                    <a:pt x="7" y="2"/>
                  </a:lnTo>
                  <a:lnTo>
                    <a:pt x="8" y="2"/>
                  </a:lnTo>
                  <a:lnTo>
                    <a:pt x="8" y="4"/>
                  </a:lnTo>
                  <a:lnTo>
                    <a:pt x="9" y="4"/>
                  </a:lnTo>
                  <a:lnTo>
                    <a:pt x="9" y="5"/>
                  </a:lnTo>
                  <a:lnTo>
                    <a:pt x="9" y="6"/>
                  </a:lnTo>
                  <a:lnTo>
                    <a:pt x="9" y="6"/>
                  </a:lnTo>
                  <a:lnTo>
                    <a:pt x="11" y="8"/>
                  </a:lnTo>
                  <a:lnTo>
                    <a:pt x="13" y="8"/>
                  </a:lnTo>
                  <a:lnTo>
                    <a:pt x="13" y="6"/>
                  </a:lnTo>
                  <a:lnTo>
                    <a:pt x="15" y="6"/>
                  </a:lnTo>
                  <a:lnTo>
                    <a:pt x="15" y="5"/>
                  </a:lnTo>
                  <a:lnTo>
                    <a:pt x="15" y="5"/>
                  </a:lnTo>
                  <a:lnTo>
                    <a:pt x="16" y="4"/>
                  </a:lnTo>
                  <a:lnTo>
                    <a:pt x="16" y="4"/>
                  </a:lnTo>
                  <a:lnTo>
                    <a:pt x="17" y="2"/>
                  </a:lnTo>
                  <a:lnTo>
                    <a:pt x="17" y="1"/>
                  </a:lnTo>
                  <a:lnTo>
                    <a:pt x="17" y="1"/>
                  </a:lnTo>
                  <a:lnTo>
                    <a:pt x="19" y="0"/>
                  </a:lnTo>
                  <a:lnTo>
                    <a:pt x="19" y="0"/>
                  </a:lnTo>
                  <a:lnTo>
                    <a:pt x="20" y="0"/>
                  </a:lnTo>
                  <a:lnTo>
                    <a:pt x="21" y="0"/>
                  </a:lnTo>
                  <a:lnTo>
                    <a:pt x="21" y="1"/>
                  </a:lnTo>
                  <a:lnTo>
                    <a:pt x="23" y="1"/>
                  </a:lnTo>
                  <a:lnTo>
                    <a:pt x="23" y="2"/>
                  </a:lnTo>
                  <a:lnTo>
                    <a:pt x="23" y="2"/>
                  </a:lnTo>
                  <a:lnTo>
                    <a:pt x="24" y="4"/>
                  </a:lnTo>
                  <a:lnTo>
                    <a:pt x="24" y="4"/>
                  </a:lnTo>
                  <a:lnTo>
                    <a:pt x="24" y="4"/>
                  </a:lnTo>
                  <a:lnTo>
                    <a:pt x="24" y="5"/>
                  </a:lnTo>
                  <a:lnTo>
                    <a:pt x="24" y="5"/>
                  </a:lnTo>
                  <a:lnTo>
                    <a:pt x="25" y="5"/>
                  </a:lnTo>
                  <a:lnTo>
                    <a:pt x="25" y="6"/>
                  </a:lnTo>
                  <a:lnTo>
                    <a:pt x="25" y="6"/>
                  </a:lnTo>
                  <a:lnTo>
                    <a:pt x="25" y="6"/>
                  </a:lnTo>
                  <a:lnTo>
                    <a:pt x="27" y="6"/>
                  </a:lnTo>
                  <a:lnTo>
                    <a:pt x="27" y="8"/>
                  </a:lnTo>
                  <a:lnTo>
                    <a:pt x="28" y="8"/>
                  </a:lnTo>
                  <a:lnTo>
                    <a:pt x="29" y="6"/>
                  </a:lnTo>
                  <a:lnTo>
                    <a:pt x="29" y="6"/>
                  </a:lnTo>
                  <a:lnTo>
                    <a:pt x="31" y="5"/>
                  </a:lnTo>
                  <a:lnTo>
                    <a:pt x="31" y="5"/>
                  </a:lnTo>
                  <a:lnTo>
                    <a:pt x="32" y="4"/>
                  </a:lnTo>
                  <a:lnTo>
                    <a:pt x="32" y="4"/>
                  </a:lnTo>
                  <a:lnTo>
                    <a:pt x="32" y="2"/>
                  </a:lnTo>
                  <a:lnTo>
                    <a:pt x="33" y="1"/>
                  </a:lnTo>
                  <a:lnTo>
                    <a:pt x="33" y="1"/>
                  </a:lnTo>
                  <a:lnTo>
                    <a:pt x="35" y="0"/>
                  </a:lnTo>
                  <a:lnTo>
                    <a:pt x="35" y="0"/>
                  </a:lnTo>
                  <a:lnTo>
                    <a:pt x="36" y="0"/>
                  </a:lnTo>
                  <a:lnTo>
                    <a:pt x="36" y="0"/>
                  </a:lnTo>
                  <a:lnTo>
                    <a:pt x="36" y="0"/>
                  </a:lnTo>
                  <a:lnTo>
                    <a:pt x="37" y="0"/>
                  </a:lnTo>
                  <a:lnTo>
                    <a:pt x="37" y="1"/>
                  </a:lnTo>
                  <a:lnTo>
                    <a:pt x="37" y="1"/>
                  </a:lnTo>
                  <a:lnTo>
                    <a:pt x="39" y="1"/>
                  </a:lnTo>
                  <a:lnTo>
                    <a:pt x="39" y="2"/>
                  </a:lnTo>
                  <a:lnTo>
                    <a:pt x="39" y="2"/>
                  </a:lnTo>
                  <a:lnTo>
                    <a:pt x="39" y="2"/>
                  </a:lnTo>
                  <a:lnTo>
                    <a:pt x="39" y="4"/>
                  </a:lnTo>
                  <a:lnTo>
                    <a:pt x="39" y="4"/>
                  </a:lnTo>
                  <a:lnTo>
                    <a:pt x="40" y="4"/>
                  </a:lnTo>
                  <a:lnTo>
                    <a:pt x="40" y="5"/>
                  </a:lnTo>
                  <a:lnTo>
                    <a:pt x="40" y="5"/>
                  </a:lnTo>
                  <a:lnTo>
                    <a:pt x="41" y="6"/>
                  </a:lnTo>
                  <a:lnTo>
                    <a:pt x="41" y="6"/>
                  </a:lnTo>
                  <a:lnTo>
                    <a:pt x="43" y="8"/>
                  </a:lnTo>
                  <a:lnTo>
                    <a:pt x="44" y="8"/>
                  </a:lnTo>
                  <a:lnTo>
                    <a:pt x="46" y="6"/>
                  </a:lnTo>
                  <a:lnTo>
                    <a:pt x="46" y="6"/>
                  </a:lnTo>
                  <a:lnTo>
                    <a:pt x="47" y="5"/>
                  </a:lnTo>
                  <a:lnTo>
                    <a:pt x="47" y="4"/>
                  </a:lnTo>
                  <a:lnTo>
                    <a:pt x="47" y="4"/>
                  </a:lnTo>
                  <a:lnTo>
                    <a:pt x="48" y="4"/>
                  </a:lnTo>
                  <a:lnTo>
                    <a:pt x="48" y="2"/>
                  </a:lnTo>
                  <a:lnTo>
                    <a:pt x="50" y="1"/>
                  </a:lnTo>
                  <a:lnTo>
                    <a:pt x="50" y="1"/>
                  </a:lnTo>
                  <a:lnTo>
                    <a:pt x="50" y="1"/>
                  </a:lnTo>
                  <a:lnTo>
                    <a:pt x="51" y="0"/>
                  </a:lnTo>
                  <a:lnTo>
                    <a:pt x="52" y="0"/>
                  </a:lnTo>
                  <a:lnTo>
                    <a:pt x="54" y="1"/>
                  </a:lnTo>
                </a:path>
              </a:pathLst>
            </a:custGeom>
            <a:noFill/>
            <a:ln w="158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7" name="Freeform 5474"/>
            <p:cNvSpPr>
              <a:spLocks/>
            </p:cNvSpPr>
            <p:nvPr/>
          </p:nvSpPr>
          <p:spPr bwMode="auto">
            <a:xfrm>
              <a:off x="3579" y="2520"/>
              <a:ext cx="5" cy="832"/>
            </a:xfrm>
            <a:custGeom>
              <a:avLst/>
              <a:gdLst>
                <a:gd name="T0" fmla="*/ 0 w 10"/>
                <a:gd name="T1" fmla="*/ 1441 h 1665"/>
                <a:gd name="T2" fmla="*/ 0 w 10"/>
                <a:gd name="T3" fmla="*/ 1433 h 1665"/>
                <a:gd name="T4" fmla="*/ 0 w 10"/>
                <a:gd name="T5" fmla="*/ 1426 h 1665"/>
                <a:gd name="T6" fmla="*/ 0 w 10"/>
                <a:gd name="T7" fmla="*/ 1356 h 1665"/>
                <a:gd name="T8" fmla="*/ 1 w 10"/>
                <a:gd name="T9" fmla="*/ 1324 h 1665"/>
                <a:gd name="T10" fmla="*/ 1 w 10"/>
                <a:gd name="T11" fmla="*/ 1196 h 1665"/>
                <a:gd name="T12" fmla="*/ 1 w 10"/>
                <a:gd name="T13" fmla="*/ 1143 h 1665"/>
                <a:gd name="T14" fmla="*/ 1 w 10"/>
                <a:gd name="T15" fmla="*/ 962 h 1665"/>
                <a:gd name="T16" fmla="*/ 2 w 10"/>
                <a:gd name="T17" fmla="*/ 899 h 1665"/>
                <a:gd name="T18" fmla="*/ 2 w 10"/>
                <a:gd name="T19" fmla="*/ 719 h 1665"/>
                <a:gd name="T20" fmla="*/ 2 w 10"/>
                <a:gd name="T21" fmla="*/ 666 h 1665"/>
                <a:gd name="T22" fmla="*/ 2 w 10"/>
                <a:gd name="T23" fmla="*/ 479 h 1665"/>
                <a:gd name="T24" fmla="*/ 4 w 10"/>
                <a:gd name="T25" fmla="*/ 459 h 1665"/>
                <a:gd name="T26" fmla="*/ 4 w 10"/>
                <a:gd name="T27" fmla="*/ 276 h 1665"/>
                <a:gd name="T28" fmla="*/ 4 w 10"/>
                <a:gd name="T29" fmla="*/ 238 h 1665"/>
                <a:gd name="T30" fmla="*/ 4 w 10"/>
                <a:gd name="T31" fmla="*/ 94 h 1665"/>
                <a:gd name="T32" fmla="*/ 5 w 10"/>
                <a:gd name="T33" fmla="*/ 65 h 1665"/>
                <a:gd name="T34" fmla="*/ 5 w 10"/>
                <a:gd name="T35" fmla="*/ 20 h 1665"/>
                <a:gd name="T36" fmla="*/ 5 w 10"/>
                <a:gd name="T37" fmla="*/ 7 h 1665"/>
                <a:gd name="T38" fmla="*/ 5 w 10"/>
                <a:gd name="T39" fmla="*/ 0 h 1665"/>
                <a:gd name="T40" fmla="*/ 5 w 10"/>
                <a:gd name="T41" fmla="*/ 4 h 1665"/>
                <a:gd name="T42" fmla="*/ 6 w 10"/>
                <a:gd name="T43" fmla="*/ 15 h 1665"/>
                <a:gd name="T44" fmla="*/ 6 w 10"/>
                <a:gd name="T45" fmla="*/ 87 h 1665"/>
                <a:gd name="T46" fmla="*/ 6 w 10"/>
                <a:gd name="T47" fmla="*/ 110 h 1665"/>
                <a:gd name="T48" fmla="*/ 6 w 10"/>
                <a:gd name="T49" fmla="*/ 226 h 1665"/>
                <a:gd name="T50" fmla="*/ 6 w 10"/>
                <a:gd name="T51" fmla="*/ 246 h 1665"/>
                <a:gd name="T52" fmla="*/ 6 w 10"/>
                <a:gd name="T53" fmla="*/ 423 h 1665"/>
                <a:gd name="T54" fmla="*/ 8 w 10"/>
                <a:gd name="T55" fmla="*/ 475 h 1665"/>
                <a:gd name="T56" fmla="*/ 8 w 10"/>
                <a:gd name="T57" fmla="*/ 656 h 1665"/>
                <a:gd name="T58" fmla="*/ 8 w 10"/>
                <a:gd name="T59" fmla="*/ 722 h 1665"/>
                <a:gd name="T60" fmla="*/ 8 w 10"/>
                <a:gd name="T61" fmla="*/ 928 h 1665"/>
                <a:gd name="T62" fmla="*/ 9 w 10"/>
                <a:gd name="T63" fmla="*/ 994 h 1665"/>
                <a:gd name="T64" fmla="*/ 9 w 10"/>
                <a:gd name="T65" fmla="*/ 1176 h 1665"/>
                <a:gd name="T66" fmla="*/ 9 w 10"/>
                <a:gd name="T67" fmla="*/ 1228 h 1665"/>
                <a:gd name="T68" fmla="*/ 9 w 10"/>
                <a:gd name="T69" fmla="*/ 1386 h 1665"/>
                <a:gd name="T70" fmla="*/ 10 w 10"/>
                <a:gd name="T71" fmla="*/ 1411 h 1665"/>
                <a:gd name="T72" fmla="*/ 10 w 10"/>
                <a:gd name="T73" fmla="*/ 1562 h 1665"/>
                <a:gd name="T74" fmla="*/ 10 w 10"/>
                <a:gd name="T75" fmla="*/ 1587 h 1665"/>
                <a:gd name="T76" fmla="*/ 10 w 10"/>
                <a:gd name="T77" fmla="*/ 1665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1665">
                  <a:moveTo>
                    <a:pt x="0" y="1441"/>
                  </a:moveTo>
                  <a:lnTo>
                    <a:pt x="0" y="1433"/>
                  </a:lnTo>
                  <a:lnTo>
                    <a:pt x="0" y="1426"/>
                  </a:lnTo>
                  <a:lnTo>
                    <a:pt x="0" y="1356"/>
                  </a:lnTo>
                  <a:lnTo>
                    <a:pt x="1" y="1324"/>
                  </a:lnTo>
                  <a:lnTo>
                    <a:pt x="1" y="1196"/>
                  </a:lnTo>
                  <a:lnTo>
                    <a:pt x="1" y="1143"/>
                  </a:lnTo>
                  <a:lnTo>
                    <a:pt x="1" y="962"/>
                  </a:lnTo>
                  <a:lnTo>
                    <a:pt x="2" y="899"/>
                  </a:lnTo>
                  <a:lnTo>
                    <a:pt x="2" y="719"/>
                  </a:lnTo>
                  <a:lnTo>
                    <a:pt x="2" y="666"/>
                  </a:lnTo>
                  <a:lnTo>
                    <a:pt x="2" y="479"/>
                  </a:lnTo>
                  <a:lnTo>
                    <a:pt x="4" y="459"/>
                  </a:lnTo>
                  <a:lnTo>
                    <a:pt x="4" y="276"/>
                  </a:lnTo>
                  <a:lnTo>
                    <a:pt x="4" y="238"/>
                  </a:lnTo>
                  <a:lnTo>
                    <a:pt x="4" y="94"/>
                  </a:lnTo>
                  <a:lnTo>
                    <a:pt x="5" y="65"/>
                  </a:lnTo>
                  <a:lnTo>
                    <a:pt x="5" y="20"/>
                  </a:lnTo>
                  <a:lnTo>
                    <a:pt x="5" y="7"/>
                  </a:lnTo>
                  <a:lnTo>
                    <a:pt x="5" y="0"/>
                  </a:lnTo>
                  <a:lnTo>
                    <a:pt x="5" y="4"/>
                  </a:lnTo>
                  <a:lnTo>
                    <a:pt x="6" y="15"/>
                  </a:lnTo>
                  <a:lnTo>
                    <a:pt x="6" y="87"/>
                  </a:lnTo>
                  <a:lnTo>
                    <a:pt x="6" y="110"/>
                  </a:lnTo>
                  <a:lnTo>
                    <a:pt x="6" y="226"/>
                  </a:lnTo>
                  <a:lnTo>
                    <a:pt x="6" y="246"/>
                  </a:lnTo>
                  <a:lnTo>
                    <a:pt x="6" y="423"/>
                  </a:lnTo>
                  <a:lnTo>
                    <a:pt x="8" y="475"/>
                  </a:lnTo>
                  <a:lnTo>
                    <a:pt x="8" y="656"/>
                  </a:lnTo>
                  <a:lnTo>
                    <a:pt x="8" y="722"/>
                  </a:lnTo>
                  <a:lnTo>
                    <a:pt x="8" y="928"/>
                  </a:lnTo>
                  <a:lnTo>
                    <a:pt x="9" y="994"/>
                  </a:lnTo>
                  <a:lnTo>
                    <a:pt x="9" y="1176"/>
                  </a:lnTo>
                  <a:lnTo>
                    <a:pt x="9" y="1228"/>
                  </a:lnTo>
                  <a:lnTo>
                    <a:pt x="9" y="1386"/>
                  </a:lnTo>
                  <a:lnTo>
                    <a:pt x="10" y="1411"/>
                  </a:lnTo>
                  <a:lnTo>
                    <a:pt x="10" y="1562"/>
                  </a:lnTo>
                  <a:lnTo>
                    <a:pt x="10" y="1587"/>
                  </a:lnTo>
                  <a:lnTo>
                    <a:pt x="10" y="1665"/>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8" name="Freeform 5475"/>
            <p:cNvSpPr>
              <a:spLocks/>
            </p:cNvSpPr>
            <p:nvPr/>
          </p:nvSpPr>
          <p:spPr bwMode="auto">
            <a:xfrm>
              <a:off x="3584" y="2820"/>
              <a:ext cx="6" cy="576"/>
            </a:xfrm>
            <a:custGeom>
              <a:avLst/>
              <a:gdLst>
                <a:gd name="T0" fmla="*/ 0 w 12"/>
                <a:gd name="T1" fmla="*/ 1065 h 1153"/>
                <a:gd name="T2" fmla="*/ 0 w 12"/>
                <a:gd name="T3" fmla="*/ 1089 h 1153"/>
                <a:gd name="T4" fmla="*/ 2 w 12"/>
                <a:gd name="T5" fmla="*/ 1109 h 1153"/>
                <a:gd name="T6" fmla="*/ 2 w 12"/>
                <a:gd name="T7" fmla="*/ 1140 h 1153"/>
                <a:gd name="T8" fmla="*/ 2 w 12"/>
                <a:gd name="T9" fmla="*/ 1148 h 1153"/>
                <a:gd name="T10" fmla="*/ 2 w 12"/>
                <a:gd name="T11" fmla="*/ 1153 h 1153"/>
                <a:gd name="T12" fmla="*/ 2 w 12"/>
                <a:gd name="T13" fmla="*/ 1148 h 1153"/>
                <a:gd name="T14" fmla="*/ 3 w 12"/>
                <a:gd name="T15" fmla="*/ 1140 h 1153"/>
                <a:gd name="T16" fmla="*/ 3 w 12"/>
                <a:gd name="T17" fmla="*/ 1096 h 1153"/>
                <a:gd name="T18" fmla="*/ 3 w 12"/>
                <a:gd name="T19" fmla="*/ 1078 h 1153"/>
                <a:gd name="T20" fmla="*/ 3 w 12"/>
                <a:gd name="T21" fmla="*/ 971 h 1153"/>
                <a:gd name="T22" fmla="*/ 4 w 12"/>
                <a:gd name="T23" fmla="*/ 967 h 1153"/>
                <a:gd name="T24" fmla="*/ 4 w 12"/>
                <a:gd name="T25" fmla="*/ 834 h 1153"/>
                <a:gd name="T26" fmla="*/ 4 w 12"/>
                <a:gd name="T27" fmla="*/ 800 h 1153"/>
                <a:gd name="T28" fmla="*/ 4 w 12"/>
                <a:gd name="T29" fmla="*/ 678 h 1153"/>
                <a:gd name="T30" fmla="*/ 4 w 12"/>
                <a:gd name="T31" fmla="*/ 631 h 1153"/>
                <a:gd name="T32" fmla="*/ 4 w 12"/>
                <a:gd name="T33" fmla="*/ 489 h 1153"/>
                <a:gd name="T34" fmla="*/ 6 w 12"/>
                <a:gd name="T35" fmla="*/ 442 h 1153"/>
                <a:gd name="T36" fmla="*/ 6 w 12"/>
                <a:gd name="T37" fmla="*/ 316 h 1153"/>
                <a:gd name="T38" fmla="*/ 6 w 12"/>
                <a:gd name="T39" fmla="*/ 278 h 1153"/>
                <a:gd name="T40" fmla="*/ 6 w 12"/>
                <a:gd name="T41" fmla="*/ 190 h 1153"/>
                <a:gd name="T42" fmla="*/ 7 w 12"/>
                <a:gd name="T43" fmla="*/ 169 h 1153"/>
                <a:gd name="T44" fmla="*/ 7 w 12"/>
                <a:gd name="T45" fmla="*/ 76 h 1153"/>
                <a:gd name="T46" fmla="*/ 7 w 12"/>
                <a:gd name="T47" fmla="*/ 66 h 1153"/>
                <a:gd name="T48" fmla="*/ 7 w 12"/>
                <a:gd name="T49" fmla="*/ 11 h 1153"/>
                <a:gd name="T50" fmla="*/ 8 w 12"/>
                <a:gd name="T51" fmla="*/ 4 h 1153"/>
                <a:gd name="T52" fmla="*/ 8 w 12"/>
                <a:gd name="T53" fmla="*/ 0 h 1153"/>
                <a:gd name="T54" fmla="*/ 8 w 12"/>
                <a:gd name="T55" fmla="*/ 4 h 1153"/>
                <a:gd name="T56" fmla="*/ 8 w 12"/>
                <a:gd name="T57" fmla="*/ 11 h 1153"/>
                <a:gd name="T58" fmla="*/ 8 w 12"/>
                <a:gd name="T59" fmla="*/ 36 h 1153"/>
                <a:gd name="T60" fmla="*/ 10 w 12"/>
                <a:gd name="T61" fmla="*/ 55 h 1153"/>
                <a:gd name="T62" fmla="*/ 10 w 12"/>
                <a:gd name="T63" fmla="*/ 123 h 1153"/>
                <a:gd name="T64" fmla="*/ 10 w 12"/>
                <a:gd name="T65" fmla="*/ 149 h 1153"/>
                <a:gd name="T66" fmla="*/ 10 w 12"/>
                <a:gd name="T67" fmla="*/ 263 h 1153"/>
                <a:gd name="T68" fmla="*/ 11 w 12"/>
                <a:gd name="T69" fmla="*/ 281 h 1153"/>
                <a:gd name="T70" fmla="*/ 11 w 12"/>
                <a:gd name="T71" fmla="*/ 433 h 1153"/>
                <a:gd name="T72" fmla="*/ 11 w 12"/>
                <a:gd name="T73" fmla="*/ 468 h 1153"/>
                <a:gd name="T74" fmla="*/ 11 w 12"/>
                <a:gd name="T75" fmla="*/ 591 h 1153"/>
                <a:gd name="T76" fmla="*/ 11 w 12"/>
                <a:gd name="T77" fmla="*/ 637 h 1153"/>
                <a:gd name="T78" fmla="*/ 11 w 12"/>
                <a:gd name="T79" fmla="*/ 783 h 1153"/>
                <a:gd name="T80" fmla="*/ 12 w 12"/>
                <a:gd name="T81" fmla="*/ 833 h 1153"/>
                <a:gd name="T82" fmla="*/ 12 w 12"/>
                <a:gd name="T83" fmla="*/ 970 h 1153"/>
                <a:gd name="T84" fmla="*/ 12 w 12"/>
                <a:gd name="T85" fmla="*/ 1012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153">
                  <a:moveTo>
                    <a:pt x="0" y="1065"/>
                  </a:moveTo>
                  <a:lnTo>
                    <a:pt x="0" y="1089"/>
                  </a:lnTo>
                  <a:lnTo>
                    <a:pt x="2" y="1109"/>
                  </a:lnTo>
                  <a:lnTo>
                    <a:pt x="2" y="1140"/>
                  </a:lnTo>
                  <a:lnTo>
                    <a:pt x="2" y="1148"/>
                  </a:lnTo>
                  <a:lnTo>
                    <a:pt x="2" y="1153"/>
                  </a:lnTo>
                  <a:lnTo>
                    <a:pt x="2" y="1148"/>
                  </a:lnTo>
                  <a:lnTo>
                    <a:pt x="3" y="1140"/>
                  </a:lnTo>
                  <a:lnTo>
                    <a:pt x="3" y="1096"/>
                  </a:lnTo>
                  <a:lnTo>
                    <a:pt x="3" y="1078"/>
                  </a:lnTo>
                  <a:lnTo>
                    <a:pt x="3" y="971"/>
                  </a:lnTo>
                  <a:lnTo>
                    <a:pt x="4" y="967"/>
                  </a:lnTo>
                  <a:lnTo>
                    <a:pt x="4" y="834"/>
                  </a:lnTo>
                  <a:lnTo>
                    <a:pt x="4" y="800"/>
                  </a:lnTo>
                  <a:lnTo>
                    <a:pt x="4" y="678"/>
                  </a:lnTo>
                  <a:lnTo>
                    <a:pt x="4" y="631"/>
                  </a:lnTo>
                  <a:lnTo>
                    <a:pt x="4" y="489"/>
                  </a:lnTo>
                  <a:lnTo>
                    <a:pt x="6" y="442"/>
                  </a:lnTo>
                  <a:lnTo>
                    <a:pt x="6" y="316"/>
                  </a:lnTo>
                  <a:lnTo>
                    <a:pt x="6" y="278"/>
                  </a:lnTo>
                  <a:lnTo>
                    <a:pt x="6" y="190"/>
                  </a:lnTo>
                  <a:lnTo>
                    <a:pt x="7" y="169"/>
                  </a:lnTo>
                  <a:lnTo>
                    <a:pt x="7" y="76"/>
                  </a:lnTo>
                  <a:lnTo>
                    <a:pt x="7" y="66"/>
                  </a:lnTo>
                  <a:lnTo>
                    <a:pt x="7" y="11"/>
                  </a:lnTo>
                  <a:lnTo>
                    <a:pt x="8" y="4"/>
                  </a:lnTo>
                  <a:lnTo>
                    <a:pt x="8" y="0"/>
                  </a:lnTo>
                  <a:lnTo>
                    <a:pt x="8" y="4"/>
                  </a:lnTo>
                  <a:lnTo>
                    <a:pt x="8" y="11"/>
                  </a:lnTo>
                  <a:lnTo>
                    <a:pt x="8" y="36"/>
                  </a:lnTo>
                  <a:lnTo>
                    <a:pt x="10" y="55"/>
                  </a:lnTo>
                  <a:lnTo>
                    <a:pt x="10" y="123"/>
                  </a:lnTo>
                  <a:lnTo>
                    <a:pt x="10" y="149"/>
                  </a:lnTo>
                  <a:lnTo>
                    <a:pt x="10" y="263"/>
                  </a:lnTo>
                  <a:lnTo>
                    <a:pt x="11" y="281"/>
                  </a:lnTo>
                  <a:lnTo>
                    <a:pt x="11" y="433"/>
                  </a:lnTo>
                  <a:lnTo>
                    <a:pt x="11" y="468"/>
                  </a:lnTo>
                  <a:lnTo>
                    <a:pt x="11" y="591"/>
                  </a:lnTo>
                  <a:lnTo>
                    <a:pt x="11" y="637"/>
                  </a:lnTo>
                  <a:lnTo>
                    <a:pt x="11" y="783"/>
                  </a:lnTo>
                  <a:lnTo>
                    <a:pt x="12" y="833"/>
                  </a:lnTo>
                  <a:lnTo>
                    <a:pt x="12" y="970"/>
                  </a:lnTo>
                  <a:lnTo>
                    <a:pt x="12" y="101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89" name="Freeform 5476"/>
            <p:cNvSpPr>
              <a:spLocks/>
            </p:cNvSpPr>
            <p:nvPr/>
          </p:nvSpPr>
          <p:spPr bwMode="auto">
            <a:xfrm>
              <a:off x="3590" y="2957"/>
              <a:ext cx="6" cy="535"/>
            </a:xfrm>
            <a:custGeom>
              <a:avLst/>
              <a:gdLst>
                <a:gd name="T0" fmla="*/ 0 w 12"/>
                <a:gd name="T1" fmla="*/ 737 h 1071"/>
                <a:gd name="T2" fmla="*/ 0 w 12"/>
                <a:gd name="T3" fmla="*/ 837 h 1071"/>
                <a:gd name="T4" fmla="*/ 2 w 12"/>
                <a:gd name="T5" fmla="*/ 863 h 1071"/>
                <a:gd name="T6" fmla="*/ 2 w 12"/>
                <a:gd name="T7" fmla="*/ 962 h 1071"/>
                <a:gd name="T8" fmla="*/ 2 w 12"/>
                <a:gd name="T9" fmla="*/ 970 h 1071"/>
                <a:gd name="T10" fmla="*/ 2 w 12"/>
                <a:gd name="T11" fmla="*/ 1042 h 1071"/>
                <a:gd name="T12" fmla="*/ 3 w 12"/>
                <a:gd name="T13" fmla="*/ 1053 h 1071"/>
                <a:gd name="T14" fmla="*/ 3 w 12"/>
                <a:gd name="T15" fmla="*/ 1071 h 1071"/>
                <a:gd name="T16" fmla="*/ 3 w 12"/>
                <a:gd name="T17" fmla="*/ 1071 h 1071"/>
                <a:gd name="T18" fmla="*/ 3 w 12"/>
                <a:gd name="T19" fmla="*/ 1060 h 1071"/>
                <a:gd name="T20" fmla="*/ 4 w 12"/>
                <a:gd name="T21" fmla="*/ 1049 h 1071"/>
                <a:gd name="T22" fmla="*/ 4 w 12"/>
                <a:gd name="T23" fmla="*/ 1002 h 1071"/>
                <a:gd name="T24" fmla="*/ 4 w 12"/>
                <a:gd name="T25" fmla="*/ 982 h 1071"/>
                <a:gd name="T26" fmla="*/ 4 w 12"/>
                <a:gd name="T27" fmla="*/ 900 h 1071"/>
                <a:gd name="T28" fmla="*/ 6 w 12"/>
                <a:gd name="T29" fmla="*/ 882 h 1071"/>
                <a:gd name="T30" fmla="*/ 6 w 12"/>
                <a:gd name="T31" fmla="*/ 773 h 1071"/>
                <a:gd name="T32" fmla="*/ 6 w 12"/>
                <a:gd name="T33" fmla="*/ 751 h 1071"/>
                <a:gd name="T34" fmla="*/ 6 w 12"/>
                <a:gd name="T35" fmla="*/ 631 h 1071"/>
                <a:gd name="T36" fmla="*/ 7 w 12"/>
                <a:gd name="T37" fmla="*/ 594 h 1071"/>
                <a:gd name="T38" fmla="*/ 7 w 12"/>
                <a:gd name="T39" fmla="*/ 473 h 1071"/>
                <a:gd name="T40" fmla="*/ 7 w 12"/>
                <a:gd name="T41" fmla="*/ 433 h 1071"/>
                <a:gd name="T42" fmla="*/ 7 w 12"/>
                <a:gd name="T43" fmla="*/ 314 h 1071"/>
                <a:gd name="T44" fmla="*/ 7 w 12"/>
                <a:gd name="T45" fmla="*/ 278 h 1071"/>
                <a:gd name="T46" fmla="*/ 7 w 12"/>
                <a:gd name="T47" fmla="*/ 187 h 1071"/>
                <a:gd name="T48" fmla="*/ 8 w 12"/>
                <a:gd name="T49" fmla="*/ 163 h 1071"/>
                <a:gd name="T50" fmla="*/ 8 w 12"/>
                <a:gd name="T51" fmla="*/ 82 h 1071"/>
                <a:gd name="T52" fmla="*/ 8 w 12"/>
                <a:gd name="T53" fmla="*/ 77 h 1071"/>
                <a:gd name="T54" fmla="*/ 8 w 12"/>
                <a:gd name="T55" fmla="*/ 18 h 1071"/>
                <a:gd name="T56" fmla="*/ 10 w 12"/>
                <a:gd name="T57" fmla="*/ 11 h 1071"/>
                <a:gd name="T58" fmla="*/ 10 w 12"/>
                <a:gd name="T59" fmla="*/ 0 h 1071"/>
                <a:gd name="T60" fmla="*/ 10 w 12"/>
                <a:gd name="T61" fmla="*/ 2 h 1071"/>
                <a:gd name="T62" fmla="*/ 10 w 12"/>
                <a:gd name="T63" fmla="*/ 26 h 1071"/>
                <a:gd name="T64" fmla="*/ 11 w 12"/>
                <a:gd name="T65" fmla="*/ 39 h 1071"/>
                <a:gd name="T66" fmla="*/ 11 w 12"/>
                <a:gd name="T67" fmla="*/ 77 h 1071"/>
                <a:gd name="T68" fmla="*/ 11 w 12"/>
                <a:gd name="T69" fmla="*/ 97 h 1071"/>
                <a:gd name="T70" fmla="*/ 11 w 12"/>
                <a:gd name="T71" fmla="*/ 186 h 1071"/>
                <a:gd name="T72" fmla="*/ 12 w 12"/>
                <a:gd name="T73" fmla="*/ 207 h 1071"/>
                <a:gd name="T74" fmla="*/ 12 w 12"/>
                <a:gd name="T75" fmla="*/ 258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1071">
                  <a:moveTo>
                    <a:pt x="0" y="737"/>
                  </a:moveTo>
                  <a:lnTo>
                    <a:pt x="0" y="837"/>
                  </a:lnTo>
                  <a:lnTo>
                    <a:pt x="2" y="863"/>
                  </a:lnTo>
                  <a:lnTo>
                    <a:pt x="2" y="962"/>
                  </a:lnTo>
                  <a:lnTo>
                    <a:pt x="2" y="970"/>
                  </a:lnTo>
                  <a:lnTo>
                    <a:pt x="2" y="1042"/>
                  </a:lnTo>
                  <a:lnTo>
                    <a:pt x="3" y="1053"/>
                  </a:lnTo>
                  <a:lnTo>
                    <a:pt x="3" y="1071"/>
                  </a:lnTo>
                  <a:lnTo>
                    <a:pt x="3" y="1071"/>
                  </a:lnTo>
                  <a:lnTo>
                    <a:pt x="3" y="1060"/>
                  </a:lnTo>
                  <a:lnTo>
                    <a:pt x="4" y="1049"/>
                  </a:lnTo>
                  <a:lnTo>
                    <a:pt x="4" y="1002"/>
                  </a:lnTo>
                  <a:lnTo>
                    <a:pt x="4" y="982"/>
                  </a:lnTo>
                  <a:lnTo>
                    <a:pt x="4" y="900"/>
                  </a:lnTo>
                  <a:lnTo>
                    <a:pt x="6" y="882"/>
                  </a:lnTo>
                  <a:lnTo>
                    <a:pt x="6" y="773"/>
                  </a:lnTo>
                  <a:lnTo>
                    <a:pt x="6" y="751"/>
                  </a:lnTo>
                  <a:lnTo>
                    <a:pt x="6" y="631"/>
                  </a:lnTo>
                  <a:lnTo>
                    <a:pt x="7" y="594"/>
                  </a:lnTo>
                  <a:lnTo>
                    <a:pt x="7" y="473"/>
                  </a:lnTo>
                  <a:lnTo>
                    <a:pt x="7" y="433"/>
                  </a:lnTo>
                  <a:lnTo>
                    <a:pt x="7" y="314"/>
                  </a:lnTo>
                  <a:lnTo>
                    <a:pt x="7" y="278"/>
                  </a:lnTo>
                  <a:lnTo>
                    <a:pt x="7" y="187"/>
                  </a:lnTo>
                  <a:lnTo>
                    <a:pt x="8" y="163"/>
                  </a:lnTo>
                  <a:lnTo>
                    <a:pt x="8" y="82"/>
                  </a:lnTo>
                  <a:lnTo>
                    <a:pt x="8" y="77"/>
                  </a:lnTo>
                  <a:lnTo>
                    <a:pt x="8" y="18"/>
                  </a:lnTo>
                  <a:lnTo>
                    <a:pt x="10" y="11"/>
                  </a:lnTo>
                  <a:lnTo>
                    <a:pt x="10" y="0"/>
                  </a:lnTo>
                  <a:lnTo>
                    <a:pt x="10" y="2"/>
                  </a:lnTo>
                  <a:lnTo>
                    <a:pt x="10" y="26"/>
                  </a:lnTo>
                  <a:lnTo>
                    <a:pt x="11" y="39"/>
                  </a:lnTo>
                  <a:lnTo>
                    <a:pt x="11" y="77"/>
                  </a:lnTo>
                  <a:lnTo>
                    <a:pt x="11" y="97"/>
                  </a:lnTo>
                  <a:lnTo>
                    <a:pt x="11" y="186"/>
                  </a:lnTo>
                  <a:lnTo>
                    <a:pt x="12" y="207"/>
                  </a:lnTo>
                  <a:lnTo>
                    <a:pt x="12" y="258"/>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0" name="Freeform 5477"/>
            <p:cNvSpPr>
              <a:spLocks/>
            </p:cNvSpPr>
            <p:nvPr/>
          </p:nvSpPr>
          <p:spPr bwMode="auto">
            <a:xfrm>
              <a:off x="3596" y="3057"/>
              <a:ext cx="20" cy="540"/>
            </a:xfrm>
            <a:custGeom>
              <a:avLst/>
              <a:gdLst>
                <a:gd name="T0" fmla="*/ 0 w 40"/>
                <a:gd name="T1" fmla="*/ 107 h 1081"/>
                <a:gd name="T2" fmla="*/ 0 w 40"/>
                <a:gd name="T3" fmla="*/ 245 h 1081"/>
                <a:gd name="T4" fmla="*/ 2 w 40"/>
                <a:gd name="T5" fmla="*/ 413 h 1081"/>
                <a:gd name="T6" fmla="*/ 2 w 40"/>
                <a:gd name="T7" fmla="*/ 630 h 1081"/>
                <a:gd name="T8" fmla="*/ 3 w 40"/>
                <a:gd name="T9" fmla="*/ 845 h 1081"/>
                <a:gd name="T10" fmla="*/ 4 w 40"/>
                <a:gd name="T11" fmla="*/ 986 h 1081"/>
                <a:gd name="T12" fmla="*/ 6 w 40"/>
                <a:gd name="T13" fmla="*/ 986 h 1081"/>
                <a:gd name="T14" fmla="*/ 7 w 40"/>
                <a:gd name="T15" fmla="*/ 831 h 1081"/>
                <a:gd name="T16" fmla="*/ 8 w 40"/>
                <a:gd name="T17" fmla="*/ 575 h 1081"/>
                <a:gd name="T18" fmla="*/ 10 w 40"/>
                <a:gd name="T19" fmla="*/ 308 h 1081"/>
                <a:gd name="T20" fmla="*/ 10 w 40"/>
                <a:gd name="T21" fmla="*/ 111 h 1081"/>
                <a:gd name="T22" fmla="*/ 11 w 40"/>
                <a:gd name="T23" fmla="*/ 15 h 1081"/>
                <a:gd name="T24" fmla="*/ 12 w 40"/>
                <a:gd name="T25" fmla="*/ 0 h 1081"/>
                <a:gd name="T26" fmla="*/ 12 w 40"/>
                <a:gd name="T27" fmla="*/ 29 h 1081"/>
                <a:gd name="T28" fmla="*/ 14 w 40"/>
                <a:gd name="T29" fmla="*/ 97 h 1081"/>
                <a:gd name="T30" fmla="*/ 14 w 40"/>
                <a:gd name="T31" fmla="*/ 222 h 1081"/>
                <a:gd name="T32" fmla="*/ 15 w 40"/>
                <a:gd name="T33" fmla="*/ 381 h 1081"/>
                <a:gd name="T34" fmla="*/ 16 w 40"/>
                <a:gd name="T35" fmla="*/ 598 h 1081"/>
                <a:gd name="T36" fmla="*/ 16 w 40"/>
                <a:gd name="T37" fmla="*/ 830 h 1081"/>
                <a:gd name="T38" fmla="*/ 18 w 40"/>
                <a:gd name="T39" fmla="*/ 1006 h 1081"/>
                <a:gd name="T40" fmla="*/ 19 w 40"/>
                <a:gd name="T41" fmla="*/ 1056 h 1081"/>
                <a:gd name="T42" fmla="*/ 20 w 40"/>
                <a:gd name="T43" fmla="*/ 957 h 1081"/>
                <a:gd name="T44" fmla="*/ 22 w 40"/>
                <a:gd name="T45" fmla="*/ 747 h 1081"/>
                <a:gd name="T46" fmla="*/ 23 w 40"/>
                <a:gd name="T47" fmla="*/ 507 h 1081"/>
                <a:gd name="T48" fmla="*/ 24 w 40"/>
                <a:gd name="T49" fmla="*/ 308 h 1081"/>
                <a:gd name="T50" fmla="*/ 24 w 40"/>
                <a:gd name="T51" fmla="*/ 182 h 1081"/>
                <a:gd name="T52" fmla="*/ 24 w 40"/>
                <a:gd name="T53" fmla="*/ 125 h 1081"/>
                <a:gd name="T54" fmla="*/ 26 w 40"/>
                <a:gd name="T55" fmla="*/ 106 h 1081"/>
                <a:gd name="T56" fmla="*/ 26 w 40"/>
                <a:gd name="T57" fmla="*/ 131 h 1081"/>
                <a:gd name="T58" fmla="*/ 27 w 40"/>
                <a:gd name="T59" fmla="*/ 196 h 1081"/>
                <a:gd name="T60" fmla="*/ 28 w 40"/>
                <a:gd name="T61" fmla="*/ 328 h 1081"/>
                <a:gd name="T62" fmla="*/ 30 w 40"/>
                <a:gd name="T63" fmla="*/ 531 h 1081"/>
                <a:gd name="T64" fmla="*/ 30 w 40"/>
                <a:gd name="T65" fmla="*/ 771 h 1081"/>
                <a:gd name="T66" fmla="*/ 31 w 40"/>
                <a:gd name="T67" fmla="*/ 978 h 1081"/>
                <a:gd name="T68" fmla="*/ 32 w 40"/>
                <a:gd name="T69" fmla="*/ 1081 h 1081"/>
                <a:gd name="T70" fmla="*/ 34 w 40"/>
                <a:gd name="T71" fmla="*/ 1043 h 1081"/>
                <a:gd name="T72" fmla="*/ 35 w 40"/>
                <a:gd name="T73" fmla="*/ 892 h 1081"/>
                <a:gd name="T74" fmla="*/ 36 w 40"/>
                <a:gd name="T75" fmla="*/ 688 h 1081"/>
                <a:gd name="T76" fmla="*/ 38 w 40"/>
                <a:gd name="T77" fmla="*/ 501 h 1081"/>
                <a:gd name="T78" fmla="*/ 38 w 40"/>
                <a:gd name="T79" fmla="*/ 365 h 1081"/>
                <a:gd name="T80" fmla="*/ 39 w 40"/>
                <a:gd name="T81" fmla="*/ 284 h 1081"/>
                <a:gd name="T82" fmla="*/ 39 w 40"/>
                <a:gd name="T83" fmla="*/ 234 h 1081"/>
                <a:gd name="T84" fmla="*/ 39 w 40"/>
                <a:gd name="T85" fmla="*/ 189 h 1081"/>
                <a:gd name="T86" fmla="*/ 40 w 40"/>
                <a:gd name="T87" fmla="*/ 182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1081">
                  <a:moveTo>
                    <a:pt x="0" y="59"/>
                  </a:moveTo>
                  <a:lnTo>
                    <a:pt x="0" y="107"/>
                  </a:lnTo>
                  <a:lnTo>
                    <a:pt x="0" y="138"/>
                  </a:lnTo>
                  <a:lnTo>
                    <a:pt x="0" y="245"/>
                  </a:lnTo>
                  <a:lnTo>
                    <a:pt x="2" y="321"/>
                  </a:lnTo>
                  <a:lnTo>
                    <a:pt x="2" y="413"/>
                  </a:lnTo>
                  <a:lnTo>
                    <a:pt x="2" y="517"/>
                  </a:lnTo>
                  <a:lnTo>
                    <a:pt x="2" y="630"/>
                  </a:lnTo>
                  <a:lnTo>
                    <a:pt x="3" y="742"/>
                  </a:lnTo>
                  <a:lnTo>
                    <a:pt x="3" y="845"/>
                  </a:lnTo>
                  <a:lnTo>
                    <a:pt x="3" y="929"/>
                  </a:lnTo>
                  <a:lnTo>
                    <a:pt x="4" y="986"/>
                  </a:lnTo>
                  <a:lnTo>
                    <a:pt x="4" y="1006"/>
                  </a:lnTo>
                  <a:lnTo>
                    <a:pt x="6" y="986"/>
                  </a:lnTo>
                  <a:lnTo>
                    <a:pt x="6" y="926"/>
                  </a:lnTo>
                  <a:lnTo>
                    <a:pt x="7" y="831"/>
                  </a:lnTo>
                  <a:lnTo>
                    <a:pt x="7" y="710"/>
                  </a:lnTo>
                  <a:lnTo>
                    <a:pt x="8" y="575"/>
                  </a:lnTo>
                  <a:lnTo>
                    <a:pt x="8" y="436"/>
                  </a:lnTo>
                  <a:lnTo>
                    <a:pt x="10" y="308"/>
                  </a:lnTo>
                  <a:lnTo>
                    <a:pt x="10" y="198"/>
                  </a:lnTo>
                  <a:lnTo>
                    <a:pt x="10" y="111"/>
                  </a:lnTo>
                  <a:lnTo>
                    <a:pt x="11" y="51"/>
                  </a:lnTo>
                  <a:lnTo>
                    <a:pt x="11" y="15"/>
                  </a:lnTo>
                  <a:lnTo>
                    <a:pt x="11" y="0"/>
                  </a:lnTo>
                  <a:lnTo>
                    <a:pt x="12" y="0"/>
                  </a:lnTo>
                  <a:lnTo>
                    <a:pt x="12" y="11"/>
                  </a:lnTo>
                  <a:lnTo>
                    <a:pt x="12" y="29"/>
                  </a:lnTo>
                  <a:lnTo>
                    <a:pt x="12" y="81"/>
                  </a:lnTo>
                  <a:lnTo>
                    <a:pt x="14" y="97"/>
                  </a:lnTo>
                  <a:lnTo>
                    <a:pt x="14" y="166"/>
                  </a:lnTo>
                  <a:lnTo>
                    <a:pt x="14" y="222"/>
                  </a:lnTo>
                  <a:lnTo>
                    <a:pt x="14" y="293"/>
                  </a:lnTo>
                  <a:lnTo>
                    <a:pt x="15" y="381"/>
                  </a:lnTo>
                  <a:lnTo>
                    <a:pt x="15" y="484"/>
                  </a:lnTo>
                  <a:lnTo>
                    <a:pt x="16" y="598"/>
                  </a:lnTo>
                  <a:lnTo>
                    <a:pt x="16" y="715"/>
                  </a:lnTo>
                  <a:lnTo>
                    <a:pt x="16" y="830"/>
                  </a:lnTo>
                  <a:lnTo>
                    <a:pt x="16" y="930"/>
                  </a:lnTo>
                  <a:lnTo>
                    <a:pt x="18" y="1006"/>
                  </a:lnTo>
                  <a:lnTo>
                    <a:pt x="18" y="1049"/>
                  </a:lnTo>
                  <a:lnTo>
                    <a:pt x="19" y="1056"/>
                  </a:lnTo>
                  <a:lnTo>
                    <a:pt x="19" y="1024"/>
                  </a:lnTo>
                  <a:lnTo>
                    <a:pt x="20" y="957"/>
                  </a:lnTo>
                  <a:lnTo>
                    <a:pt x="20" y="861"/>
                  </a:lnTo>
                  <a:lnTo>
                    <a:pt x="22" y="747"/>
                  </a:lnTo>
                  <a:lnTo>
                    <a:pt x="22" y="626"/>
                  </a:lnTo>
                  <a:lnTo>
                    <a:pt x="23" y="507"/>
                  </a:lnTo>
                  <a:lnTo>
                    <a:pt x="23" y="399"/>
                  </a:lnTo>
                  <a:lnTo>
                    <a:pt x="24" y="308"/>
                  </a:lnTo>
                  <a:lnTo>
                    <a:pt x="24" y="236"/>
                  </a:lnTo>
                  <a:lnTo>
                    <a:pt x="24" y="182"/>
                  </a:lnTo>
                  <a:lnTo>
                    <a:pt x="24" y="146"/>
                  </a:lnTo>
                  <a:lnTo>
                    <a:pt x="24" y="125"/>
                  </a:lnTo>
                  <a:lnTo>
                    <a:pt x="26" y="113"/>
                  </a:lnTo>
                  <a:lnTo>
                    <a:pt x="26" y="106"/>
                  </a:lnTo>
                  <a:lnTo>
                    <a:pt x="26" y="107"/>
                  </a:lnTo>
                  <a:lnTo>
                    <a:pt x="26" y="131"/>
                  </a:lnTo>
                  <a:lnTo>
                    <a:pt x="27" y="157"/>
                  </a:lnTo>
                  <a:lnTo>
                    <a:pt x="27" y="196"/>
                  </a:lnTo>
                  <a:lnTo>
                    <a:pt x="27" y="252"/>
                  </a:lnTo>
                  <a:lnTo>
                    <a:pt x="28" y="328"/>
                  </a:lnTo>
                  <a:lnTo>
                    <a:pt x="28" y="421"/>
                  </a:lnTo>
                  <a:lnTo>
                    <a:pt x="30" y="531"/>
                  </a:lnTo>
                  <a:lnTo>
                    <a:pt x="30" y="650"/>
                  </a:lnTo>
                  <a:lnTo>
                    <a:pt x="30" y="771"/>
                  </a:lnTo>
                  <a:lnTo>
                    <a:pt x="31" y="884"/>
                  </a:lnTo>
                  <a:lnTo>
                    <a:pt x="31" y="978"/>
                  </a:lnTo>
                  <a:lnTo>
                    <a:pt x="31" y="1047"/>
                  </a:lnTo>
                  <a:lnTo>
                    <a:pt x="32" y="1081"/>
                  </a:lnTo>
                  <a:lnTo>
                    <a:pt x="32" y="1079"/>
                  </a:lnTo>
                  <a:lnTo>
                    <a:pt x="34" y="1043"/>
                  </a:lnTo>
                  <a:lnTo>
                    <a:pt x="34" y="978"/>
                  </a:lnTo>
                  <a:lnTo>
                    <a:pt x="35" y="892"/>
                  </a:lnTo>
                  <a:lnTo>
                    <a:pt x="35" y="791"/>
                  </a:lnTo>
                  <a:lnTo>
                    <a:pt x="36" y="688"/>
                  </a:lnTo>
                  <a:lnTo>
                    <a:pt x="36" y="590"/>
                  </a:lnTo>
                  <a:lnTo>
                    <a:pt x="38" y="501"/>
                  </a:lnTo>
                  <a:lnTo>
                    <a:pt x="38" y="425"/>
                  </a:lnTo>
                  <a:lnTo>
                    <a:pt x="38" y="365"/>
                  </a:lnTo>
                  <a:lnTo>
                    <a:pt x="38" y="318"/>
                  </a:lnTo>
                  <a:lnTo>
                    <a:pt x="39" y="284"/>
                  </a:lnTo>
                  <a:lnTo>
                    <a:pt x="39" y="237"/>
                  </a:lnTo>
                  <a:lnTo>
                    <a:pt x="39" y="234"/>
                  </a:lnTo>
                  <a:lnTo>
                    <a:pt x="39" y="202"/>
                  </a:lnTo>
                  <a:lnTo>
                    <a:pt x="39" y="189"/>
                  </a:lnTo>
                  <a:lnTo>
                    <a:pt x="39" y="181"/>
                  </a:lnTo>
                  <a:lnTo>
                    <a:pt x="40" y="18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1" name="Freeform 5478"/>
            <p:cNvSpPr>
              <a:spLocks/>
            </p:cNvSpPr>
            <p:nvPr/>
          </p:nvSpPr>
          <p:spPr bwMode="auto">
            <a:xfrm>
              <a:off x="3616" y="3148"/>
              <a:ext cx="22" cy="456"/>
            </a:xfrm>
            <a:custGeom>
              <a:avLst/>
              <a:gdLst>
                <a:gd name="T0" fmla="*/ 0 w 43"/>
                <a:gd name="T1" fmla="*/ 15 h 913"/>
                <a:gd name="T2" fmla="*/ 2 w 43"/>
                <a:gd name="T3" fmla="*/ 100 h 913"/>
                <a:gd name="T4" fmla="*/ 3 w 43"/>
                <a:gd name="T5" fmla="*/ 273 h 913"/>
                <a:gd name="T6" fmla="*/ 4 w 43"/>
                <a:gd name="T7" fmla="*/ 505 h 913"/>
                <a:gd name="T8" fmla="*/ 6 w 43"/>
                <a:gd name="T9" fmla="*/ 734 h 913"/>
                <a:gd name="T10" fmla="*/ 6 w 43"/>
                <a:gd name="T11" fmla="*/ 883 h 913"/>
                <a:gd name="T12" fmla="*/ 7 w 43"/>
                <a:gd name="T13" fmla="*/ 907 h 913"/>
                <a:gd name="T14" fmla="*/ 8 w 43"/>
                <a:gd name="T15" fmla="*/ 819 h 913"/>
                <a:gd name="T16" fmla="*/ 10 w 43"/>
                <a:gd name="T17" fmla="*/ 668 h 913"/>
                <a:gd name="T18" fmla="*/ 10 w 43"/>
                <a:gd name="T19" fmla="*/ 510 h 913"/>
                <a:gd name="T20" fmla="*/ 11 w 43"/>
                <a:gd name="T21" fmla="*/ 385 h 913"/>
                <a:gd name="T22" fmla="*/ 12 w 43"/>
                <a:gd name="T23" fmla="*/ 269 h 913"/>
                <a:gd name="T24" fmla="*/ 12 w 43"/>
                <a:gd name="T25" fmla="*/ 166 h 913"/>
                <a:gd name="T26" fmla="*/ 14 w 43"/>
                <a:gd name="T27" fmla="*/ 94 h 913"/>
                <a:gd name="T28" fmla="*/ 14 w 43"/>
                <a:gd name="T29" fmla="*/ 52 h 913"/>
                <a:gd name="T30" fmla="*/ 15 w 43"/>
                <a:gd name="T31" fmla="*/ 80 h 913"/>
                <a:gd name="T32" fmla="*/ 16 w 43"/>
                <a:gd name="T33" fmla="*/ 206 h 913"/>
                <a:gd name="T34" fmla="*/ 18 w 43"/>
                <a:gd name="T35" fmla="*/ 414 h 913"/>
                <a:gd name="T36" fmla="*/ 19 w 43"/>
                <a:gd name="T37" fmla="*/ 647 h 913"/>
                <a:gd name="T38" fmla="*/ 20 w 43"/>
                <a:gd name="T39" fmla="*/ 830 h 913"/>
                <a:gd name="T40" fmla="*/ 20 w 43"/>
                <a:gd name="T41" fmla="*/ 911 h 913"/>
                <a:gd name="T42" fmla="*/ 22 w 43"/>
                <a:gd name="T43" fmla="*/ 889 h 913"/>
                <a:gd name="T44" fmla="*/ 23 w 43"/>
                <a:gd name="T45" fmla="*/ 798 h 913"/>
                <a:gd name="T46" fmla="*/ 23 w 43"/>
                <a:gd name="T47" fmla="*/ 685 h 913"/>
                <a:gd name="T48" fmla="*/ 24 w 43"/>
                <a:gd name="T49" fmla="*/ 556 h 913"/>
                <a:gd name="T50" fmla="*/ 24 w 43"/>
                <a:gd name="T51" fmla="*/ 437 h 913"/>
                <a:gd name="T52" fmla="*/ 26 w 43"/>
                <a:gd name="T53" fmla="*/ 339 h 913"/>
                <a:gd name="T54" fmla="*/ 27 w 43"/>
                <a:gd name="T55" fmla="*/ 223 h 913"/>
                <a:gd name="T56" fmla="*/ 27 w 43"/>
                <a:gd name="T57" fmla="*/ 124 h 913"/>
                <a:gd name="T58" fmla="*/ 28 w 43"/>
                <a:gd name="T59" fmla="*/ 91 h 913"/>
                <a:gd name="T60" fmla="*/ 30 w 43"/>
                <a:gd name="T61" fmla="*/ 158 h 913"/>
                <a:gd name="T62" fmla="*/ 31 w 43"/>
                <a:gd name="T63" fmla="*/ 325 h 913"/>
                <a:gd name="T64" fmla="*/ 32 w 43"/>
                <a:gd name="T65" fmla="*/ 544 h 913"/>
                <a:gd name="T66" fmla="*/ 34 w 43"/>
                <a:gd name="T67" fmla="*/ 746 h 913"/>
                <a:gd name="T68" fmla="*/ 35 w 43"/>
                <a:gd name="T69" fmla="*/ 873 h 913"/>
                <a:gd name="T70" fmla="*/ 35 w 43"/>
                <a:gd name="T71" fmla="*/ 910 h 913"/>
                <a:gd name="T72" fmla="*/ 36 w 43"/>
                <a:gd name="T73" fmla="*/ 881 h 913"/>
                <a:gd name="T74" fmla="*/ 36 w 43"/>
                <a:gd name="T75" fmla="*/ 820 h 913"/>
                <a:gd name="T76" fmla="*/ 38 w 43"/>
                <a:gd name="T77" fmla="*/ 747 h 913"/>
                <a:gd name="T78" fmla="*/ 38 w 43"/>
                <a:gd name="T79" fmla="*/ 628 h 913"/>
                <a:gd name="T80" fmla="*/ 39 w 43"/>
                <a:gd name="T81" fmla="*/ 514 h 913"/>
                <a:gd name="T82" fmla="*/ 39 w 43"/>
                <a:gd name="T83" fmla="*/ 369 h 913"/>
                <a:gd name="T84" fmla="*/ 40 w 43"/>
                <a:gd name="T85" fmla="*/ 225 h 913"/>
                <a:gd name="T86" fmla="*/ 42 w 43"/>
                <a:gd name="T87" fmla="*/ 130 h 913"/>
                <a:gd name="T88" fmla="*/ 43 w 43"/>
                <a:gd name="T89" fmla="*/ 135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913">
                  <a:moveTo>
                    <a:pt x="0" y="0"/>
                  </a:moveTo>
                  <a:lnTo>
                    <a:pt x="0" y="15"/>
                  </a:lnTo>
                  <a:lnTo>
                    <a:pt x="0" y="47"/>
                  </a:lnTo>
                  <a:lnTo>
                    <a:pt x="2" y="100"/>
                  </a:lnTo>
                  <a:lnTo>
                    <a:pt x="2" y="177"/>
                  </a:lnTo>
                  <a:lnTo>
                    <a:pt x="3" y="273"/>
                  </a:lnTo>
                  <a:lnTo>
                    <a:pt x="3" y="385"/>
                  </a:lnTo>
                  <a:lnTo>
                    <a:pt x="4" y="505"/>
                  </a:lnTo>
                  <a:lnTo>
                    <a:pt x="4" y="625"/>
                  </a:lnTo>
                  <a:lnTo>
                    <a:pt x="6" y="734"/>
                  </a:lnTo>
                  <a:lnTo>
                    <a:pt x="6" y="822"/>
                  </a:lnTo>
                  <a:lnTo>
                    <a:pt x="6" y="883"/>
                  </a:lnTo>
                  <a:lnTo>
                    <a:pt x="7" y="911"/>
                  </a:lnTo>
                  <a:lnTo>
                    <a:pt x="7" y="907"/>
                  </a:lnTo>
                  <a:lnTo>
                    <a:pt x="7" y="875"/>
                  </a:lnTo>
                  <a:lnTo>
                    <a:pt x="8" y="819"/>
                  </a:lnTo>
                  <a:lnTo>
                    <a:pt x="8" y="747"/>
                  </a:lnTo>
                  <a:lnTo>
                    <a:pt x="10" y="668"/>
                  </a:lnTo>
                  <a:lnTo>
                    <a:pt x="10" y="587"/>
                  </a:lnTo>
                  <a:lnTo>
                    <a:pt x="10" y="510"/>
                  </a:lnTo>
                  <a:lnTo>
                    <a:pt x="11" y="442"/>
                  </a:lnTo>
                  <a:lnTo>
                    <a:pt x="11" y="385"/>
                  </a:lnTo>
                  <a:lnTo>
                    <a:pt x="11" y="281"/>
                  </a:lnTo>
                  <a:lnTo>
                    <a:pt x="12" y="269"/>
                  </a:lnTo>
                  <a:lnTo>
                    <a:pt x="12" y="199"/>
                  </a:lnTo>
                  <a:lnTo>
                    <a:pt x="12" y="166"/>
                  </a:lnTo>
                  <a:lnTo>
                    <a:pt x="12" y="130"/>
                  </a:lnTo>
                  <a:lnTo>
                    <a:pt x="14" y="94"/>
                  </a:lnTo>
                  <a:lnTo>
                    <a:pt x="14" y="67"/>
                  </a:lnTo>
                  <a:lnTo>
                    <a:pt x="14" y="52"/>
                  </a:lnTo>
                  <a:lnTo>
                    <a:pt x="14" y="55"/>
                  </a:lnTo>
                  <a:lnTo>
                    <a:pt x="15" y="80"/>
                  </a:lnTo>
                  <a:lnTo>
                    <a:pt x="15" y="131"/>
                  </a:lnTo>
                  <a:lnTo>
                    <a:pt x="16" y="206"/>
                  </a:lnTo>
                  <a:lnTo>
                    <a:pt x="16" y="302"/>
                  </a:lnTo>
                  <a:lnTo>
                    <a:pt x="18" y="414"/>
                  </a:lnTo>
                  <a:lnTo>
                    <a:pt x="18" y="532"/>
                  </a:lnTo>
                  <a:lnTo>
                    <a:pt x="19" y="647"/>
                  </a:lnTo>
                  <a:lnTo>
                    <a:pt x="19" y="748"/>
                  </a:lnTo>
                  <a:lnTo>
                    <a:pt x="20" y="830"/>
                  </a:lnTo>
                  <a:lnTo>
                    <a:pt x="20" y="885"/>
                  </a:lnTo>
                  <a:lnTo>
                    <a:pt x="20" y="911"/>
                  </a:lnTo>
                  <a:lnTo>
                    <a:pt x="20" y="913"/>
                  </a:lnTo>
                  <a:lnTo>
                    <a:pt x="22" y="889"/>
                  </a:lnTo>
                  <a:lnTo>
                    <a:pt x="22" y="850"/>
                  </a:lnTo>
                  <a:lnTo>
                    <a:pt x="23" y="798"/>
                  </a:lnTo>
                  <a:lnTo>
                    <a:pt x="23" y="742"/>
                  </a:lnTo>
                  <a:lnTo>
                    <a:pt x="23" y="685"/>
                  </a:lnTo>
                  <a:lnTo>
                    <a:pt x="24" y="635"/>
                  </a:lnTo>
                  <a:lnTo>
                    <a:pt x="24" y="556"/>
                  </a:lnTo>
                  <a:lnTo>
                    <a:pt x="24" y="531"/>
                  </a:lnTo>
                  <a:lnTo>
                    <a:pt x="24" y="437"/>
                  </a:lnTo>
                  <a:lnTo>
                    <a:pt x="26" y="392"/>
                  </a:lnTo>
                  <a:lnTo>
                    <a:pt x="26" y="339"/>
                  </a:lnTo>
                  <a:lnTo>
                    <a:pt x="26" y="282"/>
                  </a:lnTo>
                  <a:lnTo>
                    <a:pt x="27" y="223"/>
                  </a:lnTo>
                  <a:lnTo>
                    <a:pt x="27" y="168"/>
                  </a:lnTo>
                  <a:lnTo>
                    <a:pt x="27" y="124"/>
                  </a:lnTo>
                  <a:lnTo>
                    <a:pt x="28" y="96"/>
                  </a:lnTo>
                  <a:lnTo>
                    <a:pt x="28" y="91"/>
                  </a:lnTo>
                  <a:lnTo>
                    <a:pt x="28" y="110"/>
                  </a:lnTo>
                  <a:lnTo>
                    <a:pt x="30" y="158"/>
                  </a:lnTo>
                  <a:lnTo>
                    <a:pt x="30" y="230"/>
                  </a:lnTo>
                  <a:lnTo>
                    <a:pt x="31" y="325"/>
                  </a:lnTo>
                  <a:lnTo>
                    <a:pt x="31" y="432"/>
                  </a:lnTo>
                  <a:lnTo>
                    <a:pt x="32" y="544"/>
                  </a:lnTo>
                  <a:lnTo>
                    <a:pt x="32" y="651"/>
                  </a:lnTo>
                  <a:lnTo>
                    <a:pt x="34" y="746"/>
                  </a:lnTo>
                  <a:lnTo>
                    <a:pt x="34" y="820"/>
                  </a:lnTo>
                  <a:lnTo>
                    <a:pt x="35" y="873"/>
                  </a:lnTo>
                  <a:lnTo>
                    <a:pt x="35" y="902"/>
                  </a:lnTo>
                  <a:lnTo>
                    <a:pt x="35" y="910"/>
                  </a:lnTo>
                  <a:lnTo>
                    <a:pt x="35" y="901"/>
                  </a:lnTo>
                  <a:lnTo>
                    <a:pt x="36" y="881"/>
                  </a:lnTo>
                  <a:lnTo>
                    <a:pt x="36" y="852"/>
                  </a:lnTo>
                  <a:lnTo>
                    <a:pt x="36" y="820"/>
                  </a:lnTo>
                  <a:lnTo>
                    <a:pt x="36" y="767"/>
                  </a:lnTo>
                  <a:lnTo>
                    <a:pt x="38" y="747"/>
                  </a:lnTo>
                  <a:lnTo>
                    <a:pt x="38" y="669"/>
                  </a:lnTo>
                  <a:lnTo>
                    <a:pt x="38" y="628"/>
                  </a:lnTo>
                  <a:lnTo>
                    <a:pt x="38" y="576"/>
                  </a:lnTo>
                  <a:lnTo>
                    <a:pt x="39" y="514"/>
                  </a:lnTo>
                  <a:lnTo>
                    <a:pt x="39" y="444"/>
                  </a:lnTo>
                  <a:lnTo>
                    <a:pt x="39" y="369"/>
                  </a:lnTo>
                  <a:lnTo>
                    <a:pt x="40" y="293"/>
                  </a:lnTo>
                  <a:lnTo>
                    <a:pt x="40" y="225"/>
                  </a:lnTo>
                  <a:lnTo>
                    <a:pt x="42" y="167"/>
                  </a:lnTo>
                  <a:lnTo>
                    <a:pt x="42" y="130"/>
                  </a:lnTo>
                  <a:lnTo>
                    <a:pt x="43" y="118"/>
                  </a:lnTo>
                  <a:lnTo>
                    <a:pt x="43" y="135"/>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2" name="Freeform 5479"/>
            <p:cNvSpPr>
              <a:spLocks/>
            </p:cNvSpPr>
            <p:nvPr/>
          </p:nvSpPr>
          <p:spPr bwMode="auto">
            <a:xfrm>
              <a:off x="3638" y="3215"/>
              <a:ext cx="22" cy="383"/>
            </a:xfrm>
            <a:custGeom>
              <a:avLst/>
              <a:gdLst>
                <a:gd name="T0" fmla="*/ 0 w 44"/>
                <a:gd name="T1" fmla="*/ 44 h 766"/>
                <a:gd name="T2" fmla="*/ 1 w 44"/>
                <a:gd name="T3" fmla="*/ 202 h 766"/>
                <a:gd name="T4" fmla="*/ 3 w 44"/>
                <a:gd name="T5" fmla="*/ 405 h 766"/>
                <a:gd name="T6" fmla="*/ 4 w 44"/>
                <a:gd name="T7" fmla="*/ 588 h 766"/>
                <a:gd name="T8" fmla="*/ 5 w 44"/>
                <a:gd name="T9" fmla="*/ 708 h 766"/>
                <a:gd name="T10" fmla="*/ 7 w 44"/>
                <a:gd name="T11" fmla="*/ 760 h 766"/>
                <a:gd name="T12" fmla="*/ 7 w 44"/>
                <a:gd name="T13" fmla="*/ 764 h 766"/>
                <a:gd name="T14" fmla="*/ 7 w 44"/>
                <a:gd name="T15" fmla="*/ 748 h 766"/>
                <a:gd name="T16" fmla="*/ 8 w 44"/>
                <a:gd name="T17" fmla="*/ 700 h 766"/>
                <a:gd name="T18" fmla="*/ 8 w 44"/>
                <a:gd name="T19" fmla="*/ 639 h 766"/>
                <a:gd name="T20" fmla="*/ 9 w 44"/>
                <a:gd name="T21" fmla="*/ 530 h 766"/>
                <a:gd name="T22" fmla="*/ 9 w 44"/>
                <a:gd name="T23" fmla="*/ 377 h 766"/>
                <a:gd name="T24" fmla="*/ 11 w 44"/>
                <a:gd name="T25" fmla="*/ 204 h 766"/>
                <a:gd name="T26" fmla="*/ 12 w 44"/>
                <a:gd name="T27" fmla="*/ 62 h 766"/>
                <a:gd name="T28" fmla="*/ 13 w 44"/>
                <a:gd name="T29" fmla="*/ 4 h 766"/>
                <a:gd name="T30" fmla="*/ 15 w 44"/>
                <a:gd name="T31" fmla="*/ 58 h 766"/>
                <a:gd name="T32" fmla="*/ 16 w 44"/>
                <a:gd name="T33" fmla="*/ 200 h 766"/>
                <a:gd name="T34" fmla="*/ 17 w 44"/>
                <a:gd name="T35" fmla="*/ 381 h 766"/>
                <a:gd name="T36" fmla="*/ 17 w 44"/>
                <a:gd name="T37" fmla="*/ 541 h 766"/>
                <a:gd name="T38" fmla="*/ 19 w 44"/>
                <a:gd name="T39" fmla="*/ 653 h 766"/>
                <a:gd name="T40" fmla="*/ 20 w 44"/>
                <a:gd name="T41" fmla="*/ 715 h 766"/>
                <a:gd name="T42" fmla="*/ 20 w 44"/>
                <a:gd name="T43" fmla="*/ 740 h 766"/>
                <a:gd name="T44" fmla="*/ 21 w 44"/>
                <a:gd name="T45" fmla="*/ 754 h 766"/>
                <a:gd name="T46" fmla="*/ 21 w 44"/>
                <a:gd name="T47" fmla="*/ 740 h 766"/>
                <a:gd name="T48" fmla="*/ 21 w 44"/>
                <a:gd name="T49" fmla="*/ 689 h 766"/>
                <a:gd name="T50" fmla="*/ 23 w 44"/>
                <a:gd name="T51" fmla="*/ 581 h 766"/>
                <a:gd name="T52" fmla="*/ 24 w 44"/>
                <a:gd name="T53" fmla="*/ 417 h 766"/>
                <a:gd name="T54" fmla="*/ 25 w 44"/>
                <a:gd name="T55" fmla="*/ 231 h 766"/>
                <a:gd name="T56" fmla="*/ 27 w 44"/>
                <a:gd name="T57" fmla="*/ 83 h 766"/>
                <a:gd name="T58" fmla="*/ 28 w 44"/>
                <a:gd name="T59" fmla="*/ 20 h 766"/>
                <a:gd name="T60" fmla="*/ 29 w 44"/>
                <a:gd name="T61" fmla="*/ 63 h 766"/>
                <a:gd name="T62" fmla="*/ 29 w 44"/>
                <a:gd name="T63" fmla="*/ 184 h 766"/>
                <a:gd name="T64" fmla="*/ 31 w 44"/>
                <a:gd name="T65" fmla="*/ 333 h 766"/>
                <a:gd name="T66" fmla="*/ 32 w 44"/>
                <a:gd name="T67" fmla="*/ 466 h 766"/>
                <a:gd name="T68" fmla="*/ 32 w 44"/>
                <a:gd name="T69" fmla="*/ 563 h 766"/>
                <a:gd name="T70" fmla="*/ 33 w 44"/>
                <a:gd name="T71" fmla="*/ 619 h 766"/>
                <a:gd name="T72" fmla="*/ 33 w 44"/>
                <a:gd name="T73" fmla="*/ 668 h 766"/>
                <a:gd name="T74" fmla="*/ 35 w 44"/>
                <a:gd name="T75" fmla="*/ 721 h 766"/>
                <a:gd name="T76" fmla="*/ 35 w 44"/>
                <a:gd name="T77" fmla="*/ 739 h 766"/>
                <a:gd name="T78" fmla="*/ 36 w 44"/>
                <a:gd name="T79" fmla="*/ 707 h 766"/>
                <a:gd name="T80" fmla="*/ 36 w 44"/>
                <a:gd name="T81" fmla="*/ 603 h 766"/>
                <a:gd name="T82" fmla="*/ 37 w 44"/>
                <a:gd name="T83" fmla="*/ 436 h 766"/>
                <a:gd name="T84" fmla="*/ 39 w 44"/>
                <a:gd name="T85" fmla="*/ 247 h 766"/>
                <a:gd name="T86" fmla="*/ 40 w 44"/>
                <a:gd name="T87" fmla="*/ 98 h 766"/>
                <a:gd name="T88" fmla="*/ 41 w 44"/>
                <a:gd name="T89" fmla="*/ 33 h 766"/>
                <a:gd name="T90" fmla="*/ 43 w 44"/>
                <a:gd name="T91" fmla="*/ 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766">
                  <a:moveTo>
                    <a:pt x="0" y="0"/>
                  </a:moveTo>
                  <a:lnTo>
                    <a:pt x="0" y="44"/>
                  </a:lnTo>
                  <a:lnTo>
                    <a:pt x="1" y="112"/>
                  </a:lnTo>
                  <a:lnTo>
                    <a:pt x="1" y="202"/>
                  </a:lnTo>
                  <a:lnTo>
                    <a:pt x="3" y="302"/>
                  </a:lnTo>
                  <a:lnTo>
                    <a:pt x="3" y="405"/>
                  </a:lnTo>
                  <a:lnTo>
                    <a:pt x="4" y="502"/>
                  </a:lnTo>
                  <a:lnTo>
                    <a:pt x="4" y="588"/>
                  </a:lnTo>
                  <a:lnTo>
                    <a:pt x="5" y="657"/>
                  </a:lnTo>
                  <a:lnTo>
                    <a:pt x="5" y="708"/>
                  </a:lnTo>
                  <a:lnTo>
                    <a:pt x="5" y="742"/>
                  </a:lnTo>
                  <a:lnTo>
                    <a:pt x="7" y="760"/>
                  </a:lnTo>
                  <a:lnTo>
                    <a:pt x="7" y="766"/>
                  </a:lnTo>
                  <a:lnTo>
                    <a:pt x="7" y="764"/>
                  </a:lnTo>
                  <a:lnTo>
                    <a:pt x="7" y="756"/>
                  </a:lnTo>
                  <a:lnTo>
                    <a:pt x="7" y="748"/>
                  </a:lnTo>
                  <a:lnTo>
                    <a:pt x="7" y="717"/>
                  </a:lnTo>
                  <a:lnTo>
                    <a:pt x="8" y="700"/>
                  </a:lnTo>
                  <a:lnTo>
                    <a:pt x="8" y="675"/>
                  </a:lnTo>
                  <a:lnTo>
                    <a:pt x="8" y="639"/>
                  </a:lnTo>
                  <a:lnTo>
                    <a:pt x="8" y="591"/>
                  </a:lnTo>
                  <a:lnTo>
                    <a:pt x="9" y="530"/>
                  </a:lnTo>
                  <a:lnTo>
                    <a:pt x="9" y="458"/>
                  </a:lnTo>
                  <a:lnTo>
                    <a:pt x="9" y="377"/>
                  </a:lnTo>
                  <a:lnTo>
                    <a:pt x="11" y="290"/>
                  </a:lnTo>
                  <a:lnTo>
                    <a:pt x="11" y="204"/>
                  </a:lnTo>
                  <a:lnTo>
                    <a:pt x="12" y="126"/>
                  </a:lnTo>
                  <a:lnTo>
                    <a:pt x="12" y="62"/>
                  </a:lnTo>
                  <a:lnTo>
                    <a:pt x="13" y="20"/>
                  </a:lnTo>
                  <a:lnTo>
                    <a:pt x="13" y="4"/>
                  </a:lnTo>
                  <a:lnTo>
                    <a:pt x="15" y="17"/>
                  </a:lnTo>
                  <a:lnTo>
                    <a:pt x="15" y="58"/>
                  </a:lnTo>
                  <a:lnTo>
                    <a:pt x="15" y="120"/>
                  </a:lnTo>
                  <a:lnTo>
                    <a:pt x="16" y="200"/>
                  </a:lnTo>
                  <a:lnTo>
                    <a:pt x="16" y="290"/>
                  </a:lnTo>
                  <a:lnTo>
                    <a:pt x="17" y="381"/>
                  </a:lnTo>
                  <a:lnTo>
                    <a:pt x="17" y="465"/>
                  </a:lnTo>
                  <a:lnTo>
                    <a:pt x="17" y="541"/>
                  </a:lnTo>
                  <a:lnTo>
                    <a:pt x="19" y="604"/>
                  </a:lnTo>
                  <a:lnTo>
                    <a:pt x="19" y="653"/>
                  </a:lnTo>
                  <a:lnTo>
                    <a:pt x="19" y="689"/>
                  </a:lnTo>
                  <a:lnTo>
                    <a:pt x="20" y="715"/>
                  </a:lnTo>
                  <a:lnTo>
                    <a:pt x="20" y="731"/>
                  </a:lnTo>
                  <a:lnTo>
                    <a:pt x="20" y="740"/>
                  </a:lnTo>
                  <a:lnTo>
                    <a:pt x="20" y="752"/>
                  </a:lnTo>
                  <a:lnTo>
                    <a:pt x="21" y="754"/>
                  </a:lnTo>
                  <a:lnTo>
                    <a:pt x="21" y="751"/>
                  </a:lnTo>
                  <a:lnTo>
                    <a:pt x="21" y="740"/>
                  </a:lnTo>
                  <a:lnTo>
                    <a:pt x="21" y="721"/>
                  </a:lnTo>
                  <a:lnTo>
                    <a:pt x="21" y="689"/>
                  </a:lnTo>
                  <a:lnTo>
                    <a:pt x="23" y="643"/>
                  </a:lnTo>
                  <a:lnTo>
                    <a:pt x="23" y="581"/>
                  </a:lnTo>
                  <a:lnTo>
                    <a:pt x="23" y="504"/>
                  </a:lnTo>
                  <a:lnTo>
                    <a:pt x="24" y="417"/>
                  </a:lnTo>
                  <a:lnTo>
                    <a:pt x="24" y="323"/>
                  </a:lnTo>
                  <a:lnTo>
                    <a:pt x="25" y="231"/>
                  </a:lnTo>
                  <a:lnTo>
                    <a:pt x="25" y="148"/>
                  </a:lnTo>
                  <a:lnTo>
                    <a:pt x="27" y="83"/>
                  </a:lnTo>
                  <a:lnTo>
                    <a:pt x="27" y="39"/>
                  </a:lnTo>
                  <a:lnTo>
                    <a:pt x="28" y="20"/>
                  </a:lnTo>
                  <a:lnTo>
                    <a:pt x="28" y="29"/>
                  </a:lnTo>
                  <a:lnTo>
                    <a:pt x="29" y="63"/>
                  </a:lnTo>
                  <a:lnTo>
                    <a:pt x="29" y="116"/>
                  </a:lnTo>
                  <a:lnTo>
                    <a:pt x="29" y="184"/>
                  </a:lnTo>
                  <a:lnTo>
                    <a:pt x="31" y="258"/>
                  </a:lnTo>
                  <a:lnTo>
                    <a:pt x="31" y="333"/>
                  </a:lnTo>
                  <a:lnTo>
                    <a:pt x="31" y="404"/>
                  </a:lnTo>
                  <a:lnTo>
                    <a:pt x="32" y="466"/>
                  </a:lnTo>
                  <a:lnTo>
                    <a:pt x="32" y="520"/>
                  </a:lnTo>
                  <a:lnTo>
                    <a:pt x="32" y="563"/>
                  </a:lnTo>
                  <a:lnTo>
                    <a:pt x="32" y="596"/>
                  </a:lnTo>
                  <a:lnTo>
                    <a:pt x="33" y="619"/>
                  </a:lnTo>
                  <a:lnTo>
                    <a:pt x="33" y="655"/>
                  </a:lnTo>
                  <a:lnTo>
                    <a:pt x="33" y="668"/>
                  </a:lnTo>
                  <a:lnTo>
                    <a:pt x="33" y="704"/>
                  </a:lnTo>
                  <a:lnTo>
                    <a:pt x="35" y="721"/>
                  </a:lnTo>
                  <a:lnTo>
                    <a:pt x="35" y="735"/>
                  </a:lnTo>
                  <a:lnTo>
                    <a:pt x="35" y="739"/>
                  </a:lnTo>
                  <a:lnTo>
                    <a:pt x="36" y="731"/>
                  </a:lnTo>
                  <a:lnTo>
                    <a:pt x="36" y="707"/>
                  </a:lnTo>
                  <a:lnTo>
                    <a:pt x="36" y="664"/>
                  </a:lnTo>
                  <a:lnTo>
                    <a:pt x="36" y="603"/>
                  </a:lnTo>
                  <a:lnTo>
                    <a:pt x="37" y="525"/>
                  </a:lnTo>
                  <a:lnTo>
                    <a:pt x="37" y="436"/>
                  </a:lnTo>
                  <a:lnTo>
                    <a:pt x="39" y="341"/>
                  </a:lnTo>
                  <a:lnTo>
                    <a:pt x="39" y="247"/>
                  </a:lnTo>
                  <a:lnTo>
                    <a:pt x="40" y="164"/>
                  </a:lnTo>
                  <a:lnTo>
                    <a:pt x="40" y="98"/>
                  </a:lnTo>
                  <a:lnTo>
                    <a:pt x="41" y="54"/>
                  </a:lnTo>
                  <a:lnTo>
                    <a:pt x="41" y="33"/>
                  </a:lnTo>
                  <a:lnTo>
                    <a:pt x="43" y="36"/>
                  </a:lnTo>
                  <a:lnTo>
                    <a:pt x="43" y="60"/>
                  </a:lnTo>
                  <a:lnTo>
                    <a:pt x="44" y="99"/>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3" name="Freeform 5480"/>
            <p:cNvSpPr>
              <a:spLocks/>
            </p:cNvSpPr>
            <p:nvPr/>
          </p:nvSpPr>
          <p:spPr bwMode="auto">
            <a:xfrm>
              <a:off x="3660" y="3235"/>
              <a:ext cx="20" cy="341"/>
            </a:xfrm>
            <a:custGeom>
              <a:avLst/>
              <a:gdLst>
                <a:gd name="T0" fmla="*/ 0 w 40"/>
                <a:gd name="T1" fmla="*/ 110 h 681"/>
                <a:gd name="T2" fmla="*/ 0 w 40"/>
                <a:gd name="T3" fmla="*/ 222 h 681"/>
                <a:gd name="T4" fmla="*/ 1 w 40"/>
                <a:gd name="T5" fmla="*/ 319 h 681"/>
                <a:gd name="T6" fmla="*/ 1 w 40"/>
                <a:gd name="T7" fmla="*/ 434 h 681"/>
                <a:gd name="T8" fmla="*/ 3 w 40"/>
                <a:gd name="T9" fmla="*/ 515 h 681"/>
                <a:gd name="T10" fmla="*/ 3 w 40"/>
                <a:gd name="T11" fmla="*/ 592 h 681"/>
                <a:gd name="T12" fmla="*/ 4 w 40"/>
                <a:gd name="T13" fmla="*/ 660 h 681"/>
                <a:gd name="T14" fmla="*/ 5 w 40"/>
                <a:gd name="T15" fmla="*/ 681 h 681"/>
                <a:gd name="T16" fmla="*/ 7 w 40"/>
                <a:gd name="T17" fmla="*/ 628 h 681"/>
                <a:gd name="T18" fmla="*/ 7 w 40"/>
                <a:gd name="T19" fmla="*/ 493 h 681"/>
                <a:gd name="T20" fmla="*/ 8 w 40"/>
                <a:gd name="T21" fmla="*/ 311 h 681"/>
                <a:gd name="T22" fmla="*/ 9 w 40"/>
                <a:gd name="T23" fmla="*/ 139 h 681"/>
                <a:gd name="T24" fmla="*/ 11 w 40"/>
                <a:gd name="T25" fmla="*/ 30 h 681"/>
                <a:gd name="T26" fmla="*/ 12 w 40"/>
                <a:gd name="T27" fmla="*/ 0 h 681"/>
                <a:gd name="T28" fmla="*/ 14 w 40"/>
                <a:gd name="T29" fmla="*/ 35 h 681"/>
                <a:gd name="T30" fmla="*/ 15 w 40"/>
                <a:gd name="T31" fmla="*/ 99 h 681"/>
                <a:gd name="T32" fmla="*/ 15 w 40"/>
                <a:gd name="T33" fmla="*/ 164 h 681"/>
                <a:gd name="T34" fmla="*/ 15 w 40"/>
                <a:gd name="T35" fmla="*/ 207 h 681"/>
                <a:gd name="T36" fmla="*/ 15 w 40"/>
                <a:gd name="T37" fmla="*/ 251 h 681"/>
                <a:gd name="T38" fmla="*/ 16 w 40"/>
                <a:gd name="T39" fmla="*/ 361 h 681"/>
                <a:gd name="T40" fmla="*/ 16 w 40"/>
                <a:gd name="T41" fmla="*/ 468 h 681"/>
                <a:gd name="T42" fmla="*/ 18 w 40"/>
                <a:gd name="T43" fmla="*/ 579 h 681"/>
                <a:gd name="T44" fmla="*/ 19 w 40"/>
                <a:gd name="T45" fmla="*/ 653 h 681"/>
                <a:gd name="T46" fmla="*/ 20 w 40"/>
                <a:gd name="T47" fmla="*/ 655 h 681"/>
                <a:gd name="T48" fmla="*/ 22 w 40"/>
                <a:gd name="T49" fmla="*/ 567 h 681"/>
                <a:gd name="T50" fmla="*/ 22 w 40"/>
                <a:gd name="T51" fmla="*/ 410 h 681"/>
                <a:gd name="T52" fmla="*/ 23 w 40"/>
                <a:gd name="T53" fmla="*/ 237 h 681"/>
                <a:gd name="T54" fmla="*/ 24 w 40"/>
                <a:gd name="T55" fmla="*/ 98 h 681"/>
                <a:gd name="T56" fmla="*/ 26 w 40"/>
                <a:gd name="T57" fmla="*/ 23 h 681"/>
                <a:gd name="T58" fmla="*/ 27 w 40"/>
                <a:gd name="T59" fmla="*/ 6 h 681"/>
                <a:gd name="T60" fmla="*/ 27 w 40"/>
                <a:gd name="T61" fmla="*/ 23 h 681"/>
                <a:gd name="T62" fmla="*/ 28 w 40"/>
                <a:gd name="T63" fmla="*/ 50 h 681"/>
                <a:gd name="T64" fmla="*/ 28 w 40"/>
                <a:gd name="T65" fmla="*/ 66 h 681"/>
                <a:gd name="T66" fmla="*/ 28 w 40"/>
                <a:gd name="T67" fmla="*/ 75 h 681"/>
                <a:gd name="T68" fmla="*/ 30 w 40"/>
                <a:gd name="T69" fmla="*/ 134 h 681"/>
                <a:gd name="T70" fmla="*/ 30 w 40"/>
                <a:gd name="T71" fmla="*/ 215 h 681"/>
                <a:gd name="T72" fmla="*/ 30 w 40"/>
                <a:gd name="T73" fmla="*/ 333 h 681"/>
                <a:gd name="T74" fmla="*/ 31 w 40"/>
                <a:gd name="T75" fmla="*/ 470 h 681"/>
                <a:gd name="T76" fmla="*/ 32 w 40"/>
                <a:gd name="T77" fmla="*/ 589 h 681"/>
                <a:gd name="T78" fmla="*/ 34 w 40"/>
                <a:gd name="T79" fmla="*/ 645 h 681"/>
                <a:gd name="T80" fmla="*/ 35 w 40"/>
                <a:gd name="T81" fmla="*/ 611 h 681"/>
                <a:gd name="T82" fmla="*/ 36 w 40"/>
                <a:gd name="T83" fmla="*/ 494 h 681"/>
                <a:gd name="T84" fmla="*/ 36 w 40"/>
                <a:gd name="T85" fmla="*/ 338 h 681"/>
                <a:gd name="T86" fmla="*/ 38 w 40"/>
                <a:gd name="T87" fmla="*/ 193 h 681"/>
                <a:gd name="T88" fmla="*/ 39 w 40"/>
                <a:gd name="T89" fmla="*/ 88 h 681"/>
                <a:gd name="T90" fmla="*/ 40 w 40"/>
                <a:gd name="T91" fmla="*/ 32 h 681"/>
                <a:gd name="T92" fmla="*/ 40 w 40"/>
                <a:gd name="T93" fmla="*/ 12 h 681"/>
                <a:gd name="T94" fmla="*/ 40 w 40"/>
                <a:gd name="T95" fmla="*/ 8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681">
                  <a:moveTo>
                    <a:pt x="0" y="59"/>
                  </a:moveTo>
                  <a:lnTo>
                    <a:pt x="0" y="110"/>
                  </a:lnTo>
                  <a:lnTo>
                    <a:pt x="0" y="166"/>
                  </a:lnTo>
                  <a:lnTo>
                    <a:pt x="0" y="222"/>
                  </a:lnTo>
                  <a:lnTo>
                    <a:pt x="1" y="274"/>
                  </a:lnTo>
                  <a:lnTo>
                    <a:pt x="1" y="319"/>
                  </a:lnTo>
                  <a:lnTo>
                    <a:pt x="1" y="358"/>
                  </a:lnTo>
                  <a:lnTo>
                    <a:pt x="1" y="434"/>
                  </a:lnTo>
                  <a:lnTo>
                    <a:pt x="3" y="454"/>
                  </a:lnTo>
                  <a:lnTo>
                    <a:pt x="3" y="515"/>
                  </a:lnTo>
                  <a:lnTo>
                    <a:pt x="3" y="552"/>
                  </a:lnTo>
                  <a:lnTo>
                    <a:pt x="3" y="592"/>
                  </a:lnTo>
                  <a:lnTo>
                    <a:pt x="4" y="629"/>
                  </a:lnTo>
                  <a:lnTo>
                    <a:pt x="4" y="660"/>
                  </a:lnTo>
                  <a:lnTo>
                    <a:pt x="5" y="679"/>
                  </a:lnTo>
                  <a:lnTo>
                    <a:pt x="5" y="681"/>
                  </a:lnTo>
                  <a:lnTo>
                    <a:pt x="5" y="665"/>
                  </a:lnTo>
                  <a:lnTo>
                    <a:pt x="7" y="628"/>
                  </a:lnTo>
                  <a:lnTo>
                    <a:pt x="7" y="569"/>
                  </a:lnTo>
                  <a:lnTo>
                    <a:pt x="7" y="493"/>
                  </a:lnTo>
                  <a:lnTo>
                    <a:pt x="8" y="405"/>
                  </a:lnTo>
                  <a:lnTo>
                    <a:pt x="8" y="311"/>
                  </a:lnTo>
                  <a:lnTo>
                    <a:pt x="9" y="221"/>
                  </a:lnTo>
                  <a:lnTo>
                    <a:pt x="9" y="139"/>
                  </a:lnTo>
                  <a:lnTo>
                    <a:pt x="11" y="75"/>
                  </a:lnTo>
                  <a:lnTo>
                    <a:pt x="11" y="30"/>
                  </a:lnTo>
                  <a:lnTo>
                    <a:pt x="12" y="6"/>
                  </a:lnTo>
                  <a:lnTo>
                    <a:pt x="12" y="0"/>
                  </a:lnTo>
                  <a:lnTo>
                    <a:pt x="14" y="11"/>
                  </a:lnTo>
                  <a:lnTo>
                    <a:pt x="14" y="35"/>
                  </a:lnTo>
                  <a:lnTo>
                    <a:pt x="14" y="64"/>
                  </a:lnTo>
                  <a:lnTo>
                    <a:pt x="15" y="99"/>
                  </a:lnTo>
                  <a:lnTo>
                    <a:pt x="15" y="134"/>
                  </a:lnTo>
                  <a:lnTo>
                    <a:pt x="15" y="164"/>
                  </a:lnTo>
                  <a:lnTo>
                    <a:pt x="15" y="190"/>
                  </a:lnTo>
                  <a:lnTo>
                    <a:pt x="15" y="207"/>
                  </a:lnTo>
                  <a:lnTo>
                    <a:pt x="15" y="233"/>
                  </a:lnTo>
                  <a:lnTo>
                    <a:pt x="15" y="251"/>
                  </a:lnTo>
                  <a:lnTo>
                    <a:pt x="15" y="315"/>
                  </a:lnTo>
                  <a:lnTo>
                    <a:pt x="16" y="361"/>
                  </a:lnTo>
                  <a:lnTo>
                    <a:pt x="16" y="412"/>
                  </a:lnTo>
                  <a:lnTo>
                    <a:pt x="16" y="468"/>
                  </a:lnTo>
                  <a:lnTo>
                    <a:pt x="18" y="524"/>
                  </a:lnTo>
                  <a:lnTo>
                    <a:pt x="18" y="579"/>
                  </a:lnTo>
                  <a:lnTo>
                    <a:pt x="19" y="623"/>
                  </a:lnTo>
                  <a:lnTo>
                    <a:pt x="19" y="653"/>
                  </a:lnTo>
                  <a:lnTo>
                    <a:pt x="19" y="665"/>
                  </a:lnTo>
                  <a:lnTo>
                    <a:pt x="20" y="655"/>
                  </a:lnTo>
                  <a:lnTo>
                    <a:pt x="20" y="621"/>
                  </a:lnTo>
                  <a:lnTo>
                    <a:pt x="22" y="567"/>
                  </a:lnTo>
                  <a:lnTo>
                    <a:pt x="22" y="493"/>
                  </a:lnTo>
                  <a:lnTo>
                    <a:pt x="22" y="410"/>
                  </a:lnTo>
                  <a:lnTo>
                    <a:pt x="23" y="322"/>
                  </a:lnTo>
                  <a:lnTo>
                    <a:pt x="23" y="237"/>
                  </a:lnTo>
                  <a:lnTo>
                    <a:pt x="24" y="160"/>
                  </a:lnTo>
                  <a:lnTo>
                    <a:pt x="24" y="98"/>
                  </a:lnTo>
                  <a:lnTo>
                    <a:pt x="26" y="52"/>
                  </a:lnTo>
                  <a:lnTo>
                    <a:pt x="26" y="23"/>
                  </a:lnTo>
                  <a:lnTo>
                    <a:pt x="27" y="8"/>
                  </a:lnTo>
                  <a:lnTo>
                    <a:pt x="27" y="6"/>
                  </a:lnTo>
                  <a:lnTo>
                    <a:pt x="27" y="11"/>
                  </a:lnTo>
                  <a:lnTo>
                    <a:pt x="27" y="23"/>
                  </a:lnTo>
                  <a:lnTo>
                    <a:pt x="28" y="36"/>
                  </a:lnTo>
                  <a:lnTo>
                    <a:pt x="28" y="50"/>
                  </a:lnTo>
                  <a:lnTo>
                    <a:pt x="28" y="59"/>
                  </a:lnTo>
                  <a:lnTo>
                    <a:pt x="28" y="66"/>
                  </a:lnTo>
                  <a:lnTo>
                    <a:pt x="28" y="68"/>
                  </a:lnTo>
                  <a:lnTo>
                    <a:pt x="28" y="75"/>
                  </a:lnTo>
                  <a:lnTo>
                    <a:pt x="28" y="107"/>
                  </a:lnTo>
                  <a:lnTo>
                    <a:pt x="30" y="134"/>
                  </a:lnTo>
                  <a:lnTo>
                    <a:pt x="30" y="170"/>
                  </a:lnTo>
                  <a:lnTo>
                    <a:pt x="30" y="215"/>
                  </a:lnTo>
                  <a:lnTo>
                    <a:pt x="30" y="270"/>
                  </a:lnTo>
                  <a:lnTo>
                    <a:pt x="30" y="333"/>
                  </a:lnTo>
                  <a:lnTo>
                    <a:pt x="31" y="401"/>
                  </a:lnTo>
                  <a:lnTo>
                    <a:pt x="31" y="470"/>
                  </a:lnTo>
                  <a:lnTo>
                    <a:pt x="32" y="535"/>
                  </a:lnTo>
                  <a:lnTo>
                    <a:pt x="32" y="589"/>
                  </a:lnTo>
                  <a:lnTo>
                    <a:pt x="32" y="628"/>
                  </a:lnTo>
                  <a:lnTo>
                    <a:pt x="34" y="645"/>
                  </a:lnTo>
                  <a:lnTo>
                    <a:pt x="34" y="640"/>
                  </a:lnTo>
                  <a:lnTo>
                    <a:pt x="35" y="611"/>
                  </a:lnTo>
                  <a:lnTo>
                    <a:pt x="36" y="561"/>
                  </a:lnTo>
                  <a:lnTo>
                    <a:pt x="36" y="494"/>
                  </a:lnTo>
                  <a:lnTo>
                    <a:pt x="36" y="418"/>
                  </a:lnTo>
                  <a:lnTo>
                    <a:pt x="36" y="338"/>
                  </a:lnTo>
                  <a:lnTo>
                    <a:pt x="38" y="262"/>
                  </a:lnTo>
                  <a:lnTo>
                    <a:pt x="38" y="193"/>
                  </a:lnTo>
                  <a:lnTo>
                    <a:pt x="39" y="134"/>
                  </a:lnTo>
                  <a:lnTo>
                    <a:pt x="39" y="88"/>
                  </a:lnTo>
                  <a:lnTo>
                    <a:pt x="39" y="55"/>
                  </a:lnTo>
                  <a:lnTo>
                    <a:pt x="40" y="32"/>
                  </a:lnTo>
                  <a:lnTo>
                    <a:pt x="40" y="19"/>
                  </a:lnTo>
                  <a:lnTo>
                    <a:pt x="40" y="12"/>
                  </a:lnTo>
                  <a:lnTo>
                    <a:pt x="40" y="8"/>
                  </a:lnTo>
                  <a:lnTo>
                    <a:pt x="40" y="8"/>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4" name="Freeform 5481"/>
            <p:cNvSpPr>
              <a:spLocks/>
            </p:cNvSpPr>
            <p:nvPr/>
          </p:nvSpPr>
          <p:spPr bwMode="auto">
            <a:xfrm>
              <a:off x="3680" y="3239"/>
              <a:ext cx="20" cy="309"/>
            </a:xfrm>
            <a:custGeom>
              <a:avLst/>
              <a:gdLst>
                <a:gd name="T0" fmla="*/ 2 w 42"/>
                <a:gd name="T1" fmla="*/ 0 h 617"/>
                <a:gd name="T2" fmla="*/ 2 w 42"/>
                <a:gd name="T3" fmla="*/ 16 h 617"/>
                <a:gd name="T4" fmla="*/ 3 w 42"/>
                <a:gd name="T5" fmla="*/ 58 h 617"/>
                <a:gd name="T6" fmla="*/ 3 w 42"/>
                <a:gd name="T7" fmla="*/ 142 h 617"/>
                <a:gd name="T8" fmla="*/ 4 w 42"/>
                <a:gd name="T9" fmla="*/ 270 h 617"/>
                <a:gd name="T10" fmla="*/ 6 w 42"/>
                <a:gd name="T11" fmla="*/ 422 h 617"/>
                <a:gd name="T12" fmla="*/ 7 w 42"/>
                <a:gd name="T13" fmla="*/ 553 h 617"/>
                <a:gd name="T14" fmla="*/ 8 w 42"/>
                <a:gd name="T15" fmla="*/ 617 h 617"/>
                <a:gd name="T16" fmla="*/ 10 w 42"/>
                <a:gd name="T17" fmla="*/ 593 h 617"/>
                <a:gd name="T18" fmla="*/ 11 w 42"/>
                <a:gd name="T19" fmla="*/ 493 h 617"/>
                <a:gd name="T20" fmla="*/ 11 w 42"/>
                <a:gd name="T21" fmla="*/ 360 h 617"/>
                <a:gd name="T22" fmla="*/ 12 w 42"/>
                <a:gd name="T23" fmla="*/ 233 h 617"/>
                <a:gd name="T24" fmla="*/ 12 w 42"/>
                <a:gd name="T25" fmla="*/ 140 h 617"/>
                <a:gd name="T26" fmla="*/ 14 w 42"/>
                <a:gd name="T27" fmla="*/ 83 h 617"/>
                <a:gd name="T28" fmla="*/ 14 w 42"/>
                <a:gd name="T29" fmla="*/ 56 h 617"/>
                <a:gd name="T30" fmla="*/ 15 w 42"/>
                <a:gd name="T31" fmla="*/ 12 h 617"/>
                <a:gd name="T32" fmla="*/ 15 w 42"/>
                <a:gd name="T33" fmla="*/ 2 h 617"/>
                <a:gd name="T34" fmla="*/ 16 w 42"/>
                <a:gd name="T35" fmla="*/ 24 h 617"/>
                <a:gd name="T36" fmla="*/ 18 w 42"/>
                <a:gd name="T37" fmla="*/ 102 h 617"/>
                <a:gd name="T38" fmla="*/ 19 w 42"/>
                <a:gd name="T39" fmla="*/ 233 h 617"/>
                <a:gd name="T40" fmla="*/ 19 w 42"/>
                <a:gd name="T41" fmla="*/ 392 h 617"/>
                <a:gd name="T42" fmla="*/ 20 w 42"/>
                <a:gd name="T43" fmla="*/ 527 h 617"/>
                <a:gd name="T44" fmla="*/ 22 w 42"/>
                <a:gd name="T45" fmla="*/ 596 h 617"/>
                <a:gd name="T46" fmla="*/ 23 w 42"/>
                <a:gd name="T47" fmla="*/ 584 h 617"/>
                <a:gd name="T48" fmla="*/ 24 w 42"/>
                <a:gd name="T49" fmla="*/ 507 h 617"/>
                <a:gd name="T50" fmla="*/ 26 w 42"/>
                <a:gd name="T51" fmla="*/ 402 h 617"/>
                <a:gd name="T52" fmla="*/ 26 w 42"/>
                <a:gd name="T53" fmla="*/ 305 h 617"/>
                <a:gd name="T54" fmla="*/ 26 w 42"/>
                <a:gd name="T55" fmla="*/ 209 h 617"/>
                <a:gd name="T56" fmla="*/ 27 w 42"/>
                <a:gd name="T57" fmla="*/ 182 h 617"/>
                <a:gd name="T58" fmla="*/ 27 w 42"/>
                <a:gd name="T59" fmla="*/ 107 h 617"/>
                <a:gd name="T60" fmla="*/ 28 w 42"/>
                <a:gd name="T61" fmla="*/ 50 h 617"/>
                <a:gd name="T62" fmla="*/ 28 w 42"/>
                <a:gd name="T63" fmla="*/ 7 h 617"/>
                <a:gd name="T64" fmla="*/ 30 w 42"/>
                <a:gd name="T65" fmla="*/ 10 h 617"/>
                <a:gd name="T66" fmla="*/ 31 w 42"/>
                <a:gd name="T67" fmla="*/ 78 h 617"/>
                <a:gd name="T68" fmla="*/ 32 w 42"/>
                <a:gd name="T69" fmla="*/ 206 h 617"/>
                <a:gd name="T70" fmla="*/ 34 w 42"/>
                <a:gd name="T71" fmla="*/ 364 h 617"/>
                <a:gd name="T72" fmla="*/ 35 w 42"/>
                <a:gd name="T73" fmla="*/ 498 h 617"/>
                <a:gd name="T74" fmla="*/ 36 w 42"/>
                <a:gd name="T75" fmla="*/ 572 h 617"/>
                <a:gd name="T76" fmla="*/ 38 w 42"/>
                <a:gd name="T77" fmla="*/ 575 h 617"/>
                <a:gd name="T78" fmla="*/ 38 w 42"/>
                <a:gd name="T79" fmla="*/ 527 h 617"/>
                <a:gd name="T80" fmla="*/ 39 w 42"/>
                <a:gd name="T81" fmla="*/ 458 h 617"/>
                <a:gd name="T82" fmla="*/ 39 w 42"/>
                <a:gd name="T83" fmla="*/ 396 h 617"/>
                <a:gd name="T84" fmla="*/ 40 w 42"/>
                <a:gd name="T85" fmla="*/ 356 h 617"/>
                <a:gd name="T86" fmla="*/ 40 w 42"/>
                <a:gd name="T87" fmla="*/ 342 h 617"/>
                <a:gd name="T88" fmla="*/ 40 w 42"/>
                <a:gd name="T89" fmla="*/ 291 h 617"/>
                <a:gd name="T90" fmla="*/ 40 w 42"/>
                <a:gd name="T91" fmla="*/ 179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 h="617">
                  <a:moveTo>
                    <a:pt x="0" y="0"/>
                  </a:moveTo>
                  <a:lnTo>
                    <a:pt x="2" y="0"/>
                  </a:lnTo>
                  <a:lnTo>
                    <a:pt x="2" y="7"/>
                  </a:lnTo>
                  <a:lnTo>
                    <a:pt x="2" y="16"/>
                  </a:lnTo>
                  <a:lnTo>
                    <a:pt x="2" y="32"/>
                  </a:lnTo>
                  <a:lnTo>
                    <a:pt x="3" y="58"/>
                  </a:lnTo>
                  <a:lnTo>
                    <a:pt x="3" y="94"/>
                  </a:lnTo>
                  <a:lnTo>
                    <a:pt x="3" y="142"/>
                  </a:lnTo>
                  <a:lnTo>
                    <a:pt x="4" y="201"/>
                  </a:lnTo>
                  <a:lnTo>
                    <a:pt x="4" y="270"/>
                  </a:lnTo>
                  <a:lnTo>
                    <a:pt x="4" y="345"/>
                  </a:lnTo>
                  <a:lnTo>
                    <a:pt x="6" y="422"/>
                  </a:lnTo>
                  <a:lnTo>
                    <a:pt x="6" y="493"/>
                  </a:lnTo>
                  <a:lnTo>
                    <a:pt x="7" y="553"/>
                  </a:lnTo>
                  <a:lnTo>
                    <a:pt x="7" y="596"/>
                  </a:lnTo>
                  <a:lnTo>
                    <a:pt x="8" y="617"/>
                  </a:lnTo>
                  <a:lnTo>
                    <a:pt x="8" y="616"/>
                  </a:lnTo>
                  <a:lnTo>
                    <a:pt x="10" y="593"/>
                  </a:lnTo>
                  <a:lnTo>
                    <a:pt x="10" y="549"/>
                  </a:lnTo>
                  <a:lnTo>
                    <a:pt x="11" y="493"/>
                  </a:lnTo>
                  <a:lnTo>
                    <a:pt x="11" y="428"/>
                  </a:lnTo>
                  <a:lnTo>
                    <a:pt x="11" y="360"/>
                  </a:lnTo>
                  <a:lnTo>
                    <a:pt x="11" y="293"/>
                  </a:lnTo>
                  <a:lnTo>
                    <a:pt x="12" y="233"/>
                  </a:lnTo>
                  <a:lnTo>
                    <a:pt x="12" y="182"/>
                  </a:lnTo>
                  <a:lnTo>
                    <a:pt x="12" y="140"/>
                  </a:lnTo>
                  <a:lnTo>
                    <a:pt x="14" y="107"/>
                  </a:lnTo>
                  <a:lnTo>
                    <a:pt x="14" y="83"/>
                  </a:lnTo>
                  <a:lnTo>
                    <a:pt x="14" y="66"/>
                  </a:lnTo>
                  <a:lnTo>
                    <a:pt x="14" y="56"/>
                  </a:lnTo>
                  <a:lnTo>
                    <a:pt x="14" y="23"/>
                  </a:lnTo>
                  <a:lnTo>
                    <a:pt x="15" y="12"/>
                  </a:lnTo>
                  <a:lnTo>
                    <a:pt x="15" y="4"/>
                  </a:lnTo>
                  <a:lnTo>
                    <a:pt x="15" y="2"/>
                  </a:lnTo>
                  <a:lnTo>
                    <a:pt x="15" y="7"/>
                  </a:lnTo>
                  <a:lnTo>
                    <a:pt x="16" y="24"/>
                  </a:lnTo>
                  <a:lnTo>
                    <a:pt x="16" y="56"/>
                  </a:lnTo>
                  <a:lnTo>
                    <a:pt x="18" y="102"/>
                  </a:lnTo>
                  <a:lnTo>
                    <a:pt x="18" y="162"/>
                  </a:lnTo>
                  <a:lnTo>
                    <a:pt x="19" y="233"/>
                  </a:lnTo>
                  <a:lnTo>
                    <a:pt x="19" y="311"/>
                  </a:lnTo>
                  <a:lnTo>
                    <a:pt x="19" y="392"/>
                  </a:lnTo>
                  <a:lnTo>
                    <a:pt x="20" y="465"/>
                  </a:lnTo>
                  <a:lnTo>
                    <a:pt x="20" y="527"/>
                  </a:lnTo>
                  <a:lnTo>
                    <a:pt x="22" y="572"/>
                  </a:lnTo>
                  <a:lnTo>
                    <a:pt x="22" y="596"/>
                  </a:lnTo>
                  <a:lnTo>
                    <a:pt x="23" y="600"/>
                  </a:lnTo>
                  <a:lnTo>
                    <a:pt x="23" y="584"/>
                  </a:lnTo>
                  <a:lnTo>
                    <a:pt x="24" y="551"/>
                  </a:lnTo>
                  <a:lnTo>
                    <a:pt x="24" y="507"/>
                  </a:lnTo>
                  <a:lnTo>
                    <a:pt x="24" y="456"/>
                  </a:lnTo>
                  <a:lnTo>
                    <a:pt x="26" y="402"/>
                  </a:lnTo>
                  <a:lnTo>
                    <a:pt x="26" y="352"/>
                  </a:lnTo>
                  <a:lnTo>
                    <a:pt x="26" y="305"/>
                  </a:lnTo>
                  <a:lnTo>
                    <a:pt x="26" y="265"/>
                  </a:lnTo>
                  <a:lnTo>
                    <a:pt x="26" y="209"/>
                  </a:lnTo>
                  <a:lnTo>
                    <a:pt x="27" y="191"/>
                  </a:lnTo>
                  <a:lnTo>
                    <a:pt x="27" y="182"/>
                  </a:lnTo>
                  <a:lnTo>
                    <a:pt x="27" y="132"/>
                  </a:lnTo>
                  <a:lnTo>
                    <a:pt x="27" y="107"/>
                  </a:lnTo>
                  <a:lnTo>
                    <a:pt x="27" y="78"/>
                  </a:lnTo>
                  <a:lnTo>
                    <a:pt x="28" y="50"/>
                  </a:lnTo>
                  <a:lnTo>
                    <a:pt x="28" y="26"/>
                  </a:lnTo>
                  <a:lnTo>
                    <a:pt x="28" y="7"/>
                  </a:lnTo>
                  <a:lnTo>
                    <a:pt x="30" y="2"/>
                  </a:lnTo>
                  <a:lnTo>
                    <a:pt x="30" y="10"/>
                  </a:lnTo>
                  <a:lnTo>
                    <a:pt x="31" y="35"/>
                  </a:lnTo>
                  <a:lnTo>
                    <a:pt x="31" y="78"/>
                  </a:lnTo>
                  <a:lnTo>
                    <a:pt x="32" y="135"/>
                  </a:lnTo>
                  <a:lnTo>
                    <a:pt x="32" y="206"/>
                  </a:lnTo>
                  <a:lnTo>
                    <a:pt x="34" y="285"/>
                  </a:lnTo>
                  <a:lnTo>
                    <a:pt x="34" y="364"/>
                  </a:lnTo>
                  <a:lnTo>
                    <a:pt x="34" y="437"/>
                  </a:lnTo>
                  <a:lnTo>
                    <a:pt x="35" y="498"/>
                  </a:lnTo>
                  <a:lnTo>
                    <a:pt x="35" y="544"/>
                  </a:lnTo>
                  <a:lnTo>
                    <a:pt x="36" y="572"/>
                  </a:lnTo>
                  <a:lnTo>
                    <a:pt x="36" y="581"/>
                  </a:lnTo>
                  <a:lnTo>
                    <a:pt x="38" y="575"/>
                  </a:lnTo>
                  <a:lnTo>
                    <a:pt x="38" y="555"/>
                  </a:lnTo>
                  <a:lnTo>
                    <a:pt x="38" y="527"/>
                  </a:lnTo>
                  <a:lnTo>
                    <a:pt x="39" y="493"/>
                  </a:lnTo>
                  <a:lnTo>
                    <a:pt x="39" y="458"/>
                  </a:lnTo>
                  <a:lnTo>
                    <a:pt x="39" y="425"/>
                  </a:lnTo>
                  <a:lnTo>
                    <a:pt x="39" y="396"/>
                  </a:lnTo>
                  <a:lnTo>
                    <a:pt x="40" y="373"/>
                  </a:lnTo>
                  <a:lnTo>
                    <a:pt x="40" y="356"/>
                  </a:lnTo>
                  <a:lnTo>
                    <a:pt x="40" y="346"/>
                  </a:lnTo>
                  <a:lnTo>
                    <a:pt x="40" y="342"/>
                  </a:lnTo>
                  <a:lnTo>
                    <a:pt x="40" y="315"/>
                  </a:lnTo>
                  <a:lnTo>
                    <a:pt x="40" y="291"/>
                  </a:lnTo>
                  <a:lnTo>
                    <a:pt x="40" y="222"/>
                  </a:lnTo>
                  <a:lnTo>
                    <a:pt x="40" y="179"/>
                  </a:lnTo>
                  <a:lnTo>
                    <a:pt x="42" y="134"/>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5" name="Freeform 5482"/>
            <p:cNvSpPr>
              <a:spLocks/>
            </p:cNvSpPr>
            <p:nvPr/>
          </p:nvSpPr>
          <p:spPr bwMode="auto">
            <a:xfrm>
              <a:off x="3700" y="3236"/>
              <a:ext cx="22" cy="284"/>
            </a:xfrm>
            <a:custGeom>
              <a:avLst/>
              <a:gdLst>
                <a:gd name="T0" fmla="*/ 0 w 42"/>
                <a:gd name="T1" fmla="*/ 93 h 568"/>
                <a:gd name="T2" fmla="*/ 1 w 42"/>
                <a:gd name="T3" fmla="*/ 24 h 568"/>
                <a:gd name="T4" fmla="*/ 2 w 42"/>
                <a:gd name="T5" fmla="*/ 8 h 568"/>
                <a:gd name="T6" fmla="*/ 4 w 42"/>
                <a:gd name="T7" fmla="*/ 65 h 568"/>
                <a:gd name="T8" fmla="*/ 5 w 42"/>
                <a:gd name="T9" fmla="*/ 190 h 568"/>
                <a:gd name="T10" fmla="*/ 6 w 42"/>
                <a:gd name="T11" fmla="*/ 410 h 568"/>
                <a:gd name="T12" fmla="*/ 8 w 42"/>
                <a:gd name="T13" fmla="*/ 516 h 568"/>
                <a:gd name="T14" fmla="*/ 8 w 42"/>
                <a:gd name="T15" fmla="*/ 562 h 568"/>
                <a:gd name="T16" fmla="*/ 9 w 42"/>
                <a:gd name="T17" fmla="*/ 561 h 568"/>
                <a:gd name="T18" fmla="*/ 10 w 42"/>
                <a:gd name="T19" fmla="*/ 534 h 568"/>
                <a:gd name="T20" fmla="*/ 10 w 42"/>
                <a:gd name="T21" fmla="*/ 503 h 568"/>
                <a:gd name="T22" fmla="*/ 10 w 42"/>
                <a:gd name="T23" fmla="*/ 486 h 568"/>
                <a:gd name="T24" fmla="*/ 10 w 42"/>
                <a:gd name="T25" fmla="*/ 463 h 568"/>
                <a:gd name="T26" fmla="*/ 12 w 42"/>
                <a:gd name="T27" fmla="*/ 418 h 568"/>
                <a:gd name="T28" fmla="*/ 12 w 42"/>
                <a:gd name="T29" fmla="*/ 342 h 568"/>
                <a:gd name="T30" fmla="*/ 13 w 42"/>
                <a:gd name="T31" fmla="*/ 238 h 568"/>
                <a:gd name="T32" fmla="*/ 13 w 42"/>
                <a:gd name="T33" fmla="*/ 124 h 568"/>
                <a:gd name="T34" fmla="*/ 14 w 42"/>
                <a:gd name="T35" fmla="*/ 33 h 568"/>
                <a:gd name="T36" fmla="*/ 16 w 42"/>
                <a:gd name="T37" fmla="*/ 4 h 568"/>
                <a:gd name="T38" fmla="*/ 17 w 42"/>
                <a:gd name="T39" fmla="*/ 53 h 568"/>
                <a:gd name="T40" fmla="*/ 18 w 42"/>
                <a:gd name="T41" fmla="*/ 165 h 568"/>
                <a:gd name="T42" fmla="*/ 20 w 42"/>
                <a:gd name="T43" fmla="*/ 304 h 568"/>
                <a:gd name="T44" fmla="*/ 21 w 42"/>
                <a:gd name="T45" fmla="*/ 425 h 568"/>
                <a:gd name="T46" fmla="*/ 21 w 42"/>
                <a:gd name="T47" fmla="*/ 502 h 568"/>
                <a:gd name="T48" fmla="*/ 22 w 42"/>
                <a:gd name="T49" fmla="*/ 540 h 568"/>
                <a:gd name="T50" fmla="*/ 24 w 42"/>
                <a:gd name="T51" fmla="*/ 546 h 568"/>
                <a:gd name="T52" fmla="*/ 24 w 42"/>
                <a:gd name="T53" fmla="*/ 542 h 568"/>
                <a:gd name="T54" fmla="*/ 24 w 42"/>
                <a:gd name="T55" fmla="*/ 530 h 568"/>
                <a:gd name="T56" fmla="*/ 25 w 42"/>
                <a:gd name="T57" fmla="*/ 498 h 568"/>
                <a:gd name="T58" fmla="*/ 25 w 42"/>
                <a:gd name="T59" fmla="*/ 435 h 568"/>
                <a:gd name="T60" fmla="*/ 26 w 42"/>
                <a:gd name="T61" fmla="*/ 334 h 568"/>
                <a:gd name="T62" fmla="*/ 28 w 42"/>
                <a:gd name="T63" fmla="*/ 207 h 568"/>
                <a:gd name="T64" fmla="*/ 28 w 42"/>
                <a:gd name="T65" fmla="*/ 84 h 568"/>
                <a:gd name="T66" fmla="*/ 29 w 42"/>
                <a:gd name="T67" fmla="*/ 11 h 568"/>
                <a:gd name="T68" fmla="*/ 30 w 42"/>
                <a:gd name="T69" fmla="*/ 11 h 568"/>
                <a:gd name="T70" fmla="*/ 32 w 42"/>
                <a:gd name="T71" fmla="*/ 83 h 568"/>
                <a:gd name="T72" fmla="*/ 33 w 42"/>
                <a:gd name="T73" fmla="*/ 196 h 568"/>
                <a:gd name="T74" fmla="*/ 34 w 42"/>
                <a:gd name="T75" fmla="*/ 314 h 568"/>
                <a:gd name="T76" fmla="*/ 36 w 42"/>
                <a:gd name="T77" fmla="*/ 405 h 568"/>
                <a:gd name="T78" fmla="*/ 36 w 42"/>
                <a:gd name="T79" fmla="*/ 463 h 568"/>
                <a:gd name="T80" fmla="*/ 36 w 42"/>
                <a:gd name="T81" fmla="*/ 493 h 568"/>
                <a:gd name="T82" fmla="*/ 36 w 42"/>
                <a:gd name="T83" fmla="*/ 503 h 568"/>
                <a:gd name="T84" fmla="*/ 37 w 42"/>
                <a:gd name="T85" fmla="*/ 514 h 568"/>
                <a:gd name="T86" fmla="*/ 37 w 42"/>
                <a:gd name="T87" fmla="*/ 529 h 568"/>
                <a:gd name="T88" fmla="*/ 38 w 42"/>
                <a:gd name="T89" fmla="*/ 513 h 568"/>
                <a:gd name="T90" fmla="*/ 40 w 42"/>
                <a:gd name="T91" fmla="*/ 458 h 568"/>
                <a:gd name="T92" fmla="*/ 40 w 42"/>
                <a:gd name="T93" fmla="*/ 355 h 568"/>
                <a:gd name="T94" fmla="*/ 41 w 42"/>
                <a:gd name="T95" fmla="*/ 220 h 568"/>
                <a:gd name="T96" fmla="*/ 42 w 42"/>
                <a:gd name="T97" fmla="*/ 91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568">
                  <a:moveTo>
                    <a:pt x="0" y="139"/>
                  </a:moveTo>
                  <a:lnTo>
                    <a:pt x="0" y="93"/>
                  </a:lnTo>
                  <a:lnTo>
                    <a:pt x="0" y="55"/>
                  </a:lnTo>
                  <a:lnTo>
                    <a:pt x="1" y="24"/>
                  </a:lnTo>
                  <a:lnTo>
                    <a:pt x="1" y="8"/>
                  </a:lnTo>
                  <a:lnTo>
                    <a:pt x="2" y="8"/>
                  </a:lnTo>
                  <a:lnTo>
                    <a:pt x="2" y="27"/>
                  </a:lnTo>
                  <a:lnTo>
                    <a:pt x="4" y="65"/>
                  </a:lnTo>
                  <a:lnTo>
                    <a:pt x="4" y="121"/>
                  </a:lnTo>
                  <a:lnTo>
                    <a:pt x="5" y="190"/>
                  </a:lnTo>
                  <a:lnTo>
                    <a:pt x="6" y="341"/>
                  </a:lnTo>
                  <a:lnTo>
                    <a:pt x="6" y="410"/>
                  </a:lnTo>
                  <a:lnTo>
                    <a:pt x="6" y="470"/>
                  </a:lnTo>
                  <a:lnTo>
                    <a:pt x="8" y="516"/>
                  </a:lnTo>
                  <a:lnTo>
                    <a:pt x="8" y="546"/>
                  </a:lnTo>
                  <a:lnTo>
                    <a:pt x="8" y="562"/>
                  </a:lnTo>
                  <a:lnTo>
                    <a:pt x="9" y="568"/>
                  </a:lnTo>
                  <a:lnTo>
                    <a:pt x="9" y="561"/>
                  </a:lnTo>
                  <a:lnTo>
                    <a:pt x="9" y="549"/>
                  </a:lnTo>
                  <a:lnTo>
                    <a:pt x="10" y="534"/>
                  </a:lnTo>
                  <a:lnTo>
                    <a:pt x="10" y="517"/>
                  </a:lnTo>
                  <a:lnTo>
                    <a:pt x="10" y="503"/>
                  </a:lnTo>
                  <a:lnTo>
                    <a:pt x="10" y="493"/>
                  </a:lnTo>
                  <a:lnTo>
                    <a:pt x="10" y="486"/>
                  </a:lnTo>
                  <a:lnTo>
                    <a:pt x="10" y="483"/>
                  </a:lnTo>
                  <a:lnTo>
                    <a:pt x="10" y="463"/>
                  </a:lnTo>
                  <a:lnTo>
                    <a:pt x="12" y="445"/>
                  </a:lnTo>
                  <a:lnTo>
                    <a:pt x="12" y="418"/>
                  </a:lnTo>
                  <a:lnTo>
                    <a:pt x="12" y="385"/>
                  </a:lnTo>
                  <a:lnTo>
                    <a:pt x="12" y="342"/>
                  </a:lnTo>
                  <a:lnTo>
                    <a:pt x="13" y="292"/>
                  </a:lnTo>
                  <a:lnTo>
                    <a:pt x="13" y="238"/>
                  </a:lnTo>
                  <a:lnTo>
                    <a:pt x="13" y="180"/>
                  </a:lnTo>
                  <a:lnTo>
                    <a:pt x="13" y="124"/>
                  </a:lnTo>
                  <a:lnTo>
                    <a:pt x="14" y="73"/>
                  </a:lnTo>
                  <a:lnTo>
                    <a:pt x="14" y="33"/>
                  </a:lnTo>
                  <a:lnTo>
                    <a:pt x="16" y="9"/>
                  </a:lnTo>
                  <a:lnTo>
                    <a:pt x="16" y="4"/>
                  </a:lnTo>
                  <a:lnTo>
                    <a:pt x="17" y="19"/>
                  </a:lnTo>
                  <a:lnTo>
                    <a:pt x="17" y="53"/>
                  </a:lnTo>
                  <a:lnTo>
                    <a:pt x="18" y="104"/>
                  </a:lnTo>
                  <a:lnTo>
                    <a:pt x="18" y="165"/>
                  </a:lnTo>
                  <a:lnTo>
                    <a:pt x="20" y="235"/>
                  </a:lnTo>
                  <a:lnTo>
                    <a:pt x="20" y="304"/>
                  </a:lnTo>
                  <a:lnTo>
                    <a:pt x="21" y="369"/>
                  </a:lnTo>
                  <a:lnTo>
                    <a:pt x="21" y="425"/>
                  </a:lnTo>
                  <a:lnTo>
                    <a:pt x="21" y="470"/>
                  </a:lnTo>
                  <a:lnTo>
                    <a:pt x="21" y="502"/>
                  </a:lnTo>
                  <a:lnTo>
                    <a:pt x="22" y="526"/>
                  </a:lnTo>
                  <a:lnTo>
                    <a:pt x="22" y="540"/>
                  </a:lnTo>
                  <a:lnTo>
                    <a:pt x="22" y="548"/>
                  </a:lnTo>
                  <a:lnTo>
                    <a:pt x="24" y="546"/>
                  </a:lnTo>
                  <a:lnTo>
                    <a:pt x="24" y="544"/>
                  </a:lnTo>
                  <a:lnTo>
                    <a:pt x="24" y="542"/>
                  </a:lnTo>
                  <a:lnTo>
                    <a:pt x="24" y="537"/>
                  </a:lnTo>
                  <a:lnTo>
                    <a:pt x="24" y="530"/>
                  </a:lnTo>
                  <a:lnTo>
                    <a:pt x="24" y="517"/>
                  </a:lnTo>
                  <a:lnTo>
                    <a:pt x="25" y="498"/>
                  </a:lnTo>
                  <a:lnTo>
                    <a:pt x="25" y="471"/>
                  </a:lnTo>
                  <a:lnTo>
                    <a:pt x="25" y="435"/>
                  </a:lnTo>
                  <a:lnTo>
                    <a:pt x="26" y="390"/>
                  </a:lnTo>
                  <a:lnTo>
                    <a:pt x="26" y="334"/>
                  </a:lnTo>
                  <a:lnTo>
                    <a:pt x="26" y="272"/>
                  </a:lnTo>
                  <a:lnTo>
                    <a:pt x="28" y="207"/>
                  </a:lnTo>
                  <a:lnTo>
                    <a:pt x="28" y="143"/>
                  </a:lnTo>
                  <a:lnTo>
                    <a:pt x="28" y="84"/>
                  </a:lnTo>
                  <a:lnTo>
                    <a:pt x="29" y="40"/>
                  </a:lnTo>
                  <a:lnTo>
                    <a:pt x="29" y="11"/>
                  </a:lnTo>
                  <a:lnTo>
                    <a:pt x="30" y="0"/>
                  </a:lnTo>
                  <a:lnTo>
                    <a:pt x="30" y="11"/>
                  </a:lnTo>
                  <a:lnTo>
                    <a:pt x="32" y="39"/>
                  </a:lnTo>
                  <a:lnTo>
                    <a:pt x="32" y="83"/>
                  </a:lnTo>
                  <a:lnTo>
                    <a:pt x="33" y="137"/>
                  </a:lnTo>
                  <a:lnTo>
                    <a:pt x="33" y="196"/>
                  </a:lnTo>
                  <a:lnTo>
                    <a:pt x="34" y="256"/>
                  </a:lnTo>
                  <a:lnTo>
                    <a:pt x="34" y="314"/>
                  </a:lnTo>
                  <a:lnTo>
                    <a:pt x="34" y="363"/>
                  </a:lnTo>
                  <a:lnTo>
                    <a:pt x="36" y="405"/>
                  </a:lnTo>
                  <a:lnTo>
                    <a:pt x="36" y="438"/>
                  </a:lnTo>
                  <a:lnTo>
                    <a:pt x="36" y="463"/>
                  </a:lnTo>
                  <a:lnTo>
                    <a:pt x="36" y="481"/>
                  </a:lnTo>
                  <a:lnTo>
                    <a:pt x="36" y="493"/>
                  </a:lnTo>
                  <a:lnTo>
                    <a:pt x="36" y="501"/>
                  </a:lnTo>
                  <a:lnTo>
                    <a:pt x="36" y="503"/>
                  </a:lnTo>
                  <a:lnTo>
                    <a:pt x="36" y="509"/>
                  </a:lnTo>
                  <a:lnTo>
                    <a:pt x="37" y="514"/>
                  </a:lnTo>
                  <a:lnTo>
                    <a:pt x="37" y="526"/>
                  </a:lnTo>
                  <a:lnTo>
                    <a:pt x="37" y="529"/>
                  </a:lnTo>
                  <a:lnTo>
                    <a:pt x="37" y="525"/>
                  </a:lnTo>
                  <a:lnTo>
                    <a:pt x="38" y="513"/>
                  </a:lnTo>
                  <a:lnTo>
                    <a:pt x="38" y="491"/>
                  </a:lnTo>
                  <a:lnTo>
                    <a:pt x="40" y="458"/>
                  </a:lnTo>
                  <a:lnTo>
                    <a:pt x="40" y="413"/>
                  </a:lnTo>
                  <a:lnTo>
                    <a:pt x="40" y="355"/>
                  </a:lnTo>
                  <a:lnTo>
                    <a:pt x="41" y="290"/>
                  </a:lnTo>
                  <a:lnTo>
                    <a:pt x="41" y="220"/>
                  </a:lnTo>
                  <a:lnTo>
                    <a:pt x="42" y="152"/>
                  </a:lnTo>
                  <a:lnTo>
                    <a:pt x="42" y="91"/>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6" name="Freeform 5483"/>
            <p:cNvSpPr>
              <a:spLocks/>
            </p:cNvSpPr>
            <p:nvPr/>
          </p:nvSpPr>
          <p:spPr bwMode="auto">
            <a:xfrm>
              <a:off x="3722" y="3231"/>
              <a:ext cx="22" cy="260"/>
            </a:xfrm>
            <a:custGeom>
              <a:avLst/>
              <a:gdLst>
                <a:gd name="T0" fmla="*/ 0 w 44"/>
                <a:gd name="T1" fmla="*/ 54 h 520"/>
                <a:gd name="T2" fmla="*/ 2 w 44"/>
                <a:gd name="T3" fmla="*/ 8 h 520"/>
                <a:gd name="T4" fmla="*/ 3 w 44"/>
                <a:gd name="T5" fmla="*/ 35 h 520"/>
                <a:gd name="T6" fmla="*/ 4 w 44"/>
                <a:gd name="T7" fmla="*/ 111 h 520"/>
                <a:gd name="T8" fmla="*/ 6 w 44"/>
                <a:gd name="T9" fmla="*/ 207 h 520"/>
                <a:gd name="T10" fmla="*/ 7 w 44"/>
                <a:gd name="T11" fmla="*/ 291 h 520"/>
                <a:gd name="T12" fmla="*/ 7 w 44"/>
                <a:gd name="T13" fmla="*/ 352 h 520"/>
                <a:gd name="T14" fmla="*/ 8 w 44"/>
                <a:gd name="T15" fmla="*/ 417 h 520"/>
                <a:gd name="T16" fmla="*/ 8 w 44"/>
                <a:gd name="T17" fmla="*/ 454 h 520"/>
                <a:gd name="T18" fmla="*/ 8 w 44"/>
                <a:gd name="T19" fmla="*/ 494 h 520"/>
                <a:gd name="T20" fmla="*/ 10 w 44"/>
                <a:gd name="T21" fmla="*/ 520 h 520"/>
                <a:gd name="T22" fmla="*/ 11 w 44"/>
                <a:gd name="T23" fmla="*/ 502 h 520"/>
                <a:gd name="T24" fmla="*/ 11 w 44"/>
                <a:gd name="T25" fmla="*/ 430 h 520"/>
                <a:gd name="T26" fmla="*/ 12 w 44"/>
                <a:gd name="T27" fmla="*/ 307 h 520"/>
                <a:gd name="T28" fmla="*/ 14 w 44"/>
                <a:gd name="T29" fmla="*/ 168 h 520"/>
                <a:gd name="T30" fmla="*/ 15 w 44"/>
                <a:gd name="T31" fmla="*/ 59 h 520"/>
                <a:gd name="T32" fmla="*/ 16 w 44"/>
                <a:gd name="T33" fmla="*/ 7 h 520"/>
                <a:gd name="T34" fmla="*/ 18 w 44"/>
                <a:gd name="T35" fmla="*/ 16 h 520"/>
                <a:gd name="T36" fmla="*/ 19 w 44"/>
                <a:gd name="T37" fmla="*/ 68 h 520"/>
                <a:gd name="T38" fmla="*/ 19 w 44"/>
                <a:gd name="T39" fmla="*/ 132 h 520"/>
                <a:gd name="T40" fmla="*/ 20 w 44"/>
                <a:gd name="T41" fmla="*/ 190 h 520"/>
                <a:gd name="T42" fmla="*/ 20 w 44"/>
                <a:gd name="T43" fmla="*/ 245 h 520"/>
                <a:gd name="T44" fmla="*/ 20 w 44"/>
                <a:gd name="T45" fmla="*/ 281 h 520"/>
                <a:gd name="T46" fmla="*/ 22 w 44"/>
                <a:gd name="T47" fmla="*/ 339 h 520"/>
                <a:gd name="T48" fmla="*/ 22 w 44"/>
                <a:gd name="T49" fmla="*/ 410 h 520"/>
                <a:gd name="T50" fmla="*/ 23 w 44"/>
                <a:gd name="T51" fmla="*/ 474 h 520"/>
                <a:gd name="T52" fmla="*/ 24 w 44"/>
                <a:gd name="T53" fmla="*/ 501 h 520"/>
                <a:gd name="T54" fmla="*/ 24 w 44"/>
                <a:gd name="T55" fmla="*/ 469 h 520"/>
                <a:gd name="T56" fmla="*/ 26 w 44"/>
                <a:gd name="T57" fmla="*/ 374 h 520"/>
                <a:gd name="T58" fmla="*/ 27 w 44"/>
                <a:gd name="T59" fmla="*/ 242 h 520"/>
                <a:gd name="T60" fmla="*/ 28 w 44"/>
                <a:gd name="T61" fmla="*/ 116 h 520"/>
                <a:gd name="T62" fmla="*/ 30 w 44"/>
                <a:gd name="T63" fmla="*/ 32 h 520"/>
                <a:gd name="T64" fmla="*/ 31 w 44"/>
                <a:gd name="T65" fmla="*/ 0 h 520"/>
                <a:gd name="T66" fmla="*/ 31 w 44"/>
                <a:gd name="T67" fmla="*/ 10 h 520"/>
                <a:gd name="T68" fmla="*/ 32 w 44"/>
                <a:gd name="T69" fmla="*/ 40 h 520"/>
                <a:gd name="T70" fmla="*/ 32 w 44"/>
                <a:gd name="T71" fmla="*/ 87 h 520"/>
                <a:gd name="T72" fmla="*/ 34 w 44"/>
                <a:gd name="T73" fmla="*/ 126 h 520"/>
                <a:gd name="T74" fmla="*/ 34 w 44"/>
                <a:gd name="T75" fmla="*/ 181 h 520"/>
                <a:gd name="T76" fmla="*/ 35 w 44"/>
                <a:gd name="T77" fmla="*/ 261 h 520"/>
                <a:gd name="T78" fmla="*/ 36 w 44"/>
                <a:gd name="T79" fmla="*/ 354 h 520"/>
                <a:gd name="T80" fmla="*/ 38 w 44"/>
                <a:gd name="T81" fmla="*/ 440 h 520"/>
                <a:gd name="T82" fmla="*/ 38 w 44"/>
                <a:gd name="T83" fmla="*/ 482 h 520"/>
                <a:gd name="T84" fmla="*/ 39 w 44"/>
                <a:gd name="T85" fmla="*/ 458 h 520"/>
                <a:gd name="T86" fmla="*/ 40 w 44"/>
                <a:gd name="T87" fmla="*/ 372 h 520"/>
                <a:gd name="T88" fmla="*/ 42 w 44"/>
                <a:gd name="T89" fmla="*/ 250 h 520"/>
                <a:gd name="T90" fmla="*/ 43 w 44"/>
                <a:gd name="T91" fmla="*/ 132 h 520"/>
                <a:gd name="T92" fmla="*/ 44 w 44"/>
                <a:gd name="T93" fmla="*/ 5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520">
                  <a:moveTo>
                    <a:pt x="0" y="102"/>
                  </a:moveTo>
                  <a:lnTo>
                    <a:pt x="0" y="54"/>
                  </a:lnTo>
                  <a:lnTo>
                    <a:pt x="2" y="22"/>
                  </a:lnTo>
                  <a:lnTo>
                    <a:pt x="2" y="8"/>
                  </a:lnTo>
                  <a:lnTo>
                    <a:pt x="3" y="14"/>
                  </a:lnTo>
                  <a:lnTo>
                    <a:pt x="3" y="35"/>
                  </a:lnTo>
                  <a:lnTo>
                    <a:pt x="4" y="68"/>
                  </a:lnTo>
                  <a:lnTo>
                    <a:pt x="4" y="111"/>
                  </a:lnTo>
                  <a:lnTo>
                    <a:pt x="6" y="159"/>
                  </a:lnTo>
                  <a:lnTo>
                    <a:pt x="6" y="207"/>
                  </a:lnTo>
                  <a:lnTo>
                    <a:pt x="6" y="251"/>
                  </a:lnTo>
                  <a:lnTo>
                    <a:pt x="7" y="291"/>
                  </a:lnTo>
                  <a:lnTo>
                    <a:pt x="7" y="325"/>
                  </a:lnTo>
                  <a:lnTo>
                    <a:pt x="7" y="352"/>
                  </a:lnTo>
                  <a:lnTo>
                    <a:pt x="7" y="404"/>
                  </a:lnTo>
                  <a:lnTo>
                    <a:pt x="8" y="417"/>
                  </a:lnTo>
                  <a:lnTo>
                    <a:pt x="8" y="433"/>
                  </a:lnTo>
                  <a:lnTo>
                    <a:pt x="8" y="454"/>
                  </a:lnTo>
                  <a:lnTo>
                    <a:pt x="8" y="474"/>
                  </a:lnTo>
                  <a:lnTo>
                    <a:pt x="8" y="494"/>
                  </a:lnTo>
                  <a:lnTo>
                    <a:pt x="8" y="510"/>
                  </a:lnTo>
                  <a:lnTo>
                    <a:pt x="10" y="520"/>
                  </a:lnTo>
                  <a:lnTo>
                    <a:pt x="10" y="517"/>
                  </a:lnTo>
                  <a:lnTo>
                    <a:pt x="11" y="502"/>
                  </a:lnTo>
                  <a:lnTo>
                    <a:pt x="11" y="473"/>
                  </a:lnTo>
                  <a:lnTo>
                    <a:pt x="11" y="430"/>
                  </a:lnTo>
                  <a:lnTo>
                    <a:pt x="12" y="373"/>
                  </a:lnTo>
                  <a:lnTo>
                    <a:pt x="12" y="307"/>
                  </a:lnTo>
                  <a:lnTo>
                    <a:pt x="14" y="238"/>
                  </a:lnTo>
                  <a:lnTo>
                    <a:pt x="14" y="168"/>
                  </a:lnTo>
                  <a:lnTo>
                    <a:pt x="15" y="108"/>
                  </a:lnTo>
                  <a:lnTo>
                    <a:pt x="15" y="59"/>
                  </a:lnTo>
                  <a:lnTo>
                    <a:pt x="15" y="24"/>
                  </a:lnTo>
                  <a:lnTo>
                    <a:pt x="16" y="7"/>
                  </a:lnTo>
                  <a:lnTo>
                    <a:pt x="16" y="5"/>
                  </a:lnTo>
                  <a:lnTo>
                    <a:pt x="18" y="16"/>
                  </a:lnTo>
                  <a:lnTo>
                    <a:pt x="18" y="39"/>
                  </a:lnTo>
                  <a:lnTo>
                    <a:pt x="19" y="68"/>
                  </a:lnTo>
                  <a:lnTo>
                    <a:pt x="19" y="100"/>
                  </a:lnTo>
                  <a:lnTo>
                    <a:pt x="19" y="132"/>
                  </a:lnTo>
                  <a:lnTo>
                    <a:pt x="19" y="163"/>
                  </a:lnTo>
                  <a:lnTo>
                    <a:pt x="20" y="190"/>
                  </a:lnTo>
                  <a:lnTo>
                    <a:pt x="20" y="237"/>
                  </a:lnTo>
                  <a:lnTo>
                    <a:pt x="20" y="245"/>
                  </a:lnTo>
                  <a:lnTo>
                    <a:pt x="20" y="259"/>
                  </a:lnTo>
                  <a:lnTo>
                    <a:pt x="20" y="281"/>
                  </a:lnTo>
                  <a:lnTo>
                    <a:pt x="22" y="307"/>
                  </a:lnTo>
                  <a:lnTo>
                    <a:pt x="22" y="339"/>
                  </a:lnTo>
                  <a:lnTo>
                    <a:pt x="22" y="374"/>
                  </a:lnTo>
                  <a:lnTo>
                    <a:pt x="22" y="410"/>
                  </a:lnTo>
                  <a:lnTo>
                    <a:pt x="23" y="445"/>
                  </a:lnTo>
                  <a:lnTo>
                    <a:pt x="23" y="474"/>
                  </a:lnTo>
                  <a:lnTo>
                    <a:pt x="23" y="494"/>
                  </a:lnTo>
                  <a:lnTo>
                    <a:pt x="24" y="501"/>
                  </a:lnTo>
                  <a:lnTo>
                    <a:pt x="24" y="493"/>
                  </a:lnTo>
                  <a:lnTo>
                    <a:pt x="24" y="469"/>
                  </a:lnTo>
                  <a:lnTo>
                    <a:pt x="26" y="428"/>
                  </a:lnTo>
                  <a:lnTo>
                    <a:pt x="26" y="374"/>
                  </a:lnTo>
                  <a:lnTo>
                    <a:pt x="27" y="310"/>
                  </a:lnTo>
                  <a:lnTo>
                    <a:pt x="27" y="242"/>
                  </a:lnTo>
                  <a:lnTo>
                    <a:pt x="28" y="175"/>
                  </a:lnTo>
                  <a:lnTo>
                    <a:pt x="28" y="116"/>
                  </a:lnTo>
                  <a:lnTo>
                    <a:pt x="30" y="68"/>
                  </a:lnTo>
                  <a:lnTo>
                    <a:pt x="30" y="32"/>
                  </a:lnTo>
                  <a:lnTo>
                    <a:pt x="30" y="10"/>
                  </a:lnTo>
                  <a:lnTo>
                    <a:pt x="31" y="0"/>
                  </a:lnTo>
                  <a:lnTo>
                    <a:pt x="31" y="1"/>
                  </a:lnTo>
                  <a:lnTo>
                    <a:pt x="31" y="10"/>
                  </a:lnTo>
                  <a:lnTo>
                    <a:pt x="32" y="24"/>
                  </a:lnTo>
                  <a:lnTo>
                    <a:pt x="32" y="40"/>
                  </a:lnTo>
                  <a:lnTo>
                    <a:pt x="32" y="56"/>
                  </a:lnTo>
                  <a:lnTo>
                    <a:pt x="32" y="87"/>
                  </a:lnTo>
                  <a:lnTo>
                    <a:pt x="34" y="90"/>
                  </a:lnTo>
                  <a:lnTo>
                    <a:pt x="34" y="126"/>
                  </a:lnTo>
                  <a:lnTo>
                    <a:pt x="34" y="150"/>
                  </a:lnTo>
                  <a:lnTo>
                    <a:pt x="34" y="181"/>
                  </a:lnTo>
                  <a:lnTo>
                    <a:pt x="35" y="218"/>
                  </a:lnTo>
                  <a:lnTo>
                    <a:pt x="35" y="261"/>
                  </a:lnTo>
                  <a:lnTo>
                    <a:pt x="35" y="307"/>
                  </a:lnTo>
                  <a:lnTo>
                    <a:pt x="36" y="354"/>
                  </a:lnTo>
                  <a:lnTo>
                    <a:pt x="36" y="401"/>
                  </a:lnTo>
                  <a:lnTo>
                    <a:pt x="38" y="440"/>
                  </a:lnTo>
                  <a:lnTo>
                    <a:pt x="38" y="468"/>
                  </a:lnTo>
                  <a:lnTo>
                    <a:pt x="38" y="482"/>
                  </a:lnTo>
                  <a:lnTo>
                    <a:pt x="39" y="478"/>
                  </a:lnTo>
                  <a:lnTo>
                    <a:pt x="39" y="458"/>
                  </a:lnTo>
                  <a:lnTo>
                    <a:pt x="40" y="421"/>
                  </a:lnTo>
                  <a:lnTo>
                    <a:pt x="40" y="372"/>
                  </a:lnTo>
                  <a:lnTo>
                    <a:pt x="42" y="313"/>
                  </a:lnTo>
                  <a:lnTo>
                    <a:pt x="42" y="250"/>
                  </a:lnTo>
                  <a:lnTo>
                    <a:pt x="43" y="189"/>
                  </a:lnTo>
                  <a:lnTo>
                    <a:pt x="43" y="132"/>
                  </a:lnTo>
                  <a:lnTo>
                    <a:pt x="43" y="86"/>
                  </a:lnTo>
                  <a:lnTo>
                    <a:pt x="44" y="50"/>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7" name="Freeform 5484"/>
            <p:cNvSpPr>
              <a:spLocks/>
            </p:cNvSpPr>
            <p:nvPr/>
          </p:nvSpPr>
          <p:spPr bwMode="auto">
            <a:xfrm>
              <a:off x="3744" y="3223"/>
              <a:ext cx="20" cy="239"/>
            </a:xfrm>
            <a:custGeom>
              <a:avLst/>
              <a:gdLst>
                <a:gd name="T0" fmla="*/ 0 w 41"/>
                <a:gd name="T1" fmla="*/ 39 h 478"/>
                <a:gd name="T2" fmla="*/ 0 w 41"/>
                <a:gd name="T3" fmla="*/ 13 h 478"/>
                <a:gd name="T4" fmla="*/ 2 w 41"/>
                <a:gd name="T5" fmla="*/ 17 h 478"/>
                <a:gd name="T6" fmla="*/ 2 w 41"/>
                <a:gd name="T7" fmla="*/ 35 h 478"/>
                <a:gd name="T8" fmla="*/ 3 w 41"/>
                <a:gd name="T9" fmla="*/ 67 h 478"/>
                <a:gd name="T10" fmla="*/ 3 w 41"/>
                <a:gd name="T11" fmla="*/ 126 h 478"/>
                <a:gd name="T12" fmla="*/ 4 w 41"/>
                <a:gd name="T13" fmla="*/ 217 h 478"/>
                <a:gd name="T14" fmla="*/ 6 w 41"/>
                <a:gd name="T15" fmla="*/ 326 h 478"/>
                <a:gd name="T16" fmla="*/ 7 w 41"/>
                <a:gd name="T17" fmla="*/ 425 h 478"/>
                <a:gd name="T18" fmla="*/ 8 w 41"/>
                <a:gd name="T19" fmla="*/ 478 h 478"/>
                <a:gd name="T20" fmla="*/ 10 w 41"/>
                <a:gd name="T21" fmla="*/ 464 h 478"/>
                <a:gd name="T22" fmla="*/ 11 w 41"/>
                <a:gd name="T23" fmla="*/ 388 h 478"/>
                <a:gd name="T24" fmla="*/ 12 w 41"/>
                <a:gd name="T25" fmla="*/ 281 h 478"/>
                <a:gd name="T26" fmla="*/ 12 w 41"/>
                <a:gd name="T27" fmla="*/ 176 h 478"/>
                <a:gd name="T28" fmla="*/ 14 w 41"/>
                <a:gd name="T29" fmla="*/ 99 h 478"/>
                <a:gd name="T30" fmla="*/ 15 w 41"/>
                <a:gd name="T31" fmla="*/ 52 h 478"/>
                <a:gd name="T32" fmla="*/ 15 w 41"/>
                <a:gd name="T33" fmla="*/ 28 h 478"/>
                <a:gd name="T34" fmla="*/ 15 w 41"/>
                <a:gd name="T35" fmla="*/ 8 h 478"/>
                <a:gd name="T36" fmla="*/ 15 w 41"/>
                <a:gd name="T37" fmla="*/ 7 h 478"/>
                <a:gd name="T38" fmla="*/ 16 w 41"/>
                <a:gd name="T39" fmla="*/ 26 h 478"/>
                <a:gd name="T40" fmla="*/ 18 w 41"/>
                <a:gd name="T41" fmla="*/ 82 h 478"/>
                <a:gd name="T42" fmla="*/ 19 w 41"/>
                <a:gd name="T43" fmla="*/ 175 h 478"/>
                <a:gd name="T44" fmla="*/ 20 w 41"/>
                <a:gd name="T45" fmla="*/ 293 h 478"/>
                <a:gd name="T46" fmla="*/ 22 w 41"/>
                <a:gd name="T47" fmla="*/ 398 h 478"/>
                <a:gd name="T48" fmla="*/ 23 w 41"/>
                <a:gd name="T49" fmla="*/ 457 h 478"/>
                <a:gd name="T50" fmla="*/ 23 w 41"/>
                <a:gd name="T51" fmla="*/ 452 h 478"/>
                <a:gd name="T52" fmla="*/ 24 w 41"/>
                <a:gd name="T53" fmla="*/ 392 h 478"/>
                <a:gd name="T54" fmla="*/ 26 w 41"/>
                <a:gd name="T55" fmla="*/ 306 h 478"/>
                <a:gd name="T56" fmla="*/ 27 w 41"/>
                <a:gd name="T57" fmla="*/ 222 h 478"/>
                <a:gd name="T58" fmla="*/ 27 w 41"/>
                <a:gd name="T59" fmla="*/ 156 h 478"/>
                <a:gd name="T60" fmla="*/ 29 w 41"/>
                <a:gd name="T61" fmla="*/ 104 h 478"/>
                <a:gd name="T62" fmla="*/ 29 w 41"/>
                <a:gd name="T63" fmla="*/ 66 h 478"/>
                <a:gd name="T64" fmla="*/ 30 w 41"/>
                <a:gd name="T65" fmla="*/ 16 h 478"/>
                <a:gd name="T66" fmla="*/ 30 w 41"/>
                <a:gd name="T67" fmla="*/ 0 h 478"/>
                <a:gd name="T68" fmla="*/ 31 w 41"/>
                <a:gd name="T69" fmla="*/ 23 h 478"/>
                <a:gd name="T70" fmla="*/ 33 w 41"/>
                <a:gd name="T71" fmla="*/ 94 h 478"/>
                <a:gd name="T72" fmla="*/ 34 w 41"/>
                <a:gd name="T73" fmla="*/ 203 h 478"/>
                <a:gd name="T74" fmla="*/ 35 w 41"/>
                <a:gd name="T75" fmla="*/ 322 h 478"/>
                <a:gd name="T76" fmla="*/ 37 w 41"/>
                <a:gd name="T77" fmla="*/ 410 h 478"/>
                <a:gd name="T78" fmla="*/ 38 w 41"/>
                <a:gd name="T79" fmla="*/ 445 h 478"/>
                <a:gd name="T80" fmla="*/ 38 w 41"/>
                <a:gd name="T81" fmla="*/ 426 h 478"/>
                <a:gd name="T82" fmla="*/ 39 w 41"/>
                <a:gd name="T83" fmla="*/ 373 h 478"/>
                <a:gd name="T84" fmla="*/ 39 w 41"/>
                <a:gd name="T85" fmla="*/ 310 h 478"/>
                <a:gd name="T86" fmla="*/ 41 w 41"/>
                <a:gd name="T87" fmla="*/ 258 h 478"/>
                <a:gd name="T88" fmla="*/ 41 w 41"/>
                <a:gd name="T89" fmla="*/ 21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478">
                  <a:moveTo>
                    <a:pt x="0" y="66"/>
                  </a:moveTo>
                  <a:lnTo>
                    <a:pt x="0" y="39"/>
                  </a:lnTo>
                  <a:lnTo>
                    <a:pt x="0" y="23"/>
                  </a:lnTo>
                  <a:lnTo>
                    <a:pt x="0" y="13"/>
                  </a:lnTo>
                  <a:lnTo>
                    <a:pt x="2" y="11"/>
                  </a:lnTo>
                  <a:lnTo>
                    <a:pt x="2" y="17"/>
                  </a:lnTo>
                  <a:lnTo>
                    <a:pt x="2" y="19"/>
                  </a:lnTo>
                  <a:lnTo>
                    <a:pt x="2" y="35"/>
                  </a:lnTo>
                  <a:lnTo>
                    <a:pt x="3" y="48"/>
                  </a:lnTo>
                  <a:lnTo>
                    <a:pt x="3" y="67"/>
                  </a:lnTo>
                  <a:lnTo>
                    <a:pt x="3" y="92"/>
                  </a:lnTo>
                  <a:lnTo>
                    <a:pt x="3" y="126"/>
                  </a:lnTo>
                  <a:lnTo>
                    <a:pt x="4" y="168"/>
                  </a:lnTo>
                  <a:lnTo>
                    <a:pt x="4" y="217"/>
                  </a:lnTo>
                  <a:lnTo>
                    <a:pt x="6" y="271"/>
                  </a:lnTo>
                  <a:lnTo>
                    <a:pt x="6" y="326"/>
                  </a:lnTo>
                  <a:lnTo>
                    <a:pt x="7" y="380"/>
                  </a:lnTo>
                  <a:lnTo>
                    <a:pt x="7" y="425"/>
                  </a:lnTo>
                  <a:lnTo>
                    <a:pt x="8" y="458"/>
                  </a:lnTo>
                  <a:lnTo>
                    <a:pt x="8" y="478"/>
                  </a:lnTo>
                  <a:lnTo>
                    <a:pt x="8" y="478"/>
                  </a:lnTo>
                  <a:lnTo>
                    <a:pt x="10" y="464"/>
                  </a:lnTo>
                  <a:lnTo>
                    <a:pt x="10" y="432"/>
                  </a:lnTo>
                  <a:lnTo>
                    <a:pt x="11" y="388"/>
                  </a:lnTo>
                  <a:lnTo>
                    <a:pt x="11" y="335"/>
                  </a:lnTo>
                  <a:lnTo>
                    <a:pt x="12" y="281"/>
                  </a:lnTo>
                  <a:lnTo>
                    <a:pt x="12" y="227"/>
                  </a:lnTo>
                  <a:lnTo>
                    <a:pt x="12" y="176"/>
                  </a:lnTo>
                  <a:lnTo>
                    <a:pt x="14" y="134"/>
                  </a:lnTo>
                  <a:lnTo>
                    <a:pt x="14" y="99"/>
                  </a:lnTo>
                  <a:lnTo>
                    <a:pt x="14" y="72"/>
                  </a:lnTo>
                  <a:lnTo>
                    <a:pt x="15" y="52"/>
                  </a:lnTo>
                  <a:lnTo>
                    <a:pt x="15" y="38"/>
                  </a:lnTo>
                  <a:lnTo>
                    <a:pt x="15" y="28"/>
                  </a:lnTo>
                  <a:lnTo>
                    <a:pt x="15" y="23"/>
                  </a:lnTo>
                  <a:lnTo>
                    <a:pt x="15" y="8"/>
                  </a:lnTo>
                  <a:lnTo>
                    <a:pt x="15" y="7"/>
                  </a:lnTo>
                  <a:lnTo>
                    <a:pt x="15" y="7"/>
                  </a:lnTo>
                  <a:lnTo>
                    <a:pt x="16" y="12"/>
                  </a:lnTo>
                  <a:lnTo>
                    <a:pt x="16" y="26"/>
                  </a:lnTo>
                  <a:lnTo>
                    <a:pt x="16" y="48"/>
                  </a:lnTo>
                  <a:lnTo>
                    <a:pt x="18" y="82"/>
                  </a:lnTo>
                  <a:lnTo>
                    <a:pt x="18" y="123"/>
                  </a:lnTo>
                  <a:lnTo>
                    <a:pt x="19" y="175"/>
                  </a:lnTo>
                  <a:lnTo>
                    <a:pt x="19" y="233"/>
                  </a:lnTo>
                  <a:lnTo>
                    <a:pt x="20" y="293"/>
                  </a:lnTo>
                  <a:lnTo>
                    <a:pt x="20" y="349"/>
                  </a:lnTo>
                  <a:lnTo>
                    <a:pt x="22" y="398"/>
                  </a:lnTo>
                  <a:lnTo>
                    <a:pt x="22" y="434"/>
                  </a:lnTo>
                  <a:lnTo>
                    <a:pt x="23" y="457"/>
                  </a:lnTo>
                  <a:lnTo>
                    <a:pt x="23" y="462"/>
                  </a:lnTo>
                  <a:lnTo>
                    <a:pt x="23" y="452"/>
                  </a:lnTo>
                  <a:lnTo>
                    <a:pt x="24" y="428"/>
                  </a:lnTo>
                  <a:lnTo>
                    <a:pt x="24" y="392"/>
                  </a:lnTo>
                  <a:lnTo>
                    <a:pt x="24" y="350"/>
                  </a:lnTo>
                  <a:lnTo>
                    <a:pt x="26" y="306"/>
                  </a:lnTo>
                  <a:lnTo>
                    <a:pt x="26" y="262"/>
                  </a:lnTo>
                  <a:lnTo>
                    <a:pt x="27" y="222"/>
                  </a:lnTo>
                  <a:lnTo>
                    <a:pt x="27" y="186"/>
                  </a:lnTo>
                  <a:lnTo>
                    <a:pt x="27" y="156"/>
                  </a:lnTo>
                  <a:lnTo>
                    <a:pt x="27" y="116"/>
                  </a:lnTo>
                  <a:lnTo>
                    <a:pt x="29" y="104"/>
                  </a:lnTo>
                  <a:lnTo>
                    <a:pt x="29" y="79"/>
                  </a:lnTo>
                  <a:lnTo>
                    <a:pt x="29" y="66"/>
                  </a:lnTo>
                  <a:lnTo>
                    <a:pt x="29" y="32"/>
                  </a:lnTo>
                  <a:lnTo>
                    <a:pt x="30" y="16"/>
                  </a:lnTo>
                  <a:lnTo>
                    <a:pt x="30" y="5"/>
                  </a:lnTo>
                  <a:lnTo>
                    <a:pt x="30" y="0"/>
                  </a:lnTo>
                  <a:lnTo>
                    <a:pt x="30" y="7"/>
                  </a:lnTo>
                  <a:lnTo>
                    <a:pt x="31" y="23"/>
                  </a:lnTo>
                  <a:lnTo>
                    <a:pt x="31" y="52"/>
                  </a:lnTo>
                  <a:lnTo>
                    <a:pt x="33" y="94"/>
                  </a:lnTo>
                  <a:lnTo>
                    <a:pt x="33" y="146"/>
                  </a:lnTo>
                  <a:lnTo>
                    <a:pt x="34" y="203"/>
                  </a:lnTo>
                  <a:lnTo>
                    <a:pt x="34" y="265"/>
                  </a:lnTo>
                  <a:lnTo>
                    <a:pt x="35" y="322"/>
                  </a:lnTo>
                  <a:lnTo>
                    <a:pt x="35" y="372"/>
                  </a:lnTo>
                  <a:lnTo>
                    <a:pt x="37" y="410"/>
                  </a:lnTo>
                  <a:lnTo>
                    <a:pt x="37" y="434"/>
                  </a:lnTo>
                  <a:lnTo>
                    <a:pt x="38" y="445"/>
                  </a:lnTo>
                  <a:lnTo>
                    <a:pt x="38" y="441"/>
                  </a:lnTo>
                  <a:lnTo>
                    <a:pt x="38" y="426"/>
                  </a:lnTo>
                  <a:lnTo>
                    <a:pt x="38" y="402"/>
                  </a:lnTo>
                  <a:lnTo>
                    <a:pt x="39" y="373"/>
                  </a:lnTo>
                  <a:lnTo>
                    <a:pt x="39" y="341"/>
                  </a:lnTo>
                  <a:lnTo>
                    <a:pt x="39" y="310"/>
                  </a:lnTo>
                  <a:lnTo>
                    <a:pt x="41" y="282"/>
                  </a:lnTo>
                  <a:lnTo>
                    <a:pt x="41" y="258"/>
                  </a:lnTo>
                  <a:lnTo>
                    <a:pt x="41" y="239"/>
                  </a:lnTo>
                  <a:lnTo>
                    <a:pt x="41" y="219"/>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8" name="Freeform 5485"/>
            <p:cNvSpPr>
              <a:spLocks/>
            </p:cNvSpPr>
            <p:nvPr/>
          </p:nvSpPr>
          <p:spPr bwMode="auto">
            <a:xfrm>
              <a:off x="3764" y="3216"/>
              <a:ext cx="20" cy="221"/>
            </a:xfrm>
            <a:custGeom>
              <a:avLst/>
              <a:gdLst>
                <a:gd name="T0" fmla="*/ 0 w 41"/>
                <a:gd name="T1" fmla="*/ 208 h 441"/>
                <a:gd name="T2" fmla="*/ 1 w 41"/>
                <a:gd name="T3" fmla="*/ 165 h 441"/>
                <a:gd name="T4" fmla="*/ 1 w 41"/>
                <a:gd name="T5" fmla="*/ 108 h 441"/>
                <a:gd name="T6" fmla="*/ 2 w 41"/>
                <a:gd name="T7" fmla="*/ 49 h 441"/>
                <a:gd name="T8" fmla="*/ 4 w 41"/>
                <a:gd name="T9" fmla="*/ 12 h 441"/>
                <a:gd name="T10" fmla="*/ 4 w 41"/>
                <a:gd name="T11" fmla="*/ 21 h 441"/>
                <a:gd name="T12" fmla="*/ 5 w 41"/>
                <a:gd name="T13" fmla="*/ 85 h 441"/>
                <a:gd name="T14" fmla="*/ 6 w 41"/>
                <a:gd name="T15" fmla="*/ 191 h 441"/>
                <a:gd name="T16" fmla="*/ 8 w 41"/>
                <a:gd name="T17" fmla="*/ 307 h 441"/>
                <a:gd name="T18" fmla="*/ 9 w 41"/>
                <a:gd name="T19" fmla="*/ 395 h 441"/>
                <a:gd name="T20" fmla="*/ 10 w 41"/>
                <a:gd name="T21" fmla="*/ 437 h 441"/>
                <a:gd name="T22" fmla="*/ 12 w 41"/>
                <a:gd name="T23" fmla="*/ 435 h 441"/>
                <a:gd name="T24" fmla="*/ 12 w 41"/>
                <a:gd name="T25" fmla="*/ 409 h 441"/>
                <a:gd name="T26" fmla="*/ 12 w 41"/>
                <a:gd name="T27" fmla="*/ 376 h 441"/>
                <a:gd name="T28" fmla="*/ 13 w 41"/>
                <a:gd name="T29" fmla="*/ 327 h 441"/>
                <a:gd name="T30" fmla="*/ 13 w 41"/>
                <a:gd name="T31" fmla="*/ 287 h 441"/>
                <a:gd name="T32" fmla="*/ 14 w 41"/>
                <a:gd name="T33" fmla="*/ 226 h 441"/>
                <a:gd name="T34" fmla="*/ 16 w 41"/>
                <a:gd name="T35" fmla="*/ 147 h 441"/>
                <a:gd name="T36" fmla="*/ 16 w 41"/>
                <a:gd name="T37" fmla="*/ 67 h 441"/>
                <a:gd name="T38" fmla="*/ 17 w 41"/>
                <a:gd name="T39" fmla="*/ 13 h 441"/>
                <a:gd name="T40" fmla="*/ 18 w 41"/>
                <a:gd name="T41" fmla="*/ 10 h 441"/>
                <a:gd name="T42" fmla="*/ 20 w 41"/>
                <a:gd name="T43" fmla="*/ 67 h 441"/>
                <a:gd name="T44" fmla="*/ 21 w 41"/>
                <a:gd name="T45" fmla="*/ 167 h 441"/>
                <a:gd name="T46" fmla="*/ 22 w 41"/>
                <a:gd name="T47" fmla="*/ 274 h 441"/>
                <a:gd name="T48" fmla="*/ 24 w 41"/>
                <a:gd name="T49" fmla="*/ 359 h 441"/>
                <a:gd name="T50" fmla="*/ 24 w 41"/>
                <a:gd name="T51" fmla="*/ 409 h 441"/>
                <a:gd name="T52" fmla="*/ 25 w 41"/>
                <a:gd name="T53" fmla="*/ 425 h 441"/>
                <a:gd name="T54" fmla="*/ 26 w 41"/>
                <a:gd name="T55" fmla="*/ 418 h 441"/>
                <a:gd name="T56" fmla="*/ 26 w 41"/>
                <a:gd name="T57" fmla="*/ 402 h 441"/>
                <a:gd name="T58" fmla="*/ 26 w 41"/>
                <a:gd name="T59" fmla="*/ 362 h 441"/>
                <a:gd name="T60" fmla="*/ 28 w 41"/>
                <a:gd name="T61" fmla="*/ 304 h 441"/>
                <a:gd name="T62" fmla="*/ 29 w 41"/>
                <a:gd name="T63" fmla="*/ 220 h 441"/>
                <a:gd name="T64" fmla="*/ 29 w 41"/>
                <a:gd name="T65" fmla="*/ 124 h 441"/>
                <a:gd name="T66" fmla="*/ 30 w 41"/>
                <a:gd name="T67" fmla="*/ 40 h 441"/>
                <a:gd name="T68" fmla="*/ 32 w 41"/>
                <a:gd name="T69" fmla="*/ 0 h 441"/>
                <a:gd name="T70" fmla="*/ 33 w 41"/>
                <a:gd name="T71" fmla="*/ 20 h 441"/>
                <a:gd name="T72" fmla="*/ 34 w 41"/>
                <a:gd name="T73" fmla="*/ 91 h 441"/>
                <a:gd name="T74" fmla="*/ 36 w 41"/>
                <a:gd name="T75" fmla="*/ 187 h 441"/>
                <a:gd name="T76" fmla="*/ 37 w 41"/>
                <a:gd name="T77" fmla="*/ 276 h 441"/>
                <a:gd name="T78" fmla="*/ 37 w 41"/>
                <a:gd name="T79" fmla="*/ 340 h 441"/>
                <a:gd name="T80" fmla="*/ 38 w 41"/>
                <a:gd name="T81" fmla="*/ 378 h 441"/>
                <a:gd name="T82" fmla="*/ 38 w 41"/>
                <a:gd name="T83" fmla="*/ 403 h 441"/>
                <a:gd name="T84" fmla="*/ 40 w 41"/>
                <a:gd name="T85" fmla="*/ 409 h 441"/>
                <a:gd name="T86" fmla="*/ 40 w 41"/>
                <a:gd name="T87" fmla="*/ 397 h 441"/>
                <a:gd name="T88" fmla="*/ 41 w 41"/>
                <a:gd name="T89" fmla="*/ 359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441">
                  <a:moveTo>
                    <a:pt x="0" y="232"/>
                  </a:moveTo>
                  <a:lnTo>
                    <a:pt x="0" y="208"/>
                  </a:lnTo>
                  <a:lnTo>
                    <a:pt x="1" y="189"/>
                  </a:lnTo>
                  <a:lnTo>
                    <a:pt x="1" y="165"/>
                  </a:lnTo>
                  <a:lnTo>
                    <a:pt x="1" y="139"/>
                  </a:lnTo>
                  <a:lnTo>
                    <a:pt x="1" y="108"/>
                  </a:lnTo>
                  <a:lnTo>
                    <a:pt x="2" y="77"/>
                  </a:lnTo>
                  <a:lnTo>
                    <a:pt x="2" y="49"/>
                  </a:lnTo>
                  <a:lnTo>
                    <a:pt x="2" y="26"/>
                  </a:lnTo>
                  <a:lnTo>
                    <a:pt x="4" y="12"/>
                  </a:lnTo>
                  <a:lnTo>
                    <a:pt x="4" y="9"/>
                  </a:lnTo>
                  <a:lnTo>
                    <a:pt x="4" y="21"/>
                  </a:lnTo>
                  <a:lnTo>
                    <a:pt x="5" y="47"/>
                  </a:lnTo>
                  <a:lnTo>
                    <a:pt x="5" y="85"/>
                  </a:lnTo>
                  <a:lnTo>
                    <a:pt x="6" y="135"/>
                  </a:lnTo>
                  <a:lnTo>
                    <a:pt x="6" y="191"/>
                  </a:lnTo>
                  <a:lnTo>
                    <a:pt x="8" y="251"/>
                  </a:lnTo>
                  <a:lnTo>
                    <a:pt x="8" y="307"/>
                  </a:lnTo>
                  <a:lnTo>
                    <a:pt x="9" y="356"/>
                  </a:lnTo>
                  <a:lnTo>
                    <a:pt x="9" y="395"/>
                  </a:lnTo>
                  <a:lnTo>
                    <a:pt x="10" y="422"/>
                  </a:lnTo>
                  <a:lnTo>
                    <a:pt x="10" y="437"/>
                  </a:lnTo>
                  <a:lnTo>
                    <a:pt x="12" y="441"/>
                  </a:lnTo>
                  <a:lnTo>
                    <a:pt x="12" y="435"/>
                  </a:lnTo>
                  <a:lnTo>
                    <a:pt x="12" y="425"/>
                  </a:lnTo>
                  <a:lnTo>
                    <a:pt x="12" y="409"/>
                  </a:lnTo>
                  <a:lnTo>
                    <a:pt x="12" y="393"/>
                  </a:lnTo>
                  <a:lnTo>
                    <a:pt x="12" y="376"/>
                  </a:lnTo>
                  <a:lnTo>
                    <a:pt x="13" y="363"/>
                  </a:lnTo>
                  <a:lnTo>
                    <a:pt x="13" y="327"/>
                  </a:lnTo>
                  <a:lnTo>
                    <a:pt x="13" y="310"/>
                  </a:lnTo>
                  <a:lnTo>
                    <a:pt x="13" y="287"/>
                  </a:lnTo>
                  <a:lnTo>
                    <a:pt x="14" y="259"/>
                  </a:lnTo>
                  <a:lnTo>
                    <a:pt x="14" y="226"/>
                  </a:lnTo>
                  <a:lnTo>
                    <a:pt x="14" y="188"/>
                  </a:lnTo>
                  <a:lnTo>
                    <a:pt x="16" y="147"/>
                  </a:lnTo>
                  <a:lnTo>
                    <a:pt x="16" y="105"/>
                  </a:lnTo>
                  <a:lnTo>
                    <a:pt x="16" y="67"/>
                  </a:lnTo>
                  <a:lnTo>
                    <a:pt x="17" y="34"/>
                  </a:lnTo>
                  <a:lnTo>
                    <a:pt x="17" y="13"/>
                  </a:lnTo>
                  <a:lnTo>
                    <a:pt x="18" y="4"/>
                  </a:lnTo>
                  <a:lnTo>
                    <a:pt x="18" y="10"/>
                  </a:lnTo>
                  <a:lnTo>
                    <a:pt x="18" y="32"/>
                  </a:lnTo>
                  <a:lnTo>
                    <a:pt x="20" y="67"/>
                  </a:lnTo>
                  <a:lnTo>
                    <a:pt x="20" y="113"/>
                  </a:lnTo>
                  <a:lnTo>
                    <a:pt x="21" y="167"/>
                  </a:lnTo>
                  <a:lnTo>
                    <a:pt x="21" y="222"/>
                  </a:lnTo>
                  <a:lnTo>
                    <a:pt x="22" y="274"/>
                  </a:lnTo>
                  <a:lnTo>
                    <a:pt x="22" y="322"/>
                  </a:lnTo>
                  <a:lnTo>
                    <a:pt x="24" y="359"/>
                  </a:lnTo>
                  <a:lnTo>
                    <a:pt x="24" y="389"/>
                  </a:lnTo>
                  <a:lnTo>
                    <a:pt x="24" y="409"/>
                  </a:lnTo>
                  <a:lnTo>
                    <a:pt x="25" y="419"/>
                  </a:lnTo>
                  <a:lnTo>
                    <a:pt x="25" y="425"/>
                  </a:lnTo>
                  <a:lnTo>
                    <a:pt x="25" y="421"/>
                  </a:lnTo>
                  <a:lnTo>
                    <a:pt x="26" y="418"/>
                  </a:lnTo>
                  <a:lnTo>
                    <a:pt x="26" y="407"/>
                  </a:lnTo>
                  <a:lnTo>
                    <a:pt x="26" y="402"/>
                  </a:lnTo>
                  <a:lnTo>
                    <a:pt x="26" y="381"/>
                  </a:lnTo>
                  <a:lnTo>
                    <a:pt x="26" y="362"/>
                  </a:lnTo>
                  <a:lnTo>
                    <a:pt x="26" y="336"/>
                  </a:lnTo>
                  <a:lnTo>
                    <a:pt x="28" y="304"/>
                  </a:lnTo>
                  <a:lnTo>
                    <a:pt x="28" y="266"/>
                  </a:lnTo>
                  <a:lnTo>
                    <a:pt x="29" y="220"/>
                  </a:lnTo>
                  <a:lnTo>
                    <a:pt x="29" y="172"/>
                  </a:lnTo>
                  <a:lnTo>
                    <a:pt x="29" y="124"/>
                  </a:lnTo>
                  <a:lnTo>
                    <a:pt x="30" y="79"/>
                  </a:lnTo>
                  <a:lnTo>
                    <a:pt x="30" y="40"/>
                  </a:lnTo>
                  <a:lnTo>
                    <a:pt x="32" y="13"/>
                  </a:lnTo>
                  <a:lnTo>
                    <a:pt x="32" y="0"/>
                  </a:lnTo>
                  <a:lnTo>
                    <a:pt x="33" y="2"/>
                  </a:lnTo>
                  <a:lnTo>
                    <a:pt x="33" y="20"/>
                  </a:lnTo>
                  <a:lnTo>
                    <a:pt x="33" y="51"/>
                  </a:lnTo>
                  <a:lnTo>
                    <a:pt x="34" y="91"/>
                  </a:lnTo>
                  <a:lnTo>
                    <a:pt x="34" y="137"/>
                  </a:lnTo>
                  <a:lnTo>
                    <a:pt x="36" y="187"/>
                  </a:lnTo>
                  <a:lnTo>
                    <a:pt x="36" y="234"/>
                  </a:lnTo>
                  <a:lnTo>
                    <a:pt x="37" y="276"/>
                  </a:lnTo>
                  <a:lnTo>
                    <a:pt x="37" y="311"/>
                  </a:lnTo>
                  <a:lnTo>
                    <a:pt x="37" y="340"/>
                  </a:lnTo>
                  <a:lnTo>
                    <a:pt x="38" y="363"/>
                  </a:lnTo>
                  <a:lnTo>
                    <a:pt x="38" y="378"/>
                  </a:lnTo>
                  <a:lnTo>
                    <a:pt x="38" y="389"/>
                  </a:lnTo>
                  <a:lnTo>
                    <a:pt x="38" y="403"/>
                  </a:lnTo>
                  <a:lnTo>
                    <a:pt x="40" y="406"/>
                  </a:lnTo>
                  <a:lnTo>
                    <a:pt x="40" y="409"/>
                  </a:lnTo>
                  <a:lnTo>
                    <a:pt x="40" y="405"/>
                  </a:lnTo>
                  <a:lnTo>
                    <a:pt x="40" y="397"/>
                  </a:lnTo>
                  <a:lnTo>
                    <a:pt x="41" y="382"/>
                  </a:lnTo>
                  <a:lnTo>
                    <a:pt x="41" y="359"/>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99" name="Freeform 5486"/>
            <p:cNvSpPr>
              <a:spLocks/>
            </p:cNvSpPr>
            <p:nvPr/>
          </p:nvSpPr>
          <p:spPr bwMode="auto">
            <a:xfrm>
              <a:off x="3784" y="3208"/>
              <a:ext cx="23" cy="204"/>
            </a:xfrm>
            <a:custGeom>
              <a:avLst/>
              <a:gdLst>
                <a:gd name="T0" fmla="*/ 0 w 44"/>
                <a:gd name="T1" fmla="*/ 343 h 407"/>
                <a:gd name="T2" fmla="*/ 1 w 44"/>
                <a:gd name="T3" fmla="*/ 255 h 407"/>
                <a:gd name="T4" fmla="*/ 3 w 44"/>
                <a:gd name="T5" fmla="*/ 151 h 407"/>
                <a:gd name="T6" fmla="*/ 4 w 44"/>
                <a:gd name="T7" fmla="*/ 59 h 407"/>
                <a:gd name="T8" fmla="*/ 5 w 44"/>
                <a:gd name="T9" fmla="*/ 12 h 407"/>
                <a:gd name="T10" fmla="*/ 7 w 44"/>
                <a:gd name="T11" fmla="*/ 22 h 407"/>
                <a:gd name="T12" fmla="*/ 7 w 44"/>
                <a:gd name="T13" fmla="*/ 80 h 407"/>
                <a:gd name="T14" fmla="*/ 8 w 44"/>
                <a:gd name="T15" fmla="*/ 159 h 407"/>
                <a:gd name="T16" fmla="*/ 9 w 44"/>
                <a:gd name="T17" fmla="*/ 232 h 407"/>
                <a:gd name="T18" fmla="*/ 9 w 44"/>
                <a:gd name="T19" fmla="*/ 287 h 407"/>
                <a:gd name="T20" fmla="*/ 11 w 44"/>
                <a:gd name="T21" fmla="*/ 338 h 407"/>
                <a:gd name="T22" fmla="*/ 11 w 44"/>
                <a:gd name="T23" fmla="*/ 376 h 407"/>
                <a:gd name="T24" fmla="*/ 12 w 44"/>
                <a:gd name="T25" fmla="*/ 401 h 407"/>
                <a:gd name="T26" fmla="*/ 13 w 44"/>
                <a:gd name="T27" fmla="*/ 407 h 407"/>
                <a:gd name="T28" fmla="*/ 15 w 44"/>
                <a:gd name="T29" fmla="*/ 380 h 407"/>
                <a:gd name="T30" fmla="*/ 15 w 44"/>
                <a:gd name="T31" fmla="*/ 311 h 407"/>
                <a:gd name="T32" fmla="*/ 16 w 44"/>
                <a:gd name="T33" fmla="*/ 209 h 407"/>
                <a:gd name="T34" fmla="*/ 17 w 44"/>
                <a:gd name="T35" fmla="*/ 105 h 407"/>
                <a:gd name="T36" fmla="*/ 19 w 44"/>
                <a:gd name="T37" fmla="*/ 29 h 407"/>
                <a:gd name="T38" fmla="*/ 20 w 44"/>
                <a:gd name="T39" fmla="*/ 5 h 407"/>
                <a:gd name="T40" fmla="*/ 21 w 44"/>
                <a:gd name="T41" fmla="*/ 26 h 407"/>
                <a:gd name="T42" fmla="*/ 21 w 44"/>
                <a:gd name="T43" fmla="*/ 76 h 407"/>
                <a:gd name="T44" fmla="*/ 23 w 44"/>
                <a:gd name="T45" fmla="*/ 132 h 407"/>
                <a:gd name="T46" fmla="*/ 23 w 44"/>
                <a:gd name="T47" fmla="*/ 179 h 407"/>
                <a:gd name="T48" fmla="*/ 24 w 44"/>
                <a:gd name="T49" fmla="*/ 216 h 407"/>
                <a:gd name="T50" fmla="*/ 24 w 44"/>
                <a:gd name="T51" fmla="*/ 271 h 407"/>
                <a:gd name="T52" fmla="*/ 25 w 44"/>
                <a:gd name="T53" fmla="*/ 319 h 407"/>
                <a:gd name="T54" fmla="*/ 25 w 44"/>
                <a:gd name="T55" fmla="*/ 366 h 407"/>
                <a:gd name="T56" fmla="*/ 27 w 44"/>
                <a:gd name="T57" fmla="*/ 392 h 407"/>
                <a:gd name="T58" fmla="*/ 28 w 44"/>
                <a:gd name="T59" fmla="*/ 376 h 407"/>
                <a:gd name="T60" fmla="*/ 29 w 44"/>
                <a:gd name="T61" fmla="*/ 312 h 407"/>
                <a:gd name="T62" fmla="*/ 31 w 44"/>
                <a:gd name="T63" fmla="*/ 213 h 407"/>
                <a:gd name="T64" fmla="*/ 32 w 44"/>
                <a:gd name="T65" fmla="*/ 111 h 407"/>
                <a:gd name="T66" fmla="*/ 32 w 44"/>
                <a:gd name="T67" fmla="*/ 34 h 407"/>
                <a:gd name="T68" fmla="*/ 33 w 44"/>
                <a:gd name="T69" fmla="*/ 1 h 407"/>
                <a:gd name="T70" fmla="*/ 35 w 44"/>
                <a:gd name="T71" fmla="*/ 6 h 407"/>
                <a:gd name="T72" fmla="*/ 36 w 44"/>
                <a:gd name="T73" fmla="*/ 33 h 407"/>
                <a:gd name="T74" fmla="*/ 36 w 44"/>
                <a:gd name="T75" fmla="*/ 64 h 407"/>
                <a:gd name="T76" fmla="*/ 36 w 44"/>
                <a:gd name="T77" fmla="*/ 91 h 407"/>
                <a:gd name="T78" fmla="*/ 37 w 44"/>
                <a:gd name="T79" fmla="*/ 144 h 407"/>
                <a:gd name="T80" fmla="*/ 37 w 44"/>
                <a:gd name="T81" fmla="*/ 199 h 407"/>
                <a:gd name="T82" fmla="*/ 39 w 44"/>
                <a:gd name="T83" fmla="*/ 266 h 407"/>
                <a:gd name="T84" fmla="*/ 40 w 44"/>
                <a:gd name="T85" fmla="*/ 332 h 407"/>
                <a:gd name="T86" fmla="*/ 41 w 44"/>
                <a:gd name="T87" fmla="*/ 374 h 407"/>
                <a:gd name="T88" fmla="*/ 43 w 44"/>
                <a:gd name="T89" fmla="*/ 367 h 407"/>
                <a:gd name="T90" fmla="*/ 44 w 44"/>
                <a:gd name="T91" fmla="*/ 31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407">
                  <a:moveTo>
                    <a:pt x="0" y="375"/>
                  </a:moveTo>
                  <a:lnTo>
                    <a:pt x="0" y="343"/>
                  </a:lnTo>
                  <a:lnTo>
                    <a:pt x="0" y="303"/>
                  </a:lnTo>
                  <a:lnTo>
                    <a:pt x="1" y="255"/>
                  </a:lnTo>
                  <a:lnTo>
                    <a:pt x="1" y="203"/>
                  </a:lnTo>
                  <a:lnTo>
                    <a:pt x="3" y="151"/>
                  </a:lnTo>
                  <a:lnTo>
                    <a:pt x="3" y="101"/>
                  </a:lnTo>
                  <a:lnTo>
                    <a:pt x="4" y="59"/>
                  </a:lnTo>
                  <a:lnTo>
                    <a:pt x="4" y="29"/>
                  </a:lnTo>
                  <a:lnTo>
                    <a:pt x="5" y="12"/>
                  </a:lnTo>
                  <a:lnTo>
                    <a:pt x="5" y="10"/>
                  </a:lnTo>
                  <a:lnTo>
                    <a:pt x="7" y="22"/>
                  </a:lnTo>
                  <a:lnTo>
                    <a:pt x="7" y="46"/>
                  </a:lnTo>
                  <a:lnTo>
                    <a:pt x="7" y="80"/>
                  </a:lnTo>
                  <a:lnTo>
                    <a:pt x="8" y="117"/>
                  </a:lnTo>
                  <a:lnTo>
                    <a:pt x="8" y="159"/>
                  </a:lnTo>
                  <a:lnTo>
                    <a:pt x="9" y="197"/>
                  </a:lnTo>
                  <a:lnTo>
                    <a:pt x="9" y="232"/>
                  </a:lnTo>
                  <a:lnTo>
                    <a:pt x="9" y="263"/>
                  </a:lnTo>
                  <a:lnTo>
                    <a:pt x="9" y="287"/>
                  </a:lnTo>
                  <a:lnTo>
                    <a:pt x="11" y="307"/>
                  </a:lnTo>
                  <a:lnTo>
                    <a:pt x="11" y="338"/>
                  </a:lnTo>
                  <a:lnTo>
                    <a:pt x="11" y="344"/>
                  </a:lnTo>
                  <a:lnTo>
                    <a:pt x="11" y="376"/>
                  </a:lnTo>
                  <a:lnTo>
                    <a:pt x="12" y="390"/>
                  </a:lnTo>
                  <a:lnTo>
                    <a:pt x="12" y="401"/>
                  </a:lnTo>
                  <a:lnTo>
                    <a:pt x="12" y="407"/>
                  </a:lnTo>
                  <a:lnTo>
                    <a:pt x="13" y="407"/>
                  </a:lnTo>
                  <a:lnTo>
                    <a:pt x="13" y="399"/>
                  </a:lnTo>
                  <a:lnTo>
                    <a:pt x="15" y="380"/>
                  </a:lnTo>
                  <a:lnTo>
                    <a:pt x="15" y="351"/>
                  </a:lnTo>
                  <a:lnTo>
                    <a:pt x="15" y="311"/>
                  </a:lnTo>
                  <a:lnTo>
                    <a:pt x="15" y="263"/>
                  </a:lnTo>
                  <a:lnTo>
                    <a:pt x="16" y="209"/>
                  </a:lnTo>
                  <a:lnTo>
                    <a:pt x="16" y="156"/>
                  </a:lnTo>
                  <a:lnTo>
                    <a:pt x="17" y="105"/>
                  </a:lnTo>
                  <a:lnTo>
                    <a:pt x="17" y="63"/>
                  </a:lnTo>
                  <a:lnTo>
                    <a:pt x="19" y="29"/>
                  </a:lnTo>
                  <a:lnTo>
                    <a:pt x="19" y="10"/>
                  </a:lnTo>
                  <a:lnTo>
                    <a:pt x="20" y="5"/>
                  </a:lnTo>
                  <a:lnTo>
                    <a:pt x="20" y="10"/>
                  </a:lnTo>
                  <a:lnTo>
                    <a:pt x="21" y="26"/>
                  </a:lnTo>
                  <a:lnTo>
                    <a:pt x="21" y="49"/>
                  </a:lnTo>
                  <a:lnTo>
                    <a:pt x="21" y="76"/>
                  </a:lnTo>
                  <a:lnTo>
                    <a:pt x="21" y="105"/>
                  </a:lnTo>
                  <a:lnTo>
                    <a:pt x="23" y="132"/>
                  </a:lnTo>
                  <a:lnTo>
                    <a:pt x="23" y="157"/>
                  </a:lnTo>
                  <a:lnTo>
                    <a:pt x="23" y="179"/>
                  </a:lnTo>
                  <a:lnTo>
                    <a:pt x="23" y="213"/>
                  </a:lnTo>
                  <a:lnTo>
                    <a:pt x="24" y="216"/>
                  </a:lnTo>
                  <a:lnTo>
                    <a:pt x="24" y="250"/>
                  </a:lnTo>
                  <a:lnTo>
                    <a:pt x="24" y="271"/>
                  </a:lnTo>
                  <a:lnTo>
                    <a:pt x="24" y="294"/>
                  </a:lnTo>
                  <a:lnTo>
                    <a:pt x="25" y="319"/>
                  </a:lnTo>
                  <a:lnTo>
                    <a:pt x="25" y="344"/>
                  </a:lnTo>
                  <a:lnTo>
                    <a:pt x="25" y="366"/>
                  </a:lnTo>
                  <a:lnTo>
                    <a:pt x="27" y="383"/>
                  </a:lnTo>
                  <a:lnTo>
                    <a:pt x="27" y="392"/>
                  </a:lnTo>
                  <a:lnTo>
                    <a:pt x="28" y="390"/>
                  </a:lnTo>
                  <a:lnTo>
                    <a:pt x="28" y="376"/>
                  </a:lnTo>
                  <a:lnTo>
                    <a:pt x="29" y="350"/>
                  </a:lnTo>
                  <a:lnTo>
                    <a:pt x="29" y="312"/>
                  </a:lnTo>
                  <a:lnTo>
                    <a:pt x="29" y="266"/>
                  </a:lnTo>
                  <a:lnTo>
                    <a:pt x="31" y="213"/>
                  </a:lnTo>
                  <a:lnTo>
                    <a:pt x="31" y="160"/>
                  </a:lnTo>
                  <a:lnTo>
                    <a:pt x="32" y="111"/>
                  </a:lnTo>
                  <a:lnTo>
                    <a:pt x="32" y="68"/>
                  </a:lnTo>
                  <a:lnTo>
                    <a:pt x="32" y="34"/>
                  </a:lnTo>
                  <a:lnTo>
                    <a:pt x="33" y="13"/>
                  </a:lnTo>
                  <a:lnTo>
                    <a:pt x="33" y="1"/>
                  </a:lnTo>
                  <a:lnTo>
                    <a:pt x="35" y="0"/>
                  </a:lnTo>
                  <a:lnTo>
                    <a:pt x="35" y="6"/>
                  </a:lnTo>
                  <a:lnTo>
                    <a:pt x="35" y="18"/>
                  </a:lnTo>
                  <a:lnTo>
                    <a:pt x="36" y="33"/>
                  </a:lnTo>
                  <a:lnTo>
                    <a:pt x="36" y="49"/>
                  </a:lnTo>
                  <a:lnTo>
                    <a:pt x="36" y="64"/>
                  </a:lnTo>
                  <a:lnTo>
                    <a:pt x="36" y="85"/>
                  </a:lnTo>
                  <a:lnTo>
                    <a:pt x="36" y="91"/>
                  </a:lnTo>
                  <a:lnTo>
                    <a:pt x="36" y="124"/>
                  </a:lnTo>
                  <a:lnTo>
                    <a:pt x="37" y="144"/>
                  </a:lnTo>
                  <a:lnTo>
                    <a:pt x="37" y="168"/>
                  </a:lnTo>
                  <a:lnTo>
                    <a:pt x="37" y="199"/>
                  </a:lnTo>
                  <a:lnTo>
                    <a:pt x="37" y="231"/>
                  </a:lnTo>
                  <a:lnTo>
                    <a:pt x="39" y="266"/>
                  </a:lnTo>
                  <a:lnTo>
                    <a:pt x="39" y="302"/>
                  </a:lnTo>
                  <a:lnTo>
                    <a:pt x="40" y="332"/>
                  </a:lnTo>
                  <a:lnTo>
                    <a:pt x="40" y="358"/>
                  </a:lnTo>
                  <a:lnTo>
                    <a:pt x="41" y="374"/>
                  </a:lnTo>
                  <a:lnTo>
                    <a:pt x="41" y="378"/>
                  </a:lnTo>
                  <a:lnTo>
                    <a:pt x="43" y="367"/>
                  </a:lnTo>
                  <a:lnTo>
                    <a:pt x="43" y="344"/>
                  </a:lnTo>
                  <a:lnTo>
                    <a:pt x="44" y="310"/>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0" name="Freeform 5487"/>
            <p:cNvSpPr>
              <a:spLocks/>
            </p:cNvSpPr>
            <p:nvPr/>
          </p:nvSpPr>
          <p:spPr bwMode="auto">
            <a:xfrm>
              <a:off x="3807" y="3201"/>
              <a:ext cx="21" cy="189"/>
            </a:xfrm>
            <a:custGeom>
              <a:avLst/>
              <a:gdLst>
                <a:gd name="T0" fmla="*/ 0 w 43"/>
                <a:gd name="T1" fmla="*/ 281 h 378"/>
                <a:gd name="T2" fmla="*/ 1 w 43"/>
                <a:gd name="T3" fmla="*/ 183 h 378"/>
                <a:gd name="T4" fmla="*/ 1 w 43"/>
                <a:gd name="T5" fmla="*/ 95 h 378"/>
                <a:gd name="T6" fmla="*/ 3 w 43"/>
                <a:gd name="T7" fmla="*/ 37 h 378"/>
                <a:gd name="T8" fmla="*/ 4 w 43"/>
                <a:gd name="T9" fmla="*/ 12 h 378"/>
                <a:gd name="T10" fmla="*/ 5 w 43"/>
                <a:gd name="T11" fmla="*/ 11 h 378"/>
                <a:gd name="T12" fmla="*/ 5 w 43"/>
                <a:gd name="T13" fmla="*/ 23 h 378"/>
                <a:gd name="T14" fmla="*/ 7 w 43"/>
                <a:gd name="T15" fmla="*/ 53 h 378"/>
                <a:gd name="T16" fmla="*/ 7 w 43"/>
                <a:gd name="T17" fmla="*/ 95 h 378"/>
                <a:gd name="T18" fmla="*/ 7 w 43"/>
                <a:gd name="T19" fmla="*/ 158 h 378"/>
                <a:gd name="T20" fmla="*/ 8 w 43"/>
                <a:gd name="T21" fmla="*/ 239 h 378"/>
                <a:gd name="T22" fmla="*/ 9 w 43"/>
                <a:gd name="T23" fmla="*/ 319 h 378"/>
                <a:gd name="T24" fmla="*/ 11 w 43"/>
                <a:gd name="T25" fmla="*/ 370 h 378"/>
                <a:gd name="T26" fmla="*/ 12 w 43"/>
                <a:gd name="T27" fmla="*/ 373 h 378"/>
                <a:gd name="T28" fmla="*/ 13 w 43"/>
                <a:gd name="T29" fmla="*/ 322 h 378"/>
                <a:gd name="T30" fmla="*/ 15 w 43"/>
                <a:gd name="T31" fmla="*/ 241 h 378"/>
                <a:gd name="T32" fmla="*/ 15 w 43"/>
                <a:gd name="T33" fmla="*/ 154 h 378"/>
                <a:gd name="T34" fmla="*/ 16 w 43"/>
                <a:gd name="T35" fmla="*/ 84 h 378"/>
                <a:gd name="T36" fmla="*/ 17 w 43"/>
                <a:gd name="T37" fmla="*/ 40 h 378"/>
                <a:gd name="T38" fmla="*/ 17 w 43"/>
                <a:gd name="T39" fmla="*/ 13 h 378"/>
                <a:gd name="T40" fmla="*/ 19 w 43"/>
                <a:gd name="T41" fmla="*/ 5 h 378"/>
                <a:gd name="T42" fmla="*/ 19 w 43"/>
                <a:gd name="T43" fmla="*/ 9 h 378"/>
                <a:gd name="T44" fmla="*/ 20 w 43"/>
                <a:gd name="T45" fmla="*/ 32 h 378"/>
                <a:gd name="T46" fmla="*/ 21 w 43"/>
                <a:gd name="T47" fmla="*/ 83 h 378"/>
                <a:gd name="T48" fmla="*/ 21 w 43"/>
                <a:gd name="T49" fmla="*/ 162 h 378"/>
                <a:gd name="T50" fmla="*/ 23 w 43"/>
                <a:gd name="T51" fmla="*/ 253 h 378"/>
                <a:gd name="T52" fmla="*/ 24 w 43"/>
                <a:gd name="T53" fmla="*/ 329 h 378"/>
                <a:gd name="T54" fmla="*/ 25 w 43"/>
                <a:gd name="T55" fmla="*/ 363 h 378"/>
                <a:gd name="T56" fmla="*/ 27 w 43"/>
                <a:gd name="T57" fmla="*/ 346 h 378"/>
                <a:gd name="T58" fmla="*/ 28 w 43"/>
                <a:gd name="T59" fmla="*/ 290 h 378"/>
                <a:gd name="T60" fmla="*/ 29 w 43"/>
                <a:gd name="T61" fmla="*/ 218 h 378"/>
                <a:gd name="T62" fmla="*/ 29 w 43"/>
                <a:gd name="T63" fmla="*/ 151 h 378"/>
                <a:gd name="T64" fmla="*/ 31 w 43"/>
                <a:gd name="T65" fmla="*/ 102 h 378"/>
                <a:gd name="T66" fmla="*/ 31 w 43"/>
                <a:gd name="T67" fmla="*/ 72 h 378"/>
                <a:gd name="T68" fmla="*/ 32 w 43"/>
                <a:gd name="T69" fmla="*/ 36 h 378"/>
                <a:gd name="T70" fmla="*/ 32 w 43"/>
                <a:gd name="T71" fmla="*/ 15 h 378"/>
                <a:gd name="T72" fmla="*/ 33 w 43"/>
                <a:gd name="T73" fmla="*/ 0 h 378"/>
                <a:gd name="T74" fmla="*/ 33 w 43"/>
                <a:gd name="T75" fmla="*/ 11 h 378"/>
                <a:gd name="T76" fmla="*/ 35 w 43"/>
                <a:gd name="T77" fmla="*/ 56 h 378"/>
                <a:gd name="T78" fmla="*/ 36 w 43"/>
                <a:gd name="T79" fmla="*/ 135 h 378"/>
                <a:gd name="T80" fmla="*/ 37 w 43"/>
                <a:gd name="T81" fmla="*/ 228 h 378"/>
                <a:gd name="T82" fmla="*/ 39 w 43"/>
                <a:gd name="T83" fmla="*/ 309 h 378"/>
                <a:gd name="T84" fmla="*/ 40 w 43"/>
                <a:gd name="T85" fmla="*/ 347 h 378"/>
                <a:gd name="T86" fmla="*/ 41 w 43"/>
                <a:gd name="T87" fmla="*/ 341 h 378"/>
                <a:gd name="T88" fmla="*/ 41 w 43"/>
                <a:gd name="T89" fmla="*/ 30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378">
                  <a:moveTo>
                    <a:pt x="0" y="325"/>
                  </a:moveTo>
                  <a:lnTo>
                    <a:pt x="0" y="281"/>
                  </a:lnTo>
                  <a:lnTo>
                    <a:pt x="0" y="232"/>
                  </a:lnTo>
                  <a:lnTo>
                    <a:pt x="1" y="183"/>
                  </a:lnTo>
                  <a:lnTo>
                    <a:pt x="1" y="135"/>
                  </a:lnTo>
                  <a:lnTo>
                    <a:pt x="1" y="95"/>
                  </a:lnTo>
                  <a:lnTo>
                    <a:pt x="3" y="61"/>
                  </a:lnTo>
                  <a:lnTo>
                    <a:pt x="3" y="37"/>
                  </a:lnTo>
                  <a:lnTo>
                    <a:pt x="4" y="21"/>
                  </a:lnTo>
                  <a:lnTo>
                    <a:pt x="4" y="12"/>
                  </a:lnTo>
                  <a:lnTo>
                    <a:pt x="4" y="9"/>
                  </a:lnTo>
                  <a:lnTo>
                    <a:pt x="5" y="11"/>
                  </a:lnTo>
                  <a:lnTo>
                    <a:pt x="5" y="19"/>
                  </a:lnTo>
                  <a:lnTo>
                    <a:pt x="5" y="23"/>
                  </a:lnTo>
                  <a:lnTo>
                    <a:pt x="5" y="41"/>
                  </a:lnTo>
                  <a:lnTo>
                    <a:pt x="7" y="53"/>
                  </a:lnTo>
                  <a:lnTo>
                    <a:pt x="7" y="71"/>
                  </a:lnTo>
                  <a:lnTo>
                    <a:pt x="7" y="95"/>
                  </a:lnTo>
                  <a:lnTo>
                    <a:pt x="7" y="123"/>
                  </a:lnTo>
                  <a:lnTo>
                    <a:pt x="7" y="158"/>
                  </a:lnTo>
                  <a:lnTo>
                    <a:pt x="8" y="198"/>
                  </a:lnTo>
                  <a:lnTo>
                    <a:pt x="8" y="239"/>
                  </a:lnTo>
                  <a:lnTo>
                    <a:pt x="9" y="281"/>
                  </a:lnTo>
                  <a:lnTo>
                    <a:pt x="9" y="319"/>
                  </a:lnTo>
                  <a:lnTo>
                    <a:pt x="11" y="350"/>
                  </a:lnTo>
                  <a:lnTo>
                    <a:pt x="11" y="370"/>
                  </a:lnTo>
                  <a:lnTo>
                    <a:pt x="12" y="378"/>
                  </a:lnTo>
                  <a:lnTo>
                    <a:pt x="12" y="373"/>
                  </a:lnTo>
                  <a:lnTo>
                    <a:pt x="13" y="353"/>
                  </a:lnTo>
                  <a:lnTo>
                    <a:pt x="13" y="322"/>
                  </a:lnTo>
                  <a:lnTo>
                    <a:pt x="15" y="283"/>
                  </a:lnTo>
                  <a:lnTo>
                    <a:pt x="15" y="241"/>
                  </a:lnTo>
                  <a:lnTo>
                    <a:pt x="15" y="195"/>
                  </a:lnTo>
                  <a:lnTo>
                    <a:pt x="15" y="154"/>
                  </a:lnTo>
                  <a:lnTo>
                    <a:pt x="16" y="116"/>
                  </a:lnTo>
                  <a:lnTo>
                    <a:pt x="16" y="84"/>
                  </a:lnTo>
                  <a:lnTo>
                    <a:pt x="17" y="59"/>
                  </a:lnTo>
                  <a:lnTo>
                    <a:pt x="17" y="40"/>
                  </a:lnTo>
                  <a:lnTo>
                    <a:pt x="17" y="27"/>
                  </a:lnTo>
                  <a:lnTo>
                    <a:pt x="17" y="13"/>
                  </a:lnTo>
                  <a:lnTo>
                    <a:pt x="19" y="11"/>
                  </a:lnTo>
                  <a:lnTo>
                    <a:pt x="19" y="5"/>
                  </a:lnTo>
                  <a:lnTo>
                    <a:pt x="19" y="5"/>
                  </a:lnTo>
                  <a:lnTo>
                    <a:pt x="19" y="9"/>
                  </a:lnTo>
                  <a:lnTo>
                    <a:pt x="20" y="17"/>
                  </a:lnTo>
                  <a:lnTo>
                    <a:pt x="20" y="32"/>
                  </a:lnTo>
                  <a:lnTo>
                    <a:pt x="20" y="53"/>
                  </a:lnTo>
                  <a:lnTo>
                    <a:pt x="21" y="83"/>
                  </a:lnTo>
                  <a:lnTo>
                    <a:pt x="21" y="119"/>
                  </a:lnTo>
                  <a:lnTo>
                    <a:pt x="21" y="162"/>
                  </a:lnTo>
                  <a:lnTo>
                    <a:pt x="23" y="207"/>
                  </a:lnTo>
                  <a:lnTo>
                    <a:pt x="23" y="253"/>
                  </a:lnTo>
                  <a:lnTo>
                    <a:pt x="24" y="294"/>
                  </a:lnTo>
                  <a:lnTo>
                    <a:pt x="24" y="329"/>
                  </a:lnTo>
                  <a:lnTo>
                    <a:pt x="25" y="353"/>
                  </a:lnTo>
                  <a:lnTo>
                    <a:pt x="25" y="363"/>
                  </a:lnTo>
                  <a:lnTo>
                    <a:pt x="27" y="361"/>
                  </a:lnTo>
                  <a:lnTo>
                    <a:pt x="27" y="346"/>
                  </a:lnTo>
                  <a:lnTo>
                    <a:pt x="28" y="322"/>
                  </a:lnTo>
                  <a:lnTo>
                    <a:pt x="28" y="290"/>
                  </a:lnTo>
                  <a:lnTo>
                    <a:pt x="29" y="255"/>
                  </a:lnTo>
                  <a:lnTo>
                    <a:pt x="29" y="218"/>
                  </a:lnTo>
                  <a:lnTo>
                    <a:pt x="29" y="183"/>
                  </a:lnTo>
                  <a:lnTo>
                    <a:pt x="29" y="151"/>
                  </a:lnTo>
                  <a:lnTo>
                    <a:pt x="29" y="123"/>
                  </a:lnTo>
                  <a:lnTo>
                    <a:pt x="31" y="102"/>
                  </a:lnTo>
                  <a:lnTo>
                    <a:pt x="31" y="84"/>
                  </a:lnTo>
                  <a:lnTo>
                    <a:pt x="31" y="72"/>
                  </a:lnTo>
                  <a:lnTo>
                    <a:pt x="31" y="45"/>
                  </a:lnTo>
                  <a:lnTo>
                    <a:pt x="32" y="36"/>
                  </a:lnTo>
                  <a:lnTo>
                    <a:pt x="32" y="24"/>
                  </a:lnTo>
                  <a:lnTo>
                    <a:pt x="32" y="15"/>
                  </a:lnTo>
                  <a:lnTo>
                    <a:pt x="32" y="5"/>
                  </a:lnTo>
                  <a:lnTo>
                    <a:pt x="33" y="0"/>
                  </a:lnTo>
                  <a:lnTo>
                    <a:pt x="33" y="1"/>
                  </a:lnTo>
                  <a:lnTo>
                    <a:pt x="33" y="11"/>
                  </a:lnTo>
                  <a:lnTo>
                    <a:pt x="35" y="28"/>
                  </a:lnTo>
                  <a:lnTo>
                    <a:pt x="35" y="56"/>
                  </a:lnTo>
                  <a:lnTo>
                    <a:pt x="36" y="92"/>
                  </a:lnTo>
                  <a:lnTo>
                    <a:pt x="36" y="135"/>
                  </a:lnTo>
                  <a:lnTo>
                    <a:pt x="36" y="182"/>
                  </a:lnTo>
                  <a:lnTo>
                    <a:pt x="37" y="228"/>
                  </a:lnTo>
                  <a:lnTo>
                    <a:pt x="37" y="273"/>
                  </a:lnTo>
                  <a:lnTo>
                    <a:pt x="39" y="309"/>
                  </a:lnTo>
                  <a:lnTo>
                    <a:pt x="39" y="334"/>
                  </a:lnTo>
                  <a:lnTo>
                    <a:pt x="40" y="347"/>
                  </a:lnTo>
                  <a:lnTo>
                    <a:pt x="40" y="350"/>
                  </a:lnTo>
                  <a:lnTo>
                    <a:pt x="41" y="341"/>
                  </a:lnTo>
                  <a:lnTo>
                    <a:pt x="41" y="325"/>
                  </a:lnTo>
                  <a:lnTo>
                    <a:pt x="41" y="302"/>
                  </a:lnTo>
                  <a:lnTo>
                    <a:pt x="43" y="275"/>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1" name="Freeform 5488"/>
            <p:cNvSpPr>
              <a:spLocks/>
            </p:cNvSpPr>
            <p:nvPr/>
          </p:nvSpPr>
          <p:spPr bwMode="auto">
            <a:xfrm>
              <a:off x="3828" y="3194"/>
              <a:ext cx="20" cy="175"/>
            </a:xfrm>
            <a:custGeom>
              <a:avLst/>
              <a:gdLst>
                <a:gd name="T0" fmla="*/ 0 w 40"/>
                <a:gd name="T1" fmla="*/ 262 h 350"/>
                <a:gd name="T2" fmla="*/ 1 w 40"/>
                <a:gd name="T3" fmla="*/ 213 h 350"/>
                <a:gd name="T4" fmla="*/ 1 w 40"/>
                <a:gd name="T5" fmla="*/ 179 h 350"/>
                <a:gd name="T6" fmla="*/ 1 w 40"/>
                <a:gd name="T7" fmla="*/ 131 h 350"/>
                <a:gd name="T8" fmla="*/ 2 w 40"/>
                <a:gd name="T9" fmla="*/ 92 h 350"/>
                <a:gd name="T10" fmla="*/ 2 w 40"/>
                <a:gd name="T11" fmla="*/ 48 h 350"/>
                <a:gd name="T12" fmla="*/ 4 w 40"/>
                <a:gd name="T13" fmla="*/ 14 h 350"/>
                <a:gd name="T14" fmla="*/ 5 w 40"/>
                <a:gd name="T15" fmla="*/ 12 h 350"/>
                <a:gd name="T16" fmla="*/ 6 w 40"/>
                <a:gd name="T17" fmla="*/ 50 h 350"/>
                <a:gd name="T18" fmla="*/ 8 w 40"/>
                <a:gd name="T19" fmla="*/ 128 h 350"/>
                <a:gd name="T20" fmla="*/ 8 w 40"/>
                <a:gd name="T21" fmla="*/ 220 h 350"/>
                <a:gd name="T22" fmla="*/ 9 w 40"/>
                <a:gd name="T23" fmla="*/ 299 h 350"/>
                <a:gd name="T24" fmla="*/ 10 w 40"/>
                <a:gd name="T25" fmla="*/ 343 h 350"/>
                <a:gd name="T26" fmla="*/ 12 w 40"/>
                <a:gd name="T27" fmla="*/ 348 h 350"/>
                <a:gd name="T28" fmla="*/ 13 w 40"/>
                <a:gd name="T29" fmla="*/ 328 h 350"/>
                <a:gd name="T30" fmla="*/ 13 w 40"/>
                <a:gd name="T31" fmla="*/ 283 h 350"/>
                <a:gd name="T32" fmla="*/ 14 w 40"/>
                <a:gd name="T33" fmla="*/ 251 h 350"/>
                <a:gd name="T34" fmla="*/ 14 w 40"/>
                <a:gd name="T35" fmla="*/ 209 h 350"/>
                <a:gd name="T36" fmla="*/ 16 w 40"/>
                <a:gd name="T37" fmla="*/ 160 h 350"/>
                <a:gd name="T38" fmla="*/ 16 w 40"/>
                <a:gd name="T39" fmla="*/ 99 h 350"/>
                <a:gd name="T40" fmla="*/ 17 w 40"/>
                <a:gd name="T41" fmla="*/ 41 h 350"/>
                <a:gd name="T42" fmla="*/ 18 w 40"/>
                <a:gd name="T43" fmla="*/ 6 h 350"/>
                <a:gd name="T44" fmla="*/ 20 w 40"/>
                <a:gd name="T45" fmla="*/ 16 h 350"/>
                <a:gd name="T46" fmla="*/ 21 w 40"/>
                <a:gd name="T47" fmla="*/ 69 h 350"/>
                <a:gd name="T48" fmla="*/ 22 w 40"/>
                <a:gd name="T49" fmla="*/ 152 h 350"/>
                <a:gd name="T50" fmla="*/ 22 w 40"/>
                <a:gd name="T51" fmla="*/ 236 h 350"/>
                <a:gd name="T52" fmla="*/ 24 w 40"/>
                <a:gd name="T53" fmla="*/ 299 h 350"/>
                <a:gd name="T54" fmla="*/ 25 w 40"/>
                <a:gd name="T55" fmla="*/ 331 h 350"/>
                <a:gd name="T56" fmla="*/ 26 w 40"/>
                <a:gd name="T57" fmla="*/ 336 h 350"/>
                <a:gd name="T58" fmla="*/ 26 w 40"/>
                <a:gd name="T59" fmla="*/ 330 h 350"/>
                <a:gd name="T60" fmla="*/ 28 w 40"/>
                <a:gd name="T61" fmla="*/ 310 h 350"/>
                <a:gd name="T62" fmla="*/ 28 w 40"/>
                <a:gd name="T63" fmla="*/ 274 h 350"/>
                <a:gd name="T64" fmla="*/ 29 w 40"/>
                <a:gd name="T65" fmla="*/ 225 h 350"/>
                <a:gd name="T66" fmla="*/ 30 w 40"/>
                <a:gd name="T67" fmla="*/ 157 h 350"/>
                <a:gd name="T68" fmla="*/ 30 w 40"/>
                <a:gd name="T69" fmla="*/ 83 h 350"/>
                <a:gd name="T70" fmla="*/ 32 w 40"/>
                <a:gd name="T71" fmla="*/ 22 h 350"/>
                <a:gd name="T72" fmla="*/ 33 w 40"/>
                <a:gd name="T73" fmla="*/ 0 h 350"/>
                <a:gd name="T74" fmla="*/ 34 w 40"/>
                <a:gd name="T75" fmla="*/ 25 h 350"/>
                <a:gd name="T76" fmla="*/ 36 w 40"/>
                <a:gd name="T77" fmla="*/ 89 h 350"/>
                <a:gd name="T78" fmla="*/ 37 w 40"/>
                <a:gd name="T79" fmla="*/ 167 h 350"/>
                <a:gd name="T80" fmla="*/ 37 w 40"/>
                <a:gd name="T81" fmla="*/ 236 h 350"/>
                <a:gd name="T82" fmla="*/ 38 w 40"/>
                <a:gd name="T83" fmla="*/ 284 h 350"/>
                <a:gd name="T84" fmla="*/ 38 w 40"/>
                <a:gd name="T85" fmla="*/ 310 h 350"/>
                <a:gd name="T86" fmla="*/ 40 w 40"/>
                <a:gd name="T87" fmla="*/ 32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50">
                  <a:moveTo>
                    <a:pt x="0" y="288"/>
                  </a:moveTo>
                  <a:lnTo>
                    <a:pt x="0" y="262"/>
                  </a:lnTo>
                  <a:lnTo>
                    <a:pt x="0" y="236"/>
                  </a:lnTo>
                  <a:lnTo>
                    <a:pt x="1" y="213"/>
                  </a:lnTo>
                  <a:lnTo>
                    <a:pt x="1" y="195"/>
                  </a:lnTo>
                  <a:lnTo>
                    <a:pt x="1" y="179"/>
                  </a:lnTo>
                  <a:lnTo>
                    <a:pt x="1" y="144"/>
                  </a:lnTo>
                  <a:lnTo>
                    <a:pt x="1" y="131"/>
                  </a:lnTo>
                  <a:lnTo>
                    <a:pt x="1" y="112"/>
                  </a:lnTo>
                  <a:lnTo>
                    <a:pt x="2" y="92"/>
                  </a:lnTo>
                  <a:lnTo>
                    <a:pt x="2" y="69"/>
                  </a:lnTo>
                  <a:lnTo>
                    <a:pt x="2" y="48"/>
                  </a:lnTo>
                  <a:lnTo>
                    <a:pt x="4" y="29"/>
                  </a:lnTo>
                  <a:lnTo>
                    <a:pt x="4" y="14"/>
                  </a:lnTo>
                  <a:lnTo>
                    <a:pt x="4" y="9"/>
                  </a:lnTo>
                  <a:lnTo>
                    <a:pt x="5" y="12"/>
                  </a:lnTo>
                  <a:lnTo>
                    <a:pt x="5" y="26"/>
                  </a:lnTo>
                  <a:lnTo>
                    <a:pt x="6" y="50"/>
                  </a:lnTo>
                  <a:lnTo>
                    <a:pt x="6" y="85"/>
                  </a:lnTo>
                  <a:lnTo>
                    <a:pt x="8" y="128"/>
                  </a:lnTo>
                  <a:lnTo>
                    <a:pt x="8" y="173"/>
                  </a:lnTo>
                  <a:lnTo>
                    <a:pt x="8" y="220"/>
                  </a:lnTo>
                  <a:lnTo>
                    <a:pt x="9" y="263"/>
                  </a:lnTo>
                  <a:lnTo>
                    <a:pt x="9" y="299"/>
                  </a:lnTo>
                  <a:lnTo>
                    <a:pt x="10" y="326"/>
                  </a:lnTo>
                  <a:lnTo>
                    <a:pt x="10" y="343"/>
                  </a:lnTo>
                  <a:lnTo>
                    <a:pt x="12" y="350"/>
                  </a:lnTo>
                  <a:lnTo>
                    <a:pt x="12" y="348"/>
                  </a:lnTo>
                  <a:lnTo>
                    <a:pt x="12" y="340"/>
                  </a:lnTo>
                  <a:lnTo>
                    <a:pt x="13" y="328"/>
                  </a:lnTo>
                  <a:lnTo>
                    <a:pt x="13" y="314"/>
                  </a:lnTo>
                  <a:lnTo>
                    <a:pt x="13" y="283"/>
                  </a:lnTo>
                  <a:lnTo>
                    <a:pt x="14" y="271"/>
                  </a:lnTo>
                  <a:lnTo>
                    <a:pt x="14" y="251"/>
                  </a:lnTo>
                  <a:lnTo>
                    <a:pt x="14" y="241"/>
                  </a:lnTo>
                  <a:lnTo>
                    <a:pt x="14" y="209"/>
                  </a:lnTo>
                  <a:lnTo>
                    <a:pt x="16" y="187"/>
                  </a:lnTo>
                  <a:lnTo>
                    <a:pt x="16" y="160"/>
                  </a:lnTo>
                  <a:lnTo>
                    <a:pt x="16" y="131"/>
                  </a:lnTo>
                  <a:lnTo>
                    <a:pt x="16" y="99"/>
                  </a:lnTo>
                  <a:lnTo>
                    <a:pt x="16" y="68"/>
                  </a:lnTo>
                  <a:lnTo>
                    <a:pt x="17" y="41"/>
                  </a:lnTo>
                  <a:lnTo>
                    <a:pt x="17" y="20"/>
                  </a:lnTo>
                  <a:lnTo>
                    <a:pt x="18" y="6"/>
                  </a:lnTo>
                  <a:lnTo>
                    <a:pt x="18" y="5"/>
                  </a:lnTo>
                  <a:lnTo>
                    <a:pt x="20" y="16"/>
                  </a:lnTo>
                  <a:lnTo>
                    <a:pt x="20" y="37"/>
                  </a:lnTo>
                  <a:lnTo>
                    <a:pt x="21" y="69"/>
                  </a:lnTo>
                  <a:lnTo>
                    <a:pt x="21" y="109"/>
                  </a:lnTo>
                  <a:lnTo>
                    <a:pt x="22" y="152"/>
                  </a:lnTo>
                  <a:lnTo>
                    <a:pt x="22" y="196"/>
                  </a:lnTo>
                  <a:lnTo>
                    <a:pt x="22" y="236"/>
                  </a:lnTo>
                  <a:lnTo>
                    <a:pt x="24" y="271"/>
                  </a:lnTo>
                  <a:lnTo>
                    <a:pt x="24" y="299"/>
                  </a:lnTo>
                  <a:lnTo>
                    <a:pt x="25" y="319"/>
                  </a:lnTo>
                  <a:lnTo>
                    <a:pt x="25" y="331"/>
                  </a:lnTo>
                  <a:lnTo>
                    <a:pt x="25" y="336"/>
                  </a:lnTo>
                  <a:lnTo>
                    <a:pt x="26" y="336"/>
                  </a:lnTo>
                  <a:lnTo>
                    <a:pt x="26" y="335"/>
                  </a:lnTo>
                  <a:lnTo>
                    <a:pt x="26" y="330"/>
                  </a:lnTo>
                  <a:lnTo>
                    <a:pt x="26" y="315"/>
                  </a:lnTo>
                  <a:lnTo>
                    <a:pt x="28" y="310"/>
                  </a:lnTo>
                  <a:lnTo>
                    <a:pt x="28" y="290"/>
                  </a:lnTo>
                  <a:lnTo>
                    <a:pt x="28" y="274"/>
                  </a:lnTo>
                  <a:lnTo>
                    <a:pt x="28" y="252"/>
                  </a:lnTo>
                  <a:lnTo>
                    <a:pt x="29" y="225"/>
                  </a:lnTo>
                  <a:lnTo>
                    <a:pt x="29" y="193"/>
                  </a:lnTo>
                  <a:lnTo>
                    <a:pt x="30" y="157"/>
                  </a:lnTo>
                  <a:lnTo>
                    <a:pt x="30" y="120"/>
                  </a:lnTo>
                  <a:lnTo>
                    <a:pt x="30" y="83"/>
                  </a:lnTo>
                  <a:lnTo>
                    <a:pt x="30" y="49"/>
                  </a:lnTo>
                  <a:lnTo>
                    <a:pt x="32" y="22"/>
                  </a:lnTo>
                  <a:lnTo>
                    <a:pt x="32" y="6"/>
                  </a:lnTo>
                  <a:lnTo>
                    <a:pt x="33" y="0"/>
                  </a:lnTo>
                  <a:lnTo>
                    <a:pt x="33" y="6"/>
                  </a:lnTo>
                  <a:lnTo>
                    <a:pt x="34" y="25"/>
                  </a:lnTo>
                  <a:lnTo>
                    <a:pt x="34" y="53"/>
                  </a:lnTo>
                  <a:lnTo>
                    <a:pt x="36" y="89"/>
                  </a:lnTo>
                  <a:lnTo>
                    <a:pt x="36" y="128"/>
                  </a:lnTo>
                  <a:lnTo>
                    <a:pt x="37" y="167"/>
                  </a:lnTo>
                  <a:lnTo>
                    <a:pt x="37" y="204"/>
                  </a:lnTo>
                  <a:lnTo>
                    <a:pt x="37" y="236"/>
                  </a:lnTo>
                  <a:lnTo>
                    <a:pt x="38" y="263"/>
                  </a:lnTo>
                  <a:lnTo>
                    <a:pt x="38" y="284"/>
                  </a:lnTo>
                  <a:lnTo>
                    <a:pt x="38" y="299"/>
                  </a:lnTo>
                  <a:lnTo>
                    <a:pt x="38" y="310"/>
                  </a:lnTo>
                  <a:lnTo>
                    <a:pt x="40" y="316"/>
                  </a:lnTo>
                  <a:lnTo>
                    <a:pt x="40" y="323"/>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2" name="Freeform 5489"/>
            <p:cNvSpPr>
              <a:spLocks/>
            </p:cNvSpPr>
            <p:nvPr/>
          </p:nvSpPr>
          <p:spPr bwMode="auto">
            <a:xfrm>
              <a:off x="3848" y="3189"/>
              <a:ext cx="21" cy="168"/>
            </a:xfrm>
            <a:custGeom>
              <a:avLst/>
              <a:gdLst>
                <a:gd name="T0" fmla="*/ 0 w 41"/>
                <a:gd name="T1" fmla="*/ 335 h 335"/>
                <a:gd name="T2" fmla="*/ 0 w 41"/>
                <a:gd name="T3" fmla="*/ 334 h 335"/>
                <a:gd name="T4" fmla="*/ 1 w 41"/>
                <a:gd name="T5" fmla="*/ 321 h 335"/>
                <a:gd name="T6" fmla="*/ 3 w 41"/>
                <a:gd name="T7" fmla="*/ 285 h 335"/>
                <a:gd name="T8" fmla="*/ 4 w 41"/>
                <a:gd name="T9" fmla="*/ 223 h 335"/>
                <a:gd name="T10" fmla="*/ 4 w 41"/>
                <a:gd name="T11" fmla="*/ 143 h 335"/>
                <a:gd name="T12" fmla="*/ 5 w 41"/>
                <a:gd name="T13" fmla="*/ 65 h 335"/>
                <a:gd name="T14" fmla="*/ 7 w 41"/>
                <a:gd name="T15" fmla="*/ 16 h 335"/>
                <a:gd name="T16" fmla="*/ 8 w 41"/>
                <a:gd name="T17" fmla="*/ 11 h 335"/>
                <a:gd name="T18" fmla="*/ 9 w 41"/>
                <a:gd name="T19" fmla="*/ 47 h 335"/>
                <a:gd name="T20" fmla="*/ 11 w 41"/>
                <a:gd name="T21" fmla="*/ 108 h 335"/>
                <a:gd name="T22" fmla="*/ 12 w 41"/>
                <a:gd name="T23" fmla="*/ 172 h 335"/>
                <a:gd name="T24" fmla="*/ 12 w 41"/>
                <a:gd name="T25" fmla="*/ 223 h 335"/>
                <a:gd name="T26" fmla="*/ 12 w 41"/>
                <a:gd name="T27" fmla="*/ 258 h 335"/>
                <a:gd name="T28" fmla="*/ 13 w 41"/>
                <a:gd name="T29" fmla="*/ 285 h 335"/>
                <a:gd name="T30" fmla="*/ 13 w 41"/>
                <a:gd name="T31" fmla="*/ 306 h 335"/>
                <a:gd name="T32" fmla="*/ 15 w 41"/>
                <a:gd name="T33" fmla="*/ 321 h 335"/>
                <a:gd name="T34" fmla="*/ 15 w 41"/>
                <a:gd name="T35" fmla="*/ 321 h 335"/>
                <a:gd name="T36" fmla="*/ 16 w 41"/>
                <a:gd name="T37" fmla="*/ 293 h 335"/>
                <a:gd name="T38" fmla="*/ 17 w 41"/>
                <a:gd name="T39" fmla="*/ 232 h 335"/>
                <a:gd name="T40" fmla="*/ 19 w 41"/>
                <a:gd name="T41" fmla="*/ 150 h 335"/>
                <a:gd name="T42" fmla="*/ 20 w 41"/>
                <a:gd name="T43" fmla="*/ 69 h 335"/>
                <a:gd name="T44" fmla="*/ 21 w 41"/>
                <a:gd name="T45" fmla="*/ 16 h 335"/>
                <a:gd name="T46" fmla="*/ 21 w 41"/>
                <a:gd name="T47" fmla="*/ 4 h 335"/>
                <a:gd name="T48" fmla="*/ 23 w 41"/>
                <a:gd name="T49" fmla="*/ 28 h 335"/>
                <a:gd name="T50" fmla="*/ 24 w 41"/>
                <a:gd name="T51" fmla="*/ 73 h 335"/>
                <a:gd name="T52" fmla="*/ 25 w 41"/>
                <a:gd name="T53" fmla="*/ 120 h 335"/>
                <a:gd name="T54" fmla="*/ 25 w 41"/>
                <a:gd name="T55" fmla="*/ 158 h 335"/>
                <a:gd name="T56" fmla="*/ 27 w 41"/>
                <a:gd name="T57" fmla="*/ 186 h 335"/>
                <a:gd name="T58" fmla="*/ 27 w 41"/>
                <a:gd name="T59" fmla="*/ 230 h 335"/>
                <a:gd name="T60" fmla="*/ 27 w 41"/>
                <a:gd name="T61" fmla="*/ 266 h 335"/>
                <a:gd name="T62" fmla="*/ 28 w 41"/>
                <a:gd name="T63" fmla="*/ 298 h 335"/>
                <a:gd name="T64" fmla="*/ 29 w 41"/>
                <a:gd name="T65" fmla="*/ 313 h 335"/>
                <a:gd name="T66" fmla="*/ 31 w 41"/>
                <a:gd name="T67" fmla="*/ 293 h 335"/>
                <a:gd name="T68" fmla="*/ 32 w 41"/>
                <a:gd name="T69" fmla="*/ 235 h 335"/>
                <a:gd name="T70" fmla="*/ 33 w 41"/>
                <a:gd name="T71" fmla="*/ 155 h 335"/>
                <a:gd name="T72" fmla="*/ 35 w 41"/>
                <a:gd name="T73" fmla="*/ 75 h 335"/>
                <a:gd name="T74" fmla="*/ 35 w 41"/>
                <a:gd name="T75" fmla="*/ 20 h 335"/>
                <a:gd name="T76" fmla="*/ 36 w 41"/>
                <a:gd name="T77" fmla="*/ 0 h 335"/>
                <a:gd name="T78" fmla="*/ 37 w 41"/>
                <a:gd name="T79" fmla="*/ 9 h 335"/>
                <a:gd name="T80" fmla="*/ 37 w 41"/>
                <a:gd name="T81" fmla="*/ 35 h 335"/>
                <a:gd name="T82" fmla="*/ 39 w 41"/>
                <a:gd name="T83" fmla="*/ 73 h 335"/>
                <a:gd name="T84" fmla="*/ 39 w 41"/>
                <a:gd name="T85" fmla="*/ 112 h 335"/>
                <a:gd name="T86" fmla="*/ 40 w 41"/>
                <a:gd name="T87" fmla="*/ 150 h 335"/>
                <a:gd name="T88" fmla="*/ 40 w 41"/>
                <a:gd name="T89" fmla="*/ 198 h 335"/>
                <a:gd name="T90" fmla="*/ 41 w 41"/>
                <a:gd name="T91" fmla="*/ 25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 h="335">
                  <a:moveTo>
                    <a:pt x="0" y="334"/>
                  </a:moveTo>
                  <a:lnTo>
                    <a:pt x="0" y="335"/>
                  </a:lnTo>
                  <a:lnTo>
                    <a:pt x="0" y="335"/>
                  </a:lnTo>
                  <a:lnTo>
                    <a:pt x="0" y="334"/>
                  </a:lnTo>
                  <a:lnTo>
                    <a:pt x="1" y="329"/>
                  </a:lnTo>
                  <a:lnTo>
                    <a:pt x="1" y="321"/>
                  </a:lnTo>
                  <a:lnTo>
                    <a:pt x="1" y="306"/>
                  </a:lnTo>
                  <a:lnTo>
                    <a:pt x="3" y="285"/>
                  </a:lnTo>
                  <a:lnTo>
                    <a:pt x="3" y="258"/>
                  </a:lnTo>
                  <a:lnTo>
                    <a:pt x="4" y="223"/>
                  </a:lnTo>
                  <a:lnTo>
                    <a:pt x="4" y="184"/>
                  </a:lnTo>
                  <a:lnTo>
                    <a:pt x="4" y="143"/>
                  </a:lnTo>
                  <a:lnTo>
                    <a:pt x="5" y="103"/>
                  </a:lnTo>
                  <a:lnTo>
                    <a:pt x="5" y="65"/>
                  </a:lnTo>
                  <a:lnTo>
                    <a:pt x="5" y="36"/>
                  </a:lnTo>
                  <a:lnTo>
                    <a:pt x="7" y="16"/>
                  </a:lnTo>
                  <a:lnTo>
                    <a:pt x="7" y="8"/>
                  </a:lnTo>
                  <a:lnTo>
                    <a:pt x="8" y="11"/>
                  </a:lnTo>
                  <a:lnTo>
                    <a:pt x="8" y="24"/>
                  </a:lnTo>
                  <a:lnTo>
                    <a:pt x="9" y="47"/>
                  </a:lnTo>
                  <a:lnTo>
                    <a:pt x="9" y="76"/>
                  </a:lnTo>
                  <a:lnTo>
                    <a:pt x="11" y="108"/>
                  </a:lnTo>
                  <a:lnTo>
                    <a:pt x="11" y="142"/>
                  </a:lnTo>
                  <a:lnTo>
                    <a:pt x="12" y="172"/>
                  </a:lnTo>
                  <a:lnTo>
                    <a:pt x="12" y="200"/>
                  </a:lnTo>
                  <a:lnTo>
                    <a:pt x="12" y="223"/>
                  </a:lnTo>
                  <a:lnTo>
                    <a:pt x="12" y="243"/>
                  </a:lnTo>
                  <a:lnTo>
                    <a:pt x="12" y="258"/>
                  </a:lnTo>
                  <a:lnTo>
                    <a:pt x="12" y="281"/>
                  </a:lnTo>
                  <a:lnTo>
                    <a:pt x="13" y="285"/>
                  </a:lnTo>
                  <a:lnTo>
                    <a:pt x="13" y="298"/>
                  </a:lnTo>
                  <a:lnTo>
                    <a:pt x="13" y="306"/>
                  </a:lnTo>
                  <a:lnTo>
                    <a:pt x="13" y="315"/>
                  </a:lnTo>
                  <a:lnTo>
                    <a:pt x="15" y="321"/>
                  </a:lnTo>
                  <a:lnTo>
                    <a:pt x="15" y="325"/>
                  </a:lnTo>
                  <a:lnTo>
                    <a:pt x="15" y="321"/>
                  </a:lnTo>
                  <a:lnTo>
                    <a:pt x="16" y="311"/>
                  </a:lnTo>
                  <a:lnTo>
                    <a:pt x="16" y="293"/>
                  </a:lnTo>
                  <a:lnTo>
                    <a:pt x="17" y="267"/>
                  </a:lnTo>
                  <a:lnTo>
                    <a:pt x="17" y="232"/>
                  </a:lnTo>
                  <a:lnTo>
                    <a:pt x="17" y="192"/>
                  </a:lnTo>
                  <a:lnTo>
                    <a:pt x="19" y="150"/>
                  </a:lnTo>
                  <a:lnTo>
                    <a:pt x="19" y="108"/>
                  </a:lnTo>
                  <a:lnTo>
                    <a:pt x="20" y="69"/>
                  </a:lnTo>
                  <a:lnTo>
                    <a:pt x="20" y="39"/>
                  </a:lnTo>
                  <a:lnTo>
                    <a:pt x="21" y="16"/>
                  </a:lnTo>
                  <a:lnTo>
                    <a:pt x="21" y="5"/>
                  </a:lnTo>
                  <a:lnTo>
                    <a:pt x="21" y="4"/>
                  </a:lnTo>
                  <a:lnTo>
                    <a:pt x="23" y="12"/>
                  </a:lnTo>
                  <a:lnTo>
                    <a:pt x="23" y="28"/>
                  </a:lnTo>
                  <a:lnTo>
                    <a:pt x="24" y="49"/>
                  </a:lnTo>
                  <a:lnTo>
                    <a:pt x="24" y="73"/>
                  </a:lnTo>
                  <a:lnTo>
                    <a:pt x="24" y="98"/>
                  </a:lnTo>
                  <a:lnTo>
                    <a:pt x="25" y="120"/>
                  </a:lnTo>
                  <a:lnTo>
                    <a:pt x="25" y="140"/>
                  </a:lnTo>
                  <a:lnTo>
                    <a:pt x="25" y="158"/>
                  </a:lnTo>
                  <a:lnTo>
                    <a:pt x="25" y="179"/>
                  </a:lnTo>
                  <a:lnTo>
                    <a:pt x="27" y="186"/>
                  </a:lnTo>
                  <a:lnTo>
                    <a:pt x="27" y="214"/>
                  </a:lnTo>
                  <a:lnTo>
                    <a:pt x="27" y="230"/>
                  </a:lnTo>
                  <a:lnTo>
                    <a:pt x="27" y="246"/>
                  </a:lnTo>
                  <a:lnTo>
                    <a:pt x="27" y="266"/>
                  </a:lnTo>
                  <a:lnTo>
                    <a:pt x="27" y="283"/>
                  </a:lnTo>
                  <a:lnTo>
                    <a:pt x="28" y="298"/>
                  </a:lnTo>
                  <a:lnTo>
                    <a:pt x="28" y="309"/>
                  </a:lnTo>
                  <a:lnTo>
                    <a:pt x="29" y="313"/>
                  </a:lnTo>
                  <a:lnTo>
                    <a:pt x="29" y="307"/>
                  </a:lnTo>
                  <a:lnTo>
                    <a:pt x="31" y="293"/>
                  </a:lnTo>
                  <a:lnTo>
                    <a:pt x="31" y="269"/>
                  </a:lnTo>
                  <a:lnTo>
                    <a:pt x="32" y="235"/>
                  </a:lnTo>
                  <a:lnTo>
                    <a:pt x="32" y="196"/>
                  </a:lnTo>
                  <a:lnTo>
                    <a:pt x="33" y="155"/>
                  </a:lnTo>
                  <a:lnTo>
                    <a:pt x="33" y="112"/>
                  </a:lnTo>
                  <a:lnTo>
                    <a:pt x="35" y="75"/>
                  </a:lnTo>
                  <a:lnTo>
                    <a:pt x="35" y="43"/>
                  </a:lnTo>
                  <a:lnTo>
                    <a:pt x="35" y="20"/>
                  </a:lnTo>
                  <a:lnTo>
                    <a:pt x="35" y="5"/>
                  </a:lnTo>
                  <a:lnTo>
                    <a:pt x="36" y="0"/>
                  </a:lnTo>
                  <a:lnTo>
                    <a:pt x="36" y="3"/>
                  </a:lnTo>
                  <a:lnTo>
                    <a:pt x="37" y="9"/>
                  </a:lnTo>
                  <a:lnTo>
                    <a:pt x="37" y="21"/>
                  </a:lnTo>
                  <a:lnTo>
                    <a:pt x="37" y="35"/>
                  </a:lnTo>
                  <a:lnTo>
                    <a:pt x="39" y="49"/>
                  </a:lnTo>
                  <a:lnTo>
                    <a:pt x="39" y="73"/>
                  </a:lnTo>
                  <a:lnTo>
                    <a:pt x="39" y="81"/>
                  </a:lnTo>
                  <a:lnTo>
                    <a:pt x="39" y="112"/>
                  </a:lnTo>
                  <a:lnTo>
                    <a:pt x="40" y="128"/>
                  </a:lnTo>
                  <a:lnTo>
                    <a:pt x="40" y="150"/>
                  </a:lnTo>
                  <a:lnTo>
                    <a:pt x="40" y="172"/>
                  </a:lnTo>
                  <a:lnTo>
                    <a:pt x="40" y="198"/>
                  </a:lnTo>
                  <a:lnTo>
                    <a:pt x="41" y="224"/>
                  </a:lnTo>
                  <a:lnTo>
                    <a:pt x="41" y="251"/>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3" name="Freeform 5490"/>
            <p:cNvSpPr>
              <a:spLocks/>
            </p:cNvSpPr>
            <p:nvPr/>
          </p:nvSpPr>
          <p:spPr bwMode="auto">
            <a:xfrm>
              <a:off x="3869" y="3184"/>
              <a:ext cx="22" cy="155"/>
            </a:xfrm>
            <a:custGeom>
              <a:avLst/>
              <a:gdLst>
                <a:gd name="T0" fmla="*/ 0 w 44"/>
                <a:gd name="T1" fmla="*/ 285 h 312"/>
                <a:gd name="T2" fmla="*/ 2 w 44"/>
                <a:gd name="T3" fmla="*/ 312 h 312"/>
                <a:gd name="T4" fmla="*/ 3 w 44"/>
                <a:gd name="T5" fmla="*/ 300 h 312"/>
                <a:gd name="T6" fmla="*/ 4 w 44"/>
                <a:gd name="T7" fmla="*/ 247 h 312"/>
                <a:gd name="T8" fmla="*/ 6 w 44"/>
                <a:gd name="T9" fmla="*/ 170 h 312"/>
                <a:gd name="T10" fmla="*/ 7 w 44"/>
                <a:gd name="T11" fmla="*/ 94 h 312"/>
                <a:gd name="T12" fmla="*/ 8 w 44"/>
                <a:gd name="T13" fmla="*/ 39 h 312"/>
                <a:gd name="T14" fmla="*/ 8 w 44"/>
                <a:gd name="T15" fmla="*/ 12 h 312"/>
                <a:gd name="T16" fmla="*/ 10 w 44"/>
                <a:gd name="T17" fmla="*/ 11 h 312"/>
                <a:gd name="T18" fmla="*/ 11 w 44"/>
                <a:gd name="T19" fmla="*/ 23 h 312"/>
                <a:gd name="T20" fmla="*/ 11 w 44"/>
                <a:gd name="T21" fmla="*/ 52 h 312"/>
                <a:gd name="T22" fmla="*/ 12 w 44"/>
                <a:gd name="T23" fmla="*/ 86 h 312"/>
                <a:gd name="T24" fmla="*/ 12 w 44"/>
                <a:gd name="T25" fmla="*/ 139 h 312"/>
                <a:gd name="T26" fmla="*/ 14 w 44"/>
                <a:gd name="T27" fmla="*/ 203 h 312"/>
                <a:gd name="T28" fmla="*/ 15 w 44"/>
                <a:gd name="T29" fmla="*/ 263 h 312"/>
                <a:gd name="T30" fmla="*/ 16 w 44"/>
                <a:gd name="T31" fmla="*/ 298 h 312"/>
                <a:gd name="T32" fmla="*/ 18 w 44"/>
                <a:gd name="T33" fmla="*/ 293 h 312"/>
                <a:gd name="T34" fmla="*/ 19 w 44"/>
                <a:gd name="T35" fmla="*/ 247 h 312"/>
                <a:gd name="T36" fmla="*/ 20 w 44"/>
                <a:gd name="T37" fmla="*/ 178 h 312"/>
                <a:gd name="T38" fmla="*/ 22 w 44"/>
                <a:gd name="T39" fmla="*/ 109 h 312"/>
                <a:gd name="T40" fmla="*/ 22 w 44"/>
                <a:gd name="T41" fmla="*/ 56 h 312"/>
                <a:gd name="T42" fmla="*/ 23 w 44"/>
                <a:gd name="T43" fmla="*/ 26 h 312"/>
                <a:gd name="T44" fmla="*/ 23 w 44"/>
                <a:gd name="T45" fmla="*/ 11 h 312"/>
                <a:gd name="T46" fmla="*/ 23 w 44"/>
                <a:gd name="T47" fmla="*/ 4 h 312"/>
                <a:gd name="T48" fmla="*/ 24 w 44"/>
                <a:gd name="T49" fmla="*/ 11 h 312"/>
                <a:gd name="T50" fmla="*/ 26 w 44"/>
                <a:gd name="T51" fmla="*/ 32 h 312"/>
                <a:gd name="T52" fmla="*/ 26 w 44"/>
                <a:gd name="T53" fmla="*/ 76 h 312"/>
                <a:gd name="T54" fmla="*/ 27 w 44"/>
                <a:gd name="T55" fmla="*/ 142 h 312"/>
                <a:gd name="T56" fmla="*/ 28 w 44"/>
                <a:gd name="T57" fmla="*/ 213 h 312"/>
                <a:gd name="T58" fmla="*/ 30 w 44"/>
                <a:gd name="T59" fmla="*/ 270 h 312"/>
                <a:gd name="T60" fmla="*/ 31 w 44"/>
                <a:gd name="T61" fmla="*/ 292 h 312"/>
                <a:gd name="T62" fmla="*/ 32 w 44"/>
                <a:gd name="T63" fmla="*/ 271 h 312"/>
                <a:gd name="T64" fmla="*/ 34 w 44"/>
                <a:gd name="T65" fmla="*/ 222 h 312"/>
                <a:gd name="T66" fmla="*/ 34 w 44"/>
                <a:gd name="T67" fmla="*/ 162 h 312"/>
                <a:gd name="T68" fmla="*/ 35 w 44"/>
                <a:gd name="T69" fmla="*/ 109 h 312"/>
                <a:gd name="T70" fmla="*/ 36 w 44"/>
                <a:gd name="T71" fmla="*/ 71 h 312"/>
                <a:gd name="T72" fmla="*/ 36 w 44"/>
                <a:gd name="T73" fmla="*/ 48 h 312"/>
                <a:gd name="T74" fmla="*/ 38 w 44"/>
                <a:gd name="T75" fmla="*/ 22 h 312"/>
                <a:gd name="T76" fmla="*/ 38 w 44"/>
                <a:gd name="T77" fmla="*/ 7 h 312"/>
                <a:gd name="T78" fmla="*/ 38 w 44"/>
                <a:gd name="T79" fmla="*/ 0 h 312"/>
                <a:gd name="T80" fmla="*/ 39 w 44"/>
                <a:gd name="T81" fmla="*/ 14 h 312"/>
                <a:gd name="T82" fmla="*/ 40 w 44"/>
                <a:gd name="T83" fmla="*/ 55 h 312"/>
                <a:gd name="T84" fmla="*/ 42 w 44"/>
                <a:gd name="T85" fmla="*/ 121 h 312"/>
                <a:gd name="T86" fmla="*/ 43 w 44"/>
                <a:gd name="T87" fmla="*/ 195 h 312"/>
                <a:gd name="T88" fmla="*/ 44 w 44"/>
                <a:gd name="T89" fmla="*/ 254 h 312"/>
                <a:gd name="T90" fmla="*/ 44 w 44"/>
                <a:gd name="T91" fmla="*/ 28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312">
                  <a:moveTo>
                    <a:pt x="0" y="262"/>
                  </a:moveTo>
                  <a:lnTo>
                    <a:pt x="0" y="285"/>
                  </a:lnTo>
                  <a:lnTo>
                    <a:pt x="2" y="302"/>
                  </a:lnTo>
                  <a:lnTo>
                    <a:pt x="2" y="312"/>
                  </a:lnTo>
                  <a:lnTo>
                    <a:pt x="3" y="310"/>
                  </a:lnTo>
                  <a:lnTo>
                    <a:pt x="3" y="300"/>
                  </a:lnTo>
                  <a:lnTo>
                    <a:pt x="4" y="277"/>
                  </a:lnTo>
                  <a:lnTo>
                    <a:pt x="4" y="247"/>
                  </a:lnTo>
                  <a:lnTo>
                    <a:pt x="6" y="210"/>
                  </a:lnTo>
                  <a:lnTo>
                    <a:pt x="6" y="170"/>
                  </a:lnTo>
                  <a:lnTo>
                    <a:pt x="7" y="131"/>
                  </a:lnTo>
                  <a:lnTo>
                    <a:pt x="7" y="94"/>
                  </a:lnTo>
                  <a:lnTo>
                    <a:pt x="8" y="63"/>
                  </a:lnTo>
                  <a:lnTo>
                    <a:pt x="8" y="39"/>
                  </a:lnTo>
                  <a:lnTo>
                    <a:pt x="8" y="22"/>
                  </a:lnTo>
                  <a:lnTo>
                    <a:pt x="8" y="12"/>
                  </a:lnTo>
                  <a:lnTo>
                    <a:pt x="10" y="7"/>
                  </a:lnTo>
                  <a:lnTo>
                    <a:pt x="10" y="11"/>
                  </a:lnTo>
                  <a:lnTo>
                    <a:pt x="10" y="19"/>
                  </a:lnTo>
                  <a:lnTo>
                    <a:pt x="11" y="23"/>
                  </a:lnTo>
                  <a:lnTo>
                    <a:pt x="11" y="42"/>
                  </a:lnTo>
                  <a:lnTo>
                    <a:pt x="11" y="52"/>
                  </a:lnTo>
                  <a:lnTo>
                    <a:pt x="11" y="67"/>
                  </a:lnTo>
                  <a:lnTo>
                    <a:pt x="12" y="86"/>
                  </a:lnTo>
                  <a:lnTo>
                    <a:pt x="12" y="111"/>
                  </a:lnTo>
                  <a:lnTo>
                    <a:pt x="12" y="139"/>
                  </a:lnTo>
                  <a:lnTo>
                    <a:pt x="14" y="170"/>
                  </a:lnTo>
                  <a:lnTo>
                    <a:pt x="14" y="203"/>
                  </a:lnTo>
                  <a:lnTo>
                    <a:pt x="15" y="235"/>
                  </a:lnTo>
                  <a:lnTo>
                    <a:pt x="15" y="263"/>
                  </a:lnTo>
                  <a:lnTo>
                    <a:pt x="15" y="285"/>
                  </a:lnTo>
                  <a:lnTo>
                    <a:pt x="16" y="298"/>
                  </a:lnTo>
                  <a:lnTo>
                    <a:pt x="16" y="301"/>
                  </a:lnTo>
                  <a:lnTo>
                    <a:pt x="18" y="293"/>
                  </a:lnTo>
                  <a:lnTo>
                    <a:pt x="18" y="274"/>
                  </a:lnTo>
                  <a:lnTo>
                    <a:pt x="19" y="247"/>
                  </a:lnTo>
                  <a:lnTo>
                    <a:pt x="19" y="214"/>
                  </a:lnTo>
                  <a:lnTo>
                    <a:pt x="20" y="178"/>
                  </a:lnTo>
                  <a:lnTo>
                    <a:pt x="20" y="143"/>
                  </a:lnTo>
                  <a:lnTo>
                    <a:pt x="22" y="109"/>
                  </a:lnTo>
                  <a:lnTo>
                    <a:pt x="22" y="80"/>
                  </a:lnTo>
                  <a:lnTo>
                    <a:pt x="22" y="56"/>
                  </a:lnTo>
                  <a:lnTo>
                    <a:pt x="23" y="38"/>
                  </a:lnTo>
                  <a:lnTo>
                    <a:pt x="23" y="26"/>
                  </a:lnTo>
                  <a:lnTo>
                    <a:pt x="23" y="16"/>
                  </a:lnTo>
                  <a:lnTo>
                    <a:pt x="23" y="11"/>
                  </a:lnTo>
                  <a:lnTo>
                    <a:pt x="23" y="7"/>
                  </a:lnTo>
                  <a:lnTo>
                    <a:pt x="23" y="4"/>
                  </a:lnTo>
                  <a:lnTo>
                    <a:pt x="24" y="4"/>
                  </a:lnTo>
                  <a:lnTo>
                    <a:pt x="24" y="11"/>
                  </a:lnTo>
                  <a:lnTo>
                    <a:pt x="24" y="19"/>
                  </a:lnTo>
                  <a:lnTo>
                    <a:pt x="26" y="32"/>
                  </a:lnTo>
                  <a:lnTo>
                    <a:pt x="26" y="52"/>
                  </a:lnTo>
                  <a:lnTo>
                    <a:pt x="26" y="76"/>
                  </a:lnTo>
                  <a:lnTo>
                    <a:pt x="27" y="107"/>
                  </a:lnTo>
                  <a:lnTo>
                    <a:pt x="27" y="142"/>
                  </a:lnTo>
                  <a:lnTo>
                    <a:pt x="28" y="178"/>
                  </a:lnTo>
                  <a:lnTo>
                    <a:pt x="28" y="213"/>
                  </a:lnTo>
                  <a:lnTo>
                    <a:pt x="30" y="245"/>
                  </a:lnTo>
                  <a:lnTo>
                    <a:pt x="30" y="270"/>
                  </a:lnTo>
                  <a:lnTo>
                    <a:pt x="30" y="285"/>
                  </a:lnTo>
                  <a:lnTo>
                    <a:pt x="31" y="292"/>
                  </a:lnTo>
                  <a:lnTo>
                    <a:pt x="31" y="286"/>
                  </a:lnTo>
                  <a:lnTo>
                    <a:pt x="32" y="271"/>
                  </a:lnTo>
                  <a:lnTo>
                    <a:pt x="32" y="249"/>
                  </a:lnTo>
                  <a:lnTo>
                    <a:pt x="34" y="222"/>
                  </a:lnTo>
                  <a:lnTo>
                    <a:pt x="34" y="193"/>
                  </a:lnTo>
                  <a:lnTo>
                    <a:pt x="34" y="162"/>
                  </a:lnTo>
                  <a:lnTo>
                    <a:pt x="35" y="134"/>
                  </a:lnTo>
                  <a:lnTo>
                    <a:pt x="35" y="109"/>
                  </a:lnTo>
                  <a:lnTo>
                    <a:pt x="35" y="87"/>
                  </a:lnTo>
                  <a:lnTo>
                    <a:pt x="36" y="71"/>
                  </a:lnTo>
                  <a:lnTo>
                    <a:pt x="36" y="58"/>
                  </a:lnTo>
                  <a:lnTo>
                    <a:pt x="36" y="48"/>
                  </a:lnTo>
                  <a:lnTo>
                    <a:pt x="36" y="28"/>
                  </a:lnTo>
                  <a:lnTo>
                    <a:pt x="38" y="22"/>
                  </a:lnTo>
                  <a:lnTo>
                    <a:pt x="38" y="15"/>
                  </a:lnTo>
                  <a:lnTo>
                    <a:pt x="38" y="7"/>
                  </a:lnTo>
                  <a:lnTo>
                    <a:pt x="38" y="3"/>
                  </a:lnTo>
                  <a:lnTo>
                    <a:pt x="38" y="0"/>
                  </a:lnTo>
                  <a:lnTo>
                    <a:pt x="39" y="4"/>
                  </a:lnTo>
                  <a:lnTo>
                    <a:pt x="39" y="14"/>
                  </a:lnTo>
                  <a:lnTo>
                    <a:pt x="39" y="31"/>
                  </a:lnTo>
                  <a:lnTo>
                    <a:pt x="40" y="55"/>
                  </a:lnTo>
                  <a:lnTo>
                    <a:pt x="40" y="86"/>
                  </a:lnTo>
                  <a:lnTo>
                    <a:pt x="42" y="121"/>
                  </a:lnTo>
                  <a:lnTo>
                    <a:pt x="42" y="158"/>
                  </a:lnTo>
                  <a:lnTo>
                    <a:pt x="43" y="195"/>
                  </a:lnTo>
                  <a:lnTo>
                    <a:pt x="43" y="227"/>
                  </a:lnTo>
                  <a:lnTo>
                    <a:pt x="44" y="254"/>
                  </a:lnTo>
                  <a:lnTo>
                    <a:pt x="44" y="271"/>
                  </a:lnTo>
                  <a:lnTo>
                    <a:pt x="44" y="281"/>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4" name="Freeform 5491"/>
            <p:cNvSpPr>
              <a:spLocks/>
            </p:cNvSpPr>
            <p:nvPr/>
          </p:nvSpPr>
          <p:spPr bwMode="auto">
            <a:xfrm>
              <a:off x="3891" y="3180"/>
              <a:ext cx="21" cy="144"/>
            </a:xfrm>
            <a:custGeom>
              <a:avLst/>
              <a:gdLst>
                <a:gd name="T0" fmla="*/ 2 w 43"/>
                <a:gd name="T1" fmla="*/ 286 h 287"/>
                <a:gd name="T2" fmla="*/ 3 w 43"/>
                <a:gd name="T3" fmla="*/ 260 h 287"/>
                <a:gd name="T4" fmla="*/ 3 w 43"/>
                <a:gd name="T5" fmla="*/ 217 h 287"/>
                <a:gd name="T6" fmla="*/ 4 w 43"/>
                <a:gd name="T7" fmla="*/ 175 h 287"/>
                <a:gd name="T8" fmla="*/ 6 w 43"/>
                <a:gd name="T9" fmla="*/ 129 h 287"/>
                <a:gd name="T10" fmla="*/ 6 w 43"/>
                <a:gd name="T11" fmla="*/ 90 h 287"/>
                <a:gd name="T12" fmla="*/ 7 w 43"/>
                <a:gd name="T13" fmla="*/ 61 h 287"/>
                <a:gd name="T14" fmla="*/ 7 w 43"/>
                <a:gd name="T15" fmla="*/ 28 h 287"/>
                <a:gd name="T16" fmla="*/ 8 w 43"/>
                <a:gd name="T17" fmla="*/ 6 h 287"/>
                <a:gd name="T18" fmla="*/ 8 w 43"/>
                <a:gd name="T19" fmla="*/ 9 h 287"/>
                <a:gd name="T20" fmla="*/ 10 w 43"/>
                <a:gd name="T21" fmla="*/ 45 h 287"/>
                <a:gd name="T22" fmla="*/ 11 w 43"/>
                <a:gd name="T23" fmla="*/ 109 h 287"/>
                <a:gd name="T24" fmla="*/ 12 w 43"/>
                <a:gd name="T25" fmla="*/ 184 h 287"/>
                <a:gd name="T26" fmla="*/ 14 w 43"/>
                <a:gd name="T27" fmla="*/ 244 h 287"/>
                <a:gd name="T28" fmla="*/ 15 w 43"/>
                <a:gd name="T29" fmla="*/ 275 h 287"/>
                <a:gd name="T30" fmla="*/ 16 w 43"/>
                <a:gd name="T31" fmla="*/ 275 h 287"/>
                <a:gd name="T32" fmla="*/ 16 w 43"/>
                <a:gd name="T33" fmla="*/ 253 h 287"/>
                <a:gd name="T34" fmla="*/ 18 w 43"/>
                <a:gd name="T35" fmla="*/ 228 h 287"/>
                <a:gd name="T36" fmla="*/ 18 w 43"/>
                <a:gd name="T37" fmla="*/ 188 h 287"/>
                <a:gd name="T38" fmla="*/ 19 w 43"/>
                <a:gd name="T39" fmla="*/ 155 h 287"/>
                <a:gd name="T40" fmla="*/ 19 w 43"/>
                <a:gd name="T41" fmla="*/ 115 h 287"/>
                <a:gd name="T42" fmla="*/ 20 w 43"/>
                <a:gd name="T43" fmla="*/ 68 h 287"/>
                <a:gd name="T44" fmla="*/ 22 w 43"/>
                <a:gd name="T45" fmla="*/ 24 h 287"/>
                <a:gd name="T46" fmla="*/ 23 w 43"/>
                <a:gd name="T47" fmla="*/ 2 h 287"/>
                <a:gd name="T48" fmla="*/ 23 w 43"/>
                <a:gd name="T49" fmla="*/ 14 h 287"/>
                <a:gd name="T50" fmla="*/ 24 w 43"/>
                <a:gd name="T51" fmla="*/ 62 h 287"/>
                <a:gd name="T52" fmla="*/ 26 w 43"/>
                <a:gd name="T53" fmla="*/ 131 h 287"/>
                <a:gd name="T54" fmla="*/ 27 w 43"/>
                <a:gd name="T55" fmla="*/ 196 h 287"/>
                <a:gd name="T56" fmla="*/ 28 w 43"/>
                <a:gd name="T57" fmla="*/ 244 h 287"/>
                <a:gd name="T58" fmla="*/ 30 w 43"/>
                <a:gd name="T59" fmla="*/ 265 h 287"/>
                <a:gd name="T60" fmla="*/ 30 w 43"/>
                <a:gd name="T61" fmla="*/ 268 h 287"/>
                <a:gd name="T62" fmla="*/ 31 w 43"/>
                <a:gd name="T63" fmla="*/ 260 h 287"/>
                <a:gd name="T64" fmla="*/ 31 w 43"/>
                <a:gd name="T65" fmla="*/ 240 h 287"/>
                <a:gd name="T66" fmla="*/ 32 w 43"/>
                <a:gd name="T67" fmla="*/ 209 h 287"/>
                <a:gd name="T68" fmla="*/ 32 w 43"/>
                <a:gd name="T69" fmla="*/ 169 h 287"/>
                <a:gd name="T70" fmla="*/ 34 w 43"/>
                <a:gd name="T71" fmla="*/ 115 h 287"/>
                <a:gd name="T72" fmla="*/ 35 w 43"/>
                <a:gd name="T73" fmla="*/ 56 h 287"/>
                <a:gd name="T74" fmla="*/ 36 w 43"/>
                <a:gd name="T75" fmla="*/ 12 h 287"/>
                <a:gd name="T76" fmla="*/ 38 w 43"/>
                <a:gd name="T77" fmla="*/ 0 h 287"/>
                <a:gd name="T78" fmla="*/ 38 w 43"/>
                <a:gd name="T79" fmla="*/ 25 h 287"/>
                <a:gd name="T80" fmla="*/ 39 w 43"/>
                <a:gd name="T81" fmla="*/ 78 h 287"/>
                <a:gd name="T82" fmla="*/ 40 w 43"/>
                <a:gd name="T83" fmla="*/ 143 h 287"/>
                <a:gd name="T84" fmla="*/ 42 w 43"/>
                <a:gd name="T85" fmla="*/ 196 h 287"/>
                <a:gd name="T86" fmla="*/ 43 w 43"/>
                <a:gd name="T87" fmla="*/ 232 h 287"/>
                <a:gd name="T88" fmla="*/ 43 w 43"/>
                <a:gd name="T89" fmla="*/ 25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287">
                  <a:moveTo>
                    <a:pt x="0" y="287"/>
                  </a:moveTo>
                  <a:lnTo>
                    <a:pt x="2" y="286"/>
                  </a:lnTo>
                  <a:lnTo>
                    <a:pt x="2" y="276"/>
                  </a:lnTo>
                  <a:lnTo>
                    <a:pt x="3" y="260"/>
                  </a:lnTo>
                  <a:lnTo>
                    <a:pt x="3" y="240"/>
                  </a:lnTo>
                  <a:lnTo>
                    <a:pt x="3" y="217"/>
                  </a:lnTo>
                  <a:lnTo>
                    <a:pt x="4" y="196"/>
                  </a:lnTo>
                  <a:lnTo>
                    <a:pt x="4" y="175"/>
                  </a:lnTo>
                  <a:lnTo>
                    <a:pt x="4" y="140"/>
                  </a:lnTo>
                  <a:lnTo>
                    <a:pt x="6" y="129"/>
                  </a:lnTo>
                  <a:lnTo>
                    <a:pt x="6" y="101"/>
                  </a:lnTo>
                  <a:lnTo>
                    <a:pt x="6" y="90"/>
                  </a:lnTo>
                  <a:lnTo>
                    <a:pt x="6" y="76"/>
                  </a:lnTo>
                  <a:lnTo>
                    <a:pt x="7" y="61"/>
                  </a:lnTo>
                  <a:lnTo>
                    <a:pt x="7" y="44"/>
                  </a:lnTo>
                  <a:lnTo>
                    <a:pt x="7" y="28"/>
                  </a:lnTo>
                  <a:lnTo>
                    <a:pt x="8" y="16"/>
                  </a:lnTo>
                  <a:lnTo>
                    <a:pt x="8" y="6"/>
                  </a:lnTo>
                  <a:lnTo>
                    <a:pt x="8" y="4"/>
                  </a:lnTo>
                  <a:lnTo>
                    <a:pt x="8" y="9"/>
                  </a:lnTo>
                  <a:lnTo>
                    <a:pt x="10" y="24"/>
                  </a:lnTo>
                  <a:lnTo>
                    <a:pt x="10" y="45"/>
                  </a:lnTo>
                  <a:lnTo>
                    <a:pt x="11" y="74"/>
                  </a:lnTo>
                  <a:lnTo>
                    <a:pt x="11" y="109"/>
                  </a:lnTo>
                  <a:lnTo>
                    <a:pt x="12" y="147"/>
                  </a:lnTo>
                  <a:lnTo>
                    <a:pt x="12" y="184"/>
                  </a:lnTo>
                  <a:lnTo>
                    <a:pt x="14" y="217"/>
                  </a:lnTo>
                  <a:lnTo>
                    <a:pt x="14" y="244"/>
                  </a:lnTo>
                  <a:lnTo>
                    <a:pt x="15" y="263"/>
                  </a:lnTo>
                  <a:lnTo>
                    <a:pt x="15" y="275"/>
                  </a:lnTo>
                  <a:lnTo>
                    <a:pt x="15" y="277"/>
                  </a:lnTo>
                  <a:lnTo>
                    <a:pt x="16" y="275"/>
                  </a:lnTo>
                  <a:lnTo>
                    <a:pt x="16" y="265"/>
                  </a:lnTo>
                  <a:lnTo>
                    <a:pt x="16" y="253"/>
                  </a:lnTo>
                  <a:lnTo>
                    <a:pt x="18" y="240"/>
                  </a:lnTo>
                  <a:lnTo>
                    <a:pt x="18" y="228"/>
                  </a:lnTo>
                  <a:lnTo>
                    <a:pt x="18" y="216"/>
                  </a:lnTo>
                  <a:lnTo>
                    <a:pt x="18" y="188"/>
                  </a:lnTo>
                  <a:lnTo>
                    <a:pt x="19" y="180"/>
                  </a:lnTo>
                  <a:lnTo>
                    <a:pt x="19" y="155"/>
                  </a:lnTo>
                  <a:lnTo>
                    <a:pt x="19" y="136"/>
                  </a:lnTo>
                  <a:lnTo>
                    <a:pt x="19" y="115"/>
                  </a:lnTo>
                  <a:lnTo>
                    <a:pt x="20" y="92"/>
                  </a:lnTo>
                  <a:lnTo>
                    <a:pt x="20" y="68"/>
                  </a:lnTo>
                  <a:lnTo>
                    <a:pt x="22" y="44"/>
                  </a:lnTo>
                  <a:lnTo>
                    <a:pt x="22" y="24"/>
                  </a:lnTo>
                  <a:lnTo>
                    <a:pt x="22" y="9"/>
                  </a:lnTo>
                  <a:lnTo>
                    <a:pt x="23" y="2"/>
                  </a:lnTo>
                  <a:lnTo>
                    <a:pt x="23" y="4"/>
                  </a:lnTo>
                  <a:lnTo>
                    <a:pt x="23" y="14"/>
                  </a:lnTo>
                  <a:lnTo>
                    <a:pt x="24" y="34"/>
                  </a:lnTo>
                  <a:lnTo>
                    <a:pt x="24" y="62"/>
                  </a:lnTo>
                  <a:lnTo>
                    <a:pt x="26" y="94"/>
                  </a:lnTo>
                  <a:lnTo>
                    <a:pt x="26" y="131"/>
                  </a:lnTo>
                  <a:lnTo>
                    <a:pt x="27" y="165"/>
                  </a:lnTo>
                  <a:lnTo>
                    <a:pt x="27" y="196"/>
                  </a:lnTo>
                  <a:lnTo>
                    <a:pt x="28" y="224"/>
                  </a:lnTo>
                  <a:lnTo>
                    <a:pt x="28" y="244"/>
                  </a:lnTo>
                  <a:lnTo>
                    <a:pt x="30" y="257"/>
                  </a:lnTo>
                  <a:lnTo>
                    <a:pt x="30" y="265"/>
                  </a:lnTo>
                  <a:lnTo>
                    <a:pt x="30" y="268"/>
                  </a:lnTo>
                  <a:lnTo>
                    <a:pt x="30" y="268"/>
                  </a:lnTo>
                  <a:lnTo>
                    <a:pt x="30" y="264"/>
                  </a:lnTo>
                  <a:lnTo>
                    <a:pt x="31" y="260"/>
                  </a:lnTo>
                  <a:lnTo>
                    <a:pt x="31" y="245"/>
                  </a:lnTo>
                  <a:lnTo>
                    <a:pt x="31" y="240"/>
                  </a:lnTo>
                  <a:lnTo>
                    <a:pt x="31" y="223"/>
                  </a:lnTo>
                  <a:lnTo>
                    <a:pt x="32" y="209"/>
                  </a:lnTo>
                  <a:lnTo>
                    <a:pt x="32" y="191"/>
                  </a:lnTo>
                  <a:lnTo>
                    <a:pt x="32" y="169"/>
                  </a:lnTo>
                  <a:lnTo>
                    <a:pt x="34" y="143"/>
                  </a:lnTo>
                  <a:lnTo>
                    <a:pt x="34" y="115"/>
                  </a:lnTo>
                  <a:lnTo>
                    <a:pt x="35" y="85"/>
                  </a:lnTo>
                  <a:lnTo>
                    <a:pt x="35" y="56"/>
                  </a:lnTo>
                  <a:lnTo>
                    <a:pt x="35" y="32"/>
                  </a:lnTo>
                  <a:lnTo>
                    <a:pt x="36" y="12"/>
                  </a:lnTo>
                  <a:lnTo>
                    <a:pt x="36" y="1"/>
                  </a:lnTo>
                  <a:lnTo>
                    <a:pt x="38" y="0"/>
                  </a:lnTo>
                  <a:lnTo>
                    <a:pt x="38" y="8"/>
                  </a:lnTo>
                  <a:lnTo>
                    <a:pt x="38" y="25"/>
                  </a:lnTo>
                  <a:lnTo>
                    <a:pt x="39" y="49"/>
                  </a:lnTo>
                  <a:lnTo>
                    <a:pt x="39" y="78"/>
                  </a:lnTo>
                  <a:lnTo>
                    <a:pt x="40" y="111"/>
                  </a:lnTo>
                  <a:lnTo>
                    <a:pt x="40" y="143"/>
                  </a:lnTo>
                  <a:lnTo>
                    <a:pt x="42" y="172"/>
                  </a:lnTo>
                  <a:lnTo>
                    <a:pt x="42" y="196"/>
                  </a:lnTo>
                  <a:lnTo>
                    <a:pt x="43" y="217"/>
                  </a:lnTo>
                  <a:lnTo>
                    <a:pt x="43" y="232"/>
                  </a:lnTo>
                  <a:lnTo>
                    <a:pt x="43" y="244"/>
                  </a:lnTo>
                  <a:lnTo>
                    <a:pt x="43" y="251"/>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5" name="Freeform 5492"/>
            <p:cNvSpPr>
              <a:spLocks/>
            </p:cNvSpPr>
            <p:nvPr/>
          </p:nvSpPr>
          <p:spPr bwMode="auto">
            <a:xfrm>
              <a:off x="3912" y="3177"/>
              <a:ext cx="20" cy="134"/>
            </a:xfrm>
            <a:custGeom>
              <a:avLst/>
              <a:gdLst>
                <a:gd name="T0" fmla="*/ 1 w 40"/>
                <a:gd name="T1" fmla="*/ 262 h 267"/>
                <a:gd name="T2" fmla="*/ 1 w 40"/>
                <a:gd name="T3" fmla="*/ 267 h 267"/>
                <a:gd name="T4" fmla="*/ 1 w 40"/>
                <a:gd name="T5" fmla="*/ 263 h 267"/>
                <a:gd name="T6" fmla="*/ 3 w 40"/>
                <a:gd name="T7" fmla="*/ 250 h 267"/>
                <a:gd name="T8" fmla="*/ 3 w 40"/>
                <a:gd name="T9" fmla="*/ 219 h 267"/>
                <a:gd name="T10" fmla="*/ 4 w 40"/>
                <a:gd name="T11" fmla="*/ 167 h 267"/>
                <a:gd name="T12" fmla="*/ 5 w 40"/>
                <a:gd name="T13" fmla="*/ 103 h 267"/>
                <a:gd name="T14" fmla="*/ 7 w 40"/>
                <a:gd name="T15" fmla="*/ 43 h 267"/>
                <a:gd name="T16" fmla="*/ 8 w 40"/>
                <a:gd name="T17" fmla="*/ 8 h 267"/>
                <a:gd name="T18" fmla="*/ 9 w 40"/>
                <a:gd name="T19" fmla="*/ 9 h 267"/>
                <a:gd name="T20" fmla="*/ 9 w 40"/>
                <a:gd name="T21" fmla="*/ 43 h 267"/>
                <a:gd name="T22" fmla="*/ 11 w 40"/>
                <a:gd name="T23" fmla="*/ 93 h 267"/>
                <a:gd name="T24" fmla="*/ 12 w 40"/>
                <a:gd name="T25" fmla="*/ 146 h 267"/>
                <a:gd name="T26" fmla="*/ 13 w 40"/>
                <a:gd name="T27" fmla="*/ 187 h 267"/>
                <a:gd name="T28" fmla="*/ 13 w 40"/>
                <a:gd name="T29" fmla="*/ 212 h 267"/>
                <a:gd name="T30" fmla="*/ 15 w 40"/>
                <a:gd name="T31" fmla="*/ 230 h 267"/>
                <a:gd name="T32" fmla="*/ 15 w 40"/>
                <a:gd name="T33" fmla="*/ 248 h 267"/>
                <a:gd name="T34" fmla="*/ 16 w 40"/>
                <a:gd name="T35" fmla="*/ 258 h 267"/>
                <a:gd name="T36" fmla="*/ 16 w 40"/>
                <a:gd name="T37" fmla="*/ 254 h 267"/>
                <a:gd name="T38" fmla="*/ 17 w 40"/>
                <a:gd name="T39" fmla="*/ 228 h 267"/>
                <a:gd name="T40" fmla="*/ 19 w 40"/>
                <a:gd name="T41" fmla="*/ 176 h 267"/>
                <a:gd name="T42" fmla="*/ 20 w 40"/>
                <a:gd name="T43" fmla="*/ 109 h 267"/>
                <a:gd name="T44" fmla="*/ 21 w 40"/>
                <a:gd name="T45" fmla="*/ 48 h 267"/>
                <a:gd name="T46" fmla="*/ 23 w 40"/>
                <a:gd name="T47" fmla="*/ 9 h 267"/>
                <a:gd name="T48" fmla="*/ 24 w 40"/>
                <a:gd name="T49" fmla="*/ 4 h 267"/>
                <a:gd name="T50" fmla="*/ 24 w 40"/>
                <a:gd name="T51" fmla="*/ 27 h 267"/>
                <a:gd name="T52" fmla="*/ 25 w 40"/>
                <a:gd name="T53" fmla="*/ 65 h 267"/>
                <a:gd name="T54" fmla="*/ 25 w 40"/>
                <a:gd name="T55" fmla="*/ 104 h 267"/>
                <a:gd name="T56" fmla="*/ 27 w 40"/>
                <a:gd name="T57" fmla="*/ 152 h 267"/>
                <a:gd name="T58" fmla="*/ 27 w 40"/>
                <a:gd name="T59" fmla="*/ 179 h 267"/>
                <a:gd name="T60" fmla="*/ 28 w 40"/>
                <a:gd name="T61" fmla="*/ 204 h 267"/>
                <a:gd name="T62" fmla="*/ 28 w 40"/>
                <a:gd name="T63" fmla="*/ 231 h 267"/>
                <a:gd name="T64" fmla="*/ 29 w 40"/>
                <a:gd name="T65" fmla="*/ 248 h 267"/>
                <a:gd name="T66" fmla="*/ 31 w 40"/>
                <a:gd name="T67" fmla="*/ 244 h 267"/>
                <a:gd name="T68" fmla="*/ 32 w 40"/>
                <a:gd name="T69" fmla="*/ 210 h 267"/>
                <a:gd name="T70" fmla="*/ 33 w 40"/>
                <a:gd name="T71" fmla="*/ 150 h 267"/>
                <a:gd name="T72" fmla="*/ 35 w 40"/>
                <a:gd name="T73" fmla="*/ 83 h 267"/>
                <a:gd name="T74" fmla="*/ 36 w 40"/>
                <a:gd name="T75" fmla="*/ 28 h 267"/>
                <a:gd name="T76" fmla="*/ 37 w 40"/>
                <a:gd name="T77" fmla="*/ 3 h 267"/>
                <a:gd name="T78" fmla="*/ 37 w 40"/>
                <a:gd name="T79" fmla="*/ 3 h 267"/>
                <a:gd name="T80" fmla="*/ 39 w 40"/>
                <a:gd name="T81" fmla="*/ 21 h 267"/>
                <a:gd name="T82" fmla="*/ 39 w 40"/>
                <a:gd name="T83" fmla="*/ 45 h 267"/>
                <a:gd name="T84" fmla="*/ 40 w 40"/>
                <a:gd name="T85" fmla="*/ 72 h 267"/>
                <a:gd name="T86" fmla="*/ 40 w 40"/>
                <a:gd name="T87" fmla="*/ 1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267">
                  <a:moveTo>
                    <a:pt x="0" y="258"/>
                  </a:moveTo>
                  <a:lnTo>
                    <a:pt x="1" y="262"/>
                  </a:lnTo>
                  <a:lnTo>
                    <a:pt x="1" y="267"/>
                  </a:lnTo>
                  <a:lnTo>
                    <a:pt x="1" y="267"/>
                  </a:lnTo>
                  <a:lnTo>
                    <a:pt x="1" y="266"/>
                  </a:lnTo>
                  <a:lnTo>
                    <a:pt x="1" y="263"/>
                  </a:lnTo>
                  <a:lnTo>
                    <a:pt x="1" y="259"/>
                  </a:lnTo>
                  <a:lnTo>
                    <a:pt x="3" y="250"/>
                  </a:lnTo>
                  <a:lnTo>
                    <a:pt x="3" y="236"/>
                  </a:lnTo>
                  <a:lnTo>
                    <a:pt x="3" y="219"/>
                  </a:lnTo>
                  <a:lnTo>
                    <a:pt x="4" y="195"/>
                  </a:lnTo>
                  <a:lnTo>
                    <a:pt x="4" y="167"/>
                  </a:lnTo>
                  <a:lnTo>
                    <a:pt x="5" y="136"/>
                  </a:lnTo>
                  <a:lnTo>
                    <a:pt x="5" y="103"/>
                  </a:lnTo>
                  <a:lnTo>
                    <a:pt x="5" y="71"/>
                  </a:lnTo>
                  <a:lnTo>
                    <a:pt x="7" y="43"/>
                  </a:lnTo>
                  <a:lnTo>
                    <a:pt x="7" y="21"/>
                  </a:lnTo>
                  <a:lnTo>
                    <a:pt x="8" y="8"/>
                  </a:lnTo>
                  <a:lnTo>
                    <a:pt x="8" y="4"/>
                  </a:lnTo>
                  <a:lnTo>
                    <a:pt x="9" y="9"/>
                  </a:lnTo>
                  <a:lnTo>
                    <a:pt x="9" y="23"/>
                  </a:lnTo>
                  <a:lnTo>
                    <a:pt x="9" y="43"/>
                  </a:lnTo>
                  <a:lnTo>
                    <a:pt x="11" y="67"/>
                  </a:lnTo>
                  <a:lnTo>
                    <a:pt x="11" y="93"/>
                  </a:lnTo>
                  <a:lnTo>
                    <a:pt x="12" y="122"/>
                  </a:lnTo>
                  <a:lnTo>
                    <a:pt x="12" y="146"/>
                  </a:lnTo>
                  <a:lnTo>
                    <a:pt x="12" y="167"/>
                  </a:lnTo>
                  <a:lnTo>
                    <a:pt x="13" y="187"/>
                  </a:lnTo>
                  <a:lnTo>
                    <a:pt x="13" y="202"/>
                  </a:lnTo>
                  <a:lnTo>
                    <a:pt x="13" y="212"/>
                  </a:lnTo>
                  <a:lnTo>
                    <a:pt x="13" y="228"/>
                  </a:lnTo>
                  <a:lnTo>
                    <a:pt x="15" y="230"/>
                  </a:lnTo>
                  <a:lnTo>
                    <a:pt x="15" y="242"/>
                  </a:lnTo>
                  <a:lnTo>
                    <a:pt x="15" y="248"/>
                  </a:lnTo>
                  <a:lnTo>
                    <a:pt x="15" y="254"/>
                  </a:lnTo>
                  <a:lnTo>
                    <a:pt x="16" y="258"/>
                  </a:lnTo>
                  <a:lnTo>
                    <a:pt x="16" y="258"/>
                  </a:lnTo>
                  <a:lnTo>
                    <a:pt x="16" y="254"/>
                  </a:lnTo>
                  <a:lnTo>
                    <a:pt x="16" y="244"/>
                  </a:lnTo>
                  <a:lnTo>
                    <a:pt x="17" y="228"/>
                  </a:lnTo>
                  <a:lnTo>
                    <a:pt x="17" y="206"/>
                  </a:lnTo>
                  <a:lnTo>
                    <a:pt x="19" y="176"/>
                  </a:lnTo>
                  <a:lnTo>
                    <a:pt x="19" y="144"/>
                  </a:lnTo>
                  <a:lnTo>
                    <a:pt x="20" y="109"/>
                  </a:lnTo>
                  <a:lnTo>
                    <a:pt x="20" y="77"/>
                  </a:lnTo>
                  <a:lnTo>
                    <a:pt x="21" y="48"/>
                  </a:lnTo>
                  <a:lnTo>
                    <a:pt x="21" y="24"/>
                  </a:lnTo>
                  <a:lnTo>
                    <a:pt x="23" y="9"/>
                  </a:lnTo>
                  <a:lnTo>
                    <a:pt x="23" y="1"/>
                  </a:lnTo>
                  <a:lnTo>
                    <a:pt x="24" y="4"/>
                  </a:lnTo>
                  <a:lnTo>
                    <a:pt x="24" y="12"/>
                  </a:lnTo>
                  <a:lnTo>
                    <a:pt x="24" y="27"/>
                  </a:lnTo>
                  <a:lnTo>
                    <a:pt x="24" y="45"/>
                  </a:lnTo>
                  <a:lnTo>
                    <a:pt x="25" y="65"/>
                  </a:lnTo>
                  <a:lnTo>
                    <a:pt x="25" y="85"/>
                  </a:lnTo>
                  <a:lnTo>
                    <a:pt x="25" y="104"/>
                  </a:lnTo>
                  <a:lnTo>
                    <a:pt x="27" y="120"/>
                  </a:lnTo>
                  <a:lnTo>
                    <a:pt x="27" y="152"/>
                  </a:lnTo>
                  <a:lnTo>
                    <a:pt x="27" y="156"/>
                  </a:lnTo>
                  <a:lnTo>
                    <a:pt x="27" y="179"/>
                  </a:lnTo>
                  <a:lnTo>
                    <a:pt x="28" y="191"/>
                  </a:lnTo>
                  <a:lnTo>
                    <a:pt x="28" y="204"/>
                  </a:lnTo>
                  <a:lnTo>
                    <a:pt x="28" y="218"/>
                  </a:lnTo>
                  <a:lnTo>
                    <a:pt x="28" y="231"/>
                  </a:lnTo>
                  <a:lnTo>
                    <a:pt x="29" y="242"/>
                  </a:lnTo>
                  <a:lnTo>
                    <a:pt x="29" y="248"/>
                  </a:lnTo>
                  <a:lnTo>
                    <a:pt x="31" y="250"/>
                  </a:lnTo>
                  <a:lnTo>
                    <a:pt x="31" y="244"/>
                  </a:lnTo>
                  <a:lnTo>
                    <a:pt x="31" y="230"/>
                  </a:lnTo>
                  <a:lnTo>
                    <a:pt x="32" y="210"/>
                  </a:lnTo>
                  <a:lnTo>
                    <a:pt x="32" y="182"/>
                  </a:lnTo>
                  <a:lnTo>
                    <a:pt x="33" y="150"/>
                  </a:lnTo>
                  <a:lnTo>
                    <a:pt x="33" y="115"/>
                  </a:lnTo>
                  <a:lnTo>
                    <a:pt x="35" y="83"/>
                  </a:lnTo>
                  <a:lnTo>
                    <a:pt x="35" y="52"/>
                  </a:lnTo>
                  <a:lnTo>
                    <a:pt x="36" y="28"/>
                  </a:lnTo>
                  <a:lnTo>
                    <a:pt x="36" y="11"/>
                  </a:lnTo>
                  <a:lnTo>
                    <a:pt x="37" y="3"/>
                  </a:lnTo>
                  <a:lnTo>
                    <a:pt x="37" y="0"/>
                  </a:lnTo>
                  <a:lnTo>
                    <a:pt x="37" y="3"/>
                  </a:lnTo>
                  <a:lnTo>
                    <a:pt x="39" y="11"/>
                  </a:lnTo>
                  <a:lnTo>
                    <a:pt x="39" y="21"/>
                  </a:lnTo>
                  <a:lnTo>
                    <a:pt x="39" y="33"/>
                  </a:lnTo>
                  <a:lnTo>
                    <a:pt x="39" y="45"/>
                  </a:lnTo>
                  <a:lnTo>
                    <a:pt x="39" y="65"/>
                  </a:lnTo>
                  <a:lnTo>
                    <a:pt x="40" y="72"/>
                  </a:lnTo>
                  <a:lnTo>
                    <a:pt x="40" y="99"/>
                  </a:lnTo>
                  <a:lnTo>
                    <a:pt x="40" y="112"/>
                  </a:lnTo>
                  <a:lnTo>
                    <a:pt x="40" y="128"/>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6" name="Freeform 5493"/>
            <p:cNvSpPr>
              <a:spLocks/>
            </p:cNvSpPr>
            <p:nvPr/>
          </p:nvSpPr>
          <p:spPr bwMode="auto">
            <a:xfrm>
              <a:off x="3932" y="3175"/>
              <a:ext cx="23" cy="123"/>
            </a:xfrm>
            <a:custGeom>
              <a:avLst/>
              <a:gdLst>
                <a:gd name="T0" fmla="*/ 1 w 46"/>
                <a:gd name="T1" fmla="*/ 151 h 246"/>
                <a:gd name="T2" fmla="*/ 1 w 46"/>
                <a:gd name="T3" fmla="*/ 192 h 246"/>
                <a:gd name="T4" fmla="*/ 3 w 46"/>
                <a:gd name="T5" fmla="*/ 228 h 246"/>
                <a:gd name="T6" fmla="*/ 4 w 46"/>
                <a:gd name="T7" fmla="*/ 246 h 246"/>
                <a:gd name="T8" fmla="*/ 5 w 46"/>
                <a:gd name="T9" fmla="*/ 232 h 246"/>
                <a:gd name="T10" fmla="*/ 7 w 46"/>
                <a:gd name="T11" fmla="*/ 187 h 246"/>
                <a:gd name="T12" fmla="*/ 8 w 46"/>
                <a:gd name="T13" fmla="*/ 126 h 246"/>
                <a:gd name="T14" fmla="*/ 9 w 46"/>
                <a:gd name="T15" fmla="*/ 64 h 246"/>
                <a:gd name="T16" fmla="*/ 9 w 46"/>
                <a:gd name="T17" fmla="*/ 23 h 246"/>
                <a:gd name="T18" fmla="*/ 11 w 46"/>
                <a:gd name="T19" fmla="*/ 4 h 246"/>
                <a:gd name="T20" fmla="*/ 12 w 46"/>
                <a:gd name="T21" fmla="*/ 3 h 246"/>
                <a:gd name="T22" fmla="*/ 12 w 46"/>
                <a:gd name="T23" fmla="*/ 15 h 246"/>
                <a:gd name="T24" fmla="*/ 13 w 46"/>
                <a:gd name="T25" fmla="*/ 28 h 246"/>
                <a:gd name="T26" fmla="*/ 13 w 46"/>
                <a:gd name="T27" fmla="*/ 56 h 246"/>
                <a:gd name="T28" fmla="*/ 15 w 46"/>
                <a:gd name="T29" fmla="*/ 92 h 246"/>
                <a:gd name="T30" fmla="*/ 15 w 46"/>
                <a:gd name="T31" fmla="*/ 140 h 246"/>
                <a:gd name="T32" fmla="*/ 16 w 46"/>
                <a:gd name="T33" fmla="*/ 191 h 246"/>
                <a:gd name="T34" fmla="*/ 18 w 46"/>
                <a:gd name="T35" fmla="*/ 228 h 246"/>
                <a:gd name="T36" fmla="*/ 19 w 46"/>
                <a:gd name="T37" fmla="*/ 238 h 246"/>
                <a:gd name="T38" fmla="*/ 20 w 46"/>
                <a:gd name="T39" fmla="*/ 212 h 246"/>
                <a:gd name="T40" fmla="*/ 22 w 46"/>
                <a:gd name="T41" fmla="*/ 162 h 246"/>
                <a:gd name="T42" fmla="*/ 23 w 46"/>
                <a:gd name="T43" fmla="*/ 104 h 246"/>
                <a:gd name="T44" fmla="*/ 23 w 46"/>
                <a:gd name="T45" fmla="*/ 55 h 246"/>
                <a:gd name="T46" fmla="*/ 24 w 46"/>
                <a:gd name="T47" fmla="*/ 23 h 246"/>
                <a:gd name="T48" fmla="*/ 26 w 46"/>
                <a:gd name="T49" fmla="*/ 8 h 246"/>
                <a:gd name="T50" fmla="*/ 26 w 46"/>
                <a:gd name="T51" fmla="*/ 1 h 246"/>
                <a:gd name="T52" fmla="*/ 27 w 46"/>
                <a:gd name="T53" fmla="*/ 1 h 246"/>
                <a:gd name="T54" fmla="*/ 27 w 46"/>
                <a:gd name="T55" fmla="*/ 8 h 246"/>
                <a:gd name="T56" fmla="*/ 28 w 46"/>
                <a:gd name="T57" fmla="*/ 28 h 246"/>
                <a:gd name="T58" fmla="*/ 28 w 46"/>
                <a:gd name="T59" fmla="*/ 65 h 246"/>
                <a:gd name="T60" fmla="*/ 30 w 46"/>
                <a:gd name="T61" fmla="*/ 117 h 246"/>
                <a:gd name="T62" fmla="*/ 31 w 46"/>
                <a:gd name="T63" fmla="*/ 175 h 246"/>
                <a:gd name="T64" fmla="*/ 32 w 46"/>
                <a:gd name="T65" fmla="*/ 218 h 246"/>
                <a:gd name="T66" fmla="*/ 34 w 46"/>
                <a:gd name="T67" fmla="*/ 232 h 246"/>
                <a:gd name="T68" fmla="*/ 35 w 46"/>
                <a:gd name="T69" fmla="*/ 212 h 246"/>
                <a:gd name="T70" fmla="*/ 35 w 46"/>
                <a:gd name="T71" fmla="*/ 171 h 246"/>
                <a:gd name="T72" fmla="*/ 36 w 46"/>
                <a:gd name="T73" fmla="*/ 122 h 246"/>
                <a:gd name="T74" fmla="*/ 38 w 46"/>
                <a:gd name="T75" fmla="*/ 79 h 246"/>
                <a:gd name="T76" fmla="*/ 38 w 46"/>
                <a:gd name="T77" fmla="*/ 49 h 246"/>
                <a:gd name="T78" fmla="*/ 39 w 46"/>
                <a:gd name="T79" fmla="*/ 32 h 246"/>
                <a:gd name="T80" fmla="*/ 39 w 46"/>
                <a:gd name="T81" fmla="*/ 12 h 246"/>
                <a:gd name="T82" fmla="*/ 40 w 46"/>
                <a:gd name="T83" fmla="*/ 3 h 246"/>
                <a:gd name="T84" fmla="*/ 40 w 46"/>
                <a:gd name="T85" fmla="*/ 0 h 246"/>
                <a:gd name="T86" fmla="*/ 42 w 46"/>
                <a:gd name="T87" fmla="*/ 12 h 246"/>
                <a:gd name="T88" fmla="*/ 43 w 46"/>
                <a:gd name="T89" fmla="*/ 48 h 246"/>
                <a:gd name="T90" fmla="*/ 43 w 46"/>
                <a:gd name="T91" fmla="*/ 103 h 246"/>
                <a:gd name="T92" fmla="*/ 44 w 46"/>
                <a:gd name="T93" fmla="*/ 16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246">
                  <a:moveTo>
                    <a:pt x="0" y="132"/>
                  </a:moveTo>
                  <a:lnTo>
                    <a:pt x="1" y="151"/>
                  </a:lnTo>
                  <a:lnTo>
                    <a:pt x="1" y="171"/>
                  </a:lnTo>
                  <a:lnTo>
                    <a:pt x="1" y="192"/>
                  </a:lnTo>
                  <a:lnTo>
                    <a:pt x="3" y="212"/>
                  </a:lnTo>
                  <a:lnTo>
                    <a:pt x="3" y="228"/>
                  </a:lnTo>
                  <a:lnTo>
                    <a:pt x="4" y="242"/>
                  </a:lnTo>
                  <a:lnTo>
                    <a:pt x="4" y="246"/>
                  </a:lnTo>
                  <a:lnTo>
                    <a:pt x="5" y="243"/>
                  </a:lnTo>
                  <a:lnTo>
                    <a:pt x="5" y="232"/>
                  </a:lnTo>
                  <a:lnTo>
                    <a:pt x="5" y="214"/>
                  </a:lnTo>
                  <a:lnTo>
                    <a:pt x="7" y="187"/>
                  </a:lnTo>
                  <a:lnTo>
                    <a:pt x="7" y="156"/>
                  </a:lnTo>
                  <a:lnTo>
                    <a:pt x="8" y="126"/>
                  </a:lnTo>
                  <a:lnTo>
                    <a:pt x="8" y="93"/>
                  </a:lnTo>
                  <a:lnTo>
                    <a:pt x="9" y="64"/>
                  </a:lnTo>
                  <a:lnTo>
                    <a:pt x="9" y="41"/>
                  </a:lnTo>
                  <a:lnTo>
                    <a:pt x="9" y="23"/>
                  </a:lnTo>
                  <a:lnTo>
                    <a:pt x="11" y="11"/>
                  </a:lnTo>
                  <a:lnTo>
                    <a:pt x="11" y="4"/>
                  </a:lnTo>
                  <a:lnTo>
                    <a:pt x="12" y="1"/>
                  </a:lnTo>
                  <a:lnTo>
                    <a:pt x="12" y="3"/>
                  </a:lnTo>
                  <a:lnTo>
                    <a:pt x="12" y="7"/>
                  </a:lnTo>
                  <a:lnTo>
                    <a:pt x="12" y="15"/>
                  </a:lnTo>
                  <a:lnTo>
                    <a:pt x="13" y="19"/>
                  </a:lnTo>
                  <a:lnTo>
                    <a:pt x="13" y="28"/>
                  </a:lnTo>
                  <a:lnTo>
                    <a:pt x="13" y="35"/>
                  </a:lnTo>
                  <a:lnTo>
                    <a:pt x="13" y="56"/>
                  </a:lnTo>
                  <a:lnTo>
                    <a:pt x="13" y="73"/>
                  </a:lnTo>
                  <a:lnTo>
                    <a:pt x="15" y="92"/>
                  </a:lnTo>
                  <a:lnTo>
                    <a:pt x="15" y="116"/>
                  </a:lnTo>
                  <a:lnTo>
                    <a:pt x="15" y="140"/>
                  </a:lnTo>
                  <a:lnTo>
                    <a:pt x="16" y="167"/>
                  </a:lnTo>
                  <a:lnTo>
                    <a:pt x="16" y="191"/>
                  </a:lnTo>
                  <a:lnTo>
                    <a:pt x="18" y="214"/>
                  </a:lnTo>
                  <a:lnTo>
                    <a:pt x="18" y="228"/>
                  </a:lnTo>
                  <a:lnTo>
                    <a:pt x="19" y="238"/>
                  </a:lnTo>
                  <a:lnTo>
                    <a:pt x="19" y="238"/>
                  </a:lnTo>
                  <a:lnTo>
                    <a:pt x="20" y="230"/>
                  </a:lnTo>
                  <a:lnTo>
                    <a:pt x="20" y="212"/>
                  </a:lnTo>
                  <a:lnTo>
                    <a:pt x="20" y="190"/>
                  </a:lnTo>
                  <a:lnTo>
                    <a:pt x="22" y="162"/>
                  </a:lnTo>
                  <a:lnTo>
                    <a:pt x="22" y="132"/>
                  </a:lnTo>
                  <a:lnTo>
                    <a:pt x="23" y="104"/>
                  </a:lnTo>
                  <a:lnTo>
                    <a:pt x="23" y="77"/>
                  </a:lnTo>
                  <a:lnTo>
                    <a:pt x="23" y="55"/>
                  </a:lnTo>
                  <a:lnTo>
                    <a:pt x="24" y="37"/>
                  </a:lnTo>
                  <a:lnTo>
                    <a:pt x="24" y="23"/>
                  </a:lnTo>
                  <a:lnTo>
                    <a:pt x="24" y="13"/>
                  </a:lnTo>
                  <a:lnTo>
                    <a:pt x="26" y="8"/>
                  </a:lnTo>
                  <a:lnTo>
                    <a:pt x="26" y="4"/>
                  </a:lnTo>
                  <a:lnTo>
                    <a:pt x="26" y="1"/>
                  </a:lnTo>
                  <a:lnTo>
                    <a:pt x="26" y="0"/>
                  </a:lnTo>
                  <a:lnTo>
                    <a:pt x="27" y="1"/>
                  </a:lnTo>
                  <a:lnTo>
                    <a:pt x="27" y="4"/>
                  </a:lnTo>
                  <a:lnTo>
                    <a:pt x="27" y="8"/>
                  </a:lnTo>
                  <a:lnTo>
                    <a:pt x="27" y="16"/>
                  </a:lnTo>
                  <a:lnTo>
                    <a:pt x="28" y="28"/>
                  </a:lnTo>
                  <a:lnTo>
                    <a:pt x="28" y="44"/>
                  </a:lnTo>
                  <a:lnTo>
                    <a:pt x="28" y="65"/>
                  </a:lnTo>
                  <a:lnTo>
                    <a:pt x="28" y="91"/>
                  </a:lnTo>
                  <a:lnTo>
                    <a:pt x="30" y="117"/>
                  </a:lnTo>
                  <a:lnTo>
                    <a:pt x="30" y="147"/>
                  </a:lnTo>
                  <a:lnTo>
                    <a:pt x="31" y="175"/>
                  </a:lnTo>
                  <a:lnTo>
                    <a:pt x="31" y="199"/>
                  </a:lnTo>
                  <a:lnTo>
                    <a:pt x="32" y="218"/>
                  </a:lnTo>
                  <a:lnTo>
                    <a:pt x="32" y="228"/>
                  </a:lnTo>
                  <a:lnTo>
                    <a:pt x="34" y="232"/>
                  </a:lnTo>
                  <a:lnTo>
                    <a:pt x="34" y="226"/>
                  </a:lnTo>
                  <a:lnTo>
                    <a:pt x="35" y="212"/>
                  </a:lnTo>
                  <a:lnTo>
                    <a:pt x="35" y="194"/>
                  </a:lnTo>
                  <a:lnTo>
                    <a:pt x="35" y="171"/>
                  </a:lnTo>
                  <a:lnTo>
                    <a:pt x="36" y="146"/>
                  </a:lnTo>
                  <a:lnTo>
                    <a:pt x="36" y="122"/>
                  </a:lnTo>
                  <a:lnTo>
                    <a:pt x="36" y="99"/>
                  </a:lnTo>
                  <a:lnTo>
                    <a:pt x="38" y="79"/>
                  </a:lnTo>
                  <a:lnTo>
                    <a:pt x="38" y="63"/>
                  </a:lnTo>
                  <a:lnTo>
                    <a:pt x="38" y="49"/>
                  </a:lnTo>
                  <a:lnTo>
                    <a:pt x="38" y="39"/>
                  </a:lnTo>
                  <a:lnTo>
                    <a:pt x="39" y="32"/>
                  </a:lnTo>
                  <a:lnTo>
                    <a:pt x="39" y="17"/>
                  </a:lnTo>
                  <a:lnTo>
                    <a:pt x="39" y="12"/>
                  </a:lnTo>
                  <a:lnTo>
                    <a:pt x="39" y="8"/>
                  </a:lnTo>
                  <a:lnTo>
                    <a:pt x="40" y="3"/>
                  </a:lnTo>
                  <a:lnTo>
                    <a:pt x="40" y="0"/>
                  </a:lnTo>
                  <a:lnTo>
                    <a:pt x="40" y="0"/>
                  </a:lnTo>
                  <a:lnTo>
                    <a:pt x="42" y="3"/>
                  </a:lnTo>
                  <a:lnTo>
                    <a:pt x="42" y="12"/>
                  </a:lnTo>
                  <a:lnTo>
                    <a:pt x="42" y="27"/>
                  </a:lnTo>
                  <a:lnTo>
                    <a:pt x="43" y="48"/>
                  </a:lnTo>
                  <a:lnTo>
                    <a:pt x="43" y="73"/>
                  </a:lnTo>
                  <a:lnTo>
                    <a:pt x="43" y="103"/>
                  </a:lnTo>
                  <a:lnTo>
                    <a:pt x="44" y="132"/>
                  </a:lnTo>
                  <a:lnTo>
                    <a:pt x="44" y="162"/>
                  </a:lnTo>
                  <a:lnTo>
                    <a:pt x="46" y="187"/>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7" name="Freeform 5494"/>
            <p:cNvSpPr>
              <a:spLocks/>
            </p:cNvSpPr>
            <p:nvPr/>
          </p:nvSpPr>
          <p:spPr bwMode="auto">
            <a:xfrm>
              <a:off x="3955" y="3173"/>
              <a:ext cx="21" cy="115"/>
            </a:xfrm>
            <a:custGeom>
              <a:avLst/>
              <a:gdLst>
                <a:gd name="T0" fmla="*/ 0 w 42"/>
                <a:gd name="T1" fmla="*/ 211 h 230"/>
                <a:gd name="T2" fmla="*/ 1 w 42"/>
                <a:gd name="T3" fmla="*/ 230 h 230"/>
                <a:gd name="T4" fmla="*/ 2 w 42"/>
                <a:gd name="T5" fmla="*/ 218 h 230"/>
                <a:gd name="T6" fmla="*/ 4 w 42"/>
                <a:gd name="T7" fmla="*/ 187 h 230"/>
                <a:gd name="T8" fmla="*/ 4 w 42"/>
                <a:gd name="T9" fmla="*/ 150 h 230"/>
                <a:gd name="T10" fmla="*/ 5 w 42"/>
                <a:gd name="T11" fmla="*/ 105 h 230"/>
                <a:gd name="T12" fmla="*/ 5 w 42"/>
                <a:gd name="T13" fmla="*/ 80 h 230"/>
                <a:gd name="T14" fmla="*/ 6 w 42"/>
                <a:gd name="T15" fmla="*/ 55 h 230"/>
                <a:gd name="T16" fmla="*/ 6 w 42"/>
                <a:gd name="T17" fmla="*/ 29 h 230"/>
                <a:gd name="T18" fmla="*/ 8 w 42"/>
                <a:gd name="T19" fmla="*/ 8 h 230"/>
                <a:gd name="T20" fmla="*/ 9 w 42"/>
                <a:gd name="T21" fmla="*/ 3 h 230"/>
                <a:gd name="T22" fmla="*/ 10 w 42"/>
                <a:gd name="T23" fmla="*/ 20 h 230"/>
                <a:gd name="T24" fmla="*/ 12 w 42"/>
                <a:gd name="T25" fmla="*/ 64 h 230"/>
                <a:gd name="T26" fmla="*/ 12 w 42"/>
                <a:gd name="T27" fmla="*/ 123 h 230"/>
                <a:gd name="T28" fmla="*/ 13 w 42"/>
                <a:gd name="T29" fmla="*/ 179 h 230"/>
                <a:gd name="T30" fmla="*/ 14 w 42"/>
                <a:gd name="T31" fmla="*/ 214 h 230"/>
                <a:gd name="T32" fmla="*/ 16 w 42"/>
                <a:gd name="T33" fmla="*/ 223 h 230"/>
                <a:gd name="T34" fmla="*/ 17 w 42"/>
                <a:gd name="T35" fmla="*/ 211 h 230"/>
                <a:gd name="T36" fmla="*/ 18 w 42"/>
                <a:gd name="T37" fmla="*/ 188 h 230"/>
                <a:gd name="T38" fmla="*/ 18 w 42"/>
                <a:gd name="T39" fmla="*/ 168 h 230"/>
                <a:gd name="T40" fmla="*/ 18 w 42"/>
                <a:gd name="T41" fmla="*/ 139 h 230"/>
                <a:gd name="T42" fmla="*/ 20 w 42"/>
                <a:gd name="T43" fmla="*/ 103 h 230"/>
                <a:gd name="T44" fmla="*/ 20 w 42"/>
                <a:gd name="T45" fmla="*/ 67 h 230"/>
                <a:gd name="T46" fmla="*/ 21 w 42"/>
                <a:gd name="T47" fmla="*/ 31 h 230"/>
                <a:gd name="T48" fmla="*/ 22 w 42"/>
                <a:gd name="T49" fmla="*/ 5 h 230"/>
                <a:gd name="T50" fmla="*/ 24 w 42"/>
                <a:gd name="T51" fmla="*/ 4 h 230"/>
                <a:gd name="T52" fmla="*/ 25 w 42"/>
                <a:gd name="T53" fmla="*/ 31 h 230"/>
                <a:gd name="T54" fmla="*/ 26 w 42"/>
                <a:gd name="T55" fmla="*/ 81 h 230"/>
                <a:gd name="T56" fmla="*/ 26 w 42"/>
                <a:gd name="T57" fmla="*/ 139 h 230"/>
                <a:gd name="T58" fmla="*/ 28 w 42"/>
                <a:gd name="T59" fmla="*/ 184 h 230"/>
                <a:gd name="T60" fmla="*/ 29 w 42"/>
                <a:gd name="T61" fmla="*/ 210 h 230"/>
                <a:gd name="T62" fmla="*/ 30 w 42"/>
                <a:gd name="T63" fmla="*/ 216 h 230"/>
                <a:gd name="T64" fmla="*/ 30 w 42"/>
                <a:gd name="T65" fmla="*/ 211 h 230"/>
                <a:gd name="T66" fmla="*/ 32 w 42"/>
                <a:gd name="T67" fmla="*/ 196 h 230"/>
                <a:gd name="T68" fmla="*/ 32 w 42"/>
                <a:gd name="T69" fmla="*/ 176 h 230"/>
                <a:gd name="T70" fmla="*/ 33 w 42"/>
                <a:gd name="T71" fmla="*/ 150 h 230"/>
                <a:gd name="T72" fmla="*/ 33 w 42"/>
                <a:gd name="T73" fmla="*/ 109 h 230"/>
                <a:gd name="T74" fmla="*/ 34 w 42"/>
                <a:gd name="T75" fmla="*/ 63 h 230"/>
                <a:gd name="T76" fmla="*/ 36 w 42"/>
                <a:gd name="T77" fmla="*/ 21 h 230"/>
                <a:gd name="T78" fmla="*/ 37 w 42"/>
                <a:gd name="T79" fmla="*/ 0 h 230"/>
                <a:gd name="T80" fmla="*/ 38 w 42"/>
                <a:gd name="T81" fmla="*/ 9 h 230"/>
                <a:gd name="T82" fmla="*/ 40 w 42"/>
                <a:gd name="T83" fmla="*/ 45 h 230"/>
                <a:gd name="T84" fmla="*/ 41 w 42"/>
                <a:gd name="T85" fmla="*/ 96 h 230"/>
                <a:gd name="T86" fmla="*/ 41 w 42"/>
                <a:gd name="T87" fmla="*/ 144 h 230"/>
                <a:gd name="T88" fmla="*/ 42 w 42"/>
                <a:gd name="T89" fmla="*/ 18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230">
                  <a:moveTo>
                    <a:pt x="0" y="191"/>
                  </a:moveTo>
                  <a:lnTo>
                    <a:pt x="0" y="211"/>
                  </a:lnTo>
                  <a:lnTo>
                    <a:pt x="1" y="224"/>
                  </a:lnTo>
                  <a:lnTo>
                    <a:pt x="1" y="230"/>
                  </a:lnTo>
                  <a:lnTo>
                    <a:pt x="2" y="227"/>
                  </a:lnTo>
                  <a:lnTo>
                    <a:pt x="2" y="218"/>
                  </a:lnTo>
                  <a:lnTo>
                    <a:pt x="4" y="203"/>
                  </a:lnTo>
                  <a:lnTo>
                    <a:pt x="4" y="187"/>
                  </a:lnTo>
                  <a:lnTo>
                    <a:pt x="4" y="168"/>
                  </a:lnTo>
                  <a:lnTo>
                    <a:pt x="4" y="150"/>
                  </a:lnTo>
                  <a:lnTo>
                    <a:pt x="5" y="132"/>
                  </a:lnTo>
                  <a:lnTo>
                    <a:pt x="5" y="105"/>
                  </a:lnTo>
                  <a:lnTo>
                    <a:pt x="5" y="95"/>
                  </a:lnTo>
                  <a:lnTo>
                    <a:pt x="5" y="80"/>
                  </a:lnTo>
                  <a:lnTo>
                    <a:pt x="6" y="73"/>
                  </a:lnTo>
                  <a:lnTo>
                    <a:pt x="6" y="55"/>
                  </a:lnTo>
                  <a:lnTo>
                    <a:pt x="6" y="41"/>
                  </a:lnTo>
                  <a:lnTo>
                    <a:pt x="6" y="29"/>
                  </a:lnTo>
                  <a:lnTo>
                    <a:pt x="8" y="17"/>
                  </a:lnTo>
                  <a:lnTo>
                    <a:pt x="8" y="8"/>
                  </a:lnTo>
                  <a:lnTo>
                    <a:pt x="9" y="3"/>
                  </a:lnTo>
                  <a:lnTo>
                    <a:pt x="9" y="3"/>
                  </a:lnTo>
                  <a:lnTo>
                    <a:pt x="9" y="8"/>
                  </a:lnTo>
                  <a:lnTo>
                    <a:pt x="10" y="20"/>
                  </a:lnTo>
                  <a:lnTo>
                    <a:pt x="10" y="40"/>
                  </a:lnTo>
                  <a:lnTo>
                    <a:pt x="12" y="64"/>
                  </a:lnTo>
                  <a:lnTo>
                    <a:pt x="12" y="93"/>
                  </a:lnTo>
                  <a:lnTo>
                    <a:pt x="12" y="123"/>
                  </a:lnTo>
                  <a:lnTo>
                    <a:pt x="13" y="152"/>
                  </a:lnTo>
                  <a:lnTo>
                    <a:pt x="13" y="179"/>
                  </a:lnTo>
                  <a:lnTo>
                    <a:pt x="14" y="199"/>
                  </a:lnTo>
                  <a:lnTo>
                    <a:pt x="14" y="214"/>
                  </a:lnTo>
                  <a:lnTo>
                    <a:pt x="16" y="222"/>
                  </a:lnTo>
                  <a:lnTo>
                    <a:pt x="16" y="223"/>
                  </a:lnTo>
                  <a:lnTo>
                    <a:pt x="17" y="219"/>
                  </a:lnTo>
                  <a:lnTo>
                    <a:pt x="17" y="211"/>
                  </a:lnTo>
                  <a:lnTo>
                    <a:pt x="17" y="200"/>
                  </a:lnTo>
                  <a:lnTo>
                    <a:pt x="18" y="188"/>
                  </a:lnTo>
                  <a:lnTo>
                    <a:pt x="18" y="178"/>
                  </a:lnTo>
                  <a:lnTo>
                    <a:pt x="18" y="168"/>
                  </a:lnTo>
                  <a:lnTo>
                    <a:pt x="18" y="144"/>
                  </a:lnTo>
                  <a:lnTo>
                    <a:pt x="18" y="139"/>
                  </a:lnTo>
                  <a:lnTo>
                    <a:pt x="18" y="117"/>
                  </a:lnTo>
                  <a:lnTo>
                    <a:pt x="20" y="103"/>
                  </a:lnTo>
                  <a:lnTo>
                    <a:pt x="20" y="85"/>
                  </a:lnTo>
                  <a:lnTo>
                    <a:pt x="20" y="67"/>
                  </a:lnTo>
                  <a:lnTo>
                    <a:pt x="21" y="49"/>
                  </a:lnTo>
                  <a:lnTo>
                    <a:pt x="21" y="31"/>
                  </a:lnTo>
                  <a:lnTo>
                    <a:pt x="21" y="16"/>
                  </a:lnTo>
                  <a:lnTo>
                    <a:pt x="22" y="5"/>
                  </a:lnTo>
                  <a:lnTo>
                    <a:pt x="22" y="0"/>
                  </a:lnTo>
                  <a:lnTo>
                    <a:pt x="24" y="4"/>
                  </a:lnTo>
                  <a:lnTo>
                    <a:pt x="24" y="13"/>
                  </a:lnTo>
                  <a:lnTo>
                    <a:pt x="25" y="31"/>
                  </a:lnTo>
                  <a:lnTo>
                    <a:pt x="25" y="55"/>
                  </a:lnTo>
                  <a:lnTo>
                    <a:pt x="26" y="81"/>
                  </a:lnTo>
                  <a:lnTo>
                    <a:pt x="26" y="111"/>
                  </a:lnTo>
                  <a:lnTo>
                    <a:pt x="26" y="139"/>
                  </a:lnTo>
                  <a:lnTo>
                    <a:pt x="28" y="164"/>
                  </a:lnTo>
                  <a:lnTo>
                    <a:pt x="28" y="184"/>
                  </a:lnTo>
                  <a:lnTo>
                    <a:pt x="29" y="200"/>
                  </a:lnTo>
                  <a:lnTo>
                    <a:pt x="29" y="210"/>
                  </a:lnTo>
                  <a:lnTo>
                    <a:pt x="30" y="215"/>
                  </a:lnTo>
                  <a:lnTo>
                    <a:pt x="30" y="216"/>
                  </a:lnTo>
                  <a:lnTo>
                    <a:pt x="30" y="215"/>
                  </a:lnTo>
                  <a:lnTo>
                    <a:pt x="30" y="211"/>
                  </a:lnTo>
                  <a:lnTo>
                    <a:pt x="32" y="207"/>
                  </a:lnTo>
                  <a:lnTo>
                    <a:pt x="32" y="196"/>
                  </a:lnTo>
                  <a:lnTo>
                    <a:pt x="32" y="195"/>
                  </a:lnTo>
                  <a:lnTo>
                    <a:pt x="32" y="176"/>
                  </a:lnTo>
                  <a:lnTo>
                    <a:pt x="33" y="164"/>
                  </a:lnTo>
                  <a:lnTo>
                    <a:pt x="33" y="150"/>
                  </a:lnTo>
                  <a:lnTo>
                    <a:pt x="33" y="131"/>
                  </a:lnTo>
                  <a:lnTo>
                    <a:pt x="33" y="109"/>
                  </a:lnTo>
                  <a:lnTo>
                    <a:pt x="34" y="87"/>
                  </a:lnTo>
                  <a:lnTo>
                    <a:pt x="34" y="63"/>
                  </a:lnTo>
                  <a:lnTo>
                    <a:pt x="34" y="41"/>
                  </a:lnTo>
                  <a:lnTo>
                    <a:pt x="36" y="21"/>
                  </a:lnTo>
                  <a:lnTo>
                    <a:pt x="36" y="8"/>
                  </a:lnTo>
                  <a:lnTo>
                    <a:pt x="37" y="0"/>
                  </a:lnTo>
                  <a:lnTo>
                    <a:pt x="37" y="1"/>
                  </a:lnTo>
                  <a:lnTo>
                    <a:pt x="38" y="9"/>
                  </a:lnTo>
                  <a:lnTo>
                    <a:pt x="38" y="24"/>
                  </a:lnTo>
                  <a:lnTo>
                    <a:pt x="40" y="45"/>
                  </a:lnTo>
                  <a:lnTo>
                    <a:pt x="40" y="69"/>
                  </a:lnTo>
                  <a:lnTo>
                    <a:pt x="41" y="96"/>
                  </a:lnTo>
                  <a:lnTo>
                    <a:pt x="41" y="121"/>
                  </a:lnTo>
                  <a:lnTo>
                    <a:pt x="41" y="144"/>
                  </a:lnTo>
                  <a:lnTo>
                    <a:pt x="42" y="164"/>
                  </a:lnTo>
                  <a:lnTo>
                    <a:pt x="42" y="180"/>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8" name="Freeform 5495"/>
            <p:cNvSpPr>
              <a:spLocks/>
            </p:cNvSpPr>
            <p:nvPr/>
          </p:nvSpPr>
          <p:spPr bwMode="auto">
            <a:xfrm>
              <a:off x="3976" y="3172"/>
              <a:ext cx="21" cy="107"/>
            </a:xfrm>
            <a:custGeom>
              <a:avLst/>
              <a:gdLst>
                <a:gd name="T0" fmla="*/ 0 w 42"/>
                <a:gd name="T1" fmla="*/ 193 h 212"/>
                <a:gd name="T2" fmla="*/ 2 w 42"/>
                <a:gd name="T3" fmla="*/ 207 h 212"/>
                <a:gd name="T4" fmla="*/ 2 w 42"/>
                <a:gd name="T5" fmla="*/ 212 h 212"/>
                <a:gd name="T6" fmla="*/ 3 w 42"/>
                <a:gd name="T7" fmla="*/ 211 h 212"/>
                <a:gd name="T8" fmla="*/ 3 w 42"/>
                <a:gd name="T9" fmla="*/ 204 h 212"/>
                <a:gd name="T10" fmla="*/ 4 w 42"/>
                <a:gd name="T11" fmla="*/ 184 h 212"/>
                <a:gd name="T12" fmla="*/ 6 w 42"/>
                <a:gd name="T13" fmla="*/ 149 h 212"/>
                <a:gd name="T14" fmla="*/ 6 w 42"/>
                <a:gd name="T15" fmla="*/ 101 h 212"/>
                <a:gd name="T16" fmla="*/ 7 w 42"/>
                <a:gd name="T17" fmla="*/ 50 h 212"/>
                <a:gd name="T18" fmla="*/ 8 w 42"/>
                <a:gd name="T19" fmla="*/ 12 h 212"/>
                <a:gd name="T20" fmla="*/ 10 w 42"/>
                <a:gd name="T21" fmla="*/ 0 h 212"/>
                <a:gd name="T22" fmla="*/ 11 w 42"/>
                <a:gd name="T23" fmla="*/ 18 h 212"/>
                <a:gd name="T24" fmla="*/ 12 w 42"/>
                <a:gd name="T25" fmla="*/ 56 h 212"/>
                <a:gd name="T26" fmla="*/ 14 w 42"/>
                <a:gd name="T27" fmla="*/ 100 h 212"/>
                <a:gd name="T28" fmla="*/ 14 w 42"/>
                <a:gd name="T29" fmla="*/ 137 h 212"/>
                <a:gd name="T30" fmla="*/ 14 w 42"/>
                <a:gd name="T31" fmla="*/ 164 h 212"/>
                <a:gd name="T32" fmla="*/ 15 w 42"/>
                <a:gd name="T33" fmla="*/ 183 h 212"/>
                <a:gd name="T34" fmla="*/ 15 w 42"/>
                <a:gd name="T35" fmla="*/ 196 h 212"/>
                <a:gd name="T36" fmla="*/ 16 w 42"/>
                <a:gd name="T37" fmla="*/ 204 h 212"/>
                <a:gd name="T38" fmla="*/ 16 w 42"/>
                <a:gd name="T39" fmla="*/ 205 h 212"/>
                <a:gd name="T40" fmla="*/ 18 w 42"/>
                <a:gd name="T41" fmla="*/ 193 h 212"/>
                <a:gd name="T42" fmla="*/ 19 w 42"/>
                <a:gd name="T43" fmla="*/ 160 h 212"/>
                <a:gd name="T44" fmla="*/ 20 w 42"/>
                <a:gd name="T45" fmla="*/ 109 h 212"/>
                <a:gd name="T46" fmla="*/ 22 w 42"/>
                <a:gd name="T47" fmla="*/ 56 h 212"/>
                <a:gd name="T48" fmla="*/ 23 w 42"/>
                <a:gd name="T49" fmla="*/ 14 h 212"/>
                <a:gd name="T50" fmla="*/ 24 w 42"/>
                <a:gd name="T51" fmla="*/ 0 h 212"/>
                <a:gd name="T52" fmla="*/ 24 w 42"/>
                <a:gd name="T53" fmla="*/ 10 h 212"/>
                <a:gd name="T54" fmla="*/ 26 w 42"/>
                <a:gd name="T55" fmla="*/ 38 h 212"/>
                <a:gd name="T56" fmla="*/ 27 w 42"/>
                <a:gd name="T57" fmla="*/ 72 h 212"/>
                <a:gd name="T58" fmla="*/ 28 w 42"/>
                <a:gd name="T59" fmla="*/ 101 h 212"/>
                <a:gd name="T60" fmla="*/ 28 w 42"/>
                <a:gd name="T61" fmla="*/ 127 h 212"/>
                <a:gd name="T62" fmla="*/ 28 w 42"/>
                <a:gd name="T63" fmla="*/ 157 h 212"/>
                <a:gd name="T64" fmla="*/ 30 w 42"/>
                <a:gd name="T65" fmla="*/ 179 h 212"/>
                <a:gd name="T66" fmla="*/ 30 w 42"/>
                <a:gd name="T67" fmla="*/ 196 h 212"/>
                <a:gd name="T68" fmla="*/ 31 w 42"/>
                <a:gd name="T69" fmla="*/ 200 h 212"/>
                <a:gd name="T70" fmla="*/ 32 w 42"/>
                <a:gd name="T71" fmla="*/ 183 h 212"/>
                <a:gd name="T72" fmla="*/ 34 w 42"/>
                <a:gd name="T73" fmla="*/ 141 h 212"/>
                <a:gd name="T74" fmla="*/ 35 w 42"/>
                <a:gd name="T75" fmla="*/ 88 h 212"/>
                <a:gd name="T76" fmla="*/ 36 w 42"/>
                <a:gd name="T77" fmla="*/ 38 h 212"/>
                <a:gd name="T78" fmla="*/ 38 w 42"/>
                <a:gd name="T79" fmla="*/ 6 h 212"/>
                <a:gd name="T80" fmla="*/ 38 w 42"/>
                <a:gd name="T81" fmla="*/ 0 h 212"/>
                <a:gd name="T82" fmla="*/ 39 w 42"/>
                <a:gd name="T83" fmla="*/ 10 h 212"/>
                <a:gd name="T84" fmla="*/ 40 w 42"/>
                <a:gd name="T85" fmla="*/ 30 h 212"/>
                <a:gd name="T86" fmla="*/ 40 w 42"/>
                <a:gd name="T87" fmla="*/ 57 h 212"/>
                <a:gd name="T88" fmla="*/ 42 w 42"/>
                <a:gd name="T89" fmla="*/ 7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212">
                  <a:moveTo>
                    <a:pt x="0" y="181"/>
                  </a:moveTo>
                  <a:lnTo>
                    <a:pt x="0" y="193"/>
                  </a:lnTo>
                  <a:lnTo>
                    <a:pt x="2" y="201"/>
                  </a:lnTo>
                  <a:lnTo>
                    <a:pt x="2" y="207"/>
                  </a:lnTo>
                  <a:lnTo>
                    <a:pt x="2" y="209"/>
                  </a:lnTo>
                  <a:lnTo>
                    <a:pt x="2" y="212"/>
                  </a:lnTo>
                  <a:lnTo>
                    <a:pt x="3" y="212"/>
                  </a:lnTo>
                  <a:lnTo>
                    <a:pt x="3" y="211"/>
                  </a:lnTo>
                  <a:lnTo>
                    <a:pt x="3" y="208"/>
                  </a:lnTo>
                  <a:lnTo>
                    <a:pt x="3" y="204"/>
                  </a:lnTo>
                  <a:lnTo>
                    <a:pt x="4" y="196"/>
                  </a:lnTo>
                  <a:lnTo>
                    <a:pt x="4" y="184"/>
                  </a:lnTo>
                  <a:lnTo>
                    <a:pt x="4" y="169"/>
                  </a:lnTo>
                  <a:lnTo>
                    <a:pt x="6" y="149"/>
                  </a:lnTo>
                  <a:lnTo>
                    <a:pt x="6" y="127"/>
                  </a:lnTo>
                  <a:lnTo>
                    <a:pt x="6" y="101"/>
                  </a:lnTo>
                  <a:lnTo>
                    <a:pt x="7" y="74"/>
                  </a:lnTo>
                  <a:lnTo>
                    <a:pt x="7" y="50"/>
                  </a:lnTo>
                  <a:lnTo>
                    <a:pt x="8" y="28"/>
                  </a:lnTo>
                  <a:lnTo>
                    <a:pt x="8" y="12"/>
                  </a:lnTo>
                  <a:lnTo>
                    <a:pt x="10" y="2"/>
                  </a:lnTo>
                  <a:lnTo>
                    <a:pt x="10" y="0"/>
                  </a:lnTo>
                  <a:lnTo>
                    <a:pt x="11" y="5"/>
                  </a:lnTo>
                  <a:lnTo>
                    <a:pt x="11" y="18"/>
                  </a:lnTo>
                  <a:lnTo>
                    <a:pt x="11" y="36"/>
                  </a:lnTo>
                  <a:lnTo>
                    <a:pt x="12" y="56"/>
                  </a:lnTo>
                  <a:lnTo>
                    <a:pt x="12" y="78"/>
                  </a:lnTo>
                  <a:lnTo>
                    <a:pt x="14" y="100"/>
                  </a:lnTo>
                  <a:lnTo>
                    <a:pt x="14" y="120"/>
                  </a:lnTo>
                  <a:lnTo>
                    <a:pt x="14" y="137"/>
                  </a:lnTo>
                  <a:lnTo>
                    <a:pt x="14" y="152"/>
                  </a:lnTo>
                  <a:lnTo>
                    <a:pt x="14" y="164"/>
                  </a:lnTo>
                  <a:lnTo>
                    <a:pt x="15" y="173"/>
                  </a:lnTo>
                  <a:lnTo>
                    <a:pt x="15" y="183"/>
                  </a:lnTo>
                  <a:lnTo>
                    <a:pt x="15" y="185"/>
                  </a:lnTo>
                  <a:lnTo>
                    <a:pt x="15" y="196"/>
                  </a:lnTo>
                  <a:lnTo>
                    <a:pt x="16" y="200"/>
                  </a:lnTo>
                  <a:lnTo>
                    <a:pt x="16" y="204"/>
                  </a:lnTo>
                  <a:lnTo>
                    <a:pt x="16" y="207"/>
                  </a:lnTo>
                  <a:lnTo>
                    <a:pt x="16" y="205"/>
                  </a:lnTo>
                  <a:lnTo>
                    <a:pt x="18" y="201"/>
                  </a:lnTo>
                  <a:lnTo>
                    <a:pt x="18" y="193"/>
                  </a:lnTo>
                  <a:lnTo>
                    <a:pt x="19" y="179"/>
                  </a:lnTo>
                  <a:lnTo>
                    <a:pt x="19" y="160"/>
                  </a:lnTo>
                  <a:lnTo>
                    <a:pt x="20" y="136"/>
                  </a:lnTo>
                  <a:lnTo>
                    <a:pt x="20" y="109"/>
                  </a:lnTo>
                  <a:lnTo>
                    <a:pt x="20" y="82"/>
                  </a:lnTo>
                  <a:lnTo>
                    <a:pt x="22" y="56"/>
                  </a:lnTo>
                  <a:lnTo>
                    <a:pt x="22" y="33"/>
                  </a:lnTo>
                  <a:lnTo>
                    <a:pt x="23" y="14"/>
                  </a:lnTo>
                  <a:lnTo>
                    <a:pt x="23" y="4"/>
                  </a:lnTo>
                  <a:lnTo>
                    <a:pt x="24" y="0"/>
                  </a:lnTo>
                  <a:lnTo>
                    <a:pt x="24" y="2"/>
                  </a:lnTo>
                  <a:lnTo>
                    <a:pt x="24" y="10"/>
                  </a:lnTo>
                  <a:lnTo>
                    <a:pt x="26" y="24"/>
                  </a:lnTo>
                  <a:lnTo>
                    <a:pt x="26" y="38"/>
                  </a:lnTo>
                  <a:lnTo>
                    <a:pt x="27" y="56"/>
                  </a:lnTo>
                  <a:lnTo>
                    <a:pt x="27" y="72"/>
                  </a:lnTo>
                  <a:lnTo>
                    <a:pt x="27" y="88"/>
                  </a:lnTo>
                  <a:lnTo>
                    <a:pt x="28" y="101"/>
                  </a:lnTo>
                  <a:lnTo>
                    <a:pt x="28" y="120"/>
                  </a:lnTo>
                  <a:lnTo>
                    <a:pt x="28" y="127"/>
                  </a:lnTo>
                  <a:lnTo>
                    <a:pt x="28" y="147"/>
                  </a:lnTo>
                  <a:lnTo>
                    <a:pt x="28" y="157"/>
                  </a:lnTo>
                  <a:lnTo>
                    <a:pt x="28" y="167"/>
                  </a:lnTo>
                  <a:lnTo>
                    <a:pt x="30" y="179"/>
                  </a:lnTo>
                  <a:lnTo>
                    <a:pt x="30" y="188"/>
                  </a:lnTo>
                  <a:lnTo>
                    <a:pt x="30" y="196"/>
                  </a:lnTo>
                  <a:lnTo>
                    <a:pt x="31" y="200"/>
                  </a:lnTo>
                  <a:lnTo>
                    <a:pt x="31" y="200"/>
                  </a:lnTo>
                  <a:lnTo>
                    <a:pt x="32" y="195"/>
                  </a:lnTo>
                  <a:lnTo>
                    <a:pt x="32" y="183"/>
                  </a:lnTo>
                  <a:lnTo>
                    <a:pt x="34" y="164"/>
                  </a:lnTo>
                  <a:lnTo>
                    <a:pt x="34" y="141"/>
                  </a:lnTo>
                  <a:lnTo>
                    <a:pt x="35" y="116"/>
                  </a:lnTo>
                  <a:lnTo>
                    <a:pt x="35" y="88"/>
                  </a:lnTo>
                  <a:lnTo>
                    <a:pt x="35" y="61"/>
                  </a:lnTo>
                  <a:lnTo>
                    <a:pt x="36" y="38"/>
                  </a:lnTo>
                  <a:lnTo>
                    <a:pt x="36" y="20"/>
                  </a:lnTo>
                  <a:lnTo>
                    <a:pt x="38" y="6"/>
                  </a:lnTo>
                  <a:lnTo>
                    <a:pt x="38" y="0"/>
                  </a:lnTo>
                  <a:lnTo>
                    <a:pt x="38" y="0"/>
                  </a:lnTo>
                  <a:lnTo>
                    <a:pt x="39" y="4"/>
                  </a:lnTo>
                  <a:lnTo>
                    <a:pt x="39" y="10"/>
                  </a:lnTo>
                  <a:lnTo>
                    <a:pt x="40" y="20"/>
                  </a:lnTo>
                  <a:lnTo>
                    <a:pt x="40" y="30"/>
                  </a:lnTo>
                  <a:lnTo>
                    <a:pt x="40" y="40"/>
                  </a:lnTo>
                  <a:lnTo>
                    <a:pt x="40" y="57"/>
                  </a:lnTo>
                  <a:lnTo>
                    <a:pt x="42" y="62"/>
                  </a:lnTo>
                  <a:lnTo>
                    <a:pt x="42" y="7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09" name="Freeform 5496"/>
            <p:cNvSpPr>
              <a:spLocks/>
            </p:cNvSpPr>
            <p:nvPr/>
          </p:nvSpPr>
          <p:spPr bwMode="auto">
            <a:xfrm>
              <a:off x="3997" y="3172"/>
              <a:ext cx="22" cy="98"/>
            </a:xfrm>
            <a:custGeom>
              <a:avLst/>
              <a:gdLst>
                <a:gd name="T0" fmla="*/ 0 w 44"/>
                <a:gd name="T1" fmla="*/ 86 h 198"/>
                <a:gd name="T2" fmla="*/ 0 w 44"/>
                <a:gd name="T3" fmla="*/ 110 h 198"/>
                <a:gd name="T4" fmla="*/ 1 w 44"/>
                <a:gd name="T5" fmla="*/ 141 h 198"/>
                <a:gd name="T6" fmla="*/ 1 w 44"/>
                <a:gd name="T7" fmla="*/ 173 h 198"/>
                <a:gd name="T8" fmla="*/ 2 w 44"/>
                <a:gd name="T9" fmla="*/ 195 h 198"/>
                <a:gd name="T10" fmla="*/ 4 w 44"/>
                <a:gd name="T11" fmla="*/ 195 h 198"/>
                <a:gd name="T12" fmla="*/ 5 w 44"/>
                <a:gd name="T13" fmla="*/ 169 h 198"/>
                <a:gd name="T14" fmla="*/ 6 w 44"/>
                <a:gd name="T15" fmla="*/ 122 h 198"/>
                <a:gd name="T16" fmla="*/ 8 w 44"/>
                <a:gd name="T17" fmla="*/ 70 h 198"/>
                <a:gd name="T18" fmla="*/ 9 w 44"/>
                <a:gd name="T19" fmla="*/ 30 h 198"/>
                <a:gd name="T20" fmla="*/ 9 w 44"/>
                <a:gd name="T21" fmla="*/ 7 h 198"/>
                <a:gd name="T22" fmla="*/ 10 w 44"/>
                <a:gd name="T23" fmla="*/ 0 h 198"/>
                <a:gd name="T24" fmla="*/ 12 w 44"/>
                <a:gd name="T25" fmla="*/ 6 h 198"/>
                <a:gd name="T26" fmla="*/ 12 w 44"/>
                <a:gd name="T27" fmla="*/ 14 h 198"/>
                <a:gd name="T28" fmla="*/ 13 w 44"/>
                <a:gd name="T29" fmla="*/ 30 h 198"/>
                <a:gd name="T30" fmla="*/ 13 w 44"/>
                <a:gd name="T31" fmla="*/ 48 h 198"/>
                <a:gd name="T32" fmla="*/ 14 w 44"/>
                <a:gd name="T33" fmla="*/ 79 h 198"/>
                <a:gd name="T34" fmla="*/ 14 w 44"/>
                <a:gd name="T35" fmla="*/ 118 h 198"/>
                <a:gd name="T36" fmla="*/ 16 w 44"/>
                <a:gd name="T37" fmla="*/ 158 h 198"/>
                <a:gd name="T38" fmla="*/ 17 w 44"/>
                <a:gd name="T39" fmla="*/ 187 h 198"/>
                <a:gd name="T40" fmla="*/ 18 w 44"/>
                <a:gd name="T41" fmla="*/ 191 h 198"/>
                <a:gd name="T42" fmla="*/ 20 w 44"/>
                <a:gd name="T43" fmla="*/ 170 h 198"/>
                <a:gd name="T44" fmla="*/ 21 w 44"/>
                <a:gd name="T45" fmla="*/ 127 h 198"/>
                <a:gd name="T46" fmla="*/ 22 w 44"/>
                <a:gd name="T47" fmla="*/ 80 h 198"/>
                <a:gd name="T48" fmla="*/ 22 w 44"/>
                <a:gd name="T49" fmla="*/ 42 h 198"/>
                <a:gd name="T50" fmla="*/ 24 w 44"/>
                <a:gd name="T51" fmla="*/ 16 h 198"/>
                <a:gd name="T52" fmla="*/ 24 w 44"/>
                <a:gd name="T53" fmla="*/ 6 h 198"/>
                <a:gd name="T54" fmla="*/ 25 w 44"/>
                <a:gd name="T55" fmla="*/ 0 h 198"/>
                <a:gd name="T56" fmla="*/ 25 w 44"/>
                <a:gd name="T57" fmla="*/ 4 h 198"/>
                <a:gd name="T58" fmla="*/ 26 w 44"/>
                <a:gd name="T59" fmla="*/ 15 h 198"/>
                <a:gd name="T60" fmla="*/ 28 w 44"/>
                <a:gd name="T61" fmla="*/ 40 h 198"/>
                <a:gd name="T62" fmla="*/ 28 w 44"/>
                <a:gd name="T63" fmla="*/ 78 h 198"/>
                <a:gd name="T64" fmla="*/ 29 w 44"/>
                <a:gd name="T65" fmla="*/ 124 h 198"/>
                <a:gd name="T66" fmla="*/ 30 w 44"/>
                <a:gd name="T67" fmla="*/ 166 h 198"/>
                <a:gd name="T68" fmla="*/ 32 w 44"/>
                <a:gd name="T69" fmla="*/ 187 h 198"/>
                <a:gd name="T70" fmla="*/ 33 w 44"/>
                <a:gd name="T71" fmla="*/ 183 h 198"/>
                <a:gd name="T72" fmla="*/ 34 w 44"/>
                <a:gd name="T73" fmla="*/ 155 h 198"/>
                <a:gd name="T74" fmla="*/ 36 w 44"/>
                <a:gd name="T75" fmla="*/ 116 h 198"/>
                <a:gd name="T76" fmla="*/ 36 w 44"/>
                <a:gd name="T77" fmla="*/ 78 h 198"/>
                <a:gd name="T78" fmla="*/ 37 w 44"/>
                <a:gd name="T79" fmla="*/ 48 h 198"/>
                <a:gd name="T80" fmla="*/ 37 w 44"/>
                <a:gd name="T81" fmla="*/ 24 h 198"/>
                <a:gd name="T82" fmla="*/ 38 w 44"/>
                <a:gd name="T83" fmla="*/ 10 h 198"/>
                <a:gd name="T84" fmla="*/ 38 w 44"/>
                <a:gd name="T85" fmla="*/ 3 h 198"/>
                <a:gd name="T86" fmla="*/ 40 w 44"/>
                <a:gd name="T87" fmla="*/ 2 h 198"/>
                <a:gd name="T88" fmla="*/ 40 w 44"/>
                <a:gd name="T89" fmla="*/ 14 h 198"/>
                <a:gd name="T90" fmla="*/ 41 w 44"/>
                <a:gd name="T91" fmla="*/ 44 h 198"/>
                <a:gd name="T92" fmla="*/ 42 w 44"/>
                <a:gd name="T93" fmla="*/ 88 h 198"/>
                <a:gd name="T94" fmla="*/ 44 w 44"/>
                <a:gd name="T95" fmla="*/ 13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198">
                  <a:moveTo>
                    <a:pt x="0" y="78"/>
                  </a:moveTo>
                  <a:lnTo>
                    <a:pt x="0" y="86"/>
                  </a:lnTo>
                  <a:lnTo>
                    <a:pt x="0" y="96"/>
                  </a:lnTo>
                  <a:lnTo>
                    <a:pt x="0" y="110"/>
                  </a:lnTo>
                  <a:lnTo>
                    <a:pt x="1" y="124"/>
                  </a:lnTo>
                  <a:lnTo>
                    <a:pt x="1" y="141"/>
                  </a:lnTo>
                  <a:lnTo>
                    <a:pt x="1" y="158"/>
                  </a:lnTo>
                  <a:lnTo>
                    <a:pt x="1" y="173"/>
                  </a:lnTo>
                  <a:lnTo>
                    <a:pt x="2" y="186"/>
                  </a:lnTo>
                  <a:lnTo>
                    <a:pt x="2" y="195"/>
                  </a:lnTo>
                  <a:lnTo>
                    <a:pt x="4" y="198"/>
                  </a:lnTo>
                  <a:lnTo>
                    <a:pt x="4" y="195"/>
                  </a:lnTo>
                  <a:lnTo>
                    <a:pt x="5" y="185"/>
                  </a:lnTo>
                  <a:lnTo>
                    <a:pt x="5" y="169"/>
                  </a:lnTo>
                  <a:lnTo>
                    <a:pt x="6" y="147"/>
                  </a:lnTo>
                  <a:lnTo>
                    <a:pt x="6" y="122"/>
                  </a:lnTo>
                  <a:lnTo>
                    <a:pt x="8" y="96"/>
                  </a:lnTo>
                  <a:lnTo>
                    <a:pt x="8" y="70"/>
                  </a:lnTo>
                  <a:lnTo>
                    <a:pt x="8" y="47"/>
                  </a:lnTo>
                  <a:lnTo>
                    <a:pt x="9" y="30"/>
                  </a:lnTo>
                  <a:lnTo>
                    <a:pt x="9" y="15"/>
                  </a:lnTo>
                  <a:lnTo>
                    <a:pt x="9" y="7"/>
                  </a:lnTo>
                  <a:lnTo>
                    <a:pt x="10" y="2"/>
                  </a:lnTo>
                  <a:lnTo>
                    <a:pt x="10" y="0"/>
                  </a:lnTo>
                  <a:lnTo>
                    <a:pt x="10" y="3"/>
                  </a:lnTo>
                  <a:lnTo>
                    <a:pt x="12" y="6"/>
                  </a:lnTo>
                  <a:lnTo>
                    <a:pt x="12" y="10"/>
                  </a:lnTo>
                  <a:lnTo>
                    <a:pt x="12" y="14"/>
                  </a:lnTo>
                  <a:lnTo>
                    <a:pt x="12" y="24"/>
                  </a:lnTo>
                  <a:lnTo>
                    <a:pt x="13" y="30"/>
                  </a:lnTo>
                  <a:lnTo>
                    <a:pt x="13" y="38"/>
                  </a:lnTo>
                  <a:lnTo>
                    <a:pt x="13" y="48"/>
                  </a:lnTo>
                  <a:lnTo>
                    <a:pt x="13" y="62"/>
                  </a:lnTo>
                  <a:lnTo>
                    <a:pt x="14" y="79"/>
                  </a:lnTo>
                  <a:lnTo>
                    <a:pt x="14" y="98"/>
                  </a:lnTo>
                  <a:lnTo>
                    <a:pt x="14" y="118"/>
                  </a:lnTo>
                  <a:lnTo>
                    <a:pt x="16" y="139"/>
                  </a:lnTo>
                  <a:lnTo>
                    <a:pt x="16" y="158"/>
                  </a:lnTo>
                  <a:lnTo>
                    <a:pt x="16" y="175"/>
                  </a:lnTo>
                  <a:lnTo>
                    <a:pt x="17" y="187"/>
                  </a:lnTo>
                  <a:lnTo>
                    <a:pt x="17" y="193"/>
                  </a:lnTo>
                  <a:lnTo>
                    <a:pt x="18" y="191"/>
                  </a:lnTo>
                  <a:lnTo>
                    <a:pt x="18" y="183"/>
                  </a:lnTo>
                  <a:lnTo>
                    <a:pt x="20" y="170"/>
                  </a:lnTo>
                  <a:lnTo>
                    <a:pt x="20" y="150"/>
                  </a:lnTo>
                  <a:lnTo>
                    <a:pt x="21" y="127"/>
                  </a:lnTo>
                  <a:lnTo>
                    <a:pt x="21" y="103"/>
                  </a:lnTo>
                  <a:lnTo>
                    <a:pt x="22" y="80"/>
                  </a:lnTo>
                  <a:lnTo>
                    <a:pt x="22" y="59"/>
                  </a:lnTo>
                  <a:lnTo>
                    <a:pt x="22" y="42"/>
                  </a:lnTo>
                  <a:lnTo>
                    <a:pt x="22" y="27"/>
                  </a:lnTo>
                  <a:lnTo>
                    <a:pt x="24" y="16"/>
                  </a:lnTo>
                  <a:lnTo>
                    <a:pt x="24" y="10"/>
                  </a:lnTo>
                  <a:lnTo>
                    <a:pt x="24" y="6"/>
                  </a:lnTo>
                  <a:lnTo>
                    <a:pt x="24" y="2"/>
                  </a:lnTo>
                  <a:lnTo>
                    <a:pt x="25" y="0"/>
                  </a:lnTo>
                  <a:lnTo>
                    <a:pt x="25" y="2"/>
                  </a:lnTo>
                  <a:lnTo>
                    <a:pt x="25" y="4"/>
                  </a:lnTo>
                  <a:lnTo>
                    <a:pt x="26" y="8"/>
                  </a:lnTo>
                  <a:lnTo>
                    <a:pt x="26" y="15"/>
                  </a:lnTo>
                  <a:lnTo>
                    <a:pt x="26" y="26"/>
                  </a:lnTo>
                  <a:lnTo>
                    <a:pt x="28" y="40"/>
                  </a:lnTo>
                  <a:lnTo>
                    <a:pt x="28" y="58"/>
                  </a:lnTo>
                  <a:lnTo>
                    <a:pt x="28" y="78"/>
                  </a:lnTo>
                  <a:lnTo>
                    <a:pt x="29" y="100"/>
                  </a:lnTo>
                  <a:lnTo>
                    <a:pt x="29" y="124"/>
                  </a:lnTo>
                  <a:lnTo>
                    <a:pt x="30" y="146"/>
                  </a:lnTo>
                  <a:lnTo>
                    <a:pt x="30" y="166"/>
                  </a:lnTo>
                  <a:lnTo>
                    <a:pt x="30" y="179"/>
                  </a:lnTo>
                  <a:lnTo>
                    <a:pt x="32" y="187"/>
                  </a:lnTo>
                  <a:lnTo>
                    <a:pt x="32" y="189"/>
                  </a:lnTo>
                  <a:lnTo>
                    <a:pt x="33" y="183"/>
                  </a:lnTo>
                  <a:lnTo>
                    <a:pt x="33" y="171"/>
                  </a:lnTo>
                  <a:lnTo>
                    <a:pt x="34" y="155"/>
                  </a:lnTo>
                  <a:lnTo>
                    <a:pt x="34" y="137"/>
                  </a:lnTo>
                  <a:lnTo>
                    <a:pt x="36" y="116"/>
                  </a:lnTo>
                  <a:lnTo>
                    <a:pt x="36" y="95"/>
                  </a:lnTo>
                  <a:lnTo>
                    <a:pt x="36" y="78"/>
                  </a:lnTo>
                  <a:lnTo>
                    <a:pt x="37" y="62"/>
                  </a:lnTo>
                  <a:lnTo>
                    <a:pt x="37" y="48"/>
                  </a:lnTo>
                  <a:lnTo>
                    <a:pt x="37" y="30"/>
                  </a:lnTo>
                  <a:lnTo>
                    <a:pt x="37" y="24"/>
                  </a:lnTo>
                  <a:lnTo>
                    <a:pt x="37" y="14"/>
                  </a:lnTo>
                  <a:lnTo>
                    <a:pt x="38" y="10"/>
                  </a:lnTo>
                  <a:lnTo>
                    <a:pt x="38" y="6"/>
                  </a:lnTo>
                  <a:lnTo>
                    <a:pt x="38" y="3"/>
                  </a:lnTo>
                  <a:lnTo>
                    <a:pt x="38" y="0"/>
                  </a:lnTo>
                  <a:lnTo>
                    <a:pt x="40" y="2"/>
                  </a:lnTo>
                  <a:lnTo>
                    <a:pt x="40" y="6"/>
                  </a:lnTo>
                  <a:lnTo>
                    <a:pt x="40" y="14"/>
                  </a:lnTo>
                  <a:lnTo>
                    <a:pt x="41" y="26"/>
                  </a:lnTo>
                  <a:lnTo>
                    <a:pt x="41" y="44"/>
                  </a:lnTo>
                  <a:lnTo>
                    <a:pt x="42" y="64"/>
                  </a:lnTo>
                  <a:lnTo>
                    <a:pt x="42" y="88"/>
                  </a:lnTo>
                  <a:lnTo>
                    <a:pt x="44" y="112"/>
                  </a:lnTo>
                  <a:lnTo>
                    <a:pt x="44" y="137"/>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0" name="Freeform 5497"/>
            <p:cNvSpPr>
              <a:spLocks/>
            </p:cNvSpPr>
            <p:nvPr/>
          </p:nvSpPr>
          <p:spPr bwMode="auto">
            <a:xfrm>
              <a:off x="4019" y="3172"/>
              <a:ext cx="22" cy="92"/>
            </a:xfrm>
            <a:custGeom>
              <a:avLst/>
              <a:gdLst>
                <a:gd name="T0" fmla="*/ 1 w 44"/>
                <a:gd name="T1" fmla="*/ 157 h 185"/>
                <a:gd name="T2" fmla="*/ 1 w 44"/>
                <a:gd name="T3" fmla="*/ 182 h 185"/>
                <a:gd name="T4" fmla="*/ 2 w 44"/>
                <a:gd name="T5" fmla="*/ 182 h 185"/>
                <a:gd name="T6" fmla="*/ 4 w 44"/>
                <a:gd name="T7" fmla="*/ 162 h 185"/>
                <a:gd name="T8" fmla="*/ 5 w 44"/>
                <a:gd name="T9" fmla="*/ 133 h 185"/>
                <a:gd name="T10" fmla="*/ 6 w 44"/>
                <a:gd name="T11" fmla="*/ 103 h 185"/>
                <a:gd name="T12" fmla="*/ 6 w 44"/>
                <a:gd name="T13" fmla="*/ 80 h 185"/>
                <a:gd name="T14" fmla="*/ 8 w 44"/>
                <a:gd name="T15" fmla="*/ 55 h 185"/>
                <a:gd name="T16" fmla="*/ 8 w 44"/>
                <a:gd name="T17" fmla="*/ 31 h 185"/>
                <a:gd name="T18" fmla="*/ 8 w 44"/>
                <a:gd name="T19" fmla="*/ 12 h 185"/>
                <a:gd name="T20" fmla="*/ 9 w 44"/>
                <a:gd name="T21" fmla="*/ 0 h 185"/>
                <a:gd name="T22" fmla="*/ 10 w 44"/>
                <a:gd name="T23" fmla="*/ 7 h 185"/>
                <a:gd name="T24" fmla="*/ 12 w 44"/>
                <a:gd name="T25" fmla="*/ 35 h 185"/>
                <a:gd name="T26" fmla="*/ 13 w 44"/>
                <a:gd name="T27" fmla="*/ 79 h 185"/>
                <a:gd name="T28" fmla="*/ 14 w 44"/>
                <a:gd name="T29" fmla="*/ 127 h 185"/>
                <a:gd name="T30" fmla="*/ 16 w 44"/>
                <a:gd name="T31" fmla="*/ 163 h 185"/>
                <a:gd name="T32" fmla="*/ 16 w 44"/>
                <a:gd name="T33" fmla="*/ 181 h 185"/>
                <a:gd name="T34" fmla="*/ 17 w 44"/>
                <a:gd name="T35" fmla="*/ 177 h 185"/>
                <a:gd name="T36" fmla="*/ 18 w 44"/>
                <a:gd name="T37" fmla="*/ 161 h 185"/>
                <a:gd name="T38" fmla="*/ 18 w 44"/>
                <a:gd name="T39" fmla="*/ 142 h 185"/>
                <a:gd name="T40" fmla="*/ 20 w 44"/>
                <a:gd name="T41" fmla="*/ 115 h 185"/>
                <a:gd name="T42" fmla="*/ 20 w 44"/>
                <a:gd name="T43" fmla="*/ 92 h 185"/>
                <a:gd name="T44" fmla="*/ 21 w 44"/>
                <a:gd name="T45" fmla="*/ 67 h 185"/>
                <a:gd name="T46" fmla="*/ 22 w 44"/>
                <a:gd name="T47" fmla="*/ 36 h 185"/>
                <a:gd name="T48" fmla="*/ 22 w 44"/>
                <a:gd name="T49" fmla="*/ 11 h 185"/>
                <a:gd name="T50" fmla="*/ 24 w 44"/>
                <a:gd name="T51" fmla="*/ 0 h 185"/>
                <a:gd name="T52" fmla="*/ 25 w 44"/>
                <a:gd name="T53" fmla="*/ 14 h 185"/>
                <a:gd name="T54" fmla="*/ 26 w 44"/>
                <a:gd name="T55" fmla="*/ 48 h 185"/>
                <a:gd name="T56" fmla="*/ 28 w 44"/>
                <a:gd name="T57" fmla="*/ 94 h 185"/>
                <a:gd name="T58" fmla="*/ 29 w 44"/>
                <a:gd name="T59" fmla="*/ 137 h 185"/>
                <a:gd name="T60" fmla="*/ 31 w 44"/>
                <a:gd name="T61" fmla="*/ 165 h 185"/>
                <a:gd name="T62" fmla="*/ 31 w 44"/>
                <a:gd name="T63" fmla="*/ 177 h 185"/>
                <a:gd name="T64" fmla="*/ 32 w 44"/>
                <a:gd name="T65" fmla="*/ 175 h 185"/>
                <a:gd name="T66" fmla="*/ 32 w 44"/>
                <a:gd name="T67" fmla="*/ 169 h 185"/>
                <a:gd name="T68" fmla="*/ 33 w 44"/>
                <a:gd name="T69" fmla="*/ 158 h 185"/>
                <a:gd name="T70" fmla="*/ 33 w 44"/>
                <a:gd name="T71" fmla="*/ 142 h 185"/>
                <a:gd name="T72" fmla="*/ 35 w 44"/>
                <a:gd name="T73" fmla="*/ 119 h 185"/>
                <a:gd name="T74" fmla="*/ 35 w 44"/>
                <a:gd name="T75" fmla="*/ 88 h 185"/>
                <a:gd name="T76" fmla="*/ 36 w 44"/>
                <a:gd name="T77" fmla="*/ 51 h 185"/>
                <a:gd name="T78" fmla="*/ 37 w 44"/>
                <a:gd name="T79" fmla="*/ 18 h 185"/>
                <a:gd name="T80" fmla="*/ 37 w 44"/>
                <a:gd name="T81" fmla="*/ 2 h 185"/>
                <a:gd name="T82" fmla="*/ 40 w 44"/>
                <a:gd name="T83" fmla="*/ 10 h 185"/>
                <a:gd name="T84" fmla="*/ 41 w 44"/>
                <a:gd name="T85" fmla="*/ 42 h 185"/>
                <a:gd name="T86" fmla="*/ 41 w 44"/>
                <a:gd name="T87" fmla="*/ 83 h 185"/>
                <a:gd name="T88" fmla="*/ 43 w 44"/>
                <a:gd name="T89" fmla="*/ 1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185">
                  <a:moveTo>
                    <a:pt x="0" y="137"/>
                  </a:moveTo>
                  <a:lnTo>
                    <a:pt x="1" y="157"/>
                  </a:lnTo>
                  <a:lnTo>
                    <a:pt x="1" y="173"/>
                  </a:lnTo>
                  <a:lnTo>
                    <a:pt x="1" y="182"/>
                  </a:lnTo>
                  <a:lnTo>
                    <a:pt x="2" y="185"/>
                  </a:lnTo>
                  <a:lnTo>
                    <a:pt x="2" y="182"/>
                  </a:lnTo>
                  <a:lnTo>
                    <a:pt x="4" y="174"/>
                  </a:lnTo>
                  <a:lnTo>
                    <a:pt x="4" y="162"/>
                  </a:lnTo>
                  <a:lnTo>
                    <a:pt x="5" y="147"/>
                  </a:lnTo>
                  <a:lnTo>
                    <a:pt x="5" y="133"/>
                  </a:lnTo>
                  <a:lnTo>
                    <a:pt x="5" y="116"/>
                  </a:lnTo>
                  <a:lnTo>
                    <a:pt x="6" y="103"/>
                  </a:lnTo>
                  <a:lnTo>
                    <a:pt x="6" y="91"/>
                  </a:lnTo>
                  <a:lnTo>
                    <a:pt x="6" y="80"/>
                  </a:lnTo>
                  <a:lnTo>
                    <a:pt x="6" y="60"/>
                  </a:lnTo>
                  <a:lnTo>
                    <a:pt x="8" y="55"/>
                  </a:lnTo>
                  <a:lnTo>
                    <a:pt x="8" y="40"/>
                  </a:lnTo>
                  <a:lnTo>
                    <a:pt x="8" y="31"/>
                  </a:lnTo>
                  <a:lnTo>
                    <a:pt x="8" y="22"/>
                  </a:lnTo>
                  <a:lnTo>
                    <a:pt x="8" y="12"/>
                  </a:lnTo>
                  <a:lnTo>
                    <a:pt x="9" y="6"/>
                  </a:lnTo>
                  <a:lnTo>
                    <a:pt x="9" y="0"/>
                  </a:lnTo>
                  <a:lnTo>
                    <a:pt x="9" y="2"/>
                  </a:lnTo>
                  <a:lnTo>
                    <a:pt x="10" y="7"/>
                  </a:lnTo>
                  <a:lnTo>
                    <a:pt x="10" y="18"/>
                  </a:lnTo>
                  <a:lnTo>
                    <a:pt x="12" y="35"/>
                  </a:lnTo>
                  <a:lnTo>
                    <a:pt x="12" y="55"/>
                  </a:lnTo>
                  <a:lnTo>
                    <a:pt x="13" y="79"/>
                  </a:lnTo>
                  <a:lnTo>
                    <a:pt x="13" y="103"/>
                  </a:lnTo>
                  <a:lnTo>
                    <a:pt x="14" y="127"/>
                  </a:lnTo>
                  <a:lnTo>
                    <a:pt x="14" y="147"/>
                  </a:lnTo>
                  <a:lnTo>
                    <a:pt x="16" y="163"/>
                  </a:lnTo>
                  <a:lnTo>
                    <a:pt x="16" y="175"/>
                  </a:lnTo>
                  <a:lnTo>
                    <a:pt x="16" y="181"/>
                  </a:lnTo>
                  <a:lnTo>
                    <a:pt x="17" y="181"/>
                  </a:lnTo>
                  <a:lnTo>
                    <a:pt x="17" y="177"/>
                  </a:lnTo>
                  <a:lnTo>
                    <a:pt x="18" y="170"/>
                  </a:lnTo>
                  <a:lnTo>
                    <a:pt x="18" y="161"/>
                  </a:lnTo>
                  <a:lnTo>
                    <a:pt x="18" y="151"/>
                  </a:lnTo>
                  <a:lnTo>
                    <a:pt x="18" y="142"/>
                  </a:lnTo>
                  <a:lnTo>
                    <a:pt x="20" y="133"/>
                  </a:lnTo>
                  <a:lnTo>
                    <a:pt x="20" y="115"/>
                  </a:lnTo>
                  <a:lnTo>
                    <a:pt x="20" y="110"/>
                  </a:lnTo>
                  <a:lnTo>
                    <a:pt x="20" y="92"/>
                  </a:lnTo>
                  <a:lnTo>
                    <a:pt x="21" y="80"/>
                  </a:lnTo>
                  <a:lnTo>
                    <a:pt x="21" y="67"/>
                  </a:lnTo>
                  <a:lnTo>
                    <a:pt x="21" y="51"/>
                  </a:lnTo>
                  <a:lnTo>
                    <a:pt x="22" y="36"/>
                  </a:lnTo>
                  <a:lnTo>
                    <a:pt x="22" y="23"/>
                  </a:lnTo>
                  <a:lnTo>
                    <a:pt x="22" y="11"/>
                  </a:lnTo>
                  <a:lnTo>
                    <a:pt x="22" y="4"/>
                  </a:lnTo>
                  <a:lnTo>
                    <a:pt x="24" y="0"/>
                  </a:lnTo>
                  <a:lnTo>
                    <a:pt x="24" y="4"/>
                  </a:lnTo>
                  <a:lnTo>
                    <a:pt x="25" y="14"/>
                  </a:lnTo>
                  <a:lnTo>
                    <a:pt x="25" y="28"/>
                  </a:lnTo>
                  <a:lnTo>
                    <a:pt x="26" y="48"/>
                  </a:lnTo>
                  <a:lnTo>
                    <a:pt x="26" y="71"/>
                  </a:lnTo>
                  <a:lnTo>
                    <a:pt x="28" y="94"/>
                  </a:lnTo>
                  <a:lnTo>
                    <a:pt x="28" y="116"/>
                  </a:lnTo>
                  <a:lnTo>
                    <a:pt x="29" y="137"/>
                  </a:lnTo>
                  <a:lnTo>
                    <a:pt x="29" y="153"/>
                  </a:lnTo>
                  <a:lnTo>
                    <a:pt x="31" y="165"/>
                  </a:lnTo>
                  <a:lnTo>
                    <a:pt x="31" y="173"/>
                  </a:lnTo>
                  <a:lnTo>
                    <a:pt x="31" y="177"/>
                  </a:lnTo>
                  <a:lnTo>
                    <a:pt x="31" y="177"/>
                  </a:lnTo>
                  <a:lnTo>
                    <a:pt x="32" y="175"/>
                  </a:lnTo>
                  <a:lnTo>
                    <a:pt x="32" y="171"/>
                  </a:lnTo>
                  <a:lnTo>
                    <a:pt x="32" y="169"/>
                  </a:lnTo>
                  <a:lnTo>
                    <a:pt x="32" y="159"/>
                  </a:lnTo>
                  <a:lnTo>
                    <a:pt x="33" y="158"/>
                  </a:lnTo>
                  <a:lnTo>
                    <a:pt x="33" y="149"/>
                  </a:lnTo>
                  <a:lnTo>
                    <a:pt x="33" y="142"/>
                  </a:lnTo>
                  <a:lnTo>
                    <a:pt x="33" y="133"/>
                  </a:lnTo>
                  <a:lnTo>
                    <a:pt x="35" y="119"/>
                  </a:lnTo>
                  <a:lnTo>
                    <a:pt x="35" y="104"/>
                  </a:lnTo>
                  <a:lnTo>
                    <a:pt x="35" y="88"/>
                  </a:lnTo>
                  <a:lnTo>
                    <a:pt x="36" y="68"/>
                  </a:lnTo>
                  <a:lnTo>
                    <a:pt x="36" y="51"/>
                  </a:lnTo>
                  <a:lnTo>
                    <a:pt x="37" y="32"/>
                  </a:lnTo>
                  <a:lnTo>
                    <a:pt x="37" y="18"/>
                  </a:lnTo>
                  <a:lnTo>
                    <a:pt x="37" y="7"/>
                  </a:lnTo>
                  <a:lnTo>
                    <a:pt x="37" y="2"/>
                  </a:lnTo>
                  <a:lnTo>
                    <a:pt x="39" y="3"/>
                  </a:lnTo>
                  <a:lnTo>
                    <a:pt x="40" y="10"/>
                  </a:lnTo>
                  <a:lnTo>
                    <a:pt x="40" y="23"/>
                  </a:lnTo>
                  <a:lnTo>
                    <a:pt x="41" y="42"/>
                  </a:lnTo>
                  <a:lnTo>
                    <a:pt x="41" y="62"/>
                  </a:lnTo>
                  <a:lnTo>
                    <a:pt x="41" y="83"/>
                  </a:lnTo>
                  <a:lnTo>
                    <a:pt x="43" y="103"/>
                  </a:lnTo>
                  <a:lnTo>
                    <a:pt x="43" y="122"/>
                  </a:lnTo>
                  <a:lnTo>
                    <a:pt x="44" y="138"/>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1" name="Freeform 5498"/>
            <p:cNvSpPr>
              <a:spLocks/>
            </p:cNvSpPr>
            <p:nvPr/>
          </p:nvSpPr>
          <p:spPr bwMode="auto">
            <a:xfrm>
              <a:off x="4041" y="3173"/>
              <a:ext cx="20" cy="85"/>
            </a:xfrm>
            <a:custGeom>
              <a:avLst/>
              <a:gdLst>
                <a:gd name="T0" fmla="*/ 0 w 40"/>
                <a:gd name="T1" fmla="*/ 148 h 171"/>
                <a:gd name="T2" fmla="*/ 1 w 40"/>
                <a:gd name="T3" fmla="*/ 163 h 171"/>
                <a:gd name="T4" fmla="*/ 1 w 40"/>
                <a:gd name="T5" fmla="*/ 170 h 171"/>
                <a:gd name="T6" fmla="*/ 1 w 40"/>
                <a:gd name="T7" fmla="*/ 171 h 171"/>
                <a:gd name="T8" fmla="*/ 3 w 40"/>
                <a:gd name="T9" fmla="*/ 167 h 171"/>
                <a:gd name="T10" fmla="*/ 3 w 40"/>
                <a:gd name="T11" fmla="*/ 156 h 171"/>
                <a:gd name="T12" fmla="*/ 4 w 40"/>
                <a:gd name="T13" fmla="*/ 134 h 171"/>
                <a:gd name="T14" fmla="*/ 5 w 40"/>
                <a:gd name="T15" fmla="*/ 99 h 171"/>
                <a:gd name="T16" fmla="*/ 7 w 40"/>
                <a:gd name="T17" fmla="*/ 56 h 171"/>
                <a:gd name="T18" fmla="*/ 8 w 40"/>
                <a:gd name="T19" fmla="*/ 20 h 171"/>
                <a:gd name="T20" fmla="*/ 8 w 40"/>
                <a:gd name="T21" fmla="*/ 0 h 171"/>
                <a:gd name="T22" fmla="*/ 9 w 40"/>
                <a:gd name="T23" fmla="*/ 4 h 171"/>
                <a:gd name="T24" fmla="*/ 11 w 40"/>
                <a:gd name="T25" fmla="*/ 31 h 171"/>
                <a:gd name="T26" fmla="*/ 12 w 40"/>
                <a:gd name="T27" fmla="*/ 65 h 171"/>
                <a:gd name="T28" fmla="*/ 13 w 40"/>
                <a:gd name="T29" fmla="*/ 100 h 171"/>
                <a:gd name="T30" fmla="*/ 13 w 40"/>
                <a:gd name="T31" fmla="*/ 126 h 171"/>
                <a:gd name="T32" fmla="*/ 15 w 40"/>
                <a:gd name="T33" fmla="*/ 147 h 171"/>
                <a:gd name="T34" fmla="*/ 15 w 40"/>
                <a:gd name="T35" fmla="*/ 159 h 171"/>
                <a:gd name="T36" fmla="*/ 16 w 40"/>
                <a:gd name="T37" fmla="*/ 166 h 171"/>
                <a:gd name="T38" fmla="*/ 16 w 40"/>
                <a:gd name="T39" fmla="*/ 166 h 171"/>
                <a:gd name="T40" fmla="*/ 17 w 40"/>
                <a:gd name="T41" fmla="*/ 155 h 171"/>
                <a:gd name="T42" fmla="*/ 19 w 40"/>
                <a:gd name="T43" fmla="*/ 127 h 171"/>
                <a:gd name="T44" fmla="*/ 20 w 40"/>
                <a:gd name="T45" fmla="*/ 85 h 171"/>
                <a:gd name="T46" fmla="*/ 21 w 40"/>
                <a:gd name="T47" fmla="*/ 43 h 171"/>
                <a:gd name="T48" fmla="*/ 23 w 40"/>
                <a:gd name="T49" fmla="*/ 11 h 171"/>
                <a:gd name="T50" fmla="*/ 23 w 40"/>
                <a:gd name="T51" fmla="*/ 0 h 171"/>
                <a:gd name="T52" fmla="*/ 24 w 40"/>
                <a:gd name="T53" fmla="*/ 11 h 171"/>
                <a:gd name="T54" fmla="*/ 25 w 40"/>
                <a:gd name="T55" fmla="*/ 33 h 171"/>
                <a:gd name="T56" fmla="*/ 27 w 40"/>
                <a:gd name="T57" fmla="*/ 61 h 171"/>
                <a:gd name="T58" fmla="*/ 27 w 40"/>
                <a:gd name="T59" fmla="*/ 85 h 171"/>
                <a:gd name="T60" fmla="*/ 28 w 40"/>
                <a:gd name="T61" fmla="*/ 105 h 171"/>
                <a:gd name="T62" fmla="*/ 28 w 40"/>
                <a:gd name="T63" fmla="*/ 130 h 171"/>
                <a:gd name="T64" fmla="*/ 29 w 40"/>
                <a:gd name="T65" fmla="*/ 147 h 171"/>
                <a:gd name="T66" fmla="*/ 29 w 40"/>
                <a:gd name="T67" fmla="*/ 160 h 171"/>
                <a:gd name="T68" fmla="*/ 31 w 40"/>
                <a:gd name="T69" fmla="*/ 163 h 171"/>
                <a:gd name="T70" fmla="*/ 32 w 40"/>
                <a:gd name="T71" fmla="*/ 147 h 171"/>
                <a:gd name="T72" fmla="*/ 33 w 40"/>
                <a:gd name="T73" fmla="*/ 113 h 171"/>
                <a:gd name="T74" fmla="*/ 35 w 40"/>
                <a:gd name="T75" fmla="*/ 69 h 171"/>
                <a:gd name="T76" fmla="*/ 36 w 40"/>
                <a:gd name="T77" fmla="*/ 29 h 171"/>
                <a:gd name="T78" fmla="*/ 37 w 40"/>
                <a:gd name="T79" fmla="*/ 5 h 171"/>
                <a:gd name="T80" fmla="*/ 37 w 40"/>
                <a:gd name="T81" fmla="*/ 1 h 171"/>
                <a:gd name="T82" fmla="*/ 39 w 40"/>
                <a:gd name="T83" fmla="*/ 11 h 171"/>
                <a:gd name="T84" fmla="*/ 39 w 40"/>
                <a:gd name="T85" fmla="*/ 28 h 171"/>
                <a:gd name="T86" fmla="*/ 40 w 40"/>
                <a:gd name="T87" fmla="*/ 44 h 171"/>
                <a:gd name="T88" fmla="*/ 40 w 40"/>
                <a:gd name="T89" fmla="*/ 6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71">
                  <a:moveTo>
                    <a:pt x="0" y="135"/>
                  </a:moveTo>
                  <a:lnTo>
                    <a:pt x="0" y="148"/>
                  </a:lnTo>
                  <a:lnTo>
                    <a:pt x="0" y="158"/>
                  </a:lnTo>
                  <a:lnTo>
                    <a:pt x="1" y="163"/>
                  </a:lnTo>
                  <a:lnTo>
                    <a:pt x="1" y="167"/>
                  </a:lnTo>
                  <a:lnTo>
                    <a:pt x="1" y="170"/>
                  </a:lnTo>
                  <a:lnTo>
                    <a:pt x="1" y="171"/>
                  </a:lnTo>
                  <a:lnTo>
                    <a:pt x="1" y="171"/>
                  </a:lnTo>
                  <a:lnTo>
                    <a:pt x="1" y="168"/>
                  </a:lnTo>
                  <a:lnTo>
                    <a:pt x="3" y="167"/>
                  </a:lnTo>
                  <a:lnTo>
                    <a:pt x="3" y="163"/>
                  </a:lnTo>
                  <a:lnTo>
                    <a:pt x="3" y="156"/>
                  </a:lnTo>
                  <a:lnTo>
                    <a:pt x="3" y="146"/>
                  </a:lnTo>
                  <a:lnTo>
                    <a:pt x="4" y="134"/>
                  </a:lnTo>
                  <a:lnTo>
                    <a:pt x="4" y="117"/>
                  </a:lnTo>
                  <a:lnTo>
                    <a:pt x="5" y="99"/>
                  </a:lnTo>
                  <a:lnTo>
                    <a:pt x="5" y="79"/>
                  </a:lnTo>
                  <a:lnTo>
                    <a:pt x="7" y="56"/>
                  </a:lnTo>
                  <a:lnTo>
                    <a:pt x="7" y="37"/>
                  </a:lnTo>
                  <a:lnTo>
                    <a:pt x="8" y="20"/>
                  </a:lnTo>
                  <a:lnTo>
                    <a:pt x="8" y="7"/>
                  </a:lnTo>
                  <a:lnTo>
                    <a:pt x="8" y="0"/>
                  </a:lnTo>
                  <a:lnTo>
                    <a:pt x="9" y="0"/>
                  </a:lnTo>
                  <a:lnTo>
                    <a:pt x="9" y="4"/>
                  </a:lnTo>
                  <a:lnTo>
                    <a:pt x="11" y="16"/>
                  </a:lnTo>
                  <a:lnTo>
                    <a:pt x="11" y="31"/>
                  </a:lnTo>
                  <a:lnTo>
                    <a:pt x="11" y="48"/>
                  </a:lnTo>
                  <a:lnTo>
                    <a:pt x="12" y="65"/>
                  </a:lnTo>
                  <a:lnTo>
                    <a:pt x="12" y="84"/>
                  </a:lnTo>
                  <a:lnTo>
                    <a:pt x="13" y="100"/>
                  </a:lnTo>
                  <a:lnTo>
                    <a:pt x="13" y="115"/>
                  </a:lnTo>
                  <a:lnTo>
                    <a:pt x="13" y="126"/>
                  </a:lnTo>
                  <a:lnTo>
                    <a:pt x="15" y="135"/>
                  </a:lnTo>
                  <a:lnTo>
                    <a:pt x="15" y="147"/>
                  </a:lnTo>
                  <a:lnTo>
                    <a:pt x="15" y="150"/>
                  </a:lnTo>
                  <a:lnTo>
                    <a:pt x="15" y="159"/>
                  </a:lnTo>
                  <a:lnTo>
                    <a:pt x="16" y="163"/>
                  </a:lnTo>
                  <a:lnTo>
                    <a:pt x="16" y="166"/>
                  </a:lnTo>
                  <a:lnTo>
                    <a:pt x="16" y="167"/>
                  </a:lnTo>
                  <a:lnTo>
                    <a:pt x="16" y="166"/>
                  </a:lnTo>
                  <a:lnTo>
                    <a:pt x="16" y="163"/>
                  </a:lnTo>
                  <a:lnTo>
                    <a:pt x="17" y="155"/>
                  </a:lnTo>
                  <a:lnTo>
                    <a:pt x="17" y="143"/>
                  </a:lnTo>
                  <a:lnTo>
                    <a:pt x="19" y="127"/>
                  </a:lnTo>
                  <a:lnTo>
                    <a:pt x="19" y="107"/>
                  </a:lnTo>
                  <a:lnTo>
                    <a:pt x="20" y="85"/>
                  </a:lnTo>
                  <a:lnTo>
                    <a:pt x="20" y="64"/>
                  </a:lnTo>
                  <a:lnTo>
                    <a:pt x="21" y="43"/>
                  </a:lnTo>
                  <a:lnTo>
                    <a:pt x="21" y="25"/>
                  </a:lnTo>
                  <a:lnTo>
                    <a:pt x="23" y="11"/>
                  </a:lnTo>
                  <a:lnTo>
                    <a:pt x="23" y="3"/>
                  </a:lnTo>
                  <a:lnTo>
                    <a:pt x="23" y="0"/>
                  </a:lnTo>
                  <a:lnTo>
                    <a:pt x="24" y="3"/>
                  </a:lnTo>
                  <a:lnTo>
                    <a:pt x="24" y="11"/>
                  </a:lnTo>
                  <a:lnTo>
                    <a:pt x="24" y="20"/>
                  </a:lnTo>
                  <a:lnTo>
                    <a:pt x="25" y="33"/>
                  </a:lnTo>
                  <a:lnTo>
                    <a:pt x="25" y="48"/>
                  </a:lnTo>
                  <a:lnTo>
                    <a:pt x="27" y="61"/>
                  </a:lnTo>
                  <a:lnTo>
                    <a:pt x="27" y="73"/>
                  </a:lnTo>
                  <a:lnTo>
                    <a:pt x="27" y="85"/>
                  </a:lnTo>
                  <a:lnTo>
                    <a:pt x="27" y="100"/>
                  </a:lnTo>
                  <a:lnTo>
                    <a:pt x="28" y="105"/>
                  </a:lnTo>
                  <a:lnTo>
                    <a:pt x="28" y="121"/>
                  </a:lnTo>
                  <a:lnTo>
                    <a:pt x="28" y="130"/>
                  </a:lnTo>
                  <a:lnTo>
                    <a:pt x="28" y="138"/>
                  </a:lnTo>
                  <a:lnTo>
                    <a:pt x="29" y="147"/>
                  </a:lnTo>
                  <a:lnTo>
                    <a:pt x="29" y="155"/>
                  </a:lnTo>
                  <a:lnTo>
                    <a:pt x="29" y="160"/>
                  </a:lnTo>
                  <a:lnTo>
                    <a:pt x="31" y="164"/>
                  </a:lnTo>
                  <a:lnTo>
                    <a:pt x="31" y="163"/>
                  </a:lnTo>
                  <a:lnTo>
                    <a:pt x="31" y="158"/>
                  </a:lnTo>
                  <a:lnTo>
                    <a:pt x="32" y="147"/>
                  </a:lnTo>
                  <a:lnTo>
                    <a:pt x="32" y="132"/>
                  </a:lnTo>
                  <a:lnTo>
                    <a:pt x="33" y="113"/>
                  </a:lnTo>
                  <a:lnTo>
                    <a:pt x="33" y="92"/>
                  </a:lnTo>
                  <a:lnTo>
                    <a:pt x="35" y="69"/>
                  </a:lnTo>
                  <a:lnTo>
                    <a:pt x="35" y="48"/>
                  </a:lnTo>
                  <a:lnTo>
                    <a:pt x="36" y="29"/>
                  </a:lnTo>
                  <a:lnTo>
                    <a:pt x="36" y="16"/>
                  </a:lnTo>
                  <a:lnTo>
                    <a:pt x="37" y="5"/>
                  </a:lnTo>
                  <a:lnTo>
                    <a:pt x="37" y="1"/>
                  </a:lnTo>
                  <a:lnTo>
                    <a:pt x="37" y="1"/>
                  </a:lnTo>
                  <a:lnTo>
                    <a:pt x="37" y="4"/>
                  </a:lnTo>
                  <a:lnTo>
                    <a:pt x="39" y="11"/>
                  </a:lnTo>
                  <a:lnTo>
                    <a:pt x="39" y="19"/>
                  </a:lnTo>
                  <a:lnTo>
                    <a:pt x="39" y="28"/>
                  </a:lnTo>
                  <a:lnTo>
                    <a:pt x="40" y="36"/>
                  </a:lnTo>
                  <a:lnTo>
                    <a:pt x="40" y="44"/>
                  </a:lnTo>
                  <a:lnTo>
                    <a:pt x="40" y="49"/>
                  </a:lnTo>
                  <a:lnTo>
                    <a:pt x="40" y="60"/>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2" name="Freeform 5499"/>
            <p:cNvSpPr>
              <a:spLocks/>
            </p:cNvSpPr>
            <p:nvPr/>
          </p:nvSpPr>
          <p:spPr bwMode="auto">
            <a:xfrm>
              <a:off x="4061" y="3174"/>
              <a:ext cx="22" cy="80"/>
            </a:xfrm>
            <a:custGeom>
              <a:avLst/>
              <a:gdLst>
                <a:gd name="T0" fmla="*/ 0 w 44"/>
                <a:gd name="T1" fmla="*/ 64 h 161"/>
                <a:gd name="T2" fmla="*/ 1 w 44"/>
                <a:gd name="T3" fmla="*/ 91 h 161"/>
                <a:gd name="T4" fmla="*/ 3 w 44"/>
                <a:gd name="T5" fmla="*/ 115 h 161"/>
                <a:gd name="T6" fmla="*/ 3 w 44"/>
                <a:gd name="T7" fmla="*/ 142 h 161"/>
                <a:gd name="T8" fmla="*/ 4 w 44"/>
                <a:gd name="T9" fmla="*/ 158 h 161"/>
                <a:gd name="T10" fmla="*/ 5 w 44"/>
                <a:gd name="T11" fmla="*/ 157 h 161"/>
                <a:gd name="T12" fmla="*/ 7 w 44"/>
                <a:gd name="T13" fmla="*/ 135 h 161"/>
                <a:gd name="T14" fmla="*/ 8 w 44"/>
                <a:gd name="T15" fmla="*/ 96 h 161"/>
                <a:gd name="T16" fmla="*/ 9 w 44"/>
                <a:gd name="T17" fmla="*/ 55 h 161"/>
                <a:gd name="T18" fmla="*/ 11 w 44"/>
                <a:gd name="T19" fmla="*/ 22 h 161"/>
                <a:gd name="T20" fmla="*/ 11 w 44"/>
                <a:gd name="T21" fmla="*/ 4 h 161"/>
                <a:gd name="T22" fmla="*/ 12 w 44"/>
                <a:gd name="T23" fmla="*/ 0 h 161"/>
                <a:gd name="T24" fmla="*/ 12 w 44"/>
                <a:gd name="T25" fmla="*/ 4 h 161"/>
                <a:gd name="T26" fmla="*/ 13 w 44"/>
                <a:gd name="T27" fmla="*/ 11 h 161"/>
                <a:gd name="T28" fmla="*/ 13 w 44"/>
                <a:gd name="T29" fmla="*/ 26 h 161"/>
                <a:gd name="T30" fmla="*/ 15 w 44"/>
                <a:gd name="T31" fmla="*/ 42 h 161"/>
                <a:gd name="T32" fmla="*/ 15 w 44"/>
                <a:gd name="T33" fmla="*/ 66 h 161"/>
                <a:gd name="T34" fmla="*/ 16 w 44"/>
                <a:gd name="T35" fmla="*/ 98 h 161"/>
                <a:gd name="T36" fmla="*/ 17 w 44"/>
                <a:gd name="T37" fmla="*/ 130 h 161"/>
                <a:gd name="T38" fmla="*/ 19 w 44"/>
                <a:gd name="T39" fmla="*/ 153 h 161"/>
                <a:gd name="T40" fmla="*/ 20 w 44"/>
                <a:gd name="T41" fmla="*/ 157 h 161"/>
                <a:gd name="T42" fmla="*/ 20 w 44"/>
                <a:gd name="T43" fmla="*/ 137 h 161"/>
                <a:gd name="T44" fmla="*/ 21 w 44"/>
                <a:gd name="T45" fmla="*/ 102 h 161"/>
                <a:gd name="T46" fmla="*/ 23 w 44"/>
                <a:gd name="T47" fmla="*/ 63 h 161"/>
                <a:gd name="T48" fmla="*/ 24 w 44"/>
                <a:gd name="T49" fmla="*/ 32 h 161"/>
                <a:gd name="T50" fmla="*/ 25 w 44"/>
                <a:gd name="T51" fmla="*/ 12 h 161"/>
                <a:gd name="T52" fmla="*/ 25 w 44"/>
                <a:gd name="T53" fmla="*/ 4 h 161"/>
                <a:gd name="T54" fmla="*/ 27 w 44"/>
                <a:gd name="T55" fmla="*/ 2 h 161"/>
                <a:gd name="T56" fmla="*/ 27 w 44"/>
                <a:gd name="T57" fmla="*/ 3 h 161"/>
                <a:gd name="T58" fmla="*/ 27 w 44"/>
                <a:gd name="T59" fmla="*/ 8 h 161"/>
                <a:gd name="T60" fmla="*/ 28 w 44"/>
                <a:gd name="T61" fmla="*/ 23 h 161"/>
                <a:gd name="T62" fmla="*/ 28 w 44"/>
                <a:gd name="T63" fmla="*/ 50 h 161"/>
                <a:gd name="T64" fmla="*/ 29 w 44"/>
                <a:gd name="T65" fmla="*/ 84 h 161"/>
                <a:gd name="T66" fmla="*/ 31 w 44"/>
                <a:gd name="T67" fmla="*/ 122 h 161"/>
                <a:gd name="T68" fmla="*/ 32 w 44"/>
                <a:gd name="T69" fmla="*/ 149 h 161"/>
                <a:gd name="T70" fmla="*/ 33 w 44"/>
                <a:gd name="T71" fmla="*/ 154 h 161"/>
                <a:gd name="T72" fmla="*/ 35 w 44"/>
                <a:gd name="T73" fmla="*/ 139 h 161"/>
                <a:gd name="T74" fmla="*/ 36 w 44"/>
                <a:gd name="T75" fmla="*/ 110 h 161"/>
                <a:gd name="T76" fmla="*/ 37 w 44"/>
                <a:gd name="T77" fmla="*/ 76 h 161"/>
                <a:gd name="T78" fmla="*/ 37 w 44"/>
                <a:gd name="T79" fmla="*/ 50 h 161"/>
                <a:gd name="T80" fmla="*/ 39 w 44"/>
                <a:gd name="T81" fmla="*/ 31 h 161"/>
                <a:gd name="T82" fmla="*/ 39 w 44"/>
                <a:gd name="T83" fmla="*/ 14 h 161"/>
                <a:gd name="T84" fmla="*/ 40 w 44"/>
                <a:gd name="T85" fmla="*/ 6 h 161"/>
                <a:gd name="T86" fmla="*/ 40 w 44"/>
                <a:gd name="T87" fmla="*/ 3 h 161"/>
                <a:gd name="T88" fmla="*/ 41 w 44"/>
                <a:gd name="T89" fmla="*/ 7 h 161"/>
                <a:gd name="T90" fmla="*/ 41 w 44"/>
                <a:gd name="T91" fmla="*/ 24 h 161"/>
                <a:gd name="T92" fmla="*/ 43 w 44"/>
                <a:gd name="T93" fmla="*/ 5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161">
                  <a:moveTo>
                    <a:pt x="0" y="59"/>
                  </a:moveTo>
                  <a:lnTo>
                    <a:pt x="0" y="64"/>
                  </a:lnTo>
                  <a:lnTo>
                    <a:pt x="1" y="71"/>
                  </a:lnTo>
                  <a:lnTo>
                    <a:pt x="1" y="91"/>
                  </a:lnTo>
                  <a:lnTo>
                    <a:pt x="1" y="103"/>
                  </a:lnTo>
                  <a:lnTo>
                    <a:pt x="3" y="115"/>
                  </a:lnTo>
                  <a:lnTo>
                    <a:pt x="3" y="129"/>
                  </a:lnTo>
                  <a:lnTo>
                    <a:pt x="3" y="142"/>
                  </a:lnTo>
                  <a:lnTo>
                    <a:pt x="4" y="151"/>
                  </a:lnTo>
                  <a:lnTo>
                    <a:pt x="4" y="158"/>
                  </a:lnTo>
                  <a:lnTo>
                    <a:pt x="5" y="161"/>
                  </a:lnTo>
                  <a:lnTo>
                    <a:pt x="5" y="157"/>
                  </a:lnTo>
                  <a:lnTo>
                    <a:pt x="5" y="149"/>
                  </a:lnTo>
                  <a:lnTo>
                    <a:pt x="7" y="135"/>
                  </a:lnTo>
                  <a:lnTo>
                    <a:pt x="7" y="116"/>
                  </a:lnTo>
                  <a:lnTo>
                    <a:pt x="8" y="96"/>
                  </a:lnTo>
                  <a:lnTo>
                    <a:pt x="8" y="75"/>
                  </a:lnTo>
                  <a:lnTo>
                    <a:pt x="9" y="55"/>
                  </a:lnTo>
                  <a:lnTo>
                    <a:pt x="9" y="36"/>
                  </a:lnTo>
                  <a:lnTo>
                    <a:pt x="11" y="22"/>
                  </a:lnTo>
                  <a:lnTo>
                    <a:pt x="11" y="11"/>
                  </a:lnTo>
                  <a:lnTo>
                    <a:pt x="11" y="4"/>
                  </a:lnTo>
                  <a:lnTo>
                    <a:pt x="12" y="0"/>
                  </a:lnTo>
                  <a:lnTo>
                    <a:pt x="12" y="0"/>
                  </a:lnTo>
                  <a:lnTo>
                    <a:pt x="12" y="3"/>
                  </a:lnTo>
                  <a:lnTo>
                    <a:pt x="12" y="4"/>
                  </a:lnTo>
                  <a:lnTo>
                    <a:pt x="12" y="8"/>
                  </a:lnTo>
                  <a:lnTo>
                    <a:pt x="13" y="11"/>
                  </a:lnTo>
                  <a:lnTo>
                    <a:pt x="13" y="22"/>
                  </a:lnTo>
                  <a:lnTo>
                    <a:pt x="13" y="26"/>
                  </a:lnTo>
                  <a:lnTo>
                    <a:pt x="13" y="32"/>
                  </a:lnTo>
                  <a:lnTo>
                    <a:pt x="15" y="42"/>
                  </a:lnTo>
                  <a:lnTo>
                    <a:pt x="15" y="52"/>
                  </a:lnTo>
                  <a:lnTo>
                    <a:pt x="15" y="66"/>
                  </a:lnTo>
                  <a:lnTo>
                    <a:pt x="16" y="82"/>
                  </a:lnTo>
                  <a:lnTo>
                    <a:pt x="16" y="98"/>
                  </a:lnTo>
                  <a:lnTo>
                    <a:pt x="16" y="115"/>
                  </a:lnTo>
                  <a:lnTo>
                    <a:pt x="17" y="130"/>
                  </a:lnTo>
                  <a:lnTo>
                    <a:pt x="17" y="143"/>
                  </a:lnTo>
                  <a:lnTo>
                    <a:pt x="19" y="153"/>
                  </a:lnTo>
                  <a:lnTo>
                    <a:pt x="19" y="158"/>
                  </a:lnTo>
                  <a:lnTo>
                    <a:pt x="20" y="157"/>
                  </a:lnTo>
                  <a:lnTo>
                    <a:pt x="20" y="149"/>
                  </a:lnTo>
                  <a:lnTo>
                    <a:pt x="20" y="137"/>
                  </a:lnTo>
                  <a:lnTo>
                    <a:pt x="21" y="120"/>
                  </a:lnTo>
                  <a:lnTo>
                    <a:pt x="21" y="102"/>
                  </a:lnTo>
                  <a:lnTo>
                    <a:pt x="23" y="83"/>
                  </a:lnTo>
                  <a:lnTo>
                    <a:pt x="23" y="63"/>
                  </a:lnTo>
                  <a:lnTo>
                    <a:pt x="24" y="47"/>
                  </a:lnTo>
                  <a:lnTo>
                    <a:pt x="24" y="32"/>
                  </a:lnTo>
                  <a:lnTo>
                    <a:pt x="24" y="22"/>
                  </a:lnTo>
                  <a:lnTo>
                    <a:pt x="25" y="12"/>
                  </a:lnTo>
                  <a:lnTo>
                    <a:pt x="25" y="7"/>
                  </a:lnTo>
                  <a:lnTo>
                    <a:pt x="25" y="4"/>
                  </a:lnTo>
                  <a:lnTo>
                    <a:pt x="25" y="3"/>
                  </a:lnTo>
                  <a:lnTo>
                    <a:pt x="27" y="2"/>
                  </a:lnTo>
                  <a:lnTo>
                    <a:pt x="27" y="2"/>
                  </a:lnTo>
                  <a:lnTo>
                    <a:pt x="27" y="3"/>
                  </a:lnTo>
                  <a:lnTo>
                    <a:pt x="27" y="4"/>
                  </a:lnTo>
                  <a:lnTo>
                    <a:pt x="27" y="8"/>
                  </a:lnTo>
                  <a:lnTo>
                    <a:pt x="27" y="15"/>
                  </a:lnTo>
                  <a:lnTo>
                    <a:pt x="28" y="23"/>
                  </a:lnTo>
                  <a:lnTo>
                    <a:pt x="28" y="35"/>
                  </a:lnTo>
                  <a:lnTo>
                    <a:pt x="28" y="50"/>
                  </a:lnTo>
                  <a:lnTo>
                    <a:pt x="29" y="67"/>
                  </a:lnTo>
                  <a:lnTo>
                    <a:pt x="29" y="84"/>
                  </a:lnTo>
                  <a:lnTo>
                    <a:pt x="31" y="104"/>
                  </a:lnTo>
                  <a:lnTo>
                    <a:pt x="31" y="122"/>
                  </a:lnTo>
                  <a:lnTo>
                    <a:pt x="32" y="137"/>
                  </a:lnTo>
                  <a:lnTo>
                    <a:pt x="32" y="149"/>
                  </a:lnTo>
                  <a:lnTo>
                    <a:pt x="33" y="154"/>
                  </a:lnTo>
                  <a:lnTo>
                    <a:pt x="33" y="154"/>
                  </a:lnTo>
                  <a:lnTo>
                    <a:pt x="35" y="150"/>
                  </a:lnTo>
                  <a:lnTo>
                    <a:pt x="35" y="139"/>
                  </a:lnTo>
                  <a:lnTo>
                    <a:pt x="35" y="126"/>
                  </a:lnTo>
                  <a:lnTo>
                    <a:pt x="36" y="110"/>
                  </a:lnTo>
                  <a:lnTo>
                    <a:pt x="36" y="94"/>
                  </a:lnTo>
                  <a:lnTo>
                    <a:pt x="37" y="76"/>
                  </a:lnTo>
                  <a:lnTo>
                    <a:pt x="37" y="62"/>
                  </a:lnTo>
                  <a:lnTo>
                    <a:pt x="37" y="50"/>
                  </a:lnTo>
                  <a:lnTo>
                    <a:pt x="39" y="39"/>
                  </a:lnTo>
                  <a:lnTo>
                    <a:pt x="39" y="31"/>
                  </a:lnTo>
                  <a:lnTo>
                    <a:pt x="39" y="24"/>
                  </a:lnTo>
                  <a:lnTo>
                    <a:pt x="39" y="14"/>
                  </a:lnTo>
                  <a:lnTo>
                    <a:pt x="40" y="11"/>
                  </a:lnTo>
                  <a:lnTo>
                    <a:pt x="40" y="6"/>
                  </a:lnTo>
                  <a:lnTo>
                    <a:pt x="40" y="3"/>
                  </a:lnTo>
                  <a:lnTo>
                    <a:pt x="40" y="3"/>
                  </a:lnTo>
                  <a:lnTo>
                    <a:pt x="41" y="3"/>
                  </a:lnTo>
                  <a:lnTo>
                    <a:pt x="41" y="7"/>
                  </a:lnTo>
                  <a:lnTo>
                    <a:pt x="41" y="14"/>
                  </a:lnTo>
                  <a:lnTo>
                    <a:pt x="41" y="24"/>
                  </a:lnTo>
                  <a:lnTo>
                    <a:pt x="43" y="39"/>
                  </a:lnTo>
                  <a:lnTo>
                    <a:pt x="43" y="56"/>
                  </a:lnTo>
                  <a:lnTo>
                    <a:pt x="44" y="7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3" name="Freeform 5500"/>
            <p:cNvSpPr>
              <a:spLocks/>
            </p:cNvSpPr>
            <p:nvPr/>
          </p:nvSpPr>
          <p:spPr bwMode="auto">
            <a:xfrm>
              <a:off x="4083" y="3175"/>
              <a:ext cx="22" cy="75"/>
            </a:xfrm>
            <a:custGeom>
              <a:avLst/>
              <a:gdLst>
                <a:gd name="T0" fmla="*/ 0 w 44"/>
                <a:gd name="T1" fmla="*/ 93 h 150"/>
                <a:gd name="T2" fmla="*/ 1 w 44"/>
                <a:gd name="T3" fmla="*/ 128 h 150"/>
                <a:gd name="T4" fmla="*/ 3 w 44"/>
                <a:gd name="T5" fmla="*/ 148 h 150"/>
                <a:gd name="T6" fmla="*/ 4 w 44"/>
                <a:gd name="T7" fmla="*/ 147 h 150"/>
                <a:gd name="T8" fmla="*/ 5 w 44"/>
                <a:gd name="T9" fmla="*/ 130 h 150"/>
                <a:gd name="T10" fmla="*/ 5 w 44"/>
                <a:gd name="T11" fmla="*/ 105 h 150"/>
                <a:gd name="T12" fmla="*/ 7 w 44"/>
                <a:gd name="T13" fmla="*/ 81 h 150"/>
                <a:gd name="T14" fmla="*/ 8 w 44"/>
                <a:gd name="T15" fmla="*/ 63 h 150"/>
                <a:gd name="T16" fmla="*/ 8 w 44"/>
                <a:gd name="T17" fmla="*/ 43 h 150"/>
                <a:gd name="T18" fmla="*/ 9 w 44"/>
                <a:gd name="T19" fmla="*/ 23 h 150"/>
                <a:gd name="T20" fmla="*/ 9 w 44"/>
                <a:gd name="T21" fmla="*/ 8 h 150"/>
                <a:gd name="T22" fmla="*/ 11 w 44"/>
                <a:gd name="T23" fmla="*/ 0 h 150"/>
                <a:gd name="T24" fmla="*/ 12 w 44"/>
                <a:gd name="T25" fmla="*/ 7 h 150"/>
                <a:gd name="T26" fmla="*/ 12 w 44"/>
                <a:gd name="T27" fmla="*/ 29 h 150"/>
                <a:gd name="T28" fmla="*/ 13 w 44"/>
                <a:gd name="T29" fmla="*/ 67 h 150"/>
                <a:gd name="T30" fmla="*/ 15 w 44"/>
                <a:gd name="T31" fmla="*/ 105 h 150"/>
                <a:gd name="T32" fmla="*/ 16 w 44"/>
                <a:gd name="T33" fmla="*/ 135 h 150"/>
                <a:gd name="T34" fmla="*/ 17 w 44"/>
                <a:gd name="T35" fmla="*/ 147 h 150"/>
                <a:gd name="T36" fmla="*/ 19 w 44"/>
                <a:gd name="T37" fmla="*/ 143 h 150"/>
                <a:gd name="T38" fmla="*/ 20 w 44"/>
                <a:gd name="T39" fmla="*/ 130 h 150"/>
                <a:gd name="T40" fmla="*/ 20 w 44"/>
                <a:gd name="T41" fmla="*/ 115 h 150"/>
                <a:gd name="T42" fmla="*/ 20 w 44"/>
                <a:gd name="T43" fmla="*/ 95 h 150"/>
                <a:gd name="T44" fmla="*/ 21 w 44"/>
                <a:gd name="T45" fmla="*/ 81 h 150"/>
                <a:gd name="T46" fmla="*/ 21 w 44"/>
                <a:gd name="T47" fmla="*/ 64 h 150"/>
                <a:gd name="T48" fmla="*/ 23 w 44"/>
                <a:gd name="T49" fmla="*/ 41 h 150"/>
                <a:gd name="T50" fmla="*/ 24 w 44"/>
                <a:gd name="T51" fmla="*/ 19 h 150"/>
                <a:gd name="T52" fmla="*/ 25 w 44"/>
                <a:gd name="T53" fmla="*/ 3 h 150"/>
                <a:gd name="T54" fmla="*/ 25 w 44"/>
                <a:gd name="T55" fmla="*/ 5 h 150"/>
                <a:gd name="T56" fmla="*/ 27 w 44"/>
                <a:gd name="T57" fmla="*/ 25 h 150"/>
                <a:gd name="T58" fmla="*/ 28 w 44"/>
                <a:gd name="T59" fmla="*/ 60 h 150"/>
                <a:gd name="T60" fmla="*/ 29 w 44"/>
                <a:gd name="T61" fmla="*/ 97 h 150"/>
                <a:gd name="T62" fmla="*/ 31 w 44"/>
                <a:gd name="T63" fmla="*/ 127 h 150"/>
                <a:gd name="T64" fmla="*/ 32 w 44"/>
                <a:gd name="T65" fmla="*/ 142 h 150"/>
                <a:gd name="T66" fmla="*/ 33 w 44"/>
                <a:gd name="T67" fmla="*/ 143 h 150"/>
                <a:gd name="T68" fmla="*/ 33 w 44"/>
                <a:gd name="T69" fmla="*/ 138 h 150"/>
                <a:gd name="T70" fmla="*/ 35 w 44"/>
                <a:gd name="T71" fmla="*/ 130 h 150"/>
                <a:gd name="T72" fmla="*/ 35 w 44"/>
                <a:gd name="T73" fmla="*/ 115 h 150"/>
                <a:gd name="T74" fmla="*/ 35 w 44"/>
                <a:gd name="T75" fmla="*/ 97 h 150"/>
                <a:gd name="T76" fmla="*/ 36 w 44"/>
                <a:gd name="T77" fmla="*/ 71 h 150"/>
                <a:gd name="T78" fmla="*/ 37 w 44"/>
                <a:gd name="T79" fmla="*/ 41 h 150"/>
                <a:gd name="T80" fmla="*/ 39 w 44"/>
                <a:gd name="T81" fmla="*/ 15 h 150"/>
                <a:gd name="T82" fmla="*/ 40 w 44"/>
                <a:gd name="T83" fmla="*/ 3 h 150"/>
                <a:gd name="T84" fmla="*/ 41 w 44"/>
                <a:gd name="T85" fmla="*/ 11 h 150"/>
                <a:gd name="T86" fmla="*/ 41 w 44"/>
                <a:gd name="T87" fmla="*/ 37 h 150"/>
                <a:gd name="T88" fmla="*/ 43 w 44"/>
                <a:gd name="T89" fmla="*/ 71 h 150"/>
                <a:gd name="T90" fmla="*/ 44 w 44"/>
                <a:gd name="T91" fmla="*/ 10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150">
                  <a:moveTo>
                    <a:pt x="0" y="73"/>
                  </a:moveTo>
                  <a:lnTo>
                    <a:pt x="0" y="93"/>
                  </a:lnTo>
                  <a:lnTo>
                    <a:pt x="1" y="111"/>
                  </a:lnTo>
                  <a:lnTo>
                    <a:pt x="1" y="128"/>
                  </a:lnTo>
                  <a:lnTo>
                    <a:pt x="3" y="140"/>
                  </a:lnTo>
                  <a:lnTo>
                    <a:pt x="3" y="148"/>
                  </a:lnTo>
                  <a:lnTo>
                    <a:pt x="4" y="150"/>
                  </a:lnTo>
                  <a:lnTo>
                    <a:pt x="4" y="147"/>
                  </a:lnTo>
                  <a:lnTo>
                    <a:pt x="5" y="140"/>
                  </a:lnTo>
                  <a:lnTo>
                    <a:pt x="5" y="130"/>
                  </a:lnTo>
                  <a:lnTo>
                    <a:pt x="5" y="117"/>
                  </a:lnTo>
                  <a:lnTo>
                    <a:pt x="5" y="105"/>
                  </a:lnTo>
                  <a:lnTo>
                    <a:pt x="7" y="92"/>
                  </a:lnTo>
                  <a:lnTo>
                    <a:pt x="7" y="81"/>
                  </a:lnTo>
                  <a:lnTo>
                    <a:pt x="7" y="71"/>
                  </a:lnTo>
                  <a:lnTo>
                    <a:pt x="8" y="63"/>
                  </a:lnTo>
                  <a:lnTo>
                    <a:pt x="8" y="47"/>
                  </a:lnTo>
                  <a:lnTo>
                    <a:pt x="8" y="43"/>
                  </a:lnTo>
                  <a:lnTo>
                    <a:pt x="8" y="31"/>
                  </a:lnTo>
                  <a:lnTo>
                    <a:pt x="9" y="23"/>
                  </a:lnTo>
                  <a:lnTo>
                    <a:pt x="9" y="15"/>
                  </a:lnTo>
                  <a:lnTo>
                    <a:pt x="9" y="8"/>
                  </a:lnTo>
                  <a:lnTo>
                    <a:pt x="11" y="3"/>
                  </a:lnTo>
                  <a:lnTo>
                    <a:pt x="11" y="0"/>
                  </a:lnTo>
                  <a:lnTo>
                    <a:pt x="12" y="1"/>
                  </a:lnTo>
                  <a:lnTo>
                    <a:pt x="12" y="7"/>
                  </a:lnTo>
                  <a:lnTo>
                    <a:pt x="12" y="16"/>
                  </a:lnTo>
                  <a:lnTo>
                    <a:pt x="12" y="29"/>
                  </a:lnTo>
                  <a:lnTo>
                    <a:pt x="13" y="47"/>
                  </a:lnTo>
                  <a:lnTo>
                    <a:pt x="13" y="67"/>
                  </a:lnTo>
                  <a:lnTo>
                    <a:pt x="15" y="85"/>
                  </a:lnTo>
                  <a:lnTo>
                    <a:pt x="15" y="105"/>
                  </a:lnTo>
                  <a:lnTo>
                    <a:pt x="16" y="122"/>
                  </a:lnTo>
                  <a:lnTo>
                    <a:pt x="16" y="135"/>
                  </a:lnTo>
                  <a:lnTo>
                    <a:pt x="17" y="143"/>
                  </a:lnTo>
                  <a:lnTo>
                    <a:pt x="17" y="147"/>
                  </a:lnTo>
                  <a:lnTo>
                    <a:pt x="19" y="147"/>
                  </a:lnTo>
                  <a:lnTo>
                    <a:pt x="19" y="143"/>
                  </a:lnTo>
                  <a:lnTo>
                    <a:pt x="20" y="138"/>
                  </a:lnTo>
                  <a:lnTo>
                    <a:pt x="20" y="130"/>
                  </a:lnTo>
                  <a:lnTo>
                    <a:pt x="20" y="122"/>
                  </a:lnTo>
                  <a:lnTo>
                    <a:pt x="20" y="115"/>
                  </a:lnTo>
                  <a:lnTo>
                    <a:pt x="20" y="107"/>
                  </a:lnTo>
                  <a:lnTo>
                    <a:pt x="20" y="95"/>
                  </a:lnTo>
                  <a:lnTo>
                    <a:pt x="21" y="92"/>
                  </a:lnTo>
                  <a:lnTo>
                    <a:pt x="21" y="81"/>
                  </a:lnTo>
                  <a:lnTo>
                    <a:pt x="21" y="73"/>
                  </a:lnTo>
                  <a:lnTo>
                    <a:pt x="21" y="64"/>
                  </a:lnTo>
                  <a:lnTo>
                    <a:pt x="23" y="53"/>
                  </a:lnTo>
                  <a:lnTo>
                    <a:pt x="23" y="41"/>
                  </a:lnTo>
                  <a:lnTo>
                    <a:pt x="23" y="29"/>
                  </a:lnTo>
                  <a:lnTo>
                    <a:pt x="24" y="19"/>
                  </a:lnTo>
                  <a:lnTo>
                    <a:pt x="24" y="9"/>
                  </a:lnTo>
                  <a:lnTo>
                    <a:pt x="25" y="3"/>
                  </a:lnTo>
                  <a:lnTo>
                    <a:pt x="25" y="1"/>
                  </a:lnTo>
                  <a:lnTo>
                    <a:pt x="25" y="5"/>
                  </a:lnTo>
                  <a:lnTo>
                    <a:pt x="27" y="13"/>
                  </a:lnTo>
                  <a:lnTo>
                    <a:pt x="27" y="25"/>
                  </a:lnTo>
                  <a:lnTo>
                    <a:pt x="27" y="41"/>
                  </a:lnTo>
                  <a:lnTo>
                    <a:pt x="28" y="60"/>
                  </a:lnTo>
                  <a:lnTo>
                    <a:pt x="28" y="79"/>
                  </a:lnTo>
                  <a:lnTo>
                    <a:pt x="29" y="97"/>
                  </a:lnTo>
                  <a:lnTo>
                    <a:pt x="29" y="113"/>
                  </a:lnTo>
                  <a:lnTo>
                    <a:pt x="31" y="127"/>
                  </a:lnTo>
                  <a:lnTo>
                    <a:pt x="31" y="136"/>
                  </a:lnTo>
                  <a:lnTo>
                    <a:pt x="32" y="142"/>
                  </a:lnTo>
                  <a:lnTo>
                    <a:pt x="32" y="146"/>
                  </a:lnTo>
                  <a:lnTo>
                    <a:pt x="33" y="143"/>
                  </a:lnTo>
                  <a:lnTo>
                    <a:pt x="33" y="140"/>
                  </a:lnTo>
                  <a:lnTo>
                    <a:pt x="33" y="138"/>
                  </a:lnTo>
                  <a:lnTo>
                    <a:pt x="33" y="131"/>
                  </a:lnTo>
                  <a:lnTo>
                    <a:pt x="35" y="130"/>
                  </a:lnTo>
                  <a:lnTo>
                    <a:pt x="35" y="122"/>
                  </a:lnTo>
                  <a:lnTo>
                    <a:pt x="35" y="115"/>
                  </a:lnTo>
                  <a:lnTo>
                    <a:pt x="35" y="107"/>
                  </a:lnTo>
                  <a:lnTo>
                    <a:pt x="35" y="97"/>
                  </a:lnTo>
                  <a:lnTo>
                    <a:pt x="35" y="85"/>
                  </a:lnTo>
                  <a:lnTo>
                    <a:pt x="36" y="71"/>
                  </a:lnTo>
                  <a:lnTo>
                    <a:pt x="36" y="56"/>
                  </a:lnTo>
                  <a:lnTo>
                    <a:pt x="37" y="41"/>
                  </a:lnTo>
                  <a:lnTo>
                    <a:pt x="37" y="27"/>
                  </a:lnTo>
                  <a:lnTo>
                    <a:pt x="39" y="15"/>
                  </a:lnTo>
                  <a:lnTo>
                    <a:pt x="39" y="7"/>
                  </a:lnTo>
                  <a:lnTo>
                    <a:pt x="40" y="3"/>
                  </a:lnTo>
                  <a:lnTo>
                    <a:pt x="40" y="4"/>
                  </a:lnTo>
                  <a:lnTo>
                    <a:pt x="41" y="11"/>
                  </a:lnTo>
                  <a:lnTo>
                    <a:pt x="41" y="23"/>
                  </a:lnTo>
                  <a:lnTo>
                    <a:pt x="41" y="37"/>
                  </a:lnTo>
                  <a:lnTo>
                    <a:pt x="43" y="53"/>
                  </a:lnTo>
                  <a:lnTo>
                    <a:pt x="43" y="71"/>
                  </a:lnTo>
                  <a:lnTo>
                    <a:pt x="43" y="88"/>
                  </a:lnTo>
                  <a:lnTo>
                    <a:pt x="44" y="103"/>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4" name="Freeform 5501"/>
            <p:cNvSpPr>
              <a:spLocks/>
            </p:cNvSpPr>
            <p:nvPr/>
          </p:nvSpPr>
          <p:spPr bwMode="auto">
            <a:xfrm>
              <a:off x="4105" y="3178"/>
              <a:ext cx="21" cy="68"/>
            </a:xfrm>
            <a:custGeom>
              <a:avLst/>
              <a:gdLst>
                <a:gd name="T0" fmla="*/ 0 w 42"/>
                <a:gd name="T1" fmla="*/ 111 h 138"/>
                <a:gd name="T2" fmla="*/ 1 w 42"/>
                <a:gd name="T3" fmla="*/ 129 h 138"/>
                <a:gd name="T4" fmla="*/ 3 w 42"/>
                <a:gd name="T5" fmla="*/ 137 h 138"/>
                <a:gd name="T6" fmla="*/ 3 w 42"/>
                <a:gd name="T7" fmla="*/ 138 h 138"/>
                <a:gd name="T8" fmla="*/ 4 w 42"/>
                <a:gd name="T9" fmla="*/ 135 h 138"/>
                <a:gd name="T10" fmla="*/ 4 w 42"/>
                <a:gd name="T11" fmla="*/ 126 h 138"/>
                <a:gd name="T12" fmla="*/ 5 w 42"/>
                <a:gd name="T13" fmla="*/ 107 h 138"/>
                <a:gd name="T14" fmla="*/ 5 w 42"/>
                <a:gd name="T15" fmla="*/ 79 h 138"/>
                <a:gd name="T16" fmla="*/ 7 w 42"/>
                <a:gd name="T17" fmla="*/ 44 h 138"/>
                <a:gd name="T18" fmla="*/ 8 w 42"/>
                <a:gd name="T19" fmla="*/ 15 h 138"/>
                <a:gd name="T20" fmla="*/ 9 w 42"/>
                <a:gd name="T21" fmla="*/ 0 h 138"/>
                <a:gd name="T22" fmla="*/ 11 w 42"/>
                <a:gd name="T23" fmla="*/ 4 h 138"/>
                <a:gd name="T24" fmla="*/ 12 w 42"/>
                <a:gd name="T25" fmla="*/ 26 h 138"/>
                <a:gd name="T26" fmla="*/ 13 w 42"/>
                <a:gd name="T27" fmla="*/ 55 h 138"/>
                <a:gd name="T28" fmla="*/ 13 w 42"/>
                <a:gd name="T29" fmla="*/ 83 h 138"/>
                <a:gd name="T30" fmla="*/ 15 w 42"/>
                <a:gd name="T31" fmla="*/ 104 h 138"/>
                <a:gd name="T32" fmla="*/ 15 w 42"/>
                <a:gd name="T33" fmla="*/ 121 h 138"/>
                <a:gd name="T34" fmla="*/ 16 w 42"/>
                <a:gd name="T35" fmla="*/ 131 h 138"/>
                <a:gd name="T36" fmla="*/ 16 w 42"/>
                <a:gd name="T37" fmla="*/ 135 h 138"/>
                <a:gd name="T38" fmla="*/ 17 w 42"/>
                <a:gd name="T39" fmla="*/ 135 h 138"/>
                <a:gd name="T40" fmla="*/ 19 w 42"/>
                <a:gd name="T41" fmla="*/ 126 h 138"/>
                <a:gd name="T42" fmla="*/ 20 w 42"/>
                <a:gd name="T43" fmla="*/ 103 h 138"/>
                <a:gd name="T44" fmla="*/ 20 w 42"/>
                <a:gd name="T45" fmla="*/ 70 h 138"/>
                <a:gd name="T46" fmla="*/ 21 w 42"/>
                <a:gd name="T47" fmla="*/ 34 h 138"/>
                <a:gd name="T48" fmla="*/ 23 w 42"/>
                <a:gd name="T49" fmla="*/ 10 h 138"/>
                <a:gd name="T50" fmla="*/ 24 w 42"/>
                <a:gd name="T51" fmla="*/ 0 h 138"/>
                <a:gd name="T52" fmla="*/ 25 w 42"/>
                <a:gd name="T53" fmla="*/ 10 h 138"/>
                <a:gd name="T54" fmla="*/ 27 w 42"/>
                <a:gd name="T55" fmla="*/ 30 h 138"/>
                <a:gd name="T56" fmla="*/ 28 w 42"/>
                <a:gd name="T57" fmla="*/ 52 h 138"/>
                <a:gd name="T58" fmla="*/ 28 w 42"/>
                <a:gd name="T59" fmla="*/ 71 h 138"/>
                <a:gd name="T60" fmla="*/ 28 w 42"/>
                <a:gd name="T61" fmla="*/ 88 h 138"/>
                <a:gd name="T62" fmla="*/ 29 w 42"/>
                <a:gd name="T63" fmla="*/ 102 h 138"/>
                <a:gd name="T64" fmla="*/ 29 w 42"/>
                <a:gd name="T65" fmla="*/ 122 h 138"/>
                <a:gd name="T66" fmla="*/ 31 w 42"/>
                <a:gd name="T67" fmla="*/ 133 h 138"/>
                <a:gd name="T68" fmla="*/ 32 w 42"/>
                <a:gd name="T69" fmla="*/ 134 h 138"/>
                <a:gd name="T70" fmla="*/ 33 w 42"/>
                <a:gd name="T71" fmla="*/ 121 h 138"/>
                <a:gd name="T72" fmla="*/ 35 w 42"/>
                <a:gd name="T73" fmla="*/ 92 h 138"/>
                <a:gd name="T74" fmla="*/ 35 w 42"/>
                <a:gd name="T75" fmla="*/ 56 h 138"/>
                <a:gd name="T76" fmla="*/ 36 w 42"/>
                <a:gd name="T77" fmla="*/ 24 h 138"/>
                <a:gd name="T78" fmla="*/ 37 w 42"/>
                <a:gd name="T79" fmla="*/ 6 h 138"/>
                <a:gd name="T80" fmla="*/ 39 w 42"/>
                <a:gd name="T81" fmla="*/ 3 h 138"/>
                <a:gd name="T82" fmla="*/ 40 w 42"/>
                <a:gd name="T83" fmla="*/ 11 h 138"/>
                <a:gd name="T84" fmla="*/ 40 w 42"/>
                <a:gd name="T85" fmla="*/ 26 h 138"/>
                <a:gd name="T86" fmla="*/ 42 w 42"/>
                <a:gd name="T87" fmla="*/ 39 h 138"/>
                <a:gd name="T88" fmla="*/ 42 w 42"/>
                <a:gd name="T89" fmla="*/ 5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138">
                  <a:moveTo>
                    <a:pt x="0" y="98"/>
                  </a:moveTo>
                  <a:lnTo>
                    <a:pt x="0" y="111"/>
                  </a:lnTo>
                  <a:lnTo>
                    <a:pt x="1" y="121"/>
                  </a:lnTo>
                  <a:lnTo>
                    <a:pt x="1" y="129"/>
                  </a:lnTo>
                  <a:lnTo>
                    <a:pt x="1" y="134"/>
                  </a:lnTo>
                  <a:lnTo>
                    <a:pt x="3" y="137"/>
                  </a:lnTo>
                  <a:lnTo>
                    <a:pt x="3" y="138"/>
                  </a:lnTo>
                  <a:lnTo>
                    <a:pt x="3" y="138"/>
                  </a:lnTo>
                  <a:lnTo>
                    <a:pt x="3" y="137"/>
                  </a:lnTo>
                  <a:lnTo>
                    <a:pt x="4" y="135"/>
                  </a:lnTo>
                  <a:lnTo>
                    <a:pt x="4" y="131"/>
                  </a:lnTo>
                  <a:lnTo>
                    <a:pt x="4" y="126"/>
                  </a:lnTo>
                  <a:lnTo>
                    <a:pt x="4" y="118"/>
                  </a:lnTo>
                  <a:lnTo>
                    <a:pt x="5" y="107"/>
                  </a:lnTo>
                  <a:lnTo>
                    <a:pt x="5" y="94"/>
                  </a:lnTo>
                  <a:lnTo>
                    <a:pt x="5" y="79"/>
                  </a:lnTo>
                  <a:lnTo>
                    <a:pt x="7" y="62"/>
                  </a:lnTo>
                  <a:lnTo>
                    <a:pt x="7" y="44"/>
                  </a:lnTo>
                  <a:lnTo>
                    <a:pt x="8" y="28"/>
                  </a:lnTo>
                  <a:lnTo>
                    <a:pt x="8" y="15"/>
                  </a:lnTo>
                  <a:lnTo>
                    <a:pt x="9" y="6"/>
                  </a:lnTo>
                  <a:lnTo>
                    <a:pt x="9" y="0"/>
                  </a:lnTo>
                  <a:lnTo>
                    <a:pt x="11" y="0"/>
                  </a:lnTo>
                  <a:lnTo>
                    <a:pt x="11" y="4"/>
                  </a:lnTo>
                  <a:lnTo>
                    <a:pt x="12" y="14"/>
                  </a:lnTo>
                  <a:lnTo>
                    <a:pt x="12" y="26"/>
                  </a:lnTo>
                  <a:lnTo>
                    <a:pt x="13" y="40"/>
                  </a:lnTo>
                  <a:lnTo>
                    <a:pt x="13" y="55"/>
                  </a:lnTo>
                  <a:lnTo>
                    <a:pt x="13" y="70"/>
                  </a:lnTo>
                  <a:lnTo>
                    <a:pt x="13" y="83"/>
                  </a:lnTo>
                  <a:lnTo>
                    <a:pt x="15" y="95"/>
                  </a:lnTo>
                  <a:lnTo>
                    <a:pt x="15" y="104"/>
                  </a:lnTo>
                  <a:lnTo>
                    <a:pt x="15" y="111"/>
                  </a:lnTo>
                  <a:lnTo>
                    <a:pt x="15" y="121"/>
                  </a:lnTo>
                  <a:lnTo>
                    <a:pt x="16" y="123"/>
                  </a:lnTo>
                  <a:lnTo>
                    <a:pt x="16" y="131"/>
                  </a:lnTo>
                  <a:lnTo>
                    <a:pt x="16" y="134"/>
                  </a:lnTo>
                  <a:lnTo>
                    <a:pt x="16" y="135"/>
                  </a:lnTo>
                  <a:lnTo>
                    <a:pt x="17" y="137"/>
                  </a:lnTo>
                  <a:lnTo>
                    <a:pt x="17" y="135"/>
                  </a:lnTo>
                  <a:lnTo>
                    <a:pt x="17" y="133"/>
                  </a:lnTo>
                  <a:lnTo>
                    <a:pt x="19" y="126"/>
                  </a:lnTo>
                  <a:lnTo>
                    <a:pt x="19" y="117"/>
                  </a:lnTo>
                  <a:lnTo>
                    <a:pt x="20" y="103"/>
                  </a:lnTo>
                  <a:lnTo>
                    <a:pt x="20" y="87"/>
                  </a:lnTo>
                  <a:lnTo>
                    <a:pt x="20" y="70"/>
                  </a:lnTo>
                  <a:lnTo>
                    <a:pt x="21" y="51"/>
                  </a:lnTo>
                  <a:lnTo>
                    <a:pt x="21" y="34"/>
                  </a:lnTo>
                  <a:lnTo>
                    <a:pt x="23" y="19"/>
                  </a:lnTo>
                  <a:lnTo>
                    <a:pt x="23" y="10"/>
                  </a:lnTo>
                  <a:lnTo>
                    <a:pt x="24" y="3"/>
                  </a:lnTo>
                  <a:lnTo>
                    <a:pt x="24" y="0"/>
                  </a:lnTo>
                  <a:lnTo>
                    <a:pt x="25" y="3"/>
                  </a:lnTo>
                  <a:lnTo>
                    <a:pt x="25" y="10"/>
                  </a:lnTo>
                  <a:lnTo>
                    <a:pt x="25" y="19"/>
                  </a:lnTo>
                  <a:lnTo>
                    <a:pt x="27" y="30"/>
                  </a:lnTo>
                  <a:lnTo>
                    <a:pt x="27" y="42"/>
                  </a:lnTo>
                  <a:lnTo>
                    <a:pt x="28" y="52"/>
                  </a:lnTo>
                  <a:lnTo>
                    <a:pt x="28" y="63"/>
                  </a:lnTo>
                  <a:lnTo>
                    <a:pt x="28" y="71"/>
                  </a:lnTo>
                  <a:lnTo>
                    <a:pt x="28" y="84"/>
                  </a:lnTo>
                  <a:lnTo>
                    <a:pt x="28" y="88"/>
                  </a:lnTo>
                  <a:lnTo>
                    <a:pt x="28" y="98"/>
                  </a:lnTo>
                  <a:lnTo>
                    <a:pt x="29" y="102"/>
                  </a:lnTo>
                  <a:lnTo>
                    <a:pt x="29" y="115"/>
                  </a:lnTo>
                  <a:lnTo>
                    <a:pt x="29" y="122"/>
                  </a:lnTo>
                  <a:lnTo>
                    <a:pt x="31" y="127"/>
                  </a:lnTo>
                  <a:lnTo>
                    <a:pt x="31" y="133"/>
                  </a:lnTo>
                  <a:lnTo>
                    <a:pt x="31" y="135"/>
                  </a:lnTo>
                  <a:lnTo>
                    <a:pt x="32" y="134"/>
                  </a:lnTo>
                  <a:lnTo>
                    <a:pt x="32" y="130"/>
                  </a:lnTo>
                  <a:lnTo>
                    <a:pt x="33" y="121"/>
                  </a:lnTo>
                  <a:lnTo>
                    <a:pt x="33" y="108"/>
                  </a:lnTo>
                  <a:lnTo>
                    <a:pt x="35" y="92"/>
                  </a:lnTo>
                  <a:lnTo>
                    <a:pt x="35" y="75"/>
                  </a:lnTo>
                  <a:lnTo>
                    <a:pt x="35" y="56"/>
                  </a:lnTo>
                  <a:lnTo>
                    <a:pt x="36" y="39"/>
                  </a:lnTo>
                  <a:lnTo>
                    <a:pt x="36" y="24"/>
                  </a:lnTo>
                  <a:lnTo>
                    <a:pt x="37" y="14"/>
                  </a:lnTo>
                  <a:lnTo>
                    <a:pt x="37" y="6"/>
                  </a:lnTo>
                  <a:lnTo>
                    <a:pt x="39" y="3"/>
                  </a:lnTo>
                  <a:lnTo>
                    <a:pt x="39" y="3"/>
                  </a:lnTo>
                  <a:lnTo>
                    <a:pt x="39" y="6"/>
                  </a:lnTo>
                  <a:lnTo>
                    <a:pt x="40" y="11"/>
                  </a:lnTo>
                  <a:lnTo>
                    <a:pt x="40" y="18"/>
                  </a:lnTo>
                  <a:lnTo>
                    <a:pt x="40" y="26"/>
                  </a:lnTo>
                  <a:lnTo>
                    <a:pt x="42" y="32"/>
                  </a:lnTo>
                  <a:lnTo>
                    <a:pt x="42" y="39"/>
                  </a:lnTo>
                  <a:lnTo>
                    <a:pt x="42" y="44"/>
                  </a:lnTo>
                  <a:lnTo>
                    <a:pt x="42" y="5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5" name="Freeform 5502"/>
            <p:cNvSpPr>
              <a:spLocks/>
            </p:cNvSpPr>
            <p:nvPr/>
          </p:nvSpPr>
          <p:spPr bwMode="auto">
            <a:xfrm>
              <a:off x="4126" y="3179"/>
              <a:ext cx="22" cy="65"/>
            </a:xfrm>
            <a:custGeom>
              <a:avLst/>
              <a:gdLst>
                <a:gd name="T0" fmla="*/ 0 w 44"/>
                <a:gd name="T1" fmla="*/ 53 h 131"/>
                <a:gd name="T2" fmla="*/ 1 w 44"/>
                <a:gd name="T3" fmla="*/ 67 h 131"/>
                <a:gd name="T4" fmla="*/ 1 w 44"/>
                <a:gd name="T5" fmla="*/ 85 h 131"/>
                <a:gd name="T6" fmla="*/ 1 w 44"/>
                <a:gd name="T7" fmla="*/ 105 h 131"/>
                <a:gd name="T8" fmla="*/ 2 w 44"/>
                <a:gd name="T9" fmla="*/ 124 h 131"/>
                <a:gd name="T10" fmla="*/ 4 w 44"/>
                <a:gd name="T11" fmla="*/ 131 h 131"/>
                <a:gd name="T12" fmla="*/ 5 w 44"/>
                <a:gd name="T13" fmla="*/ 120 h 131"/>
                <a:gd name="T14" fmla="*/ 6 w 44"/>
                <a:gd name="T15" fmla="*/ 95 h 131"/>
                <a:gd name="T16" fmla="*/ 8 w 44"/>
                <a:gd name="T17" fmla="*/ 60 h 131"/>
                <a:gd name="T18" fmla="*/ 9 w 44"/>
                <a:gd name="T19" fmla="*/ 29 h 131"/>
                <a:gd name="T20" fmla="*/ 10 w 44"/>
                <a:gd name="T21" fmla="*/ 8 h 131"/>
                <a:gd name="T22" fmla="*/ 10 w 44"/>
                <a:gd name="T23" fmla="*/ 1 h 131"/>
                <a:gd name="T24" fmla="*/ 12 w 44"/>
                <a:gd name="T25" fmla="*/ 3 h 131"/>
                <a:gd name="T26" fmla="*/ 12 w 44"/>
                <a:gd name="T27" fmla="*/ 8 h 131"/>
                <a:gd name="T28" fmla="*/ 13 w 44"/>
                <a:gd name="T29" fmla="*/ 19 h 131"/>
                <a:gd name="T30" fmla="*/ 13 w 44"/>
                <a:gd name="T31" fmla="*/ 28 h 131"/>
                <a:gd name="T32" fmla="*/ 14 w 44"/>
                <a:gd name="T33" fmla="*/ 44 h 131"/>
                <a:gd name="T34" fmla="*/ 16 w 44"/>
                <a:gd name="T35" fmla="*/ 68 h 131"/>
                <a:gd name="T36" fmla="*/ 16 w 44"/>
                <a:gd name="T37" fmla="*/ 95 h 131"/>
                <a:gd name="T38" fmla="*/ 17 w 44"/>
                <a:gd name="T39" fmla="*/ 119 h 131"/>
                <a:gd name="T40" fmla="*/ 18 w 44"/>
                <a:gd name="T41" fmla="*/ 130 h 131"/>
                <a:gd name="T42" fmla="*/ 20 w 44"/>
                <a:gd name="T43" fmla="*/ 122 h 131"/>
                <a:gd name="T44" fmla="*/ 21 w 44"/>
                <a:gd name="T45" fmla="*/ 99 h 131"/>
                <a:gd name="T46" fmla="*/ 22 w 44"/>
                <a:gd name="T47" fmla="*/ 67 h 131"/>
                <a:gd name="T48" fmla="*/ 22 w 44"/>
                <a:gd name="T49" fmla="*/ 39 h 131"/>
                <a:gd name="T50" fmla="*/ 24 w 44"/>
                <a:gd name="T51" fmla="*/ 17 h 131"/>
                <a:gd name="T52" fmla="*/ 25 w 44"/>
                <a:gd name="T53" fmla="*/ 7 h 131"/>
                <a:gd name="T54" fmla="*/ 25 w 44"/>
                <a:gd name="T55" fmla="*/ 3 h 131"/>
                <a:gd name="T56" fmla="*/ 26 w 44"/>
                <a:gd name="T57" fmla="*/ 5 h 131"/>
                <a:gd name="T58" fmla="*/ 26 w 44"/>
                <a:gd name="T59" fmla="*/ 15 h 131"/>
                <a:gd name="T60" fmla="*/ 28 w 44"/>
                <a:gd name="T61" fmla="*/ 31 h 131"/>
                <a:gd name="T62" fmla="*/ 29 w 44"/>
                <a:gd name="T63" fmla="*/ 57 h 131"/>
                <a:gd name="T64" fmla="*/ 30 w 44"/>
                <a:gd name="T65" fmla="*/ 88 h 131"/>
                <a:gd name="T66" fmla="*/ 30 w 44"/>
                <a:gd name="T67" fmla="*/ 115 h 131"/>
                <a:gd name="T68" fmla="*/ 32 w 44"/>
                <a:gd name="T69" fmla="*/ 128 h 131"/>
                <a:gd name="T70" fmla="*/ 33 w 44"/>
                <a:gd name="T71" fmla="*/ 123 h 131"/>
                <a:gd name="T72" fmla="*/ 34 w 44"/>
                <a:gd name="T73" fmla="*/ 103 h 131"/>
                <a:gd name="T74" fmla="*/ 36 w 44"/>
                <a:gd name="T75" fmla="*/ 77 h 131"/>
                <a:gd name="T76" fmla="*/ 37 w 44"/>
                <a:gd name="T77" fmla="*/ 52 h 131"/>
                <a:gd name="T78" fmla="*/ 37 w 44"/>
                <a:gd name="T79" fmla="*/ 33 h 131"/>
                <a:gd name="T80" fmla="*/ 38 w 44"/>
                <a:gd name="T81" fmla="*/ 21 h 131"/>
                <a:gd name="T82" fmla="*/ 38 w 44"/>
                <a:gd name="T83" fmla="*/ 11 h 131"/>
                <a:gd name="T84" fmla="*/ 40 w 44"/>
                <a:gd name="T85" fmla="*/ 5 h 131"/>
                <a:gd name="T86" fmla="*/ 40 w 44"/>
                <a:gd name="T87" fmla="*/ 5 h 131"/>
                <a:gd name="T88" fmla="*/ 41 w 44"/>
                <a:gd name="T89" fmla="*/ 15 h 131"/>
                <a:gd name="T90" fmla="*/ 42 w 44"/>
                <a:gd name="T91" fmla="*/ 35 h 131"/>
                <a:gd name="T92" fmla="*/ 44 w 44"/>
                <a:gd name="T9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131">
                  <a:moveTo>
                    <a:pt x="0" y="49"/>
                  </a:moveTo>
                  <a:lnTo>
                    <a:pt x="0" y="53"/>
                  </a:lnTo>
                  <a:lnTo>
                    <a:pt x="1" y="59"/>
                  </a:lnTo>
                  <a:lnTo>
                    <a:pt x="1" y="67"/>
                  </a:lnTo>
                  <a:lnTo>
                    <a:pt x="1" y="75"/>
                  </a:lnTo>
                  <a:lnTo>
                    <a:pt x="1" y="85"/>
                  </a:lnTo>
                  <a:lnTo>
                    <a:pt x="1" y="96"/>
                  </a:lnTo>
                  <a:lnTo>
                    <a:pt x="1" y="105"/>
                  </a:lnTo>
                  <a:lnTo>
                    <a:pt x="2" y="116"/>
                  </a:lnTo>
                  <a:lnTo>
                    <a:pt x="2" y="124"/>
                  </a:lnTo>
                  <a:lnTo>
                    <a:pt x="4" y="130"/>
                  </a:lnTo>
                  <a:lnTo>
                    <a:pt x="4" y="131"/>
                  </a:lnTo>
                  <a:lnTo>
                    <a:pt x="5" y="128"/>
                  </a:lnTo>
                  <a:lnTo>
                    <a:pt x="5" y="120"/>
                  </a:lnTo>
                  <a:lnTo>
                    <a:pt x="6" y="109"/>
                  </a:lnTo>
                  <a:lnTo>
                    <a:pt x="6" y="95"/>
                  </a:lnTo>
                  <a:lnTo>
                    <a:pt x="8" y="77"/>
                  </a:lnTo>
                  <a:lnTo>
                    <a:pt x="8" y="60"/>
                  </a:lnTo>
                  <a:lnTo>
                    <a:pt x="8" y="44"/>
                  </a:lnTo>
                  <a:lnTo>
                    <a:pt x="9" y="29"/>
                  </a:lnTo>
                  <a:lnTo>
                    <a:pt x="9" y="17"/>
                  </a:lnTo>
                  <a:lnTo>
                    <a:pt x="10" y="8"/>
                  </a:lnTo>
                  <a:lnTo>
                    <a:pt x="10" y="3"/>
                  </a:lnTo>
                  <a:lnTo>
                    <a:pt x="10" y="1"/>
                  </a:lnTo>
                  <a:lnTo>
                    <a:pt x="12" y="0"/>
                  </a:lnTo>
                  <a:lnTo>
                    <a:pt x="12" y="3"/>
                  </a:lnTo>
                  <a:lnTo>
                    <a:pt x="12" y="5"/>
                  </a:lnTo>
                  <a:lnTo>
                    <a:pt x="12" y="8"/>
                  </a:lnTo>
                  <a:lnTo>
                    <a:pt x="13" y="11"/>
                  </a:lnTo>
                  <a:lnTo>
                    <a:pt x="13" y="19"/>
                  </a:lnTo>
                  <a:lnTo>
                    <a:pt x="13" y="23"/>
                  </a:lnTo>
                  <a:lnTo>
                    <a:pt x="13" y="28"/>
                  </a:lnTo>
                  <a:lnTo>
                    <a:pt x="14" y="36"/>
                  </a:lnTo>
                  <a:lnTo>
                    <a:pt x="14" y="44"/>
                  </a:lnTo>
                  <a:lnTo>
                    <a:pt x="14" y="56"/>
                  </a:lnTo>
                  <a:lnTo>
                    <a:pt x="16" y="68"/>
                  </a:lnTo>
                  <a:lnTo>
                    <a:pt x="16" y="81"/>
                  </a:lnTo>
                  <a:lnTo>
                    <a:pt x="16" y="95"/>
                  </a:lnTo>
                  <a:lnTo>
                    <a:pt x="16" y="108"/>
                  </a:lnTo>
                  <a:lnTo>
                    <a:pt x="17" y="119"/>
                  </a:lnTo>
                  <a:lnTo>
                    <a:pt x="17" y="126"/>
                  </a:lnTo>
                  <a:lnTo>
                    <a:pt x="18" y="130"/>
                  </a:lnTo>
                  <a:lnTo>
                    <a:pt x="18" y="128"/>
                  </a:lnTo>
                  <a:lnTo>
                    <a:pt x="20" y="122"/>
                  </a:lnTo>
                  <a:lnTo>
                    <a:pt x="20" y="112"/>
                  </a:lnTo>
                  <a:lnTo>
                    <a:pt x="21" y="99"/>
                  </a:lnTo>
                  <a:lnTo>
                    <a:pt x="21" y="83"/>
                  </a:lnTo>
                  <a:lnTo>
                    <a:pt x="22" y="67"/>
                  </a:lnTo>
                  <a:lnTo>
                    <a:pt x="22" y="52"/>
                  </a:lnTo>
                  <a:lnTo>
                    <a:pt x="22" y="39"/>
                  </a:lnTo>
                  <a:lnTo>
                    <a:pt x="24" y="27"/>
                  </a:lnTo>
                  <a:lnTo>
                    <a:pt x="24" y="17"/>
                  </a:lnTo>
                  <a:lnTo>
                    <a:pt x="24" y="11"/>
                  </a:lnTo>
                  <a:lnTo>
                    <a:pt x="25" y="7"/>
                  </a:lnTo>
                  <a:lnTo>
                    <a:pt x="25" y="3"/>
                  </a:lnTo>
                  <a:lnTo>
                    <a:pt x="25" y="3"/>
                  </a:lnTo>
                  <a:lnTo>
                    <a:pt x="26" y="3"/>
                  </a:lnTo>
                  <a:lnTo>
                    <a:pt x="26" y="5"/>
                  </a:lnTo>
                  <a:lnTo>
                    <a:pt x="26" y="9"/>
                  </a:lnTo>
                  <a:lnTo>
                    <a:pt x="26" y="15"/>
                  </a:lnTo>
                  <a:lnTo>
                    <a:pt x="28" y="21"/>
                  </a:lnTo>
                  <a:lnTo>
                    <a:pt x="28" y="31"/>
                  </a:lnTo>
                  <a:lnTo>
                    <a:pt x="29" y="43"/>
                  </a:lnTo>
                  <a:lnTo>
                    <a:pt x="29" y="57"/>
                  </a:lnTo>
                  <a:lnTo>
                    <a:pt x="29" y="72"/>
                  </a:lnTo>
                  <a:lnTo>
                    <a:pt x="30" y="88"/>
                  </a:lnTo>
                  <a:lnTo>
                    <a:pt x="30" y="103"/>
                  </a:lnTo>
                  <a:lnTo>
                    <a:pt x="30" y="115"/>
                  </a:lnTo>
                  <a:lnTo>
                    <a:pt x="32" y="123"/>
                  </a:lnTo>
                  <a:lnTo>
                    <a:pt x="32" y="128"/>
                  </a:lnTo>
                  <a:lnTo>
                    <a:pt x="33" y="128"/>
                  </a:lnTo>
                  <a:lnTo>
                    <a:pt x="33" y="123"/>
                  </a:lnTo>
                  <a:lnTo>
                    <a:pt x="34" y="115"/>
                  </a:lnTo>
                  <a:lnTo>
                    <a:pt x="34" y="103"/>
                  </a:lnTo>
                  <a:lnTo>
                    <a:pt x="36" y="91"/>
                  </a:lnTo>
                  <a:lnTo>
                    <a:pt x="36" y="77"/>
                  </a:lnTo>
                  <a:lnTo>
                    <a:pt x="37" y="64"/>
                  </a:lnTo>
                  <a:lnTo>
                    <a:pt x="37" y="52"/>
                  </a:lnTo>
                  <a:lnTo>
                    <a:pt x="37" y="41"/>
                  </a:lnTo>
                  <a:lnTo>
                    <a:pt x="37" y="33"/>
                  </a:lnTo>
                  <a:lnTo>
                    <a:pt x="37" y="27"/>
                  </a:lnTo>
                  <a:lnTo>
                    <a:pt x="38" y="21"/>
                  </a:lnTo>
                  <a:lnTo>
                    <a:pt x="38" y="13"/>
                  </a:lnTo>
                  <a:lnTo>
                    <a:pt x="38" y="11"/>
                  </a:lnTo>
                  <a:lnTo>
                    <a:pt x="38" y="7"/>
                  </a:lnTo>
                  <a:lnTo>
                    <a:pt x="40" y="5"/>
                  </a:lnTo>
                  <a:lnTo>
                    <a:pt x="40" y="4"/>
                  </a:lnTo>
                  <a:lnTo>
                    <a:pt x="40" y="5"/>
                  </a:lnTo>
                  <a:lnTo>
                    <a:pt x="41" y="8"/>
                  </a:lnTo>
                  <a:lnTo>
                    <a:pt x="41" y="15"/>
                  </a:lnTo>
                  <a:lnTo>
                    <a:pt x="41" y="23"/>
                  </a:lnTo>
                  <a:lnTo>
                    <a:pt x="42" y="35"/>
                  </a:lnTo>
                  <a:lnTo>
                    <a:pt x="42" y="49"/>
                  </a:lnTo>
                  <a:lnTo>
                    <a:pt x="44" y="65"/>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6" name="Freeform 5503"/>
            <p:cNvSpPr>
              <a:spLocks/>
            </p:cNvSpPr>
            <p:nvPr/>
          </p:nvSpPr>
          <p:spPr bwMode="auto">
            <a:xfrm>
              <a:off x="4148" y="3182"/>
              <a:ext cx="22" cy="60"/>
            </a:xfrm>
            <a:custGeom>
              <a:avLst/>
              <a:gdLst>
                <a:gd name="T0" fmla="*/ 0 w 44"/>
                <a:gd name="T1" fmla="*/ 76 h 122"/>
                <a:gd name="T2" fmla="*/ 1 w 44"/>
                <a:gd name="T3" fmla="*/ 106 h 122"/>
                <a:gd name="T4" fmla="*/ 2 w 44"/>
                <a:gd name="T5" fmla="*/ 121 h 122"/>
                <a:gd name="T6" fmla="*/ 4 w 44"/>
                <a:gd name="T7" fmla="*/ 121 h 122"/>
                <a:gd name="T8" fmla="*/ 5 w 44"/>
                <a:gd name="T9" fmla="*/ 106 h 122"/>
                <a:gd name="T10" fmla="*/ 6 w 44"/>
                <a:gd name="T11" fmla="*/ 84 h 122"/>
                <a:gd name="T12" fmla="*/ 6 w 44"/>
                <a:gd name="T13" fmla="*/ 66 h 122"/>
                <a:gd name="T14" fmla="*/ 8 w 44"/>
                <a:gd name="T15" fmla="*/ 51 h 122"/>
                <a:gd name="T16" fmla="*/ 8 w 44"/>
                <a:gd name="T17" fmla="*/ 38 h 122"/>
                <a:gd name="T18" fmla="*/ 8 w 44"/>
                <a:gd name="T19" fmla="*/ 18 h 122"/>
                <a:gd name="T20" fmla="*/ 9 w 44"/>
                <a:gd name="T21" fmla="*/ 7 h 122"/>
                <a:gd name="T22" fmla="*/ 10 w 44"/>
                <a:gd name="T23" fmla="*/ 0 h 122"/>
                <a:gd name="T24" fmla="*/ 10 w 44"/>
                <a:gd name="T25" fmla="*/ 6 h 122"/>
                <a:gd name="T26" fmla="*/ 12 w 44"/>
                <a:gd name="T27" fmla="*/ 26 h 122"/>
                <a:gd name="T28" fmla="*/ 13 w 44"/>
                <a:gd name="T29" fmla="*/ 55 h 122"/>
                <a:gd name="T30" fmla="*/ 14 w 44"/>
                <a:gd name="T31" fmla="*/ 87 h 122"/>
                <a:gd name="T32" fmla="*/ 16 w 44"/>
                <a:gd name="T33" fmla="*/ 111 h 122"/>
                <a:gd name="T34" fmla="*/ 17 w 44"/>
                <a:gd name="T35" fmla="*/ 121 h 122"/>
                <a:gd name="T36" fmla="*/ 18 w 44"/>
                <a:gd name="T37" fmla="*/ 118 h 122"/>
                <a:gd name="T38" fmla="*/ 18 w 44"/>
                <a:gd name="T39" fmla="*/ 106 h 122"/>
                <a:gd name="T40" fmla="*/ 20 w 44"/>
                <a:gd name="T41" fmla="*/ 94 h 122"/>
                <a:gd name="T42" fmla="*/ 20 w 44"/>
                <a:gd name="T43" fmla="*/ 78 h 122"/>
                <a:gd name="T44" fmla="*/ 21 w 44"/>
                <a:gd name="T45" fmla="*/ 67 h 122"/>
                <a:gd name="T46" fmla="*/ 21 w 44"/>
                <a:gd name="T47" fmla="*/ 52 h 122"/>
                <a:gd name="T48" fmla="*/ 22 w 44"/>
                <a:gd name="T49" fmla="*/ 34 h 122"/>
                <a:gd name="T50" fmla="*/ 22 w 44"/>
                <a:gd name="T51" fmla="*/ 15 h 122"/>
                <a:gd name="T52" fmla="*/ 24 w 44"/>
                <a:gd name="T53" fmla="*/ 3 h 122"/>
                <a:gd name="T54" fmla="*/ 25 w 44"/>
                <a:gd name="T55" fmla="*/ 6 h 122"/>
                <a:gd name="T56" fmla="*/ 26 w 44"/>
                <a:gd name="T57" fmla="*/ 23 h 122"/>
                <a:gd name="T58" fmla="*/ 28 w 44"/>
                <a:gd name="T59" fmla="*/ 51 h 122"/>
                <a:gd name="T60" fmla="*/ 29 w 44"/>
                <a:gd name="T61" fmla="*/ 82 h 122"/>
                <a:gd name="T62" fmla="*/ 30 w 44"/>
                <a:gd name="T63" fmla="*/ 106 h 122"/>
                <a:gd name="T64" fmla="*/ 30 w 44"/>
                <a:gd name="T65" fmla="*/ 118 h 122"/>
                <a:gd name="T66" fmla="*/ 32 w 44"/>
                <a:gd name="T67" fmla="*/ 119 h 122"/>
                <a:gd name="T68" fmla="*/ 33 w 44"/>
                <a:gd name="T69" fmla="*/ 114 h 122"/>
                <a:gd name="T70" fmla="*/ 33 w 44"/>
                <a:gd name="T71" fmla="*/ 107 h 122"/>
                <a:gd name="T72" fmla="*/ 34 w 44"/>
                <a:gd name="T73" fmla="*/ 95 h 122"/>
                <a:gd name="T74" fmla="*/ 34 w 44"/>
                <a:gd name="T75" fmla="*/ 80 h 122"/>
                <a:gd name="T76" fmla="*/ 36 w 44"/>
                <a:gd name="T77" fmla="*/ 59 h 122"/>
                <a:gd name="T78" fmla="*/ 37 w 44"/>
                <a:gd name="T79" fmla="*/ 34 h 122"/>
                <a:gd name="T80" fmla="*/ 37 w 44"/>
                <a:gd name="T81" fmla="*/ 14 h 122"/>
                <a:gd name="T82" fmla="*/ 38 w 44"/>
                <a:gd name="T83" fmla="*/ 4 h 122"/>
                <a:gd name="T84" fmla="*/ 40 w 44"/>
                <a:gd name="T85" fmla="*/ 11 h 122"/>
                <a:gd name="T86" fmla="*/ 41 w 44"/>
                <a:gd name="T87" fmla="*/ 32 h 122"/>
                <a:gd name="T88" fmla="*/ 42 w 44"/>
                <a:gd name="T89" fmla="*/ 60 h 122"/>
                <a:gd name="T90" fmla="*/ 44 w 44"/>
                <a:gd name="T91" fmla="*/ 8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122">
                  <a:moveTo>
                    <a:pt x="0" y="60"/>
                  </a:moveTo>
                  <a:lnTo>
                    <a:pt x="0" y="76"/>
                  </a:lnTo>
                  <a:lnTo>
                    <a:pt x="0" y="91"/>
                  </a:lnTo>
                  <a:lnTo>
                    <a:pt x="1" y="106"/>
                  </a:lnTo>
                  <a:lnTo>
                    <a:pt x="1" y="115"/>
                  </a:lnTo>
                  <a:lnTo>
                    <a:pt x="2" y="121"/>
                  </a:lnTo>
                  <a:lnTo>
                    <a:pt x="2" y="122"/>
                  </a:lnTo>
                  <a:lnTo>
                    <a:pt x="4" y="121"/>
                  </a:lnTo>
                  <a:lnTo>
                    <a:pt x="4" y="114"/>
                  </a:lnTo>
                  <a:lnTo>
                    <a:pt x="5" y="106"/>
                  </a:lnTo>
                  <a:lnTo>
                    <a:pt x="5" y="95"/>
                  </a:lnTo>
                  <a:lnTo>
                    <a:pt x="6" y="84"/>
                  </a:lnTo>
                  <a:lnTo>
                    <a:pt x="6" y="75"/>
                  </a:lnTo>
                  <a:lnTo>
                    <a:pt x="6" y="66"/>
                  </a:lnTo>
                  <a:lnTo>
                    <a:pt x="6" y="58"/>
                  </a:lnTo>
                  <a:lnTo>
                    <a:pt x="8" y="51"/>
                  </a:lnTo>
                  <a:lnTo>
                    <a:pt x="8" y="39"/>
                  </a:lnTo>
                  <a:lnTo>
                    <a:pt x="8" y="38"/>
                  </a:lnTo>
                  <a:lnTo>
                    <a:pt x="8" y="24"/>
                  </a:lnTo>
                  <a:lnTo>
                    <a:pt x="8" y="18"/>
                  </a:lnTo>
                  <a:lnTo>
                    <a:pt x="9" y="12"/>
                  </a:lnTo>
                  <a:lnTo>
                    <a:pt x="9" y="7"/>
                  </a:lnTo>
                  <a:lnTo>
                    <a:pt x="9" y="3"/>
                  </a:lnTo>
                  <a:lnTo>
                    <a:pt x="10" y="0"/>
                  </a:lnTo>
                  <a:lnTo>
                    <a:pt x="10" y="2"/>
                  </a:lnTo>
                  <a:lnTo>
                    <a:pt x="10" y="6"/>
                  </a:lnTo>
                  <a:lnTo>
                    <a:pt x="12" y="14"/>
                  </a:lnTo>
                  <a:lnTo>
                    <a:pt x="12" y="26"/>
                  </a:lnTo>
                  <a:lnTo>
                    <a:pt x="13" y="39"/>
                  </a:lnTo>
                  <a:lnTo>
                    <a:pt x="13" y="55"/>
                  </a:lnTo>
                  <a:lnTo>
                    <a:pt x="14" y="72"/>
                  </a:lnTo>
                  <a:lnTo>
                    <a:pt x="14" y="87"/>
                  </a:lnTo>
                  <a:lnTo>
                    <a:pt x="16" y="100"/>
                  </a:lnTo>
                  <a:lnTo>
                    <a:pt x="16" y="111"/>
                  </a:lnTo>
                  <a:lnTo>
                    <a:pt x="16" y="118"/>
                  </a:lnTo>
                  <a:lnTo>
                    <a:pt x="17" y="121"/>
                  </a:lnTo>
                  <a:lnTo>
                    <a:pt x="17" y="121"/>
                  </a:lnTo>
                  <a:lnTo>
                    <a:pt x="18" y="118"/>
                  </a:lnTo>
                  <a:lnTo>
                    <a:pt x="18" y="113"/>
                  </a:lnTo>
                  <a:lnTo>
                    <a:pt x="18" y="106"/>
                  </a:lnTo>
                  <a:lnTo>
                    <a:pt x="20" y="99"/>
                  </a:lnTo>
                  <a:lnTo>
                    <a:pt x="20" y="94"/>
                  </a:lnTo>
                  <a:lnTo>
                    <a:pt x="20" y="88"/>
                  </a:lnTo>
                  <a:lnTo>
                    <a:pt x="20" y="78"/>
                  </a:lnTo>
                  <a:lnTo>
                    <a:pt x="21" y="76"/>
                  </a:lnTo>
                  <a:lnTo>
                    <a:pt x="21" y="67"/>
                  </a:lnTo>
                  <a:lnTo>
                    <a:pt x="21" y="60"/>
                  </a:lnTo>
                  <a:lnTo>
                    <a:pt x="21" y="52"/>
                  </a:lnTo>
                  <a:lnTo>
                    <a:pt x="22" y="43"/>
                  </a:lnTo>
                  <a:lnTo>
                    <a:pt x="22" y="34"/>
                  </a:lnTo>
                  <a:lnTo>
                    <a:pt x="22" y="24"/>
                  </a:lnTo>
                  <a:lnTo>
                    <a:pt x="22" y="15"/>
                  </a:lnTo>
                  <a:lnTo>
                    <a:pt x="24" y="8"/>
                  </a:lnTo>
                  <a:lnTo>
                    <a:pt x="24" y="3"/>
                  </a:lnTo>
                  <a:lnTo>
                    <a:pt x="25" y="2"/>
                  </a:lnTo>
                  <a:lnTo>
                    <a:pt x="25" y="6"/>
                  </a:lnTo>
                  <a:lnTo>
                    <a:pt x="26" y="12"/>
                  </a:lnTo>
                  <a:lnTo>
                    <a:pt x="26" y="23"/>
                  </a:lnTo>
                  <a:lnTo>
                    <a:pt x="28" y="36"/>
                  </a:lnTo>
                  <a:lnTo>
                    <a:pt x="28" y="51"/>
                  </a:lnTo>
                  <a:lnTo>
                    <a:pt x="29" y="67"/>
                  </a:lnTo>
                  <a:lnTo>
                    <a:pt x="29" y="82"/>
                  </a:lnTo>
                  <a:lnTo>
                    <a:pt x="29" y="95"/>
                  </a:lnTo>
                  <a:lnTo>
                    <a:pt x="30" y="106"/>
                  </a:lnTo>
                  <a:lnTo>
                    <a:pt x="30" y="113"/>
                  </a:lnTo>
                  <a:lnTo>
                    <a:pt x="30" y="118"/>
                  </a:lnTo>
                  <a:lnTo>
                    <a:pt x="32" y="119"/>
                  </a:lnTo>
                  <a:lnTo>
                    <a:pt x="32" y="119"/>
                  </a:lnTo>
                  <a:lnTo>
                    <a:pt x="32" y="117"/>
                  </a:lnTo>
                  <a:lnTo>
                    <a:pt x="33" y="114"/>
                  </a:lnTo>
                  <a:lnTo>
                    <a:pt x="33" y="109"/>
                  </a:lnTo>
                  <a:lnTo>
                    <a:pt x="33" y="107"/>
                  </a:lnTo>
                  <a:lnTo>
                    <a:pt x="33" y="100"/>
                  </a:lnTo>
                  <a:lnTo>
                    <a:pt x="34" y="95"/>
                  </a:lnTo>
                  <a:lnTo>
                    <a:pt x="34" y="88"/>
                  </a:lnTo>
                  <a:lnTo>
                    <a:pt x="34" y="80"/>
                  </a:lnTo>
                  <a:lnTo>
                    <a:pt x="34" y="70"/>
                  </a:lnTo>
                  <a:lnTo>
                    <a:pt x="36" y="59"/>
                  </a:lnTo>
                  <a:lnTo>
                    <a:pt x="36" y="47"/>
                  </a:lnTo>
                  <a:lnTo>
                    <a:pt x="37" y="34"/>
                  </a:lnTo>
                  <a:lnTo>
                    <a:pt x="37" y="23"/>
                  </a:lnTo>
                  <a:lnTo>
                    <a:pt x="37" y="14"/>
                  </a:lnTo>
                  <a:lnTo>
                    <a:pt x="38" y="7"/>
                  </a:lnTo>
                  <a:lnTo>
                    <a:pt x="38" y="4"/>
                  </a:lnTo>
                  <a:lnTo>
                    <a:pt x="40" y="6"/>
                  </a:lnTo>
                  <a:lnTo>
                    <a:pt x="40" y="11"/>
                  </a:lnTo>
                  <a:lnTo>
                    <a:pt x="41" y="20"/>
                  </a:lnTo>
                  <a:lnTo>
                    <a:pt x="41" y="32"/>
                  </a:lnTo>
                  <a:lnTo>
                    <a:pt x="42" y="46"/>
                  </a:lnTo>
                  <a:lnTo>
                    <a:pt x="42" y="60"/>
                  </a:lnTo>
                  <a:lnTo>
                    <a:pt x="42" y="75"/>
                  </a:lnTo>
                  <a:lnTo>
                    <a:pt x="44" y="87"/>
                  </a:lnTo>
                  <a:lnTo>
                    <a:pt x="44" y="98"/>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7" name="Freeform 5504"/>
            <p:cNvSpPr>
              <a:spLocks/>
            </p:cNvSpPr>
            <p:nvPr/>
          </p:nvSpPr>
          <p:spPr bwMode="auto">
            <a:xfrm>
              <a:off x="4170" y="3185"/>
              <a:ext cx="21" cy="57"/>
            </a:xfrm>
            <a:custGeom>
              <a:avLst/>
              <a:gdLst>
                <a:gd name="T0" fmla="*/ 0 w 41"/>
                <a:gd name="T1" fmla="*/ 99 h 114"/>
                <a:gd name="T2" fmla="*/ 1 w 41"/>
                <a:gd name="T3" fmla="*/ 108 h 114"/>
                <a:gd name="T4" fmla="*/ 1 w 41"/>
                <a:gd name="T5" fmla="*/ 112 h 114"/>
                <a:gd name="T6" fmla="*/ 2 w 41"/>
                <a:gd name="T7" fmla="*/ 111 h 114"/>
                <a:gd name="T8" fmla="*/ 2 w 41"/>
                <a:gd name="T9" fmla="*/ 106 h 114"/>
                <a:gd name="T10" fmla="*/ 4 w 41"/>
                <a:gd name="T11" fmla="*/ 95 h 114"/>
                <a:gd name="T12" fmla="*/ 5 w 41"/>
                <a:gd name="T13" fmla="*/ 76 h 114"/>
                <a:gd name="T14" fmla="*/ 6 w 41"/>
                <a:gd name="T15" fmla="*/ 35 h 114"/>
                <a:gd name="T16" fmla="*/ 8 w 41"/>
                <a:gd name="T17" fmla="*/ 11 h 114"/>
                <a:gd name="T18" fmla="*/ 9 w 41"/>
                <a:gd name="T19" fmla="*/ 0 h 114"/>
                <a:gd name="T20" fmla="*/ 10 w 41"/>
                <a:gd name="T21" fmla="*/ 4 h 114"/>
                <a:gd name="T22" fmla="*/ 12 w 41"/>
                <a:gd name="T23" fmla="*/ 21 h 114"/>
                <a:gd name="T24" fmla="*/ 12 w 41"/>
                <a:gd name="T25" fmla="*/ 45 h 114"/>
                <a:gd name="T26" fmla="*/ 13 w 41"/>
                <a:gd name="T27" fmla="*/ 68 h 114"/>
                <a:gd name="T28" fmla="*/ 14 w 41"/>
                <a:gd name="T29" fmla="*/ 85 h 114"/>
                <a:gd name="T30" fmla="*/ 14 w 41"/>
                <a:gd name="T31" fmla="*/ 99 h 114"/>
                <a:gd name="T32" fmla="*/ 16 w 41"/>
                <a:gd name="T33" fmla="*/ 107 h 114"/>
                <a:gd name="T34" fmla="*/ 16 w 41"/>
                <a:gd name="T35" fmla="*/ 111 h 114"/>
                <a:gd name="T36" fmla="*/ 17 w 41"/>
                <a:gd name="T37" fmla="*/ 111 h 114"/>
                <a:gd name="T38" fmla="*/ 17 w 41"/>
                <a:gd name="T39" fmla="*/ 103 h 114"/>
                <a:gd name="T40" fmla="*/ 18 w 41"/>
                <a:gd name="T41" fmla="*/ 83 h 114"/>
                <a:gd name="T42" fmla="*/ 20 w 41"/>
                <a:gd name="T43" fmla="*/ 56 h 114"/>
                <a:gd name="T44" fmla="*/ 21 w 41"/>
                <a:gd name="T45" fmla="*/ 28 h 114"/>
                <a:gd name="T46" fmla="*/ 22 w 41"/>
                <a:gd name="T47" fmla="*/ 8 h 114"/>
                <a:gd name="T48" fmla="*/ 24 w 41"/>
                <a:gd name="T49" fmla="*/ 1 h 114"/>
                <a:gd name="T50" fmla="*/ 25 w 41"/>
                <a:gd name="T51" fmla="*/ 9 h 114"/>
                <a:gd name="T52" fmla="*/ 25 w 41"/>
                <a:gd name="T53" fmla="*/ 25 h 114"/>
                <a:gd name="T54" fmla="*/ 26 w 41"/>
                <a:gd name="T55" fmla="*/ 44 h 114"/>
                <a:gd name="T56" fmla="*/ 28 w 41"/>
                <a:gd name="T57" fmla="*/ 60 h 114"/>
                <a:gd name="T58" fmla="*/ 28 w 41"/>
                <a:gd name="T59" fmla="*/ 71 h 114"/>
                <a:gd name="T60" fmla="*/ 29 w 41"/>
                <a:gd name="T61" fmla="*/ 84 h 114"/>
                <a:gd name="T62" fmla="*/ 29 w 41"/>
                <a:gd name="T63" fmla="*/ 100 h 114"/>
                <a:gd name="T64" fmla="*/ 30 w 41"/>
                <a:gd name="T65" fmla="*/ 110 h 114"/>
                <a:gd name="T66" fmla="*/ 30 w 41"/>
                <a:gd name="T67" fmla="*/ 111 h 114"/>
                <a:gd name="T68" fmla="*/ 32 w 41"/>
                <a:gd name="T69" fmla="*/ 99 h 114"/>
                <a:gd name="T70" fmla="*/ 33 w 41"/>
                <a:gd name="T71" fmla="*/ 76 h 114"/>
                <a:gd name="T72" fmla="*/ 34 w 41"/>
                <a:gd name="T73" fmla="*/ 47 h 114"/>
                <a:gd name="T74" fmla="*/ 36 w 41"/>
                <a:gd name="T75" fmla="*/ 21 h 114"/>
                <a:gd name="T76" fmla="*/ 37 w 41"/>
                <a:gd name="T77" fmla="*/ 5 h 114"/>
                <a:gd name="T78" fmla="*/ 38 w 41"/>
                <a:gd name="T79" fmla="*/ 3 h 114"/>
                <a:gd name="T80" fmla="*/ 38 w 41"/>
                <a:gd name="T81" fmla="*/ 11 h 114"/>
                <a:gd name="T82" fmla="*/ 40 w 41"/>
                <a:gd name="T83" fmla="*/ 23 h 114"/>
                <a:gd name="T84" fmla="*/ 40 w 41"/>
                <a:gd name="T85" fmla="*/ 33 h 114"/>
                <a:gd name="T86" fmla="*/ 41 w 41"/>
                <a:gd name="T87" fmla="*/ 4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114">
                  <a:moveTo>
                    <a:pt x="0" y="91"/>
                  </a:moveTo>
                  <a:lnTo>
                    <a:pt x="0" y="99"/>
                  </a:lnTo>
                  <a:lnTo>
                    <a:pt x="1" y="104"/>
                  </a:lnTo>
                  <a:lnTo>
                    <a:pt x="1" y="108"/>
                  </a:lnTo>
                  <a:lnTo>
                    <a:pt x="1" y="111"/>
                  </a:lnTo>
                  <a:lnTo>
                    <a:pt x="1" y="112"/>
                  </a:lnTo>
                  <a:lnTo>
                    <a:pt x="2" y="114"/>
                  </a:lnTo>
                  <a:lnTo>
                    <a:pt x="2" y="111"/>
                  </a:lnTo>
                  <a:lnTo>
                    <a:pt x="2" y="110"/>
                  </a:lnTo>
                  <a:lnTo>
                    <a:pt x="2" y="106"/>
                  </a:lnTo>
                  <a:lnTo>
                    <a:pt x="4" y="102"/>
                  </a:lnTo>
                  <a:lnTo>
                    <a:pt x="4" y="95"/>
                  </a:lnTo>
                  <a:lnTo>
                    <a:pt x="4" y="87"/>
                  </a:lnTo>
                  <a:lnTo>
                    <a:pt x="5" y="76"/>
                  </a:lnTo>
                  <a:lnTo>
                    <a:pt x="5" y="63"/>
                  </a:lnTo>
                  <a:lnTo>
                    <a:pt x="6" y="35"/>
                  </a:lnTo>
                  <a:lnTo>
                    <a:pt x="8" y="23"/>
                  </a:lnTo>
                  <a:lnTo>
                    <a:pt x="8" y="11"/>
                  </a:lnTo>
                  <a:lnTo>
                    <a:pt x="8" y="3"/>
                  </a:lnTo>
                  <a:lnTo>
                    <a:pt x="9" y="0"/>
                  </a:lnTo>
                  <a:lnTo>
                    <a:pt x="9" y="0"/>
                  </a:lnTo>
                  <a:lnTo>
                    <a:pt x="10" y="4"/>
                  </a:lnTo>
                  <a:lnTo>
                    <a:pt x="10" y="11"/>
                  </a:lnTo>
                  <a:lnTo>
                    <a:pt x="12" y="21"/>
                  </a:lnTo>
                  <a:lnTo>
                    <a:pt x="12" y="33"/>
                  </a:lnTo>
                  <a:lnTo>
                    <a:pt x="12" y="45"/>
                  </a:lnTo>
                  <a:lnTo>
                    <a:pt x="13" y="57"/>
                  </a:lnTo>
                  <a:lnTo>
                    <a:pt x="13" y="68"/>
                  </a:lnTo>
                  <a:lnTo>
                    <a:pt x="14" y="77"/>
                  </a:lnTo>
                  <a:lnTo>
                    <a:pt x="14" y="85"/>
                  </a:lnTo>
                  <a:lnTo>
                    <a:pt x="14" y="91"/>
                  </a:lnTo>
                  <a:lnTo>
                    <a:pt x="14" y="99"/>
                  </a:lnTo>
                  <a:lnTo>
                    <a:pt x="16" y="102"/>
                  </a:lnTo>
                  <a:lnTo>
                    <a:pt x="16" y="107"/>
                  </a:lnTo>
                  <a:lnTo>
                    <a:pt x="16" y="110"/>
                  </a:lnTo>
                  <a:lnTo>
                    <a:pt x="16" y="111"/>
                  </a:lnTo>
                  <a:lnTo>
                    <a:pt x="16" y="112"/>
                  </a:lnTo>
                  <a:lnTo>
                    <a:pt x="17" y="111"/>
                  </a:lnTo>
                  <a:lnTo>
                    <a:pt x="17" y="108"/>
                  </a:lnTo>
                  <a:lnTo>
                    <a:pt x="17" y="103"/>
                  </a:lnTo>
                  <a:lnTo>
                    <a:pt x="18" y="95"/>
                  </a:lnTo>
                  <a:lnTo>
                    <a:pt x="18" y="83"/>
                  </a:lnTo>
                  <a:lnTo>
                    <a:pt x="20" y="71"/>
                  </a:lnTo>
                  <a:lnTo>
                    <a:pt x="20" y="56"/>
                  </a:lnTo>
                  <a:lnTo>
                    <a:pt x="21" y="41"/>
                  </a:lnTo>
                  <a:lnTo>
                    <a:pt x="21" y="28"/>
                  </a:lnTo>
                  <a:lnTo>
                    <a:pt x="22" y="16"/>
                  </a:lnTo>
                  <a:lnTo>
                    <a:pt x="22" y="8"/>
                  </a:lnTo>
                  <a:lnTo>
                    <a:pt x="22" y="3"/>
                  </a:lnTo>
                  <a:lnTo>
                    <a:pt x="24" y="1"/>
                  </a:lnTo>
                  <a:lnTo>
                    <a:pt x="24" y="3"/>
                  </a:lnTo>
                  <a:lnTo>
                    <a:pt x="25" y="9"/>
                  </a:lnTo>
                  <a:lnTo>
                    <a:pt x="25" y="17"/>
                  </a:lnTo>
                  <a:lnTo>
                    <a:pt x="25" y="25"/>
                  </a:lnTo>
                  <a:lnTo>
                    <a:pt x="26" y="35"/>
                  </a:lnTo>
                  <a:lnTo>
                    <a:pt x="26" y="44"/>
                  </a:lnTo>
                  <a:lnTo>
                    <a:pt x="26" y="53"/>
                  </a:lnTo>
                  <a:lnTo>
                    <a:pt x="28" y="60"/>
                  </a:lnTo>
                  <a:lnTo>
                    <a:pt x="28" y="65"/>
                  </a:lnTo>
                  <a:lnTo>
                    <a:pt x="28" y="71"/>
                  </a:lnTo>
                  <a:lnTo>
                    <a:pt x="28" y="81"/>
                  </a:lnTo>
                  <a:lnTo>
                    <a:pt x="29" y="84"/>
                  </a:lnTo>
                  <a:lnTo>
                    <a:pt x="29" y="95"/>
                  </a:lnTo>
                  <a:lnTo>
                    <a:pt x="29" y="100"/>
                  </a:lnTo>
                  <a:lnTo>
                    <a:pt x="30" y="106"/>
                  </a:lnTo>
                  <a:lnTo>
                    <a:pt x="30" y="110"/>
                  </a:lnTo>
                  <a:lnTo>
                    <a:pt x="30" y="111"/>
                  </a:lnTo>
                  <a:lnTo>
                    <a:pt x="30" y="111"/>
                  </a:lnTo>
                  <a:lnTo>
                    <a:pt x="32" y="106"/>
                  </a:lnTo>
                  <a:lnTo>
                    <a:pt x="32" y="99"/>
                  </a:lnTo>
                  <a:lnTo>
                    <a:pt x="33" y="89"/>
                  </a:lnTo>
                  <a:lnTo>
                    <a:pt x="33" y="76"/>
                  </a:lnTo>
                  <a:lnTo>
                    <a:pt x="34" y="61"/>
                  </a:lnTo>
                  <a:lnTo>
                    <a:pt x="34" y="47"/>
                  </a:lnTo>
                  <a:lnTo>
                    <a:pt x="36" y="33"/>
                  </a:lnTo>
                  <a:lnTo>
                    <a:pt x="36" y="21"/>
                  </a:lnTo>
                  <a:lnTo>
                    <a:pt x="37" y="12"/>
                  </a:lnTo>
                  <a:lnTo>
                    <a:pt x="37" y="5"/>
                  </a:lnTo>
                  <a:lnTo>
                    <a:pt x="37" y="3"/>
                  </a:lnTo>
                  <a:lnTo>
                    <a:pt x="38" y="3"/>
                  </a:lnTo>
                  <a:lnTo>
                    <a:pt x="38" y="7"/>
                  </a:lnTo>
                  <a:lnTo>
                    <a:pt x="38" y="11"/>
                  </a:lnTo>
                  <a:lnTo>
                    <a:pt x="40" y="17"/>
                  </a:lnTo>
                  <a:lnTo>
                    <a:pt x="40" y="23"/>
                  </a:lnTo>
                  <a:lnTo>
                    <a:pt x="40" y="28"/>
                  </a:lnTo>
                  <a:lnTo>
                    <a:pt x="40" y="33"/>
                  </a:lnTo>
                  <a:lnTo>
                    <a:pt x="41" y="37"/>
                  </a:lnTo>
                  <a:lnTo>
                    <a:pt x="41" y="48"/>
                  </a:lnTo>
                  <a:lnTo>
                    <a:pt x="41" y="53"/>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8" name="Freeform 5505"/>
            <p:cNvSpPr>
              <a:spLocks/>
            </p:cNvSpPr>
            <p:nvPr/>
          </p:nvSpPr>
          <p:spPr bwMode="auto">
            <a:xfrm>
              <a:off x="4191" y="3188"/>
              <a:ext cx="22" cy="52"/>
            </a:xfrm>
            <a:custGeom>
              <a:avLst/>
              <a:gdLst>
                <a:gd name="T0" fmla="*/ 0 w 45"/>
                <a:gd name="T1" fmla="*/ 54 h 106"/>
                <a:gd name="T2" fmla="*/ 1 w 45"/>
                <a:gd name="T3" fmla="*/ 68 h 106"/>
                <a:gd name="T4" fmla="*/ 3 w 45"/>
                <a:gd name="T5" fmla="*/ 86 h 106"/>
                <a:gd name="T6" fmla="*/ 3 w 45"/>
                <a:gd name="T7" fmla="*/ 101 h 106"/>
                <a:gd name="T8" fmla="*/ 4 w 45"/>
                <a:gd name="T9" fmla="*/ 106 h 106"/>
                <a:gd name="T10" fmla="*/ 5 w 45"/>
                <a:gd name="T11" fmla="*/ 97 h 106"/>
                <a:gd name="T12" fmla="*/ 7 w 45"/>
                <a:gd name="T13" fmla="*/ 75 h 106"/>
                <a:gd name="T14" fmla="*/ 8 w 45"/>
                <a:gd name="T15" fmla="*/ 47 h 106"/>
                <a:gd name="T16" fmla="*/ 9 w 45"/>
                <a:gd name="T17" fmla="*/ 22 h 106"/>
                <a:gd name="T18" fmla="*/ 11 w 45"/>
                <a:gd name="T19" fmla="*/ 6 h 106"/>
                <a:gd name="T20" fmla="*/ 11 w 45"/>
                <a:gd name="T21" fmla="*/ 0 h 106"/>
                <a:gd name="T22" fmla="*/ 12 w 45"/>
                <a:gd name="T23" fmla="*/ 2 h 106"/>
                <a:gd name="T24" fmla="*/ 12 w 45"/>
                <a:gd name="T25" fmla="*/ 8 h 106"/>
                <a:gd name="T26" fmla="*/ 13 w 45"/>
                <a:gd name="T27" fmla="*/ 19 h 106"/>
                <a:gd name="T28" fmla="*/ 13 w 45"/>
                <a:gd name="T29" fmla="*/ 28 h 106"/>
                <a:gd name="T30" fmla="*/ 15 w 45"/>
                <a:gd name="T31" fmla="*/ 46 h 106"/>
                <a:gd name="T32" fmla="*/ 15 w 45"/>
                <a:gd name="T33" fmla="*/ 67 h 106"/>
                <a:gd name="T34" fmla="*/ 16 w 45"/>
                <a:gd name="T35" fmla="*/ 88 h 106"/>
                <a:gd name="T36" fmla="*/ 17 w 45"/>
                <a:gd name="T37" fmla="*/ 103 h 106"/>
                <a:gd name="T38" fmla="*/ 19 w 45"/>
                <a:gd name="T39" fmla="*/ 105 h 106"/>
                <a:gd name="T40" fmla="*/ 20 w 45"/>
                <a:gd name="T41" fmla="*/ 91 h 106"/>
                <a:gd name="T42" fmla="*/ 21 w 45"/>
                <a:gd name="T43" fmla="*/ 67 h 106"/>
                <a:gd name="T44" fmla="*/ 23 w 45"/>
                <a:gd name="T45" fmla="*/ 42 h 106"/>
                <a:gd name="T46" fmla="*/ 24 w 45"/>
                <a:gd name="T47" fmla="*/ 22 h 106"/>
                <a:gd name="T48" fmla="*/ 24 w 45"/>
                <a:gd name="T49" fmla="*/ 8 h 106"/>
                <a:gd name="T50" fmla="*/ 25 w 45"/>
                <a:gd name="T51" fmla="*/ 3 h 106"/>
                <a:gd name="T52" fmla="*/ 25 w 45"/>
                <a:gd name="T53" fmla="*/ 3 h 106"/>
                <a:gd name="T54" fmla="*/ 27 w 45"/>
                <a:gd name="T55" fmla="*/ 7 h 106"/>
                <a:gd name="T56" fmla="*/ 27 w 45"/>
                <a:gd name="T57" fmla="*/ 18 h 106"/>
                <a:gd name="T58" fmla="*/ 28 w 45"/>
                <a:gd name="T59" fmla="*/ 35 h 106"/>
                <a:gd name="T60" fmla="*/ 29 w 45"/>
                <a:gd name="T61" fmla="*/ 59 h 106"/>
                <a:gd name="T62" fmla="*/ 31 w 45"/>
                <a:gd name="T63" fmla="*/ 84 h 106"/>
                <a:gd name="T64" fmla="*/ 32 w 45"/>
                <a:gd name="T65" fmla="*/ 101 h 106"/>
                <a:gd name="T66" fmla="*/ 33 w 45"/>
                <a:gd name="T67" fmla="*/ 105 h 106"/>
                <a:gd name="T68" fmla="*/ 33 w 45"/>
                <a:gd name="T69" fmla="*/ 94 h 106"/>
                <a:gd name="T70" fmla="*/ 35 w 45"/>
                <a:gd name="T71" fmla="*/ 74 h 106"/>
                <a:gd name="T72" fmla="*/ 36 w 45"/>
                <a:gd name="T73" fmla="*/ 52 h 106"/>
                <a:gd name="T74" fmla="*/ 37 w 45"/>
                <a:gd name="T75" fmla="*/ 34 h 106"/>
                <a:gd name="T76" fmla="*/ 37 w 45"/>
                <a:gd name="T77" fmla="*/ 22 h 106"/>
                <a:gd name="T78" fmla="*/ 39 w 45"/>
                <a:gd name="T79" fmla="*/ 11 h 106"/>
                <a:gd name="T80" fmla="*/ 39 w 45"/>
                <a:gd name="T81" fmla="*/ 6 h 106"/>
                <a:gd name="T82" fmla="*/ 40 w 45"/>
                <a:gd name="T83" fmla="*/ 4 h 106"/>
                <a:gd name="T84" fmla="*/ 40 w 45"/>
                <a:gd name="T85" fmla="*/ 7 h 106"/>
                <a:gd name="T86" fmla="*/ 41 w 45"/>
                <a:gd name="T87" fmla="*/ 19 h 106"/>
                <a:gd name="T88" fmla="*/ 43 w 45"/>
                <a:gd name="T89" fmla="*/ 42 h 106"/>
                <a:gd name="T90" fmla="*/ 44 w 45"/>
                <a:gd name="T91" fmla="*/ 68 h 106"/>
                <a:gd name="T92" fmla="*/ 45 w 45"/>
                <a:gd name="T93" fmla="*/ 9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 h="106">
                  <a:moveTo>
                    <a:pt x="0" y="48"/>
                  </a:moveTo>
                  <a:lnTo>
                    <a:pt x="0" y="54"/>
                  </a:lnTo>
                  <a:lnTo>
                    <a:pt x="1" y="60"/>
                  </a:lnTo>
                  <a:lnTo>
                    <a:pt x="1" y="68"/>
                  </a:lnTo>
                  <a:lnTo>
                    <a:pt x="1" y="78"/>
                  </a:lnTo>
                  <a:lnTo>
                    <a:pt x="3" y="86"/>
                  </a:lnTo>
                  <a:lnTo>
                    <a:pt x="3" y="94"/>
                  </a:lnTo>
                  <a:lnTo>
                    <a:pt x="3" y="101"/>
                  </a:lnTo>
                  <a:lnTo>
                    <a:pt x="4" y="105"/>
                  </a:lnTo>
                  <a:lnTo>
                    <a:pt x="4" y="106"/>
                  </a:lnTo>
                  <a:lnTo>
                    <a:pt x="4" y="103"/>
                  </a:lnTo>
                  <a:lnTo>
                    <a:pt x="5" y="97"/>
                  </a:lnTo>
                  <a:lnTo>
                    <a:pt x="5" y="87"/>
                  </a:lnTo>
                  <a:lnTo>
                    <a:pt x="7" y="75"/>
                  </a:lnTo>
                  <a:lnTo>
                    <a:pt x="7" y="62"/>
                  </a:lnTo>
                  <a:lnTo>
                    <a:pt x="8" y="47"/>
                  </a:lnTo>
                  <a:lnTo>
                    <a:pt x="8" y="34"/>
                  </a:lnTo>
                  <a:lnTo>
                    <a:pt x="9" y="22"/>
                  </a:lnTo>
                  <a:lnTo>
                    <a:pt x="9" y="12"/>
                  </a:lnTo>
                  <a:lnTo>
                    <a:pt x="11" y="6"/>
                  </a:lnTo>
                  <a:lnTo>
                    <a:pt x="11" y="2"/>
                  </a:lnTo>
                  <a:lnTo>
                    <a:pt x="11" y="0"/>
                  </a:lnTo>
                  <a:lnTo>
                    <a:pt x="11" y="0"/>
                  </a:lnTo>
                  <a:lnTo>
                    <a:pt x="12" y="2"/>
                  </a:lnTo>
                  <a:lnTo>
                    <a:pt x="12" y="6"/>
                  </a:lnTo>
                  <a:lnTo>
                    <a:pt x="12" y="8"/>
                  </a:lnTo>
                  <a:lnTo>
                    <a:pt x="12" y="15"/>
                  </a:lnTo>
                  <a:lnTo>
                    <a:pt x="13" y="19"/>
                  </a:lnTo>
                  <a:lnTo>
                    <a:pt x="13" y="23"/>
                  </a:lnTo>
                  <a:lnTo>
                    <a:pt x="13" y="28"/>
                  </a:lnTo>
                  <a:lnTo>
                    <a:pt x="13" y="36"/>
                  </a:lnTo>
                  <a:lnTo>
                    <a:pt x="15" y="46"/>
                  </a:lnTo>
                  <a:lnTo>
                    <a:pt x="15" y="56"/>
                  </a:lnTo>
                  <a:lnTo>
                    <a:pt x="15" y="67"/>
                  </a:lnTo>
                  <a:lnTo>
                    <a:pt x="16" y="78"/>
                  </a:lnTo>
                  <a:lnTo>
                    <a:pt x="16" y="88"/>
                  </a:lnTo>
                  <a:lnTo>
                    <a:pt x="17" y="97"/>
                  </a:lnTo>
                  <a:lnTo>
                    <a:pt x="17" y="103"/>
                  </a:lnTo>
                  <a:lnTo>
                    <a:pt x="19" y="106"/>
                  </a:lnTo>
                  <a:lnTo>
                    <a:pt x="19" y="105"/>
                  </a:lnTo>
                  <a:lnTo>
                    <a:pt x="19" y="99"/>
                  </a:lnTo>
                  <a:lnTo>
                    <a:pt x="20" y="91"/>
                  </a:lnTo>
                  <a:lnTo>
                    <a:pt x="20" y="79"/>
                  </a:lnTo>
                  <a:lnTo>
                    <a:pt x="21" y="67"/>
                  </a:lnTo>
                  <a:lnTo>
                    <a:pt x="21" y="54"/>
                  </a:lnTo>
                  <a:lnTo>
                    <a:pt x="23" y="42"/>
                  </a:lnTo>
                  <a:lnTo>
                    <a:pt x="23" y="31"/>
                  </a:lnTo>
                  <a:lnTo>
                    <a:pt x="24" y="22"/>
                  </a:lnTo>
                  <a:lnTo>
                    <a:pt x="24" y="14"/>
                  </a:lnTo>
                  <a:lnTo>
                    <a:pt x="24" y="8"/>
                  </a:lnTo>
                  <a:lnTo>
                    <a:pt x="25" y="4"/>
                  </a:lnTo>
                  <a:lnTo>
                    <a:pt x="25" y="3"/>
                  </a:lnTo>
                  <a:lnTo>
                    <a:pt x="25" y="2"/>
                  </a:lnTo>
                  <a:lnTo>
                    <a:pt x="25" y="3"/>
                  </a:lnTo>
                  <a:lnTo>
                    <a:pt x="25" y="4"/>
                  </a:lnTo>
                  <a:lnTo>
                    <a:pt x="27" y="7"/>
                  </a:lnTo>
                  <a:lnTo>
                    <a:pt x="27" y="12"/>
                  </a:lnTo>
                  <a:lnTo>
                    <a:pt x="27" y="18"/>
                  </a:lnTo>
                  <a:lnTo>
                    <a:pt x="28" y="26"/>
                  </a:lnTo>
                  <a:lnTo>
                    <a:pt x="28" y="35"/>
                  </a:lnTo>
                  <a:lnTo>
                    <a:pt x="28" y="47"/>
                  </a:lnTo>
                  <a:lnTo>
                    <a:pt x="29" y="59"/>
                  </a:lnTo>
                  <a:lnTo>
                    <a:pt x="29" y="72"/>
                  </a:lnTo>
                  <a:lnTo>
                    <a:pt x="31" y="84"/>
                  </a:lnTo>
                  <a:lnTo>
                    <a:pt x="31" y="94"/>
                  </a:lnTo>
                  <a:lnTo>
                    <a:pt x="32" y="101"/>
                  </a:lnTo>
                  <a:lnTo>
                    <a:pt x="32" y="105"/>
                  </a:lnTo>
                  <a:lnTo>
                    <a:pt x="33" y="105"/>
                  </a:lnTo>
                  <a:lnTo>
                    <a:pt x="33" y="101"/>
                  </a:lnTo>
                  <a:lnTo>
                    <a:pt x="33" y="94"/>
                  </a:lnTo>
                  <a:lnTo>
                    <a:pt x="35" y="84"/>
                  </a:lnTo>
                  <a:lnTo>
                    <a:pt x="35" y="74"/>
                  </a:lnTo>
                  <a:lnTo>
                    <a:pt x="36" y="63"/>
                  </a:lnTo>
                  <a:lnTo>
                    <a:pt x="36" y="52"/>
                  </a:lnTo>
                  <a:lnTo>
                    <a:pt x="37" y="42"/>
                  </a:lnTo>
                  <a:lnTo>
                    <a:pt x="37" y="34"/>
                  </a:lnTo>
                  <a:lnTo>
                    <a:pt x="37" y="27"/>
                  </a:lnTo>
                  <a:lnTo>
                    <a:pt x="37" y="22"/>
                  </a:lnTo>
                  <a:lnTo>
                    <a:pt x="39" y="18"/>
                  </a:lnTo>
                  <a:lnTo>
                    <a:pt x="39" y="11"/>
                  </a:lnTo>
                  <a:lnTo>
                    <a:pt x="39" y="10"/>
                  </a:lnTo>
                  <a:lnTo>
                    <a:pt x="39" y="6"/>
                  </a:lnTo>
                  <a:lnTo>
                    <a:pt x="40" y="4"/>
                  </a:lnTo>
                  <a:lnTo>
                    <a:pt x="40" y="4"/>
                  </a:lnTo>
                  <a:lnTo>
                    <a:pt x="40" y="4"/>
                  </a:lnTo>
                  <a:lnTo>
                    <a:pt x="40" y="7"/>
                  </a:lnTo>
                  <a:lnTo>
                    <a:pt x="41" y="12"/>
                  </a:lnTo>
                  <a:lnTo>
                    <a:pt x="41" y="19"/>
                  </a:lnTo>
                  <a:lnTo>
                    <a:pt x="41" y="30"/>
                  </a:lnTo>
                  <a:lnTo>
                    <a:pt x="43" y="42"/>
                  </a:lnTo>
                  <a:lnTo>
                    <a:pt x="43" y="55"/>
                  </a:lnTo>
                  <a:lnTo>
                    <a:pt x="44" y="68"/>
                  </a:lnTo>
                  <a:lnTo>
                    <a:pt x="44" y="80"/>
                  </a:lnTo>
                  <a:lnTo>
                    <a:pt x="45" y="91"/>
                  </a:lnTo>
                  <a:lnTo>
                    <a:pt x="45" y="99"/>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19" name="Freeform 5506"/>
            <p:cNvSpPr>
              <a:spLocks/>
            </p:cNvSpPr>
            <p:nvPr/>
          </p:nvSpPr>
          <p:spPr bwMode="auto">
            <a:xfrm>
              <a:off x="4213" y="3190"/>
              <a:ext cx="22" cy="50"/>
            </a:xfrm>
            <a:custGeom>
              <a:avLst/>
              <a:gdLst>
                <a:gd name="T0" fmla="*/ 2 w 45"/>
                <a:gd name="T1" fmla="*/ 97 h 99"/>
                <a:gd name="T2" fmla="*/ 2 w 45"/>
                <a:gd name="T3" fmla="*/ 96 h 99"/>
                <a:gd name="T4" fmla="*/ 3 w 45"/>
                <a:gd name="T5" fmla="*/ 85 h 99"/>
                <a:gd name="T6" fmla="*/ 4 w 45"/>
                <a:gd name="T7" fmla="*/ 68 h 99"/>
                <a:gd name="T8" fmla="*/ 6 w 45"/>
                <a:gd name="T9" fmla="*/ 52 h 99"/>
                <a:gd name="T10" fmla="*/ 6 w 45"/>
                <a:gd name="T11" fmla="*/ 40 h 99"/>
                <a:gd name="T12" fmla="*/ 7 w 45"/>
                <a:gd name="T13" fmla="*/ 29 h 99"/>
                <a:gd name="T14" fmla="*/ 7 w 45"/>
                <a:gd name="T15" fmla="*/ 18 h 99"/>
                <a:gd name="T16" fmla="*/ 9 w 45"/>
                <a:gd name="T17" fmla="*/ 9 h 99"/>
                <a:gd name="T18" fmla="*/ 9 w 45"/>
                <a:gd name="T19" fmla="*/ 1 h 99"/>
                <a:gd name="T20" fmla="*/ 10 w 45"/>
                <a:gd name="T21" fmla="*/ 1 h 99"/>
                <a:gd name="T22" fmla="*/ 10 w 45"/>
                <a:gd name="T23" fmla="*/ 10 h 99"/>
                <a:gd name="T24" fmla="*/ 11 w 45"/>
                <a:gd name="T25" fmla="*/ 32 h 99"/>
                <a:gd name="T26" fmla="*/ 14 w 45"/>
                <a:gd name="T27" fmla="*/ 58 h 99"/>
                <a:gd name="T28" fmla="*/ 15 w 45"/>
                <a:gd name="T29" fmla="*/ 82 h 99"/>
                <a:gd name="T30" fmla="*/ 15 w 45"/>
                <a:gd name="T31" fmla="*/ 96 h 99"/>
                <a:gd name="T32" fmla="*/ 17 w 45"/>
                <a:gd name="T33" fmla="*/ 99 h 99"/>
                <a:gd name="T34" fmla="*/ 18 w 45"/>
                <a:gd name="T35" fmla="*/ 92 h 99"/>
                <a:gd name="T36" fmla="*/ 18 w 45"/>
                <a:gd name="T37" fmla="*/ 81 h 99"/>
                <a:gd name="T38" fmla="*/ 19 w 45"/>
                <a:gd name="T39" fmla="*/ 72 h 99"/>
                <a:gd name="T40" fmla="*/ 19 w 45"/>
                <a:gd name="T41" fmla="*/ 62 h 99"/>
                <a:gd name="T42" fmla="*/ 21 w 45"/>
                <a:gd name="T43" fmla="*/ 49 h 99"/>
                <a:gd name="T44" fmla="*/ 21 w 45"/>
                <a:gd name="T45" fmla="*/ 34 h 99"/>
                <a:gd name="T46" fmla="*/ 22 w 45"/>
                <a:gd name="T47" fmla="*/ 20 h 99"/>
                <a:gd name="T48" fmla="*/ 23 w 45"/>
                <a:gd name="T49" fmla="*/ 6 h 99"/>
                <a:gd name="T50" fmla="*/ 25 w 45"/>
                <a:gd name="T51" fmla="*/ 1 h 99"/>
                <a:gd name="T52" fmla="*/ 25 w 45"/>
                <a:gd name="T53" fmla="*/ 10 h 99"/>
                <a:gd name="T54" fmla="*/ 26 w 45"/>
                <a:gd name="T55" fmla="*/ 29 h 99"/>
                <a:gd name="T56" fmla="*/ 27 w 45"/>
                <a:gd name="T57" fmla="*/ 56 h 99"/>
                <a:gd name="T58" fmla="*/ 29 w 45"/>
                <a:gd name="T59" fmla="*/ 78 h 99"/>
                <a:gd name="T60" fmla="*/ 30 w 45"/>
                <a:gd name="T61" fmla="*/ 93 h 99"/>
                <a:gd name="T62" fmla="*/ 31 w 45"/>
                <a:gd name="T63" fmla="*/ 99 h 99"/>
                <a:gd name="T64" fmla="*/ 33 w 45"/>
                <a:gd name="T65" fmla="*/ 95 h 99"/>
                <a:gd name="T66" fmla="*/ 33 w 45"/>
                <a:gd name="T67" fmla="*/ 89 h 99"/>
                <a:gd name="T68" fmla="*/ 33 w 45"/>
                <a:gd name="T69" fmla="*/ 78 h 99"/>
                <a:gd name="T70" fmla="*/ 34 w 45"/>
                <a:gd name="T71" fmla="*/ 65 h 99"/>
                <a:gd name="T72" fmla="*/ 34 w 45"/>
                <a:gd name="T73" fmla="*/ 48 h 99"/>
                <a:gd name="T74" fmla="*/ 35 w 45"/>
                <a:gd name="T75" fmla="*/ 28 h 99"/>
                <a:gd name="T76" fmla="*/ 37 w 45"/>
                <a:gd name="T77" fmla="*/ 12 h 99"/>
                <a:gd name="T78" fmla="*/ 38 w 45"/>
                <a:gd name="T79" fmla="*/ 4 h 99"/>
                <a:gd name="T80" fmla="*/ 39 w 45"/>
                <a:gd name="T81" fmla="*/ 9 h 99"/>
                <a:gd name="T82" fmla="*/ 41 w 45"/>
                <a:gd name="T83" fmla="*/ 28 h 99"/>
                <a:gd name="T84" fmla="*/ 42 w 45"/>
                <a:gd name="T85" fmla="*/ 50 h 99"/>
                <a:gd name="T86" fmla="*/ 42 w 45"/>
                <a:gd name="T87" fmla="*/ 72 h 99"/>
                <a:gd name="T88" fmla="*/ 43 w 45"/>
                <a:gd name="T89" fmla="*/ 86 h 99"/>
                <a:gd name="T90" fmla="*/ 45 w 45"/>
                <a:gd name="T91" fmla="*/ 9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99">
                  <a:moveTo>
                    <a:pt x="0" y="93"/>
                  </a:moveTo>
                  <a:lnTo>
                    <a:pt x="2" y="97"/>
                  </a:lnTo>
                  <a:lnTo>
                    <a:pt x="2" y="99"/>
                  </a:lnTo>
                  <a:lnTo>
                    <a:pt x="2" y="96"/>
                  </a:lnTo>
                  <a:lnTo>
                    <a:pt x="3" y="92"/>
                  </a:lnTo>
                  <a:lnTo>
                    <a:pt x="3" y="85"/>
                  </a:lnTo>
                  <a:lnTo>
                    <a:pt x="4" y="77"/>
                  </a:lnTo>
                  <a:lnTo>
                    <a:pt x="4" y="68"/>
                  </a:lnTo>
                  <a:lnTo>
                    <a:pt x="4" y="60"/>
                  </a:lnTo>
                  <a:lnTo>
                    <a:pt x="6" y="52"/>
                  </a:lnTo>
                  <a:lnTo>
                    <a:pt x="6" y="45"/>
                  </a:lnTo>
                  <a:lnTo>
                    <a:pt x="6" y="40"/>
                  </a:lnTo>
                  <a:lnTo>
                    <a:pt x="6" y="30"/>
                  </a:lnTo>
                  <a:lnTo>
                    <a:pt x="7" y="29"/>
                  </a:lnTo>
                  <a:lnTo>
                    <a:pt x="7" y="24"/>
                  </a:lnTo>
                  <a:lnTo>
                    <a:pt x="7" y="18"/>
                  </a:lnTo>
                  <a:lnTo>
                    <a:pt x="7" y="14"/>
                  </a:lnTo>
                  <a:lnTo>
                    <a:pt x="9" y="9"/>
                  </a:lnTo>
                  <a:lnTo>
                    <a:pt x="9" y="5"/>
                  </a:lnTo>
                  <a:lnTo>
                    <a:pt x="9" y="1"/>
                  </a:lnTo>
                  <a:lnTo>
                    <a:pt x="10" y="0"/>
                  </a:lnTo>
                  <a:lnTo>
                    <a:pt x="10" y="1"/>
                  </a:lnTo>
                  <a:lnTo>
                    <a:pt x="10" y="5"/>
                  </a:lnTo>
                  <a:lnTo>
                    <a:pt x="10" y="10"/>
                  </a:lnTo>
                  <a:lnTo>
                    <a:pt x="11" y="21"/>
                  </a:lnTo>
                  <a:lnTo>
                    <a:pt x="11" y="32"/>
                  </a:lnTo>
                  <a:lnTo>
                    <a:pt x="13" y="45"/>
                  </a:lnTo>
                  <a:lnTo>
                    <a:pt x="14" y="58"/>
                  </a:lnTo>
                  <a:lnTo>
                    <a:pt x="14" y="72"/>
                  </a:lnTo>
                  <a:lnTo>
                    <a:pt x="15" y="82"/>
                  </a:lnTo>
                  <a:lnTo>
                    <a:pt x="15" y="91"/>
                  </a:lnTo>
                  <a:lnTo>
                    <a:pt x="15" y="96"/>
                  </a:lnTo>
                  <a:lnTo>
                    <a:pt x="17" y="99"/>
                  </a:lnTo>
                  <a:lnTo>
                    <a:pt x="17" y="99"/>
                  </a:lnTo>
                  <a:lnTo>
                    <a:pt x="18" y="96"/>
                  </a:lnTo>
                  <a:lnTo>
                    <a:pt x="18" y="92"/>
                  </a:lnTo>
                  <a:lnTo>
                    <a:pt x="18" y="86"/>
                  </a:lnTo>
                  <a:lnTo>
                    <a:pt x="18" y="81"/>
                  </a:lnTo>
                  <a:lnTo>
                    <a:pt x="18" y="76"/>
                  </a:lnTo>
                  <a:lnTo>
                    <a:pt x="19" y="72"/>
                  </a:lnTo>
                  <a:lnTo>
                    <a:pt x="19" y="65"/>
                  </a:lnTo>
                  <a:lnTo>
                    <a:pt x="19" y="62"/>
                  </a:lnTo>
                  <a:lnTo>
                    <a:pt x="19" y="54"/>
                  </a:lnTo>
                  <a:lnTo>
                    <a:pt x="21" y="49"/>
                  </a:lnTo>
                  <a:lnTo>
                    <a:pt x="21" y="42"/>
                  </a:lnTo>
                  <a:lnTo>
                    <a:pt x="21" y="34"/>
                  </a:lnTo>
                  <a:lnTo>
                    <a:pt x="21" y="28"/>
                  </a:lnTo>
                  <a:lnTo>
                    <a:pt x="22" y="20"/>
                  </a:lnTo>
                  <a:lnTo>
                    <a:pt x="22" y="12"/>
                  </a:lnTo>
                  <a:lnTo>
                    <a:pt x="23" y="6"/>
                  </a:lnTo>
                  <a:lnTo>
                    <a:pt x="23" y="2"/>
                  </a:lnTo>
                  <a:lnTo>
                    <a:pt x="25" y="1"/>
                  </a:lnTo>
                  <a:lnTo>
                    <a:pt x="25" y="4"/>
                  </a:lnTo>
                  <a:lnTo>
                    <a:pt x="25" y="10"/>
                  </a:lnTo>
                  <a:lnTo>
                    <a:pt x="26" y="18"/>
                  </a:lnTo>
                  <a:lnTo>
                    <a:pt x="26" y="29"/>
                  </a:lnTo>
                  <a:lnTo>
                    <a:pt x="27" y="42"/>
                  </a:lnTo>
                  <a:lnTo>
                    <a:pt x="27" y="56"/>
                  </a:lnTo>
                  <a:lnTo>
                    <a:pt x="29" y="68"/>
                  </a:lnTo>
                  <a:lnTo>
                    <a:pt x="29" y="78"/>
                  </a:lnTo>
                  <a:lnTo>
                    <a:pt x="29" y="86"/>
                  </a:lnTo>
                  <a:lnTo>
                    <a:pt x="30" y="93"/>
                  </a:lnTo>
                  <a:lnTo>
                    <a:pt x="30" y="97"/>
                  </a:lnTo>
                  <a:lnTo>
                    <a:pt x="31" y="99"/>
                  </a:lnTo>
                  <a:lnTo>
                    <a:pt x="31" y="97"/>
                  </a:lnTo>
                  <a:lnTo>
                    <a:pt x="33" y="95"/>
                  </a:lnTo>
                  <a:lnTo>
                    <a:pt x="33" y="91"/>
                  </a:lnTo>
                  <a:lnTo>
                    <a:pt x="33" y="89"/>
                  </a:lnTo>
                  <a:lnTo>
                    <a:pt x="33" y="81"/>
                  </a:lnTo>
                  <a:lnTo>
                    <a:pt x="33" y="78"/>
                  </a:lnTo>
                  <a:lnTo>
                    <a:pt x="33" y="72"/>
                  </a:lnTo>
                  <a:lnTo>
                    <a:pt x="34" y="65"/>
                  </a:lnTo>
                  <a:lnTo>
                    <a:pt x="34" y="57"/>
                  </a:lnTo>
                  <a:lnTo>
                    <a:pt x="34" y="48"/>
                  </a:lnTo>
                  <a:lnTo>
                    <a:pt x="35" y="38"/>
                  </a:lnTo>
                  <a:lnTo>
                    <a:pt x="35" y="28"/>
                  </a:lnTo>
                  <a:lnTo>
                    <a:pt x="37" y="18"/>
                  </a:lnTo>
                  <a:lnTo>
                    <a:pt x="37" y="12"/>
                  </a:lnTo>
                  <a:lnTo>
                    <a:pt x="38" y="6"/>
                  </a:lnTo>
                  <a:lnTo>
                    <a:pt x="38" y="4"/>
                  </a:lnTo>
                  <a:lnTo>
                    <a:pt x="39" y="5"/>
                  </a:lnTo>
                  <a:lnTo>
                    <a:pt x="39" y="9"/>
                  </a:lnTo>
                  <a:lnTo>
                    <a:pt x="39" y="17"/>
                  </a:lnTo>
                  <a:lnTo>
                    <a:pt x="41" y="28"/>
                  </a:lnTo>
                  <a:lnTo>
                    <a:pt x="41" y="38"/>
                  </a:lnTo>
                  <a:lnTo>
                    <a:pt x="42" y="50"/>
                  </a:lnTo>
                  <a:lnTo>
                    <a:pt x="42" y="62"/>
                  </a:lnTo>
                  <a:lnTo>
                    <a:pt x="42" y="72"/>
                  </a:lnTo>
                  <a:lnTo>
                    <a:pt x="43" y="80"/>
                  </a:lnTo>
                  <a:lnTo>
                    <a:pt x="43" y="86"/>
                  </a:lnTo>
                  <a:lnTo>
                    <a:pt x="45" y="92"/>
                  </a:lnTo>
                  <a:lnTo>
                    <a:pt x="45" y="95"/>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0" name="Freeform 5507"/>
            <p:cNvSpPr>
              <a:spLocks/>
            </p:cNvSpPr>
            <p:nvPr/>
          </p:nvSpPr>
          <p:spPr bwMode="auto">
            <a:xfrm>
              <a:off x="4235" y="3194"/>
              <a:ext cx="21" cy="46"/>
            </a:xfrm>
            <a:custGeom>
              <a:avLst/>
              <a:gdLst>
                <a:gd name="T0" fmla="*/ 0 w 41"/>
                <a:gd name="T1" fmla="*/ 91 h 93"/>
                <a:gd name="T2" fmla="*/ 1 w 41"/>
                <a:gd name="T3" fmla="*/ 93 h 93"/>
                <a:gd name="T4" fmla="*/ 1 w 41"/>
                <a:gd name="T5" fmla="*/ 90 h 93"/>
                <a:gd name="T6" fmla="*/ 2 w 41"/>
                <a:gd name="T7" fmla="*/ 83 h 93"/>
                <a:gd name="T8" fmla="*/ 2 w 41"/>
                <a:gd name="T9" fmla="*/ 71 h 93"/>
                <a:gd name="T10" fmla="*/ 4 w 41"/>
                <a:gd name="T11" fmla="*/ 52 h 93"/>
                <a:gd name="T12" fmla="*/ 5 w 41"/>
                <a:gd name="T13" fmla="*/ 30 h 93"/>
                <a:gd name="T14" fmla="*/ 6 w 41"/>
                <a:gd name="T15" fmla="*/ 10 h 93"/>
                <a:gd name="T16" fmla="*/ 8 w 41"/>
                <a:gd name="T17" fmla="*/ 0 h 93"/>
                <a:gd name="T18" fmla="*/ 9 w 41"/>
                <a:gd name="T19" fmla="*/ 3 h 93"/>
                <a:gd name="T20" fmla="*/ 9 w 41"/>
                <a:gd name="T21" fmla="*/ 19 h 93"/>
                <a:gd name="T22" fmla="*/ 10 w 41"/>
                <a:gd name="T23" fmla="*/ 38 h 93"/>
                <a:gd name="T24" fmla="*/ 12 w 41"/>
                <a:gd name="T25" fmla="*/ 58 h 93"/>
                <a:gd name="T26" fmla="*/ 12 w 41"/>
                <a:gd name="T27" fmla="*/ 71 h 93"/>
                <a:gd name="T28" fmla="*/ 13 w 41"/>
                <a:gd name="T29" fmla="*/ 82 h 93"/>
                <a:gd name="T30" fmla="*/ 13 w 41"/>
                <a:gd name="T31" fmla="*/ 87 h 93"/>
                <a:gd name="T32" fmla="*/ 14 w 41"/>
                <a:gd name="T33" fmla="*/ 93 h 93"/>
                <a:gd name="T34" fmla="*/ 16 w 41"/>
                <a:gd name="T35" fmla="*/ 91 h 93"/>
                <a:gd name="T36" fmla="*/ 16 w 41"/>
                <a:gd name="T37" fmla="*/ 85 h 93"/>
                <a:gd name="T38" fmla="*/ 17 w 41"/>
                <a:gd name="T39" fmla="*/ 68 h 93"/>
                <a:gd name="T40" fmla="*/ 18 w 41"/>
                <a:gd name="T41" fmla="*/ 47 h 93"/>
                <a:gd name="T42" fmla="*/ 20 w 41"/>
                <a:gd name="T43" fmla="*/ 23 h 93"/>
                <a:gd name="T44" fmla="*/ 21 w 41"/>
                <a:gd name="T45" fmla="*/ 7 h 93"/>
                <a:gd name="T46" fmla="*/ 22 w 41"/>
                <a:gd name="T47" fmla="*/ 2 h 93"/>
                <a:gd name="T48" fmla="*/ 24 w 41"/>
                <a:gd name="T49" fmla="*/ 8 h 93"/>
                <a:gd name="T50" fmla="*/ 24 w 41"/>
                <a:gd name="T51" fmla="*/ 23 h 93"/>
                <a:gd name="T52" fmla="*/ 25 w 41"/>
                <a:gd name="T53" fmla="*/ 38 h 93"/>
                <a:gd name="T54" fmla="*/ 25 w 41"/>
                <a:gd name="T55" fmla="*/ 51 h 93"/>
                <a:gd name="T56" fmla="*/ 26 w 41"/>
                <a:gd name="T57" fmla="*/ 59 h 93"/>
                <a:gd name="T58" fmla="*/ 26 w 41"/>
                <a:gd name="T59" fmla="*/ 71 h 93"/>
                <a:gd name="T60" fmla="*/ 28 w 41"/>
                <a:gd name="T61" fmla="*/ 79 h 93"/>
                <a:gd name="T62" fmla="*/ 28 w 41"/>
                <a:gd name="T63" fmla="*/ 89 h 93"/>
                <a:gd name="T64" fmla="*/ 29 w 41"/>
                <a:gd name="T65" fmla="*/ 93 h 93"/>
                <a:gd name="T66" fmla="*/ 30 w 41"/>
                <a:gd name="T67" fmla="*/ 89 h 93"/>
                <a:gd name="T68" fmla="*/ 32 w 41"/>
                <a:gd name="T69" fmla="*/ 74 h 93"/>
                <a:gd name="T70" fmla="*/ 32 w 41"/>
                <a:gd name="T71" fmla="*/ 52 h 93"/>
                <a:gd name="T72" fmla="*/ 33 w 41"/>
                <a:gd name="T73" fmla="*/ 28 h 93"/>
                <a:gd name="T74" fmla="*/ 34 w 41"/>
                <a:gd name="T75" fmla="*/ 11 h 93"/>
                <a:gd name="T76" fmla="*/ 36 w 41"/>
                <a:gd name="T77" fmla="*/ 4 h 93"/>
                <a:gd name="T78" fmla="*/ 37 w 41"/>
                <a:gd name="T79" fmla="*/ 7 h 93"/>
                <a:gd name="T80" fmla="*/ 38 w 41"/>
                <a:gd name="T81" fmla="*/ 15 h 93"/>
                <a:gd name="T82" fmla="*/ 38 w 41"/>
                <a:gd name="T83" fmla="*/ 24 h 93"/>
                <a:gd name="T84" fmla="*/ 38 w 41"/>
                <a:gd name="T85" fmla="*/ 32 h 93"/>
                <a:gd name="T86" fmla="*/ 40 w 41"/>
                <a:gd name="T87" fmla="*/ 44 h 93"/>
                <a:gd name="T88" fmla="*/ 40 w 41"/>
                <a:gd name="T89" fmla="*/ 55 h 93"/>
                <a:gd name="T90" fmla="*/ 41 w 41"/>
                <a:gd name="T91"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 h="93">
                  <a:moveTo>
                    <a:pt x="0" y="89"/>
                  </a:moveTo>
                  <a:lnTo>
                    <a:pt x="0" y="91"/>
                  </a:lnTo>
                  <a:lnTo>
                    <a:pt x="0" y="93"/>
                  </a:lnTo>
                  <a:lnTo>
                    <a:pt x="1" y="93"/>
                  </a:lnTo>
                  <a:lnTo>
                    <a:pt x="1" y="91"/>
                  </a:lnTo>
                  <a:lnTo>
                    <a:pt x="1" y="90"/>
                  </a:lnTo>
                  <a:lnTo>
                    <a:pt x="1" y="87"/>
                  </a:lnTo>
                  <a:lnTo>
                    <a:pt x="2" y="83"/>
                  </a:lnTo>
                  <a:lnTo>
                    <a:pt x="2" y="78"/>
                  </a:lnTo>
                  <a:lnTo>
                    <a:pt x="2" y="71"/>
                  </a:lnTo>
                  <a:lnTo>
                    <a:pt x="2" y="62"/>
                  </a:lnTo>
                  <a:lnTo>
                    <a:pt x="4" y="52"/>
                  </a:lnTo>
                  <a:lnTo>
                    <a:pt x="4" y="40"/>
                  </a:lnTo>
                  <a:lnTo>
                    <a:pt x="5" y="30"/>
                  </a:lnTo>
                  <a:lnTo>
                    <a:pt x="5" y="19"/>
                  </a:lnTo>
                  <a:lnTo>
                    <a:pt x="6" y="10"/>
                  </a:lnTo>
                  <a:lnTo>
                    <a:pt x="6" y="3"/>
                  </a:lnTo>
                  <a:lnTo>
                    <a:pt x="8" y="0"/>
                  </a:lnTo>
                  <a:lnTo>
                    <a:pt x="8" y="0"/>
                  </a:lnTo>
                  <a:lnTo>
                    <a:pt x="9" y="3"/>
                  </a:lnTo>
                  <a:lnTo>
                    <a:pt x="9" y="10"/>
                  </a:lnTo>
                  <a:lnTo>
                    <a:pt x="9" y="19"/>
                  </a:lnTo>
                  <a:lnTo>
                    <a:pt x="10" y="28"/>
                  </a:lnTo>
                  <a:lnTo>
                    <a:pt x="10" y="38"/>
                  </a:lnTo>
                  <a:lnTo>
                    <a:pt x="10" y="48"/>
                  </a:lnTo>
                  <a:lnTo>
                    <a:pt x="12" y="58"/>
                  </a:lnTo>
                  <a:lnTo>
                    <a:pt x="12" y="64"/>
                  </a:lnTo>
                  <a:lnTo>
                    <a:pt x="12" y="71"/>
                  </a:lnTo>
                  <a:lnTo>
                    <a:pt x="13" y="76"/>
                  </a:lnTo>
                  <a:lnTo>
                    <a:pt x="13" y="82"/>
                  </a:lnTo>
                  <a:lnTo>
                    <a:pt x="13" y="83"/>
                  </a:lnTo>
                  <a:lnTo>
                    <a:pt x="13" y="87"/>
                  </a:lnTo>
                  <a:lnTo>
                    <a:pt x="14" y="89"/>
                  </a:lnTo>
                  <a:lnTo>
                    <a:pt x="14" y="93"/>
                  </a:lnTo>
                  <a:lnTo>
                    <a:pt x="14" y="93"/>
                  </a:lnTo>
                  <a:lnTo>
                    <a:pt x="16" y="91"/>
                  </a:lnTo>
                  <a:lnTo>
                    <a:pt x="16" y="89"/>
                  </a:lnTo>
                  <a:lnTo>
                    <a:pt x="16" y="85"/>
                  </a:lnTo>
                  <a:lnTo>
                    <a:pt x="17" y="78"/>
                  </a:lnTo>
                  <a:lnTo>
                    <a:pt x="17" y="68"/>
                  </a:lnTo>
                  <a:lnTo>
                    <a:pt x="17" y="59"/>
                  </a:lnTo>
                  <a:lnTo>
                    <a:pt x="18" y="47"/>
                  </a:lnTo>
                  <a:lnTo>
                    <a:pt x="18" y="35"/>
                  </a:lnTo>
                  <a:lnTo>
                    <a:pt x="20" y="23"/>
                  </a:lnTo>
                  <a:lnTo>
                    <a:pt x="20" y="14"/>
                  </a:lnTo>
                  <a:lnTo>
                    <a:pt x="21" y="7"/>
                  </a:lnTo>
                  <a:lnTo>
                    <a:pt x="21" y="3"/>
                  </a:lnTo>
                  <a:lnTo>
                    <a:pt x="22" y="2"/>
                  </a:lnTo>
                  <a:lnTo>
                    <a:pt x="22" y="4"/>
                  </a:lnTo>
                  <a:lnTo>
                    <a:pt x="24" y="8"/>
                  </a:lnTo>
                  <a:lnTo>
                    <a:pt x="24" y="15"/>
                  </a:lnTo>
                  <a:lnTo>
                    <a:pt x="24" y="23"/>
                  </a:lnTo>
                  <a:lnTo>
                    <a:pt x="24" y="30"/>
                  </a:lnTo>
                  <a:lnTo>
                    <a:pt x="25" y="38"/>
                  </a:lnTo>
                  <a:lnTo>
                    <a:pt x="25" y="44"/>
                  </a:lnTo>
                  <a:lnTo>
                    <a:pt x="25" y="51"/>
                  </a:lnTo>
                  <a:lnTo>
                    <a:pt x="25" y="55"/>
                  </a:lnTo>
                  <a:lnTo>
                    <a:pt x="26" y="59"/>
                  </a:lnTo>
                  <a:lnTo>
                    <a:pt x="26" y="67"/>
                  </a:lnTo>
                  <a:lnTo>
                    <a:pt x="26" y="71"/>
                  </a:lnTo>
                  <a:lnTo>
                    <a:pt x="26" y="75"/>
                  </a:lnTo>
                  <a:lnTo>
                    <a:pt x="28" y="79"/>
                  </a:lnTo>
                  <a:lnTo>
                    <a:pt x="28" y="85"/>
                  </a:lnTo>
                  <a:lnTo>
                    <a:pt x="28" y="89"/>
                  </a:lnTo>
                  <a:lnTo>
                    <a:pt x="29" y="91"/>
                  </a:lnTo>
                  <a:lnTo>
                    <a:pt x="29" y="93"/>
                  </a:lnTo>
                  <a:lnTo>
                    <a:pt x="29" y="91"/>
                  </a:lnTo>
                  <a:lnTo>
                    <a:pt x="30" y="89"/>
                  </a:lnTo>
                  <a:lnTo>
                    <a:pt x="30" y="82"/>
                  </a:lnTo>
                  <a:lnTo>
                    <a:pt x="32" y="74"/>
                  </a:lnTo>
                  <a:lnTo>
                    <a:pt x="32" y="63"/>
                  </a:lnTo>
                  <a:lnTo>
                    <a:pt x="32" y="52"/>
                  </a:lnTo>
                  <a:lnTo>
                    <a:pt x="33" y="39"/>
                  </a:lnTo>
                  <a:lnTo>
                    <a:pt x="33" y="28"/>
                  </a:lnTo>
                  <a:lnTo>
                    <a:pt x="34" y="18"/>
                  </a:lnTo>
                  <a:lnTo>
                    <a:pt x="34" y="11"/>
                  </a:lnTo>
                  <a:lnTo>
                    <a:pt x="36" y="6"/>
                  </a:lnTo>
                  <a:lnTo>
                    <a:pt x="36" y="4"/>
                  </a:lnTo>
                  <a:lnTo>
                    <a:pt x="37" y="4"/>
                  </a:lnTo>
                  <a:lnTo>
                    <a:pt x="37" y="7"/>
                  </a:lnTo>
                  <a:lnTo>
                    <a:pt x="37" y="11"/>
                  </a:lnTo>
                  <a:lnTo>
                    <a:pt x="38" y="15"/>
                  </a:lnTo>
                  <a:lnTo>
                    <a:pt x="38" y="20"/>
                  </a:lnTo>
                  <a:lnTo>
                    <a:pt x="38" y="24"/>
                  </a:lnTo>
                  <a:lnTo>
                    <a:pt x="38" y="30"/>
                  </a:lnTo>
                  <a:lnTo>
                    <a:pt x="38" y="32"/>
                  </a:lnTo>
                  <a:lnTo>
                    <a:pt x="38" y="42"/>
                  </a:lnTo>
                  <a:lnTo>
                    <a:pt x="40" y="44"/>
                  </a:lnTo>
                  <a:lnTo>
                    <a:pt x="40" y="50"/>
                  </a:lnTo>
                  <a:lnTo>
                    <a:pt x="40" y="55"/>
                  </a:lnTo>
                  <a:lnTo>
                    <a:pt x="40" y="62"/>
                  </a:lnTo>
                  <a:lnTo>
                    <a:pt x="41" y="70"/>
                  </a:lnTo>
                  <a:lnTo>
                    <a:pt x="41" y="7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1" name="Freeform 5508"/>
            <p:cNvSpPr>
              <a:spLocks/>
            </p:cNvSpPr>
            <p:nvPr/>
          </p:nvSpPr>
          <p:spPr bwMode="auto">
            <a:xfrm>
              <a:off x="4256" y="3196"/>
              <a:ext cx="23" cy="44"/>
            </a:xfrm>
            <a:custGeom>
              <a:avLst/>
              <a:gdLst>
                <a:gd name="T0" fmla="*/ 0 w 47"/>
                <a:gd name="T1" fmla="*/ 77 h 87"/>
                <a:gd name="T2" fmla="*/ 1 w 47"/>
                <a:gd name="T3" fmla="*/ 85 h 87"/>
                <a:gd name="T4" fmla="*/ 3 w 47"/>
                <a:gd name="T5" fmla="*/ 84 h 87"/>
                <a:gd name="T6" fmla="*/ 4 w 47"/>
                <a:gd name="T7" fmla="*/ 72 h 87"/>
                <a:gd name="T8" fmla="*/ 5 w 47"/>
                <a:gd name="T9" fmla="*/ 50 h 87"/>
                <a:gd name="T10" fmla="*/ 7 w 47"/>
                <a:gd name="T11" fmla="*/ 28 h 87"/>
                <a:gd name="T12" fmla="*/ 8 w 47"/>
                <a:gd name="T13" fmla="*/ 10 h 87"/>
                <a:gd name="T14" fmla="*/ 9 w 47"/>
                <a:gd name="T15" fmla="*/ 1 h 87"/>
                <a:gd name="T16" fmla="*/ 9 w 47"/>
                <a:gd name="T17" fmla="*/ 0 h 87"/>
                <a:gd name="T18" fmla="*/ 11 w 47"/>
                <a:gd name="T19" fmla="*/ 2 h 87"/>
                <a:gd name="T20" fmla="*/ 11 w 47"/>
                <a:gd name="T21" fmla="*/ 10 h 87"/>
                <a:gd name="T22" fmla="*/ 11 w 47"/>
                <a:gd name="T23" fmla="*/ 18 h 87"/>
                <a:gd name="T24" fmla="*/ 12 w 47"/>
                <a:gd name="T25" fmla="*/ 30 h 87"/>
                <a:gd name="T26" fmla="*/ 13 w 47"/>
                <a:gd name="T27" fmla="*/ 46 h 87"/>
                <a:gd name="T28" fmla="*/ 13 w 47"/>
                <a:gd name="T29" fmla="*/ 64 h 87"/>
                <a:gd name="T30" fmla="*/ 15 w 47"/>
                <a:gd name="T31" fmla="*/ 80 h 87"/>
                <a:gd name="T32" fmla="*/ 16 w 47"/>
                <a:gd name="T33" fmla="*/ 87 h 87"/>
                <a:gd name="T34" fmla="*/ 17 w 47"/>
                <a:gd name="T35" fmla="*/ 81 h 87"/>
                <a:gd name="T36" fmla="*/ 19 w 47"/>
                <a:gd name="T37" fmla="*/ 65 h 87"/>
                <a:gd name="T38" fmla="*/ 20 w 47"/>
                <a:gd name="T39" fmla="*/ 45 h 87"/>
                <a:gd name="T40" fmla="*/ 21 w 47"/>
                <a:gd name="T41" fmla="*/ 25 h 87"/>
                <a:gd name="T42" fmla="*/ 21 w 47"/>
                <a:gd name="T43" fmla="*/ 12 h 87"/>
                <a:gd name="T44" fmla="*/ 23 w 47"/>
                <a:gd name="T45" fmla="*/ 5 h 87"/>
                <a:gd name="T46" fmla="*/ 24 w 47"/>
                <a:gd name="T47" fmla="*/ 2 h 87"/>
                <a:gd name="T48" fmla="*/ 24 w 47"/>
                <a:gd name="T49" fmla="*/ 2 h 87"/>
                <a:gd name="T50" fmla="*/ 24 w 47"/>
                <a:gd name="T51" fmla="*/ 4 h 87"/>
                <a:gd name="T52" fmla="*/ 25 w 47"/>
                <a:gd name="T53" fmla="*/ 10 h 87"/>
                <a:gd name="T54" fmla="*/ 27 w 47"/>
                <a:gd name="T55" fmla="*/ 22 h 87"/>
                <a:gd name="T56" fmla="*/ 27 w 47"/>
                <a:gd name="T57" fmla="*/ 38 h 87"/>
                <a:gd name="T58" fmla="*/ 28 w 47"/>
                <a:gd name="T59" fmla="*/ 60 h 87"/>
                <a:gd name="T60" fmla="*/ 29 w 47"/>
                <a:gd name="T61" fmla="*/ 77 h 87"/>
                <a:gd name="T62" fmla="*/ 31 w 47"/>
                <a:gd name="T63" fmla="*/ 87 h 87"/>
                <a:gd name="T64" fmla="*/ 32 w 47"/>
                <a:gd name="T65" fmla="*/ 83 h 87"/>
                <a:gd name="T66" fmla="*/ 33 w 47"/>
                <a:gd name="T67" fmla="*/ 70 h 87"/>
                <a:gd name="T68" fmla="*/ 35 w 47"/>
                <a:gd name="T69" fmla="*/ 53 h 87"/>
                <a:gd name="T70" fmla="*/ 35 w 47"/>
                <a:gd name="T71" fmla="*/ 36 h 87"/>
                <a:gd name="T72" fmla="*/ 36 w 47"/>
                <a:gd name="T73" fmla="*/ 22 h 87"/>
                <a:gd name="T74" fmla="*/ 36 w 47"/>
                <a:gd name="T75" fmla="*/ 16 h 87"/>
                <a:gd name="T76" fmla="*/ 37 w 47"/>
                <a:gd name="T77" fmla="*/ 9 h 87"/>
                <a:gd name="T78" fmla="*/ 37 w 47"/>
                <a:gd name="T79" fmla="*/ 4 h 87"/>
                <a:gd name="T80" fmla="*/ 39 w 47"/>
                <a:gd name="T81" fmla="*/ 5 h 87"/>
                <a:gd name="T82" fmla="*/ 40 w 47"/>
                <a:gd name="T83" fmla="*/ 10 h 87"/>
                <a:gd name="T84" fmla="*/ 41 w 47"/>
                <a:gd name="T85" fmla="*/ 25 h 87"/>
                <a:gd name="T86" fmla="*/ 41 w 47"/>
                <a:gd name="T87" fmla="*/ 57 h 87"/>
                <a:gd name="T88" fmla="*/ 43 w 47"/>
                <a:gd name="T89" fmla="*/ 76 h 87"/>
                <a:gd name="T90" fmla="*/ 44 w 47"/>
                <a:gd name="T91" fmla="*/ 87 h 87"/>
                <a:gd name="T92" fmla="*/ 45 w 47"/>
                <a:gd name="T93"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87">
                  <a:moveTo>
                    <a:pt x="0" y="70"/>
                  </a:moveTo>
                  <a:lnTo>
                    <a:pt x="0" y="77"/>
                  </a:lnTo>
                  <a:lnTo>
                    <a:pt x="1" y="83"/>
                  </a:lnTo>
                  <a:lnTo>
                    <a:pt x="1" y="85"/>
                  </a:lnTo>
                  <a:lnTo>
                    <a:pt x="3" y="87"/>
                  </a:lnTo>
                  <a:lnTo>
                    <a:pt x="3" y="84"/>
                  </a:lnTo>
                  <a:lnTo>
                    <a:pt x="4" y="80"/>
                  </a:lnTo>
                  <a:lnTo>
                    <a:pt x="4" y="72"/>
                  </a:lnTo>
                  <a:lnTo>
                    <a:pt x="5" y="61"/>
                  </a:lnTo>
                  <a:lnTo>
                    <a:pt x="5" y="50"/>
                  </a:lnTo>
                  <a:lnTo>
                    <a:pt x="5" y="38"/>
                  </a:lnTo>
                  <a:lnTo>
                    <a:pt x="7" y="28"/>
                  </a:lnTo>
                  <a:lnTo>
                    <a:pt x="7" y="18"/>
                  </a:lnTo>
                  <a:lnTo>
                    <a:pt x="8" y="10"/>
                  </a:lnTo>
                  <a:lnTo>
                    <a:pt x="8" y="5"/>
                  </a:lnTo>
                  <a:lnTo>
                    <a:pt x="9" y="1"/>
                  </a:lnTo>
                  <a:lnTo>
                    <a:pt x="9" y="0"/>
                  </a:lnTo>
                  <a:lnTo>
                    <a:pt x="9" y="0"/>
                  </a:lnTo>
                  <a:lnTo>
                    <a:pt x="11" y="1"/>
                  </a:lnTo>
                  <a:lnTo>
                    <a:pt x="11" y="2"/>
                  </a:lnTo>
                  <a:lnTo>
                    <a:pt x="11" y="5"/>
                  </a:lnTo>
                  <a:lnTo>
                    <a:pt x="11" y="10"/>
                  </a:lnTo>
                  <a:lnTo>
                    <a:pt x="11" y="13"/>
                  </a:lnTo>
                  <a:lnTo>
                    <a:pt x="11" y="18"/>
                  </a:lnTo>
                  <a:lnTo>
                    <a:pt x="12" y="24"/>
                  </a:lnTo>
                  <a:lnTo>
                    <a:pt x="12" y="30"/>
                  </a:lnTo>
                  <a:lnTo>
                    <a:pt x="12" y="38"/>
                  </a:lnTo>
                  <a:lnTo>
                    <a:pt x="13" y="46"/>
                  </a:lnTo>
                  <a:lnTo>
                    <a:pt x="13" y="54"/>
                  </a:lnTo>
                  <a:lnTo>
                    <a:pt x="13" y="64"/>
                  </a:lnTo>
                  <a:lnTo>
                    <a:pt x="15" y="73"/>
                  </a:lnTo>
                  <a:lnTo>
                    <a:pt x="15" y="80"/>
                  </a:lnTo>
                  <a:lnTo>
                    <a:pt x="16" y="84"/>
                  </a:lnTo>
                  <a:lnTo>
                    <a:pt x="16" y="87"/>
                  </a:lnTo>
                  <a:lnTo>
                    <a:pt x="17" y="85"/>
                  </a:lnTo>
                  <a:lnTo>
                    <a:pt x="17" y="81"/>
                  </a:lnTo>
                  <a:lnTo>
                    <a:pt x="19" y="74"/>
                  </a:lnTo>
                  <a:lnTo>
                    <a:pt x="19" y="65"/>
                  </a:lnTo>
                  <a:lnTo>
                    <a:pt x="20" y="54"/>
                  </a:lnTo>
                  <a:lnTo>
                    <a:pt x="20" y="45"/>
                  </a:lnTo>
                  <a:lnTo>
                    <a:pt x="20" y="34"/>
                  </a:lnTo>
                  <a:lnTo>
                    <a:pt x="21" y="25"/>
                  </a:lnTo>
                  <a:lnTo>
                    <a:pt x="21" y="17"/>
                  </a:lnTo>
                  <a:lnTo>
                    <a:pt x="21" y="12"/>
                  </a:lnTo>
                  <a:lnTo>
                    <a:pt x="23" y="8"/>
                  </a:lnTo>
                  <a:lnTo>
                    <a:pt x="23" y="5"/>
                  </a:lnTo>
                  <a:lnTo>
                    <a:pt x="23" y="2"/>
                  </a:lnTo>
                  <a:lnTo>
                    <a:pt x="24" y="2"/>
                  </a:lnTo>
                  <a:lnTo>
                    <a:pt x="24" y="2"/>
                  </a:lnTo>
                  <a:lnTo>
                    <a:pt x="24" y="2"/>
                  </a:lnTo>
                  <a:lnTo>
                    <a:pt x="24" y="2"/>
                  </a:lnTo>
                  <a:lnTo>
                    <a:pt x="24" y="4"/>
                  </a:lnTo>
                  <a:lnTo>
                    <a:pt x="25" y="6"/>
                  </a:lnTo>
                  <a:lnTo>
                    <a:pt x="25" y="10"/>
                  </a:lnTo>
                  <a:lnTo>
                    <a:pt x="25" y="16"/>
                  </a:lnTo>
                  <a:lnTo>
                    <a:pt x="27" y="22"/>
                  </a:lnTo>
                  <a:lnTo>
                    <a:pt x="27" y="30"/>
                  </a:lnTo>
                  <a:lnTo>
                    <a:pt x="27" y="38"/>
                  </a:lnTo>
                  <a:lnTo>
                    <a:pt x="27" y="49"/>
                  </a:lnTo>
                  <a:lnTo>
                    <a:pt x="28" y="60"/>
                  </a:lnTo>
                  <a:lnTo>
                    <a:pt x="28" y="69"/>
                  </a:lnTo>
                  <a:lnTo>
                    <a:pt x="29" y="77"/>
                  </a:lnTo>
                  <a:lnTo>
                    <a:pt x="29" y="84"/>
                  </a:lnTo>
                  <a:lnTo>
                    <a:pt x="31" y="87"/>
                  </a:lnTo>
                  <a:lnTo>
                    <a:pt x="31" y="87"/>
                  </a:lnTo>
                  <a:lnTo>
                    <a:pt x="32" y="83"/>
                  </a:lnTo>
                  <a:lnTo>
                    <a:pt x="32" y="77"/>
                  </a:lnTo>
                  <a:lnTo>
                    <a:pt x="33" y="70"/>
                  </a:lnTo>
                  <a:lnTo>
                    <a:pt x="33" y="61"/>
                  </a:lnTo>
                  <a:lnTo>
                    <a:pt x="35" y="53"/>
                  </a:lnTo>
                  <a:lnTo>
                    <a:pt x="35" y="44"/>
                  </a:lnTo>
                  <a:lnTo>
                    <a:pt x="35" y="36"/>
                  </a:lnTo>
                  <a:lnTo>
                    <a:pt x="35" y="29"/>
                  </a:lnTo>
                  <a:lnTo>
                    <a:pt x="36" y="22"/>
                  </a:lnTo>
                  <a:lnTo>
                    <a:pt x="36" y="18"/>
                  </a:lnTo>
                  <a:lnTo>
                    <a:pt x="36" y="16"/>
                  </a:lnTo>
                  <a:lnTo>
                    <a:pt x="36" y="10"/>
                  </a:lnTo>
                  <a:lnTo>
                    <a:pt x="37" y="9"/>
                  </a:lnTo>
                  <a:lnTo>
                    <a:pt x="37" y="5"/>
                  </a:lnTo>
                  <a:lnTo>
                    <a:pt x="37" y="4"/>
                  </a:lnTo>
                  <a:lnTo>
                    <a:pt x="39" y="4"/>
                  </a:lnTo>
                  <a:lnTo>
                    <a:pt x="39" y="5"/>
                  </a:lnTo>
                  <a:lnTo>
                    <a:pt x="39" y="6"/>
                  </a:lnTo>
                  <a:lnTo>
                    <a:pt x="40" y="10"/>
                  </a:lnTo>
                  <a:lnTo>
                    <a:pt x="40" y="17"/>
                  </a:lnTo>
                  <a:lnTo>
                    <a:pt x="41" y="25"/>
                  </a:lnTo>
                  <a:lnTo>
                    <a:pt x="41" y="34"/>
                  </a:lnTo>
                  <a:lnTo>
                    <a:pt x="41" y="57"/>
                  </a:lnTo>
                  <a:lnTo>
                    <a:pt x="43" y="68"/>
                  </a:lnTo>
                  <a:lnTo>
                    <a:pt x="43" y="76"/>
                  </a:lnTo>
                  <a:lnTo>
                    <a:pt x="44" y="83"/>
                  </a:lnTo>
                  <a:lnTo>
                    <a:pt x="44" y="87"/>
                  </a:lnTo>
                  <a:lnTo>
                    <a:pt x="45" y="87"/>
                  </a:lnTo>
                  <a:lnTo>
                    <a:pt x="45" y="85"/>
                  </a:lnTo>
                  <a:lnTo>
                    <a:pt x="47" y="81"/>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2" name="Freeform 5509"/>
            <p:cNvSpPr>
              <a:spLocks/>
            </p:cNvSpPr>
            <p:nvPr/>
          </p:nvSpPr>
          <p:spPr bwMode="auto">
            <a:xfrm>
              <a:off x="4279" y="3200"/>
              <a:ext cx="21" cy="40"/>
            </a:xfrm>
            <a:custGeom>
              <a:avLst/>
              <a:gdLst>
                <a:gd name="T0" fmla="*/ 0 w 41"/>
                <a:gd name="T1" fmla="*/ 70 h 82"/>
                <a:gd name="T2" fmla="*/ 1 w 41"/>
                <a:gd name="T3" fmla="*/ 55 h 82"/>
                <a:gd name="T4" fmla="*/ 2 w 41"/>
                <a:gd name="T5" fmla="*/ 43 h 82"/>
                <a:gd name="T6" fmla="*/ 2 w 41"/>
                <a:gd name="T7" fmla="*/ 32 h 82"/>
                <a:gd name="T8" fmla="*/ 2 w 41"/>
                <a:gd name="T9" fmla="*/ 26 h 82"/>
                <a:gd name="T10" fmla="*/ 4 w 41"/>
                <a:gd name="T11" fmla="*/ 15 h 82"/>
                <a:gd name="T12" fmla="*/ 4 w 41"/>
                <a:gd name="T13" fmla="*/ 7 h 82"/>
                <a:gd name="T14" fmla="*/ 5 w 41"/>
                <a:gd name="T15" fmla="*/ 2 h 82"/>
                <a:gd name="T16" fmla="*/ 6 w 41"/>
                <a:gd name="T17" fmla="*/ 0 h 82"/>
                <a:gd name="T18" fmla="*/ 8 w 41"/>
                <a:gd name="T19" fmla="*/ 10 h 82"/>
                <a:gd name="T20" fmla="*/ 9 w 41"/>
                <a:gd name="T21" fmla="*/ 26 h 82"/>
                <a:gd name="T22" fmla="*/ 10 w 41"/>
                <a:gd name="T23" fmla="*/ 59 h 82"/>
                <a:gd name="T24" fmla="*/ 12 w 41"/>
                <a:gd name="T25" fmla="*/ 75 h 82"/>
                <a:gd name="T26" fmla="*/ 12 w 41"/>
                <a:gd name="T27" fmla="*/ 82 h 82"/>
                <a:gd name="T28" fmla="*/ 13 w 41"/>
                <a:gd name="T29" fmla="*/ 79 h 82"/>
                <a:gd name="T30" fmla="*/ 14 w 41"/>
                <a:gd name="T31" fmla="*/ 71 h 82"/>
                <a:gd name="T32" fmla="*/ 16 w 41"/>
                <a:gd name="T33" fmla="*/ 62 h 82"/>
                <a:gd name="T34" fmla="*/ 16 w 41"/>
                <a:gd name="T35" fmla="*/ 52 h 82"/>
                <a:gd name="T36" fmla="*/ 17 w 41"/>
                <a:gd name="T37" fmla="*/ 40 h 82"/>
                <a:gd name="T38" fmla="*/ 17 w 41"/>
                <a:gd name="T39" fmla="*/ 28 h 82"/>
                <a:gd name="T40" fmla="*/ 17 w 41"/>
                <a:gd name="T41" fmla="*/ 16 h 82"/>
                <a:gd name="T42" fmla="*/ 18 w 41"/>
                <a:gd name="T43" fmla="*/ 6 h 82"/>
                <a:gd name="T44" fmla="*/ 20 w 41"/>
                <a:gd name="T45" fmla="*/ 2 h 82"/>
                <a:gd name="T46" fmla="*/ 21 w 41"/>
                <a:gd name="T47" fmla="*/ 8 h 82"/>
                <a:gd name="T48" fmla="*/ 22 w 41"/>
                <a:gd name="T49" fmla="*/ 26 h 82"/>
                <a:gd name="T50" fmla="*/ 24 w 41"/>
                <a:gd name="T51" fmla="*/ 46 h 82"/>
                <a:gd name="T52" fmla="*/ 25 w 41"/>
                <a:gd name="T53" fmla="*/ 64 h 82"/>
                <a:gd name="T54" fmla="*/ 25 w 41"/>
                <a:gd name="T55" fmla="*/ 77 h 82"/>
                <a:gd name="T56" fmla="*/ 26 w 41"/>
                <a:gd name="T57" fmla="*/ 82 h 82"/>
                <a:gd name="T58" fmla="*/ 28 w 41"/>
                <a:gd name="T59" fmla="*/ 81 h 82"/>
                <a:gd name="T60" fmla="*/ 28 w 41"/>
                <a:gd name="T61" fmla="*/ 75 h 82"/>
                <a:gd name="T62" fmla="*/ 29 w 41"/>
                <a:gd name="T63" fmla="*/ 68 h 82"/>
                <a:gd name="T64" fmla="*/ 29 w 41"/>
                <a:gd name="T65" fmla="*/ 60 h 82"/>
                <a:gd name="T66" fmla="*/ 30 w 41"/>
                <a:gd name="T67" fmla="*/ 47 h 82"/>
                <a:gd name="T68" fmla="*/ 32 w 41"/>
                <a:gd name="T69" fmla="*/ 32 h 82"/>
                <a:gd name="T70" fmla="*/ 32 w 41"/>
                <a:gd name="T71" fmla="*/ 16 h 82"/>
                <a:gd name="T72" fmla="*/ 33 w 41"/>
                <a:gd name="T73" fmla="*/ 6 h 82"/>
                <a:gd name="T74" fmla="*/ 34 w 41"/>
                <a:gd name="T75" fmla="*/ 4 h 82"/>
                <a:gd name="T76" fmla="*/ 36 w 41"/>
                <a:gd name="T77" fmla="*/ 15 h 82"/>
                <a:gd name="T78" fmla="*/ 37 w 41"/>
                <a:gd name="T79" fmla="*/ 32 h 82"/>
                <a:gd name="T80" fmla="*/ 38 w 41"/>
                <a:gd name="T81" fmla="*/ 52 h 82"/>
                <a:gd name="T82" fmla="*/ 38 w 41"/>
                <a:gd name="T83" fmla="*/ 67 h 82"/>
                <a:gd name="T84" fmla="*/ 40 w 41"/>
                <a:gd name="T85" fmla="*/ 77 h 82"/>
                <a:gd name="T86" fmla="*/ 41 w 41"/>
                <a:gd name="T87" fmla="*/ 81 h 82"/>
                <a:gd name="T88" fmla="*/ 41 w 41"/>
                <a:gd name="T8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82">
                  <a:moveTo>
                    <a:pt x="0" y="75"/>
                  </a:moveTo>
                  <a:lnTo>
                    <a:pt x="0" y="70"/>
                  </a:lnTo>
                  <a:lnTo>
                    <a:pt x="1" y="63"/>
                  </a:lnTo>
                  <a:lnTo>
                    <a:pt x="1" y="55"/>
                  </a:lnTo>
                  <a:lnTo>
                    <a:pt x="1" y="48"/>
                  </a:lnTo>
                  <a:lnTo>
                    <a:pt x="2" y="43"/>
                  </a:lnTo>
                  <a:lnTo>
                    <a:pt x="2" y="38"/>
                  </a:lnTo>
                  <a:lnTo>
                    <a:pt x="2" y="32"/>
                  </a:lnTo>
                  <a:lnTo>
                    <a:pt x="2" y="26"/>
                  </a:lnTo>
                  <a:lnTo>
                    <a:pt x="2" y="26"/>
                  </a:lnTo>
                  <a:lnTo>
                    <a:pt x="2" y="19"/>
                  </a:lnTo>
                  <a:lnTo>
                    <a:pt x="4" y="15"/>
                  </a:lnTo>
                  <a:lnTo>
                    <a:pt x="4" y="11"/>
                  </a:lnTo>
                  <a:lnTo>
                    <a:pt x="4" y="7"/>
                  </a:lnTo>
                  <a:lnTo>
                    <a:pt x="4" y="3"/>
                  </a:lnTo>
                  <a:lnTo>
                    <a:pt x="5" y="2"/>
                  </a:lnTo>
                  <a:lnTo>
                    <a:pt x="5" y="0"/>
                  </a:lnTo>
                  <a:lnTo>
                    <a:pt x="6" y="0"/>
                  </a:lnTo>
                  <a:lnTo>
                    <a:pt x="6" y="3"/>
                  </a:lnTo>
                  <a:lnTo>
                    <a:pt x="8" y="10"/>
                  </a:lnTo>
                  <a:lnTo>
                    <a:pt x="8" y="18"/>
                  </a:lnTo>
                  <a:lnTo>
                    <a:pt x="9" y="26"/>
                  </a:lnTo>
                  <a:lnTo>
                    <a:pt x="9" y="48"/>
                  </a:lnTo>
                  <a:lnTo>
                    <a:pt x="10" y="59"/>
                  </a:lnTo>
                  <a:lnTo>
                    <a:pt x="10" y="68"/>
                  </a:lnTo>
                  <a:lnTo>
                    <a:pt x="12" y="75"/>
                  </a:lnTo>
                  <a:lnTo>
                    <a:pt x="12" y="79"/>
                  </a:lnTo>
                  <a:lnTo>
                    <a:pt x="12" y="82"/>
                  </a:lnTo>
                  <a:lnTo>
                    <a:pt x="13" y="81"/>
                  </a:lnTo>
                  <a:lnTo>
                    <a:pt x="13" y="79"/>
                  </a:lnTo>
                  <a:lnTo>
                    <a:pt x="14" y="75"/>
                  </a:lnTo>
                  <a:lnTo>
                    <a:pt x="14" y="71"/>
                  </a:lnTo>
                  <a:lnTo>
                    <a:pt x="14" y="67"/>
                  </a:lnTo>
                  <a:lnTo>
                    <a:pt x="16" y="62"/>
                  </a:lnTo>
                  <a:lnTo>
                    <a:pt x="16" y="54"/>
                  </a:lnTo>
                  <a:lnTo>
                    <a:pt x="16" y="52"/>
                  </a:lnTo>
                  <a:lnTo>
                    <a:pt x="16" y="44"/>
                  </a:lnTo>
                  <a:lnTo>
                    <a:pt x="17" y="40"/>
                  </a:lnTo>
                  <a:lnTo>
                    <a:pt x="17" y="35"/>
                  </a:lnTo>
                  <a:lnTo>
                    <a:pt x="17" y="28"/>
                  </a:lnTo>
                  <a:lnTo>
                    <a:pt x="17" y="23"/>
                  </a:lnTo>
                  <a:lnTo>
                    <a:pt x="17" y="16"/>
                  </a:lnTo>
                  <a:lnTo>
                    <a:pt x="18" y="11"/>
                  </a:lnTo>
                  <a:lnTo>
                    <a:pt x="18" y="6"/>
                  </a:lnTo>
                  <a:lnTo>
                    <a:pt x="20" y="3"/>
                  </a:lnTo>
                  <a:lnTo>
                    <a:pt x="20" y="2"/>
                  </a:lnTo>
                  <a:lnTo>
                    <a:pt x="21" y="3"/>
                  </a:lnTo>
                  <a:lnTo>
                    <a:pt x="21" y="8"/>
                  </a:lnTo>
                  <a:lnTo>
                    <a:pt x="22" y="16"/>
                  </a:lnTo>
                  <a:lnTo>
                    <a:pt x="22" y="26"/>
                  </a:lnTo>
                  <a:lnTo>
                    <a:pt x="24" y="35"/>
                  </a:lnTo>
                  <a:lnTo>
                    <a:pt x="24" y="46"/>
                  </a:lnTo>
                  <a:lnTo>
                    <a:pt x="24" y="55"/>
                  </a:lnTo>
                  <a:lnTo>
                    <a:pt x="25" y="64"/>
                  </a:lnTo>
                  <a:lnTo>
                    <a:pt x="25" y="71"/>
                  </a:lnTo>
                  <a:lnTo>
                    <a:pt x="25" y="77"/>
                  </a:lnTo>
                  <a:lnTo>
                    <a:pt x="26" y="81"/>
                  </a:lnTo>
                  <a:lnTo>
                    <a:pt x="26" y="82"/>
                  </a:lnTo>
                  <a:lnTo>
                    <a:pt x="28" y="82"/>
                  </a:lnTo>
                  <a:lnTo>
                    <a:pt x="28" y="81"/>
                  </a:lnTo>
                  <a:lnTo>
                    <a:pt x="28" y="79"/>
                  </a:lnTo>
                  <a:lnTo>
                    <a:pt x="28" y="75"/>
                  </a:lnTo>
                  <a:lnTo>
                    <a:pt x="29" y="74"/>
                  </a:lnTo>
                  <a:lnTo>
                    <a:pt x="29" y="68"/>
                  </a:lnTo>
                  <a:lnTo>
                    <a:pt x="29" y="64"/>
                  </a:lnTo>
                  <a:lnTo>
                    <a:pt x="29" y="60"/>
                  </a:lnTo>
                  <a:lnTo>
                    <a:pt x="30" y="55"/>
                  </a:lnTo>
                  <a:lnTo>
                    <a:pt x="30" y="47"/>
                  </a:lnTo>
                  <a:lnTo>
                    <a:pt x="30" y="40"/>
                  </a:lnTo>
                  <a:lnTo>
                    <a:pt x="32" y="32"/>
                  </a:lnTo>
                  <a:lnTo>
                    <a:pt x="32" y="24"/>
                  </a:lnTo>
                  <a:lnTo>
                    <a:pt x="32" y="16"/>
                  </a:lnTo>
                  <a:lnTo>
                    <a:pt x="33" y="10"/>
                  </a:lnTo>
                  <a:lnTo>
                    <a:pt x="33" y="6"/>
                  </a:lnTo>
                  <a:lnTo>
                    <a:pt x="34" y="3"/>
                  </a:lnTo>
                  <a:lnTo>
                    <a:pt x="34" y="4"/>
                  </a:lnTo>
                  <a:lnTo>
                    <a:pt x="36" y="8"/>
                  </a:lnTo>
                  <a:lnTo>
                    <a:pt x="36" y="15"/>
                  </a:lnTo>
                  <a:lnTo>
                    <a:pt x="37" y="23"/>
                  </a:lnTo>
                  <a:lnTo>
                    <a:pt x="37" y="32"/>
                  </a:lnTo>
                  <a:lnTo>
                    <a:pt x="38" y="42"/>
                  </a:lnTo>
                  <a:lnTo>
                    <a:pt x="38" y="52"/>
                  </a:lnTo>
                  <a:lnTo>
                    <a:pt x="38" y="60"/>
                  </a:lnTo>
                  <a:lnTo>
                    <a:pt x="38" y="67"/>
                  </a:lnTo>
                  <a:lnTo>
                    <a:pt x="40" y="73"/>
                  </a:lnTo>
                  <a:lnTo>
                    <a:pt x="40" y="77"/>
                  </a:lnTo>
                  <a:lnTo>
                    <a:pt x="40" y="79"/>
                  </a:lnTo>
                  <a:lnTo>
                    <a:pt x="41" y="81"/>
                  </a:lnTo>
                  <a:lnTo>
                    <a:pt x="41" y="82"/>
                  </a:lnTo>
                  <a:lnTo>
                    <a:pt x="41" y="8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3" name="Freeform 5510"/>
            <p:cNvSpPr>
              <a:spLocks/>
            </p:cNvSpPr>
            <p:nvPr/>
          </p:nvSpPr>
          <p:spPr bwMode="auto">
            <a:xfrm>
              <a:off x="4300" y="3202"/>
              <a:ext cx="21" cy="39"/>
            </a:xfrm>
            <a:custGeom>
              <a:avLst/>
              <a:gdLst>
                <a:gd name="T0" fmla="*/ 0 w 42"/>
                <a:gd name="T1" fmla="*/ 76 h 77"/>
                <a:gd name="T2" fmla="*/ 1 w 42"/>
                <a:gd name="T3" fmla="*/ 72 h 77"/>
                <a:gd name="T4" fmla="*/ 3 w 42"/>
                <a:gd name="T5" fmla="*/ 64 h 77"/>
                <a:gd name="T6" fmla="*/ 3 w 42"/>
                <a:gd name="T7" fmla="*/ 50 h 77"/>
                <a:gd name="T8" fmla="*/ 4 w 42"/>
                <a:gd name="T9" fmla="*/ 33 h 77"/>
                <a:gd name="T10" fmla="*/ 5 w 42"/>
                <a:gd name="T11" fmla="*/ 16 h 77"/>
                <a:gd name="T12" fmla="*/ 7 w 42"/>
                <a:gd name="T13" fmla="*/ 2 h 77"/>
                <a:gd name="T14" fmla="*/ 8 w 42"/>
                <a:gd name="T15" fmla="*/ 0 h 77"/>
                <a:gd name="T16" fmla="*/ 9 w 42"/>
                <a:gd name="T17" fmla="*/ 9 h 77"/>
                <a:gd name="T18" fmla="*/ 11 w 42"/>
                <a:gd name="T19" fmla="*/ 24 h 77"/>
                <a:gd name="T20" fmla="*/ 11 w 42"/>
                <a:gd name="T21" fmla="*/ 40 h 77"/>
                <a:gd name="T22" fmla="*/ 12 w 42"/>
                <a:gd name="T23" fmla="*/ 53 h 77"/>
                <a:gd name="T24" fmla="*/ 12 w 42"/>
                <a:gd name="T25" fmla="*/ 62 h 77"/>
                <a:gd name="T26" fmla="*/ 13 w 42"/>
                <a:gd name="T27" fmla="*/ 68 h 77"/>
                <a:gd name="T28" fmla="*/ 13 w 42"/>
                <a:gd name="T29" fmla="*/ 73 h 77"/>
                <a:gd name="T30" fmla="*/ 15 w 42"/>
                <a:gd name="T31" fmla="*/ 76 h 77"/>
                <a:gd name="T32" fmla="*/ 15 w 42"/>
                <a:gd name="T33" fmla="*/ 76 h 77"/>
                <a:gd name="T34" fmla="*/ 16 w 42"/>
                <a:gd name="T35" fmla="*/ 71 h 77"/>
                <a:gd name="T36" fmla="*/ 18 w 42"/>
                <a:gd name="T37" fmla="*/ 57 h 77"/>
                <a:gd name="T38" fmla="*/ 19 w 42"/>
                <a:gd name="T39" fmla="*/ 38 h 77"/>
                <a:gd name="T40" fmla="*/ 20 w 42"/>
                <a:gd name="T41" fmla="*/ 20 h 77"/>
                <a:gd name="T42" fmla="*/ 20 w 42"/>
                <a:gd name="T43" fmla="*/ 6 h 77"/>
                <a:gd name="T44" fmla="*/ 22 w 42"/>
                <a:gd name="T45" fmla="*/ 2 h 77"/>
                <a:gd name="T46" fmla="*/ 23 w 42"/>
                <a:gd name="T47" fmla="*/ 8 h 77"/>
                <a:gd name="T48" fmla="*/ 24 w 42"/>
                <a:gd name="T49" fmla="*/ 18 h 77"/>
                <a:gd name="T50" fmla="*/ 26 w 42"/>
                <a:gd name="T51" fmla="*/ 32 h 77"/>
                <a:gd name="T52" fmla="*/ 26 w 42"/>
                <a:gd name="T53" fmla="*/ 42 h 77"/>
                <a:gd name="T54" fmla="*/ 27 w 42"/>
                <a:gd name="T55" fmla="*/ 49 h 77"/>
                <a:gd name="T56" fmla="*/ 27 w 42"/>
                <a:gd name="T57" fmla="*/ 58 h 77"/>
                <a:gd name="T58" fmla="*/ 27 w 42"/>
                <a:gd name="T59" fmla="*/ 65 h 77"/>
                <a:gd name="T60" fmla="*/ 28 w 42"/>
                <a:gd name="T61" fmla="*/ 73 h 77"/>
                <a:gd name="T62" fmla="*/ 28 w 42"/>
                <a:gd name="T63" fmla="*/ 77 h 77"/>
                <a:gd name="T64" fmla="*/ 30 w 42"/>
                <a:gd name="T65" fmla="*/ 73 h 77"/>
                <a:gd name="T66" fmla="*/ 31 w 42"/>
                <a:gd name="T67" fmla="*/ 61 h 77"/>
                <a:gd name="T68" fmla="*/ 32 w 42"/>
                <a:gd name="T69" fmla="*/ 42 h 77"/>
                <a:gd name="T70" fmla="*/ 34 w 42"/>
                <a:gd name="T71" fmla="*/ 24 h 77"/>
                <a:gd name="T72" fmla="*/ 35 w 42"/>
                <a:gd name="T73" fmla="*/ 10 h 77"/>
                <a:gd name="T74" fmla="*/ 36 w 42"/>
                <a:gd name="T75" fmla="*/ 4 h 77"/>
                <a:gd name="T76" fmla="*/ 38 w 42"/>
                <a:gd name="T77" fmla="*/ 6 h 77"/>
                <a:gd name="T78" fmla="*/ 38 w 42"/>
                <a:gd name="T79" fmla="*/ 13 h 77"/>
                <a:gd name="T80" fmla="*/ 39 w 42"/>
                <a:gd name="T81" fmla="*/ 25 h 77"/>
                <a:gd name="T82" fmla="*/ 39 w 42"/>
                <a:gd name="T83" fmla="*/ 33 h 77"/>
                <a:gd name="T84" fmla="*/ 40 w 42"/>
                <a:gd name="T85" fmla="*/ 41 h 77"/>
                <a:gd name="T86" fmla="*/ 40 w 42"/>
                <a:gd name="T87" fmla="*/ 52 h 77"/>
                <a:gd name="T88" fmla="*/ 42 w 42"/>
                <a:gd name="T89" fmla="*/ 64 h 77"/>
                <a:gd name="T90" fmla="*/ 42 w 42"/>
                <a:gd name="T91"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 h="77">
                  <a:moveTo>
                    <a:pt x="0" y="76"/>
                  </a:moveTo>
                  <a:lnTo>
                    <a:pt x="0" y="76"/>
                  </a:lnTo>
                  <a:lnTo>
                    <a:pt x="1" y="75"/>
                  </a:lnTo>
                  <a:lnTo>
                    <a:pt x="1" y="72"/>
                  </a:lnTo>
                  <a:lnTo>
                    <a:pt x="1" y="69"/>
                  </a:lnTo>
                  <a:lnTo>
                    <a:pt x="3" y="64"/>
                  </a:lnTo>
                  <a:lnTo>
                    <a:pt x="3" y="58"/>
                  </a:lnTo>
                  <a:lnTo>
                    <a:pt x="3" y="50"/>
                  </a:lnTo>
                  <a:lnTo>
                    <a:pt x="4" y="42"/>
                  </a:lnTo>
                  <a:lnTo>
                    <a:pt x="4" y="33"/>
                  </a:lnTo>
                  <a:lnTo>
                    <a:pt x="5" y="24"/>
                  </a:lnTo>
                  <a:lnTo>
                    <a:pt x="5" y="16"/>
                  </a:lnTo>
                  <a:lnTo>
                    <a:pt x="5" y="8"/>
                  </a:lnTo>
                  <a:lnTo>
                    <a:pt x="7" y="2"/>
                  </a:lnTo>
                  <a:lnTo>
                    <a:pt x="7" y="0"/>
                  </a:lnTo>
                  <a:lnTo>
                    <a:pt x="8" y="0"/>
                  </a:lnTo>
                  <a:lnTo>
                    <a:pt x="8" y="4"/>
                  </a:lnTo>
                  <a:lnTo>
                    <a:pt x="9" y="9"/>
                  </a:lnTo>
                  <a:lnTo>
                    <a:pt x="9" y="16"/>
                  </a:lnTo>
                  <a:lnTo>
                    <a:pt x="11" y="24"/>
                  </a:lnTo>
                  <a:lnTo>
                    <a:pt x="11" y="32"/>
                  </a:lnTo>
                  <a:lnTo>
                    <a:pt x="11" y="40"/>
                  </a:lnTo>
                  <a:lnTo>
                    <a:pt x="12" y="48"/>
                  </a:lnTo>
                  <a:lnTo>
                    <a:pt x="12" y="53"/>
                  </a:lnTo>
                  <a:lnTo>
                    <a:pt x="12" y="58"/>
                  </a:lnTo>
                  <a:lnTo>
                    <a:pt x="12" y="62"/>
                  </a:lnTo>
                  <a:lnTo>
                    <a:pt x="12" y="65"/>
                  </a:lnTo>
                  <a:lnTo>
                    <a:pt x="13" y="68"/>
                  </a:lnTo>
                  <a:lnTo>
                    <a:pt x="13" y="72"/>
                  </a:lnTo>
                  <a:lnTo>
                    <a:pt x="13" y="73"/>
                  </a:lnTo>
                  <a:lnTo>
                    <a:pt x="13" y="75"/>
                  </a:lnTo>
                  <a:lnTo>
                    <a:pt x="15" y="76"/>
                  </a:lnTo>
                  <a:lnTo>
                    <a:pt x="15" y="76"/>
                  </a:lnTo>
                  <a:lnTo>
                    <a:pt x="15" y="76"/>
                  </a:lnTo>
                  <a:lnTo>
                    <a:pt x="15" y="73"/>
                  </a:lnTo>
                  <a:lnTo>
                    <a:pt x="16" y="71"/>
                  </a:lnTo>
                  <a:lnTo>
                    <a:pt x="16" y="64"/>
                  </a:lnTo>
                  <a:lnTo>
                    <a:pt x="18" y="57"/>
                  </a:lnTo>
                  <a:lnTo>
                    <a:pt x="18" y="49"/>
                  </a:lnTo>
                  <a:lnTo>
                    <a:pt x="19" y="38"/>
                  </a:lnTo>
                  <a:lnTo>
                    <a:pt x="19" y="29"/>
                  </a:lnTo>
                  <a:lnTo>
                    <a:pt x="20" y="20"/>
                  </a:lnTo>
                  <a:lnTo>
                    <a:pt x="20" y="12"/>
                  </a:lnTo>
                  <a:lnTo>
                    <a:pt x="20" y="6"/>
                  </a:lnTo>
                  <a:lnTo>
                    <a:pt x="22" y="2"/>
                  </a:lnTo>
                  <a:lnTo>
                    <a:pt x="22" y="2"/>
                  </a:lnTo>
                  <a:lnTo>
                    <a:pt x="23" y="4"/>
                  </a:lnTo>
                  <a:lnTo>
                    <a:pt x="23" y="8"/>
                  </a:lnTo>
                  <a:lnTo>
                    <a:pt x="24" y="12"/>
                  </a:lnTo>
                  <a:lnTo>
                    <a:pt x="24" y="18"/>
                  </a:lnTo>
                  <a:lnTo>
                    <a:pt x="24" y="25"/>
                  </a:lnTo>
                  <a:lnTo>
                    <a:pt x="26" y="32"/>
                  </a:lnTo>
                  <a:lnTo>
                    <a:pt x="26" y="37"/>
                  </a:lnTo>
                  <a:lnTo>
                    <a:pt x="26" y="42"/>
                  </a:lnTo>
                  <a:lnTo>
                    <a:pt x="26" y="46"/>
                  </a:lnTo>
                  <a:lnTo>
                    <a:pt x="27" y="49"/>
                  </a:lnTo>
                  <a:lnTo>
                    <a:pt x="27" y="56"/>
                  </a:lnTo>
                  <a:lnTo>
                    <a:pt x="27" y="58"/>
                  </a:lnTo>
                  <a:lnTo>
                    <a:pt x="27" y="62"/>
                  </a:lnTo>
                  <a:lnTo>
                    <a:pt x="27" y="65"/>
                  </a:lnTo>
                  <a:lnTo>
                    <a:pt x="27" y="69"/>
                  </a:lnTo>
                  <a:lnTo>
                    <a:pt x="28" y="73"/>
                  </a:lnTo>
                  <a:lnTo>
                    <a:pt x="28" y="76"/>
                  </a:lnTo>
                  <a:lnTo>
                    <a:pt x="28" y="77"/>
                  </a:lnTo>
                  <a:lnTo>
                    <a:pt x="30" y="76"/>
                  </a:lnTo>
                  <a:lnTo>
                    <a:pt x="30" y="73"/>
                  </a:lnTo>
                  <a:lnTo>
                    <a:pt x="31" y="68"/>
                  </a:lnTo>
                  <a:lnTo>
                    <a:pt x="31" y="61"/>
                  </a:lnTo>
                  <a:lnTo>
                    <a:pt x="32" y="53"/>
                  </a:lnTo>
                  <a:lnTo>
                    <a:pt x="32" y="42"/>
                  </a:lnTo>
                  <a:lnTo>
                    <a:pt x="34" y="33"/>
                  </a:lnTo>
                  <a:lnTo>
                    <a:pt x="34" y="24"/>
                  </a:lnTo>
                  <a:lnTo>
                    <a:pt x="35" y="16"/>
                  </a:lnTo>
                  <a:lnTo>
                    <a:pt x="35" y="10"/>
                  </a:lnTo>
                  <a:lnTo>
                    <a:pt x="35" y="5"/>
                  </a:lnTo>
                  <a:lnTo>
                    <a:pt x="36" y="4"/>
                  </a:lnTo>
                  <a:lnTo>
                    <a:pt x="36" y="5"/>
                  </a:lnTo>
                  <a:lnTo>
                    <a:pt x="38" y="6"/>
                  </a:lnTo>
                  <a:lnTo>
                    <a:pt x="38" y="9"/>
                  </a:lnTo>
                  <a:lnTo>
                    <a:pt x="38" y="13"/>
                  </a:lnTo>
                  <a:lnTo>
                    <a:pt x="39" y="17"/>
                  </a:lnTo>
                  <a:lnTo>
                    <a:pt x="39" y="25"/>
                  </a:lnTo>
                  <a:lnTo>
                    <a:pt x="39" y="28"/>
                  </a:lnTo>
                  <a:lnTo>
                    <a:pt x="39" y="33"/>
                  </a:lnTo>
                  <a:lnTo>
                    <a:pt x="40" y="34"/>
                  </a:lnTo>
                  <a:lnTo>
                    <a:pt x="40" y="41"/>
                  </a:lnTo>
                  <a:lnTo>
                    <a:pt x="40" y="46"/>
                  </a:lnTo>
                  <a:lnTo>
                    <a:pt x="40" y="52"/>
                  </a:lnTo>
                  <a:lnTo>
                    <a:pt x="42" y="57"/>
                  </a:lnTo>
                  <a:lnTo>
                    <a:pt x="42" y="64"/>
                  </a:lnTo>
                  <a:lnTo>
                    <a:pt x="42" y="69"/>
                  </a:lnTo>
                  <a:lnTo>
                    <a:pt x="42" y="73"/>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4" name="Freeform 5511"/>
            <p:cNvSpPr>
              <a:spLocks/>
            </p:cNvSpPr>
            <p:nvPr/>
          </p:nvSpPr>
          <p:spPr bwMode="auto">
            <a:xfrm>
              <a:off x="4321" y="3205"/>
              <a:ext cx="23" cy="37"/>
            </a:xfrm>
            <a:custGeom>
              <a:avLst/>
              <a:gdLst>
                <a:gd name="T0" fmla="*/ 1 w 46"/>
                <a:gd name="T1" fmla="*/ 71 h 74"/>
                <a:gd name="T2" fmla="*/ 2 w 46"/>
                <a:gd name="T3" fmla="*/ 70 h 74"/>
                <a:gd name="T4" fmla="*/ 4 w 46"/>
                <a:gd name="T5" fmla="*/ 59 h 74"/>
                <a:gd name="T6" fmla="*/ 5 w 46"/>
                <a:gd name="T7" fmla="*/ 43 h 74"/>
                <a:gd name="T8" fmla="*/ 6 w 46"/>
                <a:gd name="T9" fmla="*/ 23 h 74"/>
                <a:gd name="T10" fmla="*/ 8 w 46"/>
                <a:gd name="T11" fmla="*/ 9 h 74"/>
                <a:gd name="T12" fmla="*/ 8 w 46"/>
                <a:gd name="T13" fmla="*/ 1 h 74"/>
                <a:gd name="T14" fmla="*/ 9 w 46"/>
                <a:gd name="T15" fmla="*/ 1 h 74"/>
                <a:gd name="T16" fmla="*/ 9 w 46"/>
                <a:gd name="T17" fmla="*/ 4 h 74"/>
                <a:gd name="T18" fmla="*/ 10 w 46"/>
                <a:gd name="T19" fmla="*/ 9 h 74"/>
                <a:gd name="T20" fmla="*/ 10 w 46"/>
                <a:gd name="T21" fmla="*/ 16 h 74"/>
                <a:gd name="T22" fmla="*/ 12 w 46"/>
                <a:gd name="T23" fmla="*/ 25 h 74"/>
                <a:gd name="T24" fmla="*/ 13 w 46"/>
                <a:gd name="T25" fmla="*/ 39 h 74"/>
                <a:gd name="T26" fmla="*/ 13 w 46"/>
                <a:gd name="T27" fmla="*/ 53 h 74"/>
                <a:gd name="T28" fmla="*/ 14 w 46"/>
                <a:gd name="T29" fmla="*/ 67 h 74"/>
                <a:gd name="T30" fmla="*/ 16 w 46"/>
                <a:gd name="T31" fmla="*/ 72 h 74"/>
                <a:gd name="T32" fmla="*/ 17 w 46"/>
                <a:gd name="T33" fmla="*/ 68 h 74"/>
                <a:gd name="T34" fmla="*/ 18 w 46"/>
                <a:gd name="T35" fmla="*/ 55 h 74"/>
                <a:gd name="T36" fmla="*/ 20 w 46"/>
                <a:gd name="T37" fmla="*/ 37 h 74"/>
                <a:gd name="T38" fmla="*/ 21 w 46"/>
                <a:gd name="T39" fmla="*/ 21 h 74"/>
                <a:gd name="T40" fmla="*/ 22 w 46"/>
                <a:gd name="T41" fmla="*/ 11 h 74"/>
                <a:gd name="T42" fmla="*/ 22 w 46"/>
                <a:gd name="T43" fmla="*/ 5 h 74"/>
                <a:gd name="T44" fmla="*/ 22 w 46"/>
                <a:gd name="T45" fmla="*/ 3 h 74"/>
                <a:gd name="T46" fmla="*/ 22 w 46"/>
                <a:gd name="T47" fmla="*/ 3 h 74"/>
                <a:gd name="T48" fmla="*/ 24 w 46"/>
                <a:gd name="T49" fmla="*/ 5 h 74"/>
                <a:gd name="T50" fmla="*/ 25 w 46"/>
                <a:gd name="T51" fmla="*/ 9 h 74"/>
                <a:gd name="T52" fmla="*/ 25 w 46"/>
                <a:gd name="T53" fmla="*/ 19 h 74"/>
                <a:gd name="T54" fmla="*/ 26 w 46"/>
                <a:gd name="T55" fmla="*/ 33 h 74"/>
                <a:gd name="T56" fmla="*/ 28 w 46"/>
                <a:gd name="T57" fmla="*/ 51 h 74"/>
                <a:gd name="T58" fmla="*/ 29 w 46"/>
                <a:gd name="T59" fmla="*/ 66 h 74"/>
                <a:gd name="T60" fmla="*/ 29 w 46"/>
                <a:gd name="T61" fmla="*/ 72 h 74"/>
                <a:gd name="T62" fmla="*/ 30 w 46"/>
                <a:gd name="T63" fmla="*/ 70 h 74"/>
                <a:gd name="T64" fmla="*/ 32 w 46"/>
                <a:gd name="T65" fmla="*/ 59 h 74"/>
                <a:gd name="T66" fmla="*/ 33 w 46"/>
                <a:gd name="T67" fmla="*/ 44 h 74"/>
                <a:gd name="T68" fmla="*/ 34 w 46"/>
                <a:gd name="T69" fmla="*/ 31 h 74"/>
                <a:gd name="T70" fmla="*/ 36 w 46"/>
                <a:gd name="T71" fmla="*/ 20 h 74"/>
                <a:gd name="T72" fmla="*/ 36 w 46"/>
                <a:gd name="T73" fmla="*/ 15 h 74"/>
                <a:gd name="T74" fmla="*/ 37 w 46"/>
                <a:gd name="T75" fmla="*/ 9 h 74"/>
                <a:gd name="T76" fmla="*/ 37 w 46"/>
                <a:gd name="T77" fmla="*/ 7 h 74"/>
                <a:gd name="T78" fmla="*/ 37 w 46"/>
                <a:gd name="T79" fmla="*/ 5 h 74"/>
                <a:gd name="T80" fmla="*/ 38 w 46"/>
                <a:gd name="T81" fmla="*/ 11 h 74"/>
                <a:gd name="T82" fmla="*/ 40 w 46"/>
                <a:gd name="T83" fmla="*/ 21 h 74"/>
                <a:gd name="T84" fmla="*/ 41 w 46"/>
                <a:gd name="T85" fmla="*/ 39 h 74"/>
                <a:gd name="T86" fmla="*/ 42 w 46"/>
                <a:gd name="T87" fmla="*/ 56 h 74"/>
                <a:gd name="T88" fmla="*/ 44 w 46"/>
                <a:gd name="T89" fmla="*/ 70 h 74"/>
                <a:gd name="T90" fmla="*/ 45 w 46"/>
                <a:gd name="T91" fmla="*/ 74 h 74"/>
                <a:gd name="T92" fmla="*/ 45 w 46"/>
                <a:gd name="T93"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74">
                  <a:moveTo>
                    <a:pt x="0" y="68"/>
                  </a:moveTo>
                  <a:lnTo>
                    <a:pt x="1" y="71"/>
                  </a:lnTo>
                  <a:lnTo>
                    <a:pt x="1" y="72"/>
                  </a:lnTo>
                  <a:lnTo>
                    <a:pt x="2" y="70"/>
                  </a:lnTo>
                  <a:lnTo>
                    <a:pt x="2" y="66"/>
                  </a:lnTo>
                  <a:lnTo>
                    <a:pt x="4" y="59"/>
                  </a:lnTo>
                  <a:lnTo>
                    <a:pt x="4" y="51"/>
                  </a:lnTo>
                  <a:lnTo>
                    <a:pt x="5" y="43"/>
                  </a:lnTo>
                  <a:lnTo>
                    <a:pt x="5" y="32"/>
                  </a:lnTo>
                  <a:lnTo>
                    <a:pt x="6" y="23"/>
                  </a:lnTo>
                  <a:lnTo>
                    <a:pt x="6" y="16"/>
                  </a:lnTo>
                  <a:lnTo>
                    <a:pt x="8" y="9"/>
                  </a:lnTo>
                  <a:lnTo>
                    <a:pt x="8" y="5"/>
                  </a:lnTo>
                  <a:lnTo>
                    <a:pt x="8" y="1"/>
                  </a:lnTo>
                  <a:lnTo>
                    <a:pt x="8" y="0"/>
                  </a:lnTo>
                  <a:lnTo>
                    <a:pt x="9" y="1"/>
                  </a:lnTo>
                  <a:lnTo>
                    <a:pt x="9" y="1"/>
                  </a:lnTo>
                  <a:lnTo>
                    <a:pt x="9" y="4"/>
                  </a:lnTo>
                  <a:lnTo>
                    <a:pt x="10" y="5"/>
                  </a:lnTo>
                  <a:lnTo>
                    <a:pt x="10" y="9"/>
                  </a:lnTo>
                  <a:lnTo>
                    <a:pt x="10" y="11"/>
                  </a:lnTo>
                  <a:lnTo>
                    <a:pt x="10" y="16"/>
                  </a:lnTo>
                  <a:lnTo>
                    <a:pt x="12" y="21"/>
                  </a:lnTo>
                  <a:lnTo>
                    <a:pt x="12" y="25"/>
                  </a:lnTo>
                  <a:lnTo>
                    <a:pt x="12" y="32"/>
                  </a:lnTo>
                  <a:lnTo>
                    <a:pt x="13" y="39"/>
                  </a:lnTo>
                  <a:lnTo>
                    <a:pt x="13" y="47"/>
                  </a:lnTo>
                  <a:lnTo>
                    <a:pt x="13" y="53"/>
                  </a:lnTo>
                  <a:lnTo>
                    <a:pt x="14" y="60"/>
                  </a:lnTo>
                  <a:lnTo>
                    <a:pt x="14" y="67"/>
                  </a:lnTo>
                  <a:lnTo>
                    <a:pt x="14" y="71"/>
                  </a:lnTo>
                  <a:lnTo>
                    <a:pt x="16" y="72"/>
                  </a:lnTo>
                  <a:lnTo>
                    <a:pt x="16" y="72"/>
                  </a:lnTo>
                  <a:lnTo>
                    <a:pt x="17" y="68"/>
                  </a:lnTo>
                  <a:lnTo>
                    <a:pt x="17" y="63"/>
                  </a:lnTo>
                  <a:lnTo>
                    <a:pt x="18" y="55"/>
                  </a:lnTo>
                  <a:lnTo>
                    <a:pt x="18" y="47"/>
                  </a:lnTo>
                  <a:lnTo>
                    <a:pt x="20" y="37"/>
                  </a:lnTo>
                  <a:lnTo>
                    <a:pt x="20" y="29"/>
                  </a:lnTo>
                  <a:lnTo>
                    <a:pt x="21" y="21"/>
                  </a:lnTo>
                  <a:lnTo>
                    <a:pt x="21" y="16"/>
                  </a:lnTo>
                  <a:lnTo>
                    <a:pt x="22" y="11"/>
                  </a:lnTo>
                  <a:lnTo>
                    <a:pt x="22" y="7"/>
                  </a:lnTo>
                  <a:lnTo>
                    <a:pt x="22" y="5"/>
                  </a:lnTo>
                  <a:lnTo>
                    <a:pt x="22" y="4"/>
                  </a:lnTo>
                  <a:lnTo>
                    <a:pt x="22" y="3"/>
                  </a:lnTo>
                  <a:lnTo>
                    <a:pt x="22" y="3"/>
                  </a:lnTo>
                  <a:lnTo>
                    <a:pt x="22" y="3"/>
                  </a:lnTo>
                  <a:lnTo>
                    <a:pt x="24" y="3"/>
                  </a:lnTo>
                  <a:lnTo>
                    <a:pt x="24" y="5"/>
                  </a:lnTo>
                  <a:lnTo>
                    <a:pt x="24" y="7"/>
                  </a:lnTo>
                  <a:lnTo>
                    <a:pt x="25" y="9"/>
                  </a:lnTo>
                  <a:lnTo>
                    <a:pt x="25" y="13"/>
                  </a:lnTo>
                  <a:lnTo>
                    <a:pt x="25" y="19"/>
                  </a:lnTo>
                  <a:lnTo>
                    <a:pt x="26" y="25"/>
                  </a:lnTo>
                  <a:lnTo>
                    <a:pt x="26" y="33"/>
                  </a:lnTo>
                  <a:lnTo>
                    <a:pt x="26" y="41"/>
                  </a:lnTo>
                  <a:lnTo>
                    <a:pt x="28" y="51"/>
                  </a:lnTo>
                  <a:lnTo>
                    <a:pt x="28" y="59"/>
                  </a:lnTo>
                  <a:lnTo>
                    <a:pt x="29" y="66"/>
                  </a:lnTo>
                  <a:lnTo>
                    <a:pt x="29" y="70"/>
                  </a:lnTo>
                  <a:lnTo>
                    <a:pt x="29" y="72"/>
                  </a:lnTo>
                  <a:lnTo>
                    <a:pt x="30" y="72"/>
                  </a:lnTo>
                  <a:lnTo>
                    <a:pt x="30" y="70"/>
                  </a:lnTo>
                  <a:lnTo>
                    <a:pt x="32" y="66"/>
                  </a:lnTo>
                  <a:lnTo>
                    <a:pt x="32" y="59"/>
                  </a:lnTo>
                  <a:lnTo>
                    <a:pt x="33" y="52"/>
                  </a:lnTo>
                  <a:lnTo>
                    <a:pt x="33" y="44"/>
                  </a:lnTo>
                  <a:lnTo>
                    <a:pt x="34" y="37"/>
                  </a:lnTo>
                  <a:lnTo>
                    <a:pt x="34" y="31"/>
                  </a:lnTo>
                  <a:lnTo>
                    <a:pt x="34" y="25"/>
                  </a:lnTo>
                  <a:lnTo>
                    <a:pt x="36" y="20"/>
                  </a:lnTo>
                  <a:lnTo>
                    <a:pt x="36" y="16"/>
                  </a:lnTo>
                  <a:lnTo>
                    <a:pt x="36" y="15"/>
                  </a:lnTo>
                  <a:lnTo>
                    <a:pt x="36" y="11"/>
                  </a:lnTo>
                  <a:lnTo>
                    <a:pt x="37" y="9"/>
                  </a:lnTo>
                  <a:lnTo>
                    <a:pt x="37" y="7"/>
                  </a:lnTo>
                  <a:lnTo>
                    <a:pt x="37" y="7"/>
                  </a:lnTo>
                  <a:lnTo>
                    <a:pt x="37" y="5"/>
                  </a:lnTo>
                  <a:lnTo>
                    <a:pt x="37" y="5"/>
                  </a:lnTo>
                  <a:lnTo>
                    <a:pt x="38" y="7"/>
                  </a:lnTo>
                  <a:lnTo>
                    <a:pt x="38" y="11"/>
                  </a:lnTo>
                  <a:lnTo>
                    <a:pt x="40" y="15"/>
                  </a:lnTo>
                  <a:lnTo>
                    <a:pt x="40" y="21"/>
                  </a:lnTo>
                  <a:lnTo>
                    <a:pt x="41" y="29"/>
                  </a:lnTo>
                  <a:lnTo>
                    <a:pt x="41" y="39"/>
                  </a:lnTo>
                  <a:lnTo>
                    <a:pt x="42" y="48"/>
                  </a:lnTo>
                  <a:lnTo>
                    <a:pt x="42" y="56"/>
                  </a:lnTo>
                  <a:lnTo>
                    <a:pt x="44" y="64"/>
                  </a:lnTo>
                  <a:lnTo>
                    <a:pt x="44" y="70"/>
                  </a:lnTo>
                  <a:lnTo>
                    <a:pt x="44" y="72"/>
                  </a:lnTo>
                  <a:lnTo>
                    <a:pt x="45" y="74"/>
                  </a:lnTo>
                  <a:lnTo>
                    <a:pt x="45" y="72"/>
                  </a:lnTo>
                  <a:lnTo>
                    <a:pt x="45" y="68"/>
                  </a:lnTo>
                  <a:lnTo>
                    <a:pt x="46" y="64"/>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5" name="Freeform 5512"/>
            <p:cNvSpPr>
              <a:spLocks/>
            </p:cNvSpPr>
            <p:nvPr/>
          </p:nvSpPr>
          <p:spPr bwMode="auto">
            <a:xfrm>
              <a:off x="4344" y="3208"/>
              <a:ext cx="21" cy="34"/>
            </a:xfrm>
            <a:custGeom>
              <a:avLst/>
              <a:gdLst>
                <a:gd name="T0" fmla="*/ 2 w 42"/>
                <a:gd name="T1" fmla="*/ 45 h 67"/>
                <a:gd name="T2" fmla="*/ 2 w 42"/>
                <a:gd name="T3" fmla="*/ 34 h 67"/>
                <a:gd name="T4" fmla="*/ 3 w 42"/>
                <a:gd name="T5" fmla="*/ 26 h 67"/>
                <a:gd name="T6" fmla="*/ 3 w 42"/>
                <a:gd name="T7" fmla="*/ 21 h 67"/>
                <a:gd name="T8" fmla="*/ 4 w 42"/>
                <a:gd name="T9" fmla="*/ 12 h 67"/>
                <a:gd name="T10" fmla="*/ 4 w 42"/>
                <a:gd name="T11" fmla="*/ 6 h 67"/>
                <a:gd name="T12" fmla="*/ 6 w 42"/>
                <a:gd name="T13" fmla="*/ 0 h 67"/>
                <a:gd name="T14" fmla="*/ 6 w 42"/>
                <a:gd name="T15" fmla="*/ 0 h 67"/>
                <a:gd name="T16" fmla="*/ 7 w 42"/>
                <a:gd name="T17" fmla="*/ 8 h 67"/>
                <a:gd name="T18" fmla="*/ 8 w 42"/>
                <a:gd name="T19" fmla="*/ 21 h 67"/>
                <a:gd name="T20" fmla="*/ 10 w 42"/>
                <a:gd name="T21" fmla="*/ 40 h 67"/>
                <a:gd name="T22" fmla="*/ 11 w 42"/>
                <a:gd name="T23" fmla="*/ 56 h 67"/>
                <a:gd name="T24" fmla="*/ 12 w 42"/>
                <a:gd name="T25" fmla="*/ 65 h 67"/>
                <a:gd name="T26" fmla="*/ 12 w 42"/>
                <a:gd name="T27" fmla="*/ 67 h 67"/>
                <a:gd name="T28" fmla="*/ 14 w 42"/>
                <a:gd name="T29" fmla="*/ 61 h 67"/>
                <a:gd name="T30" fmla="*/ 15 w 42"/>
                <a:gd name="T31" fmla="*/ 55 h 67"/>
                <a:gd name="T32" fmla="*/ 15 w 42"/>
                <a:gd name="T33" fmla="*/ 45 h 67"/>
                <a:gd name="T34" fmla="*/ 16 w 42"/>
                <a:gd name="T35" fmla="*/ 37 h 67"/>
                <a:gd name="T36" fmla="*/ 16 w 42"/>
                <a:gd name="T37" fmla="*/ 29 h 67"/>
                <a:gd name="T38" fmla="*/ 18 w 42"/>
                <a:gd name="T39" fmla="*/ 18 h 67"/>
                <a:gd name="T40" fmla="*/ 19 w 42"/>
                <a:gd name="T41" fmla="*/ 8 h 67"/>
                <a:gd name="T42" fmla="*/ 20 w 42"/>
                <a:gd name="T43" fmla="*/ 2 h 67"/>
                <a:gd name="T44" fmla="*/ 20 w 42"/>
                <a:gd name="T45" fmla="*/ 2 h 67"/>
                <a:gd name="T46" fmla="*/ 22 w 42"/>
                <a:gd name="T47" fmla="*/ 13 h 67"/>
                <a:gd name="T48" fmla="*/ 23 w 42"/>
                <a:gd name="T49" fmla="*/ 29 h 67"/>
                <a:gd name="T50" fmla="*/ 24 w 42"/>
                <a:gd name="T51" fmla="*/ 45 h 67"/>
                <a:gd name="T52" fmla="*/ 26 w 42"/>
                <a:gd name="T53" fmla="*/ 59 h 67"/>
                <a:gd name="T54" fmla="*/ 27 w 42"/>
                <a:gd name="T55" fmla="*/ 67 h 67"/>
                <a:gd name="T56" fmla="*/ 27 w 42"/>
                <a:gd name="T57" fmla="*/ 67 h 67"/>
                <a:gd name="T58" fmla="*/ 28 w 42"/>
                <a:gd name="T59" fmla="*/ 65 h 67"/>
                <a:gd name="T60" fmla="*/ 28 w 42"/>
                <a:gd name="T61" fmla="*/ 61 h 67"/>
                <a:gd name="T62" fmla="*/ 30 w 42"/>
                <a:gd name="T63" fmla="*/ 53 h 67"/>
                <a:gd name="T64" fmla="*/ 30 w 42"/>
                <a:gd name="T65" fmla="*/ 45 h 67"/>
                <a:gd name="T66" fmla="*/ 31 w 42"/>
                <a:gd name="T67" fmla="*/ 33 h 67"/>
                <a:gd name="T68" fmla="*/ 32 w 42"/>
                <a:gd name="T69" fmla="*/ 20 h 67"/>
                <a:gd name="T70" fmla="*/ 34 w 42"/>
                <a:gd name="T71" fmla="*/ 8 h 67"/>
                <a:gd name="T72" fmla="*/ 35 w 42"/>
                <a:gd name="T73" fmla="*/ 4 h 67"/>
                <a:gd name="T74" fmla="*/ 35 w 42"/>
                <a:gd name="T75" fmla="*/ 8 h 67"/>
                <a:gd name="T76" fmla="*/ 36 w 42"/>
                <a:gd name="T77" fmla="*/ 20 h 67"/>
                <a:gd name="T78" fmla="*/ 38 w 42"/>
                <a:gd name="T79" fmla="*/ 34 h 67"/>
                <a:gd name="T80" fmla="*/ 39 w 42"/>
                <a:gd name="T81" fmla="*/ 49 h 67"/>
                <a:gd name="T82" fmla="*/ 40 w 42"/>
                <a:gd name="T83" fmla="*/ 60 h 67"/>
                <a:gd name="T84" fmla="*/ 40 w 42"/>
                <a:gd name="T85" fmla="*/ 65 h 67"/>
                <a:gd name="T86" fmla="*/ 42 w 42"/>
                <a:gd name="T87" fmla="*/ 67 h 67"/>
                <a:gd name="T88" fmla="*/ 42 w 42"/>
                <a:gd name="T8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7">
                  <a:moveTo>
                    <a:pt x="0" y="57"/>
                  </a:moveTo>
                  <a:lnTo>
                    <a:pt x="2" y="45"/>
                  </a:lnTo>
                  <a:lnTo>
                    <a:pt x="2" y="40"/>
                  </a:lnTo>
                  <a:lnTo>
                    <a:pt x="2" y="34"/>
                  </a:lnTo>
                  <a:lnTo>
                    <a:pt x="2" y="30"/>
                  </a:lnTo>
                  <a:lnTo>
                    <a:pt x="3" y="26"/>
                  </a:lnTo>
                  <a:lnTo>
                    <a:pt x="3" y="22"/>
                  </a:lnTo>
                  <a:lnTo>
                    <a:pt x="3" y="21"/>
                  </a:lnTo>
                  <a:lnTo>
                    <a:pt x="3" y="14"/>
                  </a:lnTo>
                  <a:lnTo>
                    <a:pt x="4" y="12"/>
                  </a:lnTo>
                  <a:lnTo>
                    <a:pt x="4" y="9"/>
                  </a:lnTo>
                  <a:lnTo>
                    <a:pt x="4" y="6"/>
                  </a:lnTo>
                  <a:lnTo>
                    <a:pt x="4" y="2"/>
                  </a:lnTo>
                  <a:lnTo>
                    <a:pt x="6" y="0"/>
                  </a:lnTo>
                  <a:lnTo>
                    <a:pt x="6" y="0"/>
                  </a:lnTo>
                  <a:lnTo>
                    <a:pt x="6" y="0"/>
                  </a:lnTo>
                  <a:lnTo>
                    <a:pt x="7" y="2"/>
                  </a:lnTo>
                  <a:lnTo>
                    <a:pt x="7" y="8"/>
                  </a:lnTo>
                  <a:lnTo>
                    <a:pt x="8" y="13"/>
                  </a:lnTo>
                  <a:lnTo>
                    <a:pt x="8" y="21"/>
                  </a:lnTo>
                  <a:lnTo>
                    <a:pt x="10" y="30"/>
                  </a:lnTo>
                  <a:lnTo>
                    <a:pt x="10" y="40"/>
                  </a:lnTo>
                  <a:lnTo>
                    <a:pt x="11" y="48"/>
                  </a:lnTo>
                  <a:lnTo>
                    <a:pt x="11" y="56"/>
                  </a:lnTo>
                  <a:lnTo>
                    <a:pt x="12" y="61"/>
                  </a:lnTo>
                  <a:lnTo>
                    <a:pt x="12" y="65"/>
                  </a:lnTo>
                  <a:lnTo>
                    <a:pt x="12" y="67"/>
                  </a:lnTo>
                  <a:lnTo>
                    <a:pt x="12" y="67"/>
                  </a:lnTo>
                  <a:lnTo>
                    <a:pt x="14" y="65"/>
                  </a:lnTo>
                  <a:lnTo>
                    <a:pt x="14" y="61"/>
                  </a:lnTo>
                  <a:lnTo>
                    <a:pt x="15" y="59"/>
                  </a:lnTo>
                  <a:lnTo>
                    <a:pt x="15" y="55"/>
                  </a:lnTo>
                  <a:lnTo>
                    <a:pt x="15" y="52"/>
                  </a:lnTo>
                  <a:lnTo>
                    <a:pt x="15" y="45"/>
                  </a:lnTo>
                  <a:lnTo>
                    <a:pt x="16" y="44"/>
                  </a:lnTo>
                  <a:lnTo>
                    <a:pt x="16" y="37"/>
                  </a:lnTo>
                  <a:lnTo>
                    <a:pt x="16" y="33"/>
                  </a:lnTo>
                  <a:lnTo>
                    <a:pt x="16" y="29"/>
                  </a:lnTo>
                  <a:lnTo>
                    <a:pt x="18" y="24"/>
                  </a:lnTo>
                  <a:lnTo>
                    <a:pt x="18" y="18"/>
                  </a:lnTo>
                  <a:lnTo>
                    <a:pt x="18" y="13"/>
                  </a:lnTo>
                  <a:lnTo>
                    <a:pt x="19" y="8"/>
                  </a:lnTo>
                  <a:lnTo>
                    <a:pt x="19" y="5"/>
                  </a:lnTo>
                  <a:lnTo>
                    <a:pt x="20" y="2"/>
                  </a:lnTo>
                  <a:lnTo>
                    <a:pt x="20" y="1"/>
                  </a:lnTo>
                  <a:lnTo>
                    <a:pt x="20" y="2"/>
                  </a:lnTo>
                  <a:lnTo>
                    <a:pt x="22" y="8"/>
                  </a:lnTo>
                  <a:lnTo>
                    <a:pt x="22" y="13"/>
                  </a:lnTo>
                  <a:lnTo>
                    <a:pt x="23" y="21"/>
                  </a:lnTo>
                  <a:lnTo>
                    <a:pt x="23" y="29"/>
                  </a:lnTo>
                  <a:lnTo>
                    <a:pt x="24" y="37"/>
                  </a:lnTo>
                  <a:lnTo>
                    <a:pt x="24" y="45"/>
                  </a:lnTo>
                  <a:lnTo>
                    <a:pt x="26" y="53"/>
                  </a:lnTo>
                  <a:lnTo>
                    <a:pt x="26" y="59"/>
                  </a:lnTo>
                  <a:lnTo>
                    <a:pt x="26" y="63"/>
                  </a:lnTo>
                  <a:lnTo>
                    <a:pt x="27" y="67"/>
                  </a:lnTo>
                  <a:lnTo>
                    <a:pt x="27" y="67"/>
                  </a:lnTo>
                  <a:lnTo>
                    <a:pt x="27" y="67"/>
                  </a:lnTo>
                  <a:lnTo>
                    <a:pt x="27" y="67"/>
                  </a:lnTo>
                  <a:lnTo>
                    <a:pt x="28" y="65"/>
                  </a:lnTo>
                  <a:lnTo>
                    <a:pt x="28" y="61"/>
                  </a:lnTo>
                  <a:lnTo>
                    <a:pt x="28" y="61"/>
                  </a:lnTo>
                  <a:lnTo>
                    <a:pt x="28" y="56"/>
                  </a:lnTo>
                  <a:lnTo>
                    <a:pt x="30" y="53"/>
                  </a:lnTo>
                  <a:lnTo>
                    <a:pt x="30" y="49"/>
                  </a:lnTo>
                  <a:lnTo>
                    <a:pt x="30" y="45"/>
                  </a:lnTo>
                  <a:lnTo>
                    <a:pt x="31" y="40"/>
                  </a:lnTo>
                  <a:lnTo>
                    <a:pt x="31" y="33"/>
                  </a:lnTo>
                  <a:lnTo>
                    <a:pt x="31" y="26"/>
                  </a:lnTo>
                  <a:lnTo>
                    <a:pt x="32" y="20"/>
                  </a:lnTo>
                  <a:lnTo>
                    <a:pt x="32" y="13"/>
                  </a:lnTo>
                  <a:lnTo>
                    <a:pt x="34" y="8"/>
                  </a:lnTo>
                  <a:lnTo>
                    <a:pt x="34" y="5"/>
                  </a:lnTo>
                  <a:lnTo>
                    <a:pt x="35" y="4"/>
                  </a:lnTo>
                  <a:lnTo>
                    <a:pt x="35" y="4"/>
                  </a:lnTo>
                  <a:lnTo>
                    <a:pt x="35" y="8"/>
                  </a:lnTo>
                  <a:lnTo>
                    <a:pt x="36" y="13"/>
                  </a:lnTo>
                  <a:lnTo>
                    <a:pt x="36" y="20"/>
                  </a:lnTo>
                  <a:lnTo>
                    <a:pt x="38" y="26"/>
                  </a:lnTo>
                  <a:lnTo>
                    <a:pt x="38" y="34"/>
                  </a:lnTo>
                  <a:lnTo>
                    <a:pt x="39" y="42"/>
                  </a:lnTo>
                  <a:lnTo>
                    <a:pt x="39" y="49"/>
                  </a:lnTo>
                  <a:lnTo>
                    <a:pt x="39" y="56"/>
                  </a:lnTo>
                  <a:lnTo>
                    <a:pt x="40" y="60"/>
                  </a:lnTo>
                  <a:lnTo>
                    <a:pt x="40" y="63"/>
                  </a:lnTo>
                  <a:lnTo>
                    <a:pt x="40" y="65"/>
                  </a:lnTo>
                  <a:lnTo>
                    <a:pt x="42" y="67"/>
                  </a:lnTo>
                  <a:lnTo>
                    <a:pt x="42" y="67"/>
                  </a:lnTo>
                  <a:lnTo>
                    <a:pt x="42" y="67"/>
                  </a:lnTo>
                  <a:lnTo>
                    <a:pt x="42" y="67"/>
                  </a:lnTo>
                  <a:lnTo>
                    <a:pt x="42" y="67"/>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6" name="Freeform 5513"/>
            <p:cNvSpPr>
              <a:spLocks/>
            </p:cNvSpPr>
            <p:nvPr/>
          </p:nvSpPr>
          <p:spPr bwMode="auto">
            <a:xfrm>
              <a:off x="4365" y="3211"/>
              <a:ext cx="22" cy="32"/>
            </a:xfrm>
            <a:custGeom>
              <a:avLst/>
              <a:gdLst>
                <a:gd name="T0" fmla="*/ 0 w 44"/>
                <a:gd name="T1" fmla="*/ 59 h 64"/>
                <a:gd name="T2" fmla="*/ 1 w 44"/>
                <a:gd name="T3" fmla="*/ 54 h 64"/>
                <a:gd name="T4" fmla="*/ 2 w 44"/>
                <a:gd name="T5" fmla="*/ 41 h 64"/>
                <a:gd name="T6" fmla="*/ 4 w 44"/>
                <a:gd name="T7" fmla="*/ 28 h 64"/>
                <a:gd name="T8" fmla="*/ 5 w 44"/>
                <a:gd name="T9" fmla="*/ 12 h 64"/>
                <a:gd name="T10" fmla="*/ 6 w 44"/>
                <a:gd name="T11" fmla="*/ 3 h 64"/>
                <a:gd name="T12" fmla="*/ 8 w 44"/>
                <a:gd name="T13" fmla="*/ 0 h 64"/>
                <a:gd name="T14" fmla="*/ 8 w 44"/>
                <a:gd name="T15" fmla="*/ 7 h 64"/>
                <a:gd name="T16" fmla="*/ 9 w 44"/>
                <a:gd name="T17" fmla="*/ 19 h 64"/>
                <a:gd name="T18" fmla="*/ 10 w 44"/>
                <a:gd name="T19" fmla="*/ 32 h 64"/>
                <a:gd name="T20" fmla="*/ 12 w 44"/>
                <a:gd name="T21" fmla="*/ 44 h 64"/>
                <a:gd name="T22" fmla="*/ 12 w 44"/>
                <a:gd name="T23" fmla="*/ 52 h 64"/>
                <a:gd name="T24" fmla="*/ 13 w 44"/>
                <a:gd name="T25" fmla="*/ 56 h 64"/>
                <a:gd name="T26" fmla="*/ 13 w 44"/>
                <a:gd name="T27" fmla="*/ 60 h 64"/>
                <a:gd name="T28" fmla="*/ 14 w 44"/>
                <a:gd name="T29" fmla="*/ 63 h 64"/>
                <a:gd name="T30" fmla="*/ 14 w 44"/>
                <a:gd name="T31" fmla="*/ 62 h 64"/>
                <a:gd name="T32" fmla="*/ 16 w 44"/>
                <a:gd name="T33" fmla="*/ 54 h 64"/>
                <a:gd name="T34" fmla="*/ 17 w 44"/>
                <a:gd name="T35" fmla="*/ 40 h 64"/>
                <a:gd name="T36" fmla="*/ 18 w 44"/>
                <a:gd name="T37" fmla="*/ 24 h 64"/>
                <a:gd name="T38" fmla="*/ 20 w 44"/>
                <a:gd name="T39" fmla="*/ 9 h 64"/>
                <a:gd name="T40" fmla="*/ 21 w 44"/>
                <a:gd name="T41" fmla="*/ 3 h 64"/>
                <a:gd name="T42" fmla="*/ 22 w 44"/>
                <a:gd name="T43" fmla="*/ 3 h 64"/>
                <a:gd name="T44" fmla="*/ 22 w 44"/>
                <a:gd name="T45" fmla="*/ 11 h 64"/>
                <a:gd name="T46" fmla="*/ 24 w 44"/>
                <a:gd name="T47" fmla="*/ 21 h 64"/>
                <a:gd name="T48" fmla="*/ 25 w 44"/>
                <a:gd name="T49" fmla="*/ 31 h 64"/>
                <a:gd name="T50" fmla="*/ 25 w 44"/>
                <a:gd name="T51" fmla="*/ 40 h 64"/>
                <a:gd name="T52" fmla="*/ 26 w 44"/>
                <a:gd name="T53" fmla="*/ 48 h 64"/>
                <a:gd name="T54" fmla="*/ 26 w 44"/>
                <a:gd name="T55" fmla="*/ 54 h 64"/>
                <a:gd name="T56" fmla="*/ 28 w 44"/>
                <a:gd name="T57" fmla="*/ 60 h 64"/>
                <a:gd name="T58" fmla="*/ 28 w 44"/>
                <a:gd name="T59" fmla="*/ 63 h 64"/>
                <a:gd name="T60" fmla="*/ 29 w 44"/>
                <a:gd name="T61" fmla="*/ 62 h 64"/>
                <a:gd name="T62" fmla="*/ 30 w 44"/>
                <a:gd name="T63" fmla="*/ 51 h 64"/>
                <a:gd name="T64" fmla="*/ 32 w 44"/>
                <a:gd name="T65" fmla="*/ 36 h 64"/>
                <a:gd name="T66" fmla="*/ 33 w 44"/>
                <a:gd name="T67" fmla="*/ 20 h 64"/>
                <a:gd name="T68" fmla="*/ 34 w 44"/>
                <a:gd name="T69" fmla="*/ 8 h 64"/>
                <a:gd name="T70" fmla="*/ 36 w 44"/>
                <a:gd name="T71" fmla="*/ 4 h 64"/>
                <a:gd name="T72" fmla="*/ 37 w 44"/>
                <a:gd name="T73" fmla="*/ 5 h 64"/>
                <a:gd name="T74" fmla="*/ 37 w 44"/>
                <a:gd name="T75" fmla="*/ 11 h 64"/>
                <a:gd name="T76" fmla="*/ 37 w 44"/>
                <a:gd name="T77" fmla="*/ 17 h 64"/>
                <a:gd name="T78" fmla="*/ 38 w 44"/>
                <a:gd name="T79" fmla="*/ 27 h 64"/>
                <a:gd name="T80" fmla="*/ 38 w 44"/>
                <a:gd name="T81" fmla="*/ 35 h 64"/>
                <a:gd name="T82" fmla="*/ 40 w 44"/>
                <a:gd name="T83" fmla="*/ 43 h 64"/>
                <a:gd name="T84" fmla="*/ 41 w 44"/>
                <a:gd name="T85" fmla="*/ 54 h 64"/>
                <a:gd name="T86" fmla="*/ 41 w 44"/>
                <a:gd name="T87" fmla="*/ 62 h 64"/>
                <a:gd name="T88" fmla="*/ 42 w 44"/>
                <a:gd name="T89" fmla="*/ 64 h 64"/>
                <a:gd name="T90" fmla="*/ 44 w 44"/>
                <a:gd name="T9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64">
                  <a:moveTo>
                    <a:pt x="0" y="62"/>
                  </a:moveTo>
                  <a:lnTo>
                    <a:pt x="0" y="59"/>
                  </a:lnTo>
                  <a:lnTo>
                    <a:pt x="1" y="56"/>
                  </a:lnTo>
                  <a:lnTo>
                    <a:pt x="1" y="54"/>
                  </a:lnTo>
                  <a:lnTo>
                    <a:pt x="1" y="48"/>
                  </a:lnTo>
                  <a:lnTo>
                    <a:pt x="2" y="41"/>
                  </a:lnTo>
                  <a:lnTo>
                    <a:pt x="2" y="35"/>
                  </a:lnTo>
                  <a:lnTo>
                    <a:pt x="4" y="28"/>
                  </a:lnTo>
                  <a:lnTo>
                    <a:pt x="4" y="20"/>
                  </a:lnTo>
                  <a:lnTo>
                    <a:pt x="5" y="12"/>
                  </a:lnTo>
                  <a:lnTo>
                    <a:pt x="5" y="7"/>
                  </a:lnTo>
                  <a:lnTo>
                    <a:pt x="6" y="3"/>
                  </a:lnTo>
                  <a:lnTo>
                    <a:pt x="6" y="0"/>
                  </a:lnTo>
                  <a:lnTo>
                    <a:pt x="8" y="0"/>
                  </a:lnTo>
                  <a:lnTo>
                    <a:pt x="8" y="3"/>
                  </a:lnTo>
                  <a:lnTo>
                    <a:pt x="8" y="7"/>
                  </a:lnTo>
                  <a:lnTo>
                    <a:pt x="9" y="12"/>
                  </a:lnTo>
                  <a:lnTo>
                    <a:pt x="9" y="19"/>
                  </a:lnTo>
                  <a:lnTo>
                    <a:pt x="10" y="25"/>
                  </a:lnTo>
                  <a:lnTo>
                    <a:pt x="10" y="32"/>
                  </a:lnTo>
                  <a:lnTo>
                    <a:pt x="10" y="39"/>
                  </a:lnTo>
                  <a:lnTo>
                    <a:pt x="12" y="44"/>
                  </a:lnTo>
                  <a:lnTo>
                    <a:pt x="12" y="48"/>
                  </a:lnTo>
                  <a:lnTo>
                    <a:pt x="12" y="52"/>
                  </a:lnTo>
                  <a:lnTo>
                    <a:pt x="12" y="54"/>
                  </a:lnTo>
                  <a:lnTo>
                    <a:pt x="13" y="56"/>
                  </a:lnTo>
                  <a:lnTo>
                    <a:pt x="13" y="59"/>
                  </a:lnTo>
                  <a:lnTo>
                    <a:pt x="13" y="60"/>
                  </a:lnTo>
                  <a:lnTo>
                    <a:pt x="13" y="62"/>
                  </a:lnTo>
                  <a:lnTo>
                    <a:pt x="14" y="63"/>
                  </a:lnTo>
                  <a:lnTo>
                    <a:pt x="14" y="62"/>
                  </a:lnTo>
                  <a:lnTo>
                    <a:pt x="14" y="62"/>
                  </a:lnTo>
                  <a:lnTo>
                    <a:pt x="14" y="58"/>
                  </a:lnTo>
                  <a:lnTo>
                    <a:pt x="16" y="54"/>
                  </a:lnTo>
                  <a:lnTo>
                    <a:pt x="16" y="47"/>
                  </a:lnTo>
                  <a:lnTo>
                    <a:pt x="17" y="40"/>
                  </a:lnTo>
                  <a:lnTo>
                    <a:pt x="17" y="32"/>
                  </a:lnTo>
                  <a:lnTo>
                    <a:pt x="18" y="24"/>
                  </a:lnTo>
                  <a:lnTo>
                    <a:pt x="18" y="17"/>
                  </a:lnTo>
                  <a:lnTo>
                    <a:pt x="20" y="9"/>
                  </a:lnTo>
                  <a:lnTo>
                    <a:pt x="20" y="5"/>
                  </a:lnTo>
                  <a:lnTo>
                    <a:pt x="21" y="3"/>
                  </a:lnTo>
                  <a:lnTo>
                    <a:pt x="21" y="3"/>
                  </a:lnTo>
                  <a:lnTo>
                    <a:pt x="22" y="3"/>
                  </a:lnTo>
                  <a:lnTo>
                    <a:pt x="22" y="7"/>
                  </a:lnTo>
                  <a:lnTo>
                    <a:pt x="22" y="11"/>
                  </a:lnTo>
                  <a:lnTo>
                    <a:pt x="24" y="16"/>
                  </a:lnTo>
                  <a:lnTo>
                    <a:pt x="24" y="21"/>
                  </a:lnTo>
                  <a:lnTo>
                    <a:pt x="24" y="25"/>
                  </a:lnTo>
                  <a:lnTo>
                    <a:pt x="25" y="31"/>
                  </a:lnTo>
                  <a:lnTo>
                    <a:pt x="25" y="39"/>
                  </a:lnTo>
                  <a:lnTo>
                    <a:pt x="25" y="40"/>
                  </a:lnTo>
                  <a:lnTo>
                    <a:pt x="25" y="47"/>
                  </a:lnTo>
                  <a:lnTo>
                    <a:pt x="26" y="48"/>
                  </a:lnTo>
                  <a:lnTo>
                    <a:pt x="26" y="51"/>
                  </a:lnTo>
                  <a:lnTo>
                    <a:pt x="26" y="54"/>
                  </a:lnTo>
                  <a:lnTo>
                    <a:pt x="26" y="58"/>
                  </a:lnTo>
                  <a:lnTo>
                    <a:pt x="28" y="60"/>
                  </a:lnTo>
                  <a:lnTo>
                    <a:pt x="28" y="62"/>
                  </a:lnTo>
                  <a:lnTo>
                    <a:pt x="28" y="63"/>
                  </a:lnTo>
                  <a:lnTo>
                    <a:pt x="29" y="63"/>
                  </a:lnTo>
                  <a:lnTo>
                    <a:pt x="29" y="62"/>
                  </a:lnTo>
                  <a:lnTo>
                    <a:pt x="29" y="56"/>
                  </a:lnTo>
                  <a:lnTo>
                    <a:pt x="30" y="51"/>
                  </a:lnTo>
                  <a:lnTo>
                    <a:pt x="30" y="44"/>
                  </a:lnTo>
                  <a:lnTo>
                    <a:pt x="32" y="36"/>
                  </a:lnTo>
                  <a:lnTo>
                    <a:pt x="32" y="28"/>
                  </a:lnTo>
                  <a:lnTo>
                    <a:pt x="33" y="20"/>
                  </a:lnTo>
                  <a:lnTo>
                    <a:pt x="33" y="13"/>
                  </a:lnTo>
                  <a:lnTo>
                    <a:pt x="34" y="8"/>
                  </a:lnTo>
                  <a:lnTo>
                    <a:pt x="34" y="5"/>
                  </a:lnTo>
                  <a:lnTo>
                    <a:pt x="36" y="4"/>
                  </a:lnTo>
                  <a:lnTo>
                    <a:pt x="36" y="4"/>
                  </a:lnTo>
                  <a:lnTo>
                    <a:pt x="37" y="5"/>
                  </a:lnTo>
                  <a:lnTo>
                    <a:pt x="37" y="8"/>
                  </a:lnTo>
                  <a:lnTo>
                    <a:pt x="37" y="11"/>
                  </a:lnTo>
                  <a:lnTo>
                    <a:pt x="37" y="15"/>
                  </a:lnTo>
                  <a:lnTo>
                    <a:pt x="37" y="17"/>
                  </a:lnTo>
                  <a:lnTo>
                    <a:pt x="38" y="20"/>
                  </a:lnTo>
                  <a:lnTo>
                    <a:pt x="38" y="27"/>
                  </a:lnTo>
                  <a:lnTo>
                    <a:pt x="38" y="29"/>
                  </a:lnTo>
                  <a:lnTo>
                    <a:pt x="38" y="35"/>
                  </a:lnTo>
                  <a:lnTo>
                    <a:pt x="40" y="39"/>
                  </a:lnTo>
                  <a:lnTo>
                    <a:pt x="40" y="43"/>
                  </a:lnTo>
                  <a:lnTo>
                    <a:pt x="40" y="48"/>
                  </a:lnTo>
                  <a:lnTo>
                    <a:pt x="41" y="54"/>
                  </a:lnTo>
                  <a:lnTo>
                    <a:pt x="41" y="58"/>
                  </a:lnTo>
                  <a:lnTo>
                    <a:pt x="41" y="62"/>
                  </a:lnTo>
                  <a:lnTo>
                    <a:pt x="42" y="63"/>
                  </a:lnTo>
                  <a:lnTo>
                    <a:pt x="42" y="64"/>
                  </a:lnTo>
                  <a:lnTo>
                    <a:pt x="44" y="62"/>
                  </a:lnTo>
                  <a:lnTo>
                    <a:pt x="44" y="59"/>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7" name="Freeform 5514"/>
            <p:cNvSpPr>
              <a:spLocks/>
            </p:cNvSpPr>
            <p:nvPr/>
          </p:nvSpPr>
          <p:spPr bwMode="auto">
            <a:xfrm>
              <a:off x="4387" y="3214"/>
              <a:ext cx="23" cy="30"/>
            </a:xfrm>
            <a:custGeom>
              <a:avLst/>
              <a:gdLst>
                <a:gd name="T0" fmla="*/ 0 w 45"/>
                <a:gd name="T1" fmla="*/ 49 h 61"/>
                <a:gd name="T2" fmla="*/ 1 w 45"/>
                <a:gd name="T3" fmla="*/ 34 h 61"/>
                <a:gd name="T4" fmla="*/ 2 w 45"/>
                <a:gd name="T5" fmla="*/ 19 h 61"/>
                <a:gd name="T6" fmla="*/ 4 w 45"/>
                <a:gd name="T7" fmla="*/ 7 h 61"/>
                <a:gd name="T8" fmla="*/ 5 w 45"/>
                <a:gd name="T9" fmla="*/ 2 h 61"/>
                <a:gd name="T10" fmla="*/ 6 w 45"/>
                <a:gd name="T11" fmla="*/ 0 h 61"/>
                <a:gd name="T12" fmla="*/ 6 w 45"/>
                <a:gd name="T13" fmla="*/ 3 h 61"/>
                <a:gd name="T14" fmla="*/ 8 w 45"/>
                <a:gd name="T15" fmla="*/ 7 h 61"/>
                <a:gd name="T16" fmla="*/ 8 w 45"/>
                <a:gd name="T17" fmla="*/ 12 h 61"/>
                <a:gd name="T18" fmla="*/ 8 w 45"/>
                <a:gd name="T19" fmla="*/ 20 h 61"/>
                <a:gd name="T20" fmla="*/ 9 w 45"/>
                <a:gd name="T21" fmla="*/ 31 h 61"/>
                <a:gd name="T22" fmla="*/ 10 w 45"/>
                <a:gd name="T23" fmla="*/ 43 h 61"/>
                <a:gd name="T24" fmla="*/ 12 w 45"/>
                <a:gd name="T25" fmla="*/ 55 h 61"/>
                <a:gd name="T26" fmla="*/ 13 w 45"/>
                <a:gd name="T27" fmla="*/ 59 h 61"/>
                <a:gd name="T28" fmla="*/ 14 w 45"/>
                <a:gd name="T29" fmla="*/ 57 h 61"/>
                <a:gd name="T30" fmla="*/ 14 w 45"/>
                <a:gd name="T31" fmla="*/ 45 h 61"/>
                <a:gd name="T32" fmla="*/ 16 w 45"/>
                <a:gd name="T33" fmla="*/ 31 h 61"/>
                <a:gd name="T34" fmla="*/ 17 w 45"/>
                <a:gd name="T35" fmla="*/ 18 h 61"/>
                <a:gd name="T36" fmla="*/ 18 w 45"/>
                <a:gd name="T37" fmla="*/ 8 h 61"/>
                <a:gd name="T38" fmla="*/ 20 w 45"/>
                <a:gd name="T39" fmla="*/ 4 h 61"/>
                <a:gd name="T40" fmla="*/ 20 w 45"/>
                <a:gd name="T41" fmla="*/ 2 h 61"/>
                <a:gd name="T42" fmla="*/ 21 w 45"/>
                <a:gd name="T43" fmla="*/ 3 h 61"/>
                <a:gd name="T44" fmla="*/ 21 w 45"/>
                <a:gd name="T45" fmla="*/ 4 h 61"/>
                <a:gd name="T46" fmla="*/ 22 w 45"/>
                <a:gd name="T47" fmla="*/ 11 h 61"/>
                <a:gd name="T48" fmla="*/ 22 w 45"/>
                <a:gd name="T49" fmla="*/ 20 h 61"/>
                <a:gd name="T50" fmla="*/ 24 w 45"/>
                <a:gd name="T51" fmla="*/ 34 h 61"/>
                <a:gd name="T52" fmla="*/ 25 w 45"/>
                <a:gd name="T53" fmla="*/ 49 h 61"/>
                <a:gd name="T54" fmla="*/ 27 w 45"/>
                <a:gd name="T55" fmla="*/ 57 h 61"/>
                <a:gd name="T56" fmla="*/ 28 w 45"/>
                <a:gd name="T57" fmla="*/ 59 h 61"/>
                <a:gd name="T58" fmla="*/ 29 w 45"/>
                <a:gd name="T59" fmla="*/ 54 h 61"/>
                <a:gd name="T60" fmla="*/ 29 w 45"/>
                <a:gd name="T61" fmla="*/ 42 h 61"/>
                <a:gd name="T62" fmla="*/ 32 w 45"/>
                <a:gd name="T63" fmla="*/ 26 h 61"/>
                <a:gd name="T64" fmla="*/ 32 w 45"/>
                <a:gd name="T65" fmla="*/ 16 h 61"/>
                <a:gd name="T66" fmla="*/ 33 w 45"/>
                <a:gd name="T67" fmla="*/ 11 h 61"/>
                <a:gd name="T68" fmla="*/ 33 w 45"/>
                <a:gd name="T69" fmla="*/ 8 h 61"/>
                <a:gd name="T70" fmla="*/ 35 w 45"/>
                <a:gd name="T71" fmla="*/ 4 h 61"/>
                <a:gd name="T72" fmla="*/ 35 w 45"/>
                <a:gd name="T73" fmla="*/ 4 h 61"/>
                <a:gd name="T74" fmla="*/ 36 w 45"/>
                <a:gd name="T75" fmla="*/ 6 h 61"/>
                <a:gd name="T76" fmla="*/ 37 w 45"/>
                <a:gd name="T77" fmla="*/ 12 h 61"/>
                <a:gd name="T78" fmla="*/ 37 w 45"/>
                <a:gd name="T79" fmla="*/ 24 h 61"/>
                <a:gd name="T80" fmla="*/ 40 w 45"/>
                <a:gd name="T81" fmla="*/ 46 h 61"/>
                <a:gd name="T82" fmla="*/ 41 w 45"/>
                <a:gd name="T83" fmla="*/ 57 h 61"/>
                <a:gd name="T84" fmla="*/ 43 w 45"/>
                <a:gd name="T85" fmla="*/ 61 h 61"/>
                <a:gd name="T86" fmla="*/ 43 w 45"/>
                <a:gd name="T87" fmla="*/ 57 h 61"/>
                <a:gd name="T88" fmla="*/ 44 w 45"/>
                <a:gd name="T89" fmla="*/ 49 h 61"/>
                <a:gd name="T90" fmla="*/ 44 w 45"/>
                <a:gd name="T91" fmla="*/ 39 h 61"/>
                <a:gd name="T92" fmla="*/ 45 w 45"/>
                <a:gd name="T93"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 h="61">
                  <a:moveTo>
                    <a:pt x="0" y="54"/>
                  </a:moveTo>
                  <a:lnTo>
                    <a:pt x="0" y="49"/>
                  </a:lnTo>
                  <a:lnTo>
                    <a:pt x="1" y="42"/>
                  </a:lnTo>
                  <a:lnTo>
                    <a:pt x="1" y="34"/>
                  </a:lnTo>
                  <a:lnTo>
                    <a:pt x="2" y="27"/>
                  </a:lnTo>
                  <a:lnTo>
                    <a:pt x="2" y="19"/>
                  </a:lnTo>
                  <a:lnTo>
                    <a:pt x="4" y="12"/>
                  </a:lnTo>
                  <a:lnTo>
                    <a:pt x="4" y="7"/>
                  </a:lnTo>
                  <a:lnTo>
                    <a:pt x="5" y="4"/>
                  </a:lnTo>
                  <a:lnTo>
                    <a:pt x="5" y="2"/>
                  </a:lnTo>
                  <a:lnTo>
                    <a:pt x="6" y="0"/>
                  </a:lnTo>
                  <a:lnTo>
                    <a:pt x="6" y="0"/>
                  </a:lnTo>
                  <a:lnTo>
                    <a:pt x="6" y="2"/>
                  </a:lnTo>
                  <a:lnTo>
                    <a:pt x="6" y="3"/>
                  </a:lnTo>
                  <a:lnTo>
                    <a:pt x="8" y="4"/>
                  </a:lnTo>
                  <a:lnTo>
                    <a:pt x="8" y="7"/>
                  </a:lnTo>
                  <a:lnTo>
                    <a:pt x="8" y="8"/>
                  </a:lnTo>
                  <a:lnTo>
                    <a:pt x="8" y="12"/>
                  </a:lnTo>
                  <a:lnTo>
                    <a:pt x="8" y="16"/>
                  </a:lnTo>
                  <a:lnTo>
                    <a:pt x="8" y="20"/>
                  </a:lnTo>
                  <a:lnTo>
                    <a:pt x="9" y="26"/>
                  </a:lnTo>
                  <a:lnTo>
                    <a:pt x="9" y="31"/>
                  </a:lnTo>
                  <a:lnTo>
                    <a:pt x="10" y="38"/>
                  </a:lnTo>
                  <a:lnTo>
                    <a:pt x="10" y="43"/>
                  </a:lnTo>
                  <a:lnTo>
                    <a:pt x="10" y="50"/>
                  </a:lnTo>
                  <a:lnTo>
                    <a:pt x="12" y="55"/>
                  </a:lnTo>
                  <a:lnTo>
                    <a:pt x="12" y="58"/>
                  </a:lnTo>
                  <a:lnTo>
                    <a:pt x="13" y="59"/>
                  </a:lnTo>
                  <a:lnTo>
                    <a:pt x="13" y="58"/>
                  </a:lnTo>
                  <a:lnTo>
                    <a:pt x="14" y="57"/>
                  </a:lnTo>
                  <a:lnTo>
                    <a:pt x="14" y="51"/>
                  </a:lnTo>
                  <a:lnTo>
                    <a:pt x="14" y="45"/>
                  </a:lnTo>
                  <a:lnTo>
                    <a:pt x="16" y="38"/>
                  </a:lnTo>
                  <a:lnTo>
                    <a:pt x="16" y="31"/>
                  </a:lnTo>
                  <a:lnTo>
                    <a:pt x="17" y="24"/>
                  </a:lnTo>
                  <a:lnTo>
                    <a:pt x="17" y="18"/>
                  </a:lnTo>
                  <a:lnTo>
                    <a:pt x="18" y="12"/>
                  </a:lnTo>
                  <a:lnTo>
                    <a:pt x="18" y="8"/>
                  </a:lnTo>
                  <a:lnTo>
                    <a:pt x="18" y="6"/>
                  </a:lnTo>
                  <a:lnTo>
                    <a:pt x="20" y="4"/>
                  </a:lnTo>
                  <a:lnTo>
                    <a:pt x="20" y="3"/>
                  </a:lnTo>
                  <a:lnTo>
                    <a:pt x="20" y="2"/>
                  </a:lnTo>
                  <a:lnTo>
                    <a:pt x="21" y="2"/>
                  </a:lnTo>
                  <a:lnTo>
                    <a:pt x="21" y="3"/>
                  </a:lnTo>
                  <a:lnTo>
                    <a:pt x="21" y="4"/>
                  </a:lnTo>
                  <a:lnTo>
                    <a:pt x="21" y="4"/>
                  </a:lnTo>
                  <a:lnTo>
                    <a:pt x="22" y="7"/>
                  </a:lnTo>
                  <a:lnTo>
                    <a:pt x="22" y="11"/>
                  </a:lnTo>
                  <a:lnTo>
                    <a:pt x="22" y="15"/>
                  </a:lnTo>
                  <a:lnTo>
                    <a:pt x="22" y="20"/>
                  </a:lnTo>
                  <a:lnTo>
                    <a:pt x="24" y="27"/>
                  </a:lnTo>
                  <a:lnTo>
                    <a:pt x="24" y="34"/>
                  </a:lnTo>
                  <a:lnTo>
                    <a:pt x="24" y="42"/>
                  </a:lnTo>
                  <a:lnTo>
                    <a:pt x="25" y="49"/>
                  </a:lnTo>
                  <a:lnTo>
                    <a:pt x="25" y="54"/>
                  </a:lnTo>
                  <a:lnTo>
                    <a:pt x="27" y="57"/>
                  </a:lnTo>
                  <a:lnTo>
                    <a:pt x="28" y="59"/>
                  </a:lnTo>
                  <a:lnTo>
                    <a:pt x="28" y="59"/>
                  </a:lnTo>
                  <a:lnTo>
                    <a:pt x="29" y="57"/>
                  </a:lnTo>
                  <a:lnTo>
                    <a:pt x="29" y="54"/>
                  </a:lnTo>
                  <a:lnTo>
                    <a:pt x="29" y="49"/>
                  </a:lnTo>
                  <a:lnTo>
                    <a:pt x="29" y="42"/>
                  </a:lnTo>
                  <a:lnTo>
                    <a:pt x="31" y="36"/>
                  </a:lnTo>
                  <a:lnTo>
                    <a:pt x="32" y="26"/>
                  </a:lnTo>
                  <a:lnTo>
                    <a:pt x="32" y="20"/>
                  </a:lnTo>
                  <a:lnTo>
                    <a:pt x="32" y="16"/>
                  </a:lnTo>
                  <a:lnTo>
                    <a:pt x="32" y="14"/>
                  </a:lnTo>
                  <a:lnTo>
                    <a:pt x="33" y="11"/>
                  </a:lnTo>
                  <a:lnTo>
                    <a:pt x="33" y="8"/>
                  </a:lnTo>
                  <a:lnTo>
                    <a:pt x="33" y="8"/>
                  </a:lnTo>
                  <a:lnTo>
                    <a:pt x="33" y="6"/>
                  </a:lnTo>
                  <a:lnTo>
                    <a:pt x="35" y="4"/>
                  </a:lnTo>
                  <a:lnTo>
                    <a:pt x="35" y="4"/>
                  </a:lnTo>
                  <a:lnTo>
                    <a:pt x="35" y="4"/>
                  </a:lnTo>
                  <a:lnTo>
                    <a:pt x="35" y="4"/>
                  </a:lnTo>
                  <a:lnTo>
                    <a:pt x="36" y="6"/>
                  </a:lnTo>
                  <a:lnTo>
                    <a:pt x="36" y="8"/>
                  </a:lnTo>
                  <a:lnTo>
                    <a:pt x="37" y="12"/>
                  </a:lnTo>
                  <a:lnTo>
                    <a:pt x="37" y="18"/>
                  </a:lnTo>
                  <a:lnTo>
                    <a:pt x="37" y="24"/>
                  </a:lnTo>
                  <a:lnTo>
                    <a:pt x="39" y="39"/>
                  </a:lnTo>
                  <a:lnTo>
                    <a:pt x="40" y="46"/>
                  </a:lnTo>
                  <a:lnTo>
                    <a:pt x="40" y="53"/>
                  </a:lnTo>
                  <a:lnTo>
                    <a:pt x="41" y="57"/>
                  </a:lnTo>
                  <a:lnTo>
                    <a:pt x="41" y="59"/>
                  </a:lnTo>
                  <a:lnTo>
                    <a:pt x="43" y="61"/>
                  </a:lnTo>
                  <a:lnTo>
                    <a:pt x="43" y="59"/>
                  </a:lnTo>
                  <a:lnTo>
                    <a:pt x="43" y="57"/>
                  </a:lnTo>
                  <a:lnTo>
                    <a:pt x="44" y="53"/>
                  </a:lnTo>
                  <a:lnTo>
                    <a:pt x="44" y="49"/>
                  </a:lnTo>
                  <a:lnTo>
                    <a:pt x="44" y="43"/>
                  </a:lnTo>
                  <a:lnTo>
                    <a:pt x="44" y="39"/>
                  </a:lnTo>
                  <a:lnTo>
                    <a:pt x="45" y="34"/>
                  </a:lnTo>
                  <a:lnTo>
                    <a:pt x="45" y="31"/>
                  </a:lnTo>
                  <a:lnTo>
                    <a:pt x="45" y="2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8" name="Freeform 5515"/>
            <p:cNvSpPr>
              <a:spLocks/>
            </p:cNvSpPr>
            <p:nvPr/>
          </p:nvSpPr>
          <p:spPr bwMode="auto">
            <a:xfrm>
              <a:off x="4410" y="3216"/>
              <a:ext cx="22" cy="28"/>
            </a:xfrm>
            <a:custGeom>
              <a:avLst/>
              <a:gdLst>
                <a:gd name="T0" fmla="*/ 2 w 44"/>
                <a:gd name="T1" fmla="*/ 18 h 56"/>
                <a:gd name="T2" fmla="*/ 2 w 44"/>
                <a:gd name="T3" fmla="*/ 10 h 56"/>
                <a:gd name="T4" fmla="*/ 3 w 44"/>
                <a:gd name="T5" fmla="*/ 5 h 56"/>
                <a:gd name="T6" fmla="*/ 3 w 44"/>
                <a:gd name="T7" fmla="*/ 0 h 56"/>
                <a:gd name="T8" fmla="*/ 4 w 44"/>
                <a:gd name="T9" fmla="*/ 0 h 56"/>
                <a:gd name="T10" fmla="*/ 6 w 44"/>
                <a:gd name="T11" fmla="*/ 6 h 56"/>
                <a:gd name="T12" fmla="*/ 7 w 44"/>
                <a:gd name="T13" fmla="*/ 17 h 56"/>
                <a:gd name="T14" fmla="*/ 8 w 44"/>
                <a:gd name="T15" fmla="*/ 32 h 56"/>
                <a:gd name="T16" fmla="*/ 10 w 44"/>
                <a:gd name="T17" fmla="*/ 45 h 56"/>
                <a:gd name="T18" fmla="*/ 11 w 44"/>
                <a:gd name="T19" fmla="*/ 53 h 56"/>
                <a:gd name="T20" fmla="*/ 12 w 44"/>
                <a:gd name="T21" fmla="*/ 53 h 56"/>
                <a:gd name="T22" fmla="*/ 14 w 44"/>
                <a:gd name="T23" fmla="*/ 45 h 56"/>
                <a:gd name="T24" fmla="*/ 14 w 44"/>
                <a:gd name="T25" fmla="*/ 37 h 56"/>
                <a:gd name="T26" fmla="*/ 14 w 44"/>
                <a:gd name="T27" fmla="*/ 30 h 56"/>
                <a:gd name="T28" fmla="*/ 15 w 44"/>
                <a:gd name="T29" fmla="*/ 24 h 56"/>
                <a:gd name="T30" fmla="*/ 16 w 44"/>
                <a:gd name="T31" fmla="*/ 14 h 56"/>
                <a:gd name="T32" fmla="*/ 16 w 44"/>
                <a:gd name="T33" fmla="*/ 6 h 56"/>
                <a:gd name="T34" fmla="*/ 18 w 44"/>
                <a:gd name="T35" fmla="*/ 1 h 56"/>
                <a:gd name="T36" fmla="*/ 19 w 44"/>
                <a:gd name="T37" fmla="*/ 2 h 56"/>
                <a:gd name="T38" fmla="*/ 20 w 44"/>
                <a:gd name="T39" fmla="*/ 10 h 56"/>
                <a:gd name="T40" fmla="*/ 22 w 44"/>
                <a:gd name="T41" fmla="*/ 24 h 56"/>
                <a:gd name="T42" fmla="*/ 23 w 44"/>
                <a:gd name="T43" fmla="*/ 37 h 56"/>
                <a:gd name="T44" fmla="*/ 24 w 44"/>
                <a:gd name="T45" fmla="*/ 48 h 56"/>
                <a:gd name="T46" fmla="*/ 24 w 44"/>
                <a:gd name="T47" fmla="*/ 55 h 56"/>
                <a:gd name="T48" fmla="*/ 26 w 44"/>
                <a:gd name="T49" fmla="*/ 55 h 56"/>
                <a:gd name="T50" fmla="*/ 27 w 44"/>
                <a:gd name="T51" fmla="*/ 53 h 56"/>
                <a:gd name="T52" fmla="*/ 27 w 44"/>
                <a:gd name="T53" fmla="*/ 51 h 56"/>
                <a:gd name="T54" fmla="*/ 28 w 44"/>
                <a:gd name="T55" fmla="*/ 47 h 56"/>
                <a:gd name="T56" fmla="*/ 28 w 44"/>
                <a:gd name="T57" fmla="*/ 37 h 56"/>
                <a:gd name="T58" fmla="*/ 28 w 44"/>
                <a:gd name="T59" fmla="*/ 28 h 56"/>
                <a:gd name="T60" fmla="*/ 30 w 44"/>
                <a:gd name="T61" fmla="*/ 16 h 56"/>
                <a:gd name="T62" fmla="*/ 31 w 44"/>
                <a:gd name="T63" fmla="*/ 6 h 56"/>
                <a:gd name="T64" fmla="*/ 32 w 44"/>
                <a:gd name="T65" fmla="*/ 2 h 56"/>
                <a:gd name="T66" fmla="*/ 34 w 44"/>
                <a:gd name="T67" fmla="*/ 6 h 56"/>
                <a:gd name="T68" fmla="*/ 35 w 44"/>
                <a:gd name="T69" fmla="*/ 16 h 56"/>
                <a:gd name="T70" fmla="*/ 36 w 44"/>
                <a:gd name="T71" fmla="*/ 28 h 56"/>
                <a:gd name="T72" fmla="*/ 38 w 44"/>
                <a:gd name="T73" fmla="*/ 41 h 56"/>
                <a:gd name="T74" fmla="*/ 38 w 44"/>
                <a:gd name="T75" fmla="*/ 49 h 56"/>
                <a:gd name="T76" fmla="*/ 39 w 44"/>
                <a:gd name="T77" fmla="*/ 53 h 56"/>
                <a:gd name="T78" fmla="*/ 39 w 44"/>
                <a:gd name="T79" fmla="*/ 56 h 56"/>
                <a:gd name="T80" fmla="*/ 40 w 44"/>
                <a:gd name="T81" fmla="*/ 55 h 56"/>
                <a:gd name="T82" fmla="*/ 42 w 44"/>
                <a:gd name="T83" fmla="*/ 53 h 56"/>
                <a:gd name="T84" fmla="*/ 42 w 44"/>
                <a:gd name="T85" fmla="*/ 48 h 56"/>
                <a:gd name="T86" fmla="*/ 43 w 44"/>
                <a:gd name="T87" fmla="*/ 39 h 56"/>
                <a:gd name="T88" fmla="*/ 43 w 44"/>
                <a:gd name="T89"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56">
                  <a:moveTo>
                    <a:pt x="0" y="20"/>
                  </a:moveTo>
                  <a:lnTo>
                    <a:pt x="2" y="18"/>
                  </a:lnTo>
                  <a:lnTo>
                    <a:pt x="2" y="13"/>
                  </a:lnTo>
                  <a:lnTo>
                    <a:pt x="2" y="10"/>
                  </a:lnTo>
                  <a:lnTo>
                    <a:pt x="2" y="6"/>
                  </a:lnTo>
                  <a:lnTo>
                    <a:pt x="3" y="5"/>
                  </a:lnTo>
                  <a:lnTo>
                    <a:pt x="3" y="2"/>
                  </a:lnTo>
                  <a:lnTo>
                    <a:pt x="3" y="0"/>
                  </a:lnTo>
                  <a:lnTo>
                    <a:pt x="4" y="0"/>
                  </a:lnTo>
                  <a:lnTo>
                    <a:pt x="4" y="0"/>
                  </a:lnTo>
                  <a:lnTo>
                    <a:pt x="6" y="2"/>
                  </a:lnTo>
                  <a:lnTo>
                    <a:pt x="6" y="6"/>
                  </a:lnTo>
                  <a:lnTo>
                    <a:pt x="7" y="10"/>
                  </a:lnTo>
                  <a:lnTo>
                    <a:pt x="7" y="17"/>
                  </a:lnTo>
                  <a:lnTo>
                    <a:pt x="7" y="25"/>
                  </a:lnTo>
                  <a:lnTo>
                    <a:pt x="8" y="32"/>
                  </a:lnTo>
                  <a:lnTo>
                    <a:pt x="8" y="39"/>
                  </a:lnTo>
                  <a:lnTo>
                    <a:pt x="10" y="45"/>
                  </a:lnTo>
                  <a:lnTo>
                    <a:pt x="10" y="51"/>
                  </a:lnTo>
                  <a:lnTo>
                    <a:pt x="11" y="53"/>
                  </a:lnTo>
                  <a:lnTo>
                    <a:pt x="11" y="55"/>
                  </a:lnTo>
                  <a:lnTo>
                    <a:pt x="12" y="53"/>
                  </a:lnTo>
                  <a:lnTo>
                    <a:pt x="14" y="48"/>
                  </a:lnTo>
                  <a:lnTo>
                    <a:pt x="14" y="45"/>
                  </a:lnTo>
                  <a:lnTo>
                    <a:pt x="14" y="43"/>
                  </a:lnTo>
                  <a:lnTo>
                    <a:pt x="14" y="37"/>
                  </a:lnTo>
                  <a:lnTo>
                    <a:pt x="14" y="36"/>
                  </a:lnTo>
                  <a:lnTo>
                    <a:pt x="14" y="30"/>
                  </a:lnTo>
                  <a:lnTo>
                    <a:pt x="15" y="28"/>
                  </a:lnTo>
                  <a:lnTo>
                    <a:pt x="15" y="24"/>
                  </a:lnTo>
                  <a:lnTo>
                    <a:pt x="15" y="20"/>
                  </a:lnTo>
                  <a:lnTo>
                    <a:pt x="16" y="14"/>
                  </a:lnTo>
                  <a:lnTo>
                    <a:pt x="16" y="10"/>
                  </a:lnTo>
                  <a:lnTo>
                    <a:pt x="16" y="6"/>
                  </a:lnTo>
                  <a:lnTo>
                    <a:pt x="18" y="4"/>
                  </a:lnTo>
                  <a:lnTo>
                    <a:pt x="18" y="1"/>
                  </a:lnTo>
                  <a:lnTo>
                    <a:pt x="19" y="1"/>
                  </a:lnTo>
                  <a:lnTo>
                    <a:pt x="19" y="2"/>
                  </a:lnTo>
                  <a:lnTo>
                    <a:pt x="20" y="5"/>
                  </a:lnTo>
                  <a:lnTo>
                    <a:pt x="20" y="10"/>
                  </a:lnTo>
                  <a:lnTo>
                    <a:pt x="22" y="16"/>
                  </a:lnTo>
                  <a:lnTo>
                    <a:pt x="22" y="24"/>
                  </a:lnTo>
                  <a:lnTo>
                    <a:pt x="22" y="30"/>
                  </a:lnTo>
                  <a:lnTo>
                    <a:pt x="23" y="37"/>
                  </a:lnTo>
                  <a:lnTo>
                    <a:pt x="23" y="43"/>
                  </a:lnTo>
                  <a:lnTo>
                    <a:pt x="24" y="48"/>
                  </a:lnTo>
                  <a:lnTo>
                    <a:pt x="24" y="52"/>
                  </a:lnTo>
                  <a:lnTo>
                    <a:pt x="24" y="55"/>
                  </a:lnTo>
                  <a:lnTo>
                    <a:pt x="26" y="55"/>
                  </a:lnTo>
                  <a:lnTo>
                    <a:pt x="26" y="55"/>
                  </a:lnTo>
                  <a:lnTo>
                    <a:pt x="26" y="55"/>
                  </a:lnTo>
                  <a:lnTo>
                    <a:pt x="27" y="53"/>
                  </a:lnTo>
                  <a:lnTo>
                    <a:pt x="27" y="51"/>
                  </a:lnTo>
                  <a:lnTo>
                    <a:pt x="27" y="51"/>
                  </a:lnTo>
                  <a:lnTo>
                    <a:pt x="27" y="48"/>
                  </a:lnTo>
                  <a:lnTo>
                    <a:pt x="28" y="47"/>
                  </a:lnTo>
                  <a:lnTo>
                    <a:pt x="28" y="41"/>
                  </a:lnTo>
                  <a:lnTo>
                    <a:pt x="28" y="37"/>
                  </a:lnTo>
                  <a:lnTo>
                    <a:pt x="28" y="33"/>
                  </a:lnTo>
                  <a:lnTo>
                    <a:pt x="28" y="28"/>
                  </a:lnTo>
                  <a:lnTo>
                    <a:pt x="30" y="21"/>
                  </a:lnTo>
                  <a:lnTo>
                    <a:pt x="30" y="16"/>
                  </a:lnTo>
                  <a:lnTo>
                    <a:pt x="31" y="12"/>
                  </a:lnTo>
                  <a:lnTo>
                    <a:pt x="31" y="6"/>
                  </a:lnTo>
                  <a:lnTo>
                    <a:pt x="32" y="4"/>
                  </a:lnTo>
                  <a:lnTo>
                    <a:pt x="32" y="2"/>
                  </a:lnTo>
                  <a:lnTo>
                    <a:pt x="34" y="4"/>
                  </a:lnTo>
                  <a:lnTo>
                    <a:pt x="34" y="6"/>
                  </a:lnTo>
                  <a:lnTo>
                    <a:pt x="35" y="10"/>
                  </a:lnTo>
                  <a:lnTo>
                    <a:pt x="35" y="16"/>
                  </a:lnTo>
                  <a:lnTo>
                    <a:pt x="36" y="21"/>
                  </a:lnTo>
                  <a:lnTo>
                    <a:pt x="36" y="28"/>
                  </a:lnTo>
                  <a:lnTo>
                    <a:pt x="36" y="34"/>
                  </a:lnTo>
                  <a:lnTo>
                    <a:pt x="38" y="41"/>
                  </a:lnTo>
                  <a:lnTo>
                    <a:pt x="38" y="45"/>
                  </a:lnTo>
                  <a:lnTo>
                    <a:pt x="38" y="49"/>
                  </a:lnTo>
                  <a:lnTo>
                    <a:pt x="39" y="52"/>
                  </a:lnTo>
                  <a:lnTo>
                    <a:pt x="39" y="53"/>
                  </a:lnTo>
                  <a:lnTo>
                    <a:pt x="39" y="55"/>
                  </a:lnTo>
                  <a:lnTo>
                    <a:pt x="39" y="56"/>
                  </a:lnTo>
                  <a:lnTo>
                    <a:pt x="40" y="56"/>
                  </a:lnTo>
                  <a:lnTo>
                    <a:pt x="40" y="55"/>
                  </a:lnTo>
                  <a:lnTo>
                    <a:pt x="40" y="55"/>
                  </a:lnTo>
                  <a:lnTo>
                    <a:pt x="42" y="53"/>
                  </a:lnTo>
                  <a:lnTo>
                    <a:pt x="42" y="51"/>
                  </a:lnTo>
                  <a:lnTo>
                    <a:pt x="42" y="48"/>
                  </a:lnTo>
                  <a:lnTo>
                    <a:pt x="43" y="44"/>
                  </a:lnTo>
                  <a:lnTo>
                    <a:pt x="43" y="39"/>
                  </a:lnTo>
                  <a:lnTo>
                    <a:pt x="43" y="33"/>
                  </a:lnTo>
                  <a:lnTo>
                    <a:pt x="43" y="28"/>
                  </a:lnTo>
                  <a:lnTo>
                    <a:pt x="44" y="21"/>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29" name="Freeform 5516"/>
            <p:cNvSpPr>
              <a:spLocks/>
            </p:cNvSpPr>
            <p:nvPr/>
          </p:nvSpPr>
          <p:spPr bwMode="auto">
            <a:xfrm>
              <a:off x="4432" y="3219"/>
              <a:ext cx="22" cy="26"/>
            </a:xfrm>
            <a:custGeom>
              <a:avLst/>
              <a:gdLst>
                <a:gd name="T0" fmla="*/ 0 w 46"/>
                <a:gd name="T1" fmla="*/ 9 h 52"/>
                <a:gd name="T2" fmla="*/ 2 w 46"/>
                <a:gd name="T3" fmla="*/ 1 h 52"/>
                <a:gd name="T4" fmla="*/ 3 w 46"/>
                <a:gd name="T5" fmla="*/ 0 h 52"/>
                <a:gd name="T6" fmla="*/ 4 w 46"/>
                <a:gd name="T7" fmla="*/ 4 h 52"/>
                <a:gd name="T8" fmla="*/ 6 w 46"/>
                <a:gd name="T9" fmla="*/ 15 h 52"/>
                <a:gd name="T10" fmla="*/ 7 w 46"/>
                <a:gd name="T11" fmla="*/ 25 h 52"/>
                <a:gd name="T12" fmla="*/ 7 w 46"/>
                <a:gd name="T13" fmla="*/ 35 h 52"/>
                <a:gd name="T14" fmla="*/ 8 w 46"/>
                <a:gd name="T15" fmla="*/ 42 h 52"/>
                <a:gd name="T16" fmla="*/ 8 w 46"/>
                <a:gd name="T17" fmla="*/ 46 h 52"/>
                <a:gd name="T18" fmla="*/ 10 w 46"/>
                <a:gd name="T19" fmla="*/ 48 h 52"/>
                <a:gd name="T20" fmla="*/ 10 w 46"/>
                <a:gd name="T21" fmla="*/ 51 h 52"/>
                <a:gd name="T22" fmla="*/ 11 w 46"/>
                <a:gd name="T23" fmla="*/ 51 h 52"/>
                <a:gd name="T24" fmla="*/ 11 w 46"/>
                <a:gd name="T25" fmla="*/ 47 h 52"/>
                <a:gd name="T26" fmla="*/ 12 w 46"/>
                <a:gd name="T27" fmla="*/ 38 h 52"/>
                <a:gd name="T28" fmla="*/ 14 w 46"/>
                <a:gd name="T29" fmla="*/ 25 h 52"/>
                <a:gd name="T30" fmla="*/ 15 w 46"/>
                <a:gd name="T31" fmla="*/ 13 h 52"/>
                <a:gd name="T32" fmla="*/ 16 w 46"/>
                <a:gd name="T33" fmla="*/ 4 h 52"/>
                <a:gd name="T34" fmla="*/ 18 w 46"/>
                <a:gd name="T35" fmla="*/ 1 h 52"/>
                <a:gd name="T36" fmla="*/ 19 w 46"/>
                <a:gd name="T37" fmla="*/ 4 h 52"/>
                <a:gd name="T38" fmla="*/ 20 w 46"/>
                <a:gd name="T39" fmla="*/ 12 h 52"/>
                <a:gd name="T40" fmla="*/ 20 w 46"/>
                <a:gd name="T41" fmla="*/ 20 h 52"/>
                <a:gd name="T42" fmla="*/ 20 w 46"/>
                <a:gd name="T43" fmla="*/ 31 h 52"/>
                <a:gd name="T44" fmla="*/ 22 w 46"/>
                <a:gd name="T45" fmla="*/ 36 h 52"/>
                <a:gd name="T46" fmla="*/ 22 w 46"/>
                <a:gd name="T47" fmla="*/ 42 h 52"/>
                <a:gd name="T48" fmla="*/ 23 w 46"/>
                <a:gd name="T49" fmla="*/ 46 h 52"/>
                <a:gd name="T50" fmla="*/ 24 w 46"/>
                <a:gd name="T51" fmla="*/ 51 h 52"/>
                <a:gd name="T52" fmla="*/ 26 w 46"/>
                <a:gd name="T53" fmla="*/ 50 h 52"/>
                <a:gd name="T54" fmla="*/ 27 w 46"/>
                <a:gd name="T55" fmla="*/ 42 h 52"/>
                <a:gd name="T56" fmla="*/ 28 w 46"/>
                <a:gd name="T57" fmla="*/ 29 h 52"/>
                <a:gd name="T58" fmla="*/ 28 w 46"/>
                <a:gd name="T59" fmla="*/ 16 h 52"/>
                <a:gd name="T60" fmla="*/ 30 w 46"/>
                <a:gd name="T61" fmla="*/ 7 h 52"/>
                <a:gd name="T62" fmla="*/ 31 w 46"/>
                <a:gd name="T63" fmla="*/ 1 h 52"/>
                <a:gd name="T64" fmla="*/ 32 w 46"/>
                <a:gd name="T65" fmla="*/ 4 h 52"/>
                <a:gd name="T66" fmla="*/ 34 w 46"/>
                <a:gd name="T67" fmla="*/ 8 h 52"/>
                <a:gd name="T68" fmla="*/ 34 w 46"/>
                <a:gd name="T69" fmla="*/ 13 h 52"/>
                <a:gd name="T70" fmla="*/ 35 w 46"/>
                <a:gd name="T71" fmla="*/ 21 h 52"/>
                <a:gd name="T72" fmla="*/ 35 w 46"/>
                <a:gd name="T73" fmla="*/ 28 h 52"/>
                <a:gd name="T74" fmla="*/ 35 w 46"/>
                <a:gd name="T75" fmla="*/ 35 h 52"/>
                <a:gd name="T76" fmla="*/ 36 w 46"/>
                <a:gd name="T77" fmla="*/ 43 h 52"/>
                <a:gd name="T78" fmla="*/ 38 w 46"/>
                <a:gd name="T79" fmla="*/ 50 h 52"/>
                <a:gd name="T80" fmla="*/ 39 w 46"/>
                <a:gd name="T81" fmla="*/ 52 h 52"/>
                <a:gd name="T82" fmla="*/ 40 w 46"/>
                <a:gd name="T83" fmla="*/ 48 h 52"/>
                <a:gd name="T84" fmla="*/ 42 w 46"/>
                <a:gd name="T85" fmla="*/ 38 h 52"/>
                <a:gd name="T86" fmla="*/ 43 w 46"/>
                <a:gd name="T87" fmla="*/ 25 h 52"/>
                <a:gd name="T88" fmla="*/ 44 w 46"/>
                <a:gd name="T89" fmla="*/ 9 h 52"/>
                <a:gd name="T90" fmla="*/ 46 w 46"/>
                <a:gd name="T91"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52">
                  <a:moveTo>
                    <a:pt x="0" y="16"/>
                  </a:moveTo>
                  <a:lnTo>
                    <a:pt x="0" y="9"/>
                  </a:lnTo>
                  <a:lnTo>
                    <a:pt x="2" y="5"/>
                  </a:lnTo>
                  <a:lnTo>
                    <a:pt x="2" y="1"/>
                  </a:lnTo>
                  <a:lnTo>
                    <a:pt x="3" y="0"/>
                  </a:lnTo>
                  <a:lnTo>
                    <a:pt x="3" y="0"/>
                  </a:lnTo>
                  <a:lnTo>
                    <a:pt x="4" y="1"/>
                  </a:lnTo>
                  <a:lnTo>
                    <a:pt x="4" y="4"/>
                  </a:lnTo>
                  <a:lnTo>
                    <a:pt x="6" y="9"/>
                  </a:lnTo>
                  <a:lnTo>
                    <a:pt x="6" y="15"/>
                  </a:lnTo>
                  <a:lnTo>
                    <a:pt x="6" y="20"/>
                  </a:lnTo>
                  <a:lnTo>
                    <a:pt x="7" y="25"/>
                  </a:lnTo>
                  <a:lnTo>
                    <a:pt x="7" y="31"/>
                  </a:lnTo>
                  <a:lnTo>
                    <a:pt x="7" y="35"/>
                  </a:lnTo>
                  <a:lnTo>
                    <a:pt x="7" y="39"/>
                  </a:lnTo>
                  <a:lnTo>
                    <a:pt x="8" y="42"/>
                  </a:lnTo>
                  <a:lnTo>
                    <a:pt x="8" y="44"/>
                  </a:lnTo>
                  <a:lnTo>
                    <a:pt x="8" y="46"/>
                  </a:lnTo>
                  <a:lnTo>
                    <a:pt x="8" y="48"/>
                  </a:lnTo>
                  <a:lnTo>
                    <a:pt x="10" y="48"/>
                  </a:lnTo>
                  <a:lnTo>
                    <a:pt x="10" y="50"/>
                  </a:lnTo>
                  <a:lnTo>
                    <a:pt x="10" y="51"/>
                  </a:lnTo>
                  <a:lnTo>
                    <a:pt x="10" y="51"/>
                  </a:lnTo>
                  <a:lnTo>
                    <a:pt x="11" y="51"/>
                  </a:lnTo>
                  <a:lnTo>
                    <a:pt x="11" y="50"/>
                  </a:lnTo>
                  <a:lnTo>
                    <a:pt x="11" y="47"/>
                  </a:lnTo>
                  <a:lnTo>
                    <a:pt x="12" y="43"/>
                  </a:lnTo>
                  <a:lnTo>
                    <a:pt x="12" y="38"/>
                  </a:lnTo>
                  <a:lnTo>
                    <a:pt x="14" y="32"/>
                  </a:lnTo>
                  <a:lnTo>
                    <a:pt x="14" y="25"/>
                  </a:lnTo>
                  <a:lnTo>
                    <a:pt x="14" y="19"/>
                  </a:lnTo>
                  <a:lnTo>
                    <a:pt x="15" y="13"/>
                  </a:lnTo>
                  <a:lnTo>
                    <a:pt x="15" y="8"/>
                  </a:lnTo>
                  <a:lnTo>
                    <a:pt x="16" y="4"/>
                  </a:lnTo>
                  <a:lnTo>
                    <a:pt x="16" y="1"/>
                  </a:lnTo>
                  <a:lnTo>
                    <a:pt x="18" y="1"/>
                  </a:lnTo>
                  <a:lnTo>
                    <a:pt x="18" y="1"/>
                  </a:lnTo>
                  <a:lnTo>
                    <a:pt x="19" y="4"/>
                  </a:lnTo>
                  <a:lnTo>
                    <a:pt x="19" y="8"/>
                  </a:lnTo>
                  <a:lnTo>
                    <a:pt x="20" y="12"/>
                  </a:lnTo>
                  <a:lnTo>
                    <a:pt x="20" y="16"/>
                  </a:lnTo>
                  <a:lnTo>
                    <a:pt x="20" y="20"/>
                  </a:lnTo>
                  <a:lnTo>
                    <a:pt x="20" y="24"/>
                  </a:lnTo>
                  <a:lnTo>
                    <a:pt x="20" y="31"/>
                  </a:lnTo>
                  <a:lnTo>
                    <a:pt x="22" y="32"/>
                  </a:lnTo>
                  <a:lnTo>
                    <a:pt x="22" y="36"/>
                  </a:lnTo>
                  <a:lnTo>
                    <a:pt x="22" y="38"/>
                  </a:lnTo>
                  <a:lnTo>
                    <a:pt x="22" y="42"/>
                  </a:lnTo>
                  <a:lnTo>
                    <a:pt x="23" y="44"/>
                  </a:lnTo>
                  <a:lnTo>
                    <a:pt x="23" y="46"/>
                  </a:lnTo>
                  <a:lnTo>
                    <a:pt x="23" y="48"/>
                  </a:lnTo>
                  <a:lnTo>
                    <a:pt x="24" y="51"/>
                  </a:lnTo>
                  <a:lnTo>
                    <a:pt x="24" y="51"/>
                  </a:lnTo>
                  <a:lnTo>
                    <a:pt x="26" y="50"/>
                  </a:lnTo>
                  <a:lnTo>
                    <a:pt x="26" y="46"/>
                  </a:lnTo>
                  <a:lnTo>
                    <a:pt x="27" y="42"/>
                  </a:lnTo>
                  <a:lnTo>
                    <a:pt x="27" y="36"/>
                  </a:lnTo>
                  <a:lnTo>
                    <a:pt x="28" y="29"/>
                  </a:lnTo>
                  <a:lnTo>
                    <a:pt x="28" y="23"/>
                  </a:lnTo>
                  <a:lnTo>
                    <a:pt x="28" y="16"/>
                  </a:lnTo>
                  <a:lnTo>
                    <a:pt x="30" y="11"/>
                  </a:lnTo>
                  <a:lnTo>
                    <a:pt x="30" y="7"/>
                  </a:lnTo>
                  <a:lnTo>
                    <a:pt x="31" y="3"/>
                  </a:lnTo>
                  <a:lnTo>
                    <a:pt x="31" y="1"/>
                  </a:lnTo>
                  <a:lnTo>
                    <a:pt x="32" y="3"/>
                  </a:lnTo>
                  <a:lnTo>
                    <a:pt x="32" y="4"/>
                  </a:lnTo>
                  <a:lnTo>
                    <a:pt x="32" y="5"/>
                  </a:lnTo>
                  <a:lnTo>
                    <a:pt x="34" y="8"/>
                  </a:lnTo>
                  <a:lnTo>
                    <a:pt x="34" y="11"/>
                  </a:lnTo>
                  <a:lnTo>
                    <a:pt x="34" y="13"/>
                  </a:lnTo>
                  <a:lnTo>
                    <a:pt x="35" y="16"/>
                  </a:lnTo>
                  <a:lnTo>
                    <a:pt x="35" y="21"/>
                  </a:lnTo>
                  <a:lnTo>
                    <a:pt x="35" y="23"/>
                  </a:lnTo>
                  <a:lnTo>
                    <a:pt x="35" y="28"/>
                  </a:lnTo>
                  <a:lnTo>
                    <a:pt x="35" y="31"/>
                  </a:lnTo>
                  <a:lnTo>
                    <a:pt x="35" y="35"/>
                  </a:lnTo>
                  <a:lnTo>
                    <a:pt x="36" y="39"/>
                  </a:lnTo>
                  <a:lnTo>
                    <a:pt x="36" y="43"/>
                  </a:lnTo>
                  <a:lnTo>
                    <a:pt x="38" y="46"/>
                  </a:lnTo>
                  <a:lnTo>
                    <a:pt x="38" y="50"/>
                  </a:lnTo>
                  <a:lnTo>
                    <a:pt x="38" y="51"/>
                  </a:lnTo>
                  <a:lnTo>
                    <a:pt x="39" y="52"/>
                  </a:lnTo>
                  <a:lnTo>
                    <a:pt x="39" y="51"/>
                  </a:lnTo>
                  <a:lnTo>
                    <a:pt x="40" y="48"/>
                  </a:lnTo>
                  <a:lnTo>
                    <a:pt x="40" y="44"/>
                  </a:lnTo>
                  <a:lnTo>
                    <a:pt x="42" y="38"/>
                  </a:lnTo>
                  <a:lnTo>
                    <a:pt x="42" y="32"/>
                  </a:lnTo>
                  <a:lnTo>
                    <a:pt x="43" y="25"/>
                  </a:lnTo>
                  <a:lnTo>
                    <a:pt x="43" y="19"/>
                  </a:lnTo>
                  <a:lnTo>
                    <a:pt x="44" y="9"/>
                  </a:lnTo>
                  <a:lnTo>
                    <a:pt x="44" y="7"/>
                  </a:lnTo>
                  <a:lnTo>
                    <a:pt x="46" y="4"/>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0" name="Freeform 5517"/>
            <p:cNvSpPr>
              <a:spLocks/>
            </p:cNvSpPr>
            <p:nvPr/>
          </p:nvSpPr>
          <p:spPr bwMode="auto">
            <a:xfrm>
              <a:off x="4454" y="3221"/>
              <a:ext cx="22" cy="24"/>
            </a:xfrm>
            <a:custGeom>
              <a:avLst/>
              <a:gdLst>
                <a:gd name="T0" fmla="*/ 0 w 42"/>
                <a:gd name="T1" fmla="*/ 0 h 48"/>
                <a:gd name="T2" fmla="*/ 1 w 42"/>
                <a:gd name="T3" fmla="*/ 1 h 48"/>
                <a:gd name="T4" fmla="*/ 1 w 42"/>
                <a:gd name="T5" fmla="*/ 4 h 48"/>
                <a:gd name="T6" fmla="*/ 2 w 42"/>
                <a:gd name="T7" fmla="*/ 11 h 48"/>
                <a:gd name="T8" fmla="*/ 4 w 42"/>
                <a:gd name="T9" fmla="*/ 16 h 48"/>
                <a:gd name="T10" fmla="*/ 4 w 42"/>
                <a:gd name="T11" fmla="*/ 25 h 48"/>
                <a:gd name="T12" fmla="*/ 5 w 42"/>
                <a:gd name="T13" fmla="*/ 35 h 48"/>
                <a:gd name="T14" fmla="*/ 5 w 42"/>
                <a:gd name="T15" fmla="*/ 44 h 48"/>
                <a:gd name="T16" fmla="*/ 6 w 42"/>
                <a:gd name="T17" fmla="*/ 48 h 48"/>
                <a:gd name="T18" fmla="*/ 8 w 42"/>
                <a:gd name="T19" fmla="*/ 46 h 48"/>
                <a:gd name="T20" fmla="*/ 9 w 42"/>
                <a:gd name="T21" fmla="*/ 36 h 48"/>
                <a:gd name="T22" fmla="*/ 10 w 42"/>
                <a:gd name="T23" fmla="*/ 25 h 48"/>
                <a:gd name="T24" fmla="*/ 12 w 42"/>
                <a:gd name="T25" fmla="*/ 15 h 48"/>
                <a:gd name="T26" fmla="*/ 13 w 42"/>
                <a:gd name="T27" fmla="*/ 7 h 48"/>
                <a:gd name="T28" fmla="*/ 13 w 42"/>
                <a:gd name="T29" fmla="*/ 3 h 48"/>
                <a:gd name="T30" fmla="*/ 14 w 42"/>
                <a:gd name="T31" fmla="*/ 1 h 48"/>
                <a:gd name="T32" fmla="*/ 14 w 42"/>
                <a:gd name="T33" fmla="*/ 1 h 48"/>
                <a:gd name="T34" fmla="*/ 16 w 42"/>
                <a:gd name="T35" fmla="*/ 4 h 48"/>
                <a:gd name="T36" fmla="*/ 16 w 42"/>
                <a:gd name="T37" fmla="*/ 8 h 48"/>
                <a:gd name="T38" fmla="*/ 17 w 42"/>
                <a:gd name="T39" fmla="*/ 16 h 48"/>
                <a:gd name="T40" fmla="*/ 18 w 42"/>
                <a:gd name="T41" fmla="*/ 27 h 48"/>
                <a:gd name="T42" fmla="*/ 20 w 42"/>
                <a:gd name="T43" fmla="*/ 39 h 48"/>
                <a:gd name="T44" fmla="*/ 21 w 42"/>
                <a:gd name="T45" fmla="*/ 47 h 48"/>
                <a:gd name="T46" fmla="*/ 22 w 42"/>
                <a:gd name="T47" fmla="*/ 48 h 48"/>
                <a:gd name="T48" fmla="*/ 24 w 42"/>
                <a:gd name="T49" fmla="*/ 44 h 48"/>
                <a:gd name="T50" fmla="*/ 24 w 42"/>
                <a:gd name="T51" fmla="*/ 35 h 48"/>
                <a:gd name="T52" fmla="*/ 26 w 42"/>
                <a:gd name="T53" fmla="*/ 20 h 48"/>
                <a:gd name="T54" fmla="*/ 26 w 42"/>
                <a:gd name="T55" fmla="*/ 13 h 48"/>
                <a:gd name="T56" fmla="*/ 26 w 42"/>
                <a:gd name="T57" fmla="*/ 7 h 48"/>
                <a:gd name="T58" fmla="*/ 28 w 42"/>
                <a:gd name="T59" fmla="*/ 4 h 48"/>
                <a:gd name="T60" fmla="*/ 28 w 42"/>
                <a:gd name="T61" fmla="*/ 3 h 48"/>
                <a:gd name="T62" fmla="*/ 29 w 42"/>
                <a:gd name="T63" fmla="*/ 3 h 48"/>
                <a:gd name="T64" fmla="*/ 30 w 42"/>
                <a:gd name="T65" fmla="*/ 5 h 48"/>
                <a:gd name="T66" fmla="*/ 32 w 42"/>
                <a:gd name="T67" fmla="*/ 13 h 48"/>
                <a:gd name="T68" fmla="*/ 33 w 42"/>
                <a:gd name="T69" fmla="*/ 25 h 48"/>
                <a:gd name="T70" fmla="*/ 33 w 42"/>
                <a:gd name="T71" fmla="*/ 38 h 48"/>
                <a:gd name="T72" fmla="*/ 34 w 42"/>
                <a:gd name="T73" fmla="*/ 46 h 48"/>
                <a:gd name="T74" fmla="*/ 36 w 42"/>
                <a:gd name="T75" fmla="*/ 48 h 48"/>
                <a:gd name="T76" fmla="*/ 37 w 42"/>
                <a:gd name="T77" fmla="*/ 46 h 48"/>
                <a:gd name="T78" fmla="*/ 38 w 42"/>
                <a:gd name="T79" fmla="*/ 35 h 48"/>
                <a:gd name="T80" fmla="*/ 40 w 42"/>
                <a:gd name="T81" fmla="*/ 28 h 48"/>
                <a:gd name="T82" fmla="*/ 40 w 42"/>
                <a:gd name="T83" fmla="*/ 20 h 48"/>
                <a:gd name="T84" fmla="*/ 41 w 42"/>
                <a:gd name="T85" fmla="*/ 15 h 48"/>
                <a:gd name="T86" fmla="*/ 41 w 42"/>
                <a:gd name="T87" fmla="*/ 11 h 48"/>
                <a:gd name="T88" fmla="*/ 42 w 42"/>
                <a:gd name="T89"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48">
                  <a:moveTo>
                    <a:pt x="0" y="0"/>
                  </a:moveTo>
                  <a:lnTo>
                    <a:pt x="0" y="0"/>
                  </a:lnTo>
                  <a:lnTo>
                    <a:pt x="1" y="0"/>
                  </a:lnTo>
                  <a:lnTo>
                    <a:pt x="1" y="1"/>
                  </a:lnTo>
                  <a:lnTo>
                    <a:pt x="1" y="3"/>
                  </a:lnTo>
                  <a:lnTo>
                    <a:pt x="1" y="4"/>
                  </a:lnTo>
                  <a:lnTo>
                    <a:pt x="2" y="5"/>
                  </a:lnTo>
                  <a:lnTo>
                    <a:pt x="2" y="11"/>
                  </a:lnTo>
                  <a:lnTo>
                    <a:pt x="2" y="12"/>
                  </a:lnTo>
                  <a:lnTo>
                    <a:pt x="4" y="16"/>
                  </a:lnTo>
                  <a:lnTo>
                    <a:pt x="4" y="20"/>
                  </a:lnTo>
                  <a:lnTo>
                    <a:pt x="4" y="25"/>
                  </a:lnTo>
                  <a:lnTo>
                    <a:pt x="4" y="31"/>
                  </a:lnTo>
                  <a:lnTo>
                    <a:pt x="5" y="35"/>
                  </a:lnTo>
                  <a:lnTo>
                    <a:pt x="5" y="40"/>
                  </a:lnTo>
                  <a:lnTo>
                    <a:pt x="5" y="44"/>
                  </a:lnTo>
                  <a:lnTo>
                    <a:pt x="6" y="47"/>
                  </a:lnTo>
                  <a:lnTo>
                    <a:pt x="6" y="48"/>
                  </a:lnTo>
                  <a:lnTo>
                    <a:pt x="8" y="48"/>
                  </a:lnTo>
                  <a:lnTo>
                    <a:pt x="8" y="46"/>
                  </a:lnTo>
                  <a:lnTo>
                    <a:pt x="9" y="42"/>
                  </a:lnTo>
                  <a:lnTo>
                    <a:pt x="9" y="36"/>
                  </a:lnTo>
                  <a:lnTo>
                    <a:pt x="10" y="31"/>
                  </a:lnTo>
                  <a:lnTo>
                    <a:pt x="10" y="25"/>
                  </a:lnTo>
                  <a:lnTo>
                    <a:pt x="12" y="19"/>
                  </a:lnTo>
                  <a:lnTo>
                    <a:pt x="12" y="15"/>
                  </a:lnTo>
                  <a:lnTo>
                    <a:pt x="12" y="11"/>
                  </a:lnTo>
                  <a:lnTo>
                    <a:pt x="13" y="7"/>
                  </a:lnTo>
                  <a:lnTo>
                    <a:pt x="13" y="4"/>
                  </a:lnTo>
                  <a:lnTo>
                    <a:pt x="13" y="3"/>
                  </a:lnTo>
                  <a:lnTo>
                    <a:pt x="13" y="1"/>
                  </a:lnTo>
                  <a:lnTo>
                    <a:pt x="14" y="1"/>
                  </a:lnTo>
                  <a:lnTo>
                    <a:pt x="14" y="1"/>
                  </a:lnTo>
                  <a:lnTo>
                    <a:pt x="14" y="1"/>
                  </a:lnTo>
                  <a:lnTo>
                    <a:pt x="16" y="3"/>
                  </a:lnTo>
                  <a:lnTo>
                    <a:pt x="16" y="4"/>
                  </a:lnTo>
                  <a:lnTo>
                    <a:pt x="16" y="5"/>
                  </a:lnTo>
                  <a:lnTo>
                    <a:pt x="16" y="8"/>
                  </a:lnTo>
                  <a:lnTo>
                    <a:pt x="17" y="12"/>
                  </a:lnTo>
                  <a:lnTo>
                    <a:pt x="17" y="16"/>
                  </a:lnTo>
                  <a:lnTo>
                    <a:pt x="18" y="21"/>
                  </a:lnTo>
                  <a:lnTo>
                    <a:pt x="18" y="27"/>
                  </a:lnTo>
                  <a:lnTo>
                    <a:pt x="18" y="34"/>
                  </a:lnTo>
                  <a:lnTo>
                    <a:pt x="20" y="39"/>
                  </a:lnTo>
                  <a:lnTo>
                    <a:pt x="20" y="43"/>
                  </a:lnTo>
                  <a:lnTo>
                    <a:pt x="21" y="47"/>
                  </a:lnTo>
                  <a:lnTo>
                    <a:pt x="21" y="48"/>
                  </a:lnTo>
                  <a:lnTo>
                    <a:pt x="22" y="48"/>
                  </a:lnTo>
                  <a:lnTo>
                    <a:pt x="22" y="47"/>
                  </a:lnTo>
                  <a:lnTo>
                    <a:pt x="24" y="44"/>
                  </a:lnTo>
                  <a:lnTo>
                    <a:pt x="24" y="40"/>
                  </a:lnTo>
                  <a:lnTo>
                    <a:pt x="24" y="35"/>
                  </a:lnTo>
                  <a:lnTo>
                    <a:pt x="25" y="30"/>
                  </a:lnTo>
                  <a:lnTo>
                    <a:pt x="26" y="20"/>
                  </a:lnTo>
                  <a:lnTo>
                    <a:pt x="26" y="16"/>
                  </a:lnTo>
                  <a:lnTo>
                    <a:pt x="26" y="13"/>
                  </a:lnTo>
                  <a:lnTo>
                    <a:pt x="26" y="11"/>
                  </a:lnTo>
                  <a:lnTo>
                    <a:pt x="26" y="7"/>
                  </a:lnTo>
                  <a:lnTo>
                    <a:pt x="28" y="7"/>
                  </a:lnTo>
                  <a:lnTo>
                    <a:pt x="28" y="4"/>
                  </a:lnTo>
                  <a:lnTo>
                    <a:pt x="28" y="4"/>
                  </a:lnTo>
                  <a:lnTo>
                    <a:pt x="28" y="3"/>
                  </a:lnTo>
                  <a:lnTo>
                    <a:pt x="29" y="3"/>
                  </a:lnTo>
                  <a:lnTo>
                    <a:pt x="29" y="3"/>
                  </a:lnTo>
                  <a:lnTo>
                    <a:pt x="29" y="4"/>
                  </a:lnTo>
                  <a:lnTo>
                    <a:pt x="30" y="5"/>
                  </a:lnTo>
                  <a:lnTo>
                    <a:pt x="30" y="9"/>
                  </a:lnTo>
                  <a:lnTo>
                    <a:pt x="32" y="13"/>
                  </a:lnTo>
                  <a:lnTo>
                    <a:pt x="32" y="19"/>
                  </a:lnTo>
                  <a:lnTo>
                    <a:pt x="33" y="25"/>
                  </a:lnTo>
                  <a:lnTo>
                    <a:pt x="33" y="32"/>
                  </a:lnTo>
                  <a:lnTo>
                    <a:pt x="33" y="38"/>
                  </a:lnTo>
                  <a:lnTo>
                    <a:pt x="34" y="42"/>
                  </a:lnTo>
                  <a:lnTo>
                    <a:pt x="34" y="46"/>
                  </a:lnTo>
                  <a:lnTo>
                    <a:pt x="36" y="48"/>
                  </a:lnTo>
                  <a:lnTo>
                    <a:pt x="36" y="48"/>
                  </a:lnTo>
                  <a:lnTo>
                    <a:pt x="37" y="48"/>
                  </a:lnTo>
                  <a:lnTo>
                    <a:pt x="37" y="46"/>
                  </a:lnTo>
                  <a:lnTo>
                    <a:pt x="37" y="43"/>
                  </a:lnTo>
                  <a:lnTo>
                    <a:pt x="38" y="35"/>
                  </a:lnTo>
                  <a:lnTo>
                    <a:pt x="40" y="32"/>
                  </a:lnTo>
                  <a:lnTo>
                    <a:pt x="40" y="28"/>
                  </a:lnTo>
                  <a:lnTo>
                    <a:pt x="40" y="25"/>
                  </a:lnTo>
                  <a:lnTo>
                    <a:pt x="40" y="20"/>
                  </a:lnTo>
                  <a:lnTo>
                    <a:pt x="41" y="19"/>
                  </a:lnTo>
                  <a:lnTo>
                    <a:pt x="41" y="15"/>
                  </a:lnTo>
                  <a:lnTo>
                    <a:pt x="41" y="12"/>
                  </a:lnTo>
                  <a:lnTo>
                    <a:pt x="41" y="11"/>
                  </a:lnTo>
                  <a:lnTo>
                    <a:pt x="41" y="8"/>
                  </a:lnTo>
                  <a:lnTo>
                    <a:pt x="42" y="5"/>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1" name="Freeform 5518"/>
            <p:cNvSpPr>
              <a:spLocks/>
            </p:cNvSpPr>
            <p:nvPr/>
          </p:nvSpPr>
          <p:spPr bwMode="auto">
            <a:xfrm>
              <a:off x="4476" y="3223"/>
              <a:ext cx="23" cy="23"/>
            </a:xfrm>
            <a:custGeom>
              <a:avLst/>
              <a:gdLst>
                <a:gd name="T0" fmla="*/ 0 w 47"/>
                <a:gd name="T1" fmla="*/ 0 h 46"/>
                <a:gd name="T2" fmla="*/ 2 w 47"/>
                <a:gd name="T3" fmla="*/ 0 h 46"/>
                <a:gd name="T4" fmla="*/ 3 w 47"/>
                <a:gd name="T5" fmla="*/ 5 h 46"/>
                <a:gd name="T6" fmla="*/ 4 w 47"/>
                <a:gd name="T7" fmla="*/ 15 h 46"/>
                <a:gd name="T8" fmla="*/ 6 w 47"/>
                <a:gd name="T9" fmla="*/ 32 h 46"/>
                <a:gd name="T10" fmla="*/ 7 w 47"/>
                <a:gd name="T11" fmla="*/ 42 h 46"/>
                <a:gd name="T12" fmla="*/ 8 w 47"/>
                <a:gd name="T13" fmla="*/ 46 h 46"/>
                <a:gd name="T14" fmla="*/ 8 w 47"/>
                <a:gd name="T15" fmla="*/ 44 h 46"/>
                <a:gd name="T16" fmla="*/ 10 w 47"/>
                <a:gd name="T17" fmla="*/ 40 h 46"/>
                <a:gd name="T18" fmla="*/ 11 w 47"/>
                <a:gd name="T19" fmla="*/ 35 h 46"/>
                <a:gd name="T20" fmla="*/ 11 w 47"/>
                <a:gd name="T21" fmla="*/ 30 h 46"/>
                <a:gd name="T22" fmla="*/ 12 w 47"/>
                <a:gd name="T23" fmla="*/ 26 h 46"/>
                <a:gd name="T24" fmla="*/ 12 w 47"/>
                <a:gd name="T25" fmla="*/ 16 h 46"/>
                <a:gd name="T26" fmla="*/ 14 w 47"/>
                <a:gd name="T27" fmla="*/ 9 h 46"/>
                <a:gd name="T28" fmla="*/ 14 w 47"/>
                <a:gd name="T29" fmla="*/ 3 h 46"/>
                <a:gd name="T30" fmla="*/ 15 w 47"/>
                <a:gd name="T31" fmla="*/ 1 h 46"/>
                <a:gd name="T32" fmla="*/ 16 w 47"/>
                <a:gd name="T33" fmla="*/ 4 h 46"/>
                <a:gd name="T34" fmla="*/ 18 w 47"/>
                <a:gd name="T35" fmla="*/ 13 h 46"/>
                <a:gd name="T36" fmla="*/ 19 w 47"/>
                <a:gd name="T37" fmla="*/ 26 h 46"/>
                <a:gd name="T38" fmla="*/ 20 w 47"/>
                <a:gd name="T39" fmla="*/ 36 h 46"/>
                <a:gd name="T40" fmla="*/ 22 w 47"/>
                <a:gd name="T41" fmla="*/ 43 h 46"/>
                <a:gd name="T42" fmla="*/ 22 w 47"/>
                <a:gd name="T43" fmla="*/ 46 h 46"/>
                <a:gd name="T44" fmla="*/ 23 w 47"/>
                <a:gd name="T45" fmla="*/ 44 h 46"/>
                <a:gd name="T46" fmla="*/ 23 w 47"/>
                <a:gd name="T47" fmla="*/ 43 h 46"/>
                <a:gd name="T48" fmla="*/ 24 w 47"/>
                <a:gd name="T49" fmla="*/ 40 h 46"/>
                <a:gd name="T50" fmla="*/ 24 w 47"/>
                <a:gd name="T51" fmla="*/ 36 h 46"/>
                <a:gd name="T52" fmla="*/ 26 w 47"/>
                <a:gd name="T53" fmla="*/ 31 h 46"/>
                <a:gd name="T54" fmla="*/ 26 w 47"/>
                <a:gd name="T55" fmla="*/ 23 h 46"/>
                <a:gd name="T56" fmla="*/ 27 w 47"/>
                <a:gd name="T57" fmla="*/ 15 h 46"/>
                <a:gd name="T58" fmla="*/ 28 w 47"/>
                <a:gd name="T59" fmla="*/ 7 h 46"/>
                <a:gd name="T60" fmla="*/ 30 w 47"/>
                <a:gd name="T61" fmla="*/ 3 h 46"/>
                <a:gd name="T62" fmla="*/ 31 w 47"/>
                <a:gd name="T63" fmla="*/ 5 h 46"/>
                <a:gd name="T64" fmla="*/ 33 w 47"/>
                <a:gd name="T65" fmla="*/ 13 h 46"/>
                <a:gd name="T66" fmla="*/ 34 w 47"/>
                <a:gd name="T67" fmla="*/ 23 h 46"/>
                <a:gd name="T68" fmla="*/ 35 w 47"/>
                <a:gd name="T69" fmla="*/ 34 h 46"/>
                <a:gd name="T70" fmla="*/ 35 w 47"/>
                <a:gd name="T71" fmla="*/ 40 h 46"/>
                <a:gd name="T72" fmla="*/ 35 w 47"/>
                <a:gd name="T73" fmla="*/ 44 h 46"/>
                <a:gd name="T74" fmla="*/ 37 w 47"/>
                <a:gd name="T75" fmla="*/ 46 h 46"/>
                <a:gd name="T76" fmla="*/ 38 w 47"/>
                <a:gd name="T77" fmla="*/ 44 h 46"/>
                <a:gd name="T78" fmla="*/ 38 w 47"/>
                <a:gd name="T79" fmla="*/ 43 h 46"/>
                <a:gd name="T80" fmla="*/ 39 w 47"/>
                <a:gd name="T81" fmla="*/ 38 h 46"/>
                <a:gd name="T82" fmla="*/ 41 w 47"/>
                <a:gd name="T83" fmla="*/ 28 h 46"/>
                <a:gd name="T84" fmla="*/ 42 w 47"/>
                <a:gd name="T85" fmla="*/ 17 h 46"/>
                <a:gd name="T86" fmla="*/ 43 w 47"/>
                <a:gd name="T87" fmla="*/ 8 h 46"/>
                <a:gd name="T88" fmla="*/ 43 w 47"/>
                <a:gd name="T89" fmla="*/ 4 h 46"/>
                <a:gd name="T90" fmla="*/ 45 w 47"/>
                <a:gd name="T91" fmla="*/ 5 h 46"/>
                <a:gd name="T92" fmla="*/ 46 w 47"/>
                <a:gd name="T93" fmla="*/ 12 h 46"/>
                <a:gd name="T94" fmla="*/ 47 w 47"/>
                <a:gd name="T9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46">
                  <a:moveTo>
                    <a:pt x="0" y="1"/>
                  </a:moveTo>
                  <a:lnTo>
                    <a:pt x="0" y="0"/>
                  </a:lnTo>
                  <a:lnTo>
                    <a:pt x="0" y="0"/>
                  </a:lnTo>
                  <a:lnTo>
                    <a:pt x="2" y="0"/>
                  </a:lnTo>
                  <a:lnTo>
                    <a:pt x="2" y="1"/>
                  </a:lnTo>
                  <a:lnTo>
                    <a:pt x="3" y="5"/>
                  </a:lnTo>
                  <a:lnTo>
                    <a:pt x="3" y="9"/>
                  </a:lnTo>
                  <a:lnTo>
                    <a:pt x="4" y="15"/>
                  </a:lnTo>
                  <a:lnTo>
                    <a:pt x="4" y="20"/>
                  </a:lnTo>
                  <a:lnTo>
                    <a:pt x="6" y="32"/>
                  </a:lnTo>
                  <a:lnTo>
                    <a:pt x="6" y="38"/>
                  </a:lnTo>
                  <a:lnTo>
                    <a:pt x="7" y="42"/>
                  </a:lnTo>
                  <a:lnTo>
                    <a:pt x="7" y="44"/>
                  </a:lnTo>
                  <a:lnTo>
                    <a:pt x="8" y="46"/>
                  </a:lnTo>
                  <a:lnTo>
                    <a:pt x="8" y="44"/>
                  </a:lnTo>
                  <a:lnTo>
                    <a:pt x="8" y="44"/>
                  </a:lnTo>
                  <a:lnTo>
                    <a:pt x="10" y="43"/>
                  </a:lnTo>
                  <a:lnTo>
                    <a:pt x="10" y="40"/>
                  </a:lnTo>
                  <a:lnTo>
                    <a:pt x="10" y="38"/>
                  </a:lnTo>
                  <a:lnTo>
                    <a:pt x="11" y="35"/>
                  </a:lnTo>
                  <a:lnTo>
                    <a:pt x="11" y="31"/>
                  </a:lnTo>
                  <a:lnTo>
                    <a:pt x="11" y="30"/>
                  </a:lnTo>
                  <a:lnTo>
                    <a:pt x="11" y="27"/>
                  </a:lnTo>
                  <a:lnTo>
                    <a:pt x="12" y="26"/>
                  </a:lnTo>
                  <a:lnTo>
                    <a:pt x="12" y="20"/>
                  </a:lnTo>
                  <a:lnTo>
                    <a:pt x="12" y="16"/>
                  </a:lnTo>
                  <a:lnTo>
                    <a:pt x="14" y="13"/>
                  </a:lnTo>
                  <a:lnTo>
                    <a:pt x="14" y="9"/>
                  </a:lnTo>
                  <a:lnTo>
                    <a:pt x="14" y="7"/>
                  </a:lnTo>
                  <a:lnTo>
                    <a:pt x="14" y="3"/>
                  </a:lnTo>
                  <a:lnTo>
                    <a:pt x="15" y="1"/>
                  </a:lnTo>
                  <a:lnTo>
                    <a:pt x="15" y="1"/>
                  </a:lnTo>
                  <a:lnTo>
                    <a:pt x="16" y="1"/>
                  </a:lnTo>
                  <a:lnTo>
                    <a:pt x="16" y="4"/>
                  </a:lnTo>
                  <a:lnTo>
                    <a:pt x="18" y="8"/>
                  </a:lnTo>
                  <a:lnTo>
                    <a:pt x="18" y="13"/>
                  </a:lnTo>
                  <a:lnTo>
                    <a:pt x="19" y="19"/>
                  </a:lnTo>
                  <a:lnTo>
                    <a:pt x="19" y="26"/>
                  </a:lnTo>
                  <a:lnTo>
                    <a:pt x="20" y="31"/>
                  </a:lnTo>
                  <a:lnTo>
                    <a:pt x="20" y="36"/>
                  </a:lnTo>
                  <a:lnTo>
                    <a:pt x="20" y="40"/>
                  </a:lnTo>
                  <a:lnTo>
                    <a:pt x="22" y="43"/>
                  </a:lnTo>
                  <a:lnTo>
                    <a:pt x="22" y="44"/>
                  </a:lnTo>
                  <a:lnTo>
                    <a:pt x="22" y="46"/>
                  </a:lnTo>
                  <a:lnTo>
                    <a:pt x="23" y="46"/>
                  </a:lnTo>
                  <a:lnTo>
                    <a:pt x="23" y="44"/>
                  </a:lnTo>
                  <a:lnTo>
                    <a:pt x="23" y="44"/>
                  </a:lnTo>
                  <a:lnTo>
                    <a:pt x="23" y="43"/>
                  </a:lnTo>
                  <a:lnTo>
                    <a:pt x="24" y="43"/>
                  </a:lnTo>
                  <a:lnTo>
                    <a:pt x="24" y="40"/>
                  </a:lnTo>
                  <a:lnTo>
                    <a:pt x="24" y="39"/>
                  </a:lnTo>
                  <a:lnTo>
                    <a:pt x="24" y="36"/>
                  </a:lnTo>
                  <a:lnTo>
                    <a:pt x="26" y="34"/>
                  </a:lnTo>
                  <a:lnTo>
                    <a:pt x="26" y="31"/>
                  </a:lnTo>
                  <a:lnTo>
                    <a:pt x="26" y="27"/>
                  </a:lnTo>
                  <a:lnTo>
                    <a:pt x="26" y="23"/>
                  </a:lnTo>
                  <a:lnTo>
                    <a:pt x="27" y="19"/>
                  </a:lnTo>
                  <a:lnTo>
                    <a:pt x="27" y="15"/>
                  </a:lnTo>
                  <a:lnTo>
                    <a:pt x="28" y="9"/>
                  </a:lnTo>
                  <a:lnTo>
                    <a:pt x="28" y="7"/>
                  </a:lnTo>
                  <a:lnTo>
                    <a:pt x="28" y="4"/>
                  </a:lnTo>
                  <a:lnTo>
                    <a:pt x="30" y="3"/>
                  </a:lnTo>
                  <a:lnTo>
                    <a:pt x="30" y="3"/>
                  </a:lnTo>
                  <a:lnTo>
                    <a:pt x="31" y="5"/>
                  </a:lnTo>
                  <a:lnTo>
                    <a:pt x="31" y="8"/>
                  </a:lnTo>
                  <a:lnTo>
                    <a:pt x="33" y="13"/>
                  </a:lnTo>
                  <a:lnTo>
                    <a:pt x="33" y="17"/>
                  </a:lnTo>
                  <a:lnTo>
                    <a:pt x="34" y="23"/>
                  </a:lnTo>
                  <a:lnTo>
                    <a:pt x="34" y="30"/>
                  </a:lnTo>
                  <a:lnTo>
                    <a:pt x="35" y="34"/>
                  </a:lnTo>
                  <a:lnTo>
                    <a:pt x="35" y="38"/>
                  </a:lnTo>
                  <a:lnTo>
                    <a:pt x="35" y="40"/>
                  </a:lnTo>
                  <a:lnTo>
                    <a:pt x="35" y="43"/>
                  </a:lnTo>
                  <a:lnTo>
                    <a:pt x="35" y="44"/>
                  </a:lnTo>
                  <a:lnTo>
                    <a:pt x="37" y="46"/>
                  </a:lnTo>
                  <a:lnTo>
                    <a:pt x="37" y="46"/>
                  </a:lnTo>
                  <a:lnTo>
                    <a:pt x="38" y="46"/>
                  </a:lnTo>
                  <a:lnTo>
                    <a:pt x="38" y="44"/>
                  </a:lnTo>
                  <a:lnTo>
                    <a:pt x="38" y="44"/>
                  </a:lnTo>
                  <a:lnTo>
                    <a:pt x="38" y="43"/>
                  </a:lnTo>
                  <a:lnTo>
                    <a:pt x="39" y="40"/>
                  </a:lnTo>
                  <a:lnTo>
                    <a:pt x="39" y="38"/>
                  </a:lnTo>
                  <a:lnTo>
                    <a:pt x="39" y="32"/>
                  </a:lnTo>
                  <a:lnTo>
                    <a:pt x="41" y="28"/>
                  </a:lnTo>
                  <a:lnTo>
                    <a:pt x="41" y="23"/>
                  </a:lnTo>
                  <a:lnTo>
                    <a:pt x="42" y="17"/>
                  </a:lnTo>
                  <a:lnTo>
                    <a:pt x="42" y="12"/>
                  </a:lnTo>
                  <a:lnTo>
                    <a:pt x="43" y="8"/>
                  </a:lnTo>
                  <a:lnTo>
                    <a:pt x="43" y="5"/>
                  </a:lnTo>
                  <a:lnTo>
                    <a:pt x="43" y="4"/>
                  </a:lnTo>
                  <a:lnTo>
                    <a:pt x="45" y="4"/>
                  </a:lnTo>
                  <a:lnTo>
                    <a:pt x="45" y="5"/>
                  </a:lnTo>
                  <a:lnTo>
                    <a:pt x="46" y="8"/>
                  </a:lnTo>
                  <a:lnTo>
                    <a:pt x="46" y="12"/>
                  </a:lnTo>
                  <a:lnTo>
                    <a:pt x="47" y="16"/>
                  </a:lnTo>
                  <a:lnTo>
                    <a:pt x="47" y="21"/>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2" name="Freeform 5519"/>
            <p:cNvSpPr>
              <a:spLocks/>
            </p:cNvSpPr>
            <p:nvPr/>
          </p:nvSpPr>
          <p:spPr bwMode="auto">
            <a:xfrm>
              <a:off x="4499" y="3226"/>
              <a:ext cx="21" cy="20"/>
            </a:xfrm>
            <a:custGeom>
              <a:avLst/>
              <a:gdLst>
                <a:gd name="T0" fmla="*/ 2 w 43"/>
                <a:gd name="T1" fmla="*/ 21 h 42"/>
                <a:gd name="T2" fmla="*/ 2 w 43"/>
                <a:gd name="T3" fmla="*/ 29 h 42"/>
                <a:gd name="T4" fmla="*/ 3 w 43"/>
                <a:gd name="T5" fmla="*/ 35 h 42"/>
                <a:gd name="T6" fmla="*/ 3 w 43"/>
                <a:gd name="T7" fmla="*/ 38 h 42"/>
                <a:gd name="T8" fmla="*/ 3 w 43"/>
                <a:gd name="T9" fmla="*/ 41 h 42"/>
                <a:gd name="T10" fmla="*/ 4 w 43"/>
                <a:gd name="T11" fmla="*/ 41 h 42"/>
                <a:gd name="T12" fmla="*/ 6 w 43"/>
                <a:gd name="T13" fmla="*/ 38 h 42"/>
                <a:gd name="T14" fmla="*/ 7 w 43"/>
                <a:gd name="T15" fmla="*/ 31 h 42"/>
                <a:gd name="T16" fmla="*/ 8 w 43"/>
                <a:gd name="T17" fmla="*/ 15 h 42"/>
                <a:gd name="T18" fmla="*/ 10 w 43"/>
                <a:gd name="T19" fmla="*/ 6 h 42"/>
                <a:gd name="T20" fmla="*/ 11 w 43"/>
                <a:gd name="T21" fmla="*/ 0 h 42"/>
                <a:gd name="T22" fmla="*/ 12 w 43"/>
                <a:gd name="T23" fmla="*/ 0 h 42"/>
                <a:gd name="T24" fmla="*/ 14 w 43"/>
                <a:gd name="T25" fmla="*/ 6 h 42"/>
                <a:gd name="T26" fmla="*/ 14 w 43"/>
                <a:gd name="T27" fmla="*/ 12 h 42"/>
                <a:gd name="T28" fmla="*/ 15 w 43"/>
                <a:gd name="T29" fmla="*/ 19 h 42"/>
                <a:gd name="T30" fmla="*/ 16 w 43"/>
                <a:gd name="T31" fmla="*/ 25 h 42"/>
                <a:gd name="T32" fmla="*/ 16 w 43"/>
                <a:gd name="T33" fmla="*/ 30 h 42"/>
                <a:gd name="T34" fmla="*/ 18 w 43"/>
                <a:gd name="T35" fmla="*/ 35 h 42"/>
                <a:gd name="T36" fmla="*/ 18 w 43"/>
                <a:gd name="T37" fmla="*/ 39 h 42"/>
                <a:gd name="T38" fmla="*/ 19 w 43"/>
                <a:gd name="T39" fmla="*/ 42 h 42"/>
                <a:gd name="T40" fmla="*/ 20 w 43"/>
                <a:gd name="T41" fmla="*/ 38 h 42"/>
                <a:gd name="T42" fmla="*/ 22 w 43"/>
                <a:gd name="T43" fmla="*/ 29 h 42"/>
                <a:gd name="T44" fmla="*/ 23 w 43"/>
                <a:gd name="T45" fmla="*/ 18 h 42"/>
                <a:gd name="T46" fmla="*/ 24 w 43"/>
                <a:gd name="T47" fmla="*/ 8 h 42"/>
                <a:gd name="T48" fmla="*/ 26 w 43"/>
                <a:gd name="T49" fmla="*/ 3 h 42"/>
                <a:gd name="T50" fmla="*/ 26 w 43"/>
                <a:gd name="T51" fmla="*/ 2 h 42"/>
                <a:gd name="T52" fmla="*/ 27 w 43"/>
                <a:gd name="T53" fmla="*/ 3 h 42"/>
                <a:gd name="T54" fmla="*/ 28 w 43"/>
                <a:gd name="T55" fmla="*/ 8 h 42"/>
                <a:gd name="T56" fmla="*/ 28 w 43"/>
                <a:gd name="T57" fmla="*/ 12 h 42"/>
                <a:gd name="T58" fmla="*/ 30 w 43"/>
                <a:gd name="T59" fmla="*/ 16 h 42"/>
                <a:gd name="T60" fmla="*/ 30 w 43"/>
                <a:gd name="T61" fmla="*/ 25 h 42"/>
                <a:gd name="T62" fmla="*/ 31 w 43"/>
                <a:gd name="T63" fmla="*/ 31 h 42"/>
                <a:gd name="T64" fmla="*/ 32 w 43"/>
                <a:gd name="T65" fmla="*/ 38 h 42"/>
                <a:gd name="T66" fmla="*/ 32 w 43"/>
                <a:gd name="T67" fmla="*/ 42 h 42"/>
                <a:gd name="T68" fmla="*/ 34 w 43"/>
                <a:gd name="T69" fmla="*/ 41 h 42"/>
                <a:gd name="T70" fmla="*/ 35 w 43"/>
                <a:gd name="T71" fmla="*/ 35 h 42"/>
                <a:gd name="T72" fmla="*/ 36 w 43"/>
                <a:gd name="T73" fmla="*/ 26 h 42"/>
                <a:gd name="T74" fmla="*/ 38 w 43"/>
                <a:gd name="T75" fmla="*/ 15 h 42"/>
                <a:gd name="T76" fmla="*/ 39 w 43"/>
                <a:gd name="T77" fmla="*/ 7 h 42"/>
                <a:gd name="T78" fmla="*/ 40 w 43"/>
                <a:gd name="T79" fmla="*/ 3 h 42"/>
                <a:gd name="T80" fmla="*/ 40 w 43"/>
                <a:gd name="T81" fmla="*/ 3 h 42"/>
                <a:gd name="T82" fmla="*/ 42 w 43"/>
                <a:gd name="T83" fmla="*/ 4 h 42"/>
                <a:gd name="T84" fmla="*/ 42 w 43"/>
                <a:gd name="T85" fmla="*/ 7 h 42"/>
                <a:gd name="T86" fmla="*/ 43 w 43"/>
                <a:gd name="T87"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2">
                  <a:moveTo>
                    <a:pt x="0" y="16"/>
                  </a:moveTo>
                  <a:lnTo>
                    <a:pt x="2" y="21"/>
                  </a:lnTo>
                  <a:lnTo>
                    <a:pt x="2" y="25"/>
                  </a:lnTo>
                  <a:lnTo>
                    <a:pt x="2" y="29"/>
                  </a:lnTo>
                  <a:lnTo>
                    <a:pt x="3" y="31"/>
                  </a:lnTo>
                  <a:lnTo>
                    <a:pt x="3" y="35"/>
                  </a:lnTo>
                  <a:lnTo>
                    <a:pt x="3" y="37"/>
                  </a:lnTo>
                  <a:lnTo>
                    <a:pt x="3" y="38"/>
                  </a:lnTo>
                  <a:lnTo>
                    <a:pt x="3" y="39"/>
                  </a:lnTo>
                  <a:lnTo>
                    <a:pt x="3" y="41"/>
                  </a:lnTo>
                  <a:lnTo>
                    <a:pt x="4" y="41"/>
                  </a:lnTo>
                  <a:lnTo>
                    <a:pt x="4" y="41"/>
                  </a:lnTo>
                  <a:lnTo>
                    <a:pt x="6" y="39"/>
                  </a:lnTo>
                  <a:lnTo>
                    <a:pt x="6" y="38"/>
                  </a:lnTo>
                  <a:lnTo>
                    <a:pt x="6" y="35"/>
                  </a:lnTo>
                  <a:lnTo>
                    <a:pt x="7" y="31"/>
                  </a:lnTo>
                  <a:lnTo>
                    <a:pt x="7" y="26"/>
                  </a:lnTo>
                  <a:lnTo>
                    <a:pt x="8" y="15"/>
                  </a:lnTo>
                  <a:lnTo>
                    <a:pt x="10" y="10"/>
                  </a:lnTo>
                  <a:lnTo>
                    <a:pt x="10" y="6"/>
                  </a:lnTo>
                  <a:lnTo>
                    <a:pt x="11" y="3"/>
                  </a:lnTo>
                  <a:lnTo>
                    <a:pt x="11" y="0"/>
                  </a:lnTo>
                  <a:lnTo>
                    <a:pt x="11" y="0"/>
                  </a:lnTo>
                  <a:lnTo>
                    <a:pt x="12" y="0"/>
                  </a:lnTo>
                  <a:lnTo>
                    <a:pt x="12" y="3"/>
                  </a:lnTo>
                  <a:lnTo>
                    <a:pt x="14" y="6"/>
                  </a:lnTo>
                  <a:lnTo>
                    <a:pt x="14" y="10"/>
                  </a:lnTo>
                  <a:lnTo>
                    <a:pt x="14" y="12"/>
                  </a:lnTo>
                  <a:lnTo>
                    <a:pt x="15" y="16"/>
                  </a:lnTo>
                  <a:lnTo>
                    <a:pt x="15" y="19"/>
                  </a:lnTo>
                  <a:lnTo>
                    <a:pt x="15" y="22"/>
                  </a:lnTo>
                  <a:lnTo>
                    <a:pt x="16" y="25"/>
                  </a:lnTo>
                  <a:lnTo>
                    <a:pt x="16" y="29"/>
                  </a:lnTo>
                  <a:lnTo>
                    <a:pt x="16" y="30"/>
                  </a:lnTo>
                  <a:lnTo>
                    <a:pt x="16" y="33"/>
                  </a:lnTo>
                  <a:lnTo>
                    <a:pt x="18" y="35"/>
                  </a:lnTo>
                  <a:lnTo>
                    <a:pt x="18" y="38"/>
                  </a:lnTo>
                  <a:lnTo>
                    <a:pt x="18" y="39"/>
                  </a:lnTo>
                  <a:lnTo>
                    <a:pt x="18" y="41"/>
                  </a:lnTo>
                  <a:lnTo>
                    <a:pt x="19" y="42"/>
                  </a:lnTo>
                  <a:lnTo>
                    <a:pt x="19" y="39"/>
                  </a:lnTo>
                  <a:lnTo>
                    <a:pt x="20" y="38"/>
                  </a:lnTo>
                  <a:lnTo>
                    <a:pt x="20" y="34"/>
                  </a:lnTo>
                  <a:lnTo>
                    <a:pt x="22" y="29"/>
                  </a:lnTo>
                  <a:lnTo>
                    <a:pt x="22" y="23"/>
                  </a:lnTo>
                  <a:lnTo>
                    <a:pt x="23" y="18"/>
                  </a:lnTo>
                  <a:lnTo>
                    <a:pt x="23" y="12"/>
                  </a:lnTo>
                  <a:lnTo>
                    <a:pt x="24" y="8"/>
                  </a:lnTo>
                  <a:lnTo>
                    <a:pt x="24" y="4"/>
                  </a:lnTo>
                  <a:lnTo>
                    <a:pt x="26" y="3"/>
                  </a:lnTo>
                  <a:lnTo>
                    <a:pt x="26" y="2"/>
                  </a:lnTo>
                  <a:lnTo>
                    <a:pt x="26" y="2"/>
                  </a:lnTo>
                  <a:lnTo>
                    <a:pt x="27" y="3"/>
                  </a:lnTo>
                  <a:lnTo>
                    <a:pt x="27" y="3"/>
                  </a:lnTo>
                  <a:lnTo>
                    <a:pt x="27" y="6"/>
                  </a:lnTo>
                  <a:lnTo>
                    <a:pt x="28" y="8"/>
                  </a:lnTo>
                  <a:lnTo>
                    <a:pt x="28" y="10"/>
                  </a:lnTo>
                  <a:lnTo>
                    <a:pt x="28" y="12"/>
                  </a:lnTo>
                  <a:lnTo>
                    <a:pt x="28" y="16"/>
                  </a:lnTo>
                  <a:lnTo>
                    <a:pt x="30" y="16"/>
                  </a:lnTo>
                  <a:lnTo>
                    <a:pt x="30" y="22"/>
                  </a:lnTo>
                  <a:lnTo>
                    <a:pt x="30" y="25"/>
                  </a:lnTo>
                  <a:lnTo>
                    <a:pt x="31" y="27"/>
                  </a:lnTo>
                  <a:lnTo>
                    <a:pt x="31" y="31"/>
                  </a:lnTo>
                  <a:lnTo>
                    <a:pt x="31" y="34"/>
                  </a:lnTo>
                  <a:lnTo>
                    <a:pt x="32" y="38"/>
                  </a:lnTo>
                  <a:lnTo>
                    <a:pt x="32" y="39"/>
                  </a:lnTo>
                  <a:lnTo>
                    <a:pt x="32" y="42"/>
                  </a:lnTo>
                  <a:lnTo>
                    <a:pt x="32" y="42"/>
                  </a:lnTo>
                  <a:lnTo>
                    <a:pt x="34" y="41"/>
                  </a:lnTo>
                  <a:lnTo>
                    <a:pt x="34" y="39"/>
                  </a:lnTo>
                  <a:lnTo>
                    <a:pt x="35" y="35"/>
                  </a:lnTo>
                  <a:lnTo>
                    <a:pt x="35" y="31"/>
                  </a:lnTo>
                  <a:lnTo>
                    <a:pt x="36" y="26"/>
                  </a:lnTo>
                  <a:lnTo>
                    <a:pt x="36" y="21"/>
                  </a:lnTo>
                  <a:lnTo>
                    <a:pt x="38" y="15"/>
                  </a:lnTo>
                  <a:lnTo>
                    <a:pt x="38" y="11"/>
                  </a:lnTo>
                  <a:lnTo>
                    <a:pt x="39" y="7"/>
                  </a:lnTo>
                  <a:lnTo>
                    <a:pt x="39" y="4"/>
                  </a:lnTo>
                  <a:lnTo>
                    <a:pt x="40" y="3"/>
                  </a:lnTo>
                  <a:lnTo>
                    <a:pt x="40" y="3"/>
                  </a:lnTo>
                  <a:lnTo>
                    <a:pt x="40" y="3"/>
                  </a:lnTo>
                  <a:lnTo>
                    <a:pt x="40" y="3"/>
                  </a:lnTo>
                  <a:lnTo>
                    <a:pt x="42" y="4"/>
                  </a:lnTo>
                  <a:lnTo>
                    <a:pt x="42" y="7"/>
                  </a:lnTo>
                  <a:lnTo>
                    <a:pt x="42" y="7"/>
                  </a:lnTo>
                  <a:lnTo>
                    <a:pt x="42" y="10"/>
                  </a:lnTo>
                  <a:lnTo>
                    <a:pt x="43" y="10"/>
                  </a:lnTo>
                  <a:lnTo>
                    <a:pt x="43" y="1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3" name="Freeform 5520"/>
            <p:cNvSpPr>
              <a:spLocks/>
            </p:cNvSpPr>
            <p:nvPr/>
          </p:nvSpPr>
          <p:spPr bwMode="auto">
            <a:xfrm>
              <a:off x="4520" y="3227"/>
              <a:ext cx="24" cy="20"/>
            </a:xfrm>
            <a:custGeom>
              <a:avLst/>
              <a:gdLst>
                <a:gd name="T0" fmla="*/ 0 w 47"/>
                <a:gd name="T1" fmla="*/ 13 h 40"/>
                <a:gd name="T2" fmla="*/ 1 w 47"/>
                <a:gd name="T3" fmla="*/ 20 h 40"/>
                <a:gd name="T4" fmla="*/ 3 w 47"/>
                <a:gd name="T5" fmla="*/ 28 h 40"/>
                <a:gd name="T6" fmla="*/ 4 w 47"/>
                <a:gd name="T7" fmla="*/ 36 h 40"/>
                <a:gd name="T8" fmla="*/ 4 w 47"/>
                <a:gd name="T9" fmla="*/ 39 h 40"/>
                <a:gd name="T10" fmla="*/ 5 w 47"/>
                <a:gd name="T11" fmla="*/ 38 h 40"/>
                <a:gd name="T12" fmla="*/ 7 w 47"/>
                <a:gd name="T13" fmla="*/ 30 h 40"/>
                <a:gd name="T14" fmla="*/ 8 w 47"/>
                <a:gd name="T15" fmla="*/ 22 h 40"/>
                <a:gd name="T16" fmla="*/ 9 w 47"/>
                <a:gd name="T17" fmla="*/ 12 h 40"/>
                <a:gd name="T18" fmla="*/ 11 w 47"/>
                <a:gd name="T19" fmla="*/ 5 h 40"/>
                <a:gd name="T20" fmla="*/ 11 w 47"/>
                <a:gd name="T21" fmla="*/ 1 h 40"/>
                <a:gd name="T22" fmla="*/ 12 w 47"/>
                <a:gd name="T23" fmla="*/ 0 h 40"/>
                <a:gd name="T24" fmla="*/ 12 w 47"/>
                <a:gd name="T25" fmla="*/ 1 h 40"/>
                <a:gd name="T26" fmla="*/ 13 w 47"/>
                <a:gd name="T27" fmla="*/ 4 h 40"/>
                <a:gd name="T28" fmla="*/ 13 w 47"/>
                <a:gd name="T29" fmla="*/ 9 h 40"/>
                <a:gd name="T30" fmla="*/ 15 w 47"/>
                <a:gd name="T31" fmla="*/ 18 h 40"/>
                <a:gd name="T32" fmla="*/ 16 w 47"/>
                <a:gd name="T33" fmla="*/ 27 h 40"/>
                <a:gd name="T34" fmla="*/ 17 w 47"/>
                <a:gd name="T35" fmla="*/ 35 h 40"/>
                <a:gd name="T36" fmla="*/ 19 w 47"/>
                <a:gd name="T37" fmla="*/ 39 h 40"/>
                <a:gd name="T38" fmla="*/ 20 w 47"/>
                <a:gd name="T39" fmla="*/ 38 h 40"/>
                <a:gd name="T40" fmla="*/ 21 w 47"/>
                <a:gd name="T41" fmla="*/ 32 h 40"/>
                <a:gd name="T42" fmla="*/ 21 w 47"/>
                <a:gd name="T43" fmla="*/ 24 h 40"/>
                <a:gd name="T44" fmla="*/ 23 w 47"/>
                <a:gd name="T45" fmla="*/ 16 h 40"/>
                <a:gd name="T46" fmla="*/ 24 w 47"/>
                <a:gd name="T47" fmla="*/ 11 h 40"/>
                <a:gd name="T48" fmla="*/ 24 w 47"/>
                <a:gd name="T49" fmla="*/ 7 h 40"/>
                <a:gd name="T50" fmla="*/ 25 w 47"/>
                <a:gd name="T51" fmla="*/ 3 h 40"/>
                <a:gd name="T52" fmla="*/ 25 w 47"/>
                <a:gd name="T53" fmla="*/ 1 h 40"/>
                <a:gd name="T54" fmla="*/ 27 w 47"/>
                <a:gd name="T55" fmla="*/ 1 h 40"/>
                <a:gd name="T56" fmla="*/ 27 w 47"/>
                <a:gd name="T57" fmla="*/ 4 h 40"/>
                <a:gd name="T58" fmla="*/ 28 w 47"/>
                <a:gd name="T59" fmla="*/ 11 h 40"/>
                <a:gd name="T60" fmla="*/ 29 w 47"/>
                <a:gd name="T61" fmla="*/ 20 h 40"/>
                <a:gd name="T62" fmla="*/ 31 w 47"/>
                <a:gd name="T63" fmla="*/ 30 h 40"/>
                <a:gd name="T64" fmla="*/ 32 w 47"/>
                <a:gd name="T65" fmla="*/ 38 h 40"/>
                <a:gd name="T66" fmla="*/ 33 w 47"/>
                <a:gd name="T67" fmla="*/ 40 h 40"/>
                <a:gd name="T68" fmla="*/ 35 w 47"/>
                <a:gd name="T69" fmla="*/ 38 h 40"/>
                <a:gd name="T70" fmla="*/ 35 w 47"/>
                <a:gd name="T71" fmla="*/ 32 h 40"/>
                <a:gd name="T72" fmla="*/ 36 w 47"/>
                <a:gd name="T73" fmla="*/ 26 h 40"/>
                <a:gd name="T74" fmla="*/ 37 w 47"/>
                <a:gd name="T75" fmla="*/ 20 h 40"/>
                <a:gd name="T76" fmla="*/ 37 w 47"/>
                <a:gd name="T77" fmla="*/ 16 h 40"/>
                <a:gd name="T78" fmla="*/ 39 w 47"/>
                <a:gd name="T79" fmla="*/ 11 h 40"/>
                <a:gd name="T80" fmla="*/ 39 w 47"/>
                <a:gd name="T81" fmla="*/ 7 h 40"/>
                <a:gd name="T82" fmla="*/ 40 w 47"/>
                <a:gd name="T83" fmla="*/ 3 h 40"/>
                <a:gd name="T84" fmla="*/ 41 w 47"/>
                <a:gd name="T85" fmla="*/ 3 h 40"/>
                <a:gd name="T86" fmla="*/ 41 w 47"/>
                <a:gd name="T87" fmla="*/ 7 h 40"/>
                <a:gd name="T88" fmla="*/ 43 w 47"/>
                <a:gd name="T89" fmla="*/ 15 h 40"/>
                <a:gd name="T90" fmla="*/ 44 w 47"/>
                <a:gd name="T91" fmla="*/ 24 h 40"/>
                <a:gd name="T92" fmla="*/ 45 w 47"/>
                <a:gd name="T93" fmla="*/ 34 h 40"/>
                <a:gd name="T94" fmla="*/ 47 w 47"/>
                <a:gd name="T95"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40">
                  <a:moveTo>
                    <a:pt x="0" y="9"/>
                  </a:moveTo>
                  <a:lnTo>
                    <a:pt x="0" y="13"/>
                  </a:lnTo>
                  <a:lnTo>
                    <a:pt x="0" y="16"/>
                  </a:lnTo>
                  <a:lnTo>
                    <a:pt x="1" y="20"/>
                  </a:lnTo>
                  <a:lnTo>
                    <a:pt x="1" y="24"/>
                  </a:lnTo>
                  <a:lnTo>
                    <a:pt x="3" y="28"/>
                  </a:lnTo>
                  <a:lnTo>
                    <a:pt x="3" y="32"/>
                  </a:lnTo>
                  <a:lnTo>
                    <a:pt x="4" y="36"/>
                  </a:lnTo>
                  <a:lnTo>
                    <a:pt x="4" y="38"/>
                  </a:lnTo>
                  <a:lnTo>
                    <a:pt x="4" y="39"/>
                  </a:lnTo>
                  <a:lnTo>
                    <a:pt x="5" y="39"/>
                  </a:lnTo>
                  <a:lnTo>
                    <a:pt x="5" y="38"/>
                  </a:lnTo>
                  <a:lnTo>
                    <a:pt x="7" y="35"/>
                  </a:lnTo>
                  <a:lnTo>
                    <a:pt x="7" y="30"/>
                  </a:lnTo>
                  <a:lnTo>
                    <a:pt x="8" y="26"/>
                  </a:lnTo>
                  <a:lnTo>
                    <a:pt x="8" y="22"/>
                  </a:lnTo>
                  <a:lnTo>
                    <a:pt x="8" y="16"/>
                  </a:lnTo>
                  <a:lnTo>
                    <a:pt x="9" y="12"/>
                  </a:lnTo>
                  <a:lnTo>
                    <a:pt x="9" y="8"/>
                  </a:lnTo>
                  <a:lnTo>
                    <a:pt x="11" y="5"/>
                  </a:lnTo>
                  <a:lnTo>
                    <a:pt x="11" y="3"/>
                  </a:lnTo>
                  <a:lnTo>
                    <a:pt x="11" y="1"/>
                  </a:lnTo>
                  <a:lnTo>
                    <a:pt x="11" y="1"/>
                  </a:lnTo>
                  <a:lnTo>
                    <a:pt x="12" y="0"/>
                  </a:lnTo>
                  <a:lnTo>
                    <a:pt x="12" y="0"/>
                  </a:lnTo>
                  <a:lnTo>
                    <a:pt x="12" y="1"/>
                  </a:lnTo>
                  <a:lnTo>
                    <a:pt x="12" y="3"/>
                  </a:lnTo>
                  <a:lnTo>
                    <a:pt x="13" y="4"/>
                  </a:lnTo>
                  <a:lnTo>
                    <a:pt x="13" y="7"/>
                  </a:lnTo>
                  <a:lnTo>
                    <a:pt x="13" y="9"/>
                  </a:lnTo>
                  <a:lnTo>
                    <a:pt x="15" y="13"/>
                  </a:lnTo>
                  <a:lnTo>
                    <a:pt x="15" y="18"/>
                  </a:lnTo>
                  <a:lnTo>
                    <a:pt x="16" y="22"/>
                  </a:lnTo>
                  <a:lnTo>
                    <a:pt x="16" y="27"/>
                  </a:lnTo>
                  <a:lnTo>
                    <a:pt x="17" y="31"/>
                  </a:lnTo>
                  <a:lnTo>
                    <a:pt x="17" y="35"/>
                  </a:lnTo>
                  <a:lnTo>
                    <a:pt x="19" y="38"/>
                  </a:lnTo>
                  <a:lnTo>
                    <a:pt x="19" y="39"/>
                  </a:lnTo>
                  <a:lnTo>
                    <a:pt x="20" y="39"/>
                  </a:lnTo>
                  <a:lnTo>
                    <a:pt x="20" y="38"/>
                  </a:lnTo>
                  <a:lnTo>
                    <a:pt x="20" y="36"/>
                  </a:lnTo>
                  <a:lnTo>
                    <a:pt x="21" y="32"/>
                  </a:lnTo>
                  <a:lnTo>
                    <a:pt x="21" y="28"/>
                  </a:lnTo>
                  <a:lnTo>
                    <a:pt x="21" y="24"/>
                  </a:lnTo>
                  <a:lnTo>
                    <a:pt x="23" y="20"/>
                  </a:lnTo>
                  <a:lnTo>
                    <a:pt x="23" y="16"/>
                  </a:lnTo>
                  <a:lnTo>
                    <a:pt x="24" y="13"/>
                  </a:lnTo>
                  <a:lnTo>
                    <a:pt x="24" y="11"/>
                  </a:lnTo>
                  <a:lnTo>
                    <a:pt x="24" y="8"/>
                  </a:lnTo>
                  <a:lnTo>
                    <a:pt x="24" y="7"/>
                  </a:lnTo>
                  <a:lnTo>
                    <a:pt x="25" y="5"/>
                  </a:lnTo>
                  <a:lnTo>
                    <a:pt x="25" y="3"/>
                  </a:lnTo>
                  <a:lnTo>
                    <a:pt x="25" y="3"/>
                  </a:lnTo>
                  <a:lnTo>
                    <a:pt x="25" y="1"/>
                  </a:lnTo>
                  <a:lnTo>
                    <a:pt x="27" y="1"/>
                  </a:lnTo>
                  <a:lnTo>
                    <a:pt x="27" y="1"/>
                  </a:lnTo>
                  <a:lnTo>
                    <a:pt x="27" y="3"/>
                  </a:lnTo>
                  <a:lnTo>
                    <a:pt x="27" y="4"/>
                  </a:lnTo>
                  <a:lnTo>
                    <a:pt x="28" y="7"/>
                  </a:lnTo>
                  <a:lnTo>
                    <a:pt x="28" y="11"/>
                  </a:lnTo>
                  <a:lnTo>
                    <a:pt x="29" y="15"/>
                  </a:lnTo>
                  <a:lnTo>
                    <a:pt x="29" y="20"/>
                  </a:lnTo>
                  <a:lnTo>
                    <a:pt x="31" y="26"/>
                  </a:lnTo>
                  <a:lnTo>
                    <a:pt x="31" y="30"/>
                  </a:lnTo>
                  <a:lnTo>
                    <a:pt x="32" y="35"/>
                  </a:lnTo>
                  <a:lnTo>
                    <a:pt x="32" y="38"/>
                  </a:lnTo>
                  <a:lnTo>
                    <a:pt x="33" y="39"/>
                  </a:lnTo>
                  <a:lnTo>
                    <a:pt x="33" y="40"/>
                  </a:lnTo>
                  <a:lnTo>
                    <a:pt x="35" y="39"/>
                  </a:lnTo>
                  <a:lnTo>
                    <a:pt x="35" y="38"/>
                  </a:lnTo>
                  <a:lnTo>
                    <a:pt x="35" y="35"/>
                  </a:lnTo>
                  <a:lnTo>
                    <a:pt x="35" y="32"/>
                  </a:lnTo>
                  <a:lnTo>
                    <a:pt x="36" y="30"/>
                  </a:lnTo>
                  <a:lnTo>
                    <a:pt x="36" y="26"/>
                  </a:lnTo>
                  <a:lnTo>
                    <a:pt x="36" y="23"/>
                  </a:lnTo>
                  <a:lnTo>
                    <a:pt x="37" y="20"/>
                  </a:lnTo>
                  <a:lnTo>
                    <a:pt x="37" y="16"/>
                  </a:lnTo>
                  <a:lnTo>
                    <a:pt x="37" y="16"/>
                  </a:lnTo>
                  <a:lnTo>
                    <a:pt x="37" y="12"/>
                  </a:lnTo>
                  <a:lnTo>
                    <a:pt x="39" y="11"/>
                  </a:lnTo>
                  <a:lnTo>
                    <a:pt x="39" y="8"/>
                  </a:lnTo>
                  <a:lnTo>
                    <a:pt x="39" y="7"/>
                  </a:lnTo>
                  <a:lnTo>
                    <a:pt x="40" y="5"/>
                  </a:lnTo>
                  <a:lnTo>
                    <a:pt x="40" y="3"/>
                  </a:lnTo>
                  <a:lnTo>
                    <a:pt x="40" y="3"/>
                  </a:lnTo>
                  <a:lnTo>
                    <a:pt x="41" y="3"/>
                  </a:lnTo>
                  <a:lnTo>
                    <a:pt x="41" y="4"/>
                  </a:lnTo>
                  <a:lnTo>
                    <a:pt x="41" y="7"/>
                  </a:lnTo>
                  <a:lnTo>
                    <a:pt x="43" y="9"/>
                  </a:lnTo>
                  <a:lnTo>
                    <a:pt x="43" y="15"/>
                  </a:lnTo>
                  <a:lnTo>
                    <a:pt x="44" y="19"/>
                  </a:lnTo>
                  <a:lnTo>
                    <a:pt x="44" y="24"/>
                  </a:lnTo>
                  <a:lnTo>
                    <a:pt x="45" y="30"/>
                  </a:lnTo>
                  <a:lnTo>
                    <a:pt x="45" y="34"/>
                  </a:lnTo>
                  <a:lnTo>
                    <a:pt x="47" y="36"/>
                  </a:lnTo>
                  <a:lnTo>
                    <a:pt x="47" y="39"/>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4" name="Freeform 5521"/>
            <p:cNvSpPr>
              <a:spLocks/>
            </p:cNvSpPr>
            <p:nvPr/>
          </p:nvSpPr>
          <p:spPr bwMode="auto">
            <a:xfrm>
              <a:off x="4544" y="3229"/>
              <a:ext cx="22" cy="18"/>
            </a:xfrm>
            <a:custGeom>
              <a:avLst/>
              <a:gdLst>
                <a:gd name="T0" fmla="*/ 1 w 44"/>
                <a:gd name="T1" fmla="*/ 36 h 36"/>
                <a:gd name="T2" fmla="*/ 1 w 44"/>
                <a:gd name="T3" fmla="*/ 35 h 36"/>
                <a:gd name="T4" fmla="*/ 2 w 44"/>
                <a:gd name="T5" fmla="*/ 32 h 36"/>
                <a:gd name="T6" fmla="*/ 2 w 44"/>
                <a:gd name="T7" fmla="*/ 28 h 36"/>
                <a:gd name="T8" fmla="*/ 4 w 44"/>
                <a:gd name="T9" fmla="*/ 26 h 36"/>
                <a:gd name="T10" fmla="*/ 4 w 44"/>
                <a:gd name="T11" fmla="*/ 20 h 36"/>
                <a:gd name="T12" fmla="*/ 5 w 44"/>
                <a:gd name="T13" fmla="*/ 12 h 36"/>
                <a:gd name="T14" fmla="*/ 5 w 44"/>
                <a:gd name="T15" fmla="*/ 7 h 36"/>
                <a:gd name="T16" fmla="*/ 6 w 44"/>
                <a:gd name="T17" fmla="*/ 1 h 36"/>
                <a:gd name="T18" fmla="*/ 8 w 44"/>
                <a:gd name="T19" fmla="*/ 0 h 36"/>
                <a:gd name="T20" fmla="*/ 9 w 44"/>
                <a:gd name="T21" fmla="*/ 3 h 36"/>
                <a:gd name="T22" fmla="*/ 10 w 44"/>
                <a:gd name="T23" fmla="*/ 9 h 36"/>
                <a:gd name="T24" fmla="*/ 12 w 44"/>
                <a:gd name="T25" fmla="*/ 24 h 36"/>
                <a:gd name="T26" fmla="*/ 14 w 44"/>
                <a:gd name="T27" fmla="*/ 34 h 36"/>
                <a:gd name="T28" fmla="*/ 14 w 44"/>
                <a:gd name="T29" fmla="*/ 36 h 36"/>
                <a:gd name="T30" fmla="*/ 16 w 44"/>
                <a:gd name="T31" fmla="*/ 36 h 36"/>
                <a:gd name="T32" fmla="*/ 16 w 44"/>
                <a:gd name="T33" fmla="*/ 35 h 36"/>
                <a:gd name="T34" fmla="*/ 17 w 44"/>
                <a:gd name="T35" fmla="*/ 32 h 36"/>
                <a:gd name="T36" fmla="*/ 17 w 44"/>
                <a:gd name="T37" fmla="*/ 30 h 36"/>
                <a:gd name="T38" fmla="*/ 17 w 44"/>
                <a:gd name="T39" fmla="*/ 24 h 36"/>
                <a:gd name="T40" fmla="*/ 18 w 44"/>
                <a:gd name="T41" fmla="*/ 18 h 36"/>
                <a:gd name="T42" fmla="*/ 20 w 44"/>
                <a:gd name="T43" fmla="*/ 11 h 36"/>
                <a:gd name="T44" fmla="*/ 21 w 44"/>
                <a:gd name="T45" fmla="*/ 1 h 36"/>
                <a:gd name="T46" fmla="*/ 22 w 44"/>
                <a:gd name="T47" fmla="*/ 1 h 36"/>
                <a:gd name="T48" fmla="*/ 24 w 44"/>
                <a:gd name="T49" fmla="*/ 5 h 36"/>
                <a:gd name="T50" fmla="*/ 25 w 44"/>
                <a:gd name="T51" fmla="*/ 14 h 36"/>
                <a:gd name="T52" fmla="*/ 26 w 44"/>
                <a:gd name="T53" fmla="*/ 23 h 36"/>
                <a:gd name="T54" fmla="*/ 28 w 44"/>
                <a:gd name="T55" fmla="*/ 30 h 36"/>
                <a:gd name="T56" fmla="*/ 28 w 44"/>
                <a:gd name="T57" fmla="*/ 34 h 36"/>
                <a:gd name="T58" fmla="*/ 29 w 44"/>
                <a:gd name="T59" fmla="*/ 36 h 36"/>
                <a:gd name="T60" fmla="*/ 30 w 44"/>
                <a:gd name="T61" fmla="*/ 36 h 36"/>
                <a:gd name="T62" fmla="*/ 30 w 44"/>
                <a:gd name="T63" fmla="*/ 34 h 36"/>
                <a:gd name="T64" fmla="*/ 32 w 44"/>
                <a:gd name="T65" fmla="*/ 30 h 36"/>
                <a:gd name="T66" fmla="*/ 32 w 44"/>
                <a:gd name="T67" fmla="*/ 22 h 36"/>
                <a:gd name="T68" fmla="*/ 33 w 44"/>
                <a:gd name="T69" fmla="*/ 14 h 36"/>
                <a:gd name="T70" fmla="*/ 34 w 44"/>
                <a:gd name="T71" fmla="*/ 5 h 36"/>
                <a:gd name="T72" fmla="*/ 36 w 44"/>
                <a:gd name="T73" fmla="*/ 3 h 36"/>
                <a:gd name="T74" fmla="*/ 37 w 44"/>
                <a:gd name="T75" fmla="*/ 3 h 36"/>
                <a:gd name="T76" fmla="*/ 38 w 44"/>
                <a:gd name="T77" fmla="*/ 8 h 36"/>
                <a:gd name="T78" fmla="*/ 40 w 44"/>
                <a:gd name="T79" fmla="*/ 16 h 36"/>
                <a:gd name="T80" fmla="*/ 40 w 44"/>
                <a:gd name="T81" fmla="*/ 23 h 36"/>
                <a:gd name="T82" fmla="*/ 41 w 44"/>
                <a:gd name="T83" fmla="*/ 28 h 36"/>
                <a:gd name="T84" fmla="*/ 42 w 44"/>
                <a:gd name="T85" fmla="*/ 32 h 36"/>
                <a:gd name="T86" fmla="*/ 42 w 44"/>
                <a:gd name="T87" fmla="*/ 35 h 36"/>
                <a:gd name="T88" fmla="*/ 44 w 44"/>
                <a:gd name="T8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36">
                  <a:moveTo>
                    <a:pt x="0" y="35"/>
                  </a:moveTo>
                  <a:lnTo>
                    <a:pt x="1" y="36"/>
                  </a:lnTo>
                  <a:lnTo>
                    <a:pt x="1" y="36"/>
                  </a:lnTo>
                  <a:lnTo>
                    <a:pt x="1" y="35"/>
                  </a:lnTo>
                  <a:lnTo>
                    <a:pt x="2" y="34"/>
                  </a:lnTo>
                  <a:lnTo>
                    <a:pt x="2" y="32"/>
                  </a:lnTo>
                  <a:lnTo>
                    <a:pt x="2" y="30"/>
                  </a:lnTo>
                  <a:lnTo>
                    <a:pt x="2" y="28"/>
                  </a:lnTo>
                  <a:lnTo>
                    <a:pt x="2" y="26"/>
                  </a:lnTo>
                  <a:lnTo>
                    <a:pt x="4" y="26"/>
                  </a:lnTo>
                  <a:lnTo>
                    <a:pt x="4" y="22"/>
                  </a:lnTo>
                  <a:lnTo>
                    <a:pt x="4" y="20"/>
                  </a:lnTo>
                  <a:lnTo>
                    <a:pt x="4" y="16"/>
                  </a:lnTo>
                  <a:lnTo>
                    <a:pt x="5" y="12"/>
                  </a:lnTo>
                  <a:lnTo>
                    <a:pt x="5" y="9"/>
                  </a:lnTo>
                  <a:lnTo>
                    <a:pt x="5" y="7"/>
                  </a:lnTo>
                  <a:lnTo>
                    <a:pt x="6" y="4"/>
                  </a:lnTo>
                  <a:lnTo>
                    <a:pt x="6" y="1"/>
                  </a:lnTo>
                  <a:lnTo>
                    <a:pt x="8" y="0"/>
                  </a:lnTo>
                  <a:lnTo>
                    <a:pt x="8" y="0"/>
                  </a:lnTo>
                  <a:lnTo>
                    <a:pt x="9" y="0"/>
                  </a:lnTo>
                  <a:lnTo>
                    <a:pt x="9" y="3"/>
                  </a:lnTo>
                  <a:lnTo>
                    <a:pt x="9" y="5"/>
                  </a:lnTo>
                  <a:lnTo>
                    <a:pt x="10" y="9"/>
                  </a:lnTo>
                  <a:lnTo>
                    <a:pt x="12" y="19"/>
                  </a:lnTo>
                  <a:lnTo>
                    <a:pt x="12" y="24"/>
                  </a:lnTo>
                  <a:lnTo>
                    <a:pt x="13" y="32"/>
                  </a:lnTo>
                  <a:lnTo>
                    <a:pt x="14" y="34"/>
                  </a:lnTo>
                  <a:lnTo>
                    <a:pt x="14" y="35"/>
                  </a:lnTo>
                  <a:lnTo>
                    <a:pt x="14" y="36"/>
                  </a:lnTo>
                  <a:lnTo>
                    <a:pt x="16" y="36"/>
                  </a:lnTo>
                  <a:lnTo>
                    <a:pt x="16" y="36"/>
                  </a:lnTo>
                  <a:lnTo>
                    <a:pt x="16" y="35"/>
                  </a:lnTo>
                  <a:lnTo>
                    <a:pt x="16" y="35"/>
                  </a:lnTo>
                  <a:lnTo>
                    <a:pt x="17" y="34"/>
                  </a:lnTo>
                  <a:lnTo>
                    <a:pt x="17" y="32"/>
                  </a:lnTo>
                  <a:lnTo>
                    <a:pt x="17" y="31"/>
                  </a:lnTo>
                  <a:lnTo>
                    <a:pt x="17" y="30"/>
                  </a:lnTo>
                  <a:lnTo>
                    <a:pt x="17" y="27"/>
                  </a:lnTo>
                  <a:lnTo>
                    <a:pt x="17" y="24"/>
                  </a:lnTo>
                  <a:lnTo>
                    <a:pt x="18" y="22"/>
                  </a:lnTo>
                  <a:lnTo>
                    <a:pt x="18" y="18"/>
                  </a:lnTo>
                  <a:lnTo>
                    <a:pt x="18" y="15"/>
                  </a:lnTo>
                  <a:lnTo>
                    <a:pt x="20" y="11"/>
                  </a:lnTo>
                  <a:lnTo>
                    <a:pt x="21" y="4"/>
                  </a:lnTo>
                  <a:lnTo>
                    <a:pt x="21" y="1"/>
                  </a:lnTo>
                  <a:lnTo>
                    <a:pt x="22" y="1"/>
                  </a:lnTo>
                  <a:lnTo>
                    <a:pt x="22" y="1"/>
                  </a:lnTo>
                  <a:lnTo>
                    <a:pt x="24" y="3"/>
                  </a:lnTo>
                  <a:lnTo>
                    <a:pt x="24" y="5"/>
                  </a:lnTo>
                  <a:lnTo>
                    <a:pt x="24" y="9"/>
                  </a:lnTo>
                  <a:lnTo>
                    <a:pt x="25" y="14"/>
                  </a:lnTo>
                  <a:lnTo>
                    <a:pt x="25" y="18"/>
                  </a:lnTo>
                  <a:lnTo>
                    <a:pt x="26" y="23"/>
                  </a:lnTo>
                  <a:lnTo>
                    <a:pt x="26" y="26"/>
                  </a:lnTo>
                  <a:lnTo>
                    <a:pt x="28" y="30"/>
                  </a:lnTo>
                  <a:lnTo>
                    <a:pt x="28" y="32"/>
                  </a:lnTo>
                  <a:lnTo>
                    <a:pt x="28" y="34"/>
                  </a:lnTo>
                  <a:lnTo>
                    <a:pt x="29" y="35"/>
                  </a:lnTo>
                  <a:lnTo>
                    <a:pt x="29" y="36"/>
                  </a:lnTo>
                  <a:lnTo>
                    <a:pt x="30" y="36"/>
                  </a:lnTo>
                  <a:lnTo>
                    <a:pt x="30" y="36"/>
                  </a:lnTo>
                  <a:lnTo>
                    <a:pt x="30" y="35"/>
                  </a:lnTo>
                  <a:lnTo>
                    <a:pt x="30" y="34"/>
                  </a:lnTo>
                  <a:lnTo>
                    <a:pt x="32" y="32"/>
                  </a:lnTo>
                  <a:lnTo>
                    <a:pt x="32" y="30"/>
                  </a:lnTo>
                  <a:lnTo>
                    <a:pt x="32" y="26"/>
                  </a:lnTo>
                  <a:lnTo>
                    <a:pt x="32" y="22"/>
                  </a:lnTo>
                  <a:lnTo>
                    <a:pt x="33" y="18"/>
                  </a:lnTo>
                  <a:lnTo>
                    <a:pt x="33" y="14"/>
                  </a:lnTo>
                  <a:lnTo>
                    <a:pt x="34" y="9"/>
                  </a:lnTo>
                  <a:lnTo>
                    <a:pt x="34" y="5"/>
                  </a:lnTo>
                  <a:lnTo>
                    <a:pt x="36" y="3"/>
                  </a:lnTo>
                  <a:lnTo>
                    <a:pt x="36" y="3"/>
                  </a:lnTo>
                  <a:lnTo>
                    <a:pt x="37" y="1"/>
                  </a:lnTo>
                  <a:lnTo>
                    <a:pt x="37" y="3"/>
                  </a:lnTo>
                  <a:lnTo>
                    <a:pt x="38" y="5"/>
                  </a:lnTo>
                  <a:lnTo>
                    <a:pt x="38" y="8"/>
                  </a:lnTo>
                  <a:lnTo>
                    <a:pt x="38" y="12"/>
                  </a:lnTo>
                  <a:lnTo>
                    <a:pt x="40" y="16"/>
                  </a:lnTo>
                  <a:lnTo>
                    <a:pt x="40" y="19"/>
                  </a:lnTo>
                  <a:lnTo>
                    <a:pt x="40" y="23"/>
                  </a:lnTo>
                  <a:lnTo>
                    <a:pt x="41" y="26"/>
                  </a:lnTo>
                  <a:lnTo>
                    <a:pt x="41" y="28"/>
                  </a:lnTo>
                  <a:lnTo>
                    <a:pt x="41" y="31"/>
                  </a:lnTo>
                  <a:lnTo>
                    <a:pt x="42" y="32"/>
                  </a:lnTo>
                  <a:lnTo>
                    <a:pt x="42" y="34"/>
                  </a:lnTo>
                  <a:lnTo>
                    <a:pt x="42" y="35"/>
                  </a:lnTo>
                  <a:lnTo>
                    <a:pt x="42" y="36"/>
                  </a:lnTo>
                  <a:lnTo>
                    <a:pt x="44" y="3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5" name="Freeform 5522"/>
            <p:cNvSpPr>
              <a:spLocks/>
            </p:cNvSpPr>
            <p:nvPr/>
          </p:nvSpPr>
          <p:spPr bwMode="auto">
            <a:xfrm>
              <a:off x="4566" y="3230"/>
              <a:ext cx="23" cy="18"/>
            </a:xfrm>
            <a:custGeom>
              <a:avLst/>
              <a:gdLst>
                <a:gd name="T0" fmla="*/ 0 w 45"/>
                <a:gd name="T1" fmla="*/ 35 h 35"/>
                <a:gd name="T2" fmla="*/ 1 w 45"/>
                <a:gd name="T3" fmla="*/ 33 h 35"/>
                <a:gd name="T4" fmla="*/ 1 w 45"/>
                <a:gd name="T5" fmla="*/ 29 h 35"/>
                <a:gd name="T6" fmla="*/ 2 w 45"/>
                <a:gd name="T7" fmla="*/ 23 h 35"/>
                <a:gd name="T8" fmla="*/ 4 w 45"/>
                <a:gd name="T9" fmla="*/ 13 h 35"/>
                <a:gd name="T10" fmla="*/ 5 w 45"/>
                <a:gd name="T11" fmla="*/ 5 h 35"/>
                <a:gd name="T12" fmla="*/ 6 w 45"/>
                <a:gd name="T13" fmla="*/ 0 h 35"/>
                <a:gd name="T14" fmla="*/ 8 w 45"/>
                <a:gd name="T15" fmla="*/ 0 h 35"/>
                <a:gd name="T16" fmla="*/ 9 w 45"/>
                <a:gd name="T17" fmla="*/ 4 h 35"/>
                <a:gd name="T18" fmla="*/ 9 w 45"/>
                <a:gd name="T19" fmla="*/ 9 h 35"/>
                <a:gd name="T20" fmla="*/ 10 w 45"/>
                <a:gd name="T21" fmla="*/ 15 h 35"/>
                <a:gd name="T22" fmla="*/ 10 w 45"/>
                <a:gd name="T23" fmla="*/ 20 h 35"/>
                <a:gd name="T24" fmla="*/ 12 w 45"/>
                <a:gd name="T25" fmla="*/ 24 h 35"/>
                <a:gd name="T26" fmla="*/ 12 w 45"/>
                <a:gd name="T27" fmla="*/ 29 h 35"/>
                <a:gd name="T28" fmla="*/ 13 w 45"/>
                <a:gd name="T29" fmla="*/ 32 h 35"/>
                <a:gd name="T30" fmla="*/ 14 w 45"/>
                <a:gd name="T31" fmla="*/ 35 h 35"/>
                <a:gd name="T32" fmla="*/ 14 w 45"/>
                <a:gd name="T33" fmla="*/ 33 h 35"/>
                <a:gd name="T34" fmla="*/ 16 w 45"/>
                <a:gd name="T35" fmla="*/ 28 h 35"/>
                <a:gd name="T36" fmla="*/ 17 w 45"/>
                <a:gd name="T37" fmla="*/ 20 h 35"/>
                <a:gd name="T38" fmla="*/ 18 w 45"/>
                <a:gd name="T39" fmla="*/ 11 h 35"/>
                <a:gd name="T40" fmla="*/ 20 w 45"/>
                <a:gd name="T41" fmla="*/ 4 h 35"/>
                <a:gd name="T42" fmla="*/ 21 w 45"/>
                <a:gd name="T43" fmla="*/ 0 h 35"/>
                <a:gd name="T44" fmla="*/ 22 w 45"/>
                <a:gd name="T45" fmla="*/ 1 h 35"/>
                <a:gd name="T46" fmla="*/ 22 w 45"/>
                <a:gd name="T47" fmla="*/ 5 h 35"/>
                <a:gd name="T48" fmla="*/ 24 w 45"/>
                <a:gd name="T49" fmla="*/ 8 h 35"/>
                <a:gd name="T50" fmla="*/ 24 w 45"/>
                <a:gd name="T51" fmla="*/ 13 h 35"/>
                <a:gd name="T52" fmla="*/ 24 w 45"/>
                <a:gd name="T53" fmla="*/ 16 h 35"/>
                <a:gd name="T54" fmla="*/ 25 w 45"/>
                <a:gd name="T55" fmla="*/ 20 h 35"/>
                <a:gd name="T56" fmla="*/ 25 w 45"/>
                <a:gd name="T57" fmla="*/ 25 h 35"/>
                <a:gd name="T58" fmla="*/ 26 w 45"/>
                <a:gd name="T59" fmla="*/ 31 h 35"/>
                <a:gd name="T60" fmla="*/ 28 w 45"/>
                <a:gd name="T61" fmla="*/ 33 h 35"/>
                <a:gd name="T62" fmla="*/ 29 w 45"/>
                <a:gd name="T63" fmla="*/ 33 h 35"/>
                <a:gd name="T64" fmla="*/ 30 w 45"/>
                <a:gd name="T65" fmla="*/ 29 h 35"/>
                <a:gd name="T66" fmla="*/ 32 w 45"/>
                <a:gd name="T67" fmla="*/ 21 h 35"/>
                <a:gd name="T68" fmla="*/ 32 w 45"/>
                <a:gd name="T69" fmla="*/ 13 h 35"/>
                <a:gd name="T70" fmla="*/ 33 w 45"/>
                <a:gd name="T71" fmla="*/ 6 h 35"/>
                <a:gd name="T72" fmla="*/ 34 w 45"/>
                <a:gd name="T73" fmla="*/ 2 h 35"/>
                <a:gd name="T74" fmla="*/ 36 w 45"/>
                <a:gd name="T75" fmla="*/ 1 h 35"/>
                <a:gd name="T76" fmla="*/ 37 w 45"/>
                <a:gd name="T77" fmla="*/ 4 h 35"/>
                <a:gd name="T78" fmla="*/ 37 w 45"/>
                <a:gd name="T79" fmla="*/ 5 h 35"/>
                <a:gd name="T80" fmla="*/ 39 w 45"/>
                <a:gd name="T81" fmla="*/ 8 h 35"/>
                <a:gd name="T82" fmla="*/ 39 w 45"/>
                <a:gd name="T83" fmla="*/ 12 h 35"/>
                <a:gd name="T84" fmla="*/ 39 w 45"/>
                <a:gd name="T85" fmla="*/ 19 h 35"/>
                <a:gd name="T86" fmla="*/ 40 w 45"/>
                <a:gd name="T87" fmla="*/ 25 h 35"/>
                <a:gd name="T88" fmla="*/ 41 w 45"/>
                <a:gd name="T89" fmla="*/ 32 h 35"/>
                <a:gd name="T90" fmla="*/ 43 w 45"/>
                <a:gd name="T91" fmla="*/ 35 h 35"/>
                <a:gd name="T92" fmla="*/ 44 w 45"/>
                <a:gd name="T93" fmla="*/ 33 h 35"/>
                <a:gd name="T94" fmla="*/ 45 w 45"/>
                <a:gd name="T9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35">
                  <a:moveTo>
                    <a:pt x="0" y="33"/>
                  </a:moveTo>
                  <a:lnTo>
                    <a:pt x="0" y="35"/>
                  </a:lnTo>
                  <a:lnTo>
                    <a:pt x="0" y="33"/>
                  </a:lnTo>
                  <a:lnTo>
                    <a:pt x="1" y="33"/>
                  </a:lnTo>
                  <a:lnTo>
                    <a:pt x="1" y="31"/>
                  </a:lnTo>
                  <a:lnTo>
                    <a:pt x="1" y="29"/>
                  </a:lnTo>
                  <a:lnTo>
                    <a:pt x="2" y="25"/>
                  </a:lnTo>
                  <a:lnTo>
                    <a:pt x="2" y="23"/>
                  </a:lnTo>
                  <a:lnTo>
                    <a:pt x="2" y="17"/>
                  </a:lnTo>
                  <a:lnTo>
                    <a:pt x="4" y="13"/>
                  </a:lnTo>
                  <a:lnTo>
                    <a:pt x="4" y="8"/>
                  </a:lnTo>
                  <a:lnTo>
                    <a:pt x="5" y="5"/>
                  </a:lnTo>
                  <a:lnTo>
                    <a:pt x="5" y="1"/>
                  </a:lnTo>
                  <a:lnTo>
                    <a:pt x="6" y="0"/>
                  </a:lnTo>
                  <a:lnTo>
                    <a:pt x="6" y="0"/>
                  </a:lnTo>
                  <a:lnTo>
                    <a:pt x="8" y="0"/>
                  </a:lnTo>
                  <a:lnTo>
                    <a:pt x="8" y="1"/>
                  </a:lnTo>
                  <a:lnTo>
                    <a:pt x="9" y="4"/>
                  </a:lnTo>
                  <a:lnTo>
                    <a:pt x="9" y="8"/>
                  </a:lnTo>
                  <a:lnTo>
                    <a:pt x="9" y="9"/>
                  </a:lnTo>
                  <a:lnTo>
                    <a:pt x="9" y="13"/>
                  </a:lnTo>
                  <a:lnTo>
                    <a:pt x="10" y="15"/>
                  </a:lnTo>
                  <a:lnTo>
                    <a:pt x="10" y="17"/>
                  </a:lnTo>
                  <a:lnTo>
                    <a:pt x="10" y="20"/>
                  </a:lnTo>
                  <a:lnTo>
                    <a:pt x="10" y="23"/>
                  </a:lnTo>
                  <a:lnTo>
                    <a:pt x="12" y="24"/>
                  </a:lnTo>
                  <a:lnTo>
                    <a:pt x="12" y="27"/>
                  </a:lnTo>
                  <a:lnTo>
                    <a:pt x="12" y="29"/>
                  </a:lnTo>
                  <a:lnTo>
                    <a:pt x="12" y="31"/>
                  </a:lnTo>
                  <a:lnTo>
                    <a:pt x="13" y="32"/>
                  </a:lnTo>
                  <a:lnTo>
                    <a:pt x="13" y="33"/>
                  </a:lnTo>
                  <a:lnTo>
                    <a:pt x="14" y="35"/>
                  </a:lnTo>
                  <a:lnTo>
                    <a:pt x="14" y="35"/>
                  </a:lnTo>
                  <a:lnTo>
                    <a:pt x="14" y="33"/>
                  </a:lnTo>
                  <a:lnTo>
                    <a:pt x="16" y="31"/>
                  </a:lnTo>
                  <a:lnTo>
                    <a:pt x="16" y="28"/>
                  </a:lnTo>
                  <a:lnTo>
                    <a:pt x="17" y="24"/>
                  </a:lnTo>
                  <a:lnTo>
                    <a:pt x="17" y="20"/>
                  </a:lnTo>
                  <a:lnTo>
                    <a:pt x="17" y="15"/>
                  </a:lnTo>
                  <a:lnTo>
                    <a:pt x="18" y="11"/>
                  </a:lnTo>
                  <a:lnTo>
                    <a:pt x="18" y="6"/>
                  </a:lnTo>
                  <a:lnTo>
                    <a:pt x="20" y="4"/>
                  </a:lnTo>
                  <a:lnTo>
                    <a:pt x="20" y="1"/>
                  </a:lnTo>
                  <a:lnTo>
                    <a:pt x="21" y="0"/>
                  </a:lnTo>
                  <a:lnTo>
                    <a:pt x="21" y="0"/>
                  </a:lnTo>
                  <a:lnTo>
                    <a:pt x="22" y="1"/>
                  </a:lnTo>
                  <a:lnTo>
                    <a:pt x="22" y="2"/>
                  </a:lnTo>
                  <a:lnTo>
                    <a:pt x="22" y="5"/>
                  </a:lnTo>
                  <a:lnTo>
                    <a:pt x="24" y="6"/>
                  </a:lnTo>
                  <a:lnTo>
                    <a:pt x="24" y="8"/>
                  </a:lnTo>
                  <a:lnTo>
                    <a:pt x="24" y="9"/>
                  </a:lnTo>
                  <a:lnTo>
                    <a:pt x="24" y="13"/>
                  </a:lnTo>
                  <a:lnTo>
                    <a:pt x="24" y="13"/>
                  </a:lnTo>
                  <a:lnTo>
                    <a:pt x="24" y="16"/>
                  </a:lnTo>
                  <a:lnTo>
                    <a:pt x="25" y="17"/>
                  </a:lnTo>
                  <a:lnTo>
                    <a:pt x="25" y="20"/>
                  </a:lnTo>
                  <a:lnTo>
                    <a:pt x="25" y="23"/>
                  </a:lnTo>
                  <a:lnTo>
                    <a:pt x="25" y="25"/>
                  </a:lnTo>
                  <a:lnTo>
                    <a:pt x="26" y="28"/>
                  </a:lnTo>
                  <a:lnTo>
                    <a:pt x="26" y="31"/>
                  </a:lnTo>
                  <a:lnTo>
                    <a:pt x="28" y="32"/>
                  </a:lnTo>
                  <a:lnTo>
                    <a:pt x="28" y="33"/>
                  </a:lnTo>
                  <a:lnTo>
                    <a:pt x="28" y="35"/>
                  </a:lnTo>
                  <a:lnTo>
                    <a:pt x="29" y="33"/>
                  </a:lnTo>
                  <a:lnTo>
                    <a:pt x="29" y="32"/>
                  </a:lnTo>
                  <a:lnTo>
                    <a:pt x="30" y="29"/>
                  </a:lnTo>
                  <a:lnTo>
                    <a:pt x="30" y="25"/>
                  </a:lnTo>
                  <a:lnTo>
                    <a:pt x="32" y="21"/>
                  </a:lnTo>
                  <a:lnTo>
                    <a:pt x="32" y="17"/>
                  </a:lnTo>
                  <a:lnTo>
                    <a:pt x="32" y="13"/>
                  </a:lnTo>
                  <a:lnTo>
                    <a:pt x="33" y="9"/>
                  </a:lnTo>
                  <a:lnTo>
                    <a:pt x="33" y="6"/>
                  </a:lnTo>
                  <a:lnTo>
                    <a:pt x="34" y="4"/>
                  </a:lnTo>
                  <a:lnTo>
                    <a:pt x="34" y="2"/>
                  </a:lnTo>
                  <a:lnTo>
                    <a:pt x="36" y="1"/>
                  </a:lnTo>
                  <a:lnTo>
                    <a:pt x="36" y="1"/>
                  </a:lnTo>
                  <a:lnTo>
                    <a:pt x="36" y="2"/>
                  </a:lnTo>
                  <a:lnTo>
                    <a:pt x="37" y="4"/>
                  </a:lnTo>
                  <a:lnTo>
                    <a:pt x="37" y="4"/>
                  </a:lnTo>
                  <a:lnTo>
                    <a:pt x="37" y="5"/>
                  </a:lnTo>
                  <a:lnTo>
                    <a:pt x="37" y="6"/>
                  </a:lnTo>
                  <a:lnTo>
                    <a:pt x="39" y="8"/>
                  </a:lnTo>
                  <a:lnTo>
                    <a:pt x="39" y="11"/>
                  </a:lnTo>
                  <a:lnTo>
                    <a:pt x="39" y="12"/>
                  </a:lnTo>
                  <a:lnTo>
                    <a:pt x="39" y="15"/>
                  </a:lnTo>
                  <a:lnTo>
                    <a:pt x="39" y="19"/>
                  </a:lnTo>
                  <a:lnTo>
                    <a:pt x="40" y="23"/>
                  </a:lnTo>
                  <a:lnTo>
                    <a:pt x="40" y="25"/>
                  </a:lnTo>
                  <a:lnTo>
                    <a:pt x="41" y="29"/>
                  </a:lnTo>
                  <a:lnTo>
                    <a:pt x="41" y="32"/>
                  </a:lnTo>
                  <a:lnTo>
                    <a:pt x="43" y="33"/>
                  </a:lnTo>
                  <a:lnTo>
                    <a:pt x="43" y="35"/>
                  </a:lnTo>
                  <a:lnTo>
                    <a:pt x="44" y="35"/>
                  </a:lnTo>
                  <a:lnTo>
                    <a:pt x="44" y="33"/>
                  </a:lnTo>
                  <a:lnTo>
                    <a:pt x="45" y="31"/>
                  </a:lnTo>
                  <a:lnTo>
                    <a:pt x="45" y="27"/>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6" name="Freeform 5523"/>
            <p:cNvSpPr>
              <a:spLocks/>
            </p:cNvSpPr>
            <p:nvPr/>
          </p:nvSpPr>
          <p:spPr bwMode="auto">
            <a:xfrm>
              <a:off x="4589" y="3232"/>
              <a:ext cx="22" cy="16"/>
            </a:xfrm>
            <a:custGeom>
              <a:avLst/>
              <a:gdLst>
                <a:gd name="T0" fmla="*/ 0 w 44"/>
                <a:gd name="T1" fmla="*/ 21 h 33"/>
                <a:gd name="T2" fmla="*/ 2 w 44"/>
                <a:gd name="T3" fmla="*/ 13 h 33"/>
                <a:gd name="T4" fmla="*/ 3 w 44"/>
                <a:gd name="T5" fmla="*/ 7 h 33"/>
                <a:gd name="T6" fmla="*/ 3 w 44"/>
                <a:gd name="T7" fmla="*/ 3 h 33"/>
                <a:gd name="T8" fmla="*/ 4 w 44"/>
                <a:gd name="T9" fmla="*/ 0 h 33"/>
                <a:gd name="T10" fmla="*/ 6 w 44"/>
                <a:gd name="T11" fmla="*/ 0 h 33"/>
                <a:gd name="T12" fmla="*/ 6 w 44"/>
                <a:gd name="T13" fmla="*/ 0 h 33"/>
                <a:gd name="T14" fmla="*/ 7 w 44"/>
                <a:gd name="T15" fmla="*/ 3 h 33"/>
                <a:gd name="T16" fmla="*/ 7 w 44"/>
                <a:gd name="T17" fmla="*/ 7 h 33"/>
                <a:gd name="T18" fmla="*/ 8 w 44"/>
                <a:gd name="T19" fmla="*/ 18 h 33"/>
                <a:gd name="T20" fmla="*/ 10 w 44"/>
                <a:gd name="T21" fmla="*/ 26 h 33"/>
                <a:gd name="T22" fmla="*/ 11 w 44"/>
                <a:gd name="T23" fmla="*/ 31 h 33"/>
                <a:gd name="T24" fmla="*/ 12 w 44"/>
                <a:gd name="T25" fmla="*/ 33 h 33"/>
                <a:gd name="T26" fmla="*/ 14 w 44"/>
                <a:gd name="T27" fmla="*/ 30 h 33"/>
                <a:gd name="T28" fmla="*/ 15 w 44"/>
                <a:gd name="T29" fmla="*/ 23 h 33"/>
                <a:gd name="T30" fmla="*/ 16 w 44"/>
                <a:gd name="T31" fmla="*/ 17 h 33"/>
                <a:gd name="T32" fmla="*/ 16 w 44"/>
                <a:gd name="T33" fmla="*/ 11 h 33"/>
                <a:gd name="T34" fmla="*/ 18 w 44"/>
                <a:gd name="T35" fmla="*/ 7 h 33"/>
                <a:gd name="T36" fmla="*/ 18 w 44"/>
                <a:gd name="T37" fmla="*/ 4 h 33"/>
                <a:gd name="T38" fmla="*/ 19 w 44"/>
                <a:gd name="T39" fmla="*/ 2 h 33"/>
                <a:gd name="T40" fmla="*/ 19 w 44"/>
                <a:gd name="T41" fmla="*/ 0 h 33"/>
                <a:gd name="T42" fmla="*/ 20 w 44"/>
                <a:gd name="T43" fmla="*/ 2 h 33"/>
                <a:gd name="T44" fmla="*/ 22 w 44"/>
                <a:gd name="T45" fmla="*/ 6 h 33"/>
                <a:gd name="T46" fmla="*/ 23 w 44"/>
                <a:gd name="T47" fmla="*/ 13 h 33"/>
                <a:gd name="T48" fmla="*/ 23 w 44"/>
                <a:gd name="T49" fmla="*/ 21 h 33"/>
                <a:gd name="T50" fmla="*/ 24 w 44"/>
                <a:gd name="T51" fmla="*/ 27 h 33"/>
                <a:gd name="T52" fmla="*/ 26 w 44"/>
                <a:gd name="T53" fmla="*/ 33 h 33"/>
                <a:gd name="T54" fmla="*/ 27 w 44"/>
                <a:gd name="T55" fmla="*/ 33 h 33"/>
                <a:gd name="T56" fmla="*/ 28 w 44"/>
                <a:gd name="T57" fmla="*/ 29 h 33"/>
                <a:gd name="T58" fmla="*/ 30 w 44"/>
                <a:gd name="T59" fmla="*/ 23 h 33"/>
                <a:gd name="T60" fmla="*/ 30 w 44"/>
                <a:gd name="T61" fmla="*/ 19 h 33"/>
                <a:gd name="T62" fmla="*/ 31 w 44"/>
                <a:gd name="T63" fmla="*/ 14 h 33"/>
                <a:gd name="T64" fmla="*/ 31 w 44"/>
                <a:gd name="T65" fmla="*/ 11 h 33"/>
                <a:gd name="T66" fmla="*/ 31 w 44"/>
                <a:gd name="T67" fmla="*/ 7 h 33"/>
                <a:gd name="T68" fmla="*/ 32 w 44"/>
                <a:gd name="T69" fmla="*/ 4 h 33"/>
                <a:gd name="T70" fmla="*/ 34 w 44"/>
                <a:gd name="T71" fmla="*/ 2 h 33"/>
                <a:gd name="T72" fmla="*/ 35 w 44"/>
                <a:gd name="T73" fmla="*/ 3 h 33"/>
                <a:gd name="T74" fmla="*/ 36 w 44"/>
                <a:gd name="T75" fmla="*/ 7 h 33"/>
                <a:gd name="T76" fmla="*/ 38 w 44"/>
                <a:gd name="T77" fmla="*/ 15 h 33"/>
                <a:gd name="T78" fmla="*/ 38 w 44"/>
                <a:gd name="T79" fmla="*/ 23 h 33"/>
                <a:gd name="T80" fmla="*/ 39 w 44"/>
                <a:gd name="T81" fmla="*/ 30 h 33"/>
                <a:gd name="T82" fmla="*/ 40 w 44"/>
                <a:gd name="T83" fmla="*/ 33 h 33"/>
                <a:gd name="T84" fmla="*/ 42 w 44"/>
                <a:gd name="T85" fmla="*/ 33 h 33"/>
                <a:gd name="T86" fmla="*/ 43 w 44"/>
                <a:gd name="T87" fmla="*/ 30 h 33"/>
                <a:gd name="T88" fmla="*/ 43 w 44"/>
                <a:gd name="T89" fmla="*/ 27 h 33"/>
                <a:gd name="T90" fmla="*/ 44 w 44"/>
                <a:gd name="T91" fmla="*/ 23 h 33"/>
                <a:gd name="T92" fmla="*/ 44 w 44"/>
                <a:gd name="T9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33">
                  <a:moveTo>
                    <a:pt x="0" y="25"/>
                  </a:moveTo>
                  <a:lnTo>
                    <a:pt x="0" y="21"/>
                  </a:lnTo>
                  <a:lnTo>
                    <a:pt x="2" y="18"/>
                  </a:lnTo>
                  <a:lnTo>
                    <a:pt x="2" y="13"/>
                  </a:lnTo>
                  <a:lnTo>
                    <a:pt x="2" y="10"/>
                  </a:lnTo>
                  <a:lnTo>
                    <a:pt x="3" y="7"/>
                  </a:lnTo>
                  <a:lnTo>
                    <a:pt x="3" y="4"/>
                  </a:lnTo>
                  <a:lnTo>
                    <a:pt x="3" y="3"/>
                  </a:lnTo>
                  <a:lnTo>
                    <a:pt x="4" y="2"/>
                  </a:lnTo>
                  <a:lnTo>
                    <a:pt x="4" y="0"/>
                  </a:lnTo>
                  <a:lnTo>
                    <a:pt x="4" y="0"/>
                  </a:lnTo>
                  <a:lnTo>
                    <a:pt x="6" y="0"/>
                  </a:lnTo>
                  <a:lnTo>
                    <a:pt x="6" y="0"/>
                  </a:lnTo>
                  <a:lnTo>
                    <a:pt x="6" y="0"/>
                  </a:lnTo>
                  <a:lnTo>
                    <a:pt x="6" y="2"/>
                  </a:lnTo>
                  <a:lnTo>
                    <a:pt x="7" y="3"/>
                  </a:lnTo>
                  <a:lnTo>
                    <a:pt x="7" y="6"/>
                  </a:lnTo>
                  <a:lnTo>
                    <a:pt x="7" y="7"/>
                  </a:lnTo>
                  <a:lnTo>
                    <a:pt x="8" y="10"/>
                  </a:lnTo>
                  <a:lnTo>
                    <a:pt x="8" y="18"/>
                  </a:lnTo>
                  <a:lnTo>
                    <a:pt x="10" y="22"/>
                  </a:lnTo>
                  <a:lnTo>
                    <a:pt x="10" y="26"/>
                  </a:lnTo>
                  <a:lnTo>
                    <a:pt x="11" y="29"/>
                  </a:lnTo>
                  <a:lnTo>
                    <a:pt x="11" y="31"/>
                  </a:lnTo>
                  <a:lnTo>
                    <a:pt x="12" y="33"/>
                  </a:lnTo>
                  <a:lnTo>
                    <a:pt x="12" y="33"/>
                  </a:lnTo>
                  <a:lnTo>
                    <a:pt x="14" y="31"/>
                  </a:lnTo>
                  <a:lnTo>
                    <a:pt x="14" y="30"/>
                  </a:lnTo>
                  <a:lnTo>
                    <a:pt x="15" y="27"/>
                  </a:lnTo>
                  <a:lnTo>
                    <a:pt x="15" y="23"/>
                  </a:lnTo>
                  <a:lnTo>
                    <a:pt x="15" y="21"/>
                  </a:lnTo>
                  <a:lnTo>
                    <a:pt x="16" y="17"/>
                  </a:lnTo>
                  <a:lnTo>
                    <a:pt x="16" y="14"/>
                  </a:lnTo>
                  <a:lnTo>
                    <a:pt x="16" y="11"/>
                  </a:lnTo>
                  <a:lnTo>
                    <a:pt x="16" y="9"/>
                  </a:lnTo>
                  <a:lnTo>
                    <a:pt x="18" y="7"/>
                  </a:lnTo>
                  <a:lnTo>
                    <a:pt x="18" y="6"/>
                  </a:lnTo>
                  <a:lnTo>
                    <a:pt x="18" y="4"/>
                  </a:lnTo>
                  <a:lnTo>
                    <a:pt x="18" y="3"/>
                  </a:lnTo>
                  <a:lnTo>
                    <a:pt x="19" y="2"/>
                  </a:lnTo>
                  <a:lnTo>
                    <a:pt x="19" y="2"/>
                  </a:lnTo>
                  <a:lnTo>
                    <a:pt x="19" y="0"/>
                  </a:lnTo>
                  <a:lnTo>
                    <a:pt x="20" y="2"/>
                  </a:lnTo>
                  <a:lnTo>
                    <a:pt x="20" y="2"/>
                  </a:lnTo>
                  <a:lnTo>
                    <a:pt x="20" y="3"/>
                  </a:lnTo>
                  <a:lnTo>
                    <a:pt x="22" y="6"/>
                  </a:lnTo>
                  <a:lnTo>
                    <a:pt x="22" y="9"/>
                  </a:lnTo>
                  <a:lnTo>
                    <a:pt x="23" y="13"/>
                  </a:lnTo>
                  <a:lnTo>
                    <a:pt x="23" y="17"/>
                  </a:lnTo>
                  <a:lnTo>
                    <a:pt x="23" y="21"/>
                  </a:lnTo>
                  <a:lnTo>
                    <a:pt x="24" y="25"/>
                  </a:lnTo>
                  <a:lnTo>
                    <a:pt x="24" y="27"/>
                  </a:lnTo>
                  <a:lnTo>
                    <a:pt x="26" y="30"/>
                  </a:lnTo>
                  <a:lnTo>
                    <a:pt x="26" y="33"/>
                  </a:lnTo>
                  <a:lnTo>
                    <a:pt x="27" y="33"/>
                  </a:lnTo>
                  <a:lnTo>
                    <a:pt x="27" y="33"/>
                  </a:lnTo>
                  <a:lnTo>
                    <a:pt x="28" y="31"/>
                  </a:lnTo>
                  <a:lnTo>
                    <a:pt x="28" y="29"/>
                  </a:lnTo>
                  <a:lnTo>
                    <a:pt x="28" y="27"/>
                  </a:lnTo>
                  <a:lnTo>
                    <a:pt x="30" y="23"/>
                  </a:lnTo>
                  <a:lnTo>
                    <a:pt x="30" y="21"/>
                  </a:lnTo>
                  <a:lnTo>
                    <a:pt x="30" y="19"/>
                  </a:lnTo>
                  <a:lnTo>
                    <a:pt x="31" y="17"/>
                  </a:lnTo>
                  <a:lnTo>
                    <a:pt x="31" y="14"/>
                  </a:lnTo>
                  <a:lnTo>
                    <a:pt x="31" y="13"/>
                  </a:lnTo>
                  <a:lnTo>
                    <a:pt x="31" y="11"/>
                  </a:lnTo>
                  <a:lnTo>
                    <a:pt x="31" y="10"/>
                  </a:lnTo>
                  <a:lnTo>
                    <a:pt x="31" y="7"/>
                  </a:lnTo>
                  <a:lnTo>
                    <a:pt x="32" y="6"/>
                  </a:lnTo>
                  <a:lnTo>
                    <a:pt x="32" y="4"/>
                  </a:lnTo>
                  <a:lnTo>
                    <a:pt x="32" y="3"/>
                  </a:lnTo>
                  <a:lnTo>
                    <a:pt x="34" y="2"/>
                  </a:lnTo>
                  <a:lnTo>
                    <a:pt x="34" y="2"/>
                  </a:lnTo>
                  <a:lnTo>
                    <a:pt x="35" y="3"/>
                  </a:lnTo>
                  <a:lnTo>
                    <a:pt x="35" y="6"/>
                  </a:lnTo>
                  <a:lnTo>
                    <a:pt x="36" y="7"/>
                  </a:lnTo>
                  <a:lnTo>
                    <a:pt x="36" y="11"/>
                  </a:lnTo>
                  <a:lnTo>
                    <a:pt x="38" y="15"/>
                  </a:lnTo>
                  <a:lnTo>
                    <a:pt x="38" y="21"/>
                  </a:lnTo>
                  <a:lnTo>
                    <a:pt x="38" y="23"/>
                  </a:lnTo>
                  <a:lnTo>
                    <a:pt x="39" y="27"/>
                  </a:lnTo>
                  <a:lnTo>
                    <a:pt x="39" y="30"/>
                  </a:lnTo>
                  <a:lnTo>
                    <a:pt x="40" y="31"/>
                  </a:lnTo>
                  <a:lnTo>
                    <a:pt x="40" y="33"/>
                  </a:lnTo>
                  <a:lnTo>
                    <a:pt x="42" y="33"/>
                  </a:lnTo>
                  <a:lnTo>
                    <a:pt x="42" y="33"/>
                  </a:lnTo>
                  <a:lnTo>
                    <a:pt x="42" y="31"/>
                  </a:lnTo>
                  <a:lnTo>
                    <a:pt x="43" y="30"/>
                  </a:lnTo>
                  <a:lnTo>
                    <a:pt x="43" y="27"/>
                  </a:lnTo>
                  <a:lnTo>
                    <a:pt x="43" y="27"/>
                  </a:lnTo>
                  <a:lnTo>
                    <a:pt x="43" y="25"/>
                  </a:lnTo>
                  <a:lnTo>
                    <a:pt x="44" y="23"/>
                  </a:lnTo>
                  <a:lnTo>
                    <a:pt x="44" y="21"/>
                  </a:lnTo>
                  <a:lnTo>
                    <a:pt x="44" y="21"/>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7" name="Freeform 5524"/>
            <p:cNvSpPr>
              <a:spLocks/>
            </p:cNvSpPr>
            <p:nvPr/>
          </p:nvSpPr>
          <p:spPr bwMode="auto">
            <a:xfrm>
              <a:off x="4611" y="3233"/>
              <a:ext cx="24" cy="15"/>
            </a:xfrm>
            <a:custGeom>
              <a:avLst/>
              <a:gdLst>
                <a:gd name="T0" fmla="*/ 0 w 48"/>
                <a:gd name="T1" fmla="*/ 15 h 31"/>
                <a:gd name="T2" fmla="*/ 0 w 48"/>
                <a:gd name="T3" fmla="*/ 11 h 31"/>
                <a:gd name="T4" fmla="*/ 2 w 48"/>
                <a:gd name="T5" fmla="*/ 3 h 31"/>
                <a:gd name="T6" fmla="*/ 3 w 48"/>
                <a:gd name="T7" fmla="*/ 0 h 31"/>
                <a:gd name="T8" fmla="*/ 4 w 48"/>
                <a:gd name="T9" fmla="*/ 0 h 31"/>
                <a:gd name="T10" fmla="*/ 6 w 48"/>
                <a:gd name="T11" fmla="*/ 4 h 31"/>
                <a:gd name="T12" fmla="*/ 7 w 48"/>
                <a:gd name="T13" fmla="*/ 11 h 31"/>
                <a:gd name="T14" fmla="*/ 8 w 48"/>
                <a:gd name="T15" fmla="*/ 23 h 31"/>
                <a:gd name="T16" fmla="*/ 10 w 48"/>
                <a:gd name="T17" fmla="*/ 28 h 31"/>
                <a:gd name="T18" fmla="*/ 11 w 48"/>
                <a:gd name="T19" fmla="*/ 30 h 31"/>
                <a:gd name="T20" fmla="*/ 12 w 48"/>
                <a:gd name="T21" fmla="*/ 30 h 31"/>
                <a:gd name="T22" fmla="*/ 12 w 48"/>
                <a:gd name="T23" fmla="*/ 28 h 31"/>
                <a:gd name="T24" fmla="*/ 14 w 48"/>
                <a:gd name="T25" fmla="*/ 26 h 31"/>
                <a:gd name="T26" fmla="*/ 14 w 48"/>
                <a:gd name="T27" fmla="*/ 23 h 31"/>
                <a:gd name="T28" fmla="*/ 15 w 48"/>
                <a:gd name="T29" fmla="*/ 18 h 31"/>
                <a:gd name="T30" fmla="*/ 15 w 48"/>
                <a:gd name="T31" fmla="*/ 12 h 31"/>
                <a:gd name="T32" fmla="*/ 16 w 48"/>
                <a:gd name="T33" fmla="*/ 6 h 31"/>
                <a:gd name="T34" fmla="*/ 18 w 48"/>
                <a:gd name="T35" fmla="*/ 1 h 31"/>
                <a:gd name="T36" fmla="*/ 19 w 48"/>
                <a:gd name="T37" fmla="*/ 1 h 31"/>
                <a:gd name="T38" fmla="*/ 20 w 48"/>
                <a:gd name="T39" fmla="*/ 4 h 31"/>
                <a:gd name="T40" fmla="*/ 22 w 48"/>
                <a:gd name="T41" fmla="*/ 15 h 31"/>
                <a:gd name="T42" fmla="*/ 23 w 48"/>
                <a:gd name="T43" fmla="*/ 22 h 31"/>
                <a:gd name="T44" fmla="*/ 23 w 48"/>
                <a:gd name="T45" fmla="*/ 26 h 31"/>
                <a:gd name="T46" fmla="*/ 24 w 48"/>
                <a:gd name="T47" fmla="*/ 28 h 31"/>
                <a:gd name="T48" fmla="*/ 26 w 48"/>
                <a:gd name="T49" fmla="*/ 30 h 31"/>
                <a:gd name="T50" fmla="*/ 26 w 48"/>
                <a:gd name="T51" fmla="*/ 30 h 31"/>
                <a:gd name="T52" fmla="*/ 27 w 48"/>
                <a:gd name="T53" fmla="*/ 28 h 31"/>
                <a:gd name="T54" fmla="*/ 28 w 48"/>
                <a:gd name="T55" fmla="*/ 24 h 31"/>
                <a:gd name="T56" fmla="*/ 28 w 48"/>
                <a:gd name="T57" fmla="*/ 18 h 31"/>
                <a:gd name="T58" fmla="*/ 30 w 48"/>
                <a:gd name="T59" fmla="*/ 11 h 31"/>
                <a:gd name="T60" fmla="*/ 31 w 48"/>
                <a:gd name="T61" fmla="*/ 4 h 31"/>
                <a:gd name="T62" fmla="*/ 32 w 48"/>
                <a:gd name="T63" fmla="*/ 1 h 31"/>
                <a:gd name="T64" fmla="*/ 34 w 48"/>
                <a:gd name="T65" fmla="*/ 3 h 31"/>
                <a:gd name="T66" fmla="*/ 35 w 48"/>
                <a:gd name="T67" fmla="*/ 7 h 31"/>
                <a:gd name="T68" fmla="*/ 36 w 48"/>
                <a:gd name="T69" fmla="*/ 12 h 31"/>
                <a:gd name="T70" fmla="*/ 36 w 48"/>
                <a:gd name="T71" fmla="*/ 18 h 31"/>
                <a:gd name="T72" fmla="*/ 38 w 48"/>
                <a:gd name="T73" fmla="*/ 23 h 31"/>
                <a:gd name="T74" fmla="*/ 38 w 48"/>
                <a:gd name="T75" fmla="*/ 26 h 31"/>
                <a:gd name="T76" fmla="*/ 39 w 48"/>
                <a:gd name="T77" fmla="*/ 28 h 31"/>
                <a:gd name="T78" fmla="*/ 39 w 48"/>
                <a:gd name="T79" fmla="*/ 30 h 31"/>
                <a:gd name="T80" fmla="*/ 40 w 48"/>
                <a:gd name="T81" fmla="*/ 31 h 31"/>
                <a:gd name="T82" fmla="*/ 42 w 48"/>
                <a:gd name="T83" fmla="*/ 28 h 31"/>
                <a:gd name="T84" fmla="*/ 42 w 48"/>
                <a:gd name="T85" fmla="*/ 24 h 31"/>
                <a:gd name="T86" fmla="*/ 44 w 48"/>
                <a:gd name="T87" fmla="*/ 14 h 31"/>
                <a:gd name="T88" fmla="*/ 46 w 48"/>
                <a:gd name="T89" fmla="*/ 7 h 31"/>
                <a:gd name="T90" fmla="*/ 46 w 48"/>
                <a:gd name="T91" fmla="*/ 3 h 31"/>
                <a:gd name="T92" fmla="*/ 48 w 48"/>
                <a:gd name="T93"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1">
                  <a:moveTo>
                    <a:pt x="0" y="18"/>
                  </a:moveTo>
                  <a:lnTo>
                    <a:pt x="0" y="15"/>
                  </a:lnTo>
                  <a:lnTo>
                    <a:pt x="0" y="14"/>
                  </a:lnTo>
                  <a:lnTo>
                    <a:pt x="0" y="11"/>
                  </a:lnTo>
                  <a:lnTo>
                    <a:pt x="2" y="6"/>
                  </a:lnTo>
                  <a:lnTo>
                    <a:pt x="2" y="3"/>
                  </a:lnTo>
                  <a:lnTo>
                    <a:pt x="3" y="1"/>
                  </a:lnTo>
                  <a:lnTo>
                    <a:pt x="3" y="0"/>
                  </a:lnTo>
                  <a:lnTo>
                    <a:pt x="4" y="0"/>
                  </a:lnTo>
                  <a:lnTo>
                    <a:pt x="4" y="0"/>
                  </a:lnTo>
                  <a:lnTo>
                    <a:pt x="6" y="3"/>
                  </a:lnTo>
                  <a:lnTo>
                    <a:pt x="6" y="4"/>
                  </a:lnTo>
                  <a:lnTo>
                    <a:pt x="7" y="8"/>
                  </a:lnTo>
                  <a:lnTo>
                    <a:pt x="7" y="11"/>
                  </a:lnTo>
                  <a:lnTo>
                    <a:pt x="8" y="16"/>
                  </a:lnTo>
                  <a:lnTo>
                    <a:pt x="8" y="23"/>
                  </a:lnTo>
                  <a:lnTo>
                    <a:pt x="10" y="26"/>
                  </a:lnTo>
                  <a:lnTo>
                    <a:pt x="10" y="28"/>
                  </a:lnTo>
                  <a:lnTo>
                    <a:pt x="11" y="30"/>
                  </a:lnTo>
                  <a:lnTo>
                    <a:pt x="11" y="30"/>
                  </a:lnTo>
                  <a:lnTo>
                    <a:pt x="11" y="30"/>
                  </a:lnTo>
                  <a:lnTo>
                    <a:pt x="12" y="30"/>
                  </a:lnTo>
                  <a:lnTo>
                    <a:pt x="12" y="28"/>
                  </a:lnTo>
                  <a:lnTo>
                    <a:pt x="12" y="28"/>
                  </a:lnTo>
                  <a:lnTo>
                    <a:pt x="12" y="26"/>
                  </a:lnTo>
                  <a:lnTo>
                    <a:pt x="14" y="26"/>
                  </a:lnTo>
                  <a:lnTo>
                    <a:pt x="14" y="24"/>
                  </a:lnTo>
                  <a:lnTo>
                    <a:pt x="14" y="23"/>
                  </a:lnTo>
                  <a:lnTo>
                    <a:pt x="14" y="20"/>
                  </a:lnTo>
                  <a:lnTo>
                    <a:pt x="15" y="18"/>
                  </a:lnTo>
                  <a:lnTo>
                    <a:pt x="15" y="15"/>
                  </a:lnTo>
                  <a:lnTo>
                    <a:pt x="15" y="12"/>
                  </a:lnTo>
                  <a:lnTo>
                    <a:pt x="16" y="10"/>
                  </a:lnTo>
                  <a:lnTo>
                    <a:pt x="16" y="6"/>
                  </a:lnTo>
                  <a:lnTo>
                    <a:pt x="16" y="3"/>
                  </a:lnTo>
                  <a:lnTo>
                    <a:pt x="18" y="1"/>
                  </a:lnTo>
                  <a:lnTo>
                    <a:pt x="18" y="0"/>
                  </a:lnTo>
                  <a:lnTo>
                    <a:pt x="19" y="1"/>
                  </a:lnTo>
                  <a:lnTo>
                    <a:pt x="19" y="3"/>
                  </a:lnTo>
                  <a:lnTo>
                    <a:pt x="20" y="4"/>
                  </a:lnTo>
                  <a:lnTo>
                    <a:pt x="20" y="7"/>
                  </a:lnTo>
                  <a:lnTo>
                    <a:pt x="22" y="15"/>
                  </a:lnTo>
                  <a:lnTo>
                    <a:pt x="23" y="18"/>
                  </a:lnTo>
                  <a:lnTo>
                    <a:pt x="23" y="22"/>
                  </a:lnTo>
                  <a:lnTo>
                    <a:pt x="23" y="24"/>
                  </a:lnTo>
                  <a:lnTo>
                    <a:pt x="23" y="26"/>
                  </a:lnTo>
                  <a:lnTo>
                    <a:pt x="24" y="28"/>
                  </a:lnTo>
                  <a:lnTo>
                    <a:pt x="24" y="28"/>
                  </a:lnTo>
                  <a:lnTo>
                    <a:pt x="24" y="30"/>
                  </a:lnTo>
                  <a:lnTo>
                    <a:pt x="26" y="30"/>
                  </a:lnTo>
                  <a:lnTo>
                    <a:pt x="26" y="31"/>
                  </a:lnTo>
                  <a:lnTo>
                    <a:pt x="26" y="30"/>
                  </a:lnTo>
                  <a:lnTo>
                    <a:pt x="27" y="28"/>
                  </a:lnTo>
                  <a:lnTo>
                    <a:pt x="27" y="28"/>
                  </a:lnTo>
                  <a:lnTo>
                    <a:pt x="27" y="26"/>
                  </a:lnTo>
                  <a:lnTo>
                    <a:pt x="28" y="24"/>
                  </a:lnTo>
                  <a:lnTo>
                    <a:pt x="28" y="22"/>
                  </a:lnTo>
                  <a:lnTo>
                    <a:pt x="28" y="18"/>
                  </a:lnTo>
                  <a:lnTo>
                    <a:pt x="30" y="15"/>
                  </a:lnTo>
                  <a:lnTo>
                    <a:pt x="30" y="11"/>
                  </a:lnTo>
                  <a:lnTo>
                    <a:pt x="31" y="8"/>
                  </a:lnTo>
                  <a:lnTo>
                    <a:pt x="31" y="4"/>
                  </a:lnTo>
                  <a:lnTo>
                    <a:pt x="31" y="3"/>
                  </a:lnTo>
                  <a:lnTo>
                    <a:pt x="32" y="1"/>
                  </a:lnTo>
                  <a:lnTo>
                    <a:pt x="32" y="1"/>
                  </a:lnTo>
                  <a:lnTo>
                    <a:pt x="34" y="3"/>
                  </a:lnTo>
                  <a:lnTo>
                    <a:pt x="34" y="4"/>
                  </a:lnTo>
                  <a:lnTo>
                    <a:pt x="35" y="7"/>
                  </a:lnTo>
                  <a:lnTo>
                    <a:pt x="35" y="10"/>
                  </a:lnTo>
                  <a:lnTo>
                    <a:pt x="36" y="12"/>
                  </a:lnTo>
                  <a:lnTo>
                    <a:pt x="36" y="16"/>
                  </a:lnTo>
                  <a:lnTo>
                    <a:pt x="36" y="18"/>
                  </a:lnTo>
                  <a:lnTo>
                    <a:pt x="38" y="20"/>
                  </a:lnTo>
                  <a:lnTo>
                    <a:pt x="38" y="23"/>
                  </a:lnTo>
                  <a:lnTo>
                    <a:pt x="38" y="24"/>
                  </a:lnTo>
                  <a:lnTo>
                    <a:pt x="38" y="26"/>
                  </a:lnTo>
                  <a:lnTo>
                    <a:pt x="38" y="28"/>
                  </a:lnTo>
                  <a:lnTo>
                    <a:pt x="39" y="28"/>
                  </a:lnTo>
                  <a:lnTo>
                    <a:pt x="39" y="30"/>
                  </a:lnTo>
                  <a:lnTo>
                    <a:pt x="39" y="30"/>
                  </a:lnTo>
                  <a:lnTo>
                    <a:pt x="39" y="31"/>
                  </a:lnTo>
                  <a:lnTo>
                    <a:pt x="40" y="31"/>
                  </a:lnTo>
                  <a:lnTo>
                    <a:pt x="40" y="30"/>
                  </a:lnTo>
                  <a:lnTo>
                    <a:pt x="42" y="28"/>
                  </a:lnTo>
                  <a:lnTo>
                    <a:pt x="42" y="26"/>
                  </a:lnTo>
                  <a:lnTo>
                    <a:pt x="42" y="24"/>
                  </a:lnTo>
                  <a:lnTo>
                    <a:pt x="43" y="20"/>
                  </a:lnTo>
                  <a:lnTo>
                    <a:pt x="44" y="14"/>
                  </a:lnTo>
                  <a:lnTo>
                    <a:pt x="44" y="10"/>
                  </a:lnTo>
                  <a:lnTo>
                    <a:pt x="46" y="7"/>
                  </a:lnTo>
                  <a:lnTo>
                    <a:pt x="46" y="4"/>
                  </a:lnTo>
                  <a:lnTo>
                    <a:pt x="46" y="3"/>
                  </a:lnTo>
                  <a:lnTo>
                    <a:pt x="47" y="3"/>
                  </a:lnTo>
                  <a:lnTo>
                    <a:pt x="48" y="3"/>
                  </a:lnTo>
                  <a:lnTo>
                    <a:pt x="48" y="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8" name="Freeform 5525"/>
            <p:cNvSpPr>
              <a:spLocks/>
            </p:cNvSpPr>
            <p:nvPr/>
          </p:nvSpPr>
          <p:spPr bwMode="auto">
            <a:xfrm>
              <a:off x="4635" y="3234"/>
              <a:ext cx="22" cy="14"/>
            </a:xfrm>
            <a:custGeom>
              <a:avLst/>
              <a:gdLst>
                <a:gd name="T0" fmla="*/ 2 w 44"/>
                <a:gd name="T1" fmla="*/ 5 h 28"/>
                <a:gd name="T2" fmla="*/ 2 w 44"/>
                <a:gd name="T3" fmla="*/ 9 h 28"/>
                <a:gd name="T4" fmla="*/ 3 w 44"/>
                <a:gd name="T5" fmla="*/ 13 h 28"/>
                <a:gd name="T6" fmla="*/ 3 w 44"/>
                <a:gd name="T7" fmla="*/ 17 h 28"/>
                <a:gd name="T8" fmla="*/ 4 w 44"/>
                <a:gd name="T9" fmla="*/ 21 h 28"/>
                <a:gd name="T10" fmla="*/ 4 w 44"/>
                <a:gd name="T11" fmla="*/ 24 h 28"/>
                <a:gd name="T12" fmla="*/ 6 w 44"/>
                <a:gd name="T13" fmla="*/ 27 h 28"/>
                <a:gd name="T14" fmla="*/ 7 w 44"/>
                <a:gd name="T15" fmla="*/ 28 h 28"/>
                <a:gd name="T16" fmla="*/ 7 w 44"/>
                <a:gd name="T17" fmla="*/ 25 h 28"/>
                <a:gd name="T18" fmla="*/ 10 w 44"/>
                <a:gd name="T19" fmla="*/ 15 h 28"/>
                <a:gd name="T20" fmla="*/ 11 w 44"/>
                <a:gd name="T21" fmla="*/ 5 h 28"/>
                <a:gd name="T22" fmla="*/ 12 w 44"/>
                <a:gd name="T23" fmla="*/ 0 h 28"/>
                <a:gd name="T24" fmla="*/ 14 w 44"/>
                <a:gd name="T25" fmla="*/ 0 h 28"/>
                <a:gd name="T26" fmla="*/ 15 w 44"/>
                <a:gd name="T27" fmla="*/ 1 h 28"/>
                <a:gd name="T28" fmla="*/ 15 w 44"/>
                <a:gd name="T29" fmla="*/ 4 h 28"/>
                <a:gd name="T30" fmla="*/ 16 w 44"/>
                <a:gd name="T31" fmla="*/ 7 h 28"/>
                <a:gd name="T32" fmla="*/ 16 w 44"/>
                <a:gd name="T33" fmla="*/ 9 h 28"/>
                <a:gd name="T34" fmla="*/ 18 w 44"/>
                <a:gd name="T35" fmla="*/ 13 h 28"/>
                <a:gd name="T36" fmla="*/ 18 w 44"/>
                <a:gd name="T37" fmla="*/ 17 h 28"/>
                <a:gd name="T38" fmla="*/ 19 w 44"/>
                <a:gd name="T39" fmla="*/ 21 h 28"/>
                <a:gd name="T40" fmla="*/ 20 w 44"/>
                <a:gd name="T41" fmla="*/ 27 h 28"/>
                <a:gd name="T42" fmla="*/ 22 w 44"/>
                <a:gd name="T43" fmla="*/ 27 h 28"/>
                <a:gd name="T44" fmla="*/ 23 w 44"/>
                <a:gd name="T45" fmla="*/ 23 h 28"/>
                <a:gd name="T46" fmla="*/ 24 w 44"/>
                <a:gd name="T47" fmla="*/ 17 h 28"/>
                <a:gd name="T48" fmla="*/ 26 w 44"/>
                <a:gd name="T49" fmla="*/ 7 h 28"/>
                <a:gd name="T50" fmla="*/ 27 w 44"/>
                <a:gd name="T51" fmla="*/ 3 h 28"/>
                <a:gd name="T52" fmla="*/ 27 w 44"/>
                <a:gd name="T53" fmla="*/ 0 h 28"/>
                <a:gd name="T54" fmla="*/ 28 w 44"/>
                <a:gd name="T55" fmla="*/ 1 h 28"/>
                <a:gd name="T56" fmla="*/ 30 w 44"/>
                <a:gd name="T57" fmla="*/ 3 h 28"/>
                <a:gd name="T58" fmla="*/ 30 w 44"/>
                <a:gd name="T59" fmla="*/ 5 h 28"/>
                <a:gd name="T60" fmla="*/ 31 w 44"/>
                <a:gd name="T61" fmla="*/ 9 h 28"/>
                <a:gd name="T62" fmla="*/ 31 w 44"/>
                <a:gd name="T63" fmla="*/ 15 h 28"/>
                <a:gd name="T64" fmla="*/ 32 w 44"/>
                <a:gd name="T65" fmla="*/ 20 h 28"/>
                <a:gd name="T66" fmla="*/ 34 w 44"/>
                <a:gd name="T67" fmla="*/ 25 h 28"/>
                <a:gd name="T68" fmla="*/ 35 w 44"/>
                <a:gd name="T69" fmla="*/ 28 h 28"/>
                <a:gd name="T70" fmla="*/ 36 w 44"/>
                <a:gd name="T71" fmla="*/ 27 h 28"/>
                <a:gd name="T72" fmla="*/ 38 w 44"/>
                <a:gd name="T73" fmla="*/ 21 h 28"/>
                <a:gd name="T74" fmla="*/ 39 w 44"/>
                <a:gd name="T75" fmla="*/ 15 h 28"/>
                <a:gd name="T76" fmla="*/ 39 w 44"/>
                <a:gd name="T77" fmla="*/ 9 h 28"/>
                <a:gd name="T78" fmla="*/ 40 w 44"/>
                <a:gd name="T79" fmla="*/ 5 h 28"/>
                <a:gd name="T80" fmla="*/ 42 w 44"/>
                <a:gd name="T81" fmla="*/ 3 h 28"/>
                <a:gd name="T82" fmla="*/ 42 w 44"/>
                <a:gd name="T83" fmla="*/ 1 h 28"/>
                <a:gd name="T84" fmla="*/ 43 w 44"/>
                <a:gd name="T85" fmla="*/ 1 h 28"/>
                <a:gd name="T86" fmla="*/ 43 w 44"/>
                <a:gd name="T87" fmla="*/ 3 h 28"/>
                <a:gd name="T88" fmla="*/ 44 w 44"/>
                <a:gd name="T89"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28">
                  <a:moveTo>
                    <a:pt x="0" y="3"/>
                  </a:moveTo>
                  <a:lnTo>
                    <a:pt x="2" y="5"/>
                  </a:lnTo>
                  <a:lnTo>
                    <a:pt x="2" y="7"/>
                  </a:lnTo>
                  <a:lnTo>
                    <a:pt x="2" y="9"/>
                  </a:lnTo>
                  <a:lnTo>
                    <a:pt x="3" y="12"/>
                  </a:lnTo>
                  <a:lnTo>
                    <a:pt x="3" y="13"/>
                  </a:lnTo>
                  <a:lnTo>
                    <a:pt x="3" y="15"/>
                  </a:lnTo>
                  <a:lnTo>
                    <a:pt x="3" y="17"/>
                  </a:lnTo>
                  <a:lnTo>
                    <a:pt x="4" y="19"/>
                  </a:lnTo>
                  <a:lnTo>
                    <a:pt x="4" y="21"/>
                  </a:lnTo>
                  <a:lnTo>
                    <a:pt x="4" y="23"/>
                  </a:lnTo>
                  <a:lnTo>
                    <a:pt x="4" y="24"/>
                  </a:lnTo>
                  <a:lnTo>
                    <a:pt x="4" y="25"/>
                  </a:lnTo>
                  <a:lnTo>
                    <a:pt x="6" y="27"/>
                  </a:lnTo>
                  <a:lnTo>
                    <a:pt x="6" y="28"/>
                  </a:lnTo>
                  <a:lnTo>
                    <a:pt x="7" y="28"/>
                  </a:lnTo>
                  <a:lnTo>
                    <a:pt x="7" y="27"/>
                  </a:lnTo>
                  <a:lnTo>
                    <a:pt x="7" y="25"/>
                  </a:lnTo>
                  <a:lnTo>
                    <a:pt x="8" y="19"/>
                  </a:lnTo>
                  <a:lnTo>
                    <a:pt x="10" y="15"/>
                  </a:lnTo>
                  <a:lnTo>
                    <a:pt x="11" y="8"/>
                  </a:lnTo>
                  <a:lnTo>
                    <a:pt x="11" y="5"/>
                  </a:lnTo>
                  <a:lnTo>
                    <a:pt x="12" y="3"/>
                  </a:lnTo>
                  <a:lnTo>
                    <a:pt x="12" y="0"/>
                  </a:lnTo>
                  <a:lnTo>
                    <a:pt x="12" y="0"/>
                  </a:lnTo>
                  <a:lnTo>
                    <a:pt x="14" y="0"/>
                  </a:lnTo>
                  <a:lnTo>
                    <a:pt x="14" y="0"/>
                  </a:lnTo>
                  <a:lnTo>
                    <a:pt x="15" y="1"/>
                  </a:lnTo>
                  <a:lnTo>
                    <a:pt x="15" y="3"/>
                  </a:lnTo>
                  <a:lnTo>
                    <a:pt x="15" y="4"/>
                  </a:lnTo>
                  <a:lnTo>
                    <a:pt x="15" y="5"/>
                  </a:lnTo>
                  <a:lnTo>
                    <a:pt x="16" y="7"/>
                  </a:lnTo>
                  <a:lnTo>
                    <a:pt x="16" y="9"/>
                  </a:lnTo>
                  <a:lnTo>
                    <a:pt x="16" y="9"/>
                  </a:lnTo>
                  <a:lnTo>
                    <a:pt x="16" y="12"/>
                  </a:lnTo>
                  <a:lnTo>
                    <a:pt x="18" y="13"/>
                  </a:lnTo>
                  <a:lnTo>
                    <a:pt x="18" y="15"/>
                  </a:lnTo>
                  <a:lnTo>
                    <a:pt x="18" y="17"/>
                  </a:lnTo>
                  <a:lnTo>
                    <a:pt x="18" y="20"/>
                  </a:lnTo>
                  <a:lnTo>
                    <a:pt x="19" y="21"/>
                  </a:lnTo>
                  <a:lnTo>
                    <a:pt x="19" y="25"/>
                  </a:lnTo>
                  <a:lnTo>
                    <a:pt x="20" y="27"/>
                  </a:lnTo>
                  <a:lnTo>
                    <a:pt x="20" y="28"/>
                  </a:lnTo>
                  <a:lnTo>
                    <a:pt x="22" y="27"/>
                  </a:lnTo>
                  <a:lnTo>
                    <a:pt x="22" y="25"/>
                  </a:lnTo>
                  <a:lnTo>
                    <a:pt x="23" y="23"/>
                  </a:lnTo>
                  <a:lnTo>
                    <a:pt x="23" y="20"/>
                  </a:lnTo>
                  <a:lnTo>
                    <a:pt x="24" y="17"/>
                  </a:lnTo>
                  <a:lnTo>
                    <a:pt x="26" y="9"/>
                  </a:lnTo>
                  <a:lnTo>
                    <a:pt x="26" y="7"/>
                  </a:lnTo>
                  <a:lnTo>
                    <a:pt x="26" y="4"/>
                  </a:lnTo>
                  <a:lnTo>
                    <a:pt x="27" y="3"/>
                  </a:lnTo>
                  <a:lnTo>
                    <a:pt x="27" y="1"/>
                  </a:lnTo>
                  <a:lnTo>
                    <a:pt x="27" y="0"/>
                  </a:lnTo>
                  <a:lnTo>
                    <a:pt x="28" y="0"/>
                  </a:lnTo>
                  <a:lnTo>
                    <a:pt x="28" y="1"/>
                  </a:lnTo>
                  <a:lnTo>
                    <a:pt x="28" y="3"/>
                  </a:lnTo>
                  <a:lnTo>
                    <a:pt x="30" y="3"/>
                  </a:lnTo>
                  <a:lnTo>
                    <a:pt x="30" y="5"/>
                  </a:lnTo>
                  <a:lnTo>
                    <a:pt x="30" y="5"/>
                  </a:lnTo>
                  <a:lnTo>
                    <a:pt x="30" y="7"/>
                  </a:lnTo>
                  <a:lnTo>
                    <a:pt x="31" y="9"/>
                  </a:lnTo>
                  <a:lnTo>
                    <a:pt x="31" y="12"/>
                  </a:lnTo>
                  <a:lnTo>
                    <a:pt x="31" y="15"/>
                  </a:lnTo>
                  <a:lnTo>
                    <a:pt x="32" y="17"/>
                  </a:lnTo>
                  <a:lnTo>
                    <a:pt x="32" y="20"/>
                  </a:lnTo>
                  <a:lnTo>
                    <a:pt x="34" y="23"/>
                  </a:lnTo>
                  <a:lnTo>
                    <a:pt x="34" y="25"/>
                  </a:lnTo>
                  <a:lnTo>
                    <a:pt x="34" y="27"/>
                  </a:lnTo>
                  <a:lnTo>
                    <a:pt x="35" y="28"/>
                  </a:lnTo>
                  <a:lnTo>
                    <a:pt x="35" y="28"/>
                  </a:lnTo>
                  <a:lnTo>
                    <a:pt x="36" y="27"/>
                  </a:lnTo>
                  <a:lnTo>
                    <a:pt x="36" y="24"/>
                  </a:lnTo>
                  <a:lnTo>
                    <a:pt x="38" y="21"/>
                  </a:lnTo>
                  <a:lnTo>
                    <a:pt x="38" y="19"/>
                  </a:lnTo>
                  <a:lnTo>
                    <a:pt x="39" y="15"/>
                  </a:lnTo>
                  <a:lnTo>
                    <a:pt x="39" y="12"/>
                  </a:lnTo>
                  <a:lnTo>
                    <a:pt x="39" y="9"/>
                  </a:lnTo>
                  <a:lnTo>
                    <a:pt x="40" y="7"/>
                  </a:lnTo>
                  <a:lnTo>
                    <a:pt x="40" y="5"/>
                  </a:lnTo>
                  <a:lnTo>
                    <a:pt x="42" y="3"/>
                  </a:lnTo>
                  <a:lnTo>
                    <a:pt x="42" y="3"/>
                  </a:lnTo>
                  <a:lnTo>
                    <a:pt x="42" y="1"/>
                  </a:lnTo>
                  <a:lnTo>
                    <a:pt x="42" y="1"/>
                  </a:lnTo>
                  <a:lnTo>
                    <a:pt x="42" y="1"/>
                  </a:lnTo>
                  <a:lnTo>
                    <a:pt x="43" y="1"/>
                  </a:lnTo>
                  <a:lnTo>
                    <a:pt x="43" y="3"/>
                  </a:lnTo>
                  <a:lnTo>
                    <a:pt x="43" y="3"/>
                  </a:lnTo>
                  <a:lnTo>
                    <a:pt x="44" y="5"/>
                  </a:lnTo>
                  <a:lnTo>
                    <a:pt x="44" y="7"/>
                  </a:lnTo>
                  <a:lnTo>
                    <a:pt x="44" y="9"/>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39" name="Freeform 5526"/>
            <p:cNvSpPr>
              <a:spLocks/>
            </p:cNvSpPr>
            <p:nvPr/>
          </p:nvSpPr>
          <p:spPr bwMode="auto">
            <a:xfrm>
              <a:off x="4657" y="3235"/>
              <a:ext cx="24" cy="13"/>
            </a:xfrm>
            <a:custGeom>
              <a:avLst/>
              <a:gdLst>
                <a:gd name="T0" fmla="*/ 2 w 49"/>
                <a:gd name="T1" fmla="*/ 11 h 27"/>
                <a:gd name="T2" fmla="*/ 3 w 49"/>
                <a:gd name="T3" fmla="*/ 18 h 27"/>
                <a:gd name="T4" fmla="*/ 4 w 49"/>
                <a:gd name="T5" fmla="*/ 23 h 27"/>
                <a:gd name="T6" fmla="*/ 4 w 49"/>
                <a:gd name="T7" fmla="*/ 27 h 27"/>
                <a:gd name="T8" fmla="*/ 6 w 49"/>
                <a:gd name="T9" fmla="*/ 26 h 27"/>
                <a:gd name="T10" fmla="*/ 7 w 49"/>
                <a:gd name="T11" fmla="*/ 22 h 27"/>
                <a:gd name="T12" fmla="*/ 8 w 49"/>
                <a:gd name="T13" fmla="*/ 16 h 27"/>
                <a:gd name="T14" fmla="*/ 10 w 49"/>
                <a:gd name="T15" fmla="*/ 11 h 27"/>
                <a:gd name="T16" fmla="*/ 10 w 49"/>
                <a:gd name="T17" fmla="*/ 7 h 27"/>
                <a:gd name="T18" fmla="*/ 11 w 49"/>
                <a:gd name="T19" fmla="*/ 4 h 27"/>
                <a:gd name="T20" fmla="*/ 11 w 49"/>
                <a:gd name="T21" fmla="*/ 3 h 27"/>
                <a:gd name="T22" fmla="*/ 12 w 49"/>
                <a:gd name="T23" fmla="*/ 0 h 27"/>
                <a:gd name="T24" fmla="*/ 12 w 49"/>
                <a:gd name="T25" fmla="*/ 2 h 27"/>
                <a:gd name="T26" fmla="*/ 15 w 49"/>
                <a:gd name="T27" fmla="*/ 6 h 27"/>
                <a:gd name="T28" fmla="*/ 16 w 49"/>
                <a:gd name="T29" fmla="*/ 14 h 27"/>
                <a:gd name="T30" fmla="*/ 18 w 49"/>
                <a:gd name="T31" fmla="*/ 20 h 27"/>
                <a:gd name="T32" fmla="*/ 19 w 49"/>
                <a:gd name="T33" fmla="*/ 24 h 27"/>
                <a:gd name="T34" fmla="*/ 19 w 49"/>
                <a:gd name="T35" fmla="*/ 27 h 27"/>
                <a:gd name="T36" fmla="*/ 20 w 49"/>
                <a:gd name="T37" fmla="*/ 26 h 27"/>
                <a:gd name="T38" fmla="*/ 22 w 49"/>
                <a:gd name="T39" fmla="*/ 22 h 27"/>
                <a:gd name="T40" fmla="*/ 23 w 49"/>
                <a:gd name="T41" fmla="*/ 18 h 27"/>
                <a:gd name="T42" fmla="*/ 23 w 49"/>
                <a:gd name="T43" fmla="*/ 14 h 27"/>
                <a:gd name="T44" fmla="*/ 24 w 49"/>
                <a:gd name="T45" fmla="*/ 11 h 27"/>
                <a:gd name="T46" fmla="*/ 24 w 49"/>
                <a:gd name="T47" fmla="*/ 8 h 27"/>
                <a:gd name="T48" fmla="*/ 26 w 49"/>
                <a:gd name="T49" fmla="*/ 6 h 27"/>
                <a:gd name="T50" fmla="*/ 26 w 49"/>
                <a:gd name="T51" fmla="*/ 3 h 27"/>
                <a:gd name="T52" fmla="*/ 27 w 49"/>
                <a:gd name="T53" fmla="*/ 2 h 27"/>
                <a:gd name="T54" fmla="*/ 27 w 49"/>
                <a:gd name="T55" fmla="*/ 2 h 27"/>
                <a:gd name="T56" fmla="*/ 28 w 49"/>
                <a:gd name="T57" fmla="*/ 6 h 27"/>
                <a:gd name="T58" fmla="*/ 30 w 49"/>
                <a:gd name="T59" fmla="*/ 12 h 27"/>
                <a:gd name="T60" fmla="*/ 31 w 49"/>
                <a:gd name="T61" fmla="*/ 19 h 27"/>
                <a:gd name="T62" fmla="*/ 32 w 49"/>
                <a:gd name="T63" fmla="*/ 24 h 27"/>
                <a:gd name="T64" fmla="*/ 34 w 49"/>
                <a:gd name="T65" fmla="*/ 27 h 27"/>
                <a:gd name="T66" fmla="*/ 34 w 49"/>
                <a:gd name="T67" fmla="*/ 26 h 27"/>
                <a:gd name="T68" fmla="*/ 35 w 49"/>
                <a:gd name="T69" fmla="*/ 24 h 27"/>
                <a:gd name="T70" fmla="*/ 36 w 49"/>
                <a:gd name="T71" fmla="*/ 22 h 27"/>
                <a:gd name="T72" fmla="*/ 36 w 49"/>
                <a:gd name="T73" fmla="*/ 19 h 27"/>
                <a:gd name="T74" fmla="*/ 38 w 49"/>
                <a:gd name="T75" fmla="*/ 16 h 27"/>
                <a:gd name="T76" fmla="*/ 38 w 49"/>
                <a:gd name="T77" fmla="*/ 14 h 27"/>
                <a:gd name="T78" fmla="*/ 39 w 49"/>
                <a:gd name="T79" fmla="*/ 8 h 27"/>
                <a:gd name="T80" fmla="*/ 39 w 49"/>
                <a:gd name="T81" fmla="*/ 6 h 27"/>
                <a:gd name="T82" fmla="*/ 41 w 49"/>
                <a:gd name="T83" fmla="*/ 2 h 27"/>
                <a:gd name="T84" fmla="*/ 42 w 49"/>
                <a:gd name="T85" fmla="*/ 2 h 27"/>
                <a:gd name="T86" fmla="*/ 43 w 49"/>
                <a:gd name="T87" fmla="*/ 6 h 27"/>
                <a:gd name="T88" fmla="*/ 45 w 49"/>
                <a:gd name="T89" fmla="*/ 11 h 27"/>
                <a:gd name="T90" fmla="*/ 46 w 49"/>
                <a:gd name="T91" fmla="*/ 18 h 27"/>
                <a:gd name="T92" fmla="*/ 47 w 49"/>
                <a:gd name="T93" fmla="*/ 23 h 27"/>
                <a:gd name="T94" fmla="*/ 49 w 49"/>
                <a:gd name="T95"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27">
                  <a:moveTo>
                    <a:pt x="0" y="8"/>
                  </a:moveTo>
                  <a:lnTo>
                    <a:pt x="2" y="11"/>
                  </a:lnTo>
                  <a:lnTo>
                    <a:pt x="2" y="14"/>
                  </a:lnTo>
                  <a:lnTo>
                    <a:pt x="3" y="18"/>
                  </a:lnTo>
                  <a:lnTo>
                    <a:pt x="3" y="20"/>
                  </a:lnTo>
                  <a:lnTo>
                    <a:pt x="4" y="23"/>
                  </a:lnTo>
                  <a:lnTo>
                    <a:pt x="4" y="26"/>
                  </a:lnTo>
                  <a:lnTo>
                    <a:pt x="4" y="27"/>
                  </a:lnTo>
                  <a:lnTo>
                    <a:pt x="6" y="27"/>
                  </a:lnTo>
                  <a:lnTo>
                    <a:pt x="6" y="26"/>
                  </a:lnTo>
                  <a:lnTo>
                    <a:pt x="7" y="24"/>
                  </a:lnTo>
                  <a:lnTo>
                    <a:pt x="7" y="22"/>
                  </a:lnTo>
                  <a:lnTo>
                    <a:pt x="8" y="19"/>
                  </a:lnTo>
                  <a:lnTo>
                    <a:pt x="8" y="16"/>
                  </a:lnTo>
                  <a:lnTo>
                    <a:pt x="8" y="14"/>
                  </a:lnTo>
                  <a:lnTo>
                    <a:pt x="10" y="11"/>
                  </a:lnTo>
                  <a:lnTo>
                    <a:pt x="10" y="10"/>
                  </a:lnTo>
                  <a:lnTo>
                    <a:pt x="10" y="7"/>
                  </a:lnTo>
                  <a:lnTo>
                    <a:pt x="11" y="6"/>
                  </a:lnTo>
                  <a:lnTo>
                    <a:pt x="11" y="4"/>
                  </a:lnTo>
                  <a:lnTo>
                    <a:pt x="11" y="3"/>
                  </a:lnTo>
                  <a:lnTo>
                    <a:pt x="11" y="3"/>
                  </a:lnTo>
                  <a:lnTo>
                    <a:pt x="12" y="2"/>
                  </a:lnTo>
                  <a:lnTo>
                    <a:pt x="12" y="0"/>
                  </a:lnTo>
                  <a:lnTo>
                    <a:pt x="12" y="0"/>
                  </a:lnTo>
                  <a:lnTo>
                    <a:pt x="12" y="2"/>
                  </a:lnTo>
                  <a:lnTo>
                    <a:pt x="14" y="4"/>
                  </a:lnTo>
                  <a:lnTo>
                    <a:pt x="15" y="6"/>
                  </a:lnTo>
                  <a:lnTo>
                    <a:pt x="15" y="10"/>
                  </a:lnTo>
                  <a:lnTo>
                    <a:pt x="16" y="14"/>
                  </a:lnTo>
                  <a:lnTo>
                    <a:pt x="16" y="16"/>
                  </a:lnTo>
                  <a:lnTo>
                    <a:pt x="18" y="20"/>
                  </a:lnTo>
                  <a:lnTo>
                    <a:pt x="18" y="22"/>
                  </a:lnTo>
                  <a:lnTo>
                    <a:pt x="19" y="24"/>
                  </a:lnTo>
                  <a:lnTo>
                    <a:pt x="19" y="26"/>
                  </a:lnTo>
                  <a:lnTo>
                    <a:pt x="19" y="27"/>
                  </a:lnTo>
                  <a:lnTo>
                    <a:pt x="20" y="27"/>
                  </a:lnTo>
                  <a:lnTo>
                    <a:pt x="20" y="26"/>
                  </a:lnTo>
                  <a:lnTo>
                    <a:pt x="22" y="23"/>
                  </a:lnTo>
                  <a:lnTo>
                    <a:pt x="22" y="22"/>
                  </a:lnTo>
                  <a:lnTo>
                    <a:pt x="22" y="19"/>
                  </a:lnTo>
                  <a:lnTo>
                    <a:pt x="23" y="18"/>
                  </a:lnTo>
                  <a:lnTo>
                    <a:pt x="23" y="15"/>
                  </a:lnTo>
                  <a:lnTo>
                    <a:pt x="23" y="14"/>
                  </a:lnTo>
                  <a:lnTo>
                    <a:pt x="23" y="12"/>
                  </a:lnTo>
                  <a:lnTo>
                    <a:pt x="24" y="11"/>
                  </a:lnTo>
                  <a:lnTo>
                    <a:pt x="24" y="8"/>
                  </a:lnTo>
                  <a:lnTo>
                    <a:pt x="24" y="8"/>
                  </a:lnTo>
                  <a:lnTo>
                    <a:pt x="24" y="7"/>
                  </a:lnTo>
                  <a:lnTo>
                    <a:pt x="26" y="6"/>
                  </a:lnTo>
                  <a:lnTo>
                    <a:pt x="26" y="4"/>
                  </a:lnTo>
                  <a:lnTo>
                    <a:pt x="26" y="3"/>
                  </a:lnTo>
                  <a:lnTo>
                    <a:pt x="26" y="2"/>
                  </a:lnTo>
                  <a:lnTo>
                    <a:pt x="27" y="2"/>
                  </a:lnTo>
                  <a:lnTo>
                    <a:pt x="27" y="2"/>
                  </a:lnTo>
                  <a:lnTo>
                    <a:pt x="27" y="2"/>
                  </a:lnTo>
                  <a:lnTo>
                    <a:pt x="28" y="3"/>
                  </a:lnTo>
                  <a:lnTo>
                    <a:pt x="28" y="6"/>
                  </a:lnTo>
                  <a:lnTo>
                    <a:pt x="30" y="8"/>
                  </a:lnTo>
                  <a:lnTo>
                    <a:pt x="30" y="12"/>
                  </a:lnTo>
                  <a:lnTo>
                    <a:pt x="31" y="15"/>
                  </a:lnTo>
                  <a:lnTo>
                    <a:pt x="31" y="19"/>
                  </a:lnTo>
                  <a:lnTo>
                    <a:pt x="32" y="22"/>
                  </a:lnTo>
                  <a:lnTo>
                    <a:pt x="32" y="24"/>
                  </a:lnTo>
                  <a:lnTo>
                    <a:pt x="34" y="26"/>
                  </a:lnTo>
                  <a:lnTo>
                    <a:pt x="34" y="27"/>
                  </a:lnTo>
                  <a:lnTo>
                    <a:pt x="34" y="27"/>
                  </a:lnTo>
                  <a:lnTo>
                    <a:pt x="34" y="26"/>
                  </a:lnTo>
                  <a:lnTo>
                    <a:pt x="35" y="26"/>
                  </a:lnTo>
                  <a:lnTo>
                    <a:pt x="35" y="24"/>
                  </a:lnTo>
                  <a:lnTo>
                    <a:pt x="35" y="23"/>
                  </a:lnTo>
                  <a:lnTo>
                    <a:pt x="36" y="22"/>
                  </a:lnTo>
                  <a:lnTo>
                    <a:pt x="36" y="20"/>
                  </a:lnTo>
                  <a:lnTo>
                    <a:pt x="36" y="19"/>
                  </a:lnTo>
                  <a:lnTo>
                    <a:pt x="36" y="16"/>
                  </a:lnTo>
                  <a:lnTo>
                    <a:pt x="38" y="16"/>
                  </a:lnTo>
                  <a:lnTo>
                    <a:pt x="38" y="14"/>
                  </a:lnTo>
                  <a:lnTo>
                    <a:pt x="38" y="14"/>
                  </a:lnTo>
                  <a:lnTo>
                    <a:pt x="38" y="11"/>
                  </a:lnTo>
                  <a:lnTo>
                    <a:pt x="39" y="8"/>
                  </a:lnTo>
                  <a:lnTo>
                    <a:pt x="39" y="7"/>
                  </a:lnTo>
                  <a:lnTo>
                    <a:pt x="39" y="6"/>
                  </a:lnTo>
                  <a:lnTo>
                    <a:pt x="41" y="3"/>
                  </a:lnTo>
                  <a:lnTo>
                    <a:pt x="41" y="2"/>
                  </a:lnTo>
                  <a:lnTo>
                    <a:pt x="42" y="2"/>
                  </a:lnTo>
                  <a:lnTo>
                    <a:pt x="42" y="2"/>
                  </a:lnTo>
                  <a:lnTo>
                    <a:pt x="42" y="3"/>
                  </a:lnTo>
                  <a:lnTo>
                    <a:pt x="43" y="6"/>
                  </a:lnTo>
                  <a:lnTo>
                    <a:pt x="43" y="8"/>
                  </a:lnTo>
                  <a:lnTo>
                    <a:pt x="45" y="11"/>
                  </a:lnTo>
                  <a:lnTo>
                    <a:pt x="45" y="14"/>
                  </a:lnTo>
                  <a:lnTo>
                    <a:pt x="46" y="18"/>
                  </a:lnTo>
                  <a:lnTo>
                    <a:pt x="46" y="20"/>
                  </a:lnTo>
                  <a:lnTo>
                    <a:pt x="47" y="23"/>
                  </a:lnTo>
                  <a:lnTo>
                    <a:pt x="47" y="24"/>
                  </a:lnTo>
                  <a:lnTo>
                    <a:pt x="49" y="2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0" name="Freeform 5527"/>
            <p:cNvSpPr>
              <a:spLocks/>
            </p:cNvSpPr>
            <p:nvPr/>
          </p:nvSpPr>
          <p:spPr bwMode="auto">
            <a:xfrm>
              <a:off x="4681" y="3236"/>
              <a:ext cx="22" cy="12"/>
            </a:xfrm>
            <a:custGeom>
              <a:avLst/>
              <a:gdLst>
                <a:gd name="T0" fmla="*/ 0 w 44"/>
                <a:gd name="T1" fmla="*/ 25 h 25"/>
                <a:gd name="T2" fmla="*/ 0 w 44"/>
                <a:gd name="T3" fmla="*/ 24 h 25"/>
                <a:gd name="T4" fmla="*/ 1 w 44"/>
                <a:gd name="T5" fmla="*/ 22 h 25"/>
                <a:gd name="T6" fmla="*/ 1 w 44"/>
                <a:gd name="T7" fmla="*/ 21 h 25"/>
                <a:gd name="T8" fmla="*/ 2 w 44"/>
                <a:gd name="T9" fmla="*/ 18 h 25"/>
                <a:gd name="T10" fmla="*/ 2 w 44"/>
                <a:gd name="T11" fmla="*/ 14 h 25"/>
                <a:gd name="T12" fmla="*/ 4 w 44"/>
                <a:gd name="T13" fmla="*/ 10 h 25"/>
                <a:gd name="T14" fmla="*/ 5 w 44"/>
                <a:gd name="T15" fmla="*/ 5 h 25"/>
                <a:gd name="T16" fmla="*/ 6 w 44"/>
                <a:gd name="T17" fmla="*/ 1 h 25"/>
                <a:gd name="T18" fmla="*/ 8 w 44"/>
                <a:gd name="T19" fmla="*/ 1 h 25"/>
                <a:gd name="T20" fmla="*/ 9 w 44"/>
                <a:gd name="T21" fmla="*/ 5 h 25"/>
                <a:gd name="T22" fmla="*/ 10 w 44"/>
                <a:gd name="T23" fmla="*/ 12 h 25"/>
                <a:gd name="T24" fmla="*/ 12 w 44"/>
                <a:gd name="T25" fmla="*/ 17 h 25"/>
                <a:gd name="T26" fmla="*/ 12 w 44"/>
                <a:gd name="T27" fmla="*/ 21 h 25"/>
                <a:gd name="T28" fmla="*/ 13 w 44"/>
                <a:gd name="T29" fmla="*/ 24 h 25"/>
                <a:gd name="T30" fmla="*/ 14 w 44"/>
                <a:gd name="T31" fmla="*/ 25 h 25"/>
                <a:gd name="T32" fmla="*/ 14 w 44"/>
                <a:gd name="T33" fmla="*/ 24 h 25"/>
                <a:gd name="T34" fmla="*/ 14 w 44"/>
                <a:gd name="T35" fmla="*/ 22 h 25"/>
                <a:gd name="T36" fmla="*/ 17 w 44"/>
                <a:gd name="T37" fmla="*/ 18 h 25"/>
                <a:gd name="T38" fmla="*/ 17 w 44"/>
                <a:gd name="T39" fmla="*/ 12 h 25"/>
                <a:gd name="T40" fmla="*/ 18 w 44"/>
                <a:gd name="T41" fmla="*/ 6 h 25"/>
                <a:gd name="T42" fmla="*/ 20 w 44"/>
                <a:gd name="T43" fmla="*/ 2 h 25"/>
                <a:gd name="T44" fmla="*/ 21 w 44"/>
                <a:gd name="T45" fmla="*/ 1 h 25"/>
                <a:gd name="T46" fmla="*/ 22 w 44"/>
                <a:gd name="T47" fmla="*/ 4 h 25"/>
                <a:gd name="T48" fmla="*/ 24 w 44"/>
                <a:gd name="T49" fmla="*/ 8 h 25"/>
                <a:gd name="T50" fmla="*/ 25 w 44"/>
                <a:gd name="T51" fmla="*/ 12 h 25"/>
                <a:gd name="T52" fmla="*/ 25 w 44"/>
                <a:gd name="T53" fmla="*/ 17 h 25"/>
                <a:gd name="T54" fmla="*/ 26 w 44"/>
                <a:gd name="T55" fmla="*/ 20 h 25"/>
                <a:gd name="T56" fmla="*/ 26 w 44"/>
                <a:gd name="T57" fmla="*/ 22 h 25"/>
                <a:gd name="T58" fmla="*/ 28 w 44"/>
                <a:gd name="T59" fmla="*/ 24 h 25"/>
                <a:gd name="T60" fmla="*/ 29 w 44"/>
                <a:gd name="T61" fmla="*/ 25 h 25"/>
                <a:gd name="T62" fmla="*/ 29 w 44"/>
                <a:gd name="T63" fmla="*/ 24 h 25"/>
                <a:gd name="T64" fmla="*/ 30 w 44"/>
                <a:gd name="T65" fmla="*/ 18 h 25"/>
                <a:gd name="T66" fmla="*/ 32 w 44"/>
                <a:gd name="T67" fmla="*/ 13 h 25"/>
                <a:gd name="T68" fmla="*/ 33 w 44"/>
                <a:gd name="T69" fmla="*/ 8 h 25"/>
                <a:gd name="T70" fmla="*/ 34 w 44"/>
                <a:gd name="T71" fmla="*/ 4 h 25"/>
                <a:gd name="T72" fmla="*/ 36 w 44"/>
                <a:gd name="T73" fmla="*/ 1 h 25"/>
                <a:gd name="T74" fmla="*/ 37 w 44"/>
                <a:gd name="T75" fmla="*/ 4 h 25"/>
                <a:gd name="T76" fmla="*/ 38 w 44"/>
                <a:gd name="T77" fmla="*/ 8 h 25"/>
                <a:gd name="T78" fmla="*/ 38 w 44"/>
                <a:gd name="T79" fmla="*/ 12 h 25"/>
                <a:gd name="T80" fmla="*/ 40 w 44"/>
                <a:gd name="T81" fmla="*/ 14 h 25"/>
                <a:gd name="T82" fmla="*/ 40 w 44"/>
                <a:gd name="T83" fmla="*/ 17 h 25"/>
                <a:gd name="T84" fmla="*/ 41 w 44"/>
                <a:gd name="T85" fmla="*/ 18 h 25"/>
                <a:gd name="T86" fmla="*/ 41 w 44"/>
                <a:gd name="T87" fmla="*/ 22 h 25"/>
                <a:gd name="T88" fmla="*/ 42 w 44"/>
                <a:gd name="T89" fmla="*/ 24 h 25"/>
                <a:gd name="T90" fmla="*/ 44 w 44"/>
                <a:gd name="T91" fmla="*/ 25 h 25"/>
                <a:gd name="T92" fmla="*/ 44 w 44"/>
                <a:gd name="T9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25">
                  <a:moveTo>
                    <a:pt x="0" y="24"/>
                  </a:moveTo>
                  <a:lnTo>
                    <a:pt x="0" y="25"/>
                  </a:lnTo>
                  <a:lnTo>
                    <a:pt x="0" y="25"/>
                  </a:lnTo>
                  <a:lnTo>
                    <a:pt x="0" y="24"/>
                  </a:lnTo>
                  <a:lnTo>
                    <a:pt x="1" y="24"/>
                  </a:lnTo>
                  <a:lnTo>
                    <a:pt x="1" y="22"/>
                  </a:lnTo>
                  <a:lnTo>
                    <a:pt x="1" y="22"/>
                  </a:lnTo>
                  <a:lnTo>
                    <a:pt x="1" y="21"/>
                  </a:lnTo>
                  <a:lnTo>
                    <a:pt x="1" y="20"/>
                  </a:lnTo>
                  <a:lnTo>
                    <a:pt x="2" y="18"/>
                  </a:lnTo>
                  <a:lnTo>
                    <a:pt x="2" y="17"/>
                  </a:lnTo>
                  <a:lnTo>
                    <a:pt x="2" y="14"/>
                  </a:lnTo>
                  <a:lnTo>
                    <a:pt x="4" y="12"/>
                  </a:lnTo>
                  <a:lnTo>
                    <a:pt x="4" y="10"/>
                  </a:lnTo>
                  <a:lnTo>
                    <a:pt x="4" y="8"/>
                  </a:lnTo>
                  <a:lnTo>
                    <a:pt x="5" y="5"/>
                  </a:lnTo>
                  <a:lnTo>
                    <a:pt x="5" y="2"/>
                  </a:lnTo>
                  <a:lnTo>
                    <a:pt x="6" y="1"/>
                  </a:lnTo>
                  <a:lnTo>
                    <a:pt x="6" y="0"/>
                  </a:lnTo>
                  <a:lnTo>
                    <a:pt x="8" y="1"/>
                  </a:lnTo>
                  <a:lnTo>
                    <a:pt x="8" y="4"/>
                  </a:lnTo>
                  <a:lnTo>
                    <a:pt x="9" y="5"/>
                  </a:lnTo>
                  <a:lnTo>
                    <a:pt x="9" y="9"/>
                  </a:lnTo>
                  <a:lnTo>
                    <a:pt x="10" y="12"/>
                  </a:lnTo>
                  <a:lnTo>
                    <a:pt x="10" y="14"/>
                  </a:lnTo>
                  <a:lnTo>
                    <a:pt x="12" y="17"/>
                  </a:lnTo>
                  <a:lnTo>
                    <a:pt x="12" y="18"/>
                  </a:lnTo>
                  <a:lnTo>
                    <a:pt x="12" y="21"/>
                  </a:lnTo>
                  <a:lnTo>
                    <a:pt x="13" y="22"/>
                  </a:lnTo>
                  <a:lnTo>
                    <a:pt x="13" y="24"/>
                  </a:lnTo>
                  <a:lnTo>
                    <a:pt x="13" y="24"/>
                  </a:lnTo>
                  <a:lnTo>
                    <a:pt x="14" y="25"/>
                  </a:lnTo>
                  <a:lnTo>
                    <a:pt x="14" y="25"/>
                  </a:lnTo>
                  <a:lnTo>
                    <a:pt x="14" y="24"/>
                  </a:lnTo>
                  <a:lnTo>
                    <a:pt x="14" y="24"/>
                  </a:lnTo>
                  <a:lnTo>
                    <a:pt x="14" y="22"/>
                  </a:lnTo>
                  <a:lnTo>
                    <a:pt x="16" y="21"/>
                  </a:lnTo>
                  <a:lnTo>
                    <a:pt x="17" y="18"/>
                  </a:lnTo>
                  <a:lnTo>
                    <a:pt x="17" y="14"/>
                  </a:lnTo>
                  <a:lnTo>
                    <a:pt x="17" y="12"/>
                  </a:lnTo>
                  <a:lnTo>
                    <a:pt x="18" y="9"/>
                  </a:lnTo>
                  <a:lnTo>
                    <a:pt x="18" y="6"/>
                  </a:lnTo>
                  <a:lnTo>
                    <a:pt x="20" y="4"/>
                  </a:lnTo>
                  <a:lnTo>
                    <a:pt x="20" y="2"/>
                  </a:lnTo>
                  <a:lnTo>
                    <a:pt x="21" y="1"/>
                  </a:lnTo>
                  <a:lnTo>
                    <a:pt x="21" y="1"/>
                  </a:lnTo>
                  <a:lnTo>
                    <a:pt x="22" y="1"/>
                  </a:lnTo>
                  <a:lnTo>
                    <a:pt x="22" y="4"/>
                  </a:lnTo>
                  <a:lnTo>
                    <a:pt x="22" y="5"/>
                  </a:lnTo>
                  <a:lnTo>
                    <a:pt x="24" y="8"/>
                  </a:lnTo>
                  <a:lnTo>
                    <a:pt x="24" y="10"/>
                  </a:lnTo>
                  <a:lnTo>
                    <a:pt x="25" y="12"/>
                  </a:lnTo>
                  <a:lnTo>
                    <a:pt x="25" y="14"/>
                  </a:lnTo>
                  <a:lnTo>
                    <a:pt x="25" y="17"/>
                  </a:lnTo>
                  <a:lnTo>
                    <a:pt x="26" y="18"/>
                  </a:lnTo>
                  <a:lnTo>
                    <a:pt x="26" y="20"/>
                  </a:lnTo>
                  <a:lnTo>
                    <a:pt x="26" y="21"/>
                  </a:lnTo>
                  <a:lnTo>
                    <a:pt x="26" y="22"/>
                  </a:lnTo>
                  <a:lnTo>
                    <a:pt x="28" y="22"/>
                  </a:lnTo>
                  <a:lnTo>
                    <a:pt x="28" y="24"/>
                  </a:lnTo>
                  <a:lnTo>
                    <a:pt x="28" y="25"/>
                  </a:lnTo>
                  <a:lnTo>
                    <a:pt x="29" y="25"/>
                  </a:lnTo>
                  <a:lnTo>
                    <a:pt x="29" y="24"/>
                  </a:lnTo>
                  <a:lnTo>
                    <a:pt x="29" y="24"/>
                  </a:lnTo>
                  <a:lnTo>
                    <a:pt x="30" y="21"/>
                  </a:lnTo>
                  <a:lnTo>
                    <a:pt x="30" y="18"/>
                  </a:lnTo>
                  <a:lnTo>
                    <a:pt x="30" y="17"/>
                  </a:lnTo>
                  <a:lnTo>
                    <a:pt x="32" y="13"/>
                  </a:lnTo>
                  <a:lnTo>
                    <a:pt x="32" y="10"/>
                  </a:lnTo>
                  <a:lnTo>
                    <a:pt x="33" y="8"/>
                  </a:lnTo>
                  <a:lnTo>
                    <a:pt x="33" y="5"/>
                  </a:lnTo>
                  <a:lnTo>
                    <a:pt x="34" y="4"/>
                  </a:lnTo>
                  <a:lnTo>
                    <a:pt x="34" y="2"/>
                  </a:lnTo>
                  <a:lnTo>
                    <a:pt x="36" y="1"/>
                  </a:lnTo>
                  <a:lnTo>
                    <a:pt x="36" y="1"/>
                  </a:lnTo>
                  <a:lnTo>
                    <a:pt x="37" y="4"/>
                  </a:lnTo>
                  <a:lnTo>
                    <a:pt x="37" y="5"/>
                  </a:lnTo>
                  <a:lnTo>
                    <a:pt x="38" y="8"/>
                  </a:lnTo>
                  <a:lnTo>
                    <a:pt x="38" y="10"/>
                  </a:lnTo>
                  <a:lnTo>
                    <a:pt x="38" y="12"/>
                  </a:lnTo>
                  <a:lnTo>
                    <a:pt x="38" y="13"/>
                  </a:lnTo>
                  <a:lnTo>
                    <a:pt x="40" y="14"/>
                  </a:lnTo>
                  <a:lnTo>
                    <a:pt x="40" y="17"/>
                  </a:lnTo>
                  <a:lnTo>
                    <a:pt x="40" y="17"/>
                  </a:lnTo>
                  <a:lnTo>
                    <a:pt x="40" y="18"/>
                  </a:lnTo>
                  <a:lnTo>
                    <a:pt x="41" y="18"/>
                  </a:lnTo>
                  <a:lnTo>
                    <a:pt x="41" y="20"/>
                  </a:lnTo>
                  <a:lnTo>
                    <a:pt x="41" y="22"/>
                  </a:lnTo>
                  <a:lnTo>
                    <a:pt x="41" y="22"/>
                  </a:lnTo>
                  <a:lnTo>
                    <a:pt x="42" y="24"/>
                  </a:lnTo>
                  <a:lnTo>
                    <a:pt x="42" y="25"/>
                  </a:lnTo>
                  <a:lnTo>
                    <a:pt x="44" y="25"/>
                  </a:lnTo>
                  <a:lnTo>
                    <a:pt x="44" y="24"/>
                  </a:lnTo>
                  <a:lnTo>
                    <a:pt x="44" y="2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1" name="Freeform 5528"/>
            <p:cNvSpPr>
              <a:spLocks/>
            </p:cNvSpPr>
            <p:nvPr/>
          </p:nvSpPr>
          <p:spPr bwMode="auto">
            <a:xfrm>
              <a:off x="4703" y="3237"/>
              <a:ext cx="24" cy="11"/>
            </a:xfrm>
            <a:custGeom>
              <a:avLst/>
              <a:gdLst>
                <a:gd name="T0" fmla="*/ 0 w 48"/>
                <a:gd name="T1" fmla="*/ 18 h 23"/>
                <a:gd name="T2" fmla="*/ 2 w 48"/>
                <a:gd name="T3" fmla="*/ 12 h 23"/>
                <a:gd name="T4" fmla="*/ 4 w 48"/>
                <a:gd name="T5" fmla="*/ 7 h 23"/>
                <a:gd name="T6" fmla="*/ 5 w 48"/>
                <a:gd name="T7" fmla="*/ 2 h 23"/>
                <a:gd name="T8" fmla="*/ 5 w 48"/>
                <a:gd name="T9" fmla="*/ 0 h 23"/>
                <a:gd name="T10" fmla="*/ 8 w 48"/>
                <a:gd name="T11" fmla="*/ 2 h 23"/>
                <a:gd name="T12" fmla="*/ 8 w 48"/>
                <a:gd name="T13" fmla="*/ 3 h 23"/>
                <a:gd name="T14" fmla="*/ 8 w 48"/>
                <a:gd name="T15" fmla="*/ 6 h 23"/>
                <a:gd name="T16" fmla="*/ 9 w 48"/>
                <a:gd name="T17" fmla="*/ 7 h 23"/>
                <a:gd name="T18" fmla="*/ 9 w 48"/>
                <a:gd name="T19" fmla="*/ 10 h 23"/>
                <a:gd name="T20" fmla="*/ 10 w 48"/>
                <a:gd name="T21" fmla="*/ 14 h 23"/>
                <a:gd name="T22" fmla="*/ 12 w 48"/>
                <a:gd name="T23" fmla="*/ 19 h 23"/>
                <a:gd name="T24" fmla="*/ 13 w 48"/>
                <a:gd name="T25" fmla="*/ 22 h 23"/>
                <a:gd name="T26" fmla="*/ 14 w 48"/>
                <a:gd name="T27" fmla="*/ 22 h 23"/>
                <a:gd name="T28" fmla="*/ 14 w 48"/>
                <a:gd name="T29" fmla="*/ 19 h 23"/>
                <a:gd name="T30" fmla="*/ 16 w 48"/>
                <a:gd name="T31" fmla="*/ 14 h 23"/>
                <a:gd name="T32" fmla="*/ 17 w 48"/>
                <a:gd name="T33" fmla="*/ 8 h 23"/>
                <a:gd name="T34" fmla="*/ 18 w 48"/>
                <a:gd name="T35" fmla="*/ 3 h 23"/>
                <a:gd name="T36" fmla="*/ 20 w 48"/>
                <a:gd name="T37" fmla="*/ 0 h 23"/>
                <a:gd name="T38" fmla="*/ 21 w 48"/>
                <a:gd name="T39" fmla="*/ 0 h 23"/>
                <a:gd name="T40" fmla="*/ 21 w 48"/>
                <a:gd name="T41" fmla="*/ 0 h 23"/>
                <a:gd name="T42" fmla="*/ 22 w 48"/>
                <a:gd name="T43" fmla="*/ 2 h 23"/>
                <a:gd name="T44" fmla="*/ 22 w 48"/>
                <a:gd name="T45" fmla="*/ 4 h 23"/>
                <a:gd name="T46" fmla="*/ 22 w 48"/>
                <a:gd name="T47" fmla="*/ 7 h 23"/>
                <a:gd name="T48" fmla="*/ 24 w 48"/>
                <a:gd name="T49" fmla="*/ 11 h 23"/>
                <a:gd name="T50" fmla="*/ 25 w 48"/>
                <a:gd name="T51" fmla="*/ 16 h 23"/>
                <a:gd name="T52" fmla="*/ 26 w 48"/>
                <a:gd name="T53" fmla="*/ 20 h 23"/>
                <a:gd name="T54" fmla="*/ 28 w 48"/>
                <a:gd name="T55" fmla="*/ 23 h 23"/>
                <a:gd name="T56" fmla="*/ 29 w 48"/>
                <a:gd name="T57" fmla="*/ 22 h 23"/>
                <a:gd name="T58" fmla="*/ 29 w 48"/>
                <a:gd name="T59" fmla="*/ 18 h 23"/>
                <a:gd name="T60" fmla="*/ 30 w 48"/>
                <a:gd name="T61" fmla="*/ 12 h 23"/>
                <a:gd name="T62" fmla="*/ 32 w 48"/>
                <a:gd name="T63" fmla="*/ 7 h 23"/>
                <a:gd name="T64" fmla="*/ 33 w 48"/>
                <a:gd name="T65" fmla="*/ 3 h 23"/>
                <a:gd name="T66" fmla="*/ 33 w 48"/>
                <a:gd name="T67" fmla="*/ 2 h 23"/>
                <a:gd name="T68" fmla="*/ 34 w 48"/>
                <a:gd name="T69" fmla="*/ 0 h 23"/>
                <a:gd name="T70" fmla="*/ 36 w 48"/>
                <a:gd name="T71" fmla="*/ 2 h 23"/>
                <a:gd name="T72" fmla="*/ 37 w 48"/>
                <a:gd name="T73" fmla="*/ 3 h 23"/>
                <a:gd name="T74" fmla="*/ 37 w 48"/>
                <a:gd name="T75" fmla="*/ 7 h 23"/>
                <a:gd name="T76" fmla="*/ 38 w 48"/>
                <a:gd name="T77" fmla="*/ 12 h 23"/>
                <a:gd name="T78" fmla="*/ 40 w 48"/>
                <a:gd name="T79" fmla="*/ 16 h 23"/>
                <a:gd name="T80" fmla="*/ 41 w 48"/>
                <a:gd name="T81" fmla="*/ 22 h 23"/>
                <a:gd name="T82" fmla="*/ 42 w 48"/>
                <a:gd name="T83" fmla="*/ 23 h 23"/>
                <a:gd name="T84" fmla="*/ 44 w 48"/>
                <a:gd name="T85" fmla="*/ 20 h 23"/>
                <a:gd name="T86" fmla="*/ 44 w 48"/>
                <a:gd name="T87" fmla="*/ 16 h 23"/>
                <a:gd name="T88" fmla="*/ 45 w 48"/>
                <a:gd name="T89" fmla="*/ 12 h 23"/>
                <a:gd name="T90" fmla="*/ 46 w 48"/>
                <a:gd name="T91" fmla="*/ 8 h 23"/>
                <a:gd name="T92" fmla="*/ 46 w 48"/>
                <a:gd name="T93" fmla="*/ 6 h 23"/>
                <a:gd name="T94" fmla="*/ 48 w 48"/>
                <a:gd name="T9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23">
                  <a:moveTo>
                    <a:pt x="0" y="20"/>
                  </a:moveTo>
                  <a:lnTo>
                    <a:pt x="0" y="18"/>
                  </a:lnTo>
                  <a:lnTo>
                    <a:pt x="1" y="16"/>
                  </a:lnTo>
                  <a:lnTo>
                    <a:pt x="2" y="12"/>
                  </a:lnTo>
                  <a:lnTo>
                    <a:pt x="2" y="10"/>
                  </a:lnTo>
                  <a:lnTo>
                    <a:pt x="4" y="7"/>
                  </a:lnTo>
                  <a:lnTo>
                    <a:pt x="4" y="4"/>
                  </a:lnTo>
                  <a:lnTo>
                    <a:pt x="5" y="2"/>
                  </a:lnTo>
                  <a:lnTo>
                    <a:pt x="5" y="0"/>
                  </a:lnTo>
                  <a:lnTo>
                    <a:pt x="5" y="0"/>
                  </a:lnTo>
                  <a:lnTo>
                    <a:pt x="6" y="0"/>
                  </a:lnTo>
                  <a:lnTo>
                    <a:pt x="8" y="2"/>
                  </a:lnTo>
                  <a:lnTo>
                    <a:pt x="8" y="2"/>
                  </a:lnTo>
                  <a:lnTo>
                    <a:pt x="8" y="3"/>
                  </a:lnTo>
                  <a:lnTo>
                    <a:pt x="8" y="4"/>
                  </a:lnTo>
                  <a:lnTo>
                    <a:pt x="8" y="6"/>
                  </a:lnTo>
                  <a:lnTo>
                    <a:pt x="8" y="7"/>
                  </a:lnTo>
                  <a:lnTo>
                    <a:pt x="9" y="7"/>
                  </a:lnTo>
                  <a:lnTo>
                    <a:pt x="9" y="10"/>
                  </a:lnTo>
                  <a:lnTo>
                    <a:pt x="9" y="10"/>
                  </a:lnTo>
                  <a:lnTo>
                    <a:pt x="9" y="12"/>
                  </a:lnTo>
                  <a:lnTo>
                    <a:pt x="10" y="14"/>
                  </a:lnTo>
                  <a:lnTo>
                    <a:pt x="10" y="16"/>
                  </a:lnTo>
                  <a:lnTo>
                    <a:pt x="12" y="19"/>
                  </a:lnTo>
                  <a:lnTo>
                    <a:pt x="12" y="20"/>
                  </a:lnTo>
                  <a:lnTo>
                    <a:pt x="13" y="22"/>
                  </a:lnTo>
                  <a:lnTo>
                    <a:pt x="13" y="23"/>
                  </a:lnTo>
                  <a:lnTo>
                    <a:pt x="14" y="22"/>
                  </a:lnTo>
                  <a:lnTo>
                    <a:pt x="14" y="22"/>
                  </a:lnTo>
                  <a:lnTo>
                    <a:pt x="14" y="19"/>
                  </a:lnTo>
                  <a:lnTo>
                    <a:pt x="16" y="16"/>
                  </a:lnTo>
                  <a:lnTo>
                    <a:pt x="16" y="14"/>
                  </a:lnTo>
                  <a:lnTo>
                    <a:pt x="17" y="11"/>
                  </a:lnTo>
                  <a:lnTo>
                    <a:pt x="17" y="8"/>
                  </a:lnTo>
                  <a:lnTo>
                    <a:pt x="18" y="6"/>
                  </a:lnTo>
                  <a:lnTo>
                    <a:pt x="18" y="3"/>
                  </a:lnTo>
                  <a:lnTo>
                    <a:pt x="18" y="2"/>
                  </a:lnTo>
                  <a:lnTo>
                    <a:pt x="20" y="0"/>
                  </a:lnTo>
                  <a:lnTo>
                    <a:pt x="20" y="0"/>
                  </a:lnTo>
                  <a:lnTo>
                    <a:pt x="21" y="0"/>
                  </a:lnTo>
                  <a:lnTo>
                    <a:pt x="21" y="0"/>
                  </a:lnTo>
                  <a:lnTo>
                    <a:pt x="21" y="0"/>
                  </a:lnTo>
                  <a:lnTo>
                    <a:pt x="21" y="2"/>
                  </a:lnTo>
                  <a:lnTo>
                    <a:pt x="22" y="2"/>
                  </a:lnTo>
                  <a:lnTo>
                    <a:pt x="22" y="3"/>
                  </a:lnTo>
                  <a:lnTo>
                    <a:pt x="22" y="4"/>
                  </a:lnTo>
                  <a:lnTo>
                    <a:pt x="22" y="6"/>
                  </a:lnTo>
                  <a:lnTo>
                    <a:pt x="22" y="7"/>
                  </a:lnTo>
                  <a:lnTo>
                    <a:pt x="24" y="10"/>
                  </a:lnTo>
                  <a:lnTo>
                    <a:pt x="24" y="11"/>
                  </a:lnTo>
                  <a:lnTo>
                    <a:pt x="24" y="14"/>
                  </a:lnTo>
                  <a:lnTo>
                    <a:pt x="25" y="16"/>
                  </a:lnTo>
                  <a:lnTo>
                    <a:pt x="25" y="18"/>
                  </a:lnTo>
                  <a:lnTo>
                    <a:pt x="26" y="20"/>
                  </a:lnTo>
                  <a:lnTo>
                    <a:pt x="26" y="22"/>
                  </a:lnTo>
                  <a:lnTo>
                    <a:pt x="28" y="23"/>
                  </a:lnTo>
                  <a:lnTo>
                    <a:pt x="28" y="23"/>
                  </a:lnTo>
                  <a:lnTo>
                    <a:pt x="29" y="22"/>
                  </a:lnTo>
                  <a:lnTo>
                    <a:pt x="29" y="20"/>
                  </a:lnTo>
                  <a:lnTo>
                    <a:pt x="29" y="18"/>
                  </a:lnTo>
                  <a:lnTo>
                    <a:pt x="30" y="15"/>
                  </a:lnTo>
                  <a:lnTo>
                    <a:pt x="30" y="12"/>
                  </a:lnTo>
                  <a:lnTo>
                    <a:pt x="32" y="10"/>
                  </a:lnTo>
                  <a:lnTo>
                    <a:pt x="32" y="7"/>
                  </a:lnTo>
                  <a:lnTo>
                    <a:pt x="32" y="6"/>
                  </a:lnTo>
                  <a:lnTo>
                    <a:pt x="33" y="3"/>
                  </a:lnTo>
                  <a:lnTo>
                    <a:pt x="33" y="2"/>
                  </a:lnTo>
                  <a:lnTo>
                    <a:pt x="33" y="2"/>
                  </a:lnTo>
                  <a:lnTo>
                    <a:pt x="34" y="2"/>
                  </a:lnTo>
                  <a:lnTo>
                    <a:pt x="34" y="0"/>
                  </a:lnTo>
                  <a:lnTo>
                    <a:pt x="34" y="0"/>
                  </a:lnTo>
                  <a:lnTo>
                    <a:pt x="36" y="2"/>
                  </a:lnTo>
                  <a:lnTo>
                    <a:pt x="36" y="2"/>
                  </a:lnTo>
                  <a:lnTo>
                    <a:pt x="37" y="3"/>
                  </a:lnTo>
                  <a:lnTo>
                    <a:pt x="37" y="4"/>
                  </a:lnTo>
                  <a:lnTo>
                    <a:pt x="37" y="7"/>
                  </a:lnTo>
                  <a:lnTo>
                    <a:pt x="37" y="10"/>
                  </a:lnTo>
                  <a:lnTo>
                    <a:pt x="38" y="12"/>
                  </a:lnTo>
                  <a:lnTo>
                    <a:pt x="38" y="15"/>
                  </a:lnTo>
                  <a:lnTo>
                    <a:pt x="40" y="16"/>
                  </a:lnTo>
                  <a:lnTo>
                    <a:pt x="40" y="19"/>
                  </a:lnTo>
                  <a:lnTo>
                    <a:pt x="41" y="22"/>
                  </a:lnTo>
                  <a:lnTo>
                    <a:pt x="41" y="22"/>
                  </a:lnTo>
                  <a:lnTo>
                    <a:pt x="42" y="23"/>
                  </a:lnTo>
                  <a:lnTo>
                    <a:pt x="42" y="22"/>
                  </a:lnTo>
                  <a:lnTo>
                    <a:pt x="44" y="20"/>
                  </a:lnTo>
                  <a:lnTo>
                    <a:pt x="44" y="19"/>
                  </a:lnTo>
                  <a:lnTo>
                    <a:pt x="44" y="16"/>
                  </a:lnTo>
                  <a:lnTo>
                    <a:pt x="45" y="15"/>
                  </a:lnTo>
                  <a:lnTo>
                    <a:pt x="45" y="12"/>
                  </a:lnTo>
                  <a:lnTo>
                    <a:pt x="45" y="10"/>
                  </a:lnTo>
                  <a:lnTo>
                    <a:pt x="46" y="8"/>
                  </a:lnTo>
                  <a:lnTo>
                    <a:pt x="46" y="7"/>
                  </a:lnTo>
                  <a:lnTo>
                    <a:pt x="46" y="6"/>
                  </a:lnTo>
                  <a:lnTo>
                    <a:pt x="46" y="4"/>
                  </a:lnTo>
                  <a:lnTo>
                    <a:pt x="48" y="3"/>
                  </a:lnTo>
                  <a:lnTo>
                    <a:pt x="48" y="3"/>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2" name="Freeform 5529"/>
            <p:cNvSpPr>
              <a:spLocks/>
            </p:cNvSpPr>
            <p:nvPr/>
          </p:nvSpPr>
          <p:spPr bwMode="auto">
            <a:xfrm>
              <a:off x="4727" y="3238"/>
              <a:ext cx="23" cy="10"/>
            </a:xfrm>
            <a:custGeom>
              <a:avLst/>
              <a:gdLst>
                <a:gd name="T0" fmla="*/ 0 w 46"/>
                <a:gd name="T1" fmla="*/ 0 h 21"/>
                <a:gd name="T2" fmla="*/ 0 w 46"/>
                <a:gd name="T3" fmla="*/ 0 h 21"/>
                <a:gd name="T4" fmla="*/ 2 w 46"/>
                <a:gd name="T5" fmla="*/ 0 h 21"/>
                <a:gd name="T6" fmla="*/ 4 w 46"/>
                <a:gd name="T7" fmla="*/ 4 h 21"/>
                <a:gd name="T8" fmla="*/ 4 w 46"/>
                <a:gd name="T9" fmla="*/ 9 h 21"/>
                <a:gd name="T10" fmla="*/ 5 w 46"/>
                <a:gd name="T11" fmla="*/ 14 h 21"/>
                <a:gd name="T12" fmla="*/ 6 w 46"/>
                <a:gd name="T13" fmla="*/ 18 h 21"/>
                <a:gd name="T14" fmla="*/ 8 w 46"/>
                <a:gd name="T15" fmla="*/ 21 h 21"/>
                <a:gd name="T16" fmla="*/ 9 w 46"/>
                <a:gd name="T17" fmla="*/ 20 h 21"/>
                <a:gd name="T18" fmla="*/ 10 w 46"/>
                <a:gd name="T19" fmla="*/ 16 h 21"/>
                <a:gd name="T20" fmla="*/ 10 w 46"/>
                <a:gd name="T21" fmla="*/ 12 h 21"/>
                <a:gd name="T22" fmla="*/ 12 w 46"/>
                <a:gd name="T23" fmla="*/ 9 h 21"/>
                <a:gd name="T24" fmla="*/ 12 w 46"/>
                <a:gd name="T25" fmla="*/ 6 h 21"/>
                <a:gd name="T26" fmla="*/ 13 w 46"/>
                <a:gd name="T27" fmla="*/ 4 h 21"/>
                <a:gd name="T28" fmla="*/ 13 w 46"/>
                <a:gd name="T29" fmla="*/ 1 h 21"/>
                <a:gd name="T30" fmla="*/ 14 w 46"/>
                <a:gd name="T31" fmla="*/ 0 h 21"/>
                <a:gd name="T32" fmla="*/ 16 w 46"/>
                <a:gd name="T33" fmla="*/ 0 h 21"/>
                <a:gd name="T34" fmla="*/ 17 w 46"/>
                <a:gd name="T35" fmla="*/ 1 h 21"/>
                <a:gd name="T36" fmla="*/ 18 w 46"/>
                <a:gd name="T37" fmla="*/ 5 h 21"/>
                <a:gd name="T38" fmla="*/ 18 w 46"/>
                <a:gd name="T39" fmla="*/ 10 h 21"/>
                <a:gd name="T40" fmla="*/ 20 w 46"/>
                <a:gd name="T41" fmla="*/ 16 h 21"/>
                <a:gd name="T42" fmla="*/ 21 w 46"/>
                <a:gd name="T43" fmla="*/ 20 h 21"/>
                <a:gd name="T44" fmla="*/ 24 w 46"/>
                <a:gd name="T45" fmla="*/ 20 h 21"/>
                <a:gd name="T46" fmla="*/ 24 w 46"/>
                <a:gd name="T47" fmla="*/ 18 h 21"/>
                <a:gd name="T48" fmla="*/ 25 w 46"/>
                <a:gd name="T49" fmla="*/ 14 h 21"/>
                <a:gd name="T50" fmla="*/ 25 w 46"/>
                <a:gd name="T51" fmla="*/ 13 h 21"/>
                <a:gd name="T52" fmla="*/ 25 w 46"/>
                <a:gd name="T53" fmla="*/ 10 h 21"/>
                <a:gd name="T54" fmla="*/ 26 w 46"/>
                <a:gd name="T55" fmla="*/ 8 h 21"/>
                <a:gd name="T56" fmla="*/ 28 w 46"/>
                <a:gd name="T57" fmla="*/ 2 h 21"/>
                <a:gd name="T58" fmla="*/ 29 w 46"/>
                <a:gd name="T59" fmla="*/ 0 h 21"/>
                <a:gd name="T60" fmla="*/ 30 w 46"/>
                <a:gd name="T61" fmla="*/ 1 h 21"/>
                <a:gd name="T62" fmla="*/ 32 w 46"/>
                <a:gd name="T63" fmla="*/ 5 h 21"/>
                <a:gd name="T64" fmla="*/ 33 w 46"/>
                <a:gd name="T65" fmla="*/ 10 h 21"/>
                <a:gd name="T66" fmla="*/ 34 w 46"/>
                <a:gd name="T67" fmla="*/ 14 h 21"/>
                <a:gd name="T68" fmla="*/ 36 w 46"/>
                <a:gd name="T69" fmla="*/ 18 h 21"/>
                <a:gd name="T70" fmla="*/ 36 w 46"/>
                <a:gd name="T71" fmla="*/ 20 h 21"/>
                <a:gd name="T72" fmla="*/ 38 w 46"/>
                <a:gd name="T73" fmla="*/ 20 h 21"/>
                <a:gd name="T74" fmla="*/ 38 w 46"/>
                <a:gd name="T75" fmla="*/ 17 h 21"/>
                <a:gd name="T76" fmla="*/ 40 w 46"/>
                <a:gd name="T77" fmla="*/ 14 h 21"/>
                <a:gd name="T78" fmla="*/ 40 w 46"/>
                <a:gd name="T79" fmla="*/ 10 h 21"/>
                <a:gd name="T80" fmla="*/ 41 w 46"/>
                <a:gd name="T81" fmla="*/ 6 h 21"/>
                <a:gd name="T82" fmla="*/ 42 w 46"/>
                <a:gd name="T83" fmla="*/ 1 h 21"/>
                <a:gd name="T84" fmla="*/ 44 w 46"/>
                <a:gd name="T85" fmla="*/ 0 h 21"/>
                <a:gd name="T86" fmla="*/ 45 w 46"/>
                <a:gd name="T87" fmla="*/ 2 h 21"/>
                <a:gd name="T88" fmla="*/ 46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0" y="1"/>
                  </a:moveTo>
                  <a:lnTo>
                    <a:pt x="0" y="0"/>
                  </a:lnTo>
                  <a:lnTo>
                    <a:pt x="0" y="0"/>
                  </a:lnTo>
                  <a:lnTo>
                    <a:pt x="0" y="0"/>
                  </a:lnTo>
                  <a:lnTo>
                    <a:pt x="1" y="0"/>
                  </a:lnTo>
                  <a:lnTo>
                    <a:pt x="2" y="0"/>
                  </a:lnTo>
                  <a:lnTo>
                    <a:pt x="2" y="1"/>
                  </a:lnTo>
                  <a:lnTo>
                    <a:pt x="4" y="4"/>
                  </a:lnTo>
                  <a:lnTo>
                    <a:pt x="4" y="6"/>
                  </a:lnTo>
                  <a:lnTo>
                    <a:pt x="4" y="9"/>
                  </a:lnTo>
                  <a:lnTo>
                    <a:pt x="5" y="12"/>
                  </a:lnTo>
                  <a:lnTo>
                    <a:pt x="5" y="14"/>
                  </a:lnTo>
                  <a:lnTo>
                    <a:pt x="6" y="17"/>
                  </a:lnTo>
                  <a:lnTo>
                    <a:pt x="6" y="18"/>
                  </a:lnTo>
                  <a:lnTo>
                    <a:pt x="8" y="20"/>
                  </a:lnTo>
                  <a:lnTo>
                    <a:pt x="8" y="21"/>
                  </a:lnTo>
                  <a:lnTo>
                    <a:pt x="9" y="20"/>
                  </a:lnTo>
                  <a:lnTo>
                    <a:pt x="9" y="20"/>
                  </a:lnTo>
                  <a:lnTo>
                    <a:pt x="10" y="18"/>
                  </a:lnTo>
                  <a:lnTo>
                    <a:pt x="10" y="16"/>
                  </a:lnTo>
                  <a:lnTo>
                    <a:pt x="10" y="13"/>
                  </a:lnTo>
                  <a:lnTo>
                    <a:pt x="10" y="12"/>
                  </a:lnTo>
                  <a:lnTo>
                    <a:pt x="12" y="10"/>
                  </a:lnTo>
                  <a:lnTo>
                    <a:pt x="12" y="9"/>
                  </a:lnTo>
                  <a:lnTo>
                    <a:pt x="12" y="8"/>
                  </a:lnTo>
                  <a:lnTo>
                    <a:pt x="12" y="6"/>
                  </a:lnTo>
                  <a:lnTo>
                    <a:pt x="13" y="5"/>
                  </a:lnTo>
                  <a:lnTo>
                    <a:pt x="13" y="4"/>
                  </a:lnTo>
                  <a:lnTo>
                    <a:pt x="13" y="2"/>
                  </a:lnTo>
                  <a:lnTo>
                    <a:pt x="13" y="1"/>
                  </a:lnTo>
                  <a:lnTo>
                    <a:pt x="14" y="1"/>
                  </a:lnTo>
                  <a:lnTo>
                    <a:pt x="14" y="0"/>
                  </a:lnTo>
                  <a:lnTo>
                    <a:pt x="14" y="0"/>
                  </a:lnTo>
                  <a:lnTo>
                    <a:pt x="16" y="0"/>
                  </a:lnTo>
                  <a:lnTo>
                    <a:pt x="16" y="0"/>
                  </a:lnTo>
                  <a:lnTo>
                    <a:pt x="17" y="1"/>
                  </a:lnTo>
                  <a:lnTo>
                    <a:pt x="17" y="2"/>
                  </a:lnTo>
                  <a:lnTo>
                    <a:pt x="18" y="5"/>
                  </a:lnTo>
                  <a:lnTo>
                    <a:pt x="18" y="8"/>
                  </a:lnTo>
                  <a:lnTo>
                    <a:pt x="18" y="10"/>
                  </a:lnTo>
                  <a:lnTo>
                    <a:pt x="20" y="14"/>
                  </a:lnTo>
                  <a:lnTo>
                    <a:pt x="20" y="16"/>
                  </a:lnTo>
                  <a:lnTo>
                    <a:pt x="21" y="18"/>
                  </a:lnTo>
                  <a:lnTo>
                    <a:pt x="21" y="20"/>
                  </a:lnTo>
                  <a:lnTo>
                    <a:pt x="22" y="20"/>
                  </a:lnTo>
                  <a:lnTo>
                    <a:pt x="24" y="20"/>
                  </a:lnTo>
                  <a:lnTo>
                    <a:pt x="24" y="20"/>
                  </a:lnTo>
                  <a:lnTo>
                    <a:pt x="24" y="18"/>
                  </a:lnTo>
                  <a:lnTo>
                    <a:pt x="25" y="17"/>
                  </a:lnTo>
                  <a:lnTo>
                    <a:pt x="25" y="14"/>
                  </a:lnTo>
                  <a:lnTo>
                    <a:pt x="25" y="14"/>
                  </a:lnTo>
                  <a:lnTo>
                    <a:pt x="25" y="13"/>
                  </a:lnTo>
                  <a:lnTo>
                    <a:pt x="25" y="12"/>
                  </a:lnTo>
                  <a:lnTo>
                    <a:pt x="25" y="10"/>
                  </a:lnTo>
                  <a:lnTo>
                    <a:pt x="26" y="9"/>
                  </a:lnTo>
                  <a:lnTo>
                    <a:pt x="26" y="8"/>
                  </a:lnTo>
                  <a:lnTo>
                    <a:pt x="28" y="4"/>
                  </a:lnTo>
                  <a:lnTo>
                    <a:pt x="28" y="2"/>
                  </a:lnTo>
                  <a:lnTo>
                    <a:pt x="28" y="1"/>
                  </a:lnTo>
                  <a:lnTo>
                    <a:pt x="29" y="0"/>
                  </a:lnTo>
                  <a:lnTo>
                    <a:pt x="30" y="0"/>
                  </a:lnTo>
                  <a:lnTo>
                    <a:pt x="30" y="1"/>
                  </a:lnTo>
                  <a:lnTo>
                    <a:pt x="32" y="2"/>
                  </a:lnTo>
                  <a:lnTo>
                    <a:pt x="32" y="5"/>
                  </a:lnTo>
                  <a:lnTo>
                    <a:pt x="33" y="8"/>
                  </a:lnTo>
                  <a:lnTo>
                    <a:pt x="33" y="10"/>
                  </a:lnTo>
                  <a:lnTo>
                    <a:pt x="33" y="13"/>
                  </a:lnTo>
                  <a:lnTo>
                    <a:pt x="34" y="14"/>
                  </a:lnTo>
                  <a:lnTo>
                    <a:pt x="34" y="17"/>
                  </a:lnTo>
                  <a:lnTo>
                    <a:pt x="36" y="18"/>
                  </a:lnTo>
                  <a:lnTo>
                    <a:pt x="36" y="20"/>
                  </a:lnTo>
                  <a:lnTo>
                    <a:pt x="36" y="20"/>
                  </a:lnTo>
                  <a:lnTo>
                    <a:pt x="37" y="20"/>
                  </a:lnTo>
                  <a:lnTo>
                    <a:pt x="38" y="20"/>
                  </a:lnTo>
                  <a:lnTo>
                    <a:pt x="38" y="18"/>
                  </a:lnTo>
                  <a:lnTo>
                    <a:pt x="38" y="17"/>
                  </a:lnTo>
                  <a:lnTo>
                    <a:pt x="38" y="16"/>
                  </a:lnTo>
                  <a:lnTo>
                    <a:pt x="40" y="14"/>
                  </a:lnTo>
                  <a:lnTo>
                    <a:pt x="40" y="14"/>
                  </a:lnTo>
                  <a:lnTo>
                    <a:pt x="40" y="10"/>
                  </a:lnTo>
                  <a:lnTo>
                    <a:pt x="41" y="8"/>
                  </a:lnTo>
                  <a:lnTo>
                    <a:pt x="41" y="6"/>
                  </a:lnTo>
                  <a:lnTo>
                    <a:pt x="42" y="2"/>
                  </a:lnTo>
                  <a:lnTo>
                    <a:pt x="42" y="1"/>
                  </a:lnTo>
                  <a:lnTo>
                    <a:pt x="44" y="0"/>
                  </a:lnTo>
                  <a:lnTo>
                    <a:pt x="44" y="0"/>
                  </a:lnTo>
                  <a:lnTo>
                    <a:pt x="45" y="1"/>
                  </a:lnTo>
                  <a:lnTo>
                    <a:pt x="45" y="2"/>
                  </a:lnTo>
                  <a:lnTo>
                    <a:pt x="46" y="4"/>
                  </a:lnTo>
                  <a:lnTo>
                    <a:pt x="46" y="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3" name="Freeform 5530"/>
            <p:cNvSpPr>
              <a:spLocks/>
            </p:cNvSpPr>
            <p:nvPr/>
          </p:nvSpPr>
          <p:spPr bwMode="auto">
            <a:xfrm>
              <a:off x="4750" y="3238"/>
              <a:ext cx="23" cy="10"/>
            </a:xfrm>
            <a:custGeom>
              <a:avLst/>
              <a:gdLst>
                <a:gd name="T0" fmla="*/ 0 w 46"/>
                <a:gd name="T1" fmla="*/ 9 h 20"/>
                <a:gd name="T2" fmla="*/ 3 w 46"/>
                <a:gd name="T3" fmla="*/ 16 h 20"/>
                <a:gd name="T4" fmla="*/ 3 w 46"/>
                <a:gd name="T5" fmla="*/ 18 h 20"/>
                <a:gd name="T6" fmla="*/ 4 w 46"/>
                <a:gd name="T7" fmla="*/ 20 h 20"/>
                <a:gd name="T8" fmla="*/ 6 w 46"/>
                <a:gd name="T9" fmla="*/ 20 h 20"/>
                <a:gd name="T10" fmla="*/ 6 w 46"/>
                <a:gd name="T11" fmla="*/ 18 h 20"/>
                <a:gd name="T12" fmla="*/ 7 w 46"/>
                <a:gd name="T13" fmla="*/ 16 h 20"/>
                <a:gd name="T14" fmla="*/ 8 w 46"/>
                <a:gd name="T15" fmla="*/ 12 h 20"/>
                <a:gd name="T16" fmla="*/ 8 w 46"/>
                <a:gd name="T17" fmla="*/ 8 h 20"/>
                <a:gd name="T18" fmla="*/ 10 w 46"/>
                <a:gd name="T19" fmla="*/ 2 h 20"/>
                <a:gd name="T20" fmla="*/ 11 w 46"/>
                <a:gd name="T21" fmla="*/ 0 h 20"/>
                <a:gd name="T22" fmla="*/ 12 w 46"/>
                <a:gd name="T23" fmla="*/ 1 h 20"/>
                <a:gd name="T24" fmla="*/ 15 w 46"/>
                <a:gd name="T25" fmla="*/ 5 h 20"/>
                <a:gd name="T26" fmla="*/ 16 w 46"/>
                <a:gd name="T27" fmla="*/ 12 h 20"/>
                <a:gd name="T28" fmla="*/ 16 w 46"/>
                <a:gd name="T29" fmla="*/ 14 h 20"/>
                <a:gd name="T30" fmla="*/ 18 w 46"/>
                <a:gd name="T31" fmla="*/ 16 h 20"/>
                <a:gd name="T32" fmla="*/ 18 w 46"/>
                <a:gd name="T33" fmla="*/ 18 h 20"/>
                <a:gd name="T34" fmla="*/ 19 w 46"/>
                <a:gd name="T35" fmla="*/ 20 h 20"/>
                <a:gd name="T36" fmla="*/ 20 w 46"/>
                <a:gd name="T37" fmla="*/ 20 h 20"/>
                <a:gd name="T38" fmla="*/ 22 w 46"/>
                <a:gd name="T39" fmla="*/ 17 h 20"/>
                <a:gd name="T40" fmla="*/ 22 w 46"/>
                <a:gd name="T41" fmla="*/ 14 h 20"/>
                <a:gd name="T42" fmla="*/ 23 w 46"/>
                <a:gd name="T43" fmla="*/ 8 h 20"/>
                <a:gd name="T44" fmla="*/ 24 w 46"/>
                <a:gd name="T45" fmla="*/ 4 h 20"/>
                <a:gd name="T46" fmla="*/ 26 w 46"/>
                <a:gd name="T47" fmla="*/ 1 h 20"/>
                <a:gd name="T48" fmla="*/ 27 w 46"/>
                <a:gd name="T49" fmla="*/ 1 h 20"/>
                <a:gd name="T50" fmla="*/ 28 w 46"/>
                <a:gd name="T51" fmla="*/ 2 h 20"/>
                <a:gd name="T52" fmla="*/ 30 w 46"/>
                <a:gd name="T53" fmla="*/ 6 h 20"/>
                <a:gd name="T54" fmla="*/ 30 w 46"/>
                <a:gd name="T55" fmla="*/ 9 h 20"/>
                <a:gd name="T56" fmla="*/ 31 w 46"/>
                <a:gd name="T57" fmla="*/ 10 h 20"/>
                <a:gd name="T58" fmla="*/ 31 w 46"/>
                <a:gd name="T59" fmla="*/ 13 h 20"/>
                <a:gd name="T60" fmla="*/ 31 w 46"/>
                <a:gd name="T61" fmla="*/ 14 h 20"/>
                <a:gd name="T62" fmla="*/ 32 w 46"/>
                <a:gd name="T63" fmla="*/ 17 h 20"/>
                <a:gd name="T64" fmla="*/ 32 w 46"/>
                <a:gd name="T65" fmla="*/ 20 h 20"/>
                <a:gd name="T66" fmla="*/ 34 w 46"/>
                <a:gd name="T67" fmla="*/ 20 h 20"/>
                <a:gd name="T68" fmla="*/ 35 w 46"/>
                <a:gd name="T69" fmla="*/ 18 h 20"/>
                <a:gd name="T70" fmla="*/ 38 w 46"/>
                <a:gd name="T71" fmla="*/ 12 h 20"/>
                <a:gd name="T72" fmla="*/ 39 w 46"/>
                <a:gd name="T73" fmla="*/ 5 h 20"/>
                <a:gd name="T74" fmla="*/ 41 w 46"/>
                <a:gd name="T75" fmla="*/ 1 h 20"/>
                <a:gd name="T76" fmla="*/ 42 w 46"/>
                <a:gd name="T77" fmla="*/ 1 h 20"/>
                <a:gd name="T78" fmla="*/ 42 w 46"/>
                <a:gd name="T79" fmla="*/ 2 h 20"/>
                <a:gd name="T80" fmla="*/ 43 w 46"/>
                <a:gd name="T81" fmla="*/ 5 h 20"/>
                <a:gd name="T82" fmla="*/ 45 w 46"/>
                <a:gd name="T83" fmla="*/ 8 h 20"/>
                <a:gd name="T84" fmla="*/ 45 w 46"/>
                <a:gd name="T85" fmla="*/ 9 h 20"/>
                <a:gd name="T86" fmla="*/ 46 w 46"/>
                <a:gd name="T87" fmla="*/ 13 h 20"/>
                <a:gd name="T88" fmla="*/ 46 w 46"/>
                <a:gd name="T8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0">
                  <a:moveTo>
                    <a:pt x="0" y="6"/>
                  </a:moveTo>
                  <a:lnTo>
                    <a:pt x="0" y="9"/>
                  </a:lnTo>
                  <a:lnTo>
                    <a:pt x="2" y="14"/>
                  </a:lnTo>
                  <a:lnTo>
                    <a:pt x="3" y="16"/>
                  </a:lnTo>
                  <a:lnTo>
                    <a:pt x="3" y="17"/>
                  </a:lnTo>
                  <a:lnTo>
                    <a:pt x="3" y="18"/>
                  </a:lnTo>
                  <a:lnTo>
                    <a:pt x="4" y="18"/>
                  </a:lnTo>
                  <a:lnTo>
                    <a:pt x="4" y="20"/>
                  </a:lnTo>
                  <a:lnTo>
                    <a:pt x="4" y="20"/>
                  </a:lnTo>
                  <a:lnTo>
                    <a:pt x="6" y="20"/>
                  </a:lnTo>
                  <a:lnTo>
                    <a:pt x="6" y="20"/>
                  </a:lnTo>
                  <a:lnTo>
                    <a:pt x="6" y="18"/>
                  </a:lnTo>
                  <a:lnTo>
                    <a:pt x="7" y="17"/>
                  </a:lnTo>
                  <a:lnTo>
                    <a:pt x="7" y="16"/>
                  </a:lnTo>
                  <a:lnTo>
                    <a:pt x="8" y="14"/>
                  </a:lnTo>
                  <a:lnTo>
                    <a:pt x="8" y="12"/>
                  </a:lnTo>
                  <a:lnTo>
                    <a:pt x="8" y="10"/>
                  </a:lnTo>
                  <a:lnTo>
                    <a:pt x="8" y="8"/>
                  </a:lnTo>
                  <a:lnTo>
                    <a:pt x="10" y="5"/>
                  </a:lnTo>
                  <a:lnTo>
                    <a:pt x="10" y="2"/>
                  </a:lnTo>
                  <a:lnTo>
                    <a:pt x="11" y="1"/>
                  </a:lnTo>
                  <a:lnTo>
                    <a:pt x="11" y="0"/>
                  </a:lnTo>
                  <a:lnTo>
                    <a:pt x="12" y="0"/>
                  </a:lnTo>
                  <a:lnTo>
                    <a:pt x="12" y="1"/>
                  </a:lnTo>
                  <a:lnTo>
                    <a:pt x="14" y="1"/>
                  </a:lnTo>
                  <a:lnTo>
                    <a:pt x="15" y="5"/>
                  </a:lnTo>
                  <a:lnTo>
                    <a:pt x="15" y="8"/>
                  </a:lnTo>
                  <a:lnTo>
                    <a:pt x="16" y="12"/>
                  </a:lnTo>
                  <a:lnTo>
                    <a:pt x="16" y="13"/>
                  </a:lnTo>
                  <a:lnTo>
                    <a:pt x="16" y="14"/>
                  </a:lnTo>
                  <a:lnTo>
                    <a:pt x="16" y="16"/>
                  </a:lnTo>
                  <a:lnTo>
                    <a:pt x="18" y="16"/>
                  </a:lnTo>
                  <a:lnTo>
                    <a:pt x="18" y="18"/>
                  </a:lnTo>
                  <a:lnTo>
                    <a:pt x="18" y="18"/>
                  </a:lnTo>
                  <a:lnTo>
                    <a:pt x="18" y="18"/>
                  </a:lnTo>
                  <a:lnTo>
                    <a:pt x="19" y="20"/>
                  </a:lnTo>
                  <a:lnTo>
                    <a:pt x="19" y="20"/>
                  </a:lnTo>
                  <a:lnTo>
                    <a:pt x="20" y="20"/>
                  </a:lnTo>
                  <a:lnTo>
                    <a:pt x="20" y="18"/>
                  </a:lnTo>
                  <a:lnTo>
                    <a:pt x="22" y="17"/>
                  </a:lnTo>
                  <a:lnTo>
                    <a:pt x="22" y="16"/>
                  </a:lnTo>
                  <a:lnTo>
                    <a:pt x="22" y="14"/>
                  </a:lnTo>
                  <a:lnTo>
                    <a:pt x="23" y="10"/>
                  </a:lnTo>
                  <a:lnTo>
                    <a:pt x="23" y="8"/>
                  </a:lnTo>
                  <a:lnTo>
                    <a:pt x="23" y="6"/>
                  </a:lnTo>
                  <a:lnTo>
                    <a:pt x="24" y="4"/>
                  </a:lnTo>
                  <a:lnTo>
                    <a:pt x="26" y="2"/>
                  </a:lnTo>
                  <a:lnTo>
                    <a:pt x="26" y="1"/>
                  </a:lnTo>
                  <a:lnTo>
                    <a:pt x="26" y="0"/>
                  </a:lnTo>
                  <a:lnTo>
                    <a:pt x="27" y="1"/>
                  </a:lnTo>
                  <a:lnTo>
                    <a:pt x="27" y="1"/>
                  </a:lnTo>
                  <a:lnTo>
                    <a:pt x="28" y="2"/>
                  </a:lnTo>
                  <a:lnTo>
                    <a:pt x="28" y="4"/>
                  </a:lnTo>
                  <a:lnTo>
                    <a:pt x="30" y="6"/>
                  </a:lnTo>
                  <a:lnTo>
                    <a:pt x="30" y="8"/>
                  </a:lnTo>
                  <a:lnTo>
                    <a:pt x="30" y="9"/>
                  </a:lnTo>
                  <a:lnTo>
                    <a:pt x="30" y="10"/>
                  </a:lnTo>
                  <a:lnTo>
                    <a:pt x="31" y="10"/>
                  </a:lnTo>
                  <a:lnTo>
                    <a:pt x="31" y="13"/>
                  </a:lnTo>
                  <a:lnTo>
                    <a:pt x="31" y="13"/>
                  </a:lnTo>
                  <a:lnTo>
                    <a:pt x="31" y="14"/>
                  </a:lnTo>
                  <a:lnTo>
                    <a:pt x="31" y="14"/>
                  </a:lnTo>
                  <a:lnTo>
                    <a:pt x="31" y="16"/>
                  </a:lnTo>
                  <a:lnTo>
                    <a:pt x="32" y="17"/>
                  </a:lnTo>
                  <a:lnTo>
                    <a:pt x="32" y="18"/>
                  </a:lnTo>
                  <a:lnTo>
                    <a:pt x="32" y="20"/>
                  </a:lnTo>
                  <a:lnTo>
                    <a:pt x="34" y="20"/>
                  </a:lnTo>
                  <a:lnTo>
                    <a:pt x="34" y="20"/>
                  </a:lnTo>
                  <a:lnTo>
                    <a:pt x="35" y="20"/>
                  </a:lnTo>
                  <a:lnTo>
                    <a:pt x="35" y="18"/>
                  </a:lnTo>
                  <a:lnTo>
                    <a:pt x="37" y="14"/>
                  </a:lnTo>
                  <a:lnTo>
                    <a:pt x="38" y="12"/>
                  </a:lnTo>
                  <a:lnTo>
                    <a:pt x="38" y="8"/>
                  </a:lnTo>
                  <a:lnTo>
                    <a:pt x="39" y="5"/>
                  </a:lnTo>
                  <a:lnTo>
                    <a:pt x="39" y="2"/>
                  </a:lnTo>
                  <a:lnTo>
                    <a:pt x="41" y="1"/>
                  </a:lnTo>
                  <a:lnTo>
                    <a:pt x="41" y="1"/>
                  </a:lnTo>
                  <a:lnTo>
                    <a:pt x="42" y="1"/>
                  </a:lnTo>
                  <a:lnTo>
                    <a:pt x="42" y="1"/>
                  </a:lnTo>
                  <a:lnTo>
                    <a:pt x="42" y="2"/>
                  </a:lnTo>
                  <a:lnTo>
                    <a:pt x="43" y="4"/>
                  </a:lnTo>
                  <a:lnTo>
                    <a:pt x="43" y="5"/>
                  </a:lnTo>
                  <a:lnTo>
                    <a:pt x="43" y="6"/>
                  </a:lnTo>
                  <a:lnTo>
                    <a:pt x="45" y="8"/>
                  </a:lnTo>
                  <a:lnTo>
                    <a:pt x="45" y="8"/>
                  </a:lnTo>
                  <a:lnTo>
                    <a:pt x="45" y="9"/>
                  </a:lnTo>
                  <a:lnTo>
                    <a:pt x="45" y="10"/>
                  </a:lnTo>
                  <a:lnTo>
                    <a:pt x="46" y="13"/>
                  </a:lnTo>
                  <a:lnTo>
                    <a:pt x="46" y="14"/>
                  </a:lnTo>
                  <a:lnTo>
                    <a:pt x="46" y="16"/>
                  </a:lnTo>
                  <a:lnTo>
                    <a:pt x="46" y="17"/>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4" name="Freeform 5531"/>
            <p:cNvSpPr>
              <a:spLocks/>
            </p:cNvSpPr>
            <p:nvPr/>
          </p:nvSpPr>
          <p:spPr bwMode="auto">
            <a:xfrm>
              <a:off x="4773" y="3238"/>
              <a:ext cx="25" cy="10"/>
            </a:xfrm>
            <a:custGeom>
              <a:avLst/>
              <a:gdLst>
                <a:gd name="T0" fmla="*/ 1 w 51"/>
                <a:gd name="T1" fmla="*/ 17 h 19"/>
                <a:gd name="T2" fmla="*/ 3 w 51"/>
                <a:gd name="T3" fmla="*/ 19 h 19"/>
                <a:gd name="T4" fmla="*/ 4 w 51"/>
                <a:gd name="T5" fmla="*/ 16 h 19"/>
                <a:gd name="T6" fmla="*/ 5 w 51"/>
                <a:gd name="T7" fmla="*/ 12 h 19"/>
                <a:gd name="T8" fmla="*/ 7 w 51"/>
                <a:gd name="T9" fmla="*/ 7 h 19"/>
                <a:gd name="T10" fmla="*/ 8 w 51"/>
                <a:gd name="T11" fmla="*/ 3 h 19"/>
                <a:gd name="T12" fmla="*/ 8 w 51"/>
                <a:gd name="T13" fmla="*/ 0 h 19"/>
                <a:gd name="T14" fmla="*/ 9 w 51"/>
                <a:gd name="T15" fmla="*/ 0 h 19"/>
                <a:gd name="T16" fmla="*/ 11 w 51"/>
                <a:gd name="T17" fmla="*/ 1 h 19"/>
                <a:gd name="T18" fmla="*/ 11 w 51"/>
                <a:gd name="T19" fmla="*/ 3 h 19"/>
                <a:gd name="T20" fmla="*/ 12 w 51"/>
                <a:gd name="T21" fmla="*/ 4 h 19"/>
                <a:gd name="T22" fmla="*/ 13 w 51"/>
                <a:gd name="T23" fmla="*/ 7 h 19"/>
                <a:gd name="T24" fmla="*/ 13 w 51"/>
                <a:gd name="T25" fmla="*/ 11 h 19"/>
                <a:gd name="T26" fmla="*/ 15 w 51"/>
                <a:gd name="T27" fmla="*/ 16 h 19"/>
                <a:gd name="T28" fmla="*/ 16 w 51"/>
                <a:gd name="T29" fmla="*/ 19 h 19"/>
                <a:gd name="T30" fmla="*/ 17 w 51"/>
                <a:gd name="T31" fmla="*/ 17 h 19"/>
                <a:gd name="T32" fmla="*/ 19 w 51"/>
                <a:gd name="T33" fmla="*/ 15 h 19"/>
                <a:gd name="T34" fmla="*/ 20 w 51"/>
                <a:gd name="T35" fmla="*/ 11 h 19"/>
                <a:gd name="T36" fmla="*/ 21 w 51"/>
                <a:gd name="T37" fmla="*/ 7 h 19"/>
                <a:gd name="T38" fmla="*/ 21 w 51"/>
                <a:gd name="T39" fmla="*/ 3 h 19"/>
                <a:gd name="T40" fmla="*/ 23 w 51"/>
                <a:gd name="T41" fmla="*/ 1 h 19"/>
                <a:gd name="T42" fmla="*/ 24 w 51"/>
                <a:gd name="T43" fmla="*/ 0 h 19"/>
                <a:gd name="T44" fmla="*/ 25 w 51"/>
                <a:gd name="T45" fmla="*/ 1 h 19"/>
                <a:gd name="T46" fmla="*/ 25 w 51"/>
                <a:gd name="T47" fmla="*/ 4 h 19"/>
                <a:gd name="T48" fmla="*/ 27 w 51"/>
                <a:gd name="T49" fmla="*/ 7 h 19"/>
                <a:gd name="T50" fmla="*/ 28 w 51"/>
                <a:gd name="T51" fmla="*/ 12 h 19"/>
                <a:gd name="T52" fmla="*/ 29 w 51"/>
                <a:gd name="T53" fmla="*/ 16 h 19"/>
                <a:gd name="T54" fmla="*/ 31 w 51"/>
                <a:gd name="T55" fmla="*/ 19 h 19"/>
                <a:gd name="T56" fmla="*/ 32 w 51"/>
                <a:gd name="T57" fmla="*/ 17 h 19"/>
                <a:gd name="T58" fmla="*/ 33 w 51"/>
                <a:gd name="T59" fmla="*/ 15 h 19"/>
                <a:gd name="T60" fmla="*/ 35 w 51"/>
                <a:gd name="T61" fmla="*/ 12 h 19"/>
                <a:gd name="T62" fmla="*/ 35 w 51"/>
                <a:gd name="T63" fmla="*/ 8 h 19"/>
                <a:gd name="T64" fmla="*/ 36 w 51"/>
                <a:gd name="T65" fmla="*/ 5 h 19"/>
                <a:gd name="T66" fmla="*/ 36 w 51"/>
                <a:gd name="T67" fmla="*/ 4 h 19"/>
                <a:gd name="T68" fmla="*/ 36 w 51"/>
                <a:gd name="T69" fmla="*/ 1 h 19"/>
                <a:gd name="T70" fmla="*/ 37 w 51"/>
                <a:gd name="T71" fmla="*/ 1 h 19"/>
                <a:gd name="T72" fmla="*/ 39 w 51"/>
                <a:gd name="T73" fmla="*/ 0 h 19"/>
                <a:gd name="T74" fmla="*/ 40 w 51"/>
                <a:gd name="T75" fmla="*/ 3 h 19"/>
                <a:gd name="T76" fmla="*/ 41 w 51"/>
                <a:gd name="T77" fmla="*/ 7 h 19"/>
                <a:gd name="T78" fmla="*/ 43 w 51"/>
                <a:gd name="T79" fmla="*/ 13 h 19"/>
                <a:gd name="T80" fmla="*/ 44 w 51"/>
                <a:gd name="T81" fmla="*/ 16 h 19"/>
                <a:gd name="T82" fmla="*/ 45 w 51"/>
                <a:gd name="T83" fmla="*/ 19 h 19"/>
                <a:gd name="T84" fmla="*/ 47 w 51"/>
                <a:gd name="T85" fmla="*/ 17 h 19"/>
                <a:gd name="T86" fmla="*/ 48 w 51"/>
                <a:gd name="T87" fmla="*/ 15 h 19"/>
                <a:gd name="T88" fmla="*/ 48 w 51"/>
                <a:gd name="T89" fmla="*/ 12 h 19"/>
                <a:gd name="T90" fmla="*/ 49 w 51"/>
                <a:gd name="T91" fmla="*/ 9 h 19"/>
                <a:gd name="T92" fmla="*/ 49 w 51"/>
                <a:gd name="T93" fmla="*/ 8 h 19"/>
                <a:gd name="T94" fmla="*/ 51 w 51"/>
                <a:gd name="T9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19">
                  <a:moveTo>
                    <a:pt x="0" y="16"/>
                  </a:moveTo>
                  <a:lnTo>
                    <a:pt x="1" y="17"/>
                  </a:lnTo>
                  <a:lnTo>
                    <a:pt x="1" y="19"/>
                  </a:lnTo>
                  <a:lnTo>
                    <a:pt x="3" y="19"/>
                  </a:lnTo>
                  <a:lnTo>
                    <a:pt x="4" y="17"/>
                  </a:lnTo>
                  <a:lnTo>
                    <a:pt x="4" y="16"/>
                  </a:lnTo>
                  <a:lnTo>
                    <a:pt x="5" y="13"/>
                  </a:lnTo>
                  <a:lnTo>
                    <a:pt x="5" y="12"/>
                  </a:lnTo>
                  <a:lnTo>
                    <a:pt x="7" y="9"/>
                  </a:lnTo>
                  <a:lnTo>
                    <a:pt x="7" y="7"/>
                  </a:lnTo>
                  <a:lnTo>
                    <a:pt x="7" y="5"/>
                  </a:lnTo>
                  <a:lnTo>
                    <a:pt x="8" y="3"/>
                  </a:lnTo>
                  <a:lnTo>
                    <a:pt x="8" y="1"/>
                  </a:lnTo>
                  <a:lnTo>
                    <a:pt x="8" y="0"/>
                  </a:lnTo>
                  <a:lnTo>
                    <a:pt x="9" y="0"/>
                  </a:lnTo>
                  <a:lnTo>
                    <a:pt x="9" y="0"/>
                  </a:lnTo>
                  <a:lnTo>
                    <a:pt x="11" y="0"/>
                  </a:lnTo>
                  <a:lnTo>
                    <a:pt x="11" y="1"/>
                  </a:lnTo>
                  <a:lnTo>
                    <a:pt x="11" y="1"/>
                  </a:lnTo>
                  <a:lnTo>
                    <a:pt x="11" y="3"/>
                  </a:lnTo>
                  <a:lnTo>
                    <a:pt x="12" y="4"/>
                  </a:lnTo>
                  <a:lnTo>
                    <a:pt x="12" y="4"/>
                  </a:lnTo>
                  <a:lnTo>
                    <a:pt x="12" y="5"/>
                  </a:lnTo>
                  <a:lnTo>
                    <a:pt x="13" y="7"/>
                  </a:lnTo>
                  <a:lnTo>
                    <a:pt x="13" y="9"/>
                  </a:lnTo>
                  <a:lnTo>
                    <a:pt x="13" y="11"/>
                  </a:lnTo>
                  <a:lnTo>
                    <a:pt x="15" y="15"/>
                  </a:lnTo>
                  <a:lnTo>
                    <a:pt x="15" y="16"/>
                  </a:lnTo>
                  <a:lnTo>
                    <a:pt x="16" y="17"/>
                  </a:lnTo>
                  <a:lnTo>
                    <a:pt x="16" y="19"/>
                  </a:lnTo>
                  <a:lnTo>
                    <a:pt x="17" y="19"/>
                  </a:lnTo>
                  <a:lnTo>
                    <a:pt x="17" y="17"/>
                  </a:lnTo>
                  <a:lnTo>
                    <a:pt x="19" y="16"/>
                  </a:lnTo>
                  <a:lnTo>
                    <a:pt x="19" y="15"/>
                  </a:lnTo>
                  <a:lnTo>
                    <a:pt x="20" y="13"/>
                  </a:lnTo>
                  <a:lnTo>
                    <a:pt x="20" y="11"/>
                  </a:lnTo>
                  <a:lnTo>
                    <a:pt x="21" y="8"/>
                  </a:lnTo>
                  <a:lnTo>
                    <a:pt x="21" y="7"/>
                  </a:lnTo>
                  <a:lnTo>
                    <a:pt x="21" y="4"/>
                  </a:lnTo>
                  <a:lnTo>
                    <a:pt x="21" y="3"/>
                  </a:lnTo>
                  <a:lnTo>
                    <a:pt x="23" y="1"/>
                  </a:lnTo>
                  <a:lnTo>
                    <a:pt x="23" y="1"/>
                  </a:lnTo>
                  <a:lnTo>
                    <a:pt x="23" y="0"/>
                  </a:lnTo>
                  <a:lnTo>
                    <a:pt x="24" y="0"/>
                  </a:lnTo>
                  <a:lnTo>
                    <a:pt x="24" y="1"/>
                  </a:lnTo>
                  <a:lnTo>
                    <a:pt x="25" y="1"/>
                  </a:lnTo>
                  <a:lnTo>
                    <a:pt x="25" y="3"/>
                  </a:lnTo>
                  <a:lnTo>
                    <a:pt x="25" y="4"/>
                  </a:lnTo>
                  <a:lnTo>
                    <a:pt x="27" y="5"/>
                  </a:lnTo>
                  <a:lnTo>
                    <a:pt x="27" y="7"/>
                  </a:lnTo>
                  <a:lnTo>
                    <a:pt x="28" y="9"/>
                  </a:lnTo>
                  <a:lnTo>
                    <a:pt x="28" y="12"/>
                  </a:lnTo>
                  <a:lnTo>
                    <a:pt x="29" y="13"/>
                  </a:lnTo>
                  <a:lnTo>
                    <a:pt x="29" y="16"/>
                  </a:lnTo>
                  <a:lnTo>
                    <a:pt x="29" y="17"/>
                  </a:lnTo>
                  <a:lnTo>
                    <a:pt x="31" y="19"/>
                  </a:lnTo>
                  <a:lnTo>
                    <a:pt x="31" y="19"/>
                  </a:lnTo>
                  <a:lnTo>
                    <a:pt x="32" y="17"/>
                  </a:lnTo>
                  <a:lnTo>
                    <a:pt x="32" y="17"/>
                  </a:lnTo>
                  <a:lnTo>
                    <a:pt x="33" y="15"/>
                  </a:lnTo>
                  <a:lnTo>
                    <a:pt x="33" y="13"/>
                  </a:lnTo>
                  <a:lnTo>
                    <a:pt x="35" y="12"/>
                  </a:lnTo>
                  <a:lnTo>
                    <a:pt x="35" y="9"/>
                  </a:lnTo>
                  <a:lnTo>
                    <a:pt x="35" y="8"/>
                  </a:lnTo>
                  <a:lnTo>
                    <a:pt x="36" y="7"/>
                  </a:lnTo>
                  <a:lnTo>
                    <a:pt x="36" y="5"/>
                  </a:lnTo>
                  <a:lnTo>
                    <a:pt x="36" y="4"/>
                  </a:lnTo>
                  <a:lnTo>
                    <a:pt x="36" y="4"/>
                  </a:lnTo>
                  <a:lnTo>
                    <a:pt x="36" y="3"/>
                  </a:lnTo>
                  <a:lnTo>
                    <a:pt x="36" y="1"/>
                  </a:lnTo>
                  <a:lnTo>
                    <a:pt x="37" y="1"/>
                  </a:lnTo>
                  <a:lnTo>
                    <a:pt x="37" y="1"/>
                  </a:lnTo>
                  <a:lnTo>
                    <a:pt x="37" y="0"/>
                  </a:lnTo>
                  <a:lnTo>
                    <a:pt x="39" y="0"/>
                  </a:lnTo>
                  <a:lnTo>
                    <a:pt x="39" y="1"/>
                  </a:lnTo>
                  <a:lnTo>
                    <a:pt x="40" y="3"/>
                  </a:lnTo>
                  <a:lnTo>
                    <a:pt x="40" y="4"/>
                  </a:lnTo>
                  <a:lnTo>
                    <a:pt x="41" y="7"/>
                  </a:lnTo>
                  <a:lnTo>
                    <a:pt x="43" y="11"/>
                  </a:lnTo>
                  <a:lnTo>
                    <a:pt x="43" y="13"/>
                  </a:lnTo>
                  <a:lnTo>
                    <a:pt x="44" y="15"/>
                  </a:lnTo>
                  <a:lnTo>
                    <a:pt x="44" y="16"/>
                  </a:lnTo>
                  <a:lnTo>
                    <a:pt x="44" y="17"/>
                  </a:lnTo>
                  <a:lnTo>
                    <a:pt x="45" y="19"/>
                  </a:lnTo>
                  <a:lnTo>
                    <a:pt x="45" y="19"/>
                  </a:lnTo>
                  <a:lnTo>
                    <a:pt x="47" y="17"/>
                  </a:lnTo>
                  <a:lnTo>
                    <a:pt x="47" y="16"/>
                  </a:lnTo>
                  <a:lnTo>
                    <a:pt x="48" y="15"/>
                  </a:lnTo>
                  <a:lnTo>
                    <a:pt x="48" y="13"/>
                  </a:lnTo>
                  <a:lnTo>
                    <a:pt x="48" y="12"/>
                  </a:lnTo>
                  <a:lnTo>
                    <a:pt x="48" y="11"/>
                  </a:lnTo>
                  <a:lnTo>
                    <a:pt x="49" y="9"/>
                  </a:lnTo>
                  <a:lnTo>
                    <a:pt x="49" y="8"/>
                  </a:lnTo>
                  <a:lnTo>
                    <a:pt x="49" y="8"/>
                  </a:lnTo>
                  <a:lnTo>
                    <a:pt x="49" y="7"/>
                  </a:lnTo>
                  <a:lnTo>
                    <a:pt x="51" y="5"/>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5" name="Freeform 5532"/>
            <p:cNvSpPr>
              <a:spLocks/>
            </p:cNvSpPr>
            <p:nvPr/>
          </p:nvSpPr>
          <p:spPr bwMode="auto">
            <a:xfrm>
              <a:off x="4798" y="3238"/>
              <a:ext cx="25" cy="10"/>
            </a:xfrm>
            <a:custGeom>
              <a:avLst/>
              <a:gdLst>
                <a:gd name="T0" fmla="*/ 0 w 49"/>
                <a:gd name="T1" fmla="*/ 5 h 19"/>
                <a:gd name="T2" fmla="*/ 0 w 49"/>
                <a:gd name="T3" fmla="*/ 3 h 19"/>
                <a:gd name="T4" fmla="*/ 1 w 49"/>
                <a:gd name="T5" fmla="*/ 1 h 19"/>
                <a:gd name="T6" fmla="*/ 1 w 49"/>
                <a:gd name="T7" fmla="*/ 0 h 19"/>
                <a:gd name="T8" fmla="*/ 2 w 49"/>
                <a:gd name="T9" fmla="*/ 3 h 19"/>
                <a:gd name="T10" fmla="*/ 4 w 49"/>
                <a:gd name="T11" fmla="*/ 5 h 19"/>
                <a:gd name="T12" fmla="*/ 5 w 49"/>
                <a:gd name="T13" fmla="*/ 11 h 19"/>
                <a:gd name="T14" fmla="*/ 6 w 49"/>
                <a:gd name="T15" fmla="*/ 15 h 19"/>
                <a:gd name="T16" fmla="*/ 8 w 49"/>
                <a:gd name="T17" fmla="*/ 17 h 19"/>
                <a:gd name="T18" fmla="*/ 9 w 49"/>
                <a:gd name="T19" fmla="*/ 17 h 19"/>
                <a:gd name="T20" fmla="*/ 10 w 49"/>
                <a:gd name="T21" fmla="*/ 16 h 19"/>
                <a:gd name="T22" fmla="*/ 10 w 49"/>
                <a:gd name="T23" fmla="*/ 13 h 19"/>
                <a:gd name="T24" fmla="*/ 12 w 49"/>
                <a:gd name="T25" fmla="*/ 12 h 19"/>
                <a:gd name="T26" fmla="*/ 12 w 49"/>
                <a:gd name="T27" fmla="*/ 11 h 19"/>
                <a:gd name="T28" fmla="*/ 13 w 49"/>
                <a:gd name="T29" fmla="*/ 8 h 19"/>
                <a:gd name="T30" fmla="*/ 14 w 49"/>
                <a:gd name="T31" fmla="*/ 5 h 19"/>
                <a:gd name="T32" fmla="*/ 14 w 49"/>
                <a:gd name="T33" fmla="*/ 3 h 19"/>
                <a:gd name="T34" fmla="*/ 16 w 49"/>
                <a:gd name="T35" fmla="*/ 1 h 19"/>
                <a:gd name="T36" fmla="*/ 17 w 49"/>
                <a:gd name="T37" fmla="*/ 3 h 19"/>
                <a:gd name="T38" fmla="*/ 18 w 49"/>
                <a:gd name="T39" fmla="*/ 7 h 19"/>
                <a:gd name="T40" fmla="*/ 20 w 49"/>
                <a:gd name="T41" fmla="*/ 12 h 19"/>
                <a:gd name="T42" fmla="*/ 21 w 49"/>
                <a:gd name="T43" fmla="*/ 15 h 19"/>
                <a:gd name="T44" fmla="*/ 22 w 49"/>
                <a:gd name="T45" fmla="*/ 17 h 19"/>
                <a:gd name="T46" fmla="*/ 24 w 49"/>
                <a:gd name="T47" fmla="*/ 17 h 19"/>
                <a:gd name="T48" fmla="*/ 24 w 49"/>
                <a:gd name="T49" fmla="*/ 16 h 19"/>
                <a:gd name="T50" fmla="*/ 25 w 49"/>
                <a:gd name="T51" fmla="*/ 15 h 19"/>
                <a:gd name="T52" fmla="*/ 25 w 49"/>
                <a:gd name="T53" fmla="*/ 13 h 19"/>
                <a:gd name="T54" fmla="*/ 26 w 49"/>
                <a:gd name="T55" fmla="*/ 9 h 19"/>
                <a:gd name="T56" fmla="*/ 28 w 49"/>
                <a:gd name="T57" fmla="*/ 7 h 19"/>
                <a:gd name="T58" fmla="*/ 29 w 49"/>
                <a:gd name="T59" fmla="*/ 3 h 19"/>
                <a:gd name="T60" fmla="*/ 29 w 49"/>
                <a:gd name="T61" fmla="*/ 1 h 19"/>
                <a:gd name="T62" fmla="*/ 30 w 49"/>
                <a:gd name="T63" fmla="*/ 1 h 19"/>
                <a:gd name="T64" fmla="*/ 32 w 49"/>
                <a:gd name="T65" fmla="*/ 4 h 19"/>
                <a:gd name="T66" fmla="*/ 33 w 49"/>
                <a:gd name="T67" fmla="*/ 8 h 19"/>
                <a:gd name="T68" fmla="*/ 36 w 49"/>
                <a:gd name="T69" fmla="*/ 13 h 19"/>
                <a:gd name="T70" fmla="*/ 36 w 49"/>
                <a:gd name="T71" fmla="*/ 16 h 19"/>
                <a:gd name="T72" fmla="*/ 37 w 49"/>
                <a:gd name="T73" fmla="*/ 17 h 19"/>
                <a:gd name="T74" fmla="*/ 37 w 49"/>
                <a:gd name="T75" fmla="*/ 17 h 19"/>
                <a:gd name="T76" fmla="*/ 38 w 49"/>
                <a:gd name="T77" fmla="*/ 16 h 19"/>
                <a:gd name="T78" fmla="*/ 40 w 49"/>
                <a:gd name="T79" fmla="*/ 15 h 19"/>
                <a:gd name="T80" fmla="*/ 41 w 49"/>
                <a:gd name="T81" fmla="*/ 12 h 19"/>
                <a:gd name="T82" fmla="*/ 41 w 49"/>
                <a:gd name="T83" fmla="*/ 7 h 19"/>
                <a:gd name="T84" fmla="*/ 44 w 49"/>
                <a:gd name="T85" fmla="*/ 3 h 19"/>
                <a:gd name="T86" fmla="*/ 44 w 49"/>
                <a:gd name="T87" fmla="*/ 1 h 19"/>
                <a:gd name="T88" fmla="*/ 45 w 49"/>
                <a:gd name="T89" fmla="*/ 3 h 19"/>
                <a:gd name="T90" fmla="*/ 46 w 49"/>
                <a:gd name="T91" fmla="*/ 5 h 19"/>
                <a:gd name="T92" fmla="*/ 48 w 49"/>
                <a:gd name="T93" fmla="*/ 8 h 19"/>
                <a:gd name="T94" fmla="*/ 49 w 49"/>
                <a:gd name="T9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19">
                  <a:moveTo>
                    <a:pt x="0" y="5"/>
                  </a:moveTo>
                  <a:lnTo>
                    <a:pt x="0" y="5"/>
                  </a:lnTo>
                  <a:lnTo>
                    <a:pt x="0" y="4"/>
                  </a:lnTo>
                  <a:lnTo>
                    <a:pt x="0" y="3"/>
                  </a:lnTo>
                  <a:lnTo>
                    <a:pt x="0" y="1"/>
                  </a:lnTo>
                  <a:lnTo>
                    <a:pt x="1" y="1"/>
                  </a:lnTo>
                  <a:lnTo>
                    <a:pt x="1" y="0"/>
                  </a:lnTo>
                  <a:lnTo>
                    <a:pt x="1" y="0"/>
                  </a:lnTo>
                  <a:lnTo>
                    <a:pt x="2" y="1"/>
                  </a:lnTo>
                  <a:lnTo>
                    <a:pt x="2" y="3"/>
                  </a:lnTo>
                  <a:lnTo>
                    <a:pt x="4" y="4"/>
                  </a:lnTo>
                  <a:lnTo>
                    <a:pt x="4" y="5"/>
                  </a:lnTo>
                  <a:lnTo>
                    <a:pt x="5" y="8"/>
                  </a:lnTo>
                  <a:lnTo>
                    <a:pt x="5" y="11"/>
                  </a:lnTo>
                  <a:lnTo>
                    <a:pt x="6" y="12"/>
                  </a:lnTo>
                  <a:lnTo>
                    <a:pt x="6" y="15"/>
                  </a:lnTo>
                  <a:lnTo>
                    <a:pt x="8" y="17"/>
                  </a:lnTo>
                  <a:lnTo>
                    <a:pt x="8" y="17"/>
                  </a:lnTo>
                  <a:lnTo>
                    <a:pt x="9" y="19"/>
                  </a:lnTo>
                  <a:lnTo>
                    <a:pt x="9" y="17"/>
                  </a:lnTo>
                  <a:lnTo>
                    <a:pt x="9" y="17"/>
                  </a:lnTo>
                  <a:lnTo>
                    <a:pt x="10" y="16"/>
                  </a:lnTo>
                  <a:lnTo>
                    <a:pt x="10" y="16"/>
                  </a:lnTo>
                  <a:lnTo>
                    <a:pt x="10" y="13"/>
                  </a:lnTo>
                  <a:lnTo>
                    <a:pt x="12" y="13"/>
                  </a:lnTo>
                  <a:lnTo>
                    <a:pt x="12" y="12"/>
                  </a:lnTo>
                  <a:lnTo>
                    <a:pt x="12" y="12"/>
                  </a:lnTo>
                  <a:lnTo>
                    <a:pt x="12" y="11"/>
                  </a:lnTo>
                  <a:lnTo>
                    <a:pt x="13" y="9"/>
                  </a:lnTo>
                  <a:lnTo>
                    <a:pt x="13" y="8"/>
                  </a:lnTo>
                  <a:lnTo>
                    <a:pt x="13" y="7"/>
                  </a:lnTo>
                  <a:lnTo>
                    <a:pt x="14" y="5"/>
                  </a:lnTo>
                  <a:lnTo>
                    <a:pt x="14" y="4"/>
                  </a:lnTo>
                  <a:lnTo>
                    <a:pt x="14" y="3"/>
                  </a:lnTo>
                  <a:lnTo>
                    <a:pt x="14" y="1"/>
                  </a:lnTo>
                  <a:lnTo>
                    <a:pt x="16" y="1"/>
                  </a:lnTo>
                  <a:lnTo>
                    <a:pt x="17" y="1"/>
                  </a:lnTo>
                  <a:lnTo>
                    <a:pt x="17" y="3"/>
                  </a:lnTo>
                  <a:lnTo>
                    <a:pt x="18" y="5"/>
                  </a:lnTo>
                  <a:lnTo>
                    <a:pt x="18" y="7"/>
                  </a:lnTo>
                  <a:lnTo>
                    <a:pt x="20" y="9"/>
                  </a:lnTo>
                  <a:lnTo>
                    <a:pt x="20" y="12"/>
                  </a:lnTo>
                  <a:lnTo>
                    <a:pt x="21" y="13"/>
                  </a:lnTo>
                  <a:lnTo>
                    <a:pt x="21" y="15"/>
                  </a:lnTo>
                  <a:lnTo>
                    <a:pt x="22" y="16"/>
                  </a:lnTo>
                  <a:lnTo>
                    <a:pt x="22" y="17"/>
                  </a:lnTo>
                  <a:lnTo>
                    <a:pt x="22" y="17"/>
                  </a:lnTo>
                  <a:lnTo>
                    <a:pt x="24" y="17"/>
                  </a:lnTo>
                  <a:lnTo>
                    <a:pt x="24" y="17"/>
                  </a:lnTo>
                  <a:lnTo>
                    <a:pt x="24" y="16"/>
                  </a:lnTo>
                  <a:lnTo>
                    <a:pt x="25" y="16"/>
                  </a:lnTo>
                  <a:lnTo>
                    <a:pt x="25" y="15"/>
                  </a:lnTo>
                  <a:lnTo>
                    <a:pt x="25" y="13"/>
                  </a:lnTo>
                  <a:lnTo>
                    <a:pt x="25" y="13"/>
                  </a:lnTo>
                  <a:lnTo>
                    <a:pt x="26" y="12"/>
                  </a:lnTo>
                  <a:lnTo>
                    <a:pt x="26" y="9"/>
                  </a:lnTo>
                  <a:lnTo>
                    <a:pt x="28" y="8"/>
                  </a:lnTo>
                  <a:lnTo>
                    <a:pt x="28" y="7"/>
                  </a:lnTo>
                  <a:lnTo>
                    <a:pt x="28" y="4"/>
                  </a:lnTo>
                  <a:lnTo>
                    <a:pt x="29" y="3"/>
                  </a:lnTo>
                  <a:lnTo>
                    <a:pt x="29" y="1"/>
                  </a:lnTo>
                  <a:lnTo>
                    <a:pt x="29" y="1"/>
                  </a:lnTo>
                  <a:lnTo>
                    <a:pt x="30" y="1"/>
                  </a:lnTo>
                  <a:lnTo>
                    <a:pt x="30" y="1"/>
                  </a:lnTo>
                  <a:lnTo>
                    <a:pt x="32" y="3"/>
                  </a:lnTo>
                  <a:lnTo>
                    <a:pt x="32" y="4"/>
                  </a:lnTo>
                  <a:lnTo>
                    <a:pt x="33" y="7"/>
                  </a:lnTo>
                  <a:lnTo>
                    <a:pt x="33" y="8"/>
                  </a:lnTo>
                  <a:lnTo>
                    <a:pt x="34" y="11"/>
                  </a:lnTo>
                  <a:lnTo>
                    <a:pt x="36" y="13"/>
                  </a:lnTo>
                  <a:lnTo>
                    <a:pt x="36" y="15"/>
                  </a:lnTo>
                  <a:lnTo>
                    <a:pt x="36" y="16"/>
                  </a:lnTo>
                  <a:lnTo>
                    <a:pt x="37" y="16"/>
                  </a:lnTo>
                  <a:lnTo>
                    <a:pt x="37" y="17"/>
                  </a:lnTo>
                  <a:lnTo>
                    <a:pt x="37" y="17"/>
                  </a:lnTo>
                  <a:lnTo>
                    <a:pt x="37" y="17"/>
                  </a:lnTo>
                  <a:lnTo>
                    <a:pt x="38" y="17"/>
                  </a:lnTo>
                  <a:lnTo>
                    <a:pt x="38" y="16"/>
                  </a:lnTo>
                  <a:lnTo>
                    <a:pt x="38" y="16"/>
                  </a:lnTo>
                  <a:lnTo>
                    <a:pt x="40" y="15"/>
                  </a:lnTo>
                  <a:lnTo>
                    <a:pt x="40" y="13"/>
                  </a:lnTo>
                  <a:lnTo>
                    <a:pt x="41" y="12"/>
                  </a:lnTo>
                  <a:lnTo>
                    <a:pt x="41" y="9"/>
                  </a:lnTo>
                  <a:lnTo>
                    <a:pt x="41" y="7"/>
                  </a:lnTo>
                  <a:lnTo>
                    <a:pt x="42" y="4"/>
                  </a:lnTo>
                  <a:lnTo>
                    <a:pt x="44" y="3"/>
                  </a:lnTo>
                  <a:lnTo>
                    <a:pt x="44" y="1"/>
                  </a:lnTo>
                  <a:lnTo>
                    <a:pt x="44" y="1"/>
                  </a:lnTo>
                  <a:lnTo>
                    <a:pt x="45" y="1"/>
                  </a:lnTo>
                  <a:lnTo>
                    <a:pt x="45" y="3"/>
                  </a:lnTo>
                  <a:lnTo>
                    <a:pt x="46" y="4"/>
                  </a:lnTo>
                  <a:lnTo>
                    <a:pt x="46" y="5"/>
                  </a:lnTo>
                  <a:lnTo>
                    <a:pt x="48" y="7"/>
                  </a:lnTo>
                  <a:lnTo>
                    <a:pt x="48" y="8"/>
                  </a:lnTo>
                  <a:lnTo>
                    <a:pt x="49" y="11"/>
                  </a:lnTo>
                  <a:lnTo>
                    <a:pt x="49" y="12"/>
                  </a:lnTo>
                  <a:lnTo>
                    <a:pt x="49" y="13"/>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6" name="Freeform 5533"/>
            <p:cNvSpPr>
              <a:spLocks/>
            </p:cNvSpPr>
            <p:nvPr/>
          </p:nvSpPr>
          <p:spPr bwMode="auto">
            <a:xfrm>
              <a:off x="4823" y="3239"/>
              <a:ext cx="24" cy="8"/>
            </a:xfrm>
            <a:custGeom>
              <a:avLst/>
              <a:gdLst>
                <a:gd name="T0" fmla="*/ 0 w 48"/>
                <a:gd name="T1" fmla="*/ 12 h 16"/>
                <a:gd name="T2" fmla="*/ 1 w 48"/>
                <a:gd name="T3" fmla="*/ 15 h 16"/>
                <a:gd name="T4" fmla="*/ 1 w 48"/>
                <a:gd name="T5" fmla="*/ 15 h 16"/>
                <a:gd name="T6" fmla="*/ 3 w 48"/>
                <a:gd name="T7" fmla="*/ 16 h 16"/>
                <a:gd name="T8" fmla="*/ 4 w 48"/>
                <a:gd name="T9" fmla="*/ 15 h 16"/>
                <a:gd name="T10" fmla="*/ 5 w 48"/>
                <a:gd name="T11" fmla="*/ 12 h 16"/>
                <a:gd name="T12" fmla="*/ 7 w 48"/>
                <a:gd name="T13" fmla="*/ 7 h 16"/>
                <a:gd name="T14" fmla="*/ 8 w 48"/>
                <a:gd name="T15" fmla="*/ 3 h 16"/>
                <a:gd name="T16" fmla="*/ 9 w 48"/>
                <a:gd name="T17" fmla="*/ 0 h 16"/>
                <a:gd name="T18" fmla="*/ 11 w 48"/>
                <a:gd name="T19" fmla="*/ 0 h 16"/>
                <a:gd name="T20" fmla="*/ 11 w 48"/>
                <a:gd name="T21" fmla="*/ 2 h 16"/>
                <a:gd name="T22" fmla="*/ 12 w 48"/>
                <a:gd name="T23" fmla="*/ 4 h 16"/>
                <a:gd name="T24" fmla="*/ 13 w 48"/>
                <a:gd name="T25" fmla="*/ 7 h 16"/>
                <a:gd name="T26" fmla="*/ 13 w 48"/>
                <a:gd name="T27" fmla="*/ 10 h 16"/>
                <a:gd name="T28" fmla="*/ 15 w 48"/>
                <a:gd name="T29" fmla="*/ 12 h 16"/>
                <a:gd name="T30" fmla="*/ 15 w 48"/>
                <a:gd name="T31" fmla="*/ 14 h 16"/>
                <a:gd name="T32" fmla="*/ 16 w 48"/>
                <a:gd name="T33" fmla="*/ 15 h 16"/>
                <a:gd name="T34" fmla="*/ 17 w 48"/>
                <a:gd name="T35" fmla="*/ 16 h 16"/>
                <a:gd name="T36" fmla="*/ 19 w 48"/>
                <a:gd name="T37" fmla="*/ 14 h 16"/>
                <a:gd name="T38" fmla="*/ 21 w 48"/>
                <a:gd name="T39" fmla="*/ 8 h 16"/>
                <a:gd name="T40" fmla="*/ 23 w 48"/>
                <a:gd name="T41" fmla="*/ 4 h 16"/>
                <a:gd name="T42" fmla="*/ 24 w 48"/>
                <a:gd name="T43" fmla="*/ 2 h 16"/>
                <a:gd name="T44" fmla="*/ 24 w 48"/>
                <a:gd name="T45" fmla="*/ 0 h 16"/>
                <a:gd name="T46" fmla="*/ 25 w 48"/>
                <a:gd name="T47" fmla="*/ 2 h 16"/>
                <a:gd name="T48" fmla="*/ 27 w 48"/>
                <a:gd name="T49" fmla="*/ 3 h 16"/>
                <a:gd name="T50" fmla="*/ 27 w 48"/>
                <a:gd name="T51" fmla="*/ 6 h 16"/>
                <a:gd name="T52" fmla="*/ 28 w 48"/>
                <a:gd name="T53" fmla="*/ 7 h 16"/>
                <a:gd name="T54" fmla="*/ 28 w 48"/>
                <a:gd name="T55" fmla="*/ 10 h 16"/>
                <a:gd name="T56" fmla="*/ 29 w 48"/>
                <a:gd name="T57" fmla="*/ 12 h 16"/>
                <a:gd name="T58" fmla="*/ 31 w 48"/>
                <a:gd name="T59" fmla="*/ 15 h 16"/>
                <a:gd name="T60" fmla="*/ 32 w 48"/>
                <a:gd name="T61" fmla="*/ 16 h 16"/>
                <a:gd name="T62" fmla="*/ 32 w 48"/>
                <a:gd name="T63" fmla="*/ 15 h 16"/>
                <a:gd name="T64" fmla="*/ 33 w 48"/>
                <a:gd name="T65" fmla="*/ 12 h 16"/>
                <a:gd name="T66" fmla="*/ 35 w 48"/>
                <a:gd name="T67" fmla="*/ 8 h 16"/>
                <a:gd name="T68" fmla="*/ 36 w 48"/>
                <a:gd name="T69" fmla="*/ 6 h 16"/>
                <a:gd name="T70" fmla="*/ 37 w 48"/>
                <a:gd name="T71" fmla="*/ 2 h 16"/>
                <a:gd name="T72" fmla="*/ 39 w 48"/>
                <a:gd name="T73" fmla="*/ 0 h 16"/>
                <a:gd name="T74" fmla="*/ 39 w 48"/>
                <a:gd name="T75" fmla="*/ 2 h 16"/>
                <a:gd name="T76" fmla="*/ 40 w 48"/>
                <a:gd name="T77" fmla="*/ 3 h 16"/>
                <a:gd name="T78" fmla="*/ 41 w 48"/>
                <a:gd name="T79" fmla="*/ 6 h 16"/>
                <a:gd name="T80" fmla="*/ 41 w 48"/>
                <a:gd name="T81" fmla="*/ 8 h 16"/>
                <a:gd name="T82" fmla="*/ 43 w 48"/>
                <a:gd name="T83" fmla="*/ 11 h 16"/>
                <a:gd name="T84" fmla="*/ 44 w 48"/>
                <a:gd name="T85" fmla="*/ 14 h 16"/>
                <a:gd name="T86" fmla="*/ 45 w 48"/>
                <a:gd name="T87" fmla="*/ 16 h 16"/>
                <a:gd name="T88" fmla="*/ 47 w 48"/>
                <a:gd name="T89" fmla="*/ 15 h 16"/>
                <a:gd name="T90" fmla="*/ 48 w 48"/>
                <a:gd name="T9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16">
                  <a:moveTo>
                    <a:pt x="0" y="12"/>
                  </a:moveTo>
                  <a:lnTo>
                    <a:pt x="0" y="12"/>
                  </a:lnTo>
                  <a:lnTo>
                    <a:pt x="1" y="14"/>
                  </a:lnTo>
                  <a:lnTo>
                    <a:pt x="1" y="15"/>
                  </a:lnTo>
                  <a:lnTo>
                    <a:pt x="1" y="15"/>
                  </a:lnTo>
                  <a:lnTo>
                    <a:pt x="1" y="15"/>
                  </a:lnTo>
                  <a:lnTo>
                    <a:pt x="3" y="16"/>
                  </a:lnTo>
                  <a:lnTo>
                    <a:pt x="3" y="16"/>
                  </a:lnTo>
                  <a:lnTo>
                    <a:pt x="3" y="16"/>
                  </a:lnTo>
                  <a:lnTo>
                    <a:pt x="4" y="15"/>
                  </a:lnTo>
                  <a:lnTo>
                    <a:pt x="4" y="15"/>
                  </a:lnTo>
                  <a:lnTo>
                    <a:pt x="5" y="12"/>
                  </a:lnTo>
                  <a:lnTo>
                    <a:pt x="7" y="10"/>
                  </a:lnTo>
                  <a:lnTo>
                    <a:pt x="7" y="7"/>
                  </a:lnTo>
                  <a:lnTo>
                    <a:pt x="8" y="6"/>
                  </a:lnTo>
                  <a:lnTo>
                    <a:pt x="8" y="3"/>
                  </a:lnTo>
                  <a:lnTo>
                    <a:pt x="9" y="2"/>
                  </a:lnTo>
                  <a:lnTo>
                    <a:pt x="9" y="0"/>
                  </a:lnTo>
                  <a:lnTo>
                    <a:pt x="9" y="0"/>
                  </a:lnTo>
                  <a:lnTo>
                    <a:pt x="11" y="0"/>
                  </a:lnTo>
                  <a:lnTo>
                    <a:pt x="11" y="2"/>
                  </a:lnTo>
                  <a:lnTo>
                    <a:pt x="11" y="2"/>
                  </a:lnTo>
                  <a:lnTo>
                    <a:pt x="12" y="3"/>
                  </a:lnTo>
                  <a:lnTo>
                    <a:pt x="12" y="4"/>
                  </a:lnTo>
                  <a:lnTo>
                    <a:pt x="12" y="6"/>
                  </a:lnTo>
                  <a:lnTo>
                    <a:pt x="13" y="7"/>
                  </a:lnTo>
                  <a:lnTo>
                    <a:pt x="13" y="8"/>
                  </a:lnTo>
                  <a:lnTo>
                    <a:pt x="13" y="10"/>
                  </a:lnTo>
                  <a:lnTo>
                    <a:pt x="15" y="11"/>
                  </a:lnTo>
                  <a:lnTo>
                    <a:pt x="15" y="12"/>
                  </a:lnTo>
                  <a:lnTo>
                    <a:pt x="15" y="12"/>
                  </a:lnTo>
                  <a:lnTo>
                    <a:pt x="15" y="14"/>
                  </a:lnTo>
                  <a:lnTo>
                    <a:pt x="16" y="14"/>
                  </a:lnTo>
                  <a:lnTo>
                    <a:pt x="16" y="15"/>
                  </a:lnTo>
                  <a:lnTo>
                    <a:pt x="16" y="15"/>
                  </a:lnTo>
                  <a:lnTo>
                    <a:pt x="17" y="16"/>
                  </a:lnTo>
                  <a:lnTo>
                    <a:pt x="17" y="16"/>
                  </a:lnTo>
                  <a:lnTo>
                    <a:pt x="19" y="14"/>
                  </a:lnTo>
                  <a:lnTo>
                    <a:pt x="20" y="12"/>
                  </a:lnTo>
                  <a:lnTo>
                    <a:pt x="21" y="8"/>
                  </a:lnTo>
                  <a:lnTo>
                    <a:pt x="21" y="6"/>
                  </a:lnTo>
                  <a:lnTo>
                    <a:pt x="23" y="4"/>
                  </a:lnTo>
                  <a:lnTo>
                    <a:pt x="23" y="3"/>
                  </a:lnTo>
                  <a:lnTo>
                    <a:pt x="24" y="2"/>
                  </a:lnTo>
                  <a:lnTo>
                    <a:pt x="24" y="0"/>
                  </a:lnTo>
                  <a:lnTo>
                    <a:pt x="24" y="0"/>
                  </a:lnTo>
                  <a:lnTo>
                    <a:pt x="25" y="2"/>
                  </a:lnTo>
                  <a:lnTo>
                    <a:pt x="25" y="2"/>
                  </a:lnTo>
                  <a:lnTo>
                    <a:pt x="25" y="3"/>
                  </a:lnTo>
                  <a:lnTo>
                    <a:pt x="27" y="3"/>
                  </a:lnTo>
                  <a:lnTo>
                    <a:pt x="27" y="4"/>
                  </a:lnTo>
                  <a:lnTo>
                    <a:pt x="27" y="6"/>
                  </a:lnTo>
                  <a:lnTo>
                    <a:pt x="27" y="7"/>
                  </a:lnTo>
                  <a:lnTo>
                    <a:pt x="28" y="7"/>
                  </a:lnTo>
                  <a:lnTo>
                    <a:pt x="28" y="8"/>
                  </a:lnTo>
                  <a:lnTo>
                    <a:pt x="28" y="10"/>
                  </a:lnTo>
                  <a:lnTo>
                    <a:pt x="29" y="11"/>
                  </a:lnTo>
                  <a:lnTo>
                    <a:pt x="29" y="12"/>
                  </a:lnTo>
                  <a:lnTo>
                    <a:pt x="29" y="14"/>
                  </a:lnTo>
                  <a:lnTo>
                    <a:pt x="31" y="15"/>
                  </a:lnTo>
                  <a:lnTo>
                    <a:pt x="31" y="15"/>
                  </a:lnTo>
                  <a:lnTo>
                    <a:pt x="32" y="16"/>
                  </a:lnTo>
                  <a:lnTo>
                    <a:pt x="32" y="16"/>
                  </a:lnTo>
                  <a:lnTo>
                    <a:pt x="32" y="15"/>
                  </a:lnTo>
                  <a:lnTo>
                    <a:pt x="33" y="14"/>
                  </a:lnTo>
                  <a:lnTo>
                    <a:pt x="33" y="12"/>
                  </a:lnTo>
                  <a:lnTo>
                    <a:pt x="35" y="11"/>
                  </a:lnTo>
                  <a:lnTo>
                    <a:pt x="35" y="8"/>
                  </a:lnTo>
                  <a:lnTo>
                    <a:pt x="36" y="6"/>
                  </a:lnTo>
                  <a:lnTo>
                    <a:pt x="36" y="6"/>
                  </a:lnTo>
                  <a:lnTo>
                    <a:pt x="37" y="3"/>
                  </a:lnTo>
                  <a:lnTo>
                    <a:pt x="37" y="2"/>
                  </a:lnTo>
                  <a:lnTo>
                    <a:pt x="37" y="2"/>
                  </a:lnTo>
                  <a:lnTo>
                    <a:pt x="39" y="0"/>
                  </a:lnTo>
                  <a:lnTo>
                    <a:pt x="39" y="0"/>
                  </a:lnTo>
                  <a:lnTo>
                    <a:pt x="39" y="2"/>
                  </a:lnTo>
                  <a:lnTo>
                    <a:pt x="40" y="2"/>
                  </a:lnTo>
                  <a:lnTo>
                    <a:pt x="40" y="3"/>
                  </a:lnTo>
                  <a:lnTo>
                    <a:pt x="40" y="4"/>
                  </a:lnTo>
                  <a:lnTo>
                    <a:pt x="41" y="6"/>
                  </a:lnTo>
                  <a:lnTo>
                    <a:pt x="41" y="6"/>
                  </a:lnTo>
                  <a:lnTo>
                    <a:pt x="41" y="8"/>
                  </a:lnTo>
                  <a:lnTo>
                    <a:pt x="43" y="10"/>
                  </a:lnTo>
                  <a:lnTo>
                    <a:pt x="43" y="11"/>
                  </a:lnTo>
                  <a:lnTo>
                    <a:pt x="44" y="12"/>
                  </a:lnTo>
                  <a:lnTo>
                    <a:pt x="44" y="14"/>
                  </a:lnTo>
                  <a:lnTo>
                    <a:pt x="45" y="15"/>
                  </a:lnTo>
                  <a:lnTo>
                    <a:pt x="45" y="16"/>
                  </a:lnTo>
                  <a:lnTo>
                    <a:pt x="47" y="16"/>
                  </a:lnTo>
                  <a:lnTo>
                    <a:pt x="47" y="15"/>
                  </a:lnTo>
                  <a:lnTo>
                    <a:pt x="47" y="14"/>
                  </a:lnTo>
                  <a:lnTo>
                    <a:pt x="48" y="12"/>
                  </a:lnTo>
                  <a:lnTo>
                    <a:pt x="48" y="11"/>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7" name="Freeform 5534"/>
            <p:cNvSpPr>
              <a:spLocks/>
            </p:cNvSpPr>
            <p:nvPr/>
          </p:nvSpPr>
          <p:spPr bwMode="auto">
            <a:xfrm>
              <a:off x="4847" y="3239"/>
              <a:ext cx="23" cy="7"/>
            </a:xfrm>
            <a:custGeom>
              <a:avLst/>
              <a:gdLst>
                <a:gd name="T0" fmla="*/ 1 w 47"/>
                <a:gd name="T1" fmla="*/ 7 h 15"/>
                <a:gd name="T2" fmla="*/ 3 w 47"/>
                <a:gd name="T3" fmla="*/ 4 h 15"/>
                <a:gd name="T4" fmla="*/ 4 w 47"/>
                <a:gd name="T5" fmla="*/ 3 h 15"/>
                <a:gd name="T6" fmla="*/ 4 w 47"/>
                <a:gd name="T7" fmla="*/ 2 h 15"/>
                <a:gd name="T8" fmla="*/ 5 w 47"/>
                <a:gd name="T9" fmla="*/ 0 h 15"/>
                <a:gd name="T10" fmla="*/ 5 w 47"/>
                <a:gd name="T11" fmla="*/ 2 h 15"/>
                <a:gd name="T12" fmla="*/ 7 w 47"/>
                <a:gd name="T13" fmla="*/ 4 h 15"/>
                <a:gd name="T14" fmla="*/ 8 w 47"/>
                <a:gd name="T15" fmla="*/ 6 h 15"/>
                <a:gd name="T16" fmla="*/ 9 w 47"/>
                <a:gd name="T17" fmla="*/ 12 h 15"/>
                <a:gd name="T18" fmla="*/ 11 w 47"/>
                <a:gd name="T19" fmla="*/ 15 h 15"/>
                <a:gd name="T20" fmla="*/ 13 w 47"/>
                <a:gd name="T21" fmla="*/ 15 h 15"/>
                <a:gd name="T22" fmla="*/ 13 w 47"/>
                <a:gd name="T23" fmla="*/ 14 h 15"/>
                <a:gd name="T24" fmla="*/ 15 w 47"/>
                <a:gd name="T25" fmla="*/ 11 h 15"/>
                <a:gd name="T26" fmla="*/ 16 w 47"/>
                <a:gd name="T27" fmla="*/ 7 h 15"/>
                <a:gd name="T28" fmla="*/ 16 w 47"/>
                <a:gd name="T29" fmla="*/ 6 h 15"/>
                <a:gd name="T30" fmla="*/ 17 w 47"/>
                <a:gd name="T31" fmla="*/ 4 h 15"/>
                <a:gd name="T32" fmla="*/ 17 w 47"/>
                <a:gd name="T33" fmla="*/ 2 h 15"/>
                <a:gd name="T34" fmla="*/ 19 w 47"/>
                <a:gd name="T35" fmla="*/ 2 h 15"/>
                <a:gd name="T36" fmla="*/ 19 w 47"/>
                <a:gd name="T37" fmla="*/ 0 h 15"/>
                <a:gd name="T38" fmla="*/ 20 w 47"/>
                <a:gd name="T39" fmla="*/ 2 h 15"/>
                <a:gd name="T40" fmla="*/ 20 w 47"/>
                <a:gd name="T41" fmla="*/ 3 h 15"/>
                <a:gd name="T42" fmla="*/ 23 w 47"/>
                <a:gd name="T43" fmla="*/ 7 h 15"/>
                <a:gd name="T44" fmla="*/ 24 w 47"/>
                <a:gd name="T45" fmla="*/ 12 h 15"/>
                <a:gd name="T46" fmla="*/ 27 w 47"/>
                <a:gd name="T47" fmla="*/ 15 h 15"/>
                <a:gd name="T48" fmla="*/ 28 w 47"/>
                <a:gd name="T49" fmla="*/ 14 h 15"/>
                <a:gd name="T50" fmla="*/ 28 w 47"/>
                <a:gd name="T51" fmla="*/ 12 h 15"/>
                <a:gd name="T52" fmla="*/ 30 w 47"/>
                <a:gd name="T53" fmla="*/ 10 h 15"/>
                <a:gd name="T54" fmla="*/ 31 w 47"/>
                <a:gd name="T55" fmla="*/ 7 h 15"/>
                <a:gd name="T56" fmla="*/ 31 w 47"/>
                <a:gd name="T57" fmla="*/ 6 h 15"/>
                <a:gd name="T58" fmla="*/ 32 w 47"/>
                <a:gd name="T59" fmla="*/ 4 h 15"/>
                <a:gd name="T60" fmla="*/ 32 w 47"/>
                <a:gd name="T61" fmla="*/ 2 h 15"/>
                <a:gd name="T62" fmla="*/ 34 w 47"/>
                <a:gd name="T63" fmla="*/ 0 h 15"/>
                <a:gd name="T64" fmla="*/ 35 w 47"/>
                <a:gd name="T65" fmla="*/ 2 h 15"/>
                <a:gd name="T66" fmla="*/ 36 w 47"/>
                <a:gd name="T67" fmla="*/ 6 h 15"/>
                <a:gd name="T68" fmla="*/ 38 w 47"/>
                <a:gd name="T69" fmla="*/ 11 h 15"/>
                <a:gd name="T70" fmla="*/ 39 w 47"/>
                <a:gd name="T71" fmla="*/ 14 h 15"/>
                <a:gd name="T72" fmla="*/ 40 w 47"/>
                <a:gd name="T73" fmla="*/ 15 h 15"/>
                <a:gd name="T74" fmla="*/ 42 w 47"/>
                <a:gd name="T75" fmla="*/ 15 h 15"/>
                <a:gd name="T76" fmla="*/ 43 w 47"/>
                <a:gd name="T77" fmla="*/ 14 h 15"/>
                <a:gd name="T78" fmla="*/ 43 w 47"/>
                <a:gd name="T79" fmla="*/ 12 h 15"/>
                <a:gd name="T80" fmla="*/ 44 w 47"/>
                <a:gd name="T81" fmla="*/ 11 h 15"/>
                <a:gd name="T82" fmla="*/ 44 w 47"/>
                <a:gd name="T83" fmla="*/ 8 h 15"/>
                <a:gd name="T84" fmla="*/ 46 w 47"/>
                <a:gd name="T85" fmla="*/ 6 h 15"/>
                <a:gd name="T86" fmla="*/ 47 w 47"/>
                <a:gd name="T87" fmla="*/ 3 h 15"/>
                <a:gd name="T88" fmla="*/ 47 w 47"/>
                <a:gd name="T8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 h="15">
                  <a:moveTo>
                    <a:pt x="0" y="11"/>
                  </a:moveTo>
                  <a:lnTo>
                    <a:pt x="1" y="7"/>
                  </a:lnTo>
                  <a:lnTo>
                    <a:pt x="3" y="6"/>
                  </a:lnTo>
                  <a:lnTo>
                    <a:pt x="3" y="4"/>
                  </a:lnTo>
                  <a:lnTo>
                    <a:pt x="3" y="3"/>
                  </a:lnTo>
                  <a:lnTo>
                    <a:pt x="4" y="3"/>
                  </a:lnTo>
                  <a:lnTo>
                    <a:pt x="4" y="2"/>
                  </a:lnTo>
                  <a:lnTo>
                    <a:pt x="4" y="2"/>
                  </a:lnTo>
                  <a:lnTo>
                    <a:pt x="5" y="0"/>
                  </a:lnTo>
                  <a:lnTo>
                    <a:pt x="5" y="0"/>
                  </a:lnTo>
                  <a:lnTo>
                    <a:pt x="5" y="2"/>
                  </a:lnTo>
                  <a:lnTo>
                    <a:pt x="5" y="2"/>
                  </a:lnTo>
                  <a:lnTo>
                    <a:pt x="7" y="3"/>
                  </a:lnTo>
                  <a:lnTo>
                    <a:pt x="7" y="4"/>
                  </a:lnTo>
                  <a:lnTo>
                    <a:pt x="7" y="6"/>
                  </a:lnTo>
                  <a:lnTo>
                    <a:pt x="8" y="6"/>
                  </a:lnTo>
                  <a:lnTo>
                    <a:pt x="8" y="8"/>
                  </a:lnTo>
                  <a:lnTo>
                    <a:pt x="9" y="12"/>
                  </a:lnTo>
                  <a:lnTo>
                    <a:pt x="11" y="14"/>
                  </a:lnTo>
                  <a:lnTo>
                    <a:pt x="11" y="15"/>
                  </a:lnTo>
                  <a:lnTo>
                    <a:pt x="12" y="15"/>
                  </a:lnTo>
                  <a:lnTo>
                    <a:pt x="13" y="15"/>
                  </a:lnTo>
                  <a:lnTo>
                    <a:pt x="13" y="15"/>
                  </a:lnTo>
                  <a:lnTo>
                    <a:pt x="13" y="14"/>
                  </a:lnTo>
                  <a:lnTo>
                    <a:pt x="15" y="12"/>
                  </a:lnTo>
                  <a:lnTo>
                    <a:pt x="15" y="11"/>
                  </a:lnTo>
                  <a:lnTo>
                    <a:pt x="15" y="8"/>
                  </a:lnTo>
                  <a:lnTo>
                    <a:pt x="16" y="7"/>
                  </a:lnTo>
                  <a:lnTo>
                    <a:pt x="16" y="6"/>
                  </a:lnTo>
                  <a:lnTo>
                    <a:pt x="16" y="6"/>
                  </a:lnTo>
                  <a:lnTo>
                    <a:pt x="17" y="4"/>
                  </a:lnTo>
                  <a:lnTo>
                    <a:pt x="17" y="4"/>
                  </a:lnTo>
                  <a:lnTo>
                    <a:pt x="17" y="3"/>
                  </a:lnTo>
                  <a:lnTo>
                    <a:pt x="17" y="2"/>
                  </a:lnTo>
                  <a:lnTo>
                    <a:pt x="19" y="2"/>
                  </a:lnTo>
                  <a:lnTo>
                    <a:pt x="19" y="2"/>
                  </a:lnTo>
                  <a:lnTo>
                    <a:pt x="19" y="2"/>
                  </a:lnTo>
                  <a:lnTo>
                    <a:pt x="19" y="0"/>
                  </a:lnTo>
                  <a:lnTo>
                    <a:pt x="20" y="0"/>
                  </a:lnTo>
                  <a:lnTo>
                    <a:pt x="20" y="2"/>
                  </a:lnTo>
                  <a:lnTo>
                    <a:pt x="20" y="2"/>
                  </a:lnTo>
                  <a:lnTo>
                    <a:pt x="20" y="3"/>
                  </a:lnTo>
                  <a:lnTo>
                    <a:pt x="21" y="4"/>
                  </a:lnTo>
                  <a:lnTo>
                    <a:pt x="23" y="7"/>
                  </a:lnTo>
                  <a:lnTo>
                    <a:pt x="23" y="10"/>
                  </a:lnTo>
                  <a:lnTo>
                    <a:pt x="24" y="12"/>
                  </a:lnTo>
                  <a:lnTo>
                    <a:pt x="26" y="14"/>
                  </a:lnTo>
                  <a:lnTo>
                    <a:pt x="27" y="15"/>
                  </a:lnTo>
                  <a:lnTo>
                    <a:pt x="27" y="15"/>
                  </a:lnTo>
                  <a:lnTo>
                    <a:pt x="28" y="14"/>
                  </a:lnTo>
                  <a:lnTo>
                    <a:pt x="28" y="12"/>
                  </a:lnTo>
                  <a:lnTo>
                    <a:pt x="28" y="12"/>
                  </a:lnTo>
                  <a:lnTo>
                    <a:pt x="30" y="11"/>
                  </a:lnTo>
                  <a:lnTo>
                    <a:pt x="30" y="10"/>
                  </a:lnTo>
                  <a:lnTo>
                    <a:pt x="30" y="8"/>
                  </a:lnTo>
                  <a:lnTo>
                    <a:pt x="31" y="7"/>
                  </a:lnTo>
                  <a:lnTo>
                    <a:pt x="31" y="6"/>
                  </a:lnTo>
                  <a:lnTo>
                    <a:pt x="31" y="6"/>
                  </a:lnTo>
                  <a:lnTo>
                    <a:pt x="31" y="4"/>
                  </a:lnTo>
                  <a:lnTo>
                    <a:pt x="32" y="4"/>
                  </a:lnTo>
                  <a:lnTo>
                    <a:pt x="32" y="3"/>
                  </a:lnTo>
                  <a:lnTo>
                    <a:pt x="32" y="2"/>
                  </a:lnTo>
                  <a:lnTo>
                    <a:pt x="34" y="2"/>
                  </a:lnTo>
                  <a:lnTo>
                    <a:pt x="34" y="0"/>
                  </a:lnTo>
                  <a:lnTo>
                    <a:pt x="35" y="2"/>
                  </a:lnTo>
                  <a:lnTo>
                    <a:pt x="35" y="2"/>
                  </a:lnTo>
                  <a:lnTo>
                    <a:pt x="35" y="3"/>
                  </a:lnTo>
                  <a:lnTo>
                    <a:pt x="36" y="6"/>
                  </a:lnTo>
                  <a:lnTo>
                    <a:pt x="38" y="8"/>
                  </a:lnTo>
                  <a:lnTo>
                    <a:pt x="38" y="11"/>
                  </a:lnTo>
                  <a:lnTo>
                    <a:pt x="39" y="12"/>
                  </a:lnTo>
                  <a:lnTo>
                    <a:pt x="39" y="14"/>
                  </a:lnTo>
                  <a:lnTo>
                    <a:pt x="40" y="15"/>
                  </a:lnTo>
                  <a:lnTo>
                    <a:pt x="40" y="15"/>
                  </a:lnTo>
                  <a:lnTo>
                    <a:pt x="42" y="15"/>
                  </a:lnTo>
                  <a:lnTo>
                    <a:pt x="42" y="15"/>
                  </a:lnTo>
                  <a:lnTo>
                    <a:pt x="43" y="14"/>
                  </a:lnTo>
                  <a:lnTo>
                    <a:pt x="43" y="14"/>
                  </a:lnTo>
                  <a:lnTo>
                    <a:pt x="43" y="12"/>
                  </a:lnTo>
                  <a:lnTo>
                    <a:pt x="43" y="12"/>
                  </a:lnTo>
                  <a:lnTo>
                    <a:pt x="43" y="11"/>
                  </a:lnTo>
                  <a:lnTo>
                    <a:pt x="44" y="11"/>
                  </a:lnTo>
                  <a:lnTo>
                    <a:pt x="44" y="8"/>
                  </a:lnTo>
                  <a:lnTo>
                    <a:pt x="44" y="8"/>
                  </a:lnTo>
                  <a:lnTo>
                    <a:pt x="44" y="7"/>
                  </a:lnTo>
                  <a:lnTo>
                    <a:pt x="46" y="6"/>
                  </a:lnTo>
                  <a:lnTo>
                    <a:pt x="46" y="4"/>
                  </a:lnTo>
                  <a:lnTo>
                    <a:pt x="47" y="3"/>
                  </a:lnTo>
                  <a:lnTo>
                    <a:pt x="47" y="2"/>
                  </a:lnTo>
                  <a:lnTo>
                    <a:pt x="47" y="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8" name="Freeform 5535"/>
            <p:cNvSpPr>
              <a:spLocks/>
            </p:cNvSpPr>
            <p:nvPr/>
          </p:nvSpPr>
          <p:spPr bwMode="auto">
            <a:xfrm>
              <a:off x="4870" y="3240"/>
              <a:ext cx="26" cy="6"/>
            </a:xfrm>
            <a:custGeom>
              <a:avLst/>
              <a:gdLst>
                <a:gd name="T0" fmla="*/ 1 w 51"/>
                <a:gd name="T1" fmla="*/ 0 h 13"/>
                <a:gd name="T2" fmla="*/ 3 w 51"/>
                <a:gd name="T3" fmla="*/ 2 h 13"/>
                <a:gd name="T4" fmla="*/ 5 w 51"/>
                <a:gd name="T5" fmla="*/ 8 h 13"/>
                <a:gd name="T6" fmla="*/ 7 w 51"/>
                <a:gd name="T7" fmla="*/ 10 h 13"/>
                <a:gd name="T8" fmla="*/ 8 w 51"/>
                <a:gd name="T9" fmla="*/ 12 h 13"/>
                <a:gd name="T10" fmla="*/ 9 w 51"/>
                <a:gd name="T11" fmla="*/ 13 h 13"/>
                <a:gd name="T12" fmla="*/ 11 w 51"/>
                <a:gd name="T13" fmla="*/ 12 h 13"/>
                <a:gd name="T14" fmla="*/ 11 w 51"/>
                <a:gd name="T15" fmla="*/ 10 h 13"/>
                <a:gd name="T16" fmla="*/ 11 w 51"/>
                <a:gd name="T17" fmla="*/ 8 h 13"/>
                <a:gd name="T18" fmla="*/ 12 w 51"/>
                <a:gd name="T19" fmla="*/ 5 h 13"/>
                <a:gd name="T20" fmla="*/ 13 w 51"/>
                <a:gd name="T21" fmla="*/ 2 h 13"/>
                <a:gd name="T22" fmla="*/ 15 w 51"/>
                <a:gd name="T23" fmla="*/ 0 h 13"/>
                <a:gd name="T24" fmla="*/ 16 w 51"/>
                <a:gd name="T25" fmla="*/ 0 h 13"/>
                <a:gd name="T26" fmla="*/ 17 w 51"/>
                <a:gd name="T27" fmla="*/ 2 h 13"/>
                <a:gd name="T28" fmla="*/ 19 w 51"/>
                <a:gd name="T29" fmla="*/ 5 h 13"/>
                <a:gd name="T30" fmla="*/ 20 w 51"/>
                <a:gd name="T31" fmla="*/ 8 h 13"/>
                <a:gd name="T32" fmla="*/ 21 w 51"/>
                <a:gd name="T33" fmla="*/ 10 h 13"/>
                <a:gd name="T34" fmla="*/ 21 w 51"/>
                <a:gd name="T35" fmla="*/ 12 h 13"/>
                <a:gd name="T36" fmla="*/ 24 w 51"/>
                <a:gd name="T37" fmla="*/ 13 h 13"/>
                <a:gd name="T38" fmla="*/ 24 w 51"/>
                <a:gd name="T39" fmla="*/ 12 h 13"/>
                <a:gd name="T40" fmla="*/ 25 w 51"/>
                <a:gd name="T41" fmla="*/ 10 h 13"/>
                <a:gd name="T42" fmla="*/ 25 w 51"/>
                <a:gd name="T43" fmla="*/ 8 h 13"/>
                <a:gd name="T44" fmla="*/ 27 w 51"/>
                <a:gd name="T45" fmla="*/ 4 h 13"/>
                <a:gd name="T46" fmla="*/ 29 w 51"/>
                <a:gd name="T47" fmla="*/ 0 h 13"/>
                <a:gd name="T48" fmla="*/ 31 w 51"/>
                <a:gd name="T49" fmla="*/ 0 h 13"/>
                <a:gd name="T50" fmla="*/ 32 w 51"/>
                <a:gd name="T51" fmla="*/ 1 h 13"/>
                <a:gd name="T52" fmla="*/ 32 w 51"/>
                <a:gd name="T53" fmla="*/ 4 h 13"/>
                <a:gd name="T54" fmla="*/ 33 w 51"/>
                <a:gd name="T55" fmla="*/ 6 h 13"/>
                <a:gd name="T56" fmla="*/ 35 w 51"/>
                <a:gd name="T57" fmla="*/ 9 h 13"/>
                <a:gd name="T58" fmla="*/ 35 w 51"/>
                <a:gd name="T59" fmla="*/ 10 h 13"/>
                <a:gd name="T60" fmla="*/ 36 w 51"/>
                <a:gd name="T61" fmla="*/ 10 h 13"/>
                <a:gd name="T62" fmla="*/ 36 w 51"/>
                <a:gd name="T63" fmla="*/ 12 h 13"/>
                <a:gd name="T64" fmla="*/ 37 w 51"/>
                <a:gd name="T65" fmla="*/ 12 h 13"/>
                <a:gd name="T66" fmla="*/ 39 w 51"/>
                <a:gd name="T67" fmla="*/ 10 h 13"/>
                <a:gd name="T68" fmla="*/ 40 w 51"/>
                <a:gd name="T69" fmla="*/ 9 h 13"/>
                <a:gd name="T70" fmla="*/ 41 w 51"/>
                <a:gd name="T71" fmla="*/ 5 h 13"/>
                <a:gd name="T72" fmla="*/ 43 w 51"/>
                <a:gd name="T73" fmla="*/ 2 h 13"/>
                <a:gd name="T74" fmla="*/ 44 w 51"/>
                <a:gd name="T75" fmla="*/ 0 h 13"/>
                <a:gd name="T76" fmla="*/ 45 w 51"/>
                <a:gd name="T77" fmla="*/ 0 h 13"/>
                <a:gd name="T78" fmla="*/ 45 w 51"/>
                <a:gd name="T79" fmla="*/ 1 h 13"/>
                <a:gd name="T80" fmla="*/ 47 w 51"/>
                <a:gd name="T81" fmla="*/ 2 h 13"/>
                <a:gd name="T82" fmla="*/ 47 w 51"/>
                <a:gd name="T83" fmla="*/ 5 h 13"/>
                <a:gd name="T84" fmla="*/ 48 w 51"/>
                <a:gd name="T85" fmla="*/ 6 h 13"/>
                <a:gd name="T86" fmla="*/ 48 w 51"/>
                <a:gd name="T87" fmla="*/ 9 h 13"/>
                <a:gd name="T88" fmla="*/ 49 w 51"/>
                <a:gd name="T89" fmla="*/ 10 h 13"/>
                <a:gd name="T90" fmla="*/ 51 w 51"/>
                <a:gd name="T91" fmla="*/ 12 h 13"/>
                <a:gd name="T92" fmla="*/ 51 w 51"/>
                <a:gd name="T9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 h="13">
                  <a:moveTo>
                    <a:pt x="0" y="0"/>
                  </a:moveTo>
                  <a:lnTo>
                    <a:pt x="1" y="0"/>
                  </a:lnTo>
                  <a:lnTo>
                    <a:pt x="3" y="1"/>
                  </a:lnTo>
                  <a:lnTo>
                    <a:pt x="3" y="2"/>
                  </a:lnTo>
                  <a:lnTo>
                    <a:pt x="4" y="4"/>
                  </a:lnTo>
                  <a:lnTo>
                    <a:pt x="5" y="8"/>
                  </a:lnTo>
                  <a:lnTo>
                    <a:pt x="5" y="9"/>
                  </a:lnTo>
                  <a:lnTo>
                    <a:pt x="7" y="10"/>
                  </a:lnTo>
                  <a:lnTo>
                    <a:pt x="7" y="12"/>
                  </a:lnTo>
                  <a:lnTo>
                    <a:pt x="8" y="12"/>
                  </a:lnTo>
                  <a:lnTo>
                    <a:pt x="8" y="13"/>
                  </a:lnTo>
                  <a:lnTo>
                    <a:pt x="9" y="13"/>
                  </a:lnTo>
                  <a:lnTo>
                    <a:pt x="9" y="12"/>
                  </a:lnTo>
                  <a:lnTo>
                    <a:pt x="11" y="12"/>
                  </a:lnTo>
                  <a:lnTo>
                    <a:pt x="11" y="10"/>
                  </a:lnTo>
                  <a:lnTo>
                    <a:pt x="11" y="10"/>
                  </a:lnTo>
                  <a:lnTo>
                    <a:pt x="11" y="9"/>
                  </a:lnTo>
                  <a:lnTo>
                    <a:pt x="11" y="8"/>
                  </a:lnTo>
                  <a:lnTo>
                    <a:pt x="12" y="6"/>
                  </a:lnTo>
                  <a:lnTo>
                    <a:pt x="12" y="5"/>
                  </a:lnTo>
                  <a:lnTo>
                    <a:pt x="13" y="4"/>
                  </a:lnTo>
                  <a:lnTo>
                    <a:pt x="13" y="2"/>
                  </a:lnTo>
                  <a:lnTo>
                    <a:pt x="13" y="1"/>
                  </a:lnTo>
                  <a:lnTo>
                    <a:pt x="15" y="0"/>
                  </a:lnTo>
                  <a:lnTo>
                    <a:pt x="15" y="0"/>
                  </a:lnTo>
                  <a:lnTo>
                    <a:pt x="16" y="0"/>
                  </a:lnTo>
                  <a:lnTo>
                    <a:pt x="17" y="1"/>
                  </a:lnTo>
                  <a:lnTo>
                    <a:pt x="17" y="2"/>
                  </a:lnTo>
                  <a:lnTo>
                    <a:pt x="17" y="4"/>
                  </a:lnTo>
                  <a:lnTo>
                    <a:pt x="19" y="5"/>
                  </a:lnTo>
                  <a:lnTo>
                    <a:pt x="19" y="6"/>
                  </a:lnTo>
                  <a:lnTo>
                    <a:pt x="20" y="8"/>
                  </a:lnTo>
                  <a:lnTo>
                    <a:pt x="20" y="10"/>
                  </a:lnTo>
                  <a:lnTo>
                    <a:pt x="21" y="10"/>
                  </a:lnTo>
                  <a:lnTo>
                    <a:pt x="21" y="12"/>
                  </a:lnTo>
                  <a:lnTo>
                    <a:pt x="21" y="12"/>
                  </a:lnTo>
                  <a:lnTo>
                    <a:pt x="23" y="13"/>
                  </a:lnTo>
                  <a:lnTo>
                    <a:pt x="24" y="13"/>
                  </a:lnTo>
                  <a:lnTo>
                    <a:pt x="24" y="12"/>
                  </a:lnTo>
                  <a:lnTo>
                    <a:pt x="24" y="12"/>
                  </a:lnTo>
                  <a:lnTo>
                    <a:pt x="24" y="12"/>
                  </a:lnTo>
                  <a:lnTo>
                    <a:pt x="25" y="10"/>
                  </a:lnTo>
                  <a:lnTo>
                    <a:pt x="25" y="9"/>
                  </a:lnTo>
                  <a:lnTo>
                    <a:pt x="25" y="8"/>
                  </a:lnTo>
                  <a:lnTo>
                    <a:pt x="27" y="4"/>
                  </a:lnTo>
                  <a:lnTo>
                    <a:pt x="27" y="4"/>
                  </a:lnTo>
                  <a:lnTo>
                    <a:pt x="28" y="1"/>
                  </a:lnTo>
                  <a:lnTo>
                    <a:pt x="29" y="0"/>
                  </a:lnTo>
                  <a:lnTo>
                    <a:pt x="29" y="0"/>
                  </a:lnTo>
                  <a:lnTo>
                    <a:pt x="31" y="0"/>
                  </a:lnTo>
                  <a:lnTo>
                    <a:pt x="32" y="0"/>
                  </a:lnTo>
                  <a:lnTo>
                    <a:pt x="32" y="1"/>
                  </a:lnTo>
                  <a:lnTo>
                    <a:pt x="32" y="2"/>
                  </a:lnTo>
                  <a:lnTo>
                    <a:pt x="32" y="4"/>
                  </a:lnTo>
                  <a:lnTo>
                    <a:pt x="33" y="5"/>
                  </a:lnTo>
                  <a:lnTo>
                    <a:pt x="33" y="6"/>
                  </a:lnTo>
                  <a:lnTo>
                    <a:pt x="33" y="8"/>
                  </a:lnTo>
                  <a:lnTo>
                    <a:pt x="35" y="9"/>
                  </a:lnTo>
                  <a:lnTo>
                    <a:pt x="35" y="10"/>
                  </a:lnTo>
                  <a:lnTo>
                    <a:pt x="35" y="10"/>
                  </a:lnTo>
                  <a:lnTo>
                    <a:pt x="35" y="10"/>
                  </a:lnTo>
                  <a:lnTo>
                    <a:pt x="36" y="10"/>
                  </a:lnTo>
                  <a:lnTo>
                    <a:pt x="36" y="12"/>
                  </a:lnTo>
                  <a:lnTo>
                    <a:pt x="36" y="12"/>
                  </a:lnTo>
                  <a:lnTo>
                    <a:pt x="37" y="13"/>
                  </a:lnTo>
                  <a:lnTo>
                    <a:pt x="37" y="12"/>
                  </a:lnTo>
                  <a:lnTo>
                    <a:pt x="39" y="12"/>
                  </a:lnTo>
                  <a:lnTo>
                    <a:pt x="39" y="10"/>
                  </a:lnTo>
                  <a:lnTo>
                    <a:pt x="40" y="10"/>
                  </a:lnTo>
                  <a:lnTo>
                    <a:pt x="40" y="9"/>
                  </a:lnTo>
                  <a:lnTo>
                    <a:pt x="40" y="6"/>
                  </a:lnTo>
                  <a:lnTo>
                    <a:pt x="41" y="5"/>
                  </a:lnTo>
                  <a:lnTo>
                    <a:pt x="41" y="4"/>
                  </a:lnTo>
                  <a:lnTo>
                    <a:pt x="43" y="2"/>
                  </a:lnTo>
                  <a:lnTo>
                    <a:pt x="43" y="1"/>
                  </a:lnTo>
                  <a:lnTo>
                    <a:pt x="44" y="0"/>
                  </a:lnTo>
                  <a:lnTo>
                    <a:pt x="44" y="0"/>
                  </a:lnTo>
                  <a:lnTo>
                    <a:pt x="45" y="0"/>
                  </a:lnTo>
                  <a:lnTo>
                    <a:pt x="45" y="0"/>
                  </a:lnTo>
                  <a:lnTo>
                    <a:pt x="45" y="1"/>
                  </a:lnTo>
                  <a:lnTo>
                    <a:pt x="47" y="2"/>
                  </a:lnTo>
                  <a:lnTo>
                    <a:pt x="47" y="2"/>
                  </a:lnTo>
                  <a:lnTo>
                    <a:pt x="47" y="4"/>
                  </a:lnTo>
                  <a:lnTo>
                    <a:pt x="47" y="5"/>
                  </a:lnTo>
                  <a:lnTo>
                    <a:pt x="48" y="5"/>
                  </a:lnTo>
                  <a:lnTo>
                    <a:pt x="48" y="6"/>
                  </a:lnTo>
                  <a:lnTo>
                    <a:pt x="48" y="8"/>
                  </a:lnTo>
                  <a:lnTo>
                    <a:pt x="48" y="9"/>
                  </a:lnTo>
                  <a:lnTo>
                    <a:pt x="49" y="9"/>
                  </a:lnTo>
                  <a:lnTo>
                    <a:pt x="49" y="10"/>
                  </a:lnTo>
                  <a:lnTo>
                    <a:pt x="49" y="10"/>
                  </a:lnTo>
                  <a:lnTo>
                    <a:pt x="51" y="12"/>
                  </a:lnTo>
                  <a:lnTo>
                    <a:pt x="51" y="12"/>
                  </a:lnTo>
                  <a:lnTo>
                    <a:pt x="51" y="1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49" name="Freeform 5536"/>
            <p:cNvSpPr>
              <a:spLocks/>
            </p:cNvSpPr>
            <p:nvPr/>
          </p:nvSpPr>
          <p:spPr bwMode="auto">
            <a:xfrm>
              <a:off x="4896" y="3240"/>
              <a:ext cx="26" cy="6"/>
            </a:xfrm>
            <a:custGeom>
              <a:avLst/>
              <a:gdLst>
                <a:gd name="T0" fmla="*/ 1 w 52"/>
                <a:gd name="T1" fmla="*/ 12 h 12"/>
                <a:gd name="T2" fmla="*/ 2 w 52"/>
                <a:gd name="T3" fmla="*/ 10 h 12"/>
                <a:gd name="T4" fmla="*/ 4 w 52"/>
                <a:gd name="T5" fmla="*/ 8 h 12"/>
                <a:gd name="T6" fmla="*/ 5 w 52"/>
                <a:gd name="T7" fmla="*/ 4 h 12"/>
                <a:gd name="T8" fmla="*/ 6 w 52"/>
                <a:gd name="T9" fmla="*/ 1 h 12"/>
                <a:gd name="T10" fmla="*/ 8 w 52"/>
                <a:gd name="T11" fmla="*/ 0 h 12"/>
                <a:gd name="T12" fmla="*/ 9 w 52"/>
                <a:gd name="T13" fmla="*/ 1 h 12"/>
                <a:gd name="T14" fmla="*/ 10 w 52"/>
                <a:gd name="T15" fmla="*/ 2 h 12"/>
                <a:gd name="T16" fmla="*/ 10 w 52"/>
                <a:gd name="T17" fmla="*/ 4 h 12"/>
                <a:gd name="T18" fmla="*/ 10 w 52"/>
                <a:gd name="T19" fmla="*/ 5 h 12"/>
                <a:gd name="T20" fmla="*/ 12 w 52"/>
                <a:gd name="T21" fmla="*/ 6 h 12"/>
                <a:gd name="T22" fmla="*/ 12 w 52"/>
                <a:gd name="T23" fmla="*/ 9 h 12"/>
                <a:gd name="T24" fmla="*/ 13 w 52"/>
                <a:gd name="T25" fmla="*/ 10 h 12"/>
                <a:gd name="T26" fmla="*/ 14 w 52"/>
                <a:gd name="T27" fmla="*/ 12 h 12"/>
                <a:gd name="T28" fmla="*/ 16 w 52"/>
                <a:gd name="T29" fmla="*/ 12 h 12"/>
                <a:gd name="T30" fmla="*/ 17 w 52"/>
                <a:gd name="T31" fmla="*/ 9 h 12"/>
                <a:gd name="T32" fmla="*/ 18 w 52"/>
                <a:gd name="T33" fmla="*/ 6 h 12"/>
                <a:gd name="T34" fmla="*/ 20 w 52"/>
                <a:gd name="T35" fmla="*/ 4 h 12"/>
                <a:gd name="T36" fmla="*/ 21 w 52"/>
                <a:gd name="T37" fmla="*/ 1 h 12"/>
                <a:gd name="T38" fmla="*/ 21 w 52"/>
                <a:gd name="T39" fmla="*/ 0 h 12"/>
                <a:gd name="T40" fmla="*/ 22 w 52"/>
                <a:gd name="T41" fmla="*/ 0 h 12"/>
                <a:gd name="T42" fmla="*/ 24 w 52"/>
                <a:gd name="T43" fmla="*/ 1 h 12"/>
                <a:gd name="T44" fmla="*/ 24 w 52"/>
                <a:gd name="T45" fmla="*/ 2 h 12"/>
                <a:gd name="T46" fmla="*/ 25 w 52"/>
                <a:gd name="T47" fmla="*/ 4 h 12"/>
                <a:gd name="T48" fmla="*/ 25 w 52"/>
                <a:gd name="T49" fmla="*/ 6 h 12"/>
                <a:gd name="T50" fmla="*/ 28 w 52"/>
                <a:gd name="T51" fmla="*/ 10 h 12"/>
                <a:gd name="T52" fmla="*/ 29 w 52"/>
                <a:gd name="T53" fmla="*/ 12 h 12"/>
                <a:gd name="T54" fmla="*/ 30 w 52"/>
                <a:gd name="T55" fmla="*/ 12 h 12"/>
                <a:gd name="T56" fmla="*/ 32 w 52"/>
                <a:gd name="T57" fmla="*/ 10 h 12"/>
                <a:gd name="T58" fmla="*/ 33 w 52"/>
                <a:gd name="T59" fmla="*/ 6 h 12"/>
                <a:gd name="T60" fmla="*/ 33 w 52"/>
                <a:gd name="T61" fmla="*/ 4 h 12"/>
                <a:gd name="T62" fmla="*/ 34 w 52"/>
                <a:gd name="T63" fmla="*/ 2 h 12"/>
                <a:gd name="T64" fmla="*/ 36 w 52"/>
                <a:gd name="T65" fmla="*/ 0 h 12"/>
                <a:gd name="T66" fmla="*/ 37 w 52"/>
                <a:gd name="T67" fmla="*/ 0 h 12"/>
                <a:gd name="T68" fmla="*/ 38 w 52"/>
                <a:gd name="T69" fmla="*/ 1 h 12"/>
                <a:gd name="T70" fmla="*/ 38 w 52"/>
                <a:gd name="T71" fmla="*/ 2 h 12"/>
                <a:gd name="T72" fmla="*/ 40 w 52"/>
                <a:gd name="T73" fmla="*/ 6 h 12"/>
                <a:gd name="T74" fmla="*/ 41 w 52"/>
                <a:gd name="T75" fmla="*/ 10 h 12"/>
                <a:gd name="T76" fmla="*/ 42 w 52"/>
                <a:gd name="T77" fmla="*/ 12 h 12"/>
                <a:gd name="T78" fmla="*/ 45 w 52"/>
                <a:gd name="T79" fmla="*/ 10 h 12"/>
                <a:gd name="T80" fmla="*/ 46 w 52"/>
                <a:gd name="T81" fmla="*/ 9 h 12"/>
                <a:gd name="T82" fmla="*/ 48 w 52"/>
                <a:gd name="T83" fmla="*/ 6 h 12"/>
                <a:gd name="T84" fmla="*/ 48 w 52"/>
                <a:gd name="T85" fmla="*/ 4 h 12"/>
                <a:gd name="T86" fmla="*/ 48 w 52"/>
                <a:gd name="T87" fmla="*/ 2 h 12"/>
                <a:gd name="T88" fmla="*/ 49 w 52"/>
                <a:gd name="T89" fmla="*/ 1 h 12"/>
                <a:gd name="T90" fmla="*/ 49 w 52"/>
                <a:gd name="T91" fmla="*/ 0 h 12"/>
                <a:gd name="T92" fmla="*/ 50 w 52"/>
                <a:gd name="T9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12">
                  <a:moveTo>
                    <a:pt x="0" y="12"/>
                  </a:moveTo>
                  <a:lnTo>
                    <a:pt x="1" y="12"/>
                  </a:lnTo>
                  <a:lnTo>
                    <a:pt x="2" y="12"/>
                  </a:lnTo>
                  <a:lnTo>
                    <a:pt x="2" y="10"/>
                  </a:lnTo>
                  <a:lnTo>
                    <a:pt x="4" y="9"/>
                  </a:lnTo>
                  <a:lnTo>
                    <a:pt x="4" y="8"/>
                  </a:lnTo>
                  <a:lnTo>
                    <a:pt x="4" y="5"/>
                  </a:lnTo>
                  <a:lnTo>
                    <a:pt x="5" y="4"/>
                  </a:lnTo>
                  <a:lnTo>
                    <a:pt x="5" y="2"/>
                  </a:lnTo>
                  <a:lnTo>
                    <a:pt x="6" y="1"/>
                  </a:lnTo>
                  <a:lnTo>
                    <a:pt x="6" y="0"/>
                  </a:lnTo>
                  <a:lnTo>
                    <a:pt x="8" y="0"/>
                  </a:lnTo>
                  <a:lnTo>
                    <a:pt x="8" y="0"/>
                  </a:lnTo>
                  <a:lnTo>
                    <a:pt x="9" y="1"/>
                  </a:lnTo>
                  <a:lnTo>
                    <a:pt x="9" y="1"/>
                  </a:lnTo>
                  <a:lnTo>
                    <a:pt x="10" y="2"/>
                  </a:lnTo>
                  <a:lnTo>
                    <a:pt x="10" y="2"/>
                  </a:lnTo>
                  <a:lnTo>
                    <a:pt x="10" y="4"/>
                  </a:lnTo>
                  <a:lnTo>
                    <a:pt x="10" y="4"/>
                  </a:lnTo>
                  <a:lnTo>
                    <a:pt x="10" y="5"/>
                  </a:lnTo>
                  <a:lnTo>
                    <a:pt x="10" y="6"/>
                  </a:lnTo>
                  <a:lnTo>
                    <a:pt x="12" y="6"/>
                  </a:lnTo>
                  <a:lnTo>
                    <a:pt x="12" y="8"/>
                  </a:lnTo>
                  <a:lnTo>
                    <a:pt x="12" y="9"/>
                  </a:lnTo>
                  <a:lnTo>
                    <a:pt x="13" y="10"/>
                  </a:lnTo>
                  <a:lnTo>
                    <a:pt x="13" y="10"/>
                  </a:lnTo>
                  <a:lnTo>
                    <a:pt x="14" y="12"/>
                  </a:lnTo>
                  <a:lnTo>
                    <a:pt x="14" y="12"/>
                  </a:lnTo>
                  <a:lnTo>
                    <a:pt x="16" y="12"/>
                  </a:lnTo>
                  <a:lnTo>
                    <a:pt x="16" y="12"/>
                  </a:lnTo>
                  <a:lnTo>
                    <a:pt x="17" y="10"/>
                  </a:lnTo>
                  <a:lnTo>
                    <a:pt x="17" y="9"/>
                  </a:lnTo>
                  <a:lnTo>
                    <a:pt x="18" y="8"/>
                  </a:lnTo>
                  <a:lnTo>
                    <a:pt x="18" y="6"/>
                  </a:lnTo>
                  <a:lnTo>
                    <a:pt x="18" y="4"/>
                  </a:lnTo>
                  <a:lnTo>
                    <a:pt x="20" y="4"/>
                  </a:lnTo>
                  <a:lnTo>
                    <a:pt x="20" y="2"/>
                  </a:lnTo>
                  <a:lnTo>
                    <a:pt x="21" y="1"/>
                  </a:lnTo>
                  <a:lnTo>
                    <a:pt x="21" y="0"/>
                  </a:lnTo>
                  <a:lnTo>
                    <a:pt x="21" y="0"/>
                  </a:lnTo>
                  <a:lnTo>
                    <a:pt x="22" y="0"/>
                  </a:lnTo>
                  <a:lnTo>
                    <a:pt x="22" y="0"/>
                  </a:lnTo>
                  <a:lnTo>
                    <a:pt x="24" y="0"/>
                  </a:lnTo>
                  <a:lnTo>
                    <a:pt x="24" y="1"/>
                  </a:lnTo>
                  <a:lnTo>
                    <a:pt x="24" y="1"/>
                  </a:lnTo>
                  <a:lnTo>
                    <a:pt x="24" y="2"/>
                  </a:lnTo>
                  <a:lnTo>
                    <a:pt x="25" y="4"/>
                  </a:lnTo>
                  <a:lnTo>
                    <a:pt x="25" y="4"/>
                  </a:lnTo>
                  <a:lnTo>
                    <a:pt x="25" y="5"/>
                  </a:lnTo>
                  <a:lnTo>
                    <a:pt x="25" y="6"/>
                  </a:lnTo>
                  <a:lnTo>
                    <a:pt x="26" y="8"/>
                  </a:lnTo>
                  <a:lnTo>
                    <a:pt x="28" y="10"/>
                  </a:lnTo>
                  <a:lnTo>
                    <a:pt x="28" y="12"/>
                  </a:lnTo>
                  <a:lnTo>
                    <a:pt x="29" y="12"/>
                  </a:lnTo>
                  <a:lnTo>
                    <a:pt x="29" y="12"/>
                  </a:lnTo>
                  <a:lnTo>
                    <a:pt x="30" y="12"/>
                  </a:lnTo>
                  <a:lnTo>
                    <a:pt x="30" y="10"/>
                  </a:lnTo>
                  <a:lnTo>
                    <a:pt x="32" y="10"/>
                  </a:lnTo>
                  <a:lnTo>
                    <a:pt x="32" y="9"/>
                  </a:lnTo>
                  <a:lnTo>
                    <a:pt x="33" y="6"/>
                  </a:lnTo>
                  <a:lnTo>
                    <a:pt x="33" y="5"/>
                  </a:lnTo>
                  <a:lnTo>
                    <a:pt x="33" y="4"/>
                  </a:lnTo>
                  <a:lnTo>
                    <a:pt x="33" y="2"/>
                  </a:lnTo>
                  <a:lnTo>
                    <a:pt x="34" y="2"/>
                  </a:lnTo>
                  <a:lnTo>
                    <a:pt x="34" y="1"/>
                  </a:lnTo>
                  <a:lnTo>
                    <a:pt x="36" y="0"/>
                  </a:lnTo>
                  <a:lnTo>
                    <a:pt x="36" y="0"/>
                  </a:lnTo>
                  <a:lnTo>
                    <a:pt x="37" y="0"/>
                  </a:lnTo>
                  <a:lnTo>
                    <a:pt x="37" y="0"/>
                  </a:lnTo>
                  <a:lnTo>
                    <a:pt x="38" y="1"/>
                  </a:lnTo>
                  <a:lnTo>
                    <a:pt x="38" y="2"/>
                  </a:lnTo>
                  <a:lnTo>
                    <a:pt x="38" y="2"/>
                  </a:lnTo>
                  <a:lnTo>
                    <a:pt x="40" y="4"/>
                  </a:lnTo>
                  <a:lnTo>
                    <a:pt x="40" y="6"/>
                  </a:lnTo>
                  <a:lnTo>
                    <a:pt x="41" y="9"/>
                  </a:lnTo>
                  <a:lnTo>
                    <a:pt x="41" y="10"/>
                  </a:lnTo>
                  <a:lnTo>
                    <a:pt x="42" y="10"/>
                  </a:lnTo>
                  <a:lnTo>
                    <a:pt x="42" y="12"/>
                  </a:lnTo>
                  <a:lnTo>
                    <a:pt x="44" y="12"/>
                  </a:lnTo>
                  <a:lnTo>
                    <a:pt x="45" y="10"/>
                  </a:lnTo>
                  <a:lnTo>
                    <a:pt x="45" y="10"/>
                  </a:lnTo>
                  <a:lnTo>
                    <a:pt x="46" y="9"/>
                  </a:lnTo>
                  <a:lnTo>
                    <a:pt x="46" y="8"/>
                  </a:lnTo>
                  <a:lnTo>
                    <a:pt x="48" y="6"/>
                  </a:lnTo>
                  <a:lnTo>
                    <a:pt x="48" y="5"/>
                  </a:lnTo>
                  <a:lnTo>
                    <a:pt x="48" y="4"/>
                  </a:lnTo>
                  <a:lnTo>
                    <a:pt x="48" y="4"/>
                  </a:lnTo>
                  <a:lnTo>
                    <a:pt x="48" y="2"/>
                  </a:lnTo>
                  <a:lnTo>
                    <a:pt x="49" y="2"/>
                  </a:lnTo>
                  <a:lnTo>
                    <a:pt x="49" y="1"/>
                  </a:lnTo>
                  <a:lnTo>
                    <a:pt x="49" y="1"/>
                  </a:lnTo>
                  <a:lnTo>
                    <a:pt x="49" y="0"/>
                  </a:lnTo>
                  <a:lnTo>
                    <a:pt x="50" y="0"/>
                  </a:lnTo>
                  <a:lnTo>
                    <a:pt x="50" y="0"/>
                  </a:lnTo>
                  <a:lnTo>
                    <a:pt x="52" y="0"/>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0" name="Freeform 5537"/>
            <p:cNvSpPr>
              <a:spLocks/>
            </p:cNvSpPr>
            <p:nvPr/>
          </p:nvSpPr>
          <p:spPr bwMode="auto">
            <a:xfrm>
              <a:off x="4922" y="3240"/>
              <a:ext cx="25" cy="6"/>
            </a:xfrm>
            <a:custGeom>
              <a:avLst/>
              <a:gdLst>
                <a:gd name="T0" fmla="*/ 0 w 49"/>
                <a:gd name="T1" fmla="*/ 0 h 12"/>
                <a:gd name="T2" fmla="*/ 1 w 49"/>
                <a:gd name="T3" fmla="*/ 2 h 12"/>
                <a:gd name="T4" fmla="*/ 2 w 49"/>
                <a:gd name="T5" fmla="*/ 5 h 12"/>
                <a:gd name="T6" fmla="*/ 2 w 49"/>
                <a:gd name="T7" fmla="*/ 8 h 12"/>
                <a:gd name="T8" fmla="*/ 4 w 49"/>
                <a:gd name="T9" fmla="*/ 10 h 12"/>
                <a:gd name="T10" fmla="*/ 5 w 49"/>
                <a:gd name="T11" fmla="*/ 12 h 12"/>
                <a:gd name="T12" fmla="*/ 6 w 49"/>
                <a:gd name="T13" fmla="*/ 10 h 12"/>
                <a:gd name="T14" fmla="*/ 8 w 49"/>
                <a:gd name="T15" fmla="*/ 10 h 12"/>
                <a:gd name="T16" fmla="*/ 9 w 49"/>
                <a:gd name="T17" fmla="*/ 8 h 12"/>
                <a:gd name="T18" fmla="*/ 9 w 49"/>
                <a:gd name="T19" fmla="*/ 6 h 12"/>
                <a:gd name="T20" fmla="*/ 10 w 49"/>
                <a:gd name="T21" fmla="*/ 4 h 12"/>
                <a:gd name="T22" fmla="*/ 10 w 49"/>
                <a:gd name="T23" fmla="*/ 2 h 12"/>
                <a:gd name="T24" fmla="*/ 10 w 49"/>
                <a:gd name="T25" fmla="*/ 1 h 12"/>
                <a:gd name="T26" fmla="*/ 12 w 49"/>
                <a:gd name="T27" fmla="*/ 0 h 12"/>
                <a:gd name="T28" fmla="*/ 14 w 49"/>
                <a:gd name="T29" fmla="*/ 1 h 12"/>
                <a:gd name="T30" fmla="*/ 16 w 49"/>
                <a:gd name="T31" fmla="*/ 2 h 12"/>
                <a:gd name="T32" fmla="*/ 17 w 49"/>
                <a:gd name="T33" fmla="*/ 5 h 12"/>
                <a:gd name="T34" fmla="*/ 17 w 49"/>
                <a:gd name="T35" fmla="*/ 9 h 12"/>
                <a:gd name="T36" fmla="*/ 18 w 49"/>
                <a:gd name="T37" fmla="*/ 10 h 12"/>
                <a:gd name="T38" fmla="*/ 20 w 49"/>
                <a:gd name="T39" fmla="*/ 12 h 12"/>
                <a:gd name="T40" fmla="*/ 22 w 49"/>
                <a:gd name="T41" fmla="*/ 10 h 12"/>
                <a:gd name="T42" fmla="*/ 22 w 49"/>
                <a:gd name="T43" fmla="*/ 9 h 12"/>
                <a:gd name="T44" fmla="*/ 24 w 49"/>
                <a:gd name="T45" fmla="*/ 8 h 12"/>
                <a:gd name="T46" fmla="*/ 24 w 49"/>
                <a:gd name="T47" fmla="*/ 5 h 12"/>
                <a:gd name="T48" fmla="*/ 25 w 49"/>
                <a:gd name="T49" fmla="*/ 4 h 12"/>
                <a:gd name="T50" fmla="*/ 25 w 49"/>
                <a:gd name="T51" fmla="*/ 1 h 12"/>
                <a:gd name="T52" fmla="*/ 26 w 49"/>
                <a:gd name="T53" fmla="*/ 0 h 12"/>
                <a:gd name="T54" fmla="*/ 28 w 49"/>
                <a:gd name="T55" fmla="*/ 0 h 12"/>
                <a:gd name="T56" fmla="*/ 29 w 49"/>
                <a:gd name="T57" fmla="*/ 1 h 12"/>
                <a:gd name="T58" fmla="*/ 30 w 49"/>
                <a:gd name="T59" fmla="*/ 4 h 12"/>
                <a:gd name="T60" fmla="*/ 32 w 49"/>
                <a:gd name="T61" fmla="*/ 6 h 12"/>
                <a:gd name="T62" fmla="*/ 32 w 49"/>
                <a:gd name="T63" fmla="*/ 9 h 12"/>
                <a:gd name="T64" fmla="*/ 33 w 49"/>
                <a:gd name="T65" fmla="*/ 10 h 12"/>
                <a:gd name="T66" fmla="*/ 36 w 49"/>
                <a:gd name="T67" fmla="*/ 10 h 12"/>
                <a:gd name="T68" fmla="*/ 36 w 49"/>
                <a:gd name="T69" fmla="*/ 10 h 12"/>
                <a:gd name="T70" fmla="*/ 37 w 49"/>
                <a:gd name="T71" fmla="*/ 9 h 12"/>
                <a:gd name="T72" fmla="*/ 37 w 49"/>
                <a:gd name="T73" fmla="*/ 8 h 12"/>
                <a:gd name="T74" fmla="*/ 38 w 49"/>
                <a:gd name="T75" fmla="*/ 6 h 12"/>
                <a:gd name="T76" fmla="*/ 40 w 49"/>
                <a:gd name="T77" fmla="*/ 2 h 12"/>
                <a:gd name="T78" fmla="*/ 40 w 49"/>
                <a:gd name="T79" fmla="*/ 0 h 12"/>
                <a:gd name="T80" fmla="*/ 41 w 49"/>
                <a:gd name="T81" fmla="*/ 0 h 12"/>
                <a:gd name="T82" fmla="*/ 44 w 49"/>
                <a:gd name="T83" fmla="*/ 1 h 12"/>
                <a:gd name="T84" fmla="*/ 44 w 49"/>
                <a:gd name="T85" fmla="*/ 4 h 12"/>
                <a:gd name="T86" fmla="*/ 45 w 49"/>
                <a:gd name="T87" fmla="*/ 5 h 12"/>
                <a:gd name="T88" fmla="*/ 46 w 49"/>
                <a:gd name="T89" fmla="*/ 8 h 12"/>
                <a:gd name="T90" fmla="*/ 46 w 49"/>
                <a:gd name="T91" fmla="*/ 10 h 12"/>
                <a:gd name="T92" fmla="*/ 48 w 49"/>
                <a:gd name="T93" fmla="*/ 10 h 12"/>
                <a:gd name="T94" fmla="*/ 49 w 49"/>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12">
                  <a:moveTo>
                    <a:pt x="0" y="0"/>
                  </a:moveTo>
                  <a:lnTo>
                    <a:pt x="0" y="0"/>
                  </a:lnTo>
                  <a:lnTo>
                    <a:pt x="0" y="1"/>
                  </a:lnTo>
                  <a:lnTo>
                    <a:pt x="1" y="2"/>
                  </a:lnTo>
                  <a:lnTo>
                    <a:pt x="1" y="4"/>
                  </a:lnTo>
                  <a:lnTo>
                    <a:pt x="2" y="5"/>
                  </a:lnTo>
                  <a:lnTo>
                    <a:pt x="2" y="6"/>
                  </a:lnTo>
                  <a:lnTo>
                    <a:pt x="2" y="8"/>
                  </a:lnTo>
                  <a:lnTo>
                    <a:pt x="4" y="9"/>
                  </a:lnTo>
                  <a:lnTo>
                    <a:pt x="4" y="10"/>
                  </a:lnTo>
                  <a:lnTo>
                    <a:pt x="5" y="10"/>
                  </a:lnTo>
                  <a:lnTo>
                    <a:pt x="5" y="12"/>
                  </a:lnTo>
                  <a:lnTo>
                    <a:pt x="6" y="12"/>
                  </a:lnTo>
                  <a:lnTo>
                    <a:pt x="6" y="10"/>
                  </a:lnTo>
                  <a:lnTo>
                    <a:pt x="8" y="10"/>
                  </a:lnTo>
                  <a:lnTo>
                    <a:pt x="8" y="10"/>
                  </a:lnTo>
                  <a:lnTo>
                    <a:pt x="8" y="9"/>
                  </a:lnTo>
                  <a:lnTo>
                    <a:pt x="9" y="8"/>
                  </a:lnTo>
                  <a:lnTo>
                    <a:pt x="9" y="6"/>
                  </a:lnTo>
                  <a:lnTo>
                    <a:pt x="9" y="6"/>
                  </a:lnTo>
                  <a:lnTo>
                    <a:pt x="10" y="5"/>
                  </a:lnTo>
                  <a:lnTo>
                    <a:pt x="10" y="4"/>
                  </a:lnTo>
                  <a:lnTo>
                    <a:pt x="10" y="4"/>
                  </a:lnTo>
                  <a:lnTo>
                    <a:pt x="10" y="2"/>
                  </a:lnTo>
                  <a:lnTo>
                    <a:pt x="10" y="2"/>
                  </a:lnTo>
                  <a:lnTo>
                    <a:pt x="10" y="1"/>
                  </a:lnTo>
                  <a:lnTo>
                    <a:pt x="12" y="1"/>
                  </a:lnTo>
                  <a:lnTo>
                    <a:pt x="12" y="0"/>
                  </a:lnTo>
                  <a:lnTo>
                    <a:pt x="13" y="0"/>
                  </a:lnTo>
                  <a:lnTo>
                    <a:pt x="14" y="1"/>
                  </a:lnTo>
                  <a:lnTo>
                    <a:pt x="14" y="1"/>
                  </a:lnTo>
                  <a:lnTo>
                    <a:pt x="16" y="2"/>
                  </a:lnTo>
                  <a:lnTo>
                    <a:pt x="16" y="4"/>
                  </a:lnTo>
                  <a:lnTo>
                    <a:pt x="17" y="5"/>
                  </a:lnTo>
                  <a:lnTo>
                    <a:pt x="17" y="8"/>
                  </a:lnTo>
                  <a:lnTo>
                    <a:pt x="17" y="9"/>
                  </a:lnTo>
                  <a:lnTo>
                    <a:pt x="18" y="10"/>
                  </a:lnTo>
                  <a:lnTo>
                    <a:pt x="18" y="10"/>
                  </a:lnTo>
                  <a:lnTo>
                    <a:pt x="20" y="10"/>
                  </a:lnTo>
                  <a:lnTo>
                    <a:pt x="20" y="12"/>
                  </a:lnTo>
                  <a:lnTo>
                    <a:pt x="21" y="10"/>
                  </a:lnTo>
                  <a:lnTo>
                    <a:pt x="22" y="10"/>
                  </a:lnTo>
                  <a:lnTo>
                    <a:pt x="22" y="9"/>
                  </a:lnTo>
                  <a:lnTo>
                    <a:pt x="22" y="9"/>
                  </a:lnTo>
                  <a:lnTo>
                    <a:pt x="22" y="8"/>
                  </a:lnTo>
                  <a:lnTo>
                    <a:pt x="24" y="8"/>
                  </a:lnTo>
                  <a:lnTo>
                    <a:pt x="24" y="6"/>
                  </a:lnTo>
                  <a:lnTo>
                    <a:pt x="24" y="5"/>
                  </a:lnTo>
                  <a:lnTo>
                    <a:pt x="24" y="4"/>
                  </a:lnTo>
                  <a:lnTo>
                    <a:pt x="25" y="4"/>
                  </a:lnTo>
                  <a:lnTo>
                    <a:pt x="25" y="2"/>
                  </a:lnTo>
                  <a:lnTo>
                    <a:pt x="25" y="1"/>
                  </a:lnTo>
                  <a:lnTo>
                    <a:pt x="26" y="1"/>
                  </a:lnTo>
                  <a:lnTo>
                    <a:pt x="26" y="0"/>
                  </a:lnTo>
                  <a:lnTo>
                    <a:pt x="26" y="0"/>
                  </a:lnTo>
                  <a:lnTo>
                    <a:pt x="28" y="0"/>
                  </a:lnTo>
                  <a:lnTo>
                    <a:pt x="28" y="0"/>
                  </a:lnTo>
                  <a:lnTo>
                    <a:pt x="29" y="1"/>
                  </a:lnTo>
                  <a:lnTo>
                    <a:pt x="29" y="2"/>
                  </a:lnTo>
                  <a:lnTo>
                    <a:pt x="30" y="4"/>
                  </a:lnTo>
                  <a:lnTo>
                    <a:pt x="30" y="5"/>
                  </a:lnTo>
                  <a:lnTo>
                    <a:pt x="32" y="6"/>
                  </a:lnTo>
                  <a:lnTo>
                    <a:pt x="32" y="8"/>
                  </a:lnTo>
                  <a:lnTo>
                    <a:pt x="32" y="9"/>
                  </a:lnTo>
                  <a:lnTo>
                    <a:pt x="33" y="10"/>
                  </a:lnTo>
                  <a:lnTo>
                    <a:pt x="33" y="10"/>
                  </a:lnTo>
                  <a:lnTo>
                    <a:pt x="34" y="10"/>
                  </a:lnTo>
                  <a:lnTo>
                    <a:pt x="36" y="10"/>
                  </a:lnTo>
                  <a:lnTo>
                    <a:pt x="36" y="10"/>
                  </a:lnTo>
                  <a:lnTo>
                    <a:pt x="36" y="10"/>
                  </a:lnTo>
                  <a:lnTo>
                    <a:pt x="36" y="10"/>
                  </a:lnTo>
                  <a:lnTo>
                    <a:pt x="37" y="9"/>
                  </a:lnTo>
                  <a:lnTo>
                    <a:pt x="37" y="9"/>
                  </a:lnTo>
                  <a:lnTo>
                    <a:pt x="37" y="8"/>
                  </a:lnTo>
                  <a:lnTo>
                    <a:pt x="37" y="6"/>
                  </a:lnTo>
                  <a:lnTo>
                    <a:pt x="38" y="6"/>
                  </a:lnTo>
                  <a:lnTo>
                    <a:pt x="38" y="5"/>
                  </a:lnTo>
                  <a:lnTo>
                    <a:pt x="40" y="2"/>
                  </a:lnTo>
                  <a:lnTo>
                    <a:pt x="40" y="1"/>
                  </a:lnTo>
                  <a:lnTo>
                    <a:pt x="40" y="0"/>
                  </a:lnTo>
                  <a:lnTo>
                    <a:pt x="41" y="0"/>
                  </a:lnTo>
                  <a:lnTo>
                    <a:pt x="41" y="0"/>
                  </a:lnTo>
                  <a:lnTo>
                    <a:pt x="42" y="0"/>
                  </a:lnTo>
                  <a:lnTo>
                    <a:pt x="44" y="1"/>
                  </a:lnTo>
                  <a:lnTo>
                    <a:pt x="44" y="2"/>
                  </a:lnTo>
                  <a:lnTo>
                    <a:pt x="44" y="4"/>
                  </a:lnTo>
                  <a:lnTo>
                    <a:pt x="45" y="4"/>
                  </a:lnTo>
                  <a:lnTo>
                    <a:pt x="45" y="5"/>
                  </a:lnTo>
                  <a:lnTo>
                    <a:pt x="46" y="6"/>
                  </a:lnTo>
                  <a:lnTo>
                    <a:pt x="46" y="8"/>
                  </a:lnTo>
                  <a:lnTo>
                    <a:pt x="46" y="9"/>
                  </a:lnTo>
                  <a:lnTo>
                    <a:pt x="46" y="10"/>
                  </a:lnTo>
                  <a:lnTo>
                    <a:pt x="48" y="10"/>
                  </a:lnTo>
                  <a:lnTo>
                    <a:pt x="48" y="10"/>
                  </a:lnTo>
                  <a:lnTo>
                    <a:pt x="48" y="10"/>
                  </a:lnTo>
                  <a:lnTo>
                    <a:pt x="49" y="10"/>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1" name="Freeform 5538"/>
            <p:cNvSpPr>
              <a:spLocks/>
            </p:cNvSpPr>
            <p:nvPr/>
          </p:nvSpPr>
          <p:spPr bwMode="auto">
            <a:xfrm>
              <a:off x="4947" y="3240"/>
              <a:ext cx="24" cy="5"/>
            </a:xfrm>
            <a:custGeom>
              <a:avLst/>
              <a:gdLst>
                <a:gd name="T0" fmla="*/ 0 w 50"/>
                <a:gd name="T1" fmla="*/ 10 h 10"/>
                <a:gd name="T2" fmla="*/ 1 w 50"/>
                <a:gd name="T3" fmla="*/ 10 h 10"/>
                <a:gd name="T4" fmla="*/ 3 w 50"/>
                <a:gd name="T5" fmla="*/ 8 h 10"/>
                <a:gd name="T6" fmla="*/ 4 w 50"/>
                <a:gd name="T7" fmla="*/ 5 h 10"/>
                <a:gd name="T8" fmla="*/ 5 w 50"/>
                <a:gd name="T9" fmla="*/ 2 h 10"/>
                <a:gd name="T10" fmla="*/ 5 w 50"/>
                <a:gd name="T11" fmla="*/ 1 h 10"/>
                <a:gd name="T12" fmla="*/ 8 w 50"/>
                <a:gd name="T13" fmla="*/ 0 h 10"/>
                <a:gd name="T14" fmla="*/ 10 w 50"/>
                <a:gd name="T15" fmla="*/ 1 h 10"/>
                <a:gd name="T16" fmla="*/ 10 w 50"/>
                <a:gd name="T17" fmla="*/ 4 h 10"/>
                <a:gd name="T18" fmla="*/ 11 w 50"/>
                <a:gd name="T19" fmla="*/ 5 h 10"/>
                <a:gd name="T20" fmla="*/ 12 w 50"/>
                <a:gd name="T21" fmla="*/ 8 h 10"/>
                <a:gd name="T22" fmla="*/ 12 w 50"/>
                <a:gd name="T23" fmla="*/ 9 h 10"/>
                <a:gd name="T24" fmla="*/ 12 w 50"/>
                <a:gd name="T25" fmla="*/ 10 h 10"/>
                <a:gd name="T26" fmla="*/ 15 w 50"/>
                <a:gd name="T27" fmla="*/ 10 h 10"/>
                <a:gd name="T28" fmla="*/ 16 w 50"/>
                <a:gd name="T29" fmla="*/ 9 h 10"/>
                <a:gd name="T30" fmla="*/ 18 w 50"/>
                <a:gd name="T31" fmla="*/ 6 h 10"/>
                <a:gd name="T32" fmla="*/ 19 w 50"/>
                <a:gd name="T33" fmla="*/ 4 h 10"/>
                <a:gd name="T34" fmla="*/ 20 w 50"/>
                <a:gd name="T35" fmla="*/ 0 h 10"/>
                <a:gd name="T36" fmla="*/ 22 w 50"/>
                <a:gd name="T37" fmla="*/ 0 h 10"/>
                <a:gd name="T38" fmla="*/ 23 w 50"/>
                <a:gd name="T39" fmla="*/ 1 h 10"/>
                <a:gd name="T40" fmla="*/ 24 w 50"/>
                <a:gd name="T41" fmla="*/ 2 h 10"/>
                <a:gd name="T42" fmla="*/ 24 w 50"/>
                <a:gd name="T43" fmla="*/ 4 h 10"/>
                <a:gd name="T44" fmla="*/ 26 w 50"/>
                <a:gd name="T45" fmla="*/ 5 h 10"/>
                <a:gd name="T46" fmla="*/ 26 w 50"/>
                <a:gd name="T47" fmla="*/ 8 h 10"/>
                <a:gd name="T48" fmla="*/ 27 w 50"/>
                <a:gd name="T49" fmla="*/ 8 h 10"/>
                <a:gd name="T50" fmla="*/ 27 w 50"/>
                <a:gd name="T51" fmla="*/ 9 h 10"/>
                <a:gd name="T52" fmla="*/ 28 w 50"/>
                <a:gd name="T53" fmla="*/ 10 h 10"/>
                <a:gd name="T54" fmla="*/ 30 w 50"/>
                <a:gd name="T55" fmla="*/ 10 h 10"/>
                <a:gd name="T56" fmla="*/ 31 w 50"/>
                <a:gd name="T57" fmla="*/ 8 h 10"/>
                <a:gd name="T58" fmla="*/ 32 w 50"/>
                <a:gd name="T59" fmla="*/ 5 h 10"/>
                <a:gd name="T60" fmla="*/ 34 w 50"/>
                <a:gd name="T61" fmla="*/ 2 h 10"/>
                <a:gd name="T62" fmla="*/ 35 w 50"/>
                <a:gd name="T63" fmla="*/ 0 h 10"/>
                <a:gd name="T64" fmla="*/ 36 w 50"/>
                <a:gd name="T65" fmla="*/ 0 h 10"/>
                <a:gd name="T66" fmla="*/ 36 w 50"/>
                <a:gd name="T67" fmla="*/ 0 h 10"/>
                <a:gd name="T68" fmla="*/ 38 w 50"/>
                <a:gd name="T69" fmla="*/ 1 h 10"/>
                <a:gd name="T70" fmla="*/ 39 w 50"/>
                <a:gd name="T71" fmla="*/ 2 h 10"/>
                <a:gd name="T72" fmla="*/ 39 w 50"/>
                <a:gd name="T73" fmla="*/ 4 h 10"/>
                <a:gd name="T74" fmla="*/ 40 w 50"/>
                <a:gd name="T75" fmla="*/ 5 h 10"/>
                <a:gd name="T76" fmla="*/ 40 w 50"/>
                <a:gd name="T77" fmla="*/ 8 h 10"/>
                <a:gd name="T78" fmla="*/ 42 w 50"/>
                <a:gd name="T79" fmla="*/ 10 h 10"/>
                <a:gd name="T80" fmla="*/ 43 w 50"/>
                <a:gd name="T81" fmla="*/ 10 h 10"/>
                <a:gd name="T82" fmla="*/ 44 w 50"/>
                <a:gd name="T83" fmla="*/ 9 h 10"/>
                <a:gd name="T84" fmla="*/ 46 w 50"/>
                <a:gd name="T85" fmla="*/ 6 h 10"/>
                <a:gd name="T86" fmla="*/ 47 w 50"/>
                <a:gd name="T87" fmla="*/ 4 h 10"/>
                <a:gd name="T88" fmla="*/ 48 w 50"/>
                <a:gd name="T89" fmla="*/ 2 h 10"/>
                <a:gd name="T90" fmla="*/ 50 w 50"/>
                <a:gd name="T91" fmla="*/ 0 h 10"/>
                <a:gd name="T92" fmla="*/ 50 w 50"/>
                <a:gd name="T9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10">
                  <a:moveTo>
                    <a:pt x="0" y="10"/>
                  </a:moveTo>
                  <a:lnTo>
                    <a:pt x="0" y="10"/>
                  </a:lnTo>
                  <a:lnTo>
                    <a:pt x="1" y="10"/>
                  </a:lnTo>
                  <a:lnTo>
                    <a:pt x="1" y="10"/>
                  </a:lnTo>
                  <a:lnTo>
                    <a:pt x="1" y="9"/>
                  </a:lnTo>
                  <a:lnTo>
                    <a:pt x="3" y="8"/>
                  </a:lnTo>
                  <a:lnTo>
                    <a:pt x="3" y="6"/>
                  </a:lnTo>
                  <a:lnTo>
                    <a:pt x="4" y="5"/>
                  </a:lnTo>
                  <a:lnTo>
                    <a:pt x="4" y="4"/>
                  </a:lnTo>
                  <a:lnTo>
                    <a:pt x="5" y="2"/>
                  </a:lnTo>
                  <a:lnTo>
                    <a:pt x="5" y="1"/>
                  </a:lnTo>
                  <a:lnTo>
                    <a:pt x="5" y="1"/>
                  </a:lnTo>
                  <a:lnTo>
                    <a:pt x="7" y="0"/>
                  </a:lnTo>
                  <a:lnTo>
                    <a:pt x="8" y="0"/>
                  </a:lnTo>
                  <a:lnTo>
                    <a:pt x="8" y="1"/>
                  </a:lnTo>
                  <a:lnTo>
                    <a:pt x="10" y="1"/>
                  </a:lnTo>
                  <a:lnTo>
                    <a:pt x="10" y="2"/>
                  </a:lnTo>
                  <a:lnTo>
                    <a:pt x="10" y="4"/>
                  </a:lnTo>
                  <a:lnTo>
                    <a:pt x="11" y="4"/>
                  </a:lnTo>
                  <a:lnTo>
                    <a:pt x="11" y="5"/>
                  </a:lnTo>
                  <a:lnTo>
                    <a:pt x="11" y="6"/>
                  </a:lnTo>
                  <a:lnTo>
                    <a:pt x="12" y="8"/>
                  </a:lnTo>
                  <a:lnTo>
                    <a:pt x="12" y="8"/>
                  </a:lnTo>
                  <a:lnTo>
                    <a:pt x="12" y="9"/>
                  </a:lnTo>
                  <a:lnTo>
                    <a:pt x="12" y="9"/>
                  </a:lnTo>
                  <a:lnTo>
                    <a:pt x="12" y="10"/>
                  </a:lnTo>
                  <a:lnTo>
                    <a:pt x="14" y="10"/>
                  </a:lnTo>
                  <a:lnTo>
                    <a:pt x="15" y="10"/>
                  </a:lnTo>
                  <a:lnTo>
                    <a:pt x="16" y="10"/>
                  </a:lnTo>
                  <a:lnTo>
                    <a:pt x="16" y="9"/>
                  </a:lnTo>
                  <a:lnTo>
                    <a:pt x="18" y="8"/>
                  </a:lnTo>
                  <a:lnTo>
                    <a:pt x="18" y="6"/>
                  </a:lnTo>
                  <a:lnTo>
                    <a:pt x="19" y="4"/>
                  </a:lnTo>
                  <a:lnTo>
                    <a:pt x="19" y="4"/>
                  </a:lnTo>
                  <a:lnTo>
                    <a:pt x="20" y="1"/>
                  </a:lnTo>
                  <a:lnTo>
                    <a:pt x="20" y="0"/>
                  </a:lnTo>
                  <a:lnTo>
                    <a:pt x="22" y="0"/>
                  </a:lnTo>
                  <a:lnTo>
                    <a:pt x="22" y="0"/>
                  </a:lnTo>
                  <a:lnTo>
                    <a:pt x="23" y="0"/>
                  </a:lnTo>
                  <a:lnTo>
                    <a:pt x="23" y="1"/>
                  </a:lnTo>
                  <a:lnTo>
                    <a:pt x="23" y="1"/>
                  </a:lnTo>
                  <a:lnTo>
                    <a:pt x="24" y="2"/>
                  </a:lnTo>
                  <a:lnTo>
                    <a:pt x="24" y="4"/>
                  </a:lnTo>
                  <a:lnTo>
                    <a:pt x="24" y="4"/>
                  </a:lnTo>
                  <a:lnTo>
                    <a:pt x="26" y="4"/>
                  </a:lnTo>
                  <a:lnTo>
                    <a:pt x="26" y="5"/>
                  </a:lnTo>
                  <a:lnTo>
                    <a:pt x="26" y="6"/>
                  </a:lnTo>
                  <a:lnTo>
                    <a:pt x="26" y="8"/>
                  </a:lnTo>
                  <a:lnTo>
                    <a:pt x="27" y="8"/>
                  </a:lnTo>
                  <a:lnTo>
                    <a:pt x="27" y="8"/>
                  </a:lnTo>
                  <a:lnTo>
                    <a:pt x="27" y="9"/>
                  </a:lnTo>
                  <a:lnTo>
                    <a:pt x="27" y="9"/>
                  </a:lnTo>
                  <a:lnTo>
                    <a:pt x="27" y="10"/>
                  </a:lnTo>
                  <a:lnTo>
                    <a:pt x="28" y="10"/>
                  </a:lnTo>
                  <a:lnTo>
                    <a:pt x="30" y="10"/>
                  </a:lnTo>
                  <a:lnTo>
                    <a:pt x="30" y="10"/>
                  </a:lnTo>
                  <a:lnTo>
                    <a:pt x="31" y="9"/>
                  </a:lnTo>
                  <a:lnTo>
                    <a:pt x="31" y="8"/>
                  </a:lnTo>
                  <a:lnTo>
                    <a:pt x="32" y="6"/>
                  </a:lnTo>
                  <a:lnTo>
                    <a:pt x="32" y="5"/>
                  </a:lnTo>
                  <a:lnTo>
                    <a:pt x="34" y="4"/>
                  </a:lnTo>
                  <a:lnTo>
                    <a:pt x="34" y="2"/>
                  </a:lnTo>
                  <a:lnTo>
                    <a:pt x="35" y="1"/>
                  </a:lnTo>
                  <a:lnTo>
                    <a:pt x="35" y="0"/>
                  </a:lnTo>
                  <a:lnTo>
                    <a:pt x="35" y="0"/>
                  </a:lnTo>
                  <a:lnTo>
                    <a:pt x="36" y="0"/>
                  </a:lnTo>
                  <a:lnTo>
                    <a:pt x="36" y="0"/>
                  </a:lnTo>
                  <a:lnTo>
                    <a:pt x="36" y="0"/>
                  </a:lnTo>
                  <a:lnTo>
                    <a:pt x="38" y="1"/>
                  </a:lnTo>
                  <a:lnTo>
                    <a:pt x="38" y="1"/>
                  </a:lnTo>
                  <a:lnTo>
                    <a:pt x="38" y="2"/>
                  </a:lnTo>
                  <a:lnTo>
                    <a:pt x="39" y="2"/>
                  </a:lnTo>
                  <a:lnTo>
                    <a:pt x="39" y="4"/>
                  </a:lnTo>
                  <a:lnTo>
                    <a:pt x="39" y="4"/>
                  </a:lnTo>
                  <a:lnTo>
                    <a:pt x="39" y="5"/>
                  </a:lnTo>
                  <a:lnTo>
                    <a:pt x="40" y="5"/>
                  </a:lnTo>
                  <a:lnTo>
                    <a:pt x="40" y="6"/>
                  </a:lnTo>
                  <a:lnTo>
                    <a:pt x="40" y="8"/>
                  </a:lnTo>
                  <a:lnTo>
                    <a:pt x="42" y="9"/>
                  </a:lnTo>
                  <a:lnTo>
                    <a:pt x="42" y="10"/>
                  </a:lnTo>
                  <a:lnTo>
                    <a:pt x="43" y="10"/>
                  </a:lnTo>
                  <a:lnTo>
                    <a:pt x="43" y="10"/>
                  </a:lnTo>
                  <a:lnTo>
                    <a:pt x="44" y="10"/>
                  </a:lnTo>
                  <a:lnTo>
                    <a:pt x="44" y="9"/>
                  </a:lnTo>
                  <a:lnTo>
                    <a:pt x="46" y="8"/>
                  </a:lnTo>
                  <a:lnTo>
                    <a:pt x="46" y="6"/>
                  </a:lnTo>
                  <a:lnTo>
                    <a:pt x="47" y="5"/>
                  </a:lnTo>
                  <a:lnTo>
                    <a:pt x="47" y="4"/>
                  </a:lnTo>
                  <a:lnTo>
                    <a:pt x="48" y="2"/>
                  </a:lnTo>
                  <a:lnTo>
                    <a:pt x="48" y="2"/>
                  </a:lnTo>
                  <a:lnTo>
                    <a:pt x="50" y="1"/>
                  </a:lnTo>
                  <a:lnTo>
                    <a:pt x="50" y="0"/>
                  </a:lnTo>
                  <a:lnTo>
                    <a:pt x="50" y="0"/>
                  </a:lnTo>
                  <a:lnTo>
                    <a:pt x="50" y="0"/>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2" name="Freeform 5539"/>
            <p:cNvSpPr>
              <a:spLocks/>
            </p:cNvSpPr>
            <p:nvPr/>
          </p:nvSpPr>
          <p:spPr bwMode="auto">
            <a:xfrm>
              <a:off x="4971" y="3240"/>
              <a:ext cx="26" cy="5"/>
            </a:xfrm>
            <a:custGeom>
              <a:avLst/>
              <a:gdLst>
                <a:gd name="T0" fmla="*/ 1 w 52"/>
                <a:gd name="T1" fmla="*/ 0 h 10"/>
                <a:gd name="T2" fmla="*/ 1 w 52"/>
                <a:gd name="T3" fmla="*/ 1 h 10"/>
                <a:gd name="T4" fmla="*/ 2 w 52"/>
                <a:gd name="T5" fmla="*/ 1 h 10"/>
                <a:gd name="T6" fmla="*/ 2 w 52"/>
                <a:gd name="T7" fmla="*/ 2 h 10"/>
                <a:gd name="T8" fmla="*/ 4 w 52"/>
                <a:gd name="T9" fmla="*/ 4 h 10"/>
                <a:gd name="T10" fmla="*/ 5 w 52"/>
                <a:gd name="T11" fmla="*/ 6 h 10"/>
                <a:gd name="T12" fmla="*/ 6 w 52"/>
                <a:gd name="T13" fmla="*/ 9 h 10"/>
                <a:gd name="T14" fmla="*/ 8 w 52"/>
                <a:gd name="T15" fmla="*/ 10 h 10"/>
                <a:gd name="T16" fmla="*/ 9 w 52"/>
                <a:gd name="T17" fmla="*/ 8 h 10"/>
                <a:gd name="T18" fmla="*/ 10 w 52"/>
                <a:gd name="T19" fmla="*/ 5 h 10"/>
                <a:gd name="T20" fmla="*/ 12 w 52"/>
                <a:gd name="T21" fmla="*/ 4 h 10"/>
                <a:gd name="T22" fmla="*/ 13 w 52"/>
                <a:gd name="T23" fmla="*/ 1 h 10"/>
                <a:gd name="T24" fmla="*/ 14 w 52"/>
                <a:gd name="T25" fmla="*/ 0 h 10"/>
                <a:gd name="T26" fmla="*/ 14 w 52"/>
                <a:gd name="T27" fmla="*/ 0 h 10"/>
                <a:gd name="T28" fmla="*/ 16 w 52"/>
                <a:gd name="T29" fmla="*/ 1 h 10"/>
                <a:gd name="T30" fmla="*/ 17 w 52"/>
                <a:gd name="T31" fmla="*/ 2 h 10"/>
                <a:gd name="T32" fmla="*/ 18 w 52"/>
                <a:gd name="T33" fmla="*/ 4 h 10"/>
                <a:gd name="T34" fmla="*/ 20 w 52"/>
                <a:gd name="T35" fmla="*/ 6 h 10"/>
                <a:gd name="T36" fmla="*/ 21 w 52"/>
                <a:gd name="T37" fmla="*/ 9 h 10"/>
                <a:gd name="T38" fmla="*/ 22 w 52"/>
                <a:gd name="T39" fmla="*/ 10 h 10"/>
                <a:gd name="T40" fmla="*/ 24 w 52"/>
                <a:gd name="T41" fmla="*/ 8 h 10"/>
                <a:gd name="T42" fmla="*/ 25 w 52"/>
                <a:gd name="T43" fmla="*/ 5 h 10"/>
                <a:gd name="T44" fmla="*/ 26 w 52"/>
                <a:gd name="T45" fmla="*/ 4 h 10"/>
                <a:gd name="T46" fmla="*/ 26 w 52"/>
                <a:gd name="T47" fmla="*/ 2 h 10"/>
                <a:gd name="T48" fmla="*/ 28 w 52"/>
                <a:gd name="T49" fmla="*/ 1 h 10"/>
                <a:gd name="T50" fmla="*/ 28 w 52"/>
                <a:gd name="T51" fmla="*/ 0 h 10"/>
                <a:gd name="T52" fmla="*/ 29 w 52"/>
                <a:gd name="T53" fmla="*/ 0 h 10"/>
                <a:gd name="T54" fmla="*/ 30 w 52"/>
                <a:gd name="T55" fmla="*/ 0 h 10"/>
                <a:gd name="T56" fmla="*/ 30 w 52"/>
                <a:gd name="T57" fmla="*/ 1 h 10"/>
                <a:gd name="T58" fmla="*/ 33 w 52"/>
                <a:gd name="T59" fmla="*/ 5 h 10"/>
                <a:gd name="T60" fmla="*/ 34 w 52"/>
                <a:gd name="T61" fmla="*/ 9 h 10"/>
                <a:gd name="T62" fmla="*/ 36 w 52"/>
                <a:gd name="T63" fmla="*/ 10 h 10"/>
                <a:gd name="T64" fmla="*/ 37 w 52"/>
                <a:gd name="T65" fmla="*/ 9 h 10"/>
                <a:gd name="T66" fmla="*/ 38 w 52"/>
                <a:gd name="T67" fmla="*/ 8 h 10"/>
                <a:gd name="T68" fmla="*/ 38 w 52"/>
                <a:gd name="T69" fmla="*/ 6 h 10"/>
                <a:gd name="T70" fmla="*/ 40 w 52"/>
                <a:gd name="T71" fmla="*/ 5 h 10"/>
                <a:gd name="T72" fmla="*/ 40 w 52"/>
                <a:gd name="T73" fmla="*/ 4 h 10"/>
                <a:gd name="T74" fmla="*/ 41 w 52"/>
                <a:gd name="T75" fmla="*/ 2 h 10"/>
                <a:gd name="T76" fmla="*/ 41 w 52"/>
                <a:gd name="T77" fmla="*/ 1 h 10"/>
                <a:gd name="T78" fmla="*/ 42 w 52"/>
                <a:gd name="T79" fmla="*/ 0 h 10"/>
                <a:gd name="T80" fmla="*/ 44 w 52"/>
                <a:gd name="T81" fmla="*/ 0 h 10"/>
                <a:gd name="T82" fmla="*/ 45 w 52"/>
                <a:gd name="T83" fmla="*/ 1 h 10"/>
                <a:gd name="T84" fmla="*/ 46 w 52"/>
                <a:gd name="T85" fmla="*/ 4 h 10"/>
                <a:gd name="T86" fmla="*/ 48 w 52"/>
                <a:gd name="T87" fmla="*/ 5 h 10"/>
                <a:gd name="T88" fmla="*/ 49 w 52"/>
                <a:gd name="T89" fmla="*/ 8 h 10"/>
                <a:gd name="T90" fmla="*/ 50 w 52"/>
                <a:gd name="T91" fmla="*/ 9 h 10"/>
                <a:gd name="T92" fmla="*/ 52 w 52"/>
                <a:gd name="T9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10">
                  <a:moveTo>
                    <a:pt x="0" y="0"/>
                  </a:moveTo>
                  <a:lnTo>
                    <a:pt x="1" y="0"/>
                  </a:lnTo>
                  <a:lnTo>
                    <a:pt x="1" y="0"/>
                  </a:lnTo>
                  <a:lnTo>
                    <a:pt x="1" y="1"/>
                  </a:lnTo>
                  <a:lnTo>
                    <a:pt x="2" y="1"/>
                  </a:lnTo>
                  <a:lnTo>
                    <a:pt x="2" y="1"/>
                  </a:lnTo>
                  <a:lnTo>
                    <a:pt x="2" y="2"/>
                  </a:lnTo>
                  <a:lnTo>
                    <a:pt x="2" y="2"/>
                  </a:lnTo>
                  <a:lnTo>
                    <a:pt x="4" y="4"/>
                  </a:lnTo>
                  <a:lnTo>
                    <a:pt x="4" y="4"/>
                  </a:lnTo>
                  <a:lnTo>
                    <a:pt x="4" y="5"/>
                  </a:lnTo>
                  <a:lnTo>
                    <a:pt x="5" y="6"/>
                  </a:lnTo>
                  <a:lnTo>
                    <a:pt x="5" y="8"/>
                  </a:lnTo>
                  <a:lnTo>
                    <a:pt x="6" y="9"/>
                  </a:lnTo>
                  <a:lnTo>
                    <a:pt x="6" y="10"/>
                  </a:lnTo>
                  <a:lnTo>
                    <a:pt x="8" y="10"/>
                  </a:lnTo>
                  <a:lnTo>
                    <a:pt x="9" y="9"/>
                  </a:lnTo>
                  <a:lnTo>
                    <a:pt x="9" y="8"/>
                  </a:lnTo>
                  <a:lnTo>
                    <a:pt x="10" y="6"/>
                  </a:lnTo>
                  <a:lnTo>
                    <a:pt x="10" y="5"/>
                  </a:lnTo>
                  <a:lnTo>
                    <a:pt x="12" y="4"/>
                  </a:lnTo>
                  <a:lnTo>
                    <a:pt x="12" y="4"/>
                  </a:lnTo>
                  <a:lnTo>
                    <a:pt x="13" y="2"/>
                  </a:lnTo>
                  <a:lnTo>
                    <a:pt x="13" y="1"/>
                  </a:lnTo>
                  <a:lnTo>
                    <a:pt x="13" y="1"/>
                  </a:lnTo>
                  <a:lnTo>
                    <a:pt x="14" y="0"/>
                  </a:lnTo>
                  <a:lnTo>
                    <a:pt x="14" y="0"/>
                  </a:lnTo>
                  <a:lnTo>
                    <a:pt x="14" y="0"/>
                  </a:lnTo>
                  <a:lnTo>
                    <a:pt x="14" y="0"/>
                  </a:lnTo>
                  <a:lnTo>
                    <a:pt x="16" y="1"/>
                  </a:lnTo>
                  <a:lnTo>
                    <a:pt x="17" y="1"/>
                  </a:lnTo>
                  <a:lnTo>
                    <a:pt x="17" y="2"/>
                  </a:lnTo>
                  <a:lnTo>
                    <a:pt x="17" y="4"/>
                  </a:lnTo>
                  <a:lnTo>
                    <a:pt x="18" y="4"/>
                  </a:lnTo>
                  <a:lnTo>
                    <a:pt x="18" y="5"/>
                  </a:lnTo>
                  <a:lnTo>
                    <a:pt x="20" y="6"/>
                  </a:lnTo>
                  <a:lnTo>
                    <a:pt x="20" y="8"/>
                  </a:lnTo>
                  <a:lnTo>
                    <a:pt x="21" y="9"/>
                  </a:lnTo>
                  <a:lnTo>
                    <a:pt x="21" y="10"/>
                  </a:lnTo>
                  <a:lnTo>
                    <a:pt x="22" y="10"/>
                  </a:lnTo>
                  <a:lnTo>
                    <a:pt x="24" y="9"/>
                  </a:lnTo>
                  <a:lnTo>
                    <a:pt x="24" y="8"/>
                  </a:lnTo>
                  <a:lnTo>
                    <a:pt x="25" y="6"/>
                  </a:lnTo>
                  <a:lnTo>
                    <a:pt x="25" y="5"/>
                  </a:lnTo>
                  <a:lnTo>
                    <a:pt x="25" y="4"/>
                  </a:lnTo>
                  <a:lnTo>
                    <a:pt x="26" y="4"/>
                  </a:lnTo>
                  <a:lnTo>
                    <a:pt x="26" y="2"/>
                  </a:lnTo>
                  <a:lnTo>
                    <a:pt x="26" y="2"/>
                  </a:lnTo>
                  <a:lnTo>
                    <a:pt x="28" y="1"/>
                  </a:lnTo>
                  <a:lnTo>
                    <a:pt x="28" y="1"/>
                  </a:lnTo>
                  <a:lnTo>
                    <a:pt x="28" y="1"/>
                  </a:lnTo>
                  <a:lnTo>
                    <a:pt x="28" y="0"/>
                  </a:lnTo>
                  <a:lnTo>
                    <a:pt x="29" y="0"/>
                  </a:lnTo>
                  <a:lnTo>
                    <a:pt x="29" y="0"/>
                  </a:lnTo>
                  <a:lnTo>
                    <a:pt x="29" y="0"/>
                  </a:lnTo>
                  <a:lnTo>
                    <a:pt x="30" y="0"/>
                  </a:lnTo>
                  <a:lnTo>
                    <a:pt x="30" y="1"/>
                  </a:lnTo>
                  <a:lnTo>
                    <a:pt x="30" y="1"/>
                  </a:lnTo>
                  <a:lnTo>
                    <a:pt x="32" y="2"/>
                  </a:lnTo>
                  <a:lnTo>
                    <a:pt x="33" y="5"/>
                  </a:lnTo>
                  <a:lnTo>
                    <a:pt x="33" y="6"/>
                  </a:lnTo>
                  <a:lnTo>
                    <a:pt x="34" y="9"/>
                  </a:lnTo>
                  <a:lnTo>
                    <a:pt x="36" y="9"/>
                  </a:lnTo>
                  <a:lnTo>
                    <a:pt x="36" y="10"/>
                  </a:lnTo>
                  <a:lnTo>
                    <a:pt x="36" y="10"/>
                  </a:lnTo>
                  <a:lnTo>
                    <a:pt x="37" y="9"/>
                  </a:lnTo>
                  <a:lnTo>
                    <a:pt x="37" y="9"/>
                  </a:lnTo>
                  <a:lnTo>
                    <a:pt x="38" y="8"/>
                  </a:lnTo>
                  <a:lnTo>
                    <a:pt x="38" y="8"/>
                  </a:lnTo>
                  <a:lnTo>
                    <a:pt x="38" y="6"/>
                  </a:lnTo>
                  <a:lnTo>
                    <a:pt x="40" y="5"/>
                  </a:lnTo>
                  <a:lnTo>
                    <a:pt x="40" y="5"/>
                  </a:lnTo>
                  <a:lnTo>
                    <a:pt x="40" y="4"/>
                  </a:lnTo>
                  <a:lnTo>
                    <a:pt x="40" y="4"/>
                  </a:lnTo>
                  <a:lnTo>
                    <a:pt x="41" y="4"/>
                  </a:lnTo>
                  <a:lnTo>
                    <a:pt x="41" y="2"/>
                  </a:lnTo>
                  <a:lnTo>
                    <a:pt x="41" y="2"/>
                  </a:lnTo>
                  <a:lnTo>
                    <a:pt x="41" y="1"/>
                  </a:lnTo>
                  <a:lnTo>
                    <a:pt x="42" y="1"/>
                  </a:lnTo>
                  <a:lnTo>
                    <a:pt x="42" y="0"/>
                  </a:lnTo>
                  <a:lnTo>
                    <a:pt x="44" y="0"/>
                  </a:lnTo>
                  <a:lnTo>
                    <a:pt x="44" y="0"/>
                  </a:lnTo>
                  <a:lnTo>
                    <a:pt x="44" y="0"/>
                  </a:lnTo>
                  <a:lnTo>
                    <a:pt x="45" y="1"/>
                  </a:lnTo>
                  <a:lnTo>
                    <a:pt x="45" y="2"/>
                  </a:lnTo>
                  <a:lnTo>
                    <a:pt x="46" y="4"/>
                  </a:lnTo>
                  <a:lnTo>
                    <a:pt x="46" y="4"/>
                  </a:lnTo>
                  <a:lnTo>
                    <a:pt x="48" y="5"/>
                  </a:lnTo>
                  <a:lnTo>
                    <a:pt x="48" y="6"/>
                  </a:lnTo>
                  <a:lnTo>
                    <a:pt x="49" y="8"/>
                  </a:lnTo>
                  <a:lnTo>
                    <a:pt x="49" y="9"/>
                  </a:lnTo>
                  <a:lnTo>
                    <a:pt x="50" y="9"/>
                  </a:lnTo>
                  <a:lnTo>
                    <a:pt x="52" y="9"/>
                  </a:lnTo>
                  <a:lnTo>
                    <a:pt x="52" y="9"/>
                  </a:lnTo>
                  <a:lnTo>
                    <a:pt x="52" y="8"/>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3" name="Freeform 5540"/>
            <p:cNvSpPr>
              <a:spLocks/>
            </p:cNvSpPr>
            <p:nvPr/>
          </p:nvSpPr>
          <p:spPr bwMode="auto">
            <a:xfrm>
              <a:off x="4997" y="3240"/>
              <a:ext cx="27" cy="4"/>
            </a:xfrm>
            <a:custGeom>
              <a:avLst/>
              <a:gdLst>
                <a:gd name="T0" fmla="*/ 1 w 53"/>
                <a:gd name="T1" fmla="*/ 8 h 9"/>
                <a:gd name="T2" fmla="*/ 1 w 53"/>
                <a:gd name="T3" fmla="*/ 6 h 9"/>
                <a:gd name="T4" fmla="*/ 1 w 53"/>
                <a:gd name="T5" fmla="*/ 5 h 9"/>
                <a:gd name="T6" fmla="*/ 2 w 53"/>
                <a:gd name="T7" fmla="*/ 4 h 9"/>
                <a:gd name="T8" fmla="*/ 4 w 53"/>
                <a:gd name="T9" fmla="*/ 2 h 9"/>
                <a:gd name="T10" fmla="*/ 5 w 53"/>
                <a:gd name="T11" fmla="*/ 1 h 9"/>
                <a:gd name="T12" fmla="*/ 5 w 53"/>
                <a:gd name="T13" fmla="*/ 0 h 9"/>
                <a:gd name="T14" fmla="*/ 6 w 53"/>
                <a:gd name="T15" fmla="*/ 0 h 9"/>
                <a:gd name="T16" fmla="*/ 8 w 53"/>
                <a:gd name="T17" fmla="*/ 1 h 9"/>
                <a:gd name="T18" fmla="*/ 9 w 53"/>
                <a:gd name="T19" fmla="*/ 4 h 9"/>
                <a:gd name="T20" fmla="*/ 10 w 53"/>
                <a:gd name="T21" fmla="*/ 6 h 9"/>
                <a:gd name="T22" fmla="*/ 12 w 53"/>
                <a:gd name="T23" fmla="*/ 8 h 9"/>
                <a:gd name="T24" fmla="*/ 13 w 53"/>
                <a:gd name="T25" fmla="*/ 9 h 9"/>
                <a:gd name="T26" fmla="*/ 13 w 53"/>
                <a:gd name="T27" fmla="*/ 9 h 9"/>
                <a:gd name="T28" fmla="*/ 14 w 53"/>
                <a:gd name="T29" fmla="*/ 8 h 9"/>
                <a:gd name="T30" fmla="*/ 14 w 53"/>
                <a:gd name="T31" fmla="*/ 8 h 9"/>
                <a:gd name="T32" fmla="*/ 16 w 53"/>
                <a:gd name="T33" fmla="*/ 5 h 9"/>
                <a:gd name="T34" fmla="*/ 17 w 53"/>
                <a:gd name="T35" fmla="*/ 4 h 9"/>
                <a:gd name="T36" fmla="*/ 18 w 53"/>
                <a:gd name="T37" fmla="*/ 2 h 9"/>
                <a:gd name="T38" fmla="*/ 20 w 53"/>
                <a:gd name="T39" fmla="*/ 0 h 9"/>
                <a:gd name="T40" fmla="*/ 21 w 53"/>
                <a:gd name="T41" fmla="*/ 0 h 9"/>
                <a:gd name="T42" fmla="*/ 21 w 53"/>
                <a:gd name="T43" fmla="*/ 0 h 9"/>
                <a:gd name="T44" fmla="*/ 22 w 53"/>
                <a:gd name="T45" fmla="*/ 2 h 9"/>
                <a:gd name="T46" fmla="*/ 24 w 53"/>
                <a:gd name="T47" fmla="*/ 4 h 9"/>
                <a:gd name="T48" fmla="*/ 25 w 53"/>
                <a:gd name="T49" fmla="*/ 6 h 9"/>
                <a:gd name="T50" fmla="*/ 25 w 53"/>
                <a:gd name="T51" fmla="*/ 8 h 9"/>
                <a:gd name="T52" fmla="*/ 26 w 53"/>
                <a:gd name="T53" fmla="*/ 9 h 9"/>
                <a:gd name="T54" fmla="*/ 28 w 53"/>
                <a:gd name="T55" fmla="*/ 8 h 9"/>
                <a:gd name="T56" fmla="*/ 29 w 53"/>
                <a:gd name="T57" fmla="*/ 6 h 9"/>
                <a:gd name="T58" fmla="*/ 30 w 53"/>
                <a:gd name="T59" fmla="*/ 4 h 9"/>
                <a:gd name="T60" fmla="*/ 32 w 53"/>
                <a:gd name="T61" fmla="*/ 2 h 9"/>
                <a:gd name="T62" fmla="*/ 33 w 53"/>
                <a:gd name="T63" fmla="*/ 0 h 9"/>
                <a:gd name="T64" fmla="*/ 34 w 53"/>
                <a:gd name="T65" fmla="*/ 0 h 9"/>
                <a:gd name="T66" fmla="*/ 36 w 53"/>
                <a:gd name="T67" fmla="*/ 0 h 9"/>
                <a:gd name="T68" fmla="*/ 37 w 53"/>
                <a:gd name="T69" fmla="*/ 1 h 9"/>
                <a:gd name="T70" fmla="*/ 37 w 53"/>
                <a:gd name="T71" fmla="*/ 4 h 9"/>
                <a:gd name="T72" fmla="*/ 38 w 53"/>
                <a:gd name="T73" fmla="*/ 5 h 9"/>
                <a:gd name="T74" fmla="*/ 40 w 53"/>
                <a:gd name="T75" fmla="*/ 6 h 9"/>
                <a:gd name="T76" fmla="*/ 40 w 53"/>
                <a:gd name="T77" fmla="*/ 8 h 9"/>
                <a:gd name="T78" fmla="*/ 41 w 53"/>
                <a:gd name="T79" fmla="*/ 8 h 9"/>
                <a:gd name="T80" fmla="*/ 42 w 53"/>
                <a:gd name="T81" fmla="*/ 9 h 9"/>
                <a:gd name="T82" fmla="*/ 44 w 53"/>
                <a:gd name="T83" fmla="*/ 6 h 9"/>
                <a:gd name="T84" fmla="*/ 45 w 53"/>
                <a:gd name="T85" fmla="*/ 5 h 9"/>
                <a:gd name="T86" fmla="*/ 46 w 53"/>
                <a:gd name="T87" fmla="*/ 2 h 9"/>
                <a:gd name="T88" fmla="*/ 48 w 53"/>
                <a:gd name="T89" fmla="*/ 1 h 9"/>
                <a:gd name="T90" fmla="*/ 49 w 53"/>
                <a:gd name="T91" fmla="*/ 0 h 9"/>
                <a:gd name="T92" fmla="*/ 50 w 53"/>
                <a:gd name="T93" fmla="*/ 1 h 9"/>
                <a:gd name="T94" fmla="*/ 52 w 53"/>
                <a:gd name="T95" fmla="*/ 4 h 9"/>
                <a:gd name="T96" fmla="*/ 52 w 53"/>
                <a:gd name="T9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9">
                  <a:moveTo>
                    <a:pt x="0" y="8"/>
                  </a:moveTo>
                  <a:lnTo>
                    <a:pt x="1" y="8"/>
                  </a:lnTo>
                  <a:lnTo>
                    <a:pt x="1" y="6"/>
                  </a:lnTo>
                  <a:lnTo>
                    <a:pt x="1" y="6"/>
                  </a:lnTo>
                  <a:lnTo>
                    <a:pt x="1" y="5"/>
                  </a:lnTo>
                  <a:lnTo>
                    <a:pt x="1" y="5"/>
                  </a:lnTo>
                  <a:lnTo>
                    <a:pt x="2" y="4"/>
                  </a:lnTo>
                  <a:lnTo>
                    <a:pt x="2" y="4"/>
                  </a:lnTo>
                  <a:lnTo>
                    <a:pt x="2" y="4"/>
                  </a:lnTo>
                  <a:lnTo>
                    <a:pt x="4" y="2"/>
                  </a:lnTo>
                  <a:lnTo>
                    <a:pt x="4" y="1"/>
                  </a:lnTo>
                  <a:lnTo>
                    <a:pt x="5" y="1"/>
                  </a:lnTo>
                  <a:lnTo>
                    <a:pt x="5" y="0"/>
                  </a:lnTo>
                  <a:lnTo>
                    <a:pt x="5" y="0"/>
                  </a:lnTo>
                  <a:lnTo>
                    <a:pt x="6" y="0"/>
                  </a:lnTo>
                  <a:lnTo>
                    <a:pt x="6" y="0"/>
                  </a:lnTo>
                  <a:lnTo>
                    <a:pt x="6" y="1"/>
                  </a:lnTo>
                  <a:lnTo>
                    <a:pt x="8" y="1"/>
                  </a:lnTo>
                  <a:lnTo>
                    <a:pt x="8" y="2"/>
                  </a:lnTo>
                  <a:lnTo>
                    <a:pt x="9" y="4"/>
                  </a:lnTo>
                  <a:lnTo>
                    <a:pt x="9" y="5"/>
                  </a:lnTo>
                  <a:lnTo>
                    <a:pt x="10" y="6"/>
                  </a:lnTo>
                  <a:lnTo>
                    <a:pt x="10" y="8"/>
                  </a:lnTo>
                  <a:lnTo>
                    <a:pt x="12" y="8"/>
                  </a:lnTo>
                  <a:lnTo>
                    <a:pt x="12" y="9"/>
                  </a:lnTo>
                  <a:lnTo>
                    <a:pt x="13" y="9"/>
                  </a:lnTo>
                  <a:lnTo>
                    <a:pt x="13" y="9"/>
                  </a:lnTo>
                  <a:lnTo>
                    <a:pt x="13" y="9"/>
                  </a:lnTo>
                  <a:lnTo>
                    <a:pt x="14" y="9"/>
                  </a:lnTo>
                  <a:lnTo>
                    <a:pt x="14" y="8"/>
                  </a:lnTo>
                  <a:lnTo>
                    <a:pt x="14" y="8"/>
                  </a:lnTo>
                  <a:lnTo>
                    <a:pt x="14" y="8"/>
                  </a:lnTo>
                  <a:lnTo>
                    <a:pt x="16" y="6"/>
                  </a:lnTo>
                  <a:lnTo>
                    <a:pt x="16" y="5"/>
                  </a:lnTo>
                  <a:lnTo>
                    <a:pt x="16" y="5"/>
                  </a:lnTo>
                  <a:lnTo>
                    <a:pt x="17" y="4"/>
                  </a:lnTo>
                  <a:lnTo>
                    <a:pt x="17" y="4"/>
                  </a:lnTo>
                  <a:lnTo>
                    <a:pt x="18" y="2"/>
                  </a:lnTo>
                  <a:lnTo>
                    <a:pt x="18" y="1"/>
                  </a:lnTo>
                  <a:lnTo>
                    <a:pt x="20" y="0"/>
                  </a:lnTo>
                  <a:lnTo>
                    <a:pt x="20" y="0"/>
                  </a:lnTo>
                  <a:lnTo>
                    <a:pt x="21" y="0"/>
                  </a:lnTo>
                  <a:lnTo>
                    <a:pt x="21" y="0"/>
                  </a:lnTo>
                  <a:lnTo>
                    <a:pt x="21" y="0"/>
                  </a:lnTo>
                  <a:lnTo>
                    <a:pt x="22" y="1"/>
                  </a:lnTo>
                  <a:lnTo>
                    <a:pt x="22" y="2"/>
                  </a:lnTo>
                  <a:lnTo>
                    <a:pt x="22" y="4"/>
                  </a:lnTo>
                  <a:lnTo>
                    <a:pt x="24" y="4"/>
                  </a:lnTo>
                  <a:lnTo>
                    <a:pt x="24" y="5"/>
                  </a:lnTo>
                  <a:lnTo>
                    <a:pt x="25" y="6"/>
                  </a:lnTo>
                  <a:lnTo>
                    <a:pt x="25" y="8"/>
                  </a:lnTo>
                  <a:lnTo>
                    <a:pt x="25" y="8"/>
                  </a:lnTo>
                  <a:lnTo>
                    <a:pt x="26" y="8"/>
                  </a:lnTo>
                  <a:lnTo>
                    <a:pt x="26" y="9"/>
                  </a:lnTo>
                  <a:lnTo>
                    <a:pt x="28" y="9"/>
                  </a:lnTo>
                  <a:lnTo>
                    <a:pt x="28" y="8"/>
                  </a:lnTo>
                  <a:lnTo>
                    <a:pt x="29" y="8"/>
                  </a:lnTo>
                  <a:lnTo>
                    <a:pt x="29" y="6"/>
                  </a:lnTo>
                  <a:lnTo>
                    <a:pt x="30" y="5"/>
                  </a:lnTo>
                  <a:lnTo>
                    <a:pt x="30" y="4"/>
                  </a:lnTo>
                  <a:lnTo>
                    <a:pt x="32" y="4"/>
                  </a:lnTo>
                  <a:lnTo>
                    <a:pt x="32" y="2"/>
                  </a:lnTo>
                  <a:lnTo>
                    <a:pt x="33" y="1"/>
                  </a:lnTo>
                  <a:lnTo>
                    <a:pt x="33" y="0"/>
                  </a:lnTo>
                  <a:lnTo>
                    <a:pt x="34" y="0"/>
                  </a:lnTo>
                  <a:lnTo>
                    <a:pt x="34" y="0"/>
                  </a:lnTo>
                  <a:lnTo>
                    <a:pt x="36" y="0"/>
                  </a:lnTo>
                  <a:lnTo>
                    <a:pt x="36" y="0"/>
                  </a:lnTo>
                  <a:lnTo>
                    <a:pt x="36" y="1"/>
                  </a:lnTo>
                  <a:lnTo>
                    <a:pt x="37" y="1"/>
                  </a:lnTo>
                  <a:lnTo>
                    <a:pt x="37" y="2"/>
                  </a:lnTo>
                  <a:lnTo>
                    <a:pt x="37" y="4"/>
                  </a:lnTo>
                  <a:lnTo>
                    <a:pt x="38" y="4"/>
                  </a:lnTo>
                  <a:lnTo>
                    <a:pt x="38" y="5"/>
                  </a:lnTo>
                  <a:lnTo>
                    <a:pt x="38" y="5"/>
                  </a:lnTo>
                  <a:lnTo>
                    <a:pt x="40" y="6"/>
                  </a:lnTo>
                  <a:lnTo>
                    <a:pt x="40" y="6"/>
                  </a:lnTo>
                  <a:lnTo>
                    <a:pt x="40" y="8"/>
                  </a:lnTo>
                  <a:lnTo>
                    <a:pt x="40" y="8"/>
                  </a:lnTo>
                  <a:lnTo>
                    <a:pt x="41" y="8"/>
                  </a:lnTo>
                  <a:lnTo>
                    <a:pt x="41" y="9"/>
                  </a:lnTo>
                  <a:lnTo>
                    <a:pt x="42" y="9"/>
                  </a:lnTo>
                  <a:lnTo>
                    <a:pt x="42" y="8"/>
                  </a:lnTo>
                  <a:lnTo>
                    <a:pt x="44" y="6"/>
                  </a:lnTo>
                  <a:lnTo>
                    <a:pt x="44" y="6"/>
                  </a:lnTo>
                  <a:lnTo>
                    <a:pt x="45" y="5"/>
                  </a:lnTo>
                  <a:lnTo>
                    <a:pt x="45" y="4"/>
                  </a:lnTo>
                  <a:lnTo>
                    <a:pt x="46" y="2"/>
                  </a:lnTo>
                  <a:lnTo>
                    <a:pt x="46" y="1"/>
                  </a:lnTo>
                  <a:lnTo>
                    <a:pt x="48" y="1"/>
                  </a:lnTo>
                  <a:lnTo>
                    <a:pt x="49" y="0"/>
                  </a:lnTo>
                  <a:lnTo>
                    <a:pt x="49" y="0"/>
                  </a:lnTo>
                  <a:lnTo>
                    <a:pt x="50" y="1"/>
                  </a:lnTo>
                  <a:lnTo>
                    <a:pt x="50" y="1"/>
                  </a:lnTo>
                  <a:lnTo>
                    <a:pt x="52" y="2"/>
                  </a:lnTo>
                  <a:lnTo>
                    <a:pt x="52" y="4"/>
                  </a:lnTo>
                  <a:lnTo>
                    <a:pt x="52" y="4"/>
                  </a:lnTo>
                  <a:lnTo>
                    <a:pt x="52" y="4"/>
                  </a:lnTo>
                  <a:lnTo>
                    <a:pt x="53" y="4"/>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4" name="Freeform 5541"/>
            <p:cNvSpPr>
              <a:spLocks/>
            </p:cNvSpPr>
            <p:nvPr/>
          </p:nvSpPr>
          <p:spPr bwMode="auto">
            <a:xfrm>
              <a:off x="5024" y="3240"/>
              <a:ext cx="25" cy="4"/>
            </a:xfrm>
            <a:custGeom>
              <a:avLst/>
              <a:gdLst>
                <a:gd name="T0" fmla="*/ 0 w 51"/>
                <a:gd name="T1" fmla="*/ 5 h 9"/>
                <a:gd name="T2" fmla="*/ 0 w 51"/>
                <a:gd name="T3" fmla="*/ 6 h 9"/>
                <a:gd name="T4" fmla="*/ 1 w 51"/>
                <a:gd name="T5" fmla="*/ 8 h 9"/>
                <a:gd name="T6" fmla="*/ 3 w 51"/>
                <a:gd name="T7" fmla="*/ 9 h 9"/>
                <a:gd name="T8" fmla="*/ 4 w 51"/>
                <a:gd name="T9" fmla="*/ 8 h 9"/>
                <a:gd name="T10" fmla="*/ 5 w 51"/>
                <a:gd name="T11" fmla="*/ 6 h 9"/>
                <a:gd name="T12" fmla="*/ 7 w 51"/>
                <a:gd name="T13" fmla="*/ 4 h 9"/>
                <a:gd name="T14" fmla="*/ 8 w 51"/>
                <a:gd name="T15" fmla="*/ 1 h 9"/>
                <a:gd name="T16" fmla="*/ 9 w 51"/>
                <a:gd name="T17" fmla="*/ 0 h 9"/>
                <a:gd name="T18" fmla="*/ 12 w 51"/>
                <a:gd name="T19" fmla="*/ 0 h 9"/>
                <a:gd name="T20" fmla="*/ 12 w 51"/>
                <a:gd name="T21" fmla="*/ 1 h 9"/>
                <a:gd name="T22" fmla="*/ 12 w 51"/>
                <a:gd name="T23" fmla="*/ 1 h 9"/>
                <a:gd name="T24" fmla="*/ 13 w 51"/>
                <a:gd name="T25" fmla="*/ 2 h 9"/>
                <a:gd name="T26" fmla="*/ 13 w 51"/>
                <a:gd name="T27" fmla="*/ 4 h 9"/>
                <a:gd name="T28" fmla="*/ 15 w 51"/>
                <a:gd name="T29" fmla="*/ 5 h 9"/>
                <a:gd name="T30" fmla="*/ 15 w 51"/>
                <a:gd name="T31" fmla="*/ 6 h 9"/>
                <a:gd name="T32" fmla="*/ 16 w 51"/>
                <a:gd name="T33" fmla="*/ 8 h 9"/>
                <a:gd name="T34" fmla="*/ 19 w 51"/>
                <a:gd name="T35" fmla="*/ 8 h 9"/>
                <a:gd name="T36" fmla="*/ 20 w 51"/>
                <a:gd name="T37" fmla="*/ 5 h 9"/>
                <a:gd name="T38" fmla="*/ 21 w 51"/>
                <a:gd name="T39" fmla="*/ 4 h 9"/>
                <a:gd name="T40" fmla="*/ 23 w 51"/>
                <a:gd name="T41" fmla="*/ 1 h 9"/>
                <a:gd name="T42" fmla="*/ 23 w 51"/>
                <a:gd name="T43" fmla="*/ 0 h 9"/>
                <a:gd name="T44" fmla="*/ 25 w 51"/>
                <a:gd name="T45" fmla="*/ 0 h 9"/>
                <a:gd name="T46" fmla="*/ 27 w 51"/>
                <a:gd name="T47" fmla="*/ 0 h 9"/>
                <a:gd name="T48" fmla="*/ 27 w 51"/>
                <a:gd name="T49" fmla="*/ 1 h 9"/>
                <a:gd name="T50" fmla="*/ 27 w 51"/>
                <a:gd name="T51" fmla="*/ 2 h 9"/>
                <a:gd name="T52" fmla="*/ 28 w 51"/>
                <a:gd name="T53" fmla="*/ 4 h 9"/>
                <a:gd name="T54" fmla="*/ 29 w 51"/>
                <a:gd name="T55" fmla="*/ 6 h 9"/>
                <a:gd name="T56" fmla="*/ 31 w 51"/>
                <a:gd name="T57" fmla="*/ 8 h 9"/>
                <a:gd name="T58" fmla="*/ 32 w 51"/>
                <a:gd name="T59" fmla="*/ 8 h 9"/>
                <a:gd name="T60" fmla="*/ 33 w 51"/>
                <a:gd name="T61" fmla="*/ 6 h 9"/>
                <a:gd name="T62" fmla="*/ 35 w 51"/>
                <a:gd name="T63" fmla="*/ 4 h 9"/>
                <a:gd name="T64" fmla="*/ 36 w 51"/>
                <a:gd name="T65" fmla="*/ 2 h 9"/>
                <a:gd name="T66" fmla="*/ 36 w 51"/>
                <a:gd name="T67" fmla="*/ 1 h 9"/>
                <a:gd name="T68" fmla="*/ 38 w 51"/>
                <a:gd name="T69" fmla="*/ 0 h 9"/>
                <a:gd name="T70" fmla="*/ 40 w 51"/>
                <a:gd name="T71" fmla="*/ 0 h 9"/>
                <a:gd name="T72" fmla="*/ 40 w 51"/>
                <a:gd name="T73" fmla="*/ 0 h 9"/>
                <a:gd name="T74" fmla="*/ 42 w 51"/>
                <a:gd name="T75" fmla="*/ 1 h 9"/>
                <a:gd name="T76" fmla="*/ 42 w 51"/>
                <a:gd name="T77" fmla="*/ 4 h 9"/>
                <a:gd name="T78" fmla="*/ 43 w 51"/>
                <a:gd name="T79" fmla="*/ 5 h 9"/>
                <a:gd name="T80" fmla="*/ 44 w 51"/>
                <a:gd name="T81" fmla="*/ 6 h 9"/>
                <a:gd name="T82" fmla="*/ 46 w 51"/>
                <a:gd name="T83" fmla="*/ 8 h 9"/>
                <a:gd name="T84" fmla="*/ 47 w 51"/>
                <a:gd name="T85" fmla="*/ 8 h 9"/>
                <a:gd name="T86" fmla="*/ 48 w 51"/>
                <a:gd name="T87" fmla="*/ 6 h 9"/>
                <a:gd name="T88" fmla="*/ 50 w 51"/>
                <a:gd name="T89" fmla="*/ 4 h 9"/>
                <a:gd name="T90" fmla="*/ 50 w 51"/>
                <a:gd name="T9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9">
                  <a:moveTo>
                    <a:pt x="0" y="4"/>
                  </a:moveTo>
                  <a:lnTo>
                    <a:pt x="0" y="5"/>
                  </a:lnTo>
                  <a:lnTo>
                    <a:pt x="0" y="5"/>
                  </a:lnTo>
                  <a:lnTo>
                    <a:pt x="0" y="6"/>
                  </a:lnTo>
                  <a:lnTo>
                    <a:pt x="1" y="6"/>
                  </a:lnTo>
                  <a:lnTo>
                    <a:pt x="1" y="8"/>
                  </a:lnTo>
                  <a:lnTo>
                    <a:pt x="1" y="8"/>
                  </a:lnTo>
                  <a:lnTo>
                    <a:pt x="3" y="9"/>
                  </a:lnTo>
                  <a:lnTo>
                    <a:pt x="4" y="9"/>
                  </a:lnTo>
                  <a:lnTo>
                    <a:pt x="4" y="8"/>
                  </a:lnTo>
                  <a:lnTo>
                    <a:pt x="4" y="8"/>
                  </a:lnTo>
                  <a:lnTo>
                    <a:pt x="5" y="6"/>
                  </a:lnTo>
                  <a:lnTo>
                    <a:pt x="5" y="5"/>
                  </a:lnTo>
                  <a:lnTo>
                    <a:pt x="7" y="4"/>
                  </a:lnTo>
                  <a:lnTo>
                    <a:pt x="7" y="4"/>
                  </a:lnTo>
                  <a:lnTo>
                    <a:pt x="8" y="1"/>
                  </a:lnTo>
                  <a:lnTo>
                    <a:pt x="9" y="0"/>
                  </a:lnTo>
                  <a:lnTo>
                    <a:pt x="9" y="0"/>
                  </a:lnTo>
                  <a:lnTo>
                    <a:pt x="11" y="0"/>
                  </a:lnTo>
                  <a:lnTo>
                    <a:pt x="12" y="0"/>
                  </a:lnTo>
                  <a:lnTo>
                    <a:pt x="12" y="1"/>
                  </a:lnTo>
                  <a:lnTo>
                    <a:pt x="12" y="1"/>
                  </a:lnTo>
                  <a:lnTo>
                    <a:pt x="12" y="1"/>
                  </a:lnTo>
                  <a:lnTo>
                    <a:pt x="12" y="1"/>
                  </a:lnTo>
                  <a:lnTo>
                    <a:pt x="12" y="2"/>
                  </a:lnTo>
                  <a:lnTo>
                    <a:pt x="13" y="2"/>
                  </a:lnTo>
                  <a:lnTo>
                    <a:pt x="13" y="4"/>
                  </a:lnTo>
                  <a:lnTo>
                    <a:pt x="13" y="4"/>
                  </a:lnTo>
                  <a:lnTo>
                    <a:pt x="13" y="4"/>
                  </a:lnTo>
                  <a:lnTo>
                    <a:pt x="15" y="5"/>
                  </a:lnTo>
                  <a:lnTo>
                    <a:pt x="15" y="6"/>
                  </a:lnTo>
                  <a:lnTo>
                    <a:pt x="15" y="6"/>
                  </a:lnTo>
                  <a:lnTo>
                    <a:pt x="16" y="8"/>
                  </a:lnTo>
                  <a:lnTo>
                    <a:pt x="16" y="8"/>
                  </a:lnTo>
                  <a:lnTo>
                    <a:pt x="19" y="8"/>
                  </a:lnTo>
                  <a:lnTo>
                    <a:pt x="19" y="8"/>
                  </a:lnTo>
                  <a:lnTo>
                    <a:pt x="19" y="6"/>
                  </a:lnTo>
                  <a:lnTo>
                    <a:pt x="20" y="5"/>
                  </a:lnTo>
                  <a:lnTo>
                    <a:pt x="20" y="4"/>
                  </a:lnTo>
                  <a:lnTo>
                    <a:pt x="21" y="4"/>
                  </a:lnTo>
                  <a:lnTo>
                    <a:pt x="21" y="2"/>
                  </a:lnTo>
                  <a:lnTo>
                    <a:pt x="23" y="1"/>
                  </a:lnTo>
                  <a:lnTo>
                    <a:pt x="23" y="1"/>
                  </a:lnTo>
                  <a:lnTo>
                    <a:pt x="23" y="0"/>
                  </a:lnTo>
                  <a:lnTo>
                    <a:pt x="24" y="0"/>
                  </a:lnTo>
                  <a:lnTo>
                    <a:pt x="25" y="0"/>
                  </a:lnTo>
                  <a:lnTo>
                    <a:pt x="25" y="0"/>
                  </a:lnTo>
                  <a:lnTo>
                    <a:pt x="27" y="0"/>
                  </a:lnTo>
                  <a:lnTo>
                    <a:pt x="27" y="1"/>
                  </a:lnTo>
                  <a:lnTo>
                    <a:pt x="27" y="1"/>
                  </a:lnTo>
                  <a:lnTo>
                    <a:pt x="27" y="2"/>
                  </a:lnTo>
                  <a:lnTo>
                    <a:pt x="27" y="2"/>
                  </a:lnTo>
                  <a:lnTo>
                    <a:pt x="28" y="4"/>
                  </a:lnTo>
                  <a:lnTo>
                    <a:pt x="28" y="4"/>
                  </a:lnTo>
                  <a:lnTo>
                    <a:pt x="28" y="5"/>
                  </a:lnTo>
                  <a:lnTo>
                    <a:pt x="29" y="6"/>
                  </a:lnTo>
                  <a:lnTo>
                    <a:pt x="29" y="6"/>
                  </a:lnTo>
                  <a:lnTo>
                    <a:pt x="31" y="8"/>
                  </a:lnTo>
                  <a:lnTo>
                    <a:pt x="31" y="8"/>
                  </a:lnTo>
                  <a:lnTo>
                    <a:pt x="32" y="8"/>
                  </a:lnTo>
                  <a:lnTo>
                    <a:pt x="33" y="8"/>
                  </a:lnTo>
                  <a:lnTo>
                    <a:pt x="33" y="6"/>
                  </a:lnTo>
                  <a:lnTo>
                    <a:pt x="33" y="5"/>
                  </a:lnTo>
                  <a:lnTo>
                    <a:pt x="35" y="4"/>
                  </a:lnTo>
                  <a:lnTo>
                    <a:pt x="35" y="4"/>
                  </a:lnTo>
                  <a:lnTo>
                    <a:pt x="36" y="2"/>
                  </a:lnTo>
                  <a:lnTo>
                    <a:pt x="36" y="2"/>
                  </a:lnTo>
                  <a:lnTo>
                    <a:pt x="36" y="1"/>
                  </a:lnTo>
                  <a:lnTo>
                    <a:pt x="38" y="1"/>
                  </a:lnTo>
                  <a:lnTo>
                    <a:pt x="38" y="0"/>
                  </a:lnTo>
                  <a:lnTo>
                    <a:pt x="38" y="0"/>
                  </a:lnTo>
                  <a:lnTo>
                    <a:pt x="40" y="0"/>
                  </a:lnTo>
                  <a:lnTo>
                    <a:pt x="40" y="0"/>
                  </a:lnTo>
                  <a:lnTo>
                    <a:pt x="40" y="0"/>
                  </a:lnTo>
                  <a:lnTo>
                    <a:pt x="42" y="1"/>
                  </a:lnTo>
                  <a:lnTo>
                    <a:pt x="42" y="1"/>
                  </a:lnTo>
                  <a:lnTo>
                    <a:pt x="42" y="2"/>
                  </a:lnTo>
                  <a:lnTo>
                    <a:pt x="42" y="4"/>
                  </a:lnTo>
                  <a:lnTo>
                    <a:pt x="43" y="4"/>
                  </a:lnTo>
                  <a:lnTo>
                    <a:pt x="43" y="5"/>
                  </a:lnTo>
                  <a:lnTo>
                    <a:pt x="44" y="6"/>
                  </a:lnTo>
                  <a:lnTo>
                    <a:pt x="44" y="6"/>
                  </a:lnTo>
                  <a:lnTo>
                    <a:pt x="46" y="8"/>
                  </a:lnTo>
                  <a:lnTo>
                    <a:pt x="46" y="8"/>
                  </a:lnTo>
                  <a:lnTo>
                    <a:pt x="47" y="8"/>
                  </a:lnTo>
                  <a:lnTo>
                    <a:pt x="47" y="8"/>
                  </a:lnTo>
                  <a:lnTo>
                    <a:pt x="48" y="6"/>
                  </a:lnTo>
                  <a:lnTo>
                    <a:pt x="48" y="6"/>
                  </a:lnTo>
                  <a:lnTo>
                    <a:pt x="48" y="5"/>
                  </a:lnTo>
                  <a:lnTo>
                    <a:pt x="50" y="4"/>
                  </a:lnTo>
                  <a:lnTo>
                    <a:pt x="50" y="4"/>
                  </a:lnTo>
                  <a:lnTo>
                    <a:pt x="50" y="2"/>
                  </a:lnTo>
                  <a:lnTo>
                    <a:pt x="51" y="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5" name="Freeform 5542"/>
            <p:cNvSpPr>
              <a:spLocks/>
            </p:cNvSpPr>
            <p:nvPr/>
          </p:nvSpPr>
          <p:spPr bwMode="auto">
            <a:xfrm>
              <a:off x="5049" y="3240"/>
              <a:ext cx="26" cy="4"/>
            </a:xfrm>
            <a:custGeom>
              <a:avLst/>
              <a:gdLst>
                <a:gd name="T0" fmla="*/ 0 w 52"/>
                <a:gd name="T1" fmla="*/ 1 h 8"/>
                <a:gd name="T2" fmla="*/ 1 w 52"/>
                <a:gd name="T3" fmla="*/ 0 h 8"/>
                <a:gd name="T4" fmla="*/ 4 w 52"/>
                <a:gd name="T5" fmla="*/ 0 h 8"/>
                <a:gd name="T6" fmla="*/ 5 w 52"/>
                <a:gd name="T7" fmla="*/ 2 h 8"/>
                <a:gd name="T8" fmla="*/ 5 w 52"/>
                <a:gd name="T9" fmla="*/ 4 h 8"/>
                <a:gd name="T10" fmla="*/ 7 w 52"/>
                <a:gd name="T11" fmla="*/ 5 h 8"/>
                <a:gd name="T12" fmla="*/ 8 w 52"/>
                <a:gd name="T13" fmla="*/ 8 h 8"/>
                <a:gd name="T14" fmla="*/ 11 w 52"/>
                <a:gd name="T15" fmla="*/ 6 h 8"/>
                <a:gd name="T16" fmla="*/ 12 w 52"/>
                <a:gd name="T17" fmla="*/ 5 h 8"/>
                <a:gd name="T18" fmla="*/ 12 w 52"/>
                <a:gd name="T19" fmla="*/ 4 h 8"/>
                <a:gd name="T20" fmla="*/ 13 w 52"/>
                <a:gd name="T21" fmla="*/ 4 h 8"/>
                <a:gd name="T22" fmla="*/ 13 w 52"/>
                <a:gd name="T23" fmla="*/ 2 h 8"/>
                <a:gd name="T24" fmla="*/ 15 w 52"/>
                <a:gd name="T25" fmla="*/ 1 h 8"/>
                <a:gd name="T26" fmla="*/ 15 w 52"/>
                <a:gd name="T27" fmla="*/ 0 h 8"/>
                <a:gd name="T28" fmla="*/ 16 w 52"/>
                <a:gd name="T29" fmla="*/ 0 h 8"/>
                <a:gd name="T30" fmla="*/ 17 w 52"/>
                <a:gd name="T31" fmla="*/ 0 h 8"/>
                <a:gd name="T32" fmla="*/ 19 w 52"/>
                <a:gd name="T33" fmla="*/ 1 h 8"/>
                <a:gd name="T34" fmla="*/ 20 w 52"/>
                <a:gd name="T35" fmla="*/ 4 h 8"/>
                <a:gd name="T36" fmla="*/ 21 w 52"/>
                <a:gd name="T37" fmla="*/ 5 h 8"/>
                <a:gd name="T38" fmla="*/ 23 w 52"/>
                <a:gd name="T39" fmla="*/ 6 h 8"/>
                <a:gd name="T40" fmla="*/ 25 w 52"/>
                <a:gd name="T41" fmla="*/ 8 h 8"/>
                <a:gd name="T42" fmla="*/ 25 w 52"/>
                <a:gd name="T43" fmla="*/ 6 h 8"/>
                <a:gd name="T44" fmla="*/ 27 w 52"/>
                <a:gd name="T45" fmla="*/ 5 h 8"/>
                <a:gd name="T46" fmla="*/ 27 w 52"/>
                <a:gd name="T47" fmla="*/ 5 h 8"/>
                <a:gd name="T48" fmla="*/ 27 w 52"/>
                <a:gd name="T49" fmla="*/ 4 h 8"/>
                <a:gd name="T50" fmla="*/ 28 w 52"/>
                <a:gd name="T51" fmla="*/ 4 h 8"/>
                <a:gd name="T52" fmla="*/ 28 w 52"/>
                <a:gd name="T53" fmla="*/ 1 h 8"/>
                <a:gd name="T54" fmla="*/ 29 w 52"/>
                <a:gd name="T55" fmla="*/ 0 h 8"/>
                <a:gd name="T56" fmla="*/ 32 w 52"/>
                <a:gd name="T57" fmla="*/ 0 h 8"/>
                <a:gd name="T58" fmla="*/ 33 w 52"/>
                <a:gd name="T59" fmla="*/ 1 h 8"/>
                <a:gd name="T60" fmla="*/ 35 w 52"/>
                <a:gd name="T61" fmla="*/ 2 h 8"/>
                <a:gd name="T62" fmla="*/ 35 w 52"/>
                <a:gd name="T63" fmla="*/ 5 h 8"/>
                <a:gd name="T64" fmla="*/ 37 w 52"/>
                <a:gd name="T65" fmla="*/ 6 h 8"/>
                <a:gd name="T66" fmla="*/ 37 w 52"/>
                <a:gd name="T67" fmla="*/ 8 h 8"/>
                <a:gd name="T68" fmla="*/ 39 w 52"/>
                <a:gd name="T69" fmla="*/ 6 h 8"/>
                <a:gd name="T70" fmla="*/ 40 w 52"/>
                <a:gd name="T71" fmla="*/ 6 h 8"/>
                <a:gd name="T72" fmla="*/ 40 w 52"/>
                <a:gd name="T73" fmla="*/ 5 h 8"/>
                <a:gd name="T74" fmla="*/ 41 w 52"/>
                <a:gd name="T75" fmla="*/ 4 h 8"/>
                <a:gd name="T76" fmla="*/ 43 w 52"/>
                <a:gd name="T77" fmla="*/ 2 h 8"/>
                <a:gd name="T78" fmla="*/ 44 w 52"/>
                <a:gd name="T79" fmla="*/ 1 h 8"/>
                <a:gd name="T80" fmla="*/ 45 w 52"/>
                <a:gd name="T81" fmla="*/ 0 h 8"/>
                <a:gd name="T82" fmla="*/ 48 w 52"/>
                <a:gd name="T83" fmla="*/ 1 h 8"/>
                <a:gd name="T84" fmla="*/ 49 w 52"/>
                <a:gd name="T85" fmla="*/ 2 h 8"/>
                <a:gd name="T86" fmla="*/ 49 w 52"/>
                <a:gd name="T87" fmla="*/ 4 h 8"/>
                <a:gd name="T88" fmla="*/ 51 w 52"/>
                <a:gd name="T8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8">
                  <a:moveTo>
                    <a:pt x="0" y="2"/>
                  </a:moveTo>
                  <a:lnTo>
                    <a:pt x="0" y="1"/>
                  </a:lnTo>
                  <a:lnTo>
                    <a:pt x="0" y="1"/>
                  </a:lnTo>
                  <a:lnTo>
                    <a:pt x="1" y="0"/>
                  </a:lnTo>
                  <a:lnTo>
                    <a:pt x="4" y="0"/>
                  </a:lnTo>
                  <a:lnTo>
                    <a:pt x="4" y="0"/>
                  </a:lnTo>
                  <a:lnTo>
                    <a:pt x="4" y="1"/>
                  </a:lnTo>
                  <a:lnTo>
                    <a:pt x="5" y="2"/>
                  </a:lnTo>
                  <a:lnTo>
                    <a:pt x="5" y="2"/>
                  </a:lnTo>
                  <a:lnTo>
                    <a:pt x="5" y="4"/>
                  </a:lnTo>
                  <a:lnTo>
                    <a:pt x="7" y="5"/>
                  </a:lnTo>
                  <a:lnTo>
                    <a:pt x="7" y="5"/>
                  </a:lnTo>
                  <a:lnTo>
                    <a:pt x="8" y="6"/>
                  </a:lnTo>
                  <a:lnTo>
                    <a:pt x="8" y="8"/>
                  </a:lnTo>
                  <a:lnTo>
                    <a:pt x="11" y="8"/>
                  </a:lnTo>
                  <a:lnTo>
                    <a:pt x="11" y="6"/>
                  </a:lnTo>
                  <a:lnTo>
                    <a:pt x="12" y="6"/>
                  </a:lnTo>
                  <a:lnTo>
                    <a:pt x="12" y="5"/>
                  </a:lnTo>
                  <a:lnTo>
                    <a:pt x="12" y="5"/>
                  </a:lnTo>
                  <a:lnTo>
                    <a:pt x="12" y="4"/>
                  </a:lnTo>
                  <a:lnTo>
                    <a:pt x="12" y="4"/>
                  </a:lnTo>
                  <a:lnTo>
                    <a:pt x="13" y="4"/>
                  </a:lnTo>
                  <a:lnTo>
                    <a:pt x="13" y="2"/>
                  </a:lnTo>
                  <a:lnTo>
                    <a:pt x="13" y="2"/>
                  </a:lnTo>
                  <a:lnTo>
                    <a:pt x="13" y="2"/>
                  </a:lnTo>
                  <a:lnTo>
                    <a:pt x="15" y="1"/>
                  </a:lnTo>
                  <a:lnTo>
                    <a:pt x="15" y="1"/>
                  </a:lnTo>
                  <a:lnTo>
                    <a:pt x="15" y="0"/>
                  </a:lnTo>
                  <a:lnTo>
                    <a:pt x="16" y="0"/>
                  </a:lnTo>
                  <a:lnTo>
                    <a:pt x="16" y="0"/>
                  </a:lnTo>
                  <a:lnTo>
                    <a:pt x="17" y="0"/>
                  </a:lnTo>
                  <a:lnTo>
                    <a:pt x="17" y="0"/>
                  </a:lnTo>
                  <a:lnTo>
                    <a:pt x="19" y="0"/>
                  </a:lnTo>
                  <a:lnTo>
                    <a:pt x="19" y="1"/>
                  </a:lnTo>
                  <a:lnTo>
                    <a:pt x="20" y="2"/>
                  </a:lnTo>
                  <a:lnTo>
                    <a:pt x="20" y="4"/>
                  </a:lnTo>
                  <a:lnTo>
                    <a:pt x="20" y="4"/>
                  </a:lnTo>
                  <a:lnTo>
                    <a:pt x="21" y="5"/>
                  </a:lnTo>
                  <a:lnTo>
                    <a:pt x="21" y="6"/>
                  </a:lnTo>
                  <a:lnTo>
                    <a:pt x="23" y="6"/>
                  </a:lnTo>
                  <a:lnTo>
                    <a:pt x="23" y="8"/>
                  </a:lnTo>
                  <a:lnTo>
                    <a:pt x="25" y="8"/>
                  </a:lnTo>
                  <a:lnTo>
                    <a:pt x="25" y="6"/>
                  </a:lnTo>
                  <a:lnTo>
                    <a:pt x="25" y="6"/>
                  </a:lnTo>
                  <a:lnTo>
                    <a:pt x="25" y="6"/>
                  </a:lnTo>
                  <a:lnTo>
                    <a:pt x="27" y="5"/>
                  </a:lnTo>
                  <a:lnTo>
                    <a:pt x="27" y="5"/>
                  </a:lnTo>
                  <a:lnTo>
                    <a:pt x="27" y="5"/>
                  </a:lnTo>
                  <a:lnTo>
                    <a:pt x="27" y="4"/>
                  </a:lnTo>
                  <a:lnTo>
                    <a:pt x="27" y="4"/>
                  </a:lnTo>
                  <a:lnTo>
                    <a:pt x="27" y="4"/>
                  </a:lnTo>
                  <a:lnTo>
                    <a:pt x="28" y="4"/>
                  </a:lnTo>
                  <a:lnTo>
                    <a:pt x="28" y="2"/>
                  </a:lnTo>
                  <a:lnTo>
                    <a:pt x="28" y="1"/>
                  </a:lnTo>
                  <a:lnTo>
                    <a:pt x="29" y="1"/>
                  </a:lnTo>
                  <a:lnTo>
                    <a:pt x="29" y="0"/>
                  </a:lnTo>
                  <a:lnTo>
                    <a:pt x="31" y="0"/>
                  </a:lnTo>
                  <a:lnTo>
                    <a:pt x="32" y="0"/>
                  </a:lnTo>
                  <a:lnTo>
                    <a:pt x="33" y="0"/>
                  </a:lnTo>
                  <a:lnTo>
                    <a:pt x="33" y="1"/>
                  </a:lnTo>
                  <a:lnTo>
                    <a:pt x="35" y="2"/>
                  </a:lnTo>
                  <a:lnTo>
                    <a:pt x="35" y="2"/>
                  </a:lnTo>
                  <a:lnTo>
                    <a:pt x="35" y="4"/>
                  </a:lnTo>
                  <a:lnTo>
                    <a:pt x="35" y="5"/>
                  </a:lnTo>
                  <a:lnTo>
                    <a:pt x="36" y="6"/>
                  </a:lnTo>
                  <a:lnTo>
                    <a:pt x="37" y="6"/>
                  </a:lnTo>
                  <a:lnTo>
                    <a:pt x="37" y="6"/>
                  </a:lnTo>
                  <a:lnTo>
                    <a:pt x="37" y="8"/>
                  </a:lnTo>
                  <a:lnTo>
                    <a:pt x="39" y="8"/>
                  </a:lnTo>
                  <a:lnTo>
                    <a:pt x="39" y="6"/>
                  </a:lnTo>
                  <a:lnTo>
                    <a:pt x="40" y="6"/>
                  </a:lnTo>
                  <a:lnTo>
                    <a:pt x="40" y="6"/>
                  </a:lnTo>
                  <a:lnTo>
                    <a:pt x="40" y="6"/>
                  </a:lnTo>
                  <a:lnTo>
                    <a:pt x="40" y="5"/>
                  </a:lnTo>
                  <a:lnTo>
                    <a:pt x="41" y="5"/>
                  </a:lnTo>
                  <a:lnTo>
                    <a:pt x="41" y="4"/>
                  </a:lnTo>
                  <a:lnTo>
                    <a:pt x="41" y="4"/>
                  </a:lnTo>
                  <a:lnTo>
                    <a:pt x="43" y="2"/>
                  </a:lnTo>
                  <a:lnTo>
                    <a:pt x="43" y="1"/>
                  </a:lnTo>
                  <a:lnTo>
                    <a:pt x="44" y="1"/>
                  </a:lnTo>
                  <a:lnTo>
                    <a:pt x="44" y="0"/>
                  </a:lnTo>
                  <a:lnTo>
                    <a:pt x="45" y="0"/>
                  </a:lnTo>
                  <a:lnTo>
                    <a:pt x="47" y="0"/>
                  </a:lnTo>
                  <a:lnTo>
                    <a:pt x="48" y="1"/>
                  </a:lnTo>
                  <a:lnTo>
                    <a:pt x="48" y="1"/>
                  </a:lnTo>
                  <a:lnTo>
                    <a:pt x="49" y="2"/>
                  </a:lnTo>
                  <a:lnTo>
                    <a:pt x="49" y="4"/>
                  </a:lnTo>
                  <a:lnTo>
                    <a:pt x="49" y="4"/>
                  </a:lnTo>
                  <a:lnTo>
                    <a:pt x="49" y="5"/>
                  </a:lnTo>
                  <a:lnTo>
                    <a:pt x="51" y="6"/>
                  </a:lnTo>
                  <a:lnTo>
                    <a:pt x="52" y="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6" name="Freeform 5543"/>
            <p:cNvSpPr>
              <a:spLocks/>
            </p:cNvSpPr>
            <p:nvPr/>
          </p:nvSpPr>
          <p:spPr bwMode="auto">
            <a:xfrm>
              <a:off x="5075" y="3239"/>
              <a:ext cx="27" cy="4"/>
            </a:xfrm>
            <a:custGeom>
              <a:avLst/>
              <a:gdLst>
                <a:gd name="T0" fmla="*/ 1 w 52"/>
                <a:gd name="T1" fmla="*/ 8 h 8"/>
                <a:gd name="T2" fmla="*/ 3 w 52"/>
                <a:gd name="T3" fmla="*/ 7 h 8"/>
                <a:gd name="T4" fmla="*/ 4 w 52"/>
                <a:gd name="T5" fmla="*/ 6 h 8"/>
                <a:gd name="T6" fmla="*/ 4 w 52"/>
                <a:gd name="T7" fmla="*/ 4 h 8"/>
                <a:gd name="T8" fmla="*/ 5 w 52"/>
                <a:gd name="T9" fmla="*/ 3 h 8"/>
                <a:gd name="T10" fmla="*/ 7 w 52"/>
                <a:gd name="T11" fmla="*/ 2 h 8"/>
                <a:gd name="T12" fmla="*/ 11 w 52"/>
                <a:gd name="T13" fmla="*/ 3 h 8"/>
                <a:gd name="T14" fmla="*/ 11 w 52"/>
                <a:gd name="T15" fmla="*/ 4 h 8"/>
                <a:gd name="T16" fmla="*/ 12 w 52"/>
                <a:gd name="T17" fmla="*/ 6 h 8"/>
                <a:gd name="T18" fmla="*/ 12 w 52"/>
                <a:gd name="T19" fmla="*/ 7 h 8"/>
                <a:gd name="T20" fmla="*/ 13 w 52"/>
                <a:gd name="T21" fmla="*/ 7 h 8"/>
                <a:gd name="T22" fmla="*/ 13 w 52"/>
                <a:gd name="T23" fmla="*/ 8 h 8"/>
                <a:gd name="T24" fmla="*/ 16 w 52"/>
                <a:gd name="T25" fmla="*/ 8 h 8"/>
                <a:gd name="T26" fmla="*/ 17 w 52"/>
                <a:gd name="T27" fmla="*/ 7 h 8"/>
                <a:gd name="T28" fmla="*/ 19 w 52"/>
                <a:gd name="T29" fmla="*/ 4 h 8"/>
                <a:gd name="T30" fmla="*/ 20 w 52"/>
                <a:gd name="T31" fmla="*/ 3 h 8"/>
                <a:gd name="T32" fmla="*/ 24 w 52"/>
                <a:gd name="T33" fmla="*/ 2 h 8"/>
                <a:gd name="T34" fmla="*/ 24 w 52"/>
                <a:gd name="T35" fmla="*/ 3 h 8"/>
                <a:gd name="T36" fmla="*/ 25 w 52"/>
                <a:gd name="T37" fmla="*/ 4 h 8"/>
                <a:gd name="T38" fmla="*/ 27 w 52"/>
                <a:gd name="T39" fmla="*/ 6 h 8"/>
                <a:gd name="T40" fmla="*/ 27 w 52"/>
                <a:gd name="T41" fmla="*/ 6 h 8"/>
                <a:gd name="T42" fmla="*/ 27 w 52"/>
                <a:gd name="T43" fmla="*/ 7 h 8"/>
                <a:gd name="T44" fmla="*/ 28 w 52"/>
                <a:gd name="T45" fmla="*/ 8 h 8"/>
                <a:gd name="T46" fmla="*/ 29 w 52"/>
                <a:gd name="T47" fmla="*/ 8 h 8"/>
                <a:gd name="T48" fmla="*/ 31 w 52"/>
                <a:gd name="T49" fmla="*/ 8 h 8"/>
                <a:gd name="T50" fmla="*/ 32 w 52"/>
                <a:gd name="T51" fmla="*/ 7 h 8"/>
                <a:gd name="T52" fmla="*/ 33 w 52"/>
                <a:gd name="T53" fmla="*/ 6 h 8"/>
                <a:gd name="T54" fmla="*/ 33 w 52"/>
                <a:gd name="T55" fmla="*/ 3 h 8"/>
                <a:gd name="T56" fmla="*/ 35 w 52"/>
                <a:gd name="T57" fmla="*/ 2 h 8"/>
                <a:gd name="T58" fmla="*/ 36 w 52"/>
                <a:gd name="T59" fmla="*/ 0 h 8"/>
                <a:gd name="T60" fmla="*/ 37 w 52"/>
                <a:gd name="T61" fmla="*/ 2 h 8"/>
                <a:gd name="T62" fmla="*/ 39 w 52"/>
                <a:gd name="T63" fmla="*/ 2 h 8"/>
                <a:gd name="T64" fmla="*/ 39 w 52"/>
                <a:gd name="T65" fmla="*/ 3 h 8"/>
                <a:gd name="T66" fmla="*/ 40 w 52"/>
                <a:gd name="T67" fmla="*/ 4 h 8"/>
                <a:gd name="T68" fmla="*/ 40 w 52"/>
                <a:gd name="T69" fmla="*/ 6 h 8"/>
                <a:gd name="T70" fmla="*/ 41 w 52"/>
                <a:gd name="T71" fmla="*/ 7 h 8"/>
                <a:gd name="T72" fmla="*/ 43 w 52"/>
                <a:gd name="T73" fmla="*/ 8 h 8"/>
                <a:gd name="T74" fmla="*/ 45 w 52"/>
                <a:gd name="T75" fmla="*/ 7 h 8"/>
                <a:gd name="T76" fmla="*/ 47 w 52"/>
                <a:gd name="T77" fmla="*/ 6 h 8"/>
                <a:gd name="T78" fmla="*/ 48 w 52"/>
                <a:gd name="T79" fmla="*/ 4 h 8"/>
                <a:gd name="T80" fmla="*/ 48 w 52"/>
                <a:gd name="T81" fmla="*/ 3 h 8"/>
                <a:gd name="T82" fmla="*/ 49 w 52"/>
                <a:gd name="T83" fmla="*/ 2 h 8"/>
                <a:gd name="T84" fmla="*/ 51 w 52"/>
                <a:gd name="T85" fmla="*/ 0 h 8"/>
                <a:gd name="T86" fmla="*/ 52 w 52"/>
                <a:gd name="T8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8">
                  <a:moveTo>
                    <a:pt x="0" y="8"/>
                  </a:moveTo>
                  <a:lnTo>
                    <a:pt x="1" y="8"/>
                  </a:lnTo>
                  <a:lnTo>
                    <a:pt x="3" y="8"/>
                  </a:lnTo>
                  <a:lnTo>
                    <a:pt x="3" y="7"/>
                  </a:lnTo>
                  <a:lnTo>
                    <a:pt x="3" y="7"/>
                  </a:lnTo>
                  <a:lnTo>
                    <a:pt x="4" y="6"/>
                  </a:lnTo>
                  <a:lnTo>
                    <a:pt x="4" y="6"/>
                  </a:lnTo>
                  <a:lnTo>
                    <a:pt x="4" y="4"/>
                  </a:lnTo>
                  <a:lnTo>
                    <a:pt x="5" y="3"/>
                  </a:lnTo>
                  <a:lnTo>
                    <a:pt x="5" y="3"/>
                  </a:lnTo>
                  <a:lnTo>
                    <a:pt x="7" y="2"/>
                  </a:lnTo>
                  <a:lnTo>
                    <a:pt x="7" y="2"/>
                  </a:lnTo>
                  <a:lnTo>
                    <a:pt x="9" y="2"/>
                  </a:lnTo>
                  <a:lnTo>
                    <a:pt x="11" y="3"/>
                  </a:lnTo>
                  <a:lnTo>
                    <a:pt x="11" y="3"/>
                  </a:lnTo>
                  <a:lnTo>
                    <a:pt x="11" y="4"/>
                  </a:lnTo>
                  <a:lnTo>
                    <a:pt x="12" y="6"/>
                  </a:lnTo>
                  <a:lnTo>
                    <a:pt x="12" y="6"/>
                  </a:lnTo>
                  <a:lnTo>
                    <a:pt x="12" y="6"/>
                  </a:lnTo>
                  <a:lnTo>
                    <a:pt x="12" y="7"/>
                  </a:lnTo>
                  <a:lnTo>
                    <a:pt x="12" y="7"/>
                  </a:lnTo>
                  <a:lnTo>
                    <a:pt x="13" y="7"/>
                  </a:lnTo>
                  <a:lnTo>
                    <a:pt x="13" y="8"/>
                  </a:lnTo>
                  <a:lnTo>
                    <a:pt x="13" y="8"/>
                  </a:lnTo>
                  <a:lnTo>
                    <a:pt x="13" y="8"/>
                  </a:lnTo>
                  <a:lnTo>
                    <a:pt x="16" y="8"/>
                  </a:lnTo>
                  <a:lnTo>
                    <a:pt x="16" y="8"/>
                  </a:lnTo>
                  <a:lnTo>
                    <a:pt x="17" y="7"/>
                  </a:lnTo>
                  <a:lnTo>
                    <a:pt x="19" y="6"/>
                  </a:lnTo>
                  <a:lnTo>
                    <a:pt x="19" y="4"/>
                  </a:lnTo>
                  <a:lnTo>
                    <a:pt x="19" y="4"/>
                  </a:lnTo>
                  <a:lnTo>
                    <a:pt x="20" y="3"/>
                  </a:lnTo>
                  <a:lnTo>
                    <a:pt x="21" y="2"/>
                  </a:lnTo>
                  <a:lnTo>
                    <a:pt x="24" y="2"/>
                  </a:lnTo>
                  <a:lnTo>
                    <a:pt x="24" y="2"/>
                  </a:lnTo>
                  <a:lnTo>
                    <a:pt x="24" y="3"/>
                  </a:lnTo>
                  <a:lnTo>
                    <a:pt x="25" y="3"/>
                  </a:lnTo>
                  <a:lnTo>
                    <a:pt x="25" y="4"/>
                  </a:lnTo>
                  <a:lnTo>
                    <a:pt x="25" y="4"/>
                  </a:lnTo>
                  <a:lnTo>
                    <a:pt x="27" y="6"/>
                  </a:lnTo>
                  <a:lnTo>
                    <a:pt x="27" y="6"/>
                  </a:lnTo>
                  <a:lnTo>
                    <a:pt x="27" y="6"/>
                  </a:lnTo>
                  <a:lnTo>
                    <a:pt x="27" y="7"/>
                  </a:lnTo>
                  <a:lnTo>
                    <a:pt x="27" y="7"/>
                  </a:lnTo>
                  <a:lnTo>
                    <a:pt x="28" y="7"/>
                  </a:lnTo>
                  <a:lnTo>
                    <a:pt x="28" y="8"/>
                  </a:lnTo>
                  <a:lnTo>
                    <a:pt x="28" y="8"/>
                  </a:lnTo>
                  <a:lnTo>
                    <a:pt x="29" y="8"/>
                  </a:lnTo>
                  <a:lnTo>
                    <a:pt x="29" y="8"/>
                  </a:lnTo>
                  <a:lnTo>
                    <a:pt x="31" y="8"/>
                  </a:lnTo>
                  <a:lnTo>
                    <a:pt x="31" y="7"/>
                  </a:lnTo>
                  <a:lnTo>
                    <a:pt x="32" y="7"/>
                  </a:lnTo>
                  <a:lnTo>
                    <a:pt x="32" y="6"/>
                  </a:lnTo>
                  <a:lnTo>
                    <a:pt x="33" y="6"/>
                  </a:lnTo>
                  <a:lnTo>
                    <a:pt x="33" y="4"/>
                  </a:lnTo>
                  <a:lnTo>
                    <a:pt x="33" y="3"/>
                  </a:lnTo>
                  <a:lnTo>
                    <a:pt x="35" y="2"/>
                  </a:lnTo>
                  <a:lnTo>
                    <a:pt x="35" y="2"/>
                  </a:lnTo>
                  <a:lnTo>
                    <a:pt x="36" y="2"/>
                  </a:lnTo>
                  <a:lnTo>
                    <a:pt x="36" y="0"/>
                  </a:lnTo>
                  <a:lnTo>
                    <a:pt x="37" y="2"/>
                  </a:lnTo>
                  <a:lnTo>
                    <a:pt x="37" y="2"/>
                  </a:lnTo>
                  <a:lnTo>
                    <a:pt x="37" y="2"/>
                  </a:lnTo>
                  <a:lnTo>
                    <a:pt x="39" y="2"/>
                  </a:lnTo>
                  <a:lnTo>
                    <a:pt x="39" y="3"/>
                  </a:lnTo>
                  <a:lnTo>
                    <a:pt x="39" y="3"/>
                  </a:lnTo>
                  <a:lnTo>
                    <a:pt x="39" y="3"/>
                  </a:lnTo>
                  <a:lnTo>
                    <a:pt x="40" y="4"/>
                  </a:lnTo>
                  <a:lnTo>
                    <a:pt x="40" y="4"/>
                  </a:lnTo>
                  <a:lnTo>
                    <a:pt x="40" y="6"/>
                  </a:lnTo>
                  <a:lnTo>
                    <a:pt x="41" y="6"/>
                  </a:lnTo>
                  <a:lnTo>
                    <a:pt x="41" y="7"/>
                  </a:lnTo>
                  <a:lnTo>
                    <a:pt x="41" y="7"/>
                  </a:lnTo>
                  <a:lnTo>
                    <a:pt x="43" y="8"/>
                  </a:lnTo>
                  <a:lnTo>
                    <a:pt x="44" y="8"/>
                  </a:lnTo>
                  <a:lnTo>
                    <a:pt x="45" y="7"/>
                  </a:lnTo>
                  <a:lnTo>
                    <a:pt x="45" y="7"/>
                  </a:lnTo>
                  <a:lnTo>
                    <a:pt x="47" y="6"/>
                  </a:lnTo>
                  <a:lnTo>
                    <a:pt x="47" y="6"/>
                  </a:lnTo>
                  <a:lnTo>
                    <a:pt x="48" y="4"/>
                  </a:lnTo>
                  <a:lnTo>
                    <a:pt x="48" y="3"/>
                  </a:lnTo>
                  <a:lnTo>
                    <a:pt x="48" y="3"/>
                  </a:lnTo>
                  <a:lnTo>
                    <a:pt x="49" y="2"/>
                  </a:lnTo>
                  <a:lnTo>
                    <a:pt x="49" y="2"/>
                  </a:lnTo>
                  <a:lnTo>
                    <a:pt x="51" y="0"/>
                  </a:lnTo>
                  <a:lnTo>
                    <a:pt x="51" y="0"/>
                  </a:lnTo>
                  <a:lnTo>
                    <a:pt x="51" y="2"/>
                  </a:lnTo>
                  <a:lnTo>
                    <a:pt x="52" y="2"/>
                  </a:lnTo>
                  <a:lnTo>
                    <a:pt x="52" y="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7" name="Freeform 5544"/>
            <p:cNvSpPr>
              <a:spLocks/>
            </p:cNvSpPr>
            <p:nvPr/>
          </p:nvSpPr>
          <p:spPr bwMode="auto">
            <a:xfrm>
              <a:off x="5102" y="3239"/>
              <a:ext cx="26" cy="4"/>
            </a:xfrm>
            <a:custGeom>
              <a:avLst/>
              <a:gdLst>
                <a:gd name="T0" fmla="*/ 1 w 52"/>
                <a:gd name="T1" fmla="*/ 2 h 8"/>
                <a:gd name="T2" fmla="*/ 1 w 52"/>
                <a:gd name="T3" fmla="*/ 3 h 8"/>
                <a:gd name="T4" fmla="*/ 3 w 52"/>
                <a:gd name="T5" fmla="*/ 4 h 8"/>
                <a:gd name="T6" fmla="*/ 4 w 52"/>
                <a:gd name="T7" fmla="*/ 6 h 8"/>
                <a:gd name="T8" fmla="*/ 4 w 52"/>
                <a:gd name="T9" fmla="*/ 7 h 8"/>
                <a:gd name="T10" fmla="*/ 7 w 52"/>
                <a:gd name="T11" fmla="*/ 8 h 8"/>
                <a:gd name="T12" fmla="*/ 8 w 52"/>
                <a:gd name="T13" fmla="*/ 6 h 8"/>
                <a:gd name="T14" fmla="*/ 9 w 52"/>
                <a:gd name="T15" fmla="*/ 4 h 8"/>
                <a:gd name="T16" fmla="*/ 11 w 52"/>
                <a:gd name="T17" fmla="*/ 3 h 8"/>
                <a:gd name="T18" fmla="*/ 11 w 52"/>
                <a:gd name="T19" fmla="*/ 2 h 8"/>
                <a:gd name="T20" fmla="*/ 12 w 52"/>
                <a:gd name="T21" fmla="*/ 2 h 8"/>
                <a:gd name="T22" fmla="*/ 13 w 52"/>
                <a:gd name="T23" fmla="*/ 0 h 8"/>
                <a:gd name="T24" fmla="*/ 15 w 52"/>
                <a:gd name="T25" fmla="*/ 2 h 8"/>
                <a:gd name="T26" fmla="*/ 16 w 52"/>
                <a:gd name="T27" fmla="*/ 3 h 8"/>
                <a:gd name="T28" fmla="*/ 16 w 52"/>
                <a:gd name="T29" fmla="*/ 4 h 8"/>
                <a:gd name="T30" fmla="*/ 17 w 52"/>
                <a:gd name="T31" fmla="*/ 6 h 8"/>
                <a:gd name="T32" fmla="*/ 19 w 52"/>
                <a:gd name="T33" fmla="*/ 7 h 8"/>
                <a:gd name="T34" fmla="*/ 20 w 52"/>
                <a:gd name="T35" fmla="*/ 8 h 8"/>
                <a:gd name="T36" fmla="*/ 21 w 52"/>
                <a:gd name="T37" fmla="*/ 7 h 8"/>
                <a:gd name="T38" fmla="*/ 23 w 52"/>
                <a:gd name="T39" fmla="*/ 6 h 8"/>
                <a:gd name="T40" fmla="*/ 24 w 52"/>
                <a:gd name="T41" fmla="*/ 6 h 8"/>
                <a:gd name="T42" fmla="*/ 24 w 52"/>
                <a:gd name="T43" fmla="*/ 4 h 8"/>
                <a:gd name="T44" fmla="*/ 25 w 52"/>
                <a:gd name="T45" fmla="*/ 3 h 8"/>
                <a:gd name="T46" fmla="*/ 25 w 52"/>
                <a:gd name="T47" fmla="*/ 2 h 8"/>
                <a:gd name="T48" fmla="*/ 25 w 52"/>
                <a:gd name="T49" fmla="*/ 2 h 8"/>
                <a:gd name="T50" fmla="*/ 27 w 52"/>
                <a:gd name="T51" fmla="*/ 0 h 8"/>
                <a:gd name="T52" fmla="*/ 28 w 52"/>
                <a:gd name="T53" fmla="*/ 2 h 8"/>
                <a:gd name="T54" fmla="*/ 29 w 52"/>
                <a:gd name="T55" fmla="*/ 2 h 8"/>
                <a:gd name="T56" fmla="*/ 31 w 52"/>
                <a:gd name="T57" fmla="*/ 3 h 8"/>
                <a:gd name="T58" fmla="*/ 32 w 52"/>
                <a:gd name="T59" fmla="*/ 6 h 8"/>
                <a:gd name="T60" fmla="*/ 33 w 52"/>
                <a:gd name="T61" fmla="*/ 7 h 8"/>
                <a:gd name="T62" fmla="*/ 36 w 52"/>
                <a:gd name="T63" fmla="*/ 7 h 8"/>
                <a:gd name="T64" fmla="*/ 37 w 52"/>
                <a:gd name="T65" fmla="*/ 6 h 8"/>
                <a:gd name="T66" fmla="*/ 37 w 52"/>
                <a:gd name="T67" fmla="*/ 6 h 8"/>
                <a:gd name="T68" fmla="*/ 39 w 52"/>
                <a:gd name="T69" fmla="*/ 4 h 8"/>
                <a:gd name="T70" fmla="*/ 39 w 52"/>
                <a:gd name="T71" fmla="*/ 3 h 8"/>
                <a:gd name="T72" fmla="*/ 40 w 52"/>
                <a:gd name="T73" fmla="*/ 2 h 8"/>
                <a:gd name="T74" fmla="*/ 40 w 52"/>
                <a:gd name="T75" fmla="*/ 2 h 8"/>
                <a:gd name="T76" fmla="*/ 43 w 52"/>
                <a:gd name="T77" fmla="*/ 0 h 8"/>
                <a:gd name="T78" fmla="*/ 43 w 52"/>
                <a:gd name="T79" fmla="*/ 2 h 8"/>
                <a:gd name="T80" fmla="*/ 44 w 52"/>
                <a:gd name="T81" fmla="*/ 3 h 8"/>
                <a:gd name="T82" fmla="*/ 47 w 52"/>
                <a:gd name="T83" fmla="*/ 6 h 8"/>
                <a:gd name="T84" fmla="*/ 47 w 52"/>
                <a:gd name="T85" fmla="*/ 6 h 8"/>
                <a:gd name="T86" fmla="*/ 48 w 52"/>
                <a:gd name="T87" fmla="*/ 7 h 8"/>
                <a:gd name="T88" fmla="*/ 49 w 52"/>
                <a:gd name="T89" fmla="*/ 7 h 8"/>
                <a:gd name="T90" fmla="*/ 51 w 52"/>
                <a:gd name="T91" fmla="*/ 6 h 8"/>
                <a:gd name="T92" fmla="*/ 51 w 52"/>
                <a:gd name="T9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8">
                  <a:moveTo>
                    <a:pt x="0" y="2"/>
                  </a:moveTo>
                  <a:lnTo>
                    <a:pt x="1" y="2"/>
                  </a:lnTo>
                  <a:lnTo>
                    <a:pt x="1" y="3"/>
                  </a:lnTo>
                  <a:lnTo>
                    <a:pt x="1" y="3"/>
                  </a:lnTo>
                  <a:lnTo>
                    <a:pt x="3" y="4"/>
                  </a:lnTo>
                  <a:lnTo>
                    <a:pt x="3" y="4"/>
                  </a:lnTo>
                  <a:lnTo>
                    <a:pt x="3" y="6"/>
                  </a:lnTo>
                  <a:lnTo>
                    <a:pt x="4" y="6"/>
                  </a:lnTo>
                  <a:lnTo>
                    <a:pt x="4" y="7"/>
                  </a:lnTo>
                  <a:lnTo>
                    <a:pt x="4" y="7"/>
                  </a:lnTo>
                  <a:lnTo>
                    <a:pt x="5" y="8"/>
                  </a:lnTo>
                  <a:lnTo>
                    <a:pt x="7" y="8"/>
                  </a:lnTo>
                  <a:lnTo>
                    <a:pt x="8" y="7"/>
                  </a:lnTo>
                  <a:lnTo>
                    <a:pt x="8" y="6"/>
                  </a:lnTo>
                  <a:lnTo>
                    <a:pt x="9" y="6"/>
                  </a:lnTo>
                  <a:lnTo>
                    <a:pt x="9" y="4"/>
                  </a:lnTo>
                  <a:lnTo>
                    <a:pt x="11" y="4"/>
                  </a:lnTo>
                  <a:lnTo>
                    <a:pt x="11" y="3"/>
                  </a:lnTo>
                  <a:lnTo>
                    <a:pt x="11" y="3"/>
                  </a:lnTo>
                  <a:lnTo>
                    <a:pt x="11" y="2"/>
                  </a:lnTo>
                  <a:lnTo>
                    <a:pt x="12" y="2"/>
                  </a:lnTo>
                  <a:lnTo>
                    <a:pt x="12" y="2"/>
                  </a:lnTo>
                  <a:lnTo>
                    <a:pt x="12" y="0"/>
                  </a:lnTo>
                  <a:lnTo>
                    <a:pt x="13" y="0"/>
                  </a:lnTo>
                  <a:lnTo>
                    <a:pt x="13" y="2"/>
                  </a:lnTo>
                  <a:lnTo>
                    <a:pt x="15" y="2"/>
                  </a:lnTo>
                  <a:lnTo>
                    <a:pt x="15" y="2"/>
                  </a:lnTo>
                  <a:lnTo>
                    <a:pt x="16" y="3"/>
                  </a:lnTo>
                  <a:lnTo>
                    <a:pt x="16" y="3"/>
                  </a:lnTo>
                  <a:lnTo>
                    <a:pt x="16" y="4"/>
                  </a:lnTo>
                  <a:lnTo>
                    <a:pt x="17" y="6"/>
                  </a:lnTo>
                  <a:lnTo>
                    <a:pt x="17" y="6"/>
                  </a:lnTo>
                  <a:lnTo>
                    <a:pt x="19" y="6"/>
                  </a:lnTo>
                  <a:lnTo>
                    <a:pt x="19" y="7"/>
                  </a:lnTo>
                  <a:lnTo>
                    <a:pt x="19" y="7"/>
                  </a:lnTo>
                  <a:lnTo>
                    <a:pt x="20" y="8"/>
                  </a:lnTo>
                  <a:lnTo>
                    <a:pt x="20" y="8"/>
                  </a:lnTo>
                  <a:lnTo>
                    <a:pt x="21" y="7"/>
                  </a:lnTo>
                  <a:lnTo>
                    <a:pt x="21" y="7"/>
                  </a:lnTo>
                  <a:lnTo>
                    <a:pt x="23" y="6"/>
                  </a:lnTo>
                  <a:lnTo>
                    <a:pt x="23" y="6"/>
                  </a:lnTo>
                  <a:lnTo>
                    <a:pt x="24" y="6"/>
                  </a:lnTo>
                  <a:lnTo>
                    <a:pt x="24" y="4"/>
                  </a:lnTo>
                  <a:lnTo>
                    <a:pt x="24" y="4"/>
                  </a:lnTo>
                  <a:lnTo>
                    <a:pt x="25" y="3"/>
                  </a:lnTo>
                  <a:lnTo>
                    <a:pt x="25" y="3"/>
                  </a:lnTo>
                  <a:lnTo>
                    <a:pt x="25" y="3"/>
                  </a:lnTo>
                  <a:lnTo>
                    <a:pt x="25" y="2"/>
                  </a:lnTo>
                  <a:lnTo>
                    <a:pt x="25" y="2"/>
                  </a:lnTo>
                  <a:lnTo>
                    <a:pt x="25" y="2"/>
                  </a:lnTo>
                  <a:lnTo>
                    <a:pt x="27" y="2"/>
                  </a:lnTo>
                  <a:lnTo>
                    <a:pt x="27" y="0"/>
                  </a:lnTo>
                  <a:lnTo>
                    <a:pt x="28" y="0"/>
                  </a:lnTo>
                  <a:lnTo>
                    <a:pt x="28" y="2"/>
                  </a:lnTo>
                  <a:lnTo>
                    <a:pt x="29" y="2"/>
                  </a:lnTo>
                  <a:lnTo>
                    <a:pt x="29" y="2"/>
                  </a:lnTo>
                  <a:lnTo>
                    <a:pt x="29" y="3"/>
                  </a:lnTo>
                  <a:lnTo>
                    <a:pt x="31" y="3"/>
                  </a:lnTo>
                  <a:lnTo>
                    <a:pt x="31" y="4"/>
                  </a:lnTo>
                  <a:lnTo>
                    <a:pt x="32" y="6"/>
                  </a:lnTo>
                  <a:lnTo>
                    <a:pt x="32" y="6"/>
                  </a:lnTo>
                  <a:lnTo>
                    <a:pt x="33" y="7"/>
                  </a:lnTo>
                  <a:lnTo>
                    <a:pt x="33" y="7"/>
                  </a:lnTo>
                  <a:lnTo>
                    <a:pt x="36" y="7"/>
                  </a:lnTo>
                  <a:lnTo>
                    <a:pt x="36" y="7"/>
                  </a:lnTo>
                  <a:lnTo>
                    <a:pt x="37" y="6"/>
                  </a:lnTo>
                  <a:lnTo>
                    <a:pt x="37" y="6"/>
                  </a:lnTo>
                  <a:lnTo>
                    <a:pt x="37" y="6"/>
                  </a:lnTo>
                  <a:lnTo>
                    <a:pt x="39" y="4"/>
                  </a:lnTo>
                  <a:lnTo>
                    <a:pt x="39" y="4"/>
                  </a:lnTo>
                  <a:lnTo>
                    <a:pt x="39" y="4"/>
                  </a:lnTo>
                  <a:lnTo>
                    <a:pt x="39" y="3"/>
                  </a:lnTo>
                  <a:lnTo>
                    <a:pt x="40" y="3"/>
                  </a:lnTo>
                  <a:lnTo>
                    <a:pt x="40" y="2"/>
                  </a:lnTo>
                  <a:lnTo>
                    <a:pt x="40" y="2"/>
                  </a:lnTo>
                  <a:lnTo>
                    <a:pt x="40" y="2"/>
                  </a:lnTo>
                  <a:lnTo>
                    <a:pt x="41" y="0"/>
                  </a:lnTo>
                  <a:lnTo>
                    <a:pt x="43" y="0"/>
                  </a:lnTo>
                  <a:lnTo>
                    <a:pt x="43" y="2"/>
                  </a:lnTo>
                  <a:lnTo>
                    <a:pt x="43" y="2"/>
                  </a:lnTo>
                  <a:lnTo>
                    <a:pt x="44" y="3"/>
                  </a:lnTo>
                  <a:lnTo>
                    <a:pt x="44" y="3"/>
                  </a:lnTo>
                  <a:lnTo>
                    <a:pt x="45" y="4"/>
                  </a:lnTo>
                  <a:lnTo>
                    <a:pt x="47" y="6"/>
                  </a:lnTo>
                  <a:lnTo>
                    <a:pt x="47" y="6"/>
                  </a:lnTo>
                  <a:lnTo>
                    <a:pt x="47" y="6"/>
                  </a:lnTo>
                  <a:lnTo>
                    <a:pt x="48" y="7"/>
                  </a:lnTo>
                  <a:lnTo>
                    <a:pt x="48" y="7"/>
                  </a:lnTo>
                  <a:lnTo>
                    <a:pt x="49" y="7"/>
                  </a:lnTo>
                  <a:lnTo>
                    <a:pt x="49" y="7"/>
                  </a:lnTo>
                  <a:lnTo>
                    <a:pt x="51" y="7"/>
                  </a:lnTo>
                  <a:lnTo>
                    <a:pt x="51" y="6"/>
                  </a:lnTo>
                  <a:lnTo>
                    <a:pt x="51" y="6"/>
                  </a:lnTo>
                  <a:lnTo>
                    <a:pt x="51" y="6"/>
                  </a:lnTo>
                  <a:lnTo>
                    <a:pt x="52" y="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8" name="Freeform 5545"/>
            <p:cNvSpPr>
              <a:spLocks/>
            </p:cNvSpPr>
            <p:nvPr/>
          </p:nvSpPr>
          <p:spPr bwMode="auto">
            <a:xfrm>
              <a:off x="5128" y="3239"/>
              <a:ext cx="26" cy="3"/>
            </a:xfrm>
            <a:custGeom>
              <a:avLst/>
              <a:gdLst>
                <a:gd name="T0" fmla="*/ 0 w 52"/>
                <a:gd name="T1" fmla="*/ 6 h 7"/>
                <a:gd name="T2" fmla="*/ 0 w 52"/>
                <a:gd name="T3" fmla="*/ 4 h 7"/>
                <a:gd name="T4" fmla="*/ 1 w 52"/>
                <a:gd name="T5" fmla="*/ 3 h 7"/>
                <a:gd name="T6" fmla="*/ 3 w 52"/>
                <a:gd name="T7" fmla="*/ 2 h 7"/>
                <a:gd name="T8" fmla="*/ 3 w 52"/>
                <a:gd name="T9" fmla="*/ 2 h 7"/>
                <a:gd name="T10" fmla="*/ 5 w 52"/>
                <a:gd name="T11" fmla="*/ 0 h 7"/>
                <a:gd name="T12" fmla="*/ 7 w 52"/>
                <a:gd name="T13" fmla="*/ 3 h 7"/>
                <a:gd name="T14" fmla="*/ 8 w 52"/>
                <a:gd name="T15" fmla="*/ 4 h 7"/>
                <a:gd name="T16" fmla="*/ 9 w 52"/>
                <a:gd name="T17" fmla="*/ 6 h 7"/>
                <a:gd name="T18" fmla="*/ 11 w 52"/>
                <a:gd name="T19" fmla="*/ 7 h 7"/>
                <a:gd name="T20" fmla="*/ 11 w 52"/>
                <a:gd name="T21" fmla="*/ 7 h 7"/>
                <a:gd name="T22" fmla="*/ 12 w 52"/>
                <a:gd name="T23" fmla="*/ 7 h 7"/>
                <a:gd name="T24" fmla="*/ 13 w 52"/>
                <a:gd name="T25" fmla="*/ 6 h 7"/>
                <a:gd name="T26" fmla="*/ 13 w 52"/>
                <a:gd name="T27" fmla="*/ 6 h 7"/>
                <a:gd name="T28" fmla="*/ 15 w 52"/>
                <a:gd name="T29" fmla="*/ 4 h 7"/>
                <a:gd name="T30" fmla="*/ 16 w 52"/>
                <a:gd name="T31" fmla="*/ 3 h 7"/>
                <a:gd name="T32" fmla="*/ 18 w 52"/>
                <a:gd name="T33" fmla="*/ 2 h 7"/>
                <a:gd name="T34" fmla="*/ 19 w 52"/>
                <a:gd name="T35" fmla="*/ 0 h 7"/>
                <a:gd name="T36" fmla="*/ 20 w 52"/>
                <a:gd name="T37" fmla="*/ 2 h 7"/>
                <a:gd name="T38" fmla="*/ 22 w 52"/>
                <a:gd name="T39" fmla="*/ 3 h 7"/>
                <a:gd name="T40" fmla="*/ 23 w 52"/>
                <a:gd name="T41" fmla="*/ 4 h 7"/>
                <a:gd name="T42" fmla="*/ 24 w 52"/>
                <a:gd name="T43" fmla="*/ 6 h 7"/>
                <a:gd name="T44" fmla="*/ 26 w 52"/>
                <a:gd name="T45" fmla="*/ 7 h 7"/>
                <a:gd name="T46" fmla="*/ 27 w 52"/>
                <a:gd name="T47" fmla="*/ 6 h 7"/>
                <a:gd name="T48" fmla="*/ 28 w 52"/>
                <a:gd name="T49" fmla="*/ 6 h 7"/>
                <a:gd name="T50" fmla="*/ 30 w 52"/>
                <a:gd name="T51" fmla="*/ 4 h 7"/>
                <a:gd name="T52" fmla="*/ 31 w 52"/>
                <a:gd name="T53" fmla="*/ 2 h 7"/>
                <a:gd name="T54" fmla="*/ 32 w 52"/>
                <a:gd name="T55" fmla="*/ 0 h 7"/>
                <a:gd name="T56" fmla="*/ 35 w 52"/>
                <a:gd name="T57" fmla="*/ 2 h 7"/>
                <a:gd name="T58" fmla="*/ 35 w 52"/>
                <a:gd name="T59" fmla="*/ 3 h 7"/>
                <a:gd name="T60" fmla="*/ 36 w 52"/>
                <a:gd name="T61" fmla="*/ 4 h 7"/>
                <a:gd name="T62" fmla="*/ 38 w 52"/>
                <a:gd name="T63" fmla="*/ 6 h 7"/>
                <a:gd name="T64" fmla="*/ 38 w 52"/>
                <a:gd name="T65" fmla="*/ 6 h 7"/>
                <a:gd name="T66" fmla="*/ 39 w 52"/>
                <a:gd name="T67" fmla="*/ 6 h 7"/>
                <a:gd name="T68" fmla="*/ 39 w 52"/>
                <a:gd name="T69" fmla="*/ 7 h 7"/>
                <a:gd name="T70" fmla="*/ 42 w 52"/>
                <a:gd name="T71" fmla="*/ 6 h 7"/>
                <a:gd name="T72" fmla="*/ 43 w 52"/>
                <a:gd name="T73" fmla="*/ 6 h 7"/>
                <a:gd name="T74" fmla="*/ 44 w 52"/>
                <a:gd name="T75" fmla="*/ 4 h 7"/>
                <a:gd name="T76" fmla="*/ 46 w 52"/>
                <a:gd name="T77" fmla="*/ 2 h 7"/>
                <a:gd name="T78" fmla="*/ 47 w 52"/>
                <a:gd name="T79" fmla="*/ 0 h 7"/>
                <a:gd name="T80" fmla="*/ 48 w 52"/>
                <a:gd name="T81" fmla="*/ 2 h 7"/>
                <a:gd name="T82" fmla="*/ 50 w 52"/>
                <a:gd name="T83" fmla="*/ 3 h 7"/>
                <a:gd name="T84" fmla="*/ 51 w 52"/>
                <a:gd name="T85" fmla="*/ 4 h 7"/>
                <a:gd name="T86" fmla="*/ 52 w 52"/>
                <a:gd name="T87" fmla="*/ 4 h 7"/>
                <a:gd name="T88" fmla="*/ 52 w 52"/>
                <a:gd name="T8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7">
                  <a:moveTo>
                    <a:pt x="0" y="6"/>
                  </a:moveTo>
                  <a:lnTo>
                    <a:pt x="0" y="6"/>
                  </a:lnTo>
                  <a:lnTo>
                    <a:pt x="0" y="6"/>
                  </a:lnTo>
                  <a:lnTo>
                    <a:pt x="0" y="4"/>
                  </a:lnTo>
                  <a:lnTo>
                    <a:pt x="1" y="4"/>
                  </a:lnTo>
                  <a:lnTo>
                    <a:pt x="1" y="3"/>
                  </a:lnTo>
                  <a:lnTo>
                    <a:pt x="1" y="3"/>
                  </a:lnTo>
                  <a:lnTo>
                    <a:pt x="3" y="2"/>
                  </a:lnTo>
                  <a:lnTo>
                    <a:pt x="3" y="2"/>
                  </a:lnTo>
                  <a:lnTo>
                    <a:pt x="3" y="2"/>
                  </a:lnTo>
                  <a:lnTo>
                    <a:pt x="4" y="0"/>
                  </a:lnTo>
                  <a:lnTo>
                    <a:pt x="5" y="0"/>
                  </a:lnTo>
                  <a:lnTo>
                    <a:pt x="5" y="2"/>
                  </a:lnTo>
                  <a:lnTo>
                    <a:pt x="7" y="3"/>
                  </a:lnTo>
                  <a:lnTo>
                    <a:pt x="8" y="4"/>
                  </a:lnTo>
                  <a:lnTo>
                    <a:pt x="8" y="4"/>
                  </a:lnTo>
                  <a:lnTo>
                    <a:pt x="9" y="6"/>
                  </a:lnTo>
                  <a:lnTo>
                    <a:pt x="9" y="6"/>
                  </a:lnTo>
                  <a:lnTo>
                    <a:pt x="9" y="6"/>
                  </a:lnTo>
                  <a:lnTo>
                    <a:pt x="11" y="7"/>
                  </a:lnTo>
                  <a:lnTo>
                    <a:pt x="11" y="7"/>
                  </a:lnTo>
                  <a:lnTo>
                    <a:pt x="11" y="7"/>
                  </a:lnTo>
                  <a:lnTo>
                    <a:pt x="12" y="7"/>
                  </a:lnTo>
                  <a:lnTo>
                    <a:pt x="12" y="7"/>
                  </a:lnTo>
                  <a:lnTo>
                    <a:pt x="12" y="7"/>
                  </a:lnTo>
                  <a:lnTo>
                    <a:pt x="13" y="6"/>
                  </a:lnTo>
                  <a:lnTo>
                    <a:pt x="13" y="6"/>
                  </a:lnTo>
                  <a:lnTo>
                    <a:pt x="13" y="6"/>
                  </a:lnTo>
                  <a:lnTo>
                    <a:pt x="15" y="4"/>
                  </a:lnTo>
                  <a:lnTo>
                    <a:pt x="15" y="4"/>
                  </a:lnTo>
                  <a:lnTo>
                    <a:pt x="16" y="3"/>
                  </a:lnTo>
                  <a:lnTo>
                    <a:pt x="16" y="3"/>
                  </a:lnTo>
                  <a:lnTo>
                    <a:pt x="18" y="2"/>
                  </a:lnTo>
                  <a:lnTo>
                    <a:pt x="18" y="2"/>
                  </a:lnTo>
                  <a:lnTo>
                    <a:pt x="18" y="0"/>
                  </a:lnTo>
                  <a:lnTo>
                    <a:pt x="19" y="0"/>
                  </a:lnTo>
                  <a:lnTo>
                    <a:pt x="20" y="2"/>
                  </a:lnTo>
                  <a:lnTo>
                    <a:pt x="20" y="2"/>
                  </a:lnTo>
                  <a:lnTo>
                    <a:pt x="22" y="3"/>
                  </a:lnTo>
                  <a:lnTo>
                    <a:pt x="22" y="3"/>
                  </a:lnTo>
                  <a:lnTo>
                    <a:pt x="23" y="4"/>
                  </a:lnTo>
                  <a:lnTo>
                    <a:pt x="23" y="4"/>
                  </a:lnTo>
                  <a:lnTo>
                    <a:pt x="23" y="6"/>
                  </a:lnTo>
                  <a:lnTo>
                    <a:pt x="24" y="6"/>
                  </a:lnTo>
                  <a:lnTo>
                    <a:pt x="24" y="6"/>
                  </a:lnTo>
                  <a:lnTo>
                    <a:pt x="26" y="7"/>
                  </a:lnTo>
                  <a:lnTo>
                    <a:pt x="27" y="7"/>
                  </a:lnTo>
                  <a:lnTo>
                    <a:pt x="27" y="6"/>
                  </a:lnTo>
                  <a:lnTo>
                    <a:pt x="28" y="6"/>
                  </a:lnTo>
                  <a:lnTo>
                    <a:pt x="28" y="6"/>
                  </a:lnTo>
                  <a:lnTo>
                    <a:pt x="30" y="4"/>
                  </a:lnTo>
                  <a:lnTo>
                    <a:pt x="30" y="4"/>
                  </a:lnTo>
                  <a:lnTo>
                    <a:pt x="31" y="3"/>
                  </a:lnTo>
                  <a:lnTo>
                    <a:pt x="31" y="2"/>
                  </a:lnTo>
                  <a:lnTo>
                    <a:pt x="32" y="2"/>
                  </a:lnTo>
                  <a:lnTo>
                    <a:pt x="32" y="0"/>
                  </a:lnTo>
                  <a:lnTo>
                    <a:pt x="34" y="0"/>
                  </a:lnTo>
                  <a:lnTo>
                    <a:pt x="35" y="2"/>
                  </a:lnTo>
                  <a:lnTo>
                    <a:pt x="35" y="2"/>
                  </a:lnTo>
                  <a:lnTo>
                    <a:pt x="35" y="3"/>
                  </a:lnTo>
                  <a:lnTo>
                    <a:pt x="36" y="3"/>
                  </a:lnTo>
                  <a:lnTo>
                    <a:pt x="36" y="4"/>
                  </a:lnTo>
                  <a:lnTo>
                    <a:pt x="38" y="4"/>
                  </a:lnTo>
                  <a:lnTo>
                    <a:pt x="38" y="6"/>
                  </a:lnTo>
                  <a:lnTo>
                    <a:pt x="38" y="6"/>
                  </a:lnTo>
                  <a:lnTo>
                    <a:pt x="38" y="6"/>
                  </a:lnTo>
                  <a:lnTo>
                    <a:pt x="39" y="6"/>
                  </a:lnTo>
                  <a:lnTo>
                    <a:pt x="39" y="6"/>
                  </a:lnTo>
                  <a:lnTo>
                    <a:pt x="39" y="6"/>
                  </a:lnTo>
                  <a:lnTo>
                    <a:pt x="39" y="7"/>
                  </a:lnTo>
                  <a:lnTo>
                    <a:pt x="40" y="7"/>
                  </a:lnTo>
                  <a:lnTo>
                    <a:pt x="42" y="6"/>
                  </a:lnTo>
                  <a:lnTo>
                    <a:pt x="42" y="6"/>
                  </a:lnTo>
                  <a:lnTo>
                    <a:pt x="43" y="6"/>
                  </a:lnTo>
                  <a:lnTo>
                    <a:pt x="43" y="4"/>
                  </a:lnTo>
                  <a:lnTo>
                    <a:pt x="44" y="4"/>
                  </a:lnTo>
                  <a:lnTo>
                    <a:pt x="44" y="3"/>
                  </a:lnTo>
                  <a:lnTo>
                    <a:pt x="46" y="2"/>
                  </a:lnTo>
                  <a:lnTo>
                    <a:pt x="46" y="2"/>
                  </a:lnTo>
                  <a:lnTo>
                    <a:pt x="47" y="0"/>
                  </a:lnTo>
                  <a:lnTo>
                    <a:pt x="48" y="0"/>
                  </a:lnTo>
                  <a:lnTo>
                    <a:pt x="48" y="2"/>
                  </a:lnTo>
                  <a:lnTo>
                    <a:pt x="50" y="2"/>
                  </a:lnTo>
                  <a:lnTo>
                    <a:pt x="50" y="3"/>
                  </a:lnTo>
                  <a:lnTo>
                    <a:pt x="51" y="3"/>
                  </a:lnTo>
                  <a:lnTo>
                    <a:pt x="51" y="4"/>
                  </a:lnTo>
                  <a:lnTo>
                    <a:pt x="51" y="4"/>
                  </a:lnTo>
                  <a:lnTo>
                    <a:pt x="52" y="4"/>
                  </a:lnTo>
                  <a:lnTo>
                    <a:pt x="52" y="6"/>
                  </a:lnTo>
                  <a:lnTo>
                    <a:pt x="52" y="6"/>
                  </a:lnTo>
                  <a:lnTo>
                    <a:pt x="52" y="6"/>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59" name="Freeform 5546"/>
            <p:cNvSpPr>
              <a:spLocks/>
            </p:cNvSpPr>
            <p:nvPr/>
          </p:nvSpPr>
          <p:spPr bwMode="auto">
            <a:xfrm>
              <a:off x="5154" y="3239"/>
              <a:ext cx="26" cy="3"/>
            </a:xfrm>
            <a:custGeom>
              <a:avLst/>
              <a:gdLst>
                <a:gd name="T0" fmla="*/ 2 w 54"/>
                <a:gd name="T1" fmla="*/ 6 h 7"/>
                <a:gd name="T2" fmla="*/ 2 w 54"/>
                <a:gd name="T3" fmla="*/ 7 h 7"/>
                <a:gd name="T4" fmla="*/ 3 w 54"/>
                <a:gd name="T5" fmla="*/ 6 h 7"/>
                <a:gd name="T6" fmla="*/ 4 w 54"/>
                <a:gd name="T7" fmla="*/ 6 h 7"/>
                <a:gd name="T8" fmla="*/ 7 w 54"/>
                <a:gd name="T9" fmla="*/ 3 h 7"/>
                <a:gd name="T10" fmla="*/ 8 w 54"/>
                <a:gd name="T11" fmla="*/ 2 h 7"/>
                <a:gd name="T12" fmla="*/ 10 w 54"/>
                <a:gd name="T13" fmla="*/ 0 h 7"/>
                <a:gd name="T14" fmla="*/ 11 w 54"/>
                <a:gd name="T15" fmla="*/ 2 h 7"/>
                <a:gd name="T16" fmla="*/ 12 w 54"/>
                <a:gd name="T17" fmla="*/ 2 h 7"/>
                <a:gd name="T18" fmla="*/ 12 w 54"/>
                <a:gd name="T19" fmla="*/ 3 h 7"/>
                <a:gd name="T20" fmla="*/ 14 w 54"/>
                <a:gd name="T21" fmla="*/ 3 h 7"/>
                <a:gd name="T22" fmla="*/ 14 w 54"/>
                <a:gd name="T23" fmla="*/ 4 h 7"/>
                <a:gd name="T24" fmla="*/ 15 w 54"/>
                <a:gd name="T25" fmla="*/ 6 h 7"/>
                <a:gd name="T26" fmla="*/ 16 w 54"/>
                <a:gd name="T27" fmla="*/ 6 h 7"/>
                <a:gd name="T28" fmla="*/ 18 w 54"/>
                <a:gd name="T29" fmla="*/ 7 h 7"/>
                <a:gd name="T30" fmla="*/ 18 w 54"/>
                <a:gd name="T31" fmla="*/ 6 h 7"/>
                <a:gd name="T32" fmla="*/ 20 w 54"/>
                <a:gd name="T33" fmla="*/ 4 h 7"/>
                <a:gd name="T34" fmla="*/ 22 w 54"/>
                <a:gd name="T35" fmla="*/ 3 h 7"/>
                <a:gd name="T36" fmla="*/ 23 w 54"/>
                <a:gd name="T37" fmla="*/ 2 h 7"/>
                <a:gd name="T38" fmla="*/ 26 w 54"/>
                <a:gd name="T39" fmla="*/ 0 h 7"/>
                <a:gd name="T40" fmla="*/ 26 w 54"/>
                <a:gd name="T41" fmla="*/ 2 h 7"/>
                <a:gd name="T42" fmla="*/ 27 w 54"/>
                <a:gd name="T43" fmla="*/ 3 h 7"/>
                <a:gd name="T44" fmla="*/ 28 w 54"/>
                <a:gd name="T45" fmla="*/ 4 h 7"/>
                <a:gd name="T46" fmla="*/ 28 w 54"/>
                <a:gd name="T47" fmla="*/ 6 h 7"/>
                <a:gd name="T48" fmla="*/ 30 w 54"/>
                <a:gd name="T49" fmla="*/ 6 h 7"/>
                <a:gd name="T50" fmla="*/ 32 w 54"/>
                <a:gd name="T51" fmla="*/ 6 h 7"/>
                <a:gd name="T52" fmla="*/ 34 w 54"/>
                <a:gd name="T53" fmla="*/ 4 h 7"/>
                <a:gd name="T54" fmla="*/ 35 w 54"/>
                <a:gd name="T55" fmla="*/ 3 h 7"/>
                <a:gd name="T56" fmla="*/ 36 w 54"/>
                <a:gd name="T57" fmla="*/ 2 h 7"/>
                <a:gd name="T58" fmla="*/ 38 w 54"/>
                <a:gd name="T59" fmla="*/ 2 h 7"/>
                <a:gd name="T60" fmla="*/ 39 w 54"/>
                <a:gd name="T61" fmla="*/ 0 h 7"/>
                <a:gd name="T62" fmla="*/ 40 w 54"/>
                <a:gd name="T63" fmla="*/ 2 h 7"/>
                <a:gd name="T64" fmla="*/ 42 w 54"/>
                <a:gd name="T65" fmla="*/ 3 h 7"/>
                <a:gd name="T66" fmla="*/ 43 w 54"/>
                <a:gd name="T67" fmla="*/ 4 h 7"/>
                <a:gd name="T68" fmla="*/ 44 w 54"/>
                <a:gd name="T69" fmla="*/ 6 h 7"/>
                <a:gd name="T70" fmla="*/ 47 w 54"/>
                <a:gd name="T71" fmla="*/ 6 h 7"/>
                <a:gd name="T72" fmla="*/ 47 w 54"/>
                <a:gd name="T73" fmla="*/ 6 h 7"/>
                <a:gd name="T74" fmla="*/ 48 w 54"/>
                <a:gd name="T75" fmla="*/ 4 h 7"/>
                <a:gd name="T76" fmla="*/ 50 w 54"/>
                <a:gd name="T77" fmla="*/ 3 h 7"/>
                <a:gd name="T78" fmla="*/ 51 w 54"/>
                <a:gd name="T79" fmla="*/ 2 h 7"/>
                <a:gd name="T80" fmla="*/ 51 w 54"/>
                <a:gd name="T81" fmla="*/ 2 h 7"/>
                <a:gd name="T82" fmla="*/ 54 w 54"/>
                <a:gd name="T8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7">
                  <a:moveTo>
                    <a:pt x="0" y="6"/>
                  </a:moveTo>
                  <a:lnTo>
                    <a:pt x="2" y="6"/>
                  </a:lnTo>
                  <a:lnTo>
                    <a:pt x="2" y="6"/>
                  </a:lnTo>
                  <a:lnTo>
                    <a:pt x="2" y="7"/>
                  </a:lnTo>
                  <a:lnTo>
                    <a:pt x="3" y="7"/>
                  </a:lnTo>
                  <a:lnTo>
                    <a:pt x="3" y="6"/>
                  </a:lnTo>
                  <a:lnTo>
                    <a:pt x="4" y="6"/>
                  </a:lnTo>
                  <a:lnTo>
                    <a:pt x="4" y="6"/>
                  </a:lnTo>
                  <a:lnTo>
                    <a:pt x="6" y="4"/>
                  </a:lnTo>
                  <a:lnTo>
                    <a:pt x="7" y="3"/>
                  </a:lnTo>
                  <a:lnTo>
                    <a:pt x="7" y="3"/>
                  </a:lnTo>
                  <a:lnTo>
                    <a:pt x="8" y="2"/>
                  </a:lnTo>
                  <a:lnTo>
                    <a:pt x="8" y="2"/>
                  </a:lnTo>
                  <a:lnTo>
                    <a:pt x="10" y="0"/>
                  </a:lnTo>
                  <a:lnTo>
                    <a:pt x="11" y="0"/>
                  </a:lnTo>
                  <a:lnTo>
                    <a:pt x="11" y="2"/>
                  </a:lnTo>
                  <a:lnTo>
                    <a:pt x="11" y="2"/>
                  </a:lnTo>
                  <a:lnTo>
                    <a:pt x="12" y="2"/>
                  </a:lnTo>
                  <a:lnTo>
                    <a:pt x="12" y="3"/>
                  </a:lnTo>
                  <a:lnTo>
                    <a:pt x="12" y="3"/>
                  </a:lnTo>
                  <a:lnTo>
                    <a:pt x="12" y="3"/>
                  </a:lnTo>
                  <a:lnTo>
                    <a:pt x="14" y="3"/>
                  </a:lnTo>
                  <a:lnTo>
                    <a:pt x="14" y="4"/>
                  </a:lnTo>
                  <a:lnTo>
                    <a:pt x="14" y="4"/>
                  </a:lnTo>
                  <a:lnTo>
                    <a:pt x="15" y="6"/>
                  </a:lnTo>
                  <a:lnTo>
                    <a:pt x="15" y="6"/>
                  </a:lnTo>
                  <a:lnTo>
                    <a:pt x="15" y="6"/>
                  </a:lnTo>
                  <a:lnTo>
                    <a:pt x="16" y="6"/>
                  </a:lnTo>
                  <a:lnTo>
                    <a:pt x="16" y="6"/>
                  </a:lnTo>
                  <a:lnTo>
                    <a:pt x="18" y="7"/>
                  </a:lnTo>
                  <a:lnTo>
                    <a:pt x="18" y="6"/>
                  </a:lnTo>
                  <a:lnTo>
                    <a:pt x="18" y="6"/>
                  </a:lnTo>
                  <a:lnTo>
                    <a:pt x="19" y="6"/>
                  </a:lnTo>
                  <a:lnTo>
                    <a:pt x="20" y="4"/>
                  </a:lnTo>
                  <a:lnTo>
                    <a:pt x="20" y="3"/>
                  </a:lnTo>
                  <a:lnTo>
                    <a:pt x="22" y="3"/>
                  </a:lnTo>
                  <a:lnTo>
                    <a:pt x="22" y="2"/>
                  </a:lnTo>
                  <a:lnTo>
                    <a:pt x="23" y="2"/>
                  </a:lnTo>
                  <a:lnTo>
                    <a:pt x="23" y="0"/>
                  </a:lnTo>
                  <a:lnTo>
                    <a:pt x="26" y="0"/>
                  </a:lnTo>
                  <a:lnTo>
                    <a:pt x="26" y="2"/>
                  </a:lnTo>
                  <a:lnTo>
                    <a:pt x="26" y="2"/>
                  </a:lnTo>
                  <a:lnTo>
                    <a:pt x="26" y="2"/>
                  </a:lnTo>
                  <a:lnTo>
                    <a:pt x="27" y="3"/>
                  </a:lnTo>
                  <a:lnTo>
                    <a:pt x="27" y="3"/>
                  </a:lnTo>
                  <a:lnTo>
                    <a:pt x="28" y="4"/>
                  </a:lnTo>
                  <a:lnTo>
                    <a:pt x="28" y="4"/>
                  </a:lnTo>
                  <a:lnTo>
                    <a:pt x="28" y="6"/>
                  </a:lnTo>
                  <a:lnTo>
                    <a:pt x="30" y="6"/>
                  </a:lnTo>
                  <a:lnTo>
                    <a:pt x="30" y="6"/>
                  </a:lnTo>
                  <a:lnTo>
                    <a:pt x="32" y="6"/>
                  </a:lnTo>
                  <a:lnTo>
                    <a:pt x="32" y="6"/>
                  </a:lnTo>
                  <a:lnTo>
                    <a:pt x="34" y="6"/>
                  </a:lnTo>
                  <a:lnTo>
                    <a:pt x="34" y="4"/>
                  </a:lnTo>
                  <a:lnTo>
                    <a:pt x="35" y="4"/>
                  </a:lnTo>
                  <a:lnTo>
                    <a:pt x="35" y="3"/>
                  </a:lnTo>
                  <a:lnTo>
                    <a:pt x="36" y="3"/>
                  </a:lnTo>
                  <a:lnTo>
                    <a:pt x="36" y="2"/>
                  </a:lnTo>
                  <a:lnTo>
                    <a:pt x="36" y="2"/>
                  </a:lnTo>
                  <a:lnTo>
                    <a:pt x="38" y="2"/>
                  </a:lnTo>
                  <a:lnTo>
                    <a:pt x="38" y="0"/>
                  </a:lnTo>
                  <a:lnTo>
                    <a:pt x="39" y="0"/>
                  </a:lnTo>
                  <a:lnTo>
                    <a:pt x="40" y="2"/>
                  </a:lnTo>
                  <a:lnTo>
                    <a:pt x="40" y="2"/>
                  </a:lnTo>
                  <a:lnTo>
                    <a:pt x="40" y="3"/>
                  </a:lnTo>
                  <a:lnTo>
                    <a:pt x="42" y="3"/>
                  </a:lnTo>
                  <a:lnTo>
                    <a:pt x="42" y="4"/>
                  </a:lnTo>
                  <a:lnTo>
                    <a:pt x="43" y="4"/>
                  </a:lnTo>
                  <a:lnTo>
                    <a:pt x="43" y="6"/>
                  </a:lnTo>
                  <a:lnTo>
                    <a:pt x="44" y="6"/>
                  </a:lnTo>
                  <a:lnTo>
                    <a:pt x="44" y="6"/>
                  </a:lnTo>
                  <a:lnTo>
                    <a:pt x="47" y="6"/>
                  </a:lnTo>
                  <a:lnTo>
                    <a:pt x="47" y="6"/>
                  </a:lnTo>
                  <a:lnTo>
                    <a:pt x="47" y="6"/>
                  </a:lnTo>
                  <a:lnTo>
                    <a:pt x="48" y="4"/>
                  </a:lnTo>
                  <a:lnTo>
                    <a:pt x="48" y="4"/>
                  </a:lnTo>
                  <a:lnTo>
                    <a:pt x="50" y="3"/>
                  </a:lnTo>
                  <a:lnTo>
                    <a:pt x="50" y="3"/>
                  </a:lnTo>
                  <a:lnTo>
                    <a:pt x="50" y="2"/>
                  </a:lnTo>
                  <a:lnTo>
                    <a:pt x="51" y="2"/>
                  </a:lnTo>
                  <a:lnTo>
                    <a:pt x="51" y="2"/>
                  </a:lnTo>
                  <a:lnTo>
                    <a:pt x="51" y="2"/>
                  </a:lnTo>
                  <a:lnTo>
                    <a:pt x="51" y="0"/>
                  </a:lnTo>
                  <a:lnTo>
                    <a:pt x="54" y="0"/>
                  </a:lnTo>
                  <a:lnTo>
                    <a:pt x="54" y="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0" name="Freeform 5547"/>
            <p:cNvSpPr>
              <a:spLocks/>
            </p:cNvSpPr>
            <p:nvPr/>
          </p:nvSpPr>
          <p:spPr bwMode="auto">
            <a:xfrm>
              <a:off x="5180" y="3239"/>
              <a:ext cx="28" cy="3"/>
            </a:xfrm>
            <a:custGeom>
              <a:avLst/>
              <a:gdLst>
                <a:gd name="T0" fmla="*/ 1 w 56"/>
                <a:gd name="T1" fmla="*/ 3 h 6"/>
                <a:gd name="T2" fmla="*/ 2 w 56"/>
                <a:gd name="T3" fmla="*/ 4 h 6"/>
                <a:gd name="T4" fmla="*/ 4 w 56"/>
                <a:gd name="T5" fmla="*/ 6 h 6"/>
                <a:gd name="T6" fmla="*/ 5 w 56"/>
                <a:gd name="T7" fmla="*/ 6 h 6"/>
                <a:gd name="T8" fmla="*/ 8 w 56"/>
                <a:gd name="T9" fmla="*/ 6 h 6"/>
                <a:gd name="T10" fmla="*/ 8 w 56"/>
                <a:gd name="T11" fmla="*/ 6 h 6"/>
                <a:gd name="T12" fmla="*/ 9 w 56"/>
                <a:gd name="T13" fmla="*/ 4 h 6"/>
                <a:gd name="T14" fmla="*/ 9 w 56"/>
                <a:gd name="T15" fmla="*/ 4 h 6"/>
                <a:gd name="T16" fmla="*/ 10 w 56"/>
                <a:gd name="T17" fmla="*/ 3 h 6"/>
                <a:gd name="T18" fmla="*/ 12 w 56"/>
                <a:gd name="T19" fmla="*/ 2 h 6"/>
                <a:gd name="T20" fmla="*/ 13 w 56"/>
                <a:gd name="T21" fmla="*/ 0 h 6"/>
                <a:gd name="T22" fmla="*/ 14 w 56"/>
                <a:gd name="T23" fmla="*/ 0 h 6"/>
                <a:gd name="T24" fmla="*/ 16 w 56"/>
                <a:gd name="T25" fmla="*/ 2 h 6"/>
                <a:gd name="T26" fmla="*/ 17 w 56"/>
                <a:gd name="T27" fmla="*/ 3 h 6"/>
                <a:gd name="T28" fmla="*/ 18 w 56"/>
                <a:gd name="T29" fmla="*/ 4 h 6"/>
                <a:gd name="T30" fmla="*/ 18 w 56"/>
                <a:gd name="T31" fmla="*/ 6 h 6"/>
                <a:gd name="T32" fmla="*/ 22 w 56"/>
                <a:gd name="T33" fmla="*/ 6 h 6"/>
                <a:gd name="T34" fmla="*/ 22 w 56"/>
                <a:gd name="T35" fmla="*/ 4 h 6"/>
                <a:gd name="T36" fmla="*/ 24 w 56"/>
                <a:gd name="T37" fmla="*/ 4 h 6"/>
                <a:gd name="T38" fmla="*/ 24 w 56"/>
                <a:gd name="T39" fmla="*/ 3 h 6"/>
                <a:gd name="T40" fmla="*/ 25 w 56"/>
                <a:gd name="T41" fmla="*/ 2 h 6"/>
                <a:gd name="T42" fmla="*/ 26 w 56"/>
                <a:gd name="T43" fmla="*/ 2 h 6"/>
                <a:gd name="T44" fmla="*/ 28 w 56"/>
                <a:gd name="T45" fmla="*/ 0 h 6"/>
                <a:gd name="T46" fmla="*/ 29 w 56"/>
                <a:gd name="T47" fmla="*/ 0 h 6"/>
                <a:gd name="T48" fmla="*/ 29 w 56"/>
                <a:gd name="T49" fmla="*/ 2 h 6"/>
                <a:gd name="T50" fmla="*/ 30 w 56"/>
                <a:gd name="T51" fmla="*/ 3 h 6"/>
                <a:gd name="T52" fmla="*/ 32 w 56"/>
                <a:gd name="T53" fmla="*/ 4 h 6"/>
                <a:gd name="T54" fmla="*/ 33 w 56"/>
                <a:gd name="T55" fmla="*/ 6 h 6"/>
                <a:gd name="T56" fmla="*/ 36 w 56"/>
                <a:gd name="T57" fmla="*/ 6 h 6"/>
                <a:gd name="T58" fmla="*/ 37 w 56"/>
                <a:gd name="T59" fmla="*/ 6 h 6"/>
                <a:gd name="T60" fmla="*/ 37 w 56"/>
                <a:gd name="T61" fmla="*/ 4 h 6"/>
                <a:gd name="T62" fmla="*/ 38 w 56"/>
                <a:gd name="T63" fmla="*/ 3 h 6"/>
                <a:gd name="T64" fmla="*/ 40 w 56"/>
                <a:gd name="T65" fmla="*/ 2 h 6"/>
                <a:gd name="T66" fmla="*/ 41 w 56"/>
                <a:gd name="T67" fmla="*/ 0 h 6"/>
                <a:gd name="T68" fmla="*/ 42 w 56"/>
                <a:gd name="T69" fmla="*/ 0 h 6"/>
                <a:gd name="T70" fmla="*/ 44 w 56"/>
                <a:gd name="T71" fmla="*/ 0 h 6"/>
                <a:gd name="T72" fmla="*/ 44 w 56"/>
                <a:gd name="T73" fmla="*/ 2 h 6"/>
                <a:gd name="T74" fmla="*/ 45 w 56"/>
                <a:gd name="T75" fmla="*/ 3 h 6"/>
                <a:gd name="T76" fmla="*/ 46 w 56"/>
                <a:gd name="T77" fmla="*/ 4 h 6"/>
                <a:gd name="T78" fmla="*/ 48 w 56"/>
                <a:gd name="T79" fmla="*/ 6 h 6"/>
                <a:gd name="T80" fmla="*/ 48 w 56"/>
                <a:gd name="T81" fmla="*/ 6 h 6"/>
                <a:gd name="T82" fmla="*/ 50 w 56"/>
                <a:gd name="T83" fmla="*/ 6 h 6"/>
                <a:gd name="T84" fmla="*/ 52 w 56"/>
                <a:gd name="T85" fmla="*/ 4 h 6"/>
                <a:gd name="T86" fmla="*/ 53 w 56"/>
                <a:gd name="T87" fmla="*/ 3 h 6"/>
                <a:gd name="T88" fmla="*/ 54 w 56"/>
                <a:gd name="T89" fmla="*/ 2 h 6"/>
                <a:gd name="T90" fmla="*/ 56 w 5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6">
                  <a:moveTo>
                    <a:pt x="0" y="2"/>
                  </a:moveTo>
                  <a:lnTo>
                    <a:pt x="1" y="3"/>
                  </a:lnTo>
                  <a:lnTo>
                    <a:pt x="2" y="3"/>
                  </a:lnTo>
                  <a:lnTo>
                    <a:pt x="2" y="4"/>
                  </a:lnTo>
                  <a:lnTo>
                    <a:pt x="4" y="6"/>
                  </a:lnTo>
                  <a:lnTo>
                    <a:pt x="4" y="6"/>
                  </a:lnTo>
                  <a:lnTo>
                    <a:pt x="5" y="6"/>
                  </a:lnTo>
                  <a:lnTo>
                    <a:pt x="5" y="6"/>
                  </a:lnTo>
                  <a:lnTo>
                    <a:pt x="6" y="6"/>
                  </a:lnTo>
                  <a:lnTo>
                    <a:pt x="8" y="6"/>
                  </a:lnTo>
                  <a:lnTo>
                    <a:pt x="8" y="6"/>
                  </a:lnTo>
                  <a:lnTo>
                    <a:pt x="8" y="6"/>
                  </a:lnTo>
                  <a:lnTo>
                    <a:pt x="8" y="4"/>
                  </a:lnTo>
                  <a:lnTo>
                    <a:pt x="9" y="4"/>
                  </a:lnTo>
                  <a:lnTo>
                    <a:pt x="9" y="4"/>
                  </a:lnTo>
                  <a:lnTo>
                    <a:pt x="9" y="4"/>
                  </a:lnTo>
                  <a:lnTo>
                    <a:pt x="9" y="3"/>
                  </a:lnTo>
                  <a:lnTo>
                    <a:pt x="10" y="3"/>
                  </a:lnTo>
                  <a:lnTo>
                    <a:pt x="10" y="3"/>
                  </a:lnTo>
                  <a:lnTo>
                    <a:pt x="12" y="2"/>
                  </a:lnTo>
                  <a:lnTo>
                    <a:pt x="12" y="0"/>
                  </a:lnTo>
                  <a:lnTo>
                    <a:pt x="13" y="0"/>
                  </a:lnTo>
                  <a:lnTo>
                    <a:pt x="13" y="0"/>
                  </a:lnTo>
                  <a:lnTo>
                    <a:pt x="14" y="0"/>
                  </a:lnTo>
                  <a:lnTo>
                    <a:pt x="14" y="0"/>
                  </a:lnTo>
                  <a:lnTo>
                    <a:pt x="16" y="2"/>
                  </a:lnTo>
                  <a:lnTo>
                    <a:pt x="16" y="2"/>
                  </a:lnTo>
                  <a:lnTo>
                    <a:pt x="17" y="3"/>
                  </a:lnTo>
                  <a:lnTo>
                    <a:pt x="17" y="4"/>
                  </a:lnTo>
                  <a:lnTo>
                    <a:pt x="18" y="4"/>
                  </a:lnTo>
                  <a:lnTo>
                    <a:pt x="18" y="6"/>
                  </a:lnTo>
                  <a:lnTo>
                    <a:pt x="18" y="6"/>
                  </a:lnTo>
                  <a:lnTo>
                    <a:pt x="22" y="6"/>
                  </a:lnTo>
                  <a:lnTo>
                    <a:pt x="22" y="6"/>
                  </a:lnTo>
                  <a:lnTo>
                    <a:pt x="22" y="4"/>
                  </a:lnTo>
                  <a:lnTo>
                    <a:pt x="22" y="4"/>
                  </a:lnTo>
                  <a:lnTo>
                    <a:pt x="22" y="4"/>
                  </a:lnTo>
                  <a:lnTo>
                    <a:pt x="24" y="4"/>
                  </a:lnTo>
                  <a:lnTo>
                    <a:pt x="24" y="3"/>
                  </a:lnTo>
                  <a:lnTo>
                    <a:pt x="24" y="3"/>
                  </a:lnTo>
                  <a:lnTo>
                    <a:pt x="24" y="3"/>
                  </a:lnTo>
                  <a:lnTo>
                    <a:pt x="25" y="2"/>
                  </a:lnTo>
                  <a:lnTo>
                    <a:pt x="25" y="2"/>
                  </a:lnTo>
                  <a:lnTo>
                    <a:pt x="26" y="2"/>
                  </a:lnTo>
                  <a:lnTo>
                    <a:pt x="26" y="0"/>
                  </a:lnTo>
                  <a:lnTo>
                    <a:pt x="28" y="0"/>
                  </a:lnTo>
                  <a:lnTo>
                    <a:pt x="28" y="0"/>
                  </a:lnTo>
                  <a:lnTo>
                    <a:pt x="29" y="0"/>
                  </a:lnTo>
                  <a:lnTo>
                    <a:pt x="29" y="0"/>
                  </a:lnTo>
                  <a:lnTo>
                    <a:pt x="29" y="2"/>
                  </a:lnTo>
                  <a:lnTo>
                    <a:pt x="30" y="2"/>
                  </a:lnTo>
                  <a:lnTo>
                    <a:pt x="30" y="3"/>
                  </a:lnTo>
                  <a:lnTo>
                    <a:pt x="32" y="3"/>
                  </a:lnTo>
                  <a:lnTo>
                    <a:pt x="32" y="4"/>
                  </a:lnTo>
                  <a:lnTo>
                    <a:pt x="33" y="4"/>
                  </a:lnTo>
                  <a:lnTo>
                    <a:pt x="33" y="6"/>
                  </a:lnTo>
                  <a:lnTo>
                    <a:pt x="33" y="6"/>
                  </a:lnTo>
                  <a:lnTo>
                    <a:pt x="36" y="6"/>
                  </a:lnTo>
                  <a:lnTo>
                    <a:pt x="36" y="6"/>
                  </a:lnTo>
                  <a:lnTo>
                    <a:pt x="37" y="6"/>
                  </a:lnTo>
                  <a:lnTo>
                    <a:pt x="37" y="4"/>
                  </a:lnTo>
                  <a:lnTo>
                    <a:pt x="37" y="4"/>
                  </a:lnTo>
                  <a:lnTo>
                    <a:pt x="37" y="4"/>
                  </a:lnTo>
                  <a:lnTo>
                    <a:pt x="38" y="3"/>
                  </a:lnTo>
                  <a:lnTo>
                    <a:pt x="38" y="3"/>
                  </a:lnTo>
                  <a:lnTo>
                    <a:pt x="40" y="2"/>
                  </a:lnTo>
                  <a:lnTo>
                    <a:pt x="40" y="2"/>
                  </a:lnTo>
                  <a:lnTo>
                    <a:pt x="41" y="0"/>
                  </a:lnTo>
                  <a:lnTo>
                    <a:pt x="41" y="0"/>
                  </a:lnTo>
                  <a:lnTo>
                    <a:pt x="42" y="0"/>
                  </a:lnTo>
                  <a:lnTo>
                    <a:pt x="42" y="0"/>
                  </a:lnTo>
                  <a:lnTo>
                    <a:pt x="44" y="0"/>
                  </a:lnTo>
                  <a:lnTo>
                    <a:pt x="44" y="2"/>
                  </a:lnTo>
                  <a:lnTo>
                    <a:pt x="44" y="2"/>
                  </a:lnTo>
                  <a:lnTo>
                    <a:pt x="45" y="2"/>
                  </a:lnTo>
                  <a:lnTo>
                    <a:pt x="45" y="3"/>
                  </a:lnTo>
                  <a:lnTo>
                    <a:pt x="45" y="3"/>
                  </a:lnTo>
                  <a:lnTo>
                    <a:pt x="46" y="4"/>
                  </a:lnTo>
                  <a:lnTo>
                    <a:pt x="46" y="4"/>
                  </a:lnTo>
                  <a:lnTo>
                    <a:pt x="48" y="6"/>
                  </a:lnTo>
                  <a:lnTo>
                    <a:pt x="48" y="6"/>
                  </a:lnTo>
                  <a:lnTo>
                    <a:pt x="48" y="6"/>
                  </a:lnTo>
                  <a:lnTo>
                    <a:pt x="50" y="6"/>
                  </a:lnTo>
                  <a:lnTo>
                    <a:pt x="50" y="6"/>
                  </a:lnTo>
                  <a:lnTo>
                    <a:pt x="52" y="4"/>
                  </a:lnTo>
                  <a:lnTo>
                    <a:pt x="52" y="4"/>
                  </a:lnTo>
                  <a:lnTo>
                    <a:pt x="52" y="3"/>
                  </a:lnTo>
                  <a:lnTo>
                    <a:pt x="53" y="3"/>
                  </a:lnTo>
                  <a:lnTo>
                    <a:pt x="53" y="2"/>
                  </a:lnTo>
                  <a:lnTo>
                    <a:pt x="54" y="2"/>
                  </a:lnTo>
                  <a:lnTo>
                    <a:pt x="54" y="0"/>
                  </a:lnTo>
                  <a:lnTo>
                    <a:pt x="56" y="0"/>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1" name="Freeform 5548"/>
            <p:cNvSpPr>
              <a:spLocks/>
            </p:cNvSpPr>
            <p:nvPr/>
          </p:nvSpPr>
          <p:spPr bwMode="auto">
            <a:xfrm>
              <a:off x="5208" y="3239"/>
              <a:ext cx="24" cy="3"/>
            </a:xfrm>
            <a:custGeom>
              <a:avLst/>
              <a:gdLst>
                <a:gd name="T0" fmla="*/ 0 w 47"/>
                <a:gd name="T1" fmla="*/ 0 h 6"/>
                <a:gd name="T2" fmla="*/ 1 w 47"/>
                <a:gd name="T3" fmla="*/ 0 h 6"/>
                <a:gd name="T4" fmla="*/ 2 w 47"/>
                <a:gd name="T5" fmla="*/ 2 h 6"/>
                <a:gd name="T6" fmla="*/ 4 w 47"/>
                <a:gd name="T7" fmla="*/ 3 h 6"/>
                <a:gd name="T8" fmla="*/ 4 w 47"/>
                <a:gd name="T9" fmla="*/ 4 h 6"/>
                <a:gd name="T10" fmla="*/ 5 w 47"/>
                <a:gd name="T11" fmla="*/ 4 h 6"/>
                <a:gd name="T12" fmla="*/ 5 w 47"/>
                <a:gd name="T13" fmla="*/ 6 h 6"/>
                <a:gd name="T14" fmla="*/ 6 w 47"/>
                <a:gd name="T15" fmla="*/ 6 h 6"/>
                <a:gd name="T16" fmla="*/ 9 w 47"/>
                <a:gd name="T17" fmla="*/ 6 h 6"/>
                <a:gd name="T18" fmla="*/ 10 w 47"/>
                <a:gd name="T19" fmla="*/ 4 h 6"/>
                <a:gd name="T20" fmla="*/ 10 w 47"/>
                <a:gd name="T21" fmla="*/ 3 h 6"/>
                <a:gd name="T22" fmla="*/ 12 w 47"/>
                <a:gd name="T23" fmla="*/ 2 h 6"/>
                <a:gd name="T24" fmla="*/ 13 w 47"/>
                <a:gd name="T25" fmla="*/ 0 h 6"/>
                <a:gd name="T26" fmla="*/ 16 w 47"/>
                <a:gd name="T27" fmla="*/ 0 h 6"/>
                <a:gd name="T28" fmla="*/ 17 w 47"/>
                <a:gd name="T29" fmla="*/ 2 h 6"/>
                <a:gd name="T30" fmla="*/ 17 w 47"/>
                <a:gd name="T31" fmla="*/ 2 h 6"/>
                <a:gd name="T32" fmla="*/ 17 w 47"/>
                <a:gd name="T33" fmla="*/ 3 h 6"/>
                <a:gd name="T34" fmla="*/ 18 w 47"/>
                <a:gd name="T35" fmla="*/ 3 h 6"/>
                <a:gd name="T36" fmla="*/ 18 w 47"/>
                <a:gd name="T37" fmla="*/ 4 h 6"/>
                <a:gd name="T38" fmla="*/ 20 w 47"/>
                <a:gd name="T39" fmla="*/ 4 h 6"/>
                <a:gd name="T40" fmla="*/ 21 w 47"/>
                <a:gd name="T41" fmla="*/ 6 h 6"/>
                <a:gd name="T42" fmla="*/ 24 w 47"/>
                <a:gd name="T43" fmla="*/ 4 h 6"/>
                <a:gd name="T44" fmla="*/ 25 w 47"/>
                <a:gd name="T45" fmla="*/ 3 h 6"/>
                <a:gd name="T46" fmla="*/ 28 w 47"/>
                <a:gd name="T47" fmla="*/ 0 h 6"/>
                <a:gd name="T48" fmla="*/ 30 w 47"/>
                <a:gd name="T49" fmla="*/ 0 h 6"/>
                <a:gd name="T50" fmla="*/ 32 w 47"/>
                <a:gd name="T51" fmla="*/ 2 h 6"/>
                <a:gd name="T52" fmla="*/ 32 w 47"/>
                <a:gd name="T53" fmla="*/ 2 h 6"/>
                <a:gd name="T54" fmla="*/ 33 w 47"/>
                <a:gd name="T55" fmla="*/ 3 h 6"/>
                <a:gd name="T56" fmla="*/ 33 w 47"/>
                <a:gd name="T57" fmla="*/ 4 h 6"/>
                <a:gd name="T58" fmla="*/ 34 w 47"/>
                <a:gd name="T59" fmla="*/ 6 h 6"/>
                <a:gd name="T60" fmla="*/ 39 w 47"/>
                <a:gd name="T61" fmla="*/ 4 h 6"/>
                <a:gd name="T62" fmla="*/ 40 w 47"/>
                <a:gd name="T63" fmla="*/ 3 h 6"/>
                <a:gd name="T64" fmla="*/ 40 w 47"/>
                <a:gd name="T65" fmla="*/ 2 h 6"/>
                <a:gd name="T66" fmla="*/ 41 w 47"/>
                <a:gd name="T67" fmla="*/ 0 h 6"/>
                <a:gd name="T68" fmla="*/ 43 w 47"/>
                <a:gd name="T69" fmla="*/ 0 h 6"/>
                <a:gd name="T70" fmla="*/ 45 w 47"/>
                <a:gd name="T71" fmla="*/ 0 h 6"/>
                <a:gd name="T72" fmla="*/ 45 w 47"/>
                <a:gd name="T7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6">
                  <a:moveTo>
                    <a:pt x="0" y="0"/>
                  </a:moveTo>
                  <a:lnTo>
                    <a:pt x="0" y="0"/>
                  </a:lnTo>
                  <a:lnTo>
                    <a:pt x="1" y="0"/>
                  </a:lnTo>
                  <a:lnTo>
                    <a:pt x="1" y="0"/>
                  </a:lnTo>
                  <a:lnTo>
                    <a:pt x="2" y="0"/>
                  </a:lnTo>
                  <a:lnTo>
                    <a:pt x="2" y="2"/>
                  </a:lnTo>
                  <a:lnTo>
                    <a:pt x="2" y="2"/>
                  </a:lnTo>
                  <a:lnTo>
                    <a:pt x="4" y="3"/>
                  </a:lnTo>
                  <a:lnTo>
                    <a:pt x="4" y="3"/>
                  </a:lnTo>
                  <a:lnTo>
                    <a:pt x="4" y="4"/>
                  </a:lnTo>
                  <a:lnTo>
                    <a:pt x="5" y="4"/>
                  </a:lnTo>
                  <a:lnTo>
                    <a:pt x="5" y="4"/>
                  </a:lnTo>
                  <a:lnTo>
                    <a:pt x="5" y="4"/>
                  </a:lnTo>
                  <a:lnTo>
                    <a:pt x="5" y="6"/>
                  </a:lnTo>
                  <a:lnTo>
                    <a:pt x="6" y="6"/>
                  </a:lnTo>
                  <a:lnTo>
                    <a:pt x="6" y="6"/>
                  </a:lnTo>
                  <a:lnTo>
                    <a:pt x="8" y="6"/>
                  </a:lnTo>
                  <a:lnTo>
                    <a:pt x="9" y="6"/>
                  </a:lnTo>
                  <a:lnTo>
                    <a:pt x="9" y="6"/>
                  </a:lnTo>
                  <a:lnTo>
                    <a:pt x="10" y="4"/>
                  </a:lnTo>
                  <a:lnTo>
                    <a:pt x="10" y="4"/>
                  </a:lnTo>
                  <a:lnTo>
                    <a:pt x="10" y="3"/>
                  </a:lnTo>
                  <a:lnTo>
                    <a:pt x="12" y="2"/>
                  </a:lnTo>
                  <a:lnTo>
                    <a:pt x="12" y="2"/>
                  </a:lnTo>
                  <a:lnTo>
                    <a:pt x="13" y="0"/>
                  </a:lnTo>
                  <a:lnTo>
                    <a:pt x="13" y="0"/>
                  </a:lnTo>
                  <a:lnTo>
                    <a:pt x="14" y="0"/>
                  </a:lnTo>
                  <a:lnTo>
                    <a:pt x="16" y="0"/>
                  </a:lnTo>
                  <a:lnTo>
                    <a:pt x="16" y="0"/>
                  </a:lnTo>
                  <a:lnTo>
                    <a:pt x="17" y="2"/>
                  </a:lnTo>
                  <a:lnTo>
                    <a:pt x="17" y="2"/>
                  </a:lnTo>
                  <a:lnTo>
                    <a:pt x="17" y="2"/>
                  </a:lnTo>
                  <a:lnTo>
                    <a:pt x="17" y="2"/>
                  </a:lnTo>
                  <a:lnTo>
                    <a:pt x="17" y="3"/>
                  </a:lnTo>
                  <a:lnTo>
                    <a:pt x="18" y="3"/>
                  </a:lnTo>
                  <a:lnTo>
                    <a:pt x="18" y="3"/>
                  </a:lnTo>
                  <a:lnTo>
                    <a:pt x="18" y="3"/>
                  </a:lnTo>
                  <a:lnTo>
                    <a:pt x="18" y="4"/>
                  </a:lnTo>
                  <a:lnTo>
                    <a:pt x="20" y="4"/>
                  </a:lnTo>
                  <a:lnTo>
                    <a:pt x="20" y="4"/>
                  </a:lnTo>
                  <a:lnTo>
                    <a:pt x="20" y="4"/>
                  </a:lnTo>
                  <a:lnTo>
                    <a:pt x="21" y="6"/>
                  </a:lnTo>
                  <a:lnTo>
                    <a:pt x="24" y="6"/>
                  </a:lnTo>
                  <a:lnTo>
                    <a:pt x="24" y="4"/>
                  </a:lnTo>
                  <a:lnTo>
                    <a:pt x="25" y="3"/>
                  </a:lnTo>
                  <a:lnTo>
                    <a:pt x="25" y="3"/>
                  </a:lnTo>
                  <a:lnTo>
                    <a:pt x="26" y="2"/>
                  </a:lnTo>
                  <a:lnTo>
                    <a:pt x="28" y="0"/>
                  </a:lnTo>
                  <a:lnTo>
                    <a:pt x="28" y="0"/>
                  </a:lnTo>
                  <a:lnTo>
                    <a:pt x="30" y="0"/>
                  </a:lnTo>
                  <a:lnTo>
                    <a:pt x="30" y="0"/>
                  </a:lnTo>
                  <a:lnTo>
                    <a:pt x="32" y="2"/>
                  </a:lnTo>
                  <a:lnTo>
                    <a:pt x="32" y="2"/>
                  </a:lnTo>
                  <a:lnTo>
                    <a:pt x="32" y="2"/>
                  </a:lnTo>
                  <a:lnTo>
                    <a:pt x="32" y="3"/>
                  </a:lnTo>
                  <a:lnTo>
                    <a:pt x="33" y="3"/>
                  </a:lnTo>
                  <a:lnTo>
                    <a:pt x="33" y="4"/>
                  </a:lnTo>
                  <a:lnTo>
                    <a:pt x="33" y="4"/>
                  </a:lnTo>
                  <a:lnTo>
                    <a:pt x="34" y="4"/>
                  </a:lnTo>
                  <a:lnTo>
                    <a:pt x="34" y="6"/>
                  </a:lnTo>
                  <a:lnTo>
                    <a:pt x="37" y="6"/>
                  </a:lnTo>
                  <a:lnTo>
                    <a:pt x="39" y="4"/>
                  </a:lnTo>
                  <a:lnTo>
                    <a:pt x="39" y="4"/>
                  </a:lnTo>
                  <a:lnTo>
                    <a:pt x="40" y="3"/>
                  </a:lnTo>
                  <a:lnTo>
                    <a:pt x="40" y="3"/>
                  </a:lnTo>
                  <a:lnTo>
                    <a:pt x="40" y="2"/>
                  </a:lnTo>
                  <a:lnTo>
                    <a:pt x="41" y="2"/>
                  </a:lnTo>
                  <a:lnTo>
                    <a:pt x="41" y="0"/>
                  </a:lnTo>
                  <a:lnTo>
                    <a:pt x="43" y="0"/>
                  </a:lnTo>
                  <a:lnTo>
                    <a:pt x="43" y="0"/>
                  </a:lnTo>
                  <a:lnTo>
                    <a:pt x="44" y="0"/>
                  </a:lnTo>
                  <a:lnTo>
                    <a:pt x="45" y="0"/>
                  </a:lnTo>
                  <a:lnTo>
                    <a:pt x="45" y="0"/>
                  </a:lnTo>
                  <a:lnTo>
                    <a:pt x="45" y="2"/>
                  </a:lnTo>
                  <a:lnTo>
                    <a:pt x="47" y="2"/>
                  </a:lnTo>
                </a:path>
              </a:pathLst>
            </a:custGeom>
            <a:noFill/>
            <a:ln w="1588">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62" name="Rectangle 5549"/>
            <p:cNvSpPr>
              <a:spLocks noChangeArrowheads="1"/>
            </p:cNvSpPr>
            <p:nvPr/>
          </p:nvSpPr>
          <p:spPr bwMode="auto">
            <a:xfrm>
              <a:off x="3579" y="2422"/>
              <a:ext cx="1653" cy="1308"/>
            </a:xfrm>
            <a:prstGeom prst="rect">
              <a:avLst/>
            </a:prstGeom>
            <a:noFill/>
            <a:ln w="4763">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5564" name="テキスト ボックス 5563"/>
              <p:cNvSpPr txBox="1"/>
              <p:nvPr/>
            </p:nvSpPr>
            <p:spPr>
              <a:xfrm>
                <a:off x="3309481" y="5390786"/>
                <a:ext cx="689291" cy="338554"/>
              </a:xfrm>
              <a:prstGeom prst="rect">
                <a:avLst/>
              </a:prstGeom>
              <a:noFill/>
            </p:spPr>
            <p:txBody>
              <a:bodyPr wrap="none" rtlCol="0">
                <a:spAutoFit/>
              </a:bodyPr>
              <a:lstStyle/>
              <a:p>
                <a14:m>
                  <m:oMath xmlns:m="http://schemas.openxmlformats.org/officeDocument/2006/math">
                    <m:r>
                      <a:rPr kumimoji="1" lang="en-US" altLang="ja-JP" sz="1600" b="0" i="1" smtClean="0">
                        <a:latin typeface="Cambria Math" panose="02040503050406030204" pitchFamily="18" charset="0"/>
                      </a:rPr>
                      <m:t>𝑟</m:t>
                    </m:r>
                  </m:oMath>
                </a14:m>
                <a:r>
                  <a:rPr kumimoji="1" lang="en-US" altLang="ja-JP" sz="1600" dirty="0" smtClean="0"/>
                  <a:t> [fm]</a:t>
                </a:r>
                <a:endParaRPr kumimoji="1" lang="ja-JP" altLang="en-US" sz="1600" dirty="0"/>
              </a:p>
            </p:txBody>
          </p:sp>
        </mc:Choice>
        <mc:Fallback xmlns="">
          <p:sp>
            <p:nvSpPr>
              <p:cNvPr id="5564" name="テキスト ボックス 5563"/>
              <p:cNvSpPr txBox="1">
                <a:spLocks noRot="1" noChangeAspect="1" noMove="1" noResize="1" noEditPoints="1" noAdjustHandles="1" noChangeArrowheads="1" noChangeShapeType="1" noTextEdit="1"/>
              </p:cNvSpPr>
              <p:nvPr/>
            </p:nvSpPr>
            <p:spPr>
              <a:xfrm>
                <a:off x="3309481" y="5390786"/>
                <a:ext cx="689291" cy="338554"/>
              </a:xfrm>
              <a:prstGeom prst="rect">
                <a:avLst/>
              </a:prstGeom>
              <a:blipFill>
                <a:blip r:embed="rId8"/>
                <a:stretch>
                  <a:fillRect t="-5357" r="-2655" b="-21429"/>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565" name="テキスト ボックス 5564"/>
              <p:cNvSpPr txBox="1"/>
              <p:nvPr/>
            </p:nvSpPr>
            <p:spPr>
              <a:xfrm>
                <a:off x="7839624" y="5449453"/>
                <a:ext cx="689291" cy="338554"/>
              </a:xfrm>
              <a:prstGeom prst="rect">
                <a:avLst/>
              </a:prstGeom>
              <a:noFill/>
            </p:spPr>
            <p:txBody>
              <a:bodyPr wrap="none" rtlCol="0">
                <a:spAutoFit/>
              </a:bodyPr>
              <a:lstStyle/>
              <a:p>
                <a14:m>
                  <m:oMath xmlns:m="http://schemas.openxmlformats.org/officeDocument/2006/math">
                    <m:r>
                      <a:rPr kumimoji="1" lang="en-US" altLang="ja-JP" sz="1600" b="0" i="1" smtClean="0">
                        <a:latin typeface="Cambria Math" panose="02040503050406030204" pitchFamily="18" charset="0"/>
                      </a:rPr>
                      <m:t>𝑟</m:t>
                    </m:r>
                  </m:oMath>
                </a14:m>
                <a:r>
                  <a:rPr kumimoji="1" lang="en-US" altLang="ja-JP" sz="1600" dirty="0" smtClean="0"/>
                  <a:t> [fm]</a:t>
                </a:r>
                <a:endParaRPr kumimoji="1" lang="ja-JP" altLang="en-US" sz="1600" dirty="0"/>
              </a:p>
            </p:txBody>
          </p:sp>
        </mc:Choice>
        <mc:Fallback xmlns="">
          <p:sp>
            <p:nvSpPr>
              <p:cNvPr id="5565" name="テキスト ボックス 5564"/>
              <p:cNvSpPr txBox="1">
                <a:spLocks noRot="1" noChangeAspect="1" noMove="1" noResize="1" noEditPoints="1" noAdjustHandles="1" noChangeArrowheads="1" noChangeShapeType="1" noTextEdit="1"/>
              </p:cNvSpPr>
              <p:nvPr/>
            </p:nvSpPr>
            <p:spPr>
              <a:xfrm>
                <a:off x="7839624" y="5449453"/>
                <a:ext cx="689291" cy="338554"/>
              </a:xfrm>
              <a:prstGeom prst="rect">
                <a:avLst/>
              </a:prstGeom>
              <a:blipFill>
                <a:blip r:embed="rId9"/>
                <a:stretch>
                  <a:fillRect t="-5455" r="-3540" b="-23636"/>
                </a:stretch>
              </a:blipFill>
            </p:spPr>
            <p:txBody>
              <a:bodyPr/>
              <a:lstStyle/>
              <a:p>
                <a:r>
                  <a:rPr lang="ja-JP" altLang="en-US">
                    <a:noFill/>
                  </a:rPr>
                  <a:t> </a:t>
                </a:r>
              </a:p>
            </p:txBody>
          </p:sp>
        </mc:Fallback>
      </mc:AlternateContent>
      <p:grpSp>
        <p:nvGrpSpPr>
          <p:cNvPr id="5" name="Group 4"/>
          <p:cNvGrpSpPr>
            <a:grpSpLocks noChangeAspect="1"/>
          </p:cNvGrpSpPr>
          <p:nvPr/>
        </p:nvGrpSpPr>
        <p:grpSpPr bwMode="auto">
          <a:xfrm>
            <a:off x="514458" y="3656216"/>
            <a:ext cx="2731963" cy="2007736"/>
            <a:chOff x="1708" y="1267"/>
            <a:chExt cx="2501" cy="1838"/>
          </a:xfrm>
        </p:grpSpPr>
        <p:grpSp>
          <p:nvGrpSpPr>
            <p:cNvPr id="5567" name="Group 205"/>
            <p:cNvGrpSpPr>
              <a:grpSpLocks/>
            </p:cNvGrpSpPr>
            <p:nvPr/>
          </p:nvGrpSpPr>
          <p:grpSpPr bwMode="auto">
            <a:xfrm>
              <a:off x="1814" y="2976"/>
              <a:ext cx="2333" cy="0"/>
              <a:chOff x="1814" y="2976"/>
              <a:chExt cx="2333" cy="0"/>
            </a:xfrm>
          </p:grpSpPr>
          <p:sp>
            <p:nvSpPr>
              <p:cNvPr id="8013" name="Line 6"/>
              <p:cNvSpPr>
                <a:spLocks noChangeShapeType="1"/>
              </p:cNvSpPr>
              <p:nvPr/>
            </p:nvSpPr>
            <p:spPr bwMode="auto">
              <a:xfrm>
                <a:off x="18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4" name="Line 7"/>
              <p:cNvSpPr>
                <a:spLocks noChangeShapeType="1"/>
              </p:cNvSpPr>
              <p:nvPr/>
            </p:nvSpPr>
            <p:spPr bwMode="auto">
              <a:xfrm>
                <a:off x="182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5" name="Line 8"/>
              <p:cNvSpPr>
                <a:spLocks noChangeShapeType="1"/>
              </p:cNvSpPr>
              <p:nvPr/>
            </p:nvSpPr>
            <p:spPr bwMode="auto">
              <a:xfrm>
                <a:off x="183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6" name="Line 9"/>
              <p:cNvSpPr>
                <a:spLocks noChangeShapeType="1"/>
              </p:cNvSpPr>
              <p:nvPr/>
            </p:nvSpPr>
            <p:spPr bwMode="auto">
              <a:xfrm>
                <a:off x="18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7" name="Line 10"/>
              <p:cNvSpPr>
                <a:spLocks noChangeShapeType="1"/>
              </p:cNvSpPr>
              <p:nvPr/>
            </p:nvSpPr>
            <p:spPr bwMode="auto">
              <a:xfrm>
                <a:off x="18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8" name="Line 11"/>
              <p:cNvSpPr>
                <a:spLocks noChangeShapeType="1"/>
              </p:cNvSpPr>
              <p:nvPr/>
            </p:nvSpPr>
            <p:spPr bwMode="auto">
              <a:xfrm>
                <a:off x="187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9" name="Line 12"/>
              <p:cNvSpPr>
                <a:spLocks noChangeShapeType="1"/>
              </p:cNvSpPr>
              <p:nvPr/>
            </p:nvSpPr>
            <p:spPr bwMode="auto">
              <a:xfrm>
                <a:off x="188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0" name="Line 13"/>
              <p:cNvSpPr>
                <a:spLocks noChangeShapeType="1"/>
              </p:cNvSpPr>
              <p:nvPr/>
            </p:nvSpPr>
            <p:spPr bwMode="auto">
              <a:xfrm>
                <a:off x="18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1" name="Line 14"/>
              <p:cNvSpPr>
                <a:spLocks noChangeShapeType="1"/>
              </p:cNvSpPr>
              <p:nvPr/>
            </p:nvSpPr>
            <p:spPr bwMode="auto">
              <a:xfrm>
                <a:off x="19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2" name="Line 15"/>
              <p:cNvSpPr>
                <a:spLocks noChangeShapeType="1"/>
              </p:cNvSpPr>
              <p:nvPr/>
            </p:nvSpPr>
            <p:spPr bwMode="auto">
              <a:xfrm>
                <a:off x="192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3" name="Line 16"/>
              <p:cNvSpPr>
                <a:spLocks noChangeShapeType="1"/>
              </p:cNvSpPr>
              <p:nvPr/>
            </p:nvSpPr>
            <p:spPr bwMode="auto">
              <a:xfrm>
                <a:off x="193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4" name="Line 17"/>
              <p:cNvSpPr>
                <a:spLocks noChangeShapeType="1"/>
              </p:cNvSpPr>
              <p:nvPr/>
            </p:nvSpPr>
            <p:spPr bwMode="auto">
              <a:xfrm>
                <a:off x="19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5" name="Line 18"/>
              <p:cNvSpPr>
                <a:spLocks noChangeShapeType="1"/>
              </p:cNvSpPr>
              <p:nvPr/>
            </p:nvSpPr>
            <p:spPr bwMode="auto">
              <a:xfrm>
                <a:off x="19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6" name="Line 19"/>
              <p:cNvSpPr>
                <a:spLocks noChangeShapeType="1"/>
              </p:cNvSpPr>
              <p:nvPr/>
            </p:nvSpPr>
            <p:spPr bwMode="auto">
              <a:xfrm>
                <a:off x="197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7" name="Line 20"/>
              <p:cNvSpPr>
                <a:spLocks noChangeShapeType="1"/>
              </p:cNvSpPr>
              <p:nvPr/>
            </p:nvSpPr>
            <p:spPr bwMode="auto">
              <a:xfrm>
                <a:off x="198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8" name="Line 21"/>
              <p:cNvSpPr>
                <a:spLocks noChangeShapeType="1"/>
              </p:cNvSpPr>
              <p:nvPr/>
            </p:nvSpPr>
            <p:spPr bwMode="auto">
              <a:xfrm>
                <a:off x="19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9" name="Line 22"/>
              <p:cNvSpPr>
                <a:spLocks noChangeShapeType="1"/>
              </p:cNvSpPr>
              <p:nvPr/>
            </p:nvSpPr>
            <p:spPr bwMode="auto">
              <a:xfrm>
                <a:off x="20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0" name="Line 23"/>
              <p:cNvSpPr>
                <a:spLocks noChangeShapeType="1"/>
              </p:cNvSpPr>
              <p:nvPr/>
            </p:nvSpPr>
            <p:spPr bwMode="auto">
              <a:xfrm>
                <a:off x="201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1" name="Line 24"/>
              <p:cNvSpPr>
                <a:spLocks noChangeShapeType="1"/>
              </p:cNvSpPr>
              <p:nvPr/>
            </p:nvSpPr>
            <p:spPr bwMode="auto">
              <a:xfrm>
                <a:off x="203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2" name="Line 25"/>
              <p:cNvSpPr>
                <a:spLocks noChangeShapeType="1"/>
              </p:cNvSpPr>
              <p:nvPr/>
            </p:nvSpPr>
            <p:spPr bwMode="auto">
              <a:xfrm>
                <a:off x="20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3" name="Line 26"/>
              <p:cNvSpPr>
                <a:spLocks noChangeShapeType="1"/>
              </p:cNvSpPr>
              <p:nvPr/>
            </p:nvSpPr>
            <p:spPr bwMode="auto">
              <a:xfrm>
                <a:off x="20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4" name="Line 27"/>
              <p:cNvSpPr>
                <a:spLocks noChangeShapeType="1"/>
              </p:cNvSpPr>
              <p:nvPr/>
            </p:nvSpPr>
            <p:spPr bwMode="auto">
              <a:xfrm>
                <a:off x="206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5" name="Line 28"/>
              <p:cNvSpPr>
                <a:spLocks noChangeShapeType="1"/>
              </p:cNvSpPr>
              <p:nvPr/>
            </p:nvSpPr>
            <p:spPr bwMode="auto">
              <a:xfrm>
                <a:off x="207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6" name="Line 29"/>
              <p:cNvSpPr>
                <a:spLocks noChangeShapeType="1"/>
              </p:cNvSpPr>
              <p:nvPr/>
            </p:nvSpPr>
            <p:spPr bwMode="auto">
              <a:xfrm>
                <a:off x="20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7" name="Line 30"/>
              <p:cNvSpPr>
                <a:spLocks noChangeShapeType="1"/>
              </p:cNvSpPr>
              <p:nvPr/>
            </p:nvSpPr>
            <p:spPr bwMode="auto">
              <a:xfrm>
                <a:off x="21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8" name="Line 31"/>
              <p:cNvSpPr>
                <a:spLocks noChangeShapeType="1"/>
              </p:cNvSpPr>
              <p:nvPr/>
            </p:nvSpPr>
            <p:spPr bwMode="auto">
              <a:xfrm>
                <a:off x="211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9" name="Line 32"/>
              <p:cNvSpPr>
                <a:spLocks noChangeShapeType="1"/>
              </p:cNvSpPr>
              <p:nvPr/>
            </p:nvSpPr>
            <p:spPr bwMode="auto">
              <a:xfrm>
                <a:off x="212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0" name="Line 33"/>
              <p:cNvSpPr>
                <a:spLocks noChangeShapeType="1"/>
              </p:cNvSpPr>
              <p:nvPr/>
            </p:nvSpPr>
            <p:spPr bwMode="auto">
              <a:xfrm>
                <a:off x="21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1" name="Line 34"/>
              <p:cNvSpPr>
                <a:spLocks noChangeShapeType="1"/>
              </p:cNvSpPr>
              <p:nvPr/>
            </p:nvSpPr>
            <p:spPr bwMode="auto">
              <a:xfrm>
                <a:off x="21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2" name="Line 35"/>
              <p:cNvSpPr>
                <a:spLocks noChangeShapeType="1"/>
              </p:cNvSpPr>
              <p:nvPr/>
            </p:nvSpPr>
            <p:spPr bwMode="auto">
              <a:xfrm>
                <a:off x="216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3" name="Line 36"/>
              <p:cNvSpPr>
                <a:spLocks noChangeShapeType="1"/>
              </p:cNvSpPr>
              <p:nvPr/>
            </p:nvSpPr>
            <p:spPr bwMode="auto">
              <a:xfrm>
                <a:off x="217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4" name="Line 37"/>
              <p:cNvSpPr>
                <a:spLocks noChangeShapeType="1"/>
              </p:cNvSpPr>
              <p:nvPr/>
            </p:nvSpPr>
            <p:spPr bwMode="auto">
              <a:xfrm>
                <a:off x="21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5" name="Line 38"/>
              <p:cNvSpPr>
                <a:spLocks noChangeShapeType="1"/>
              </p:cNvSpPr>
              <p:nvPr/>
            </p:nvSpPr>
            <p:spPr bwMode="auto">
              <a:xfrm>
                <a:off x="21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6" name="Line 39"/>
              <p:cNvSpPr>
                <a:spLocks noChangeShapeType="1"/>
              </p:cNvSpPr>
              <p:nvPr/>
            </p:nvSpPr>
            <p:spPr bwMode="auto">
              <a:xfrm>
                <a:off x="221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7" name="Line 40"/>
              <p:cNvSpPr>
                <a:spLocks noChangeShapeType="1"/>
              </p:cNvSpPr>
              <p:nvPr/>
            </p:nvSpPr>
            <p:spPr bwMode="auto">
              <a:xfrm>
                <a:off x="222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8" name="Line 41"/>
              <p:cNvSpPr>
                <a:spLocks noChangeShapeType="1"/>
              </p:cNvSpPr>
              <p:nvPr/>
            </p:nvSpPr>
            <p:spPr bwMode="auto">
              <a:xfrm>
                <a:off x="22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9" name="Line 42"/>
              <p:cNvSpPr>
                <a:spLocks noChangeShapeType="1"/>
              </p:cNvSpPr>
              <p:nvPr/>
            </p:nvSpPr>
            <p:spPr bwMode="auto">
              <a:xfrm>
                <a:off x="22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0" name="Line 43"/>
              <p:cNvSpPr>
                <a:spLocks noChangeShapeType="1"/>
              </p:cNvSpPr>
              <p:nvPr/>
            </p:nvSpPr>
            <p:spPr bwMode="auto">
              <a:xfrm>
                <a:off x="225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1" name="Line 44"/>
              <p:cNvSpPr>
                <a:spLocks noChangeShapeType="1"/>
              </p:cNvSpPr>
              <p:nvPr/>
            </p:nvSpPr>
            <p:spPr bwMode="auto">
              <a:xfrm>
                <a:off x="227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2" name="Line 45"/>
              <p:cNvSpPr>
                <a:spLocks noChangeShapeType="1"/>
              </p:cNvSpPr>
              <p:nvPr/>
            </p:nvSpPr>
            <p:spPr bwMode="auto">
              <a:xfrm>
                <a:off x="22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3" name="Line 46"/>
              <p:cNvSpPr>
                <a:spLocks noChangeShapeType="1"/>
              </p:cNvSpPr>
              <p:nvPr/>
            </p:nvSpPr>
            <p:spPr bwMode="auto">
              <a:xfrm>
                <a:off x="22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4" name="Line 47"/>
              <p:cNvSpPr>
                <a:spLocks noChangeShapeType="1"/>
              </p:cNvSpPr>
              <p:nvPr/>
            </p:nvSpPr>
            <p:spPr bwMode="auto">
              <a:xfrm>
                <a:off x="230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5" name="Line 48"/>
              <p:cNvSpPr>
                <a:spLocks noChangeShapeType="1"/>
              </p:cNvSpPr>
              <p:nvPr/>
            </p:nvSpPr>
            <p:spPr bwMode="auto">
              <a:xfrm>
                <a:off x="231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6" name="Line 49"/>
              <p:cNvSpPr>
                <a:spLocks noChangeShapeType="1"/>
              </p:cNvSpPr>
              <p:nvPr/>
            </p:nvSpPr>
            <p:spPr bwMode="auto">
              <a:xfrm>
                <a:off x="23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7" name="Line 50"/>
              <p:cNvSpPr>
                <a:spLocks noChangeShapeType="1"/>
              </p:cNvSpPr>
              <p:nvPr/>
            </p:nvSpPr>
            <p:spPr bwMode="auto">
              <a:xfrm>
                <a:off x="23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8" name="Line 51"/>
              <p:cNvSpPr>
                <a:spLocks noChangeShapeType="1"/>
              </p:cNvSpPr>
              <p:nvPr/>
            </p:nvSpPr>
            <p:spPr bwMode="auto">
              <a:xfrm>
                <a:off x="235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9" name="Line 52"/>
              <p:cNvSpPr>
                <a:spLocks noChangeShapeType="1"/>
              </p:cNvSpPr>
              <p:nvPr/>
            </p:nvSpPr>
            <p:spPr bwMode="auto">
              <a:xfrm>
                <a:off x="236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0" name="Line 53"/>
              <p:cNvSpPr>
                <a:spLocks noChangeShapeType="1"/>
              </p:cNvSpPr>
              <p:nvPr/>
            </p:nvSpPr>
            <p:spPr bwMode="auto">
              <a:xfrm>
                <a:off x="23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1" name="Line 54"/>
              <p:cNvSpPr>
                <a:spLocks noChangeShapeType="1"/>
              </p:cNvSpPr>
              <p:nvPr/>
            </p:nvSpPr>
            <p:spPr bwMode="auto">
              <a:xfrm>
                <a:off x="23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2" name="Line 55"/>
              <p:cNvSpPr>
                <a:spLocks noChangeShapeType="1"/>
              </p:cNvSpPr>
              <p:nvPr/>
            </p:nvSpPr>
            <p:spPr bwMode="auto">
              <a:xfrm>
                <a:off x="240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3" name="Line 56"/>
              <p:cNvSpPr>
                <a:spLocks noChangeShapeType="1"/>
              </p:cNvSpPr>
              <p:nvPr/>
            </p:nvSpPr>
            <p:spPr bwMode="auto">
              <a:xfrm>
                <a:off x="241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4" name="Line 57"/>
              <p:cNvSpPr>
                <a:spLocks noChangeShapeType="1"/>
              </p:cNvSpPr>
              <p:nvPr/>
            </p:nvSpPr>
            <p:spPr bwMode="auto">
              <a:xfrm>
                <a:off x="24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5" name="Line 58"/>
              <p:cNvSpPr>
                <a:spLocks noChangeShapeType="1"/>
              </p:cNvSpPr>
              <p:nvPr/>
            </p:nvSpPr>
            <p:spPr bwMode="auto">
              <a:xfrm>
                <a:off x="24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6" name="Line 59"/>
              <p:cNvSpPr>
                <a:spLocks noChangeShapeType="1"/>
              </p:cNvSpPr>
              <p:nvPr/>
            </p:nvSpPr>
            <p:spPr bwMode="auto">
              <a:xfrm>
                <a:off x="245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7" name="Line 60"/>
              <p:cNvSpPr>
                <a:spLocks noChangeShapeType="1"/>
              </p:cNvSpPr>
              <p:nvPr/>
            </p:nvSpPr>
            <p:spPr bwMode="auto">
              <a:xfrm>
                <a:off x="246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8" name="Line 61"/>
              <p:cNvSpPr>
                <a:spLocks noChangeShapeType="1"/>
              </p:cNvSpPr>
              <p:nvPr/>
            </p:nvSpPr>
            <p:spPr bwMode="auto">
              <a:xfrm>
                <a:off x="24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9" name="Line 62"/>
              <p:cNvSpPr>
                <a:spLocks noChangeShapeType="1"/>
              </p:cNvSpPr>
              <p:nvPr/>
            </p:nvSpPr>
            <p:spPr bwMode="auto">
              <a:xfrm>
                <a:off x="24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0" name="Line 63"/>
              <p:cNvSpPr>
                <a:spLocks noChangeShapeType="1"/>
              </p:cNvSpPr>
              <p:nvPr/>
            </p:nvSpPr>
            <p:spPr bwMode="auto">
              <a:xfrm>
                <a:off x="249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1" name="Line 64"/>
              <p:cNvSpPr>
                <a:spLocks noChangeShapeType="1"/>
              </p:cNvSpPr>
              <p:nvPr/>
            </p:nvSpPr>
            <p:spPr bwMode="auto">
              <a:xfrm>
                <a:off x="251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2" name="Line 65"/>
              <p:cNvSpPr>
                <a:spLocks noChangeShapeType="1"/>
              </p:cNvSpPr>
              <p:nvPr/>
            </p:nvSpPr>
            <p:spPr bwMode="auto">
              <a:xfrm>
                <a:off x="25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3" name="Line 66"/>
              <p:cNvSpPr>
                <a:spLocks noChangeShapeType="1"/>
              </p:cNvSpPr>
              <p:nvPr/>
            </p:nvSpPr>
            <p:spPr bwMode="auto">
              <a:xfrm>
                <a:off x="25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4" name="Line 67"/>
              <p:cNvSpPr>
                <a:spLocks noChangeShapeType="1"/>
              </p:cNvSpPr>
              <p:nvPr/>
            </p:nvSpPr>
            <p:spPr bwMode="auto">
              <a:xfrm>
                <a:off x="254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5" name="Line 68"/>
              <p:cNvSpPr>
                <a:spLocks noChangeShapeType="1"/>
              </p:cNvSpPr>
              <p:nvPr/>
            </p:nvSpPr>
            <p:spPr bwMode="auto">
              <a:xfrm>
                <a:off x="255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6" name="Line 69"/>
              <p:cNvSpPr>
                <a:spLocks noChangeShapeType="1"/>
              </p:cNvSpPr>
              <p:nvPr/>
            </p:nvSpPr>
            <p:spPr bwMode="auto">
              <a:xfrm>
                <a:off x="25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7" name="Line 70"/>
              <p:cNvSpPr>
                <a:spLocks noChangeShapeType="1"/>
              </p:cNvSpPr>
              <p:nvPr/>
            </p:nvSpPr>
            <p:spPr bwMode="auto">
              <a:xfrm>
                <a:off x="25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8" name="Line 71"/>
              <p:cNvSpPr>
                <a:spLocks noChangeShapeType="1"/>
              </p:cNvSpPr>
              <p:nvPr/>
            </p:nvSpPr>
            <p:spPr bwMode="auto">
              <a:xfrm>
                <a:off x="259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9" name="Line 72"/>
              <p:cNvSpPr>
                <a:spLocks noChangeShapeType="1"/>
              </p:cNvSpPr>
              <p:nvPr/>
            </p:nvSpPr>
            <p:spPr bwMode="auto">
              <a:xfrm>
                <a:off x="260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0" name="Line 73"/>
              <p:cNvSpPr>
                <a:spLocks noChangeShapeType="1"/>
              </p:cNvSpPr>
              <p:nvPr/>
            </p:nvSpPr>
            <p:spPr bwMode="auto">
              <a:xfrm>
                <a:off x="26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1" name="Line 74"/>
              <p:cNvSpPr>
                <a:spLocks noChangeShapeType="1"/>
              </p:cNvSpPr>
              <p:nvPr/>
            </p:nvSpPr>
            <p:spPr bwMode="auto">
              <a:xfrm>
                <a:off x="26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2" name="Line 75"/>
              <p:cNvSpPr>
                <a:spLocks noChangeShapeType="1"/>
              </p:cNvSpPr>
              <p:nvPr/>
            </p:nvSpPr>
            <p:spPr bwMode="auto">
              <a:xfrm>
                <a:off x="264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3" name="Line 76"/>
              <p:cNvSpPr>
                <a:spLocks noChangeShapeType="1"/>
              </p:cNvSpPr>
              <p:nvPr/>
            </p:nvSpPr>
            <p:spPr bwMode="auto">
              <a:xfrm>
                <a:off x="265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4" name="Line 77"/>
              <p:cNvSpPr>
                <a:spLocks noChangeShapeType="1"/>
              </p:cNvSpPr>
              <p:nvPr/>
            </p:nvSpPr>
            <p:spPr bwMode="auto">
              <a:xfrm>
                <a:off x="26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5" name="Line 78"/>
              <p:cNvSpPr>
                <a:spLocks noChangeShapeType="1"/>
              </p:cNvSpPr>
              <p:nvPr/>
            </p:nvSpPr>
            <p:spPr bwMode="auto">
              <a:xfrm>
                <a:off x="26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6" name="Line 79"/>
              <p:cNvSpPr>
                <a:spLocks noChangeShapeType="1"/>
              </p:cNvSpPr>
              <p:nvPr/>
            </p:nvSpPr>
            <p:spPr bwMode="auto">
              <a:xfrm>
                <a:off x="269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7" name="Line 80"/>
              <p:cNvSpPr>
                <a:spLocks noChangeShapeType="1"/>
              </p:cNvSpPr>
              <p:nvPr/>
            </p:nvSpPr>
            <p:spPr bwMode="auto">
              <a:xfrm>
                <a:off x="270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8" name="Line 81"/>
              <p:cNvSpPr>
                <a:spLocks noChangeShapeType="1"/>
              </p:cNvSpPr>
              <p:nvPr/>
            </p:nvSpPr>
            <p:spPr bwMode="auto">
              <a:xfrm>
                <a:off x="27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9" name="Line 82"/>
              <p:cNvSpPr>
                <a:spLocks noChangeShapeType="1"/>
              </p:cNvSpPr>
              <p:nvPr/>
            </p:nvSpPr>
            <p:spPr bwMode="auto">
              <a:xfrm>
                <a:off x="27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0" name="Line 83"/>
              <p:cNvSpPr>
                <a:spLocks noChangeShapeType="1"/>
              </p:cNvSpPr>
              <p:nvPr/>
            </p:nvSpPr>
            <p:spPr bwMode="auto">
              <a:xfrm>
                <a:off x="273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1" name="Line 84"/>
              <p:cNvSpPr>
                <a:spLocks noChangeShapeType="1"/>
              </p:cNvSpPr>
              <p:nvPr/>
            </p:nvSpPr>
            <p:spPr bwMode="auto">
              <a:xfrm>
                <a:off x="275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2" name="Line 85"/>
              <p:cNvSpPr>
                <a:spLocks noChangeShapeType="1"/>
              </p:cNvSpPr>
              <p:nvPr/>
            </p:nvSpPr>
            <p:spPr bwMode="auto">
              <a:xfrm>
                <a:off x="27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3" name="Line 86"/>
              <p:cNvSpPr>
                <a:spLocks noChangeShapeType="1"/>
              </p:cNvSpPr>
              <p:nvPr/>
            </p:nvSpPr>
            <p:spPr bwMode="auto">
              <a:xfrm>
                <a:off x="27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4" name="Line 87"/>
              <p:cNvSpPr>
                <a:spLocks noChangeShapeType="1"/>
              </p:cNvSpPr>
              <p:nvPr/>
            </p:nvSpPr>
            <p:spPr bwMode="auto">
              <a:xfrm>
                <a:off x="278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5" name="Line 88"/>
              <p:cNvSpPr>
                <a:spLocks noChangeShapeType="1"/>
              </p:cNvSpPr>
              <p:nvPr/>
            </p:nvSpPr>
            <p:spPr bwMode="auto">
              <a:xfrm>
                <a:off x="279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6" name="Line 89"/>
              <p:cNvSpPr>
                <a:spLocks noChangeShapeType="1"/>
              </p:cNvSpPr>
              <p:nvPr/>
            </p:nvSpPr>
            <p:spPr bwMode="auto">
              <a:xfrm>
                <a:off x="28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7" name="Line 90"/>
              <p:cNvSpPr>
                <a:spLocks noChangeShapeType="1"/>
              </p:cNvSpPr>
              <p:nvPr/>
            </p:nvSpPr>
            <p:spPr bwMode="auto">
              <a:xfrm>
                <a:off x="28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8" name="Line 91"/>
              <p:cNvSpPr>
                <a:spLocks noChangeShapeType="1"/>
              </p:cNvSpPr>
              <p:nvPr/>
            </p:nvSpPr>
            <p:spPr bwMode="auto">
              <a:xfrm>
                <a:off x="283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9" name="Line 92"/>
              <p:cNvSpPr>
                <a:spLocks noChangeShapeType="1"/>
              </p:cNvSpPr>
              <p:nvPr/>
            </p:nvSpPr>
            <p:spPr bwMode="auto">
              <a:xfrm>
                <a:off x="284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0" name="Line 93"/>
              <p:cNvSpPr>
                <a:spLocks noChangeShapeType="1"/>
              </p:cNvSpPr>
              <p:nvPr/>
            </p:nvSpPr>
            <p:spPr bwMode="auto">
              <a:xfrm>
                <a:off x="28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1" name="Line 94"/>
              <p:cNvSpPr>
                <a:spLocks noChangeShapeType="1"/>
              </p:cNvSpPr>
              <p:nvPr/>
            </p:nvSpPr>
            <p:spPr bwMode="auto">
              <a:xfrm>
                <a:off x="28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2" name="Line 95"/>
              <p:cNvSpPr>
                <a:spLocks noChangeShapeType="1"/>
              </p:cNvSpPr>
              <p:nvPr/>
            </p:nvSpPr>
            <p:spPr bwMode="auto">
              <a:xfrm>
                <a:off x="288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3" name="Line 96"/>
              <p:cNvSpPr>
                <a:spLocks noChangeShapeType="1"/>
              </p:cNvSpPr>
              <p:nvPr/>
            </p:nvSpPr>
            <p:spPr bwMode="auto">
              <a:xfrm>
                <a:off x="289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4" name="Line 97"/>
              <p:cNvSpPr>
                <a:spLocks noChangeShapeType="1"/>
              </p:cNvSpPr>
              <p:nvPr/>
            </p:nvSpPr>
            <p:spPr bwMode="auto">
              <a:xfrm>
                <a:off x="29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5" name="Line 98"/>
              <p:cNvSpPr>
                <a:spLocks noChangeShapeType="1"/>
              </p:cNvSpPr>
              <p:nvPr/>
            </p:nvSpPr>
            <p:spPr bwMode="auto">
              <a:xfrm>
                <a:off x="29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6" name="Line 99"/>
              <p:cNvSpPr>
                <a:spLocks noChangeShapeType="1"/>
              </p:cNvSpPr>
              <p:nvPr/>
            </p:nvSpPr>
            <p:spPr bwMode="auto">
              <a:xfrm>
                <a:off x="293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7" name="Line 100"/>
              <p:cNvSpPr>
                <a:spLocks noChangeShapeType="1"/>
              </p:cNvSpPr>
              <p:nvPr/>
            </p:nvSpPr>
            <p:spPr bwMode="auto">
              <a:xfrm>
                <a:off x="294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8" name="Line 101"/>
              <p:cNvSpPr>
                <a:spLocks noChangeShapeType="1"/>
              </p:cNvSpPr>
              <p:nvPr/>
            </p:nvSpPr>
            <p:spPr bwMode="auto">
              <a:xfrm>
                <a:off x="29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9" name="Line 102"/>
              <p:cNvSpPr>
                <a:spLocks noChangeShapeType="1"/>
              </p:cNvSpPr>
              <p:nvPr/>
            </p:nvSpPr>
            <p:spPr bwMode="auto">
              <a:xfrm>
                <a:off x="29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0" name="Line 103"/>
              <p:cNvSpPr>
                <a:spLocks noChangeShapeType="1"/>
              </p:cNvSpPr>
              <p:nvPr/>
            </p:nvSpPr>
            <p:spPr bwMode="auto">
              <a:xfrm>
                <a:off x="297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1" name="Line 104"/>
              <p:cNvSpPr>
                <a:spLocks noChangeShapeType="1"/>
              </p:cNvSpPr>
              <p:nvPr/>
            </p:nvSpPr>
            <p:spPr bwMode="auto">
              <a:xfrm>
                <a:off x="299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2" name="Line 105"/>
              <p:cNvSpPr>
                <a:spLocks noChangeShapeType="1"/>
              </p:cNvSpPr>
              <p:nvPr/>
            </p:nvSpPr>
            <p:spPr bwMode="auto">
              <a:xfrm>
                <a:off x="30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3" name="Line 106"/>
              <p:cNvSpPr>
                <a:spLocks noChangeShapeType="1"/>
              </p:cNvSpPr>
              <p:nvPr/>
            </p:nvSpPr>
            <p:spPr bwMode="auto">
              <a:xfrm>
                <a:off x="30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4" name="Line 107"/>
              <p:cNvSpPr>
                <a:spLocks noChangeShapeType="1"/>
              </p:cNvSpPr>
              <p:nvPr/>
            </p:nvSpPr>
            <p:spPr bwMode="auto">
              <a:xfrm>
                <a:off x="302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5" name="Line 108"/>
              <p:cNvSpPr>
                <a:spLocks noChangeShapeType="1"/>
              </p:cNvSpPr>
              <p:nvPr/>
            </p:nvSpPr>
            <p:spPr bwMode="auto">
              <a:xfrm>
                <a:off x="303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6" name="Line 109"/>
              <p:cNvSpPr>
                <a:spLocks noChangeShapeType="1"/>
              </p:cNvSpPr>
              <p:nvPr/>
            </p:nvSpPr>
            <p:spPr bwMode="auto">
              <a:xfrm>
                <a:off x="30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7" name="Line 110"/>
              <p:cNvSpPr>
                <a:spLocks noChangeShapeType="1"/>
              </p:cNvSpPr>
              <p:nvPr/>
            </p:nvSpPr>
            <p:spPr bwMode="auto">
              <a:xfrm>
                <a:off x="30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8" name="Line 111"/>
              <p:cNvSpPr>
                <a:spLocks noChangeShapeType="1"/>
              </p:cNvSpPr>
              <p:nvPr/>
            </p:nvSpPr>
            <p:spPr bwMode="auto">
              <a:xfrm>
                <a:off x="307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9" name="Line 112"/>
              <p:cNvSpPr>
                <a:spLocks noChangeShapeType="1"/>
              </p:cNvSpPr>
              <p:nvPr/>
            </p:nvSpPr>
            <p:spPr bwMode="auto">
              <a:xfrm>
                <a:off x="308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0" name="Line 113"/>
              <p:cNvSpPr>
                <a:spLocks noChangeShapeType="1"/>
              </p:cNvSpPr>
              <p:nvPr/>
            </p:nvSpPr>
            <p:spPr bwMode="auto">
              <a:xfrm>
                <a:off x="30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1" name="Line 114"/>
              <p:cNvSpPr>
                <a:spLocks noChangeShapeType="1"/>
              </p:cNvSpPr>
              <p:nvPr/>
            </p:nvSpPr>
            <p:spPr bwMode="auto">
              <a:xfrm>
                <a:off x="31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2" name="Line 115"/>
              <p:cNvSpPr>
                <a:spLocks noChangeShapeType="1"/>
              </p:cNvSpPr>
              <p:nvPr/>
            </p:nvSpPr>
            <p:spPr bwMode="auto">
              <a:xfrm>
                <a:off x="312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3" name="Line 116"/>
              <p:cNvSpPr>
                <a:spLocks noChangeShapeType="1"/>
              </p:cNvSpPr>
              <p:nvPr/>
            </p:nvSpPr>
            <p:spPr bwMode="auto">
              <a:xfrm>
                <a:off x="313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4" name="Line 117"/>
              <p:cNvSpPr>
                <a:spLocks noChangeShapeType="1"/>
              </p:cNvSpPr>
              <p:nvPr/>
            </p:nvSpPr>
            <p:spPr bwMode="auto">
              <a:xfrm>
                <a:off x="31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5" name="Line 118"/>
              <p:cNvSpPr>
                <a:spLocks noChangeShapeType="1"/>
              </p:cNvSpPr>
              <p:nvPr/>
            </p:nvSpPr>
            <p:spPr bwMode="auto">
              <a:xfrm>
                <a:off x="31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6" name="Line 119"/>
              <p:cNvSpPr>
                <a:spLocks noChangeShapeType="1"/>
              </p:cNvSpPr>
              <p:nvPr/>
            </p:nvSpPr>
            <p:spPr bwMode="auto">
              <a:xfrm>
                <a:off x="317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7" name="Line 120"/>
              <p:cNvSpPr>
                <a:spLocks noChangeShapeType="1"/>
              </p:cNvSpPr>
              <p:nvPr/>
            </p:nvSpPr>
            <p:spPr bwMode="auto">
              <a:xfrm>
                <a:off x="318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8" name="Line 121"/>
              <p:cNvSpPr>
                <a:spLocks noChangeShapeType="1"/>
              </p:cNvSpPr>
              <p:nvPr/>
            </p:nvSpPr>
            <p:spPr bwMode="auto">
              <a:xfrm>
                <a:off x="31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9" name="Line 122"/>
              <p:cNvSpPr>
                <a:spLocks noChangeShapeType="1"/>
              </p:cNvSpPr>
              <p:nvPr/>
            </p:nvSpPr>
            <p:spPr bwMode="auto">
              <a:xfrm>
                <a:off x="32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0" name="Line 123"/>
              <p:cNvSpPr>
                <a:spLocks noChangeShapeType="1"/>
              </p:cNvSpPr>
              <p:nvPr/>
            </p:nvSpPr>
            <p:spPr bwMode="auto">
              <a:xfrm>
                <a:off x="321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1" name="Line 124"/>
              <p:cNvSpPr>
                <a:spLocks noChangeShapeType="1"/>
              </p:cNvSpPr>
              <p:nvPr/>
            </p:nvSpPr>
            <p:spPr bwMode="auto">
              <a:xfrm>
                <a:off x="323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2" name="Line 125"/>
              <p:cNvSpPr>
                <a:spLocks noChangeShapeType="1"/>
              </p:cNvSpPr>
              <p:nvPr/>
            </p:nvSpPr>
            <p:spPr bwMode="auto">
              <a:xfrm>
                <a:off x="32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3" name="Line 126"/>
              <p:cNvSpPr>
                <a:spLocks noChangeShapeType="1"/>
              </p:cNvSpPr>
              <p:nvPr/>
            </p:nvSpPr>
            <p:spPr bwMode="auto">
              <a:xfrm>
                <a:off x="32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4" name="Line 127"/>
              <p:cNvSpPr>
                <a:spLocks noChangeShapeType="1"/>
              </p:cNvSpPr>
              <p:nvPr/>
            </p:nvSpPr>
            <p:spPr bwMode="auto">
              <a:xfrm>
                <a:off x="326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5" name="Line 128"/>
              <p:cNvSpPr>
                <a:spLocks noChangeShapeType="1"/>
              </p:cNvSpPr>
              <p:nvPr/>
            </p:nvSpPr>
            <p:spPr bwMode="auto">
              <a:xfrm>
                <a:off x="327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6" name="Line 129"/>
              <p:cNvSpPr>
                <a:spLocks noChangeShapeType="1"/>
              </p:cNvSpPr>
              <p:nvPr/>
            </p:nvSpPr>
            <p:spPr bwMode="auto">
              <a:xfrm>
                <a:off x="32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7" name="Line 130"/>
              <p:cNvSpPr>
                <a:spLocks noChangeShapeType="1"/>
              </p:cNvSpPr>
              <p:nvPr/>
            </p:nvSpPr>
            <p:spPr bwMode="auto">
              <a:xfrm>
                <a:off x="33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8" name="Line 131"/>
              <p:cNvSpPr>
                <a:spLocks noChangeShapeType="1"/>
              </p:cNvSpPr>
              <p:nvPr/>
            </p:nvSpPr>
            <p:spPr bwMode="auto">
              <a:xfrm>
                <a:off x="331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9" name="Line 132"/>
              <p:cNvSpPr>
                <a:spLocks noChangeShapeType="1"/>
              </p:cNvSpPr>
              <p:nvPr/>
            </p:nvSpPr>
            <p:spPr bwMode="auto">
              <a:xfrm>
                <a:off x="332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0" name="Line 133"/>
              <p:cNvSpPr>
                <a:spLocks noChangeShapeType="1"/>
              </p:cNvSpPr>
              <p:nvPr/>
            </p:nvSpPr>
            <p:spPr bwMode="auto">
              <a:xfrm>
                <a:off x="33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1" name="Line 134"/>
              <p:cNvSpPr>
                <a:spLocks noChangeShapeType="1"/>
              </p:cNvSpPr>
              <p:nvPr/>
            </p:nvSpPr>
            <p:spPr bwMode="auto">
              <a:xfrm>
                <a:off x="33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2" name="Line 135"/>
              <p:cNvSpPr>
                <a:spLocks noChangeShapeType="1"/>
              </p:cNvSpPr>
              <p:nvPr/>
            </p:nvSpPr>
            <p:spPr bwMode="auto">
              <a:xfrm>
                <a:off x="336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3" name="Line 136"/>
              <p:cNvSpPr>
                <a:spLocks noChangeShapeType="1"/>
              </p:cNvSpPr>
              <p:nvPr/>
            </p:nvSpPr>
            <p:spPr bwMode="auto">
              <a:xfrm>
                <a:off x="337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4" name="Line 137"/>
              <p:cNvSpPr>
                <a:spLocks noChangeShapeType="1"/>
              </p:cNvSpPr>
              <p:nvPr/>
            </p:nvSpPr>
            <p:spPr bwMode="auto">
              <a:xfrm>
                <a:off x="33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5" name="Line 138"/>
              <p:cNvSpPr>
                <a:spLocks noChangeShapeType="1"/>
              </p:cNvSpPr>
              <p:nvPr/>
            </p:nvSpPr>
            <p:spPr bwMode="auto">
              <a:xfrm>
                <a:off x="33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6" name="Line 139"/>
              <p:cNvSpPr>
                <a:spLocks noChangeShapeType="1"/>
              </p:cNvSpPr>
              <p:nvPr/>
            </p:nvSpPr>
            <p:spPr bwMode="auto">
              <a:xfrm>
                <a:off x="341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7" name="Line 140"/>
              <p:cNvSpPr>
                <a:spLocks noChangeShapeType="1"/>
              </p:cNvSpPr>
              <p:nvPr/>
            </p:nvSpPr>
            <p:spPr bwMode="auto">
              <a:xfrm>
                <a:off x="342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8" name="Line 141"/>
              <p:cNvSpPr>
                <a:spLocks noChangeShapeType="1"/>
              </p:cNvSpPr>
              <p:nvPr/>
            </p:nvSpPr>
            <p:spPr bwMode="auto">
              <a:xfrm>
                <a:off x="34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9" name="Line 142"/>
              <p:cNvSpPr>
                <a:spLocks noChangeShapeType="1"/>
              </p:cNvSpPr>
              <p:nvPr/>
            </p:nvSpPr>
            <p:spPr bwMode="auto">
              <a:xfrm>
                <a:off x="34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0" name="Line 143"/>
              <p:cNvSpPr>
                <a:spLocks noChangeShapeType="1"/>
              </p:cNvSpPr>
              <p:nvPr/>
            </p:nvSpPr>
            <p:spPr bwMode="auto">
              <a:xfrm>
                <a:off x="345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1" name="Line 144"/>
              <p:cNvSpPr>
                <a:spLocks noChangeShapeType="1"/>
              </p:cNvSpPr>
              <p:nvPr/>
            </p:nvSpPr>
            <p:spPr bwMode="auto">
              <a:xfrm>
                <a:off x="347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2" name="Line 145"/>
              <p:cNvSpPr>
                <a:spLocks noChangeShapeType="1"/>
              </p:cNvSpPr>
              <p:nvPr/>
            </p:nvSpPr>
            <p:spPr bwMode="auto">
              <a:xfrm>
                <a:off x="34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3" name="Line 146"/>
              <p:cNvSpPr>
                <a:spLocks noChangeShapeType="1"/>
              </p:cNvSpPr>
              <p:nvPr/>
            </p:nvSpPr>
            <p:spPr bwMode="auto">
              <a:xfrm>
                <a:off x="34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4" name="Line 147"/>
              <p:cNvSpPr>
                <a:spLocks noChangeShapeType="1"/>
              </p:cNvSpPr>
              <p:nvPr/>
            </p:nvSpPr>
            <p:spPr bwMode="auto">
              <a:xfrm>
                <a:off x="350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5" name="Line 148"/>
              <p:cNvSpPr>
                <a:spLocks noChangeShapeType="1"/>
              </p:cNvSpPr>
              <p:nvPr/>
            </p:nvSpPr>
            <p:spPr bwMode="auto">
              <a:xfrm>
                <a:off x="351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6" name="Line 149"/>
              <p:cNvSpPr>
                <a:spLocks noChangeShapeType="1"/>
              </p:cNvSpPr>
              <p:nvPr/>
            </p:nvSpPr>
            <p:spPr bwMode="auto">
              <a:xfrm>
                <a:off x="35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7" name="Line 150"/>
              <p:cNvSpPr>
                <a:spLocks noChangeShapeType="1"/>
              </p:cNvSpPr>
              <p:nvPr/>
            </p:nvSpPr>
            <p:spPr bwMode="auto">
              <a:xfrm>
                <a:off x="35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8" name="Line 151"/>
              <p:cNvSpPr>
                <a:spLocks noChangeShapeType="1"/>
              </p:cNvSpPr>
              <p:nvPr/>
            </p:nvSpPr>
            <p:spPr bwMode="auto">
              <a:xfrm>
                <a:off x="355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9" name="Line 152"/>
              <p:cNvSpPr>
                <a:spLocks noChangeShapeType="1"/>
              </p:cNvSpPr>
              <p:nvPr/>
            </p:nvSpPr>
            <p:spPr bwMode="auto">
              <a:xfrm>
                <a:off x="356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0" name="Line 153"/>
              <p:cNvSpPr>
                <a:spLocks noChangeShapeType="1"/>
              </p:cNvSpPr>
              <p:nvPr/>
            </p:nvSpPr>
            <p:spPr bwMode="auto">
              <a:xfrm>
                <a:off x="35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1" name="Line 154"/>
              <p:cNvSpPr>
                <a:spLocks noChangeShapeType="1"/>
              </p:cNvSpPr>
              <p:nvPr/>
            </p:nvSpPr>
            <p:spPr bwMode="auto">
              <a:xfrm>
                <a:off x="35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2" name="Line 155"/>
              <p:cNvSpPr>
                <a:spLocks noChangeShapeType="1"/>
              </p:cNvSpPr>
              <p:nvPr/>
            </p:nvSpPr>
            <p:spPr bwMode="auto">
              <a:xfrm>
                <a:off x="360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3" name="Line 156"/>
              <p:cNvSpPr>
                <a:spLocks noChangeShapeType="1"/>
              </p:cNvSpPr>
              <p:nvPr/>
            </p:nvSpPr>
            <p:spPr bwMode="auto">
              <a:xfrm>
                <a:off x="361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4" name="Line 157"/>
              <p:cNvSpPr>
                <a:spLocks noChangeShapeType="1"/>
              </p:cNvSpPr>
              <p:nvPr/>
            </p:nvSpPr>
            <p:spPr bwMode="auto">
              <a:xfrm>
                <a:off x="36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5" name="Line 158"/>
              <p:cNvSpPr>
                <a:spLocks noChangeShapeType="1"/>
              </p:cNvSpPr>
              <p:nvPr/>
            </p:nvSpPr>
            <p:spPr bwMode="auto">
              <a:xfrm>
                <a:off x="36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6" name="Line 159"/>
              <p:cNvSpPr>
                <a:spLocks noChangeShapeType="1"/>
              </p:cNvSpPr>
              <p:nvPr/>
            </p:nvSpPr>
            <p:spPr bwMode="auto">
              <a:xfrm>
                <a:off x="365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7" name="Line 160"/>
              <p:cNvSpPr>
                <a:spLocks noChangeShapeType="1"/>
              </p:cNvSpPr>
              <p:nvPr/>
            </p:nvSpPr>
            <p:spPr bwMode="auto">
              <a:xfrm>
                <a:off x="366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8" name="Line 161"/>
              <p:cNvSpPr>
                <a:spLocks noChangeShapeType="1"/>
              </p:cNvSpPr>
              <p:nvPr/>
            </p:nvSpPr>
            <p:spPr bwMode="auto">
              <a:xfrm>
                <a:off x="36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9" name="Line 162"/>
              <p:cNvSpPr>
                <a:spLocks noChangeShapeType="1"/>
              </p:cNvSpPr>
              <p:nvPr/>
            </p:nvSpPr>
            <p:spPr bwMode="auto">
              <a:xfrm>
                <a:off x="36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0" name="Line 163"/>
              <p:cNvSpPr>
                <a:spLocks noChangeShapeType="1"/>
              </p:cNvSpPr>
              <p:nvPr/>
            </p:nvSpPr>
            <p:spPr bwMode="auto">
              <a:xfrm>
                <a:off x="369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1" name="Line 164"/>
              <p:cNvSpPr>
                <a:spLocks noChangeShapeType="1"/>
              </p:cNvSpPr>
              <p:nvPr/>
            </p:nvSpPr>
            <p:spPr bwMode="auto">
              <a:xfrm>
                <a:off x="371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2" name="Line 165"/>
              <p:cNvSpPr>
                <a:spLocks noChangeShapeType="1"/>
              </p:cNvSpPr>
              <p:nvPr/>
            </p:nvSpPr>
            <p:spPr bwMode="auto">
              <a:xfrm>
                <a:off x="37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3" name="Line 166"/>
              <p:cNvSpPr>
                <a:spLocks noChangeShapeType="1"/>
              </p:cNvSpPr>
              <p:nvPr/>
            </p:nvSpPr>
            <p:spPr bwMode="auto">
              <a:xfrm>
                <a:off x="37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4" name="Line 167"/>
              <p:cNvSpPr>
                <a:spLocks noChangeShapeType="1"/>
              </p:cNvSpPr>
              <p:nvPr/>
            </p:nvSpPr>
            <p:spPr bwMode="auto">
              <a:xfrm>
                <a:off x="374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5" name="Line 168"/>
              <p:cNvSpPr>
                <a:spLocks noChangeShapeType="1"/>
              </p:cNvSpPr>
              <p:nvPr/>
            </p:nvSpPr>
            <p:spPr bwMode="auto">
              <a:xfrm>
                <a:off x="375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6" name="Line 169"/>
              <p:cNvSpPr>
                <a:spLocks noChangeShapeType="1"/>
              </p:cNvSpPr>
              <p:nvPr/>
            </p:nvSpPr>
            <p:spPr bwMode="auto">
              <a:xfrm>
                <a:off x="37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7" name="Line 170"/>
              <p:cNvSpPr>
                <a:spLocks noChangeShapeType="1"/>
              </p:cNvSpPr>
              <p:nvPr/>
            </p:nvSpPr>
            <p:spPr bwMode="auto">
              <a:xfrm>
                <a:off x="37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8" name="Line 171"/>
              <p:cNvSpPr>
                <a:spLocks noChangeShapeType="1"/>
              </p:cNvSpPr>
              <p:nvPr/>
            </p:nvSpPr>
            <p:spPr bwMode="auto">
              <a:xfrm>
                <a:off x="379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9" name="Line 172"/>
              <p:cNvSpPr>
                <a:spLocks noChangeShapeType="1"/>
              </p:cNvSpPr>
              <p:nvPr/>
            </p:nvSpPr>
            <p:spPr bwMode="auto">
              <a:xfrm>
                <a:off x="380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0" name="Line 173"/>
              <p:cNvSpPr>
                <a:spLocks noChangeShapeType="1"/>
              </p:cNvSpPr>
              <p:nvPr/>
            </p:nvSpPr>
            <p:spPr bwMode="auto">
              <a:xfrm>
                <a:off x="38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1" name="Line 174"/>
              <p:cNvSpPr>
                <a:spLocks noChangeShapeType="1"/>
              </p:cNvSpPr>
              <p:nvPr/>
            </p:nvSpPr>
            <p:spPr bwMode="auto">
              <a:xfrm>
                <a:off x="38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2" name="Line 175"/>
              <p:cNvSpPr>
                <a:spLocks noChangeShapeType="1"/>
              </p:cNvSpPr>
              <p:nvPr/>
            </p:nvSpPr>
            <p:spPr bwMode="auto">
              <a:xfrm>
                <a:off x="384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3" name="Line 176"/>
              <p:cNvSpPr>
                <a:spLocks noChangeShapeType="1"/>
              </p:cNvSpPr>
              <p:nvPr/>
            </p:nvSpPr>
            <p:spPr bwMode="auto">
              <a:xfrm>
                <a:off x="385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4" name="Line 177"/>
              <p:cNvSpPr>
                <a:spLocks noChangeShapeType="1"/>
              </p:cNvSpPr>
              <p:nvPr/>
            </p:nvSpPr>
            <p:spPr bwMode="auto">
              <a:xfrm>
                <a:off x="38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5" name="Line 178"/>
              <p:cNvSpPr>
                <a:spLocks noChangeShapeType="1"/>
              </p:cNvSpPr>
              <p:nvPr/>
            </p:nvSpPr>
            <p:spPr bwMode="auto">
              <a:xfrm>
                <a:off x="38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6" name="Line 179"/>
              <p:cNvSpPr>
                <a:spLocks noChangeShapeType="1"/>
              </p:cNvSpPr>
              <p:nvPr/>
            </p:nvSpPr>
            <p:spPr bwMode="auto">
              <a:xfrm>
                <a:off x="389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7" name="Line 180"/>
              <p:cNvSpPr>
                <a:spLocks noChangeShapeType="1"/>
              </p:cNvSpPr>
              <p:nvPr/>
            </p:nvSpPr>
            <p:spPr bwMode="auto">
              <a:xfrm>
                <a:off x="390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8" name="Line 181"/>
              <p:cNvSpPr>
                <a:spLocks noChangeShapeType="1"/>
              </p:cNvSpPr>
              <p:nvPr/>
            </p:nvSpPr>
            <p:spPr bwMode="auto">
              <a:xfrm>
                <a:off x="39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9" name="Line 182"/>
              <p:cNvSpPr>
                <a:spLocks noChangeShapeType="1"/>
              </p:cNvSpPr>
              <p:nvPr/>
            </p:nvSpPr>
            <p:spPr bwMode="auto">
              <a:xfrm>
                <a:off x="39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0" name="Line 183"/>
              <p:cNvSpPr>
                <a:spLocks noChangeShapeType="1"/>
              </p:cNvSpPr>
              <p:nvPr/>
            </p:nvSpPr>
            <p:spPr bwMode="auto">
              <a:xfrm>
                <a:off x="393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1" name="Line 184"/>
              <p:cNvSpPr>
                <a:spLocks noChangeShapeType="1"/>
              </p:cNvSpPr>
              <p:nvPr/>
            </p:nvSpPr>
            <p:spPr bwMode="auto">
              <a:xfrm>
                <a:off x="395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2" name="Line 185"/>
              <p:cNvSpPr>
                <a:spLocks noChangeShapeType="1"/>
              </p:cNvSpPr>
              <p:nvPr/>
            </p:nvSpPr>
            <p:spPr bwMode="auto">
              <a:xfrm>
                <a:off x="39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3" name="Line 186"/>
              <p:cNvSpPr>
                <a:spLocks noChangeShapeType="1"/>
              </p:cNvSpPr>
              <p:nvPr/>
            </p:nvSpPr>
            <p:spPr bwMode="auto">
              <a:xfrm>
                <a:off x="39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4" name="Line 187"/>
              <p:cNvSpPr>
                <a:spLocks noChangeShapeType="1"/>
              </p:cNvSpPr>
              <p:nvPr/>
            </p:nvSpPr>
            <p:spPr bwMode="auto">
              <a:xfrm>
                <a:off x="398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5" name="Line 188"/>
              <p:cNvSpPr>
                <a:spLocks noChangeShapeType="1"/>
              </p:cNvSpPr>
              <p:nvPr/>
            </p:nvSpPr>
            <p:spPr bwMode="auto">
              <a:xfrm>
                <a:off x="399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6" name="Line 189"/>
              <p:cNvSpPr>
                <a:spLocks noChangeShapeType="1"/>
              </p:cNvSpPr>
              <p:nvPr/>
            </p:nvSpPr>
            <p:spPr bwMode="auto">
              <a:xfrm>
                <a:off x="40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7" name="Line 190"/>
              <p:cNvSpPr>
                <a:spLocks noChangeShapeType="1"/>
              </p:cNvSpPr>
              <p:nvPr/>
            </p:nvSpPr>
            <p:spPr bwMode="auto">
              <a:xfrm>
                <a:off x="40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8" name="Line 191"/>
              <p:cNvSpPr>
                <a:spLocks noChangeShapeType="1"/>
              </p:cNvSpPr>
              <p:nvPr/>
            </p:nvSpPr>
            <p:spPr bwMode="auto">
              <a:xfrm>
                <a:off x="403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9" name="Line 192"/>
              <p:cNvSpPr>
                <a:spLocks noChangeShapeType="1"/>
              </p:cNvSpPr>
              <p:nvPr/>
            </p:nvSpPr>
            <p:spPr bwMode="auto">
              <a:xfrm>
                <a:off x="404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0" name="Line 193"/>
              <p:cNvSpPr>
                <a:spLocks noChangeShapeType="1"/>
              </p:cNvSpPr>
              <p:nvPr/>
            </p:nvSpPr>
            <p:spPr bwMode="auto">
              <a:xfrm>
                <a:off x="40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1" name="Line 194"/>
              <p:cNvSpPr>
                <a:spLocks noChangeShapeType="1"/>
              </p:cNvSpPr>
              <p:nvPr/>
            </p:nvSpPr>
            <p:spPr bwMode="auto">
              <a:xfrm>
                <a:off x="40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2" name="Line 195"/>
              <p:cNvSpPr>
                <a:spLocks noChangeShapeType="1"/>
              </p:cNvSpPr>
              <p:nvPr/>
            </p:nvSpPr>
            <p:spPr bwMode="auto">
              <a:xfrm>
                <a:off x="408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3" name="Line 196"/>
              <p:cNvSpPr>
                <a:spLocks noChangeShapeType="1"/>
              </p:cNvSpPr>
              <p:nvPr/>
            </p:nvSpPr>
            <p:spPr bwMode="auto">
              <a:xfrm>
                <a:off x="409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4" name="Line 197"/>
              <p:cNvSpPr>
                <a:spLocks noChangeShapeType="1"/>
              </p:cNvSpPr>
              <p:nvPr/>
            </p:nvSpPr>
            <p:spPr bwMode="auto">
              <a:xfrm>
                <a:off x="41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5" name="Line 198"/>
              <p:cNvSpPr>
                <a:spLocks noChangeShapeType="1"/>
              </p:cNvSpPr>
              <p:nvPr/>
            </p:nvSpPr>
            <p:spPr bwMode="auto">
              <a:xfrm>
                <a:off x="41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6" name="Line 199"/>
              <p:cNvSpPr>
                <a:spLocks noChangeShapeType="1"/>
              </p:cNvSpPr>
              <p:nvPr/>
            </p:nvSpPr>
            <p:spPr bwMode="auto">
              <a:xfrm>
                <a:off x="413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7" name="Line 200"/>
              <p:cNvSpPr>
                <a:spLocks noChangeShapeType="1"/>
              </p:cNvSpPr>
              <p:nvPr/>
            </p:nvSpPr>
            <p:spPr bwMode="auto">
              <a:xfrm>
                <a:off x="414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8" name="Line 201"/>
              <p:cNvSpPr>
                <a:spLocks noChangeShapeType="1"/>
              </p:cNvSpPr>
              <p:nvPr/>
            </p:nvSpPr>
            <p:spPr bwMode="auto">
              <a:xfrm>
                <a:off x="1814" y="2976"/>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9" name="Line 202"/>
              <p:cNvSpPr>
                <a:spLocks noChangeShapeType="1"/>
              </p:cNvSpPr>
              <p:nvPr/>
            </p:nvSpPr>
            <p:spPr bwMode="auto">
              <a:xfrm flipH="1">
                <a:off x="4122" y="2976"/>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466" name="Group 406"/>
            <p:cNvGrpSpPr>
              <a:grpSpLocks/>
            </p:cNvGrpSpPr>
            <p:nvPr/>
          </p:nvGrpSpPr>
          <p:grpSpPr bwMode="auto">
            <a:xfrm>
              <a:off x="1708" y="2695"/>
              <a:ext cx="2439" cy="70"/>
              <a:chOff x="1708" y="2695"/>
              <a:chExt cx="2439" cy="70"/>
            </a:xfrm>
          </p:grpSpPr>
          <p:sp>
            <p:nvSpPr>
              <p:cNvPr id="7814" name="Line 208"/>
              <p:cNvSpPr>
                <a:spLocks noChangeShapeType="1"/>
              </p:cNvSpPr>
              <p:nvPr/>
            </p:nvSpPr>
            <p:spPr bwMode="auto">
              <a:xfrm>
                <a:off x="181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5" name="Line 209"/>
              <p:cNvSpPr>
                <a:spLocks noChangeShapeType="1"/>
              </p:cNvSpPr>
              <p:nvPr/>
            </p:nvSpPr>
            <p:spPr bwMode="auto">
              <a:xfrm>
                <a:off x="182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6" name="Line 210"/>
              <p:cNvSpPr>
                <a:spLocks noChangeShapeType="1"/>
              </p:cNvSpPr>
              <p:nvPr/>
            </p:nvSpPr>
            <p:spPr bwMode="auto">
              <a:xfrm>
                <a:off x="183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7" name="Line 211"/>
              <p:cNvSpPr>
                <a:spLocks noChangeShapeType="1"/>
              </p:cNvSpPr>
              <p:nvPr/>
            </p:nvSpPr>
            <p:spPr bwMode="auto">
              <a:xfrm>
                <a:off x="185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8" name="Line 212"/>
              <p:cNvSpPr>
                <a:spLocks noChangeShapeType="1"/>
              </p:cNvSpPr>
              <p:nvPr/>
            </p:nvSpPr>
            <p:spPr bwMode="auto">
              <a:xfrm>
                <a:off x="186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9" name="Line 213"/>
              <p:cNvSpPr>
                <a:spLocks noChangeShapeType="1"/>
              </p:cNvSpPr>
              <p:nvPr/>
            </p:nvSpPr>
            <p:spPr bwMode="auto">
              <a:xfrm>
                <a:off x="187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0" name="Line 214"/>
              <p:cNvSpPr>
                <a:spLocks noChangeShapeType="1"/>
              </p:cNvSpPr>
              <p:nvPr/>
            </p:nvSpPr>
            <p:spPr bwMode="auto">
              <a:xfrm>
                <a:off x="188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1" name="Line 215"/>
              <p:cNvSpPr>
                <a:spLocks noChangeShapeType="1"/>
              </p:cNvSpPr>
              <p:nvPr/>
            </p:nvSpPr>
            <p:spPr bwMode="auto">
              <a:xfrm>
                <a:off x="189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2" name="Line 216"/>
              <p:cNvSpPr>
                <a:spLocks noChangeShapeType="1"/>
              </p:cNvSpPr>
              <p:nvPr/>
            </p:nvSpPr>
            <p:spPr bwMode="auto">
              <a:xfrm>
                <a:off x="191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3" name="Line 217"/>
              <p:cNvSpPr>
                <a:spLocks noChangeShapeType="1"/>
              </p:cNvSpPr>
              <p:nvPr/>
            </p:nvSpPr>
            <p:spPr bwMode="auto">
              <a:xfrm>
                <a:off x="192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4" name="Line 218"/>
              <p:cNvSpPr>
                <a:spLocks noChangeShapeType="1"/>
              </p:cNvSpPr>
              <p:nvPr/>
            </p:nvSpPr>
            <p:spPr bwMode="auto">
              <a:xfrm>
                <a:off x="193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5" name="Line 219"/>
              <p:cNvSpPr>
                <a:spLocks noChangeShapeType="1"/>
              </p:cNvSpPr>
              <p:nvPr/>
            </p:nvSpPr>
            <p:spPr bwMode="auto">
              <a:xfrm>
                <a:off x="194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6" name="Line 220"/>
              <p:cNvSpPr>
                <a:spLocks noChangeShapeType="1"/>
              </p:cNvSpPr>
              <p:nvPr/>
            </p:nvSpPr>
            <p:spPr bwMode="auto">
              <a:xfrm>
                <a:off x="195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7" name="Line 221"/>
              <p:cNvSpPr>
                <a:spLocks noChangeShapeType="1"/>
              </p:cNvSpPr>
              <p:nvPr/>
            </p:nvSpPr>
            <p:spPr bwMode="auto">
              <a:xfrm>
                <a:off x="197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8" name="Line 222"/>
              <p:cNvSpPr>
                <a:spLocks noChangeShapeType="1"/>
              </p:cNvSpPr>
              <p:nvPr/>
            </p:nvSpPr>
            <p:spPr bwMode="auto">
              <a:xfrm>
                <a:off x="198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9" name="Line 223"/>
              <p:cNvSpPr>
                <a:spLocks noChangeShapeType="1"/>
              </p:cNvSpPr>
              <p:nvPr/>
            </p:nvSpPr>
            <p:spPr bwMode="auto">
              <a:xfrm>
                <a:off x="199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0" name="Line 224"/>
              <p:cNvSpPr>
                <a:spLocks noChangeShapeType="1"/>
              </p:cNvSpPr>
              <p:nvPr/>
            </p:nvSpPr>
            <p:spPr bwMode="auto">
              <a:xfrm>
                <a:off x="200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1" name="Line 225"/>
              <p:cNvSpPr>
                <a:spLocks noChangeShapeType="1"/>
              </p:cNvSpPr>
              <p:nvPr/>
            </p:nvSpPr>
            <p:spPr bwMode="auto">
              <a:xfrm>
                <a:off x="201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2" name="Line 226"/>
              <p:cNvSpPr>
                <a:spLocks noChangeShapeType="1"/>
              </p:cNvSpPr>
              <p:nvPr/>
            </p:nvSpPr>
            <p:spPr bwMode="auto">
              <a:xfrm>
                <a:off x="203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3" name="Line 227"/>
              <p:cNvSpPr>
                <a:spLocks noChangeShapeType="1"/>
              </p:cNvSpPr>
              <p:nvPr/>
            </p:nvSpPr>
            <p:spPr bwMode="auto">
              <a:xfrm>
                <a:off x="204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4" name="Line 228"/>
              <p:cNvSpPr>
                <a:spLocks noChangeShapeType="1"/>
              </p:cNvSpPr>
              <p:nvPr/>
            </p:nvSpPr>
            <p:spPr bwMode="auto">
              <a:xfrm>
                <a:off x="205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5" name="Line 229"/>
              <p:cNvSpPr>
                <a:spLocks noChangeShapeType="1"/>
              </p:cNvSpPr>
              <p:nvPr/>
            </p:nvSpPr>
            <p:spPr bwMode="auto">
              <a:xfrm>
                <a:off x="206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6" name="Line 230"/>
              <p:cNvSpPr>
                <a:spLocks noChangeShapeType="1"/>
              </p:cNvSpPr>
              <p:nvPr/>
            </p:nvSpPr>
            <p:spPr bwMode="auto">
              <a:xfrm>
                <a:off x="207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7" name="Line 231"/>
              <p:cNvSpPr>
                <a:spLocks noChangeShapeType="1"/>
              </p:cNvSpPr>
              <p:nvPr/>
            </p:nvSpPr>
            <p:spPr bwMode="auto">
              <a:xfrm>
                <a:off x="209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8" name="Line 232"/>
              <p:cNvSpPr>
                <a:spLocks noChangeShapeType="1"/>
              </p:cNvSpPr>
              <p:nvPr/>
            </p:nvSpPr>
            <p:spPr bwMode="auto">
              <a:xfrm>
                <a:off x="210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9" name="Line 233"/>
              <p:cNvSpPr>
                <a:spLocks noChangeShapeType="1"/>
              </p:cNvSpPr>
              <p:nvPr/>
            </p:nvSpPr>
            <p:spPr bwMode="auto">
              <a:xfrm>
                <a:off x="211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0" name="Line 234"/>
              <p:cNvSpPr>
                <a:spLocks noChangeShapeType="1"/>
              </p:cNvSpPr>
              <p:nvPr/>
            </p:nvSpPr>
            <p:spPr bwMode="auto">
              <a:xfrm>
                <a:off x="212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1" name="Line 235"/>
              <p:cNvSpPr>
                <a:spLocks noChangeShapeType="1"/>
              </p:cNvSpPr>
              <p:nvPr/>
            </p:nvSpPr>
            <p:spPr bwMode="auto">
              <a:xfrm>
                <a:off x="213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2" name="Line 236"/>
              <p:cNvSpPr>
                <a:spLocks noChangeShapeType="1"/>
              </p:cNvSpPr>
              <p:nvPr/>
            </p:nvSpPr>
            <p:spPr bwMode="auto">
              <a:xfrm>
                <a:off x="215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3" name="Line 237"/>
              <p:cNvSpPr>
                <a:spLocks noChangeShapeType="1"/>
              </p:cNvSpPr>
              <p:nvPr/>
            </p:nvSpPr>
            <p:spPr bwMode="auto">
              <a:xfrm>
                <a:off x="216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4" name="Line 238"/>
              <p:cNvSpPr>
                <a:spLocks noChangeShapeType="1"/>
              </p:cNvSpPr>
              <p:nvPr/>
            </p:nvSpPr>
            <p:spPr bwMode="auto">
              <a:xfrm>
                <a:off x="217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5" name="Line 239"/>
              <p:cNvSpPr>
                <a:spLocks noChangeShapeType="1"/>
              </p:cNvSpPr>
              <p:nvPr/>
            </p:nvSpPr>
            <p:spPr bwMode="auto">
              <a:xfrm>
                <a:off x="218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6" name="Line 240"/>
              <p:cNvSpPr>
                <a:spLocks noChangeShapeType="1"/>
              </p:cNvSpPr>
              <p:nvPr/>
            </p:nvSpPr>
            <p:spPr bwMode="auto">
              <a:xfrm>
                <a:off x="219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7" name="Line 241"/>
              <p:cNvSpPr>
                <a:spLocks noChangeShapeType="1"/>
              </p:cNvSpPr>
              <p:nvPr/>
            </p:nvSpPr>
            <p:spPr bwMode="auto">
              <a:xfrm>
                <a:off x="221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8" name="Line 242"/>
              <p:cNvSpPr>
                <a:spLocks noChangeShapeType="1"/>
              </p:cNvSpPr>
              <p:nvPr/>
            </p:nvSpPr>
            <p:spPr bwMode="auto">
              <a:xfrm>
                <a:off x="222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9" name="Line 243"/>
              <p:cNvSpPr>
                <a:spLocks noChangeShapeType="1"/>
              </p:cNvSpPr>
              <p:nvPr/>
            </p:nvSpPr>
            <p:spPr bwMode="auto">
              <a:xfrm>
                <a:off x="223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0" name="Line 244"/>
              <p:cNvSpPr>
                <a:spLocks noChangeShapeType="1"/>
              </p:cNvSpPr>
              <p:nvPr/>
            </p:nvSpPr>
            <p:spPr bwMode="auto">
              <a:xfrm>
                <a:off x="224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1" name="Line 245"/>
              <p:cNvSpPr>
                <a:spLocks noChangeShapeType="1"/>
              </p:cNvSpPr>
              <p:nvPr/>
            </p:nvSpPr>
            <p:spPr bwMode="auto">
              <a:xfrm>
                <a:off x="225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2" name="Line 246"/>
              <p:cNvSpPr>
                <a:spLocks noChangeShapeType="1"/>
              </p:cNvSpPr>
              <p:nvPr/>
            </p:nvSpPr>
            <p:spPr bwMode="auto">
              <a:xfrm>
                <a:off x="227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3" name="Line 247"/>
              <p:cNvSpPr>
                <a:spLocks noChangeShapeType="1"/>
              </p:cNvSpPr>
              <p:nvPr/>
            </p:nvSpPr>
            <p:spPr bwMode="auto">
              <a:xfrm>
                <a:off x="228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4" name="Line 248"/>
              <p:cNvSpPr>
                <a:spLocks noChangeShapeType="1"/>
              </p:cNvSpPr>
              <p:nvPr/>
            </p:nvSpPr>
            <p:spPr bwMode="auto">
              <a:xfrm>
                <a:off x="229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5" name="Line 249"/>
              <p:cNvSpPr>
                <a:spLocks noChangeShapeType="1"/>
              </p:cNvSpPr>
              <p:nvPr/>
            </p:nvSpPr>
            <p:spPr bwMode="auto">
              <a:xfrm>
                <a:off x="230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6" name="Line 250"/>
              <p:cNvSpPr>
                <a:spLocks noChangeShapeType="1"/>
              </p:cNvSpPr>
              <p:nvPr/>
            </p:nvSpPr>
            <p:spPr bwMode="auto">
              <a:xfrm>
                <a:off x="231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7" name="Line 251"/>
              <p:cNvSpPr>
                <a:spLocks noChangeShapeType="1"/>
              </p:cNvSpPr>
              <p:nvPr/>
            </p:nvSpPr>
            <p:spPr bwMode="auto">
              <a:xfrm>
                <a:off x="233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8" name="Line 252"/>
              <p:cNvSpPr>
                <a:spLocks noChangeShapeType="1"/>
              </p:cNvSpPr>
              <p:nvPr/>
            </p:nvSpPr>
            <p:spPr bwMode="auto">
              <a:xfrm>
                <a:off x="234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9" name="Line 253"/>
              <p:cNvSpPr>
                <a:spLocks noChangeShapeType="1"/>
              </p:cNvSpPr>
              <p:nvPr/>
            </p:nvSpPr>
            <p:spPr bwMode="auto">
              <a:xfrm>
                <a:off x="235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0" name="Line 254"/>
              <p:cNvSpPr>
                <a:spLocks noChangeShapeType="1"/>
              </p:cNvSpPr>
              <p:nvPr/>
            </p:nvSpPr>
            <p:spPr bwMode="auto">
              <a:xfrm>
                <a:off x="236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1" name="Line 255"/>
              <p:cNvSpPr>
                <a:spLocks noChangeShapeType="1"/>
              </p:cNvSpPr>
              <p:nvPr/>
            </p:nvSpPr>
            <p:spPr bwMode="auto">
              <a:xfrm>
                <a:off x="237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2" name="Line 256"/>
              <p:cNvSpPr>
                <a:spLocks noChangeShapeType="1"/>
              </p:cNvSpPr>
              <p:nvPr/>
            </p:nvSpPr>
            <p:spPr bwMode="auto">
              <a:xfrm>
                <a:off x="239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3" name="Line 257"/>
              <p:cNvSpPr>
                <a:spLocks noChangeShapeType="1"/>
              </p:cNvSpPr>
              <p:nvPr/>
            </p:nvSpPr>
            <p:spPr bwMode="auto">
              <a:xfrm>
                <a:off x="240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4" name="Line 258"/>
              <p:cNvSpPr>
                <a:spLocks noChangeShapeType="1"/>
              </p:cNvSpPr>
              <p:nvPr/>
            </p:nvSpPr>
            <p:spPr bwMode="auto">
              <a:xfrm>
                <a:off x="241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5" name="Line 259"/>
              <p:cNvSpPr>
                <a:spLocks noChangeShapeType="1"/>
              </p:cNvSpPr>
              <p:nvPr/>
            </p:nvSpPr>
            <p:spPr bwMode="auto">
              <a:xfrm>
                <a:off x="242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6" name="Line 260"/>
              <p:cNvSpPr>
                <a:spLocks noChangeShapeType="1"/>
              </p:cNvSpPr>
              <p:nvPr/>
            </p:nvSpPr>
            <p:spPr bwMode="auto">
              <a:xfrm>
                <a:off x="243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7" name="Line 261"/>
              <p:cNvSpPr>
                <a:spLocks noChangeShapeType="1"/>
              </p:cNvSpPr>
              <p:nvPr/>
            </p:nvSpPr>
            <p:spPr bwMode="auto">
              <a:xfrm>
                <a:off x="245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8" name="Line 262"/>
              <p:cNvSpPr>
                <a:spLocks noChangeShapeType="1"/>
              </p:cNvSpPr>
              <p:nvPr/>
            </p:nvSpPr>
            <p:spPr bwMode="auto">
              <a:xfrm>
                <a:off x="246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9" name="Line 263"/>
              <p:cNvSpPr>
                <a:spLocks noChangeShapeType="1"/>
              </p:cNvSpPr>
              <p:nvPr/>
            </p:nvSpPr>
            <p:spPr bwMode="auto">
              <a:xfrm>
                <a:off x="247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0" name="Line 264"/>
              <p:cNvSpPr>
                <a:spLocks noChangeShapeType="1"/>
              </p:cNvSpPr>
              <p:nvPr/>
            </p:nvSpPr>
            <p:spPr bwMode="auto">
              <a:xfrm>
                <a:off x="248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1" name="Line 265"/>
              <p:cNvSpPr>
                <a:spLocks noChangeShapeType="1"/>
              </p:cNvSpPr>
              <p:nvPr/>
            </p:nvSpPr>
            <p:spPr bwMode="auto">
              <a:xfrm>
                <a:off x="249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2" name="Line 266"/>
              <p:cNvSpPr>
                <a:spLocks noChangeShapeType="1"/>
              </p:cNvSpPr>
              <p:nvPr/>
            </p:nvSpPr>
            <p:spPr bwMode="auto">
              <a:xfrm>
                <a:off x="251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3" name="Line 267"/>
              <p:cNvSpPr>
                <a:spLocks noChangeShapeType="1"/>
              </p:cNvSpPr>
              <p:nvPr/>
            </p:nvSpPr>
            <p:spPr bwMode="auto">
              <a:xfrm>
                <a:off x="252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4" name="Line 268"/>
              <p:cNvSpPr>
                <a:spLocks noChangeShapeType="1"/>
              </p:cNvSpPr>
              <p:nvPr/>
            </p:nvSpPr>
            <p:spPr bwMode="auto">
              <a:xfrm>
                <a:off x="253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5" name="Line 269"/>
              <p:cNvSpPr>
                <a:spLocks noChangeShapeType="1"/>
              </p:cNvSpPr>
              <p:nvPr/>
            </p:nvSpPr>
            <p:spPr bwMode="auto">
              <a:xfrm>
                <a:off x="254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6" name="Line 270"/>
              <p:cNvSpPr>
                <a:spLocks noChangeShapeType="1"/>
              </p:cNvSpPr>
              <p:nvPr/>
            </p:nvSpPr>
            <p:spPr bwMode="auto">
              <a:xfrm>
                <a:off x="255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7" name="Line 271"/>
              <p:cNvSpPr>
                <a:spLocks noChangeShapeType="1"/>
              </p:cNvSpPr>
              <p:nvPr/>
            </p:nvSpPr>
            <p:spPr bwMode="auto">
              <a:xfrm>
                <a:off x="257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8" name="Line 272"/>
              <p:cNvSpPr>
                <a:spLocks noChangeShapeType="1"/>
              </p:cNvSpPr>
              <p:nvPr/>
            </p:nvSpPr>
            <p:spPr bwMode="auto">
              <a:xfrm>
                <a:off x="258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9" name="Line 273"/>
              <p:cNvSpPr>
                <a:spLocks noChangeShapeType="1"/>
              </p:cNvSpPr>
              <p:nvPr/>
            </p:nvSpPr>
            <p:spPr bwMode="auto">
              <a:xfrm>
                <a:off x="259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0" name="Line 274"/>
              <p:cNvSpPr>
                <a:spLocks noChangeShapeType="1"/>
              </p:cNvSpPr>
              <p:nvPr/>
            </p:nvSpPr>
            <p:spPr bwMode="auto">
              <a:xfrm>
                <a:off x="260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1" name="Line 275"/>
              <p:cNvSpPr>
                <a:spLocks noChangeShapeType="1"/>
              </p:cNvSpPr>
              <p:nvPr/>
            </p:nvSpPr>
            <p:spPr bwMode="auto">
              <a:xfrm>
                <a:off x="261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2" name="Line 276"/>
              <p:cNvSpPr>
                <a:spLocks noChangeShapeType="1"/>
              </p:cNvSpPr>
              <p:nvPr/>
            </p:nvSpPr>
            <p:spPr bwMode="auto">
              <a:xfrm>
                <a:off x="263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3" name="Line 277"/>
              <p:cNvSpPr>
                <a:spLocks noChangeShapeType="1"/>
              </p:cNvSpPr>
              <p:nvPr/>
            </p:nvSpPr>
            <p:spPr bwMode="auto">
              <a:xfrm>
                <a:off x="264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4" name="Line 278"/>
              <p:cNvSpPr>
                <a:spLocks noChangeShapeType="1"/>
              </p:cNvSpPr>
              <p:nvPr/>
            </p:nvSpPr>
            <p:spPr bwMode="auto">
              <a:xfrm>
                <a:off x="265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5" name="Line 279"/>
              <p:cNvSpPr>
                <a:spLocks noChangeShapeType="1"/>
              </p:cNvSpPr>
              <p:nvPr/>
            </p:nvSpPr>
            <p:spPr bwMode="auto">
              <a:xfrm>
                <a:off x="266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6" name="Line 280"/>
              <p:cNvSpPr>
                <a:spLocks noChangeShapeType="1"/>
              </p:cNvSpPr>
              <p:nvPr/>
            </p:nvSpPr>
            <p:spPr bwMode="auto">
              <a:xfrm>
                <a:off x="267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7" name="Line 281"/>
              <p:cNvSpPr>
                <a:spLocks noChangeShapeType="1"/>
              </p:cNvSpPr>
              <p:nvPr/>
            </p:nvSpPr>
            <p:spPr bwMode="auto">
              <a:xfrm>
                <a:off x="269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8" name="Line 282"/>
              <p:cNvSpPr>
                <a:spLocks noChangeShapeType="1"/>
              </p:cNvSpPr>
              <p:nvPr/>
            </p:nvSpPr>
            <p:spPr bwMode="auto">
              <a:xfrm>
                <a:off x="270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9" name="Line 283"/>
              <p:cNvSpPr>
                <a:spLocks noChangeShapeType="1"/>
              </p:cNvSpPr>
              <p:nvPr/>
            </p:nvSpPr>
            <p:spPr bwMode="auto">
              <a:xfrm>
                <a:off x="271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0" name="Line 284"/>
              <p:cNvSpPr>
                <a:spLocks noChangeShapeType="1"/>
              </p:cNvSpPr>
              <p:nvPr/>
            </p:nvSpPr>
            <p:spPr bwMode="auto">
              <a:xfrm>
                <a:off x="272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1" name="Line 285"/>
              <p:cNvSpPr>
                <a:spLocks noChangeShapeType="1"/>
              </p:cNvSpPr>
              <p:nvPr/>
            </p:nvSpPr>
            <p:spPr bwMode="auto">
              <a:xfrm>
                <a:off x="273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2" name="Line 286"/>
              <p:cNvSpPr>
                <a:spLocks noChangeShapeType="1"/>
              </p:cNvSpPr>
              <p:nvPr/>
            </p:nvSpPr>
            <p:spPr bwMode="auto">
              <a:xfrm>
                <a:off x="275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3" name="Line 287"/>
              <p:cNvSpPr>
                <a:spLocks noChangeShapeType="1"/>
              </p:cNvSpPr>
              <p:nvPr/>
            </p:nvSpPr>
            <p:spPr bwMode="auto">
              <a:xfrm>
                <a:off x="276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4" name="Line 288"/>
              <p:cNvSpPr>
                <a:spLocks noChangeShapeType="1"/>
              </p:cNvSpPr>
              <p:nvPr/>
            </p:nvSpPr>
            <p:spPr bwMode="auto">
              <a:xfrm>
                <a:off x="277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5" name="Line 289"/>
              <p:cNvSpPr>
                <a:spLocks noChangeShapeType="1"/>
              </p:cNvSpPr>
              <p:nvPr/>
            </p:nvSpPr>
            <p:spPr bwMode="auto">
              <a:xfrm>
                <a:off x="278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6" name="Line 290"/>
              <p:cNvSpPr>
                <a:spLocks noChangeShapeType="1"/>
              </p:cNvSpPr>
              <p:nvPr/>
            </p:nvSpPr>
            <p:spPr bwMode="auto">
              <a:xfrm>
                <a:off x="279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7" name="Line 291"/>
              <p:cNvSpPr>
                <a:spLocks noChangeShapeType="1"/>
              </p:cNvSpPr>
              <p:nvPr/>
            </p:nvSpPr>
            <p:spPr bwMode="auto">
              <a:xfrm>
                <a:off x="281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8" name="Line 292"/>
              <p:cNvSpPr>
                <a:spLocks noChangeShapeType="1"/>
              </p:cNvSpPr>
              <p:nvPr/>
            </p:nvSpPr>
            <p:spPr bwMode="auto">
              <a:xfrm>
                <a:off x="282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9" name="Line 293"/>
              <p:cNvSpPr>
                <a:spLocks noChangeShapeType="1"/>
              </p:cNvSpPr>
              <p:nvPr/>
            </p:nvSpPr>
            <p:spPr bwMode="auto">
              <a:xfrm>
                <a:off x="283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0" name="Line 294"/>
              <p:cNvSpPr>
                <a:spLocks noChangeShapeType="1"/>
              </p:cNvSpPr>
              <p:nvPr/>
            </p:nvSpPr>
            <p:spPr bwMode="auto">
              <a:xfrm>
                <a:off x="284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1" name="Line 295"/>
              <p:cNvSpPr>
                <a:spLocks noChangeShapeType="1"/>
              </p:cNvSpPr>
              <p:nvPr/>
            </p:nvSpPr>
            <p:spPr bwMode="auto">
              <a:xfrm>
                <a:off x="285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2" name="Line 296"/>
              <p:cNvSpPr>
                <a:spLocks noChangeShapeType="1"/>
              </p:cNvSpPr>
              <p:nvPr/>
            </p:nvSpPr>
            <p:spPr bwMode="auto">
              <a:xfrm>
                <a:off x="287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3" name="Line 297"/>
              <p:cNvSpPr>
                <a:spLocks noChangeShapeType="1"/>
              </p:cNvSpPr>
              <p:nvPr/>
            </p:nvSpPr>
            <p:spPr bwMode="auto">
              <a:xfrm>
                <a:off x="288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4" name="Line 298"/>
              <p:cNvSpPr>
                <a:spLocks noChangeShapeType="1"/>
              </p:cNvSpPr>
              <p:nvPr/>
            </p:nvSpPr>
            <p:spPr bwMode="auto">
              <a:xfrm>
                <a:off x="289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5" name="Line 299"/>
              <p:cNvSpPr>
                <a:spLocks noChangeShapeType="1"/>
              </p:cNvSpPr>
              <p:nvPr/>
            </p:nvSpPr>
            <p:spPr bwMode="auto">
              <a:xfrm>
                <a:off x="290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6" name="Line 300"/>
              <p:cNvSpPr>
                <a:spLocks noChangeShapeType="1"/>
              </p:cNvSpPr>
              <p:nvPr/>
            </p:nvSpPr>
            <p:spPr bwMode="auto">
              <a:xfrm>
                <a:off x="291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7" name="Line 301"/>
              <p:cNvSpPr>
                <a:spLocks noChangeShapeType="1"/>
              </p:cNvSpPr>
              <p:nvPr/>
            </p:nvSpPr>
            <p:spPr bwMode="auto">
              <a:xfrm>
                <a:off x="293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8" name="Line 302"/>
              <p:cNvSpPr>
                <a:spLocks noChangeShapeType="1"/>
              </p:cNvSpPr>
              <p:nvPr/>
            </p:nvSpPr>
            <p:spPr bwMode="auto">
              <a:xfrm>
                <a:off x="294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9" name="Line 303"/>
              <p:cNvSpPr>
                <a:spLocks noChangeShapeType="1"/>
              </p:cNvSpPr>
              <p:nvPr/>
            </p:nvSpPr>
            <p:spPr bwMode="auto">
              <a:xfrm>
                <a:off x="295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0" name="Line 304"/>
              <p:cNvSpPr>
                <a:spLocks noChangeShapeType="1"/>
              </p:cNvSpPr>
              <p:nvPr/>
            </p:nvSpPr>
            <p:spPr bwMode="auto">
              <a:xfrm>
                <a:off x="296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1" name="Line 305"/>
              <p:cNvSpPr>
                <a:spLocks noChangeShapeType="1"/>
              </p:cNvSpPr>
              <p:nvPr/>
            </p:nvSpPr>
            <p:spPr bwMode="auto">
              <a:xfrm>
                <a:off x="297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2" name="Line 306"/>
              <p:cNvSpPr>
                <a:spLocks noChangeShapeType="1"/>
              </p:cNvSpPr>
              <p:nvPr/>
            </p:nvSpPr>
            <p:spPr bwMode="auto">
              <a:xfrm>
                <a:off x="299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3" name="Line 307"/>
              <p:cNvSpPr>
                <a:spLocks noChangeShapeType="1"/>
              </p:cNvSpPr>
              <p:nvPr/>
            </p:nvSpPr>
            <p:spPr bwMode="auto">
              <a:xfrm>
                <a:off x="300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4" name="Line 308"/>
              <p:cNvSpPr>
                <a:spLocks noChangeShapeType="1"/>
              </p:cNvSpPr>
              <p:nvPr/>
            </p:nvSpPr>
            <p:spPr bwMode="auto">
              <a:xfrm>
                <a:off x="301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5" name="Line 309"/>
              <p:cNvSpPr>
                <a:spLocks noChangeShapeType="1"/>
              </p:cNvSpPr>
              <p:nvPr/>
            </p:nvSpPr>
            <p:spPr bwMode="auto">
              <a:xfrm>
                <a:off x="302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6" name="Line 310"/>
              <p:cNvSpPr>
                <a:spLocks noChangeShapeType="1"/>
              </p:cNvSpPr>
              <p:nvPr/>
            </p:nvSpPr>
            <p:spPr bwMode="auto">
              <a:xfrm>
                <a:off x="303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7" name="Line 311"/>
              <p:cNvSpPr>
                <a:spLocks noChangeShapeType="1"/>
              </p:cNvSpPr>
              <p:nvPr/>
            </p:nvSpPr>
            <p:spPr bwMode="auto">
              <a:xfrm>
                <a:off x="305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8" name="Line 312"/>
              <p:cNvSpPr>
                <a:spLocks noChangeShapeType="1"/>
              </p:cNvSpPr>
              <p:nvPr/>
            </p:nvSpPr>
            <p:spPr bwMode="auto">
              <a:xfrm>
                <a:off x="306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9" name="Line 313"/>
              <p:cNvSpPr>
                <a:spLocks noChangeShapeType="1"/>
              </p:cNvSpPr>
              <p:nvPr/>
            </p:nvSpPr>
            <p:spPr bwMode="auto">
              <a:xfrm>
                <a:off x="307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0" name="Line 314"/>
              <p:cNvSpPr>
                <a:spLocks noChangeShapeType="1"/>
              </p:cNvSpPr>
              <p:nvPr/>
            </p:nvSpPr>
            <p:spPr bwMode="auto">
              <a:xfrm>
                <a:off x="308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1" name="Line 315"/>
              <p:cNvSpPr>
                <a:spLocks noChangeShapeType="1"/>
              </p:cNvSpPr>
              <p:nvPr/>
            </p:nvSpPr>
            <p:spPr bwMode="auto">
              <a:xfrm>
                <a:off x="309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2" name="Line 316"/>
              <p:cNvSpPr>
                <a:spLocks noChangeShapeType="1"/>
              </p:cNvSpPr>
              <p:nvPr/>
            </p:nvSpPr>
            <p:spPr bwMode="auto">
              <a:xfrm>
                <a:off x="311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3" name="Line 317"/>
              <p:cNvSpPr>
                <a:spLocks noChangeShapeType="1"/>
              </p:cNvSpPr>
              <p:nvPr/>
            </p:nvSpPr>
            <p:spPr bwMode="auto">
              <a:xfrm>
                <a:off x="312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4" name="Line 318"/>
              <p:cNvSpPr>
                <a:spLocks noChangeShapeType="1"/>
              </p:cNvSpPr>
              <p:nvPr/>
            </p:nvSpPr>
            <p:spPr bwMode="auto">
              <a:xfrm>
                <a:off x="313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5" name="Line 319"/>
              <p:cNvSpPr>
                <a:spLocks noChangeShapeType="1"/>
              </p:cNvSpPr>
              <p:nvPr/>
            </p:nvSpPr>
            <p:spPr bwMode="auto">
              <a:xfrm>
                <a:off x="314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6" name="Line 320"/>
              <p:cNvSpPr>
                <a:spLocks noChangeShapeType="1"/>
              </p:cNvSpPr>
              <p:nvPr/>
            </p:nvSpPr>
            <p:spPr bwMode="auto">
              <a:xfrm>
                <a:off x="315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7" name="Line 321"/>
              <p:cNvSpPr>
                <a:spLocks noChangeShapeType="1"/>
              </p:cNvSpPr>
              <p:nvPr/>
            </p:nvSpPr>
            <p:spPr bwMode="auto">
              <a:xfrm>
                <a:off x="317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8" name="Line 322"/>
              <p:cNvSpPr>
                <a:spLocks noChangeShapeType="1"/>
              </p:cNvSpPr>
              <p:nvPr/>
            </p:nvSpPr>
            <p:spPr bwMode="auto">
              <a:xfrm>
                <a:off x="318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9" name="Line 323"/>
              <p:cNvSpPr>
                <a:spLocks noChangeShapeType="1"/>
              </p:cNvSpPr>
              <p:nvPr/>
            </p:nvSpPr>
            <p:spPr bwMode="auto">
              <a:xfrm>
                <a:off x="319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0" name="Line 324"/>
              <p:cNvSpPr>
                <a:spLocks noChangeShapeType="1"/>
              </p:cNvSpPr>
              <p:nvPr/>
            </p:nvSpPr>
            <p:spPr bwMode="auto">
              <a:xfrm>
                <a:off x="320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1" name="Line 325"/>
              <p:cNvSpPr>
                <a:spLocks noChangeShapeType="1"/>
              </p:cNvSpPr>
              <p:nvPr/>
            </p:nvSpPr>
            <p:spPr bwMode="auto">
              <a:xfrm>
                <a:off x="321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2" name="Line 326"/>
              <p:cNvSpPr>
                <a:spLocks noChangeShapeType="1"/>
              </p:cNvSpPr>
              <p:nvPr/>
            </p:nvSpPr>
            <p:spPr bwMode="auto">
              <a:xfrm>
                <a:off x="323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3" name="Line 327"/>
              <p:cNvSpPr>
                <a:spLocks noChangeShapeType="1"/>
              </p:cNvSpPr>
              <p:nvPr/>
            </p:nvSpPr>
            <p:spPr bwMode="auto">
              <a:xfrm>
                <a:off x="324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4" name="Line 328"/>
              <p:cNvSpPr>
                <a:spLocks noChangeShapeType="1"/>
              </p:cNvSpPr>
              <p:nvPr/>
            </p:nvSpPr>
            <p:spPr bwMode="auto">
              <a:xfrm>
                <a:off x="325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5" name="Line 329"/>
              <p:cNvSpPr>
                <a:spLocks noChangeShapeType="1"/>
              </p:cNvSpPr>
              <p:nvPr/>
            </p:nvSpPr>
            <p:spPr bwMode="auto">
              <a:xfrm>
                <a:off x="326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6" name="Line 330"/>
              <p:cNvSpPr>
                <a:spLocks noChangeShapeType="1"/>
              </p:cNvSpPr>
              <p:nvPr/>
            </p:nvSpPr>
            <p:spPr bwMode="auto">
              <a:xfrm>
                <a:off x="327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7" name="Line 331"/>
              <p:cNvSpPr>
                <a:spLocks noChangeShapeType="1"/>
              </p:cNvSpPr>
              <p:nvPr/>
            </p:nvSpPr>
            <p:spPr bwMode="auto">
              <a:xfrm>
                <a:off x="329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8" name="Line 332"/>
              <p:cNvSpPr>
                <a:spLocks noChangeShapeType="1"/>
              </p:cNvSpPr>
              <p:nvPr/>
            </p:nvSpPr>
            <p:spPr bwMode="auto">
              <a:xfrm>
                <a:off x="330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9" name="Line 333"/>
              <p:cNvSpPr>
                <a:spLocks noChangeShapeType="1"/>
              </p:cNvSpPr>
              <p:nvPr/>
            </p:nvSpPr>
            <p:spPr bwMode="auto">
              <a:xfrm>
                <a:off x="331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0" name="Line 334"/>
              <p:cNvSpPr>
                <a:spLocks noChangeShapeType="1"/>
              </p:cNvSpPr>
              <p:nvPr/>
            </p:nvSpPr>
            <p:spPr bwMode="auto">
              <a:xfrm>
                <a:off x="332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1" name="Line 335"/>
              <p:cNvSpPr>
                <a:spLocks noChangeShapeType="1"/>
              </p:cNvSpPr>
              <p:nvPr/>
            </p:nvSpPr>
            <p:spPr bwMode="auto">
              <a:xfrm>
                <a:off x="333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2" name="Line 336"/>
              <p:cNvSpPr>
                <a:spLocks noChangeShapeType="1"/>
              </p:cNvSpPr>
              <p:nvPr/>
            </p:nvSpPr>
            <p:spPr bwMode="auto">
              <a:xfrm>
                <a:off x="335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3" name="Line 337"/>
              <p:cNvSpPr>
                <a:spLocks noChangeShapeType="1"/>
              </p:cNvSpPr>
              <p:nvPr/>
            </p:nvSpPr>
            <p:spPr bwMode="auto">
              <a:xfrm>
                <a:off x="336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4" name="Line 338"/>
              <p:cNvSpPr>
                <a:spLocks noChangeShapeType="1"/>
              </p:cNvSpPr>
              <p:nvPr/>
            </p:nvSpPr>
            <p:spPr bwMode="auto">
              <a:xfrm>
                <a:off x="337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5" name="Line 339"/>
              <p:cNvSpPr>
                <a:spLocks noChangeShapeType="1"/>
              </p:cNvSpPr>
              <p:nvPr/>
            </p:nvSpPr>
            <p:spPr bwMode="auto">
              <a:xfrm>
                <a:off x="338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6" name="Line 340"/>
              <p:cNvSpPr>
                <a:spLocks noChangeShapeType="1"/>
              </p:cNvSpPr>
              <p:nvPr/>
            </p:nvSpPr>
            <p:spPr bwMode="auto">
              <a:xfrm>
                <a:off x="339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7" name="Line 341"/>
              <p:cNvSpPr>
                <a:spLocks noChangeShapeType="1"/>
              </p:cNvSpPr>
              <p:nvPr/>
            </p:nvSpPr>
            <p:spPr bwMode="auto">
              <a:xfrm>
                <a:off x="341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8" name="Line 342"/>
              <p:cNvSpPr>
                <a:spLocks noChangeShapeType="1"/>
              </p:cNvSpPr>
              <p:nvPr/>
            </p:nvSpPr>
            <p:spPr bwMode="auto">
              <a:xfrm>
                <a:off x="342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9" name="Line 343"/>
              <p:cNvSpPr>
                <a:spLocks noChangeShapeType="1"/>
              </p:cNvSpPr>
              <p:nvPr/>
            </p:nvSpPr>
            <p:spPr bwMode="auto">
              <a:xfrm>
                <a:off x="343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0" name="Line 344"/>
              <p:cNvSpPr>
                <a:spLocks noChangeShapeType="1"/>
              </p:cNvSpPr>
              <p:nvPr/>
            </p:nvSpPr>
            <p:spPr bwMode="auto">
              <a:xfrm>
                <a:off x="344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1" name="Line 345"/>
              <p:cNvSpPr>
                <a:spLocks noChangeShapeType="1"/>
              </p:cNvSpPr>
              <p:nvPr/>
            </p:nvSpPr>
            <p:spPr bwMode="auto">
              <a:xfrm>
                <a:off x="345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2" name="Line 346"/>
              <p:cNvSpPr>
                <a:spLocks noChangeShapeType="1"/>
              </p:cNvSpPr>
              <p:nvPr/>
            </p:nvSpPr>
            <p:spPr bwMode="auto">
              <a:xfrm>
                <a:off x="347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3" name="Line 347"/>
              <p:cNvSpPr>
                <a:spLocks noChangeShapeType="1"/>
              </p:cNvSpPr>
              <p:nvPr/>
            </p:nvSpPr>
            <p:spPr bwMode="auto">
              <a:xfrm>
                <a:off x="348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4" name="Line 348"/>
              <p:cNvSpPr>
                <a:spLocks noChangeShapeType="1"/>
              </p:cNvSpPr>
              <p:nvPr/>
            </p:nvSpPr>
            <p:spPr bwMode="auto">
              <a:xfrm>
                <a:off x="349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5" name="Line 349"/>
              <p:cNvSpPr>
                <a:spLocks noChangeShapeType="1"/>
              </p:cNvSpPr>
              <p:nvPr/>
            </p:nvSpPr>
            <p:spPr bwMode="auto">
              <a:xfrm>
                <a:off x="350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6" name="Line 350"/>
              <p:cNvSpPr>
                <a:spLocks noChangeShapeType="1"/>
              </p:cNvSpPr>
              <p:nvPr/>
            </p:nvSpPr>
            <p:spPr bwMode="auto">
              <a:xfrm>
                <a:off x="351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7" name="Line 351"/>
              <p:cNvSpPr>
                <a:spLocks noChangeShapeType="1"/>
              </p:cNvSpPr>
              <p:nvPr/>
            </p:nvSpPr>
            <p:spPr bwMode="auto">
              <a:xfrm>
                <a:off x="353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8" name="Line 352"/>
              <p:cNvSpPr>
                <a:spLocks noChangeShapeType="1"/>
              </p:cNvSpPr>
              <p:nvPr/>
            </p:nvSpPr>
            <p:spPr bwMode="auto">
              <a:xfrm>
                <a:off x="354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9" name="Line 353"/>
              <p:cNvSpPr>
                <a:spLocks noChangeShapeType="1"/>
              </p:cNvSpPr>
              <p:nvPr/>
            </p:nvSpPr>
            <p:spPr bwMode="auto">
              <a:xfrm>
                <a:off x="355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0" name="Line 354"/>
              <p:cNvSpPr>
                <a:spLocks noChangeShapeType="1"/>
              </p:cNvSpPr>
              <p:nvPr/>
            </p:nvSpPr>
            <p:spPr bwMode="auto">
              <a:xfrm>
                <a:off x="356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1" name="Line 355"/>
              <p:cNvSpPr>
                <a:spLocks noChangeShapeType="1"/>
              </p:cNvSpPr>
              <p:nvPr/>
            </p:nvSpPr>
            <p:spPr bwMode="auto">
              <a:xfrm>
                <a:off x="357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2" name="Line 356"/>
              <p:cNvSpPr>
                <a:spLocks noChangeShapeType="1"/>
              </p:cNvSpPr>
              <p:nvPr/>
            </p:nvSpPr>
            <p:spPr bwMode="auto">
              <a:xfrm>
                <a:off x="359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3" name="Line 357"/>
              <p:cNvSpPr>
                <a:spLocks noChangeShapeType="1"/>
              </p:cNvSpPr>
              <p:nvPr/>
            </p:nvSpPr>
            <p:spPr bwMode="auto">
              <a:xfrm>
                <a:off x="360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4" name="Line 358"/>
              <p:cNvSpPr>
                <a:spLocks noChangeShapeType="1"/>
              </p:cNvSpPr>
              <p:nvPr/>
            </p:nvSpPr>
            <p:spPr bwMode="auto">
              <a:xfrm>
                <a:off x="361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5" name="Line 359"/>
              <p:cNvSpPr>
                <a:spLocks noChangeShapeType="1"/>
              </p:cNvSpPr>
              <p:nvPr/>
            </p:nvSpPr>
            <p:spPr bwMode="auto">
              <a:xfrm>
                <a:off x="362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6" name="Line 360"/>
              <p:cNvSpPr>
                <a:spLocks noChangeShapeType="1"/>
              </p:cNvSpPr>
              <p:nvPr/>
            </p:nvSpPr>
            <p:spPr bwMode="auto">
              <a:xfrm>
                <a:off x="363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7" name="Line 361"/>
              <p:cNvSpPr>
                <a:spLocks noChangeShapeType="1"/>
              </p:cNvSpPr>
              <p:nvPr/>
            </p:nvSpPr>
            <p:spPr bwMode="auto">
              <a:xfrm>
                <a:off x="365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8" name="Line 362"/>
              <p:cNvSpPr>
                <a:spLocks noChangeShapeType="1"/>
              </p:cNvSpPr>
              <p:nvPr/>
            </p:nvSpPr>
            <p:spPr bwMode="auto">
              <a:xfrm>
                <a:off x="366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9" name="Line 363"/>
              <p:cNvSpPr>
                <a:spLocks noChangeShapeType="1"/>
              </p:cNvSpPr>
              <p:nvPr/>
            </p:nvSpPr>
            <p:spPr bwMode="auto">
              <a:xfrm>
                <a:off x="367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0" name="Line 364"/>
              <p:cNvSpPr>
                <a:spLocks noChangeShapeType="1"/>
              </p:cNvSpPr>
              <p:nvPr/>
            </p:nvSpPr>
            <p:spPr bwMode="auto">
              <a:xfrm>
                <a:off x="368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1" name="Line 365"/>
              <p:cNvSpPr>
                <a:spLocks noChangeShapeType="1"/>
              </p:cNvSpPr>
              <p:nvPr/>
            </p:nvSpPr>
            <p:spPr bwMode="auto">
              <a:xfrm>
                <a:off x="369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2" name="Line 366"/>
              <p:cNvSpPr>
                <a:spLocks noChangeShapeType="1"/>
              </p:cNvSpPr>
              <p:nvPr/>
            </p:nvSpPr>
            <p:spPr bwMode="auto">
              <a:xfrm>
                <a:off x="371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3" name="Line 367"/>
              <p:cNvSpPr>
                <a:spLocks noChangeShapeType="1"/>
              </p:cNvSpPr>
              <p:nvPr/>
            </p:nvSpPr>
            <p:spPr bwMode="auto">
              <a:xfrm>
                <a:off x="372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4" name="Line 368"/>
              <p:cNvSpPr>
                <a:spLocks noChangeShapeType="1"/>
              </p:cNvSpPr>
              <p:nvPr/>
            </p:nvSpPr>
            <p:spPr bwMode="auto">
              <a:xfrm>
                <a:off x="373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5" name="Line 369"/>
              <p:cNvSpPr>
                <a:spLocks noChangeShapeType="1"/>
              </p:cNvSpPr>
              <p:nvPr/>
            </p:nvSpPr>
            <p:spPr bwMode="auto">
              <a:xfrm>
                <a:off x="374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6" name="Line 370"/>
              <p:cNvSpPr>
                <a:spLocks noChangeShapeType="1"/>
              </p:cNvSpPr>
              <p:nvPr/>
            </p:nvSpPr>
            <p:spPr bwMode="auto">
              <a:xfrm>
                <a:off x="375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7" name="Line 371"/>
              <p:cNvSpPr>
                <a:spLocks noChangeShapeType="1"/>
              </p:cNvSpPr>
              <p:nvPr/>
            </p:nvSpPr>
            <p:spPr bwMode="auto">
              <a:xfrm>
                <a:off x="377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8" name="Line 372"/>
              <p:cNvSpPr>
                <a:spLocks noChangeShapeType="1"/>
              </p:cNvSpPr>
              <p:nvPr/>
            </p:nvSpPr>
            <p:spPr bwMode="auto">
              <a:xfrm>
                <a:off x="378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9" name="Line 373"/>
              <p:cNvSpPr>
                <a:spLocks noChangeShapeType="1"/>
              </p:cNvSpPr>
              <p:nvPr/>
            </p:nvSpPr>
            <p:spPr bwMode="auto">
              <a:xfrm>
                <a:off x="379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0" name="Line 374"/>
              <p:cNvSpPr>
                <a:spLocks noChangeShapeType="1"/>
              </p:cNvSpPr>
              <p:nvPr/>
            </p:nvSpPr>
            <p:spPr bwMode="auto">
              <a:xfrm>
                <a:off x="380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1" name="Line 375"/>
              <p:cNvSpPr>
                <a:spLocks noChangeShapeType="1"/>
              </p:cNvSpPr>
              <p:nvPr/>
            </p:nvSpPr>
            <p:spPr bwMode="auto">
              <a:xfrm>
                <a:off x="381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2" name="Line 376"/>
              <p:cNvSpPr>
                <a:spLocks noChangeShapeType="1"/>
              </p:cNvSpPr>
              <p:nvPr/>
            </p:nvSpPr>
            <p:spPr bwMode="auto">
              <a:xfrm>
                <a:off x="383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3" name="Line 377"/>
              <p:cNvSpPr>
                <a:spLocks noChangeShapeType="1"/>
              </p:cNvSpPr>
              <p:nvPr/>
            </p:nvSpPr>
            <p:spPr bwMode="auto">
              <a:xfrm>
                <a:off x="384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4" name="Line 378"/>
              <p:cNvSpPr>
                <a:spLocks noChangeShapeType="1"/>
              </p:cNvSpPr>
              <p:nvPr/>
            </p:nvSpPr>
            <p:spPr bwMode="auto">
              <a:xfrm>
                <a:off x="385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5" name="Line 379"/>
              <p:cNvSpPr>
                <a:spLocks noChangeShapeType="1"/>
              </p:cNvSpPr>
              <p:nvPr/>
            </p:nvSpPr>
            <p:spPr bwMode="auto">
              <a:xfrm>
                <a:off x="386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6" name="Line 380"/>
              <p:cNvSpPr>
                <a:spLocks noChangeShapeType="1"/>
              </p:cNvSpPr>
              <p:nvPr/>
            </p:nvSpPr>
            <p:spPr bwMode="auto">
              <a:xfrm>
                <a:off x="387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7" name="Line 381"/>
              <p:cNvSpPr>
                <a:spLocks noChangeShapeType="1"/>
              </p:cNvSpPr>
              <p:nvPr/>
            </p:nvSpPr>
            <p:spPr bwMode="auto">
              <a:xfrm>
                <a:off x="389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8" name="Line 382"/>
              <p:cNvSpPr>
                <a:spLocks noChangeShapeType="1"/>
              </p:cNvSpPr>
              <p:nvPr/>
            </p:nvSpPr>
            <p:spPr bwMode="auto">
              <a:xfrm>
                <a:off x="390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9" name="Line 383"/>
              <p:cNvSpPr>
                <a:spLocks noChangeShapeType="1"/>
              </p:cNvSpPr>
              <p:nvPr/>
            </p:nvSpPr>
            <p:spPr bwMode="auto">
              <a:xfrm>
                <a:off x="391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0" name="Line 384"/>
              <p:cNvSpPr>
                <a:spLocks noChangeShapeType="1"/>
              </p:cNvSpPr>
              <p:nvPr/>
            </p:nvSpPr>
            <p:spPr bwMode="auto">
              <a:xfrm>
                <a:off x="392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1" name="Line 385"/>
              <p:cNvSpPr>
                <a:spLocks noChangeShapeType="1"/>
              </p:cNvSpPr>
              <p:nvPr/>
            </p:nvSpPr>
            <p:spPr bwMode="auto">
              <a:xfrm>
                <a:off x="3939"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2" name="Line 386"/>
              <p:cNvSpPr>
                <a:spLocks noChangeShapeType="1"/>
              </p:cNvSpPr>
              <p:nvPr/>
            </p:nvSpPr>
            <p:spPr bwMode="auto">
              <a:xfrm>
                <a:off x="3950"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3" name="Line 387"/>
              <p:cNvSpPr>
                <a:spLocks noChangeShapeType="1"/>
              </p:cNvSpPr>
              <p:nvPr/>
            </p:nvSpPr>
            <p:spPr bwMode="auto">
              <a:xfrm>
                <a:off x="396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4" name="Line 388"/>
              <p:cNvSpPr>
                <a:spLocks noChangeShapeType="1"/>
              </p:cNvSpPr>
              <p:nvPr/>
            </p:nvSpPr>
            <p:spPr bwMode="auto">
              <a:xfrm>
                <a:off x="3974"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5" name="Line 389"/>
              <p:cNvSpPr>
                <a:spLocks noChangeShapeType="1"/>
              </p:cNvSpPr>
              <p:nvPr/>
            </p:nvSpPr>
            <p:spPr bwMode="auto">
              <a:xfrm>
                <a:off x="3987"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6" name="Line 390"/>
              <p:cNvSpPr>
                <a:spLocks noChangeShapeType="1"/>
              </p:cNvSpPr>
              <p:nvPr/>
            </p:nvSpPr>
            <p:spPr bwMode="auto">
              <a:xfrm>
                <a:off x="3998"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7" name="Line 391"/>
              <p:cNvSpPr>
                <a:spLocks noChangeShapeType="1"/>
              </p:cNvSpPr>
              <p:nvPr/>
            </p:nvSpPr>
            <p:spPr bwMode="auto">
              <a:xfrm>
                <a:off x="401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8" name="Line 392"/>
              <p:cNvSpPr>
                <a:spLocks noChangeShapeType="1"/>
              </p:cNvSpPr>
              <p:nvPr/>
            </p:nvSpPr>
            <p:spPr bwMode="auto">
              <a:xfrm>
                <a:off x="4022"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9" name="Line 393"/>
              <p:cNvSpPr>
                <a:spLocks noChangeShapeType="1"/>
              </p:cNvSpPr>
              <p:nvPr/>
            </p:nvSpPr>
            <p:spPr bwMode="auto">
              <a:xfrm>
                <a:off x="4035"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0" name="Line 394"/>
              <p:cNvSpPr>
                <a:spLocks noChangeShapeType="1"/>
              </p:cNvSpPr>
              <p:nvPr/>
            </p:nvSpPr>
            <p:spPr bwMode="auto">
              <a:xfrm>
                <a:off x="4046"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1" name="Line 395"/>
              <p:cNvSpPr>
                <a:spLocks noChangeShapeType="1"/>
              </p:cNvSpPr>
              <p:nvPr/>
            </p:nvSpPr>
            <p:spPr bwMode="auto">
              <a:xfrm>
                <a:off x="405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2" name="Line 396"/>
              <p:cNvSpPr>
                <a:spLocks noChangeShapeType="1"/>
              </p:cNvSpPr>
              <p:nvPr/>
            </p:nvSpPr>
            <p:spPr bwMode="auto">
              <a:xfrm>
                <a:off x="4070"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3" name="Line 397"/>
              <p:cNvSpPr>
                <a:spLocks noChangeShapeType="1"/>
              </p:cNvSpPr>
              <p:nvPr/>
            </p:nvSpPr>
            <p:spPr bwMode="auto">
              <a:xfrm>
                <a:off x="4083"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4" name="Line 398"/>
              <p:cNvSpPr>
                <a:spLocks noChangeShapeType="1"/>
              </p:cNvSpPr>
              <p:nvPr/>
            </p:nvSpPr>
            <p:spPr bwMode="auto">
              <a:xfrm>
                <a:off x="4094"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5" name="Line 399"/>
              <p:cNvSpPr>
                <a:spLocks noChangeShapeType="1"/>
              </p:cNvSpPr>
              <p:nvPr/>
            </p:nvSpPr>
            <p:spPr bwMode="auto">
              <a:xfrm>
                <a:off x="4106"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6" name="Line 400"/>
              <p:cNvSpPr>
                <a:spLocks noChangeShapeType="1"/>
              </p:cNvSpPr>
              <p:nvPr/>
            </p:nvSpPr>
            <p:spPr bwMode="auto">
              <a:xfrm>
                <a:off x="4118" y="273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7" name="Line 401"/>
              <p:cNvSpPr>
                <a:spLocks noChangeShapeType="1"/>
              </p:cNvSpPr>
              <p:nvPr/>
            </p:nvSpPr>
            <p:spPr bwMode="auto">
              <a:xfrm>
                <a:off x="4131" y="273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8" name="Line 402"/>
              <p:cNvSpPr>
                <a:spLocks noChangeShapeType="1"/>
              </p:cNvSpPr>
              <p:nvPr/>
            </p:nvSpPr>
            <p:spPr bwMode="auto">
              <a:xfrm>
                <a:off x="4142" y="273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9" name="Line 403"/>
              <p:cNvSpPr>
                <a:spLocks noChangeShapeType="1"/>
              </p:cNvSpPr>
              <p:nvPr/>
            </p:nvSpPr>
            <p:spPr bwMode="auto">
              <a:xfrm>
                <a:off x="1814" y="2732"/>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0" name="Line 404"/>
              <p:cNvSpPr>
                <a:spLocks noChangeShapeType="1"/>
              </p:cNvSpPr>
              <p:nvPr/>
            </p:nvSpPr>
            <p:spPr bwMode="auto">
              <a:xfrm flipH="1">
                <a:off x="4122" y="2732"/>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1" name="Freeform 405"/>
              <p:cNvSpPr>
                <a:spLocks noEditPoints="1"/>
              </p:cNvSpPr>
              <p:nvPr/>
            </p:nvSpPr>
            <p:spPr bwMode="auto">
              <a:xfrm>
                <a:off x="1708" y="2695"/>
                <a:ext cx="44" cy="70"/>
              </a:xfrm>
              <a:custGeom>
                <a:avLst/>
                <a:gdLst>
                  <a:gd name="T0" fmla="*/ 0 w 89"/>
                  <a:gd name="T1" fmla="*/ 70 h 140"/>
                  <a:gd name="T2" fmla="*/ 2 w 89"/>
                  <a:gd name="T3" fmla="*/ 49 h 140"/>
                  <a:gd name="T4" fmla="*/ 5 w 89"/>
                  <a:gd name="T5" fmla="*/ 30 h 140"/>
                  <a:gd name="T6" fmla="*/ 9 w 89"/>
                  <a:gd name="T7" fmla="*/ 21 h 140"/>
                  <a:gd name="T8" fmla="*/ 14 w 89"/>
                  <a:gd name="T9" fmla="*/ 14 h 140"/>
                  <a:gd name="T10" fmla="*/ 19 w 89"/>
                  <a:gd name="T11" fmla="*/ 7 h 140"/>
                  <a:gd name="T12" fmla="*/ 26 w 89"/>
                  <a:gd name="T13" fmla="*/ 3 h 140"/>
                  <a:gd name="T14" fmla="*/ 35 w 89"/>
                  <a:gd name="T15" fmla="*/ 2 h 140"/>
                  <a:gd name="T16" fmla="*/ 45 w 89"/>
                  <a:gd name="T17" fmla="*/ 0 h 140"/>
                  <a:gd name="T18" fmla="*/ 56 w 89"/>
                  <a:gd name="T19" fmla="*/ 2 h 140"/>
                  <a:gd name="T20" fmla="*/ 64 w 89"/>
                  <a:gd name="T21" fmla="*/ 5 h 140"/>
                  <a:gd name="T22" fmla="*/ 70 w 89"/>
                  <a:gd name="T23" fmla="*/ 9 h 140"/>
                  <a:gd name="T24" fmla="*/ 75 w 89"/>
                  <a:gd name="T25" fmla="*/ 12 h 140"/>
                  <a:gd name="T26" fmla="*/ 78 w 89"/>
                  <a:gd name="T27" fmla="*/ 17 h 140"/>
                  <a:gd name="T28" fmla="*/ 84 w 89"/>
                  <a:gd name="T29" fmla="*/ 26 h 140"/>
                  <a:gd name="T30" fmla="*/ 87 w 89"/>
                  <a:gd name="T31" fmla="*/ 38 h 140"/>
                  <a:gd name="T32" fmla="*/ 89 w 89"/>
                  <a:gd name="T33" fmla="*/ 52 h 140"/>
                  <a:gd name="T34" fmla="*/ 89 w 89"/>
                  <a:gd name="T35" fmla="*/ 70 h 140"/>
                  <a:gd name="T36" fmla="*/ 89 w 89"/>
                  <a:gd name="T37" fmla="*/ 92 h 140"/>
                  <a:gd name="T38" fmla="*/ 85 w 89"/>
                  <a:gd name="T39" fmla="*/ 110 h 140"/>
                  <a:gd name="T40" fmla="*/ 80 w 89"/>
                  <a:gd name="T41" fmla="*/ 119 h 140"/>
                  <a:gd name="T42" fmla="*/ 75 w 89"/>
                  <a:gd name="T43" fmla="*/ 126 h 140"/>
                  <a:gd name="T44" fmla="*/ 70 w 89"/>
                  <a:gd name="T45" fmla="*/ 133 h 140"/>
                  <a:gd name="T46" fmla="*/ 63 w 89"/>
                  <a:gd name="T47" fmla="*/ 136 h 140"/>
                  <a:gd name="T48" fmla="*/ 54 w 89"/>
                  <a:gd name="T49" fmla="*/ 140 h 140"/>
                  <a:gd name="T50" fmla="*/ 45 w 89"/>
                  <a:gd name="T51" fmla="*/ 140 h 140"/>
                  <a:gd name="T52" fmla="*/ 26 w 89"/>
                  <a:gd name="T53" fmla="*/ 136 h 140"/>
                  <a:gd name="T54" fmla="*/ 14 w 89"/>
                  <a:gd name="T55" fmla="*/ 127 h 140"/>
                  <a:gd name="T56" fmla="*/ 5 w 89"/>
                  <a:gd name="T57" fmla="*/ 112 h 140"/>
                  <a:gd name="T58" fmla="*/ 2 w 89"/>
                  <a:gd name="T59" fmla="*/ 94 h 140"/>
                  <a:gd name="T60" fmla="*/ 0 w 89"/>
                  <a:gd name="T61" fmla="*/ 70 h 140"/>
                  <a:gd name="T62" fmla="*/ 17 w 89"/>
                  <a:gd name="T63" fmla="*/ 70 h 140"/>
                  <a:gd name="T64" fmla="*/ 19 w 89"/>
                  <a:gd name="T65" fmla="*/ 89 h 140"/>
                  <a:gd name="T66" fmla="*/ 21 w 89"/>
                  <a:gd name="T67" fmla="*/ 105 h 140"/>
                  <a:gd name="T68" fmla="*/ 26 w 89"/>
                  <a:gd name="T69" fmla="*/ 113 h 140"/>
                  <a:gd name="T70" fmla="*/ 31 w 89"/>
                  <a:gd name="T71" fmla="*/ 119 h 140"/>
                  <a:gd name="T72" fmla="*/ 37 w 89"/>
                  <a:gd name="T73" fmla="*/ 122 h 140"/>
                  <a:gd name="T74" fmla="*/ 45 w 89"/>
                  <a:gd name="T75" fmla="*/ 124 h 140"/>
                  <a:gd name="T76" fmla="*/ 52 w 89"/>
                  <a:gd name="T77" fmla="*/ 122 h 140"/>
                  <a:gd name="T78" fmla="*/ 57 w 89"/>
                  <a:gd name="T79" fmla="*/ 119 h 140"/>
                  <a:gd name="T80" fmla="*/ 64 w 89"/>
                  <a:gd name="T81" fmla="*/ 113 h 140"/>
                  <a:gd name="T82" fmla="*/ 68 w 89"/>
                  <a:gd name="T83" fmla="*/ 105 h 140"/>
                  <a:gd name="T84" fmla="*/ 71 w 89"/>
                  <a:gd name="T85" fmla="*/ 89 h 140"/>
                  <a:gd name="T86" fmla="*/ 71 w 89"/>
                  <a:gd name="T87" fmla="*/ 70 h 140"/>
                  <a:gd name="T88" fmla="*/ 71 w 89"/>
                  <a:gd name="T89" fmla="*/ 51 h 140"/>
                  <a:gd name="T90" fmla="*/ 68 w 89"/>
                  <a:gd name="T91" fmla="*/ 37 h 140"/>
                  <a:gd name="T92" fmla="*/ 64 w 89"/>
                  <a:gd name="T93" fmla="*/ 26 h 140"/>
                  <a:gd name="T94" fmla="*/ 59 w 89"/>
                  <a:gd name="T95" fmla="*/ 21 h 140"/>
                  <a:gd name="T96" fmla="*/ 52 w 89"/>
                  <a:gd name="T97" fmla="*/ 17 h 140"/>
                  <a:gd name="T98" fmla="*/ 45 w 89"/>
                  <a:gd name="T99" fmla="*/ 16 h 140"/>
                  <a:gd name="T100" fmla="*/ 37 w 89"/>
                  <a:gd name="T101" fmla="*/ 17 h 140"/>
                  <a:gd name="T102" fmla="*/ 31 w 89"/>
                  <a:gd name="T103" fmla="*/ 21 h 140"/>
                  <a:gd name="T104" fmla="*/ 26 w 89"/>
                  <a:gd name="T105" fmla="*/ 26 h 140"/>
                  <a:gd name="T106" fmla="*/ 21 w 89"/>
                  <a:gd name="T107" fmla="*/ 37 h 140"/>
                  <a:gd name="T108" fmla="*/ 19 w 89"/>
                  <a:gd name="T109" fmla="*/ 51 h 140"/>
                  <a:gd name="T110" fmla="*/ 17 w 89"/>
                  <a:gd name="T111" fmla="*/ 7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40">
                    <a:moveTo>
                      <a:pt x="0" y="70"/>
                    </a:moveTo>
                    <a:lnTo>
                      <a:pt x="2" y="49"/>
                    </a:lnTo>
                    <a:lnTo>
                      <a:pt x="5" y="30"/>
                    </a:lnTo>
                    <a:lnTo>
                      <a:pt x="9" y="21"/>
                    </a:lnTo>
                    <a:lnTo>
                      <a:pt x="14" y="14"/>
                    </a:lnTo>
                    <a:lnTo>
                      <a:pt x="19" y="7"/>
                    </a:lnTo>
                    <a:lnTo>
                      <a:pt x="26" y="3"/>
                    </a:lnTo>
                    <a:lnTo>
                      <a:pt x="35" y="2"/>
                    </a:lnTo>
                    <a:lnTo>
                      <a:pt x="45" y="0"/>
                    </a:lnTo>
                    <a:lnTo>
                      <a:pt x="56" y="2"/>
                    </a:lnTo>
                    <a:lnTo>
                      <a:pt x="64" y="5"/>
                    </a:lnTo>
                    <a:lnTo>
                      <a:pt x="70" y="9"/>
                    </a:lnTo>
                    <a:lnTo>
                      <a:pt x="75" y="12"/>
                    </a:lnTo>
                    <a:lnTo>
                      <a:pt x="78" y="17"/>
                    </a:lnTo>
                    <a:lnTo>
                      <a:pt x="84" y="26"/>
                    </a:lnTo>
                    <a:lnTo>
                      <a:pt x="87" y="38"/>
                    </a:lnTo>
                    <a:lnTo>
                      <a:pt x="89" y="52"/>
                    </a:lnTo>
                    <a:lnTo>
                      <a:pt x="89" y="70"/>
                    </a:lnTo>
                    <a:lnTo>
                      <a:pt x="89" y="92"/>
                    </a:lnTo>
                    <a:lnTo>
                      <a:pt x="85" y="110"/>
                    </a:lnTo>
                    <a:lnTo>
                      <a:pt x="80" y="119"/>
                    </a:lnTo>
                    <a:lnTo>
                      <a:pt x="75" y="126"/>
                    </a:lnTo>
                    <a:lnTo>
                      <a:pt x="70" y="133"/>
                    </a:lnTo>
                    <a:lnTo>
                      <a:pt x="63" y="136"/>
                    </a:lnTo>
                    <a:lnTo>
                      <a:pt x="54" y="140"/>
                    </a:lnTo>
                    <a:lnTo>
                      <a:pt x="45" y="140"/>
                    </a:lnTo>
                    <a:lnTo>
                      <a:pt x="26" y="136"/>
                    </a:lnTo>
                    <a:lnTo>
                      <a:pt x="14" y="127"/>
                    </a:lnTo>
                    <a:lnTo>
                      <a:pt x="5" y="112"/>
                    </a:lnTo>
                    <a:lnTo>
                      <a:pt x="2" y="94"/>
                    </a:lnTo>
                    <a:lnTo>
                      <a:pt x="0" y="70"/>
                    </a:lnTo>
                    <a:close/>
                    <a:moveTo>
                      <a:pt x="17" y="70"/>
                    </a:moveTo>
                    <a:lnTo>
                      <a:pt x="19" y="89"/>
                    </a:lnTo>
                    <a:lnTo>
                      <a:pt x="21" y="105"/>
                    </a:lnTo>
                    <a:lnTo>
                      <a:pt x="26" y="113"/>
                    </a:lnTo>
                    <a:lnTo>
                      <a:pt x="31" y="119"/>
                    </a:lnTo>
                    <a:lnTo>
                      <a:pt x="37" y="122"/>
                    </a:lnTo>
                    <a:lnTo>
                      <a:pt x="45" y="124"/>
                    </a:lnTo>
                    <a:lnTo>
                      <a:pt x="52" y="122"/>
                    </a:lnTo>
                    <a:lnTo>
                      <a:pt x="57" y="119"/>
                    </a:lnTo>
                    <a:lnTo>
                      <a:pt x="64" y="113"/>
                    </a:lnTo>
                    <a:lnTo>
                      <a:pt x="68" y="105"/>
                    </a:lnTo>
                    <a:lnTo>
                      <a:pt x="71" y="89"/>
                    </a:lnTo>
                    <a:lnTo>
                      <a:pt x="71" y="70"/>
                    </a:lnTo>
                    <a:lnTo>
                      <a:pt x="71" y="51"/>
                    </a:lnTo>
                    <a:lnTo>
                      <a:pt x="68" y="37"/>
                    </a:lnTo>
                    <a:lnTo>
                      <a:pt x="64" y="26"/>
                    </a:lnTo>
                    <a:lnTo>
                      <a:pt x="59" y="21"/>
                    </a:lnTo>
                    <a:lnTo>
                      <a:pt x="52" y="17"/>
                    </a:lnTo>
                    <a:lnTo>
                      <a:pt x="45" y="16"/>
                    </a:lnTo>
                    <a:lnTo>
                      <a:pt x="37" y="17"/>
                    </a:lnTo>
                    <a:lnTo>
                      <a:pt x="31" y="21"/>
                    </a:lnTo>
                    <a:lnTo>
                      <a:pt x="26" y="26"/>
                    </a:lnTo>
                    <a:lnTo>
                      <a:pt x="21" y="37"/>
                    </a:lnTo>
                    <a:lnTo>
                      <a:pt x="19" y="51"/>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66" name="Group 607"/>
            <p:cNvGrpSpPr>
              <a:grpSpLocks/>
            </p:cNvGrpSpPr>
            <p:nvPr/>
          </p:nvGrpSpPr>
          <p:grpSpPr bwMode="auto">
            <a:xfrm>
              <a:off x="1814" y="2488"/>
              <a:ext cx="2333" cy="0"/>
              <a:chOff x="1814" y="2488"/>
              <a:chExt cx="2333" cy="0"/>
            </a:xfrm>
          </p:grpSpPr>
          <p:sp>
            <p:nvSpPr>
              <p:cNvPr id="7612" name="Line 407"/>
              <p:cNvSpPr>
                <a:spLocks noChangeShapeType="1"/>
              </p:cNvSpPr>
              <p:nvPr/>
            </p:nvSpPr>
            <p:spPr bwMode="auto">
              <a:xfrm>
                <a:off x="181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3" name="Line 408"/>
              <p:cNvSpPr>
                <a:spLocks noChangeShapeType="1"/>
              </p:cNvSpPr>
              <p:nvPr/>
            </p:nvSpPr>
            <p:spPr bwMode="auto">
              <a:xfrm>
                <a:off x="182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4" name="Line 409"/>
              <p:cNvSpPr>
                <a:spLocks noChangeShapeType="1"/>
              </p:cNvSpPr>
              <p:nvPr/>
            </p:nvSpPr>
            <p:spPr bwMode="auto">
              <a:xfrm>
                <a:off x="183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5" name="Line 410"/>
              <p:cNvSpPr>
                <a:spLocks noChangeShapeType="1"/>
              </p:cNvSpPr>
              <p:nvPr/>
            </p:nvSpPr>
            <p:spPr bwMode="auto">
              <a:xfrm>
                <a:off x="185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6" name="Line 411"/>
              <p:cNvSpPr>
                <a:spLocks noChangeShapeType="1"/>
              </p:cNvSpPr>
              <p:nvPr/>
            </p:nvSpPr>
            <p:spPr bwMode="auto">
              <a:xfrm>
                <a:off x="186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7" name="Line 412"/>
              <p:cNvSpPr>
                <a:spLocks noChangeShapeType="1"/>
              </p:cNvSpPr>
              <p:nvPr/>
            </p:nvSpPr>
            <p:spPr bwMode="auto">
              <a:xfrm>
                <a:off x="187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8" name="Line 413"/>
              <p:cNvSpPr>
                <a:spLocks noChangeShapeType="1"/>
              </p:cNvSpPr>
              <p:nvPr/>
            </p:nvSpPr>
            <p:spPr bwMode="auto">
              <a:xfrm>
                <a:off x="188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9" name="Line 414"/>
              <p:cNvSpPr>
                <a:spLocks noChangeShapeType="1"/>
              </p:cNvSpPr>
              <p:nvPr/>
            </p:nvSpPr>
            <p:spPr bwMode="auto">
              <a:xfrm>
                <a:off x="189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0" name="Line 415"/>
              <p:cNvSpPr>
                <a:spLocks noChangeShapeType="1"/>
              </p:cNvSpPr>
              <p:nvPr/>
            </p:nvSpPr>
            <p:spPr bwMode="auto">
              <a:xfrm>
                <a:off x="191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1" name="Line 416"/>
              <p:cNvSpPr>
                <a:spLocks noChangeShapeType="1"/>
              </p:cNvSpPr>
              <p:nvPr/>
            </p:nvSpPr>
            <p:spPr bwMode="auto">
              <a:xfrm>
                <a:off x="192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2" name="Line 417"/>
              <p:cNvSpPr>
                <a:spLocks noChangeShapeType="1"/>
              </p:cNvSpPr>
              <p:nvPr/>
            </p:nvSpPr>
            <p:spPr bwMode="auto">
              <a:xfrm>
                <a:off x="193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3" name="Line 418"/>
              <p:cNvSpPr>
                <a:spLocks noChangeShapeType="1"/>
              </p:cNvSpPr>
              <p:nvPr/>
            </p:nvSpPr>
            <p:spPr bwMode="auto">
              <a:xfrm>
                <a:off x="194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4" name="Line 419"/>
              <p:cNvSpPr>
                <a:spLocks noChangeShapeType="1"/>
              </p:cNvSpPr>
              <p:nvPr/>
            </p:nvSpPr>
            <p:spPr bwMode="auto">
              <a:xfrm>
                <a:off x="195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5" name="Line 420"/>
              <p:cNvSpPr>
                <a:spLocks noChangeShapeType="1"/>
              </p:cNvSpPr>
              <p:nvPr/>
            </p:nvSpPr>
            <p:spPr bwMode="auto">
              <a:xfrm>
                <a:off x="197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6" name="Line 421"/>
              <p:cNvSpPr>
                <a:spLocks noChangeShapeType="1"/>
              </p:cNvSpPr>
              <p:nvPr/>
            </p:nvSpPr>
            <p:spPr bwMode="auto">
              <a:xfrm>
                <a:off x="198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7" name="Line 422"/>
              <p:cNvSpPr>
                <a:spLocks noChangeShapeType="1"/>
              </p:cNvSpPr>
              <p:nvPr/>
            </p:nvSpPr>
            <p:spPr bwMode="auto">
              <a:xfrm>
                <a:off x="199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8" name="Line 423"/>
              <p:cNvSpPr>
                <a:spLocks noChangeShapeType="1"/>
              </p:cNvSpPr>
              <p:nvPr/>
            </p:nvSpPr>
            <p:spPr bwMode="auto">
              <a:xfrm>
                <a:off x="200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9" name="Line 424"/>
              <p:cNvSpPr>
                <a:spLocks noChangeShapeType="1"/>
              </p:cNvSpPr>
              <p:nvPr/>
            </p:nvSpPr>
            <p:spPr bwMode="auto">
              <a:xfrm>
                <a:off x="201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0" name="Line 425"/>
              <p:cNvSpPr>
                <a:spLocks noChangeShapeType="1"/>
              </p:cNvSpPr>
              <p:nvPr/>
            </p:nvSpPr>
            <p:spPr bwMode="auto">
              <a:xfrm>
                <a:off x="203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1" name="Line 426"/>
              <p:cNvSpPr>
                <a:spLocks noChangeShapeType="1"/>
              </p:cNvSpPr>
              <p:nvPr/>
            </p:nvSpPr>
            <p:spPr bwMode="auto">
              <a:xfrm>
                <a:off x="204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2" name="Line 427"/>
              <p:cNvSpPr>
                <a:spLocks noChangeShapeType="1"/>
              </p:cNvSpPr>
              <p:nvPr/>
            </p:nvSpPr>
            <p:spPr bwMode="auto">
              <a:xfrm>
                <a:off x="205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3" name="Line 428"/>
              <p:cNvSpPr>
                <a:spLocks noChangeShapeType="1"/>
              </p:cNvSpPr>
              <p:nvPr/>
            </p:nvSpPr>
            <p:spPr bwMode="auto">
              <a:xfrm>
                <a:off x="206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4" name="Line 429"/>
              <p:cNvSpPr>
                <a:spLocks noChangeShapeType="1"/>
              </p:cNvSpPr>
              <p:nvPr/>
            </p:nvSpPr>
            <p:spPr bwMode="auto">
              <a:xfrm>
                <a:off x="207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5" name="Line 430"/>
              <p:cNvSpPr>
                <a:spLocks noChangeShapeType="1"/>
              </p:cNvSpPr>
              <p:nvPr/>
            </p:nvSpPr>
            <p:spPr bwMode="auto">
              <a:xfrm>
                <a:off x="209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6" name="Line 431"/>
              <p:cNvSpPr>
                <a:spLocks noChangeShapeType="1"/>
              </p:cNvSpPr>
              <p:nvPr/>
            </p:nvSpPr>
            <p:spPr bwMode="auto">
              <a:xfrm>
                <a:off x="210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7" name="Line 432"/>
              <p:cNvSpPr>
                <a:spLocks noChangeShapeType="1"/>
              </p:cNvSpPr>
              <p:nvPr/>
            </p:nvSpPr>
            <p:spPr bwMode="auto">
              <a:xfrm>
                <a:off x="211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8" name="Line 433"/>
              <p:cNvSpPr>
                <a:spLocks noChangeShapeType="1"/>
              </p:cNvSpPr>
              <p:nvPr/>
            </p:nvSpPr>
            <p:spPr bwMode="auto">
              <a:xfrm>
                <a:off x="212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9" name="Line 434"/>
              <p:cNvSpPr>
                <a:spLocks noChangeShapeType="1"/>
              </p:cNvSpPr>
              <p:nvPr/>
            </p:nvSpPr>
            <p:spPr bwMode="auto">
              <a:xfrm>
                <a:off x="213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0" name="Line 435"/>
              <p:cNvSpPr>
                <a:spLocks noChangeShapeType="1"/>
              </p:cNvSpPr>
              <p:nvPr/>
            </p:nvSpPr>
            <p:spPr bwMode="auto">
              <a:xfrm>
                <a:off x="215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1" name="Line 436"/>
              <p:cNvSpPr>
                <a:spLocks noChangeShapeType="1"/>
              </p:cNvSpPr>
              <p:nvPr/>
            </p:nvSpPr>
            <p:spPr bwMode="auto">
              <a:xfrm>
                <a:off x="216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2" name="Line 437"/>
              <p:cNvSpPr>
                <a:spLocks noChangeShapeType="1"/>
              </p:cNvSpPr>
              <p:nvPr/>
            </p:nvSpPr>
            <p:spPr bwMode="auto">
              <a:xfrm>
                <a:off x="217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3" name="Line 438"/>
              <p:cNvSpPr>
                <a:spLocks noChangeShapeType="1"/>
              </p:cNvSpPr>
              <p:nvPr/>
            </p:nvSpPr>
            <p:spPr bwMode="auto">
              <a:xfrm>
                <a:off x="218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4" name="Line 439"/>
              <p:cNvSpPr>
                <a:spLocks noChangeShapeType="1"/>
              </p:cNvSpPr>
              <p:nvPr/>
            </p:nvSpPr>
            <p:spPr bwMode="auto">
              <a:xfrm>
                <a:off x="219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5" name="Line 440"/>
              <p:cNvSpPr>
                <a:spLocks noChangeShapeType="1"/>
              </p:cNvSpPr>
              <p:nvPr/>
            </p:nvSpPr>
            <p:spPr bwMode="auto">
              <a:xfrm>
                <a:off x="221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6" name="Line 441"/>
              <p:cNvSpPr>
                <a:spLocks noChangeShapeType="1"/>
              </p:cNvSpPr>
              <p:nvPr/>
            </p:nvSpPr>
            <p:spPr bwMode="auto">
              <a:xfrm>
                <a:off x="222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7" name="Line 442"/>
              <p:cNvSpPr>
                <a:spLocks noChangeShapeType="1"/>
              </p:cNvSpPr>
              <p:nvPr/>
            </p:nvSpPr>
            <p:spPr bwMode="auto">
              <a:xfrm>
                <a:off x="223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8" name="Line 443"/>
              <p:cNvSpPr>
                <a:spLocks noChangeShapeType="1"/>
              </p:cNvSpPr>
              <p:nvPr/>
            </p:nvSpPr>
            <p:spPr bwMode="auto">
              <a:xfrm>
                <a:off x="224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9" name="Line 444"/>
              <p:cNvSpPr>
                <a:spLocks noChangeShapeType="1"/>
              </p:cNvSpPr>
              <p:nvPr/>
            </p:nvSpPr>
            <p:spPr bwMode="auto">
              <a:xfrm>
                <a:off x="225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0" name="Line 445"/>
              <p:cNvSpPr>
                <a:spLocks noChangeShapeType="1"/>
              </p:cNvSpPr>
              <p:nvPr/>
            </p:nvSpPr>
            <p:spPr bwMode="auto">
              <a:xfrm>
                <a:off x="227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1" name="Line 446"/>
              <p:cNvSpPr>
                <a:spLocks noChangeShapeType="1"/>
              </p:cNvSpPr>
              <p:nvPr/>
            </p:nvSpPr>
            <p:spPr bwMode="auto">
              <a:xfrm>
                <a:off x="228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2" name="Line 447"/>
              <p:cNvSpPr>
                <a:spLocks noChangeShapeType="1"/>
              </p:cNvSpPr>
              <p:nvPr/>
            </p:nvSpPr>
            <p:spPr bwMode="auto">
              <a:xfrm>
                <a:off x="229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3" name="Line 448"/>
              <p:cNvSpPr>
                <a:spLocks noChangeShapeType="1"/>
              </p:cNvSpPr>
              <p:nvPr/>
            </p:nvSpPr>
            <p:spPr bwMode="auto">
              <a:xfrm>
                <a:off x="230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4" name="Line 449"/>
              <p:cNvSpPr>
                <a:spLocks noChangeShapeType="1"/>
              </p:cNvSpPr>
              <p:nvPr/>
            </p:nvSpPr>
            <p:spPr bwMode="auto">
              <a:xfrm>
                <a:off x="231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5" name="Line 450"/>
              <p:cNvSpPr>
                <a:spLocks noChangeShapeType="1"/>
              </p:cNvSpPr>
              <p:nvPr/>
            </p:nvSpPr>
            <p:spPr bwMode="auto">
              <a:xfrm>
                <a:off x="233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6" name="Line 451"/>
              <p:cNvSpPr>
                <a:spLocks noChangeShapeType="1"/>
              </p:cNvSpPr>
              <p:nvPr/>
            </p:nvSpPr>
            <p:spPr bwMode="auto">
              <a:xfrm>
                <a:off x="234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7" name="Line 452"/>
              <p:cNvSpPr>
                <a:spLocks noChangeShapeType="1"/>
              </p:cNvSpPr>
              <p:nvPr/>
            </p:nvSpPr>
            <p:spPr bwMode="auto">
              <a:xfrm>
                <a:off x="235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8" name="Line 453"/>
              <p:cNvSpPr>
                <a:spLocks noChangeShapeType="1"/>
              </p:cNvSpPr>
              <p:nvPr/>
            </p:nvSpPr>
            <p:spPr bwMode="auto">
              <a:xfrm>
                <a:off x="236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9" name="Line 454"/>
              <p:cNvSpPr>
                <a:spLocks noChangeShapeType="1"/>
              </p:cNvSpPr>
              <p:nvPr/>
            </p:nvSpPr>
            <p:spPr bwMode="auto">
              <a:xfrm>
                <a:off x="237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0" name="Line 455"/>
              <p:cNvSpPr>
                <a:spLocks noChangeShapeType="1"/>
              </p:cNvSpPr>
              <p:nvPr/>
            </p:nvSpPr>
            <p:spPr bwMode="auto">
              <a:xfrm>
                <a:off x="239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1" name="Line 456"/>
              <p:cNvSpPr>
                <a:spLocks noChangeShapeType="1"/>
              </p:cNvSpPr>
              <p:nvPr/>
            </p:nvSpPr>
            <p:spPr bwMode="auto">
              <a:xfrm>
                <a:off x="240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2" name="Line 457"/>
              <p:cNvSpPr>
                <a:spLocks noChangeShapeType="1"/>
              </p:cNvSpPr>
              <p:nvPr/>
            </p:nvSpPr>
            <p:spPr bwMode="auto">
              <a:xfrm>
                <a:off x="241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3" name="Line 458"/>
              <p:cNvSpPr>
                <a:spLocks noChangeShapeType="1"/>
              </p:cNvSpPr>
              <p:nvPr/>
            </p:nvSpPr>
            <p:spPr bwMode="auto">
              <a:xfrm>
                <a:off x="242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4" name="Line 459"/>
              <p:cNvSpPr>
                <a:spLocks noChangeShapeType="1"/>
              </p:cNvSpPr>
              <p:nvPr/>
            </p:nvSpPr>
            <p:spPr bwMode="auto">
              <a:xfrm>
                <a:off x="243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5" name="Line 460"/>
              <p:cNvSpPr>
                <a:spLocks noChangeShapeType="1"/>
              </p:cNvSpPr>
              <p:nvPr/>
            </p:nvSpPr>
            <p:spPr bwMode="auto">
              <a:xfrm>
                <a:off x="245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6" name="Line 461"/>
              <p:cNvSpPr>
                <a:spLocks noChangeShapeType="1"/>
              </p:cNvSpPr>
              <p:nvPr/>
            </p:nvSpPr>
            <p:spPr bwMode="auto">
              <a:xfrm>
                <a:off x="246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7" name="Line 462"/>
              <p:cNvSpPr>
                <a:spLocks noChangeShapeType="1"/>
              </p:cNvSpPr>
              <p:nvPr/>
            </p:nvSpPr>
            <p:spPr bwMode="auto">
              <a:xfrm>
                <a:off x="247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8" name="Line 463"/>
              <p:cNvSpPr>
                <a:spLocks noChangeShapeType="1"/>
              </p:cNvSpPr>
              <p:nvPr/>
            </p:nvSpPr>
            <p:spPr bwMode="auto">
              <a:xfrm>
                <a:off x="248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9" name="Line 464"/>
              <p:cNvSpPr>
                <a:spLocks noChangeShapeType="1"/>
              </p:cNvSpPr>
              <p:nvPr/>
            </p:nvSpPr>
            <p:spPr bwMode="auto">
              <a:xfrm>
                <a:off x="249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0" name="Line 465"/>
              <p:cNvSpPr>
                <a:spLocks noChangeShapeType="1"/>
              </p:cNvSpPr>
              <p:nvPr/>
            </p:nvSpPr>
            <p:spPr bwMode="auto">
              <a:xfrm>
                <a:off x="251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1" name="Line 466"/>
              <p:cNvSpPr>
                <a:spLocks noChangeShapeType="1"/>
              </p:cNvSpPr>
              <p:nvPr/>
            </p:nvSpPr>
            <p:spPr bwMode="auto">
              <a:xfrm>
                <a:off x="252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2" name="Line 467"/>
              <p:cNvSpPr>
                <a:spLocks noChangeShapeType="1"/>
              </p:cNvSpPr>
              <p:nvPr/>
            </p:nvSpPr>
            <p:spPr bwMode="auto">
              <a:xfrm>
                <a:off x="253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3" name="Line 468"/>
              <p:cNvSpPr>
                <a:spLocks noChangeShapeType="1"/>
              </p:cNvSpPr>
              <p:nvPr/>
            </p:nvSpPr>
            <p:spPr bwMode="auto">
              <a:xfrm>
                <a:off x="254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4" name="Line 469"/>
              <p:cNvSpPr>
                <a:spLocks noChangeShapeType="1"/>
              </p:cNvSpPr>
              <p:nvPr/>
            </p:nvSpPr>
            <p:spPr bwMode="auto">
              <a:xfrm>
                <a:off x="255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5" name="Line 470"/>
              <p:cNvSpPr>
                <a:spLocks noChangeShapeType="1"/>
              </p:cNvSpPr>
              <p:nvPr/>
            </p:nvSpPr>
            <p:spPr bwMode="auto">
              <a:xfrm>
                <a:off x="257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6" name="Line 471"/>
              <p:cNvSpPr>
                <a:spLocks noChangeShapeType="1"/>
              </p:cNvSpPr>
              <p:nvPr/>
            </p:nvSpPr>
            <p:spPr bwMode="auto">
              <a:xfrm>
                <a:off x="258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7" name="Line 472"/>
              <p:cNvSpPr>
                <a:spLocks noChangeShapeType="1"/>
              </p:cNvSpPr>
              <p:nvPr/>
            </p:nvSpPr>
            <p:spPr bwMode="auto">
              <a:xfrm>
                <a:off x="259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8" name="Line 473"/>
              <p:cNvSpPr>
                <a:spLocks noChangeShapeType="1"/>
              </p:cNvSpPr>
              <p:nvPr/>
            </p:nvSpPr>
            <p:spPr bwMode="auto">
              <a:xfrm>
                <a:off x="260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9" name="Line 474"/>
              <p:cNvSpPr>
                <a:spLocks noChangeShapeType="1"/>
              </p:cNvSpPr>
              <p:nvPr/>
            </p:nvSpPr>
            <p:spPr bwMode="auto">
              <a:xfrm>
                <a:off x="261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0" name="Line 475"/>
              <p:cNvSpPr>
                <a:spLocks noChangeShapeType="1"/>
              </p:cNvSpPr>
              <p:nvPr/>
            </p:nvSpPr>
            <p:spPr bwMode="auto">
              <a:xfrm>
                <a:off x="263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1" name="Line 476"/>
              <p:cNvSpPr>
                <a:spLocks noChangeShapeType="1"/>
              </p:cNvSpPr>
              <p:nvPr/>
            </p:nvSpPr>
            <p:spPr bwMode="auto">
              <a:xfrm>
                <a:off x="264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2" name="Line 477"/>
              <p:cNvSpPr>
                <a:spLocks noChangeShapeType="1"/>
              </p:cNvSpPr>
              <p:nvPr/>
            </p:nvSpPr>
            <p:spPr bwMode="auto">
              <a:xfrm>
                <a:off x="265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3" name="Line 478"/>
              <p:cNvSpPr>
                <a:spLocks noChangeShapeType="1"/>
              </p:cNvSpPr>
              <p:nvPr/>
            </p:nvSpPr>
            <p:spPr bwMode="auto">
              <a:xfrm>
                <a:off x="266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4" name="Line 479"/>
              <p:cNvSpPr>
                <a:spLocks noChangeShapeType="1"/>
              </p:cNvSpPr>
              <p:nvPr/>
            </p:nvSpPr>
            <p:spPr bwMode="auto">
              <a:xfrm>
                <a:off x="267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5" name="Line 480"/>
              <p:cNvSpPr>
                <a:spLocks noChangeShapeType="1"/>
              </p:cNvSpPr>
              <p:nvPr/>
            </p:nvSpPr>
            <p:spPr bwMode="auto">
              <a:xfrm>
                <a:off x="269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6" name="Line 481"/>
              <p:cNvSpPr>
                <a:spLocks noChangeShapeType="1"/>
              </p:cNvSpPr>
              <p:nvPr/>
            </p:nvSpPr>
            <p:spPr bwMode="auto">
              <a:xfrm>
                <a:off x="270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7" name="Line 482"/>
              <p:cNvSpPr>
                <a:spLocks noChangeShapeType="1"/>
              </p:cNvSpPr>
              <p:nvPr/>
            </p:nvSpPr>
            <p:spPr bwMode="auto">
              <a:xfrm>
                <a:off x="271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8" name="Line 483"/>
              <p:cNvSpPr>
                <a:spLocks noChangeShapeType="1"/>
              </p:cNvSpPr>
              <p:nvPr/>
            </p:nvSpPr>
            <p:spPr bwMode="auto">
              <a:xfrm>
                <a:off x="272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9" name="Line 484"/>
              <p:cNvSpPr>
                <a:spLocks noChangeShapeType="1"/>
              </p:cNvSpPr>
              <p:nvPr/>
            </p:nvSpPr>
            <p:spPr bwMode="auto">
              <a:xfrm>
                <a:off x="273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0" name="Line 485"/>
              <p:cNvSpPr>
                <a:spLocks noChangeShapeType="1"/>
              </p:cNvSpPr>
              <p:nvPr/>
            </p:nvSpPr>
            <p:spPr bwMode="auto">
              <a:xfrm>
                <a:off x="275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1" name="Line 486"/>
              <p:cNvSpPr>
                <a:spLocks noChangeShapeType="1"/>
              </p:cNvSpPr>
              <p:nvPr/>
            </p:nvSpPr>
            <p:spPr bwMode="auto">
              <a:xfrm>
                <a:off x="276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2" name="Line 487"/>
              <p:cNvSpPr>
                <a:spLocks noChangeShapeType="1"/>
              </p:cNvSpPr>
              <p:nvPr/>
            </p:nvSpPr>
            <p:spPr bwMode="auto">
              <a:xfrm>
                <a:off x="277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3" name="Line 488"/>
              <p:cNvSpPr>
                <a:spLocks noChangeShapeType="1"/>
              </p:cNvSpPr>
              <p:nvPr/>
            </p:nvSpPr>
            <p:spPr bwMode="auto">
              <a:xfrm>
                <a:off x="278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4" name="Line 489"/>
              <p:cNvSpPr>
                <a:spLocks noChangeShapeType="1"/>
              </p:cNvSpPr>
              <p:nvPr/>
            </p:nvSpPr>
            <p:spPr bwMode="auto">
              <a:xfrm>
                <a:off x="279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5" name="Line 490"/>
              <p:cNvSpPr>
                <a:spLocks noChangeShapeType="1"/>
              </p:cNvSpPr>
              <p:nvPr/>
            </p:nvSpPr>
            <p:spPr bwMode="auto">
              <a:xfrm>
                <a:off x="281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6" name="Line 491"/>
              <p:cNvSpPr>
                <a:spLocks noChangeShapeType="1"/>
              </p:cNvSpPr>
              <p:nvPr/>
            </p:nvSpPr>
            <p:spPr bwMode="auto">
              <a:xfrm>
                <a:off x="282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7" name="Line 492"/>
              <p:cNvSpPr>
                <a:spLocks noChangeShapeType="1"/>
              </p:cNvSpPr>
              <p:nvPr/>
            </p:nvSpPr>
            <p:spPr bwMode="auto">
              <a:xfrm>
                <a:off x="283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8" name="Line 493"/>
              <p:cNvSpPr>
                <a:spLocks noChangeShapeType="1"/>
              </p:cNvSpPr>
              <p:nvPr/>
            </p:nvSpPr>
            <p:spPr bwMode="auto">
              <a:xfrm>
                <a:off x="284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9" name="Line 494"/>
              <p:cNvSpPr>
                <a:spLocks noChangeShapeType="1"/>
              </p:cNvSpPr>
              <p:nvPr/>
            </p:nvSpPr>
            <p:spPr bwMode="auto">
              <a:xfrm>
                <a:off x="285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0" name="Line 495"/>
              <p:cNvSpPr>
                <a:spLocks noChangeShapeType="1"/>
              </p:cNvSpPr>
              <p:nvPr/>
            </p:nvSpPr>
            <p:spPr bwMode="auto">
              <a:xfrm>
                <a:off x="287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1" name="Line 496"/>
              <p:cNvSpPr>
                <a:spLocks noChangeShapeType="1"/>
              </p:cNvSpPr>
              <p:nvPr/>
            </p:nvSpPr>
            <p:spPr bwMode="auto">
              <a:xfrm>
                <a:off x="288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2" name="Line 497"/>
              <p:cNvSpPr>
                <a:spLocks noChangeShapeType="1"/>
              </p:cNvSpPr>
              <p:nvPr/>
            </p:nvSpPr>
            <p:spPr bwMode="auto">
              <a:xfrm>
                <a:off x="289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3" name="Line 498"/>
              <p:cNvSpPr>
                <a:spLocks noChangeShapeType="1"/>
              </p:cNvSpPr>
              <p:nvPr/>
            </p:nvSpPr>
            <p:spPr bwMode="auto">
              <a:xfrm>
                <a:off x="290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4" name="Line 499"/>
              <p:cNvSpPr>
                <a:spLocks noChangeShapeType="1"/>
              </p:cNvSpPr>
              <p:nvPr/>
            </p:nvSpPr>
            <p:spPr bwMode="auto">
              <a:xfrm>
                <a:off x="291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5" name="Line 500"/>
              <p:cNvSpPr>
                <a:spLocks noChangeShapeType="1"/>
              </p:cNvSpPr>
              <p:nvPr/>
            </p:nvSpPr>
            <p:spPr bwMode="auto">
              <a:xfrm>
                <a:off x="293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6" name="Line 501"/>
              <p:cNvSpPr>
                <a:spLocks noChangeShapeType="1"/>
              </p:cNvSpPr>
              <p:nvPr/>
            </p:nvSpPr>
            <p:spPr bwMode="auto">
              <a:xfrm>
                <a:off x="294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7" name="Line 502"/>
              <p:cNvSpPr>
                <a:spLocks noChangeShapeType="1"/>
              </p:cNvSpPr>
              <p:nvPr/>
            </p:nvSpPr>
            <p:spPr bwMode="auto">
              <a:xfrm>
                <a:off x="295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8" name="Line 503"/>
              <p:cNvSpPr>
                <a:spLocks noChangeShapeType="1"/>
              </p:cNvSpPr>
              <p:nvPr/>
            </p:nvSpPr>
            <p:spPr bwMode="auto">
              <a:xfrm>
                <a:off x="296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9" name="Line 504"/>
              <p:cNvSpPr>
                <a:spLocks noChangeShapeType="1"/>
              </p:cNvSpPr>
              <p:nvPr/>
            </p:nvSpPr>
            <p:spPr bwMode="auto">
              <a:xfrm>
                <a:off x="297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0" name="Line 505"/>
              <p:cNvSpPr>
                <a:spLocks noChangeShapeType="1"/>
              </p:cNvSpPr>
              <p:nvPr/>
            </p:nvSpPr>
            <p:spPr bwMode="auto">
              <a:xfrm>
                <a:off x="299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1" name="Line 506"/>
              <p:cNvSpPr>
                <a:spLocks noChangeShapeType="1"/>
              </p:cNvSpPr>
              <p:nvPr/>
            </p:nvSpPr>
            <p:spPr bwMode="auto">
              <a:xfrm>
                <a:off x="300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2" name="Line 507"/>
              <p:cNvSpPr>
                <a:spLocks noChangeShapeType="1"/>
              </p:cNvSpPr>
              <p:nvPr/>
            </p:nvSpPr>
            <p:spPr bwMode="auto">
              <a:xfrm>
                <a:off x="301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3" name="Line 508"/>
              <p:cNvSpPr>
                <a:spLocks noChangeShapeType="1"/>
              </p:cNvSpPr>
              <p:nvPr/>
            </p:nvSpPr>
            <p:spPr bwMode="auto">
              <a:xfrm>
                <a:off x="302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4" name="Line 509"/>
              <p:cNvSpPr>
                <a:spLocks noChangeShapeType="1"/>
              </p:cNvSpPr>
              <p:nvPr/>
            </p:nvSpPr>
            <p:spPr bwMode="auto">
              <a:xfrm>
                <a:off x="303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5" name="Line 510"/>
              <p:cNvSpPr>
                <a:spLocks noChangeShapeType="1"/>
              </p:cNvSpPr>
              <p:nvPr/>
            </p:nvSpPr>
            <p:spPr bwMode="auto">
              <a:xfrm>
                <a:off x="305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6" name="Line 511"/>
              <p:cNvSpPr>
                <a:spLocks noChangeShapeType="1"/>
              </p:cNvSpPr>
              <p:nvPr/>
            </p:nvSpPr>
            <p:spPr bwMode="auto">
              <a:xfrm>
                <a:off x="306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7" name="Line 512"/>
              <p:cNvSpPr>
                <a:spLocks noChangeShapeType="1"/>
              </p:cNvSpPr>
              <p:nvPr/>
            </p:nvSpPr>
            <p:spPr bwMode="auto">
              <a:xfrm>
                <a:off x="307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8" name="Line 513"/>
              <p:cNvSpPr>
                <a:spLocks noChangeShapeType="1"/>
              </p:cNvSpPr>
              <p:nvPr/>
            </p:nvSpPr>
            <p:spPr bwMode="auto">
              <a:xfrm>
                <a:off x="308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9" name="Line 514"/>
              <p:cNvSpPr>
                <a:spLocks noChangeShapeType="1"/>
              </p:cNvSpPr>
              <p:nvPr/>
            </p:nvSpPr>
            <p:spPr bwMode="auto">
              <a:xfrm>
                <a:off x="309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0" name="Line 515"/>
              <p:cNvSpPr>
                <a:spLocks noChangeShapeType="1"/>
              </p:cNvSpPr>
              <p:nvPr/>
            </p:nvSpPr>
            <p:spPr bwMode="auto">
              <a:xfrm>
                <a:off x="311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1" name="Line 516"/>
              <p:cNvSpPr>
                <a:spLocks noChangeShapeType="1"/>
              </p:cNvSpPr>
              <p:nvPr/>
            </p:nvSpPr>
            <p:spPr bwMode="auto">
              <a:xfrm>
                <a:off x="312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2" name="Line 517"/>
              <p:cNvSpPr>
                <a:spLocks noChangeShapeType="1"/>
              </p:cNvSpPr>
              <p:nvPr/>
            </p:nvSpPr>
            <p:spPr bwMode="auto">
              <a:xfrm>
                <a:off x="313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3" name="Line 518"/>
              <p:cNvSpPr>
                <a:spLocks noChangeShapeType="1"/>
              </p:cNvSpPr>
              <p:nvPr/>
            </p:nvSpPr>
            <p:spPr bwMode="auto">
              <a:xfrm>
                <a:off x="314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4" name="Line 519"/>
              <p:cNvSpPr>
                <a:spLocks noChangeShapeType="1"/>
              </p:cNvSpPr>
              <p:nvPr/>
            </p:nvSpPr>
            <p:spPr bwMode="auto">
              <a:xfrm>
                <a:off x="315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5" name="Line 520"/>
              <p:cNvSpPr>
                <a:spLocks noChangeShapeType="1"/>
              </p:cNvSpPr>
              <p:nvPr/>
            </p:nvSpPr>
            <p:spPr bwMode="auto">
              <a:xfrm>
                <a:off x="317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6" name="Line 521"/>
              <p:cNvSpPr>
                <a:spLocks noChangeShapeType="1"/>
              </p:cNvSpPr>
              <p:nvPr/>
            </p:nvSpPr>
            <p:spPr bwMode="auto">
              <a:xfrm>
                <a:off x="318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7" name="Line 522"/>
              <p:cNvSpPr>
                <a:spLocks noChangeShapeType="1"/>
              </p:cNvSpPr>
              <p:nvPr/>
            </p:nvSpPr>
            <p:spPr bwMode="auto">
              <a:xfrm>
                <a:off x="319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8" name="Line 523"/>
              <p:cNvSpPr>
                <a:spLocks noChangeShapeType="1"/>
              </p:cNvSpPr>
              <p:nvPr/>
            </p:nvSpPr>
            <p:spPr bwMode="auto">
              <a:xfrm>
                <a:off x="320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9" name="Line 524"/>
              <p:cNvSpPr>
                <a:spLocks noChangeShapeType="1"/>
              </p:cNvSpPr>
              <p:nvPr/>
            </p:nvSpPr>
            <p:spPr bwMode="auto">
              <a:xfrm>
                <a:off x="321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0" name="Line 525"/>
              <p:cNvSpPr>
                <a:spLocks noChangeShapeType="1"/>
              </p:cNvSpPr>
              <p:nvPr/>
            </p:nvSpPr>
            <p:spPr bwMode="auto">
              <a:xfrm>
                <a:off x="323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1" name="Line 526"/>
              <p:cNvSpPr>
                <a:spLocks noChangeShapeType="1"/>
              </p:cNvSpPr>
              <p:nvPr/>
            </p:nvSpPr>
            <p:spPr bwMode="auto">
              <a:xfrm>
                <a:off x="324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2" name="Line 527"/>
              <p:cNvSpPr>
                <a:spLocks noChangeShapeType="1"/>
              </p:cNvSpPr>
              <p:nvPr/>
            </p:nvSpPr>
            <p:spPr bwMode="auto">
              <a:xfrm>
                <a:off x="325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3" name="Line 528"/>
              <p:cNvSpPr>
                <a:spLocks noChangeShapeType="1"/>
              </p:cNvSpPr>
              <p:nvPr/>
            </p:nvSpPr>
            <p:spPr bwMode="auto">
              <a:xfrm>
                <a:off x="326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4" name="Line 529"/>
              <p:cNvSpPr>
                <a:spLocks noChangeShapeType="1"/>
              </p:cNvSpPr>
              <p:nvPr/>
            </p:nvSpPr>
            <p:spPr bwMode="auto">
              <a:xfrm>
                <a:off x="327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5" name="Line 530"/>
              <p:cNvSpPr>
                <a:spLocks noChangeShapeType="1"/>
              </p:cNvSpPr>
              <p:nvPr/>
            </p:nvSpPr>
            <p:spPr bwMode="auto">
              <a:xfrm>
                <a:off x="329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6" name="Line 531"/>
              <p:cNvSpPr>
                <a:spLocks noChangeShapeType="1"/>
              </p:cNvSpPr>
              <p:nvPr/>
            </p:nvSpPr>
            <p:spPr bwMode="auto">
              <a:xfrm>
                <a:off x="330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7" name="Line 532"/>
              <p:cNvSpPr>
                <a:spLocks noChangeShapeType="1"/>
              </p:cNvSpPr>
              <p:nvPr/>
            </p:nvSpPr>
            <p:spPr bwMode="auto">
              <a:xfrm>
                <a:off x="331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8" name="Line 533"/>
              <p:cNvSpPr>
                <a:spLocks noChangeShapeType="1"/>
              </p:cNvSpPr>
              <p:nvPr/>
            </p:nvSpPr>
            <p:spPr bwMode="auto">
              <a:xfrm>
                <a:off x="332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9" name="Line 534"/>
              <p:cNvSpPr>
                <a:spLocks noChangeShapeType="1"/>
              </p:cNvSpPr>
              <p:nvPr/>
            </p:nvSpPr>
            <p:spPr bwMode="auto">
              <a:xfrm>
                <a:off x="333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0" name="Line 535"/>
              <p:cNvSpPr>
                <a:spLocks noChangeShapeType="1"/>
              </p:cNvSpPr>
              <p:nvPr/>
            </p:nvSpPr>
            <p:spPr bwMode="auto">
              <a:xfrm>
                <a:off x="335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1" name="Line 536"/>
              <p:cNvSpPr>
                <a:spLocks noChangeShapeType="1"/>
              </p:cNvSpPr>
              <p:nvPr/>
            </p:nvSpPr>
            <p:spPr bwMode="auto">
              <a:xfrm>
                <a:off x="336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2" name="Line 537"/>
              <p:cNvSpPr>
                <a:spLocks noChangeShapeType="1"/>
              </p:cNvSpPr>
              <p:nvPr/>
            </p:nvSpPr>
            <p:spPr bwMode="auto">
              <a:xfrm>
                <a:off x="337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3" name="Line 538"/>
              <p:cNvSpPr>
                <a:spLocks noChangeShapeType="1"/>
              </p:cNvSpPr>
              <p:nvPr/>
            </p:nvSpPr>
            <p:spPr bwMode="auto">
              <a:xfrm>
                <a:off x="338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4" name="Line 539"/>
              <p:cNvSpPr>
                <a:spLocks noChangeShapeType="1"/>
              </p:cNvSpPr>
              <p:nvPr/>
            </p:nvSpPr>
            <p:spPr bwMode="auto">
              <a:xfrm>
                <a:off x="339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5" name="Line 540"/>
              <p:cNvSpPr>
                <a:spLocks noChangeShapeType="1"/>
              </p:cNvSpPr>
              <p:nvPr/>
            </p:nvSpPr>
            <p:spPr bwMode="auto">
              <a:xfrm>
                <a:off x="341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6" name="Line 541"/>
              <p:cNvSpPr>
                <a:spLocks noChangeShapeType="1"/>
              </p:cNvSpPr>
              <p:nvPr/>
            </p:nvSpPr>
            <p:spPr bwMode="auto">
              <a:xfrm>
                <a:off x="342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7" name="Line 542"/>
              <p:cNvSpPr>
                <a:spLocks noChangeShapeType="1"/>
              </p:cNvSpPr>
              <p:nvPr/>
            </p:nvSpPr>
            <p:spPr bwMode="auto">
              <a:xfrm>
                <a:off x="343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8" name="Line 543"/>
              <p:cNvSpPr>
                <a:spLocks noChangeShapeType="1"/>
              </p:cNvSpPr>
              <p:nvPr/>
            </p:nvSpPr>
            <p:spPr bwMode="auto">
              <a:xfrm>
                <a:off x="344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9" name="Line 544"/>
              <p:cNvSpPr>
                <a:spLocks noChangeShapeType="1"/>
              </p:cNvSpPr>
              <p:nvPr/>
            </p:nvSpPr>
            <p:spPr bwMode="auto">
              <a:xfrm>
                <a:off x="345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0" name="Line 545"/>
              <p:cNvSpPr>
                <a:spLocks noChangeShapeType="1"/>
              </p:cNvSpPr>
              <p:nvPr/>
            </p:nvSpPr>
            <p:spPr bwMode="auto">
              <a:xfrm>
                <a:off x="347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1" name="Line 546"/>
              <p:cNvSpPr>
                <a:spLocks noChangeShapeType="1"/>
              </p:cNvSpPr>
              <p:nvPr/>
            </p:nvSpPr>
            <p:spPr bwMode="auto">
              <a:xfrm>
                <a:off x="348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2" name="Line 547"/>
              <p:cNvSpPr>
                <a:spLocks noChangeShapeType="1"/>
              </p:cNvSpPr>
              <p:nvPr/>
            </p:nvSpPr>
            <p:spPr bwMode="auto">
              <a:xfrm>
                <a:off x="349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3" name="Line 548"/>
              <p:cNvSpPr>
                <a:spLocks noChangeShapeType="1"/>
              </p:cNvSpPr>
              <p:nvPr/>
            </p:nvSpPr>
            <p:spPr bwMode="auto">
              <a:xfrm>
                <a:off x="350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4" name="Line 549"/>
              <p:cNvSpPr>
                <a:spLocks noChangeShapeType="1"/>
              </p:cNvSpPr>
              <p:nvPr/>
            </p:nvSpPr>
            <p:spPr bwMode="auto">
              <a:xfrm>
                <a:off x="351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5" name="Line 550"/>
              <p:cNvSpPr>
                <a:spLocks noChangeShapeType="1"/>
              </p:cNvSpPr>
              <p:nvPr/>
            </p:nvSpPr>
            <p:spPr bwMode="auto">
              <a:xfrm>
                <a:off x="353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6" name="Line 551"/>
              <p:cNvSpPr>
                <a:spLocks noChangeShapeType="1"/>
              </p:cNvSpPr>
              <p:nvPr/>
            </p:nvSpPr>
            <p:spPr bwMode="auto">
              <a:xfrm>
                <a:off x="354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7" name="Line 552"/>
              <p:cNvSpPr>
                <a:spLocks noChangeShapeType="1"/>
              </p:cNvSpPr>
              <p:nvPr/>
            </p:nvSpPr>
            <p:spPr bwMode="auto">
              <a:xfrm>
                <a:off x="355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8" name="Line 553"/>
              <p:cNvSpPr>
                <a:spLocks noChangeShapeType="1"/>
              </p:cNvSpPr>
              <p:nvPr/>
            </p:nvSpPr>
            <p:spPr bwMode="auto">
              <a:xfrm>
                <a:off x="356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9" name="Line 554"/>
              <p:cNvSpPr>
                <a:spLocks noChangeShapeType="1"/>
              </p:cNvSpPr>
              <p:nvPr/>
            </p:nvSpPr>
            <p:spPr bwMode="auto">
              <a:xfrm>
                <a:off x="357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0" name="Line 555"/>
              <p:cNvSpPr>
                <a:spLocks noChangeShapeType="1"/>
              </p:cNvSpPr>
              <p:nvPr/>
            </p:nvSpPr>
            <p:spPr bwMode="auto">
              <a:xfrm>
                <a:off x="359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1" name="Line 556"/>
              <p:cNvSpPr>
                <a:spLocks noChangeShapeType="1"/>
              </p:cNvSpPr>
              <p:nvPr/>
            </p:nvSpPr>
            <p:spPr bwMode="auto">
              <a:xfrm>
                <a:off x="360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2" name="Line 557"/>
              <p:cNvSpPr>
                <a:spLocks noChangeShapeType="1"/>
              </p:cNvSpPr>
              <p:nvPr/>
            </p:nvSpPr>
            <p:spPr bwMode="auto">
              <a:xfrm>
                <a:off x="361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3" name="Line 558"/>
              <p:cNvSpPr>
                <a:spLocks noChangeShapeType="1"/>
              </p:cNvSpPr>
              <p:nvPr/>
            </p:nvSpPr>
            <p:spPr bwMode="auto">
              <a:xfrm>
                <a:off x="362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4" name="Line 559"/>
              <p:cNvSpPr>
                <a:spLocks noChangeShapeType="1"/>
              </p:cNvSpPr>
              <p:nvPr/>
            </p:nvSpPr>
            <p:spPr bwMode="auto">
              <a:xfrm>
                <a:off x="363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5" name="Line 560"/>
              <p:cNvSpPr>
                <a:spLocks noChangeShapeType="1"/>
              </p:cNvSpPr>
              <p:nvPr/>
            </p:nvSpPr>
            <p:spPr bwMode="auto">
              <a:xfrm>
                <a:off x="365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6" name="Line 561"/>
              <p:cNvSpPr>
                <a:spLocks noChangeShapeType="1"/>
              </p:cNvSpPr>
              <p:nvPr/>
            </p:nvSpPr>
            <p:spPr bwMode="auto">
              <a:xfrm>
                <a:off x="366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7" name="Line 562"/>
              <p:cNvSpPr>
                <a:spLocks noChangeShapeType="1"/>
              </p:cNvSpPr>
              <p:nvPr/>
            </p:nvSpPr>
            <p:spPr bwMode="auto">
              <a:xfrm>
                <a:off x="367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8" name="Line 563"/>
              <p:cNvSpPr>
                <a:spLocks noChangeShapeType="1"/>
              </p:cNvSpPr>
              <p:nvPr/>
            </p:nvSpPr>
            <p:spPr bwMode="auto">
              <a:xfrm>
                <a:off x="368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9" name="Line 564"/>
              <p:cNvSpPr>
                <a:spLocks noChangeShapeType="1"/>
              </p:cNvSpPr>
              <p:nvPr/>
            </p:nvSpPr>
            <p:spPr bwMode="auto">
              <a:xfrm>
                <a:off x="369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0" name="Line 565"/>
              <p:cNvSpPr>
                <a:spLocks noChangeShapeType="1"/>
              </p:cNvSpPr>
              <p:nvPr/>
            </p:nvSpPr>
            <p:spPr bwMode="auto">
              <a:xfrm>
                <a:off x="371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1" name="Line 566"/>
              <p:cNvSpPr>
                <a:spLocks noChangeShapeType="1"/>
              </p:cNvSpPr>
              <p:nvPr/>
            </p:nvSpPr>
            <p:spPr bwMode="auto">
              <a:xfrm>
                <a:off x="372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2" name="Line 567"/>
              <p:cNvSpPr>
                <a:spLocks noChangeShapeType="1"/>
              </p:cNvSpPr>
              <p:nvPr/>
            </p:nvSpPr>
            <p:spPr bwMode="auto">
              <a:xfrm>
                <a:off x="373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3" name="Line 568"/>
              <p:cNvSpPr>
                <a:spLocks noChangeShapeType="1"/>
              </p:cNvSpPr>
              <p:nvPr/>
            </p:nvSpPr>
            <p:spPr bwMode="auto">
              <a:xfrm>
                <a:off x="374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4" name="Line 569"/>
              <p:cNvSpPr>
                <a:spLocks noChangeShapeType="1"/>
              </p:cNvSpPr>
              <p:nvPr/>
            </p:nvSpPr>
            <p:spPr bwMode="auto">
              <a:xfrm>
                <a:off x="375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5" name="Line 570"/>
              <p:cNvSpPr>
                <a:spLocks noChangeShapeType="1"/>
              </p:cNvSpPr>
              <p:nvPr/>
            </p:nvSpPr>
            <p:spPr bwMode="auto">
              <a:xfrm>
                <a:off x="377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6" name="Line 571"/>
              <p:cNvSpPr>
                <a:spLocks noChangeShapeType="1"/>
              </p:cNvSpPr>
              <p:nvPr/>
            </p:nvSpPr>
            <p:spPr bwMode="auto">
              <a:xfrm>
                <a:off x="378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7" name="Line 572"/>
              <p:cNvSpPr>
                <a:spLocks noChangeShapeType="1"/>
              </p:cNvSpPr>
              <p:nvPr/>
            </p:nvSpPr>
            <p:spPr bwMode="auto">
              <a:xfrm>
                <a:off x="379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8" name="Line 573"/>
              <p:cNvSpPr>
                <a:spLocks noChangeShapeType="1"/>
              </p:cNvSpPr>
              <p:nvPr/>
            </p:nvSpPr>
            <p:spPr bwMode="auto">
              <a:xfrm>
                <a:off x="380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9" name="Line 574"/>
              <p:cNvSpPr>
                <a:spLocks noChangeShapeType="1"/>
              </p:cNvSpPr>
              <p:nvPr/>
            </p:nvSpPr>
            <p:spPr bwMode="auto">
              <a:xfrm>
                <a:off x="381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0" name="Line 575"/>
              <p:cNvSpPr>
                <a:spLocks noChangeShapeType="1"/>
              </p:cNvSpPr>
              <p:nvPr/>
            </p:nvSpPr>
            <p:spPr bwMode="auto">
              <a:xfrm>
                <a:off x="383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1" name="Line 576"/>
              <p:cNvSpPr>
                <a:spLocks noChangeShapeType="1"/>
              </p:cNvSpPr>
              <p:nvPr/>
            </p:nvSpPr>
            <p:spPr bwMode="auto">
              <a:xfrm>
                <a:off x="384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2" name="Line 577"/>
              <p:cNvSpPr>
                <a:spLocks noChangeShapeType="1"/>
              </p:cNvSpPr>
              <p:nvPr/>
            </p:nvSpPr>
            <p:spPr bwMode="auto">
              <a:xfrm>
                <a:off x="385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3" name="Line 578"/>
              <p:cNvSpPr>
                <a:spLocks noChangeShapeType="1"/>
              </p:cNvSpPr>
              <p:nvPr/>
            </p:nvSpPr>
            <p:spPr bwMode="auto">
              <a:xfrm>
                <a:off x="386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4" name="Line 579"/>
              <p:cNvSpPr>
                <a:spLocks noChangeShapeType="1"/>
              </p:cNvSpPr>
              <p:nvPr/>
            </p:nvSpPr>
            <p:spPr bwMode="auto">
              <a:xfrm>
                <a:off x="387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5" name="Line 580"/>
              <p:cNvSpPr>
                <a:spLocks noChangeShapeType="1"/>
              </p:cNvSpPr>
              <p:nvPr/>
            </p:nvSpPr>
            <p:spPr bwMode="auto">
              <a:xfrm>
                <a:off x="389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6" name="Line 581"/>
              <p:cNvSpPr>
                <a:spLocks noChangeShapeType="1"/>
              </p:cNvSpPr>
              <p:nvPr/>
            </p:nvSpPr>
            <p:spPr bwMode="auto">
              <a:xfrm>
                <a:off x="390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7" name="Line 582"/>
              <p:cNvSpPr>
                <a:spLocks noChangeShapeType="1"/>
              </p:cNvSpPr>
              <p:nvPr/>
            </p:nvSpPr>
            <p:spPr bwMode="auto">
              <a:xfrm>
                <a:off x="391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8" name="Line 583"/>
              <p:cNvSpPr>
                <a:spLocks noChangeShapeType="1"/>
              </p:cNvSpPr>
              <p:nvPr/>
            </p:nvSpPr>
            <p:spPr bwMode="auto">
              <a:xfrm>
                <a:off x="392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9" name="Line 584"/>
              <p:cNvSpPr>
                <a:spLocks noChangeShapeType="1"/>
              </p:cNvSpPr>
              <p:nvPr/>
            </p:nvSpPr>
            <p:spPr bwMode="auto">
              <a:xfrm>
                <a:off x="3939"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0" name="Line 585"/>
              <p:cNvSpPr>
                <a:spLocks noChangeShapeType="1"/>
              </p:cNvSpPr>
              <p:nvPr/>
            </p:nvSpPr>
            <p:spPr bwMode="auto">
              <a:xfrm>
                <a:off x="3950"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1" name="Line 586"/>
              <p:cNvSpPr>
                <a:spLocks noChangeShapeType="1"/>
              </p:cNvSpPr>
              <p:nvPr/>
            </p:nvSpPr>
            <p:spPr bwMode="auto">
              <a:xfrm>
                <a:off x="396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2" name="Line 587"/>
              <p:cNvSpPr>
                <a:spLocks noChangeShapeType="1"/>
              </p:cNvSpPr>
              <p:nvPr/>
            </p:nvSpPr>
            <p:spPr bwMode="auto">
              <a:xfrm>
                <a:off x="3974"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3" name="Line 588"/>
              <p:cNvSpPr>
                <a:spLocks noChangeShapeType="1"/>
              </p:cNvSpPr>
              <p:nvPr/>
            </p:nvSpPr>
            <p:spPr bwMode="auto">
              <a:xfrm>
                <a:off x="3987"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4" name="Line 589"/>
              <p:cNvSpPr>
                <a:spLocks noChangeShapeType="1"/>
              </p:cNvSpPr>
              <p:nvPr/>
            </p:nvSpPr>
            <p:spPr bwMode="auto">
              <a:xfrm>
                <a:off x="3998"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5" name="Line 590"/>
              <p:cNvSpPr>
                <a:spLocks noChangeShapeType="1"/>
              </p:cNvSpPr>
              <p:nvPr/>
            </p:nvSpPr>
            <p:spPr bwMode="auto">
              <a:xfrm>
                <a:off x="401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6" name="Line 591"/>
              <p:cNvSpPr>
                <a:spLocks noChangeShapeType="1"/>
              </p:cNvSpPr>
              <p:nvPr/>
            </p:nvSpPr>
            <p:spPr bwMode="auto">
              <a:xfrm>
                <a:off x="4022"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7" name="Line 592"/>
              <p:cNvSpPr>
                <a:spLocks noChangeShapeType="1"/>
              </p:cNvSpPr>
              <p:nvPr/>
            </p:nvSpPr>
            <p:spPr bwMode="auto">
              <a:xfrm>
                <a:off x="4035"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8" name="Line 593"/>
              <p:cNvSpPr>
                <a:spLocks noChangeShapeType="1"/>
              </p:cNvSpPr>
              <p:nvPr/>
            </p:nvSpPr>
            <p:spPr bwMode="auto">
              <a:xfrm>
                <a:off x="4046"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9" name="Line 594"/>
              <p:cNvSpPr>
                <a:spLocks noChangeShapeType="1"/>
              </p:cNvSpPr>
              <p:nvPr/>
            </p:nvSpPr>
            <p:spPr bwMode="auto">
              <a:xfrm>
                <a:off x="405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0" name="Line 595"/>
              <p:cNvSpPr>
                <a:spLocks noChangeShapeType="1"/>
              </p:cNvSpPr>
              <p:nvPr/>
            </p:nvSpPr>
            <p:spPr bwMode="auto">
              <a:xfrm>
                <a:off x="4070"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1" name="Line 596"/>
              <p:cNvSpPr>
                <a:spLocks noChangeShapeType="1"/>
              </p:cNvSpPr>
              <p:nvPr/>
            </p:nvSpPr>
            <p:spPr bwMode="auto">
              <a:xfrm>
                <a:off x="4083"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2" name="Line 597"/>
              <p:cNvSpPr>
                <a:spLocks noChangeShapeType="1"/>
              </p:cNvSpPr>
              <p:nvPr/>
            </p:nvSpPr>
            <p:spPr bwMode="auto">
              <a:xfrm>
                <a:off x="4094"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3" name="Line 598"/>
              <p:cNvSpPr>
                <a:spLocks noChangeShapeType="1"/>
              </p:cNvSpPr>
              <p:nvPr/>
            </p:nvSpPr>
            <p:spPr bwMode="auto">
              <a:xfrm>
                <a:off x="4106"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4" name="Line 599"/>
              <p:cNvSpPr>
                <a:spLocks noChangeShapeType="1"/>
              </p:cNvSpPr>
              <p:nvPr/>
            </p:nvSpPr>
            <p:spPr bwMode="auto">
              <a:xfrm>
                <a:off x="4118" y="24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5" name="Line 600"/>
              <p:cNvSpPr>
                <a:spLocks noChangeShapeType="1"/>
              </p:cNvSpPr>
              <p:nvPr/>
            </p:nvSpPr>
            <p:spPr bwMode="auto">
              <a:xfrm>
                <a:off x="4131" y="24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6" name="Line 601"/>
              <p:cNvSpPr>
                <a:spLocks noChangeShapeType="1"/>
              </p:cNvSpPr>
              <p:nvPr/>
            </p:nvSpPr>
            <p:spPr bwMode="auto">
              <a:xfrm>
                <a:off x="4142" y="24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7" name="Line 602"/>
              <p:cNvSpPr>
                <a:spLocks noChangeShapeType="1"/>
              </p:cNvSpPr>
              <p:nvPr/>
            </p:nvSpPr>
            <p:spPr bwMode="auto">
              <a:xfrm>
                <a:off x="1814" y="2488"/>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8" name="Line 603"/>
              <p:cNvSpPr>
                <a:spLocks noChangeShapeType="1"/>
              </p:cNvSpPr>
              <p:nvPr/>
            </p:nvSpPr>
            <p:spPr bwMode="auto">
              <a:xfrm flipH="1">
                <a:off x="4122" y="2488"/>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668" name="Group 808"/>
            <p:cNvGrpSpPr>
              <a:grpSpLocks/>
            </p:cNvGrpSpPr>
            <p:nvPr/>
          </p:nvGrpSpPr>
          <p:grpSpPr bwMode="auto">
            <a:xfrm>
              <a:off x="1814" y="2244"/>
              <a:ext cx="2333" cy="0"/>
              <a:chOff x="1814" y="2244"/>
              <a:chExt cx="2333" cy="0"/>
            </a:xfrm>
          </p:grpSpPr>
          <p:sp>
            <p:nvSpPr>
              <p:cNvPr id="7412" name="Line 608"/>
              <p:cNvSpPr>
                <a:spLocks noChangeShapeType="1"/>
              </p:cNvSpPr>
              <p:nvPr/>
            </p:nvSpPr>
            <p:spPr bwMode="auto">
              <a:xfrm>
                <a:off x="181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3" name="Line 609"/>
              <p:cNvSpPr>
                <a:spLocks noChangeShapeType="1"/>
              </p:cNvSpPr>
              <p:nvPr/>
            </p:nvSpPr>
            <p:spPr bwMode="auto">
              <a:xfrm>
                <a:off x="182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4" name="Line 610"/>
              <p:cNvSpPr>
                <a:spLocks noChangeShapeType="1"/>
              </p:cNvSpPr>
              <p:nvPr/>
            </p:nvSpPr>
            <p:spPr bwMode="auto">
              <a:xfrm>
                <a:off x="183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5" name="Line 611"/>
              <p:cNvSpPr>
                <a:spLocks noChangeShapeType="1"/>
              </p:cNvSpPr>
              <p:nvPr/>
            </p:nvSpPr>
            <p:spPr bwMode="auto">
              <a:xfrm>
                <a:off x="185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6" name="Line 612"/>
              <p:cNvSpPr>
                <a:spLocks noChangeShapeType="1"/>
              </p:cNvSpPr>
              <p:nvPr/>
            </p:nvSpPr>
            <p:spPr bwMode="auto">
              <a:xfrm>
                <a:off x="186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7" name="Line 613"/>
              <p:cNvSpPr>
                <a:spLocks noChangeShapeType="1"/>
              </p:cNvSpPr>
              <p:nvPr/>
            </p:nvSpPr>
            <p:spPr bwMode="auto">
              <a:xfrm>
                <a:off x="187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8" name="Line 614"/>
              <p:cNvSpPr>
                <a:spLocks noChangeShapeType="1"/>
              </p:cNvSpPr>
              <p:nvPr/>
            </p:nvSpPr>
            <p:spPr bwMode="auto">
              <a:xfrm>
                <a:off x="188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9" name="Line 615"/>
              <p:cNvSpPr>
                <a:spLocks noChangeShapeType="1"/>
              </p:cNvSpPr>
              <p:nvPr/>
            </p:nvSpPr>
            <p:spPr bwMode="auto">
              <a:xfrm>
                <a:off x="189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0" name="Line 616"/>
              <p:cNvSpPr>
                <a:spLocks noChangeShapeType="1"/>
              </p:cNvSpPr>
              <p:nvPr/>
            </p:nvSpPr>
            <p:spPr bwMode="auto">
              <a:xfrm>
                <a:off x="191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1" name="Line 617"/>
              <p:cNvSpPr>
                <a:spLocks noChangeShapeType="1"/>
              </p:cNvSpPr>
              <p:nvPr/>
            </p:nvSpPr>
            <p:spPr bwMode="auto">
              <a:xfrm>
                <a:off x="192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2" name="Line 618"/>
              <p:cNvSpPr>
                <a:spLocks noChangeShapeType="1"/>
              </p:cNvSpPr>
              <p:nvPr/>
            </p:nvSpPr>
            <p:spPr bwMode="auto">
              <a:xfrm>
                <a:off x="193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3" name="Line 619"/>
              <p:cNvSpPr>
                <a:spLocks noChangeShapeType="1"/>
              </p:cNvSpPr>
              <p:nvPr/>
            </p:nvSpPr>
            <p:spPr bwMode="auto">
              <a:xfrm>
                <a:off x="194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4" name="Line 620"/>
              <p:cNvSpPr>
                <a:spLocks noChangeShapeType="1"/>
              </p:cNvSpPr>
              <p:nvPr/>
            </p:nvSpPr>
            <p:spPr bwMode="auto">
              <a:xfrm>
                <a:off x="195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5" name="Line 621"/>
              <p:cNvSpPr>
                <a:spLocks noChangeShapeType="1"/>
              </p:cNvSpPr>
              <p:nvPr/>
            </p:nvSpPr>
            <p:spPr bwMode="auto">
              <a:xfrm>
                <a:off x="197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6" name="Line 622"/>
              <p:cNvSpPr>
                <a:spLocks noChangeShapeType="1"/>
              </p:cNvSpPr>
              <p:nvPr/>
            </p:nvSpPr>
            <p:spPr bwMode="auto">
              <a:xfrm>
                <a:off x="198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7" name="Line 623"/>
              <p:cNvSpPr>
                <a:spLocks noChangeShapeType="1"/>
              </p:cNvSpPr>
              <p:nvPr/>
            </p:nvSpPr>
            <p:spPr bwMode="auto">
              <a:xfrm>
                <a:off x="199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8" name="Line 624"/>
              <p:cNvSpPr>
                <a:spLocks noChangeShapeType="1"/>
              </p:cNvSpPr>
              <p:nvPr/>
            </p:nvSpPr>
            <p:spPr bwMode="auto">
              <a:xfrm>
                <a:off x="200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9" name="Line 625"/>
              <p:cNvSpPr>
                <a:spLocks noChangeShapeType="1"/>
              </p:cNvSpPr>
              <p:nvPr/>
            </p:nvSpPr>
            <p:spPr bwMode="auto">
              <a:xfrm>
                <a:off x="201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0" name="Line 626"/>
              <p:cNvSpPr>
                <a:spLocks noChangeShapeType="1"/>
              </p:cNvSpPr>
              <p:nvPr/>
            </p:nvSpPr>
            <p:spPr bwMode="auto">
              <a:xfrm>
                <a:off x="203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1" name="Line 627"/>
              <p:cNvSpPr>
                <a:spLocks noChangeShapeType="1"/>
              </p:cNvSpPr>
              <p:nvPr/>
            </p:nvSpPr>
            <p:spPr bwMode="auto">
              <a:xfrm>
                <a:off x="204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2" name="Line 628"/>
              <p:cNvSpPr>
                <a:spLocks noChangeShapeType="1"/>
              </p:cNvSpPr>
              <p:nvPr/>
            </p:nvSpPr>
            <p:spPr bwMode="auto">
              <a:xfrm>
                <a:off x="205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3" name="Line 629"/>
              <p:cNvSpPr>
                <a:spLocks noChangeShapeType="1"/>
              </p:cNvSpPr>
              <p:nvPr/>
            </p:nvSpPr>
            <p:spPr bwMode="auto">
              <a:xfrm>
                <a:off x="206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4" name="Line 630"/>
              <p:cNvSpPr>
                <a:spLocks noChangeShapeType="1"/>
              </p:cNvSpPr>
              <p:nvPr/>
            </p:nvSpPr>
            <p:spPr bwMode="auto">
              <a:xfrm>
                <a:off x="207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5" name="Line 631"/>
              <p:cNvSpPr>
                <a:spLocks noChangeShapeType="1"/>
              </p:cNvSpPr>
              <p:nvPr/>
            </p:nvSpPr>
            <p:spPr bwMode="auto">
              <a:xfrm>
                <a:off x="209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6" name="Line 632"/>
              <p:cNvSpPr>
                <a:spLocks noChangeShapeType="1"/>
              </p:cNvSpPr>
              <p:nvPr/>
            </p:nvSpPr>
            <p:spPr bwMode="auto">
              <a:xfrm>
                <a:off x="210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7" name="Line 633"/>
              <p:cNvSpPr>
                <a:spLocks noChangeShapeType="1"/>
              </p:cNvSpPr>
              <p:nvPr/>
            </p:nvSpPr>
            <p:spPr bwMode="auto">
              <a:xfrm>
                <a:off x="211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8" name="Line 634"/>
              <p:cNvSpPr>
                <a:spLocks noChangeShapeType="1"/>
              </p:cNvSpPr>
              <p:nvPr/>
            </p:nvSpPr>
            <p:spPr bwMode="auto">
              <a:xfrm>
                <a:off x="212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9" name="Line 635"/>
              <p:cNvSpPr>
                <a:spLocks noChangeShapeType="1"/>
              </p:cNvSpPr>
              <p:nvPr/>
            </p:nvSpPr>
            <p:spPr bwMode="auto">
              <a:xfrm>
                <a:off x="213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0" name="Line 636"/>
              <p:cNvSpPr>
                <a:spLocks noChangeShapeType="1"/>
              </p:cNvSpPr>
              <p:nvPr/>
            </p:nvSpPr>
            <p:spPr bwMode="auto">
              <a:xfrm>
                <a:off x="215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1" name="Line 637"/>
              <p:cNvSpPr>
                <a:spLocks noChangeShapeType="1"/>
              </p:cNvSpPr>
              <p:nvPr/>
            </p:nvSpPr>
            <p:spPr bwMode="auto">
              <a:xfrm>
                <a:off x="216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2" name="Line 638"/>
              <p:cNvSpPr>
                <a:spLocks noChangeShapeType="1"/>
              </p:cNvSpPr>
              <p:nvPr/>
            </p:nvSpPr>
            <p:spPr bwMode="auto">
              <a:xfrm>
                <a:off x="217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3" name="Line 639"/>
              <p:cNvSpPr>
                <a:spLocks noChangeShapeType="1"/>
              </p:cNvSpPr>
              <p:nvPr/>
            </p:nvSpPr>
            <p:spPr bwMode="auto">
              <a:xfrm>
                <a:off x="218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4" name="Line 640"/>
              <p:cNvSpPr>
                <a:spLocks noChangeShapeType="1"/>
              </p:cNvSpPr>
              <p:nvPr/>
            </p:nvSpPr>
            <p:spPr bwMode="auto">
              <a:xfrm>
                <a:off x="219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5" name="Line 641"/>
              <p:cNvSpPr>
                <a:spLocks noChangeShapeType="1"/>
              </p:cNvSpPr>
              <p:nvPr/>
            </p:nvSpPr>
            <p:spPr bwMode="auto">
              <a:xfrm>
                <a:off x="221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6" name="Line 642"/>
              <p:cNvSpPr>
                <a:spLocks noChangeShapeType="1"/>
              </p:cNvSpPr>
              <p:nvPr/>
            </p:nvSpPr>
            <p:spPr bwMode="auto">
              <a:xfrm>
                <a:off x="222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7" name="Line 643"/>
              <p:cNvSpPr>
                <a:spLocks noChangeShapeType="1"/>
              </p:cNvSpPr>
              <p:nvPr/>
            </p:nvSpPr>
            <p:spPr bwMode="auto">
              <a:xfrm>
                <a:off x="223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8" name="Line 644"/>
              <p:cNvSpPr>
                <a:spLocks noChangeShapeType="1"/>
              </p:cNvSpPr>
              <p:nvPr/>
            </p:nvSpPr>
            <p:spPr bwMode="auto">
              <a:xfrm>
                <a:off x="224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9" name="Line 645"/>
              <p:cNvSpPr>
                <a:spLocks noChangeShapeType="1"/>
              </p:cNvSpPr>
              <p:nvPr/>
            </p:nvSpPr>
            <p:spPr bwMode="auto">
              <a:xfrm>
                <a:off x="225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0" name="Line 646"/>
              <p:cNvSpPr>
                <a:spLocks noChangeShapeType="1"/>
              </p:cNvSpPr>
              <p:nvPr/>
            </p:nvSpPr>
            <p:spPr bwMode="auto">
              <a:xfrm>
                <a:off x="227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1" name="Line 647"/>
              <p:cNvSpPr>
                <a:spLocks noChangeShapeType="1"/>
              </p:cNvSpPr>
              <p:nvPr/>
            </p:nvSpPr>
            <p:spPr bwMode="auto">
              <a:xfrm>
                <a:off x="228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2" name="Line 648"/>
              <p:cNvSpPr>
                <a:spLocks noChangeShapeType="1"/>
              </p:cNvSpPr>
              <p:nvPr/>
            </p:nvSpPr>
            <p:spPr bwMode="auto">
              <a:xfrm>
                <a:off x="229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3" name="Line 649"/>
              <p:cNvSpPr>
                <a:spLocks noChangeShapeType="1"/>
              </p:cNvSpPr>
              <p:nvPr/>
            </p:nvSpPr>
            <p:spPr bwMode="auto">
              <a:xfrm>
                <a:off x="230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4" name="Line 650"/>
              <p:cNvSpPr>
                <a:spLocks noChangeShapeType="1"/>
              </p:cNvSpPr>
              <p:nvPr/>
            </p:nvSpPr>
            <p:spPr bwMode="auto">
              <a:xfrm>
                <a:off x="231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5" name="Line 651"/>
              <p:cNvSpPr>
                <a:spLocks noChangeShapeType="1"/>
              </p:cNvSpPr>
              <p:nvPr/>
            </p:nvSpPr>
            <p:spPr bwMode="auto">
              <a:xfrm>
                <a:off x="233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6" name="Line 652"/>
              <p:cNvSpPr>
                <a:spLocks noChangeShapeType="1"/>
              </p:cNvSpPr>
              <p:nvPr/>
            </p:nvSpPr>
            <p:spPr bwMode="auto">
              <a:xfrm>
                <a:off x="234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7" name="Line 653"/>
              <p:cNvSpPr>
                <a:spLocks noChangeShapeType="1"/>
              </p:cNvSpPr>
              <p:nvPr/>
            </p:nvSpPr>
            <p:spPr bwMode="auto">
              <a:xfrm>
                <a:off x="235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8" name="Line 654"/>
              <p:cNvSpPr>
                <a:spLocks noChangeShapeType="1"/>
              </p:cNvSpPr>
              <p:nvPr/>
            </p:nvSpPr>
            <p:spPr bwMode="auto">
              <a:xfrm>
                <a:off x="236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9" name="Line 655"/>
              <p:cNvSpPr>
                <a:spLocks noChangeShapeType="1"/>
              </p:cNvSpPr>
              <p:nvPr/>
            </p:nvSpPr>
            <p:spPr bwMode="auto">
              <a:xfrm>
                <a:off x="237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0" name="Line 656"/>
              <p:cNvSpPr>
                <a:spLocks noChangeShapeType="1"/>
              </p:cNvSpPr>
              <p:nvPr/>
            </p:nvSpPr>
            <p:spPr bwMode="auto">
              <a:xfrm>
                <a:off x="239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1" name="Line 657"/>
              <p:cNvSpPr>
                <a:spLocks noChangeShapeType="1"/>
              </p:cNvSpPr>
              <p:nvPr/>
            </p:nvSpPr>
            <p:spPr bwMode="auto">
              <a:xfrm>
                <a:off x="240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2" name="Line 658"/>
              <p:cNvSpPr>
                <a:spLocks noChangeShapeType="1"/>
              </p:cNvSpPr>
              <p:nvPr/>
            </p:nvSpPr>
            <p:spPr bwMode="auto">
              <a:xfrm>
                <a:off x="241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3" name="Line 659"/>
              <p:cNvSpPr>
                <a:spLocks noChangeShapeType="1"/>
              </p:cNvSpPr>
              <p:nvPr/>
            </p:nvSpPr>
            <p:spPr bwMode="auto">
              <a:xfrm>
                <a:off x="242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4" name="Line 660"/>
              <p:cNvSpPr>
                <a:spLocks noChangeShapeType="1"/>
              </p:cNvSpPr>
              <p:nvPr/>
            </p:nvSpPr>
            <p:spPr bwMode="auto">
              <a:xfrm>
                <a:off x="243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5" name="Line 661"/>
              <p:cNvSpPr>
                <a:spLocks noChangeShapeType="1"/>
              </p:cNvSpPr>
              <p:nvPr/>
            </p:nvSpPr>
            <p:spPr bwMode="auto">
              <a:xfrm>
                <a:off x="245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6" name="Line 662"/>
              <p:cNvSpPr>
                <a:spLocks noChangeShapeType="1"/>
              </p:cNvSpPr>
              <p:nvPr/>
            </p:nvSpPr>
            <p:spPr bwMode="auto">
              <a:xfrm>
                <a:off x="246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7" name="Line 663"/>
              <p:cNvSpPr>
                <a:spLocks noChangeShapeType="1"/>
              </p:cNvSpPr>
              <p:nvPr/>
            </p:nvSpPr>
            <p:spPr bwMode="auto">
              <a:xfrm>
                <a:off x="247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8" name="Line 664"/>
              <p:cNvSpPr>
                <a:spLocks noChangeShapeType="1"/>
              </p:cNvSpPr>
              <p:nvPr/>
            </p:nvSpPr>
            <p:spPr bwMode="auto">
              <a:xfrm>
                <a:off x="248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9" name="Line 665"/>
              <p:cNvSpPr>
                <a:spLocks noChangeShapeType="1"/>
              </p:cNvSpPr>
              <p:nvPr/>
            </p:nvSpPr>
            <p:spPr bwMode="auto">
              <a:xfrm>
                <a:off x="249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0" name="Line 666"/>
              <p:cNvSpPr>
                <a:spLocks noChangeShapeType="1"/>
              </p:cNvSpPr>
              <p:nvPr/>
            </p:nvSpPr>
            <p:spPr bwMode="auto">
              <a:xfrm>
                <a:off x="251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1" name="Line 667"/>
              <p:cNvSpPr>
                <a:spLocks noChangeShapeType="1"/>
              </p:cNvSpPr>
              <p:nvPr/>
            </p:nvSpPr>
            <p:spPr bwMode="auto">
              <a:xfrm>
                <a:off x="252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2" name="Line 668"/>
              <p:cNvSpPr>
                <a:spLocks noChangeShapeType="1"/>
              </p:cNvSpPr>
              <p:nvPr/>
            </p:nvSpPr>
            <p:spPr bwMode="auto">
              <a:xfrm>
                <a:off x="253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3" name="Line 669"/>
              <p:cNvSpPr>
                <a:spLocks noChangeShapeType="1"/>
              </p:cNvSpPr>
              <p:nvPr/>
            </p:nvSpPr>
            <p:spPr bwMode="auto">
              <a:xfrm>
                <a:off x="254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4" name="Line 670"/>
              <p:cNvSpPr>
                <a:spLocks noChangeShapeType="1"/>
              </p:cNvSpPr>
              <p:nvPr/>
            </p:nvSpPr>
            <p:spPr bwMode="auto">
              <a:xfrm>
                <a:off x="255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5" name="Line 671"/>
              <p:cNvSpPr>
                <a:spLocks noChangeShapeType="1"/>
              </p:cNvSpPr>
              <p:nvPr/>
            </p:nvSpPr>
            <p:spPr bwMode="auto">
              <a:xfrm>
                <a:off x="257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6" name="Line 672"/>
              <p:cNvSpPr>
                <a:spLocks noChangeShapeType="1"/>
              </p:cNvSpPr>
              <p:nvPr/>
            </p:nvSpPr>
            <p:spPr bwMode="auto">
              <a:xfrm>
                <a:off x="258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7" name="Line 673"/>
              <p:cNvSpPr>
                <a:spLocks noChangeShapeType="1"/>
              </p:cNvSpPr>
              <p:nvPr/>
            </p:nvSpPr>
            <p:spPr bwMode="auto">
              <a:xfrm>
                <a:off x="259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8" name="Line 674"/>
              <p:cNvSpPr>
                <a:spLocks noChangeShapeType="1"/>
              </p:cNvSpPr>
              <p:nvPr/>
            </p:nvSpPr>
            <p:spPr bwMode="auto">
              <a:xfrm>
                <a:off x="260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9" name="Line 675"/>
              <p:cNvSpPr>
                <a:spLocks noChangeShapeType="1"/>
              </p:cNvSpPr>
              <p:nvPr/>
            </p:nvSpPr>
            <p:spPr bwMode="auto">
              <a:xfrm>
                <a:off x="261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0" name="Line 676"/>
              <p:cNvSpPr>
                <a:spLocks noChangeShapeType="1"/>
              </p:cNvSpPr>
              <p:nvPr/>
            </p:nvSpPr>
            <p:spPr bwMode="auto">
              <a:xfrm>
                <a:off x="263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1" name="Line 677"/>
              <p:cNvSpPr>
                <a:spLocks noChangeShapeType="1"/>
              </p:cNvSpPr>
              <p:nvPr/>
            </p:nvSpPr>
            <p:spPr bwMode="auto">
              <a:xfrm>
                <a:off x="264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2" name="Line 678"/>
              <p:cNvSpPr>
                <a:spLocks noChangeShapeType="1"/>
              </p:cNvSpPr>
              <p:nvPr/>
            </p:nvSpPr>
            <p:spPr bwMode="auto">
              <a:xfrm>
                <a:off x="265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3" name="Line 679"/>
              <p:cNvSpPr>
                <a:spLocks noChangeShapeType="1"/>
              </p:cNvSpPr>
              <p:nvPr/>
            </p:nvSpPr>
            <p:spPr bwMode="auto">
              <a:xfrm>
                <a:off x="266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4" name="Line 680"/>
              <p:cNvSpPr>
                <a:spLocks noChangeShapeType="1"/>
              </p:cNvSpPr>
              <p:nvPr/>
            </p:nvSpPr>
            <p:spPr bwMode="auto">
              <a:xfrm>
                <a:off x="267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5" name="Line 681"/>
              <p:cNvSpPr>
                <a:spLocks noChangeShapeType="1"/>
              </p:cNvSpPr>
              <p:nvPr/>
            </p:nvSpPr>
            <p:spPr bwMode="auto">
              <a:xfrm>
                <a:off x="269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6" name="Line 682"/>
              <p:cNvSpPr>
                <a:spLocks noChangeShapeType="1"/>
              </p:cNvSpPr>
              <p:nvPr/>
            </p:nvSpPr>
            <p:spPr bwMode="auto">
              <a:xfrm>
                <a:off x="270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7" name="Line 683"/>
              <p:cNvSpPr>
                <a:spLocks noChangeShapeType="1"/>
              </p:cNvSpPr>
              <p:nvPr/>
            </p:nvSpPr>
            <p:spPr bwMode="auto">
              <a:xfrm>
                <a:off x="271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8" name="Line 684"/>
              <p:cNvSpPr>
                <a:spLocks noChangeShapeType="1"/>
              </p:cNvSpPr>
              <p:nvPr/>
            </p:nvSpPr>
            <p:spPr bwMode="auto">
              <a:xfrm>
                <a:off x="272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9" name="Line 685"/>
              <p:cNvSpPr>
                <a:spLocks noChangeShapeType="1"/>
              </p:cNvSpPr>
              <p:nvPr/>
            </p:nvSpPr>
            <p:spPr bwMode="auto">
              <a:xfrm>
                <a:off x="273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0" name="Line 686"/>
              <p:cNvSpPr>
                <a:spLocks noChangeShapeType="1"/>
              </p:cNvSpPr>
              <p:nvPr/>
            </p:nvSpPr>
            <p:spPr bwMode="auto">
              <a:xfrm>
                <a:off x="275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1" name="Line 687"/>
              <p:cNvSpPr>
                <a:spLocks noChangeShapeType="1"/>
              </p:cNvSpPr>
              <p:nvPr/>
            </p:nvSpPr>
            <p:spPr bwMode="auto">
              <a:xfrm>
                <a:off x="276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2" name="Line 688"/>
              <p:cNvSpPr>
                <a:spLocks noChangeShapeType="1"/>
              </p:cNvSpPr>
              <p:nvPr/>
            </p:nvSpPr>
            <p:spPr bwMode="auto">
              <a:xfrm>
                <a:off x="277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3" name="Line 689"/>
              <p:cNvSpPr>
                <a:spLocks noChangeShapeType="1"/>
              </p:cNvSpPr>
              <p:nvPr/>
            </p:nvSpPr>
            <p:spPr bwMode="auto">
              <a:xfrm>
                <a:off x="278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4" name="Line 690"/>
              <p:cNvSpPr>
                <a:spLocks noChangeShapeType="1"/>
              </p:cNvSpPr>
              <p:nvPr/>
            </p:nvSpPr>
            <p:spPr bwMode="auto">
              <a:xfrm>
                <a:off x="279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5" name="Line 691"/>
              <p:cNvSpPr>
                <a:spLocks noChangeShapeType="1"/>
              </p:cNvSpPr>
              <p:nvPr/>
            </p:nvSpPr>
            <p:spPr bwMode="auto">
              <a:xfrm>
                <a:off x="281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6" name="Line 692"/>
              <p:cNvSpPr>
                <a:spLocks noChangeShapeType="1"/>
              </p:cNvSpPr>
              <p:nvPr/>
            </p:nvSpPr>
            <p:spPr bwMode="auto">
              <a:xfrm>
                <a:off x="282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7" name="Line 693"/>
              <p:cNvSpPr>
                <a:spLocks noChangeShapeType="1"/>
              </p:cNvSpPr>
              <p:nvPr/>
            </p:nvSpPr>
            <p:spPr bwMode="auto">
              <a:xfrm>
                <a:off x="283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8" name="Line 694"/>
              <p:cNvSpPr>
                <a:spLocks noChangeShapeType="1"/>
              </p:cNvSpPr>
              <p:nvPr/>
            </p:nvSpPr>
            <p:spPr bwMode="auto">
              <a:xfrm>
                <a:off x="284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9" name="Line 695"/>
              <p:cNvSpPr>
                <a:spLocks noChangeShapeType="1"/>
              </p:cNvSpPr>
              <p:nvPr/>
            </p:nvSpPr>
            <p:spPr bwMode="auto">
              <a:xfrm>
                <a:off x="285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0" name="Line 696"/>
              <p:cNvSpPr>
                <a:spLocks noChangeShapeType="1"/>
              </p:cNvSpPr>
              <p:nvPr/>
            </p:nvSpPr>
            <p:spPr bwMode="auto">
              <a:xfrm>
                <a:off x="287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1" name="Line 697"/>
              <p:cNvSpPr>
                <a:spLocks noChangeShapeType="1"/>
              </p:cNvSpPr>
              <p:nvPr/>
            </p:nvSpPr>
            <p:spPr bwMode="auto">
              <a:xfrm>
                <a:off x="288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2" name="Line 698"/>
              <p:cNvSpPr>
                <a:spLocks noChangeShapeType="1"/>
              </p:cNvSpPr>
              <p:nvPr/>
            </p:nvSpPr>
            <p:spPr bwMode="auto">
              <a:xfrm>
                <a:off x="289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3" name="Line 699"/>
              <p:cNvSpPr>
                <a:spLocks noChangeShapeType="1"/>
              </p:cNvSpPr>
              <p:nvPr/>
            </p:nvSpPr>
            <p:spPr bwMode="auto">
              <a:xfrm>
                <a:off x="290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4" name="Line 700"/>
              <p:cNvSpPr>
                <a:spLocks noChangeShapeType="1"/>
              </p:cNvSpPr>
              <p:nvPr/>
            </p:nvSpPr>
            <p:spPr bwMode="auto">
              <a:xfrm>
                <a:off x="291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5" name="Line 701"/>
              <p:cNvSpPr>
                <a:spLocks noChangeShapeType="1"/>
              </p:cNvSpPr>
              <p:nvPr/>
            </p:nvSpPr>
            <p:spPr bwMode="auto">
              <a:xfrm>
                <a:off x="293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6" name="Line 702"/>
              <p:cNvSpPr>
                <a:spLocks noChangeShapeType="1"/>
              </p:cNvSpPr>
              <p:nvPr/>
            </p:nvSpPr>
            <p:spPr bwMode="auto">
              <a:xfrm>
                <a:off x="294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7" name="Line 703"/>
              <p:cNvSpPr>
                <a:spLocks noChangeShapeType="1"/>
              </p:cNvSpPr>
              <p:nvPr/>
            </p:nvSpPr>
            <p:spPr bwMode="auto">
              <a:xfrm>
                <a:off x="295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8" name="Line 704"/>
              <p:cNvSpPr>
                <a:spLocks noChangeShapeType="1"/>
              </p:cNvSpPr>
              <p:nvPr/>
            </p:nvSpPr>
            <p:spPr bwMode="auto">
              <a:xfrm>
                <a:off x="296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9" name="Line 705"/>
              <p:cNvSpPr>
                <a:spLocks noChangeShapeType="1"/>
              </p:cNvSpPr>
              <p:nvPr/>
            </p:nvSpPr>
            <p:spPr bwMode="auto">
              <a:xfrm>
                <a:off x="297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0" name="Line 706"/>
              <p:cNvSpPr>
                <a:spLocks noChangeShapeType="1"/>
              </p:cNvSpPr>
              <p:nvPr/>
            </p:nvSpPr>
            <p:spPr bwMode="auto">
              <a:xfrm>
                <a:off x="299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1" name="Line 707"/>
              <p:cNvSpPr>
                <a:spLocks noChangeShapeType="1"/>
              </p:cNvSpPr>
              <p:nvPr/>
            </p:nvSpPr>
            <p:spPr bwMode="auto">
              <a:xfrm>
                <a:off x="300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2" name="Line 708"/>
              <p:cNvSpPr>
                <a:spLocks noChangeShapeType="1"/>
              </p:cNvSpPr>
              <p:nvPr/>
            </p:nvSpPr>
            <p:spPr bwMode="auto">
              <a:xfrm>
                <a:off x="301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3" name="Line 709"/>
              <p:cNvSpPr>
                <a:spLocks noChangeShapeType="1"/>
              </p:cNvSpPr>
              <p:nvPr/>
            </p:nvSpPr>
            <p:spPr bwMode="auto">
              <a:xfrm>
                <a:off x="302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4" name="Line 710"/>
              <p:cNvSpPr>
                <a:spLocks noChangeShapeType="1"/>
              </p:cNvSpPr>
              <p:nvPr/>
            </p:nvSpPr>
            <p:spPr bwMode="auto">
              <a:xfrm>
                <a:off x="303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5" name="Line 711"/>
              <p:cNvSpPr>
                <a:spLocks noChangeShapeType="1"/>
              </p:cNvSpPr>
              <p:nvPr/>
            </p:nvSpPr>
            <p:spPr bwMode="auto">
              <a:xfrm>
                <a:off x="305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6" name="Line 712"/>
              <p:cNvSpPr>
                <a:spLocks noChangeShapeType="1"/>
              </p:cNvSpPr>
              <p:nvPr/>
            </p:nvSpPr>
            <p:spPr bwMode="auto">
              <a:xfrm>
                <a:off x="306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7" name="Line 713"/>
              <p:cNvSpPr>
                <a:spLocks noChangeShapeType="1"/>
              </p:cNvSpPr>
              <p:nvPr/>
            </p:nvSpPr>
            <p:spPr bwMode="auto">
              <a:xfrm>
                <a:off x="307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8" name="Line 714"/>
              <p:cNvSpPr>
                <a:spLocks noChangeShapeType="1"/>
              </p:cNvSpPr>
              <p:nvPr/>
            </p:nvSpPr>
            <p:spPr bwMode="auto">
              <a:xfrm>
                <a:off x="308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9" name="Line 715"/>
              <p:cNvSpPr>
                <a:spLocks noChangeShapeType="1"/>
              </p:cNvSpPr>
              <p:nvPr/>
            </p:nvSpPr>
            <p:spPr bwMode="auto">
              <a:xfrm>
                <a:off x="309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0" name="Line 716"/>
              <p:cNvSpPr>
                <a:spLocks noChangeShapeType="1"/>
              </p:cNvSpPr>
              <p:nvPr/>
            </p:nvSpPr>
            <p:spPr bwMode="auto">
              <a:xfrm>
                <a:off x="311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1" name="Line 717"/>
              <p:cNvSpPr>
                <a:spLocks noChangeShapeType="1"/>
              </p:cNvSpPr>
              <p:nvPr/>
            </p:nvSpPr>
            <p:spPr bwMode="auto">
              <a:xfrm>
                <a:off x="312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2" name="Line 718"/>
              <p:cNvSpPr>
                <a:spLocks noChangeShapeType="1"/>
              </p:cNvSpPr>
              <p:nvPr/>
            </p:nvSpPr>
            <p:spPr bwMode="auto">
              <a:xfrm>
                <a:off x="313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3" name="Line 719"/>
              <p:cNvSpPr>
                <a:spLocks noChangeShapeType="1"/>
              </p:cNvSpPr>
              <p:nvPr/>
            </p:nvSpPr>
            <p:spPr bwMode="auto">
              <a:xfrm>
                <a:off x="314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4" name="Line 720"/>
              <p:cNvSpPr>
                <a:spLocks noChangeShapeType="1"/>
              </p:cNvSpPr>
              <p:nvPr/>
            </p:nvSpPr>
            <p:spPr bwMode="auto">
              <a:xfrm>
                <a:off x="315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5" name="Line 721"/>
              <p:cNvSpPr>
                <a:spLocks noChangeShapeType="1"/>
              </p:cNvSpPr>
              <p:nvPr/>
            </p:nvSpPr>
            <p:spPr bwMode="auto">
              <a:xfrm>
                <a:off x="317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6" name="Line 722"/>
              <p:cNvSpPr>
                <a:spLocks noChangeShapeType="1"/>
              </p:cNvSpPr>
              <p:nvPr/>
            </p:nvSpPr>
            <p:spPr bwMode="auto">
              <a:xfrm>
                <a:off x="318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7" name="Line 723"/>
              <p:cNvSpPr>
                <a:spLocks noChangeShapeType="1"/>
              </p:cNvSpPr>
              <p:nvPr/>
            </p:nvSpPr>
            <p:spPr bwMode="auto">
              <a:xfrm>
                <a:off x="319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8" name="Line 724"/>
              <p:cNvSpPr>
                <a:spLocks noChangeShapeType="1"/>
              </p:cNvSpPr>
              <p:nvPr/>
            </p:nvSpPr>
            <p:spPr bwMode="auto">
              <a:xfrm>
                <a:off x="320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9" name="Line 725"/>
              <p:cNvSpPr>
                <a:spLocks noChangeShapeType="1"/>
              </p:cNvSpPr>
              <p:nvPr/>
            </p:nvSpPr>
            <p:spPr bwMode="auto">
              <a:xfrm>
                <a:off x="321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0" name="Line 726"/>
              <p:cNvSpPr>
                <a:spLocks noChangeShapeType="1"/>
              </p:cNvSpPr>
              <p:nvPr/>
            </p:nvSpPr>
            <p:spPr bwMode="auto">
              <a:xfrm>
                <a:off x="323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1" name="Line 727"/>
              <p:cNvSpPr>
                <a:spLocks noChangeShapeType="1"/>
              </p:cNvSpPr>
              <p:nvPr/>
            </p:nvSpPr>
            <p:spPr bwMode="auto">
              <a:xfrm>
                <a:off x="324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2" name="Line 728"/>
              <p:cNvSpPr>
                <a:spLocks noChangeShapeType="1"/>
              </p:cNvSpPr>
              <p:nvPr/>
            </p:nvSpPr>
            <p:spPr bwMode="auto">
              <a:xfrm>
                <a:off x="325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3" name="Line 729"/>
              <p:cNvSpPr>
                <a:spLocks noChangeShapeType="1"/>
              </p:cNvSpPr>
              <p:nvPr/>
            </p:nvSpPr>
            <p:spPr bwMode="auto">
              <a:xfrm>
                <a:off x="326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4" name="Line 730"/>
              <p:cNvSpPr>
                <a:spLocks noChangeShapeType="1"/>
              </p:cNvSpPr>
              <p:nvPr/>
            </p:nvSpPr>
            <p:spPr bwMode="auto">
              <a:xfrm>
                <a:off x="327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5" name="Line 731"/>
              <p:cNvSpPr>
                <a:spLocks noChangeShapeType="1"/>
              </p:cNvSpPr>
              <p:nvPr/>
            </p:nvSpPr>
            <p:spPr bwMode="auto">
              <a:xfrm>
                <a:off x="329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6" name="Line 732"/>
              <p:cNvSpPr>
                <a:spLocks noChangeShapeType="1"/>
              </p:cNvSpPr>
              <p:nvPr/>
            </p:nvSpPr>
            <p:spPr bwMode="auto">
              <a:xfrm>
                <a:off x="330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7" name="Line 733"/>
              <p:cNvSpPr>
                <a:spLocks noChangeShapeType="1"/>
              </p:cNvSpPr>
              <p:nvPr/>
            </p:nvSpPr>
            <p:spPr bwMode="auto">
              <a:xfrm>
                <a:off x="331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8" name="Line 734"/>
              <p:cNvSpPr>
                <a:spLocks noChangeShapeType="1"/>
              </p:cNvSpPr>
              <p:nvPr/>
            </p:nvSpPr>
            <p:spPr bwMode="auto">
              <a:xfrm>
                <a:off x="332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9" name="Line 735"/>
              <p:cNvSpPr>
                <a:spLocks noChangeShapeType="1"/>
              </p:cNvSpPr>
              <p:nvPr/>
            </p:nvSpPr>
            <p:spPr bwMode="auto">
              <a:xfrm>
                <a:off x="333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0" name="Line 736"/>
              <p:cNvSpPr>
                <a:spLocks noChangeShapeType="1"/>
              </p:cNvSpPr>
              <p:nvPr/>
            </p:nvSpPr>
            <p:spPr bwMode="auto">
              <a:xfrm>
                <a:off x="335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1" name="Line 737"/>
              <p:cNvSpPr>
                <a:spLocks noChangeShapeType="1"/>
              </p:cNvSpPr>
              <p:nvPr/>
            </p:nvSpPr>
            <p:spPr bwMode="auto">
              <a:xfrm>
                <a:off x="336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2" name="Line 738"/>
              <p:cNvSpPr>
                <a:spLocks noChangeShapeType="1"/>
              </p:cNvSpPr>
              <p:nvPr/>
            </p:nvSpPr>
            <p:spPr bwMode="auto">
              <a:xfrm>
                <a:off x="337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3" name="Line 739"/>
              <p:cNvSpPr>
                <a:spLocks noChangeShapeType="1"/>
              </p:cNvSpPr>
              <p:nvPr/>
            </p:nvSpPr>
            <p:spPr bwMode="auto">
              <a:xfrm>
                <a:off x="338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4" name="Line 740"/>
              <p:cNvSpPr>
                <a:spLocks noChangeShapeType="1"/>
              </p:cNvSpPr>
              <p:nvPr/>
            </p:nvSpPr>
            <p:spPr bwMode="auto">
              <a:xfrm>
                <a:off x="339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5" name="Line 741"/>
              <p:cNvSpPr>
                <a:spLocks noChangeShapeType="1"/>
              </p:cNvSpPr>
              <p:nvPr/>
            </p:nvSpPr>
            <p:spPr bwMode="auto">
              <a:xfrm>
                <a:off x="341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6" name="Line 742"/>
              <p:cNvSpPr>
                <a:spLocks noChangeShapeType="1"/>
              </p:cNvSpPr>
              <p:nvPr/>
            </p:nvSpPr>
            <p:spPr bwMode="auto">
              <a:xfrm>
                <a:off x="342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7" name="Line 743"/>
              <p:cNvSpPr>
                <a:spLocks noChangeShapeType="1"/>
              </p:cNvSpPr>
              <p:nvPr/>
            </p:nvSpPr>
            <p:spPr bwMode="auto">
              <a:xfrm>
                <a:off x="343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8" name="Line 744"/>
              <p:cNvSpPr>
                <a:spLocks noChangeShapeType="1"/>
              </p:cNvSpPr>
              <p:nvPr/>
            </p:nvSpPr>
            <p:spPr bwMode="auto">
              <a:xfrm>
                <a:off x="344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9" name="Line 745"/>
              <p:cNvSpPr>
                <a:spLocks noChangeShapeType="1"/>
              </p:cNvSpPr>
              <p:nvPr/>
            </p:nvSpPr>
            <p:spPr bwMode="auto">
              <a:xfrm>
                <a:off x="345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0" name="Line 746"/>
              <p:cNvSpPr>
                <a:spLocks noChangeShapeType="1"/>
              </p:cNvSpPr>
              <p:nvPr/>
            </p:nvSpPr>
            <p:spPr bwMode="auto">
              <a:xfrm>
                <a:off x="347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1" name="Line 747"/>
              <p:cNvSpPr>
                <a:spLocks noChangeShapeType="1"/>
              </p:cNvSpPr>
              <p:nvPr/>
            </p:nvSpPr>
            <p:spPr bwMode="auto">
              <a:xfrm>
                <a:off x="348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2" name="Line 748"/>
              <p:cNvSpPr>
                <a:spLocks noChangeShapeType="1"/>
              </p:cNvSpPr>
              <p:nvPr/>
            </p:nvSpPr>
            <p:spPr bwMode="auto">
              <a:xfrm>
                <a:off x="349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3" name="Line 749"/>
              <p:cNvSpPr>
                <a:spLocks noChangeShapeType="1"/>
              </p:cNvSpPr>
              <p:nvPr/>
            </p:nvSpPr>
            <p:spPr bwMode="auto">
              <a:xfrm>
                <a:off x="350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4" name="Line 750"/>
              <p:cNvSpPr>
                <a:spLocks noChangeShapeType="1"/>
              </p:cNvSpPr>
              <p:nvPr/>
            </p:nvSpPr>
            <p:spPr bwMode="auto">
              <a:xfrm>
                <a:off x="351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5" name="Line 751"/>
              <p:cNvSpPr>
                <a:spLocks noChangeShapeType="1"/>
              </p:cNvSpPr>
              <p:nvPr/>
            </p:nvSpPr>
            <p:spPr bwMode="auto">
              <a:xfrm>
                <a:off x="353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6" name="Line 752"/>
              <p:cNvSpPr>
                <a:spLocks noChangeShapeType="1"/>
              </p:cNvSpPr>
              <p:nvPr/>
            </p:nvSpPr>
            <p:spPr bwMode="auto">
              <a:xfrm>
                <a:off x="354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7" name="Line 753"/>
              <p:cNvSpPr>
                <a:spLocks noChangeShapeType="1"/>
              </p:cNvSpPr>
              <p:nvPr/>
            </p:nvSpPr>
            <p:spPr bwMode="auto">
              <a:xfrm>
                <a:off x="355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8" name="Line 754"/>
              <p:cNvSpPr>
                <a:spLocks noChangeShapeType="1"/>
              </p:cNvSpPr>
              <p:nvPr/>
            </p:nvSpPr>
            <p:spPr bwMode="auto">
              <a:xfrm>
                <a:off x="356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9" name="Line 755"/>
              <p:cNvSpPr>
                <a:spLocks noChangeShapeType="1"/>
              </p:cNvSpPr>
              <p:nvPr/>
            </p:nvSpPr>
            <p:spPr bwMode="auto">
              <a:xfrm>
                <a:off x="357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0" name="Line 756"/>
              <p:cNvSpPr>
                <a:spLocks noChangeShapeType="1"/>
              </p:cNvSpPr>
              <p:nvPr/>
            </p:nvSpPr>
            <p:spPr bwMode="auto">
              <a:xfrm>
                <a:off x="359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1" name="Line 757"/>
              <p:cNvSpPr>
                <a:spLocks noChangeShapeType="1"/>
              </p:cNvSpPr>
              <p:nvPr/>
            </p:nvSpPr>
            <p:spPr bwMode="auto">
              <a:xfrm>
                <a:off x="360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2" name="Line 758"/>
              <p:cNvSpPr>
                <a:spLocks noChangeShapeType="1"/>
              </p:cNvSpPr>
              <p:nvPr/>
            </p:nvSpPr>
            <p:spPr bwMode="auto">
              <a:xfrm>
                <a:off x="361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3" name="Line 759"/>
              <p:cNvSpPr>
                <a:spLocks noChangeShapeType="1"/>
              </p:cNvSpPr>
              <p:nvPr/>
            </p:nvSpPr>
            <p:spPr bwMode="auto">
              <a:xfrm>
                <a:off x="362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4" name="Line 760"/>
              <p:cNvSpPr>
                <a:spLocks noChangeShapeType="1"/>
              </p:cNvSpPr>
              <p:nvPr/>
            </p:nvSpPr>
            <p:spPr bwMode="auto">
              <a:xfrm>
                <a:off x="363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5" name="Line 761"/>
              <p:cNvSpPr>
                <a:spLocks noChangeShapeType="1"/>
              </p:cNvSpPr>
              <p:nvPr/>
            </p:nvSpPr>
            <p:spPr bwMode="auto">
              <a:xfrm>
                <a:off x="365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6" name="Line 762"/>
              <p:cNvSpPr>
                <a:spLocks noChangeShapeType="1"/>
              </p:cNvSpPr>
              <p:nvPr/>
            </p:nvSpPr>
            <p:spPr bwMode="auto">
              <a:xfrm>
                <a:off x="366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7" name="Line 763"/>
              <p:cNvSpPr>
                <a:spLocks noChangeShapeType="1"/>
              </p:cNvSpPr>
              <p:nvPr/>
            </p:nvSpPr>
            <p:spPr bwMode="auto">
              <a:xfrm>
                <a:off x="367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8" name="Line 764"/>
              <p:cNvSpPr>
                <a:spLocks noChangeShapeType="1"/>
              </p:cNvSpPr>
              <p:nvPr/>
            </p:nvSpPr>
            <p:spPr bwMode="auto">
              <a:xfrm>
                <a:off x="368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9" name="Line 765"/>
              <p:cNvSpPr>
                <a:spLocks noChangeShapeType="1"/>
              </p:cNvSpPr>
              <p:nvPr/>
            </p:nvSpPr>
            <p:spPr bwMode="auto">
              <a:xfrm>
                <a:off x="369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0" name="Line 766"/>
              <p:cNvSpPr>
                <a:spLocks noChangeShapeType="1"/>
              </p:cNvSpPr>
              <p:nvPr/>
            </p:nvSpPr>
            <p:spPr bwMode="auto">
              <a:xfrm>
                <a:off x="371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1" name="Line 767"/>
              <p:cNvSpPr>
                <a:spLocks noChangeShapeType="1"/>
              </p:cNvSpPr>
              <p:nvPr/>
            </p:nvSpPr>
            <p:spPr bwMode="auto">
              <a:xfrm>
                <a:off x="372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2" name="Line 768"/>
              <p:cNvSpPr>
                <a:spLocks noChangeShapeType="1"/>
              </p:cNvSpPr>
              <p:nvPr/>
            </p:nvSpPr>
            <p:spPr bwMode="auto">
              <a:xfrm>
                <a:off x="373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3" name="Line 769"/>
              <p:cNvSpPr>
                <a:spLocks noChangeShapeType="1"/>
              </p:cNvSpPr>
              <p:nvPr/>
            </p:nvSpPr>
            <p:spPr bwMode="auto">
              <a:xfrm>
                <a:off x="374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4" name="Line 770"/>
              <p:cNvSpPr>
                <a:spLocks noChangeShapeType="1"/>
              </p:cNvSpPr>
              <p:nvPr/>
            </p:nvSpPr>
            <p:spPr bwMode="auto">
              <a:xfrm>
                <a:off x="375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5" name="Line 771"/>
              <p:cNvSpPr>
                <a:spLocks noChangeShapeType="1"/>
              </p:cNvSpPr>
              <p:nvPr/>
            </p:nvSpPr>
            <p:spPr bwMode="auto">
              <a:xfrm>
                <a:off x="377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6" name="Line 772"/>
              <p:cNvSpPr>
                <a:spLocks noChangeShapeType="1"/>
              </p:cNvSpPr>
              <p:nvPr/>
            </p:nvSpPr>
            <p:spPr bwMode="auto">
              <a:xfrm>
                <a:off x="378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7" name="Line 773"/>
              <p:cNvSpPr>
                <a:spLocks noChangeShapeType="1"/>
              </p:cNvSpPr>
              <p:nvPr/>
            </p:nvSpPr>
            <p:spPr bwMode="auto">
              <a:xfrm>
                <a:off x="379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8" name="Line 774"/>
              <p:cNvSpPr>
                <a:spLocks noChangeShapeType="1"/>
              </p:cNvSpPr>
              <p:nvPr/>
            </p:nvSpPr>
            <p:spPr bwMode="auto">
              <a:xfrm>
                <a:off x="380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9" name="Line 775"/>
              <p:cNvSpPr>
                <a:spLocks noChangeShapeType="1"/>
              </p:cNvSpPr>
              <p:nvPr/>
            </p:nvSpPr>
            <p:spPr bwMode="auto">
              <a:xfrm>
                <a:off x="381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0" name="Line 776"/>
              <p:cNvSpPr>
                <a:spLocks noChangeShapeType="1"/>
              </p:cNvSpPr>
              <p:nvPr/>
            </p:nvSpPr>
            <p:spPr bwMode="auto">
              <a:xfrm>
                <a:off x="383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1" name="Line 777"/>
              <p:cNvSpPr>
                <a:spLocks noChangeShapeType="1"/>
              </p:cNvSpPr>
              <p:nvPr/>
            </p:nvSpPr>
            <p:spPr bwMode="auto">
              <a:xfrm>
                <a:off x="384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2" name="Line 778"/>
              <p:cNvSpPr>
                <a:spLocks noChangeShapeType="1"/>
              </p:cNvSpPr>
              <p:nvPr/>
            </p:nvSpPr>
            <p:spPr bwMode="auto">
              <a:xfrm>
                <a:off x="385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3" name="Line 779"/>
              <p:cNvSpPr>
                <a:spLocks noChangeShapeType="1"/>
              </p:cNvSpPr>
              <p:nvPr/>
            </p:nvSpPr>
            <p:spPr bwMode="auto">
              <a:xfrm>
                <a:off x="386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4" name="Line 780"/>
              <p:cNvSpPr>
                <a:spLocks noChangeShapeType="1"/>
              </p:cNvSpPr>
              <p:nvPr/>
            </p:nvSpPr>
            <p:spPr bwMode="auto">
              <a:xfrm>
                <a:off x="387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5" name="Line 781"/>
              <p:cNvSpPr>
                <a:spLocks noChangeShapeType="1"/>
              </p:cNvSpPr>
              <p:nvPr/>
            </p:nvSpPr>
            <p:spPr bwMode="auto">
              <a:xfrm>
                <a:off x="389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6" name="Line 782"/>
              <p:cNvSpPr>
                <a:spLocks noChangeShapeType="1"/>
              </p:cNvSpPr>
              <p:nvPr/>
            </p:nvSpPr>
            <p:spPr bwMode="auto">
              <a:xfrm>
                <a:off x="390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7" name="Line 783"/>
              <p:cNvSpPr>
                <a:spLocks noChangeShapeType="1"/>
              </p:cNvSpPr>
              <p:nvPr/>
            </p:nvSpPr>
            <p:spPr bwMode="auto">
              <a:xfrm>
                <a:off x="391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8" name="Line 784"/>
              <p:cNvSpPr>
                <a:spLocks noChangeShapeType="1"/>
              </p:cNvSpPr>
              <p:nvPr/>
            </p:nvSpPr>
            <p:spPr bwMode="auto">
              <a:xfrm>
                <a:off x="392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9" name="Line 785"/>
              <p:cNvSpPr>
                <a:spLocks noChangeShapeType="1"/>
              </p:cNvSpPr>
              <p:nvPr/>
            </p:nvSpPr>
            <p:spPr bwMode="auto">
              <a:xfrm>
                <a:off x="3939"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0" name="Line 786"/>
              <p:cNvSpPr>
                <a:spLocks noChangeShapeType="1"/>
              </p:cNvSpPr>
              <p:nvPr/>
            </p:nvSpPr>
            <p:spPr bwMode="auto">
              <a:xfrm>
                <a:off x="3950"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1" name="Line 787"/>
              <p:cNvSpPr>
                <a:spLocks noChangeShapeType="1"/>
              </p:cNvSpPr>
              <p:nvPr/>
            </p:nvSpPr>
            <p:spPr bwMode="auto">
              <a:xfrm>
                <a:off x="396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2" name="Line 788"/>
              <p:cNvSpPr>
                <a:spLocks noChangeShapeType="1"/>
              </p:cNvSpPr>
              <p:nvPr/>
            </p:nvSpPr>
            <p:spPr bwMode="auto">
              <a:xfrm>
                <a:off x="3974"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3" name="Line 789"/>
              <p:cNvSpPr>
                <a:spLocks noChangeShapeType="1"/>
              </p:cNvSpPr>
              <p:nvPr/>
            </p:nvSpPr>
            <p:spPr bwMode="auto">
              <a:xfrm>
                <a:off x="3987"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4" name="Line 790"/>
              <p:cNvSpPr>
                <a:spLocks noChangeShapeType="1"/>
              </p:cNvSpPr>
              <p:nvPr/>
            </p:nvSpPr>
            <p:spPr bwMode="auto">
              <a:xfrm>
                <a:off x="3998"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5" name="Line 791"/>
              <p:cNvSpPr>
                <a:spLocks noChangeShapeType="1"/>
              </p:cNvSpPr>
              <p:nvPr/>
            </p:nvSpPr>
            <p:spPr bwMode="auto">
              <a:xfrm>
                <a:off x="401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6" name="Line 792"/>
              <p:cNvSpPr>
                <a:spLocks noChangeShapeType="1"/>
              </p:cNvSpPr>
              <p:nvPr/>
            </p:nvSpPr>
            <p:spPr bwMode="auto">
              <a:xfrm>
                <a:off x="4022"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7" name="Line 793"/>
              <p:cNvSpPr>
                <a:spLocks noChangeShapeType="1"/>
              </p:cNvSpPr>
              <p:nvPr/>
            </p:nvSpPr>
            <p:spPr bwMode="auto">
              <a:xfrm>
                <a:off x="4035"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8" name="Line 794"/>
              <p:cNvSpPr>
                <a:spLocks noChangeShapeType="1"/>
              </p:cNvSpPr>
              <p:nvPr/>
            </p:nvSpPr>
            <p:spPr bwMode="auto">
              <a:xfrm>
                <a:off x="4046"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9" name="Line 795"/>
              <p:cNvSpPr>
                <a:spLocks noChangeShapeType="1"/>
              </p:cNvSpPr>
              <p:nvPr/>
            </p:nvSpPr>
            <p:spPr bwMode="auto">
              <a:xfrm>
                <a:off x="405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0" name="Line 796"/>
              <p:cNvSpPr>
                <a:spLocks noChangeShapeType="1"/>
              </p:cNvSpPr>
              <p:nvPr/>
            </p:nvSpPr>
            <p:spPr bwMode="auto">
              <a:xfrm>
                <a:off x="4070"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1" name="Line 797"/>
              <p:cNvSpPr>
                <a:spLocks noChangeShapeType="1"/>
              </p:cNvSpPr>
              <p:nvPr/>
            </p:nvSpPr>
            <p:spPr bwMode="auto">
              <a:xfrm>
                <a:off x="4083"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2" name="Line 798"/>
              <p:cNvSpPr>
                <a:spLocks noChangeShapeType="1"/>
              </p:cNvSpPr>
              <p:nvPr/>
            </p:nvSpPr>
            <p:spPr bwMode="auto">
              <a:xfrm>
                <a:off x="4094"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3" name="Line 799"/>
              <p:cNvSpPr>
                <a:spLocks noChangeShapeType="1"/>
              </p:cNvSpPr>
              <p:nvPr/>
            </p:nvSpPr>
            <p:spPr bwMode="auto">
              <a:xfrm>
                <a:off x="4106"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4" name="Line 800"/>
              <p:cNvSpPr>
                <a:spLocks noChangeShapeType="1"/>
              </p:cNvSpPr>
              <p:nvPr/>
            </p:nvSpPr>
            <p:spPr bwMode="auto">
              <a:xfrm>
                <a:off x="4118" y="224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5" name="Line 801"/>
              <p:cNvSpPr>
                <a:spLocks noChangeShapeType="1"/>
              </p:cNvSpPr>
              <p:nvPr/>
            </p:nvSpPr>
            <p:spPr bwMode="auto">
              <a:xfrm>
                <a:off x="4131" y="224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6" name="Line 802"/>
              <p:cNvSpPr>
                <a:spLocks noChangeShapeType="1"/>
              </p:cNvSpPr>
              <p:nvPr/>
            </p:nvSpPr>
            <p:spPr bwMode="auto">
              <a:xfrm>
                <a:off x="4142" y="224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7" name="Line 803"/>
              <p:cNvSpPr>
                <a:spLocks noChangeShapeType="1"/>
              </p:cNvSpPr>
              <p:nvPr/>
            </p:nvSpPr>
            <p:spPr bwMode="auto">
              <a:xfrm>
                <a:off x="1814" y="2244"/>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8" name="Line 804"/>
              <p:cNvSpPr>
                <a:spLocks noChangeShapeType="1"/>
              </p:cNvSpPr>
              <p:nvPr/>
            </p:nvSpPr>
            <p:spPr bwMode="auto">
              <a:xfrm flipH="1">
                <a:off x="4122" y="2244"/>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568" name="Group 1009"/>
            <p:cNvGrpSpPr>
              <a:grpSpLocks/>
            </p:cNvGrpSpPr>
            <p:nvPr/>
          </p:nvGrpSpPr>
          <p:grpSpPr bwMode="auto">
            <a:xfrm>
              <a:off x="1814" y="1999"/>
              <a:ext cx="2333" cy="0"/>
              <a:chOff x="1814" y="1999"/>
              <a:chExt cx="2333" cy="0"/>
            </a:xfrm>
          </p:grpSpPr>
          <p:sp>
            <p:nvSpPr>
              <p:cNvPr id="7212" name="Line 809"/>
              <p:cNvSpPr>
                <a:spLocks noChangeShapeType="1"/>
              </p:cNvSpPr>
              <p:nvPr/>
            </p:nvSpPr>
            <p:spPr bwMode="auto">
              <a:xfrm>
                <a:off x="181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3" name="Line 810"/>
              <p:cNvSpPr>
                <a:spLocks noChangeShapeType="1"/>
              </p:cNvSpPr>
              <p:nvPr/>
            </p:nvSpPr>
            <p:spPr bwMode="auto">
              <a:xfrm>
                <a:off x="182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4" name="Line 811"/>
              <p:cNvSpPr>
                <a:spLocks noChangeShapeType="1"/>
              </p:cNvSpPr>
              <p:nvPr/>
            </p:nvSpPr>
            <p:spPr bwMode="auto">
              <a:xfrm>
                <a:off x="183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5" name="Line 812"/>
              <p:cNvSpPr>
                <a:spLocks noChangeShapeType="1"/>
              </p:cNvSpPr>
              <p:nvPr/>
            </p:nvSpPr>
            <p:spPr bwMode="auto">
              <a:xfrm>
                <a:off x="185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6" name="Line 813"/>
              <p:cNvSpPr>
                <a:spLocks noChangeShapeType="1"/>
              </p:cNvSpPr>
              <p:nvPr/>
            </p:nvSpPr>
            <p:spPr bwMode="auto">
              <a:xfrm>
                <a:off x="186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7" name="Line 814"/>
              <p:cNvSpPr>
                <a:spLocks noChangeShapeType="1"/>
              </p:cNvSpPr>
              <p:nvPr/>
            </p:nvSpPr>
            <p:spPr bwMode="auto">
              <a:xfrm>
                <a:off x="187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8" name="Line 815"/>
              <p:cNvSpPr>
                <a:spLocks noChangeShapeType="1"/>
              </p:cNvSpPr>
              <p:nvPr/>
            </p:nvSpPr>
            <p:spPr bwMode="auto">
              <a:xfrm>
                <a:off x="188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9" name="Line 816"/>
              <p:cNvSpPr>
                <a:spLocks noChangeShapeType="1"/>
              </p:cNvSpPr>
              <p:nvPr/>
            </p:nvSpPr>
            <p:spPr bwMode="auto">
              <a:xfrm>
                <a:off x="189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0" name="Line 817"/>
              <p:cNvSpPr>
                <a:spLocks noChangeShapeType="1"/>
              </p:cNvSpPr>
              <p:nvPr/>
            </p:nvSpPr>
            <p:spPr bwMode="auto">
              <a:xfrm>
                <a:off x="191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1" name="Line 818"/>
              <p:cNvSpPr>
                <a:spLocks noChangeShapeType="1"/>
              </p:cNvSpPr>
              <p:nvPr/>
            </p:nvSpPr>
            <p:spPr bwMode="auto">
              <a:xfrm>
                <a:off x="192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2" name="Line 819"/>
              <p:cNvSpPr>
                <a:spLocks noChangeShapeType="1"/>
              </p:cNvSpPr>
              <p:nvPr/>
            </p:nvSpPr>
            <p:spPr bwMode="auto">
              <a:xfrm>
                <a:off x="193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3" name="Line 820"/>
              <p:cNvSpPr>
                <a:spLocks noChangeShapeType="1"/>
              </p:cNvSpPr>
              <p:nvPr/>
            </p:nvSpPr>
            <p:spPr bwMode="auto">
              <a:xfrm>
                <a:off x="194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4" name="Line 821"/>
              <p:cNvSpPr>
                <a:spLocks noChangeShapeType="1"/>
              </p:cNvSpPr>
              <p:nvPr/>
            </p:nvSpPr>
            <p:spPr bwMode="auto">
              <a:xfrm>
                <a:off x="195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5" name="Line 822"/>
              <p:cNvSpPr>
                <a:spLocks noChangeShapeType="1"/>
              </p:cNvSpPr>
              <p:nvPr/>
            </p:nvSpPr>
            <p:spPr bwMode="auto">
              <a:xfrm>
                <a:off x="197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6" name="Line 823"/>
              <p:cNvSpPr>
                <a:spLocks noChangeShapeType="1"/>
              </p:cNvSpPr>
              <p:nvPr/>
            </p:nvSpPr>
            <p:spPr bwMode="auto">
              <a:xfrm>
                <a:off x="198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7" name="Line 824"/>
              <p:cNvSpPr>
                <a:spLocks noChangeShapeType="1"/>
              </p:cNvSpPr>
              <p:nvPr/>
            </p:nvSpPr>
            <p:spPr bwMode="auto">
              <a:xfrm>
                <a:off x="199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8" name="Line 825"/>
              <p:cNvSpPr>
                <a:spLocks noChangeShapeType="1"/>
              </p:cNvSpPr>
              <p:nvPr/>
            </p:nvSpPr>
            <p:spPr bwMode="auto">
              <a:xfrm>
                <a:off x="200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9" name="Line 826"/>
              <p:cNvSpPr>
                <a:spLocks noChangeShapeType="1"/>
              </p:cNvSpPr>
              <p:nvPr/>
            </p:nvSpPr>
            <p:spPr bwMode="auto">
              <a:xfrm>
                <a:off x="201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0" name="Line 827"/>
              <p:cNvSpPr>
                <a:spLocks noChangeShapeType="1"/>
              </p:cNvSpPr>
              <p:nvPr/>
            </p:nvSpPr>
            <p:spPr bwMode="auto">
              <a:xfrm>
                <a:off x="203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1" name="Line 828"/>
              <p:cNvSpPr>
                <a:spLocks noChangeShapeType="1"/>
              </p:cNvSpPr>
              <p:nvPr/>
            </p:nvSpPr>
            <p:spPr bwMode="auto">
              <a:xfrm>
                <a:off x="204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2" name="Line 829"/>
              <p:cNvSpPr>
                <a:spLocks noChangeShapeType="1"/>
              </p:cNvSpPr>
              <p:nvPr/>
            </p:nvSpPr>
            <p:spPr bwMode="auto">
              <a:xfrm>
                <a:off x="205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3" name="Line 830"/>
              <p:cNvSpPr>
                <a:spLocks noChangeShapeType="1"/>
              </p:cNvSpPr>
              <p:nvPr/>
            </p:nvSpPr>
            <p:spPr bwMode="auto">
              <a:xfrm>
                <a:off x="206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4" name="Line 831"/>
              <p:cNvSpPr>
                <a:spLocks noChangeShapeType="1"/>
              </p:cNvSpPr>
              <p:nvPr/>
            </p:nvSpPr>
            <p:spPr bwMode="auto">
              <a:xfrm>
                <a:off x="207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5" name="Line 832"/>
              <p:cNvSpPr>
                <a:spLocks noChangeShapeType="1"/>
              </p:cNvSpPr>
              <p:nvPr/>
            </p:nvSpPr>
            <p:spPr bwMode="auto">
              <a:xfrm>
                <a:off x="209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6" name="Line 833"/>
              <p:cNvSpPr>
                <a:spLocks noChangeShapeType="1"/>
              </p:cNvSpPr>
              <p:nvPr/>
            </p:nvSpPr>
            <p:spPr bwMode="auto">
              <a:xfrm>
                <a:off x="210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7" name="Line 834"/>
              <p:cNvSpPr>
                <a:spLocks noChangeShapeType="1"/>
              </p:cNvSpPr>
              <p:nvPr/>
            </p:nvSpPr>
            <p:spPr bwMode="auto">
              <a:xfrm>
                <a:off x="211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8" name="Line 835"/>
              <p:cNvSpPr>
                <a:spLocks noChangeShapeType="1"/>
              </p:cNvSpPr>
              <p:nvPr/>
            </p:nvSpPr>
            <p:spPr bwMode="auto">
              <a:xfrm>
                <a:off x="212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9" name="Line 836"/>
              <p:cNvSpPr>
                <a:spLocks noChangeShapeType="1"/>
              </p:cNvSpPr>
              <p:nvPr/>
            </p:nvSpPr>
            <p:spPr bwMode="auto">
              <a:xfrm>
                <a:off x="213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0" name="Line 837"/>
              <p:cNvSpPr>
                <a:spLocks noChangeShapeType="1"/>
              </p:cNvSpPr>
              <p:nvPr/>
            </p:nvSpPr>
            <p:spPr bwMode="auto">
              <a:xfrm>
                <a:off x="215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1" name="Line 838"/>
              <p:cNvSpPr>
                <a:spLocks noChangeShapeType="1"/>
              </p:cNvSpPr>
              <p:nvPr/>
            </p:nvSpPr>
            <p:spPr bwMode="auto">
              <a:xfrm>
                <a:off x="216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2" name="Line 839"/>
              <p:cNvSpPr>
                <a:spLocks noChangeShapeType="1"/>
              </p:cNvSpPr>
              <p:nvPr/>
            </p:nvSpPr>
            <p:spPr bwMode="auto">
              <a:xfrm>
                <a:off x="217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3" name="Line 840"/>
              <p:cNvSpPr>
                <a:spLocks noChangeShapeType="1"/>
              </p:cNvSpPr>
              <p:nvPr/>
            </p:nvSpPr>
            <p:spPr bwMode="auto">
              <a:xfrm>
                <a:off x="218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4" name="Line 841"/>
              <p:cNvSpPr>
                <a:spLocks noChangeShapeType="1"/>
              </p:cNvSpPr>
              <p:nvPr/>
            </p:nvSpPr>
            <p:spPr bwMode="auto">
              <a:xfrm>
                <a:off x="219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5" name="Line 842"/>
              <p:cNvSpPr>
                <a:spLocks noChangeShapeType="1"/>
              </p:cNvSpPr>
              <p:nvPr/>
            </p:nvSpPr>
            <p:spPr bwMode="auto">
              <a:xfrm>
                <a:off x="221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6" name="Line 843"/>
              <p:cNvSpPr>
                <a:spLocks noChangeShapeType="1"/>
              </p:cNvSpPr>
              <p:nvPr/>
            </p:nvSpPr>
            <p:spPr bwMode="auto">
              <a:xfrm>
                <a:off x="222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7" name="Line 844"/>
              <p:cNvSpPr>
                <a:spLocks noChangeShapeType="1"/>
              </p:cNvSpPr>
              <p:nvPr/>
            </p:nvSpPr>
            <p:spPr bwMode="auto">
              <a:xfrm>
                <a:off x="223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8" name="Line 845"/>
              <p:cNvSpPr>
                <a:spLocks noChangeShapeType="1"/>
              </p:cNvSpPr>
              <p:nvPr/>
            </p:nvSpPr>
            <p:spPr bwMode="auto">
              <a:xfrm>
                <a:off x="224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9" name="Line 846"/>
              <p:cNvSpPr>
                <a:spLocks noChangeShapeType="1"/>
              </p:cNvSpPr>
              <p:nvPr/>
            </p:nvSpPr>
            <p:spPr bwMode="auto">
              <a:xfrm>
                <a:off x="225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0" name="Line 847"/>
              <p:cNvSpPr>
                <a:spLocks noChangeShapeType="1"/>
              </p:cNvSpPr>
              <p:nvPr/>
            </p:nvSpPr>
            <p:spPr bwMode="auto">
              <a:xfrm>
                <a:off x="227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1" name="Line 848"/>
              <p:cNvSpPr>
                <a:spLocks noChangeShapeType="1"/>
              </p:cNvSpPr>
              <p:nvPr/>
            </p:nvSpPr>
            <p:spPr bwMode="auto">
              <a:xfrm>
                <a:off x="228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2" name="Line 849"/>
              <p:cNvSpPr>
                <a:spLocks noChangeShapeType="1"/>
              </p:cNvSpPr>
              <p:nvPr/>
            </p:nvSpPr>
            <p:spPr bwMode="auto">
              <a:xfrm>
                <a:off x="229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3" name="Line 850"/>
              <p:cNvSpPr>
                <a:spLocks noChangeShapeType="1"/>
              </p:cNvSpPr>
              <p:nvPr/>
            </p:nvSpPr>
            <p:spPr bwMode="auto">
              <a:xfrm>
                <a:off x="230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4" name="Line 851"/>
              <p:cNvSpPr>
                <a:spLocks noChangeShapeType="1"/>
              </p:cNvSpPr>
              <p:nvPr/>
            </p:nvSpPr>
            <p:spPr bwMode="auto">
              <a:xfrm>
                <a:off x="231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5" name="Line 852"/>
              <p:cNvSpPr>
                <a:spLocks noChangeShapeType="1"/>
              </p:cNvSpPr>
              <p:nvPr/>
            </p:nvSpPr>
            <p:spPr bwMode="auto">
              <a:xfrm>
                <a:off x="233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6" name="Line 853"/>
              <p:cNvSpPr>
                <a:spLocks noChangeShapeType="1"/>
              </p:cNvSpPr>
              <p:nvPr/>
            </p:nvSpPr>
            <p:spPr bwMode="auto">
              <a:xfrm>
                <a:off x="234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7" name="Line 854"/>
              <p:cNvSpPr>
                <a:spLocks noChangeShapeType="1"/>
              </p:cNvSpPr>
              <p:nvPr/>
            </p:nvSpPr>
            <p:spPr bwMode="auto">
              <a:xfrm>
                <a:off x="235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8" name="Line 855"/>
              <p:cNvSpPr>
                <a:spLocks noChangeShapeType="1"/>
              </p:cNvSpPr>
              <p:nvPr/>
            </p:nvSpPr>
            <p:spPr bwMode="auto">
              <a:xfrm>
                <a:off x="236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9" name="Line 856"/>
              <p:cNvSpPr>
                <a:spLocks noChangeShapeType="1"/>
              </p:cNvSpPr>
              <p:nvPr/>
            </p:nvSpPr>
            <p:spPr bwMode="auto">
              <a:xfrm>
                <a:off x="237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0" name="Line 857"/>
              <p:cNvSpPr>
                <a:spLocks noChangeShapeType="1"/>
              </p:cNvSpPr>
              <p:nvPr/>
            </p:nvSpPr>
            <p:spPr bwMode="auto">
              <a:xfrm>
                <a:off x="239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1" name="Line 858"/>
              <p:cNvSpPr>
                <a:spLocks noChangeShapeType="1"/>
              </p:cNvSpPr>
              <p:nvPr/>
            </p:nvSpPr>
            <p:spPr bwMode="auto">
              <a:xfrm>
                <a:off x="240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2" name="Line 859"/>
              <p:cNvSpPr>
                <a:spLocks noChangeShapeType="1"/>
              </p:cNvSpPr>
              <p:nvPr/>
            </p:nvSpPr>
            <p:spPr bwMode="auto">
              <a:xfrm>
                <a:off x="241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3" name="Line 860"/>
              <p:cNvSpPr>
                <a:spLocks noChangeShapeType="1"/>
              </p:cNvSpPr>
              <p:nvPr/>
            </p:nvSpPr>
            <p:spPr bwMode="auto">
              <a:xfrm>
                <a:off x="242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4" name="Line 861"/>
              <p:cNvSpPr>
                <a:spLocks noChangeShapeType="1"/>
              </p:cNvSpPr>
              <p:nvPr/>
            </p:nvSpPr>
            <p:spPr bwMode="auto">
              <a:xfrm>
                <a:off x="243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5" name="Line 862"/>
              <p:cNvSpPr>
                <a:spLocks noChangeShapeType="1"/>
              </p:cNvSpPr>
              <p:nvPr/>
            </p:nvSpPr>
            <p:spPr bwMode="auto">
              <a:xfrm>
                <a:off x="245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6" name="Line 863"/>
              <p:cNvSpPr>
                <a:spLocks noChangeShapeType="1"/>
              </p:cNvSpPr>
              <p:nvPr/>
            </p:nvSpPr>
            <p:spPr bwMode="auto">
              <a:xfrm>
                <a:off x="246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7" name="Line 864"/>
              <p:cNvSpPr>
                <a:spLocks noChangeShapeType="1"/>
              </p:cNvSpPr>
              <p:nvPr/>
            </p:nvSpPr>
            <p:spPr bwMode="auto">
              <a:xfrm>
                <a:off x="247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8" name="Line 865"/>
              <p:cNvSpPr>
                <a:spLocks noChangeShapeType="1"/>
              </p:cNvSpPr>
              <p:nvPr/>
            </p:nvSpPr>
            <p:spPr bwMode="auto">
              <a:xfrm>
                <a:off x="248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9" name="Line 866"/>
              <p:cNvSpPr>
                <a:spLocks noChangeShapeType="1"/>
              </p:cNvSpPr>
              <p:nvPr/>
            </p:nvSpPr>
            <p:spPr bwMode="auto">
              <a:xfrm>
                <a:off x="249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0" name="Line 867"/>
              <p:cNvSpPr>
                <a:spLocks noChangeShapeType="1"/>
              </p:cNvSpPr>
              <p:nvPr/>
            </p:nvSpPr>
            <p:spPr bwMode="auto">
              <a:xfrm>
                <a:off x="251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1" name="Line 868"/>
              <p:cNvSpPr>
                <a:spLocks noChangeShapeType="1"/>
              </p:cNvSpPr>
              <p:nvPr/>
            </p:nvSpPr>
            <p:spPr bwMode="auto">
              <a:xfrm>
                <a:off x="252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2" name="Line 869"/>
              <p:cNvSpPr>
                <a:spLocks noChangeShapeType="1"/>
              </p:cNvSpPr>
              <p:nvPr/>
            </p:nvSpPr>
            <p:spPr bwMode="auto">
              <a:xfrm>
                <a:off x="253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3" name="Line 870"/>
              <p:cNvSpPr>
                <a:spLocks noChangeShapeType="1"/>
              </p:cNvSpPr>
              <p:nvPr/>
            </p:nvSpPr>
            <p:spPr bwMode="auto">
              <a:xfrm>
                <a:off x="254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4" name="Line 871"/>
              <p:cNvSpPr>
                <a:spLocks noChangeShapeType="1"/>
              </p:cNvSpPr>
              <p:nvPr/>
            </p:nvSpPr>
            <p:spPr bwMode="auto">
              <a:xfrm>
                <a:off x="255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5" name="Line 872"/>
              <p:cNvSpPr>
                <a:spLocks noChangeShapeType="1"/>
              </p:cNvSpPr>
              <p:nvPr/>
            </p:nvSpPr>
            <p:spPr bwMode="auto">
              <a:xfrm>
                <a:off x="257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6" name="Line 873"/>
              <p:cNvSpPr>
                <a:spLocks noChangeShapeType="1"/>
              </p:cNvSpPr>
              <p:nvPr/>
            </p:nvSpPr>
            <p:spPr bwMode="auto">
              <a:xfrm>
                <a:off x="258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7" name="Line 874"/>
              <p:cNvSpPr>
                <a:spLocks noChangeShapeType="1"/>
              </p:cNvSpPr>
              <p:nvPr/>
            </p:nvSpPr>
            <p:spPr bwMode="auto">
              <a:xfrm>
                <a:off x="259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8" name="Line 875"/>
              <p:cNvSpPr>
                <a:spLocks noChangeShapeType="1"/>
              </p:cNvSpPr>
              <p:nvPr/>
            </p:nvSpPr>
            <p:spPr bwMode="auto">
              <a:xfrm>
                <a:off x="260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9" name="Line 876"/>
              <p:cNvSpPr>
                <a:spLocks noChangeShapeType="1"/>
              </p:cNvSpPr>
              <p:nvPr/>
            </p:nvSpPr>
            <p:spPr bwMode="auto">
              <a:xfrm>
                <a:off x="261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0" name="Line 877"/>
              <p:cNvSpPr>
                <a:spLocks noChangeShapeType="1"/>
              </p:cNvSpPr>
              <p:nvPr/>
            </p:nvSpPr>
            <p:spPr bwMode="auto">
              <a:xfrm>
                <a:off x="263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1" name="Line 878"/>
              <p:cNvSpPr>
                <a:spLocks noChangeShapeType="1"/>
              </p:cNvSpPr>
              <p:nvPr/>
            </p:nvSpPr>
            <p:spPr bwMode="auto">
              <a:xfrm>
                <a:off x="264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2" name="Line 879"/>
              <p:cNvSpPr>
                <a:spLocks noChangeShapeType="1"/>
              </p:cNvSpPr>
              <p:nvPr/>
            </p:nvSpPr>
            <p:spPr bwMode="auto">
              <a:xfrm>
                <a:off x="265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3" name="Line 880"/>
              <p:cNvSpPr>
                <a:spLocks noChangeShapeType="1"/>
              </p:cNvSpPr>
              <p:nvPr/>
            </p:nvSpPr>
            <p:spPr bwMode="auto">
              <a:xfrm>
                <a:off x="266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4" name="Line 881"/>
              <p:cNvSpPr>
                <a:spLocks noChangeShapeType="1"/>
              </p:cNvSpPr>
              <p:nvPr/>
            </p:nvSpPr>
            <p:spPr bwMode="auto">
              <a:xfrm>
                <a:off x="267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5" name="Line 882"/>
              <p:cNvSpPr>
                <a:spLocks noChangeShapeType="1"/>
              </p:cNvSpPr>
              <p:nvPr/>
            </p:nvSpPr>
            <p:spPr bwMode="auto">
              <a:xfrm>
                <a:off x="269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6" name="Line 883"/>
              <p:cNvSpPr>
                <a:spLocks noChangeShapeType="1"/>
              </p:cNvSpPr>
              <p:nvPr/>
            </p:nvSpPr>
            <p:spPr bwMode="auto">
              <a:xfrm>
                <a:off x="270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7" name="Line 884"/>
              <p:cNvSpPr>
                <a:spLocks noChangeShapeType="1"/>
              </p:cNvSpPr>
              <p:nvPr/>
            </p:nvSpPr>
            <p:spPr bwMode="auto">
              <a:xfrm>
                <a:off x="271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8" name="Line 885"/>
              <p:cNvSpPr>
                <a:spLocks noChangeShapeType="1"/>
              </p:cNvSpPr>
              <p:nvPr/>
            </p:nvSpPr>
            <p:spPr bwMode="auto">
              <a:xfrm>
                <a:off x="272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9" name="Line 886"/>
              <p:cNvSpPr>
                <a:spLocks noChangeShapeType="1"/>
              </p:cNvSpPr>
              <p:nvPr/>
            </p:nvSpPr>
            <p:spPr bwMode="auto">
              <a:xfrm>
                <a:off x="273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0" name="Line 887"/>
              <p:cNvSpPr>
                <a:spLocks noChangeShapeType="1"/>
              </p:cNvSpPr>
              <p:nvPr/>
            </p:nvSpPr>
            <p:spPr bwMode="auto">
              <a:xfrm>
                <a:off x="275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1" name="Line 888"/>
              <p:cNvSpPr>
                <a:spLocks noChangeShapeType="1"/>
              </p:cNvSpPr>
              <p:nvPr/>
            </p:nvSpPr>
            <p:spPr bwMode="auto">
              <a:xfrm>
                <a:off x="276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2" name="Line 889"/>
              <p:cNvSpPr>
                <a:spLocks noChangeShapeType="1"/>
              </p:cNvSpPr>
              <p:nvPr/>
            </p:nvSpPr>
            <p:spPr bwMode="auto">
              <a:xfrm>
                <a:off x="277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3" name="Line 890"/>
              <p:cNvSpPr>
                <a:spLocks noChangeShapeType="1"/>
              </p:cNvSpPr>
              <p:nvPr/>
            </p:nvSpPr>
            <p:spPr bwMode="auto">
              <a:xfrm>
                <a:off x="278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4" name="Line 891"/>
              <p:cNvSpPr>
                <a:spLocks noChangeShapeType="1"/>
              </p:cNvSpPr>
              <p:nvPr/>
            </p:nvSpPr>
            <p:spPr bwMode="auto">
              <a:xfrm>
                <a:off x="279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5" name="Line 892"/>
              <p:cNvSpPr>
                <a:spLocks noChangeShapeType="1"/>
              </p:cNvSpPr>
              <p:nvPr/>
            </p:nvSpPr>
            <p:spPr bwMode="auto">
              <a:xfrm>
                <a:off x="281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6" name="Line 893"/>
              <p:cNvSpPr>
                <a:spLocks noChangeShapeType="1"/>
              </p:cNvSpPr>
              <p:nvPr/>
            </p:nvSpPr>
            <p:spPr bwMode="auto">
              <a:xfrm>
                <a:off x="282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7" name="Line 894"/>
              <p:cNvSpPr>
                <a:spLocks noChangeShapeType="1"/>
              </p:cNvSpPr>
              <p:nvPr/>
            </p:nvSpPr>
            <p:spPr bwMode="auto">
              <a:xfrm>
                <a:off x="283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8" name="Line 895"/>
              <p:cNvSpPr>
                <a:spLocks noChangeShapeType="1"/>
              </p:cNvSpPr>
              <p:nvPr/>
            </p:nvSpPr>
            <p:spPr bwMode="auto">
              <a:xfrm>
                <a:off x="284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9" name="Line 896"/>
              <p:cNvSpPr>
                <a:spLocks noChangeShapeType="1"/>
              </p:cNvSpPr>
              <p:nvPr/>
            </p:nvSpPr>
            <p:spPr bwMode="auto">
              <a:xfrm>
                <a:off x="285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0" name="Line 897"/>
              <p:cNvSpPr>
                <a:spLocks noChangeShapeType="1"/>
              </p:cNvSpPr>
              <p:nvPr/>
            </p:nvSpPr>
            <p:spPr bwMode="auto">
              <a:xfrm>
                <a:off x="287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1" name="Line 898"/>
              <p:cNvSpPr>
                <a:spLocks noChangeShapeType="1"/>
              </p:cNvSpPr>
              <p:nvPr/>
            </p:nvSpPr>
            <p:spPr bwMode="auto">
              <a:xfrm>
                <a:off x="288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2" name="Line 899"/>
              <p:cNvSpPr>
                <a:spLocks noChangeShapeType="1"/>
              </p:cNvSpPr>
              <p:nvPr/>
            </p:nvSpPr>
            <p:spPr bwMode="auto">
              <a:xfrm>
                <a:off x="289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3" name="Line 900"/>
              <p:cNvSpPr>
                <a:spLocks noChangeShapeType="1"/>
              </p:cNvSpPr>
              <p:nvPr/>
            </p:nvSpPr>
            <p:spPr bwMode="auto">
              <a:xfrm>
                <a:off x="290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4" name="Line 901"/>
              <p:cNvSpPr>
                <a:spLocks noChangeShapeType="1"/>
              </p:cNvSpPr>
              <p:nvPr/>
            </p:nvSpPr>
            <p:spPr bwMode="auto">
              <a:xfrm>
                <a:off x="291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5" name="Line 902"/>
              <p:cNvSpPr>
                <a:spLocks noChangeShapeType="1"/>
              </p:cNvSpPr>
              <p:nvPr/>
            </p:nvSpPr>
            <p:spPr bwMode="auto">
              <a:xfrm>
                <a:off x="293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6" name="Line 903"/>
              <p:cNvSpPr>
                <a:spLocks noChangeShapeType="1"/>
              </p:cNvSpPr>
              <p:nvPr/>
            </p:nvSpPr>
            <p:spPr bwMode="auto">
              <a:xfrm>
                <a:off x="294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7" name="Line 904"/>
              <p:cNvSpPr>
                <a:spLocks noChangeShapeType="1"/>
              </p:cNvSpPr>
              <p:nvPr/>
            </p:nvSpPr>
            <p:spPr bwMode="auto">
              <a:xfrm>
                <a:off x="295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8" name="Line 905"/>
              <p:cNvSpPr>
                <a:spLocks noChangeShapeType="1"/>
              </p:cNvSpPr>
              <p:nvPr/>
            </p:nvSpPr>
            <p:spPr bwMode="auto">
              <a:xfrm>
                <a:off x="296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9" name="Line 906"/>
              <p:cNvSpPr>
                <a:spLocks noChangeShapeType="1"/>
              </p:cNvSpPr>
              <p:nvPr/>
            </p:nvSpPr>
            <p:spPr bwMode="auto">
              <a:xfrm>
                <a:off x="297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0" name="Line 907"/>
              <p:cNvSpPr>
                <a:spLocks noChangeShapeType="1"/>
              </p:cNvSpPr>
              <p:nvPr/>
            </p:nvSpPr>
            <p:spPr bwMode="auto">
              <a:xfrm>
                <a:off x="299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1" name="Line 908"/>
              <p:cNvSpPr>
                <a:spLocks noChangeShapeType="1"/>
              </p:cNvSpPr>
              <p:nvPr/>
            </p:nvSpPr>
            <p:spPr bwMode="auto">
              <a:xfrm>
                <a:off x="300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2" name="Line 909"/>
              <p:cNvSpPr>
                <a:spLocks noChangeShapeType="1"/>
              </p:cNvSpPr>
              <p:nvPr/>
            </p:nvSpPr>
            <p:spPr bwMode="auto">
              <a:xfrm>
                <a:off x="301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3" name="Line 910"/>
              <p:cNvSpPr>
                <a:spLocks noChangeShapeType="1"/>
              </p:cNvSpPr>
              <p:nvPr/>
            </p:nvSpPr>
            <p:spPr bwMode="auto">
              <a:xfrm>
                <a:off x="302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4" name="Line 911"/>
              <p:cNvSpPr>
                <a:spLocks noChangeShapeType="1"/>
              </p:cNvSpPr>
              <p:nvPr/>
            </p:nvSpPr>
            <p:spPr bwMode="auto">
              <a:xfrm>
                <a:off x="303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5" name="Line 912"/>
              <p:cNvSpPr>
                <a:spLocks noChangeShapeType="1"/>
              </p:cNvSpPr>
              <p:nvPr/>
            </p:nvSpPr>
            <p:spPr bwMode="auto">
              <a:xfrm>
                <a:off x="305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6" name="Line 913"/>
              <p:cNvSpPr>
                <a:spLocks noChangeShapeType="1"/>
              </p:cNvSpPr>
              <p:nvPr/>
            </p:nvSpPr>
            <p:spPr bwMode="auto">
              <a:xfrm>
                <a:off x="306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7" name="Line 914"/>
              <p:cNvSpPr>
                <a:spLocks noChangeShapeType="1"/>
              </p:cNvSpPr>
              <p:nvPr/>
            </p:nvSpPr>
            <p:spPr bwMode="auto">
              <a:xfrm>
                <a:off x="307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8" name="Line 915"/>
              <p:cNvSpPr>
                <a:spLocks noChangeShapeType="1"/>
              </p:cNvSpPr>
              <p:nvPr/>
            </p:nvSpPr>
            <p:spPr bwMode="auto">
              <a:xfrm>
                <a:off x="308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9" name="Line 916"/>
              <p:cNvSpPr>
                <a:spLocks noChangeShapeType="1"/>
              </p:cNvSpPr>
              <p:nvPr/>
            </p:nvSpPr>
            <p:spPr bwMode="auto">
              <a:xfrm>
                <a:off x="309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0" name="Line 917"/>
              <p:cNvSpPr>
                <a:spLocks noChangeShapeType="1"/>
              </p:cNvSpPr>
              <p:nvPr/>
            </p:nvSpPr>
            <p:spPr bwMode="auto">
              <a:xfrm>
                <a:off x="311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1" name="Line 918"/>
              <p:cNvSpPr>
                <a:spLocks noChangeShapeType="1"/>
              </p:cNvSpPr>
              <p:nvPr/>
            </p:nvSpPr>
            <p:spPr bwMode="auto">
              <a:xfrm>
                <a:off x="312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2" name="Line 919"/>
              <p:cNvSpPr>
                <a:spLocks noChangeShapeType="1"/>
              </p:cNvSpPr>
              <p:nvPr/>
            </p:nvSpPr>
            <p:spPr bwMode="auto">
              <a:xfrm>
                <a:off x="313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3" name="Line 920"/>
              <p:cNvSpPr>
                <a:spLocks noChangeShapeType="1"/>
              </p:cNvSpPr>
              <p:nvPr/>
            </p:nvSpPr>
            <p:spPr bwMode="auto">
              <a:xfrm>
                <a:off x="314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4" name="Line 921"/>
              <p:cNvSpPr>
                <a:spLocks noChangeShapeType="1"/>
              </p:cNvSpPr>
              <p:nvPr/>
            </p:nvSpPr>
            <p:spPr bwMode="auto">
              <a:xfrm>
                <a:off x="315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5" name="Line 922"/>
              <p:cNvSpPr>
                <a:spLocks noChangeShapeType="1"/>
              </p:cNvSpPr>
              <p:nvPr/>
            </p:nvSpPr>
            <p:spPr bwMode="auto">
              <a:xfrm>
                <a:off x="317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6" name="Line 923"/>
              <p:cNvSpPr>
                <a:spLocks noChangeShapeType="1"/>
              </p:cNvSpPr>
              <p:nvPr/>
            </p:nvSpPr>
            <p:spPr bwMode="auto">
              <a:xfrm>
                <a:off x="318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7" name="Line 924"/>
              <p:cNvSpPr>
                <a:spLocks noChangeShapeType="1"/>
              </p:cNvSpPr>
              <p:nvPr/>
            </p:nvSpPr>
            <p:spPr bwMode="auto">
              <a:xfrm>
                <a:off x="319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8" name="Line 925"/>
              <p:cNvSpPr>
                <a:spLocks noChangeShapeType="1"/>
              </p:cNvSpPr>
              <p:nvPr/>
            </p:nvSpPr>
            <p:spPr bwMode="auto">
              <a:xfrm>
                <a:off x="320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9" name="Line 926"/>
              <p:cNvSpPr>
                <a:spLocks noChangeShapeType="1"/>
              </p:cNvSpPr>
              <p:nvPr/>
            </p:nvSpPr>
            <p:spPr bwMode="auto">
              <a:xfrm>
                <a:off x="321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0" name="Line 927"/>
              <p:cNvSpPr>
                <a:spLocks noChangeShapeType="1"/>
              </p:cNvSpPr>
              <p:nvPr/>
            </p:nvSpPr>
            <p:spPr bwMode="auto">
              <a:xfrm>
                <a:off x="323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1" name="Line 928"/>
              <p:cNvSpPr>
                <a:spLocks noChangeShapeType="1"/>
              </p:cNvSpPr>
              <p:nvPr/>
            </p:nvSpPr>
            <p:spPr bwMode="auto">
              <a:xfrm>
                <a:off x="324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2" name="Line 929"/>
              <p:cNvSpPr>
                <a:spLocks noChangeShapeType="1"/>
              </p:cNvSpPr>
              <p:nvPr/>
            </p:nvSpPr>
            <p:spPr bwMode="auto">
              <a:xfrm>
                <a:off x="325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3" name="Line 930"/>
              <p:cNvSpPr>
                <a:spLocks noChangeShapeType="1"/>
              </p:cNvSpPr>
              <p:nvPr/>
            </p:nvSpPr>
            <p:spPr bwMode="auto">
              <a:xfrm>
                <a:off x="326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4" name="Line 931"/>
              <p:cNvSpPr>
                <a:spLocks noChangeShapeType="1"/>
              </p:cNvSpPr>
              <p:nvPr/>
            </p:nvSpPr>
            <p:spPr bwMode="auto">
              <a:xfrm>
                <a:off x="327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5" name="Line 932"/>
              <p:cNvSpPr>
                <a:spLocks noChangeShapeType="1"/>
              </p:cNvSpPr>
              <p:nvPr/>
            </p:nvSpPr>
            <p:spPr bwMode="auto">
              <a:xfrm>
                <a:off x="329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6" name="Line 933"/>
              <p:cNvSpPr>
                <a:spLocks noChangeShapeType="1"/>
              </p:cNvSpPr>
              <p:nvPr/>
            </p:nvSpPr>
            <p:spPr bwMode="auto">
              <a:xfrm>
                <a:off x="330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7" name="Line 934"/>
              <p:cNvSpPr>
                <a:spLocks noChangeShapeType="1"/>
              </p:cNvSpPr>
              <p:nvPr/>
            </p:nvSpPr>
            <p:spPr bwMode="auto">
              <a:xfrm>
                <a:off x="331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8" name="Line 935"/>
              <p:cNvSpPr>
                <a:spLocks noChangeShapeType="1"/>
              </p:cNvSpPr>
              <p:nvPr/>
            </p:nvSpPr>
            <p:spPr bwMode="auto">
              <a:xfrm>
                <a:off x="332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9" name="Line 936"/>
              <p:cNvSpPr>
                <a:spLocks noChangeShapeType="1"/>
              </p:cNvSpPr>
              <p:nvPr/>
            </p:nvSpPr>
            <p:spPr bwMode="auto">
              <a:xfrm>
                <a:off x="333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0" name="Line 937"/>
              <p:cNvSpPr>
                <a:spLocks noChangeShapeType="1"/>
              </p:cNvSpPr>
              <p:nvPr/>
            </p:nvSpPr>
            <p:spPr bwMode="auto">
              <a:xfrm>
                <a:off x="335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1" name="Line 938"/>
              <p:cNvSpPr>
                <a:spLocks noChangeShapeType="1"/>
              </p:cNvSpPr>
              <p:nvPr/>
            </p:nvSpPr>
            <p:spPr bwMode="auto">
              <a:xfrm>
                <a:off x="336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2" name="Line 939"/>
              <p:cNvSpPr>
                <a:spLocks noChangeShapeType="1"/>
              </p:cNvSpPr>
              <p:nvPr/>
            </p:nvSpPr>
            <p:spPr bwMode="auto">
              <a:xfrm>
                <a:off x="337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3" name="Line 940"/>
              <p:cNvSpPr>
                <a:spLocks noChangeShapeType="1"/>
              </p:cNvSpPr>
              <p:nvPr/>
            </p:nvSpPr>
            <p:spPr bwMode="auto">
              <a:xfrm>
                <a:off x="338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4" name="Line 941"/>
              <p:cNvSpPr>
                <a:spLocks noChangeShapeType="1"/>
              </p:cNvSpPr>
              <p:nvPr/>
            </p:nvSpPr>
            <p:spPr bwMode="auto">
              <a:xfrm>
                <a:off x="339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5" name="Line 942"/>
              <p:cNvSpPr>
                <a:spLocks noChangeShapeType="1"/>
              </p:cNvSpPr>
              <p:nvPr/>
            </p:nvSpPr>
            <p:spPr bwMode="auto">
              <a:xfrm>
                <a:off x="341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6" name="Line 943"/>
              <p:cNvSpPr>
                <a:spLocks noChangeShapeType="1"/>
              </p:cNvSpPr>
              <p:nvPr/>
            </p:nvSpPr>
            <p:spPr bwMode="auto">
              <a:xfrm>
                <a:off x="342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7" name="Line 944"/>
              <p:cNvSpPr>
                <a:spLocks noChangeShapeType="1"/>
              </p:cNvSpPr>
              <p:nvPr/>
            </p:nvSpPr>
            <p:spPr bwMode="auto">
              <a:xfrm>
                <a:off x="343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8" name="Line 945"/>
              <p:cNvSpPr>
                <a:spLocks noChangeShapeType="1"/>
              </p:cNvSpPr>
              <p:nvPr/>
            </p:nvSpPr>
            <p:spPr bwMode="auto">
              <a:xfrm>
                <a:off x="344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9" name="Line 946"/>
              <p:cNvSpPr>
                <a:spLocks noChangeShapeType="1"/>
              </p:cNvSpPr>
              <p:nvPr/>
            </p:nvSpPr>
            <p:spPr bwMode="auto">
              <a:xfrm>
                <a:off x="345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0" name="Line 947"/>
              <p:cNvSpPr>
                <a:spLocks noChangeShapeType="1"/>
              </p:cNvSpPr>
              <p:nvPr/>
            </p:nvSpPr>
            <p:spPr bwMode="auto">
              <a:xfrm>
                <a:off x="347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1" name="Line 948"/>
              <p:cNvSpPr>
                <a:spLocks noChangeShapeType="1"/>
              </p:cNvSpPr>
              <p:nvPr/>
            </p:nvSpPr>
            <p:spPr bwMode="auto">
              <a:xfrm>
                <a:off x="348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2" name="Line 949"/>
              <p:cNvSpPr>
                <a:spLocks noChangeShapeType="1"/>
              </p:cNvSpPr>
              <p:nvPr/>
            </p:nvSpPr>
            <p:spPr bwMode="auto">
              <a:xfrm>
                <a:off x="349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3" name="Line 950"/>
              <p:cNvSpPr>
                <a:spLocks noChangeShapeType="1"/>
              </p:cNvSpPr>
              <p:nvPr/>
            </p:nvSpPr>
            <p:spPr bwMode="auto">
              <a:xfrm>
                <a:off x="350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4" name="Line 951"/>
              <p:cNvSpPr>
                <a:spLocks noChangeShapeType="1"/>
              </p:cNvSpPr>
              <p:nvPr/>
            </p:nvSpPr>
            <p:spPr bwMode="auto">
              <a:xfrm>
                <a:off x="351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5" name="Line 952"/>
              <p:cNvSpPr>
                <a:spLocks noChangeShapeType="1"/>
              </p:cNvSpPr>
              <p:nvPr/>
            </p:nvSpPr>
            <p:spPr bwMode="auto">
              <a:xfrm>
                <a:off x="353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6" name="Line 953"/>
              <p:cNvSpPr>
                <a:spLocks noChangeShapeType="1"/>
              </p:cNvSpPr>
              <p:nvPr/>
            </p:nvSpPr>
            <p:spPr bwMode="auto">
              <a:xfrm>
                <a:off x="354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7" name="Line 954"/>
              <p:cNvSpPr>
                <a:spLocks noChangeShapeType="1"/>
              </p:cNvSpPr>
              <p:nvPr/>
            </p:nvSpPr>
            <p:spPr bwMode="auto">
              <a:xfrm>
                <a:off x="355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8" name="Line 955"/>
              <p:cNvSpPr>
                <a:spLocks noChangeShapeType="1"/>
              </p:cNvSpPr>
              <p:nvPr/>
            </p:nvSpPr>
            <p:spPr bwMode="auto">
              <a:xfrm>
                <a:off x="356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9" name="Line 956"/>
              <p:cNvSpPr>
                <a:spLocks noChangeShapeType="1"/>
              </p:cNvSpPr>
              <p:nvPr/>
            </p:nvSpPr>
            <p:spPr bwMode="auto">
              <a:xfrm>
                <a:off x="357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0" name="Line 957"/>
              <p:cNvSpPr>
                <a:spLocks noChangeShapeType="1"/>
              </p:cNvSpPr>
              <p:nvPr/>
            </p:nvSpPr>
            <p:spPr bwMode="auto">
              <a:xfrm>
                <a:off x="359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1" name="Line 958"/>
              <p:cNvSpPr>
                <a:spLocks noChangeShapeType="1"/>
              </p:cNvSpPr>
              <p:nvPr/>
            </p:nvSpPr>
            <p:spPr bwMode="auto">
              <a:xfrm>
                <a:off x="360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2" name="Line 959"/>
              <p:cNvSpPr>
                <a:spLocks noChangeShapeType="1"/>
              </p:cNvSpPr>
              <p:nvPr/>
            </p:nvSpPr>
            <p:spPr bwMode="auto">
              <a:xfrm>
                <a:off x="361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3" name="Line 960"/>
              <p:cNvSpPr>
                <a:spLocks noChangeShapeType="1"/>
              </p:cNvSpPr>
              <p:nvPr/>
            </p:nvSpPr>
            <p:spPr bwMode="auto">
              <a:xfrm>
                <a:off x="362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4" name="Line 961"/>
              <p:cNvSpPr>
                <a:spLocks noChangeShapeType="1"/>
              </p:cNvSpPr>
              <p:nvPr/>
            </p:nvSpPr>
            <p:spPr bwMode="auto">
              <a:xfrm>
                <a:off x="363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5" name="Line 962"/>
              <p:cNvSpPr>
                <a:spLocks noChangeShapeType="1"/>
              </p:cNvSpPr>
              <p:nvPr/>
            </p:nvSpPr>
            <p:spPr bwMode="auto">
              <a:xfrm>
                <a:off x="365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6" name="Line 963"/>
              <p:cNvSpPr>
                <a:spLocks noChangeShapeType="1"/>
              </p:cNvSpPr>
              <p:nvPr/>
            </p:nvSpPr>
            <p:spPr bwMode="auto">
              <a:xfrm>
                <a:off x="366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7" name="Line 964"/>
              <p:cNvSpPr>
                <a:spLocks noChangeShapeType="1"/>
              </p:cNvSpPr>
              <p:nvPr/>
            </p:nvSpPr>
            <p:spPr bwMode="auto">
              <a:xfrm>
                <a:off x="367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8" name="Line 965"/>
              <p:cNvSpPr>
                <a:spLocks noChangeShapeType="1"/>
              </p:cNvSpPr>
              <p:nvPr/>
            </p:nvSpPr>
            <p:spPr bwMode="auto">
              <a:xfrm>
                <a:off x="368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9" name="Line 966"/>
              <p:cNvSpPr>
                <a:spLocks noChangeShapeType="1"/>
              </p:cNvSpPr>
              <p:nvPr/>
            </p:nvSpPr>
            <p:spPr bwMode="auto">
              <a:xfrm>
                <a:off x="369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0" name="Line 967"/>
              <p:cNvSpPr>
                <a:spLocks noChangeShapeType="1"/>
              </p:cNvSpPr>
              <p:nvPr/>
            </p:nvSpPr>
            <p:spPr bwMode="auto">
              <a:xfrm>
                <a:off x="371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1" name="Line 968"/>
              <p:cNvSpPr>
                <a:spLocks noChangeShapeType="1"/>
              </p:cNvSpPr>
              <p:nvPr/>
            </p:nvSpPr>
            <p:spPr bwMode="auto">
              <a:xfrm>
                <a:off x="372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2" name="Line 969"/>
              <p:cNvSpPr>
                <a:spLocks noChangeShapeType="1"/>
              </p:cNvSpPr>
              <p:nvPr/>
            </p:nvSpPr>
            <p:spPr bwMode="auto">
              <a:xfrm>
                <a:off x="373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3" name="Line 970"/>
              <p:cNvSpPr>
                <a:spLocks noChangeShapeType="1"/>
              </p:cNvSpPr>
              <p:nvPr/>
            </p:nvSpPr>
            <p:spPr bwMode="auto">
              <a:xfrm>
                <a:off x="374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4" name="Line 971"/>
              <p:cNvSpPr>
                <a:spLocks noChangeShapeType="1"/>
              </p:cNvSpPr>
              <p:nvPr/>
            </p:nvSpPr>
            <p:spPr bwMode="auto">
              <a:xfrm>
                <a:off x="375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5" name="Line 972"/>
              <p:cNvSpPr>
                <a:spLocks noChangeShapeType="1"/>
              </p:cNvSpPr>
              <p:nvPr/>
            </p:nvSpPr>
            <p:spPr bwMode="auto">
              <a:xfrm>
                <a:off x="377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6" name="Line 973"/>
              <p:cNvSpPr>
                <a:spLocks noChangeShapeType="1"/>
              </p:cNvSpPr>
              <p:nvPr/>
            </p:nvSpPr>
            <p:spPr bwMode="auto">
              <a:xfrm>
                <a:off x="378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7" name="Line 974"/>
              <p:cNvSpPr>
                <a:spLocks noChangeShapeType="1"/>
              </p:cNvSpPr>
              <p:nvPr/>
            </p:nvSpPr>
            <p:spPr bwMode="auto">
              <a:xfrm>
                <a:off x="379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8" name="Line 975"/>
              <p:cNvSpPr>
                <a:spLocks noChangeShapeType="1"/>
              </p:cNvSpPr>
              <p:nvPr/>
            </p:nvSpPr>
            <p:spPr bwMode="auto">
              <a:xfrm>
                <a:off x="380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9" name="Line 976"/>
              <p:cNvSpPr>
                <a:spLocks noChangeShapeType="1"/>
              </p:cNvSpPr>
              <p:nvPr/>
            </p:nvSpPr>
            <p:spPr bwMode="auto">
              <a:xfrm>
                <a:off x="381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0" name="Line 977"/>
              <p:cNvSpPr>
                <a:spLocks noChangeShapeType="1"/>
              </p:cNvSpPr>
              <p:nvPr/>
            </p:nvSpPr>
            <p:spPr bwMode="auto">
              <a:xfrm>
                <a:off x="383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1" name="Line 978"/>
              <p:cNvSpPr>
                <a:spLocks noChangeShapeType="1"/>
              </p:cNvSpPr>
              <p:nvPr/>
            </p:nvSpPr>
            <p:spPr bwMode="auto">
              <a:xfrm>
                <a:off x="384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2" name="Line 979"/>
              <p:cNvSpPr>
                <a:spLocks noChangeShapeType="1"/>
              </p:cNvSpPr>
              <p:nvPr/>
            </p:nvSpPr>
            <p:spPr bwMode="auto">
              <a:xfrm>
                <a:off x="385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3" name="Line 980"/>
              <p:cNvSpPr>
                <a:spLocks noChangeShapeType="1"/>
              </p:cNvSpPr>
              <p:nvPr/>
            </p:nvSpPr>
            <p:spPr bwMode="auto">
              <a:xfrm>
                <a:off x="386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4" name="Line 981"/>
              <p:cNvSpPr>
                <a:spLocks noChangeShapeType="1"/>
              </p:cNvSpPr>
              <p:nvPr/>
            </p:nvSpPr>
            <p:spPr bwMode="auto">
              <a:xfrm>
                <a:off x="387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5" name="Line 982"/>
              <p:cNvSpPr>
                <a:spLocks noChangeShapeType="1"/>
              </p:cNvSpPr>
              <p:nvPr/>
            </p:nvSpPr>
            <p:spPr bwMode="auto">
              <a:xfrm>
                <a:off x="389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6" name="Line 983"/>
              <p:cNvSpPr>
                <a:spLocks noChangeShapeType="1"/>
              </p:cNvSpPr>
              <p:nvPr/>
            </p:nvSpPr>
            <p:spPr bwMode="auto">
              <a:xfrm>
                <a:off x="390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7" name="Line 984"/>
              <p:cNvSpPr>
                <a:spLocks noChangeShapeType="1"/>
              </p:cNvSpPr>
              <p:nvPr/>
            </p:nvSpPr>
            <p:spPr bwMode="auto">
              <a:xfrm>
                <a:off x="391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8" name="Line 985"/>
              <p:cNvSpPr>
                <a:spLocks noChangeShapeType="1"/>
              </p:cNvSpPr>
              <p:nvPr/>
            </p:nvSpPr>
            <p:spPr bwMode="auto">
              <a:xfrm>
                <a:off x="392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9" name="Line 986"/>
              <p:cNvSpPr>
                <a:spLocks noChangeShapeType="1"/>
              </p:cNvSpPr>
              <p:nvPr/>
            </p:nvSpPr>
            <p:spPr bwMode="auto">
              <a:xfrm>
                <a:off x="3939"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0" name="Line 987"/>
              <p:cNvSpPr>
                <a:spLocks noChangeShapeType="1"/>
              </p:cNvSpPr>
              <p:nvPr/>
            </p:nvSpPr>
            <p:spPr bwMode="auto">
              <a:xfrm>
                <a:off x="3950"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1" name="Line 988"/>
              <p:cNvSpPr>
                <a:spLocks noChangeShapeType="1"/>
              </p:cNvSpPr>
              <p:nvPr/>
            </p:nvSpPr>
            <p:spPr bwMode="auto">
              <a:xfrm>
                <a:off x="396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2" name="Line 989"/>
              <p:cNvSpPr>
                <a:spLocks noChangeShapeType="1"/>
              </p:cNvSpPr>
              <p:nvPr/>
            </p:nvSpPr>
            <p:spPr bwMode="auto">
              <a:xfrm>
                <a:off x="3974"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3" name="Line 990"/>
              <p:cNvSpPr>
                <a:spLocks noChangeShapeType="1"/>
              </p:cNvSpPr>
              <p:nvPr/>
            </p:nvSpPr>
            <p:spPr bwMode="auto">
              <a:xfrm>
                <a:off x="3987"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4" name="Line 991"/>
              <p:cNvSpPr>
                <a:spLocks noChangeShapeType="1"/>
              </p:cNvSpPr>
              <p:nvPr/>
            </p:nvSpPr>
            <p:spPr bwMode="auto">
              <a:xfrm>
                <a:off x="3998"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5" name="Line 992"/>
              <p:cNvSpPr>
                <a:spLocks noChangeShapeType="1"/>
              </p:cNvSpPr>
              <p:nvPr/>
            </p:nvSpPr>
            <p:spPr bwMode="auto">
              <a:xfrm>
                <a:off x="401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6" name="Line 993"/>
              <p:cNvSpPr>
                <a:spLocks noChangeShapeType="1"/>
              </p:cNvSpPr>
              <p:nvPr/>
            </p:nvSpPr>
            <p:spPr bwMode="auto">
              <a:xfrm>
                <a:off x="4022"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7" name="Line 994"/>
              <p:cNvSpPr>
                <a:spLocks noChangeShapeType="1"/>
              </p:cNvSpPr>
              <p:nvPr/>
            </p:nvSpPr>
            <p:spPr bwMode="auto">
              <a:xfrm>
                <a:off x="4035"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8" name="Line 995"/>
              <p:cNvSpPr>
                <a:spLocks noChangeShapeType="1"/>
              </p:cNvSpPr>
              <p:nvPr/>
            </p:nvSpPr>
            <p:spPr bwMode="auto">
              <a:xfrm>
                <a:off x="4046"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9" name="Line 996"/>
              <p:cNvSpPr>
                <a:spLocks noChangeShapeType="1"/>
              </p:cNvSpPr>
              <p:nvPr/>
            </p:nvSpPr>
            <p:spPr bwMode="auto">
              <a:xfrm>
                <a:off x="405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0" name="Line 997"/>
              <p:cNvSpPr>
                <a:spLocks noChangeShapeType="1"/>
              </p:cNvSpPr>
              <p:nvPr/>
            </p:nvSpPr>
            <p:spPr bwMode="auto">
              <a:xfrm>
                <a:off x="4070"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1" name="Line 998"/>
              <p:cNvSpPr>
                <a:spLocks noChangeShapeType="1"/>
              </p:cNvSpPr>
              <p:nvPr/>
            </p:nvSpPr>
            <p:spPr bwMode="auto">
              <a:xfrm>
                <a:off x="4083"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2" name="Line 999"/>
              <p:cNvSpPr>
                <a:spLocks noChangeShapeType="1"/>
              </p:cNvSpPr>
              <p:nvPr/>
            </p:nvSpPr>
            <p:spPr bwMode="auto">
              <a:xfrm>
                <a:off x="4094"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3" name="Line 1000"/>
              <p:cNvSpPr>
                <a:spLocks noChangeShapeType="1"/>
              </p:cNvSpPr>
              <p:nvPr/>
            </p:nvSpPr>
            <p:spPr bwMode="auto">
              <a:xfrm>
                <a:off x="4106"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4" name="Line 1001"/>
              <p:cNvSpPr>
                <a:spLocks noChangeShapeType="1"/>
              </p:cNvSpPr>
              <p:nvPr/>
            </p:nvSpPr>
            <p:spPr bwMode="auto">
              <a:xfrm>
                <a:off x="4118" y="199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5" name="Line 1002"/>
              <p:cNvSpPr>
                <a:spLocks noChangeShapeType="1"/>
              </p:cNvSpPr>
              <p:nvPr/>
            </p:nvSpPr>
            <p:spPr bwMode="auto">
              <a:xfrm>
                <a:off x="4131" y="199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6" name="Line 1003"/>
              <p:cNvSpPr>
                <a:spLocks noChangeShapeType="1"/>
              </p:cNvSpPr>
              <p:nvPr/>
            </p:nvSpPr>
            <p:spPr bwMode="auto">
              <a:xfrm>
                <a:off x="4142" y="199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7" name="Line 1004"/>
              <p:cNvSpPr>
                <a:spLocks noChangeShapeType="1"/>
              </p:cNvSpPr>
              <p:nvPr/>
            </p:nvSpPr>
            <p:spPr bwMode="auto">
              <a:xfrm>
                <a:off x="1814" y="1999"/>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8" name="Line 1005"/>
              <p:cNvSpPr>
                <a:spLocks noChangeShapeType="1"/>
              </p:cNvSpPr>
              <p:nvPr/>
            </p:nvSpPr>
            <p:spPr bwMode="auto">
              <a:xfrm flipH="1">
                <a:off x="4122" y="1999"/>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569" name="Group 1210"/>
            <p:cNvGrpSpPr>
              <a:grpSpLocks/>
            </p:cNvGrpSpPr>
            <p:nvPr/>
          </p:nvGrpSpPr>
          <p:grpSpPr bwMode="auto">
            <a:xfrm>
              <a:off x="1814" y="1756"/>
              <a:ext cx="2333" cy="0"/>
              <a:chOff x="1814" y="1756"/>
              <a:chExt cx="2333" cy="0"/>
            </a:xfrm>
          </p:grpSpPr>
          <p:sp>
            <p:nvSpPr>
              <p:cNvPr id="7012" name="Line 1010"/>
              <p:cNvSpPr>
                <a:spLocks noChangeShapeType="1"/>
              </p:cNvSpPr>
              <p:nvPr/>
            </p:nvSpPr>
            <p:spPr bwMode="auto">
              <a:xfrm>
                <a:off x="181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3" name="Line 1011"/>
              <p:cNvSpPr>
                <a:spLocks noChangeShapeType="1"/>
              </p:cNvSpPr>
              <p:nvPr/>
            </p:nvSpPr>
            <p:spPr bwMode="auto">
              <a:xfrm>
                <a:off x="182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4" name="Line 1012"/>
              <p:cNvSpPr>
                <a:spLocks noChangeShapeType="1"/>
              </p:cNvSpPr>
              <p:nvPr/>
            </p:nvSpPr>
            <p:spPr bwMode="auto">
              <a:xfrm>
                <a:off x="183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5" name="Line 1013"/>
              <p:cNvSpPr>
                <a:spLocks noChangeShapeType="1"/>
              </p:cNvSpPr>
              <p:nvPr/>
            </p:nvSpPr>
            <p:spPr bwMode="auto">
              <a:xfrm>
                <a:off x="185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6" name="Line 1014"/>
              <p:cNvSpPr>
                <a:spLocks noChangeShapeType="1"/>
              </p:cNvSpPr>
              <p:nvPr/>
            </p:nvSpPr>
            <p:spPr bwMode="auto">
              <a:xfrm>
                <a:off x="186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7" name="Line 1015"/>
              <p:cNvSpPr>
                <a:spLocks noChangeShapeType="1"/>
              </p:cNvSpPr>
              <p:nvPr/>
            </p:nvSpPr>
            <p:spPr bwMode="auto">
              <a:xfrm>
                <a:off x="187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8" name="Line 1016"/>
              <p:cNvSpPr>
                <a:spLocks noChangeShapeType="1"/>
              </p:cNvSpPr>
              <p:nvPr/>
            </p:nvSpPr>
            <p:spPr bwMode="auto">
              <a:xfrm>
                <a:off x="188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9" name="Line 1017"/>
              <p:cNvSpPr>
                <a:spLocks noChangeShapeType="1"/>
              </p:cNvSpPr>
              <p:nvPr/>
            </p:nvSpPr>
            <p:spPr bwMode="auto">
              <a:xfrm>
                <a:off x="189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0" name="Line 1018"/>
              <p:cNvSpPr>
                <a:spLocks noChangeShapeType="1"/>
              </p:cNvSpPr>
              <p:nvPr/>
            </p:nvSpPr>
            <p:spPr bwMode="auto">
              <a:xfrm>
                <a:off x="191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1" name="Line 1019"/>
              <p:cNvSpPr>
                <a:spLocks noChangeShapeType="1"/>
              </p:cNvSpPr>
              <p:nvPr/>
            </p:nvSpPr>
            <p:spPr bwMode="auto">
              <a:xfrm>
                <a:off x="192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2" name="Line 1020"/>
              <p:cNvSpPr>
                <a:spLocks noChangeShapeType="1"/>
              </p:cNvSpPr>
              <p:nvPr/>
            </p:nvSpPr>
            <p:spPr bwMode="auto">
              <a:xfrm>
                <a:off x="193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3" name="Line 1021"/>
              <p:cNvSpPr>
                <a:spLocks noChangeShapeType="1"/>
              </p:cNvSpPr>
              <p:nvPr/>
            </p:nvSpPr>
            <p:spPr bwMode="auto">
              <a:xfrm>
                <a:off x="194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4" name="Line 1022"/>
              <p:cNvSpPr>
                <a:spLocks noChangeShapeType="1"/>
              </p:cNvSpPr>
              <p:nvPr/>
            </p:nvSpPr>
            <p:spPr bwMode="auto">
              <a:xfrm>
                <a:off x="195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5" name="Line 1023"/>
              <p:cNvSpPr>
                <a:spLocks noChangeShapeType="1"/>
              </p:cNvSpPr>
              <p:nvPr/>
            </p:nvSpPr>
            <p:spPr bwMode="auto">
              <a:xfrm>
                <a:off x="197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6" name="Line 1024"/>
              <p:cNvSpPr>
                <a:spLocks noChangeShapeType="1"/>
              </p:cNvSpPr>
              <p:nvPr/>
            </p:nvSpPr>
            <p:spPr bwMode="auto">
              <a:xfrm>
                <a:off x="198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7" name="Line 1025"/>
              <p:cNvSpPr>
                <a:spLocks noChangeShapeType="1"/>
              </p:cNvSpPr>
              <p:nvPr/>
            </p:nvSpPr>
            <p:spPr bwMode="auto">
              <a:xfrm>
                <a:off x="199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8" name="Line 1026"/>
              <p:cNvSpPr>
                <a:spLocks noChangeShapeType="1"/>
              </p:cNvSpPr>
              <p:nvPr/>
            </p:nvSpPr>
            <p:spPr bwMode="auto">
              <a:xfrm>
                <a:off x="200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9" name="Line 1027"/>
              <p:cNvSpPr>
                <a:spLocks noChangeShapeType="1"/>
              </p:cNvSpPr>
              <p:nvPr/>
            </p:nvSpPr>
            <p:spPr bwMode="auto">
              <a:xfrm>
                <a:off x="201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0" name="Line 1028"/>
              <p:cNvSpPr>
                <a:spLocks noChangeShapeType="1"/>
              </p:cNvSpPr>
              <p:nvPr/>
            </p:nvSpPr>
            <p:spPr bwMode="auto">
              <a:xfrm>
                <a:off x="203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1" name="Line 1029"/>
              <p:cNvSpPr>
                <a:spLocks noChangeShapeType="1"/>
              </p:cNvSpPr>
              <p:nvPr/>
            </p:nvSpPr>
            <p:spPr bwMode="auto">
              <a:xfrm>
                <a:off x="204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2" name="Line 1030"/>
              <p:cNvSpPr>
                <a:spLocks noChangeShapeType="1"/>
              </p:cNvSpPr>
              <p:nvPr/>
            </p:nvSpPr>
            <p:spPr bwMode="auto">
              <a:xfrm>
                <a:off x="205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3" name="Line 1031"/>
              <p:cNvSpPr>
                <a:spLocks noChangeShapeType="1"/>
              </p:cNvSpPr>
              <p:nvPr/>
            </p:nvSpPr>
            <p:spPr bwMode="auto">
              <a:xfrm>
                <a:off x="206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4" name="Line 1032"/>
              <p:cNvSpPr>
                <a:spLocks noChangeShapeType="1"/>
              </p:cNvSpPr>
              <p:nvPr/>
            </p:nvSpPr>
            <p:spPr bwMode="auto">
              <a:xfrm>
                <a:off x="207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5" name="Line 1033"/>
              <p:cNvSpPr>
                <a:spLocks noChangeShapeType="1"/>
              </p:cNvSpPr>
              <p:nvPr/>
            </p:nvSpPr>
            <p:spPr bwMode="auto">
              <a:xfrm>
                <a:off x="209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6" name="Line 1034"/>
              <p:cNvSpPr>
                <a:spLocks noChangeShapeType="1"/>
              </p:cNvSpPr>
              <p:nvPr/>
            </p:nvSpPr>
            <p:spPr bwMode="auto">
              <a:xfrm>
                <a:off x="210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7" name="Line 1035"/>
              <p:cNvSpPr>
                <a:spLocks noChangeShapeType="1"/>
              </p:cNvSpPr>
              <p:nvPr/>
            </p:nvSpPr>
            <p:spPr bwMode="auto">
              <a:xfrm>
                <a:off x="211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8" name="Line 1036"/>
              <p:cNvSpPr>
                <a:spLocks noChangeShapeType="1"/>
              </p:cNvSpPr>
              <p:nvPr/>
            </p:nvSpPr>
            <p:spPr bwMode="auto">
              <a:xfrm>
                <a:off x="212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9" name="Line 1037"/>
              <p:cNvSpPr>
                <a:spLocks noChangeShapeType="1"/>
              </p:cNvSpPr>
              <p:nvPr/>
            </p:nvSpPr>
            <p:spPr bwMode="auto">
              <a:xfrm>
                <a:off x="213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0" name="Line 1038"/>
              <p:cNvSpPr>
                <a:spLocks noChangeShapeType="1"/>
              </p:cNvSpPr>
              <p:nvPr/>
            </p:nvSpPr>
            <p:spPr bwMode="auto">
              <a:xfrm>
                <a:off x="215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1" name="Line 1039"/>
              <p:cNvSpPr>
                <a:spLocks noChangeShapeType="1"/>
              </p:cNvSpPr>
              <p:nvPr/>
            </p:nvSpPr>
            <p:spPr bwMode="auto">
              <a:xfrm>
                <a:off x="216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2" name="Line 1040"/>
              <p:cNvSpPr>
                <a:spLocks noChangeShapeType="1"/>
              </p:cNvSpPr>
              <p:nvPr/>
            </p:nvSpPr>
            <p:spPr bwMode="auto">
              <a:xfrm>
                <a:off x="217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3" name="Line 1041"/>
              <p:cNvSpPr>
                <a:spLocks noChangeShapeType="1"/>
              </p:cNvSpPr>
              <p:nvPr/>
            </p:nvSpPr>
            <p:spPr bwMode="auto">
              <a:xfrm>
                <a:off x="218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4" name="Line 1042"/>
              <p:cNvSpPr>
                <a:spLocks noChangeShapeType="1"/>
              </p:cNvSpPr>
              <p:nvPr/>
            </p:nvSpPr>
            <p:spPr bwMode="auto">
              <a:xfrm>
                <a:off x="219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5" name="Line 1043"/>
              <p:cNvSpPr>
                <a:spLocks noChangeShapeType="1"/>
              </p:cNvSpPr>
              <p:nvPr/>
            </p:nvSpPr>
            <p:spPr bwMode="auto">
              <a:xfrm>
                <a:off x="221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6" name="Line 1044"/>
              <p:cNvSpPr>
                <a:spLocks noChangeShapeType="1"/>
              </p:cNvSpPr>
              <p:nvPr/>
            </p:nvSpPr>
            <p:spPr bwMode="auto">
              <a:xfrm>
                <a:off x="222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7" name="Line 1045"/>
              <p:cNvSpPr>
                <a:spLocks noChangeShapeType="1"/>
              </p:cNvSpPr>
              <p:nvPr/>
            </p:nvSpPr>
            <p:spPr bwMode="auto">
              <a:xfrm>
                <a:off x="223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8" name="Line 1046"/>
              <p:cNvSpPr>
                <a:spLocks noChangeShapeType="1"/>
              </p:cNvSpPr>
              <p:nvPr/>
            </p:nvSpPr>
            <p:spPr bwMode="auto">
              <a:xfrm>
                <a:off x="224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9" name="Line 1047"/>
              <p:cNvSpPr>
                <a:spLocks noChangeShapeType="1"/>
              </p:cNvSpPr>
              <p:nvPr/>
            </p:nvSpPr>
            <p:spPr bwMode="auto">
              <a:xfrm>
                <a:off x="225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0" name="Line 1048"/>
              <p:cNvSpPr>
                <a:spLocks noChangeShapeType="1"/>
              </p:cNvSpPr>
              <p:nvPr/>
            </p:nvSpPr>
            <p:spPr bwMode="auto">
              <a:xfrm>
                <a:off x="227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1" name="Line 1049"/>
              <p:cNvSpPr>
                <a:spLocks noChangeShapeType="1"/>
              </p:cNvSpPr>
              <p:nvPr/>
            </p:nvSpPr>
            <p:spPr bwMode="auto">
              <a:xfrm>
                <a:off x="228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2" name="Line 1050"/>
              <p:cNvSpPr>
                <a:spLocks noChangeShapeType="1"/>
              </p:cNvSpPr>
              <p:nvPr/>
            </p:nvSpPr>
            <p:spPr bwMode="auto">
              <a:xfrm>
                <a:off x="229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3" name="Line 1051"/>
              <p:cNvSpPr>
                <a:spLocks noChangeShapeType="1"/>
              </p:cNvSpPr>
              <p:nvPr/>
            </p:nvSpPr>
            <p:spPr bwMode="auto">
              <a:xfrm>
                <a:off x="230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4" name="Line 1052"/>
              <p:cNvSpPr>
                <a:spLocks noChangeShapeType="1"/>
              </p:cNvSpPr>
              <p:nvPr/>
            </p:nvSpPr>
            <p:spPr bwMode="auto">
              <a:xfrm>
                <a:off x="231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5" name="Line 1053"/>
              <p:cNvSpPr>
                <a:spLocks noChangeShapeType="1"/>
              </p:cNvSpPr>
              <p:nvPr/>
            </p:nvSpPr>
            <p:spPr bwMode="auto">
              <a:xfrm>
                <a:off x="233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6" name="Line 1054"/>
              <p:cNvSpPr>
                <a:spLocks noChangeShapeType="1"/>
              </p:cNvSpPr>
              <p:nvPr/>
            </p:nvSpPr>
            <p:spPr bwMode="auto">
              <a:xfrm>
                <a:off x="234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7" name="Line 1055"/>
              <p:cNvSpPr>
                <a:spLocks noChangeShapeType="1"/>
              </p:cNvSpPr>
              <p:nvPr/>
            </p:nvSpPr>
            <p:spPr bwMode="auto">
              <a:xfrm>
                <a:off x="235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8" name="Line 1056"/>
              <p:cNvSpPr>
                <a:spLocks noChangeShapeType="1"/>
              </p:cNvSpPr>
              <p:nvPr/>
            </p:nvSpPr>
            <p:spPr bwMode="auto">
              <a:xfrm>
                <a:off x="236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9" name="Line 1057"/>
              <p:cNvSpPr>
                <a:spLocks noChangeShapeType="1"/>
              </p:cNvSpPr>
              <p:nvPr/>
            </p:nvSpPr>
            <p:spPr bwMode="auto">
              <a:xfrm>
                <a:off x="237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0" name="Line 1058"/>
              <p:cNvSpPr>
                <a:spLocks noChangeShapeType="1"/>
              </p:cNvSpPr>
              <p:nvPr/>
            </p:nvSpPr>
            <p:spPr bwMode="auto">
              <a:xfrm>
                <a:off x="239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1" name="Line 1059"/>
              <p:cNvSpPr>
                <a:spLocks noChangeShapeType="1"/>
              </p:cNvSpPr>
              <p:nvPr/>
            </p:nvSpPr>
            <p:spPr bwMode="auto">
              <a:xfrm>
                <a:off x="240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2" name="Line 1060"/>
              <p:cNvSpPr>
                <a:spLocks noChangeShapeType="1"/>
              </p:cNvSpPr>
              <p:nvPr/>
            </p:nvSpPr>
            <p:spPr bwMode="auto">
              <a:xfrm>
                <a:off x="241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3" name="Line 1061"/>
              <p:cNvSpPr>
                <a:spLocks noChangeShapeType="1"/>
              </p:cNvSpPr>
              <p:nvPr/>
            </p:nvSpPr>
            <p:spPr bwMode="auto">
              <a:xfrm>
                <a:off x="242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4" name="Line 1062"/>
              <p:cNvSpPr>
                <a:spLocks noChangeShapeType="1"/>
              </p:cNvSpPr>
              <p:nvPr/>
            </p:nvSpPr>
            <p:spPr bwMode="auto">
              <a:xfrm>
                <a:off x="243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5" name="Line 1063"/>
              <p:cNvSpPr>
                <a:spLocks noChangeShapeType="1"/>
              </p:cNvSpPr>
              <p:nvPr/>
            </p:nvSpPr>
            <p:spPr bwMode="auto">
              <a:xfrm>
                <a:off x="245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6" name="Line 1064"/>
              <p:cNvSpPr>
                <a:spLocks noChangeShapeType="1"/>
              </p:cNvSpPr>
              <p:nvPr/>
            </p:nvSpPr>
            <p:spPr bwMode="auto">
              <a:xfrm>
                <a:off x="246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7" name="Line 1065"/>
              <p:cNvSpPr>
                <a:spLocks noChangeShapeType="1"/>
              </p:cNvSpPr>
              <p:nvPr/>
            </p:nvSpPr>
            <p:spPr bwMode="auto">
              <a:xfrm>
                <a:off x="247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8" name="Line 1066"/>
              <p:cNvSpPr>
                <a:spLocks noChangeShapeType="1"/>
              </p:cNvSpPr>
              <p:nvPr/>
            </p:nvSpPr>
            <p:spPr bwMode="auto">
              <a:xfrm>
                <a:off x="248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9" name="Line 1067"/>
              <p:cNvSpPr>
                <a:spLocks noChangeShapeType="1"/>
              </p:cNvSpPr>
              <p:nvPr/>
            </p:nvSpPr>
            <p:spPr bwMode="auto">
              <a:xfrm>
                <a:off x="249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0" name="Line 1068"/>
              <p:cNvSpPr>
                <a:spLocks noChangeShapeType="1"/>
              </p:cNvSpPr>
              <p:nvPr/>
            </p:nvSpPr>
            <p:spPr bwMode="auto">
              <a:xfrm>
                <a:off x="251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1" name="Line 1069"/>
              <p:cNvSpPr>
                <a:spLocks noChangeShapeType="1"/>
              </p:cNvSpPr>
              <p:nvPr/>
            </p:nvSpPr>
            <p:spPr bwMode="auto">
              <a:xfrm>
                <a:off x="252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2" name="Line 1070"/>
              <p:cNvSpPr>
                <a:spLocks noChangeShapeType="1"/>
              </p:cNvSpPr>
              <p:nvPr/>
            </p:nvSpPr>
            <p:spPr bwMode="auto">
              <a:xfrm>
                <a:off x="253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3" name="Line 1071"/>
              <p:cNvSpPr>
                <a:spLocks noChangeShapeType="1"/>
              </p:cNvSpPr>
              <p:nvPr/>
            </p:nvSpPr>
            <p:spPr bwMode="auto">
              <a:xfrm>
                <a:off x="254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4" name="Line 1072"/>
              <p:cNvSpPr>
                <a:spLocks noChangeShapeType="1"/>
              </p:cNvSpPr>
              <p:nvPr/>
            </p:nvSpPr>
            <p:spPr bwMode="auto">
              <a:xfrm>
                <a:off x="255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5" name="Line 1073"/>
              <p:cNvSpPr>
                <a:spLocks noChangeShapeType="1"/>
              </p:cNvSpPr>
              <p:nvPr/>
            </p:nvSpPr>
            <p:spPr bwMode="auto">
              <a:xfrm>
                <a:off x="257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6" name="Line 1074"/>
              <p:cNvSpPr>
                <a:spLocks noChangeShapeType="1"/>
              </p:cNvSpPr>
              <p:nvPr/>
            </p:nvSpPr>
            <p:spPr bwMode="auto">
              <a:xfrm>
                <a:off x="258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7" name="Line 1075"/>
              <p:cNvSpPr>
                <a:spLocks noChangeShapeType="1"/>
              </p:cNvSpPr>
              <p:nvPr/>
            </p:nvSpPr>
            <p:spPr bwMode="auto">
              <a:xfrm>
                <a:off x="259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8" name="Line 1076"/>
              <p:cNvSpPr>
                <a:spLocks noChangeShapeType="1"/>
              </p:cNvSpPr>
              <p:nvPr/>
            </p:nvSpPr>
            <p:spPr bwMode="auto">
              <a:xfrm>
                <a:off x="260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9" name="Line 1077"/>
              <p:cNvSpPr>
                <a:spLocks noChangeShapeType="1"/>
              </p:cNvSpPr>
              <p:nvPr/>
            </p:nvSpPr>
            <p:spPr bwMode="auto">
              <a:xfrm>
                <a:off x="261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0" name="Line 1078"/>
              <p:cNvSpPr>
                <a:spLocks noChangeShapeType="1"/>
              </p:cNvSpPr>
              <p:nvPr/>
            </p:nvSpPr>
            <p:spPr bwMode="auto">
              <a:xfrm>
                <a:off x="263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1" name="Line 1079"/>
              <p:cNvSpPr>
                <a:spLocks noChangeShapeType="1"/>
              </p:cNvSpPr>
              <p:nvPr/>
            </p:nvSpPr>
            <p:spPr bwMode="auto">
              <a:xfrm>
                <a:off x="264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2" name="Line 1080"/>
              <p:cNvSpPr>
                <a:spLocks noChangeShapeType="1"/>
              </p:cNvSpPr>
              <p:nvPr/>
            </p:nvSpPr>
            <p:spPr bwMode="auto">
              <a:xfrm>
                <a:off x="265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3" name="Line 1081"/>
              <p:cNvSpPr>
                <a:spLocks noChangeShapeType="1"/>
              </p:cNvSpPr>
              <p:nvPr/>
            </p:nvSpPr>
            <p:spPr bwMode="auto">
              <a:xfrm>
                <a:off x="266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4" name="Line 1082"/>
              <p:cNvSpPr>
                <a:spLocks noChangeShapeType="1"/>
              </p:cNvSpPr>
              <p:nvPr/>
            </p:nvSpPr>
            <p:spPr bwMode="auto">
              <a:xfrm>
                <a:off x="267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5" name="Line 1083"/>
              <p:cNvSpPr>
                <a:spLocks noChangeShapeType="1"/>
              </p:cNvSpPr>
              <p:nvPr/>
            </p:nvSpPr>
            <p:spPr bwMode="auto">
              <a:xfrm>
                <a:off x="269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6" name="Line 1084"/>
              <p:cNvSpPr>
                <a:spLocks noChangeShapeType="1"/>
              </p:cNvSpPr>
              <p:nvPr/>
            </p:nvSpPr>
            <p:spPr bwMode="auto">
              <a:xfrm>
                <a:off x="270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7" name="Line 1085"/>
              <p:cNvSpPr>
                <a:spLocks noChangeShapeType="1"/>
              </p:cNvSpPr>
              <p:nvPr/>
            </p:nvSpPr>
            <p:spPr bwMode="auto">
              <a:xfrm>
                <a:off x="271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8" name="Line 1086"/>
              <p:cNvSpPr>
                <a:spLocks noChangeShapeType="1"/>
              </p:cNvSpPr>
              <p:nvPr/>
            </p:nvSpPr>
            <p:spPr bwMode="auto">
              <a:xfrm>
                <a:off x="272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9" name="Line 1087"/>
              <p:cNvSpPr>
                <a:spLocks noChangeShapeType="1"/>
              </p:cNvSpPr>
              <p:nvPr/>
            </p:nvSpPr>
            <p:spPr bwMode="auto">
              <a:xfrm>
                <a:off x="273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0" name="Line 1088"/>
              <p:cNvSpPr>
                <a:spLocks noChangeShapeType="1"/>
              </p:cNvSpPr>
              <p:nvPr/>
            </p:nvSpPr>
            <p:spPr bwMode="auto">
              <a:xfrm>
                <a:off x="275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1" name="Line 1089"/>
              <p:cNvSpPr>
                <a:spLocks noChangeShapeType="1"/>
              </p:cNvSpPr>
              <p:nvPr/>
            </p:nvSpPr>
            <p:spPr bwMode="auto">
              <a:xfrm>
                <a:off x="276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2" name="Line 1090"/>
              <p:cNvSpPr>
                <a:spLocks noChangeShapeType="1"/>
              </p:cNvSpPr>
              <p:nvPr/>
            </p:nvSpPr>
            <p:spPr bwMode="auto">
              <a:xfrm>
                <a:off x="277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3" name="Line 1091"/>
              <p:cNvSpPr>
                <a:spLocks noChangeShapeType="1"/>
              </p:cNvSpPr>
              <p:nvPr/>
            </p:nvSpPr>
            <p:spPr bwMode="auto">
              <a:xfrm>
                <a:off x="278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4" name="Line 1092"/>
              <p:cNvSpPr>
                <a:spLocks noChangeShapeType="1"/>
              </p:cNvSpPr>
              <p:nvPr/>
            </p:nvSpPr>
            <p:spPr bwMode="auto">
              <a:xfrm>
                <a:off x="279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5" name="Line 1093"/>
              <p:cNvSpPr>
                <a:spLocks noChangeShapeType="1"/>
              </p:cNvSpPr>
              <p:nvPr/>
            </p:nvSpPr>
            <p:spPr bwMode="auto">
              <a:xfrm>
                <a:off x="281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6" name="Line 1094"/>
              <p:cNvSpPr>
                <a:spLocks noChangeShapeType="1"/>
              </p:cNvSpPr>
              <p:nvPr/>
            </p:nvSpPr>
            <p:spPr bwMode="auto">
              <a:xfrm>
                <a:off x="282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7" name="Line 1095"/>
              <p:cNvSpPr>
                <a:spLocks noChangeShapeType="1"/>
              </p:cNvSpPr>
              <p:nvPr/>
            </p:nvSpPr>
            <p:spPr bwMode="auto">
              <a:xfrm>
                <a:off x="283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8" name="Line 1096"/>
              <p:cNvSpPr>
                <a:spLocks noChangeShapeType="1"/>
              </p:cNvSpPr>
              <p:nvPr/>
            </p:nvSpPr>
            <p:spPr bwMode="auto">
              <a:xfrm>
                <a:off x="284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9" name="Line 1097"/>
              <p:cNvSpPr>
                <a:spLocks noChangeShapeType="1"/>
              </p:cNvSpPr>
              <p:nvPr/>
            </p:nvSpPr>
            <p:spPr bwMode="auto">
              <a:xfrm>
                <a:off x="285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0" name="Line 1098"/>
              <p:cNvSpPr>
                <a:spLocks noChangeShapeType="1"/>
              </p:cNvSpPr>
              <p:nvPr/>
            </p:nvSpPr>
            <p:spPr bwMode="auto">
              <a:xfrm>
                <a:off x="287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1" name="Line 1099"/>
              <p:cNvSpPr>
                <a:spLocks noChangeShapeType="1"/>
              </p:cNvSpPr>
              <p:nvPr/>
            </p:nvSpPr>
            <p:spPr bwMode="auto">
              <a:xfrm>
                <a:off x="288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2" name="Line 1100"/>
              <p:cNvSpPr>
                <a:spLocks noChangeShapeType="1"/>
              </p:cNvSpPr>
              <p:nvPr/>
            </p:nvSpPr>
            <p:spPr bwMode="auto">
              <a:xfrm>
                <a:off x="289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3" name="Line 1101"/>
              <p:cNvSpPr>
                <a:spLocks noChangeShapeType="1"/>
              </p:cNvSpPr>
              <p:nvPr/>
            </p:nvSpPr>
            <p:spPr bwMode="auto">
              <a:xfrm>
                <a:off x="290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4" name="Line 1102"/>
              <p:cNvSpPr>
                <a:spLocks noChangeShapeType="1"/>
              </p:cNvSpPr>
              <p:nvPr/>
            </p:nvSpPr>
            <p:spPr bwMode="auto">
              <a:xfrm>
                <a:off x="291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5" name="Line 1103"/>
              <p:cNvSpPr>
                <a:spLocks noChangeShapeType="1"/>
              </p:cNvSpPr>
              <p:nvPr/>
            </p:nvSpPr>
            <p:spPr bwMode="auto">
              <a:xfrm>
                <a:off x="293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6" name="Line 1104"/>
              <p:cNvSpPr>
                <a:spLocks noChangeShapeType="1"/>
              </p:cNvSpPr>
              <p:nvPr/>
            </p:nvSpPr>
            <p:spPr bwMode="auto">
              <a:xfrm>
                <a:off x="294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7" name="Line 1105"/>
              <p:cNvSpPr>
                <a:spLocks noChangeShapeType="1"/>
              </p:cNvSpPr>
              <p:nvPr/>
            </p:nvSpPr>
            <p:spPr bwMode="auto">
              <a:xfrm>
                <a:off x="295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8" name="Line 1106"/>
              <p:cNvSpPr>
                <a:spLocks noChangeShapeType="1"/>
              </p:cNvSpPr>
              <p:nvPr/>
            </p:nvSpPr>
            <p:spPr bwMode="auto">
              <a:xfrm>
                <a:off x="296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9" name="Line 1107"/>
              <p:cNvSpPr>
                <a:spLocks noChangeShapeType="1"/>
              </p:cNvSpPr>
              <p:nvPr/>
            </p:nvSpPr>
            <p:spPr bwMode="auto">
              <a:xfrm>
                <a:off x="297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0" name="Line 1108"/>
              <p:cNvSpPr>
                <a:spLocks noChangeShapeType="1"/>
              </p:cNvSpPr>
              <p:nvPr/>
            </p:nvSpPr>
            <p:spPr bwMode="auto">
              <a:xfrm>
                <a:off x="299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1" name="Line 1109"/>
              <p:cNvSpPr>
                <a:spLocks noChangeShapeType="1"/>
              </p:cNvSpPr>
              <p:nvPr/>
            </p:nvSpPr>
            <p:spPr bwMode="auto">
              <a:xfrm>
                <a:off x="300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2" name="Line 1110"/>
              <p:cNvSpPr>
                <a:spLocks noChangeShapeType="1"/>
              </p:cNvSpPr>
              <p:nvPr/>
            </p:nvSpPr>
            <p:spPr bwMode="auto">
              <a:xfrm>
                <a:off x="301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3" name="Line 1111"/>
              <p:cNvSpPr>
                <a:spLocks noChangeShapeType="1"/>
              </p:cNvSpPr>
              <p:nvPr/>
            </p:nvSpPr>
            <p:spPr bwMode="auto">
              <a:xfrm>
                <a:off x="302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4" name="Line 1112"/>
              <p:cNvSpPr>
                <a:spLocks noChangeShapeType="1"/>
              </p:cNvSpPr>
              <p:nvPr/>
            </p:nvSpPr>
            <p:spPr bwMode="auto">
              <a:xfrm>
                <a:off x="303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5" name="Line 1113"/>
              <p:cNvSpPr>
                <a:spLocks noChangeShapeType="1"/>
              </p:cNvSpPr>
              <p:nvPr/>
            </p:nvSpPr>
            <p:spPr bwMode="auto">
              <a:xfrm>
                <a:off x="305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6" name="Line 1114"/>
              <p:cNvSpPr>
                <a:spLocks noChangeShapeType="1"/>
              </p:cNvSpPr>
              <p:nvPr/>
            </p:nvSpPr>
            <p:spPr bwMode="auto">
              <a:xfrm>
                <a:off x="306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7" name="Line 1115"/>
              <p:cNvSpPr>
                <a:spLocks noChangeShapeType="1"/>
              </p:cNvSpPr>
              <p:nvPr/>
            </p:nvSpPr>
            <p:spPr bwMode="auto">
              <a:xfrm>
                <a:off x="307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8" name="Line 1116"/>
              <p:cNvSpPr>
                <a:spLocks noChangeShapeType="1"/>
              </p:cNvSpPr>
              <p:nvPr/>
            </p:nvSpPr>
            <p:spPr bwMode="auto">
              <a:xfrm>
                <a:off x="308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9" name="Line 1117"/>
              <p:cNvSpPr>
                <a:spLocks noChangeShapeType="1"/>
              </p:cNvSpPr>
              <p:nvPr/>
            </p:nvSpPr>
            <p:spPr bwMode="auto">
              <a:xfrm>
                <a:off x="309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0" name="Line 1118"/>
              <p:cNvSpPr>
                <a:spLocks noChangeShapeType="1"/>
              </p:cNvSpPr>
              <p:nvPr/>
            </p:nvSpPr>
            <p:spPr bwMode="auto">
              <a:xfrm>
                <a:off x="311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1" name="Line 1119"/>
              <p:cNvSpPr>
                <a:spLocks noChangeShapeType="1"/>
              </p:cNvSpPr>
              <p:nvPr/>
            </p:nvSpPr>
            <p:spPr bwMode="auto">
              <a:xfrm>
                <a:off x="312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2" name="Line 1120"/>
              <p:cNvSpPr>
                <a:spLocks noChangeShapeType="1"/>
              </p:cNvSpPr>
              <p:nvPr/>
            </p:nvSpPr>
            <p:spPr bwMode="auto">
              <a:xfrm>
                <a:off x="313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3" name="Line 1121"/>
              <p:cNvSpPr>
                <a:spLocks noChangeShapeType="1"/>
              </p:cNvSpPr>
              <p:nvPr/>
            </p:nvSpPr>
            <p:spPr bwMode="auto">
              <a:xfrm>
                <a:off x="314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4" name="Line 1122"/>
              <p:cNvSpPr>
                <a:spLocks noChangeShapeType="1"/>
              </p:cNvSpPr>
              <p:nvPr/>
            </p:nvSpPr>
            <p:spPr bwMode="auto">
              <a:xfrm>
                <a:off x="315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5" name="Line 1123"/>
              <p:cNvSpPr>
                <a:spLocks noChangeShapeType="1"/>
              </p:cNvSpPr>
              <p:nvPr/>
            </p:nvSpPr>
            <p:spPr bwMode="auto">
              <a:xfrm>
                <a:off x="317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6" name="Line 1124"/>
              <p:cNvSpPr>
                <a:spLocks noChangeShapeType="1"/>
              </p:cNvSpPr>
              <p:nvPr/>
            </p:nvSpPr>
            <p:spPr bwMode="auto">
              <a:xfrm>
                <a:off x="318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7" name="Line 1125"/>
              <p:cNvSpPr>
                <a:spLocks noChangeShapeType="1"/>
              </p:cNvSpPr>
              <p:nvPr/>
            </p:nvSpPr>
            <p:spPr bwMode="auto">
              <a:xfrm>
                <a:off x="319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8" name="Line 1126"/>
              <p:cNvSpPr>
                <a:spLocks noChangeShapeType="1"/>
              </p:cNvSpPr>
              <p:nvPr/>
            </p:nvSpPr>
            <p:spPr bwMode="auto">
              <a:xfrm>
                <a:off x="320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9" name="Line 1127"/>
              <p:cNvSpPr>
                <a:spLocks noChangeShapeType="1"/>
              </p:cNvSpPr>
              <p:nvPr/>
            </p:nvSpPr>
            <p:spPr bwMode="auto">
              <a:xfrm>
                <a:off x="321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0" name="Line 1128"/>
              <p:cNvSpPr>
                <a:spLocks noChangeShapeType="1"/>
              </p:cNvSpPr>
              <p:nvPr/>
            </p:nvSpPr>
            <p:spPr bwMode="auto">
              <a:xfrm>
                <a:off x="323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1" name="Line 1129"/>
              <p:cNvSpPr>
                <a:spLocks noChangeShapeType="1"/>
              </p:cNvSpPr>
              <p:nvPr/>
            </p:nvSpPr>
            <p:spPr bwMode="auto">
              <a:xfrm>
                <a:off x="324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2" name="Line 1130"/>
              <p:cNvSpPr>
                <a:spLocks noChangeShapeType="1"/>
              </p:cNvSpPr>
              <p:nvPr/>
            </p:nvSpPr>
            <p:spPr bwMode="auto">
              <a:xfrm>
                <a:off x="325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3" name="Line 1131"/>
              <p:cNvSpPr>
                <a:spLocks noChangeShapeType="1"/>
              </p:cNvSpPr>
              <p:nvPr/>
            </p:nvSpPr>
            <p:spPr bwMode="auto">
              <a:xfrm>
                <a:off x="326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4" name="Line 1132"/>
              <p:cNvSpPr>
                <a:spLocks noChangeShapeType="1"/>
              </p:cNvSpPr>
              <p:nvPr/>
            </p:nvSpPr>
            <p:spPr bwMode="auto">
              <a:xfrm>
                <a:off x="327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5" name="Line 1133"/>
              <p:cNvSpPr>
                <a:spLocks noChangeShapeType="1"/>
              </p:cNvSpPr>
              <p:nvPr/>
            </p:nvSpPr>
            <p:spPr bwMode="auto">
              <a:xfrm>
                <a:off x="329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6" name="Line 1134"/>
              <p:cNvSpPr>
                <a:spLocks noChangeShapeType="1"/>
              </p:cNvSpPr>
              <p:nvPr/>
            </p:nvSpPr>
            <p:spPr bwMode="auto">
              <a:xfrm>
                <a:off x="330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7" name="Line 1135"/>
              <p:cNvSpPr>
                <a:spLocks noChangeShapeType="1"/>
              </p:cNvSpPr>
              <p:nvPr/>
            </p:nvSpPr>
            <p:spPr bwMode="auto">
              <a:xfrm>
                <a:off x="331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8" name="Line 1136"/>
              <p:cNvSpPr>
                <a:spLocks noChangeShapeType="1"/>
              </p:cNvSpPr>
              <p:nvPr/>
            </p:nvSpPr>
            <p:spPr bwMode="auto">
              <a:xfrm>
                <a:off x="332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9" name="Line 1137"/>
              <p:cNvSpPr>
                <a:spLocks noChangeShapeType="1"/>
              </p:cNvSpPr>
              <p:nvPr/>
            </p:nvSpPr>
            <p:spPr bwMode="auto">
              <a:xfrm>
                <a:off x="333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0" name="Line 1138"/>
              <p:cNvSpPr>
                <a:spLocks noChangeShapeType="1"/>
              </p:cNvSpPr>
              <p:nvPr/>
            </p:nvSpPr>
            <p:spPr bwMode="auto">
              <a:xfrm>
                <a:off x="335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1" name="Line 1139"/>
              <p:cNvSpPr>
                <a:spLocks noChangeShapeType="1"/>
              </p:cNvSpPr>
              <p:nvPr/>
            </p:nvSpPr>
            <p:spPr bwMode="auto">
              <a:xfrm>
                <a:off x="336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2" name="Line 1140"/>
              <p:cNvSpPr>
                <a:spLocks noChangeShapeType="1"/>
              </p:cNvSpPr>
              <p:nvPr/>
            </p:nvSpPr>
            <p:spPr bwMode="auto">
              <a:xfrm>
                <a:off x="337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3" name="Line 1141"/>
              <p:cNvSpPr>
                <a:spLocks noChangeShapeType="1"/>
              </p:cNvSpPr>
              <p:nvPr/>
            </p:nvSpPr>
            <p:spPr bwMode="auto">
              <a:xfrm>
                <a:off x="338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4" name="Line 1142"/>
              <p:cNvSpPr>
                <a:spLocks noChangeShapeType="1"/>
              </p:cNvSpPr>
              <p:nvPr/>
            </p:nvSpPr>
            <p:spPr bwMode="auto">
              <a:xfrm>
                <a:off x="339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5" name="Line 1143"/>
              <p:cNvSpPr>
                <a:spLocks noChangeShapeType="1"/>
              </p:cNvSpPr>
              <p:nvPr/>
            </p:nvSpPr>
            <p:spPr bwMode="auto">
              <a:xfrm>
                <a:off x="341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6" name="Line 1144"/>
              <p:cNvSpPr>
                <a:spLocks noChangeShapeType="1"/>
              </p:cNvSpPr>
              <p:nvPr/>
            </p:nvSpPr>
            <p:spPr bwMode="auto">
              <a:xfrm>
                <a:off x="342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7" name="Line 1145"/>
              <p:cNvSpPr>
                <a:spLocks noChangeShapeType="1"/>
              </p:cNvSpPr>
              <p:nvPr/>
            </p:nvSpPr>
            <p:spPr bwMode="auto">
              <a:xfrm>
                <a:off x="343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8" name="Line 1146"/>
              <p:cNvSpPr>
                <a:spLocks noChangeShapeType="1"/>
              </p:cNvSpPr>
              <p:nvPr/>
            </p:nvSpPr>
            <p:spPr bwMode="auto">
              <a:xfrm>
                <a:off x="344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9" name="Line 1147"/>
              <p:cNvSpPr>
                <a:spLocks noChangeShapeType="1"/>
              </p:cNvSpPr>
              <p:nvPr/>
            </p:nvSpPr>
            <p:spPr bwMode="auto">
              <a:xfrm>
                <a:off x="345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0" name="Line 1148"/>
              <p:cNvSpPr>
                <a:spLocks noChangeShapeType="1"/>
              </p:cNvSpPr>
              <p:nvPr/>
            </p:nvSpPr>
            <p:spPr bwMode="auto">
              <a:xfrm>
                <a:off x="347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1" name="Line 1149"/>
              <p:cNvSpPr>
                <a:spLocks noChangeShapeType="1"/>
              </p:cNvSpPr>
              <p:nvPr/>
            </p:nvSpPr>
            <p:spPr bwMode="auto">
              <a:xfrm>
                <a:off x="348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2" name="Line 1150"/>
              <p:cNvSpPr>
                <a:spLocks noChangeShapeType="1"/>
              </p:cNvSpPr>
              <p:nvPr/>
            </p:nvSpPr>
            <p:spPr bwMode="auto">
              <a:xfrm>
                <a:off x="349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3" name="Line 1151"/>
              <p:cNvSpPr>
                <a:spLocks noChangeShapeType="1"/>
              </p:cNvSpPr>
              <p:nvPr/>
            </p:nvSpPr>
            <p:spPr bwMode="auto">
              <a:xfrm>
                <a:off x="350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4" name="Line 1152"/>
              <p:cNvSpPr>
                <a:spLocks noChangeShapeType="1"/>
              </p:cNvSpPr>
              <p:nvPr/>
            </p:nvSpPr>
            <p:spPr bwMode="auto">
              <a:xfrm>
                <a:off x="351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5" name="Line 1153"/>
              <p:cNvSpPr>
                <a:spLocks noChangeShapeType="1"/>
              </p:cNvSpPr>
              <p:nvPr/>
            </p:nvSpPr>
            <p:spPr bwMode="auto">
              <a:xfrm>
                <a:off x="353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6" name="Line 1154"/>
              <p:cNvSpPr>
                <a:spLocks noChangeShapeType="1"/>
              </p:cNvSpPr>
              <p:nvPr/>
            </p:nvSpPr>
            <p:spPr bwMode="auto">
              <a:xfrm>
                <a:off x="354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7" name="Line 1155"/>
              <p:cNvSpPr>
                <a:spLocks noChangeShapeType="1"/>
              </p:cNvSpPr>
              <p:nvPr/>
            </p:nvSpPr>
            <p:spPr bwMode="auto">
              <a:xfrm>
                <a:off x="355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8" name="Line 1156"/>
              <p:cNvSpPr>
                <a:spLocks noChangeShapeType="1"/>
              </p:cNvSpPr>
              <p:nvPr/>
            </p:nvSpPr>
            <p:spPr bwMode="auto">
              <a:xfrm>
                <a:off x="356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9" name="Line 1157"/>
              <p:cNvSpPr>
                <a:spLocks noChangeShapeType="1"/>
              </p:cNvSpPr>
              <p:nvPr/>
            </p:nvSpPr>
            <p:spPr bwMode="auto">
              <a:xfrm>
                <a:off x="357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0" name="Line 1158"/>
              <p:cNvSpPr>
                <a:spLocks noChangeShapeType="1"/>
              </p:cNvSpPr>
              <p:nvPr/>
            </p:nvSpPr>
            <p:spPr bwMode="auto">
              <a:xfrm>
                <a:off x="359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1" name="Line 1159"/>
              <p:cNvSpPr>
                <a:spLocks noChangeShapeType="1"/>
              </p:cNvSpPr>
              <p:nvPr/>
            </p:nvSpPr>
            <p:spPr bwMode="auto">
              <a:xfrm>
                <a:off x="360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2" name="Line 1160"/>
              <p:cNvSpPr>
                <a:spLocks noChangeShapeType="1"/>
              </p:cNvSpPr>
              <p:nvPr/>
            </p:nvSpPr>
            <p:spPr bwMode="auto">
              <a:xfrm>
                <a:off x="361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3" name="Line 1161"/>
              <p:cNvSpPr>
                <a:spLocks noChangeShapeType="1"/>
              </p:cNvSpPr>
              <p:nvPr/>
            </p:nvSpPr>
            <p:spPr bwMode="auto">
              <a:xfrm>
                <a:off x="362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4" name="Line 1162"/>
              <p:cNvSpPr>
                <a:spLocks noChangeShapeType="1"/>
              </p:cNvSpPr>
              <p:nvPr/>
            </p:nvSpPr>
            <p:spPr bwMode="auto">
              <a:xfrm>
                <a:off x="363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5" name="Line 1163"/>
              <p:cNvSpPr>
                <a:spLocks noChangeShapeType="1"/>
              </p:cNvSpPr>
              <p:nvPr/>
            </p:nvSpPr>
            <p:spPr bwMode="auto">
              <a:xfrm>
                <a:off x="365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6" name="Line 1164"/>
              <p:cNvSpPr>
                <a:spLocks noChangeShapeType="1"/>
              </p:cNvSpPr>
              <p:nvPr/>
            </p:nvSpPr>
            <p:spPr bwMode="auto">
              <a:xfrm>
                <a:off x="366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7" name="Line 1165"/>
              <p:cNvSpPr>
                <a:spLocks noChangeShapeType="1"/>
              </p:cNvSpPr>
              <p:nvPr/>
            </p:nvSpPr>
            <p:spPr bwMode="auto">
              <a:xfrm>
                <a:off x="367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8" name="Line 1166"/>
              <p:cNvSpPr>
                <a:spLocks noChangeShapeType="1"/>
              </p:cNvSpPr>
              <p:nvPr/>
            </p:nvSpPr>
            <p:spPr bwMode="auto">
              <a:xfrm>
                <a:off x="368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9" name="Line 1167"/>
              <p:cNvSpPr>
                <a:spLocks noChangeShapeType="1"/>
              </p:cNvSpPr>
              <p:nvPr/>
            </p:nvSpPr>
            <p:spPr bwMode="auto">
              <a:xfrm>
                <a:off x="369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0" name="Line 1168"/>
              <p:cNvSpPr>
                <a:spLocks noChangeShapeType="1"/>
              </p:cNvSpPr>
              <p:nvPr/>
            </p:nvSpPr>
            <p:spPr bwMode="auto">
              <a:xfrm>
                <a:off x="371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1" name="Line 1169"/>
              <p:cNvSpPr>
                <a:spLocks noChangeShapeType="1"/>
              </p:cNvSpPr>
              <p:nvPr/>
            </p:nvSpPr>
            <p:spPr bwMode="auto">
              <a:xfrm>
                <a:off x="372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2" name="Line 1170"/>
              <p:cNvSpPr>
                <a:spLocks noChangeShapeType="1"/>
              </p:cNvSpPr>
              <p:nvPr/>
            </p:nvSpPr>
            <p:spPr bwMode="auto">
              <a:xfrm>
                <a:off x="373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3" name="Line 1171"/>
              <p:cNvSpPr>
                <a:spLocks noChangeShapeType="1"/>
              </p:cNvSpPr>
              <p:nvPr/>
            </p:nvSpPr>
            <p:spPr bwMode="auto">
              <a:xfrm>
                <a:off x="374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4" name="Line 1172"/>
              <p:cNvSpPr>
                <a:spLocks noChangeShapeType="1"/>
              </p:cNvSpPr>
              <p:nvPr/>
            </p:nvSpPr>
            <p:spPr bwMode="auto">
              <a:xfrm>
                <a:off x="375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5" name="Line 1173"/>
              <p:cNvSpPr>
                <a:spLocks noChangeShapeType="1"/>
              </p:cNvSpPr>
              <p:nvPr/>
            </p:nvSpPr>
            <p:spPr bwMode="auto">
              <a:xfrm>
                <a:off x="377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6" name="Line 1174"/>
              <p:cNvSpPr>
                <a:spLocks noChangeShapeType="1"/>
              </p:cNvSpPr>
              <p:nvPr/>
            </p:nvSpPr>
            <p:spPr bwMode="auto">
              <a:xfrm>
                <a:off x="378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7" name="Line 1175"/>
              <p:cNvSpPr>
                <a:spLocks noChangeShapeType="1"/>
              </p:cNvSpPr>
              <p:nvPr/>
            </p:nvSpPr>
            <p:spPr bwMode="auto">
              <a:xfrm>
                <a:off x="379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8" name="Line 1176"/>
              <p:cNvSpPr>
                <a:spLocks noChangeShapeType="1"/>
              </p:cNvSpPr>
              <p:nvPr/>
            </p:nvSpPr>
            <p:spPr bwMode="auto">
              <a:xfrm>
                <a:off x="380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9" name="Line 1177"/>
              <p:cNvSpPr>
                <a:spLocks noChangeShapeType="1"/>
              </p:cNvSpPr>
              <p:nvPr/>
            </p:nvSpPr>
            <p:spPr bwMode="auto">
              <a:xfrm>
                <a:off x="381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0" name="Line 1178"/>
              <p:cNvSpPr>
                <a:spLocks noChangeShapeType="1"/>
              </p:cNvSpPr>
              <p:nvPr/>
            </p:nvSpPr>
            <p:spPr bwMode="auto">
              <a:xfrm>
                <a:off x="383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1" name="Line 1179"/>
              <p:cNvSpPr>
                <a:spLocks noChangeShapeType="1"/>
              </p:cNvSpPr>
              <p:nvPr/>
            </p:nvSpPr>
            <p:spPr bwMode="auto">
              <a:xfrm>
                <a:off x="384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2" name="Line 1180"/>
              <p:cNvSpPr>
                <a:spLocks noChangeShapeType="1"/>
              </p:cNvSpPr>
              <p:nvPr/>
            </p:nvSpPr>
            <p:spPr bwMode="auto">
              <a:xfrm>
                <a:off x="385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3" name="Line 1181"/>
              <p:cNvSpPr>
                <a:spLocks noChangeShapeType="1"/>
              </p:cNvSpPr>
              <p:nvPr/>
            </p:nvSpPr>
            <p:spPr bwMode="auto">
              <a:xfrm>
                <a:off x="386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4" name="Line 1182"/>
              <p:cNvSpPr>
                <a:spLocks noChangeShapeType="1"/>
              </p:cNvSpPr>
              <p:nvPr/>
            </p:nvSpPr>
            <p:spPr bwMode="auto">
              <a:xfrm>
                <a:off x="387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5" name="Line 1183"/>
              <p:cNvSpPr>
                <a:spLocks noChangeShapeType="1"/>
              </p:cNvSpPr>
              <p:nvPr/>
            </p:nvSpPr>
            <p:spPr bwMode="auto">
              <a:xfrm>
                <a:off x="389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6" name="Line 1184"/>
              <p:cNvSpPr>
                <a:spLocks noChangeShapeType="1"/>
              </p:cNvSpPr>
              <p:nvPr/>
            </p:nvSpPr>
            <p:spPr bwMode="auto">
              <a:xfrm>
                <a:off x="390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7" name="Line 1185"/>
              <p:cNvSpPr>
                <a:spLocks noChangeShapeType="1"/>
              </p:cNvSpPr>
              <p:nvPr/>
            </p:nvSpPr>
            <p:spPr bwMode="auto">
              <a:xfrm>
                <a:off x="391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8" name="Line 1186"/>
              <p:cNvSpPr>
                <a:spLocks noChangeShapeType="1"/>
              </p:cNvSpPr>
              <p:nvPr/>
            </p:nvSpPr>
            <p:spPr bwMode="auto">
              <a:xfrm>
                <a:off x="392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9" name="Line 1187"/>
              <p:cNvSpPr>
                <a:spLocks noChangeShapeType="1"/>
              </p:cNvSpPr>
              <p:nvPr/>
            </p:nvSpPr>
            <p:spPr bwMode="auto">
              <a:xfrm>
                <a:off x="3939"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0" name="Line 1188"/>
              <p:cNvSpPr>
                <a:spLocks noChangeShapeType="1"/>
              </p:cNvSpPr>
              <p:nvPr/>
            </p:nvSpPr>
            <p:spPr bwMode="auto">
              <a:xfrm>
                <a:off x="3950"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1" name="Line 1189"/>
              <p:cNvSpPr>
                <a:spLocks noChangeShapeType="1"/>
              </p:cNvSpPr>
              <p:nvPr/>
            </p:nvSpPr>
            <p:spPr bwMode="auto">
              <a:xfrm>
                <a:off x="396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2" name="Line 1190"/>
              <p:cNvSpPr>
                <a:spLocks noChangeShapeType="1"/>
              </p:cNvSpPr>
              <p:nvPr/>
            </p:nvSpPr>
            <p:spPr bwMode="auto">
              <a:xfrm>
                <a:off x="3974"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3" name="Line 1191"/>
              <p:cNvSpPr>
                <a:spLocks noChangeShapeType="1"/>
              </p:cNvSpPr>
              <p:nvPr/>
            </p:nvSpPr>
            <p:spPr bwMode="auto">
              <a:xfrm>
                <a:off x="3987"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4" name="Line 1192"/>
              <p:cNvSpPr>
                <a:spLocks noChangeShapeType="1"/>
              </p:cNvSpPr>
              <p:nvPr/>
            </p:nvSpPr>
            <p:spPr bwMode="auto">
              <a:xfrm>
                <a:off x="3998"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5" name="Line 1193"/>
              <p:cNvSpPr>
                <a:spLocks noChangeShapeType="1"/>
              </p:cNvSpPr>
              <p:nvPr/>
            </p:nvSpPr>
            <p:spPr bwMode="auto">
              <a:xfrm>
                <a:off x="401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6" name="Line 1194"/>
              <p:cNvSpPr>
                <a:spLocks noChangeShapeType="1"/>
              </p:cNvSpPr>
              <p:nvPr/>
            </p:nvSpPr>
            <p:spPr bwMode="auto">
              <a:xfrm>
                <a:off x="4022"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7" name="Line 1195"/>
              <p:cNvSpPr>
                <a:spLocks noChangeShapeType="1"/>
              </p:cNvSpPr>
              <p:nvPr/>
            </p:nvSpPr>
            <p:spPr bwMode="auto">
              <a:xfrm>
                <a:off x="4035"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8" name="Line 1196"/>
              <p:cNvSpPr>
                <a:spLocks noChangeShapeType="1"/>
              </p:cNvSpPr>
              <p:nvPr/>
            </p:nvSpPr>
            <p:spPr bwMode="auto">
              <a:xfrm>
                <a:off x="4046"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9" name="Line 1197"/>
              <p:cNvSpPr>
                <a:spLocks noChangeShapeType="1"/>
              </p:cNvSpPr>
              <p:nvPr/>
            </p:nvSpPr>
            <p:spPr bwMode="auto">
              <a:xfrm>
                <a:off x="405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0" name="Line 1198"/>
              <p:cNvSpPr>
                <a:spLocks noChangeShapeType="1"/>
              </p:cNvSpPr>
              <p:nvPr/>
            </p:nvSpPr>
            <p:spPr bwMode="auto">
              <a:xfrm>
                <a:off x="4070"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1" name="Line 1199"/>
              <p:cNvSpPr>
                <a:spLocks noChangeShapeType="1"/>
              </p:cNvSpPr>
              <p:nvPr/>
            </p:nvSpPr>
            <p:spPr bwMode="auto">
              <a:xfrm>
                <a:off x="4083"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2" name="Line 1200"/>
              <p:cNvSpPr>
                <a:spLocks noChangeShapeType="1"/>
              </p:cNvSpPr>
              <p:nvPr/>
            </p:nvSpPr>
            <p:spPr bwMode="auto">
              <a:xfrm>
                <a:off x="4094"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3" name="Line 1201"/>
              <p:cNvSpPr>
                <a:spLocks noChangeShapeType="1"/>
              </p:cNvSpPr>
              <p:nvPr/>
            </p:nvSpPr>
            <p:spPr bwMode="auto">
              <a:xfrm>
                <a:off x="4106"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4" name="Line 1202"/>
              <p:cNvSpPr>
                <a:spLocks noChangeShapeType="1"/>
              </p:cNvSpPr>
              <p:nvPr/>
            </p:nvSpPr>
            <p:spPr bwMode="auto">
              <a:xfrm>
                <a:off x="4118" y="175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5" name="Line 1203"/>
              <p:cNvSpPr>
                <a:spLocks noChangeShapeType="1"/>
              </p:cNvSpPr>
              <p:nvPr/>
            </p:nvSpPr>
            <p:spPr bwMode="auto">
              <a:xfrm>
                <a:off x="4131" y="175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6" name="Line 1204"/>
              <p:cNvSpPr>
                <a:spLocks noChangeShapeType="1"/>
              </p:cNvSpPr>
              <p:nvPr/>
            </p:nvSpPr>
            <p:spPr bwMode="auto">
              <a:xfrm>
                <a:off x="4142" y="175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7" name="Line 1205"/>
              <p:cNvSpPr>
                <a:spLocks noChangeShapeType="1"/>
              </p:cNvSpPr>
              <p:nvPr/>
            </p:nvSpPr>
            <p:spPr bwMode="auto">
              <a:xfrm>
                <a:off x="1814" y="1756"/>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8" name="Line 1206"/>
              <p:cNvSpPr>
                <a:spLocks noChangeShapeType="1"/>
              </p:cNvSpPr>
              <p:nvPr/>
            </p:nvSpPr>
            <p:spPr bwMode="auto">
              <a:xfrm flipH="1">
                <a:off x="4122" y="1756"/>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570" name="Group 1411"/>
            <p:cNvGrpSpPr>
              <a:grpSpLocks/>
            </p:cNvGrpSpPr>
            <p:nvPr/>
          </p:nvGrpSpPr>
          <p:grpSpPr bwMode="auto">
            <a:xfrm>
              <a:off x="1814" y="1512"/>
              <a:ext cx="2333" cy="0"/>
              <a:chOff x="1814" y="1512"/>
              <a:chExt cx="2333" cy="0"/>
            </a:xfrm>
          </p:grpSpPr>
          <p:sp>
            <p:nvSpPr>
              <p:cNvPr id="6812" name="Line 1211"/>
              <p:cNvSpPr>
                <a:spLocks noChangeShapeType="1"/>
              </p:cNvSpPr>
              <p:nvPr/>
            </p:nvSpPr>
            <p:spPr bwMode="auto">
              <a:xfrm>
                <a:off x="181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13" name="Line 1212"/>
              <p:cNvSpPr>
                <a:spLocks noChangeShapeType="1"/>
              </p:cNvSpPr>
              <p:nvPr/>
            </p:nvSpPr>
            <p:spPr bwMode="auto">
              <a:xfrm>
                <a:off x="182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14" name="Line 1213"/>
              <p:cNvSpPr>
                <a:spLocks noChangeShapeType="1"/>
              </p:cNvSpPr>
              <p:nvPr/>
            </p:nvSpPr>
            <p:spPr bwMode="auto">
              <a:xfrm>
                <a:off x="183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15" name="Line 1214"/>
              <p:cNvSpPr>
                <a:spLocks noChangeShapeType="1"/>
              </p:cNvSpPr>
              <p:nvPr/>
            </p:nvSpPr>
            <p:spPr bwMode="auto">
              <a:xfrm>
                <a:off x="185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16" name="Line 1215"/>
              <p:cNvSpPr>
                <a:spLocks noChangeShapeType="1"/>
              </p:cNvSpPr>
              <p:nvPr/>
            </p:nvSpPr>
            <p:spPr bwMode="auto">
              <a:xfrm>
                <a:off x="186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17" name="Line 1216"/>
              <p:cNvSpPr>
                <a:spLocks noChangeShapeType="1"/>
              </p:cNvSpPr>
              <p:nvPr/>
            </p:nvSpPr>
            <p:spPr bwMode="auto">
              <a:xfrm>
                <a:off x="187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18" name="Line 1217"/>
              <p:cNvSpPr>
                <a:spLocks noChangeShapeType="1"/>
              </p:cNvSpPr>
              <p:nvPr/>
            </p:nvSpPr>
            <p:spPr bwMode="auto">
              <a:xfrm>
                <a:off x="188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19" name="Line 1218"/>
              <p:cNvSpPr>
                <a:spLocks noChangeShapeType="1"/>
              </p:cNvSpPr>
              <p:nvPr/>
            </p:nvSpPr>
            <p:spPr bwMode="auto">
              <a:xfrm>
                <a:off x="189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0" name="Line 1219"/>
              <p:cNvSpPr>
                <a:spLocks noChangeShapeType="1"/>
              </p:cNvSpPr>
              <p:nvPr/>
            </p:nvSpPr>
            <p:spPr bwMode="auto">
              <a:xfrm>
                <a:off x="191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1" name="Line 1220"/>
              <p:cNvSpPr>
                <a:spLocks noChangeShapeType="1"/>
              </p:cNvSpPr>
              <p:nvPr/>
            </p:nvSpPr>
            <p:spPr bwMode="auto">
              <a:xfrm>
                <a:off x="192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2" name="Line 1221"/>
              <p:cNvSpPr>
                <a:spLocks noChangeShapeType="1"/>
              </p:cNvSpPr>
              <p:nvPr/>
            </p:nvSpPr>
            <p:spPr bwMode="auto">
              <a:xfrm>
                <a:off x="193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3" name="Line 1222"/>
              <p:cNvSpPr>
                <a:spLocks noChangeShapeType="1"/>
              </p:cNvSpPr>
              <p:nvPr/>
            </p:nvSpPr>
            <p:spPr bwMode="auto">
              <a:xfrm>
                <a:off x="194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4" name="Line 1223"/>
              <p:cNvSpPr>
                <a:spLocks noChangeShapeType="1"/>
              </p:cNvSpPr>
              <p:nvPr/>
            </p:nvSpPr>
            <p:spPr bwMode="auto">
              <a:xfrm>
                <a:off x="195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5" name="Line 1224"/>
              <p:cNvSpPr>
                <a:spLocks noChangeShapeType="1"/>
              </p:cNvSpPr>
              <p:nvPr/>
            </p:nvSpPr>
            <p:spPr bwMode="auto">
              <a:xfrm>
                <a:off x="197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6" name="Line 1225"/>
              <p:cNvSpPr>
                <a:spLocks noChangeShapeType="1"/>
              </p:cNvSpPr>
              <p:nvPr/>
            </p:nvSpPr>
            <p:spPr bwMode="auto">
              <a:xfrm>
                <a:off x="198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7" name="Line 1226"/>
              <p:cNvSpPr>
                <a:spLocks noChangeShapeType="1"/>
              </p:cNvSpPr>
              <p:nvPr/>
            </p:nvSpPr>
            <p:spPr bwMode="auto">
              <a:xfrm>
                <a:off x="199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8" name="Line 1227"/>
              <p:cNvSpPr>
                <a:spLocks noChangeShapeType="1"/>
              </p:cNvSpPr>
              <p:nvPr/>
            </p:nvSpPr>
            <p:spPr bwMode="auto">
              <a:xfrm>
                <a:off x="200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29" name="Line 1228"/>
              <p:cNvSpPr>
                <a:spLocks noChangeShapeType="1"/>
              </p:cNvSpPr>
              <p:nvPr/>
            </p:nvSpPr>
            <p:spPr bwMode="auto">
              <a:xfrm>
                <a:off x="201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0" name="Line 1229"/>
              <p:cNvSpPr>
                <a:spLocks noChangeShapeType="1"/>
              </p:cNvSpPr>
              <p:nvPr/>
            </p:nvSpPr>
            <p:spPr bwMode="auto">
              <a:xfrm>
                <a:off x="203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1" name="Line 1230"/>
              <p:cNvSpPr>
                <a:spLocks noChangeShapeType="1"/>
              </p:cNvSpPr>
              <p:nvPr/>
            </p:nvSpPr>
            <p:spPr bwMode="auto">
              <a:xfrm>
                <a:off x="204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2" name="Line 1231"/>
              <p:cNvSpPr>
                <a:spLocks noChangeShapeType="1"/>
              </p:cNvSpPr>
              <p:nvPr/>
            </p:nvSpPr>
            <p:spPr bwMode="auto">
              <a:xfrm>
                <a:off x="205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3" name="Line 1232"/>
              <p:cNvSpPr>
                <a:spLocks noChangeShapeType="1"/>
              </p:cNvSpPr>
              <p:nvPr/>
            </p:nvSpPr>
            <p:spPr bwMode="auto">
              <a:xfrm>
                <a:off x="206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4" name="Line 1233"/>
              <p:cNvSpPr>
                <a:spLocks noChangeShapeType="1"/>
              </p:cNvSpPr>
              <p:nvPr/>
            </p:nvSpPr>
            <p:spPr bwMode="auto">
              <a:xfrm>
                <a:off x="207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5" name="Line 1234"/>
              <p:cNvSpPr>
                <a:spLocks noChangeShapeType="1"/>
              </p:cNvSpPr>
              <p:nvPr/>
            </p:nvSpPr>
            <p:spPr bwMode="auto">
              <a:xfrm>
                <a:off x="209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6" name="Line 1235"/>
              <p:cNvSpPr>
                <a:spLocks noChangeShapeType="1"/>
              </p:cNvSpPr>
              <p:nvPr/>
            </p:nvSpPr>
            <p:spPr bwMode="auto">
              <a:xfrm>
                <a:off x="210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7" name="Line 1236"/>
              <p:cNvSpPr>
                <a:spLocks noChangeShapeType="1"/>
              </p:cNvSpPr>
              <p:nvPr/>
            </p:nvSpPr>
            <p:spPr bwMode="auto">
              <a:xfrm>
                <a:off x="211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8" name="Line 1237"/>
              <p:cNvSpPr>
                <a:spLocks noChangeShapeType="1"/>
              </p:cNvSpPr>
              <p:nvPr/>
            </p:nvSpPr>
            <p:spPr bwMode="auto">
              <a:xfrm>
                <a:off x="212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39" name="Line 1238"/>
              <p:cNvSpPr>
                <a:spLocks noChangeShapeType="1"/>
              </p:cNvSpPr>
              <p:nvPr/>
            </p:nvSpPr>
            <p:spPr bwMode="auto">
              <a:xfrm>
                <a:off x="213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0" name="Line 1239"/>
              <p:cNvSpPr>
                <a:spLocks noChangeShapeType="1"/>
              </p:cNvSpPr>
              <p:nvPr/>
            </p:nvSpPr>
            <p:spPr bwMode="auto">
              <a:xfrm>
                <a:off x="215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1" name="Line 1240"/>
              <p:cNvSpPr>
                <a:spLocks noChangeShapeType="1"/>
              </p:cNvSpPr>
              <p:nvPr/>
            </p:nvSpPr>
            <p:spPr bwMode="auto">
              <a:xfrm>
                <a:off x="216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2" name="Line 1241"/>
              <p:cNvSpPr>
                <a:spLocks noChangeShapeType="1"/>
              </p:cNvSpPr>
              <p:nvPr/>
            </p:nvSpPr>
            <p:spPr bwMode="auto">
              <a:xfrm>
                <a:off x="217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3" name="Line 1242"/>
              <p:cNvSpPr>
                <a:spLocks noChangeShapeType="1"/>
              </p:cNvSpPr>
              <p:nvPr/>
            </p:nvSpPr>
            <p:spPr bwMode="auto">
              <a:xfrm>
                <a:off x="218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4" name="Line 1243"/>
              <p:cNvSpPr>
                <a:spLocks noChangeShapeType="1"/>
              </p:cNvSpPr>
              <p:nvPr/>
            </p:nvSpPr>
            <p:spPr bwMode="auto">
              <a:xfrm>
                <a:off x="219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5" name="Line 1244"/>
              <p:cNvSpPr>
                <a:spLocks noChangeShapeType="1"/>
              </p:cNvSpPr>
              <p:nvPr/>
            </p:nvSpPr>
            <p:spPr bwMode="auto">
              <a:xfrm>
                <a:off x="221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6" name="Line 1245"/>
              <p:cNvSpPr>
                <a:spLocks noChangeShapeType="1"/>
              </p:cNvSpPr>
              <p:nvPr/>
            </p:nvSpPr>
            <p:spPr bwMode="auto">
              <a:xfrm>
                <a:off x="222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7" name="Line 1246"/>
              <p:cNvSpPr>
                <a:spLocks noChangeShapeType="1"/>
              </p:cNvSpPr>
              <p:nvPr/>
            </p:nvSpPr>
            <p:spPr bwMode="auto">
              <a:xfrm>
                <a:off x="223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8" name="Line 1247"/>
              <p:cNvSpPr>
                <a:spLocks noChangeShapeType="1"/>
              </p:cNvSpPr>
              <p:nvPr/>
            </p:nvSpPr>
            <p:spPr bwMode="auto">
              <a:xfrm>
                <a:off x="224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49" name="Line 1248"/>
              <p:cNvSpPr>
                <a:spLocks noChangeShapeType="1"/>
              </p:cNvSpPr>
              <p:nvPr/>
            </p:nvSpPr>
            <p:spPr bwMode="auto">
              <a:xfrm>
                <a:off x="225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0" name="Line 1249"/>
              <p:cNvSpPr>
                <a:spLocks noChangeShapeType="1"/>
              </p:cNvSpPr>
              <p:nvPr/>
            </p:nvSpPr>
            <p:spPr bwMode="auto">
              <a:xfrm>
                <a:off x="227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1" name="Line 1250"/>
              <p:cNvSpPr>
                <a:spLocks noChangeShapeType="1"/>
              </p:cNvSpPr>
              <p:nvPr/>
            </p:nvSpPr>
            <p:spPr bwMode="auto">
              <a:xfrm>
                <a:off x="228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2" name="Line 1251"/>
              <p:cNvSpPr>
                <a:spLocks noChangeShapeType="1"/>
              </p:cNvSpPr>
              <p:nvPr/>
            </p:nvSpPr>
            <p:spPr bwMode="auto">
              <a:xfrm>
                <a:off x="229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3" name="Line 1252"/>
              <p:cNvSpPr>
                <a:spLocks noChangeShapeType="1"/>
              </p:cNvSpPr>
              <p:nvPr/>
            </p:nvSpPr>
            <p:spPr bwMode="auto">
              <a:xfrm>
                <a:off x="230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4" name="Line 1253"/>
              <p:cNvSpPr>
                <a:spLocks noChangeShapeType="1"/>
              </p:cNvSpPr>
              <p:nvPr/>
            </p:nvSpPr>
            <p:spPr bwMode="auto">
              <a:xfrm>
                <a:off x="231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5" name="Line 1254"/>
              <p:cNvSpPr>
                <a:spLocks noChangeShapeType="1"/>
              </p:cNvSpPr>
              <p:nvPr/>
            </p:nvSpPr>
            <p:spPr bwMode="auto">
              <a:xfrm>
                <a:off x="233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6" name="Line 1255"/>
              <p:cNvSpPr>
                <a:spLocks noChangeShapeType="1"/>
              </p:cNvSpPr>
              <p:nvPr/>
            </p:nvSpPr>
            <p:spPr bwMode="auto">
              <a:xfrm>
                <a:off x="234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7" name="Line 1256"/>
              <p:cNvSpPr>
                <a:spLocks noChangeShapeType="1"/>
              </p:cNvSpPr>
              <p:nvPr/>
            </p:nvSpPr>
            <p:spPr bwMode="auto">
              <a:xfrm>
                <a:off x="235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8" name="Line 1257"/>
              <p:cNvSpPr>
                <a:spLocks noChangeShapeType="1"/>
              </p:cNvSpPr>
              <p:nvPr/>
            </p:nvSpPr>
            <p:spPr bwMode="auto">
              <a:xfrm>
                <a:off x="236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59" name="Line 1258"/>
              <p:cNvSpPr>
                <a:spLocks noChangeShapeType="1"/>
              </p:cNvSpPr>
              <p:nvPr/>
            </p:nvSpPr>
            <p:spPr bwMode="auto">
              <a:xfrm>
                <a:off x="237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0" name="Line 1259"/>
              <p:cNvSpPr>
                <a:spLocks noChangeShapeType="1"/>
              </p:cNvSpPr>
              <p:nvPr/>
            </p:nvSpPr>
            <p:spPr bwMode="auto">
              <a:xfrm>
                <a:off x="239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1" name="Line 1260"/>
              <p:cNvSpPr>
                <a:spLocks noChangeShapeType="1"/>
              </p:cNvSpPr>
              <p:nvPr/>
            </p:nvSpPr>
            <p:spPr bwMode="auto">
              <a:xfrm>
                <a:off x="240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2" name="Line 1261"/>
              <p:cNvSpPr>
                <a:spLocks noChangeShapeType="1"/>
              </p:cNvSpPr>
              <p:nvPr/>
            </p:nvSpPr>
            <p:spPr bwMode="auto">
              <a:xfrm>
                <a:off x="241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3" name="Line 1262"/>
              <p:cNvSpPr>
                <a:spLocks noChangeShapeType="1"/>
              </p:cNvSpPr>
              <p:nvPr/>
            </p:nvSpPr>
            <p:spPr bwMode="auto">
              <a:xfrm>
                <a:off x="242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4" name="Line 1263"/>
              <p:cNvSpPr>
                <a:spLocks noChangeShapeType="1"/>
              </p:cNvSpPr>
              <p:nvPr/>
            </p:nvSpPr>
            <p:spPr bwMode="auto">
              <a:xfrm>
                <a:off x="243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5" name="Line 1264"/>
              <p:cNvSpPr>
                <a:spLocks noChangeShapeType="1"/>
              </p:cNvSpPr>
              <p:nvPr/>
            </p:nvSpPr>
            <p:spPr bwMode="auto">
              <a:xfrm>
                <a:off x="245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6" name="Line 1265"/>
              <p:cNvSpPr>
                <a:spLocks noChangeShapeType="1"/>
              </p:cNvSpPr>
              <p:nvPr/>
            </p:nvSpPr>
            <p:spPr bwMode="auto">
              <a:xfrm>
                <a:off x="246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7" name="Line 1266"/>
              <p:cNvSpPr>
                <a:spLocks noChangeShapeType="1"/>
              </p:cNvSpPr>
              <p:nvPr/>
            </p:nvSpPr>
            <p:spPr bwMode="auto">
              <a:xfrm>
                <a:off x="247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8" name="Line 1267"/>
              <p:cNvSpPr>
                <a:spLocks noChangeShapeType="1"/>
              </p:cNvSpPr>
              <p:nvPr/>
            </p:nvSpPr>
            <p:spPr bwMode="auto">
              <a:xfrm>
                <a:off x="248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9" name="Line 1268"/>
              <p:cNvSpPr>
                <a:spLocks noChangeShapeType="1"/>
              </p:cNvSpPr>
              <p:nvPr/>
            </p:nvSpPr>
            <p:spPr bwMode="auto">
              <a:xfrm>
                <a:off x="249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0" name="Line 1269"/>
              <p:cNvSpPr>
                <a:spLocks noChangeShapeType="1"/>
              </p:cNvSpPr>
              <p:nvPr/>
            </p:nvSpPr>
            <p:spPr bwMode="auto">
              <a:xfrm>
                <a:off x="251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1" name="Line 1270"/>
              <p:cNvSpPr>
                <a:spLocks noChangeShapeType="1"/>
              </p:cNvSpPr>
              <p:nvPr/>
            </p:nvSpPr>
            <p:spPr bwMode="auto">
              <a:xfrm>
                <a:off x="252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2" name="Line 1271"/>
              <p:cNvSpPr>
                <a:spLocks noChangeShapeType="1"/>
              </p:cNvSpPr>
              <p:nvPr/>
            </p:nvSpPr>
            <p:spPr bwMode="auto">
              <a:xfrm>
                <a:off x="253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3" name="Line 1272"/>
              <p:cNvSpPr>
                <a:spLocks noChangeShapeType="1"/>
              </p:cNvSpPr>
              <p:nvPr/>
            </p:nvSpPr>
            <p:spPr bwMode="auto">
              <a:xfrm>
                <a:off x="254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4" name="Line 1273"/>
              <p:cNvSpPr>
                <a:spLocks noChangeShapeType="1"/>
              </p:cNvSpPr>
              <p:nvPr/>
            </p:nvSpPr>
            <p:spPr bwMode="auto">
              <a:xfrm>
                <a:off x="255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5" name="Line 1274"/>
              <p:cNvSpPr>
                <a:spLocks noChangeShapeType="1"/>
              </p:cNvSpPr>
              <p:nvPr/>
            </p:nvSpPr>
            <p:spPr bwMode="auto">
              <a:xfrm>
                <a:off x="257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6" name="Line 1275"/>
              <p:cNvSpPr>
                <a:spLocks noChangeShapeType="1"/>
              </p:cNvSpPr>
              <p:nvPr/>
            </p:nvSpPr>
            <p:spPr bwMode="auto">
              <a:xfrm>
                <a:off x="258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7" name="Line 1276"/>
              <p:cNvSpPr>
                <a:spLocks noChangeShapeType="1"/>
              </p:cNvSpPr>
              <p:nvPr/>
            </p:nvSpPr>
            <p:spPr bwMode="auto">
              <a:xfrm>
                <a:off x="259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8" name="Line 1277"/>
              <p:cNvSpPr>
                <a:spLocks noChangeShapeType="1"/>
              </p:cNvSpPr>
              <p:nvPr/>
            </p:nvSpPr>
            <p:spPr bwMode="auto">
              <a:xfrm>
                <a:off x="260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9" name="Line 1278"/>
              <p:cNvSpPr>
                <a:spLocks noChangeShapeType="1"/>
              </p:cNvSpPr>
              <p:nvPr/>
            </p:nvSpPr>
            <p:spPr bwMode="auto">
              <a:xfrm>
                <a:off x="261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0" name="Line 1279"/>
              <p:cNvSpPr>
                <a:spLocks noChangeShapeType="1"/>
              </p:cNvSpPr>
              <p:nvPr/>
            </p:nvSpPr>
            <p:spPr bwMode="auto">
              <a:xfrm>
                <a:off x="263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1" name="Line 1280"/>
              <p:cNvSpPr>
                <a:spLocks noChangeShapeType="1"/>
              </p:cNvSpPr>
              <p:nvPr/>
            </p:nvSpPr>
            <p:spPr bwMode="auto">
              <a:xfrm>
                <a:off x="264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2" name="Line 1281"/>
              <p:cNvSpPr>
                <a:spLocks noChangeShapeType="1"/>
              </p:cNvSpPr>
              <p:nvPr/>
            </p:nvSpPr>
            <p:spPr bwMode="auto">
              <a:xfrm>
                <a:off x="265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3" name="Line 1282"/>
              <p:cNvSpPr>
                <a:spLocks noChangeShapeType="1"/>
              </p:cNvSpPr>
              <p:nvPr/>
            </p:nvSpPr>
            <p:spPr bwMode="auto">
              <a:xfrm>
                <a:off x="266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4" name="Line 1283"/>
              <p:cNvSpPr>
                <a:spLocks noChangeShapeType="1"/>
              </p:cNvSpPr>
              <p:nvPr/>
            </p:nvSpPr>
            <p:spPr bwMode="auto">
              <a:xfrm>
                <a:off x="267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5" name="Line 1284"/>
              <p:cNvSpPr>
                <a:spLocks noChangeShapeType="1"/>
              </p:cNvSpPr>
              <p:nvPr/>
            </p:nvSpPr>
            <p:spPr bwMode="auto">
              <a:xfrm>
                <a:off x="269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6" name="Line 1285"/>
              <p:cNvSpPr>
                <a:spLocks noChangeShapeType="1"/>
              </p:cNvSpPr>
              <p:nvPr/>
            </p:nvSpPr>
            <p:spPr bwMode="auto">
              <a:xfrm>
                <a:off x="270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7" name="Line 1286"/>
              <p:cNvSpPr>
                <a:spLocks noChangeShapeType="1"/>
              </p:cNvSpPr>
              <p:nvPr/>
            </p:nvSpPr>
            <p:spPr bwMode="auto">
              <a:xfrm>
                <a:off x="271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8" name="Line 1287"/>
              <p:cNvSpPr>
                <a:spLocks noChangeShapeType="1"/>
              </p:cNvSpPr>
              <p:nvPr/>
            </p:nvSpPr>
            <p:spPr bwMode="auto">
              <a:xfrm>
                <a:off x="272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9" name="Line 1288"/>
              <p:cNvSpPr>
                <a:spLocks noChangeShapeType="1"/>
              </p:cNvSpPr>
              <p:nvPr/>
            </p:nvSpPr>
            <p:spPr bwMode="auto">
              <a:xfrm>
                <a:off x="273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0" name="Line 1289"/>
              <p:cNvSpPr>
                <a:spLocks noChangeShapeType="1"/>
              </p:cNvSpPr>
              <p:nvPr/>
            </p:nvSpPr>
            <p:spPr bwMode="auto">
              <a:xfrm>
                <a:off x="275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1" name="Line 1290"/>
              <p:cNvSpPr>
                <a:spLocks noChangeShapeType="1"/>
              </p:cNvSpPr>
              <p:nvPr/>
            </p:nvSpPr>
            <p:spPr bwMode="auto">
              <a:xfrm>
                <a:off x="276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2" name="Line 1291"/>
              <p:cNvSpPr>
                <a:spLocks noChangeShapeType="1"/>
              </p:cNvSpPr>
              <p:nvPr/>
            </p:nvSpPr>
            <p:spPr bwMode="auto">
              <a:xfrm>
                <a:off x="277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3" name="Line 1292"/>
              <p:cNvSpPr>
                <a:spLocks noChangeShapeType="1"/>
              </p:cNvSpPr>
              <p:nvPr/>
            </p:nvSpPr>
            <p:spPr bwMode="auto">
              <a:xfrm>
                <a:off x="278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4" name="Line 1293"/>
              <p:cNvSpPr>
                <a:spLocks noChangeShapeType="1"/>
              </p:cNvSpPr>
              <p:nvPr/>
            </p:nvSpPr>
            <p:spPr bwMode="auto">
              <a:xfrm>
                <a:off x="279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5" name="Line 1294"/>
              <p:cNvSpPr>
                <a:spLocks noChangeShapeType="1"/>
              </p:cNvSpPr>
              <p:nvPr/>
            </p:nvSpPr>
            <p:spPr bwMode="auto">
              <a:xfrm>
                <a:off x="281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6" name="Line 1295"/>
              <p:cNvSpPr>
                <a:spLocks noChangeShapeType="1"/>
              </p:cNvSpPr>
              <p:nvPr/>
            </p:nvSpPr>
            <p:spPr bwMode="auto">
              <a:xfrm>
                <a:off x="282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7" name="Line 1296"/>
              <p:cNvSpPr>
                <a:spLocks noChangeShapeType="1"/>
              </p:cNvSpPr>
              <p:nvPr/>
            </p:nvSpPr>
            <p:spPr bwMode="auto">
              <a:xfrm>
                <a:off x="283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8" name="Line 1297"/>
              <p:cNvSpPr>
                <a:spLocks noChangeShapeType="1"/>
              </p:cNvSpPr>
              <p:nvPr/>
            </p:nvSpPr>
            <p:spPr bwMode="auto">
              <a:xfrm>
                <a:off x="284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9" name="Line 1298"/>
              <p:cNvSpPr>
                <a:spLocks noChangeShapeType="1"/>
              </p:cNvSpPr>
              <p:nvPr/>
            </p:nvSpPr>
            <p:spPr bwMode="auto">
              <a:xfrm>
                <a:off x="285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0" name="Line 1299"/>
              <p:cNvSpPr>
                <a:spLocks noChangeShapeType="1"/>
              </p:cNvSpPr>
              <p:nvPr/>
            </p:nvSpPr>
            <p:spPr bwMode="auto">
              <a:xfrm>
                <a:off x="287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1" name="Line 1300"/>
              <p:cNvSpPr>
                <a:spLocks noChangeShapeType="1"/>
              </p:cNvSpPr>
              <p:nvPr/>
            </p:nvSpPr>
            <p:spPr bwMode="auto">
              <a:xfrm>
                <a:off x="288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2" name="Line 1301"/>
              <p:cNvSpPr>
                <a:spLocks noChangeShapeType="1"/>
              </p:cNvSpPr>
              <p:nvPr/>
            </p:nvSpPr>
            <p:spPr bwMode="auto">
              <a:xfrm>
                <a:off x="289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3" name="Line 1302"/>
              <p:cNvSpPr>
                <a:spLocks noChangeShapeType="1"/>
              </p:cNvSpPr>
              <p:nvPr/>
            </p:nvSpPr>
            <p:spPr bwMode="auto">
              <a:xfrm>
                <a:off x="290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4" name="Line 1303"/>
              <p:cNvSpPr>
                <a:spLocks noChangeShapeType="1"/>
              </p:cNvSpPr>
              <p:nvPr/>
            </p:nvSpPr>
            <p:spPr bwMode="auto">
              <a:xfrm>
                <a:off x="291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5" name="Line 1304"/>
              <p:cNvSpPr>
                <a:spLocks noChangeShapeType="1"/>
              </p:cNvSpPr>
              <p:nvPr/>
            </p:nvSpPr>
            <p:spPr bwMode="auto">
              <a:xfrm>
                <a:off x="293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6" name="Line 1305"/>
              <p:cNvSpPr>
                <a:spLocks noChangeShapeType="1"/>
              </p:cNvSpPr>
              <p:nvPr/>
            </p:nvSpPr>
            <p:spPr bwMode="auto">
              <a:xfrm>
                <a:off x="294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7" name="Line 1306"/>
              <p:cNvSpPr>
                <a:spLocks noChangeShapeType="1"/>
              </p:cNvSpPr>
              <p:nvPr/>
            </p:nvSpPr>
            <p:spPr bwMode="auto">
              <a:xfrm>
                <a:off x="295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8" name="Line 1307"/>
              <p:cNvSpPr>
                <a:spLocks noChangeShapeType="1"/>
              </p:cNvSpPr>
              <p:nvPr/>
            </p:nvSpPr>
            <p:spPr bwMode="auto">
              <a:xfrm>
                <a:off x="296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9" name="Line 1308"/>
              <p:cNvSpPr>
                <a:spLocks noChangeShapeType="1"/>
              </p:cNvSpPr>
              <p:nvPr/>
            </p:nvSpPr>
            <p:spPr bwMode="auto">
              <a:xfrm>
                <a:off x="297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0" name="Line 1309"/>
              <p:cNvSpPr>
                <a:spLocks noChangeShapeType="1"/>
              </p:cNvSpPr>
              <p:nvPr/>
            </p:nvSpPr>
            <p:spPr bwMode="auto">
              <a:xfrm>
                <a:off x="299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1" name="Line 1310"/>
              <p:cNvSpPr>
                <a:spLocks noChangeShapeType="1"/>
              </p:cNvSpPr>
              <p:nvPr/>
            </p:nvSpPr>
            <p:spPr bwMode="auto">
              <a:xfrm>
                <a:off x="300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2" name="Line 1311"/>
              <p:cNvSpPr>
                <a:spLocks noChangeShapeType="1"/>
              </p:cNvSpPr>
              <p:nvPr/>
            </p:nvSpPr>
            <p:spPr bwMode="auto">
              <a:xfrm>
                <a:off x="301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3" name="Line 1312"/>
              <p:cNvSpPr>
                <a:spLocks noChangeShapeType="1"/>
              </p:cNvSpPr>
              <p:nvPr/>
            </p:nvSpPr>
            <p:spPr bwMode="auto">
              <a:xfrm>
                <a:off x="302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4" name="Line 1313"/>
              <p:cNvSpPr>
                <a:spLocks noChangeShapeType="1"/>
              </p:cNvSpPr>
              <p:nvPr/>
            </p:nvSpPr>
            <p:spPr bwMode="auto">
              <a:xfrm>
                <a:off x="303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5" name="Line 1314"/>
              <p:cNvSpPr>
                <a:spLocks noChangeShapeType="1"/>
              </p:cNvSpPr>
              <p:nvPr/>
            </p:nvSpPr>
            <p:spPr bwMode="auto">
              <a:xfrm>
                <a:off x="305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6" name="Line 1315"/>
              <p:cNvSpPr>
                <a:spLocks noChangeShapeType="1"/>
              </p:cNvSpPr>
              <p:nvPr/>
            </p:nvSpPr>
            <p:spPr bwMode="auto">
              <a:xfrm>
                <a:off x="306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7" name="Line 1316"/>
              <p:cNvSpPr>
                <a:spLocks noChangeShapeType="1"/>
              </p:cNvSpPr>
              <p:nvPr/>
            </p:nvSpPr>
            <p:spPr bwMode="auto">
              <a:xfrm>
                <a:off x="307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8" name="Line 1317"/>
              <p:cNvSpPr>
                <a:spLocks noChangeShapeType="1"/>
              </p:cNvSpPr>
              <p:nvPr/>
            </p:nvSpPr>
            <p:spPr bwMode="auto">
              <a:xfrm>
                <a:off x="308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9" name="Line 1318"/>
              <p:cNvSpPr>
                <a:spLocks noChangeShapeType="1"/>
              </p:cNvSpPr>
              <p:nvPr/>
            </p:nvSpPr>
            <p:spPr bwMode="auto">
              <a:xfrm>
                <a:off x="309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0" name="Line 1319"/>
              <p:cNvSpPr>
                <a:spLocks noChangeShapeType="1"/>
              </p:cNvSpPr>
              <p:nvPr/>
            </p:nvSpPr>
            <p:spPr bwMode="auto">
              <a:xfrm>
                <a:off x="311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1" name="Line 1320"/>
              <p:cNvSpPr>
                <a:spLocks noChangeShapeType="1"/>
              </p:cNvSpPr>
              <p:nvPr/>
            </p:nvSpPr>
            <p:spPr bwMode="auto">
              <a:xfrm>
                <a:off x="312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2" name="Line 1321"/>
              <p:cNvSpPr>
                <a:spLocks noChangeShapeType="1"/>
              </p:cNvSpPr>
              <p:nvPr/>
            </p:nvSpPr>
            <p:spPr bwMode="auto">
              <a:xfrm>
                <a:off x="313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3" name="Line 1322"/>
              <p:cNvSpPr>
                <a:spLocks noChangeShapeType="1"/>
              </p:cNvSpPr>
              <p:nvPr/>
            </p:nvSpPr>
            <p:spPr bwMode="auto">
              <a:xfrm>
                <a:off x="314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4" name="Line 1323"/>
              <p:cNvSpPr>
                <a:spLocks noChangeShapeType="1"/>
              </p:cNvSpPr>
              <p:nvPr/>
            </p:nvSpPr>
            <p:spPr bwMode="auto">
              <a:xfrm>
                <a:off x="315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5" name="Line 1324"/>
              <p:cNvSpPr>
                <a:spLocks noChangeShapeType="1"/>
              </p:cNvSpPr>
              <p:nvPr/>
            </p:nvSpPr>
            <p:spPr bwMode="auto">
              <a:xfrm>
                <a:off x="317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6" name="Line 1325"/>
              <p:cNvSpPr>
                <a:spLocks noChangeShapeType="1"/>
              </p:cNvSpPr>
              <p:nvPr/>
            </p:nvSpPr>
            <p:spPr bwMode="auto">
              <a:xfrm>
                <a:off x="318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7" name="Line 1326"/>
              <p:cNvSpPr>
                <a:spLocks noChangeShapeType="1"/>
              </p:cNvSpPr>
              <p:nvPr/>
            </p:nvSpPr>
            <p:spPr bwMode="auto">
              <a:xfrm>
                <a:off x="319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8" name="Line 1327"/>
              <p:cNvSpPr>
                <a:spLocks noChangeShapeType="1"/>
              </p:cNvSpPr>
              <p:nvPr/>
            </p:nvSpPr>
            <p:spPr bwMode="auto">
              <a:xfrm>
                <a:off x="320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9" name="Line 1328"/>
              <p:cNvSpPr>
                <a:spLocks noChangeShapeType="1"/>
              </p:cNvSpPr>
              <p:nvPr/>
            </p:nvSpPr>
            <p:spPr bwMode="auto">
              <a:xfrm>
                <a:off x="321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0" name="Line 1329"/>
              <p:cNvSpPr>
                <a:spLocks noChangeShapeType="1"/>
              </p:cNvSpPr>
              <p:nvPr/>
            </p:nvSpPr>
            <p:spPr bwMode="auto">
              <a:xfrm>
                <a:off x="323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1" name="Line 1330"/>
              <p:cNvSpPr>
                <a:spLocks noChangeShapeType="1"/>
              </p:cNvSpPr>
              <p:nvPr/>
            </p:nvSpPr>
            <p:spPr bwMode="auto">
              <a:xfrm>
                <a:off x="324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2" name="Line 1331"/>
              <p:cNvSpPr>
                <a:spLocks noChangeShapeType="1"/>
              </p:cNvSpPr>
              <p:nvPr/>
            </p:nvSpPr>
            <p:spPr bwMode="auto">
              <a:xfrm>
                <a:off x="325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3" name="Line 1332"/>
              <p:cNvSpPr>
                <a:spLocks noChangeShapeType="1"/>
              </p:cNvSpPr>
              <p:nvPr/>
            </p:nvSpPr>
            <p:spPr bwMode="auto">
              <a:xfrm>
                <a:off x="326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4" name="Line 1333"/>
              <p:cNvSpPr>
                <a:spLocks noChangeShapeType="1"/>
              </p:cNvSpPr>
              <p:nvPr/>
            </p:nvSpPr>
            <p:spPr bwMode="auto">
              <a:xfrm>
                <a:off x="327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5" name="Line 1334"/>
              <p:cNvSpPr>
                <a:spLocks noChangeShapeType="1"/>
              </p:cNvSpPr>
              <p:nvPr/>
            </p:nvSpPr>
            <p:spPr bwMode="auto">
              <a:xfrm>
                <a:off x="329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6" name="Line 1335"/>
              <p:cNvSpPr>
                <a:spLocks noChangeShapeType="1"/>
              </p:cNvSpPr>
              <p:nvPr/>
            </p:nvSpPr>
            <p:spPr bwMode="auto">
              <a:xfrm>
                <a:off x="330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7" name="Line 1336"/>
              <p:cNvSpPr>
                <a:spLocks noChangeShapeType="1"/>
              </p:cNvSpPr>
              <p:nvPr/>
            </p:nvSpPr>
            <p:spPr bwMode="auto">
              <a:xfrm>
                <a:off x="331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8" name="Line 1337"/>
              <p:cNvSpPr>
                <a:spLocks noChangeShapeType="1"/>
              </p:cNvSpPr>
              <p:nvPr/>
            </p:nvSpPr>
            <p:spPr bwMode="auto">
              <a:xfrm>
                <a:off x="332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9" name="Line 1338"/>
              <p:cNvSpPr>
                <a:spLocks noChangeShapeType="1"/>
              </p:cNvSpPr>
              <p:nvPr/>
            </p:nvSpPr>
            <p:spPr bwMode="auto">
              <a:xfrm>
                <a:off x="333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0" name="Line 1339"/>
              <p:cNvSpPr>
                <a:spLocks noChangeShapeType="1"/>
              </p:cNvSpPr>
              <p:nvPr/>
            </p:nvSpPr>
            <p:spPr bwMode="auto">
              <a:xfrm>
                <a:off x="335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1" name="Line 1340"/>
              <p:cNvSpPr>
                <a:spLocks noChangeShapeType="1"/>
              </p:cNvSpPr>
              <p:nvPr/>
            </p:nvSpPr>
            <p:spPr bwMode="auto">
              <a:xfrm>
                <a:off x="336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2" name="Line 1341"/>
              <p:cNvSpPr>
                <a:spLocks noChangeShapeType="1"/>
              </p:cNvSpPr>
              <p:nvPr/>
            </p:nvSpPr>
            <p:spPr bwMode="auto">
              <a:xfrm>
                <a:off x="337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3" name="Line 1342"/>
              <p:cNvSpPr>
                <a:spLocks noChangeShapeType="1"/>
              </p:cNvSpPr>
              <p:nvPr/>
            </p:nvSpPr>
            <p:spPr bwMode="auto">
              <a:xfrm>
                <a:off x="338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4" name="Line 1343"/>
              <p:cNvSpPr>
                <a:spLocks noChangeShapeType="1"/>
              </p:cNvSpPr>
              <p:nvPr/>
            </p:nvSpPr>
            <p:spPr bwMode="auto">
              <a:xfrm>
                <a:off x="339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5" name="Line 1344"/>
              <p:cNvSpPr>
                <a:spLocks noChangeShapeType="1"/>
              </p:cNvSpPr>
              <p:nvPr/>
            </p:nvSpPr>
            <p:spPr bwMode="auto">
              <a:xfrm>
                <a:off x="341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6" name="Line 1345"/>
              <p:cNvSpPr>
                <a:spLocks noChangeShapeType="1"/>
              </p:cNvSpPr>
              <p:nvPr/>
            </p:nvSpPr>
            <p:spPr bwMode="auto">
              <a:xfrm>
                <a:off x="342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7" name="Line 1346"/>
              <p:cNvSpPr>
                <a:spLocks noChangeShapeType="1"/>
              </p:cNvSpPr>
              <p:nvPr/>
            </p:nvSpPr>
            <p:spPr bwMode="auto">
              <a:xfrm>
                <a:off x="343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8" name="Line 1347"/>
              <p:cNvSpPr>
                <a:spLocks noChangeShapeType="1"/>
              </p:cNvSpPr>
              <p:nvPr/>
            </p:nvSpPr>
            <p:spPr bwMode="auto">
              <a:xfrm>
                <a:off x="344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9" name="Line 1348"/>
              <p:cNvSpPr>
                <a:spLocks noChangeShapeType="1"/>
              </p:cNvSpPr>
              <p:nvPr/>
            </p:nvSpPr>
            <p:spPr bwMode="auto">
              <a:xfrm>
                <a:off x="345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0" name="Line 1349"/>
              <p:cNvSpPr>
                <a:spLocks noChangeShapeType="1"/>
              </p:cNvSpPr>
              <p:nvPr/>
            </p:nvSpPr>
            <p:spPr bwMode="auto">
              <a:xfrm>
                <a:off x="347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1" name="Line 1350"/>
              <p:cNvSpPr>
                <a:spLocks noChangeShapeType="1"/>
              </p:cNvSpPr>
              <p:nvPr/>
            </p:nvSpPr>
            <p:spPr bwMode="auto">
              <a:xfrm>
                <a:off x="348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2" name="Line 1351"/>
              <p:cNvSpPr>
                <a:spLocks noChangeShapeType="1"/>
              </p:cNvSpPr>
              <p:nvPr/>
            </p:nvSpPr>
            <p:spPr bwMode="auto">
              <a:xfrm>
                <a:off x="349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3" name="Line 1352"/>
              <p:cNvSpPr>
                <a:spLocks noChangeShapeType="1"/>
              </p:cNvSpPr>
              <p:nvPr/>
            </p:nvSpPr>
            <p:spPr bwMode="auto">
              <a:xfrm>
                <a:off x="350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4" name="Line 1353"/>
              <p:cNvSpPr>
                <a:spLocks noChangeShapeType="1"/>
              </p:cNvSpPr>
              <p:nvPr/>
            </p:nvSpPr>
            <p:spPr bwMode="auto">
              <a:xfrm>
                <a:off x="351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5" name="Line 1354"/>
              <p:cNvSpPr>
                <a:spLocks noChangeShapeType="1"/>
              </p:cNvSpPr>
              <p:nvPr/>
            </p:nvSpPr>
            <p:spPr bwMode="auto">
              <a:xfrm>
                <a:off x="353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6" name="Line 1355"/>
              <p:cNvSpPr>
                <a:spLocks noChangeShapeType="1"/>
              </p:cNvSpPr>
              <p:nvPr/>
            </p:nvSpPr>
            <p:spPr bwMode="auto">
              <a:xfrm>
                <a:off x="354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7" name="Line 1356"/>
              <p:cNvSpPr>
                <a:spLocks noChangeShapeType="1"/>
              </p:cNvSpPr>
              <p:nvPr/>
            </p:nvSpPr>
            <p:spPr bwMode="auto">
              <a:xfrm>
                <a:off x="355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8" name="Line 1357"/>
              <p:cNvSpPr>
                <a:spLocks noChangeShapeType="1"/>
              </p:cNvSpPr>
              <p:nvPr/>
            </p:nvSpPr>
            <p:spPr bwMode="auto">
              <a:xfrm>
                <a:off x="356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9" name="Line 1358"/>
              <p:cNvSpPr>
                <a:spLocks noChangeShapeType="1"/>
              </p:cNvSpPr>
              <p:nvPr/>
            </p:nvSpPr>
            <p:spPr bwMode="auto">
              <a:xfrm>
                <a:off x="357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0" name="Line 1359"/>
              <p:cNvSpPr>
                <a:spLocks noChangeShapeType="1"/>
              </p:cNvSpPr>
              <p:nvPr/>
            </p:nvSpPr>
            <p:spPr bwMode="auto">
              <a:xfrm>
                <a:off x="359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1" name="Line 1360"/>
              <p:cNvSpPr>
                <a:spLocks noChangeShapeType="1"/>
              </p:cNvSpPr>
              <p:nvPr/>
            </p:nvSpPr>
            <p:spPr bwMode="auto">
              <a:xfrm>
                <a:off x="360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2" name="Line 1361"/>
              <p:cNvSpPr>
                <a:spLocks noChangeShapeType="1"/>
              </p:cNvSpPr>
              <p:nvPr/>
            </p:nvSpPr>
            <p:spPr bwMode="auto">
              <a:xfrm>
                <a:off x="361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3" name="Line 1362"/>
              <p:cNvSpPr>
                <a:spLocks noChangeShapeType="1"/>
              </p:cNvSpPr>
              <p:nvPr/>
            </p:nvSpPr>
            <p:spPr bwMode="auto">
              <a:xfrm>
                <a:off x="362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4" name="Line 1363"/>
              <p:cNvSpPr>
                <a:spLocks noChangeShapeType="1"/>
              </p:cNvSpPr>
              <p:nvPr/>
            </p:nvSpPr>
            <p:spPr bwMode="auto">
              <a:xfrm>
                <a:off x="363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5" name="Line 1364"/>
              <p:cNvSpPr>
                <a:spLocks noChangeShapeType="1"/>
              </p:cNvSpPr>
              <p:nvPr/>
            </p:nvSpPr>
            <p:spPr bwMode="auto">
              <a:xfrm>
                <a:off x="365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6" name="Line 1365"/>
              <p:cNvSpPr>
                <a:spLocks noChangeShapeType="1"/>
              </p:cNvSpPr>
              <p:nvPr/>
            </p:nvSpPr>
            <p:spPr bwMode="auto">
              <a:xfrm>
                <a:off x="366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7" name="Line 1366"/>
              <p:cNvSpPr>
                <a:spLocks noChangeShapeType="1"/>
              </p:cNvSpPr>
              <p:nvPr/>
            </p:nvSpPr>
            <p:spPr bwMode="auto">
              <a:xfrm>
                <a:off x="367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8" name="Line 1367"/>
              <p:cNvSpPr>
                <a:spLocks noChangeShapeType="1"/>
              </p:cNvSpPr>
              <p:nvPr/>
            </p:nvSpPr>
            <p:spPr bwMode="auto">
              <a:xfrm>
                <a:off x="368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9" name="Line 1368"/>
              <p:cNvSpPr>
                <a:spLocks noChangeShapeType="1"/>
              </p:cNvSpPr>
              <p:nvPr/>
            </p:nvSpPr>
            <p:spPr bwMode="auto">
              <a:xfrm>
                <a:off x="369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0" name="Line 1369"/>
              <p:cNvSpPr>
                <a:spLocks noChangeShapeType="1"/>
              </p:cNvSpPr>
              <p:nvPr/>
            </p:nvSpPr>
            <p:spPr bwMode="auto">
              <a:xfrm>
                <a:off x="371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1" name="Line 1370"/>
              <p:cNvSpPr>
                <a:spLocks noChangeShapeType="1"/>
              </p:cNvSpPr>
              <p:nvPr/>
            </p:nvSpPr>
            <p:spPr bwMode="auto">
              <a:xfrm>
                <a:off x="372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2" name="Line 1371"/>
              <p:cNvSpPr>
                <a:spLocks noChangeShapeType="1"/>
              </p:cNvSpPr>
              <p:nvPr/>
            </p:nvSpPr>
            <p:spPr bwMode="auto">
              <a:xfrm>
                <a:off x="373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3" name="Line 1372"/>
              <p:cNvSpPr>
                <a:spLocks noChangeShapeType="1"/>
              </p:cNvSpPr>
              <p:nvPr/>
            </p:nvSpPr>
            <p:spPr bwMode="auto">
              <a:xfrm>
                <a:off x="374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4" name="Line 1373"/>
              <p:cNvSpPr>
                <a:spLocks noChangeShapeType="1"/>
              </p:cNvSpPr>
              <p:nvPr/>
            </p:nvSpPr>
            <p:spPr bwMode="auto">
              <a:xfrm>
                <a:off x="375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5" name="Line 1374"/>
              <p:cNvSpPr>
                <a:spLocks noChangeShapeType="1"/>
              </p:cNvSpPr>
              <p:nvPr/>
            </p:nvSpPr>
            <p:spPr bwMode="auto">
              <a:xfrm>
                <a:off x="377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6" name="Line 1375"/>
              <p:cNvSpPr>
                <a:spLocks noChangeShapeType="1"/>
              </p:cNvSpPr>
              <p:nvPr/>
            </p:nvSpPr>
            <p:spPr bwMode="auto">
              <a:xfrm>
                <a:off x="378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7" name="Line 1376"/>
              <p:cNvSpPr>
                <a:spLocks noChangeShapeType="1"/>
              </p:cNvSpPr>
              <p:nvPr/>
            </p:nvSpPr>
            <p:spPr bwMode="auto">
              <a:xfrm>
                <a:off x="379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8" name="Line 1377"/>
              <p:cNvSpPr>
                <a:spLocks noChangeShapeType="1"/>
              </p:cNvSpPr>
              <p:nvPr/>
            </p:nvSpPr>
            <p:spPr bwMode="auto">
              <a:xfrm>
                <a:off x="380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9" name="Line 1378"/>
              <p:cNvSpPr>
                <a:spLocks noChangeShapeType="1"/>
              </p:cNvSpPr>
              <p:nvPr/>
            </p:nvSpPr>
            <p:spPr bwMode="auto">
              <a:xfrm>
                <a:off x="381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0" name="Line 1379"/>
              <p:cNvSpPr>
                <a:spLocks noChangeShapeType="1"/>
              </p:cNvSpPr>
              <p:nvPr/>
            </p:nvSpPr>
            <p:spPr bwMode="auto">
              <a:xfrm>
                <a:off x="383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1" name="Line 1380"/>
              <p:cNvSpPr>
                <a:spLocks noChangeShapeType="1"/>
              </p:cNvSpPr>
              <p:nvPr/>
            </p:nvSpPr>
            <p:spPr bwMode="auto">
              <a:xfrm>
                <a:off x="384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2" name="Line 1381"/>
              <p:cNvSpPr>
                <a:spLocks noChangeShapeType="1"/>
              </p:cNvSpPr>
              <p:nvPr/>
            </p:nvSpPr>
            <p:spPr bwMode="auto">
              <a:xfrm>
                <a:off x="385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3" name="Line 1382"/>
              <p:cNvSpPr>
                <a:spLocks noChangeShapeType="1"/>
              </p:cNvSpPr>
              <p:nvPr/>
            </p:nvSpPr>
            <p:spPr bwMode="auto">
              <a:xfrm>
                <a:off x="386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4" name="Line 1383"/>
              <p:cNvSpPr>
                <a:spLocks noChangeShapeType="1"/>
              </p:cNvSpPr>
              <p:nvPr/>
            </p:nvSpPr>
            <p:spPr bwMode="auto">
              <a:xfrm>
                <a:off x="387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5" name="Line 1384"/>
              <p:cNvSpPr>
                <a:spLocks noChangeShapeType="1"/>
              </p:cNvSpPr>
              <p:nvPr/>
            </p:nvSpPr>
            <p:spPr bwMode="auto">
              <a:xfrm>
                <a:off x="389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6" name="Line 1385"/>
              <p:cNvSpPr>
                <a:spLocks noChangeShapeType="1"/>
              </p:cNvSpPr>
              <p:nvPr/>
            </p:nvSpPr>
            <p:spPr bwMode="auto">
              <a:xfrm>
                <a:off x="390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7" name="Line 1386"/>
              <p:cNvSpPr>
                <a:spLocks noChangeShapeType="1"/>
              </p:cNvSpPr>
              <p:nvPr/>
            </p:nvSpPr>
            <p:spPr bwMode="auto">
              <a:xfrm>
                <a:off x="391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8" name="Line 1387"/>
              <p:cNvSpPr>
                <a:spLocks noChangeShapeType="1"/>
              </p:cNvSpPr>
              <p:nvPr/>
            </p:nvSpPr>
            <p:spPr bwMode="auto">
              <a:xfrm>
                <a:off x="392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9" name="Line 1388"/>
              <p:cNvSpPr>
                <a:spLocks noChangeShapeType="1"/>
              </p:cNvSpPr>
              <p:nvPr/>
            </p:nvSpPr>
            <p:spPr bwMode="auto">
              <a:xfrm>
                <a:off x="3939"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0" name="Line 1389"/>
              <p:cNvSpPr>
                <a:spLocks noChangeShapeType="1"/>
              </p:cNvSpPr>
              <p:nvPr/>
            </p:nvSpPr>
            <p:spPr bwMode="auto">
              <a:xfrm>
                <a:off x="3950"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1" name="Line 1390"/>
              <p:cNvSpPr>
                <a:spLocks noChangeShapeType="1"/>
              </p:cNvSpPr>
              <p:nvPr/>
            </p:nvSpPr>
            <p:spPr bwMode="auto">
              <a:xfrm>
                <a:off x="396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2" name="Line 1391"/>
              <p:cNvSpPr>
                <a:spLocks noChangeShapeType="1"/>
              </p:cNvSpPr>
              <p:nvPr/>
            </p:nvSpPr>
            <p:spPr bwMode="auto">
              <a:xfrm>
                <a:off x="3974"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3" name="Line 1392"/>
              <p:cNvSpPr>
                <a:spLocks noChangeShapeType="1"/>
              </p:cNvSpPr>
              <p:nvPr/>
            </p:nvSpPr>
            <p:spPr bwMode="auto">
              <a:xfrm>
                <a:off x="3987"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4" name="Line 1393"/>
              <p:cNvSpPr>
                <a:spLocks noChangeShapeType="1"/>
              </p:cNvSpPr>
              <p:nvPr/>
            </p:nvSpPr>
            <p:spPr bwMode="auto">
              <a:xfrm>
                <a:off x="3998"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5" name="Line 1394"/>
              <p:cNvSpPr>
                <a:spLocks noChangeShapeType="1"/>
              </p:cNvSpPr>
              <p:nvPr/>
            </p:nvSpPr>
            <p:spPr bwMode="auto">
              <a:xfrm>
                <a:off x="401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6" name="Line 1395"/>
              <p:cNvSpPr>
                <a:spLocks noChangeShapeType="1"/>
              </p:cNvSpPr>
              <p:nvPr/>
            </p:nvSpPr>
            <p:spPr bwMode="auto">
              <a:xfrm>
                <a:off x="4022"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7" name="Line 1396"/>
              <p:cNvSpPr>
                <a:spLocks noChangeShapeType="1"/>
              </p:cNvSpPr>
              <p:nvPr/>
            </p:nvSpPr>
            <p:spPr bwMode="auto">
              <a:xfrm>
                <a:off x="4035"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8" name="Line 1397"/>
              <p:cNvSpPr>
                <a:spLocks noChangeShapeType="1"/>
              </p:cNvSpPr>
              <p:nvPr/>
            </p:nvSpPr>
            <p:spPr bwMode="auto">
              <a:xfrm>
                <a:off x="4046"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9" name="Line 1398"/>
              <p:cNvSpPr>
                <a:spLocks noChangeShapeType="1"/>
              </p:cNvSpPr>
              <p:nvPr/>
            </p:nvSpPr>
            <p:spPr bwMode="auto">
              <a:xfrm>
                <a:off x="405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0" name="Line 1399"/>
              <p:cNvSpPr>
                <a:spLocks noChangeShapeType="1"/>
              </p:cNvSpPr>
              <p:nvPr/>
            </p:nvSpPr>
            <p:spPr bwMode="auto">
              <a:xfrm>
                <a:off x="4070"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1" name="Line 1400"/>
              <p:cNvSpPr>
                <a:spLocks noChangeShapeType="1"/>
              </p:cNvSpPr>
              <p:nvPr/>
            </p:nvSpPr>
            <p:spPr bwMode="auto">
              <a:xfrm>
                <a:off x="4083"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2" name="Line 1401"/>
              <p:cNvSpPr>
                <a:spLocks noChangeShapeType="1"/>
              </p:cNvSpPr>
              <p:nvPr/>
            </p:nvSpPr>
            <p:spPr bwMode="auto">
              <a:xfrm>
                <a:off x="4094"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3" name="Line 1402"/>
              <p:cNvSpPr>
                <a:spLocks noChangeShapeType="1"/>
              </p:cNvSpPr>
              <p:nvPr/>
            </p:nvSpPr>
            <p:spPr bwMode="auto">
              <a:xfrm>
                <a:off x="4106"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4" name="Line 1403"/>
              <p:cNvSpPr>
                <a:spLocks noChangeShapeType="1"/>
              </p:cNvSpPr>
              <p:nvPr/>
            </p:nvSpPr>
            <p:spPr bwMode="auto">
              <a:xfrm>
                <a:off x="4118" y="151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5" name="Line 1404"/>
              <p:cNvSpPr>
                <a:spLocks noChangeShapeType="1"/>
              </p:cNvSpPr>
              <p:nvPr/>
            </p:nvSpPr>
            <p:spPr bwMode="auto">
              <a:xfrm>
                <a:off x="4131" y="151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6" name="Line 1405"/>
              <p:cNvSpPr>
                <a:spLocks noChangeShapeType="1"/>
              </p:cNvSpPr>
              <p:nvPr/>
            </p:nvSpPr>
            <p:spPr bwMode="auto">
              <a:xfrm>
                <a:off x="4142" y="151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7" name="Line 1406"/>
              <p:cNvSpPr>
                <a:spLocks noChangeShapeType="1"/>
              </p:cNvSpPr>
              <p:nvPr/>
            </p:nvSpPr>
            <p:spPr bwMode="auto">
              <a:xfrm>
                <a:off x="1814" y="1512"/>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8" name="Line 1407"/>
              <p:cNvSpPr>
                <a:spLocks noChangeShapeType="1"/>
              </p:cNvSpPr>
              <p:nvPr/>
            </p:nvSpPr>
            <p:spPr bwMode="auto">
              <a:xfrm flipH="1">
                <a:off x="4122" y="1512"/>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571" name="Group 1612"/>
            <p:cNvGrpSpPr>
              <a:grpSpLocks/>
            </p:cNvGrpSpPr>
            <p:nvPr/>
          </p:nvGrpSpPr>
          <p:grpSpPr bwMode="auto">
            <a:xfrm>
              <a:off x="1814" y="1267"/>
              <a:ext cx="2333" cy="0"/>
              <a:chOff x="1814" y="1267"/>
              <a:chExt cx="2333" cy="0"/>
            </a:xfrm>
          </p:grpSpPr>
          <p:sp>
            <p:nvSpPr>
              <p:cNvPr id="6612" name="Line 1412"/>
              <p:cNvSpPr>
                <a:spLocks noChangeShapeType="1"/>
              </p:cNvSpPr>
              <p:nvPr/>
            </p:nvSpPr>
            <p:spPr bwMode="auto">
              <a:xfrm>
                <a:off x="18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13" name="Line 1413"/>
              <p:cNvSpPr>
                <a:spLocks noChangeShapeType="1"/>
              </p:cNvSpPr>
              <p:nvPr/>
            </p:nvSpPr>
            <p:spPr bwMode="auto">
              <a:xfrm>
                <a:off x="182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14" name="Line 1414"/>
              <p:cNvSpPr>
                <a:spLocks noChangeShapeType="1"/>
              </p:cNvSpPr>
              <p:nvPr/>
            </p:nvSpPr>
            <p:spPr bwMode="auto">
              <a:xfrm>
                <a:off x="183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15" name="Line 1415"/>
              <p:cNvSpPr>
                <a:spLocks noChangeShapeType="1"/>
              </p:cNvSpPr>
              <p:nvPr/>
            </p:nvSpPr>
            <p:spPr bwMode="auto">
              <a:xfrm>
                <a:off x="18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16" name="Line 1416"/>
              <p:cNvSpPr>
                <a:spLocks noChangeShapeType="1"/>
              </p:cNvSpPr>
              <p:nvPr/>
            </p:nvSpPr>
            <p:spPr bwMode="auto">
              <a:xfrm>
                <a:off x="18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17" name="Line 1417"/>
              <p:cNvSpPr>
                <a:spLocks noChangeShapeType="1"/>
              </p:cNvSpPr>
              <p:nvPr/>
            </p:nvSpPr>
            <p:spPr bwMode="auto">
              <a:xfrm>
                <a:off x="187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18" name="Line 1418"/>
              <p:cNvSpPr>
                <a:spLocks noChangeShapeType="1"/>
              </p:cNvSpPr>
              <p:nvPr/>
            </p:nvSpPr>
            <p:spPr bwMode="auto">
              <a:xfrm>
                <a:off x="188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19" name="Line 1419"/>
              <p:cNvSpPr>
                <a:spLocks noChangeShapeType="1"/>
              </p:cNvSpPr>
              <p:nvPr/>
            </p:nvSpPr>
            <p:spPr bwMode="auto">
              <a:xfrm>
                <a:off x="18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0" name="Line 1420"/>
              <p:cNvSpPr>
                <a:spLocks noChangeShapeType="1"/>
              </p:cNvSpPr>
              <p:nvPr/>
            </p:nvSpPr>
            <p:spPr bwMode="auto">
              <a:xfrm>
                <a:off x="19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1" name="Line 1421"/>
              <p:cNvSpPr>
                <a:spLocks noChangeShapeType="1"/>
              </p:cNvSpPr>
              <p:nvPr/>
            </p:nvSpPr>
            <p:spPr bwMode="auto">
              <a:xfrm>
                <a:off x="192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2" name="Line 1422"/>
              <p:cNvSpPr>
                <a:spLocks noChangeShapeType="1"/>
              </p:cNvSpPr>
              <p:nvPr/>
            </p:nvSpPr>
            <p:spPr bwMode="auto">
              <a:xfrm>
                <a:off x="193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3" name="Line 1423"/>
              <p:cNvSpPr>
                <a:spLocks noChangeShapeType="1"/>
              </p:cNvSpPr>
              <p:nvPr/>
            </p:nvSpPr>
            <p:spPr bwMode="auto">
              <a:xfrm>
                <a:off x="19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4" name="Line 1424"/>
              <p:cNvSpPr>
                <a:spLocks noChangeShapeType="1"/>
              </p:cNvSpPr>
              <p:nvPr/>
            </p:nvSpPr>
            <p:spPr bwMode="auto">
              <a:xfrm>
                <a:off x="19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5" name="Line 1425"/>
              <p:cNvSpPr>
                <a:spLocks noChangeShapeType="1"/>
              </p:cNvSpPr>
              <p:nvPr/>
            </p:nvSpPr>
            <p:spPr bwMode="auto">
              <a:xfrm>
                <a:off x="197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6" name="Line 1426"/>
              <p:cNvSpPr>
                <a:spLocks noChangeShapeType="1"/>
              </p:cNvSpPr>
              <p:nvPr/>
            </p:nvSpPr>
            <p:spPr bwMode="auto">
              <a:xfrm>
                <a:off x="198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7" name="Line 1427"/>
              <p:cNvSpPr>
                <a:spLocks noChangeShapeType="1"/>
              </p:cNvSpPr>
              <p:nvPr/>
            </p:nvSpPr>
            <p:spPr bwMode="auto">
              <a:xfrm>
                <a:off x="19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8" name="Line 1428"/>
              <p:cNvSpPr>
                <a:spLocks noChangeShapeType="1"/>
              </p:cNvSpPr>
              <p:nvPr/>
            </p:nvSpPr>
            <p:spPr bwMode="auto">
              <a:xfrm>
                <a:off x="20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29" name="Line 1429"/>
              <p:cNvSpPr>
                <a:spLocks noChangeShapeType="1"/>
              </p:cNvSpPr>
              <p:nvPr/>
            </p:nvSpPr>
            <p:spPr bwMode="auto">
              <a:xfrm>
                <a:off x="201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0" name="Line 1430"/>
              <p:cNvSpPr>
                <a:spLocks noChangeShapeType="1"/>
              </p:cNvSpPr>
              <p:nvPr/>
            </p:nvSpPr>
            <p:spPr bwMode="auto">
              <a:xfrm>
                <a:off x="203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1" name="Line 1431"/>
              <p:cNvSpPr>
                <a:spLocks noChangeShapeType="1"/>
              </p:cNvSpPr>
              <p:nvPr/>
            </p:nvSpPr>
            <p:spPr bwMode="auto">
              <a:xfrm>
                <a:off x="20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2" name="Line 1432"/>
              <p:cNvSpPr>
                <a:spLocks noChangeShapeType="1"/>
              </p:cNvSpPr>
              <p:nvPr/>
            </p:nvSpPr>
            <p:spPr bwMode="auto">
              <a:xfrm>
                <a:off x="20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3" name="Line 1433"/>
              <p:cNvSpPr>
                <a:spLocks noChangeShapeType="1"/>
              </p:cNvSpPr>
              <p:nvPr/>
            </p:nvSpPr>
            <p:spPr bwMode="auto">
              <a:xfrm>
                <a:off x="206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4" name="Line 1434"/>
              <p:cNvSpPr>
                <a:spLocks noChangeShapeType="1"/>
              </p:cNvSpPr>
              <p:nvPr/>
            </p:nvSpPr>
            <p:spPr bwMode="auto">
              <a:xfrm>
                <a:off x="207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5" name="Line 1435"/>
              <p:cNvSpPr>
                <a:spLocks noChangeShapeType="1"/>
              </p:cNvSpPr>
              <p:nvPr/>
            </p:nvSpPr>
            <p:spPr bwMode="auto">
              <a:xfrm>
                <a:off x="20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6" name="Line 1436"/>
              <p:cNvSpPr>
                <a:spLocks noChangeShapeType="1"/>
              </p:cNvSpPr>
              <p:nvPr/>
            </p:nvSpPr>
            <p:spPr bwMode="auto">
              <a:xfrm>
                <a:off x="21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7" name="Line 1437"/>
              <p:cNvSpPr>
                <a:spLocks noChangeShapeType="1"/>
              </p:cNvSpPr>
              <p:nvPr/>
            </p:nvSpPr>
            <p:spPr bwMode="auto">
              <a:xfrm>
                <a:off x="211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8" name="Line 1438"/>
              <p:cNvSpPr>
                <a:spLocks noChangeShapeType="1"/>
              </p:cNvSpPr>
              <p:nvPr/>
            </p:nvSpPr>
            <p:spPr bwMode="auto">
              <a:xfrm>
                <a:off x="212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39" name="Line 1439"/>
              <p:cNvSpPr>
                <a:spLocks noChangeShapeType="1"/>
              </p:cNvSpPr>
              <p:nvPr/>
            </p:nvSpPr>
            <p:spPr bwMode="auto">
              <a:xfrm>
                <a:off x="21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0" name="Line 1440"/>
              <p:cNvSpPr>
                <a:spLocks noChangeShapeType="1"/>
              </p:cNvSpPr>
              <p:nvPr/>
            </p:nvSpPr>
            <p:spPr bwMode="auto">
              <a:xfrm>
                <a:off x="21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1" name="Line 1441"/>
              <p:cNvSpPr>
                <a:spLocks noChangeShapeType="1"/>
              </p:cNvSpPr>
              <p:nvPr/>
            </p:nvSpPr>
            <p:spPr bwMode="auto">
              <a:xfrm>
                <a:off x="216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2" name="Line 1442"/>
              <p:cNvSpPr>
                <a:spLocks noChangeShapeType="1"/>
              </p:cNvSpPr>
              <p:nvPr/>
            </p:nvSpPr>
            <p:spPr bwMode="auto">
              <a:xfrm>
                <a:off x="217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3" name="Line 1443"/>
              <p:cNvSpPr>
                <a:spLocks noChangeShapeType="1"/>
              </p:cNvSpPr>
              <p:nvPr/>
            </p:nvSpPr>
            <p:spPr bwMode="auto">
              <a:xfrm>
                <a:off x="21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4" name="Line 1444"/>
              <p:cNvSpPr>
                <a:spLocks noChangeShapeType="1"/>
              </p:cNvSpPr>
              <p:nvPr/>
            </p:nvSpPr>
            <p:spPr bwMode="auto">
              <a:xfrm>
                <a:off x="21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5" name="Line 1445"/>
              <p:cNvSpPr>
                <a:spLocks noChangeShapeType="1"/>
              </p:cNvSpPr>
              <p:nvPr/>
            </p:nvSpPr>
            <p:spPr bwMode="auto">
              <a:xfrm>
                <a:off x="221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6" name="Line 1446"/>
              <p:cNvSpPr>
                <a:spLocks noChangeShapeType="1"/>
              </p:cNvSpPr>
              <p:nvPr/>
            </p:nvSpPr>
            <p:spPr bwMode="auto">
              <a:xfrm>
                <a:off x="222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7" name="Line 1447"/>
              <p:cNvSpPr>
                <a:spLocks noChangeShapeType="1"/>
              </p:cNvSpPr>
              <p:nvPr/>
            </p:nvSpPr>
            <p:spPr bwMode="auto">
              <a:xfrm>
                <a:off x="22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8" name="Line 1448"/>
              <p:cNvSpPr>
                <a:spLocks noChangeShapeType="1"/>
              </p:cNvSpPr>
              <p:nvPr/>
            </p:nvSpPr>
            <p:spPr bwMode="auto">
              <a:xfrm>
                <a:off x="22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49" name="Line 1449"/>
              <p:cNvSpPr>
                <a:spLocks noChangeShapeType="1"/>
              </p:cNvSpPr>
              <p:nvPr/>
            </p:nvSpPr>
            <p:spPr bwMode="auto">
              <a:xfrm>
                <a:off x="225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0" name="Line 1450"/>
              <p:cNvSpPr>
                <a:spLocks noChangeShapeType="1"/>
              </p:cNvSpPr>
              <p:nvPr/>
            </p:nvSpPr>
            <p:spPr bwMode="auto">
              <a:xfrm>
                <a:off x="227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1" name="Line 1451"/>
              <p:cNvSpPr>
                <a:spLocks noChangeShapeType="1"/>
              </p:cNvSpPr>
              <p:nvPr/>
            </p:nvSpPr>
            <p:spPr bwMode="auto">
              <a:xfrm>
                <a:off x="22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2" name="Line 1452"/>
              <p:cNvSpPr>
                <a:spLocks noChangeShapeType="1"/>
              </p:cNvSpPr>
              <p:nvPr/>
            </p:nvSpPr>
            <p:spPr bwMode="auto">
              <a:xfrm>
                <a:off x="22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3" name="Line 1453"/>
              <p:cNvSpPr>
                <a:spLocks noChangeShapeType="1"/>
              </p:cNvSpPr>
              <p:nvPr/>
            </p:nvSpPr>
            <p:spPr bwMode="auto">
              <a:xfrm>
                <a:off x="230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4" name="Line 1454"/>
              <p:cNvSpPr>
                <a:spLocks noChangeShapeType="1"/>
              </p:cNvSpPr>
              <p:nvPr/>
            </p:nvSpPr>
            <p:spPr bwMode="auto">
              <a:xfrm>
                <a:off x="231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5" name="Line 1455"/>
              <p:cNvSpPr>
                <a:spLocks noChangeShapeType="1"/>
              </p:cNvSpPr>
              <p:nvPr/>
            </p:nvSpPr>
            <p:spPr bwMode="auto">
              <a:xfrm>
                <a:off x="23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6" name="Line 1456"/>
              <p:cNvSpPr>
                <a:spLocks noChangeShapeType="1"/>
              </p:cNvSpPr>
              <p:nvPr/>
            </p:nvSpPr>
            <p:spPr bwMode="auto">
              <a:xfrm>
                <a:off x="23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7" name="Line 1457"/>
              <p:cNvSpPr>
                <a:spLocks noChangeShapeType="1"/>
              </p:cNvSpPr>
              <p:nvPr/>
            </p:nvSpPr>
            <p:spPr bwMode="auto">
              <a:xfrm>
                <a:off x="235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8" name="Line 1458"/>
              <p:cNvSpPr>
                <a:spLocks noChangeShapeType="1"/>
              </p:cNvSpPr>
              <p:nvPr/>
            </p:nvSpPr>
            <p:spPr bwMode="auto">
              <a:xfrm>
                <a:off x="236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59" name="Line 1459"/>
              <p:cNvSpPr>
                <a:spLocks noChangeShapeType="1"/>
              </p:cNvSpPr>
              <p:nvPr/>
            </p:nvSpPr>
            <p:spPr bwMode="auto">
              <a:xfrm>
                <a:off x="23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0" name="Line 1460"/>
              <p:cNvSpPr>
                <a:spLocks noChangeShapeType="1"/>
              </p:cNvSpPr>
              <p:nvPr/>
            </p:nvSpPr>
            <p:spPr bwMode="auto">
              <a:xfrm>
                <a:off x="23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1" name="Line 1461"/>
              <p:cNvSpPr>
                <a:spLocks noChangeShapeType="1"/>
              </p:cNvSpPr>
              <p:nvPr/>
            </p:nvSpPr>
            <p:spPr bwMode="auto">
              <a:xfrm>
                <a:off x="240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2" name="Line 1462"/>
              <p:cNvSpPr>
                <a:spLocks noChangeShapeType="1"/>
              </p:cNvSpPr>
              <p:nvPr/>
            </p:nvSpPr>
            <p:spPr bwMode="auto">
              <a:xfrm>
                <a:off x="241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3" name="Line 1463"/>
              <p:cNvSpPr>
                <a:spLocks noChangeShapeType="1"/>
              </p:cNvSpPr>
              <p:nvPr/>
            </p:nvSpPr>
            <p:spPr bwMode="auto">
              <a:xfrm>
                <a:off x="24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4" name="Line 1464"/>
              <p:cNvSpPr>
                <a:spLocks noChangeShapeType="1"/>
              </p:cNvSpPr>
              <p:nvPr/>
            </p:nvSpPr>
            <p:spPr bwMode="auto">
              <a:xfrm>
                <a:off x="24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5" name="Line 1465"/>
              <p:cNvSpPr>
                <a:spLocks noChangeShapeType="1"/>
              </p:cNvSpPr>
              <p:nvPr/>
            </p:nvSpPr>
            <p:spPr bwMode="auto">
              <a:xfrm>
                <a:off x="245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6" name="Line 1466"/>
              <p:cNvSpPr>
                <a:spLocks noChangeShapeType="1"/>
              </p:cNvSpPr>
              <p:nvPr/>
            </p:nvSpPr>
            <p:spPr bwMode="auto">
              <a:xfrm>
                <a:off x="246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7" name="Line 1467"/>
              <p:cNvSpPr>
                <a:spLocks noChangeShapeType="1"/>
              </p:cNvSpPr>
              <p:nvPr/>
            </p:nvSpPr>
            <p:spPr bwMode="auto">
              <a:xfrm>
                <a:off x="24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8" name="Line 1468"/>
              <p:cNvSpPr>
                <a:spLocks noChangeShapeType="1"/>
              </p:cNvSpPr>
              <p:nvPr/>
            </p:nvSpPr>
            <p:spPr bwMode="auto">
              <a:xfrm>
                <a:off x="24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69" name="Line 1469"/>
              <p:cNvSpPr>
                <a:spLocks noChangeShapeType="1"/>
              </p:cNvSpPr>
              <p:nvPr/>
            </p:nvSpPr>
            <p:spPr bwMode="auto">
              <a:xfrm>
                <a:off x="249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0" name="Line 1470"/>
              <p:cNvSpPr>
                <a:spLocks noChangeShapeType="1"/>
              </p:cNvSpPr>
              <p:nvPr/>
            </p:nvSpPr>
            <p:spPr bwMode="auto">
              <a:xfrm>
                <a:off x="251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1" name="Line 1471"/>
              <p:cNvSpPr>
                <a:spLocks noChangeShapeType="1"/>
              </p:cNvSpPr>
              <p:nvPr/>
            </p:nvSpPr>
            <p:spPr bwMode="auto">
              <a:xfrm>
                <a:off x="25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2" name="Line 1472"/>
              <p:cNvSpPr>
                <a:spLocks noChangeShapeType="1"/>
              </p:cNvSpPr>
              <p:nvPr/>
            </p:nvSpPr>
            <p:spPr bwMode="auto">
              <a:xfrm>
                <a:off x="25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3" name="Line 1473"/>
              <p:cNvSpPr>
                <a:spLocks noChangeShapeType="1"/>
              </p:cNvSpPr>
              <p:nvPr/>
            </p:nvSpPr>
            <p:spPr bwMode="auto">
              <a:xfrm>
                <a:off x="254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4" name="Line 1474"/>
              <p:cNvSpPr>
                <a:spLocks noChangeShapeType="1"/>
              </p:cNvSpPr>
              <p:nvPr/>
            </p:nvSpPr>
            <p:spPr bwMode="auto">
              <a:xfrm>
                <a:off x="255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5" name="Line 1475"/>
              <p:cNvSpPr>
                <a:spLocks noChangeShapeType="1"/>
              </p:cNvSpPr>
              <p:nvPr/>
            </p:nvSpPr>
            <p:spPr bwMode="auto">
              <a:xfrm>
                <a:off x="25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6" name="Line 1476"/>
              <p:cNvSpPr>
                <a:spLocks noChangeShapeType="1"/>
              </p:cNvSpPr>
              <p:nvPr/>
            </p:nvSpPr>
            <p:spPr bwMode="auto">
              <a:xfrm>
                <a:off x="25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7" name="Line 1477"/>
              <p:cNvSpPr>
                <a:spLocks noChangeShapeType="1"/>
              </p:cNvSpPr>
              <p:nvPr/>
            </p:nvSpPr>
            <p:spPr bwMode="auto">
              <a:xfrm>
                <a:off x="259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8" name="Line 1478"/>
              <p:cNvSpPr>
                <a:spLocks noChangeShapeType="1"/>
              </p:cNvSpPr>
              <p:nvPr/>
            </p:nvSpPr>
            <p:spPr bwMode="auto">
              <a:xfrm>
                <a:off x="260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79" name="Line 1479"/>
              <p:cNvSpPr>
                <a:spLocks noChangeShapeType="1"/>
              </p:cNvSpPr>
              <p:nvPr/>
            </p:nvSpPr>
            <p:spPr bwMode="auto">
              <a:xfrm>
                <a:off x="26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0" name="Line 1480"/>
              <p:cNvSpPr>
                <a:spLocks noChangeShapeType="1"/>
              </p:cNvSpPr>
              <p:nvPr/>
            </p:nvSpPr>
            <p:spPr bwMode="auto">
              <a:xfrm>
                <a:off x="26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1" name="Line 1481"/>
              <p:cNvSpPr>
                <a:spLocks noChangeShapeType="1"/>
              </p:cNvSpPr>
              <p:nvPr/>
            </p:nvSpPr>
            <p:spPr bwMode="auto">
              <a:xfrm>
                <a:off x="264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2" name="Line 1482"/>
              <p:cNvSpPr>
                <a:spLocks noChangeShapeType="1"/>
              </p:cNvSpPr>
              <p:nvPr/>
            </p:nvSpPr>
            <p:spPr bwMode="auto">
              <a:xfrm>
                <a:off x="265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3" name="Line 1483"/>
              <p:cNvSpPr>
                <a:spLocks noChangeShapeType="1"/>
              </p:cNvSpPr>
              <p:nvPr/>
            </p:nvSpPr>
            <p:spPr bwMode="auto">
              <a:xfrm>
                <a:off x="26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4" name="Line 1484"/>
              <p:cNvSpPr>
                <a:spLocks noChangeShapeType="1"/>
              </p:cNvSpPr>
              <p:nvPr/>
            </p:nvSpPr>
            <p:spPr bwMode="auto">
              <a:xfrm>
                <a:off x="26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5" name="Line 1485"/>
              <p:cNvSpPr>
                <a:spLocks noChangeShapeType="1"/>
              </p:cNvSpPr>
              <p:nvPr/>
            </p:nvSpPr>
            <p:spPr bwMode="auto">
              <a:xfrm>
                <a:off x="269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6" name="Line 1486"/>
              <p:cNvSpPr>
                <a:spLocks noChangeShapeType="1"/>
              </p:cNvSpPr>
              <p:nvPr/>
            </p:nvSpPr>
            <p:spPr bwMode="auto">
              <a:xfrm>
                <a:off x="270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7" name="Line 1487"/>
              <p:cNvSpPr>
                <a:spLocks noChangeShapeType="1"/>
              </p:cNvSpPr>
              <p:nvPr/>
            </p:nvSpPr>
            <p:spPr bwMode="auto">
              <a:xfrm>
                <a:off x="27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8" name="Line 1488"/>
              <p:cNvSpPr>
                <a:spLocks noChangeShapeType="1"/>
              </p:cNvSpPr>
              <p:nvPr/>
            </p:nvSpPr>
            <p:spPr bwMode="auto">
              <a:xfrm>
                <a:off x="27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89" name="Line 1489"/>
              <p:cNvSpPr>
                <a:spLocks noChangeShapeType="1"/>
              </p:cNvSpPr>
              <p:nvPr/>
            </p:nvSpPr>
            <p:spPr bwMode="auto">
              <a:xfrm>
                <a:off x="273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0" name="Line 1490"/>
              <p:cNvSpPr>
                <a:spLocks noChangeShapeType="1"/>
              </p:cNvSpPr>
              <p:nvPr/>
            </p:nvSpPr>
            <p:spPr bwMode="auto">
              <a:xfrm>
                <a:off x="275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1" name="Line 1491"/>
              <p:cNvSpPr>
                <a:spLocks noChangeShapeType="1"/>
              </p:cNvSpPr>
              <p:nvPr/>
            </p:nvSpPr>
            <p:spPr bwMode="auto">
              <a:xfrm>
                <a:off x="27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2" name="Line 1492"/>
              <p:cNvSpPr>
                <a:spLocks noChangeShapeType="1"/>
              </p:cNvSpPr>
              <p:nvPr/>
            </p:nvSpPr>
            <p:spPr bwMode="auto">
              <a:xfrm>
                <a:off x="27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3" name="Line 1493"/>
              <p:cNvSpPr>
                <a:spLocks noChangeShapeType="1"/>
              </p:cNvSpPr>
              <p:nvPr/>
            </p:nvSpPr>
            <p:spPr bwMode="auto">
              <a:xfrm>
                <a:off x="278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4" name="Line 1494"/>
              <p:cNvSpPr>
                <a:spLocks noChangeShapeType="1"/>
              </p:cNvSpPr>
              <p:nvPr/>
            </p:nvSpPr>
            <p:spPr bwMode="auto">
              <a:xfrm>
                <a:off x="279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5" name="Line 1495"/>
              <p:cNvSpPr>
                <a:spLocks noChangeShapeType="1"/>
              </p:cNvSpPr>
              <p:nvPr/>
            </p:nvSpPr>
            <p:spPr bwMode="auto">
              <a:xfrm>
                <a:off x="28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6" name="Line 1496"/>
              <p:cNvSpPr>
                <a:spLocks noChangeShapeType="1"/>
              </p:cNvSpPr>
              <p:nvPr/>
            </p:nvSpPr>
            <p:spPr bwMode="auto">
              <a:xfrm>
                <a:off x="28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7" name="Line 1497"/>
              <p:cNvSpPr>
                <a:spLocks noChangeShapeType="1"/>
              </p:cNvSpPr>
              <p:nvPr/>
            </p:nvSpPr>
            <p:spPr bwMode="auto">
              <a:xfrm>
                <a:off x="283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8" name="Line 1498"/>
              <p:cNvSpPr>
                <a:spLocks noChangeShapeType="1"/>
              </p:cNvSpPr>
              <p:nvPr/>
            </p:nvSpPr>
            <p:spPr bwMode="auto">
              <a:xfrm>
                <a:off x="284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99" name="Line 1499"/>
              <p:cNvSpPr>
                <a:spLocks noChangeShapeType="1"/>
              </p:cNvSpPr>
              <p:nvPr/>
            </p:nvSpPr>
            <p:spPr bwMode="auto">
              <a:xfrm>
                <a:off x="28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0" name="Line 1500"/>
              <p:cNvSpPr>
                <a:spLocks noChangeShapeType="1"/>
              </p:cNvSpPr>
              <p:nvPr/>
            </p:nvSpPr>
            <p:spPr bwMode="auto">
              <a:xfrm>
                <a:off x="28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1" name="Line 1501"/>
              <p:cNvSpPr>
                <a:spLocks noChangeShapeType="1"/>
              </p:cNvSpPr>
              <p:nvPr/>
            </p:nvSpPr>
            <p:spPr bwMode="auto">
              <a:xfrm>
                <a:off x="288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2" name="Line 1502"/>
              <p:cNvSpPr>
                <a:spLocks noChangeShapeType="1"/>
              </p:cNvSpPr>
              <p:nvPr/>
            </p:nvSpPr>
            <p:spPr bwMode="auto">
              <a:xfrm>
                <a:off x="289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3" name="Line 1503"/>
              <p:cNvSpPr>
                <a:spLocks noChangeShapeType="1"/>
              </p:cNvSpPr>
              <p:nvPr/>
            </p:nvSpPr>
            <p:spPr bwMode="auto">
              <a:xfrm>
                <a:off x="29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4" name="Line 1504"/>
              <p:cNvSpPr>
                <a:spLocks noChangeShapeType="1"/>
              </p:cNvSpPr>
              <p:nvPr/>
            </p:nvSpPr>
            <p:spPr bwMode="auto">
              <a:xfrm>
                <a:off x="29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5" name="Line 1505"/>
              <p:cNvSpPr>
                <a:spLocks noChangeShapeType="1"/>
              </p:cNvSpPr>
              <p:nvPr/>
            </p:nvSpPr>
            <p:spPr bwMode="auto">
              <a:xfrm>
                <a:off x="293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6" name="Line 1506"/>
              <p:cNvSpPr>
                <a:spLocks noChangeShapeType="1"/>
              </p:cNvSpPr>
              <p:nvPr/>
            </p:nvSpPr>
            <p:spPr bwMode="auto">
              <a:xfrm>
                <a:off x="294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7" name="Line 1507"/>
              <p:cNvSpPr>
                <a:spLocks noChangeShapeType="1"/>
              </p:cNvSpPr>
              <p:nvPr/>
            </p:nvSpPr>
            <p:spPr bwMode="auto">
              <a:xfrm>
                <a:off x="29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8" name="Line 1508"/>
              <p:cNvSpPr>
                <a:spLocks noChangeShapeType="1"/>
              </p:cNvSpPr>
              <p:nvPr/>
            </p:nvSpPr>
            <p:spPr bwMode="auto">
              <a:xfrm>
                <a:off x="29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09" name="Line 1509"/>
              <p:cNvSpPr>
                <a:spLocks noChangeShapeType="1"/>
              </p:cNvSpPr>
              <p:nvPr/>
            </p:nvSpPr>
            <p:spPr bwMode="auto">
              <a:xfrm>
                <a:off x="297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0" name="Line 1510"/>
              <p:cNvSpPr>
                <a:spLocks noChangeShapeType="1"/>
              </p:cNvSpPr>
              <p:nvPr/>
            </p:nvSpPr>
            <p:spPr bwMode="auto">
              <a:xfrm>
                <a:off x="299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1" name="Line 1511"/>
              <p:cNvSpPr>
                <a:spLocks noChangeShapeType="1"/>
              </p:cNvSpPr>
              <p:nvPr/>
            </p:nvSpPr>
            <p:spPr bwMode="auto">
              <a:xfrm>
                <a:off x="30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2" name="Line 1512"/>
              <p:cNvSpPr>
                <a:spLocks noChangeShapeType="1"/>
              </p:cNvSpPr>
              <p:nvPr/>
            </p:nvSpPr>
            <p:spPr bwMode="auto">
              <a:xfrm>
                <a:off x="30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3" name="Line 1513"/>
              <p:cNvSpPr>
                <a:spLocks noChangeShapeType="1"/>
              </p:cNvSpPr>
              <p:nvPr/>
            </p:nvSpPr>
            <p:spPr bwMode="auto">
              <a:xfrm>
                <a:off x="302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4" name="Line 1514"/>
              <p:cNvSpPr>
                <a:spLocks noChangeShapeType="1"/>
              </p:cNvSpPr>
              <p:nvPr/>
            </p:nvSpPr>
            <p:spPr bwMode="auto">
              <a:xfrm>
                <a:off x="303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5" name="Line 1515"/>
              <p:cNvSpPr>
                <a:spLocks noChangeShapeType="1"/>
              </p:cNvSpPr>
              <p:nvPr/>
            </p:nvSpPr>
            <p:spPr bwMode="auto">
              <a:xfrm>
                <a:off x="30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6" name="Line 1516"/>
              <p:cNvSpPr>
                <a:spLocks noChangeShapeType="1"/>
              </p:cNvSpPr>
              <p:nvPr/>
            </p:nvSpPr>
            <p:spPr bwMode="auto">
              <a:xfrm>
                <a:off x="30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7" name="Line 1517"/>
              <p:cNvSpPr>
                <a:spLocks noChangeShapeType="1"/>
              </p:cNvSpPr>
              <p:nvPr/>
            </p:nvSpPr>
            <p:spPr bwMode="auto">
              <a:xfrm>
                <a:off x="307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8" name="Line 1518"/>
              <p:cNvSpPr>
                <a:spLocks noChangeShapeType="1"/>
              </p:cNvSpPr>
              <p:nvPr/>
            </p:nvSpPr>
            <p:spPr bwMode="auto">
              <a:xfrm>
                <a:off x="308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19" name="Line 1519"/>
              <p:cNvSpPr>
                <a:spLocks noChangeShapeType="1"/>
              </p:cNvSpPr>
              <p:nvPr/>
            </p:nvSpPr>
            <p:spPr bwMode="auto">
              <a:xfrm>
                <a:off x="30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0" name="Line 1520"/>
              <p:cNvSpPr>
                <a:spLocks noChangeShapeType="1"/>
              </p:cNvSpPr>
              <p:nvPr/>
            </p:nvSpPr>
            <p:spPr bwMode="auto">
              <a:xfrm>
                <a:off x="31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1" name="Line 1521"/>
              <p:cNvSpPr>
                <a:spLocks noChangeShapeType="1"/>
              </p:cNvSpPr>
              <p:nvPr/>
            </p:nvSpPr>
            <p:spPr bwMode="auto">
              <a:xfrm>
                <a:off x="312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2" name="Line 1522"/>
              <p:cNvSpPr>
                <a:spLocks noChangeShapeType="1"/>
              </p:cNvSpPr>
              <p:nvPr/>
            </p:nvSpPr>
            <p:spPr bwMode="auto">
              <a:xfrm>
                <a:off x="313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3" name="Line 1523"/>
              <p:cNvSpPr>
                <a:spLocks noChangeShapeType="1"/>
              </p:cNvSpPr>
              <p:nvPr/>
            </p:nvSpPr>
            <p:spPr bwMode="auto">
              <a:xfrm>
                <a:off x="31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4" name="Line 1524"/>
              <p:cNvSpPr>
                <a:spLocks noChangeShapeType="1"/>
              </p:cNvSpPr>
              <p:nvPr/>
            </p:nvSpPr>
            <p:spPr bwMode="auto">
              <a:xfrm>
                <a:off x="31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5" name="Line 1525"/>
              <p:cNvSpPr>
                <a:spLocks noChangeShapeType="1"/>
              </p:cNvSpPr>
              <p:nvPr/>
            </p:nvSpPr>
            <p:spPr bwMode="auto">
              <a:xfrm>
                <a:off x="317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6" name="Line 1526"/>
              <p:cNvSpPr>
                <a:spLocks noChangeShapeType="1"/>
              </p:cNvSpPr>
              <p:nvPr/>
            </p:nvSpPr>
            <p:spPr bwMode="auto">
              <a:xfrm>
                <a:off x="318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7" name="Line 1527"/>
              <p:cNvSpPr>
                <a:spLocks noChangeShapeType="1"/>
              </p:cNvSpPr>
              <p:nvPr/>
            </p:nvSpPr>
            <p:spPr bwMode="auto">
              <a:xfrm>
                <a:off x="31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8" name="Line 1528"/>
              <p:cNvSpPr>
                <a:spLocks noChangeShapeType="1"/>
              </p:cNvSpPr>
              <p:nvPr/>
            </p:nvSpPr>
            <p:spPr bwMode="auto">
              <a:xfrm>
                <a:off x="32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29" name="Line 1529"/>
              <p:cNvSpPr>
                <a:spLocks noChangeShapeType="1"/>
              </p:cNvSpPr>
              <p:nvPr/>
            </p:nvSpPr>
            <p:spPr bwMode="auto">
              <a:xfrm>
                <a:off x="321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0" name="Line 1530"/>
              <p:cNvSpPr>
                <a:spLocks noChangeShapeType="1"/>
              </p:cNvSpPr>
              <p:nvPr/>
            </p:nvSpPr>
            <p:spPr bwMode="auto">
              <a:xfrm>
                <a:off x="323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1" name="Line 1531"/>
              <p:cNvSpPr>
                <a:spLocks noChangeShapeType="1"/>
              </p:cNvSpPr>
              <p:nvPr/>
            </p:nvSpPr>
            <p:spPr bwMode="auto">
              <a:xfrm>
                <a:off x="32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2" name="Line 1532"/>
              <p:cNvSpPr>
                <a:spLocks noChangeShapeType="1"/>
              </p:cNvSpPr>
              <p:nvPr/>
            </p:nvSpPr>
            <p:spPr bwMode="auto">
              <a:xfrm>
                <a:off x="32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3" name="Line 1533"/>
              <p:cNvSpPr>
                <a:spLocks noChangeShapeType="1"/>
              </p:cNvSpPr>
              <p:nvPr/>
            </p:nvSpPr>
            <p:spPr bwMode="auto">
              <a:xfrm>
                <a:off x="326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4" name="Line 1534"/>
              <p:cNvSpPr>
                <a:spLocks noChangeShapeType="1"/>
              </p:cNvSpPr>
              <p:nvPr/>
            </p:nvSpPr>
            <p:spPr bwMode="auto">
              <a:xfrm>
                <a:off x="327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5" name="Line 1535"/>
              <p:cNvSpPr>
                <a:spLocks noChangeShapeType="1"/>
              </p:cNvSpPr>
              <p:nvPr/>
            </p:nvSpPr>
            <p:spPr bwMode="auto">
              <a:xfrm>
                <a:off x="32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6" name="Line 1536"/>
              <p:cNvSpPr>
                <a:spLocks noChangeShapeType="1"/>
              </p:cNvSpPr>
              <p:nvPr/>
            </p:nvSpPr>
            <p:spPr bwMode="auto">
              <a:xfrm>
                <a:off x="33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7" name="Line 1537"/>
              <p:cNvSpPr>
                <a:spLocks noChangeShapeType="1"/>
              </p:cNvSpPr>
              <p:nvPr/>
            </p:nvSpPr>
            <p:spPr bwMode="auto">
              <a:xfrm>
                <a:off x="331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8" name="Line 1538"/>
              <p:cNvSpPr>
                <a:spLocks noChangeShapeType="1"/>
              </p:cNvSpPr>
              <p:nvPr/>
            </p:nvSpPr>
            <p:spPr bwMode="auto">
              <a:xfrm>
                <a:off x="332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39" name="Line 1539"/>
              <p:cNvSpPr>
                <a:spLocks noChangeShapeType="1"/>
              </p:cNvSpPr>
              <p:nvPr/>
            </p:nvSpPr>
            <p:spPr bwMode="auto">
              <a:xfrm>
                <a:off x="33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0" name="Line 1540"/>
              <p:cNvSpPr>
                <a:spLocks noChangeShapeType="1"/>
              </p:cNvSpPr>
              <p:nvPr/>
            </p:nvSpPr>
            <p:spPr bwMode="auto">
              <a:xfrm>
                <a:off x="33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1" name="Line 1541"/>
              <p:cNvSpPr>
                <a:spLocks noChangeShapeType="1"/>
              </p:cNvSpPr>
              <p:nvPr/>
            </p:nvSpPr>
            <p:spPr bwMode="auto">
              <a:xfrm>
                <a:off x="336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2" name="Line 1542"/>
              <p:cNvSpPr>
                <a:spLocks noChangeShapeType="1"/>
              </p:cNvSpPr>
              <p:nvPr/>
            </p:nvSpPr>
            <p:spPr bwMode="auto">
              <a:xfrm>
                <a:off x="337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3" name="Line 1543"/>
              <p:cNvSpPr>
                <a:spLocks noChangeShapeType="1"/>
              </p:cNvSpPr>
              <p:nvPr/>
            </p:nvSpPr>
            <p:spPr bwMode="auto">
              <a:xfrm>
                <a:off x="33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4" name="Line 1544"/>
              <p:cNvSpPr>
                <a:spLocks noChangeShapeType="1"/>
              </p:cNvSpPr>
              <p:nvPr/>
            </p:nvSpPr>
            <p:spPr bwMode="auto">
              <a:xfrm>
                <a:off x="33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5" name="Line 1545"/>
              <p:cNvSpPr>
                <a:spLocks noChangeShapeType="1"/>
              </p:cNvSpPr>
              <p:nvPr/>
            </p:nvSpPr>
            <p:spPr bwMode="auto">
              <a:xfrm>
                <a:off x="341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6" name="Line 1546"/>
              <p:cNvSpPr>
                <a:spLocks noChangeShapeType="1"/>
              </p:cNvSpPr>
              <p:nvPr/>
            </p:nvSpPr>
            <p:spPr bwMode="auto">
              <a:xfrm>
                <a:off x="342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7" name="Line 1547"/>
              <p:cNvSpPr>
                <a:spLocks noChangeShapeType="1"/>
              </p:cNvSpPr>
              <p:nvPr/>
            </p:nvSpPr>
            <p:spPr bwMode="auto">
              <a:xfrm>
                <a:off x="34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8" name="Line 1548"/>
              <p:cNvSpPr>
                <a:spLocks noChangeShapeType="1"/>
              </p:cNvSpPr>
              <p:nvPr/>
            </p:nvSpPr>
            <p:spPr bwMode="auto">
              <a:xfrm>
                <a:off x="34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49" name="Line 1549"/>
              <p:cNvSpPr>
                <a:spLocks noChangeShapeType="1"/>
              </p:cNvSpPr>
              <p:nvPr/>
            </p:nvSpPr>
            <p:spPr bwMode="auto">
              <a:xfrm>
                <a:off x="345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0" name="Line 1550"/>
              <p:cNvSpPr>
                <a:spLocks noChangeShapeType="1"/>
              </p:cNvSpPr>
              <p:nvPr/>
            </p:nvSpPr>
            <p:spPr bwMode="auto">
              <a:xfrm>
                <a:off x="347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1" name="Line 1551"/>
              <p:cNvSpPr>
                <a:spLocks noChangeShapeType="1"/>
              </p:cNvSpPr>
              <p:nvPr/>
            </p:nvSpPr>
            <p:spPr bwMode="auto">
              <a:xfrm>
                <a:off x="34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2" name="Line 1552"/>
              <p:cNvSpPr>
                <a:spLocks noChangeShapeType="1"/>
              </p:cNvSpPr>
              <p:nvPr/>
            </p:nvSpPr>
            <p:spPr bwMode="auto">
              <a:xfrm>
                <a:off x="34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3" name="Line 1553"/>
              <p:cNvSpPr>
                <a:spLocks noChangeShapeType="1"/>
              </p:cNvSpPr>
              <p:nvPr/>
            </p:nvSpPr>
            <p:spPr bwMode="auto">
              <a:xfrm>
                <a:off x="350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4" name="Line 1554"/>
              <p:cNvSpPr>
                <a:spLocks noChangeShapeType="1"/>
              </p:cNvSpPr>
              <p:nvPr/>
            </p:nvSpPr>
            <p:spPr bwMode="auto">
              <a:xfrm>
                <a:off x="351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5" name="Line 1555"/>
              <p:cNvSpPr>
                <a:spLocks noChangeShapeType="1"/>
              </p:cNvSpPr>
              <p:nvPr/>
            </p:nvSpPr>
            <p:spPr bwMode="auto">
              <a:xfrm>
                <a:off x="35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6" name="Line 1556"/>
              <p:cNvSpPr>
                <a:spLocks noChangeShapeType="1"/>
              </p:cNvSpPr>
              <p:nvPr/>
            </p:nvSpPr>
            <p:spPr bwMode="auto">
              <a:xfrm>
                <a:off x="35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7" name="Line 1557"/>
              <p:cNvSpPr>
                <a:spLocks noChangeShapeType="1"/>
              </p:cNvSpPr>
              <p:nvPr/>
            </p:nvSpPr>
            <p:spPr bwMode="auto">
              <a:xfrm>
                <a:off x="355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8" name="Line 1558"/>
              <p:cNvSpPr>
                <a:spLocks noChangeShapeType="1"/>
              </p:cNvSpPr>
              <p:nvPr/>
            </p:nvSpPr>
            <p:spPr bwMode="auto">
              <a:xfrm>
                <a:off x="356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59" name="Line 1559"/>
              <p:cNvSpPr>
                <a:spLocks noChangeShapeType="1"/>
              </p:cNvSpPr>
              <p:nvPr/>
            </p:nvSpPr>
            <p:spPr bwMode="auto">
              <a:xfrm>
                <a:off x="35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0" name="Line 1560"/>
              <p:cNvSpPr>
                <a:spLocks noChangeShapeType="1"/>
              </p:cNvSpPr>
              <p:nvPr/>
            </p:nvSpPr>
            <p:spPr bwMode="auto">
              <a:xfrm>
                <a:off x="35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1" name="Line 1561"/>
              <p:cNvSpPr>
                <a:spLocks noChangeShapeType="1"/>
              </p:cNvSpPr>
              <p:nvPr/>
            </p:nvSpPr>
            <p:spPr bwMode="auto">
              <a:xfrm>
                <a:off x="360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2" name="Line 1562"/>
              <p:cNvSpPr>
                <a:spLocks noChangeShapeType="1"/>
              </p:cNvSpPr>
              <p:nvPr/>
            </p:nvSpPr>
            <p:spPr bwMode="auto">
              <a:xfrm>
                <a:off x="361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3" name="Line 1563"/>
              <p:cNvSpPr>
                <a:spLocks noChangeShapeType="1"/>
              </p:cNvSpPr>
              <p:nvPr/>
            </p:nvSpPr>
            <p:spPr bwMode="auto">
              <a:xfrm>
                <a:off x="36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4" name="Line 1564"/>
              <p:cNvSpPr>
                <a:spLocks noChangeShapeType="1"/>
              </p:cNvSpPr>
              <p:nvPr/>
            </p:nvSpPr>
            <p:spPr bwMode="auto">
              <a:xfrm>
                <a:off x="36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5" name="Line 1565"/>
              <p:cNvSpPr>
                <a:spLocks noChangeShapeType="1"/>
              </p:cNvSpPr>
              <p:nvPr/>
            </p:nvSpPr>
            <p:spPr bwMode="auto">
              <a:xfrm>
                <a:off x="365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6" name="Line 1566"/>
              <p:cNvSpPr>
                <a:spLocks noChangeShapeType="1"/>
              </p:cNvSpPr>
              <p:nvPr/>
            </p:nvSpPr>
            <p:spPr bwMode="auto">
              <a:xfrm>
                <a:off x="366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7" name="Line 1567"/>
              <p:cNvSpPr>
                <a:spLocks noChangeShapeType="1"/>
              </p:cNvSpPr>
              <p:nvPr/>
            </p:nvSpPr>
            <p:spPr bwMode="auto">
              <a:xfrm>
                <a:off x="36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8" name="Line 1568"/>
              <p:cNvSpPr>
                <a:spLocks noChangeShapeType="1"/>
              </p:cNvSpPr>
              <p:nvPr/>
            </p:nvSpPr>
            <p:spPr bwMode="auto">
              <a:xfrm>
                <a:off x="36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69" name="Line 1569"/>
              <p:cNvSpPr>
                <a:spLocks noChangeShapeType="1"/>
              </p:cNvSpPr>
              <p:nvPr/>
            </p:nvSpPr>
            <p:spPr bwMode="auto">
              <a:xfrm>
                <a:off x="369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0" name="Line 1570"/>
              <p:cNvSpPr>
                <a:spLocks noChangeShapeType="1"/>
              </p:cNvSpPr>
              <p:nvPr/>
            </p:nvSpPr>
            <p:spPr bwMode="auto">
              <a:xfrm>
                <a:off x="371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1" name="Line 1571"/>
              <p:cNvSpPr>
                <a:spLocks noChangeShapeType="1"/>
              </p:cNvSpPr>
              <p:nvPr/>
            </p:nvSpPr>
            <p:spPr bwMode="auto">
              <a:xfrm>
                <a:off x="37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2" name="Line 1572"/>
              <p:cNvSpPr>
                <a:spLocks noChangeShapeType="1"/>
              </p:cNvSpPr>
              <p:nvPr/>
            </p:nvSpPr>
            <p:spPr bwMode="auto">
              <a:xfrm>
                <a:off x="37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3" name="Line 1573"/>
              <p:cNvSpPr>
                <a:spLocks noChangeShapeType="1"/>
              </p:cNvSpPr>
              <p:nvPr/>
            </p:nvSpPr>
            <p:spPr bwMode="auto">
              <a:xfrm>
                <a:off x="374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4" name="Line 1574"/>
              <p:cNvSpPr>
                <a:spLocks noChangeShapeType="1"/>
              </p:cNvSpPr>
              <p:nvPr/>
            </p:nvSpPr>
            <p:spPr bwMode="auto">
              <a:xfrm>
                <a:off x="375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5" name="Line 1575"/>
              <p:cNvSpPr>
                <a:spLocks noChangeShapeType="1"/>
              </p:cNvSpPr>
              <p:nvPr/>
            </p:nvSpPr>
            <p:spPr bwMode="auto">
              <a:xfrm>
                <a:off x="37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6" name="Line 1576"/>
              <p:cNvSpPr>
                <a:spLocks noChangeShapeType="1"/>
              </p:cNvSpPr>
              <p:nvPr/>
            </p:nvSpPr>
            <p:spPr bwMode="auto">
              <a:xfrm>
                <a:off x="37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7" name="Line 1577"/>
              <p:cNvSpPr>
                <a:spLocks noChangeShapeType="1"/>
              </p:cNvSpPr>
              <p:nvPr/>
            </p:nvSpPr>
            <p:spPr bwMode="auto">
              <a:xfrm>
                <a:off x="379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8" name="Line 1578"/>
              <p:cNvSpPr>
                <a:spLocks noChangeShapeType="1"/>
              </p:cNvSpPr>
              <p:nvPr/>
            </p:nvSpPr>
            <p:spPr bwMode="auto">
              <a:xfrm>
                <a:off x="380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79" name="Line 1579"/>
              <p:cNvSpPr>
                <a:spLocks noChangeShapeType="1"/>
              </p:cNvSpPr>
              <p:nvPr/>
            </p:nvSpPr>
            <p:spPr bwMode="auto">
              <a:xfrm>
                <a:off x="38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0" name="Line 1580"/>
              <p:cNvSpPr>
                <a:spLocks noChangeShapeType="1"/>
              </p:cNvSpPr>
              <p:nvPr/>
            </p:nvSpPr>
            <p:spPr bwMode="auto">
              <a:xfrm>
                <a:off x="38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1" name="Line 1581"/>
              <p:cNvSpPr>
                <a:spLocks noChangeShapeType="1"/>
              </p:cNvSpPr>
              <p:nvPr/>
            </p:nvSpPr>
            <p:spPr bwMode="auto">
              <a:xfrm>
                <a:off x="384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2" name="Line 1582"/>
              <p:cNvSpPr>
                <a:spLocks noChangeShapeType="1"/>
              </p:cNvSpPr>
              <p:nvPr/>
            </p:nvSpPr>
            <p:spPr bwMode="auto">
              <a:xfrm>
                <a:off x="385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3" name="Line 1583"/>
              <p:cNvSpPr>
                <a:spLocks noChangeShapeType="1"/>
              </p:cNvSpPr>
              <p:nvPr/>
            </p:nvSpPr>
            <p:spPr bwMode="auto">
              <a:xfrm>
                <a:off x="38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4" name="Line 1584"/>
              <p:cNvSpPr>
                <a:spLocks noChangeShapeType="1"/>
              </p:cNvSpPr>
              <p:nvPr/>
            </p:nvSpPr>
            <p:spPr bwMode="auto">
              <a:xfrm>
                <a:off x="38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5" name="Line 1585"/>
              <p:cNvSpPr>
                <a:spLocks noChangeShapeType="1"/>
              </p:cNvSpPr>
              <p:nvPr/>
            </p:nvSpPr>
            <p:spPr bwMode="auto">
              <a:xfrm>
                <a:off x="389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6" name="Line 1586"/>
              <p:cNvSpPr>
                <a:spLocks noChangeShapeType="1"/>
              </p:cNvSpPr>
              <p:nvPr/>
            </p:nvSpPr>
            <p:spPr bwMode="auto">
              <a:xfrm>
                <a:off x="390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7" name="Line 1587"/>
              <p:cNvSpPr>
                <a:spLocks noChangeShapeType="1"/>
              </p:cNvSpPr>
              <p:nvPr/>
            </p:nvSpPr>
            <p:spPr bwMode="auto">
              <a:xfrm>
                <a:off x="39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8" name="Line 1588"/>
              <p:cNvSpPr>
                <a:spLocks noChangeShapeType="1"/>
              </p:cNvSpPr>
              <p:nvPr/>
            </p:nvSpPr>
            <p:spPr bwMode="auto">
              <a:xfrm>
                <a:off x="39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89" name="Line 1589"/>
              <p:cNvSpPr>
                <a:spLocks noChangeShapeType="1"/>
              </p:cNvSpPr>
              <p:nvPr/>
            </p:nvSpPr>
            <p:spPr bwMode="auto">
              <a:xfrm>
                <a:off x="393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0" name="Line 1590"/>
              <p:cNvSpPr>
                <a:spLocks noChangeShapeType="1"/>
              </p:cNvSpPr>
              <p:nvPr/>
            </p:nvSpPr>
            <p:spPr bwMode="auto">
              <a:xfrm>
                <a:off x="395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1" name="Line 1591"/>
              <p:cNvSpPr>
                <a:spLocks noChangeShapeType="1"/>
              </p:cNvSpPr>
              <p:nvPr/>
            </p:nvSpPr>
            <p:spPr bwMode="auto">
              <a:xfrm>
                <a:off x="39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2" name="Line 1592"/>
              <p:cNvSpPr>
                <a:spLocks noChangeShapeType="1"/>
              </p:cNvSpPr>
              <p:nvPr/>
            </p:nvSpPr>
            <p:spPr bwMode="auto">
              <a:xfrm>
                <a:off x="39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3" name="Line 1593"/>
              <p:cNvSpPr>
                <a:spLocks noChangeShapeType="1"/>
              </p:cNvSpPr>
              <p:nvPr/>
            </p:nvSpPr>
            <p:spPr bwMode="auto">
              <a:xfrm>
                <a:off x="398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4" name="Line 1594"/>
              <p:cNvSpPr>
                <a:spLocks noChangeShapeType="1"/>
              </p:cNvSpPr>
              <p:nvPr/>
            </p:nvSpPr>
            <p:spPr bwMode="auto">
              <a:xfrm>
                <a:off x="399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5" name="Line 1595"/>
              <p:cNvSpPr>
                <a:spLocks noChangeShapeType="1"/>
              </p:cNvSpPr>
              <p:nvPr/>
            </p:nvSpPr>
            <p:spPr bwMode="auto">
              <a:xfrm>
                <a:off x="40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6" name="Line 1596"/>
              <p:cNvSpPr>
                <a:spLocks noChangeShapeType="1"/>
              </p:cNvSpPr>
              <p:nvPr/>
            </p:nvSpPr>
            <p:spPr bwMode="auto">
              <a:xfrm>
                <a:off x="40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7" name="Line 1597"/>
              <p:cNvSpPr>
                <a:spLocks noChangeShapeType="1"/>
              </p:cNvSpPr>
              <p:nvPr/>
            </p:nvSpPr>
            <p:spPr bwMode="auto">
              <a:xfrm>
                <a:off x="403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8" name="Line 1598"/>
              <p:cNvSpPr>
                <a:spLocks noChangeShapeType="1"/>
              </p:cNvSpPr>
              <p:nvPr/>
            </p:nvSpPr>
            <p:spPr bwMode="auto">
              <a:xfrm>
                <a:off x="404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99" name="Line 1599"/>
              <p:cNvSpPr>
                <a:spLocks noChangeShapeType="1"/>
              </p:cNvSpPr>
              <p:nvPr/>
            </p:nvSpPr>
            <p:spPr bwMode="auto">
              <a:xfrm>
                <a:off x="40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00" name="Line 1600"/>
              <p:cNvSpPr>
                <a:spLocks noChangeShapeType="1"/>
              </p:cNvSpPr>
              <p:nvPr/>
            </p:nvSpPr>
            <p:spPr bwMode="auto">
              <a:xfrm>
                <a:off x="40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01" name="Line 1601"/>
              <p:cNvSpPr>
                <a:spLocks noChangeShapeType="1"/>
              </p:cNvSpPr>
              <p:nvPr/>
            </p:nvSpPr>
            <p:spPr bwMode="auto">
              <a:xfrm>
                <a:off x="408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02" name="Line 1602"/>
              <p:cNvSpPr>
                <a:spLocks noChangeShapeType="1"/>
              </p:cNvSpPr>
              <p:nvPr/>
            </p:nvSpPr>
            <p:spPr bwMode="auto">
              <a:xfrm>
                <a:off x="409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03" name="Line 1603"/>
              <p:cNvSpPr>
                <a:spLocks noChangeShapeType="1"/>
              </p:cNvSpPr>
              <p:nvPr/>
            </p:nvSpPr>
            <p:spPr bwMode="auto">
              <a:xfrm>
                <a:off x="41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04" name="Line 1604"/>
              <p:cNvSpPr>
                <a:spLocks noChangeShapeType="1"/>
              </p:cNvSpPr>
              <p:nvPr/>
            </p:nvSpPr>
            <p:spPr bwMode="auto">
              <a:xfrm>
                <a:off x="41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05" name="Line 1605"/>
              <p:cNvSpPr>
                <a:spLocks noChangeShapeType="1"/>
              </p:cNvSpPr>
              <p:nvPr/>
            </p:nvSpPr>
            <p:spPr bwMode="auto">
              <a:xfrm>
                <a:off x="413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06" name="Line 1606"/>
              <p:cNvSpPr>
                <a:spLocks noChangeShapeType="1"/>
              </p:cNvSpPr>
              <p:nvPr/>
            </p:nvSpPr>
            <p:spPr bwMode="auto">
              <a:xfrm>
                <a:off x="414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07" name="Line 1607"/>
              <p:cNvSpPr>
                <a:spLocks noChangeShapeType="1"/>
              </p:cNvSpPr>
              <p:nvPr/>
            </p:nvSpPr>
            <p:spPr bwMode="auto">
              <a:xfrm>
                <a:off x="1814" y="1267"/>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08" name="Line 1608"/>
              <p:cNvSpPr>
                <a:spLocks noChangeShapeType="1"/>
              </p:cNvSpPr>
              <p:nvPr/>
            </p:nvSpPr>
            <p:spPr bwMode="auto">
              <a:xfrm flipH="1">
                <a:off x="4122" y="1267"/>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572" name="Group 1813"/>
            <p:cNvGrpSpPr>
              <a:grpSpLocks/>
            </p:cNvGrpSpPr>
            <p:nvPr/>
          </p:nvGrpSpPr>
          <p:grpSpPr bwMode="auto">
            <a:xfrm>
              <a:off x="1806" y="1267"/>
              <a:ext cx="397" cy="1838"/>
              <a:chOff x="1806" y="1267"/>
              <a:chExt cx="397" cy="1838"/>
            </a:xfrm>
          </p:grpSpPr>
          <p:sp>
            <p:nvSpPr>
              <p:cNvPr id="6412" name="Line 1613"/>
              <p:cNvSpPr>
                <a:spLocks noChangeShapeType="1"/>
              </p:cNvSpPr>
              <p:nvPr/>
            </p:nvSpPr>
            <p:spPr bwMode="auto">
              <a:xfrm flipV="1">
                <a:off x="1814"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13" name="Line 1614"/>
              <p:cNvSpPr>
                <a:spLocks noChangeShapeType="1"/>
              </p:cNvSpPr>
              <p:nvPr/>
            </p:nvSpPr>
            <p:spPr bwMode="auto">
              <a:xfrm flipV="1">
                <a:off x="1814"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14" name="Line 1615"/>
              <p:cNvSpPr>
                <a:spLocks noChangeShapeType="1"/>
              </p:cNvSpPr>
              <p:nvPr/>
            </p:nvSpPr>
            <p:spPr bwMode="auto">
              <a:xfrm flipV="1">
                <a:off x="1814"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15" name="Line 1616"/>
              <p:cNvSpPr>
                <a:spLocks noChangeShapeType="1"/>
              </p:cNvSpPr>
              <p:nvPr/>
            </p:nvSpPr>
            <p:spPr bwMode="auto">
              <a:xfrm flipV="1">
                <a:off x="1814"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16" name="Line 1617"/>
              <p:cNvSpPr>
                <a:spLocks noChangeShapeType="1"/>
              </p:cNvSpPr>
              <p:nvPr/>
            </p:nvSpPr>
            <p:spPr bwMode="auto">
              <a:xfrm flipV="1">
                <a:off x="1814"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17" name="Line 1618"/>
              <p:cNvSpPr>
                <a:spLocks noChangeShapeType="1"/>
              </p:cNvSpPr>
              <p:nvPr/>
            </p:nvSpPr>
            <p:spPr bwMode="auto">
              <a:xfrm flipV="1">
                <a:off x="1814"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18" name="Line 1619"/>
              <p:cNvSpPr>
                <a:spLocks noChangeShapeType="1"/>
              </p:cNvSpPr>
              <p:nvPr/>
            </p:nvSpPr>
            <p:spPr bwMode="auto">
              <a:xfrm flipV="1">
                <a:off x="1814"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19" name="Line 1620"/>
              <p:cNvSpPr>
                <a:spLocks noChangeShapeType="1"/>
              </p:cNvSpPr>
              <p:nvPr/>
            </p:nvSpPr>
            <p:spPr bwMode="auto">
              <a:xfrm flipV="1">
                <a:off x="1814"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0" name="Line 1621"/>
              <p:cNvSpPr>
                <a:spLocks noChangeShapeType="1"/>
              </p:cNvSpPr>
              <p:nvPr/>
            </p:nvSpPr>
            <p:spPr bwMode="auto">
              <a:xfrm flipV="1">
                <a:off x="1814"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1" name="Line 1622"/>
              <p:cNvSpPr>
                <a:spLocks noChangeShapeType="1"/>
              </p:cNvSpPr>
              <p:nvPr/>
            </p:nvSpPr>
            <p:spPr bwMode="auto">
              <a:xfrm flipV="1">
                <a:off x="1814"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2" name="Line 1623"/>
              <p:cNvSpPr>
                <a:spLocks noChangeShapeType="1"/>
              </p:cNvSpPr>
              <p:nvPr/>
            </p:nvSpPr>
            <p:spPr bwMode="auto">
              <a:xfrm flipV="1">
                <a:off x="1814"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3" name="Line 1624"/>
              <p:cNvSpPr>
                <a:spLocks noChangeShapeType="1"/>
              </p:cNvSpPr>
              <p:nvPr/>
            </p:nvSpPr>
            <p:spPr bwMode="auto">
              <a:xfrm flipV="1">
                <a:off x="1814"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4" name="Line 1625"/>
              <p:cNvSpPr>
                <a:spLocks noChangeShapeType="1"/>
              </p:cNvSpPr>
              <p:nvPr/>
            </p:nvSpPr>
            <p:spPr bwMode="auto">
              <a:xfrm flipV="1">
                <a:off x="1814"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5" name="Line 1626"/>
              <p:cNvSpPr>
                <a:spLocks noChangeShapeType="1"/>
              </p:cNvSpPr>
              <p:nvPr/>
            </p:nvSpPr>
            <p:spPr bwMode="auto">
              <a:xfrm flipV="1">
                <a:off x="1814"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6" name="Line 1627"/>
              <p:cNvSpPr>
                <a:spLocks noChangeShapeType="1"/>
              </p:cNvSpPr>
              <p:nvPr/>
            </p:nvSpPr>
            <p:spPr bwMode="auto">
              <a:xfrm flipV="1">
                <a:off x="1814"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7" name="Line 1628"/>
              <p:cNvSpPr>
                <a:spLocks noChangeShapeType="1"/>
              </p:cNvSpPr>
              <p:nvPr/>
            </p:nvSpPr>
            <p:spPr bwMode="auto">
              <a:xfrm flipV="1">
                <a:off x="1814"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8" name="Line 1629"/>
              <p:cNvSpPr>
                <a:spLocks noChangeShapeType="1"/>
              </p:cNvSpPr>
              <p:nvPr/>
            </p:nvSpPr>
            <p:spPr bwMode="auto">
              <a:xfrm flipV="1">
                <a:off x="1814"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29" name="Line 1630"/>
              <p:cNvSpPr>
                <a:spLocks noChangeShapeType="1"/>
              </p:cNvSpPr>
              <p:nvPr/>
            </p:nvSpPr>
            <p:spPr bwMode="auto">
              <a:xfrm flipV="1">
                <a:off x="1814"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0" name="Line 1631"/>
              <p:cNvSpPr>
                <a:spLocks noChangeShapeType="1"/>
              </p:cNvSpPr>
              <p:nvPr/>
            </p:nvSpPr>
            <p:spPr bwMode="auto">
              <a:xfrm flipV="1">
                <a:off x="1814"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1" name="Line 1632"/>
              <p:cNvSpPr>
                <a:spLocks noChangeShapeType="1"/>
              </p:cNvSpPr>
              <p:nvPr/>
            </p:nvSpPr>
            <p:spPr bwMode="auto">
              <a:xfrm flipV="1">
                <a:off x="1814"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2" name="Line 1633"/>
              <p:cNvSpPr>
                <a:spLocks noChangeShapeType="1"/>
              </p:cNvSpPr>
              <p:nvPr/>
            </p:nvSpPr>
            <p:spPr bwMode="auto">
              <a:xfrm flipV="1">
                <a:off x="1814"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3" name="Line 1634"/>
              <p:cNvSpPr>
                <a:spLocks noChangeShapeType="1"/>
              </p:cNvSpPr>
              <p:nvPr/>
            </p:nvSpPr>
            <p:spPr bwMode="auto">
              <a:xfrm flipV="1">
                <a:off x="1814"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4" name="Line 1635"/>
              <p:cNvSpPr>
                <a:spLocks noChangeShapeType="1"/>
              </p:cNvSpPr>
              <p:nvPr/>
            </p:nvSpPr>
            <p:spPr bwMode="auto">
              <a:xfrm flipV="1">
                <a:off x="1814"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5" name="Line 1636"/>
              <p:cNvSpPr>
                <a:spLocks noChangeShapeType="1"/>
              </p:cNvSpPr>
              <p:nvPr/>
            </p:nvSpPr>
            <p:spPr bwMode="auto">
              <a:xfrm flipV="1">
                <a:off x="1814"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6" name="Line 1637"/>
              <p:cNvSpPr>
                <a:spLocks noChangeShapeType="1"/>
              </p:cNvSpPr>
              <p:nvPr/>
            </p:nvSpPr>
            <p:spPr bwMode="auto">
              <a:xfrm flipV="1">
                <a:off x="1814"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7" name="Line 1638"/>
              <p:cNvSpPr>
                <a:spLocks noChangeShapeType="1"/>
              </p:cNvSpPr>
              <p:nvPr/>
            </p:nvSpPr>
            <p:spPr bwMode="auto">
              <a:xfrm flipV="1">
                <a:off x="1814"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8" name="Line 1639"/>
              <p:cNvSpPr>
                <a:spLocks noChangeShapeType="1"/>
              </p:cNvSpPr>
              <p:nvPr/>
            </p:nvSpPr>
            <p:spPr bwMode="auto">
              <a:xfrm flipV="1">
                <a:off x="1814"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39" name="Line 1640"/>
              <p:cNvSpPr>
                <a:spLocks noChangeShapeType="1"/>
              </p:cNvSpPr>
              <p:nvPr/>
            </p:nvSpPr>
            <p:spPr bwMode="auto">
              <a:xfrm flipV="1">
                <a:off x="1814"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0" name="Line 1641"/>
              <p:cNvSpPr>
                <a:spLocks noChangeShapeType="1"/>
              </p:cNvSpPr>
              <p:nvPr/>
            </p:nvSpPr>
            <p:spPr bwMode="auto">
              <a:xfrm flipV="1">
                <a:off x="1814"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1" name="Line 1642"/>
              <p:cNvSpPr>
                <a:spLocks noChangeShapeType="1"/>
              </p:cNvSpPr>
              <p:nvPr/>
            </p:nvSpPr>
            <p:spPr bwMode="auto">
              <a:xfrm flipV="1">
                <a:off x="1814"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2" name="Line 1643"/>
              <p:cNvSpPr>
                <a:spLocks noChangeShapeType="1"/>
              </p:cNvSpPr>
              <p:nvPr/>
            </p:nvSpPr>
            <p:spPr bwMode="auto">
              <a:xfrm flipV="1">
                <a:off x="1814"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3" name="Line 1644"/>
              <p:cNvSpPr>
                <a:spLocks noChangeShapeType="1"/>
              </p:cNvSpPr>
              <p:nvPr/>
            </p:nvSpPr>
            <p:spPr bwMode="auto">
              <a:xfrm flipV="1">
                <a:off x="1814"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4" name="Line 1645"/>
              <p:cNvSpPr>
                <a:spLocks noChangeShapeType="1"/>
              </p:cNvSpPr>
              <p:nvPr/>
            </p:nvSpPr>
            <p:spPr bwMode="auto">
              <a:xfrm flipV="1">
                <a:off x="1814"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5" name="Line 1646"/>
              <p:cNvSpPr>
                <a:spLocks noChangeShapeType="1"/>
              </p:cNvSpPr>
              <p:nvPr/>
            </p:nvSpPr>
            <p:spPr bwMode="auto">
              <a:xfrm flipV="1">
                <a:off x="1814"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6" name="Line 1647"/>
              <p:cNvSpPr>
                <a:spLocks noChangeShapeType="1"/>
              </p:cNvSpPr>
              <p:nvPr/>
            </p:nvSpPr>
            <p:spPr bwMode="auto">
              <a:xfrm flipV="1">
                <a:off x="1814"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7" name="Line 1648"/>
              <p:cNvSpPr>
                <a:spLocks noChangeShapeType="1"/>
              </p:cNvSpPr>
              <p:nvPr/>
            </p:nvSpPr>
            <p:spPr bwMode="auto">
              <a:xfrm flipV="1">
                <a:off x="1814"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8" name="Line 1649"/>
              <p:cNvSpPr>
                <a:spLocks noChangeShapeType="1"/>
              </p:cNvSpPr>
              <p:nvPr/>
            </p:nvSpPr>
            <p:spPr bwMode="auto">
              <a:xfrm flipV="1">
                <a:off x="1814"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49" name="Line 1650"/>
              <p:cNvSpPr>
                <a:spLocks noChangeShapeType="1"/>
              </p:cNvSpPr>
              <p:nvPr/>
            </p:nvSpPr>
            <p:spPr bwMode="auto">
              <a:xfrm flipV="1">
                <a:off x="1814"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0" name="Line 1651"/>
              <p:cNvSpPr>
                <a:spLocks noChangeShapeType="1"/>
              </p:cNvSpPr>
              <p:nvPr/>
            </p:nvSpPr>
            <p:spPr bwMode="auto">
              <a:xfrm flipV="1">
                <a:off x="1814"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1" name="Line 1652"/>
              <p:cNvSpPr>
                <a:spLocks noChangeShapeType="1"/>
              </p:cNvSpPr>
              <p:nvPr/>
            </p:nvSpPr>
            <p:spPr bwMode="auto">
              <a:xfrm flipV="1">
                <a:off x="1814"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2" name="Line 1653"/>
              <p:cNvSpPr>
                <a:spLocks noChangeShapeType="1"/>
              </p:cNvSpPr>
              <p:nvPr/>
            </p:nvSpPr>
            <p:spPr bwMode="auto">
              <a:xfrm flipV="1">
                <a:off x="1814"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3" name="Line 1654"/>
              <p:cNvSpPr>
                <a:spLocks noChangeShapeType="1"/>
              </p:cNvSpPr>
              <p:nvPr/>
            </p:nvSpPr>
            <p:spPr bwMode="auto">
              <a:xfrm flipV="1">
                <a:off x="1814"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4" name="Line 1655"/>
              <p:cNvSpPr>
                <a:spLocks noChangeShapeType="1"/>
              </p:cNvSpPr>
              <p:nvPr/>
            </p:nvSpPr>
            <p:spPr bwMode="auto">
              <a:xfrm flipV="1">
                <a:off x="1814"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5" name="Line 1656"/>
              <p:cNvSpPr>
                <a:spLocks noChangeShapeType="1"/>
              </p:cNvSpPr>
              <p:nvPr/>
            </p:nvSpPr>
            <p:spPr bwMode="auto">
              <a:xfrm flipV="1">
                <a:off x="1814"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6" name="Line 1657"/>
              <p:cNvSpPr>
                <a:spLocks noChangeShapeType="1"/>
              </p:cNvSpPr>
              <p:nvPr/>
            </p:nvSpPr>
            <p:spPr bwMode="auto">
              <a:xfrm flipV="1">
                <a:off x="1814"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7" name="Line 1658"/>
              <p:cNvSpPr>
                <a:spLocks noChangeShapeType="1"/>
              </p:cNvSpPr>
              <p:nvPr/>
            </p:nvSpPr>
            <p:spPr bwMode="auto">
              <a:xfrm flipV="1">
                <a:off x="1814"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8" name="Line 1659"/>
              <p:cNvSpPr>
                <a:spLocks noChangeShapeType="1"/>
              </p:cNvSpPr>
              <p:nvPr/>
            </p:nvSpPr>
            <p:spPr bwMode="auto">
              <a:xfrm flipV="1">
                <a:off x="1814"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59" name="Line 1660"/>
              <p:cNvSpPr>
                <a:spLocks noChangeShapeType="1"/>
              </p:cNvSpPr>
              <p:nvPr/>
            </p:nvSpPr>
            <p:spPr bwMode="auto">
              <a:xfrm flipV="1">
                <a:off x="1814"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0" name="Line 1661"/>
              <p:cNvSpPr>
                <a:spLocks noChangeShapeType="1"/>
              </p:cNvSpPr>
              <p:nvPr/>
            </p:nvSpPr>
            <p:spPr bwMode="auto">
              <a:xfrm flipV="1">
                <a:off x="1814"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1" name="Line 1662"/>
              <p:cNvSpPr>
                <a:spLocks noChangeShapeType="1"/>
              </p:cNvSpPr>
              <p:nvPr/>
            </p:nvSpPr>
            <p:spPr bwMode="auto">
              <a:xfrm flipV="1">
                <a:off x="1814"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2" name="Line 1663"/>
              <p:cNvSpPr>
                <a:spLocks noChangeShapeType="1"/>
              </p:cNvSpPr>
              <p:nvPr/>
            </p:nvSpPr>
            <p:spPr bwMode="auto">
              <a:xfrm flipV="1">
                <a:off x="1814"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3" name="Line 1664"/>
              <p:cNvSpPr>
                <a:spLocks noChangeShapeType="1"/>
              </p:cNvSpPr>
              <p:nvPr/>
            </p:nvSpPr>
            <p:spPr bwMode="auto">
              <a:xfrm flipV="1">
                <a:off x="1814"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4" name="Line 1665"/>
              <p:cNvSpPr>
                <a:spLocks noChangeShapeType="1"/>
              </p:cNvSpPr>
              <p:nvPr/>
            </p:nvSpPr>
            <p:spPr bwMode="auto">
              <a:xfrm flipV="1">
                <a:off x="1814"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5" name="Line 1666"/>
              <p:cNvSpPr>
                <a:spLocks noChangeShapeType="1"/>
              </p:cNvSpPr>
              <p:nvPr/>
            </p:nvSpPr>
            <p:spPr bwMode="auto">
              <a:xfrm flipV="1">
                <a:off x="1814"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6" name="Line 1667"/>
              <p:cNvSpPr>
                <a:spLocks noChangeShapeType="1"/>
              </p:cNvSpPr>
              <p:nvPr/>
            </p:nvSpPr>
            <p:spPr bwMode="auto">
              <a:xfrm flipV="1">
                <a:off x="1814"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7" name="Line 1668"/>
              <p:cNvSpPr>
                <a:spLocks noChangeShapeType="1"/>
              </p:cNvSpPr>
              <p:nvPr/>
            </p:nvSpPr>
            <p:spPr bwMode="auto">
              <a:xfrm flipV="1">
                <a:off x="1814"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8" name="Line 1669"/>
              <p:cNvSpPr>
                <a:spLocks noChangeShapeType="1"/>
              </p:cNvSpPr>
              <p:nvPr/>
            </p:nvSpPr>
            <p:spPr bwMode="auto">
              <a:xfrm flipV="1">
                <a:off x="1814"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69" name="Line 1670"/>
              <p:cNvSpPr>
                <a:spLocks noChangeShapeType="1"/>
              </p:cNvSpPr>
              <p:nvPr/>
            </p:nvSpPr>
            <p:spPr bwMode="auto">
              <a:xfrm flipV="1">
                <a:off x="1814"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0" name="Line 1671"/>
              <p:cNvSpPr>
                <a:spLocks noChangeShapeType="1"/>
              </p:cNvSpPr>
              <p:nvPr/>
            </p:nvSpPr>
            <p:spPr bwMode="auto">
              <a:xfrm flipV="1">
                <a:off x="1814"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1" name="Line 1672"/>
              <p:cNvSpPr>
                <a:spLocks noChangeShapeType="1"/>
              </p:cNvSpPr>
              <p:nvPr/>
            </p:nvSpPr>
            <p:spPr bwMode="auto">
              <a:xfrm flipV="1">
                <a:off x="1814"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2" name="Line 1673"/>
              <p:cNvSpPr>
                <a:spLocks noChangeShapeType="1"/>
              </p:cNvSpPr>
              <p:nvPr/>
            </p:nvSpPr>
            <p:spPr bwMode="auto">
              <a:xfrm flipV="1">
                <a:off x="1814"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3" name="Line 1674"/>
              <p:cNvSpPr>
                <a:spLocks noChangeShapeType="1"/>
              </p:cNvSpPr>
              <p:nvPr/>
            </p:nvSpPr>
            <p:spPr bwMode="auto">
              <a:xfrm flipV="1">
                <a:off x="1814"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4" name="Line 1675"/>
              <p:cNvSpPr>
                <a:spLocks noChangeShapeType="1"/>
              </p:cNvSpPr>
              <p:nvPr/>
            </p:nvSpPr>
            <p:spPr bwMode="auto">
              <a:xfrm flipV="1">
                <a:off x="1814"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5" name="Line 1676"/>
              <p:cNvSpPr>
                <a:spLocks noChangeShapeType="1"/>
              </p:cNvSpPr>
              <p:nvPr/>
            </p:nvSpPr>
            <p:spPr bwMode="auto">
              <a:xfrm flipV="1">
                <a:off x="1814"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6" name="Line 1677"/>
              <p:cNvSpPr>
                <a:spLocks noChangeShapeType="1"/>
              </p:cNvSpPr>
              <p:nvPr/>
            </p:nvSpPr>
            <p:spPr bwMode="auto">
              <a:xfrm flipV="1">
                <a:off x="1814"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7" name="Line 1678"/>
              <p:cNvSpPr>
                <a:spLocks noChangeShapeType="1"/>
              </p:cNvSpPr>
              <p:nvPr/>
            </p:nvSpPr>
            <p:spPr bwMode="auto">
              <a:xfrm flipV="1">
                <a:off x="1814"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8" name="Line 1679"/>
              <p:cNvSpPr>
                <a:spLocks noChangeShapeType="1"/>
              </p:cNvSpPr>
              <p:nvPr/>
            </p:nvSpPr>
            <p:spPr bwMode="auto">
              <a:xfrm flipV="1">
                <a:off x="1814"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79" name="Line 1680"/>
              <p:cNvSpPr>
                <a:spLocks noChangeShapeType="1"/>
              </p:cNvSpPr>
              <p:nvPr/>
            </p:nvSpPr>
            <p:spPr bwMode="auto">
              <a:xfrm flipV="1">
                <a:off x="1814"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0" name="Line 1681"/>
              <p:cNvSpPr>
                <a:spLocks noChangeShapeType="1"/>
              </p:cNvSpPr>
              <p:nvPr/>
            </p:nvSpPr>
            <p:spPr bwMode="auto">
              <a:xfrm flipV="1">
                <a:off x="1814"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1" name="Line 1682"/>
              <p:cNvSpPr>
                <a:spLocks noChangeShapeType="1"/>
              </p:cNvSpPr>
              <p:nvPr/>
            </p:nvSpPr>
            <p:spPr bwMode="auto">
              <a:xfrm flipV="1">
                <a:off x="1814"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2" name="Line 1683"/>
              <p:cNvSpPr>
                <a:spLocks noChangeShapeType="1"/>
              </p:cNvSpPr>
              <p:nvPr/>
            </p:nvSpPr>
            <p:spPr bwMode="auto">
              <a:xfrm flipV="1">
                <a:off x="1814"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3" name="Line 1684"/>
              <p:cNvSpPr>
                <a:spLocks noChangeShapeType="1"/>
              </p:cNvSpPr>
              <p:nvPr/>
            </p:nvSpPr>
            <p:spPr bwMode="auto">
              <a:xfrm flipV="1">
                <a:off x="1814"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4" name="Line 1685"/>
              <p:cNvSpPr>
                <a:spLocks noChangeShapeType="1"/>
              </p:cNvSpPr>
              <p:nvPr/>
            </p:nvSpPr>
            <p:spPr bwMode="auto">
              <a:xfrm flipV="1">
                <a:off x="1814"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5" name="Line 1686"/>
              <p:cNvSpPr>
                <a:spLocks noChangeShapeType="1"/>
              </p:cNvSpPr>
              <p:nvPr/>
            </p:nvSpPr>
            <p:spPr bwMode="auto">
              <a:xfrm flipV="1">
                <a:off x="1814"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6" name="Line 1687"/>
              <p:cNvSpPr>
                <a:spLocks noChangeShapeType="1"/>
              </p:cNvSpPr>
              <p:nvPr/>
            </p:nvSpPr>
            <p:spPr bwMode="auto">
              <a:xfrm flipV="1">
                <a:off x="1814"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7" name="Line 1688"/>
              <p:cNvSpPr>
                <a:spLocks noChangeShapeType="1"/>
              </p:cNvSpPr>
              <p:nvPr/>
            </p:nvSpPr>
            <p:spPr bwMode="auto">
              <a:xfrm flipV="1">
                <a:off x="1814"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8" name="Line 1689"/>
              <p:cNvSpPr>
                <a:spLocks noChangeShapeType="1"/>
              </p:cNvSpPr>
              <p:nvPr/>
            </p:nvSpPr>
            <p:spPr bwMode="auto">
              <a:xfrm flipV="1">
                <a:off x="1814"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89" name="Line 1690"/>
              <p:cNvSpPr>
                <a:spLocks noChangeShapeType="1"/>
              </p:cNvSpPr>
              <p:nvPr/>
            </p:nvSpPr>
            <p:spPr bwMode="auto">
              <a:xfrm flipV="1">
                <a:off x="1814"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0" name="Line 1691"/>
              <p:cNvSpPr>
                <a:spLocks noChangeShapeType="1"/>
              </p:cNvSpPr>
              <p:nvPr/>
            </p:nvSpPr>
            <p:spPr bwMode="auto">
              <a:xfrm flipV="1">
                <a:off x="1814"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1" name="Line 1692"/>
              <p:cNvSpPr>
                <a:spLocks noChangeShapeType="1"/>
              </p:cNvSpPr>
              <p:nvPr/>
            </p:nvSpPr>
            <p:spPr bwMode="auto">
              <a:xfrm flipV="1">
                <a:off x="1814"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2" name="Line 1693"/>
              <p:cNvSpPr>
                <a:spLocks noChangeShapeType="1"/>
              </p:cNvSpPr>
              <p:nvPr/>
            </p:nvSpPr>
            <p:spPr bwMode="auto">
              <a:xfrm flipV="1">
                <a:off x="1814"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3" name="Line 1694"/>
              <p:cNvSpPr>
                <a:spLocks noChangeShapeType="1"/>
              </p:cNvSpPr>
              <p:nvPr/>
            </p:nvSpPr>
            <p:spPr bwMode="auto">
              <a:xfrm flipV="1">
                <a:off x="1814"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4" name="Line 1695"/>
              <p:cNvSpPr>
                <a:spLocks noChangeShapeType="1"/>
              </p:cNvSpPr>
              <p:nvPr/>
            </p:nvSpPr>
            <p:spPr bwMode="auto">
              <a:xfrm flipV="1">
                <a:off x="1814"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5" name="Line 1696"/>
              <p:cNvSpPr>
                <a:spLocks noChangeShapeType="1"/>
              </p:cNvSpPr>
              <p:nvPr/>
            </p:nvSpPr>
            <p:spPr bwMode="auto">
              <a:xfrm flipV="1">
                <a:off x="1814"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6" name="Line 1697"/>
              <p:cNvSpPr>
                <a:spLocks noChangeShapeType="1"/>
              </p:cNvSpPr>
              <p:nvPr/>
            </p:nvSpPr>
            <p:spPr bwMode="auto">
              <a:xfrm flipV="1">
                <a:off x="1814"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7" name="Line 1698"/>
              <p:cNvSpPr>
                <a:spLocks noChangeShapeType="1"/>
              </p:cNvSpPr>
              <p:nvPr/>
            </p:nvSpPr>
            <p:spPr bwMode="auto">
              <a:xfrm flipV="1">
                <a:off x="1814"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8" name="Line 1699"/>
              <p:cNvSpPr>
                <a:spLocks noChangeShapeType="1"/>
              </p:cNvSpPr>
              <p:nvPr/>
            </p:nvSpPr>
            <p:spPr bwMode="auto">
              <a:xfrm flipV="1">
                <a:off x="1814"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99" name="Line 1700"/>
              <p:cNvSpPr>
                <a:spLocks noChangeShapeType="1"/>
              </p:cNvSpPr>
              <p:nvPr/>
            </p:nvSpPr>
            <p:spPr bwMode="auto">
              <a:xfrm flipV="1">
                <a:off x="1814"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0" name="Line 1701"/>
              <p:cNvSpPr>
                <a:spLocks noChangeShapeType="1"/>
              </p:cNvSpPr>
              <p:nvPr/>
            </p:nvSpPr>
            <p:spPr bwMode="auto">
              <a:xfrm flipV="1">
                <a:off x="1814"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1" name="Line 1702"/>
              <p:cNvSpPr>
                <a:spLocks noChangeShapeType="1"/>
              </p:cNvSpPr>
              <p:nvPr/>
            </p:nvSpPr>
            <p:spPr bwMode="auto">
              <a:xfrm flipV="1">
                <a:off x="1814"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2" name="Line 1703"/>
              <p:cNvSpPr>
                <a:spLocks noChangeShapeType="1"/>
              </p:cNvSpPr>
              <p:nvPr/>
            </p:nvSpPr>
            <p:spPr bwMode="auto">
              <a:xfrm flipV="1">
                <a:off x="1814"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3" name="Line 1704"/>
              <p:cNvSpPr>
                <a:spLocks noChangeShapeType="1"/>
              </p:cNvSpPr>
              <p:nvPr/>
            </p:nvSpPr>
            <p:spPr bwMode="auto">
              <a:xfrm flipV="1">
                <a:off x="1814"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4" name="Line 1705"/>
              <p:cNvSpPr>
                <a:spLocks noChangeShapeType="1"/>
              </p:cNvSpPr>
              <p:nvPr/>
            </p:nvSpPr>
            <p:spPr bwMode="auto">
              <a:xfrm flipV="1">
                <a:off x="1814"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5" name="Line 1706"/>
              <p:cNvSpPr>
                <a:spLocks noChangeShapeType="1"/>
              </p:cNvSpPr>
              <p:nvPr/>
            </p:nvSpPr>
            <p:spPr bwMode="auto">
              <a:xfrm flipV="1">
                <a:off x="1814"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6" name="Line 1707"/>
              <p:cNvSpPr>
                <a:spLocks noChangeShapeType="1"/>
              </p:cNvSpPr>
              <p:nvPr/>
            </p:nvSpPr>
            <p:spPr bwMode="auto">
              <a:xfrm flipV="1">
                <a:off x="1814"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7" name="Line 1708"/>
              <p:cNvSpPr>
                <a:spLocks noChangeShapeType="1"/>
              </p:cNvSpPr>
              <p:nvPr/>
            </p:nvSpPr>
            <p:spPr bwMode="auto">
              <a:xfrm flipV="1">
                <a:off x="1814"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8" name="Line 1709"/>
              <p:cNvSpPr>
                <a:spLocks noChangeShapeType="1"/>
              </p:cNvSpPr>
              <p:nvPr/>
            </p:nvSpPr>
            <p:spPr bwMode="auto">
              <a:xfrm flipV="1">
                <a:off x="1814"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09" name="Line 1710"/>
              <p:cNvSpPr>
                <a:spLocks noChangeShapeType="1"/>
              </p:cNvSpPr>
              <p:nvPr/>
            </p:nvSpPr>
            <p:spPr bwMode="auto">
              <a:xfrm flipV="1">
                <a:off x="1814"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0" name="Line 1711"/>
              <p:cNvSpPr>
                <a:spLocks noChangeShapeType="1"/>
              </p:cNvSpPr>
              <p:nvPr/>
            </p:nvSpPr>
            <p:spPr bwMode="auto">
              <a:xfrm flipV="1">
                <a:off x="1814"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1" name="Line 1712"/>
              <p:cNvSpPr>
                <a:spLocks noChangeShapeType="1"/>
              </p:cNvSpPr>
              <p:nvPr/>
            </p:nvSpPr>
            <p:spPr bwMode="auto">
              <a:xfrm flipV="1">
                <a:off x="1814"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2" name="Line 1713"/>
              <p:cNvSpPr>
                <a:spLocks noChangeShapeType="1"/>
              </p:cNvSpPr>
              <p:nvPr/>
            </p:nvSpPr>
            <p:spPr bwMode="auto">
              <a:xfrm flipV="1">
                <a:off x="1814"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3" name="Line 1714"/>
              <p:cNvSpPr>
                <a:spLocks noChangeShapeType="1"/>
              </p:cNvSpPr>
              <p:nvPr/>
            </p:nvSpPr>
            <p:spPr bwMode="auto">
              <a:xfrm flipV="1">
                <a:off x="1814"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4" name="Line 1715"/>
              <p:cNvSpPr>
                <a:spLocks noChangeShapeType="1"/>
              </p:cNvSpPr>
              <p:nvPr/>
            </p:nvSpPr>
            <p:spPr bwMode="auto">
              <a:xfrm flipV="1">
                <a:off x="1814"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5" name="Line 1716"/>
              <p:cNvSpPr>
                <a:spLocks noChangeShapeType="1"/>
              </p:cNvSpPr>
              <p:nvPr/>
            </p:nvSpPr>
            <p:spPr bwMode="auto">
              <a:xfrm flipV="1">
                <a:off x="1814"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6" name="Line 1717"/>
              <p:cNvSpPr>
                <a:spLocks noChangeShapeType="1"/>
              </p:cNvSpPr>
              <p:nvPr/>
            </p:nvSpPr>
            <p:spPr bwMode="auto">
              <a:xfrm flipV="1">
                <a:off x="1814"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7" name="Line 1718"/>
              <p:cNvSpPr>
                <a:spLocks noChangeShapeType="1"/>
              </p:cNvSpPr>
              <p:nvPr/>
            </p:nvSpPr>
            <p:spPr bwMode="auto">
              <a:xfrm flipV="1">
                <a:off x="1814"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8" name="Line 1719"/>
              <p:cNvSpPr>
                <a:spLocks noChangeShapeType="1"/>
              </p:cNvSpPr>
              <p:nvPr/>
            </p:nvSpPr>
            <p:spPr bwMode="auto">
              <a:xfrm flipV="1">
                <a:off x="1814"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19" name="Line 1720"/>
              <p:cNvSpPr>
                <a:spLocks noChangeShapeType="1"/>
              </p:cNvSpPr>
              <p:nvPr/>
            </p:nvSpPr>
            <p:spPr bwMode="auto">
              <a:xfrm flipV="1">
                <a:off x="1814"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0" name="Line 1721"/>
              <p:cNvSpPr>
                <a:spLocks noChangeShapeType="1"/>
              </p:cNvSpPr>
              <p:nvPr/>
            </p:nvSpPr>
            <p:spPr bwMode="auto">
              <a:xfrm flipV="1">
                <a:off x="1814"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1" name="Line 1722"/>
              <p:cNvSpPr>
                <a:spLocks noChangeShapeType="1"/>
              </p:cNvSpPr>
              <p:nvPr/>
            </p:nvSpPr>
            <p:spPr bwMode="auto">
              <a:xfrm flipV="1">
                <a:off x="1814"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2" name="Line 1723"/>
              <p:cNvSpPr>
                <a:spLocks noChangeShapeType="1"/>
              </p:cNvSpPr>
              <p:nvPr/>
            </p:nvSpPr>
            <p:spPr bwMode="auto">
              <a:xfrm flipV="1">
                <a:off x="1814"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3" name="Line 1724"/>
              <p:cNvSpPr>
                <a:spLocks noChangeShapeType="1"/>
              </p:cNvSpPr>
              <p:nvPr/>
            </p:nvSpPr>
            <p:spPr bwMode="auto">
              <a:xfrm flipV="1">
                <a:off x="1814"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4" name="Line 1725"/>
              <p:cNvSpPr>
                <a:spLocks noChangeShapeType="1"/>
              </p:cNvSpPr>
              <p:nvPr/>
            </p:nvSpPr>
            <p:spPr bwMode="auto">
              <a:xfrm flipV="1">
                <a:off x="1814"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5" name="Line 1726"/>
              <p:cNvSpPr>
                <a:spLocks noChangeShapeType="1"/>
              </p:cNvSpPr>
              <p:nvPr/>
            </p:nvSpPr>
            <p:spPr bwMode="auto">
              <a:xfrm flipV="1">
                <a:off x="1814"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6" name="Line 1727"/>
              <p:cNvSpPr>
                <a:spLocks noChangeShapeType="1"/>
              </p:cNvSpPr>
              <p:nvPr/>
            </p:nvSpPr>
            <p:spPr bwMode="auto">
              <a:xfrm flipV="1">
                <a:off x="1814"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7" name="Line 1728"/>
              <p:cNvSpPr>
                <a:spLocks noChangeShapeType="1"/>
              </p:cNvSpPr>
              <p:nvPr/>
            </p:nvSpPr>
            <p:spPr bwMode="auto">
              <a:xfrm flipV="1">
                <a:off x="1814"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8" name="Line 1729"/>
              <p:cNvSpPr>
                <a:spLocks noChangeShapeType="1"/>
              </p:cNvSpPr>
              <p:nvPr/>
            </p:nvSpPr>
            <p:spPr bwMode="auto">
              <a:xfrm flipV="1">
                <a:off x="1814"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29" name="Line 1730"/>
              <p:cNvSpPr>
                <a:spLocks noChangeShapeType="1"/>
              </p:cNvSpPr>
              <p:nvPr/>
            </p:nvSpPr>
            <p:spPr bwMode="auto">
              <a:xfrm flipV="1">
                <a:off x="1814"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0" name="Line 1731"/>
              <p:cNvSpPr>
                <a:spLocks noChangeShapeType="1"/>
              </p:cNvSpPr>
              <p:nvPr/>
            </p:nvSpPr>
            <p:spPr bwMode="auto">
              <a:xfrm flipV="1">
                <a:off x="1814"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1" name="Line 1732"/>
              <p:cNvSpPr>
                <a:spLocks noChangeShapeType="1"/>
              </p:cNvSpPr>
              <p:nvPr/>
            </p:nvSpPr>
            <p:spPr bwMode="auto">
              <a:xfrm flipV="1">
                <a:off x="1814"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2" name="Line 1733"/>
              <p:cNvSpPr>
                <a:spLocks noChangeShapeType="1"/>
              </p:cNvSpPr>
              <p:nvPr/>
            </p:nvSpPr>
            <p:spPr bwMode="auto">
              <a:xfrm flipV="1">
                <a:off x="1814"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3" name="Line 1734"/>
              <p:cNvSpPr>
                <a:spLocks noChangeShapeType="1"/>
              </p:cNvSpPr>
              <p:nvPr/>
            </p:nvSpPr>
            <p:spPr bwMode="auto">
              <a:xfrm flipV="1">
                <a:off x="1814"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4" name="Line 1735"/>
              <p:cNvSpPr>
                <a:spLocks noChangeShapeType="1"/>
              </p:cNvSpPr>
              <p:nvPr/>
            </p:nvSpPr>
            <p:spPr bwMode="auto">
              <a:xfrm flipV="1">
                <a:off x="1814"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5" name="Line 1736"/>
              <p:cNvSpPr>
                <a:spLocks noChangeShapeType="1"/>
              </p:cNvSpPr>
              <p:nvPr/>
            </p:nvSpPr>
            <p:spPr bwMode="auto">
              <a:xfrm flipV="1">
                <a:off x="1814"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6" name="Line 1737"/>
              <p:cNvSpPr>
                <a:spLocks noChangeShapeType="1"/>
              </p:cNvSpPr>
              <p:nvPr/>
            </p:nvSpPr>
            <p:spPr bwMode="auto">
              <a:xfrm flipV="1">
                <a:off x="1814"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7" name="Line 1738"/>
              <p:cNvSpPr>
                <a:spLocks noChangeShapeType="1"/>
              </p:cNvSpPr>
              <p:nvPr/>
            </p:nvSpPr>
            <p:spPr bwMode="auto">
              <a:xfrm flipV="1">
                <a:off x="1814"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8" name="Line 1739"/>
              <p:cNvSpPr>
                <a:spLocks noChangeShapeType="1"/>
              </p:cNvSpPr>
              <p:nvPr/>
            </p:nvSpPr>
            <p:spPr bwMode="auto">
              <a:xfrm flipV="1">
                <a:off x="1814"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39" name="Line 1740"/>
              <p:cNvSpPr>
                <a:spLocks noChangeShapeType="1"/>
              </p:cNvSpPr>
              <p:nvPr/>
            </p:nvSpPr>
            <p:spPr bwMode="auto">
              <a:xfrm flipV="1">
                <a:off x="1814"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0" name="Line 1741"/>
              <p:cNvSpPr>
                <a:spLocks noChangeShapeType="1"/>
              </p:cNvSpPr>
              <p:nvPr/>
            </p:nvSpPr>
            <p:spPr bwMode="auto">
              <a:xfrm flipV="1">
                <a:off x="1814"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1" name="Line 1742"/>
              <p:cNvSpPr>
                <a:spLocks noChangeShapeType="1"/>
              </p:cNvSpPr>
              <p:nvPr/>
            </p:nvSpPr>
            <p:spPr bwMode="auto">
              <a:xfrm flipV="1">
                <a:off x="1814"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2" name="Line 1743"/>
              <p:cNvSpPr>
                <a:spLocks noChangeShapeType="1"/>
              </p:cNvSpPr>
              <p:nvPr/>
            </p:nvSpPr>
            <p:spPr bwMode="auto">
              <a:xfrm flipV="1">
                <a:off x="1814"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3" name="Line 1744"/>
              <p:cNvSpPr>
                <a:spLocks noChangeShapeType="1"/>
              </p:cNvSpPr>
              <p:nvPr/>
            </p:nvSpPr>
            <p:spPr bwMode="auto">
              <a:xfrm flipV="1">
                <a:off x="1814"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4" name="Line 1745"/>
              <p:cNvSpPr>
                <a:spLocks noChangeShapeType="1"/>
              </p:cNvSpPr>
              <p:nvPr/>
            </p:nvSpPr>
            <p:spPr bwMode="auto">
              <a:xfrm flipV="1">
                <a:off x="1814"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5" name="Line 1746"/>
              <p:cNvSpPr>
                <a:spLocks noChangeShapeType="1"/>
              </p:cNvSpPr>
              <p:nvPr/>
            </p:nvSpPr>
            <p:spPr bwMode="auto">
              <a:xfrm flipV="1">
                <a:off x="1814"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6" name="Line 1747"/>
              <p:cNvSpPr>
                <a:spLocks noChangeShapeType="1"/>
              </p:cNvSpPr>
              <p:nvPr/>
            </p:nvSpPr>
            <p:spPr bwMode="auto">
              <a:xfrm flipV="1">
                <a:off x="1814"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7" name="Line 1748"/>
              <p:cNvSpPr>
                <a:spLocks noChangeShapeType="1"/>
              </p:cNvSpPr>
              <p:nvPr/>
            </p:nvSpPr>
            <p:spPr bwMode="auto">
              <a:xfrm flipV="1">
                <a:off x="1814"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8" name="Line 1749"/>
              <p:cNvSpPr>
                <a:spLocks noChangeShapeType="1"/>
              </p:cNvSpPr>
              <p:nvPr/>
            </p:nvSpPr>
            <p:spPr bwMode="auto">
              <a:xfrm flipV="1">
                <a:off x="1814"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49" name="Line 1750"/>
              <p:cNvSpPr>
                <a:spLocks noChangeShapeType="1"/>
              </p:cNvSpPr>
              <p:nvPr/>
            </p:nvSpPr>
            <p:spPr bwMode="auto">
              <a:xfrm flipV="1">
                <a:off x="1814"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50" name="Line 1751"/>
              <p:cNvSpPr>
                <a:spLocks noChangeShapeType="1"/>
              </p:cNvSpPr>
              <p:nvPr/>
            </p:nvSpPr>
            <p:spPr bwMode="auto">
              <a:xfrm flipV="1">
                <a:off x="1814"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51" name="Line 1752"/>
              <p:cNvSpPr>
                <a:spLocks noChangeShapeType="1"/>
              </p:cNvSpPr>
              <p:nvPr/>
            </p:nvSpPr>
            <p:spPr bwMode="auto">
              <a:xfrm flipV="1">
                <a:off x="1814"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52" name="Line 1753"/>
              <p:cNvSpPr>
                <a:spLocks noChangeShapeType="1"/>
              </p:cNvSpPr>
              <p:nvPr/>
            </p:nvSpPr>
            <p:spPr bwMode="auto">
              <a:xfrm flipV="1">
                <a:off x="1814"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53" name="Line 1754"/>
              <p:cNvSpPr>
                <a:spLocks noChangeShapeType="1"/>
              </p:cNvSpPr>
              <p:nvPr/>
            </p:nvSpPr>
            <p:spPr bwMode="auto">
              <a:xfrm flipV="1">
                <a:off x="1814"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54" name="Line 1755"/>
              <p:cNvSpPr>
                <a:spLocks noChangeShapeType="1"/>
              </p:cNvSpPr>
              <p:nvPr/>
            </p:nvSpPr>
            <p:spPr bwMode="auto">
              <a:xfrm flipV="1">
                <a:off x="1814"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55" name="Line 1756"/>
              <p:cNvSpPr>
                <a:spLocks noChangeShapeType="1"/>
              </p:cNvSpPr>
              <p:nvPr/>
            </p:nvSpPr>
            <p:spPr bwMode="auto">
              <a:xfrm flipV="1">
                <a:off x="1814"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56" name="Line 1757"/>
              <p:cNvSpPr>
                <a:spLocks noChangeShapeType="1"/>
              </p:cNvSpPr>
              <p:nvPr/>
            </p:nvSpPr>
            <p:spPr bwMode="auto">
              <a:xfrm>
                <a:off x="1814"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57" name="Freeform 1758"/>
              <p:cNvSpPr>
                <a:spLocks noEditPoints="1"/>
              </p:cNvSpPr>
              <p:nvPr/>
            </p:nvSpPr>
            <p:spPr bwMode="auto">
              <a:xfrm>
                <a:off x="1806" y="3035"/>
                <a:ext cx="44" cy="70"/>
              </a:xfrm>
              <a:custGeom>
                <a:avLst/>
                <a:gdLst>
                  <a:gd name="T0" fmla="*/ 0 w 89"/>
                  <a:gd name="T1" fmla="*/ 70 h 139"/>
                  <a:gd name="T2" fmla="*/ 0 w 89"/>
                  <a:gd name="T3" fmla="*/ 47 h 139"/>
                  <a:gd name="T4" fmla="*/ 6 w 89"/>
                  <a:gd name="T5" fmla="*/ 29 h 139"/>
                  <a:gd name="T6" fmla="*/ 9 w 89"/>
                  <a:gd name="T7" fmla="*/ 21 h 139"/>
                  <a:gd name="T8" fmla="*/ 14 w 89"/>
                  <a:gd name="T9" fmla="*/ 12 h 139"/>
                  <a:gd name="T10" fmla="*/ 20 w 89"/>
                  <a:gd name="T11" fmla="*/ 7 h 139"/>
                  <a:gd name="T12" fmla="*/ 27 w 89"/>
                  <a:gd name="T13" fmla="*/ 3 h 139"/>
                  <a:gd name="T14" fmla="*/ 35 w 89"/>
                  <a:gd name="T15" fmla="*/ 0 h 139"/>
                  <a:gd name="T16" fmla="*/ 44 w 89"/>
                  <a:gd name="T17" fmla="*/ 0 h 139"/>
                  <a:gd name="T18" fmla="*/ 56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9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7 w 89"/>
                  <a:gd name="T53" fmla="*/ 136 h 139"/>
                  <a:gd name="T54" fmla="*/ 14 w 89"/>
                  <a:gd name="T55" fmla="*/ 125 h 139"/>
                  <a:gd name="T56" fmla="*/ 6 w 89"/>
                  <a:gd name="T57" fmla="*/ 111 h 139"/>
                  <a:gd name="T58" fmla="*/ 2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7 w 89"/>
                  <a:gd name="T105" fmla="*/ 24 h 139"/>
                  <a:gd name="T106" fmla="*/ 21 w 89"/>
                  <a:gd name="T107" fmla="*/ 35 h 139"/>
                  <a:gd name="T108" fmla="*/ 20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6" y="29"/>
                    </a:lnTo>
                    <a:lnTo>
                      <a:pt x="9" y="21"/>
                    </a:lnTo>
                    <a:lnTo>
                      <a:pt x="14" y="12"/>
                    </a:lnTo>
                    <a:lnTo>
                      <a:pt x="20" y="7"/>
                    </a:lnTo>
                    <a:lnTo>
                      <a:pt x="27" y="3"/>
                    </a:lnTo>
                    <a:lnTo>
                      <a:pt x="35" y="0"/>
                    </a:lnTo>
                    <a:lnTo>
                      <a:pt x="44" y="0"/>
                    </a:lnTo>
                    <a:lnTo>
                      <a:pt x="56" y="0"/>
                    </a:lnTo>
                    <a:lnTo>
                      <a:pt x="65" y="3"/>
                    </a:lnTo>
                    <a:lnTo>
                      <a:pt x="70" y="7"/>
                    </a:lnTo>
                    <a:lnTo>
                      <a:pt x="75" y="12"/>
                    </a:lnTo>
                    <a:lnTo>
                      <a:pt x="79" y="15"/>
                    </a:lnTo>
                    <a:lnTo>
                      <a:pt x="82" y="26"/>
                    </a:lnTo>
                    <a:lnTo>
                      <a:pt x="86" y="36"/>
                    </a:lnTo>
                    <a:lnTo>
                      <a:pt x="89" y="50"/>
                    </a:lnTo>
                    <a:lnTo>
                      <a:pt x="89" y="70"/>
                    </a:lnTo>
                    <a:lnTo>
                      <a:pt x="89" y="90"/>
                    </a:lnTo>
                    <a:lnTo>
                      <a:pt x="84" y="108"/>
                    </a:lnTo>
                    <a:lnTo>
                      <a:pt x="81" y="118"/>
                    </a:lnTo>
                    <a:lnTo>
                      <a:pt x="75" y="125"/>
                    </a:lnTo>
                    <a:lnTo>
                      <a:pt x="70" y="131"/>
                    </a:lnTo>
                    <a:lnTo>
                      <a:pt x="63" y="136"/>
                    </a:lnTo>
                    <a:lnTo>
                      <a:pt x="54" y="138"/>
                    </a:lnTo>
                    <a:lnTo>
                      <a:pt x="44" y="139"/>
                    </a:lnTo>
                    <a:lnTo>
                      <a:pt x="27" y="136"/>
                    </a:lnTo>
                    <a:lnTo>
                      <a:pt x="14" y="125"/>
                    </a:lnTo>
                    <a:lnTo>
                      <a:pt x="6" y="111"/>
                    </a:lnTo>
                    <a:lnTo>
                      <a:pt x="2"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7" y="24"/>
                    </a:lnTo>
                    <a:lnTo>
                      <a:pt x="21" y="35"/>
                    </a:lnTo>
                    <a:lnTo>
                      <a:pt x="20"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558" name="Line 1759"/>
              <p:cNvSpPr>
                <a:spLocks noChangeShapeType="1"/>
              </p:cNvSpPr>
              <p:nvPr/>
            </p:nvSpPr>
            <p:spPr bwMode="auto">
              <a:xfrm flipV="1">
                <a:off x="2203"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59" name="Line 1760"/>
              <p:cNvSpPr>
                <a:spLocks noChangeShapeType="1"/>
              </p:cNvSpPr>
              <p:nvPr/>
            </p:nvSpPr>
            <p:spPr bwMode="auto">
              <a:xfrm flipV="1">
                <a:off x="2203"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0" name="Line 1761"/>
              <p:cNvSpPr>
                <a:spLocks noChangeShapeType="1"/>
              </p:cNvSpPr>
              <p:nvPr/>
            </p:nvSpPr>
            <p:spPr bwMode="auto">
              <a:xfrm flipV="1">
                <a:off x="2203"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1" name="Line 1762"/>
              <p:cNvSpPr>
                <a:spLocks noChangeShapeType="1"/>
              </p:cNvSpPr>
              <p:nvPr/>
            </p:nvSpPr>
            <p:spPr bwMode="auto">
              <a:xfrm flipV="1">
                <a:off x="2203"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2" name="Line 1763"/>
              <p:cNvSpPr>
                <a:spLocks noChangeShapeType="1"/>
              </p:cNvSpPr>
              <p:nvPr/>
            </p:nvSpPr>
            <p:spPr bwMode="auto">
              <a:xfrm flipV="1">
                <a:off x="2203"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3" name="Line 1764"/>
              <p:cNvSpPr>
                <a:spLocks noChangeShapeType="1"/>
              </p:cNvSpPr>
              <p:nvPr/>
            </p:nvSpPr>
            <p:spPr bwMode="auto">
              <a:xfrm flipV="1">
                <a:off x="2203"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4" name="Line 1765"/>
              <p:cNvSpPr>
                <a:spLocks noChangeShapeType="1"/>
              </p:cNvSpPr>
              <p:nvPr/>
            </p:nvSpPr>
            <p:spPr bwMode="auto">
              <a:xfrm flipV="1">
                <a:off x="2203"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5" name="Line 1766"/>
              <p:cNvSpPr>
                <a:spLocks noChangeShapeType="1"/>
              </p:cNvSpPr>
              <p:nvPr/>
            </p:nvSpPr>
            <p:spPr bwMode="auto">
              <a:xfrm flipV="1">
                <a:off x="2203"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6" name="Line 1767"/>
              <p:cNvSpPr>
                <a:spLocks noChangeShapeType="1"/>
              </p:cNvSpPr>
              <p:nvPr/>
            </p:nvSpPr>
            <p:spPr bwMode="auto">
              <a:xfrm flipV="1">
                <a:off x="2203"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7" name="Line 1768"/>
              <p:cNvSpPr>
                <a:spLocks noChangeShapeType="1"/>
              </p:cNvSpPr>
              <p:nvPr/>
            </p:nvSpPr>
            <p:spPr bwMode="auto">
              <a:xfrm flipV="1">
                <a:off x="2203"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8" name="Line 1769"/>
              <p:cNvSpPr>
                <a:spLocks noChangeShapeType="1"/>
              </p:cNvSpPr>
              <p:nvPr/>
            </p:nvSpPr>
            <p:spPr bwMode="auto">
              <a:xfrm flipV="1">
                <a:off x="2203"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69" name="Line 1770"/>
              <p:cNvSpPr>
                <a:spLocks noChangeShapeType="1"/>
              </p:cNvSpPr>
              <p:nvPr/>
            </p:nvSpPr>
            <p:spPr bwMode="auto">
              <a:xfrm flipV="1">
                <a:off x="2203"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0" name="Line 1771"/>
              <p:cNvSpPr>
                <a:spLocks noChangeShapeType="1"/>
              </p:cNvSpPr>
              <p:nvPr/>
            </p:nvSpPr>
            <p:spPr bwMode="auto">
              <a:xfrm flipV="1">
                <a:off x="2203"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1" name="Line 1772"/>
              <p:cNvSpPr>
                <a:spLocks noChangeShapeType="1"/>
              </p:cNvSpPr>
              <p:nvPr/>
            </p:nvSpPr>
            <p:spPr bwMode="auto">
              <a:xfrm flipV="1">
                <a:off x="2203"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2" name="Line 1773"/>
              <p:cNvSpPr>
                <a:spLocks noChangeShapeType="1"/>
              </p:cNvSpPr>
              <p:nvPr/>
            </p:nvSpPr>
            <p:spPr bwMode="auto">
              <a:xfrm flipV="1">
                <a:off x="2203"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3" name="Line 1774"/>
              <p:cNvSpPr>
                <a:spLocks noChangeShapeType="1"/>
              </p:cNvSpPr>
              <p:nvPr/>
            </p:nvSpPr>
            <p:spPr bwMode="auto">
              <a:xfrm flipV="1">
                <a:off x="2203"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4" name="Line 1775"/>
              <p:cNvSpPr>
                <a:spLocks noChangeShapeType="1"/>
              </p:cNvSpPr>
              <p:nvPr/>
            </p:nvSpPr>
            <p:spPr bwMode="auto">
              <a:xfrm flipV="1">
                <a:off x="2203"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5" name="Line 1776"/>
              <p:cNvSpPr>
                <a:spLocks noChangeShapeType="1"/>
              </p:cNvSpPr>
              <p:nvPr/>
            </p:nvSpPr>
            <p:spPr bwMode="auto">
              <a:xfrm flipV="1">
                <a:off x="2203"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6" name="Line 1777"/>
              <p:cNvSpPr>
                <a:spLocks noChangeShapeType="1"/>
              </p:cNvSpPr>
              <p:nvPr/>
            </p:nvSpPr>
            <p:spPr bwMode="auto">
              <a:xfrm flipV="1">
                <a:off x="2203"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7" name="Line 1778"/>
              <p:cNvSpPr>
                <a:spLocks noChangeShapeType="1"/>
              </p:cNvSpPr>
              <p:nvPr/>
            </p:nvSpPr>
            <p:spPr bwMode="auto">
              <a:xfrm flipV="1">
                <a:off x="2203"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8" name="Line 1779"/>
              <p:cNvSpPr>
                <a:spLocks noChangeShapeType="1"/>
              </p:cNvSpPr>
              <p:nvPr/>
            </p:nvSpPr>
            <p:spPr bwMode="auto">
              <a:xfrm flipV="1">
                <a:off x="2203"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79" name="Line 1780"/>
              <p:cNvSpPr>
                <a:spLocks noChangeShapeType="1"/>
              </p:cNvSpPr>
              <p:nvPr/>
            </p:nvSpPr>
            <p:spPr bwMode="auto">
              <a:xfrm flipV="1">
                <a:off x="2203"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0" name="Line 1781"/>
              <p:cNvSpPr>
                <a:spLocks noChangeShapeType="1"/>
              </p:cNvSpPr>
              <p:nvPr/>
            </p:nvSpPr>
            <p:spPr bwMode="auto">
              <a:xfrm flipV="1">
                <a:off x="2203"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1" name="Line 1782"/>
              <p:cNvSpPr>
                <a:spLocks noChangeShapeType="1"/>
              </p:cNvSpPr>
              <p:nvPr/>
            </p:nvSpPr>
            <p:spPr bwMode="auto">
              <a:xfrm flipV="1">
                <a:off x="2203"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2" name="Line 1783"/>
              <p:cNvSpPr>
                <a:spLocks noChangeShapeType="1"/>
              </p:cNvSpPr>
              <p:nvPr/>
            </p:nvSpPr>
            <p:spPr bwMode="auto">
              <a:xfrm flipV="1">
                <a:off x="2203"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3" name="Line 1784"/>
              <p:cNvSpPr>
                <a:spLocks noChangeShapeType="1"/>
              </p:cNvSpPr>
              <p:nvPr/>
            </p:nvSpPr>
            <p:spPr bwMode="auto">
              <a:xfrm flipV="1">
                <a:off x="2203"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4" name="Line 1785"/>
              <p:cNvSpPr>
                <a:spLocks noChangeShapeType="1"/>
              </p:cNvSpPr>
              <p:nvPr/>
            </p:nvSpPr>
            <p:spPr bwMode="auto">
              <a:xfrm flipV="1">
                <a:off x="2203"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5" name="Line 1786"/>
              <p:cNvSpPr>
                <a:spLocks noChangeShapeType="1"/>
              </p:cNvSpPr>
              <p:nvPr/>
            </p:nvSpPr>
            <p:spPr bwMode="auto">
              <a:xfrm flipV="1">
                <a:off x="2203"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6" name="Line 1787"/>
              <p:cNvSpPr>
                <a:spLocks noChangeShapeType="1"/>
              </p:cNvSpPr>
              <p:nvPr/>
            </p:nvSpPr>
            <p:spPr bwMode="auto">
              <a:xfrm flipV="1">
                <a:off x="2203"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7" name="Line 1788"/>
              <p:cNvSpPr>
                <a:spLocks noChangeShapeType="1"/>
              </p:cNvSpPr>
              <p:nvPr/>
            </p:nvSpPr>
            <p:spPr bwMode="auto">
              <a:xfrm flipV="1">
                <a:off x="2203"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8" name="Line 1789"/>
              <p:cNvSpPr>
                <a:spLocks noChangeShapeType="1"/>
              </p:cNvSpPr>
              <p:nvPr/>
            </p:nvSpPr>
            <p:spPr bwMode="auto">
              <a:xfrm flipV="1">
                <a:off x="2203"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89" name="Line 1790"/>
              <p:cNvSpPr>
                <a:spLocks noChangeShapeType="1"/>
              </p:cNvSpPr>
              <p:nvPr/>
            </p:nvSpPr>
            <p:spPr bwMode="auto">
              <a:xfrm flipV="1">
                <a:off x="2203"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0" name="Line 1791"/>
              <p:cNvSpPr>
                <a:spLocks noChangeShapeType="1"/>
              </p:cNvSpPr>
              <p:nvPr/>
            </p:nvSpPr>
            <p:spPr bwMode="auto">
              <a:xfrm flipV="1">
                <a:off x="2203"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1" name="Line 1792"/>
              <p:cNvSpPr>
                <a:spLocks noChangeShapeType="1"/>
              </p:cNvSpPr>
              <p:nvPr/>
            </p:nvSpPr>
            <p:spPr bwMode="auto">
              <a:xfrm flipV="1">
                <a:off x="2203"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2" name="Line 1793"/>
              <p:cNvSpPr>
                <a:spLocks noChangeShapeType="1"/>
              </p:cNvSpPr>
              <p:nvPr/>
            </p:nvSpPr>
            <p:spPr bwMode="auto">
              <a:xfrm flipV="1">
                <a:off x="2203"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3" name="Line 1794"/>
              <p:cNvSpPr>
                <a:spLocks noChangeShapeType="1"/>
              </p:cNvSpPr>
              <p:nvPr/>
            </p:nvSpPr>
            <p:spPr bwMode="auto">
              <a:xfrm flipV="1">
                <a:off x="2203"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4" name="Line 1795"/>
              <p:cNvSpPr>
                <a:spLocks noChangeShapeType="1"/>
              </p:cNvSpPr>
              <p:nvPr/>
            </p:nvSpPr>
            <p:spPr bwMode="auto">
              <a:xfrm flipV="1">
                <a:off x="2203"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5" name="Line 1796"/>
              <p:cNvSpPr>
                <a:spLocks noChangeShapeType="1"/>
              </p:cNvSpPr>
              <p:nvPr/>
            </p:nvSpPr>
            <p:spPr bwMode="auto">
              <a:xfrm flipV="1">
                <a:off x="2203"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6" name="Line 1797"/>
              <p:cNvSpPr>
                <a:spLocks noChangeShapeType="1"/>
              </p:cNvSpPr>
              <p:nvPr/>
            </p:nvSpPr>
            <p:spPr bwMode="auto">
              <a:xfrm flipV="1">
                <a:off x="2203"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7" name="Line 1798"/>
              <p:cNvSpPr>
                <a:spLocks noChangeShapeType="1"/>
              </p:cNvSpPr>
              <p:nvPr/>
            </p:nvSpPr>
            <p:spPr bwMode="auto">
              <a:xfrm flipV="1">
                <a:off x="2203"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8" name="Line 1799"/>
              <p:cNvSpPr>
                <a:spLocks noChangeShapeType="1"/>
              </p:cNvSpPr>
              <p:nvPr/>
            </p:nvSpPr>
            <p:spPr bwMode="auto">
              <a:xfrm flipV="1">
                <a:off x="2203"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99" name="Line 1800"/>
              <p:cNvSpPr>
                <a:spLocks noChangeShapeType="1"/>
              </p:cNvSpPr>
              <p:nvPr/>
            </p:nvSpPr>
            <p:spPr bwMode="auto">
              <a:xfrm flipV="1">
                <a:off x="2203"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0" name="Line 1801"/>
              <p:cNvSpPr>
                <a:spLocks noChangeShapeType="1"/>
              </p:cNvSpPr>
              <p:nvPr/>
            </p:nvSpPr>
            <p:spPr bwMode="auto">
              <a:xfrm flipV="1">
                <a:off x="2203"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1" name="Line 1802"/>
              <p:cNvSpPr>
                <a:spLocks noChangeShapeType="1"/>
              </p:cNvSpPr>
              <p:nvPr/>
            </p:nvSpPr>
            <p:spPr bwMode="auto">
              <a:xfrm flipV="1">
                <a:off x="2203"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2" name="Line 1803"/>
              <p:cNvSpPr>
                <a:spLocks noChangeShapeType="1"/>
              </p:cNvSpPr>
              <p:nvPr/>
            </p:nvSpPr>
            <p:spPr bwMode="auto">
              <a:xfrm flipV="1">
                <a:off x="2203"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3" name="Line 1804"/>
              <p:cNvSpPr>
                <a:spLocks noChangeShapeType="1"/>
              </p:cNvSpPr>
              <p:nvPr/>
            </p:nvSpPr>
            <p:spPr bwMode="auto">
              <a:xfrm flipV="1">
                <a:off x="2203"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4" name="Line 1805"/>
              <p:cNvSpPr>
                <a:spLocks noChangeShapeType="1"/>
              </p:cNvSpPr>
              <p:nvPr/>
            </p:nvSpPr>
            <p:spPr bwMode="auto">
              <a:xfrm flipV="1">
                <a:off x="2203"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5" name="Line 1806"/>
              <p:cNvSpPr>
                <a:spLocks noChangeShapeType="1"/>
              </p:cNvSpPr>
              <p:nvPr/>
            </p:nvSpPr>
            <p:spPr bwMode="auto">
              <a:xfrm flipV="1">
                <a:off x="2203"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6" name="Line 1807"/>
              <p:cNvSpPr>
                <a:spLocks noChangeShapeType="1"/>
              </p:cNvSpPr>
              <p:nvPr/>
            </p:nvSpPr>
            <p:spPr bwMode="auto">
              <a:xfrm flipV="1">
                <a:off x="2203"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7" name="Line 1808"/>
              <p:cNvSpPr>
                <a:spLocks noChangeShapeType="1"/>
              </p:cNvSpPr>
              <p:nvPr/>
            </p:nvSpPr>
            <p:spPr bwMode="auto">
              <a:xfrm flipV="1">
                <a:off x="2203"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8" name="Line 1809"/>
              <p:cNvSpPr>
                <a:spLocks noChangeShapeType="1"/>
              </p:cNvSpPr>
              <p:nvPr/>
            </p:nvSpPr>
            <p:spPr bwMode="auto">
              <a:xfrm flipV="1">
                <a:off x="2203"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09" name="Line 1810"/>
              <p:cNvSpPr>
                <a:spLocks noChangeShapeType="1"/>
              </p:cNvSpPr>
              <p:nvPr/>
            </p:nvSpPr>
            <p:spPr bwMode="auto">
              <a:xfrm flipV="1">
                <a:off x="2203"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10" name="Line 1811"/>
              <p:cNvSpPr>
                <a:spLocks noChangeShapeType="1"/>
              </p:cNvSpPr>
              <p:nvPr/>
            </p:nvSpPr>
            <p:spPr bwMode="auto">
              <a:xfrm flipV="1">
                <a:off x="2203"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11" name="Line 1812"/>
              <p:cNvSpPr>
                <a:spLocks noChangeShapeType="1"/>
              </p:cNvSpPr>
              <p:nvPr/>
            </p:nvSpPr>
            <p:spPr bwMode="auto">
              <a:xfrm flipV="1">
                <a:off x="2203"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573" name="Group 2014"/>
            <p:cNvGrpSpPr>
              <a:grpSpLocks/>
            </p:cNvGrpSpPr>
            <p:nvPr/>
          </p:nvGrpSpPr>
          <p:grpSpPr bwMode="auto">
            <a:xfrm>
              <a:off x="2194" y="1267"/>
              <a:ext cx="398" cy="1838"/>
              <a:chOff x="2194" y="1267"/>
              <a:chExt cx="398" cy="1838"/>
            </a:xfrm>
          </p:grpSpPr>
          <p:sp>
            <p:nvSpPr>
              <p:cNvPr id="6212" name="Line 1814"/>
              <p:cNvSpPr>
                <a:spLocks noChangeShapeType="1"/>
              </p:cNvSpPr>
              <p:nvPr/>
            </p:nvSpPr>
            <p:spPr bwMode="auto">
              <a:xfrm flipV="1">
                <a:off x="2203"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13" name="Line 1815"/>
              <p:cNvSpPr>
                <a:spLocks noChangeShapeType="1"/>
              </p:cNvSpPr>
              <p:nvPr/>
            </p:nvSpPr>
            <p:spPr bwMode="auto">
              <a:xfrm flipV="1">
                <a:off x="2203"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14" name="Line 1816"/>
              <p:cNvSpPr>
                <a:spLocks noChangeShapeType="1"/>
              </p:cNvSpPr>
              <p:nvPr/>
            </p:nvSpPr>
            <p:spPr bwMode="auto">
              <a:xfrm flipV="1">
                <a:off x="2203"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15" name="Line 1817"/>
              <p:cNvSpPr>
                <a:spLocks noChangeShapeType="1"/>
              </p:cNvSpPr>
              <p:nvPr/>
            </p:nvSpPr>
            <p:spPr bwMode="auto">
              <a:xfrm flipV="1">
                <a:off x="2203"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16" name="Line 1818"/>
              <p:cNvSpPr>
                <a:spLocks noChangeShapeType="1"/>
              </p:cNvSpPr>
              <p:nvPr/>
            </p:nvSpPr>
            <p:spPr bwMode="auto">
              <a:xfrm flipV="1">
                <a:off x="2203"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17" name="Line 1819"/>
              <p:cNvSpPr>
                <a:spLocks noChangeShapeType="1"/>
              </p:cNvSpPr>
              <p:nvPr/>
            </p:nvSpPr>
            <p:spPr bwMode="auto">
              <a:xfrm flipV="1">
                <a:off x="2203"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18" name="Line 1820"/>
              <p:cNvSpPr>
                <a:spLocks noChangeShapeType="1"/>
              </p:cNvSpPr>
              <p:nvPr/>
            </p:nvSpPr>
            <p:spPr bwMode="auto">
              <a:xfrm flipV="1">
                <a:off x="2203"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19" name="Line 1821"/>
              <p:cNvSpPr>
                <a:spLocks noChangeShapeType="1"/>
              </p:cNvSpPr>
              <p:nvPr/>
            </p:nvSpPr>
            <p:spPr bwMode="auto">
              <a:xfrm flipV="1">
                <a:off x="2203"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0" name="Line 1822"/>
              <p:cNvSpPr>
                <a:spLocks noChangeShapeType="1"/>
              </p:cNvSpPr>
              <p:nvPr/>
            </p:nvSpPr>
            <p:spPr bwMode="auto">
              <a:xfrm flipV="1">
                <a:off x="2203"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1" name="Line 1823"/>
              <p:cNvSpPr>
                <a:spLocks noChangeShapeType="1"/>
              </p:cNvSpPr>
              <p:nvPr/>
            </p:nvSpPr>
            <p:spPr bwMode="auto">
              <a:xfrm flipV="1">
                <a:off x="2203"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2" name="Line 1824"/>
              <p:cNvSpPr>
                <a:spLocks noChangeShapeType="1"/>
              </p:cNvSpPr>
              <p:nvPr/>
            </p:nvSpPr>
            <p:spPr bwMode="auto">
              <a:xfrm flipV="1">
                <a:off x="2203"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3" name="Line 1825"/>
              <p:cNvSpPr>
                <a:spLocks noChangeShapeType="1"/>
              </p:cNvSpPr>
              <p:nvPr/>
            </p:nvSpPr>
            <p:spPr bwMode="auto">
              <a:xfrm flipV="1">
                <a:off x="2203"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4" name="Line 1826"/>
              <p:cNvSpPr>
                <a:spLocks noChangeShapeType="1"/>
              </p:cNvSpPr>
              <p:nvPr/>
            </p:nvSpPr>
            <p:spPr bwMode="auto">
              <a:xfrm flipV="1">
                <a:off x="2203"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5" name="Line 1827"/>
              <p:cNvSpPr>
                <a:spLocks noChangeShapeType="1"/>
              </p:cNvSpPr>
              <p:nvPr/>
            </p:nvSpPr>
            <p:spPr bwMode="auto">
              <a:xfrm flipV="1">
                <a:off x="2203"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6" name="Line 1828"/>
              <p:cNvSpPr>
                <a:spLocks noChangeShapeType="1"/>
              </p:cNvSpPr>
              <p:nvPr/>
            </p:nvSpPr>
            <p:spPr bwMode="auto">
              <a:xfrm flipV="1">
                <a:off x="2203"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7" name="Line 1829"/>
              <p:cNvSpPr>
                <a:spLocks noChangeShapeType="1"/>
              </p:cNvSpPr>
              <p:nvPr/>
            </p:nvSpPr>
            <p:spPr bwMode="auto">
              <a:xfrm flipV="1">
                <a:off x="2203"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8" name="Line 1830"/>
              <p:cNvSpPr>
                <a:spLocks noChangeShapeType="1"/>
              </p:cNvSpPr>
              <p:nvPr/>
            </p:nvSpPr>
            <p:spPr bwMode="auto">
              <a:xfrm flipV="1">
                <a:off x="2203"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29" name="Line 1831"/>
              <p:cNvSpPr>
                <a:spLocks noChangeShapeType="1"/>
              </p:cNvSpPr>
              <p:nvPr/>
            </p:nvSpPr>
            <p:spPr bwMode="auto">
              <a:xfrm flipV="1">
                <a:off x="2203"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0" name="Line 1832"/>
              <p:cNvSpPr>
                <a:spLocks noChangeShapeType="1"/>
              </p:cNvSpPr>
              <p:nvPr/>
            </p:nvSpPr>
            <p:spPr bwMode="auto">
              <a:xfrm flipV="1">
                <a:off x="2203"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1" name="Line 1833"/>
              <p:cNvSpPr>
                <a:spLocks noChangeShapeType="1"/>
              </p:cNvSpPr>
              <p:nvPr/>
            </p:nvSpPr>
            <p:spPr bwMode="auto">
              <a:xfrm flipV="1">
                <a:off x="2203"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2" name="Line 1834"/>
              <p:cNvSpPr>
                <a:spLocks noChangeShapeType="1"/>
              </p:cNvSpPr>
              <p:nvPr/>
            </p:nvSpPr>
            <p:spPr bwMode="auto">
              <a:xfrm flipV="1">
                <a:off x="2203"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3" name="Line 1835"/>
              <p:cNvSpPr>
                <a:spLocks noChangeShapeType="1"/>
              </p:cNvSpPr>
              <p:nvPr/>
            </p:nvSpPr>
            <p:spPr bwMode="auto">
              <a:xfrm flipV="1">
                <a:off x="2203"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4" name="Line 1836"/>
              <p:cNvSpPr>
                <a:spLocks noChangeShapeType="1"/>
              </p:cNvSpPr>
              <p:nvPr/>
            </p:nvSpPr>
            <p:spPr bwMode="auto">
              <a:xfrm flipV="1">
                <a:off x="2203"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5" name="Line 1837"/>
              <p:cNvSpPr>
                <a:spLocks noChangeShapeType="1"/>
              </p:cNvSpPr>
              <p:nvPr/>
            </p:nvSpPr>
            <p:spPr bwMode="auto">
              <a:xfrm flipV="1">
                <a:off x="2203"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6" name="Line 1838"/>
              <p:cNvSpPr>
                <a:spLocks noChangeShapeType="1"/>
              </p:cNvSpPr>
              <p:nvPr/>
            </p:nvSpPr>
            <p:spPr bwMode="auto">
              <a:xfrm flipV="1">
                <a:off x="2203"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7" name="Line 1839"/>
              <p:cNvSpPr>
                <a:spLocks noChangeShapeType="1"/>
              </p:cNvSpPr>
              <p:nvPr/>
            </p:nvSpPr>
            <p:spPr bwMode="auto">
              <a:xfrm flipV="1">
                <a:off x="2203"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8" name="Line 1840"/>
              <p:cNvSpPr>
                <a:spLocks noChangeShapeType="1"/>
              </p:cNvSpPr>
              <p:nvPr/>
            </p:nvSpPr>
            <p:spPr bwMode="auto">
              <a:xfrm flipV="1">
                <a:off x="2203"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39" name="Line 1841"/>
              <p:cNvSpPr>
                <a:spLocks noChangeShapeType="1"/>
              </p:cNvSpPr>
              <p:nvPr/>
            </p:nvSpPr>
            <p:spPr bwMode="auto">
              <a:xfrm flipV="1">
                <a:off x="2203"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0" name="Line 1842"/>
              <p:cNvSpPr>
                <a:spLocks noChangeShapeType="1"/>
              </p:cNvSpPr>
              <p:nvPr/>
            </p:nvSpPr>
            <p:spPr bwMode="auto">
              <a:xfrm flipV="1">
                <a:off x="2203"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1" name="Line 1843"/>
              <p:cNvSpPr>
                <a:spLocks noChangeShapeType="1"/>
              </p:cNvSpPr>
              <p:nvPr/>
            </p:nvSpPr>
            <p:spPr bwMode="auto">
              <a:xfrm flipV="1">
                <a:off x="2203"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2" name="Line 1844"/>
              <p:cNvSpPr>
                <a:spLocks noChangeShapeType="1"/>
              </p:cNvSpPr>
              <p:nvPr/>
            </p:nvSpPr>
            <p:spPr bwMode="auto">
              <a:xfrm flipV="1">
                <a:off x="2203"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3" name="Line 1845"/>
              <p:cNvSpPr>
                <a:spLocks noChangeShapeType="1"/>
              </p:cNvSpPr>
              <p:nvPr/>
            </p:nvSpPr>
            <p:spPr bwMode="auto">
              <a:xfrm flipV="1">
                <a:off x="2203"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4" name="Line 1846"/>
              <p:cNvSpPr>
                <a:spLocks noChangeShapeType="1"/>
              </p:cNvSpPr>
              <p:nvPr/>
            </p:nvSpPr>
            <p:spPr bwMode="auto">
              <a:xfrm flipV="1">
                <a:off x="2203"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5" name="Line 1847"/>
              <p:cNvSpPr>
                <a:spLocks noChangeShapeType="1"/>
              </p:cNvSpPr>
              <p:nvPr/>
            </p:nvSpPr>
            <p:spPr bwMode="auto">
              <a:xfrm flipV="1">
                <a:off x="2203"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6" name="Line 1848"/>
              <p:cNvSpPr>
                <a:spLocks noChangeShapeType="1"/>
              </p:cNvSpPr>
              <p:nvPr/>
            </p:nvSpPr>
            <p:spPr bwMode="auto">
              <a:xfrm flipV="1">
                <a:off x="2203"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7" name="Line 1849"/>
              <p:cNvSpPr>
                <a:spLocks noChangeShapeType="1"/>
              </p:cNvSpPr>
              <p:nvPr/>
            </p:nvSpPr>
            <p:spPr bwMode="auto">
              <a:xfrm flipV="1">
                <a:off x="2203"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8" name="Line 1850"/>
              <p:cNvSpPr>
                <a:spLocks noChangeShapeType="1"/>
              </p:cNvSpPr>
              <p:nvPr/>
            </p:nvSpPr>
            <p:spPr bwMode="auto">
              <a:xfrm flipV="1">
                <a:off x="2203"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49" name="Line 1851"/>
              <p:cNvSpPr>
                <a:spLocks noChangeShapeType="1"/>
              </p:cNvSpPr>
              <p:nvPr/>
            </p:nvSpPr>
            <p:spPr bwMode="auto">
              <a:xfrm flipV="1">
                <a:off x="2203"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0" name="Line 1852"/>
              <p:cNvSpPr>
                <a:spLocks noChangeShapeType="1"/>
              </p:cNvSpPr>
              <p:nvPr/>
            </p:nvSpPr>
            <p:spPr bwMode="auto">
              <a:xfrm flipV="1">
                <a:off x="2203"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1" name="Line 1853"/>
              <p:cNvSpPr>
                <a:spLocks noChangeShapeType="1"/>
              </p:cNvSpPr>
              <p:nvPr/>
            </p:nvSpPr>
            <p:spPr bwMode="auto">
              <a:xfrm flipV="1">
                <a:off x="2203"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2" name="Line 1854"/>
              <p:cNvSpPr>
                <a:spLocks noChangeShapeType="1"/>
              </p:cNvSpPr>
              <p:nvPr/>
            </p:nvSpPr>
            <p:spPr bwMode="auto">
              <a:xfrm flipV="1">
                <a:off x="2203"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3" name="Line 1855"/>
              <p:cNvSpPr>
                <a:spLocks noChangeShapeType="1"/>
              </p:cNvSpPr>
              <p:nvPr/>
            </p:nvSpPr>
            <p:spPr bwMode="auto">
              <a:xfrm flipV="1">
                <a:off x="2203"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4" name="Line 1856"/>
              <p:cNvSpPr>
                <a:spLocks noChangeShapeType="1"/>
              </p:cNvSpPr>
              <p:nvPr/>
            </p:nvSpPr>
            <p:spPr bwMode="auto">
              <a:xfrm flipV="1">
                <a:off x="2203"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5" name="Line 1857"/>
              <p:cNvSpPr>
                <a:spLocks noChangeShapeType="1"/>
              </p:cNvSpPr>
              <p:nvPr/>
            </p:nvSpPr>
            <p:spPr bwMode="auto">
              <a:xfrm flipV="1">
                <a:off x="2203"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6" name="Line 1858"/>
              <p:cNvSpPr>
                <a:spLocks noChangeShapeType="1"/>
              </p:cNvSpPr>
              <p:nvPr/>
            </p:nvSpPr>
            <p:spPr bwMode="auto">
              <a:xfrm flipV="1">
                <a:off x="2203"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7" name="Line 1859"/>
              <p:cNvSpPr>
                <a:spLocks noChangeShapeType="1"/>
              </p:cNvSpPr>
              <p:nvPr/>
            </p:nvSpPr>
            <p:spPr bwMode="auto">
              <a:xfrm flipV="1">
                <a:off x="2203"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8" name="Line 1860"/>
              <p:cNvSpPr>
                <a:spLocks noChangeShapeType="1"/>
              </p:cNvSpPr>
              <p:nvPr/>
            </p:nvSpPr>
            <p:spPr bwMode="auto">
              <a:xfrm flipV="1">
                <a:off x="2203"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59" name="Line 1861"/>
              <p:cNvSpPr>
                <a:spLocks noChangeShapeType="1"/>
              </p:cNvSpPr>
              <p:nvPr/>
            </p:nvSpPr>
            <p:spPr bwMode="auto">
              <a:xfrm flipV="1">
                <a:off x="2203"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0" name="Line 1862"/>
              <p:cNvSpPr>
                <a:spLocks noChangeShapeType="1"/>
              </p:cNvSpPr>
              <p:nvPr/>
            </p:nvSpPr>
            <p:spPr bwMode="auto">
              <a:xfrm flipV="1">
                <a:off x="2203"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1" name="Line 1863"/>
              <p:cNvSpPr>
                <a:spLocks noChangeShapeType="1"/>
              </p:cNvSpPr>
              <p:nvPr/>
            </p:nvSpPr>
            <p:spPr bwMode="auto">
              <a:xfrm flipV="1">
                <a:off x="2203"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2" name="Line 1864"/>
              <p:cNvSpPr>
                <a:spLocks noChangeShapeType="1"/>
              </p:cNvSpPr>
              <p:nvPr/>
            </p:nvSpPr>
            <p:spPr bwMode="auto">
              <a:xfrm flipV="1">
                <a:off x="2203"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3" name="Line 1865"/>
              <p:cNvSpPr>
                <a:spLocks noChangeShapeType="1"/>
              </p:cNvSpPr>
              <p:nvPr/>
            </p:nvSpPr>
            <p:spPr bwMode="auto">
              <a:xfrm flipV="1">
                <a:off x="2203"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4" name="Line 1866"/>
              <p:cNvSpPr>
                <a:spLocks noChangeShapeType="1"/>
              </p:cNvSpPr>
              <p:nvPr/>
            </p:nvSpPr>
            <p:spPr bwMode="auto">
              <a:xfrm flipV="1">
                <a:off x="2203"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5" name="Line 1867"/>
              <p:cNvSpPr>
                <a:spLocks noChangeShapeType="1"/>
              </p:cNvSpPr>
              <p:nvPr/>
            </p:nvSpPr>
            <p:spPr bwMode="auto">
              <a:xfrm flipV="1">
                <a:off x="2203"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6" name="Line 1868"/>
              <p:cNvSpPr>
                <a:spLocks noChangeShapeType="1"/>
              </p:cNvSpPr>
              <p:nvPr/>
            </p:nvSpPr>
            <p:spPr bwMode="auto">
              <a:xfrm flipV="1">
                <a:off x="2203"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7" name="Line 1869"/>
              <p:cNvSpPr>
                <a:spLocks noChangeShapeType="1"/>
              </p:cNvSpPr>
              <p:nvPr/>
            </p:nvSpPr>
            <p:spPr bwMode="auto">
              <a:xfrm flipV="1">
                <a:off x="2203"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8" name="Line 1870"/>
              <p:cNvSpPr>
                <a:spLocks noChangeShapeType="1"/>
              </p:cNvSpPr>
              <p:nvPr/>
            </p:nvSpPr>
            <p:spPr bwMode="auto">
              <a:xfrm flipV="1">
                <a:off x="2203"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69" name="Line 1871"/>
              <p:cNvSpPr>
                <a:spLocks noChangeShapeType="1"/>
              </p:cNvSpPr>
              <p:nvPr/>
            </p:nvSpPr>
            <p:spPr bwMode="auto">
              <a:xfrm flipV="1">
                <a:off x="2203"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0" name="Line 1872"/>
              <p:cNvSpPr>
                <a:spLocks noChangeShapeType="1"/>
              </p:cNvSpPr>
              <p:nvPr/>
            </p:nvSpPr>
            <p:spPr bwMode="auto">
              <a:xfrm flipV="1">
                <a:off x="2203"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1" name="Line 1873"/>
              <p:cNvSpPr>
                <a:spLocks noChangeShapeType="1"/>
              </p:cNvSpPr>
              <p:nvPr/>
            </p:nvSpPr>
            <p:spPr bwMode="auto">
              <a:xfrm flipV="1">
                <a:off x="2203"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2" name="Line 1874"/>
              <p:cNvSpPr>
                <a:spLocks noChangeShapeType="1"/>
              </p:cNvSpPr>
              <p:nvPr/>
            </p:nvSpPr>
            <p:spPr bwMode="auto">
              <a:xfrm flipV="1">
                <a:off x="2203"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3" name="Line 1875"/>
              <p:cNvSpPr>
                <a:spLocks noChangeShapeType="1"/>
              </p:cNvSpPr>
              <p:nvPr/>
            </p:nvSpPr>
            <p:spPr bwMode="auto">
              <a:xfrm flipV="1">
                <a:off x="2203"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4" name="Line 1876"/>
              <p:cNvSpPr>
                <a:spLocks noChangeShapeType="1"/>
              </p:cNvSpPr>
              <p:nvPr/>
            </p:nvSpPr>
            <p:spPr bwMode="auto">
              <a:xfrm flipV="1">
                <a:off x="2203"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5" name="Line 1877"/>
              <p:cNvSpPr>
                <a:spLocks noChangeShapeType="1"/>
              </p:cNvSpPr>
              <p:nvPr/>
            </p:nvSpPr>
            <p:spPr bwMode="auto">
              <a:xfrm flipV="1">
                <a:off x="2203"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6" name="Line 1878"/>
              <p:cNvSpPr>
                <a:spLocks noChangeShapeType="1"/>
              </p:cNvSpPr>
              <p:nvPr/>
            </p:nvSpPr>
            <p:spPr bwMode="auto">
              <a:xfrm flipV="1">
                <a:off x="2203"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7" name="Line 1879"/>
              <p:cNvSpPr>
                <a:spLocks noChangeShapeType="1"/>
              </p:cNvSpPr>
              <p:nvPr/>
            </p:nvSpPr>
            <p:spPr bwMode="auto">
              <a:xfrm flipV="1">
                <a:off x="2203"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8" name="Line 1880"/>
              <p:cNvSpPr>
                <a:spLocks noChangeShapeType="1"/>
              </p:cNvSpPr>
              <p:nvPr/>
            </p:nvSpPr>
            <p:spPr bwMode="auto">
              <a:xfrm flipV="1">
                <a:off x="2203"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79" name="Line 1881"/>
              <p:cNvSpPr>
                <a:spLocks noChangeShapeType="1"/>
              </p:cNvSpPr>
              <p:nvPr/>
            </p:nvSpPr>
            <p:spPr bwMode="auto">
              <a:xfrm flipV="1">
                <a:off x="2203"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0" name="Line 1882"/>
              <p:cNvSpPr>
                <a:spLocks noChangeShapeType="1"/>
              </p:cNvSpPr>
              <p:nvPr/>
            </p:nvSpPr>
            <p:spPr bwMode="auto">
              <a:xfrm flipV="1">
                <a:off x="2203"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1" name="Line 1883"/>
              <p:cNvSpPr>
                <a:spLocks noChangeShapeType="1"/>
              </p:cNvSpPr>
              <p:nvPr/>
            </p:nvSpPr>
            <p:spPr bwMode="auto">
              <a:xfrm flipV="1">
                <a:off x="2203"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2" name="Line 1884"/>
              <p:cNvSpPr>
                <a:spLocks noChangeShapeType="1"/>
              </p:cNvSpPr>
              <p:nvPr/>
            </p:nvSpPr>
            <p:spPr bwMode="auto">
              <a:xfrm flipV="1">
                <a:off x="2203"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3" name="Line 1885"/>
              <p:cNvSpPr>
                <a:spLocks noChangeShapeType="1"/>
              </p:cNvSpPr>
              <p:nvPr/>
            </p:nvSpPr>
            <p:spPr bwMode="auto">
              <a:xfrm flipV="1">
                <a:off x="2203"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4" name="Line 1886"/>
              <p:cNvSpPr>
                <a:spLocks noChangeShapeType="1"/>
              </p:cNvSpPr>
              <p:nvPr/>
            </p:nvSpPr>
            <p:spPr bwMode="auto">
              <a:xfrm flipV="1">
                <a:off x="2203"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5" name="Line 1887"/>
              <p:cNvSpPr>
                <a:spLocks noChangeShapeType="1"/>
              </p:cNvSpPr>
              <p:nvPr/>
            </p:nvSpPr>
            <p:spPr bwMode="auto">
              <a:xfrm flipV="1">
                <a:off x="2203"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6" name="Line 1888"/>
              <p:cNvSpPr>
                <a:spLocks noChangeShapeType="1"/>
              </p:cNvSpPr>
              <p:nvPr/>
            </p:nvSpPr>
            <p:spPr bwMode="auto">
              <a:xfrm flipV="1">
                <a:off x="2203"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7" name="Line 1889"/>
              <p:cNvSpPr>
                <a:spLocks noChangeShapeType="1"/>
              </p:cNvSpPr>
              <p:nvPr/>
            </p:nvSpPr>
            <p:spPr bwMode="auto">
              <a:xfrm flipV="1">
                <a:off x="2203"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8" name="Line 1890"/>
              <p:cNvSpPr>
                <a:spLocks noChangeShapeType="1"/>
              </p:cNvSpPr>
              <p:nvPr/>
            </p:nvSpPr>
            <p:spPr bwMode="auto">
              <a:xfrm flipV="1">
                <a:off x="2203"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89" name="Line 1891"/>
              <p:cNvSpPr>
                <a:spLocks noChangeShapeType="1"/>
              </p:cNvSpPr>
              <p:nvPr/>
            </p:nvSpPr>
            <p:spPr bwMode="auto">
              <a:xfrm flipV="1">
                <a:off x="2203"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0" name="Line 1892"/>
              <p:cNvSpPr>
                <a:spLocks noChangeShapeType="1"/>
              </p:cNvSpPr>
              <p:nvPr/>
            </p:nvSpPr>
            <p:spPr bwMode="auto">
              <a:xfrm flipV="1">
                <a:off x="2203"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1" name="Line 1893"/>
              <p:cNvSpPr>
                <a:spLocks noChangeShapeType="1"/>
              </p:cNvSpPr>
              <p:nvPr/>
            </p:nvSpPr>
            <p:spPr bwMode="auto">
              <a:xfrm flipV="1">
                <a:off x="2203"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2" name="Line 1894"/>
              <p:cNvSpPr>
                <a:spLocks noChangeShapeType="1"/>
              </p:cNvSpPr>
              <p:nvPr/>
            </p:nvSpPr>
            <p:spPr bwMode="auto">
              <a:xfrm flipV="1">
                <a:off x="2203"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3" name="Line 1895"/>
              <p:cNvSpPr>
                <a:spLocks noChangeShapeType="1"/>
              </p:cNvSpPr>
              <p:nvPr/>
            </p:nvSpPr>
            <p:spPr bwMode="auto">
              <a:xfrm flipV="1">
                <a:off x="2203"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4" name="Line 1896"/>
              <p:cNvSpPr>
                <a:spLocks noChangeShapeType="1"/>
              </p:cNvSpPr>
              <p:nvPr/>
            </p:nvSpPr>
            <p:spPr bwMode="auto">
              <a:xfrm flipV="1">
                <a:off x="2203"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5" name="Line 1897"/>
              <p:cNvSpPr>
                <a:spLocks noChangeShapeType="1"/>
              </p:cNvSpPr>
              <p:nvPr/>
            </p:nvSpPr>
            <p:spPr bwMode="auto">
              <a:xfrm flipV="1">
                <a:off x="2203"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6" name="Line 1898"/>
              <p:cNvSpPr>
                <a:spLocks noChangeShapeType="1"/>
              </p:cNvSpPr>
              <p:nvPr/>
            </p:nvSpPr>
            <p:spPr bwMode="auto">
              <a:xfrm flipV="1">
                <a:off x="2203"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7" name="Line 1899"/>
              <p:cNvSpPr>
                <a:spLocks noChangeShapeType="1"/>
              </p:cNvSpPr>
              <p:nvPr/>
            </p:nvSpPr>
            <p:spPr bwMode="auto">
              <a:xfrm flipV="1">
                <a:off x="2203"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8" name="Line 1900"/>
              <p:cNvSpPr>
                <a:spLocks noChangeShapeType="1"/>
              </p:cNvSpPr>
              <p:nvPr/>
            </p:nvSpPr>
            <p:spPr bwMode="auto">
              <a:xfrm flipV="1">
                <a:off x="2203"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99" name="Line 1901"/>
              <p:cNvSpPr>
                <a:spLocks noChangeShapeType="1"/>
              </p:cNvSpPr>
              <p:nvPr/>
            </p:nvSpPr>
            <p:spPr bwMode="auto">
              <a:xfrm flipV="1">
                <a:off x="2203"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00" name="Line 1902"/>
              <p:cNvSpPr>
                <a:spLocks noChangeShapeType="1"/>
              </p:cNvSpPr>
              <p:nvPr/>
            </p:nvSpPr>
            <p:spPr bwMode="auto">
              <a:xfrm flipV="1">
                <a:off x="2203"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01" name="Line 1903"/>
              <p:cNvSpPr>
                <a:spLocks noChangeShapeType="1"/>
              </p:cNvSpPr>
              <p:nvPr/>
            </p:nvSpPr>
            <p:spPr bwMode="auto">
              <a:xfrm flipV="1">
                <a:off x="2203"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02" name="Line 1904"/>
              <p:cNvSpPr>
                <a:spLocks noChangeShapeType="1"/>
              </p:cNvSpPr>
              <p:nvPr/>
            </p:nvSpPr>
            <p:spPr bwMode="auto">
              <a:xfrm>
                <a:off x="2203"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03" name="Freeform 1905"/>
              <p:cNvSpPr>
                <a:spLocks/>
              </p:cNvSpPr>
              <p:nvPr/>
            </p:nvSpPr>
            <p:spPr bwMode="auto">
              <a:xfrm>
                <a:off x="2194" y="3036"/>
                <a:ext cx="45" cy="69"/>
              </a:xfrm>
              <a:custGeom>
                <a:avLst/>
                <a:gdLst>
                  <a:gd name="T0" fmla="*/ 0 w 91"/>
                  <a:gd name="T1" fmla="*/ 100 h 138"/>
                  <a:gd name="T2" fmla="*/ 18 w 91"/>
                  <a:gd name="T3" fmla="*/ 98 h 138"/>
                  <a:gd name="T4" fmla="*/ 21 w 91"/>
                  <a:gd name="T5" fmla="*/ 105 h 138"/>
                  <a:gd name="T6" fmla="*/ 23 w 91"/>
                  <a:gd name="T7" fmla="*/ 112 h 138"/>
                  <a:gd name="T8" fmla="*/ 26 w 91"/>
                  <a:gd name="T9" fmla="*/ 116 h 138"/>
                  <a:gd name="T10" fmla="*/ 31 w 91"/>
                  <a:gd name="T11" fmla="*/ 119 h 138"/>
                  <a:gd name="T12" fmla="*/ 37 w 91"/>
                  <a:gd name="T13" fmla="*/ 121 h 138"/>
                  <a:gd name="T14" fmla="*/ 44 w 91"/>
                  <a:gd name="T15" fmla="*/ 123 h 138"/>
                  <a:gd name="T16" fmla="*/ 52 w 91"/>
                  <a:gd name="T17" fmla="*/ 121 h 138"/>
                  <a:gd name="T18" fmla="*/ 59 w 91"/>
                  <a:gd name="T19" fmla="*/ 117 h 138"/>
                  <a:gd name="T20" fmla="*/ 65 w 91"/>
                  <a:gd name="T21" fmla="*/ 114 h 138"/>
                  <a:gd name="T22" fmla="*/ 70 w 91"/>
                  <a:gd name="T23" fmla="*/ 107 h 138"/>
                  <a:gd name="T24" fmla="*/ 72 w 91"/>
                  <a:gd name="T25" fmla="*/ 98 h 138"/>
                  <a:gd name="T26" fmla="*/ 72 w 91"/>
                  <a:gd name="T27" fmla="*/ 89 h 138"/>
                  <a:gd name="T28" fmla="*/ 72 w 91"/>
                  <a:gd name="T29" fmla="*/ 81 h 138"/>
                  <a:gd name="T30" fmla="*/ 70 w 91"/>
                  <a:gd name="T31" fmla="*/ 74 h 138"/>
                  <a:gd name="T32" fmla="*/ 65 w 91"/>
                  <a:gd name="T33" fmla="*/ 69 h 138"/>
                  <a:gd name="T34" fmla="*/ 59 w 91"/>
                  <a:gd name="T35" fmla="*/ 63 h 138"/>
                  <a:gd name="T36" fmla="*/ 52 w 91"/>
                  <a:gd name="T37" fmla="*/ 62 h 138"/>
                  <a:gd name="T38" fmla="*/ 44 w 91"/>
                  <a:gd name="T39" fmla="*/ 60 h 138"/>
                  <a:gd name="T40" fmla="*/ 37 w 91"/>
                  <a:gd name="T41" fmla="*/ 62 h 138"/>
                  <a:gd name="T42" fmla="*/ 30 w 91"/>
                  <a:gd name="T43" fmla="*/ 63 h 138"/>
                  <a:gd name="T44" fmla="*/ 25 w 91"/>
                  <a:gd name="T45" fmla="*/ 67 h 138"/>
                  <a:gd name="T46" fmla="*/ 21 w 91"/>
                  <a:gd name="T47" fmla="*/ 72 h 138"/>
                  <a:gd name="T48" fmla="*/ 2 w 91"/>
                  <a:gd name="T49" fmla="*/ 70 h 138"/>
                  <a:gd name="T50" fmla="*/ 16 w 91"/>
                  <a:gd name="T51" fmla="*/ 0 h 138"/>
                  <a:gd name="T52" fmla="*/ 82 w 91"/>
                  <a:gd name="T53" fmla="*/ 0 h 138"/>
                  <a:gd name="T54" fmla="*/ 82 w 91"/>
                  <a:gd name="T55" fmla="*/ 18 h 138"/>
                  <a:gd name="T56" fmla="*/ 31 w 91"/>
                  <a:gd name="T57" fmla="*/ 18 h 138"/>
                  <a:gd name="T58" fmla="*/ 25 w 91"/>
                  <a:gd name="T59" fmla="*/ 53 h 138"/>
                  <a:gd name="T60" fmla="*/ 31 w 91"/>
                  <a:gd name="T61" fmla="*/ 48 h 138"/>
                  <a:gd name="T62" fmla="*/ 40 w 91"/>
                  <a:gd name="T63" fmla="*/ 46 h 138"/>
                  <a:gd name="T64" fmla="*/ 49 w 91"/>
                  <a:gd name="T65" fmla="*/ 44 h 138"/>
                  <a:gd name="T66" fmla="*/ 65 w 91"/>
                  <a:gd name="T67" fmla="*/ 48 h 138"/>
                  <a:gd name="T68" fmla="*/ 79 w 91"/>
                  <a:gd name="T69" fmla="*/ 56 h 138"/>
                  <a:gd name="T70" fmla="*/ 87 w 91"/>
                  <a:gd name="T71" fmla="*/ 70 h 138"/>
                  <a:gd name="T72" fmla="*/ 91 w 91"/>
                  <a:gd name="T73" fmla="*/ 89 h 138"/>
                  <a:gd name="T74" fmla="*/ 87 w 91"/>
                  <a:gd name="T75" fmla="*/ 107 h 138"/>
                  <a:gd name="T76" fmla="*/ 80 w 91"/>
                  <a:gd name="T77" fmla="*/ 121 h 138"/>
                  <a:gd name="T78" fmla="*/ 65 w 91"/>
                  <a:gd name="T79" fmla="*/ 133 h 138"/>
                  <a:gd name="T80" fmla="*/ 44 w 91"/>
                  <a:gd name="T81" fmla="*/ 138 h 138"/>
                  <a:gd name="T82" fmla="*/ 28 w 91"/>
                  <a:gd name="T83" fmla="*/ 135 h 138"/>
                  <a:gd name="T84" fmla="*/ 14 w 91"/>
                  <a:gd name="T85" fmla="*/ 128 h 138"/>
                  <a:gd name="T86" fmla="*/ 9 w 91"/>
                  <a:gd name="T87" fmla="*/ 123 h 138"/>
                  <a:gd name="T88" fmla="*/ 5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18" y="98"/>
                    </a:lnTo>
                    <a:lnTo>
                      <a:pt x="21" y="105"/>
                    </a:lnTo>
                    <a:lnTo>
                      <a:pt x="23" y="112"/>
                    </a:lnTo>
                    <a:lnTo>
                      <a:pt x="26" y="116"/>
                    </a:lnTo>
                    <a:lnTo>
                      <a:pt x="31" y="119"/>
                    </a:lnTo>
                    <a:lnTo>
                      <a:pt x="37" y="121"/>
                    </a:lnTo>
                    <a:lnTo>
                      <a:pt x="44" y="123"/>
                    </a:lnTo>
                    <a:lnTo>
                      <a:pt x="52" y="121"/>
                    </a:lnTo>
                    <a:lnTo>
                      <a:pt x="59" y="117"/>
                    </a:lnTo>
                    <a:lnTo>
                      <a:pt x="65" y="114"/>
                    </a:lnTo>
                    <a:lnTo>
                      <a:pt x="70" y="107"/>
                    </a:lnTo>
                    <a:lnTo>
                      <a:pt x="72" y="98"/>
                    </a:lnTo>
                    <a:lnTo>
                      <a:pt x="72" y="89"/>
                    </a:lnTo>
                    <a:lnTo>
                      <a:pt x="72" y="81"/>
                    </a:lnTo>
                    <a:lnTo>
                      <a:pt x="70" y="74"/>
                    </a:lnTo>
                    <a:lnTo>
                      <a:pt x="65" y="69"/>
                    </a:lnTo>
                    <a:lnTo>
                      <a:pt x="59" y="63"/>
                    </a:lnTo>
                    <a:lnTo>
                      <a:pt x="52" y="62"/>
                    </a:lnTo>
                    <a:lnTo>
                      <a:pt x="44" y="60"/>
                    </a:lnTo>
                    <a:lnTo>
                      <a:pt x="37" y="62"/>
                    </a:lnTo>
                    <a:lnTo>
                      <a:pt x="30" y="63"/>
                    </a:lnTo>
                    <a:lnTo>
                      <a:pt x="25" y="67"/>
                    </a:lnTo>
                    <a:lnTo>
                      <a:pt x="21" y="72"/>
                    </a:lnTo>
                    <a:lnTo>
                      <a:pt x="2" y="70"/>
                    </a:lnTo>
                    <a:lnTo>
                      <a:pt x="16" y="0"/>
                    </a:lnTo>
                    <a:lnTo>
                      <a:pt x="82" y="0"/>
                    </a:lnTo>
                    <a:lnTo>
                      <a:pt x="82" y="18"/>
                    </a:lnTo>
                    <a:lnTo>
                      <a:pt x="31" y="18"/>
                    </a:lnTo>
                    <a:lnTo>
                      <a:pt x="25" y="53"/>
                    </a:lnTo>
                    <a:lnTo>
                      <a:pt x="31" y="48"/>
                    </a:lnTo>
                    <a:lnTo>
                      <a:pt x="40" y="46"/>
                    </a:lnTo>
                    <a:lnTo>
                      <a:pt x="49" y="44"/>
                    </a:lnTo>
                    <a:lnTo>
                      <a:pt x="65" y="48"/>
                    </a:lnTo>
                    <a:lnTo>
                      <a:pt x="79" y="56"/>
                    </a:lnTo>
                    <a:lnTo>
                      <a:pt x="87" y="70"/>
                    </a:lnTo>
                    <a:lnTo>
                      <a:pt x="91" y="89"/>
                    </a:lnTo>
                    <a:lnTo>
                      <a:pt x="87" y="107"/>
                    </a:lnTo>
                    <a:lnTo>
                      <a:pt x="80" y="121"/>
                    </a:lnTo>
                    <a:lnTo>
                      <a:pt x="65" y="133"/>
                    </a:lnTo>
                    <a:lnTo>
                      <a:pt x="44" y="138"/>
                    </a:lnTo>
                    <a:lnTo>
                      <a:pt x="28" y="135"/>
                    </a:lnTo>
                    <a:lnTo>
                      <a:pt x="14" y="128"/>
                    </a:lnTo>
                    <a:lnTo>
                      <a:pt x="9" y="123"/>
                    </a:lnTo>
                    <a:lnTo>
                      <a:pt x="5"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304" name="Line 1906"/>
              <p:cNvSpPr>
                <a:spLocks noChangeShapeType="1"/>
              </p:cNvSpPr>
              <p:nvPr/>
            </p:nvSpPr>
            <p:spPr bwMode="auto">
              <a:xfrm flipV="1">
                <a:off x="2592"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05" name="Line 1907"/>
              <p:cNvSpPr>
                <a:spLocks noChangeShapeType="1"/>
              </p:cNvSpPr>
              <p:nvPr/>
            </p:nvSpPr>
            <p:spPr bwMode="auto">
              <a:xfrm flipV="1">
                <a:off x="2592"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06" name="Line 1908"/>
              <p:cNvSpPr>
                <a:spLocks noChangeShapeType="1"/>
              </p:cNvSpPr>
              <p:nvPr/>
            </p:nvSpPr>
            <p:spPr bwMode="auto">
              <a:xfrm flipV="1">
                <a:off x="2592"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07" name="Line 1909"/>
              <p:cNvSpPr>
                <a:spLocks noChangeShapeType="1"/>
              </p:cNvSpPr>
              <p:nvPr/>
            </p:nvSpPr>
            <p:spPr bwMode="auto">
              <a:xfrm flipV="1">
                <a:off x="2592"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08" name="Line 1910"/>
              <p:cNvSpPr>
                <a:spLocks noChangeShapeType="1"/>
              </p:cNvSpPr>
              <p:nvPr/>
            </p:nvSpPr>
            <p:spPr bwMode="auto">
              <a:xfrm flipV="1">
                <a:off x="2592"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09" name="Line 1911"/>
              <p:cNvSpPr>
                <a:spLocks noChangeShapeType="1"/>
              </p:cNvSpPr>
              <p:nvPr/>
            </p:nvSpPr>
            <p:spPr bwMode="auto">
              <a:xfrm flipV="1">
                <a:off x="2592"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0" name="Line 1912"/>
              <p:cNvSpPr>
                <a:spLocks noChangeShapeType="1"/>
              </p:cNvSpPr>
              <p:nvPr/>
            </p:nvSpPr>
            <p:spPr bwMode="auto">
              <a:xfrm flipV="1">
                <a:off x="2592"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1" name="Line 1913"/>
              <p:cNvSpPr>
                <a:spLocks noChangeShapeType="1"/>
              </p:cNvSpPr>
              <p:nvPr/>
            </p:nvSpPr>
            <p:spPr bwMode="auto">
              <a:xfrm flipV="1">
                <a:off x="2592"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2" name="Line 1914"/>
              <p:cNvSpPr>
                <a:spLocks noChangeShapeType="1"/>
              </p:cNvSpPr>
              <p:nvPr/>
            </p:nvSpPr>
            <p:spPr bwMode="auto">
              <a:xfrm flipV="1">
                <a:off x="2592"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3" name="Line 1915"/>
              <p:cNvSpPr>
                <a:spLocks noChangeShapeType="1"/>
              </p:cNvSpPr>
              <p:nvPr/>
            </p:nvSpPr>
            <p:spPr bwMode="auto">
              <a:xfrm flipV="1">
                <a:off x="2592"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4" name="Line 1916"/>
              <p:cNvSpPr>
                <a:spLocks noChangeShapeType="1"/>
              </p:cNvSpPr>
              <p:nvPr/>
            </p:nvSpPr>
            <p:spPr bwMode="auto">
              <a:xfrm flipV="1">
                <a:off x="2592"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5" name="Line 1917"/>
              <p:cNvSpPr>
                <a:spLocks noChangeShapeType="1"/>
              </p:cNvSpPr>
              <p:nvPr/>
            </p:nvSpPr>
            <p:spPr bwMode="auto">
              <a:xfrm flipV="1">
                <a:off x="2592"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6" name="Line 1918"/>
              <p:cNvSpPr>
                <a:spLocks noChangeShapeType="1"/>
              </p:cNvSpPr>
              <p:nvPr/>
            </p:nvSpPr>
            <p:spPr bwMode="auto">
              <a:xfrm flipV="1">
                <a:off x="2592"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7" name="Line 1919"/>
              <p:cNvSpPr>
                <a:spLocks noChangeShapeType="1"/>
              </p:cNvSpPr>
              <p:nvPr/>
            </p:nvSpPr>
            <p:spPr bwMode="auto">
              <a:xfrm flipV="1">
                <a:off x="2592"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8" name="Line 1920"/>
              <p:cNvSpPr>
                <a:spLocks noChangeShapeType="1"/>
              </p:cNvSpPr>
              <p:nvPr/>
            </p:nvSpPr>
            <p:spPr bwMode="auto">
              <a:xfrm flipV="1">
                <a:off x="2592"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19" name="Line 1921"/>
              <p:cNvSpPr>
                <a:spLocks noChangeShapeType="1"/>
              </p:cNvSpPr>
              <p:nvPr/>
            </p:nvSpPr>
            <p:spPr bwMode="auto">
              <a:xfrm flipV="1">
                <a:off x="2592"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0" name="Line 1922"/>
              <p:cNvSpPr>
                <a:spLocks noChangeShapeType="1"/>
              </p:cNvSpPr>
              <p:nvPr/>
            </p:nvSpPr>
            <p:spPr bwMode="auto">
              <a:xfrm flipV="1">
                <a:off x="2592"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1" name="Line 1923"/>
              <p:cNvSpPr>
                <a:spLocks noChangeShapeType="1"/>
              </p:cNvSpPr>
              <p:nvPr/>
            </p:nvSpPr>
            <p:spPr bwMode="auto">
              <a:xfrm flipV="1">
                <a:off x="2592"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2" name="Line 1924"/>
              <p:cNvSpPr>
                <a:spLocks noChangeShapeType="1"/>
              </p:cNvSpPr>
              <p:nvPr/>
            </p:nvSpPr>
            <p:spPr bwMode="auto">
              <a:xfrm flipV="1">
                <a:off x="2592"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3" name="Line 1925"/>
              <p:cNvSpPr>
                <a:spLocks noChangeShapeType="1"/>
              </p:cNvSpPr>
              <p:nvPr/>
            </p:nvSpPr>
            <p:spPr bwMode="auto">
              <a:xfrm flipV="1">
                <a:off x="2592"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4" name="Line 1926"/>
              <p:cNvSpPr>
                <a:spLocks noChangeShapeType="1"/>
              </p:cNvSpPr>
              <p:nvPr/>
            </p:nvSpPr>
            <p:spPr bwMode="auto">
              <a:xfrm flipV="1">
                <a:off x="2592"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5" name="Line 1927"/>
              <p:cNvSpPr>
                <a:spLocks noChangeShapeType="1"/>
              </p:cNvSpPr>
              <p:nvPr/>
            </p:nvSpPr>
            <p:spPr bwMode="auto">
              <a:xfrm flipV="1">
                <a:off x="2592"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6" name="Line 1928"/>
              <p:cNvSpPr>
                <a:spLocks noChangeShapeType="1"/>
              </p:cNvSpPr>
              <p:nvPr/>
            </p:nvSpPr>
            <p:spPr bwMode="auto">
              <a:xfrm flipV="1">
                <a:off x="2592"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7" name="Line 1929"/>
              <p:cNvSpPr>
                <a:spLocks noChangeShapeType="1"/>
              </p:cNvSpPr>
              <p:nvPr/>
            </p:nvSpPr>
            <p:spPr bwMode="auto">
              <a:xfrm flipV="1">
                <a:off x="2592"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8" name="Line 1930"/>
              <p:cNvSpPr>
                <a:spLocks noChangeShapeType="1"/>
              </p:cNvSpPr>
              <p:nvPr/>
            </p:nvSpPr>
            <p:spPr bwMode="auto">
              <a:xfrm flipV="1">
                <a:off x="2592"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29" name="Line 1931"/>
              <p:cNvSpPr>
                <a:spLocks noChangeShapeType="1"/>
              </p:cNvSpPr>
              <p:nvPr/>
            </p:nvSpPr>
            <p:spPr bwMode="auto">
              <a:xfrm flipV="1">
                <a:off x="2592"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0" name="Line 1932"/>
              <p:cNvSpPr>
                <a:spLocks noChangeShapeType="1"/>
              </p:cNvSpPr>
              <p:nvPr/>
            </p:nvSpPr>
            <p:spPr bwMode="auto">
              <a:xfrm flipV="1">
                <a:off x="2592"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1" name="Line 1933"/>
              <p:cNvSpPr>
                <a:spLocks noChangeShapeType="1"/>
              </p:cNvSpPr>
              <p:nvPr/>
            </p:nvSpPr>
            <p:spPr bwMode="auto">
              <a:xfrm flipV="1">
                <a:off x="2592"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2" name="Line 1934"/>
              <p:cNvSpPr>
                <a:spLocks noChangeShapeType="1"/>
              </p:cNvSpPr>
              <p:nvPr/>
            </p:nvSpPr>
            <p:spPr bwMode="auto">
              <a:xfrm flipV="1">
                <a:off x="2592"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3" name="Line 1935"/>
              <p:cNvSpPr>
                <a:spLocks noChangeShapeType="1"/>
              </p:cNvSpPr>
              <p:nvPr/>
            </p:nvSpPr>
            <p:spPr bwMode="auto">
              <a:xfrm flipV="1">
                <a:off x="2592"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4" name="Line 1936"/>
              <p:cNvSpPr>
                <a:spLocks noChangeShapeType="1"/>
              </p:cNvSpPr>
              <p:nvPr/>
            </p:nvSpPr>
            <p:spPr bwMode="auto">
              <a:xfrm flipV="1">
                <a:off x="2592"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5" name="Line 1937"/>
              <p:cNvSpPr>
                <a:spLocks noChangeShapeType="1"/>
              </p:cNvSpPr>
              <p:nvPr/>
            </p:nvSpPr>
            <p:spPr bwMode="auto">
              <a:xfrm flipV="1">
                <a:off x="2592"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6" name="Line 1938"/>
              <p:cNvSpPr>
                <a:spLocks noChangeShapeType="1"/>
              </p:cNvSpPr>
              <p:nvPr/>
            </p:nvSpPr>
            <p:spPr bwMode="auto">
              <a:xfrm flipV="1">
                <a:off x="2592"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7" name="Line 1939"/>
              <p:cNvSpPr>
                <a:spLocks noChangeShapeType="1"/>
              </p:cNvSpPr>
              <p:nvPr/>
            </p:nvSpPr>
            <p:spPr bwMode="auto">
              <a:xfrm flipV="1">
                <a:off x="2592"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8" name="Line 1940"/>
              <p:cNvSpPr>
                <a:spLocks noChangeShapeType="1"/>
              </p:cNvSpPr>
              <p:nvPr/>
            </p:nvSpPr>
            <p:spPr bwMode="auto">
              <a:xfrm flipV="1">
                <a:off x="2592"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39" name="Line 1941"/>
              <p:cNvSpPr>
                <a:spLocks noChangeShapeType="1"/>
              </p:cNvSpPr>
              <p:nvPr/>
            </p:nvSpPr>
            <p:spPr bwMode="auto">
              <a:xfrm flipV="1">
                <a:off x="2592"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0" name="Line 1942"/>
              <p:cNvSpPr>
                <a:spLocks noChangeShapeType="1"/>
              </p:cNvSpPr>
              <p:nvPr/>
            </p:nvSpPr>
            <p:spPr bwMode="auto">
              <a:xfrm flipV="1">
                <a:off x="2592"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1" name="Line 1943"/>
              <p:cNvSpPr>
                <a:spLocks noChangeShapeType="1"/>
              </p:cNvSpPr>
              <p:nvPr/>
            </p:nvSpPr>
            <p:spPr bwMode="auto">
              <a:xfrm flipV="1">
                <a:off x="2592"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2" name="Line 1944"/>
              <p:cNvSpPr>
                <a:spLocks noChangeShapeType="1"/>
              </p:cNvSpPr>
              <p:nvPr/>
            </p:nvSpPr>
            <p:spPr bwMode="auto">
              <a:xfrm flipV="1">
                <a:off x="2592"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3" name="Line 1945"/>
              <p:cNvSpPr>
                <a:spLocks noChangeShapeType="1"/>
              </p:cNvSpPr>
              <p:nvPr/>
            </p:nvSpPr>
            <p:spPr bwMode="auto">
              <a:xfrm flipV="1">
                <a:off x="2592"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4" name="Line 1946"/>
              <p:cNvSpPr>
                <a:spLocks noChangeShapeType="1"/>
              </p:cNvSpPr>
              <p:nvPr/>
            </p:nvSpPr>
            <p:spPr bwMode="auto">
              <a:xfrm flipV="1">
                <a:off x="2592"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5" name="Line 1947"/>
              <p:cNvSpPr>
                <a:spLocks noChangeShapeType="1"/>
              </p:cNvSpPr>
              <p:nvPr/>
            </p:nvSpPr>
            <p:spPr bwMode="auto">
              <a:xfrm flipV="1">
                <a:off x="2592"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6" name="Line 1948"/>
              <p:cNvSpPr>
                <a:spLocks noChangeShapeType="1"/>
              </p:cNvSpPr>
              <p:nvPr/>
            </p:nvSpPr>
            <p:spPr bwMode="auto">
              <a:xfrm flipV="1">
                <a:off x="2592"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7" name="Line 1949"/>
              <p:cNvSpPr>
                <a:spLocks noChangeShapeType="1"/>
              </p:cNvSpPr>
              <p:nvPr/>
            </p:nvSpPr>
            <p:spPr bwMode="auto">
              <a:xfrm flipV="1">
                <a:off x="2592"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8" name="Line 1950"/>
              <p:cNvSpPr>
                <a:spLocks noChangeShapeType="1"/>
              </p:cNvSpPr>
              <p:nvPr/>
            </p:nvSpPr>
            <p:spPr bwMode="auto">
              <a:xfrm flipV="1">
                <a:off x="2592"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49" name="Line 1951"/>
              <p:cNvSpPr>
                <a:spLocks noChangeShapeType="1"/>
              </p:cNvSpPr>
              <p:nvPr/>
            </p:nvSpPr>
            <p:spPr bwMode="auto">
              <a:xfrm flipV="1">
                <a:off x="2592"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0" name="Line 1952"/>
              <p:cNvSpPr>
                <a:spLocks noChangeShapeType="1"/>
              </p:cNvSpPr>
              <p:nvPr/>
            </p:nvSpPr>
            <p:spPr bwMode="auto">
              <a:xfrm flipV="1">
                <a:off x="2592"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1" name="Line 1953"/>
              <p:cNvSpPr>
                <a:spLocks noChangeShapeType="1"/>
              </p:cNvSpPr>
              <p:nvPr/>
            </p:nvSpPr>
            <p:spPr bwMode="auto">
              <a:xfrm flipV="1">
                <a:off x="2592"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2" name="Line 1954"/>
              <p:cNvSpPr>
                <a:spLocks noChangeShapeType="1"/>
              </p:cNvSpPr>
              <p:nvPr/>
            </p:nvSpPr>
            <p:spPr bwMode="auto">
              <a:xfrm flipV="1">
                <a:off x="2592"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3" name="Line 1955"/>
              <p:cNvSpPr>
                <a:spLocks noChangeShapeType="1"/>
              </p:cNvSpPr>
              <p:nvPr/>
            </p:nvSpPr>
            <p:spPr bwMode="auto">
              <a:xfrm flipV="1">
                <a:off x="2592"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4" name="Line 1956"/>
              <p:cNvSpPr>
                <a:spLocks noChangeShapeType="1"/>
              </p:cNvSpPr>
              <p:nvPr/>
            </p:nvSpPr>
            <p:spPr bwMode="auto">
              <a:xfrm flipV="1">
                <a:off x="2592"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5" name="Line 1957"/>
              <p:cNvSpPr>
                <a:spLocks noChangeShapeType="1"/>
              </p:cNvSpPr>
              <p:nvPr/>
            </p:nvSpPr>
            <p:spPr bwMode="auto">
              <a:xfrm flipV="1">
                <a:off x="2592"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6" name="Line 1958"/>
              <p:cNvSpPr>
                <a:spLocks noChangeShapeType="1"/>
              </p:cNvSpPr>
              <p:nvPr/>
            </p:nvSpPr>
            <p:spPr bwMode="auto">
              <a:xfrm flipV="1">
                <a:off x="2592"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7" name="Line 1959"/>
              <p:cNvSpPr>
                <a:spLocks noChangeShapeType="1"/>
              </p:cNvSpPr>
              <p:nvPr/>
            </p:nvSpPr>
            <p:spPr bwMode="auto">
              <a:xfrm flipV="1">
                <a:off x="2592"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8" name="Line 1960"/>
              <p:cNvSpPr>
                <a:spLocks noChangeShapeType="1"/>
              </p:cNvSpPr>
              <p:nvPr/>
            </p:nvSpPr>
            <p:spPr bwMode="auto">
              <a:xfrm flipV="1">
                <a:off x="2592"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59" name="Line 1961"/>
              <p:cNvSpPr>
                <a:spLocks noChangeShapeType="1"/>
              </p:cNvSpPr>
              <p:nvPr/>
            </p:nvSpPr>
            <p:spPr bwMode="auto">
              <a:xfrm flipV="1">
                <a:off x="2592"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0" name="Line 1962"/>
              <p:cNvSpPr>
                <a:spLocks noChangeShapeType="1"/>
              </p:cNvSpPr>
              <p:nvPr/>
            </p:nvSpPr>
            <p:spPr bwMode="auto">
              <a:xfrm flipV="1">
                <a:off x="2592"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1" name="Line 1963"/>
              <p:cNvSpPr>
                <a:spLocks noChangeShapeType="1"/>
              </p:cNvSpPr>
              <p:nvPr/>
            </p:nvSpPr>
            <p:spPr bwMode="auto">
              <a:xfrm flipV="1">
                <a:off x="2592"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2" name="Line 1964"/>
              <p:cNvSpPr>
                <a:spLocks noChangeShapeType="1"/>
              </p:cNvSpPr>
              <p:nvPr/>
            </p:nvSpPr>
            <p:spPr bwMode="auto">
              <a:xfrm flipV="1">
                <a:off x="2592"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3" name="Line 1965"/>
              <p:cNvSpPr>
                <a:spLocks noChangeShapeType="1"/>
              </p:cNvSpPr>
              <p:nvPr/>
            </p:nvSpPr>
            <p:spPr bwMode="auto">
              <a:xfrm flipV="1">
                <a:off x="2592"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4" name="Line 1966"/>
              <p:cNvSpPr>
                <a:spLocks noChangeShapeType="1"/>
              </p:cNvSpPr>
              <p:nvPr/>
            </p:nvSpPr>
            <p:spPr bwMode="auto">
              <a:xfrm flipV="1">
                <a:off x="2592"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5" name="Line 1967"/>
              <p:cNvSpPr>
                <a:spLocks noChangeShapeType="1"/>
              </p:cNvSpPr>
              <p:nvPr/>
            </p:nvSpPr>
            <p:spPr bwMode="auto">
              <a:xfrm flipV="1">
                <a:off x="2592"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6" name="Line 1968"/>
              <p:cNvSpPr>
                <a:spLocks noChangeShapeType="1"/>
              </p:cNvSpPr>
              <p:nvPr/>
            </p:nvSpPr>
            <p:spPr bwMode="auto">
              <a:xfrm flipV="1">
                <a:off x="2592"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7" name="Line 1969"/>
              <p:cNvSpPr>
                <a:spLocks noChangeShapeType="1"/>
              </p:cNvSpPr>
              <p:nvPr/>
            </p:nvSpPr>
            <p:spPr bwMode="auto">
              <a:xfrm flipV="1">
                <a:off x="2592"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8" name="Line 1970"/>
              <p:cNvSpPr>
                <a:spLocks noChangeShapeType="1"/>
              </p:cNvSpPr>
              <p:nvPr/>
            </p:nvSpPr>
            <p:spPr bwMode="auto">
              <a:xfrm flipV="1">
                <a:off x="2592"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69" name="Line 1971"/>
              <p:cNvSpPr>
                <a:spLocks noChangeShapeType="1"/>
              </p:cNvSpPr>
              <p:nvPr/>
            </p:nvSpPr>
            <p:spPr bwMode="auto">
              <a:xfrm flipV="1">
                <a:off x="2592"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0" name="Line 1972"/>
              <p:cNvSpPr>
                <a:spLocks noChangeShapeType="1"/>
              </p:cNvSpPr>
              <p:nvPr/>
            </p:nvSpPr>
            <p:spPr bwMode="auto">
              <a:xfrm flipV="1">
                <a:off x="2592"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1" name="Line 1973"/>
              <p:cNvSpPr>
                <a:spLocks noChangeShapeType="1"/>
              </p:cNvSpPr>
              <p:nvPr/>
            </p:nvSpPr>
            <p:spPr bwMode="auto">
              <a:xfrm flipV="1">
                <a:off x="2592"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2" name="Line 1974"/>
              <p:cNvSpPr>
                <a:spLocks noChangeShapeType="1"/>
              </p:cNvSpPr>
              <p:nvPr/>
            </p:nvSpPr>
            <p:spPr bwMode="auto">
              <a:xfrm flipV="1">
                <a:off x="2592"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3" name="Line 1975"/>
              <p:cNvSpPr>
                <a:spLocks noChangeShapeType="1"/>
              </p:cNvSpPr>
              <p:nvPr/>
            </p:nvSpPr>
            <p:spPr bwMode="auto">
              <a:xfrm flipV="1">
                <a:off x="2592"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4" name="Line 1976"/>
              <p:cNvSpPr>
                <a:spLocks noChangeShapeType="1"/>
              </p:cNvSpPr>
              <p:nvPr/>
            </p:nvSpPr>
            <p:spPr bwMode="auto">
              <a:xfrm flipV="1">
                <a:off x="2592"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5" name="Line 1977"/>
              <p:cNvSpPr>
                <a:spLocks noChangeShapeType="1"/>
              </p:cNvSpPr>
              <p:nvPr/>
            </p:nvSpPr>
            <p:spPr bwMode="auto">
              <a:xfrm flipV="1">
                <a:off x="2592"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6" name="Line 1978"/>
              <p:cNvSpPr>
                <a:spLocks noChangeShapeType="1"/>
              </p:cNvSpPr>
              <p:nvPr/>
            </p:nvSpPr>
            <p:spPr bwMode="auto">
              <a:xfrm flipV="1">
                <a:off x="2592"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7" name="Line 1979"/>
              <p:cNvSpPr>
                <a:spLocks noChangeShapeType="1"/>
              </p:cNvSpPr>
              <p:nvPr/>
            </p:nvSpPr>
            <p:spPr bwMode="auto">
              <a:xfrm flipV="1">
                <a:off x="2592"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8" name="Line 1980"/>
              <p:cNvSpPr>
                <a:spLocks noChangeShapeType="1"/>
              </p:cNvSpPr>
              <p:nvPr/>
            </p:nvSpPr>
            <p:spPr bwMode="auto">
              <a:xfrm flipV="1">
                <a:off x="2592"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79" name="Line 1981"/>
              <p:cNvSpPr>
                <a:spLocks noChangeShapeType="1"/>
              </p:cNvSpPr>
              <p:nvPr/>
            </p:nvSpPr>
            <p:spPr bwMode="auto">
              <a:xfrm flipV="1">
                <a:off x="2592"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0" name="Line 1982"/>
              <p:cNvSpPr>
                <a:spLocks noChangeShapeType="1"/>
              </p:cNvSpPr>
              <p:nvPr/>
            </p:nvSpPr>
            <p:spPr bwMode="auto">
              <a:xfrm flipV="1">
                <a:off x="2592"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1" name="Line 1983"/>
              <p:cNvSpPr>
                <a:spLocks noChangeShapeType="1"/>
              </p:cNvSpPr>
              <p:nvPr/>
            </p:nvSpPr>
            <p:spPr bwMode="auto">
              <a:xfrm flipV="1">
                <a:off x="2592"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2" name="Line 1984"/>
              <p:cNvSpPr>
                <a:spLocks noChangeShapeType="1"/>
              </p:cNvSpPr>
              <p:nvPr/>
            </p:nvSpPr>
            <p:spPr bwMode="auto">
              <a:xfrm flipV="1">
                <a:off x="2592"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3" name="Line 1985"/>
              <p:cNvSpPr>
                <a:spLocks noChangeShapeType="1"/>
              </p:cNvSpPr>
              <p:nvPr/>
            </p:nvSpPr>
            <p:spPr bwMode="auto">
              <a:xfrm flipV="1">
                <a:off x="2592"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4" name="Line 1986"/>
              <p:cNvSpPr>
                <a:spLocks noChangeShapeType="1"/>
              </p:cNvSpPr>
              <p:nvPr/>
            </p:nvSpPr>
            <p:spPr bwMode="auto">
              <a:xfrm flipV="1">
                <a:off x="2592"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5" name="Line 1987"/>
              <p:cNvSpPr>
                <a:spLocks noChangeShapeType="1"/>
              </p:cNvSpPr>
              <p:nvPr/>
            </p:nvSpPr>
            <p:spPr bwMode="auto">
              <a:xfrm flipV="1">
                <a:off x="2592"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6" name="Line 1988"/>
              <p:cNvSpPr>
                <a:spLocks noChangeShapeType="1"/>
              </p:cNvSpPr>
              <p:nvPr/>
            </p:nvSpPr>
            <p:spPr bwMode="auto">
              <a:xfrm flipV="1">
                <a:off x="2592"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7" name="Line 1989"/>
              <p:cNvSpPr>
                <a:spLocks noChangeShapeType="1"/>
              </p:cNvSpPr>
              <p:nvPr/>
            </p:nvSpPr>
            <p:spPr bwMode="auto">
              <a:xfrm flipV="1">
                <a:off x="2592"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8" name="Line 1990"/>
              <p:cNvSpPr>
                <a:spLocks noChangeShapeType="1"/>
              </p:cNvSpPr>
              <p:nvPr/>
            </p:nvSpPr>
            <p:spPr bwMode="auto">
              <a:xfrm flipV="1">
                <a:off x="2592"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89" name="Line 1991"/>
              <p:cNvSpPr>
                <a:spLocks noChangeShapeType="1"/>
              </p:cNvSpPr>
              <p:nvPr/>
            </p:nvSpPr>
            <p:spPr bwMode="auto">
              <a:xfrm flipV="1">
                <a:off x="2592"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0" name="Line 1992"/>
              <p:cNvSpPr>
                <a:spLocks noChangeShapeType="1"/>
              </p:cNvSpPr>
              <p:nvPr/>
            </p:nvSpPr>
            <p:spPr bwMode="auto">
              <a:xfrm flipV="1">
                <a:off x="2592"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1" name="Line 1993"/>
              <p:cNvSpPr>
                <a:spLocks noChangeShapeType="1"/>
              </p:cNvSpPr>
              <p:nvPr/>
            </p:nvSpPr>
            <p:spPr bwMode="auto">
              <a:xfrm flipV="1">
                <a:off x="2592"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2" name="Line 1994"/>
              <p:cNvSpPr>
                <a:spLocks noChangeShapeType="1"/>
              </p:cNvSpPr>
              <p:nvPr/>
            </p:nvSpPr>
            <p:spPr bwMode="auto">
              <a:xfrm flipV="1">
                <a:off x="2592"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3" name="Line 1995"/>
              <p:cNvSpPr>
                <a:spLocks noChangeShapeType="1"/>
              </p:cNvSpPr>
              <p:nvPr/>
            </p:nvSpPr>
            <p:spPr bwMode="auto">
              <a:xfrm flipV="1">
                <a:off x="2592"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4" name="Line 1996"/>
              <p:cNvSpPr>
                <a:spLocks noChangeShapeType="1"/>
              </p:cNvSpPr>
              <p:nvPr/>
            </p:nvSpPr>
            <p:spPr bwMode="auto">
              <a:xfrm flipV="1">
                <a:off x="2592"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5" name="Line 1997"/>
              <p:cNvSpPr>
                <a:spLocks noChangeShapeType="1"/>
              </p:cNvSpPr>
              <p:nvPr/>
            </p:nvSpPr>
            <p:spPr bwMode="auto">
              <a:xfrm flipV="1">
                <a:off x="2592"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6" name="Line 1998"/>
              <p:cNvSpPr>
                <a:spLocks noChangeShapeType="1"/>
              </p:cNvSpPr>
              <p:nvPr/>
            </p:nvSpPr>
            <p:spPr bwMode="auto">
              <a:xfrm flipV="1">
                <a:off x="2592"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7" name="Line 1999"/>
              <p:cNvSpPr>
                <a:spLocks noChangeShapeType="1"/>
              </p:cNvSpPr>
              <p:nvPr/>
            </p:nvSpPr>
            <p:spPr bwMode="auto">
              <a:xfrm flipV="1">
                <a:off x="2592"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8" name="Line 2000"/>
              <p:cNvSpPr>
                <a:spLocks noChangeShapeType="1"/>
              </p:cNvSpPr>
              <p:nvPr/>
            </p:nvSpPr>
            <p:spPr bwMode="auto">
              <a:xfrm flipV="1">
                <a:off x="2592"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99" name="Line 2001"/>
              <p:cNvSpPr>
                <a:spLocks noChangeShapeType="1"/>
              </p:cNvSpPr>
              <p:nvPr/>
            </p:nvSpPr>
            <p:spPr bwMode="auto">
              <a:xfrm flipV="1">
                <a:off x="2592"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0" name="Line 2002"/>
              <p:cNvSpPr>
                <a:spLocks noChangeShapeType="1"/>
              </p:cNvSpPr>
              <p:nvPr/>
            </p:nvSpPr>
            <p:spPr bwMode="auto">
              <a:xfrm flipV="1">
                <a:off x="2592"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1" name="Line 2003"/>
              <p:cNvSpPr>
                <a:spLocks noChangeShapeType="1"/>
              </p:cNvSpPr>
              <p:nvPr/>
            </p:nvSpPr>
            <p:spPr bwMode="auto">
              <a:xfrm flipV="1">
                <a:off x="2592"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2" name="Line 2004"/>
              <p:cNvSpPr>
                <a:spLocks noChangeShapeType="1"/>
              </p:cNvSpPr>
              <p:nvPr/>
            </p:nvSpPr>
            <p:spPr bwMode="auto">
              <a:xfrm flipV="1">
                <a:off x="2592"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3" name="Line 2005"/>
              <p:cNvSpPr>
                <a:spLocks noChangeShapeType="1"/>
              </p:cNvSpPr>
              <p:nvPr/>
            </p:nvSpPr>
            <p:spPr bwMode="auto">
              <a:xfrm flipV="1">
                <a:off x="2592"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4" name="Line 2006"/>
              <p:cNvSpPr>
                <a:spLocks noChangeShapeType="1"/>
              </p:cNvSpPr>
              <p:nvPr/>
            </p:nvSpPr>
            <p:spPr bwMode="auto">
              <a:xfrm flipV="1">
                <a:off x="2592"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5" name="Line 2007"/>
              <p:cNvSpPr>
                <a:spLocks noChangeShapeType="1"/>
              </p:cNvSpPr>
              <p:nvPr/>
            </p:nvSpPr>
            <p:spPr bwMode="auto">
              <a:xfrm flipV="1">
                <a:off x="2592"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6" name="Line 2008"/>
              <p:cNvSpPr>
                <a:spLocks noChangeShapeType="1"/>
              </p:cNvSpPr>
              <p:nvPr/>
            </p:nvSpPr>
            <p:spPr bwMode="auto">
              <a:xfrm flipV="1">
                <a:off x="2592"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7" name="Line 2009"/>
              <p:cNvSpPr>
                <a:spLocks noChangeShapeType="1"/>
              </p:cNvSpPr>
              <p:nvPr/>
            </p:nvSpPr>
            <p:spPr bwMode="auto">
              <a:xfrm flipV="1">
                <a:off x="2592"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8" name="Line 2010"/>
              <p:cNvSpPr>
                <a:spLocks noChangeShapeType="1"/>
              </p:cNvSpPr>
              <p:nvPr/>
            </p:nvSpPr>
            <p:spPr bwMode="auto">
              <a:xfrm flipV="1">
                <a:off x="2592"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09" name="Line 2011"/>
              <p:cNvSpPr>
                <a:spLocks noChangeShapeType="1"/>
              </p:cNvSpPr>
              <p:nvPr/>
            </p:nvSpPr>
            <p:spPr bwMode="auto">
              <a:xfrm flipV="1">
                <a:off x="2592"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10" name="Line 2012"/>
              <p:cNvSpPr>
                <a:spLocks noChangeShapeType="1"/>
              </p:cNvSpPr>
              <p:nvPr/>
            </p:nvSpPr>
            <p:spPr bwMode="auto">
              <a:xfrm flipV="1">
                <a:off x="2592"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11" name="Line 2013"/>
              <p:cNvSpPr>
                <a:spLocks noChangeShapeType="1"/>
              </p:cNvSpPr>
              <p:nvPr/>
            </p:nvSpPr>
            <p:spPr bwMode="auto">
              <a:xfrm flipV="1">
                <a:off x="2592"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574" name="Group 2215"/>
            <p:cNvGrpSpPr>
              <a:grpSpLocks/>
            </p:cNvGrpSpPr>
            <p:nvPr/>
          </p:nvGrpSpPr>
          <p:grpSpPr bwMode="auto">
            <a:xfrm>
              <a:off x="2562" y="1267"/>
              <a:ext cx="808" cy="1838"/>
              <a:chOff x="2562" y="1267"/>
              <a:chExt cx="808" cy="1838"/>
            </a:xfrm>
          </p:grpSpPr>
          <p:sp>
            <p:nvSpPr>
              <p:cNvPr id="6012" name="Line 2015"/>
              <p:cNvSpPr>
                <a:spLocks noChangeShapeType="1"/>
              </p:cNvSpPr>
              <p:nvPr/>
            </p:nvSpPr>
            <p:spPr bwMode="auto">
              <a:xfrm flipV="1">
                <a:off x="2592"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13" name="Line 2016"/>
              <p:cNvSpPr>
                <a:spLocks noChangeShapeType="1"/>
              </p:cNvSpPr>
              <p:nvPr/>
            </p:nvSpPr>
            <p:spPr bwMode="auto">
              <a:xfrm flipV="1">
                <a:off x="2592"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14" name="Line 2017"/>
              <p:cNvSpPr>
                <a:spLocks noChangeShapeType="1"/>
              </p:cNvSpPr>
              <p:nvPr/>
            </p:nvSpPr>
            <p:spPr bwMode="auto">
              <a:xfrm flipV="1">
                <a:off x="2592"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15" name="Line 2018"/>
              <p:cNvSpPr>
                <a:spLocks noChangeShapeType="1"/>
              </p:cNvSpPr>
              <p:nvPr/>
            </p:nvSpPr>
            <p:spPr bwMode="auto">
              <a:xfrm flipV="1">
                <a:off x="2592"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16" name="Line 2019"/>
              <p:cNvSpPr>
                <a:spLocks noChangeShapeType="1"/>
              </p:cNvSpPr>
              <p:nvPr/>
            </p:nvSpPr>
            <p:spPr bwMode="auto">
              <a:xfrm flipV="1">
                <a:off x="2592"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17" name="Line 2020"/>
              <p:cNvSpPr>
                <a:spLocks noChangeShapeType="1"/>
              </p:cNvSpPr>
              <p:nvPr/>
            </p:nvSpPr>
            <p:spPr bwMode="auto">
              <a:xfrm flipV="1">
                <a:off x="2592"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18" name="Line 2021"/>
              <p:cNvSpPr>
                <a:spLocks noChangeShapeType="1"/>
              </p:cNvSpPr>
              <p:nvPr/>
            </p:nvSpPr>
            <p:spPr bwMode="auto">
              <a:xfrm flipV="1">
                <a:off x="2592"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19" name="Line 2022"/>
              <p:cNvSpPr>
                <a:spLocks noChangeShapeType="1"/>
              </p:cNvSpPr>
              <p:nvPr/>
            </p:nvSpPr>
            <p:spPr bwMode="auto">
              <a:xfrm flipV="1">
                <a:off x="2592"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0" name="Line 2023"/>
              <p:cNvSpPr>
                <a:spLocks noChangeShapeType="1"/>
              </p:cNvSpPr>
              <p:nvPr/>
            </p:nvSpPr>
            <p:spPr bwMode="auto">
              <a:xfrm flipV="1">
                <a:off x="2592"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1" name="Line 2024"/>
              <p:cNvSpPr>
                <a:spLocks noChangeShapeType="1"/>
              </p:cNvSpPr>
              <p:nvPr/>
            </p:nvSpPr>
            <p:spPr bwMode="auto">
              <a:xfrm flipV="1">
                <a:off x="2592"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2" name="Line 2025"/>
              <p:cNvSpPr>
                <a:spLocks noChangeShapeType="1"/>
              </p:cNvSpPr>
              <p:nvPr/>
            </p:nvSpPr>
            <p:spPr bwMode="auto">
              <a:xfrm flipV="1">
                <a:off x="2592"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3" name="Line 2026"/>
              <p:cNvSpPr>
                <a:spLocks noChangeShapeType="1"/>
              </p:cNvSpPr>
              <p:nvPr/>
            </p:nvSpPr>
            <p:spPr bwMode="auto">
              <a:xfrm flipV="1">
                <a:off x="2592"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4" name="Line 2027"/>
              <p:cNvSpPr>
                <a:spLocks noChangeShapeType="1"/>
              </p:cNvSpPr>
              <p:nvPr/>
            </p:nvSpPr>
            <p:spPr bwMode="auto">
              <a:xfrm flipV="1">
                <a:off x="2592"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5" name="Line 2028"/>
              <p:cNvSpPr>
                <a:spLocks noChangeShapeType="1"/>
              </p:cNvSpPr>
              <p:nvPr/>
            </p:nvSpPr>
            <p:spPr bwMode="auto">
              <a:xfrm flipV="1">
                <a:off x="2592"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6" name="Line 2029"/>
              <p:cNvSpPr>
                <a:spLocks noChangeShapeType="1"/>
              </p:cNvSpPr>
              <p:nvPr/>
            </p:nvSpPr>
            <p:spPr bwMode="auto">
              <a:xfrm flipV="1">
                <a:off x="2592"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7" name="Line 2030"/>
              <p:cNvSpPr>
                <a:spLocks noChangeShapeType="1"/>
              </p:cNvSpPr>
              <p:nvPr/>
            </p:nvSpPr>
            <p:spPr bwMode="auto">
              <a:xfrm flipV="1">
                <a:off x="2592"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8" name="Line 2031"/>
              <p:cNvSpPr>
                <a:spLocks noChangeShapeType="1"/>
              </p:cNvSpPr>
              <p:nvPr/>
            </p:nvSpPr>
            <p:spPr bwMode="auto">
              <a:xfrm flipV="1">
                <a:off x="2592"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29" name="Line 2032"/>
              <p:cNvSpPr>
                <a:spLocks noChangeShapeType="1"/>
              </p:cNvSpPr>
              <p:nvPr/>
            </p:nvSpPr>
            <p:spPr bwMode="auto">
              <a:xfrm flipV="1">
                <a:off x="2592"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0" name="Line 2033"/>
              <p:cNvSpPr>
                <a:spLocks noChangeShapeType="1"/>
              </p:cNvSpPr>
              <p:nvPr/>
            </p:nvSpPr>
            <p:spPr bwMode="auto">
              <a:xfrm flipV="1">
                <a:off x="2592"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1" name="Line 2034"/>
              <p:cNvSpPr>
                <a:spLocks noChangeShapeType="1"/>
              </p:cNvSpPr>
              <p:nvPr/>
            </p:nvSpPr>
            <p:spPr bwMode="auto">
              <a:xfrm flipV="1">
                <a:off x="2592"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2" name="Line 2035"/>
              <p:cNvSpPr>
                <a:spLocks noChangeShapeType="1"/>
              </p:cNvSpPr>
              <p:nvPr/>
            </p:nvSpPr>
            <p:spPr bwMode="auto">
              <a:xfrm flipV="1">
                <a:off x="2592"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3" name="Line 2036"/>
              <p:cNvSpPr>
                <a:spLocks noChangeShapeType="1"/>
              </p:cNvSpPr>
              <p:nvPr/>
            </p:nvSpPr>
            <p:spPr bwMode="auto">
              <a:xfrm flipV="1">
                <a:off x="2592"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4" name="Line 2037"/>
              <p:cNvSpPr>
                <a:spLocks noChangeShapeType="1"/>
              </p:cNvSpPr>
              <p:nvPr/>
            </p:nvSpPr>
            <p:spPr bwMode="auto">
              <a:xfrm flipV="1">
                <a:off x="2592"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5" name="Line 2038"/>
              <p:cNvSpPr>
                <a:spLocks noChangeShapeType="1"/>
              </p:cNvSpPr>
              <p:nvPr/>
            </p:nvSpPr>
            <p:spPr bwMode="auto">
              <a:xfrm flipV="1">
                <a:off x="2592"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6" name="Line 2039"/>
              <p:cNvSpPr>
                <a:spLocks noChangeShapeType="1"/>
              </p:cNvSpPr>
              <p:nvPr/>
            </p:nvSpPr>
            <p:spPr bwMode="auto">
              <a:xfrm flipV="1">
                <a:off x="2592"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7" name="Line 2040"/>
              <p:cNvSpPr>
                <a:spLocks noChangeShapeType="1"/>
              </p:cNvSpPr>
              <p:nvPr/>
            </p:nvSpPr>
            <p:spPr bwMode="auto">
              <a:xfrm flipV="1">
                <a:off x="2592"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8" name="Line 2041"/>
              <p:cNvSpPr>
                <a:spLocks noChangeShapeType="1"/>
              </p:cNvSpPr>
              <p:nvPr/>
            </p:nvSpPr>
            <p:spPr bwMode="auto">
              <a:xfrm flipV="1">
                <a:off x="2592"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39" name="Line 2042"/>
              <p:cNvSpPr>
                <a:spLocks noChangeShapeType="1"/>
              </p:cNvSpPr>
              <p:nvPr/>
            </p:nvSpPr>
            <p:spPr bwMode="auto">
              <a:xfrm flipV="1">
                <a:off x="2592"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0" name="Line 2043"/>
              <p:cNvSpPr>
                <a:spLocks noChangeShapeType="1"/>
              </p:cNvSpPr>
              <p:nvPr/>
            </p:nvSpPr>
            <p:spPr bwMode="auto">
              <a:xfrm flipV="1">
                <a:off x="2592"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1" name="Line 2044"/>
              <p:cNvSpPr>
                <a:spLocks noChangeShapeType="1"/>
              </p:cNvSpPr>
              <p:nvPr/>
            </p:nvSpPr>
            <p:spPr bwMode="auto">
              <a:xfrm flipV="1">
                <a:off x="2592"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2" name="Line 2045"/>
              <p:cNvSpPr>
                <a:spLocks noChangeShapeType="1"/>
              </p:cNvSpPr>
              <p:nvPr/>
            </p:nvSpPr>
            <p:spPr bwMode="auto">
              <a:xfrm flipV="1">
                <a:off x="2592"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3" name="Line 2046"/>
              <p:cNvSpPr>
                <a:spLocks noChangeShapeType="1"/>
              </p:cNvSpPr>
              <p:nvPr/>
            </p:nvSpPr>
            <p:spPr bwMode="auto">
              <a:xfrm flipV="1">
                <a:off x="2592"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4" name="Line 2047"/>
              <p:cNvSpPr>
                <a:spLocks noChangeShapeType="1"/>
              </p:cNvSpPr>
              <p:nvPr/>
            </p:nvSpPr>
            <p:spPr bwMode="auto">
              <a:xfrm flipV="1">
                <a:off x="2592"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5" name="Line 2048"/>
              <p:cNvSpPr>
                <a:spLocks noChangeShapeType="1"/>
              </p:cNvSpPr>
              <p:nvPr/>
            </p:nvSpPr>
            <p:spPr bwMode="auto">
              <a:xfrm flipV="1">
                <a:off x="2592"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6" name="Line 2049"/>
              <p:cNvSpPr>
                <a:spLocks noChangeShapeType="1"/>
              </p:cNvSpPr>
              <p:nvPr/>
            </p:nvSpPr>
            <p:spPr bwMode="auto">
              <a:xfrm flipV="1">
                <a:off x="2592"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7" name="Line 2050"/>
              <p:cNvSpPr>
                <a:spLocks noChangeShapeType="1"/>
              </p:cNvSpPr>
              <p:nvPr/>
            </p:nvSpPr>
            <p:spPr bwMode="auto">
              <a:xfrm flipV="1">
                <a:off x="2592"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8" name="Line 2051"/>
              <p:cNvSpPr>
                <a:spLocks noChangeShapeType="1"/>
              </p:cNvSpPr>
              <p:nvPr/>
            </p:nvSpPr>
            <p:spPr bwMode="auto">
              <a:xfrm>
                <a:off x="2592"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49" name="Freeform 2052"/>
              <p:cNvSpPr>
                <a:spLocks/>
              </p:cNvSpPr>
              <p:nvPr/>
            </p:nvSpPr>
            <p:spPr bwMode="auto">
              <a:xfrm>
                <a:off x="2562" y="3035"/>
                <a:ext cx="26" cy="69"/>
              </a:xfrm>
              <a:custGeom>
                <a:avLst/>
                <a:gdLst>
                  <a:gd name="T0" fmla="*/ 50 w 50"/>
                  <a:gd name="T1" fmla="*/ 138 h 138"/>
                  <a:gd name="T2" fmla="*/ 33 w 50"/>
                  <a:gd name="T3" fmla="*/ 138 h 138"/>
                  <a:gd name="T4" fmla="*/ 33 w 50"/>
                  <a:gd name="T5" fmla="*/ 29 h 138"/>
                  <a:gd name="T6" fmla="*/ 26 w 50"/>
                  <a:gd name="T7" fmla="*/ 35 h 138"/>
                  <a:gd name="T8" fmla="*/ 17 w 50"/>
                  <a:gd name="T9" fmla="*/ 42 h 138"/>
                  <a:gd name="T10" fmla="*/ 8 w 50"/>
                  <a:gd name="T11" fmla="*/ 47 h 138"/>
                  <a:gd name="T12" fmla="*/ 0 w 50"/>
                  <a:gd name="T13" fmla="*/ 50 h 138"/>
                  <a:gd name="T14" fmla="*/ 0 w 50"/>
                  <a:gd name="T15" fmla="*/ 33 h 138"/>
                  <a:gd name="T16" fmla="*/ 14 w 50"/>
                  <a:gd name="T17" fmla="*/ 26 h 138"/>
                  <a:gd name="T18" fmla="*/ 24 w 50"/>
                  <a:gd name="T19" fmla="*/ 17 h 138"/>
                  <a:gd name="T20" fmla="*/ 33 w 50"/>
                  <a:gd name="T21" fmla="*/ 8 h 138"/>
                  <a:gd name="T22" fmla="*/ 38 w 50"/>
                  <a:gd name="T23" fmla="*/ 0 h 138"/>
                  <a:gd name="T24" fmla="*/ 50 w 50"/>
                  <a:gd name="T25" fmla="*/ 0 h 138"/>
                  <a:gd name="T26" fmla="*/ 50 w 50"/>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138">
                    <a:moveTo>
                      <a:pt x="50" y="138"/>
                    </a:moveTo>
                    <a:lnTo>
                      <a:pt x="33" y="138"/>
                    </a:lnTo>
                    <a:lnTo>
                      <a:pt x="33" y="29"/>
                    </a:lnTo>
                    <a:lnTo>
                      <a:pt x="26" y="35"/>
                    </a:lnTo>
                    <a:lnTo>
                      <a:pt x="17" y="42"/>
                    </a:lnTo>
                    <a:lnTo>
                      <a:pt x="8" y="47"/>
                    </a:lnTo>
                    <a:lnTo>
                      <a:pt x="0" y="50"/>
                    </a:lnTo>
                    <a:lnTo>
                      <a:pt x="0" y="33"/>
                    </a:lnTo>
                    <a:lnTo>
                      <a:pt x="14" y="26"/>
                    </a:lnTo>
                    <a:lnTo>
                      <a:pt x="24" y="17"/>
                    </a:lnTo>
                    <a:lnTo>
                      <a:pt x="33" y="8"/>
                    </a:lnTo>
                    <a:lnTo>
                      <a:pt x="38" y="0"/>
                    </a:lnTo>
                    <a:lnTo>
                      <a:pt x="50" y="0"/>
                    </a:lnTo>
                    <a:lnTo>
                      <a:pt x="50"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050" name="Freeform 2053"/>
              <p:cNvSpPr>
                <a:spLocks noEditPoints="1"/>
              </p:cNvSpPr>
              <p:nvPr/>
            </p:nvSpPr>
            <p:spPr bwMode="auto">
              <a:xfrm>
                <a:off x="2609" y="3035"/>
                <a:ext cx="46" cy="70"/>
              </a:xfrm>
              <a:custGeom>
                <a:avLst/>
                <a:gdLst>
                  <a:gd name="T0" fmla="*/ 0 w 91"/>
                  <a:gd name="T1" fmla="*/ 70 h 139"/>
                  <a:gd name="T2" fmla="*/ 2 w 91"/>
                  <a:gd name="T3" fmla="*/ 47 h 139"/>
                  <a:gd name="T4" fmla="*/ 5 w 91"/>
                  <a:gd name="T5" fmla="*/ 29 h 139"/>
                  <a:gd name="T6" fmla="*/ 9 w 91"/>
                  <a:gd name="T7" fmla="*/ 21 h 139"/>
                  <a:gd name="T8" fmla="*/ 14 w 91"/>
                  <a:gd name="T9" fmla="*/ 12 h 139"/>
                  <a:gd name="T10" fmla="*/ 21 w 91"/>
                  <a:gd name="T11" fmla="*/ 7 h 139"/>
                  <a:gd name="T12" fmla="*/ 28 w 91"/>
                  <a:gd name="T13" fmla="*/ 3 h 139"/>
                  <a:gd name="T14" fmla="*/ 35 w 91"/>
                  <a:gd name="T15" fmla="*/ 0 h 139"/>
                  <a:gd name="T16" fmla="*/ 45 w 91"/>
                  <a:gd name="T17" fmla="*/ 0 h 139"/>
                  <a:gd name="T18" fmla="*/ 56 w 91"/>
                  <a:gd name="T19" fmla="*/ 0 h 139"/>
                  <a:gd name="T20" fmla="*/ 64 w 91"/>
                  <a:gd name="T21" fmla="*/ 3 h 139"/>
                  <a:gd name="T22" fmla="*/ 70 w 91"/>
                  <a:gd name="T23" fmla="*/ 7 h 139"/>
                  <a:gd name="T24" fmla="*/ 75 w 91"/>
                  <a:gd name="T25" fmla="*/ 12 h 139"/>
                  <a:gd name="T26" fmla="*/ 78 w 91"/>
                  <a:gd name="T27" fmla="*/ 15 h 139"/>
                  <a:gd name="T28" fmla="*/ 84 w 91"/>
                  <a:gd name="T29" fmla="*/ 26 h 139"/>
                  <a:gd name="T30" fmla="*/ 87 w 91"/>
                  <a:gd name="T31" fmla="*/ 36 h 139"/>
                  <a:gd name="T32" fmla="*/ 89 w 91"/>
                  <a:gd name="T33" fmla="*/ 50 h 139"/>
                  <a:gd name="T34" fmla="*/ 91 w 91"/>
                  <a:gd name="T35" fmla="*/ 70 h 139"/>
                  <a:gd name="T36" fmla="*/ 89 w 91"/>
                  <a:gd name="T37" fmla="*/ 90 h 139"/>
                  <a:gd name="T38" fmla="*/ 85 w 91"/>
                  <a:gd name="T39" fmla="*/ 108 h 139"/>
                  <a:gd name="T40" fmla="*/ 82 w 91"/>
                  <a:gd name="T41" fmla="*/ 118 h 139"/>
                  <a:gd name="T42" fmla="*/ 77 w 91"/>
                  <a:gd name="T43" fmla="*/ 125 h 139"/>
                  <a:gd name="T44" fmla="*/ 70 w 91"/>
                  <a:gd name="T45" fmla="*/ 131 h 139"/>
                  <a:gd name="T46" fmla="*/ 63 w 91"/>
                  <a:gd name="T47" fmla="*/ 136 h 139"/>
                  <a:gd name="T48" fmla="*/ 54 w 91"/>
                  <a:gd name="T49" fmla="*/ 138 h 139"/>
                  <a:gd name="T50" fmla="*/ 45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7 w 91"/>
                  <a:gd name="T63" fmla="*/ 70 h 139"/>
                  <a:gd name="T64" fmla="*/ 19 w 91"/>
                  <a:gd name="T65" fmla="*/ 89 h 139"/>
                  <a:gd name="T66" fmla="*/ 21 w 91"/>
                  <a:gd name="T67" fmla="*/ 103 h 139"/>
                  <a:gd name="T68" fmla="*/ 26 w 91"/>
                  <a:gd name="T69" fmla="*/ 113 h 139"/>
                  <a:gd name="T70" fmla="*/ 31 w 91"/>
                  <a:gd name="T71" fmla="*/ 118 h 139"/>
                  <a:gd name="T72" fmla="*/ 38 w 91"/>
                  <a:gd name="T73" fmla="*/ 122 h 139"/>
                  <a:gd name="T74" fmla="*/ 45 w 91"/>
                  <a:gd name="T75" fmla="*/ 124 h 139"/>
                  <a:gd name="T76" fmla="*/ 52 w 91"/>
                  <a:gd name="T77" fmla="*/ 122 h 139"/>
                  <a:gd name="T78" fmla="*/ 59 w 91"/>
                  <a:gd name="T79" fmla="*/ 118 h 139"/>
                  <a:gd name="T80" fmla="*/ 64 w 91"/>
                  <a:gd name="T81" fmla="*/ 113 h 139"/>
                  <a:gd name="T82" fmla="*/ 68 w 91"/>
                  <a:gd name="T83" fmla="*/ 103 h 139"/>
                  <a:gd name="T84" fmla="*/ 71 w 91"/>
                  <a:gd name="T85" fmla="*/ 89 h 139"/>
                  <a:gd name="T86" fmla="*/ 71 w 91"/>
                  <a:gd name="T87" fmla="*/ 70 h 139"/>
                  <a:gd name="T88" fmla="*/ 71 w 91"/>
                  <a:gd name="T89" fmla="*/ 50 h 139"/>
                  <a:gd name="T90" fmla="*/ 68 w 91"/>
                  <a:gd name="T91" fmla="*/ 35 h 139"/>
                  <a:gd name="T92" fmla="*/ 64 w 91"/>
                  <a:gd name="T93" fmla="*/ 26 h 139"/>
                  <a:gd name="T94" fmla="*/ 59 w 91"/>
                  <a:gd name="T95" fmla="*/ 19 h 139"/>
                  <a:gd name="T96" fmla="*/ 52 w 91"/>
                  <a:gd name="T97" fmla="*/ 15 h 139"/>
                  <a:gd name="T98" fmla="*/ 45 w 91"/>
                  <a:gd name="T99" fmla="*/ 15 h 139"/>
                  <a:gd name="T100" fmla="*/ 38 w 91"/>
                  <a:gd name="T101" fmla="*/ 15 h 139"/>
                  <a:gd name="T102" fmla="*/ 31 w 91"/>
                  <a:gd name="T103" fmla="*/ 19 h 139"/>
                  <a:gd name="T104" fmla="*/ 26 w 91"/>
                  <a:gd name="T105" fmla="*/ 24 h 139"/>
                  <a:gd name="T106" fmla="*/ 21 w 91"/>
                  <a:gd name="T107" fmla="*/ 35 h 139"/>
                  <a:gd name="T108" fmla="*/ 19 w 91"/>
                  <a:gd name="T109" fmla="*/ 50 h 139"/>
                  <a:gd name="T110" fmla="*/ 17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5" y="29"/>
                    </a:lnTo>
                    <a:lnTo>
                      <a:pt x="9" y="21"/>
                    </a:lnTo>
                    <a:lnTo>
                      <a:pt x="14" y="12"/>
                    </a:lnTo>
                    <a:lnTo>
                      <a:pt x="21" y="7"/>
                    </a:lnTo>
                    <a:lnTo>
                      <a:pt x="28" y="3"/>
                    </a:lnTo>
                    <a:lnTo>
                      <a:pt x="35" y="0"/>
                    </a:lnTo>
                    <a:lnTo>
                      <a:pt x="45" y="0"/>
                    </a:lnTo>
                    <a:lnTo>
                      <a:pt x="56" y="0"/>
                    </a:lnTo>
                    <a:lnTo>
                      <a:pt x="64" y="3"/>
                    </a:lnTo>
                    <a:lnTo>
                      <a:pt x="70" y="7"/>
                    </a:lnTo>
                    <a:lnTo>
                      <a:pt x="75" y="12"/>
                    </a:lnTo>
                    <a:lnTo>
                      <a:pt x="78" y="15"/>
                    </a:lnTo>
                    <a:lnTo>
                      <a:pt x="84" y="26"/>
                    </a:lnTo>
                    <a:lnTo>
                      <a:pt x="87" y="36"/>
                    </a:lnTo>
                    <a:lnTo>
                      <a:pt x="89" y="50"/>
                    </a:lnTo>
                    <a:lnTo>
                      <a:pt x="91" y="70"/>
                    </a:lnTo>
                    <a:lnTo>
                      <a:pt x="89" y="90"/>
                    </a:lnTo>
                    <a:lnTo>
                      <a:pt x="85" y="108"/>
                    </a:lnTo>
                    <a:lnTo>
                      <a:pt x="82" y="118"/>
                    </a:lnTo>
                    <a:lnTo>
                      <a:pt x="77" y="125"/>
                    </a:lnTo>
                    <a:lnTo>
                      <a:pt x="70" y="131"/>
                    </a:lnTo>
                    <a:lnTo>
                      <a:pt x="63" y="136"/>
                    </a:lnTo>
                    <a:lnTo>
                      <a:pt x="54" y="138"/>
                    </a:lnTo>
                    <a:lnTo>
                      <a:pt x="45" y="139"/>
                    </a:lnTo>
                    <a:lnTo>
                      <a:pt x="28" y="136"/>
                    </a:lnTo>
                    <a:lnTo>
                      <a:pt x="14" y="125"/>
                    </a:lnTo>
                    <a:lnTo>
                      <a:pt x="7" y="111"/>
                    </a:lnTo>
                    <a:lnTo>
                      <a:pt x="2" y="92"/>
                    </a:lnTo>
                    <a:lnTo>
                      <a:pt x="0" y="70"/>
                    </a:lnTo>
                    <a:close/>
                    <a:moveTo>
                      <a:pt x="17" y="70"/>
                    </a:moveTo>
                    <a:lnTo>
                      <a:pt x="19" y="89"/>
                    </a:lnTo>
                    <a:lnTo>
                      <a:pt x="21" y="103"/>
                    </a:lnTo>
                    <a:lnTo>
                      <a:pt x="26" y="113"/>
                    </a:lnTo>
                    <a:lnTo>
                      <a:pt x="31" y="118"/>
                    </a:lnTo>
                    <a:lnTo>
                      <a:pt x="38" y="122"/>
                    </a:lnTo>
                    <a:lnTo>
                      <a:pt x="45" y="124"/>
                    </a:lnTo>
                    <a:lnTo>
                      <a:pt x="52" y="122"/>
                    </a:lnTo>
                    <a:lnTo>
                      <a:pt x="59" y="118"/>
                    </a:lnTo>
                    <a:lnTo>
                      <a:pt x="64" y="113"/>
                    </a:lnTo>
                    <a:lnTo>
                      <a:pt x="68" y="103"/>
                    </a:lnTo>
                    <a:lnTo>
                      <a:pt x="71" y="89"/>
                    </a:lnTo>
                    <a:lnTo>
                      <a:pt x="71" y="70"/>
                    </a:lnTo>
                    <a:lnTo>
                      <a:pt x="71" y="50"/>
                    </a:lnTo>
                    <a:lnTo>
                      <a:pt x="68" y="35"/>
                    </a:lnTo>
                    <a:lnTo>
                      <a:pt x="64" y="26"/>
                    </a:lnTo>
                    <a:lnTo>
                      <a:pt x="59" y="19"/>
                    </a:lnTo>
                    <a:lnTo>
                      <a:pt x="52" y="15"/>
                    </a:lnTo>
                    <a:lnTo>
                      <a:pt x="45" y="15"/>
                    </a:lnTo>
                    <a:lnTo>
                      <a:pt x="38"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051" name="Line 2054"/>
              <p:cNvSpPr>
                <a:spLocks noChangeShapeType="1"/>
              </p:cNvSpPr>
              <p:nvPr/>
            </p:nvSpPr>
            <p:spPr bwMode="auto">
              <a:xfrm flipV="1">
                <a:off x="2980"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52" name="Line 2055"/>
              <p:cNvSpPr>
                <a:spLocks noChangeShapeType="1"/>
              </p:cNvSpPr>
              <p:nvPr/>
            </p:nvSpPr>
            <p:spPr bwMode="auto">
              <a:xfrm flipV="1">
                <a:off x="2980"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53" name="Line 2056"/>
              <p:cNvSpPr>
                <a:spLocks noChangeShapeType="1"/>
              </p:cNvSpPr>
              <p:nvPr/>
            </p:nvSpPr>
            <p:spPr bwMode="auto">
              <a:xfrm flipV="1">
                <a:off x="2980"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54" name="Line 2057"/>
              <p:cNvSpPr>
                <a:spLocks noChangeShapeType="1"/>
              </p:cNvSpPr>
              <p:nvPr/>
            </p:nvSpPr>
            <p:spPr bwMode="auto">
              <a:xfrm flipV="1">
                <a:off x="2980"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55" name="Line 2058"/>
              <p:cNvSpPr>
                <a:spLocks noChangeShapeType="1"/>
              </p:cNvSpPr>
              <p:nvPr/>
            </p:nvSpPr>
            <p:spPr bwMode="auto">
              <a:xfrm flipV="1">
                <a:off x="2980"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56" name="Line 2059"/>
              <p:cNvSpPr>
                <a:spLocks noChangeShapeType="1"/>
              </p:cNvSpPr>
              <p:nvPr/>
            </p:nvSpPr>
            <p:spPr bwMode="auto">
              <a:xfrm flipV="1">
                <a:off x="2980"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57" name="Line 2060"/>
              <p:cNvSpPr>
                <a:spLocks noChangeShapeType="1"/>
              </p:cNvSpPr>
              <p:nvPr/>
            </p:nvSpPr>
            <p:spPr bwMode="auto">
              <a:xfrm flipV="1">
                <a:off x="2980"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58" name="Line 2061"/>
              <p:cNvSpPr>
                <a:spLocks noChangeShapeType="1"/>
              </p:cNvSpPr>
              <p:nvPr/>
            </p:nvSpPr>
            <p:spPr bwMode="auto">
              <a:xfrm flipV="1">
                <a:off x="2980"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59" name="Line 2062"/>
              <p:cNvSpPr>
                <a:spLocks noChangeShapeType="1"/>
              </p:cNvSpPr>
              <p:nvPr/>
            </p:nvSpPr>
            <p:spPr bwMode="auto">
              <a:xfrm flipV="1">
                <a:off x="2980"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0" name="Line 2063"/>
              <p:cNvSpPr>
                <a:spLocks noChangeShapeType="1"/>
              </p:cNvSpPr>
              <p:nvPr/>
            </p:nvSpPr>
            <p:spPr bwMode="auto">
              <a:xfrm flipV="1">
                <a:off x="2980"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1" name="Line 2064"/>
              <p:cNvSpPr>
                <a:spLocks noChangeShapeType="1"/>
              </p:cNvSpPr>
              <p:nvPr/>
            </p:nvSpPr>
            <p:spPr bwMode="auto">
              <a:xfrm flipV="1">
                <a:off x="2980"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2" name="Line 2065"/>
              <p:cNvSpPr>
                <a:spLocks noChangeShapeType="1"/>
              </p:cNvSpPr>
              <p:nvPr/>
            </p:nvSpPr>
            <p:spPr bwMode="auto">
              <a:xfrm flipV="1">
                <a:off x="2980"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3" name="Line 2066"/>
              <p:cNvSpPr>
                <a:spLocks noChangeShapeType="1"/>
              </p:cNvSpPr>
              <p:nvPr/>
            </p:nvSpPr>
            <p:spPr bwMode="auto">
              <a:xfrm flipV="1">
                <a:off x="2980"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4" name="Line 2067"/>
              <p:cNvSpPr>
                <a:spLocks noChangeShapeType="1"/>
              </p:cNvSpPr>
              <p:nvPr/>
            </p:nvSpPr>
            <p:spPr bwMode="auto">
              <a:xfrm flipV="1">
                <a:off x="2980"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5" name="Line 2068"/>
              <p:cNvSpPr>
                <a:spLocks noChangeShapeType="1"/>
              </p:cNvSpPr>
              <p:nvPr/>
            </p:nvSpPr>
            <p:spPr bwMode="auto">
              <a:xfrm flipV="1">
                <a:off x="2980"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6" name="Line 2069"/>
              <p:cNvSpPr>
                <a:spLocks noChangeShapeType="1"/>
              </p:cNvSpPr>
              <p:nvPr/>
            </p:nvSpPr>
            <p:spPr bwMode="auto">
              <a:xfrm flipV="1">
                <a:off x="2980"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7" name="Line 2070"/>
              <p:cNvSpPr>
                <a:spLocks noChangeShapeType="1"/>
              </p:cNvSpPr>
              <p:nvPr/>
            </p:nvSpPr>
            <p:spPr bwMode="auto">
              <a:xfrm flipV="1">
                <a:off x="2980"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8" name="Line 2071"/>
              <p:cNvSpPr>
                <a:spLocks noChangeShapeType="1"/>
              </p:cNvSpPr>
              <p:nvPr/>
            </p:nvSpPr>
            <p:spPr bwMode="auto">
              <a:xfrm flipV="1">
                <a:off x="2980"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69" name="Line 2072"/>
              <p:cNvSpPr>
                <a:spLocks noChangeShapeType="1"/>
              </p:cNvSpPr>
              <p:nvPr/>
            </p:nvSpPr>
            <p:spPr bwMode="auto">
              <a:xfrm flipV="1">
                <a:off x="2980"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0" name="Line 2073"/>
              <p:cNvSpPr>
                <a:spLocks noChangeShapeType="1"/>
              </p:cNvSpPr>
              <p:nvPr/>
            </p:nvSpPr>
            <p:spPr bwMode="auto">
              <a:xfrm flipV="1">
                <a:off x="2980"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1" name="Line 2074"/>
              <p:cNvSpPr>
                <a:spLocks noChangeShapeType="1"/>
              </p:cNvSpPr>
              <p:nvPr/>
            </p:nvSpPr>
            <p:spPr bwMode="auto">
              <a:xfrm flipV="1">
                <a:off x="2980"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2" name="Line 2075"/>
              <p:cNvSpPr>
                <a:spLocks noChangeShapeType="1"/>
              </p:cNvSpPr>
              <p:nvPr/>
            </p:nvSpPr>
            <p:spPr bwMode="auto">
              <a:xfrm flipV="1">
                <a:off x="2980"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3" name="Line 2076"/>
              <p:cNvSpPr>
                <a:spLocks noChangeShapeType="1"/>
              </p:cNvSpPr>
              <p:nvPr/>
            </p:nvSpPr>
            <p:spPr bwMode="auto">
              <a:xfrm flipV="1">
                <a:off x="2980"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4" name="Line 2077"/>
              <p:cNvSpPr>
                <a:spLocks noChangeShapeType="1"/>
              </p:cNvSpPr>
              <p:nvPr/>
            </p:nvSpPr>
            <p:spPr bwMode="auto">
              <a:xfrm flipV="1">
                <a:off x="2980"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5" name="Line 2078"/>
              <p:cNvSpPr>
                <a:spLocks noChangeShapeType="1"/>
              </p:cNvSpPr>
              <p:nvPr/>
            </p:nvSpPr>
            <p:spPr bwMode="auto">
              <a:xfrm flipV="1">
                <a:off x="2980"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6" name="Line 2079"/>
              <p:cNvSpPr>
                <a:spLocks noChangeShapeType="1"/>
              </p:cNvSpPr>
              <p:nvPr/>
            </p:nvSpPr>
            <p:spPr bwMode="auto">
              <a:xfrm flipV="1">
                <a:off x="2980"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7" name="Line 2080"/>
              <p:cNvSpPr>
                <a:spLocks noChangeShapeType="1"/>
              </p:cNvSpPr>
              <p:nvPr/>
            </p:nvSpPr>
            <p:spPr bwMode="auto">
              <a:xfrm flipV="1">
                <a:off x="2980"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8" name="Line 2081"/>
              <p:cNvSpPr>
                <a:spLocks noChangeShapeType="1"/>
              </p:cNvSpPr>
              <p:nvPr/>
            </p:nvSpPr>
            <p:spPr bwMode="auto">
              <a:xfrm flipV="1">
                <a:off x="2980"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79" name="Line 2082"/>
              <p:cNvSpPr>
                <a:spLocks noChangeShapeType="1"/>
              </p:cNvSpPr>
              <p:nvPr/>
            </p:nvSpPr>
            <p:spPr bwMode="auto">
              <a:xfrm flipV="1">
                <a:off x="2980"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0" name="Line 2083"/>
              <p:cNvSpPr>
                <a:spLocks noChangeShapeType="1"/>
              </p:cNvSpPr>
              <p:nvPr/>
            </p:nvSpPr>
            <p:spPr bwMode="auto">
              <a:xfrm flipV="1">
                <a:off x="2980"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1" name="Line 2084"/>
              <p:cNvSpPr>
                <a:spLocks noChangeShapeType="1"/>
              </p:cNvSpPr>
              <p:nvPr/>
            </p:nvSpPr>
            <p:spPr bwMode="auto">
              <a:xfrm flipV="1">
                <a:off x="2980"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2" name="Line 2085"/>
              <p:cNvSpPr>
                <a:spLocks noChangeShapeType="1"/>
              </p:cNvSpPr>
              <p:nvPr/>
            </p:nvSpPr>
            <p:spPr bwMode="auto">
              <a:xfrm flipV="1">
                <a:off x="2980"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3" name="Line 2086"/>
              <p:cNvSpPr>
                <a:spLocks noChangeShapeType="1"/>
              </p:cNvSpPr>
              <p:nvPr/>
            </p:nvSpPr>
            <p:spPr bwMode="auto">
              <a:xfrm flipV="1">
                <a:off x="2980"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4" name="Line 2087"/>
              <p:cNvSpPr>
                <a:spLocks noChangeShapeType="1"/>
              </p:cNvSpPr>
              <p:nvPr/>
            </p:nvSpPr>
            <p:spPr bwMode="auto">
              <a:xfrm flipV="1">
                <a:off x="2980"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5" name="Line 2088"/>
              <p:cNvSpPr>
                <a:spLocks noChangeShapeType="1"/>
              </p:cNvSpPr>
              <p:nvPr/>
            </p:nvSpPr>
            <p:spPr bwMode="auto">
              <a:xfrm flipV="1">
                <a:off x="2980"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6" name="Line 2089"/>
              <p:cNvSpPr>
                <a:spLocks noChangeShapeType="1"/>
              </p:cNvSpPr>
              <p:nvPr/>
            </p:nvSpPr>
            <p:spPr bwMode="auto">
              <a:xfrm flipV="1">
                <a:off x="2980"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7" name="Line 2090"/>
              <p:cNvSpPr>
                <a:spLocks noChangeShapeType="1"/>
              </p:cNvSpPr>
              <p:nvPr/>
            </p:nvSpPr>
            <p:spPr bwMode="auto">
              <a:xfrm flipV="1">
                <a:off x="2980"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8" name="Line 2091"/>
              <p:cNvSpPr>
                <a:spLocks noChangeShapeType="1"/>
              </p:cNvSpPr>
              <p:nvPr/>
            </p:nvSpPr>
            <p:spPr bwMode="auto">
              <a:xfrm flipV="1">
                <a:off x="2980"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89" name="Line 2092"/>
              <p:cNvSpPr>
                <a:spLocks noChangeShapeType="1"/>
              </p:cNvSpPr>
              <p:nvPr/>
            </p:nvSpPr>
            <p:spPr bwMode="auto">
              <a:xfrm flipV="1">
                <a:off x="2980"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0" name="Line 2093"/>
              <p:cNvSpPr>
                <a:spLocks noChangeShapeType="1"/>
              </p:cNvSpPr>
              <p:nvPr/>
            </p:nvSpPr>
            <p:spPr bwMode="auto">
              <a:xfrm flipV="1">
                <a:off x="2980"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1" name="Line 2094"/>
              <p:cNvSpPr>
                <a:spLocks noChangeShapeType="1"/>
              </p:cNvSpPr>
              <p:nvPr/>
            </p:nvSpPr>
            <p:spPr bwMode="auto">
              <a:xfrm flipV="1">
                <a:off x="2980"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2" name="Line 2095"/>
              <p:cNvSpPr>
                <a:spLocks noChangeShapeType="1"/>
              </p:cNvSpPr>
              <p:nvPr/>
            </p:nvSpPr>
            <p:spPr bwMode="auto">
              <a:xfrm flipV="1">
                <a:off x="2980"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3" name="Line 2096"/>
              <p:cNvSpPr>
                <a:spLocks noChangeShapeType="1"/>
              </p:cNvSpPr>
              <p:nvPr/>
            </p:nvSpPr>
            <p:spPr bwMode="auto">
              <a:xfrm flipV="1">
                <a:off x="2980"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4" name="Line 2097"/>
              <p:cNvSpPr>
                <a:spLocks noChangeShapeType="1"/>
              </p:cNvSpPr>
              <p:nvPr/>
            </p:nvSpPr>
            <p:spPr bwMode="auto">
              <a:xfrm flipV="1">
                <a:off x="2980"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5" name="Line 2098"/>
              <p:cNvSpPr>
                <a:spLocks noChangeShapeType="1"/>
              </p:cNvSpPr>
              <p:nvPr/>
            </p:nvSpPr>
            <p:spPr bwMode="auto">
              <a:xfrm flipV="1">
                <a:off x="2980"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6" name="Line 2099"/>
              <p:cNvSpPr>
                <a:spLocks noChangeShapeType="1"/>
              </p:cNvSpPr>
              <p:nvPr/>
            </p:nvSpPr>
            <p:spPr bwMode="auto">
              <a:xfrm flipV="1">
                <a:off x="2980"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7" name="Line 2100"/>
              <p:cNvSpPr>
                <a:spLocks noChangeShapeType="1"/>
              </p:cNvSpPr>
              <p:nvPr/>
            </p:nvSpPr>
            <p:spPr bwMode="auto">
              <a:xfrm flipV="1">
                <a:off x="2980"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8" name="Line 2101"/>
              <p:cNvSpPr>
                <a:spLocks noChangeShapeType="1"/>
              </p:cNvSpPr>
              <p:nvPr/>
            </p:nvSpPr>
            <p:spPr bwMode="auto">
              <a:xfrm flipV="1">
                <a:off x="2980"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99" name="Line 2102"/>
              <p:cNvSpPr>
                <a:spLocks noChangeShapeType="1"/>
              </p:cNvSpPr>
              <p:nvPr/>
            </p:nvSpPr>
            <p:spPr bwMode="auto">
              <a:xfrm flipV="1">
                <a:off x="2980"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0" name="Line 2103"/>
              <p:cNvSpPr>
                <a:spLocks noChangeShapeType="1"/>
              </p:cNvSpPr>
              <p:nvPr/>
            </p:nvSpPr>
            <p:spPr bwMode="auto">
              <a:xfrm flipV="1">
                <a:off x="2980"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1" name="Line 2104"/>
              <p:cNvSpPr>
                <a:spLocks noChangeShapeType="1"/>
              </p:cNvSpPr>
              <p:nvPr/>
            </p:nvSpPr>
            <p:spPr bwMode="auto">
              <a:xfrm flipV="1">
                <a:off x="2980"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2" name="Line 2105"/>
              <p:cNvSpPr>
                <a:spLocks noChangeShapeType="1"/>
              </p:cNvSpPr>
              <p:nvPr/>
            </p:nvSpPr>
            <p:spPr bwMode="auto">
              <a:xfrm flipV="1">
                <a:off x="2980"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3" name="Line 2106"/>
              <p:cNvSpPr>
                <a:spLocks noChangeShapeType="1"/>
              </p:cNvSpPr>
              <p:nvPr/>
            </p:nvSpPr>
            <p:spPr bwMode="auto">
              <a:xfrm flipV="1">
                <a:off x="2980"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4" name="Line 2107"/>
              <p:cNvSpPr>
                <a:spLocks noChangeShapeType="1"/>
              </p:cNvSpPr>
              <p:nvPr/>
            </p:nvSpPr>
            <p:spPr bwMode="auto">
              <a:xfrm flipV="1">
                <a:off x="2980"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5" name="Line 2108"/>
              <p:cNvSpPr>
                <a:spLocks noChangeShapeType="1"/>
              </p:cNvSpPr>
              <p:nvPr/>
            </p:nvSpPr>
            <p:spPr bwMode="auto">
              <a:xfrm flipV="1">
                <a:off x="2980"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6" name="Line 2109"/>
              <p:cNvSpPr>
                <a:spLocks noChangeShapeType="1"/>
              </p:cNvSpPr>
              <p:nvPr/>
            </p:nvSpPr>
            <p:spPr bwMode="auto">
              <a:xfrm flipV="1">
                <a:off x="2980"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7" name="Line 2110"/>
              <p:cNvSpPr>
                <a:spLocks noChangeShapeType="1"/>
              </p:cNvSpPr>
              <p:nvPr/>
            </p:nvSpPr>
            <p:spPr bwMode="auto">
              <a:xfrm flipV="1">
                <a:off x="2980"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8" name="Line 2111"/>
              <p:cNvSpPr>
                <a:spLocks noChangeShapeType="1"/>
              </p:cNvSpPr>
              <p:nvPr/>
            </p:nvSpPr>
            <p:spPr bwMode="auto">
              <a:xfrm flipV="1">
                <a:off x="2980"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09" name="Line 2112"/>
              <p:cNvSpPr>
                <a:spLocks noChangeShapeType="1"/>
              </p:cNvSpPr>
              <p:nvPr/>
            </p:nvSpPr>
            <p:spPr bwMode="auto">
              <a:xfrm flipV="1">
                <a:off x="2980"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0" name="Line 2113"/>
              <p:cNvSpPr>
                <a:spLocks noChangeShapeType="1"/>
              </p:cNvSpPr>
              <p:nvPr/>
            </p:nvSpPr>
            <p:spPr bwMode="auto">
              <a:xfrm flipV="1">
                <a:off x="2980"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1" name="Line 2114"/>
              <p:cNvSpPr>
                <a:spLocks noChangeShapeType="1"/>
              </p:cNvSpPr>
              <p:nvPr/>
            </p:nvSpPr>
            <p:spPr bwMode="auto">
              <a:xfrm flipV="1">
                <a:off x="2980"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2" name="Line 2115"/>
              <p:cNvSpPr>
                <a:spLocks noChangeShapeType="1"/>
              </p:cNvSpPr>
              <p:nvPr/>
            </p:nvSpPr>
            <p:spPr bwMode="auto">
              <a:xfrm flipV="1">
                <a:off x="2980"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3" name="Line 2116"/>
              <p:cNvSpPr>
                <a:spLocks noChangeShapeType="1"/>
              </p:cNvSpPr>
              <p:nvPr/>
            </p:nvSpPr>
            <p:spPr bwMode="auto">
              <a:xfrm flipV="1">
                <a:off x="2980"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4" name="Line 2117"/>
              <p:cNvSpPr>
                <a:spLocks noChangeShapeType="1"/>
              </p:cNvSpPr>
              <p:nvPr/>
            </p:nvSpPr>
            <p:spPr bwMode="auto">
              <a:xfrm flipV="1">
                <a:off x="2980"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5" name="Line 2118"/>
              <p:cNvSpPr>
                <a:spLocks noChangeShapeType="1"/>
              </p:cNvSpPr>
              <p:nvPr/>
            </p:nvSpPr>
            <p:spPr bwMode="auto">
              <a:xfrm flipV="1">
                <a:off x="2980"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6" name="Line 2119"/>
              <p:cNvSpPr>
                <a:spLocks noChangeShapeType="1"/>
              </p:cNvSpPr>
              <p:nvPr/>
            </p:nvSpPr>
            <p:spPr bwMode="auto">
              <a:xfrm flipV="1">
                <a:off x="2980"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7" name="Line 2120"/>
              <p:cNvSpPr>
                <a:spLocks noChangeShapeType="1"/>
              </p:cNvSpPr>
              <p:nvPr/>
            </p:nvSpPr>
            <p:spPr bwMode="auto">
              <a:xfrm flipV="1">
                <a:off x="2980"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8" name="Line 2121"/>
              <p:cNvSpPr>
                <a:spLocks noChangeShapeType="1"/>
              </p:cNvSpPr>
              <p:nvPr/>
            </p:nvSpPr>
            <p:spPr bwMode="auto">
              <a:xfrm flipV="1">
                <a:off x="2980"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19" name="Line 2122"/>
              <p:cNvSpPr>
                <a:spLocks noChangeShapeType="1"/>
              </p:cNvSpPr>
              <p:nvPr/>
            </p:nvSpPr>
            <p:spPr bwMode="auto">
              <a:xfrm flipV="1">
                <a:off x="2980"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0" name="Line 2123"/>
              <p:cNvSpPr>
                <a:spLocks noChangeShapeType="1"/>
              </p:cNvSpPr>
              <p:nvPr/>
            </p:nvSpPr>
            <p:spPr bwMode="auto">
              <a:xfrm flipV="1">
                <a:off x="2980"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1" name="Line 2124"/>
              <p:cNvSpPr>
                <a:spLocks noChangeShapeType="1"/>
              </p:cNvSpPr>
              <p:nvPr/>
            </p:nvSpPr>
            <p:spPr bwMode="auto">
              <a:xfrm flipV="1">
                <a:off x="2980"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2" name="Line 2125"/>
              <p:cNvSpPr>
                <a:spLocks noChangeShapeType="1"/>
              </p:cNvSpPr>
              <p:nvPr/>
            </p:nvSpPr>
            <p:spPr bwMode="auto">
              <a:xfrm flipV="1">
                <a:off x="2980"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3" name="Line 2126"/>
              <p:cNvSpPr>
                <a:spLocks noChangeShapeType="1"/>
              </p:cNvSpPr>
              <p:nvPr/>
            </p:nvSpPr>
            <p:spPr bwMode="auto">
              <a:xfrm flipV="1">
                <a:off x="2980"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4" name="Line 2127"/>
              <p:cNvSpPr>
                <a:spLocks noChangeShapeType="1"/>
              </p:cNvSpPr>
              <p:nvPr/>
            </p:nvSpPr>
            <p:spPr bwMode="auto">
              <a:xfrm flipV="1">
                <a:off x="2980"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5" name="Line 2128"/>
              <p:cNvSpPr>
                <a:spLocks noChangeShapeType="1"/>
              </p:cNvSpPr>
              <p:nvPr/>
            </p:nvSpPr>
            <p:spPr bwMode="auto">
              <a:xfrm flipV="1">
                <a:off x="2980"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6" name="Line 2129"/>
              <p:cNvSpPr>
                <a:spLocks noChangeShapeType="1"/>
              </p:cNvSpPr>
              <p:nvPr/>
            </p:nvSpPr>
            <p:spPr bwMode="auto">
              <a:xfrm flipV="1">
                <a:off x="2980"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7" name="Line 2130"/>
              <p:cNvSpPr>
                <a:spLocks noChangeShapeType="1"/>
              </p:cNvSpPr>
              <p:nvPr/>
            </p:nvSpPr>
            <p:spPr bwMode="auto">
              <a:xfrm flipV="1">
                <a:off x="2980"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8" name="Line 2131"/>
              <p:cNvSpPr>
                <a:spLocks noChangeShapeType="1"/>
              </p:cNvSpPr>
              <p:nvPr/>
            </p:nvSpPr>
            <p:spPr bwMode="auto">
              <a:xfrm flipV="1">
                <a:off x="2980"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29" name="Line 2132"/>
              <p:cNvSpPr>
                <a:spLocks noChangeShapeType="1"/>
              </p:cNvSpPr>
              <p:nvPr/>
            </p:nvSpPr>
            <p:spPr bwMode="auto">
              <a:xfrm flipV="1">
                <a:off x="2980"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0" name="Line 2133"/>
              <p:cNvSpPr>
                <a:spLocks noChangeShapeType="1"/>
              </p:cNvSpPr>
              <p:nvPr/>
            </p:nvSpPr>
            <p:spPr bwMode="auto">
              <a:xfrm flipV="1">
                <a:off x="2980"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1" name="Line 2134"/>
              <p:cNvSpPr>
                <a:spLocks noChangeShapeType="1"/>
              </p:cNvSpPr>
              <p:nvPr/>
            </p:nvSpPr>
            <p:spPr bwMode="auto">
              <a:xfrm flipV="1">
                <a:off x="2980"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2" name="Line 2135"/>
              <p:cNvSpPr>
                <a:spLocks noChangeShapeType="1"/>
              </p:cNvSpPr>
              <p:nvPr/>
            </p:nvSpPr>
            <p:spPr bwMode="auto">
              <a:xfrm flipV="1">
                <a:off x="2980"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3" name="Line 2136"/>
              <p:cNvSpPr>
                <a:spLocks noChangeShapeType="1"/>
              </p:cNvSpPr>
              <p:nvPr/>
            </p:nvSpPr>
            <p:spPr bwMode="auto">
              <a:xfrm flipV="1">
                <a:off x="2980"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4" name="Line 2137"/>
              <p:cNvSpPr>
                <a:spLocks noChangeShapeType="1"/>
              </p:cNvSpPr>
              <p:nvPr/>
            </p:nvSpPr>
            <p:spPr bwMode="auto">
              <a:xfrm flipV="1">
                <a:off x="2980"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5" name="Line 2138"/>
              <p:cNvSpPr>
                <a:spLocks noChangeShapeType="1"/>
              </p:cNvSpPr>
              <p:nvPr/>
            </p:nvSpPr>
            <p:spPr bwMode="auto">
              <a:xfrm flipV="1">
                <a:off x="2980"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6" name="Line 2139"/>
              <p:cNvSpPr>
                <a:spLocks noChangeShapeType="1"/>
              </p:cNvSpPr>
              <p:nvPr/>
            </p:nvSpPr>
            <p:spPr bwMode="auto">
              <a:xfrm flipV="1">
                <a:off x="2980"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7" name="Line 2140"/>
              <p:cNvSpPr>
                <a:spLocks noChangeShapeType="1"/>
              </p:cNvSpPr>
              <p:nvPr/>
            </p:nvSpPr>
            <p:spPr bwMode="auto">
              <a:xfrm flipV="1">
                <a:off x="2980"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8" name="Line 2141"/>
              <p:cNvSpPr>
                <a:spLocks noChangeShapeType="1"/>
              </p:cNvSpPr>
              <p:nvPr/>
            </p:nvSpPr>
            <p:spPr bwMode="auto">
              <a:xfrm flipV="1">
                <a:off x="2980"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39" name="Line 2142"/>
              <p:cNvSpPr>
                <a:spLocks noChangeShapeType="1"/>
              </p:cNvSpPr>
              <p:nvPr/>
            </p:nvSpPr>
            <p:spPr bwMode="auto">
              <a:xfrm flipV="1">
                <a:off x="2980"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0" name="Line 2143"/>
              <p:cNvSpPr>
                <a:spLocks noChangeShapeType="1"/>
              </p:cNvSpPr>
              <p:nvPr/>
            </p:nvSpPr>
            <p:spPr bwMode="auto">
              <a:xfrm flipV="1">
                <a:off x="2980"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1" name="Line 2144"/>
              <p:cNvSpPr>
                <a:spLocks noChangeShapeType="1"/>
              </p:cNvSpPr>
              <p:nvPr/>
            </p:nvSpPr>
            <p:spPr bwMode="auto">
              <a:xfrm flipV="1">
                <a:off x="2980"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2" name="Line 2145"/>
              <p:cNvSpPr>
                <a:spLocks noChangeShapeType="1"/>
              </p:cNvSpPr>
              <p:nvPr/>
            </p:nvSpPr>
            <p:spPr bwMode="auto">
              <a:xfrm flipV="1">
                <a:off x="2980"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3" name="Line 2146"/>
              <p:cNvSpPr>
                <a:spLocks noChangeShapeType="1"/>
              </p:cNvSpPr>
              <p:nvPr/>
            </p:nvSpPr>
            <p:spPr bwMode="auto">
              <a:xfrm flipV="1">
                <a:off x="2980"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4" name="Line 2147"/>
              <p:cNvSpPr>
                <a:spLocks noChangeShapeType="1"/>
              </p:cNvSpPr>
              <p:nvPr/>
            </p:nvSpPr>
            <p:spPr bwMode="auto">
              <a:xfrm flipV="1">
                <a:off x="2980"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5" name="Line 2148"/>
              <p:cNvSpPr>
                <a:spLocks noChangeShapeType="1"/>
              </p:cNvSpPr>
              <p:nvPr/>
            </p:nvSpPr>
            <p:spPr bwMode="auto">
              <a:xfrm flipV="1">
                <a:off x="2980"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6" name="Line 2149"/>
              <p:cNvSpPr>
                <a:spLocks noChangeShapeType="1"/>
              </p:cNvSpPr>
              <p:nvPr/>
            </p:nvSpPr>
            <p:spPr bwMode="auto">
              <a:xfrm flipV="1">
                <a:off x="2980"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7" name="Line 2150"/>
              <p:cNvSpPr>
                <a:spLocks noChangeShapeType="1"/>
              </p:cNvSpPr>
              <p:nvPr/>
            </p:nvSpPr>
            <p:spPr bwMode="auto">
              <a:xfrm flipV="1">
                <a:off x="2980"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8" name="Line 2151"/>
              <p:cNvSpPr>
                <a:spLocks noChangeShapeType="1"/>
              </p:cNvSpPr>
              <p:nvPr/>
            </p:nvSpPr>
            <p:spPr bwMode="auto">
              <a:xfrm flipV="1">
                <a:off x="2980"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49" name="Line 2152"/>
              <p:cNvSpPr>
                <a:spLocks noChangeShapeType="1"/>
              </p:cNvSpPr>
              <p:nvPr/>
            </p:nvSpPr>
            <p:spPr bwMode="auto">
              <a:xfrm flipV="1">
                <a:off x="2980"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0" name="Line 2153"/>
              <p:cNvSpPr>
                <a:spLocks noChangeShapeType="1"/>
              </p:cNvSpPr>
              <p:nvPr/>
            </p:nvSpPr>
            <p:spPr bwMode="auto">
              <a:xfrm flipV="1">
                <a:off x="2980"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1" name="Line 2154"/>
              <p:cNvSpPr>
                <a:spLocks noChangeShapeType="1"/>
              </p:cNvSpPr>
              <p:nvPr/>
            </p:nvSpPr>
            <p:spPr bwMode="auto">
              <a:xfrm flipV="1">
                <a:off x="2980"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2" name="Line 2155"/>
              <p:cNvSpPr>
                <a:spLocks noChangeShapeType="1"/>
              </p:cNvSpPr>
              <p:nvPr/>
            </p:nvSpPr>
            <p:spPr bwMode="auto">
              <a:xfrm flipV="1">
                <a:off x="2980"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3" name="Line 2156"/>
              <p:cNvSpPr>
                <a:spLocks noChangeShapeType="1"/>
              </p:cNvSpPr>
              <p:nvPr/>
            </p:nvSpPr>
            <p:spPr bwMode="auto">
              <a:xfrm flipV="1">
                <a:off x="2980"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4" name="Line 2157"/>
              <p:cNvSpPr>
                <a:spLocks noChangeShapeType="1"/>
              </p:cNvSpPr>
              <p:nvPr/>
            </p:nvSpPr>
            <p:spPr bwMode="auto">
              <a:xfrm flipV="1">
                <a:off x="2980"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5" name="Line 2158"/>
              <p:cNvSpPr>
                <a:spLocks noChangeShapeType="1"/>
              </p:cNvSpPr>
              <p:nvPr/>
            </p:nvSpPr>
            <p:spPr bwMode="auto">
              <a:xfrm flipV="1">
                <a:off x="2980"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6" name="Line 2159"/>
              <p:cNvSpPr>
                <a:spLocks noChangeShapeType="1"/>
              </p:cNvSpPr>
              <p:nvPr/>
            </p:nvSpPr>
            <p:spPr bwMode="auto">
              <a:xfrm flipV="1">
                <a:off x="2980"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7" name="Line 2160"/>
              <p:cNvSpPr>
                <a:spLocks noChangeShapeType="1"/>
              </p:cNvSpPr>
              <p:nvPr/>
            </p:nvSpPr>
            <p:spPr bwMode="auto">
              <a:xfrm flipV="1">
                <a:off x="2980"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8" name="Line 2161"/>
              <p:cNvSpPr>
                <a:spLocks noChangeShapeType="1"/>
              </p:cNvSpPr>
              <p:nvPr/>
            </p:nvSpPr>
            <p:spPr bwMode="auto">
              <a:xfrm flipV="1">
                <a:off x="2980"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59" name="Line 2162"/>
              <p:cNvSpPr>
                <a:spLocks noChangeShapeType="1"/>
              </p:cNvSpPr>
              <p:nvPr/>
            </p:nvSpPr>
            <p:spPr bwMode="auto">
              <a:xfrm flipV="1">
                <a:off x="2980"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0" name="Line 2163"/>
              <p:cNvSpPr>
                <a:spLocks noChangeShapeType="1"/>
              </p:cNvSpPr>
              <p:nvPr/>
            </p:nvSpPr>
            <p:spPr bwMode="auto">
              <a:xfrm flipV="1">
                <a:off x="2980"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1" name="Line 2164"/>
              <p:cNvSpPr>
                <a:spLocks noChangeShapeType="1"/>
              </p:cNvSpPr>
              <p:nvPr/>
            </p:nvSpPr>
            <p:spPr bwMode="auto">
              <a:xfrm flipV="1">
                <a:off x="2980"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2" name="Line 2165"/>
              <p:cNvSpPr>
                <a:spLocks noChangeShapeType="1"/>
              </p:cNvSpPr>
              <p:nvPr/>
            </p:nvSpPr>
            <p:spPr bwMode="auto">
              <a:xfrm flipV="1">
                <a:off x="2980"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3" name="Line 2166"/>
              <p:cNvSpPr>
                <a:spLocks noChangeShapeType="1"/>
              </p:cNvSpPr>
              <p:nvPr/>
            </p:nvSpPr>
            <p:spPr bwMode="auto">
              <a:xfrm flipV="1">
                <a:off x="2980"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4" name="Line 2167"/>
              <p:cNvSpPr>
                <a:spLocks noChangeShapeType="1"/>
              </p:cNvSpPr>
              <p:nvPr/>
            </p:nvSpPr>
            <p:spPr bwMode="auto">
              <a:xfrm flipV="1">
                <a:off x="2980"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5" name="Line 2168"/>
              <p:cNvSpPr>
                <a:spLocks noChangeShapeType="1"/>
              </p:cNvSpPr>
              <p:nvPr/>
            </p:nvSpPr>
            <p:spPr bwMode="auto">
              <a:xfrm flipV="1">
                <a:off x="2980"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6" name="Line 2169"/>
              <p:cNvSpPr>
                <a:spLocks noChangeShapeType="1"/>
              </p:cNvSpPr>
              <p:nvPr/>
            </p:nvSpPr>
            <p:spPr bwMode="auto">
              <a:xfrm flipV="1">
                <a:off x="2980"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7" name="Line 2170"/>
              <p:cNvSpPr>
                <a:spLocks noChangeShapeType="1"/>
              </p:cNvSpPr>
              <p:nvPr/>
            </p:nvSpPr>
            <p:spPr bwMode="auto">
              <a:xfrm flipV="1">
                <a:off x="2980"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8" name="Line 2171"/>
              <p:cNvSpPr>
                <a:spLocks noChangeShapeType="1"/>
              </p:cNvSpPr>
              <p:nvPr/>
            </p:nvSpPr>
            <p:spPr bwMode="auto">
              <a:xfrm flipV="1">
                <a:off x="2980"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69" name="Line 2172"/>
              <p:cNvSpPr>
                <a:spLocks noChangeShapeType="1"/>
              </p:cNvSpPr>
              <p:nvPr/>
            </p:nvSpPr>
            <p:spPr bwMode="auto">
              <a:xfrm flipV="1">
                <a:off x="2980"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0" name="Line 2173"/>
              <p:cNvSpPr>
                <a:spLocks noChangeShapeType="1"/>
              </p:cNvSpPr>
              <p:nvPr/>
            </p:nvSpPr>
            <p:spPr bwMode="auto">
              <a:xfrm flipV="1">
                <a:off x="2980"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1" name="Line 2174"/>
              <p:cNvSpPr>
                <a:spLocks noChangeShapeType="1"/>
              </p:cNvSpPr>
              <p:nvPr/>
            </p:nvSpPr>
            <p:spPr bwMode="auto">
              <a:xfrm flipV="1">
                <a:off x="2980"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2" name="Line 2175"/>
              <p:cNvSpPr>
                <a:spLocks noChangeShapeType="1"/>
              </p:cNvSpPr>
              <p:nvPr/>
            </p:nvSpPr>
            <p:spPr bwMode="auto">
              <a:xfrm flipV="1">
                <a:off x="2980"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3" name="Line 2176"/>
              <p:cNvSpPr>
                <a:spLocks noChangeShapeType="1"/>
              </p:cNvSpPr>
              <p:nvPr/>
            </p:nvSpPr>
            <p:spPr bwMode="auto">
              <a:xfrm flipV="1">
                <a:off x="2980"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4" name="Line 2177"/>
              <p:cNvSpPr>
                <a:spLocks noChangeShapeType="1"/>
              </p:cNvSpPr>
              <p:nvPr/>
            </p:nvSpPr>
            <p:spPr bwMode="auto">
              <a:xfrm flipV="1">
                <a:off x="2980"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5" name="Line 2178"/>
              <p:cNvSpPr>
                <a:spLocks noChangeShapeType="1"/>
              </p:cNvSpPr>
              <p:nvPr/>
            </p:nvSpPr>
            <p:spPr bwMode="auto">
              <a:xfrm flipV="1">
                <a:off x="2980"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6" name="Line 2179"/>
              <p:cNvSpPr>
                <a:spLocks noChangeShapeType="1"/>
              </p:cNvSpPr>
              <p:nvPr/>
            </p:nvSpPr>
            <p:spPr bwMode="auto">
              <a:xfrm flipV="1">
                <a:off x="2980"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7" name="Line 2180"/>
              <p:cNvSpPr>
                <a:spLocks noChangeShapeType="1"/>
              </p:cNvSpPr>
              <p:nvPr/>
            </p:nvSpPr>
            <p:spPr bwMode="auto">
              <a:xfrm flipV="1">
                <a:off x="2980"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8" name="Line 2181"/>
              <p:cNvSpPr>
                <a:spLocks noChangeShapeType="1"/>
              </p:cNvSpPr>
              <p:nvPr/>
            </p:nvSpPr>
            <p:spPr bwMode="auto">
              <a:xfrm flipV="1">
                <a:off x="2980"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79" name="Line 2182"/>
              <p:cNvSpPr>
                <a:spLocks noChangeShapeType="1"/>
              </p:cNvSpPr>
              <p:nvPr/>
            </p:nvSpPr>
            <p:spPr bwMode="auto">
              <a:xfrm flipV="1">
                <a:off x="2980"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0" name="Line 2183"/>
              <p:cNvSpPr>
                <a:spLocks noChangeShapeType="1"/>
              </p:cNvSpPr>
              <p:nvPr/>
            </p:nvSpPr>
            <p:spPr bwMode="auto">
              <a:xfrm flipV="1">
                <a:off x="2980"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1" name="Line 2184"/>
              <p:cNvSpPr>
                <a:spLocks noChangeShapeType="1"/>
              </p:cNvSpPr>
              <p:nvPr/>
            </p:nvSpPr>
            <p:spPr bwMode="auto">
              <a:xfrm flipV="1">
                <a:off x="2980"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2" name="Line 2185"/>
              <p:cNvSpPr>
                <a:spLocks noChangeShapeType="1"/>
              </p:cNvSpPr>
              <p:nvPr/>
            </p:nvSpPr>
            <p:spPr bwMode="auto">
              <a:xfrm flipV="1">
                <a:off x="2980"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3" name="Line 2186"/>
              <p:cNvSpPr>
                <a:spLocks noChangeShapeType="1"/>
              </p:cNvSpPr>
              <p:nvPr/>
            </p:nvSpPr>
            <p:spPr bwMode="auto">
              <a:xfrm flipV="1">
                <a:off x="2980"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4" name="Line 2187"/>
              <p:cNvSpPr>
                <a:spLocks noChangeShapeType="1"/>
              </p:cNvSpPr>
              <p:nvPr/>
            </p:nvSpPr>
            <p:spPr bwMode="auto">
              <a:xfrm flipV="1">
                <a:off x="2980"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5" name="Line 2188"/>
              <p:cNvSpPr>
                <a:spLocks noChangeShapeType="1"/>
              </p:cNvSpPr>
              <p:nvPr/>
            </p:nvSpPr>
            <p:spPr bwMode="auto">
              <a:xfrm flipV="1">
                <a:off x="2980"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6" name="Line 2189"/>
              <p:cNvSpPr>
                <a:spLocks noChangeShapeType="1"/>
              </p:cNvSpPr>
              <p:nvPr/>
            </p:nvSpPr>
            <p:spPr bwMode="auto">
              <a:xfrm flipV="1">
                <a:off x="2980"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7" name="Line 2190"/>
              <p:cNvSpPr>
                <a:spLocks noChangeShapeType="1"/>
              </p:cNvSpPr>
              <p:nvPr/>
            </p:nvSpPr>
            <p:spPr bwMode="auto">
              <a:xfrm flipV="1">
                <a:off x="2980"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8" name="Line 2191"/>
              <p:cNvSpPr>
                <a:spLocks noChangeShapeType="1"/>
              </p:cNvSpPr>
              <p:nvPr/>
            </p:nvSpPr>
            <p:spPr bwMode="auto">
              <a:xfrm flipV="1">
                <a:off x="2980"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89" name="Line 2192"/>
              <p:cNvSpPr>
                <a:spLocks noChangeShapeType="1"/>
              </p:cNvSpPr>
              <p:nvPr/>
            </p:nvSpPr>
            <p:spPr bwMode="auto">
              <a:xfrm flipV="1">
                <a:off x="2980"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90" name="Line 2193"/>
              <p:cNvSpPr>
                <a:spLocks noChangeShapeType="1"/>
              </p:cNvSpPr>
              <p:nvPr/>
            </p:nvSpPr>
            <p:spPr bwMode="auto">
              <a:xfrm flipV="1">
                <a:off x="2980"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91" name="Line 2194"/>
              <p:cNvSpPr>
                <a:spLocks noChangeShapeType="1"/>
              </p:cNvSpPr>
              <p:nvPr/>
            </p:nvSpPr>
            <p:spPr bwMode="auto">
              <a:xfrm flipV="1">
                <a:off x="2980"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92" name="Line 2195"/>
              <p:cNvSpPr>
                <a:spLocks noChangeShapeType="1"/>
              </p:cNvSpPr>
              <p:nvPr/>
            </p:nvSpPr>
            <p:spPr bwMode="auto">
              <a:xfrm flipV="1">
                <a:off x="2980"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93" name="Line 2196"/>
              <p:cNvSpPr>
                <a:spLocks noChangeShapeType="1"/>
              </p:cNvSpPr>
              <p:nvPr/>
            </p:nvSpPr>
            <p:spPr bwMode="auto">
              <a:xfrm flipV="1">
                <a:off x="2980"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94" name="Line 2197"/>
              <p:cNvSpPr>
                <a:spLocks noChangeShapeType="1"/>
              </p:cNvSpPr>
              <p:nvPr/>
            </p:nvSpPr>
            <p:spPr bwMode="auto">
              <a:xfrm flipV="1">
                <a:off x="2980"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95" name="Line 2198"/>
              <p:cNvSpPr>
                <a:spLocks noChangeShapeType="1"/>
              </p:cNvSpPr>
              <p:nvPr/>
            </p:nvSpPr>
            <p:spPr bwMode="auto">
              <a:xfrm>
                <a:off x="2980"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96" name="Freeform 2199"/>
              <p:cNvSpPr>
                <a:spLocks/>
              </p:cNvSpPr>
              <p:nvPr/>
            </p:nvSpPr>
            <p:spPr bwMode="auto">
              <a:xfrm>
                <a:off x="2952" y="3035"/>
                <a:ext cx="24" cy="69"/>
              </a:xfrm>
              <a:custGeom>
                <a:avLst/>
                <a:gdLst>
                  <a:gd name="T0" fmla="*/ 49 w 49"/>
                  <a:gd name="T1" fmla="*/ 138 h 138"/>
                  <a:gd name="T2" fmla="*/ 32 w 49"/>
                  <a:gd name="T3" fmla="*/ 138 h 138"/>
                  <a:gd name="T4" fmla="*/ 32 w 49"/>
                  <a:gd name="T5" fmla="*/ 29 h 138"/>
                  <a:gd name="T6" fmla="*/ 25 w 49"/>
                  <a:gd name="T7" fmla="*/ 35 h 138"/>
                  <a:gd name="T8" fmla="*/ 16 w 49"/>
                  <a:gd name="T9" fmla="*/ 42 h 138"/>
                  <a:gd name="T10" fmla="*/ 7 w 49"/>
                  <a:gd name="T11" fmla="*/ 47 h 138"/>
                  <a:gd name="T12" fmla="*/ 0 w 49"/>
                  <a:gd name="T13" fmla="*/ 50 h 138"/>
                  <a:gd name="T14" fmla="*/ 0 w 49"/>
                  <a:gd name="T15" fmla="*/ 33 h 138"/>
                  <a:gd name="T16" fmla="*/ 12 w 49"/>
                  <a:gd name="T17" fmla="*/ 26 h 138"/>
                  <a:gd name="T18" fmla="*/ 23 w 49"/>
                  <a:gd name="T19" fmla="*/ 17 h 138"/>
                  <a:gd name="T20" fmla="*/ 32 w 49"/>
                  <a:gd name="T21" fmla="*/ 8 h 138"/>
                  <a:gd name="T22" fmla="*/ 39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2" y="138"/>
                    </a:lnTo>
                    <a:lnTo>
                      <a:pt x="32" y="29"/>
                    </a:lnTo>
                    <a:lnTo>
                      <a:pt x="25" y="35"/>
                    </a:lnTo>
                    <a:lnTo>
                      <a:pt x="16" y="42"/>
                    </a:lnTo>
                    <a:lnTo>
                      <a:pt x="7" y="47"/>
                    </a:lnTo>
                    <a:lnTo>
                      <a:pt x="0" y="50"/>
                    </a:lnTo>
                    <a:lnTo>
                      <a:pt x="0" y="33"/>
                    </a:lnTo>
                    <a:lnTo>
                      <a:pt x="12" y="26"/>
                    </a:lnTo>
                    <a:lnTo>
                      <a:pt x="23" y="17"/>
                    </a:lnTo>
                    <a:lnTo>
                      <a:pt x="32" y="8"/>
                    </a:lnTo>
                    <a:lnTo>
                      <a:pt x="39"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197" name="Freeform 2200"/>
              <p:cNvSpPr>
                <a:spLocks/>
              </p:cNvSpPr>
              <p:nvPr/>
            </p:nvSpPr>
            <p:spPr bwMode="auto">
              <a:xfrm>
                <a:off x="2999" y="3036"/>
                <a:ext cx="44" cy="69"/>
              </a:xfrm>
              <a:custGeom>
                <a:avLst/>
                <a:gdLst>
                  <a:gd name="T0" fmla="*/ 0 w 89"/>
                  <a:gd name="T1" fmla="*/ 100 h 138"/>
                  <a:gd name="T2" fmla="*/ 18 w 89"/>
                  <a:gd name="T3" fmla="*/ 98 h 138"/>
                  <a:gd name="T4" fmla="*/ 20 w 89"/>
                  <a:gd name="T5" fmla="*/ 105 h 138"/>
                  <a:gd name="T6" fmla="*/ 21 w 89"/>
                  <a:gd name="T7" fmla="*/ 112 h 138"/>
                  <a:gd name="T8" fmla="*/ 27 w 89"/>
                  <a:gd name="T9" fmla="*/ 116 h 138"/>
                  <a:gd name="T10" fmla="*/ 30 w 89"/>
                  <a:gd name="T11" fmla="*/ 119 h 138"/>
                  <a:gd name="T12" fmla="*/ 37 w 89"/>
                  <a:gd name="T13" fmla="*/ 121 h 138"/>
                  <a:gd name="T14" fmla="*/ 44 w 89"/>
                  <a:gd name="T15" fmla="*/ 123 h 138"/>
                  <a:gd name="T16" fmla="*/ 51 w 89"/>
                  <a:gd name="T17" fmla="*/ 121 h 138"/>
                  <a:gd name="T18" fmla="*/ 58 w 89"/>
                  <a:gd name="T19" fmla="*/ 117 h 138"/>
                  <a:gd name="T20" fmla="*/ 65 w 89"/>
                  <a:gd name="T21" fmla="*/ 114 h 138"/>
                  <a:gd name="T22" fmla="*/ 68 w 89"/>
                  <a:gd name="T23" fmla="*/ 107 h 138"/>
                  <a:gd name="T24" fmla="*/ 70 w 89"/>
                  <a:gd name="T25" fmla="*/ 98 h 138"/>
                  <a:gd name="T26" fmla="*/ 72 w 89"/>
                  <a:gd name="T27" fmla="*/ 89 h 138"/>
                  <a:gd name="T28" fmla="*/ 70 w 89"/>
                  <a:gd name="T29" fmla="*/ 81 h 138"/>
                  <a:gd name="T30" fmla="*/ 68 w 89"/>
                  <a:gd name="T31" fmla="*/ 74 h 138"/>
                  <a:gd name="T32" fmla="*/ 65 w 89"/>
                  <a:gd name="T33" fmla="*/ 69 h 138"/>
                  <a:gd name="T34" fmla="*/ 60 w 89"/>
                  <a:gd name="T35" fmla="*/ 63 h 138"/>
                  <a:gd name="T36" fmla="*/ 53 w 89"/>
                  <a:gd name="T37" fmla="*/ 62 h 138"/>
                  <a:gd name="T38" fmla="*/ 44 w 89"/>
                  <a:gd name="T39" fmla="*/ 60 h 138"/>
                  <a:gd name="T40" fmla="*/ 35 w 89"/>
                  <a:gd name="T41" fmla="*/ 62 h 138"/>
                  <a:gd name="T42" fmla="*/ 28 w 89"/>
                  <a:gd name="T43" fmla="*/ 63 h 138"/>
                  <a:gd name="T44" fmla="*/ 23 w 89"/>
                  <a:gd name="T45" fmla="*/ 67 h 138"/>
                  <a:gd name="T46" fmla="*/ 20 w 89"/>
                  <a:gd name="T47" fmla="*/ 72 h 138"/>
                  <a:gd name="T48" fmla="*/ 2 w 89"/>
                  <a:gd name="T49" fmla="*/ 70 h 138"/>
                  <a:gd name="T50" fmla="*/ 16 w 89"/>
                  <a:gd name="T51" fmla="*/ 0 h 138"/>
                  <a:gd name="T52" fmla="*/ 82 w 89"/>
                  <a:gd name="T53" fmla="*/ 0 h 138"/>
                  <a:gd name="T54" fmla="*/ 82 w 89"/>
                  <a:gd name="T55" fmla="*/ 18 h 138"/>
                  <a:gd name="T56" fmla="*/ 30 w 89"/>
                  <a:gd name="T57" fmla="*/ 18 h 138"/>
                  <a:gd name="T58" fmla="*/ 23 w 89"/>
                  <a:gd name="T59" fmla="*/ 53 h 138"/>
                  <a:gd name="T60" fmla="*/ 32 w 89"/>
                  <a:gd name="T61" fmla="*/ 48 h 138"/>
                  <a:gd name="T62" fmla="*/ 41 w 89"/>
                  <a:gd name="T63" fmla="*/ 46 h 138"/>
                  <a:gd name="T64" fmla="*/ 49 w 89"/>
                  <a:gd name="T65" fmla="*/ 44 h 138"/>
                  <a:gd name="T66" fmla="*/ 65 w 89"/>
                  <a:gd name="T67" fmla="*/ 48 h 138"/>
                  <a:gd name="T68" fmla="*/ 77 w 89"/>
                  <a:gd name="T69" fmla="*/ 56 h 138"/>
                  <a:gd name="T70" fmla="*/ 86 w 89"/>
                  <a:gd name="T71" fmla="*/ 70 h 138"/>
                  <a:gd name="T72" fmla="*/ 89 w 89"/>
                  <a:gd name="T73" fmla="*/ 89 h 138"/>
                  <a:gd name="T74" fmla="*/ 88 w 89"/>
                  <a:gd name="T75" fmla="*/ 107 h 138"/>
                  <a:gd name="T76" fmla="*/ 79 w 89"/>
                  <a:gd name="T77" fmla="*/ 121 h 138"/>
                  <a:gd name="T78" fmla="*/ 63 w 89"/>
                  <a:gd name="T79" fmla="*/ 133 h 138"/>
                  <a:gd name="T80" fmla="*/ 44 w 89"/>
                  <a:gd name="T81" fmla="*/ 138 h 138"/>
                  <a:gd name="T82" fmla="*/ 27 w 89"/>
                  <a:gd name="T83" fmla="*/ 135 h 138"/>
                  <a:gd name="T84" fmla="*/ 13 w 89"/>
                  <a:gd name="T85" fmla="*/ 128 h 138"/>
                  <a:gd name="T86" fmla="*/ 7 w 89"/>
                  <a:gd name="T87" fmla="*/ 123 h 138"/>
                  <a:gd name="T88" fmla="*/ 4 w 89"/>
                  <a:gd name="T89" fmla="*/ 116 h 138"/>
                  <a:gd name="T90" fmla="*/ 0 w 89"/>
                  <a:gd name="T91" fmla="*/ 109 h 138"/>
                  <a:gd name="T92" fmla="*/ 0 w 89"/>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138">
                    <a:moveTo>
                      <a:pt x="0" y="100"/>
                    </a:moveTo>
                    <a:lnTo>
                      <a:pt x="18" y="98"/>
                    </a:lnTo>
                    <a:lnTo>
                      <a:pt x="20" y="105"/>
                    </a:lnTo>
                    <a:lnTo>
                      <a:pt x="21" y="112"/>
                    </a:lnTo>
                    <a:lnTo>
                      <a:pt x="27" y="116"/>
                    </a:lnTo>
                    <a:lnTo>
                      <a:pt x="30" y="119"/>
                    </a:lnTo>
                    <a:lnTo>
                      <a:pt x="37" y="121"/>
                    </a:lnTo>
                    <a:lnTo>
                      <a:pt x="44" y="123"/>
                    </a:lnTo>
                    <a:lnTo>
                      <a:pt x="51" y="121"/>
                    </a:lnTo>
                    <a:lnTo>
                      <a:pt x="58" y="117"/>
                    </a:lnTo>
                    <a:lnTo>
                      <a:pt x="65" y="114"/>
                    </a:lnTo>
                    <a:lnTo>
                      <a:pt x="68" y="107"/>
                    </a:lnTo>
                    <a:lnTo>
                      <a:pt x="70" y="98"/>
                    </a:lnTo>
                    <a:lnTo>
                      <a:pt x="72" y="89"/>
                    </a:lnTo>
                    <a:lnTo>
                      <a:pt x="70" y="81"/>
                    </a:lnTo>
                    <a:lnTo>
                      <a:pt x="68" y="74"/>
                    </a:lnTo>
                    <a:lnTo>
                      <a:pt x="65" y="69"/>
                    </a:lnTo>
                    <a:lnTo>
                      <a:pt x="60" y="63"/>
                    </a:lnTo>
                    <a:lnTo>
                      <a:pt x="53" y="62"/>
                    </a:lnTo>
                    <a:lnTo>
                      <a:pt x="44" y="60"/>
                    </a:lnTo>
                    <a:lnTo>
                      <a:pt x="35" y="62"/>
                    </a:lnTo>
                    <a:lnTo>
                      <a:pt x="28" y="63"/>
                    </a:lnTo>
                    <a:lnTo>
                      <a:pt x="23" y="67"/>
                    </a:lnTo>
                    <a:lnTo>
                      <a:pt x="20" y="72"/>
                    </a:lnTo>
                    <a:lnTo>
                      <a:pt x="2" y="70"/>
                    </a:lnTo>
                    <a:lnTo>
                      <a:pt x="16" y="0"/>
                    </a:lnTo>
                    <a:lnTo>
                      <a:pt x="82" y="0"/>
                    </a:lnTo>
                    <a:lnTo>
                      <a:pt x="82" y="18"/>
                    </a:lnTo>
                    <a:lnTo>
                      <a:pt x="30" y="18"/>
                    </a:lnTo>
                    <a:lnTo>
                      <a:pt x="23" y="53"/>
                    </a:lnTo>
                    <a:lnTo>
                      <a:pt x="32" y="48"/>
                    </a:lnTo>
                    <a:lnTo>
                      <a:pt x="41" y="46"/>
                    </a:lnTo>
                    <a:lnTo>
                      <a:pt x="49" y="44"/>
                    </a:lnTo>
                    <a:lnTo>
                      <a:pt x="65" y="48"/>
                    </a:lnTo>
                    <a:lnTo>
                      <a:pt x="77" y="56"/>
                    </a:lnTo>
                    <a:lnTo>
                      <a:pt x="86" y="70"/>
                    </a:lnTo>
                    <a:lnTo>
                      <a:pt x="89" y="89"/>
                    </a:lnTo>
                    <a:lnTo>
                      <a:pt x="88" y="107"/>
                    </a:lnTo>
                    <a:lnTo>
                      <a:pt x="79" y="121"/>
                    </a:lnTo>
                    <a:lnTo>
                      <a:pt x="63" y="133"/>
                    </a:lnTo>
                    <a:lnTo>
                      <a:pt x="44" y="138"/>
                    </a:lnTo>
                    <a:lnTo>
                      <a:pt x="27" y="135"/>
                    </a:lnTo>
                    <a:lnTo>
                      <a:pt x="13" y="128"/>
                    </a:lnTo>
                    <a:lnTo>
                      <a:pt x="7" y="123"/>
                    </a:lnTo>
                    <a:lnTo>
                      <a:pt x="4" y="116"/>
                    </a:lnTo>
                    <a:lnTo>
                      <a:pt x="0"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198" name="Line 2201"/>
              <p:cNvSpPr>
                <a:spLocks noChangeShapeType="1"/>
              </p:cNvSpPr>
              <p:nvPr/>
            </p:nvSpPr>
            <p:spPr bwMode="auto">
              <a:xfrm flipV="1">
                <a:off x="3370"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99" name="Line 2202"/>
              <p:cNvSpPr>
                <a:spLocks noChangeShapeType="1"/>
              </p:cNvSpPr>
              <p:nvPr/>
            </p:nvSpPr>
            <p:spPr bwMode="auto">
              <a:xfrm flipV="1">
                <a:off x="3370"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0" name="Line 2203"/>
              <p:cNvSpPr>
                <a:spLocks noChangeShapeType="1"/>
              </p:cNvSpPr>
              <p:nvPr/>
            </p:nvSpPr>
            <p:spPr bwMode="auto">
              <a:xfrm flipV="1">
                <a:off x="3370"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1" name="Line 2204"/>
              <p:cNvSpPr>
                <a:spLocks noChangeShapeType="1"/>
              </p:cNvSpPr>
              <p:nvPr/>
            </p:nvSpPr>
            <p:spPr bwMode="auto">
              <a:xfrm flipV="1">
                <a:off x="3370"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2" name="Line 2205"/>
              <p:cNvSpPr>
                <a:spLocks noChangeShapeType="1"/>
              </p:cNvSpPr>
              <p:nvPr/>
            </p:nvSpPr>
            <p:spPr bwMode="auto">
              <a:xfrm flipV="1">
                <a:off x="3370"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3" name="Line 2206"/>
              <p:cNvSpPr>
                <a:spLocks noChangeShapeType="1"/>
              </p:cNvSpPr>
              <p:nvPr/>
            </p:nvSpPr>
            <p:spPr bwMode="auto">
              <a:xfrm flipV="1">
                <a:off x="3370"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4" name="Line 2207"/>
              <p:cNvSpPr>
                <a:spLocks noChangeShapeType="1"/>
              </p:cNvSpPr>
              <p:nvPr/>
            </p:nvSpPr>
            <p:spPr bwMode="auto">
              <a:xfrm flipV="1">
                <a:off x="3370"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5" name="Line 2208"/>
              <p:cNvSpPr>
                <a:spLocks noChangeShapeType="1"/>
              </p:cNvSpPr>
              <p:nvPr/>
            </p:nvSpPr>
            <p:spPr bwMode="auto">
              <a:xfrm flipV="1">
                <a:off x="3370"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6" name="Line 2209"/>
              <p:cNvSpPr>
                <a:spLocks noChangeShapeType="1"/>
              </p:cNvSpPr>
              <p:nvPr/>
            </p:nvSpPr>
            <p:spPr bwMode="auto">
              <a:xfrm flipV="1">
                <a:off x="3370"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7" name="Line 2210"/>
              <p:cNvSpPr>
                <a:spLocks noChangeShapeType="1"/>
              </p:cNvSpPr>
              <p:nvPr/>
            </p:nvSpPr>
            <p:spPr bwMode="auto">
              <a:xfrm flipV="1">
                <a:off x="3370"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8" name="Line 2211"/>
              <p:cNvSpPr>
                <a:spLocks noChangeShapeType="1"/>
              </p:cNvSpPr>
              <p:nvPr/>
            </p:nvSpPr>
            <p:spPr bwMode="auto">
              <a:xfrm flipV="1">
                <a:off x="3370"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09" name="Line 2212"/>
              <p:cNvSpPr>
                <a:spLocks noChangeShapeType="1"/>
              </p:cNvSpPr>
              <p:nvPr/>
            </p:nvSpPr>
            <p:spPr bwMode="auto">
              <a:xfrm flipV="1">
                <a:off x="3370"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10" name="Line 2213"/>
              <p:cNvSpPr>
                <a:spLocks noChangeShapeType="1"/>
              </p:cNvSpPr>
              <p:nvPr/>
            </p:nvSpPr>
            <p:spPr bwMode="auto">
              <a:xfrm flipV="1">
                <a:off x="3370"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11" name="Line 2214"/>
              <p:cNvSpPr>
                <a:spLocks noChangeShapeType="1"/>
              </p:cNvSpPr>
              <p:nvPr/>
            </p:nvSpPr>
            <p:spPr bwMode="auto">
              <a:xfrm flipV="1">
                <a:off x="3370"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575" name="Group 2416"/>
            <p:cNvGrpSpPr>
              <a:grpSpLocks/>
            </p:cNvGrpSpPr>
            <p:nvPr/>
          </p:nvGrpSpPr>
          <p:grpSpPr bwMode="auto">
            <a:xfrm>
              <a:off x="3333" y="1267"/>
              <a:ext cx="425" cy="1838"/>
              <a:chOff x="3333" y="1267"/>
              <a:chExt cx="425" cy="1838"/>
            </a:xfrm>
          </p:grpSpPr>
          <p:sp>
            <p:nvSpPr>
              <p:cNvPr id="5812" name="Line 2216"/>
              <p:cNvSpPr>
                <a:spLocks noChangeShapeType="1"/>
              </p:cNvSpPr>
              <p:nvPr/>
            </p:nvSpPr>
            <p:spPr bwMode="auto">
              <a:xfrm flipV="1">
                <a:off x="3370"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13" name="Line 2217"/>
              <p:cNvSpPr>
                <a:spLocks noChangeShapeType="1"/>
              </p:cNvSpPr>
              <p:nvPr/>
            </p:nvSpPr>
            <p:spPr bwMode="auto">
              <a:xfrm flipV="1">
                <a:off x="3370"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14" name="Line 2218"/>
              <p:cNvSpPr>
                <a:spLocks noChangeShapeType="1"/>
              </p:cNvSpPr>
              <p:nvPr/>
            </p:nvSpPr>
            <p:spPr bwMode="auto">
              <a:xfrm flipV="1">
                <a:off x="3370"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15" name="Line 2219"/>
              <p:cNvSpPr>
                <a:spLocks noChangeShapeType="1"/>
              </p:cNvSpPr>
              <p:nvPr/>
            </p:nvSpPr>
            <p:spPr bwMode="auto">
              <a:xfrm flipV="1">
                <a:off x="3370"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16" name="Line 2220"/>
              <p:cNvSpPr>
                <a:spLocks noChangeShapeType="1"/>
              </p:cNvSpPr>
              <p:nvPr/>
            </p:nvSpPr>
            <p:spPr bwMode="auto">
              <a:xfrm flipV="1">
                <a:off x="3370"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17" name="Line 2221"/>
              <p:cNvSpPr>
                <a:spLocks noChangeShapeType="1"/>
              </p:cNvSpPr>
              <p:nvPr/>
            </p:nvSpPr>
            <p:spPr bwMode="auto">
              <a:xfrm flipV="1">
                <a:off x="3370"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18" name="Line 2222"/>
              <p:cNvSpPr>
                <a:spLocks noChangeShapeType="1"/>
              </p:cNvSpPr>
              <p:nvPr/>
            </p:nvSpPr>
            <p:spPr bwMode="auto">
              <a:xfrm flipV="1">
                <a:off x="3370"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19" name="Line 2223"/>
              <p:cNvSpPr>
                <a:spLocks noChangeShapeType="1"/>
              </p:cNvSpPr>
              <p:nvPr/>
            </p:nvSpPr>
            <p:spPr bwMode="auto">
              <a:xfrm flipV="1">
                <a:off x="3370"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0" name="Line 2224"/>
              <p:cNvSpPr>
                <a:spLocks noChangeShapeType="1"/>
              </p:cNvSpPr>
              <p:nvPr/>
            </p:nvSpPr>
            <p:spPr bwMode="auto">
              <a:xfrm flipV="1">
                <a:off x="3370"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1" name="Line 2225"/>
              <p:cNvSpPr>
                <a:spLocks noChangeShapeType="1"/>
              </p:cNvSpPr>
              <p:nvPr/>
            </p:nvSpPr>
            <p:spPr bwMode="auto">
              <a:xfrm flipV="1">
                <a:off x="3370"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2" name="Line 2226"/>
              <p:cNvSpPr>
                <a:spLocks noChangeShapeType="1"/>
              </p:cNvSpPr>
              <p:nvPr/>
            </p:nvSpPr>
            <p:spPr bwMode="auto">
              <a:xfrm flipV="1">
                <a:off x="3370"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3" name="Line 2227"/>
              <p:cNvSpPr>
                <a:spLocks noChangeShapeType="1"/>
              </p:cNvSpPr>
              <p:nvPr/>
            </p:nvSpPr>
            <p:spPr bwMode="auto">
              <a:xfrm flipV="1">
                <a:off x="3370"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4" name="Line 2228"/>
              <p:cNvSpPr>
                <a:spLocks noChangeShapeType="1"/>
              </p:cNvSpPr>
              <p:nvPr/>
            </p:nvSpPr>
            <p:spPr bwMode="auto">
              <a:xfrm flipV="1">
                <a:off x="3370"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5" name="Line 2229"/>
              <p:cNvSpPr>
                <a:spLocks noChangeShapeType="1"/>
              </p:cNvSpPr>
              <p:nvPr/>
            </p:nvSpPr>
            <p:spPr bwMode="auto">
              <a:xfrm flipV="1">
                <a:off x="3370"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6" name="Line 2230"/>
              <p:cNvSpPr>
                <a:spLocks noChangeShapeType="1"/>
              </p:cNvSpPr>
              <p:nvPr/>
            </p:nvSpPr>
            <p:spPr bwMode="auto">
              <a:xfrm flipV="1">
                <a:off x="3370"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7" name="Line 2231"/>
              <p:cNvSpPr>
                <a:spLocks noChangeShapeType="1"/>
              </p:cNvSpPr>
              <p:nvPr/>
            </p:nvSpPr>
            <p:spPr bwMode="auto">
              <a:xfrm flipV="1">
                <a:off x="3370"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8" name="Line 2232"/>
              <p:cNvSpPr>
                <a:spLocks noChangeShapeType="1"/>
              </p:cNvSpPr>
              <p:nvPr/>
            </p:nvSpPr>
            <p:spPr bwMode="auto">
              <a:xfrm flipV="1">
                <a:off x="3370"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29" name="Line 2233"/>
              <p:cNvSpPr>
                <a:spLocks noChangeShapeType="1"/>
              </p:cNvSpPr>
              <p:nvPr/>
            </p:nvSpPr>
            <p:spPr bwMode="auto">
              <a:xfrm flipV="1">
                <a:off x="3370"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0" name="Line 2234"/>
              <p:cNvSpPr>
                <a:spLocks noChangeShapeType="1"/>
              </p:cNvSpPr>
              <p:nvPr/>
            </p:nvSpPr>
            <p:spPr bwMode="auto">
              <a:xfrm flipV="1">
                <a:off x="3370"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1" name="Line 2235"/>
              <p:cNvSpPr>
                <a:spLocks noChangeShapeType="1"/>
              </p:cNvSpPr>
              <p:nvPr/>
            </p:nvSpPr>
            <p:spPr bwMode="auto">
              <a:xfrm flipV="1">
                <a:off x="3370"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2" name="Line 2236"/>
              <p:cNvSpPr>
                <a:spLocks noChangeShapeType="1"/>
              </p:cNvSpPr>
              <p:nvPr/>
            </p:nvSpPr>
            <p:spPr bwMode="auto">
              <a:xfrm flipV="1">
                <a:off x="3370"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3" name="Line 2237"/>
              <p:cNvSpPr>
                <a:spLocks noChangeShapeType="1"/>
              </p:cNvSpPr>
              <p:nvPr/>
            </p:nvSpPr>
            <p:spPr bwMode="auto">
              <a:xfrm flipV="1">
                <a:off x="3370"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4" name="Line 2238"/>
              <p:cNvSpPr>
                <a:spLocks noChangeShapeType="1"/>
              </p:cNvSpPr>
              <p:nvPr/>
            </p:nvSpPr>
            <p:spPr bwMode="auto">
              <a:xfrm flipV="1">
                <a:off x="3370"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5" name="Line 2239"/>
              <p:cNvSpPr>
                <a:spLocks noChangeShapeType="1"/>
              </p:cNvSpPr>
              <p:nvPr/>
            </p:nvSpPr>
            <p:spPr bwMode="auto">
              <a:xfrm flipV="1">
                <a:off x="3370"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6" name="Line 2240"/>
              <p:cNvSpPr>
                <a:spLocks noChangeShapeType="1"/>
              </p:cNvSpPr>
              <p:nvPr/>
            </p:nvSpPr>
            <p:spPr bwMode="auto">
              <a:xfrm flipV="1">
                <a:off x="3370"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7" name="Line 2241"/>
              <p:cNvSpPr>
                <a:spLocks noChangeShapeType="1"/>
              </p:cNvSpPr>
              <p:nvPr/>
            </p:nvSpPr>
            <p:spPr bwMode="auto">
              <a:xfrm flipV="1">
                <a:off x="3370"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8" name="Line 2242"/>
              <p:cNvSpPr>
                <a:spLocks noChangeShapeType="1"/>
              </p:cNvSpPr>
              <p:nvPr/>
            </p:nvSpPr>
            <p:spPr bwMode="auto">
              <a:xfrm flipV="1">
                <a:off x="3370"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39" name="Line 2243"/>
              <p:cNvSpPr>
                <a:spLocks noChangeShapeType="1"/>
              </p:cNvSpPr>
              <p:nvPr/>
            </p:nvSpPr>
            <p:spPr bwMode="auto">
              <a:xfrm flipV="1">
                <a:off x="3370"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0" name="Line 2244"/>
              <p:cNvSpPr>
                <a:spLocks noChangeShapeType="1"/>
              </p:cNvSpPr>
              <p:nvPr/>
            </p:nvSpPr>
            <p:spPr bwMode="auto">
              <a:xfrm flipV="1">
                <a:off x="3370"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1" name="Line 2245"/>
              <p:cNvSpPr>
                <a:spLocks noChangeShapeType="1"/>
              </p:cNvSpPr>
              <p:nvPr/>
            </p:nvSpPr>
            <p:spPr bwMode="auto">
              <a:xfrm flipV="1">
                <a:off x="3370"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2" name="Line 2246"/>
              <p:cNvSpPr>
                <a:spLocks noChangeShapeType="1"/>
              </p:cNvSpPr>
              <p:nvPr/>
            </p:nvSpPr>
            <p:spPr bwMode="auto">
              <a:xfrm flipV="1">
                <a:off x="3370"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3" name="Line 2247"/>
              <p:cNvSpPr>
                <a:spLocks noChangeShapeType="1"/>
              </p:cNvSpPr>
              <p:nvPr/>
            </p:nvSpPr>
            <p:spPr bwMode="auto">
              <a:xfrm flipV="1">
                <a:off x="3370"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4" name="Line 2248"/>
              <p:cNvSpPr>
                <a:spLocks noChangeShapeType="1"/>
              </p:cNvSpPr>
              <p:nvPr/>
            </p:nvSpPr>
            <p:spPr bwMode="auto">
              <a:xfrm flipV="1">
                <a:off x="3370"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5" name="Line 2249"/>
              <p:cNvSpPr>
                <a:spLocks noChangeShapeType="1"/>
              </p:cNvSpPr>
              <p:nvPr/>
            </p:nvSpPr>
            <p:spPr bwMode="auto">
              <a:xfrm flipV="1">
                <a:off x="3370"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6" name="Line 2250"/>
              <p:cNvSpPr>
                <a:spLocks noChangeShapeType="1"/>
              </p:cNvSpPr>
              <p:nvPr/>
            </p:nvSpPr>
            <p:spPr bwMode="auto">
              <a:xfrm flipV="1">
                <a:off x="3370"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7" name="Line 2251"/>
              <p:cNvSpPr>
                <a:spLocks noChangeShapeType="1"/>
              </p:cNvSpPr>
              <p:nvPr/>
            </p:nvSpPr>
            <p:spPr bwMode="auto">
              <a:xfrm flipV="1">
                <a:off x="3370"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8" name="Line 2252"/>
              <p:cNvSpPr>
                <a:spLocks noChangeShapeType="1"/>
              </p:cNvSpPr>
              <p:nvPr/>
            </p:nvSpPr>
            <p:spPr bwMode="auto">
              <a:xfrm flipV="1">
                <a:off x="3370"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49" name="Line 2253"/>
              <p:cNvSpPr>
                <a:spLocks noChangeShapeType="1"/>
              </p:cNvSpPr>
              <p:nvPr/>
            </p:nvSpPr>
            <p:spPr bwMode="auto">
              <a:xfrm flipV="1">
                <a:off x="3370"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0" name="Line 2254"/>
              <p:cNvSpPr>
                <a:spLocks noChangeShapeType="1"/>
              </p:cNvSpPr>
              <p:nvPr/>
            </p:nvSpPr>
            <p:spPr bwMode="auto">
              <a:xfrm flipV="1">
                <a:off x="3370"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1" name="Line 2255"/>
              <p:cNvSpPr>
                <a:spLocks noChangeShapeType="1"/>
              </p:cNvSpPr>
              <p:nvPr/>
            </p:nvSpPr>
            <p:spPr bwMode="auto">
              <a:xfrm flipV="1">
                <a:off x="3370"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2" name="Line 2256"/>
              <p:cNvSpPr>
                <a:spLocks noChangeShapeType="1"/>
              </p:cNvSpPr>
              <p:nvPr/>
            </p:nvSpPr>
            <p:spPr bwMode="auto">
              <a:xfrm flipV="1">
                <a:off x="3370"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3" name="Line 2257"/>
              <p:cNvSpPr>
                <a:spLocks noChangeShapeType="1"/>
              </p:cNvSpPr>
              <p:nvPr/>
            </p:nvSpPr>
            <p:spPr bwMode="auto">
              <a:xfrm flipV="1">
                <a:off x="3370"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4" name="Line 2258"/>
              <p:cNvSpPr>
                <a:spLocks noChangeShapeType="1"/>
              </p:cNvSpPr>
              <p:nvPr/>
            </p:nvSpPr>
            <p:spPr bwMode="auto">
              <a:xfrm flipV="1">
                <a:off x="3370"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5" name="Line 2259"/>
              <p:cNvSpPr>
                <a:spLocks noChangeShapeType="1"/>
              </p:cNvSpPr>
              <p:nvPr/>
            </p:nvSpPr>
            <p:spPr bwMode="auto">
              <a:xfrm flipV="1">
                <a:off x="3370"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6" name="Line 2260"/>
              <p:cNvSpPr>
                <a:spLocks noChangeShapeType="1"/>
              </p:cNvSpPr>
              <p:nvPr/>
            </p:nvSpPr>
            <p:spPr bwMode="auto">
              <a:xfrm flipV="1">
                <a:off x="3370"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7" name="Line 2261"/>
              <p:cNvSpPr>
                <a:spLocks noChangeShapeType="1"/>
              </p:cNvSpPr>
              <p:nvPr/>
            </p:nvSpPr>
            <p:spPr bwMode="auto">
              <a:xfrm flipV="1">
                <a:off x="3370"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8" name="Line 2262"/>
              <p:cNvSpPr>
                <a:spLocks noChangeShapeType="1"/>
              </p:cNvSpPr>
              <p:nvPr/>
            </p:nvSpPr>
            <p:spPr bwMode="auto">
              <a:xfrm flipV="1">
                <a:off x="3370"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59" name="Line 2263"/>
              <p:cNvSpPr>
                <a:spLocks noChangeShapeType="1"/>
              </p:cNvSpPr>
              <p:nvPr/>
            </p:nvSpPr>
            <p:spPr bwMode="auto">
              <a:xfrm flipV="1">
                <a:off x="3370"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0" name="Line 2264"/>
              <p:cNvSpPr>
                <a:spLocks noChangeShapeType="1"/>
              </p:cNvSpPr>
              <p:nvPr/>
            </p:nvSpPr>
            <p:spPr bwMode="auto">
              <a:xfrm flipV="1">
                <a:off x="3370"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1" name="Line 2265"/>
              <p:cNvSpPr>
                <a:spLocks noChangeShapeType="1"/>
              </p:cNvSpPr>
              <p:nvPr/>
            </p:nvSpPr>
            <p:spPr bwMode="auto">
              <a:xfrm flipV="1">
                <a:off x="3370"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2" name="Line 2266"/>
              <p:cNvSpPr>
                <a:spLocks noChangeShapeType="1"/>
              </p:cNvSpPr>
              <p:nvPr/>
            </p:nvSpPr>
            <p:spPr bwMode="auto">
              <a:xfrm flipV="1">
                <a:off x="3370"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3" name="Line 2267"/>
              <p:cNvSpPr>
                <a:spLocks noChangeShapeType="1"/>
              </p:cNvSpPr>
              <p:nvPr/>
            </p:nvSpPr>
            <p:spPr bwMode="auto">
              <a:xfrm flipV="1">
                <a:off x="3370"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4" name="Line 2268"/>
              <p:cNvSpPr>
                <a:spLocks noChangeShapeType="1"/>
              </p:cNvSpPr>
              <p:nvPr/>
            </p:nvSpPr>
            <p:spPr bwMode="auto">
              <a:xfrm flipV="1">
                <a:off x="3370"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5" name="Line 2269"/>
              <p:cNvSpPr>
                <a:spLocks noChangeShapeType="1"/>
              </p:cNvSpPr>
              <p:nvPr/>
            </p:nvSpPr>
            <p:spPr bwMode="auto">
              <a:xfrm flipV="1">
                <a:off x="3370"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6" name="Line 2270"/>
              <p:cNvSpPr>
                <a:spLocks noChangeShapeType="1"/>
              </p:cNvSpPr>
              <p:nvPr/>
            </p:nvSpPr>
            <p:spPr bwMode="auto">
              <a:xfrm flipV="1">
                <a:off x="3370"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7" name="Line 2271"/>
              <p:cNvSpPr>
                <a:spLocks noChangeShapeType="1"/>
              </p:cNvSpPr>
              <p:nvPr/>
            </p:nvSpPr>
            <p:spPr bwMode="auto">
              <a:xfrm flipV="1">
                <a:off x="3370"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8" name="Line 2272"/>
              <p:cNvSpPr>
                <a:spLocks noChangeShapeType="1"/>
              </p:cNvSpPr>
              <p:nvPr/>
            </p:nvSpPr>
            <p:spPr bwMode="auto">
              <a:xfrm flipV="1">
                <a:off x="3370"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69" name="Line 2273"/>
              <p:cNvSpPr>
                <a:spLocks noChangeShapeType="1"/>
              </p:cNvSpPr>
              <p:nvPr/>
            </p:nvSpPr>
            <p:spPr bwMode="auto">
              <a:xfrm flipV="1">
                <a:off x="3370"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0" name="Line 2274"/>
              <p:cNvSpPr>
                <a:spLocks noChangeShapeType="1"/>
              </p:cNvSpPr>
              <p:nvPr/>
            </p:nvSpPr>
            <p:spPr bwMode="auto">
              <a:xfrm flipV="1">
                <a:off x="3370"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1" name="Line 2275"/>
              <p:cNvSpPr>
                <a:spLocks noChangeShapeType="1"/>
              </p:cNvSpPr>
              <p:nvPr/>
            </p:nvSpPr>
            <p:spPr bwMode="auto">
              <a:xfrm flipV="1">
                <a:off x="3370"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2" name="Line 2276"/>
              <p:cNvSpPr>
                <a:spLocks noChangeShapeType="1"/>
              </p:cNvSpPr>
              <p:nvPr/>
            </p:nvSpPr>
            <p:spPr bwMode="auto">
              <a:xfrm flipV="1">
                <a:off x="3370"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3" name="Line 2277"/>
              <p:cNvSpPr>
                <a:spLocks noChangeShapeType="1"/>
              </p:cNvSpPr>
              <p:nvPr/>
            </p:nvSpPr>
            <p:spPr bwMode="auto">
              <a:xfrm flipV="1">
                <a:off x="3370"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4" name="Line 2278"/>
              <p:cNvSpPr>
                <a:spLocks noChangeShapeType="1"/>
              </p:cNvSpPr>
              <p:nvPr/>
            </p:nvSpPr>
            <p:spPr bwMode="auto">
              <a:xfrm flipV="1">
                <a:off x="3370"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5" name="Line 2279"/>
              <p:cNvSpPr>
                <a:spLocks noChangeShapeType="1"/>
              </p:cNvSpPr>
              <p:nvPr/>
            </p:nvSpPr>
            <p:spPr bwMode="auto">
              <a:xfrm flipV="1">
                <a:off x="3370"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6" name="Line 2280"/>
              <p:cNvSpPr>
                <a:spLocks noChangeShapeType="1"/>
              </p:cNvSpPr>
              <p:nvPr/>
            </p:nvSpPr>
            <p:spPr bwMode="auto">
              <a:xfrm flipV="1">
                <a:off x="3370"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7" name="Line 2281"/>
              <p:cNvSpPr>
                <a:spLocks noChangeShapeType="1"/>
              </p:cNvSpPr>
              <p:nvPr/>
            </p:nvSpPr>
            <p:spPr bwMode="auto">
              <a:xfrm flipV="1">
                <a:off x="3370"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8" name="Line 2282"/>
              <p:cNvSpPr>
                <a:spLocks noChangeShapeType="1"/>
              </p:cNvSpPr>
              <p:nvPr/>
            </p:nvSpPr>
            <p:spPr bwMode="auto">
              <a:xfrm flipV="1">
                <a:off x="3370"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79" name="Line 2283"/>
              <p:cNvSpPr>
                <a:spLocks noChangeShapeType="1"/>
              </p:cNvSpPr>
              <p:nvPr/>
            </p:nvSpPr>
            <p:spPr bwMode="auto">
              <a:xfrm flipV="1">
                <a:off x="3370"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0" name="Line 2284"/>
              <p:cNvSpPr>
                <a:spLocks noChangeShapeType="1"/>
              </p:cNvSpPr>
              <p:nvPr/>
            </p:nvSpPr>
            <p:spPr bwMode="auto">
              <a:xfrm flipV="1">
                <a:off x="3370"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1" name="Line 2285"/>
              <p:cNvSpPr>
                <a:spLocks noChangeShapeType="1"/>
              </p:cNvSpPr>
              <p:nvPr/>
            </p:nvSpPr>
            <p:spPr bwMode="auto">
              <a:xfrm flipV="1">
                <a:off x="3370"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2" name="Line 2286"/>
              <p:cNvSpPr>
                <a:spLocks noChangeShapeType="1"/>
              </p:cNvSpPr>
              <p:nvPr/>
            </p:nvSpPr>
            <p:spPr bwMode="auto">
              <a:xfrm flipV="1">
                <a:off x="3370"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3" name="Line 2287"/>
              <p:cNvSpPr>
                <a:spLocks noChangeShapeType="1"/>
              </p:cNvSpPr>
              <p:nvPr/>
            </p:nvSpPr>
            <p:spPr bwMode="auto">
              <a:xfrm flipV="1">
                <a:off x="3370"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4" name="Line 2288"/>
              <p:cNvSpPr>
                <a:spLocks noChangeShapeType="1"/>
              </p:cNvSpPr>
              <p:nvPr/>
            </p:nvSpPr>
            <p:spPr bwMode="auto">
              <a:xfrm flipV="1">
                <a:off x="3370"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5" name="Line 2289"/>
              <p:cNvSpPr>
                <a:spLocks noChangeShapeType="1"/>
              </p:cNvSpPr>
              <p:nvPr/>
            </p:nvSpPr>
            <p:spPr bwMode="auto">
              <a:xfrm flipV="1">
                <a:off x="3370"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6" name="Line 2290"/>
              <p:cNvSpPr>
                <a:spLocks noChangeShapeType="1"/>
              </p:cNvSpPr>
              <p:nvPr/>
            </p:nvSpPr>
            <p:spPr bwMode="auto">
              <a:xfrm flipV="1">
                <a:off x="3370"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7" name="Line 2291"/>
              <p:cNvSpPr>
                <a:spLocks noChangeShapeType="1"/>
              </p:cNvSpPr>
              <p:nvPr/>
            </p:nvSpPr>
            <p:spPr bwMode="auto">
              <a:xfrm flipV="1">
                <a:off x="3370"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8" name="Line 2292"/>
              <p:cNvSpPr>
                <a:spLocks noChangeShapeType="1"/>
              </p:cNvSpPr>
              <p:nvPr/>
            </p:nvSpPr>
            <p:spPr bwMode="auto">
              <a:xfrm flipV="1">
                <a:off x="3370"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89" name="Line 2293"/>
              <p:cNvSpPr>
                <a:spLocks noChangeShapeType="1"/>
              </p:cNvSpPr>
              <p:nvPr/>
            </p:nvSpPr>
            <p:spPr bwMode="auto">
              <a:xfrm flipV="1">
                <a:off x="3370"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0" name="Line 2294"/>
              <p:cNvSpPr>
                <a:spLocks noChangeShapeType="1"/>
              </p:cNvSpPr>
              <p:nvPr/>
            </p:nvSpPr>
            <p:spPr bwMode="auto">
              <a:xfrm flipV="1">
                <a:off x="3370"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1" name="Line 2295"/>
              <p:cNvSpPr>
                <a:spLocks noChangeShapeType="1"/>
              </p:cNvSpPr>
              <p:nvPr/>
            </p:nvSpPr>
            <p:spPr bwMode="auto">
              <a:xfrm flipV="1">
                <a:off x="3370"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2" name="Line 2296"/>
              <p:cNvSpPr>
                <a:spLocks noChangeShapeType="1"/>
              </p:cNvSpPr>
              <p:nvPr/>
            </p:nvSpPr>
            <p:spPr bwMode="auto">
              <a:xfrm flipV="1">
                <a:off x="3370"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3" name="Line 2297"/>
              <p:cNvSpPr>
                <a:spLocks noChangeShapeType="1"/>
              </p:cNvSpPr>
              <p:nvPr/>
            </p:nvSpPr>
            <p:spPr bwMode="auto">
              <a:xfrm flipV="1">
                <a:off x="3370"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4" name="Line 2298"/>
              <p:cNvSpPr>
                <a:spLocks noChangeShapeType="1"/>
              </p:cNvSpPr>
              <p:nvPr/>
            </p:nvSpPr>
            <p:spPr bwMode="auto">
              <a:xfrm flipV="1">
                <a:off x="3370"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5" name="Line 2299"/>
              <p:cNvSpPr>
                <a:spLocks noChangeShapeType="1"/>
              </p:cNvSpPr>
              <p:nvPr/>
            </p:nvSpPr>
            <p:spPr bwMode="auto">
              <a:xfrm flipV="1">
                <a:off x="3370"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6" name="Line 2300"/>
              <p:cNvSpPr>
                <a:spLocks noChangeShapeType="1"/>
              </p:cNvSpPr>
              <p:nvPr/>
            </p:nvSpPr>
            <p:spPr bwMode="auto">
              <a:xfrm flipV="1">
                <a:off x="3370"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7" name="Line 2301"/>
              <p:cNvSpPr>
                <a:spLocks noChangeShapeType="1"/>
              </p:cNvSpPr>
              <p:nvPr/>
            </p:nvSpPr>
            <p:spPr bwMode="auto">
              <a:xfrm flipV="1">
                <a:off x="3370"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8" name="Line 2302"/>
              <p:cNvSpPr>
                <a:spLocks noChangeShapeType="1"/>
              </p:cNvSpPr>
              <p:nvPr/>
            </p:nvSpPr>
            <p:spPr bwMode="auto">
              <a:xfrm flipV="1">
                <a:off x="3370"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99" name="Line 2303"/>
              <p:cNvSpPr>
                <a:spLocks noChangeShapeType="1"/>
              </p:cNvSpPr>
              <p:nvPr/>
            </p:nvSpPr>
            <p:spPr bwMode="auto">
              <a:xfrm flipV="1">
                <a:off x="3370"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0" name="Line 2304"/>
              <p:cNvSpPr>
                <a:spLocks noChangeShapeType="1"/>
              </p:cNvSpPr>
              <p:nvPr/>
            </p:nvSpPr>
            <p:spPr bwMode="auto">
              <a:xfrm flipV="1">
                <a:off x="3370"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1" name="Line 2305"/>
              <p:cNvSpPr>
                <a:spLocks noChangeShapeType="1"/>
              </p:cNvSpPr>
              <p:nvPr/>
            </p:nvSpPr>
            <p:spPr bwMode="auto">
              <a:xfrm flipV="1">
                <a:off x="3370"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2" name="Line 2306"/>
              <p:cNvSpPr>
                <a:spLocks noChangeShapeType="1"/>
              </p:cNvSpPr>
              <p:nvPr/>
            </p:nvSpPr>
            <p:spPr bwMode="auto">
              <a:xfrm flipV="1">
                <a:off x="3370"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3" name="Line 2307"/>
              <p:cNvSpPr>
                <a:spLocks noChangeShapeType="1"/>
              </p:cNvSpPr>
              <p:nvPr/>
            </p:nvSpPr>
            <p:spPr bwMode="auto">
              <a:xfrm flipV="1">
                <a:off x="3370"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4" name="Line 2308"/>
              <p:cNvSpPr>
                <a:spLocks noChangeShapeType="1"/>
              </p:cNvSpPr>
              <p:nvPr/>
            </p:nvSpPr>
            <p:spPr bwMode="auto">
              <a:xfrm flipV="1">
                <a:off x="3370"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5" name="Line 2309"/>
              <p:cNvSpPr>
                <a:spLocks noChangeShapeType="1"/>
              </p:cNvSpPr>
              <p:nvPr/>
            </p:nvSpPr>
            <p:spPr bwMode="auto">
              <a:xfrm flipV="1">
                <a:off x="3370"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6" name="Line 2310"/>
              <p:cNvSpPr>
                <a:spLocks noChangeShapeType="1"/>
              </p:cNvSpPr>
              <p:nvPr/>
            </p:nvSpPr>
            <p:spPr bwMode="auto">
              <a:xfrm flipV="1">
                <a:off x="3370"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7" name="Line 2311"/>
              <p:cNvSpPr>
                <a:spLocks noChangeShapeType="1"/>
              </p:cNvSpPr>
              <p:nvPr/>
            </p:nvSpPr>
            <p:spPr bwMode="auto">
              <a:xfrm flipV="1">
                <a:off x="3370"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8" name="Line 2312"/>
              <p:cNvSpPr>
                <a:spLocks noChangeShapeType="1"/>
              </p:cNvSpPr>
              <p:nvPr/>
            </p:nvSpPr>
            <p:spPr bwMode="auto">
              <a:xfrm flipV="1">
                <a:off x="3370"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09" name="Line 2313"/>
              <p:cNvSpPr>
                <a:spLocks noChangeShapeType="1"/>
              </p:cNvSpPr>
              <p:nvPr/>
            </p:nvSpPr>
            <p:spPr bwMode="auto">
              <a:xfrm flipV="1">
                <a:off x="3370"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0" name="Line 2314"/>
              <p:cNvSpPr>
                <a:spLocks noChangeShapeType="1"/>
              </p:cNvSpPr>
              <p:nvPr/>
            </p:nvSpPr>
            <p:spPr bwMode="auto">
              <a:xfrm flipV="1">
                <a:off x="3370"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1" name="Line 2315"/>
              <p:cNvSpPr>
                <a:spLocks noChangeShapeType="1"/>
              </p:cNvSpPr>
              <p:nvPr/>
            </p:nvSpPr>
            <p:spPr bwMode="auto">
              <a:xfrm flipV="1">
                <a:off x="3370"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2" name="Line 2316"/>
              <p:cNvSpPr>
                <a:spLocks noChangeShapeType="1"/>
              </p:cNvSpPr>
              <p:nvPr/>
            </p:nvSpPr>
            <p:spPr bwMode="auto">
              <a:xfrm flipV="1">
                <a:off x="3370"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3" name="Line 2317"/>
              <p:cNvSpPr>
                <a:spLocks noChangeShapeType="1"/>
              </p:cNvSpPr>
              <p:nvPr/>
            </p:nvSpPr>
            <p:spPr bwMode="auto">
              <a:xfrm flipV="1">
                <a:off x="3370"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4" name="Line 2318"/>
              <p:cNvSpPr>
                <a:spLocks noChangeShapeType="1"/>
              </p:cNvSpPr>
              <p:nvPr/>
            </p:nvSpPr>
            <p:spPr bwMode="auto">
              <a:xfrm flipV="1">
                <a:off x="3370"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5" name="Line 2319"/>
              <p:cNvSpPr>
                <a:spLocks noChangeShapeType="1"/>
              </p:cNvSpPr>
              <p:nvPr/>
            </p:nvSpPr>
            <p:spPr bwMode="auto">
              <a:xfrm flipV="1">
                <a:off x="3370"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6" name="Line 2320"/>
              <p:cNvSpPr>
                <a:spLocks noChangeShapeType="1"/>
              </p:cNvSpPr>
              <p:nvPr/>
            </p:nvSpPr>
            <p:spPr bwMode="auto">
              <a:xfrm flipV="1">
                <a:off x="3370"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7" name="Line 2321"/>
              <p:cNvSpPr>
                <a:spLocks noChangeShapeType="1"/>
              </p:cNvSpPr>
              <p:nvPr/>
            </p:nvSpPr>
            <p:spPr bwMode="auto">
              <a:xfrm flipV="1">
                <a:off x="3370"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8" name="Line 2322"/>
              <p:cNvSpPr>
                <a:spLocks noChangeShapeType="1"/>
              </p:cNvSpPr>
              <p:nvPr/>
            </p:nvSpPr>
            <p:spPr bwMode="auto">
              <a:xfrm flipV="1">
                <a:off x="3370"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19" name="Line 2323"/>
              <p:cNvSpPr>
                <a:spLocks noChangeShapeType="1"/>
              </p:cNvSpPr>
              <p:nvPr/>
            </p:nvSpPr>
            <p:spPr bwMode="auto">
              <a:xfrm flipV="1">
                <a:off x="3370"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0" name="Line 2324"/>
              <p:cNvSpPr>
                <a:spLocks noChangeShapeType="1"/>
              </p:cNvSpPr>
              <p:nvPr/>
            </p:nvSpPr>
            <p:spPr bwMode="auto">
              <a:xfrm flipV="1">
                <a:off x="3370"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1" name="Line 2325"/>
              <p:cNvSpPr>
                <a:spLocks noChangeShapeType="1"/>
              </p:cNvSpPr>
              <p:nvPr/>
            </p:nvSpPr>
            <p:spPr bwMode="auto">
              <a:xfrm flipV="1">
                <a:off x="3370"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2" name="Line 2326"/>
              <p:cNvSpPr>
                <a:spLocks noChangeShapeType="1"/>
              </p:cNvSpPr>
              <p:nvPr/>
            </p:nvSpPr>
            <p:spPr bwMode="auto">
              <a:xfrm flipV="1">
                <a:off x="3370"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3" name="Line 2327"/>
              <p:cNvSpPr>
                <a:spLocks noChangeShapeType="1"/>
              </p:cNvSpPr>
              <p:nvPr/>
            </p:nvSpPr>
            <p:spPr bwMode="auto">
              <a:xfrm flipV="1">
                <a:off x="3370"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4" name="Line 2328"/>
              <p:cNvSpPr>
                <a:spLocks noChangeShapeType="1"/>
              </p:cNvSpPr>
              <p:nvPr/>
            </p:nvSpPr>
            <p:spPr bwMode="auto">
              <a:xfrm flipV="1">
                <a:off x="3370"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5" name="Line 2329"/>
              <p:cNvSpPr>
                <a:spLocks noChangeShapeType="1"/>
              </p:cNvSpPr>
              <p:nvPr/>
            </p:nvSpPr>
            <p:spPr bwMode="auto">
              <a:xfrm flipV="1">
                <a:off x="3370"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6" name="Line 2330"/>
              <p:cNvSpPr>
                <a:spLocks noChangeShapeType="1"/>
              </p:cNvSpPr>
              <p:nvPr/>
            </p:nvSpPr>
            <p:spPr bwMode="auto">
              <a:xfrm flipV="1">
                <a:off x="3370"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7" name="Line 2331"/>
              <p:cNvSpPr>
                <a:spLocks noChangeShapeType="1"/>
              </p:cNvSpPr>
              <p:nvPr/>
            </p:nvSpPr>
            <p:spPr bwMode="auto">
              <a:xfrm flipV="1">
                <a:off x="3370"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8" name="Line 2332"/>
              <p:cNvSpPr>
                <a:spLocks noChangeShapeType="1"/>
              </p:cNvSpPr>
              <p:nvPr/>
            </p:nvSpPr>
            <p:spPr bwMode="auto">
              <a:xfrm flipV="1">
                <a:off x="3370"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29" name="Line 2333"/>
              <p:cNvSpPr>
                <a:spLocks noChangeShapeType="1"/>
              </p:cNvSpPr>
              <p:nvPr/>
            </p:nvSpPr>
            <p:spPr bwMode="auto">
              <a:xfrm flipV="1">
                <a:off x="3370"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0" name="Line 2334"/>
              <p:cNvSpPr>
                <a:spLocks noChangeShapeType="1"/>
              </p:cNvSpPr>
              <p:nvPr/>
            </p:nvSpPr>
            <p:spPr bwMode="auto">
              <a:xfrm flipV="1">
                <a:off x="3370"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1" name="Line 2335"/>
              <p:cNvSpPr>
                <a:spLocks noChangeShapeType="1"/>
              </p:cNvSpPr>
              <p:nvPr/>
            </p:nvSpPr>
            <p:spPr bwMode="auto">
              <a:xfrm flipV="1">
                <a:off x="3370"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2" name="Line 2336"/>
              <p:cNvSpPr>
                <a:spLocks noChangeShapeType="1"/>
              </p:cNvSpPr>
              <p:nvPr/>
            </p:nvSpPr>
            <p:spPr bwMode="auto">
              <a:xfrm flipV="1">
                <a:off x="3370"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3" name="Line 2337"/>
              <p:cNvSpPr>
                <a:spLocks noChangeShapeType="1"/>
              </p:cNvSpPr>
              <p:nvPr/>
            </p:nvSpPr>
            <p:spPr bwMode="auto">
              <a:xfrm flipV="1">
                <a:off x="3370"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4" name="Line 2338"/>
              <p:cNvSpPr>
                <a:spLocks noChangeShapeType="1"/>
              </p:cNvSpPr>
              <p:nvPr/>
            </p:nvSpPr>
            <p:spPr bwMode="auto">
              <a:xfrm flipV="1">
                <a:off x="3370"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5" name="Line 2339"/>
              <p:cNvSpPr>
                <a:spLocks noChangeShapeType="1"/>
              </p:cNvSpPr>
              <p:nvPr/>
            </p:nvSpPr>
            <p:spPr bwMode="auto">
              <a:xfrm flipV="1">
                <a:off x="3370"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6" name="Line 2340"/>
              <p:cNvSpPr>
                <a:spLocks noChangeShapeType="1"/>
              </p:cNvSpPr>
              <p:nvPr/>
            </p:nvSpPr>
            <p:spPr bwMode="auto">
              <a:xfrm flipV="1">
                <a:off x="3370"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7" name="Line 2341"/>
              <p:cNvSpPr>
                <a:spLocks noChangeShapeType="1"/>
              </p:cNvSpPr>
              <p:nvPr/>
            </p:nvSpPr>
            <p:spPr bwMode="auto">
              <a:xfrm flipV="1">
                <a:off x="3370"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8" name="Line 2342"/>
              <p:cNvSpPr>
                <a:spLocks noChangeShapeType="1"/>
              </p:cNvSpPr>
              <p:nvPr/>
            </p:nvSpPr>
            <p:spPr bwMode="auto">
              <a:xfrm flipV="1">
                <a:off x="3370"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39" name="Line 2343"/>
              <p:cNvSpPr>
                <a:spLocks noChangeShapeType="1"/>
              </p:cNvSpPr>
              <p:nvPr/>
            </p:nvSpPr>
            <p:spPr bwMode="auto">
              <a:xfrm flipV="1">
                <a:off x="3370"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40" name="Line 2344"/>
              <p:cNvSpPr>
                <a:spLocks noChangeShapeType="1"/>
              </p:cNvSpPr>
              <p:nvPr/>
            </p:nvSpPr>
            <p:spPr bwMode="auto">
              <a:xfrm flipV="1">
                <a:off x="3370"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41" name="Line 2345"/>
              <p:cNvSpPr>
                <a:spLocks noChangeShapeType="1"/>
              </p:cNvSpPr>
              <p:nvPr/>
            </p:nvSpPr>
            <p:spPr bwMode="auto">
              <a:xfrm flipV="1">
                <a:off x="3370"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42" name="Line 2346"/>
              <p:cNvSpPr>
                <a:spLocks noChangeShapeType="1"/>
              </p:cNvSpPr>
              <p:nvPr/>
            </p:nvSpPr>
            <p:spPr bwMode="auto">
              <a:xfrm>
                <a:off x="3370"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43" name="Freeform 2347"/>
              <p:cNvSpPr>
                <a:spLocks/>
              </p:cNvSpPr>
              <p:nvPr/>
            </p:nvSpPr>
            <p:spPr bwMode="auto">
              <a:xfrm>
                <a:off x="3333" y="3035"/>
                <a:ext cx="44" cy="69"/>
              </a:xfrm>
              <a:custGeom>
                <a:avLst/>
                <a:gdLst>
                  <a:gd name="T0" fmla="*/ 89 w 89"/>
                  <a:gd name="T1" fmla="*/ 118 h 138"/>
                  <a:gd name="T2" fmla="*/ 89 w 89"/>
                  <a:gd name="T3" fmla="*/ 138 h 138"/>
                  <a:gd name="T4" fmla="*/ 0 w 89"/>
                  <a:gd name="T5" fmla="*/ 138 h 138"/>
                  <a:gd name="T6" fmla="*/ 0 w 89"/>
                  <a:gd name="T7" fmla="*/ 131 h 138"/>
                  <a:gd name="T8" fmla="*/ 2 w 89"/>
                  <a:gd name="T9" fmla="*/ 125 h 138"/>
                  <a:gd name="T10" fmla="*/ 5 w 89"/>
                  <a:gd name="T11" fmla="*/ 115 h 138"/>
                  <a:gd name="T12" fmla="*/ 12 w 89"/>
                  <a:gd name="T13" fmla="*/ 106 h 138"/>
                  <a:gd name="T14" fmla="*/ 17 w 89"/>
                  <a:gd name="T15" fmla="*/ 99 h 138"/>
                  <a:gd name="T16" fmla="*/ 24 w 89"/>
                  <a:gd name="T17" fmla="*/ 92 h 138"/>
                  <a:gd name="T18" fmla="*/ 33 w 89"/>
                  <a:gd name="T19" fmla="*/ 85 h 138"/>
                  <a:gd name="T20" fmla="*/ 51 w 89"/>
                  <a:gd name="T21" fmla="*/ 70 h 138"/>
                  <a:gd name="T22" fmla="*/ 63 w 89"/>
                  <a:gd name="T23" fmla="*/ 57 h 138"/>
                  <a:gd name="T24" fmla="*/ 66 w 89"/>
                  <a:gd name="T25" fmla="*/ 50 h 138"/>
                  <a:gd name="T26" fmla="*/ 68 w 89"/>
                  <a:gd name="T27" fmla="*/ 43 h 138"/>
                  <a:gd name="T28" fmla="*/ 70 w 89"/>
                  <a:gd name="T29" fmla="*/ 36 h 138"/>
                  <a:gd name="T30" fmla="*/ 68 w 89"/>
                  <a:gd name="T31" fmla="*/ 31 h 138"/>
                  <a:gd name="T32" fmla="*/ 66 w 89"/>
                  <a:gd name="T33" fmla="*/ 26 h 138"/>
                  <a:gd name="T34" fmla="*/ 63 w 89"/>
                  <a:gd name="T35" fmla="*/ 21 h 138"/>
                  <a:gd name="T36" fmla="*/ 57 w 89"/>
                  <a:gd name="T37" fmla="*/ 17 h 138"/>
                  <a:gd name="T38" fmla="*/ 52 w 89"/>
                  <a:gd name="T39" fmla="*/ 15 h 138"/>
                  <a:gd name="T40" fmla="*/ 45 w 89"/>
                  <a:gd name="T41" fmla="*/ 15 h 138"/>
                  <a:gd name="T42" fmla="*/ 38 w 89"/>
                  <a:gd name="T43" fmla="*/ 15 h 138"/>
                  <a:gd name="T44" fmla="*/ 31 w 89"/>
                  <a:gd name="T45" fmla="*/ 17 h 138"/>
                  <a:gd name="T46" fmla="*/ 26 w 89"/>
                  <a:gd name="T47" fmla="*/ 21 h 138"/>
                  <a:gd name="T48" fmla="*/ 23 w 89"/>
                  <a:gd name="T49" fmla="*/ 26 h 138"/>
                  <a:gd name="T50" fmla="*/ 21 w 89"/>
                  <a:gd name="T51" fmla="*/ 33 h 138"/>
                  <a:gd name="T52" fmla="*/ 19 w 89"/>
                  <a:gd name="T53" fmla="*/ 40 h 138"/>
                  <a:gd name="T54" fmla="*/ 2 w 89"/>
                  <a:gd name="T55" fmla="*/ 36 h 138"/>
                  <a:gd name="T56" fmla="*/ 5 w 89"/>
                  <a:gd name="T57" fmla="*/ 21 h 138"/>
                  <a:gd name="T58" fmla="*/ 14 w 89"/>
                  <a:gd name="T59" fmla="*/ 8 h 138"/>
                  <a:gd name="T60" fmla="*/ 28 w 89"/>
                  <a:gd name="T61" fmla="*/ 1 h 138"/>
                  <a:gd name="T62" fmla="*/ 45 w 89"/>
                  <a:gd name="T63" fmla="*/ 0 h 138"/>
                  <a:gd name="T64" fmla="*/ 63 w 89"/>
                  <a:gd name="T65" fmla="*/ 1 h 138"/>
                  <a:gd name="T66" fmla="*/ 77 w 89"/>
                  <a:gd name="T67" fmla="*/ 10 h 138"/>
                  <a:gd name="T68" fmla="*/ 80 w 89"/>
                  <a:gd name="T69" fmla="*/ 15 h 138"/>
                  <a:gd name="T70" fmla="*/ 85 w 89"/>
                  <a:gd name="T71" fmla="*/ 22 h 138"/>
                  <a:gd name="T72" fmla="*/ 87 w 89"/>
                  <a:gd name="T73" fmla="*/ 29 h 138"/>
                  <a:gd name="T74" fmla="*/ 87 w 89"/>
                  <a:gd name="T75" fmla="*/ 36 h 138"/>
                  <a:gd name="T76" fmla="*/ 87 w 89"/>
                  <a:gd name="T77" fmla="*/ 45 h 138"/>
                  <a:gd name="T78" fmla="*/ 84 w 89"/>
                  <a:gd name="T79" fmla="*/ 54 h 138"/>
                  <a:gd name="T80" fmla="*/ 80 w 89"/>
                  <a:gd name="T81" fmla="*/ 61 h 138"/>
                  <a:gd name="T82" fmla="*/ 75 w 89"/>
                  <a:gd name="T83" fmla="*/ 70 h 138"/>
                  <a:gd name="T84" fmla="*/ 70 w 89"/>
                  <a:gd name="T85" fmla="*/ 75 h 138"/>
                  <a:gd name="T86" fmla="*/ 64 w 89"/>
                  <a:gd name="T87" fmla="*/ 80 h 138"/>
                  <a:gd name="T88" fmla="*/ 57 w 89"/>
                  <a:gd name="T89" fmla="*/ 87 h 138"/>
                  <a:gd name="T90" fmla="*/ 49 w 89"/>
                  <a:gd name="T91" fmla="*/ 94 h 138"/>
                  <a:gd name="T92" fmla="*/ 42 w 89"/>
                  <a:gd name="T93" fmla="*/ 99 h 138"/>
                  <a:gd name="T94" fmla="*/ 37 w 89"/>
                  <a:gd name="T95" fmla="*/ 104 h 138"/>
                  <a:gd name="T96" fmla="*/ 33 w 89"/>
                  <a:gd name="T97" fmla="*/ 108 h 138"/>
                  <a:gd name="T98" fmla="*/ 30 w 89"/>
                  <a:gd name="T99" fmla="*/ 110 h 138"/>
                  <a:gd name="T100" fmla="*/ 23 w 89"/>
                  <a:gd name="T101" fmla="*/ 118 h 138"/>
                  <a:gd name="T102" fmla="*/ 89 w 89"/>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38">
                    <a:moveTo>
                      <a:pt x="89" y="118"/>
                    </a:moveTo>
                    <a:lnTo>
                      <a:pt x="89" y="138"/>
                    </a:lnTo>
                    <a:lnTo>
                      <a:pt x="0" y="138"/>
                    </a:lnTo>
                    <a:lnTo>
                      <a:pt x="0" y="131"/>
                    </a:lnTo>
                    <a:lnTo>
                      <a:pt x="2" y="125"/>
                    </a:lnTo>
                    <a:lnTo>
                      <a:pt x="5" y="115"/>
                    </a:lnTo>
                    <a:lnTo>
                      <a:pt x="12" y="106"/>
                    </a:lnTo>
                    <a:lnTo>
                      <a:pt x="17" y="99"/>
                    </a:lnTo>
                    <a:lnTo>
                      <a:pt x="24" y="92"/>
                    </a:lnTo>
                    <a:lnTo>
                      <a:pt x="33" y="85"/>
                    </a:lnTo>
                    <a:lnTo>
                      <a:pt x="51" y="70"/>
                    </a:lnTo>
                    <a:lnTo>
                      <a:pt x="63" y="57"/>
                    </a:lnTo>
                    <a:lnTo>
                      <a:pt x="66" y="50"/>
                    </a:lnTo>
                    <a:lnTo>
                      <a:pt x="68" y="43"/>
                    </a:lnTo>
                    <a:lnTo>
                      <a:pt x="70" y="36"/>
                    </a:lnTo>
                    <a:lnTo>
                      <a:pt x="68" y="31"/>
                    </a:lnTo>
                    <a:lnTo>
                      <a:pt x="66" y="26"/>
                    </a:lnTo>
                    <a:lnTo>
                      <a:pt x="63" y="21"/>
                    </a:lnTo>
                    <a:lnTo>
                      <a:pt x="57" y="17"/>
                    </a:lnTo>
                    <a:lnTo>
                      <a:pt x="52" y="15"/>
                    </a:lnTo>
                    <a:lnTo>
                      <a:pt x="45" y="15"/>
                    </a:lnTo>
                    <a:lnTo>
                      <a:pt x="38" y="15"/>
                    </a:lnTo>
                    <a:lnTo>
                      <a:pt x="31" y="17"/>
                    </a:lnTo>
                    <a:lnTo>
                      <a:pt x="26" y="21"/>
                    </a:lnTo>
                    <a:lnTo>
                      <a:pt x="23" y="26"/>
                    </a:lnTo>
                    <a:lnTo>
                      <a:pt x="21" y="33"/>
                    </a:lnTo>
                    <a:lnTo>
                      <a:pt x="19" y="40"/>
                    </a:lnTo>
                    <a:lnTo>
                      <a:pt x="2" y="36"/>
                    </a:lnTo>
                    <a:lnTo>
                      <a:pt x="5" y="21"/>
                    </a:lnTo>
                    <a:lnTo>
                      <a:pt x="14" y="8"/>
                    </a:lnTo>
                    <a:lnTo>
                      <a:pt x="28" y="1"/>
                    </a:lnTo>
                    <a:lnTo>
                      <a:pt x="45" y="0"/>
                    </a:lnTo>
                    <a:lnTo>
                      <a:pt x="63" y="1"/>
                    </a:lnTo>
                    <a:lnTo>
                      <a:pt x="77" y="10"/>
                    </a:lnTo>
                    <a:lnTo>
                      <a:pt x="80" y="15"/>
                    </a:lnTo>
                    <a:lnTo>
                      <a:pt x="85" y="22"/>
                    </a:lnTo>
                    <a:lnTo>
                      <a:pt x="87" y="29"/>
                    </a:lnTo>
                    <a:lnTo>
                      <a:pt x="87" y="36"/>
                    </a:lnTo>
                    <a:lnTo>
                      <a:pt x="87" y="45"/>
                    </a:lnTo>
                    <a:lnTo>
                      <a:pt x="84" y="54"/>
                    </a:lnTo>
                    <a:lnTo>
                      <a:pt x="80" y="61"/>
                    </a:lnTo>
                    <a:lnTo>
                      <a:pt x="75" y="70"/>
                    </a:lnTo>
                    <a:lnTo>
                      <a:pt x="70" y="75"/>
                    </a:lnTo>
                    <a:lnTo>
                      <a:pt x="64" y="80"/>
                    </a:lnTo>
                    <a:lnTo>
                      <a:pt x="57" y="87"/>
                    </a:lnTo>
                    <a:lnTo>
                      <a:pt x="49" y="94"/>
                    </a:lnTo>
                    <a:lnTo>
                      <a:pt x="42" y="99"/>
                    </a:lnTo>
                    <a:lnTo>
                      <a:pt x="37" y="104"/>
                    </a:lnTo>
                    <a:lnTo>
                      <a:pt x="33" y="108"/>
                    </a:lnTo>
                    <a:lnTo>
                      <a:pt x="30" y="110"/>
                    </a:lnTo>
                    <a:lnTo>
                      <a:pt x="23" y="118"/>
                    </a:lnTo>
                    <a:lnTo>
                      <a:pt x="89"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944" name="Freeform 2348"/>
              <p:cNvSpPr>
                <a:spLocks noEditPoints="1"/>
              </p:cNvSpPr>
              <p:nvPr/>
            </p:nvSpPr>
            <p:spPr bwMode="auto">
              <a:xfrm>
                <a:off x="3387" y="3035"/>
                <a:ext cx="45"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19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7 w 89"/>
                  <a:gd name="T37" fmla="*/ 90 h 139"/>
                  <a:gd name="T38" fmla="*/ 84 w 89"/>
                  <a:gd name="T39" fmla="*/ 108 h 139"/>
                  <a:gd name="T40" fmla="*/ 80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2 w 89"/>
                  <a:gd name="T55" fmla="*/ 125 h 139"/>
                  <a:gd name="T56" fmla="*/ 5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2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2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19"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7" y="90"/>
                    </a:lnTo>
                    <a:lnTo>
                      <a:pt x="84" y="108"/>
                    </a:lnTo>
                    <a:lnTo>
                      <a:pt x="80" y="118"/>
                    </a:lnTo>
                    <a:lnTo>
                      <a:pt x="75" y="125"/>
                    </a:lnTo>
                    <a:lnTo>
                      <a:pt x="70" y="131"/>
                    </a:lnTo>
                    <a:lnTo>
                      <a:pt x="63" y="136"/>
                    </a:lnTo>
                    <a:lnTo>
                      <a:pt x="54" y="138"/>
                    </a:lnTo>
                    <a:lnTo>
                      <a:pt x="44" y="139"/>
                    </a:lnTo>
                    <a:lnTo>
                      <a:pt x="26" y="136"/>
                    </a:lnTo>
                    <a:lnTo>
                      <a:pt x="12" y="125"/>
                    </a:lnTo>
                    <a:lnTo>
                      <a:pt x="5" y="111"/>
                    </a:lnTo>
                    <a:lnTo>
                      <a:pt x="0" y="92"/>
                    </a:lnTo>
                    <a:lnTo>
                      <a:pt x="0" y="70"/>
                    </a:lnTo>
                    <a:close/>
                    <a:moveTo>
                      <a:pt x="18" y="70"/>
                    </a:moveTo>
                    <a:lnTo>
                      <a:pt x="18" y="89"/>
                    </a:lnTo>
                    <a:lnTo>
                      <a:pt x="21" y="103"/>
                    </a:lnTo>
                    <a:lnTo>
                      <a:pt x="25" y="113"/>
                    </a:lnTo>
                    <a:lnTo>
                      <a:pt x="32" y="118"/>
                    </a:lnTo>
                    <a:lnTo>
                      <a:pt x="37" y="122"/>
                    </a:lnTo>
                    <a:lnTo>
                      <a:pt x="44" y="124"/>
                    </a:lnTo>
                    <a:lnTo>
                      <a:pt x="52" y="122"/>
                    </a:lnTo>
                    <a:lnTo>
                      <a:pt x="58" y="118"/>
                    </a:lnTo>
                    <a:lnTo>
                      <a:pt x="63" y="113"/>
                    </a:lnTo>
                    <a:lnTo>
                      <a:pt x="68" y="103"/>
                    </a:lnTo>
                    <a:lnTo>
                      <a:pt x="70" y="89"/>
                    </a:lnTo>
                    <a:lnTo>
                      <a:pt x="72" y="70"/>
                    </a:lnTo>
                    <a:lnTo>
                      <a:pt x="70" y="50"/>
                    </a:lnTo>
                    <a:lnTo>
                      <a:pt x="68" y="35"/>
                    </a:lnTo>
                    <a:lnTo>
                      <a:pt x="65" y="26"/>
                    </a:lnTo>
                    <a:lnTo>
                      <a:pt x="58" y="19"/>
                    </a:lnTo>
                    <a:lnTo>
                      <a:pt x="52"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945" name="Line 2349"/>
              <p:cNvSpPr>
                <a:spLocks noChangeShapeType="1"/>
              </p:cNvSpPr>
              <p:nvPr/>
            </p:nvSpPr>
            <p:spPr bwMode="auto">
              <a:xfrm flipV="1">
                <a:off x="3758"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46" name="Line 2350"/>
              <p:cNvSpPr>
                <a:spLocks noChangeShapeType="1"/>
              </p:cNvSpPr>
              <p:nvPr/>
            </p:nvSpPr>
            <p:spPr bwMode="auto">
              <a:xfrm flipV="1">
                <a:off x="3758"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47" name="Line 2351"/>
              <p:cNvSpPr>
                <a:spLocks noChangeShapeType="1"/>
              </p:cNvSpPr>
              <p:nvPr/>
            </p:nvSpPr>
            <p:spPr bwMode="auto">
              <a:xfrm flipV="1">
                <a:off x="3758"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48" name="Line 2352"/>
              <p:cNvSpPr>
                <a:spLocks noChangeShapeType="1"/>
              </p:cNvSpPr>
              <p:nvPr/>
            </p:nvSpPr>
            <p:spPr bwMode="auto">
              <a:xfrm flipV="1">
                <a:off x="3758"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49" name="Line 2353"/>
              <p:cNvSpPr>
                <a:spLocks noChangeShapeType="1"/>
              </p:cNvSpPr>
              <p:nvPr/>
            </p:nvSpPr>
            <p:spPr bwMode="auto">
              <a:xfrm flipV="1">
                <a:off x="3758"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0" name="Line 2354"/>
              <p:cNvSpPr>
                <a:spLocks noChangeShapeType="1"/>
              </p:cNvSpPr>
              <p:nvPr/>
            </p:nvSpPr>
            <p:spPr bwMode="auto">
              <a:xfrm flipV="1">
                <a:off x="3758"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1" name="Line 2355"/>
              <p:cNvSpPr>
                <a:spLocks noChangeShapeType="1"/>
              </p:cNvSpPr>
              <p:nvPr/>
            </p:nvSpPr>
            <p:spPr bwMode="auto">
              <a:xfrm flipV="1">
                <a:off x="3758"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2" name="Line 2356"/>
              <p:cNvSpPr>
                <a:spLocks noChangeShapeType="1"/>
              </p:cNvSpPr>
              <p:nvPr/>
            </p:nvSpPr>
            <p:spPr bwMode="auto">
              <a:xfrm flipV="1">
                <a:off x="3758"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3" name="Line 2357"/>
              <p:cNvSpPr>
                <a:spLocks noChangeShapeType="1"/>
              </p:cNvSpPr>
              <p:nvPr/>
            </p:nvSpPr>
            <p:spPr bwMode="auto">
              <a:xfrm flipV="1">
                <a:off x="3758"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4" name="Line 2358"/>
              <p:cNvSpPr>
                <a:spLocks noChangeShapeType="1"/>
              </p:cNvSpPr>
              <p:nvPr/>
            </p:nvSpPr>
            <p:spPr bwMode="auto">
              <a:xfrm flipV="1">
                <a:off x="3758"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5" name="Line 2359"/>
              <p:cNvSpPr>
                <a:spLocks noChangeShapeType="1"/>
              </p:cNvSpPr>
              <p:nvPr/>
            </p:nvSpPr>
            <p:spPr bwMode="auto">
              <a:xfrm flipV="1">
                <a:off x="3758"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6" name="Line 2360"/>
              <p:cNvSpPr>
                <a:spLocks noChangeShapeType="1"/>
              </p:cNvSpPr>
              <p:nvPr/>
            </p:nvSpPr>
            <p:spPr bwMode="auto">
              <a:xfrm flipV="1">
                <a:off x="3758"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7" name="Line 2361"/>
              <p:cNvSpPr>
                <a:spLocks noChangeShapeType="1"/>
              </p:cNvSpPr>
              <p:nvPr/>
            </p:nvSpPr>
            <p:spPr bwMode="auto">
              <a:xfrm flipV="1">
                <a:off x="3758"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8" name="Line 2362"/>
              <p:cNvSpPr>
                <a:spLocks noChangeShapeType="1"/>
              </p:cNvSpPr>
              <p:nvPr/>
            </p:nvSpPr>
            <p:spPr bwMode="auto">
              <a:xfrm flipV="1">
                <a:off x="3758"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59" name="Line 2363"/>
              <p:cNvSpPr>
                <a:spLocks noChangeShapeType="1"/>
              </p:cNvSpPr>
              <p:nvPr/>
            </p:nvSpPr>
            <p:spPr bwMode="auto">
              <a:xfrm flipV="1">
                <a:off x="3758"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0" name="Line 2364"/>
              <p:cNvSpPr>
                <a:spLocks noChangeShapeType="1"/>
              </p:cNvSpPr>
              <p:nvPr/>
            </p:nvSpPr>
            <p:spPr bwMode="auto">
              <a:xfrm flipV="1">
                <a:off x="3758"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1" name="Line 2365"/>
              <p:cNvSpPr>
                <a:spLocks noChangeShapeType="1"/>
              </p:cNvSpPr>
              <p:nvPr/>
            </p:nvSpPr>
            <p:spPr bwMode="auto">
              <a:xfrm flipV="1">
                <a:off x="3758"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2" name="Line 2366"/>
              <p:cNvSpPr>
                <a:spLocks noChangeShapeType="1"/>
              </p:cNvSpPr>
              <p:nvPr/>
            </p:nvSpPr>
            <p:spPr bwMode="auto">
              <a:xfrm flipV="1">
                <a:off x="3758"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3" name="Line 2367"/>
              <p:cNvSpPr>
                <a:spLocks noChangeShapeType="1"/>
              </p:cNvSpPr>
              <p:nvPr/>
            </p:nvSpPr>
            <p:spPr bwMode="auto">
              <a:xfrm flipV="1">
                <a:off x="3758"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4" name="Line 2368"/>
              <p:cNvSpPr>
                <a:spLocks noChangeShapeType="1"/>
              </p:cNvSpPr>
              <p:nvPr/>
            </p:nvSpPr>
            <p:spPr bwMode="auto">
              <a:xfrm flipV="1">
                <a:off x="3758"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5" name="Line 2369"/>
              <p:cNvSpPr>
                <a:spLocks noChangeShapeType="1"/>
              </p:cNvSpPr>
              <p:nvPr/>
            </p:nvSpPr>
            <p:spPr bwMode="auto">
              <a:xfrm flipV="1">
                <a:off x="3758"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6" name="Line 2370"/>
              <p:cNvSpPr>
                <a:spLocks noChangeShapeType="1"/>
              </p:cNvSpPr>
              <p:nvPr/>
            </p:nvSpPr>
            <p:spPr bwMode="auto">
              <a:xfrm flipV="1">
                <a:off x="3758"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7" name="Line 2371"/>
              <p:cNvSpPr>
                <a:spLocks noChangeShapeType="1"/>
              </p:cNvSpPr>
              <p:nvPr/>
            </p:nvSpPr>
            <p:spPr bwMode="auto">
              <a:xfrm flipV="1">
                <a:off x="3758"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8" name="Line 2372"/>
              <p:cNvSpPr>
                <a:spLocks noChangeShapeType="1"/>
              </p:cNvSpPr>
              <p:nvPr/>
            </p:nvSpPr>
            <p:spPr bwMode="auto">
              <a:xfrm flipV="1">
                <a:off x="3758"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69" name="Line 2373"/>
              <p:cNvSpPr>
                <a:spLocks noChangeShapeType="1"/>
              </p:cNvSpPr>
              <p:nvPr/>
            </p:nvSpPr>
            <p:spPr bwMode="auto">
              <a:xfrm flipV="1">
                <a:off x="3758"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0" name="Line 2374"/>
              <p:cNvSpPr>
                <a:spLocks noChangeShapeType="1"/>
              </p:cNvSpPr>
              <p:nvPr/>
            </p:nvSpPr>
            <p:spPr bwMode="auto">
              <a:xfrm flipV="1">
                <a:off x="3758"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1" name="Line 2375"/>
              <p:cNvSpPr>
                <a:spLocks noChangeShapeType="1"/>
              </p:cNvSpPr>
              <p:nvPr/>
            </p:nvSpPr>
            <p:spPr bwMode="auto">
              <a:xfrm flipV="1">
                <a:off x="3758"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2" name="Line 2376"/>
              <p:cNvSpPr>
                <a:spLocks noChangeShapeType="1"/>
              </p:cNvSpPr>
              <p:nvPr/>
            </p:nvSpPr>
            <p:spPr bwMode="auto">
              <a:xfrm flipV="1">
                <a:off x="3758"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3" name="Line 2377"/>
              <p:cNvSpPr>
                <a:spLocks noChangeShapeType="1"/>
              </p:cNvSpPr>
              <p:nvPr/>
            </p:nvSpPr>
            <p:spPr bwMode="auto">
              <a:xfrm flipV="1">
                <a:off x="3758"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4" name="Line 2378"/>
              <p:cNvSpPr>
                <a:spLocks noChangeShapeType="1"/>
              </p:cNvSpPr>
              <p:nvPr/>
            </p:nvSpPr>
            <p:spPr bwMode="auto">
              <a:xfrm flipV="1">
                <a:off x="3758"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5" name="Line 2379"/>
              <p:cNvSpPr>
                <a:spLocks noChangeShapeType="1"/>
              </p:cNvSpPr>
              <p:nvPr/>
            </p:nvSpPr>
            <p:spPr bwMode="auto">
              <a:xfrm flipV="1">
                <a:off x="3758"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6" name="Line 2380"/>
              <p:cNvSpPr>
                <a:spLocks noChangeShapeType="1"/>
              </p:cNvSpPr>
              <p:nvPr/>
            </p:nvSpPr>
            <p:spPr bwMode="auto">
              <a:xfrm flipV="1">
                <a:off x="3758"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7" name="Line 2381"/>
              <p:cNvSpPr>
                <a:spLocks noChangeShapeType="1"/>
              </p:cNvSpPr>
              <p:nvPr/>
            </p:nvSpPr>
            <p:spPr bwMode="auto">
              <a:xfrm flipV="1">
                <a:off x="3758"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8" name="Line 2382"/>
              <p:cNvSpPr>
                <a:spLocks noChangeShapeType="1"/>
              </p:cNvSpPr>
              <p:nvPr/>
            </p:nvSpPr>
            <p:spPr bwMode="auto">
              <a:xfrm flipV="1">
                <a:off x="3758"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79" name="Line 2383"/>
              <p:cNvSpPr>
                <a:spLocks noChangeShapeType="1"/>
              </p:cNvSpPr>
              <p:nvPr/>
            </p:nvSpPr>
            <p:spPr bwMode="auto">
              <a:xfrm flipV="1">
                <a:off x="3758"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0" name="Line 2384"/>
              <p:cNvSpPr>
                <a:spLocks noChangeShapeType="1"/>
              </p:cNvSpPr>
              <p:nvPr/>
            </p:nvSpPr>
            <p:spPr bwMode="auto">
              <a:xfrm flipV="1">
                <a:off x="3758"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1" name="Line 2385"/>
              <p:cNvSpPr>
                <a:spLocks noChangeShapeType="1"/>
              </p:cNvSpPr>
              <p:nvPr/>
            </p:nvSpPr>
            <p:spPr bwMode="auto">
              <a:xfrm flipV="1">
                <a:off x="3758"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2" name="Line 2386"/>
              <p:cNvSpPr>
                <a:spLocks noChangeShapeType="1"/>
              </p:cNvSpPr>
              <p:nvPr/>
            </p:nvSpPr>
            <p:spPr bwMode="auto">
              <a:xfrm flipV="1">
                <a:off x="3758"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3" name="Line 2387"/>
              <p:cNvSpPr>
                <a:spLocks noChangeShapeType="1"/>
              </p:cNvSpPr>
              <p:nvPr/>
            </p:nvSpPr>
            <p:spPr bwMode="auto">
              <a:xfrm flipV="1">
                <a:off x="3758"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4" name="Line 2388"/>
              <p:cNvSpPr>
                <a:spLocks noChangeShapeType="1"/>
              </p:cNvSpPr>
              <p:nvPr/>
            </p:nvSpPr>
            <p:spPr bwMode="auto">
              <a:xfrm flipV="1">
                <a:off x="3758"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5" name="Line 2389"/>
              <p:cNvSpPr>
                <a:spLocks noChangeShapeType="1"/>
              </p:cNvSpPr>
              <p:nvPr/>
            </p:nvSpPr>
            <p:spPr bwMode="auto">
              <a:xfrm flipV="1">
                <a:off x="3758"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6" name="Line 2390"/>
              <p:cNvSpPr>
                <a:spLocks noChangeShapeType="1"/>
              </p:cNvSpPr>
              <p:nvPr/>
            </p:nvSpPr>
            <p:spPr bwMode="auto">
              <a:xfrm flipV="1">
                <a:off x="3758"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7" name="Line 2391"/>
              <p:cNvSpPr>
                <a:spLocks noChangeShapeType="1"/>
              </p:cNvSpPr>
              <p:nvPr/>
            </p:nvSpPr>
            <p:spPr bwMode="auto">
              <a:xfrm flipV="1">
                <a:off x="3758"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8" name="Line 2392"/>
              <p:cNvSpPr>
                <a:spLocks noChangeShapeType="1"/>
              </p:cNvSpPr>
              <p:nvPr/>
            </p:nvSpPr>
            <p:spPr bwMode="auto">
              <a:xfrm flipV="1">
                <a:off x="3758"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89" name="Line 2393"/>
              <p:cNvSpPr>
                <a:spLocks noChangeShapeType="1"/>
              </p:cNvSpPr>
              <p:nvPr/>
            </p:nvSpPr>
            <p:spPr bwMode="auto">
              <a:xfrm flipV="1">
                <a:off x="3758"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0" name="Line 2394"/>
              <p:cNvSpPr>
                <a:spLocks noChangeShapeType="1"/>
              </p:cNvSpPr>
              <p:nvPr/>
            </p:nvSpPr>
            <p:spPr bwMode="auto">
              <a:xfrm flipV="1">
                <a:off x="3758"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1" name="Line 2395"/>
              <p:cNvSpPr>
                <a:spLocks noChangeShapeType="1"/>
              </p:cNvSpPr>
              <p:nvPr/>
            </p:nvSpPr>
            <p:spPr bwMode="auto">
              <a:xfrm flipV="1">
                <a:off x="3758"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2" name="Line 2396"/>
              <p:cNvSpPr>
                <a:spLocks noChangeShapeType="1"/>
              </p:cNvSpPr>
              <p:nvPr/>
            </p:nvSpPr>
            <p:spPr bwMode="auto">
              <a:xfrm flipV="1">
                <a:off x="3758"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3" name="Line 2397"/>
              <p:cNvSpPr>
                <a:spLocks noChangeShapeType="1"/>
              </p:cNvSpPr>
              <p:nvPr/>
            </p:nvSpPr>
            <p:spPr bwMode="auto">
              <a:xfrm flipV="1">
                <a:off x="3758"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4" name="Line 2398"/>
              <p:cNvSpPr>
                <a:spLocks noChangeShapeType="1"/>
              </p:cNvSpPr>
              <p:nvPr/>
            </p:nvSpPr>
            <p:spPr bwMode="auto">
              <a:xfrm flipV="1">
                <a:off x="3758"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5" name="Line 2399"/>
              <p:cNvSpPr>
                <a:spLocks noChangeShapeType="1"/>
              </p:cNvSpPr>
              <p:nvPr/>
            </p:nvSpPr>
            <p:spPr bwMode="auto">
              <a:xfrm flipV="1">
                <a:off x="3758"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6" name="Line 2400"/>
              <p:cNvSpPr>
                <a:spLocks noChangeShapeType="1"/>
              </p:cNvSpPr>
              <p:nvPr/>
            </p:nvSpPr>
            <p:spPr bwMode="auto">
              <a:xfrm flipV="1">
                <a:off x="3758"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7" name="Line 2401"/>
              <p:cNvSpPr>
                <a:spLocks noChangeShapeType="1"/>
              </p:cNvSpPr>
              <p:nvPr/>
            </p:nvSpPr>
            <p:spPr bwMode="auto">
              <a:xfrm flipV="1">
                <a:off x="3758"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8" name="Line 2402"/>
              <p:cNvSpPr>
                <a:spLocks noChangeShapeType="1"/>
              </p:cNvSpPr>
              <p:nvPr/>
            </p:nvSpPr>
            <p:spPr bwMode="auto">
              <a:xfrm flipV="1">
                <a:off x="3758"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99" name="Line 2403"/>
              <p:cNvSpPr>
                <a:spLocks noChangeShapeType="1"/>
              </p:cNvSpPr>
              <p:nvPr/>
            </p:nvSpPr>
            <p:spPr bwMode="auto">
              <a:xfrm flipV="1">
                <a:off x="3758"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0" name="Line 2404"/>
              <p:cNvSpPr>
                <a:spLocks noChangeShapeType="1"/>
              </p:cNvSpPr>
              <p:nvPr/>
            </p:nvSpPr>
            <p:spPr bwMode="auto">
              <a:xfrm flipV="1">
                <a:off x="3758"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1" name="Line 2405"/>
              <p:cNvSpPr>
                <a:spLocks noChangeShapeType="1"/>
              </p:cNvSpPr>
              <p:nvPr/>
            </p:nvSpPr>
            <p:spPr bwMode="auto">
              <a:xfrm flipV="1">
                <a:off x="3758"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2" name="Line 2406"/>
              <p:cNvSpPr>
                <a:spLocks noChangeShapeType="1"/>
              </p:cNvSpPr>
              <p:nvPr/>
            </p:nvSpPr>
            <p:spPr bwMode="auto">
              <a:xfrm flipV="1">
                <a:off x="3758"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3" name="Line 2407"/>
              <p:cNvSpPr>
                <a:spLocks noChangeShapeType="1"/>
              </p:cNvSpPr>
              <p:nvPr/>
            </p:nvSpPr>
            <p:spPr bwMode="auto">
              <a:xfrm flipV="1">
                <a:off x="3758"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4" name="Line 2408"/>
              <p:cNvSpPr>
                <a:spLocks noChangeShapeType="1"/>
              </p:cNvSpPr>
              <p:nvPr/>
            </p:nvSpPr>
            <p:spPr bwMode="auto">
              <a:xfrm flipV="1">
                <a:off x="3758"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5" name="Line 2409"/>
              <p:cNvSpPr>
                <a:spLocks noChangeShapeType="1"/>
              </p:cNvSpPr>
              <p:nvPr/>
            </p:nvSpPr>
            <p:spPr bwMode="auto">
              <a:xfrm flipV="1">
                <a:off x="3758"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6" name="Line 2410"/>
              <p:cNvSpPr>
                <a:spLocks noChangeShapeType="1"/>
              </p:cNvSpPr>
              <p:nvPr/>
            </p:nvSpPr>
            <p:spPr bwMode="auto">
              <a:xfrm flipV="1">
                <a:off x="3758"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7" name="Line 2411"/>
              <p:cNvSpPr>
                <a:spLocks noChangeShapeType="1"/>
              </p:cNvSpPr>
              <p:nvPr/>
            </p:nvSpPr>
            <p:spPr bwMode="auto">
              <a:xfrm flipV="1">
                <a:off x="3758"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8" name="Line 2412"/>
              <p:cNvSpPr>
                <a:spLocks noChangeShapeType="1"/>
              </p:cNvSpPr>
              <p:nvPr/>
            </p:nvSpPr>
            <p:spPr bwMode="auto">
              <a:xfrm flipV="1">
                <a:off x="3758"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09" name="Line 2413"/>
              <p:cNvSpPr>
                <a:spLocks noChangeShapeType="1"/>
              </p:cNvSpPr>
              <p:nvPr/>
            </p:nvSpPr>
            <p:spPr bwMode="auto">
              <a:xfrm flipV="1">
                <a:off x="3758"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10" name="Line 2414"/>
              <p:cNvSpPr>
                <a:spLocks noChangeShapeType="1"/>
              </p:cNvSpPr>
              <p:nvPr/>
            </p:nvSpPr>
            <p:spPr bwMode="auto">
              <a:xfrm flipV="1">
                <a:off x="3758"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11" name="Line 2415"/>
              <p:cNvSpPr>
                <a:spLocks noChangeShapeType="1"/>
              </p:cNvSpPr>
              <p:nvPr/>
            </p:nvSpPr>
            <p:spPr bwMode="auto">
              <a:xfrm flipV="1">
                <a:off x="3758"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5576" name="Group 2617"/>
            <p:cNvGrpSpPr>
              <a:grpSpLocks/>
            </p:cNvGrpSpPr>
            <p:nvPr/>
          </p:nvGrpSpPr>
          <p:grpSpPr bwMode="auto">
            <a:xfrm>
              <a:off x="3721" y="1267"/>
              <a:ext cx="426" cy="1838"/>
              <a:chOff x="3721" y="1267"/>
              <a:chExt cx="426" cy="1838"/>
            </a:xfrm>
          </p:grpSpPr>
          <p:sp>
            <p:nvSpPr>
              <p:cNvPr id="5612" name="Line 2417"/>
              <p:cNvSpPr>
                <a:spLocks noChangeShapeType="1"/>
              </p:cNvSpPr>
              <p:nvPr/>
            </p:nvSpPr>
            <p:spPr bwMode="auto">
              <a:xfrm flipV="1">
                <a:off x="3758"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3" name="Line 2418"/>
              <p:cNvSpPr>
                <a:spLocks noChangeShapeType="1"/>
              </p:cNvSpPr>
              <p:nvPr/>
            </p:nvSpPr>
            <p:spPr bwMode="auto">
              <a:xfrm flipV="1">
                <a:off x="3758"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4" name="Line 2419"/>
              <p:cNvSpPr>
                <a:spLocks noChangeShapeType="1"/>
              </p:cNvSpPr>
              <p:nvPr/>
            </p:nvSpPr>
            <p:spPr bwMode="auto">
              <a:xfrm flipV="1">
                <a:off x="3758"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5" name="Line 2420"/>
              <p:cNvSpPr>
                <a:spLocks noChangeShapeType="1"/>
              </p:cNvSpPr>
              <p:nvPr/>
            </p:nvSpPr>
            <p:spPr bwMode="auto">
              <a:xfrm flipV="1">
                <a:off x="3758"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6" name="Line 2421"/>
              <p:cNvSpPr>
                <a:spLocks noChangeShapeType="1"/>
              </p:cNvSpPr>
              <p:nvPr/>
            </p:nvSpPr>
            <p:spPr bwMode="auto">
              <a:xfrm flipV="1">
                <a:off x="3758"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7" name="Line 2422"/>
              <p:cNvSpPr>
                <a:spLocks noChangeShapeType="1"/>
              </p:cNvSpPr>
              <p:nvPr/>
            </p:nvSpPr>
            <p:spPr bwMode="auto">
              <a:xfrm flipV="1">
                <a:off x="3758"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8" name="Line 2423"/>
              <p:cNvSpPr>
                <a:spLocks noChangeShapeType="1"/>
              </p:cNvSpPr>
              <p:nvPr/>
            </p:nvSpPr>
            <p:spPr bwMode="auto">
              <a:xfrm flipV="1">
                <a:off x="3758"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9" name="Line 2424"/>
              <p:cNvSpPr>
                <a:spLocks noChangeShapeType="1"/>
              </p:cNvSpPr>
              <p:nvPr/>
            </p:nvSpPr>
            <p:spPr bwMode="auto">
              <a:xfrm flipV="1">
                <a:off x="3758"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0" name="Line 2425"/>
              <p:cNvSpPr>
                <a:spLocks noChangeShapeType="1"/>
              </p:cNvSpPr>
              <p:nvPr/>
            </p:nvSpPr>
            <p:spPr bwMode="auto">
              <a:xfrm flipV="1">
                <a:off x="3758"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1" name="Line 2426"/>
              <p:cNvSpPr>
                <a:spLocks noChangeShapeType="1"/>
              </p:cNvSpPr>
              <p:nvPr/>
            </p:nvSpPr>
            <p:spPr bwMode="auto">
              <a:xfrm flipV="1">
                <a:off x="3758"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2" name="Line 2427"/>
              <p:cNvSpPr>
                <a:spLocks noChangeShapeType="1"/>
              </p:cNvSpPr>
              <p:nvPr/>
            </p:nvSpPr>
            <p:spPr bwMode="auto">
              <a:xfrm flipV="1">
                <a:off x="3758"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3" name="Line 2428"/>
              <p:cNvSpPr>
                <a:spLocks noChangeShapeType="1"/>
              </p:cNvSpPr>
              <p:nvPr/>
            </p:nvSpPr>
            <p:spPr bwMode="auto">
              <a:xfrm flipV="1">
                <a:off x="3758"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4" name="Line 2429"/>
              <p:cNvSpPr>
                <a:spLocks noChangeShapeType="1"/>
              </p:cNvSpPr>
              <p:nvPr/>
            </p:nvSpPr>
            <p:spPr bwMode="auto">
              <a:xfrm flipV="1">
                <a:off x="3758"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5" name="Line 2430"/>
              <p:cNvSpPr>
                <a:spLocks noChangeShapeType="1"/>
              </p:cNvSpPr>
              <p:nvPr/>
            </p:nvSpPr>
            <p:spPr bwMode="auto">
              <a:xfrm flipV="1">
                <a:off x="3758"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6" name="Line 2431"/>
              <p:cNvSpPr>
                <a:spLocks noChangeShapeType="1"/>
              </p:cNvSpPr>
              <p:nvPr/>
            </p:nvSpPr>
            <p:spPr bwMode="auto">
              <a:xfrm flipV="1">
                <a:off x="3758"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7" name="Line 2432"/>
              <p:cNvSpPr>
                <a:spLocks noChangeShapeType="1"/>
              </p:cNvSpPr>
              <p:nvPr/>
            </p:nvSpPr>
            <p:spPr bwMode="auto">
              <a:xfrm flipV="1">
                <a:off x="3758"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8" name="Line 2433"/>
              <p:cNvSpPr>
                <a:spLocks noChangeShapeType="1"/>
              </p:cNvSpPr>
              <p:nvPr/>
            </p:nvSpPr>
            <p:spPr bwMode="auto">
              <a:xfrm flipV="1">
                <a:off x="3758"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9" name="Line 2434"/>
              <p:cNvSpPr>
                <a:spLocks noChangeShapeType="1"/>
              </p:cNvSpPr>
              <p:nvPr/>
            </p:nvSpPr>
            <p:spPr bwMode="auto">
              <a:xfrm flipV="1">
                <a:off x="3758"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0" name="Line 2435"/>
              <p:cNvSpPr>
                <a:spLocks noChangeShapeType="1"/>
              </p:cNvSpPr>
              <p:nvPr/>
            </p:nvSpPr>
            <p:spPr bwMode="auto">
              <a:xfrm flipV="1">
                <a:off x="3758"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1" name="Line 2436"/>
              <p:cNvSpPr>
                <a:spLocks noChangeShapeType="1"/>
              </p:cNvSpPr>
              <p:nvPr/>
            </p:nvSpPr>
            <p:spPr bwMode="auto">
              <a:xfrm flipV="1">
                <a:off x="3758"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2" name="Line 2437"/>
              <p:cNvSpPr>
                <a:spLocks noChangeShapeType="1"/>
              </p:cNvSpPr>
              <p:nvPr/>
            </p:nvSpPr>
            <p:spPr bwMode="auto">
              <a:xfrm flipV="1">
                <a:off x="3758"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3" name="Line 2438"/>
              <p:cNvSpPr>
                <a:spLocks noChangeShapeType="1"/>
              </p:cNvSpPr>
              <p:nvPr/>
            </p:nvSpPr>
            <p:spPr bwMode="auto">
              <a:xfrm flipV="1">
                <a:off x="3758"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4" name="Line 2439"/>
              <p:cNvSpPr>
                <a:spLocks noChangeShapeType="1"/>
              </p:cNvSpPr>
              <p:nvPr/>
            </p:nvSpPr>
            <p:spPr bwMode="auto">
              <a:xfrm flipV="1">
                <a:off x="3758"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5" name="Line 2440"/>
              <p:cNvSpPr>
                <a:spLocks noChangeShapeType="1"/>
              </p:cNvSpPr>
              <p:nvPr/>
            </p:nvSpPr>
            <p:spPr bwMode="auto">
              <a:xfrm flipV="1">
                <a:off x="3758"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6" name="Line 2441"/>
              <p:cNvSpPr>
                <a:spLocks noChangeShapeType="1"/>
              </p:cNvSpPr>
              <p:nvPr/>
            </p:nvSpPr>
            <p:spPr bwMode="auto">
              <a:xfrm flipV="1">
                <a:off x="3758"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7" name="Line 2442"/>
              <p:cNvSpPr>
                <a:spLocks noChangeShapeType="1"/>
              </p:cNvSpPr>
              <p:nvPr/>
            </p:nvSpPr>
            <p:spPr bwMode="auto">
              <a:xfrm flipV="1">
                <a:off x="3758"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8" name="Line 2443"/>
              <p:cNvSpPr>
                <a:spLocks noChangeShapeType="1"/>
              </p:cNvSpPr>
              <p:nvPr/>
            </p:nvSpPr>
            <p:spPr bwMode="auto">
              <a:xfrm flipV="1">
                <a:off x="3758"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9" name="Line 2444"/>
              <p:cNvSpPr>
                <a:spLocks noChangeShapeType="1"/>
              </p:cNvSpPr>
              <p:nvPr/>
            </p:nvSpPr>
            <p:spPr bwMode="auto">
              <a:xfrm flipV="1">
                <a:off x="3758"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0" name="Line 2445"/>
              <p:cNvSpPr>
                <a:spLocks noChangeShapeType="1"/>
              </p:cNvSpPr>
              <p:nvPr/>
            </p:nvSpPr>
            <p:spPr bwMode="auto">
              <a:xfrm flipV="1">
                <a:off x="3758"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1" name="Line 2446"/>
              <p:cNvSpPr>
                <a:spLocks noChangeShapeType="1"/>
              </p:cNvSpPr>
              <p:nvPr/>
            </p:nvSpPr>
            <p:spPr bwMode="auto">
              <a:xfrm flipV="1">
                <a:off x="3758"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2" name="Line 2447"/>
              <p:cNvSpPr>
                <a:spLocks noChangeShapeType="1"/>
              </p:cNvSpPr>
              <p:nvPr/>
            </p:nvSpPr>
            <p:spPr bwMode="auto">
              <a:xfrm flipV="1">
                <a:off x="3758"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3" name="Line 2448"/>
              <p:cNvSpPr>
                <a:spLocks noChangeShapeType="1"/>
              </p:cNvSpPr>
              <p:nvPr/>
            </p:nvSpPr>
            <p:spPr bwMode="auto">
              <a:xfrm flipV="1">
                <a:off x="3758"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4" name="Line 2449"/>
              <p:cNvSpPr>
                <a:spLocks noChangeShapeType="1"/>
              </p:cNvSpPr>
              <p:nvPr/>
            </p:nvSpPr>
            <p:spPr bwMode="auto">
              <a:xfrm flipV="1">
                <a:off x="3758"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5" name="Line 2450"/>
              <p:cNvSpPr>
                <a:spLocks noChangeShapeType="1"/>
              </p:cNvSpPr>
              <p:nvPr/>
            </p:nvSpPr>
            <p:spPr bwMode="auto">
              <a:xfrm flipV="1">
                <a:off x="3758"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6" name="Line 2451"/>
              <p:cNvSpPr>
                <a:spLocks noChangeShapeType="1"/>
              </p:cNvSpPr>
              <p:nvPr/>
            </p:nvSpPr>
            <p:spPr bwMode="auto">
              <a:xfrm flipV="1">
                <a:off x="3758"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7" name="Line 2452"/>
              <p:cNvSpPr>
                <a:spLocks noChangeShapeType="1"/>
              </p:cNvSpPr>
              <p:nvPr/>
            </p:nvSpPr>
            <p:spPr bwMode="auto">
              <a:xfrm flipV="1">
                <a:off x="3758"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8" name="Line 2453"/>
              <p:cNvSpPr>
                <a:spLocks noChangeShapeType="1"/>
              </p:cNvSpPr>
              <p:nvPr/>
            </p:nvSpPr>
            <p:spPr bwMode="auto">
              <a:xfrm flipV="1">
                <a:off x="3758"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49" name="Line 2454"/>
              <p:cNvSpPr>
                <a:spLocks noChangeShapeType="1"/>
              </p:cNvSpPr>
              <p:nvPr/>
            </p:nvSpPr>
            <p:spPr bwMode="auto">
              <a:xfrm flipV="1">
                <a:off x="3758"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0" name="Line 2455"/>
              <p:cNvSpPr>
                <a:spLocks noChangeShapeType="1"/>
              </p:cNvSpPr>
              <p:nvPr/>
            </p:nvSpPr>
            <p:spPr bwMode="auto">
              <a:xfrm flipV="1">
                <a:off x="3758"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1" name="Line 2456"/>
              <p:cNvSpPr>
                <a:spLocks noChangeShapeType="1"/>
              </p:cNvSpPr>
              <p:nvPr/>
            </p:nvSpPr>
            <p:spPr bwMode="auto">
              <a:xfrm flipV="1">
                <a:off x="3758"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2" name="Line 2457"/>
              <p:cNvSpPr>
                <a:spLocks noChangeShapeType="1"/>
              </p:cNvSpPr>
              <p:nvPr/>
            </p:nvSpPr>
            <p:spPr bwMode="auto">
              <a:xfrm flipV="1">
                <a:off x="3758"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3" name="Line 2458"/>
              <p:cNvSpPr>
                <a:spLocks noChangeShapeType="1"/>
              </p:cNvSpPr>
              <p:nvPr/>
            </p:nvSpPr>
            <p:spPr bwMode="auto">
              <a:xfrm flipV="1">
                <a:off x="3758"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4" name="Line 2459"/>
              <p:cNvSpPr>
                <a:spLocks noChangeShapeType="1"/>
              </p:cNvSpPr>
              <p:nvPr/>
            </p:nvSpPr>
            <p:spPr bwMode="auto">
              <a:xfrm flipV="1">
                <a:off x="3758"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5" name="Line 2460"/>
              <p:cNvSpPr>
                <a:spLocks noChangeShapeType="1"/>
              </p:cNvSpPr>
              <p:nvPr/>
            </p:nvSpPr>
            <p:spPr bwMode="auto">
              <a:xfrm flipV="1">
                <a:off x="3758"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6" name="Line 2461"/>
              <p:cNvSpPr>
                <a:spLocks noChangeShapeType="1"/>
              </p:cNvSpPr>
              <p:nvPr/>
            </p:nvSpPr>
            <p:spPr bwMode="auto">
              <a:xfrm flipV="1">
                <a:off x="3758"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7" name="Line 2462"/>
              <p:cNvSpPr>
                <a:spLocks noChangeShapeType="1"/>
              </p:cNvSpPr>
              <p:nvPr/>
            </p:nvSpPr>
            <p:spPr bwMode="auto">
              <a:xfrm flipV="1">
                <a:off x="3758"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8" name="Line 2463"/>
              <p:cNvSpPr>
                <a:spLocks noChangeShapeType="1"/>
              </p:cNvSpPr>
              <p:nvPr/>
            </p:nvSpPr>
            <p:spPr bwMode="auto">
              <a:xfrm flipV="1">
                <a:off x="3758"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59" name="Line 2464"/>
              <p:cNvSpPr>
                <a:spLocks noChangeShapeType="1"/>
              </p:cNvSpPr>
              <p:nvPr/>
            </p:nvSpPr>
            <p:spPr bwMode="auto">
              <a:xfrm flipV="1">
                <a:off x="3758"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0" name="Line 2465"/>
              <p:cNvSpPr>
                <a:spLocks noChangeShapeType="1"/>
              </p:cNvSpPr>
              <p:nvPr/>
            </p:nvSpPr>
            <p:spPr bwMode="auto">
              <a:xfrm flipV="1">
                <a:off x="3758"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1" name="Line 2466"/>
              <p:cNvSpPr>
                <a:spLocks noChangeShapeType="1"/>
              </p:cNvSpPr>
              <p:nvPr/>
            </p:nvSpPr>
            <p:spPr bwMode="auto">
              <a:xfrm flipV="1">
                <a:off x="3758"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2" name="Line 2467"/>
              <p:cNvSpPr>
                <a:spLocks noChangeShapeType="1"/>
              </p:cNvSpPr>
              <p:nvPr/>
            </p:nvSpPr>
            <p:spPr bwMode="auto">
              <a:xfrm flipV="1">
                <a:off x="3758"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3" name="Line 2468"/>
              <p:cNvSpPr>
                <a:spLocks noChangeShapeType="1"/>
              </p:cNvSpPr>
              <p:nvPr/>
            </p:nvSpPr>
            <p:spPr bwMode="auto">
              <a:xfrm flipV="1">
                <a:off x="3758"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4" name="Line 2469"/>
              <p:cNvSpPr>
                <a:spLocks noChangeShapeType="1"/>
              </p:cNvSpPr>
              <p:nvPr/>
            </p:nvSpPr>
            <p:spPr bwMode="auto">
              <a:xfrm flipV="1">
                <a:off x="3758"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5" name="Line 2470"/>
              <p:cNvSpPr>
                <a:spLocks noChangeShapeType="1"/>
              </p:cNvSpPr>
              <p:nvPr/>
            </p:nvSpPr>
            <p:spPr bwMode="auto">
              <a:xfrm flipV="1">
                <a:off x="3758"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6" name="Line 2471"/>
              <p:cNvSpPr>
                <a:spLocks noChangeShapeType="1"/>
              </p:cNvSpPr>
              <p:nvPr/>
            </p:nvSpPr>
            <p:spPr bwMode="auto">
              <a:xfrm flipV="1">
                <a:off x="3758"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7" name="Line 2472"/>
              <p:cNvSpPr>
                <a:spLocks noChangeShapeType="1"/>
              </p:cNvSpPr>
              <p:nvPr/>
            </p:nvSpPr>
            <p:spPr bwMode="auto">
              <a:xfrm flipV="1">
                <a:off x="3758"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8" name="Line 2473"/>
              <p:cNvSpPr>
                <a:spLocks noChangeShapeType="1"/>
              </p:cNvSpPr>
              <p:nvPr/>
            </p:nvSpPr>
            <p:spPr bwMode="auto">
              <a:xfrm flipV="1">
                <a:off x="3758"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69" name="Line 2474"/>
              <p:cNvSpPr>
                <a:spLocks noChangeShapeType="1"/>
              </p:cNvSpPr>
              <p:nvPr/>
            </p:nvSpPr>
            <p:spPr bwMode="auto">
              <a:xfrm flipV="1">
                <a:off x="3758"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0" name="Line 2475"/>
              <p:cNvSpPr>
                <a:spLocks noChangeShapeType="1"/>
              </p:cNvSpPr>
              <p:nvPr/>
            </p:nvSpPr>
            <p:spPr bwMode="auto">
              <a:xfrm flipV="1">
                <a:off x="3758"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1" name="Line 2476"/>
              <p:cNvSpPr>
                <a:spLocks noChangeShapeType="1"/>
              </p:cNvSpPr>
              <p:nvPr/>
            </p:nvSpPr>
            <p:spPr bwMode="auto">
              <a:xfrm flipV="1">
                <a:off x="3758"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2" name="Line 2477"/>
              <p:cNvSpPr>
                <a:spLocks noChangeShapeType="1"/>
              </p:cNvSpPr>
              <p:nvPr/>
            </p:nvSpPr>
            <p:spPr bwMode="auto">
              <a:xfrm flipV="1">
                <a:off x="3758"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3" name="Line 2478"/>
              <p:cNvSpPr>
                <a:spLocks noChangeShapeType="1"/>
              </p:cNvSpPr>
              <p:nvPr/>
            </p:nvSpPr>
            <p:spPr bwMode="auto">
              <a:xfrm flipV="1">
                <a:off x="3758"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4" name="Line 2479"/>
              <p:cNvSpPr>
                <a:spLocks noChangeShapeType="1"/>
              </p:cNvSpPr>
              <p:nvPr/>
            </p:nvSpPr>
            <p:spPr bwMode="auto">
              <a:xfrm flipV="1">
                <a:off x="3758"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5" name="Line 2480"/>
              <p:cNvSpPr>
                <a:spLocks noChangeShapeType="1"/>
              </p:cNvSpPr>
              <p:nvPr/>
            </p:nvSpPr>
            <p:spPr bwMode="auto">
              <a:xfrm flipV="1">
                <a:off x="3758"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6" name="Line 2481"/>
              <p:cNvSpPr>
                <a:spLocks noChangeShapeType="1"/>
              </p:cNvSpPr>
              <p:nvPr/>
            </p:nvSpPr>
            <p:spPr bwMode="auto">
              <a:xfrm flipV="1">
                <a:off x="3758"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7" name="Line 2482"/>
              <p:cNvSpPr>
                <a:spLocks noChangeShapeType="1"/>
              </p:cNvSpPr>
              <p:nvPr/>
            </p:nvSpPr>
            <p:spPr bwMode="auto">
              <a:xfrm flipV="1">
                <a:off x="3758"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8" name="Line 2483"/>
              <p:cNvSpPr>
                <a:spLocks noChangeShapeType="1"/>
              </p:cNvSpPr>
              <p:nvPr/>
            </p:nvSpPr>
            <p:spPr bwMode="auto">
              <a:xfrm flipV="1">
                <a:off x="3758"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79" name="Line 2484"/>
              <p:cNvSpPr>
                <a:spLocks noChangeShapeType="1"/>
              </p:cNvSpPr>
              <p:nvPr/>
            </p:nvSpPr>
            <p:spPr bwMode="auto">
              <a:xfrm flipV="1">
                <a:off x="3758"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0" name="Line 2485"/>
              <p:cNvSpPr>
                <a:spLocks noChangeShapeType="1"/>
              </p:cNvSpPr>
              <p:nvPr/>
            </p:nvSpPr>
            <p:spPr bwMode="auto">
              <a:xfrm flipV="1">
                <a:off x="3758"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1" name="Line 2486"/>
              <p:cNvSpPr>
                <a:spLocks noChangeShapeType="1"/>
              </p:cNvSpPr>
              <p:nvPr/>
            </p:nvSpPr>
            <p:spPr bwMode="auto">
              <a:xfrm flipV="1">
                <a:off x="3758"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2" name="Line 2487"/>
              <p:cNvSpPr>
                <a:spLocks noChangeShapeType="1"/>
              </p:cNvSpPr>
              <p:nvPr/>
            </p:nvSpPr>
            <p:spPr bwMode="auto">
              <a:xfrm flipV="1">
                <a:off x="3758"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3" name="Line 2488"/>
              <p:cNvSpPr>
                <a:spLocks noChangeShapeType="1"/>
              </p:cNvSpPr>
              <p:nvPr/>
            </p:nvSpPr>
            <p:spPr bwMode="auto">
              <a:xfrm flipV="1">
                <a:off x="3758"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4" name="Line 2489"/>
              <p:cNvSpPr>
                <a:spLocks noChangeShapeType="1"/>
              </p:cNvSpPr>
              <p:nvPr/>
            </p:nvSpPr>
            <p:spPr bwMode="auto">
              <a:xfrm flipV="1">
                <a:off x="3758"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5" name="Line 2490"/>
              <p:cNvSpPr>
                <a:spLocks noChangeShapeType="1"/>
              </p:cNvSpPr>
              <p:nvPr/>
            </p:nvSpPr>
            <p:spPr bwMode="auto">
              <a:xfrm flipV="1">
                <a:off x="3758"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6" name="Line 2491"/>
              <p:cNvSpPr>
                <a:spLocks noChangeShapeType="1"/>
              </p:cNvSpPr>
              <p:nvPr/>
            </p:nvSpPr>
            <p:spPr bwMode="auto">
              <a:xfrm flipV="1">
                <a:off x="3758"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7" name="Line 2492"/>
              <p:cNvSpPr>
                <a:spLocks noChangeShapeType="1"/>
              </p:cNvSpPr>
              <p:nvPr/>
            </p:nvSpPr>
            <p:spPr bwMode="auto">
              <a:xfrm flipV="1">
                <a:off x="3758"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8" name="Line 2493"/>
              <p:cNvSpPr>
                <a:spLocks noChangeShapeType="1"/>
              </p:cNvSpPr>
              <p:nvPr/>
            </p:nvSpPr>
            <p:spPr bwMode="auto">
              <a:xfrm flipV="1">
                <a:off x="3758"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89" name="Line 2494"/>
              <p:cNvSpPr>
                <a:spLocks noChangeShapeType="1"/>
              </p:cNvSpPr>
              <p:nvPr/>
            </p:nvSpPr>
            <p:spPr bwMode="auto">
              <a:xfrm>
                <a:off x="3758"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90" name="Freeform 2495"/>
              <p:cNvSpPr>
                <a:spLocks/>
              </p:cNvSpPr>
              <p:nvPr/>
            </p:nvSpPr>
            <p:spPr bwMode="auto">
              <a:xfrm>
                <a:off x="3721" y="3035"/>
                <a:ext cx="46" cy="69"/>
              </a:xfrm>
              <a:custGeom>
                <a:avLst/>
                <a:gdLst>
                  <a:gd name="T0" fmla="*/ 90 w 90"/>
                  <a:gd name="T1" fmla="*/ 118 h 138"/>
                  <a:gd name="T2" fmla="*/ 90 w 90"/>
                  <a:gd name="T3" fmla="*/ 138 h 138"/>
                  <a:gd name="T4" fmla="*/ 0 w 90"/>
                  <a:gd name="T5" fmla="*/ 138 h 138"/>
                  <a:gd name="T6" fmla="*/ 0 w 90"/>
                  <a:gd name="T7" fmla="*/ 131 h 138"/>
                  <a:gd name="T8" fmla="*/ 1 w 90"/>
                  <a:gd name="T9" fmla="*/ 125 h 138"/>
                  <a:gd name="T10" fmla="*/ 7 w 90"/>
                  <a:gd name="T11" fmla="*/ 115 h 138"/>
                  <a:gd name="T12" fmla="*/ 12 w 90"/>
                  <a:gd name="T13" fmla="*/ 106 h 138"/>
                  <a:gd name="T14" fmla="*/ 17 w 90"/>
                  <a:gd name="T15" fmla="*/ 99 h 138"/>
                  <a:gd name="T16" fmla="*/ 24 w 90"/>
                  <a:gd name="T17" fmla="*/ 92 h 138"/>
                  <a:gd name="T18" fmla="*/ 33 w 90"/>
                  <a:gd name="T19" fmla="*/ 85 h 138"/>
                  <a:gd name="T20" fmla="*/ 52 w 90"/>
                  <a:gd name="T21" fmla="*/ 70 h 138"/>
                  <a:gd name="T22" fmla="*/ 62 w 90"/>
                  <a:gd name="T23" fmla="*/ 57 h 138"/>
                  <a:gd name="T24" fmla="*/ 66 w 90"/>
                  <a:gd name="T25" fmla="*/ 50 h 138"/>
                  <a:gd name="T26" fmla="*/ 69 w 90"/>
                  <a:gd name="T27" fmla="*/ 43 h 138"/>
                  <a:gd name="T28" fmla="*/ 69 w 90"/>
                  <a:gd name="T29" fmla="*/ 36 h 138"/>
                  <a:gd name="T30" fmla="*/ 69 w 90"/>
                  <a:gd name="T31" fmla="*/ 31 h 138"/>
                  <a:gd name="T32" fmla="*/ 68 w 90"/>
                  <a:gd name="T33" fmla="*/ 26 h 138"/>
                  <a:gd name="T34" fmla="*/ 62 w 90"/>
                  <a:gd name="T35" fmla="*/ 21 h 138"/>
                  <a:gd name="T36" fmla="*/ 59 w 90"/>
                  <a:gd name="T37" fmla="*/ 17 h 138"/>
                  <a:gd name="T38" fmla="*/ 52 w 90"/>
                  <a:gd name="T39" fmla="*/ 15 h 138"/>
                  <a:gd name="T40" fmla="*/ 45 w 90"/>
                  <a:gd name="T41" fmla="*/ 15 h 138"/>
                  <a:gd name="T42" fmla="*/ 38 w 90"/>
                  <a:gd name="T43" fmla="*/ 15 h 138"/>
                  <a:gd name="T44" fmla="*/ 33 w 90"/>
                  <a:gd name="T45" fmla="*/ 17 h 138"/>
                  <a:gd name="T46" fmla="*/ 28 w 90"/>
                  <a:gd name="T47" fmla="*/ 21 h 138"/>
                  <a:gd name="T48" fmla="*/ 22 w 90"/>
                  <a:gd name="T49" fmla="*/ 26 h 138"/>
                  <a:gd name="T50" fmla="*/ 21 w 90"/>
                  <a:gd name="T51" fmla="*/ 33 h 138"/>
                  <a:gd name="T52" fmla="*/ 21 w 90"/>
                  <a:gd name="T53" fmla="*/ 40 h 138"/>
                  <a:gd name="T54" fmla="*/ 1 w 90"/>
                  <a:gd name="T55" fmla="*/ 36 h 138"/>
                  <a:gd name="T56" fmla="*/ 7 w 90"/>
                  <a:gd name="T57" fmla="*/ 21 h 138"/>
                  <a:gd name="T58" fmla="*/ 15 w 90"/>
                  <a:gd name="T59" fmla="*/ 8 h 138"/>
                  <a:gd name="T60" fmla="*/ 29 w 90"/>
                  <a:gd name="T61" fmla="*/ 1 h 138"/>
                  <a:gd name="T62" fmla="*/ 47 w 90"/>
                  <a:gd name="T63" fmla="*/ 0 h 138"/>
                  <a:gd name="T64" fmla="*/ 62 w 90"/>
                  <a:gd name="T65" fmla="*/ 1 h 138"/>
                  <a:gd name="T66" fmla="*/ 76 w 90"/>
                  <a:gd name="T67" fmla="*/ 10 h 138"/>
                  <a:gd name="T68" fmla="*/ 82 w 90"/>
                  <a:gd name="T69" fmla="*/ 15 h 138"/>
                  <a:gd name="T70" fmla="*/ 85 w 90"/>
                  <a:gd name="T71" fmla="*/ 22 h 138"/>
                  <a:gd name="T72" fmla="*/ 87 w 90"/>
                  <a:gd name="T73" fmla="*/ 29 h 138"/>
                  <a:gd name="T74" fmla="*/ 89 w 90"/>
                  <a:gd name="T75" fmla="*/ 36 h 138"/>
                  <a:gd name="T76" fmla="*/ 87 w 90"/>
                  <a:gd name="T77" fmla="*/ 45 h 138"/>
                  <a:gd name="T78" fmla="*/ 85 w 90"/>
                  <a:gd name="T79" fmla="*/ 54 h 138"/>
                  <a:gd name="T80" fmla="*/ 82 w 90"/>
                  <a:gd name="T81" fmla="*/ 61 h 138"/>
                  <a:gd name="T82" fmla="*/ 75 w 90"/>
                  <a:gd name="T83" fmla="*/ 70 h 138"/>
                  <a:gd name="T84" fmla="*/ 71 w 90"/>
                  <a:gd name="T85" fmla="*/ 75 h 138"/>
                  <a:gd name="T86" fmla="*/ 64 w 90"/>
                  <a:gd name="T87" fmla="*/ 80 h 138"/>
                  <a:gd name="T88" fmla="*/ 59 w 90"/>
                  <a:gd name="T89" fmla="*/ 87 h 138"/>
                  <a:gd name="T90" fmla="*/ 50 w 90"/>
                  <a:gd name="T91" fmla="*/ 94 h 138"/>
                  <a:gd name="T92" fmla="*/ 43 w 90"/>
                  <a:gd name="T93" fmla="*/ 99 h 138"/>
                  <a:gd name="T94" fmla="*/ 38 w 90"/>
                  <a:gd name="T95" fmla="*/ 104 h 138"/>
                  <a:gd name="T96" fmla="*/ 33 w 90"/>
                  <a:gd name="T97" fmla="*/ 108 h 138"/>
                  <a:gd name="T98" fmla="*/ 31 w 90"/>
                  <a:gd name="T99" fmla="*/ 110 h 138"/>
                  <a:gd name="T100" fmla="*/ 24 w 90"/>
                  <a:gd name="T101" fmla="*/ 118 h 138"/>
                  <a:gd name="T102" fmla="*/ 90 w 90"/>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138">
                    <a:moveTo>
                      <a:pt x="90" y="118"/>
                    </a:moveTo>
                    <a:lnTo>
                      <a:pt x="90" y="138"/>
                    </a:lnTo>
                    <a:lnTo>
                      <a:pt x="0" y="138"/>
                    </a:lnTo>
                    <a:lnTo>
                      <a:pt x="0" y="131"/>
                    </a:lnTo>
                    <a:lnTo>
                      <a:pt x="1" y="125"/>
                    </a:lnTo>
                    <a:lnTo>
                      <a:pt x="7" y="115"/>
                    </a:lnTo>
                    <a:lnTo>
                      <a:pt x="12" y="106"/>
                    </a:lnTo>
                    <a:lnTo>
                      <a:pt x="17" y="99"/>
                    </a:lnTo>
                    <a:lnTo>
                      <a:pt x="24" y="92"/>
                    </a:lnTo>
                    <a:lnTo>
                      <a:pt x="33" y="85"/>
                    </a:lnTo>
                    <a:lnTo>
                      <a:pt x="52" y="70"/>
                    </a:lnTo>
                    <a:lnTo>
                      <a:pt x="62" y="57"/>
                    </a:lnTo>
                    <a:lnTo>
                      <a:pt x="66" y="50"/>
                    </a:lnTo>
                    <a:lnTo>
                      <a:pt x="69" y="43"/>
                    </a:lnTo>
                    <a:lnTo>
                      <a:pt x="69" y="36"/>
                    </a:lnTo>
                    <a:lnTo>
                      <a:pt x="69" y="31"/>
                    </a:lnTo>
                    <a:lnTo>
                      <a:pt x="68" y="26"/>
                    </a:lnTo>
                    <a:lnTo>
                      <a:pt x="62" y="21"/>
                    </a:lnTo>
                    <a:lnTo>
                      <a:pt x="59" y="17"/>
                    </a:lnTo>
                    <a:lnTo>
                      <a:pt x="52" y="15"/>
                    </a:lnTo>
                    <a:lnTo>
                      <a:pt x="45" y="15"/>
                    </a:lnTo>
                    <a:lnTo>
                      <a:pt x="38" y="15"/>
                    </a:lnTo>
                    <a:lnTo>
                      <a:pt x="33" y="17"/>
                    </a:lnTo>
                    <a:lnTo>
                      <a:pt x="28" y="21"/>
                    </a:lnTo>
                    <a:lnTo>
                      <a:pt x="22" y="26"/>
                    </a:lnTo>
                    <a:lnTo>
                      <a:pt x="21" y="33"/>
                    </a:lnTo>
                    <a:lnTo>
                      <a:pt x="21" y="40"/>
                    </a:lnTo>
                    <a:lnTo>
                      <a:pt x="1" y="36"/>
                    </a:lnTo>
                    <a:lnTo>
                      <a:pt x="7" y="21"/>
                    </a:lnTo>
                    <a:lnTo>
                      <a:pt x="15" y="8"/>
                    </a:lnTo>
                    <a:lnTo>
                      <a:pt x="29" y="1"/>
                    </a:lnTo>
                    <a:lnTo>
                      <a:pt x="47" y="0"/>
                    </a:lnTo>
                    <a:lnTo>
                      <a:pt x="62" y="1"/>
                    </a:lnTo>
                    <a:lnTo>
                      <a:pt x="76" y="10"/>
                    </a:lnTo>
                    <a:lnTo>
                      <a:pt x="82" y="15"/>
                    </a:lnTo>
                    <a:lnTo>
                      <a:pt x="85" y="22"/>
                    </a:lnTo>
                    <a:lnTo>
                      <a:pt x="87" y="29"/>
                    </a:lnTo>
                    <a:lnTo>
                      <a:pt x="89" y="36"/>
                    </a:lnTo>
                    <a:lnTo>
                      <a:pt x="87" y="45"/>
                    </a:lnTo>
                    <a:lnTo>
                      <a:pt x="85" y="54"/>
                    </a:lnTo>
                    <a:lnTo>
                      <a:pt x="82" y="61"/>
                    </a:lnTo>
                    <a:lnTo>
                      <a:pt x="75" y="70"/>
                    </a:lnTo>
                    <a:lnTo>
                      <a:pt x="71" y="75"/>
                    </a:lnTo>
                    <a:lnTo>
                      <a:pt x="64" y="80"/>
                    </a:lnTo>
                    <a:lnTo>
                      <a:pt x="59" y="87"/>
                    </a:lnTo>
                    <a:lnTo>
                      <a:pt x="50" y="94"/>
                    </a:lnTo>
                    <a:lnTo>
                      <a:pt x="43" y="99"/>
                    </a:lnTo>
                    <a:lnTo>
                      <a:pt x="38" y="104"/>
                    </a:lnTo>
                    <a:lnTo>
                      <a:pt x="33" y="108"/>
                    </a:lnTo>
                    <a:lnTo>
                      <a:pt x="31" y="110"/>
                    </a:lnTo>
                    <a:lnTo>
                      <a:pt x="24" y="118"/>
                    </a:lnTo>
                    <a:lnTo>
                      <a:pt x="90"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91" name="Freeform 2496"/>
              <p:cNvSpPr>
                <a:spLocks/>
              </p:cNvSpPr>
              <p:nvPr/>
            </p:nvSpPr>
            <p:spPr bwMode="auto">
              <a:xfrm>
                <a:off x="3775" y="3036"/>
                <a:ext cx="46" cy="69"/>
              </a:xfrm>
              <a:custGeom>
                <a:avLst/>
                <a:gdLst>
                  <a:gd name="T0" fmla="*/ 0 w 91"/>
                  <a:gd name="T1" fmla="*/ 100 h 138"/>
                  <a:gd name="T2" fmla="*/ 17 w 91"/>
                  <a:gd name="T3" fmla="*/ 98 h 138"/>
                  <a:gd name="T4" fmla="*/ 19 w 91"/>
                  <a:gd name="T5" fmla="*/ 105 h 138"/>
                  <a:gd name="T6" fmla="*/ 23 w 91"/>
                  <a:gd name="T7" fmla="*/ 112 h 138"/>
                  <a:gd name="T8" fmla="*/ 26 w 91"/>
                  <a:gd name="T9" fmla="*/ 116 h 138"/>
                  <a:gd name="T10" fmla="*/ 31 w 91"/>
                  <a:gd name="T11" fmla="*/ 119 h 138"/>
                  <a:gd name="T12" fmla="*/ 36 w 91"/>
                  <a:gd name="T13" fmla="*/ 121 h 138"/>
                  <a:gd name="T14" fmla="*/ 43 w 91"/>
                  <a:gd name="T15" fmla="*/ 123 h 138"/>
                  <a:gd name="T16" fmla="*/ 52 w 91"/>
                  <a:gd name="T17" fmla="*/ 121 h 138"/>
                  <a:gd name="T18" fmla="*/ 59 w 91"/>
                  <a:gd name="T19" fmla="*/ 117 h 138"/>
                  <a:gd name="T20" fmla="*/ 64 w 91"/>
                  <a:gd name="T21" fmla="*/ 114 h 138"/>
                  <a:gd name="T22" fmla="*/ 68 w 91"/>
                  <a:gd name="T23" fmla="*/ 107 h 138"/>
                  <a:gd name="T24" fmla="*/ 71 w 91"/>
                  <a:gd name="T25" fmla="*/ 98 h 138"/>
                  <a:gd name="T26" fmla="*/ 71 w 91"/>
                  <a:gd name="T27" fmla="*/ 89 h 138"/>
                  <a:gd name="T28" fmla="*/ 71 w 91"/>
                  <a:gd name="T29" fmla="*/ 81 h 138"/>
                  <a:gd name="T30" fmla="*/ 70 w 91"/>
                  <a:gd name="T31" fmla="*/ 74 h 138"/>
                  <a:gd name="T32" fmla="*/ 64 w 91"/>
                  <a:gd name="T33" fmla="*/ 69 h 138"/>
                  <a:gd name="T34" fmla="*/ 59 w 91"/>
                  <a:gd name="T35" fmla="*/ 63 h 138"/>
                  <a:gd name="T36" fmla="*/ 52 w 91"/>
                  <a:gd name="T37" fmla="*/ 62 h 138"/>
                  <a:gd name="T38" fmla="*/ 43 w 91"/>
                  <a:gd name="T39" fmla="*/ 60 h 138"/>
                  <a:gd name="T40" fmla="*/ 36 w 91"/>
                  <a:gd name="T41" fmla="*/ 62 h 138"/>
                  <a:gd name="T42" fmla="*/ 30 w 91"/>
                  <a:gd name="T43" fmla="*/ 63 h 138"/>
                  <a:gd name="T44" fmla="*/ 24 w 91"/>
                  <a:gd name="T45" fmla="*/ 67 h 138"/>
                  <a:gd name="T46" fmla="*/ 21 w 91"/>
                  <a:gd name="T47" fmla="*/ 72 h 138"/>
                  <a:gd name="T48" fmla="*/ 2 w 91"/>
                  <a:gd name="T49" fmla="*/ 70 h 138"/>
                  <a:gd name="T50" fmla="*/ 16 w 91"/>
                  <a:gd name="T51" fmla="*/ 0 h 138"/>
                  <a:gd name="T52" fmla="*/ 82 w 91"/>
                  <a:gd name="T53" fmla="*/ 0 h 138"/>
                  <a:gd name="T54" fmla="*/ 82 w 91"/>
                  <a:gd name="T55" fmla="*/ 18 h 138"/>
                  <a:gd name="T56" fmla="*/ 31 w 91"/>
                  <a:gd name="T57" fmla="*/ 18 h 138"/>
                  <a:gd name="T58" fmla="*/ 24 w 91"/>
                  <a:gd name="T59" fmla="*/ 53 h 138"/>
                  <a:gd name="T60" fmla="*/ 31 w 91"/>
                  <a:gd name="T61" fmla="*/ 48 h 138"/>
                  <a:gd name="T62" fmla="*/ 40 w 91"/>
                  <a:gd name="T63" fmla="*/ 46 h 138"/>
                  <a:gd name="T64" fmla="*/ 49 w 91"/>
                  <a:gd name="T65" fmla="*/ 44 h 138"/>
                  <a:gd name="T66" fmla="*/ 64 w 91"/>
                  <a:gd name="T67" fmla="*/ 48 h 138"/>
                  <a:gd name="T68" fmla="*/ 78 w 91"/>
                  <a:gd name="T69" fmla="*/ 56 h 138"/>
                  <a:gd name="T70" fmla="*/ 87 w 91"/>
                  <a:gd name="T71" fmla="*/ 70 h 138"/>
                  <a:gd name="T72" fmla="*/ 91 w 91"/>
                  <a:gd name="T73" fmla="*/ 89 h 138"/>
                  <a:gd name="T74" fmla="*/ 87 w 91"/>
                  <a:gd name="T75" fmla="*/ 107 h 138"/>
                  <a:gd name="T76" fmla="*/ 78 w 91"/>
                  <a:gd name="T77" fmla="*/ 121 h 138"/>
                  <a:gd name="T78" fmla="*/ 64 w 91"/>
                  <a:gd name="T79" fmla="*/ 133 h 138"/>
                  <a:gd name="T80" fmla="*/ 43 w 91"/>
                  <a:gd name="T81" fmla="*/ 138 h 138"/>
                  <a:gd name="T82" fmla="*/ 26 w 91"/>
                  <a:gd name="T83" fmla="*/ 135 h 138"/>
                  <a:gd name="T84" fmla="*/ 14 w 91"/>
                  <a:gd name="T85" fmla="*/ 128 h 138"/>
                  <a:gd name="T86" fmla="*/ 9 w 91"/>
                  <a:gd name="T87" fmla="*/ 123 h 138"/>
                  <a:gd name="T88" fmla="*/ 3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17" y="98"/>
                    </a:lnTo>
                    <a:lnTo>
                      <a:pt x="19" y="105"/>
                    </a:lnTo>
                    <a:lnTo>
                      <a:pt x="23" y="112"/>
                    </a:lnTo>
                    <a:lnTo>
                      <a:pt x="26" y="116"/>
                    </a:lnTo>
                    <a:lnTo>
                      <a:pt x="31" y="119"/>
                    </a:lnTo>
                    <a:lnTo>
                      <a:pt x="36" y="121"/>
                    </a:lnTo>
                    <a:lnTo>
                      <a:pt x="43" y="123"/>
                    </a:lnTo>
                    <a:lnTo>
                      <a:pt x="52" y="121"/>
                    </a:lnTo>
                    <a:lnTo>
                      <a:pt x="59" y="117"/>
                    </a:lnTo>
                    <a:lnTo>
                      <a:pt x="64" y="114"/>
                    </a:lnTo>
                    <a:lnTo>
                      <a:pt x="68" y="107"/>
                    </a:lnTo>
                    <a:lnTo>
                      <a:pt x="71" y="98"/>
                    </a:lnTo>
                    <a:lnTo>
                      <a:pt x="71" y="89"/>
                    </a:lnTo>
                    <a:lnTo>
                      <a:pt x="71" y="81"/>
                    </a:lnTo>
                    <a:lnTo>
                      <a:pt x="70" y="74"/>
                    </a:lnTo>
                    <a:lnTo>
                      <a:pt x="64" y="69"/>
                    </a:lnTo>
                    <a:lnTo>
                      <a:pt x="59" y="63"/>
                    </a:lnTo>
                    <a:lnTo>
                      <a:pt x="52" y="62"/>
                    </a:lnTo>
                    <a:lnTo>
                      <a:pt x="43" y="60"/>
                    </a:lnTo>
                    <a:lnTo>
                      <a:pt x="36" y="62"/>
                    </a:lnTo>
                    <a:lnTo>
                      <a:pt x="30" y="63"/>
                    </a:lnTo>
                    <a:lnTo>
                      <a:pt x="24" y="67"/>
                    </a:lnTo>
                    <a:lnTo>
                      <a:pt x="21" y="72"/>
                    </a:lnTo>
                    <a:lnTo>
                      <a:pt x="2" y="70"/>
                    </a:lnTo>
                    <a:lnTo>
                      <a:pt x="16" y="0"/>
                    </a:lnTo>
                    <a:lnTo>
                      <a:pt x="82" y="0"/>
                    </a:lnTo>
                    <a:lnTo>
                      <a:pt x="82" y="18"/>
                    </a:lnTo>
                    <a:lnTo>
                      <a:pt x="31" y="18"/>
                    </a:lnTo>
                    <a:lnTo>
                      <a:pt x="24" y="53"/>
                    </a:lnTo>
                    <a:lnTo>
                      <a:pt x="31" y="48"/>
                    </a:lnTo>
                    <a:lnTo>
                      <a:pt x="40" y="46"/>
                    </a:lnTo>
                    <a:lnTo>
                      <a:pt x="49" y="44"/>
                    </a:lnTo>
                    <a:lnTo>
                      <a:pt x="64" y="48"/>
                    </a:lnTo>
                    <a:lnTo>
                      <a:pt x="78" y="56"/>
                    </a:lnTo>
                    <a:lnTo>
                      <a:pt x="87" y="70"/>
                    </a:lnTo>
                    <a:lnTo>
                      <a:pt x="91" y="89"/>
                    </a:lnTo>
                    <a:lnTo>
                      <a:pt x="87" y="107"/>
                    </a:lnTo>
                    <a:lnTo>
                      <a:pt x="78" y="121"/>
                    </a:lnTo>
                    <a:lnTo>
                      <a:pt x="64" y="133"/>
                    </a:lnTo>
                    <a:lnTo>
                      <a:pt x="43" y="138"/>
                    </a:lnTo>
                    <a:lnTo>
                      <a:pt x="26" y="135"/>
                    </a:lnTo>
                    <a:lnTo>
                      <a:pt x="14" y="128"/>
                    </a:lnTo>
                    <a:lnTo>
                      <a:pt x="9" y="123"/>
                    </a:lnTo>
                    <a:lnTo>
                      <a:pt x="3"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92" name="Line 2497"/>
              <p:cNvSpPr>
                <a:spLocks noChangeShapeType="1"/>
              </p:cNvSpPr>
              <p:nvPr/>
            </p:nvSpPr>
            <p:spPr bwMode="auto">
              <a:xfrm flipV="1">
                <a:off x="4147"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93" name="Line 2498"/>
              <p:cNvSpPr>
                <a:spLocks noChangeShapeType="1"/>
              </p:cNvSpPr>
              <p:nvPr/>
            </p:nvSpPr>
            <p:spPr bwMode="auto">
              <a:xfrm flipV="1">
                <a:off x="4147"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94" name="Line 2499"/>
              <p:cNvSpPr>
                <a:spLocks noChangeShapeType="1"/>
              </p:cNvSpPr>
              <p:nvPr/>
            </p:nvSpPr>
            <p:spPr bwMode="auto">
              <a:xfrm flipV="1">
                <a:off x="4147"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95" name="Line 2500"/>
              <p:cNvSpPr>
                <a:spLocks noChangeShapeType="1"/>
              </p:cNvSpPr>
              <p:nvPr/>
            </p:nvSpPr>
            <p:spPr bwMode="auto">
              <a:xfrm flipV="1">
                <a:off x="4147"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96" name="Line 2501"/>
              <p:cNvSpPr>
                <a:spLocks noChangeShapeType="1"/>
              </p:cNvSpPr>
              <p:nvPr/>
            </p:nvSpPr>
            <p:spPr bwMode="auto">
              <a:xfrm flipV="1">
                <a:off x="4147"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97" name="Line 2502"/>
              <p:cNvSpPr>
                <a:spLocks noChangeShapeType="1"/>
              </p:cNvSpPr>
              <p:nvPr/>
            </p:nvSpPr>
            <p:spPr bwMode="auto">
              <a:xfrm flipV="1">
                <a:off x="4147"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98" name="Line 2503"/>
              <p:cNvSpPr>
                <a:spLocks noChangeShapeType="1"/>
              </p:cNvSpPr>
              <p:nvPr/>
            </p:nvSpPr>
            <p:spPr bwMode="auto">
              <a:xfrm flipV="1">
                <a:off x="4147"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99" name="Line 2504"/>
              <p:cNvSpPr>
                <a:spLocks noChangeShapeType="1"/>
              </p:cNvSpPr>
              <p:nvPr/>
            </p:nvSpPr>
            <p:spPr bwMode="auto">
              <a:xfrm flipV="1">
                <a:off x="4147"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0" name="Line 2505"/>
              <p:cNvSpPr>
                <a:spLocks noChangeShapeType="1"/>
              </p:cNvSpPr>
              <p:nvPr/>
            </p:nvSpPr>
            <p:spPr bwMode="auto">
              <a:xfrm flipV="1">
                <a:off x="4147"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1" name="Line 2506"/>
              <p:cNvSpPr>
                <a:spLocks noChangeShapeType="1"/>
              </p:cNvSpPr>
              <p:nvPr/>
            </p:nvSpPr>
            <p:spPr bwMode="auto">
              <a:xfrm flipV="1">
                <a:off x="4147"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2" name="Line 2507"/>
              <p:cNvSpPr>
                <a:spLocks noChangeShapeType="1"/>
              </p:cNvSpPr>
              <p:nvPr/>
            </p:nvSpPr>
            <p:spPr bwMode="auto">
              <a:xfrm flipV="1">
                <a:off x="4147"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3" name="Line 2508"/>
              <p:cNvSpPr>
                <a:spLocks noChangeShapeType="1"/>
              </p:cNvSpPr>
              <p:nvPr/>
            </p:nvSpPr>
            <p:spPr bwMode="auto">
              <a:xfrm flipV="1">
                <a:off x="4147"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4" name="Line 2509"/>
              <p:cNvSpPr>
                <a:spLocks noChangeShapeType="1"/>
              </p:cNvSpPr>
              <p:nvPr/>
            </p:nvSpPr>
            <p:spPr bwMode="auto">
              <a:xfrm flipV="1">
                <a:off x="4147"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5" name="Line 2510"/>
              <p:cNvSpPr>
                <a:spLocks noChangeShapeType="1"/>
              </p:cNvSpPr>
              <p:nvPr/>
            </p:nvSpPr>
            <p:spPr bwMode="auto">
              <a:xfrm flipV="1">
                <a:off x="4147"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6" name="Line 2511"/>
              <p:cNvSpPr>
                <a:spLocks noChangeShapeType="1"/>
              </p:cNvSpPr>
              <p:nvPr/>
            </p:nvSpPr>
            <p:spPr bwMode="auto">
              <a:xfrm flipV="1">
                <a:off x="4147"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7" name="Line 2512"/>
              <p:cNvSpPr>
                <a:spLocks noChangeShapeType="1"/>
              </p:cNvSpPr>
              <p:nvPr/>
            </p:nvSpPr>
            <p:spPr bwMode="auto">
              <a:xfrm flipV="1">
                <a:off x="4147"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8" name="Line 2513"/>
              <p:cNvSpPr>
                <a:spLocks noChangeShapeType="1"/>
              </p:cNvSpPr>
              <p:nvPr/>
            </p:nvSpPr>
            <p:spPr bwMode="auto">
              <a:xfrm flipV="1">
                <a:off x="4147"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09" name="Line 2514"/>
              <p:cNvSpPr>
                <a:spLocks noChangeShapeType="1"/>
              </p:cNvSpPr>
              <p:nvPr/>
            </p:nvSpPr>
            <p:spPr bwMode="auto">
              <a:xfrm flipV="1">
                <a:off x="4147"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0" name="Line 2515"/>
              <p:cNvSpPr>
                <a:spLocks noChangeShapeType="1"/>
              </p:cNvSpPr>
              <p:nvPr/>
            </p:nvSpPr>
            <p:spPr bwMode="auto">
              <a:xfrm flipV="1">
                <a:off x="4147"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1" name="Line 2516"/>
              <p:cNvSpPr>
                <a:spLocks noChangeShapeType="1"/>
              </p:cNvSpPr>
              <p:nvPr/>
            </p:nvSpPr>
            <p:spPr bwMode="auto">
              <a:xfrm flipV="1">
                <a:off x="4147"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2" name="Line 2517"/>
              <p:cNvSpPr>
                <a:spLocks noChangeShapeType="1"/>
              </p:cNvSpPr>
              <p:nvPr/>
            </p:nvSpPr>
            <p:spPr bwMode="auto">
              <a:xfrm flipV="1">
                <a:off x="4147"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3" name="Line 2518"/>
              <p:cNvSpPr>
                <a:spLocks noChangeShapeType="1"/>
              </p:cNvSpPr>
              <p:nvPr/>
            </p:nvSpPr>
            <p:spPr bwMode="auto">
              <a:xfrm flipV="1">
                <a:off x="4147"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4" name="Line 2519"/>
              <p:cNvSpPr>
                <a:spLocks noChangeShapeType="1"/>
              </p:cNvSpPr>
              <p:nvPr/>
            </p:nvSpPr>
            <p:spPr bwMode="auto">
              <a:xfrm flipV="1">
                <a:off x="4147"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5" name="Line 2520"/>
              <p:cNvSpPr>
                <a:spLocks noChangeShapeType="1"/>
              </p:cNvSpPr>
              <p:nvPr/>
            </p:nvSpPr>
            <p:spPr bwMode="auto">
              <a:xfrm flipV="1">
                <a:off x="4147"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6" name="Line 2521"/>
              <p:cNvSpPr>
                <a:spLocks noChangeShapeType="1"/>
              </p:cNvSpPr>
              <p:nvPr/>
            </p:nvSpPr>
            <p:spPr bwMode="auto">
              <a:xfrm flipV="1">
                <a:off x="4147"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7" name="Line 2522"/>
              <p:cNvSpPr>
                <a:spLocks noChangeShapeType="1"/>
              </p:cNvSpPr>
              <p:nvPr/>
            </p:nvSpPr>
            <p:spPr bwMode="auto">
              <a:xfrm flipV="1">
                <a:off x="4147"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8" name="Line 2523"/>
              <p:cNvSpPr>
                <a:spLocks noChangeShapeType="1"/>
              </p:cNvSpPr>
              <p:nvPr/>
            </p:nvSpPr>
            <p:spPr bwMode="auto">
              <a:xfrm flipV="1">
                <a:off x="4147"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19" name="Line 2524"/>
              <p:cNvSpPr>
                <a:spLocks noChangeShapeType="1"/>
              </p:cNvSpPr>
              <p:nvPr/>
            </p:nvSpPr>
            <p:spPr bwMode="auto">
              <a:xfrm flipV="1">
                <a:off x="4147"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0" name="Line 2525"/>
              <p:cNvSpPr>
                <a:spLocks noChangeShapeType="1"/>
              </p:cNvSpPr>
              <p:nvPr/>
            </p:nvSpPr>
            <p:spPr bwMode="auto">
              <a:xfrm flipV="1">
                <a:off x="4147"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1" name="Line 2526"/>
              <p:cNvSpPr>
                <a:spLocks noChangeShapeType="1"/>
              </p:cNvSpPr>
              <p:nvPr/>
            </p:nvSpPr>
            <p:spPr bwMode="auto">
              <a:xfrm flipV="1">
                <a:off x="4147"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2" name="Line 2527"/>
              <p:cNvSpPr>
                <a:spLocks noChangeShapeType="1"/>
              </p:cNvSpPr>
              <p:nvPr/>
            </p:nvSpPr>
            <p:spPr bwMode="auto">
              <a:xfrm flipV="1">
                <a:off x="4147"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3" name="Line 2528"/>
              <p:cNvSpPr>
                <a:spLocks noChangeShapeType="1"/>
              </p:cNvSpPr>
              <p:nvPr/>
            </p:nvSpPr>
            <p:spPr bwMode="auto">
              <a:xfrm flipV="1">
                <a:off x="4147"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4" name="Line 2529"/>
              <p:cNvSpPr>
                <a:spLocks noChangeShapeType="1"/>
              </p:cNvSpPr>
              <p:nvPr/>
            </p:nvSpPr>
            <p:spPr bwMode="auto">
              <a:xfrm flipV="1">
                <a:off x="4147"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5" name="Line 2530"/>
              <p:cNvSpPr>
                <a:spLocks noChangeShapeType="1"/>
              </p:cNvSpPr>
              <p:nvPr/>
            </p:nvSpPr>
            <p:spPr bwMode="auto">
              <a:xfrm flipV="1">
                <a:off x="4147"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6" name="Line 2531"/>
              <p:cNvSpPr>
                <a:spLocks noChangeShapeType="1"/>
              </p:cNvSpPr>
              <p:nvPr/>
            </p:nvSpPr>
            <p:spPr bwMode="auto">
              <a:xfrm flipV="1">
                <a:off x="4147"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7" name="Line 2532"/>
              <p:cNvSpPr>
                <a:spLocks noChangeShapeType="1"/>
              </p:cNvSpPr>
              <p:nvPr/>
            </p:nvSpPr>
            <p:spPr bwMode="auto">
              <a:xfrm flipV="1">
                <a:off x="4147"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8" name="Line 2533"/>
              <p:cNvSpPr>
                <a:spLocks noChangeShapeType="1"/>
              </p:cNvSpPr>
              <p:nvPr/>
            </p:nvSpPr>
            <p:spPr bwMode="auto">
              <a:xfrm flipV="1">
                <a:off x="4147"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29" name="Line 2534"/>
              <p:cNvSpPr>
                <a:spLocks noChangeShapeType="1"/>
              </p:cNvSpPr>
              <p:nvPr/>
            </p:nvSpPr>
            <p:spPr bwMode="auto">
              <a:xfrm flipV="1">
                <a:off x="4147"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0" name="Line 2535"/>
              <p:cNvSpPr>
                <a:spLocks noChangeShapeType="1"/>
              </p:cNvSpPr>
              <p:nvPr/>
            </p:nvSpPr>
            <p:spPr bwMode="auto">
              <a:xfrm flipV="1">
                <a:off x="4147"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1" name="Line 2536"/>
              <p:cNvSpPr>
                <a:spLocks noChangeShapeType="1"/>
              </p:cNvSpPr>
              <p:nvPr/>
            </p:nvSpPr>
            <p:spPr bwMode="auto">
              <a:xfrm flipV="1">
                <a:off x="4147"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2" name="Line 2537"/>
              <p:cNvSpPr>
                <a:spLocks noChangeShapeType="1"/>
              </p:cNvSpPr>
              <p:nvPr/>
            </p:nvSpPr>
            <p:spPr bwMode="auto">
              <a:xfrm flipV="1">
                <a:off x="4147"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3" name="Line 2538"/>
              <p:cNvSpPr>
                <a:spLocks noChangeShapeType="1"/>
              </p:cNvSpPr>
              <p:nvPr/>
            </p:nvSpPr>
            <p:spPr bwMode="auto">
              <a:xfrm flipV="1">
                <a:off x="4147"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4" name="Line 2539"/>
              <p:cNvSpPr>
                <a:spLocks noChangeShapeType="1"/>
              </p:cNvSpPr>
              <p:nvPr/>
            </p:nvSpPr>
            <p:spPr bwMode="auto">
              <a:xfrm flipV="1">
                <a:off x="4147"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5" name="Line 2540"/>
              <p:cNvSpPr>
                <a:spLocks noChangeShapeType="1"/>
              </p:cNvSpPr>
              <p:nvPr/>
            </p:nvSpPr>
            <p:spPr bwMode="auto">
              <a:xfrm flipV="1">
                <a:off x="4147"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6" name="Line 2541"/>
              <p:cNvSpPr>
                <a:spLocks noChangeShapeType="1"/>
              </p:cNvSpPr>
              <p:nvPr/>
            </p:nvSpPr>
            <p:spPr bwMode="auto">
              <a:xfrm flipV="1">
                <a:off x="4147"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7" name="Line 2542"/>
              <p:cNvSpPr>
                <a:spLocks noChangeShapeType="1"/>
              </p:cNvSpPr>
              <p:nvPr/>
            </p:nvSpPr>
            <p:spPr bwMode="auto">
              <a:xfrm flipV="1">
                <a:off x="4147"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8" name="Line 2543"/>
              <p:cNvSpPr>
                <a:spLocks noChangeShapeType="1"/>
              </p:cNvSpPr>
              <p:nvPr/>
            </p:nvSpPr>
            <p:spPr bwMode="auto">
              <a:xfrm flipV="1">
                <a:off x="4147"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39" name="Line 2544"/>
              <p:cNvSpPr>
                <a:spLocks noChangeShapeType="1"/>
              </p:cNvSpPr>
              <p:nvPr/>
            </p:nvSpPr>
            <p:spPr bwMode="auto">
              <a:xfrm flipV="1">
                <a:off x="4147"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0" name="Line 2545"/>
              <p:cNvSpPr>
                <a:spLocks noChangeShapeType="1"/>
              </p:cNvSpPr>
              <p:nvPr/>
            </p:nvSpPr>
            <p:spPr bwMode="auto">
              <a:xfrm flipV="1">
                <a:off x="4147"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1" name="Line 2546"/>
              <p:cNvSpPr>
                <a:spLocks noChangeShapeType="1"/>
              </p:cNvSpPr>
              <p:nvPr/>
            </p:nvSpPr>
            <p:spPr bwMode="auto">
              <a:xfrm flipV="1">
                <a:off x="4147"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2" name="Line 2547"/>
              <p:cNvSpPr>
                <a:spLocks noChangeShapeType="1"/>
              </p:cNvSpPr>
              <p:nvPr/>
            </p:nvSpPr>
            <p:spPr bwMode="auto">
              <a:xfrm flipV="1">
                <a:off x="4147"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3" name="Line 2548"/>
              <p:cNvSpPr>
                <a:spLocks noChangeShapeType="1"/>
              </p:cNvSpPr>
              <p:nvPr/>
            </p:nvSpPr>
            <p:spPr bwMode="auto">
              <a:xfrm flipV="1">
                <a:off x="4147"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4" name="Line 2549"/>
              <p:cNvSpPr>
                <a:spLocks noChangeShapeType="1"/>
              </p:cNvSpPr>
              <p:nvPr/>
            </p:nvSpPr>
            <p:spPr bwMode="auto">
              <a:xfrm flipV="1">
                <a:off x="4147"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5" name="Line 2550"/>
              <p:cNvSpPr>
                <a:spLocks noChangeShapeType="1"/>
              </p:cNvSpPr>
              <p:nvPr/>
            </p:nvSpPr>
            <p:spPr bwMode="auto">
              <a:xfrm flipV="1">
                <a:off x="4147"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6" name="Line 2551"/>
              <p:cNvSpPr>
                <a:spLocks noChangeShapeType="1"/>
              </p:cNvSpPr>
              <p:nvPr/>
            </p:nvSpPr>
            <p:spPr bwMode="auto">
              <a:xfrm flipV="1">
                <a:off x="4147"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7" name="Line 2552"/>
              <p:cNvSpPr>
                <a:spLocks noChangeShapeType="1"/>
              </p:cNvSpPr>
              <p:nvPr/>
            </p:nvSpPr>
            <p:spPr bwMode="auto">
              <a:xfrm flipV="1">
                <a:off x="4147"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8" name="Line 2553"/>
              <p:cNvSpPr>
                <a:spLocks noChangeShapeType="1"/>
              </p:cNvSpPr>
              <p:nvPr/>
            </p:nvSpPr>
            <p:spPr bwMode="auto">
              <a:xfrm flipV="1">
                <a:off x="4147"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49" name="Line 2554"/>
              <p:cNvSpPr>
                <a:spLocks noChangeShapeType="1"/>
              </p:cNvSpPr>
              <p:nvPr/>
            </p:nvSpPr>
            <p:spPr bwMode="auto">
              <a:xfrm flipV="1">
                <a:off x="4147"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0" name="Line 2555"/>
              <p:cNvSpPr>
                <a:spLocks noChangeShapeType="1"/>
              </p:cNvSpPr>
              <p:nvPr/>
            </p:nvSpPr>
            <p:spPr bwMode="auto">
              <a:xfrm flipV="1">
                <a:off x="4147"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1" name="Line 2556"/>
              <p:cNvSpPr>
                <a:spLocks noChangeShapeType="1"/>
              </p:cNvSpPr>
              <p:nvPr/>
            </p:nvSpPr>
            <p:spPr bwMode="auto">
              <a:xfrm flipV="1">
                <a:off x="4147"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2" name="Line 2557"/>
              <p:cNvSpPr>
                <a:spLocks noChangeShapeType="1"/>
              </p:cNvSpPr>
              <p:nvPr/>
            </p:nvSpPr>
            <p:spPr bwMode="auto">
              <a:xfrm flipV="1">
                <a:off x="4147"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3" name="Line 2558"/>
              <p:cNvSpPr>
                <a:spLocks noChangeShapeType="1"/>
              </p:cNvSpPr>
              <p:nvPr/>
            </p:nvSpPr>
            <p:spPr bwMode="auto">
              <a:xfrm flipV="1">
                <a:off x="4147"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4" name="Line 2559"/>
              <p:cNvSpPr>
                <a:spLocks noChangeShapeType="1"/>
              </p:cNvSpPr>
              <p:nvPr/>
            </p:nvSpPr>
            <p:spPr bwMode="auto">
              <a:xfrm flipV="1">
                <a:off x="4147"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5" name="Line 2560"/>
              <p:cNvSpPr>
                <a:spLocks noChangeShapeType="1"/>
              </p:cNvSpPr>
              <p:nvPr/>
            </p:nvSpPr>
            <p:spPr bwMode="auto">
              <a:xfrm flipV="1">
                <a:off x="4147"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6" name="Line 2561"/>
              <p:cNvSpPr>
                <a:spLocks noChangeShapeType="1"/>
              </p:cNvSpPr>
              <p:nvPr/>
            </p:nvSpPr>
            <p:spPr bwMode="auto">
              <a:xfrm flipV="1">
                <a:off x="4147"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7" name="Line 2562"/>
              <p:cNvSpPr>
                <a:spLocks noChangeShapeType="1"/>
              </p:cNvSpPr>
              <p:nvPr/>
            </p:nvSpPr>
            <p:spPr bwMode="auto">
              <a:xfrm flipV="1">
                <a:off x="4147"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8" name="Line 2563"/>
              <p:cNvSpPr>
                <a:spLocks noChangeShapeType="1"/>
              </p:cNvSpPr>
              <p:nvPr/>
            </p:nvSpPr>
            <p:spPr bwMode="auto">
              <a:xfrm flipV="1">
                <a:off x="4147"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59" name="Line 2564"/>
              <p:cNvSpPr>
                <a:spLocks noChangeShapeType="1"/>
              </p:cNvSpPr>
              <p:nvPr/>
            </p:nvSpPr>
            <p:spPr bwMode="auto">
              <a:xfrm flipV="1">
                <a:off x="4147"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0" name="Line 2565"/>
              <p:cNvSpPr>
                <a:spLocks noChangeShapeType="1"/>
              </p:cNvSpPr>
              <p:nvPr/>
            </p:nvSpPr>
            <p:spPr bwMode="auto">
              <a:xfrm flipV="1">
                <a:off x="4147"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1" name="Line 2566"/>
              <p:cNvSpPr>
                <a:spLocks noChangeShapeType="1"/>
              </p:cNvSpPr>
              <p:nvPr/>
            </p:nvSpPr>
            <p:spPr bwMode="auto">
              <a:xfrm flipV="1">
                <a:off x="4147"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2" name="Line 2567"/>
              <p:cNvSpPr>
                <a:spLocks noChangeShapeType="1"/>
              </p:cNvSpPr>
              <p:nvPr/>
            </p:nvSpPr>
            <p:spPr bwMode="auto">
              <a:xfrm flipV="1">
                <a:off x="4147"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3" name="Line 2568"/>
              <p:cNvSpPr>
                <a:spLocks noChangeShapeType="1"/>
              </p:cNvSpPr>
              <p:nvPr/>
            </p:nvSpPr>
            <p:spPr bwMode="auto">
              <a:xfrm flipV="1">
                <a:off x="4147"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4" name="Line 2569"/>
              <p:cNvSpPr>
                <a:spLocks noChangeShapeType="1"/>
              </p:cNvSpPr>
              <p:nvPr/>
            </p:nvSpPr>
            <p:spPr bwMode="auto">
              <a:xfrm flipV="1">
                <a:off x="4147"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5" name="Line 2570"/>
              <p:cNvSpPr>
                <a:spLocks noChangeShapeType="1"/>
              </p:cNvSpPr>
              <p:nvPr/>
            </p:nvSpPr>
            <p:spPr bwMode="auto">
              <a:xfrm flipV="1">
                <a:off x="4147"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6" name="Line 2571"/>
              <p:cNvSpPr>
                <a:spLocks noChangeShapeType="1"/>
              </p:cNvSpPr>
              <p:nvPr/>
            </p:nvSpPr>
            <p:spPr bwMode="auto">
              <a:xfrm flipV="1">
                <a:off x="4147"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7" name="Line 2572"/>
              <p:cNvSpPr>
                <a:spLocks noChangeShapeType="1"/>
              </p:cNvSpPr>
              <p:nvPr/>
            </p:nvSpPr>
            <p:spPr bwMode="auto">
              <a:xfrm flipV="1">
                <a:off x="4147"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8" name="Line 2573"/>
              <p:cNvSpPr>
                <a:spLocks noChangeShapeType="1"/>
              </p:cNvSpPr>
              <p:nvPr/>
            </p:nvSpPr>
            <p:spPr bwMode="auto">
              <a:xfrm flipV="1">
                <a:off x="4147"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69" name="Line 2574"/>
              <p:cNvSpPr>
                <a:spLocks noChangeShapeType="1"/>
              </p:cNvSpPr>
              <p:nvPr/>
            </p:nvSpPr>
            <p:spPr bwMode="auto">
              <a:xfrm flipV="1">
                <a:off x="4147"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0" name="Line 2575"/>
              <p:cNvSpPr>
                <a:spLocks noChangeShapeType="1"/>
              </p:cNvSpPr>
              <p:nvPr/>
            </p:nvSpPr>
            <p:spPr bwMode="auto">
              <a:xfrm flipV="1">
                <a:off x="4147"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1" name="Line 2576"/>
              <p:cNvSpPr>
                <a:spLocks noChangeShapeType="1"/>
              </p:cNvSpPr>
              <p:nvPr/>
            </p:nvSpPr>
            <p:spPr bwMode="auto">
              <a:xfrm flipV="1">
                <a:off x="4147"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2" name="Line 2577"/>
              <p:cNvSpPr>
                <a:spLocks noChangeShapeType="1"/>
              </p:cNvSpPr>
              <p:nvPr/>
            </p:nvSpPr>
            <p:spPr bwMode="auto">
              <a:xfrm flipV="1">
                <a:off x="4147"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3" name="Line 2578"/>
              <p:cNvSpPr>
                <a:spLocks noChangeShapeType="1"/>
              </p:cNvSpPr>
              <p:nvPr/>
            </p:nvSpPr>
            <p:spPr bwMode="auto">
              <a:xfrm flipV="1">
                <a:off x="4147"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4" name="Line 2579"/>
              <p:cNvSpPr>
                <a:spLocks noChangeShapeType="1"/>
              </p:cNvSpPr>
              <p:nvPr/>
            </p:nvSpPr>
            <p:spPr bwMode="auto">
              <a:xfrm flipV="1">
                <a:off x="4147"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5" name="Line 2580"/>
              <p:cNvSpPr>
                <a:spLocks noChangeShapeType="1"/>
              </p:cNvSpPr>
              <p:nvPr/>
            </p:nvSpPr>
            <p:spPr bwMode="auto">
              <a:xfrm flipV="1">
                <a:off x="4147"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6" name="Line 2581"/>
              <p:cNvSpPr>
                <a:spLocks noChangeShapeType="1"/>
              </p:cNvSpPr>
              <p:nvPr/>
            </p:nvSpPr>
            <p:spPr bwMode="auto">
              <a:xfrm flipV="1">
                <a:off x="4147"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7" name="Line 2582"/>
              <p:cNvSpPr>
                <a:spLocks noChangeShapeType="1"/>
              </p:cNvSpPr>
              <p:nvPr/>
            </p:nvSpPr>
            <p:spPr bwMode="auto">
              <a:xfrm flipV="1">
                <a:off x="4147"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8" name="Line 2583"/>
              <p:cNvSpPr>
                <a:spLocks noChangeShapeType="1"/>
              </p:cNvSpPr>
              <p:nvPr/>
            </p:nvSpPr>
            <p:spPr bwMode="auto">
              <a:xfrm flipV="1">
                <a:off x="4147"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79" name="Line 2584"/>
              <p:cNvSpPr>
                <a:spLocks noChangeShapeType="1"/>
              </p:cNvSpPr>
              <p:nvPr/>
            </p:nvSpPr>
            <p:spPr bwMode="auto">
              <a:xfrm flipV="1">
                <a:off x="4147"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0" name="Line 2585"/>
              <p:cNvSpPr>
                <a:spLocks noChangeShapeType="1"/>
              </p:cNvSpPr>
              <p:nvPr/>
            </p:nvSpPr>
            <p:spPr bwMode="auto">
              <a:xfrm flipV="1">
                <a:off x="4147"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1" name="Line 2586"/>
              <p:cNvSpPr>
                <a:spLocks noChangeShapeType="1"/>
              </p:cNvSpPr>
              <p:nvPr/>
            </p:nvSpPr>
            <p:spPr bwMode="auto">
              <a:xfrm flipV="1">
                <a:off x="4147"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2" name="Line 2587"/>
              <p:cNvSpPr>
                <a:spLocks noChangeShapeType="1"/>
              </p:cNvSpPr>
              <p:nvPr/>
            </p:nvSpPr>
            <p:spPr bwMode="auto">
              <a:xfrm flipV="1">
                <a:off x="4147"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3" name="Line 2588"/>
              <p:cNvSpPr>
                <a:spLocks noChangeShapeType="1"/>
              </p:cNvSpPr>
              <p:nvPr/>
            </p:nvSpPr>
            <p:spPr bwMode="auto">
              <a:xfrm flipV="1">
                <a:off x="4147"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4" name="Line 2589"/>
              <p:cNvSpPr>
                <a:spLocks noChangeShapeType="1"/>
              </p:cNvSpPr>
              <p:nvPr/>
            </p:nvSpPr>
            <p:spPr bwMode="auto">
              <a:xfrm flipV="1">
                <a:off x="4147"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5" name="Line 2590"/>
              <p:cNvSpPr>
                <a:spLocks noChangeShapeType="1"/>
              </p:cNvSpPr>
              <p:nvPr/>
            </p:nvSpPr>
            <p:spPr bwMode="auto">
              <a:xfrm flipV="1">
                <a:off x="4147"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6" name="Line 2591"/>
              <p:cNvSpPr>
                <a:spLocks noChangeShapeType="1"/>
              </p:cNvSpPr>
              <p:nvPr/>
            </p:nvSpPr>
            <p:spPr bwMode="auto">
              <a:xfrm flipV="1">
                <a:off x="4147"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7" name="Line 2592"/>
              <p:cNvSpPr>
                <a:spLocks noChangeShapeType="1"/>
              </p:cNvSpPr>
              <p:nvPr/>
            </p:nvSpPr>
            <p:spPr bwMode="auto">
              <a:xfrm flipV="1">
                <a:off x="4147"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8" name="Line 2593"/>
              <p:cNvSpPr>
                <a:spLocks noChangeShapeType="1"/>
              </p:cNvSpPr>
              <p:nvPr/>
            </p:nvSpPr>
            <p:spPr bwMode="auto">
              <a:xfrm flipV="1">
                <a:off x="4147"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89" name="Line 2594"/>
              <p:cNvSpPr>
                <a:spLocks noChangeShapeType="1"/>
              </p:cNvSpPr>
              <p:nvPr/>
            </p:nvSpPr>
            <p:spPr bwMode="auto">
              <a:xfrm flipV="1">
                <a:off x="4147"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0" name="Line 2595"/>
              <p:cNvSpPr>
                <a:spLocks noChangeShapeType="1"/>
              </p:cNvSpPr>
              <p:nvPr/>
            </p:nvSpPr>
            <p:spPr bwMode="auto">
              <a:xfrm flipV="1">
                <a:off x="4147"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1" name="Line 2596"/>
              <p:cNvSpPr>
                <a:spLocks noChangeShapeType="1"/>
              </p:cNvSpPr>
              <p:nvPr/>
            </p:nvSpPr>
            <p:spPr bwMode="auto">
              <a:xfrm flipV="1">
                <a:off x="4147"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2" name="Line 2597"/>
              <p:cNvSpPr>
                <a:spLocks noChangeShapeType="1"/>
              </p:cNvSpPr>
              <p:nvPr/>
            </p:nvSpPr>
            <p:spPr bwMode="auto">
              <a:xfrm flipV="1">
                <a:off x="4147"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3" name="Line 2598"/>
              <p:cNvSpPr>
                <a:spLocks noChangeShapeType="1"/>
              </p:cNvSpPr>
              <p:nvPr/>
            </p:nvSpPr>
            <p:spPr bwMode="auto">
              <a:xfrm flipV="1">
                <a:off x="4147"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4" name="Line 2599"/>
              <p:cNvSpPr>
                <a:spLocks noChangeShapeType="1"/>
              </p:cNvSpPr>
              <p:nvPr/>
            </p:nvSpPr>
            <p:spPr bwMode="auto">
              <a:xfrm flipV="1">
                <a:off x="4147"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5" name="Line 2600"/>
              <p:cNvSpPr>
                <a:spLocks noChangeShapeType="1"/>
              </p:cNvSpPr>
              <p:nvPr/>
            </p:nvSpPr>
            <p:spPr bwMode="auto">
              <a:xfrm flipV="1">
                <a:off x="4147"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6" name="Line 2601"/>
              <p:cNvSpPr>
                <a:spLocks noChangeShapeType="1"/>
              </p:cNvSpPr>
              <p:nvPr/>
            </p:nvSpPr>
            <p:spPr bwMode="auto">
              <a:xfrm flipV="1">
                <a:off x="4147"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7" name="Line 2602"/>
              <p:cNvSpPr>
                <a:spLocks noChangeShapeType="1"/>
              </p:cNvSpPr>
              <p:nvPr/>
            </p:nvSpPr>
            <p:spPr bwMode="auto">
              <a:xfrm flipV="1">
                <a:off x="4147"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8" name="Line 2603"/>
              <p:cNvSpPr>
                <a:spLocks noChangeShapeType="1"/>
              </p:cNvSpPr>
              <p:nvPr/>
            </p:nvSpPr>
            <p:spPr bwMode="auto">
              <a:xfrm flipV="1">
                <a:off x="4147"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99" name="Line 2604"/>
              <p:cNvSpPr>
                <a:spLocks noChangeShapeType="1"/>
              </p:cNvSpPr>
              <p:nvPr/>
            </p:nvSpPr>
            <p:spPr bwMode="auto">
              <a:xfrm flipV="1">
                <a:off x="4147"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0" name="Line 2605"/>
              <p:cNvSpPr>
                <a:spLocks noChangeShapeType="1"/>
              </p:cNvSpPr>
              <p:nvPr/>
            </p:nvSpPr>
            <p:spPr bwMode="auto">
              <a:xfrm flipV="1">
                <a:off x="4147"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1" name="Line 2606"/>
              <p:cNvSpPr>
                <a:spLocks noChangeShapeType="1"/>
              </p:cNvSpPr>
              <p:nvPr/>
            </p:nvSpPr>
            <p:spPr bwMode="auto">
              <a:xfrm flipV="1">
                <a:off x="4147"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2" name="Line 2607"/>
              <p:cNvSpPr>
                <a:spLocks noChangeShapeType="1"/>
              </p:cNvSpPr>
              <p:nvPr/>
            </p:nvSpPr>
            <p:spPr bwMode="auto">
              <a:xfrm flipV="1">
                <a:off x="4147"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3" name="Line 2608"/>
              <p:cNvSpPr>
                <a:spLocks noChangeShapeType="1"/>
              </p:cNvSpPr>
              <p:nvPr/>
            </p:nvSpPr>
            <p:spPr bwMode="auto">
              <a:xfrm flipV="1">
                <a:off x="4147"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4" name="Line 2609"/>
              <p:cNvSpPr>
                <a:spLocks noChangeShapeType="1"/>
              </p:cNvSpPr>
              <p:nvPr/>
            </p:nvSpPr>
            <p:spPr bwMode="auto">
              <a:xfrm flipV="1">
                <a:off x="4147"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5" name="Line 2610"/>
              <p:cNvSpPr>
                <a:spLocks noChangeShapeType="1"/>
              </p:cNvSpPr>
              <p:nvPr/>
            </p:nvSpPr>
            <p:spPr bwMode="auto">
              <a:xfrm flipV="1">
                <a:off x="4147"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6" name="Line 2611"/>
              <p:cNvSpPr>
                <a:spLocks noChangeShapeType="1"/>
              </p:cNvSpPr>
              <p:nvPr/>
            </p:nvSpPr>
            <p:spPr bwMode="auto">
              <a:xfrm flipV="1">
                <a:off x="4147"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7" name="Line 2612"/>
              <p:cNvSpPr>
                <a:spLocks noChangeShapeType="1"/>
              </p:cNvSpPr>
              <p:nvPr/>
            </p:nvSpPr>
            <p:spPr bwMode="auto">
              <a:xfrm flipV="1">
                <a:off x="4147"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8" name="Line 2613"/>
              <p:cNvSpPr>
                <a:spLocks noChangeShapeType="1"/>
              </p:cNvSpPr>
              <p:nvPr/>
            </p:nvSpPr>
            <p:spPr bwMode="auto">
              <a:xfrm flipV="1">
                <a:off x="4147"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09" name="Line 2614"/>
              <p:cNvSpPr>
                <a:spLocks noChangeShapeType="1"/>
              </p:cNvSpPr>
              <p:nvPr/>
            </p:nvSpPr>
            <p:spPr bwMode="auto">
              <a:xfrm flipV="1">
                <a:off x="4147"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10" name="Line 2615"/>
              <p:cNvSpPr>
                <a:spLocks noChangeShapeType="1"/>
              </p:cNvSpPr>
              <p:nvPr/>
            </p:nvSpPr>
            <p:spPr bwMode="auto">
              <a:xfrm flipV="1">
                <a:off x="4147"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11" name="Line 2616"/>
              <p:cNvSpPr>
                <a:spLocks noChangeShapeType="1"/>
              </p:cNvSpPr>
              <p:nvPr/>
            </p:nvSpPr>
            <p:spPr bwMode="auto">
              <a:xfrm flipV="1">
                <a:off x="4147"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sp>
          <p:nvSpPr>
            <p:cNvPr id="5577" name="Line 2618"/>
            <p:cNvSpPr>
              <a:spLocks noChangeShapeType="1"/>
            </p:cNvSpPr>
            <p:nvPr/>
          </p:nvSpPr>
          <p:spPr bwMode="auto">
            <a:xfrm flipV="1">
              <a:off x="4147"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8" name="Line 2619"/>
            <p:cNvSpPr>
              <a:spLocks noChangeShapeType="1"/>
            </p:cNvSpPr>
            <p:nvPr/>
          </p:nvSpPr>
          <p:spPr bwMode="auto">
            <a:xfrm flipV="1">
              <a:off x="4147"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9" name="Line 2620"/>
            <p:cNvSpPr>
              <a:spLocks noChangeShapeType="1"/>
            </p:cNvSpPr>
            <p:nvPr/>
          </p:nvSpPr>
          <p:spPr bwMode="auto">
            <a:xfrm flipV="1">
              <a:off x="4147"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0" name="Line 2621"/>
            <p:cNvSpPr>
              <a:spLocks noChangeShapeType="1"/>
            </p:cNvSpPr>
            <p:nvPr/>
          </p:nvSpPr>
          <p:spPr bwMode="auto">
            <a:xfrm flipV="1">
              <a:off x="4147"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1" name="Line 2622"/>
            <p:cNvSpPr>
              <a:spLocks noChangeShapeType="1"/>
            </p:cNvSpPr>
            <p:nvPr/>
          </p:nvSpPr>
          <p:spPr bwMode="auto">
            <a:xfrm flipV="1">
              <a:off x="4147"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2" name="Line 2623"/>
            <p:cNvSpPr>
              <a:spLocks noChangeShapeType="1"/>
            </p:cNvSpPr>
            <p:nvPr/>
          </p:nvSpPr>
          <p:spPr bwMode="auto">
            <a:xfrm flipV="1">
              <a:off x="4147"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3" name="Line 2624"/>
            <p:cNvSpPr>
              <a:spLocks noChangeShapeType="1"/>
            </p:cNvSpPr>
            <p:nvPr/>
          </p:nvSpPr>
          <p:spPr bwMode="auto">
            <a:xfrm flipV="1">
              <a:off x="4147"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4" name="Line 2625"/>
            <p:cNvSpPr>
              <a:spLocks noChangeShapeType="1"/>
            </p:cNvSpPr>
            <p:nvPr/>
          </p:nvSpPr>
          <p:spPr bwMode="auto">
            <a:xfrm flipV="1">
              <a:off x="4147"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5" name="Line 2626"/>
            <p:cNvSpPr>
              <a:spLocks noChangeShapeType="1"/>
            </p:cNvSpPr>
            <p:nvPr/>
          </p:nvSpPr>
          <p:spPr bwMode="auto">
            <a:xfrm flipV="1">
              <a:off x="4147"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6" name="Line 2627"/>
            <p:cNvSpPr>
              <a:spLocks noChangeShapeType="1"/>
            </p:cNvSpPr>
            <p:nvPr/>
          </p:nvSpPr>
          <p:spPr bwMode="auto">
            <a:xfrm flipV="1">
              <a:off x="4147"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7" name="Line 2628"/>
            <p:cNvSpPr>
              <a:spLocks noChangeShapeType="1"/>
            </p:cNvSpPr>
            <p:nvPr/>
          </p:nvSpPr>
          <p:spPr bwMode="auto">
            <a:xfrm flipV="1">
              <a:off x="4147"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8" name="Line 2629"/>
            <p:cNvSpPr>
              <a:spLocks noChangeShapeType="1"/>
            </p:cNvSpPr>
            <p:nvPr/>
          </p:nvSpPr>
          <p:spPr bwMode="auto">
            <a:xfrm flipV="1">
              <a:off x="4147"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9" name="Line 2630"/>
            <p:cNvSpPr>
              <a:spLocks noChangeShapeType="1"/>
            </p:cNvSpPr>
            <p:nvPr/>
          </p:nvSpPr>
          <p:spPr bwMode="auto">
            <a:xfrm flipV="1">
              <a:off x="4147"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0" name="Line 2631"/>
            <p:cNvSpPr>
              <a:spLocks noChangeShapeType="1"/>
            </p:cNvSpPr>
            <p:nvPr/>
          </p:nvSpPr>
          <p:spPr bwMode="auto">
            <a:xfrm flipV="1">
              <a:off x="4147"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1" name="Line 2632"/>
            <p:cNvSpPr>
              <a:spLocks noChangeShapeType="1"/>
            </p:cNvSpPr>
            <p:nvPr/>
          </p:nvSpPr>
          <p:spPr bwMode="auto">
            <a:xfrm flipV="1">
              <a:off x="4147"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2" name="Line 2633"/>
            <p:cNvSpPr>
              <a:spLocks noChangeShapeType="1"/>
            </p:cNvSpPr>
            <p:nvPr/>
          </p:nvSpPr>
          <p:spPr bwMode="auto">
            <a:xfrm flipV="1">
              <a:off x="4147"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3" name="Line 2634"/>
            <p:cNvSpPr>
              <a:spLocks noChangeShapeType="1"/>
            </p:cNvSpPr>
            <p:nvPr/>
          </p:nvSpPr>
          <p:spPr bwMode="auto">
            <a:xfrm flipV="1">
              <a:off x="4147"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4" name="Line 2635"/>
            <p:cNvSpPr>
              <a:spLocks noChangeShapeType="1"/>
            </p:cNvSpPr>
            <p:nvPr/>
          </p:nvSpPr>
          <p:spPr bwMode="auto">
            <a:xfrm flipV="1">
              <a:off x="4147"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5" name="Line 2636"/>
            <p:cNvSpPr>
              <a:spLocks noChangeShapeType="1"/>
            </p:cNvSpPr>
            <p:nvPr/>
          </p:nvSpPr>
          <p:spPr bwMode="auto">
            <a:xfrm flipV="1">
              <a:off x="4147"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6" name="Line 2637"/>
            <p:cNvSpPr>
              <a:spLocks noChangeShapeType="1"/>
            </p:cNvSpPr>
            <p:nvPr/>
          </p:nvSpPr>
          <p:spPr bwMode="auto">
            <a:xfrm flipV="1">
              <a:off x="4147"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7" name="Line 2638"/>
            <p:cNvSpPr>
              <a:spLocks noChangeShapeType="1"/>
            </p:cNvSpPr>
            <p:nvPr/>
          </p:nvSpPr>
          <p:spPr bwMode="auto">
            <a:xfrm flipV="1">
              <a:off x="4147"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8" name="Line 2639"/>
            <p:cNvSpPr>
              <a:spLocks noChangeShapeType="1"/>
            </p:cNvSpPr>
            <p:nvPr/>
          </p:nvSpPr>
          <p:spPr bwMode="auto">
            <a:xfrm flipV="1">
              <a:off x="4147"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9" name="Line 2640"/>
            <p:cNvSpPr>
              <a:spLocks noChangeShapeType="1"/>
            </p:cNvSpPr>
            <p:nvPr/>
          </p:nvSpPr>
          <p:spPr bwMode="auto">
            <a:xfrm flipV="1">
              <a:off x="4147"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0" name="Line 2641"/>
            <p:cNvSpPr>
              <a:spLocks noChangeShapeType="1"/>
            </p:cNvSpPr>
            <p:nvPr/>
          </p:nvSpPr>
          <p:spPr bwMode="auto">
            <a:xfrm flipV="1">
              <a:off x="4147"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1" name="Line 2642"/>
            <p:cNvSpPr>
              <a:spLocks noChangeShapeType="1"/>
            </p:cNvSpPr>
            <p:nvPr/>
          </p:nvSpPr>
          <p:spPr bwMode="auto">
            <a:xfrm>
              <a:off x="4147"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2" name="Freeform 2643"/>
            <p:cNvSpPr>
              <a:spLocks/>
            </p:cNvSpPr>
            <p:nvPr/>
          </p:nvSpPr>
          <p:spPr bwMode="auto">
            <a:xfrm>
              <a:off x="4111" y="3035"/>
              <a:ext cx="45" cy="70"/>
            </a:xfrm>
            <a:custGeom>
              <a:avLst/>
              <a:gdLst>
                <a:gd name="T0" fmla="*/ 17 w 89"/>
                <a:gd name="T1" fmla="*/ 99 h 139"/>
                <a:gd name="T2" fmla="*/ 23 w 89"/>
                <a:gd name="T3" fmla="*/ 113 h 139"/>
                <a:gd name="T4" fmla="*/ 31 w 89"/>
                <a:gd name="T5" fmla="*/ 120 h 139"/>
                <a:gd name="T6" fmla="*/ 43 w 89"/>
                <a:gd name="T7" fmla="*/ 124 h 139"/>
                <a:gd name="T8" fmla="*/ 59 w 89"/>
                <a:gd name="T9" fmla="*/ 120 h 139"/>
                <a:gd name="T10" fmla="*/ 68 w 89"/>
                <a:gd name="T11" fmla="*/ 110 h 139"/>
                <a:gd name="T12" fmla="*/ 71 w 89"/>
                <a:gd name="T13" fmla="*/ 96 h 139"/>
                <a:gd name="T14" fmla="*/ 68 w 89"/>
                <a:gd name="T15" fmla="*/ 82 h 139"/>
                <a:gd name="T16" fmla="*/ 59 w 89"/>
                <a:gd name="T17" fmla="*/ 73 h 139"/>
                <a:gd name="T18" fmla="*/ 45 w 89"/>
                <a:gd name="T19" fmla="*/ 70 h 139"/>
                <a:gd name="T20" fmla="*/ 33 w 89"/>
                <a:gd name="T21" fmla="*/ 71 h 139"/>
                <a:gd name="T22" fmla="*/ 38 w 89"/>
                <a:gd name="T23" fmla="*/ 56 h 139"/>
                <a:gd name="T24" fmla="*/ 50 w 89"/>
                <a:gd name="T25" fmla="*/ 52 h 139"/>
                <a:gd name="T26" fmla="*/ 61 w 89"/>
                <a:gd name="T27" fmla="*/ 47 h 139"/>
                <a:gd name="T28" fmla="*/ 64 w 89"/>
                <a:gd name="T29" fmla="*/ 35 h 139"/>
                <a:gd name="T30" fmla="*/ 61 w 89"/>
                <a:gd name="T31" fmla="*/ 24 h 139"/>
                <a:gd name="T32" fmla="*/ 54 w 89"/>
                <a:gd name="T33" fmla="*/ 17 h 139"/>
                <a:gd name="T34" fmla="*/ 43 w 89"/>
                <a:gd name="T35" fmla="*/ 15 h 139"/>
                <a:gd name="T36" fmla="*/ 31 w 89"/>
                <a:gd name="T37" fmla="*/ 17 h 139"/>
                <a:gd name="T38" fmla="*/ 24 w 89"/>
                <a:gd name="T39" fmla="*/ 24 h 139"/>
                <a:gd name="T40" fmla="*/ 19 w 89"/>
                <a:gd name="T41" fmla="*/ 36 h 139"/>
                <a:gd name="T42" fmla="*/ 5 w 89"/>
                <a:gd name="T43" fmla="*/ 24 h 139"/>
                <a:gd name="T44" fmla="*/ 16 w 89"/>
                <a:gd name="T45" fmla="*/ 8 h 139"/>
                <a:gd name="T46" fmla="*/ 31 w 89"/>
                <a:gd name="T47" fmla="*/ 0 h 139"/>
                <a:gd name="T48" fmla="*/ 52 w 89"/>
                <a:gd name="T49" fmla="*/ 0 h 139"/>
                <a:gd name="T50" fmla="*/ 68 w 89"/>
                <a:gd name="T51" fmla="*/ 7 h 139"/>
                <a:gd name="T52" fmla="*/ 77 w 89"/>
                <a:gd name="T53" fmla="*/ 17 h 139"/>
                <a:gd name="T54" fmla="*/ 82 w 89"/>
                <a:gd name="T55" fmla="*/ 35 h 139"/>
                <a:gd name="T56" fmla="*/ 77 w 89"/>
                <a:gd name="T57" fmla="*/ 50 h 139"/>
                <a:gd name="T58" fmla="*/ 68 w 89"/>
                <a:gd name="T59" fmla="*/ 57 h 139"/>
                <a:gd name="T60" fmla="*/ 70 w 89"/>
                <a:gd name="T61" fmla="*/ 64 h 139"/>
                <a:gd name="T62" fmla="*/ 82 w 89"/>
                <a:gd name="T63" fmla="*/ 73 h 139"/>
                <a:gd name="T64" fmla="*/ 89 w 89"/>
                <a:gd name="T65" fmla="*/ 87 h 139"/>
                <a:gd name="T66" fmla="*/ 87 w 89"/>
                <a:gd name="T67" fmla="*/ 111 h 139"/>
                <a:gd name="T68" fmla="*/ 61 w 89"/>
                <a:gd name="T69" fmla="*/ 136 h 139"/>
                <a:gd name="T70" fmla="*/ 26 w 89"/>
                <a:gd name="T71" fmla="*/ 136 h 139"/>
                <a:gd name="T72" fmla="*/ 9 w 89"/>
                <a:gd name="T73" fmla="*/ 122 h 139"/>
                <a:gd name="T74" fmla="*/ 2 w 89"/>
                <a:gd name="T75" fmla="*/ 1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139">
                  <a:moveTo>
                    <a:pt x="0" y="101"/>
                  </a:moveTo>
                  <a:lnTo>
                    <a:pt x="17" y="99"/>
                  </a:lnTo>
                  <a:lnTo>
                    <a:pt x="19" y="106"/>
                  </a:lnTo>
                  <a:lnTo>
                    <a:pt x="23" y="113"/>
                  </a:lnTo>
                  <a:lnTo>
                    <a:pt x="26" y="117"/>
                  </a:lnTo>
                  <a:lnTo>
                    <a:pt x="31" y="120"/>
                  </a:lnTo>
                  <a:lnTo>
                    <a:pt x="36" y="122"/>
                  </a:lnTo>
                  <a:lnTo>
                    <a:pt x="43" y="124"/>
                  </a:lnTo>
                  <a:lnTo>
                    <a:pt x="52" y="122"/>
                  </a:lnTo>
                  <a:lnTo>
                    <a:pt x="59" y="120"/>
                  </a:lnTo>
                  <a:lnTo>
                    <a:pt x="64" y="115"/>
                  </a:lnTo>
                  <a:lnTo>
                    <a:pt x="68" y="110"/>
                  </a:lnTo>
                  <a:lnTo>
                    <a:pt x="71" y="103"/>
                  </a:lnTo>
                  <a:lnTo>
                    <a:pt x="71" y="96"/>
                  </a:lnTo>
                  <a:lnTo>
                    <a:pt x="71" y="89"/>
                  </a:lnTo>
                  <a:lnTo>
                    <a:pt x="68" y="82"/>
                  </a:lnTo>
                  <a:lnTo>
                    <a:pt x="64" y="76"/>
                  </a:lnTo>
                  <a:lnTo>
                    <a:pt x="59" y="73"/>
                  </a:lnTo>
                  <a:lnTo>
                    <a:pt x="52" y="70"/>
                  </a:lnTo>
                  <a:lnTo>
                    <a:pt x="45" y="70"/>
                  </a:lnTo>
                  <a:lnTo>
                    <a:pt x="40" y="70"/>
                  </a:lnTo>
                  <a:lnTo>
                    <a:pt x="33" y="71"/>
                  </a:lnTo>
                  <a:lnTo>
                    <a:pt x="35" y="56"/>
                  </a:lnTo>
                  <a:lnTo>
                    <a:pt x="38" y="56"/>
                  </a:lnTo>
                  <a:lnTo>
                    <a:pt x="45" y="54"/>
                  </a:lnTo>
                  <a:lnTo>
                    <a:pt x="50" y="52"/>
                  </a:lnTo>
                  <a:lnTo>
                    <a:pt x="56" y="50"/>
                  </a:lnTo>
                  <a:lnTo>
                    <a:pt x="61" y="47"/>
                  </a:lnTo>
                  <a:lnTo>
                    <a:pt x="63" y="42"/>
                  </a:lnTo>
                  <a:lnTo>
                    <a:pt x="64" y="35"/>
                  </a:lnTo>
                  <a:lnTo>
                    <a:pt x="63" y="29"/>
                  </a:lnTo>
                  <a:lnTo>
                    <a:pt x="61" y="24"/>
                  </a:lnTo>
                  <a:lnTo>
                    <a:pt x="57" y="21"/>
                  </a:lnTo>
                  <a:lnTo>
                    <a:pt x="54" y="17"/>
                  </a:lnTo>
                  <a:lnTo>
                    <a:pt x="49" y="15"/>
                  </a:lnTo>
                  <a:lnTo>
                    <a:pt x="43" y="15"/>
                  </a:lnTo>
                  <a:lnTo>
                    <a:pt x="36" y="15"/>
                  </a:lnTo>
                  <a:lnTo>
                    <a:pt x="31" y="17"/>
                  </a:lnTo>
                  <a:lnTo>
                    <a:pt x="28" y="21"/>
                  </a:lnTo>
                  <a:lnTo>
                    <a:pt x="24" y="24"/>
                  </a:lnTo>
                  <a:lnTo>
                    <a:pt x="21" y="31"/>
                  </a:lnTo>
                  <a:lnTo>
                    <a:pt x="19" y="36"/>
                  </a:lnTo>
                  <a:lnTo>
                    <a:pt x="2" y="35"/>
                  </a:lnTo>
                  <a:lnTo>
                    <a:pt x="5" y="24"/>
                  </a:lnTo>
                  <a:lnTo>
                    <a:pt x="9" y="15"/>
                  </a:lnTo>
                  <a:lnTo>
                    <a:pt x="16" y="8"/>
                  </a:lnTo>
                  <a:lnTo>
                    <a:pt x="23" y="3"/>
                  </a:lnTo>
                  <a:lnTo>
                    <a:pt x="31" y="0"/>
                  </a:lnTo>
                  <a:lnTo>
                    <a:pt x="42" y="0"/>
                  </a:lnTo>
                  <a:lnTo>
                    <a:pt x="52" y="0"/>
                  </a:lnTo>
                  <a:lnTo>
                    <a:pt x="63" y="3"/>
                  </a:lnTo>
                  <a:lnTo>
                    <a:pt x="68" y="7"/>
                  </a:lnTo>
                  <a:lnTo>
                    <a:pt x="73" y="12"/>
                  </a:lnTo>
                  <a:lnTo>
                    <a:pt x="77" y="17"/>
                  </a:lnTo>
                  <a:lnTo>
                    <a:pt x="80" y="24"/>
                  </a:lnTo>
                  <a:lnTo>
                    <a:pt x="82" y="35"/>
                  </a:lnTo>
                  <a:lnTo>
                    <a:pt x="80" y="42"/>
                  </a:lnTo>
                  <a:lnTo>
                    <a:pt x="77" y="50"/>
                  </a:lnTo>
                  <a:lnTo>
                    <a:pt x="73" y="54"/>
                  </a:lnTo>
                  <a:lnTo>
                    <a:pt x="68" y="57"/>
                  </a:lnTo>
                  <a:lnTo>
                    <a:pt x="63" y="61"/>
                  </a:lnTo>
                  <a:lnTo>
                    <a:pt x="70" y="64"/>
                  </a:lnTo>
                  <a:lnTo>
                    <a:pt x="77" y="68"/>
                  </a:lnTo>
                  <a:lnTo>
                    <a:pt x="82" y="73"/>
                  </a:lnTo>
                  <a:lnTo>
                    <a:pt x="87" y="80"/>
                  </a:lnTo>
                  <a:lnTo>
                    <a:pt x="89" y="87"/>
                  </a:lnTo>
                  <a:lnTo>
                    <a:pt x="89" y="96"/>
                  </a:lnTo>
                  <a:lnTo>
                    <a:pt x="87" y="111"/>
                  </a:lnTo>
                  <a:lnTo>
                    <a:pt x="77" y="127"/>
                  </a:lnTo>
                  <a:lnTo>
                    <a:pt x="61" y="136"/>
                  </a:lnTo>
                  <a:lnTo>
                    <a:pt x="43" y="139"/>
                  </a:lnTo>
                  <a:lnTo>
                    <a:pt x="26" y="136"/>
                  </a:lnTo>
                  <a:lnTo>
                    <a:pt x="14" y="129"/>
                  </a:lnTo>
                  <a:lnTo>
                    <a:pt x="9" y="122"/>
                  </a:lnTo>
                  <a:lnTo>
                    <a:pt x="3" y="117"/>
                  </a:lnTo>
                  <a:lnTo>
                    <a:pt x="2" y="110"/>
                  </a:lnTo>
                  <a:lnTo>
                    <a:pt x="0" y="10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03" name="Freeform 2644"/>
            <p:cNvSpPr>
              <a:spLocks noEditPoints="1"/>
            </p:cNvSpPr>
            <p:nvPr/>
          </p:nvSpPr>
          <p:spPr bwMode="auto">
            <a:xfrm>
              <a:off x="4165" y="3035"/>
              <a:ext cx="44"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20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8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3 w 89"/>
                <a:gd name="T55" fmla="*/ 125 h 139"/>
                <a:gd name="T56" fmla="*/ 6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20"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8" y="90"/>
                  </a:lnTo>
                  <a:lnTo>
                    <a:pt x="84" y="108"/>
                  </a:lnTo>
                  <a:lnTo>
                    <a:pt x="81" y="118"/>
                  </a:lnTo>
                  <a:lnTo>
                    <a:pt x="75" y="125"/>
                  </a:lnTo>
                  <a:lnTo>
                    <a:pt x="70" y="131"/>
                  </a:lnTo>
                  <a:lnTo>
                    <a:pt x="63" y="136"/>
                  </a:lnTo>
                  <a:lnTo>
                    <a:pt x="54" y="138"/>
                  </a:lnTo>
                  <a:lnTo>
                    <a:pt x="44" y="139"/>
                  </a:lnTo>
                  <a:lnTo>
                    <a:pt x="26" y="136"/>
                  </a:lnTo>
                  <a:lnTo>
                    <a:pt x="13" y="125"/>
                  </a:lnTo>
                  <a:lnTo>
                    <a:pt x="6" y="111"/>
                  </a:lnTo>
                  <a:lnTo>
                    <a:pt x="0"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04" name="Rectangle 2645"/>
            <p:cNvSpPr>
              <a:spLocks noChangeArrowheads="1"/>
            </p:cNvSpPr>
            <p:nvPr/>
          </p:nvSpPr>
          <p:spPr bwMode="auto">
            <a:xfrm>
              <a:off x="1814" y="1267"/>
              <a:ext cx="2333"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5" name="Freeform 2646"/>
            <p:cNvSpPr>
              <a:spLocks noEditPoints="1"/>
            </p:cNvSpPr>
            <p:nvPr/>
          </p:nvSpPr>
          <p:spPr bwMode="auto">
            <a:xfrm>
              <a:off x="1814" y="1575"/>
              <a:ext cx="776" cy="1168"/>
            </a:xfrm>
            <a:custGeom>
              <a:avLst/>
              <a:gdLst>
                <a:gd name="T0" fmla="*/ 0 w 1552"/>
                <a:gd name="T1" fmla="*/ 2335 h 2335"/>
                <a:gd name="T2" fmla="*/ 73 w 1552"/>
                <a:gd name="T3" fmla="*/ 2291 h 2335"/>
                <a:gd name="T4" fmla="*/ 87 w 1552"/>
                <a:gd name="T5" fmla="*/ 2218 h 2335"/>
                <a:gd name="T6" fmla="*/ 38 w 1552"/>
                <a:gd name="T7" fmla="*/ 2281 h 2335"/>
                <a:gd name="T8" fmla="*/ 24 w 1552"/>
                <a:gd name="T9" fmla="*/ 2307 h 2335"/>
                <a:gd name="T10" fmla="*/ 9 w 1552"/>
                <a:gd name="T11" fmla="*/ 2297 h 2335"/>
                <a:gd name="T12" fmla="*/ 178 w 1552"/>
                <a:gd name="T13" fmla="*/ 2096 h 2335"/>
                <a:gd name="T14" fmla="*/ 148 w 1552"/>
                <a:gd name="T15" fmla="*/ 2085 h 2335"/>
                <a:gd name="T16" fmla="*/ 248 w 1552"/>
                <a:gd name="T17" fmla="*/ 1755 h 2335"/>
                <a:gd name="T18" fmla="*/ 335 w 1552"/>
                <a:gd name="T19" fmla="*/ 1532 h 2335"/>
                <a:gd name="T20" fmla="*/ 380 w 1552"/>
                <a:gd name="T21" fmla="*/ 1338 h 2335"/>
                <a:gd name="T22" fmla="*/ 406 w 1552"/>
                <a:gd name="T23" fmla="*/ 1225 h 2335"/>
                <a:gd name="T24" fmla="*/ 377 w 1552"/>
                <a:gd name="T25" fmla="*/ 1218 h 2335"/>
                <a:gd name="T26" fmla="*/ 496 w 1552"/>
                <a:gd name="T27" fmla="*/ 839 h 2335"/>
                <a:gd name="T28" fmla="*/ 485 w 1552"/>
                <a:gd name="T29" fmla="*/ 755 h 2335"/>
                <a:gd name="T30" fmla="*/ 551 w 1552"/>
                <a:gd name="T31" fmla="*/ 626 h 2335"/>
                <a:gd name="T32" fmla="*/ 522 w 1552"/>
                <a:gd name="T33" fmla="*/ 617 h 2335"/>
                <a:gd name="T34" fmla="*/ 544 w 1552"/>
                <a:gd name="T35" fmla="*/ 525 h 2335"/>
                <a:gd name="T36" fmla="*/ 619 w 1552"/>
                <a:gd name="T37" fmla="*/ 382 h 2335"/>
                <a:gd name="T38" fmla="*/ 544 w 1552"/>
                <a:gd name="T39" fmla="*/ 525 h 2335"/>
                <a:gd name="T40" fmla="*/ 670 w 1552"/>
                <a:gd name="T41" fmla="*/ 204 h 2335"/>
                <a:gd name="T42" fmla="*/ 633 w 1552"/>
                <a:gd name="T43" fmla="*/ 253 h 2335"/>
                <a:gd name="T44" fmla="*/ 740 w 1552"/>
                <a:gd name="T45" fmla="*/ 76 h 2335"/>
                <a:gd name="T46" fmla="*/ 796 w 1552"/>
                <a:gd name="T47" fmla="*/ 45 h 2335"/>
                <a:gd name="T48" fmla="*/ 852 w 1552"/>
                <a:gd name="T49" fmla="*/ 33 h 2335"/>
                <a:gd name="T50" fmla="*/ 832 w 1552"/>
                <a:gd name="T51" fmla="*/ 0 h 2335"/>
                <a:gd name="T52" fmla="*/ 778 w 1552"/>
                <a:gd name="T53" fmla="*/ 19 h 2335"/>
                <a:gd name="T54" fmla="*/ 719 w 1552"/>
                <a:gd name="T55" fmla="*/ 80 h 2335"/>
                <a:gd name="T56" fmla="*/ 946 w 1552"/>
                <a:gd name="T57" fmla="*/ 101 h 2335"/>
                <a:gd name="T58" fmla="*/ 953 w 1552"/>
                <a:gd name="T59" fmla="*/ 139 h 2335"/>
                <a:gd name="T60" fmla="*/ 974 w 1552"/>
                <a:gd name="T61" fmla="*/ 146 h 2335"/>
                <a:gd name="T62" fmla="*/ 982 w 1552"/>
                <a:gd name="T63" fmla="*/ 195 h 2335"/>
                <a:gd name="T64" fmla="*/ 986 w 1552"/>
                <a:gd name="T65" fmla="*/ 171 h 2335"/>
                <a:gd name="T66" fmla="*/ 984 w 1552"/>
                <a:gd name="T67" fmla="*/ 134 h 2335"/>
                <a:gd name="T68" fmla="*/ 960 w 1552"/>
                <a:gd name="T69" fmla="*/ 94 h 2335"/>
                <a:gd name="T70" fmla="*/ 1049 w 1552"/>
                <a:gd name="T71" fmla="*/ 270 h 2335"/>
                <a:gd name="T72" fmla="*/ 1056 w 1552"/>
                <a:gd name="T73" fmla="*/ 370 h 2335"/>
                <a:gd name="T74" fmla="*/ 1103 w 1552"/>
                <a:gd name="T75" fmla="*/ 403 h 2335"/>
                <a:gd name="T76" fmla="*/ 1066 w 1552"/>
                <a:gd name="T77" fmla="*/ 310 h 2335"/>
                <a:gd name="T78" fmla="*/ 1183 w 1552"/>
                <a:gd name="T79" fmla="*/ 644 h 2335"/>
                <a:gd name="T80" fmla="*/ 1190 w 1552"/>
                <a:gd name="T81" fmla="*/ 771 h 2335"/>
                <a:gd name="T82" fmla="*/ 1241 w 1552"/>
                <a:gd name="T83" fmla="*/ 825 h 2335"/>
                <a:gd name="T84" fmla="*/ 1276 w 1552"/>
                <a:gd name="T85" fmla="*/ 946 h 2335"/>
                <a:gd name="T86" fmla="*/ 1286 w 1552"/>
                <a:gd name="T87" fmla="*/ 979 h 2335"/>
                <a:gd name="T88" fmla="*/ 1342 w 1552"/>
                <a:gd name="T89" fmla="*/ 1262 h 2335"/>
                <a:gd name="T90" fmla="*/ 1393 w 1552"/>
                <a:gd name="T91" fmla="*/ 1324 h 2335"/>
                <a:gd name="T92" fmla="*/ 1351 w 1552"/>
                <a:gd name="T93" fmla="*/ 1190 h 2335"/>
                <a:gd name="T94" fmla="*/ 1407 w 1552"/>
                <a:gd name="T95" fmla="*/ 1413 h 2335"/>
                <a:gd name="T96" fmla="*/ 1415 w 1552"/>
                <a:gd name="T97" fmla="*/ 1494 h 2335"/>
                <a:gd name="T98" fmla="*/ 1438 w 1552"/>
                <a:gd name="T99" fmla="*/ 1556 h 2335"/>
                <a:gd name="T100" fmla="*/ 1456 w 1552"/>
                <a:gd name="T101" fmla="*/ 1509 h 2335"/>
                <a:gd name="T102" fmla="*/ 1419 w 1552"/>
                <a:gd name="T103" fmla="*/ 1454 h 2335"/>
                <a:gd name="T104" fmla="*/ 1464 w 1552"/>
                <a:gd name="T105" fmla="*/ 1633 h 2335"/>
                <a:gd name="T106" fmla="*/ 1492 w 1552"/>
                <a:gd name="T107" fmla="*/ 1701 h 2335"/>
                <a:gd name="T108" fmla="*/ 1520 w 1552"/>
                <a:gd name="T109" fmla="*/ 1735 h 2335"/>
                <a:gd name="T110" fmla="*/ 1496 w 1552"/>
                <a:gd name="T111" fmla="*/ 1625 h 2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2" h="2335">
                  <a:moveTo>
                    <a:pt x="0" y="2297"/>
                  </a:moveTo>
                  <a:lnTo>
                    <a:pt x="0" y="2328"/>
                  </a:lnTo>
                  <a:lnTo>
                    <a:pt x="12" y="2328"/>
                  </a:lnTo>
                  <a:lnTo>
                    <a:pt x="26" y="2324"/>
                  </a:lnTo>
                  <a:lnTo>
                    <a:pt x="22" y="2326"/>
                  </a:lnTo>
                  <a:lnTo>
                    <a:pt x="31" y="2323"/>
                  </a:lnTo>
                  <a:lnTo>
                    <a:pt x="0" y="2335"/>
                  </a:lnTo>
                  <a:lnTo>
                    <a:pt x="31" y="2321"/>
                  </a:lnTo>
                  <a:lnTo>
                    <a:pt x="43" y="2316"/>
                  </a:lnTo>
                  <a:lnTo>
                    <a:pt x="47" y="2314"/>
                  </a:lnTo>
                  <a:lnTo>
                    <a:pt x="59" y="2304"/>
                  </a:lnTo>
                  <a:lnTo>
                    <a:pt x="61" y="2304"/>
                  </a:lnTo>
                  <a:lnTo>
                    <a:pt x="77" y="2288"/>
                  </a:lnTo>
                  <a:lnTo>
                    <a:pt x="73" y="2291"/>
                  </a:lnTo>
                  <a:lnTo>
                    <a:pt x="77" y="2286"/>
                  </a:lnTo>
                  <a:lnTo>
                    <a:pt x="94" y="2265"/>
                  </a:lnTo>
                  <a:lnTo>
                    <a:pt x="96" y="2263"/>
                  </a:lnTo>
                  <a:lnTo>
                    <a:pt x="113" y="2234"/>
                  </a:lnTo>
                  <a:lnTo>
                    <a:pt x="122" y="2216"/>
                  </a:lnTo>
                  <a:lnTo>
                    <a:pt x="96" y="2201"/>
                  </a:lnTo>
                  <a:lnTo>
                    <a:pt x="87" y="2218"/>
                  </a:lnTo>
                  <a:lnTo>
                    <a:pt x="70" y="2248"/>
                  </a:lnTo>
                  <a:lnTo>
                    <a:pt x="82" y="2255"/>
                  </a:lnTo>
                  <a:lnTo>
                    <a:pt x="70" y="2246"/>
                  </a:lnTo>
                  <a:lnTo>
                    <a:pt x="52" y="2267"/>
                  </a:lnTo>
                  <a:lnTo>
                    <a:pt x="64" y="2276"/>
                  </a:lnTo>
                  <a:lnTo>
                    <a:pt x="54" y="2265"/>
                  </a:lnTo>
                  <a:lnTo>
                    <a:pt x="38" y="2281"/>
                  </a:lnTo>
                  <a:lnTo>
                    <a:pt x="49" y="2291"/>
                  </a:lnTo>
                  <a:lnTo>
                    <a:pt x="38" y="2279"/>
                  </a:lnTo>
                  <a:lnTo>
                    <a:pt x="26" y="2290"/>
                  </a:lnTo>
                  <a:lnTo>
                    <a:pt x="36" y="2302"/>
                  </a:lnTo>
                  <a:lnTo>
                    <a:pt x="31" y="2288"/>
                  </a:lnTo>
                  <a:lnTo>
                    <a:pt x="19" y="2293"/>
                  </a:lnTo>
                  <a:lnTo>
                    <a:pt x="24" y="2307"/>
                  </a:lnTo>
                  <a:lnTo>
                    <a:pt x="19" y="2293"/>
                  </a:lnTo>
                  <a:lnTo>
                    <a:pt x="10" y="2297"/>
                  </a:lnTo>
                  <a:lnTo>
                    <a:pt x="16" y="2311"/>
                  </a:lnTo>
                  <a:lnTo>
                    <a:pt x="12" y="2297"/>
                  </a:lnTo>
                  <a:lnTo>
                    <a:pt x="5" y="2298"/>
                  </a:lnTo>
                  <a:lnTo>
                    <a:pt x="9" y="2312"/>
                  </a:lnTo>
                  <a:lnTo>
                    <a:pt x="9" y="2297"/>
                  </a:lnTo>
                  <a:lnTo>
                    <a:pt x="3" y="2297"/>
                  </a:lnTo>
                  <a:lnTo>
                    <a:pt x="0" y="2297"/>
                  </a:lnTo>
                  <a:close/>
                  <a:moveTo>
                    <a:pt x="129" y="2131"/>
                  </a:moveTo>
                  <a:lnTo>
                    <a:pt x="159" y="2143"/>
                  </a:lnTo>
                  <a:lnTo>
                    <a:pt x="178" y="2098"/>
                  </a:lnTo>
                  <a:lnTo>
                    <a:pt x="174" y="2105"/>
                  </a:lnTo>
                  <a:lnTo>
                    <a:pt x="178" y="2096"/>
                  </a:lnTo>
                  <a:lnTo>
                    <a:pt x="201" y="2031"/>
                  </a:lnTo>
                  <a:lnTo>
                    <a:pt x="213" y="1993"/>
                  </a:lnTo>
                  <a:lnTo>
                    <a:pt x="183" y="1982"/>
                  </a:lnTo>
                  <a:lnTo>
                    <a:pt x="171" y="2021"/>
                  </a:lnTo>
                  <a:lnTo>
                    <a:pt x="148" y="2085"/>
                  </a:lnTo>
                  <a:lnTo>
                    <a:pt x="162" y="2091"/>
                  </a:lnTo>
                  <a:lnTo>
                    <a:pt x="148" y="2085"/>
                  </a:lnTo>
                  <a:lnTo>
                    <a:pt x="129" y="2131"/>
                  </a:lnTo>
                  <a:close/>
                  <a:moveTo>
                    <a:pt x="206" y="1907"/>
                  </a:moveTo>
                  <a:lnTo>
                    <a:pt x="235" y="1916"/>
                  </a:lnTo>
                  <a:lnTo>
                    <a:pt x="246" y="1883"/>
                  </a:lnTo>
                  <a:lnTo>
                    <a:pt x="270" y="1797"/>
                  </a:lnTo>
                  <a:lnTo>
                    <a:pt x="277" y="1764"/>
                  </a:lnTo>
                  <a:lnTo>
                    <a:pt x="248" y="1755"/>
                  </a:lnTo>
                  <a:lnTo>
                    <a:pt x="241" y="1789"/>
                  </a:lnTo>
                  <a:lnTo>
                    <a:pt x="216" y="1874"/>
                  </a:lnTo>
                  <a:lnTo>
                    <a:pt x="206" y="1907"/>
                  </a:lnTo>
                  <a:close/>
                  <a:moveTo>
                    <a:pt x="267" y="1680"/>
                  </a:moveTo>
                  <a:lnTo>
                    <a:pt x="297" y="1687"/>
                  </a:lnTo>
                  <a:lnTo>
                    <a:pt x="316" y="1614"/>
                  </a:lnTo>
                  <a:lnTo>
                    <a:pt x="335" y="1532"/>
                  </a:lnTo>
                  <a:lnTo>
                    <a:pt x="305" y="1525"/>
                  </a:lnTo>
                  <a:lnTo>
                    <a:pt x="286" y="1607"/>
                  </a:lnTo>
                  <a:lnTo>
                    <a:pt x="267" y="1680"/>
                  </a:lnTo>
                  <a:close/>
                  <a:moveTo>
                    <a:pt x="324" y="1450"/>
                  </a:moveTo>
                  <a:lnTo>
                    <a:pt x="354" y="1457"/>
                  </a:lnTo>
                  <a:lnTo>
                    <a:pt x="361" y="1429"/>
                  </a:lnTo>
                  <a:lnTo>
                    <a:pt x="380" y="1338"/>
                  </a:lnTo>
                  <a:lnTo>
                    <a:pt x="389" y="1302"/>
                  </a:lnTo>
                  <a:lnTo>
                    <a:pt x="359" y="1295"/>
                  </a:lnTo>
                  <a:lnTo>
                    <a:pt x="351" y="1331"/>
                  </a:lnTo>
                  <a:lnTo>
                    <a:pt x="331" y="1422"/>
                  </a:lnTo>
                  <a:lnTo>
                    <a:pt x="324" y="1450"/>
                  </a:lnTo>
                  <a:close/>
                  <a:moveTo>
                    <a:pt x="377" y="1218"/>
                  </a:moveTo>
                  <a:lnTo>
                    <a:pt x="406" y="1225"/>
                  </a:lnTo>
                  <a:lnTo>
                    <a:pt x="419" y="1172"/>
                  </a:lnTo>
                  <a:lnTo>
                    <a:pt x="436" y="1099"/>
                  </a:lnTo>
                  <a:lnTo>
                    <a:pt x="441" y="1070"/>
                  </a:lnTo>
                  <a:lnTo>
                    <a:pt x="412" y="1063"/>
                  </a:lnTo>
                  <a:lnTo>
                    <a:pt x="406" y="1092"/>
                  </a:lnTo>
                  <a:lnTo>
                    <a:pt x="389" y="1166"/>
                  </a:lnTo>
                  <a:lnTo>
                    <a:pt x="377" y="1218"/>
                  </a:lnTo>
                  <a:close/>
                  <a:moveTo>
                    <a:pt x="429" y="986"/>
                  </a:moveTo>
                  <a:lnTo>
                    <a:pt x="459" y="993"/>
                  </a:lnTo>
                  <a:lnTo>
                    <a:pt x="464" y="977"/>
                  </a:lnTo>
                  <a:lnTo>
                    <a:pt x="476" y="928"/>
                  </a:lnTo>
                  <a:lnTo>
                    <a:pt x="485" y="888"/>
                  </a:lnTo>
                  <a:lnTo>
                    <a:pt x="492" y="857"/>
                  </a:lnTo>
                  <a:lnTo>
                    <a:pt x="496" y="839"/>
                  </a:lnTo>
                  <a:lnTo>
                    <a:pt x="466" y="832"/>
                  </a:lnTo>
                  <a:lnTo>
                    <a:pt x="462" y="850"/>
                  </a:lnTo>
                  <a:lnTo>
                    <a:pt x="455" y="881"/>
                  </a:lnTo>
                  <a:lnTo>
                    <a:pt x="447" y="921"/>
                  </a:lnTo>
                  <a:lnTo>
                    <a:pt x="434" y="970"/>
                  </a:lnTo>
                  <a:lnTo>
                    <a:pt x="429" y="986"/>
                  </a:lnTo>
                  <a:close/>
                  <a:moveTo>
                    <a:pt x="485" y="755"/>
                  </a:moveTo>
                  <a:lnTo>
                    <a:pt x="515" y="762"/>
                  </a:lnTo>
                  <a:lnTo>
                    <a:pt x="516" y="757"/>
                  </a:lnTo>
                  <a:lnTo>
                    <a:pt x="525" y="720"/>
                  </a:lnTo>
                  <a:lnTo>
                    <a:pt x="509" y="717"/>
                  </a:lnTo>
                  <a:lnTo>
                    <a:pt x="525" y="722"/>
                  </a:lnTo>
                  <a:lnTo>
                    <a:pt x="537" y="677"/>
                  </a:lnTo>
                  <a:lnTo>
                    <a:pt x="551" y="626"/>
                  </a:lnTo>
                  <a:lnTo>
                    <a:pt x="550" y="631"/>
                  </a:lnTo>
                  <a:lnTo>
                    <a:pt x="551" y="624"/>
                  </a:lnTo>
                  <a:lnTo>
                    <a:pt x="555" y="609"/>
                  </a:lnTo>
                  <a:lnTo>
                    <a:pt x="525" y="602"/>
                  </a:lnTo>
                  <a:lnTo>
                    <a:pt x="522" y="617"/>
                  </a:lnTo>
                  <a:lnTo>
                    <a:pt x="536" y="621"/>
                  </a:lnTo>
                  <a:lnTo>
                    <a:pt x="522" y="617"/>
                  </a:lnTo>
                  <a:lnTo>
                    <a:pt x="508" y="668"/>
                  </a:lnTo>
                  <a:lnTo>
                    <a:pt x="496" y="713"/>
                  </a:lnTo>
                  <a:lnTo>
                    <a:pt x="497" y="706"/>
                  </a:lnTo>
                  <a:lnTo>
                    <a:pt x="496" y="713"/>
                  </a:lnTo>
                  <a:lnTo>
                    <a:pt x="487" y="750"/>
                  </a:lnTo>
                  <a:lnTo>
                    <a:pt x="485" y="755"/>
                  </a:lnTo>
                  <a:close/>
                  <a:moveTo>
                    <a:pt x="544" y="525"/>
                  </a:moveTo>
                  <a:lnTo>
                    <a:pt x="574" y="534"/>
                  </a:lnTo>
                  <a:lnTo>
                    <a:pt x="583" y="509"/>
                  </a:lnTo>
                  <a:lnTo>
                    <a:pt x="600" y="446"/>
                  </a:lnTo>
                  <a:lnTo>
                    <a:pt x="585" y="441"/>
                  </a:lnTo>
                  <a:lnTo>
                    <a:pt x="600" y="446"/>
                  </a:lnTo>
                  <a:lnTo>
                    <a:pt x="619" y="385"/>
                  </a:lnTo>
                  <a:lnTo>
                    <a:pt x="619" y="382"/>
                  </a:lnTo>
                  <a:lnTo>
                    <a:pt x="590" y="371"/>
                  </a:lnTo>
                  <a:lnTo>
                    <a:pt x="590" y="375"/>
                  </a:lnTo>
                  <a:lnTo>
                    <a:pt x="571" y="436"/>
                  </a:lnTo>
                  <a:lnTo>
                    <a:pt x="572" y="429"/>
                  </a:lnTo>
                  <a:lnTo>
                    <a:pt x="571" y="438"/>
                  </a:lnTo>
                  <a:lnTo>
                    <a:pt x="553" y="500"/>
                  </a:lnTo>
                  <a:lnTo>
                    <a:pt x="544" y="525"/>
                  </a:lnTo>
                  <a:close/>
                  <a:moveTo>
                    <a:pt x="616" y="296"/>
                  </a:moveTo>
                  <a:lnTo>
                    <a:pt x="646" y="308"/>
                  </a:lnTo>
                  <a:lnTo>
                    <a:pt x="663" y="265"/>
                  </a:lnTo>
                  <a:lnTo>
                    <a:pt x="647" y="258"/>
                  </a:lnTo>
                  <a:lnTo>
                    <a:pt x="661" y="265"/>
                  </a:lnTo>
                  <a:lnTo>
                    <a:pt x="684" y="211"/>
                  </a:lnTo>
                  <a:lnTo>
                    <a:pt x="670" y="204"/>
                  </a:lnTo>
                  <a:lnTo>
                    <a:pt x="684" y="211"/>
                  </a:lnTo>
                  <a:lnTo>
                    <a:pt x="707" y="164"/>
                  </a:lnTo>
                  <a:lnTo>
                    <a:pt x="679" y="150"/>
                  </a:lnTo>
                  <a:lnTo>
                    <a:pt x="656" y="197"/>
                  </a:lnTo>
                  <a:lnTo>
                    <a:pt x="660" y="188"/>
                  </a:lnTo>
                  <a:lnTo>
                    <a:pt x="656" y="199"/>
                  </a:lnTo>
                  <a:lnTo>
                    <a:pt x="633" y="253"/>
                  </a:lnTo>
                  <a:lnTo>
                    <a:pt x="623" y="275"/>
                  </a:lnTo>
                  <a:lnTo>
                    <a:pt x="633" y="253"/>
                  </a:lnTo>
                  <a:lnTo>
                    <a:pt x="616" y="296"/>
                  </a:lnTo>
                  <a:close/>
                  <a:moveTo>
                    <a:pt x="719" y="80"/>
                  </a:moveTo>
                  <a:lnTo>
                    <a:pt x="743" y="97"/>
                  </a:lnTo>
                  <a:lnTo>
                    <a:pt x="752" y="85"/>
                  </a:lnTo>
                  <a:lnTo>
                    <a:pt x="740" y="76"/>
                  </a:lnTo>
                  <a:lnTo>
                    <a:pt x="752" y="87"/>
                  </a:lnTo>
                  <a:lnTo>
                    <a:pt x="775" y="61"/>
                  </a:lnTo>
                  <a:lnTo>
                    <a:pt x="763" y="50"/>
                  </a:lnTo>
                  <a:lnTo>
                    <a:pt x="773" y="62"/>
                  </a:lnTo>
                  <a:lnTo>
                    <a:pt x="797" y="43"/>
                  </a:lnTo>
                  <a:lnTo>
                    <a:pt x="787" y="31"/>
                  </a:lnTo>
                  <a:lnTo>
                    <a:pt x="796" y="45"/>
                  </a:lnTo>
                  <a:lnTo>
                    <a:pt x="817" y="33"/>
                  </a:lnTo>
                  <a:lnTo>
                    <a:pt x="808" y="19"/>
                  </a:lnTo>
                  <a:lnTo>
                    <a:pt x="811" y="34"/>
                  </a:lnTo>
                  <a:lnTo>
                    <a:pt x="834" y="31"/>
                  </a:lnTo>
                  <a:lnTo>
                    <a:pt x="831" y="15"/>
                  </a:lnTo>
                  <a:lnTo>
                    <a:pt x="831" y="31"/>
                  </a:lnTo>
                  <a:lnTo>
                    <a:pt x="852" y="33"/>
                  </a:lnTo>
                  <a:lnTo>
                    <a:pt x="852" y="17"/>
                  </a:lnTo>
                  <a:lnTo>
                    <a:pt x="846" y="31"/>
                  </a:lnTo>
                  <a:lnTo>
                    <a:pt x="853" y="34"/>
                  </a:lnTo>
                  <a:lnTo>
                    <a:pt x="866" y="7"/>
                  </a:lnTo>
                  <a:lnTo>
                    <a:pt x="855" y="1"/>
                  </a:lnTo>
                  <a:lnTo>
                    <a:pt x="853" y="1"/>
                  </a:lnTo>
                  <a:lnTo>
                    <a:pt x="832" y="0"/>
                  </a:lnTo>
                  <a:lnTo>
                    <a:pt x="829" y="1"/>
                  </a:lnTo>
                  <a:lnTo>
                    <a:pt x="806" y="5"/>
                  </a:lnTo>
                  <a:lnTo>
                    <a:pt x="803" y="5"/>
                  </a:lnTo>
                  <a:lnTo>
                    <a:pt x="801" y="7"/>
                  </a:lnTo>
                  <a:lnTo>
                    <a:pt x="780" y="19"/>
                  </a:lnTo>
                  <a:lnTo>
                    <a:pt x="777" y="19"/>
                  </a:lnTo>
                  <a:lnTo>
                    <a:pt x="778" y="19"/>
                  </a:lnTo>
                  <a:lnTo>
                    <a:pt x="754" y="38"/>
                  </a:lnTo>
                  <a:lnTo>
                    <a:pt x="752" y="38"/>
                  </a:lnTo>
                  <a:lnTo>
                    <a:pt x="752" y="40"/>
                  </a:lnTo>
                  <a:lnTo>
                    <a:pt x="729" y="66"/>
                  </a:lnTo>
                  <a:lnTo>
                    <a:pt x="731" y="64"/>
                  </a:lnTo>
                  <a:lnTo>
                    <a:pt x="728" y="68"/>
                  </a:lnTo>
                  <a:lnTo>
                    <a:pt x="719" y="80"/>
                  </a:lnTo>
                  <a:close/>
                  <a:moveTo>
                    <a:pt x="934" y="59"/>
                  </a:moveTo>
                  <a:lnTo>
                    <a:pt x="909" y="78"/>
                  </a:lnTo>
                  <a:lnTo>
                    <a:pt x="921" y="94"/>
                  </a:lnTo>
                  <a:lnTo>
                    <a:pt x="934" y="83"/>
                  </a:lnTo>
                  <a:lnTo>
                    <a:pt x="921" y="92"/>
                  </a:lnTo>
                  <a:lnTo>
                    <a:pt x="934" y="110"/>
                  </a:lnTo>
                  <a:lnTo>
                    <a:pt x="946" y="101"/>
                  </a:lnTo>
                  <a:lnTo>
                    <a:pt x="934" y="110"/>
                  </a:lnTo>
                  <a:lnTo>
                    <a:pt x="942" y="123"/>
                  </a:lnTo>
                  <a:lnTo>
                    <a:pt x="949" y="136"/>
                  </a:lnTo>
                  <a:lnTo>
                    <a:pt x="949" y="137"/>
                  </a:lnTo>
                  <a:lnTo>
                    <a:pt x="955" y="144"/>
                  </a:lnTo>
                  <a:lnTo>
                    <a:pt x="967" y="134"/>
                  </a:lnTo>
                  <a:lnTo>
                    <a:pt x="953" y="139"/>
                  </a:lnTo>
                  <a:lnTo>
                    <a:pt x="955" y="144"/>
                  </a:lnTo>
                  <a:lnTo>
                    <a:pt x="955" y="148"/>
                  </a:lnTo>
                  <a:lnTo>
                    <a:pt x="960" y="153"/>
                  </a:lnTo>
                  <a:lnTo>
                    <a:pt x="970" y="141"/>
                  </a:lnTo>
                  <a:lnTo>
                    <a:pt x="958" y="150"/>
                  </a:lnTo>
                  <a:lnTo>
                    <a:pt x="962" y="155"/>
                  </a:lnTo>
                  <a:lnTo>
                    <a:pt x="974" y="146"/>
                  </a:lnTo>
                  <a:lnTo>
                    <a:pt x="960" y="153"/>
                  </a:lnTo>
                  <a:lnTo>
                    <a:pt x="972" y="178"/>
                  </a:lnTo>
                  <a:lnTo>
                    <a:pt x="970" y="174"/>
                  </a:lnTo>
                  <a:lnTo>
                    <a:pt x="974" y="179"/>
                  </a:lnTo>
                  <a:lnTo>
                    <a:pt x="984" y="197"/>
                  </a:lnTo>
                  <a:lnTo>
                    <a:pt x="996" y="188"/>
                  </a:lnTo>
                  <a:lnTo>
                    <a:pt x="982" y="195"/>
                  </a:lnTo>
                  <a:lnTo>
                    <a:pt x="989" y="211"/>
                  </a:lnTo>
                  <a:lnTo>
                    <a:pt x="1017" y="197"/>
                  </a:lnTo>
                  <a:lnTo>
                    <a:pt x="1010" y="181"/>
                  </a:lnTo>
                  <a:lnTo>
                    <a:pt x="1012" y="183"/>
                  </a:lnTo>
                  <a:lnTo>
                    <a:pt x="1010" y="181"/>
                  </a:lnTo>
                  <a:lnTo>
                    <a:pt x="1000" y="164"/>
                  </a:lnTo>
                  <a:lnTo>
                    <a:pt x="986" y="171"/>
                  </a:lnTo>
                  <a:lnTo>
                    <a:pt x="1000" y="164"/>
                  </a:lnTo>
                  <a:lnTo>
                    <a:pt x="988" y="139"/>
                  </a:lnTo>
                  <a:lnTo>
                    <a:pt x="988" y="137"/>
                  </a:lnTo>
                  <a:lnTo>
                    <a:pt x="984" y="132"/>
                  </a:lnTo>
                  <a:lnTo>
                    <a:pt x="981" y="129"/>
                  </a:lnTo>
                  <a:lnTo>
                    <a:pt x="969" y="139"/>
                  </a:lnTo>
                  <a:lnTo>
                    <a:pt x="984" y="134"/>
                  </a:lnTo>
                  <a:lnTo>
                    <a:pt x="982" y="129"/>
                  </a:lnTo>
                  <a:lnTo>
                    <a:pt x="979" y="125"/>
                  </a:lnTo>
                  <a:lnTo>
                    <a:pt x="974" y="118"/>
                  </a:lnTo>
                  <a:lnTo>
                    <a:pt x="962" y="127"/>
                  </a:lnTo>
                  <a:lnTo>
                    <a:pt x="976" y="120"/>
                  </a:lnTo>
                  <a:lnTo>
                    <a:pt x="969" y="108"/>
                  </a:lnTo>
                  <a:lnTo>
                    <a:pt x="960" y="94"/>
                  </a:lnTo>
                  <a:lnTo>
                    <a:pt x="955" y="85"/>
                  </a:lnTo>
                  <a:lnTo>
                    <a:pt x="960" y="92"/>
                  </a:lnTo>
                  <a:lnTo>
                    <a:pt x="948" y="75"/>
                  </a:lnTo>
                  <a:lnTo>
                    <a:pt x="949" y="76"/>
                  </a:lnTo>
                  <a:lnTo>
                    <a:pt x="946" y="75"/>
                  </a:lnTo>
                  <a:lnTo>
                    <a:pt x="934" y="59"/>
                  </a:lnTo>
                  <a:close/>
                  <a:moveTo>
                    <a:pt x="1049" y="270"/>
                  </a:moveTo>
                  <a:lnTo>
                    <a:pt x="1021" y="282"/>
                  </a:lnTo>
                  <a:lnTo>
                    <a:pt x="1038" y="322"/>
                  </a:lnTo>
                  <a:lnTo>
                    <a:pt x="1052" y="315"/>
                  </a:lnTo>
                  <a:lnTo>
                    <a:pt x="1038" y="321"/>
                  </a:lnTo>
                  <a:lnTo>
                    <a:pt x="1056" y="368"/>
                  </a:lnTo>
                  <a:lnTo>
                    <a:pt x="1059" y="380"/>
                  </a:lnTo>
                  <a:lnTo>
                    <a:pt x="1056" y="370"/>
                  </a:lnTo>
                  <a:lnTo>
                    <a:pt x="1077" y="422"/>
                  </a:lnTo>
                  <a:lnTo>
                    <a:pt x="1091" y="415"/>
                  </a:lnTo>
                  <a:lnTo>
                    <a:pt x="1077" y="420"/>
                  </a:lnTo>
                  <a:lnTo>
                    <a:pt x="1078" y="429"/>
                  </a:lnTo>
                  <a:lnTo>
                    <a:pt x="1108" y="418"/>
                  </a:lnTo>
                  <a:lnTo>
                    <a:pt x="1106" y="410"/>
                  </a:lnTo>
                  <a:lnTo>
                    <a:pt x="1103" y="403"/>
                  </a:lnTo>
                  <a:lnTo>
                    <a:pt x="1106" y="410"/>
                  </a:lnTo>
                  <a:lnTo>
                    <a:pt x="1085" y="357"/>
                  </a:lnTo>
                  <a:lnTo>
                    <a:pt x="1070" y="363"/>
                  </a:lnTo>
                  <a:lnTo>
                    <a:pt x="1085" y="357"/>
                  </a:lnTo>
                  <a:lnTo>
                    <a:pt x="1068" y="310"/>
                  </a:lnTo>
                  <a:lnTo>
                    <a:pt x="1070" y="317"/>
                  </a:lnTo>
                  <a:lnTo>
                    <a:pt x="1066" y="310"/>
                  </a:lnTo>
                  <a:lnTo>
                    <a:pt x="1049" y="270"/>
                  </a:lnTo>
                  <a:close/>
                  <a:moveTo>
                    <a:pt x="1134" y="492"/>
                  </a:moveTo>
                  <a:lnTo>
                    <a:pt x="1105" y="502"/>
                  </a:lnTo>
                  <a:lnTo>
                    <a:pt x="1119" y="542"/>
                  </a:lnTo>
                  <a:lnTo>
                    <a:pt x="1141" y="612"/>
                  </a:lnTo>
                  <a:lnTo>
                    <a:pt x="1154" y="654"/>
                  </a:lnTo>
                  <a:lnTo>
                    <a:pt x="1183" y="644"/>
                  </a:lnTo>
                  <a:lnTo>
                    <a:pt x="1171" y="602"/>
                  </a:lnTo>
                  <a:lnTo>
                    <a:pt x="1148" y="532"/>
                  </a:lnTo>
                  <a:lnTo>
                    <a:pt x="1134" y="492"/>
                  </a:lnTo>
                  <a:close/>
                  <a:moveTo>
                    <a:pt x="1206" y="719"/>
                  </a:moveTo>
                  <a:lnTo>
                    <a:pt x="1176" y="727"/>
                  </a:lnTo>
                  <a:lnTo>
                    <a:pt x="1187" y="759"/>
                  </a:lnTo>
                  <a:lnTo>
                    <a:pt x="1190" y="771"/>
                  </a:lnTo>
                  <a:lnTo>
                    <a:pt x="1187" y="759"/>
                  </a:lnTo>
                  <a:lnTo>
                    <a:pt x="1211" y="834"/>
                  </a:lnTo>
                  <a:lnTo>
                    <a:pt x="1225" y="829"/>
                  </a:lnTo>
                  <a:lnTo>
                    <a:pt x="1211" y="834"/>
                  </a:lnTo>
                  <a:lnTo>
                    <a:pt x="1223" y="879"/>
                  </a:lnTo>
                  <a:lnTo>
                    <a:pt x="1253" y="871"/>
                  </a:lnTo>
                  <a:lnTo>
                    <a:pt x="1241" y="825"/>
                  </a:lnTo>
                  <a:lnTo>
                    <a:pt x="1237" y="815"/>
                  </a:lnTo>
                  <a:lnTo>
                    <a:pt x="1241" y="823"/>
                  </a:lnTo>
                  <a:lnTo>
                    <a:pt x="1216" y="748"/>
                  </a:lnTo>
                  <a:lnTo>
                    <a:pt x="1201" y="754"/>
                  </a:lnTo>
                  <a:lnTo>
                    <a:pt x="1216" y="750"/>
                  </a:lnTo>
                  <a:lnTo>
                    <a:pt x="1206" y="719"/>
                  </a:lnTo>
                  <a:close/>
                  <a:moveTo>
                    <a:pt x="1276" y="946"/>
                  </a:moveTo>
                  <a:lnTo>
                    <a:pt x="1246" y="954"/>
                  </a:lnTo>
                  <a:lnTo>
                    <a:pt x="1257" y="987"/>
                  </a:lnTo>
                  <a:lnTo>
                    <a:pt x="1279" y="1061"/>
                  </a:lnTo>
                  <a:lnTo>
                    <a:pt x="1291" y="1108"/>
                  </a:lnTo>
                  <a:lnTo>
                    <a:pt x="1321" y="1099"/>
                  </a:lnTo>
                  <a:lnTo>
                    <a:pt x="1309" y="1052"/>
                  </a:lnTo>
                  <a:lnTo>
                    <a:pt x="1286" y="979"/>
                  </a:lnTo>
                  <a:lnTo>
                    <a:pt x="1276" y="946"/>
                  </a:lnTo>
                  <a:close/>
                  <a:moveTo>
                    <a:pt x="1344" y="1174"/>
                  </a:moveTo>
                  <a:lnTo>
                    <a:pt x="1314" y="1183"/>
                  </a:lnTo>
                  <a:lnTo>
                    <a:pt x="1321" y="1200"/>
                  </a:lnTo>
                  <a:lnTo>
                    <a:pt x="1323" y="1207"/>
                  </a:lnTo>
                  <a:lnTo>
                    <a:pt x="1321" y="1200"/>
                  </a:lnTo>
                  <a:lnTo>
                    <a:pt x="1342" y="1262"/>
                  </a:lnTo>
                  <a:lnTo>
                    <a:pt x="1356" y="1256"/>
                  </a:lnTo>
                  <a:lnTo>
                    <a:pt x="1342" y="1262"/>
                  </a:lnTo>
                  <a:lnTo>
                    <a:pt x="1360" y="1319"/>
                  </a:lnTo>
                  <a:lnTo>
                    <a:pt x="1363" y="1333"/>
                  </a:lnTo>
                  <a:lnTo>
                    <a:pt x="1360" y="1319"/>
                  </a:lnTo>
                  <a:lnTo>
                    <a:pt x="1363" y="1335"/>
                  </a:lnTo>
                  <a:lnTo>
                    <a:pt x="1393" y="1324"/>
                  </a:lnTo>
                  <a:lnTo>
                    <a:pt x="1389" y="1309"/>
                  </a:lnTo>
                  <a:lnTo>
                    <a:pt x="1373" y="1314"/>
                  </a:lnTo>
                  <a:lnTo>
                    <a:pt x="1389" y="1310"/>
                  </a:lnTo>
                  <a:lnTo>
                    <a:pt x="1372" y="1253"/>
                  </a:lnTo>
                  <a:lnTo>
                    <a:pt x="1368" y="1244"/>
                  </a:lnTo>
                  <a:lnTo>
                    <a:pt x="1372" y="1251"/>
                  </a:lnTo>
                  <a:lnTo>
                    <a:pt x="1351" y="1190"/>
                  </a:lnTo>
                  <a:lnTo>
                    <a:pt x="1335" y="1195"/>
                  </a:lnTo>
                  <a:lnTo>
                    <a:pt x="1351" y="1192"/>
                  </a:lnTo>
                  <a:lnTo>
                    <a:pt x="1344" y="1174"/>
                  </a:lnTo>
                  <a:close/>
                  <a:moveTo>
                    <a:pt x="1419" y="1398"/>
                  </a:moveTo>
                  <a:lnTo>
                    <a:pt x="1389" y="1408"/>
                  </a:lnTo>
                  <a:lnTo>
                    <a:pt x="1393" y="1419"/>
                  </a:lnTo>
                  <a:lnTo>
                    <a:pt x="1407" y="1413"/>
                  </a:lnTo>
                  <a:lnTo>
                    <a:pt x="1393" y="1419"/>
                  </a:lnTo>
                  <a:lnTo>
                    <a:pt x="1405" y="1459"/>
                  </a:lnTo>
                  <a:lnTo>
                    <a:pt x="1412" y="1481"/>
                  </a:lnTo>
                  <a:lnTo>
                    <a:pt x="1405" y="1459"/>
                  </a:lnTo>
                  <a:lnTo>
                    <a:pt x="1415" y="1492"/>
                  </a:lnTo>
                  <a:lnTo>
                    <a:pt x="1417" y="1497"/>
                  </a:lnTo>
                  <a:lnTo>
                    <a:pt x="1415" y="1494"/>
                  </a:lnTo>
                  <a:lnTo>
                    <a:pt x="1426" y="1522"/>
                  </a:lnTo>
                  <a:lnTo>
                    <a:pt x="1440" y="1515"/>
                  </a:lnTo>
                  <a:lnTo>
                    <a:pt x="1426" y="1520"/>
                  </a:lnTo>
                  <a:lnTo>
                    <a:pt x="1433" y="1541"/>
                  </a:lnTo>
                  <a:lnTo>
                    <a:pt x="1435" y="1550"/>
                  </a:lnTo>
                  <a:lnTo>
                    <a:pt x="1433" y="1543"/>
                  </a:lnTo>
                  <a:lnTo>
                    <a:pt x="1438" y="1556"/>
                  </a:lnTo>
                  <a:lnTo>
                    <a:pt x="1440" y="1560"/>
                  </a:lnTo>
                  <a:lnTo>
                    <a:pt x="1469" y="1548"/>
                  </a:lnTo>
                  <a:lnTo>
                    <a:pt x="1468" y="1544"/>
                  </a:lnTo>
                  <a:lnTo>
                    <a:pt x="1462" y="1530"/>
                  </a:lnTo>
                  <a:lnTo>
                    <a:pt x="1447" y="1536"/>
                  </a:lnTo>
                  <a:lnTo>
                    <a:pt x="1462" y="1530"/>
                  </a:lnTo>
                  <a:lnTo>
                    <a:pt x="1456" y="1509"/>
                  </a:lnTo>
                  <a:lnTo>
                    <a:pt x="1452" y="1502"/>
                  </a:lnTo>
                  <a:lnTo>
                    <a:pt x="1456" y="1509"/>
                  </a:lnTo>
                  <a:lnTo>
                    <a:pt x="1445" y="1481"/>
                  </a:lnTo>
                  <a:lnTo>
                    <a:pt x="1429" y="1487"/>
                  </a:lnTo>
                  <a:lnTo>
                    <a:pt x="1445" y="1481"/>
                  </a:lnTo>
                  <a:lnTo>
                    <a:pt x="1435" y="1448"/>
                  </a:lnTo>
                  <a:lnTo>
                    <a:pt x="1419" y="1454"/>
                  </a:lnTo>
                  <a:lnTo>
                    <a:pt x="1435" y="1450"/>
                  </a:lnTo>
                  <a:lnTo>
                    <a:pt x="1422" y="1410"/>
                  </a:lnTo>
                  <a:lnTo>
                    <a:pt x="1419" y="1401"/>
                  </a:lnTo>
                  <a:lnTo>
                    <a:pt x="1422" y="1408"/>
                  </a:lnTo>
                  <a:lnTo>
                    <a:pt x="1419" y="1398"/>
                  </a:lnTo>
                  <a:close/>
                  <a:moveTo>
                    <a:pt x="1494" y="1623"/>
                  </a:moveTo>
                  <a:lnTo>
                    <a:pt x="1464" y="1633"/>
                  </a:lnTo>
                  <a:lnTo>
                    <a:pt x="1466" y="1635"/>
                  </a:lnTo>
                  <a:lnTo>
                    <a:pt x="1466" y="1640"/>
                  </a:lnTo>
                  <a:lnTo>
                    <a:pt x="1466" y="1637"/>
                  </a:lnTo>
                  <a:lnTo>
                    <a:pt x="1478" y="1666"/>
                  </a:lnTo>
                  <a:lnTo>
                    <a:pt x="1492" y="1703"/>
                  </a:lnTo>
                  <a:lnTo>
                    <a:pt x="1506" y="1696"/>
                  </a:lnTo>
                  <a:lnTo>
                    <a:pt x="1492" y="1701"/>
                  </a:lnTo>
                  <a:lnTo>
                    <a:pt x="1506" y="1740"/>
                  </a:lnTo>
                  <a:lnTo>
                    <a:pt x="1503" y="1733"/>
                  </a:lnTo>
                  <a:lnTo>
                    <a:pt x="1506" y="1742"/>
                  </a:lnTo>
                  <a:lnTo>
                    <a:pt x="1524" y="1782"/>
                  </a:lnTo>
                  <a:lnTo>
                    <a:pt x="1552" y="1769"/>
                  </a:lnTo>
                  <a:lnTo>
                    <a:pt x="1534" y="1729"/>
                  </a:lnTo>
                  <a:lnTo>
                    <a:pt x="1520" y="1735"/>
                  </a:lnTo>
                  <a:lnTo>
                    <a:pt x="1536" y="1729"/>
                  </a:lnTo>
                  <a:lnTo>
                    <a:pt x="1515" y="1672"/>
                  </a:lnTo>
                  <a:lnTo>
                    <a:pt x="1522" y="1691"/>
                  </a:lnTo>
                  <a:lnTo>
                    <a:pt x="1508" y="1654"/>
                  </a:lnTo>
                  <a:lnTo>
                    <a:pt x="1496" y="1625"/>
                  </a:lnTo>
                  <a:lnTo>
                    <a:pt x="1480" y="1630"/>
                  </a:lnTo>
                  <a:lnTo>
                    <a:pt x="1496" y="1625"/>
                  </a:lnTo>
                  <a:lnTo>
                    <a:pt x="1494" y="1623"/>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06" name="Freeform 2647"/>
            <p:cNvSpPr>
              <a:spLocks noEditPoints="1"/>
            </p:cNvSpPr>
            <p:nvPr/>
          </p:nvSpPr>
          <p:spPr bwMode="auto">
            <a:xfrm>
              <a:off x="2576" y="2460"/>
              <a:ext cx="823" cy="279"/>
            </a:xfrm>
            <a:custGeom>
              <a:avLst/>
              <a:gdLst>
                <a:gd name="T0" fmla="*/ 31 w 1646"/>
                <a:gd name="T1" fmla="*/ 89 h 559"/>
                <a:gd name="T2" fmla="*/ 85 w 1646"/>
                <a:gd name="T3" fmla="*/ 133 h 559"/>
                <a:gd name="T4" fmla="*/ 29 w 1646"/>
                <a:gd name="T5" fmla="*/ 0 h 559"/>
                <a:gd name="T6" fmla="*/ 124 w 1646"/>
                <a:gd name="T7" fmla="*/ 273 h 559"/>
                <a:gd name="T8" fmla="*/ 174 w 1646"/>
                <a:gd name="T9" fmla="*/ 350 h 559"/>
                <a:gd name="T10" fmla="*/ 199 w 1646"/>
                <a:gd name="T11" fmla="*/ 332 h 559"/>
                <a:gd name="T12" fmla="*/ 178 w 1646"/>
                <a:gd name="T13" fmla="*/ 295 h 559"/>
                <a:gd name="T14" fmla="*/ 127 w 1646"/>
                <a:gd name="T15" fmla="*/ 213 h 559"/>
                <a:gd name="T16" fmla="*/ 267 w 1646"/>
                <a:gd name="T17" fmla="*/ 459 h 559"/>
                <a:gd name="T18" fmla="*/ 309 w 1646"/>
                <a:gd name="T19" fmla="*/ 496 h 559"/>
                <a:gd name="T20" fmla="*/ 347 w 1646"/>
                <a:gd name="T21" fmla="*/ 519 h 559"/>
                <a:gd name="T22" fmla="*/ 378 w 1646"/>
                <a:gd name="T23" fmla="*/ 500 h 559"/>
                <a:gd name="T24" fmla="*/ 361 w 1646"/>
                <a:gd name="T25" fmla="*/ 493 h 559"/>
                <a:gd name="T26" fmla="*/ 317 w 1646"/>
                <a:gd name="T27" fmla="*/ 482 h 559"/>
                <a:gd name="T28" fmla="*/ 288 w 1646"/>
                <a:gd name="T29" fmla="*/ 437 h 559"/>
                <a:gd name="T30" fmla="*/ 446 w 1646"/>
                <a:gd name="T31" fmla="*/ 524 h 559"/>
                <a:gd name="T32" fmla="*/ 466 w 1646"/>
                <a:gd name="T33" fmla="*/ 557 h 559"/>
                <a:gd name="T34" fmla="*/ 583 w 1646"/>
                <a:gd name="T35" fmla="*/ 552 h 559"/>
                <a:gd name="T36" fmla="*/ 598 w 1646"/>
                <a:gd name="T37" fmla="*/ 517 h 559"/>
                <a:gd name="T38" fmla="*/ 535 w 1646"/>
                <a:gd name="T39" fmla="*/ 529 h 559"/>
                <a:gd name="T40" fmla="*/ 485 w 1646"/>
                <a:gd name="T41" fmla="*/ 528 h 559"/>
                <a:gd name="T42" fmla="*/ 446 w 1646"/>
                <a:gd name="T43" fmla="*/ 524 h 559"/>
                <a:gd name="T44" fmla="*/ 717 w 1646"/>
                <a:gd name="T45" fmla="*/ 496 h 559"/>
                <a:gd name="T46" fmla="*/ 790 w 1646"/>
                <a:gd name="T47" fmla="*/ 487 h 559"/>
                <a:gd name="T48" fmla="*/ 827 w 1646"/>
                <a:gd name="T49" fmla="*/ 470 h 559"/>
                <a:gd name="T50" fmla="*/ 816 w 1646"/>
                <a:gd name="T51" fmla="*/ 442 h 559"/>
                <a:gd name="T52" fmla="*/ 778 w 1646"/>
                <a:gd name="T53" fmla="*/ 458 h 559"/>
                <a:gd name="T54" fmla="*/ 757 w 1646"/>
                <a:gd name="T55" fmla="*/ 466 h 559"/>
                <a:gd name="T56" fmla="*/ 689 w 1646"/>
                <a:gd name="T57" fmla="*/ 491 h 559"/>
                <a:gd name="T58" fmla="*/ 902 w 1646"/>
                <a:gd name="T59" fmla="*/ 426 h 559"/>
                <a:gd name="T60" fmla="*/ 911 w 1646"/>
                <a:gd name="T61" fmla="*/ 423 h 559"/>
                <a:gd name="T62" fmla="*/ 958 w 1646"/>
                <a:gd name="T63" fmla="*/ 425 h 559"/>
                <a:gd name="T64" fmla="*/ 972 w 1646"/>
                <a:gd name="T65" fmla="*/ 421 h 559"/>
                <a:gd name="T66" fmla="*/ 1056 w 1646"/>
                <a:gd name="T67" fmla="*/ 397 h 559"/>
                <a:gd name="T68" fmla="*/ 998 w 1646"/>
                <a:gd name="T69" fmla="*/ 381 h 559"/>
                <a:gd name="T70" fmla="*/ 944 w 1646"/>
                <a:gd name="T71" fmla="*/ 395 h 559"/>
                <a:gd name="T72" fmla="*/ 914 w 1646"/>
                <a:gd name="T73" fmla="*/ 407 h 559"/>
                <a:gd name="T74" fmla="*/ 905 w 1646"/>
                <a:gd name="T75" fmla="*/ 426 h 559"/>
                <a:gd name="T76" fmla="*/ 1127 w 1646"/>
                <a:gd name="T77" fmla="*/ 355 h 559"/>
                <a:gd name="T78" fmla="*/ 1181 w 1646"/>
                <a:gd name="T79" fmla="*/ 379 h 559"/>
                <a:gd name="T80" fmla="*/ 1202 w 1646"/>
                <a:gd name="T81" fmla="*/ 377 h 559"/>
                <a:gd name="T82" fmla="*/ 1176 w 1646"/>
                <a:gd name="T83" fmla="*/ 348 h 559"/>
                <a:gd name="T84" fmla="*/ 1127 w 1646"/>
                <a:gd name="T85" fmla="*/ 355 h 559"/>
                <a:gd name="T86" fmla="*/ 1372 w 1646"/>
                <a:gd name="T87" fmla="*/ 386 h 559"/>
                <a:gd name="T88" fmla="*/ 1396 w 1646"/>
                <a:gd name="T89" fmla="*/ 388 h 559"/>
                <a:gd name="T90" fmla="*/ 1405 w 1646"/>
                <a:gd name="T91" fmla="*/ 390 h 559"/>
                <a:gd name="T92" fmla="*/ 1422 w 1646"/>
                <a:gd name="T93" fmla="*/ 393 h 559"/>
                <a:gd name="T94" fmla="*/ 1457 w 1646"/>
                <a:gd name="T95" fmla="*/ 398 h 559"/>
                <a:gd name="T96" fmla="*/ 1518 w 1646"/>
                <a:gd name="T97" fmla="*/ 409 h 559"/>
                <a:gd name="T98" fmla="*/ 1473 w 1646"/>
                <a:gd name="T99" fmla="*/ 370 h 559"/>
                <a:gd name="T100" fmla="*/ 1426 w 1646"/>
                <a:gd name="T101" fmla="*/ 362 h 559"/>
                <a:gd name="T102" fmla="*/ 1405 w 1646"/>
                <a:gd name="T103" fmla="*/ 358 h 559"/>
                <a:gd name="T104" fmla="*/ 1391 w 1646"/>
                <a:gd name="T105" fmla="*/ 357 h 559"/>
                <a:gd name="T106" fmla="*/ 1372 w 1646"/>
                <a:gd name="T107" fmla="*/ 370 h 559"/>
                <a:gd name="T108" fmla="*/ 1614 w 1646"/>
                <a:gd name="T109" fmla="*/ 433 h 559"/>
                <a:gd name="T110" fmla="*/ 1621 w 1646"/>
                <a:gd name="T111" fmla="*/ 404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6" h="559">
                  <a:moveTo>
                    <a:pt x="29" y="0"/>
                  </a:moveTo>
                  <a:lnTo>
                    <a:pt x="0" y="13"/>
                  </a:lnTo>
                  <a:lnTo>
                    <a:pt x="17" y="56"/>
                  </a:lnTo>
                  <a:lnTo>
                    <a:pt x="36" y="102"/>
                  </a:lnTo>
                  <a:lnTo>
                    <a:pt x="31" y="89"/>
                  </a:lnTo>
                  <a:lnTo>
                    <a:pt x="36" y="102"/>
                  </a:lnTo>
                  <a:lnTo>
                    <a:pt x="57" y="147"/>
                  </a:lnTo>
                  <a:lnTo>
                    <a:pt x="62" y="158"/>
                  </a:lnTo>
                  <a:lnTo>
                    <a:pt x="90" y="144"/>
                  </a:lnTo>
                  <a:lnTo>
                    <a:pt x="85" y="133"/>
                  </a:lnTo>
                  <a:lnTo>
                    <a:pt x="64" y="88"/>
                  </a:lnTo>
                  <a:lnTo>
                    <a:pt x="50" y="95"/>
                  </a:lnTo>
                  <a:lnTo>
                    <a:pt x="66" y="89"/>
                  </a:lnTo>
                  <a:lnTo>
                    <a:pt x="47" y="44"/>
                  </a:lnTo>
                  <a:lnTo>
                    <a:pt x="29" y="0"/>
                  </a:lnTo>
                  <a:close/>
                  <a:moveTo>
                    <a:pt x="127" y="213"/>
                  </a:moveTo>
                  <a:lnTo>
                    <a:pt x="99" y="229"/>
                  </a:lnTo>
                  <a:lnTo>
                    <a:pt x="103" y="234"/>
                  </a:lnTo>
                  <a:lnTo>
                    <a:pt x="125" y="276"/>
                  </a:lnTo>
                  <a:lnTo>
                    <a:pt x="124" y="273"/>
                  </a:lnTo>
                  <a:lnTo>
                    <a:pt x="127" y="276"/>
                  </a:lnTo>
                  <a:lnTo>
                    <a:pt x="151" y="313"/>
                  </a:lnTo>
                  <a:lnTo>
                    <a:pt x="164" y="304"/>
                  </a:lnTo>
                  <a:lnTo>
                    <a:pt x="151" y="313"/>
                  </a:lnTo>
                  <a:lnTo>
                    <a:pt x="174" y="350"/>
                  </a:lnTo>
                  <a:lnTo>
                    <a:pt x="172" y="346"/>
                  </a:lnTo>
                  <a:lnTo>
                    <a:pt x="174" y="350"/>
                  </a:lnTo>
                  <a:lnTo>
                    <a:pt x="185" y="365"/>
                  </a:lnTo>
                  <a:lnTo>
                    <a:pt x="209" y="348"/>
                  </a:lnTo>
                  <a:lnTo>
                    <a:pt x="199" y="332"/>
                  </a:lnTo>
                  <a:lnTo>
                    <a:pt x="186" y="341"/>
                  </a:lnTo>
                  <a:lnTo>
                    <a:pt x="200" y="334"/>
                  </a:lnTo>
                  <a:lnTo>
                    <a:pt x="178" y="297"/>
                  </a:lnTo>
                  <a:lnTo>
                    <a:pt x="169" y="285"/>
                  </a:lnTo>
                  <a:lnTo>
                    <a:pt x="178" y="295"/>
                  </a:lnTo>
                  <a:lnTo>
                    <a:pt x="153" y="259"/>
                  </a:lnTo>
                  <a:lnTo>
                    <a:pt x="139" y="267"/>
                  </a:lnTo>
                  <a:lnTo>
                    <a:pt x="153" y="261"/>
                  </a:lnTo>
                  <a:lnTo>
                    <a:pt x="130" y="219"/>
                  </a:lnTo>
                  <a:lnTo>
                    <a:pt x="127" y="213"/>
                  </a:lnTo>
                  <a:close/>
                  <a:moveTo>
                    <a:pt x="258" y="407"/>
                  </a:moveTo>
                  <a:lnTo>
                    <a:pt x="235" y="428"/>
                  </a:lnTo>
                  <a:lnTo>
                    <a:pt x="244" y="437"/>
                  </a:lnTo>
                  <a:lnTo>
                    <a:pt x="244" y="439"/>
                  </a:lnTo>
                  <a:lnTo>
                    <a:pt x="267" y="459"/>
                  </a:lnTo>
                  <a:lnTo>
                    <a:pt x="288" y="479"/>
                  </a:lnTo>
                  <a:lnTo>
                    <a:pt x="289" y="479"/>
                  </a:lnTo>
                  <a:lnTo>
                    <a:pt x="309" y="494"/>
                  </a:lnTo>
                  <a:lnTo>
                    <a:pt x="310" y="496"/>
                  </a:lnTo>
                  <a:lnTo>
                    <a:pt x="309" y="496"/>
                  </a:lnTo>
                  <a:lnTo>
                    <a:pt x="326" y="508"/>
                  </a:lnTo>
                  <a:lnTo>
                    <a:pt x="321" y="503"/>
                  </a:lnTo>
                  <a:lnTo>
                    <a:pt x="328" y="508"/>
                  </a:lnTo>
                  <a:lnTo>
                    <a:pt x="345" y="519"/>
                  </a:lnTo>
                  <a:lnTo>
                    <a:pt x="347" y="519"/>
                  </a:lnTo>
                  <a:lnTo>
                    <a:pt x="363" y="526"/>
                  </a:lnTo>
                  <a:lnTo>
                    <a:pt x="368" y="512"/>
                  </a:lnTo>
                  <a:lnTo>
                    <a:pt x="361" y="526"/>
                  </a:lnTo>
                  <a:lnTo>
                    <a:pt x="363" y="526"/>
                  </a:lnTo>
                  <a:lnTo>
                    <a:pt x="378" y="500"/>
                  </a:lnTo>
                  <a:lnTo>
                    <a:pt x="377" y="500"/>
                  </a:lnTo>
                  <a:lnTo>
                    <a:pt x="375" y="498"/>
                  </a:lnTo>
                  <a:lnTo>
                    <a:pt x="359" y="491"/>
                  </a:lnTo>
                  <a:lnTo>
                    <a:pt x="352" y="505"/>
                  </a:lnTo>
                  <a:lnTo>
                    <a:pt x="361" y="493"/>
                  </a:lnTo>
                  <a:lnTo>
                    <a:pt x="343" y="482"/>
                  </a:lnTo>
                  <a:lnTo>
                    <a:pt x="335" y="494"/>
                  </a:lnTo>
                  <a:lnTo>
                    <a:pt x="343" y="482"/>
                  </a:lnTo>
                  <a:lnTo>
                    <a:pt x="326" y="470"/>
                  </a:lnTo>
                  <a:lnTo>
                    <a:pt x="317" y="482"/>
                  </a:lnTo>
                  <a:lnTo>
                    <a:pt x="328" y="470"/>
                  </a:lnTo>
                  <a:lnTo>
                    <a:pt x="309" y="454"/>
                  </a:lnTo>
                  <a:lnTo>
                    <a:pt x="298" y="466"/>
                  </a:lnTo>
                  <a:lnTo>
                    <a:pt x="309" y="456"/>
                  </a:lnTo>
                  <a:lnTo>
                    <a:pt x="288" y="437"/>
                  </a:lnTo>
                  <a:lnTo>
                    <a:pt x="265" y="416"/>
                  </a:lnTo>
                  <a:lnTo>
                    <a:pt x="254" y="426"/>
                  </a:lnTo>
                  <a:lnTo>
                    <a:pt x="267" y="416"/>
                  </a:lnTo>
                  <a:lnTo>
                    <a:pt x="258" y="407"/>
                  </a:lnTo>
                  <a:close/>
                  <a:moveTo>
                    <a:pt x="446" y="524"/>
                  </a:moveTo>
                  <a:lnTo>
                    <a:pt x="441" y="554"/>
                  </a:lnTo>
                  <a:lnTo>
                    <a:pt x="452" y="555"/>
                  </a:lnTo>
                  <a:lnTo>
                    <a:pt x="469" y="557"/>
                  </a:lnTo>
                  <a:lnTo>
                    <a:pt x="452" y="555"/>
                  </a:lnTo>
                  <a:lnTo>
                    <a:pt x="466" y="557"/>
                  </a:lnTo>
                  <a:lnTo>
                    <a:pt x="481" y="559"/>
                  </a:lnTo>
                  <a:lnTo>
                    <a:pt x="537" y="559"/>
                  </a:lnTo>
                  <a:lnTo>
                    <a:pt x="535" y="559"/>
                  </a:lnTo>
                  <a:lnTo>
                    <a:pt x="541" y="559"/>
                  </a:lnTo>
                  <a:lnTo>
                    <a:pt x="583" y="552"/>
                  </a:lnTo>
                  <a:lnTo>
                    <a:pt x="605" y="549"/>
                  </a:lnTo>
                  <a:lnTo>
                    <a:pt x="609" y="547"/>
                  </a:lnTo>
                  <a:lnTo>
                    <a:pt x="607" y="549"/>
                  </a:lnTo>
                  <a:lnTo>
                    <a:pt x="607" y="547"/>
                  </a:lnTo>
                  <a:lnTo>
                    <a:pt x="598" y="517"/>
                  </a:lnTo>
                  <a:lnTo>
                    <a:pt x="598" y="519"/>
                  </a:lnTo>
                  <a:lnTo>
                    <a:pt x="602" y="533"/>
                  </a:lnTo>
                  <a:lnTo>
                    <a:pt x="600" y="519"/>
                  </a:lnTo>
                  <a:lnTo>
                    <a:pt x="577" y="522"/>
                  </a:lnTo>
                  <a:lnTo>
                    <a:pt x="535" y="529"/>
                  </a:lnTo>
                  <a:lnTo>
                    <a:pt x="537" y="543"/>
                  </a:lnTo>
                  <a:lnTo>
                    <a:pt x="537" y="528"/>
                  </a:lnTo>
                  <a:lnTo>
                    <a:pt x="483" y="528"/>
                  </a:lnTo>
                  <a:lnTo>
                    <a:pt x="483" y="543"/>
                  </a:lnTo>
                  <a:lnTo>
                    <a:pt x="485" y="528"/>
                  </a:lnTo>
                  <a:lnTo>
                    <a:pt x="469" y="526"/>
                  </a:lnTo>
                  <a:lnTo>
                    <a:pt x="455" y="524"/>
                  </a:lnTo>
                  <a:lnTo>
                    <a:pt x="453" y="540"/>
                  </a:lnTo>
                  <a:lnTo>
                    <a:pt x="457" y="526"/>
                  </a:lnTo>
                  <a:lnTo>
                    <a:pt x="446" y="524"/>
                  </a:lnTo>
                  <a:close/>
                  <a:moveTo>
                    <a:pt x="672" y="496"/>
                  </a:moveTo>
                  <a:lnTo>
                    <a:pt x="684" y="526"/>
                  </a:lnTo>
                  <a:lnTo>
                    <a:pt x="701" y="521"/>
                  </a:lnTo>
                  <a:lnTo>
                    <a:pt x="724" y="512"/>
                  </a:lnTo>
                  <a:lnTo>
                    <a:pt x="717" y="496"/>
                  </a:lnTo>
                  <a:lnTo>
                    <a:pt x="722" y="512"/>
                  </a:lnTo>
                  <a:lnTo>
                    <a:pt x="747" y="503"/>
                  </a:lnTo>
                  <a:lnTo>
                    <a:pt x="773" y="494"/>
                  </a:lnTo>
                  <a:lnTo>
                    <a:pt x="769" y="496"/>
                  </a:lnTo>
                  <a:lnTo>
                    <a:pt x="790" y="487"/>
                  </a:lnTo>
                  <a:lnTo>
                    <a:pt x="783" y="472"/>
                  </a:lnTo>
                  <a:lnTo>
                    <a:pt x="789" y="487"/>
                  </a:lnTo>
                  <a:lnTo>
                    <a:pt x="808" y="480"/>
                  </a:lnTo>
                  <a:lnTo>
                    <a:pt x="809" y="479"/>
                  </a:lnTo>
                  <a:lnTo>
                    <a:pt x="827" y="470"/>
                  </a:lnTo>
                  <a:lnTo>
                    <a:pt x="820" y="456"/>
                  </a:lnTo>
                  <a:lnTo>
                    <a:pt x="825" y="472"/>
                  </a:lnTo>
                  <a:lnTo>
                    <a:pt x="830" y="470"/>
                  </a:lnTo>
                  <a:lnTo>
                    <a:pt x="822" y="440"/>
                  </a:lnTo>
                  <a:lnTo>
                    <a:pt x="816" y="442"/>
                  </a:lnTo>
                  <a:lnTo>
                    <a:pt x="813" y="442"/>
                  </a:lnTo>
                  <a:lnTo>
                    <a:pt x="796" y="451"/>
                  </a:lnTo>
                  <a:lnTo>
                    <a:pt x="802" y="465"/>
                  </a:lnTo>
                  <a:lnTo>
                    <a:pt x="797" y="451"/>
                  </a:lnTo>
                  <a:lnTo>
                    <a:pt x="778" y="458"/>
                  </a:lnTo>
                  <a:lnTo>
                    <a:pt x="771" y="459"/>
                  </a:lnTo>
                  <a:lnTo>
                    <a:pt x="778" y="458"/>
                  </a:lnTo>
                  <a:lnTo>
                    <a:pt x="757" y="466"/>
                  </a:lnTo>
                  <a:lnTo>
                    <a:pt x="762" y="480"/>
                  </a:lnTo>
                  <a:lnTo>
                    <a:pt x="757" y="466"/>
                  </a:lnTo>
                  <a:lnTo>
                    <a:pt x="736" y="473"/>
                  </a:lnTo>
                  <a:lnTo>
                    <a:pt x="712" y="482"/>
                  </a:lnTo>
                  <a:lnTo>
                    <a:pt x="700" y="486"/>
                  </a:lnTo>
                  <a:lnTo>
                    <a:pt x="712" y="482"/>
                  </a:lnTo>
                  <a:lnTo>
                    <a:pt x="689" y="491"/>
                  </a:lnTo>
                  <a:lnTo>
                    <a:pt x="672" y="496"/>
                  </a:lnTo>
                  <a:close/>
                  <a:moveTo>
                    <a:pt x="893" y="414"/>
                  </a:moveTo>
                  <a:lnTo>
                    <a:pt x="907" y="442"/>
                  </a:lnTo>
                  <a:lnTo>
                    <a:pt x="909" y="440"/>
                  </a:lnTo>
                  <a:lnTo>
                    <a:pt x="902" y="426"/>
                  </a:lnTo>
                  <a:lnTo>
                    <a:pt x="902" y="442"/>
                  </a:lnTo>
                  <a:lnTo>
                    <a:pt x="911" y="442"/>
                  </a:lnTo>
                  <a:lnTo>
                    <a:pt x="914" y="440"/>
                  </a:lnTo>
                  <a:lnTo>
                    <a:pt x="919" y="437"/>
                  </a:lnTo>
                  <a:lnTo>
                    <a:pt x="911" y="423"/>
                  </a:lnTo>
                  <a:lnTo>
                    <a:pt x="914" y="439"/>
                  </a:lnTo>
                  <a:lnTo>
                    <a:pt x="928" y="435"/>
                  </a:lnTo>
                  <a:lnTo>
                    <a:pt x="923" y="437"/>
                  </a:lnTo>
                  <a:lnTo>
                    <a:pt x="944" y="430"/>
                  </a:lnTo>
                  <a:lnTo>
                    <a:pt x="958" y="425"/>
                  </a:lnTo>
                  <a:lnTo>
                    <a:pt x="953" y="409"/>
                  </a:lnTo>
                  <a:lnTo>
                    <a:pt x="956" y="425"/>
                  </a:lnTo>
                  <a:lnTo>
                    <a:pt x="970" y="421"/>
                  </a:lnTo>
                  <a:lnTo>
                    <a:pt x="975" y="419"/>
                  </a:lnTo>
                  <a:lnTo>
                    <a:pt x="972" y="421"/>
                  </a:lnTo>
                  <a:lnTo>
                    <a:pt x="1007" y="411"/>
                  </a:lnTo>
                  <a:lnTo>
                    <a:pt x="1001" y="395"/>
                  </a:lnTo>
                  <a:lnTo>
                    <a:pt x="1005" y="411"/>
                  </a:lnTo>
                  <a:lnTo>
                    <a:pt x="1047" y="400"/>
                  </a:lnTo>
                  <a:lnTo>
                    <a:pt x="1056" y="397"/>
                  </a:lnTo>
                  <a:lnTo>
                    <a:pt x="1049" y="367"/>
                  </a:lnTo>
                  <a:lnTo>
                    <a:pt x="1040" y="370"/>
                  </a:lnTo>
                  <a:lnTo>
                    <a:pt x="998" y="381"/>
                  </a:lnTo>
                  <a:lnTo>
                    <a:pt x="993" y="381"/>
                  </a:lnTo>
                  <a:lnTo>
                    <a:pt x="998" y="381"/>
                  </a:lnTo>
                  <a:lnTo>
                    <a:pt x="963" y="391"/>
                  </a:lnTo>
                  <a:lnTo>
                    <a:pt x="967" y="405"/>
                  </a:lnTo>
                  <a:lnTo>
                    <a:pt x="963" y="391"/>
                  </a:lnTo>
                  <a:lnTo>
                    <a:pt x="949" y="395"/>
                  </a:lnTo>
                  <a:lnTo>
                    <a:pt x="944" y="395"/>
                  </a:lnTo>
                  <a:lnTo>
                    <a:pt x="947" y="395"/>
                  </a:lnTo>
                  <a:lnTo>
                    <a:pt x="933" y="400"/>
                  </a:lnTo>
                  <a:lnTo>
                    <a:pt x="912" y="407"/>
                  </a:lnTo>
                  <a:lnTo>
                    <a:pt x="918" y="421"/>
                  </a:lnTo>
                  <a:lnTo>
                    <a:pt x="914" y="407"/>
                  </a:lnTo>
                  <a:lnTo>
                    <a:pt x="907" y="409"/>
                  </a:lnTo>
                  <a:lnTo>
                    <a:pt x="904" y="409"/>
                  </a:lnTo>
                  <a:lnTo>
                    <a:pt x="902" y="411"/>
                  </a:lnTo>
                  <a:lnTo>
                    <a:pt x="897" y="414"/>
                  </a:lnTo>
                  <a:lnTo>
                    <a:pt x="905" y="426"/>
                  </a:lnTo>
                  <a:lnTo>
                    <a:pt x="905" y="411"/>
                  </a:lnTo>
                  <a:lnTo>
                    <a:pt x="898" y="411"/>
                  </a:lnTo>
                  <a:lnTo>
                    <a:pt x="895" y="412"/>
                  </a:lnTo>
                  <a:lnTo>
                    <a:pt x="893" y="414"/>
                  </a:lnTo>
                  <a:close/>
                  <a:moveTo>
                    <a:pt x="1127" y="355"/>
                  </a:moveTo>
                  <a:lnTo>
                    <a:pt x="1131" y="384"/>
                  </a:lnTo>
                  <a:lnTo>
                    <a:pt x="1136" y="384"/>
                  </a:lnTo>
                  <a:lnTo>
                    <a:pt x="1134" y="369"/>
                  </a:lnTo>
                  <a:lnTo>
                    <a:pt x="1136" y="384"/>
                  </a:lnTo>
                  <a:lnTo>
                    <a:pt x="1181" y="379"/>
                  </a:lnTo>
                  <a:lnTo>
                    <a:pt x="1180" y="363"/>
                  </a:lnTo>
                  <a:lnTo>
                    <a:pt x="1181" y="379"/>
                  </a:lnTo>
                  <a:lnTo>
                    <a:pt x="1204" y="377"/>
                  </a:lnTo>
                  <a:lnTo>
                    <a:pt x="1202" y="362"/>
                  </a:lnTo>
                  <a:lnTo>
                    <a:pt x="1202" y="377"/>
                  </a:lnTo>
                  <a:lnTo>
                    <a:pt x="1288" y="377"/>
                  </a:lnTo>
                  <a:lnTo>
                    <a:pt x="1288" y="346"/>
                  </a:lnTo>
                  <a:lnTo>
                    <a:pt x="1202" y="346"/>
                  </a:lnTo>
                  <a:lnTo>
                    <a:pt x="1180" y="348"/>
                  </a:lnTo>
                  <a:lnTo>
                    <a:pt x="1176" y="348"/>
                  </a:lnTo>
                  <a:lnTo>
                    <a:pt x="1178" y="348"/>
                  </a:lnTo>
                  <a:lnTo>
                    <a:pt x="1132" y="353"/>
                  </a:lnTo>
                  <a:lnTo>
                    <a:pt x="1164" y="350"/>
                  </a:lnTo>
                  <a:lnTo>
                    <a:pt x="1132" y="355"/>
                  </a:lnTo>
                  <a:lnTo>
                    <a:pt x="1127" y="355"/>
                  </a:lnTo>
                  <a:close/>
                  <a:moveTo>
                    <a:pt x="1368" y="355"/>
                  </a:moveTo>
                  <a:lnTo>
                    <a:pt x="1361" y="384"/>
                  </a:lnTo>
                  <a:lnTo>
                    <a:pt x="1368" y="386"/>
                  </a:lnTo>
                  <a:lnTo>
                    <a:pt x="1373" y="386"/>
                  </a:lnTo>
                  <a:lnTo>
                    <a:pt x="1372" y="386"/>
                  </a:lnTo>
                  <a:lnTo>
                    <a:pt x="1389" y="386"/>
                  </a:lnTo>
                  <a:lnTo>
                    <a:pt x="1389" y="370"/>
                  </a:lnTo>
                  <a:lnTo>
                    <a:pt x="1378" y="383"/>
                  </a:lnTo>
                  <a:lnTo>
                    <a:pt x="1384" y="388"/>
                  </a:lnTo>
                  <a:lnTo>
                    <a:pt x="1396" y="388"/>
                  </a:lnTo>
                  <a:lnTo>
                    <a:pt x="1396" y="372"/>
                  </a:lnTo>
                  <a:lnTo>
                    <a:pt x="1392" y="388"/>
                  </a:lnTo>
                  <a:lnTo>
                    <a:pt x="1401" y="390"/>
                  </a:lnTo>
                  <a:lnTo>
                    <a:pt x="1406" y="390"/>
                  </a:lnTo>
                  <a:lnTo>
                    <a:pt x="1405" y="390"/>
                  </a:lnTo>
                  <a:lnTo>
                    <a:pt x="1413" y="390"/>
                  </a:lnTo>
                  <a:lnTo>
                    <a:pt x="1413" y="374"/>
                  </a:lnTo>
                  <a:lnTo>
                    <a:pt x="1408" y="390"/>
                  </a:lnTo>
                  <a:lnTo>
                    <a:pt x="1419" y="393"/>
                  </a:lnTo>
                  <a:lnTo>
                    <a:pt x="1422" y="393"/>
                  </a:lnTo>
                  <a:lnTo>
                    <a:pt x="1450" y="397"/>
                  </a:lnTo>
                  <a:lnTo>
                    <a:pt x="1452" y="381"/>
                  </a:lnTo>
                  <a:lnTo>
                    <a:pt x="1448" y="397"/>
                  </a:lnTo>
                  <a:lnTo>
                    <a:pt x="1466" y="400"/>
                  </a:lnTo>
                  <a:lnTo>
                    <a:pt x="1457" y="398"/>
                  </a:lnTo>
                  <a:lnTo>
                    <a:pt x="1468" y="400"/>
                  </a:lnTo>
                  <a:lnTo>
                    <a:pt x="1506" y="407"/>
                  </a:lnTo>
                  <a:lnTo>
                    <a:pt x="1508" y="391"/>
                  </a:lnTo>
                  <a:lnTo>
                    <a:pt x="1504" y="407"/>
                  </a:lnTo>
                  <a:lnTo>
                    <a:pt x="1518" y="409"/>
                  </a:lnTo>
                  <a:lnTo>
                    <a:pt x="1525" y="379"/>
                  </a:lnTo>
                  <a:lnTo>
                    <a:pt x="1511" y="377"/>
                  </a:lnTo>
                  <a:lnTo>
                    <a:pt x="1513" y="377"/>
                  </a:lnTo>
                  <a:lnTo>
                    <a:pt x="1511" y="377"/>
                  </a:lnTo>
                  <a:lnTo>
                    <a:pt x="1473" y="370"/>
                  </a:lnTo>
                  <a:lnTo>
                    <a:pt x="1469" y="384"/>
                  </a:lnTo>
                  <a:lnTo>
                    <a:pt x="1473" y="370"/>
                  </a:lnTo>
                  <a:lnTo>
                    <a:pt x="1447" y="365"/>
                  </a:lnTo>
                  <a:lnTo>
                    <a:pt x="1454" y="365"/>
                  </a:lnTo>
                  <a:lnTo>
                    <a:pt x="1426" y="362"/>
                  </a:lnTo>
                  <a:lnTo>
                    <a:pt x="1424" y="377"/>
                  </a:lnTo>
                  <a:lnTo>
                    <a:pt x="1429" y="363"/>
                  </a:lnTo>
                  <a:lnTo>
                    <a:pt x="1419" y="360"/>
                  </a:lnTo>
                  <a:lnTo>
                    <a:pt x="1417" y="358"/>
                  </a:lnTo>
                  <a:lnTo>
                    <a:pt x="1405" y="358"/>
                  </a:lnTo>
                  <a:lnTo>
                    <a:pt x="1405" y="374"/>
                  </a:lnTo>
                  <a:lnTo>
                    <a:pt x="1408" y="360"/>
                  </a:lnTo>
                  <a:lnTo>
                    <a:pt x="1399" y="358"/>
                  </a:lnTo>
                  <a:lnTo>
                    <a:pt x="1396" y="357"/>
                  </a:lnTo>
                  <a:lnTo>
                    <a:pt x="1391" y="357"/>
                  </a:lnTo>
                  <a:lnTo>
                    <a:pt x="1391" y="372"/>
                  </a:lnTo>
                  <a:lnTo>
                    <a:pt x="1403" y="362"/>
                  </a:lnTo>
                  <a:lnTo>
                    <a:pt x="1396" y="355"/>
                  </a:lnTo>
                  <a:lnTo>
                    <a:pt x="1372" y="355"/>
                  </a:lnTo>
                  <a:lnTo>
                    <a:pt x="1372" y="370"/>
                  </a:lnTo>
                  <a:lnTo>
                    <a:pt x="1375" y="357"/>
                  </a:lnTo>
                  <a:lnTo>
                    <a:pt x="1368" y="355"/>
                  </a:lnTo>
                  <a:close/>
                  <a:moveTo>
                    <a:pt x="1602" y="397"/>
                  </a:moveTo>
                  <a:lnTo>
                    <a:pt x="1593" y="426"/>
                  </a:lnTo>
                  <a:lnTo>
                    <a:pt x="1614" y="433"/>
                  </a:lnTo>
                  <a:lnTo>
                    <a:pt x="1611" y="432"/>
                  </a:lnTo>
                  <a:lnTo>
                    <a:pt x="1614" y="433"/>
                  </a:lnTo>
                  <a:lnTo>
                    <a:pt x="1639" y="439"/>
                  </a:lnTo>
                  <a:lnTo>
                    <a:pt x="1646" y="409"/>
                  </a:lnTo>
                  <a:lnTo>
                    <a:pt x="1621" y="404"/>
                  </a:lnTo>
                  <a:lnTo>
                    <a:pt x="1618" y="418"/>
                  </a:lnTo>
                  <a:lnTo>
                    <a:pt x="1623" y="404"/>
                  </a:lnTo>
                  <a:lnTo>
                    <a:pt x="1602" y="397"/>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07" name="Freeform 2648"/>
            <p:cNvSpPr>
              <a:spLocks noEditPoints="1"/>
            </p:cNvSpPr>
            <p:nvPr/>
          </p:nvSpPr>
          <p:spPr bwMode="auto">
            <a:xfrm>
              <a:off x="3396" y="2664"/>
              <a:ext cx="751" cy="75"/>
            </a:xfrm>
            <a:custGeom>
              <a:avLst/>
              <a:gdLst>
                <a:gd name="T0" fmla="*/ 47 w 1502"/>
                <a:gd name="T1" fmla="*/ 40 h 150"/>
                <a:gd name="T2" fmla="*/ 68 w 1502"/>
                <a:gd name="T3" fmla="*/ 45 h 150"/>
                <a:gd name="T4" fmla="*/ 92 w 1502"/>
                <a:gd name="T5" fmla="*/ 52 h 150"/>
                <a:gd name="T6" fmla="*/ 111 w 1502"/>
                <a:gd name="T7" fmla="*/ 56 h 150"/>
                <a:gd name="T8" fmla="*/ 130 w 1502"/>
                <a:gd name="T9" fmla="*/ 61 h 150"/>
                <a:gd name="T10" fmla="*/ 148 w 1502"/>
                <a:gd name="T11" fmla="*/ 64 h 150"/>
                <a:gd name="T12" fmla="*/ 157 w 1502"/>
                <a:gd name="T13" fmla="*/ 35 h 150"/>
                <a:gd name="T14" fmla="*/ 137 w 1502"/>
                <a:gd name="T15" fmla="*/ 31 h 150"/>
                <a:gd name="T16" fmla="*/ 120 w 1502"/>
                <a:gd name="T17" fmla="*/ 26 h 150"/>
                <a:gd name="T18" fmla="*/ 97 w 1502"/>
                <a:gd name="T19" fmla="*/ 23 h 150"/>
                <a:gd name="T20" fmla="*/ 78 w 1502"/>
                <a:gd name="T21" fmla="*/ 16 h 150"/>
                <a:gd name="T22" fmla="*/ 54 w 1502"/>
                <a:gd name="T23" fmla="*/ 10 h 150"/>
                <a:gd name="T24" fmla="*/ 233 w 1502"/>
                <a:gd name="T25" fmla="*/ 84 h 150"/>
                <a:gd name="T26" fmla="*/ 225 w 1502"/>
                <a:gd name="T27" fmla="*/ 80 h 150"/>
                <a:gd name="T28" fmla="*/ 242 w 1502"/>
                <a:gd name="T29" fmla="*/ 70 h 150"/>
                <a:gd name="T30" fmla="*/ 249 w 1502"/>
                <a:gd name="T31" fmla="*/ 71 h 150"/>
                <a:gd name="T32" fmla="*/ 253 w 1502"/>
                <a:gd name="T33" fmla="*/ 89 h 150"/>
                <a:gd name="T34" fmla="*/ 286 w 1502"/>
                <a:gd name="T35" fmla="*/ 94 h 150"/>
                <a:gd name="T36" fmla="*/ 284 w 1502"/>
                <a:gd name="T37" fmla="*/ 78 h 150"/>
                <a:gd name="T38" fmla="*/ 329 w 1502"/>
                <a:gd name="T39" fmla="*/ 105 h 150"/>
                <a:gd name="T40" fmla="*/ 373 w 1502"/>
                <a:gd name="T41" fmla="*/ 112 h 150"/>
                <a:gd name="T42" fmla="*/ 378 w 1502"/>
                <a:gd name="T43" fmla="*/ 82 h 150"/>
                <a:gd name="T44" fmla="*/ 336 w 1502"/>
                <a:gd name="T45" fmla="*/ 75 h 150"/>
                <a:gd name="T46" fmla="*/ 281 w 1502"/>
                <a:gd name="T47" fmla="*/ 63 h 150"/>
                <a:gd name="T48" fmla="*/ 270 w 1502"/>
                <a:gd name="T49" fmla="*/ 77 h 150"/>
                <a:gd name="T50" fmla="*/ 260 w 1502"/>
                <a:gd name="T51" fmla="*/ 75 h 150"/>
                <a:gd name="T52" fmla="*/ 260 w 1502"/>
                <a:gd name="T53" fmla="*/ 59 h 150"/>
                <a:gd name="T54" fmla="*/ 237 w 1502"/>
                <a:gd name="T55" fmla="*/ 54 h 150"/>
                <a:gd name="T56" fmla="*/ 242 w 1502"/>
                <a:gd name="T57" fmla="*/ 52 h 150"/>
                <a:gd name="T58" fmla="*/ 464 w 1502"/>
                <a:gd name="T59" fmla="*/ 126 h 150"/>
                <a:gd name="T60" fmla="*/ 488 w 1502"/>
                <a:gd name="T61" fmla="*/ 129 h 150"/>
                <a:gd name="T62" fmla="*/ 511 w 1502"/>
                <a:gd name="T63" fmla="*/ 131 h 150"/>
                <a:gd name="T64" fmla="*/ 532 w 1502"/>
                <a:gd name="T65" fmla="*/ 134 h 150"/>
                <a:gd name="T66" fmla="*/ 600 w 1502"/>
                <a:gd name="T67" fmla="*/ 124 h 150"/>
                <a:gd name="T68" fmla="*/ 623 w 1502"/>
                <a:gd name="T69" fmla="*/ 141 h 150"/>
                <a:gd name="T70" fmla="*/ 602 w 1502"/>
                <a:gd name="T71" fmla="*/ 108 h 150"/>
                <a:gd name="T72" fmla="*/ 581 w 1502"/>
                <a:gd name="T73" fmla="*/ 108 h 150"/>
                <a:gd name="T74" fmla="*/ 537 w 1502"/>
                <a:gd name="T75" fmla="*/ 105 h 150"/>
                <a:gd name="T76" fmla="*/ 514 w 1502"/>
                <a:gd name="T77" fmla="*/ 99 h 150"/>
                <a:gd name="T78" fmla="*/ 492 w 1502"/>
                <a:gd name="T79" fmla="*/ 99 h 150"/>
                <a:gd name="T80" fmla="*/ 703 w 1502"/>
                <a:gd name="T81" fmla="*/ 146 h 150"/>
                <a:gd name="T82" fmla="*/ 705 w 1502"/>
                <a:gd name="T83" fmla="*/ 146 h 150"/>
                <a:gd name="T84" fmla="*/ 755 w 1502"/>
                <a:gd name="T85" fmla="*/ 133 h 150"/>
                <a:gd name="T86" fmla="*/ 860 w 1502"/>
                <a:gd name="T87" fmla="*/ 150 h 150"/>
                <a:gd name="T88" fmla="*/ 769 w 1502"/>
                <a:gd name="T89" fmla="*/ 134 h 150"/>
                <a:gd name="T90" fmla="*/ 715 w 1502"/>
                <a:gd name="T91" fmla="*/ 117 h 150"/>
                <a:gd name="T92" fmla="*/ 715 w 1502"/>
                <a:gd name="T93" fmla="*/ 117 h 150"/>
                <a:gd name="T94" fmla="*/ 939 w 1502"/>
                <a:gd name="T95" fmla="*/ 119 h 150"/>
                <a:gd name="T96" fmla="*/ 1066 w 1502"/>
                <a:gd name="T97" fmla="*/ 148 h 150"/>
                <a:gd name="T98" fmla="*/ 1097 w 1502"/>
                <a:gd name="T99" fmla="*/ 148 h 150"/>
                <a:gd name="T100" fmla="*/ 1042 w 1502"/>
                <a:gd name="T101" fmla="*/ 119 h 150"/>
                <a:gd name="T102" fmla="*/ 951 w 1502"/>
                <a:gd name="T103" fmla="*/ 119 h 150"/>
                <a:gd name="T104" fmla="*/ 1176 w 1502"/>
                <a:gd name="T105" fmla="*/ 146 h 150"/>
                <a:gd name="T106" fmla="*/ 1213 w 1502"/>
                <a:gd name="T107" fmla="*/ 129 h 150"/>
                <a:gd name="T108" fmla="*/ 1307 w 1502"/>
                <a:gd name="T109" fmla="*/ 143 h 150"/>
                <a:gd name="T110" fmla="*/ 1335 w 1502"/>
                <a:gd name="T111" fmla="*/ 143 h 150"/>
                <a:gd name="T112" fmla="*/ 1284 w 1502"/>
                <a:gd name="T113" fmla="*/ 113 h 150"/>
                <a:gd name="T114" fmla="*/ 1211 w 1502"/>
                <a:gd name="T115" fmla="*/ 113 h 150"/>
                <a:gd name="T116" fmla="*/ 1207 w 1502"/>
                <a:gd name="T117" fmla="*/ 131 h 150"/>
                <a:gd name="T118" fmla="*/ 1176 w 1502"/>
                <a:gd name="T119" fmla="*/ 115 h 150"/>
                <a:gd name="T120" fmla="*/ 1502 w 1502"/>
                <a:gd name="T121" fmla="*/ 141 h 150"/>
                <a:gd name="T122" fmla="*/ 1413 w 1502"/>
                <a:gd name="T123" fmla="*/ 1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2" h="150">
                  <a:moveTo>
                    <a:pt x="7" y="0"/>
                  </a:moveTo>
                  <a:lnTo>
                    <a:pt x="0" y="30"/>
                  </a:lnTo>
                  <a:lnTo>
                    <a:pt x="47" y="40"/>
                  </a:lnTo>
                  <a:lnTo>
                    <a:pt x="69" y="45"/>
                  </a:lnTo>
                  <a:lnTo>
                    <a:pt x="73" y="30"/>
                  </a:lnTo>
                  <a:lnTo>
                    <a:pt x="68" y="45"/>
                  </a:lnTo>
                  <a:lnTo>
                    <a:pt x="89" y="52"/>
                  </a:lnTo>
                  <a:lnTo>
                    <a:pt x="87" y="50"/>
                  </a:lnTo>
                  <a:lnTo>
                    <a:pt x="92" y="52"/>
                  </a:lnTo>
                  <a:lnTo>
                    <a:pt x="113" y="56"/>
                  </a:lnTo>
                  <a:lnTo>
                    <a:pt x="115" y="40"/>
                  </a:lnTo>
                  <a:lnTo>
                    <a:pt x="111" y="56"/>
                  </a:lnTo>
                  <a:lnTo>
                    <a:pt x="130" y="61"/>
                  </a:lnTo>
                  <a:lnTo>
                    <a:pt x="127" y="59"/>
                  </a:lnTo>
                  <a:lnTo>
                    <a:pt x="130" y="61"/>
                  </a:lnTo>
                  <a:lnTo>
                    <a:pt x="148" y="64"/>
                  </a:lnTo>
                  <a:lnTo>
                    <a:pt x="151" y="49"/>
                  </a:lnTo>
                  <a:lnTo>
                    <a:pt x="148" y="64"/>
                  </a:lnTo>
                  <a:lnTo>
                    <a:pt x="153" y="66"/>
                  </a:lnTo>
                  <a:lnTo>
                    <a:pt x="162" y="37"/>
                  </a:lnTo>
                  <a:lnTo>
                    <a:pt x="157" y="35"/>
                  </a:lnTo>
                  <a:lnTo>
                    <a:pt x="158" y="35"/>
                  </a:lnTo>
                  <a:lnTo>
                    <a:pt x="155" y="35"/>
                  </a:lnTo>
                  <a:lnTo>
                    <a:pt x="137" y="31"/>
                  </a:lnTo>
                  <a:lnTo>
                    <a:pt x="134" y="45"/>
                  </a:lnTo>
                  <a:lnTo>
                    <a:pt x="139" y="31"/>
                  </a:lnTo>
                  <a:lnTo>
                    <a:pt x="120" y="26"/>
                  </a:lnTo>
                  <a:lnTo>
                    <a:pt x="122" y="26"/>
                  </a:lnTo>
                  <a:lnTo>
                    <a:pt x="118" y="26"/>
                  </a:lnTo>
                  <a:lnTo>
                    <a:pt x="97" y="23"/>
                  </a:lnTo>
                  <a:lnTo>
                    <a:pt x="94" y="37"/>
                  </a:lnTo>
                  <a:lnTo>
                    <a:pt x="99" y="23"/>
                  </a:lnTo>
                  <a:lnTo>
                    <a:pt x="78" y="16"/>
                  </a:lnTo>
                  <a:lnTo>
                    <a:pt x="82" y="16"/>
                  </a:lnTo>
                  <a:lnTo>
                    <a:pt x="76" y="16"/>
                  </a:lnTo>
                  <a:lnTo>
                    <a:pt x="54" y="10"/>
                  </a:lnTo>
                  <a:lnTo>
                    <a:pt x="7" y="0"/>
                  </a:lnTo>
                  <a:close/>
                  <a:moveTo>
                    <a:pt x="233" y="52"/>
                  </a:moveTo>
                  <a:lnTo>
                    <a:pt x="233" y="84"/>
                  </a:lnTo>
                  <a:lnTo>
                    <a:pt x="235" y="84"/>
                  </a:lnTo>
                  <a:lnTo>
                    <a:pt x="235" y="68"/>
                  </a:lnTo>
                  <a:lnTo>
                    <a:pt x="225" y="80"/>
                  </a:lnTo>
                  <a:lnTo>
                    <a:pt x="230" y="85"/>
                  </a:lnTo>
                  <a:lnTo>
                    <a:pt x="242" y="85"/>
                  </a:lnTo>
                  <a:lnTo>
                    <a:pt x="242" y="70"/>
                  </a:lnTo>
                  <a:lnTo>
                    <a:pt x="239" y="85"/>
                  </a:lnTo>
                  <a:lnTo>
                    <a:pt x="246" y="87"/>
                  </a:lnTo>
                  <a:lnTo>
                    <a:pt x="249" y="71"/>
                  </a:lnTo>
                  <a:lnTo>
                    <a:pt x="244" y="87"/>
                  </a:lnTo>
                  <a:lnTo>
                    <a:pt x="254" y="91"/>
                  </a:lnTo>
                  <a:lnTo>
                    <a:pt x="253" y="89"/>
                  </a:lnTo>
                  <a:lnTo>
                    <a:pt x="258" y="91"/>
                  </a:lnTo>
                  <a:lnTo>
                    <a:pt x="268" y="92"/>
                  </a:lnTo>
                  <a:lnTo>
                    <a:pt x="286" y="94"/>
                  </a:lnTo>
                  <a:lnTo>
                    <a:pt x="268" y="92"/>
                  </a:lnTo>
                  <a:lnTo>
                    <a:pt x="282" y="94"/>
                  </a:lnTo>
                  <a:lnTo>
                    <a:pt x="284" y="78"/>
                  </a:lnTo>
                  <a:lnTo>
                    <a:pt x="281" y="94"/>
                  </a:lnTo>
                  <a:lnTo>
                    <a:pt x="312" y="101"/>
                  </a:lnTo>
                  <a:lnTo>
                    <a:pt x="329" y="105"/>
                  </a:lnTo>
                  <a:lnTo>
                    <a:pt x="326" y="103"/>
                  </a:lnTo>
                  <a:lnTo>
                    <a:pt x="331" y="105"/>
                  </a:lnTo>
                  <a:lnTo>
                    <a:pt x="373" y="112"/>
                  </a:lnTo>
                  <a:lnTo>
                    <a:pt x="385" y="113"/>
                  </a:lnTo>
                  <a:lnTo>
                    <a:pt x="391" y="84"/>
                  </a:lnTo>
                  <a:lnTo>
                    <a:pt x="378" y="82"/>
                  </a:lnTo>
                  <a:lnTo>
                    <a:pt x="336" y="75"/>
                  </a:lnTo>
                  <a:lnTo>
                    <a:pt x="333" y="89"/>
                  </a:lnTo>
                  <a:lnTo>
                    <a:pt x="336" y="75"/>
                  </a:lnTo>
                  <a:lnTo>
                    <a:pt x="319" y="71"/>
                  </a:lnTo>
                  <a:lnTo>
                    <a:pt x="288" y="64"/>
                  </a:lnTo>
                  <a:lnTo>
                    <a:pt x="281" y="63"/>
                  </a:lnTo>
                  <a:lnTo>
                    <a:pt x="286" y="63"/>
                  </a:lnTo>
                  <a:lnTo>
                    <a:pt x="272" y="61"/>
                  </a:lnTo>
                  <a:lnTo>
                    <a:pt x="270" y="77"/>
                  </a:lnTo>
                  <a:lnTo>
                    <a:pt x="274" y="63"/>
                  </a:lnTo>
                  <a:lnTo>
                    <a:pt x="263" y="61"/>
                  </a:lnTo>
                  <a:lnTo>
                    <a:pt x="260" y="75"/>
                  </a:lnTo>
                  <a:lnTo>
                    <a:pt x="265" y="61"/>
                  </a:lnTo>
                  <a:lnTo>
                    <a:pt x="254" y="57"/>
                  </a:lnTo>
                  <a:lnTo>
                    <a:pt x="260" y="59"/>
                  </a:lnTo>
                  <a:lnTo>
                    <a:pt x="246" y="56"/>
                  </a:lnTo>
                  <a:lnTo>
                    <a:pt x="242" y="54"/>
                  </a:lnTo>
                  <a:lnTo>
                    <a:pt x="237" y="54"/>
                  </a:lnTo>
                  <a:lnTo>
                    <a:pt x="237" y="70"/>
                  </a:lnTo>
                  <a:lnTo>
                    <a:pt x="249" y="59"/>
                  </a:lnTo>
                  <a:lnTo>
                    <a:pt x="242" y="52"/>
                  </a:lnTo>
                  <a:lnTo>
                    <a:pt x="233" y="52"/>
                  </a:lnTo>
                  <a:close/>
                  <a:moveTo>
                    <a:pt x="469" y="96"/>
                  </a:moveTo>
                  <a:lnTo>
                    <a:pt x="464" y="126"/>
                  </a:lnTo>
                  <a:lnTo>
                    <a:pt x="487" y="129"/>
                  </a:lnTo>
                  <a:lnTo>
                    <a:pt x="495" y="129"/>
                  </a:lnTo>
                  <a:lnTo>
                    <a:pt x="488" y="129"/>
                  </a:lnTo>
                  <a:lnTo>
                    <a:pt x="513" y="131"/>
                  </a:lnTo>
                  <a:lnTo>
                    <a:pt x="513" y="115"/>
                  </a:lnTo>
                  <a:lnTo>
                    <a:pt x="511" y="131"/>
                  </a:lnTo>
                  <a:lnTo>
                    <a:pt x="532" y="134"/>
                  </a:lnTo>
                  <a:lnTo>
                    <a:pt x="546" y="136"/>
                  </a:lnTo>
                  <a:lnTo>
                    <a:pt x="532" y="134"/>
                  </a:lnTo>
                  <a:lnTo>
                    <a:pt x="577" y="140"/>
                  </a:lnTo>
                  <a:lnTo>
                    <a:pt x="600" y="140"/>
                  </a:lnTo>
                  <a:lnTo>
                    <a:pt x="600" y="124"/>
                  </a:lnTo>
                  <a:lnTo>
                    <a:pt x="598" y="140"/>
                  </a:lnTo>
                  <a:lnTo>
                    <a:pt x="617" y="141"/>
                  </a:lnTo>
                  <a:lnTo>
                    <a:pt x="623" y="141"/>
                  </a:lnTo>
                  <a:lnTo>
                    <a:pt x="626" y="110"/>
                  </a:lnTo>
                  <a:lnTo>
                    <a:pt x="621" y="110"/>
                  </a:lnTo>
                  <a:lnTo>
                    <a:pt x="602" y="108"/>
                  </a:lnTo>
                  <a:lnTo>
                    <a:pt x="579" y="108"/>
                  </a:lnTo>
                  <a:lnTo>
                    <a:pt x="579" y="124"/>
                  </a:lnTo>
                  <a:lnTo>
                    <a:pt x="581" y="108"/>
                  </a:lnTo>
                  <a:lnTo>
                    <a:pt x="535" y="103"/>
                  </a:lnTo>
                  <a:lnTo>
                    <a:pt x="534" y="119"/>
                  </a:lnTo>
                  <a:lnTo>
                    <a:pt x="537" y="105"/>
                  </a:lnTo>
                  <a:lnTo>
                    <a:pt x="516" y="101"/>
                  </a:lnTo>
                  <a:lnTo>
                    <a:pt x="507" y="99"/>
                  </a:lnTo>
                  <a:lnTo>
                    <a:pt x="514" y="99"/>
                  </a:lnTo>
                  <a:lnTo>
                    <a:pt x="490" y="98"/>
                  </a:lnTo>
                  <a:lnTo>
                    <a:pt x="488" y="113"/>
                  </a:lnTo>
                  <a:lnTo>
                    <a:pt x="492" y="99"/>
                  </a:lnTo>
                  <a:lnTo>
                    <a:pt x="469" y="96"/>
                  </a:lnTo>
                  <a:close/>
                  <a:moveTo>
                    <a:pt x="703" y="115"/>
                  </a:moveTo>
                  <a:lnTo>
                    <a:pt x="703" y="146"/>
                  </a:lnTo>
                  <a:lnTo>
                    <a:pt x="710" y="146"/>
                  </a:lnTo>
                  <a:lnTo>
                    <a:pt x="710" y="131"/>
                  </a:lnTo>
                  <a:lnTo>
                    <a:pt x="705" y="146"/>
                  </a:lnTo>
                  <a:lnTo>
                    <a:pt x="710" y="148"/>
                  </a:lnTo>
                  <a:lnTo>
                    <a:pt x="755" y="148"/>
                  </a:lnTo>
                  <a:lnTo>
                    <a:pt x="755" y="133"/>
                  </a:lnTo>
                  <a:lnTo>
                    <a:pt x="754" y="148"/>
                  </a:lnTo>
                  <a:lnTo>
                    <a:pt x="768" y="150"/>
                  </a:lnTo>
                  <a:lnTo>
                    <a:pt x="860" y="150"/>
                  </a:lnTo>
                  <a:lnTo>
                    <a:pt x="860" y="119"/>
                  </a:lnTo>
                  <a:lnTo>
                    <a:pt x="769" y="119"/>
                  </a:lnTo>
                  <a:lnTo>
                    <a:pt x="769" y="134"/>
                  </a:lnTo>
                  <a:lnTo>
                    <a:pt x="771" y="119"/>
                  </a:lnTo>
                  <a:lnTo>
                    <a:pt x="757" y="117"/>
                  </a:lnTo>
                  <a:lnTo>
                    <a:pt x="715" y="117"/>
                  </a:lnTo>
                  <a:lnTo>
                    <a:pt x="715" y="133"/>
                  </a:lnTo>
                  <a:lnTo>
                    <a:pt x="720" y="119"/>
                  </a:lnTo>
                  <a:lnTo>
                    <a:pt x="715" y="117"/>
                  </a:lnTo>
                  <a:lnTo>
                    <a:pt x="713" y="115"/>
                  </a:lnTo>
                  <a:lnTo>
                    <a:pt x="703" y="115"/>
                  </a:lnTo>
                  <a:close/>
                  <a:moveTo>
                    <a:pt x="939" y="119"/>
                  </a:moveTo>
                  <a:lnTo>
                    <a:pt x="939" y="150"/>
                  </a:lnTo>
                  <a:lnTo>
                    <a:pt x="1043" y="150"/>
                  </a:lnTo>
                  <a:lnTo>
                    <a:pt x="1066" y="148"/>
                  </a:lnTo>
                  <a:lnTo>
                    <a:pt x="1064" y="133"/>
                  </a:lnTo>
                  <a:lnTo>
                    <a:pt x="1064" y="148"/>
                  </a:lnTo>
                  <a:lnTo>
                    <a:pt x="1097" y="148"/>
                  </a:lnTo>
                  <a:lnTo>
                    <a:pt x="1097" y="117"/>
                  </a:lnTo>
                  <a:lnTo>
                    <a:pt x="1064" y="117"/>
                  </a:lnTo>
                  <a:lnTo>
                    <a:pt x="1042" y="119"/>
                  </a:lnTo>
                  <a:lnTo>
                    <a:pt x="1042" y="134"/>
                  </a:lnTo>
                  <a:lnTo>
                    <a:pt x="1042" y="119"/>
                  </a:lnTo>
                  <a:lnTo>
                    <a:pt x="951" y="119"/>
                  </a:lnTo>
                  <a:lnTo>
                    <a:pt x="939" y="119"/>
                  </a:lnTo>
                  <a:close/>
                  <a:moveTo>
                    <a:pt x="1176" y="115"/>
                  </a:moveTo>
                  <a:lnTo>
                    <a:pt x="1176" y="146"/>
                  </a:lnTo>
                  <a:lnTo>
                    <a:pt x="1213" y="146"/>
                  </a:lnTo>
                  <a:lnTo>
                    <a:pt x="1218" y="145"/>
                  </a:lnTo>
                  <a:lnTo>
                    <a:pt x="1213" y="129"/>
                  </a:lnTo>
                  <a:lnTo>
                    <a:pt x="1213" y="145"/>
                  </a:lnTo>
                  <a:lnTo>
                    <a:pt x="1288" y="145"/>
                  </a:lnTo>
                  <a:lnTo>
                    <a:pt x="1307" y="143"/>
                  </a:lnTo>
                  <a:lnTo>
                    <a:pt x="1305" y="127"/>
                  </a:lnTo>
                  <a:lnTo>
                    <a:pt x="1305" y="143"/>
                  </a:lnTo>
                  <a:lnTo>
                    <a:pt x="1335" y="143"/>
                  </a:lnTo>
                  <a:lnTo>
                    <a:pt x="1335" y="112"/>
                  </a:lnTo>
                  <a:lnTo>
                    <a:pt x="1303" y="112"/>
                  </a:lnTo>
                  <a:lnTo>
                    <a:pt x="1284" y="113"/>
                  </a:lnTo>
                  <a:lnTo>
                    <a:pt x="1286" y="129"/>
                  </a:lnTo>
                  <a:lnTo>
                    <a:pt x="1286" y="113"/>
                  </a:lnTo>
                  <a:lnTo>
                    <a:pt x="1211" y="113"/>
                  </a:lnTo>
                  <a:lnTo>
                    <a:pt x="1207" y="115"/>
                  </a:lnTo>
                  <a:lnTo>
                    <a:pt x="1202" y="117"/>
                  </a:lnTo>
                  <a:lnTo>
                    <a:pt x="1207" y="131"/>
                  </a:lnTo>
                  <a:lnTo>
                    <a:pt x="1207" y="115"/>
                  </a:lnTo>
                  <a:lnTo>
                    <a:pt x="1179" y="115"/>
                  </a:lnTo>
                  <a:lnTo>
                    <a:pt x="1176" y="115"/>
                  </a:lnTo>
                  <a:close/>
                  <a:moveTo>
                    <a:pt x="1413" y="110"/>
                  </a:moveTo>
                  <a:lnTo>
                    <a:pt x="1413" y="141"/>
                  </a:lnTo>
                  <a:lnTo>
                    <a:pt x="1502" y="141"/>
                  </a:lnTo>
                  <a:lnTo>
                    <a:pt x="1502" y="110"/>
                  </a:lnTo>
                  <a:lnTo>
                    <a:pt x="1436" y="110"/>
                  </a:lnTo>
                  <a:lnTo>
                    <a:pt x="1413" y="110"/>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08" name="Freeform 2649"/>
            <p:cNvSpPr>
              <a:spLocks/>
            </p:cNvSpPr>
            <p:nvPr/>
          </p:nvSpPr>
          <p:spPr bwMode="auto">
            <a:xfrm>
              <a:off x="1814" y="1482"/>
              <a:ext cx="775" cy="1326"/>
            </a:xfrm>
            <a:custGeom>
              <a:avLst/>
              <a:gdLst>
                <a:gd name="T0" fmla="*/ 24 w 1550"/>
                <a:gd name="T1" fmla="*/ 2491 h 2653"/>
                <a:gd name="T2" fmla="*/ 78 w 1550"/>
                <a:gd name="T3" fmla="*/ 2452 h 2653"/>
                <a:gd name="T4" fmla="*/ 136 w 1550"/>
                <a:gd name="T5" fmla="*/ 2321 h 2653"/>
                <a:gd name="T6" fmla="*/ 223 w 1550"/>
                <a:gd name="T7" fmla="*/ 1974 h 2653"/>
                <a:gd name="T8" fmla="*/ 361 w 1550"/>
                <a:gd name="T9" fmla="*/ 1241 h 2653"/>
                <a:gd name="T10" fmla="*/ 433 w 1550"/>
                <a:gd name="T11" fmla="*/ 838 h 2653"/>
                <a:gd name="T12" fmla="*/ 485 w 1550"/>
                <a:gd name="T13" fmla="*/ 585 h 2653"/>
                <a:gd name="T14" fmla="*/ 504 w 1550"/>
                <a:gd name="T15" fmla="*/ 499 h 2653"/>
                <a:gd name="T16" fmla="*/ 537 w 1550"/>
                <a:gd name="T17" fmla="*/ 365 h 2653"/>
                <a:gd name="T18" fmla="*/ 585 w 1550"/>
                <a:gd name="T19" fmla="*/ 159 h 2653"/>
                <a:gd name="T20" fmla="*/ 637 w 1550"/>
                <a:gd name="T21" fmla="*/ 84 h 2653"/>
                <a:gd name="T22" fmla="*/ 700 w 1550"/>
                <a:gd name="T23" fmla="*/ 31 h 2653"/>
                <a:gd name="T24" fmla="*/ 740 w 1550"/>
                <a:gd name="T25" fmla="*/ 35 h 2653"/>
                <a:gd name="T26" fmla="*/ 773 w 1550"/>
                <a:gd name="T27" fmla="*/ 105 h 2653"/>
                <a:gd name="T28" fmla="*/ 871 w 1550"/>
                <a:gd name="T29" fmla="*/ 317 h 2653"/>
                <a:gd name="T30" fmla="*/ 920 w 1550"/>
                <a:gd name="T31" fmla="*/ 560 h 2653"/>
                <a:gd name="T32" fmla="*/ 953 w 1550"/>
                <a:gd name="T33" fmla="*/ 689 h 2653"/>
                <a:gd name="T34" fmla="*/ 970 w 1550"/>
                <a:gd name="T35" fmla="*/ 705 h 2653"/>
                <a:gd name="T36" fmla="*/ 982 w 1550"/>
                <a:gd name="T37" fmla="*/ 815 h 2653"/>
                <a:gd name="T38" fmla="*/ 1098 w 1550"/>
                <a:gd name="T39" fmla="*/ 1346 h 2653"/>
                <a:gd name="T40" fmla="*/ 1211 w 1550"/>
                <a:gd name="T41" fmla="*/ 1841 h 2653"/>
                <a:gd name="T42" fmla="*/ 1279 w 1550"/>
                <a:gd name="T43" fmla="*/ 2098 h 2653"/>
                <a:gd name="T44" fmla="*/ 1361 w 1550"/>
                <a:gd name="T45" fmla="*/ 2351 h 2653"/>
                <a:gd name="T46" fmla="*/ 1393 w 1550"/>
                <a:gd name="T47" fmla="*/ 2426 h 2653"/>
                <a:gd name="T48" fmla="*/ 1435 w 1550"/>
                <a:gd name="T49" fmla="*/ 2517 h 2653"/>
                <a:gd name="T50" fmla="*/ 1443 w 1550"/>
                <a:gd name="T51" fmla="*/ 2529 h 2653"/>
                <a:gd name="T52" fmla="*/ 1457 w 1550"/>
                <a:gd name="T53" fmla="*/ 2559 h 2653"/>
                <a:gd name="T54" fmla="*/ 1473 w 1550"/>
                <a:gd name="T55" fmla="*/ 2585 h 2653"/>
                <a:gd name="T56" fmla="*/ 1532 w 1550"/>
                <a:gd name="T57" fmla="*/ 2613 h 2653"/>
                <a:gd name="T58" fmla="*/ 1480 w 1550"/>
                <a:gd name="T59" fmla="*/ 2566 h 2653"/>
                <a:gd name="T60" fmla="*/ 1478 w 1550"/>
                <a:gd name="T61" fmla="*/ 2531 h 2653"/>
                <a:gd name="T62" fmla="*/ 1456 w 1550"/>
                <a:gd name="T63" fmla="*/ 2522 h 2653"/>
                <a:gd name="T64" fmla="*/ 1461 w 1550"/>
                <a:gd name="T65" fmla="*/ 2501 h 2653"/>
                <a:gd name="T66" fmla="*/ 1422 w 1550"/>
                <a:gd name="T67" fmla="*/ 2414 h 2653"/>
                <a:gd name="T68" fmla="*/ 1389 w 1550"/>
                <a:gd name="T69" fmla="*/ 2333 h 2653"/>
                <a:gd name="T70" fmla="*/ 1286 w 1550"/>
                <a:gd name="T71" fmla="*/ 2011 h 2653"/>
                <a:gd name="T72" fmla="*/ 1216 w 1550"/>
                <a:gd name="T73" fmla="*/ 1737 h 2653"/>
                <a:gd name="T74" fmla="*/ 1106 w 1550"/>
                <a:gd name="T75" fmla="*/ 1243 h 2653"/>
                <a:gd name="T76" fmla="*/ 1002 w 1550"/>
                <a:gd name="T77" fmla="*/ 766 h 2653"/>
                <a:gd name="T78" fmla="*/ 984 w 1550"/>
                <a:gd name="T79" fmla="*/ 694 h 2653"/>
                <a:gd name="T80" fmla="*/ 970 w 1550"/>
                <a:gd name="T81" fmla="*/ 632 h 2653"/>
                <a:gd name="T82" fmla="*/ 937 w 1550"/>
                <a:gd name="T83" fmla="*/ 494 h 2653"/>
                <a:gd name="T84" fmla="*/ 867 w 1550"/>
                <a:gd name="T85" fmla="*/ 251 h 2653"/>
                <a:gd name="T86" fmla="*/ 801 w 1550"/>
                <a:gd name="T87" fmla="*/ 89 h 2653"/>
                <a:gd name="T88" fmla="*/ 722 w 1550"/>
                <a:gd name="T89" fmla="*/ 5 h 2653"/>
                <a:gd name="T90" fmla="*/ 661 w 1550"/>
                <a:gd name="T91" fmla="*/ 12 h 2653"/>
                <a:gd name="T92" fmla="*/ 592 w 1550"/>
                <a:gd name="T93" fmla="*/ 106 h 2653"/>
                <a:gd name="T94" fmla="*/ 536 w 1550"/>
                <a:gd name="T95" fmla="*/ 255 h 2653"/>
                <a:gd name="T96" fmla="*/ 496 w 1550"/>
                <a:gd name="T97" fmla="*/ 401 h 2653"/>
                <a:gd name="T98" fmla="*/ 469 w 1550"/>
                <a:gd name="T99" fmla="*/ 504 h 2653"/>
                <a:gd name="T100" fmla="*/ 447 w 1550"/>
                <a:gd name="T101" fmla="*/ 621 h 2653"/>
                <a:gd name="T102" fmla="*/ 406 w 1550"/>
                <a:gd name="T103" fmla="*/ 820 h 2653"/>
                <a:gd name="T104" fmla="*/ 309 w 1550"/>
                <a:gd name="T105" fmla="*/ 1358 h 2653"/>
                <a:gd name="T106" fmla="*/ 171 w 1550"/>
                <a:gd name="T107" fmla="*/ 2072 h 2653"/>
                <a:gd name="T108" fmla="*/ 106 w 1550"/>
                <a:gd name="T109" fmla="*/ 2309 h 2653"/>
                <a:gd name="T110" fmla="*/ 52 w 1550"/>
                <a:gd name="T111" fmla="*/ 2435 h 2653"/>
                <a:gd name="T112" fmla="*/ 16 w 1550"/>
                <a:gd name="T113" fmla="*/ 2478 h 2653"/>
                <a:gd name="T114" fmla="*/ 9 w 1550"/>
                <a:gd name="T115" fmla="*/ 2499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0" h="2653">
                  <a:moveTo>
                    <a:pt x="0" y="2484"/>
                  </a:moveTo>
                  <a:lnTo>
                    <a:pt x="0" y="2515"/>
                  </a:lnTo>
                  <a:lnTo>
                    <a:pt x="12" y="2515"/>
                  </a:lnTo>
                  <a:lnTo>
                    <a:pt x="19" y="2513"/>
                  </a:lnTo>
                  <a:lnTo>
                    <a:pt x="26" y="2510"/>
                  </a:lnTo>
                  <a:lnTo>
                    <a:pt x="35" y="2503"/>
                  </a:lnTo>
                  <a:lnTo>
                    <a:pt x="24" y="2491"/>
                  </a:lnTo>
                  <a:lnTo>
                    <a:pt x="33" y="2503"/>
                  </a:lnTo>
                  <a:lnTo>
                    <a:pt x="45" y="2494"/>
                  </a:lnTo>
                  <a:lnTo>
                    <a:pt x="49" y="2492"/>
                  </a:lnTo>
                  <a:lnTo>
                    <a:pt x="61" y="2478"/>
                  </a:lnTo>
                  <a:lnTo>
                    <a:pt x="63" y="2475"/>
                  </a:lnTo>
                  <a:lnTo>
                    <a:pt x="63" y="2477"/>
                  </a:lnTo>
                  <a:lnTo>
                    <a:pt x="78" y="2452"/>
                  </a:lnTo>
                  <a:lnTo>
                    <a:pt x="73" y="2457"/>
                  </a:lnTo>
                  <a:lnTo>
                    <a:pt x="78" y="2452"/>
                  </a:lnTo>
                  <a:lnTo>
                    <a:pt x="96" y="2421"/>
                  </a:lnTo>
                  <a:lnTo>
                    <a:pt x="99" y="2414"/>
                  </a:lnTo>
                  <a:lnTo>
                    <a:pt x="98" y="2419"/>
                  </a:lnTo>
                  <a:lnTo>
                    <a:pt x="115" y="2375"/>
                  </a:lnTo>
                  <a:lnTo>
                    <a:pt x="136" y="2321"/>
                  </a:lnTo>
                  <a:lnTo>
                    <a:pt x="132" y="2326"/>
                  </a:lnTo>
                  <a:lnTo>
                    <a:pt x="136" y="2319"/>
                  </a:lnTo>
                  <a:lnTo>
                    <a:pt x="157" y="2251"/>
                  </a:lnTo>
                  <a:lnTo>
                    <a:pt x="178" y="2171"/>
                  </a:lnTo>
                  <a:lnTo>
                    <a:pt x="173" y="2190"/>
                  </a:lnTo>
                  <a:lnTo>
                    <a:pt x="201" y="2079"/>
                  </a:lnTo>
                  <a:lnTo>
                    <a:pt x="223" y="1974"/>
                  </a:lnTo>
                  <a:lnTo>
                    <a:pt x="246" y="1860"/>
                  </a:lnTo>
                  <a:lnTo>
                    <a:pt x="270" y="1742"/>
                  </a:lnTo>
                  <a:lnTo>
                    <a:pt x="269" y="1749"/>
                  </a:lnTo>
                  <a:lnTo>
                    <a:pt x="270" y="1742"/>
                  </a:lnTo>
                  <a:lnTo>
                    <a:pt x="316" y="1490"/>
                  </a:lnTo>
                  <a:lnTo>
                    <a:pt x="338" y="1363"/>
                  </a:lnTo>
                  <a:lnTo>
                    <a:pt x="361" y="1241"/>
                  </a:lnTo>
                  <a:lnTo>
                    <a:pt x="380" y="1126"/>
                  </a:lnTo>
                  <a:lnTo>
                    <a:pt x="401" y="1016"/>
                  </a:lnTo>
                  <a:lnTo>
                    <a:pt x="419" y="916"/>
                  </a:lnTo>
                  <a:lnTo>
                    <a:pt x="403" y="913"/>
                  </a:lnTo>
                  <a:lnTo>
                    <a:pt x="419" y="916"/>
                  </a:lnTo>
                  <a:lnTo>
                    <a:pt x="436" y="827"/>
                  </a:lnTo>
                  <a:lnTo>
                    <a:pt x="433" y="838"/>
                  </a:lnTo>
                  <a:lnTo>
                    <a:pt x="436" y="827"/>
                  </a:lnTo>
                  <a:lnTo>
                    <a:pt x="450" y="750"/>
                  </a:lnTo>
                  <a:lnTo>
                    <a:pt x="434" y="747"/>
                  </a:lnTo>
                  <a:lnTo>
                    <a:pt x="450" y="750"/>
                  </a:lnTo>
                  <a:lnTo>
                    <a:pt x="464" y="684"/>
                  </a:lnTo>
                  <a:lnTo>
                    <a:pt x="476" y="628"/>
                  </a:lnTo>
                  <a:lnTo>
                    <a:pt x="485" y="585"/>
                  </a:lnTo>
                  <a:lnTo>
                    <a:pt x="492" y="551"/>
                  </a:lnTo>
                  <a:lnTo>
                    <a:pt x="497" y="529"/>
                  </a:lnTo>
                  <a:lnTo>
                    <a:pt x="501" y="515"/>
                  </a:lnTo>
                  <a:lnTo>
                    <a:pt x="501" y="506"/>
                  </a:lnTo>
                  <a:lnTo>
                    <a:pt x="485" y="506"/>
                  </a:lnTo>
                  <a:lnTo>
                    <a:pt x="501" y="511"/>
                  </a:lnTo>
                  <a:lnTo>
                    <a:pt x="504" y="499"/>
                  </a:lnTo>
                  <a:lnTo>
                    <a:pt x="502" y="504"/>
                  </a:lnTo>
                  <a:lnTo>
                    <a:pt x="509" y="476"/>
                  </a:lnTo>
                  <a:lnTo>
                    <a:pt x="516" y="445"/>
                  </a:lnTo>
                  <a:lnTo>
                    <a:pt x="525" y="408"/>
                  </a:lnTo>
                  <a:lnTo>
                    <a:pt x="509" y="405"/>
                  </a:lnTo>
                  <a:lnTo>
                    <a:pt x="525" y="410"/>
                  </a:lnTo>
                  <a:lnTo>
                    <a:pt x="537" y="365"/>
                  </a:lnTo>
                  <a:lnTo>
                    <a:pt x="551" y="316"/>
                  </a:lnTo>
                  <a:lnTo>
                    <a:pt x="565" y="265"/>
                  </a:lnTo>
                  <a:lnTo>
                    <a:pt x="550" y="260"/>
                  </a:lnTo>
                  <a:lnTo>
                    <a:pt x="565" y="265"/>
                  </a:lnTo>
                  <a:lnTo>
                    <a:pt x="583" y="213"/>
                  </a:lnTo>
                  <a:lnTo>
                    <a:pt x="600" y="164"/>
                  </a:lnTo>
                  <a:lnTo>
                    <a:pt x="585" y="159"/>
                  </a:lnTo>
                  <a:lnTo>
                    <a:pt x="598" y="166"/>
                  </a:lnTo>
                  <a:lnTo>
                    <a:pt x="618" y="120"/>
                  </a:lnTo>
                  <a:lnTo>
                    <a:pt x="604" y="113"/>
                  </a:lnTo>
                  <a:lnTo>
                    <a:pt x="618" y="122"/>
                  </a:lnTo>
                  <a:lnTo>
                    <a:pt x="639" y="84"/>
                  </a:lnTo>
                  <a:lnTo>
                    <a:pt x="625" y="75"/>
                  </a:lnTo>
                  <a:lnTo>
                    <a:pt x="637" y="84"/>
                  </a:lnTo>
                  <a:lnTo>
                    <a:pt x="660" y="52"/>
                  </a:lnTo>
                  <a:lnTo>
                    <a:pt x="647" y="43"/>
                  </a:lnTo>
                  <a:lnTo>
                    <a:pt x="658" y="56"/>
                  </a:lnTo>
                  <a:lnTo>
                    <a:pt x="681" y="36"/>
                  </a:lnTo>
                  <a:lnTo>
                    <a:pt x="670" y="24"/>
                  </a:lnTo>
                  <a:lnTo>
                    <a:pt x="677" y="40"/>
                  </a:lnTo>
                  <a:lnTo>
                    <a:pt x="700" y="31"/>
                  </a:lnTo>
                  <a:lnTo>
                    <a:pt x="693" y="15"/>
                  </a:lnTo>
                  <a:lnTo>
                    <a:pt x="691" y="31"/>
                  </a:lnTo>
                  <a:lnTo>
                    <a:pt x="714" y="35"/>
                  </a:lnTo>
                  <a:lnTo>
                    <a:pt x="715" y="19"/>
                  </a:lnTo>
                  <a:lnTo>
                    <a:pt x="707" y="33"/>
                  </a:lnTo>
                  <a:lnTo>
                    <a:pt x="731" y="49"/>
                  </a:lnTo>
                  <a:lnTo>
                    <a:pt x="740" y="35"/>
                  </a:lnTo>
                  <a:lnTo>
                    <a:pt x="729" y="45"/>
                  </a:lnTo>
                  <a:lnTo>
                    <a:pt x="752" y="71"/>
                  </a:lnTo>
                  <a:lnTo>
                    <a:pt x="763" y="61"/>
                  </a:lnTo>
                  <a:lnTo>
                    <a:pt x="750" y="70"/>
                  </a:lnTo>
                  <a:lnTo>
                    <a:pt x="775" y="106"/>
                  </a:lnTo>
                  <a:lnTo>
                    <a:pt x="787" y="98"/>
                  </a:lnTo>
                  <a:lnTo>
                    <a:pt x="773" y="105"/>
                  </a:lnTo>
                  <a:lnTo>
                    <a:pt x="794" y="152"/>
                  </a:lnTo>
                  <a:lnTo>
                    <a:pt x="817" y="204"/>
                  </a:lnTo>
                  <a:lnTo>
                    <a:pt x="831" y="197"/>
                  </a:lnTo>
                  <a:lnTo>
                    <a:pt x="817" y="202"/>
                  </a:lnTo>
                  <a:lnTo>
                    <a:pt x="838" y="262"/>
                  </a:lnTo>
                  <a:lnTo>
                    <a:pt x="857" y="323"/>
                  </a:lnTo>
                  <a:lnTo>
                    <a:pt x="871" y="317"/>
                  </a:lnTo>
                  <a:lnTo>
                    <a:pt x="857" y="323"/>
                  </a:lnTo>
                  <a:lnTo>
                    <a:pt x="892" y="445"/>
                  </a:lnTo>
                  <a:lnTo>
                    <a:pt x="907" y="502"/>
                  </a:lnTo>
                  <a:lnTo>
                    <a:pt x="921" y="497"/>
                  </a:lnTo>
                  <a:lnTo>
                    <a:pt x="907" y="501"/>
                  </a:lnTo>
                  <a:lnTo>
                    <a:pt x="920" y="553"/>
                  </a:lnTo>
                  <a:lnTo>
                    <a:pt x="920" y="560"/>
                  </a:lnTo>
                  <a:lnTo>
                    <a:pt x="920" y="555"/>
                  </a:lnTo>
                  <a:lnTo>
                    <a:pt x="932" y="600"/>
                  </a:lnTo>
                  <a:lnTo>
                    <a:pt x="946" y="595"/>
                  </a:lnTo>
                  <a:lnTo>
                    <a:pt x="932" y="598"/>
                  </a:lnTo>
                  <a:lnTo>
                    <a:pt x="941" y="639"/>
                  </a:lnTo>
                  <a:lnTo>
                    <a:pt x="948" y="668"/>
                  </a:lnTo>
                  <a:lnTo>
                    <a:pt x="953" y="689"/>
                  </a:lnTo>
                  <a:lnTo>
                    <a:pt x="967" y="686"/>
                  </a:lnTo>
                  <a:lnTo>
                    <a:pt x="951" y="687"/>
                  </a:lnTo>
                  <a:lnTo>
                    <a:pt x="953" y="701"/>
                  </a:lnTo>
                  <a:lnTo>
                    <a:pt x="953" y="703"/>
                  </a:lnTo>
                  <a:lnTo>
                    <a:pt x="955" y="705"/>
                  </a:lnTo>
                  <a:lnTo>
                    <a:pt x="956" y="710"/>
                  </a:lnTo>
                  <a:lnTo>
                    <a:pt x="970" y="705"/>
                  </a:lnTo>
                  <a:lnTo>
                    <a:pt x="956" y="710"/>
                  </a:lnTo>
                  <a:lnTo>
                    <a:pt x="960" y="722"/>
                  </a:lnTo>
                  <a:lnTo>
                    <a:pt x="974" y="717"/>
                  </a:lnTo>
                  <a:lnTo>
                    <a:pt x="960" y="721"/>
                  </a:lnTo>
                  <a:lnTo>
                    <a:pt x="965" y="742"/>
                  </a:lnTo>
                  <a:lnTo>
                    <a:pt x="972" y="773"/>
                  </a:lnTo>
                  <a:lnTo>
                    <a:pt x="982" y="815"/>
                  </a:lnTo>
                  <a:lnTo>
                    <a:pt x="993" y="867"/>
                  </a:lnTo>
                  <a:lnTo>
                    <a:pt x="1007" y="927"/>
                  </a:lnTo>
                  <a:lnTo>
                    <a:pt x="1021" y="996"/>
                  </a:lnTo>
                  <a:lnTo>
                    <a:pt x="1038" y="1073"/>
                  </a:lnTo>
                  <a:lnTo>
                    <a:pt x="1056" y="1159"/>
                  </a:lnTo>
                  <a:lnTo>
                    <a:pt x="1077" y="1250"/>
                  </a:lnTo>
                  <a:lnTo>
                    <a:pt x="1098" y="1346"/>
                  </a:lnTo>
                  <a:lnTo>
                    <a:pt x="1119" y="1445"/>
                  </a:lnTo>
                  <a:lnTo>
                    <a:pt x="1141" y="1545"/>
                  </a:lnTo>
                  <a:lnTo>
                    <a:pt x="1164" y="1646"/>
                  </a:lnTo>
                  <a:lnTo>
                    <a:pt x="1187" y="1743"/>
                  </a:lnTo>
                  <a:lnTo>
                    <a:pt x="1188" y="1754"/>
                  </a:lnTo>
                  <a:lnTo>
                    <a:pt x="1187" y="1745"/>
                  </a:lnTo>
                  <a:lnTo>
                    <a:pt x="1211" y="1841"/>
                  </a:lnTo>
                  <a:lnTo>
                    <a:pt x="1225" y="1836"/>
                  </a:lnTo>
                  <a:lnTo>
                    <a:pt x="1211" y="1839"/>
                  </a:lnTo>
                  <a:lnTo>
                    <a:pt x="1234" y="1932"/>
                  </a:lnTo>
                  <a:lnTo>
                    <a:pt x="1236" y="1944"/>
                  </a:lnTo>
                  <a:lnTo>
                    <a:pt x="1234" y="1934"/>
                  </a:lnTo>
                  <a:lnTo>
                    <a:pt x="1257" y="2019"/>
                  </a:lnTo>
                  <a:lnTo>
                    <a:pt x="1279" y="2098"/>
                  </a:lnTo>
                  <a:lnTo>
                    <a:pt x="1300" y="2171"/>
                  </a:lnTo>
                  <a:lnTo>
                    <a:pt x="1302" y="2178"/>
                  </a:lnTo>
                  <a:lnTo>
                    <a:pt x="1300" y="2171"/>
                  </a:lnTo>
                  <a:lnTo>
                    <a:pt x="1321" y="2236"/>
                  </a:lnTo>
                  <a:lnTo>
                    <a:pt x="1342" y="2293"/>
                  </a:lnTo>
                  <a:lnTo>
                    <a:pt x="1360" y="2344"/>
                  </a:lnTo>
                  <a:lnTo>
                    <a:pt x="1361" y="2351"/>
                  </a:lnTo>
                  <a:lnTo>
                    <a:pt x="1360" y="2346"/>
                  </a:lnTo>
                  <a:lnTo>
                    <a:pt x="1377" y="2389"/>
                  </a:lnTo>
                  <a:lnTo>
                    <a:pt x="1365" y="2358"/>
                  </a:lnTo>
                  <a:lnTo>
                    <a:pt x="1377" y="2389"/>
                  </a:lnTo>
                  <a:lnTo>
                    <a:pt x="1393" y="2426"/>
                  </a:lnTo>
                  <a:lnTo>
                    <a:pt x="1407" y="2419"/>
                  </a:lnTo>
                  <a:lnTo>
                    <a:pt x="1393" y="2426"/>
                  </a:lnTo>
                  <a:lnTo>
                    <a:pt x="1405" y="2456"/>
                  </a:lnTo>
                  <a:lnTo>
                    <a:pt x="1415" y="2480"/>
                  </a:lnTo>
                  <a:lnTo>
                    <a:pt x="1419" y="2485"/>
                  </a:lnTo>
                  <a:lnTo>
                    <a:pt x="1415" y="2480"/>
                  </a:lnTo>
                  <a:lnTo>
                    <a:pt x="1433" y="2515"/>
                  </a:lnTo>
                  <a:lnTo>
                    <a:pt x="1431" y="2511"/>
                  </a:lnTo>
                  <a:lnTo>
                    <a:pt x="1435" y="2517"/>
                  </a:lnTo>
                  <a:lnTo>
                    <a:pt x="1445" y="2534"/>
                  </a:lnTo>
                  <a:lnTo>
                    <a:pt x="1440" y="2525"/>
                  </a:lnTo>
                  <a:lnTo>
                    <a:pt x="1443" y="2531"/>
                  </a:lnTo>
                  <a:lnTo>
                    <a:pt x="1445" y="2534"/>
                  </a:lnTo>
                  <a:lnTo>
                    <a:pt x="1447" y="2536"/>
                  </a:lnTo>
                  <a:lnTo>
                    <a:pt x="1457" y="2524"/>
                  </a:lnTo>
                  <a:lnTo>
                    <a:pt x="1443" y="2529"/>
                  </a:lnTo>
                  <a:lnTo>
                    <a:pt x="1445" y="2534"/>
                  </a:lnTo>
                  <a:lnTo>
                    <a:pt x="1443" y="2534"/>
                  </a:lnTo>
                  <a:lnTo>
                    <a:pt x="1447" y="2538"/>
                  </a:lnTo>
                  <a:lnTo>
                    <a:pt x="1452" y="2546"/>
                  </a:lnTo>
                  <a:lnTo>
                    <a:pt x="1464" y="2538"/>
                  </a:lnTo>
                  <a:lnTo>
                    <a:pt x="1450" y="2545"/>
                  </a:lnTo>
                  <a:lnTo>
                    <a:pt x="1457" y="2559"/>
                  </a:lnTo>
                  <a:lnTo>
                    <a:pt x="1456" y="2557"/>
                  </a:lnTo>
                  <a:lnTo>
                    <a:pt x="1459" y="2560"/>
                  </a:lnTo>
                  <a:lnTo>
                    <a:pt x="1468" y="2574"/>
                  </a:lnTo>
                  <a:lnTo>
                    <a:pt x="1497" y="2623"/>
                  </a:lnTo>
                  <a:lnTo>
                    <a:pt x="1468" y="2574"/>
                  </a:lnTo>
                  <a:lnTo>
                    <a:pt x="1480" y="2594"/>
                  </a:lnTo>
                  <a:lnTo>
                    <a:pt x="1473" y="2585"/>
                  </a:lnTo>
                  <a:lnTo>
                    <a:pt x="1480" y="2594"/>
                  </a:lnTo>
                  <a:lnTo>
                    <a:pt x="1508" y="2632"/>
                  </a:lnTo>
                  <a:lnTo>
                    <a:pt x="1511" y="2635"/>
                  </a:lnTo>
                  <a:lnTo>
                    <a:pt x="1510" y="2634"/>
                  </a:lnTo>
                  <a:lnTo>
                    <a:pt x="1527" y="2653"/>
                  </a:lnTo>
                  <a:lnTo>
                    <a:pt x="1550" y="2632"/>
                  </a:lnTo>
                  <a:lnTo>
                    <a:pt x="1532" y="2613"/>
                  </a:lnTo>
                  <a:lnTo>
                    <a:pt x="1520" y="2623"/>
                  </a:lnTo>
                  <a:lnTo>
                    <a:pt x="1532" y="2614"/>
                  </a:lnTo>
                  <a:lnTo>
                    <a:pt x="1504" y="2576"/>
                  </a:lnTo>
                  <a:lnTo>
                    <a:pt x="1492" y="2585"/>
                  </a:lnTo>
                  <a:lnTo>
                    <a:pt x="1506" y="2576"/>
                  </a:lnTo>
                  <a:lnTo>
                    <a:pt x="1494" y="2557"/>
                  </a:lnTo>
                  <a:lnTo>
                    <a:pt x="1480" y="2566"/>
                  </a:lnTo>
                  <a:lnTo>
                    <a:pt x="1494" y="2559"/>
                  </a:lnTo>
                  <a:lnTo>
                    <a:pt x="1485" y="2545"/>
                  </a:lnTo>
                  <a:lnTo>
                    <a:pt x="1471" y="2552"/>
                  </a:lnTo>
                  <a:lnTo>
                    <a:pt x="1485" y="2545"/>
                  </a:lnTo>
                  <a:lnTo>
                    <a:pt x="1478" y="2531"/>
                  </a:lnTo>
                  <a:lnTo>
                    <a:pt x="1480" y="2534"/>
                  </a:lnTo>
                  <a:lnTo>
                    <a:pt x="1478" y="2531"/>
                  </a:lnTo>
                  <a:lnTo>
                    <a:pt x="1473" y="2522"/>
                  </a:lnTo>
                  <a:lnTo>
                    <a:pt x="1459" y="2529"/>
                  </a:lnTo>
                  <a:lnTo>
                    <a:pt x="1475" y="2524"/>
                  </a:lnTo>
                  <a:lnTo>
                    <a:pt x="1473" y="2518"/>
                  </a:lnTo>
                  <a:lnTo>
                    <a:pt x="1471" y="2515"/>
                  </a:lnTo>
                  <a:lnTo>
                    <a:pt x="1468" y="2511"/>
                  </a:lnTo>
                  <a:lnTo>
                    <a:pt x="1456" y="2522"/>
                  </a:lnTo>
                  <a:lnTo>
                    <a:pt x="1469" y="2513"/>
                  </a:lnTo>
                  <a:lnTo>
                    <a:pt x="1466" y="2508"/>
                  </a:lnTo>
                  <a:lnTo>
                    <a:pt x="1452" y="2517"/>
                  </a:lnTo>
                  <a:lnTo>
                    <a:pt x="1466" y="2510"/>
                  </a:lnTo>
                  <a:lnTo>
                    <a:pt x="1461" y="2501"/>
                  </a:lnTo>
                  <a:lnTo>
                    <a:pt x="1447" y="2508"/>
                  </a:lnTo>
                  <a:lnTo>
                    <a:pt x="1461" y="2501"/>
                  </a:lnTo>
                  <a:lnTo>
                    <a:pt x="1443" y="2466"/>
                  </a:lnTo>
                  <a:lnTo>
                    <a:pt x="1429" y="2473"/>
                  </a:lnTo>
                  <a:lnTo>
                    <a:pt x="1443" y="2468"/>
                  </a:lnTo>
                  <a:lnTo>
                    <a:pt x="1433" y="2443"/>
                  </a:lnTo>
                  <a:lnTo>
                    <a:pt x="1419" y="2449"/>
                  </a:lnTo>
                  <a:lnTo>
                    <a:pt x="1435" y="2443"/>
                  </a:lnTo>
                  <a:lnTo>
                    <a:pt x="1422" y="2414"/>
                  </a:lnTo>
                  <a:lnTo>
                    <a:pt x="1421" y="2414"/>
                  </a:lnTo>
                  <a:lnTo>
                    <a:pt x="1405" y="2377"/>
                  </a:lnTo>
                  <a:lnTo>
                    <a:pt x="1391" y="2382"/>
                  </a:lnTo>
                  <a:lnTo>
                    <a:pt x="1407" y="2377"/>
                  </a:lnTo>
                  <a:lnTo>
                    <a:pt x="1389" y="2333"/>
                  </a:lnTo>
                  <a:lnTo>
                    <a:pt x="1373" y="2339"/>
                  </a:lnTo>
                  <a:lnTo>
                    <a:pt x="1389" y="2333"/>
                  </a:lnTo>
                  <a:lnTo>
                    <a:pt x="1372" y="2283"/>
                  </a:lnTo>
                  <a:lnTo>
                    <a:pt x="1351" y="2225"/>
                  </a:lnTo>
                  <a:lnTo>
                    <a:pt x="1330" y="2161"/>
                  </a:lnTo>
                  <a:lnTo>
                    <a:pt x="1314" y="2166"/>
                  </a:lnTo>
                  <a:lnTo>
                    <a:pt x="1330" y="2162"/>
                  </a:lnTo>
                  <a:lnTo>
                    <a:pt x="1309" y="2089"/>
                  </a:lnTo>
                  <a:lnTo>
                    <a:pt x="1286" y="2011"/>
                  </a:lnTo>
                  <a:lnTo>
                    <a:pt x="1264" y="1925"/>
                  </a:lnTo>
                  <a:lnTo>
                    <a:pt x="1248" y="1929"/>
                  </a:lnTo>
                  <a:lnTo>
                    <a:pt x="1264" y="1925"/>
                  </a:lnTo>
                  <a:lnTo>
                    <a:pt x="1241" y="1833"/>
                  </a:lnTo>
                  <a:lnTo>
                    <a:pt x="1234" y="1808"/>
                  </a:lnTo>
                  <a:lnTo>
                    <a:pt x="1241" y="1833"/>
                  </a:lnTo>
                  <a:lnTo>
                    <a:pt x="1216" y="1737"/>
                  </a:lnTo>
                  <a:lnTo>
                    <a:pt x="1201" y="1740"/>
                  </a:lnTo>
                  <a:lnTo>
                    <a:pt x="1216" y="1737"/>
                  </a:lnTo>
                  <a:lnTo>
                    <a:pt x="1194" y="1639"/>
                  </a:lnTo>
                  <a:lnTo>
                    <a:pt x="1171" y="1538"/>
                  </a:lnTo>
                  <a:lnTo>
                    <a:pt x="1148" y="1438"/>
                  </a:lnTo>
                  <a:lnTo>
                    <a:pt x="1127" y="1339"/>
                  </a:lnTo>
                  <a:lnTo>
                    <a:pt x="1106" y="1243"/>
                  </a:lnTo>
                  <a:lnTo>
                    <a:pt x="1085" y="1152"/>
                  </a:lnTo>
                  <a:lnTo>
                    <a:pt x="1068" y="1066"/>
                  </a:lnTo>
                  <a:lnTo>
                    <a:pt x="1051" y="989"/>
                  </a:lnTo>
                  <a:lnTo>
                    <a:pt x="1037" y="920"/>
                  </a:lnTo>
                  <a:lnTo>
                    <a:pt x="1023" y="860"/>
                  </a:lnTo>
                  <a:lnTo>
                    <a:pt x="1012" y="808"/>
                  </a:lnTo>
                  <a:lnTo>
                    <a:pt x="1002" y="766"/>
                  </a:lnTo>
                  <a:lnTo>
                    <a:pt x="995" y="735"/>
                  </a:lnTo>
                  <a:lnTo>
                    <a:pt x="988" y="707"/>
                  </a:lnTo>
                  <a:lnTo>
                    <a:pt x="989" y="714"/>
                  </a:lnTo>
                  <a:lnTo>
                    <a:pt x="986" y="701"/>
                  </a:lnTo>
                  <a:lnTo>
                    <a:pt x="984" y="694"/>
                  </a:lnTo>
                  <a:lnTo>
                    <a:pt x="986" y="700"/>
                  </a:lnTo>
                  <a:lnTo>
                    <a:pt x="984" y="694"/>
                  </a:lnTo>
                  <a:lnTo>
                    <a:pt x="969" y="700"/>
                  </a:lnTo>
                  <a:lnTo>
                    <a:pt x="984" y="698"/>
                  </a:lnTo>
                  <a:lnTo>
                    <a:pt x="982" y="684"/>
                  </a:lnTo>
                  <a:lnTo>
                    <a:pt x="982" y="687"/>
                  </a:lnTo>
                  <a:lnTo>
                    <a:pt x="982" y="682"/>
                  </a:lnTo>
                  <a:lnTo>
                    <a:pt x="977" y="661"/>
                  </a:lnTo>
                  <a:lnTo>
                    <a:pt x="970" y="632"/>
                  </a:lnTo>
                  <a:lnTo>
                    <a:pt x="962" y="591"/>
                  </a:lnTo>
                  <a:lnTo>
                    <a:pt x="960" y="586"/>
                  </a:lnTo>
                  <a:lnTo>
                    <a:pt x="962" y="591"/>
                  </a:lnTo>
                  <a:lnTo>
                    <a:pt x="949" y="546"/>
                  </a:lnTo>
                  <a:lnTo>
                    <a:pt x="934" y="550"/>
                  </a:lnTo>
                  <a:lnTo>
                    <a:pt x="949" y="546"/>
                  </a:lnTo>
                  <a:lnTo>
                    <a:pt x="937" y="494"/>
                  </a:lnTo>
                  <a:lnTo>
                    <a:pt x="935" y="489"/>
                  </a:lnTo>
                  <a:lnTo>
                    <a:pt x="937" y="494"/>
                  </a:lnTo>
                  <a:lnTo>
                    <a:pt x="921" y="436"/>
                  </a:lnTo>
                  <a:lnTo>
                    <a:pt x="886" y="314"/>
                  </a:lnTo>
                  <a:lnTo>
                    <a:pt x="883" y="303"/>
                  </a:lnTo>
                  <a:lnTo>
                    <a:pt x="886" y="312"/>
                  </a:lnTo>
                  <a:lnTo>
                    <a:pt x="867" y="251"/>
                  </a:lnTo>
                  <a:lnTo>
                    <a:pt x="846" y="192"/>
                  </a:lnTo>
                  <a:lnTo>
                    <a:pt x="848" y="199"/>
                  </a:lnTo>
                  <a:lnTo>
                    <a:pt x="845" y="192"/>
                  </a:lnTo>
                  <a:lnTo>
                    <a:pt x="822" y="139"/>
                  </a:lnTo>
                  <a:lnTo>
                    <a:pt x="801" y="92"/>
                  </a:lnTo>
                  <a:lnTo>
                    <a:pt x="799" y="87"/>
                  </a:lnTo>
                  <a:lnTo>
                    <a:pt x="801" y="89"/>
                  </a:lnTo>
                  <a:lnTo>
                    <a:pt x="777" y="52"/>
                  </a:lnTo>
                  <a:lnTo>
                    <a:pt x="777" y="54"/>
                  </a:lnTo>
                  <a:lnTo>
                    <a:pt x="775" y="50"/>
                  </a:lnTo>
                  <a:lnTo>
                    <a:pt x="752" y="24"/>
                  </a:lnTo>
                  <a:lnTo>
                    <a:pt x="749" y="22"/>
                  </a:lnTo>
                  <a:lnTo>
                    <a:pt x="724" y="7"/>
                  </a:lnTo>
                  <a:lnTo>
                    <a:pt x="722" y="5"/>
                  </a:lnTo>
                  <a:lnTo>
                    <a:pt x="719" y="5"/>
                  </a:lnTo>
                  <a:lnTo>
                    <a:pt x="696" y="2"/>
                  </a:lnTo>
                  <a:lnTo>
                    <a:pt x="689" y="0"/>
                  </a:lnTo>
                  <a:lnTo>
                    <a:pt x="688" y="2"/>
                  </a:lnTo>
                  <a:lnTo>
                    <a:pt x="665" y="10"/>
                  </a:lnTo>
                  <a:lnTo>
                    <a:pt x="663" y="10"/>
                  </a:lnTo>
                  <a:lnTo>
                    <a:pt x="661" y="12"/>
                  </a:lnTo>
                  <a:lnTo>
                    <a:pt x="639" y="31"/>
                  </a:lnTo>
                  <a:lnTo>
                    <a:pt x="637" y="31"/>
                  </a:lnTo>
                  <a:lnTo>
                    <a:pt x="635" y="35"/>
                  </a:lnTo>
                  <a:lnTo>
                    <a:pt x="612" y="66"/>
                  </a:lnTo>
                  <a:lnTo>
                    <a:pt x="611" y="68"/>
                  </a:lnTo>
                  <a:lnTo>
                    <a:pt x="612" y="68"/>
                  </a:lnTo>
                  <a:lnTo>
                    <a:pt x="592" y="106"/>
                  </a:lnTo>
                  <a:lnTo>
                    <a:pt x="590" y="106"/>
                  </a:lnTo>
                  <a:lnTo>
                    <a:pt x="590" y="108"/>
                  </a:lnTo>
                  <a:lnTo>
                    <a:pt x="571" y="153"/>
                  </a:lnTo>
                  <a:lnTo>
                    <a:pt x="567" y="160"/>
                  </a:lnTo>
                  <a:lnTo>
                    <a:pt x="571" y="153"/>
                  </a:lnTo>
                  <a:lnTo>
                    <a:pt x="553" y="202"/>
                  </a:lnTo>
                  <a:lnTo>
                    <a:pt x="536" y="255"/>
                  </a:lnTo>
                  <a:lnTo>
                    <a:pt x="536" y="251"/>
                  </a:lnTo>
                  <a:lnTo>
                    <a:pt x="536" y="256"/>
                  </a:lnTo>
                  <a:lnTo>
                    <a:pt x="522" y="307"/>
                  </a:lnTo>
                  <a:lnTo>
                    <a:pt x="508" y="356"/>
                  </a:lnTo>
                  <a:lnTo>
                    <a:pt x="496" y="401"/>
                  </a:lnTo>
                  <a:lnTo>
                    <a:pt x="497" y="394"/>
                  </a:lnTo>
                  <a:lnTo>
                    <a:pt x="496" y="401"/>
                  </a:lnTo>
                  <a:lnTo>
                    <a:pt x="487" y="438"/>
                  </a:lnTo>
                  <a:lnTo>
                    <a:pt x="480" y="469"/>
                  </a:lnTo>
                  <a:lnTo>
                    <a:pt x="475" y="490"/>
                  </a:lnTo>
                  <a:lnTo>
                    <a:pt x="489" y="494"/>
                  </a:lnTo>
                  <a:lnTo>
                    <a:pt x="475" y="490"/>
                  </a:lnTo>
                  <a:lnTo>
                    <a:pt x="471" y="502"/>
                  </a:lnTo>
                  <a:lnTo>
                    <a:pt x="469" y="504"/>
                  </a:lnTo>
                  <a:lnTo>
                    <a:pt x="469" y="511"/>
                  </a:lnTo>
                  <a:lnTo>
                    <a:pt x="485" y="511"/>
                  </a:lnTo>
                  <a:lnTo>
                    <a:pt x="471" y="508"/>
                  </a:lnTo>
                  <a:lnTo>
                    <a:pt x="468" y="522"/>
                  </a:lnTo>
                  <a:lnTo>
                    <a:pt x="462" y="544"/>
                  </a:lnTo>
                  <a:lnTo>
                    <a:pt x="455" y="578"/>
                  </a:lnTo>
                  <a:lnTo>
                    <a:pt x="447" y="621"/>
                  </a:lnTo>
                  <a:lnTo>
                    <a:pt x="434" y="677"/>
                  </a:lnTo>
                  <a:lnTo>
                    <a:pt x="420" y="743"/>
                  </a:lnTo>
                  <a:lnTo>
                    <a:pt x="420" y="738"/>
                  </a:lnTo>
                  <a:lnTo>
                    <a:pt x="420" y="745"/>
                  </a:lnTo>
                  <a:lnTo>
                    <a:pt x="406" y="822"/>
                  </a:lnTo>
                  <a:lnTo>
                    <a:pt x="420" y="824"/>
                  </a:lnTo>
                  <a:lnTo>
                    <a:pt x="406" y="820"/>
                  </a:lnTo>
                  <a:lnTo>
                    <a:pt x="389" y="909"/>
                  </a:lnTo>
                  <a:lnTo>
                    <a:pt x="389" y="902"/>
                  </a:lnTo>
                  <a:lnTo>
                    <a:pt x="389" y="911"/>
                  </a:lnTo>
                  <a:lnTo>
                    <a:pt x="372" y="1010"/>
                  </a:lnTo>
                  <a:lnTo>
                    <a:pt x="351" y="1120"/>
                  </a:lnTo>
                  <a:lnTo>
                    <a:pt x="331" y="1236"/>
                  </a:lnTo>
                  <a:lnTo>
                    <a:pt x="309" y="1358"/>
                  </a:lnTo>
                  <a:lnTo>
                    <a:pt x="286" y="1485"/>
                  </a:lnTo>
                  <a:lnTo>
                    <a:pt x="241" y="1737"/>
                  </a:lnTo>
                  <a:lnTo>
                    <a:pt x="255" y="1738"/>
                  </a:lnTo>
                  <a:lnTo>
                    <a:pt x="241" y="1735"/>
                  </a:lnTo>
                  <a:lnTo>
                    <a:pt x="216" y="1853"/>
                  </a:lnTo>
                  <a:lnTo>
                    <a:pt x="194" y="1967"/>
                  </a:lnTo>
                  <a:lnTo>
                    <a:pt x="171" y="2072"/>
                  </a:lnTo>
                  <a:lnTo>
                    <a:pt x="148" y="2162"/>
                  </a:lnTo>
                  <a:lnTo>
                    <a:pt x="162" y="2166"/>
                  </a:lnTo>
                  <a:lnTo>
                    <a:pt x="148" y="2162"/>
                  </a:lnTo>
                  <a:lnTo>
                    <a:pt x="127" y="2243"/>
                  </a:lnTo>
                  <a:lnTo>
                    <a:pt x="106" y="2311"/>
                  </a:lnTo>
                  <a:lnTo>
                    <a:pt x="120" y="2314"/>
                  </a:lnTo>
                  <a:lnTo>
                    <a:pt x="106" y="2309"/>
                  </a:lnTo>
                  <a:lnTo>
                    <a:pt x="85" y="2363"/>
                  </a:lnTo>
                  <a:lnTo>
                    <a:pt x="68" y="2407"/>
                  </a:lnTo>
                  <a:lnTo>
                    <a:pt x="82" y="2412"/>
                  </a:lnTo>
                  <a:lnTo>
                    <a:pt x="70" y="2405"/>
                  </a:lnTo>
                  <a:lnTo>
                    <a:pt x="52" y="2436"/>
                  </a:lnTo>
                  <a:lnTo>
                    <a:pt x="64" y="2443"/>
                  </a:lnTo>
                  <a:lnTo>
                    <a:pt x="52" y="2435"/>
                  </a:lnTo>
                  <a:lnTo>
                    <a:pt x="36" y="2459"/>
                  </a:lnTo>
                  <a:lnTo>
                    <a:pt x="49" y="2468"/>
                  </a:lnTo>
                  <a:lnTo>
                    <a:pt x="38" y="2457"/>
                  </a:lnTo>
                  <a:lnTo>
                    <a:pt x="26" y="2471"/>
                  </a:lnTo>
                  <a:lnTo>
                    <a:pt x="36" y="2482"/>
                  </a:lnTo>
                  <a:lnTo>
                    <a:pt x="28" y="2470"/>
                  </a:lnTo>
                  <a:lnTo>
                    <a:pt x="16" y="2478"/>
                  </a:lnTo>
                  <a:lnTo>
                    <a:pt x="7" y="2484"/>
                  </a:lnTo>
                  <a:lnTo>
                    <a:pt x="16" y="2478"/>
                  </a:lnTo>
                  <a:lnTo>
                    <a:pt x="7" y="2485"/>
                  </a:lnTo>
                  <a:lnTo>
                    <a:pt x="16" y="2498"/>
                  </a:lnTo>
                  <a:lnTo>
                    <a:pt x="12" y="2484"/>
                  </a:lnTo>
                  <a:lnTo>
                    <a:pt x="5" y="2485"/>
                  </a:lnTo>
                  <a:lnTo>
                    <a:pt x="9" y="2499"/>
                  </a:lnTo>
                  <a:lnTo>
                    <a:pt x="9" y="2484"/>
                  </a:lnTo>
                  <a:lnTo>
                    <a:pt x="3" y="2484"/>
                  </a:lnTo>
                  <a:lnTo>
                    <a:pt x="0" y="2484"/>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09" name="Freeform 2650"/>
            <p:cNvSpPr>
              <a:spLocks/>
            </p:cNvSpPr>
            <p:nvPr/>
          </p:nvSpPr>
          <p:spPr bwMode="auto">
            <a:xfrm>
              <a:off x="2578" y="2628"/>
              <a:ext cx="821" cy="221"/>
            </a:xfrm>
            <a:custGeom>
              <a:avLst/>
              <a:gdLst>
                <a:gd name="T0" fmla="*/ 59 w 1643"/>
                <a:gd name="T1" fmla="*/ 415 h 441"/>
                <a:gd name="T2" fmla="*/ 110 w 1643"/>
                <a:gd name="T3" fmla="*/ 436 h 441"/>
                <a:gd name="T4" fmla="*/ 213 w 1643"/>
                <a:gd name="T5" fmla="*/ 432 h 441"/>
                <a:gd name="T6" fmla="*/ 304 w 1643"/>
                <a:gd name="T7" fmla="*/ 392 h 441"/>
                <a:gd name="T8" fmla="*/ 358 w 1643"/>
                <a:gd name="T9" fmla="*/ 354 h 441"/>
                <a:gd name="T10" fmla="*/ 409 w 1643"/>
                <a:gd name="T11" fmla="*/ 314 h 441"/>
                <a:gd name="T12" fmla="*/ 410 w 1643"/>
                <a:gd name="T13" fmla="*/ 291 h 441"/>
                <a:gd name="T14" fmla="*/ 424 w 1643"/>
                <a:gd name="T15" fmla="*/ 300 h 441"/>
                <a:gd name="T16" fmla="*/ 461 w 1643"/>
                <a:gd name="T17" fmla="*/ 270 h 441"/>
                <a:gd name="T18" fmla="*/ 489 w 1643"/>
                <a:gd name="T19" fmla="*/ 246 h 441"/>
                <a:gd name="T20" fmla="*/ 525 w 1643"/>
                <a:gd name="T21" fmla="*/ 218 h 441"/>
                <a:gd name="T22" fmla="*/ 585 w 1643"/>
                <a:gd name="T23" fmla="*/ 169 h 441"/>
                <a:gd name="T24" fmla="*/ 653 w 1643"/>
                <a:gd name="T25" fmla="*/ 122 h 441"/>
                <a:gd name="T26" fmla="*/ 714 w 1643"/>
                <a:gd name="T27" fmla="*/ 68 h 441"/>
                <a:gd name="T28" fmla="*/ 765 w 1643"/>
                <a:gd name="T29" fmla="*/ 64 h 441"/>
                <a:gd name="T30" fmla="*/ 820 w 1643"/>
                <a:gd name="T31" fmla="*/ 45 h 441"/>
                <a:gd name="T32" fmla="*/ 878 w 1643"/>
                <a:gd name="T33" fmla="*/ 34 h 441"/>
                <a:gd name="T34" fmla="*/ 895 w 1643"/>
                <a:gd name="T35" fmla="*/ 31 h 441"/>
                <a:gd name="T36" fmla="*/ 1060 w 1643"/>
                <a:gd name="T37" fmla="*/ 43 h 441"/>
                <a:gd name="T38" fmla="*/ 1173 w 1643"/>
                <a:gd name="T39" fmla="*/ 73 h 441"/>
                <a:gd name="T40" fmla="*/ 1245 w 1643"/>
                <a:gd name="T41" fmla="*/ 80 h 441"/>
                <a:gd name="T42" fmla="*/ 1281 w 1643"/>
                <a:gd name="T43" fmla="*/ 111 h 441"/>
                <a:gd name="T44" fmla="*/ 1342 w 1643"/>
                <a:gd name="T45" fmla="*/ 134 h 441"/>
                <a:gd name="T46" fmla="*/ 1369 w 1643"/>
                <a:gd name="T47" fmla="*/ 125 h 441"/>
                <a:gd name="T48" fmla="*/ 1375 w 1643"/>
                <a:gd name="T49" fmla="*/ 143 h 441"/>
                <a:gd name="T50" fmla="*/ 1393 w 1643"/>
                <a:gd name="T51" fmla="*/ 151 h 441"/>
                <a:gd name="T52" fmla="*/ 1430 w 1643"/>
                <a:gd name="T53" fmla="*/ 165 h 441"/>
                <a:gd name="T54" fmla="*/ 1466 w 1643"/>
                <a:gd name="T55" fmla="*/ 158 h 441"/>
                <a:gd name="T56" fmla="*/ 1499 w 1643"/>
                <a:gd name="T57" fmla="*/ 186 h 441"/>
                <a:gd name="T58" fmla="*/ 1588 w 1643"/>
                <a:gd name="T59" fmla="*/ 213 h 441"/>
                <a:gd name="T60" fmla="*/ 1595 w 1643"/>
                <a:gd name="T61" fmla="*/ 183 h 441"/>
                <a:gd name="T62" fmla="*/ 1547 w 1643"/>
                <a:gd name="T63" fmla="*/ 185 h 441"/>
                <a:gd name="T64" fmla="*/ 1491 w 1643"/>
                <a:gd name="T65" fmla="*/ 151 h 441"/>
                <a:gd name="T66" fmla="*/ 1438 w 1643"/>
                <a:gd name="T67" fmla="*/ 136 h 441"/>
                <a:gd name="T68" fmla="*/ 1414 w 1643"/>
                <a:gd name="T69" fmla="*/ 125 h 441"/>
                <a:gd name="T70" fmla="*/ 1388 w 1643"/>
                <a:gd name="T71" fmla="*/ 132 h 441"/>
                <a:gd name="T72" fmla="*/ 1375 w 1643"/>
                <a:gd name="T73" fmla="*/ 129 h 441"/>
                <a:gd name="T74" fmla="*/ 1365 w 1643"/>
                <a:gd name="T75" fmla="*/ 108 h 441"/>
                <a:gd name="T76" fmla="*/ 1311 w 1643"/>
                <a:gd name="T77" fmla="*/ 87 h 441"/>
                <a:gd name="T78" fmla="*/ 1266 w 1643"/>
                <a:gd name="T79" fmla="*/ 89 h 441"/>
                <a:gd name="T80" fmla="*/ 1206 w 1643"/>
                <a:gd name="T81" fmla="*/ 52 h 441"/>
                <a:gd name="T82" fmla="*/ 1110 w 1643"/>
                <a:gd name="T83" fmla="*/ 24 h 441"/>
                <a:gd name="T84" fmla="*/ 983 w 1643"/>
                <a:gd name="T85" fmla="*/ 0 h 441"/>
                <a:gd name="T86" fmla="*/ 885 w 1643"/>
                <a:gd name="T87" fmla="*/ 1 h 441"/>
                <a:gd name="T88" fmla="*/ 847 w 1643"/>
                <a:gd name="T89" fmla="*/ 8 h 441"/>
                <a:gd name="T90" fmla="*/ 794 w 1643"/>
                <a:gd name="T91" fmla="*/ 21 h 441"/>
                <a:gd name="T92" fmla="*/ 703 w 1643"/>
                <a:gd name="T93" fmla="*/ 55 h 441"/>
                <a:gd name="T94" fmla="*/ 614 w 1643"/>
                <a:gd name="T95" fmla="*/ 110 h 441"/>
                <a:gd name="T96" fmla="*/ 569 w 1643"/>
                <a:gd name="T97" fmla="*/ 141 h 441"/>
                <a:gd name="T98" fmla="*/ 506 w 1643"/>
                <a:gd name="T99" fmla="*/ 193 h 441"/>
                <a:gd name="T100" fmla="*/ 456 w 1643"/>
                <a:gd name="T101" fmla="*/ 233 h 441"/>
                <a:gd name="T102" fmla="*/ 419 w 1643"/>
                <a:gd name="T103" fmla="*/ 265 h 441"/>
                <a:gd name="T104" fmla="*/ 407 w 1643"/>
                <a:gd name="T105" fmla="*/ 274 h 441"/>
                <a:gd name="T106" fmla="*/ 396 w 1643"/>
                <a:gd name="T107" fmla="*/ 282 h 441"/>
                <a:gd name="T108" fmla="*/ 354 w 1643"/>
                <a:gd name="T109" fmla="*/ 317 h 441"/>
                <a:gd name="T110" fmla="*/ 306 w 1643"/>
                <a:gd name="T111" fmla="*/ 354 h 441"/>
                <a:gd name="T112" fmla="*/ 222 w 1643"/>
                <a:gd name="T113" fmla="*/ 398 h 441"/>
                <a:gd name="T114" fmla="*/ 183 w 1643"/>
                <a:gd name="T115" fmla="*/ 424 h 441"/>
                <a:gd name="T116" fmla="*/ 140 w 1643"/>
                <a:gd name="T117" fmla="*/ 411 h 441"/>
                <a:gd name="T118" fmla="*/ 75 w 1643"/>
                <a:gd name="T119" fmla="*/ 387 h 441"/>
                <a:gd name="T120" fmla="*/ 28 w 1643"/>
                <a:gd name="T121" fmla="*/ 37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 h="441">
                  <a:moveTo>
                    <a:pt x="23" y="340"/>
                  </a:moveTo>
                  <a:lnTo>
                    <a:pt x="0" y="361"/>
                  </a:lnTo>
                  <a:lnTo>
                    <a:pt x="18" y="380"/>
                  </a:lnTo>
                  <a:lnTo>
                    <a:pt x="18" y="382"/>
                  </a:lnTo>
                  <a:lnTo>
                    <a:pt x="37" y="399"/>
                  </a:lnTo>
                  <a:lnTo>
                    <a:pt x="38" y="401"/>
                  </a:lnTo>
                  <a:lnTo>
                    <a:pt x="59" y="415"/>
                  </a:lnTo>
                  <a:lnTo>
                    <a:pt x="61" y="415"/>
                  </a:lnTo>
                  <a:lnTo>
                    <a:pt x="84" y="425"/>
                  </a:lnTo>
                  <a:lnTo>
                    <a:pt x="91" y="429"/>
                  </a:lnTo>
                  <a:lnTo>
                    <a:pt x="86" y="427"/>
                  </a:lnTo>
                  <a:lnTo>
                    <a:pt x="108" y="436"/>
                  </a:lnTo>
                  <a:lnTo>
                    <a:pt x="103" y="434"/>
                  </a:lnTo>
                  <a:lnTo>
                    <a:pt x="110" y="436"/>
                  </a:lnTo>
                  <a:lnTo>
                    <a:pt x="133" y="441"/>
                  </a:lnTo>
                  <a:lnTo>
                    <a:pt x="162" y="441"/>
                  </a:lnTo>
                  <a:lnTo>
                    <a:pt x="185" y="439"/>
                  </a:lnTo>
                  <a:lnTo>
                    <a:pt x="183" y="439"/>
                  </a:lnTo>
                  <a:lnTo>
                    <a:pt x="187" y="439"/>
                  </a:lnTo>
                  <a:lnTo>
                    <a:pt x="210" y="434"/>
                  </a:lnTo>
                  <a:lnTo>
                    <a:pt x="213" y="432"/>
                  </a:lnTo>
                  <a:lnTo>
                    <a:pt x="211" y="434"/>
                  </a:lnTo>
                  <a:lnTo>
                    <a:pt x="234" y="427"/>
                  </a:lnTo>
                  <a:lnTo>
                    <a:pt x="236" y="425"/>
                  </a:lnTo>
                  <a:lnTo>
                    <a:pt x="281" y="405"/>
                  </a:lnTo>
                  <a:lnTo>
                    <a:pt x="278" y="406"/>
                  </a:lnTo>
                  <a:lnTo>
                    <a:pt x="283" y="405"/>
                  </a:lnTo>
                  <a:lnTo>
                    <a:pt x="304" y="392"/>
                  </a:lnTo>
                  <a:lnTo>
                    <a:pt x="323" y="380"/>
                  </a:lnTo>
                  <a:lnTo>
                    <a:pt x="325" y="377"/>
                  </a:lnTo>
                  <a:lnTo>
                    <a:pt x="325" y="378"/>
                  </a:lnTo>
                  <a:lnTo>
                    <a:pt x="342" y="364"/>
                  </a:lnTo>
                  <a:lnTo>
                    <a:pt x="332" y="352"/>
                  </a:lnTo>
                  <a:lnTo>
                    <a:pt x="340" y="366"/>
                  </a:lnTo>
                  <a:lnTo>
                    <a:pt x="358" y="354"/>
                  </a:lnTo>
                  <a:lnTo>
                    <a:pt x="374" y="343"/>
                  </a:lnTo>
                  <a:lnTo>
                    <a:pt x="377" y="340"/>
                  </a:lnTo>
                  <a:lnTo>
                    <a:pt x="375" y="342"/>
                  </a:lnTo>
                  <a:lnTo>
                    <a:pt x="400" y="321"/>
                  </a:lnTo>
                  <a:lnTo>
                    <a:pt x="389" y="309"/>
                  </a:lnTo>
                  <a:lnTo>
                    <a:pt x="400" y="321"/>
                  </a:lnTo>
                  <a:lnTo>
                    <a:pt x="409" y="314"/>
                  </a:lnTo>
                  <a:lnTo>
                    <a:pt x="412" y="310"/>
                  </a:lnTo>
                  <a:lnTo>
                    <a:pt x="410" y="314"/>
                  </a:lnTo>
                  <a:lnTo>
                    <a:pt x="417" y="307"/>
                  </a:lnTo>
                  <a:lnTo>
                    <a:pt x="405" y="295"/>
                  </a:lnTo>
                  <a:lnTo>
                    <a:pt x="414" y="309"/>
                  </a:lnTo>
                  <a:lnTo>
                    <a:pt x="419" y="305"/>
                  </a:lnTo>
                  <a:lnTo>
                    <a:pt x="410" y="291"/>
                  </a:lnTo>
                  <a:lnTo>
                    <a:pt x="417" y="305"/>
                  </a:lnTo>
                  <a:lnTo>
                    <a:pt x="421" y="303"/>
                  </a:lnTo>
                  <a:lnTo>
                    <a:pt x="429" y="300"/>
                  </a:lnTo>
                  <a:lnTo>
                    <a:pt x="429" y="288"/>
                  </a:lnTo>
                  <a:lnTo>
                    <a:pt x="414" y="288"/>
                  </a:lnTo>
                  <a:lnTo>
                    <a:pt x="421" y="302"/>
                  </a:lnTo>
                  <a:lnTo>
                    <a:pt x="424" y="300"/>
                  </a:lnTo>
                  <a:lnTo>
                    <a:pt x="426" y="300"/>
                  </a:lnTo>
                  <a:lnTo>
                    <a:pt x="431" y="296"/>
                  </a:lnTo>
                  <a:lnTo>
                    <a:pt x="435" y="295"/>
                  </a:lnTo>
                  <a:lnTo>
                    <a:pt x="442" y="288"/>
                  </a:lnTo>
                  <a:lnTo>
                    <a:pt x="429" y="275"/>
                  </a:lnTo>
                  <a:lnTo>
                    <a:pt x="440" y="288"/>
                  </a:lnTo>
                  <a:lnTo>
                    <a:pt x="461" y="270"/>
                  </a:lnTo>
                  <a:lnTo>
                    <a:pt x="457" y="272"/>
                  </a:lnTo>
                  <a:lnTo>
                    <a:pt x="461" y="270"/>
                  </a:lnTo>
                  <a:lnTo>
                    <a:pt x="475" y="258"/>
                  </a:lnTo>
                  <a:lnTo>
                    <a:pt x="464" y="246"/>
                  </a:lnTo>
                  <a:lnTo>
                    <a:pt x="475" y="258"/>
                  </a:lnTo>
                  <a:lnTo>
                    <a:pt x="491" y="246"/>
                  </a:lnTo>
                  <a:lnTo>
                    <a:pt x="489" y="246"/>
                  </a:lnTo>
                  <a:lnTo>
                    <a:pt x="491" y="246"/>
                  </a:lnTo>
                  <a:lnTo>
                    <a:pt x="506" y="232"/>
                  </a:lnTo>
                  <a:lnTo>
                    <a:pt x="496" y="219"/>
                  </a:lnTo>
                  <a:lnTo>
                    <a:pt x="505" y="232"/>
                  </a:lnTo>
                  <a:lnTo>
                    <a:pt x="524" y="218"/>
                  </a:lnTo>
                  <a:lnTo>
                    <a:pt x="527" y="214"/>
                  </a:lnTo>
                  <a:lnTo>
                    <a:pt x="525" y="218"/>
                  </a:lnTo>
                  <a:lnTo>
                    <a:pt x="545" y="200"/>
                  </a:lnTo>
                  <a:lnTo>
                    <a:pt x="534" y="188"/>
                  </a:lnTo>
                  <a:lnTo>
                    <a:pt x="545" y="200"/>
                  </a:lnTo>
                  <a:lnTo>
                    <a:pt x="566" y="185"/>
                  </a:lnTo>
                  <a:lnTo>
                    <a:pt x="587" y="167"/>
                  </a:lnTo>
                  <a:lnTo>
                    <a:pt x="576" y="155"/>
                  </a:lnTo>
                  <a:lnTo>
                    <a:pt x="585" y="169"/>
                  </a:lnTo>
                  <a:lnTo>
                    <a:pt x="607" y="153"/>
                  </a:lnTo>
                  <a:lnTo>
                    <a:pt x="606" y="155"/>
                  </a:lnTo>
                  <a:lnTo>
                    <a:pt x="609" y="151"/>
                  </a:lnTo>
                  <a:lnTo>
                    <a:pt x="632" y="134"/>
                  </a:lnTo>
                  <a:lnTo>
                    <a:pt x="621" y="122"/>
                  </a:lnTo>
                  <a:lnTo>
                    <a:pt x="630" y="136"/>
                  </a:lnTo>
                  <a:lnTo>
                    <a:pt x="653" y="122"/>
                  </a:lnTo>
                  <a:lnTo>
                    <a:pt x="672" y="108"/>
                  </a:lnTo>
                  <a:lnTo>
                    <a:pt x="653" y="122"/>
                  </a:lnTo>
                  <a:lnTo>
                    <a:pt x="677" y="106"/>
                  </a:lnTo>
                  <a:lnTo>
                    <a:pt x="669" y="92"/>
                  </a:lnTo>
                  <a:lnTo>
                    <a:pt x="676" y="106"/>
                  </a:lnTo>
                  <a:lnTo>
                    <a:pt x="721" y="82"/>
                  </a:lnTo>
                  <a:lnTo>
                    <a:pt x="714" y="68"/>
                  </a:lnTo>
                  <a:lnTo>
                    <a:pt x="721" y="82"/>
                  </a:lnTo>
                  <a:lnTo>
                    <a:pt x="745" y="71"/>
                  </a:lnTo>
                  <a:lnTo>
                    <a:pt x="738" y="57"/>
                  </a:lnTo>
                  <a:lnTo>
                    <a:pt x="745" y="73"/>
                  </a:lnTo>
                  <a:lnTo>
                    <a:pt x="766" y="64"/>
                  </a:lnTo>
                  <a:lnTo>
                    <a:pt x="759" y="48"/>
                  </a:lnTo>
                  <a:lnTo>
                    <a:pt x="765" y="64"/>
                  </a:lnTo>
                  <a:lnTo>
                    <a:pt x="786" y="57"/>
                  </a:lnTo>
                  <a:lnTo>
                    <a:pt x="805" y="50"/>
                  </a:lnTo>
                  <a:lnTo>
                    <a:pt x="799" y="34"/>
                  </a:lnTo>
                  <a:lnTo>
                    <a:pt x="805" y="50"/>
                  </a:lnTo>
                  <a:lnTo>
                    <a:pt x="822" y="45"/>
                  </a:lnTo>
                  <a:lnTo>
                    <a:pt x="817" y="29"/>
                  </a:lnTo>
                  <a:lnTo>
                    <a:pt x="820" y="45"/>
                  </a:lnTo>
                  <a:lnTo>
                    <a:pt x="838" y="41"/>
                  </a:lnTo>
                  <a:lnTo>
                    <a:pt x="854" y="38"/>
                  </a:lnTo>
                  <a:lnTo>
                    <a:pt x="850" y="22"/>
                  </a:lnTo>
                  <a:lnTo>
                    <a:pt x="852" y="38"/>
                  </a:lnTo>
                  <a:lnTo>
                    <a:pt x="876" y="34"/>
                  </a:lnTo>
                  <a:lnTo>
                    <a:pt x="883" y="33"/>
                  </a:lnTo>
                  <a:lnTo>
                    <a:pt x="878" y="34"/>
                  </a:lnTo>
                  <a:lnTo>
                    <a:pt x="887" y="33"/>
                  </a:lnTo>
                  <a:lnTo>
                    <a:pt x="883" y="17"/>
                  </a:lnTo>
                  <a:lnTo>
                    <a:pt x="883" y="33"/>
                  </a:lnTo>
                  <a:lnTo>
                    <a:pt x="895" y="33"/>
                  </a:lnTo>
                  <a:lnTo>
                    <a:pt x="901" y="31"/>
                  </a:lnTo>
                  <a:lnTo>
                    <a:pt x="895" y="15"/>
                  </a:lnTo>
                  <a:lnTo>
                    <a:pt x="895" y="31"/>
                  </a:lnTo>
                  <a:lnTo>
                    <a:pt x="981" y="31"/>
                  </a:lnTo>
                  <a:lnTo>
                    <a:pt x="981" y="15"/>
                  </a:lnTo>
                  <a:lnTo>
                    <a:pt x="979" y="31"/>
                  </a:lnTo>
                  <a:lnTo>
                    <a:pt x="997" y="33"/>
                  </a:lnTo>
                  <a:lnTo>
                    <a:pt x="998" y="17"/>
                  </a:lnTo>
                  <a:lnTo>
                    <a:pt x="997" y="33"/>
                  </a:lnTo>
                  <a:lnTo>
                    <a:pt x="1060" y="43"/>
                  </a:lnTo>
                  <a:lnTo>
                    <a:pt x="1061" y="27"/>
                  </a:lnTo>
                  <a:lnTo>
                    <a:pt x="1058" y="43"/>
                  </a:lnTo>
                  <a:lnTo>
                    <a:pt x="1103" y="54"/>
                  </a:lnTo>
                  <a:lnTo>
                    <a:pt x="1128" y="59"/>
                  </a:lnTo>
                  <a:lnTo>
                    <a:pt x="1131" y="43"/>
                  </a:lnTo>
                  <a:lnTo>
                    <a:pt x="1128" y="59"/>
                  </a:lnTo>
                  <a:lnTo>
                    <a:pt x="1173" y="73"/>
                  </a:lnTo>
                  <a:lnTo>
                    <a:pt x="1177" y="57"/>
                  </a:lnTo>
                  <a:lnTo>
                    <a:pt x="1171" y="73"/>
                  </a:lnTo>
                  <a:lnTo>
                    <a:pt x="1194" y="82"/>
                  </a:lnTo>
                  <a:lnTo>
                    <a:pt x="1187" y="78"/>
                  </a:lnTo>
                  <a:lnTo>
                    <a:pt x="1196" y="82"/>
                  </a:lnTo>
                  <a:lnTo>
                    <a:pt x="1241" y="96"/>
                  </a:lnTo>
                  <a:lnTo>
                    <a:pt x="1245" y="80"/>
                  </a:lnTo>
                  <a:lnTo>
                    <a:pt x="1239" y="96"/>
                  </a:lnTo>
                  <a:lnTo>
                    <a:pt x="1260" y="104"/>
                  </a:lnTo>
                  <a:lnTo>
                    <a:pt x="1253" y="101"/>
                  </a:lnTo>
                  <a:lnTo>
                    <a:pt x="1260" y="104"/>
                  </a:lnTo>
                  <a:lnTo>
                    <a:pt x="1279" y="111"/>
                  </a:lnTo>
                  <a:lnTo>
                    <a:pt x="1278" y="110"/>
                  </a:lnTo>
                  <a:lnTo>
                    <a:pt x="1281" y="111"/>
                  </a:lnTo>
                  <a:lnTo>
                    <a:pt x="1300" y="117"/>
                  </a:lnTo>
                  <a:lnTo>
                    <a:pt x="1304" y="101"/>
                  </a:lnTo>
                  <a:lnTo>
                    <a:pt x="1299" y="115"/>
                  </a:lnTo>
                  <a:lnTo>
                    <a:pt x="1314" y="122"/>
                  </a:lnTo>
                  <a:lnTo>
                    <a:pt x="1321" y="125"/>
                  </a:lnTo>
                  <a:lnTo>
                    <a:pt x="1314" y="123"/>
                  </a:lnTo>
                  <a:lnTo>
                    <a:pt x="1342" y="134"/>
                  </a:lnTo>
                  <a:lnTo>
                    <a:pt x="1339" y="132"/>
                  </a:lnTo>
                  <a:lnTo>
                    <a:pt x="1344" y="134"/>
                  </a:lnTo>
                  <a:lnTo>
                    <a:pt x="1356" y="137"/>
                  </a:lnTo>
                  <a:lnTo>
                    <a:pt x="1360" y="122"/>
                  </a:lnTo>
                  <a:lnTo>
                    <a:pt x="1355" y="137"/>
                  </a:lnTo>
                  <a:lnTo>
                    <a:pt x="1363" y="141"/>
                  </a:lnTo>
                  <a:lnTo>
                    <a:pt x="1369" y="125"/>
                  </a:lnTo>
                  <a:lnTo>
                    <a:pt x="1362" y="139"/>
                  </a:lnTo>
                  <a:lnTo>
                    <a:pt x="1369" y="143"/>
                  </a:lnTo>
                  <a:lnTo>
                    <a:pt x="1370" y="144"/>
                  </a:lnTo>
                  <a:lnTo>
                    <a:pt x="1375" y="146"/>
                  </a:lnTo>
                  <a:lnTo>
                    <a:pt x="1386" y="146"/>
                  </a:lnTo>
                  <a:lnTo>
                    <a:pt x="1386" y="130"/>
                  </a:lnTo>
                  <a:lnTo>
                    <a:pt x="1375" y="143"/>
                  </a:lnTo>
                  <a:lnTo>
                    <a:pt x="1379" y="146"/>
                  </a:lnTo>
                  <a:lnTo>
                    <a:pt x="1382" y="148"/>
                  </a:lnTo>
                  <a:lnTo>
                    <a:pt x="1388" y="150"/>
                  </a:lnTo>
                  <a:lnTo>
                    <a:pt x="1393" y="134"/>
                  </a:lnTo>
                  <a:lnTo>
                    <a:pt x="1388" y="150"/>
                  </a:lnTo>
                  <a:lnTo>
                    <a:pt x="1396" y="153"/>
                  </a:lnTo>
                  <a:lnTo>
                    <a:pt x="1393" y="151"/>
                  </a:lnTo>
                  <a:lnTo>
                    <a:pt x="1398" y="153"/>
                  </a:lnTo>
                  <a:lnTo>
                    <a:pt x="1407" y="155"/>
                  </a:lnTo>
                  <a:lnTo>
                    <a:pt x="1410" y="139"/>
                  </a:lnTo>
                  <a:lnTo>
                    <a:pt x="1403" y="153"/>
                  </a:lnTo>
                  <a:lnTo>
                    <a:pt x="1414" y="158"/>
                  </a:lnTo>
                  <a:lnTo>
                    <a:pt x="1416" y="160"/>
                  </a:lnTo>
                  <a:lnTo>
                    <a:pt x="1430" y="165"/>
                  </a:lnTo>
                  <a:lnTo>
                    <a:pt x="1426" y="164"/>
                  </a:lnTo>
                  <a:lnTo>
                    <a:pt x="1431" y="165"/>
                  </a:lnTo>
                  <a:lnTo>
                    <a:pt x="1445" y="169"/>
                  </a:lnTo>
                  <a:lnTo>
                    <a:pt x="1449" y="153"/>
                  </a:lnTo>
                  <a:lnTo>
                    <a:pt x="1445" y="169"/>
                  </a:lnTo>
                  <a:lnTo>
                    <a:pt x="1463" y="174"/>
                  </a:lnTo>
                  <a:lnTo>
                    <a:pt x="1466" y="158"/>
                  </a:lnTo>
                  <a:lnTo>
                    <a:pt x="1461" y="174"/>
                  </a:lnTo>
                  <a:lnTo>
                    <a:pt x="1480" y="181"/>
                  </a:lnTo>
                  <a:lnTo>
                    <a:pt x="1478" y="179"/>
                  </a:lnTo>
                  <a:lnTo>
                    <a:pt x="1482" y="181"/>
                  </a:lnTo>
                  <a:lnTo>
                    <a:pt x="1501" y="186"/>
                  </a:lnTo>
                  <a:lnTo>
                    <a:pt x="1505" y="171"/>
                  </a:lnTo>
                  <a:lnTo>
                    <a:pt x="1499" y="186"/>
                  </a:lnTo>
                  <a:lnTo>
                    <a:pt x="1541" y="200"/>
                  </a:lnTo>
                  <a:lnTo>
                    <a:pt x="1538" y="199"/>
                  </a:lnTo>
                  <a:lnTo>
                    <a:pt x="1543" y="200"/>
                  </a:lnTo>
                  <a:lnTo>
                    <a:pt x="1566" y="206"/>
                  </a:lnTo>
                  <a:lnTo>
                    <a:pt x="1569" y="190"/>
                  </a:lnTo>
                  <a:lnTo>
                    <a:pt x="1566" y="206"/>
                  </a:lnTo>
                  <a:lnTo>
                    <a:pt x="1588" y="213"/>
                  </a:lnTo>
                  <a:lnTo>
                    <a:pt x="1585" y="211"/>
                  </a:lnTo>
                  <a:lnTo>
                    <a:pt x="1588" y="213"/>
                  </a:lnTo>
                  <a:lnTo>
                    <a:pt x="1611" y="218"/>
                  </a:lnTo>
                  <a:lnTo>
                    <a:pt x="1636" y="223"/>
                  </a:lnTo>
                  <a:lnTo>
                    <a:pt x="1643" y="193"/>
                  </a:lnTo>
                  <a:lnTo>
                    <a:pt x="1618" y="188"/>
                  </a:lnTo>
                  <a:lnTo>
                    <a:pt x="1595" y="183"/>
                  </a:lnTo>
                  <a:lnTo>
                    <a:pt x="1592" y="197"/>
                  </a:lnTo>
                  <a:lnTo>
                    <a:pt x="1597" y="183"/>
                  </a:lnTo>
                  <a:lnTo>
                    <a:pt x="1574" y="176"/>
                  </a:lnTo>
                  <a:lnTo>
                    <a:pt x="1576" y="176"/>
                  </a:lnTo>
                  <a:lnTo>
                    <a:pt x="1573" y="176"/>
                  </a:lnTo>
                  <a:lnTo>
                    <a:pt x="1550" y="171"/>
                  </a:lnTo>
                  <a:lnTo>
                    <a:pt x="1547" y="185"/>
                  </a:lnTo>
                  <a:lnTo>
                    <a:pt x="1552" y="171"/>
                  </a:lnTo>
                  <a:lnTo>
                    <a:pt x="1510" y="157"/>
                  </a:lnTo>
                  <a:lnTo>
                    <a:pt x="1513" y="157"/>
                  </a:lnTo>
                  <a:lnTo>
                    <a:pt x="1510" y="157"/>
                  </a:lnTo>
                  <a:lnTo>
                    <a:pt x="1491" y="151"/>
                  </a:lnTo>
                  <a:lnTo>
                    <a:pt x="1485" y="165"/>
                  </a:lnTo>
                  <a:lnTo>
                    <a:pt x="1491" y="151"/>
                  </a:lnTo>
                  <a:lnTo>
                    <a:pt x="1471" y="144"/>
                  </a:lnTo>
                  <a:lnTo>
                    <a:pt x="1475" y="144"/>
                  </a:lnTo>
                  <a:lnTo>
                    <a:pt x="1471" y="144"/>
                  </a:lnTo>
                  <a:lnTo>
                    <a:pt x="1454" y="139"/>
                  </a:lnTo>
                  <a:lnTo>
                    <a:pt x="1458" y="139"/>
                  </a:lnTo>
                  <a:lnTo>
                    <a:pt x="1452" y="139"/>
                  </a:lnTo>
                  <a:lnTo>
                    <a:pt x="1438" y="136"/>
                  </a:lnTo>
                  <a:lnTo>
                    <a:pt x="1435" y="150"/>
                  </a:lnTo>
                  <a:lnTo>
                    <a:pt x="1440" y="136"/>
                  </a:lnTo>
                  <a:lnTo>
                    <a:pt x="1426" y="130"/>
                  </a:lnTo>
                  <a:lnTo>
                    <a:pt x="1421" y="144"/>
                  </a:lnTo>
                  <a:lnTo>
                    <a:pt x="1428" y="130"/>
                  </a:lnTo>
                  <a:lnTo>
                    <a:pt x="1417" y="125"/>
                  </a:lnTo>
                  <a:lnTo>
                    <a:pt x="1414" y="125"/>
                  </a:lnTo>
                  <a:lnTo>
                    <a:pt x="1405" y="123"/>
                  </a:lnTo>
                  <a:lnTo>
                    <a:pt x="1402" y="137"/>
                  </a:lnTo>
                  <a:lnTo>
                    <a:pt x="1409" y="123"/>
                  </a:lnTo>
                  <a:lnTo>
                    <a:pt x="1400" y="120"/>
                  </a:lnTo>
                  <a:lnTo>
                    <a:pt x="1403" y="122"/>
                  </a:lnTo>
                  <a:lnTo>
                    <a:pt x="1393" y="118"/>
                  </a:lnTo>
                  <a:lnTo>
                    <a:pt x="1388" y="132"/>
                  </a:lnTo>
                  <a:lnTo>
                    <a:pt x="1400" y="122"/>
                  </a:lnTo>
                  <a:lnTo>
                    <a:pt x="1393" y="115"/>
                  </a:lnTo>
                  <a:lnTo>
                    <a:pt x="1381" y="115"/>
                  </a:lnTo>
                  <a:lnTo>
                    <a:pt x="1381" y="130"/>
                  </a:lnTo>
                  <a:lnTo>
                    <a:pt x="1386" y="117"/>
                  </a:lnTo>
                  <a:lnTo>
                    <a:pt x="1381" y="115"/>
                  </a:lnTo>
                  <a:lnTo>
                    <a:pt x="1375" y="129"/>
                  </a:lnTo>
                  <a:lnTo>
                    <a:pt x="1382" y="115"/>
                  </a:lnTo>
                  <a:lnTo>
                    <a:pt x="1375" y="111"/>
                  </a:lnTo>
                  <a:lnTo>
                    <a:pt x="1370" y="110"/>
                  </a:lnTo>
                  <a:lnTo>
                    <a:pt x="1375" y="111"/>
                  </a:lnTo>
                  <a:lnTo>
                    <a:pt x="1367" y="108"/>
                  </a:lnTo>
                  <a:lnTo>
                    <a:pt x="1370" y="110"/>
                  </a:lnTo>
                  <a:lnTo>
                    <a:pt x="1365" y="108"/>
                  </a:lnTo>
                  <a:lnTo>
                    <a:pt x="1353" y="104"/>
                  </a:lnTo>
                  <a:lnTo>
                    <a:pt x="1348" y="118"/>
                  </a:lnTo>
                  <a:lnTo>
                    <a:pt x="1353" y="104"/>
                  </a:lnTo>
                  <a:lnTo>
                    <a:pt x="1325" y="94"/>
                  </a:lnTo>
                  <a:lnTo>
                    <a:pt x="1320" y="108"/>
                  </a:lnTo>
                  <a:lnTo>
                    <a:pt x="1327" y="94"/>
                  </a:lnTo>
                  <a:lnTo>
                    <a:pt x="1311" y="87"/>
                  </a:lnTo>
                  <a:lnTo>
                    <a:pt x="1307" y="85"/>
                  </a:lnTo>
                  <a:lnTo>
                    <a:pt x="1309" y="87"/>
                  </a:lnTo>
                  <a:lnTo>
                    <a:pt x="1290" y="82"/>
                  </a:lnTo>
                  <a:lnTo>
                    <a:pt x="1285" y="96"/>
                  </a:lnTo>
                  <a:lnTo>
                    <a:pt x="1290" y="82"/>
                  </a:lnTo>
                  <a:lnTo>
                    <a:pt x="1271" y="75"/>
                  </a:lnTo>
                  <a:lnTo>
                    <a:pt x="1266" y="89"/>
                  </a:lnTo>
                  <a:lnTo>
                    <a:pt x="1273" y="75"/>
                  </a:lnTo>
                  <a:lnTo>
                    <a:pt x="1252" y="66"/>
                  </a:lnTo>
                  <a:lnTo>
                    <a:pt x="1255" y="68"/>
                  </a:lnTo>
                  <a:lnTo>
                    <a:pt x="1250" y="66"/>
                  </a:lnTo>
                  <a:lnTo>
                    <a:pt x="1204" y="52"/>
                  </a:lnTo>
                  <a:lnTo>
                    <a:pt x="1199" y="66"/>
                  </a:lnTo>
                  <a:lnTo>
                    <a:pt x="1206" y="52"/>
                  </a:lnTo>
                  <a:lnTo>
                    <a:pt x="1183" y="43"/>
                  </a:lnTo>
                  <a:lnTo>
                    <a:pt x="1190" y="45"/>
                  </a:lnTo>
                  <a:lnTo>
                    <a:pt x="1182" y="43"/>
                  </a:lnTo>
                  <a:lnTo>
                    <a:pt x="1136" y="29"/>
                  </a:lnTo>
                  <a:lnTo>
                    <a:pt x="1138" y="29"/>
                  </a:lnTo>
                  <a:lnTo>
                    <a:pt x="1135" y="29"/>
                  </a:lnTo>
                  <a:lnTo>
                    <a:pt x="1110" y="24"/>
                  </a:lnTo>
                  <a:lnTo>
                    <a:pt x="1065" y="14"/>
                  </a:lnTo>
                  <a:lnTo>
                    <a:pt x="1067" y="14"/>
                  </a:lnTo>
                  <a:lnTo>
                    <a:pt x="1065" y="14"/>
                  </a:lnTo>
                  <a:lnTo>
                    <a:pt x="1002" y="3"/>
                  </a:lnTo>
                  <a:lnTo>
                    <a:pt x="990" y="0"/>
                  </a:lnTo>
                  <a:lnTo>
                    <a:pt x="1000" y="1"/>
                  </a:lnTo>
                  <a:lnTo>
                    <a:pt x="983" y="0"/>
                  </a:lnTo>
                  <a:lnTo>
                    <a:pt x="894" y="0"/>
                  </a:lnTo>
                  <a:lnTo>
                    <a:pt x="890" y="1"/>
                  </a:lnTo>
                  <a:lnTo>
                    <a:pt x="885" y="3"/>
                  </a:lnTo>
                  <a:lnTo>
                    <a:pt x="890" y="17"/>
                  </a:lnTo>
                  <a:lnTo>
                    <a:pt x="890" y="1"/>
                  </a:lnTo>
                  <a:lnTo>
                    <a:pt x="883" y="1"/>
                  </a:lnTo>
                  <a:lnTo>
                    <a:pt x="885" y="1"/>
                  </a:lnTo>
                  <a:lnTo>
                    <a:pt x="880" y="3"/>
                  </a:lnTo>
                  <a:lnTo>
                    <a:pt x="871" y="5"/>
                  </a:lnTo>
                  <a:lnTo>
                    <a:pt x="875" y="19"/>
                  </a:lnTo>
                  <a:lnTo>
                    <a:pt x="873" y="5"/>
                  </a:lnTo>
                  <a:lnTo>
                    <a:pt x="848" y="8"/>
                  </a:lnTo>
                  <a:lnTo>
                    <a:pt x="843" y="8"/>
                  </a:lnTo>
                  <a:lnTo>
                    <a:pt x="847" y="8"/>
                  </a:lnTo>
                  <a:lnTo>
                    <a:pt x="831" y="12"/>
                  </a:lnTo>
                  <a:lnTo>
                    <a:pt x="813" y="15"/>
                  </a:lnTo>
                  <a:lnTo>
                    <a:pt x="812" y="15"/>
                  </a:lnTo>
                  <a:lnTo>
                    <a:pt x="813" y="15"/>
                  </a:lnTo>
                  <a:lnTo>
                    <a:pt x="796" y="21"/>
                  </a:lnTo>
                  <a:lnTo>
                    <a:pt x="791" y="21"/>
                  </a:lnTo>
                  <a:lnTo>
                    <a:pt x="794" y="21"/>
                  </a:lnTo>
                  <a:lnTo>
                    <a:pt x="775" y="27"/>
                  </a:lnTo>
                  <a:lnTo>
                    <a:pt x="754" y="34"/>
                  </a:lnTo>
                  <a:lnTo>
                    <a:pt x="751" y="34"/>
                  </a:lnTo>
                  <a:lnTo>
                    <a:pt x="754" y="34"/>
                  </a:lnTo>
                  <a:lnTo>
                    <a:pt x="733" y="43"/>
                  </a:lnTo>
                  <a:lnTo>
                    <a:pt x="709" y="54"/>
                  </a:lnTo>
                  <a:lnTo>
                    <a:pt x="703" y="55"/>
                  </a:lnTo>
                  <a:lnTo>
                    <a:pt x="707" y="54"/>
                  </a:lnTo>
                  <a:lnTo>
                    <a:pt x="662" y="78"/>
                  </a:lnTo>
                  <a:lnTo>
                    <a:pt x="660" y="80"/>
                  </a:lnTo>
                  <a:lnTo>
                    <a:pt x="635" y="96"/>
                  </a:lnTo>
                  <a:lnTo>
                    <a:pt x="644" y="108"/>
                  </a:lnTo>
                  <a:lnTo>
                    <a:pt x="637" y="96"/>
                  </a:lnTo>
                  <a:lnTo>
                    <a:pt x="614" y="110"/>
                  </a:lnTo>
                  <a:lnTo>
                    <a:pt x="611" y="111"/>
                  </a:lnTo>
                  <a:lnTo>
                    <a:pt x="613" y="110"/>
                  </a:lnTo>
                  <a:lnTo>
                    <a:pt x="590" y="127"/>
                  </a:lnTo>
                  <a:lnTo>
                    <a:pt x="599" y="139"/>
                  </a:lnTo>
                  <a:lnTo>
                    <a:pt x="590" y="127"/>
                  </a:lnTo>
                  <a:lnTo>
                    <a:pt x="567" y="143"/>
                  </a:lnTo>
                  <a:lnTo>
                    <a:pt x="569" y="141"/>
                  </a:lnTo>
                  <a:lnTo>
                    <a:pt x="567" y="143"/>
                  </a:lnTo>
                  <a:lnTo>
                    <a:pt x="546" y="160"/>
                  </a:lnTo>
                  <a:lnTo>
                    <a:pt x="525" y="176"/>
                  </a:lnTo>
                  <a:lnTo>
                    <a:pt x="524" y="178"/>
                  </a:lnTo>
                  <a:lnTo>
                    <a:pt x="505" y="195"/>
                  </a:lnTo>
                  <a:lnTo>
                    <a:pt x="515" y="206"/>
                  </a:lnTo>
                  <a:lnTo>
                    <a:pt x="506" y="193"/>
                  </a:lnTo>
                  <a:lnTo>
                    <a:pt x="487" y="207"/>
                  </a:lnTo>
                  <a:lnTo>
                    <a:pt x="484" y="211"/>
                  </a:lnTo>
                  <a:lnTo>
                    <a:pt x="485" y="209"/>
                  </a:lnTo>
                  <a:lnTo>
                    <a:pt x="470" y="223"/>
                  </a:lnTo>
                  <a:lnTo>
                    <a:pt x="480" y="233"/>
                  </a:lnTo>
                  <a:lnTo>
                    <a:pt x="471" y="221"/>
                  </a:lnTo>
                  <a:lnTo>
                    <a:pt x="456" y="233"/>
                  </a:lnTo>
                  <a:lnTo>
                    <a:pt x="454" y="235"/>
                  </a:lnTo>
                  <a:lnTo>
                    <a:pt x="440" y="247"/>
                  </a:lnTo>
                  <a:lnTo>
                    <a:pt x="450" y="258"/>
                  </a:lnTo>
                  <a:lnTo>
                    <a:pt x="442" y="246"/>
                  </a:lnTo>
                  <a:lnTo>
                    <a:pt x="421" y="263"/>
                  </a:lnTo>
                  <a:lnTo>
                    <a:pt x="415" y="268"/>
                  </a:lnTo>
                  <a:lnTo>
                    <a:pt x="419" y="265"/>
                  </a:lnTo>
                  <a:lnTo>
                    <a:pt x="412" y="272"/>
                  </a:lnTo>
                  <a:lnTo>
                    <a:pt x="422" y="282"/>
                  </a:lnTo>
                  <a:lnTo>
                    <a:pt x="414" y="270"/>
                  </a:lnTo>
                  <a:lnTo>
                    <a:pt x="409" y="274"/>
                  </a:lnTo>
                  <a:lnTo>
                    <a:pt x="417" y="286"/>
                  </a:lnTo>
                  <a:lnTo>
                    <a:pt x="410" y="272"/>
                  </a:lnTo>
                  <a:lnTo>
                    <a:pt x="407" y="274"/>
                  </a:lnTo>
                  <a:lnTo>
                    <a:pt x="398" y="279"/>
                  </a:lnTo>
                  <a:lnTo>
                    <a:pt x="398" y="289"/>
                  </a:lnTo>
                  <a:lnTo>
                    <a:pt x="414" y="289"/>
                  </a:lnTo>
                  <a:lnTo>
                    <a:pt x="407" y="275"/>
                  </a:lnTo>
                  <a:lnTo>
                    <a:pt x="403" y="277"/>
                  </a:lnTo>
                  <a:lnTo>
                    <a:pt x="402" y="279"/>
                  </a:lnTo>
                  <a:lnTo>
                    <a:pt x="396" y="282"/>
                  </a:lnTo>
                  <a:lnTo>
                    <a:pt x="388" y="291"/>
                  </a:lnTo>
                  <a:lnTo>
                    <a:pt x="398" y="302"/>
                  </a:lnTo>
                  <a:lnTo>
                    <a:pt x="389" y="289"/>
                  </a:lnTo>
                  <a:lnTo>
                    <a:pt x="381" y="296"/>
                  </a:lnTo>
                  <a:lnTo>
                    <a:pt x="367" y="307"/>
                  </a:lnTo>
                  <a:lnTo>
                    <a:pt x="379" y="296"/>
                  </a:lnTo>
                  <a:lnTo>
                    <a:pt x="354" y="317"/>
                  </a:lnTo>
                  <a:lnTo>
                    <a:pt x="365" y="329"/>
                  </a:lnTo>
                  <a:lnTo>
                    <a:pt x="356" y="317"/>
                  </a:lnTo>
                  <a:lnTo>
                    <a:pt x="340" y="328"/>
                  </a:lnTo>
                  <a:lnTo>
                    <a:pt x="323" y="340"/>
                  </a:lnTo>
                  <a:lnTo>
                    <a:pt x="325" y="338"/>
                  </a:lnTo>
                  <a:lnTo>
                    <a:pt x="323" y="340"/>
                  </a:lnTo>
                  <a:lnTo>
                    <a:pt x="306" y="354"/>
                  </a:lnTo>
                  <a:lnTo>
                    <a:pt x="314" y="366"/>
                  </a:lnTo>
                  <a:lnTo>
                    <a:pt x="307" y="354"/>
                  </a:lnTo>
                  <a:lnTo>
                    <a:pt x="288" y="366"/>
                  </a:lnTo>
                  <a:lnTo>
                    <a:pt x="267" y="378"/>
                  </a:lnTo>
                  <a:lnTo>
                    <a:pt x="274" y="391"/>
                  </a:lnTo>
                  <a:lnTo>
                    <a:pt x="267" y="377"/>
                  </a:lnTo>
                  <a:lnTo>
                    <a:pt x="222" y="398"/>
                  </a:lnTo>
                  <a:lnTo>
                    <a:pt x="229" y="411"/>
                  </a:lnTo>
                  <a:lnTo>
                    <a:pt x="225" y="398"/>
                  </a:lnTo>
                  <a:lnTo>
                    <a:pt x="203" y="405"/>
                  </a:lnTo>
                  <a:lnTo>
                    <a:pt x="206" y="418"/>
                  </a:lnTo>
                  <a:lnTo>
                    <a:pt x="203" y="405"/>
                  </a:lnTo>
                  <a:lnTo>
                    <a:pt x="180" y="410"/>
                  </a:lnTo>
                  <a:lnTo>
                    <a:pt x="183" y="424"/>
                  </a:lnTo>
                  <a:lnTo>
                    <a:pt x="183" y="408"/>
                  </a:lnTo>
                  <a:lnTo>
                    <a:pt x="161" y="410"/>
                  </a:lnTo>
                  <a:lnTo>
                    <a:pt x="161" y="425"/>
                  </a:lnTo>
                  <a:lnTo>
                    <a:pt x="161" y="410"/>
                  </a:lnTo>
                  <a:lnTo>
                    <a:pt x="136" y="410"/>
                  </a:lnTo>
                  <a:lnTo>
                    <a:pt x="136" y="425"/>
                  </a:lnTo>
                  <a:lnTo>
                    <a:pt x="140" y="411"/>
                  </a:lnTo>
                  <a:lnTo>
                    <a:pt x="117" y="406"/>
                  </a:lnTo>
                  <a:lnTo>
                    <a:pt x="114" y="420"/>
                  </a:lnTo>
                  <a:lnTo>
                    <a:pt x="121" y="406"/>
                  </a:lnTo>
                  <a:lnTo>
                    <a:pt x="98" y="398"/>
                  </a:lnTo>
                  <a:lnTo>
                    <a:pt x="91" y="411"/>
                  </a:lnTo>
                  <a:lnTo>
                    <a:pt x="98" y="398"/>
                  </a:lnTo>
                  <a:lnTo>
                    <a:pt x="75" y="387"/>
                  </a:lnTo>
                  <a:lnTo>
                    <a:pt x="68" y="401"/>
                  </a:lnTo>
                  <a:lnTo>
                    <a:pt x="77" y="389"/>
                  </a:lnTo>
                  <a:lnTo>
                    <a:pt x="56" y="375"/>
                  </a:lnTo>
                  <a:lnTo>
                    <a:pt x="47" y="387"/>
                  </a:lnTo>
                  <a:lnTo>
                    <a:pt x="58" y="377"/>
                  </a:lnTo>
                  <a:lnTo>
                    <a:pt x="38" y="359"/>
                  </a:lnTo>
                  <a:lnTo>
                    <a:pt x="28" y="370"/>
                  </a:lnTo>
                  <a:lnTo>
                    <a:pt x="40" y="359"/>
                  </a:lnTo>
                  <a:lnTo>
                    <a:pt x="23" y="340"/>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10" name="Freeform 2651"/>
            <p:cNvSpPr>
              <a:spLocks/>
            </p:cNvSpPr>
            <p:nvPr/>
          </p:nvSpPr>
          <p:spPr bwMode="auto">
            <a:xfrm>
              <a:off x="3396" y="2719"/>
              <a:ext cx="752" cy="37"/>
            </a:xfrm>
            <a:custGeom>
              <a:avLst/>
              <a:gdLst>
                <a:gd name="T0" fmla="*/ 29 w 1504"/>
                <a:gd name="T1" fmla="*/ 45 h 73"/>
                <a:gd name="T2" fmla="*/ 48 w 1504"/>
                <a:gd name="T3" fmla="*/ 49 h 73"/>
                <a:gd name="T4" fmla="*/ 90 w 1504"/>
                <a:gd name="T5" fmla="*/ 57 h 73"/>
                <a:gd name="T6" fmla="*/ 113 w 1504"/>
                <a:gd name="T7" fmla="*/ 59 h 73"/>
                <a:gd name="T8" fmla="*/ 167 w 1504"/>
                <a:gd name="T9" fmla="*/ 66 h 73"/>
                <a:gd name="T10" fmla="*/ 195 w 1504"/>
                <a:gd name="T11" fmla="*/ 68 h 73"/>
                <a:gd name="T12" fmla="*/ 223 w 1504"/>
                <a:gd name="T13" fmla="*/ 68 h 73"/>
                <a:gd name="T14" fmla="*/ 258 w 1504"/>
                <a:gd name="T15" fmla="*/ 71 h 73"/>
                <a:gd name="T16" fmla="*/ 398 w 1504"/>
                <a:gd name="T17" fmla="*/ 73 h 73"/>
                <a:gd name="T18" fmla="*/ 466 w 1504"/>
                <a:gd name="T19" fmla="*/ 70 h 73"/>
                <a:gd name="T20" fmla="*/ 558 w 1504"/>
                <a:gd name="T21" fmla="*/ 64 h 73"/>
                <a:gd name="T22" fmla="*/ 602 w 1504"/>
                <a:gd name="T23" fmla="*/ 63 h 73"/>
                <a:gd name="T24" fmla="*/ 638 w 1504"/>
                <a:gd name="T25" fmla="*/ 43 h 73"/>
                <a:gd name="T26" fmla="*/ 644 w 1504"/>
                <a:gd name="T27" fmla="*/ 61 h 73"/>
                <a:gd name="T28" fmla="*/ 682 w 1504"/>
                <a:gd name="T29" fmla="*/ 56 h 73"/>
                <a:gd name="T30" fmla="*/ 703 w 1504"/>
                <a:gd name="T31" fmla="*/ 54 h 73"/>
                <a:gd name="T32" fmla="*/ 722 w 1504"/>
                <a:gd name="T33" fmla="*/ 36 h 73"/>
                <a:gd name="T34" fmla="*/ 738 w 1504"/>
                <a:gd name="T35" fmla="*/ 52 h 73"/>
                <a:gd name="T36" fmla="*/ 757 w 1504"/>
                <a:gd name="T37" fmla="*/ 50 h 73"/>
                <a:gd name="T38" fmla="*/ 785 w 1504"/>
                <a:gd name="T39" fmla="*/ 49 h 73"/>
                <a:gd name="T40" fmla="*/ 822 w 1504"/>
                <a:gd name="T41" fmla="*/ 47 h 73"/>
                <a:gd name="T42" fmla="*/ 883 w 1504"/>
                <a:gd name="T43" fmla="*/ 42 h 73"/>
                <a:gd name="T44" fmla="*/ 928 w 1504"/>
                <a:gd name="T45" fmla="*/ 40 h 73"/>
                <a:gd name="T46" fmla="*/ 975 w 1504"/>
                <a:gd name="T47" fmla="*/ 38 h 73"/>
                <a:gd name="T48" fmla="*/ 1022 w 1504"/>
                <a:gd name="T49" fmla="*/ 36 h 73"/>
                <a:gd name="T50" fmla="*/ 1066 w 1504"/>
                <a:gd name="T51" fmla="*/ 35 h 73"/>
                <a:gd name="T52" fmla="*/ 1141 w 1504"/>
                <a:gd name="T53" fmla="*/ 33 h 73"/>
                <a:gd name="T54" fmla="*/ 1389 w 1504"/>
                <a:gd name="T55" fmla="*/ 31 h 73"/>
                <a:gd name="T56" fmla="*/ 1483 w 1504"/>
                <a:gd name="T57" fmla="*/ 33 h 73"/>
                <a:gd name="T58" fmla="*/ 1504 w 1504"/>
                <a:gd name="T59" fmla="*/ 3 h 73"/>
                <a:gd name="T60" fmla="*/ 1413 w 1504"/>
                <a:gd name="T61" fmla="*/ 2 h 73"/>
                <a:gd name="T62" fmla="*/ 1139 w 1504"/>
                <a:gd name="T63" fmla="*/ 17 h 73"/>
                <a:gd name="T64" fmla="*/ 1064 w 1504"/>
                <a:gd name="T65" fmla="*/ 19 h 73"/>
                <a:gd name="T66" fmla="*/ 1021 w 1504"/>
                <a:gd name="T67" fmla="*/ 21 h 73"/>
                <a:gd name="T68" fmla="*/ 974 w 1504"/>
                <a:gd name="T69" fmla="*/ 23 h 73"/>
                <a:gd name="T70" fmla="*/ 926 w 1504"/>
                <a:gd name="T71" fmla="*/ 24 h 73"/>
                <a:gd name="T72" fmla="*/ 839 w 1504"/>
                <a:gd name="T73" fmla="*/ 14 h 73"/>
                <a:gd name="T74" fmla="*/ 820 w 1504"/>
                <a:gd name="T75" fmla="*/ 31 h 73"/>
                <a:gd name="T76" fmla="*/ 783 w 1504"/>
                <a:gd name="T77" fmla="*/ 33 h 73"/>
                <a:gd name="T78" fmla="*/ 755 w 1504"/>
                <a:gd name="T79" fmla="*/ 35 h 73"/>
                <a:gd name="T80" fmla="*/ 743 w 1504"/>
                <a:gd name="T81" fmla="*/ 21 h 73"/>
                <a:gd name="T82" fmla="*/ 715 w 1504"/>
                <a:gd name="T83" fmla="*/ 21 h 73"/>
                <a:gd name="T84" fmla="*/ 720 w 1504"/>
                <a:gd name="T85" fmla="*/ 23 h 73"/>
                <a:gd name="T86" fmla="*/ 691 w 1504"/>
                <a:gd name="T87" fmla="*/ 26 h 73"/>
                <a:gd name="T88" fmla="*/ 687 w 1504"/>
                <a:gd name="T89" fmla="*/ 24 h 73"/>
                <a:gd name="T90" fmla="*/ 668 w 1504"/>
                <a:gd name="T91" fmla="*/ 26 h 73"/>
                <a:gd name="T92" fmla="*/ 637 w 1504"/>
                <a:gd name="T93" fmla="*/ 28 h 73"/>
                <a:gd name="T94" fmla="*/ 579 w 1504"/>
                <a:gd name="T95" fmla="*/ 33 h 73"/>
                <a:gd name="T96" fmla="*/ 534 w 1504"/>
                <a:gd name="T97" fmla="*/ 35 h 73"/>
                <a:gd name="T98" fmla="*/ 488 w 1504"/>
                <a:gd name="T99" fmla="*/ 38 h 73"/>
                <a:gd name="T100" fmla="*/ 396 w 1504"/>
                <a:gd name="T101" fmla="*/ 57 h 73"/>
                <a:gd name="T102" fmla="*/ 274 w 1504"/>
                <a:gd name="T103" fmla="*/ 43 h 73"/>
                <a:gd name="T104" fmla="*/ 233 w 1504"/>
                <a:gd name="T105" fmla="*/ 40 h 73"/>
                <a:gd name="T106" fmla="*/ 209 w 1504"/>
                <a:gd name="T107" fmla="*/ 38 h 73"/>
                <a:gd name="T108" fmla="*/ 185 w 1504"/>
                <a:gd name="T109" fmla="*/ 36 h 73"/>
                <a:gd name="T110" fmla="*/ 136 w 1504"/>
                <a:gd name="T111" fmla="*/ 31 h 73"/>
                <a:gd name="T112" fmla="*/ 110 w 1504"/>
                <a:gd name="T113" fmla="*/ 28 h 73"/>
                <a:gd name="T114" fmla="*/ 97 w 1504"/>
                <a:gd name="T115" fmla="*/ 28 h 73"/>
                <a:gd name="T116" fmla="*/ 54 w 1504"/>
                <a:gd name="T117" fmla="*/ 19 h 73"/>
                <a:gd name="T118" fmla="*/ 29 w 1504"/>
                <a:gd name="T119"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4" h="73">
                  <a:moveTo>
                    <a:pt x="7" y="10"/>
                  </a:moveTo>
                  <a:lnTo>
                    <a:pt x="0" y="40"/>
                  </a:lnTo>
                  <a:lnTo>
                    <a:pt x="22" y="45"/>
                  </a:lnTo>
                  <a:lnTo>
                    <a:pt x="29" y="45"/>
                  </a:lnTo>
                  <a:lnTo>
                    <a:pt x="24" y="45"/>
                  </a:lnTo>
                  <a:lnTo>
                    <a:pt x="48" y="49"/>
                  </a:lnTo>
                  <a:lnTo>
                    <a:pt x="50" y="33"/>
                  </a:lnTo>
                  <a:lnTo>
                    <a:pt x="48" y="49"/>
                  </a:lnTo>
                  <a:lnTo>
                    <a:pt x="71" y="52"/>
                  </a:lnTo>
                  <a:lnTo>
                    <a:pt x="73" y="36"/>
                  </a:lnTo>
                  <a:lnTo>
                    <a:pt x="69" y="52"/>
                  </a:lnTo>
                  <a:lnTo>
                    <a:pt x="90" y="57"/>
                  </a:lnTo>
                  <a:lnTo>
                    <a:pt x="94" y="57"/>
                  </a:lnTo>
                  <a:lnTo>
                    <a:pt x="115" y="59"/>
                  </a:lnTo>
                  <a:lnTo>
                    <a:pt x="115" y="43"/>
                  </a:lnTo>
                  <a:lnTo>
                    <a:pt x="113" y="59"/>
                  </a:lnTo>
                  <a:lnTo>
                    <a:pt x="132" y="63"/>
                  </a:lnTo>
                  <a:lnTo>
                    <a:pt x="141" y="64"/>
                  </a:lnTo>
                  <a:lnTo>
                    <a:pt x="132" y="63"/>
                  </a:lnTo>
                  <a:lnTo>
                    <a:pt x="167" y="66"/>
                  </a:lnTo>
                  <a:lnTo>
                    <a:pt x="183" y="68"/>
                  </a:lnTo>
                  <a:lnTo>
                    <a:pt x="197" y="68"/>
                  </a:lnTo>
                  <a:lnTo>
                    <a:pt x="197" y="52"/>
                  </a:lnTo>
                  <a:lnTo>
                    <a:pt x="195" y="68"/>
                  </a:lnTo>
                  <a:lnTo>
                    <a:pt x="207" y="70"/>
                  </a:lnTo>
                  <a:lnTo>
                    <a:pt x="230" y="70"/>
                  </a:lnTo>
                  <a:lnTo>
                    <a:pt x="230" y="54"/>
                  </a:lnTo>
                  <a:lnTo>
                    <a:pt x="223" y="68"/>
                  </a:lnTo>
                  <a:lnTo>
                    <a:pt x="230" y="71"/>
                  </a:lnTo>
                  <a:lnTo>
                    <a:pt x="260" y="71"/>
                  </a:lnTo>
                  <a:lnTo>
                    <a:pt x="260" y="56"/>
                  </a:lnTo>
                  <a:lnTo>
                    <a:pt x="258" y="71"/>
                  </a:lnTo>
                  <a:lnTo>
                    <a:pt x="268" y="73"/>
                  </a:lnTo>
                  <a:lnTo>
                    <a:pt x="274" y="73"/>
                  </a:lnTo>
                  <a:lnTo>
                    <a:pt x="270" y="73"/>
                  </a:lnTo>
                  <a:lnTo>
                    <a:pt x="398" y="73"/>
                  </a:lnTo>
                  <a:lnTo>
                    <a:pt x="420" y="71"/>
                  </a:lnTo>
                  <a:lnTo>
                    <a:pt x="467" y="70"/>
                  </a:lnTo>
                  <a:lnTo>
                    <a:pt x="466" y="54"/>
                  </a:lnTo>
                  <a:lnTo>
                    <a:pt x="466" y="70"/>
                  </a:lnTo>
                  <a:lnTo>
                    <a:pt x="490" y="70"/>
                  </a:lnTo>
                  <a:lnTo>
                    <a:pt x="514" y="68"/>
                  </a:lnTo>
                  <a:lnTo>
                    <a:pt x="535" y="66"/>
                  </a:lnTo>
                  <a:lnTo>
                    <a:pt x="558" y="64"/>
                  </a:lnTo>
                  <a:lnTo>
                    <a:pt x="556" y="49"/>
                  </a:lnTo>
                  <a:lnTo>
                    <a:pt x="556" y="64"/>
                  </a:lnTo>
                  <a:lnTo>
                    <a:pt x="581" y="64"/>
                  </a:lnTo>
                  <a:lnTo>
                    <a:pt x="602" y="63"/>
                  </a:lnTo>
                  <a:lnTo>
                    <a:pt x="612" y="63"/>
                  </a:lnTo>
                  <a:lnTo>
                    <a:pt x="602" y="63"/>
                  </a:lnTo>
                  <a:lnTo>
                    <a:pt x="640" y="59"/>
                  </a:lnTo>
                  <a:lnTo>
                    <a:pt x="638" y="43"/>
                  </a:lnTo>
                  <a:lnTo>
                    <a:pt x="638" y="59"/>
                  </a:lnTo>
                  <a:lnTo>
                    <a:pt x="656" y="59"/>
                  </a:lnTo>
                  <a:lnTo>
                    <a:pt x="672" y="57"/>
                  </a:lnTo>
                  <a:lnTo>
                    <a:pt x="644" y="61"/>
                  </a:lnTo>
                  <a:lnTo>
                    <a:pt x="672" y="57"/>
                  </a:lnTo>
                  <a:lnTo>
                    <a:pt x="684" y="56"/>
                  </a:lnTo>
                  <a:lnTo>
                    <a:pt x="682" y="40"/>
                  </a:lnTo>
                  <a:lnTo>
                    <a:pt x="682" y="56"/>
                  </a:lnTo>
                  <a:lnTo>
                    <a:pt x="698" y="56"/>
                  </a:lnTo>
                  <a:lnTo>
                    <a:pt x="706" y="54"/>
                  </a:lnTo>
                  <a:lnTo>
                    <a:pt x="703" y="38"/>
                  </a:lnTo>
                  <a:lnTo>
                    <a:pt x="703" y="54"/>
                  </a:lnTo>
                  <a:lnTo>
                    <a:pt x="727" y="54"/>
                  </a:lnTo>
                  <a:lnTo>
                    <a:pt x="733" y="50"/>
                  </a:lnTo>
                  <a:lnTo>
                    <a:pt x="734" y="49"/>
                  </a:lnTo>
                  <a:lnTo>
                    <a:pt x="722" y="36"/>
                  </a:lnTo>
                  <a:lnTo>
                    <a:pt x="722" y="52"/>
                  </a:lnTo>
                  <a:lnTo>
                    <a:pt x="734" y="52"/>
                  </a:lnTo>
                  <a:lnTo>
                    <a:pt x="733" y="52"/>
                  </a:lnTo>
                  <a:lnTo>
                    <a:pt x="738" y="52"/>
                  </a:lnTo>
                  <a:lnTo>
                    <a:pt x="748" y="50"/>
                  </a:lnTo>
                  <a:lnTo>
                    <a:pt x="745" y="35"/>
                  </a:lnTo>
                  <a:lnTo>
                    <a:pt x="745" y="50"/>
                  </a:lnTo>
                  <a:lnTo>
                    <a:pt x="757" y="50"/>
                  </a:lnTo>
                  <a:lnTo>
                    <a:pt x="771" y="49"/>
                  </a:lnTo>
                  <a:lnTo>
                    <a:pt x="769" y="33"/>
                  </a:lnTo>
                  <a:lnTo>
                    <a:pt x="769" y="49"/>
                  </a:lnTo>
                  <a:lnTo>
                    <a:pt x="785" y="49"/>
                  </a:lnTo>
                  <a:lnTo>
                    <a:pt x="802" y="47"/>
                  </a:lnTo>
                  <a:lnTo>
                    <a:pt x="801" y="31"/>
                  </a:lnTo>
                  <a:lnTo>
                    <a:pt x="801" y="47"/>
                  </a:lnTo>
                  <a:lnTo>
                    <a:pt x="822" y="47"/>
                  </a:lnTo>
                  <a:lnTo>
                    <a:pt x="841" y="45"/>
                  </a:lnTo>
                  <a:lnTo>
                    <a:pt x="839" y="30"/>
                  </a:lnTo>
                  <a:lnTo>
                    <a:pt x="841" y="45"/>
                  </a:lnTo>
                  <a:lnTo>
                    <a:pt x="883" y="42"/>
                  </a:lnTo>
                  <a:lnTo>
                    <a:pt x="905" y="40"/>
                  </a:lnTo>
                  <a:lnTo>
                    <a:pt x="904" y="24"/>
                  </a:lnTo>
                  <a:lnTo>
                    <a:pt x="904" y="40"/>
                  </a:lnTo>
                  <a:lnTo>
                    <a:pt x="928" y="40"/>
                  </a:lnTo>
                  <a:lnTo>
                    <a:pt x="953" y="38"/>
                  </a:lnTo>
                  <a:lnTo>
                    <a:pt x="951" y="23"/>
                  </a:lnTo>
                  <a:lnTo>
                    <a:pt x="951" y="38"/>
                  </a:lnTo>
                  <a:lnTo>
                    <a:pt x="975" y="38"/>
                  </a:lnTo>
                  <a:lnTo>
                    <a:pt x="998" y="36"/>
                  </a:lnTo>
                  <a:lnTo>
                    <a:pt x="996" y="21"/>
                  </a:lnTo>
                  <a:lnTo>
                    <a:pt x="996" y="36"/>
                  </a:lnTo>
                  <a:lnTo>
                    <a:pt x="1022" y="36"/>
                  </a:lnTo>
                  <a:lnTo>
                    <a:pt x="1043" y="35"/>
                  </a:lnTo>
                  <a:lnTo>
                    <a:pt x="1042" y="19"/>
                  </a:lnTo>
                  <a:lnTo>
                    <a:pt x="1042" y="35"/>
                  </a:lnTo>
                  <a:lnTo>
                    <a:pt x="1066" y="35"/>
                  </a:lnTo>
                  <a:lnTo>
                    <a:pt x="1087" y="33"/>
                  </a:lnTo>
                  <a:lnTo>
                    <a:pt x="1085" y="17"/>
                  </a:lnTo>
                  <a:lnTo>
                    <a:pt x="1085" y="33"/>
                  </a:lnTo>
                  <a:lnTo>
                    <a:pt x="1141" y="33"/>
                  </a:lnTo>
                  <a:lnTo>
                    <a:pt x="1157" y="31"/>
                  </a:lnTo>
                  <a:lnTo>
                    <a:pt x="1155" y="16"/>
                  </a:lnTo>
                  <a:lnTo>
                    <a:pt x="1155" y="31"/>
                  </a:lnTo>
                  <a:lnTo>
                    <a:pt x="1389" y="31"/>
                  </a:lnTo>
                  <a:lnTo>
                    <a:pt x="1389" y="16"/>
                  </a:lnTo>
                  <a:lnTo>
                    <a:pt x="1389" y="31"/>
                  </a:lnTo>
                  <a:lnTo>
                    <a:pt x="1412" y="33"/>
                  </a:lnTo>
                  <a:lnTo>
                    <a:pt x="1483" y="33"/>
                  </a:lnTo>
                  <a:lnTo>
                    <a:pt x="1483" y="17"/>
                  </a:lnTo>
                  <a:lnTo>
                    <a:pt x="1481" y="33"/>
                  </a:lnTo>
                  <a:lnTo>
                    <a:pt x="1501" y="35"/>
                  </a:lnTo>
                  <a:lnTo>
                    <a:pt x="1504" y="3"/>
                  </a:lnTo>
                  <a:lnTo>
                    <a:pt x="1485" y="2"/>
                  </a:lnTo>
                  <a:lnTo>
                    <a:pt x="1412" y="2"/>
                  </a:lnTo>
                  <a:lnTo>
                    <a:pt x="1412" y="17"/>
                  </a:lnTo>
                  <a:lnTo>
                    <a:pt x="1413" y="2"/>
                  </a:lnTo>
                  <a:lnTo>
                    <a:pt x="1391" y="0"/>
                  </a:lnTo>
                  <a:lnTo>
                    <a:pt x="1153" y="0"/>
                  </a:lnTo>
                  <a:lnTo>
                    <a:pt x="1138" y="2"/>
                  </a:lnTo>
                  <a:lnTo>
                    <a:pt x="1139" y="17"/>
                  </a:lnTo>
                  <a:lnTo>
                    <a:pt x="1139" y="2"/>
                  </a:lnTo>
                  <a:lnTo>
                    <a:pt x="1085" y="2"/>
                  </a:lnTo>
                  <a:lnTo>
                    <a:pt x="1064" y="3"/>
                  </a:lnTo>
                  <a:lnTo>
                    <a:pt x="1064" y="19"/>
                  </a:lnTo>
                  <a:lnTo>
                    <a:pt x="1064" y="3"/>
                  </a:lnTo>
                  <a:lnTo>
                    <a:pt x="1042" y="3"/>
                  </a:lnTo>
                  <a:lnTo>
                    <a:pt x="1021" y="5"/>
                  </a:lnTo>
                  <a:lnTo>
                    <a:pt x="1021" y="21"/>
                  </a:lnTo>
                  <a:lnTo>
                    <a:pt x="1021" y="5"/>
                  </a:lnTo>
                  <a:lnTo>
                    <a:pt x="996" y="5"/>
                  </a:lnTo>
                  <a:lnTo>
                    <a:pt x="974" y="7"/>
                  </a:lnTo>
                  <a:lnTo>
                    <a:pt x="974" y="23"/>
                  </a:lnTo>
                  <a:lnTo>
                    <a:pt x="974" y="7"/>
                  </a:lnTo>
                  <a:lnTo>
                    <a:pt x="951" y="7"/>
                  </a:lnTo>
                  <a:lnTo>
                    <a:pt x="926" y="9"/>
                  </a:lnTo>
                  <a:lnTo>
                    <a:pt x="926" y="24"/>
                  </a:lnTo>
                  <a:lnTo>
                    <a:pt x="926" y="9"/>
                  </a:lnTo>
                  <a:lnTo>
                    <a:pt x="904" y="9"/>
                  </a:lnTo>
                  <a:lnTo>
                    <a:pt x="881" y="10"/>
                  </a:lnTo>
                  <a:lnTo>
                    <a:pt x="839" y="14"/>
                  </a:lnTo>
                  <a:lnTo>
                    <a:pt x="829" y="16"/>
                  </a:lnTo>
                  <a:lnTo>
                    <a:pt x="837" y="14"/>
                  </a:lnTo>
                  <a:lnTo>
                    <a:pt x="818" y="16"/>
                  </a:lnTo>
                  <a:lnTo>
                    <a:pt x="820" y="31"/>
                  </a:lnTo>
                  <a:lnTo>
                    <a:pt x="820" y="16"/>
                  </a:lnTo>
                  <a:lnTo>
                    <a:pt x="799" y="16"/>
                  </a:lnTo>
                  <a:lnTo>
                    <a:pt x="782" y="17"/>
                  </a:lnTo>
                  <a:lnTo>
                    <a:pt x="783" y="33"/>
                  </a:lnTo>
                  <a:lnTo>
                    <a:pt x="783" y="17"/>
                  </a:lnTo>
                  <a:lnTo>
                    <a:pt x="768" y="17"/>
                  </a:lnTo>
                  <a:lnTo>
                    <a:pt x="754" y="19"/>
                  </a:lnTo>
                  <a:lnTo>
                    <a:pt x="755" y="35"/>
                  </a:lnTo>
                  <a:lnTo>
                    <a:pt x="755" y="19"/>
                  </a:lnTo>
                  <a:lnTo>
                    <a:pt x="745" y="19"/>
                  </a:lnTo>
                  <a:lnTo>
                    <a:pt x="748" y="19"/>
                  </a:lnTo>
                  <a:lnTo>
                    <a:pt x="743" y="21"/>
                  </a:lnTo>
                  <a:lnTo>
                    <a:pt x="733" y="23"/>
                  </a:lnTo>
                  <a:lnTo>
                    <a:pt x="734" y="36"/>
                  </a:lnTo>
                  <a:lnTo>
                    <a:pt x="734" y="21"/>
                  </a:lnTo>
                  <a:lnTo>
                    <a:pt x="715" y="21"/>
                  </a:lnTo>
                  <a:lnTo>
                    <a:pt x="712" y="26"/>
                  </a:lnTo>
                  <a:lnTo>
                    <a:pt x="710" y="28"/>
                  </a:lnTo>
                  <a:lnTo>
                    <a:pt x="720" y="38"/>
                  </a:lnTo>
                  <a:lnTo>
                    <a:pt x="720" y="23"/>
                  </a:lnTo>
                  <a:lnTo>
                    <a:pt x="703" y="23"/>
                  </a:lnTo>
                  <a:lnTo>
                    <a:pt x="705" y="23"/>
                  </a:lnTo>
                  <a:lnTo>
                    <a:pt x="699" y="24"/>
                  </a:lnTo>
                  <a:lnTo>
                    <a:pt x="691" y="26"/>
                  </a:lnTo>
                  <a:lnTo>
                    <a:pt x="694" y="40"/>
                  </a:lnTo>
                  <a:lnTo>
                    <a:pt x="694" y="24"/>
                  </a:lnTo>
                  <a:lnTo>
                    <a:pt x="682" y="24"/>
                  </a:lnTo>
                  <a:lnTo>
                    <a:pt x="687" y="24"/>
                  </a:lnTo>
                  <a:lnTo>
                    <a:pt x="680" y="26"/>
                  </a:lnTo>
                  <a:lnTo>
                    <a:pt x="668" y="28"/>
                  </a:lnTo>
                  <a:lnTo>
                    <a:pt x="670" y="42"/>
                  </a:lnTo>
                  <a:lnTo>
                    <a:pt x="668" y="26"/>
                  </a:lnTo>
                  <a:lnTo>
                    <a:pt x="652" y="28"/>
                  </a:lnTo>
                  <a:lnTo>
                    <a:pt x="654" y="43"/>
                  </a:lnTo>
                  <a:lnTo>
                    <a:pt x="654" y="28"/>
                  </a:lnTo>
                  <a:lnTo>
                    <a:pt x="637" y="28"/>
                  </a:lnTo>
                  <a:lnTo>
                    <a:pt x="598" y="31"/>
                  </a:lnTo>
                  <a:lnTo>
                    <a:pt x="600" y="47"/>
                  </a:lnTo>
                  <a:lnTo>
                    <a:pt x="600" y="31"/>
                  </a:lnTo>
                  <a:lnTo>
                    <a:pt x="579" y="33"/>
                  </a:lnTo>
                  <a:lnTo>
                    <a:pt x="579" y="49"/>
                  </a:lnTo>
                  <a:lnTo>
                    <a:pt x="579" y="33"/>
                  </a:lnTo>
                  <a:lnTo>
                    <a:pt x="556" y="33"/>
                  </a:lnTo>
                  <a:lnTo>
                    <a:pt x="534" y="35"/>
                  </a:lnTo>
                  <a:lnTo>
                    <a:pt x="513" y="36"/>
                  </a:lnTo>
                  <a:lnTo>
                    <a:pt x="488" y="38"/>
                  </a:lnTo>
                  <a:lnTo>
                    <a:pt x="488" y="54"/>
                  </a:lnTo>
                  <a:lnTo>
                    <a:pt x="488" y="38"/>
                  </a:lnTo>
                  <a:lnTo>
                    <a:pt x="466" y="38"/>
                  </a:lnTo>
                  <a:lnTo>
                    <a:pt x="418" y="40"/>
                  </a:lnTo>
                  <a:lnTo>
                    <a:pt x="396" y="42"/>
                  </a:lnTo>
                  <a:lnTo>
                    <a:pt x="396" y="57"/>
                  </a:lnTo>
                  <a:lnTo>
                    <a:pt x="396" y="42"/>
                  </a:lnTo>
                  <a:lnTo>
                    <a:pt x="270" y="42"/>
                  </a:lnTo>
                  <a:lnTo>
                    <a:pt x="270" y="57"/>
                  </a:lnTo>
                  <a:lnTo>
                    <a:pt x="274" y="43"/>
                  </a:lnTo>
                  <a:lnTo>
                    <a:pt x="263" y="42"/>
                  </a:lnTo>
                  <a:lnTo>
                    <a:pt x="258" y="40"/>
                  </a:lnTo>
                  <a:lnTo>
                    <a:pt x="260" y="40"/>
                  </a:lnTo>
                  <a:lnTo>
                    <a:pt x="233" y="40"/>
                  </a:lnTo>
                  <a:lnTo>
                    <a:pt x="233" y="56"/>
                  </a:lnTo>
                  <a:lnTo>
                    <a:pt x="240" y="42"/>
                  </a:lnTo>
                  <a:lnTo>
                    <a:pt x="233" y="38"/>
                  </a:lnTo>
                  <a:lnTo>
                    <a:pt x="209" y="38"/>
                  </a:lnTo>
                  <a:lnTo>
                    <a:pt x="209" y="54"/>
                  </a:lnTo>
                  <a:lnTo>
                    <a:pt x="211" y="38"/>
                  </a:lnTo>
                  <a:lnTo>
                    <a:pt x="199" y="36"/>
                  </a:lnTo>
                  <a:lnTo>
                    <a:pt x="185" y="36"/>
                  </a:lnTo>
                  <a:lnTo>
                    <a:pt x="185" y="52"/>
                  </a:lnTo>
                  <a:lnTo>
                    <a:pt x="186" y="36"/>
                  </a:lnTo>
                  <a:lnTo>
                    <a:pt x="171" y="35"/>
                  </a:lnTo>
                  <a:lnTo>
                    <a:pt x="136" y="31"/>
                  </a:lnTo>
                  <a:lnTo>
                    <a:pt x="134" y="47"/>
                  </a:lnTo>
                  <a:lnTo>
                    <a:pt x="137" y="33"/>
                  </a:lnTo>
                  <a:lnTo>
                    <a:pt x="118" y="30"/>
                  </a:lnTo>
                  <a:lnTo>
                    <a:pt x="110" y="28"/>
                  </a:lnTo>
                  <a:lnTo>
                    <a:pt x="117" y="28"/>
                  </a:lnTo>
                  <a:lnTo>
                    <a:pt x="96" y="26"/>
                  </a:lnTo>
                  <a:lnTo>
                    <a:pt x="94" y="42"/>
                  </a:lnTo>
                  <a:lnTo>
                    <a:pt x="97" y="28"/>
                  </a:lnTo>
                  <a:lnTo>
                    <a:pt x="76" y="23"/>
                  </a:lnTo>
                  <a:lnTo>
                    <a:pt x="78" y="23"/>
                  </a:lnTo>
                  <a:lnTo>
                    <a:pt x="76" y="23"/>
                  </a:lnTo>
                  <a:lnTo>
                    <a:pt x="54" y="19"/>
                  </a:lnTo>
                  <a:lnTo>
                    <a:pt x="52" y="17"/>
                  </a:lnTo>
                  <a:lnTo>
                    <a:pt x="27" y="14"/>
                  </a:lnTo>
                  <a:lnTo>
                    <a:pt x="26" y="30"/>
                  </a:lnTo>
                  <a:lnTo>
                    <a:pt x="29" y="16"/>
                  </a:lnTo>
                  <a:lnTo>
                    <a:pt x="7" y="10"/>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11" name="Rectangle 2652"/>
            <p:cNvSpPr>
              <a:spLocks noChangeArrowheads="1"/>
            </p:cNvSpPr>
            <p:nvPr/>
          </p:nvSpPr>
          <p:spPr bwMode="auto">
            <a:xfrm>
              <a:off x="1814" y="1267"/>
              <a:ext cx="2333"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8212" name="テキスト ボックス 8211"/>
              <p:cNvSpPr txBox="1"/>
              <p:nvPr/>
            </p:nvSpPr>
            <p:spPr>
              <a:xfrm>
                <a:off x="1476817" y="3759265"/>
                <a:ext cx="2957348" cy="369332"/>
              </a:xfrm>
              <a:prstGeom prst="rect">
                <a:avLst/>
              </a:prstGeom>
              <a:solidFill>
                <a:schemeClr val="bg1"/>
              </a:solidFill>
            </p:spPr>
            <p:txBody>
              <a:bodyPr wrap="none" rtlCol="0">
                <a:spAutoFit/>
              </a:bodyPr>
              <a:lstStyle/>
              <a:p>
                <a:r>
                  <a:rPr lang="en-US" altLang="ja-JP" dirty="0" smtClean="0"/>
                  <a:t>scat.</a:t>
                </a:r>
                <a:r>
                  <a:rPr lang="en-US" altLang="ja-JP" b="0" dirty="0" smtClean="0">
                    <a:solidFill>
                      <a:schemeClr val="tx1"/>
                    </a:solidFill>
                  </a:rPr>
                  <a:t> </a:t>
                </a:r>
                <a14:m>
                  <m:oMath xmlns:m="http://schemas.openxmlformats.org/officeDocument/2006/math">
                    <m:sSup>
                      <m:sSupPr>
                        <m:ctrlPr>
                          <a:rPr lang="en-US" altLang="ja-JP" b="0" i="1" smtClean="0">
                            <a:solidFill>
                              <a:schemeClr val="tx1"/>
                            </a:solidFill>
                            <a:latin typeface="Cambria Math" panose="02040503050406030204" pitchFamily="18" charset="0"/>
                          </a:rPr>
                        </m:ctrlPr>
                      </m:sSupPr>
                      <m:e>
                        <m:r>
                          <a:rPr lang="en-US" altLang="ja-JP" b="0" i="1" smtClean="0">
                            <a:solidFill>
                              <a:schemeClr val="tx1"/>
                            </a:solidFill>
                            <a:latin typeface="Cambria Math" panose="02040503050406030204" pitchFamily="18" charset="0"/>
                          </a:rPr>
                          <m:t>𝑒</m:t>
                        </m:r>
                      </m:e>
                      <m:sup>
                        <m:r>
                          <a:rPr lang="en-US" altLang="ja-JP" b="0" i="1" smtClean="0">
                            <a:solidFill>
                              <a:schemeClr val="tx1"/>
                            </a:solidFill>
                            <a:latin typeface="Cambria Math" panose="02040503050406030204" pitchFamily="18" charset="0"/>
                          </a:rPr>
                          <m:t>−</m:t>
                        </m:r>
                      </m:sup>
                    </m:sSup>
                  </m:oMath>
                </a14:m>
                <a:r>
                  <a:rPr kumimoji="1" lang="en-US" altLang="ja-JP" dirty="0" smtClean="0">
                    <a:solidFill>
                      <a:schemeClr val="tx1"/>
                    </a:solidFill>
                  </a:rPr>
                  <a:t> : </a:t>
                </a:r>
                <a:r>
                  <a:rPr kumimoji="1" lang="en-US" altLang="ja-JP" dirty="0" smtClean="0">
                    <a:solidFill>
                      <a:srgbClr val="0070C0"/>
                    </a:solidFill>
                  </a:rPr>
                  <a:t>plane</a:t>
                </a:r>
                <a:r>
                  <a:rPr kumimoji="1" lang="en-US" altLang="ja-JP" dirty="0" smtClean="0">
                    <a:solidFill>
                      <a:schemeClr val="tx1"/>
                    </a:solidFill>
                  </a:rPr>
                  <a:t> </a:t>
                </a:r>
                <a14:m>
                  <m:oMath xmlns:m="http://schemas.openxmlformats.org/officeDocument/2006/math">
                    <m:r>
                      <a:rPr kumimoji="1" lang="en-US" altLang="ja-JP" b="0" i="1" smtClean="0">
                        <a:solidFill>
                          <a:schemeClr val="tx1"/>
                        </a:solidFill>
                        <a:latin typeface="Cambria Math" panose="02040503050406030204" pitchFamily="18" charset="0"/>
                      </a:rPr>
                      <m:t>→</m:t>
                    </m:r>
                  </m:oMath>
                </a14:m>
                <a:r>
                  <a:rPr kumimoji="1" lang="ja-JP" altLang="en-US" dirty="0" smtClean="0">
                    <a:solidFill>
                      <a:schemeClr val="tx1"/>
                    </a:solidFill>
                  </a:rPr>
                  <a:t> </a:t>
                </a:r>
                <a:r>
                  <a:rPr kumimoji="1" lang="en-US" altLang="ja-JP" dirty="0" smtClean="0">
                    <a:solidFill>
                      <a:srgbClr val="FF0000"/>
                    </a:solidFill>
                  </a:rPr>
                  <a:t>distorted</a:t>
                </a:r>
                <a:endParaRPr kumimoji="1" lang="ja-JP" altLang="en-US" dirty="0">
                  <a:solidFill>
                    <a:srgbClr val="FF0000"/>
                  </a:solidFill>
                </a:endParaRPr>
              </a:p>
            </p:txBody>
          </p:sp>
        </mc:Choice>
        <mc:Fallback xmlns="">
          <p:sp>
            <p:nvSpPr>
              <p:cNvPr id="8212" name="テキスト ボックス 8211"/>
              <p:cNvSpPr txBox="1">
                <a:spLocks noRot="1" noChangeAspect="1" noMove="1" noResize="1" noEditPoints="1" noAdjustHandles="1" noChangeArrowheads="1" noChangeShapeType="1" noTextEdit="1"/>
              </p:cNvSpPr>
              <p:nvPr/>
            </p:nvSpPr>
            <p:spPr>
              <a:xfrm>
                <a:off x="1476817" y="3759265"/>
                <a:ext cx="2957348" cy="369332"/>
              </a:xfrm>
              <a:prstGeom prst="rect">
                <a:avLst/>
              </a:prstGeom>
              <a:blipFill>
                <a:blip r:embed="rId10"/>
                <a:stretch>
                  <a:fillRect l="-1649" t="-10000" r="-1443" b="-2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214" name="テキスト ボックス 8213"/>
              <p:cNvSpPr txBox="1"/>
              <p:nvPr/>
            </p:nvSpPr>
            <p:spPr>
              <a:xfrm>
                <a:off x="86739" y="3237208"/>
                <a:ext cx="2738250" cy="437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kumimoji="1" lang="en-US" altLang="ja-JP" b="0" i="1" smtClean="0">
                              <a:latin typeface="Cambria Math" panose="02040503050406030204" pitchFamily="18" charset="0"/>
                            </a:rPr>
                          </m:ctrlPr>
                        </m:sSupPr>
                        <m:e>
                          <m:r>
                            <a:rPr kumimoji="1" lang="en-US" altLang="ja-JP" b="0" i="1" smtClean="0">
                              <a:latin typeface="Cambria Math" panose="02040503050406030204" pitchFamily="18" charset="0"/>
                            </a:rPr>
                            <m:t>𝑟</m:t>
                          </m:r>
                        </m:e>
                        <m:sup>
                          <m:r>
                            <a:rPr kumimoji="1" lang="en-US" altLang="ja-JP" b="0" i="1" smtClean="0">
                              <a:latin typeface="Cambria Math" panose="02040503050406030204" pitchFamily="18" charset="0"/>
                            </a:rPr>
                            <m:t>2</m:t>
                          </m:r>
                        </m:sup>
                      </m:sSup>
                      <m:sSubSup>
                        <m:sSubSupPr>
                          <m:ctrlPr>
                            <a:rPr kumimoji="1" lang="en-US" altLang="ja-JP" b="0" i="1" smtClean="0">
                              <a:latin typeface="Cambria Math" panose="02040503050406030204" pitchFamily="18" charset="0"/>
                            </a:rPr>
                          </m:ctrlPr>
                        </m:sSubSupPr>
                        <m:e>
                          <m:r>
                            <a:rPr kumimoji="1" lang="en-US" altLang="ja-JP" b="0" i="1" smtClean="0">
                              <a:latin typeface="Cambria Math" panose="02040503050406030204" pitchFamily="18" charset="0"/>
                            </a:rPr>
                            <m:t>𝑔</m:t>
                          </m:r>
                        </m:e>
                        <m:sub>
                          <m:r>
                            <a:rPr kumimoji="1" lang="en-US" altLang="ja-JP" b="0" i="1" smtClean="0">
                              <a:latin typeface="Cambria Math" panose="02040503050406030204" pitchFamily="18" charset="0"/>
                            </a:rPr>
                            <m:t>𝜇</m:t>
                          </m:r>
                        </m:sub>
                        <m:sup>
                          <m:r>
                            <a:rPr kumimoji="1" lang="en-US" altLang="ja-JP" b="0" i="1" smtClean="0">
                              <a:latin typeface="Cambria Math" panose="02040503050406030204" pitchFamily="18" charset="0"/>
                            </a:rPr>
                            <m:t>1</m:t>
                          </m:r>
                          <m:r>
                            <a:rPr kumimoji="1" lang="en-US" altLang="ja-JP" b="0" i="1" smtClean="0">
                              <a:latin typeface="Cambria Math" panose="02040503050406030204" pitchFamily="18" charset="0"/>
                            </a:rPr>
                            <m:t>𝑠</m:t>
                          </m:r>
                        </m:sup>
                      </m:sSubSup>
                      <m:d>
                        <m:dPr>
                          <m:ctrlPr>
                            <a:rPr kumimoji="1" lang="en-US" altLang="ja-JP" b="0" i="1" smtClean="0">
                              <a:latin typeface="Cambria Math" panose="02040503050406030204" pitchFamily="18" charset="0"/>
                            </a:rPr>
                          </m:ctrlPr>
                        </m:dPr>
                        <m:e>
                          <m:r>
                            <a:rPr kumimoji="1" lang="en-US" altLang="ja-JP" b="0" i="1" smtClean="0">
                              <a:latin typeface="Cambria Math" panose="02040503050406030204" pitchFamily="18" charset="0"/>
                            </a:rPr>
                            <m:t>𝑟</m:t>
                          </m:r>
                        </m:e>
                      </m:d>
                      <m:sSubSup>
                        <m:sSubSupPr>
                          <m:ctrlPr>
                            <a:rPr kumimoji="1" lang="en-US" altLang="ja-JP" b="0" i="1" smtClean="0">
                              <a:latin typeface="Cambria Math" panose="02040503050406030204" pitchFamily="18" charset="0"/>
                            </a:rPr>
                          </m:ctrlPr>
                        </m:sSubSupPr>
                        <m:e>
                          <m:r>
                            <a:rPr kumimoji="1" lang="en-US" altLang="ja-JP" b="0" i="1" smtClean="0">
                              <a:latin typeface="Cambria Math" panose="02040503050406030204" pitchFamily="18" charset="0"/>
                            </a:rPr>
                            <m:t>𝑔</m:t>
                          </m:r>
                        </m:e>
                        <m:sub>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𝐸</m:t>
                              </m:r>
                            </m:e>
                            <m:sub>
                              <m:r>
                                <a:rPr kumimoji="1" lang="en-US" altLang="ja-JP" b="0" i="1" smtClean="0">
                                  <a:latin typeface="Cambria Math" panose="02040503050406030204" pitchFamily="18" charset="0"/>
                                </a:rPr>
                                <m:t>1/2</m:t>
                              </m:r>
                            </m:sub>
                          </m:sSub>
                        </m:sub>
                        <m:sup>
                          <m:r>
                            <a:rPr kumimoji="1" lang="en-US" altLang="ja-JP" b="0" i="1" smtClean="0">
                              <a:latin typeface="Cambria Math" panose="02040503050406030204" pitchFamily="18" charset="0"/>
                            </a:rPr>
                            <m:t>𝜅</m:t>
                          </m:r>
                          <m:r>
                            <a:rPr kumimoji="1" lang="en-US" altLang="ja-JP" b="0" i="1" smtClean="0">
                              <a:latin typeface="Cambria Math" panose="02040503050406030204" pitchFamily="18" charset="0"/>
                            </a:rPr>
                            <m:t>=−1</m:t>
                          </m:r>
                        </m:sup>
                      </m:sSubSup>
                      <m:d>
                        <m:dPr>
                          <m:ctrlPr>
                            <a:rPr kumimoji="1" lang="en-US" altLang="ja-JP" b="0" i="1" smtClean="0">
                              <a:latin typeface="Cambria Math" panose="02040503050406030204" pitchFamily="18" charset="0"/>
                            </a:rPr>
                          </m:ctrlPr>
                        </m:dPr>
                        <m:e>
                          <m:r>
                            <a:rPr kumimoji="1" lang="en-US" altLang="ja-JP" b="0" i="1" smtClean="0">
                              <a:latin typeface="Cambria Math" panose="02040503050406030204" pitchFamily="18" charset="0"/>
                            </a:rPr>
                            <m:t>𝑟</m:t>
                          </m:r>
                        </m:e>
                      </m:d>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𝑗</m:t>
                          </m:r>
                        </m:e>
                        <m:sub>
                          <m:r>
                            <a:rPr kumimoji="1" lang="en-US" altLang="ja-JP" b="0" i="1" smtClean="0">
                              <a:latin typeface="Cambria Math" panose="02040503050406030204" pitchFamily="18" charset="0"/>
                            </a:rPr>
                            <m:t>0</m:t>
                          </m:r>
                        </m:sub>
                      </m:sSub>
                      <m:d>
                        <m:dPr>
                          <m:ctrlPr>
                            <a:rPr kumimoji="1" lang="en-US" altLang="ja-JP" b="0" i="1" smtClean="0">
                              <a:latin typeface="Cambria Math" panose="02040503050406030204" pitchFamily="18" charset="0"/>
                            </a:rPr>
                          </m:ctrlPr>
                        </m:dPr>
                        <m:e>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𝑞</m:t>
                              </m:r>
                            </m:e>
                            <m:sub>
                              <m:r>
                                <a:rPr kumimoji="1" lang="en-US" altLang="ja-JP" b="0" i="1" smtClean="0">
                                  <a:latin typeface="Cambria Math" panose="02040503050406030204" pitchFamily="18" charset="0"/>
                                </a:rPr>
                                <m:t>0</m:t>
                              </m:r>
                            </m:sub>
                          </m:sSub>
                          <m:r>
                            <a:rPr kumimoji="1" lang="en-US" altLang="ja-JP" b="0" i="1" smtClean="0">
                              <a:latin typeface="Cambria Math" panose="02040503050406030204" pitchFamily="18" charset="0"/>
                            </a:rPr>
                            <m:t>𝑟</m:t>
                          </m:r>
                        </m:e>
                      </m:d>
                    </m:oMath>
                  </m:oMathPara>
                </a14:m>
                <a:endParaRPr kumimoji="1" lang="ja-JP" altLang="en-US" dirty="0"/>
              </a:p>
            </p:txBody>
          </p:sp>
        </mc:Choice>
        <mc:Fallback xmlns="">
          <p:sp>
            <p:nvSpPr>
              <p:cNvPr id="8214" name="テキスト ボックス 8213"/>
              <p:cNvSpPr txBox="1">
                <a:spLocks noRot="1" noChangeAspect="1" noMove="1" noResize="1" noEditPoints="1" noAdjustHandles="1" noChangeArrowheads="1" noChangeShapeType="1" noTextEdit="1"/>
              </p:cNvSpPr>
              <p:nvPr/>
            </p:nvSpPr>
            <p:spPr>
              <a:xfrm>
                <a:off x="86739" y="3237208"/>
                <a:ext cx="2738250" cy="437620"/>
              </a:xfrm>
              <a:prstGeom prst="rect">
                <a:avLst/>
              </a:prstGeom>
              <a:blipFill>
                <a:blip r:embed="rId12"/>
                <a:stretch>
                  <a:fillRect b="-5556"/>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215" name="テキスト ボックス 8214"/>
              <p:cNvSpPr txBox="1"/>
              <p:nvPr/>
            </p:nvSpPr>
            <p:spPr>
              <a:xfrm>
                <a:off x="5041275" y="3291892"/>
                <a:ext cx="2738250" cy="44980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kumimoji="1" lang="en-US" altLang="ja-JP" b="0" i="1" smtClean="0">
                              <a:latin typeface="Cambria Math" panose="02040503050406030204" pitchFamily="18" charset="0"/>
                            </a:rPr>
                          </m:ctrlPr>
                        </m:sSupPr>
                        <m:e>
                          <m:r>
                            <a:rPr kumimoji="1" lang="en-US" altLang="ja-JP" b="0" i="1" smtClean="0">
                              <a:latin typeface="Cambria Math" panose="02040503050406030204" pitchFamily="18" charset="0"/>
                            </a:rPr>
                            <m:t>𝑟</m:t>
                          </m:r>
                        </m:e>
                        <m:sup>
                          <m:r>
                            <a:rPr kumimoji="1" lang="en-US" altLang="ja-JP" b="0" i="1" smtClean="0">
                              <a:latin typeface="Cambria Math" panose="02040503050406030204" pitchFamily="18" charset="0"/>
                            </a:rPr>
                            <m:t>2</m:t>
                          </m:r>
                        </m:sup>
                      </m:sSup>
                      <m:sSubSup>
                        <m:sSubSupPr>
                          <m:ctrlPr>
                            <a:rPr kumimoji="1" lang="en-US" altLang="ja-JP" b="0" i="1" smtClean="0">
                              <a:latin typeface="Cambria Math" panose="02040503050406030204" pitchFamily="18" charset="0"/>
                            </a:rPr>
                          </m:ctrlPr>
                        </m:sSubSupPr>
                        <m:e>
                          <m:r>
                            <a:rPr kumimoji="1" lang="en-US" altLang="ja-JP" b="0" i="1" smtClean="0">
                              <a:latin typeface="Cambria Math" panose="02040503050406030204" pitchFamily="18" charset="0"/>
                            </a:rPr>
                            <m:t>𝑔</m:t>
                          </m:r>
                        </m:e>
                        <m:sub>
                          <m:r>
                            <a:rPr kumimoji="1" lang="en-US" altLang="ja-JP" b="0" i="1" smtClean="0">
                              <a:latin typeface="Cambria Math" panose="02040503050406030204" pitchFamily="18" charset="0"/>
                            </a:rPr>
                            <m:t>𝑒</m:t>
                          </m:r>
                        </m:sub>
                        <m:sup>
                          <m:r>
                            <a:rPr kumimoji="1" lang="en-US" altLang="ja-JP" b="0" i="1" smtClean="0">
                              <a:latin typeface="Cambria Math" panose="02040503050406030204" pitchFamily="18" charset="0"/>
                            </a:rPr>
                            <m:t>1</m:t>
                          </m:r>
                          <m:r>
                            <a:rPr kumimoji="1" lang="en-US" altLang="ja-JP" b="0" i="1" smtClean="0">
                              <a:latin typeface="Cambria Math" panose="02040503050406030204" pitchFamily="18" charset="0"/>
                            </a:rPr>
                            <m:t>𝑠</m:t>
                          </m:r>
                        </m:sup>
                      </m:sSubSup>
                      <m:d>
                        <m:dPr>
                          <m:ctrlPr>
                            <a:rPr kumimoji="1" lang="en-US" altLang="ja-JP" b="0" i="1" smtClean="0">
                              <a:latin typeface="Cambria Math" panose="02040503050406030204" pitchFamily="18" charset="0"/>
                            </a:rPr>
                          </m:ctrlPr>
                        </m:dPr>
                        <m:e>
                          <m:r>
                            <a:rPr kumimoji="1" lang="en-US" altLang="ja-JP" b="0" i="1" smtClean="0">
                              <a:latin typeface="Cambria Math" panose="02040503050406030204" pitchFamily="18" charset="0"/>
                            </a:rPr>
                            <m:t>𝑟</m:t>
                          </m:r>
                        </m:e>
                      </m:d>
                      <m:sSubSup>
                        <m:sSubSupPr>
                          <m:ctrlPr>
                            <a:rPr kumimoji="1" lang="en-US" altLang="ja-JP" b="0" i="1" smtClean="0">
                              <a:latin typeface="Cambria Math" panose="02040503050406030204" pitchFamily="18" charset="0"/>
                            </a:rPr>
                          </m:ctrlPr>
                        </m:sSubSupPr>
                        <m:e>
                          <m:r>
                            <a:rPr kumimoji="1" lang="en-US" altLang="ja-JP" b="0" i="1" smtClean="0">
                              <a:latin typeface="Cambria Math" panose="02040503050406030204" pitchFamily="18" charset="0"/>
                            </a:rPr>
                            <m:t>𝑔</m:t>
                          </m:r>
                        </m:e>
                        <m:sub>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𝐸</m:t>
                              </m:r>
                            </m:e>
                            <m:sub>
                              <m:r>
                                <a:rPr kumimoji="1" lang="en-US" altLang="ja-JP" b="0" i="1" smtClean="0">
                                  <a:latin typeface="Cambria Math" panose="02040503050406030204" pitchFamily="18" charset="0"/>
                                </a:rPr>
                                <m:t>1/2</m:t>
                              </m:r>
                            </m:sub>
                          </m:sSub>
                        </m:sub>
                        <m:sup>
                          <m:r>
                            <a:rPr kumimoji="1" lang="en-US" altLang="ja-JP" b="0" i="1" smtClean="0">
                              <a:latin typeface="Cambria Math" panose="02040503050406030204" pitchFamily="18" charset="0"/>
                            </a:rPr>
                            <m:t>𝜅</m:t>
                          </m:r>
                          <m:r>
                            <a:rPr kumimoji="1" lang="en-US" altLang="ja-JP" b="0" i="1" smtClean="0">
                              <a:latin typeface="Cambria Math" panose="02040503050406030204" pitchFamily="18" charset="0"/>
                            </a:rPr>
                            <m:t>=−1</m:t>
                          </m:r>
                        </m:sup>
                      </m:sSubSup>
                      <m:d>
                        <m:dPr>
                          <m:ctrlPr>
                            <a:rPr kumimoji="1" lang="en-US" altLang="ja-JP" b="0" i="1" smtClean="0">
                              <a:latin typeface="Cambria Math" panose="02040503050406030204" pitchFamily="18" charset="0"/>
                            </a:rPr>
                          </m:ctrlPr>
                        </m:dPr>
                        <m:e>
                          <m:r>
                            <a:rPr kumimoji="1" lang="en-US" altLang="ja-JP" b="0" i="1" smtClean="0">
                              <a:latin typeface="Cambria Math" panose="02040503050406030204" pitchFamily="18" charset="0"/>
                            </a:rPr>
                            <m:t>𝑟</m:t>
                          </m:r>
                        </m:e>
                      </m:d>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𝑗</m:t>
                          </m:r>
                        </m:e>
                        <m:sub>
                          <m:r>
                            <a:rPr kumimoji="1" lang="en-US" altLang="ja-JP" b="0" i="1" smtClean="0">
                              <a:latin typeface="Cambria Math" panose="02040503050406030204" pitchFamily="18" charset="0"/>
                            </a:rPr>
                            <m:t>0</m:t>
                          </m:r>
                        </m:sub>
                      </m:sSub>
                      <m:d>
                        <m:dPr>
                          <m:ctrlPr>
                            <a:rPr kumimoji="1" lang="en-US" altLang="ja-JP" b="0" i="1" smtClean="0">
                              <a:latin typeface="Cambria Math" panose="02040503050406030204" pitchFamily="18" charset="0"/>
                            </a:rPr>
                          </m:ctrlPr>
                        </m:dPr>
                        <m:e>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𝑞</m:t>
                              </m:r>
                            </m:e>
                            <m:sub>
                              <m:r>
                                <a:rPr kumimoji="1" lang="en-US" altLang="ja-JP" b="0" i="1" smtClean="0">
                                  <a:latin typeface="Cambria Math" panose="02040503050406030204" pitchFamily="18" charset="0"/>
                                </a:rPr>
                                <m:t>0</m:t>
                              </m:r>
                            </m:sub>
                          </m:sSub>
                          <m:r>
                            <a:rPr kumimoji="1" lang="en-US" altLang="ja-JP" b="0" i="1" smtClean="0">
                              <a:latin typeface="Cambria Math" panose="02040503050406030204" pitchFamily="18" charset="0"/>
                            </a:rPr>
                            <m:t>𝑟</m:t>
                          </m:r>
                        </m:e>
                      </m:d>
                    </m:oMath>
                  </m:oMathPara>
                </a14:m>
                <a:endParaRPr kumimoji="1" lang="ja-JP" altLang="en-US" dirty="0"/>
              </a:p>
            </p:txBody>
          </p:sp>
        </mc:Choice>
        <mc:Fallback xmlns="">
          <p:sp>
            <p:nvSpPr>
              <p:cNvPr id="8215" name="テキスト ボックス 8214"/>
              <p:cNvSpPr txBox="1">
                <a:spLocks noRot="1" noChangeAspect="1" noMove="1" noResize="1" noEditPoints="1" noAdjustHandles="1" noChangeArrowheads="1" noChangeShapeType="1" noTextEdit="1"/>
              </p:cNvSpPr>
              <p:nvPr/>
            </p:nvSpPr>
            <p:spPr>
              <a:xfrm>
                <a:off x="5041275" y="3291892"/>
                <a:ext cx="2738250" cy="449803"/>
              </a:xfrm>
              <a:prstGeom prst="rect">
                <a:avLst/>
              </a:prstGeom>
              <a:blipFill>
                <a:blip r:embed="rId13"/>
                <a:stretch>
                  <a:fillRect b="-270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217" name="テキスト ボックス 8216"/>
              <p:cNvSpPr txBox="1"/>
              <p:nvPr/>
            </p:nvSpPr>
            <p:spPr>
              <a:xfrm>
                <a:off x="6006296" y="4085873"/>
                <a:ext cx="2814681" cy="646331"/>
              </a:xfrm>
              <a:prstGeom prst="rect">
                <a:avLst/>
              </a:prstGeom>
              <a:solidFill>
                <a:schemeClr val="bg1"/>
              </a:solidFill>
            </p:spPr>
            <p:txBody>
              <a:bodyPr wrap="none" rtlCol="0">
                <a:spAutoFit/>
              </a:bodyPr>
              <a:lstStyle/>
              <a:p>
                <a:r>
                  <a:rPr lang="en-US" altLang="ja-JP" b="0" dirty="0" smtClean="0">
                    <a:solidFill>
                      <a:schemeClr val="tx1"/>
                    </a:solidFill>
                  </a:rPr>
                  <a:t>bound </a:t>
                </a:r>
                <a14:m>
                  <m:oMath xmlns:m="http://schemas.openxmlformats.org/officeDocument/2006/math">
                    <m:sSup>
                      <m:sSupPr>
                        <m:ctrlPr>
                          <a:rPr lang="en-US" altLang="ja-JP" b="0" i="1" smtClean="0">
                            <a:solidFill>
                              <a:schemeClr val="tx1"/>
                            </a:solidFill>
                            <a:latin typeface="Cambria Math" panose="02040503050406030204" pitchFamily="18" charset="0"/>
                          </a:rPr>
                        </m:ctrlPr>
                      </m:sSupPr>
                      <m:e>
                        <m:r>
                          <a:rPr lang="en-US" altLang="ja-JP" b="0" i="1" smtClean="0">
                            <a:solidFill>
                              <a:schemeClr val="tx1"/>
                            </a:solidFill>
                            <a:latin typeface="Cambria Math" panose="02040503050406030204" pitchFamily="18" charset="0"/>
                          </a:rPr>
                          <m:t>𝑒</m:t>
                        </m:r>
                      </m:e>
                      <m:sup>
                        <m:r>
                          <a:rPr lang="en-US" altLang="ja-JP" b="0" i="1" smtClean="0">
                            <a:solidFill>
                              <a:schemeClr val="tx1"/>
                            </a:solidFill>
                            <a:latin typeface="Cambria Math" panose="02040503050406030204" pitchFamily="18" charset="0"/>
                          </a:rPr>
                          <m:t>−</m:t>
                        </m:r>
                      </m:sup>
                    </m:sSup>
                  </m:oMath>
                </a14:m>
                <a:r>
                  <a:rPr kumimoji="1" lang="en-US" altLang="ja-JP" dirty="0" smtClean="0">
                    <a:solidFill>
                      <a:schemeClr val="tx1"/>
                    </a:solidFill>
                  </a:rPr>
                  <a:t> : </a:t>
                </a:r>
                <a:r>
                  <a:rPr kumimoji="1" lang="en-US" altLang="ja-JP" dirty="0" smtClean="0">
                    <a:solidFill>
                      <a:srgbClr val="0070C0"/>
                    </a:solidFill>
                  </a:rPr>
                  <a:t>non-relativistic</a:t>
                </a:r>
              </a:p>
              <a:p>
                <a:pPr algn="r"/>
                <a14:m>
                  <m:oMath xmlns:m="http://schemas.openxmlformats.org/officeDocument/2006/math">
                    <m:r>
                      <a:rPr kumimoji="1" lang="en-US" altLang="ja-JP" b="0" i="1" smtClean="0">
                        <a:solidFill>
                          <a:schemeClr val="tx1"/>
                        </a:solidFill>
                        <a:latin typeface="Cambria Math" panose="02040503050406030204" pitchFamily="18" charset="0"/>
                      </a:rPr>
                      <m:t>→</m:t>
                    </m:r>
                  </m:oMath>
                </a14:m>
                <a:r>
                  <a:rPr kumimoji="1" lang="ja-JP" altLang="en-US" dirty="0" smtClean="0">
                    <a:solidFill>
                      <a:schemeClr val="tx1"/>
                    </a:solidFill>
                  </a:rPr>
                  <a:t> </a:t>
                </a:r>
                <a:r>
                  <a:rPr kumimoji="1" lang="en-US" altLang="ja-JP" dirty="0" smtClean="0">
                    <a:solidFill>
                      <a:srgbClr val="FF0000"/>
                    </a:solidFill>
                  </a:rPr>
                  <a:t>relativistic</a:t>
                </a:r>
                <a:endParaRPr kumimoji="1" lang="ja-JP" altLang="en-US" dirty="0"/>
              </a:p>
            </p:txBody>
          </p:sp>
        </mc:Choice>
        <mc:Fallback xmlns="">
          <p:sp>
            <p:nvSpPr>
              <p:cNvPr id="8217" name="テキスト ボックス 8216"/>
              <p:cNvSpPr txBox="1">
                <a:spLocks noRot="1" noChangeAspect="1" noMove="1" noResize="1" noEditPoints="1" noAdjustHandles="1" noChangeArrowheads="1" noChangeShapeType="1" noTextEdit="1"/>
              </p:cNvSpPr>
              <p:nvPr/>
            </p:nvSpPr>
            <p:spPr>
              <a:xfrm>
                <a:off x="6006296" y="4085873"/>
                <a:ext cx="2814681" cy="646331"/>
              </a:xfrm>
              <a:prstGeom prst="rect">
                <a:avLst/>
              </a:prstGeom>
              <a:blipFill>
                <a:blip r:embed="rId14"/>
                <a:stretch>
                  <a:fillRect l="-1732" t="-4717" r="-1948" b="-14151"/>
                </a:stretch>
              </a:blipFill>
            </p:spPr>
            <p:txBody>
              <a:bodyPr/>
              <a:lstStyle/>
              <a:p>
                <a:r>
                  <a:rPr lang="ja-JP" altLang="en-US">
                    <a:noFill/>
                  </a:rPr>
                  <a:t> </a:t>
                </a:r>
              </a:p>
            </p:txBody>
          </p:sp>
        </mc:Fallback>
      </mc:AlternateContent>
      <p:cxnSp>
        <p:nvCxnSpPr>
          <p:cNvPr id="4" name="直線コネクタ 3"/>
          <p:cNvCxnSpPr/>
          <p:nvPr/>
        </p:nvCxnSpPr>
        <p:spPr>
          <a:xfrm>
            <a:off x="3317636" y="1749179"/>
            <a:ext cx="448612" cy="319068"/>
          </a:xfrm>
          <a:prstGeom prst="line">
            <a:avLst/>
          </a:prstGeom>
          <a:ln w="63500">
            <a:headEnd type="none"/>
            <a:tailEnd type="none" w="med" len="med"/>
          </a:ln>
        </p:spPr>
        <p:style>
          <a:lnRef idx="1">
            <a:schemeClr val="dk1"/>
          </a:lnRef>
          <a:fillRef idx="0">
            <a:schemeClr val="dk1"/>
          </a:fillRef>
          <a:effectRef idx="0">
            <a:schemeClr val="dk1"/>
          </a:effectRef>
          <a:fontRef idx="minor">
            <a:schemeClr val="tx1"/>
          </a:fontRef>
        </p:style>
      </p:cxnSp>
      <p:cxnSp>
        <p:nvCxnSpPr>
          <p:cNvPr id="8221" name="直線コネクタ 8220"/>
          <p:cNvCxnSpPr/>
          <p:nvPr/>
        </p:nvCxnSpPr>
        <p:spPr>
          <a:xfrm flipH="1" flipV="1">
            <a:off x="5739897" y="2426329"/>
            <a:ext cx="417523" cy="404382"/>
          </a:xfrm>
          <a:prstGeom prst="line">
            <a:avLst/>
          </a:prstGeom>
          <a:ln w="38100">
            <a:headEnd type="none"/>
            <a:tailEnd type="none" w="med" len="med"/>
          </a:ln>
        </p:spPr>
        <p:style>
          <a:lnRef idx="1">
            <a:schemeClr val="dk1"/>
          </a:lnRef>
          <a:fillRef idx="0">
            <a:schemeClr val="dk1"/>
          </a:fillRef>
          <a:effectRef idx="0">
            <a:schemeClr val="dk1"/>
          </a:effectRef>
          <a:fontRef idx="minor">
            <a:schemeClr val="tx1"/>
          </a:fontRef>
        </p:style>
      </p:cxnSp>
      <p:cxnSp>
        <p:nvCxnSpPr>
          <p:cNvPr id="8222" name="直線コネクタ 8221"/>
          <p:cNvCxnSpPr/>
          <p:nvPr/>
        </p:nvCxnSpPr>
        <p:spPr>
          <a:xfrm flipV="1">
            <a:off x="2887107" y="2390646"/>
            <a:ext cx="511321" cy="463770"/>
          </a:xfrm>
          <a:prstGeom prst="line">
            <a:avLst/>
          </a:prstGeom>
          <a:ln w="38100">
            <a:headEnd type="none"/>
            <a:tailEnd type="none" w="med" len="med"/>
          </a:ln>
        </p:spPr>
        <p:style>
          <a:lnRef idx="1">
            <a:schemeClr val="dk1"/>
          </a:lnRef>
          <a:fillRef idx="0">
            <a:schemeClr val="dk1"/>
          </a:fillRef>
          <a:effectRef idx="0">
            <a:schemeClr val="dk1"/>
          </a:effectRef>
          <a:fontRef idx="minor">
            <a:schemeClr val="tx1"/>
          </a:fontRef>
        </p:style>
      </p:cxnSp>
      <p:cxnSp>
        <p:nvCxnSpPr>
          <p:cNvPr id="8223" name="直線コネクタ 8222"/>
          <p:cNvCxnSpPr/>
          <p:nvPr/>
        </p:nvCxnSpPr>
        <p:spPr>
          <a:xfrm flipH="1">
            <a:off x="5378020" y="1754989"/>
            <a:ext cx="428002" cy="355437"/>
          </a:xfrm>
          <a:prstGeom prst="line">
            <a:avLst/>
          </a:prstGeom>
          <a:ln w="38100">
            <a:headEnd type="none"/>
            <a:tailEnd type="none" w="med" len="med"/>
          </a:ln>
        </p:spPr>
        <p:style>
          <a:lnRef idx="1">
            <a:schemeClr val="dk1"/>
          </a:lnRef>
          <a:fillRef idx="0">
            <a:schemeClr val="dk1"/>
          </a:fillRef>
          <a:effectRef idx="0">
            <a:schemeClr val="dk1"/>
          </a:effectRef>
          <a:fontRef idx="minor">
            <a:schemeClr val="tx1"/>
          </a:fontRef>
        </p:style>
      </p:cxnSp>
      <p:sp>
        <p:nvSpPr>
          <p:cNvPr id="10" name="フリーフォーム 9"/>
          <p:cNvSpPr/>
          <p:nvPr/>
        </p:nvSpPr>
        <p:spPr>
          <a:xfrm>
            <a:off x="3771109" y="1683256"/>
            <a:ext cx="1606909" cy="831070"/>
          </a:xfrm>
          <a:custGeom>
            <a:avLst/>
            <a:gdLst>
              <a:gd name="connsiteX0" fmla="*/ 0 w 2891481"/>
              <a:gd name="connsiteY0" fmla="*/ 716692 h 1445741"/>
              <a:gd name="connsiteX1" fmla="*/ 345989 w 2891481"/>
              <a:gd name="connsiteY1" fmla="*/ 0 h 1445741"/>
              <a:gd name="connsiteX2" fmla="*/ 729049 w 2891481"/>
              <a:gd name="connsiteY2" fmla="*/ 716692 h 1445741"/>
              <a:gd name="connsiteX3" fmla="*/ 1099751 w 2891481"/>
              <a:gd name="connsiteY3" fmla="*/ 1433384 h 1445741"/>
              <a:gd name="connsiteX4" fmla="*/ 1458097 w 2891481"/>
              <a:gd name="connsiteY4" fmla="*/ 716692 h 1445741"/>
              <a:gd name="connsiteX5" fmla="*/ 1804087 w 2891481"/>
              <a:gd name="connsiteY5" fmla="*/ 0 h 1445741"/>
              <a:gd name="connsiteX6" fmla="*/ 2162433 w 2891481"/>
              <a:gd name="connsiteY6" fmla="*/ 716692 h 1445741"/>
              <a:gd name="connsiteX7" fmla="*/ 2545492 w 2891481"/>
              <a:gd name="connsiteY7" fmla="*/ 1445741 h 1445741"/>
              <a:gd name="connsiteX8" fmla="*/ 2891481 w 2891481"/>
              <a:gd name="connsiteY8" fmla="*/ 716692 h 1445741"/>
              <a:gd name="connsiteX9" fmla="*/ 2891481 w 2891481"/>
              <a:gd name="connsiteY9" fmla="*/ 716692 h 1445741"/>
              <a:gd name="connsiteX10" fmla="*/ 2891481 w 2891481"/>
              <a:gd name="connsiteY10" fmla="*/ 716692 h 1445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1481" h="1445741">
                <a:moveTo>
                  <a:pt x="0" y="716692"/>
                </a:moveTo>
                <a:cubicBezTo>
                  <a:pt x="112240" y="358346"/>
                  <a:pt x="224481" y="0"/>
                  <a:pt x="345989" y="0"/>
                </a:cubicBezTo>
                <a:cubicBezTo>
                  <a:pt x="467497" y="0"/>
                  <a:pt x="603422" y="477795"/>
                  <a:pt x="729049" y="716692"/>
                </a:cubicBezTo>
                <a:cubicBezTo>
                  <a:pt x="854676" y="955589"/>
                  <a:pt x="978243" y="1433384"/>
                  <a:pt x="1099751" y="1433384"/>
                </a:cubicBezTo>
                <a:cubicBezTo>
                  <a:pt x="1221259" y="1433384"/>
                  <a:pt x="1340708" y="955589"/>
                  <a:pt x="1458097" y="716692"/>
                </a:cubicBezTo>
                <a:cubicBezTo>
                  <a:pt x="1575486" y="477795"/>
                  <a:pt x="1686698" y="0"/>
                  <a:pt x="1804087" y="0"/>
                </a:cubicBezTo>
                <a:cubicBezTo>
                  <a:pt x="1921476" y="0"/>
                  <a:pt x="2038866" y="475735"/>
                  <a:pt x="2162433" y="716692"/>
                </a:cubicBezTo>
                <a:cubicBezTo>
                  <a:pt x="2286000" y="957649"/>
                  <a:pt x="2423984" y="1445741"/>
                  <a:pt x="2545492" y="1445741"/>
                </a:cubicBezTo>
                <a:cubicBezTo>
                  <a:pt x="2667000" y="1445741"/>
                  <a:pt x="2891481" y="716692"/>
                  <a:pt x="2891481" y="716692"/>
                </a:cubicBezTo>
                <a:lnTo>
                  <a:pt x="2891481" y="716692"/>
                </a:lnTo>
                <a:lnTo>
                  <a:pt x="2891481" y="716692"/>
                </a:lnTo>
              </a:path>
            </a:pathLst>
          </a:custGeom>
          <a:ln w="381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34" name="円/楕円 119"/>
              <p:cNvSpPr/>
              <p:nvPr/>
            </p:nvSpPr>
            <p:spPr>
              <a:xfrm>
                <a:off x="6009723" y="2656912"/>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34" name="円/楕円 119"/>
              <p:cNvSpPr>
                <a:spLocks noRot="1" noChangeAspect="1" noMove="1" noResize="1" noEditPoints="1" noAdjustHandles="1" noChangeArrowheads="1" noChangeShapeType="1" noTextEdit="1"/>
              </p:cNvSpPr>
              <p:nvPr/>
            </p:nvSpPr>
            <p:spPr>
              <a:xfrm>
                <a:off x="6009723" y="2656912"/>
                <a:ext cx="421992" cy="393538"/>
              </a:xfrm>
              <a:prstGeom prst="ellipse">
                <a:avLst/>
              </a:prstGeom>
              <a:blipFill>
                <a:blip r:embed="rId15"/>
                <a:stretch>
                  <a:fillRect r="-5405"/>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5" name="円/楕円 120"/>
              <p:cNvSpPr/>
              <p:nvPr/>
            </p:nvSpPr>
            <p:spPr>
              <a:xfrm>
                <a:off x="6006448" y="1240301"/>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35" name="円/楕円 120"/>
              <p:cNvSpPr>
                <a:spLocks noRot="1" noChangeAspect="1" noMove="1" noResize="1" noEditPoints="1" noAdjustHandles="1" noChangeArrowheads="1" noChangeShapeType="1" noTextEdit="1"/>
              </p:cNvSpPr>
              <p:nvPr/>
            </p:nvSpPr>
            <p:spPr>
              <a:xfrm>
                <a:off x="6006448" y="1240301"/>
                <a:ext cx="421992" cy="393538"/>
              </a:xfrm>
              <a:prstGeom prst="ellipse">
                <a:avLst/>
              </a:prstGeom>
              <a:blipFill>
                <a:blip r:embed="rId16"/>
                <a:stretch>
                  <a:fillRect r="-5333"/>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2" name="円/楕円 117"/>
              <p:cNvSpPr/>
              <p:nvPr/>
            </p:nvSpPr>
            <p:spPr>
              <a:xfrm>
                <a:off x="2641010" y="1240301"/>
                <a:ext cx="421992" cy="393538"/>
              </a:xfrm>
              <a:prstGeom prst="ellipse">
                <a:avLst/>
              </a:prstGeom>
              <a:solidFill>
                <a:srgbClr val="00B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𝜇</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32" name="円/楕円 117"/>
              <p:cNvSpPr>
                <a:spLocks noRot="1" noChangeAspect="1" noMove="1" noResize="1" noEditPoints="1" noAdjustHandles="1" noChangeArrowheads="1" noChangeShapeType="1" noTextEdit="1"/>
              </p:cNvSpPr>
              <p:nvPr/>
            </p:nvSpPr>
            <p:spPr>
              <a:xfrm>
                <a:off x="2641010" y="1240301"/>
                <a:ext cx="421992" cy="393538"/>
              </a:xfrm>
              <a:prstGeom prst="ellipse">
                <a:avLst/>
              </a:prstGeom>
              <a:blipFill>
                <a:blip r:embed="rId17"/>
                <a:stretch>
                  <a:fillRect r="-8108" b="-4286"/>
                </a:stretch>
              </a:blipFill>
              <a:ln>
                <a:solidFill>
                  <a:srgbClr val="92D05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3" name="円/楕円 118"/>
              <p:cNvSpPr/>
              <p:nvPr/>
            </p:nvSpPr>
            <p:spPr>
              <a:xfrm>
                <a:off x="2650953" y="2660469"/>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33" name="円/楕円 118"/>
              <p:cNvSpPr>
                <a:spLocks noRot="1" noChangeAspect="1" noMove="1" noResize="1" noEditPoints="1" noAdjustHandles="1" noChangeArrowheads="1" noChangeShapeType="1" noTextEdit="1"/>
              </p:cNvSpPr>
              <p:nvPr/>
            </p:nvSpPr>
            <p:spPr>
              <a:xfrm>
                <a:off x="2650953" y="2660469"/>
                <a:ext cx="421992" cy="393538"/>
              </a:xfrm>
              <a:prstGeom prst="ellipse">
                <a:avLst/>
              </a:prstGeom>
              <a:blipFill>
                <a:blip r:embed="rId18"/>
                <a:stretch>
                  <a:fillRect r="-6757"/>
                </a:stretch>
              </a:blipFill>
              <a:ln>
                <a:solidFill>
                  <a:srgbClr val="FFFF00"/>
                </a:solidFill>
              </a:ln>
            </p:spPr>
            <p:txBody>
              <a:bodyPr/>
              <a:lstStyle/>
              <a:p>
                <a:r>
                  <a:rPr lang="ja-JP" altLang="en-US">
                    <a:noFill/>
                  </a:rPr>
                  <a:t> </a:t>
                </a:r>
              </a:p>
            </p:txBody>
          </p:sp>
        </mc:Fallback>
      </mc:AlternateContent>
      <p:sp>
        <p:nvSpPr>
          <p:cNvPr id="11" name="楕円 10"/>
          <p:cNvSpPr/>
          <p:nvPr/>
        </p:nvSpPr>
        <p:spPr>
          <a:xfrm>
            <a:off x="3592676" y="1926300"/>
            <a:ext cx="288000" cy="288000"/>
          </a:xfrm>
          <a:prstGeom prst="ellips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dirty="0"/>
          </a:p>
        </p:txBody>
      </p:sp>
      <p:cxnSp>
        <p:nvCxnSpPr>
          <p:cNvPr id="15" name="直線矢印コネクタ 14"/>
          <p:cNvCxnSpPr/>
          <p:nvPr/>
        </p:nvCxnSpPr>
        <p:spPr>
          <a:xfrm flipH="1">
            <a:off x="3257770" y="2108064"/>
            <a:ext cx="452321" cy="406262"/>
          </a:xfrm>
          <a:prstGeom prst="straightConnector1">
            <a:avLst/>
          </a:prstGeom>
          <a:ln w="38100">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8224" name="直線矢印コネクタ 8223"/>
          <p:cNvCxnSpPr/>
          <p:nvPr/>
        </p:nvCxnSpPr>
        <p:spPr>
          <a:xfrm>
            <a:off x="5381731" y="2090606"/>
            <a:ext cx="424291" cy="395644"/>
          </a:xfrm>
          <a:prstGeom prst="straightConnector1">
            <a:avLst/>
          </a:prstGeom>
          <a:ln w="38100">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8227" name="下矢印 8226"/>
          <p:cNvSpPr/>
          <p:nvPr/>
        </p:nvSpPr>
        <p:spPr>
          <a:xfrm rot="20655941">
            <a:off x="5382827" y="2423963"/>
            <a:ext cx="363575" cy="852879"/>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228" name="下矢印 8227"/>
          <p:cNvSpPr/>
          <p:nvPr/>
        </p:nvSpPr>
        <p:spPr>
          <a:xfrm rot="1389213">
            <a:off x="3327529" y="2423628"/>
            <a:ext cx="363575" cy="852879"/>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229" name="テキスト ボックス 8228"/>
          <p:cNvSpPr txBox="1"/>
          <p:nvPr/>
        </p:nvSpPr>
        <p:spPr>
          <a:xfrm>
            <a:off x="4990700" y="6071914"/>
            <a:ext cx="3560590" cy="461665"/>
          </a:xfrm>
          <a:prstGeom prst="rect">
            <a:avLst/>
          </a:prstGeom>
          <a:noFill/>
        </p:spPr>
        <p:txBody>
          <a:bodyPr wrap="none" rtlCol="0">
            <a:spAutoFit/>
          </a:bodyPr>
          <a:lstStyle/>
          <a:p>
            <a:r>
              <a:rPr kumimoji="1" lang="en-US" altLang="ja-JP" sz="2400" dirty="0" smtClean="0"/>
              <a:t>overlap integral</a:t>
            </a:r>
            <a:r>
              <a:rPr lang="ja-JP" altLang="en-US" sz="2400" dirty="0" smtClean="0"/>
              <a:t> </a:t>
            </a:r>
            <a:r>
              <a:rPr kumimoji="1" lang="en-US" altLang="ja-JP" sz="2000" dirty="0" smtClean="0">
                <a:solidFill>
                  <a:schemeClr val="accent3">
                    <a:lumMod val="50000"/>
                  </a:schemeClr>
                </a:solidFill>
              </a:rPr>
              <a:t>decreases</a:t>
            </a:r>
            <a:endParaRPr kumimoji="1" lang="ja-JP" altLang="en-US" sz="2000" dirty="0">
              <a:solidFill>
                <a:schemeClr val="accent3">
                  <a:lumMod val="50000"/>
                </a:schemeClr>
              </a:solidFill>
            </a:endParaRPr>
          </a:p>
        </p:txBody>
      </p:sp>
      <mc:AlternateContent xmlns:mc="http://schemas.openxmlformats.org/markup-compatibility/2006" xmlns:a14="http://schemas.microsoft.com/office/drawing/2010/main">
        <mc:Choice Requires="a14">
          <p:sp>
            <p:nvSpPr>
              <p:cNvPr id="8230" name="テキスト ボックス 8229"/>
              <p:cNvSpPr txBox="1"/>
              <p:nvPr/>
            </p:nvSpPr>
            <p:spPr>
              <a:xfrm>
                <a:off x="596130" y="6071914"/>
                <a:ext cx="3626697" cy="461665"/>
              </a:xfrm>
              <a:prstGeom prst="rect">
                <a:avLst/>
              </a:prstGeom>
              <a:noFill/>
            </p:spPr>
            <p:txBody>
              <a:bodyPr wrap="none" rtlCol="0">
                <a:spAutoFit/>
              </a:bodyPr>
              <a:lstStyle/>
              <a:p>
                <a:pPr algn="r"/>
                <a:r>
                  <a:rPr kumimoji="1" lang="en-US" altLang="ja-JP" sz="2400" dirty="0" smtClean="0">
                    <a:solidFill>
                      <a:srgbClr val="FF0000"/>
                    </a:solidFill>
                  </a:rPr>
                  <a:t>distortion </a:t>
                </a:r>
                <a:r>
                  <a:rPr kumimoji="1" lang="en-US" altLang="ja-JP" sz="2400" dirty="0" smtClean="0"/>
                  <a:t>of scattering </a:t>
                </a:r>
                <a14:m>
                  <m:oMath xmlns:m="http://schemas.openxmlformats.org/officeDocument/2006/math">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oMath>
                </a14:m>
                <a:endParaRPr kumimoji="1" lang="ja-JP" altLang="en-US" sz="2400" dirty="0"/>
              </a:p>
            </p:txBody>
          </p:sp>
        </mc:Choice>
        <mc:Fallback xmlns="">
          <p:sp>
            <p:nvSpPr>
              <p:cNvPr id="8230" name="テキスト ボックス 8229"/>
              <p:cNvSpPr txBox="1">
                <a:spLocks noRot="1" noChangeAspect="1" noMove="1" noResize="1" noEditPoints="1" noAdjustHandles="1" noChangeArrowheads="1" noChangeShapeType="1" noTextEdit="1"/>
              </p:cNvSpPr>
              <p:nvPr/>
            </p:nvSpPr>
            <p:spPr>
              <a:xfrm>
                <a:off x="596130" y="6071914"/>
                <a:ext cx="3626697" cy="461665"/>
              </a:xfrm>
              <a:prstGeom prst="rect">
                <a:avLst/>
              </a:prstGeom>
              <a:blipFill>
                <a:blip r:embed="rId19"/>
                <a:stretch>
                  <a:fillRect l="-1681" t="-9211" b="-30263"/>
                </a:stretch>
              </a:blipFill>
            </p:spPr>
            <p:txBody>
              <a:bodyPr/>
              <a:lstStyle/>
              <a:p>
                <a:r>
                  <a:rPr lang="ja-JP" altLang="en-US">
                    <a:noFill/>
                  </a:rPr>
                  <a:t> </a:t>
                </a:r>
              </a:p>
            </p:txBody>
          </p:sp>
        </mc:Fallback>
      </mc:AlternateContent>
      <p:sp>
        <p:nvSpPr>
          <p:cNvPr id="4695" name="右矢印 4694"/>
          <p:cNvSpPr/>
          <p:nvPr/>
        </p:nvSpPr>
        <p:spPr>
          <a:xfrm>
            <a:off x="4276165" y="6119514"/>
            <a:ext cx="591775" cy="36646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8213" name="テキスト ボックス 8212"/>
              <p:cNvSpPr txBox="1"/>
              <p:nvPr/>
            </p:nvSpPr>
            <p:spPr>
              <a:xfrm>
                <a:off x="6022555" y="3754968"/>
                <a:ext cx="2957348" cy="369332"/>
              </a:xfrm>
              <a:prstGeom prst="rect">
                <a:avLst/>
              </a:prstGeom>
              <a:solidFill>
                <a:schemeClr val="bg1"/>
              </a:solidFill>
            </p:spPr>
            <p:txBody>
              <a:bodyPr wrap="none" rtlCol="0">
                <a:spAutoFit/>
              </a:bodyPr>
              <a:lstStyle/>
              <a:p>
                <a:r>
                  <a:rPr lang="en-US" altLang="ja-JP" dirty="0" smtClean="0"/>
                  <a:t>scat.</a:t>
                </a:r>
                <a:r>
                  <a:rPr lang="en-US" altLang="ja-JP" b="0" dirty="0" smtClean="0">
                    <a:solidFill>
                      <a:schemeClr val="tx1"/>
                    </a:solidFill>
                  </a:rPr>
                  <a:t> </a:t>
                </a:r>
                <a14:m>
                  <m:oMath xmlns:m="http://schemas.openxmlformats.org/officeDocument/2006/math">
                    <m:sSup>
                      <m:sSupPr>
                        <m:ctrlPr>
                          <a:rPr lang="en-US" altLang="ja-JP" b="0" i="1" smtClean="0">
                            <a:solidFill>
                              <a:schemeClr val="tx1"/>
                            </a:solidFill>
                            <a:latin typeface="Cambria Math" panose="02040503050406030204" pitchFamily="18" charset="0"/>
                          </a:rPr>
                        </m:ctrlPr>
                      </m:sSupPr>
                      <m:e>
                        <m:r>
                          <a:rPr lang="en-US" altLang="ja-JP" b="0" i="1" smtClean="0">
                            <a:solidFill>
                              <a:schemeClr val="tx1"/>
                            </a:solidFill>
                            <a:latin typeface="Cambria Math" panose="02040503050406030204" pitchFamily="18" charset="0"/>
                          </a:rPr>
                          <m:t>𝑒</m:t>
                        </m:r>
                      </m:e>
                      <m:sup>
                        <m:r>
                          <a:rPr lang="en-US" altLang="ja-JP" b="0" i="1" smtClean="0">
                            <a:solidFill>
                              <a:schemeClr val="tx1"/>
                            </a:solidFill>
                            <a:latin typeface="Cambria Math" panose="02040503050406030204" pitchFamily="18" charset="0"/>
                          </a:rPr>
                          <m:t>−</m:t>
                        </m:r>
                      </m:sup>
                    </m:sSup>
                  </m:oMath>
                </a14:m>
                <a:r>
                  <a:rPr kumimoji="1" lang="en-US" altLang="ja-JP" dirty="0" smtClean="0">
                    <a:solidFill>
                      <a:schemeClr val="tx1"/>
                    </a:solidFill>
                  </a:rPr>
                  <a:t> : </a:t>
                </a:r>
                <a:r>
                  <a:rPr kumimoji="1" lang="en-US" altLang="ja-JP" dirty="0" smtClean="0">
                    <a:solidFill>
                      <a:srgbClr val="0070C0"/>
                    </a:solidFill>
                  </a:rPr>
                  <a:t>plane</a:t>
                </a:r>
                <a:r>
                  <a:rPr kumimoji="1" lang="en-US" altLang="ja-JP" dirty="0" smtClean="0">
                    <a:solidFill>
                      <a:schemeClr val="tx1"/>
                    </a:solidFill>
                  </a:rPr>
                  <a:t> </a:t>
                </a:r>
                <a14:m>
                  <m:oMath xmlns:m="http://schemas.openxmlformats.org/officeDocument/2006/math">
                    <m:r>
                      <a:rPr kumimoji="1" lang="en-US" altLang="ja-JP" b="0" i="1" smtClean="0">
                        <a:solidFill>
                          <a:schemeClr val="tx1"/>
                        </a:solidFill>
                        <a:latin typeface="Cambria Math" panose="02040503050406030204" pitchFamily="18" charset="0"/>
                      </a:rPr>
                      <m:t>→</m:t>
                    </m:r>
                  </m:oMath>
                </a14:m>
                <a:r>
                  <a:rPr kumimoji="1" lang="ja-JP" altLang="en-US" dirty="0" smtClean="0">
                    <a:solidFill>
                      <a:schemeClr val="tx1"/>
                    </a:solidFill>
                  </a:rPr>
                  <a:t> </a:t>
                </a:r>
                <a:r>
                  <a:rPr kumimoji="1" lang="en-US" altLang="ja-JP" dirty="0" smtClean="0">
                    <a:solidFill>
                      <a:srgbClr val="FF0000"/>
                    </a:solidFill>
                  </a:rPr>
                  <a:t>distorted</a:t>
                </a:r>
                <a:endParaRPr kumimoji="1" lang="ja-JP" altLang="en-US" dirty="0">
                  <a:solidFill>
                    <a:srgbClr val="FF0000"/>
                  </a:solidFill>
                </a:endParaRPr>
              </a:p>
            </p:txBody>
          </p:sp>
        </mc:Choice>
        <mc:Fallback xmlns="">
          <p:sp>
            <p:nvSpPr>
              <p:cNvPr id="8213" name="テキスト ボックス 8212"/>
              <p:cNvSpPr txBox="1">
                <a:spLocks noRot="1" noChangeAspect="1" noMove="1" noResize="1" noEditPoints="1" noAdjustHandles="1" noChangeArrowheads="1" noChangeShapeType="1" noTextEdit="1"/>
              </p:cNvSpPr>
              <p:nvPr/>
            </p:nvSpPr>
            <p:spPr>
              <a:xfrm>
                <a:off x="6022555" y="3754968"/>
                <a:ext cx="2957348" cy="369332"/>
              </a:xfrm>
              <a:prstGeom prst="rect">
                <a:avLst/>
              </a:prstGeom>
              <a:blipFill>
                <a:blip r:embed="rId20"/>
                <a:stretch>
                  <a:fillRect l="-1856" t="-9836" r="-1237" b="-24590"/>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157861208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 name="Group 4"/>
          <p:cNvGrpSpPr>
            <a:grpSpLocks noChangeAspect="1"/>
          </p:cNvGrpSpPr>
          <p:nvPr/>
        </p:nvGrpSpPr>
        <p:grpSpPr bwMode="auto">
          <a:xfrm>
            <a:off x="1552592" y="2086990"/>
            <a:ext cx="5132374" cy="3524575"/>
            <a:chOff x="1030" y="1314"/>
            <a:chExt cx="2774" cy="1905"/>
          </a:xfrm>
        </p:grpSpPr>
        <p:sp>
          <p:nvSpPr>
            <p:cNvPr id="131" name="Freeform 6"/>
            <p:cNvSpPr>
              <a:spLocks/>
            </p:cNvSpPr>
            <p:nvPr/>
          </p:nvSpPr>
          <p:spPr bwMode="auto">
            <a:xfrm>
              <a:off x="1313" y="1451"/>
              <a:ext cx="2488" cy="1631"/>
            </a:xfrm>
            <a:custGeom>
              <a:avLst/>
              <a:gdLst>
                <a:gd name="T0" fmla="*/ 4976 w 4976"/>
                <a:gd name="T1" fmla="*/ 0 h 3261"/>
                <a:gd name="T2" fmla="*/ 4976 w 4976"/>
                <a:gd name="T3" fmla="*/ 3261 h 3261"/>
                <a:gd name="T4" fmla="*/ 0 w 4976"/>
                <a:gd name="T5" fmla="*/ 3261 h 3261"/>
                <a:gd name="T6" fmla="*/ 0 w 4976"/>
                <a:gd name="T7" fmla="*/ 2382 h 3261"/>
                <a:gd name="T8" fmla="*/ 139 w 4976"/>
                <a:gd name="T9" fmla="*/ 2181 h 3261"/>
                <a:gd name="T10" fmla="*/ 277 w 4976"/>
                <a:gd name="T11" fmla="*/ 2135 h 3261"/>
                <a:gd name="T12" fmla="*/ 414 w 4976"/>
                <a:gd name="T13" fmla="*/ 2135 h 3261"/>
                <a:gd name="T14" fmla="*/ 552 w 4976"/>
                <a:gd name="T15" fmla="*/ 2167 h 3261"/>
                <a:gd name="T16" fmla="*/ 691 w 4976"/>
                <a:gd name="T17" fmla="*/ 1998 h 3261"/>
                <a:gd name="T18" fmla="*/ 829 w 4976"/>
                <a:gd name="T19" fmla="*/ 1815 h 3261"/>
                <a:gd name="T20" fmla="*/ 967 w 4976"/>
                <a:gd name="T21" fmla="*/ 1689 h 3261"/>
                <a:gd name="T22" fmla="*/ 1244 w 4976"/>
                <a:gd name="T23" fmla="*/ 1607 h 3261"/>
                <a:gd name="T24" fmla="*/ 1383 w 4976"/>
                <a:gd name="T25" fmla="*/ 1607 h 3261"/>
                <a:gd name="T26" fmla="*/ 1521 w 4976"/>
                <a:gd name="T27" fmla="*/ 1552 h 3261"/>
                <a:gd name="T28" fmla="*/ 1796 w 4976"/>
                <a:gd name="T29" fmla="*/ 1398 h 3261"/>
                <a:gd name="T30" fmla="*/ 1934 w 4976"/>
                <a:gd name="T31" fmla="*/ 1341 h 3261"/>
                <a:gd name="T32" fmla="*/ 2073 w 4976"/>
                <a:gd name="T33" fmla="*/ 1255 h 3261"/>
                <a:gd name="T34" fmla="*/ 2211 w 4976"/>
                <a:gd name="T35" fmla="*/ 1067 h 3261"/>
                <a:gd name="T36" fmla="*/ 2488 w 4976"/>
                <a:gd name="T37" fmla="*/ 961 h 3261"/>
                <a:gd name="T38" fmla="*/ 2625 w 4976"/>
                <a:gd name="T39" fmla="*/ 971 h 3261"/>
                <a:gd name="T40" fmla="*/ 2763 w 4976"/>
                <a:gd name="T41" fmla="*/ 941 h 3261"/>
                <a:gd name="T42" fmla="*/ 2902 w 4976"/>
                <a:gd name="T43" fmla="*/ 866 h 3261"/>
                <a:gd name="T44" fmla="*/ 3040 w 4976"/>
                <a:gd name="T45" fmla="*/ 787 h 3261"/>
                <a:gd name="T46" fmla="*/ 3178 w 4976"/>
                <a:gd name="T47" fmla="*/ 726 h 3261"/>
                <a:gd name="T48" fmla="*/ 3317 w 4976"/>
                <a:gd name="T49" fmla="*/ 707 h 3261"/>
                <a:gd name="T50" fmla="*/ 3594 w 4976"/>
                <a:gd name="T51" fmla="*/ 570 h 3261"/>
                <a:gd name="T52" fmla="*/ 3732 w 4976"/>
                <a:gd name="T53" fmla="*/ 517 h 3261"/>
                <a:gd name="T54" fmla="*/ 4146 w 4976"/>
                <a:gd name="T55" fmla="*/ 323 h 3261"/>
                <a:gd name="T56" fmla="*/ 4284 w 4976"/>
                <a:gd name="T57" fmla="*/ 277 h 3261"/>
                <a:gd name="T58" fmla="*/ 4838 w 4976"/>
                <a:gd name="T59" fmla="*/ 49 h 3261"/>
                <a:gd name="T60" fmla="*/ 4976 w 4976"/>
                <a:gd name="T61" fmla="*/ 0 h 3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6" h="3261">
                  <a:moveTo>
                    <a:pt x="4976" y="0"/>
                  </a:moveTo>
                  <a:lnTo>
                    <a:pt x="4976" y="3261"/>
                  </a:lnTo>
                  <a:lnTo>
                    <a:pt x="0" y="3261"/>
                  </a:lnTo>
                  <a:lnTo>
                    <a:pt x="0" y="2382"/>
                  </a:lnTo>
                  <a:lnTo>
                    <a:pt x="139" y="2181"/>
                  </a:lnTo>
                  <a:lnTo>
                    <a:pt x="277" y="2135"/>
                  </a:lnTo>
                  <a:lnTo>
                    <a:pt x="414" y="2135"/>
                  </a:lnTo>
                  <a:lnTo>
                    <a:pt x="552" y="2167"/>
                  </a:lnTo>
                  <a:lnTo>
                    <a:pt x="691" y="1998"/>
                  </a:lnTo>
                  <a:lnTo>
                    <a:pt x="829" y="1815"/>
                  </a:lnTo>
                  <a:lnTo>
                    <a:pt x="967" y="1689"/>
                  </a:lnTo>
                  <a:lnTo>
                    <a:pt x="1244" y="1607"/>
                  </a:lnTo>
                  <a:lnTo>
                    <a:pt x="1383" y="1607"/>
                  </a:lnTo>
                  <a:lnTo>
                    <a:pt x="1521" y="1552"/>
                  </a:lnTo>
                  <a:lnTo>
                    <a:pt x="1796" y="1398"/>
                  </a:lnTo>
                  <a:lnTo>
                    <a:pt x="1934" y="1341"/>
                  </a:lnTo>
                  <a:lnTo>
                    <a:pt x="2073" y="1255"/>
                  </a:lnTo>
                  <a:lnTo>
                    <a:pt x="2211" y="1067"/>
                  </a:lnTo>
                  <a:lnTo>
                    <a:pt x="2488" y="961"/>
                  </a:lnTo>
                  <a:lnTo>
                    <a:pt x="2625" y="971"/>
                  </a:lnTo>
                  <a:lnTo>
                    <a:pt x="2763" y="941"/>
                  </a:lnTo>
                  <a:lnTo>
                    <a:pt x="2902" y="866"/>
                  </a:lnTo>
                  <a:lnTo>
                    <a:pt x="3040" y="787"/>
                  </a:lnTo>
                  <a:lnTo>
                    <a:pt x="3178" y="726"/>
                  </a:lnTo>
                  <a:lnTo>
                    <a:pt x="3317" y="707"/>
                  </a:lnTo>
                  <a:lnTo>
                    <a:pt x="3594" y="570"/>
                  </a:lnTo>
                  <a:lnTo>
                    <a:pt x="3732" y="517"/>
                  </a:lnTo>
                  <a:lnTo>
                    <a:pt x="4146" y="323"/>
                  </a:lnTo>
                  <a:lnTo>
                    <a:pt x="4284" y="277"/>
                  </a:lnTo>
                  <a:lnTo>
                    <a:pt x="4838" y="49"/>
                  </a:lnTo>
                  <a:lnTo>
                    <a:pt x="4976" y="0"/>
                  </a:lnTo>
                  <a:close/>
                </a:path>
              </a:pathLst>
            </a:custGeom>
            <a:solidFill>
              <a:srgbClr val="8080FF"/>
            </a:solidFill>
            <a:ln w="0">
              <a:solidFill>
                <a:srgbClr val="808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2" name="Freeform 7"/>
            <p:cNvSpPr>
              <a:spLocks/>
            </p:cNvSpPr>
            <p:nvPr/>
          </p:nvSpPr>
          <p:spPr bwMode="auto">
            <a:xfrm>
              <a:off x="1313" y="1909"/>
              <a:ext cx="2488" cy="1173"/>
            </a:xfrm>
            <a:custGeom>
              <a:avLst/>
              <a:gdLst>
                <a:gd name="T0" fmla="*/ 4976 w 4976"/>
                <a:gd name="T1" fmla="*/ 0 h 2345"/>
                <a:gd name="T2" fmla="*/ 4976 w 4976"/>
                <a:gd name="T3" fmla="*/ 2345 h 2345"/>
                <a:gd name="T4" fmla="*/ 0 w 4976"/>
                <a:gd name="T5" fmla="*/ 2345 h 2345"/>
                <a:gd name="T6" fmla="*/ 0 w 4976"/>
                <a:gd name="T7" fmla="*/ 1658 h 2345"/>
                <a:gd name="T8" fmla="*/ 139 w 4976"/>
                <a:gd name="T9" fmla="*/ 1503 h 2345"/>
                <a:gd name="T10" fmla="*/ 277 w 4976"/>
                <a:gd name="T11" fmla="*/ 1473 h 2345"/>
                <a:gd name="T12" fmla="*/ 552 w 4976"/>
                <a:gd name="T13" fmla="*/ 1558 h 2345"/>
                <a:gd name="T14" fmla="*/ 829 w 4976"/>
                <a:gd name="T15" fmla="*/ 1270 h 2345"/>
                <a:gd name="T16" fmla="*/ 1383 w 4976"/>
                <a:gd name="T17" fmla="*/ 1164 h 2345"/>
                <a:gd name="T18" fmla="*/ 1934 w 4976"/>
                <a:gd name="T19" fmla="*/ 988 h 2345"/>
                <a:gd name="T20" fmla="*/ 2211 w 4976"/>
                <a:gd name="T21" fmla="*/ 757 h 2345"/>
                <a:gd name="T22" fmla="*/ 2488 w 4976"/>
                <a:gd name="T23" fmla="*/ 691 h 2345"/>
                <a:gd name="T24" fmla="*/ 2763 w 4976"/>
                <a:gd name="T25" fmla="*/ 713 h 2345"/>
                <a:gd name="T26" fmla="*/ 3040 w 4976"/>
                <a:gd name="T27" fmla="*/ 597 h 2345"/>
                <a:gd name="T28" fmla="*/ 3317 w 4976"/>
                <a:gd name="T29" fmla="*/ 554 h 2345"/>
                <a:gd name="T30" fmla="*/ 3594 w 4976"/>
                <a:gd name="T31" fmla="*/ 453 h 2345"/>
                <a:gd name="T32" fmla="*/ 4146 w 4976"/>
                <a:gd name="T33" fmla="*/ 274 h 2345"/>
                <a:gd name="T34" fmla="*/ 4976 w 4976"/>
                <a:gd name="T35"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76" h="2345">
                  <a:moveTo>
                    <a:pt x="4976" y="0"/>
                  </a:moveTo>
                  <a:lnTo>
                    <a:pt x="4976" y="2345"/>
                  </a:lnTo>
                  <a:lnTo>
                    <a:pt x="0" y="2345"/>
                  </a:lnTo>
                  <a:lnTo>
                    <a:pt x="0" y="1658"/>
                  </a:lnTo>
                  <a:lnTo>
                    <a:pt x="139" y="1503"/>
                  </a:lnTo>
                  <a:lnTo>
                    <a:pt x="277" y="1473"/>
                  </a:lnTo>
                  <a:lnTo>
                    <a:pt x="552" y="1558"/>
                  </a:lnTo>
                  <a:lnTo>
                    <a:pt x="829" y="1270"/>
                  </a:lnTo>
                  <a:lnTo>
                    <a:pt x="1383" y="1164"/>
                  </a:lnTo>
                  <a:lnTo>
                    <a:pt x="1934" y="988"/>
                  </a:lnTo>
                  <a:lnTo>
                    <a:pt x="2211" y="757"/>
                  </a:lnTo>
                  <a:lnTo>
                    <a:pt x="2488" y="691"/>
                  </a:lnTo>
                  <a:lnTo>
                    <a:pt x="2763" y="713"/>
                  </a:lnTo>
                  <a:lnTo>
                    <a:pt x="3040" y="597"/>
                  </a:lnTo>
                  <a:lnTo>
                    <a:pt x="3317" y="554"/>
                  </a:lnTo>
                  <a:lnTo>
                    <a:pt x="3594" y="453"/>
                  </a:lnTo>
                  <a:lnTo>
                    <a:pt x="4146" y="274"/>
                  </a:lnTo>
                  <a:lnTo>
                    <a:pt x="4976" y="0"/>
                  </a:lnTo>
                  <a:close/>
                </a:path>
              </a:pathLst>
            </a:custGeom>
            <a:solidFill>
              <a:srgbClr val="FFD280"/>
            </a:solidFill>
            <a:ln w="0">
              <a:solidFill>
                <a:srgbClr val="FFD28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3" name="Freeform 8"/>
            <p:cNvSpPr>
              <a:spLocks/>
            </p:cNvSpPr>
            <p:nvPr/>
          </p:nvSpPr>
          <p:spPr bwMode="auto">
            <a:xfrm>
              <a:off x="1313" y="1973"/>
              <a:ext cx="2488" cy="1109"/>
            </a:xfrm>
            <a:custGeom>
              <a:avLst/>
              <a:gdLst>
                <a:gd name="T0" fmla="*/ 4976 w 4976"/>
                <a:gd name="T1" fmla="*/ 0 h 2217"/>
                <a:gd name="T2" fmla="*/ 4976 w 4976"/>
                <a:gd name="T3" fmla="*/ 2217 h 2217"/>
                <a:gd name="T4" fmla="*/ 0 w 4976"/>
                <a:gd name="T5" fmla="*/ 2217 h 2217"/>
                <a:gd name="T6" fmla="*/ 0 w 4976"/>
                <a:gd name="T7" fmla="*/ 1642 h 2217"/>
                <a:gd name="T8" fmla="*/ 139 w 4976"/>
                <a:gd name="T9" fmla="*/ 1467 h 2217"/>
                <a:gd name="T10" fmla="*/ 277 w 4976"/>
                <a:gd name="T11" fmla="*/ 1446 h 2217"/>
                <a:gd name="T12" fmla="*/ 414 w 4976"/>
                <a:gd name="T13" fmla="*/ 1475 h 2217"/>
                <a:gd name="T14" fmla="*/ 552 w 4976"/>
                <a:gd name="T15" fmla="*/ 1531 h 2217"/>
                <a:gd name="T16" fmla="*/ 691 w 4976"/>
                <a:gd name="T17" fmla="*/ 1387 h 2217"/>
                <a:gd name="T18" fmla="*/ 829 w 4976"/>
                <a:gd name="T19" fmla="*/ 1229 h 2217"/>
                <a:gd name="T20" fmla="*/ 1383 w 4976"/>
                <a:gd name="T21" fmla="*/ 1117 h 2217"/>
                <a:gd name="T22" fmla="*/ 1934 w 4976"/>
                <a:gd name="T23" fmla="*/ 940 h 2217"/>
                <a:gd name="T24" fmla="*/ 2211 w 4976"/>
                <a:gd name="T25" fmla="*/ 709 h 2217"/>
                <a:gd name="T26" fmla="*/ 2488 w 4976"/>
                <a:gd name="T27" fmla="*/ 643 h 2217"/>
                <a:gd name="T28" fmla="*/ 2763 w 4976"/>
                <a:gd name="T29" fmla="*/ 664 h 2217"/>
                <a:gd name="T30" fmla="*/ 3040 w 4976"/>
                <a:gd name="T31" fmla="*/ 549 h 2217"/>
                <a:gd name="T32" fmla="*/ 3317 w 4976"/>
                <a:gd name="T33" fmla="*/ 508 h 2217"/>
                <a:gd name="T34" fmla="*/ 3594 w 4976"/>
                <a:gd name="T35" fmla="*/ 405 h 2217"/>
                <a:gd name="T36" fmla="*/ 4146 w 4976"/>
                <a:gd name="T37" fmla="*/ 227 h 2217"/>
                <a:gd name="T38" fmla="*/ 4284 w 4976"/>
                <a:gd name="T39" fmla="*/ 199 h 2217"/>
                <a:gd name="T40" fmla="*/ 4838 w 4976"/>
                <a:gd name="T41" fmla="*/ 34 h 2217"/>
                <a:gd name="T42" fmla="*/ 4976 w 4976"/>
                <a:gd name="T43"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6" h="2217">
                  <a:moveTo>
                    <a:pt x="4976" y="0"/>
                  </a:moveTo>
                  <a:lnTo>
                    <a:pt x="4976" y="2217"/>
                  </a:lnTo>
                  <a:lnTo>
                    <a:pt x="0" y="2217"/>
                  </a:lnTo>
                  <a:lnTo>
                    <a:pt x="0" y="1642"/>
                  </a:lnTo>
                  <a:lnTo>
                    <a:pt x="139" y="1467"/>
                  </a:lnTo>
                  <a:lnTo>
                    <a:pt x="277" y="1446"/>
                  </a:lnTo>
                  <a:lnTo>
                    <a:pt x="414" y="1475"/>
                  </a:lnTo>
                  <a:lnTo>
                    <a:pt x="552" y="1531"/>
                  </a:lnTo>
                  <a:lnTo>
                    <a:pt x="691" y="1387"/>
                  </a:lnTo>
                  <a:lnTo>
                    <a:pt x="829" y="1229"/>
                  </a:lnTo>
                  <a:lnTo>
                    <a:pt x="1383" y="1117"/>
                  </a:lnTo>
                  <a:lnTo>
                    <a:pt x="1934" y="940"/>
                  </a:lnTo>
                  <a:lnTo>
                    <a:pt x="2211" y="709"/>
                  </a:lnTo>
                  <a:lnTo>
                    <a:pt x="2488" y="643"/>
                  </a:lnTo>
                  <a:lnTo>
                    <a:pt x="2763" y="664"/>
                  </a:lnTo>
                  <a:lnTo>
                    <a:pt x="3040" y="549"/>
                  </a:lnTo>
                  <a:lnTo>
                    <a:pt x="3317" y="508"/>
                  </a:lnTo>
                  <a:lnTo>
                    <a:pt x="3594" y="405"/>
                  </a:lnTo>
                  <a:lnTo>
                    <a:pt x="4146" y="227"/>
                  </a:lnTo>
                  <a:lnTo>
                    <a:pt x="4284" y="199"/>
                  </a:lnTo>
                  <a:lnTo>
                    <a:pt x="4838" y="34"/>
                  </a:lnTo>
                  <a:lnTo>
                    <a:pt x="4976" y="0"/>
                  </a:lnTo>
                  <a:close/>
                </a:path>
              </a:pathLst>
            </a:custGeom>
            <a:solidFill>
              <a:srgbClr val="FF8080"/>
            </a:solidFill>
            <a:ln w="0">
              <a:solidFill>
                <a:srgbClr val="FF808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4" name="Freeform 9"/>
            <p:cNvSpPr>
              <a:spLocks noEditPoints="1"/>
            </p:cNvSpPr>
            <p:nvPr/>
          </p:nvSpPr>
          <p:spPr bwMode="auto">
            <a:xfrm>
              <a:off x="1313" y="3081"/>
              <a:ext cx="2487" cy="1"/>
            </a:xfrm>
            <a:custGeom>
              <a:avLst/>
              <a:gdLst>
                <a:gd name="T0" fmla="*/ 4889 w 4974"/>
                <a:gd name="T1" fmla="*/ 0 h 2"/>
                <a:gd name="T2" fmla="*/ 4822 w 4974"/>
                <a:gd name="T3" fmla="*/ 0 h 2"/>
                <a:gd name="T4" fmla="*/ 4744 w 4974"/>
                <a:gd name="T5" fmla="*/ 2 h 2"/>
                <a:gd name="T6" fmla="*/ 4658 w 4974"/>
                <a:gd name="T7" fmla="*/ 2 h 2"/>
                <a:gd name="T8" fmla="*/ 4582 w 4974"/>
                <a:gd name="T9" fmla="*/ 0 h 2"/>
                <a:gd name="T10" fmla="*/ 4479 w 4974"/>
                <a:gd name="T11" fmla="*/ 0 h 2"/>
                <a:gd name="T12" fmla="*/ 4412 w 4974"/>
                <a:gd name="T13" fmla="*/ 0 h 2"/>
                <a:gd name="T14" fmla="*/ 4335 w 4974"/>
                <a:gd name="T15" fmla="*/ 2 h 2"/>
                <a:gd name="T16" fmla="*/ 4248 w 4974"/>
                <a:gd name="T17" fmla="*/ 2 h 2"/>
                <a:gd name="T18" fmla="*/ 4172 w 4974"/>
                <a:gd name="T19" fmla="*/ 0 h 2"/>
                <a:gd name="T20" fmla="*/ 4071 w 4974"/>
                <a:gd name="T21" fmla="*/ 0 h 2"/>
                <a:gd name="T22" fmla="*/ 4002 w 4974"/>
                <a:gd name="T23" fmla="*/ 0 h 2"/>
                <a:gd name="T24" fmla="*/ 3925 w 4974"/>
                <a:gd name="T25" fmla="*/ 2 h 2"/>
                <a:gd name="T26" fmla="*/ 3840 w 4974"/>
                <a:gd name="T27" fmla="*/ 2 h 2"/>
                <a:gd name="T28" fmla="*/ 3762 w 4974"/>
                <a:gd name="T29" fmla="*/ 0 h 2"/>
                <a:gd name="T30" fmla="*/ 3661 w 4974"/>
                <a:gd name="T31" fmla="*/ 0 h 2"/>
                <a:gd name="T32" fmla="*/ 3592 w 4974"/>
                <a:gd name="T33" fmla="*/ 0 h 2"/>
                <a:gd name="T34" fmla="*/ 3516 w 4974"/>
                <a:gd name="T35" fmla="*/ 2 h 2"/>
                <a:gd name="T36" fmla="*/ 3430 w 4974"/>
                <a:gd name="T37" fmla="*/ 2 h 2"/>
                <a:gd name="T38" fmla="*/ 3354 w 4974"/>
                <a:gd name="T39" fmla="*/ 0 h 2"/>
                <a:gd name="T40" fmla="*/ 3251 w 4974"/>
                <a:gd name="T41" fmla="*/ 0 h 2"/>
                <a:gd name="T42" fmla="*/ 3182 w 4974"/>
                <a:gd name="T43" fmla="*/ 0 h 2"/>
                <a:gd name="T44" fmla="*/ 3106 w 4974"/>
                <a:gd name="T45" fmla="*/ 2 h 2"/>
                <a:gd name="T46" fmla="*/ 3020 w 4974"/>
                <a:gd name="T47" fmla="*/ 2 h 2"/>
                <a:gd name="T48" fmla="*/ 2944 w 4974"/>
                <a:gd name="T49" fmla="*/ 0 h 2"/>
                <a:gd name="T50" fmla="*/ 2841 w 4974"/>
                <a:gd name="T51" fmla="*/ 0 h 2"/>
                <a:gd name="T52" fmla="*/ 2774 w 4974"/>
                <a:gd name="T53" fmla="*/ 0 h 2"/>
                <a:gd name="T54" fmla="*/ 2696 w 4974"/>
                <a:gd name="T55" fmla="*/ 2 h 2"/>
                <a:gd name="T56" fmla="*/ 2611 w 4974"/>
                <a:gd name="T57" fmla="*/ 2 h 2"/>
                <a:gd name="T58" fmla="*/ 2534 w 4974"/>
                <a:gd name="T59" fmla="*/ 0 h 2"/>
                <a:gd name="T60" fmla="*/ 2431 w 4974"/>
                <a:gd name="T61" fmla="*/ 0 h 2"/>
                <a:gd name="T62" fmla="*/ 2364 w 4974"/>
                <a:gd name="T63" fmla="*/ 0 h 2"/>
                <a:gd name="T64" fmla="*/ 2286 w 4974"/>
                <a:gd name="T65" fmla="*/ 2 h 2"/>
                <a:gd name="T66" fmla="*/ 2201 w 4974"/>
                <a:gd name="T67" fmla="*/ 2 h 2"/>
                <a:gd name="T68" fmla="*/ 2124 w 4974"/>
                <a:gd name="T69" fmla="*/ 0 h 2"/>
                <a:gd name="T70" fmla="*/ 2021 w 4974"/>
                <a:gd name="T71" fmla="*/ 0 h 2"/>
                <a:gd name="T72" fmla="*/ 1954 w 4974"/>
                <a:gd name="T73" fmla="*/ 0 h 2"/>
                <a:gd name="T74" fmla="*/ 1878 w 4974"/>
                <a:gd name="T75" fmla="*/ 2 h 2"/>
                <a:gd name="T76" fmla="*/ 1792 w 4974"/>
                <a:gd name="T77" fmla="*/ 2 h 2"/>
                <a:gd name="T78" fmla="*/ 1714 w 4974"/>
                <a:gd name="T79" fmla="*/ 0 h 2"/>
                <a:gd name="T80" fmla="*/ 1613 w 4974"/>
                <a:gd name="T81" fmla="*/ 0 h 2"/>
                <a:gd name="T82" fmla="*/ 1544 w 4974"/>
                <a:gd name="T83" fmla="*/ 0 h 2"/>
                <a:gd name="T84" fmla="*/ 1468 w 4974"/>
                <a:gd name="T85" fmla="*/ 2 h 2"/>
                <a:gd name="T86" fmla="*/ 1383 w 4974"/>
                <a:gd name="T87" fmla="*/ 2 h 2"/>
                <a:gd name="T88" fmla="*/ 1304 w 4974"/>
                <a:gd name="T89" fmla="*/ 0 h 2"/>
                <a:gd name="T90" fmla="*/ 1203 w 4974"/>
                <a:gd name="T91" fmla="*/ 0 h 2"/>
                <a:gd name="T92" fmla="*/ 1134 w 4974"/>
                <a:gd name="T93" fmla="*/ 0 h 2"/>
                <a:gd name="T94" fmla="*/ 1058 w 4974"/>
                <a:gd name="T95" fmla="*/ 2 h 2"/>
                <a:gd name="T96" fmla="*/ 973 w 4974"/>
                <a:gd name="T97" fmla="*/ 2 h 2"/>
                <a:gd name="T98" fmla="*/ 896 w 4974"/>
                <a:gd name="T99" fmla="*/ 0 h 2"/>
                <a:gd name="T100" fmla="*/ 793 w 4974"/>
                <a:gd name="T101" fmla="*/ 0 h 2"/>
                <a:gd name="T102" fmla="*/ 724 w 4974"/>
                <a:gd name="T103" fmla="*/ 0 h 2"/>
                <a:gd name="T104" fmla="*/ 648 w 4974"/>
                <a:gd name="T105" fmla="*/ 2 h 2"/>
                <a:gd name="T106" fmla="*/ 563 w 4974"/>
                <a:gd name="T107" fmla="*/ 2 h 2"/>
                <a:gd name="T108" fmla="*/ 486 w 4974"/>
                <a:gd name="T109" fmla="*/ 0 h 2"/>
                <a:gd name="T110" fmla="*/ 384 w 4974"/>
                <a:gd name="T111" fmla="*/ 0 h 2"/>
                <a:gd name="T112" fmla="*/ 316 w 4974"/>
                <a:gd name="T113" fmla="*/ 0 h 2"/>
                <a:gd name="T114" fmla="*/ 238 w 4974"/>
                <a:gd name="T115" fmla="*/ 2 h 2"/>
                <a:gd name="T116" fmla="*/ 153 w 4974"/>
                <a:gd name="T117" fmla="*/ 2 h 2"/>
                <a:gd name="T118" fmla="*/ 77 w 4974"/>
                <a:gd name="T1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4" h="2">
                  <a:moveTo>
                    <a:pt x="4965" y="0"/>
                  </a:moveTo>
                  <a:lnTo>
                    <a:pt x="4974" y="0"/>
                  </a:lnTo>
                  <a:lnTo>
                    <a:pt x="4974" y="2"/>
                  </a:lnTo>
                  <a:lnTo>
                    <a:pt x="4965" y="2"/>
                  </a:lnTo>
                  <a:lnTo>
                    <a:pt x="4965" y="0"/>
                  </a:lnTo>
                  <a:close/>
                  <a:moveTo>
                    <a:pt x="4941" y="0"/>
                  </a:moveTo>
                  <a:lnTo>
                    <a:pt x="4949" y="0"/>
                  </a:lnTo>
                  <a:lnTo>
                    <a:pt x="4949" y="2"/>
                  </a:lnTo>
                  <a:lnTo>
                    <a:pt x="4941" y="2"/>
                  </a:lnTo>
                  <a:lnTo>
                    <a:pt x="4941" y="0"/>
                  </a:lnTo>
                  <a:close/>
                  <a:moveTo>
                    <a:pt x="4916" y="0"/>
                  </a:moveTo>
                  <a:lnTo>
                    <a:pt x="4923" y="0"/>
                  </a:lnTo>
                  <a:lnTo>
                    <a:pt x="4923" y="2"/>
                  </a:lnTo>
                  <a:lnTo>
                    <a:pt x="4916" y="2"/>
                  </a:lnTo>
                  <a:lnTo>
                    <a:pt x="4916" y="0"/>
                  </a:lnTo>
                  <a:close/>
                  <a:moveTo>
                    <a:pt x="4889" y="0"/>
                  </a:moveTo>
                  <a:lnTo>
                    <a:pt x="4898" y="0"/>
                  </a:lnTo>
                  <a:lnTo>
                    <a:pt x="4898" y="2"/>
                  </a:lnTo>
                  <a:lnTo>
                    <a:pt x="4889" y="2"/>
                  </a:lnTo>
                  <a:lnTo>
                    <a:pt x="4889" y="0"/>
                  </a:lnTo>
                  <a:close/>
                  <a:moveTo>
                    <a:pt x="4864" y="0"/>
                  </a:moveTo>
                  <a:lnTo>
                    <a:pt x="4873" y="0"/>
                  </a:lnTo>
                  <a:lnTo>
                    <a:pt x="4873" y="2"/>
                  </a:lnTo>
                  <a:lnTo>
                    <a:pt x="4864" y="2"/>
                  </a:lnTo>
                  <a:lnTo>
                    <a:pt x="4864" y="0"/>
                  </a:lnTo>
                  <a:close/>
                  <a:moveTo>
                    <a:pt x="4838" y="0"/>
                  </a:moveTo>
                  <a:lnTo>
                    <a:pt x="4846" y="0"/>
                  </a:lnTo>
                  <a:lnTo>
                    <a:pt x="4846" y="2"/>
                  </a:lnTo>
                  <a:lnTo>
                    <a:pt x="4838" y="2"/>
                  </a:lnTo>
                  <a:lnTo>
                    <a:pt x="4838" y="0"/>
                  </a:lnTo>
                  <a:close/>
                  <a:moveTo>
                    <a:pt x="4813" y="0"/>
                  </a:moveTo>
                  <a:lnTo>
                    <a:pt x="4822" y="0"/>
                  </a:lnTo>
                  <a:lnTo>
                    <a:pt x="4822" y="2"/>
                  </a:lnTo>
                  <a:lnTo>
                    <a:pt x="4813" y="2"/>
                  </a:lnTo>
                  <a:lnTo>
                    <a:pt x="4813" y="0"/>
                  </a:lnTo>
                  <a:close/>
                  <a:moveTo>
                    <a:pt x="4786" y="0"/>
                  </a:moveTo>
                  <a:lnTo>
                    <a:pt x="4795" y="0"/>
                  </a:lnTo>
                  <a:lnTo>
                    <a:pt x="4795" y="2"/>
                  </a:lnTo>
                  <a:lnTo>
                    <a:pt x="4786" y="2"/>
                  </a:lnTo>
                  <a:lnTo>
                    <a:pt x="4786" y="0"/>
                  </a:lnTo>
                  <a:close/>
                  <a:moveTo>
                    <a:pt x="4761" y="0"/>
                  </a:moveTo>
                  <a:lnTo>
                    <a:pt x="4770" y="0"/>
                  </a:lnTo>
                  <a:lnTo>
                    <a:pt x="4770" y="2"/>
                  </a:lnTo>
                  <a:lnTo>
                    <a:pt x="4761" y="2"/>
                  </a:lnTo>
                  <a:lnTo>
                    <a:pt x="4761" y="0"/>
                  </a:lnTo>
                  <a:close/>
                  <a:moveTo>
                    <a:pt x="4736" y="0"/>
                  </a:moveTo>
                  <a:lnTo>
                    <a:pt x="4744" y="0"/>
                  </a:lnTo>
                  <a:lnTo>
                    <a:pt x="4744" y="2"/>
                  </a:lnTo>
                  <a:lnTo>
                    <a:pt x="4736" y="2"/>
                  </a:lnTo>
                  <a:lnTo>
                    <a:pt x="4736" y="0"/>
                  </a:lnTo>
                  <a:close/>
                  <a:moveTo>
                    <a:pt x="4710" y="0"/>
                  </a:moveTo>
                  <a:lnTo>
                    <a:pt x="4719" y="0"/>
                  </a:lnTo>
                  <a:lnTo>
                    <a:pt x="4719" y="2"/>
                  </a:lnTo>
                  <a:lnTo>
                    <a:pt x="4710" y="2"/>
                  </a:lnTo>
                  <a:lnTo>
                    <a:pt x="4710" y="0"/>
                  </a:lnTo>
                  <a:close/>
                  <a:moveTo>
                    <a:pt x="4685" y="0"/>
                  </a:moveTo>
                  <a:lnTo>
                    <a:pt x="4694" y="0"/>
                  </a:lnTo>
                  <a:lnTo>
                    <a:pt x="4694" y="2"/>
                  </a:lnTo>
                  <a:lnTo>
                    <a:pt x="4685" y="2"/>
                  </a:lnTo>
                  <a:lnTo>
                    <a:pt x="4685" y="0"/>
                  </a:lnTo>
                  <a:close/>
                  <a:moveTo>
                    <a:pt x="4658" y="0"/>
                  </a:moveTo>
                  <a:lnTo>
                    <a:pt x="4667" y="0"/>
                  </a:lnTo>
                  <a:lnTo>
                    <a:pt x="4667" y="2"/>
                  </a:lnTo>
                  <a:lnTo>
                    <a:pt x="4658" y="2"/>
                  </a:lnTo>
                  <a:lnTo>
                    <a:pt x="4658" y="0"/>
                  </a:lnTo>
                  <a:close/>
                  <a:moveTo>
                    <a:pt x="4634" y="0"/>
                  </a:moveTo>
                  <a:lnTo>
                    <a:pt x="4642" y="0"/>
                  </a:lnTo>
                  <a:lnTo>
                    <a:pt x="4642" y="2"/>
                  </a:lnTo>
                  <a:lnTo>
                    <a:pt x="4634" y="2"/>
                  </a:lnTo>
                  <a:lnTo>
                    <a:pt x="4634" y="0"/>
                  </a:lnTo>
                  <a:close/>
                  <a:moveTo>
                    <a:pt x="4607" y="0"/>
                  </a:moveTo>
                  <a:lnTo>
                    <a:pt x="4616" y="0"/>
                  </a:lnTo>
                  <a:lnTo>
                    <a:pt x="4616" y="2"/>
                  </a:lnTo>
                  <a:lnTo>
                    <a:pt x="4607" y="2"/>
                  </a:lnTo>
                  <a:lnTo>
                    <a:pt x="4607" y="0"/>
                  </a:lnTo>
                  <a:close/>
                  <a:moveTo>
                    <a:pt x="4582" y="0"/>
                  </a:moveTo>
                  <a:lnTo>
                    <a:pt x="4591" y="0"/>
                  </a:lnTo>
                  <a:lnTo>
                    <a:pt x="4591" y="2"/>
                  </a:lnTo>
                  <a:lnTo>
                    <a:pt x="4582" y="2"/>
                  </a:lnTo>
                  <a:lnTo>
                    <a:pt x="4582" y="0"/>
                  </a:lnTo>
                  <a:close/>
                  <a:moveTo>
                    <a:pt x="4557" y="0"/>
                  </a:moveTo>
                  <a:lnTo>
                    <a:pt x="4564" y="0"/>
                  </a:lnTo>
                  <a:lnTo>
                    <a:pt x="4564" y="2"/>
                  </a:lnTo>
                  <a:lnTo>
                    <a:pt x="4557" y="2"/>
                  </a:lnTo>
                  <a:lnTo>
                    <a:pt x="4557" y="0"/>
                  </a:lnTo>
                  <a:close/>
                  <a:moveTo>
                    <a:pt x="4531" y="0"/>
                  </a:moveTo>
                  <a:lnTo>
                    <a:pt x="4539" y="0"/>
                  </a:lnTo>
                  <a:lnTo>
                    <a:pt x="4539" y="2"/>
                  </a:lnTo>
                  <a:lnTo>
                    <a:pt x="4531" y="2"/>
                  </a:lnTo>
                  <a:lnTo>
                    <a:pt x="4531" y="0"/>
                  </a:lnTo>
                  <a:close/>
                  <a:moveTo>
                    <a:pt x="4506" y="0"/>
                  </a:moveTo>
                  <a:lnTo>
                    <a:pt x="4515" y="0"/>
                  </a:lnTo>
                  <a:lnTo>
                    <a:pt x="4515" y="2"/>
                  </a:lnTo>
                  <a:lnTo>
                    <a:pt x="4506" y="2"/>
                  </a:lnTo>
                  <a:lnTo>
                    <a:pt x="4506" y="0"/>
                  </a:lnTo>
                  <a:close/>
                  <a:moveTo>
                    <a:pt x="4479" y="0"/>
                  </a:moveTo>
                  <a:lnTo>
                    <a:pt x="4488" y="0"/>
                  </a:lnTo>
                  <a:lnTo>
                    <a:pt x="4488" y="2"/>
                  </a:lnTo>
                  <a:lnTo>
                    <a:pt x="4479" y="2"/>
                  </a:lnTo>
                  <a:lnTo>
                    <a:pt x="4479" y="0"/>
                  </a:lnTo>
                  <a:close/>
                  <a:moveTo>
                    <a:pt x="4454" y="0"/>
                  </a:moveTo>
                  <a:lnTo>
                    <a:pt x="4463" y="0"/>
                  </a:lnTo>
                  <a:lnTo>
                    <a:pt x="4463" y="2"/>
                  </a:lnTo>
                  <a:lnTo>
                    <a:pt x="4454" y="2"/>
                  </a:lnTo>
                  <a:lnTo>
                    <a:pt x="4454" y="0"/>
                  </a:lnTo>
                  <a:close/>
                  <a:moveTo>
                    <a:pt x="4428" y="0"/>
                  </a:moveTo>
                  <a:lnTo>
                    <a:pt x="4437" y="0"/>
                  </a:lnTo>
                  <a:lnTo>
                    <a:pt x="4437" y="2"/>
                  </a:lnTo>
                  <a:lnTo>
                    <a:pt x="4428" y="2"/>
                  </a:lnTo>
                  <a:lnTo>
                    <a:pt x="4428" y="0"/>
                  </a:lnTo>
                  <a:close/>
                  <a:moveTo>
                    <a:pt x="4403" y="0"/>
                  </a:moveTo>
                  <a:lnTo>
                    <a:pt x="4412" y="0"/>
                  </a:lnTo>
                  <a:lnTo>
                    <a:pt x="4412" y="2"/>
                  </a:lnTo>
                  <a:lnTo>
                    <a:pt x="4403" y="2"/>
                  </a:lnTo>
                  <a:lnTo>
                    <a:pt x="4403" y="0"/>
                  </a:lnTo>
                  <a:close/>
                  <a:moveTo>
                    <a:pt x="4378" y="0"/>
                  </a:moveTo>
                  <a:lnTo>
                    <a:pt x="4385" y="0"/>
                  </a:lnTo>
                  <a:lnTo>
                    <a:pt x="4385" y="2"/>
                  </a:lnTo>
                  <a:lnTo>
                    <a:pt x="4378" y="2"/>
                  </a:lnTo>
                  <a:lnTo>
                    <a:pt x="4378" y="0"/>
                  </a:lnTo>
                  <a:close/>
                  <a:moveTo>
                    <a:pt x="4351" y="0"/>
                  </a:moveTo>
                  <a:lnTo>
                    <a:pt x="4360" y="0"/>
                  </a:lnTo>
                  <a:lnTo>
                    <a:pt x="4360" y="2"/>
                  </a:lnTo>
                  <a:lnTo>
                    <a:pt x="4351" y="2"/>
                  </a:lnTo>
                  <a:lnTo>
                    <a:pt x="4351" y="0"/>
                  </a:lnTo>
                  <a:close/>
                  <a:moveTo>
                    <a:pt x="4327" y="0"/>
                  </a:moveTo>
                  <a:lnTo>
                    <a:pt x="4335" y="0"/>
                  </a:lnTo>
                  <a:lnTo>
                    <a:pt x="4335" y="2"/>
                  </a:lnTo>
                  <a:lnTo>
                    <a:pt x="4327" y="2"/>
                  </a:lnTo>
                  <a:lnTo>
                    <a:pt x="4327" y="0"/>
                  </a:lnTo>
                  <a:close/>
                  <a:moveTo>
                    <a:pt x="4300" y="0"/>
                  </a:moveTo>
                  <a:lnTo>
                    <a:pt x="4309" y="0"/>
                  </a:lnTo>
                  <a:lnTo>
                    <a:pt x="4309" y="2"/>
                  </a:lnTo>
                  <a:lnTo>
                    <a:pt x="4300" y="2"/>
                  </a:lnTo>
                  <a:lnTo>
                    <a:pt x="4300" y="0"/>
                  </a:lnTo>
                  <a:close/>
                  <a:moveTo>
                    <a:pt x="4275" y="0"/>
                  </a:moveTo>
                  <a:lnTo>
                    <a:pt x="4284" y="0"/>
                  </a:lnTo>
                  <a:lnTo>
                    <a:pt x="4284" y="2"/>
                  </a:lnTo>
                  <a:lnTo>
                    <a:pt x="4275" y="2"/>
                  </a:lnTo>
                  <a:lnTo>
                    <a:pt x="4275" y="0"/>
                  </a:lnTo>
                  <a:close/>
                  <a:moveTo>
                    <a:pt x="4248" y="0"/>
                  </a:moveTo>
                  <a:lnTo>
                    <a:pt x="4257" y="0"/>
                  </a:lnTo>
                  <a:lnTo>
                    <a:pt x="4257" y="2"/>
                  </a:lnTo>
                  <a:lnTo>
                    <a:pt x="4248" y="2"/>
                  </a:lnTo>
                  <a:lnTo>
                    <a:pt x="4248" y="0"/>
                  </a:lnTo>
                  <a:close/>
                  <a:moveTo>
                    <a:pt x="4224" y="0"/>
                  </a:moveTo>
                  <a:lnTo>
                    <a:pt x="4232" y="0"/>
                  </a:lnTo>
                  <a:lnTo>
                    <a:pt x="4232" y="2"/>
                  </a:lnTo>
                  <a:lnTo>
                    <a:pt x="4224" y="2"/>
                  </a:lnTo>
                  <a:lnTo>
                    <a:pt x="4224" y="0"/>
                  </a:lnTo>
                  <a:close/>
                  <a:moveTo>
                    <a:pt x="4199" y="0"/>
                  </a:moveTo>
                  <a:lnTo>
                    <a:pt x="4206" y="0"/>
                  </a:lnTo>
                  <a:lnTo>
                    <a:pt x="4206" y="2"/>
                  </a:lnTo>
                  <a:lnTo>
                    <a:pt x="4199" y="2"/>
                  </a:lnTo>
                  <a:lnTo>
                    <a:pt x="4199" y="0"/>
                  </a:lnTo>
                  <a:close/>
                  <a:moveTo>
                    <a:pt x="4172" y="0"/>
                  </a:moveTo>
                  <a:lnTo>
                    <a:pt x="4181" y="0"/>
                  </a:lnTo>
                  <a:lnTo>
                    <a:pt x="4181" y="2"/>
                  </a:lnTo>
                  <a:lnTo>
                    <a:pt x="4172" y="2"/>
                  </a:lnTo>
                  <a:lnTo>
                    <a:pt x="4172" y="0"/>
                  </a:lnTo>
                  <a:close/>
                  <a:moveTo>
                    <a:pt x="4147" y="0"/>
                  </a:moveTo>
                  <a:lnTo>
                    <a:pt x="4156" y="0"/>
                  </a:lnTo>
                  <a:lnTo>
                    <a:pt x="4156" y="2"/>
                  </a:lnTo>
                  <a:lnTo>
                    <a:pt x="4147" y="2"/>
                  </a:lnTo>
                  <a:lnTo>
                    <a:pt x="4147" y="0"/>
                  </a:lnTo>
                  <a:close/>
                  <a:moveTo>
                    <a:pt x="4121" y="0"/>
                  </a:moveTo>
                  <a:lnTo>
                    <a:pt x="4130" y="0"/>
                  </a:lnTo>
                  <a:lnTo>
                    <a:pt x="4130" y="2"/>
                  </a:lnTo>
                  <a:lnTo>
                    <a:pt x="4121" y="2"/>
                  </a:lnTo>
                  <a:lnTo>
                    <a:pt x="4121" y="0"/>
                  </a:lnTo>
                  <a:close/>
                  <a:moveTo>
                    <a:pt x="4096" y="0"/>
                  </a:moveTo>
                  <a:lnTo>
                    <a:pt x="4105" y="0"/>
                  </a:lnTo>
                  <a:lnTo>
                    <a:pt x="4105" y="2"/>
                  </a:lnTo>
                  <a:lnTo>
                    <a:pt x="4096" y="2"/>
                  </a:lnTo>
                  <a:lnTo>
                    <a:pt x="4096" y="0"/>
                  </a:lnTo>
                  <a:close/>
                  <a:moveTo>
                    <a:pt x="4071" y="0"/>
                  </a:moveTo>
                  <a:lnTo>
                    <a:pt x="4078" y="0"/>
                  </a:lnTo>
                  <a:lnTo>
                    <a:pt x="4078" y="2"/>
                  </a:lnTo>
                  <a:lnTo>
                    <a:pt x="4071" y="2"/>
                  </a:lnTo>
                  <a:lnTo>
                    <a:pt x="4071" y="0"/>
                  </a:lnTo>
                  <a:close/>
                  <a:moveTo>
                    <a:pt x="4044" y="0"/>
                  </a:moveTo>
                  <a:lnTo>
                    <a:pt x="4053" y="0"/>
                  </a:lnTo>
                  <a:lnTo>
                    <a:pt x="4053" y="2"/>
                  </a:lnTo>
                  <a:lnTo>
                    <a:pt x="4044" y="2"/>
                  </a:lnTo>
                  <a:lnTo>
                    <a:pt x="4044" y="0"/>
                  </a:lnTo>
                  <a:close/>
                  <a:moveTo>
                    <a:pt x="4020" y="0"/>
                  </a:moveTo>
                  <a:lnTo>
                    <a:pt x="4027" y="0"/>
                  </a:lnTo>
                  <a:lnTo>
                    <a:pt x="4027" y="2"/>
                  </a:lnTo>
                  <a:lnTo>
                    <a:pt x="4020" y="2"/>
                  </a:lnTo>
                  <a:lnTo>
                    <a:pt x="4020" y="0"/>
                  </a:lnTo>
                  <a:close/>
                  <a:moveTo>
                    <a:pt x="3993" y="0"/>
                  </a:moveTo>
                  <a:lnTo>
                    <a:pt x="4002" y="0"/>
                  </a:lnTo>
                  <a:lnTo>
                    <a:pt x="4002" y="2"/>
                  </a:lnTo>
                  <a:lnTo>
                    <a:pt x="3993" y="2"/>
                  </a:lnTo>
                  <a:lnTo>
                    <a:pt x="3993" y="0"/>
                  </a:lnTo>
                  <a:close/>
                  <a:moveTo>
                    <a:pt x="3968" y="0"/>
                  </a:moveTo>
                  <a:lnTo>
                    <a:pt x="3977" y="0"/>
                  </a:lnTo>
                  <a:lnTo>
                    <a:pt x="3977" y="2"/>
                  </a:lnTo>
                  <a:lnTo>
                    <a:pt x="3968" y="2"/>
                  </a:lnTo>
                  <a:lnTo>
                    <a:pt x="3968" y="0"/>
                  </a:lnTo>
                  <a:close/>
                  <a:moveTo>
                    <a:pt x="3941" y="0"/>
                  </a:moveTo>
                  <a:lnTo>
                    <a:pt x="3950" y="0"/>
                  </a:lnTo>
                  <a:lnTo>
                    <a:pt x="3950" y="2"/>
                  </a:lnTo>
                  <a:lnTo>
                    <a:pt x="3941" y="2"/>
                  </a:lnTo>
                  <a:lnTo>
                    <a:pt x="3941" y="0"/>
                  </a:lnTo>
                  <a:close/>
                  <a:moveTo>
                    <a:pt x="3917" y="0"/>
                  </a:moveTo>
                  <a:lnTo>
                    <a:pt x="3925" y="0"/>
                  </a:lnTo>
                  <a:lnTo>
                    <a:pt x="3925" y="2"/>
                  </a:lnTo>
                  <a:lnTo>
                    <a:pt x="3917" y="2"/>
                  </a:lnTo>
                  <a:lnTo>
                    <a:pt x="3917" y="0"/>
                  </a:lnTo>
                  <a:close/>
                  <a:moveTo>
                    <a:pt x="3890" y="0"/>
                  </a:moveTo>
                  <a:lnTo>
                    <a:pt x="3899" y="0"/>
                  </a:lnTo>
                  <a:lnTo>
                    <a:pt x="3899" y="2"/>
                  </a:lnTo>
                  <a:lnTo>
                    <a:pt x="3890" y="2"/>
                  </a:lnTo>
                  <a:lnTo>
                    <a:pt x="3890" y="0"/>
                  </a:lnTo>
                  <a:close/>
                  <a:moveTo>
                    <a:pt x="3865" y="0"/>
                  </a:moveTo>
                  <a:lnTo>
                    <a:pt x="3874" y="0"/>
                  </a:lnTo>
                  <a:lnTo>
                    <a:pt x="3874" y="2"/>
                  </a:lnTo>
                  <a:lnTo>
                    <a:pt x="3865" y="2"/>
                  </a:lnTo>
                  <a:lnTo>
                    <a:pt x="3865" y="0"/>
                  </a:lnTo>
                  <a:close/>
                  <a:moveTo>
                    <a:pt x="3840" y="0"/>
                  </a:moveTo>
                  <a:lnTo>
                    <a:pt x="3847" y="0"/>
                  </a:lnTo>
                  <a:lnTo>
                    <a:pt x="3847" y="2"/>
                  </a:lnTo>
                  <a:lnTo>
                    <a:pt x="3840" y="2"/>
                  </a:lnTo>
                  <a:lnTo>
                    <a:pt x="3840" y="0"/>
                  </a:lnTo>
                  <a:close/>
                  <a:moveTo>
                    <a:pt x="3814" y="0"/>
                  </a:moveTo>
                  <a:lnTo>
                    <a:pt x="3823" y="0"/>
                  </a:lnTo>
                  <a:lnTo>
                    <a:pt x="3823" y="2"/>
                  </a:lnTo>
                  <a:lnTo>
                    <a:pt x="3814" y="2"/>
                  </a:lnTo>
                  <a:lnTo>
                    <a:pt x="3814" y="0"/>
                  </a:lnTo>
                  <a:close/>
                  <a:moveTo>
                    <a:pt x="3789" y="0"/>
                  </a:moveTo>
                  <a:lnTo>
                    <a:pt x="3798" y="0"/>
                  </a:lnTo>
                  <a:lnTo>
                    <a:pt x="3798" y="2"/>
                  </a:lnTo>
                  <a:lnTo>
                    <a:pt x="3789" y="2"/>
                  </a:lnTo>
                  <a:lnTo>
                    <a:pt x="3789" y="0"/>
                  </a:lnTo>
                  <a:close/>
                  <a:moveTo>
                    <a:pt x="3762" y="0"/>
                  </a:moveTo>
                  <a:lnTo>
                    <a:pt x="3771" y="0"/>
                  </a:lnTo>
                  <a:lnTo>
                    <a:pt x="3771" y="2"/>
                  </a:lnTo>
                  <a:lnTo>
                    <a:pt x="3762" y="2"/>
                  </a:lnTo>
                  <a:lnTo>
                    <a:pt x="3762" y="0"/>
                  </a:lnTo>
                  <a:close/>
                  <a:moveTo>
                    <a:pt x="3737" y="0"/>
                  </a:moveTo>
                  <a:lnTo>
                    <a:pt x="3746" y="0"/>
                  </a:lnTo>
                  <a:lnTo>
                    <a:pt x="3746" y="2"/>
                  </a:lnTo>
                  <a:lnTo>
                    <a:pt x="3737" y="2"/>
                  </a:lnTo>
                  <a:lnTo>
                    <a:pt x="3737" y="0"/>
                  </a:lnTo>
                  <a:close/>
                  <a:moveTo>
                    <a:pt x="3713" y="0"/>
                  </a:moveTo>
                  <a:lnTo>
                    <a:pt x="3720" y="0"/>
                  </a:lnTo>
                  <a:lnTo>
                    <a:pt x="3720" y="2"/>
                  </a:lnTo>
                  <a:lnTo>
                    <a:pt x="3713" y="2"/>
                  </a:lnTo>
                  <a:lnTo>
                    <a:pt x="3713" y="0"/>
                  </a:lnTo>
                  <a:close/>
                  <a:moveTo>
                    <a:pt x="3686" y="0"/>
                  </a:moveTo>
                  <a:lnTo>
                    <a:pt x="3695" y="0"/>
                  </a:lnTo>
                  <a:lnTo>
                    <a:pt x="3695" y="2"/>
                  </a:lnTo>
                  <a:lnTo>
                    <a:pt x="3686" y="2"/>
                  </a:lnTo>
                  <a:lnTo>
                    <a:pt x="3686" y="0"/>
                  </a:lnTo>
                  <a:close/>
                  <a:moveTo>
                    <a:pt x="3661" y="0"/>
                  </a:moveTo>
                  <a:lnTo>
                    <a:pt x="3668" y="0"/>
                  </a:lnTo>
                  <a:lnTo>
                    <a:pt x="3668" y="2"/>
                  </a:lnTo>
                  <a:lnTo>
                    <a:pt x="3661" y="2"/>
                  </a:lnTo>
                  <a:lnTo>
                    <a:pt x="3661" y="0"/>
                  </a:lnTo>
                  <a:close/>
                  <a:moveTo>
                    <a:pt x="3634" y="0"/>
                  </a:moveTo>
                  <a:lnTo>
                    <a:pt x="3643" y="0"/>
                  </a:lnTo>
                  <a:lnTo>
                    <a:pt x="3643" y="2"/>
                  </a:lnTo>
                  <a:lnTo>
                    <a:pt x="3634" y="2"/>
                  </a:lnTo>
                  <a:lnTo>
                    <a:pt x="3634" y="0"/>
                  </a:lnTo>
                  <a:close/>
                  <a:moveTo>
                    <a:pt x="3610" y="0"/>
                  </a:moveTo>
                  <a:lnTo>
                    <a:pt x="3619" y="0"/>
                  </a:lnTo>
                  <a:lnTo>
                    <a:pt x="3619" y="2"/>
                  </a:lnTo>
                  <a:lnTo>
                    <a:pt x="3610" y="2"/>
                  </a:lnTo>
                  <a:lnTo>
                    <a:pt x="3610" y="0"/>
                  </a:lnTo>
                  <a:close/>
                  <a:moveTo>
                    <a:pt x="3583" y="0"/>
                  </a:moveTo>
                  <a:lnTo>
                    <a:pt x="3592" y="0"/>
                  </a:lnTo>
                  <a:lnTo>
                    <a:pt x="3592" y="2"/>
                  </a:lnTo>
                  <a:lnTo>
                    <a:pt x="3583" y="2"/>
                  </a:lnTo>
                  <a:lnTo>
                    <a:pt x="3583" y="0"/>
                  </a:lnTo>
                  <a:close/>
                  <a:moveTo>
                    <a:pt x="3558" y="0"/>
                  </a:moveTo>
                  <a:lnTo>
                    <a:pt x="3567" y="0"/>
                  </a:lnTo>
                  <a:lnTo>
                    <a:pt x="3567" y="2"/>
                  </a:lnTo>
                  <a:lnTo>
                    <a:pt x="3558" y="2"/>
                  </a:lnTo>
                  <a:lnTo>
                    <a:pt x="3558" y="0"/>
                  </a:lnTo>
                  <a:close/>
                  <a:moveTo>
                    <a:pt x="3533" y="0"/>
                  </a:moveTo>
                  <a:lnTo>
                    <a:pt x="3540" y="0"/>
                  </a:lnTo>
                  <a:lnTo>
                    <a:pt x="3540" y="2"/>
                  </a:lnTo>
                  <a:lnTo>
                    <a:pt x="3533" y="2"/>
                  </a:lnTo>
                  <a:lnTo>
                    <a:pt x="3533" y="0"/>
                  </a:lnTo>
                  <a:close/>
                  <a:moveTo>
                    <a:pt x="3507" y="0"/>
                  </a:moveTo>
                  <a:lnTo>
                    <a:pt x="3516" y="0"/>
                  </a:lnTo>
                  <a:lnTo>
                    <a:pt x="3516" y="2"/>
                  </a:lnTo>
                  <a:lnTo>
                    <a:pt x="3507" y="2"/>
                  </a:lnTo>
                  <a:lnTo>
                    <a:pt x="3507" y="0"/>
                  </a:lnTo>
                  <a:close/>
                  <a:moveTo>
                    <a:pt x="3482" y="0"/>
                  </a:moveTo>
                  <a:lnTo>
                    <a:pt x="3489" y="0"/>
                  </a:lnTo>
                  <a:lnTo>
                    <a:pt x="3489" y="2"/>
                  </a:lnTo>
                  <a:lnTo>
                    <a:pt x="3482" y="2"/>
                  </a:lnTo>
                  <a:lnTo>
                    <a:pt x="3482" y="0"/>
                  </a:lnTo>
                  <a:close/>
                  <a:moveTo>
                    <a:pt x="3455" y="0"/>
                  </a:moveTo>
                  <a:lnTo>
                    <a:pt x="3464" y="0"/>
                  </a:lnTo>
                  <a:lnTo>
                    <a:pt x="3464" y="2"/>
                  </a:lnTo>
                  <a:lnTo>
                    <a:pt x="3455" y="2"/>
                  </a:lnTo>
                  <a:lnTo>
                    <a:pt x="3455" y="0"/>
                  </a:lnTo>
                  <a:close/>
                  <a:moveTo>
                    <a:pt x="3430" y="0"/>
                  </a:moveTo>
                  <a:lnTo>
                    <a:pt x="3439" y="0"/>
                  </a:lnTo>
                  <a:lnTo>
                    <a:pt x="3439" y="2"/>
                  </a:lnTo>
                  <a:lnTo>
                    <a:pt x="3430" y="2"/>
                  </a:lnTo>
                  <a:lnTo>
                    <a:pt x="3430" y="0"/>
                  </a:lnTo>
                  <a:close/>
                  <a:moveTo>
                    <a:pt x="3404" y="0"/>
                  </a:moveTo>
                  <a:lnTo>
                    <a:pt x="3413" y="0"/>
                  </a:lnTo>
                  <a:lnTo>
                    <a:pt x="3413" y="2"/>
                  </a:lnTo>
                  <a:lnTo>
                    <a:pt x="3404" y="2"/>
                  </a:lnTo>
                  <a:lnTo>
                    <a:pt x="3404" y="0"/>
                  </a:lnTo>
                  <a:close/>
                  <a:moveTo>
                    <a:pt x="3379" y="0"/>
                  </a:moveTo>
                  <a:lnTo>
                    <a:pt x="3388" y="0"/>
                  </a:lnTo>
                  <a:lnTo>
                    <a:pt x="3388" y="2"/>
                  </a:lnTo>
                  <a:lnTo>
                    <a:pt x="3379" y="2"/>
                  </a:lnTo>
                  <a:lnTo>
                    <a:pt x="3379" y="0"/>
                  </a:lnTo>
                  <a:close/>
                  <a:moveTo>
                    <a:pt x="3354" y="0"/>
                  </a:moveTo>
                  <a:lnTo>
                    <a:pt x="3361" y="0"/>
                  </a:lnTo>
                  <a:lnTo>
                    <a:pt x="3361" y="2"/>
                  </a:lnTo>
                  <a:lnTo>
                    <a:pt x="3354" y="2"/>
                  </a:lnTo>
                  <a:lnTo>
                    <a:pt x="3354" y="0"/>
                  </a:lnTo>
                  <a:close/>
                  <a:moveTo>
                    <a:pt x="3327" y="0"/>
                  </a:moveTo>
                  <a:lnTo>
                    <a:pt x="3336" y="0"/>
                  </a:lnTo>
                  <a:lnTo>
                    <a:pt x="3336" y="2"/>
                  </a:lnTo>
                  <a:lnTo>
                    <a:pt x="3327" y="2"/>
                  </a:lnTo>
                  <a:lnTo>
                    <a:pt x="3327" y="0"/>
                  </a:lnTo>
                  <a:close/>
                  <a:moveTo>
                    <a:pt x="3303" y="0"/>
                  </a:moveTo>
                  <a:lnTo>
                    <a:pt x="3312" y="0"/>
                  </a:lnTo>
                  <a:lnTo>
                    <a:pt x="3312" y="2"/>
                  </a:lnTo>
                  <a:lnTo>
                    <a:pt x="3303" y="2"/>
                  </a:lnTo>
                  <a:lnTo>
                    <a:pt x="3303" y="0"/>
                  </a:lnTo>
                  <a:close/>
                  <a:moveTo>
                    <a:pt x="3276" y="0"/>
                  </a:moveTo>
                  <a:lnTo>
                    <a:pt x="3285" y="0"/>
                  </a:lnTo>
                  <a:lnTo>
                    <a:pt x="3285" y="2"/>
                  </a:lnTo>
                  <a:lnTo>
                    <a:pt x="3276" y="2"/>
                  </a:lnTo>
                  <a:lnTo>
                    <a:pt x="3276" y="0"/>
                  </a:lnTo>
                  <a:close/>
                  <a:moveTo>
                    <a:pt x="3251" y="0"/>
                  </a:moveTo>
                  <a:lnTo>
                    <a:pt x="3260" y="0"/>
                  </a:lnTo>
                  <a:lnTo>
                    <a:pt x="3260" y="2"/>
                  </a:lnTo>
                  <a:lnTo>
                    <a:pt x="3251" y="2"/>
                  </a:lnTo>
                  <a:lnTo>
                    <a:pt x="3251" y="0"/>
                  </a:lnTo>
                  <a:close/>
                  <a:moveTo>
                    <a:pt x="3225" y="0"/>
                  </a:moveTo>
                  <a:lnTo>
                    <a:pt x="3233" y="0"/>
                  </a:lnTo>
                  <a:lnTo>
                    <a:pt x="3233" y="2"/>
                  </a:lnTo>
                  <a:lnTo>
                    <a:pt x="3225" y="2"/>
                  </a:lnTo>
                  <a:lnTo>
                    <a:pt x="3225" y="0"/>
                  </a:lnTo>
                  <a:close/>
                  <a:moveTo>
                    <a:pt x="3200" y="0"/>
                  </a:moveTo>
                  <a:lnTo>
                    <a:pt x="3209" y="0"/>
                  </a:lnTo>
                  <a:lnTo>
                    <a:pt x="3209" y="2"/>
                  </a:lnTo>
                  <a:lnTo>
                    <a:pt x="3200" y="2"/>
                  </a:lnTo>
                  <a:lnTo>
                    <a:pt x="3200" y="0"/>
                  </a:lnTo>
                  <a:close/>
                  <a:moveTo>
                    <a:pt x="3175" y="0"/>
                  </a:moveTo>
                  <a:lnTo>
                    <a:pt x="3182" y="0"/>
                  </a:lnTo>
                  <a:lnTo>
                    <a:pt x="3182" y="2"/>
                  </a:lnTo>
                  <a:lnTo>
                    <a:pt x="3175" y="2"/>
                  </a:lnTo>
                  <a:lnTo>
                    <a:pt x="3175" y="0"/>
                  </a:lnTo>
                  <a:close/>
                  <a:moveTo>
                    <a:pt x="3148" y="0"/>
                  </a:moveTo>
                  <a:lnTo>
                    <a:pt x="3157" y="0"/>
                  </a:lnTo>
                  <a:lnTo>
                    <a:pt x="3157" y="2"/>
                  </a:lnTo>
                  <a:lnTo>
                    <a:pt x="3148" y="2"/>
                  </a:lnTo>
                  <a:lnTo>
                    <a:pt x="3148" y="0"/>
                  </a:lnTo>
                  <a:close/>
                  <a:moveTo>
                    <a:pt x="3123" y="0"/>
                  </a:moveTo>
                  <a:lnTo>
                    <a:pt x="3132" y="0"/>
                  </a:lnTo>
                  <a:lnTo>
                    <a:pt x="3132" y="2"/>
                  </a:lnTo>
                  <a:lnTo>
                    <a:pt x="3123" y="2"/>
                  </a:lnTo>
                  <a:lnTo>
                    <a:pt x="3123" y="0"/>
                  </a:lnTo>
                  <a:close/>
                  <a:moveTo>
                    <a:pt x="3097" y="0"/>
                  </a:moveTo>
                  <a:lnTo>
                    <a:pt x="3106" y="0"/>
                  </a:lnTo>
                  <a:lnTo>
                    <a:pt x="3106" y="2"/>
                  </a:lnTo>
                  <a:lnTo>
                    <a:pt x="3097" y="2"/>
                  </a:lnTo>
                  <a:lnTo>
                    <a:pt x="3097" y="0"/>
                  </a:lnTo>
                  <a:close/>
                  <a:moveTo>
                    <a:pt x="3072" y="0"/>
                  </a:moveTo>
                  <a:lnTo>
                    <a:pt x="3081" y="0"/>
                  </a:lnTo>
                  <a:lnTo>
                    <a:pt x="3081" y="2"/>
                  </a:lnTo>
                  <a:lnTo>
                    <a:pt x="3072" y="2"/>
                  </a:lnTo>
                  <a:lnTo>
                    <a:pt x="3072" y="0"/>
                  </a:lnTo>
                  <a:close/>
                  <a:moveTo>
                    <a:pt x="3045" y="0"/>
                  </a:moveTo>
                  <a:lnTo>
                    <a:pt x="3054" y="0"/>
                  </a:lnTo>
                  <a:lnTo>
                    <a:pt x="3054" y="2"/>
                  </a:lnTo>
                  <a:lnTo>
                    <a:pt x="3045" y="2"/>
                  </a:lnTo>
                  <a:lnTo>
                    <a:pt x="3045" y="0"/>
                  </a:lnTo>
                  <a:close/>
                  <a:moveTo>
                    <a:pt x="3020" y="0"/>
                  </a:moveTo>
                  <a:lnTo>
                    <a:pt x="3029" y="0"/>
                  </a:lnTo>
                  <a:lnTo>
                    <a:pt x="3029" y="2"/>
                  </a:lnTo>
                  <a:lnTo>
                    <a:pt x="3020" y="2"/>
                  </a:lnTo>
                  <a:lnTo>
                    <a:pt x="3020" y="0"/>
                  </a:lnTo>
                  <a:close/>
                  <a:moveTo>
                    <a:pt x="2996" y="0"/>
                  </a:moveTo>
                  <a:lnTo>
                    <a:pt x="3003" y="0"/>
                  </a:lnTo>
                  <a:lnTo>
                    <a:pt x="3003" y="2"/>
                  </a:lnTo>
                  <a:lnTo>
                    <a:pt x="2996" y="2"/>
                  </a:lnTo>
                  <a:lnTo>
                    <a:pt x="2996" y="0"/>
                  </a:lnTo>
                  <a:close/>
                  <a:moveTo>
                    <a:pt x="2969" y="0"/>
                  </a:moveTo>
                  <a:lnTo>
                    <a:pt x="2978" y="0"/>
                  </a:lnTo>
                  <a:lnTo>
                    <a:pt x="2978" y="2"/>
                  </a:lnTo>
                  <a:lnTo>
                    <a:pt x="2969" y="2"/>
                  </a:lnTo>
                  <a:lnTo>
                    <a:pt x="2969" y="0"/>
                  </a:lnTo>
                  <a:close/>
                  <a:moveTo>
                    <a:pt x="2944" y="0"/>
                  </a:moveTo>
                  <a:lnTo>
                    <a:pt x="2953" y="0"/>
                  </a:lnTo>
                  <a:lnTo>
                    <a:pt x="2953" y="2"/>
                  </a:lnTo>
                  <a:lnTo>
                    <a:pt x="2944" y="2"/>
                  </a:lnTo>
                  <a:lnTo>
                    <a:pt x="2944" y="0"/>
                  </a:lnTo>
                  <a:close/>
                  <a:moveTo>
                    <a:pt x="2918" y="0"/>
                  </a:moveTo>
                  <a:lnTo>
                    <a:pt x="2926" y="0"/>
                  </a:lnTo>
                  <a:lnTo>
                    <a:pt x="2926" y="2"/>
                  </a:lnTo>
                  <a:lnTo>
                    <a:pt x="2918" y="2"/>
                  </a:lnTo>
                  <a:lnTo>
                    <a:pt x="2918" y="0"/>
                  </a:lnTo>
                  <a:close/>
                  <a:moveTo>
                    <a:pt x="2893" y="0"/>
                  </a:moveTo>
                  <a:lnTo>
                    <a:pt x="2902" y="0"/>
                  </a:lnTo>
                  <a:lnTo>
                    <a:pt x="2902" y="2"/>
                  </a:lnTo>
                  <a:lnTo>
                    <a:pt x="2893" y="2"/>
                  </a:lnTo>
                  <a:lnTo>
                    <a:pt x="2893" y="0"/>
                  </a:lnTo>
                  <a:close/>
                  <a:moveTo>
                    <a:pt x="2866" y="0"/>
                  </a:moveTo>
                  <a:lnTo>
                    <a:pt x="2875" y="0"/>
                  </a:lnTo>
                  <a:lnTo>
                    <a:pt x="2875" y="2"/>
                  </a:lnTo>
                  <a:lnTo>
                    <a:pt x="2866" y="2"/>
                  </a:lnTo>
                  <a:lnTo>
                    <a:pt x="2866" y="0"/>
                  </a:lnTo>
                  <a:close/>
                  <a:moveTo>
                    <a:pt x="2841" y="0"/>
                  </a:moveTo>
                  <a:lnTo>
                    <a:pt x="2850" y="0"/>
                  </a:lnTo>
                  <a:lnTo>
                    <a:pt x="2850" y="2"/>
                  </a:lnTo>
                  <a:lnTo>
                    <a:pt x="2841" y="2"/>
                  </a:lnTo>
                  <a:lnTo>
                    <a:pt x="2841" y="0"/>
                  </a:lnTo>
                  <a:close/>
                  <a:moveTo>
                    <a:pt x="2816" y="0"/>
                  </a:moveTo>
                  <a:lnTo>
                    <a:pt x="2824" y="0"/>
                  </a:lnTo>
                  <a:lnTo>
                    <a:pt x="2824" y="2"/>
                  </a:lnTo>
                  <a:lnTo>
                    <a:pt x="2816" y="2"/>
                  </a:lnTo>
                  <a:lnTo>
                    <a:pt x="2816" y="0"/>
                  </a:lnTo>
                  <a:close/>
                  <a:moveTo>
                    <a:pt x="2790" y="0"/>
                  </a:moveTo>
                  <a:lnTo>
                    <a:pt x="2799" y="0"/>
                  </a:lnTo>
                  <a:lnTo>
                    <a:pt x="2799" y="2"/>
                  </a:lnTo>
                  <a:lnTo>
                    <a:pt x="2790" y="2"/>
                  </a:lnTo>
                  <a:lnTo>
                    <a:pt x="2790" y="0"/>
                  </a:lnTo>
                  <a:close/>
                  <a:moveTo>
                    <a:pt x="2765" y="0"/>
                  </a:moveTo>
                  <a:lnTo>
                    <a:pt x="2774" y="0"/>
                  </a:lnTo>
                  <a:lnTo>
                    <a:pt x="2774" y="2"/>
                  </a:lnTo>
                  <a:lnTo>
                    <a:pt x="2765" y="2"/>
                  </a:lnTo>
                  <a:lnTo>
                    <a:pt x="2765" y="0"/>
                  </a:lnTo>
                  <a:close/>
                  <a:moveTo>
                    <a:pt x="2738" y="0"/>
                  </a:moveTo>
                  <a:lnTo>
                    <a:pt x="2747" y="0"/>
                  </a:lnTo>
                  <a:lnTo>
                    <a:pt x="2747" y="2"/>
                  </a:lnTo>
                  <a:lnTo>
                    <a:pt x="2738" y="2"/>
                  </a:lnTo>
                  <a:lnTo>
                    <a:pt x="2738" y="0"/>
                  </a:lnTo>
                  <a:close/>
                  <a:moveTo>
                    <a:pt x="2713" y="0"/>
                  </a:moveTo>
                  <a:lnTo>
                    <a:pt x="2722" y="0"/>
                  </a:lnTo>
                  <a:lnTo>
                    <a:pt x="2722" y="2"/>
                  </a:lnTo>
                  <a:lnTo>
                    <a:pt x="2713" y="2"/>
                  </a:lnTo>
                  <a:lnTo>
                    <a:pt x="2713" y="0"/>
                  </a:lnTo>
                  <a:close/>
                  <a:moveTo>
                    <a:pt x="2687" y="0"/>
                  </a:moveTo>
                  <a:lnTo>
                    <a:pt x="2696" y="0"/>
                  </a:lnTo>
                  <a:lnTo>
                    <a:pt x="2696" y="2"/>
                  </a:lnTo>
                  <a:lnTo>
                    <a:pt x="2687" y="2"/>
                  </a:lnTo>
                  <a:lnTo>
                    <a:pt x="2687" y="0"/>
                  </a:lnTo>
                  <a:close/>
                  <a:moveTo>
                    <a:pt x="2662" y="0"/>
                  </a:moveTo>
                  <a:lnTo>
                    <a:pt x="2671" y="0"/>
                  </a:lnTo>
                  <a:lnTo>
                    <a:pt x="2671" y="2"/>
                  </a:lnTo>
                  <a:lnTo>
                    <a:pt x="2662" y="2"/>
                  </a:lnTo>
                  <a:lnTo>
                    <a:pt x="2662" y="0"/>
                  </a:lnTo>
                  <a:close/>
                  <a:moveTo>
                    <a:pt x="2637" y="0"/>
                  </a:moveTo>
                  <a:lnTo>
                    <a:pt x="2644" y="0"/>
                  </a:lnTo>
                  <a:lnTo>
                    <a:pt x="2644" y="2"/>
                  </a:lnTo>
                  <a:lnTo>
                    <a:pt x="2637" y="2"/>
                  </a:lnTo>
                  <a:lnTo>
                    <a:pt x="2637" y="0"/>
                  </a:lnTo>
                  <a:close/>
                  <a:moveTo>
                    <a:pt x="2611" y="0"/>
                  </a:moveTo>
                  <a:lnTo>
                    <a:pt x="2619" y="0"/>
                  </a:lnTo>
                  <a:lnTo>
                    <a:pt x="2619" y="2"/>
                  </a:lnTo>
                  <a:lnTo>
                    <a:pt x="2611" y="2"/>
                  </a:lnTo>
                  <a:lnTo>
                    <a:pt x="2611" y="0"/>
                  </a:lnTo>
                  <a:close/>
                  <a:moveTo>
                    <a:pt x="2586" y="0"/>
                  </a:moveTo>
                  <a:lnTo>
                    <a:pt x="2595" y="0"/>
                  </a:lnTo>
                  <a:lnTo>
                    <a:pt x="2595" y="2"/>
                  </a:lnTo>
                  <a:lnTo>
                    <a:pt x="2586" y="2"/>
                  </a:lnTo>
                  <a:lnTo>
                    <a:pt x="2586" y="0"/>
                  </a:lnTo>
                  <a:close/>
                  <a:moveTo>
                    <a:pt x="2559" y="0"/>
                  </a:moveTo>
                  <a:lnTo>
                    <a:pt x="2568" y="0"/>
                  </a:lnTo>
                  <a:lnTo>
                    <a:pt x="2568" y="2"/>
                  </a:lnTo>
                  <a:lnTo>
                    <a:pt x="2559" y="2"/>
                  </a:lnTo>
                  <a:lnTo>
                    <a:pt x="2559" y="0"/>
                  </a:lnTo>
                  <a:close/>
                  <a:moveTo>
                    <a:pt x="2534" y="0"/>
                  </a:moveTo>
                  <a:lnTo>
                    <a:pt x="2543" y="0"/>
                  </a:lnTo>
                  <a:lnTo>
                    <a:pt x="2543" y="2"/>
                  </a:lnTo>
                  <a:lnTo>
                    <a:pt x="2534" y="2"/>
                  </a:lnTo>
                  <a:lnTo>
                    <a:pt x="2534" y="0"/>
                  </a:lnTo>
                  <a:close/>
                  <a:moveTo>
                    <a:pt x="2508" y="0"/>
                  </a:moveTo>
                  <a:lnTo>
                    <a:pt x="2517" y="0"/>
                  </a:lnTo>
                  <a:lnTo>
                    <a:pt x="2517" y="2"/>
                  </a:lnTo>
                  <a:lnTo>
                    <a:pt x="2508" y="2"/>
                  </a:lnTo>
                  <a:lnTo>
                    <a:pt x="2508" y="0"/>
                  </a:lnTo>
                  <a:close/>
                  <a:moveTo>
                    <a:pt x="2483" y="0"/>
                  </a:moveTo>
                  <a:lnTo>
                    <a:pt x="2492" y="0"/>
                  </a:lnTo>
                  <a:lnTo>
                    <a:pt x="2492" y="2"/>
                  </a:lnTo>
                  <a:lnTo>
                    <a:pt x="2483" y="2"/>
                  </a:lnTo>
                  <a:lnTo>
                    <a:pt x="2483" y="0"/>
                  </a:lnTo>
                  <a:close/>
                  <a:moveTo>
                    <a:pt x="2458" y="0"/>
                  </a:moveTo>
                  <a:lnTo>
                    <a:pt x="2465" y="0"/>
                  </a:lnTo>
                  <a:lnTo>
                    <a:pt x="2465" y="2"/>
                  </a:lnTo>
                  <a:lnTo>
                    <a:pt x="2458" y="2"/>
                  </a:lnTo>
                  <a:lnTo>
                    <a:pt x="2458" y="0"/>
                  </a:lnTo>
                  <a:close/>
                  <a:moveTo>
                    <a:pt x="2431" y="0"/>
                  </a:moveTo>
                  <a:lnTo>
                    <a:pt x="2440" y="0"/>
                  </a:lnTo>
                  <a:lnTo>
                    <a:pt x="2440" y="2"/>
                  </a:lnTo>
                  <a:lnTo>
                    <a:pt x="2431" y="2"/>
                  </a:lnTo>
                  <a:lnTo>
                    <a:pt x="2431" y="0"/>
                  </a:lnTo>
                  <a:close/>
                  <a:moveTo>
                    <a:pt x="2406" y="0"/>
                  </a:moveTo>
                  <a:lnTo>
                    <a:pt x="2415" y="0"/>
                  </a:lnTo>
                  <a:lnTo>
                    <a:pt x="2415" y="2"/>
                  </a:lnTo>
                  <a:lnTo>
                    <a:pt x="2406" y="2"/>
                  </a:lnTo>
                  <a:lnTo>
                    <a:pt x="2406" y="0"/>
                  </a:lnTo>
                  <a:close/>
                  <a:moveTo>
                    <a:pt x="2380" y="0"/>
                  </a:moveTo>
                  <a:lnTo>
                    <a:pt x="2389" y="0"/>
                  </a:lnTo>
                  <a:lnTo>
                    <a:pt x="2389" y="2"/>
                  </a:lnTo>
                  <a:lnTo>
                    <a:pt x="2380" y="2"/>
                  </a:lnTo>
                  <a:lnTo>
                    <a:pt x="2380" y="0"/>
                  </a:lnTo>
                  <a:close/>
                  <a:moveTo>
                    <a:pt x="2355" y="0"/>
                  </a:moveTo>
                  <a:lnTo>
                    <a:pt x="2364" y="0"/>
                  </a:lnTo>
                  <a:lnTo>
                    <a:pt x="2364" y="2"/>
                  </a:lnTo>
                  <a:lnTo>
                    <a:pt x="2355" y="2"/>
                  </a:lnTo>
                  <a:lnTo>
                    <a:pt x="2355" y="0"/>
                  </a:lnTo>
                  <a:close/>
                  <a:moveTo>
                    <a:pt x="2330" y="0"/>
                  </a:moveTo>
                  <a:lnTo>
                    <a:pt x="2337" y="0"/>
                  </a:lnTo>
                  <a:lnTo>
                    <a:pt x="2337" y="2"/>
                  </a:lnTo>
                  <a:lnTo>
                    <a:pt x="2330" y="2"/>
                  </a:lnTo>
                  <a:lnTo>
                    <a:pt x="2330" y="0"/>
                  </a:lnTo>
                  <a:close/>
                  <a:moveTo>
                    <a:pt x="2304" y="0"/>
                  </a:moveTo>
                  <a:lnTo>
                    <a:pt x="2312" y="0"/>
                  </a:lnTo>
                  <a:lnTo>
                    <a:pt x="2312" y="2"/>
                  </a:lnTo>
                  <a:lnTo>
                    <a:pt x="2304" y="2"/>
                  </a:lnTo>
                  <a:lnTo>
                    <a:pt x="2304" y="0"/>
                  </a:lnTo>
                  <a:close/>
                  <a:moveTo>
                    <a:pt x="2279" y="0"/>
                  </a:moveTo>
                  <a:lnTo>
                    <a:pt x="2286" y="0"/>
                  </a:lnTo>
                  <a:lnTo>
                    <a:pt x="2286" y="2"/>
                  </a:lnTo>
                  <a:lnTo>
                    <a:pt x="2279" y="2"/>
                  </a:lnTo>
                  <a:lnTo>
                    <a:pt x="2279" y="0"/>
                  </a:lnTo>
                  <a:close/>
                  <a:moveTo>
                    <a:pt x="2252" y="0"/>
                  </a:moveTo>
                  <a:lnTo>
                    <a:pt x="2261" y="0"/>
                  </a:lnTo>
                  <a:lnTo>
                    <a:pt x="2261" y="2"/>
                  </a:lnTo>
                  <a:lnTo>
                    <a:pt x="2252" y="2"/>
                  </a:lnTo>
                  <a:lnTo>
                    <a:pt x="2252" y="0"/>
                  </a:lnTo>
                  <a:close/>
                  <a:moveTo>
                    <a:pt x="2227" y="0"/>
                  </a:moveTo>
                  <a:lnTo>
                    <a:pt x="2236" y="0"/>
                  </a:lnTo>
                  <a:lnTo>
                    <a:pt x="2236" y="2"/>
                  </a:lnTo>
                  <a:lnTo>
                    <a:pt x="2227" y="2"/>
                  </a:lnTo>
                  <a:lnTo>
                    <a:pt x="2227" y="0"/>
                  </a:lnTo>
                  <a:close/>
                  <a:moveTo>
                    <a:pt x="2201" y="0"/>
                  </a:moveTo>
                  <a:lnTo>
                    <a:pt x="2210" y="0"/>
                  </a:lnTo>
                  <a:lnTo>
                    <a:pt x="2210" y="2"/>
                  </a:lnTo>
                  <a:lnTo>
                    <a:pt x="2201" y="2"/>
                  </a:lnTo>
                  <a:lnTo>
                    <a:pt x="2201" y="0"/>
                  </a:lnTo>
                  <a:close/>
                  <a:moveTo>
                    <a:pt x="2176" y="0"/>
                  </a:moveTo>
                  <a:lnTo>
                    <a:pt x="2185" y="0"/>
                  </a:lnTo>
                  <a:lnTo>
                    <a:pt x="2185" y="2"/>
                  </a:lnTo>
                  <a:lnTo>
                    <a:pt x="2176" y="2"/>
                  </a:lnTo>
                  <a:lnTo>
                    <a:pt x="2176" y="0"/>
                  </a:lnTo>
                  <a:close/>
                  <a:moveTo>
                    <a:pt x="2151" y="0"/>
                  </a:moveTo>
                  <a:lnTo>
                    <a:pt x="2158" y="0"/>
                  </a:lnTo>
                  <a:lnTo>
                    <a:pt x="2158" y="2"/>
                  </a:lnTo>
                  <a:lnTo>
                    <a:pt x="2151" y="2"/>
                  </a:lnTo>
                  <a:lnTo>
                    <a:pt x="2151" y="0"/>
                  </a:lnTo>
                  <a:close/>
                  <a:moveTo>
                    <a:pt x="2124" y="0"/>
                  </a:moveTo>
                  <a:lnTo>
                    <a:pt x="2133" y="0"/>
                  </a:lnTo>
                  <a:lnTo>
                    <a:pt x="2133" y="2"/>
                  </a:lnTo>
                  <a:lnTo>
                    <a:pt x="2124" y="2"/>
                  </a:lnTo>
                  <a:lnTo>
                    <a:pt x="2124" y="0"/>
                  </a:lnTo>
                  <a:close/>
                  <a:moveTo>
                    <a:pt x="2099" y="0"/>
                  </a:moveTo>
                  <a:lnTo>
                    <a:pt x="2107" y="0"/>
                  </a:lnTo>
                  <a:lnTo>
                    <a:pt x="2107" y="2"/>
                  </a:lnTo>
                  <a:lnTo>
                    <a:pt x="2099" y="2"/>
                  </a:lnTo>
                  <a:lnTo>
                    <a:pt x="2099" y="0"/>
                  </a:lnTo>
                  <a:close/>
                  <a:moveTo>
                    <a:pt x="2073" y="0"/>
                  </a:moveTo>
                  <a:lnTo>
                    <a:pt x="2082" y="0"/>
                  </a:lnTo>
                  <a:lnTo>
                    <a:pt x="2082" y="2"/>
                  </a:lnTo>
                  <a:lnTo>
                    <a:pt x="2073" y="2"/>
                  </a:lnTo>
                  <a:lnTo>
                    <a:pt x="2073" y="0"/>
                  </a:lnTo>
                  <a:close/>
                  <a:moveTo>
                    <a:pt x="2048" y="0"/>
                  </a:moveTo>
                  <a:lnTo>
                    <a:pt x="2057" y="0"/>
                  </a:lnTo>
                  <a:lnTo>
                    <a:pt x="2057" y="2"/>
                  </a:lnTo>
                  <a:lnTo>
                    <a:pt x="2048" y="2"/>
                  </a:lnTo>
                  <a:lnTo>
                    <a:pt x="2048" y="0"/>
                  </a:lnTo>
                  <a:close/>
                  <a:moveTo>
                    <a:pt x="2021" y="0"/>
                  </a:moveTo>
                  <a:lnTo>
                    <a:pt x="2030" y="0"/>
                  </a:lnTo>
                  <a:lnTo>
                    <a:pt x="2030" y="2"/>
                  </a:lnTo>
                  <a:lnTo>
                    <a:pt x="2021" y="2"/>
                  </a:lnTo>
                  <a:lnTo>
                    <a:pt x="2021" y="0"/>
                  </a:lnTo>
                  <a:close/>
                  <a:moveTo>
                    <a:pt x="1997" y="0"/>
                  </a:moveTo>
                  <a:lnTo>
                    <a:pt x="2005" y="0"/>
                  </a:lnTo>
                  <a:lnTo>
                    <a:pt x="2005" y="2"/>
                  </a:lnTo>
                  <a:lnTo>
                    <a:pt x="1997" y="2"/>
                  </a:lnTo>
                  <a:lnTo>
                    <a:pt x="1997" y="0"/>
                  </a:lnTo>
                  <a:close/>
                  <a:moveTo>
                    <a:pt x="1972" y="0"/>
                  </a:moveTo>
                  <a:lnTo>
                    <a:pt x="1979" y="0"/>
                  </a:lnTo>
                  <a:lnTo>
                    <a:pt x="1979" y="2"/>
                  </a:lnTo>
                  <a:lnTo>
                    <a:pt x="1972" y="2"/>
                  </a:lnTo>
                  <a:lnTo>
                    <a:pt x="1972" y="0"/>
                  </a:lnTo>
                  <a:close/>
                  <a:moveTo>
                    <a:pt x="1945" y="0"/>
                  </a:moveTo>
                  <a:lnTo>
                    <a:pt x="1954" y="0"/>
                  </a:lnTo>
                  <a:lnTo>
                    <a:pt x="1954" y="2"/>
                  </a:lnTo>
                  <a:lnTo>
                    <a:pt x="1945" y="2"/>
                  </a:lnTo>
                  <a:lnTo>
                    <a:pt x="1945" y="0"/>
                  </a:lnTo>
                  <a:close/>
                  <a:moveTo>
                    <a:pt x="1920" y="0"/>
                  </a:moveTo>
                  <a:lnTo>
                    <a:pt x="1929" y="0"/>
                  </a:lnTo>
                  <a:lnTo>
                    <a:pt x="1929" y="2"/>
                  </a:lnTo>
                  <a:lnTo>
                    <a:pt x="1920" y="2"/>
                  </a:lnTo>
                  <a:lnTo>
                    <a:pt x="1920" y="0"/>
                  </a:lnTo>
                  <a:close/>
                  <a:moveTo>
                    <a:pt x="1894" y="0"/>
                  </a:moveTo>
                  <a:lnTo>
                    <a:pt x="1903" y="0"/>
                  </a:lnTo>
                  <a:lnTo>
                    <a:pt x="1903" y="2"/>
                  </a:lnTo>
                  <a:lnTo>
                    <a:pt x="1894" y="2"/>
                  </a:lnTo>
                  <a:lnTo>
                    <a:pt x="1894" y="0"/>
                  </a:lnTo>
                  <a:close/>
                  <a:moveTo>
                    <a:pt x="1869" y="0"/>
                  </a:moveTo>
                  <a:lnTo>
                    <a:pt x="1878" y="0"/>
                  </a:lnTo>
                  <a:lnTo>
                    <a:pt x="1878" y="2"/>
                  </a:lnTo>
                  <a:lnTo>
                    <a:pt x="1869" y="2"/>
                  </a:lnTo>
                  <a:lnTo>
                    <a:pt x="1869" y="0"/>
                  </a:lnTo>
                  <a:close/>
                  <a:moveTo>
                    <a:pt x="1842" y="0"/>
                  </a:moveTo>
                  <a:lnTo>
                    <a:pt x="1851" y="0"/>
                  </a:lnTo>
                  <a:lnTo>
                    <a:pt x="1851" y="2"/>
                  </a:lnTo>
                  <a:lnTo>
                    <a:pt x="1842" y="2"/>
                  </a:lnTo>
                  <a:lnTo>
                    <a:pt x="1842" y="0"/>
                  </a:lnTo>
                  <a:close/>
                  <a:moveTo>
                    <a:pt x="1817" y="0"/>
                  </a:moveTo>
                  <a:lnTo>
                    <a:pt x="1826" y="0"/>
                  </a:lnTo>
                  <a:lnTo>
                    <a:pt x="1826" y="2"/>
                  </a:lnTo>
                  <a:lnTo>
                    <a:pt x="1817" y="2"/>
                  </a:lnTo>
                  <a:lnTo>
                    <a:pt x="1817" y="0"/>
                  </a:lnTo>
                  <a:close/>
                  <a:moveTo>
                    <a:pt x="1792" y="0"/>
                  </a:moveTo>
                  <a:lnTo>
                    <a:pt x="1800" y="0"/>
                  </a:lnTo>
                  <a:lnTo>
                    <a:pt x="1800" y="2"/>
                  </a:lnTo>
                  <a:lnTo>
                    <a:pt x="1792" y="2"/>
                  </a:lnTo>
                  <a:lnTo>
                    <a:pt x="1792" y="0"/>
                  </a:lnTo>
                  <a:close/>
                  <a:moveTo>
                    <a:pt x="1766" y="0"/>
                  </a:moveTo>
                  <a:lnTo>
                    <a:pt x="1775" y="0"/>
                  </a:lnTo>
                  <a:lnTo>
                    <a:pt x="1775" y="2"/>
                  </a:lnTo>
                  <a:lnTo>
                    <a:pt x="1766" y="2"/>
                  </a:lnTo>
                  <a:lnTo>
                    <a:pt x="1766" y="0"/>
                  </a:lnTo>
                  <a:close/>
                  <a:moveTo>
                    <a:pt x="1741" y="0"/>
                  </a:moveTo>
                  <a:lnTo>
                    <a:pt x="1750" y="0"/>
                  </a:lnTo>
                  <a:lnTo>
                    <a:pt x="1750" y="2"/>
                  </a:lnTo>
                  <a:lnTo>
                    <a:pt x="1741" y="2"/>
                  </a:lnTo>
                  <a:lnTo>
                    <a:pt x="1741" y="0"/>
                  </a:lnTo>
                  <a:close/>
                  <a:moveTo>
                    <a:pt x="1714" y="0"/>
                  </a:moveTo>
                  <a:lnTo>
                    <a:pt x="1723" y="0"/>
                  </a:lnTo>
                  <a:lnTo>
                    <a:pt x="1723" y="2"/>
                  </a:lnTo>
                  <a:lnTo>
                    <a:pt x="1714" y="2"/>
                  </a:lnTo>
                  <a:lnTo>
                    <a:pt x="1714" y="0"/>
                  </a:lnTo>
                  <a:close/>
                  <a:moveTo>
                    <a:pt x="1690" y="0"/>
                  </a:moveTo>
                  <a:lnTo>
                    <a:pt x="1698" y="0"/>
                  </a:lnTo>
                  <a:lnTo>
                    <a:pt x="1698" y="2"/>
                  </a:lnTo>
                  <a:lnTo>
                    <a:pt x="1690" y="2"/>
                  </a:lnTo>
                  <a:lnTo>
                    <a:pt x="1690" y="0"/>
                  </a:lnTo>
                  <a:close/>
                  <a:moveTo>
                    <a:pt x="1663" y="0"/>
                  </a:moveTo>
                  <a:lnTo>
                    <a:pt x="1672" y="0"/>
                  </a:lnTo>
                  <a:lnTo>
                    <a:pt x="1672" y="2"/>
                  </a:lnTo>
                  <a:lnTo>
                    <a:pt x="1663" y="2"/>
                  </a:lnTo>
                  <a:lnTo>
                    <a:pt x="1663" y="0"/>
                  </a:lnTo>
                  <a:close/>
                  <a:moveTo>
                    <a:pt x="1638" y="0"/>
                  </a:moveTo>
                  <a:lnTo>
                    <a:pt x="1647" y="0"/>
                  </a:lnTo>
                  <a:lnTo>
                    <a:pt x="1647" y="2"/>
                  </a:lnTo>
                  <a:lnTo>
                    <a:pt x="1638" y="2"/>
                  </a:lnTo>
                  <a:lnTo>
                    <a:pt x="1638" y="0"/>
                  </a:lnTo>
                  <a:close/>
                  <a:moveTo>
                    <a:pt x="1613" y="0"/>
                  </a:moveTo>
                  <a:lnTo>
                    <a:pt x="1620" y="0"/>
                  </a:lnTo>
                  <a:lnTo>
                    <a:pt x="1620" y="2"/>
                  </a:lnTo>
                  <a:lnTo>
                    <a:pt x="1613" y="2"/>
                  </a:lnTo>
                  <a:lnTo>
                    <a:pt x="1613" y="0"/>
                  </a:lnTo>
                  <a:close/>
                  <a:moveTo>
                    <a:pt x="1587" y="0"/>
                  </a:moveTo>
                  <a:lnTo>
                    <a:pt x="1596" y="0"/>
                  </a:lnTo>
                  <a:lnTo>
                    <a:pt x="1596" y="2"/>
                  </a:lnTo>
                  <a:lnTo>
                    <a:pt x="1587" y="2"/>
                  </a:lnTo>
                  <a:lnTo>
                    <a:pt x="1587" y="0"/>
                  </a:lnTo>
                  <a:close/>
                  <a:moveTo>
                    <a:pt x="1562" y="0"/>
                  </a:moveTo>
                  <a:lnTo>
                    <a:pt x="1571" y="0"/>
                  </a:lnTo>
                  <a:lnTo>
                    <a:pt x="1571" y="2"/>
                  </a:lnTo>
                  <a:lnTo>
                    <a:pt x="1562" y="2"/>
                  </a:lnTo>
                  <a:lnTo>
                    <a:pt x="1562" y="0"/>
                  </a:lnTo>
                  <a:close/>
                  <a:moveTo>
                    <a:pt x="1535" y="0"/>
                  </a:moveTo>
                  <a:lnTo>
                    <a:pt x="1544" y="0"/>
                  </a:lnTo>
                  <a:lnTo>
                    <a:pt x="1544" y="2"/>
                  </a:lnTo>
                  <a:lnTo>
                    <a:pt x="1535" y="2"/>
                  </a:lnTo>
                  <a:lnTo>
                    <a:pt x="1535" y="0"/>
                  </a:lnTo>
                  <a:close/>
                  <a:moveTo>
                    <a:pt x="1510" y="0"/>
                  </a:moveTo>
                  <a:lnTo>
                    <a:pt x="1519" y="0"/>
                  </a:lnTo>
                  <a:lnTo>
                    <a:pt x="1519" y="2"/>
                  </a:lnTo>
                  <a:lnTo>
                    <a:pt x="1510" y="2"/>
                  </a:lnTo>
                  <a:lnTo>
                    <a:pt x="1510" y="0"/>
                  </a:lnTo>
                  <a:close/>
                  <a:moveTo>
                    <a:pt x="1484" y="0"/>
                  </a:moveTo>
                  <a:lnTo>
                    <a:pt x="1493" y="0"/>
                  </a:lnTo>
                  <a:lnTo>
                    <a:pt x="1493" y="2"/>
                  </a:lnTo>
                  <a:lnTo>
                    <a:pt x="1484" y="2"/>
                  </a:lnTo>
                  <a:lnTo>
                    <a:pt x="1484" y="0"/>
                  </a:lnTo>
                  <a:close/>
                  <a:moveTo>
                    <a:pt x="1459" y="0"/>
                  </a:moveTo>
                  <a:lnTo>
                    <a:pt x="1468" y="0"/>
                  </a:lnTo>
                  <a:lnTo>
                    <a:pt x="1468" y="2"/>
                  </a:lnTo>
                  <a:lnTo>
                    <a:pt x="1459" y="2"/>
                  </a:lnTo>
                  <a:lnTo>
                    <a:pt x="1459" y="0"/>
                  </a:lnTo>
                  <a:close/>
                  <a:moveTo>
                    <a:pt x="1434" y="0"/>
                  </a:moveTo>
                  <a:lnTo>
                    <a:pt x="1441" y="0"/>
                  </a:lnTo>
                  <a:lnTo>
                    <a:pt x="1441" y="2"/>
                  </a:lnTo>
                  <a:lnTo>
                    <a:pt x="1434" y="2"/>
                  </a:lnTo>
                  <a:lnTo>
                    <a:pt x="1434" y="0"/>
                  </a:lnTo>
                  <a:close/>
                  <a:moveTo>
                    <a:pt x="1407" y="0"/>
                  </a:moveTo>
                  <a:lnTo>
                    <a:pt x="1416" y="0"/>
                  </a:lnTo>
                  <a:lnTo>
                    <a:pt x="1416" y="2"/>
                  </a:lnTo>
                  <a:lnTo>
                    <a:pt x="1407" y="2"/>
                  </a:lnTo>
                  <a:lnTo>
                    <a:pt x="1407" y="0"/>
                  </a:lnTo>
                  <a:close/>
                  <a:moveTo>
                    <a:pt x="1383" y="0"/>
                  </a:moveTo>
                  <a:lnTo>
                    <a:pt x="1391" y="0"/>
                  </a:lnTo>
                  <a:lnTo>
                    <a:pt x="1391" y="2"/>
                  </a:lnTo>
                  <a:lnTo>
                    <a:pt x="1383" y="2"/>
                  </a:lnTo>
                  <a:lnTo>
                    <a:pt x="1383" y="0"/>
                  </a:lnTo>
                  <a:close/>
                  <a:moveTo>
                    <a:pt x="1356" y="0"/>
                  </a:moveTo>
                  <a:lnTo>
                    <a:pt x="1365" y="0"/>
                  </a:lnTo>
                  <a:lnTo>
                    <a:pt x="1365" y="2"/>
                  </a:lnTo>
                  <a:lnTo>
                    <a:pt x="1356" y="2"/>
                  </a:lnTo>
                  <a:lnTo>
                    <a:pt x="1356" y="0"/>
                  </a:lnTo>
                  <a:close/>
                  <a:moveTo>
                    <a:pt x="1331" y="0"/>
                  </a:moveTo>
                  <a:lnTo>
                    <a:pt x="1340" y="0"/>
                  </a:lnTo>
                  <a:lnTo>
                    <a:pt x="1340" y="2"/>
                  </a:lnTo>
                  <a:lnTo>
                    <a:pt x="1331" y="2"/>
                  </a:lnTo>
                  <a:lnTo>
                    <a:pt x="1331" y="0"/>
                  </a:lnTo>
                  <a:close/>
                  <a:moveTo>
                    <a:pt x="1304" y="0"/>
                  </a:moveTo>
                  <a:lnTo>
                    <a:pt x="1313" y="0"/>
                  </a:lnTo>
                  <a:lnTo>
                    <a:pt x="1313" y="2"/>
                  </a:lnTo>
                  <a:lnTo>
                    <a:pt x="1304" y="2"/>
                  </a:lnTo>
                  <a:lnTo>
                    <a:pt x="1304" y="0"/>
                  </a:lnTo>
                  <a:close/>
                  <a:moveTo>
                    <a:pt x="1280" y="0"/>
                  </a:moveTo>
                  <a:lnTo>
                    <a:pt x="1289" y="0"/>
                  </a:lnTo>
                  <a:lnTo>
                    <a:pt x="1289" y="2"/>
                  </a:lnTo>
                  <a:lnTo>
                    <a:pt x="1280" y="2"/>
                  </a:lnTo>
                  <a:lnTo>
                    <a:pt x="1280" y="0"/>
                  </a:lnTo>
                  <a:close/>
                  <a:moveTo>
                    <a:pt x="1255" y="0"/>
                  </a:moveTo>
                  <a:lnTo>
                    <a:pt x="1262" y="0"/>
                  </a:lnTo>
                  <a:lnTo>
                    <a:pt x="1262" y="2"/>
                  </a:lnTo>
                  <a:lnTo>
                    <a:pt x="1255" y="2"/>
                  </a:lnTo>
                  <a:lnTo>
                    <a:pt x="1255" y="0"/>
                  </a:lnTo>
                  <a:close/>
                  <a:moveTo>
                    <a:pt x="1228" y="0"/>
                  </a:moveTo>
                  <a:lnTo>
                    <a:pt x="1237" y="0"/>
                  </a:lnTo>
                  <a:lnTo>
                    <a:pt x="1237" y="2"/>
                  </a:lnTo>
                  <a:lnTo>
                    <a:pt x="1228" y="2"/>
                  </a:lnTo>
                  <a:lnTo>
                    <a:pt x="1228" y="0"/>
                  </a:lnTo>
                  <a:close/>
                  <a:moveTo>
                    <a:pt x="1203" y="0"/>
                  </a:moveTo>
                  <a:lnTo>
                    <a:pt x="1212" y="0"/>
                  </a:lnTo>
                  <a:lnTo>
                    <a:pt x="1212" y="2"/>
                  </a:lnTo>
                  <a:lnTo>
                    <a:pt x="1203" y="2"/>
                  </a:lnTo>
                  <a:lnTo>
                    <a:pt x="1203" y="0"/>
                  </a:lnTo>
                  <a:close/>
                  <a:moveTo>
                    <a:pt x="1177" y="0"/>
                  </a:moveTo>
                  <a:lnTo>
                    <a:pt x="1186" y="0"/>
                  </a:lnTo>
                  <a:lnTo>
                    <a:pt x="1186" y="2"/>
                  </a:lnTo>
                  <a:lnTo>
                    <a:pt x="1177" y="2"/>
                  </a:lnTo>
                  <a:lnTo>
                    <a:pt x="1177" y="0"/>
                  </a:lnTo>
                  <a:close/>
                  <a:moveTo>
                    <a:pt x="1152" y="0"/>
                  </a:moveTo>
                  <a:lnTo>
                    <a:pt x="1161" y="0"/>
                  </a:lnTo>
                  <a:lnTo>
                    <a:pt x="1161" y="2"/>
                  </a:lnTo>
                  <a:lnTo>
                    <a:pt x="1152" y="2"/>
                  </a:lnTo>
                  <a:lnTo>
                    <a:pt x="1152" y="0"/>
                  </a:lnTo>
                  <a:close/>
                  <a:moveTo>
                    <a:pt x="1125" y="0"/>
                  </a:moveTo>
                  <a:lnTo>
                    <a:pt x="1134" y="0"/>
                  </a:lnTo>
                  <a:lnTo>
                    <a:pt x="1134" y="2"/>
                  </a:lnTo>
                  <a:lnTo>
                    <a:pt x="1125" y="2"/>
                  </a:lnTo>
                  <a:lnTo>
                    <a:pt x="1125" y="0"/>
                  </a:lnTo>
                  <a:close/>
                  <a:moveTo>
                    <a:pt x="1100" y="0"/>
                  </a:moveTo>
                  <a:lnTo>
                    <a:pt x="1109" y="0"/>
                  </a:lnTo>
                  <a:lnTo>
                    <a:pt x="1109" y="2"/>
                  </a:lnTo>
                  <a:lnTo>
                    <a:pt x="1100" y="2"/>
                  </a:lnTo>
                  <a:lnTo>
                    <a:pt x="1100" y="0"/>
                  </a:lnTo>
                  <a:close/>
                  <a:moveTo>
                    <a:pt x="1076" y="0"/>
                  </a:moveTo>
                  <a:lnTo>
                    <a:pt x="1083" y="0"/>
                  </a:lnTo>
                  <a:lnTo>
                    <a:pt x="1083" y="2"/>
                  </a:lnTo>
                  <a:lnTo>
                    <a:pt x="1076" y="2"/>
                  </a:lnTo>
                  <a:lnTo>
                    <a:pt x="1076" y="0"/>
                  </a:lnTo>
                  <a:close/>
                  <a:moveTo>
                    <a:pt x="1049" y="0"/>
                  </a:moveTo>
                  <a:lnTo>
                    <a:pt x="1058" y="0"/>
                  </a:lnTo>
                  <a:lnTo>
                    <a:pt x="1058" y="2"/>
                  </a:lnTo>
                  <a:lnTo>
                    <a:pt x="1049" y="2"/>
                  </a:lnTo>
                  <a:lnTo>
                    <a:pt x="1049" y="0"/>
                  </a:lnTo>
                  <a:close/>
                  <a:moveTo>
                    <a:pt x="1024" y="0"/>
                  </a:moveTo>
                  <a:lnTo>
                    <a:pt x="1033" y="0"/>
                  </a:lnTo>
                  <a:lnTo>
                    <a:pt x="1033" y="2"/>
                  </a:lnTo>
                  <a:lnTo>
                    <a:pt x="1024" y="2"/>
                  </a:lnTo>
                  <a:lnTo>
                    <a:pt x="1024" y="0"/>
                  </a:lnTo>
                  <a:close/>
                  <a:moveTo>
                    <a:pt x="997" y="0"/>
                  </a:moveTo>
                  <a:lnTo>
                    <a:pt x="1006" y="0"/>
                  </a:lnTo>
                  <a:lnTo>
                    <a:pt x="1006" y="2"/>
                  </a:lnTo>
                  <a:lnTo>
                    <a:pt x="997" y="2"/>
                  </a:lnTo>
                  <a:lnTo>
                    <a:pt x="997" y="0"/>
                  </a:lnTo>
                  <a:close/>
                  <a:moveTo>
                    <a:pt x="973" y="0"/>
                  </a:moveTo>
                  <a:lnTo>
                    <a:pt x="982" y="0"/>
                  </a:lnTo>
                  <a:lnTo>
                    <a:pt x="982" y="2"/>
                  </a:lnTo>
                  <a:lnTo>
                    <a:pt x="973" y="2"/>
                  </a:lnTo>
                  <a:lnTo>
                    <a:pt x="973" y="0"/>
                  </a:lnTo>
                  <a:close/>
                  <a:moveTo>
                    <a:pt x="948" y="0"/>
                  </a:moveTo>
                  <a:lnTo>
                    <a:pt x="955" y="0"/>
                  </a:lnTo>
                  <a:lnTo>
                    <a:pt x="955" y="2"/>
                  </a:lnTo>
                  <a:lnTo>
                    <a:pt x="948" y="2"/>
                  </a:lnTo>
                  <a:lnTo>
                    <a:pt x="948" y="0"/>
                  </a:lnTo>
                  <a:close/>
                  <a:moveTo>
                    <a:pt x="921" y="0"/>
                  </a:moveTo>
                  <a:lnTo>
                    <a:pt x="930" y="0"/>
                  </a:lnTo>
                  <a:lnTo>
                    <a:pt x="930" y="2"/>
                  </a:lnTo>
                  <a:lnTo>
                    <a:pt x="921" y="2"/>
                  </a:lnTo>
                  <a:lnTo>
                    <a:pt x="921" y="0"/>
                  </a:lnTo>
                  <a:close/>
                  <a:moveTo>
                    <a:pt x="896" y="0"/>
                  </a:moveTo>
                  <a:lnTo>
                    <a:pt x="903" y="0"/>
                  </a:lnTo>
                  <a:lnTo>
                    <a:pt x="903" y="2"/>
                  </a:lnTo>
                  <a:lnTo>
                    <a:pt x="896" y="2"/>
                  </a:lnTo>
                  <a:lnTo>
                    <a:pt x="896" y="0"/>
                  </a:lnTo>
                  <a:close/>
                  <a:moveTo>
                    <a:pt x="870" y="0"/>
                  </a:moveTo>
                  <a:lnTo>
                    <a:pt x="879" y="0"/>
                  </a:lnTo>
                  <a:lnTo>
                    <a:pt x="879" y="2"/>
                  </a:lnTo>
                  <a:lnTo>
                    <a:pt x="870" y="2"/>
                  </a:lnTo>
                  <a:lnTo>
                    <a:pt x="870" y="0"/>
                  </a:lnTo>
                  <a:close/>
                  <a:moveTo>
                    <a:pt x="845" y="0"/>
                  </a:moveTo>
                  <a:lnTo>
                    <a:pt x="854" y="0"/>
                  </a:lnTo>
                  <a:lnTo>
                    <a:pt x="854" y="2"/>
                  </a:lnTo>
                  <a:lnTo>
                    <a:pt x="845" y="2"/>
                  </a:lnTo>
                  <a:lnTo>
                    <a:pt x="845" y="0"/>
                  </a:lnTo>
                  <a:close/>
                  <a:moveTo>
                    <a:pt x="818" y="0"/>
                  </a:moveTo>
                  <a:lnTo>
                    <a:pt x="827" y="0"/>
                  </a:lnTo>
                  <a:lnTo>
                    <a:pt x="827" y="2"/>
                  </a:lnTo>
                  <a:lnTo>
                    <a:pt x="818" y="2"/>
                  </a:lnTo>
                  <a:lnTo>
                    <a:pt x="818" y="0"/>
                  </a:lnTo>
                  <a:close/>
                  <a:moveTo>
                    <a:pt x="793" y="0"/>
                  </a:moveTo>
                  <a:lnTo>
                    <a:pt x="802" y="0"/>
                  </a:lnTo>
                  <a:lnTo>
                    <a:pt x="802" y="2"/>
                  </a:lnTo>
                  <a:lnTo>
                    <a:pt x="793" y="2"/>
                  </a:lnTo>
                  <a:lnTo>
                    <a:pt x="793" y="0"/>
                  </a:lnTo>
                  <a:close/>
                  <a:moveTo>
                    <a:pt x="769" y="0"/>
                  </a:moveTo>
                  <a:lnTo>
                    <a:pt x="776" y="0"/>
                  </a:lnTo>
                  <a:lnTo>
                    <a:pt x="776" y="2"/>
                  </a:lnTo>
                  <a:lnTo>
                    <a:pt x="769" y="2"/>
                  </a:lnTo>
                  <a:lnTo>
                    <a:pt x="769" y="0"/>
                  </a:lnTo>
                  <a:close/>
                  <a:moveTo>
                    <a:pt x="742" y="0"/>
                  </a:moveTo>
                  <a:lnTo>
                    <a:pt x="751" y="0"/>
                  </a:lnTo>
                  <a:lnTo>
                    <a:pt x="751" y="2"/>
                  </a:lnTo>
                  <a:lnTo>
                    <a:pt x="742" y="2"/>
                  </a:lnTo>
                  <a:lnTo>
                    <a:pt x="742" y="0"/>
                  </a:lnTo>
                  <a:close/>
                  <a:moveTo>
                    <a:pt x="717" y="0"/>
                  </a:moveTo>
                  <a:lnTo>
                    <a:pt x="724" y="0"/>
                  </a:lnTo>
                  <a:lnTo>
                    <a:pt x="724" y="2"/>
                  </a:lnTo>
                  <a:lnTo>
                    <a:pt x="717" y="2"/>
                  </a:lnTo>
                  <a:lnTo>
                    <a:pt x="717" y="0"/>
                  </a:lnTo>
                  <a:close/>
                  <a:moveTo>
                    <a:pt x="691" y="0"/>
                  </a:moveTo>
                  <a:lnTo>
                    <a:pt x="699" y="0"/>
                  </a:lnTo>
                  <a:lnTo>
                    <a:pt x="699" y="2"/>
                  </a:lnTo>
                  <a:lnTo>
                    <a:pt x="691" y="2"/>
                  </a:lnTo>
                  <a:lnTo>
                    <a:pt x="691" y="0"/>
                  </a:lnTo>
                  <a:close/>
                  <a:moveTo>
                    <a:pt x="666" y="0"/>
                  </a:moveTo>
                  <a:lnTo>
                    <a:pt x="675" y="0"/>
                  </a:lnTo>
                  <a:lnTo>
                    <a:pt x="675" y="2"/>
                  </a:lnTo>
                  <a:lnTo>
                    <a:pt x="666" y="2"/>
                  </a:lnTo>
                  <a:lnTo>
                    <a:pt x="666" y="0"/>
                  </a:lnTo>
                  <a:close/>
                  <a:moveTo>
                    <a:pt x="639" y="0"/>
                  </a:moveTo>
                  <a:lnTo>
                    <a:pt x="648" y="0"/>
                  </a:lnTo>
                  <a:lnTo>
                    <a:pt x="648" y="2"/>
                  </a:lnTo>
                  <a:lnTo>
                    <a:pt x="639" y="2"/>
                  </a:lnTo>
                  <a:lnTo>
                    <a:pt x="639" y="0"/>
                  </a:lnTo>
                  <a:close/>
                  <a:moveTo>
                    <a:pt x="614" y="0"/>
                  </a:moveTo>
                  <a:lnTo>
                    <a:pt x="623" y="0"/>
                  </a:lnTo>
                  <a:lnTo>
                    <a:pt x="623" y="2"/>
                  </a:lnTo>
                  <a:lnTo>
                    <a:pt x="614" y="2"/>
                  </a:lnTo>
                  <a:lnTo>
                    <a:pt x="614" y="0"/>
                  </a:lnTo>
                  <a:close/>
                  <a:moveTo>
                    <a:pt x="589" y="0"/>
                  </a:moveTo>
                  <a:lnTo>
                    <a:pt x="596" y="0"/>
                  </a:lnTo>
                  <a:lnTo>
                    <a:pt x="596" y="2"/>
                  </a:lnTo>
                  <a:lnTo>
                    <a:pt x="589" y="2"/>
                  </a:lnTo>
                  <a:lnTo>
                    <a:pt x="589" y="0"/>
                  </a:lnTo>
                  <a:close/>
                  <a:moveTo>
                    <a:pt x="563" y="0"/>
                  </a:moveTo>
                  <a:lnTo>
                    <a:pt x="572" y="0"/>
                  </a:lnTo>
                  <a:lnTo>
                    <a:pt x="572" y="2"/>
                  </a:lnTo>
                  <a:lnTo>
                    <a:pt x="563" y="2"/>
                  </a:lnTo>
                  <a:lnTo>
                    <a:pt x="563" y="0"/>
                  </a:lnTo>
                  <a:close/>
                  <a:moveTo>
                    <a:pt x="538" y="0"/>
                  </a:moveTo>
                  <a:lnTo>
                    <a:pt x="545" y="0"/>
                  </a:lnTo>
                  <a:lnTo>
                    <a:pt x="545" y="2"/>
                  </a:lnTo>
                  <a:lnTo>
                    <a:pt x="538" y="2"/>
                  </a:lnTo>
                  <a:lnTo>
                    <a:pt x="538" y="0"/>
                  </a:lnTo>
                  <a:close/>
                  <a:moveTo>
                    <a:pt x="511" y="0"/>
                  </a:moveTo>
                  <a:lnTo>
                    <a:pt x="520" y="0"/>
                  </a:lnTo>
                  <a:lnTo>
                    <a:pt x="520" y="2"/>
                  </a:lnTo>
                  <a:lnTo>
                    <a:pt x="511" y="2"/>
                  </a:lnTo>
                  <a:lnTo>
                    <a:pt x="511" y="0"/>
                  </a:lnTo>
                  <a:close/>
                  <a:moveTo>
                    <a:pt x="486" y="0"/>
                  </a:moveTo>
                  <a:lnTo>
                    <a:pt x="495" y="0"/>
                  </a:lnTo>
                  <a:lnTo>
                    <a:pt x="495" y="2"/>
                  </a:lnTo>
                  <a:lnTo>
                    <a:pt x="486" y="2"/>
                  </a:lnTo>
                  <a:lnTo>
                    <a:pt x="486" y="0"/>
                  </a:lnTo>
                  <a:close/>
                  <a:moveTo>
                    <a:pt x="460" y="0"/>
                  </a:moveTo>
                  <a:lnTo>
                    <a:pt x="469" y="0"/>
                  </a:lnTo>
                  <a:lnTo>
                    <a:pt x="469" y="2"/>
                  </a:lnTo>
                  <a:lnTo>
                    <a:pt x="460" y="2"/>
                  </a:lnTo>
                  <a:lnTo>
                    <a:pt x="460" y="0"/>
                  </a:lnTo>
                  <a:close/>
                  <a:moveTo>
                    <a:pt x="435" y="0"/>
                  </a:moveTo>
                  <a:lnTo>
                    <a:pt x="444" y="0"/>
                  </a:lnTo>
                  <a:lnTo>
                    <a:pt x="444" y="2"/>
                  </a:lnTo>
                  <a:lnTo>
                    <a:pt x="435" y="2"/>
                  </a:lnTo>
                  <a:lnTo>
                    <a:pt x="435" y="0"/>
                  </a:lnTo>
                  <a:close/>
                  <a:moveTo>
                    <a:pt x="410" y="0"/>
                  </a:moveTo>
                  <a:lnTo>
                    <a:pt x="417" y="0"/>
                  </a:lnTo>
                  <a:lnTo>
                    <a:pt x="417" y="2"/>
                  </a:lnTo>
                  <a:lnTo>
                    <a:pt x="410" y="2"/>
                  </a:lnTo>
                  <a:lnTo>
                    <a:pt x="410" y="0"/>
                  </a:lnTo>
                  <a:close/>
                  <a:moveTo>
                    <a:pt x="384" y="0"/>
                  </a:moveTo>
                  <a:lnTo>
                    <a:pt x="392" y="0"/>
                  </a:lnTo>
                  <a:lnTo>
                    <a:pt x="392" y="2"/>
                  </a:lnTo>
                  <a:lnTo>
                    <a:pt x="384" y="2"/>
                  </a:lnTo>
                  <a:lnTo>
                    <a:pt x="384" y="0"/>
                  </a:lnTo>
                  <a:close/>
                  <a:moveTo>
                    <a:pt x="359" y="0"/>
                  </a:moveTo>
                  <a:lnTo>
                    <a:pt x="366" y="0"/>
                  </a:lnTo>
                  <a:lnTo>
                    <a:pt x="366" y="2"/>
                  </a:lnTo>
                  <a:lnTo>
                    <a:pt x="359" y="2"/>
                  </a:lnTo>
                  <a:lnTo>
                    <a:pt x="359" y="0"/>
                  </a:lnTo>
                  <a:close/>
                  <a:moveTo>
                    <a:pt x="332" y="0"/>
                  </a:moveTo>
                  <a:lnTo>
                    <a:pt x="341" y="0"/>
                  </a:lnTo>
                  <a:lnTo>
                    <a:pt x="341" y="2"/>
                  </a:lnTo>
                  <a:lnTo>
                    <a:pt x="332" y="2"/>
                  </a:lnTo>
                  <a:lnTo>
                    <a:pt x="332" y="0"/>
                  </a:lnTo>
                  <a:close/>
                  <a:moveTo>
                    <a:pt x="307" y="0"/>
                  </a:moveTo>
                  <a:lnTo>
                    <a:pt x="316" y="0"/>
                  </a:lnTo>
                  <a:lnTo>
                    <a:pt x="316" y="2"/>
                  </a:lnTo>
                  <a:lnTo>
                    <a:pt x="307" y="2"/>
                  </a:lnTo>
                  <a:lnTo>
                    <a:pt x="307" y="0"/>
                  </a:lnTo>
                  <a:close/>
                  <a:moveTo>
                    <a:pt x="281" y="0"/>
                  </a:moveTo>
                  <a:lnTo>
                    <a:pt x="289" y="0"/>
                  </a:lnTo>
                  <a:lnTo>
                    <a:pt x="289" y="2"/>
                  </a:lnTo>
                  <a:lnTo>
                    <a:pt x="281" y="2"/>
                  </a:lnTo>
                  <a:lnTo>
                    <a:pt x="281" y="0"/>
                  </a:lnTo>
                  <a:close/>
                  <a:moveTo>
                    <a:pt x="256" y="0"/>
                  </a:moveTo>
                  <a:lnTo>
                    <a:pt x="265" y="0"/>
                  </a:lnTo>
                  <a:lnTo>
                    <a:pt x="265" y="2"/>
                  </a:lnTo>
                  <a:lnTo>
                    <a:pt x="256" y="2"/>
                  </a:lnTo>
                  <a:lnTo>
                    <a:pt x="256" y="0"/>
                  </a:lnTo>
                  <a:close/>
                  <a:moveTo>
                    <a:pt x="231" y="0"/>
                  </a:moveTo>
                  <a:lnTo>
                    <a:pt x="238" y="0"/>
                  </a:lnTo>
                  <a:lnTo>
                    <a:pt x="238" y="2"/>
                  </a:lnTo>
                  <a:lnTo>
                    <a:pt x="231" y="2"/>
                  </a:lnTo>
                  <a:lnTo>
                    <a:pt x="231" y="0"/>
                  </a:lnTo>
                  <a:close/>
                  <a:moveTo>
                    <a:pt x="204" y="0"/>
                  </a:moveTo>
                  <a:lnTo>
                    <a:pt x="213" y="0"/>
                  </a:lnTo>
                  <a:lnTo>
                    <a:pt x="213" y="2"/>
                  </a:lnTo>
                  <a:lnTo>
                    <a:pt x="204" y="2"/>
                  </a:lnTo>
                  <a:lnTo>
                    <a:pt x="204" y="0"/>
                  </a:lnTo>
                  <a:close/>
                  <a:moveTo>
                    <a:pt x="179" y="0"/>
                  </a:moveTo>
                  <a:lnTo>
                    <a:pt x="188" y="0"/>
                  </a:lnTo>
                  <a:lnTo>
                    <a:pt x="188" y="2"/>
                  </a:lnTo>
                  <a:lnTo>
                    <a:pt x="179" y="2"/>
                  </a:lnTo>
                  <a:lnTo>
                    <a:pt x="179" y="0"/>
                  </a:lnTo>
                  <a:close/>
                  <a:moveTo>
                    <a:pt x="153" y="0"/>
                  </a:moveTo>
                  <a:lnTo>
                    <a:pt x="162" y="0"/>
                  </a:lnTo>
                  <a:lnTo>
                    <a:pt x="162" y="2"/>
                  </a:lnTo>
                  <a:lnTo>
                    <a:pt x="153" y="2"/>
                  </a:lnTo>
                  <a:lnTo>
                    <a:pt x="153" y="0"/>
                  </a:lnTo>
                  <a:close/>
                  <a:moveTo>
                    <a:pt x="128" y="0"/>
                  </a:moveTo>
                  <a:lnTo>
                    <a:pt x="137" y="0"/>
                  </a:lnTo>
                  <a:lnTo>
                    <a:pt x="137" y="2"/>
                  </a:lnTo>
                  <a:lnTo>
                    <a:pt x="128" y="2"/>
                  </a:lnTo>
                  <a:lnTo>
                    <a:pt x="128" y="0"/>
                  </a:lnTo>
                  <a:close/>
                  <a:moveTo>
                    <a:pt x="101" y="0"/>
                  </a:moveTo>
                  <a:lnTo>
                    <a:pt x="110" y="0"/>
                  </a:lnTo>
                  <a:lnTo>
                    <a:pt x="110" y="2"/>
                  </a:lnTo>
                  <a:lnTo>
                    <a:pt x="101" y="2"/>
                  </a:lnTo>
                  <a:lnTo>
                    <a:pt x="101" y="0"/>
                  </a:lnTo>
                  <a:close/>
                  <a:moveTo>
                    <a:pt x="77" y="0"/>
                  </a:moveTo>
                  <a:lnTo>
                    <a:pt x="85" y="0"/>
                  </a:lnTo>
                  <a:lnTo>
                    <a:pt x="85" y="2"/>
                  </a:lnTo>
                  <a:lnTo>
                    <a:pt x="77" y="2"/>
                  </a:lnTo>
                  <a:lnTo>
                    <a:pt x="77" y="0"/>
                  </a:lnTo>
                  <a:close/>
                  <a:moveTo>
                    <a:pt x="52" y="0"/>
                  </a:moveTo>
                  <a:lnTo>
                    <a:pt x="59" y="0"/>
                  </a:lnTo>
                  <a:lnTo>
                    <a:pt x="59" y="2"/>
                  </a:lnTo>
                  <a:lnTo>
                    <a:pt x="52" y="2"/>
                  </a:lnTo>
                  <a:lnTo>
                    <a:pt x="52" y="0"/>
                  </a:lnTo>
                  <a:close/>
                  <a:moveTo>
                    <a:pt x="25" y="0"/>
                  </a:moveTo>
                  <a:lnTo>
                    <a:pt x="34" y="0"/>
                  </a:lnTo>
                  <a:lnTo>
                    <a:pt x="34" y="2"/>
                  </a:lnTo>
                  <a:lnTo>
                    <a:pt x="25" y="2"/>
                  </a:lnTo>
                  <a:lnTo>
                    <a:pt x="25" y="0"/>
                  </a:lnTo>
                  <a:close/>
                  <a:moveTo>
                    <a:pt x="0" y="0"/>
                  </a:moveTo>
                  <a:lnTo>
                    <a:pt x="9" y="0"/>
                  </a:lnTo>
                  <a:lnTo>
                    <a:pt x="9" y="2"/>
                  </a:lnTo>
                  <a:lnTo>
                    <a:pt x="0"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5" name="Line 10"/>
            <p:cNvSpPr>
              <a:spLocks noChangeShapeType="1"/>
            </p:cNvSpPr>
            <p:nvPr/>
          </p:nvSpPr>
          <p:spPr bwMode="auto">
            <a:xfrm>
              <a:off x="1313" y="3082"/>
              <a:ext cx="27"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 name="Line 11"/>
            <p:cNvSpPr>
              <a:spLocks noChangeShapeType="1"/>
            </p:cNvSpPr>
            <p:nvPr/>
          </p:nvSpPr>
          <p:spPr bwMode="auto">
            <a:xfrm flipH="1">
              <a:off x="3774" y="3082"/>
              <a:ext cx="27"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 name="Freeform 12"/>
            <p:cNvSpPr>
              <a:spLocks/>
            </p:cNvSpPr>
            <p:nvPr/>
          </p:nvSpPr>
          <p:spPr bwMode="auto">
            <a:xfrm>
              <a:off x="1030" y="3052"/>
              <a:ext cx="28" cy="74"/>
            </a:xfrm>
            <a:custGeom>
              <a:avLst/>
              <a:gdLst>
                <a:gd name="T0" fmla="*/ 43 w 55"/>
                <a:gd name="T1" fmla="*/ 0 h 148"/>
                <a:gd name="T2" fmla="*/ 55 w 55"/>
                <a:gd name="T3" fmla="*/ 0 h 148"/>
                <a:gd name="T4" fmla="*/ 55 w 55"/>
                <a:gd name="T5" fmla="*/ 148 h 148"/>
                <a:gd name="T6" fmla="*/ 36 w 55"/>
                <a:gd name="T7" fmla="*/ 148 h 148"/>
                <a:gd name="T8" fmla="*/ 36 w 55"/>
                <a:gd name="T9" fmla="*/ 32 h 148"/>
                <a:gd name="T10" fmla="*/ 29 w 55"/>
                <a:gd name="T11" fmla="*/ 40 h 148"/>
                <a:gd name="T12" fmla="*/ 20 w 55"/>
                <a:gd name="T13" fmla="*/ 45 h 148"/>
                <a:gd name="T14" fmla="*/ 9 w 55"/>
                <a:gd name="T15" fmla="*/ 50 h 148"/>
                <a:gd name="T16" fmla="*/ 0 w 55"/>
                <a:gd name="T17" fmla="*/ 54 h 148"/>
                <a:gd name="T18" fmla="*/ 0 w 55"/>
                <a:gd name="T19" fmla="*/ 38 h 148"/>
                <a:gd name="T20" fmla="*/ 14 w 55"/>
                <a:gd name="T21" fmla="*/ 29 h 148"/>
                <a:gd name="T22" fmla="*/ 27 w 55"/>
                <a:gd name="T23" fmla="*/ 20 h 148"/>
                <a:gd name="T24" fmla="*/ 34 w 55"/>
                <a:gd name="T25" fmla="*/ 13 h 148"/>
                <a:gd name="T26" fmla="*/ 39 w 55"/>
                <a:gd name="T27" fmla="*/ 6 h 148"/>
                <a:gd name="T28" fmla="*/ 43 w 55"/>
                <a:gd name="T2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48">
                  <a:moveTo>
                    <a:pt x="43" y="0"/>
                  </a:moveTo>
                  <a:lnTo>
                    <a:pt x="55" y="0"/>
                  </a:lnTo>
                  <a:lnTo>
                    <a:pt x="55" y="148"/>
                  </a:lnTo>
                  <a:lnTo>
                    <a:pt x="36" y="148"/>
                  </a:lnTo>
                  <a:lnTo>
                    <a:pt x="36" y="32"/>
                  </a:lnTo>
                  <a:lnTo>
                    <a:pt x="29" y="40"/>
                  </a:lnTo>
                  <a:lnTo>
                    <a:pt x="20" y="45"/>
                  </a:lnTo>
                  <a:lnTo>
                    <a:pt x="9" y="50"/>
                  </a:lnTo>
                  <a:lnTo>
                    <a:pt x="0" y="54"/>
                  </a:lnTo>
                  <a:lnTo>
                    <a:pt x="0" y="38"/>
                  </a:lnTo>
                  <a:lnTo>
                    <a:pt x="14" y="29"/>
                  </a:lnTo>
                  <a:lnTo>
                    <a:pt x="27" y="20"/>
                  </a:lnTo>
                  <a:lnTo>
                    <a:pt x="34" y="13"/>
                  </a:lnTo>
                  <a:lnTo>
                    <a:pt x="39" y="6"/>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8" name="Freeform 13"/>
            <p:cNvSpPr>
              <a:spLocks noEditPoints="1"/>
            </p:cNvSpPr>
            <p:nvPr/>
          </p:nvSpPr>
          <p:spPr bwMode="auto">
            <a:xfrm>
              <a:off x="1081" y="3052"/>
              <a:ext cx="48" cy="75"/>
            </a:xfrm>
            <a:custGeom>
              <a:avLst/>
              <a:gdLst>
                <a:gd name="T0" fmla="*/ 48 w 96"/>
                <a:gd name="T1" fmla="*/ 15 h 150"/>
                <a:gd name="T2" fmla="*/ 39 w 96"/>
                <a:gd name="T3" fmla="*/ 16 h 150"/>
                <a:gd name="T4" fmla="*/ 32 w 96"/>
                <a:gd name="T5" fmla="*/ 20 h 150"/>
                <a:gd name="T6" fmla="*/ 27 w 96"/>
                <a:gd name="T7" fmla="*/ 25 h 150"/>
                <a:gd name="T8" fmla="*/ 22 w 96"/>
                <a:gd name="T9" fmla="*/ 38 h 150"/>
                <a:gd name="T10" fmla="*/ 20 w 96"/>
                <a:gd name="T11" fmla="*/ 54 h 150"/>
                <a:gd name="T12" fmla="*/ 18 w 96"/>
                <a:gd name="T13" fmla="*/ 75 h 150"/>
                <a:gd name="T14" fmla="*/ 20 w 96"/>
                <a:gd name="T15" fmla="*/ 96 h 150"/>
                <a:gd name="T16" fmla="*/ 22 w 96"/>
                <a:gd name="T17" fmla="*/ 112 h 150"/>
                <a:gd name="T18" fmla="*/ 27 w 96"/>
                <a:gd name="T19" fmla="*/ 123 h 150"/>
                <a:gd name="T20" fmla="*/ 32 w 96"/>
                <a:gd name="T21" fmla="*/ 130 h 150"/>
                <a:gd name="T22" fmla="*/ 39 w 96"/>
                <a:gd name="T23" fmla="*/ 134 h 150"/>
                <a:gd name="T24" fmla="*/ 48 w 96"/>
                <a:gd name="T25" fmla="*/ 135 h 150"/>
                <a:gd name="T26" fmla="*/ 54 w 96"/>
                <a:gd name="T27" fmla="*/ 134 h 150"/>
                <a:gd name="T28" fmla="*/ 59 w 96"/>
                <a:gd name="T29" fmla="*/ 132 h 150"/>
                <a:gd name="T30" fmla="*/ 64 w 96"/>
                <a:gd name="T31" fmla="*/ 128 h 150"/>
                <a:gd name="T32" fmla="*/ 68 w 96"/>
                <a:gd name="T33" fmla="*/ 123 h 150"/>
                <a:gd name="T34" fmla="*/ 73 w 96"/>
                <a:gd name="T35" fmla="*/ 112 h 150"/>
                <a:gd name="T36" fmla="*/ 77 w 96"/>
                <a:gd name="T37" fmla="*/ 96 h 150"/>
                <a:gd name="T38" fmla="*/ 77 w 96"/>
                <a:gd name="T39" fmla="*/ 75 h 150"/>
                <a:gd name="T40" fmla="*/ 77 w 96"/>
                <a:gd name="T41" fmla="*/ 54 h 150"/>
                <a:gd name="T42" fmla="*/ 73 w 96"/>
                <a:gd name="T43" fmla="*/ 38 h 150"/>
                <a:gd name="T44" fmla="*/ 68 w 96"/>
                <a:gd name="T45" fmla="*/ 27 h 150"/>
                <a:gd name="T46" fmla="*/ 64 w 96"/>
                <a:gd name="T47" fmla="*/ 22 h 150"/>
                <a:gd name="T48" fmla="*/ 59 w 96"/>
                <a:gd name="T49" fmla="*/ 18 h 150"/>
                <a:gd name="T50" fmla="*/ 54 w 96"/>
                <a:gd name="T51" fmla="*/ 16 h 150"/>
                <a:gd name="T52" fmla="*/ 48 w 96"/>
                <a:gd name="T53" fmla="*/ 15 h 150"/>
                <a:gd name="T54" fmla="*/ 48 w 96"/>
                <a:gd name="T55" fmla="*/ 0 h 150"/>
                <a:gd name="T56" fmla="*/ 55 w 96"/>
                <a:gd name="T57" fmla="*/ 0 h 150"/>
                <a:gd name="T58" fmla="*/ 62 w 96"/>
                <a:gd name="T59" fmla="*/ 2 h 150"/>
                <a:gd name="T60" fmla="*/ 68 w 96"/>
                <a:gd name="T61" fmla="*/ 4 h 150"/>
                <a:gd name="T62" fmla="*/ 73 w 96"/>
                <a:gd name="T63" fmla="*/ 8 h 150"/>
                <a:gd name="T64" fmla="*/ 78 w 96"/>
                <a:gd name="T65" fmla="*/ 13 h 150"/>
                <a:gd name="T66" fmla="*/ 84 w 96"/>
                <a:gd name="T67" fmla="*/ 18 h 150"/>
                <a:gd name="T68" fmla="*/ 87 w 96"/>
                <a:gd name="T69" fmla="*/ 29 h 150"/>
                <a:gd name="T70" fmla="*/ 93 w 96"/>
                <a:gd name="T71" fmla="*/ 40 h 150"/>
                <a:gd name="T72" fmla="*/ 94 w 96"/>
                <a:gd name="T73" fmla="*/ 56 h 150"/>
                <a:gd name="T74" fmla="*/ 96 w 96"/>
                <a:gd name="T75" fmla="*/ 75 h 150"/>
                <a:gd name="T76" fmla="*/ 94 w 96"/>
                <a:gd name="T77" fmla="*/ 98 h 150"/>
                <a:gd name="T78" fmla="*/ 91 w 96"/>
                <a:gd name="T79" fmla="*/ 116 h 150"/>
                <a:gd name="T80" fmla="*/ 85 w 96"/>
                <a:gd name="T81" fmla="*/ 127 h 150"/>
                <a:gd name="T82" fmla="*/ 80 w 96"/>
                <a:gd name="T83" fmla="*/ 135 h 150"/>
                <a:gd name="T84" fmla="*/ 75 w 96"/>
                <a:gd name="T85" fmla="*/ 141 h 150"/>
                <a:gd name="T86" fmla="*/ 66 w 96"/>
                <a:gd name="T87" fmla="*/ 146 h 150"/>
                <a:gd name="T88" fmla="*/ 57 w 96"/>
                <a:gd name="T89" fmla="*/ 150 h 150"/>
                <a:gd name="T90" fmla="*/ 48 w 96"/>
                <a:gd name="T91" fmla="*/ 150 h 150"/>
                <a:gd name="T92" fmla="*/ 29 w 96"/>
                <a:gd name="T93" fmla="*/ 146 h 150"/>
                <a:gd name="T94" fmla="*/ 14 w 96"/>
                <a:gd name="T95" fmla="*/ 135 h 150"/>
                <a:gd name="T96" fmla="*/ 6 w 96"/>
                <a:gd name="T97" fmla="*/ 119 h 150"/>
                <a:gd name="T98" fmla="*/ 2 w 96"/>
                <a:gd name="T99" fmla="*/ 100 h 150"/>
                <a:gd name="T100" fmla="*/ 0 w 96"/>
                <a:gd name="T101" fmla="*/ 75 h 150"/>
                <a:gd name="T102" fmla="*/ 2 w 96"/>
                <a:gd name="T103" fmla="*/ 52 h 150"/>
                <a:gd name="T104" fmla="*/ 6 w 96"/>
                <a:gd name="T105" fmla="*/ 32 h 150"/>
                <a:gd name="T106" fmla="*/ 9 w 96"/>
                <a:gd name="T107" fmla="*/ 24 h 150"/>
                <a:gd name="T108" fmla="*/ 14 w 96"/>
                <a:gd name="T109" fmla="*/ 15 h 150"/>
                <a:gd name="T110" fmla="*/ 22 w 96"/>
                <a:gd name="T111" fmla="*/ 9 h 150"/>
                <a:gd name="T112" fmla="*/ 29 w 96"/>
                <a:gd name="T113" fmla="*/ 4 h 150"/>
                <a:gd name="T114" fmla="*/ 38 w 96"/>
                <a:gd name="T115" fmla="*/ 0 h 150"/>
                <a:gd name="T116" fmla="*/ 48 w 96"/>
                <a:gd name="T11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150">
                  <a:moveTo>
                    <a:pt x="48" y="15"/>
                  </a:moveTo>
                  <a:lnTo>
                    <a:pt x="39" y="16"/>
                  </a:lnTo>
                  <a:lnTo>
                    <a:pt x="32" y="20"/>
                  </a:lnTo>
                  <a:lnTo>
                    <a:pt x="27" y="25"/>
                  </a:lnTo>
                  <a:lnTo>
                    <a:pt x="22" y="38"/>
                  </a:lnTo>
                  <a:lnTo>
                    <a:pt x="20" y="54"/>
                  </a:lnTo>
                  <a:lnTo>
                    <a:pt x="18" y="75"/>
                  </a:lnTo>
                  <a:lnTo>
                    <a:pt x="20" y="96"/>
                  </a:lnTo>
                  <a:lnTo>
                    <a:pt x="22" y="112"/>
                  </a:lnTo>
                  <a:lnTo>
                    <a:pt x="27" y="123"/>
                  </a:lnTo>
                  <a:lnTo>
                    <a:pt x="32" y="130"/>
                  </a:lnTo>
                  <a:lnTo>
                    <a:pt x="39" y="134"/>
                  </a:lnTo>
                  <a:lnTo>
                    <a:pt x="48" y="135"/>
                  </a:lnTo>
                  <a:lnTo>
                    <a:pt x="54" y="134"/>
                  </a:lnTo>
                  <a:lnTo>
                    <a:pt x="59" y="132"/>
                  </a:lnTo>
                  <a:lnTo>
                    <a:pt x="64" y="128"/>
                  </a:lnTo>
                  <a:lnTo>
                    <a:pt x="68" y="123"/>
                  </a:lnTo>
                  <a:lnTo>
                    <a:pt x="73" y="112"/>
                  </a:lnTo>
                  <a:lnTo>
                    <a:pt x="77" y="96"/>
                  </a:lnTo>
                  <a:lnTo>
                    <a:pt x="77" y="75"/>
                  </a:lnTo>
                  <a:lnTo>
                    <a:pt x="77" y="54"/>
                  </a:lnTo>
                  <a:lnTo>
                    <a:pt x="73" y="38"/>
                  </a:lnTo>
                  <a:lnTo>
                    <a:pt x="68" y="27"/>
                  </a:lnTo>
                  <a:lnTo>
                    <a:pt x="64" y="22"/>
                  </a:lnTo>
                  <a:lnTo>
                    <a:pt x="59" y="18"/>
                  </a:lnTo>
                  <a:lnTo>
                    <a:pt x="54" y="16"/>
                  </a:lnTo>
                  <a:lnTo>
                    <a:pt x="48" y="15"/>
                  </a:lnTo>
                  <a:close/>
                  <a:moveTo>
                    <a:pt x="48" y="0"/>
                  </a:moveTo>
                  <a:lnTo>
                    <a:pt x="55" y="0"/>
                  </a:lnTo>
                  <a:lnTo>
                    <a:pt x="62" y="2"/>
                  </a:lnTo>
                  <a:lnTo>
                    <a:pt x="68" y="4"/>
                  </a:lnTo>
                  <a:lnTo>
                    <a:pt x="73" y="8"/>
                  </a:lnTo>
                  <a:lnTo>
                    <a:pt x="78" y="13"/>
                  </a:lnTo>
                  <a:lnTo>
                    <a:pt x="84" y="18"/>
                  </a:lnTo>
                  <a:lnTo>
                    <a:pt x="87" y="29"/>
                  </a:lnTo>
                  <a:lnTo>
                    <a:pt x="93" y="40"/>
                  </a:lnTo>
                  <a:lnTo>
                    <a:pt x="94" y="56"/>
                  </a:lnTo>
                  <a:lnTo>
                    <a:pt x="96" y="75"/>
                  </a:lnTo>
                  <a:lnTo>
                    <a:pt x="94" y="98"/>
                  </a:lnTo>
                  <a:lnTo>
                    <a:pt x="91" y="116"/>
                  </a:lnTo>
                  <a:lnTo>
                    <a:pt x="85" y="127"/>
                  </a:lnTo>
                  <a:lnTo>
                    <a:pt x="80" y="135"/>
                  </a:lnTo>
                  <a:lnTo>
                    <a:pt x="75" y="141"/>
                  </a:lnTo>
                  <a:lnTo>
                    <a:pt x="66" y="146"/>
                  </a:lnTo>
                  <a:lnTo>
                    <a:pt x="57" y="150"/>
                  </a:lnTo>
                  <a:lnTo>
                    <a:pt x="48" y="150"/>
                  </a:lnTo>
                  <a:lnTo>
                    <a:pt x="29" y="146"/>
                  </a:lnTo>
                  <a:lnTo>
                    <a:pt x="14" y="135"/>
                  </a:lnTo>
                  <a:lnTo>
                    <a:pt x="6" y="119"/>
                  </a:lnTo>
                  <a:lnTo>
                    <a:pt x="2" y="100"/>
                  </a:lnTo>
                  <a:lnTo>
                    <a:pt x="0" y="75"/>
                  </a:lnTo>
                  <a:lnTo>
                    <a:pt x="2" y="52"/>
                  </a:lnTo>
                  <a:lnTo>
                    <a:pt x="6" y="32"/>
                  </a:lnTo>
                  <a:lnTo>
                    <a:pt x="9" y="24"/>
                  </a:lnTo>
                  <a:lnTo>
                    <a:pt x="14" y="15"/>
                  </a:lnTo>
                  <a:lnTo>
                    <a:pt x="22" y="9"/>
                  </a:lnTo>
                  <a:lnTo>
                    <a:pt x="29" y="4"/>
                  </a:lnTo>
                  <a:lnTo>
                    <a:pt x="38"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9" name="Rectangle 14"/>
            <p:cNvSpPr>
              <a:spLocks noChangeArrowheads="1"/>
            </p:cNvSpPr>
            <p:nvPr/>
          </p:nvSpPr>
          <p:spPr bwMode="auto">
            <a:xfrm>
              <a:off x="1136" y="3050"/>
              <a:ext cx="22"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0" name="Freeform 15"/>
            <p:cNvSpPr>
              <a:spLocks/>
            </p:cNvSpPr>
            <p:nvPr/>
          </p:nvSpPr>
          <p:spPr bwMode="auto">
            <a:xfrm>
              <a:off x="1163" y="3016"/>
              <a:ext cx="38" cy="58"/>
            </a:xfrm>
            <a:custGeom>
              <a:avLst/>
              <a:gdLst>
                <a:gd name="T0" fmla="*/ 41 w 77"/>
                <a:gd name="T1" fmla="*/ 0 h 117"/>
                <a:gd name="T2" fmla="*/ 48 w 77"/>
                <a:gd name="T3" fmla="*/ 0 h 117"/>
                <a:gd name="T4" fmla="*/ 55 w 77"/>
                <a:gd name="T5" fmla="*/ 1 h 117"/>
                <a:gd name="T6" fmla="*/ 62 w 77"/>
                <a:gd name="T7" fmla="*/ 5 h 117"/>
                <a:gd name="T8" fmla="*/ 68 w 77"/>
                <a:gd name="T9" fmla="*/ 9 h 117"/>
                <a:gd name="T10" fmla="*/ 73 w 77"/>
                <a:gd name="T11" fmla="*/ 16 h 117"/>
                <a:gd name="T12" fmla="*/ 77 w 77"/>
                <a:gd name="T13" fmla="*/ 23 h 117"/>
                <a:gd name="T14" fmla="*/ 77 w 77"/>
                <a:gd name="T15" fmla="*/ 32 h 117"/>
                <a:gd name="T16" fmla="*/ 77 w 77"/>
                <a:gd name="T17" fmla="*/ 39 h 117"/>
                <a:gd name="T18" fmla="*/ 75 w 77"/>
                <a:gd name="T19" fmla="*/ 46 h 117"/>
                <a:gd name="T20" fmla="*/ 70 w 77"/>
                <a:gd name="T21" fmla="*/ 53 h 117"/>
                <a:gd name="T22" fmla="*/ 64 w 77"/>
                <a:gd name="T23" fmla="*/ 60 h 117"/>
                <a:gd name="T24" fmla="*/ 59 w 77"/>
                <a:gd name="T25" fmla="*/ 65 h 117"/>
                <a:gd name="T26" fmla="*/ 52 w 77"/>
                <a:gd name="T27" fmla="*/ 72 h 117"/>
                <a:gd name="T28" fmla="*/ 43 w 77"/>
                <a:gd name="T29" fmla="*/ 81 h 117"/>
                <a:gd name="T30" fmla="*/ 36 w 77"/>
                <a:gd name="T31" fmla="*/ 85 h 117"/>
                <a:gd name="T32" fmla="*/ 32 w 77"/>
                <a:gd name="T33" fmla="*/ 90 h 117"/>
                <a:gd name="T34" fmla="*/ 29 w 77"/>
                <a:gd name="T35" fmla="*/ 94 h 117"/>
                <a:gd name="T36" fmla="*/ 25 w 77"/>
                <a:gd name="T37" fmla="*/ 96 h 117"/>
                <a:gd name="T38" fmla="*/ 20 w 77"/>
                <a:gd name="T39" fmla="*/ 103 h 117"/>
                <a:gd name="T40" fmla="*/ 77 w 77"/>
                <a:gd name="T41" fmla="*/ 103 h 117"/>
                <a:gd name="T42" fmla="*/ 77 w 77"/>
                <a:gd name="T43" fmla="*/ 117 h 117"/>
                <a:gd name="T44" fmla="*/ 0 w 77"/>
                <a:gd name="T45" fmla="*/ 117 h 117"/>
                <a:gd name="T46" fmla="*/ 0 w 77"/>
                <a:gd name="T47" fmla="*/ 112 h 117"/>
                <a:gd name="T48" fmla="*/ 0 w 77"/>
                <a:gd name="T49" fmla="*/ 106 h 117"/>
                <a:gd name="T50" fmla="*/ 6 w 77"/>
                <a:gd name="T51" fmla="*/ 99 h 117"/>
                <a:gd name="T52" fmla="*/ 11 w 77"/>
                <a:gd name="T53" fmla="*/ 92 h 117"/>
                <a:gd name="T54" fmla="*/ 16 w 77"/>
                <a:gd name="T55" fmla="*/ 87 h 117"/>
                <a:gd name="T56" fmla="*/ 22 w 77"/>
                <a:gd name="T57" fmla="*/ 80 h 117"/>
                <a:gd name="T58" fmla="*/ 29 w 77"/>
                <a:gd name="T59" fmla="*/ 74 h 117"/>
                <a:gd name="T60" fmla="*/ 38 w 77"/>
                <a:gd name="T61" fmla="*/ 65 h 117"/>
                <a:gd name="T62" fmla="*/ 45 w 77"/>
                <a:gd name="T63" fmla="*/ 60 h 117"/>
                <a:gd name="T64" fmla="*/ 52 w 77"/>
                <a:gd name="T65" fmla="*/ 53 h 117"/>
                <a:gd name="T66" fmla="*/ 55 w 77"/>
                <a:gd name="T67" fmla="*/ 49 h 117"/>
                <a:gd name="T68" fmla="*/ 59 w 77"/>
                <a:gd name="T69" fmla="*/ 42 h 117"/>
                <a:gd name="T70" fmla="*/ 61 w 77"/>
                <a:gd name="T71" fmla="*/ 37 h 117"/>
                <a:gd name="T72" fmla="*/ 62 w 77"/>
                <a:gd name="T73" fmla="*/ 32 h 117"/>
                <a:gd name="T74" fmla="*/ 61 w 77"/>
                <a:gd name="T75" fmla="*/ 26 h 117"/>
                <a:gd name="T76" fmla="*/ 59 w 77"/>
                <a:gd name="T77" fmla="*/ 21 h 117"/>
                <a:gd name="T78" fmla="*/ 55 w 77"/>
                <a:gd name="T79" fmla="*/ 17 h 117"/>
                <a:gd name="T80" fmla="*/ 52 w 77"/>
                <a:gd name="T81" fmla="*/ 14 h 117"/>
                <a:gd name="T82" fmla="*/ 46 w 77"/>
                <a:gd name="T83" fmla="*/ 12 h 117"/>
                <a:gd name="T84" fmla="*/ 39 w 77"/>
                <a:gd name="T85" fmla="*/ 10 h 117"/>
                <a:gd name="T86" fmla="*/ 34 w 77"/>
                <a:gd name="T87" fmla="*/ 12 h 117"/>
                <a:gd name="T88" fmla="*/ 29 w 77"/>
                <a:gd name="T89" fmla="*/ 14 h 117"/>
                <a:gd name="T90" fmla="*/ 23 w 77"/>
                <a:gd name="T91" fmla="*/ 17 h 117"/>
                <a:gd name="T92" fmla="*/ 20 w 77"/>
                <a:gd name="T93" fmla="*/ 23 h 117"/>
                <a:gd name="T94" fmla="*/ 18 w 77"/>
                <a:gd name="T95" fmla="*/ 28 h 117"/>
                <a:gd name="T96" fmla="*/ 16 w 77"/>
                <a:gd name="T97" fmla="*/ 35 h 117"/>
                <a:gd name="T98" fmla="*/ 2 w 77"/>
                <a:gd name="T99" fmla="*/ 33 h 117"/>
                <a:gd name="T100" fmla="*/ 4 w 77"/>
                <a:gd name="T101" fmla="*/ 24 h 117"/>
                <a:gd name="T102" fmla="*/ 6 w 77"/>
                <a:gd name="T103" fmla="*/ 19 h 117"/>
                <a:gd name="T104" fmla="*/ 9 w 77"/>
                <a:gd name="T105" fmla="*/ 12 h 117"/>
                <a:gd name="T106" fmla="*/ 15 w 77"/>
                <a:gd name="T107" fmla="*/ 9 h 117"/>
                <a:gd name="T108" fmla="*/ 22 w 77"/>
                <a:gd name="T109" fmla="*/ 3 h 117"/>
                <a:gd name="T110" fmla="*/ 30 w 77"/>
                <a:gd name="T111" fmla="*/ 0 h 117"/>
                <a:gd name="T112" fmla="*/ 41 w 77"/>
                <a:gd name="T11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17">
                  <a:moveTo>
                    <a:pt x="41" y="0"/>
                  </a:moveTo>
                  <a:lnTo>
                    <a:pt x="48" y="0"/>
                  </a:lnTo>
                  <a:lnTo>
                    <a:pt x="55" y="1"/>
                  </a:lnTo>
                  <a:lnTo>
                    <a:pt x="62" y="5"/>
                  </a:lnTo>
                  <a:lnTo>
                    <a:pt x="68" y="9"/>
                  </a:lnTo>
                  <a:lnTo>
                    <a:pt x="73" y="16"/>
                  </a:lnTo>
                  <a:lnTo>
                    <a:pt x="77" y="23"/>
                  </a:lnTo>
                  <a:lnTo>
                    <a:pt x="77" y="32"/>
                  </a:lnTo>
                  <a:lnTo>
                    <a:pt x="77" y="39"/>
                  </a:lnTo>
                  <a:lnTo>
                    <a:pt x="75" y="46"/>
                  </a:lnTo>
                  <a:lnTo>
                    <a:pt x="70" y="53"/>
                  </a:lnTo>
                  <a:lnTo>
                    <a:pt x="64" y="60"/>
                  </a:lnTo>
                  <a:lnTo>
                    <a:pt x="59" y="65"/>
                  </a:lnTo>
                  <a:lnTo>
                    <a:pt x="52" y="72"/>
                  </a:lnTo>
                  <a:lnTo>
                    <a:pt x="43" y="81"/>
                  </a:lnTo>
                  <a:lnTo>
                    <a:pt x="36" y="85"/>
                  </a:lnTo>
                  <a:lnTo>
                    <a:pt x="32" y="90"/>
                  </a:lnTo>
                  <a:lnTo>
                    <a:pt x="29" y="94"/>
                  </a:lnTo>
                  <a:lnTo>
                    <a:pt x="25" y="96"/>
                  </a:lnTo>
                  <a:lnTo>
                    <a:pt x="20" y="103"/>
                  </a:lnTo>
                  <a:lnTo>
                    <a:pt x="77" y="103"/>
                  </a:lnTo>
                  <a:lnTo>
                    <a:pt x="77" y="117"/>
                  </a:lnTo>
                  <a:lnTo>
                    <a:pt x="0" y="117"/>
                  </a:lnTo>
                  <a:lnTo>
                    <a:pt x="0" y="112"/>
                  </a:lnTo>
                  <a:lnTo>
                    <a:pt x="0" y="106"/>
                  </a:lnTo>
                  <a:lnTo>
                    <a:pt x="6" y="99"/>
                  </a:lnTo>
                  <a:lnTo>
                    <a:pt x="11" y="92"/>
                  </a:lnTo>
                  <a:lnTo>
                    <a:pt x="16" y="87"/>
                  </a:lnTo>
                  <a:lnTo>
                    <a:pt x="22" y="80"/>
                  </a:lnTo>
                  <a:lnTo>
                    <a:pt x="29" y="74"/>
                  </a:lnTo>
                  <a:lnTo>
                    <a:pt x="38" y="65"/>
                  </a:lnTo>
                  <a:lnTo>
                    <a:pt x="45" y="60"/>
                  </a:lnTo>
                  <a:lnTo>
                    <a:pt x="52" y="53"/>
                  </a:lnTo>
                  <a:lnTo>
                    <a:pt x="55" y="49"/>
                  </a:lnTo>
                  <a:lnTo>
                    <a:pt x="59" y="42"/>
                  </a:lnTo>
                  <a:lnTo>
                    <a:pt x="61" y="37"/>
                  </a:lnTo>
                  <a:lnTo>
                    <a:pt x="62" y="32"/>
                  </a:lnTo>
                  <a:lnTo>
                    <a:pt x="61" y="26"/>
                  </a:lnTo>
                  <a:lnTo>
                    <a:pt x="59" y="21"/>
                  </a:lnTo>
                  <a:lnTo>
                    <a:pt x="55" y="17"/>
                  </a:lnTo>
                  <a:lnTo>
                    <a:pt x="52" y="14"/>
                  </a:lnTo>
                  <a:lnTo>
                    <a:pt x="46" y="12"/>
                  </a:lnTo>
                  <a:lnTo>
                    <a:pt x="39" y="10"/>
                  </a:lnTo>
                  <a:lnTo>
                    <a:pt x="34" y="12"/>
                  </a:lnTo>
                  <a:lnTo>
                    <a:pt x="29" y="14"/>
                  </a:lnTo>
                  <a:lnTo>
                    <a:pt x="23" y="17"/>
                  </a:lnTo>
                  <a:lnTo>
                    <a:pt x="20" y="23"/>
                  </a:lnTo>
                  <a:lnTo>
                    <a:pt x="18" y="28"/>
                  </a:lnTo>
                  <a:lnTo>
                    <a:pt x="16" y="35"/>
                  </a:lnTo>
                  <a:lnTo>
                    <a:pt x="2" y="33"/>
                  </a:lnTo>
                  <a:lnTo>
                    <a:pt x="4" y="24"/>
                  </a:lnTo>
                  <a:lnTo>
                    <a:pt x="6" y="19"/>
                  </a:lnTo>
                  <a:lnTo>
                    <a:pt x="9" y="12"/>
                  </a:lnTo>
                  <a:lnTo>
                    <a:pt x="15" y="9"/>
                  </a:lnTo>
                  <a:lnTo>
                    <a:pt x="22" y="3"/>
                  </a:lnTo>
                  <a:lnTo>
                    <a:pt x="30" y="0"/>
                  </a:lnTo>
                  <a:lnTo>
                    <a:pt x="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1" name="Freeform 16"/>
            <p:cNvSpPr>
              <a:spLocks noEditPoints="1"/>
            </p:cNvSpPr>
            <p:nvPr/>
          </p:nvSpPr>
          <p:spPr bwMode="auto">
            <a:xfrm>
              <a:off x="1209" y="3016"/>
              <a:ext cx="38" cy="59"/>
            </a:xfrm>
            <a:custGeom>
              <a:avLst/>
              <a:gdLst>
                <a:gd name="T0" fmla="*/ 37 w 76"/>
                <a:gd name="T1" fmla="*/ 10 h 119"/>
                <a:gd name="T2" fmla="*/ 32 w 76"/>
                <a:gd name="T3" fmla="*/ 12 h 119"/>
                <a:gd name="T4" fmla="*/ 26 w 76"/>
                <a:gd name="T5" fmla="*/ 16 h 119"/>
                <a:gd name="T6" fmla="*/ 21 w 76"/>
                <a:gd name="T7" fmla="*/ 19 h 119"/>
                <a:gd name="T8" fmla="*/ 16 w 76"/>
                <a:gd name="T9" fmla="*/ 35 h 119"/>
                <a:gd name="T10" fmla="*/ 14 w 76"/>
                <a:gd name="T11" fmla="*/ 58 h 119"/>
                <a:gd name="T12" fmla="*/ 16 w 76"/>
                <a:gd name="T13" fmla="*/ 83 h 119"/>
                <a:gd name="T14" fmla="*/ 21 w 76"/>
                <a:gd name="T15" fmla="*/ 97 h 119"/>
                <a:gd name="T16" fmla="*/ 26 w 76"/>
                <a:gd name="T17" fmla="*/ 103 h 119"/>
                <a:gd name="T18" fmla="*/ 32 w 76"/>
                <a:gd name="T19" fmla="*/ 106 h 119"/>
                <a:gd name="T20" fmla="*/ 39 w 76"/>
                <a:gd name="T21" fmla="*/ 108 h 119"/>
                <a:gd name="T22" fmla="*/ 44 w 76"/>
                <a:gd name="T23" fmla="*/ 106 h 119"/>
                <a:gd name="T24" fmla="*/ 49 w 76"/>
                <a:gd name="T25" fmla="*/ 103 h 119"/>
                <a:gd name="T26" fmla="*/ 55 w 76"/>
                <a:gd name="T27" fmla="*/ 97 h 119"/>
                <a:gd name="T28" fmla="*/ 60 w 76"/>
                <a:gd name="T29" fmla="*/ 83 h 119"/>
                <a:gd name="T30" fmla="*/ 62 w 76"/>
                <a:gd name="T31" fmla="*/ 58 h 119"/>
                <a:gd name="T32" fmla="*/ 60 w 76"/>
                <a:gd name="T33" fmla="*/ 35 h 119"/>
                <a:gd name="T34" fmla="*/ 55 w 76"/>
                <a:gd name="T35" fmla="*/ 21 h 119"/>
                <a:gd name="T36" fmla="*/ 49 w 76"/>
                <a:gd name="T37" fmla="*/ 16 h 119"/>
                <a:gd name="T38" fmla="*/ 44 w 76"/>
                <a:gd name="T39" fmla="*/ 12 h 119"/>
                <a:gd name="T40" fmla="*/ 37 w 76"/>
                <a:gd name="T41" fmla="*/ 10 h 119"/>
                <a:gd name="T42" fmla="*/ 39 w 76"/>
                <a:gd name="T43" fmla="*/ 0 h 119"/>
                <a:gd name="T44" fmla="*/ 47 w 76"/>
                <a:gd name="T45" fmla="*/ 0 h 119"/>
                <a:gd name="T46" fmla="*/ 55 w 76"/>
                <a:gd name="T47" fmla="*/ 3 h 119"/>
                <a:gd name="T48" fmla="*/ 62 w 76"/>
                <a:gd name="T49" fmla="*/ 7 h 119"/>
                <a:gd name="T50" fmla="*/ 65 w 76"/>
                <a:gd name="T51" fmla="*/ 14 h 119"/>
                <a:gd name="T52" fmla="*/ 71 w 76"/>
                <a:gd name="T53" fmla="*/ 21 h 119"/>
                <a:gd name="T54" fmla="*/ 74 w 76"/>
                <a:gd name="T55" fmla="*/ 32 h 119"/>
                <a:gd name="T56" fmla="*/ 74 w 76"/>
                <a:gd name="T57" fmla="*/ 39 h 119"/>
                <a:gd name="T58" fmla="*/ 76 w 76"/>
                <a:gd name="T59" fmla="*/ 48 h 119"/>
                <a:gd name="T60" fmla="*/ 76 w 76"/>
                <a:gd name="T61" fmla="*/ 58 h 119"/>
                <a:gd name="T62" fmla="*/ 74 w 76"/>
                <a:gd name="T63" fmla="*/ 78 h 119"/>
                <a:gd name="T64" fmla="*/ 72 w 76"/>
                <a:gd name="T65" fmla="*/ 92 h 119"/>
                <a:gd name="T66" fmla="*/ 69 w 76"/>
                <a:gd name="T67" fmla="*/ 101 h 119"/>
                <a:gd name="T68" fmla="*/ 63 w 76"/>
                <a:gd name="T69" fmla="*/ 106 h 119"/>
                <a:gd name="T70" fmla="*/ 60 w 76"/>
                <a:gd name="T71" fmla="*/ 112 h 119"/>
                <a:gd name="T72" fmla="*/ 53 w 76"/>
                <a:gd name="T73" fmla="*/ 115 h 119"/>
                <a:gd name="T74" fmla="*/ 46 w 76"/>
                <a:gd name="T75" fmla="*/ 119 h 119"/>
                <a:gd name="T76" fmla="*/ 39 w 76"/>
                <a:gd name="T77" fmla="*/ 119 h 119"/>
                <a:gd name="T78" fmla="*/ 30 w 76"/>
                <a:gd name="T79" fmla="*/ 119 h 119"/>
                <a:gd name="T80" fmla="*/ 23 w 76"/>
                <a:gd name="T81" fmla="*/ 115 h 119"/>
                <a:gd name="T82" fmla="*/ 17 w 76"/>
                <a:gd name="T83" fmla="*/ 112 h 119"/>
                <a:gd name="T84" fmla="*/ 12 w 76"/>
                <a:gd name="T85" fmla="*/ 106 h 119"/>
                <a:gd name="T86" fmla="*/ 5 w 76"/>
                <a:gd name="T87" fmla="*/ 96 h 119"/>
                <a:gd name="T88" fmla="*/ 1 w 76"/>
                <a:gd name="T89" fmla="*/ 80 h 119"/>
                <a:gd name="T90" fmla="*/ 0 w 76"/>
                <a:gd name="T91" fmla="*/ 58 h 119"/>
                <a:gd name="T92" fmla="*/ 1 w 76"/>
                <a:gd name="T93" fmla="*/ 40 h 119"/>
                <a:gd name="T94" fmla="*/ 3 w 76"/>
                <a:gd name="T95" fmla="*/ 26 h 119"/>
                <a:gd name="T96" fmla="*/ 7 w 76"/>
                <a:gd name="T97" fmla="*/ 17 h 119"/>
                <a:gd name="T98" fmla="*/ 12 w 76"/>
                <a:gd name="T99" fmla="*/ 10 h 119"/>
                <a:gd name="T100" fmla="*/ 17 w 76"/>
                <a:gd name="T101" fmla="*/ 5 h 119"/>
                <a:gd name="T102" fmla="*/ 23 w 76"/>
                <a:gd name="T103" fmla="*/ 1 h 119"/>
                <a:gd name="T104" fmla="*/ 30 w 76"/>
                <a:gd name="T105" fmla="*/ 0 h 119"/>
                <a:gd name="T106" fmla="*/ 39 w 76"/>
                <a:gd name="T10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119">
                  <a:moveTo>
                    <a:pt x="37" y="10"/>
                  </a:moveTo>
                  <a:lnTo>
                    <a:pt x="32" y="12"/>
                  </a:lnTo>
                  <a:lnTo>
                    <a:pt x="26" y="16"/>
                  </a:lnTo>
                  <a:lnTo>
                    <a:pt x="21" y="19"/>
                  </a:lnTo>
                  <a:lnTo>
                    <a:pt x="16" y="35"/>
                  </a:lnTo>
                  <a:lnTo>
                    <a:pt x="14" y="58"/>
                  </a:lnTo>
                  <a:lnTo>
                    <a:pt x="16" y="83"/>
                  </a:lnTo>
                  <a:lnTo>
                    <a:pt x="21" y="97"/>
                  </a:lnTo>
                  <a:lnTo>
                    <a:pt x="26" y="103"/>
                  </a:lnTo>
                  <a:lnTo>
                    <a:pt x="32" y="106"/>
                  </a:lnTo>
                  <a:lnTo>
                    <a:pt x="39" y="108"/>
                  </a:lnTo>
                  <a:lnTo>
                    <a:pt x="44" y="106"/>
                  </a:lnTo>
                  <a:lnTo>
                    <a:pt x="49" y="103"/>
                  </a:lnTo>
                  <a:lnTo>
                    <a:pt x="55" y="97"/>
                  </a:lnTo>
                  <a:lnTo>
                    <a:pt x="60" y="83"/>
                  </a:lnTo>
                  <a:lnTo>
                    <a:pt x="62" y="58"/>
                  </a:lnTo>
                  <a:lnTo>
                    <a:pt x="60" y="35"/>
                  </a:lnTo>
                  <a:lnTo>
                    <a:pt x="55" y="21"/>
                  </a:lnTo>
                  <a:lnTo>
                    <a:pt x="49" y="16"/>
                  </a:lnTo>
                  <a:lnTo>
                    <a:pt x="44" y="12"/>
                  </a:lnTo>
                  <a:lnTo>
                    <a:pt x="37" y="10"/>
                  </a:lnTo>
                  <a:close/>
                  <a:moveTo>
                    <a:pt x="39" y="0"/>
                  </a:moveTo>
                  <a:lnTo>
                    <a:pt x="47" y="0"/>
                  </a:lnTo>
                  <a:lnTo>
                    <a:pt x="55" y="3"/>
                  </a:lnTo>
                  <a:lnTo>
                    <a:pt x="62" y="7"/>
                  </a:lnTo>
                  <a:lnTo>
                    <a:pt x="65" y="14"/>
                  </a:lnTo>
                  <a:lnTo>
                    <a:pt x="71" y="21"/>
                  </a:lnTo>
                  <a:lnTo>
                    <a:pt x="74" y="32"/>
                  </a:lnTo>
                  <a:lnTo>
                    <a:pt x="74" y="39"/>
                  </a:lnTo>
                  <a:lnTo>
                    <a:pt x="76" y="48"/>
                  </a:lnTo>
                  <a:lnTo>
                    <a:pt x="76" y="58"/>
                  </a:lnTo>
                  <a:lnTo>
                    <a:pt x="74" y="78"/>
                  </a:lnTo>
                  <a:lnTo>
                    <a:pt x="72" y="92"/>
                  </a:lnTo>
                  <a:lnTo>
                    <a:pt x="69" y="101"/>
                  </a:lnTo>
                  <a:lnTo>
                    <a:pt x="63" y="106"/>
                  </a:lnTo>
                  <a:lnTo>
                    <a:pt x="60" y="112"/>
                  </a:lnTo>
                  <a:lnTo>
                    <a:pt x="53" y="115"/>
                  </a:lnTo>
                  <a:lnTo>
                    <a:pt x="46" y="119"/>
                  </a:lnTo>
                  <a:lnTo>
                    <a:pt x="39" y="119"/>
                  </a:lnTo>
                  <a:lnTo>
                    <a:pt x="30" y="119"/>
                  </a:lnTo>
                  <a:lnTo>
                    <a:pt x="23" y="115"/>
                  </a:lnTo>
                  <a:lnTo>
                    <a:pt x="17" y="112"/>
                  </a:lnTo>
                  <a:lnTo>
                    <a:pt x="12" y="106"/>
                  </a:lnTo>
                  <a:lnTo>
                    <a:pt x="5" y="96"/>
                  </a:lnTo>
                  <a:lnTo>
                    <a:pt x="1" y="80"/>
                  </a:lnTo>
                  <a:lnTo>
                    <a:pt x="0" y="58"/>
                  </a:lnTo>
                  <a:lnTo>
                    <a:pt x="1" y="40"/>
                  </a:lnTo>
                  <a:lnTo>
                    <a:pt x="3" y="26"/>
                  </a:lnTo>
                  <a:lnTo>
                    <a:pt x="7" y="17"/>
                  </a:lnTo>
                  <a:lnTo>
                    <a:pt x="12" y="10"/>
                  </a:lnTo>
                  <a:lnTo>
                    <a:pt x="17" y="5"/>
                  </a:lnTo>
                  <a:lnTo>
                    <a:pt x="23" y="1"/>
                  </a:lnTo>
                  <a:lnTo>
                    <a:pt x="30" y="0"/>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2" name="Line 17"/>
            <p:cNvSpPr>
              <a:spLocks noChangeShapeType="1"/>
            </p:cNvSpPr>
            <p:nvPr/>
          </p:nvSpPr>
          <p:spPr bwMode="auto">
            <a:xfrm>
              <a:off x="1313" y="2825"/>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 name="Line 18"/>
            <p:cNvSpPr>
              <a:spLocks noChangeShapeType="1"/>
            </p:cNvSpPr>
            <p:nvPr/>
          </p:nvSpPr>
          <p:spPr bwMode="auto">
            <a:xfrm flipH="1">
              <a:off x="3788" y="2825"/>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 name="Line 19"/>
            <p:cNvSpPr>
              <a:spLocks noChangeShapeType="1"/>
            </p:cNvSpPr>
            <p:nvPr/>
          </p:nvSpPr>
          <p:spPr bwMode="auto">
            <a:xfrm>
              <a:off x="1313" y="2676"/>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 name="Line 20"/>
            <p:cNvSpPr>
              <a:spLocks noChangeShapeType="1"/>
            </p:cNvSpPr>
            <p:nvPr/>
          </p:nvSpPr>
          <p:spPr bwMode="auto">
            <a:xfrm flipH="1">
              <a:off x="3788" y="2676"/>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 name="Line 21"/>
            <p:cNvSpPr>
              <a:spLocks noChangeShapeType="1"/>
            </p:cNvSpPr>
            <p:nvPr/>
          </p:nvSpPr>
          <p:spPr bwMode="auto">
            <a:xfrm>
              <a:off x="1313" y="2569"/>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 name="Line 22"/>
            <p:cNvSpPr>
              <a:spLocks noChangeShapeType="1"/>
            </p:cNvSpPr>
            <p:nvPr/>
          </p:nvSpPr>
          <p:spPr bwMode="auto">
            <a:xfrm flipH="1">
              <a:off x="3788" y="2569"/>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 name="Line 23"/>
            <p:cNvSpPr>
              <a:spLocks noChangeShapeType="1"/>
            </p:cNvSpPr>
            <p:nvPr/>
          </p:nvSpPr>
          <p:spPr bwMode="auto">
            <a:xfrm>
              <a:off x="1313" y="2486"/>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 name="Line 24"/>
            <p:cNvSpPr>
              <a:spLocks noChangeShapeType="1"/>
            </p:cNvSpPr>
            <p:nvPr/>
          </p:nvSpPr>
          <p:spPr bwMode="auto">
            <a:xfrm flipH="1">
              <a:off x="3788" y="2486"/>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 name="Line 25"/>
            <p:cNvSpPr>
              <a:spLocks noChangeShapeType="1"/>
            </p:cNvSpPr>
            <p:nvPr/>
          </p:nvSpPr>
          <p:spPr bwMode="auto">
            <a:xfrm>
              <a:off x="1313" y="2419"/>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 name="Line 26"/>
            <p:cNvSpPr>
              <a:spLocks noChangeShapeType="1"/>
            </p:cNvSpPr>
            <p:nvPr/>
          </p:nvSpPr>
          <p:spPr bwMode="auto">
            <a:xfrm flipH="1">
              <a:off x="3788" y="2419"/>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 name="Line 27"/>
            <p:cNvSpPr>
              <a:spLocks noChangeShapeType="1"/>
            </p:cNvSpPr>
            <p:nvPr/>
          </p:nvSpPr>
          <p:spPr bwMode="auto">
            <a:xfrm>
              <a:off x="1313" y="2362"/>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 name="Line 28"/>
            <p:cNvSpPr>
              <a:spLocks noChangeShapeType="1"/>
            </p:cNvSpPr>
            <p:nvPr/>
          </p:nvSpPr>
          <p:spPr bwMode="auto">
            <a:xfrm flipH="1">
              <a:off x="3788" y="2362"/>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 name="Line 29"/>
            <p:cNvSpPr>
              <a:spLocks noChangeShapeType="1"/>
            </p:cNvSpPr>
            <p:nvPr/>
          </p:nvSpPr>
          <p:spPr bwMode="auto">
            <a:xfrm>
              <a:off x="1313" y="2313"/>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 name="Line 30"/>
            <p:cNvSpPr>
              <a:spLocks noChangeShapeType="1"/>
            </p:cNvSpPr>
            <p:nvPr/>
          </p:nvSpPr>
          <p:spPr bwMode="auto">
            <a:xfrm flipH="1">
              <a:off x="3788" y="2313"/>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 name="Line 31"/>
            <p:cNvSpPr>
              <a:spLocks noChangeShapeType="1"/>
            </p:cNvSpPr>
            <p:nvPr/>
          </p:nvSpPr>
          <p:spPr bwMode="auto">
            <a:xfrm>
              <a:off x="1313" y="2270"/>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 name="Line 32"/>
            <p:cNvSpPr>
              <a:spLocks noChangeShapeType="1"/>
            </p:cNvSpPr>
            <p:nvPr/>
          </p:nvSpPr>
          <p:spPr bwMode="auto">
            <a:xfrm flipH="1">
              <a:off x="3788" y="2270"/>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 name="Freeform 33"/>
            <p:cNvSpPr>
              <a:spLocks noEditPoints="1"/>
            </p:cNvSpPr>
            <p:nvPr/>
          </p:nvSpPr>
          <p:spPr bwMode="auto">
            <a:xfrm>
              <a:off x="1313" y="2230"/>
              <a:ext cx="2487" cy="1"/>
            </a:xfrm>
            <a:custGeom>
              <a:avLst/>
              <a:gdLst>
                <a:gd name="T0" fmla="*/ 4889 w 4974"/>
                <a:gd name="T1" fmla="*/ 0 h 2"/>
                <a:gd name="T2" fmla="*/ 4822 w 4974"/>
                <a:gd name="T3" fmla="*/ 0 h 2"/>
                <a:gd name="T4" fmla="*/ 4744 w 4974"/>
                <a:gd name="T5" fmla="*/ 2 h 2"/>
                <a:gd name="T6" fmla="*/ 4658 w 4974"/>
                <a:gd name="T7" fmla="*/ 2 h 2"/>
                <a:gd name="T8" fmla="*/ 4582 w 4974"/>
                <a:gd name="T9" fmla="*/ 0 h 2"/>
                <a:gd name="T10" fmla="*/ 4479 w 4974"/>
                <a:gd name="T11" fmla="*/ 0 h 2"/>
                <a:gd name="T12" fmla="*/ 4412 w 4974"/>
                <a:gd name="T13" fmla="*/ 0 h 2"/>
                <a:gd name="T14" fmla="*/ 4335 w 4974"/>
                <a:gd name="T15" fmla="*/ 2 h 2"/>
                <a:gd name="T16" fmla="*/ 4248 w 4974"/>
                <a:gd name="T17" fmla="*/ 2 h 2"/>
                <a:gd name="T18" fmla="*/ 4172 w 4974"/>
                <a:gd name="T19" fmla="*/ 0 h 2"/>
                <a:gd name="T20" fmla="*/ 4071 w 4974"/>
                <a:gd name="T21" fmla="*/ 0 h 2"/>
                <a:gd name="T22" fmla="*/ 4002 w 4974"/>
                <a:gd name="T23" fmla="*/ 0 h 2"/>
                <a:gd name="T24" fmla="*/ 3925 w 4974"/>
                <a:gd name="T25" fmla="*/ 2 h 2"/>
                <a:gd name="T26" fmla="*/ 3840 w 4974"/>
                <a:gd name="T27" fmla="*/ 2 h 2"/>
                <a:gd name="T28" fmla="*/ 3762 w 4974"/>
                <a:gd name="T29" fmla="*/ 0 h 2"/>
                <a:gd name="T30" fmla="*/ 3661 w 4974"/>
                <a:gd name="T31" fmla="*/ 0 h 2"/>
                <a:gd name="T32" fmla="*/ 3592 w 4974"/>
                <a:gd name="T33" fmla="*/ 0 h 2"/>
                <a:gd name="T34" fmla="*/ 3516 w 4974"/>
                <a:gd name="T35" fmla="*/ 2 h 2"/>
                <a:gd name="T36" fmla="*/ 3430 w 4974"/>
                <a:gd name="T37" fmla="*/ 2 h 2"/>
                <a:gd name="T38" fmla="*/ 3354 w 4974"/>
                <a:gd name="T39" fmla="*/ 0 h 2"/>
                <a:gd name="T40" fmla="*/ 3251 w 4974"/>
                <a:gd name="T41" fmla="*/ 0 h 2"/>
                <a:gd name="T42" fmla="*/ 3182 w 4974"/>
                <a:gd name="T43" fmla="*/ 0 h 2"/>
                <a:gd name="T44" fmla="*/ 3106 w 4974"/>
                <a:gd name="T45" fmla="*/ 2 h 2"/>
                <a:gd name="T46" fmla="*/ 3020 w 4974"/>
                <a:gd name="T47" fmla="*/ 2 h 2"/>
                <a:gd name="T48" fmla="*/ 2944 w 4974"/>
                <a:gd name="T49" fmla="*/ 0 h 2"/>
                <a:gd name="T50" fmla="*/ 2841 w 4974"/>
                <a:gd name="T51" fmla="*/ 0 h 2"/>
                <a:gd name="T52" fmla="*/ 2774 w 4974"/>
                <a:gd name="T53" fmla="*/ 0 h 2"/>
                <a:gd name="T54" fmla="*/ 2696 w 4974"/>
                <a:gd name="T55" fmla="*/ 2 h 2"/>
                <a:gd name="T56" fmla="*/ 2611 w 4974"/>
                <a:gd name="T57" fmla="*/ 2 h 2"/>
                <a:gd name="T58" fmla="*/ 2534 w 4974"/>
                <a:gd name="T59" fmla="*/ 0 h 2"/>
                <a:gd name="T60" fmla="*/ 2431 w 4974"/>
                <a:gd name="T61" fmla="*/ 0 h 2"/>
                <a:gd name="T62" fmla="*/ 2364 w 4974"/>
                <a:gd name="T63" fmla="*/ 0 h 2"/>
                <a:gd name="T64" fmla="*/ 2286 w 4974"/>
                <a:gd name="T65" fmla="*/ 2 h 2"/>
                <a:gd name="T66" fmla="*/ 2201 w 4974"/>
                <a:gd name="T67" fmla="*/ 2 h 2"/>
                <a:gd name="T68" fmla="*/ 2124 w 4974"/>
                <a:gd name="T69" fmla="*/ 0 h 2"/>
                <a:gd name="T70" fmla="*/ 2021 w 4974"/>
                <a:gd name="T71" fmla="*/ 0 h 2"/>
                <a:gd name="T72" fmla="*/ 1954 w 4974"/>
                <a:gd name="T73" fmla="*/ 0 h 2"/>
                <a:gd name="T74" fmla="*/ 1878 w 4974"/>
                <a:gd name="T75" fmla="*/ 2 h 2"/>
                <a:gd name="T76" fmla="*/ 1792 w 4974"/>
                <a:gd name="T77" fmla="*/ 2 h 2"/>
                <a:gd name="T78" fmla="*/ 1714 w 4974"/>
                <a:gd name="T79" fmla="*/ 0 h 2"/>
                <a:gd name="T80" fmla="*/ 1613 w 4974"/>
                <a:gd name="T81" fmla="*/ 0 h 2"/>
                <a:gd name="T82" fmla="*/ 1544 w 4974"/>
                <a:gd name="T83" fmla="*/ 0 h 2"/>
                <a:gd name="T84" fmla="*/ 1468 w 4974"/>
                <a:gd name="T85" fmla="*/ 2 h 2"/>
                <a:gd name="T86" fmla="*/ 1383 w 4974"/>
                <a:gd name="T87" fmla="*/ 2 h 2"/>
                <a:gd name="T88" fmla="*/ 1304 w 4974"/>
                <a:gd name="T89" fmla="*/ 0 h 2"/>
                <a:gd name="T90" fmla="*/ 1203 w 4974"/>
                <a:gd name="T91" fmla="*/ 0 h 2"/>
                <a:gd name="T92" fmla="*/ 1134 w 4974"/>
                <a:gd name="T93" fmla="*/ 0 h 2"/>
                <a:gd name="T94" fmla="*/ 1058 w 4974"/>
                <a:gd name="T95" fmla="*/ 2 h 2"/>
                <a:gd name="T96" fmla="*/ 973 w 4974"/>
                <a:gd name="T97" fmla="*/ 2 h 2"/>
                <a:gd name="T98" fmla="*/ 896 w 4974"/>
                <a:gd name="T99" fmla="*/ 0 h 2"/>
                <a:gd name="T100" fmla="*/ 793 w 4974"/>
                <a:gd name="T101" fmla="*/ 0 h 2"/>
                <a:gd name="T102" fmla="*/ 724 w 4974"/>
                <a:gd name="T103" fmla="*/ 0 h 2"/>
                <a:gd name="T104" fmla="*/ 648 w 4974"/>
                <a:gd name="T105" fmla="*/ 2 h 2"/>
                <a:gd name="T106" fmla="*/ 563 w 4974"/>
                <a:gd name="T107" fmla="*/ 2 h 2"/>
                <a:gd name="T108" fmla="*/ 486 w 4974"/>
                <a:gd name="T109" fmla="*/ 0 h 2"/>
                <a:gd name="T110" fmla="*/ 384 w 4974"/>
                <a:gd name="T111" fmla="*/ 0 h 2"/>
                <a:gd name="T112" fmla="*/ 316 w 4974"/>
                <a:gd name="T113" fmla="*/ 0 h 2"/>
                <a:gd name="T114" fmla="*/ 238 w 4974"/>
                <a:gd name="T115" fmla="*/ 2 h 2"/>
                <a:gd name="T116" fmla="*/ 153 w 4974"/>
                <a:gd name="T117" fmla="*/ 2 h 2"/>
                <a:gd name="T118" fmla="*/ 77 w 4974"/>
                <a:gd name="T1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4" h="2">
                  <a:moveTo>
                    <a:pt x="4965" y="0"/>
                  </a:moveTo>
                  <a:lnTo>
                    <a:pt x="4974" y="0"/>
                  </a:lnTo>
                  <a:lnTo>
                    <a:pt x="4974" y="2"/>
                  </a:lnTo>
                  <a:lnTo>
                    <a:pt x="4965" y="2"/>
                  </a:lnTo>
                  <a:lnTo>
                    <a:pt x="4965" y="0"/>
                  </a:lnTo>
                  <a:close/>
                  <a:moveTo>
                    <a:pt x="4941" y="0"/>
                  </a:moveTo>
                  <a:lnTo>
                    <a:pt x="4949" y="0"/>
                  </a:lnTo>
                  <a:lnTo>
                    <a:pt x="4949" y="2"/>
                  </a:lnTo>
                  <a:lnTo>
                    <a:pt x="4941" y="2"/>
                  </a:lnTo>
                  <a:lnTo>
                    <a:pt x="4941" y="0"/>
                  </a:lnTo>
                  <a:close/>
                  <a:moveTo>
                    <a:pt x="4916" y="0"/>
                  </a:moveTo>
                  <a:lnTo>
                    <a:pt x="4923" y="0"/>
                  </a:lnTo>
                  <a:lnTo>
                    <a:pt x="4923" y="2"/>
                  </a:lnTo>
                  <a:lnTo>
                    <a:pt x="4916" y="2"/>
                  </a:lnTo>
                  <a:lnTo>
                    <a:pt x="4916" y="0"/>
                  </a:lnTo>
                  <a:close/>
                  <a:moveTo>
                    <a:pt x="4889" y="0"/>
                  </a:moveTo>
                  <a:lnTo>
                    <a:pt x="4898" y="0"/>
                  </a:lnTo>
                  <a:lnTo>
                    <a:pt x="4898" y="2"/>
                  </a:lnTo>
                  <a:lnTo>
                    <a:pt x="4889" y="2"/>
                  </a:lnTo>
                  <a:lnTo>
                    <a:pt x="4889" y="0"/>
                  </a:lnTo>
                  <a:close/>
                  <a:moveTo>
                    <a:pt x="4864" y="0"/>
                  </a:moveTo>
                  <a:lnTo>
                    <a:pt x="4873" y="0"/>
                  </a:lnTo>
                  <a:lnTo>
                    <a:pt x="4873" y="2"/>
                  </a:lnTo>
                  <a:lnTo>
                    <a:pt x="4864" y="2"/>
                  </a:lnTo>
                  <a:lnTo>
                    <a:pt x="4864" y="0"/>
                  </a:lnTo>
                  <a:close/>
                  <a:moveTo>
                    <a:pt x="4838" y="0"/>
                  </a:moveTo>
                  <a:lnTo>
                    <a:pt x="4846" y="0"/>
                  </a:lnTo>
                  <a:lnTo>
                    <a:pt x="4846" y="2"/>
                  </a:lnTo>
                  <a:lnTo>
                    <a:pt x="4838" y="2"/>
                  </a:lnTo>
                  <a:lnTo>
                    <a:pt x="4838" y="0"/>
                  </a:lnTo>
                  <a:close/>
                  <a:moveTo>
                    <a:pt x="4813" y="0"/>
                  </a:moveTo>
                  <a:lnTo>
                    <a:pt x="4822" y="0"/>
                  </a:lnTo>
                  <a:lnTo>
                    <a:pt x="4822" y="2"/>
                  </a:lnTo>
                  <a:lnTo>
                    <a:pt x="4813" y="2"/>
                  </a:lnTo>
                  <a:lnTo>
                    <a:pt x="4813" y="0"/>
                  </a:lnTo>
                  <a:close/>
                  <a:moveTo>
                    <a:pt x="4786" y="0"/>
                  </a:moveTo>
                  <a:lnTo>
                    <a:pt x="4795" y="0"/>
                  </a:lnTo>
                  <a:lnTo>
                    <a:pt x="4795" y="2"/>
                  </a:lnTo>
                  <a:lnTo>
                    <a:pt x="4786" y="2"/>
                  </a:lnTo>
                  <a:lnTo>
                    <a:pt x="4786" y="0"/>
                  </a:lnTo>
                  <a:close/>
                  <a:moveTo>
                    <a:pt x="4761" y="0"/>
                  </a:moveTo>
                  <a:lnTo>
                    <a:pt x="4770" y="0"/>
                  </a:lnTo>
                  <a:lnTo>
                    <a:pt x="4770" y="2"/>
                  </a:lnTo>
                  <a:lnTo>
                    <a:pt x="4761" y="2"/>
                  </a:lnTo>
                  <a:lnTo>
                    <a:pt x="4761" y="0"/>
                  </a:lnTo>
                  <a:close/>
                  <a:moveTo>
                    <a:pt x="4736" y="0"/>
                  </a:moveTo>
                  <a:lnTo>
                    <a:pt x="4744" y="0"/>
                  </a:lnTo>
                  <a:lnTo>
                    <a:pt x="4744" y="2"/>
                  </a:lnTo>
                  <a:lnTo>
                    <a:pt x="4736" y="2"/>
                  </a:lnTo>
                  <a:lnTo>
                    <a:pt x="4736" y="0"/>
                  </a:lnTo>
                  <a:close/>
                  <a:moveTo>
                    <a:pt x="4710" y="0"/>
                  </a:moveTo>
                  <a:lnTo>
                    <a:pt x="4719" y="0"/>
                  </a:lnTo>
                  <a:lnTo>
                    <a:pt x="4719" y="2"/>
                  </a:lnTo>
                  <a:lnTo>
                    <a:pt x="4710" y="2"/>
                  </a:lnTo>
                  <a:lnTo>
                    <a:pt x="4710" y="0"/>
                  </a:lnTo>
                  <a:close/>
                  <a:moveTo>
                    <a:pt x="4685" y="0"/>
                  </a:moveTo>
                  <a:lnTo>
                    <a:pt x="4694" y="0"/>
                  </a:lnTo>
                  <a:lnTo>
                    <a:pt x="4694" y="2"/>
                  </a:lnTo>
                  <a:lnTo>
                    <a:pt x="4685" y="2"/>
                  </a:lnTo>
                  <a:lnTo>
                    <a:pt x="4685" y="0"/>
                  </a:lnTo>
                  <a:close/>
                  <a:moveTo>
                    <a:pt x="4658" y="0"/>
                  </a:moveTo>
                  <a:lnTo>
                    <a:pt x="4667" y="0"/>
                  </a:lnTo>
                  <a:lnTo>
                    <a:pt x="4667" y="2"/>
                  </a:lnTo>
                  <a:lnTo>
                    <a:pt x="4658" y="2"/>
                  </a:lnTo>
                  <a:lnTo>
                    <a:pt x="4658" y="0"/>
                  </a:lnTo>
                  <a:close/>
                  <a:moveTo>
                    <a:pt x="4634" y="0"/>
                  </a:moveTo>
                  <a:lnTo>
                    <a:pt x="4642" y="0"/>
                  </a:lnTo>
                  <a:lnTo>
                    <a:pt x="4642" y="2"/>
                  </a:lnTo>
                  <a:lnTo>
                    <a:pt x="4634" y="2"/>
                  </a:lnTo>
                  <a:lnTo>
                    <a:pt x="4634" y="0"/>
                  </a:lnTo>
                  <a:close/>
                  <a:moveTo>
                    <a:pt x="4607" y="0"/>
                  </a:moveTo>
                  <a:lnTo>
                    <a:pt x="4616" y="0"/>
                  </a:lnTo>
                  <a:lnTo>
                    <a:pt x="4616" y="2"/>
                  </a:lnTo>
                  <a:lnTo>
                    <a:pt x="4607" y="2"/>
                  </a:lnTo>
                  <a:lnTo>
                    <a:pt x="4607" y="0"/>
                  </a:lnTo>
                  <a:close/>
                  <a:moveTo>
                    <a:pt x="4582" y="0"/>
                  </a:moveTo>
                  <a:lnTo>
                    <a:pt x="4591" y="0"/>
                  </a:lnTo>
                  <a:lnTo>
                    <a:pt x="4591" y="2"/>
                  </a:lnTo>
                  <a:lnTo>
                    <a:pt x="4582" y="2"/>
                  </a:lnTo>
                  <a:lnTo>
                    <a:pt x="4582" y="0"/>
                  </a:lnTo>
                  <a:close/>
                  <a:moveTo>
                    <a:pt x="4557" y="0"/>
                  </a:moveTo>
                  <a:lnTo>
                    <a:pt x="4564" y="0"/>
                  </a:lnTo>
                  <a:lnTo>
                    <a:pt x="4564" y="2"/>
                  </a:lnTo>
                  <a:lnTo>
                    <a:pt x="4557" y="2"/>
                  </a:lnTo>
                  <a:lnTo>
                    <a:pt x="4557" y="0"/>
                  </a:lnTo>
                  <a:close/>
                  <a:moveTo>
                    <a:pt x="4531" y="0"/>
                  </a:moveTo>
                  <a:lnTo>
                    <a:pt x="4539" y="0"/>
                  </a:lnTo>
                  <a:lnTo>
                    <a:pt x="4539" y="2"/>
                  </a:lnTo>
                  <a:lnTo>
                    <a:pt x="4531" y="2"/>
                  </a:lnTo>
                  <a:lnTo>
                    <a:pt x="4531" y="0"/>
                  </a:lnTo>
                  <a:close/>
                  <a:moveTo>
                    <a:pt x="4506" y="0"/>
                  </a:moveTo>
                  <a:lnTo>
                    <a:pt x="4515" y="0"/>
                  </a:lnTo>
                  <a:lnTo>
                    <a:pt x="4515" y="2"/>
                  </a:lnTo>
                  <a:lnTo>
                    <a:pt x="4506" y="2"/>
                  </a:lnTo>
                  <a:lnTo>
                    <a:pt x="4506" y="0"/>
                  </a:lnTo>
                  <a:close/>
                  <a:moveTo>
                    <a:pt x="4479" y="0"/>
                  </a:moveTo>
                  <a:lnTo>
                    <a:pt x="4488" y="0"/>
                  </a:lnTo>
                  <a:lnTo>
                    <a:pt x="4488" y="2"/>
                  </a:lnTo>
                  <a:lnTo>
                    <a:pt x="4479" y="2"/>
                  </a:lnTo>
                  <a:lnTo>
                    <a:pt x="4479" y="0"/>
                  </a:lnTo>
                  <a:close/>
                  <a:moveTo>
                    <a:pt x="4454" y="0"/>
                  </a:moveTo>
                  <a:lnTo>
                    <a:pt x="4463" y="0"/>
                  </a:lnTo>
                  <a:lnTo>
                    <a:pt x="4463" y="2"/>
                  </a:lnTo>
                  <a:lnTo>
                    <a:pt x="4454" y="2"/>
                  </a:lnTo>
                  <a:lnTo>
                    <a:pt x="4454" y="0"/>
                  </a:lnTo>
                  <a:close/>
                  <a:moveTo>
                    <a:pt x="4428" y="0"/>
                  </a:moveTo>
                  <a:lnTo>
                    <a:pt x="4437" y="0"/>
                  </a:lnTo>
                  <a:lnTo>
                    <a:pt x="4437" y="2"/>
                  </a:lnTo>
                  <a:lnTo>
                    <a:pt x="4428" y="2"/>
                  </a:lnTo>
                  <a:lnTo>
                    <a:pt x="4428" y="0"/>
                  </a:lnTo>
                  <a:close/>
                  <a:moveTo>
                    <a:pt x="4403" y="0"/>
                  </a:moveTo>
                  <a:lnTo>
                    <a:pt x="4412" y="0"/>
                  </a:lnTo>
                  <a:lnTo>
                    <a:pt x="4412" y="2"/>
                  </a:lnTo>
                  <a:lnTo>
                    <a:pt x="4403" y="2"/>
                  </a:lnTo>
                  <a:lnTo>
                    <a:pt x="4403" y="0"/>
                  </a:lnTo>
                  <a:close/>
                  <a:moveTo>
                    <a:pt x="4378" y="0"/>
                  </a:moveTo>
                  <a:lnTo>
                    <a:pt x="4385" y="0"/>
                  </a:lnTo>
                  <a:lnTo>
                    <a:pt x="4385" y="2"/>
                  </a:lnTo>
                  <a:lnTo>
                    <a:pt x="4378" y="2"/>
                  </a:lnTo>
                  <a:lnTo>
                    <a:pt x="4378" y="0"/>
                  </a:lnTo>
                  <a:close/>
                  <a:moveTo>
                    <a:pt x="4351" y="0"/>
                  </a:moveTo>
                  <a:lnTo>
                    <a:pt x="4360" y="0"/>
                  </a:lnTo>
                  <a:lnTo>
                    <a:pt x="4360" y="2"/>
                  </a:lnTo>
                  <a:lnTo>
                    <a:pt x="4351" y="2"/>
                  </a:lnTo>
                  <a:lnTo>
                    <a:pt x="4351" y="0"/>
                  </a:lnTo>
                  <a:close/>
                  <a:moveTo>
                    <a:pt x="4327" y="0"/>
                  </a:moveTo>
                  <a:lnTo>
                    <a:pt x="4335" y="0"/>
                  </a:lnTo>
                  <a:lnTo>
                    <a:pt x="4335" y="2"/>
                  </a:lnTo>
                  <a:lnTo>
                    <a:pt x="4327" y="2"/>
                  </a:lnTo>
                  <a:lnTo>
                    <a:pt x="4327" y="0"/>
                  </a:lnTo>
                  <a:close/>
                  <a:moveTo>
                    <a:pt x="4300" y="0"/>
                  </a:moveTo>
                  <a:lnTo>
                    <a:pt x="4309" y="0"/>
                  </a:lnTo>
                  <a:lnTo>
                    <a:pt x="4309" y="2"/>
                  </a:lnTo>
                  <a:lnTo>
                    <a:pt x="4300" y="2"/>
                  </a:lnTo>
                  <a:lnTo>
                    <a:pt x="4300" y="0"/>
                  </a:lnTo>
                  <a:close/>
                  <a:moveTo>
                    <a:pt x="4275" y="0"/>
                  </a:moveTo>
                  <a:lnTo>
                    <a:pt x="4284" y="0"/>
                  </a:lnTo>
                  <a:lnTo>
                    <a:pt x="4284" y="2"/>
                  </a:lnTo>
                  <a:lnTo>
                    <a:pt x="4275" y="2"/>
                  </a:lnTo>
                  <a:lnTo>
                    <a:pt x="4275" y="0"/>
                  </a:lnTo>
                  <a:close/>
                  <a:moveTo>
                    <a:pt x="4248" y="0"/>
                  </a:moveTo>
                  <a:lnTo>
                    <a:pt x="4257" y="0"/>
                  </a:lnTo>
                  <a:lnTo>
                    <a:pt x="4257" y="2"/>
                  </a:lnTo>
                  <a:lnTo>
                    <a:pt x="4248" y="2"/>
                  </a:lnTo>
                  <a:lnTo>
                    <a:pt x="4248" y="0"/>
                  </a:lnTo>
                  <a:close/>
                  <a:moveTo>
                    <a:pt x="4224" y="0"/>
                  </a:moveTo>
                  <a:lnTo>
                    <a:pt x="4232" y="0"/>
                  </a:lnTo>
                  <a:lnTo>
                    <a:pt x="4232" y="2"/>
                  </a:lnTo>
                  <a:lnTo>
                    <a:pt x="4224" y="2"/>
                  </a:lnTo>
                  <a:lnTo>
                    <a:pt x="4224" y="0"/>
                  </a:lnTo>
                  <a:close/>
                  <a:moveTo>
                    <a:pt x="4199" y="0"/>
                  </a:moveTo>
                  <a:lnTo>
                    <a:pt x="4206" y="0"/>
                  </a:lnTo>
                  <a:lnTo>
                    <a:pt x="4206" y="2"/>
                  </a:lnTo>
                  <a:lnTo>
                    <a:pt x="4199" y="2"/>
                  </a:lnTo>
                  <a:lnTo>
                    <a:pt x="4199" y="0"/>
                  </a:lnTo>
                  <a:close/>
                  <a:moveTo>
                    <a:pt x="4172" y="0"/>
                  </a:moveTo>
                  <a:lnTo>
                    <a:pt x="4181" y="0"/>
                  </a:lnTo>
                  <a:lnTo>
                    <a:pt x="4181" y="2"/>
                  </a:lnTo>
                  <a:lnTo>
                    <a:pt x="4172" y="2"/>
                  </a:lnTo>
                  <a:lnTo>
                    <a:pt x="4172" y="0"/>
                  </a:lnTo>
                  <a:close/>
                  <a:moveTo>
                    <a:pt x="4147" y="0"/>
                  </a:moveTo>
                  <a:lnTo>
                    <a:pt x="4156" y="0"/>
                  </a:lnTo>
                  <a:lnTo>
                    <a:pt x="4156" y="2"/>
                  </a:lnTo>
                  <a:lnTo>
                    <a:pt x="4147" y="2"/>
                  </a:lnTo>
                  <a:lnTo>
                    <a:pt x="4147" y="0"/>
                  </a:lnTo>
                  <a:close/>
                  <a:moveTo>
                    <a:pt x="4121" y="0"/>
                  </a:moveTo>
                  <a:lnTo>
                    <a:pt x="4130" y="0"/>
                  </a:lnTo>
                  <a:lnTo>
                    <a:pt x="4130" y="2"/>
                  </a:lnTo>
                  <a:lnTo>
                    <a:pt x="4121" y="2"/>
                  </a:lnTo>
                  <a:lnTo>
                    <a:pt x="4121" y="0"/>
                  </a:lnTo>
                  <a:close/>
                  <a:moveTo>
                    <a:pt x="4096" y="0"/>
                  </a:moveTo>
                  <a:lnTo>
                    <a:pt x="4105" y="0"/>
                  </a:lnTo>
                  <a:lnTo>
                    <a:pt x="4105" y="2"/>
                  </a:lnTo>
                  <a:lnTo>
                    <a:pt x="4096" y="2"/>
                  </a:lnTo>
                  <a:lnTo>
                    <a:pt x="4096" y="0"/>
                  </a:lnTo>
                  <a:close/>
                  <a:moveTo>
                    <a:pt x="4071" y="0"/>
                  </a:moveTo>
                  <a:lnTo>
                    <a:pt x="4078" y="0"/>
                  </a:lnTo>
                  <a:lnTo>
                    <a:pt x="4078" y="2"/>
                  </a:lnTo>
                  <a:lnTo>
                    <a:pt x="4071" y="2"/>
                  </a:lnTo>
                  <a:lnTo>
                    <a:pt x="4071" y="0"/>
                  </a:lnTo>
                  <a:close/>
                  <a:moveTo>
                    <a:pt x="4044" y="0"/>
                  </a:moveTo>
                  <a:lnTo>
                    <a:pt x="4053" y="0"/>
                  </a:lnTo>
                  <a:lnTo>
                    <a:pt x="4053" y="2"/>
                  </a:lnTo>
                  <a:lnTo>
                    <a:pt x="4044" y="2"/>
                  </a:lnTo>
                  <a:lnTo>
                    <a:pt x="4044" y="0"/>
                  </a:lnTo>
                  <a:close/>
                  <a:moveTo>
                    <a:pt x="4020" y="0"/>
                  </a:moveTo>
                  <a:lnTo>
                    <a:pt x="4027" y="0"/>
                  </a:lnTo>
                  <a:lnTo>
                    <a:pt x="4027" y="2"/>
                  </a:lnTo>
                  <a:lnTo>
                    <a:pt x="4020" y="2"/>
                  </a:lnTo>
                  <a:lnTo>
                    <a:pt x="4020" y="0"/>
                  </a:lnTo>
                  <a:close/>
                  <a:moveTo>
                    <a:pt x="3993" y="0"/>
                  </a:moveTo>
                  <a:lnTo>
                    <a:pt x="4002" y="0"/>
                  </a:lnTo>
                  <a:lnTo>
                    <a:pt x="4002" y="2"/>
                  </a:lnTo>
                  <a:lnTo>
                    <a:pt x="3993" y="2"/>
                  </a:lnTo>
                  <a:lnTo>
                    <a:pt x="3993" y="0"/>
                  </a:lnTo>
                  <a:close/>
                  <a:moveTo>
                    <a:pt x="3968" y="0"/>
                  </a:moveTo>
                  <a:lnTo>
                    <a:pt x="3977" y="0"/>
                  </a:lnTo>
                  <a:lnTo>
                    <a:pt x="3977" y="2"/>
                  </a:lnTo>
                  <a:lnTo>
                    <a:pt x="3968" y="2"/>
                  </a:lnTo>
                  <a:lnTo>
                    <a:pt x="3968" y="0"/>
                  </a:lnTo>
                  <a:close/>
                  <a:moveTo>
                    <a:pt x="3941" y="0"/>
                  </a:moveTo>
                  <a:lnTo>
                    <a:pt x="3950" y="0"/>
                  </a:lnTo>
                  <a:lnTo>
                    <a:pt x="3950" y="2"/>
                  </a:lnTo>
                  <a:lnTo>
                    <a:pt x="3941" y="2"/>
                  </a:lnTo>
                  <a:lnTo>
                    <a:pt x="3941" y="0"/>
                  </a:lnTo>
                  <a:close/>
                  <a:moveTo>
                    <a:pt x="3917" y="0"/>
                  </a:moveTo>
                  <a:lnTo>
                    <a:pt x="3925" y="0"/>
                  </a:lnTo>
                  <a:lnTo>
                    <a:pt x="3925" y="2"/>
                  </a:lnTo>
                  <a:lnTo>
                    <a:pt x="3917" y="2"/>
                  </a:lnTo>
                  <a:lnTo>
                    <a:pt x="3917" y="0"/>
                  </a:lnTo>
                  <a:close/>
                  <a:moveTo>
                    <a:pt x="3890" y="0"/>
                  </a:moveTo>
                  <a:lnTo>
                    <a:pt x="3899" y="0"/>
                  </a:lnTo>
                  <a:lnTo>
                    <a:pt x="3899" y="2"/>
                  </a:lnTo>
                  <a:lnTo>
                    <a:pt x="3890" y="2"/>
                  </a:lnTo>
                  <a:lnTo>
                    <a:pt x="3890" y="0"/>
                  </a:lnTo>
                  <a:close/>
                  <a:moveTo>
                    <a:pt x="3865" y="0"/>
                  </a:moveTo>
                  <a:lnTo>
                    <a:pt x="3874" y="0"/>
                  </a:lnTo>
                  <a:lnTo>
                    <a:pt x="3874" y="2"/>
                  </a:lnTo>
                  <a:lnTo>
                    <a:pt x="3865" y="2"/>
                  </a:lnTo>
                  <a:lnTo>
                    <a:pt x="3865" y="0"/>
                  </a:lnTo>
                  <a:close/>
                  <a:moveTo>
                    <a:pt x="3840" y="0"/>
                  </a:moveTo>
                  <a:lnTo>
                    <a:pt x="3847" y="0"/>
                  </a:lnTo>
                  <a:lnTo>
                    <a:pt x="3847" y="2"/>
                  </a:lnTo>
                  <a:lnTo>
                    <a:pt x="3840" y="2"/>
                  </a:lnTo>
                  <a:lnTo>
                    <a:pt x="3840" y="0"/>
                  </a:lnTo>
                  <a:close/>
                  <a:moveTo>
                    <a:pt x="3814" y="0"/>
                  </a:moveTo>
                  <a:lnTo>
                    <a:pt x="3823" y="0"/>
                  </a:lnTo>
                  <a:lnTo>
                    <a:pt x="3823" y="2"/>
                  </a:lnTo>
                  <a:lnTo>
                    <a:pt x="3814" y="2"/>
                  </a:lnTo>
                  <a:lnTo>
                    <a:pt x="3814" y="0"/>
                  </a:lnTo>
                  <a:close/>
                  <a:moveTo>
                    <a:pt x="3789" y="0"/>
                  </a:moveTo>
                  <a:lnTo>
                    <a:pt x="3798" y="0"/>
                  </a:lnTo>
                  <a:lnTo>
                    <a:pt x="3798" y="2"/>
                  </a:lnTo>
                  <a:lnTo>
                    <a:pt x="3789" y="2"/>
                  </a:lnTo>
                  <a:lnTo>
                    <a:pt x="3789" y="0"/>
                  </a:lnTo>
                  <a:close/>
                  <a:moveTo>
                    <a:pt x="3762" y="0"/>
                  </a:moveTo>
                  <a:lnTo>
                    <a:pt x="3771" y="0"/>
                  </a:lnTo>
                  <a:lnTo>
                    <a:pt x="3771" y="2"/>
                  </a:lnTo>
                  <a:lnTo>
                    <a:pt x="3762" y="2"/>
                  </a:lnTo>
                  <a:lnTo>
                    <a:pt x="3762" y="0"/>
                  </a:lnTo>
                  <a:close/>
                  <a:moveTo>
                    <a:pt x="3737" y="0"/>
                  </a:moveTo>
                  <a:lnTo>
                    <a:pt x="3746" y="0"/>
                  </a:lnTo>
                  <a:lnTo>
                    <a:pt x="3746" y="2"/>
                  </a:lnTo>
                  <a:lnTo>
                    <a:pt x="3737" y="2"/>
                  </a:lnTo>
                  <a:lnTo>
                    <a:pt x="3737" y="0"/>
                  </a:lnTo>
                  <a:close/>
                  <a:moveTo>
                    <a:pt x="3713" y="0"/>
                  </a:moveTo>
                  <a:lnTo>
                    <a:pt x="3720" y="0"/>
                  </a:lnTo>
                  <a:lnTo>
                    <a:pt x="3720" y="2"/>
                  </a:lnTo>
                  <a:lnTo>
                    <a:pt x="3713" y="2"/>
                  </a:lnTo>
                  <a:lnTo>
                    <a:pt x="3713" y="0"/>
                  </a:lnTo>
                  <a:close/>
                  <a:moveTo>
                    <a:pt x="3686" y="0"/>
                  </a:moveTo>
                  <a:lnTo>
                    <a:pt x="3695" y="0"/>
                  </a:lnTo>
                  <a:lnTo>
                    <a:pt x="3695" y="2"/>
                  </a:lnTo>
                  <a:lnTo>
                    <a:pt x="3686" y="2"/>
                  </a:lnTo>
                  <a:lnTo>
                    <a:pt x="3686" y="0"/>
                  </a:lnTo>
                  <a:close/>
                  <a:moveTo>
                    <a:pt x="3661" y="0"/>
                  </a:moveTo>
                  <a:lnTo>
                    <a:pt x="3668" y="0"/>
                  </a:lnTo>
                  <a:lnTo>
                    <a:pt x="3668" y="2"/>
                  </a:lnTo>
                  <a:lnTo>
                    <a:pt x="3661" y="2"/>
                  </a:lnTo>
                  <a:lnTo>
                    <a:pt x="3661" y="0"/>
                  </a:lnTo>
                  <a:close/>
                  <a:moveTo>
                    <a:pt x="3634" y="0"/>
                  </a:moveTo>
                  <a:lnTo>
                    <a:pt x="3643" y="0"/>
                  </a:lnTo>
                  <a:lnTo>
                    <a:pt x="3643" y="2"/>
                  </a:lnTo>
                  <a:lnTo>
                    <a:pt x="3634" y="2"/>
                  </a:lnTo>
                  <a:lnTo>
                    <a:pt x="3634" y="0"/>
                  </a:lnTo>
                  <a:close/>
                  <a:moveTo>
                    <a:pt x="3610" y="0"/>
                  </a:moveTo>
                  <a:lnTo>
                    <a:pt x="3619" y="0"/>
                  </a:lnTo>
                  <a:lnTo>
                    <a:pt x="3619" y="2"/>
                  </a:lnTo>
                  <a:lnTo>
                    <a:pt x="3610" y="2"/>
                  </a:lnTo>
                  <a:lnTo>
                    <a:pt x="3610" y="0"/>
                  </a:lnTo>
                  <a:close/>
                  <a:moveTo>
                    <a:pt x="3583" y="0"/>
                  </a:moveTo>
                  <a:lnTo>
                    <a:pt x="3592" y="0"/>
                  </a:lnTo>
                  <a:lnTo>
                    <a:pt x="3592" y="2"/>
                  </a:lnTo>
                  <a:lnTo>
                    <a:pt x="3583" y="2"/>
                  </a:lnTo>
                  <a:lnTo>
                    <a:pt x="3583" y="0"/>
                  </a:lnTo>
                  <a:close/>
                  <a:moveTo>
                    <a:pt x="3558" y="0"/>
                  </a:moveTo>
                  <a:lnTo>
                    <a:pt x="3567" y="0"/>
                  </a:lnTo>
                  <a:lnTo>
                    <a:pt x="3567" y="2"/>
                  </a:lnTo>
                  <a:lnTo>
                    <a:pt x="3558" y="2"/>
                  </a:lnTo>
                  <a:lnTo>
                    <a:pt x="3558" y="0"/>
                  </a:lnTo>
                  <a:close/>
                  <a:moveTo>
                    <a:pt x="3533" y="0"/>
                  </a:moveTo>
                  <a:lnTo>
                    <a:pt x="3540" y="0"/>
                  </a:lnTo>
                  <a:lnTo>
                    <a:pt x="3540" y="2"/>
                  </a:lnTo>
                  <a:lnTo>
                    <a:pt x="3533" y="2"/>
                  </a:lnTo>
                  <a:lnTo>
                    <a:pt x="3533" y="0"/>
                  </a:lnTo>
                  <a:close/>
                  <a:moveTo>
                    <a:pt x="3507" y="0"/>
                  </a:moveTo>
                  <a:lnTo>
                    <a:pt x="3516" y="0"/>
                  </a:lnTo>
                  <a:lnTo>
                    <a:pt x="3516" y="2"/>
                  </a:lnTo>
                  <a:lnTo>
                    <a:pt x="3507" y="2"/>
                  </a:lnTo>
                  <a:lnTo>
                    <a:pt x="3507" y="0"/>
                  </a:lnTo>
                  <a:close/>
                  <a:moveTo>
                    <a:pt x="3482" y="0"/>
                  </a:moveTo>
                  <a:lnTo>
                    <a:pt x="3489" y="0"/>
                  </a:lnTo>
                  <a:lnTo>
                    <a:pt x="3489" y="2"/>
                  </a:lnTo>
                  <a:lnTo>
                    <a:pt x="3482" y="2"/>
                  </a:lnTo>
                  <a:lnTo>
                    <a:pt x="3482" y="0"/>
                  </a:lnTo>
                  <a:close/>
                  <a:moveTo>
                    <a:pt x="3455" y="0"/>
                  </a:moveTo>
                  <a:lnTo>
                    <a:pt x="3464" y="0"/>
                  </a:lnTo>
                  <a:lnTo>
                    <a:pt x="3464" y="2"/>
                  </a:lnTo>
                  <a:lnTo>
                    <a:pt x="3455" y="2"/>
                  </a:lnTo>
                  <a:lnTo>
                    <a:pt x="3455" y="0"/>
                  </a:lnTo>
                  <a:close/>
                  <a:moveTo>
                    <a:pt x="3430" y="0"/>
                  </a:moveTo>
                  <a:lnTo>
                    <a:pt x="3439" y="0"/>
                  </a:lnTo>
                  <a:lnTo>
                    <a:pt x="3439" y="2"/>
                  </a:lnTo>
                  <a:lnTo>
                    <a:pt x="3430" y="2"/>
                  </a:lnTo>
                  <a:lnTo>
                    <a:pt x="3430" y="0"/>
                  </a:lnTo>
                  <a:close/>
                  <a:moveTo>
                    <a:pt x="3404" y="0"/>
                  </a:moveTo>
                  <a:lnTo>
                    <a:pt x="3413" y="0"/>
                  </a:lnTo>
                  <a:lnTo>
                    <a:pt x="3413" y="2"/>
                  </a:lnTo>
                  <a:lnTo>
                    <a:pt x="3404" y="2"/>
                  </a:lnTo>
                  <a:lnTo>
                    <a:pt x="3404" y="0"/>
                  </a:lnTo>
                  <a:close/>
                  <a:moveTo>
                    <a:pt x="3379" y="0"/>
                  </a:moveTo>
                  <a:lnTo>
                    <a:pt x="3388" y="0"/>
                  </a:lnTo>
                  <a:lnTo>
                    <a:pt x="3388" y="2"/>
                  </a:lnTo>
                  <a:lnTo>
                    <a:pt x="3379" y="2"/>
                  </a:lnTo>
                  <a:lnTo>
                    <a:pt x="3379" y="0"/>
                  </a:lnTo>
                  <a:close/>
                  <a:moveTo>
                    <a:pt x="3354" y="0"/>
                  </a:moveTo>
                  <a:lnTo>
                    <a:pt x="3361" y="0"/>
                  </a:lnTo>
                  <a:lnTo>
                    <a:pt x="3361" y="2"/>
                  </a:lnTo>
                  <a:lnTo>
                    <a:pt x="3354" y="2"/>
                  </a:lnTo>
                  <a:lnTo>
                    <a:pt x="3354" y="0"/>
                  </a:lnTo>
                  <a:close/>
                  <a:moveTo>
                    <a:pt x="3327" y="0"/>
                  </a:moveTo>
                  <a:lnTo>
                    <a:pt x="3336" y="0"/>
                  </a:lnTo>
                  <a:lnTo>
                    <a:pt x="3336" y="2"/>
                  </a:lnTo>
                  <a:lnTo>
                    <a:pt x="3327" y="2"/>
                  </a:lnTo>
                  <a:lnTo>
                    <a:pt x="3327" y="0"/>
                  </a:lnTo>
                  <a:close/>
                  <a:moveTo>
                    <a:pt x="3303" y="0"/>
                  </a:moveTo>
                  <a:lnTo>
                    <a:pt x="3312" y="0"/>
                  </a:lnTo>
                  <a:lnTo>
                    <a:pt x="3312" y="2"/>
                  </a:lnTo>
                  <a:lnTo>
                    <a:pt x="3303" y="2"/>
                  </a:lnTo>
                  <a:lnTo>
                    <a:pt x="3303" y="0"/>
                  </a:lnTo>
                  <a:close/>
                  <a:moveTo>
                    <a:pt x="3276" y="0"/>
                  </a:moveTo>
                  <a:lnTo>
                    <a:pt x="3285" y="0"/>
                  </a:lnTo>
                  <a:lnTo>
                    <a:pt x="3285" y="2"/>
                  </a:lnTo>
                  <a:lnTo>
                    <a:pt x="3276" y="2"/>
                  </a:lnTo>
                  <a:lnTo>
                    <a:pt x="3276" y="0"/>
                  </a:lnTo>
                  <a:close/>
                  <a:moveTo>
                    <a:pt x="3251" y="0"/>
                  </a:moveTo>
                  <a:lnTo>
                    <a:pt x="3260" y="0"/>
                  </a:lnTo>
                  <a:lnTo>
                    <a:pt x="3260" y="2"/>
                  </a:lnTo>
                  <a:lnTo>
                    <a:pt x="3251" y="2"/>
                  </a:lnTo>
                  <a:lnTo>
                    <a:pt x="3251" y="0"/>
                  </a:lnTo>
                  <a:close/>
                  <a:moveTo>
                    <a:pt x="3225" y="0"/>
                  </a:moveTo>
                  <a:lnTo>
                    <a:pt x="3233" y="0"/>
                  </a:lnTo>
                  <a:lnTo>
                    <a:pt x="3233" y="2"/>
                  </a:lnTo>
                  <a:lnTo>
                    <a:pt x="3225" y="2"/>
                  </a:lnTo>
                  <a:lnTo>
                    <a:pt x="3225" y="0"/>
                  </a:lnTo>
                  <a:close/>
                  <a:moveTo>
                    <a:pt x="3200" y="0"/>
                  </a:moveTo>
                  <a:lnTo>
                    <a:pt x="3209" y="0"/>
                  </a:lnTo>
                  <a:lnTo>
                    <a:pt x="3209" y="2"/>
                  </a:lnTo>
                  <a:lnTo>
                    <a:pt x="3200" y="2"/>
                  </a:lnTo>
                  <a:lnTo>
                    <a:pt x="3200" y="0"/>
                  </a:lnTo>
                  <a:close/>
                  <a:moveTo>
                    <a:pt x="3175" y="0"/>
                  </a:moveTo>
                  <a:lnTo>
                    <a:pt x="3182" y="0"/>
                  </a:lnTo>
                  <a:lnTo>
                    <a:pt x="3182" y="2"/>
                  </a:lnTo>
                  <a:lnTo>
                    <a:pt x="3175" y="2"/>
                  </a:lnTo>
                  <a:lnTo>
                    <a:pt x="3175" y="0"/>
                  </a:lnTo>
                  <a:close/>
                  <a:moveTo>
                    <a:pt x="3148" y="0"/>
                  </a:moveTo>
                  <a:lnTo>
                    <a:pt x="3157" y="0"/>
                  </a:lnTo>
                  <a:lnTo>
                    <a:pt x="3157" y="2"/>
                  </a:lnTo>
                  <a:lnTo>
                    <a:pt x="3148" y="2"/>
                  </a:lnTo>
                  <a:lnTo>
                    <a:pt x="3148" y="0"/>
                  </a:lnTo>
                  <a:close/>
                  <a:moveTo>
                    <a:pt x="3123" y="0"/>
                  </a:moveTo>
                  <a:lnTo>
                    <a:pt x="3132" y="0"/>
                  </a:lnTo>
                  <a:lnTo>
                    <a:pt x="3132" y="2"/>
                  </a:lnTo>
                  <a:lnTo>
                    <a:pt x="3123" y="2"/>
                  </a:lnTo>
                  <a:lnTo>
                    <a:pt x="3123" y="0"/>
                  </a:lnTo>
                  <a:close/>
                  <a:moveTo>
                    <a:pt x="3097" y="0"/>
                  </a:moveTo>
                  <a:lnTo>
                    <a:pt x="3106" y="0"/>
                  </a:lnTo>
                  <a:lnTo>
                    <a:pt x="3106" y="2"/>
                  </a:lnTo>
                  <a:lnTo>
                    <a:pt x="3097" y="2"/>
                  </a:lnTo>
                  <a:lnTo>
                    <a:pt x="3097" y="0"/>
                  </a:lnTo>
                  <a:close/>
                  <a:moveTo>
                    <a:pt x="3072" y="0"/>
                  </a:moveTo>
                  <a:lnTo>
                    <a:pt x="3081" y="0"/>
                  </a:lnTo>
                  <a:lnTo>
                    <a:pt x="3081" y="2"/>
                  </a:lnTo>
                  <a:lnTo>
                    <a:pt x="3072" y="2"/>
                  </a:lnTo>
                  <a:lnTo>
                    <a:pt x="3072" y="0"/>
                  </a:lnTo>
                  <a:close/>
                  <a:moveTo>
                    <a:pt x="3045" y="0"/>
                  </a:moveTo>
                  <a:lnTo>
                    <a:pt x="3054" y="0"/>
                  </a:lnTo>
                  <a:lnTo>
                    <a:pt x="3054" y="2"/>
                  </a:lnTo>
                  <a:lnTo>
                    <a:pt x="3045" y="2"/>
                  </a:lnTo>
                  <a:lnTo>
                    <a:pt x="3045" y="0"/>
                  </a:lnTo>
                  <a:close/>
                  <a:moveTo>
                    <a:pt x="3020" y="0"/>
                  </a:moveTo>
                  <a:lnTo>
                    <a:pt x="3029" y="0"/>
                  </a:lnTo>
                  <a:lnTo>
                    <a:pt x="3029" y="2"/>
                  </a:lnTo>
                  <a:lnTo>
                    <a:pt x="3020" y="2"/>
                  </a:lnTo>
                  <a:lnTo>
                    <a:pt x="3020" y="0"/>
                  </a:lnTo>
                  <a:close/>
                  <a:moveTo>
                    <a:pt x="2996" y="0"/>
                  </a:moveTo>
                  <a:lnTo>
                    <a:pt x="3003" y="0"/>
                  </a:lnTo>
                  <a:lnTo>
                    <a:pt x="3003" y="2"/>
                  </a:lnTo>
                  <a:lnTo>
                    <a:pt x="2996" y="2"/>
                  </a:lnTo>
                  <a:lnTo>
                    <a:pt x="2996" y="0"/>
                  </a:lnTo>
                  <a:close/>
                  <a:moveTo>
                    <a:pt x="2969" y="0"/>
                  </a:moveTo>
                  <a:lnTo>
                    <a:pt x="2978" y="0"/>
                  </a:lnTo>
                  <a:lnTo>
                    <a:pt x="2978" y="2"/>
                  </a:lnTo>
                  <a:lnTo>
                    <a:pt x="2969" y="2"/>
                  </a:lnTo>
                  <a:lnTo>
                    <a:pt x="2969" y="0"/>
                  </a:lnTo>
                  <a:close/>
                  <a:moveTo>
                    <a:pt x="2944" y="0"/>
                  </a:moveTo>
                  <a:lnTo>
                    <a:pt x="2953" y="0"/>
                  </a:lnTo>
                  <a:lnTo>
                    <a:pt x="2953" y="2"/>
                  </a:lnTo>
                  <a:lnTo>
                    <a:pt x="2944" y="2"/>
                  </a:lnTo>
                  <a:lnTo>
                    <a:pt x="2944" y="0"/>
                  </a:lnTo>
                  <a:close/>
                  <a:moveTo>
                    <a:pt x="2918" y="0"/>
                  </a:moveTo>
                  <a:lnTo>
                    <a:pt x="2926" y="0"/>
                  </a:lnTo>
                  <a:lnTo>
                    <a:pt x="2926" y="2"/>
                  </a:lnTo>
                  <a:lnTo>
                    <a:pt x="2918" y="2"/>
                  </a:lnTo>
                  <a:lnTo>
                    <a:pt x="2918" y="0"/>
                  </a:lnTo>
                  <a:close/>
                  <a:moveTo>
                    <a:pt x="2893" y="0"/>
                  </a:moveTo>
                  <a:lnTo>
                    <a:pt x="2902" y="0"/>
                  </a:lnTo>
                  <a:lnTo>
                    <a:pt x="2902" y="2"/>
                  </a:lnTo>
                  <a:lnTo>
                    <a:pt x="2893" y="2"/>
                  </a:lnTo>
                  <a:lnTo>
                    <a:pt x="2893" y="0"/>
                  </a:lnTo>
                  <a:close/>
                  <a:moveTo>
                    <a:pt x="2866" y="0"/>
                  </a:moveTo>
                  <a:lnTo>
                    <a:pt x="2875" y="0"/>
                  </a:lnTo>
                  <a:lnTo>
                    <a:pt x="2875" y="2"/>
                  </a:lnTo>
                  <a:lnTo>
                    <a:pt x="2866" y="2"/>
                  </a:lnTo>
                  <a:lnTo>
                    <a:pt x="2866" y="0"/>
                  </a:lnTo>
                  <a:close/>
                  <a:moveTo>
                    <a:pt x="2841" y="0"/>
                  </a:moveTo>
                  <a:lnTo>
                    <a:pt x="2850" y="0"/>
                  </a:lnTo>
                  <a:lnTo>
                    <a:pt x="2850" y="2"/>
                  </a:lnTo>
                  <a:lnTo>
                    <a:pt x="2841" y="2"/>
                  </a:lnTo>
                  <a:lnTo>
                    <a:pt x="2841" y="0"/>
                  </a:lnTo>
                  <a:close/>
                  <a:moveTo>
                    <a:pt x="2816" y="0"/>
                  </a:moveTo>
                  <a:lnTo>
                    <a:pt x="2824" y="0"/>
                  </a:lnTo>
                  <a:lnTo>
                    <a:pt x="2824" y="2"/>
                  </a:lnTo>
                  <a:lnTo>
                    <a:pt x="2816" y="2"/>
                  </a:lnTo>
                  <a:lnTo>
                    <a:pt x="2816" y="0"/>
                  </a:lnTo>
                  <a:close/>
                  <a:moveTo>
                    <a:pt x="2790" y="0"/>
                  </a:moveTo>
                  <a:lnTo>
                    <a:pt x="2799" y="0"/>
                  </a:lnTo>
                  <a:lnTo>
                    <a:pt x="2799" y="2"/>
                  </a:lnTo>
                  <a:lnTo>
                    <a:pt x="2790" y="2"/>
                  </a:lnTo>
                  <a:lnTo>
                    <a:pt x="2790" y="0"/>
                  </a:lnTo>
                  <a:close/>
                  <a:moveTo>
                    <a:pt x="2765" y="0"/>
                  </a:moveTo>
                  <a:lnTo>
                    <a:pt x="2774" y="0"/>
                  </a:lnTo>
                  <a:lnTo>
                    <a:pt x="2774" y="2"/>
                  </a:lnTo>
                  <a:lnTo>
                    <a:pt x="2765" y="2"/>
                  </a:lnTo>
                  <a:lnTo>
                    <a:pt x="2765" y="0"/>
                  </a:lnTo>
                  <a:close/>
                  <a:moveTo>
                    <a:pt x="2738" y="0"/>
                  </a:moveTo>
                  <a:lnTo>
                    <a:pt x="2747" y="0"/>
                  </a:lnTo>
                  <a:lnTo>
                    <a:pt x="2747" y="2"/>
                  </a:lnTo>
                  <a:lnTo>
                    <a:pt x="2738" y="2"/>
                  </a:lnTo>
                  <a:lnTo>
                    <a:pt x="2738" y="0"/>
                  </a:lnTo>
                  <a:close/>
                  <a:moveTo>
                    <a:pt x="2713" y="0"/>
                  </a:moveTo>
                  <a:lnTo>
                    <a:pt x="2722" y="0"/>
                  </a:lnTo>
                  <a:lnTo>
                    <a:pt x="2722" y="2"/>
                  </a:lnTo>
                  <a:lnTo>
                    <a:pt x="2713" y="2"/>
                  </a:lnTo>
                  <a:lnTo>
                    <a:pt x="2713" y="0"/>
                  </a:lnTo>
                  <a:close/>
                  <a:moveTo>
                    <a:pt x="2687" y="0"/>
                  </a:moveTo>
                  <a:lnTo>
                    <a:pt x="2696" y="0"/>
                  </a:lnTo>
                  <a:lnTo>
                    <a:pt x="2696" y="2"/>
                  </a:lnTo>
                  <a:lnTo>
                    <a:pt x="2687" y="2"/>
                  </a:lnTo>
                  <a:lnTo>
                    <a:pt x="2687" y="0"/>
                  </a:lnTo>
                  <a:close/>
                  <a:moveTo>
                    <a:pt x="2662" y="0"/>
                  </a:moveTo>
                  <a:lnTo>
                    <a:pt x="2671" y="0"/>
                  </a:lnTo>
                  <a:lnTo>
                    <a:pt x="2671" y="2"/>
                  </a:lnTo>
                  <a:lnTo>
                    <a:pt x="2662" y="2"/>
                  </a:lnTo>
                  <a:lnTo>
                    <a:pt x="2662" y="0"/>
                  </a:lnTo>
                  <a:close/>
                  <a:moveTo>
                    <a:pt x="2637" y="0"/>
                  </a:moveTo>
                  <a:lnTo>
                    <a:pt x="2644" y="0"/>
                  </a:lnTo>
                  <a:lnTo>
                    <a:pt x="2644" y="2"/>
                  </a:lnTo>
                  <a:lnTo>
                    <a:pt x="2637" y="2"/>
                  </a:lnTo>
                  <a:lnTo>
                    <a:pt x="2637" y="0"/>
                  </a:lnTo>
                  <a:close/>
                  <a:moveTo>
                    <a:pt x="2611" y="0"/>
                  </a:moveTo>
                  <a:lnTo>
                    <a:pt x="2619" y="0"/>
                  </a:lnTo>
                  <a:lnTo>
                    <a:pt x="2619" y="2"/>
                  </a:lnTo>
                  <a:lnTo>
                    <a:pt x="2611" y="2"/>
                  </a:lnTo>
                  <a:lnTo>
                    <a:pt x="2611" y="0"/>
                  </a:lnTo>
                  <a:close/>
                  <a:moveTo>
                    <a:pt x="2586" y="0"/>
                  </a:moveTo>
                  <a:lnTo>
                    <a:pt x="2595" y="0"/>
                  </a:lnTo>
                  <a:lnTo>
                    <a:pt x="2595" y="2"/>
                  </a:lnTo>
                  <a:lnTo>
                    <a:pt x="2586" y="2"/>
                  </a:lnTo>
                  <a:lnTo>
                    <a:pt x="2586" y="0"/>
                  </a:lnTo>
                  <a:close/>
                  <a:moveTo>
                    <a:pt x="2559" y="0"/>
                  </a:moveTo>
                  <a:lnTo>
                    <a:pt x="2568" y="0"/>
                  </a:lnTo>
                  <a:lnTo>
                    <a:pt x="2568" y="2"/>
                  </a:lnTo>
                  <a:lnTo>
                    <a:pt x="2559" y="2"/>
                  </a:lnTo>
                  <a:lnTo>
                    <a:pt x="2559" y="0"/>
                  </a:lnTo>
                  <a:close/>
                  <a:moveTo>
                    <a:pt x="2534" y="0"/>
                  </a:moveTo>
                  <a:lnTo>
                    <a:pt x="2543" y="0"/>
                  </a:lnTo>
                  <a:lnTo>
                    <a:pt x="2543" y="2"/>
                  </a:lnTo>
                  <a:lnTo>
                    <a:pt x="2534" y="2"/>
                  </a:lnTo>
                  <a:lnTo>
                    <a:pt x="2534" y="0"/>
                  </a:lnTo>
                  <a:close/>
                  <a:moveTo>
                    <a:pt x="2508" y="0"/>
                  </a:moveTo>
                  <a:lnTo>
                    <a:pt x="2517" y="0"/>
                  </a:lnTo>
                  <a:lnTo>
                    <a:pt x="2517" y="2"/>
                  </a:lnTo>
                  <a:lnTo>
                    <a:pt x="2508" y="2"/>
                  </a:lnTo>
                  <a:lnTo>
                    <a:pt x="2508" y="0"/>
                  </a:lnTo>
                  <a:close/>
                  <a:moveTo>
                    <a:pt x="2483" y="0"/>
                  </a:moveTo>
                  <a:lnTo>
                    <a:pt x="2492" y="0"/>
                  </a:lnTo>
                  <a:lnTo>
                    <a:pt x="2492" y="2"/>
                  </a:lnTo>
                  <a:lnTo>
                    <a:pt x="2483" y="2"/>
                  </a:lnTo>
                  <a:lnTo>
                    <a:pt x="2483" y="0"/>
                  </a:lnTo>
                  <a:close/>
                  <a:moveTo>
                    <a:pt x="2458" y="0"/>
                  </a:moveTo>
                  <a:lnTo>
                    <a:pt x="2465" y="0"/>
                  </a:lnTo>
                  <a:lnTo>
                    <a:pt x="2465" y="2"/>
                  </a:lnTo>
                  <a:lnTo>
                    <a:pt x="2458" y="2"/>
                  </a:lnTo>
                  <a:lnTo>
                    <a:pt x="2458" y="0"/>
                  </a:lnTo>
                  <a:close/>
                  <a:moveTo>
                    <a:pt x="2431" y="0"/>
                  </a:moveTo>
                  <a:lnTo>
                    <a:pt x="2440" y="0"/>
                  </a:lnTo>
                  <a:lnTo>
                    <a:pt x="2440" y="2"/>
                  </a:lnTo>
                  <a:lnTo>
                    <a:pt x="2431" y="2"/>
                  </a:lnTo>
                  <a:lnTo>
                    <a:pt x="2431" y="0"/>
                  </a:lnTo>
                  <a:close/>
                  <a:moveTo>
                    <a:pt x="2406" y="0"/>
                  </a:moveTo>
                  <a:lnTo>
                    <a:pt x="2415" y="0"/>
                  </a:lnTo>
                  <a:lnTo>
                    <a:pt x="2415" y="2"/>
                  </a:lnTo>
                  <a:lnTo>
                    <a:pt x="2406" y="2"/>
                  </a:lnTo>
                  <a:lnTo>
                    <a:pt x="2406" y="0"/>
                  </a:lnTo>
                  <a:close/>
                  <a:moveTo>
                    <a:pt x="2380" y="0"/>
                  </a:moveTo>
                  <a:lnTo>
                    <a:pt x="2389" y="0"/>
                  </a:lnTo>
                  <a:lnTo>
                    <a:pt x="2389" y="2"/>
                  </a:lnTo>
                  <a:lnTo>
                    <a:pt x="2380" y="2"/>
                  </a:lnTo>
                  <a:lnTo>
                    <a:pt x="2380" y="0"/>
                  </a:lnTo>
                  <a:close/>
                  <a:moveTo>
                    <a:pt x="2355" y="0"/>
                  </a:moveTo>
                  <a:lnTo>
                    <a:pt x="2364" y="0"/>
                  </a:lnTo>
                  <a:lnTo>
                    <a:pt x="2364" y="2"/>
                  </a:lnTo>
                  <a:lnTo>
                    <a:pt x="2355" y="2"/>
                  </a:lnTo>
                  <a:lnTo>
                    <a:pt x="2355" y="0"/>
                  </a:lnTo>
                  <a:close/>
                  <a:moveTo>
                    <a:pt x="2330" y="0"/>
                  </a:moveTo>
                  <a:lnTo>
                    <a:pt x="2337" y="0"/>
                  </a:lnTo>
                  <a:lnTo>
                    <a:pt x="2337" y="2"/>
                  </a:lnTo>
                  <a:lnTo>
                    <a:pt x="2330" y="2"/>
                  </a:lnTo>
                  <a:lnTo>
                    <a:pt x="2330" y="0"/>
                  </a:lnTo>
                  <a:close/>
                  <a:moveTo>
                    <a:pt x="2304" y="0"/>
                  </a:moveTo>
                  <a:lnTo>
                    <a:pt x="2312" y="0"/>
                  </a:lnTo>
                  <a:lnTo>
                    <a:pt x="2312" y="2"/>
                  </a:lnTo>
                  <a:lnTo>
                    <a:pt x="2304" y="2"/>
                  </a:lnTo>
                  <a:lnTo>
                    <a:pt x="2304" y="0"/>
                  </a:lnTo>
                  <a:close/>
                  <a:moveTo>
                    <a:pt x="2279" y="0"/>
                  </a:moveTo>
                  <a:lnTo>
                    <a:pt x="2286" y="0"/>
                  </a:lnTo>
                  <a:lnTo>
                    <a:pt x="2286" y="2"/>
                  </a:lnTo>
                  <a:lnTo>
                    <a:pt x="2279" y="2"/>
                  </a:lnTo>
                  <a:lnTo>
                    <a:pt x="2279" y="0"/>
                  </a:lnTo>
                  <a:close/>
                  <a:moveTo>
                    <a:pt x="2252" y="0"/>
                  </a:moveTo>
                  <a:lnTo>
                    <a:pt x="2261" y="0"/>
                  </a:lnTo>
                  <a:lnTo>
                    <a:pt x="2261" y="2"/>
                  </a:lnTo>
                  <a:lnTo>
                    <a:pt x="2252" y="2"/>
                  </a:lnTo>
                  <a:lnTo>
                    <a:pt x="2252" y="0"/>
                  </a:lnTo>
                  <a:close/>
                  <a:moveTo>
                    <a:pt x="2227" y="0"/>
                  </a:moveTo>
                  <a:lnTo>
                    <a:pt x="2236" y="0"/>
                  </a:lnTo>
                  <a:lnTo>
                    <a:pt x="2236" y="2"/>
                  </a:lnTo>
                  <a:lnTo>
                    <a:pt x="2227" y="2"/>
                  </a:lnTo>
                  <a:lnTo>
                    <a:pt x="2227" y="0"/>
                  </a:lnTo>
                  <a:close/>
                  <a:moveTo>
                    <a:pt x="2201" y="0"/>
                  </a:moveTo>
                  <a:lnTo>
                    <a:pt x="2210" y="0"/>
                  </a:lnTo>
                  <a:lnTo>
                    <a:pt x="2210" y="2"/>
                  </a:lnTo>
                  <a:lnTo>
                    <a:pt x="2201" y="2"/>
                  </a:lnTo>
                  <a:lnTo>
                    <a:pt x="2201" y="0"/>
                  </a:lnTo>
                  <a:close/>
                  <a:moveTo>
                    <a:pt x="2176" y="0"/>
                  </a:moveTo>
                  <a:lnTo>
                    <a:pt x="2185" y="0"/>
                  </a:lnTo>
                  <a:lnTo>
                    <a:pt x="2185" y="2"/>
                  </a:lnTo>
                  <a:lnTo>
                    <a:pt x="2176" y="2"/>
                  </a:lnTo>
                  <a:lnTo>
                    <a:pt x="2176" y="0"/>
                  </a:lnTo>
                  <a:close/>
                  <a:moveTo>
                    <a:pt x="2151" y="0"/>
                  </a:moveTo>
                  <a:lnTo>
                    <a:pt x="2158" y="0"/>
                  </a:lnTo>
                  <a:lnTo>
                    <a:pt x="2158" y="2"/>
                  </a:lnTo>
                  <a:lnTo>
                    <a:pt x="2151" y="2"/>
                  </a:lnTo>
                  <a:lnTo>
                    <a:pt x="2151" y="0"/>
                  </a:lnTo>
                  <a:close/>
                  <a:moveTo>
                    <a:pt x="2124" y="0"/>
                  </a:moveTo>
                  <a:lnTo>
                    <a:pt x="2133" y="0"/>
                  </a:lnTo>
                  <a:lnTo>
                    <a:pt x="2133" y="2"/>
                  </a:lnTo>
                  <a:lnTo>
                    <a:pt x="2124" y="2"/>
                  </a:lnTo>
                  <a:lnTo>
                    <a:pt x="2124" y="0"/>
                  </a:lnTo>
                  <a:close/>
                  <a:moveTo>
                    <a:pt x="2099" y="0"/>
                  </a:moveTo>
                  <a:lnTo>
                    <a:pt x="2107" y="0"/>
                  </a:lnTo>
                  <a:lnTo>
                    <a:pt x="2107" y="2"/>
                  </a:lnTo>
                  <a:lnTo>
                    <a:pt x="2099" y="2"/>
                  </a:lnTo>
                  <a:lnTo>
                    <a:pt x="2099" y="0"/>
                  </a:lnTo>
                  <a:close/>
                  <a:moveTo>
                    <a:pt x="2073" y="0"/>
                  </a:moveTo>
                  <a:lnTo>
                    <a:pt x="2082" y="0"/>
                  </a:lnTo>
                  <a:lnTo>
                    <a:pt x="2082" y="2"/>
                  </a:lnTo>
                  <a:lnTo>
                    <a:pt x="2073" y="2"/>
                  </a:lnTo>
                  <a:lnTo>
                    <a:pt x="2073" y="0"/>
                  </a:lnTo>
                  <a:close/>
                  <a:moveTo>
                    <a:pt x="2048" y="0"/>
                  </a:moveTo>
                  <a:lnTo>
                    <a:pt x="2057" y="0"/>
                  </a:lnTo>
                  <a:lnTo>
                    <a:pt x="2057" y="2"/>
                  </a:lnTo>
                  <a:lnTo>
                    <a:pt x="2048" y="2"/>
                  </a:lnTo>
                  <a:lnTo>
                    <a:pt x="2048" y="0"/>
                  </a:lnTo>
                  <a:close/>
                  <a:moveTo>
                    <a:pt x="2021" y="0"/>
                  </a:moveTo>
                  <a:lnTo>
                    <a:pt x="2030" y="0"/>
                  </a:lnTo>
                  <a:lnTo>
                    <a:pt x="2030" y="2"/>
                  </a:lnTo>
                  <a:lnTo>
                    <a:pt x="2021" y="2"/>
                  </a:lnTo>
                  <a:lnTo>
                    <a:pt x="2021" y="0"/>
                  </a:lnTo>
                  <a:close/>
                  <a:moveTo>
                    <a:pt x="1997" y="0"/>
                  </a:moveTo>
                  <a:lnTo>
                    <a:pt x="2005" y="0"/>
                  </a:lnTo>
                  <a:lnTo>
                    <a:pt x="2005" y="2"/>
                  </a:lnTo>
                  <a:lnTo>
                    <a:pt x="1997" y="2"/>
                  </a:lnTo>
                  <a:lnTo>
                    <a:pt x="1997" y="0"/>
                  </a:lnTo>
                  <a:close/>
                  <a:moveTo>
                    <a:pt x="1972" y="0"/>
                  </a:moveTo>
                  <a:lnTo>
                    <a:pt x="1979" y="0"/>
                  </a:lnTo>
                  <a:lnTo>
                    <a:pt x="1979" y="2"/>
                  </a:lnTo>
                  <a:lnTo>
                    <a:pt x="1972" y="2"/>
                  </a:lnTo>
                  <a:lnTo>
                    <a:pt x="1972" y="0"/>
                  </a:lnTo>
                  <a:close/>
                  <a:moveTo>
                    <a:pt x="1945" y="0"/>
                  </a:moveTo>
                  <a:lnTo>
                    <a:pt x="1954" y="0"/>
                  </a:lnTo>
                  <a:lnTo>
                    <a:pt x="1954" y="2"/>
                  </a:lnTo>
                  <a:lnTo>
                    <a:pt x="1945" y="2"/>
                  </a:lnTo>
                  <a:lnTo>
                    <a:pt x="1945" y="0"/>
                  </a:lnTo>
                  <a:close/>
                  <a:moveTo>
                    <a:pt x="1920" y="0"/>
                  </a:moveTo>
                  <a:lnTo>
                    <a:pt x="1929" y="0"/>
                  </a:lnTo>
                  <a:lnTo>
                    <a:pt x="1929" y="2"/>
                  </a:lnTo>
                  <a:lnTo>
                    <a:pt x="1920" y="2"/>
                  </a:lnTo>
                  <a:lnTo>
                    <a:pt x="1920" y="0"/>
                  </a:lnTo>
                  <a:close/>
                  <a:moveTo>
                    <a:pt x="1894" y="0"/>
                  </a:moveTo>
                  <a:lnTo>
                    <a:pt x="1903" y="0"/>
                  </a:lnTo>
                  <a:lnTo>
                    <a:pt x="1903" y="2"/>
                  </a:lnTo>
                  <a:lnTo>
                    <a:pt x="1894" y="2"/>
                  </a:lnTo>
                  <a:lnTo>
                    <a:pt x="1894" y="0"/>
                  </a:lnTo>
                  <a:close/>
                  <a:moveTo>
                    <a:pt x="1869" y="0"/>
                  </a:moveTo>
                  <a:lnTo>
                    <a:pt x="1878" y="0"/>
                  </a:lnTo>
                  <a:lnTo>
                    <a:pt x="1878" y="2"/>
                  </a:lnTo>
                  <a:lnTo>
                    <a:pt x="1869" y="2"/>
                  </a:lnTo>
                  <a:lnTo>
                    <a:pt x="1869" y="0"/>
                  </a:lnTo>
                  <a:close/>
                  <a:moveTo>
                    <a:pt x="1842" y="0"/>
                  </a:moveTo>
                  <a:lnTo>
                    <a:pt x="1851" y="0"/>
                  </a:lnTo>
                  <a:lnTo>
                    <a:pt x="1851" y="2"/>
                  </a:lnTo>
                  <a:lnTo>
                    <a:pt x="1842" y="2"/>
                  </a:lnTo>
                  <a:lnTo>
                    <a:pt x="1842" y="0"/>
                  </a:lnTo>
                  <a:close/>
                  <a:moveTo>
                    <a:pt x="1817" y="0"/>
                  </a:moveTo>
                  <a:lnTo>
                    <a:pt x="1826" y="0"/>
                  </a:lnTo>
                  <a:lnTo>
                    <a:pt x="1826" y="2"/>
                  </a:lnTo>
                  <a:lnTo>
                    <a:pt x="1817" y="2"/>
                  </a:lnTo>
                  <a:lnTo>
                    <a:pt x="1817" y="0"/>
                  </a:lnTo>
                  <a:close/>
                  <a:moveTo>
                    <a:pt x="1792" y="0"/>
                  </a:moveTo>
                  <a:lnTo>
                    <a:pt x="1800" y="0"/>
                  </a:lnTo>
                  <a:lnTo>
                    <a:pt x="1800" y="2"/>
                  </a:lnTo>
                  <a:lnTo>
                    <a:pt x="1792" y="2"/>
                  </a:lnTo>
                  <a:lnTo>
                    <a:pt x="1792" y="0"/>
                  </a:lnTo>
                  <a:close/>
                  <a:moveTo>
                    <a:pt x="1766" y="0"/>
                  </a:moveTo>
                  <a:lnTo>
                    <a:pt x="1775" y="0"/>
                  </a:lnTo>
                  <a:lnTo>
                    <a:pt x="1775" y="2"/>
                  </a:lnTo>
                  <a:lnTo>
                    <a:pt x="1766" y="2"/>
                  </a:lnTo>
                  <a:lnTo>
                    <a:pt x="1766" y="0"/>
                  </a:lnTo>
                  <a:close/>
                  <a:moveTo>
                    <a:pt x="1741" y="0"/>
                  </a:moveTo>
                  <a:lnTo>
                    <a:pt x="1750" y="0"/>
                  </a:lnTo>
                  <a:lnTo>
                    <a:pt x="1750" y="2"/>
                  </a:lnTo>
                  <a:lnTo>
                    <a:pt x="1741" y="2"/>
                  </a:lnTo>
                  <a:lnTo>
                    <a:pt x="1741" y="0"/>
                  </a:lnTo>
                  <a:close/>
                  <a:moveTo>
                    <a:pt x="1714" y="0"/>
                  </a:moveTo>
                  <a:lnTo>
                    <a:pt x="1723" y="0"/>
                  </a:lnTo>
                  <a:lnTo>
                    <a:pt x="1723" y="2"/>
                  </a:lnTo>
                  <a:lnTo>
                    <a:pt x="1714" y="2"/>
                  </a:lnTo>
                  <a:lnTo>
                    <a:pt x="1714" y="0"/>
                  </a:lnTo>
                  <a:close/>
                  <a:moveTo>
                    <a:pt x="1690" y="0"/>
                  </a:moveTo>
                  <a:lnTo>
                    <a:pt x="1698" y="0"/>
                  </a:lnTo>
                  <a:lnTo>
                    <a:pt x="1698" y="2"/>
                  </a:lnTo>
                  <a:lnTo>
                    <a:pt x="1690" y="2"/>
                  </a:lnTo>
                  <a:lnTo>
                    <a:pt x="1690" y="0"/>
                  </a:lnTo>
                  <a:close/>
                  <a:moveTo>
                    <a:pt x="1663" y="0"/>
                  </a:moveTo>
                  <a:lnTo>
                    <a:pt x="1672" y="0"/>
                  </a:lnTo>
                  <a:lnTo>
                    <a:pt x="1672" y="2"/>
                  </a:lnTo>
                  <a:lnTo>
                    <a:pt x="1663" y="2"/>
                  </a:lnTo>
                  <a:lnTo>
                    <a:pt x="1663" y="0"/>
                  </a:lnTo>
                  <a:close/>
                  <a:moveTo>
                    <a:pt x="1638" y="0"/>
                  </a:moveTo>
                  <a:lnTo>
                    <a:pt x="1647" y="0"/>
                  </a:lnTo>
                  <a:lnTo>
                    <a:pt x="1647" y="2"/>
                  </a:lnTo>
                  <a:lnTo>
                    <a:pt x="1638" y="2"/>
                  </a:lnTo>
                  <a:lnTo>
                    <a:pt x="1638" y="0"/>
                  </a:lnTo>
                  <a:close/>
                  <a:moveTo>
                    <a:pt x="1613" y="0"/>
                  </a:moveTo>
                  <a:lnTo>
                    <a:pt x="1620" y="0"/>
                  </a:lnTo>
                  <a:lnTo>
                    <a:pt x="1620" y="2"/>
                  </a:lnTo>
                  <a:lnTo>
                    <a:pt x="1613" y="2"/>
                  </a:lnTo>
                  <a:lnTo>
                    <a:pt x="1613" y="0"/>
                  </a:lnTo>
                  <a:close/>
                  <a:moveTo>
                    <a:pt x="1587" y="0"/>
                  </a:moveTo>
                  <a:lnTo>
                    <a:pt x="1596" y="0"/>
                  </a:lnTo>
                  <a:lnTo>
                    <a:pt x="1596" y="2"/>
                  </a:lnTo>
                  <a:lnTo>
                    <a:pt x="1587" y="2"/>
                  </a:lnTo>
                  <a:lnTo>
                    <a:pt x="1587" y="0"/>
                  </a:lnTo>
                  <a:close/>
                  <a:moveTo>
                    <a:pt x="1562" y="0"/>
                  </a:moveTo>
                  <a:lnTo>
                    <a:pt x="1571" y="0"/>
                  </a:lnTo>
                  <a:lnTo>
                    <a:pt x="1571" y="2"/>
                  </a:lnTo>
                  <a:lnTo>
                    <a:pt x="1562" y="2"/>
                  </a:lnTo>
                  <a:lnTo>
                    <a:pt x="1562" y="0"/>
                  </a:lnTo>
                  <a:close/>
                  <a:moveTo>
                    <a:pt x="1535" y="0"/>
                  </a:moveTo>
                  <a:lnTo>
                    <a:pt x="1544" y="0"/>
                  </a:lnTo>
                  <a:lnTo>
                    <a:pt x="1544" y="2"/>
                  </a:lnTo>
                  <a:lnTo>
                    <a:pt x="1535" y="2"/>
                  </a:lnTo>
                  <a:lnTo>
                    <a:pt x="1535" y="0"/>
                  </a:lnTo>
                  <a:close/>
                  <a:moveTo>
                    <a:pt x="1510" y="0"/>
                  </a:moveTo>
                  <a:lnTo>
                    <a:pt x="1519" y="0"/>
                  </a:lnTo>
                  <a:lnTo>
                    <a:pt x="1519" y="2"/>
                  </a:lnTo>
                  <a:lnTo>
                    <a:pt x="1510" y="2"/>
                  </a:lnTo>
                  <a:lnTo>
                    <a:pt x="1510" y="0"/>
                  </a:lnTo>
                  <a:close/>
                  <a:moveTo>
                    <a:pt x="1484" y="0"/>
                  </a:moveTo>
                  <a:lnTo>
                    <a:pt x="1493" y="0"/>
                  </a:lnTo>
                  <a:lnTo>
                    <a:pt x="1493" y="2"/>
                  </a:lnTo>
                  <a:lnTo>
                    <a:pt x="1484" y="2"/>
                  </a:lnTo>
                  <a:lnTo>
                    <a:pt x="1484" y="0"/>
                  </a:lnTo>
                  <a:close/>
                  <a:moveTo>
                    <a:pt x="1459" y="0"/>
                  </a:moveTo>
                  <a:lnTo>
                    <a:pt x="1468" y="0"/>
                  </a:lnTo>
                  <a:lnTo>
                    <a:pt x="1468" y="2"/>
                  </a:lnTo>
                  <a:lnTo>
                    <a:pt x="1459" y="2"/>
                  </a:lnTo>
                  <a:lnTo>
                    <a:pt x="1459" y="0"/>
                  </a:lnTo>
                  <a:close/>
                  <a:moveTo>
                    <a:pt x="1434" y="0"/>
                  </a:moveTo>
                  <a:lnTo>
                    <a:pt x="1441" y="0"/>
                  </a:lnTo>
                  <a:lnTo>
                    <a:pt x="1441" y="2"/>
                  </a:lnTo>
                  <a:lnTo>
                    <a:pt x="1434" y="2"/>
                  </a:lnTo>
                  <a:lnTo>
                    <a:pt x="1434" y="0"/>
                  </a:lnTo>
                  <a:close/>
                  <a:moveTo>
                    <a:pt x="1407" y="0"/>
                  </a:moveTo>
                  <a:lnTo>
                    <a:pt x="1416" y="0"/>
                  </a:lnTo>
                  <a:lnTo>
                    <a:pt x="1416" y="2"/>
                  </a:lnTo>
                  <a:lnTo>
                    <a:pt x="1407" y="2"/>
                  </a:lnTo>
                  <a:lnTo>
                    <a:pt x="1407" y="0"/>
                  </a:lnTo>
                  <a:close/>
                  <a:moveTo>
                    <a:pt x="1383" y="0"/>
                  </a:moveTo>
                  <a:lnTo>
                    <a:pt x="1391" y="0"/>
                  </a:lnTo>
                  <a:lnTo>
                    <a:pt x="1391" y="2"/>
                  </a:lnTo>
                  <a:lnTo>
                    <a:pt x="1383" y="2"/>
                  </a:lnTo>
                  <a:lnTo>
                    <a:pt x="1383" y="0"/>
                  </a:lnTo>
                  <a:close/>
                  <a:moveTo>
                    <a:pt x="1356" y="0"/>
                  </a:moveTo>
                  <a:lnTo>
                    <a:pt x="1365" y="0"/>
                  </a:lnTo>
                  <a:lnTo>
                    <a:pt x="1365" y="2"/>
                  </a:lnTo>
                  <a:lnTo>
                    <a:pt x="1356" y="2"/>
                  </a:lnTo>
                  <a:lnTo>
                    <a:pt x="1356" y="0"/>
                  </a:lnTo>
                  <a:close/>
                  <a:moveTo>
                    <a:pt x="1331" y="0"/>
                  </a:moveTo>
                  <a:lnTo>
                    <a:pt x="1340" y="0"/>
                  </a:lnTo>
                  <a:lnTo>
                    <a:pt x="1340" y="2"/>
                  </a:lnTo>
                  <a:lnTo>
                    <a:pt x="1331" y="2"/>
                  </a:lnTo>
                  <a:lnTo>
                    <a:pt x="1331" y="0"/>
                  </a:lnTo>
                  <a:close/>
                  <a:moveTo>
                    <a:pt x="1304" y="0"/>
                  </a:moveTo>
                  <a:lnTo>
                    <a:pt x="1313" y="0"/>
                  </a:lnTo>
                  <a:lnTo>
                    <a:pt x="1313" y="2"/>
                  </a:lnTo>
                  <a:lnTo>
                    <a:pt x="1304" y="2"/>
                  </a:lnTo>
                  <a:lnTo>
                    <a:pt x="1304" y="0"/>
                  </a:lnTo>
                  <a:close/>
                  <a:moveTo>
                    <a:pt x="1280" y="0"/>
                  </a:moveTo>
                  <a:lnTo>
                    <a:pt x="1289" y="0"/>
                  </a:lnTo>
                  <a:lnTo>
                    <a:pt x="1289" y="2"/>
                  </a:lnTo>
                  <a:lnTo>
                    <a:pt x="1280" y="2"/>
                  </a:lnTo>
                  <a:lnTo>
                    <a:pt x="1280" y="0"/>
                  </a:lnTo>
                  <a:close/>
                  <a:moveTo>
                    <a:pt x="1255" y="0"/>
                  </a:moveTo>
                  <a:lnTo>
                    <a:pt x="1262" y="0"/>
                  </a:lnTo>
                  <a:lnTo>
                    <a:pt x="1262" y="2"/>
                  </a:lnTo>
                  <a:lnTo>
                    <a:pt x="1255" y="2"/>
                  </a:lnTo>
                  <a:lnTo>
                    <a:pt x="1255" y="0"/>
                  </a:lnTo>
                  <a:close/>
                  <a:moveTo>
                    <a:pt x="1228" y="0"/>
                  </a:moveTo>
                  <a:lnTo>
                    <a:pt x="1237" y="0"/>
                  </a:lnTo>
                  <a:lnTo>
                    <a:pt x="1237" y="2"/>
                  </a:lnTo>
                  <a:lnTo>
                    <a:pt x="1228" y="2"/>
                  </a:lnTo>
                  <a:lnTo>
                    <a:pt x="1228" y="0"/>
                  </a:lnTo>
                  <a:close/>
                  <a:moveTo>
                    <a:pt x="1203" y="0"/>
                  </a:moveTo>
                  <a:lnTo>
                    <a:pt x="1212" y="0"/>
                  </a:lnTo>
                  <a:lnTo>
                    <a:pt x="1212" y="2"/>
                  </a:lnTo>
                  <a:lnTo>
                    <a:pt x="1203" y="2"/>
                  </a:lnTo>
                  <a:lnTo>
                    <a:pt x="1203" y="0"/>
                  </a:lnTo>
                  <a:close/>
                  <a:moveTo>
                    <a:pt x="1177" y="0"/>
                  </a:moveTo>
                  <a:lnTo>
                    <a:pt x="1186" y="0"/>
                  </a:lnTo>
                  <a:lnTo>
                    <a:pt x="1186" y="2"/>
                  </a:lnTo>
                  <a:lnTo>
                    <a:pt x="1177" y="2"/>
                  </a:lnTo>
                  <a:lnTo>
                    <a:pt x="1177" y="0"/>
                  </a:lnTo>
                  <a:close/>
                  <a:moveTo>
                    <a:pt x="1152" y="0"/>
                  </a:moveTo>
                  <a:lnTo>
                    <a:pt x="1161" y="0"/>
                  </a:lnTo>
                  <a:lnTo>
                    <a:pt x="1161" y="2"/>
                  </a:lnTo>
                  <a:lnTo>
                    <a:pt x="1152" y="2"/>
                  </a:lnTo>
                  <a:lnTo>
                    <a:pt x="1152" y="0"/>
                  </a:lnTo>
                  <a:close/>
                  <a:moveTo>
                    <a:pt x="1125" y="0"/>
                  </a:moveTo>
                  <a:lnTo>
                    <a:pt x="1134" y="0"/>
                  </a:lnTo>
                  <a:lnTo>
                    <a:pt x="1134" y="2"/>
                  </a:lnTo>
                  <a:lnTo>
                    <a:pt x="1125" y="2"/>
                  </a:lnTo>
                  <a:lnTo>
                    <a:pt x="1125" y="0"/>
                  </a:lnTo>
                  <a:close/>
                  <a:moveTo>
                    <a:pt x="1100" y="0"/>
                  </a:moveTo>
                  <a:lnTo>
                    <a:pt x="1109" y="0"/>
                  </a:lnTo>
                  <a:lnTo>
                    <a:pt x="1109" y="2"/>
                  </a:lnTo>
                  <a:lnTo>
                    <a:pt x="1100" y="2"/>
                  </a:lnTo>
                  <a:lnTo>
                    <a:pt x="1100" y="0"/>
                  </a:lnTo>
                  <a:close/>
                  <a:moveTo>
                    <a:pt x="1076" y="0"/>
                  </a:moveTo>
                  <a:lnTo>
                    <a:pt x="1083" y="0"/>
                  </a:lnTo>
                  <a:lnTo>
                    <a:pt x="1083" y="2"/>
                  </a:lnTo>
                  <a:lnTo>
                    <a:pt x="1076" y="2"/>
                  </a:lnTo>
                  <a:lnTo>
                    <a:pt x="1076" y="0"/>
                  </a:lnTo>
                  <a:close/>
                  <a:moveTo>
                    <a:pt x="1049" y="0"/>
                  </a:moveTo>
                  <a:lnTo>
                    <a:pt x="1058" y="0"/>
                  </a:lnTo>
                  <a:lnTo>
                    <a:pt x="1058" y="2"/>
                  </a:lnTo>
                  <a:lnTo>
                    <a:pt x="1049" y="2"/>
                  </a:lnTo>
                  <a:lnTo>
                    <a:pt x="1049" y="0"/>
                  </a:lnTo>
                  <a:close/>
                  <a:moveTo>
                    <a:pt x="1024" y="0"/>
                  </a:moveTo>
                  <a:lnTo>
                    <a:pt x="1033" y="0"/>
                  </a:lnTo>
                  <a:lnTo>
                    <a:pt x="1033" y="2"/>
                  </a:lnTo>
                  <a:lnTo>
                    <a:pt x="1024" y="2"/>
                  </a:lnTo>
                  <a:lnTo>
                    <a:pt x="1024" y="0"/>
                  </a:lnTo>
                  <a:close/>
                  <a:moveTo>
                    <a:pt x="997" y="0"/>
                  </a:moveTo>
                  <a:lnTo>
                    <a:pt x="1006" y="0"/>
                  </a:lnTo>
                  <a:lnTo>
                    <a:pt x="1006" y="2"/>
                  </a:lnTo>
                  <a:lnTo>
                    <a:pt x="997" y="2"/>
                  </a:lnTo>
                  <a:lnTo>
                    <a:pt x="997" y="0"/>
                  </a:lnTo>
                  <a:close/>
                  <a:moveTo>
                    <a:pt x="973" y="0"/>
                  </a:moveTo>
                  <a:lnTo>
                    <a:pt x="982" y="0"/>
                  </a:lnTo>
                  <a:lnTo>
                    <a:pt x="982" y="2"/>
                  </a:lnTo>
                  <a:lnTo>
                    <a:pt x="973" y="2"/>
                  </a:lnTo>
                  <a:lnTo>
                    <a:pt x="973" y="0"/>
                  </a:lnTo>
                  <a:close/>
                  <a:moveTo>
                    <a:pt x="948" y="0"/>
                  </a:moveTo>
                  <a:lnTo>
                    <a:pt x="955" y="0"/>
                  </a:lnTo>
                  <a:lnTo>
                    <a:pt x="955" y="2"/>
                  </a:lnTo>
                  <a:lnTo>
                    <a:pt x="948" y="2"/>
                  </a:lnTo>
                  <a:lnTo>
                    <a:pt x="948" y="0"/>
                  </a:lnTo>
                  <a:close/>
                  <a:moveTo>
                    <a:pt x="921" y="0"/>
                  </a:moveTo>
                  <a:lnTo>
                    <a:pt x="930" y="0"/>
                  </a:lnTo>
                  <a:lnTo>
                    <a:pt x="930" y="2"/>
                  </a:lnTo>
                  <a:lnTo>
                    <a:pt x="921" y="2"/>
                  </a:lnTo>
                  <a:lnTo>
                    <a:pt x="921" y="0"/>
                  </a:lnTo>
                  <a:close/>
                  <a:moveTo>
                    <a:pt x="896" y="0"/>
                  </a:moveTo>
                  <a:lnTo>
                    <a:pt x="903" y="0"/>
                  </a:lnTo>
                  <a:lnTo>
                    <a:pt x="903" y="2"/>
                  </a:lnTo>
                  <a:lnTo>
                    <a:pt x="896" y="2"/>
                  </a:lnTo>
                  <a:lnTo>
                    <a:pt x="896" y="0"/>
                  </a:lnTo>
                  <a:close/>
                  <a:moveTo>
                    <a:pt x="870" y="0"/>
                  </a:moveTo>
                  <a:lnTo>
                    <a:pt x="879" y="0"/>
                  </a:lnTo>
                  <a:lnTo>
                    <a:pt x="879" y="2"/>
                  </a:lnTo>
                  <a:lnTo>
                    <a:pt x="870" y="2"/>
                  </a:lnTo>
                  <a:lnTo>
                    <a:pt x="870" y="0"/>
                  </a:lnTo>
                  <a:close/>
                  <a:moveTo>
                    <a:pt x="845" y="0"/>
                  </a:moveTo>
                  <a:lnTo>
                    <a:pt x="854" y="0"/>
                  </a:lnTo>
                  <a:lnTo>
                    <a:pt x="854" y="2"/>
                  </a:lnTo>
                  <a:lnTo>
                    <a:pt x="845" y="2"/>
                  </a:lnTo>
                  <a:lnTo>
                    <a:pt x="845" y="0"/>
                  </a:lnTo>
                  <a:close/>
                  <a:moveTo>
                    <a:pt x="818" y="0"/>
                  </a:moveTo>
                  <a:lnTo>
                    <a:pt x="827" y="0"/>
                  </a:lnTo>
                  <a:lnTo>
                    <a:pt x="827" y="2"/>
                  </a:lnTo>
                  <a:lnTo>
                    <a:pt x="818" y="2"/>
                  </a:lnTo>
                  <a:lnTo>
                    <a:pt x="818" y="0"/>
                  </a:lnTo>
                  <a:close/>
                  <a:moveTo>
                    <a:pt x="793" y="0"/>
                  </a:moveTo>
                  <a:lnTo>
                    <a:pt x="802" y="0"/>
                  </a:lnTo>
                  <a:lnTo>
                    <a:pt x="802" y="2"/>
                  </a:lnTo>
                  <a:lnTo>
                    <a:pt x="793" y="2"/>
                  </a:lnTo>
                  <a:lnTo>
                    <a:pt x="793" y="0"/>
                  </a:lnTo>
                  <a:close/>
                  <a:moveTo>
                    <a:pt x="769" y="0"/>
                  </a:moveTo>
                  <a:lnTo>
                    <a:pt x="776" y="0"/>
                  </a:lnTo>
                  <a:lnTo>
                    <a:pt x="776" y="2"/>
                  </a:lnTo>
                  <a:lnTo>
                    <a:pt x="769" y="2"/>
                  </a:lnTo>
                  <a:lnTo>
                    <a:pt x="769" y="0"/>
                  </a:lnTo>
                  <a:close/>
                  <a:moveTo>
                    <a:pt x="742" y="0"/>
                  </a:moveTo>
                  <a:lnTo>
                    <a:pt x="751" y="0"/>
                  </a:lnTo>
                  <a:lnTo>
                    <a:pt x="751" y="2"/>
                  </a:lnTo>
                  <a:lnTo>
                    <a:pt x="742" y="2"/>
                  </a:lnTo>
                  <a:lnTo>
                    <a:pt x="742" y="0"/>
                  </a:lnTo>
                  <a:close/>
                  <a:moveTo>
                    <a:pt x="717" y="0"/>
                  </a:moveTo>
                  <a:lnTo>
                    <a:pt x="724" y="0"/>
                  </a:lnTo>
                  <a:lnTo>
                    <a:pt x="724" y="2"/>
                  </a:lnTo>
                  <a:lnTo>
                    <a:pt x="717" y="2"/>
                  </a:lnTo>
                  <a:lnTo>
                    <a:pt x="717" y="0"/>
                  </a:lnTo>
                  <a:close/>
                  <a:moveTo>
                    <a:pt x="691" y="0"/>
                  </a:moveTo>
                  <a:lnTo>
                    <a:pt x="699" y="0"/>
                  </a:lnTo>
                  <a:lnTo>
                    <a:pt x="699" y="2"/>
                  </a:lnTo>
                  <a:lnTo>
                    <a:pt x="691" y="2"/>
                  </a:lnTo>
                  <a:lnTo>
                    <a:pt x="691" y="0"/>
                  </a:lnTo>
                  <a:close/>
                  <a:moveTo>
                    <a:pt x="666" y="0"/>
                  </a:moveTo>
                  <a:lnTo>
                    <a:pt x="675" y="0"/>
                  </a:lnTo>
                  <a:lnTo>
                    <a:pt x="675" y="2"/>
                  </a:lnTo>
                  <a:lnTo>
                    <a:pt x="666" y="2"/>
                  </a:lnTo>
                  <a:lnTo>
                    <a:pt x="666" y="0"/>
                  </a:lnTo>
                  <a:close/>
                  <a:moveTo>
                    <a:pt x="639" y="0"/>
                  </a:moveTo>
                  <a:lnTo>
                    <a:pt x="648" y="0"/>
                  </a:lnTo>
                  <a:lnTo>
                    <a:pt x="648" y="2"/>
                  </a:lnTo>
                  <a:lnTo>
                    <a:pt x="639" y="2"/>
                  </a:lnTo>
                  <a:lnTo>
                    <a:pt x="639" y="0"/>
                  </a:lnTo>
                  <a:close/>
                  <a:moveTo>
                    <a:pt x="614" y="0"/>
                  </a:moveTo>
                  <a:lnTo>
                    <a:pt x="623" y="0"/>
                  </a:lnTo>
                  <a:lnTo>
                    <a:pt x="623" y="2"/>
                  </a:lnTo>
                  <a:lnTo>
                    <a:pt x="614" y="2"/>
                  </a:lnTo>
                  <a:lnTo>
                    <a:pt x="614" y="0"/>
                  </a:lnTo>
                  <a:close/>
                  <a:moveTo>
                    <a:pt x="589" y="0"/>
                  </a:moveTo>
                  <a:lnTo>
                    <a:pt x="596" y="0"/>
                  </a:lnTo>
                  <a:lnTo>
                    <a:pt x="596" y="2"/>
                  </a:lnTo>
                  <a:lnTo>
                    <a:pt x="589" y="2"/>
                  </a:lnTo>
                  <a:lnTo>
                    <a:pt x="589" y="0"/>
                  </a:lnTo>
                  <a:close/>
                  <a:moveTo>
                    <a:pt x="563" y="0"/>
                  </a:moveTo>
                  <a:lnTo>
                    <a:pt x="572" y="0"/>
                  </a:lnTo>
                  <a:lnTo>
                    <a:pt x="572" y="2"/>
                  </a:lnTo>
                  <a:lnTo>
                    <a:pt x="563" y="2"/>
                  </a:lnTo>
                  <a:lnTo>
                    <a:pt x="563" y="0"/>
                  </a:lnTo>
                  <a:close/>
                  <a:moveTo>
                    <a:pt x="538" y="0"/>
                  </a:moveTo>
                  <a:lnTo>
                    <a:pt x="545" y="0"/>
                  </a:lnTo>
                  <a:lnTo>
                    <a:pt x="545" y="2"/>
                  </a:lnTo>
                  <a:lnTo>
                    <a:pt x="538" y="2"/>
                  </a:lnTo>
                  <a:lnTo>
                    <a:pt x="538" y="0"/>
                  </a:lnTo>
                  <a:close/>
                  <a:moveTo>
                    <a:pt x="511" y="0"/>
                  </a:moveTo>
                  <a:lnTo>
                    <a:pt x="520" y="0"/>
                  </a:lnTo>
                  <a:lnTo>
                    <a:pt x="520" y="2"/>
                  </a:lnTo>
                  <a:lnTo>
                    <a:pt x="511" y="2"/>
                  </a:lnTo>
                  <a:lnTo>
                    <a:pt x="511" y="0"/>
                  </a:lnTo>
                  <a:close/>
                  <a:moveTo>
                    <a:pt x="486" y="0"/>
                  </a:moveTo>
                  <a:lnTo>
                    <a:pt x="495" y="0"/>
                  </a:lnTo>
                  <a:lnTo>
                    <a:pt x="495" y="2"/>
                  </a:lnTo>
                  <a:lnTo>
                    <a:pt x="486" y="2"/>
                  </a:lnTo>
                  <a:lnTo>
                    <a:pt x="486" y="0"/>
                  </a:lnTo>
                  <a:close/>
                  <a:moveTo>
                    <a:pt x="460" y="0"/>
                  </a:moveTo>
                  <a:lnTo>
                    <a:pt x="469" y="0"/>
                  </a:lnTo>
                  <a:lnTo>
                    <a:pt x="469" y="2"/>
                  </a:lnTo>
                  <a:lnTo>
                    <a:pt x="460" y="2"/>
                  </a:lnTo>
                  <a:lnTo>
                    <a:pt x="460" y="0"/>
                  </a:lnTo>
                  <a:close/>
                  <a:moveTo>
                    <a:pt x="435" y="0"/>
                  </a:moveTo>
                  <a:lnTo>
                    <a:pt x="444" y="0"/>
                  </a:lnTo>
                  <a:lnTo>
                    <a:pt x="444" y="2"/>
                  </a:lnTo>
                  <a:lnTo>
                    <a:pt x="435" y="2"/>
                  </a:lnTo>
                  <a:lnTo>
                    <a:pt x="435" y="0"/>
                  </a:lnTo>
                  <a:close/>
                  <a:moveTo>
                    <a:pt x="410" y="0"/>
                  </a:moveTo>
                  <a:lnTo>
                    <a:pt x="417" y="0"/>
                  </a:lnTo>
                  <a:lnTo>
                    <a:pt x="417" y="2"/>
                  </a:lnTo>
                  <a:lnTo>
                    <a:pt x="410" y="2"/>
                  </a:lnTo>
                  <a:lnTo>
                    <a:pt x="410" y="0"/>
                  </a:lnTo>
                  <a:close/>
                  <a:moveTo>
                    <a:pt x="384" y="0"/>
                  </a:moveTo>
                  <a:lnTo>
                    <a:pt x="392" y="0"/>
                  </a:lnTo>
                  <a:lnTo>
                    <a:pt x="392" y="2"/>
                  </a:lnTo>
                  <a:lnTo>
                    <a:pt x="384" y="2"/>
                  </a:lnTo>
                  <a:lnTo>
                    <a:pt x="384" y="0"/>
                  </a:lnTo>
                  <a:close/>
                  <a:moveTo>
                    <a:pt x="359" y="0"/>
                  </a:moveTo>
                  <a:lnTo>
                    <a:pt x="366" y="0"/>
                  </a:lnTo>
                  <a:lnTo>
                    <a:pt x="366" y="2"/>
                  </a:lnTo>
                  <a:lnTo>
                    <a:pt x="359" y="2"/>
                  </a:lnTo>
                  <a:lnTo>
                    <a:pt x="359" y="0"/>
                  </a:lnTo>
                  <a:close/>
                  <a:moveTo>
                    <a:pt x="332" y="0"/>
                  </a:moveTo>
                  <a:lnTo>
                    <a:pt x="341" y="0"/>
                  </a:lnTo>
                  <a:lnTo>
                    <a:pt x="341" y="2"/>
                  </a:lnTo>
                  <a:lnTo>
                    <a:pt x="332" y="2"/>
                  </a:lnTo>
                  <a:lnTo>
                    <a:pt x="332" y="0"/>
                  </a:lnTo>
                  <a:close/>
                  <a:moveTo>
                    <a:pt x="307" y="0"/>
                  </a:moveTo>
                  <a:lnTo>
                    <a:pt x="316" y="0"/>
                  </a:lnTo>
                  <a:lnTo>
                    <a:pt x="316" y="2"/>
                  </a:lnTo>
                  <a:lnTo>
                    <a:pt x="307" y="2"/>
                  </a:lnTo>
                  <a:lnTo>
                    <a:pt x="307" y="0"/>
                  </a:lnTo>
                  <a:close/>
                  <a:moveTo>
                    <a:pt x="281" y="0"/>
                  </a:moveTo>
                  <a:lnTo>
                    <a:pt x="289" y="0"/>
                  </a:lnTo>
                  <a:lnTo>
                    <a:pt x="289" y="2"/>
                  </a:lnTo>
                  <a:lnTo>
                    <a:pt x="281" y="2"/>
                  </a:lnTo>
                  <a:lnTo>
                    <a:pt x="281" y="0"/>
                  </a:lnTo>
                  <a:close/>
                  <a:moveTo>
                    <a:pt x="256" y="0"/>
                  </a:moveTo>
                  <a:lnTo>
                    <a:pt x="265" y="0"/>
                  </a:lnTo>
                  <a:lnTo>
                    <a:pt x="265" y="2"/>
                  </a:lnTo>
                  <a:lnTo>
                    <a:pt x="256" y="2"/>
                  </a:lnTo>
                  <a:lnTo>
                    <a:pt x="256" y="0"/>
                  </a:lnTo>
                  <a:close/>
                  <a:moveTo>
                    <a:pt x="231" y="0"/>
                  </a:moveTo>
                  <a:lnTo>
                    <a:pt x="238" y="0"/>
                  </a:lnTo>
                  <a:lnTo>
                    <a:pt x="238" y="2"/>
                  </a:lnTo>
                  <a:lnTo>
                    <a:pt x="231" y="2"/>
                  </a:lnTo>
                  <a:lnTo>
                    <a:pt x="231" y="0"/>
                  </a:lnTo>
                  <a:close/>
                  <a:moveTo>
                    <a:pt x="204" y="0"/>
                  </a:moveTo>
                  <a:lnTo>
                    <a:pt x="213" y="0"/>
                  </a:lnTo>
                  <a:lnTo>
                    <a:pt x="213" y="2"/>
                  </a:lnTo>
                  <a:lnTo>
                    <a:pt x="204" y="2"/>
                  </a:lnTo>
                  <a:lnTo>
                    <a:pt x="204" y="0"/>
                  </a:lnTo>
                  <a:close/>
                  <a:moveTo>
                    <a:pt x="179" y="0"/>
                  </a:moveTo>
                  <a:lnTo>
                    <a:pt x="188" y="0"/>
                  </a:lnTo>
                  <a:lnTo>
                    <a:pt x="188" y="2"/>
                  </a:lnTo>
                  <a:lnTo>
                    <a:pt x="179" y="2"/>
                  </a:lnTo>
                  <a:lnTo>
                    <a:pt x="179" y="0"/>
                  </a:lnTo>
                  <a:close/>
                  <a:moveTo>
                    <a:pt x="153" y="0"/>
                  </a:moveTo>
                  <a:lnTo>
                    <a:pt x="162" y="0"/>
                  </a:lnTo>
                  <a:lnTo>
                    <a:pt x="162" y="2"/>
                  </a:lnTo>
                  <a:lnTo>
                    <a:pt x="153" y="2"/>
                  </a:lnTo>
                  <a:lnTo>
                    <a:pt x="153" y="0"/>
                  </a:lnTo>
                  <a:close/>
                  <a:moveTo>
                    <a:pt x="128" y="0"/>
                  </a:moveTo>
                  <a:lnTo>
                    <a:pt x="137" y="0"/>
                  </a:lnTo>
                  <a:lnTo>
                    <a:pt x="137" y="2"/>
                  </a:lnTo>
                  <a:lnTo>
                    <a:pt x="128" y="2"/>
                  </a:lnTo>
                  <a:lnTo>
                    <a:pt x="128" y="0"/>
                  </a:lnTo>
                  <a:close/>
                  <a:moveTo>
                    <a:pt x="101" y="0"/>
                  </a:moveTo>
                  <a:lnTo>
                    <a:pt x="110" y="0"/>
                  </a:lnTo>
                  <a:lnTo>
                    <a:pt x="110" y="2"/>
                  </a:lnTo>
                  <a:lnTo>
                    <a:pt x="101" y="2"/>
                  </a:lnTo>
                  <a:lnTo>
                    <a:pt x="101" y="0"/>
                  </a:lnTo>
                  <a:close/>
                  <a:moveTo>
                    <a:pt x="77" y="0"/>
                  </a:moveTo>
                  <a:lnTo>
                    <a:pt x="85" y="0"/>
                  </a:lnTo>
                  <a:lnTo>
                    <a:pt x="85" y="2"/>
                  </a:lnTo>
                  <a:lnTo>
                    <a:pt x="77" y="2"/>
                  </a:lnTo>
                  <a:lnTo>
                    <a:pt x="77" y="0"/>
                  </a:lnTo>
                  <a:close/>
                  <a:moveTo>
                    <a:pt x="52" y="0"/>
                  </a:moveTo>
                  <a:lnTo>
                    <a:pt x="59" y="0"/>
                  </a:lnTo>
                  <a:lnTo>
                    <a:pt x="59" y="2"/>
                  </a:lnTo>
                  <a:lnTo>
                    <a:pt x="52" y="2"/>
                  </a:lnTo>
                  <a:lnTo>
                    <a:pt x="52" y="0"/>
                  </a:lnTo>
                  <a:close/>
                  <a:moveTo>
                    <a:pt x="25" y="0"/>
                  </a:moveTo>
                  <a:lnTo>
                    <a:pt x="34" y="0"/>
                  </a:lnTo>
                  <a:lnTo>
                    <a:pt x="34" y="2"/>
                  </a:lnTo>
                  <a:lnTo>
                    <a:pt x="25" y="2"/>
                  </a:lnTo>
                  <a:lnTo>
                    <a:pt x="25" y="0"/>
                  </a:lnTo>
                  <a:close/>
                  <a:moveTo>
                    <a:pt x="0" y="0"/>
                  </a:moveTo>
                  <a:lnTo>
                    <a:pt x="9" y="0"/>
                  </a:lnTo>
                  <a:lnTo>
                    <a:pt x="9" y="2"/>
                  </a:lnTo>
                  <a:lnTo>
                    <a:pt x="0"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9" name="Line 34"/>
            <p:cNvSpPr>
              <a:spLocks noChangeShapeType="1"/>
            </p:cNvSpPr>
            <p:nvPr/>
          </p:nvSpPr>
          <p:spPr bwMode="auto">
            <a:xfrm>
              <a:off x="1313" y="2231"/>
              <a:ext cx="27"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0" name="Line 35"/>
            <p:cNvSpPr>
              <a:spLocks noChangeShapeType="1"/>
            </p:cNvSpPr>
            <p:nvPr/>
          </p:nvSpPr>
          <p:spPr bwMode="auto">
            <a:xfrm flipH="1">
              <a:off x="3774" y="2231"/>
              <a:ext cx="27"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1" name="Freeform 36"/>
            <p:cNvSpPr>
              <a:spLocks/>
            </p:cNvSpPr>
            <p:nvPr/>
          </p:nvSpPr>
          <p:spPr bwMode="auto">
            <a:xfrm>
              <a:off x="1030" y="2201"/>
              <a:ext cx="28" cy="74"/>
            </a:xfrm>
            <a:custGeom>
              <a:avLst/>
              <a:gdLst>
                <a:gd name="T0" fmla="*/ 43 w 55"/>
                <a:gd name="T1" fmla="*/ 0 h 147"/>
                <a:gd name="T2" fmla="*/ 55 w 55"/>
                <a:gd name="T3" fmla="*/ 0 h 147"/>
                <a:gd name="T4" fmla="*/ 55 w 55"/>
                <a:gd name="T5" fmla="*/ 147 h 147"/>
                <a:gd name="T6" fmla="*/ 36 w 55"/>
                <a:gd name="T7" fmla="*/ 147 h 147"/>
                <a:gd name="T8" fmla="*/ 36 w 55"/>
                <a:gd name="T9" fmla="*/ 32 h 147"/>
                <a:gd name="T10" fmla="*/ 29 w 55"/>
                <a:gd name="T11" fmla="*/ 39 h 147"/>
                <a:gd name="T12" fmla="*/ 20 w 55"/>
                <a:gd name="T13" fmla="*/ 44 h 147"/>
                <a:gd name="T14" fmla="*/ 9 w 55"/>
                <a:gd name="T15" fmla="*/ 49 h 147"/>
                <a:gd name="T16" fmla="*/ 0 w 55"/>
                <a:gd name="T17" fmla="*/ 53 h 147"/>
                <a:gd name="T18" fmla="*/ 0 w 55"/>
                <a:gd name="T19" fmla="*/ 37 h 147"/>
                <a:gd name="T20" fmla="*/ 14 w 55"/>
                <a:gd name="T21" fmla="*/ 28 h 147"/>
                <a:gd name="T22" fmla="*/ 27 w 55"/>
                <a:gd name="T23" fmla="*/ 19 h 147"/>
                <a:gd name="T24" fmla="*/ 34 w 55"/>
                <a:gd name="T25" fmla="*/ 12 h 147"/>
                <a:gd name="T26" fmla="*/ 39 w 55"/>
                <a:gd name="T27" fmla="*/ 5 h 147"/>
                <a:gd name="T28" fmla="*/ 43 w 55"/>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47">
                  <a:moveTo>
                    <a:pt x="43" y="0"/>
                  </a:moveTo>
                  <a:lnTo>
                    <a:pt x="55" y="0"/>
                  </a:lnTo>
                  <a:lnTo>
                    <a:pt x="55" y="147"/>
                  </a:lnTo>
                  <a:lnTo>
                    <a:pt x="36" y="147"/>
                  </a:lnTo>
                  <a:lnTo>
                    <a:pt x="36" y="32"/>
                  </a:lnTo>
                  <a:lnTo>
                    <a:pt x="29" y="39"/>
                  </a:lnTo>
                  <a:lnTo>
                    <a:pt x="20" y="44"/>
                  </a:lnTo>
                  <a:lnTo>
                    <a:pt x="9" y="49"/>
                  </a:lnTo>
                  <a:lnTo>
                    <a:pt x="0" y="53"/>
                  </a:lnTo>
                  <a:lnTo>
                    <a:pt x="0" y="37"/>
                  </a:lnTo>
                  <a:lnTo>
                    <a:pt x="14" y="28"/>
                  </a:lnTo>
                  <a:lnTo>
                    <a:pt x="27" y="19"/>
                  </a:lnTo>
                  <a:lnTo>
                    <a:pt x="34" y="12"/>
                  </a:lnTo>
                  <a:lnTo>
                    <a:pt x="39" y="5"/>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2" name="Freeform 37"/>
            <p:cNvSpPr>
              <a:spLocks noEditPoints="1"/>
            </p:cNvSpPr>
            <p:nvPr/>
          </p:nvSpPr>
          <p:spPr bwMode="auto">
            <a:xfrm>
              <a:off x="1081" y="2201"/>
              <a:ext cx="48" cy="75"/>
            </a:xfrm>
            <a:custGeom>
              <a:avLst/>
              <a:gdLst>
                <a:gd name="T0" fmla="*/ 48 w 96"/>
                <a:gd name="T1" fmla="*/ 14 h 149"/>
                <a:gd name="T2" fmla="*/ 39 w 96"/>
                <a:gd name="T3" fmla="*/ 16 h 149"/>
                <a:gd name="T4" fmla="*/ 32 w 96"/>
                <a:gd name="T5" fmla="*/ 19 h 149"/>
                <a:gd name="T6" fmla="*/ 27 w 96"/>
                <a:gd name="T7" fmla="*/ 25 h 149"/>
                <a:gd name="T8" fmla="*/ 22 w 96"/>
                <a:gd name="T9" fmla="*/ 37 h 149"/>
                <a:gd name="T10" fmla="*/ 20 w 96"/>
                <a:gd name="T11" fmla="*/ 53 h 149"/>
                <a:gd name="T12" fmla="*/ 18 w 96"/>
                <a:gd name="T13" fmla="*/ 74 h 149"/>
                <a:gd name="T14" fmla="*/ 20 w 96"/>
                <a:gd name="T15" fmla="*/ 96 h 149"/>
                <a:gd name="T16" fmla="*/ 22 w 96"/>
                <a:gd name="T17" fmla="*/ 112 h 149"/>
                <a:gd name="T18" fmla="*/ 27 w 96"/>
                <a:gd name="T19" fmla="*/ 122 h 149"/>
                <a:gd name="T20" fmla="*/ 30 w 96"/>
                <a:gd name="T21" fmla="*/ 128 h 149"/>
                <a:gd name="T22" fmla="*/ 36 w 96"/>
                <a:gd name="T23" fmla="*/ 131 h 149"/>
                <a:gd name="T24" fmla="*/ 41 w 96"/>
                <a:gd name="T25" fmla="*/ 133 h 149"/>
                <a:gd name="T26" fmla="*/ 48 w 96"/>
                <a:gd name="T27" fmla="*/ 135 h 149"/>
                <a:gd name="T28" fmla="*/ 54 w 96"/>
                <a:gd name="T29" fmla="*/ 133 h 149"/>
                <a:gd name="T30" fmla="*/ 59 w 96"/>
                <a:gd name="T31" fmla="*/ 131 h 149"/>
                <a:gd name="T32" fmla="*/ 64 w 96"/>
                <a:gd name="T33" fmla="*/ 128 h 149"/>
                <a:gd name="T34" fmla="*/ 68 w 96"/>
                <a:gd name="T35" fmla="*/ 122 h 149"/>
                <a:gd name="T36" fmla="*/ 73 w 96"/>
                <a:gd name="T37" fmla="*/ 112 h 149"/>
                <a:gd name="T38" fmla="*/ 77 w 96"/>
                <a:gd name="T39" fmla="*/ 96 h 149"/>
                <a:gd name="T40" fmla="*/ 77 w 96"/>
                <a:gd name="T41" fmla="*/ 74 h 149"/>
                <a:gd name="T42" fmla="*/ 77 w 96"/>
                <a:gd name="T43" fmla="*/ 53 h 149"/>
                <a:gd name="T44" fmla="*/ 73 w 96"/>
                <a:gd name="T45" fmla="*/ 37 h 149"/>
                <a:gd name="T46" fmla="*/ 68 w 96"/>
                <a:gd name="T47" fmla="*/ 26 h 149"/>
                <a:gd name="T48" fmla="*/ 64 w 96"/>
                <a:gd name="T49" fmla="*/ 21 h 149"/>
                <a:gd name="T50" fmla="*/ 59 w 96"/>
                <a:gd name="T51" fmla="*/ 17 h 149"/>
                <a:gd name="T52" fmla="*/ 54 w 96"/>
                <a:gd name="T53" fmla="*/ 16 h 149"/>
                <a:gd name="T54" fmla="*/ 48 w 96"/>
                <a:gd name="T55" fmla="*/ 14 h 149"/>
                <a:gd name="T56" fmla="*/ 48 w 96"/>
                <a:gd name="T57" fmla="*/ 0 h 149"/>
                <a:gd name="T58" fmla="*/ 55 w 96"/>
                <a:gd name="T59" fmla="*/ 0 h 149"/>
                <a:gd name="T60" fmla="*/ 62 w 96"/>
                <a:gd name="T61" fmla="*/ 1 h 149"/>
                <a:gd name="T62" fmla="*/ 68 w 96"/>
                <a:gd name="T63" fmla="*/ 5 h 149"/>
                <a:gd name="T64" fmla="*/ 73 w 96"/>
                <a:gd name="T65" fmla="*/ 9 h 149"/>
                <a:gd name="T66" fmla="*/ 78 w 96"/>
                <a:gd name="T67" fmla="*/ 12 h 149"/>
                <a:gd name="T68" fmla="*/ 84 w 96"/>
                <a:gd name="T69" fmla="*/ 17 h 149"/>
                <a:gd name="T70" fmla="*/ 87 w 96"/>
                <a:gd name="T71" fmla="*/ 28 h 149"/>
                <a:gd name="T72" fmla="*/ 93 w 96"/>
                <a:gd name="T73" fmla="*/ 41 h 149"/>
                <a:gd name="T74" fmla="*/ 94 w 96"/>
                <a:gd name="T75" fmla="*/ 55 h 149"/>
                <a:gd name="T76" fmla="*/ 96 w 96"/>
                <a:gd name="T77" fmla="*/ 74 h 149"/>
                <a:gd name="T78" fmla="*/ 94 w 96"/>
                <a:gd name="T79" fmla="*/ 97 h 149"/>
                <a:gd name="T80" fmla="*/ 91 w 96"/>
                <a:gd name="T81" fmla="*/ 117 h 149"/>
                <a:gd name="T82" fmla="*/ 85 w 96"/>
                <a:gd name="T83" fmla="*/ 126 h 149"/>
                <a:gd name="T84" fmla="*/ 80 w 96"/>
                <a:gd name="T85" fmla="*/ 135 h 149"/>
                <a:gd name="T86" fmla="*/ 75 w 96"/>
                <a:gd name="T87" fmla="*/ 140 h 149"/>
                <a:gd name="T88" fmla="*/ 66 w 96"/>
                <a:gd name="T89" fmla="*/ 145 h 149"/>
                <a:gd name="T90" fmla="*/ 57 w 96"/>
                <a:gd name="T91" fmla="*/ 149 h 149"/>
                <a:gd name="T92" fmla="*/ 48 w 96"/>
                <a:gd name="T93" fmla="*/ 149 h 149"/>
                <a:gd name="T94" fmla="*/ 29 w 96"/>
                <a:gd name="T95" fmla="*/ 145 h 149"/>
                <a:gd name="T96" fmla="*/ 14 w 96"/>
                <a:gd name="T97" fmla="*/ 135 h 149"/>
                <a:gd name="T98" fmla="*/ 6 w 96"/>
                <a:gd name="T99" fmla="*/ 119 h 149"/>
                <a:gd name="T100" fmla="*/ 2 w 96"/>
                <a:gd name="T101" fmla="*/ 99 h 149"/>
                <a:gd name="T102" fmla="*/ 0 w 96"/>
                <a:gd name="T103" fmla="*/ 74 h 149"/>
                <a:gd name="T104" fmla="*/ 2 w 96"/>
                <a:gd name="T105" fmla="*/ 51 h 149"/>
                <a:gd name="T106" fmla="*/ 6 w 96"/>
                <a:gd name="T107" fmla="*/ 32 h 149"/>
                <a:gd name="T108" fmla="*/ 9 w 96"/>
                <a:gd name="T109" fmla="*/ 23 h 149"/>
                <a:gd name="T110" fmla="*/ 14 w 96"/>
                <a:gd name="T111" fmla="*/ 14 h 149"/>
                <a:gd name="T112" fmla="*/ 22 w 96"/>
                <a:gd name="T113" fmla="*/ 9 h 149"/>
                <a:gd name="T114" fmla="*/ 29 w 96"/>
                <a:gd name="T115" fmla="*/ 3 h 149"/>
                <a:gd name="T116" fmla="*/ 38 w 96"/>
                <a:gd name="T117" fmla="*/ 0 h 149"/>
                <a:gd name="T118" fmla="*/ 48 w 96"/>
                <a:gd name="T11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49">
                  <a:moveTo>
                    <a:pt x="48" y="14"/>
                  </a:moveTo>
                  <a:lnTo>
                    <a:pt x="39" y="16"/>
                  </a:lnTo>
                  <a:lnTo>
                    <a:pt x="32" y="19"/>
                  </a:lnTo>
                  <a:lnTo>
                    <a:pt x="27" y="25"/>
                  </a:lnTo>
                  <a:lnTo>
                    <a:pt x="22" y="37"/>
                  </a:lnTo>
                  <a:lnTo>
                    <a:pt x="20" y="53"/>
                  </a:lnTo>
                  <a:lnTo>
                    <a:pt x="18" y="74"/>
                  </a:lnTo>
                  <a:lnTo>
                    <a:pt x="20" y="96"/>
                  </a:lnTo>
                  <a:lnTo>
                    <a:pt x="22" y="112"/>
                  </a:lnTo>
                  <a:lnTo>
                    <a:pt x="27" y="122"/>
                  </a:lnTo>
                  <a:lnTo>
                    <a:pt x="30" y="128"/>
                  </a:lnTo>
                  <a:lnTo>
                    <a:pt x="36" y="131"/>
                  </a:lnTo>
                  <a:lnTo>
                    <a:pt x="41" y="133"/>
                  </a:lnTo>
                  <a:lnTo>
                    <a:pt x="48" y="135"/>
                  </a:lnTo>
                  <a:lnTo>
                    <a:pt x="54" y="133"/>
                  </a:lnTo>
                  <a:lnTo>
                    <a:pt x="59" y="131"/>
                  </a:lnTo>
                  <a:lnTo>
                    <a:pt x="64" y="128"/>
                  </a:lnTo>
                  <a:lnTo>
                    <a:pt x="68" y="122"/>
                  </a:lnTo>
                  <a:lnTo>
                    <a:pt x="73" y="112"/>
                  </a:lnTo>
                  <a:lnTo>
                    <a:pt x="77" y="96"/>
                  </a:lnTo>
                  <a:lnTo>
                    <a:pt x="77" y="74"/>
                  </a:lnTo>
                  <a:lnTo>
                    <a:pt x="77" y="53"/>
                  </a:lnTo>
                  <a:lnTo>
                    <a:pt x="73" y="37"/>
                  </a:lnTo>
                  <a:lnTo>
                    <a:pt x="68" y="26"/>
                  </a:lnTo>
                  <a:lnTo>
                    <a:pt x="64" y="21"/>
                  </a:lnTo>
                  <a:lnTo>
                    <a:pt x="59" y="17"/>
                  </a:lnTo>
                  <a:lnTo>
                    <a:pt x="54" y="16"/>
                  </a:lnTo>
                  <a:lnTo>
                    <a:pt x="48" y="14"/>
                  </a:lnTo>
                  <a:close/>
                  <a:moveTo>
                    <a:pt x="48" y="0"/>
                  </a:moveTo>
                  <a:lnTo>
                    <a:pt x="55" y="0"/>
                  </a:lnTo>
                  <a:lnTo>
                    <a:pt x="62" y="1"/>
                  </a:lnTo>
                  <a:lnTo>
                    <a:pt x="68" y="5"/>
                  </a:lnTo>
                  <a:lnTo>
                    <a:pt x="73" y="9"/>
                  </a:lnTo>
                  <a:lnTo>
                    <a:pt x="78" y="12"/>
                  </a:lnTo>
                  <a:lnTo>
                    <a:pt x="84" y="17"/>
                  </a:lnTo>
                  <a:lnTo>
                    <a:pt x="87" y="28"/>
                  </a:lnTo>
                  <a:lnTo>
                    <a:pt x="93" y="41"/>
                  </a:lnTo>
                  <a:lnTo>
                    <a:pt x="94" y="55"/>
                  </a:lnTo>
                  <a:lnTo>
                    <a:pt x="96" y="74"/>
                  </a:lnTo>
                  <a:lnTo>
                    <a:pt x="94" y="97"/>
                  </a:lnTo>
                  <a:lnTo>
                    <a:pt x="91" y="117"/>
                  </a:lnTo>
                  <a:lnTo>
                    <a:pt x="85" y="126"/>
                  </a:lnTo>
                  <a:lnTo>
                    <a:pt x="80" y="135"/>
                  </a:lnTo>
                  <a:lnTo>
                    <a:pt x="75" y="140"/>
                  </a:lnTo>
                  <a:lnTo>
                    <a:pt x="66" y="145"/>
                  </a:lnTo>
                  <a:lnTo>
                    <a:pt x="57" y="149"/>
                  </a:lnTo>
                  <a:lnTo>
                    <a:pt x="48" y="149"/>
                  </a:lnTo>
                  <a:lnTo>
                    <a:pt x="29" y="145"/>
                  </a:lnTo>
                  <a:lnTo>
                    <a:pt x="14" y="135"/>
                  </a:lnTo>
                  <a:lnTo>
                    <a:pt x="6" y="119"/>
                  </a:lnTo>
                  <a:lnTo>
                    <a:pt x="2" y="99"/>
                  </a:lnTo>
                  <a:lnTo>
                    <a:pt x="0" y="74"/>
                  </a:lnTo>
                  <a:lnTo>
                    <a:pt x="2" y="51"/>
                  </a:lnTo>
                  <a:lnTo>
                    <a:pt x="6" y="32"/>
                  </a:lnTo>
                  <a:lnTo>
                    <a:pt x="9" y="23"/>
                  </a:lnTo>
                  <a:lnTo>
                    <a:pt x="14" y="14"/>
                  </a:lnTo>
                  <a:lnTo>
                    <a:pt x="22" y="9"/>
                  </a:lnTo>
                  <a:lnTo>
                    <a:pt x="29" y="3"/>
                  </a:lnTo>
                  <a:lnTo>
                    <a:pt x="38"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3" name="Rectangle 38"/>
            <p:cNvSpPr>
              <a:spLocks noChangeArrowheads="1"/>
            </p:cNvSpPr>
            <p:nvPr/>
          </p:nvSpPr>
          <p:spPr bwMode="auto">
            <a:xfrm>
              <a:off x="1136" y="2199"/>
              <a:ext cx="22"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4" name="Freeform 39"/>
            <p:cNvSpPr>
              <a:spLocks/>
            </p:cNvSpPr>
            <p:nvPr/>
          </p:nvSpPr>
          <p:spPr bwMode="auto">
            <a:xfrm>
              <a:off x="1169" y="2165"/>
              <a:ext cx="22" cy="59"/>
            </a:xfrm>
            <a:custGeom>
              <a:avLst/>
              <a:gdLst>
                <a:gd name="T0" fmla="*/ 33 w 42"/>
                <a:gd name="T1" fmla="*/ 0 h 117"/>
                <a:gd name="T2" fmla="*/ 42 w 42"/>
                <a:gd name="T3" fmla="*/ 0 h 117"/>
                <a:gd name="T4" fmla="*/ 42 w 42"/>
                <a:gd name="T5" fmla="*/ 117 h 117"/>
                <a:gd name="T6" fmla="*/ 28 w 42"/>
                <a:gd name="T7" fmla="*/ 117 h 117"/>
                <a:gd name="T8" fmla="*/ 28 w 42"/>
                <a:gd name="T9" fmla="*/ 25 h 117"/>
                <a:gd name="T10" fmla="*/ 23 w 42"/>
                <a:gd name="T11" fmla="*/ 30 h 117"/>
                <a:gd name="T12" fmla="*/ 14 w 42"/>
                <a:gd name="T13" fmla="*/ 35 h 117"/>
                <a:gd name="T14" fmla="*/ 7 w 42"/>
                <a:gd name="T15" fmla="*/ 39 h 117"/>
                <a:gd name="T16" fmla="*/ 0 w 42"/>
                <a:gd name="T17" fmla="*/ 42 h 117"/>
                <a:gd name="T18" fmla="*/ 0 w 42"/>
                <a:gd name="T19" fmla="*/ 28 h 117"/>
                <a:gd name="T20" fmla="*/ 10 w 42"/>
                <a:gd name="T21" fmla="*/ 23 h 117"/>
                <a:gd name="T22" fmla="*/ 21 w 42"/>
                <a:gd name="T23" fmla="*/ 16 h 117"/>
                <a:gd name="T24" fmla="*/ 28 w 42"/>
                <a:gd name="T25" fmla="*/ 7 h 117"/>
                <a:gd name="T26" fmla="*/ 33 w 42"/>
                <a:gd name="T2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17">
                  <a:moveTo>
                    <a:pt x="33" y="0"/>
                  </a:moveTo>
                  <a:lnTo>
                    <a:pt x="42" y="0"/>
                  </a:lnTo>
                  <a:lnTo>
                    <a:pt x="42" y="117"/>
                  </a:lnTo>
                  <a:lnTo>
                    <a:pt x="28" y="117"/>
                  </a:lnTo>
                  <a:lnTo>
                    <a:pt x="28" y="25"/>
                  </a:lnTo>
                  <a:lnTo>
                    <a:pt x="23" y="30"/>
                  </a:lnTo>
                  <a:lnTo>
                    <a:pt x="14" y="35"/>
                  </a:lnTo>
                  <a:lnTo>
                    <a:pt x="7" y="39"/>
                  </a:lnTo>
                  <a:lnTo>
                    <a:pt x="0" y="42"/>
                  </a:lnTo>
                  <a:lnTo>
                    <a:pt x="0" y="28"/>
                  </a:lnTo>
                  <a:lnTo>
                    <a:pt x="10" y="23"/>
                  </a:lnTo>
                  <a:lnTo>
                    <a:pt x="21" y="16"/>
                  </a:lnTo>
                  <a:lnTo>
                    <a:pt x="28" y="7"/>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5" name="Freeform 40"/>
            <p:cNvSpPr>
              <a:spLocks noEditPoints="1"/>
            </p:cNvSpPr>
            <p:nvPr/>
          </p:nvSpPr>
          <p:spPr bwMode="auto">
            <a:xfrm>
              <a:off x="1209" y="2165"/>
              <a:ext cx="38" cy="59"/>
            </a:xfrm>
            <a:custGeom>
              <a:avLst/>
              <a:gdLst>
                <a:gd name="T0" fmla="*/ 32 w 76"/>
                <a:gd name="T1" fmla="*/ 12 h 119"/>
                <a:gd name="T2" fmla="*/ 21 w 76"/>
                <a:gd name="T3" fmla="*/ 19 h 119"/>
                <a:gd name="T4" fmla="*/ 16 w 76"/>
                <a:gd name="T5" fmla="*/ 32 h 119"/>
                <a:gd name="T6" fmla="*/ 16 w 76"/>
                <a:gd name="T7" fmla="*/ 46 h 119"/>
                <a:gd name="T8" fmla="*/ 21 w 76"/>
                <a:gd name="T9" fmla="*/ 58 h 119"/>
                <a:gd name="T10" fmla="*/ 32 w 76"/>
                <a:gd name="T11" fmla="*/ 64 h 119"/>
                <a:gd name="T12" fmla="*/ 44 w 76"/>
                <a:gd name="T13" fmla="*/ 64 h 119"/>
                <a:gd name="T14" fmla="*/ 55 w 76"/>
                <a:gd name="T15" fmla="*/ 58 h 119"/>
                <a:gd name="T16" fmla="*/ 60 w 76"/>
                <a:gd name="T17" fmla="*/ 46 h 119"/>
                <a:gd name="T18" fmla="*/ 60 w 76"/>
                <a:gd name="T19" fmla="*/ 30 h 119"/>
                <a:gd name="T20" fmla="*/ 55 w 76"/>
                <a:gd name="T21" fmla="*/ 19 h 119"/>
                <a:gd name="T22" fmla="*/ 44 w 76"/>
                <a:gd name="T23" fmla="*/ 12 h 119"/>
                <a:gd name="T24" fmla="*/ 37 w 76"/>
                <a:gd name="T25" fmla="*/ 0 h 119"/>
                <a:gd name="T26" fmla="*/ 51 w 76"/>
                <a:gd name="T27" fmla="*/ 2 h 119"/>
                <a:gd name="T28" fmla="*/ 63 w 76"/>
                <a:gd name="T29" fmla="*/ 10 h 119"/>
                <a:gd name="T30" fmla="*/ 72 w 76"/>
                <a:gd name="T31" fmla="*/ 23 h 119"/>
                <a:gd name="T32" fmla="*/ 76 w 76"/>
                <a:gd name="T33" fmla="*/ 57 h 119"/>
                <a:gd name="T34" fmla="*/ 72 w 76"/>
                <a:gd name="T35" fmla="*/ 92 h 119"/>
                <a:gd name="T36" fmla="*/ 63 w 76"/>
                <a:gd name="T37" fmla="*/ 106 h 119"/>
                <a:gd name="T38" fmla="*/ 51 w 76"/>
                <a:gd name="T39" fmla="*/ 117 h 119"/>
                <a:gd name="T40" fmla="*/ 35 w 76"/>
                <a:gd name="T41" fmla="*/ 119 h 119"/>
                <a:gd name="T42" fmla="*/ 19 w 76"/>
                <a:gd name="T43" fmla="*/ 115 h 119"/>
                <a:gd name="T44" fmla="*/ 7 w 76"/>
                <a:gd name="T45" fmla="*/ 106 h 119"/>
                <a:gd name="T46" fmla="*/ 1 w 76"/>
                <a:gd name="T47" fmla="*/ 90 h 119"/>
                <a:gd name="T48" fmla="*/ 17 w 76"/>
                <a:gd name="T49" fmla="*/ 94 h 119"/>
                <a:gd name="T50" fmla="*/ 23 w 76"/>
                <a:gd name="T51" fmla="*/ 103 h 119"/>
                <a:gd name="T52" fmla="*/ 30 w 76"/>
                <a:gd name="T53" fmla="*/ 106 h 119"/>
                <a:gd name="T54" fmla="*/ 40 w 76"/>
                <a:gd name="T55" fmla="*/ 106 h 119"/>
                <a:gd name="T56" fmla="*/ 51 w 76"/>
                <a:gd name="T57" fmla="*/ 101 h 119"/>
                <a:gd name="T58" fmla="*/ 58 w 76"/>
                <a:gd name="T59" fmla="*/ 90 h 119"/>
                <a:gd name="T60" fmla="*/ 62 w 76"/>
                <a:gd name="T61" fmla="*/ 74 h 119"/>
                <a:gd name="T62" fmla="*/ 62 w 76"/>
                <a:gd name="T63" fmla="*/ 62 h 119"/>
                <a:gd name="T64" fmla="*/ 51 w 76"/>
                <a:gd name="T65" fmla="*/ 73 h 119"/>
                <a:gd name="T66" fmla="*/ 35 w 76"/>
                <a:gd name="T67" fmla="*/ 78 h 119"/>
                <a:gd name="T68" fmla="*/ 17 w 76"/>
                <a:gd name="T69" fmla="*/ 73 h 119"/>
                <a:gd name="T70" fmla="*/ 5 w 76"/>
                <a:gd name="T71" fmla="*/ 62 h 119"/>
                <a:gd name="T72" fmla="*/ 0 w 76"/>
                <a:gd name="T73" fmla="*/ 48 h 119"/>
                <a:gd name="T74" fmla="*/ 3 w 76"/>
                <a:gd name="T75" fmla="*/ 23 h 119"/>
                <a:gd name="T76" fmla="*/ 16 w 76"/>
                <a:gd name="T77" fmla="*/ 5 h 119"/>
                <a:gd name="T78" fmla="*/ 30 w 76"/>
                <a:gd name="T7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119">
                  <a:moveTo>
                    <a:pt x="39" y="12"/>
                  </a:moveTo>
                  <a:lnTo>
                    <a:pt x="32" y="12"/>
                  </a:lnTo>
                  <a:lnTo>
                    <a:pt x="26" y="14"/>
                  </a:lnTo>
                  <a:lnTo>
                    <a:pt x="21" y="19"/>
                  </a:lnTo>
                  <a:lnTo>
                    <a:pt x="17" y="25"/>
                  </a:lnTo>
                  <a:lnTo>
                    <a:pt x="16" y="32"/>
                  </a:lnTo>
                  <a:lnTo>
                    <a:pt x="14" y="39"/>
                  </a:lnTo>
                  <a:lnTo>
                    <a:pt x="16" y="46"/>
                  </a:lnTo>
                  <a:lnTo>
                    <a:pt x="17" y="53"/>
                  </a:lnTo>
                  <a:lnTo>
                    <a:pt x="21" y="58"/>
                  </a:lnTo>
                  <a:lnTo>
                    <a:pt x="26" y="62"/>
                  </a:lnTo>
                  <a:lnTo>
                    <a:pt x="32" y="64"/>
                  </a:lnTo>
                  <a:lnTo>
                    <a:pt x="39" y="66"/>
                  </a:lnTo>
                  <a:lnTo>
                    <a:pt x="44" y="64"/>
                  </a:lnTo>
                  <a:lnTo>
                    <a:pt x="49" y="62"/>
                  </a:lnTo>
                  <a:lnTo>
                    <a:pt x="55" y="58"/>
                  </a:lnTo>
                  <a:lnTo>
                    <a:pt x="58" y="53"/>
                  </a:lnTo>
                  <a:lnTo>
                    <a:pt x="60" y="46"/>
                  </a:lnTo>
                  <a:lnTo>
                    <a:pt x="60" y="39"/>
                  </a:lnTo>
                  <a:lnTo>
                    <a:pt x="60" y="30"/>
                  </a:lnTo>
                  <a:lnTo>
                    <a:pt x="58" y="25"/>
                  </a:lnTo>
                  <a:lnTo>
                    <a:pt x="55" y="19"/>
                  </a:lnTo>
                  <a:lnTo>
                    <a:pt x="49" y="14"/>
                  </a:lnTo>
                  <a:lnTo>
                    <a:pt x="44" y="12"/>
                  </a:lnTo>
                  <a:lnTo>
                    <a:pt x="39" y="12"/>
                  </a:lnTo>
                  <a:close/>
                  <a:moveTo>
                    <a:pt x="37" y="0"/>
                  </a:moveTo>
                  <a:lnTo>
                    <a:pt x="44" y="0"/>
                  </a:lnTo>
                  <a:lnTo>
                    <a:pt x="51" y="2"/>
                  </a:lnTo>
                  <a:lnTo>
                    <a:pt x="58" y="5"/>
                  </a:lnTo>
                  <a:lnTo>
                    <a:pt x="63" y="10"/>
                  </a:lnTo>
                  <a:lnTo>
                    <a:pt x="69" y="16"/>
                  </a:lnTo>
                  <a:lnTo>
                    <a:pt x="72" y="23"/>
                  </a:lnTo>
                  <a:lnTo>
                    <a:pt x="76" y="37"/>
                  </a:lnTo>
                  <a:lnTo>
                    <a:pt x="76" y="57"/>
                  </a:lnTo>
                  <a:lnTo>
                    <a:pt x="76" y="76"/>
                  </a:lnTo>
                  <a:lnTo>
                    <a:pt x="72" y="92"/>
                  </a:lnTo>
                  <a:lnTo>
                    <a:pt x="69" y="101"/>
                  </a:lnTo>
                  <a:lnTo>
                    <a:pt x="63" y="106"/>
                  </a:lnTo>
                  <a:lnTo>
                    <a:pt x="58" y="112"/>
                  </a:lnTo>
                  <a:lnTo>
                    <a:pt x="51" y="117"/>
                  </a:lnTo>
                  <a:lnTo>
                    <a:pt x="42" y="119"/>
                  </a:lnTo>
                  <a:lnTo>
                    <a:pt x="35" y="119"/>
                  </a:lnTo>
                  <a:lnTo>
                    <a:pt x="26" y="119"/>
                  </a:lnTo>
                  <a:lnTo>
                    <a:pt x="19" y="115"/>
                  </a:lnTo>
                  <a:lnTo>
                    <a:pt x="12" y="112"/>
                  </a:lnTo>
                  <a:lnTo>
                    <a:pt x="7" y="106"/>
                  </a:lnTo>
                  <a:lnTo>
                    <a:pt x="3" y="99"/>
                  </a:lnTo>
                  <a:lnTo>
                    <a:pt x="1" y="90"/>
                  </a:lnTo>
                  <a:lnTo>
                    <a:pt x="16" y="89"/>
                  </a:lnTo>
                  <a:lnTo>
                    <a:pt x="17" y="94"/>
                  </a:lnTo>
                  <a:lnTo>
                    <a:pt x="19" y="99"/>
                  </a:lnTo>
                  <a:lnTo>
                    <a:pt x="23" y="103"/>
                  </a:lnTo>
                  <a:lnTo>
                    <a:pt x="26" y="106"/>
                  </a:lnTo>
                  <a:lnTo>
                    <a:pt x="30" y="106"/>
                  </a:lnTo>
                  <a:lnTo>
                    <a:pt x="35" y="108"/>
                  </a:lnTo>
                  <a:lnTo>
                    <a:pt x="40" y="106"/>
                  </a:lnTo>
                  <a:lnTo>
                    <a:pt x="47" y="105"/>
                  </a:lnTo>
                  <a:lnTo>
                    <a:pt x="51" y="101"/>
                  </a:lnTo>
                  <a:lnTo>
                    <a:pt x="55" y="96"/>
                  </a:lnTo>
                  <a:lnTo>
                    <a:pt x="58" y="90"/>
                  </a:lnTo>
                  <a:lnTo>
                    <a:pt x="60" y="83"/>
                  </a:lnTo>
                  <a:lnTo>
                    <a:pt x="62" y="74"/>
                  </a:lnTo>
                  <a:lnTo>
                    <a:pt x="62" y="66"/>
                  </a:lnTo>
                  <a:lnTo>
                    <a:pt x="62" y="62"/>
                  </a:lnTo>
                  <a:lnTo>
                    <a:pt x="56" y="69"/>
                  </a:lnTo>
                  <a:lnTo>
                    <a:pt x="51" y="73"/>
                  </a:lnTo>
                  <a:lnTo>
                    <a:pt x="42" y="76"/>
                  </a:lnTo>
                  <a:lnTo>
                    <a:pt x="35" y="78"/>
                  </a:lnTo>
                  <a:lnTo>
                    <a:pt x="24" y="76"/>
                  </a:lnTo>
                  <a:lnTo>
                    <a:pt x="17" y="73"/>
                  </a:lnTo>
                  <a:lnTo>
                    <a:pt x="10" y="67"/>
                  </a:lnTo>
                  <a:lnTo>
                    <a:pt x="5" y="62"/>
                  </a:lnTo>
                  <a:lnTo>
                    <a:pt x="1" y="55"/>
                  </a:lnTo>
                  <a:lnTo>
                    <a:pt x="0" y="48"/>
                  </a:lnTo>
                  <a:lnTo>
                    <a:pt x="0" y="39"/>
                  </a:lnTo>
                  <a:lnTo>
                    <a:pt x="3" y="23"/>
                  </a:lnTo>
                  <a:lnTo>
                    <a:pt x="10" y="10"/>
                  </a:lnTo>
                  <a:lnTo>
                    <a:pt x="16" y="5"/>
                  </a:lnTo>
                  <a:lnTo>
                    <a:pt x="23" y="2"/>
                  </a:lnTo>
                  <a:lnTo>
                    <a:pt x="30" y="0"/>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6" name="Line 41"/>
            <p:cNvSpPr>
              <a:spLocks noChangeShapeType="1"/>
            </p:cNvSpPr>
            <p:nvPr/>
          </p:nvSpPr>
          <p:spPr bwMode="auto">
            <a:xfrm>
              <a:off x="1313" y="1975"/>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7" name="Line 42"/>
            <p:cNvSpPr>
              <a:spLocks noChangeShapeType="1"/>
            </p:cNvSpPr>
            <p:nvPr/>
          </p:nvSpPr>
          <p:spPr bwMode="auto">
            <a:xfrm flipH="1">
              <a:off x="3788" y="1975"/>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8" name="Line 43"/>
            <p:cNvSpPr>
              <a:spLocks noChangeShapeType="1"/>
            </p:cNvSpPr>
            <p:nvPr/>
          </p:nvSpPr>
          <p:spPr bwMode="auto">
            <a:xfrm>
              <a:off x="1313" y="1825"/>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9" name="Line 44"/>
            <p:cNvSpPr>
              <a:spLocks noChangeShapeType="1"/>
            </p:cNvSpPr>
            <p:nvPr/>
          </p:nvSpPr>
          <p:spPr bwMode="auto">
            <a:xfrm flipH="1">
              <a:off x="3788" y="1825"/>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0" name="Line 45"/>
            <p:cNvSpPr>
              <a:spLocks noChangeShapeType="1"/>
            </p:cNvSpPr>
            <p:nvPr/>
          </p:nvSpPr>
          <p:spPr bwMode="auto">
            <a:xfrm>
              <a:off x="1313" y="1718"/>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1" name="Line 46"/>
            <p:cNvSpPr>
              <a:spLocks noChangeShapeType="1"/>
            </p:cNvSpPr>
            <p:nvPr/>
          </p:nvSpPr>
          <p:spPr bwMode="auto">
            <a:xfrm flipH="1">
              <a:off x="3788" y="1718"/>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2" name="Line 47"/>
            <p:cNvSpPr>
              <a:spLocks noChangeShapeType="1"/>
            </p:cNvSpPr>
            <p:nvPr/>
          </p:nvSpPr>
          <p:spPr bwMode="auto">
            <a:xfrm>
              <a:off x="1313" y="1636"/>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3" name="Line 48"/>
            <p:cNvSpPr>
              <a:spLocks noChangeShapeType="1"/>
            </p:cNvSpPr>
            <p:nvPr/>
          </p:nvSpPr>
          <p:spPr bwMode="auto">
            <a:xfrm flipH="1">
              <a:off x="3788" y="1636"/>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4" name="Line 49"/>
            <p:cNvSpPr>
              <a:spLocks noChangeShapeType="1"/>
            </p:cNvSpPr>
            <p:nvPr/>
          </p:nvSpPr>
          <p:spPr bwMode="auto">
            <a:xfrm>
              <a:off x="1313" y="1569"/>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5" name="Line 50"/>
            <p:cNvSpPr>
              <a:spLocks noChangeShapeType="1"/>
            </p:cNvSpPr>
            <p:nvPr/>
          </p:nvSpPr>
          <p:spPr bwMode="auto">
            <a:xfrm flipH="1">
              <a:off x="3788" y="1569"/>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6" name="Line 51"/>
            <p:cNvSpPr>
              <a:spLocks noChangeShapeType="1"/>
            </p:cNvSpPr>
            <p:nvPr/>
          </p:nvSpPr>
          <p:spPr bwMode="auto">
            <a:xfrm>
              <a:off x="1313" y="1512"/>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7" name="Line 52"/>
            <p:cNvSpPr>
              <a:spLocks noChangeShapeType="1"/>
            </p:cNvSpPr>
            <p:nvPr/>
          </p:nvSpPr>
          <p:spPr bwMode="auto">
            <a:xfrm flipH="1">
              <a:off x="3788" y="1512"/>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8" name="Line 53"/>
            <p:cNvSpPr>
              <a:spLocks noChangeShapeType="1"/>
            </p:cNvSpPr>
            <p:nvPr/>
          </p:nvSpPr>
          <p:spPr bwMode="auto">
            <a:xfrm>
              <a:off x="1313" y="1462"/>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9" name="Line 54"/>
            <p:cNvSpPr>
              <a:spLocks noChangeShapeType="1"/>
            </p:cNvSpPr>
            <p:nvPr/>
          </p:nvSpPr>
          <p:spPr bwMode="auto">
            <a:xfrm flipH="1">
              <a:off x="3788" y="1462"/>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0" name="Line 55"/>
            <p:cNvSpPr>
              <a:spLocks noChangeShapeType="1"/>
            </p:cNvSpPr>
            <p:nvPr/>
          </p:nvSpPr>
          <p:spPr bwMode="auto">
            <a:xfrm>
              <a:off x="1313" y="1419"/>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1" name="Line 56"/>
            <p:cNvSpPr>
              <a:spLocks noChangeShapeType="1"/>
            </p:cNvSpPr>
            <p:nvPr/>
          </p:nvSpPr>
          <p:spPr bwMode="auto">
            <a:xfrm flipH="1">
              <a:off x="3788" y="1419"/>
              <a:ext cx="13"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2" name="Freeform 57"/>
            <p:cNvSpPr>
              <a:spLocks noEditPoints="1"/>
            </p:cNvSpPr>
            <p:nvPr/>
          </p:nvSpPr>
          <p:spPr bwMode="auto">
            <a:xfrm>
              <a:off x="1313" y="1380"/>
              <a:ext cx="2487" cy="1"/>
            </a:xfrm>
            <a:custGeom>
              <a:avLst/>
              <a:gdLst>
                <a:gd name="T0" fmla="*/ 4889 w 4974"/>
                <a:gd name="T1" fmla="*/ 0 h 2"/>
                <a:gd name="T2" fmla="*/ 4822 w 4974"/>
                <a:gd name="T3" fmla="*/ 0 h 2"/>
                <a:gd name="T4" fmla="*/ 4744 w 4974"/>
                <a:gd name="T5" fmla="*/ 2 h 2"/>
                <a:gd name="T6" fmla="*/ 4658 w 4974"/>
                <a:gd name="T7" fmla="*/ 2 h 2"/>
                <a:gd name="T8" fmla="*/ 4582 w 4974"/>
                <a:gd name="T9" fmla="*/ 0 h 2"/>
                <a:gd name="T10" fmla="*/ 4479 w 4974"/>
                <a:gd name="T11" fmla="*/ 0 h 2"/>
                <a:gd name="T12" fmla="*/ 4412 w 4974"/>
                <a:gd name="T13" fmla="*/ 0 h 2"/>
                <a:gd name="T14" fmla="*/ 4335 w 4974"/>
                <a:gd name="T15" fmla="*/ 2 h 2"/>
                <a:gd name="T16" fmla="*/ 4248 w 4974"/>
                <a:gd name="T17" fmla="*/ 2 h 2"/>
                <a:gd name="T18" fmla="*/ 4172 w 4974"/>
                <a:gd name="T19" fmla="*/ 0 h 2"/>
                <a:gd name="T20" fmla="*/ 4071 w 4974"/>
                <a:gd name="T21" fmla="*/ 0 h 2"/>
                <a:gd name="T22" fmla="*/ 4002 w 4974"/>
                <a:gd name="T23" fmla="*/ 0 h 2"/>
                <a:gd name="T24" fmla="*/ 3925 w 4974"/>
                <a:gd name="T25" fmla="*/ 2 h 2"/>
                <a:gd name="T26" fmla="*/ 3840 w 4974"/>
                <a:gd name="T27" fmla="*/ 2 h 2"/>
                <a:gd name="T28" fmla="*/ 3762 w 4974"/>
                <a:gd name="T29" fmla="*/ 0 h 2"/>
                <a:gd name="T30" fmla="*/ 3661 w 4974"/>
                <a:gd name="T31" fmla="*/ 0 h 2"/>
                <a:gd name="T32" fmla="*/ 3592 w 4974"/>
                <a:gd name="T33" fmla="*/ 0 h 2"/>
                <a:gd name="T34" fmla="*/ 3516 w 4974"/>
                <a:gd name="T35" fmla="*/ 2 h 2"/>
                <a:gd name="T36" fmla="*/ 3430 w 4974"/>
                <a:gd name="T37" fmla="*/ 2 h 2"/>
                <a:gd name="T38" fmla="*/ 3354 w 4974"/>
                <a:gd name="T39" fmla="*/ 0 h 2"/>
                <a:gd name="T40" fmla="*/ 3251 w 4974"/>
                <a:gd name="T41" fmla="*/ 0 h 2"/>
                <a:gd name="T42" fmla="*/ 3182 w 4974"/>
                <a:gd name="T43" fmla="*/ 0 h 2"/>
                <a:gd name="T44" fmla="*/ 3106 w 4974"/>
                <a:gd name="T45" fmla="*/ 2 h 2"/>
                <a:gd name="T46" fmla="*/ 3020 w 4974"/>
                <a:gd name="T47" fmla="*/ 2 h 2"/>
                <a:gd name="T48" fmla="*/ 2944 w 4974"/>
                <a:gd name="T49" fmla="*/ 0 h 2"/>
                <a:gd name="T50" fmla="*/ 2841 w 4974"/>
                <a:gd name="T51" fmla="*/ 0 h 2"/>
                <a:gd name="T52" fmla="*/ 2774 w 4974"/>
                <a:gd name="T53" fmla="*/ 0 h 2"/>
                <a:gd name="T54" fmla="*/ 2696 w 4974"/>
                <a:gd name="T55" fmla="*/ 2 h 2"/>
                <a:gd name="T56" fmla="*/ 2611 w 4974"/>
                <a:gd name="T57" fmla="*/ 2 h 2"/>
                <a:gd name="T58" fmla="*/ 2534 w 4974"/>
                <a:gd name="T59" fmla="*/ 0 h 2"/>
                <a:gd name="T60" fmla="*/ 2431 w 4974"/>
                <a:gd name="T61" fmla="*/ 0 h 2"/>
                <a:gd name="T62" fmla="*/ 2364 w 4974"/>
                <a:gd name="T63" fmla="*/ 0 h 2"/>
                <a:gd name="T64" fmla="*/ 2286 w 4974"/>
                <a:gd name="T65" fmla="*/ 2 h 2"/>
                <a:gd name="T66" fmla="*/ 2201 w 4974"/>
                <a:gd name="T67" fmla="*/ 2 h 2"/>
                <a:gd name="T68" fmla="*/ 2124 w 4974"/>
                <a:gd name="T69" fmla="*/ 0 h 2"/>
                <a:gd name="T70" fmla="*/ 2021 w 4974"/>
                <a:gd name="T71" fmla="*/ 0 h 2"/>
                <a:gd name="T72" fmla="*/ 1954 w 4974"/>
                <a:gd name="T73" fmla="*/ 0 h 2"/>
                <a:gd name="T74" fmla="*/ 1878 w 4974"/>
                <a:gd name="T75" fmla="*/ 2 h 2"/>
                <a:gd name="T76" fmla="*/ 1792 w 4974"/>
                <a:gd name="T77" fmla="*/ 2 h 2"/>
                <a:gd name="T78" fmla="*/ 1714 w 4974"/>
                <a:gd name="T79" fmla="*/ 0 h 2"/>
                <a:gd name="T80" fmla="*/ 1613 w 4974"/>
                <a:gd name="T81" fmla="*/ 0 h 2"/>
                <a:gd name="T82" fmla="*/ 1544 w 4974"/>
                <a:gd name="T83" fmla="*/ 0 h 2"/>
                <a:gd name="T84" fmla="*/ 1468 w 4974"/>
                <a:gd name="T85" fmla="*/ 2 h 2"/>
                <a:gd name="T86" fmla="*/ 1383 w 4974"/>
                <a:gd name="T87" fmla="*/ 2 h 2"/>
                <a:gd name="T88" fmla="*/ 1304 w 4974"/>
                <a:gd name="T89" fmla="*/ 0 h 2"/>
                <a:gd name="T90" fmla="*/ 1203 w 4974"/>
                <a:gd name="T91" fmla="*/ 0 h 2"/>
                <a:gd name="T92" fmla="*/ 1134 w 4974"/>
                <a:gd name="T93" fmla="*/ 0 h 2"/>
                <a:gd name="T94" fmla="*/ 1058 w 4974"/>
                <a:gd name="T95" fmla="*/ 2 h 2"/>
                <a:gd name="T96" fmla="*/ 973 w 4974"/>
                <a:gd name="T97" fmla="*/ 2 h 2"/>
                <a:gd name="T98" fmla="*/ 896 w 4974"/>
                <a:gd name="T99" fmla="*/ 0 h 2"/>
                <a:gd name="T100" fmla="*/ 793 w 4974"/>
                <a:gd name="T101" fmla="*/ 0 h 2"/>
                <a:gd name="T102" fmla="*/ 724 w 4974"/>
                <a:gd name="T103" fmla="*/ 0 h 2"/>
                <a:gd name="T104" fmla="*/ 648 w 4974"/>
                <a:gd name="T105" fmla="*/ 2 h 2"/>
                <a:gd name="T106" fmla="*/ 563 w 4974"/>
                <a:gd name="T107" fmla="*/ 2 h 2"/>
                <a:gd name="T108" fmla="*/ 486 w 4974"/>
                <a:gd name="T109" fmla="*/ 0 h 2"/>
                <a:gd name="T110" fmla="*/ 384 w 4974"/>
                <a:gd name="T111" fmla="*/ 0 h 2"/>
                <a:gd name="T112" fmla="*/ 316 w 4974"/>
                <a:gd name="T113" fmla="*/ 0 h 2"/>
                <a:gd name="T114" fmla="*/ 238 w 4974"/>
                <a:gd name="T115" fmla="*/ 2 h 2"/>
                <a:gd name="T116" fmla="*/ 153 w 4974"/>
                <a:gd name="T117" fmla="*/ 2 h 2"/>
                <a:gd name="T118" fmla="*/ 77 w 4974"/>
                <a:gd name="T1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4" h="2">
                  <a:moveTo>
                    <a:pt x="4965" y="0"/>
                  </a:moveTo>
                  <a:lnTo>
                    <a:pt x="4974" y="0"/>
                  </a:lnTo>
                  <a:lnTo>
                    <a:pt x="4974" y="2"/>
                  </a:lnTo>
                  <a:lnTo>
                    <a:pt x="4965" y="2"/>
                  </a:lnTo>
                  <a:lnTo>
                    <a:pt x="4965" y="0"/>
                  </a:lnTo>
                  <a:close/>
                  <a:moveTo>
                    <a:pt x="4941" y="0"/>
                  </a:moveTo>
                  <a:lnTo>
                    <a:pt x="4949" y="0"/>
                  </a:lnTo>
                  <a:lnTo>
                    <a:pt x="4949" y="2"/>
                  </a:lnTo>
                  <a:lnTo>
                    <a:pt x="4941" y="2"/>
                  </a:lnTo>
                  <a:lnTo>
                    <a:pt x="4941" y="0"/>
                  </a:lnTo>
                  <a:close/>
                  <a:moveTo>
                    <a:pt x="4916" y="0"/>
                  </a:moveTo>
                  <a:lnTo>
                    <a:pt x="4923" y="0"/>
                  </a:lnTo>
                  <a:lnTo>
                    <a:pt x="4923" y="2"/>
                  </a:lnTo>
                  <a:lnTo>
                    <a:pt x="4916" y="2"/>
                  </a:lnTo>
                  <a:lnTo>
                    <a:pt x="4916" y="0"/>
                  </a:lnTo>
                  <a:close/>
                  <a:moveTo>
                    <a:pt x="4889" y="0"/>
                  </a:moveTo>
                  <a:lnTo>
                    <a:pt x="4898" y="0"/>
                  </a:lnTo>
                  <a:lnTo>
                    <a:pt x="4898" y="2"/>
                  </a:lnTo>
                  <a:lnTo>
                    <a:pt x="4889" y="2"/>
                  </a:lnTo>
                  <a:lnTo>
                    <a:pt x="4889" y="0"/>
                  </a:lnTo>
                  <a:close/>
                  <a:moveTo>
                    <a:pt x="4864" y="0"/>
                  </a:moveTo>
                  <a:lnTo>
                    <a:pt x="4873" y="0"/>
                  </a:lnTo>
                  <a:lnTo>
                    <a:pt x="4873" y="2"/>
                  </a:lnTo>
                  <a:lnTo>
                    <a:pt x="4864" y="2"/>
                  </a:lnTo>
                  <a:lnTo>
                    <a:pt x="4864" y="0"/>
                  </a:lnTo>
                  <a:close/>
                  <a:moveTo>
                    <a:pt x="4838" y="0"/>
                  </a:moveTo>
                  <a:lnTo>
                    <a:pt x="4846" y="0"/>
                  </a:lnTo>
                  <a:lnTo>
                    <a:pt x="4846" y="2"/>
                  </a:lnTo>
                  <a:lnTo>
                    <a:pt x="4838" y="2"/>
                  </a:lnTo>
                  <a:lnTo>
                    <a:pt x="4838" y="0"/>
                  </a:lnTo>
                  <a:close/>
                  <a:moveTo>
                    <a:pt x="4813" y="0"/>
                  </a:moveTo>
                  <a:lnTo>
                    <a:pt x="4822" y="0"/>
                  </a:lnTo>
                  <a:lnTo>
                    <a:pt x="4822" y="2"/>
                  </a:lnTo>
                  <a:lnTo>
                    <a:pt x="4813" y="2"/>
                  </a:lnTo>
                  <a:lnTo>
                    <a:pt x="4813" y="0"/>
                  </a:lnTo>
                  <a:close/>
                  <a:moveTo>
                    <a:pt x="4786" y="0"/>
                  </a:moveTo>
                  <a:lnTo>
                    <a:pt x="4795" y="0"/>
                  </a:lnTo>
                  <a:lnTo>
                    <a:pt x="4795" y="2"/>
                  </a:lnTo>
                  <a:lnTo>
                    <a:pt x="4786" y="2"/>
                  </a:lnTo>
                  <a:lnTo>
                    <a:pt x="4786" y="0"/>
                  </a:lnTo>
                  <a:close/>
                  <a:moveTo>
                    <a:pt x="4761" y="0"/>
                  </a:moveTo>
                  <a:lnTo>
                    <a:pt x="4770" y="0"/>
                  </a:lnTo>
                  <a:lnTo>
                    <a:pt x="4770" y="2"/>
                  </a:lnTo>
                  <a:lnTo>
                    <a:pt x="4761" y="2"/>
                  </a:lnTo>
                  <a:lnTo>
                    <a:pt x="4761" y="0"/>
                  </a:lnTo>
                  <a:close/>
                  <a:moveTo>
                    <a:pt x="4736" y="0"/>
                  </a:moveTo>
                  <a:lnTo>
                    <a:pt x="4744" y="0"/>
                  </a:lnTo>
                  <a:lnTo>
                    <a:pt x="4744" y="2"/>
                  </a:lnTo>
                  <a:lnTo>
                    <a:pt x="4736" y="2"/>
                  </a:lnTo>
                  <a:lnTo>
                    <a:pt x="4736" y="0"/>
                  </a:lnTo>
                  <a:close/>
                  <a:moveTo>
                    <a:pt x="4710" y="0"/>
                  </a:moveTo>
                  <a:lnTo>
                    <a:pt x="4719" y="0"/>
                  </a:lnTo>
                  <a:lnTo>
                    <a:pt x="4719" y="2"/>
                  </a:lnTo>
                  <a:lnTo>
                    <a:pt x="4710" y="2"/>
                  </a:lnTo>
                  <a:lnTo>
                    <a:pt x="4710" y="0"/>
                  </a:lnTo>
                  <a:close/>
                  <a:moveTo>
                    <a:pt x="4685" y="0"/>
                  </a:moveTo>
                  <a:lnTo>
                    <a:pt x="4694" y="0"/>
                  </a:lnTo>
                  <a:lnTo>
                    <a:pt x="4694" y="2"/>
                  </a:lnTo>
                  <a:lnTo>
                    <a:pt x="4685" y="2"/>
                  </a:lnTo>
                  <a:lnTo>
                    <a:pt x="4685" y="0"/>
                  </a:lnTo>
                  <a:close/>
                  <a:moveTo>
                    <a:pt x="4658" y="0"/>
                  </a:moveTo>
                  <a:lnTo>
                    <a:pt x="4667" y="0"/>
                  </a:lnTo>
                  <a:lnTo>
                    <a:pt x="4667" y="2"/>
                  </a:lnTo>
                  <a:lnTo>
                    <a:pt x="4658" y="2"/>
                  </a:lnTo>
                  <a:lnTo>
                    <a:pt x="4658" y="0"/>
                  </a:lnTo>
                  <a:close/>
                  <a:moveTo>
                    <a:pt x="4634" y="0"/>
                  </a:moveTo>
                  <a:lnTo>
                    <a:pt x="4642" y="0"/>
                  </a:lnTo>
                  <a:lnTo>
                    <a:pt x="4642" y="2"/>
                  </a:lnTo>
                  <a:lnTo>
                    <a:pt x="4634" y="2"/>
                  </a:lnTo>
                  <a:lnTo>
                    <a:pt x="4634" y="0"/>
                  </a:lnTo>
                  <a:close/>
                  <a:moveTo>
                    <a:pt x="4607" y="0"/>
                  </a:moveTo>
                  <a:lnTo>
                    <a:pt x="4616" y="0"/>
                  </a:lnTo>
                  <a:lnTo>
                    <a:pt x="4616" y="2"/>
                  </a:lnTo>
                  <a:lnTo>
                    <a:pt x="4607" y="2"/>
                  </a:lnTo>
                  <a:lnTo>
                    <a:pt x="4607" y="0"/>
                  </a:lnTo>
                  <a:close/>
                  <a:moveTo>
                    <a:pt x="4582" y="0"/>
                  </a:moveTo>
                  <a:lnTo>
                    <a:pt x="4591" y="0"/>
                  </a:lnTo>
                  <a:lnTo>
                    <a:pt x="4591" y="2"/>
                  </a:lnTo>
                  <a:lnTo>
                    <a:pt x="4582" y="2"/>
                  </a:lnTo>
                  <a:lnTo>
                    <a:pt x="4582" y="0"/>
                  </a:lnTo>
                  <a:close/>
                  <a:moveTo>
                    <a:pt x="4557" y="0"/>
                  </a:moveTo>
                  <a:lnTo>
                    <a:pt x="4564" y="0"/>
                  </a:lnTo>
                  <a:lnTo>
                    <a:pt x="4564" y="2"/>
                  </a:lnTo>
                  <a:lnTo>
                    <a:pt x="4557" y="2"/>
                  </a:lnTo>
                  <a:lnTo>
                    <a:pt x="4557" y="0"/>
                  </a:lnTo>
                  <a:close/>
                  <a:moveTo>
                    <a:pt x="4531" y="0"/>
                  </a:moveTo>
                  <a:lnTo>
                    <a:pt x="4539" y="0"/>
                  </a:lnTo>
                  <a:lnTo>
                    <a:pt x="4539" y="2"/>
                  </a:lnTo>
                  <a:lnTo>
                    <a:pt x="4531" y="2"/>
                  </a:lnTo>
                  <a:lnTo>
                    <a:pt x="4531" y="0"/>
                  </a:lnTo>
                  <a:close/>
                  <a:moveTo>
                    <a:pt x="4506" y="0"/>
                  </a:moveTo>
                  <a:lnTo>
                    <a:pt x="4515" y="0"/>
                  </a:lnTo>
                  <a:lnTo>
                    <a:pt x="4515" y="2"/>
                  </a:lnTo>
                  <a:lnTo>
                    <a:pt x="4506" y="2"/>
                  </a:lnTo>
                  <a:lnTo>
                    <a:pt x="4506" y="0"/>
                  </a:lnTo>
                  <a:close/>
                  <a:moveTo>
                    <a:pt x="4479" y="0"/>
                  </a:moveTo>
                  <a:lnTo>
                    <a:pt x="4488" y="0"/>
                  </a:lnTo>
                  <a:lnTo>
                    <a:pt x="4488" y="2"/>
                  </a:lnTo>
                  <a:lnTo>
                    <a:pt x="4479" y="2"/>
                  </a:lnTo>
                  <a:lnTo>
                    <a:pt x="4479" y="0"/>
                  </a:lnTo>
                  <a:close/>
                  <a:moveTo>
                    <a:pt x="4454" y="0"/>
                  </a:moveTo>
                  <a:lnTo>
                    <a:pt x="4463" y="0"/>
                  </a:lnTo>
                  <a:lnTo>
                    <a:pt x="4463" y="2"/>
                  </a:lnTo>
                  <a:lnTo>
                    <a:pt x="4454" y="2"/>
                  </a:lnTo>
                  <a:lnTo>
                    <a:pt x="4454" y="0"/>
                  </a:lnTo>
                  <a:close/>
                  <a:moveTo>
                    <a:pt x="4428" y="0"/>
                  </a:moveTo>
                  <a:lnTo>
                    <a:pt x="4437" y="0"/>
                  </a:lnTo>
                  <a:lnTo>
                    <a:pt x="4437" y="2"/>
                  </a:lnTo>
                  <a:lnTo>
                    <a:pt x="4428" y="2"/>
                  </a:lnTo>
                  <a:lnTo>
                    <a:pt x="4428" y="0"/>
                  </a:lnTo>
                  <a:close/>
                  <a:moveTo>
                    <a:pt x="4403" y="0"/>
                  </a:moveTo>
                  <a:lnTo>
                    <a:pt x="4412" y="0"/>
                  </a:lnTo>
                  <a:lnTo>
                    <a:pt x="4412" y="2"/>
                  </a:lnTo>
                  <a:lnTo>
                    <a:pt x="4403" y="2"/>
                  </a:lnTo>
                  <a:lnTo>
                    <a:pt x="4403" y="0"/>
                  </a:lnTo>
                  <a:close/>
                  <a:moveTo>
                    <a:pt x="4378" y="0"/>
                  </a:moveTo>
                  <a:lnTo>
                    <a:pt x="4385" y="0"/>
                  </a:lnTo>
                  <a:lnTo>
                    <a:pt x="4385" y="2"/>
                  </a:lnTo>
                  <a:lnTo>
                    <a:pt x="4378" y="2"/>
                  </a:lnTo>
                  <a:lnTo>
                    <a:pt x="4378" y="0"/>
                  </a:lnTo>
                  <a:close/>
                  <a:moveTo>
                    <a:pt x="4351" y="0"/>
                  </a:moveTo>
                  <a:lnTo>
                    <a:pt x="4360" y="0"/>
                  </a:lnTo>
                  <a:lnTo>
                    <a:pt x="4360" y="2"/>
                  </a:lnTo>
                  <a:lnTo>
                    <a:pt x="4351" y="2"/>
                  </a:lnTo>
                  <a:lnTo>
                    <a:pt x="4351" y="0"/>
                  </a:lnTo>
                  <a:close/>
                  <a:moveTo>
                    <a:pt x="4327" y="0"/>
                  </a:moveTo>
                  <a:lnTo>
                    <a:pt x="4335" y="0"/>
                  </a:lnTo>
                  <a:lnTo>
                    <a:pt x="4335" y="2"/>
                  </a:lnTo>
                  <a:lnTo>
                    <a:pt x="4327" y="2"/>
                  </a:lnTo>
                  <a:lnTo>
                    <a:pt x="4327" y="0"/>
                  </a:lnTo>
                  <a:close/>
                  <a:moveTo>
                    <a:pt x="4300" y="0"/>
                  </a:moveTo>
                  <a:lnTo>
                    <a:pt x="4309" y="0"/>
                  </a:lnTo>
                  <a:lnTo>
                    <a:pt x="4309" y="2"/>
                  </a:lnTo>
                  <a:lnTo>
                    <a:pt x="4300" y="2"/>
                  </a:lnTo>
                  <a:lnTo>
                    <a:pt x="4300" y="0"/>
                  </a:lnTo>
                  <a:close/>
                  <a:moveTo>
                    <a:pt x="4275" y="0"/>
                  </a:moveTo>
                  <a:lnTo>
                    <a:pt x="4284" y="0"/>
                  </a:lnTo>
                  <a:lnTo>
                    <a:pt x="4284" y="2"/>
                  </a:lnTo>
                  <a:lnTo>
                    <a:pt x="4275" y="2"/>
                  </a:lnTo>
                  <a:lnTo>
                    <a:pt x="4275" y="0"/>
                  </a:lnTo>
                  <a:close/>
                  <a:moveTo>
                    <a:pt x="4248" y="0"/>
                  </a:moveTo>
                  <a:lnTo>
                    <a:pt x="4257" y="0"/>
                  </a:lnTo>
                  <a:lnTo>
                    <a:pt x="4257" y="2"/>
                  </a:lnTo>
                  <a:lnTo>
                    <a:pt x="4248" y="2"/>
                  </a:lnTo>
                  <a:lnTo>
                    <a:pt x="4248" y="0"/>
                  </a:lnTo>
                  <a:close/>
                  <a:moveTo>
                    <a:pt x="4224" y="0"/>
                  </a:moveTo>
                  <a:lnTo>
                    <a:pt x="4232" y="0"/>
                  </a:lnTo>
                  <a:lnTo>
                    <a:pt x="4232" y="2"/>
                  </a:lnTo>
                  <a:lnTo>
                    <a:pt x="4224" y="2"/>
                  </a:lnTo>
                  <a:lnTo>
                    <a:pt x="4224" y="0"/>
                  </a:lnTo>
                  <a:close/>
                  <a:moveTo>
                    <a:pt x="4199" y="0"/>
                  </a:moveTo>
                  <a:lnTo>
                    <a:pt x="4206" y="0"/>
                  </a:lnTo>
                  <a:lnTo>
                    <a:pt x="4206" y="2"/>
                  </a:lnTo>
                  <a:lnTo>
                    <a:pt x="4199" y="2"/>
                  </a:lnTo>
                  <a:lnTo>
                    <a:pt x="4199" y="0"/>
                  </a:lnTo>
                  <a:close/>
                  <a:moveTo>
                    <a:pt x="4172" y="0"/>
                  </a:moveTo>
                  <a:lnTo>
                    <a:pt x="4181" y="0"/>
                  </a:lnTo>
                  <a:lnTo>
                    <a:pt x="4181" y="2"/>
                  </a:lnTo>
                  <a:lnTo>
                    <a:pt x="4172" y="2"/>
                  </a:lnTo>
                  <a:lnTo>
                    <a:pt x="4172" y="0"/>
                  </a:lnTo>
                  <a:close/>
                  <a:moveTo>
                    <a:pt x="4147" y="0"/>
                  </a:moveTo>
                  <a:lnTo>
                    <a:pt x="4156" y="0"/>
                  </a:lnTo>
                  <a:lnTo>
                    <a:pt x="4156" y="2"/>
                  </a:lnTo>
                  <a:lnTo>
                    <a:pt x="4147" y="2"/>
                  </a:lnTo>
                  <a:lnTo>
                    <a:pt x="4147" y="0"/>
                  </a:lnTo>
                  <a:close/>
                  <a:moveTo>
                    <a:pt x="4121" y="0"/>
                  </a:moveTo>
                  <a:lnTo>
                    <a:pt x="4130" y="0"/>
                  </a:lnTo>
                  <a:lnTo>
                    <a:pt x="4130" y="2"/>
                  </a:lnTo>
                  <a:lnTo>
                    <a:pt x="4121" y="2"/>
                  </a:lnTo>
                  <a:lnTo>
                    <a:pt x="4121" y="0"/>
                  </a:lnTo>
                  <a:close/>
                  <a:moveTo>
                    <a:pt x="4096" y="0"/>
                  </a:moveTo>
                  <a:lnTo>
                    <a:pt x="4105" y="0"/>
                  </a:lnTo>
                  <a:lnTo>
                    <a:pt x="4105" y="2"/>
                  </a:lnTo>
                  <a:lnTo>
                    <a:pt x="4096" y="2"/>
                  </a:lnTo>
                  <a:lnTo>
                    <a:pt x="4096" y="0"/>
                  </a:lnTo>
                  <a:close/>
                  <a:moveTo>
                    <a:pt x="4071" y="0"/>
                  </a:moveTo>
                  <a:lnTo>
                    <a:pt x="4078" y="0"/>
                  </a:lnTo>
                  <a:lnTo>
                    <a:pt x="4078" y="2"/>
                  </a:lnTo>
                  <a:lnTo>
                    <a:pt x="4071" y="2"/>
                  </a:lnTo>
                  <a:lnTo>
                    <a:pt x="4071" y="0"/>
                  </a:lnTo>
                  <a:close/>
                  <a:moveTo>
                    <a:pt x="4044" y="0"/>
                  </a:moveTo>
                  <a:lnTo>
                    <a:pt x="4053" y="0"/>
                  </a:lnTo>
                  <a:lnTo>
                    <a:pt x="4053" y="2"/>
                  </a:lnTo>
                  <a:lnTo>
                    <a:pt x="4044" y="2"/>
                  </a:lnTo>
                  <a:lnTo>
                    <a:pt x="4044" y="0"/>
                  </a:lnTo>
                  <a:close/>
                  <a:moveTo>
                    <a:pt x="4020" y="0"/>
                  </a:moveTo>
                  <a:lnTo>
                    <a:pt x="4027" y="0"/>
                  </a:lnTo>
                  <a:lnTo>
                    <a:pt x="4027" y="2"/>
                  </a:lnTo>
                  <a:lnTo>
                    <a:pt x="4020" y="2"/>
                  </a:lnTo>
                  <a:lnTo>
                    <a:pt x="4020" y="0"/>
                  </a:lnTo>
                  <a:close/>
                  <a:moveTo>
                    <a:pt x="3993" y="0"/>
                  </a:moveTo>
                  <a:lnTo>
                    <a:pt x="4002" y="0"/>
                  </a:lnTo>
                  <a:lnTo>
                    <a:pt x="4002" y="2"/>
                  </a:lnTo>
                  <a:lnTo>
                    <a:pt x="3993" y="2"/>
                  </a:lnTo>
                  <a:lnTo>
                    <a:pt x="3993" y="0"/>
                  </a:lnTo>
                  <a:close/>
                  <a:moveTo>
                    <a:pt x="3968" y="0"/>
                  </a:moveTo>
                  <a:lnTo>
                    <a:pt x="3977" y="0"/>
                  </a:lnTo>
                  <a:lnTo>
                    <a:pt x="3977" y="2"/>
                  </a:lnTo>
                  <a:lnTo>
                    <a:pt x="3968" y="2"/>
                  </a:lnTo>
                  <a:lnTo>
                    <a:pt x="3968" y="0"/>
                  </a:lnTo>
                  <a:close/>
                  <a:moveTo>
                    <a:pt x="3941" y="0"/>
                  </a:moveTo>
                  <a:lnTo>
                    <a:pt x="3950" y="0"/>
                  </a:lnTo>
                  <a:lnTo>
                    <a:pt x="3950" y="2"/>
                  </a:lnTo>
                  <a:lnTo>
                    <a:pt x="3941" y="2"/>
                  </a:lnTo>
                  <a:lnTo>
                    <a:pt x="3941" y="0"/>
                  </a:lnTo>
                  <a:close/>
                  <a:moveTo>
                    <a:pt x="3917" y="0"/>
                  </a:moveTo>
                  <a:lnTo>
                    <a:pt x="3925" y="0"/>
                  </a:lnTo>
                  <a:lnTo>
                    <a:pt x="3925" y="2"/>
                  </a:lnTo>
                  <a:lnTo>
                    <a:pt x="3917" y="2"/>
                  </a:lnTo>
                  <a:lnTo>
                    <a:pt x="3917" y="0"/>
                  </a:lnTo>
                  <a:close/>
                  <a:moveTo>
                    <a:pt x="3890" y="0"/>
                  </a:moveTo>
                  <a:lnTo>
                    <a:pt x="3899" y="0"/>
                  </a:lnTo>
                  <a:lnTo>
                    <a:pt x="3899" y="2"/>
                  </a:lnTo>
                  <a:lnTo>
                    <a:pt x="3890" y="2"/>
                  </a:lnTo>
                  <a:lnTo>
                    <a:pt x="3890" y="0"/>
                  </a:lnTo>
                  <a:close/>
                  <a:moveTo>
                    <a:pt x="3865" y="0"/>
                  </a:moveTo>
                  <a:lnTo>
                    <a:pt x="3874" y="0"/>
                  </a:lnTo>
                  <a:lnTo>
                    <a:pt x="3874" y="2"/>
                  </a:lnTo>
                  <a:lnTo>
                    <a:pt x="3865" y="2"/>
                  </a:lnTo>
                  <a:lnTo>
                    <a:pt x="3865" y="0"/>
                  </a:lnTo>
                  <a:close/>
                  <a:moveTo>
                    <a:pt x="3840" y="0"/>
                  </a:moveTo>
                  <a:lnTo>
                    <a:pt x="3847" y="0"/>
                  </a:lnTo>
                  <a:lnTo>
                    <a:pt x="3847" y="2"/>
                  </a:lnTo>
                  <a:lnTo>
                    <a:pt x="3840" y="2"/>
                  </a:lnTo>
                  <a:lnTo>
                    <a:pt x="3840" y="0"/>
                  </a:lnTo>
                  <a:close/>
                  <a:moveTo>
                    <a:pt x="3814" y="0"/>
                  </a:moveTo>
                  <a:lnTo>
                    <a:pt x="3823" y="0"/>
                  </a:lnTo>
                  <a:lnTo>
                    <a:pt x="3823" y="2"/>
                  </a:lnTo>
                  <a:lnTo>
                    <a:pt x="3814" y="2"/>
                  </a:lnTo>
                  <a:lnTo>
                    <a:pt x="3814" y="0"/>
                  </a:lnTo>
                  <a:close/>
                  <a:moveTo>
                    <a:pt x="3789" y="0"/>
                  </a:moveTo>
                  <a:lnTo>
                    <a:pt x="3798" y="0"/>
                  </a:lnTo>
                  <a:lnTo>
                    <a:pt x="3798" y="2"/>
                  </a:lnTo>
                  <a:lnTo>
                    <a:pt x="3789" y="2"/>
                  </a:lnTo>
                  <a:lnTo>
                    <a:pt x="3789" y="0"/>
                  </a:lnTo>
                  <a:close/>
                  <a:moveTo>
                    <a:pt x="3762" y="0"/>
                  </a:moveTo>
                  <a:lnTo>
                    <a:pt x="3771" y="0"/>
                  </a:lnTo>
                  <a:lnTo>
                    <a:pt x="3771" y="2"/>
                  </a:lnTo>
                  <a:lnTo>
                    <a:pt x="3762" y="2"/>
                  </a:lnTo>
                  <a:lnTo>
                    <a:pt x="3762" y="0"/>
                  </a:lnTo>
                  <a:close/>
                  <a:moveTo>
                    <a:pt x="3737" y="0"/>
                  </a:moveTo>
                  <a:lnTo>
                    <a:pt x="3746" y="0"/>
                  </a:lnTo>
                  <a:lnTo>
                    <a:pt x="3746" y="2"/>
                  </a:lnTo>
                  <a:lnTo>
                    <a:pt x="3737" y="2"/>
                  </a:lnTo>
                  <a:lnTo>
                    <a:pt x="3737" y="0"/>
                  </a:lnTo>
                  <a:close/>
                  <a:moveTo>
                    <a:pt x="3713" y="0"/>
                  </a:moveTo>
                  <a:lnTo>
                    <a:pt x="3720" y="0"/>
                  </a:lnTo>
                  <a:lnTo>
                    <a:pt x="3720" y="2"/>
                  </a:lnTo>
                  <a:lnTo>
                    <a:pt x="3713" y="2"/>
                  </a:lnTo>
                  <a:lnTo>
                    <a:pt x="3713" y="0"/>
                  </a:lnTo>
                  <a:close/>
                  <a:moveTo>
                    <a:pt x="3686" y="0"/>
                  </a:moveTo>
                  <a:lnTo>
                    <a:pt x="3695" y="0"/>
                  </a:lnTo>
                  <a:lnTo>
                    <a:pt x="3695" y="2"/>
                  </a:lnTo>
                  <a:lnTo>
                    <a:pt x="3686" y="2"/>
                  </a:lnTo>
                  <a:lnTo>
                    <a:pt x="3686" y="0"/>
                  </a:lnTo>
                  <a:close/>
                  <a:moveTo>
                    <a:pt x="3661" y="0"/>
                  </a:moveTo>
                  <a:lnTo>
                    <a:pt x="3668" y="0"/>
                  </a:lnTo>
                  <a:lnTo>
                    <a:pt x="3668" y="2"/>
                  </a:lnTo>
                  <a:lnTo>
                    <a:pt x="3661" y="2"/>
                  </a:lnTo>
                  <a:lnTo>
                    <a:pt x="3661" y="0"/>
                  </a:lnTo>
                  <a:close/>
                  <a:moveTo>
                    <a:pt x="3634" y="0"/>
                  </a:moveTo>
                  <a:lnTo>
                    <a:pt x="3643" y="0"/>
                  </a:lnTo>
                  <a:lnTo>
                    <a:pt x="3643" y="2"/>
                  </a:lnTo>
                  <a:lnTo>
                    <a:pt x="3634" y="2"/>
                  </a:lnTo>
                  <a:lnTo>
                    <a:pt x="3634" y="0"/>
                  </a:lnTo>
                  <a:close/>
                  <a:moveTo>
                    <a:pt x="3610" y="0"/>
                  </a:moveTo>
                  <a:lnTo>
                    <a:pt x="3619" y="0"/>
                  </a:lnTo>
                  <a:lnTo>
                    <a:pt x="3619" y="2"/>
                  </a:lnTo>
                  <a:lnTo>
                    <a:pt x="3610" y="2"/>
                  </a:lnTo>
                  <a:lnTo>
                    <a:pt x="3610" y="0"/>
                  </a:lnTo>
                  <a:close/>
                  <a:moveTo>
                    <a:pt x="3583" y="0"/>
                  </a:moveTo>
                  <a:lnTo>
                    <a:pt x="3592" y="0"/>
                  </a:lnTo>
                  <a:lnTo>
                    <a:pt x="3592" y="2"/>
                  </a:lnTo>
                  <a:lnTo>
                    <a:pt x="3583" y="2"/>
                  </a:lnTo>
                  <a:lnTo>
                    <a:pt x="3583" y="0"/>
                  </a:lnTo>
                  <a:close/>
                  <a:moveTo>
                    <a:pt x="3558" y="0"/>
                  </a:moveTo>
                  <a:lnTo>
                    <a:pt x="3567" y="0"/>
                  </a:lnTo>
                  <a:lnTo>
                    <a:pt x="3567" y="2"/>
                  </a:lnTo>
                  <a:lnTo>
                    <a:pt x="3558" y="2"/>
                  </a:lnTo>
                  <a:lnTo>
                    <a:pt x="3558" y="0"/>
                  </a:lnTo>
                  <a:close/>
                  <a:moveTo>
                    <a:pt x="3533" y="0"/>
                  </a:moveTo>
                  <a:lnTo>
                    <a:pt x="3540" y="0"/>
                  </a:lnTo>
                  <a:lnTo>
                    <a:pt x="3540" y="2"/>
                  </a:lnTo>
                  <a:lnTo>
                    <a:pt x="3533" y="2"/>
                  </a:lnTo>
                  <a:lnTo>
                    <a:pt x="3533" y="0"/>
                  </a:lnTo>
                  <a:close/>
                  <a:moveTo>
                    <a:pt x="3507" y="0"/>
                  </a:moveTo>
                  <a:lnTo>
                    <a:pt x="3516" y="0"/>
                  </a:lnTo>
                  <a:lnTo>
                    <a:pt x="3516" y="2"/>
                  </a:lnTo>
                  <a:lnTo>
                    <a:pt x="3507" y="2"/>
                  </a:lnTo>
                  <a:lnTo>
                    <a:pt x="3507" y="0"/>
                  </a:lnTo>
                  <a:close/>
                  <a:moveTo>
                    <a:pt x="3482" y="0"/>
                  </a:moveTo>
                  <a:lnTo>
                    <a:pt x="3489" y="0"/>
                  </a:lnTo>
                  <a:lnTo>
                    <a:pt x="3489" y="2"/>
                  </a:lnTo>
                  <a:lnTo>
                    <a:pt x="3482" y="2"/>
                  </a:lnTo>
                  <a:lnTo>
                    <a:pt x="3482" y="0"/>
                  </a:lnTo>
                  <a:close/>
                  <a:moveTo>
                    <a:pt x="3455" y="0"/>
                  </a:moveTo>
                  <a:lnTo>
                    <a:pt x="3464" y="0"/>
                  </a:lnTo>
                  <a:lnTo>
                    <a:pt x="3464" y="2"/>
                  </a:lnTo>
                  <a:lnTo>
                    <a:pt x="3455" y="2"/>
                  </a:lnTo>
                  <a:lnTo>
                    <a:pt x="3455" y="0"/>
                  </a:lnTo>
                  <a:close/>
                  <a:moveTo>
                    <a:pt x="3430" y="0"/>
                  </a:moveTo>
                  <a:lnTo>
                    <a:pt x="3439" y="0"/>
                  </a:lnTo>
                  <a:lnTo>
                    <a:pt x="3439" y="2"/>
                  </a:lnTo>
                  <a:lnTo>
                    <a:pt x="3430" y="2"/>
                  </a:lnTo>
                  <a:lnTo>
                    <a:pt x="3430" y="0"/>
                  </a:lnTo>
                  <a:close/>
                  <a:moveTo>
                    <a:pt x="3404" y="0"/>
                  </a:moveTo>
                  <a:lnTo>
                    <a:pt x="3413" y="0"/>
                  </a:lnTo>
                  <a:lnTo>
                    <a:pt x="3413" y="2"/>
                  </a:lnTo>
                  <a:lnTo>
                    <a:pt x="3404" y="2"/>
                  </a:lnTo>
                  <a:lnTo>
                    <a:pt x="3404" y="0"/>
                  </a:lnTo>
                  <a:close/>
                  <a:moveTo>
                    <a:pt x="3379" y="0"/>
                  </a:moveTo>
                  <a:lnTo>
                    <a:pt x="3388" y="0"/>
                  </a:lnTo>
                  <a:lnTo>
                    <a:pt x="3388" y="2"/>
                  </a:lnTo>
                  <a:lnTo>
                    <a:pt x="3379" y="2"/>
                  </a:lnTo>
                  <a:lnTo>
                    <a:pt x="3379" y="0"/>
                  </a:lnTo>
                  <a:close/>
                  <a:moveTo>
                    <a:pt x="3354" y="0"/>
                  </a:moveTo>
                  <a:lnTo>
                    <a:pt x="3361" y="0"/>
                  </a:lnTo>
                  <a:lnTo>
                    <a:pt x="3361" y="2"/>
                  </a:lnTo>
                  <a:lnTo>
                    <a:pt x="3354" y="2"/>
                  </a:lnTo>
                  <a:lnTo>
                    <a:pt x="3354" y="0"/>
                  </a:lnTo>
                  <a:close/>
                  <a:moveTo>
                    <a:pt x="3327" y="0"/>
                  </a:moveTo>
                  <a:lnTo>
                    <a:pt x="3336" y="0"/>
                  </a:lnTo>
                  <a:lnTo>
                    <a:pt x="3336" y="2"/>
                  </a:lnTo>
                  <a:lnTo>
                    <a:pt x="3327" y="2"/>
                  </a:lnTo>
                  <a:lnTo>
                    <a:pt x="3327" y="0"/>
                  </a:lnTo>
                  <a:close/>
                  <a:moveTo>
                    <a:pt x="3303" y="0"/>
                  </a:moveTo>
                  <a:lnTo>
                    <a:pt x="3312" y="0"/>
                  </a:lnTo>
                  <a:lnTo>
                    <a:pt x="3312" y="2"/>
                  </a:lnTo>
                  <a:lnTo>
                    <a:pt x="3303" y="2"/>
                  </a:lnTo>
                  <a:lnTo>
                    <a:pt x="3303" y="0"/>
                  </a:lnTo>
                  <a:close/>
                  <a:moveTo>
                    <a:pt x="3276" y="0"/>
                  </a:moveTo>
                  <a:lnTo>
                    <a:pt x="3285" y="0"/>
                  </a:lnTo>
                  <a:lnTo>
                    <a:pt x="3285" y="2"/>
                  </a:lnTo>
                  <a:lnTo>
                    <a:pt x="3276" y="2"/>
                  </a:lnTo>
                  <a:lnTo>
                    <a:pt x="3276" y="0"/>
                  </a:lnTo>
                  <a:close/>
                  <a:moveTo>
                    <a:pt x="3251" y="0"/>
                  </a:moveTo>
                  <a:lnTo>
                    <a:pt x="3260" y="0"/>
                  </a:lnTo>
                  <a:lnTo>
                    <a:pt x="3260" y="2"/>
                  </a:lnTo>
                  <a:lnTo>
                    <a:pt x="3251" y="2"/>
                  </a:lnTo>
                  <a:lnTo>
                    <a:pt x="3251" y="0"/>
                  </a:lnTo>
                  <a:close/>
                  <a:moveTo>
                    <a:pt x="3225" y="0"/>
                  </a:moveTo>
                  <a:lnTo>
                    <a:pt x="3233" y="0"/>
                  </a:lnTo>
                  <a:lnTo>
                    <a:pt x="3233" y="2"/>
                  </a:lnTo>
                  <a:lnTo>
                    <a:pt x="3225" y="2"/>
                  </a:lnTo>
                  <a:lnTo>
                    <a:pt x="3225" y="0"/>
                  </a:lnTo>
                  <a:close/>
                  <a:moveTo>
                    <a:pt x="3200" y="0"/>
                  </a:moveTo>
                  <a:lnTo>
                    <a:pt x="3209" y="0"/>
                  </a:lnTo>
                  <a:lnTo>
                    <a:pt x="3209" y="2"/>
                  </a:lnTo>
                  <a:lnTo>
                    <a:pt x="3200" y="2"/>
                  </a:lnTo>
                  <a:lnTo>
                    <a:pt x="3200" y="0"/>
                  </a:lnTo>
                  <a:close/>
                  <a:moveTo>
                    <a:pt x="3175" y="0"/>
                  </a:moveTo>
                  <a:lnTo>
                    <a:pt x="3182" y="0"/>
                  </a:lnTo>
                  <a:lnTo>
                    <a:pt x="3182" y="2"/>
                  </a:lnTo>
                  <a:lnTo>
                    <a:pt x="3175" y="2"/>
                  </a:lnTo>
                  <a:lnTo>
                    <a:pt x="3175" y="0"/>
                  </a:lnTo>
                  <a:close/>
                  <a:moveTo>
                    <a:pt x="3148" y="0"/>
                  </a:moveTo>
                  <a:lnTo>
                    <a:pt x="3157" y="0"/>
                  </a:lnTo>
                  <a:lnTo>
                    <a:pt x="3157" y="2"/>
                  </a:lnTo>
                  <a:lnTo>
                    <a:pt x="3148" y="2"/>
                  </a:lnTo>
                  <a:lnTo>
                    <a:pt x="3148" y="0"/>
                  </a:lnTo>
                  <a:close/>
                  <a:moveTo>
                    <a:pt x="3123" y="0"/>
                  </a:moveTo>
                  <a:lnTo>
                    <a:pt x="3132" y="0"/>
                  </a:lnTo>
                  <a:lnTo>
                    <a:pt x="3132" y="2"/>
                  </a:lnTo>
                  <a:lnTo>
                    <a:pt x="3123" y="2"/>
                  </a:lnTo>
                  <a:lnTo>
                    <a:pt x="3123" y="0"/>
                  </a:lnTo>
                  <a:close/>
                  <a:moveTo>
                    <a:pt x="3097" y="0"/>
                  </a:moveTo>
                  <a:lnTo>
                    <a:pt x="3106" y="0"/>
                  </a:lnTo>
                  <a:lnTo>
                    <a:pt x="3106" y="2"/>
                  </a:lnTo>
                  <a:lnTo>
                    <a:pt x="3097" y="2"/>
                  </a:lnTo>
                  <a:lnTo>
                    <a:pt x="3097" y="0"/>
                  </a:lnTo>
                  <a:close/>
                  <a:moveTo>
                    <a:pt x="3072" y="0"/>
                  </a:moveTo>
                  <a:lnTo>
                    <a:pt x="3081" y="0"/>
                  </a:lnTo>
                  <a:lnTo>
                    <a:pt x="3081" y="2"/>
                  </a:lnTo>
                  <a:lnTo>
                    <a:pt x="3072" y="2"/>
                  </a:lnTo>
                  <a:lnTo>
                    <a:pt x="3072" y="0"/>
                  </a:lnTo>
                  <a:close/>
                  <a:moveTo>
                    <a:pt x="3045" y="0"/>
                  </a:moveTo>
                  <a:lnTo>
                    <a:pt x="3054" y="0"/>
                  </a:lnTo>
                  <a:lnTo>
                    <a:pt x="3054" y="2"/>
                  </a:lnTo>
                  <a:lnTo>
                    <a:pt x="3045" y="2"/>
                  </a:lnTo>
                  <a:lnTo>
                    <a:pt x="3045" y="0"/>
                  </a:lnTo>
                  <a:close/>
                  <a:moveTo>
                    <a:pt x="3020" y="0"/>
                  </a:moveTo>
                  <a:lnTo>
                    <a:pt x="3029" y="0"/>
                  </a:lnTo>
                  <a:lnTo>
                    <a:pt x="3029" y="2"/>
                  </a:lnTo>
                  <a:lnTo>
                    <a:pt x="3020" y="2"/>
                  </a:lnTo>
                  <a:lnTo>
                    <a:pt x="3020" y="0"/>
                  </a:lnTo>
                  <a:close/>
                  <a:moveTo>
                    <a:pt x="2996" y="0"/>
                  </a:moveTo>
                  <a:lnTo>
                    <a:pt x="3003" y="0"/>
                  </a:lnTo>
                  <a:lnTo>
                    <a:pt x="3003" y="2"/>
                  </a:lnTo>
                  <a:lnTo>
                    <a:pt x="2996" y="2"/>
                  </a:lnTo>
                  <a:lnTo>
                    <a:pt x="2996" y="0"/>
                  </a:lnTo>
                  <a:close/>
                  <a:moveTo>
                    <a:pt x="2969" y="0"/>
                  </a:moveTo>
                  <a:lnTo>
                    <a:pt x="2978" y="0"/>
                  </a:lnTo>
                  <a:lnTo>
                    <a:pt x="2978" y="2"/>
                  </a:lnTo>
                  <a:lnTo>
                    <a:pt x="2969" y="2"/>
                  </a:lnTo>
                  <a:lnTo>
                    <a:pt x="2969" y="0"/>
                  </a:lnTo>
                  <a:close/>
                  <a:moveTo>
                    <a:pt x="2944" y="0"/>
                  </a:moveTo>
                  <a:lnTo>
                    <a:pt x="2953" y="0"/>
                  </a:lnTo>
                  <a:lnTo>
                    <a:pt x="2953" y="2"/>
                  </a:lnTo>
                  <a:lnTo>
                    <a:pt x="2944" y="2"/>
                  </a:lnTo>
                  <a:lnTo>
                    <a:pt x="2944" y="0"/>
                  </a:lnTo>
                  <a:close/>
                  <a:moveTo>
                    <a:pt x="2918" y="0"/>
                  </a:moveTo>
                  <a:lnTo>
                    <a:pt x="2926" y="0"/>
                  </a:lnTo>
                  <a:lnTo>
                    <a:pt x="2926" y="2"/>
                  </a:lnTo>
                  <a:lnTo>
                    <a:pt x="2918" y="2"/>
                  </a:lnTo>
                  <a:lnTo>
                    <a:pt x="2918" y="0"/>
                  </a:lnTo>
                  <a:close/>
                  <a:moveTo>
                    <a:pt x="2893" y="0"/>
                  </a:moveTo>
                  <a:lnTo>
                    <a:pt x="2902" y="0"/>
                  </a:lnTo>
                  <a:lnTo>
                    <a:pt x="2902" y="2"/>
                  </a:lnTo>
                  <a:lnTo>
                    <a:pt x="2893" y="2"/>
                  </a:lnTo>
                  <a:lnTo>
                    <a:pt x="2893" y="0"/>
                  </a:lnTo>
                  <a:close/>
                  <a:moveTo>
                    <a:pt x="2866" y="0"/>
                  </a:moveTo>
                  <a:lnTo>
                    <a:pt x="2875" y="0"/>
                  </a:lnTo>
                  <a:lnTo>
                    <a:pt x="2875" y="2"/>
                  </a:lnTo>
                  <a:lnTo>
                    <a:pt x="2866" y="2"/>
                  </a:lnTo>
                  <a:lnTo>
                    <a:pt x="2866" y="0"/>
                  </a:lnTo>
                  <a:close/>
                  <a:moveTo>
                    <a:pt x="2841" y="0"/>
                  </a:moveTo>
                  <a:lnTo>
                    <a:pt x="2850" y="0"/>
                  </a:lnTo>
                  <a:lnTo>
                    <a:pt x="2850" y="2"/>
                  </a:lnTo>
                  <a:lnTo>
                    <a:pt x="2841" y="2"/>
                  </a:lnTo>
                  <a:lnTo>
                    <a:pt x="2841" y="0"/>
                  </a:lnTo>
                  <a:close/>
                  <a:moveTo>
                    <a:pt x="2816" y="0"/>
                  </a:moveTo>
                  <a:lnTo>
                    <a:pt x="2824" y="0"/>
                  </a:lnTo>
                  <a:lnTo>
                    <a:pt x="2824" y="2"/>
                  </a:lnTo>
                  <a:lnTo>
                    <a:pt x="2816" y="2"/>
                  </a:lnTo>
                  <a:lnTo>
                    <a:pt x="2816" y="0"/>
                  </a:lnTo>
                  <a:close/>
                  <a:moveTo>
                    <a:pt x="2790" y="0"/>
                  </a:moveTo>
                  <a:lnTo>
                    <a:pt x="2799" y="0"/>
                  </a:lnTo>
                  <a:lnTo>
                    <a:pt x="2799" y="2"/>
                  </a:lnTo>
                  <a:lnTo>
                    <a:pt x="2790" y="2"/>
                  </a:lnTo>
                  <a:lnTo>
                    <a:pt x="2790" y="0"/>
                  </a:lnTo>
                  <a:close/>
                  <a:moveTo>
                    <a:pt x="2765" y="0"/>
                  </a:moveTo>
                  <a:lnTo>
                    <a:pt x="2774" y="0"/>
                  </a:lnTo>
                  <a:lnTo>
                    <a:pt x="2774" y="2"/>
                  </a:lnTo>
                  <a:lnTo>
                    <a:pt x="2765" y="2"/>
                  </a:lnTo>
                  <a:lnTo>
                    <a:pt x="2765" y="0"/>
                  </a:lnTo>
                  <a:close/>
                  <a:moveTo>
                    <a:pt x="2738" y="0"/>
                  </a:moveTo>
                  <a:lnTo>
                    <a:pt x="2747" y="0"/>
                  </a:lnTo>
                  <a:lnTo>
                    <a:pt x="2747" y="2"/>
                  </a:lnTo>
                  <a:lnTo>
                    <a:pt x="2738" y="2"/>
                  </a:lnTo>
                  <a:lnTo>
                    <a:pt x="2738" y="0"/>
                  </a:lnTo>
                  <a:close/>
                  <a:moveTo>
                    <a:pt x="2713" y="0"/>
                  </a:moveTo>
                  <a:lnTo>
                    <a:pt x="2722" y="0"/>
                  </a:lnTo>
                  <a:lnTo>
                    <a:pt x="2722" y="2"/>
                  </a:lnTo>
                  <a:lnTo>
                    <a:pt x="2713" y="2"/>
                  </a:lnTo>
                  <a:lnTo>
                    <a:pt x="2713" y="0"/>
                  </a:lnTo>
                  <a:close/>
                  <a:moveTo>
                    <a:pt x="2687" y="0"/>
                  </a:moveTo>
                  <a:lnTo>
                    <a:pt x="2696" y="0"/>
                  </a:lnTo>
                  <a:lnTo>
                    <a:pt x="2696" y="2"/>
                  </a:lnTo>
                  <a:lnTo>
                    <a:pt x="2687" y="2"/>
                  </a:lnTo>
                  <a:lnTo>
                    <a:pt x="2687" y="0"/>
                  </a:lnTo>
                  <a:close/>
                  <a:moveTo>
                    <a:pt x="2662" y="0"/>
                  </a:moveTo>
                  <a:lnTo>
                    <a:pt x="2671" y="0"/>
                  </a:lnTo>
                  <a:lnTo>
                    <a:pt x="2671" y="2"/>
                  </a:lnTo>
                  <a:lnTo>
                    <a:pt x="2662" y="2"/>
                  </a:lnTo>
                  <a:lnTo>
                    <a:pt x="2662" y="0"/>
                  </a:lnTo>
                  <a:close/>
                  <a:moveTo>
                    <a:pt x="2637" y="0"/>
                  </a:moveTo>
                  <a:lnTo>
                    <a:pt x="2644" y="0"/>
                  </a:lnTo>
                  <a:lnTo>
                    <a:pt x="2644" y="2"/>
                  </a:lnTo>
                  <a:lnTo>
                    <a:pt x="2637" y="2"/>
                  </a:lnTo>
                  <a:lnTo>
                    <a:pt x="2637" y="0"/>
                  </a:lnTo>
                  <a:close/>
                  <a:moveTo>
                    <a:pt x="2611" y="0"/>
                  </a:moveTo>
                  <a:lnTo>
                    <a:pt x="2619" y="0"/>
                  </a:lnTo>
                  <a:lnTo>
                    <a:pt x="2619" y="2"/>
                  </a:lnTo>
                  <a:lnTo>
                    <a:pt x="2611" y="2"/>
                  </a:lnTo>
                  <a:lnTo>
                    <a:pt x="2611" y="0"/>
                  </a:lnTo>
                  <a:close/>
                  <a:moveTo>
                    <a:pt x="2586" y="0"/>
                  </a:moveTo>
                  <a:lnTo>
                    <a:pt x="2595" y="0"/>
                  </a:lnTo>
                  <a:lnTo>
                    <a:pt x="2595" y="2"/>
                  </a:lnTo>
                  <a:lnTo>
                    <a:pt x="2586" y="2"/>
                  </a:lnTo>
                  <a:lnTo>
                    <a:pt x="2586" y="0"/>
                  </a:lnTo>
                  <a:close/>
                  <a:moveTo>
                    <a:pt x="2559" y="0"/>
                  </a:moveTo>
                  <a:lnTo>
                    <a:pt x="2568" y="0"/>
                  </a:lnTo>
                  <a:lnTo>
                    <a:pt x="2568" y="2"/>
                  </a:lnTo>
                  <a:lnTo>
                    <a:pt x="2559" y="2"/>
                  </a:lnTo>
                  <a:lnTo>
                    <a:pt x="2559" y="0"/>
                  </a:lnTo>
                  <a:close/>
                  <a:moveTo>
                    <a:pt x="2534" y="0"/>
                  </a:moveTo>
                  <a:lnTo>
                    <a:pt x="2543" y="0"/>
                  </a:lnTo>
                  <a:lnTo>
                    <a:pt x="2543" y="2"/>
                  </a:lnTo>
                  <a:lnTo>
                    <a:pt x="2534" y="2"/>
                  </a:lnTo>
                  <a:lnTo>
                    <a:pt x="2534" y="0"/>
                  </a:lnTo>
                  <a:close/>
                  <a:moveTo>
                    <a:pt x="2508" y="0"/>
                  </a:moveTo>
                  <a:lnTo>
                    <a:pt x="2517" y="0"/>
                  </a:lnTo>
                  <a:lnTo>
                    <a:pt x="2517" y="2"/>
                  </a:lnTo>
                  <a:lnTo>
                    <a:pt x="2508" y="2"/>
                  </a:lnTo>
                  <a:lnTo>
                    <a:pt x="2508" y="0"/>
                  </a:lnTo>
                  <a:close/>
                  <a:moveTo>
                    <a:pt x="2483" y="0"/>
                  </a:moveTo>
                  <a:lnTo>
                    <a:pt x="2492" y="0"/>
                  </a:lnTo>
                  <a:lnTo>
                    <a:pt x="2492" y="2"/>
                  </a:lnTo>
                  <a:lnTo>
                    <a:pt x="2483" y="2"/>
                  </a:lnTo>
                  <a:lnTo>
                    <a:pt x="2483" y="0"/>
                  </a:lnTo>
                  <a:close/>
                  <a:moveTo>
                    <a:pt x="2458" y="0"/>
                  </a:moveTo>
                  <a:lnTo>
                    <a:pt x="2465" y="0"/>
                  </a:lnTo>
                  <a:lnTo>
                    <a:pt x="2465" y="2"/>
                  </a:lnTo>
                  <a:lnTo>
                    <a:pt x="2458" y="2"/>
                  </a:lnTo>
                  <a:lnTo>
                    <a:pt x="2458" y="0"/>
                  </a:lnTo>
                  <a:close/>
                  <a:moveTo>
                    <a:pt x="2431" y="0"/>
                  </a:moveTo>
                  <a:lnTo>
                    <a:pt x="2440" y="0"/>
                  </a:lnTo>
                  <a:lnTo>
                    <a:pt x="2440" y="2"/>
                  </a:lnTo>
                  <a:lnTo>
                    <a:pt x="2431" y="2"/>
                  </a:lnTo>
                  <a:lnTo>
                    <a:pt x="2431" y="0"/>
                  </a:lnTo>
                  <a:close/>
                  <a:moveTo>
                    <a:pt x="2406" y="0"/>
                  </a:moveTo>
                  <a:lnTo>
                    <a:pt x="2415" y="0"/>
                  </a:lnTo>
                  <a:lnTo>
                    <a:pt x="2415" y="2"/>
                  </a:lnTo>
                  <a:lnTo>
                    <a:pt x="2406" y="2"/>
                  </a:lnTo>
                  <a:lnTo>
                    <a:pt x="2406" y="0"/>
                  </a:lnTo>
                  <a:close/>
                  <a:moveTo>
                    <a:pt x="2380" y="0"/>
                  </a:moveTo>
                  <a:lnTo>
                    <a:pt x="2389" y="0"/>
                  </a:lnTo>
                  <a:lnTo>
                    <a:pt x="2389" y="2"/>
                  </a:lnTo>
                  <a:lnTo>
                    <a:pt x="2380" y="2"/>
                  </a:lnTo>
                  <a:lnTo>
                    <a:pt x="2380" y="0"/>
                  </a:lnTo>
                  <a:close/>
                  <a:moveTo>
                    <a:pt x="2355" y="0"/>
                  </a:moveTo>
                  <a:lnTo>
                    <a:pt x="2364" y="0"/>
                  </a:lnTo>
                  <a:lnTo>
                    <a:pt x="2364" y="2"/>
                  </a:lnTo>
                  <a:lnTo>
                    <a:pt x="2355" y="2"/>
                  </a:lnTo>
                  <a:lnTo>
                    <a:pt x="2355" y="0"/>
                  </a:lnTo>
                  <a:close/>
                  <a:moveTo>
                    <a:pt x="2330" y="0"/>
                  </a:moveTo>
                  <a:lnTo>
                    <a:pt x="2337" y="0"/>
                  </a:lnTo>
                  <a:lnTo>
                    <a:pt x="2337" y="2"/>
                  </a:lnTo>
                  <a:lnTo>
                    <a:pt x="2330" y="2"/>
                  </a:lnTo>
                  <a:lnTo>
                    <a:pt x="2330" y="0"/>
                  </a:lnTo>
                  <a:close/>
                  <a:moveTo>
                    <a:pt x="2304" y="0"/>
                  </a:moveTo>
                  <a:lnTo>
                    <a:pt x="2312" y="0"/>
                  </a:lnTo>
                  <a:lnTo>
                    <a:pt x="2312" y="2"/>
                  </a:lnTo>
                  <a:lnTo>
                    <a:pt x="2304" y="2"/>
                  </a:lnTo>
                  <a:lnTo>
                    <a:pt x="2304" y="0"/>
                  </a:lnTo>
                  <a:close/>
                  <a:moveTo>
                    <a:pt x="2279" y="0"/>
                  </a:moveTo>
                  <a:lnTo>
                    <a:pt x="2286" y="0"/>
                  </a:lnTo>
                  <a:lnTo>
                    <a:pt x="2286" y="2"/>
                  </a:lnTo>
                  <a:lnTo>
                    <a:pt x="2279" y="2"/>
                  </a:lnTo>
                  <a:lnTo>
                    <a:pt x="2279" y="0"/>
                  </a:lnTo>
                  <a:close/>
                  <a:moveTo>
                    <a:pt x="2252" y="0"/>
                  </a:moveTo>
                  <a:lnTo>
                    <a:pt x="2261" y="0"/>
                  </a:lnTo>
                  <a:lnTo>
                    <a:pt x="2261" y="2"/>
                  </a:lnTo>
                  <a:lnTo>
                    <a:pt x="2252" y="2"/>
                  </a:lnTo>
                  <a:lnTo>
                    <a:pt x="2252" y="0"/>
                  </a:lnTo>
                  <a:close/>
                  <a:moveTo>
                    <a:pt x="2227" y="0"/>
                  </a:moveTo>
                  <a:lnTo>
                    <a:pt x="2236" y="0"/>
                  </a:lnTo>
                  <a:lnTo>
                    <a:pt x="2236" y="2"/>
                  </a:lnTo>
                  <a:lnTo>
                    <a:pt x="2227" y="2"/>
                  </a:lnTo>
                  <a:lnTo>
                    <a:pt x="2227" y="0"/>
                  </a:lnTo>
                  <a:close/>
                  <a:moveTo>
                    <a:pt x="2201" y="0"/>
                  </a:moveTo>
                  <a:lnTo>
                    <a:pt x="2210" y="0"/>
                  </a:lnTo>
                  <a:lnTo>
                    <a:pt x="2210" y="2"/>
                  </a:lnTo>
                  <a:lnTo>
                    <a:pt x="2201" y="2"/>
                  </a:lnTo>
                  <a:lnTo>
                    <a:pt x="2201" y="0"/>
                  </a:lnTo>
                  <a:close/>
                  <a:moveTo>
                    <a:pt x="2176" y="0"/>
                  </a:moveTo>
                  <a:lnTo>
                    <a:pt x="2185" y="0"/>
                  </a:lnTo>
                  <a:lnTo>
                    <a:pt x="2185" y="2"/>
                  </a:lnTo>
                  <a:lnTo>
                    <a:pt x="2176" y="2"/>
                  </a:lnTo>
                  <a:lnTo>
                    <a:pt x="2176" y="0"/>
                  </a:lnTo>
                  <a:close/>
                  <a:moveTo>
                    <a:pt x="2151" y="0"/>
                  </a:moveTo>
                  <a:lnTo>
                    <a:pt x="2158" y="0"/>
                  </a:lnTo>
                  <a:lnTo>
                    <a:pt x="2158" y="2"/>
                  </a:lnTo>
                  <a:lnTo>
                    <a:pt x="2151" y="2"/>
                  </a:lnTo>
                  <a:lnTo>
                    <a:pt x="2151" y="0"/>
                  </a:lnTo>
                  <a:close/>
                  <a:moveTo>
                    <a:pt x="2124" y="0"/>
                  </a:moveTo>
                  <a:lnTo>
                    <a:pt x="2133" y="0"/>
                  </a:lnTo>
                  <a:lnTo>
                    <a:pt x="2133" y="2"/>
                  </a:lnTo>
                  <a:lnTo>
                    <a:pt x="2124" y="2"/>
                  </a:lnTo>
                  <a:lnTo>
                    <a:pt x="2124" y="0"/>
                  </a:lnTo>
                  <a:close/>
                  <a:moveTo>
                    <a:pt x="2099" y="0"/>
                  </a:moveTo>
                  <a:lnTo>
                    <a:pt x="2107" y="0"/>
                  </a:lnTo>
                  <a:lnTo>
                    <a:pt x="2107" y="2"/>
                  </a:lnTo>
                  <a:lnTo>
                    <a:pt x="2099" y="2"/>
                  </a:lnTo>
                  <a:lnTo>
                    <a:pt x="2099" y="0"/>
                  </a:lnTo>
                  <a:close/>
                  <a:moveTo>
                    <a:pt x="2073" y="0"/>
                  </a:moveTo>
                  <a:lnTo>
                    <a:pt x="2082" y="0"/>
                  </a:lnTo>
                  <a:lnTo>
                    <a:pt x="2082" y="2"/>
                  </a:lnTo>
                  <a:lnTo>
                    <a:pt x="2073" y="2"/>
                  </a:lnTo>
                  <a:lnTo>
                    <a:pt x="2073" y="0"/>
                  </a:lnTo>
                  <a:close/>
                  <a:moveTo>
                    <a:pt x="2048" y="0"/>
                  </a:moveTo>
                  <a:lnTo>
                    <a:pt x="2057" y="0"/>
                  </a:lnTo>
                  <a:lnTo>
                    <a:pt x="2057" y="2"/>
                  </a:lnTo>
                  <a:lnTo>
                    <a:pt x="2048" y="2"/>
                  </a:lnTo>
                  <a:lnTo>
                    <a:pt x="2048" y="0"/>
                  </a:lnTo>
                  <a:close/>
                  <a:moveTo>
                    <a:pt x="2021" y="0"/>
                  </a:moveTo>
                  <a:lnTo>
                    <a:pt x="2030" y="0"/>
                  </a:lnTo>
                  <a:lnTo>
                    <a:pt x="2030" y="2"/>
                  </a:lnTo>
                  <a:lnTo>
                    <a:pt x="2021" y="2"/>
                  </a:lnTo>
                  <a:lnTo>
                    <a:pt x="2021" y="0"/>
                  </a:lnTo>
                  <a:close/>
                  <a:moveTo>
                    <a:pt x="1997" y="0"/>
                  </a:moveTo>
                  <a:lnTo>
                    <a:pt x="2005" y="0"/>
                  </a:lnTo>
                  <a:lnTo>
                    <a:pt x="2005" y="2"/>
                  </a:lnTo>
                  <a:lnTo>
                    <a:pt x="1997" y="2"/>
                  </a:lnTo>
                  <a:lnTo>
                    <a:pt x="1997" y="0"/>
                  </a:lnTo>
                  <a:close/>
                  <a:moveTo>
                    <a:pt x="1972" y="0"/>
                  </a:moveTo>
                  <a:lnTo>
                    <a:pt x="1979" y="0"/>
                  </a:lnTo>
                  <a:lnTo>
                    <a:pt x="1979" y="2"/>
                  </a:lnTo>
                  <a:lnTo>
                    <a:pt x="1972" y="2"/>
                  </a:lnTo>
                  <a:lnTo>
                    <a:pt x="1972" y="0"/>
                  </a:lnTo>
                  <a:close/>
                  <a:moveTo>
                    <a:pt x="1945" y="0"/>
                  </a:moveTo>
                  <a:lnTo>
                    <a:pt x="1954" y="0"/>
                  </a:lnTo>
                  <a:lnTo>
                    <a:pt x="1954" y="2"/>
                  </a:lnTo>
                  <a:lnTo>
                    <a:pt x="1945" y="2"/>
                  </a:lnTo>
                  <a:lnTo>
                    <a:pt x="1945" y="0"/>
                  </a:lnTo>
                  <a:close/>
                  <a:moveTo>
                    <a:pt x="1920" y="0"/>
                  </a:moveTo>
                  <a:lnTo>
                    <a:pt x="1929" y="0"/>
                  </a:lnTo>
                  <a:lnTo>
                    <a:pt x="1929" y="2"/>
                  </a:lnTo>
                  <a:lnTo>
                    <a:pt x="1920" y="2"/>
                  </a:lnTo>
                  <a:lnTo>
                    <a:pt x="1920" y="0"/>
                  </a:lnTo>
                  <a:close/>
                  <a:moveTo>
                    <a:pt x="1894" y="0"/>
                  </a:moveTo>
                  <a:lnTo>
                    <a:pt x="1903" y="0"/>
                  </a:lnTo>
                  <a:lnTo>
                    <a:pt x="1903" y="2"/>
                  </a:lnTo>
                  <a:lnTo>
                    <a:pt x="1894" y="2"/>
                  </a:lnTo>
                  <a:lnTo>
                    <a:pt x="1894" y="0"/>
                  </a:lnTo>
                  <a:close/>
                  <a:moveTo>
                    <a:pt x="1869" y="0"/>
                  </a:moveTo>
                  <a:lnTo>
                    <a:pt x="1878" y="0"/>
                  </a:lnTo>
                  <a:lnTo>
                    <a:pt x="1878" y="2"/>
                  </a:lnTo>
                  <a:lnTo>
                    <a:pt x="1869" y="2"/>
                  </a:lnTo>
                  <a:lnTo>
                    <a:pt x="1869" y="0"/>
                  </a:lnTo>
                  <a:close/>
                  <a:moveTo>
                    <a:pt x="1842" y="0"/>
                  </a:moveTo>
                  <a:lnTo>
                    <a:pt x="1851" y="0"/>
                  </a:lnTo>
                  <a:lnTo>
                    <a:pt x="1851" y="2"/>
                  </a:lnTo>
                  <a:lnTo>
                    <a:pt x="1842" y="2"/>
                  </a:lnTo>
                  <a:lnTo>
                    <a:pt x="1842" y="0"/>
                  </a:lnTo>
                  <a:close/>
                  <a:moveTo>
                    <a:pt x="1817" y="0"/>
                  </a:moveTo>
                  <a:lnTo>
                    <a:pt x="1826" y="0"/>
                  </a:lnTo>
                  <a:lnTo>
                    <a:pt x="1826" y="2"/>
                  </a:lnTo>
                  <a:lnTo>
                    <a:pt x="1817" y="2"/>
                  </a:lnTo>
                  <a:lnTo>
                    <a:pt x="1817" y="0"/>
                  </a:lnTo>
                  <a:close/>
                  <a:moveTo>
                    <a:pt x="1792" y="0"/>
                  </a:moveTo>
                  <a:lnTo>
                    <a:pt x="1800" y="0"/>
                  </a:lnTo>
                  <a:lnTo>
                    <a:pt x="1800" y="2"/>
                  </a:lnTo>
                  <a:lnTo>
                    <a:pt x="1792" y="2"/>
                  </a:lnTo>
                  <a:lnTo>
                    <a:pt x="1792" y="0"/>
                  </a:lnTo>
                  <a:close/>
                  <a:moveTo>
                    <a:pt x="1766" y="0"/>
                  </a:moveTo>
                  <a:lnTo>
                    <a:pt x="1775" y="0"/>
                  </a:lnTo>
                  <a:lnTo>
                    <a:pt x="1775" y="2"/>
                  </a:lnTo>
                  <a:lnTo>
                    <a:pt x="1766" y="2"/>
                  </a:lnTo>
                  <a:lnTo>
                    <a:pt x="1766" y="0"/>
                  </a:lnTo>
                  <a:close/>
                  <a:moveTo>
                    <a:pt x="1741" y="0"/>
                  </a:moveTo>
                  <a:lnTo>
                    <a:pt x="1750" y="0"/>
                  </a:lnTo>
                  <a:lnTo>
                    <a:pt x="1750" y="2"/>
                  </a:lnTo>
                  <a:lnTo>
                    <a:pt x="1741" y="2"/>
                  </a:lnTo>
                  <a:lnTo>
                    <a:pt x="1741" y="0"/>
                  </a:lnTo>
                  <a:close/>
                  <a:moveTo>
                    <a:pt x="1714" y="0"/>
                  </a:moveTo>
                  <a:lnTo>
                    <a:pt x="1723" y="0"/>
                  </a:lnTo>
                  <a:lnTo>
                    <a:pt x="1723" y="2"/>
                  </a:lnTo>
                  <a:lnTo>
                    <a:pt x="1714" y="2"/>
                  </a:lnTo>
                  <a:lnTo>
                    <a:pt x="1714" y="0"/>
                  </a:lnTo>
                  <a:close/>
                  <a:moveTo>
                    <a:pt x="1690" y="0"/>
                  </a:moveTo>
                  <a:lnTo>
                    <a:pt x="1698" y="0"/>
                  </a:lnTo>
                  <a:lnTo>
                    <a:pt x="1698" y="2"/>
                  </a:lnTo>
                  <a:lnTo>
                    <a:pt x="1690" y="2"/>
                  </a:lnTo>
                  <a:lnTo>
                    <a:pt x="1690" y="0"/>
                  </a:lnTo>
                  <a:close/>
                  <a:moveTo>
                    <a:pt x="1663" y="0"/>
                  </a:moveTo>
                  <a:lnTo>
                    <a:pt x="1672" y="0"/>
                  </a:lnTo>
                  <a:lnTo>
                    <a:pt x="1672" y="2"/>
                  </a:lnTo>
                  <a:lnTo>
                    <a:pt x="1663" y="2"/>
                  </a:lnTo>
                  <a:lnTo>
                    <a:pt x="1663" y="0"/>
                  </a:lnTo>
                  <a:close/>
                  <a:moveTo>
                    <a:pt x="1638" y="0"/>
                  </a:moveTo>
                  <a:lnTo>
                    <a:pt x="1647" y="0"/>
                  </a:lnTo>
                  <a:lnTo>
                    <a:pt x="1647" y="2"/>
                  </a:lnTo>
                  <a:lnTo>
                    <a:pt x="1638" y="2"/>
                  </a:lnTo>
                  <a:lnTo>
                    <a:pt x="1638" y="0"/>
                  </a:lnTo>
                  <a:close/>
                  <a:moveTo>
                    <a:pt x="1613" y="0"/>
                  </a:moveTo>
                  <a:lnTo>
                    <a:pt x="1620" y="0"/>
                  </a:lnTo>
                  <a:lnTo>
                    <a:pt x="1620" y="2"/>
                  </a:lnTo>
                  <a:lnTo>
                    <a:pt x="1613" y="2"/>
                  </a:lnTo>
                  <a:lnTo>
                    <a:pt x="1613" y="0"/>
                  </a:lnTo>
                  <a:close/>
                  <a:moveTo>
                    <a:pt x="1587" y="0"/>
                  </a:moveTo>
                  <a:lnTo>
                    <a:pt x="1596" y="0"/>
                  </a:lnTo>
                  <a:lnTo>
                    <a:pt x="1596" y="2"/>
                  </a:lnTo>
                  <a:lnTo>
                    <a:pt x="1587" y="2"/>
                  </a:lnTo>
                  <a:lnTo>
                    <a:pt x="1587" y="0"/>
                  </a:lnTo>
                  <a:close/>
                  <a:moveTo>
                    <a:pt x="1562" y="0"/>
                  </a:moveTo>
                  <a:lnTo>
                    <a:pt x="1571" y="0"/>
                  </a:lnTo>
                  <a:lnTo>
                    <a:pt x="1571" y="2"/>
                  </a:lnTo>
                  <a:lnTo>
                    <a:pt x="1562" y="2"/>
                  </a:lnTo>
                  <a:lnTo>
                    <a:pt x="1562" y="0"/>
                  </a:lnTo>
                  <a:close/>
                  <a:moveTo>
                    <a:pt x="1535" y="0"/>
                  </a:moveTo>
                  <a:lnTo>
                    <a:pt x="1544" y="0"/>
                  </a:lnTo>
                  <a:lnTo>
                    <a:pt x="1544" y="2"/>
                  </a:lnTo>
                  <a:lnTo>
                    <a:pt x="1535" y="2"/>
                  </a:lnTo>
                  <a:lnTo>
                    <a:pt x="1535" y="0"/>
                  </a:lnTo>
                  <a:close/>
                  <a:moveTo>
                    <a:pt x="1510" y="0"/>
                  </a:moveTo>
                  <a:lnTo>
                    <a:pt x="1519" y="0"/>
                  </a:lnTo>
                  <a:lnTo>
                    <a:pt x="1519" y="2"/>
                  </a:lnTo>
                  <a:lnTo>
                    <a:pt x="1510" y="2"/>
                  </a:lnTo>
                  <a:lnTo>
                    <a:pt x="1510" y="0"/>
                  </a:lnTo>
                  <a:close/>
                  <a:moveTo>
                    <a:pt x="1484" y="0"/>
                  </a:moveTo>
                  <a:lnTo>
                    <a:pt x="1493" y="0"/>
                  </a:lnTo>
                  <a:lnTo>
                    <a:pt x="1493" y="2"/>
                  </a:lnTo>
                  <a:lnTo>
                    <a:pt x="1484" y="2"/>
                  </a:lnTo>
                  <a:lnTo>
                    <a:pt x="1484" y="0"/>
                  </a:lnTo>
                  <a:close/>
                  <a:moveTo>
                    <a:pt x="1459" y="0"/>
                  </a:moveTo>
                  <a:lnTo>
                    <a:pt x="1468" y="0"/>
                  </a:lnTo>
                  <a:lnTo>
                    <a:pt x="1468" y="2"/>
                  </a:lnTo>
                  <a:lnTo>
                    <a:pt x="1459" y="2"/>
                  </a:lnTo>
                  <a:lnTo>
                    <a:pt x="1459" y="0"/>
                  </a:lnTo>
                  <a:close/>
                  <a:moveTo>
                    <a:pt x="1434" y="0"/>
                  </a:moveTo>
                  <a:lnTo>
                    <a:pt x="1441" y="0"/>
                  </a:lnTo>
                  <a:lnTo>
                    <a:pt x="1441" y="2"/>
                  </a:lnTo>
                  <a:lnTo>
                    <a:pt x="1434" y="2"/>
                  </a:lnTo>
                  <a:lnTo>
                    <a:pt x="1434" y="0"/>
                  </a:lnTo>
                  <a:close/>
                  <a:moveTo>
                    <a:pt x="1407" y="0"/>
                  </a:moveTo>
                  <a:lnTo>
                    <a:pt x="1416" y="0"/>
                  </a:lnTo>
                  <a:lnTo>
                    <a:pt x="1416" y="2"/>
                  </a:lnTo>
                  <a:lnTo>
                    <a:pt x="1407" y="2"/>
                  </a:lnTo>
                  <a:lnTo>
                    <a:pt x="1407" y="0"/>
                  </a:lnTo>
                  <a:close/>
                  <a:moveTo>
                    <a:pt x="1383" y="0"/>
                  </a:moveTo>
                  <a:lnTo>
                    <a:pt x="1391" y="0"/>
                  </a:lnTo>
                  <a:lnTo>
                    <a:pt x="1391" y="2"/>
                  </a:lnTo>
                  <a:lnTo>
                    <a:pt x="1383" y="2"/>
                  </a:lnTo>
                  <a:lnTo>
                    <a:pt x="1383" y="0"/>
                  </a:lnTo>
                  <a:close/>
                  <a:moveTo>
                    <a:pt x="1356" y="0"/>
                  </a:moveTo>
                  <a:lnTo>
                    <a:pt x="1365" y="0"/>
                  </a:lnTo>
                  <a:lnTo>
                    <a:pt x="1365" y="2"/>
                  </a:lnTo>
                  <a:lnTo>
                    <a:pt x="1356" y="2"/>
                  </a:lnTo>
                  <a:lnTo>
                    <a:pt x="1356" y="0"/>
                  </a:lnTo>
                  <a:close/>
                  <a:moveTo>
                    <a:pt x="1331" y="0"/>
                  </a:moveTo>
                  <a:lnTo>
                    <a:pt x="1340" y="0"/>
                  </a:lnTo>
                  <a:lnTo>
                    <a:pt x="1340" y="2"/>
                  </a:lnTo>
                  <a:lnTo>
                    <a:pt x="1331" y="2"/>
                  </a:lnTo>
                  <a:lnTo>
                    <a:pt x="1331" y="0"/>
                  </a:lnTo>
                  <a:close/>
                  <a:moveTo>
                    <a:pt x="1304" y="0"/>
                  </a:moveTo>
                  <a:lnTo>
                    <a:pt x="1313" y="0"/>
                  </a:lnTo>
                  <a:lnTo>
                    <a:pt x="1313" y="2"/>
                  </a:lnTo>
                  <a:lnTo>
                    <a:pt x="1304" y="2"/>
                  </a:lnTo>
                  <a:lnTo>
                    <a:pt x="1304" y="0"/>
                  </a:lnTo>
                  <a:close/>
                  <a:moveTo>
                    <a:pt x="1280" y="0"/>
                  </a:moveTo>
                  <a:lnTo>
                    <a:pt x="1289" y="0"/>
                  </a:lnTo>
                  <a:lnTo>
                    <a:pt x="1289" y="2"/>
                  </a:lnTo>
                  <a:lnTo>
                    <a:pt x="1280" y="2"/>
                  </a:lnTo>
                  <a:lnTo>
                    <a:pt x="1280" y="0"/>
                  </a:lnTo>
                  <a:close/>
                  <a:moveTo>
                    <a:pt x="1255" y="0"/>
                  </a:moveTo>
                  <a:lnTo>
                    <a:pt x="1262" y="0"/>
                  </a:lnTo>
                  <a:lnTo>
                    <a:pt x="1262" y="2"/>
                  </a:lnTo>
                  <a:lnTo>
                    <a:pt x="1255" y="2"/>
                  </a:lnTo>
                  <a:lnTo>
                    <a:pt x="1255" y="0"/>
                  </a:lnTo>
                  <a:close/>
                  <a:moveTo>
                    <a:pt x="1228" y="0"/>
                  </a:moveTo>
                  <a:lnTo>
                    <a:pt x="1237" y="0"/>
                  </a:lnTo>
                  <a:lnTo>
                    <a:pt x="1237" y="2"/>
                  </a:lnTo>
                  <a:lnTo>
                    <a:pt x="1228" y="2"/>
                  </a:lnTo>
                  <a:lnTo>
                    <a:pt x="1228" y="0"/>
                  </a:lnTo>
                  <a:close/>
                  <a:moveTo>
                    <a:pt x="1203" y="0"/>
                  </a:moveTo>
                  <a:lnTo>
                    <a:pt x="1212" y="0"/>
                  </a:lnTo>
                  <a:lnTo>
                    <a:pt x="1212" y="2"/>
                  </a:lnTo>
                  <a:lnTo>
                    <a:pt x="1203" y="2"/>
                  </a:lnTo>
                  <a:lnTo>
                    <a:pt x="1203" y="0"/>
                  </a:lnTo>
                  <a:close/>
                  <a:moveTo>
                    <a:pt x="1177" y="0"/>
                  </a:moveTo>
                  <a:lnTo>
                    <a:pt x="1186" y="0"/>
                  </a:lnTo>
                  <a:lnTo>
                    <a:pt x="1186" y="2"/>
                  </a:lnTo>
                  <a:lnTo>
                    <a:pt x="1177" y="2"/>
                  </a:lnTo>
                  <a:lnTo>
                    <a:pt x="1177" y="0"/>
                  </a:lnTo>
                  <a:close/>
                  <a:moveTo>
                    <a:pt x="1152" y="0"/>
                  </a:moveTo>
                  <a:lnTo>
                    <a:pt x="1161" y="0"/>
                  </a:lnTo>
                  <a:lnTo>
                    <a:pt x="1161" y="2"/>
                  </a:lnTo>
                  <a:lnTo>
                    <a:pt x="1152" y="2"/>
                  </a:lnTo>
                  <a:lnTo>
                    <a:pt x="1152" y="0"/>
                  </a:lnTo>
                  <a:close/>
                  <a:moveTo>
                    <a:pt x="1125" y="0"/>
                  </a:moveTo>
                  <a:lnTo>
                    <a:pt x="1134" y="0"/>
                  </a:lnTo>
                  <a:lnTo>
                    <a:pt x="1134" y="2"/>
                  </a:lnTo>
                  <a:lnTo>
                    <a:pt x="1125" y="2"/>
                  </a:lnTo>
                  <a:lnTo>
                    <a:pt x="1125" y="0"/>
                  </a:lnTo>
                  <a:close/>
                  <a:moveTo>
                    <a:pt x="1100" y="0"/>
                  </a:moveTo>
                  <a:lnTo>
                    <a:pt x="1109" y="0"/>
                  </a:lnTo>
                  <a:lnTo>
                    <a:pt x="1109" y="2"/>
                  </a:lnTo>
                  <a:lnTo>
                    <a:pt x="1100" y="2"/>
                  </a:lnTo>
                  <a:lnTo>
                    <a:pt x="1100" y="0"/>
                  </a:lnTo>
                  <a:close/>
                  <a:moveTo>
                    <a:pt x="1076" y="0"/>
                  </a:moveTo>
                  <a:lnTo>
                    <a:pt x="1083" y="0"/>
                  </a:lnTo>
                  <a:lnTo>
                    <a:pt x="1083" y="2"/>
                  </a:lnTo>
                  <a:lnTo>
                    <a:pt x="1076" y="2"/>
                  </a:lnTo>
                  <a:lnTo>
                    <a:pt x="1076" y="0"/>
                  </a:lnTo>
                  <a:close/>
                  <a:moveTo>
                    <a:pt x="1049" y="0"/>
                  </a:moveTo>
                  <a:lnTo>
                    <a:pt x="1058" y="0"/>
                  </a:lnTo>
                  <a:lnTo>
                    <a:pt x="1058" y="2"/>
                  </a:lnTo>
                  <a:lnTo>
                    <a:pt x="1049" y="2"/>
                  </a:lnTo>
                  <a:lnTo>
                    <a:pt x="1049" y="0"/>
                  </a:lnTo>
                  <a:close/>
                  <a:moveTo>
                    <a:pt x="1024" y="0"/>
                  </a:moveTo>
                  <a:lnTo>
                    <a:pt x="1033" y="0"/>
                  </a:lnTo>
                  <a:lnTo>
                    <a:pt x="1033" y="2"/>
                  </a:lnTo>
                  <a:lnTo>
                    <a:pt x="1024" y="2"/>
                  </a:lnTo>
                  <a:lnTo>
                    <a:pt x="1024" y="0"/>
                  </a:lnTo>
                  <a:close/>
                  <a:moveTo>
                    <a:pt x="997" y="0"/>
                  </a:moveTo>
                  <a:lnTo>
                    <a:pt x="1006" y="0"/>
                  </a:lnTo>
                  <a:lnTo>
                    <a:pt x="1006" y="2"/>
                  </a:lnTo>
                  <a:lnTo>
                    <a:pt x="997" y="2"/>
                  </a:lnTo>
                  <a:lnTo>
                    <a:pt x="997" y="0"/>
                  </a:lnTo>
                  <a:close/>
                  <a:moveTo>
                    <a:pt x="973" y="0"/>
                  </a:moveTo>
                  <a:lnTo>
                    <a:pt x="982" y="0"/>
                  </a:lnTo>
                  <a:lnTo>
                    <a:pt x="982" y="2"/>
                  </a:lnTo>
                  <a:lnTo>
                    <a:pt x="973" y="2"/>
                  </a:lnTo>
                  <a:lnTo>
                    <a:pt x="973" y="0"/>
                  </a:lnTo>
                  <a:close/>
                  <a:moveTo>
                    <a:pt x="948" y="0"/>
                  </a:moveTo>
                  <a:lnTo>
                    <a:pt x="955" y="0"/>
                  </a:lnTo>
                  <a:lnTo>
                    <a:pt x="955" y="2"/>
                  </a:lnTo>
                  <a:lnTo>
                    <a:pt x="948" y="2"/>
                  </a:lnTo>
                  <a:lnTo>
                    <a:pt x="948" y="0"/>
                  </a:lnTo>
                  <a:close/>
                  <a:moveTo>
                    <a:pt x="921" y="0"/>
                  </a:moveTo>
                  <a:lnTo>
                    <a:pt x="930" y="0"/>
                  </a:lnTo>
                  <a:lnTo>
                    <a:pt x="930" y="2"/>
                  </a:lnTo>
                  <a:lnTo>
                    <a:pt x="921" y="2"/>
                  </a:lnTo>
                  <a:lnTo>
                    <a:pt x="921" y="0"/>
                  </a:lnTo>
                  <a:close/>
                  <a:moveTo>
                    <a:pt x="896" y="0"/>
                  </a:moveTo>
                  <a:lnTo>
                    <a:pt x="903" y="0"/>
                  </a:lnTo>
                  <a:lnTo>
                    <a:pt x="903" y="2"/>
                  </a:lnTo>
                  <a:lnTo>
                    <a:pt x="896" y="2"/>
                  </a:lnTo>
                  <a:lnTo>
                    <a:pt x="896" y="0"/>
                  </a:lnTo>
                  <a:close/>
                  <a:moveTo>
                    <a:pt x="870" y="0"/>
                  </a:moveTo>
                  <a:lnTo>
                    <a:pt x="879" y="0"/>
                  </a:lnTo>
                  <a:lnTo>
                    <a:pt x="879" y="2"/>
                  </a:lnTo>
                  <a:lnTo>
                    <a:pt x="870" y="2"/>
                  </a:lnTo>
                  <a:lnTo>
                    <a:pt x="870" y="0"/>
                  </a:lnTo>
                  <a:close/>
                  <a:moveTo>
                    <a:pt x="845" y="0"/>
                  </a:moveTo>
                  <a:lnTo>
                    <a:pt x="854" y="0"/>
                  </a:lnTo>
                  <a:lnTo>
                    <a:pt x="854" y="2"/>
                  </a:lnTo>
                  <a:lnTo>
                    <a:pt x="845" y="2"/>
                  </a:lnTo>
                  <a:lnTo>
                    <a:pt x="845" y="0"/>
                  </a:lnTo>
                  <a:close/>
                  <a:moveTo>
                    <a:pt x="818" y="0"/>
                  </a:moveTo>
                  <a:lnTo>
                    <a:pt x="827" y="0"/>
                  </a:lnTo>
                  <a:lnTo>
                    <a:pt x="827" y="2"/>
                  </a:lnTo>
                  <a:lnTo>
                    <a:pt x="818" y="2"/>
                  </a:lnTo>
                  <a:lnTo>
                    <a:pt x="818" y="0"/>
                  </a:lnTo>
                  <a:close/>
                  <a:moveTo>
                    <a:pt x="793" y="0"/>
                  </a:moveTo>
                  <a:lnTo>
                    <a:pt x="802" y="0"/>
                  </a:lnTo>
                  <a:lnTo>
                    <a:pt x="802" y="2"/>
                  </a:lnTo>
                  <a:lnTo>
                    <a:pt x="793" y="2"/>
                  </a:lnTo>
                  <a:lnTo>
                    <a:pt x="793" y="0"/>
                  </a:lnTo>
                  <a:close/>
                  <a:moveTo>
                    <a:pt x="769" y="0"/>
                  </a:moveTo>
                  <a:lnTo>
                    <a:pt x="776" y="0"/>
                  </a:lnTo>
                  <a:lnTo>
                    <a:pt x="776" y="2"/>
                  </a:lnTo>
                  <a:lnTo>
                    <a:pt x="769" y="2"/>
                  </a:lnTo>
                  <a:lnTo>
                    <a:pt x="769" y="0"/>
                  </a:lnTo>
                  <a:close/>
                  <a:moveTo>
                    <a:pt x="742" y="0"/>
                  </a:moveTo>
                  <a:lnTo>
                    <a:pt x="751" y="0"/>
                  </a:lnTo>
                  <a:lnTo>
                    <a:pt x="751" y="2"/>
                  </a:lnTo>
                  <a:lnTo>
                    <a:pt x="742" y="2"/>
                  </a:lnTo>
                  <a:lnTo>
                    <a:pt x="742" y="0"/>
                  </a:lnTo>
                  <a:close/>
                  <a:moveTo>
                    <a:pt x="717" y="0"/>
                  </a:moveTo>
                  <a:lnTo>
                    <a:pt x="724" y="0"/>
                  </a:lnTo>
                  <a:lnTo>
                    <a:pt x="724" y="2"/>
                  </a:lnTo>
                  <a:lnTo>
                    <a:pt x="717" y="2"/>
                  </a:lnTo>
                  <a:lnTo>
                    <a:pt x="717" y="0"/>
                  </a:lnTo>
                  <a:close/>
                  <a:moveTo>
                    <a:pt x="691" y="0"/>
                  </a:moveTo>
                  <a:lnTo>
                    <a:pt x="699" y="0"/>
                  </a:lnTo>
                  <a:lnTo>
                    <a:pt x="699" y="2"/>
                  </a:lnTo>
                  <a:lnTo>
                    <a:pt x="691" y="2"/>
                  </a:lnTo>
                  <a:lnTo>
                    <a:pt x="691" y="0"/>
                  </a:lnTo>
                  <a:close/>
                  <a:moveTo>
                    <a:pt x="666" y="0"/>
                  </a:moveTo>
                  <a:lnTo>
                    <a:pt x="675" y="0"/>
                  </a:lnTo>
                  <a:lnTo>
                    <a:pt x="675" y="2"/>
                  </a:lnTo>
                  <a:lnTo>
                    <a:pt x="666" y="2"/>
                  </a:lnTo>
                  <a:lnTo>
                    <a:pt x="666" y="0"/>
                  </a:lnTo>
                  <a:close/>
                  <a:moveTo>
                    <a:pt x="639" y="0"/>
                  </a:moveTo>
                  <a:lnTo>
                    <a:pt x="648" y="0"/>
                  </a:lnTo>
                  <a:lnTo>
                    <a:pt x="648" y="2"/>
                  </a:lnTo>
                  <a:lnTo>
                    <a:pt x="639" y="2"/>
                  </a:lnTo>
                  <a:lnTo>
                    <a:pt x="639" y="0"/>
                  </a:lnTo>
                  <a:close/>
                  <a:moveTo>
                    <a:pt x="614" y="0"/>
                  </a:moveTo>
                  <a:lnTo>
                    <a:pt x="623" y="0"/>
                  </a:lnTo>
                  <a:lnTo>
                    <a:pt x="623" y="2"/>
                  </a:lnTo>
                  <a:lnTo>
                    <a:pt x="614" y="2"/>
                  </a:lnTo>
                  <a:lnTo>
                    <a:pt x="614" y="0"/>
                  </a:lnTo>
                  <a:close/>
                  <a:moveTo>
                    <a:pt x="589" y="0"/>
                  </a:moveTo>
                  <a:lnTo>
                    <a:pt x="596" y="0"/>
                  </a:lnTo>
                  <a:lnTo>
                    <a:pt x="596" y="2"/>
                  </a:lnTo>
                  <a:lnTo>
                    <a:pt x="589" y="2"/>
                  </a:lnTo>
                  <a:lnTo>
                    <a:pt x="589" y="0"/>
                  </a:lnTo>
                  <a:close/>
                  <a:moveTo>
                    <a:pt x="563" y="0"/>
                  </a:moveTo>
                  <a:lnTo>
                    <a:pt x="572" y="0"/>
                  </a:lnTo>
                  <a:lnTo>
                    <a:pt x="572" y="2"/>
                  </a:lnTo>
                  <a:lnTo>
                    <a:pt x="563" y="2"/>
                  </a:lnTo>
                  <a:lnTo>
                    <a:pt x="563" y="0"/>
                  </a:lnTo>
                  <a:close/>
                  <a:moveTo>
                    <a:pt x="538" y="0"/>
                  </a:moveTo>
                  <a:lnTo>
                    <a:pt x="545" y="0"/>
                  </a:lnTo>
                  <a:lnTo>
                    <a:pt x="545" y="2"/>
                  </a:lnTo>
                  <a:lnTo>
                    <a:pt x="538" y="2"/>
                  </a:lnTo>
                  <a:lnTo>
                    <a:pt x="538" y="0"/>
                  </a:lnTo>
                  <a:close/>
                  <a:moveTo>
                    <a:pt x="511" y="0"/>
                  </a:moveTo>
                  <a:lnTo>
                    <a:pt x="520" y="0"/>
                  </a:lnTo>
                  <a:lnTo>
                    <a:pt x="520" y="2"/>
                  </a:lnTo>
                  <a:lnTo>
                    <a:pt x="511" y="2"/>
                  </a:lnTo>
                  <a:lnTo>
                    <a:pt x="511" y="0"/>
                  </a:lnTo>
                  <a:close/>
                  <a:moveTo>
                    <a:pt x="486" y="0"/>
                  </a:moveTo>
                  <a:lnTo>
                    <a:pt x="495" y="0"/>
                  </a:lnTo>
                  <a:lnTo>
                    <a:pt x="495" y="2"/>
                  </a:lnTo>
                  <a:lnTo>
                    <a:pt x="486" y="2"/>
                  </a:lnTo>
                  <a:lnTo>
                    <a:pt x="486" y="0"/>
                  </a:lnTo>
                  <a:close/>
                  <a:moveTo>
                    <a:pt x="460" y="0"/>
                  </a:moveTo>
                  <a:lnTo>
                    <a:pt x="469" y="0"/>
                  </a:lnTo>
                  <a:lnTo>
                    <a:pt x="469" y="2"/>
                  </a:lnTo>
                  <a:lnTo>
                    <a:pt x="460" y="2"/>
                  </a:lnTo>
                  <a:lnTo>
                    <a:pt x="460" y="0"/>
                  </a:lnTo>
                  <a:close/>
                  <a:moveTo>
                    <a:pt x="435" y="0"/>
                  </a:moveTo>
                  <a:lnTo>
                    <a:pt x="444" y="0"/>
                  </a:lnTo>
                  <a:lnTo>
                    <a:pt x="444" y="2"/>
                  </a:lnTo>
                  <a:lnTo>
                    <a:pt x="435" y="2"/>
                  </a:lnTo>
                  <a:lnTo>
                    <a:pt x="435" y="0"/>
                  </a:lnTo>
                  <a:close/>
                  <a:moveTo>
                    <a:pt x="410" y="0"/>
                  </a:moveTo>
                  <a:lnTo>
                    <a:pt x="417" y="0"/>
                  </a:lnTo>
                  <a:lnTo>
                    <a:pt x="417" y="2"/>
                  </a:lnTo>
                  <a:lnTo>
                    <a:pt x="410" y="2"/>
                  </a:lnTo>
                  <a:lnTo>
                    <a:pt x="410" y="0"/>
                  </a:lnTo>
                  <a:close/>
                  <a:moveTo>
                    <a:pt x="384" y="0"/>
                  </a:moveTo>
                  <a:lnTo>
                    <a:pt x="392" y="0"/>
                  </a:lnTo>
                  <a:lnTo>
                    <a:pt x="392" y="2"/>
                  </a:lnTo>
                  <a:lnTo>
                    <a:pt x="384" y="2"/>
                  </a:lnTo>
                  <a:lnTo>
                    <a:pt x="384" y="0"/>
                  </a:lnTo>
                  <a:close/>
                  <a:moveTo>
                    <a:pt x="359" y="0"/>
                  </a:moveTo>
                  <a:lnTo>
                    <a:pt x="366" y="0"/>
                  </a:lnTo>
                  <a:lnTo>
                    <a:pt x="366" y="2"/>
                  </a:lnTo>
                  <a:lnTo>
                    <a:pt x="359" y="2"/>
                  </a:lnTo>
                  <a:lnTo>
                    <a:pt x="359" y="0"/>
                  </a:lnTo>
                  <a:close/>
                  <a:moveTo>
                    <a:pt x="332" y="0"/>
                  </a:moveTo>
                  <a:lnTo>
                    <a:pt x="341" y="0"/>
                  </a:lnTo>
                  <a:lnTo>
                    <a:pt x="341" y="2"/>
                  </a:lnTo>
                  <a:lnTo>
                    <a:pt x="332" y="2"/>
                  </a:lnTo>
                  <a:lnTo>
                    <a:pt x="332" y="0"/>
                  </a:lnTo>
                  <a:close/>
                  <a:moveTo>
                    <a:pt x="307" y="0"/>
                  </a:moveTo>
                  <a:lnTo>
                    <a:pt x="316" y="0"/>
                  </a:lnTo>
                  <a:lnTo>
                    <a:pt x="316" y="2"/>
                  </a:lnTo>
                  <a:lnTo>
                    <a:pt x="307" y="2"/>
                  </a:lnTo>
                  <a:lnTo>
                    <a:pt x="307" y="0"/>
                  </a:lnTo>
                  <a:close/>
                  <a:moveTo>
                    <a:pt x="281" y="0"/>
                  </a:moveTo>
                  <a:lnTo>
                    <a:pt x="289" y="0"/>
                  </a:lnTo>
                  <a:lnTo>
                    <a:pt x="289" y="2"/>
                  </a:lnTo>
                  <a:lnTo>
                    <a:pt x="281" y="2"/>
                  </a:lnTo>
                  <a:lnTo>
                    <a:pt x="281" y="0"/>
                  </a:lnTo>
                  <a:close/>
                  <a:moveTo>
                    <a:pt x="256" y="0"/>
                  </a:moveTo>
                  <a:lnTo>
                    <a:pt x="265" y="0"/>
                  </a:lnTo>
                  <a:lnTo>
                    <a:pt x="265" y="2"/>
                  </a:lnTo>
                  <a:lnTo>
                    <a:pt x="256" y="2"/>
                  </a:lnTo>
                  <a:lnTo>
                    <a:pt x="256" y="0"/>
                  </a:lnTo>
                  <a:close/>
                  <a:moveTo>
                    <a:pt x="231" y="0"/>
                  </a:moveTo>
                  <a:lnTo>
                    <a:pt x="238" y="0"/>
                  </a:lnTo>
                  <a:lnTo>
                    <a:pt x="238" y="2"/>
                  </a:lnTo>
                  <a:lnTo>
                    <a:pt x="231" y="2"/>
                  </a:lnTo>
                  <a:lnTo>
                    <a:pt x="231" y="0"/>
                  </a:lnTo>
                  <a:close/>
                  <a:moveTo>
                    <a:pt x="204" y="0"/>
                  </a:moveTo>
                  <a:lnTo>
                    <a:pt x="213" y="0"/>
                  </a:lnTo>
                  <a:lnTo>
                    <a:pt x="213" y="2"/>
                  </a:lnTo>
                  <a:lnTo>
                    <a:pt x="204" y="2"/>
                  </a:lnTo>
                  <a:lnTo>
                    <a:pt x="204" y="0"/>
                  </a:lnTo>
                  <a:close/>
                  <a:moveTo>
                    <a:pt x="179" y="0"/>
                  </a:moveTo>
                  <a:lnTo>
                    <a:pt x="188" y="0"/>
                  </a:lnTo>
                  <a:lnTo>
                    <a:pt x="188" y="2"/>
                  </a:lnTo>
                  <a:lnTo>
                    <a:pt x="179" y="2"/>
                  </a:lnTo>
                  <a:lnTo>
                    <a:pt x="179" y="0"/>
                  </a:lnTo>
                  <a:close/>
                  <a:moveTo>
                    <a:pt x="153" y="0"/>
                  </a:moveTo>
                  <a:lnTo>
                    <a:pt x="162" y="0"/>
                  </a:lnTo>
                  <a:lnTo>
                    <a:pt x="162" y="2"/>
                  </a:lnTo>
                  <a:lnTo>
                    <a:pt x="153" y="2"/>
                  </a:lnTo>
                  <a:lnTo>
                    <a:pt x="153" y="0"/>
                  </a:lnTo>
                  <a:close/>
                  <a:moveTo>
                    <a:pt x="128" y="0"/>
                  </a:moveTo>
                  <a:lnTo>
                    <a:pt x="137" y="0"/>
                  </a:lnTo>
                  <a:lnTo>
                    <a:pt x="137" y="2"/>
                  </a:lnTo>
                  <a:lnTo>
                    <a:pt x="128" y="2"/>
                  </a:lnTo>
                  <a:lnTo>
                    <a:pt x="128" y="0"/>
                  </a:lnTo>
                  <a:close/>
                  <a:moveTo>
                    <a:pt x="101" y="0"/>
                  </a:moveTo>
                  <a:lnTo>
                    <a:pt x="110" y="0"/>
                  </a:lnTo>
                  <a:lnTo>
                    <a:pt x="110" y="2"/>
                  </a:lnTo>
                  <a:lnTo>
                    <a:pt x="101" y="2"/>
                  </a:lnTo>
                  <a:lnTo>
                    <a:pt x="101" y="0"/>
                  </a:lnTo>
                  <a:close/>
                  <a:moveTo>
                    <a:pt x="77" y="0"/>
                  </a:moveTo>
                  <a:lnTo>
                    <a:pt x="85" y="0"/>
                  </a:lnTo>
                  <a:lnTo>
                    <a:pt x="85" y="2"/>
                  </a:lnTo>
                  <a:lnTo>
                    <a:pt x="77" y="2"/>
                  </a:lnTo>
                  <a:lnTo>
                    <a:pt x="77" y="0"/>
                  </a:lnTo>
                  <a:close/>
                  <a:moveTo>
                    <a:pt x="52" y="0"/>
                  </a:moveTo>
                  <a:lnTo>
                    <a:pt x="59" y="0"/>
                  </a:lnTo>
                  <a:lnTo>
                    <a:pt x="59" y="2"/>
                  </a:lnTo>
                  <a:lnTo>
                    <a:pt x="52" y="2"/>
                  </a:lnTo>
                  <a:lnTo>
                    <a:pt x="52" y="0"/>
                  </a:lnTo>
                  <a:close/>
                  <a:moveTo>
                    <a:pt x="25" y="0"/>
                  </a:moveTo>
                  <a:lnTo>
                    <a:pt x="34" y="0"/>
                  </a:lnTo>
                  <a:lnTo>
                    <a:pt x="34" y="2"/>
                  </a:lnTo>
                  <a:lnTo>
                    <a:pt x="25" y="2"/>
                  </a:lnTo>
                  <a:lnTo>
                    <a:pt x="25" y="0"/>
                  </a:lnTo>
                  <a:close/>
                  <a:moveTo>
                    <a:pt x="0" y="0"/>
                  </a:moveTo>
                  <a:lnTo>
                    <a:pt x="9" y="0"/>
                  </a:lnTo>
                  <a:lnTo>
                    <a:pt x="9" y="2"/>
                  </a:lnTo>
                  <a:lnTo>
                    <a:pt x="0"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3" name="Line 58"/>
            <p:cNvSpPr>
              <a:spLocks noChangeShapeType="1"/>
            </p:cNvSpPr>
            <p:nvPr/>
          </p:nvSpPr>
          <p:spPr bwMode="auto">
            <a:xfrm>
              <a:off x="1313" y="1380"/>
              <a:ext cx="27"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4" name="Line 59"/>
            <p:cNvSpPr>
              <a:spLocks noChangeShapeType="1"/>
            </p:cNvSpPr>
            <p:nvPr/>
          </p:nvSpPr>
          <p:spPr bwMode="auto">
            <a:xfrm flipH="1">
              <a:off x="3774" y="1380"/>
              <a:ext cx="27"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5" name="Freeform 60"/>
            <p:cNvSpPr>
              <a:spLocks/>
            </p:cNvSpPr>
            <p:nvPr/>
          </p:nvSpPr>
          <p:spPr bwMode="auto">
            <a:xfrm>
              <a:off x="1030" y="1350"/>
              <a:ext cx="28" cy="74"/>
            </a:xfrm>
            <a:custGeom>
              <a:avLst/>
              <a:gdLst>
                <a:gd name="T0" fmla="*/ 43 w 55"/>
                <a:gd name="T1" fmla="*/ 0 h 147"/>
                <a:gd name="T2" fmla="*/ 55 w 55"/>
                <a:gd name="T3" fmla="*/ 0 h 147"/>
                <a:gd name="T4" fmla="*/ 55 w 55"/>
                <a:gd name="T5" fmla="*/ 147 h 147"/>
                <a:gd name="T6" fmla="*/ 36 w 55"/>
                <a:gd name="T7" fmla="*/ 147 h 147"/>
                <a:gd name="T8" fmla="*/ 36 w 55"/>
                <a:gd name="T9" fmla="*/ 34 h 147"/>
                <a:gd name="T10" fmla="*/ 29 w 55"/>
                <a:gd name="T11" fmla="*/ 39 h 147"/>
                <a:gd name="T12" fmla="*/ 20 w 55"/>
                <a:gd name="T13" fmla="*/ 46 h 147"/>
                <a:gd name="T14" fmla="*/ 9 w 55"/>
                <a:gd name="T15" fmla="*/ 51 h 147"/>
                <a:gd name="T16" fmla="*/ 0 w 55"/>
                <a:gd name="T17" fmla="*/ 55 h 147"/>
                <a:gd name="T18" fmla="*/ 0 w 55"/>
                <a:gd name="T19" fmla="*/ 37 h 147"/>
                <a:gd name="T20" fmla="*/ 14 w 55"/>
                <a:gd name="T21" fmla="*/ 30 h 147"/>
                <a:gd name="T22" fmla="*/ 27 w 55"/>
                <a:gd name="T23" fmla="*/ 21 h 147"/>
                <a:gd name="T24" fmla="*/ 34 w 55"/>
                <a:gd name="T25" fmla="*/ 14 h 147"/>
                <a:gd name="T26" fmla="*/ 39 w 55"/>
                <a:gd name="T27" fmla="*/ 7 h 147"/>
                <a:gd name="T28" fmla="*/ 43 w 55"/>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47">
                  <a:moveTo>
                    <a:pt x="43" y="0"/>
                  </a:moveTo>
                  <a:lnTo>
                    <a:pt x="55" y="0"/>
                  </a:lnTo>
                  <a:lnTo>
                    <a:pt x="55" y="147"/>
                  </a:lnTo>
                  <a:lnTo>
                    <a:pt x="36" y="147"/>
                  </a:lnTo>
                  <a:lnTo>
                    <a:pt x="36" y="34"/>
                  </a:lnTo>
                  <a:lnTo>
                    <a:pt x="29" y="39"/>
                  </a:lnTo>
                  <a:lnTo>
                    <a:pt x="20" y="46"/>
                  </a:lnTo>
                  <a:lnTo>
                    <a:pt x="9" y="51"/>
                  </a:lnTo>
                  <a:lnTo>
                    <a:pt x="0" y="55"/>
                  </a:lnTo>
                  <a:lnTo>
                    <a:pt x="0" y="37"/>
                  </a:lnTo>
                  <a:lnTo>
                    <a:pt x="14" y="30"/>
                  </a:lnTo>
                  <a:lnTo>
                    <a:pt x="27" y="21"/>
                  </a:lnTo>
                  <a:lnTo>
                    <a:pt x="34" y="14"/>
                  </a:lnTo>
                  <a:lnTo>
                    <a:pt x="39" y="7"/>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6" name="Freeform 61"/>
            <p:cNvSpPr>
              <a:spLocks noEditPoints="1"/>
            </p:cNvSpPr>
            <p:nvPr/>
          </p:nvSpPr>
          <p:spPr bwMode="auto">
            <a:xfrm>
              <a:off x="1081" y="1350"/>
              <a:ext cx="48" cy="76"/>
            </a:xfrm>
            <a:custGeom>
              <a:avLst/>
              <a:gdLst>
                <a:gd name="T0" fmla="*/ 48 w 96"/>
                <a:gd name="T1" fmla="*/ 16 h 151"/>
                <a:gd name="T2" fmla="*/ 39 w 96"/>
                <a:gd name="T3" fmla="*/ 18 h 151"/>
                <a:gd name="T4" fmla="*/ 32 w 96"/>
                <a:gd name="T5" fmla="*/ 21 h 151"/>
                <a:gd name="T6" fmla="*/ 27 w 96"/>
                <a:gd name="T7" fmla="*/ 26 h 151"/>
                <a:gd name="T8" fmla="*/ 22 w 96"/>
                <a:gd name="T9" fmla="*/ 37 h 151"/>
                <a:gd name="T10" fmla="*/ 20 w 96"/>
                <a:gd name="T11" fmla="*/ 55 h 151"/>
                <a:gd name="T12" fmla="*/ 18 w 96"/>
                <a:gd name="T13" fmla="*/ 76 h 151"/>
                <a:gd name="T14" fmla="*/ 20 w 96"/>
                <a:gd name="T15" fmla="*/ 98 h 151"/>
                <a:gd name="T16" fmla="*/ 22 w 96"/>
                <a:gd name="T17" fmla="*/ 114 h 151"/>
                <a:gd name="T18" fmla="*/ 27 w 96"/>
                <a:gd name="T19" fmla="*/ 124 h 151"/>
                <a:gd name="T20" fmla="*/ 32 w 96"/>
                <a:gd name="T21" fmla="*/ 131 h 151"/>
                <a:gd name="T22" fmla="*/ 39 w 96"/>
                <a:gd name="T23" fmla="*/ 135 h 151"/>
                <a:gd name="T24" fmla="*/ 48 w 96"/>
                <a:gd name="T25" fmla="*/ 137 h 151"/>
                <a:gd name="T26" fmla="*/ 54 w 96"/>
                <a:gd name="T27" fmla="*/ 135 h 151"/>
                <a:gd name="T28" fmla="*/ 59 w 96"/>
                <a:gd name="T29" fmla="*/ 133 h 151"/>
                <a:gd name="T30" fmla="*/ 64 w 96"/>
                <a:gd name="T31" fmla="*/ 130 h 151"/>
                <a:gd name="T32" fmla="*/ 68 w 96"/>
                <a:gd name="T33" fmla="*/ 124 h 151"/>
                <a:gd name="T34" fmla="*/ 73 w 96"/>
                <a:gd name="T35" fmla="*/ 114 h 151"/>
                <a:gd name="T36" fmla="*/ 77 w 96"/>
                <a:gd name="T37" fmla="*/ 98 h 151"/>
                <a:gd name="T38" fmla="*/ 77 w 96"/>
                <a:gd name="T39" fmla="*/ 76 h 151"/>
                <a:gd name="T40" fmla="*/ 77 w 96"/>
                <a:gd name="T41" fmla="*/ 55 h 151"/>
                <a:gd name="T42" fmla="*/ 73 w 96"/>
                <a:gd name="T43" fmla="*/ 39 h 151"/>
                <a:gd name="T44" fmla="*/ 68 w 96"/>
                <a:gd name="T45" fmla="*/ 28 h 151"/>
                <a:gd name="T46" fmla="*/ 64 w 96"/>
                <a:gd name="T47" fmla="*/ 23 h 151"/>
                <a:gd name="T48" fmla="*/ 59 w 96"/>
                <a:gd name="T49" fmla="*/ 19 h 151"/>
                <a:gd name="T50" fmla="*/ 54 w 96"/>
                <a:gd name="T51" fmla="*/ 16 h 151"/>
                <a:gd name="T52" fmla="*/ 48 w 96"/>
                <a:gd name="T53" fmla="*/ 16 h 151"/>
                <a:gd name="T54" fmla="*/ 48 w 96"/>
                <a:gd name="T55" fmla="*/ 0 h 151"/>
                <a:gd name="T56" fmla="*/ 55 w 96"/>
                <a:gd name="T57" fmla="*/ 2 h 151"/>
                <a:gd name="T58" fmla="*/ 62 w 96"/>
                <a:gd name="T59" fmla="*/ 3 h 151"/>
                <a:gd name="T60" fmla="*/ 68 w 96"/>
                <a:gd name="T61" fmla="*/ 5 h 151"/>
                <a:gd name="T62" fmla="*/ 73 w 96"/>
                <a:gd name="T63" fmla="*/ 9 h 151"/>
                <a:gd name="T64" fmla="*/ 78 w 96"/>
                <a:gd name="T65" fmla="*/ 14 h 151"/>
                <a:gd name="T66" fmla="*/ 84 w 96"/>
                <a:gd name="T67" fmla="*/ 19 h 151"/>
                <a:gd name="T68" fmla="*/ 87 w 96"/>
                <a:gd name="T69" fmla="*/ 28 h 151"/>
                <a:gd name="T70" fmla="*/ 93 w 96"/>
                <a:gd name="T71" fmla="*/ 41 h 151"/>
                <a:gd name="T72" fmla="*/ 94 w 96"/>
                <a:gd name="T73" fmla="*/ 57 h 151"/>
                <a:gd name="T74" fmla="*/ 96 w 96"/>
                <a:gd name="T75" fmla="*/ 76 h 151"/>
                <a:gd name="T76" fmla="*/ 94 w 96"/>
                <a:gd name="T77" fmla="*/ 99 h 151"/>
                <a:gd name="T78" fmla="*/ 91 w 96"/>
                <a:gd name="T79" fmla="*/ 117 h 151"/>
                <a:gd name="T80" fmla="*/ 85 w 96"/>
                <a:gd name="T81" fmla="*/ 128 h 151"/>
                <a:gd name="T82" fmla="*/ 80 w 96"/>
                <a:gd name="T83" fmla="*/ 135 h 151"/>
                <a:gd name="T84" fmla="*/ 75 w 96"/>
                <a:gd name="T85" fmla="*/ 142 h 151"/>
                <a:gd name="T86" fmla="*/ 66 w 96"/>
                <a:gd name="T87" fmla="*/ 147 h 151"/>
                <a:gd name="T88" fmla="*/ 57 w 96"/>
                <a:gd name="T89" fmla="*/ 149 h 151"/>
                <a:gd name="T90" fmla="*/ 48 w 96"/>
                <a:gd name="T91" fmla="*/ 151 h 151"/>
                <a:gd name="T92" fmla="*/ 29 w 96"/>
                <a:gd name="T93" fmla="*/ 147 h 151"/>
                <a:gd name="T94" fmla="*/ 14 w 96"/>
                <a:gd name="T95" fmla="*/ 135 h 151"/>
                <a:gd name="T96" fmla="*/ 6 w 96"/>
                <a:gd name="T97" fmla="*/ 121 h 151"/>
                <a:gd name="T98" fmla="*/ 2 w 96"/>
                <a:gd name="T99" fmla="*/ 101 h 151"/>
                <a:gd name="T100" fmla="*/ 0 w 96"/>
                <a:gd name="T101" fmla="*/ 76 h 151"/>
                <a:gd name="T102" fmla="*/ 2 w 96"/>
                <a:gd name="T103" fmla="*/ 51 h 151"/>
                <a:gd name="T104" fmla="*/ 6 w 96"/>
                <a:gd name="T105" fmla="*/ 34 h 151"/>
                <a:gd name="T106" fmla="*/ 9 w 96"/>
                <a:gd name="T107" fmla="*/ 25 h 151"/>
                <a:gd name="T108" fmla="*/ 14 w 96"/>
                <a:gd name="T109" fmla="*/ 16 h 151"/>
                <a:gd name="T110" fmla="*/ 22 w 96"/>
                <a:gd name="T111" fmla="*/ 9 h 151"/>
                <a:gd name="T112" fmla="*/ 29 w 96"/>
                <a:gd name="T113" fmla="*/ 5 h 151"/>
                <a:gd name="T114" fmla="*/ 38 w 96"/>
                <a:gd name="T115" fmla="*/ 2 h 151"/>
                <a:gd name="T116" fmla="*/ 48 w 96"/>
                <a:gd name="T1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151">
                  <a:moveTo>
                    <a:pt x="48" y="16"/>
                  </a:moveTo>
                  <a:lnTo>
                    <a:pt x="39" y="18"/>
                  </a:lnTo>
                  <a:lnTo>
                    <a:pt x="32" y="21"/>
                  </a:lnTo>
                  <a:lnTo>
                    <a:pt x="27" y="26"/>
                  </a:lnTo>
                  <a:lnTo>
                    <a:pt x="22" y="37"/>
                  </a:lnTo>
                  <a:lnTo>
                    <a:pt x="20" y="55"/>
                  </a:lnTo>
                  <a:lnTo>
                    <a:pt x="18" y="76"/>
                  </a:lnTo>
                  <a:lnTo>
                    <a:pt x="20" y="98"/>
                  </a:lnTo>
                  <a:lnTo>
                    <a:pt x="22" y="114"/>
                  </a:lnTo>
                  <a:lnTo>
                    <a:pt x="27" y="124"/>
                  </a:lnTo>
                  <a:lnTo>
                    <a:pt x="32" y="131"/>
                  </a:lnTo>
                  <a:lnTo>
                    <a:pt x="39" y="135"/>
                  </a:lnTo>
                  <a:lnTo>
                    <a:pt x="48" y="137"/>
                  </a:lnTo>
                  <a:lnTo>
                    <a:pt x="54" y="135"/>
                  </a:lnTo>
                  <a:lnTo>
                    <a:pt x="59" y="133"/>
                  </a:lnTo>
                  <a:lnTo>
                    <a:pt x="64" y="130"/>
                  </a:lnTo>
                  <a:lnTo>
                    <a:pt x="68" y="124"/>
                  </a:lnTo>
                  <a:lnTo>
                    <a:pt x="73" y="114"/>
                  </a:lnTo>
                  <a:lnTo>
                    <a:pt x="77" y="98"/>
                  </a:lnTo>
                  <a:lnTo>
                    <a:pt x="77" y="76"/>
                  </a:lnTo>
                  <a:lnTo>
                    <a:pt x="77" y="55"/>
                  </a:lnTo>
                  <a:lnTo>
                    <a:pt x="73" y="39"/>
                  </a:lnTo>
                  <a:lnTo>
                    <a:pt x="68" y="28"/>
                  </a:lnTo>
                  <a:lnTo>
                    <a:pt x="64" y="23"/>
                  </a:lnTo>
                  <a:lnTo>
                    <a:pt x="59" y="19"/>
                  </a:lnTo>
                  <a:lnTo>
                    <a:pt x="54" y="16"/>
                  </a:lnTo>
                  <a:lnTo>
                    <a:pt x="48" y="16"/>
                  </a:lnTo>
                  <a:close/>
                  <a:moveTo>
                    <a:pt x="48" y="0"/>
                  </a:moveTo>
                  <a:lnTo>
                    <a:pt x="55" y="2"/>
                  </a:lnTo>
                  <a:lnTo>
                    <a:pt x="62" y="3"/>
                  </a:lnTo>
                  <a:lnTo>
                    <a:pt x="68" y="5"/>
                  </a:lnTo>
                  <a:lnTo>
                    <a:pt x="73" y="9"/>
                  </a:lnTo>
                  <a:lnTo>
                    <a:pt x="78" y="14"/>
                  </a:lnTo>
                  <a:lnTo>
                    <a:pt x="84" y="19"/>
                  </a:lnTo>
                  <a:lnTo>
                    <a:pt x="87" y="28"/>
                  </a:lnTo>
                  <a:lnTo>
                    <a:pt x="93" y="41"/>
                  </a:lnTo>
                  <a:lnTo>
                    <a:pt x="94" y="57"/>
                  </a:lnTo>
                  <a:lnTo>
                    <a:pt x="96" y="76"/>
                  </a:lnTo>
                  <a:lnTo>
                    <a:pt x="94" y="99"/>
                  </a:lnTo>
                  <a:lnTo>
                    <a:pt x="91" y="117"/>
                  </a:lnTo>
                  <a:lnTo>
                    <a:pt x="85" y="128"/>
                  </a:lnTo>
                  <a:lnTo>
                    <a:pt x="80" y="135"/>
                  </a:lnTo>
                  <a:lnTo>
                    <a:pt x="75" y="142"/>
                  </a:lnTo>
                  <a:lnTo>
                    <a:pt x="66" y="147"/>
                  </a:lnTo>
                  <a:lnTo>
                    <a:pt x="57" y="149"/>
                  </a:lnTo>
                  <a:lnTo>
                    <a:pt x="48" y="151"/>
                  </a:lnTo>
                  <a:lnTo>
                    <a:pt x="29" y="147"/>
                  </a:lnTo>
                  <a:lnTo>
                    <a:pt x="14" y="135"/>
                  </a:lnTo>
                  <a:lnTo>
                    <a:pt x="6" y="121"/>
                  </a:lnTo>
                  <a:lnTo>
                    <a:pt x="2" y="101"/>
                  </a:lnTo>
                  <a:lnTo>
                    <a:pt x="0" y="76"/>
                  </a:lnTo>
                  <a:lnTo>
                    <a:pt x="2" y="51"/>
                  </a:lnTo>
                  <a:lnTo>
                    <a:pt x="6" y="34"/>
                  </a:lnTo>
                  <a:lnTo>
                    <a:pt x="9" y="25"/>
                  </a:lnTo>
                  <a:lnTo>
                    <a:pt x="14" y="16"/>
                  </a:lnTo>
                  <a:lnTo>
                    <a:pt x="22" y="9"/>
                  </a:lnTo>
                  <a:lnTo>
                    <a:pt x="29" y="5"/>
                  </a:lnTo>
                  <a:lnTo>
                    <a:pt x="38" y="2"/>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7" name="Rectangle 62"/>
            <p:cNvSpPr>
              <a:spLocks noChangeArrowheads="1"/>
            </p:cNvSpPr>
            <p:nvPr/>
          </p:nvSpPr>
          <p:spPr bwMode="auto">
            <a:xfrm>
              <a:off x="1136" y="1349"/>
              <a:ext cx="22"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8" name="Freeform 63"/>
            <p:cNvSpPr>
              <a:spLocks/>
            </p:cNvSpPr>
            <p:nvPr/>
          </p:nvSpPr>
          <p:spPr bwMode="auto">
            <a:xfrm>
              <a:off x="1169" y="1314"/>
              <a:ext cx="22" cy="60"/>
            </a:xfrm>
            <a:custGeom>
              <a:avLst/>
              <a:gdLst>
                <a:gd name="T0" fmla="*/ 33 w 42"/>
                <a:gd name="T1" fmla="*/ 0 h 119"/>
                <a:gd name="T2" fmla="*/ 42 w 42"/>
                <a:gd name="T3" fmla="*/ 0 h 119"/>
                <a:gd name="T4" fmla="*/ 42 w 42"/>
                <a:gd name="T5" fmla="*/ 119 h 119"/>
                <a:gd name="T6" fmla="*/ 28 w 42"/>
                <a:gd name="T7" fmla="*/ 119 h 119"/>
                <a:gd name="T8" fmla="*/ 28 w 42"/>
                <a:gd name="T9" fmla="*/ 27 h 119"/>
                <a:gd name="T10" fmla="*/ 23 w 42"/>
                <a:gd name="T11" fmla="*/ 32 h 119"/>
                <a:gd name="T12" fmla="*/ 14 w 42"/>
                <a:gd name="T13" fmla="*/ 37 h 119"/>
                <a:gd name="T14" fmla="*/ 7 w 42"/>
                <a:gd name="T15" fmla="*/ 41 h 119"/>
                <a:gd name="T16" fmla="*/ 0 w 42"/>
                <a:gd name="T17" fmla="*/ 44 h 119"/>
                <a:gd name="T18" fmla="*/ 0 w 42"/>
                <a:gd name="T19" fmla="*/ 30 h 119"/>
                <a:gd name="T20" fmla="*/ 10 w 42"/>
                <a:gd name="T21" fmla="*/ 23 h 119"/>
                <a:gd name="T22" fmla="*/ 21 w 42"/>
                <a:gd name="T23" fmla="*/ 16 h 119"/>
                <a:gd name="T24" fmla="*/ 28 w 42"/>
                <a:gd name="T25" fmla="*/ 9 h 119"/>
                <a:gd name="T26" fmla="*/ 33 w 42"/>
                <a:gd name="T2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19">
                  <a:moveTo>
                    <a:pt x="33" y="0"/>
                  </a:moveTo>
                  <a:lnTo>
                    <a:pt x="42" y="0"/>
                  </a:lnTo>
                  <a:lnTo>
                    <a:pt x="42" y="119"/>
                  </a:lnTo>
                  <a:lnTo>
                    <a:pt x="28" y="119"/>
                  </a:lnTo>
                  <a:lnTo>
                    <a:pt x="28" y="27"/>
                  </a:lnTo>
                  <a:lnTo>
                    <a:pt x="23" y="32"/>
                  </a:lnTo>
                  <a:lnTo>
                    <a:pt x="14" y="37"/>
                  </a:lnTo>
                  <a:lnTo>
                    <a:pt x="7" y="41"/>
                  </a:lnTo>
                  <a:lnTo>
                    <a:pt x="0" y="44"/>
                  </a:lnTo>
                  <a:lnTo>
                    <a:pt x="0" y="30"/>
                  </a:lnTo>
                  <a:lnTo>
                    <a:pt x="10" y="23"/>
                  </a:lnTo>
                  <a:lnTo>
                    <a:pt x="21" y="16"/>
                  </a:lnTo>
                  <a:lnTo>
                    <a:pt x="28" y="9"/>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9" name="Freeform 64"/>
            <p:cNvSpPr>
              <a:spLocks noEditPoints="1"/>
            </p:cNvSpPr>
            <p:nvPr/>
          </p:nvSpPr>
          <p:spPr bwMode="auto">
            <a:xfrm>
              <a:off x="1209" y="1314"/>
              <a:ext cx="38" cy="60"/>
            </a:xfrm>
            <a:custGeom>
              <a:avLst/>
              <a:gdLst>
                <a:gd name="T0" fmla="*/ 32 w 76"/>
                <a:gd name="T1" fmla="*/ 62 h 121"/>
                <a:gd name="T2" fmla="*/ 21 w 76"/>
                <a:gd name="T3" fmla="*/ 68 h 121"/>
                <a:gd name="T4" fmla="*/ 16 w 76"/>
                <a:gd name="T5" fmla="*/ 78 h 121"/>
                <a:gd name="T6" fmla="*/ 16 w 76"/>
                <a:gd name="T7" fmla="*/ 91 h 121"/>
                <a:gd name="T8" fmla="*/ 21 w 76"/>
                <a:gd name="T9" fmla="*/ 101 h 121"/>
                <a:gd name="T10" fmla="*/ 32 w 76"/>
                <a:gd name="T11" fmla="*/ 108 h 121"/>
                <a:gd name="T12" fmla="*/ 44 w 76"/>
                <a:gd name="T13" fmla="*/ 108 h 121"/>
                <a:gd name="T14" fmla="*/ 55 w 76"/>
                <a:gd name="T15" fmla="*/ 101 h 121"/>
                <a:gd name="T16" fmla="*/ 62 w 76"/>
                <a:gd name="T17" fmla="*/ 92 h 121"/>
                <a:gd name="T18" fmla="*/ 62 w 76"/>
                <a:gd name="T19" fmla="*/ 78 h 121"/>
                <a:gd name="T20" fmla="*/ 55 w 76"/>
                <a:gd name="T21" fmla="*/ 68 h 121"/>
                <a:gd name="T22" fmla="*/ 44 w 76"/>
                <a:gd name="T23" fmla="*/ 62 h 121"/>
                <a:gd name="T24" fmla="*/ 39 w 76"/>
                <a:gd name="T25" fmla="*/ 12 h 121"/>
                <a:gd name="T26" fmla="*/ 28 w 76"/>
                <a:gd name="T27" fmla="*/ 14 h 121"/>
                <a:gd name="T28" fmla="*/ 21 w 76"/>
                <a:gd name="T29" fmla="*/ 21 h 121"/>
                <a:gd name="T30" fmla="*/ 19 w 76"/>
                <a:gd name="T31" fmla="*/ 30 h 121"/>
                <a:gd name="T32" fmla="*/ 21 w 76"/>
                <a:gd name="T33" fmla="*/ 41 h 121"/>
                <a:gd name="T34" fmla="*/ 28 w 76"/>
                <a:gd name="T35" fmla="*/ 46 h 121"/>
                <a:gd name="T36" fmla="*/ 39 w 76"/>
                <a:gd name="T37" fmla="*/ 50 h 121"/>
                <a:gd name="T38" fmla="*/ 47 w 76"/>
                <a:gd name="T39" fmla="*/ 46 h 121"/>
                <a:gd name="T40" fmla="*/ 55 w 76"/>
                <a:gd name="T41" fmla="*/ 41 h 121"/>
                <a:gd name="T42" fmla="*/ 56 w 76"/>
                <a:gd name="T43" fmla="*/ 32 h 121"/>
                <a:gd name="T44" fmla="*/ 55 w 76"/>
                <a:gd name="T45" fmla="*/ 21 h 121"/>
                <a:gd name="T46" fmla="*/ 47 w 76"/>
                <a:gd name="T47" fmla="*/ 14 h 121"/>
                <a:gd name="T48" fmla="*/ 39 w 76"/>
                <a:gd name="T49" fmla="*/ 12 h 121"/>
                <a:gd name="T50" fmla="*/ 47 w 76"/>
                <a:gd name="T51" fmla="*/ 2 h 121"/>
                <a:gd name="T52" fmla="*/ 62 w 76"/>
                <a:gd name="T53" fmla="*/ 9 h 121"/>
                <a:gd name="T54" fmla="*/ 71 w 76"/>
                <a:gd name="T55" fmla="*/ 23 h 121"/>
                <a:gd name="T56" fmla="*/ 71 w 76"/>
                <a:gd name="T57" fmla="*/ 39 h 121"/>
                <a:gd name="T58" fmla="*/ 63 w 76"/>
                <a:gd name="T59" fmla="*/ 50 h 121"/>
                <a:gd name="T60" fmla="*/ 55 w 76"/>
                <a:gd name="T61" fmla="*/ 55 h 121"/>
                <a:gd name="T62" fmla="*/ 67 w 76"/>
                <a:gd name="T63" fmla="*/ 62 h 121"/>
                <a:gd name="T64" fmla="*/ 74 w 76"/>
                <a:gd name="T65" fmla="*/ 71 h 121"/>
                <a:gd name="T66" fmla="*/ 76 w 76"/>
                <a:gd name="T67" fmla="*/ 85 h 121"/>
                <a:gd name="T68" fmla="*/ 72 w 76"/>
                <a:gd name="T69" fmla="*/ 103 h 121"/>
                <a:gd name="T70" fmla="*/ 60 w 76"/>
                <a:gd name="T71" fmla="*/ 115 h 121"/>
                <a:gd name="T72" fmla="*/ 46 w 76"/>
                <a:gd name="T73" fmla="*/ 121 h 121"/>
                <a:gd name="T74" fmla="*/ 30 w 76"/>
                <a:gd name="T75" fmla="*/ 121 h 121"/>
                <a:gd name="T76" fmla="*/ 16 w 76"/>
                <a:gd name="T77" fmla="*/ 115 h 121"/>
                <a:gd name="T78" fmla="*/ 5 w 76"/>
                <a:gd name="T79" fmla="*/ 103 h 121"/>
                <a:gd name="T80" fmla="*/ 0 w 76"/>
                <a:gd name="T81" fmla="*/ 85 h 121"/>
                <a:gd name="T82" fmla="*/ 1 w 76"/>
                <a:gd name="T83" fmla="*/ 71 h 121"/>
                <a:gd name="T84" fmla="*/ 10 w 76"/>
                <a:gd name="T85" fmla="*/ 60 h 121"/>
                <a:gd name="T86" fmla="*/ 23 w 76"/>
                <a:gd name="T87" fmla="*/ 55 h 121"/>
                <a:gd name="T88" fmla="*/ 12 w 76"/>
                <a:gd name="T89" fmla="*/ 50 h 121"/>
                <a:gd name="T90" fmla="*/ 5 w 76"/>
                <a:gd name="T91" fmla="*/ 39 h 121"/>
                <a:gd name="T92" fmla="*/ 5 w 76"/>
                <a:gd name="T93" fmla="*/ 23 h 121"/>
                <a:gd name="T94" fmla="*/ 14 w 76"/>
                <a:gd name="T95" fmla="*/ 9 h 121"/>
                <a:gd name="T96" fmla="*/ 28 w 76"/>
                <a:gd name="T97"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121">
                  <a:moveTo>
                    <a:pt x="37" y="60"/>
                  </a:moveTo>
                  <a:lnTo>
                    <a:pt x="32" y="62"/>
                  </a:lnTo>
                  <a:lnTo>
                    <a:pt x="26" y="64"/>
                  </a:lnTo>
                  <a:lnTo>
                    <a:pt x="21" y="68"/>
                  </a:lnTo>
                  <a:lnTo>
                    <a:pt x="17" y="73"/>
                  </a:lnTo>
                  <a:lnTo>
                    <a:pt x="16" y="78"/>
                  </a:lnTo>
                  <a:lnTo>
                    <a:pt x="14" y="85"/>
                  </a:lnTo>
                  <a:lnTo>
                    <a:pt x="16" y="91"/>
                  </a:lnTo>
                  <a:lnTo>
                    <a:pt x="17" y="96"/>
                  </a:lnTo>
                  <a:lnTo>
                    <a:pt x="21" y="101"/>
                  </a:lnTo>
                  <a:lnTo>
                    <a:pt x="26" y="105"/>
                  </a:lnTo>
                  <a:lnTo>
                    <a:pt x="32" y="108"/>
                  </a:lnTo>
                  <a:lnTo>
                    <a:pt x="39" y="108"/>
                  </a:lnTo>
                  <a:lnTo>
                    <a:pt x="44" y="108"/>
                  </a:lnTo>
                  <a:lnTo>
                    <a:pt x="51" y="107"/>
                  </a:lnTo>
                  <a:lnTo>
                    <a:pt x="55" y="101"/>
                  </a:lnTo>
                  <a:lnTo>
                    <a:pt x="58" y="98"/>
                  </a:lnTo>
                  <a:lnTo>
                    <a:pt x="62" y="92"/>
                  </a:lnTo>
                  <a:lnTo>
                    <a:pt x="62" y="85"/>
                  </a:lnTo>
                  <a:lnTo>
                    <a:pt x="62" y="78"/>
                  </a:lnTo>
                  <a:lnTo>
                    <a:pt x="58" y="73"/>
                  </a:lnTo>
                  <a:lnTo>
                    <a:pt x="55" y="68"/>
                  </a:lnTo>
                  <a:lnTo>
                    <a:pt x="49" y="64"/>
                  </a:lnTo>
                  <a:lnTo>
                    <a:pt x="44" y="62"/>
                  </a:lnTo>
                  <a:lnTo>
                    <a:pt x="37" y="60"/>
                  </a:lnTo>
                  <a:close/>
                  <a:moveTo>
                    <a:pt x="39" y="12"/>
                  </a:moveTo>
                  <a:lnTo>
                    <a:pt x="33" y="12"/>
                  </a:lnTo>
                  <a:lnTo>
                    <a:pt x="28" y="14"/>
                  </a:lnTo>
                  <a:lnTo>
                    <a:pt x="24" y="18"/>
                  </a:lnTo>
                  <a:lnTo>
                    <a:pt x="21" y="21"/>
                  </a:lnTo>
                  <a:lnTo>
                    <a:pt x="19" y="25"/>
                  </a:lnTo>
                  <a:lnTo>
                    <a:pt x="19" y="30"/>
                  </a:lnTo>
                  <a:lnTo>
                    <a:pt x="19" y="36"/>
                  </a:lnTo>
                  <a:lnTo>
                    <a:pt x="21" y="41"/>
                  </a:lnTo>
                  <a:lnTo>
                    <a:pt x="24" y="44"/>
                  </a:lnTo>
                  <a:lnTo>
                    <a:pt x="28" y="46"/>
                  </a:lnTo>
                  <a:lnTo>
                    <a:pt x="33" y="48"/>
                  </a:lnTo>
                  <a:lnTo>
                    <a:pt x="39" y="50"/>
                  </a:lnTo>
                  <a:lnTo>
                    <a:pt x="44" y="48"/>
                  </a:lnTo>
                  <a:lnTo>
                    <a:pt x="47" y="46"/>
                  </a:lnTo>
                  <a:lnTo>
                    <a:pt x="51" y="44"/>
                  </a:lnTo>
                  <a:lnTo>
                    <a:pt x="55" y="41"/>
                  </a:lnTo>
                  <a:lnTo>
                    <a:pt x="56" y="36"/>
                  </a:lnTo>
                  <a:lnTo>
                    <a:pt x="56" y="32"/>
                  </a:lnTo>
                  <a:lnTo>
                    <a:pt x="56" y="27"/>
                  </a:lnTo>
                  <a:lnTo>
                    <a:pt x="55" y="21"/>
                  </a:lnTo>
                  <a:lnTo>
                    <a:pt x="51" y="18"/>
                  </a:lnTo>
                  <a:lnTo>
                    <a:pt x="47" y="14"/>
                  </a:lnTo>
                  <a:lnTo>
                    <a:pt x="44" y="12"/>
                  </a:lnTo>
                  <a:lnTo>
                    <a:pt x="39" y="12"/>
                  </a:lnTo>
                  <a:close/>
                  <a:moveTo>
                    <a:pt x="39" y="0"/>
                  </a:moveTo>
                  <a:lnTo>
                    <a:pt x="47" y="2"/>
                  </a:lnTo>
                  <a:lnTo>
                    <a:pt x="56" y="5"/>
                  </a:lnTo>
                  <a:lnTo>
                    <a:pt x="62" y="9"/>
                  </a:lnTo>
                  <a:lnTo>
                    <a:pt x="67" y="16"/>
                  </a:lnTo>
                  <a:lnTo>
                    <a:pt x="71" y="23"/>
                  </a:lnTo>
                  <a:lnTo>
                    <a:pt x="72" y="32"/>
                  </a:lnTo>
                  <a:lnTo>
                    <a:pt x="71" y="39"/>
                  </a:lnTo>
                  <a:lnTo>
                    <a:pt x="67" y="46"/>
                  </a:lnTo>
                  <a:lnTo>
                    <a:pt x="63" y="50"/>
                  </a:lnTo>
                  <a:lnTo>
                    <a:pt x="60" y="52"/>
                  </a:lnTo>
                  <a:lnTo>
                    <a:pt x="55" y="55"/>
                  </a:lnTo>
                  <a:lnTo>
                    <a:pt x="62" y="57"/>
                  </a:lnTo>
                  <a:lnTo>
                    <a:pt x="67" y="62"/>
                  </a:lnTo>
                  <a:lnTo>
                    <a:pt x="71" y="66"/>
                  </a:lnTo>
                  <a:lnTo>
                    <a:pt x="74" y="71"/>
                  </a:lnTo>
                  <a:lnTo>
                    <a:pt x="76" y="78"/>
                  </a:lnTo>
                  <a:lnTo>
                    <a:pt x="76" y="85"/>
                  </a:lnTo>
                  <a:lnTo>
                    <a:pt x="76" y="94"/>
                  </a:lnTo>
                  <a:lnTo>
                    <a:pt x="72" y="103"/>
                  </a:lnTo>
                  <a:lnTo>
                    <a:pt x="65" y="110"/>
                  </a:lnTo>
                  <a:lnTo>
                    <a:pt x="60" y="115"/>
                  </a:lnTo>
                  <a:lnTo>
                    <a:pt x="55" y="117"/>
                  </a:lnTo>
                  <a:lnTo>
                    <a:pt x="46" y="121"/>
                  </a:lnTo>
                  <a:lnTo>
                    <a:pt x="39" y="121"/>
                  </a:lnTo>
                  <a:lnTo>
                    <a:pt x="30" y="121"/>
                  </a:lnTo>
                  <a:lnTo>
                    <a:pt x="23" y="117"/>
                  </a:lnTo>
                  <a:lnTo>
                    <a:pt x="16" y="115"/>
                  </a:lnTo>
                  <a:lnTo>
                    <a:pt x="10" y="110"/>
                  </a:lnTo>
                  <a:lnTo>
                    <a:pt x="5" y="103"/>
                  </a:lnTo>
                  <a:lnTo>
                    <a:pt x="1" y="94"/>
                  </a:lnTo>
                  <a:lnTo>
                    <a:pt x="0" y="85"/>
                  </a:lnTo>
                  <a:lnTo>
                    <a:pt x="0" y="78"/>
                  </a:lnTo>
                  <a:lnTo>
                    <a:pt x="1" y="71"/>
                  </a:lnTo>
                  <a:lnTo>
                    <a:pt x="5" y="66"/>
                  </a:lnTo>
                  <a:lnTo>
                    <a:pt x="10" y="60"/>
                  </a:lnTo>
                  <a:lnTo>
                    <a:pt x="16" y="57"/>
                  </a:lnTo>
                  <a:lnTo>
                    <a:pt x="23" y="55"/>
                  </a:lnTo>
                  <a:lnTo>
                    <a:pt x="16" y="52"/>
                  </a:lnTo>
                  <a:lnTo>
                    <a:pt x="12" y="50"/>
                  </a:lnTo>
                  <a:lnTo>
                    <a:pt x="8" y="46"/>
                  </a:lnTo>
                  <a:lnTo>
                    <a:pt x="5" y="39"/>
                  </a:lnTo>
                  <a:lnTo>
                    <a:pt x="5" y="30"/>
                  </a:lnTo>
                  <a:lnTo>
                    <a:pt x="5" y="23"/>
                  </a:lnTo>
                  <a:lnTo>
                    <a:pt x="8" y="16"/>
                  </a:lnTo>
                  <a:lnTo>
                    <a:pt x="14" y="9"/>
                  </a:lnTo>
                  <a:lnTo>
                    <a:pt x="21" y="5"/>
                  </a:lnTo>
                  <a:lnTo>
                    <a:pt x="28"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0" name="Freeform 65"/>
            <p:cNvSpPr>
              <a:spLocks noEditPoints="1"/>
            </p:cNvSpPr>
            <p:nvPr/>
          </p:nvSpPr>
          <p:spPr bwMode="auto">
            <a:xfrm>
              <a:off x="1312" y="1386"/>
              <a:ext cx="1" cy="1696"/>
            </a:xfrm>
            <a:custGeom>
              <a:avLst/>
              <a:gdLst>
                <a:gd name="T0" fmla="*/ 0 w 2"/>
                <a:gd name="T1" fmla="*/ 3331 h 3391"/>
                <a:gd name="T2" fmla="*/ 2 w 2"/>
                <a:gd name="T3" fmla="*/ 3279 h 3391"/>
                <a:gd name="T4" fmla="*/ 2 w 2"/>
                <a:gd name="T5" fmla="*/ 3237 h 3391"/>
                <a:gd name="T6" fmla="*/ 0 w 2"/>
                <a:gd name="T7" fmla="*/ 3185 h 3391"/>
                <a:gd name="T8" fmla="*/ 0 w 2"/>
                <a:gd name="T9" fmla="*/ 3126 h 3391"/>
                <a:gd name="T10" fmla="*/ 0 w 2"/>
                <a:gd name="T11" fmla="*/ 3048 h 3391"/>
                <a:gd name="T12" fmla="*/ 2 w 2"/>
                <a:gd name="T13" fmla="*/ 2998 h 3391"/>
                <a:gd name="T14" fmla="*/ 2 w 2"/>
                <a:gd name="T15" fmla="*/ 2954 h 3391"/>
                <a:gd name="T16" fmla="*/ 0 w 2"/>
                <a:gd name="T17" fmla="*/ 2904 h 3391"/>
                <a:gd name="T18" fmla="*/ 0 w 2"/>
                <a:gd name="T19" fmla="*/ 2844 h 3391"/>
                <a:gd name="T20" fmla="*/ 0 w 2"/>
                <a:gd name="T21" fmla="*/ 2768 h 3391"/>
                <a:gd name="T22" fmla="*/ 2 w 2"/>
                <a:gd name="T23" fmla="*/ 2716 h 3391"/>
                <a:gd name="T24" fmla="*/ 2 w 2"/>
                <a:gd name="T25" fmla="*/ 2673 h 3391"/>
                <a:gd name="T26" fmla="*/ 0 w 2"/>
                <a:gd name="T27" fmla="*/ 2622 h 3391"/>
                <a:gd name="T28" fmla="*/ 0 w 2"/>
                <a:gd name="T29" fmla="*/ 2561 h 3391"/>
                <a:gd name="T30" fmla="*/ 0 w 2"/>
                <a:gd name="T31" fmla="*/ 2485 h 3391"/>
                <a:gd name="T32" fmla="*/ 2 w 2"/>
                <a:gd name="T33" fmla="*/ 2434 h 3391"/>
                <a:gd name="T34" fmla="*/ 2 w 2"/>
                <a:gd name="T35" fmla="*/ 2391 h 3391"/>
                <a:gd name="T36" fmla="*/ 0 w 2"/>
                <a:gd name="T37" fmla="*/ 2339 h 3391"/>
                <a:gd name="T38" fmla="*/ 0 w 2"/>
                <a:gd name="T39" fmla="*/ 2281 h 3391"/>
                <a:gd name="T40" fmla="*/ 0 w 2"/>
                <a:gd name="T41" fmla="*/ 2203 h 3391"/>
                <a:gd name="T42" fmla="*/ 2 w 2"/>
                <a:gd name="T43" fmla="*/ 2151 h 3391"/>
                <a:gd name="T44" fmla="*/ 2 w 2"/>
                <a:gd name="T45" fmla="*/ 2108 h 3391"/>
                <a:gd name="T46" fmla="*/ 0 w 2"/>
                <a:gd name="T47" fmla="*/ 2059 h 3391"/>
                <a:gd name="T48" fmla="*/ 0 w 2"/>
                <a:gd name="T49" fmla="*/ 1998 h 3391"/>
                <a:gd name="T50" fmla="*/ 0 w 2"/>
                <a:gd name="T51" fmla="*/ 1922 h 3391"/>
                <a:gd name="T52" fmla="*/ 2 w 2"/>
                <a:gd name="T53" fmla="*/ 1870 h 3391"/>
                <a:gd name="T54" fmla="*/ 2 w 2"/>
                <a:gd name="T55" fmla="*/ 1828 h 3391"/>
                <a:gd name="T56" fmla="*/ 0 w 2"/>
                <a:gd name="T57" fmla="*/ 1776 h 3391"/>
                <a:gd name="T58" fmla="*/ 0 w 2"/>
                <a:gd name="T59" fmla="*/ 1716 h 3391"/>
                <a:gd name="T60" fmla="*/ 0 w 2"/>
                <a:gd name="T61" fmla="*/ 1640 h 3391"/>
                <a:gd name="T62" fmla="*/ 2 w 2"/>
                <a:gd name="T63" fmla="*/ 1588 h 3391"/>
                <a:gd name="T64" fmla="*/ 2 w 2"/>
                <a:gd name="T65" fmla="*/ 1545 h 3391"/>
                <a:gd name="T66" fmla="*/ 0 w 2"/>
                <a:gd name="T67" fmla="*/ 1494 h 3391"/>
                <a:gd name="T68" fmla="*/ 0 w 2"/>
                <a:gd name="T69" fmla="*/ 1435 h 3391"/>
                <a:gd name="T70" fmla="*/ 0 w 2"/>
                <a:gd name="T71" fmla="*/ 1357 h 3391"/>
                <a:gd name="T72" fmla="*/ 2 w 2"/>
                <a:gd name="T73" fmla="*/ 1306 h 3391"/>
                <a:gd name="T74" fmla="*/ 2 w 2"/>
                <a:gd name="T75" fmla="*/ 1263 h 3391"/>
                <a:gd name="T76" fmla="*/ 0 w 2"/>
                <a:gd name="T77" fmla="*/ 1213 h 3391"/>
                <a:gd name="T78" fmla="*/ 0 w 2"/>
                <a:gd name="T79" fmla="*/ 1153 h 3391"/>
                <a:gd name="T80" fmla="*/ 0 w 2"/>
                <a:gd name="T81" fmla="*/ 1076 h 3391"/>
                <a:gd name="T82" fmla="*/ 2 w 2"/>
                <a:gd name="T83" fmla="*/ 1025 h 3391"/>
                <a:gd name="T84" fmla="*/ 2 w 2"/>
                <a:gd name="T85" fmla="*/ 982 h 3391"/>
                <a:gd name="T86" fmla="*/ 0 w 2"/>
                <a:gd name="T87" fmla="*/ 931 h 3391"/>
                <a:gd name="T88" fmla="*/ 0 w 2"/>
                <a:gd name="T89" fmla="*/ 870 h 3391"/>
                <a:gd name="T90" fmla="*/ 0 w 2"/>
                <a:gd name="T91" fmla="*/ 794 h 3391"/>
                <a:gd name="T92" fmla="*/ 2 w 2"/>
                <a:gd name="T93" fmla="*/ 742 h 3391"/>
                <a:gd name="T94" fmla="*/ 2 w 2"/>
                <a:gd name="T95" fmla="*/ 700 h 3391"/>
                <a:gd name="T96" fmla="*/ 0 w 2"/>
                <a:gd name="T97" fmla="*/ 648 h 3391"/>
                <a:gd name="T98" fmla="*/ 0 w 2"/>
                <a:gd name="T99" fmla="*/ 588 h 3391"/>
                <a:gd name="T100" fmla="*/ 0 w 2"/>
                <a:gd name="T101" fmla="*/ 511 h 3391"/>
                <a:gd name="T102" fmla="*/ 2 w 2"/>
                <a:gd name="T103" fmla="*/ 460 h 3391"/>
                <a:gd name="T104" fmla="*/ 2 w 2"/>
                <a:gd name="T105" fmla="*/ 417 h 3391"/>
                <a:gd name="T106" fmla="*/ 0 w 2"/>
                <a:gd name="T107" fmla="*/ 366 h 3391"/>
                <a:gd name="T108" fmla="*/ 0 w 2"/>
                <a:gd name="T109" fmla="*/ 307 h 3391"/>
                <a:gd name="T110" fmla="*/ 0 w 2"/>
                <a:gd name="T111" fmla="*/ 231 h 3391"/>
                <a:gd name="T112" fmla="*/ 2 w 2"/>
                <a:gd name="T113" fmla="*/ 179 h 3391"/>
                <a:gd name="T114" fmla="*/ 2 w 2"/>
                <a:gd name="T115" fmla="*/ 137 h 3391"/>
                <a:gd name="T116" fmla="*/ 0 w 2"/>
                <a:gd name="T117" fmla="*/ 85 h 3391"/>
                <a:gd name="T118" fmla="*/ 0 w 2"/>
                <a:gd name="T119" fmla="*/ 25 h 3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3391">
                  <a:moveTo>
                    <a:pt x="0" y="3382"/>
                  </a:moveTo>
                  <a:lnTo>
                    <a:pt x="2" y="3382"/>
                  </a:lnTo>
                  <a:lnTo>
                    <a:pt x="2" y="3391"/>
                  </a:lnTo>
                  <a:lnTo>
                    <a:pt x="0" y="3391"/>
                  </a:lnTo>
                  <a:lnTo>
                    <a:pt x="0" y="3382"/>
                  </a:lnTo>
                  <a:close/>
                  <a:moveTo>
                    <a:pt x="0" y="3357"/>
                  </a:moveTo>
                  <a:lnTo>
                    <a:pt x="2" y="3357"/>
                  </a:lnTo>
                  <a:lnTo>
                    <a:pt x="2" y="3364"/>
                  </a:lnTo>
                  <a:lnTo>
                    <a:pt x="0" y="3364"/>
                  </a:lnTo>
                  <a:lnTo>
                    <a:pt x="0" y="3357"/>
                  </a:lnTo>
                  <a:close/>
                  <a:moveTo>
                    <a:pt x="0" y="3331"/>
                  </a:moveTo>
                  <a:lnTo>
                    <a:pt x="2" y="3331"/>
                  </a:lnTo>
                  <a:lnTo>
                    <a:pt x="2" y="3340"/>
                  </a:lnTo>
                  <a:lnTo>
                    <a:pt x="0" y="3340"/>
                  </a:lnTo>
                  <a:lnTo>
                    <a:pt x="0" y="3331"/>
                  </a:lnTo>
                  <a:close/>
                  <a:moveTo>
                    <a:pt x="0" y="3306"/>
                  </a:moveTo>
                  <a:lnTo>
                    <a:pt x="2" y="3306"/>
                  </a:lnTo>
                  <a:lnTo>
                    <a:pt x="2" y="3313"/>
                  </a:lnTo>
                  <a:lnTo>
                    <a:pt x="0" y="3313"/>
                  </a:lnTo>
                  <a:lnTo>
                    <a:pt x="0" y="3306"/>
                  </a:lnTo>
                  <a:close/>
                  <a:moveTo>
                    <a:pt x="0" y="3279"/>
                  </a:moveTo>
                  <a:lnTo>
                    <a:pt x="2" y="3279"/>
                  </a:lnTo>
                  <a:lnTo>
                    <a:pt x="2" y="3288"/>
                  </a:lnTo>
                  <a:lnTo>
                    <a:pt x="0" y="3288"/>
                  </a:lnTo>
                  <a:lnTo>
                    <a:pt x="0" y="3279"/>
                  </a:lnTo>
                  <a:close/>
                  <a:moveTo>
                    <a:pt x="0" y="3254"/>
                  </a:moveTo>
                  <a:lnTo>
                    <a:pt x="2" y="3254"/>
                  </a:lnTo>
                  <a:lnTo>
                    <a:pt x="2" y="3263"/>
                  </a:lnTo>
                  <a:lnTo>
                    <a:pt x="0" y="3263"/>
                  </a:lnTo>
                  <a:lnTo>
                    <a:pt x="0" y="3254"/>
                  </a:lnTo>
                  <a:close/>
                  <a:moveTo>
                    <a:pt x="0" y="3228"/>
                  </a:moveTo>
                  <a:lnTo>
                    <a:pt x="2" y="3228"/>
                  </a:lnTo>
                  <a:lnTo>
                    <a:pt x="2" y="3237"/>
                  </a:lnTo>
                  <a:lnTo>
                    <a:pt x="0" y="3237"/>
                  </a:lnTo>
                  <a:lnTo>
                    <a:pt x="0" y="3228"/>
                  </a:lnTo>
                  <a:close/>
                  <a:moveTo>
                    <a:pt x="0" y="3203"/>
                  </a:moveTo>
                  <a:lnTo>
                    <a:pt x="2" y="3203"/>
                  </a:lnTo>
                  <a:lnTo>
                    <a:pt x="2" y="3212"/>
                  </a:lnTo>
                  <a:lnTo>
                    <a:pt x="0" y="3212"/>
                  </a:lnTo>
                  <a:lnTo>
                    <a:pt x="0" y="3203"/>
                  </a:lnTo>
                  <a:close/>
                  <a:moveTo>
                    <a:pt x="0" y="3178"/>
                  </a:moveTo>
                  <a:lnTo>
                    <a:pt x="2" y="3178"/>
                  </a:lnTo>
                  <a:lnTo>
                    <a:pt x="2" y="3185"/>
                  </a:lnTo>
                  <a:lnTo>
                    <a:pt x="0" y="3185"/>
                  </a:lnTo>
                  <a:lnTo>
                    <a:pt x="0" y="3178"/>
                  </a:lnTo>
                  <a:close/>
                  <a:moveTo>
                    <a:pt x="0" y="3151"/>
                  </a:moveTo>
                  <a:lnTo>
                    <a:pt x="2" y="3151"/>
                  </a:lnTo>
                  <a:lnTo>
                    <a:pt x="2" y="3160"/>
                  </a:lnTo>
                  <a:lnTo>
                    <a:pt x="0" y="3160"/>
                  </a:lnTo>
                  <a:lnTo>
                    <a:pt x="0" y="3151"/>
                  </a:lnTo>
                  <a:close/>
                  <a:moveTo>
                    <a:pt x="0" y="3126"/>
                  </a:moveTo>
                  <a:lnTo>
                    <a:pt x="2" y="3126"/>
                  </a:lnTo>
                  <a:lnTo>
                    <a:pt x="2" y="3133"/>
                  </a:lnTo>
                  <a:lnTo>
                    <a:pt x="0" y="3133"/>
                  </a:lnTo>
                  <a:lnTo>
                    <a:pt x="0" y="3126"/>
                  </a:lnTo>
                  <a:close/>
                  <a:moveTo>
                    <a:pt x="0" y="3100"/>
                  </a:moveTo>
                  <a:lnTo>
                    <a:pt x="2" y="3100"/>
                  </a:lnTo>
                  <a:lnTo>
                    <a:pt x="2" y="3109"/>
                  </a:lnTo>
                  <a:lnTo>
                    <a:pt x="0" y="3109"/>
                  </a:lnTo>
                  <a:lnTo>
                    <a:pt x="0" y="3100"/>
                  </a:lnTo>
                  <a:close/>
                  <a:moveTo>
                    <a:pt x="0" y="3075"/>
                  </a:moveTo>
                  <a:lnTo>
                    <a:pt x="2" y="3075"/>
                  </a:lnTo>
                  <a:lnTo>
                    <a:pt x="2" y="3084"/>
                  </a:lnTo>
                  <a:lnTo>
                    <a:pt x="0" y="3084"/>
                  </a:lnTo>
                  <a:lnTo>
                    <a:pt x="0" y="3075"/>
                  </a:lnTo>
                  <a:close/>
                  <a:moveTo>
                    <a:pt x="0" y="3048"/>
                  </a:moveTo>
                  <a:lnTo>
                    <a:pt x="2" y="3048"/>
                  </a:lnTo>
                  <a:lnTo>
                    <a:pt x="2" y="3057"/>
                  </a:lnTo>
                  <a:lnTo>
                    <a:pt x="0" y="3057"/>
                  </a:lnTo>
                  <a:lnTo>
                    <a:pt x="0" y="3048"/>
                  </a:lnTo>
                  <a:close/>
                  <a:moveTo>
                    <a:pt x="0" y="3023"/>
                  </a:moveTo>
                  <a:lnTo>
                    <a:pt x="2" y="3023"/>
                  </a:lnTo>
                  <a:lnTo>
                    <a:pt x="2" y="3032"/>
                  </a:lnTo>
                  <a:lnTo>
                    <a:pt x="0" y="3032"/>
                  </a:lnTo>
                  <a:lnTo>
                    <a:pt x="0" y="3023"/>
                  </a:lnTo>
                  <a:close/>
                  <a:moveTo>
                    <a:pt x="0" y="2998"/>
                  </a:moveTo>
                  <a:lnTo>
                    <a:pt x="2" y="2998"/>
                  </a:lnTo>
                  <a:lnTo>
                    <a:pt x="2" y="3006"/>
                  </a:lnTo>
                  <a:lnTo>
                    <a:pt x="0" y="3006"/>
                  </a:lnTo>
                  <a:lnTo>
                    <a:pt x="0" y="2998"/>
                  </a:lnTo>
                  <a:close/>
                  <a:moveTo>
                    <a:pt x="0" y="2972"/>
                  </a:moveTo>
                  <a:lnTo>
                    <a:pt x="2" y="2972"/>
                  </a:lnTo>
                  <a:lnTo>
                    <a:pt x="2" y="2981"/>
                  </a:lnTo>
                  <a:lnTo>
                    <a:pt x="0" y="2981"/>
                  </a:lnTo>
                  <a:lnTo>
                    <a:pt x="0" y="2972"/>
                  </a:lnTo>
                  <a:close/>
                  <a:moveTo>
                    <a:pt x="0" y="2947"/>
                  </a:moveTo>
                  <a:lnTo>
                    <a:pt x="2" y="2947"/>
                  </a:lnTo>
                  <a:lnTo>
                    <a:pt x="2" y="2954"/>
                  </a:lnTo>
                  <a:lnTo>
                    <a:pt x="0" y="2954"/>
                  </a:lnTo>
                  <a:lnTo>
                    <a:pt x="0" y="2947"/>
                  </a:lnTo>
                  <a:close/>
                  <a:moveTo>
                    <a:pt x="0" y="2920"/>
                  </a:moveTo>
                  <a:lnTo>
                    <a:pt x="2" y="2920"/>
                  </a:lnTo>
                  <a:lnTo>
                    <a:pt x="2" y="2929"/>
                  </a:lnTo>
                  <a:lnTo>
                    <a:pt x="0" y="2929"/>
                  </a:lnTo>
                  <a:lnTo>
                    <a:pt x="0" y="2920"/>
                  </a:lnTo>
                  <a:close/>
                  <a:moveTo>
                    <a:pt x="0" y="2895"/>
                  </a:moveTo>
                  <a:lnTo>
                    <a:pt x="2" y="2895"/>
                  </a:lnTo>
                  <a:lnTo>
                    <a:pt x="2" y="2904"/>
                  </a:lnTo>
                  <a:lnTo>
                    <a:pt x="0" y="2904"/>
                  </a:lnTo>
                  <a:lnTo>
                    <a:pt x="0" y="2895"/>
                  </a:lnTo>
                  <a:close/>
                  <a:moveTo>
                    <a:pt x="0" y="2869"/>
                  </a:moveTo>
                  <a:lnTo>
                    <a:pt x="2" y="2869"/>
                  </a:lnTo>
                  <a:lnTo>
                    <a:pt x="2" y="2878"/>
                  </a:lnTo>
                  <a:lnTo>
                    <a:pt x="0" y="2878"/>
                  </a:lnTo>
                  <a:lnTo>
                    <a:pt x="0" y="2869"/>
                  </a:lnTo>
                  <a:close/>
                  <a:moveTo>
                    <a:pt x="0" y="2844"/>
                  </a:moveTo>
                  <a:lnTo>
                    <a:pt x="2" y="2844"/>
                  </a:lnTo>
                  <a:lnTo>
                    <a:pt x="2" y="2853"/>
                  </a:lnTo>
                  <a:lnTo>
                    <a:pt x="0" y="2853"/>
                  </a:lnTo>
                  <a:lnTo>
                    <a:pt x="0" y="2844"/>
                  </a:lnTo>
                  <a:close/>
                  <a:moveTo>
                    <a:pt x="0" y="2819"/>
                  </a:moveTo>
                  <a:lnTo>
                    <a:pt x="2" y="2819"/>
                  </a:lnTo>
                  <a:lnTo>
                    <a:pt x="2" y="2826"/>
                  </a:lnTo>
                  <a:lnTo>
                    <a:pt x="0" y="2826"/>
                  </a:lnTo>
                  <a:lnTo>
                    <a:pt x="0" y="2819"/>
                  </a:lnTo>
                  <a:close/>
                  <a:moveTo>
                    <a:pt x="0" y="2792"/>
                  </a:moveTo>
                  <a:lnTo>
                    <a:pt x="2" y="2792"/>
                  </a:lnTo>
                  <a:lnTo>
                    <a:pt x="2" y="2801"/>
                  </a:lnTo>
                  <a:lnTo>
                    <a:pt x="0" y="2801"/>
                  </a:lnTo>
                  <a:lnTo>
                    <a:pt x="0" y="2792"/>
                  </a:lnTo>
                  <a:close/>
                  <a:moveTo>
                    <a:pt x="0" y="2768"/>
                  </a:moveTo>
                  <a:lnTo>
                    <a:pt x="2" y="2768"/>
                  </a:lnTo>
                  <a:lnTo>
                    <a:pt x="2" y="2776"/>
                  </a:lnTo>
                  <a:lnTo>
                    <a:pt x="0" y="2776"/>
                  </a:lnTo>
                  <a:lnTo>
                    <a:pt x="0" y="2768"/>
                  </a:lnTo>
                  <a:close/>
                  <a:moveTo>
                    <a:pt x="0" y="2741"/>
                  </a:moveTo>
                  <a:lnTo>
                    <a:pt x="2" y="2741"/>
                  </a:lnTo>
                  <a:lnTo>
                    <a:pt x="2" y="2750"/>
                  </a:lnTo>
                  <a:lnTo>
                    <a:pt x="0" y="2750"/>
                  </a:lnTo>
                  <a:lnTo>
                    <a:pt x="0" y="2741"/>
                  </a:lnTo>
                  <a:close/>
                  <a:moveTo>
                    <a:pt x="0" y="2716"/>
                  </a:moveTo>
                  <a:lnTo>
                    <a:pt x="2" y="2716"/>
                  </a:lnTo>
                  <a:lnTo>
                    <a:pt x="2" y="2725"/>
                  </a:lnTo>
                  <a:lnTo>
                    <a:pt x="0" y="2725"/>
                  </a:lnTo>
                  <a:lnTo>
                    <a:pt x="0" y="2716"/>
                  </a:lnTo>
                  <a:close/>
                  <a:moveTo>
                    <a:pt x="0" y="2689"/>
                  </a:moveTo>
                  <a:lnTo>
                    <a:pt x="2" y="2689"/>
                  </a:lnTo>
                  <a:lnTo>
                    <a:pt x="2" y="2698"/>
                  </a:lnTo>
                  <a:lnTo>
                    <a:pt x="0" y="2698"/>
                  </a:lnTo>
                  <a:lnTo>
                    <a:pt x="0" y="2689"/>
                  </a:lnTo>
                  <a:close/>
                  <a:moveTo>
                    <a:pt x="0" y="2665"/>
                  </a:moveTo>
                  <a:lnTo>
                    <a:pt x="2" y="2665"/>
                  </a:lnTo>
                  <a:lnTo>
                    <a:pt x="2" y="2673"/>
                  </a:lnTo>
                  <a:lnTo>
                    <a:pt x="0" y="2673"/>
                  </a:lnTo>
                  <a:lnTo>
                    <a:pt x="0" y="2665"/>
                  </a:lnTo>
                  <a:close/>
                  <a:moveTo>
                    <a:pt x="0" y="2640"/>
                  </a:moveTo>
                  <a:lnTo>
                    <a:pt x="2" y="2640"/>
                  </a:lnTo>
                  <a:lnTo>
                    <a:pt x="2" y="2647"/>
                  </a:lnTo>
                  <a:lnTo>
                    <a:pt x="0" y="2647"/>
                  </a:lnTo>
                  <a:lnTo>
                    <a:pt x="0" y="2640"/>
                  </a:lnTo>
                  <a:close/>
                  <a:moveTo>
                    <a:pt x="0" y="2613"/>
                  </a:moveTo>
                  <a:lnTo>
                    <a:pt x="2" y="2613"/>
                  </a:lnTo>
                  <a:lnTo>
                    <a:pt x="2" y="2622"/>
                  </a:lnTo>
                  <a:lnTo>
                    <a:pt x="0" y="2622"/>
                  </a:lnTo>
                  <a:lnTo>
                    <a:pt x="0" y="2613"/>
                  </a:lnTo>
                  <a:close/>
                  <a:moveTo>
                    <a:pt x="0" y="2588"/>
                  </a:moveTo>
                  <a:lnTo>
                    <a:pt x="2" y="2588"/>
                  </a:lnTo>
                  <a:lnTo>
                    <a:pt x="2" y="2597"/>
                  </a:lnTo>
                  <a:lnTo>
                    <a:pt x="0" y="2597"/>
                  </a:lnTo>
                  <a:lnTo>
                    <a:pt x="0" y="2588"/>
                  </a:lnTo>
                  <a:close/>
                  <a:moveTo>
                    <a:pt x="0" y="2561"/>
                  </a:moveTo>
                  <a:lnTo>
                    <a:pt x="2" y="2561"/>
                  </a:lnTo>
                  <a:lnTo>
                    <a:pt x="2" y="2570"/>
                  </a:lnTo>
                  <a:lnTo>
                    <a:pt x="0" y="2570"/>
                  </a:lnTo>
                  <a:lnTo>
                    <a:pt x="0" y="2561"/>
                  </a:lnTo>
                  <a:close/>
                  <a:moveTo>
                    <a:pt x="0" y="2537"/>
                  </a:moveTo>
                  <a:lnTo>
                    <a:pt x="2" y="2537"/>
                  </a:lnTo>
                  <a:lnTo>
                    <a:pt x="2" y="2545"/>
                  </a:lnTo>
                  <a:lnTo>
                    <a:pt x="0" y="2545"/>
                  </a:lnTo>
                  <a:lnTo>
                    <a:pt x="0" y="2537"/>
                  </a:lnTo>
                  <a:close/>
                  <a:moveTo>
                    <a:pt x="0" y="2510"/>
                  </a:moveTo>
                  <a:lnTo>
                    <a:pt x="2" y="2510"/>
                  </a:lnTo>
                  <a:lnTo>
                    <a:pt x="2" y="2519"/>
                  </a:lnTo>
                  <a:lnTo>
                    <a:pt x="0" y="2519"/>
                  </a:lnTo>
                  <a:lnTo>
                    <a:pt x="0" y="2510"/>
                  </a:lnTo>
                  <a:close/>
                  <a:moveTo>
                    <a:pt x="0" y="2485"/>
                  </a:moveTo>
                  <a:lnTo>
                    <a:pt x="2" y="2485"/>
                  </a:lnTo>
                  <a:lnTo>
                    <a:pt x="2" y="2494"/>
                  </a:lnTo>
                  <a:lnTo>
                    <a:pt x="0" y="2494"/>
                  </a:lnTo>
                  <a:lnTo>
                    <a:pt x="0" y="2485"/>
                  </a:lnTo>
                  <a:close/>
                  <a:moveTo>
                    <a:pt x="0" y="2460"/>
                  </a:moveTo>
                  <a:lnTo>
                    <a:pt x="2" y="2460"/>
                  </a:lnTo>
                  <a:lnTo>
                    <a:pt x="2" y="2467"/>
                  </a:lnTo>
                  <a:lnTo>
                    <a:pt x="0" y="2467"/>
                  </a:lnTo>
                  <a:lnTo>
                    <a:pt x="0" y="2460"/>
                  </a:lnTo>
                  <a:close/>
                  <a:moveTo>
                    <a:pt x="0" y="2434"/>
                  </a:moveTo>
                  <a:lnTo>
                    <a:pt x="2" y="2434"/>
                  </a:lnTo>
                  <a:lnTo>
                    <a:pt x="2" y="2442"/>
                  </a:lnTo>
                  <a:lnTo>
                    <a:pt x="0" y="2442"/>
                  </a:lnTo>
                  <a:lnTo>
                    <a:pt x="0" y="2434"/>
                  </a:lnTo>
                  <a:close/>
                  <a:moveTo>
                    <a:pt x="0" y="2409"/>
                  </a:moveTo>
                  <a:lnTo>
                    <a:pt x="2" y="2409"/>
                  </a:lnTo>
                  <a:lnTo>
                    <a:pt x="2" y="2418"/>
                  </a:lnTo>
                  <a:lnTo>
                    <a:pt x="0" y="2418"/>
                  </a:lnTo>
                  <a:lnTo>
                    <a:pt x="0" y="2409"/>
                  </a:lnTo>
                  <a:close/>
                  <a:moveTo>
                    <a:pt x="0" y="2382"/>
                  </a:moveTo>
                  <a:lnTo>
                    <a:pt x="2" y="2382"/>
                  </a:lnTo>
                  <a:lnTo>
                    <a:pt x="2" y="2391"/>
                  </a:lnTo>
                  <a:lnTo>
                    <a:pt x="0" y="2391"/>
                  </a:lnTo>
                  <a:lnTo>
                    <a:pt x="0" y="2382"/>
                  </a:lnTo>
                  <a:close/>
                  <a:moveTo>
                    <a:pt x="0" y="2357"/>
                  </a:moveTo>
                  <a:lnTo>
                    <a:pt x="2" y="2357"/>
                  </a:lnTo>
                  <a:lnTo>
                    <a:pt x="2" y="2366"/>
                  </a:lnTo>
                  <a:lnTo>
                    <a:pt x="0" y="2366"/>
                  </a:lnTo>
                  <a:lnTo>
                    <a:pt x="0" y="2357"/>
                  </a:lnTo>
                  <a:close/>
                  <a:moveTo>
                    <a:pt x="0" y="2331"/>
                  </a:moveTo>
                  <a:lnTo>
                    <a:pt x="2" y="2331"/>
                  </a:lnTo>
                  <a:lnTo>
                    <a:pt x="2" y="2339"/>
                  </a:lnTo>
                  <a:lnTo>
                    <a:pt x="0" y="2339"/>
                  </a:lnTo>
                  <a:lnTo>
                    <a:pt x="0" y="2331"/>
                  </a:lnTo>
                  <a:close/>
                  <a:moveTo>
                    <a:pt x="0" y="2306"/>
                  </a:moveTo>
                  <a:lnTo>
                    <a:pt x="2" y="2306"/>
                  </a:lnTo>
                  <a:lnTo>
                    <a:pt x="2" y="2315"/>
                  </a:lnTo>
                  <a:lnTo>
                    <a:pt x="0" y="2315"/>
                  </a:lnTo>
                  <a:lnTo>
                    <a:pt x="0" y="2306"/>
                  </a:lnTo>
                  <a:close/>
                  <a:moveTo>
                    <a:pt x="0" y="2281"/>
                  </a:moveTo>
                  <a:lnTo>
                    <a:pt x="2" y="2281"/>
                  </a:lnTo>
                  <a:lnTo>
                    <a:pt x="2" y="2288"/>
                  </a:lnTo>
                  <a:lnTo>
                    <a:pt x="0" y="2288"/>
                  </a:lnTo>
                  <a:lnTo>
                    <a:pt x="0" y="2281"/>
                  </a:lnTo>
                  <a:close/>
                  <a:moveTo>
                    <a:pt x="0" y="2254"/>
                  </a:moveTo>
                  <a:lnTo>
                    <a:pt x="2" y="2254"/>
                  </a:lnTo>
                  <a:lnTo>
                    <a:pt x="2" y="2263"/>
                  </a:lnTo>
                  <a:lnTo>
                    <a:pt x="0" y="2263"/>
                  </a:lnTo>
                  <a:lnTo>
                    <a:pt x="0" y="2254"/>
                  </a:lnTo>
                  <a:close/>
                  <a:moveTo>
                    <a:pt x="0" y="2229"/>
                  </a:moveTo>
                  <a:lnTo>
                    <a:pt x="2" y="2229"/>
                  </a:lnTo>
                  <a:lnTo>
                    <a:pt x="2" y="2238"/>
                  </a:lnTo>
                  <a:lnTo>
                    <a:pt x="0" y="2238"/>
                  </a:lnTo>
                  <a:lnTo>
                    <a:pt x="0" y="2229"/>
                  </a:lnTo>
                  <a:close/>
                  <a:moveTo>
                    <a:pt x="0" y="2203"/>
                  </a:moveTo>
                  <a:lnTo>
                    <a:pt x="2" y="2203"/>
                  </a:lnTo>
                  <a:lnTo>
                    <a:pt x="2" y="2212"/>
                  </a:lnTo>
                  <a:lnTo>
                    <a:pt x="0" y="2212"/>
                  </a:lnTo>
                  <a:lnTo>
                    <a:pt x="0" y="2203"/>
                  </a:lnTo>
                  <a:close/>
                  <a:moveTo>
                    <a:pt x="0" y="2178"/>
                  </a:moveTo>
                  <a:lnTo>
                    <a:pt x="2" y="2178"/>
                  </a:lnTo>
                  <a:lnTo>
                    <a:pt x="2" y="2187"/>
                  </a:lnTo>
                  <a:lnTo>
                    <a:pt x="0" y="2187"/>
                  </a:lnTo>
                  <a:lnTo>
                    <a:pt x="0" y="2178"/>
                  </a:lnTo>
                  <a:close/>
                  <a:moveTo>
                    <a:pt x="0" y="2151"/>
                  </a:moveTo>
                  <a:lnTo>
                    <a:pt x="2" y="2151"/>
                  </a:lnTo>
                  <a:lnTo>
                    <a:pt x="2" y="2160"/>
                  </a:lnTo>
                  <a:lnTo>
                    <a:pt x="0" y="2160"/>
                  </a:lnTo>
                  <a:lnTo>
                    <a:pt x="0" y="2151"/>
                  </a:lnTo>
                  <a:close/>
                  <a:moveTo>
                    <a:pt x="0" y="2126"/>
                  </a:moveTo>
                  <a:lnTo>
                    <a:pt x="2" y="2126"/>
                  </a:lnTo>
                  <a:lnTo>
                    <a:pt x="2" y="2135"/>
                  </a:lnTo>
                  <a:lnTo>
                    <a:pt x="0" y="2135"/>
                  </a:lnTo>
                  <a:lnTo>
                    <a:pt x="0" y="2126"/>
                  </a:lnTo>
                  <a:close/>
                  <a:moveTo>
                    <a:pt x="0" y="2101"/>
                  </a:moveTo>
                  <a:lnTo>
                    <a:pt x="2" y="2101"/>
                  </a:lnTo>
                  <a:lnTo>
                    <a:pt x="2" y="2108"/>
                  </a:lnTo>
                  <a:lnTo>
                    <a:pt x="0" y="2108"/>
                  </a:lnTo>
                  <a:lnTo>
                    <a:pt x="0" y="2101"/>
                  </a:lnTo>
                  <a:close/>
                  <a:moveTo>
                    <a:pt x="0" y="2075"/>
                  </a:moveTo>
                  <a:lnTo>
                    <a:pt x="2" y="2075"/>
                  </a:lnTo>
                  <a:lnTo>
                    <a:pt x="2" y="2084"/>
                  </a:lnTo>
                  <a:lnTo>
                    <a:pt x="0" y="2084"/>
                  </a:lnTo>
                  <a:lnTo>
                    <a:pt x="0" y="2075"/>
                  </a:lnTo>
                  <a:close/>
                  <a:moveTo>
                    <a:pt x="0" y="2050"/>
                  </a:moveTo>
                  <a:lnTo>
                    <a:pt x="2" y="2050"/>
                  </a:lnTo>
                  <a:lnTo>
                    <a:pt x="2" y="2059"/>
                  </a:lnTo>
                  <a:lnTo>
                    <a:pt x="0" y="2059"/>
                  </a:lnTo>
                  <a:lnTo>
                    <a:pt x="0" y="2050"/>
                  </a:lnTo>
                  <a:close/>
                  <a:moveTo>
                    <a:pt x="0" y="2023"/>
                  </a:moveTo>
                  <a:lnTo>
                    <a:pt x="2" y="2023"/>
                  </a:lnTo>
                  <a:lnTo>
                    <a:pt x="2" y="2032"/>
                  </a:lnTo>
                  <a:lnTo>
                    <a:pt x="0" y="2032"/>
                  </a:lnTo>
                  <a:lnTo>
                    <a:pt x="0" y="2023"/>
                  </a:lnTo>
                  <a:close/>
                  <a:moveTo>
                    <a:pt x="0" y="1998"/>
                  </a:moveTo>
                  <a:lnTo>
                    <a:pt x="2" y="1998"/>
                  </a:lnTo>
                  <a:lnTo>
                    <a:pt x="2" y="2007"/>
                  </a:lnTo>
                  <a:lnTo>
                    <a:pt x="0" y="2007"/>
                  </a:lnTo>
                  <a:lnTo>
                    <a:pt x="0" y="1998"/>
                  </a:lnTo>
                  <a:close/>
                  <a:moveTo>
                    <a:pt x="0" y="1972"/>
                  </a:moveTo>
                  <a:lnTo>
                    <a:pt x="2" y="1972"/>
                  </a:lnTo>
                  <a:lnTo>
                    <a:pt x="2" y="1981"/>
                  </a:lnTo>
                  <a:lnTo>
                    <a:pt x="0" y="1981"/>
                  </a:lnTo>
                  <a:lnTo>
                    <a:pt x="0" y="1972"/>
                  </a:lnTo>
                  <a:close/>
                  <a:moveTo>
                    <a:pt x="0" y="1947"/>
                  </a:moveTo>
                  <a:lnTo>
                    <a:pt x="2" y="1947"/>
                  </a:lnTo>
                  <a:lnTo>
                    <a:pt x="2" y="1956"/>
                  </a:lnTo>
                  <a:lnTo>
                    <a:pt x="0" y="1956"/>
                  </a:lnTo>
                  <a:lnTo>
                    <a:pt x="0" y="1947"/>
                  </a:lnTo>
                  <a:close/>
                  <a:moveTo>
                    <a:pt x="0" y="1922"/>
                  </a:moveTo>
                  <a:lnTo>
                    <a:pt x="2" y="1922"/>
                  </a:lnTo>
                  <a:lnTo>
                    <a:pt x="2" y="1929"/>
                  </a:lnTo>
                  <a:lnTo>
                    <a:pt x="0" y="1929"/>
                  </a:lnTo>
                  <a:lnTo>
                    <a:pt x="0" y="1922"/>
                  </a:lnTo>
                  <a:close/>
                  <a:moveTo>
                    <a:pt x="0" y="1895"/>
                  </a:moveTo>
                  <a:lnTo>
                    <a:pt x="2" y="1895"/>
                  </a:lnTo>
                  <a:lnTo>
                    <a:pt x="2" y="1904"/>
                  </a:lnTo>
                  <a:lnTo>
                    <a:pt x="0" y="1904"/>
                  </a:lnTo>
                  <a:lnTo>
                    <a:pt x="0" y="1895"/>
                  </a:lnTo>
                  <a:close/>
                  <a:moveTo>
                    <a:pt x="0" y="1870"/>
                  </a:moveTo>
                  <a:lnTo>
                    <a:pt x="2" y="1870"/>
                  </a:lnTo>
                  <a:lnTo>
                    <a:pt x="2" y="1879"/>
                  </a:lnTo>
                  <a:lnTo>
                    <a:pt x="0" y="1879"/>
                  </a:lnTo>
                  <a:lnTo>
                    <a:pt x="0" y="1870"/>
                  </a:lnTo>
                  <a:close/>
                  <a:moveTo>
                    <a:pt x="0" y="1844"/>
                  </a:moveTo>
                  <a:lnTo>
                    <a:pt x="2" y="1844"/>
                  </a:lnTo>
                  <a:lnTo>
                    <a:pt x="2" y="1853"/>
                  </a:lnTo>
                  <a:lnTo>
                    <a:pt x="0" y="1853"/>
                  </a:lnTo>
                  <a:lnTo>
                    <a:pt x="0" y="1844"/>
                  </a:lnTo>
                  <a:close/>
                  <a:moveTo>
                    <a:pt x="0" y="1819"/>
                  </a:moveTo>
                  <a:lnTo>
                    <a:pt x="2" y="1819"/>
                  </a:lnTo>
                  <a:lnTo>
                    <a:pt x="2" y="1828"/>
                  </a:lnTo>
                  <a:lnTo>
                    <a:pt x="0" y="1828"/>
                  </a:lnTo>
                  <a:lnTo>
                    <a:pt x="0" y="1819"/>
                  </a:lnTo>
                  <a:close/>
                  <a:moveTo>
                    <a:pt x="0" y="1794"/>
                  </a:moveTo>
                  <a:lnTo>
                    <a:pt x="2" y="1794"/>
                  </a:lnTo>
                  <a:lnTo>
                    <a:pt x="2" y="1801"/>
                  </a:lnTo>
                  <a:lnTo>
                    <a:pt x="0" y="1801"/>
                  </a:lnTo>
                  <a:lnTo>
                    <a:pt x="0" y="1794"/>
                  </a:lnTo>
                  <a:close/>
                  <a:moveTo>
                    <a:pt x="0" y="1767"/>
                  </a:moveTo>
                  <a:lnTo>
                    <a:pt x="2" y="1767"/>
                  </a:lnTo>
                  <a:lnTo>
                    <a:pt x="2" y="1776"/>
                  </a:lnTo>
                  <a:lnTo>
                    <a:pt x="0" y="1776"/>
                  </a:lnTo>
                  <a:lnTo>
                    <a:pt x="0" y="1767"/>
                  </a:lnTo>
                  <a:close/>
                  <a:moveTo>
                    <a:pt x="0" y="1743"/>
                  </a:moveTo>
                  <a:lnTo>
                    <a:pt x="2" y="1743"/>
                  </a:lnTo>
                  <a:lnTo>
                    <a:pt x="2" y="1750"/>
                  </a:lnTo>
                  <a:lnTo>
                    <a:pt x="0" y="1750"/>
                  </a:lnTo>
                  <a:lnTo>
                    <a:pt x="0" y="1743"/>
                  </a:lnTo>
                  <a:close/>
                  <a:moveTo>
                    <a:pt x="0" y="1716"/>
                  </a:moveTo>
                  <a:lnTo>
                    <a:pt x="2" y="1716"/>
                  </a:lnTo>
                  <a:lnTo>
                    <a:pt x="2" y="1725"/>
                  </a:lnTo>
                  <a:lnTo>
                    <a:pt x="0" y="1725"/>
                  </a:lnTo>
                  <a:lnTo>
                    <a:pt x="0" y="1716"/>
                  </a:lnTo>
                  <a:close/>
                  <a:moveTo>
                    <a:pt x="0" y="1691"/>
                  </a:moveTo>
                  <a:lnTo>
                    <a:pt x="2" y="1691"/>
                  </a:lnTo>
                  <a:lnTo>
                    <a:pt x="2" y="1700"/>
                  </a:lnTo>
                  <a:lnTo>
                    <a:pt x="0" y="1700"/>
                  </a:lnTo>
                  <a:lnTo>
                    <a:pt x="0" y="1691"/>
                  </a:lnTo>
                  <a:close/>
                  <a:moveTo>
                    <a:pt x="0" y="1664"/>
                  </a:moveTo>
                  <a:lnTo>
                    <a:pt x="2" y="1664"/>
                  </a:lnTo>
                  <a:lnTo>
                    <a:pt x="2" y="1673"/>
                  </a:lnTo>
                  <a:lnTo>
                    <a:pt x="0" y="1673"/>
                  </a:lnTo>
                  <a:lnTo>
                    <a:pt x="0" y="1664"/>
                  </a:lnTo>
                  <a:close/>
                  <a:moveTo>
                    <a:pt x="0" y="1640"/>
                  </a:moveTo>
                  <a:lnTo>
                    <a:pt x="2" y="1640"/>
                  </a:lnTo>
                  <a:lnTo>
                    <a:pt x="2" y="1648"/>
                  </a:lnTo>
                  <a:lnTo>
                    <a:pt x="0" y="1648"/>
                  </a:lnTo>
                  <a:lnTo>
                    <a:pt x="0" y="1640"/>
                  </a:lnTo>
                  <a:close/>
                  <a:moveTo>
                    <a:pt x="0" y="1615"/>
                  </a:moveTo>
                  <a:lnTo>
                    <a:pt x="2" y="1615"/>
                  </a:lnTo>
                  <a:lnTo>
                    <a:pt x="2" y="1622"/>
                  </a:lnTo>
                  <a:lnTo>
                    <a:pt x="0" y="1622"/>
                  </a:lnTo>
                  <a:lnTo>
                    <a:pt x="0" y="1615"/>
                  </a:lnTo>
                  <a:close/>
                  <a:moveTo>
                    <a:pt x="0" y="1588"/>
                  </a:moveTo>
                  <a:lnTo>
                    <a:pt x="2" y="1588"/>
                  </a:lnTo>
                  <a:lnTo>
                    <a:pt x="2" y="1597"/>
                  </a:lnTo>
                  <a:lnTo>
                    <a:pt x="0" y="1597"/>
                  </a:lnTo>
                  <a:lnTo>
                    <a:pt x="0" y="1588"/>
                  </a:lnTo>
                  <a:close/>
                  <a:moveTo>
                    <a:pt x="0" y="1563"/>
                  </a:moveTo>
                  <a:lnTo>
                    <a:pt x="2" y="1563"/>
                  </a:lnTo>
                  <a:lnTo>
                    <a:pt x="2" y="1570"/>
                  </a:lnTo>
                  <a:lnTo>
                    <a:pt x="0" y="1570"/>
                  </a:lnTo>
                  <a:lnTo>
                    <a:pt x="0" y="1563"/>
                  </a:lnTo>
                  <a:close/>
                  <a:moveTo>
                    <a:pt x="0" y="1536"/>
                  </a:moveTo>
                  <a:lnTo>
                    <a:pt x="2" y="1536"/>
                  </a:lnTo>
                  <a:lnTo>
                    <a:pt x="2" y="1545"/>
                  </a:lnTo>
                  <a:lnTo>
                    <a:pt x="0" y="1545"/>
                  </a:lnTo>
                  <a:lnTo>
                    <a:pt x="0" y="1536"/>
                  </a:lnTo>
                  <a:close/>
                  <a:moveTo>
                    <a:pt x="0" y="1512"/>
                  </a:moveTo>
                  <a:lnTo>
                    <a:pt x="2" y="1512"/>
                  </a:lnTo>
                  <a:lnTo>
                    <a:pt x="2" y="1521"/>
                  </a:lnTo>
                  <a:lnTo>
                    <a:pt x="0" y="1521"/>
                  </a:lnTo>
                  <a:lnTo>
                    <a:pt x="0" y="1512"/>
                  </a:lnTo>
                  <a:close/>
                  <a:moveTo>
                    <a:pt x="0" y="1485"/>
                  </a:moveTo>
                  <a:lnTo>
                    <a:pt x="2" y="1485"/>
                  </a:lnTo>
                  <a:lnTo>
                    <a:pt x="2" y="1494"/>
                  </a:lnTo>
                  <a:lnTo>
                    <a:pt x="0" y="1494"/>
                  </a:lnTo>
                  <a:lnTo>
                    <a:pt x="0" y="1485"/>
                  </a:lnTo>
                  <a:close/>
                  <a:moveTo>
                    <a:pt x="0" y="1460"/>
                  </a:moveTo>
                  <a:lnTo>
                    <a:pt x="2" y="1460"/>
                  </a:lnTo>
                  <a:lnTo>
                    <a:pt x="2" y="1469"/>
                  </a:lnTo>
                  <a:lnTo>
                    <a:pt x="0" y="1469"/>
                  </a:lnTo>
                  <a:lnTo>
                    <a:pt x="0" y="1460"/>
                  </a:lnTo>
                  <a:close/>
                  <a:moveTo>
                    <a:pt x="0" y="1435"/>
                  </a:moveTo>
                  <a:lnTo>
                    <a:pt x="2" y="1435"/>
                  </a:lnTo>
                  <a:lnTo>
                    <a:pt x="2" y="1442"/>
                  </a:lnTo>
                  <a:lnTo>
                    <a:pt x="0" y="1442"/>
                  </a:lnTo>
                  <a:lnTo>
                    <a:pt x="0" y="1435"/>
                  </a:lnTo>
                  <a:close/>
                  <a:moveTo>
                    <a:pt x="0" y="1409"/>
                  </a:moveTo>
                  <a:lnTo>
                    <a:pt x="2" y="1409"/>
                  </a:lnTo>
                  <a:lnTo>
                    <a:pt x="2" y="1417"/>
                  </a:lnTo>
                  <a:lnTo>
                    <a:pt x="0" y="1417"/>
                  </a:lnTo>
                  <a:lnTo>
                    <a:pt x="0" y="1409"/>
                  </a:lnTo>
                  <a:close/>
                  <a:moveTo>
                    <a:pt x="0" y="1384"/>
                  </a:moveTo>
                  <a:lnTo>
                    <a:pt x="2" y="1384"/>
                  </a:lnTo>
                  <a:lnTo>
                    <a:pt x="2" y="1393"/>
                  </a:lnTo>
                  <a:lnTo>
                    <a:pt x="0" y="1393"/>
                  </a:lnTo>
                  <a:lnTo>
                    <a:pt x="0" y="1384"/>
                  </a:lnTo>
                  <a:close/>
                  <a:moveTo>
                    <a:pt x="0" y="1357"/>
                  </a:moveTo>
                  <a:lnTo>
                    <a:pt x="2" y="1357"/>
                  </a:lnTo>
                  <a:lnTo>
                    <a:pt x="2" y="1366"/>
                  </a:lnTo>
                  <a:lnTo>
                    <a:pt x="0" y="1366"/>
                  </a:lnTo>
                  <a:lnTo>
                    <a:pt x="0" y="1357"/>
                  </a:lnTo>
                  <a:close/>
                  <a:moveTo>
                    <a:pt x="0" y="1332"/>
                  </a:moveTo>
                  <a:lnTo>
                    <a:pt x="2" y="1332"/>
                  </a:lnTo>
                  <a:lnTo>
                    <a:pt x="2" y="1341"/>
                  </a:lnTo>
                  <a:lnTo>
                    <a:pt x="0" y="1341"/>
                  </a:lnTo>
                  <a:lnTo>
                    <a:pt x="0" y="1332"/>
                  </a:lnTo>
                  <a:close/>
                  <a:moveTo>
                    <a:pt x="0" y="1306"/>
                  </a:moveTo>
                  <a:lnTo>
                    <a:pt x="2" y="1306"/>
                  </a:lnTo>
                  <a:lnTo>
                    <a:pt x="2" y="1314"/>
                  </a:lnTo>
                  <a:lnTo>
                    <a:pt x="0" y="1314"/>
                  </a:lnTo>
                  <a:lnTo>
                    <a:pt x="0" y="1306"/>
                  </a:lnTo>
                  <a:close/>
                  <a:moveTo>
                    <a:pt x="0" y="1281"/>
                  </a:moveTo>
                  <a:lnTo>
                    <a:pt x="2" y="1281"/>
                  </a:lnTo>
                  <a:lnTo>
                    <a:pt x="2" y="1290"/>
                  </a:lnTo>
                  <a:lnTo>
                    <a:pt x="0" y="1290"/>
                  </a:lnTo>
                  <a:lnTo>
                    <a:pt x="0" y="1281"/>
                  </a:lnTo>
                  <a:close/>
                  <a:moveTo>
                    <a:pt x="0" y="1256"/>
                  </a:moveTo>
                  <a:lnTo>
                    <a:pt x="2" y="1256"/>
                  </a:lnTo>
                  <a:lnTo>
                    <a:pt x="2" y="1263"/>
                  </a:lnTo>
                  <a:lnTo>
                    <a:pt x="0" y="1263"/>
                  </a:lnTo>
                  <a:lnTo>
                    <a:pt x="0" y="1256"/>
                  </a:lnTo>
                  <a:close/>
                  <a:moveTo>
                    <a:pt x="0" y="1229"/>
                  </a:moveTo>
                  <a:lnTo>
                    <a:pt x="2" y="1229"/>
                  </a:lnTo>
                  <a:lnTo>
                    <a:pt x="2" y="1238"/>
                  </a:lnTo>
                  <a:lnTo>
                    <a:pt x="0" y="1238"/>
                  </a:lnTo>
                  <a:lnTo>
                    <a:pt x="0" y="1229"/>
                  </a:lnTo>
                  <a:close/>
                  <a:moveTo>
                    <a:pt x="0" y="1204"/>
                  </a:moveTo>
                  <a:lnTo>
                    <a:pt x="2" y="1204"/>
                  </a:lnTo>
                  <a:lnTo>
                    <a:pt x="2" y="1213"/>
                  </a:lnTo>
                  <a:lnTo>
                    <a:pt x="0" y="1213"/>
                  </a:lnTo>
                  <a:lnTo>
                    <a:pt x="0" y="1204"/>
                  </a:lnTo>
                  <a:close/>
                  <a:moveTo>
                    <a:pt x="0" y="1178"/>
                  </a:moveTo>
                  <a:lnTo>
                    <a:pt x="2" y="1178"/>
                  </a:lnTo>
                  <a:lnTo>
                    <a:pt x="2" y="1187"/>
                  </a:lnTo>
                  <a:lnTo>
                    <a:pt x="0" y="1187"/>
                  </a:lnTo>
                  <a:lnTo>
                    <a:pt x="0" y="1178"/>
                  </a:lnTo>
                  <a:close/>
                  <a:moveTo>
                    <a:pt x="0" y="1153"/>
                  </a:moveTo>
                  <a:lnTo>
                    <a:pt x="2" y="1153"/>
                  </a:lnTo>
                  <a:lnTo>
                    <a:pt x="2" y="1162"/>
                  </a:lnTo>
                  <a:lnTo>
                    <a:pt x="0" y="1162"/>
                  </a:lnTo>
                  <a:lnTo>
                    <a:pt x="0" y="1153"/>
                  </a:lnTo>
                  <a:close/>
                  <a:moveTo>
                    <a:pt x="0" y="1126"/>
                  </a:moveTo>
                  <a:lnTo>
                    <a:pt x="2" y="1126"/>
                  </a:lnTo>
                  <a:lnTo>
                    <a:pt x="2" y="1135"/>
                  </a:lnTo>
                  <a:lnTo>
                    <a:pt x="0" y="1135"/>
                  </a:lnTo>
                  <a:lnTo>
                    <a:pt x="0" y="1126"/>
                  </a:lnTo>
                  <a:close/>
                  <a:moveTo>
                    <a:pt x="0" y="1101"/>
                  </a:moveTo>
                  <a:lnTo>
                    <a:pt x="2" y="1101"/>
                  </a:lnTo>
                  <a:lnTo>
                    <a:pt x="2" y="1110"/>
                  </a:lnTo>
                  <a:lnTo>
                    <a:pt x="0" y="1110"/>
                  </a:lnTo>
                  <a:lnTo>
                    <a:pt x="0" y="1101"/>
                  </a:lnTo>
                  <a:close/>
                  <a:moveTo>
                    <a:pt x="0" y="1076"/>
                  </a:moveTo>
                  <a:lnTo>
                    <a:pt x="2" y="1076"/>
                  </a:lnTo>
                  <a:lnTo>
                    <a:pt x="2" y="1084"/>
                  </a:lnTo>
                  <a:lnTo>
                    <a:pt x="0" y="1084"/>
                  </a:lnTo>
                  <a:lnTo>
                    <a:pt x="0" y="1076"/>
                  </a:lnTo>
                  <a:close/>
                  <a:moveTo>
                    <a:pt x="0" y="1050"/>
                  </a:moveTo>
                  <a:lnTo>
                    <a:pt x="2" y="1050"/>
                  </a:lnTo>
                  <a:lnTo>
                    <a:pt x="2" y="1059"/>
                  </a:lnTo>
                  <a:lnTo>
                    <a:pt x="0" y="1059"/>
                  </a:lnTo>
                  <a:lnTo>
                    <a:pt x="0" y="1050"/>
                  </a:lnTo>
                  <a:close/>
                  <a:moveTo>
                    <a:pt x="0" y="1025"/>
                  </a:moveTo>
                  <a:lnTo>
                    <a:pt x="2" y="1025"/>
                  </a:lnTo>
                  <a:lnTo>
                    <a:pt x="2" y="1034"/>
                  </a:lnTo>
                  <a:lnTo>
                    <a:pt x="0" y="1034"/>
                  </a:lnTo>
                  <a:lnTo>
                    <a:pt x="0" y="1025"/>
                  </a:lnTo>
                  <a:close/>
                  <a:moveTo>
                    <a:pt x="0" y="998"/>
                  </a:moveTo>
                  <a:lnTo>
                    <a:pt x="2" y="998"/>
                  </a:lnTo>
                  <a:lnTo>
                    <a:pt x="2" y="1007"/>
                  </a:lnTo>
                  <a:lnTo>
                    <a:pt x="0" y="1007"/>
                  </a:lnTo>
                  <a:lnTo>
                    <a:pt x="0" y="998"/>
                  </a:lnTo>
                  <a:close/>
                  <a:moveTo>
                    <a:pt x="0" y="973"/>
                  </a:moveTo>
                  <a:lnTo>
                    <a:pt x="2" y="973"/>
                  </a:lnTo>
                  <a:lnTo>
                    <a:pt x="2" y="982"/>
                  </a:lnTo>
                  <a:lnTo>
                    <a:pt x="0" y="982"/>
                  </a:lnTo>
                  <a:lnTo>
                    <a:pt x="0" y="973"/>
                  </a:lnTo>
                  <a:close/>
                  <a:moveTo>
                    <a:pt x="0" y="947"/>
                  </a:moveTo>
                  <a:lnTo>
                    <a:pt x="2" y="947"/>
                  </a:lnTo>
                  <a:lnTo>
                    <a:pt x="2" y="956"/>
                  </a:lnTo>
                  <a:lnTo>
                    <a:pt x="0" y="956"/>
                  </a:lnTo>
                  <a:lnTo>
                    <a:pt x="0" y="947"/>
                  </a:lnTo>
                  <a:close/>
                  <a:moveTo>
                    <a:pt x="0" y="922"/>
                  </a:moveTo>
                  <a:lnTo>
                    <a:pt x="2" y="922"/>
                  </a:lnTo>
                  <a:lnTo>
                    <a:pt x="2" y="931"/>
                  </a:lnTo>
                  <a:lnTo>
                    <a:pt x="0" y="931"/>
                  </a:lnTo>
                  <a:lnTo>
                    <a:pt x="0" y="922"/>
                  </a:lnTo>
                  <a:close/>
                  <a:moveTo>
                    <a:pt x="0" y="897"/>
                  </a:moveTo>
                  <a:lnTo>
                    <a:pt x="2" y="897"/>
                  </a:lnTo>
                  <a:lnTo>
                    <a:pt x="2" y="904"/>
                  </a:lnTo>
                  <a:lnTo>
                    <a:pt x="0" y="904"/>
                  </a:lnTo>
                  <a:lnTo>
                    <a:pt x="0" y="897"/>
                  </a:lnTo>
                  <a:close/>
                  <a:moveTo>
                    <a:pt x="0" y="870"/>
                  </a:moveTo>
                  <a:lnTo>
                    <a:pt x="2" y="870"/>
                  </a:lnTo>
                  <a:lnTo>
                    <a:pt x="2" y="879"/>
                  </a:lnTo>
                  <a:lnTo>
                    <a:pt x="0" y="879"/>
                  </a:lnTo>
                  <a:lnTo>
                    <a:pt x="0" y="870"/>
                  </a:lnTo>
                  <a:close/>
                  <a:moveTo>
                    <a:pt x="0" y="845"/>
                  </a:moveTo>
                  <a:lnTo>
                    <a:pt x="2" y="845"/>
                  </a:lnTo>
                  <a:lnTo>
                    <a:pt x="2" y="854"/>
                  </a:lnTo>
                  <a:lnTo>
                    <a:pt x="0" y="854"/>
                  </a:lnTo>
                  <a:lnTo>
                    <a:pt x="0" y="845"/>
                  </a:lnTo>
                  <a:close/>
                  <a:moveTo>
                    <a:pt x="0" y="819"/>
                  </a:moveTo>
                  <a:lnTo>
                    <a:pt x="2" y="819"/>
                  </a:lnTo>
                  <a:lnTo>
                    <a:pt x="2" y="828"/>
                  </a:lnTo>
                  <a:lnTo>
                    <a:pt x="0" y="828"/>
                  </a:lnTo>
                  <a:lnTo>
                    <a:pt x="0" y="819"/>
                  </a:lnTo>
                  <a:close/>
                  <a:moveTo>
                    <a:pt x="0" y="794"/>
                  </a:moveTo>
                  <a:lnTo>
                    <a:pt x="2" y="794"/>
                  </a:lnTo>
                  <a:lnTo>
                    <a:pt x="2" y="803"/>
                  </a:lnTo>
                  <a:lnTo>
                    <a:pt x="0" y="803"/>
                  </a:lnTo>
                  <a:lnTo>
                    <a:pt x="0" y="794"/>
                  </a:lnTo>
                  <a:close/>
                  <a:moveTo>
                    <a:pt x="0" y="767"/>
                  </a:moveTo>
                  <a:lnTo>
                    <a:pt x="2" y="767"/>
                  </a:lnTo>
                  <a:lnTo>
                    <a:pt x="2" y="776"/>
                  </a:lnTo>
                  <a:lnTo>
                    <a:pt x="0" y="776"/>
                  </a:lnTo>
                  <a:lnTo>
                    <a:pt x="0" y="767"/>
                  </a:lnTo>
                  <a:close/>
                  <a:moveTo>
                    <a:pt x="0" y="742"/>
                  </a:moveTo>
                  <a:lnTo>
                    <a:pt x="2" y="742"/>
                  </a:lnTo>
                  <a:lnTo>
                    <a:pt x="2" y="751"/>
                  </a:lnTo>
                  <a:lnTo>
                    <a:pt x="0" y="751"/>
                  </a:lnTo>
                  <a:lnTo>
                    <a:pt x="0" y="742"/>
                  </a:lnTo>
                  <a:close/>
                  <a:moveTo>
                    <a:pt x="0" y="718"/>
                  </a:moveTo>
                  <a:lnTo>
                    <a:pt x="2" y="718"/>
                  </a:lnTo>
                  <a:lnTo>
                    <a:pt x="2" y="725"/>
                  </a:lnTo>
                  <a:lnTo>
                    <a:pt x="0" y="725"/>
                  </a:lnTo>
                  <a:lnTo>
                    <a:pt x="0" y="718"/>
                  </a:lnTo>
                  <a:close/>
                  <a:moveTo>
                    <a:pt x="0" y="691"/>
                  </a:moveTo>
                  <a:lnTo>
                    <a:pt x="2" y="691"/>
                  </a:lnTo>
                  <a:lnTo>
                    <a:pt x="2" y="700"/>
                  </a:lnTo>
                  <a:lnTo>
                    <a:pt x="0" y="700"/>
                  </a:lnTo>
                  <a:lnTo>
                    <a:pt x="0" y="691"/>
                  </a:lnTo>
                  <a:close/>
                  <a:moveTo>
                    <a:pt x="0" y="666"/>
                  </a:moveTo>
                  <a:lnTo>
                    <a:pt x="2" y="666"/>
                  </a:lnTo>
                  <a:lnTo>
                    <a:pt x="2" y="675"/>
                  </a:lnTo>
                  <a:lnTo>
                    <a:pt x="0" y="675"/>
                  </a:lnTo>
                  <a:lnTo>
                    <a:pt x="0" y="666"/>
                  </a:lnTo>
                  <a:close/>
                  <a:moveTo>
                    <a:pt x="0" y="639"/>
                  </a:moveTo>
                  <a:lnTo>
                    <a:pt x="2" y="639"/>
                  </a:lnTo>
                  <a:lnTo>
                    <a:pt x="2" y="648"/>
                  </a:lnTo>
                  <a:lnTo>
                    <a:pt x="0" y="648"/>
                  </a:lnTo>
                  <a:lnTo>
                    <a:pt x="0" y="639"/>
                  </a:lnTo>
                  <a:close/>
                  <a:moveTo>
                    <a:pt x="0" y="615"/>
                  </a:moveTo>
                  <a:lnTo>
                    <a:pt x="2" y="615"/>
                  </a:lnTo>
                  <a:lnTo>
                    <a:pt x="2" y="623"/>
                  </a:lnTo>
                  <a:lnTo>
                    <a:pt x="0" y="623"/>
                  </a:lnTo>
                  <a:lnTo>
                    <a:pt x="0" y="615"/>
                  </a:lnTo>
                  <a:close/>
                  <a:moveTo>
                    <a:pt x="0" y="588"/>
                  </a:moveTo>
                  <a:lnTo>
                    <a:pt x="2" y="588"/>
                  </a:lnTo>
                  <a:lnTo>
                    <a:pt x="2" y="597"/>
                  </a:lnTo>
                  <a:lnTo>
                    <a:pt x="0" y="597"/>
                  </a:lnTo>
                  <a:lnTo>
                    <a:pt x="0" y="588"/>
                  </a:lnTo>
                  <a:close/>
                  <a:moveTo>
                    <a:pt x="0" y="563"/>
                  </a:moveTo>
                  <a:lnTo>
                    <a:pt x="2" y="563"/>
                  </a:lnTo>
                  <a:lnTo>
                    <a:pt x="2" y="572"/>
                  </a:lnTo>
                  <a:lnTo>
                    <a:pt x="0" y="572"/>
                  </a:lnTo>
                  <a:lnTo>
                    <a:pt x="0" y="563"/>
                  </a:lnTo>
                  <a:close/>
                  <a:moveTo>
                    <a:pt x="0" y="538"/>
                  </a:moveTo>
                  <a:lnTo>
                    <a:pt x="2" y="538"/>
                  </a:lnTo>
                  <a:lnTo>
                    <a:pt x="2" y="545"/>
                  </a:lnTo>
                  <a:lnTo>
                    <a:pt x="0" y="545"/>
                  </a:lnTo>
                  <a:lnTo>
                    <a:pt x="0" y="538"/>
                  </a:lnTo>
                  <a:close/>
                  <a:moveTo>
                    <a:pt x="0" y="511"/>
                  </a:moveTo>
                  <a:lnTo>
                    <a:pt x="2" y="511"/>
                  </a:lnTo>
                  <a:lnTo>
                    <a:pt x="2" y="520"/>
                  </a:lnTo>
                  <a:lnTo>
                    <a:pt x="0" y="520"/>
                  </a:lnTo>
                  <a:lnTo>
                    <a:pt x="0" y="511"/>
                  </a:lnTo>
                  <a:close/>
                  <a:moveTo>
                    <a:pt x="0" y="487"/>
                  </a:moveTo>
                  <a:lnTo>
                    <a:pt x="2" y="487"/>
                  </a:lnTo>
                  <a:lnTo>
                    <a:pt x="2" y="496"/>
                  </a:lnTo>
                  <a:lnTo>
                    <a:pt x="0" y="496"/>
                  </a:lnTo>
                  <a:lnTo>
                    <a:pt x="0" y="487"/>
                  </a:lnTo>
                  <a:close/>
                  <a:moveTo>
                    <a:pt x="0" y="460"/>
                  </a:moveTo>
                  <a:lnTo>
                    <a:pt x="2" y="460"/>
                  </a:lnTo>
                  <a:lnTo>
                    <a:pt x="2" y="469"/>
                  </a:lnTo>
                  <a:lnTo>
                    <a:pt x="0" y="469"/>
                  </a:lnTo>
                  <a:lnTo>
                    <a:pt x="0" y="460"/>
                  </a:lnTo>
                  <a:close/>
                  <a:moveTo>
                    <a:pt x="0" y="435"/>
                  </a:moveTo>
                  <a:lnTo>
                    <a:pt x="2" y="435"/>
                  </a:lnTo>
                  <a:lnTo>
                    <a:pt x="2" y="444"/>
                  </a:lnTo>
                  <a:lnTo>
                    <a:pt x="0" y="444"/>
                  </a:lnTo>
                  <a:lnTo>
                    <a:pt x="0" y="435"/>
                  </a:lnTo>
                  <a:close/>
                  <a:moveTo>
                    <a:pt x="0" y="410"/>
                  </a:moveTo>
                  <a:lnTo>
                    <a:pt x="2" y="410"/>
                  </a:lnTo>
                  <a:lnTo>
                    <a:pt x="2" y="417"/>
                  </a:lnTo>
                  <a:lnTo>
                    <a:pt x="0" y="417"/>
                  </a:lnTo>
                  <a:lnTo>
                    <a:pt x="0" y="410"/>
                  </a:lnTo>
                  <a:close/>
                  <a:moveTo>
                    <a:pt x="0" y="384"/>
                  </a:moveTo>
                  <a:lnTo>
                    <a:pt x="2" y="384"/>
                  </a:lnTo>
                  <a:lnTo>
                    <a:pt x="2" y="392"/>
                  </a:lnTo>
                  <a:lnTo>
                    <a:pt x="0" y="392"/>
                  </a:lnTo>
                  <a:lnTo>
                    <a:pt x="0" y="384"/>
                  </a:lnTo>
                  <a:close/>
                  <a:moveTo>
                    <a:pt x="0" y="359"/>
                  </a:moveTo>
                  <a:lnTo>
                    <a:pt x="2" y="359"/>
                  </a:lnTo>
                  <a:lnTo>
                    <a:pt x="2" y="366"/>
                  </a:lnTo>
                  <a:lnTo>
                    <a:pt x="0" y="366"/>
                  </a:lnTo>
                  <a:lnTo>
                    <a:pt x="0" y="359"/>
                  </a:lnTo>
                  <a:close/>
                  <a:moveTo>
                    <a:pt x="0" y="332"/>
                  </a:moveTo>
                  <a:lnTo>
                    <a:pt x="2" y="332"/>
                  </a:lnTo>
                  <a:lnTo>
                    <a:pt x="2" y="341"/>
                  </a:lnTo>
                  <a:lnTo>
                    <a:pt x="0" y="341"/>
                  </a:lnTo>
                  <a:lnTo>
                    <a:pt x="0" y="332"/>
                  </a:lnTo>
                  <a:close/>
                  <a:moveTo>
                    <a:pt x="0" y="307"/>
                  </a:moveTo>
                  <a:lnTo>
                    <a:pt x="2" y="307"/>
                  </a:lnTo>
                  <a:lnTo>
                    <a:pt x="2" y="316"/>
                  </a:lnTo>
                  <a:lnTo>
                    <a:pt x="0" y="316"/>
                  </a:lnTo>
                  <a:lnTo>
                    <a:pt x="0" y="307"/>
                  </a:lnTo>
                  <a:close/>
                  <a:moveTo>
                    <a:pt x="0" y="281"/>
                  </a:moveTo>
                  <a:lnTo>
                    <a:pt x="2" y="281"/>
                  </a:lnTo>
                  <a:lnTo>
                    <a:pt x="2" y="289"/>
                  </a:lnTo>
                  <a:lnTo>
                    <a:pt x="0" y="289"/>
                  </a:lnTo>
                  <a:lnTo>
                    <a:pt x="0" y="281"/>
                  </a:lnTo>
                  <a:close/>
                  <a:moveTo>
                    <a:pt x="0" y="256"/>
                  </a:moveTo>
                  <a:lnTo>
                    <a:pt x="2" y="256"/>
                  </a:lnTo>
                  <a:lnTo>
                    <a:pt x="2" y="265"/>
                  </a:lnTo>
                  <a:lnTo>
                    <a:pt x="0" y="265"/>
                  </a:lnTo>
                  <a:lnTo>
                    <a:pt x="0" y="256"/>
                  </a:lnTo>
                  <a:close/>
                  <a:moveTo>
                    <a:pt x="0" y="231"/>
                  </a:moveTo>
                  <a:lnTo>
                    <a:pt x="2" y="231"/>
                  </a:lnTo>
                  <a:lnTo>
                    <a:pt x="2" y="238"/>
                  </a:lnTo>
                  <a:lnTo>
                    <a:pt x="0" y="238"/>
                  </a:lnTo>
                  <a:lnTo>
                    <a:pt x="0" y="231"/>
                  </a:lnTo>
                  <a:close/>
                  <a:moveTo>
                    <a:pt x="0" y="204"/>
                  </a:moveTo>
                  <a:lnTo>
                    <a:pt x="2" y="204"/>
                  </a:lnTo>
                  <a:lnTo>
                    <a:pt x="2" y="213"/>
                  </a:lnTo>
                  <a:lnTo>
                    <a:pt x="0" y="213"/>
                  </a:lnTo>
                  <a:lnTo>
                    <a:pt x="0" y="204"/>
                  </a:lnTo>
                  <a:close/>
                  <a:moveTo>
                    <a:pt x="0" y="179"/>
                  </a:moveTo>
                  <a:lnTo>
                    <a:pt x="2" y="179"/>
                  </a:lnTo>
                  <a:lnTo>
                    <a:pt x="2" y="186"/>
                  </a:lnTo>
                  <a:lnTo>
                    <a:pt x="0" y="186"/>
                  </a:lnTo>
                  <a:lnTo>
                    <a:pt x="0" y="179"/>
                  </a:lnTo>
                  <a:close/>
                  <a:moveTo>
                    <a:pt x="0" y="153"/>
                  </a:moveTo>
                  <a:lnTo>
                    <a:pt x="2" y="153"/>
                  </a:lnTo>
                  <a:lnTo>
                    <a:pt x="2" y="162"/>
                  </a:lnTo>
                  <a:lnTo>
                    <a:pt x="0" y="162"/>
                  </a:lnTo>
                  <a:lnTo>
                    <a:pt x="0" y="153"/>
                  </a:lnTo>
                  <a:close/>
                  <a:moveTo>
                    <a:pt x="0" y="128"/>
                  </a:moveTo>
                  <a:lnTo>
                    <a:pt x="2" y="128"/>
                  </a:lnTo>
                  <a:lnTo>
                    <a:pt x="2" y="137"/>
                  </a:lnTo>
                  <a:lnTo>
                    <a:pt x="0" y="137"/>
                  </a:lnTo>
                  <a:lnTo>
                    <a:pt x="0" y="128"/>
                  </a:lnTo>
                  <a:close/>
                  <a:moveTo>
                    <a:pt x="0" y="101"/>
                  </a:moveTo>
                  <a:lnTo>
                    <a:pt x="2" y="101"/>
                  </a:lnTo>
                  <a:lnTo>
                    <a:pt x="2" y="110"/>
                  </a:lnTo>
                  <a:lnTo>
                    <a:pt x="0" y="110"/>
                  </a:lnTo>
                  <a:lnTo>
                    <a:pt x="0" y="101"/>
                  </a:lnTo>
                  <a:close/>
                  <a:moveTo>
                    <a:pt x="0" y="76"/>
                  </a:moveTo>
                  <a:lnTo>
                    <a:pt x="2" y="76"/>
                  </a:lnTo>
                  <a:lnTo>
                    <a:pt x="2" y="85"/>
                  </a:lnTo>
                  <a:lnTo>
                    <a:pt x="0" y="85"/>
                  </a:lnTo>
                  <a:lnTo>
                    <a:pt x="0" y="76"/>
                  </a:lnTo>
                  <a:close/>
                  <a:moveTo>
                    <a:pt x="0" y="51"/>
                  </a:moveTo>
                  <a:lnTo>
                    <a:pt x="2" y="51"/>
                  </a:lnTo>
                  <a:lnTo>
                    <a:pt x="2" y="59"/>
                  </a:lnTo>
                  <a:lnTo>
                    <a:pt x="0" y="59"/>
                  </a:lnTo>
                  <a:lnTo>
                    <a:pt x="0" y="51"/>
                  </a:lnTo>
                  <a:close/>
                  <a:moveTo>
                    <a:pt x="0" y="25"/>
                  </a:moveTo>
                  <a:lnTo>
                    <a:pt x="2" y="25"/>
                  </a:lnTo>
                  <a:lnTo>
                    <a:pt x="2" y="34"/>
                  </a:lnTo>
                  <a:lnTo>
                    <a:pt x="0" y="34"/>
                  </a:lnTo>
                  <a:lnTo>
                    <a:pt x="0" y="25"/>
                  </a:lnTo>
                  <a:close/>
                  <a:moveTo>
                    <a:pt x="0" y="0"/>
                  </a:moveTo>
                  <a:lnTo>
                    <a:pt x="2" y="0"/>
                  </a:lnTo>
                  <a:lnTo>
                    <a:pt x="2"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1" name="Line 66"/>
            <p:cNvSpPr>
              <a:spLocks noChangeShapeType="1"/>
            </p:cNvSpPr>
            <p:nvPr/>
          </p:nvSpPr>
          <p:spPr bwMode="auto">
            <a:xfrm flipV="1">
              <a:off x="1313" y="3054"/>
              <a:ext cx="0" cy="28"/>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92" name="Line 67"/>
            <p:cNvSpPr>
              <a:spLocks noChangeShapeType="1"/>
            </p:cNvSpPr>
            <p:nvPr/>
          </p:nvSpPr>
          <p:spPr bwMode="auto">
            <a:xfrm>
              <a:off x="1313" y="1380"/>
              <a:ext cx="0" cy="27"/>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93" name="Freeform 68"/>
            <p:cNvSpPr>
              <a:spLocks/>
            </p:cNvSpPr>
            <p:nvPr/>
          </p:nvSpPr>
          <p:spPr bwMode="auto">
            <a:xfrm>
              <a:off x="1273" y="3145"/>
              <a:ext cx="49" cy="73"/>
            </a:xfrm>
            <a:custGeom>
              <a:avLst/>
              <a:gdLst>
                <a:gd name="T0" fmla="*/ 52 w 98"/>
                <a:gd name="T1" fmla="*/ 0 h 148"/>
                <a:gd name="T2" fmla="*/ 70 w 98"/>
                <a:gd name="T3" fmla="*/ 2 h 148"/>
                <a:gd name="T4" fmla="*/ 86 w 98"/>
                <a:gd name="T5" fmla="*/ 11 h 148"/>
                <a:gd name="T6" fmla="*/ 94 w 98"/>
                <a:gd name="T7" fmla="*/ 25 h 148"/>
                <a:gd name="T8" fmla="*/ 98 w 98"/>
                <a:gd name="T9" fmla="*/ 41 h 148"/>
                <a:gd name="T10" fmla="*/ 96 w 98"/>
                <a:gd name="T11" fmla="*/ 50 h 148"/>
                <a:gd name="T12" fmla="*/ 93 w 98"/>
                <a:gd name="T13" fmla="*/ 57 h 148"/>
                <a:gd name="T14" fmla="*/ 89 w 98"/>
                <a:gd name="T15" fmla="*/ 66 h 148"/>
                <a:gd name="T16" fmla="*/ 82 w 98"/>
                <a:gd name="T17" fmla="*/ 75 h 148"/>
                <a:gd name="T18" fmla="*/ 77 w 98"/>
                <a:gd name="T19" fmla="*/ 80 h 148"/>
                <a:gd name="T20" fmla="*/ 71 w 98"/>
                <a:gd name="T21" fmla="*/ 87 h 148"/>
                <a:gd name="T22" fmla="*/ 62 w 98"/>
                <a:gd name="T23" fmla="*/ 94 h 148"/>
                <a:gd name="T24" fmla="*/ 54 w 98"/>
                <a:gd name="T25" fmla="*/ 101 h 148"/>
                <a:gd name="T26" fmla="*/ 46 w 98"/>
                <a:gd name="T27" fmla="*/ 109 h 148"/>
                <a:gd name="T28" fmla="*/ 41 w 98"/>
                <a:gd name="T29" fmla="*/ 112 h 148"/>
                <a:gd name="T30" fmla="*/ 36 w 98"/>
                <a:gd name="T31" fmla="*/ 117 h 148"/>
                <a:gd name="T32" fmla="*/ 32 w 98"/>
                <a:gd name="T33" fmla="*/ 119 h 148"/>
                <a:gd name="T34" fmla="*/ 25 w 98"/>
                <a:gd name="T35" fmla="*/ 130 h 148"/>
                <a:gd name="T36" fmla="*/ 98 w 98"/>
                <a:gd name="T37" fmla="*/ 130 h 148"/>
                <a:gd name="T38" fmla="*/ 98 w 98"/>
                <a:gd name="T39" fmla="*/ 148 h 148"/>
                <a:gd name="T40" fmla="*/ 0 w 98"/>
                <a:gd name="T41" fmla="*/ 148 h 148"/>
                <a:gd name="T42" fmla="*/ 0 w 98"/>
                <a:gd name="T43" fmla="*/ 141 h 148"/>
                <a:gd name="T44" fmla="*/ 2 w 98"/>
                <a:gd name="T45" fmla="*/ 135 h 148"/>
                <a:gd name="T46" fmla="*/ 7 w 98"/>
                <a:gd name="T47" fmla="*/ 125 h 148"/>
                <a:gd name="T48" fmla="*/ 15 w 98"/>
                <a:gd name="T49" fmla="*/ 116 h 148"/>
                <a:gd name="T50" fmla="*/ 20 w 98"/>
                <a:gd name="T51" fmla="*/ 109 h 148"/>
                <a:gd name="T52" fmla="*/ 29 w 98"/>
                <a:gd name="T53" fmla="*/ 101 h 148"/>
                <a:gd name="T54" fmla="*/ 38 w 98"/>
                <a:gd name="T55" fmla="*/ 93 h 148"/>
                <a:gd name="T56" fmla="*/ 57 w 98"/>
                <a:gd name="T57" fmla="*/ 75 h 148"/>
                <a:gd name="T58" fmla="*/ 70 w 98"/>
                <a:gd name="T59" fmla="*/ 62 h 148"/>
                <a:gd name="T60" fmla="*/ 75 w 98"/>
                <a:gd name="T61" fmla="*/ 53 h 148"/>
                <a:gd name="T62" fmla="*/ 78 w 98"/>
                <a:gd name="T63" fmla="*/ 46 h 148"/>
                <a:gd name="T64" fmla="*/ 78 w 98"/>
                <a:gd name="T65" fmla="*/ 39 h 148"/>
                <a:gd name="T66" fmla="*/ 78 w 98"/>
                <a:gd name="T67" fmla="*/ 34 h 148"/>
                <a:gd name="T68" fmla="*/ 75 w 98"/>
                <a:gd name="T69" fmla="*/ 27 h 148"/>
                <a:gd name="T70" fmla="*/ 71 w 98"/>
                <a:gd name="T71" fmla="*/ 22 h 148"/>
                <a:gd name="T72" fmla="*/ 66 w 98"/>
                <a:gd name="T73" fmla="*/ 18 h 148"/>
                <a:gd name="T74" fmla="*/ 59 w 98"/>
                <a:gd name="T75" fmla="*/ 16 h 148"/>
                <a:gd name="T76" fmla="*/ 52 w 98"/>
                <a:gd name="T77" fmla="*/ 14 h 148"/>
                <a:gd name="T78" fmla="*/ 43 w 98"/>
                <a:gd name="T79" fmla="*/ 16 h 148"/>
                <a:gd name="T80" fmla="*/ 36 w 98"/>
                <a:gd name="T81" fmla="*/ 18 h 148"/>
                <a:gd name="T82" fmla="*/ 31 w 98"/>
                <a:gd name="T83" fmla="*/ 22 h 148"/>
                <a:gd name="T84" fmla="*/ 25 w 98"/>
                <a:gd name="T85" fmla="*/ 29 h 148"/>
                <a:gd name="T86" fmla="*/ 23 w 98"/>
                <a:gd name="T87" fmla="*/ 36 h 148"/>
                <a:gd name="T88" fmla="*/ 22 w 98"/>
                <a:gd name="T89" fmla="*/ 45 h 148"/>
                <a:gd name="T90" fmla="*/ 4 w 98"/>
                <a:gd name="T91" fmla="*/ 43 h 148"/>
                <a:gd name="T92" fmla="*/ 7 w 98"/>
                <a:gd name="T93" fmla="*/ 23 h 148"/>
                <a:gd name="T94" fmla="*/ 18 w 98"/>
                <a:gd name="T95" fmla="*/ 11 h 148"/>
                <a:gd name="T96" fmla="*/ 32 w 98"/>
                <a:gd name="T97" fmla="*/ 2 h 148"/>
                <a:gd name="T98" fmla="*/ 52 w 98"/>
                <a:gd name="T9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148">
                  <a:moveTo>
                    <a:pt x="52" y="0"/>
                  </a:moveTo>
                  <a:lnTo>
                    <a:pt x="70" y="2"/>
                  </a:lnTo>
                  <a:lnTo>
                    <a:pt x="86" y="11"/>
                  </a:lnTo>
                  <a:lnTo>
                    <a:pt x="94" y="25"/>
                  </a:lnTo>
                  <a:lnTo>
                    <a:pt x="98" y="41"/>
                  </a:lnTo>
                  <a:lnTo>
                    <a:pt x="96" y="50"/>
                  </a:lnTo>
                  <a:lnTo>
                    <a:pt x="93" y="57"/>
                  </a:lnTo>
                  <a:lnTo>
                    <a:pt x="89" y="66"/>
                  </a:lnTo>
                  <a:lnTo>
                    <a:pt x="82" y="75"/>
                  </a:lnTo>
                  <a:lnTo>
                    <a:pt x="77" y="80"/>
                  </a:lnTo>
                  <a:lnTo>
                    <a:pt x="71" y="87"/>
                  </a:lnTo>
                  <a:lnTo>
                    <a:pt x="62" y="94"/>
                  </a:lnTo>
                  <a:lnTo>
                    <a:pt x="54" y="101"/>
                  </a:lnTo>
                  <a:lnTo>
                    <a:pt x="46" y="109"/>
                  </a:lnTo>
                  <a:lnTo>
                    <a:pt x="41" y="112"/>
                  </a:lnTo>
                  <a:lnTo>
                    <a:pt x="36" y="117"/>
                  </a:lnTo>
                  <a:lnTo>
                    <a:pt x="32" y="119"/>
                  </a:lnTo>
                  <a:lnTo>
                    <a:pt x="25" y="130"/>
                  </a:lnTo>
                  <a:lnTo>
                    <a:pt x="98" y="130"/>
                  </a:lnTo>
                  <a:lnTo>
                    <a:pt x="98" y="148"/>
                  </a:lnTo>
                  <a:lnTo>
                    <a:pt x="0" y="148"/>
                  </a:lnTo>
                  <a:lnTo>
                    <a:pt x="0" y="141"/>
                  </a:lnTo>
                  <a:lnTo>
                    <a:pt x="2" y="135"/>
                  </a:lnTo>
                  <a:lnTo>
                    <a:pt x="7" y="125"/>
                  </a:lnTo>
                  <a:lnTo>
                    <a:pt x="15" y="116"/>
                  </a:lnTo>
                  <a:lnTo>
                    <a:pt x="20" y="109"/>
                  </a:lnTo>
                  <a:lnTo>
                    <a:pt x="29" y="101"/>
                  </a:lnTo>
                  <a:lnTo>
                    <a:pt x="38" y="93"/>
                  </a:lnTo>
                  <a:lnTo>
                    <a:pt x="57" y="75"/>
                  </a:lnTo>
                  <a:lnTo>
                    <a:pt x="70" y="62"/>
                  </a:lnTo>
                  <a:lnTo>
                    <a:pt x="75" y="53"/>
                  </a:lnTo>
                  <a:lnTo>
                    <a:pt x="78" y="46"/>
                  </a:lnTo>
                  <a:lnTo>
                    <a:pt x="78" y="39"/>
                  </a:lnTo>
                  <a:lnTo>
                    <a:pt x="78" y="34"/>
                  </a:lnTo>
                  <a:lnTo>
                    <a:pt x="75" y="27"/>
                  </a:lnTo>
                  <a:lnTo>
                    <a:pt x="71" y="22"/>
                  </a:lnTo>
                  <a:lnTo>
                    <a:pt x="66" y="18"/>
                  </a:lnTo>
                  <a:lnTo>
                    <a:pt x="59" y="16"/>
                  </a:lnTo>
                  <a:lnTo>
                    <a:pt x="52" y="14"/>
                  </a:lnTo>
                  <a:lnTo>
                    <a:pt x="43" y="16"/>
                  </a:lnTo>
                  <a:lnTo>
                    <a:pt x="36" y="18"/>
                  </a:lnTo>
                  <a:lnTo>
                    <a:pt x="31" y="22"/>
                  </a:lnTo>
                  <a:lnTo>
                    <a:pt x="25" y="29"/>
                  </a:lnTo>
                  <a:lnTo>
                    <a:pt x="23" y="36"/>
                  </a:lnTo>
                  <a:lnTo>
                    <a:pt x="22" y="45"/>
                  </a:lnTo>
                  <a:lnTo>
                    <a:pt x="4" y="43"/>
                  </a:lnTo>
                  <a:lnTo>
                    <a:pt x="7" y="23"/>
                  </a:lnTo>
                  <a:lnTo>
                    <a:pt x="18" y="11"/>
                  </a:lnTo>
                  <a:lnTo>
                    <a:pt x="32" y="2"/>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4" name="Freeform 69"/>
            <p:cNvSpPr>
              <a:spLocks noEditPoints="1"/>
            </p:cNvSpPr>
            <p:nvPr/>
          </p:nvSpPr>
          <p:spPr bwMode="auto">
            <a:xfrm>
              <a:off x="1332" y="3145"/>
              <a:ext cx="47" cy="74"/>
            </a:xfrm>
            <a:custGeom>
              <a:avLst/>
              <a:gdLst>
                <a:gd name="T0" fmla="*/ 47 w 95"/>
                <a:gd name="T1" fmla="*/ 14 h 149"/>
                <a:gd name="T2" fmla="*/ 40 w 95"/>
                <a:gd name="T3" fmla="*/ 16 h 149"/>
                <a:gd name="T4" fmla="*/ 32 w 95"/>
                <a:gd name="T5" fmla="*/ 20 h 149"/>
                <a:gd name="T6" fmla="*/ 27 w 95"/>
                <a:gd name="T7" fmla="*/ 25 h 149"/>
                <a:gd name="T8" fmla="*/ 22 w 95"/>
                <a:gd name="T9" fmla="*/ 36 h 149"/>
                <a:gd name="T10" fmla="*/ 20 w 95"/>
                <a:gd name="T11" fmla="*/ 53 h 149"/>
                <a:gd name="T12" fmla="*/ 18 w 95"/>
                <a:gd name="T13" fmla="*/ 75 h 149"/>
                <a:gd name="T14" fmla="*/ 20 w 95"/>
                <a:gd name="T15" fmla="*/ 96 h 149"/>
                <a:gd name="T16" fmla="*/ 22 w 95"/>
                <a:gd name="T17" fmla="*/ 112 h 149"/>
                <a:gd name="T18" fmla="*/ 27 w 95"/>
                <a:gd name="T19" fmla="*/ 123 h 149"/>
                <a:gd name="T20" fmla="*/ 32 w 95"/>
                <a:gd name="T21" fmla="*/ 130 h 149"/>
                <a:gd name="T22" fmla="*/ 40 w 95"/>
                <a:gd name="T23" fmla="*/ 133 h 149"/>
                <a:gd name="T24" fmla="*/ 48 w 95"/>
                <a:gd name="T25" fmla="*/ 135 h 149"/>
                <a:gd name="T26" fmla="*/ 55 w 95"/>
                <a:gd name="T27" fmla="*/ 133 h 149"/>
                <a:gd name="T28" fmla="*/ 63 w 95"/>
                <a:gd name="T29" fmla="*/ 130 h 149"/>
                <a:gd name="T30" fmla="*/ 68 w 95"/>
                <a:gd name="T31" fmla="*/ 123 h 149"/>
                <a:gd name="T32" fmla="*/ 73 w 95"/>
                <a:gd name="T33" fmla="*/ 112 h 149"/>
                <a:gd name="T34" fmla="*/ 75 w 95"/>
                <a:gd name="T35" fmla="*/ 96 h 149"/>
                <a:gd name="T36" fmla="*/ 77 w 95"/>
                <a:gd name="T37" fmla="*/ 75 h 149"/>
                <a:gd name="T38" fmla="*/ 75 w 95"/>
                <a:gd name="T39" fmla="*/ 53 h 149"/>
                <a:gd name="T40" fmla="*/ 73 w 95"/>
                <a:gd name="T41" fmla="*/ 38 h 149"/>
                <a:gd name="T42" fmla="*/ 68 w 95"/>
                <a:gd name="T43" fmla="*/ 27 h 149"/>
                <a:gd name="T44" fmla="*/ 64 w 95"/>
                <a:gd name="T45" fmla="*/ 22 h 149"/>
                <a:gd name="T46" fmla="*/ 59 w 95"/>
                <a:gd name="T47" fmla="*/ 18 h 149"/>
                <a:gd name="T48" fmla="*/ 54 w 95"/>
                <a:gd name="T49" fmla="*/ 14 h 149"/>
                <a:gd name="T50" fmla="*/ 47 w 95"/>
                <a:gd name="T51" fmla="*/ 14 h 149"/>
                <a:gd name="T52" fmla="*/ 48 w 95"/>
                <a:gd name="T53" fmla="*/ 0 h 149"/>
                <a:gd name="T54" fmla="*/ 55 w 95"/>
                <a:gd name="T55" fmla="*/ 0 h 149"/>
                <a:gd name="T56" fmla="*/ 63 w 95"/>
                <a:gd name="T57" fmla="*/ 2 h 149"/>
                <a:gd name="T58" fmla="*/ 68 w 95"/>
                <a:gd name="T59" fmla="*/ 4 h 149"/>
                <a:gd name="T60" fmla="*/ 73 w 95"/>
                <a:gd name="T61" fmla="*/ 7 h 149"/>
                <a:gd name="T62" fmla="*/ 79 w 95"/>
                <a:gd name="T63" fmla="*/ 13 h 149"/>
                <a:gd name="T64" fmla="*/ 82 w 95"/>
                <a:gd name="T65" fmla="*/ 18 h 149"/>
                <a:gd name="T66" fmla="*/ 87 w 95"/>
                <a:gd name="T67" fmla="*/ 29 h 149"/>
                <a:gd name="T68" fmla="*/ 93 w 95"/>
                <a:gd name="T69" fmla="*/ 39 h 149"/>
                <a:gd name="T70" fmla="*/ 95 w 95"/>
                <a:gd name="T71" fmla="*/ 55 h 149"/>
                <a:gd name="T72" fmla="*/ 95 w 95"/>
                <a:gd name="T73" fmla="*/ 75 h 149"/>
                <a:gd name="T74" fmla="*/ 95 w 95"/>
                <a:gd name="T75" fmla="*/ 98 h 149"/>
                <a:gd name="T76" fmla="*/ 89 w 95"/>
                <a:gd name="T77" fmla="*/ 116 h 149"/>
                <a:gd name="T78" fmla="*/ 86 w 95"/>
                <a:gd name="T79" fmla="*/ 126 h 149"/>
                <a:gd name="T80" fmla="*/ 80 w 95"/>
                <a:gd name="T81" fmla="*/ 133 h 149"/>
                <a:gd name="T82" fmla="*/ 75 w 95"/>
                <a:gd name="T83" fmla="*/ 141 h 149"/>
                <a:gd name="T84" fmla="*/ 66 w 95"/>
                <a:gd name="T85" fmla="*/ 146 h 149"/>
                <a:gd name="T86" fmla="*/ 57 w 95"/>
                <a:gd name="T87" fmla="*/ 148 h 149"/>
                <a:gd name="T88" fmla="*/ 48 w 95"/>
                <a:gd name="T89" fmla="*/ 149 h 149"/>
                <a:gd name="T90" fmla="*/ 29 w 95"/>
                <a:gd name="T91" fmla="*/ 146 h 149"/>
                <a:gd name="T92" fmla="*/ 15 w 95"/>
                <a:gd name="T93" fmla="*/ 133 h 149"/>
                <a:gd name="T94" fmla="*/ 6 w 95"/>
                <a:gd name="T95" fmla="*/ 119 h 149"/>
                <a:gd name="T96" fmla="*/ 2 w 95"/>
                <a:gd name="T97" fmla="*/ 100 h 149"/>
                <a:gd name="T98" fmla="*/ 0 w 95"/>
                <a:gd name="T99" fmla="*/ 75 h 149"/>
                <a:gd name="T100" fmla="*/ 0 w 95"/>
                <a:gd name="T101" fmla="*/ 52 h 149"/>
                <a:gd name="T102" fmla="*/ 6 w 95"/>
                <a:gd name="T103" fmla="*/ 32 h 149"/>
                <a:gd name="T104" fmla="*/ 9 w 95"/>
                <a:gd name="T105" fmla="*/ 23 h 149"/>
                <a:gd name="T106" fmla="*/ 15 w 95"/>
                <a:gd name="T107" fmla="*/ 14 h 149"/>
                <a:gd name="T108" fmla="*/ 22 w 95"/>
                <a:gd name="T109" fmla="*/ 7 h 149"/>
                <a:gd name="T110" fmla="*/ 29 w 95"/>
                <a:gd name="T111" fmla="*/ 4 h 149"/>
                <a:gd name="T112" fmla="*/ 38 w 95"/>
                <a:gd name="T113" fmla="*/ 0 h 149"/>
                <a:gd name="T114" fmla="*/ 48 w 95"/>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49">
                  <a:moveTo>
                    <a:pt x="47" y="14"/>
                  </a:moveTo>
                  <a:lnTo>
                    <a:pt x="40" y="16"/>
                  </a:lnTo>
                  <a:lnTo>
                    <a:pt x="32" y="20"/>
                  </a:lnTo>
                  <a:lnTo>
                    <a:pt x="27" y="25"/>
                  </a:lnTo>
                  <a:lnTo>
                    <a:pt x="22" y="36"/>
                  </a:lnTo>
                  <a:lnTo>
                    <a:pt x="20" y="53"/>
                  </a:lnTo>
                  <a:lnTo>
                    <a:pt x="18" y="75"/>
                  </a:lnTo>
                  <a:lnTo>
                    <a:pt x="20" y="96"/>
                  </a:lnTo>
                  <a:lnTo>
                    <a:pt x="22" y="112"/>
                  </a:lnTo>
                  <a:lnTo>
                    <a:pt x="27" y="123"/>
                  </a:lnTo>
                  <a:lnTo>
                    <a:pt x="32" y="130"/>
                  </a:lnTo>
                  <a:lnTo>
                    <a:pt x="40" y="133"/>
                  </a:lnTo>
                  <a:lnTo>
                    <a:pt x="48" y="135"/>
                  </a:lnTo>
                  <a:lnTo>
                    <a:pt x="55" y="133"/>
                  </a:lnTo>
                  <a:lnTo>
                    <a:pt x="63" y="130"/>
                  </a:lnTo>
                  <a:lnTo>
                    <a:pt x="68" y="123"/>
                  </a:lnTo>
                  <a:lnTo>
                    <a:pt x="73" y="112"/>
                  </a:lnTo>
                  <a:lnTo>
                    <a:pt x="75" y="96"/>
                  </a:lnTo>
                  <a:lnTo>
                    <a:pt x="77" y="75"/>
                  </a:lnTo>
                  <a:lnTo>
                    <a:pt x="75" y="53"/>
                  </a:lnTo>
                  <a:lnTo>
                    <a:pt x="73" y="38"/>
                  </a:lnTo>
                  <a:lnTo>
                    <a:pt x="68" y="27"/>
                  </a:lnTo>
                  <a:lnTo>
                    <a:pt x="64" y="22"/>
                  </a:lnTo>
                  <a:lnTo>
                    <a:pt x="59" y="18"/>
                  </a:lnTo>
                  <a:lnTo>
                    <a:pt x="54" y="14"/>
                  </a:lnTo>
                  <a:lnTo>
                    <a:pt x="47" y="14"/>
                  </a:lnTo>
                  <a:close/>
                  <a:moveTo>
                    <a:pt x="48" y="0"/>
                  </a:moveTo>
                  <a:lnTo>
                    <a:pt x="55" y="0"/>
                  </a:lnTo>
                  <a:lnTo>
                    <a:pt x="63" y="2"/>
                  </a:lnTo>
                  <a:lnTo>
                    <a:pt x="68" y="4"/>
                  </a:lnTo>
                  <a:lnTo>
                    <a:pt x="73" y="7"/>
                  </a:lnTo>
                  <a:lnTo>
                    <a:pt x="79" y="13"/>
                  </a:lnTo>
                  <a:lnTo>
                    <a:pt x="82" y="18"/>
                  </a:lnTo>
                  <a:lnTo>
                    <a:pt x="87" y="29"/>
                  </a:lnTo>
                  <a:lnTo>
                    <a:pt x="93" y="39"/>
                  </a:lnTo>
                  <a:lnTo>
                    <a:pt x="95" y="55"/>
                  </a:lnTo>
                  <a:lnTo>
                    <a:pt x="95" y="75"/>
                  </a:lnTo>
                  <a:lnTo>
                    <a:pt x="95" y="98"/>
                  </a:lnTo>
                  <a:lnTo>
                    <a:pt x="89" y="116"/>
                  </a:lnTo>
                  <a:lnTo>
                    <a:pt x="86" y="126"/>
                  </a:lnTo>
                  <a:lnTo>
                    <a:pt x="80" y="133"/>
                  </a:lnTo>
                  <a:lnTo>
                    <a:pt x="75" y="141"/>
                  </a:lnTo>
                  <a:lnTo>
                    <a:pt x="66" y="146"/>
                  </a:lnTo>
                  <a:lnTo>
                    <a:pt x="57" y="148"/>
                  </a:lnTo>
                  <a:lnTo>
                    <a:pt x="48" y="149"/>
                  </a:lnTo>
                  <a:lnTo>
                    <a:pt x="29" y="146"/>
                  </a:lnTo>
                  <a:lnTo>
                    <a:pt x="15" y="133"/>
                  </a:lnTo>
                  <a:lnTo>
                    <a:pt x="6" y="119"/>
                  </a:lnTo>
                  <a:lnTo>
                    <a:pt x="2" y="100"/>
                  </a:lnTo>
                  <a:lnTo>
                    <a:pt x="0" y="75"/>
                  </a:lnTo>
                  <a:lnTo>
                    <a:pt x="0" y="52"/>
                  </a:lnTo>
                  <a:lnTo>
                    <a:pt x="6" y="32"/>
                  </a:lnTo>
                  <a:lnTo>
                    <a:pt x="9" y="23"/>
                  </a:lnTo>
                  <a:lnTo>
                    <a:pt x="15" y="14"/>
                  </a:lnTo>
                  <a:lnTo>
                    <a:pt x="22" y="7"/>
                  </a:lnTo>
                  <a:lnTo>
                    <a:pt x="29" y="4"/>
                  </a:lnTo>
                  <a:lnTo>
                    <a:pt x="38"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5" name="Freeform 70"/>
            <p:cNvSpPr>
              <a:spLocks noEditPoints="1"/>
            </p:cNvSpPr>
            <p:nvPr/>
          </p:nvSpPr>
          <p:spPr bwMode="auto">
            <a:xfrm>
              <a:off x="1658" y="1386"/>
              <a:ext cx="1" cy="1696"/>
            </a:xfrm>
            <a:custGeom>
              <a:avLst/>
              <a:gdLst>
                <a:gd name="T0" fmla="*/ 0 w 1"/>
                <a:gd name="T1" fmla="*/ 3331 h 3391"/>
                <a:gd name="T2" fmla="*/ 1 w 1"/>
                <a:gd name="T3" fmla="*/ 3279 h 3391"/>
                <a:gd name="T4" fmla="*/ 1 w 1"/>
                <a:gd name="T5" fmla="*/ 3237 h 3391"/>
                <a:gd name="T6" fmla="*/ 0 w 1"/>
                <a:gd name="T7" fmla="*/ 3185 h 3391"/>
                <a:gd name="T8" fmla="*/ 0 w 1"/>
                <a:gd name="T9" fmla="*/ 3126 h 3391"/>
                <a:gd name="T10" fmla="*/ 0 w 1"/>
                <a:gd name="T11" fmla="*/ 3048 h 3391"/>
                <a:gd name="T12" fmla="*/ 1 w 1"/>
                <a:gd name="T13" fmla="*/ 2998 h 3391"/>
                <a:gd name="T14" fmla="*/ 1 w 1"/>
                <a:gd name="T15" fmla="*/ 2954 h 3391"/>
                <a:gd name="T16" fmla="*/ 0 w 1"/>
                <a:gd name="T17" fmla="*/ 2904 h 3391"/>
                <a:gd name="T18" fmla="*/ 0 w 1"/>
                <a:gd name="T19" fmla="*/ 2844 h 3391"/>
                <a:gd name="T20" fmla="*/ 0 w 1"/>
                <a:gd name="T21" fmla="*/ 2768 h 3391"/>
                <a:gd name="T22" fmla="*/ 1 w 1"/>
                <a:gd name="T23" fmla="*/ 2716 h 3391"/>
                <a:gd name="T24" fmla="*/ 1 w 1"/>
                <a:gd name="T25" fmla="*/ 2673 h 3391"/>
                <a:gd name="T26" fmla="*/ 0 w 1"/>
                <a:gd name="T27" fmla="*/ 2622 h 3391"/>
                <a:gd name="T28" fmla="*/ 0 w 1"/>
                <a:gd name="T29" fmla="*/ 2561 h 3391"/>
                <a:gd name="T30" fmla="*/ 0 w 1"/>
                <a:gd name="T31" fmla="*/ 2485 h 3391"/>
                <a:gd name="T32" fmla="*/ 1 w 1"/>
                <a:gd name="T33" fmla="*/ 2434 h 3391"/>
                <a:gd name="T34" fmla="*/ 1 w 1"/>
                <a:gd name="T35" fmla="*/ 2391 h 3391"/>
                <a:gd name="T36" fmla="*/ 0 w 1"/>
                <a:gd name="T37" fmla="*/ 2339 h 3391"/>
                <a:gd name="T38" fmla="*/ 0 w 1"/>
                <a:gd name="T39" fmla="*/ 2281 h 3391"/>
                <a:gd name="T40" fmla="*/ 0 w 1"/>
                <a:gd name="T41" fmla="*/ 2203 h 3391"/>
                <a:gd name="T42" fmla="*/ 1 w 1"/>
                <a:gd name="T43" fmla="*/ 2151 h 3391"/>
                <a:gd name="T44" fmla="*/ 1 w 1"/>
                <a:gd name="T45" fmla="*/ 2108 h 3391"/>
                <a:gd name="T46" fmla="*/ 0 w 1"/>
                <a:gd name="T47" fmla="*/ 2059 h 3391"/>
                <a:gd name="T48" fmla="*/ 0 w 1"/>
                <a:gd name="T49" fmla="*/ 1998 h 3391"/>
                <a:gd name="T50" fmla="*/ 0 w 1"/>
                <a:gd name="T51" fmla="*/ 1922 h 3391"/>
                <a:gd name="T52" fmla="*/ 1 w 1"/>
                <a:gd name="T53" fmla="*/ 1870 h 3391"/>
                <a:gd name="T54" fmla="*/ 1 w 1"/>
                <a:gd name="T55" fmla="*/ 1828 h 3391"/>
                <a:gd name="T56" fmla="*/ 0 w 1"/>
                <a:gd name="T57" fmla="*/ 1776 h 3391"/>
                <a:gd name="T58" fmla="*/ 0 w 1"/>
                <a:gd name="T59" fmla="*/ 1716 h 3391"/>
                <a:gd name="T60" fmla="*/ 0 w 1"/>
                <a:gd name="T61" fmla="*/ 1640 h 3391"/>
                <a:gd name="T62" fmla="*/ 1 w 1"/>
                <a:gd name="T63" fmla="*/ 1588 h 3391"/>
                <a:gd name="T64" fmla="*/ 1 w 1"/>
                <a:gd name="T65" fmla="*/ 1545 h 3391"/>
                <a:gd name="T66" fmla="*/ 0 w 1"/>
                <a:gd name="T67" fmla="*/ 1494 h 3391"/>
                <a:gd name="T68" fmla="*/ 0 w 1"/>
                <a:gd name="T69" fmla="*/ 1435 h 3391"/>
                <a:gd name="T70" fmla="*/ 0 w 1"/>
                <a:gd name="T71" fmla="*/ 1357 h 3391"/>
                <a:gd name="T72" fmla="*/ 1 w 1"/>
                <a:gd name="T73" fmla="*/ 1306 h 3391"/>
                <a:gd name="T74" fmla="*/ 1 w 1"/>
                <a:gd name="T75" fmla="*/ 1263 h 3391"/>
                <a:gd name="T76" fmla="*/ 0 w 1"/>
                <a:gd name="T77" fmla="*/ 1213 h 3391"/>
                <a:gd name="T78" fmla="*/ 0 w 1"/>
                <a:gd name="T79" fmla="*/ 1153 h 3391"/>
                <a:gd name="T80" fmla="*/ 0 w 1"/>
                <a:gd name="T81" fmla="*/ 1076 h 3391"/>
                <a:gd name="T82" fmla="*/ 1 w 1"/>
                <a:gd name="T83" fmla="*/ 1025 h 3391"/>
                <a:gd name="T84" fmla="*/ 1 w 1"/>
                <a:gd name="T85" fmla="*/ 982 h 3391"/>
                <a:gd name="T86" fmla="*/ 0 w 1"/>
                <a:gd name="T87" fmla="*/ 931 h 3391"/>
                <a:gd name="T88" fmla="*/ 0 w 1"/>
                <a:gd name="T89" fmla="*/ 870 h 3391"/>
                <a:gd name="T90" fmla="*/ 0 w 1"/>
                <a:gd name="T91" fmla="*/ 794 h 3391"/>
                <a:gd name="T92" fmla="*/ 1 w 1"/>
                <a:gd name="T93" fmla="*/ 742 h 3391"/>
                <a:gd name="T94" fmla="*/ 1 w 1"/>
                <a:gd name="T95" fmla="*/ 700 h 3391"/>
                <a:gd name="T96" fmla="*/ 0 w 1"/>
                <a:gd name="T97" fmla="*/ 648 h 3391"/>
                <a:gd name="T98" fmla="*/ 0 w 1"/>
                <a:gd name="T99" fmla="*/ 588 h 3391"/>
                <a:gd name="T100" fmla="*/ 0 w 1"/>
                <a:gd name="T101" fmla="*/ 511 h 3391"/>
                <a:gd name="T102" fmla="*/ 1 w 1"/>
                <a:gd name="T103" fmla="*/ 460 h 3391"/>
                <a:gd name="T104" fmla="*/ 1 w 1"/>
                <a:gd name="T105" fmla="*/ 417 h 3391"/>
                <a:gd name="T106" fmla="*/ 0 w 1"/>
                <a:gd name="T107" fmla="*/ 366 h 3391"/>
                <a:gd name="T108" fmla="*/ 0 w 1"/>
                <a:gd name="T109" fmla="*/ 307 h 3391"/>
                <a:gd name="T110" fmla="*/ 0 w 1"/>
                <a:gd name="T111" fmla="*/ 231 h 3391"/>
                <a:gd name="T112" fmla="*/ 1 w 1"/>
                <a:gd name="T113" fmla="*/ 179 h 3391"/>
                <a:gd name="T114" fmla="*/ 1 w 1"/>
                <a:gd name="T115" fmla="*/ 137 h 3391"/>
                <a:gd name="T116" fmla="*/ 0 w 1"/>
                <a:gd name="T117" fmla="*/ 85 h 3391"/>
                <a:gd name="T118" fmla="*/ 0 w 1"/>
                <a:gd name="T119" fmla="*/ 25 h 3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 h="3391">
                  <a:moveTo>
                    <a:pt x="0" y="3382"/>
                  </a:moveTo>
                  <a:lnTo>
                    <a:pt x="1" y="3382"/>
                  </a:lnTo>
                  <a:lnTo>
                    <a:pt x="1" y="3391"/>
                  </a:lnTo>
                  <a:lnTo>
                    <a:pt x="0" y="3391"/>
                  </a:lnTo>
                  <a:lnTo>
                    <a:pt x="0" y="3382"/>
                  </a:lnTo>
                  <a:close/>
                  <a:moveTo>
                    <a:pt x="0" y="3357"/>
                  </a:moveTo>
                  <a:lnTo>
                    <a:pt x="1" y="3357"/>
                  </a:lnTo>
                  <a:lnTo>
                    <a:pt x="1" y="3364"/>
                  </a:lnTo>
                  <a:lnTo>
                    <a:pt x="0" y="3364"/>
                  </a:lnTo>
                  <a:lnTo>
                    <a:pt x="0" y="3357"/>
                  </a:lnTo>
                  <a:close/>
                  <a:moveTo>
                    <a:pt x="0" y="3331"/>
                  </a:moveTo>
                  <a:lnTo>
                    <a:pt x="1" y="3331"/>
                  </a:lnTo>
                  <a:lnTo>
                    <a:pt x="1" y="3340"/>
                  </a:lnTo>
                  <a:lnTo>
                    <a:pt x="0" y="3340"/>
                  </a:lnTo>
                  <a:lnTo>
                    <a:pt x="0" y="3331"/>
                  </a:lnTo>
                  <a:close/>
                  <a:moveTo>
                    <a:pt x="0" y="3306"/>
                  </a:moveTo>
                  <a:lnTo>
                    <a:pt x="1" y="3306"/>
                  </a:lnTo>
                  <a:lnTo>
                    <a:pt x="1" y="3313"/>
                  </a:lnTo>
                  <a:lnTo>
                    <a:pt x="0" y="3313"/>
                  </a:lnTo>
                  <a:lnTo>
                    <a:pt x="0" y="3306"/>
                  </a:lnTo>
                  <a:close/>
                  <a:moveTo>
                    <a:pt x="0" y="3279"/>
                  </a:moveTo>
                  <a:lnTo>
                    <a:pt x="1" y="3279"/>
                  </a:lnTo>
                  <a:lnTo>
                    <a:pt x="1" y="3288"/>
                  </a:lnTo>
                  <a:lnTo>
                    <a:pt x="0" y="3288"/>
                  </a:lnTo>
                  <a:lnTo>
                    <a:pt x="0" y="3279"/>
                  </a:lnTo>
                  <a:close/>
                  <a:moveTo>
                    <a:pt x="0" y="3254"/>
                  </a:moveTo>
                  <a:lnTo>
                    <a:pt x="1" y="3254"/>
                  </a:lnTo>
                  <a:lnTo>
                    <a:pt x="1" y="3263"/>
                  </a:lnTo>
                  <a:lnTo>
                    <a:pt x="0" y="3263"/>
                  </a:lnTo>
                  <a:lnTo>
                    <a:pt x="0" y="3254"/>
                  </a:lnTo>
                  <a:close/>
                  <a:moveTo>
                    <a:pt x="0" y="3228"/>
                  </a:moveTo>
                  <a:lnTo>
                    <a:pt x="1" y="3228"/>
                  </a:lnTo>
                  <a:lnTo>
                    <a:pt x="1" y="3237"/>
                  </a:lnTo>
                  <a:lnTo>
                    <a:pt x="0" y="3237"/>
                  </a:lnTo>
                  <a:lnTo>
                    <a:pt x="0" y="3228"/>
                  </a:lnTo>
                  <a:close/>
                  <a:moveTo>
                    <a:pt x="0" y="3203"/>
                  </a:moveTo>
                  <a:lnTo>
                    <a:pt x="1" y="3203"/>
                  </a:lnTo>
                  <a:lnTo>
                    <a:pt x="1" y="3212"/>
                  </a:lnTo>
                  <a:lnTo>
                    <a:pt x="0" y="3212"/>
                  </a:lnTo>
                  <a:lnTo>
                    <a:pt x="0" y="3203"/>
                  </a:lnTo>
                  <a:close/>
                  <a:moveTo>
                    <a:pt x="0" y="3178"/>
                  </a:moveTo>
                  <a:lnTo>
                    <a:pt x="1" y="3178"/>
                  </a:lnTo>
                  <a:lnTo>
                    <a:pt x="1" y="3185"/>
                  </a:lnTo>
                  <a:lnTo>
                    <a:pt x="0" y="3185"/>
                  </a:lnTo>
                  <a:lnTo>
                    <a:pt x="0" y="3178"/>
                  </a:lnTo>
                  <a:close/>
                  <a:moveTo>
                    <a:pt x="0" y="3151"/>
                  </a:moveTo>
                  <a:lnTo>
                    <a:pt x="1" y="3151"/>
                  </a:lnTo>
                  <a:lnTo>
                    <a:pt x="1" y="3160"/>
                  </a:lnTo>
                  <a:lnTo>
                    <a:pt x="0" y="3160"/>
                  </a:lnTo>
                  <a:lnTo>
                    <a:pt x="0" y="3151"/>
                  </a:lnTo>
                  <a:close/>
                  <a:moveTo>
                    <a:pt x="0" y="3126"/>
                  </a:moveTo>
                  <a:lnTo>
                    <a:pt x="1" y="3126"/>
                  </a:lnTo>
                  <a:lnTo>
                    <a:pt x="1" y="3133"/>
                  </a:lnTo>
                  <a:lnTo>
                    <a:pt x="0" y="3133"/>
                  </a:lnTo>
                  <a:lnTo>
                    <a:pt x="0" y="3126"/>
                  </a:lnTo>
                  <a:close/>
                  <a:moveTo>
                    <a:pt x="0" y="3100"/>
                  </a:moveTo>
                  <a:lnTo>
                    <a:pt x="1" y="3100"/>
                  </a:lnTo>
                  <a:lnTo>
                    <a:pt x="1" y="3109"/>
                  </a:lnTo>
                  <a:lnTo>
                    <a:pt x="0" y="3109"/>
                  </a:lnTo>
                  <a:lnTo>
                    <a:pt x="0" y="3100"/>
                  </a:lnTo>
                  <a:close/>
                  <a:moveTo>
                    <a:pt x="0" y="3075"/>
                  </a:moveTo>
                  <a:lnTo>
                    <a:pt x="1" y="3075"/>
                  </a:lnTo>
                  <a:lnTo>
                    <a:pt x="1" y="3084"/>
                  </a:lnTo>
                  <a:lnTo>
                    <a:pt x="0" y="3084"/>
                  </a:lnTo>
                  <a:lnTo>
                    <a:pt x="0" y="3075"/>
                  </a:lnTo>
                  <a:close/>
                  <a:moveTo>
                    <a:pt x="0" y="3048"/>
                  </a:moveTo>
                  <a:lnTo>
                    <a:pt x="1" y="3048"/>
                  </a:lnTo>
                  <a:lnTo>
                    <a:pt x="1" y="3057"/>
                  </a:lnTo>
                  <a:lnTo>
                    <a:pt x="0" y="3057"/>
                  </a:lnTo>
                  <a:lnTo>
                    <a:pt x="0" y="3048"/>
                  </a:lnTo>
                  <a:close/>
                  <a:moveTo>
                    <a:pt x="0" y="3023"/>
                  </a:moveTo>
                  <a:lnTo>
                    <a:pt x="1" y="3023"/>
                  </a:lnTo>
                  <a:lnTo>
                    <a:pt x="1" y="3032"/>
                  </a:lnTo>
                  <a:lnTo>
                    <a:pt x="0" y="3032"/>
                  </a:lnTo>
                  <a:lnTo>
                    <a:pt x="0" y="3023"/>
                  </a:lnTo>
                  <a:close/>
                  <a:moveTo>
                    <a:pt x="0" y="2998"/>
                  </a:moveTo>
                  <a:lnTo>
                    <a:pt x="1" y="2998"/>
                  </a:lnTo>
                  <a:lnTo>
                    <a:pt x="1" y="3006"/>
                  </a:lnTo>
                  <a:lnTo>
                    <a:pt x="0" y="3006"/>
                  </a:lnTo>
                  <a:lnTo>
                    <a:pt x="0" y="2998"/>
                  </a:lnTo>
                  <a:close/>
                  <a:moveTo>
                    <a:pt x="0" y="2972"/>
                  </a:moveTo>
                  <a:lnTo>
                    <a:pt x="1" y="2972"/>
                  </a:lnTo>
                  <a:lnTo>
                    <a:pt x="1" y="2981"/>
                  </a:lnTo>
                  <a:lnTo>
                    <a:pt x="0" y="2981"/>
                  </a:lnTo>
                  <a:lnTo>
                    <a:pt x="0" y="2972"/>
                  </a:lnTo>
                  <a:close/>
                  <a:moveTo>
                    <a:pt x="0" y="2947"/>
                  </a:moveTo>
                  <a:lnTo>
                    <a:pt x="1" y="2947"/>
                  </a:lnTo>
                  <a:lnTo>
                    <a:pt x="1" y="2954"/>
                  </a:lnTo>
                  <a:lnTo>
                    <a:pt x="0" y="2954"/>
                  </a:lnTo>
                  <a:lnTo>
                    <a:pt x="0" y="2947"/>
                  </a:lnTo>
                  <a:close/>
                  <a:moveTo>
                    <a:pt x="0" y="2920"/>
                  </a:moveTo>
                  <a:lnTo>
                    <a:pt x="1" y="2920"/>
                  </a:lnTo>
                  <a:lnTo>
                    <a:pt x="1" y="2929"/>
                  </a:lnTo>
                  <a:lnTo>
                    <a:pt x="0" y="2929"/>
                  </a:lnTo>
                  <a:lnTo>
                    <a:pt x="0" y="2920"/>
                  </a:lnTo>
                  <a:close/>
                  <a:moveTo>
                    <a:pt x="0" y="2895"/>
                  </a:moveTo>
                  <a:lnTo>
                    <a:pt x="1" y="2895"/>
                  </a:lnTo>
                  <a:lnTo>
                    <a:pt x="1" y="2904"/>
                  </a:lnTo>
                  <a:lnTo>
                    <a:pt x="0" y="2904"/>
                  </a:lnTo>
                  <a:lnTo>
                    <a:pt x="0" y="2895"/>
                  </a:lnTo>
                  <a:close/>
                  <a:moveTo>
                    <a:pt x="0" y="2869"/>
                  </a:moveTo>
                  <a:lnTo>
                    <a:pt x="1" y="2869"/>
                  </a:lnTo>
                  <a:lnTo>
                    <a:pt x="1" y="2878"/>
                  </a:lnTo>
                  <a:lnTo>
                    <a:pt x="0" y="2878"/>
                  </a:lnTo>
                  <a:lnTo>
                    <a:pt x="0" y="2869"/>
                  </a:lnTo>
                  <a:close/>
                  <a:moveTo>
                    <a:pt x="0" y="2844"/>
                  </a:moveTo>
                  <a:lnTo>
                    <a:pt x="1" y="2844"/>
                  </a:lnTo>
                  <a:lnTo>
                    <a:pt x="1" y="2853"/>
                  </a:lnTo>
                  <a:lnTo>
                    <a:pt x="0" y="2853"/>
                  </a:lnTo>
                  <a:lnTo>
                    <a:pt x="0" y="2844"/>
                  </a:lnTo>
                  <a:close/>
                  <a:moveTo>
                    <a:pt x="0" y="2819"/>
                  </a:moveTo>
                  <a:lnTo>
                    <a:pt x="1" y="2819"/>
                  </a:lnTo>
                  <a:lnTo>
                    <a:pt x="1" y="2826"/>
                  </a:lnTo>
                  <a:lnTo>
                    <a:pt x="0" y="2826"/>
                  </a:lnTo>
                  <a:lnTo>
                    <a:pt x="0" y="2819"/>
                  </a:lnTo>
                  <a:close/>
                  <a:moveTo>
                    <a:pt x="0" y="2792"/>
                  </a:moveTo>
                  <a:lnTo>
                    <a:pt x="1" y="2792"/>
                  </a:lnTo>
                  <a:lnTo>
                    <a:pt x="1" y="2801"/>
                  </a:lnTo>
                  <a:lnTo>
                    <a:pt x="0" y="2801"/>
                  </a:lnTo>
                  <a:lnTo>
                    <a:pt x="0" y="2792"/>
                  </a:lnTo>
                  <a:close/>
                  <a:moveTo>
                    <a:pt x="0" y="2768"/>
                  </a:moveTo>
                  <a:lnTo>
                    <a:pt x="1" y="2768"/>
                  </a:lnTo>
                  <a:lnTo>
                    <a:pt x="1" y="2776"/>
                  </a:lnTo>
                  <a:lnTo>
                    <a:pt x="0" y="2776"/>
                  </a:lnTo>
                  <a:lnTo>
                    <a:pt x="0" y="2768"/>
                  </a:lnTo>
                  <a:close/>
                  <a:moveTo>
                    <a:pt x="0" y="2741"/>
                  </a:moveTo>
                  <a:lnTo>
                    <a:pt x="1" y="2741"/>
                  </a:lnTo>
                  <a:lnTo>
                    <a:pt x="1" y="2750"/>
                  </a:lnTo>
                  <a:lnTo>
                    <a:pt x="0" y="2750"/>
                  </a:lnTo>
                  <a:lnTo>
                    <a:pt x="0" y="2741"/>
                  </a:lnTo>
                  <a:close/>
                  <a:moveTo>
                    <a:pt x="0" y="2716"/>
                  </a:moveTo>
                  <a:lnTo>
                    <a:pt x="1" y="2716"/>
                  </a:lnTo>
                  <a:lnTo>
                    <a:pt x="1" y="2725"/>
                  </a:lnTo>
                  <a:lnTo>
                    <a:pt x="0" y="2725"/>
                  </a:lnTo>
                  <a:lnTo>
                    <a:pt x="0" y="2716"/>
                  </a:lnTo>
                  <a:close/>
                  <a:moveTo>
                    <a:pt x="0" y="2689"/>
                  </a:moveTo>
                  <a:lnTo>
                    <a:pt x="1" y="2689"/>
                  </a:lnTo>
                  <a:lnTo>
                    <a:pt x="1" y="2698"/>
                  </a:lnTo>
                  <a:lnTo>
                    <a:pt x="0" y="2698"/>
                  </a:lnTo>
                  <a:lnTo>
                    <a:pt x="0" y="2689"/>
                  </a:lnTo>
                  <a:close/>
                  <a:moveTo>
                    <a:pt x="0" y="2665"/>
                  </a:moveTo>
                  <a:lnTo>
                    <a:pt x="1" y="2665"/>
                  </a:lnTo>
                  <a:lnTo>
                    <a:pt x="1" y="2673"/>
                  </a:lnTo>
                  <a:lnTo>
                    <a:pt x="0" y="2673"/>
                  </a:lnTo>
                  <a:lnTo>
                    <a:pt x="0" y="2665"/>
                  </a:lnTo>
                  <a:close/>
                  <a:moveTo>
                    <a:pt x="0" y="2640"/>
                  </a:moveTo>
                  <a:lnTo>
                    <a:pt x="1" y="2640"/>
                  </a:lnTo>
                  <a:lnTo>
                    <a:pt x="1" y="2647"/>
                  </a:lnTo>
                  <a:lnTo>
                    <a:pt x="0" y="2647"/>
                  </a:lnTo>
                  <a:lnTo>
                    <a:pt x="0" y="2640"/>
                  </a:lnTo>
                  <a:close/>
                  <a:moveTo>
                    <a:pt x="0" y="2613"/>
                  </a:moveTo>
                  <a:lnTo>
                    <a:pt x="1" y="2613"/>
                  </a:lnTo>
                  <a:lnTo>
                    <a:pt x="1" y="2622"/>
                  </a:lnTo>
                  <a:lnTo>
                    <a:pt x="0" y="2622"/>
                  </a:lnTo>
                  <a:lnTo>
                    <a:pt x="0" y="2613"/>
                  </a:lnTo>
                  <a:close/>
                  <a:moveTo>
                    <a:pt x="0" y="2588"/>
                  </a:moveTo>
                  <a:lnTo>
                    <a:pt x="1" y="2588"/>
                  </a:lnTo>
                  <a:lnTo>
                    <a:pt x="1" y="2597"/>
                  </a:lnTo>
                  <a:lnTo>
                    <a:pt x="0" y="2597"/>
                  </a:lnTo>
                  <a:lnTo>
                    <a:pt x="0" y="2588"/>
                  </a:lnTo>
                  <a:close/>
                  <a:moveTo>
                    <a:pt x="0" y="2561"/>
                  </a:moveTo>
                  <a:lnTo>
                    <a:pt x="1" y="2561"/>
                  </a:lnTo>
                  <a:lnTo>
                    <a:pt x="1" y="2570"/>
                  </a:lnTo>
                  <a:lnTo>
                    <a:pt x="0" y="2570"/>
                  </a:lnTo>
                  <a:lnTo>
                    <a:pt x="0" y="2561"/>
                  </a:lnTo>
                  <a:close/>
                  <a:moveTo>
                    <a:pt x="0" y="2537"/>
                  </a:moveTo>
                  <a:lnTo>
                    <a:pt x="1" y="2537"/>
                  </a:lnTo>
                  <a:lnTo>
                    <a:pt x="1" y="2545"/>
                  </a:lnTo>
                  <a:lnTo>
                    <a:pt x="0" y="2545"/>
                  </a:lnTo>
                  <a:lnTo>
                    <a:pt x="0" y="2537"/>
                  </a:lnTo>
                  <a:close/>
                  <a:moveTo>
                    <a:pt x="0" y="2510"/>
                  </a:moveTo>
                  <a:lnTo>
                    <a:pt x="1" y="2510"/>
                  </a:lnTo>
                  <a:lnTo>
                    <a:pt x="1" y="2519"/>
                  </a:lnTo>
                  <a:lnTo>
                    <a:pt x="0" y="2519"/>
                  </a:lnTo>
                  <a:lnTo>
                    <a:pt x="0" y="2510"/>
                  </a:lnTo>
                  <a:close/>
                  <a:moveTo>
                    <a:pt x="0" y="2485"/>
                  </a:moveTo>
                  <a:lnTo>
                    <a:pt x="1" y="2485"/>
                  </a:lnTo>
                  <a:lnTo>
                    <a:pt x="1" y="2494"/>
                  </a:lnTo>
                  <a:lnTo>
                    <a:pt x="0" y="2494"/>
                  </a:lnTo>
                  <a:lnTo>
                    <a:pt x="0" y="2485"/>
                  </a:lnTo>
                  <a:close/>
                  <a:moveTo>
                    <a:pt x="0" y="2460"/>
                  </a:moveTo>
                  <a:lnTo>
                    <a:pt x="1" y="2460"/>
                  </a:lnTo>
                  <a:lnTo>
                    <a:pt x="1" y="2467"/>
                  </a:lnTo>
                  <a:lnTo>
                    <a:pt x="0" y="2467"/>
                  </a:lnTo>
                  <a:lnTo>
                    <a:pt x="0" y="2460"/>
                  </a:lnTo>
                  <a:close/>
                  <a:moveTo>
                    <a:pt x="0" y="2434"/>
                  </a:moveTo>
                  <a:lnTo>
                    <a:pt x="1" y="2434"/>
                  </a:lnTo>
                  <a:lnTo>
                    <a:pt x="1" y="2442"/>
                  </a:lnTo>
                  <a:lnTo>
                    <a:pt x="0" y="2442"/>
                  </a:lnTo>
                  <a:lnTo>
                    <a:pt x="0" y="2434"/>
                  </a:lnTo>
                  <a:close/>
                  <a:moveTo>
                    <a:pt x="0" y="2409"/>
                  </a:moveTo>
                  <a:lnTo>
                    <a:pt x="1" y="2409"/>
                  </a:lnTo>
                  <a:lnTo>
                    <a:pt x="1" y="2418"/>
                  </a:lnTo>
                  <a:lnTo>
                    <a:pt x="0" y="2418"/>
                  </a:lnTo>
                  <a:lnTo>
                    <a:pt x="0" y="2409"/>
                  </a:lnTo>
                  <a:close/>
                  <a:moveTo>
                    <a:pt x="0" y="2382"/>
                  </a:moveTo>
                  <a:lnTo>
                    <a:pt x="1" y="2382"/>
                  </a:lnTo>
                  <a:lnTo>
                    <a:pt x="1" y="2391"/>
                  </a:lnTo>
                  <a:lnTo>
                    <a:pt x="0" y="2391"/>
                  </a:lnTo>
                  <a:lnTo>
                    <a:pt x="0" y="2382"/>
                  </a:lnTo>
                  <a:close/>
                  <a:moveTo>
                    <a:pt x="0" y="2357"/>
                  </a:moveTo>
                  <a:lnTo>
                    <a:pt x="1" y="2357"/>
                  </a:lnTo>
                  <a:lnTo>
                    <a:pt x="1" y="2366"/>
                  </a:lnTo>
                  <a:lnTo>
                    <a:pt x="0" y="2366"/>
                  </a:lnTo>
                  <a:lnTo>
                    <a:pt x="0" y="2357"/>
                  </a:lnTo>
                  <a:close/>
                  <a:moveTo>
                    <a:pt x="0" y="2331"/>
                  </a:moveTo>
                  <a:lnTo>
                    <a:pt x="1" y="2331"/>
                  </a:lnTo>
                  <a:lnTo>
                    <a:pt x="1" y="2339"/>
                  </a:lnTo>
                  <a:lnTo>
                    <a:pt x="0" y="2339"/>
                  </a:lnTo>
                  <a:lnTo>
                    <a:pt x="0" y="2331"/>
                  </a:lnTo>
                  <a:close/>
                  <a:moveTo>
                    <a:pt x="0" y="2306"/>
                  </a:moveTo>
                  <a:lnTo>
                    <a:pt x="1" y="2306"/>
                  </a:lnTo>
                  <a:lnTo>
                    <a:pt x="1" y="2315"/>
                  </a:lnTo>
                  <a:lnTo>
                    <a:pt x="0" y="2315"/>
                  </a:lnTo>
                  <a:lnTo>
                    <a:pt x="0" y="2306"/>
                  </a:lnTo>
                  <a:close/>
                  <a:moveTo>
                    <a:pt x="0" y="2281"/>
                  </a:moveTo>
                  <a:lnTo>
                    <a:pt x="1" y="2281"/>
                  </a:lnTo>
                  <a:lnTo>
                    <a:pt x="1" y="2288"/>
                  </a:lnTo>
                  <a:lnTo>
                    <a:pt x="0" y="2288"/>
                  </a:lnTo>
                  <a:lnTo>
                    <a:pt x="0" y="2281"/>
                  </a:lnTo>
                  <a:close/>
                  <a:moveTo>
                    <a:pt x="0" y="2254"/>
                  </a:moveTo>
                  <a:lnTo>
                    <a:pt x="1" y="2254"/>
                  </a:lnTo>
                  <a:lnTo>
                    <a:pt x="1" y="2263"/>
                  </a:lnTo>
                  <a:lnTo>
                    <a:pt x="0" y="2263"/>
                  </a:lnTo>
                  <a:lnTo>
                    <a:pt x="0" y="2254"/>
                  </a:lnTo>
                  <a:close/>
                  <a:moveTo>
                    <a:pt x="0" y="2229"/>
                  </a:moveTo>
                  <a:lnTo>
                    <a:pt x="1" y="2229"/>
                  </a:lnTo>
                  <a:lnTo>
                    <a:pt x="1" y="2238"/>
                  </a:lnTo>
                  <a:lnTo>
                    <a:pt x="0" y="2238"/>
                  </a:lnTo>
                  <a:lnTo>
                    <a:pt x="0" y="2229"/>
                  </a:lnTo>
                  <a:close/>
                  <a:moveTo>
                    <a:pt x="0" y="2203"/>
                  </a:moveTo>
                  <a:lnTo>
                    <a:pt x="1" y="2203"/>
                  </a:lnTo>
                  <a:lnTo>
                    <a:pt x="1" y="2212"/>
                  </a:lnTo>
                  <a:lnTo>
                    <a:pt x="0" y="2212"/>
                  </a:lnTo>
                  <a:lnTo>
                    <a:pt x="0" y="2203"/>
                  </a:lnTo>
                  <a:close/>
                  <a:moveTo>
                    <a:pt x="0" y="2178"/>
                  </a:moveTo>
                  <a:lnTo>
                    <a:pt x="1" y="2178"/>
                  </a:lnTo>
                  <a:lnTo>
                    <a:pt x="1" y="2187"/>
                  </a:lnTo>
                  <a:lnTo>
                    <a:pt x="0" y="2187"/>
                  </a:lnTo>
                  <a:lnTo>
                    <a:pt x="0" y="2178"/>
                  </a:lnTo>
                  <a:close/>
                  <a:moveTo>
                    <a:pt x="0" y="2151"/>
                  </a:moveTo>
                  <a:lnTo>
                    <a:pt x="1" y="2151"/>
                  </a:lnTo>
                  <a:lnTo>
                    <a:pt x="1" y="2160"/>
                  </a:lnTo>
                  <a:lnTo>
                    <a:pt x="0" y="2160"/>
                  </a:lnTo>
                  <a:lnTo>
                    <a:pt x="0" y="2151"/>
                  </a:lnTo>
                  <a:close/>
                  <a:moveTo>
                    <a:pt x="0" y="2126"/>
                  </a:moveTo>
                  <a:lnTo>
                    <a:pt x="1" y="2126"/>
                  </a:lnTo>
                  <a:lnTo>
                    <a:pt x="1" y="2135"/>
                  </a:lnTo>
                  <a:lnTo>
                    <a:pt x="0" y="2135"/>
                  </a:lnTo>
                  <a:lnTo>
                    <a:pt x="0" y="2126"/>
                  </a:lnTo>
                  <a:close/>
                  <a:moveTo>
                    <a:pt x="0" y="2101"/>
                  </a:moveTo>
                  <a:lnTo>
                    <a:pt x="1" y="2101"/>
                  </a:lnTo>
                  <a:lnTo>
                    <a:pt x="1" y="2108"/>
                  </a:lnTo>
                  <a:lnTo>
                    <a:pt x="0" y="2108"/>
                  </a:lnTo>
                  <a:lnTo>
                    <a:pt x="0" y="2101"/>
                  </a:lnTo>
                  <a:close/>
                  <a:moveTo>
                    <a:pt x="0" y="2075"/>
                  </a:moveTo>
                  <a:lnTo>
                    <a:pt x="1" y="2075"/>
                  </a:lnTo>
                  <a:lnTo>
                    <a:pt x="1" y="2084"/>
                  </a:lnTo>
                  <a:lnTo>
                    <a:pt x="0" y="2084"/>
                  </a:lnTo>
                  <a:lnTo>
                    <a:pt x="0" y="2075"/>
                  </a:lnTo>
                  <a:close/>
                  <a:moveTo>
                    <a:pt x="0" y="2050"/>
                  </a:moveTo>
                  <a:lnTo>
                    <a:pt x="1" y="2050"/>
                  </a:lnTo>
                  <a:lnTo>
                    <a:pt x="1" y="2059"/>
                  </a:lnTo>
                  <a:lnTo>
                    <a:pt x="0" y="2059"/>
                  </a:lnTo>
                  <a:lnTo>
                    <a:pt x="0" y="2050"/>
                  </a:lnTo>
                  <a:close/>
                  <a:moveTo>
                    <a:pt x="0" y="2023"/>
                  </a:moveTo>
                  <a:lnTo>
                    <a:pt x="1" y="2023"/>
                  </a:lnTo>
                  <a:lnTo>
                    <a:pt x="1" y="2032"/>
                  </a:lnTo>
                  <a:lnTo>
                    <a:pt x="0" y="2032"/>
                  </a:lnTo>
                  <a:lnTo>
                    <a:pt x="0" y="2023"/>
                  </a:lnTo>
                  <a:close/>
                  <a:moveTo>
                    <a:pt x="0" y="1998"/>
                  </a:moveTo>
                  <a:lnTo>
                    <a:pt x="1" y="1998"/>
                  </a:lnTo>
                  <a:lnTo>
                    <a:pt x="1" y="2007"/>
                  </a:lnTo>
                  <a:lnTo>
                    <a:pt x="0" y="2007"/>
                  </a:lnTo>
                  <a:lnTo>
                    <a:pt x="0" y="1998"/>
                  </a:lnTo>
                  <a:close/>
                  <a:moveTo>
                    <a:pt x="0" y="1972"/>
                  </a:moveTo>
                  <a:lnTo>
                    <a:pt x="1" y="1972"/>
                  </a:lnTo>
                  <a:lnTo>
                    <a:pt x="1" y="1981"/>
                  </a:lnTo>
                  <a:lnTo>
                    <a:pt x="0" y="1981"/>
                  </a:lnTo>
                  <a:lnTo>
                    <a:pt x="0" y="1972"/>
                  </a:lnTo>
                  <a:close/>
                  <a:moveTo>
                    <a:pt x="0" y="1947"/>
                  </a:moveTo>
                  <a:lnTo>
                    <a:pt x="1" y="1947"/>
                  </a:lnTo>
                  <a:lnTo>
                    <a:pt x="1" y="1956"/>
                  </a:lnTo>
                  <a:lnTo>
                    <a:pt x="0" y="1956"/>
                  </a:lnTo>
                  <a:lnTo>
                    <a:pt x="0" y="1947"/>
                  </a:lnTo>
                  <a:close/>
                  <a:moveTo>
                    <a:pt x="0" y="1922"/>
                  </a:moveTo>
                  <a:lnTo>
                    <a:pt x="1" y="1922"/>
                  </a:lnTo>
                  <a:lnTo>
                    <a:pt x="1" y="1929"/>
                  </a:lnTo>
                  <a:lnTo>
                    <a:pt x="0" y="1929"/>
                  </a:lnTo>
                  <a:lnTo>
                    <a:pt x="0" y="1922"/>
                  </a:lnTo>
                  <a:close/>
                  <a:moveTo>
                    <a:pt x="0" y="1895"/>
                  </a:moveTo>
                  <a:lnTo>
                    <a:pt x="1" y="1895"/>
                  </a:lnTo>
                  <a:lnTo>
                    <a:pt x="1" y="1904"/>
                  </a:lnTo>
                  <a:lnTo>
                    <a:pt x="0" y="1904"/>
                  </a:lnTo>
                  <a:lnTo>
                    <a:pt x="0" y="1895"/>
                  </a:lnTo>
                  <a:close/>
                  <a:moveTo>
                    <a:pt x="0" y="1870"/>
                  </a:moveTo>
                  <a:lnTo>
                    <a:pt x="1" y="1870"/>
                  </a:lnTo>
                  <a:lnTo>
                    <a:pt x="1" y="1879"/>
                  </a:lnTo>
                  <a:lnTo>
                    <a:pt x="0" y="1879"/>
                  </a:lnTo>
                  <a:lnTo>
                    <a:pt x="0" y="1870"/>
                  </a:lnTo>
                  <a:close/>
                  <a:moveTo>
                    <a:pt x="0" y="1844"/>
                  </a:moveTo>
                  <a:lnTo>
                    <a:pt x="1" y="1844"/>
                  </a:lnTo>
                  <a:lnTo>
                    <a:pt x="1" y="1853"/>
                  </a:lnTo>
                  <a:lnTo>
                    <a:pt x="0" y="1853"/>
                  </a:lnTo>
                  <a:lnTo>
                    <a:pt x="0" y="1844"/>
                  </a:lnTo>
                  <a:close/>
                  <a:moveTo>
                    <a:pt x="0" y="1819"/>
                  </a:moveTo>
                  <a:lnTo>
                    <a:pt x="1" y="1819"/>
                  </a:lnTo>
                  <a:lnTo>
                    <a:pt x="1" y="1828"/>
                  </a:lnTo>
                  <a:lnTo>
                    <a:pt x="0" y="1828"/>
                  </a:lnTo>
                  <a:lnTo>
                    <a:pt x="0" y="1819"/>
                  </a:lnTo>
                  <a:close/>
                  <a:moveTo>
                    <a:pt x="0" y="1794"/>
                  </a:moveTo>
                  <a:lnTo>
                    <a:pt x="1" y="1794"/>
                  </a:lnTo>
                  <a:lnTo>
                    <a:pt x="1" y="1801"/>
                  </a:lnTo>
                  <a:lnTo>
                    <a:pt x="0" y="1801"/>
                  </a:lnTo>
                  <a:lnTo>
                    <a:pt x="0" y="1794"/>
                  </a:lnTo>
                  <a:close/>
                  <a:moveTo>
                    <a:pt x="0" y="1767"/>
                  </a:moveTo>
                  <a:lnTo>
                    <a:pt x="1" y="1767"/>
                  </a:lnTo>
                  <a:lnTo>
                    <a:pt x="1" y="1776"/>
                  </a:lnTo>
                  <a:lnTo>
                    <a:pt x="0" y="1776"/>
                  </a:lnTo>
                  <a:lnTo>
                    <a:pt x="0" y="1767"/>
                  </a:lnTo>
                  <a:close/>
                  <a:moveTo>
                    <a:pt x="0" y="1743"/>
                  </a:moveTo>
                  <a:lnTo>
                    <a:pt x="1" y="1743"/>
                  </a:lnTo>
                  <a:lnTo>
                    <a:pt x="1" y="1750"/>
                  </a:lnTo>
                  <a:lnTo>
                    <a:pt x="0" y="1750"/>
                  </a:lnTo>
                  <a:lnTo>
                    <a:pt x="0" y="1743"/>
                  </a:lnTo>
                  <a:close/>
                  <a:moveTo>
                    <a:pt x="0" y="1716"/>
                  </a:moveTo>
                  <a:lnTo>
                    <a:pt x="1" y="1716"/>
                  </a:lnTo>
                  <a:lnTo>
                    <a:pt x="1" y="1725"/>
                  </a:lnTo>
                  <a:lnTo>
                    <a:pt x="0" y="1725"/>
                  </a:lnTo>
                  <a:lnTo>
                    <a:pt x="0" y="1716"/>
                  </a:lnTo>
                  <a:close/>
                  <a:moveTo>
                    <a:pt x="0" y="1691"/>
                  </a:moveTo>
                  <a:lnTo>
                    <a:pt x="1" y="1691"/>
                  </a:lnTo>
                  <a:lnTo>
                    <a:pt x="1" y="1700"/>
                  </a:lnTo>
                  <a:lnTo>
                    <a:pt x="0" y="1700"/>
                  </a:lnTo>
                  <a:lnTo>
                    <a:pt x="0" y="1691"/>
                  </a:lnTo>
                  <a:close/>
                  <a:moveTo>
                    <a:pt x="0" y="1664"/>
                  </a:moveTo>
                  <a:lnTo>
                    <a:pt x="1" y="1664"/>
                  </a:lnTo>
                  <a:lnTo>
                    <a:pt x="1" y="1673"/>
                  </a:lnTo>
                  <a:lnTo>
                    <a:pt x="0" y="1673"/>
                  </a:lnTo>
                  <a:lnTo>
                    <a:pt x="0" y="1664"/>
                  </a:lnTo>
                  <a:close/>
                  <a:moveTo>
                    <a:pt x="0" y="1640"/>
                  </a:moveTo>
                  <a:lnTo>
                    <a:pt x="1" y="1640"/>
                  </a:lnTo>
                  <a:lnTo>
                    <a:pt x="1" y="1648"/>
                  </a:lnTo>
                  <a:lnTo>
                    <a:pt x="0" y="1648"/>
                  </a:lnTo>
                  <a:lnTo>
                    <a:pt x="0" y="1640"/>
                  </a:lnTo>
                  <a:close/>
                  <a:moveTo>
                    <a:pt x="0" y="1615"/>
                  </a:moveTo>
                  <a:lnTo>
                    <a:pt x="1" y="1615"/>
                  </a:lnTo>
                  <a:lnTo>
                    <a:pt x="1" y="1622"/>
                  </a:lnTo>
                  <a:lnTo>
                    <a:pt x="0" y="1622"/>
                  </a:lnTo>
                  <a:lnTo>
                    <a:pt x="0" y="1615"/>
                  </a:lnTo>
                  <a:close/>
                  <a:moveTo>
                    <a:pt x="0" y="1588"/>
                  </a:moveTo>
                  <a:lnTo>
                    <a:pt x="1" y="1588"/>
                  </a:lnTo>
                  <a:lnTo>
                    <a:pt x="1" y="1597"/>
                  </a:lnTo>
                  <a:lnTo>
                    <a:pt x="0" y="1597"/>
                  </a:lnTo>
                  <a:lnTo>
                    <a:pt x="0" y="1588"/>
                  </a:lnTo>
                  <a:close/>
                  <a:moveTo>
                    <a:pt x="0" y="1563"/>
                  </a:moveTo>
                  <a:lnTo>
                    <a:pt x="1" y="1563"/>
                  </a:lnTo>
                  <a:lnTo>
                    <a:pt x="1" y="1570"/>
                  </a:lnTo>
                  <a:lnTo>
                    <a:pt x="0" y="1570"/>
                  </a:lnTo>
                  <a:lnTo>
                    <a:pt x="0" y="1563"/>
                  </a:lnTo>
                  <a:close/>
                  <a:moveTo>
                    <a:pt x="0" y="1536"/>
                  </a:moveTo>
                  <a:lnTo>
                    <a:pt x="1" y="1536"/>
                  </a:lnTo>
                  <a:lnTo>
                    <a:pt x="1" y="1545"/>
                  </a:lnTo>
                  <a:lnTo>
                    <a:pt x="0" y="1545"/>
                  </a:lnTo>
                  <a:lnTo>
                    <a:pt x="0" y="1536"/>
                  </a:lnTo>
                  <a:close/>
                  <a:moveTo>
                    <a:pt x="0" y="1512"/>
                  </a:moveTo>
                  <a:lnTo>
                    <a:pt x="1" y="1512"/>
                  </a:lnTo>
                  <a:lnTo>
                    <a:pt x="1" y="1521"/>
                  </a:lnTo>
                  <a:lnTo>
                    <a:pt x="0" y="1521"/>
                  </a:lnTo>
                  <a:lnTo>
                    <a:pt x="0" y="1512"/>
                  </a:lnTo>
                  <a:close/>
                  <a:moveTo>
                    <a:pt x="0" y="1485"/>
                  </a:moveTo>
                  <a:lnTo>
                    <a:pt x="1" y="1485"/>
                  </a:lnTo>
                  <a:lnTo>
                    <a:pt x="1" y="1494"/>
                  </a:lnTo>
                  <a:lnTo>
                    <a:pt x="0" y="1494"/>
                  </a:lnTo>
                  <a:lnTo>
                    <a:pt x="0" y="1485"/>
                  </a:lnTo>
                  <a:close/>
                  <a:moveTo>
                    <a:pt x="0" y="1460"/>
                  </a:moveTo>
                  <a:lnTo>
                    <a:pt x="1" y="1460"/>
                  </a:lnTo>
                  <a:lnTo>
                    <a:pt x="1" y="1469"/>
                  </a:lnTo>
                  <a:lnTo>
                    <a:pt x="0" y="1469"/>
                  </a:lnTo>
                  <a:lnTo>
                    <a:pt x="0" y="1460"/>
                  </a:lnTo>
                  <a:close/>
                  <a:moveTo>
                    <a:pt x="0" y="1435"/>
                  </a:moveTo>
                  <a:lnTo>
                    <a:pt x="1" y="1435"/>
                  </a:lnTo>
                  <a:lnTo>
                    <a:pt x="1" y="1442"/>
                  </a:lnTo>
                  <a:lnTo>
                    <a:pt x="0" y="1442"/>
                  </a:lnTo>
                  <a:lnTo>
                    <a:pt x="0" y="1435"/>
                  </a:lnTo>
                  <a:close/>
                  <a:moveTo>
                    <a:pt x="0" y="1409"/>
                  </a:moveTo>
                  <a:lnTo>
                    <a:pt x="1" y="1409"/>
                  </a:lnTo>
                  <a:lnTo>
                    <a:pt x="1" y="1417"/>
                  </a:lnTo>
                  <a:lnTo>
                    <a:pt x="0" y="1417"/>
                  </a:lnTo>
                  <a:lnTo>
                    <a:pt x="0" y="1409"/>
                  </a:lnTo>
                  <a:close/>
                  <a:moveTo>
                    <a:pt x="0" y="1384"/>
                  </a:moveTo>
                  <a:lnTo>
                    <a:pt x="1" y="1384"/>
                  </a:lnTo>
                  <a:lnTo>
                    <a:pt x="1" y="1393"/>
                  </a:lnTo>
                  <a:lnTo>
                    <a:pt x="0" y="1393"/>
                  </a:lnTo>
                  <a:lnTo>
                    <a:pt x="0" y="1384"/>
                  </a:lnTo>
                  <a:close/>
                  <a:moveTo>
                    <a:pt x="0" y="1357"/>
                  </a:moveTo>
                  <a:lnTo>
                    <a:pt x="1" y="1357"/>
                  </a:lnTo>
                  <a:lnTo>
                    <a:pt x="1" y="1366"/>
                  </a:lnTo>
                  <a:lnTo>
                    <a:pt x="0" y="1366"/>
                  </a:lnTo>
                  <a:lnTo>
                    <a:pt x="0" y="1357"/>
                  </a:lnTo>
                  <a:close/>
                  <a:moveTo>
                    <a:pt x="0" y="1332"/>
                  </a:moveTo>
                  <a:lnTo>
                    <a:pt x="1" y="1332"/>
                  </a:lnTo>
                  <a:lnTo>
                    <a:pt x="1" y="1341"/>
                  </a:lnTo>
                  <a:lnTo>
                    <a:pt x="0" y="1341"/>
                  </a:lnTo>
                  <a:lnTo>
                    <a:pt x="0" y="1332"/>
                  </a:lnTo>
                  <a:close/>
                  <a:moveTo>
                    <a:pt x="0" y="1306"/>
                  </a:moveTo>
                  <a:lnTo>
                    <a:pt x="1" y="1306"/>
                  </a:lnTo>
                  <a:lnTo>
                    <a:pt x="1" y="1314"/>
                  </a:lnTo>
                  <a:lnTo>
                    <a:pt x="0" y="1314"/>
                  </a:lnTo>
                  <a:lnTo>
                    <a:pt x="0" y="1306"/>
                  </a:lnTo>
                  <a:close/>
                  <a:moveTo>
                    <a:pt x="0" y="1281"/>
                  </a:moveTo>
                  <a:lnTo>
                    <a:pt x="1" y="1281"/>
                  </a:lnTo>
                  <a:lnTo>
                    <a:pt x="1" y="1290"/>
                  </a:lnTo>
                  <a:lnTo>
                    <a:pt x="0" y="1290"/>
                  </a:lnTo>
                  <a:lnTo>
                    <a:pt x="0" y="1281"/>
                  </a:lnTo>
                  <a:close/>
                  <a:moveTo>
                    <a:pt x="0" y="1256"/>
                  </a:moveTo>
                  <a:lnTo>
                    <a:pt x="1" y="1256"/>
                  </a:lnTo>
                  <a:lnTo>
                    <a:pt x="1" y="1263"/>
                  </a:lnTo>
                  <a:lnTo>
                    <a:pt x="0" y="1263"/>
                  </a:lnTo>
                  <a:lnTo>
                    <a:pt x="0" y="1256"/>
                  </a:lnTo>
                  <a:close/>
                  <a:moveTo>
                    <a:pt x="0" y="1229"/>
                  </a:moveTo>
                  <a:lnTo>
                    <a:pt x="1" y="1229"/>
                  </a:lnTo>
                  <a:lnTo>
                    <a:pt x="1" y="1238"/>
                  </a:lnTo>
                  <a:lnTo>
                    <a:pt x="0" y="1238"/>
                  </a:lnTo>
                  <a:lnTo>
                    <a:pt x="0" y="1229"/>
                  </a:lnTo>
                  <a:close/>
                  <a:moveTo>
                    <a:pt x="0" y="1204"/>
                  </a:moveTo>
                  <a:lnTo>
                    <a:pt x="1" y="1204"/>
                  </a:lnTo>
                  <a:lnTo>
                    <a:pt x="1" y="1213"/>
                  </a:lnTo>
                  <a:lnTo>
                    <a:pt x="0" y="1213"/>
                  </a:lnTo>
                  <a:lnTo>
                    <a:pt x="0" y="1204"/>
                  </a:lnTo>
                  <a:close/>
                  <a:moveTo>
                    <a:pt x="0" y="1178"/>
                  </a:moveTo>
                  <a:lnTo>
                    <a:pt x="1" y="1178"/>
                  </a:lnTo>
                  <a:lnTo>
                    <a:pt x="1" y="1187"/>
                  </a:lnTo>
                  <a:lnTo>
                    <a:pt x="0" y="1187"/>
                  </a:lnTo>
                  <a:lnTo>
                    <a:pt x="0" y="1178"/>
                  </a:lnTo>
                  <a:close/>
                  <a:moveTo>
                    <a:pt x="0" y="1153"/>
                  </a:moveTo>
                  <a:lnTo>
                    <a:pt x="1" y="1153"/>
                  </a:lnTo>
                  <a:lnTo>
                    <a:pt x="1" y="1162"/>
                  </a:lnTo>
                  <a:lnTo>
                    <a:pt x="0" y="1162"/>
                  </a:lnTo>
                  <a:lnTo>
                    <a:pt x="0" y="1153"/>
                  </a:lnTo>
                  <a:close/>
                  <a:moveTo>
                    <a:pt x="0" y="1126"/>
                  </a:moveTo>
                  <a:lnTo>
                    <a:pt x="1" y="1126"/>
                  </a:lnTo>
                  <a:lnTo>
                    <a:pt x="1" y="1135"/>
                  </a:lnTo>
                  <a:lnTo>
                    <a:pt x="0" y="1135"/>
                  </a:lnTo>
                  <a:lnTo>
                    <a:pt x="0" y="1126"/>
                  </a:lnTo>
                  <a:close/>
                  <a:moveTo>
                    <a:pt x="0" y="1101"/>
                  </a:moveTo>
                  <a:lnTo>
                    <a:pt x="1" y="1101"/>
                  </a:lnTo>
                  <a:lnTo>
                    <a:pt x="1" y="1110"/>
                  </a:lnTo>
                  <a:lnTo>
                    <a:pt x="0" y="1110"/>
                  </a:lnTo>
                  <a:lnTo>
                    <a:pt x="0" y="1101"/>
                  </a:lnTo>
                  <a:close/>
                  <a:moveTo>
                    <a:pt x="0" y="1076"/>
                  </a:moveTo>
                  <a:lnTo>
                    <a:pt x="1" y="1076"/>
                  </a:lnTo>
                  <a:lnTo>
                    <a:pt x="1" y="1084"/>
                  </a:lnTo>
                  <a:lnTo>
                    <a:pt x="0" y="1084"/>
                  </a:lnTo>
                  <a:lnTo>
                    <a:pt x="0" y="1076"/>
                  </a:lnTo>
                  <a:close/>
                  <a:moveTo>
                    <a:pt x="0" y="1050"/>
                  </a:moveTo>
                  <a:lnTo>
                    <a:pt x="1" y="1050"/>
                  </a:lnTo>
                  <a:lnTo>
                    <a:pt x="1" y="1059"/>
                  </a:lnTo>
                  <a:lnTo>
                    <a:pt x="0" y="1059"/>
                  </a:lnTo>
                  <a:lnTo>
                    <a:pt x="0" y="1050"/>
                  </a:lnTo>
                  <a:close/>
                  <a:moveTo>
                    <a:pt x="0" y="1025"/>
                  </a:moveTo>
                  <a:lnTo>
                    <a:pt x="1" y="1025"/>
                  </a:lnTo>
                  <a:lnTo>
                    <a:pt x="1" y="1034"/>
                  </a:lnTo>
                  <a:lnTo>
                    <a:pt x="0" y="1034"/>
                  </a:lnTo>
                  <a:lnTo>
                    <a:pt x="0" y="1025"/>
                  </a:lnTo>
                  <a:close/>
                  <a:moveTo>
                    <a:pt x="0" y="998"/>
                  </a:moveTo>
                  <a:lnTo>
                    <a:pt x="1" y="998"/>
                  </a:lnTo>
                  <a:lnTo>
                    <a:pt x="1" y="1007"/>
                  </a:lnTo>
                  <a:lnTo>
                    <a:pt x="0" y="1007"/>
                  </a:lnTo>
                  <a:lnTo>
                    <a:pt x="0" y="998"/>
                  </a:lnTo>
                  <a:close/>
                  <a:moveTo>
                    <a:pt x="0" y="973"/>
                  </a:moveTo>
                  <a:lnTo>
                    <a:pt x="1" y="973"/>
                  </a:lnTo>
                  <a:lnTo>
                    <a:pt x="1" y="982"/>
                  </a:lnTo>
                  <a:lnTo>
                    <a:pt x="0" y="982"/>
                  </a:lnTo>
                  <a:lnTo>
                    <a:pt x="0" y="973"/>
                  </a:lnTo>
                  <a:close/>
                  <a:moveTo>
                    <a:pt x="0" y="947"/>
                  </a:moveTo>
                  <a:lnTo>
                    <a:pt x="1" y="947"/>
                  </a:lnTo>
                  <a:lnTo>
                    <a:pt x="1" y="956"/>
                  </a:lnTo>
                  <a:lnTo>
                    <a:pt x="0" y="956"/>
                  </a:lnTo>
                  <a:lnTo>
                    <a:pt x="0" y="947"/>
                  </a:lnTo>
                  <a:close/>
                  <a:moveTo>
                    <a:pt x="0" y="922"/>
                  </a:moveTo>
                  <a:lnTo>
                    <a:pt x="1" y="922"/>
                  </a:lnTo>
                  <a:lnTo>
                    <a:pt x="1" y="931"/>
                  </a:lnTo>
                  <a:lnTo>
                    <a:pt x="0" y="931"/>
                  </a:lnTo>
                  <a:lnTo>
                    <a:pt x="0" y="922"/>
                  </a:lnTo>
                  <a:close/>
                  <a:moveTo>
                    <a:pt x="0" y="897"/>
                  </a:moveTo>
                  <a:lnTo>
                    <a:pt x="1" y="897"/>
                  </a:lnTo>
                  <a:lnTo>
                    <a:pt x="1" y="904"/>
                  </a:lnTo>
                  <a:lnTo>
                    <a:pt x="0" y="904"/>
                  </a:lnTo>
                  <a:lnTo>
                    <a:pt x="0" y="897"/>
                  </a:lnTo>
                  <a:close/>
                  <a:moveTo>
                    <a:pt x="0" y="870"/>
                  </a:moveTo>
                  <a:lnTo>
                    <a:pt x="1" y="870"/>
                  </a:lnTo>
                  <a:lnTo>
                    <a:pt x="1" y="879"/>
                  </a:lnTo>
                  <a:lnTo>
                    <a:pt x="0" y="879"/>
                  </a:lnTo>
                  <a:lnTo>
                    <a:pt x="0" y="870"/>
                  </a:lnTo>
                  <a:close/>
                  <a:moveTo>
                    <a:pt x="0" y="845"/>
                  </a:moveTo>
                  <a:lnTo>
                    <a:pt x="1" y="845"/>
                  </a:lnTo>
                  <a:lnTo>
                    <a:pt x="1" y="854"/>
                  </a:lnTo>
                  <a:lnTo>
                    <a:pt x="0" y="854"/>
                  </a:lnTo>
                  <a:lnTo>
                    <a:pt x="0" y="845"/>
                  </a:lnTo>
                  <a:close/>
                  <a:moveTo>
                    <a:pt x="0" y="819"/>
                  </a:moveTo>
                  <a:lnTo>
                    <a:pt x="1" y="819"/>
                  </a:lnTo>
                  <a:lnTo>
                    <a:pt x="1" y="828"/>
                  </a:lnTo>
                  <a:lnTo>
                    <a:pt x="0" y="828"/>
                  </a:lnTo>
                  <a:lnTo>
                    <a:pt x="0" y="819"/>
                  </a:lnTo>
                  <a:close/>
                  <a:moveTo>
                    <a:pt x="0" y="794"/>
                  </a:moveTo>
                  <a:lnTo>
                    <a:pt x="1" y="794"/>
                  </a:lnTo>
                  <a:lnTo>
                    <a:pt x="1" y="803"/>
                  </a:lnTo>
                  <a:lnTo>
                    <a:pt x="0" y="803"/>
                  </a:lnTo>
                  <a:lnTo>
                    <a:pt x="0" y="794"/>
                  </a:lnTo>
                  <a:close/>
                  <a:moveTo>
                    <a:pt x="0" y="767"/>
                  </a:moveTo>
                  <a:lnTo>
                    <a:pt x="1" y="767"/>
                  </a:lnTo>
                  <a:lnTo>
                    <a:pt x="1" y="776"/>
                  </a:lnTo>
                  <a:lnTo>
                    <a:pt x="0" y="776"/>
                  </a:lnTo>
                  <a:lnTo>
                    <a:pt x="0" y="767"/>
                  </a:lnTo>
                  <a:close/>
                  <a:moveTo>
                    <a:pt x="0" y="742"/>
                  </a:moveTo>
                  <a:lnTo>
                    <a:pt x="1" y="742"/>
                  </a:lnTo>
                  <a:lnTo>
                    <a:pt x="1" y="751"/>
                  </a:lnTo>
                  <a:lnTo>
                    <a:pt x="0" y="751"/>
                  </a:lnTo>
                  <a:lnTo>
                    <a:pt x="0" y="742"/>
                  </a:lnTo>
                  <a:close/>
                  <a:moveTo>
                    <a:pt x="0" y="718"/>
                  </a:moveTo>
                  <a:lnTo>
                    <a:pt x="1" y="718"/>
                  </a:lnTo>
                  <a:lnTo>
                    <a:pt x="1" y="725"/>
                  </a:lnTo>
                  <a:lnTo>
                    <a:pt x="0" y="725"/>
                  </a:lnTo>
                  <a:lnTo>
                    <a:pt x="0" y="718"/>
                  </a:lnTo>
                  <a:close/>
                  <a:moveTo>
                    <a:pt x="0" y="691"/>
                  </a:moveTo>
                  <a:lnTo>
                    <a:pt x="1" y="691"/>
                  </a:lnTo>
                  <a:lnTo>
                    <a:pt x="1" y="700"/>
                  </a:lnTo>
                  <a:lnTo>
                    <a:pt x="0" y="700"/>
                  </a:lnTo>
                  <a:lnTo>
                    <a:pt x="0" y="691"/>
                  </a:lnTo>
                  <a:close/>
                  <a:moveTo>
                    <a:pt x="0" y="666"/>
                  </a:moveTo>
                  <a:lnTo>
                    <a:pt x="1" y="666"/>
                  </a:lnTo>
                  <a:lnTo>
                    <a:pt x="1" y="675"/>
                  </a:lnTo>
                  <a:lnTo>
                    <a:pt x="0" y="675"/>
                  </a:lnTo>
                  <a:lnTo>
                    <a:pt x="0" y="666"/>
                  </a:lnTo>
                  <a:close/>
                  <a:moveTo>
                    <a:pt x="0" y="639"/>
                  </a:moveTo>
                  <a:lnTo>
                    <a:pt x="1" y="639"/>
                  </a:lnTo>
                  <a:lnTo>
                    <a:pt x="1" y="648"/>
                  </a:lnTo>
                  <a:lnTo>
                    <a:pt x="0" y="648"/>
                  </a:lnTo>
                  <a:lnTo>
                    <a:pt x="0" y="639"/>
                  </a:lnTo>
                  <a:close/>
                  <a:moveTo>
                    <a:pt x="0" y="615"/>
                  </a:moveTo>
                  <a:lnTo>
                    <a:pt x="1" y="615"/>
                  </a:lnTo>
                  <a:lnTo>
                    <a:pt x="1" y="623"/>
                  </a:lnTo>
                  <a:lnTo>
                    <a:pt x="0" y="623"/>
                  </a:lnTo>
                  <a:lnTo>
                    <a:pt x="0" y="615"/>
                  </a:lnTo>
                  <a:close/>
                  <a:moveTo>
                    <a:pt x="0" y="588"/>
                  </a:moveTo>
                  <a:lnTo>
                    <a:pt x="1" y="588"/>
                  </a:lnTo>
                  <a:lnTo>
                    <a:pt x="1" y="597"/>
                  </a:lnTo>
                  <a:lnTo>
                    <a:pt x="0" y="597"/>
                  </a:lnTo>
                  <a:lnTo>
                    <a:pt x="0" y="588"/>
                  </a:lnTo>
                  <a:close/>
                  <a:moveTo>
                    <a:pt x="0" y="563"/>
                  </a:moveTo>
                  <a:lnTo>
                    <a:pt x="1" y="563"/>
                  </a:lnTo>
                  <a:lnTo>
                    <a:pt x="1" y="572"/>
                  </a:lnTo>
                  <a:lnTo>
                    <a:pt x="0" y="572"/>
                  </a:lnTo>
                  <a:lnTo>
                    <a:pt x="0" y="563"/>
                  </a:lnTo>
                  <a:close/>
                  <a:moveTo>
                    <a:pt x="0" y="538"/>
                  </a:moveTo>
                  <a:lnTo>
                    <a:pt x="1" y="538"/>
                  </a:lnTo>
                  <a:lnTo>
                    <a:pt x="1" y="545"/>
                  </a:lnTo>
                  <a:lnTo>
                    <a:pt x="0" y="545"/>
                  </a:lnTo>
                  <a:lnTo>
                    <a:pt x="0" y="538"/>
                  </a:lnTo>
                  <a:close/>
                  <a:moveTo>
                    <a:pt x="0" y="511"/>
                  </a:moveTo>
                  <a:lnTo>
                    <a:pt x="1" y="511"/>
                  </a:lnTo>
                  <a:lnTo>
                    <a:pt x="1" y="520"/>
                  </a:lnTo>
                  <a:lnTo>
                    <a:pt x="0" y="520"/>
                  </a:lnTo>
                  <a:lnTo>
                    <a:pt x="0" y="511"/>
                  </a:lnTo>
                  <a:close/>
                  <a:moveTo>
                    <a:pt x="0" y="487"/>
                  </a:moveTo>
                  <a:lnTo>
                    <a:pt x="1" y="487"/>
                  </a:lnTo>
                  <a:lnTo>
                    <a:pt x="1" y="496"/>
                  </a:lnTo>
                  <a:lnTo>
                    <a:pt x="0" y="496"/>
                  </a:lnTo>
                  <a:lnTo>
                    <a:pt x="0" y="487"/>
                  </a:lnTo>
                  <a:close/>
                  <a:moveTo>
                    <a:pt x="0" y="460"/>
                  </a:moveTo>
                  <a:lnTo>
                    <a:pt x="1" y="460"/>
                  </a:lnTo>
                  <a:lnTo>
                    <a:pt x="1" y="469"/>
                  </a:lnTo>
                  <a:lnTo>
                    <a:pt x="0" y="469"/>
                  </a:lnTo>
                  <a:lnTo>
                    <a:pt x="0" y="460"/>
                  </a:lnTo>
                  <a:close/>
                  <a:moveTo>
                    <a:pt x="0" y="435"/>
                  </a:moveTo>
                  <a:lnTo>
                    <a:pt x="1" y="435"/>
                  </a:lnTo>
                  <a:lnTo>
                    <a:pt x="1" y="444"/>
                  </a:lnTo>
                  <a:lnTo>
                    <a:pt x="0" y="444"/>
                  </a:lnTo>
                  <a:lnTo>
                    <a:pt x="0" y="435"/>
                  </a:lnTo>
                  <a:close/>
                  <a:moveTo>
                    <a:pt x="0" y="410"/>
                  </a:moveTo>
                  <a:lnTo>
                    <a:pt x="1" y="410"/>
                  </a:lnTo>
                  <a:lnTo>
                    <a:pt x="1" y="417"/>
                  </a:lnTo>
                  <a:lnTo>
                    <a:pt x="0" y="417"/>
                  </a:lnTo>
                  <a:lnTo>
                    <a:pt x="0" y="410"/>
                  </a:lnTo>
                  <a:close/>
                  <a:moveTo>
                    <a:pt x="0" y="384"/>
                  </a:moveTo>
                  <a:lnTo>
                    <a:pt x="1" y="384"/>
                  </a:lnTo>
                  <a:lnTo>
                    <a:pt x="1" y="392"/>
                  </a:lnTo>
                  <a:lnTo>
                    <a:pt x="0" y="392"/>
                  </a:lnTo>
                  <a:lnTo>
                    <a:pt x="0" y="384"/>
                  </a:lnTo>
                  <a:close/>
                  <a:moveTo>
                    <a:pt x="0" y="359"/>
                  </a:moveTo>
                  <a:lnTo>
                    <a:pt x="1" y="359"/>
                  </a:lnTo>
                  <a:lnTo>
                    <a:pt x="1" y="366"/>
                  </a:lnTo>
                  <a:lnTo>
                    <a:pt x="0" y="366"/>
                  </a:lnTo>
                  <a:lnTo>
                    <a:pt x="0" y="359"/>
                  </a:lnTo>
                  <a:close/>
                  <a:moveTo>
                    <a:pt x="0" y="332"/>
                  </a:moveTo>
                  <a:lnTo>
                    <a:pt x="1" y="332"/>
                  </a:lnTo>
                  <a:lnTo>
                    <a:pt x="1" y="341"/>
                  </a:lnTo>
                  <a:lnTo>
                    <a:pt x="0" y="341"/>
                  </a:lnTo>
                  <a:lnTo>
                    <a:pt x="0" y="332"/>
                  </a:lnTo>
                  <a:close/>
                  <a:moveTo>
                    <a:pt x="0" y="307"/>
                  </a:moveTo>
                  <a:lnTo>
                    <a:pt x="1" y="307"/>
                  </a:lnTo>
                  <a:lnTo>
                    <a:pt x="1" y="316"/>
                  </a:lnTo>
                  <a:lnTo>
                    <a:pt x="0" y="316"/>
                  </a:lnTo>
                  <a:lnTo>
                    <a:pt x="0" y="307"/>
                  </a:lnTo>
                  <a:close/>
                  <a:moveTo>
                    <a:pt x="0" y="281"/>
                  </a:moveTo>
                  <a:lnTo>
                    <a:pt x="1" y="281"/>
                  </a:lnTo>
                  <a:lnTo>
                    <a:pt x="1" y="289"/>
                  </a:lnTo>
                  <a:lnTo>
                    <a:pt x="0" y="289"/>
                  </a:lnTo>
                  <a:lnTo>
                    <a:pt x="0" y="281"/>
                  </a:lnTo>
                  <a:close/>
                  <a:moveTo>
                    <a:pt x="0" y="256"/>
                  </a:moveTo>
                  <a:lnTo>
                    <a:pt x="1" y="256"/>
                  </a:lnTo>
                  <a:lnTo>
                    <a:pt x="1" y="265"/>
                  </a:lnTo>
                  <a:lnTo>
                    <a:pt x="0" y="265"/>
                  </a:lnTo>
                  <a:lnTo>
                    <a:pt x="0" y="256"/>
                  </a:lnTo>
                  <a:close/>
                  <a:moveTo>
                    <a:pt x="0" y="231"/>
                  </a:moveTo>
                  <a:lnTo>
                    <a:pt x="1" y="231"/>
                  </a:lnTo>
                  <a:lnTo>
                    <a:pt x="1" y="238"/>
                  </a:lnTo>
                  <a:lnTo>
                    <a:pt x="0" y="238"/>
                  </a:lnTo>
                  <a:lnTo>
                    <a:pt x="0" y="231"/>
                  </a:lnTo>
                  <a:close/>
                  <a:moveTo>
                    <a:pt x="0" y="204"/>
                  </a:moveTo>
                  <a:lnTo>
                    <a:pt x="1" y="204"/>
                  </a:lnTo>
                  <a:lnTo>
                    <a:pt x="1" y="213"/>
                  </a:lnTo>
                  <a:lnTo>
                    <a:pt x="0" y="213"/>
                  </a:lnTo>
                  <a:lnTo>
                    <a:pt x="0" y="204"/>
                  </a:lnTo>
                  <a:close/>
                  <a:moveTo>
                    <a:pt x="0" y="179"/>
                  </a:moveTo>
                  <a:lnTo>
                    <a:pt x="1" y="179"/>
                  </a:lnTo>
                  <a:lnTo>
                    <a:pt x="1" y="186"/>
                  </a:lnTo>
                  <a:lnTo>
                    <a:pt x="0" y="186"/>
                  </a:lnTo>
                  <a:lnTo>
                    <a:pt x="0" y="179"/>
                  </a:lnTo>
                  <a:close/>
                  <a:moveTo>
                    <a:pt x="0" y="153"/>
                  </a:moveTo>
                  <a:lnTo>
                    <a:pt x="1" y="153"/>
                  </a:lnTo>
                  <a:lnTo>
                    <a:pt x="1" y="162"/>
                  </a:lnTo>
                  <a:lnTo>
                    <a:pt x="0" y="162"/>
                  </a:lnTo>
                  <a:lnTo>
                    <a:pt x="0" y="153"/>
                  </a:lnTo>
                  <a:close/>
                  <a:moveTo>
                    <a:pt x="0" y="128"/>
                  </a:moveTo>
                  <a:lnTo>
                    <a:pt x="1" y="128"/>
                  </a:lnTo>
                  <a:lnTo>
                    <a:pt x="1" y="137"/>
                  </a:lnTo>
                  <a:lnTo>
                    <a:pt x="0" y="137"/>
                  </a:lnTo>
                  <a:lnTo>
                    <a:pt x="0" y="128"/>
                  </a:lnTo>
                  <a:close/>
                  <a:moveTo>
                    <a:pt x="0" y="101"/>
                  </a:moveTo>
                  <a:lnTo>
                    <a:pt x="1" y="101"/>
                  </a:lnTo>
                  <a:lnTo>
                    <a:pt x="1" y="110"/>
                  </a:lnTo>
                  <a:lnTo>
                    <a:pt x="0" y="110"/>
                  </a:lnTo>
                  <a:lnTo>
                    <a:pt x="0" y="101"/>
                  </a:lnTo>
                  <a:close/>
                  <a:moveTo>
                    <a:pt x="0" y="76"/>
                  </a:moveTo>
                  <a:lnTo>
                    <a:pt x="1" y="76"/>
                  </a:lnTo>
                  <a:lnTo>
                    <a:pt x="1" y="85"/>
                  </a:lnTo>
                  <a:lnTo>
                    <a:pt x="0" y="85"/>
                  </a:lnTo>
                  <a:lnTo>
                    <a:pt x="0" y="76"/>
                  </a:lnTo>
                  <a:close/>
                  <a:moveTo>
                    <a:pt x="0" y="51"/>
                  </a:moveTo>
                  <a:lnTo>
                    <a:pt x="1" y="51"/>
                  </a:lnTo>
                  <a:lnTo>
                    <a:pt x="1" y="59"/>
                  </a:lnTo>
                  <a:lnTo>
                    <a:pt x="0" y="59"/>
                  </a:lnTo>
                  <a:lnTo>
                    <a:pt x="0" y="51"/>
                  </a:lnTo>
                  <a:close/>
                  <a:moveTo>
                    <a:pt x="0" y="25"/>
                  </a:moveTo>
                  <a:lnTo>
                    <a:pt x="1" y="25"/>
                  </a:lnTo>
                  <a:lnTo>
                    <a:pt x="1" y="34"/>
                  </a:lnTo>
                  <a:lnTo>
                    <a:pt x="0" y="34"/>
                  </a:lnTo>
                  <a:lnTo>
                    <a:pt x="0" y="25"/>
                  </a:lnTo>
                  <a:close/>
                  <a:moveTo>
                    <a:pt x="0" y="0"/>
                  </a:moveTo>
                  <a:lnTo>
                    <a:pt x="1" y="0"/>
                  </a:lnTo>
                  <a:lnTo>
                    <a:pt x="1"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6" name="Line 71"/>
            <p:cNvSpPr>
              <a:spLocks noChangeShapeType="1"/>
            </p:cNvSpPr>
            <p:nvPr/>
          </p:nvSpPr>
          <p:spPr bwMode="auto">
            <a:xfrm flipV="1">
              <a:off x="1658" y="3054"/>
              <a:ext cx="0" cy="28"/>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97" name="Line 72"/>
            <p:cNvSpPr>
              <a:spLocks noChangeShapeType="1"/>
            </p:cNvSpPr>
            <p:nvPr/>
          </p:nvSpPr>
          <p:spPr bwMode="auto">
            <a:xfrm>
              <a:off x="1658" y="1380"/>
              <a:ext cx="0" cy="27"/>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98" name="Freeform 73"/>
            <p:cNvSpPr>
              <a:spLocks/>
            </p:cNvSpPr>
            <p:nvPr/>
          </p:nvSpPr>
          <p:spPr bwMode="auto">
            <a:xfrm>
              <a:off x="1620" y="3145"/>
              <a:ext cx="48" cy="74"/>
            </a:xfrm>
            <a:custGeom>
              <a:avLst/>
              <a:gdLst>
                <a:gd name="T0" fmla="*/ 53 w 96"/>
                <a:gd name="T1" fmla="*/ 0 h 149"/>
                <a:gd name="T2" fmla="*/ 68 w 96"/>
                <a:gd name="T3" fmla="*/ 6 h 149"/>
                <a:gd name="T4" fmla="*/ 80 w 96"/>
                <a:gd name="T5" fmla="*/ 13 h 149"/>
                <a:gd name="T6" fmla="*/ 87 w 96"/>
                <a:gd name="T7" fmla="*/ 29 h 149"/>
                <a:gd name="T8" fmla="*/ 87 w 96"/>
                <a:gd name="T9" fmla="*/ 46 h 149"/>
                <a:gd name="T10" fmla="*/ 80 w 96"/>
                <a:gd name="T11" fmla="*/ 61 h 149"/>
                <a:gd name="T12" fmla="*/ 69 w 96"/>
                <a:gd name="T13" fmla="*/ 68 h 149"/>
                <a:gd name="T14" fmla="*/ 84 w 96"/>
                <a:gd name="T15" fmla="*/ 75 h 149"/>
                <a:gd name="T16" fmla="*/ 92 w 96"/>
                <a:gd name="T17" fmla="*/ 87 h 149"/>
                <a:gd name="T18" fmla="*/ 96 w 96"/>
                <a:gd name="T19" fmla="*/ 103 h 149"/>
                <a:gd name="T20" fmla="*/ 82 w 96"/>
                <a:gd name="T21" fmla="*/ 135 h 149"/>
                <a:gd name="T22" fmla="*/ 46 w 96"/>
                <a:gd name="T23" fmla="*/ 149 h 149"/>
                <a:gd name="T24" fmla="*/ 14 w 96"/>
                <a:gd name="T25" fmla="*/ 137 h 149"/>
                <a:gd name="T26" fmla="*/ 0 w 96"/>
                <a:gd name="T27" fmla="*/ 109 h 149"/>
                <a:gd name="T28" fmla="*/ 21 w 96"/>
                <a:gd name="T29" fmla="*/ 116 h 149"/>
                <a:gd name="T30" fmla="*/ 29 w 96"/>
                <a:gd name="T31" fmla="*/ 128 h 149"/>
                <a:gd name="T32" fmla="*/ 39 w 96"/>
                <a:gd name="T33" fmla="*/ 133 h 149"/>
                <a:gd name="T34" fmla="*/ 55 w 96"/>
                <a:gd name="T35" fmla="*/ 133 h 149"/>
                <a:gd name="T36" fmla="*/ 68 w 96"/>
                <a:gd name="T37" fmla="*/ 126 h 149"/>
                <a:gd name="T38" fmla="*/ 77 w 96"/>
                <a:gd name="T39" fmla="*/ 112 h 149"/>
                <a:gd name="T40" fmla="*/ 77 w 96"/>
                <a:gd name="T41" fmla="*/ 96 h 149"/>
                <a:gd name="T42" fmla="*/ 69 w 96"/>
                <a:gd name="T43" fmla="*/ 84 h 149"/>
                <a:gd name="T44" fmla="*/ 57 w 96"/>
                <a:gd name="T45" fmla="*/ 77 h 149"/>
                <a:gd name="T46" fmla="*/ 43 w 96"/>
                <a:gd name="T47" fmla="*/ 77 h 149"/>
                <a:gd name="T48" fmla="*/ 37 w 96"/>
                <a:gd name="T49" fmla="*/ 61 h 149"/>
                <a:gd name="T50" fmla="*/ 48 w 96"/>
                <a:gd name="T51" fmla="*/ 61 h 149"/>
                <a:gd name="T52" fmla="*/ 61 w 96"/>
                <a:gd name="T53" fmla="*/ 55 h 149"/>
                <a:gd name="T54" fmla="*/ 69 w 96"/>
                <a:gd name="T55" fmla="*/ 45 h 149"/>
                <a:gd name="T56" fmla="*/ 69 w 96"/>
                <a:gd name="T57" fmla="*/ 30 h 149"/>
                <a:gd name="T58" fmla="*/ 64 w 96"/>
                <a:gd name="T59" fmla="*/ 22 h 149"/>
                <a:gd name="T60" fmla="*/ 53 w 96"/>
                <a:gd name="T61" fmla="*/ 14 h 149"/>
                <a:gd name="T62" fmla="*/ 39 w 96"/>
                <a:gd name="T63" fmla="*/ 14 h 149"/>
                <a:gd name="T64" fmla="*/ 29 w 96"/>
                <a:gd name="T65" fmla="*/ 22 h 149"/>
                <a:gd name="T66" fmla="*/ 21 w 96"/>
                <a:gd name="T67" fmla="*/ 32 h 149"/>
                <a:gd name="T68" fmla="*/ 2 w 96"/>
                <a:gd name="T69" fmla="*/ 38 h 149"/>
                <a:gd name="T70" fmla="*/ 7 w 96"/>
                <a:gd name="T71" fmla="*/ 22 h 149"/>
                <a:gd name="T72" fmla="*/ 16 w 96"/>
                <a:gd name="T73" fmla="*/ 9 h 149"/>
                <a:gd name="T74" fmla="*/ 46 w 96"/>
                <a:gd name="T7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49">
                  <a:moveTo>
                    <a:pt x="46" y="0"/>
                  </a:moveTo>
                  <a:lnTo>
                    <a:pt x="53" y="0"/>
                  </a:lnTo>
                  <a:lnTo>
                    <a:pt x="61" y="2"/>
                  </a:lnTo>
                  <a:lnTo>
                    <a:pt x="68" y="6"/>
                  </a:lnTo>
                  <a:lnTo>
                    <a:pt x="75" y="9"/>
                  </a:lnTo>
                  <a:lnTo>
                    <a:pt x="80" y="13"/>
                  </a:lnTo>
                  <a:lnTo>
                    <a:pt x="84" y="18"/>
                  </a:lnTo>
                  <a:lnTo>
                    <a:pt x="87" y="29"/>
                  </a:lnTo>
                  <a:lnTo>
                    <a:pt x="89" y="38"/>
                  </a:lnTo>
                  <a:lnTo>
                    <a:pt x="87" y="46"/>
                  </a:lnTo>
                  <a:lnTo>
                    <a:pt x="84" y="55"/>
                  </a:lnTo>
                  <a:lnTo>
                    <a:pt x="80" y="61"/>
                  </a:lnTo>
                  <a:lnTo>
                    <a:pt x="75" y="64"/>
                  </a:lnTo>
                  <a:lnTo>
                    <a:pt x="69" y="68"/>
                  </a:lnTo>
                  <a:lnTo>
                    <a:pt x="77" y="69"/>
                  </a:lnTo>
                  <a:lnTo>
                    <a:pt x="84" y="75"/>
                  </a:lnTo>
                  <a:lnTo>
                    <a:pt x="89" y="80"/>
                  </a:lnTo>
                  <a:lnTo>
                    <a:pt x="92" y="87"/>
                  </a:lnTo>
                  <a:lnTo>
                    <a:pt x="96" y="94"/>
                  </a:lnTo>
                  <a:lnTo>
                    <a:pt x="96" y="103"/>
                  </a:lnTo>
                  <a:lnTo>
                    <a:pt x="92" y="121"/>
                  </a:lnTo>
                  <a:lnTo>
                    <a:pt x="82" y="135"/>
                  </a:lnTo>
                  <a:lnTo>
                    <a:pt x="66" y="146"/>
                  </a:lnTo>
                  <a:lnTo>
                    <a:pt x="46" y="149"/>
                  </a:lnTo>
                  <a:lnTo>
                    <a:pt x="29" y="146"/>
                  </a:lnTo>
                  <a:lnTo>
                    <a:pt x="14" y="137"/>
                  </a:lnTo>
                  <a:lnTo>
                    <a:pt x="6" y="125"/>
                  </a:lnTo>
                  <a:lnTo>
                    <a:pt x="0" y="109"/>
                  </a:lnTo>
                  <a:lnTo>
                    <a:pt x="18" y="105"/>
                  </a:lnTo>
                  <a:lnTo>
                    <a:pt x="21" y="116"/>
                  </a:lnTo>
                  <a:lnTo>
                    <a:pt x="25" y="123"/>
                  </a:lnTo>
                  <a:lnTo>
                    <a:pt x="29" y="128"/>
                  </a:lnTo>
                  <a:lnTo>
                    <a:pt x="34" y="132"/>
                  </a:lnTo>
                  <a:lnTo>
                    <a:pt x="39" y="133"/>
                  </a:lnTo>
                  <a:lnTo>
                    <a:pt x="46" y="135"/>
                  </a:lnTo>
                  <a:lnTo>
                    <a:pt x="55" y="133"/>
                  </a:lnTo>
                  <a:lnTo>
                    <a:pt x="62" y="130"/>
                  </a:lnTo>
                  <a:lnTo>
                    <a:pt x="68" y="126"/>
                  </a:lnTo>
                  <a:lnTo>
                    <a:pt x="73" y="119"/>
                  </a:lnTo>
                  <a:lnTo>
                    <a:pt x="77" y="112"/>
                  </a:lnTo>
                  <a:lnTo>
                    <a:pt x="77" y="103"/>
                  </a:lnTo>
                  <a:lnTo>
                    <a:pt x="77" y="96"/>
                  </a:lnTo>
                  <a:lnTo>
                    <a:pt x="73" y="89"/>
                  </a:lnTo>
                  <a:lnTo>
                    <a:pt x="69" y="84"/>
                  </a:lnTo>
                  <a:lnTo>
                    <a:pt x="62" y="78"/>
                  </a:lnTo>
                  <a:lnTo>
                    <a:pt x="57" y="77"/>
                  </a:lnTo>
                  <a:lnTo>
                    <a:pt x="48" y="75"/>
                  </a:lnTo>
                  <a:lnTo>
                    <a:pt x="43" y="77"/>
                  </a:lnTo>
                  <a:lnTo>
                    <a:pt x="36" y="77"/>
                  </a:lnTo>
                  <a:lnTo>
                    <a:pt x="37" y="61"/>
                  </a:lnTo>
                  <a:lnTo>
                    <a:pt x="41" y="62"/>
                  </a:lnTo>
                  <a:lnTo>
                    <a:pt x="48" y="61"/>
                  </a:lnTo>
                  <a:lnTo>
                    <a:pt x="55" y="59"/>
                  </a:lnTo>
                  <a:lnTo>
                    <a:pt x="61" y="55"/>
                  </a:lnTo>
                  <a:lnTo>
                    <a:pt x="66" y="52"/>
                  </a:lnTo>
                  <a:lnTo>
                    <a:pt x="69" y="45"/>
                  </a:lnTo>
                  <a:lnTo>
                    <a:pt x="71" y="38"/>
                  </a:lnTo>
                  <a:lnTo>
                    <a:pt x="69" y="30"/>
                  </a:lnTo>
                  <a:lnTo>
                    <a:pt x="68" y="25"/>
                  </a:lnTo>
                  <a:lnTo>
                    <a:pt x="64" y="22"/>
                  </a:lnTo>
                  <a:lnTo>
                    <a:pt x="59" y="18"/>
                  </a:lnTo>
                  <a:lnTo>
                    <a:pt x="53" y="14"/>
                  </a:lnTo>
                  <a:lnTo>
                    <a:pt x="46" y="14"/>
                  </a:lnTo>
                  <a:lnTo>
                    <a:pt x="39" y="14"/>
                  </a:lnTo>
                  <a:lnTo>
                    <a:pt x="34" y="18"/>
                  </a:lnTo>
                  <a:lnTo>
                    <a:pt x="29" y="22"/>
                  </a:lnTo>
                  <a:lnTo>
                    <a:pt x="25" y="27"/>
                  </a:lnTo>
                  <a:lnTo>
                    <a:pt x="21" y="32"/>
                  </a:lnTo>
                  <a:lnTo>
                    <a:pt x="20" y="41"/>
                  </a:lnTo>
                  <a:lnTo>
                    <a:pt x="2" y="38"/>
                  </a:lnTo>
                  <a:lnTo>
                    <a:pt x="4" y="29"/>
                  </a:lnTo>
                  <a:lnTo>
                    <a:pt x="7" y="22"/>
                  </a:lnTo>
                  <a:lnTo>
                    <a:pt x="11" y="14"/>
                  </a:lnTo>
                  <a:lnTo>
                    <a:pt x="16" y="9"/>
                  </a:lnTo>
                  <a:lnTo>
                    <a:pt x="30"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9" name="Freeform 74"/>
            <p:cNvSpPr>
              <a:spLocks noEditPoints="1"/>
            </p:cNvSpPr>
            <p:nvPr/>
          </p:nvSpPr>
          <p:spPr bwMode="auto">
            <a:xfrm>
              <a:off x="1677" y="3145"/>
              <a:ext cx="48" cy="74"/>
            </a:xfrm>
            <a:custGeom>
              <a:avLst/>
              <a:gdLst>
                <a:gd name="T0" fmla="*/ 48 w 96"/>
                <a:gd name="T1" fmla="*/ 14 h 149"/>
                <a:gd name="T2" fmla="*/ 41 w 96"/>
                <a:gd name="T3" fmla="*/ 16 h 149"/>
                <a:gd name="T4" fmla="*/ 33 w 96"/>
                <a:gd name="T5" fmla="*/ 20 h 149"/>
                <a:gd name="T6" fmla="*/ 28 w 96"/>
                <a:gd name="T7" fmla="*/ 25 h 149"/>
                <a:gd name="T8" fmla="*/ 23 w 96"/>
                <a:gd name="T9" fmla="*/ 36 h 149"/>
                <a:gd name="T10" fmla="*/ 19 w 96"/>
                <a:gd name="T11" fmla="*/ 53 h 149"/>
                <a:gd name="T12" fmla="*/ 19 w 96"/>
                <a:gd name="T13" fmla="*/ 75 h 149"/>
                <a:gd name="T14" fmla="*/ 19 w 96"/>
                <a:gd name="T15" fmla="*/ 96 h 149"/>
                <a:gd name="T16" fmla="*/ 23 w 96"/>
                <a:gd name="T17" fmla="*/ 112 h 149"/>
                <a:gd name="T18" fmla="*/ 26 w 96"/>
                <a:gd name="T19" fmla="*/ 123 h 149"/>
                <a:gd name="T20" fmla="*/ 33 w 96"/>
                <a:gd name="T21" fmla="*/ 130 h 149"/>
                <a:gd name="T22" fmla="*/ 41 w 96"/>
                <a:gd name="T23" fmla="*/ 133 h 149"/>
                <a:gd name="T24" fmla="*/ 48 w 96"/>
                <a:gd name="T25" fmla="*/ 135 h 149"/>
                <a:gd name="T26" fmla="*/ 53 w 96"/>
                <a:gd name="T27" fmla="*/ 133 h 149"/>
                <a:gd name="T28" fmla="*/ 58 w 96"/>
                <a:gd name="T29" fmla="*/ 132 h 149"/>
                <a:gd name="T30" fmla="*/ 64 w 96"/>
                <a:gd name="T31" fmla="*/ 128 h 149"/>
                <a:gd name="T32" fmla="*/ 69 w 96"/>
                <a:gd name="T33" fmla="*/ 123 h 149"/>
                <a:gd name="T34" fmla="*/ 73 w 96"/>
                <a:gd name="T35" fmla="*/ 112 h 149"/>
                <a:gd name="T36" fmla="*/ 76 w 96"/>
                <a:gd name="T37" fmla="*/ 96 h 149"/>
                <a:gd name="T38" fmla="*/ 78 w 96"/>
                <a:gd name="T39" fmla="*/ 75 h 149"/>
                <a:gd name="T40" fmla="*/ 76 w 96"/>
                <a:gd name="T41" fmla="*/ 53 h 149"/>
                <a:gd name="T42" fmla="*/ 73 w 96"/>
                <a:gd name="T43" fmla="*/ 38 h 149"/>
                <a:gd name="T44" fmla="*/ 69 w 96"/>
                <a:gd name="T45" fmla="*/ 27 h 149"/>
                <a:gd name="T46" fmla="*/ 64 w 96"/>
                <a:gd name="T47" fmla="*/ 22 h 149"/>
                <a:gd name="T48" fmla="*/ 58 w 96"/>
                <a:gd name="T49" fmla="*/ 18 h 149"/>
                <a:gd name="T50" fmla="*/ 53 w 96"/>
                <a:gd name="T51" fmla="*/ 14 h 149"/>
                <a:gd name="T52" fmla="*/ 48 w 96"/>
                <a:gd name="T53" fmla="*/ 14 h 149"/>
                <a:gd name="T54" fmla="*/ 48 w 96"/>
                <a:gd name="T55" fmla="*/ 0 h 149"/>
                <a:gd name="T56" fmla="*/ 55 w 96"/>
                <a:gd name="T57" fmla="*/ 0 h 149"/>
                <a:gd name="T58" fmla="*/ 62 w 96"/>
                <a:gd name="T59" fmla="*/ 2 h 149"/>
                <a:gd name="T60" fmla="*/ 69 w 96"/>
                <a:gd name="T61" fmla="*/ 4 h 149"/>
                <a:gd name="T62" fmla="*/ 74 w 96"/>
                <a:gd name="T63" fmla="*/ 7 h 149"/>
                <a:gd name="T64" fmla="*/ 80 w 96"/>
                <a:gd name="T65" fmla="*/ 13 h 149"/>
                <a:gd name="T66" fmla="*/ 83 w 96"/>
                <a:gd name="T67" fmla="*/ 18 h 149"/>
                <a:gd name="T68" fmla="*/ 88 w 96"/>
                <a:gd name="T69" fmla="*/ 29 h 149"/>
                <a:gd name="T70" fmla="*/ 92 w 96"/>
                <a:gd name="T71" fmla="*/ 39 h 149"/>
                <a:gd name="T72" fmla="*/ 94 w 96"/>
                <a:gd name="T73" fmla="*/ 55 h 149"/>
                <a:gd name="T74" fmla="*/ 96 w 96"/>
                <a:gd name="T75" fmla="*/ 75 h 149"/>
                <a:gd name="T76" fmla="*/ 94 w 96"/>
                <a:gd name="T77" fmla="*/ 98 h 149"/>
                <a:gd name="T78" fmla="*/ 90 w 96"/>
                <a:gd name="T79" fmla="*/ 116 h 149"/>
                <a:gd name="T80" fmla="*/ 87 w 96"/>
                <a:gd name="T81" fmla="*/ 126 h 149"/>
                <a:gd name="T82" fmla="*/ 81 w 96"/>
                <a:gd name="T83" fmla="*/ 133 h 149"/>
                <a:gd name="T84" fmla="*/ 74 w 96"/>
                <a:gd name="T85" fmla="*/ 141 h 149"/>
                <a:gd name="T86" fmla="*/ 67 w 96"/>
                <a:gd name="T87" fmla="*/ 146 h 149"/>
                <a:gd name="T88" fmla="*/ 58 w 96"/>
                <a:gd name="T89" fmla="*/ 148 h 149"/>
                <a:gd name="T90" fmla="*/ 48 w 96"/>
                <a:gd name="T91" fmla="*/ 149 h 149"/>
                <a:gd name="T92" fmla="*/ 28 w 96"/>
                <a:gd name="T93" fmla="*/ 146 h 149"/>
                <a:gd name="T94" fmla="*/ 14 w 96"/>
                <a:gd name="T95" fmla="*/ 133 h 149"/>
                <a:gd name="T96" fmla="*/ 7 w 96"/>
                <a:gd name="T97" fmla="*/ 119 h 149"/>
                <a:gd name="T98" fmla="*/ 2 w 96"/>
                <a:gd name="T99" fmla="*/ 100 h 149"/>
                <a:gd name="T100" fmla="*/ 0 w 96"/>
                <a:gd name="T101" fmla="*/ 75 h 149"/>
                <a:gd name="T102" fmla="*/ 2 w 96"/>
                <a:gd name="T103" fmla="*/ 52 h 149"/>
                <a:gd name="T104" fmla="*/ 5 w 96"/>
                <a:gd name="T105" fmla="*/ 32 h 149"/>
                <a:gd name="T106" fmla="*/ 9 w 96"/>
                <a:gd name="T107" fmla="*/ 23 h 149"/>
                <a:gd name="T108" fmla="*/ 14 w 96"/>
                <a:gd name="T109" fmla="*/ 14 h 149"/>
                <a:gd name="T110" fmla="*/ 21 w 96"/>
                <a:gd name="T111" fmla="*/ 7 h 149"/>
                <a:gd name="T112" fmla="*/ 28 w 96"/>
                <a:gd name="T113" fmla="*/ 4 h 149"/>
                <a:gd name="T114" fmla="*/ 37 w 96"/>
                <a:gd name="T115" fmla="*/ 0 h 149"/>
                <a:gd name="T116" fmla="*/ 48 w 96"/>
                <a:gd name="T1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149">
                  <a:moveTo>
                    <a:pt x="48" y="14"/>
                  </a:moveTo>
                  <a:lnTo>
                    <a:pt x="41" y="16"/>
                  </a:lnTo>
                  <a:lnTo>
                    <a:pt x="33" y="20"/>
                  </a:lnTo>
                  <a:lnTo>
                    <a:pt x="28" y="25"/>
                  </a:lnTo>
                  <a:lnTo>
                    <a:pt x="23" y="36"/>
                  </a:lnTo>
                  <a:lnTo>
                    <a:pt x="19" y="53"/>
                  </a:lnTo>
                  <a:lnTo>
                    <a:pt x="19" y="75"/>
                  </a:lnTo>
                  <a:lnTo>
                    <a:pt x="19" y="96"/>
                  </a:lnTo>
                  <a:lnTo>
                    <a:pt x="23" y="112"/>
                  </a:lnTo>
                  <a:lnTo>
                    <a:pt x="26" y="123"/>
                  </a:lnTo>
                  <a:lnTo>
                    <a:pt x="33" y="130"/>
                  </a:lnTo>
                  <a:lnTo>
                    <a:pt x="41" y="133"/>
                  </a:lnTo>
                  <a:lnTo>
                    <a:pt x="48" y="135"/>
                  </a:lnTo>
                  <a:lnTo>
                    <a:pt x="53" y="133"/>
                  </a:lnTo>
                  <a:lnTo>
                    <a:pt x="58" y="132"/>
                  </a:lnTo>
                  <a:lnTo>
                    <a:pt x="64" y="128"/>
                  </a:lnTo>
                  <a:lnTo>
                    <a:pt x="69" y="123"/>
                  </a:lnTo>
                  <a:lnTo>
                    <a:pt x="73" y="112"/>
                  </a:lnTo>
                  <a:lnTo>
                    <a:pt x="76" y="96"/>
                  </a:lnTo>
                  <a:lnTo>
                    <a:pt x="78" y="75"/>
                  </a:lnTo>
                  <a:lnTo>
                    <a:pt x="76" y="53"/>
                  </a:lnTo>
                  <a:lnTo>
                    <a:pt x="73" y="38"/>
                  </a:lnTo>
                  <a:lnTo>
                    <a:pt x="69" y="27"/>
                  </a:lnTo>
                  <a:lnTo>
                    <a:pt x="64" y="22"/>
                  </a:lnTo>
                  <a:lnTo>
                    <a:pt x="58" y="18"/>
                  </a:lnTo>
                  <a:lnTo>
                    <a:pt x="53" y="14"/>
                  </a:lnTo>
                  <a:lnTo>
                    <a:pt x="48" y="14"/>
                  </a:lnTo>
                  <a:close/>
                  <a:moveTo>
                    <a:pt x="48" y="0"/>
                  </a:moveTo>
                  <a:lnTo>
                    <a:pt x="55" y="0"/>
                  </a:lnTo>
                  <a:lnTo>
                    <a:pt x="62" y="2"/>
                  </a:lnTo>
                  <a:lnTo>
                    <a:pt x="69" y="4"/>
                  </a:lnTo>
                  <a:lnTo>
                    <a:pt x="74" y="7"/>
                  </a:lnTo>
                  <a:lnTo>
                    <a:pt x="80" y="13"/>
                  </a:lnTo>
                  <a:lnTo>
                    <a:pt x="83" y="18"/>
                  </a:lnTo>
                  <a:lnTo>
                    <a:pt x="88" y="29"/>
                  </a:lnTo>
                  <a:lnTo>
                    <a:pt x="92" y="39"/>
                  </a:lnTo>
                  <a:lnTo>
                    <a:pt x="94" y="55"/>
                  </a:lnTo>
                  <a:lnTo>
                    <a:pt x="96" y="75"/>
                  </a:lnTo>
                  <a:lnTo>
                    <a:pt x="94" y="98"/>
                  </a:lnTo>
                  <a:lnTo>
                    <a:pt x="90" y="116"/>
                  </a:lnTo>
                  <a:lnTo>
                    <a:pt x="87" y="126"/>
                  </a:lnTo>
                  <a:lnTo>
                    <a:pt x="81" y="133"/>
                  </a:lnTo>
                  <a:lnTo>
                    <a:pt x="74" y="141"/>
                  </a:lnTo>
                  <a:lnTo>
                    <a:pt x="67" y="146"/>
                  </a:lnTo>
                  <a:lnTo>
                    <a:pt x="58" y="148"/>
                  </a:lnTo>
                  <a:lnTo>
                    <a:pt x="48" y="149"/>
                  </a:lnTo>
                  <a:lnTo>
                    <a:pt x="28" y="146"/>
                  </a:lnTo>
                  <a:lnTo>
                    <a:pt x="14" y="133"/>
                  </a:lnTo>
                  <a:lnTo>
                    <a:pt x="7" y="119"/>
                  </a:lnTo>
                  <a:lnTo>
                    <a:pt x="2" y="100"/>
                  </a:lnTo>
                  <a:lnTo>
                    <a:pt x="0" y="75"/>
                  </a:lnTo>
                  <a:lnTo>
                    <a:pt x="2" y="52"/>
                  </a:lnTo>
                  <a:lnTo>
                    <a:pt x="5" y="32"/>
                  </a:lnTo>
                  <a:lnTo>
                    <a:pt x="9" y="23"/>
                  </a:lnTo>
                  <a:lnTo>
                    <a:pt x="14" y="14"/>
                  </a:lnTo>
                  <a:lnTo>
                    <a:pt x="21" y="7"/>
                  </a:lnTo>
                  <a:lnTo>
                    <a:pt x="28" y="4"/>
                  </a:lnTo>
                  <a:lnTo>
                    <a:pt x="37"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0" name="Freeform 75"/>
            <p:cNvSpPr>
              <a:spLocks noEditPoints="1"/>
            </p:cNvSpPr>
            <p:nvPr/>
          </p:nvSpPr>
          <p:spPr bwMode="auto">
            <a:xfrm>
              <a:off x="2003" y="1386"/>
              <a:ext cx="1" cy="1696"/>
            </a:xfrm>
            <a:custGeom>
              <a:avLst/>
              <a:gdLst>
                <a:gd name="T0" fmla="*/ 0 w 2"/>
                <a:gd name="T1" fmla="*/ 3331 h 3391"/>
                <a:gd name="T2" fmla="*/ 2 w 2"/>
                <a:gd name="T3" fmla="*/ 3279 h 3391"/>
                <a:gd name="T4" fmla="*/ 2 w 2"/>
                <a:gd name="T5" fmla="*/ 3237 h 3391"/>
                <a:gd name="T6" fmla="*/ 0 w 2"/>
                <a:gd name="T7" fmla="*/ 3185 h 3391"/>
                <a:gd name="T8" fmla="*/ 0 w 2"/>
                <a:gd name="T9" fmla="*/ 3126 h 3391"/>
                <a:gd name="T10" fmla="*/ 0 w 2"/>
                <a:gd name="T11" fmla="*/ 3048 h 3391"/>
                <a:gd name="T12" fmla="*/ 2 w 2"/>
                <a:gd name="T13" fmla="*/ 2998 h 3391"/>
                <a:gd name="T14" fmla="*/ 2 w 2"/>
                <a:gd name="T15" fmla="*/ 2954 h 3391"/>
                <a:gd name="T16" fmla="*/ 0 w 2"/>
                <a:gd name="T17" fmla="*/ 2904 h 3391"/>
                <a:gd name="T18" fmla="*/ 0 w 2"/>
                <a:gd name="T19" fmla="*/ 2844 h 3391"/>
                <a:gd name="T20" fmla="*/ 0 w 2"/>
                <a:gd name="T21" fmla="*/ 2768 h 3391"/>
                <a:gd name="T22" fmla="*/ 2 w 2"/>
                <a:gd name="T23" fmla="*/ 2716 h 3391"/>
                <a:gd name="T24" fmla="*/ 2 w 2"/>
                <a:gd name="T25" fmla="*/ 2673 h 3391"/>
                <a:gd name="T26" fmla="*/ 0 w 2"/>
                <a:gd name="T27" fmla="*/ 2622 h 3391"/>
                <a:gd name="T28" fmla="*/ 0 w 2"/>
                <a:gd name="T29" fmla="*/ 2561 h 3391"/>
                <a:gd name="T30" fmla="*/ 0 w 2"/>
                <a:gd name="T31" fmla="*/ 2485 h 3391"/>
                <a:gd name="T32" fmla="*/ 2 w 2"/>
                <a:gd name="T33" fmla="*/ 2434 h 3391"/>
                <a:gd name="T34" fmla="*/ 2 w 2"/>
                <a:gd name="T35" fmla="*/ 2391 h 3391"/>
                <a:gd name="T36" fmla="*/ 0 w 2"/>
                <a:gd name="T37" fmla="*/ 2339 h 3391"/>
                <a:gd name="T38" fmla="*/ 0 w 2"/>
                <a:gd name="T39" fmla="*/ 2281 h 3391"/>
                <a:gd name="T40" fmla="*/ 0 w 2"/>
                <a:gd name="T41" fmla="*/ 2203 h 3391"/>
                <a:gd name="T42" fmla="*/ 2 w 2"/>
                <a:gd name="T43" fmla="*/ 2151 h 3391"/>
                <a:gd name="T44" fmla="*/ 2 w 2"/>
                <a:gd name="T45" fmla="*/ 2108 h 3391"/>
                <a:gd name="T46" fmla="*/ 0 w 2"/>
                <a:gd name="T47" fmla="*/ 2059 h 3391"/>
                <a:gd name="T48" fmla="*/ 0 w 2"/>
                <a:gd name="T49" fmla="*/ 1998 h 3391"/>
                <a:gd name="T50" fmla="*/ 0 w 2"/>
                <a:gd name="T51" fmla="*/ 1922 h 3391"/>
                <a:gd name="T52" fmla="*/ 2 w 2"/>
                <a:gd name="T53" fmla="*/ 1870 h 3391"/>
                <a:gd name="T54" fmla="*/ 2 w 2"/>
                <a:gd name="T55" fmla="*/ 1828 h 3391"/>
                <a:gd name="T56" fmla="*/ 0 w 2"/>
                <a:gd name="T57" fmla="*/ 1776 h 3391"/>
                <a:gd name="T58" fmla="*/ 0 w 2"/>
                <a:gd name="T59" fmla="*/ 1716 h 3391"/>
                <a:gd name="T60" fmla="*/ 0 w 2"/>
                <a:gd name="T61" fmla="*/ 1640 h 3391"/>
                <a:gd name="T62" fmla="*/ 2 w 2"/>
                <a:gd name="T63" fmla="*/ 1588 h 3391"/>
                <a:gd name="T64" fmla="*/ 2 w 2"/>
                <a:gd name="T65" fmla="*/ 1545 h 3391"/>
                <a:gd name="T66" fmla="*/ 0 w 2"/>
                <a:gd name="T67" fmla="*/ 1494 h 3391"/>
                <a:gd name="T68" fmla="*/ 0 w 2"/>
                <a:gd name="T69" fmla="*/ 1435 h 3391"/>
                <a:gd name="T70" fmla="*/ 0 w 2"/>
                <a:gd name="T71" fmla="*/ 1357 h 3391"/>
                <a:gd name="T72" fmla="*/ 2 w 2"/>
                <a:gd name="T73" fmla="*/ 1306 h 3391"/>
                <a:gd name="T74" fmla="*/ 2 w 2"/>
                <a:gd name="T75" fmla="*/ 1263 h 3391"/>
                <a:gd name="T76" fmla="*/ 0 w 2"/>
                <a:gd name="T77" fmla="*/ 1213 h 3391"/>
                <a:gd name="T78" fmla="*/ 0 w 2"/>
                <a:gd name="T79" fmla="*/ 1153 h 3391"/>
                <a:gd name="T80" fmla="*/ 0 w 2"/>
                <a:gd name="T81" fmla="*/ 1076 h 3391"/>
                <a:gd name="T82" fmla="*/ 2 w 2"/>
                <a:gd name="T83" fmla="*/ 1025 h 3391"/>
                <a:gd name="T84" fmla="*/ 2 w 2"/>
                <a:gd name="T85" fmla="*/ 982 h 3391"/>
                <a:gd name="T86" fmla="*/ 0 w 2"/>
                <a:gd name="T87" fmla="*/ 931 h 3391"/>
                <a:gd name="T88" fmla="*/ 0 w 2"/>
                <a:gd name="T89" fmla="*/ 870 h 3391"/>
                <a:gd name="T90" fmla="*/ 0 w 2"/>
                <a:gd name="T91" fmla="*/ 794 h 3391"/>
                <a:gd name="T92" fmla="*/ 2 w 2"/>
                <a:gd name="T93" fmla="*/ 742 h 3391"/>
                <a:gd name="T94" fmla="*/ 2 w 2"/>
                <a:gd name="T95" fmla="*/ 700 h 3391"/>
                <a:gd name="T96" fmla="*/ 0 w 2"/>
                <a:gd name="T97" fmla="*/ 648 h 3391"/>
                <a:gd name="T98" fmla="*/ 0 w 2"/>
                <a:gd name="T99" fmla="*/ 588 h 3391"/>
                <a:gd name="T100" fmla="*/ 0 w 2"/>
                <a:gd name="T101" fmla="*/ 511 h 3391"/>
                <a:gd name="T102" fmla="*/ 2 w 2"/>
                <a:gd name="T103" fmla="*/ 460 h 3391"/>
                <a:gd name="T104" fmla="*/ 2 w 2"/>
                <a:gd name="T105" fmla="*/ 417 h 3391"/>
                <a:gd name="T106" fmla="*/ 0 w 2"/>
                <a:gd name="T107" fmla="*/ 366 h 3391"/>
                <a:gd name="T108" fmla="*/ 0 w 2"/>
                <a:gd name="T109" fmla="*/ 307 h 3391"/>
                <a:gd name="T110" fmla="*/ 0 w 2"/>
                <a:gd name="T111" fmla="*/ 231 h 3391"/>
                <a:gd name="T112" fmla="*/ 2 w 2"/>
                <a:gd name="T113" fmla="*/ 179 h 3391"/>
                <a:gd name="T114" fmla="*/ 2 w 2"/>
                <a:gd name="T115" fmla="*/ 137 h 3391"/>
                <a:gd name="T116" fmla="*/ 0 w 2"/>
                <a:gd name="T117" fmla="*/ 85 h 3391"/>
                <a:gd name="T118" fmla="*/ 0 w 2"/>
                <a:gd name="T119" fmla="*/ 25 h 3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3391">
                  <a:moveTo>
                    <a:pt x="0" y="3382"/>
                  </a:moveTo>
                  <a:lnTo>
                    <a:pt x="2" y="3382"/>
                  </a:lnTo>
                  <a:lnTo>
                    <a:pt x="2" y="3391"/>
                  </a:lnTo>
                  <a:lnTo>
                    <a:pt x="0" y="3391"/>
                  </a:lnTo>
                  <a:lnTo>
                    <a:pt x="0" y="3382"/>
                  </a:lnTo>
                  <a:close/>
                  <a:moveTo>
                    <a:pt x="0" y="3357"/>
                  </a:moveTo>
                  <a:lnTo>
                    <a:pt x="2" y="3357"/>
                  </a:lnTo>
                  <a:lnTo>
                    <a:pt x="2" y="3364"/>
                  </a:lnTo>
                  <a:lnTo>
                    <a:pt x="0" y="3364"/>
                  </a:lnTo>
                  <a:lnTo>
                    <a:pt x="0" y="3357"/>
                  </a:lnTo>
                  <a:close/>
                  <a:moveTo>
                    <a:pt x="0" y="3331"/>
                  </a:moveTo>
                  <a:lnTo>
                    <a:pt x="2" y="3331"/>
                  </a:lnTo>
                  <a:lnTo>
                    <a:pt x="2" y="3340"/>
                  </a:lnTo>
                  <a:lnTo>
                    <a:pt x="0" y="3340"/>
                  </a:lnTo>
                  <a:lnTo>
                    <a:pt x="0" y="3331"/>
                  </a:lnTo>
                  <a:close/>
                  <a:moveTo>
                    <a:pt x="0" y="3306"/>
                  </a:moveTo>
                  <a:lnTo>
                    <a:pt x="2" y="3306"/>
                  </a:lnTo>
                  <a:lnTo>
                    <a:pt x="2" y="3313"/>
                  </a:lnTo>
                  <a:lnTo>
                    <a:pt x="0" y="3313"/>
                  </a:lnTo>
                  <a:lnTo>
                    <a:pt x="0" y="3306"/>
                  </a:lnTo>
                  <a:close/>
                  <a:moveTo>
                    <a:pt x="0" y="3279"/>
                  </a:moveTo>
                  <a:lnTo>
                    <a:pt x="2" y="3279"/>
                  </a:lnTo>
                  <a:lnTo>
                    <a:pt x="2" y="3288"/>
                  </a:lnTo>
                  <a:lnTo>
                    <a:pt x="0" y="3288"/>
                  </a:lnTo>
                  <a:lnTo>
                    <a:pt x="0" y="3279"/>
                  </a:lnTo>
                  <a:close/>
                  <a:moveTo>
                    <a:pt x="0" y="3254"/>
                  </a:moveTo>
                  <a:lnTo>
                    <a:pt x="2" y="3254"/>
                  </a:lnTo>
                  <a:lnTo>
                    <a:pt x="2" y="3263"/>
                  </a:lnTo>
                  <a:lnTo>
                    <a:pt x="0" y="3263"/>
                  </a:lnTo>
                  <a:lnTo>
                    <a:pt x="0" y="3254"/>
                  </a:lnTo>
                  <a:close/>
                  <a:moveTo>
                    <a:pt x="0" y="3228"/>
                  </a:moveTo>
                  <a:lnTo>
                    <a:pt x="2" y="3228"/>
                  </a:lnTo>
                  <a:lnTo>
                    <a:pt x="2" y="3237"/>
                  </a:lnTo>
                  <a:lnTo>
                    <a:pt x="0" y="3237"/>
                  </a:lnTo>
                  <a:lnTo>
                    <a:pt x="0" y="3228"/>
                  </a:lnTo>
                  <a:close/>
                  <a:moveTo>
                    <a:pt x="0" y="3203"/>
                  </a:moveTo>
                  <a:lnTo>
                    <a:pt x="2" y="3203"/>
                  </a:lnTo>
                  <a:lnTo>
                    <a:pt x="2" y="3212"/>
                  </a:lnTo>
                  <a:lnTo>
                    <a:pt x="0" y="3212"/>
                  </a:lnTo>
                  <a:lnTo>
                    <a:pt x="0" y="3203"/>
                  </a:lnTo>
                  <a:close/>
                  <a:moveTo>
                    <a:pt x="0" y="3178"/>
                  </a:moveTo>
                  <a:lnTo>
                    <a:pt x="2" y="3178"/>
                  </a:lnTo>
                  <a:lnTo>
                    <a:pt x="2" y="3185"/>
                  </a:lnTo>
                  <a:lnTo>
                    <a:pt x="0" y="3185"/>
                  </a:lnTo>
                  <a:lnTo>
                    <a:pt x="0" y="3178"/>
                  </a:lnTo>
                  <a:close/>
                  <a:moveTo>
                    <a:pt x="0" y="3151"/>
                  </a:moveTo>
                  <a:lnTo>
                    <a:pt x="2" y="3151"/>
                  </a:lnTo>
                  <a:lnTo>
                    <a:pt x="2" y="3160"/>
                  </a:lnTo>
                  <a:lnTo>
                    <a:pt x="0" y="3160"/>
                  </a:lnTo>
                  <a:lnTo>
                    <a:pt x="0" y="3151"/>
                  </a:lnTo>
                  <a:close/>
                  <a:moveTo>
                    <a:pt x="0" y="3126"/>
                  </a:moveTo>
                  <a:lnTo>
                    <a:pt x="2" y="3126"/>
                  </a:lnTo>
                  <a:lnTo>
                    <a:pt x="2" y="3133"/>
                  </a:lnTo>
                  <a:lnTo>
                    <a:pt x="0" y="3133"/>
                  </a:lnTo>
                  <a:lnTo>
                    <a:pt x="0" y="3126"/>
                  </a:lnTo>
                  <a:close/>
                  <a:moveTo>
                    <a:pt x="0" y="3100"/>
                  </a:moveTo>
                  <a:lnTo>
                    <a:pt x="2" y="3100"/>
                  </a:lnTo>
                  <a:lnTo>
                    <a:pt x="2" y="3109"/>
                  </a:lnTo>
                  <a:lnTo>
                    <a:pt x="0" y="3109"/>
                  </a:lnTo>
                  <a:lnTo>
                    <a:pt x="0" y="3100"/>
                  </a:lnTo>
                  <a:close/>
                  <a:moveTo>
                    <a:pt x="0" y="3075"/>
                  </a:moveTo>
                  <a:lnTo>
                    <a:pt x="2" y="3075"/>
                  </a:lnTo>
                  <a:lnTo>
                    <a:pt x="2" y="3084"/>
                  </a:lnTo>
                  <a:lnTo>
                    <a:pt x="0" y="3084"/>
                  </a:lnTo>
                  <a:lnTo>
                    <a:pt x="0" y="3075"/>
                  </a:lnTo>
                  <a:close/>
                  <a:moveTo>
                    <a:pt x="0" y="3048"/>
                  </a:moveTo>
                  <a:lnTo>
                    <a:pt x="2" y="3048"/>
                  </a:lnTo>
                  <a:lnTo>
                    <a:pt x="2" y="3057"/>
                  </a:lnTo>
                  <a:lnTo>
                    <a:pt x="0" y="3057"/>
                  </a:lnTo>
                  <a:lnTo>
                    <a:pt x="0" y="3048"/>
                  </a:lnTo>
                  <a:close/>
                  <a:moveTo>
                    <a:pt x="0" y="3023"/>
                  </a:moveTo>
                  <a:lnTo>
                    <a:pt x="2" y="3023"/>
                  </a:lnTo>
                  <a:lnTo>
                    <a:pt x="2" y="3032"/>
                  </a:lnTo>
                  <a:lnTo>
                    <a:pt x="0" y="3032"/>
                  </a:lnTo>
                  <a:lnTo>
                    <a:pt x="0" y="3023"/>
                  </a:lnTo>
                  <a:close/>
                  <a:moveTo>
                    <a:pt x="0" y="2998"/>
                  </a:moveTo>
                  <a:lnTo>
                    <a:pt x="2" y="2998"/>
                  </a:lnTo>
                  <a:lnTo>
                    <a:pt x="2" y="3006"/>
                  </a:lnTo>
                  <a:lnTo>
                    <a:pt x="0" y="3006"/>
                  </a:lnTo>
                  <a:lnTo>
                    <a:pt x="0" y="2998"/>
                  </a:lnTo>
                  <a:close/>
                  <a:moveTo>
                    <a:pt x="0" y="2972"/>
                  </a:moveTo>
                  <a:lnTo>
                    <a:pt x="2" y="2972"/>
                  </a:lnTo>
                  <a:lnTo>
                    <a:pt x="2" y="2981"/>
                  </a:lnTo>
                  <a:lnTo>
                    <a:pt x="0" y="2981"/>
                  </a:lnTo>
                  <a:lnTo>
                    <a:pt x="0" y="2972"/>
                  </a:lnTo>
                  <a:close/>
                  <a:moveTo>
                    <a:pt x="0" y="2947"/>
                  </a:moveTo>
                  <a:lnTo>
                    <a:pt x="2" y="2947"/>
                  </a:lnTo>
                  <a:lnTo>
                    <a:pt x="2" y="2954"/>
                  </a:lnTo>
                  <a:lnTo>
                    <a:pt x="0" y="2954"/>
                  </a:lnTo>
                  <a:lnTo>
                    <a:pt x="0" y="2947"/>
                  </a:lnTo>
                  <a:close/>
                  <a:moveTo>
                    <a:pt x="0" y="2920"/>
                  </a:moveTo>
                  <a:lnTo>
                    <a:pt x="2" y="2920"/>
                  </a:lnTo>
                  <a:lnTo>
                    <a:pt x="2" y="2929"/>
                  </a:lnTo>
                  <a:lnTo>
                    <a:pt x="0" y="2929"/>
                  </a:lnTo>
                  <a:lnTo>
                    <a:pt x="0" y="2920"/>
                  </a:lnTo>
                  <a:close/>
                  <a:moveTo>
                    <a:pt x="0" y="2895"/>
                  </a:moveTo>
                  <a:lnTo>
                    <a:pt x="2" y="2895"/>
                  </a:lnTo>
                  <a:lnTo>
                    <a:pt x="2" y="2904"/>
                  </a:lnTo>
                  <a:lnTo>
                    <a:pt x="0" y="2904"/>
                  </a:lnTo>
                  <a:lnTo>
                    <a:pt x="0" y="2895"/>
                  </a:lnTo>
                  <a:close/>
                  <a:moveTo>
                    <a:pt x="0" y="2869"/>
                  </a:moveTo>
                  <a:lnTo>
                    <a:pt x="2" y="2869"/>
                  </a:lnTo>
                  <a:lnTo>
                    <a:pt x="2" y="2878"/>
                  </a:lnTo>
                  <a:lnTo>
                    <a:pt x="0" y="2878"/>
                  </a:lnTo>
                  <a:lnTo>
                    <a:pt x="0" y="2869"/>
                  </a:lnTo>
                  <a:close/>
                  <a:moveTo>
                    <a:pt x="0" y="2844"/>
                  </a:moveTo>
                  <a:lnTo>
                    <a:pt x="2" y="2844"/>
                  </a:lnTo>
                  <a:lnTo>
                    <a:pt x="2" y="2853"/>
                  </a:lnTo>
                  <a:lnTo>
                    <a:pt x="0" y="2853"/>
                  </a:lnTo>
                  <a:lnTo>
                    <a:pt x="0" y="2844"/>
                  </a:lnTo>
                  <a:close/>
                  <a:moveTo>
                    <a:pt x="0" y="2819"/>
                  </a:moveTo>
                  <a:lnTo>
                    <a:pt x="2" y="2819"/>
                  </a:lnTo>
                  <a:lnTo>
                    <a:pt x="2" y="2826"/>
                  </a:lnTo>
                  <a:lnTo>
                    <a:pt x="0" y="2826"/>
                  </a:lnTo>
                  <a:lnTo>
                    <a:pt x="0" y="2819"/>
                  </a:lnTo>
                  <a:close/>
                  <a:moveTo>
                    <a:pt x="0" y="2792"/>
                  </a:moveTo>
                  <a:lnTo>
                    <a:pt x="2" y="2792"/>
                  </a:lnTo>
                  <a:lnTo>
                    <a:pt x="2" y="2801"/>
                  </a:lnTo>
                  <a:lnTo>
                    <a:pt x="0" y="2801"/>
                  </a:lnTo>
                  <a:lnTo>
                    <a:pt x="0" y="2792"/>
                  </a:lnTo>
                  <a:close/>
                  <a:moveTo>
                    <a:pt x="0" y="2768"/>
                  </a:moveTo>
                  <a:lnTo>
                    <a:pt x="2" y="2768"/>
                  </a:lnTo>
                  <a:lnTo>
                    <a:pt x="2" y="2776"/>
                  </a:lnTo>
                  <a:lnTo>
                    <a:pt x="0" y="2776"/>
                  </a:lnTo>
                  <a:lnTo>
                    <a:pt x="0" y="2768"/>
                  </a:lnTo>
                  <a:close/>
                  <a:moveTo>
                    <a:pt x="0" y="2741"/>
                  </a:moveTo>
                  <a:lnTo>
                    <a:pt x="2" y="2741"/>
                  </a:lnTo>
                  <a:lnTo>
                    <a:pt x="2" y="2750"/>
                  </a:lnTo>
                  <a:lnTo>
                    <a:pt x="0" y="2750"/>
                  </a:lnTo>
                  <a:lnTo>
                    <a:pt x="0" y="2741"/>
                  </a:lnTo>
                  <a:close/>
                  <a:moveTo>
                    <a:pt x="0" y="2716"/>
                  </a:moveTo>
                  <a:lnTo>
                    <a:pt x="2" y="2716"/>
                  </a:lnTo>
                  <a:lnTo>
                    <a:pt x="2" y="2725"/>
                  </a:lnTo>
                  <a:lnTo>
                    <a:pt x="0" y="2725"/>
                  </a:lnTo>
                  <a:lnTo>
                    <a:pt x="0" y="2716"/>
                  </a:lnTo>
                  <a:close/>
                  <a:moveTo>
                    <a:pt x="0" y="2689"/>
                  </a:moveTo>
                  <a:lnTo>
                    <a:pt x="2" y="2689"/>
                  </a:lnTo>
                  <a:lnTo>
                    <a:pt x="2" y="2698"/>
                  </a:lnTo>
                  <a:lnTo>
                    <a:pt x="0" y="2698"/>
                  </a:lnTo>
                  <a:lnTo>
                    <a:pt x="0" y="2689"/>
                  </a:lnTo>
                  <a:close/>
                  <a:moveTo>
                    <a:pt x="0" y="2665"/>
                  </a:moveTo>
                  <a:lnTo>
                    <a:pt x="2" y="2665"/>
                  </a:lnTo>
                  <a:lnTo>
                    <a:pt x="2" y="2673"/>
                  </a:lnTo>
                  <a:lnTo>
                    <a:pt x="0" y="2673"/>
                  </a:lnTo>
                  <a:lnTo>
                    <a:pt x="0" y="2665"/>
                  </a:lnTo>
                  <a:close/>
                  <a:moveTo>
                    <a:pt x="0" y="2640"/>
                  </a:moveTo>
                  <a:lnTo>
                    <a:pt x="2" y="2640"/>
                  </a:lnTo>
                  <a:lnTo>
                    <a:pt x="2" y="2647"/>
                  </a:lnTo>
                  <a:lnTo>
                    <a:pt x="0" y="2647"/>
                  </a:lnTo>
                  <a:lnTo>
                    <a:pt x="0" y="2640"/>
                  </a:lnTo>
                  <a:close/>
                  <a:moveTo>
                    <a:pt x="0" y="2613"/>
                  </a:moveTo>
                  <a:lnTo>
                    <a:pt x="2" y="2613"/>
                  </a:lnTo>
                  <a:lnTo>
                    <a:pt x="2" y="2622"/>
                  </a:lnTo>
                  <a:lnTo>
                    <a:pt x="0" y="2622"/>
                  </a:lnTo>
                  <a:lnTo>
                    <a:pt x="0" y="2613"/>
                  </a:lnTo>
                  <a:close/>
                  <a:moveTo>
                    <a:pt x="0" y="2588"/>
                  </a:moveTo>
                  <a:lnTo>
                    <a:pt x="2" y="2588"/>
                  </a:lnTo>
                  <a:lnTo>
                    <a:pt x="2" y="2597"/>
                  </a:lnTo>
                  <a:lnTo>
                    <a:pt x="0" y="2597"/>
                  </a:lnTo>
                  <a:lnTo>
                    <a:pt x="0" y="2588"/>
                  </a:lnTo>
                  <a:close/>
                  <a:moveTo>
                    <a:pt x="0" y="2561"/>
                  </a:moveTo>
                  <a:lnTo>
                    <a:pt x="2" y="2561"/>
                  </a:lnTo>
                  <a:lnTo>
                    <a:pt x="2" y="2570"/>
                  </a:lnTo>
                  <a:lnTo>
                    <a:pt x="0" y="2570"/>
                  </a:lnTo>
                  <a:lnTo>
                    <a:pt x="0" y="2561"/>
                  </a:lnTo>
                  <a:close/>
                  <a:moveTo>
                    <a:pt x="0" y="2537"/>
                  </a:moveTo>
                  <a:lnTo>
                    <a:pt x="2" y="2537"/>
                  </a:lnTo>
                  <a:lnTo>
                    <a:pt x="2" y="2545"/>
                  </a:lnTo>
                  <a:lnTo>
                    <a:pt x="0" y="2545"/>
                  </a:lnTo>
                  <a:lnTo>
                    <a:pt x="0" y="2537"/>
                  </a:lnTo>
                  <a:close/>
                  <a:moveTo>
                    <a:pt x="0" y="2510"/>
                  </a:moveTo>
                  <a:lnTo>
                    <a:pt x="2" y="2510"/>
                  </a:lnTo>
                  <a:lnTo>
                    <a:pt x="2" y="2519"/>
                  </a:lnTo>
                  <a:lnTo>
                    <a:pt x="0" y="2519"/>
                  </a:lnTo>
                  <a:lnTo>
                    <a:pt x="0" y="2510"/>
                  </a:lnTo>
                  <a:close/>
                  <a:moveTo>
                    <a:pt x="0" y="2485"/>
                  </a:moveTo>
                  <a:lnTo>
                    <a:pt x="2" y="2485"/>
                  </a:lnTo>
                  <a:lnTo>
                    <a:pt x="2" y="2494"/>
                  </a:lnTo>
                  <a:lnTo>
                    <a:pt x="0" y="2494"/>
                  </a:lnTo>
                  <a:lnTo>
                    <a:pt x="0" y="2485"/>
                  </a:lnTo>
                  <a:close/>
                  <a:moveTo>
                    <a:pt x="0" y="2460"/>
                  </a:moveTo>
                  <a:lnTo>
                    <a:pt x="2" y="2460"/>
                  </a:lnTo>
                  <a:lnTo>
                    <a:pt x="2" y="2467"/>
                  </a:lnTo>
                  <a:lnTo>
                    <a:pt x="0" y="2467"/>
                  </a:lnTo>
                  <a:lnTo>
                    <a:pt x="0" y="2460"/>
                  </a:lnTo>
                  <a:close/>
                  <a:moveTo>
                    <a:pt x="0" y="2434"/>
                  </a:moveTo>
                  <a:lnTo>
                    <a:pt x="2" y="2434"/>
                  </a:lnTo>
                  <a:lnTo>
                    <a:pt x="2" y="2442"/>
                  </a:lnTo>
                  <a:lnTo>
                    <a:pt x="0" y="2442"/>
                  </a:lnTo>
                  <a:lnTo>
                    <a:pt x="0" y="2434"/>
                  </a:lnTo>
                  <a:close/>
                  <a:moveTo>
                    <a:pt x="0" y="2409"/>
                  </a:moveTo>
                  <a:lnTo>
                    <a:pt x="2" y="2409"/>
                  </a:lnTo>
                  <a:lnTo>
                    <a:pt x="2" y="2418"/>
                  </a:lnTo>
                  <a:lnTo>
                    <a:pt x="0" y="2418"/>
                  </a:lnTo>
                  <a:lnTo>
                    <a:pt x="0" y="2409"/>
                  </a:lnTo>
                  <a:close/>
                  <a:moveTo>
                    <a:pt x="0" y="2382"/>
                  </a:moveTo>
                  <a:lnTo>
                    <a:pt x="2" y="2382"/>
                  </a:lnTo>
                  <a:lnTo>
                    <a:pt x="2" y="2391"/>
                  </a:lnTo>
                  <a:lnTo>
                    <a:pt x="0" y="2391"/>
                  </a:lnTo>
                  <a:lnTo>
                    <a:pt x="0" y="2382"/>
                  </a:lnTo>
                  <a:close/>
                  <a:moveTo>
                    <a:pt x="0" y="2357"/>
                  </a:moveTo>
                  <a:lnTo>
                    <a:pt x="2" y="2357"/>
                  </a:lnTo>
                  <a:lnTo>
                    <a:pt x="2" y="2366"/>
                  </a:lnTo>
                  <a:lnTo>
                    <a:pt x="0" y="2366"/>
                  </a:lnTo>
                  <a:lnTo>
                    <a:pt x="0" y="2357"/>
                  </a:lnTo>
                  <a:close/>
                  <a:moveTo>
                    <a:pt x="0" y="2331"/>
                  </a:moveTo>
                  <a:lnTo>
                    <a:pt x="2" y="2331"/>
                  </a:lnTo>
                  <a:lnTo>
                    <a:pt x="2" y="2339"/>
                  </a:lnTo>
                  <a:lnTo>
                    <a:pt x="0" y="2339"/>
                  </a:lnTo>
                  <a:lnTo>
                    <a:pt x="0" y="2331"/>
                  </a:lnTo>
                  <a:close/>
                  <a:moveTo>
                    <a:pt x="0" y="2306"/>
                  </a:moveTo>
                  <a:lnTo>
                    <a:pt x="2" y="2306"/>
                  </a:lnTo>
                  <a:lnTo>
                    <a:pt x="2" y="2315"/>
                  </a:lnTo>
                  <a:lnTo>
                    <a:pt x="0" y="2315"/>
                  </a:lnTo>
                  <a:lnTo>
                    <a:pt x="0" y="2306"/>
                  </a:lnTo>
                  <a:close/>
                  <a:moveTo>
                    <a:pt x="0" y="2281"/>
                  </a:moveTo>
                  <a:lnTo>
                    <a:pt x="2" y="2281"/>
                  </a:lnTo>
                  <a:lnTo>
                    <a:pt x="2" y="2288"/>
                  </a:lnTo>
                  <a:lnTo>
                    <a:pt x="0" y="2288"/>
                  </a:lnTo>
                  <a:lnTo>
                    <a:pt x="0" y="2281"/>
                  </a:lnTo>
                  <a:close/>
                  <a:moveTo>
                    <a:pt x="0" y="2254"/>
                  </a:moveTo>
                  <a:lnTo>
                    <a:pt x="2" y="2254"/>
                  </a:lnTo>
                  <a:lnTo>
                    <a:pt x="2" y="2263"/>
                  </a:lnTo>
                  <a:lnTo>
                    <a:pt x="0" y="2263"/>
                  </a:lnTo>
                  <a:lnTo>
                    <a:pt x="0" y="2254"/>
                  </a:lnTo>
                  <a:close/>
                  <a:moveTo>
                    <a:pt x="0" y="2229"/>
                  </a:moveTo>
                  <a:lnTo>
                    <a:pt x="2" y="2229"/>
                  </a:lnTo>
                  <a:lnTo>
                    <a:pt x="2" y="2238"/>
                  </a:lnTo>
                  <a:lnTo>
                    <a:pt x="0" y="2238"/>
                  </a:lnTo>
                  <a:lnTo>
                    <a:pt x="0" y="2229"/>
                  </a:lnTo>
                  <a:close/>
                  <a:moveTo>
                    <a:pt x="0" y="2203"/>
                  </a:moveTo>
                  <a:lnTo>
                    <a:pt x="2" y="2203"/>
                  </a:lnTo>
                  <a:lnTo>
                    <a:pt x="2" y="2212"/>
                  </a:lnTo>
                  <a:lnTo>
                    <a:pt x="0" y="2212"/>
                  </a:lnTo>
                  <a:lnTo>
                    <a:pt x="0" y="2203"/>
                  </a:lnTo>
                  <a:close/>
                  <a:moveTo>
                    <a:pt x="0" y="2178"/>
                  </a:moveTo>
                  <a:lnTo>
                    <a:pt x="2" y="2178"/>
                  </a:lnTo>
                  <a:lnTo>
                    <a:pt x="2" y="2187"/>
                  </a:lnTo>
                  <a:lnTo>
                    <a:pt x="0" y="2187"/>
                  </a:lnTo>
                  <a:lnTo>
                    <a:pt x="0" y="2178"/>
                  </a:lnTo>
                  <a:close/>
                  <a:moveTo>
                    <a:pt x="0" y="2151"/>
                  </a:moveTo>
                  <a:lnTo>
                    <a:pt x="2" y="2151"/>
                  </a:lnTo>
                  <a:lnTo>
                    <a:pt x="2" y="2160"/>
                  </a:lnTo>
                  <a:lnTo>
                    <a:pt x="0" y="2160"/>
                  </a:lnTo>
                  <a:lnTo>
                    <a:pt x="0" y="2151"/>
                  </a:lnTo>
                  <a:close/>
                  <a:moveTo>
                    <a:pt x="0" y="2126"/>
                  </a:moveTo>
                  <a:lnTo>
                    <a:pt x="2" y="2126"/>
                  </a:lnTo>
                  <a:lnTo>
                    <a:pt x="2" y="2135"/>
                  </a:lnTo>
                  <a:lnTo>
                    <a:pt x="0" y="2135"/>
                  </a:lnTo>
                  <a:lnTo>
                    <a:pt x="0" y="2126"/>
                  </a:lnTo>
                  <a:close/>
                  <a:moveTo>
                    <a:pt x="0" y="2101"/>
                  </a:moveTo>
                  <a:lnTo>
                    <a:pt x="2" y="2101"/>
                  </a:lnTo>
                  <a:lnTo>
                    <a:pt x="2" y="2108"/>
                  </a:lnTo>
                  <a:lnTo>
                    <a:pt x="0" y="2108"/>
                  </a:lnTo>
                  <a:lnTo>
                    <a:pt x="0" y="2101"/>
                  </a:lnTo>
                  <a:close/>
                  <a:moveTo>
                    <a:pt x="0" y="2075"/>
                  </a:moveTo>
                  <a:lnTo>
                    <a:pt x="2" y="2075"/>
                  </a:lnTo>
                  <a:lnTo>
                    <a:pt x="2" y="2084"/>
                  </a:lnTo>
                  <a:lnTo>
                    <a:pt x="0" y="2084"/>
                  </a:lnTo>
                  <a:lnTo>
                    <a:pt x="0" y="2075"/>
                  </a:lnTo>
                  <a:close/>
                  <a:moveTo>
                    <a:pt x="0" y="2050"/>
                  </a:moveTo>
                  <a:lnTo>
                    <a:pt x="2" y="2050"/>
                  </a:lnTo>
                  <a:lnTo>
                    <a:pt x="2" y="2059"/>
                  </a:lnTo>
                  <a:lnTo>
                    <a:pt x="0" y="2059"/>
                  </a:lnTo>
                  <a:lnTo>
                    <a:pt x="0" y="2050"/>
                  </a:lnTo>
                  <a:close/>
                  <a:moveTo>
                    <a:pt x="0" y="2023"/>
                  </a:moveTo>
                  <a:lnTo>
                    <a:pt x="2" y="2023"/>
                  </a:lnTo>
                  <a:lnTo>
                    <a:pt x="2" y="2032"/>
                  </a:lnTo>
                  <a:lnTo>
                    <a:pt x="0" y="2032"/>
                  </a:lnTo>
                  <a:lnTo>
                    <a:pt x="0" y="2023"/>
                  </a:lnTo>
                  <a:close/>
                  <a:moveTo>
                    <a:pt x="0" y="1998"/>
                  </a:moveTo>
                  <a:lnTo>
                    <a:pt x="2" y="1998"/>
                  </a:lnTo>
                  <a:lnTo>
                    <a:pt x="2" y="2007"/>
                  </a:lnTo>
                  <a:lnTo>
                    <a:pt x="0" y="2007"/>
                  </a:lnTo>
                  <a:lnTo>
                    <a:pt x="0" y="1998"/>
                  </a:lnTo>
                  <a:close/>
                  <a:moveTo>
                    <a:pt x="0" y="1972"/>
                  </a:moveTo>
                  <a:lnTo>
                    <a:pt x="2" y="1972"/>
                  </a:lnTo>
                  <a:lnTo>
                    <a:pt x="2" y="1981"/>
                  </a:lnTo>
                  <a:lnTo>
                    <a:pt x="0" y="1981"/>
                  </a:lnTo>
                  <a:lnTo>
                    <a:pt x="0" y="1972"/>
                  </a:lnTo>
                  <a:close/>
                  <a:moveTo>
                    <a:pt x="0" y="1947"/>
                  </a:moveTo>
                  <a:lnTo>
                    <a:pt x="2" y="1947"/>
                  </a:lnTo>
                  <a:lnTo>
                    <a:pt x="2" y="1956"/>
                  </a:lnTo>
                  <a:lnTo>
                    <a:pt x="0" y="1956"/>
                  </a:lnTo>
                  <a:lnTo>
                    <a:pt x="0" y="1947"/>
                  </a:lnTo>
                  <a:close/>
                  <a:moveTo>
                    <a:pt x="0" y="1922"/>
                  </a:moveTo>
                  <a:lnTo>
                    <a:pt x="2" y="1922"/>
                  </a:lnTo>
                  <a:lnTo>
                    <a:pt x="2" y="1929"/>
                  </a:lnTo>
                  <a:lnTo>
                    <a:pt x="0" y="1929"/>
                  </a:lnTo>
                  <a:lnTo>
                    <a:pt x="0" y="1922"/>
                  </a:lnTo>
                  <a:close/>
                  <a:moveTo>
                    <a:pt x="0" y="1895"/>
                  </a:moveTo>
                  <a:lnTo>
                    <a:pt x="2" y="1895"/>
                  </a:lnTo>
                  <a:lnTo>
                    <a:pt x="2" y="1904"/>
                  </a:lnTo>
                  <a:lnTo>
                    <a:pt x="0" y="1904"/>
                  </a:lnTo>
                  <a:lnTo>
                    <a:pt x="0" y="1895"/>
                  </a:lnTo>
                  <a:close/>
                  <a:moveTo>
                    <a:pt x="0" y="1870"/>
                  </a:moveTo>
                  <a:lnTo>
                    <a:pt x="2" y="1870"/>
                  </a:lnTo>
                  <a:lnTo>
                    <a:pt x="2" y="1879"/>
                  </a:lnTo>
                  <a:lnTo>
                    <a:pt x="0" y="1879"/>
                  </a:lnTo>
                  <a:lnTo>
                    <a:pt x="0" y="1870"/>
                  </a:lnTo>
                  <a:close/>
                  <a:moveTo>
                    <a:pt x="0" y="1844"/>
                  </a:moveTo>
                  <a:lnTo>
                    <a:pt x="2" y="1844"/>
                  </a:lnTo>
                  <a:lnTo>
                    <a:pt x="2" y="1853"/>
                  </a:lnTo>
                  <a:lnTo>
                    <a:pt x="0" y="1853"/>
                  </a:lnTo>
                  <a:lnTo>
                    <a:pt x="0" y="1844"/>
                  </a:lnTo>
                  <a:close/>
                  <a:moveTo>
                    <a:pt x="0" y="1819"/>
                  </a:moveTo>
                  <a:lnTo>
                    <a:pt x="2" y="1819"/>
                  </a:lnTo>
                  <a:lnTo>
                    <a:pt x="2" y="1828"/>
                  </a:lnTo>
                  <a:lnTo>
                    <a:pt x="0" y="1828"/>
                  </a:lnTo>
                  <a:lnTo>
                    <a:pt x="0" y="1819"/>
                  </a:lnTo>
                  <a:close/>
                  <a:moveTo>
                    <a:pt x="0" y="1794"/>
                  </a:moveTo>
                  <a:lnTo>
                    <a:pt x="2" y="1794"/>
                  </a:lnTo>
                  <a:lnTo>
                    <a:pt x="2" y="1801"/>
                  </a:lnTo>
                  <a:lnTo>
                    <a:pt x="0" y="1801"/>
                  </a:lnTo>
                  <a:lnTo>
                    <a:pt x="0" y="1794"/>
                  </a:lnTo>
                  <a:close/>
                  <a:moveTo>
                    <a:pt x="0" y="1767"/>
                  </a:moveTo>
                  <a:lnTo>
                    <a:pt x="2" y="1767"/>
                  </a:lnTo>
                  <a:lnTo>
                    <a:pt x="2" y="1776"/>
                  </a:lnTo>
                  <a:lnTo>
                    <a:pt x="0" y="1776"/>
                  </a:lnTo>
                  <a:lnTo>
                    <a:pt x="0" y="1767"/>
                  </a:lnTo>
                  <a:close/>
                  <a:moveTo>
                    <a:pt x="0" y="1743"/>
                  </a:moveTo>
                  <a:lnTo>
                    <a:pt x="2" y="1743"/>
                  </a:lnTo>
                  <a:lnTo>
                    <a:pt x="2" y="1750"/>
                  </a:lnTo>
                  <a:lnTo>
                    <a:pt x="0" y="1750"/>
                  </a:lnTo>
                  <a:lnTo>
                    <a:pt x="0" y="1743"/>
                  </a:lnTo>
                  <a:close/>
                  <a:moveTo>
                    <a:pt x="0" y="1716"/>
                  </a:moveTo>
                  <a:lnTo>
                    <a:pt x="2" y="1716"/>
                  </a:lnTo>
                  <a:lnTo>
                    <a:pt x="2" y="1725"/>
                  </a:lnTo>
                  <a:lnTo>
                    <a:pt x="0" y="1725"/>
                  </a:lnTo>
                  <a:lnTo>
                    <a:pt x="0" y="1716"/>
                  </a:lnTo>
                  <a:close/>
                  <a:moveTo>
                    <a:pt x="0" y="1691"/>
                  </a:moveTo>
                  <a:lnTo>
                    <a:pt x="2" y="1691"/>
                  </a:lnTo>
                  <a:lnTo>
                    <a:pt x="2" y="1700"/>
                  </a:lnTo>
                  <a:lnTo>
                    <a:pt x="0" y="1700"/>
                  </a:lnTo>
                  <a:lnTo>
                    <a:pt x="0" y="1691"/>
                  </a:lnTo>
                  <a:close/>
                  <a:moveTo>
                    <a:pt x="0" y="1664"/>
                  </a:moveTo>
                  <a:lnTo>
                    <a:pt x="2" y="1664"/>
                  </a:lnTo>
                  <a:lnTo>
                    <a:pt x="2" y="1673"/>
                  </a:lnTo>
                  <a:lnTo>
                    <a:pt x="0" y="1673"/>
                  </a:lnTo>
                  <a:lnTo>
                    <a:pt x="0" y="1664"/>
                  </a:lnTo>
                  <a:close/>
                  <a:moveTo>
                    <a:pt x="0" y="1640"/>
                  </a:moveTo>
                  <a:lnTo>
                    <a:pt x="2" y="1640"/>
                  </a:lnTo>
                  <a:lnTo>
                    <a:pt x="2" y="1648"/>
                  </a:lnTo>
                  <a:lnTo>
                    <a:pt x="0" y="1648"/>
                  </a:lnTo>
                  <a:lnTo>
                    <a:pt x="0" y="1640"/>
                  </a:lnTo>
                  <a:close/>
                  <a:moveTo>
                    <a:pt x="0" y="1615"/>
                  </a:moveTo>
                  <a:lnTo>
                    <a:pt x="2" y="1615"/>
                  </a:lnTo>
                  <a:lnTo>
                    <a:pt x="2" y="1622"/>
                  </a:lnTo>
                  <a:lnTo>
                    <a:pt x="0" y="1622"/>
                  </a:lnTo>
                  <a:lnTo>
                    <a:pt x="0" y="1615"/>
                  </a:lnTo>
                  <a:close/>
                  <a:moveTo>
                    <a:pt x="0" y="1588"/>
                  </a:moveTo>
                  <a:lnTo>
                    <a:pt x="2" y="1588"/>
                  </a:lnTo>
                  <a:lnTo>
                    <a:pt x="2" y="1597"/>
                  </a:lnTo>
                  <a:lnTo>
                    <a:pt x="0" y="1597"/>
                  </a:lnTo>
                  <a:lnTo>
                    <a:pt x="0" y="1588"/>
                  </a:lnTo>
                  <a:close/>
                  <a:moveTo>
                    <a:pt x="0" y="1563"/>
                  </a:moveTo>
                  <a:lnTo>
                    <a:pt x="2" y="1563"/>
                  </a:lnTo>
                  <a:lnTo>
                    <a:pt x="2" y="1570"/>
                  </a:lnTo>
                  <a:lnTo>
                    <a:pt x="0" y="1570"/>
                  </a:lnTo>
                  <a:lnTo>
                    <a:pt x="0" y="1563"/>
                  </a:lnTo>
                  <a:close/>
                  <a:moveTo>
                    <a:pt x="0" y="1536"/>
                  </a:moveTo>
                  <a:lnTo>
                    <a:pt x="2" y="1536"/>
                  </a:lnTo>
                  <a:lnTo>
                    <a:pt x="2" y="1545"/>
                  </a:lnTo>
                  <a:lnTo>
                    <a:pt x="0" y="1545"/>
                  </a:lnTo>
                  <a:lnTo>
                    <a:pt x="0" y="1536"/>
                  </a:lnTo>
                  <a:close/>
                  <a:moveTo>
                    <a:pt x="0" y="1512"/>
                  </a:moveTo>
                  <a:lnTo>
                    <a:pt x="2" y="1512"/>
                  </a:lnTo>
                  <a:lnTo>
                    <a:pt x="2" y="1521"/>
                  </a:lnTo>
                  <a:lnTo>
                    <a:pt x="0" y="1521"/>
                  </a:lnTo>
                  <a:lnTo>
                    <a:pt x="0" y="1512"/>
                  </a:lnTo>
                  <a:close/>
                  <a:moveTo>
                    <a:pt x="0" y="1485"/>
                  </a:moveTo>
                  <a:lnTo>
                    <a:pt x="2" y="1485"/>
                  </a:lnTo>
                  <a:lnTo>
                    <a:pt x="2" y="1494"/>
                  </a:lnTo>
                  <a:lnTo>
                    <a:pt x="0" y="1494"/>
                  </a:lnTo>
                  <a:lnTo>
                    <a:pt x="0" y="1485"/>
                  </a:lnTo>
                  <a:close/>
                  <a:moveTo>
                    <a:pt x="0" y="1460"/>
                  </a:moveTo>
                  <a:lnTo>
                    <a:pt x="2" y="1460"/>
                  </a:lnTo>
                  <a:lnTo>
                    <a:pt x="2" y="1469"/>
                  </a:lnTo>
                  <a:lnTo>
                    <a:pt x="0" y="1469"/>
                  </a:lnTo>
                  <a:lnTo>
                    <a:pt x="0" y="1460"/>
                  </a:lnTo>
                  <a:close/>
                  <a:moveTo>
                    <a:pt x="0" y="1435"/>
                  </a:moveTo>
                  <a:lnTo>
                    <a:pt x="2" y="1435"/>
                  </a:lnTo>
                  <a:lnTo>
                    <a:pt x="2" y="1442"/>
                  </a:lnTo>
                  <a:lnTo>
                    <a:pt x="0" y="1442"/>
                  </a:lnTo>
                  <a:lnTo>
                    <a:pt x="0" y="1435"/>
                  </a:lnTo>
                  <a:close/>
                  <a:moveTo>
                    <a:pt x="0" y="1409"/>
                  </a:moveTo>
                  <a:lnTo>
                    <a:pt x="2" y="1409"/>
                  </a:lnTo>
                  <a:lnTo>
                    <a:pt x="2" y="1417"/>
                  </a:lnTo>
                  <a:lnTo>
                    <a:pt x="0" y="1417"/>
                  </a:lnTo>
                  <a:lnTo>
                    <a:pt x="0" y="1409"/>
                  </a:lnTo>
                  <a:close/>
                  <a:moveTo>
                    <a:pt x="0" y="1384"/>
                  </a:moveTo>
                  <a:lnTo>
                    <a:pt x="2" y="1384"/>
                  </a:lnTo>
                  <a:lnTo>
                    <a:pt x="2" y="1393"/>
                  </a:lnTo>
                  <a:lnTo>
                    <a:pt x="0" y="1393"/>
                  </a:lnTo>
                  <a:lnTo>
                    <a:pt x="0" y="1384"/>
                  </a:lnTo>
                  <a:close/>
                  <a:moveTo>
                    <a:pt x="0" y="1357"/>
                  </a:moveTo>
                  <a:lnTo>
                    <a:pt x="2" y="1357"/>
                  </a:lnTo>
                  <a:lnTo>
                    <a:pt x="2" y="1366"/>
                  </a:lnTo>
                  <a:lnTo>
                    <a:pt x="0" y="1366"/>
                  </a:lnTo>
                  <a:lnTo>
                    <a:pt x="0" y="1357"/>
                  </a:lnTo>
                  <a:close/>
                  <a:moveTo>
                    <a:pt x="0" y="1332"/>
                  </a:moveTo>
                  <a:lnTo>
                    <a:pt x="2" y="1332"/>
                  </a:lnTo>
                  <a:lnTo>
                    <a:pt x="2" y="1341"/>
                  </a:lnTo>
                  <a:lnTo>
                    <a:pt x="0" y="1341"/>
                  </a:lnTo>
                  <a:lnTo>
                    <a:pt x="0" y="1332"/>
                  </a:lnTo>
                  <a:close/>
                  <a:moveTo>
                    <a:pt x="0" y="1306"/>
                  </a:moveTo>
                  <a:lnTo>
                    <a:pt x="2" y="1306"/>
                  </a:lnTo>
                  <a:lnTo>
                    <a:pt x="2" y="1314"/>
                  </a:lnTo>
                  <a:lnTo>
                    <a:pt x="0" y="1314"/>
                  </a:lnTo>
                  <a:lnTo>
                    <a:pt x="0" y="1306"/>
                  </a:lnTo>
                  <a:close/>
                  <a:moveTo>
                    <a:pt x="0" y="1281"/>
                  </a:moveTo>
                  <a:lnTo>
                    <a:pt x="2" y="1281"/>
                  </a:lnTo>
                  <a:lnTo>
                    <a:pt x="2" y="1290"/>
                  </a:lnTo>
                  <a:lnTo>
                    <a:pt x="0" y="1290"/>
                  </a:lnTo>
                  <a:lnTo>
                    <a:pt x="0" y="1281"/>
                  </a:lnTo>
                  <a:close/>
                  <a:moveTo>
                    <a:pt x="0" y="1256"/>
                  </a:moveTo>
                  <a:lnTo>
                    <a:pt x="2" y="1256"/>
                  </a:lnTo>
                  <a:lnTo>
                    <a:pt x="2" y="1263"/>
                  </a:lnTo>
                  <a:lnTo>
                    <a:pt x="0" y="1263"/>
                  </a:lnTo>
                  <a:lnTo>
                    <a:pt x="0" y="1256"/>
                  </a:lnTo>
                  <a:close/>
                  <a:moveTo>
                    <a:pt x="0" y="1229"/>
                  </a:moveTo>
                  <a:lnTo>
                    <a:pt x="2" y="1229"/>
                  </a:lnTo>
                  <a:lnTo>
                    <a:pt x="2" y="1238"/>
                  </a:lnTo>
                  <a:lnTo>
                    <a:pt x="0" y="1238"/>
                  </a:lnTo>
                  <a:lnTo>
                    <a:pt x="0" y="1229"/>
                  </a:lnTo>
                  <a:close/>
                  <a:moveTo>
                    <a:pt x="0" y="1204"/>
                  </a:moveTo>
                  <a:lnTo>
                    <a:pt x="2" y="1204"/>
                  </a:lnTo>
                  <a:lnTo>
                    <a:pt x="2" y="1213"/>
                  </a:lnTo>
                  <a:lnTo>
                    <a:pt x="0" y="1213"/>
                  </a:lnTo>
                  <a:lnTo>
                    <a:pt x="0" y="1204"/>
                  </a:lnTo>
                  <a:close/>
                  <a:moveTo>
                    <a:pt x="0" y="1178"/>
                  </a:moveTo>
                  <a:lnTo>
                    <a:pt x="2" y="1178"/>
                  </a:lnTo>
                  <a:lnTo>
                    <a:pt x="2" y="1187"/>
                  </a:lnTo>
                  <a:lnTo>
                    <a:pt x="0" y="1187"/>
                  </a:lnTo>
                  <a:lnTo>
                    <a:pt x="0" y="1178"/>
                  </a:lnTo>
                  <a:close/>
                  <a:moveTo>
                    <a:pt x="0" y="1153"/>
                  </a:moveTo>
                  <a:lnTo>
                    <a:pt x="2" y="1153"/>
                  </a:lnTo>
                  <a:lnTo>
                    <a:pt x="2" y="1162"/>
                  </a:lnTo>
                  <a:lnTo>
                    <a:pt x="0" y="1162"/>
                  </a:lnTo>
                  <a:lnTo>
                    <a:pt x="0" y="1153"/>
                  </a:lnTo>
                  <a:close/>
                  <a:moveTo>
                    <a:pt x="0" y="1126"/>
                  </a:moveTo>
                  <a:lnTo>
                    <a:pt x="2" y="1126"/>
                  </a:lnTo>
                  <a:lnTo>
                    <a:pt x="2" y="1135"/>
                  </a:lnTo>
                  <a:lnTo>
                    <a:pt x="0" y="1135"/>
                  </a:lnTo>
                  <a:lnTo>
                    <a:pt x="0" y="1126"/>
                  </a:lnTo>
                  <a:close/>
                  <a:moveTo>
                    <a:pt x="0" y="1101"/>
                  </a:moveTo>
                  <a:lnTo>
                    <a:pt x="2" y="1101"/>
                  </a:lnTo>
                  <a:lnTo>
                    <a:pt x="2" y="1110"/>
                  </a:lnTo>
                  <a:lnTo>
                    <a:pt x="0" y="1110"/>
                  </a:lnTo>
                  <a:lnTo>
                    <a:pt x="0" y="1101"/>
                  </a:lnTo>
                  <a:close/>
                  <a:moveTo>
                    <a:pt x="0" y="1076"/>
                  </a:moveTo>
                  <a:lnTo>
                    <a:pt x="2" y="1076"/>
                  </a:lnTo>
                  <a:lnTo>
                    <a:pt x="2" y="1084"/>
                  </a:lnTo>
                  <a:lnTo>
                    <a:pt x="0" y="1084"/>
                  </a:lnTo>
                  <a:lnTo>
                    <a:pt x="0" y="1076"/>
                  </a:lnTo>
                  <a:close/>
                  <a:moveTo>
                    <a:pt x="0" y="1050"/>
                  </a:moveTo>
                  <a:lnTo>
                    <a:pt x="2" y="1050"/>
                  </a:lnTo>
                  <a:lnTo>
                    <a:pt x="2" y="1059"/>
                  </a:lnTo>
                  <a:lnTo>
                    <a:pt x="0" y="1059"/>
                  </a:lnTo>
                  <a:lnTo>
                    <a:pt x="0" y="1050"/>
                  </a:lnTo>
                  <a:close/>
                  <a:moveTo>
                    <a:pt x="0" y="1025"/>
                  </a:moveTo>
                  <a:lnTo>
                    <a:pt x="2" y="1025"/>
                  </a:lnTo>
                  <a:lnTo>
                    <a:pt x="2" y="1034"/>
                  </a:lnTo>
                  <a:lnTo>
                    <a:pt x="0" y="1034"/>
                  </a:lnTo>
                  <a:lnTo>
                    <a:pt x="0" y="1025"/>
                  </a:lnTo>
                  <a:close/>
                  <a:moveTo>
                    <a:pt x="0" y="998"/>
                  </a:moveTo>
                  <a:lnTo>
                    <a:pt x="2" y="998"/>
                  </a:lnTo>
                  <a:lnTo>
                    <a:pt x="2" y="1007"/>
                  </a:lnTo>
                  <a:lnTo>
                    <a:pt x="0" y="1007"/>
                  </a:lnTo>
                  <a:lnTo>
                    <a:pt x="0" y="998"/>
                  </a:lnTo>
                  <a:close/>
                  <a:moveTo>
                    <a:pt x="0" y="973"/>
                  </a:moveTo>
                  <a:lnTo>
                    <a:pt x="2" y="973"/>
                  </a:lnTo>
                  <a:lnTo>
                    <a:pt x="2" y="982"/>
                  </a:lnTo>
                  <a:lnTo>
                    <a:pt x="0" y="982"/>
                  </a:lnTo>
                  <a:lnTo>
                    <a:pt x="0" y="973"/>
                  </a:lnTo>
                  <a:close/>
                  <a:moveTo>
                    <a:pt x="0" y="947"/>
                  </a:moveTo>
                  <a:lnTo>
                    <a:pt x="2" y="947"/>
                  </a:lnTo>
                  <a:lnTo>
                    <a:pt x="2" y="956"/>
                  </a:lnTo>
                  <a:lnTo>
                    <a:pt x="0" y="956"/>
                  </a:lnTo>
                  <a:lnTo>
                    <a:pt x="0" y="947"/>
                  </a:lnTo>
                  <a:close/>
                  <a:moveTo>
                    <a:pt x="0" y="922"/>
                  </a:moveTo>
                  <a:lnTo>
                    <a:pt x="2" y="922"/>
                  </a:lnTo>
                  <a:lnTo>
                    <a:pt x="2" y="931"/>
                  </a:lnTo>
                  <a:lnTo>
                    <a:pt x="0" y="931"/>
                  </a:lnTo>
                  <a:lnTo>
                    <a:pt x="0" y="922"/>
                  </a:lnTo>
                  <a:close/>
                  <a:moveTo>
                    <a:pt x="0" y="897"/>
                  </a:moveTo>
                  <a:lnTo>
                    <a:pt x="2" y="897"/>
                  </a:lnTo>
                  <a:lnTo>
                    <a:pt x="2" y="904"/>
                  </a:lnTo>
                  <a:lnTo>
                    <a:pt x="0" y="904"/>
                  </a:lnTo>
                  <a:lnTo>
                    <a:pt x="0" y="897"/>
                  </a:lnTo>
                  <a:close/>
                  <a:moveTo>
                    <a:pt x="0" y="870"/>
                  </a:moveTo>
                  <a:lnTo>
                    <a:pt x="2" y="870"/>
                  </a:lnTo>
                  <a:lnTo>
                    <a:pt x="2" y="879"/>
                  </a:lnTo>
                  <a:lnTo>
                    <a:pt x="0" y="879"/>
                  </a:lnTo>
                  <a:lnTo>
                    <a:pt x="0" y="870"/>
                  </a:lnTo>
                  <a:close/>
                  <a:moveTo>
                    <a:pt x="0" y="845"/>
                  </a:moveTo>
                  <a:lnTo>
                    <a:pt x="2" y="845"/>
                  </a:lnTo>
                  <a:lnTo>
                    <a:pt x="2" y="854"/>
                  </a:lnTo>
                  <a:lnTo>
                    <a:pt x="0" y="854"/>
                  </a:lnTo>
                  <a:lnTo>
                    <a:pt x="0" y="845"/>
                  </a:lnTo>
                  <a:close/>
                  <a:moveTo>
                    <a:pt x="0" y="819"/>
                  </a:moveTo>
                  <a:lnTo>
                    <a:pt x="2" y="819"/>
                  </a:lnTo>
                  <a:lnTo>
                    <a:pt x="2" y="828"/>
                  </a:lnTo>
                  <a:lnTo>
                    <a:pt x="0" y="828"/>
                  </a:lnTo>
                  <a:lnTo>
                    <a:pt x="0" y="819"/>
                  </a:lnTo>
                  <a:close/>
                  <a:moveTo>
                    <a:pt x="0" y="794"/>
                  </a:moveTo>
                  <a:lnTo>
                    <a:pt x="2" y="794"/>
                  </a:lnTo>
                  <a:lnTo>
                    <a:pt x="2" y="803"/>
                  </a:lnTo>
                  <a:lnTo>
                    <a:pt x="0" y="803"/>
                  </a:lnTo>
                  <a:lnTo>
                    <a:pt x="0" y="794"/>
                  </a:lnTo>
                  <a:close/>
                  <a:moveTo>
                    <a:pt x="0" y="767"/>
                  </a:moveTo>
                  <a:lnTo>
                    <a:pt x="2" y="767"/>
                  </a:lnTo>
                  <a:lnTo>
                    <a:pt x="2" y="776"/>
                  </a:lnTo>
                  <a:lnTo>
                    <a:pt x="0" y="776"/>
                  </a:lnTo>
                  <a:lnTo>
                    <a:pt x="0" y="767"/>
                  </a:lnTo>
                  <a:close/>
                  <a:moveTo>
                    <a:pt x="0" y="742"/>
                  </a:moveTo>
                  <a:lnTo>
                    <a:pt x="2" y="742"/>
                  </a:lnTo>
                  <a:lnTo>
                    <a:pt x="2" y="751"/>
                  </a:lnTo>
                  <a:lnTo>
                    <a:pt x="0" y="751"/>
                  </a:lnTo>
                  <a:lnTo>
                    <a:pt x="0" y="742"/>
                  </a:lnTo>
                  <a:close/>
                  <a:moveTo>
                    <a:pt x="0" y="718"/>
                  </a:moveTo>
                  <a:lnTo>
                    <a:pt x="2" y="718"/>
                  </a:lnTo>
                  <a:lnTo>
                    <a:pt x="2" y="725"/>
                  </a:lnTo>
                  <a:lnTo>
                    <a:pt x="0" y="725"/>
                  </a:lnTo>
                  <a:lnTo>
                    <a:pt x="0" y="718"/>
                  </a:lnTo>
                  <a:close/>
                  <a:moveTo>
                    <a:pt x="0" y="691"/>
                  </a:moveTo>
                  <a:lnTo>
                    <a:pt x="2" y="691"/>
                  </a:lnTo>
                  <a:lnTo>
                    <a:pt x="2" y="700"/>
                  </a:lnTo>
                  <a:lnTo>
                    <a:pt x="0" y="700"/>
                  </a:lnTo>
                  <a:lnTo>
                    <a:pt x="0" y="691"/>
                  </a:lnTo>
                  <a:close/>
                  <a:moveTo>
                    <a:pt x="0" y="666"/>
                  </a:moveTo>
                  <a:lnTo>
                    <a:pt x="2" y="666"/>
                  </a:lnTo>
                  <a:lnTo>
                    <a:pt x="2" y="675"/>
                  </a:lnTo>
                  <a:lnTo>
                    <a:pt x="0" y="675"/>
                  </a:lnTo>
                  <a:lnTo>
                    <a:pt x="0" y="666"/>
                  </a:lnTo>
                  <a:close/>
                  <a:moveTo>
                    <a:pt x="0" y="639"/>
                  </a:moveTo>
                  <a:lnTo>
                    <a:pt x="2" y="639"/>
                  </a:lnTo>
                  <a:lnTo>
                    <a:pt x="2" y="648"/>
                  </a:lnTo>
                  <a:lnTo>
                    <a:pt x="0" y="648"/>
                  </a:lnTo>
                  <a:lnTo>
                    <a:pt x="0" y="639"/>
                  </a:lnTo>
                  <a:close/>
                  <a:moveTo>
                    <a:pt x="0" y="615"/>
                  </a:moveTo>
                  <a:lnTo>
                    <a:pt x="2" y="615"/>
                  </a:lnTo>
                  <a:lnTo>
                    <a:pt x="2" y="623"/>
                  </a:lnTo>
                  <a:lnTo>
                    <a:pt x="0" y="623"/>
                  </a:lnTo>
                  <a:lnTo>
                    <a:pt x="0" y="615"/>
                  </a:lnTo>
                  <a:close/>
                  <a:moveTo>
                    <a:pt x="0" y="588"/>
                  </a:moveTo>
                  <a:lnTo>
                    <a:pt x="2" y="588"/>
                  </a:lnTo>
                  <a:lnTo>
                    <a:pt x="2" y="597"/>
                  </a:lnTo>
                  <a:lnTo>
                    <a:pt x="0" y="597"/>
                  </a:lnTo>
                  <a:lnTo>
                    <a:pt x="0" y="588"/>
                  </a:lnTo>
                  <a:close/>
                  <a:moveTo>
                    <a:pt x="0" y="563"/>
                  </a:moveTo>
                  <a:lnTo>
                    <a:pt x="2" y="563"/>
                  </a:lnTo>
                  <a:lnTo>
                    <a:pt x="2" y="572"/>
                  </a:lnTo>
                  <a:lnTo>
                    <a:pt x="0" y="572"/>
                  </a:lnTo>
                  <a:lnTo>
                    <a:pt x="0" y="563"/>
                  </a:lnTo>
                  <a:close/>
                  <a:moveTo>
                    <a:pt x="0" y="538"/>
                  </a:moveTo>
                  <a:lnTo>
                    <a:pt x="2" y="538"/>
                  </a:lnTo>
                  <a:lnTo>
                    <a:pt x="2" y="545"/>
                  </a:lnTo>
                  <a:lnTo>
                    <a:pt x="0" y="545"/>
                  </a:lnTo>
                  <a:lnTo>
                    <a:pt x="0" y="538"/>
                  </a:lnTo>
                  <a:close/>
                  <a:moveTo>
                    <a:pt x="0" y="511"/>
                  </a:moveTo>
                  <a:lnTo>
                    <a:pt x="2" y="511"/>
                  </a:lnTo>
                  <a:lnTo>
                    <a:pt x="2" y="520"/>
                  </a:lnTo>
                  <a:lnTo>
                    <a:pt x="0" y="520"/>
                  </a:lnTo>
                  <a:lnTo>
                    <a:pt x="0" y="511"/>
                  </a:lnTo>
                  <a:close/>
                  <a:moveTo>
                    <a:pt x="0" y="487"/>
                  </a:moveTo>
                  <a:lnTo>
                    <a:pt x="2" y="487"/>
                  </a:lnTo>
                  <a:lnTo>
                    <a:pt x="2" y="496"/>
                  </a:lnTo>
                  <a:lnTo>
                    <a:pt x="0" y="496"/>
                  </a:lnTo>
                  <a:lnTo>
                    <a:pt x="0" y="487"/>
                  </a:lnTo>
                  <a:close/>
                  <a:moveTo>
                    <a:pt x="0" y="460"/>
                  </a:moveTo>
                  <a:lnTo>
                    <a:pt x="2" y="460"/>
                  </a:lnTo>
                  <a:lnTo>
                    <a:pt x="2" y="469"/>
                  </a:lnTo>
                  <a:lnTo>
                    <a:pt x="0" y="469"/>
                  </a:lnTo>
                  <a:lnTo>
                    <a:pt x="0" y="460"/>
                  </a:lnTo>
                  <a:close/>
                  <a:moveTo>
                    <a:pt x="0" y="435"/>
                  </a:moveTo>
                  <a:lnTo>
                    <a:pt x="2" y="435"/>
                  </a:lnTo>
                  <a:lnTo>
                    <a:pt x="2" y="444"/>
                  </a:lnTo>
                  <a:lnTo>
                    <a:pt x="0" y="444"/>
                  </a:lnTo>
                  <a:lnTo>
                    <a:pt x="0" y="435"/>
                  </a:lnTo>
                  <a:close/>
                  <a:moveTo>
                    <a:pt x="0" y="410"/>
                  </a:moveTo>
                  <a:lnTo>
                    <a:pt x="2" y="410"/>
                  </a:lnTo>
                  <a:lnTo>
                    <a:pt x="2" y="417"/>
                  </a:lnTo>
                  <a:lnTo>
                    <a:pt x="0" y="417"/>
                  </a:lnTo>
                  <a:lnTo>
                    <a:pt x="0" y="410"/>
                  </a:lnTo>
                  <a:close/>
                  <a:moveTo>
                    <a:pt x="0" y="384"/>
                  </a:moveTo>
                  <a:lnTo>
                    <a:pt x="2" y="384"/>
                  </a:lnTo>
                  <a:lnTo>
                    <a:pt x="2" y="392"/>
                  </a:lnTo>
                  <a:lnTo>
                    <a:pt x="0" y="392"/>
                  </a:lnTo>
                  <a:lnTo>
                    <a:pt x="0" y="384"/>
                  </a:lnTo>
                  <a:close/>
                  <a:moveTo>
                    <a:pt x="0" y="359"/>
                  </a:moveTo>
                  <a:lnTo>
                    <a:pt x="2" y="359"/>
                  </a:lnTo>
                  <a:lnTo>
                    <a:pt x="2" y="366"/>
                  </a:lnTo>
                  <a:lnTo>
                    <a:pt x="0" y="366"/>
                  </a:lnTo>
                  <a:lnTo>
                    <a:pt x="0" y="359"/>
                  </a:lnTo>
                  <a:close/>
                  <a:moveTo>
                    <a:pt x="0" y="332"/>
                  </a:moveTo>
                  <a:lnTo>
                    <a:pt x="2" y="332"/>
                  </a:lnTo>
                  <a:lnTo>
                    <a:pt x="2" y="341"/>
                  </a:lnTo>
                  <a:lnTo>
                    <a:pt x="0" y="341"/>
                  </a:lnTo>
                  <a:lnTo>
                    <a:pt x="0" y="332"/>
                  </a:lnTo>
                  <a:close/>
                  <a:moveTo>
                    <a:pt x="0" y="307"/>
                  </a:moveTo>
                  <a:lnTo>
                    <a:pt x="2" y="307"/>
                  </a:lnTo>
                  <a:lnTo>
                    <a:pt x="2" y="316"/>
                  </a:lnTo>
                  <a:lnTo>
                    <a:pt x="0" y="316"/>
                  </a:lnTo>
                  <a:lnTo>
                    <a:pt x="0" y="307"/>
                  </a:lnTo>
                  <a:close/>
                  <a:moveTo>
                    <a:pt x="0" y="281"/>
                  </a:moveTo>
                  <a:lnTo>
                    <a:pt x="2" y="281"/>
                  </a:lnTo>
                  <a:lnTo>
                    <a:pt x="2" y="289"/>
                  </a:lnTo>
                  <a:lnTo>
                    <a:pt x="0" y="289"/>
                  </a:lnTo>
                  <a:lnTo>
                    <a:pt x="0" y="281"/>
                  </a:lnTo>
                  <a:close/>
                  <a:moveTo>
                    <a:pt x="0" y="256"/>
                  </a:moveTo>
                  <a:lnTo>
                    <a:pt x="2" y="256"/>
                  </a:lnTo>
                  <a:lnTo>
                    <a:pt x="2" y="265"/>
                  </a:lnTo>
                  <a:lnTo>
                    <a:pt x="0" y="265"/>
                  </a:lnTo>
                  <a:lnTo>
                    <a:pt x="0" y="256"/>
                  </a:lnTo>
                  <a:close/>
                  <a:moveTo>
                    <a:pt x="0" y="231"/>
                  </a:moveTo>
                  <a:lnTo>
                    <a:pt x="2" y="231"/>
                  </a:lnTo>
                  <a:lnTo>
                    <a:pt x="2" y="238"/>
                  </a:lnTo>
                  <a:lnTo>
                    <a:pt x="0" y="238"/>
                  </a:lnTo>
                  <a:lnTo>
                    <a:pt x="0" y="231"/>
                  </a:lnTo>
                  <a:close/>
                  <a:moveTo>
                    <a:pt x="0" y="204"/>
                  </a:moveTo>
                  <a:lnTo>
                    <a:pt x="2" y="204"/>
                  </a:lnTo>
                  <a:lnTo>
                    <a:pt x="2" y="213"/>
                  </a:lnTo>
                  <a:lnTo>
                    <a:pt x="0" y="213"/>
                  </a:lnTo>
                  <a:lnTo>
                    <a:pt x="0" y="204"/>
                  </a:lnTo>
                  <a:close/>
                  <a:moveTo>
                    <a:pt x="0" y="179"/>
                  </a:moveTo>
                  <a:lnTo>
                    <a:pt x="2" y="179"/>
                  </a:lnTo>
                  <a:lnTo>
                    <a:pt x="2" y="186"/>
                  </a:lnTo>
                  <a:lnTo>
                    <a:pt x="0" y="186"/>
                  </a:lnTo>
                  <a:lnTo>
                    <a:pt x="0" y="179"/>
                  </a:lnTo>
                  <a:close/>
                  <a:moveTo>
                    <a:pt x="0" y="153"/>
                  </a:moveTo>
                  <a:lnTo>
                    <a:pt x="2" y="153"/>
                  </a:lnTo>
                  <a:lnTo>
                    <a:pt x="2" y="162"/>
                  </a:lnTo>
                  <a:lnTo>
                    <a:pt x="0" y="162"/>
                  </a:lnTo>
                  <a:lnTo>
                    <a:pt x="0" y="153"/>
                  </a:lnTo>
                  <a:close/>
                  <a:moveTo>
                    <a:pt x="0" y="128"/>
                  </a:moveTo>
                  <a:lnTo>
                    <a:pt x="2" y="128"/>
                  </a:lnTo>
                  <a:lnTo>
                    <a:pt x="2" y="137"/>
                  </a:lnTo>
                  <a:lnTo>
                    <a:pt x="0" y="137"/>
                  </a:lnTo>
                  <a:lnTo>
                    <a:pt x="0" y="128"/>
                  </a:lnTo>
                  <a:close/>
                  <a:moveTo>
                    <a:pt x="0" y="101"/>
                  </a:moveTo>
                  <a:lnTo>
                    <a:pt x="2" y="101"/>
                  </a:lnTo>
                  <a:lnTo>
                    <a:pt x="2" y="110"/>
                  </a:lnTo>
                  <a:lnTo>
                    <a:pt x="0" y="110"/>
                  </a:lnTo>
                  <a:lnTo>
                    <a:pt x="0" y="101"/>
                  </a:lnTo>
                  <a:close/>
                  <a:moveTo>
                    <a:pt x="0" y="76"/>
                  </a:moveTo>
                  <a:lnTo>
                    <a:pt x="2" y="76"/>
                  </a:lnTo>
                  <a:lnTo>
                    <a:pt x="2" y="85"/>
                  </a:lnTo>
                  <a:lnTo>
                    <a:pt x="0" y="85"/>
                  </a:lnTo>
                  <a:lnTo>
                    <a:pt x="0" y="76"/>
                  </a:lnTo>
                  <a:close/>
                  <a:moveTo>
                    <a:pt x="0" y="51"/>
                  </a:moveTo>
                  <a:lnTo>
                    <a:pt x="2" y="51"/>
                  </a:lnTo>
                  <a:lnTo>
                    <a:pt x="2" y="59"/>
                  </a:lnTo>
                  <a:lnTo>
                    <a:pt x="0" y="59"/>
                  </a:lnTo>
                  <a:lnTo>
                    <a:pt x="0" y="51"/>
                  </a:lnTo>
                  <a:close/>
                  <a:moveTo>
                    <a:pt x="0" y="25"/>
                  </a:moveTo>
                  <a:lnTo>
                    <a:pt x="2" y="25"/>
                  </a:lnTo>
                  <a:lnTo>
                    <a:pt x="2" y="34"/>
                  </a:lnTo>
                  <a:lnTo>
                    <a:pt x="0" y="34"/>
                  </a:lnTo>
                  <a:lnTo>
                    <a:pt x="0" y="25"/>
                  </a:lnTo>
                  <a:close/>
                  <a:moveTo>
                    <a:pt x="0" y="0"/>
                  </a:moveTo>
                  <a:lnTo>
                    <a:pt x="2" y="0"/>
                  </a:lnTo>
                  <a:lnTo>
                    <a:pt x="2"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1" name="Line 76"/>
            <p:cNvSpPr>
              <a:spLocks noChangeShapeType="1"/>
            </p:cNvSpPr>
            <p:nvPr/>
          </p:nvSpPr>
          <p:spPr bwMode="auto">
            <a:xfrm flipV="1">
              <a:off x="2004" y="3054"/>
              <a:ext cx="0" cy="28"/>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2" name="Line 77"/>
            <p:cNvSpPr>
              <a:spLocks noChangeShapeType="1"/>
            </p:cNvSpPr>
            <p:nvPr/>
          </p:nvSpPr>
          <p:spPr bwMode="auto">
            <a:xfrm>
              <a:off x="2004" y="1380"/>
              <a:ext cx="0" cy="27"/>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3" name="Freeform 78"/>
            <p:cNvSpPr>
              <a:spLocks noEditPoints="1"/>
            </p:cNvSpPr>
            <p:nvPr/>
          </p:nvSpPr>
          <p:spPr bwMode="auto">
            <a:xfrm>
              <a:off x="1963" y="3145"/>
              <a:ext cx="50" cy="73"/>
            </a:xfrm>
            <a:custGeom>
              <a:avLst/>
              <a:gdLst>
                <a:gd name="T0" fmla="*/ 64 w 101"/>
                <a:gd name="T1" fmla="*/ 29 h 148"/>
                <a:gd name="T2" fmla="*/ 18 w 101"/>
                <a:gd name="T3" fmla="*/ 96 h 148"/>
                <a:gd name="T4" fmla="*/ 64 w 101"/>
                <a:gd name="T5" fmla="*/ 96 h 148"/>
                <a:gd name="T6" fmla="*/ 64 w 101"/>
                <a:gd name="T7" fmla="*/ 29 h 148"/>
                <a:gd name="T8" fmla="*/ 68 w 101"/>
                <a:gd name="T9" fmla="*/ 0 h 148"/>
                <a:gd name="T10" fmla="*/ 82 w 101"/>
                <a:gd name="T11" fmla="*/ 0 h 148"/>
                <a:gd name="T12" fmla="*/ 82 w 101"/>
                <a:gd name="T13" fmla="*/ 96 h 148"/>
                <a:gd name="T14" fmla="*/ 101 w 101"/>
                <a:gd name="T15" fmla="*/ 96 h 148"/>
                <a:gd name="T16" fmla="*/ 101 w 101"/>
                <a:gd name="T17" fmla="*/ 112 h 148"/>
                <a:gd name="T18" fmla="*/ 82 w 101"/>
                <a:gd name="T19" fmla="*/ 112 h 148"/>
                <a:gd name="T20" fmla="*/ 82 w 101"/>
                <a:gd name="T21" fmla="*/ 148 h 148"/>
                <a:gd name="T22" fmla="*/ 64 w 101"/>
                <a:gd name="T23" fmla="*/ 148 h 148"/>
                <a:gd name="T24" fmla="*/ 64 w 101"/>
                <a:gd name="T25" fmla="*/ 112 h 148"/>
                <a:gd name="T26" fmla="*/ 0 w 101"/>
                <a:gd name="T27" fmla="*/ 112 h 148"/>
                <a:gd name="T28" fmla="*/ 0 w 101"/>
                <a:gd name="T29" fmla="*/ 96 h 148"/>
                <a:gd name="T30" fmla="*/ 68 w 101"/>
                <a:gd name="T3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1" h="148">
                  <a:moveTo>
                    <a:pt x="64" y="29"/>
                  </a:moveTo>
                  <a:lnTo>
                    <a:pt x="18" y="96"/>
                  </a:lnTo>
                  <a:lnTo>
                    <a:pt x="64" y="96"/>
                  </a:lnTo>
                  <a:lnTo>
                    <a:pt x="64" y="29"/>
                  </a:lnTo>
                  <a:close/>
                  <a:moveTo>
                    <a:pt x="68" y="0"/>
                  </a:moveTo>
                  <a:lnTo>
                    <a:pt x="82" y="0"/>
                  </a:lnTo>
                  <a:lnTo>
                    <a:pt x="82" y="96"/>
                  </a:lnTo>
                  <a:lnTo>
                    <a:pt x="101" y="96"/>
                  </a:lnTo>
                  <a:lnTo>
                    <a:pt x="101" y="112"/>
                  </a:lnTo>
                  <a:lnTo>
                    <a:pt x="82" y="112"/>
                  </a:lnTo>
                  <a:lnTo>
                    <a:pt x="82" y="148"/>
                  </a:lnTo>
                  <a:lnTo>
                    <a:pt x="64" y="148"/>
                  </a:lnTo>
                  <a:lnTo>
                    <a:pt x="64" y="112"/>
                  </a:lnTo>
                  <a:lnTo>
                    <a:pt x="0" y="112"/>
                  </a:lnTo>
                  <a:lnTo>
                    <a:pt x="0" y="96"/>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4" name="Freeform 79"/>
            <p:cNvSpPr>
              <a:spLocks noEditPoints="1"/>
            </p:cNvSpPr>
            <p:nvPr/>
          </p:nvSpPr>
          <p:spPr bwMode="auto">
            <a:xfrm>
              <a:off x="2023" y="3145"/>
              <a:ext cx="47" cy="74"/>
            </a:xfrm>
            <a:custGeom>
              <a:avLst/>
              <a:gdLst>
                <a:gd name="T0" fmla="*/ 46 w 94"/>
                <a:gd name="T1" fmla="*/ 14 h 149"/>
                <a:gd name="T2" fmla="*/ 39 w 94"/>
                <a:gd name="T3" fmla="*/ 16 h 149"/>
                <a:gd name="T4" fmla="*/ 32 w 94"/>
                <a:gd name="T5" fmla="*/ 20 h 149"/>
                <a:gd name="T6" fmla="*/ 26 w 94"/>
                <a:gd name="T7" fmla="*/ 25 h 149"/>
                <a:gd name="T8" fmla="*/ 21 w 94"/>
                <a:gd name="T9" fmla="*/ 36 h 149"/>
                <a:gd name="T10" fmla="*/ 19 w 94"/>
                <a:gd name="T11" fmla="*/ 53 h 149"/>
                <a:gd name="T12" fmla="*/ 18 w 94"/>
                <a:gd name="T13" fmla="*/ 75 h 149"/>
                <a:gd name="T14" fmla="*/ 19 w 94"/>
                <a:gd name="T15" fmla="*/ 96 h 149"/>
                <a:gd name="T16" fmla="*/ 21 w 94"/>
                <a:gd name="T17" fmla="*/ 112 h 149"/>
                <a:gd name="T18" fmla="*/ 26 w 94"/>
                <a:gd name="T19" fmla="*/ 123 h 149"/>
                <a:gd name="T20" fmla="*/ 32 w 94"/>
                <a:gd name="T21" fmla="*/ 130 h 149"/>
                <a:gd name="T22" fmla="*/ 39 w 94"/>
                <a:gd name="T23" fmla="*/ 133 h 149"/>
                <a:gd name="T24" fmla="*/ 48 w 94"/>
                <a:gd name="T25" fmla="*/ 135 h 149"/>
                <a:gd name="T26" fmla="*/ 53 w 94"/>
                <a:gd name="T27" fmla="*/ 133 h 149"/>
                <a:gd name="T28" fmla="*/ 58 w 94"/>
                <a:gd name="T29" fmla="*/ 132 h 149"/>
                <a:gd name="T30" fmla="*/ 64 w 94"/>
                <a:gd name="T31" fmla="*/ 128 h 149"/>
                <a:gd name="T32" fmla="*/ 67 w 94"/>
                <a:gd name="T33" fmla="*/ 123 h 149"/>
                <a:gd name="T34" fmla="*/ 73 w 94"/>
                <a:gd name="T35" fmla="*/ 112 h 149"/>
                <a:gd name="T36" fmla="*/ 74 w 94"/>
                <a:gd name="T37" fmla="*/ 96 h 149"/>
                <a:gd name="T38" fmla="*/ 76 w 94"/>
                <a:gd name="T39" fmla="*/ 75 h 149"/>
                <a:gd name="T40" fmla="*/ 74 w 94"/>
                <a:gd name="T41" fmla="*/ 53 h 149"/>
                <a:gd name="T42" fmla="*/ 73 w 94"/>
                <a:gd name="T43" fmla="*/ 38 h 149"/>
                <a:gd name="T44" fmla="*/ 67 w 94"/>
                <a:gd name="T45" fmla="*/ 27 h 149"/>
                <a:gd name="T46" fmla="*/ 64 w 94"/>
                <a:gd name="T47" fmla="*/ 22 h 149"/>
                <a:gd name="T48" fmla="*/ 58 w 94"/>
                <a:gd name="T49" fmla="*/ 18 h 149"/>
                <a:gd name="T50" fmla="*/ 53 w 94"/>
                <a:gd name="T51" fmla="*/ 14 h 149"/>
                <a:gd name="T52" fmla="*/ 46 w 94"/>
                <a:gd name="T53" fmla="*/ 14 h 149"/>
                <a:gd name="T54" fmla="*/ 48 w 94"/>
                <a:gd name="T55" fmla="*/ 0 h 149"/>
                <a:gd name="T56" fmla="*/ 55 w 94"/>
                <a:gd name="T57" fmla="*/ 0 h 149"/>
                <a:gd name="T58" fmla="*/ 62 w 94"/>
                <a:gd name="T59" fmla="*/ 2 h 149"/>
                <a:gd name="T60" fmla="*/ 67 w 94"/>
                <a:gd name="T61" fmla="*/ 4 h 149"/>
                <a:gd name="T62" fmla="*/ 73 w 94"/>
                <a:gd name="T63" fmla="*/ 7 h 149"/>
                <a:gd name="T64" fmla="*/ 78 w 94"/>
                <a:gd name="T65" fmla="*/ 13 h 149"/>
                <a:gd name="T66" fmla="*/ 81 w 94"/>
                <a:gd name="T67" fmla="*/ 18 h 149"/>
                <a:gd name="T68" fmla="*/ 87 w 94"/>
                <a:gd name="T69" fmla="*/ 29 h 149"/>
                <a:gd name="T70" fmla="*/ 92 w 94"/>
                <a:gd name="T71" fmla="*/ 39 h 149"/>
                <a:gd name="T72" fmla="*/ 94 w 94"/>
                <a:gd name="T73" fmla="*/ 55 h 149"/>
                <a:gd name="T74" fmla="*/ 94 w 94"/>
                <a:gd name="T75" fmla="*/ 75 h 149"/>
                <a:gd name="T76" fmla="*/ 94 w 94"/>
                <a:gd name="T77" fmla="*/ 98 h 149"/>
                <a:gd name="T78" fmla="*/ 89 w 94"/>
                <a:gd name="T79" fmla="*/ 116 h 149"/>
                <a:gd name="T80" fmla="*/ 85 w 94"/>
                <a:gd name="T81" fmla="*/ 126 h 149"/>
                <a:gd name="T82" fmla="*/ 80 w 94"/>
                <a:gd name="T83" fmla="*/ 133 h 149"/>
                <a:gd name="T84" fmla="*/ 74 w 94"/>
                <a:gd name="T85" fmla="*/ 141 h 149"/>
                <a:gd name="T86" fmla="*/ 65 w 94"/>
                <a:gd name="T87" fmla="*/ 146 h 149"/>
                <a:gd name="T88" fmla="*/ 57 w 94"/>
                <a:gd name="T89" fmla="*/ 148 h 149"/>
                <a:gd name="T90" fmla="*/ 48 w 94"/>
                <a:gd name="T91" fmla="*/ 149 h 149"/>
                <a:gd name="T92" fmla="*/ 28 w 94"/>
                <a:gd name="T93" fmla="*/ 146 h 149"/>
                <a:gd name="T94" fmla="*/ 14 w 94"/>
                <a:gd name="T95" fmla="*/ 133 h 149"/>
                <a:gd name="T96" fmla="*/ 5 w 94"/>
                <a:gd name="T97" fmla="*/ 119 h 149"/>
                <a:gd name="T98" fmla="*/ 2 w 94"/>
                <a:gd name="T99" fmla="*/ 100 h 149"/>
                <a:gd name="T100" fmla="*/ 0 w 94"/>
                <a:gd name="T101" fmla="*/ 75 h 149"/>
                <a:gd name="T102" fmla="*/ 0 w 94"/>
                <a:gd name="T103" fmla="*/ 52 h 149"/>
                <a:gd name="T104" fmla="*/ 5 w 94"/>
                <a:gd name="T105" fmla="*/ 32 h 149"/>
                <a:gd name="T106" fmla="*/ 9 w 94"/>
                <a:gd name="T107" fmla="*/ 23 h 149"/>
                <a:gd name="T108" fmla="*/ 14 w 94"/>
                <a:gd name="T109" fmla="*/ 14 h 149"/>
                <a:gd name="T110" fmla="*/ 21 w 94"/>
                <a:gd name="T111" fmla="*/ 7 h 149"/>
                <a:gd name="T112" fmla="*/ 28 w 94"/>
                <a:gd name="T113" fmla="*/ 4 h 149"/>
                <a:gd name="T114" fmla="*/ 37 w 94"/>
                <a:gd name="T115" fmla="*/ 0 h 149"/>
                <a:gd name="T116" fmla="*/ 48 w 94"/>
                <a:gd name="T1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149">
                  <a:moveTo>
                    <a:pt x="46" y="14"/>
                  </a:moveTo>
                  <a:lnTo>
                    <a:pt x="39" y="16"/>
                  </a:lnTo>
                  <a:lnTo>
                    <a:pt x="32" y="20"/>
                  </a:lnTo>
                  <a:lnTo>
                    <a:pt x="26" y="25"/>
                  </a:lnTo>
                  <a:lnTo>
                    <a:pt x="21" y="36"/>
                  </a:lnTo>
                  <a:lnTo>
                    <a:pt x="19" y="53"/>
                  </a:lnTo>
                  <a:lnTo>
                    <a:pt x="18" y="75"/>
                  </a:lnTo>
                  <a:lnTo>
                    <a:pt x="19" y="96"/>
                  </a:lnTo>
                  <a:lnTo>
                    <a:pt x="21" y="112"/>
                  </a:lnTo>
                  <a:lnTo>
                    <a:pt x="26" y="123"/>
                  </a:lnTo>
                  <a:lnTo>
                    <a:pt x="32" y="130"/>
                  </a:lnTo>
                  <a:lnTo>
                    <a:pt x="39" y="133"/>
                  </a:lnTo>
                  <a:lnTo>
                    <a:pt x="48" y="135"/>
                  </a:lnTo>
                  <a:lnTo>
                    <a:pt x="53" y="133"/>
                  </a:lnTo>
                  <a:lnTo>
                    <a:pt x="58" y="132"/>
                  </a:lnTo>
                  <a:lnTo>
                    <a:pt x="64" y="128"/>
                  </a:lnTo>
                  <a:lnTo>
                    <a:pt x="67" y="123"/>
                  </a:lnTo>
                  <a:lnTo>
                    <a:pt x="73" y="112"/>
                  </a:lnTo>
                  <a:lnTo>
                    <a:pt x="74" y="96"/>
                  </a:lnTo>
                  <a:lnTo>
                    <a:pt x="76" y="75"/>
                  </a:lnTo>
                  <a:lnTo>
                    <a:pt x="74" y="53"/>
                  </a:lnTo>
                  <a:lnTo>
                    <a:pt x="73" y="38"/>
                  </a:lnTo>
                  <a:lnTo>
                    <a:pt x="67" y="27"/>
                  </a:lnTo>
                  <a:lnTo>
                    <a:pt x="64" y="22"/>
                  </a:lnTo>
                  <a:lnTo>
                    <a:pt x="58" y="18"/>
                  </a:lnTo>
                  <a:lnTo>
                    <a:pt x="53" y="14"/>
                  </a:lnTo>
                  <a:lnTo>
                    <a:pt x="46" y="14"/>
                  </a:lnTo>
                  <a:close/>
                  <a:moveTo>
                    <a:pt x="48" y="0"/>
                  </a:moveTo>
                  <a:lnTo>
                    <a:pt x="55" y="0"/>
                  </a:lnTo>
                  <a:lnTo>
                    <a:pt x="62" y="2"/>
                  </a:lnTo>
                  <a:lnTo>
                    <a:pt x="67" y="4"/>
                  </a:lnTo>
                  <a:lnTo>
                    <a:pt x="73" y="7"/>
                  </a:lnTo>
                  <a:lnTo>
                    <a:pt x="78" y="13"/>
                  </a:lnTo>
                  <a:lnTo>
                    <a:pt x="81" y="18"/>
                  </a:lnTo>
                  <a:lnTo>
                    <a:pt x="87" y="29"/>
                  </a:lnTo>
                  <a:lnTo>
                    <a:pt x="92" y="39"/>
                  </a:lnTo>
                  <a:lnTo>
                    <a:pt x="94" y="55"/>
                  </a:lnTo>
                  <a:lnTo>
                    <a:pt x="94" y="75"/>
                  </a:lnTo>
                  <a:lnTo>
                    <a:pt x="94" y="98"/>
                  </a:lnTo>
                  <a:lnTo>
                    <a:pt x="89" y="116"/>
                  </a:lnTo>
                  <a:lnTo>
                    <a:pt x="85" y="126"/>
                  </a:lnTo>
                  <a:lnTo>
                    <a:pt x="80" y="133"/>
                  </a:lnTo>
                  <a:lnTo>
                    <a:pt x="74" y="141"/>
                  </a:lnTo>
                  <a:lnTo>
                    <a:pt x="65" y="146"/>
                  </a:lnTo>
                  <a:lnTo>
                    <a:pt x="57" y="148"/>
                  </a:lnTo>
                  <a:lnTo>
                    <a:pt x="48" y="149"/>
                  </a:lnTo>
                  <a:lnTo>
                    <a:pt x="28" y="146"/>
                  </a:lnTo>
                  <a:lnTo>
                    <a:pt x="14" y="133"/>
                  </a:lnTo>
                  <a:lnTo>
                    <a:pt x="5" y="119"/>
                  </a:lnTo>
                  <a:lnTo>
                    <a:pt x="2" y="100"/>
                  </a:lnTo>
                  <a:lnTo>
                    <a:pt x="0" y="75"/>
                  </a:lnTo>
                  <a:lnTo>
                    <a:pt x="0" y="52"/>
                  </a:lnTo>
                  <a:lnTo>
                    <a:pt x="5" y="32"/>
                  </a:lnTo>
                  <a:lnTo>
                    <a:pt x="9" y="23"/>
                  </a:lnTo>
                  <a:lnTo>
                    <a:pt x="14" y="14"/>
                  </a:lnTo>
                  <a:lnTo>
                    <a:pt x="21" y="7"/>
                  </a:lnTo>
                  <a:lnTo>
                    <a:pt x="28" y="4"/>
                  </a:lnTo>
                  <a:lnTo>
                    <a:pt x="37"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5" name="Freeform 80"/>
            <p:cNvSpPr>
              <a:spLocks noEditPoints="1"/>
            </p:cNvSpPr>
            <p:nvPr/>
          </p:nvSpPr>
          <p:spPr bwMode="auto">
            <a:xfrm>
              <a:off x="2349" y="1386"/>
              <a:ext cx="1" cy="1696"/>
            </a:xfrm>
            <a:custGeom>
              <a:avLst/>
              <a:gdLst>
                <a:gd name="T0" fmla="*/ 0 w 2"/>
                <a:gd name="T1" fmla="*/ 3331 h 3391"/>
                <a:gd name="T2" fmla="*/ 2 w 2"/>
                <a:gd name="T3" fmla="*/ 3279 h 3391"/>
                <a:gd name="T4" fmla="*/ 2 w 2"/>
                <a:gd name="T5" fmla="*/ 3237 h 3391"/>
                <a:gd name="T6" fmla="*/ 0 w 2"/>
                <a:gd name="T7" fmla="*/ 3185 h 3391"/>
                <a:gd name="T8" fmla="*/ 0 w 2"/>
                <a:gd name="T9" fmla="*/ 3126 h 3391"/>
                <a:gd name="T10" fmla="*/ 0 w 2"/>
                <a:gd name="T11" fmla="*/ 3048 h 3391"/>
                <a:gd name="T12" fmla="*/ 2 w 2"/>
                <a:gd name="T13" fmla="*/ 2998 h 3391"/>
                <a:gd name="T14" fmla="*/ 2 w 2"/>
                <a:gd name="T15" fmla="*/ 2954 h 3391"/>
                <a:gd name="T16" fmla="*/ 0 w 2"/>
                <a:gd name="T17" fmla="*/ 2904 h 3391"/>
                <a:gd name="T18" fmla="*/ 0 w 2"/>
                <a:gd name="T19" fmla="*/ 2844 h 3391"/>
                <a:gd name="T20" fmla="*/ 0 w 2"/>
                <a:gd name="T21" fmla="*/ 2768 h 3391"/>
                <a:gd name="T22" fmla="*/ 2 w 2"/>
                <a:gd name="T23" fmla="*/ 2716 h 3391"/>
                <a:gd name="T24" fmla="*/ 2 w 2"/>
                <a:gd name="T25" fmla="*/ 2673 h 3391"/>
                <a:gd name="T26" fmla="*/ 0 w 2"/>
                <a:gd name="T27" fmla="*/ 2622 h 3391"/>
                <a:gd name="T28" fmla="*/ 0 w 2"/>
                <a:gd name="T29" fmla="*/ 2561 h 3391"/>
                <a:gd name="T30" fmla="*/ 0 w 2"/>
                <a:gd name="T31" fmla="*/ 2485 h 3391"/>
                <a:gd name="T32" fmla="*/ 2 w 2"/>
                <a:gd name="T33" fmla="*/ 2434 h 3391"/>
                <a:gd name="T34" fmla="*/ 2 w 2"/>
                <a:gd name="T35" fmla="*/ 2391 h 3391"/>
                <a:gd name="T36" fmla="*/ 0 w 2"/>
                <a:gd name="T37" fmla="*/ 2339 h 3391"/>
                <a:gd name="T38" fmla="*/ 0 w 2"/>
                <a:gd name="T39" fmla="*/ 2281 h 3391"/>
                <a:gd name="T40" fmla="*/ 0 w 2"/>
                <a:gd name="T41" fmla="*/ 2203 h 3391"/>
                <a:gd name="T42" fmla="*/ 2 w 2"/>
                <a:gd name="T43" fmla="*/ 2151 h 3391"/>
                <a:gd name="T44" fmla="*/ 2 w 2"/>
                <a:gd name="T45" fmla="*/ 2108 h 3391"/>
                <a:gd name="T46" fmla="*/ 0 w 2"/>
                <a:gd name="T47" fmla="*/ 2059 h 3391"/>
                <a:gd name="T48" fmla="*/ 0 w 2"/>
                <a:gd name="T49" fmla="*/ 1998 h 3391"/>
                <a:gd name="T50" fmla="*/ 0 w 2"/>
                <a:gd name="T51" fmla="*/ 1922 h 3391"/>
                <a:gd name="T52" fmla="*/ 2 w 2"/>
                <a:gd name="T53" fmla="*/ 1870 h 3391"/>
                <a:gd name="T54" fmla="*/ 2 w 2"/>
                <a:gd name="T55" fmla="*/ 1828 h 3391"/>
                <a:gd name="T56" fmla="*/ 0 w 2"/>
                <a:gd name="T57" fmla="*/ 1776 h 3391"/>
                <a:gd name="T58" fmla="*/ 0 w 2"/>
                <a:gd name="T59" fmla="*/ 1716 h 3391"/>
                <a:gd name="T60" fmla="*/ 0 w 2"/>
                <a:gd name="T61" fmla="*/ 1640 h 3391"/>
                <a:gd name="T62" fmla="*/ 2 w 2"/>
                <a:gd name="T63" fmla="*/ 1588 h 3391"/>
                <a:gd name="T64" fmla="*/ 2 w 2"/>
                <a:gd name="T65" fmla="*/ 1545 h 3391"/>
                <a:gd name="T66" fmla="*/ 0 w 2"/>
                <a:gd name="T67" fmla="*/ 1494 h 3391"/>
                <a:gd name="T68" fmla="*/ 0 w 2"/>
                <a:gd name="T69" fmla="*/ 1435 h 3391"/>
                <a:gd name="T70" fmla="*/ 0 w 2"/>
                <a:gd name="T71" fmla="*/ 1357 h 3391"/>
                <a:gd name="T72" fmla="*/ 2 w 2"/>
                <a:gd name="T73" fmla="*/ 1306 h 3391"/>
                <a:gd name="T74" fmla="*/ 2 w 2"/>
                <a:gd name="T75" fmla="*/ 1263 h 3391"/>
                <a:gd name="T76" fmla="*/ 0 w 2"/>
                <a:gd name="T77" fmla="*/ 1213 h 3391"/>
                <a:gd name="T78" fmla="*/ 0 w 2"/>
                <a:gd name="T79" fmla="*/ 1153 h 3391"/>
                <a:gd name="T80" fmla="*/ 0 w 2"/>
                <a:gd name="T81" fmla="*/ 1076 h 3391"/>
                <a:gd name="T82" fmla="*/ 2 w 2"/>
                <a:gd name="T83" fmla="*/ 1025 h 3391"/>
                <a:gd name="T84" fmla="*/ 2 w 2"/>
                <a:gd name="T85" fmla="*/ 982 h 3391"/>
                <a:gd name="T86" fmla="*/ 0 w 2"/>
                <a:gd name="T87" fmla="*/ 931 h 3391"/>
                <a:gd name="T88" fmla="*/ 0 w 2"/>
                <a:gd name="T89" fmla="*/ 870 h 3391"/>
                <a:gd name="T90" fmla="*/ 0 w 2"/>
                <a:gd name="T91" fmla="*/ 794 h 3391"/>
                <a:gd name="T92" fmla="*/ 2 w 2"/>
                <a:gd name="T93" fmla="*/ 742 h 3391"/>
                <a:gd name="T94" fmla="*/ 2 w 2"/>
                <a:gd name="T95" fmla="*/ 700 h 3391"/>
                <a:gd name="T96" fmla="*/ 0 w 2"/>
                <a:gd name="T97" fmla="*/ 648 h 3391"/>
                <a:gd name="T98" fmla="*/ 0 w 2"/>
                <a:gd name="T99" fmla="*/ 588 h 3391"/>
                <a:gd name="T100" fmla="*/ 0 w 2"/>
                <a:gd name="T101" fmla="*/ 511 h 3391"/>
                <a:gd name="T102" fmla="*/ 2 w 2"/>
                <a:gd name="T103" fmla="*/ 460 h 3391"/>
                <a:gd name="T104" fmla="*/ 2 w 2"/>
                <a:gd name="T105" fmla="*/ 417 h 3391"/>
                <a:gd name="T106" fmla="*/ 0 w 2"/>
                <a:gd name="T107" fmla="*/ 366 h 3391"/>
                <a:gd name="T108" fmla="*/ 0 w 2"/>
                <a:gd name="T109" fmla="*/ 307 h 3391"/>
                <a:gd name="T110" fmla="*/ 0 w 2"/>
                <a:gd name="T111" fmla="*/ 231 h 3391"/>
                <a:gd name="T112" fmla="*/ 2 w 2"/>
                <a:gd name="T113" fmla="*/ 179 h 3391"/>
                <a:gd name="T114" fmla="*/ 2 w 2"/>
                <a:gd name="T115" fmla="*/ 137 h 3391"/>
                <a:gd name="T116" fmla="*/ 0 w 2"/>
                <a:gd name="T117" fmla="*/ 85 h 3391"/>
                <a:gd name="T118" fmla="*/ 0 w 2"/>
                <a:gd name="T119" fmla="*/ 25 h 3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3391">
                  <a:moveTo>
                    <a:pt x="0" y="3382"/>
                  </a:moveTo>
                  <a:lnTo>
                    <a:pt x="2" y="3382"/>
                  </a:lnTo>
                  <a:lnTo>
                    <a:pt x="2" y="3391"/>
                  </a:lnTo>
                  <a:lnTo>
                    <a:pt x="0" y="3391"/>
                  </a:lnTo>
                  <a:lnTo>
                    <a:pt x="0" y="3382"/>
                  </a:lnTo>
                  <a:close/>
                  <a:moveTo>
                    <a:pt x="0" y="3357"/>
                  </a:moveTo>
                  <a:lnTo>
                    <a:pt x="2" y="3357"/>
                  </a:lnTo>
                  <a:lnTo>
                    <a:pt x="2" y="3364"/>
                  </a:lnTo>
                  <a:lnTo>
                    <a:pt x="0" y="3364"/>
                  </a:lnTo>
                  <a:lnTo>
                    <a:pt x="0" y="3357"/>
                  </a:lnTo>
                  <a:close/>
                  <a:moveTo>
                    <a:pt x="0" y="3331"/>
                  </a:moveTo>
                  <a:lnTo>
                    <a:pt x="2" y="3331"/>
                  </a:lnTo>
                  <a:lnTo>
                    <a:pt x="2" y="3340"/>
                  </a:lnTo>
                  <a:lnTo>
                    <a:pt x="0" y="3340"/>
                  </a:lnTo>
                  <a:lnTo>
                    <a:pt x="0" y="3331"/>
                  </a:lnTo>
                  <a:close/>
                  <a:moveTo>
                    <a:pt x="0" y="3306"/>
                  </a:moveTo>
                  <a:lnTo>
                    <a:pt x="2" y="3306"/>
                  </a:lnTo>
                  <a:lnTo>
                    <a:pt x="2" y="3313"/>
                  </a:lnTo>
                  <a:lnTo>
                    <a:pt x="0" y="3313"/>
                  </a:lnTo>
                  <a:lnTo>
                    <a:pt x="0" y="3306"/>
                  </a:lnTo>
                  <a:close/>
                  <a:moveTo>
                    <a:pt x="0" y="3279"/>
                  </a:moveTo>
                  <a:lnTo>
                    <a:pt x="2" y="3279"/>
                  </a:lnTo>
                  <a:lnTo>
                    <a:pt x="2" y="3288"/>
                  </a:lnTo>
                  <a:lnTo>
                    <a:pt x="0" y="3288"/>
                  </a:lnTo>
                  <a:lnTo>
                    <a:pt x="0" y="3279"/>
                  </a:lnTo>
                  <a:close/>
                  <a:moveTo>
                    <a:pt x="0" y="3254"/>
                  </a:moveTo>
                  <a:lnTo>
                    <a:pt x="2" y="3254"/>
                  </a:lnTo>
                  <a:lnTo>
                    <a:pt x="2" y="3263"/>
                  </a:lnTo>
                  <a:lnTo>
                    <a:pt x="0" y="3263"/>
                  </a:lnTo>
                  <a:lnTo>
                    <a:pt x="0" y="3254"/>
                  </a:lnTo>
                  <a:close/>
                  <a:moveTo>
                    <a:pt x="0" y="3228"/>
                  </a:moveTo>
                  <a:lnTo>
                    <a:pt x="2" y="3228"/>
                  </a:lnTo>
                  <a:lnTo>
                    <a:pt x="2" y="3237"/>
                  </a:lnTo>
                  <a:lnTo>
                    <a:pt x="0" y="3237"/>
                  </a:lnTo>
                  <a:lnTo>
                    <a:pt x="0" y="3228"/>
                  </a:lnTo>
                  <a:close/>
                  <a:moveTo>
                    <a:pt x="0" y="3203"/>
                  </a:moveTo>
                  <a:lnTo>
                    <a:pt x="2" y="3203"/>
                  </a:lnTo>
                  <a:lnTo>
                    <a:pt x="2" y="3212"/>
                  </a:lnTo>
                  <a:lnTo>
                    <a:pt x="0" y="3212"/>
                  </a:lnTo>
                  <a:lnTo>
                    <a:pt x="0" y="3203"/>
                  </a:lnTo>
                  <a:close/>
                  <a:moveTo>
                    <a:pt x="0" y="3178"/>
                  </a:moveTo>
                  <a:lnTo>
                    <a:pt x="2" y="3178"/>
                  </a:lnTo>
                  <a:lnTo>
                    <a:pt x="2" y="3185"/>
                  </a:lnTo>
                  <a:lnTo>
                    <a:pt x="0" y="3185"/>
                  </a:lnTo>
                  <a:lnTo>
                    <a:pt x="0" y="3178"/>
                  </a:lnTo>
                  <a:close/>
                  <a:moveTo>
                    <a:pt x="0" y="3151"/>
                  </a:moveTo>
                  <a:lnTo>
                    <a:pt x="2" y="3151"/>
                  </a:lnTo>
                  <a:lnTo>
                    <a:pt x="2" y="3160"/>
                  </a:lnTo>
                  <a:lnTo>
                    <a:pt x="0" y="3160"/>
                  </a:lnTo>
                  <a:lnTo>
                    <a:pt x="0" y="3151"/>
                  </a:lnTo>
                  <a:close/>
                  <a:moveTo>
                    <a:pt x="0" y="3126"/>
                  </a:moveTo>
                  <a:lnTo>
                    <a:pt x="2" y="3126"/>
                  </a:lnTo>
                  <a:lnTo>
                    <a:pt x="2" y="3133"/>
                  </a:lnTo>
                  <a:lnTo>
                    <a:pt x="0" y="3133"/>
                  </a:lnTo>
                  <a:lnTo>
                    <a:pt x="0" y="3126"/>
                  </a:lnTo>
                  <a:close/>
                  <a:moveTo>
                    <a:pt x="0" y="3100"/>
                  </a:moveTo>
                  <a:lnTo>
                    <a:pt x="2" y="3100"/>
                  </a:lnTo>
                  <a:lnTo>
                    <a:pt x="2" y="3109"/>
                  </a:lnTo>
                  <a:lnTo>
                    <a:pt x="0" y="3109"/>
                  </a:lnTo>
                  <a:lnTo>
                    <a:pt x="0" y="3100"/>
                  </a:lnTo>
                  <a:close/>
                  <a:moveTo>
                    <a:pt x="0" y="3075"/>
                  </a:moveTo>
                  <a:lnTo>
                    <a:pt x="2" y="3075"/>
                  </a:lnTo>
                  <a:lnTo>
                    <a:pt x="2" y="3084"/>
                  </a:lnTo>
                  <a:lnTo>
                    <a:pt x="0" y="3084"/>
                  </a:lnTo>
                  <a:lnTo>
                    <a:pt x="0" y="3075"/>
                  </a:lnTo>
                  <a:close/>
                  <a:moveTo>
                    <a:pt x="0" y="3048"/>
                  </a:moveTo>
                  <a:lnTo>
                    <a:pt x="2" y="3048"/>
                  </a:lnTo>
                  <a:lnTo>
                    <a:pt x="2" y="3057"/>
                  </a:lnTo>
                  <a:lnTo>
                    <a:pt x="0" y="3057"/>
                  </a:lnTo>
                  <a:lnTo>
                    <a:pt x="0" y="3048"/>
                  </a:lnTo>
                  <a:close/>
                  <a:moveTo>
                    <a:pt x="0" y="3023"/>
                  </a:moveTo>
                  <a:lnTo>
                    <a:pt x="2" y="3023"/>
                  </a:lnTo>
                  <a:lnTo>
                    <a:pt x="2" y="3032"/>
                  </a:lnTo>
                  <a:lnTo>
                    <a:pt x="0" y="3032"/>
                  </a:lnTo>
                  <a:lnTo>
                    <a:pt x="0" y="3023"/>
                  </a:lnTo>
                  <a:close/>
                  <a:moveTo>
                    <a:pt x="0" y="2998"/>
                  </a:moveTo>
                  <a:lnTo>
                    <a:pt x="2" y="2998"/>
                  </a:lnTo>
                  <a:lnTo>
                    <a:pt x="2" y="3006"/>
                  </a:lnTo>
                  <a:lnTo>
                    <a:pt x="0" y="3006"/>
                  </a:lnTo>
                  <a:lnTo>
                    <a:pt x="0" y="2998"/>
                  </a:lnTo>
                  <a:close/>
                  <a:moveTo>
                    <a:pt x="0" y="2972"/>
                  </a:moveTo>
                  <a:lnTo>
                    <a:pt x="2" y="2972"/>
                  </a:lnTo>
                  <a:lnTo>
                    <a:pt x="2" y="2981"/>
                  </a:lnTo>
                  <a:lnTo>
                    <a:pt x="0" y="2981"/>
                  </a:lnTo>
                  <a:lnTo>
                    <a:pt x="0" y="2972"/>
                  </a:lnTo>
                  <a:close/>
                  <a:moveTo>
                    <a:pt x="0" y="2947"/>
                  </a:moveTo>
                  <a:lnTo>
                    <a:pt x="2" y="2947"/>
                  </a:lnTo>
                  <a:lnTo>
                    <a:pt x="2" y="2954"/>
                  </a:lnTo>
                  <a:lnTo>
                    <a:pt x="0" y="2954"/>
                  </a:lnTo>
                  <a:lnTo>
                    <a:pt x="0" y="2947"/>
                  </a:lnTo>
                  <a:close/>
                  <a:moveTo>
                    <a:pt x="0" y="2920"/>
                  </a:moveTo>
                  <a:lnTo>
                    <a:pt x="2" y="2920"/>
                  </a:lnTo>
                  <a:lnTo>
                    <a:pt x="2" y="2929"/>
                  </a:lnTo>
                  <a:lnTo>
                    <a:pt x="0" y="2929"/>
                  </a:lnTo>
                  <a:lnTo>
                    <a:pt x="0" y="2920"/>
                  </a:lnTo>
                  <a:close/>
                  <a:moveTo>
                    <a:pt x="0" y="2895"/>
                  </a:moveTo>
                  <a:lnTo>
                    <a:pt x="2" y="2895"/>
                  </a:lnTo>
                  <a:lnTo>
                    <a:pt x="2" y="2904"/>
                  </a:lnTo>
                  <a:lnTo>
                    <a:pt x="0" y="2904"/>
                  </a:lnTo>
                  <a:lnTo>
                    <a:pt x="0" y="2895"/>
                  </a:lnTo>
                  <a:close/>
                  <a:moveTo>
                    <a:pt x="0" y="2869"/>
                  </a:moveTo>
                  <a:lnTo>
                    <a:pt x="2" y="2869"/>
                  </a:lnTo>
                  <a:lnTo>
                    <a:pt x="2" y="2878"/>
                  </a:lnTo>
                  <a:lnTo>
                    <a:pt x="0" y="2878"/>
                  </a:lnTo>
                  <a:lnTo>
                    <a:pt x="0" y="2869"/>
                  </a:lnTo>
                  <a:close/>
                  <a:moveTo>
                    <a:pt x="0" y="2844"/>
                  </a:moveTo>
                  <a:lnTo>
                    <a:pt x="2" y="2844"/>
                  </a:lnTo>
                  <a:lnTo>
                    <a:pt x="2" y="2853"/>
                  </a:lnTo>
                  <a:lnTo>
                    <a:pt x="0" y="2853"/>
                  </a:lnTo>
                  <a:lnTo>
                    <a:pt x="0" y="2844"/>
                  </a:lnTo>
                  <a:close/>
                  <a:moveTo>
                    <a:pt x="0" y="2819"/>
                  </a:moveTo>
                  <a:lnTo>
                    <a:pt x="2" y="2819"/>
                  </a:lnTo>
                  <a:lnTo>
                    <a:pt x="2" y="2826"/>
                  </a:lnTo>
                  <a:lnTo>
                    <a:pt x="0" y="2826"/>
                  </a:lnTo>
                  <a:lnTo>
                    <a:pt x="0" y="2819"/>
                  </a:lnTo>
                  <a:close/>
                  <a:moveTo>
                    <a:pt x="0" y="2792"/>
                  </a:moveTo>
                  <a:lnTo>
                    <a:pt x="2" y="2792"/>
                  </a:lnTo>
                  <a:lnTo>
                    <a:pt x="2" y="2801"/>
                  </a:lnTo>
                  <a:lnTo>
                    <a:pt x="0" y="2801"/>
                  </a:lnTo>
                  <a:lnTo>
                    <a:pt x="0" y="2792"/>
                  </a:lnTo>
                  <a:close/>
                  <a:moveTo>
                    <a:pt x="0" y="2768"/>
                  </a:moveTo>
                  <a:lnTo>
                    <a:pt x="2" y="2768"/>
                  </a:lnTo>
                  <a:lnTo>
                    <a:pt x="2" y="2776"/>
                  </a:lnTo>
                  <a:lnTo>
                    <a:pt x="0" y="2776"/>
                  </a:lnTo>
                  <a:lnTo>
                    <a:pt x="0" y="2768"/>
                  </a:lnTo>
                  <a:close/>
                  <a:moveTo>
                    <a:pt x="0" y="2741"/>
                  </a:moveTo>
                  <a:lnTo>
                    <a:pt x="2" y="2741"/>
                  </a:lnTo>
                  <a:lnTo>
                    <a:pt x="2" y="2750"/>
                  </a:lnTo>
                  <a:lnTo>
                    <a:pt x="0" y="2750"/>
                  </a:lnTo>
                  <a:lnTo>
                    <a:pt x="0" y="2741"/>
                  </a:lnTo>
                  <a:close/>
                  <a:moveTo>
                    <a:pt x="0" y="2716"/>
                  </a:moveTo>
                  <a:lnTo>
                    <a:pt x="2" y="2716"/>
                  </a:lnTo>
                  <a:lnTo>
                    <a:pt x="2" y="2725"/>
                  </a:lnTo>
                  <a:lnTo>
                    <a:pt x="0" y="2725"/>
                  </a:lnTo>
                  <a:lnTo>
                    <a:pt x="0" y="2716"/>
                  </a:lnTo>
                  <a:close/>
                  <a:moveTo>
                    <a:pt x="0" y="2689"/>
                  </a:moveTo>
                  <a:lnTo>
                    <a:pt x="2" y="2689"/>
                  </a:lnTo>
                  <a:lnTo>
                    <a:pt x="2" y="2698"/>
                  </a:lnTo>
                  <a:lnTo>
                    <a:pt x="0" y="2698"/>
                  </a:lnTo>
                  <a:lnTo>
                    <a:pt x="0" y="2689"/>
                  </a:lnTo>
                  <a:close/>
                  <a:moveTo>
                    <a:pt x="0" y="2665"/>
                  </a:moveTo>
                  <a:lnTo>
                    <a:pt x="2" y="2665"/>
                  </a:lnTo>
                  <a:lnTo>
                    <a:pt x="2" y="2673"/>
                  </a:lnTo>
                  <a:lnTo>
                    <a:pt x="0" y="2673"/>
                  </a:lnTo>
                  <a:lnTo>
                    <a:pt x="0" y="2665"/>
                  </a:lnTo>
                  <a:close/>
                  <a:moveTo>
                    <a:pt x="0" y="2640"/>
                  </a:moveTo>
                  <a:lnTo>
                    <a:pt x="2" y="2640"/>
                  </a:lnTo>
                  <a:lnTo>
                    <a:pt x="2" y="2647"/>
                  </a:lnTo>
                  <a:lnTo>
                    <a:pt x="0" y="2647"/>
                  </a:lnTo>
                  <a:lnTo>
                    <a:pt x="0" y="2640"/>
                  </a:lnTo>
                  <a:close/>
                  <a:moveTo>
                    <a:pt x="0" y="2613"/>
                  </a:moveTo>
                  <a:lnTo>
                    <a:pt x="2" y="2613"/>
                  </a:lnTo>
                  <a:lnTo>
                    <a:pt x="2" y="2622"/>
                  </a:lnTo>
                  <a:lnTo>
                    <a:pt x="0" y="2622"/>
                  </a:lnTo>
                  <a:lnTo>
                    <a:pt x="0" y="2613"/>
                  </a:lnTo>
                  <a:close/>
                  <a:moveTo>
                    <a:pt x="0" y="2588"/>
                  </a:moveTo>
                  <a:lnTo>
                    <a:pt x="2" y="2588"/>
                  </a:lnTo>
                  <a:lnTo>
                    <a:pt x="2" y="2597"/>
                  </a:lnTo>
                  <a:lnTo>
                    <a:pt x="0" y="2597"/>
                  </a:lnTo>
                  <a:lnTo>
                    <a:pt x="0" y="2588"/>
                  </a:lnTo>
                  <a:close/>
                  <a:moveTo>
                    <a:pt x="0" y="2561"/>
                  </a:moveTo>
                  <a:lnTo>
                    <a:pt x="2" y="2561"/>
                  </a:lnTo>
                  <a:lnTo>
                    <a:pt x="2" y="2570"/>
                  </a:lnTo>
                  <a:lnTo>
                    <a:pt x="0" y="2570"/>
                  </a:lnTo>
                  <a:lnTo>
                    <a:pt x="0" y="2561"/>
                  </a:lnTo>
                  <a:close/>
                  <a:moveTo>
                    <a:pt x="0" y="2537"/>
                  </a:moveTo>
                  <a:lnTo>
                    <a:pt x="2" y="2537"/>
                  </a:lnTo>
                  <a:lnTo>
                    <a:pt x="2" y="2545"/>
                  </a:lnTo>
                  <a:lnTo>
                    <a:pt x="0" y="2545"/>
                  </a:lnTo>
                  <a:lnTo>
                    <a:pt x="0" y="2537"/>
                  </a:lnTo>
                  <a:close/>
                  <a:moveTo>
                    <a:pt x="0" y="2510"/>
                  </a:moveTo>
                  <a:lnTo>
                    <a:pt x="2" y="2510"/>
                  </a:lnTo>
                  <a:lnTo>
                    <a:pt x="2" y="2519"/>
                  </a:lnTo>
                  <a:lnTo>
                    <a:pt x="0" y="2519"/>
                  </a:lnTo>
                  <a:lnTo>
                    <a:pt x="0" y="2510"/>
                  </a:lnTo>
                  <a:close/>
                  <a:moveTo>
                    <a:pt x="0" y="2485"/>
                  </a:moveTo>
                  <a:lnTo>
                    <a:pt x="2" y="2485"/>
                  </a:lnTo>
                  <a:lnTo>
                    <a:pt x="2" y="2494"/>
                  </a:lnTo>
                  <a:lnTo>
                    <a:pt x="0" y="2494"/>
                  </a:lnTo>
                  <a:lnTo>
                    <a:pt x="0" y="2485"/>
                  </a:lnTo>
                  <a:close/>
                  <a:moveTo>
                    <a:pt x="0" y="2460"/>
                  </a:moveTo>
                  <a:lnTo>
                    <a:pt x="2" y="2460"/>
                  </a:lnTo>
                  <a:lnTo>
                    <a:pt x="2" y="2467"/>
                  </a:lnTo>
                  <a:lnTo>
                    <a:pt x="0" y="2467"/>
                  </a:lnTo>
                  <a:lnTo>
                    <a:pt x="0" y="2460"/>
                  </a:lnTo>
                  <a:close/>
                  <a:moveTo>
                    <a:pt x="0" y="2434"/>
                  </a:moveTo>
                  <a:lnTo>
                    <a:pt x="2" y="2434"/>
                  </a:lnTo>
                  <a:lnTo>
                    <a:pt x="2" y="2442"/>
                  </a:lnTo>
                  <a:lnTo>
                    <a:pt x="0" y="2442"/>
                  </a:lnTo>
                  <a:lnTo>
                    <a:pt x="0" y="2434"/>
                  </a:lnTo>
                  <a:close/>
                  <a:moveTo>
                    <a:pt x="0" y="2409"/>
                  </a:moveTo>
                  <a:lnTo>
                    <a:pt x="2" y="2409"/>
                  </a:lnTo>
                  <a:lnTo>
                    <a:pt x="2" y="2418"/>
                  </a:lnTo>
                  <a:lnTo>
                    <a:pt x="0" y="2418"/>
                  </a:lnTo>
                  <a:lnTo>
                    <a:pt x="0" y="2409"/>
                  </a:lnTo>
                  <a:close/>
                  <a:moveTo>
                    <a:pt x="0" y="2382"/>
                  </a:moveTo>
                  <a:lnTo>
                    <a:pt x="2" y="2382"/>
                  </a:lnTo>
                  <a:lnTo>
                    <a:pt x="2" y="2391"/>
                  </a:lnTo>
                  <a:lnTo>
                    <a:pt x="0" y="2391"/>
                  </a:lnTo>
                  <a:lnTo>
                    <a:pt x="0" y="2382"/>
                  </a:lnTo>
                  <a:close/>
                  <a:moveTo>
                    <a:pt x="0" y="2357"/>
                  </a:moveTo>
                  <a:lnTo>
                    <a:pt x="2" y="2357"/>
                  </a:lnTo>
                  <a:lnTo>
                    <a:pt x="2" y="2366"/>
                  </a:lnTo>
                  <a:lnTo>
                    <a:pt x="0" y="2366"/>
                  </a:lnTo>
                  <a:lnTo>
                    <a:pt x="0" y="2357"/>
                  </a:lnTo>
                  <a:close/>
                  <a:moveTo>
                    <a:pt x="0" y="2331"/>
                  </a:moveTo>
                  <a:lnTo>
                    <a:pt x="2" y="2331"/>
                  </a:lnTo>
                  <a:lnTo>
                    <a:pt x="2" y="2339"/>
                  </a:lnTo>
                  <a:lnTo>
                    <a:pt x="0" y="2339"/>
                  </a:lnTo>
                  <a:lnTo>
                    <a:pt x="0" y="2331"/>
                  </a:lnTo>
                  <a:close/>
                  <a:moveTo>
                    <a:pt x="0" y="2306"/>
                  </a:moveTo>
                  <a:lnTo>
                    <a:pt x="2" y="2306"/>
                  </a:lnTo>
                  <a:lnTo>
                    <a:pt x="2" y="2315"/>
                  </a:lnTo>
                  <a:lnTo>
                    <a:pt x="0" y="2315"/>
                  </a:lnTo>
                  <a:lnTo>
                    <a:pt x="0" y="2306"/>
                  </a:lnTo>
                  <a:close/>
                  <a:moveTo>
                    <a:pt x="0" y="2281"/>
                  </a:moveTo>
                  <a:lnTo>
                    <a:pt x="2" y="2281"/>
                  </a:lnTo>
                  <a:lnTo>
                    <a:pt x="2" y="2288"/>
                  </a:lnTo>
                  <a:lnTo>
                    <a:pt x="0" y="2288"/>
                  </a:lnTo>
                  <a:lnTo>
                    <a:pt x="0" y="2281"/>
                  </a:lnTo>
                  <a:close/>
                  <a:moveTo>
                    <a:pt x="0" y="2254"/>
                  </a:moveTo>
                  <a:lnTo>
                    <a:pt x="2" y="2254"/>
                  </a:lnTo>
                  <a:lnTo>
                    <a:pt x="2" y="2263"/>
                  </a:lnTo>
                  <a:lnTo>
                    <a:pt x="0" y="2263"/>
                  </a:lnTo>
                  <a:lnTo>
                    <a:pt x="0" y="2254"/>
                  </a:lnTo>
                  <a:close/>
                  <a:moveTo>
                    <a:pt x="0" y="2229"/>
                  </a:moveTo>
                  <a:lnTo>
                    <a:pt x="2" y="2229"/>
                  </a:lnTo>
                  <a:lnTo>
                    <a:pt x="2" y="2238"/>
                  </a:lnTo>
                  <a:lnTo>
                    <a:pt x="0" y="2238"/>
                  </a:lnTo>
                  <a:lnTo>
                    <a:pt x="0" y="2229"/>
                  </a:lnTo>
                  <a:close/>
                  <a:moveTo>
                    <a:pt x="0" y="2203"/>
                  </a:moveTo>
                  <a:lnTo>
                    <a:pt x="2" y="2203"/>
                  </a:lnTo>
                  <a:lnTo>
                    <a:pt x="2" y="2212"/>
                  </a:lnTo>
                  <a:lnTo>
                    <a:pt x="0" y="2212"/>
                  </a:lnTo>
                  <a:lnTo>
                    <a:pt x="0" y="2203"/>
                  </a:lnTo>
                  <a:close/>
                  <a:moveTo>
                    <a:pt x="0" y="2178"/>
                  </a:moveTo>
                  <a:lnTo>
                    <a:pt x="2" y="2178"/>
                  </a:lnTo>
                  <a:lnTo>
                    <a:pt x="2" y="2187"/>
                  </a:lnTo>
                  <a:lnTo>
                    <a:pt x="0" y="2187"/>
                  </a:lnTo>
                  <a:lnTo>
                    <a:pt x="0" y="2178"/>
                  </a:lnTo>
                  <a:close/>
                  <a:moveTo>
                    <a:pt x="0" y="2151"/>
                  </a:moveTo>
                  <a:lnTo>
                    <a:pt x="2" y="2151"/>
                  </a:lnTo>
                  <a:lnTo>
                    <a:pt x="2" y="2160"/>
                  </a:lnTo>
                  <a:lnTo>
                    <a:pt x="0" y="2160"/>
                  </a:lnTo>
                  <a:lnTo>
                    <a:pt x="0" y="2151"/>
                  </a:lnTo>
                  <a:close/>
                  <a:moveTo>
                    <a:pt x="0" y="2126"/>
                  </a:moveTo>
                  <a:lnTo>
                    <a:pt x="2" y="2126"/>
                  </a:lnTo>
                  <a:lnTo>
                    <a:pt x="2" y="2135"/>
                  </a:lnTo>
                  <a:lnTo>
                    <a:pt x="0" y="2135"/>
                  </a:lnTo>
                  <a:lnTo>
                    <a:pt x="0" y="2126"/>
                  </a:lnTo>
                  <a:close/>
                  <a:moveTo>
                    <a:pt x="0" y="2101"/>
                  </a:moveTo>
                  <a:lnTo>
                    <a:pt x="2" y="2101"/>
                  </a:lnTo>
                  <a:lnTo>
                    <a:pt x="2" y="2108"/>
                  </a:lnTo>
                  <a:lnTo>
                    <a:pt x="0" y="2108"/>
                  </a:lnTo>
                  <a:lnTo>
                    <a:pt x="0" y="2101"/>
                  </a:lnTo>
                  <a:close/>
                  <a:moveTo>
                    <a:pt x="0" y="2075"/>
                  </a:moveTo>
                  <a:lnTo>
                    <a:pt x="2" y="2075"/>
                  </a:lnTo>
                  <a:lnTo>
                    <a:pt x="2" y="2084"/>
                  </a:lnTo>
                  <a:lnTo>
                    <a:pt x="0" y="2084"/>
                  </a:lnTo>
                  <a:lnTo>
                    <a:pt x="0" y="2075"/>
                  </a:lnTo>
                  <a:close/>
                  <a:moveTo>
                    <a:pt x="0" y="2050"/>
                  </a:moveTo>
                  <a:lnTo>
                    <a:pt x="2" y="2050"/>
                  </a:lnTo>
                  <a:lnTo>
                    <a:pt x="2" y="2059"/>
                  </a:lnTo>
                  <a:lnTo>
                    <a:pt x="0" y="2059"/>
                  </a:lnTo>
                  <a:lnTo>
                    <a:pt x="0" y="2050"/>
                  </a:lnTo>
                  <a:close/>
                  <a:moveTo>
                    <a:pt x="0" y="2023"/>
                  </a:moveTo>
                  <a:lnTo>
                    <a:pt x="2" y="2023"/>
                  </a:lnTo>
                  <a:lnTo>
                    <a:pt x="2" y="2032"/>
                  </a:lnTo>
                  <a:lnTo>
                    <a:pt x="0" y="2032"/>
                  </a:lnTo>
                  <a:lnTo>
                    <a:pt x="0" y="2023"/>
                  </a:lnTo>
                  <a:close/>
                  <a:moveTo>
                    <a:pt x="0" y="1998"/>
                  </a:moveTo>
                  <a:lnTo>
                    <a:pt x="2" y="1998"/>
                  </a:lnTo>
                  <a:lnTo>
                    <a:pt x="2" y="2007"/>
                  </a:lnTo>
                  <a:lnTo>
                    <a:pt x="0" y="2007"/>
                  </a:lnTo>
                  <a:lnTo>
                    <a:pt x="0" y="1998"/>
                  </a:lnTo>
                  <a:close/>
                  <a:moveTo>
                    <a:pt x="0" y="1972"/>
                  </a:moveTo>
                  <a:lnTo>
                    <a:pt x="2" y="1972"/>
                  </a:lnTo>
                  <a:lnTo>
                    <a:pt x="2" y="1981"/>
                  </a:lnTo>
                  <a:lnTo>
                    <a:pt x="0" y="1981"/>
                  </a:lnTo>
                  <a:lnTo>
                    <a:pt x="0" y="1972"/>
                  </a:lnTo>
                  <a:close/>
                  <a:moveTo>
                    <a:pt x="0" y="1947"/>
                  </a:moveTo>
                  <a:lnTo>
                    <a:pt x="2" y="1947"/>
                  </a:lnTo>
                  <a:lnTo>
                    <a:pt x="2" y="1956"/>
                  </a:lnTo>
                  <a:lnTo>
                    <a:pt x="0" y="1956"/>
                  </a:lnTo>
                  <a:lnTo>
                    <a:pt x="0" y="1947"/>
                  </a:lnTo>
                  <a:close/>
                  <a:moveTo>
                    <a:pt x="0" y="1922"/>
                  </a:moveTo>
                  <a:lnTo>
                    <a:pt x="2" y="1922"/>
                  </a:lnTo>
                  <a:lnTo>
                    <a:pt x="2" y="1929"/>
                  </a:lnTo>
                  <a:lnTo>
                    <a:pt x="0" y="1929"/>
                  </a:lnTo>
                  <a:lnTo>
                    <a:pt x="0" y="1922"/>
                  </a:lnTo>
                  <a:close/>
                  <a:moveTo>
                    <a:pt x="0" y="1895"/>
                  </a:moveTo>
                  <a:lnTo>
                    <a:pt x="2" y="1895"/>
                  </a:lnTo>
                  <a:lnTo>
                    <a:pt x="2" y="1904"/>
                  </a:lnTo>
                  <a:lnTo>
                    <a:pt x="0" y="1904"/>
                  </a:lnTo>
                  <a:lnTo>
                    <a:pt x="0" y="1895"/>
                  </a:lnTo>
                  <a:close/>
                  <a:moveTo>
                    <a:pt x="0" y="1870"/>
                  </a:moveTo>
                  <a:lnTo>
                    <a:pt x="2" y="1870"/>
                  </a:lnTo>
                  <a:lnTo>
                    <a:pt x="2" y="1879"/>
                  </a:lnTo>
                  <a:lnTo>
                    <a:pt x="0" y="1879"/>
                  </a:lnTo>
                  <a:lnTo>
                    <a:pt x="0" y="1870"/>
                  </a:lnTo>
                  <a:close/>
                  <a:moveTo>
                    <a:pt x="0" y="1844"/>
                  </a:moveTo>
                  <a:lnTo>
                    <a:pt x="2" y="1844"/>
                  </a:lnTo>
                  <a:lnTo>
                    <a:pt x="2" y="1853"/>
                  </a:lnTo>
                  <a:lnTo>
                    <a:pt x="0" y="1853"/>
                  </a:lnTo>
                  <a:lnTo>
                    <a:pt x="0" y="1844"/>
                  </a:lnTo>
                  <a:close/>
                  <a:moveTo>
                    <a:pt x="0" y="1819"/>
                  </a:moveTo>
                  <a:lnTo>
                    <a:pt x="2" y="1819"/>
                  </a:lnTo>
                  <a:lnTo>
                    <a:pt x="2" y="1828"/>
                  </a:lnTo>
                  <a:lnTo>
                    <a:pt x="0" y="1828"/>
                  </a:lnTo>
                  <a:lnTo>
                    <a:pt x="0" y="1819"/>
                  </a:lnTo>
                  <a:close/>
                  <a:moveTo>
                    <a:pt x="0" y="1794"/>
                  </a:moveTo>
                  <a:lnTo>
                    <a:pt x="2" y="1794"/>
                  </a:lnTo>
                  <a:lnTo>
                    <a:pt x="2" y="1801"/>
                  </a:lnTo>
                  <a:lnTo>
                    <a:pt x="0" y="1801"/>
                  </a:lnTo>
                  <a:lnTo>
                    <a:pt x="0" y="1794"/>
                  </a:lnTo>
                  <a:close/>
                  <a:moveTo>
                    <a:pt x="0" y="1767"/>
                  </a:moveTo>
                  <a:lnTo>
                    <a:pt x="2" y="1767"/>
                  </a:lnTo>
                  <a:lnTo>
                    <a:pt x="2" y="1776"/>
                  </a:lnTo>
                  <a:lnTo>
                    <a:pt x="0" y="1776"/>
                  </a:lnTo>
                  <a:lnTo>
                    <a:pt x="0" y="1767"/>
                  </a:lnTo>
                  <a:close/>
                  <a:moveTo>
                    <a:pt x="0" y="1743"/>
                  </a:moveTo>
                  <a:lnTo>
                    <a:pt x="2" y="1743"/>
                  </a:lnTo>
                  <a:lnTo>
                    <a:pt x="2" y="1750"/>
                  </a:lnTo>
                  <a:lnTo>
                    <a:pt x="0" y="1750"/>
                  </a:lnTo>
                  <a:lnTo>
                    <a:pt x="0" y="1743"/>
                  </a:lnTo>
                  <a:close/>
                  <a:moveTo>
                    <a:pt x="0" y="1716"/>
                  </a:moveTo>
                  <a:lnTo>
                    <a:pt x="2" y="1716"/>
                  </a:lnTo>
                  <a:lnTo>
                    <a:pt x="2" y="1725"/>
                  </a:lnTo>
                  <a:lnTo>
                    <a:pt x="0" y="1725"/>
                  </a:lnTo>
                  <a:lnTo>
                    <a:pt x="0" y="1716"/>
                  </a:lnTo>
                  <a:close/>
                  <a:moveTo>
                    <a:pt x="0" y="1691"/>
                  </a:moveTo>
                  <a:lnTo>
                    <a:pt x="2" y="1691"/>
                  </a:lnTo>
                  <a:lnTo>
                    <a:pt x="2" y="1700"/>
                  </a:lnTo>
                  <a:lnTo>
                    <a:pt x="0" y="1700"/>
                  </a:lnTo>
                  <a:lnTo>
                    <a:pt x="0" y="1691"/>
                  </a:lnTo>
                  <a:close/>
                  <a:moveTo>
                    <a:pt x="0" y="1664"/>
                  </a:moveTo>
                  <a:lnTo>
                    <a:pt x="2" y="1664"/>
                  </a:lnTo>
                  <a:lnTo>
                    <a:pt x="2" y="1673"/>
                  </a:lnTo>
                  <a:lnTo>
                    <a:pt x="0" y="1673"/>
                  </a:lnTo>
                  <a:lnTo>
                    <a:pt x="0" y="1664"/>
                  </a:lnTo>
                  <a:close/>
                  <a:moveTo>
                    <a:pt x="0" y="1640"/>
                  </a:moveTo>
                  <a:lnTo>
                    <a:pt x="2" y="1640"/>
                  </a:lnTo>
                  <a:lnTo>
                    <a:pt x="2" y="1648"/>
                  </a:lnTo>
                  <a:lnTo>
                    <a:pt x="0" y="1648"/>
                  </a:lnTo>
                  <a:lnTo>
                    <a:pt x="0" y="1640"/>
                  </a:lnTo>
                  <a:close/>
                  <a:moveTo>
                    <a:pt x="0" y="1615"/>
                  </a:moveTo>
                  <a:lnTo>
                    <a:pt x="2" y="1615"/>
                  </a:lnTo>
                  <a:lnTo>
                    <a:pt x="2" y="1622"/>
                  </a:lnTo>
                  <a:lnTo>
                    <a:pt x="0" y="1622"/>
                  </a:lnTo>
                  <a:lnTo>
                    <a:pt x="0" y="1615"/>
                  </a:lnTo>
                  <a:close/>
                  <a:moveTo>
                    <a:pt x="0" y="1588"/>
                  </a:moveTo>
                  <a:lnTo>
                    <a:pt x="2" y="1588"/>
                  </a:lnTo>
                  <a:lnTo>
                    <a:pt x="2" y="1597"/>
                  </a:lnTo>
                  <a:lnTo>
                    <a:pt x="0" y="1597"/>
                  </a:lnTo>
                  <a:lnTo>
                    <a:pt x="0" y="1588"/>
                  </a:lnTo>
                  <a:close/>
                  <a:moveTo>
                    <a:pt x="0" y="1563"/>
                  </a:moveTo>
                  <a:lnTo>
                    <a:pt x="2" y="1563"/>
                  </a:lnTo>
                  <a:lnTo>
                    <a:pt x="2" y="1570"/>
                  </a:lnTo>
                  <a:lnTo>
                    <a:pt x="0" y="1570"/>
                  </a:lnTo>
                  <a:lnTo>
                    <a:pt x="0" y="1563"/>
                  </a:lnTo>
                  <a:close/>
                  <a:moveTo>
                    <a:pt x="0" y="1536"/>
                  </a:moveTo>
                  <a:lnTo>
                    <a:pt x="2" y="1536"/>
                  </a:lnTo>
                  <a:lnTo>
                    <a:pt x="2" y="1545"/>
                  </a:lnTo>
                  <a:lnTo>
                    <a:pt x="0" y="1545"/>
                  </a:lnTo>
                  <a:lnTo>
                    <a:pt x="0" y="1536"/>
                  </a:lnTo>
                  <a:close/>
                  <a:moveTo>
                    <a:pt x="0" y="1512"/>
                  </a:moveTo>
                  <a:lnTo>
                    <a:pt x="2" y="1512"/>
                  </a:lnTo>
                  <a:lnTo>
                    <a:pt x="2" y="1521"/>
                  </a:lnTo>
                  <a:lnTo>
                    <a:pt x="0" y="1521"/>
                  </a:lnTo>
                  <a:lnTo>
                    <a:pt x="0" y="1512"/>
                  </a:lnTo>
                  <a:close/>
                  <a:moveTo>
                    <a:pt x="0" y="1485"/>
                  </a:moveTo>
                  <a:lnTo>
                    <a:pt x="2" y="1485"/>
                  </a:lnTo>
                  <a:lnTo>
                    <a:pt x="2" y="1494"/>
                  </a:lnTo>
                  <a:lnTo>
                    <a:pt x="0" y="1494"/>
                  </a:lnTo>
                  <a:lnTo>
                    <a:pt x="0" y="1485"/>
                  </a:lnTo>
                  <a:close/>
                  <a:moveTo>
                    <a:pt x="0" y="1460"/>
                  </a:moveTo>
                  <a:lnTo>
                    <a:pt x="2" y="1460"/>
                  </a:lnTo>
                  <a:lnTo>
                    <a:pt x="2" y="1469"/>
                  </a:lnTo>
                  <a:lnTo>
                    <a:pt x="0" y="1469"/>
                  </a:lnTo>
                  <a:lnTo>
                    <a:pt x="0" y="1460"/>
                  </a:lnTo>
                  <a:close/>
                  <a:moveTo>
                    <a:pt x="0" y="1435"/>
                  </a:moveTo>
                  <a:lnTo>
                    <a:pt x="2" y="1435"/>
                  </a:lnTo>
                  <a:lnTo>
                    <a:pt x="2" y="1442"/>
                  </a:lnTo>
                  <a:lnTo>
                    <a:pt x="0" y="1442"/>
                  </a:lnTo>
                  <a:lnTo>
                    <a:pt x="0" y="1435"/>
                  </a:lnTo>
                  <a:close/>
                  <a:moveTo>
                    <a:pt x="0" y="1409"/>
                  </a:moveTo>
                  <a:lnTo>
                    <a:pt x="2" y="1409"/>
                  </a:lnTo>
                  <a:lnTo>
                    <a:pt x="2" y="1417"/>
                  </a:lnTo>
                  <a:lnTo>
                    <a:pt x="0" y="1417"/>
                  </a:lnTo>
                  <a:lnTo>
                    <a:pt x="0" y="1409"/>
                  </a:lnTo>
                  <a:close/>
                  <a:moveTo>
                    <a:pt x="0" y="1384"/>
                  </a:moveTo>
                  <a:lnTo>
                    <a:pt x="2" y="1384"/>
                  </a:lnTo>
                  <a:lnTo>
                    <a:pt x="2" y="1393"/>
                  </a:lnTo>
                  <a:lnTo>
                    <a:pt x="0" y="1393"/>
                  </a:lnTo>
                  <a:lnTo>
                    <a:pt x="0" y="1384"/>
                  </a:lnTo>
                  <a:close/>
                  <a:moveTo>
                    <a:pt x="0" y="1357"/>
                  </a:moveTo>
                  <a:lnTo>
                    <a:pt x="2" y="1357"/>
                  </a:lnTo>
                  <a:lnTo>
                    <a:pt x="2" y="1366"/>
                  </a:lnTo>
                  <a:lnTo>
                    <a:pt x="0" y="1366"/>
                  </a:lnTo>
                  <a:lnTo>
                    <a:pt x="0" y="1357"/>
                  </a:lnTo>
                  <a:close/>
                  <a:moveTo>
                    <a:pt x="0" y="1332"/>
                  </a:moveTo>
                  <a:lnTo>
                    <a:pt x="2" y="1332"/>
                  </a:lnTo>
                  <a:lnTo>
                    <a:pt x="2" y="1341"/>
                  </a:lnTo>
                  <a:lnTo>
                    <a:pt x="0" y="1341"/>
                  </a:lnTo>
                  <a:lnTo>
                    <a:pt x="0" y="1332"/>
                  </a:lnTo>
                  <a:close/>
                  <a:moveTo>
                    <a:pt x="0" y="1306"/>
                  </a:moveTo>
                  <a:lnTo>
                    <a:pt x="2" y="1306"/>
                  </a:lnTo>
                  <a:lnTo>
                    <a:pt x="2" y="1314"/>
                  </a:lnTo>
                  <a:lnTo>
                    <a:pt x="0" y="1314"/>
                  </a:lnTo>
                  <a:lnTo>
                    <a:pt x="0" y="1306"/>
                  </a:lnTo>
                  <a:close/>
                  <a:moveTo>
                    <a:pt x="0" y="1281"/>
                  </a:moveTo>
                  <a:lnTo>
                    <a:pt x="2" y="1281"/>
                  </a:lnTo>
                  <a:lnTo>
                    <a:pt x="2" y="1290"/>
                  </a:lnTo>
                  <a:lnTo>
                    <a:pt x="0" y="1290"/>
                  </a:lnTo>
                  <a:lnTo>
                    <a:pt x="0" y="1281"/>
                  </a:lnTo>
                  <a:close/>
                  <a:moveTo>
                    <a:pt x="0" y="1256"/>
                  </a:moveTo>
                  <a:lnTo>
                    <a:pt x="2" y="1256"/>
                  </a:lnTo>
                  <a:lnTo>
                    <a:pt x="2" y="1263"/>
                  </a:lnTo>
                  <a:lnTo>
                    <a:pt x="0" y="1263"/>
                  </a:lnTo>
                  <a:lnTo>
                    <a:pt x="0" y="1256"/>
                  </a:lnTo>
                  <a:close/>
                  <a:moveTo>
                    <a:pt x="0" y="1229"/>
                  </a:moveTo>
                  <a:lnTo>
                    <a:pt x="2" y="1229"/>
                  </a:lnTo>
                  <a:lnTo>
                    <a:pt x="2" y="1238"/>
                  </a:lnTo>
                  <a:lnTo>
                    <a:pt x="0" y="1238"/>
                  </a:lnTo>
                  <a:lnTo>
                    <a:pt x="0" y="1229"/>
                  </a:lnTo>
                  <a:close/>
                  <a:moveTo>
                    <a:pt x="0" y="1204"/>
                  </a:moveTo>
                  <a:lnTo>
                    <a:pt x="2" y="1204"/>
                  </a:lnTo>
                  <a:lnTo>
                    <a:pt x="2" y="1213"/>
                  </a:lnTo>
                  <a:lnTo>
                    <a:pt x="0" y="1213"/>
                  </a:lnTo>
                  <a:lnTo>
                    <a:pt x="0" y="1204"/>
                  </a:lnTo>
                  <a:close/>
                  <a:moveTo>
                    <a:pt x="0" y="1178"/>
                  </a:moveTo>
                  <a:lnTo>
                    <a:pt x="2" y="1178"/>
                  </a:lnTo>
                  <a:lnTo>
                    <a:pt x="2" y="1187"/>
                  </a:lnTo>
                  <a:lnTo>
                    <a:pt x="0" y="1187"/>
                  </a:lnTo>
                  <a:lnTo>
                    <a:pt x="0" y="1178"/>
                  </a:lnTo>
                  <a:close/>
                  <a:moveTo>
                    <a:pt x="0" y="1153"/>
                  </a:moveTo>
                  <a:lnTo>
                    <a:pt x="2" y="1153"/>
                  </a:lnTo>
                  <a:lnTo>
                    <a:pt x="2" y="1162"/>
                  </a:lnTo>
                  <a:lnTo>
                    <a:pt x="0" y="1162"/>
                  </a:lnTo>
                  <a:lnTo>
                    <a:pt x="0" y="1153"/>
                  </a:lnTo>
                  <a:close/>
                  <a:moveTo>
                    <a:pt x="0" y="1126"/>
                  </a:moveTo>
                  <a:lnTo>
                    <a:pt x="2" y="1126"/>
                  </a:lnTo>
                  <a:lnTo>
                    <a:pt x="2" y="1135"/>
                  </a:lnTo>
                  <a:lnTo>
                    <a:pt x="0" y="1135"/>
                  </a:lnTo>
                  <a:lnTo>
                    <a:pt x="0" y="1126"/>
                  </a:lnTo>
                  <a:close/>
                  <a:moveTo>
                    <a:pt x="0" y="1101"/>
                  </a:moveTo>
                  <a:lnTo>
                    <a:pt x="2" y="1101"/>
                  </a:lnTo>
                  <a:lnTo>
                    <a:pt x="2" y="1110"/>
                  </a:lnTo>
                  <a:lnTo>
                    <a:pt x="0" y="1110"/>
                  </a:lnTo>
                  <a:lnTo>
                    <a:pt x="0" y="1101"/>
                  </a:lnTo>
                  <a:close/>
                  <a:moveTo>
                    <a:pt x="0" y="1076"/>
                  </a:moveTo>
                  <a:lnTo>
                    <a:pt x="2" y="1076"/>
                  </a:lnTo>
                  <a:lnTo>
                    <a:pt x="2" y="1084"/>
                  </a:lnTo>
                  <a:lnTo>
                    <a:pt x="0" y="1084"/>
                  </a:lnTo>
                  <a:lnTo>
                    <a:pt x="0" y="1076"/>
                  </a:lnTo>
                  <a:close/>
                  <a:moveTo>
                    <a:pt x="0" y="1050"/>
                  </a:moveTo>
                  <a:lnTo>
                    <a:pt x="2" y="1050"/>
                  </a:lnTo>
                  <a:lnTo>
                    <a:pt x="2" y="1059"/>
                  </a:lnTo>
                  <a:lnTo>
                    <a:pt x="0" y="1059"/>
                  </a:lnTo>
                  <a:lnTo>
                    <a:pt x="0" y="1050"/>
                  </a:lnTo>
                  <a:close/>
                  <a:moveTo>
                    <a:pt x="0" y="1025"/>
                  </a:moveTo>
                  <a:lnTo>
                    <a:pt x="2" y="1025"/>
                  </a:lnTo>
                  <a:lnTo>
                    <a:pt x="2" y="1034"/>
                  </a:lnTo>
                  <a:lnTo>
                    <a:pt x="0" y="1034"/>
                  </a:lnTo>
                  <a:lnTo>
                    <a:pt x="0" y="1025"/>
                  </a:lnTo>
                  <a:close/>
                  <a:moveTo>
                    <a:pt x="0" y="998"/>
                  </a:moveTo>
                  <a:lnTo>
                    <a:pt x="2" y="998"/>
                  </a:lnTo>
                  <a:lnTo>
                    <a:pt x="2" y="1007"/>
                  </a:lnTo>
                  <a:lnTo>
                    <a:pt x="0" y="1007"/>
                  </a:lnTo>
                  <a:lnTo>
                    <a:pt x="0" y="998"/>
                  </a:lnTo>
                  <a:close/>
                  <a:moveTo>
                    <a:pt x="0" y="973"/>
                  </a:moveTo>
                  <a:lnTo>
                    <a:pt x="2" y="973"/>
                  </a:lnTo>
                  <a:lnTo>
                    <a:pt x="2" y="982"/>
                  </a:lnTo>
                  <a:lnTo>
                    <a:pt x="0" y="982"/>
                  </a:lnTo>
                  <a:lnTo>
                    <a:pt x="0" y="973"/>
                  </a:lnTo>
                  <a:close/>
                  <a:moveTo>
                    <a:pt x="0" y="947"/>
                  </a:moveTo>
                  <a:lnTo>
                    <a:pt x="2" y="947"/>
                  </a:lnTo>
                  <a:lnTo>
                    <a:pt x="2" y="956"/>
                  </a:lnTo>
                  <a:lnTo>
                    <a:pt x="0" y="956"/>
                  </a:lnTo>
                  <a:lnTo>
                    <a:pt x="0" y="947"/>
                  </a:lnTo>
                  <a:close/>
                  <a:moveTo>
                    <a:pt x="0" y="922"/>
                  </a:moveTo>
                  <a:lnTo>
                    <a:pt x="2" y="922"/>
                  </a:lnTo>
                  <a:lnTo>
                    <a:pt x="2" y="931"/>
                  </a:lnTo>
                  <a:lnTo>
                    <a:pt x="0" y="931"/>
                  </a:lnTo>
                  <a:lnTo>
                    <a:pt x="0" y="922"/>
                  </a:lnTo>
                  <a:close/>
                  <a:moveTo>
                    <a:pt x="0" y="897"/>
                  </a:moveTo>
                  <a:lnTo>
                    <a:pt x="2" y="897"/>
                  </a:lnTo>
                  <a:lnTo>
                    <a:pt x="2" y="904"/>
                  </a:lnTo>
                  <a:lnTo>
                    <a:pt x="0" y="904"/>
                  </a:lnTo>
                  <a:lnTo>
                    <a:pt x="0" y="897"/>
                  </a:lnTo>
                  <a:close/>
                  <a:moveTo>
                    <a:pt x="0" y="870"/>
                  </a:moveTo>
                  <a:lnTo>
                    <a:pt x="2" y="870"/>
                  </a:lnTo>
                  <a:lnTo>
                    <a:pt x="2" y="879"/>
                  </a:lnTo>
                  <a:lnTo>
                    <a:pt x="0" y="879"/>
                  </a:lnTo>
                  <a:lnTo>
                    <a:pt x="0" y="870"/>
                  </a:lnTo>
                  <a:close/>
                  <a:moveTo>
                    <a:pt x="0" y="845"/>
                  </a:moveTo>
                  <a:lnTo>
                    <a:pt x="2" y="845"/>
                  </a:lnTo>
                  <a:lnTo>
                    <a:pt x="2" y="854"/>
                  </a:lnTo>
                  <a:lnTo>
                    <a:pt x="0" y="854"/>
                  </a:lnTo>
                  <a:lnTo>
                    <a:pt x="0" y="845"/>
                  </a:lnTo>
                  <a:close/>
                  <a:moveTo>
                    <a:pt x="0" y="819"/>
                  </a:moveTo>
                  <a:lnTo>
                    <a:pt x="2" y="819"/>
                  </a:lnTo>
                  <a:lnTo>
                    <a:pt x="2" y="828"/>
                  </a:lnTo>
                  <a:lnTo>
                    <a:pt x="0" y="828"/>
                  </a:lnTo>
                  <a:lnTo>
                    <a:pt x="0" y="819"/>
                  </a:lnTo>
                  <a:close/>
                  <a:moveTo>
                    <a:pt x="0" y="794"/>
                  </a:moveTo>
                  <a:lnTo>
                    <a:pt x="2" y="794"/>
                  </a:lnTo>
                  <a:lnTo>
                    <a:pt x="2" y="803"/>
                  </a:lnTo>
                  <a:lnTo>
                    <a:pt x="0" y="803"/>
                  </a:lnTo>
                  <a:lnTo>
                    <a:pt x="0" y="794"/>
                  </a:lnTo>
                  <a:close/>
                  <a:moveTo>
                    <a:pt x="0" y="767"/>
                  </a:moveTo>
                  <a:lnTo>
                    <a:pt x="2" y="767"/>
                  </a:lnTo>
                  <a:lnTo>
                    <a:pt x="2" y="776"/>
                  </a:lnTo>
                  <a:lnTo>
                    <a:pt x="0" y="776"/>
                  </a:lnTo>
                  <a:lnTo>
                    <a:pt x="0" y="767"/>
                  </a:lnTo>
                  <a:close/>
                  <a:moveTo>
                    <a:pt x="0" y="742"/>
                  </a:moveTo>
                  <a:lnTo>
                    <a:pt x="2" y="742"/>
                  </a:lnTo>
                  <a:lnTo>
                    <a:pt x="2" y="751"/>
                  </a:lnTo>
                  <a:lnTo>
                    <a:pt x="0" y="751"/>
                  </a:lnTo>
                  <a:lnTo>
                    <a:pt x="0" y="742"/>
                  </a:lnTo>
                  <a:close/>
                  <a:moveTo>
                    <a:pt x="0" y="718"/>
                  </a:moveTo>
                  <a:lnTo>
                    <a:pt x="2" y="718"/>
                  </a:lnTo>
                  <a:lnTo>
                    <a:pt x="2" y="725"/>
                  </a:lnTo>
                  <a:lnTo>
                    <a:pt x="0" y="725"/>
                  </a:lnTo>
                  <a:lnTo>
                    <a:pt x="0" y="718"/>
                  </a:lnTo>
                  <a:close/>
                  <a:moveTo>
                    <a:pt x="0" y="691"/>
                  </a:moveTo>
                  <a:lnTo>
                    <a:pt x="2" y="691"/>
                  </a:lnTo>
                  <a:lnTo>
                    <a:pt x="2" y="700"/>
                  </a:lnTo>
                  <a:lnTo>
                    <a:pt x="0" y="700"/>
                  </a:lnTo>
                  <a:lnTo>
                    <a:pt x="0" y="691"/>
                  </a:lnTo>
                  <a:close/>
                  <a:moveTo>
                    <a:pt x="0" y="666"/>
                  </a:moveTo>
                  <a:lnTo>
                    <a:pt x="2" y="666"/>
                  </a:lnTo>
                  <a:lnTo>
                    <a:pt x="2" y="675"/>
                  </a:lnTo>
                  <a:lnTo>
                    <a:pt x="0" y="675"/>
                  </a:lnTo>
                  <a:lnTo>
                    <a:pt x="0" y="666"/>
                  </a:lnTo>
                  <a:close/>
                  <a:moveTo>
                    <a:pt x="0" y="639"/>
                  </a:moveTo>
                  <a:lnTo>
                    <a:pt x="2" y="639"/>
                  </a:lnTo>
                  <a:lnTo>
                    <a:pt x="2" y="648"/>
                  </a:lnTo>
                  <a:lnTo>
                    <a:pt x="0" y="648"/>
                  </a:lnTo>
                  <a:lnTo>
                    <a:pt x="0" y="639"/>
                  </a:lnTo>
                  <a:close/>
                  <a:moveTo>
                    <a:pt x="0" y="615"/>
                  </a:moveTo>
                  <a:lnTo>
                    <a:pt x="2" y="615"/>
                  </a:lnTo>
                  <a:lnTo>
                    <a:pt x="2" y="623"/>
                  </a:lnTo>
                  <a:lnTo>
                    <a:pt x="0" y="623"/>
                  </a:lnTo>
                  <a:lnTo>
                    <a:pt x="0" y="615"/>
                  </a:lnTo>
                  <a:close/>
                  <a:moveTo>
                    <a:pt x="0" y="588"/>
                  </a:moveTo>
                  <a:lnTo>
                    <a:pt x="2" y="588"/>
                  </a:lnTo>
                  <a:lnTo>
                    <a:pt x="2" y="597"/>
                  </a:lnTo>
                  <a:lnTo>
                    <a:pt x="0" y="597"/>
                  </a:lnTo>
                  <a:lnTo>
                    <a:pt x="0" y="588"/>
                  </a:lnTo>
                  <a:close/>
                  <a:moveTo>
                    <a:pt x="0" y="563"/>
                  </a:moveTo>
                  <a:lnTo>
                    <a:pt x="2" y="563"/>
                  </a:lnTo>
                  <a:lnTo>
                    <a:pt x="2" y="572"/>
                  </a:lnTo>
                  <a:lnTo>
                    <a:pt x="0" y="572"/>
                  </a:lnTo>
                  <a:lnTo>
                    <a:pt x="0" y="563"/>
                  </a:lnTo>
                  <a:close/>
                  <a:moveTo>
                    <a:pt x="0" y="538"/>
                  </a:moveTo>
                  <a:lnTo>
                    <a:pt x="2" y="538"/>
                  </a:lnTo>
                  <a:lnTo>
                    <a:pt x="2" y="545"/>
                  </a:lnTo>
                  <a:lnTo>
                    <a:pt x="0" y="545"/>
                  </a:lnTo>
                  <a:lnTo>
                    <a:pt x="0" y="538"/>
                  </a:lnTo>
                  <a:close/>
                  <a:moveTo>
                    <a:pt x="0" y="511"/>
                  </a:moveTo>
                  <a:lnTo>
                    <a:pt x="2" y="511"/>
                  </a:lnTo>
                  <a:lnTo>
                    <a:pt x="2" y="520"/>
                  </a:lnTo>
                  <a:lnTo>
                    <a:pt x="0" y="520"/>
                  </a:lnTo>
                  <a:lnTo>
                    <a:pt x="0" y="511"/>
                  </a:lnTo>
                  <a:close/>
                  <a:moveTo>
                    <a:pt x="0" y="487"/>
                  </a:moveTo>
                  <a:lnTo>
                    <a:pt x="2" y="487"/>
                  </a:lnTo>
                  <a:lnTo>
                    <a:pt x="2" y="496"/>
                  </a:lnTo>
                  <a:lnTo>
                    <a:pt x="0" y="496"/>
                  </a:lnTo>
                  <a:lnTo>
                    <a:pt x="0" y="487"/>
                  </a:lnTo>
                  <a:close/>
                  <a:moveTo>
                    <a:pt x="0" y="460"/>
                  </a:moveTo>
                  <a:lnTo>
                    <a:pt x="2" y="460"/>
                  </a:lnTo>
                  <a:lnTo>
                    <a:pt x="2" y="469"/>
                  </a:lnTo>
                  <a:lnTo>
                    <a:pt x="0" y="469"/>
                  </a:lnTo>
                  <a:lnTo>
                    <a:pt x="0" y="460"/>
                  </a:lnTo>
                  <a:close/>
                  <a:moveTo>
                    <a:pt x="0" y="435"/>
                  </a:moveTo>
                  <a:lnTo>
                    <a:pt x="2" y="435"/>
                  </a:lnTo>
                  <a:lnTo>
                    <a:pt x="2" y="444"/>
                  </a:lnTo>
                  <a:lnTo>
                    <a:pt x="0" y="444"/>
                  </a:lnTo>
                  <a:lnTo>
                    <a:pt x="0" y="435"/>
                  </a:lnTo>
                  <a:close/>
                  <a:moveTo>
                    <a:pt x="0" y="410"/>
                  </a:moveTo>
                  <a:lnTo>
                    <a:pt x="2" y="410"/>
                  </a:lnTo>
                  <a:lnTo>
                    <a:pt x="2" y="417"/>
                  </a:lnTo>
                  <a:lnTo>
                    <a:pt x="0" y="417"/>
                  </a:lnTo>
                  <a:lnTo>
                    <a:pt x="0" y="410"/>
                  </a:lnTo>
                  <a:close/>
                  <a:moveTo>
                    <a:pt x="0" y="384"/>
                  </a:moveTo>
                  <a:lnTo>
                    <a:pt x="2" y="384"/>
                  </a:lnTo>
                  <a:lnTo>
                    <a:pt x="2" y="392"/>
                  </a:lnTo>
                  <a:lnTo>
                    <a:pt x="0" y="392"/>
                  </a:lnTo>
                  <a:lnTo>
                    <a:pt x="0" y="384"/>
                  </a:lnTo>
                  <a:close/>
                  <a:moveTo>
                    <a:pt x="0" y="359"/>
                  </a:moveTo>
                  <a:lnTo>
                    <a:pt x="2" y="359"/>
                  </a:lnTo>
                  <a:lnTo>
                    <a:pt x="2" y="366"/>
                  </a:lnTo>
                  <a:lnTo>
                    <a:pt x="0" y="366"/>
                  </a:lnTo>
                  <a:lnTo>
                    <a:pt x="0" y="359"/>
                  </a:lnTo>
                  <a:close/>
                  <a:moveTo>
                    <a:pt x="0" y="332"/>
                  </a:moveTo>
                  <a:lnTo>
                    <a:pt x="2" y="332"/>
                  </a:lnTo>
                  <a:lnTo>
                    <a:pt x="2" y="341"/>
                  </a:lnTo>
                  <a:lnTo>
                    <a:pt x="0" y="341"/>
                  </a:lnTo>
                  <a:lnTo>
                    <a:pt x="0" y="332"/>
                  </a:lnTo>
                  <a:close/>
                  <a:moveTo>
                    <a:pt x="0" y="307"/>
                  </a:moveTo>
                  <a:lnTo>
                    <a:pt x="2" y="307"/>
                  </a:lnTo>
                  <a:lnTo>
                    <a:pt x="2" y="316"/>
                  </a:lnTo>
                  <a:lnTo>
                    <a:pt x="0" y="316"/>
                  </a:lnTo>
                  <a:lnTo>
                    <a:pt x="0" y="307"/>
                  </a:lnTo>
                  <a:close/>
                  <a:moveTo>
                    <a:pt x="0" y="281"/>
                  </a:moveTo>
                  <a:lnTo>
                    <a:pt x="2" y="281"/>
                  </a:lnTo>
                  <a:lnTo>
                    <a:pt x="2" y="289"/>
                  </a:lnTo>
                  <a:lnTo>
                    <a:pt x="0" y="289"/>
                  </a:lnTo>
                  <a:lnTo>
                    <a:pt x="0" y="281"/>
                  </a:lnTo>
                  <a:close/>
                  <a:moveTo>
                    <a:pt x="0" y="256"/>
                  </a:moveTo>
                  <a:lnTo>
                    <a:pt x="2" y="256"/>
                  </a:lnTo>
                  <a:lnTo>
                    <a:pt x="2" y="265"/>
                  </a:lnTo>
                  <a:lnTo>
                    <a:pt x="0" y="265"/>
                  </a:lnTo>
                  <a:lnTo>
                    <a:pt x="0" y="256"/>
                  </a:lnTo>
                  <a:close/>
                  <a:moveTo>
                    <a:pt x="0" y="231"/>
                  </a:moveTo>
                  <a:lnTo>
                    <a:pt x="2" y="231"/>
                  </a:lnTo>
                  <a:lnTo>
                    <a:pt x="2" y="238"/>
                  </a:lnTo>
                  <a:lnTo>
                    <a:pt x="0" y="238"/>
                  </a:lnTo>
                  <a:lnTo>
                    <a:pt x="0" y="231"/>
                  </a:lnTo>
                  <a:close/>
                  <a:moveTo>
                    <a:pt x="0" y="204"/>
                  </a:moveTo>
                  <a:lnTo>
                    <a:pt x="2" y="204"/>
                  </a:lnTo>
                  <a:lnTo>
                    <a:pt x="2" y="213"/>
                  </a:lnTo>
                  <a:lnTo>
                    <a:pt x="0" y="213"/>
                  </a:lnTo>
                  <a:lnTo>
                    <a:pt x="0" y="204"/>
                  </a:lnTo>
                  <a:close/>
                  <a:moveTo>
                    <a:pt x="0" y="179"/>
                  </a:moveTo>
                  <a:lnTo>
                    <a:pt x="2" y="179"/>
                  </a:lnTo>
                  <a:lnTo>
                    <a:pt x="2" y="186"/>
                  </a:lnTo>
                  <a:lnTo>
                    <a:pt x="0" y="186"/>
                  </a:lnTo>
                  <a:lnTo>
                    <a:pt x="0" y="179"/>
                  </a:lnTo>
                  <a:close/>
                  <a:moveTo>
                    <a:pt x="0" y="153"/>
                  </a:moveTo>
                  <a:lnTo>
                    <a:pt x="2" y="153"/>
                  </a:lnTo>
                  <a:lnTo>
                    <a:pt x="2" y="162"/>
                  </a:lnTo>
                  <a:lnTo>
                    <a:pt x="0" y="162"/>
                  </a:lnTo>
                  <a:lnTo>
                    <a:pt x="0" y="153"/>
                  </a:lnTo>
                  <a:close/>
                  <a:moveTo>
                    <a:pt x="0" y="128"/>
                  </a:moveTo>
                  <a:lnTo>
                    <a:pt x="2" y="128"/>
                  </a:lnTo>
                  <a:lnTo>
                    <a:pt x="2" y="137"/>
                  </a:lnTo>
                  <a:lnTo>
                    <a:pt x="0" y="137"/>
                  </a:lnTo>
                  <a:lnTo>
                    <a:pt x="0" y="128"/>
                  </a:lnTo>
                  <a:close/>
                  <a:moveTo>
                    <a:pt x="0" y="101"/>
                  </a:moveTo>
                  <a:lnTo>
                    <a:pt x="2" y="101"/>
                  </a:lnTo>
                  <a:lnTo>
                    <a:pt x="2" y="110"/>
                  </a:lnTo>
                  <a:lnTo>
                    <a:pt x="0" y="110"/>
                  </a:lnTo>
                  <a:lnTo>
                    <a:pt x="0" y="101"/>
                  </a:lnTo>
                  <a:close/>
                  <a:moveTo>
                    <a:pt x="0" y="76"/>
                  </a:moveTo>
                  <a:lnTo>
                    <a:pt x="2" y="76"/>
                  </a:lnTo>
                  <a:lnTo>
                    <a:pt x="2" y="85"/>
                  </a:lnTo>
                  <a:lnTo>
                    <a:pt x="0" y="85"/>
                  </a:lnTo>
                  <a:lnTo>
                    <a:pt x="0" y="76"/>
                  </a:lnTo>
                  <a:close/>
                  <a:moveTo>
                    <a:pt x="0" y="51"/>
                  </a:moveTo>
                  <a:lnTo>
                    <a:pt x="2" y="51"/>
                  </a:lnTo>
                  <a:lnTo>
                    <a:pt x="2" y="59"/>
                  </a:lnTo>
                  <a:lnTo>
                    <a:pt x="0" y="59"/>
                  </a:lnTo>
                  <a:lnTo>
                    <a:pt x="0" y="51"/>
                  </a:lnTo>
                  <a:close/>
                  <a:moveTo>
                    <a:pt x="0" y="25"/>
                  </a:moveTo>
                  <a:lnTo>
                    <a:pt x="2" y="25"/>
                  </a:lnTo>
                  <a:lnTo>
                    <a:pt x="2" y="34"/>
                  </a:lnTo>
                  <a:lnTo>
                    <a:pt x="0" y="34"/>
                  </a:lnTo>
                  <a:lnTo>
                    <a:pt x="0" y="25"/>
                  </a:lnTo>
                  <a:close/>
                  <a:moveTo>
                    <a:pt x="0" y="0"/>
                  </a:moveTo>
                  <a:lnTo>
                    <a:pt x="2" y="0"/>
                  </a:lnTo>
                  <a:lnTo>
                    <a:pt x="2"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6" name="Line 81"/>
            <p:cNvSpPr>
              <a:spLocks noChangeShapeType="1"/>
            </p:cNvSpPr>
            <p:nvPr/>
          </p:nvSpPr>
          <p:spPr bwMode="auto">
            <a:xfrm flipV="1">
              <a:off x="2349" y="3054"/>
              <a:ext cx="0" cy="28"/>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7" name="Line 82"/>
            <p:cNvSpPr>
              <a:spLocks noChangeShapeType="1"/>
            </p:cNvSpPr>
            <p:nvPr/>
          </p:nvSpPr>
          <p:spPr bwMode="auto">
            <a:xfrm>
              <a:off x="2349" y="1380"/>
              <a:ext cx="0" cy="27"/>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8" name="Freeform 83"/>
            <p:cNvSpPr>
              <a:spLocks/>
            </p:cNvSpPr>
            <p:nvPr/>
          </p:nvSpPr>
          <p:spPr bwMode="auto">
            <a:xfrm>
              <a:off x="2311" y="3145"/>
              <a:ext cx="49" cy="74"/>
            </a:xfrm>
            <a:custGeom>
              <a:avLst/>
              <a:gdLst>
                <a:gd name="T0" fmla="*/ 17 w 97"/>
                <a:gd name="T1" fmla="*/ 0 h 147"/>
                <a:gd name="T2" fmla="*/ 90 w 97"/>
                <a:gd name="T3" fmla="*/ 0 h 147"/>
                <a:gd name="T4" fmla="*/ 90 w 97"/>
                <a:gd name="T5" fmla="*/ 18 h 147"/>
                <a:gd name="T6" fmla="*/ 32 w 97"/>
                <a:gd name="T7" fmla="*/ 18 h 147"/>
                <a:gd name="T8" fmla="*/ 23 w 97"/>
                <a:gd name="T9" fmla="*/ 57 h 147"/>
                <a:gd name="T10" fmla="*/ 32 w 97"/>
                <a:gd name="T11" fmla="*/ 51 h 147"/>
                <a:gd name="T12" fmla="*/ 42 w 97"/>
                <a:gd name="T13" fmla="*/ 48 h 147"/>
                <a:gd name="T14" fmla="*/ 51 w 97"/>
                <a:gd name="T15" fmla="*/ 48 h 147"/>
                <a:gd name="T16" fmla="*/ 69 w 97"/>
                <a:gd name="T17" fmla="*/ 51 h 147"/>
                <a:gd name="T18" fmla="*/ 83 w 97"/>
                <a:gd name="T19" fmla="*/ 60 h 147"/>
                <a:gd name="T20" fmla="*/ 94 w 97"/>
                <a:gd name="T21" fmla="*/ 76 h 147"/>
                <a:gd name="T22" fmla="*/ 97 w 97"/>
                <a:gd name="T23" fmla="*/ 96 h 147"/>
                <a:gd name="T24" fmla="*/ 94 w 97"/>
                <a:gd name="T25" fmla="*/ 114 h 147"/>
                <a:gd name="T26" fmla="*/ 85 w 97"/>
                <a:gd name="T27" fmla="*/ 130 h 147"/>
                <a:gd name="T28" fmla="*/ 69 w 97"/>
                <a:gd name="T29" fmla="*/ 144 h 147"/>
                <a:gd name="T30" fmla="*/ 46 w 97"/>
                <a:gd name="T31" fmla="*/ 147 h 147"/>
                <a:gd name="T32" fmla="*/ 28 w 97"/>
                <a:gd name="T33" fmla="*/ 144 h 147"/>
                <a:gd name="T34" fmla="*/ 14 w 97"/>
                <a:gd name="T35" fmla="*/ 137 h 147"/>
                <a:gd name="T36" fmla="*/ 3 w 97"/>
                <a:gd name="T37" fmla="*/ 123 h 147"/>
                <a:gd name="T38" fmla="*/ 0 w 97"/>
                <a:gd name="T39" fmla="*/ 107 h 147"/>
                <a:gd name="T40" fmla="*/ 19 w 97"/>
                <a:gd name="T41" fmla="*/ 105 h 147"/>
                <a:gd name="T42" fmla="*/ 21 w 97"/>
                <a:gd name="T43" fmla="*/ 114 h 147"/>
                <a:gd name="T44" fmla="*/ 24 w 97"/>
                <a:gd name="T45" fmla="*/ 121 h 147"/>
                <a:gd name="T46" fmla="*/ 28 w 97"/>
                <a:gd name="T47" fmla="*/ 126 h 147"/>
                <a:gd name="T48" fmla="*/ 33 w 97"/>
                <a:gd name="T49" fmla="*/ 130 h 147"/>
                <a:gd name="T50" fmla="*/ 40 w 97"/>
                <a:gd name="T51" fmla="*/ 131 h 147"/>
                <a:gd name="T52" fmla="*/ 46 w 97"/>
                <a:gd name="T53" fmla="*/ 133 h 147"/>
                <a:gd name="T54" fmla="*/ 55 w 97"/>
                <a:gd name="T55" fmla="*/ 131 h 147"/>
                <a:gd name="T56" fmla="*/ 62 w 97"/>
                <a:gd name="T57" fmla="*/ 128 h 147"/>
                <a:gd name="T58" fmla="*/ 69 w 97"/>
                <a:gd name="T59" fmla="*/ 123 h 147"/>
                <a:gd name="T60" fmla="*/ 74 w 97"/>
                <a:gd name="T61" fmla="*/ 115 h 147"/>
                <a:gd name="T62" fmla="*/ 76 w 97"/>
                <a:gd name="T63" fmla="*/ 107 h 147"/>
                <a:gd name="T64" fmla="*/ 78 w 97"/>
                <a:gd name="T65" fmla="*/ 98 h 147"/>
                <a:gd name="T66" fmla="*/ 76 w 97"/>
                <a:gd name="T67" fmla="*/ 87 h 147"/>
                <a:gd name="T68" fmla="*/ 74 w 97"/>
                <a:gd name="T69" fmla="*/ 80 h 147"/>
                <a:gd name="T70" fmla="*/ 69 w 97"/>
                <a:gd name="T71" fmla="*/ 73 h 147"/>
                <a:gd name="T72" fmla="*/ 63 w 97"/>
                <a:gd name="T73" fmla="*/ 67 h 147"/>
                <a:gd name="T74" fmla="*/ 55 w 97"/>
                <a:gd name="T75" fmla="*/ 64 h 147"/>
                <a:gd name="T76" fmla="*/ 46 w 97"/>
                <a:gd name="T77" fmla="*/ 64 h 147"/>
                <a:gd name="T78" fmla="*/ 39 w 97"/>
                <a:gd name="T79" fmla="*/ 64 h 147"/>
                <a:gd name="T80" fmla="*/ 32 w 97"/>
                <a:gd name="T81" fmla="*/ 67 h 147"/>
                <a:gd name="T82" fmla="*/ 24 w 97"/>
                <a:gd name="T83" fmla="*/ 73 h 147"/>
                <a:gd name="T84" fmla="*/ 19 w 97"/>
                <a:gd name="T85" fmla="*/ 78 h 147"/>
                <a:gd name="T86" fmla="*/ 3 w 97"/>
                <a:gd name="T87" fmla="*/ 76 h 147"/>
                <a:gd name="T88" fmla="*/ 17 w 97"/>
                <a:gd name="T8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47">
                  <a:moveTo>
                    <a:pt x="17" y="0"/>
                  </a:moveTo>
                  <a:lnTo>
                    <a:pt x="90" y="0"/>
                  </a:lnTo>
                  <a:lnTo>
                    <a:pt x="90" y="18"/>
                  </a:lnTo>
                  <a:lnTo>
                    <a:pt x="32" y="18"/>
                  </a:lnTo>
                  <a:lnTo>
                    <a:pt x="23" y="57"/>
                  </a:lnTo>
                  <a:lnTo>
                    <a:pt x="32" y="51"/>
                  </a:lnTo>
                  <a:lnTo>
                    <a:pt x="42" y="48"/>
                  </a:lnTo>
                  <a:lnTo>
                    <a:pt x="51" y="48"/>
                  </a:lnTo>
                  <a:lnTo>
                    <a:pt x="69" y="51"/>
                  </a:lnTo>
                  <a:lnTo>
                    <a:pt x="83" y="60"/>
                  </a:lnTo>
                  <a:lnTo>
                    <a:pt x="94" y="76"/>
                  </a:lnTo>
                  <a:lnTo>
                    <a:pt x="97" y="96"/>
                  </a:lnTo>
                  <a:lnTo>
                    <a:pt x="94" y="114"/>
                  </a:lnTo>
                  <a:lnTo>
                    <a:pt x="85" y="130"/>
                  </a:lnTo>
                  <a:lnTo>
                    <a:pt x="69" y="144"/>
                  </a:lnTo>
                  <a:lnTo>
                    <a:pt x="46" y="147"/>
                  </a:lnTo>
                  <a:lnTo>
                    <a:pt x="28" y="144"/>
                  </a:lnTo>
                  <a:lnTo>
                    <a:pt x="14" y="137"/>
                  </a:lnTo>
                  <a:lnTo>
                    <a:pt x="3" y="123"/>
                  </a:lnTo>
                  <a:lnTo>
                    <a:pt x="0" y="107"/>
                  </a:lnTo>
                  <a:lnTo>
                    <a:pt x="19" y="105"/>
                  </a:lnTo>
                  <a:lnTo>
                    <a:pt x="21" y="114"/>
                  </a:lnTo>
                  <a:lnTo>
                    <a:pt x="24" y="121"/>
                  </a:lnTo>
                  <a:lnTo>
                    <a:pt x="28" y="126"/>
                  </a:lnTo>
                  <a:lnTo>
                    <a:pt x="33" y="130"/>
                  </a:lnTo>
                  <a:lnTo>
                    <a:pt x="40" y="131"/>
                  </a:lnTo>
                  <a:lnTo>
                    <a:pt x="46" y="133"/>
                  </a:lnTo>
                  <a:lnTo>
                    <a:pt x="55" y="131"/>
                  </a:lnTo>
                  <a:lnTo>
                    <a:pt x="62" y="128"/>
                  </a:lnTo>
                  <a:lnTo>
                    <a:pt x="69" y="123"/>
                  </a:lnTo>
                  <a:lnTo>
                    <a:pt x="74" y="115"/>
                  </a:lnTo>
                  <a:lnTo>
                    <a:pt x="76" y="107"/>
                  </a:lnTo>
                  <a:lnTo>
                    <a:pt x="78" y="98"/>
                  </a:lnTo>
                  <a:lnTo>
                    <a:pt x="76" y="87"/>
                  </a:lnTo>
                  <a:lnTo>
                    <a:pt x="74" y="80"/>
                  </a:lnTo>
                  <a:lnTo>
                    <a:pt x="69" y="73"/>
                  </a:lnTo>
                  <a:lnTo>
                    <a:pt x="63" y="67"/>
                  </a:lnTo>
                  <a:lnTo>
                    <a:pt x="55" y="64"/>
                  </a:lnTo>
                  <a:lnTo>
                    <a:pt x="46" y="64"/>
                  </a:lnTo>
                  <a:lnTo>
                    <a:pt x="39" y="64"/>
                  </a:lnTo>
                  <a:lnTo>
                    <a:pt x="32" y="67"/>
                  </a:lnTo>
                  <a:lnTo>
                    <a:pt x="24" y="73"/>
                  </a:lnTo>
                  <a:lnTo>
                    <a:pt x="19" y="78"/>
                  </a:lnTo>
                  <a:lnTo>
                    <a:pt x="3" y="7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9" name="Freeform 84"/>
            <p:cNvSpPr>
              <a:spLocks noEditPoints="1"/>
            </p:cNvSpPr>
            <p:nvPr/>
          </p:nvSpPr>
          <p:spPr bwMode="auto">
            <a:xfrm>
              <a:off x="2368" y="3145"/>
              <a:ext cx="48" cy="74"/>
            </a:xfrm>
            <a:custGeom>
              <a:avLst/>
              <a:gdLst>
                <a:gd name="T0" fmla="*/ 48 w 96"/>
                <a:gd name="T1" fmla="*/ 14 h 149"/>
                <a:gd name="T2" fmla="*/ 41 w 96"/>
                <a:gd name="T3" fmla="*/ 16 h 149"/>
                <a:gd name="T4" fmla="*/ 34 w 96"/>
                <a:gd name="T5" fmla="*/ 20 h 149"/>
                <a:gd name="T6" fmla="*/ 29 w 96"/>
                <a:gd name="T7" fmla="*/ 25 h 149"/>
                <a:gd name="T8" fmla="*/ 23 w 96"/>
                <a:gd name="T9" fmla="*/ 36 h 149"/>
                <a:gd name="T10" fmla="*/ 20 w 96"/>
                <a:gd name="T11" fmla="*/ 53 h 149"/>
                <a:gd name="T12" fmla="*/ 20 w 96"/>
                <a:gd name="T13" fmla="*/ 75 h 149"/>
                <a:gd name="T14" fmla="*/ 20 w 96"/>
                <a:gd name="T15" fmla="*/ 96 h 149"/>
                <a:gd name="T16" fmla="*/ 23 w 96"/>
                <a:gd name="T17" fmla="*/ 112 h 149"/>
                <a:gd name="T18" fmla="*/ 27 w 96"/>
                <a:gd name="T19" fmla="*/ 123 h 149"/>
                <a:gd name="T20" fmla="*/ 32 w 96"/>
                <a:gd name="T21" fmla="*/ 128 h 149"/>
                <a:gd name="T22" fmla="*/ 37 w 96"/>
                <a:gd name="T23" fmla="*/ 132 h 149"/>
                <a:gd name="T24" fmla="*/ 43 w 96"/>
                <a:gd name="T25" fmla="*/ 133 h 149"/>
                <a:gd name="T26" fmla="*/ 48 w 96"/>
                <a:gd name="T27" fmla="*/ 135 h 149"/>
                <a:gd name="T28" fmla="*/ 55 w 96"/>
                <a:gd name="T29" fmla="*/ 133 h 149"/>
                <a:gd name="T30" fmla="*/ 62 w 96"/>
                <a:gd name="T31" fmla="*/ 130 h 149"/>
                <a:gd name="T32" fmla="*/ 69 w 96"/>
                <a:gd name="T33" fmla="*/ 123 h 149"/>
                <a:gd name="T34" fmla="*/ 73 w 96"/>
                <a:gd name="T35" fmla="*/ 112 h 149"/>
                <a:gd name="T36" fmla="*/ 76 w 96"/>
                <a:gd name="T37" fmla="*/ 96 h 149"/>
                <a:gd name="T38" fmla="*/ 78 w 96"/>
                <a:gd name="T39" fmla="*/ 75 h 149"/>
                <a:gd name="T40" fmla="*/ 76 w 96"/>
                <a:gd name="T41" fmla="*/ 53 h 149"/>
                <a:gd name="T42" fmla="*/ 73 w 96"/>
                <a:gd name="T43" fmla="*/ 38 h 149"/>
                <a:gd name="T44" fmla="*/ 69 w 96"/>
                <a:gd name="T45" fmla="*/ 27 h 149"/>
                <a:gd name="T46" fmla="*/ 64 w 96"/>
                <a:gd name="T47" fmla="*/ 22 h 149"/>
                <a:gd name="T48" fmla="*/ 59 w 96"/>
                <a:gd name="T49" fmla="*/ 18 h 149"/>
                <a:gd name="T50" fmla="*/ 53 w 96"/>
                <a:gd name="T51" fmla="*/ 14 h 149"/>
                <a:gd name="T52" fmla="*/ 48 w 96"/>
                <a:gd name="T53" fmla="*/ 14 h 149"/>
                <a:gd name="T54" fmla="*/ 48 w 96"/>
                <a:gd name="T55" fmla="*/ 0 h 149"/>
                <a:gd name="T56" fmla="*/ 55 w 96"/>
                <a:gd name="T57" fmla="*/ 0 h 149"/>
                <a:gd name="T58" fmla="*/ 62 w 96"/>
                <a:gd name="T59" fmla="*/ 2 h 149"/>
                <a:gd name="T60" fmla="*/ 69 w 96"/>
                <a:gd name="T61" fmla="*/ 4 h 149"/>
                <a:gd name="T62" fmla="*/ 75 w 96"/>
                <a:gd name="T63" fmla="*/ 7 h 149"/>
                <a:gd name="T64" fmla="*/ 80 w 96"/>
                <a:gd name="T65" fmla="*/ 13 h 149"/>
                <a:gd name="T66" fmla="*/ 84 w 96"/>
                <a:gd name="T67" fmla="*/ 18 h 149"/>
                <a:gd name="T68" fmla="*/ 89 w 96"/>
                <a:gd name="T69" fmla="*/ 29 h 149"/>
                <a:gd name="T70" fmla="*/ 92 w 96"/>
                <a:gd name="T71" fmla="*/ 39 h 149"/>
                <a:gd name="T72" fmla="*/ 94 w 96"/>
                <a:gd name="T73" fmla="*/ 55 h 149"/>
                <a:gd name="T74" fmla="*/ 96 w 96"/>
                <a:gd name="T75" fmla="*/ 75 h 149"/>
                <a:gd name="T76" fmla="*/ 94 w 96"/>
                <a:gd name="T77" fmla="*/ 98 h 149"/>
                <a:gd name="T78" fmla="*/ 91 w 96"/>
                <a:gd name="T79" fmla="*/ 116 h 149"/>
                <a:gd name="T80" fmla="*/ 87 w 96"/>
                <a:gd name="T81" fmla="*/ 126 h 149"/>
                <a:gd name="T82" fmla="*/ 82 w 96"/>
                <a:gd name="T83" fmla="*/ 133 h 149"/>
                <a:gd name="T84" fmla="*/ 75 w 96"/>
                <a:gd name="T85" fmla="*/ 141 h 149"/>
                <a:gd name="T86" fmla="*/ 68 w 96"/>
                <a:gd name="T87" fmla="*/ 146 h 149"/>
                <a:gd name="T88" fmla="*/ 59 w 96"/>
                <a:gd name="T89" fmla="*/ 148 h 149"/>
                <a:gd name="T90" fmla="*/ 48 w 96"/>
                <a:gd name="T91" fmla="*/ 149 h 149"/>
                <a:gd name="T92" fmla="*/ 29 w 96"/>
                <a:gd name="T93" fmla="*/ 146 h 149"/>
                <a:gd name="T94" fmla="*/ 14 w 96"/>
                <a:gd name="T95" fmla="*/ 133 h 149"/>
                <a:gd name="T96" fmla="*/ 7 w 96"/>
                <a:gd name="T97" fmla="*/ 119 h 149"/>
                <a:gd name="T98" fmla="*/ 2 w 96"/>
                <a:gd name="T99" fmla="*/ 100 h 149"/>
                <a:gd name="T100" fmla="*/ 0 w 96"/>
                <a:gd name="T101" fmla="*/ 75 h 149"/>
                <a:gd name="T102" fmla="*/ 2 w 96"/>
                <a:gd name="T103" fmla="*/ 52 h 149"/>
                <a:gd name="T104" fmla="*/ 5 w 96"/>
                <a:gd name="T105" fmla="*/ 32 h 149"/>
                <a:gd name="T106" fmla="*/ 9 w 96"/>
                <a:gd name="T107" fmla="*/ 23 h 149"/>
                <a:gd name="T108" fmla="*/ 14 w 96"/>
                <a:gd name="T109" fmla="*/ 14 h 149"/>
                <a:gd name="T110" fmla="*/ 21 w 96"/>
                <a:gd name="T111" fmla="*/ 7 h 149"/>
                <a:gd name="T112" fmla="*/ 29 w 96"/>
                <a:gd name="T113" fmla="*/ 4 h 149"/>
                <a:gd name="T114" fmla="*/ 37 w 96"/>
                <a:gd name="T115" fmla="*/ 0 h 149"/>
                <a:gd name="T116" fmla="*/ 48 w 96"/>
                <a:gd name="T1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149">
                  <a:moveTo>
                    <a:pt x="48" y="14"/>
                  </a:moveTo>
                  <a:lnTo>
                    <a:pt x="41" y="16"/>
                  </a:lnTo>
                  <a:lnTo>
                    <a:pt x="34" y="20"/>
                  </a:lnTo>
                  <a:lnTo>
                    <a:pt x="29" y="25"/>
                  </a:lnTo>
                  <a:lnTo>
                    <a:pt x="23" y="36"/>
                  </a:lnTo>
                  <a:lnTo>
                    <a:pt x="20" y="53"/>
                  </a:lnTo>
                  <a:lnTo>
                    <a:pt x="20" y="75"/>
                  </a:lnTo>
                  <a:lnTo>
                    <a:pt x="20" y="96"/>
                  </a:lnTo>
                  <a:lnTo>
                    <a:pt x="23" y="112"/>
                  </a:lnTo>
                  <a:lnTo>
                    <a:pt x="27" y="123"/>
                  </a:lnTo>
                  <a:lnTo>
                    <a:pt x="32" y="128"/>
                  </a:lnTo>
                  <a:lnTo>
                    <a:pt x="37" y="132"/>
                  </a:lnTo>
                  <a:lnTo>
                    <a:pt x="43" y="133"/>
                  </a:lnTo>
                  <a:lnTo>
                    <a:pt x="48" y="135"/>
                  </a:lnTo>
                  <a:lnTo>
                    <a:pt x="55" y="133"/>
                  </a:lnTo>
                  <a:lnTo>
                    <a:pt x="62" y="130"/>
                  </a:lnTo>
                  <a:lnTo>
                    <a:pt x="69" y="123"/>
                  </a:lnTo>
                  <a:lnTo>
                    <a:pt x="73" y="112"/>
                  </a:lnTo>
                  <a:lnTo>
                    <a:pt x="76" y="96"/>
                  </a:lnTo>
                  <a:lnTo>
                    <a:pt x="78" y="75"/>
                  </a:lnTo>
                  <a:lnTo>
                    <a:pt x="76" y="53"/>
                  </a:lnTo>
                  <a:lnTo>
                    <a:pt x="73" y="38"/>
                  </a:lnTo>
                  <a:lnTo>
                    <a:pt x="69" y="27"/>
                  </a:lnTo>
                  <a:lnTo>
                    <a:pt x="64" y="22"/>
                  </a:lnTo>
                  <a:lnTo>
                    <a:pt x="59" y="18"/>
                  </a:lnTo>
                  <a:lnTo>
                    <a:pt x="53" y="14"/>
                  </a:lnTo>
                  <a:lnTo>
                    <a:pt x="48" y="14"/>
                  </a:lnTo>
                  <a:close/>
                  <a:moveTo>
                    <a:pt x="48" y="0"/>
                  </a:moveTo>
                  <a:lnTo>
                    <a:pt x="55" y="0"/>
                  </a:lnTo>
                  <a:lnTo>
                    <a:pt x="62" y="2"/>
                  </a:lnTo>
                  <a:lnTo>
                    <a:pt x="69" y="4"/>
                  </a:lnTo>
                  <a:lnTo>
                    <a:pt x="75" y="7"/>
                  </a:lnTo>
                  <a:lnTo>
                    <a:pt x="80" y="13"/>
                  </a:lnTo>
                  <a:lnTo>
                    <a:pt x="84" y="18"/>
                  </a:lnTo>
                  <a:lnTo>
                    <a:pt x="89" y="29"/>
                  </a:lnTo>
                  <a:lnTo>
                    <a:pt x="92" y="39"/>
                  </a:lnTo>
                  <a:lnTo>
                    <a:pt x="94" y="55"/>
                  </a:lnTo>
                  <a:lnTo>
                    <a:pt x="96" y="75"/>
                  </a:lnTo>
                  <a:lnTo>
                    <a:pt x="94" y="98"/>
                  </a:lnTo>
                  <a:lnTo>
                    <a:pt x="91" y="116"/>
                  </a:lnTo>
                  <a:lnTo>
                    <a:pt x="87" y="126"/>
                  </a:lnTo>
                  <a:lnTo>
                    <a:pt x="82" y="133"/>
                  </a:lnTo>
                  <a:lnTo>
                    <a:pt x="75" y="141"/>
                  </a:lnTo>
                  <a:lnTo>
                    <a:pt x="68" y="146"/>
                  </a:lnTo>
                  <a:lnTo>
                    <a:pt x="59" y="148"/>
                  </a:lnTo>
                  <a:lnTo>
                    <a:pt x="48" y="149"/>
                  </a:lnTo>
                  <a:lnTo>
                    <a:pt x="29" y="146"/>
                  </a:lnTo>
                  <a:lnTo>
                    <a:pt x="14" y="133"/>
                  </a:lnTo>
                  <a:lnTo>
                    <a:pt x="7" y="119"/>
                  </a:lnTo>
                  <a:lnTo>
                    <a:pt x="2" y="100"/>
                  </a:lnTo>
                  <a:lnTo>
                    <a:pt x="0" y="75"/>
                  </a:lnTo>
                  <a:lnTo>
                    <a:pt x="2" y="52"/>
                  </a:lnTo>
                  <a:lnTo>
                    <a:pt x="5" y="32"/>
                  </a:lnTo>
                  <a:lnTo>
                    <a:pt x="9" y="23"/>
                  </a:lnTo>
                  <a:lnTo>
                    <a:pt x="14" y="14"/>
                  </a:lnTo>
                  <a:lnTo>
                    <a:pt x="21" y="7"/>
                  </a:lnTo>
                  <a:lnTo>
                    <a:pt x="29" y="4"/>
                  </a:lnTo>
                  <a:lnTo>
                    <a:pt x="37"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0" name="Freeform 85"/>
            <p:cNvSpPr>
              <a:spLocks noEditPoints="1"/>
            </p:cNvSpPr>
            <p:nvPr/>
          </p:nvSpPr>
          <p:spPr bwMode="auto">
            <a:xfrm>
              <a:off x="2695" y="1386"/>
              <a:ext cx="0" cy="1696"/>
            </a:xfrm>
            <a:custGeom>
              <a:avLst/>
              <a:gdLst>
                <a:gd name="T0" fmla="*/ 0 w 2"/>
                <a:gd name="T1" fmla="*/ 3331 h 3391"/>
                <a:gd name="T2" fmla="*/ 2 w 2"/>
                <a:gd name="T3" fmla="*/ 3279 h 3391"/>
                <a:gd name="T4" fmla="*/ 2 w 2"/>
                <a:gd name="T5" fmla="*/ 3237 h 3391"/>
                <a:gd name="T6" fmla="*/ 0 w 2"/>
                <a:gd name="T7" fmla="*/ 3185 h 3391"/>
                <a:gd name="T8" fmla="*/ 0 w 2"/>
                <a:gd name="T9" fmla="*/ 3126 h 3391"/>
                <a:gd name="T10" fmla="*/ 0 w 2"/>
                <a:gd name="T11" fmla="*/ 3048 h 3391"/>
                <a:gd name="T12" fmla="*/ 2 w 2"/>
                <a:gd name="T13" fmla="*/ 2998 h 3391"/>
                <a:gd name="T14" fmla="*/ 2 w 2"/>
                <a:gd name="T15" fmla="*/ 2954 h 3391"/>
                <a:gd name="T16" fmla="*/ 0 w 2"/>
                <a:gd name="T17" fmla="*/ 2904 h 3391"/>
                <a:gd name="T18" fmla="*/ 0 w 2"/>
                <a:gd name="T19" fmla="*/ 2844 h 3391"/>
                <a:gd name="T20" fmla="*/ 0 w 2"/>
                <a:gd name="T21" fmla="*/ 2768 h 3391"/>
                <a:gd name="T22" fmla="*/ 2 w 2"/>
                <a:gd name="T23" fmla="*/ 2716 h 3391"/>
                <a:gd name="T24" fmla="*/ 2 w 2"/>
                <a:gd name="T25" fmla="*/ 2673 h 3391"/>
                <a:gd name="T26" fmla="*/ 0 w 2"/>
                <a:gd name="T27" fmla="*/ 2622 h 3391"/>
                <a:gd name="T28" fmla="*/ 0 w 2"/>
                <a:gd name="T29" fmla="*/ 2561 h 3391"/>
                <a:gd name="T30" fmla="*/ 0 w 2"/>
                <a:gd name="T31" fmla="*/ 2485 h 3391"/>
                <a:gd name="T32" fmla="*/ 2 w 2"/>
                <a:gd name="T33" fmla="*/ 2434 h 3391"/>
                <a:gd name="T34" fmla="*/ 2 w 2"/>
                <a:gd name="T35" fmla="*/ 2391 h 3391"/>
                <a:gd name="T36" fmla="*/ 0 w 2"/>
                <a:gd name="T37" fmla="*/ 2339 h 3391"/>
                <a:gd name="T38" fmla="*/ 0 w 2"/>
                <a:gd name="T39" fmla="*/ 2281 h 3391"/>
                <a:gd name="T40" fmla="*/ 0 w 2"/>
                <a:gd name="T41" fmla="*/ 2203 h 3391"/>
                <a:gd name="T42" fmla="*/ 2 w 2"/>
                <a:gd name="T43" fmla="*/ 2151 h 3391"/>
                <a:gd name="T44" fmla="*/ 2 w 2"/>
                <a:gd name="T45" fmla="*/ 2108 h 3391"/>
                <a:gd name="T46" fmla="*/ 0 w 2"/>
                <a:gd name="T47" fmla="*/ 2059 h 3391"/>
                <a:gd name="T48" fmla="*/ 0 w 2"/>
                <a:gd name="T49" fmla="*/ 1998 h 3391"/>
                <a:gd name="T50" fmla="*/ 0 w 2"/>
                <a:gd name="T51" fmla="*/ 1922 h 3391"/>
                <a:gd name="T52" fmla="*/ 2 w 2"/>
                <a:gd name="T53" fmla="*/ 1870 h 3391"/>
                <a:gd name="T54" fmla="*/ 2 w 2"/>
                <a:gd name="T55" fmla="*/ 1828 h 3391"/>
                <a:gd name="T56" fmla="*/ 0 w 2"/>
                <a:gd name="T57" fmla="*/ 1776 h 3391"/>
                <a:gd name="T58" fmla="*/ 0 w 2"/>
                <a:gd name="T59" fmla="*/ 1716 h 3391"/>
                <a:gd name="T60" fmla="*/ 0 w 2"/>
                <a:gd name="T61" fmla="*/ 1640 h 3391"/>
                <a:gd name="T62" fmla="*/ 2 w 2"/>
                <a:gd name="T63" fmla="*/ 1588 h 3391"/>
                <a:gd name="T64" fmla="*/ 2 w 2"/>
                <a:gd name="T65" fmla="*/ 1545 h 3391"/>
                <a:gd name="T66" fmla="*/ 0 w 2"/>
                <a:gd name="T67" fmla="*/ 1494 h 3391"/>
                <a:gd name="T68" fmla="*/ 0 w 2"/>
                <a:gd name="T69" fmla="*/ 1435 h 3391"/>
                <a:gd name="T70" fmla="*/ 0 w 2"/>
                <a:gd name="T71" fmla="*/ 1357 h 3391"/>
                <a:gd name="T72" fmla="*/ 2 w 2"/>
                <a:gd name="T73" fmla="*/ 1306 h 3391"/>
                <a:gd name="T74" fmla="*/ 2 w 2"/>
                <a:gd name="T75" fmla="*/ 1263 h 3391"/>
                <a:gd name="T76" fmla="*/ 0 w 2"/>
                <a:gd name="T77" fmla="*/ 1213 h 3391"/>
                <a:gd name="T78" fmla="*/ 0 w 2"/>
                <a:gd name="T79" fmla="*/ 1153 h 3391"/>
                <a:gd name="T80" fmla="*/ 0 w 2"/>
                <a:gd name="T81" fmla="*/ 1076 h 3391"/>
                <a:gd name="T82" fmla="*/ 2 w 2"/>
                <a:gd name="T83" fmla="*/ 1025 h 3391"/>
                <a:gd name="T84" fmla="*/ 2 w 2"/>
                <a:gd name="T85" fmla="*/ 982 h 3391"/>
                <a:gd name="T86" fmla="*/ 0 w 2"/>
                <a:gd name="T87" fmla="*/ 931 h 3391"/>
                <a:gd name="T88" fmla="*/ 0 w 2"/>
                <a:gd name="T89" fmla="*/ 870 h 3391"/>
                <a:gd name="T90" fmla="*/ 0 w 2"/>
                <a:gd name="T91" fmla="*/ 794 h 3391"/>
                <a:gd name="T92" fmla="*/ 2 w 2"/>
                <a:gd name="T93" fmla="*/ 742 h 3391"/>
                <a:gd name="T94" fmla="*/ 2 w 2"/>
                <a:gd name="T95" fmla="*/ 700 h 3391"/>
                <a:gd name="T96" fmla="*/ 0 w 2"/>
                <a:gd name="T97" fmla="*/ 648 h 3391"/>
                <a:gd name="T98" fmla="*/ 0 w 2"/>
                <a:gd name="T99" fmla="*/ 588 h 3391"/>
                <a:gd name="T100" fmla="*/ 0 w 2"/>
                <a:gd name="T101" fmla="*/ 511 h 3391"/>
                <a:gd name="T102" fmla="*/ 2 w 2"/>
                <a:gd name="T103" fmla="*/ 460 h 3391"/>
                <a:gd name="T104" fmla="*/ 2 w 2"/>
                <a:gd name="T105" fmla="*/ 417 h 3391"/>
                <a:gd name="T106" fmla="*/ 0 w 2"/>
                <a:gd name="T107" fmla="*/ 366 h 3391"/>
                <a:gd name="T108" fmla="*/ 0 w 2"/>
                <a:gd name="T109" fmla="*/ 307 h 3391"/>
                <a:gd name="T110" fmla="*/ 0 w 2"/>
                <a:gd name="T111" fmla="*/ 231 h 3391"/>
                <a:gd name="T112" fmla="*/ 2 w 2"/>
                <a:gd name="T113" fmla="*/ 179 h 3391"/>
                <a:gd name="T114" fmla="*/ 2 w 2"/>
                <a:gd name="T115" fmla="*/ 137 h 3391"/>
                <a:gd name="T116" fmla="*/ 0 w 2"/>
                <a:gd name="T117" fmla="*/ 85 h 3391"/>
                <a:gd name="T118" fmla="*/ 0 w 2"/>
                <a:gd name="T119" fmla="*/ 25 h 3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3391">
                  <a:moveTo>
                    <a:pt x="0" y="3382"/>
                  </a:moveTo>
                  <a:lnTo>
                    <a:pt x="2" y="3382"/>
                  </a:lnTo>
                  <a:lnTo>
                    <a:pt x="2" y="3391"/>
                  </a:lnTo>
                  <a:lnTo>
                    <a:pt x="0" y="3391"/>
                  </a:lnTo>
                  <a:lnTo>
                    <a:pt x="0" y="3382"/>
                  </a:lnTo>
                  <a:close/>
                  <a:moveTo>
                    <a:pt x="0" y="3357"/>
                  </a:moveTo>
                  <a:lnTo>
                    <a:pt x="2" y="3357"/>
                  </a:lnTo>
                  <a:lnTo>
                    <a:pt x="2" y="3364"/>
                  </a:lnTo>
                  <a:lnTo>
                    <a:pt x="0" y="3364"/>
                  </a:lnTo>
                  <a:lnTo>
                    <a:pt x="0" y="3357"/>
                  </a:lnTo>
                  <a:close/>
                  <a:moveTo>
                    <a:pt x="0" y="3331"/>
                  </a:moveTo>
                  <a:lnTo>
                    <a:pt x="2" y="3331"/>
                  </a:lnTo>
                  <a:lnTo>
                    <a:pt x="2" y="3340"/>
                  </a:lnTo>
                  <a:lnTo>
                    <a:pt x="0" y="3340"/>
                  </a:lnTo>
                  <a:lnTo>
                    <a:pt x="0" y="3331"/>
                  </a:lnTo>
                  <a:close/>
                  <a:moveTo>
                    <a:pt x="0" y="3306"/>
                  </a:moveTo>
                  <a:lnTo>
                    <a:pt x="2" y="3306"/>
                  </a:lnTo>
                  <a:lnTo>
                    <a:pt x="2" y="3313"/>
                  </a:lnTo>
                  <a:lnTo>
                    <a:pt x="0" y="3313"/>
                  </a:lnTo>
                  <a:lnTo>
                    <a:pt x="0" y="3306"/>
                  </a:lnTo>
                  <a:close/>
                  <a:moveTo>
                    <a:pt x="0" y="3279"/>
                  </a:moveTo>
                  <a:lnTo>
                    <a:pt x="2" y="3279"/>
                  </a:lnTo>
                  <a:lnTo>
                    <a:pt x="2" y="3288"/>
                  </a:lnTo>
                  <a:lnTo>
                    <a:pt x="0" y="3288"/>
                  </a:lnTo>
                  <a:lnTo>
                    <a:pt x="0" y="3279"/>
                  </a:lnTo>
                  <a:close/>
                  <a:moveTo>
                    <a:pt x="0" y="3254"/>
                  </a:moveTo>
                  <a:lnTo>
                    <a:pt x="2" y="3254"/>
                  </a:lnTo>
                  <a:lnTo>
                    <a:pt x="2" y="3263"/>
                  </a:lnTo>
                  <a:lnTo>
                    <a:pt x="0" y="3263"/>
                  </a:lnTo>
                  <a:lnTo>
                    <a:pt x="0" y="3254"/>
                  </a:lnTo>
                  <a:close/>
                  <a:moveTo>
                    <a:pt x="0" y="3228"/>
                  </a:moveTo>
                  <a:lnTo>
                    <a:pt x="2" y="3228"/>
                  </a:lnTo>
                  <a:lnTo>
                    <a:pt x="2" y="3237"/>
                  </a:lnTo>
                  <a:lnTo>
                    <a:pt x="0" y="3237"/>
                  </a:lnTo>
                  <a:lnTo>
                    <a:pt x="0" y="3228"/>
                  </a:lnTo>
                  <a:close/>
                  <a:moveTo>
                    <a:pt x="0" y="3203"/>
                  </a:moveTo>
                  <a:lnTo>
                    <a:pt x="2" y="3203"/>
                  </a:lnTo>
                  <a:lnTo>
                    <a:pt x="2" y="3212"/>
                  </a:lnTo>
                  <a:lnTo>
                    <a:pt x="0" y="3212"/>
                  </a:lnTo>
                  <a:lnTo>
                    <a:pt x="0" y="3203"/>
                  </a:lnTo>
                  <a:close/>
                  <a:moveTo>
                    <a:pt x="0" y="3178"/>
                  </a:moveTo>
                  <a:lnTo>
                    <a:pt x="2" y="3178"/>
                  </a:lnTo>
                  <a:lnTo>
                    <a:pt x="2" y="3185"/>
                  </a:lnTo>
                  <a:lnTo>
                    <a:pt x="0" y="3185"/>
                  </a:lnTo>
                  <a:lnTo>
                    <a:pt x="0" y="3178"/>
                  </a:lnTo>
                  <a:close/>
                  <a:moveTo>
                    <a:pt x="0" y="3151"/>
                  </a:moveTo>
                  <a:lnTo>
                    <a:pt x="2" y="3151"/>
                  </a:lnTo>
                  <a:lnTo>
                    <a:pt x="2" y="3160"/>
                  </a:lnTo>
                  <a:lnTo>
                    <a:pt x="0" y="3160"/>
                  </a:lnTo>
                  <a:lnTo>
                    <a:pt x="0" y="3151"/>
                  </a:lnTo>
                  <a:close/>
                  <a:moveTo>
                    <a:pt x="0" y="3126"/>
                  </a:moveTo>
                  <a:lnTo>
                    <a:pt x="2" y="3126"/>
                  </a:lnTo>
                  <a:lnTo>
                    <a:pt x="2" y="3133"/>
                  </a:lnTo>
                  <a:lnTo>
                    <a:pt x="0" y="3133"/>
                  </a:lnTo>
                  <a:lnTo>
                    <a:pt x="0" y="3126"/>
                  </a:lnTo>
                  <a:close/>
                  <a:moveTo>
                    <a:pt x="0" y="3100"/>
                  </a:moveTo>
                  <a:lnTo>
                    <a:pt x="2" y="3100"/>
                  </a:lnTo>
                  <a:lnTo>
                    <a:pt x="2" y="3109"/>
                  </a:lnTo>
                  <a:lnTo>
                    <a:pt x="0" y="3109"/>
                  </a:lnTo>
                  <a:lnTo>
                    <a:pt x="0" y="3100"/>
                  </a:lnTo>
                  <a:close/>
                  <a:moveTo>
                    <a:pt x="0" y="3075"/>
                  </a:moveTo>
                  <a:lnTo>
                    <a:pt x="2" y="3075"/>
                  </a:lnTo>
                  <a:lnTo>
                    <a:pt x="2" y="3084"/>
                  </a:lnTo>
                  <a:lnTo>
                    <a:pt x="0" y="3084"/>
                  </a:lnTo>
                  <a:lnTo>
                    <a:pt x="0" y="3075"/>
                  </a:lnTo>
                  <a:close/>
                  <a:moveTo>
                    <a:pt x="0" y="3048"/>
                  </a:moveTo>
                  <a:lnTo>
                    <a:pt x="2" y="3048"/>
                  </a:lnTo>
                  <a:lnTo>
                    <a:pt x="2" y="3057"/>
                  </a:lnTo>
                  <a:lnTo>
                    <a:pt x="0" y="3057"/>
                  </a:lnTo>
                  <a:lnTo>
                    <a:pt x="0" y="3048"/>
                  </a:lnTo>
                  <a:close/>
                  <a:moveTo>
                    <a:pt x="0" y="3023"/>
                  </a:moveTo>
                  <a:lnTo>
                    <a:pt x="2" y="3023"/>
                  </a:lnTo>
                  <a:lnTo>
                    <a:pt x="2" y="3032"/>
                  </a:lnTo>
                  <a:lnTo>
                    <a:pt x="0" y="3032"/>
                  </a:lnTo>
                  <a:lnTo>
                    <a:pt x="0" y="3023"/>
                  </a:lnTo>
                  <a:close/>
                  <a:moveTo>
                    <a:pt x="0" y="2998"/>
                  </a:moveTo>
                  <a:lnTo>
                    <a:pt x="2" y="2998"/>
                  </a:lnTo>
                  <a:lnTo>
                    <a:pt x="2" y="3006"/>
                  </a:lnTo>
                  <a:lnTo>
                    <a:pt x="0" y="3006"/>
                  </a:lnTo>
                  <a:lnTo>
                    <a:pt x="0" y="2998"/>
                  </a:lnTo>
                  <a:close/>
                  <a:moveTo>
                    <a:pt x="0" y="2972"/>
                  </a:moveTo>
                  <a:lnTo>
                    <a:pt x="2" y="2972"/>
                  </a:lnTo>
                  <a:lnTo>
                    <a:pt x="2" y="2981"/>
                  </a:lnTo>
                  <a:lnTo>
                    <a:pt x="0" y="2981"/>
                  </a:lnTo>
                  <a:lnTo>
                    <a:pt x="0" y="2972"/>
                  </a:lnTo>
                  <a:close/>
                  <a:moveTo>
                    <a:pt x="0" y="2947"/>
                  </a:moveTo>
                  <a:lnTo>
                    <a:pt x="2" y="2947"/>
                  </a:lnTo>
                  <a:lnTo>
                    <a:pt x="2" y="2954"/>
                  </a:lnTo>
                  <a:lnTo>
                    <a:pt x="0" y="2954"/>
                  </a:lnTo>
                  <a:lnTo>
                    <a:pt x="0" y="2947"/>
                  </a:lnTo>
                  <a:close/>
                  <a:moveTo>
                    <a:pt x="0" y="2920"/>
                  </a:moveTo>
                  <a:lnTo>
                    <a:pt x="2" y="2920"/>
                  </a:lnTo>
                  <a:lnTo>
                    <a:pt x="2" y="2929"/>
                  </a:lnTo>
                  <a:lnTo>
                    <a:pt x="0" y="2929"/>
                  </a:lnTo>
                  <a:lnTo>
                    <a:pt x="0" y="2920"/>
                  </a:lnTo>
                  <a:close/>
                  <a:moveTo>
                    <a:pt x="0" y="2895"/>
                  </a:moveTo>
                  <a:lnTo>
                    <a:pt x="2" y="2895"/>
                  </a:lnTo>
                  <a:lnTo>
                    <a:pt x="2" y="2904"/>
                  </a:lnTo>
                  <a:lnTo>
                    <a:pt x="0" y="2904"/>
                  </a:lnTo>
                  <a:lnTo>
                    <a:pt x="0" y="2895"/>
                  </a:lnTo>
                  <a:close/>
                  <a:moveTo>
                    <a:pt x="0" y="2869"/>
                  </a:moveTo>
                  <a:lnTo>
                    <a:pt x="2" y="2869"/>
                  </a:lnTo>
                  <a:lnTo>
                    <a:pt x="2" y="2878"/>
                  </a:lnTo>
                  <a:lnTo>
                    <a:pt x="0" y="2878"/>
                  </a:lnTo>
                  <a:lnTo>
                    <a:pt x="0" y="2869"/>
                  </a:lnTo>
                  <a:close/>
                  <a:moveTo>
                    <a:pt x="0" y="2844"/>
                  </a:moveTo>
                  <a:lnTo>
                    <a:pt x="2" y="2844"/>
                  </a:lnTo>
                  <a:lnTo>
                    <a:pt x="2" y="2853"/>
                  </a:lnTo>
                  <a:lnTo>
                    <a:pt x="0" y="2853"/>
                  </a:lnTo>
                  <a:lnTo>
                    <a:pt x="0" y="2844"/>
                  </a:lnTo>
                  <a:close/>
                  <a:moveTo>
                    <a:pt x="0" y="2819"/>
                  </a:moveTo>
                  <a:lnTo>
                    <a:pt x="2" y="2819"/>
                  </a:lnTo>
                  <a:lnTo>
                    <a:pt x="2" y="2826"/>
                  </a:lnTo>
                  <a:lnTo>
                    <a:pt x="0" y="2826"/>
                  </a:lnTo>
                  <a:lnTo>
                    <a:pt x="0" y="2819"/>
                  </a:lnTo>
                  <a:close/>
                  <a:moveTo>
                    <a:pt x="0" y="2792"/>
                  </a:moveTo>
                  <a:lnTo>
                    <a:pt x="2" y="2792"/>
                  </a:lnTo>
                  <a:lnTo>
                    <a:pt x="2" y="2801"/>
                  </a:lnTo>
                  <a:lnTo>
                    <a:pt x="0" y="2801"/>
                  </a:lnTo>
                  <a:lnTo>
                    <a:pt x="0" y="2792"/>
                  </a:lnTo>
                  <a:close/>
                  <a:moveTo>
                    <a:pt x="0" y="2768"/>
                  </a:moveTo>
                  <a:lnTo>
                    <a:pt x="2" y="2768"/>
                  </a:lnTo>
                  <a:lnTo>
                    <a:pt x="2" y="2776"/>
                  </a:lnTo>
                  <a:lnTo>
                    <a:pt x="0" y="2776"/>
                  </a:lnTo>
                  <a:lnTo>
                    <a:pt x="0" y="2768"/>
                  </a:lnTo>
                  <a:close/>
                  <a:moveTo>
                    <a:pt x="0" y="2741"/>
                  </a:moveTo>
                  <a:lnTo>
                    <a:pt x="2" y="2741"/>
                  </a:lnTo>
                  <a:lnTo>
                    <a:pt x="2" y="2750"/>
                  </a:lnTo>
                  <a:lnTo>
                    <a:pt x="0" y="2750"/>
                  </a:lnTo>
                  <a:lnTo>
                    <a:pt x="0" y="2741"/>
                  </a:lnTo>
                  <a:close/>
                  <a:moveTo>
                    <a:pt x="0" y="2716"/>
                  </a:moveTo>
                  <a:lnTo>
                    <a:pt x="2" y="2716"/>
                  </a:lnTo>
                  <a:lnTo>
                    <a:pt x="2" y="2725"/>
                  </a:lnTo>
                  <a:lnTo>
                    <a:pt x="0" y="2725"/>
                  </a:lnTo>
                  <a:lnTo>
                    <a:pt x="0" y="2716"/>
                  </a:lnTo>
                  <a:close/>
                  <a:moveTo>
                    <a:pt x="0" y="2689"/>
                  </a:moveTo>
                  <a:lnTo>
                    <a:pt x="2" y="2689"/>
                  </a:lnTo>
                  <a:lnTo>
                    <a:pt x="2" y="2698"/>
                  </a:lnTo>
                  <a:lnTo>
                    <a:pt x="0" y="2698"/>
                  </a:lnTo>
                  <a:lnTo>
                    <a:pt x="0" y="2689"/>
                  </a:lnTo>
                  <a:close/>
                  <a:moveTo>
                    <a:pt x="0" y="2665"/>
                  </a:moveTo>
                  <a:lnTo>
                    <a:pt x="2" y="2665"/>
                  </a:lnTo>
                  <a:lnTo>
                    <a:pt x="2" y="2673"/>
                  </a:lnTo>
                  <a:lnTo>
                    <a:pt x="0" y="2673"/>
                  </a:lnTo>
                  <a:lnTo>
                    <a:pt x="0" y="2665"/>
                  </a:lnTo>
                  <a:close/>
                  <a:moveTo>
                    <a:pt x="0" y="2640"/>
                  </a:moveTo>
                  <a:lnTo>
                    <a:pt x="2" y="2640"/>
                  </a:lnTo>
                  <a:lnTo>
                    <a:pt x="2" y="2647"/>
                  </a:lnTo>
                  <a:lnTo>
                    <a:pt x="0" y="2647"/>
                  </a:lnTo>
                  <a:lnTo>
                    <a:pt x="0" y="2640"/>
                  </a:lnTo>
                  <a:close/>
                  <a:moveTo>
                    <a:pt x="0" y="2613"/>
                  </a:moveTo>
                  <a:lnTo>
                    <a:pt x="2" y="2613"/>
                  </a:lnTo>
                  <a:lnTo>
                    <a:pt x="2" y="2622"/>
                  </a:lnTo>
                  <a:lnTo>
                    <a:pt x="0" y="2622"/>
                  </a:lnTo>
                  <a:lnTo>
                    <a:pt x="0" y="2613"/>
                  </a:lnTo>
                  <a:close/>
                  <a:moveTo>
                    <a:pt x="0" y="2588"/>
                  </a:moveTo>
                  <a:lnTo>
                    <a:pt x="2" y="2588"/>
                  </a:lnTo>
                  <a:lnTo>
                    <a:pt x="2" y="2597"/>
                  </a:lnTo>
                  <a:lnTo>
                    <a:pt x="0" y="2597"/>
                  </a:lnTo>
                  <a:lnTo>
                    <a:pt x="0" y="2588"/>
                  </a:lnTo>
                  <a:close/>
                  <a:moveTo>
                    <a:pt x="0" y="2561"/>
                  </a:moveTo>
                  <a:lnTo>
                    <a:pt x="2" y="2561"/>
                  </a:lnTo>
                  <a:lnTo>
                    <a:pt x="2" y="2570"/>
                  </a:lnTo>
                  <a:lnTo>
                    <a:pt x="0" y="2570"/>
                  </a:lnTo>
                  <a:lnTo>
                    <a:pt x="0" y="2561"/>
                  </a:lnTo>
                  <a:close/>
                  <a:moveTo>
                    <a:pt x="0" y="2537"/>
                  </a:moveTo>
                  <a:lnTo>
                    <a:pt x="2" y="2537"/>
                  </a:lnTo>
                  <a:lnTo>
                    <a:pt x="2" y="2545"/>
                  </a:lnTo>
                  <a:lnTo>
                    <a:pt x="0" y="2545"/>
                  </a:lnTo>
                  <a:lnTo>
                    <a:pt x="0" y="2537"/>
                  </a:lnTo>
                  <a:close/>
                  <a:moveTo>
                    <a:pt x="0" y="2510"/>
                  </a:moveTo>
                  <a:lnTo>
                    <a:pt x="2" y="2510"/>
                  </a:lnTo>
                  <a:lnTo>
                    <a:pt x="2" y="2519"/>
                  </a:lnTo>
                  <a:lnTo>
                    <a:pt x="0" y="2519"/>
                  </a:lnTo>
                  <a:lnTo>
                    <a:pt x="0" y="2510"/>
                  </a:lnTo>
                  <a:close/>
                  <a:moveTo>
                    <a:pt x="0" y="2485"/>
                  </a:moveTo>
                  <a:lnTo>
                    <a:pt x="2" y="2485"/>
                  </a:lnTo>
                  <a:lnTo>
                    <a:pt x="2" y="2494"/>
                  </a:lnTo>
                  <a:lnTo>
                    <a:pt x="0" y="2494"/>
                  </a:lnTo>
                  <a:lnTo>
                    <a:pt x="0" y="2485"/>
                  </a:lnTo>
                  <a:close/>
                  <a:moveTo>
                    <a:pt x="0" y="2460"/>
                  </a:moveTo>
                  <a:lnTo>
                    <a:pt x="2" y="2460"/>
                  </a:lnTo>
                  <a:lnTo>
                    <a:pt x="2" y="2467"/>
                  </a:lnTo>
                  <a:lnTo>
                    <a:pt x="0" y="2467"/>
                  </a:lnTo>
                  <a:lnTo>
                    <a:pt x="0" y="2460"/>
                  </a:lnTo>
                  <a:close/>
                  <a:moveTo>
                    <a:pt x="0" y="2434"/>
                  </a:moveTo>
                  <a:lnTo>
                    <a:pt x="2" y="2434"/>
                  </a:lnTo>
                  <a:lnTo>
                    <a:pt x="2" y="2442"/>
                  </a:lnTo>
                  <a:lnTo>
                    <a:pt x="0" y="2442"/>
                  </a:lnTo>
                  <a:lnTo>
                    <a:pt x="0" y="2434"/>
                  </a:lnTo>
                  <a:close/>
                  <a:moveTo>
                    <a:pt x="0" y="2409"/>
                  </a:moveTo>
                  <a:lnTo>
                    <a:pt x="2" y="2409"/>
                  </a:lnTo>
                  <a:lnTo>
                    <a:pt x="2" y="2418"/>
                  </a:lnTo>
                  <a:lnTo>
                    <a:pt x="0" y="2418"/>
                  </a:lnTo>
                  <a:lnTo>
                    <a:pt x="0" y="2409"/>
                  </a:lnTo>
                  <a:close/>
                  <a:moveTo>
                    <a:pt x="0" y="2382"/>
                  </a:moveTo>
                  <a:lnTo>
                    <a:pt x="2" y="2382"/>
                  </a:lnTo>
                  <a:lnTo>
                    <a:pt x="2" y="2391"/>
                  </a:lnTo>
                  <a:lnTo>
                    <a:pt x="0" y="2391"/>
                  </a:lnTo>
                  <a:lnTo>
                    <a:pt x="0" y="2382"/>
                  </a:lnTo>
                  <a:close/>
                  <a:moveTo>
                    <a:pt x="0" y="2357"/>
                  </a:moveTo>
                  <a:lnTo>
                    <a:pt x="2" y="2357"/>
                  </a:lnTo>
                  <a:lnTo>
                    <a:pt x="2" y="2366"/>
                  </a:lnTo>
                  <a:lnTo>
                    <a:pt x="0" y="2366"/>
                  </a:lnTo>
                  <a:lnTo>
                    <a:pt x="0" y="2357"/>
                  </a:lnTo>
                  <a:close/>
                  <a:moveTo>
                    <a:pt x="0" y="2331"/>
                  </a:moveTo>
                  <a:lnTo>
                    <a:pt x="2" y="2331"/>
                  </a:lnTo>
                  <a:lnTo>
                    <a:pt x="2" y="2339"/>
                  </a:lnTo>
                  <a:lnTo>
                    <a:pt x="0" y="2339"/>
                  </a:lnTo>
                  <a:lnTo>
                    <a:pt x="0" y="2331"/>
                  </a:lnTo>
                  <a:close/>
                  <a:moveTo>
                    <a:pt x="0" y="2306"/>
                  </a:moveTo>
                  <a:lnTo>
                    <a:pt x="2" y="2306"/>
                  </a:lnTo>
                  <a:lnTo>
                    <a:pt x="2" y="2315"/>
                  </a:lnTo>
                  <a:lnTo>
                    <a:pt x="0" y="2315"/>
                  </a:lnTo>
                  <a:lnTo>
                    <a:pt x="0" y="2306"/>
                  </a:lnTo>
                  <a:close/>
                  <a:moveTo>
                    <a:pt x="0" y="2281"/>
                  </a:moveTo>
                  <a:lnTo>
                    <a:pt x="2" y="2281"/>
                  </a:lnTo>
                  <a:lnTo>
                    <a:pt x="2" y="2288"/>
                  </a:lnTo>
                  <a:lnTo>
                    <a:pt x="0" y="2288"/>
                  </a:lnTo>
                  <a:lnTo>
                    <a:pt x="0" y="2281"/>
                  </a:lnTo>
                  <a:close/>
                  <a:moveTo>
                    <a:pt x="0" y="2254"/>
                  </a:moveTo>
                  <a:lnTo>
                    <a:pt x="2" y="2254"/>
                  </a:lnTo>
                  <a:lnTo>
                    <a:pt x="2" y="2263"/>
                  </a:lnTo>
                  <a:lnTo>
                    <a:pt x="0" y="2263"/>
                  </a:lnTo>
                  <a:lnTo>
                    <a:pt x="0" y="2254"/>
                  </a:lnTo>
                  <a:close/>
                  <a:moveTo>
                    <a:pt x="0" y="2229"/>
                  </a:moveTo>
                  <a:lnTo>
                    <a:pt x="2" y="2229"/>
                  </a:lnTo>
                  <a:lnTo>
                    <a:pt x="2" y="2238"/>
                  </a:lnTo>
                  <a:lnTo>
                    <a:pt x="0" y="2238"/>
                  </a:lnTo>
                  <a:lnTo>
                    <a:pt x="0" y="2229"/>
                  </a:lnTo>
                  <a:close/>
                  <a:moveTo>
                    <a:pt x="0" y="2203"/>
                  </a:moveTo>
                  <a:lnTo>
                    <a:pt x="2" y="2203"/>
                  </a:lnTo>
                  <a:lnTo>
                    <a:pt x="2" y="2212"/>
                  </a:lnTo>
                  <a:lnTo>
                    <a:pt x="0" y="2212"/>
                  </a:lnTo>
                  <a:lnTo>
                    <a:pt x="0" y="2203"/>
                  </a:lnTo>
                  <a:close/>
                  <a:moveTo>
                    <a:pt x="0" y="2178"/>
                  </a:moveTo>
                  <a:lnTo>
                    <a:pt x="2" y="2178"/>
                  </a:lnTo>
                  <a:lnTo>
                    <a:pt x="2" y="2187"/>
                  </a:lnTo>
                  <a:lnTo>
                    <a:pt x="0" y="2187"/>
                  </a:lnTo>
                  <a:lnTo>
                    <a:pt x="0" y="2178"/>
                  </a:lnTo>
                  <a:close/>
                  <a:moveTo>
                    <a:pt x="0" y="2151"/>
                  </a:moveTo>
                  <a:lnTo>
                    <a:pt x="2" y="2151"/>
                  </a:lnTo>
                  <a:lnTo>
                    <a:pt x="2" y="2160"/>
                  </a:lnTo>
                  <a:lnTo>
                    <a:pt x="0" y="2160"/>
                  </a:lnTo>
                  <a:lnTo>
                    <a:pt x="0" y="2151"/>
                  </a:lnTo>
                  <a:close/>
                  <a:moveTo>
                    <a:pt x="0" y="2126"/>
                  </a:moveTo>
                  <a:lnTo>
                    <a:pt x="2" y="2126"/>
                  </a:lnTo>
                  <a:lnTo>
                    <a:pt x="2" y="2135"/>
                  </a:lnTo>
                  <a:lnTo>
                    <a:pt x="0" y="2135"/>
                  </a:lnTo>
                  <a:lnTo>
                    <a:pt x="0" y="2126"/>
                  </a:lnTo>
                  <a:close/>
                  <a:moveTo>
                    <a:pt x="0" y="2101"/>
                  </a:moveTo>
                  <a:lnTo>
                    <a:pt x="2" y="2101"/>
                  </a:lnTo>
                  <a:lnTo>
                    <a:pt x="2" y="2108"/>
                  </a:lnTo>
                  <a:lnTo>
                    <a:pt x="0" y="2108"/>
                  </a:lnTo>
                  <a:lnTo>
                    <a:pt x="0" y="2101"/>
                  </a:lnTo>
                  <a:close/>
                  <a:moveTo>
                    <a:pt x="0" y="2075"/>
                  </a:moveTo>
                  <a:lnTo>
                    <a:pt x="2" y="2075"/>
                  </a:lnTo>
                  <a:lnTo>
                    <a:pt x="2" y="2084"/>
                  </a:lnTo>
                  <a:lnTo>
                    <a:pt x="0" y="2084"/>
                  </a:lnTo>
                  <a:lnTo>
                    <a:pt x="0" y="2075"/>
                  </a:lnTo>
                  <a:close/>
                  <a:moveTo>
                    <a:pt x="0" y="2050"/>
                  </a:moveTo>
                  <a:lnTo>
                    <a:pt x="2" y="2050"/>
                  </a:lnTo>
                  <a:lnTo>
                    <a:pt x="2" y="2059"/>
                  </a:lnTo>
                  <a:lnTo>
                    <a:pt x="0" y="2059"/>
                  </a:lnTo>
                  <a:lnTo>
                    <a:pt x="0" y="2050"/>
                  </a:lnTo>
                  <a:close/>
                  <a:moveTo>
                    <a:pt x="0" y="2023"/>
                  </a:moveTo>
                  <a:lnTo>
                    <a:pt x="2" y="2023"/>
                  </a:lnTo>
                  <a:lnTo>
                    <a:pt x="2" y="2032"/>
                  </a:lnTo>
                  <a:lnTo>
                    <a:pt x="0" y="2032"/>
                  </a:lnTo>
                  <a:lnTo>
                    <a:pt x="0" y="2023"/>
                  </a:lnTo>
                  <a:close/>
                  <a:moveTo>
                    <a:pt x="0" y="1998"/>
                  </a:moveTo>
                  <a:lnTo>
                    <a:pt x="2" y="1998"/>
                  </a:lnTo>
                  <a:lnTo>
                    <a:pt x="2" y="2007"/>
                  </a:lnTo>
                  <a:lnTo>
                    <a:pt x="0" y="2007"/>
                  </a:lnTo>
                  <a:lnTo>
                    <a:pt x="0" y="1998"/>
                  </a:lnTo>
                  <a:close/>
                  <a:moveTo>
                    <a:pt x="0" y="1972"/>
                  </a:moveTo>
                  <a:lnTo>
                    <a:pt x="2" y="1972"/>
                  </a:lnTo>
                  <a:lnTo>
                    <a:pt x="2" y="1981"/>
                  </a:lnTo>
                  <a:lnTo>
                    <a:pt x="0" y="1981"/>
                  </a:lnTo>
                  <a:lnTo>
                    <a:pt x="0" y="1972"/>
                  </a:lnTo>
                  <a:close/>
                  <a:moveTo>
                    <a:pt x="0" y="1947"/>
                  </a:moveTo>
                  <a:lnTo>
                    <a:pt x="2" y="1947"/>
                  </a:lnTo>
                  <a:lnTo>
                    <a:pt x="2" y="1956"/>
                  </a:lnTo>
                  <a:lnTo>
                    <a:pt x="0" y="1956"/>
                  </a:lnTo>
                  <a:lnTo>
                    <a:pt x="0" y="1947"/>
                  </a:lnTo>
                  <a:close/>
                  <a:moveTo>
                    <a:pt x="0" y="1922"/>
                  </a:moveTo>
                  <a:lnTo>
                    <a:pt x="2" y="1922"/>
                  </a:lnTo>
                  <a:lnTo>
                    <a:pt x="2" y="1929"/>
                  </a:lnTo>
                  <a:lnTo>
                    <a:pt x="0" y="1929"/>
                  </a:lnTo>
                  <a:lnTo>
                    <a:pt x="0" y="1922"/>
                  </a:lnTo>
                  <a:close/>
                  <a:moveTo>
                    <a:pt x="0" y="1895"/>
                  </a:moveTo>
                  <a:lnTo>
                    <a:pt x="2" y="1895"/>
                  </a:lnTo>
                  <a:lnTo>
                    <a:pt x="2" y="1904"/>
                  </a:lnTo>
                  <a:lnTo>
                    <a:pt x="0" y="1904"/>
                  </a:lnTo>
                  <a:lnTo>
                    <a:pt x="0" y="1895"/>
                  </a:lnTo>
                  <a:close/>
                  <a:moveTo>
                    <a:pt x="0" y="1870"/>
                  </a:moveTo>
                  <a:lnTo>
                    <a:pt x="2" y="1870"/>
                  </a:lnTo>
                  <a:lnTo>
                    <a:pt x="2" y="1879"/>
                  </a:lnTo>
                  <a:lnTo>
                    <a:pt x="0" y="1879"/>
                  </a:lnTo>
                  <a:lnTo>
                    <a:pt x="0" y="1870"/>
                  </a:lnTo>
                  <a:close/>
                  <a:moveTo>
                    <a:pt x="0" y="1844"/>
                  </a:moveTo>
                  <a:lnTo>
                    <a:pt x="2" y="1844"/>
                  </a:lnTo>
                  <a:lnTo>
                    <a:pt x="2" y="1853"/>
                  </a:lnTo>
                  <a:lnTo>
                    <a:pt x="0" y="1853"/>
                  </a:lnTo>
                  <a:lnTo>
                    <a:pt x="0" y="1844"/>
                  </a:lnTo>
                  <a:close/>
                  <a:moveTo>
                    <a:pt x="0" y="1819"/>
                  </a:moveTo>
                  <a:lnTo>
                    <a:pt x="2" y="1819"/>
                  </a:lnTo>
                  <a:lnTo>
                    <a:pt x="2" y="1828"/>
                  </a:lnTo>
                  <a:lnTo>
                    <a:pt x="0" y="1828"/>
                  </a:lnTo>
                  <a:lnTo>
                    <a:pt x="0" y="1819"/>
                  </a:lnTo>
                  <a:close/>
                  <a:moveTo>
                    <a:pt x="0" y="1794"/>
                  </a:moveTo>
                  <a:lnTo>
                    <a:pt x="2" y="1794"/>
                  </a:lnTo>
                  <a:lnTo>
                    <a:pt x="2" y="1801"/>
                  </a:lnTo>
                  <a:lnTo>
                    <a:pt x="0" y="1801"/>
                  </a:lnTo>
                  <a:lnTo>
                    <a:pt x="0" y="1794"/>
                  </a:lnTo>
                  <a:close/>
                  <a:moveTo>
                    <a:pt x="0" y="1767"/>
                  </a:moveTo>
                  <a:lnTo>
                    <a:pt x="2" y="1767"/>
                  </a:lnTo>
                  <a:lnTo>
                    <a:pt x="2" y="1776"/>
                  </a:lnTo>
                  <a:lnTo>
                    <a:pt x="0" y="1776"/>
                  </a:lnTo>
                  <a:lnTo>
                    <a:pt x="0" y="1767"/>
                  </a:lnTo>
                  <a:close/>
                  <a:moveTo>
                    <a:pt x="0" y="1743"/>
                  </a:moveTo>
                  <a:lnTo>
                    <a:pt x="2" y="1743"/>
                  </a:lnTo>
                  <a:lnTo>
                    <a:pt x="2" y="1750"/>
                  </a:lnTo>
                  <a:lnTo>
                    <a:pt x="0" y="1750"/>
                  </a:lnTo>
                  <a:lnTo>
                    <a:pt x="0" y="1743"/>
                  </a:lnTo>
                  <a:close/>
                  <a:moveTo>
                    <a:pt x="0" y="1716"/>
                  </a:moveTo>
                  <a:lnTo>
                    <a:pt x="2" y="1716"/>
                  </a:lnTo>
                  <a:lnTo>
                    <a:pt x="2" y="1725"/>
                  </a:lnTo>
                  <a:lnTo>
                    <a:pt x="0" y="1725"/>
                  </a:lnTo>
                  <a:lnTo>
                    <a:pt x="0" y="1716"/>
                  </a:lnTo>
                  <a:close/>
                  <a:moveTo>
                    <a:pt x="0" y="1691"/>
                  </a:moveTo>
                  <a:lnTo>
                    <a:pt x="2" y="1691"/>
                  </a:lnTo>
                  <a:lnTo>
                    <a:pt x="2" y="1700"/>
                  </a:lnTo>
                  <a:lnTo>
                    <a:pt x="0" y="1700"/>
                  </a:lnTo>
                  <a:lnTo>
                    <a:pt x="0" y="1691"/>
                  </a:lnTo>
                  <a:close/>
                  <a:moveTo>
                    <a:pt x="0" y="1664"/>
                  </a:moveTo>
                  <a:lnTo>
                    <a:pt x="2" y="1664"/>
                  </a:lnTo>
                  <a:lnTo>
                    <a:pt x="2" y="1673"/>
                  </a:lnTo>
                  <a:lnTo>
                    <a:pt x="0" y="1673"/>
                  </a:lnTo>
                  <a:lnTo>
                    <a:pt x="0" y="1664"/>
                  </a:lnTo>
                  <a:close/>
                  <a:moveTo>
                    <a:pt x="0" y="1640"/>
                  </a:moveTo>
                  <a:lnTo>
                    <a:pt x="2" y="1640"/>
                  </a:lnTo>
                  <a:lnTo>
                    <a:pt x="2" y="1648"/>
                  </a:lnTo>
                  <a:lnTo>
                    <a:pt x="0" y="1648"/>
                  </a:lnTo>
                  <a:lnTo>
                    <a:pt x="0" y="1640"/>
                  </a:lnTo>
                  <a:close/>
                  <a:moveTo>
                    <a:pt x="0" y="1615"/>
                  </a:moveTo>
                  <a:lnTo>
                    <a:pt x="2" y="1615"/>
                  </a:lnTo>
                  <a:lnTo>
                    <a:pt x="2" y="1622"/>
                  </a:lnTo>
                  <a:lnTo>
                    <a:pt x="0" y="1622"/>
                  </a:lnTo>
                  <a:lnTo>
                    <a:pt x="0" y="1615"/>
                  </a:lnTo>
                  <a:close/>
                  <a:moveTo>
                    <a:pt x="0" y="1588"/>
                  </a:moveTo>
                  <a:lnTo>
                    <a:pt x="2" y="1588"/>
                  </a:lnTo>
                  <a:lnTo>
                    <a:pt x="2" y="1597"/>
                  </a:lnTo>
                  <a:lnTo>
                    <a:pt x="0" y="1597"/>
                  </a:lnTo>
                  <a:lnTo>
                    <a:pt x="0" y="1588"/>
                  </a:lnTo>
                  <a:close/>
                  <a:moveTo>
                    <a:pt x="0" y="1563"/>
                  </a:moveTo>
                  <a:lnTo>
                    <a:pt x="2" y="1563"/>
                  </a:lnTo>
                  <a:lnTo>
                    <a:pt x="2" y="1570"/>
                  </a:lnTo>
                  <a:lnTo>
                    <a:pt x="0" y="1570"/>
                  </a:lnTo>
                  <a:lnTo>
                    <a:pt x="0" y="1563"/>
                  </a:lnTo>
                  <a:close/>
                  <a:moveTo>
                    <a:pt x="0" y="1536"/>
                  </a:moveTo>
                  <a:lnTo>
                    <a:pt x="2" y="1536"/>
                  </a:lnTo>
                  <a:lnTo>
                    <a:pt x="2" y="1545"/>
                  </a:lnTo>
                  <a:lnTo>
                    <a:pt x="0" y="1545"/>
                  </a:lnTo>
                  <a:lnTo>
                    <a:pt x="0" y="1536"/>
                  </a:lnTo>
                  <a:close/>
                  <a:moveTo>
                    <a:pt x="0" y="1512"/>
                  </a:moveTo>
                  <a:lnTo>
                    <a:pt x="2" y="1512"/>
                  </a:lnTo>
                  <a:lnTo>
                    <a:pt x="2" y="1521"/>
                  </a:lnTo>
                  <a:lnTo>
                    <a:pt x="0" y="1521"/>
                  </a:lnTo>
                  <a:lnTo>
                    <a:pt x="0" y="1512"/>
                  </a:lnTo>
                  <a:close/>
                  <a:moveTo>
                    <a:pt x="0" y="1485"/>
                  </a:moveTo>
                  <a:lnTo>
                    <a:pt x="2" y="1485"/>
                  </a:lnTo>
                  <a:lnTo>
                    <a:pt x="2" y="1494"/>
                  </a:lnTo>
                  <a:lnTo>
                    <a:pt x="0" y="1494"/>
                  </a:lnTo>
                  <a:lnTo>
                    <a:pt x="0" y="1485"/>
                  </a:lnTo>
                  <a:close/>
                  <a:moveTo>
                    <a:pt x="0" y="1460"/>
                  </a:moveTo>
                  <a:lnTo>
                    <a:pt x="2" y="1460"/>
                  </a:lnTo>
                  <a:lnTo>
                    <a:pt x="2" y="1469"/>
                  </a:lnTo>
                  <a:lnTo>
                    <a:pt x="0" y="1469"/>
                  </a:lnTo>
                  <a:lnTo>
                    <a:pt x="0" y="1460"/>
                  </a:lnTo>
                  <a:close/>
                  <a:moveTo>
                    <a:pt x="0" y="1435"/>
                  </a:moveTo>
                  <a:lnTo>
                    <a:pt x="2" y="1435"/>
                  </a:lnTo>
                  <a:lnTo>
                    <a:pt x="2" y="1442"/>
                  </a:lnTo>
                  <a:lnTo>
                    <a:pt x="0" y="1442"/>
                  </a:lnTo>
                  <a:lnTo>
                    <a:pt x="0" y="1435"/>
                  </a:lnTo>
                  <a:close/>
                  <a:moveTo>
                    <a:pt x="0" y="1409"/>
                  </a:moveTo>
                  <a:lnTo>
                    <a:pt x="2" y="1409"/>
                  </a:lnTo>
                  <a:lnTo>
                    <a:pt x="2" y="1417"/>
                  </a:lnTo>
                  <a:lnTo>
                    <a:pt x="0" y="1417"/>
                  </a:lnTo>
                  <a:lnTo>
                    <a:pt x="0" y="1409"/>
                  </a:lnTo>
                  <a:close/>
                  <a:moveTo>
                    <a:pt x="0" y="1384"/>
                  </a:moveTo>
                  <a:lnTo>
                    <a:pt x="2" y="1384"/>
                  </a:lnTo>
                  <a:lnTo>
                    <a:pt x="2" y="1393"/>
                  </a:lnTo>
                  <a:lnTo>
                    <a:pt x="0" y="1393"/>
                  </a:lnTo>
                  <a:lnTo>
                    <a:pt x="0" y="1384"/>
                  </a:lnTo>
                  <a:close/>
                  <a:moveTo>
                    <a:pt x="0" y="1357"/>
                  </a:moveTo>
                  <a:lnTo>
                    <a:pt x="2" y="1357"/>
                  </a:lnTo>
                  <a:lnTo>
                    <a:pt x="2" y="1366"/>
                  </a:lnTo>
                  <a:lnTo>
                    <a:pt x="0" y="1366"/>
                  </a:lnTo>
                  <a:lnTo>
                    <a:pt x="0" y="1357"/>
                  </a:lnTo>
                  <a:close/>
                  <a:moveTo>
                    <a:pt x="0" y="1332"/>
                  </a:moveTo>
                  <a:lnTo>
                    <a:pt x="2" y="1332"/>
                  </a:lnTo>
                  <a:lnTo>
                    <a:pt x="2" y="1341"/>
                  </a:lnTo>
                  <a:lnTo>
                    <a:pt x="0" y="1341"/>
                  </a:lnTo>
                  <a:lnTo>
                    <a:pt x="0" y="1332"/>
                  </a:lnTo>
                  <a:close/>
                  <a:moveTo>
                    <a:pt x="0" y="1306"/>
                  </a:moveTo>
                  <a:lnTo>
                    <a:pt x="2" y="1306"/>
                  </a:lnTo>
                  <a:lnTo>
                    <a:pt x="2" y="1314"/>
                  </a:lnTo>
                  <a:lnTo>
                    <a:pt x="0" y="1314"/>
                  </a:lnTo>
                  <a:lnTo>
                    <a:pt x="0" y="1306"/>
                  </a:lnTo>
                  <a:close/>
                  <a:moveTo>
                    <a:pt x="0" y="1281"/>
                  </a:moveTo>
                  <a:lnTo>
                    <a:pt x="2" y="1281"/>
                  </a:lnTo>
                  <a:lnTo>
                    <a:pt x="2" y="1290"/>
                  </a:lnTo>
                  <a:lnTo>
                    <a:pt x="0" y="1290"/>
                  </a:lnTo>
                  <a:lnTo>
                    <a:pt x="0" y="1281"/>
                  </a:lnTo>
                  <a:close/>
                  <a:moveTo>
                    <a:pt x="0" y="1256"/>
                  </a:moveTo>
                  <a:lnTo>
                    <a:pt x="2" y="1256"/>
                  </a:lnTo>
                  <a:lnTo>
                    <a:pt x="2" y="1263"/>
                  </a:lnTo>
                  <a:lnTo>
                    <a:pt x="0" y="1263"/>
                  </a:lnTo>
                  <a:lnTo>
                    <a:pt x="0" y="1256"/>
                  </a:lnTo>
                  <a:close/>
                  <a:moveTo>
                    <a:pt x="0" y="1229"/>
                  </a:moveTo>
                  <a:lnTo>
                    <a:pt x="2" y="1229"/>
                  </a:lnTo>
                  <a:lnTo>
                    <a:pt x="2" y="1238"/>
                  </a:lnTo>
                  <a:lnTo>
                    <a:pt x="0" y="1238"/>
                  </a:lnTo>
                  <a:lnTo>
                    <a:pt x="0" y="1229"/>
                  </a:lnTo>
                  <a:close/>
                  <a:moveTo>
                    <a:pt x="0" y="1204"/>
                  </a:moveTo>
                  <a:lnTo>
                    <a:pt x="2" y="1204"/>
                  </a:lnTo>
                  <a:lnTo>
                    <a:pt x="2" y="1213"/>
                  </a:lnTo>
                  <a:lnTo>
                    <a:pt x="0" y="1213"/>
                  </a:lnTo>
                  <a:lnTo>
                    <a:pt x="0" y="1204"/>
                  </a:lnTo>
                  <a:close/>
                  <a:moveTo>
                    <a:pt x="0" y="1178"/>
                  </a:moveTo>
                  <a:lnTo>
                    <a:pt x="2" y="1178"/>
                  </a:lnTo>
                  <a:lnTo>
                    <a:pt x="2" y="1187"/>
                  </a:lnTo>
                  <a:lnTo>
                    <a:pt x="0" y="1187"/>
                  </a:lnTo>
                  <a:lnTo>
                    <a:pt x="0" y="1178"/>
                  </a:lnTo>
                  <a:close/>
                  <a:moveTo>
                    <a:pt x="0" y="1153"/>
                  </a:moveTo>
                  <a:lnTo>
                    <a:pt x="2" y="1153"/>
                  </a:lnTo>
                  <a:lnTo>
                    <a:pt x="2" y="1162"/>
                  </a:lnTo>
                  <a:lnTo>
                    <a:pt x="0" y="1162"/>
                  </a:lnTo>
                  <a:lnTo>
                    <a:pt x="0" y="1153"/>
                  </a:lnTo>
                  <a:close/>
                  <a:moveTo>
                    <a:pt x="0" y="1126"/>
                  </a:moveTo>
                  <a:lnTo>
                    <a:pt x="2" y="1126"/>
                  </a:lnTo>
                  <a:lnTo>
                    <a:pt x="2" y="1135"/>
                  </a:lnTo>
                  <a:lnTo>
                    <a:pt x="0" y="1135"/>
                  </a:lnTo>
                  <a:lnTo>
                    <a:pt x="0" y="1126"/>
                  </a:lnTo>
                  <a:close/>
                  <a:moveTo>
                    <a:pt x="0" y="1101"/>
                  </a:moveTo>
                  <a:lnTo>
                    <a:pt x="2" y="1101"/>
                  </a:lnTo>
                  <a:lnTo>
                    <a:pt x="2" y="1110"/>
                  </a:lnTo>
                  <a:lnTo>
                    <a:pt x="0" y="1110"/>
                  </a:lnTo>
                  <a:lnTo>
                    <a:pt x="0" y="1101"/>
                  </a:lnTo>
                  <a:close/>
                  <a:moveTo>
                    <a:pt x="0" y="1076"/>
                  </a:moveTo>
                  <a:lnTo>
                    <a:pt x="2" y="1076"/>
                  </a:lnTo>
                  <a:lnTo>
                    <a:pt x="2" y="1084"/>
                  </a:lnTo>
                  <a:lnTo>
                    <a:pt x="0" y="1084"/>
                  </a:lnTo>
                  <a:lnTo>
                    <a:pt x="0" y="1076"/>
                  </a:lnTo>
                  <a:close/>
                  <a:moveTo>
                    <a:pt x="0" y="1050"/>
                  </a:moveTo>
                  <a:lnTo>
                    <a:pt x="2" y="1050"/>
                  </a:lnTo>
                  <a:lnTo>
                    <a:pt x="2" y="1059"/>
                  </a:lnTo>
                  <a:lnTo>
                    <a:pt x="0" y="1059"/>
                  </a:lnTo>
                  <a:lnTo>
                    <a:pt x="0" y="1050"/>
                  </a:lnTo>
                  <a:close/>
                  <a:moveTo>
                    <a:pt x="0" y="1025"/>
                  </a:moveTo>
                  <a:lnTo>
                    <a:pt x="2" y="1025"/>
                  </a:lnTo>
                  <a:lnTo>
                    <a:pt x="2" y="1034"/>
                  </a:lnTo>
                  <a:lnTo>
                    <a:pt x="0" y="1034"/>
                  </a:lnTo>
                  <a:lnTo>
                    <a:pt x="0" y="1025"/>
                  </a:lnTo>
                  <a:close/>
                  <a:moveTo>
                    <a:pt x="0" y="998"/>
                  </a:moveTo>
                  <a:lnTo>
                    <a:pt x="2" y="998"/>
                  </a:lnTo>
                  <a:lnTo>
                    <a:pt x="2" y="1007"/>
                  </a:lnTo>
                  <a:lnTo>
                    <a:pt x="0" y="1007"/>
                  </a:lnTo>
                  <a:lnTo>
                    <a:pt x="0" y="998"/>
                  </a:lnTo>
                  <a:close/>
                  <a:moveTo>
                    <a:pt x="0" y="973"/>
                  </a:moveTo>
                  <a:lnTo>
                    <a:pt x="2" y="973"/>
                  </a:lnTo>
                  <a:lnTo>
                    <a:pt x="2" y="982"/>
                  </a:lnTo>
                  <a:lnTo>
                    <a:pt x="0" y="982"/>
                  </a:lnTo>
                  <a:lnTo>
                    <a:pt x="0" y="973"/>
                  </a:lnTo>
                  <a:close/>
                  <a:moveTo>
                    <a:pt x="0" y="947"/>
                  </a:moveTo>
                  <a:lnTo>
                    <a:pt x="2" y="947"/>
                  </a:lnTo>
                  <a:lnTo>
                    <a:pt x="2" y="956"/>
                  </a:lnTo>
                  <a:lnTo>
                    <a:pt x="0" y="956"/>
                  </a:lnTo>
                  <a:lnTo>
                    <a:pt x="0" y="947"/>
                  </a:lnTo>
                  <a:close/>
                  <a:moveTo>
                    <a:pt x="0" y="922"/>
                  </a:moveTo>
                  <a:lnTo>
                    <a:pt x="2" y="922"/>
                  </a:lnTo>
                  <a:lnTo>
                    <a:pt x="2" y="931"/>
                  </a:lnTo>
                  <a:lnTo>
                    <a:pt x="0" y="931"/>
                  </a:lnTo>
                  <a:lnTo>
                    <a:pt x="0" y="922"/>
                  </a:lnTo>
                  <a:close/>
                  <a:moveTo>
                    <a:pt x="0" y="897"/>
                  </a:moveTo>
                  <a:lnTo>
                    <a:pt x="2" y="897"/>
                  </a:lnTo>
                  <a:lnTo>
                    <a:pt x="2" y="904"/>
                  </a:lnTo>
                  <a:lnTo>
                    <a:pt x="0" y="904"/>
                  </a:lnTo>
                  <a:lnTo>
                    <a:pt x="0" y="897"/>
                  </a:lnTo>
                  <a:close/>
                  <a:moveTo>
                    <a:pt x="0" y="870"/>
                  </a:moveTo>
                  <a:lnTo>
                    <a:pt x="2" y="870"/>
                  </a:lnTo>
                  <a:lnTo>
                    <a:pt x="2" y="879"/>
                  </a:lnTo>
                  <a:lnTo>
                    <a:pt x="0" y="879"/>
                  </a:lnTo>
                  <a:lnTo>
                    <a:pt x="0" y="870"/>
                  </a:lnTo>
                  <a:close/>
                  <a:moveTo>
                    <a:pt x="0" y="845"/>
                  </a:moveTo>
                  <a:lnTo>
                    <a:pt x="2" y="845"/>
                  </a:lnTo>
                  <a:lnTo>
                    <a:pt x="2" y="854"/>
                  </a:lnTo>
                  <a:lnTo>
                    <a:pt x="0" y="854"/>
                  </a:lnTo>
                  <a:lnTo>
                    <a:pt x="0" y="845"/>
                  </a:lnTo>
                  <a:close/>
                  <a:moveTo>
                    <a:pt x="0" y="819"/>
                  </a:moveTo>
                  <a:lnTo>
                    <a:pt x="2" y="819"/>
                  </a:lnTo>
                  <a:lnTo>
                    <a:pt x="2" y="828"/>
                  </a:lnTo>
                  <a:lnTo>
                    <a:pt x="0" y="828"/>
                  </a:lnTo>
                  <a:lnTo>
                    <a:pt x="0" y="819"/>
                  </a:lnTo>
                  <a:close/>
                  <a:moveTo>
                    <a:pt x="0" y="794"/>
                  </a:moveTo>
                  <a:lnTo>
                    <a:pt x="2" y="794"/>
                  </a:lnTo>
                  <a:lnTo>
                    <a:pt x="2" y="803"/>
                  </a:lnTo>
                  <a:lnTo>
                    <a:pt x="0" y="803"/>
                  </a:lnTo>
                  <a:lnTo>
                    <a:pt x="0" y="794"/>
                  </a:lnTo>
                  <a:close/>
                  <a:moveTo>
                    <a:pt x="0" y="767"/>
                  </a:moveTo>
                  <a:lnTo>
                    <a:pt x="2" y="767"/>
                  </a:lnTo>
                  <a:lnTo>
                    <a:pt x="2" y="776"/>
                  </a:lnTo>
                  <a:lnTo>
                    <a:pt x="0" y="776"/>
                  </a:lnTo>
                  <a:lnTo>
                    <a:pt x="0" y="767"/>
                  </a:lnTo>
                  <a:close/>
                  <a:moveTo>
                    <a:pt x="0" y="742"/>
                  </a:moveTo>
                  <a:lnTo>
                    <a:pt x="2" y="742"/>
                  </a:lnTo>
                  <a:lnTo>
                    <a:pt x="2" y="751"/>
                  </a:lnTo>
                  <a:lnTo>
                    <a:pt x="0" y="751"/>
                  </a:lnTo>
                  <a:lnTo>
                    <a:pt x="0" y="742"/>
                  </a:lnTo>
                  <a:close/>
                  <a:moveTo>
                    <a:pt x="0" y="718"/>
                  </a:moveTo>
                  <a:lnTo>
                    <a:pt x="2" y="718"/>
                  </a:lnTo>
                  <a:lnTo>
                    <a:pt x="2" y="725"/>
                  </a:lnTo>
                  <a:lnTo>
                    <a:pt x="0" y="725"/>
                  </a:lnTo>
                  <a:lnTo>
                    <a:pt x="0" y="718"/>
                  </a:lnTo>
                  <a:close/>
                  <a:moveTo>
                    <a:pt x="0" y="691"/>
                  </a:moveTo>
                  <a:lnTo>
                    <a:pt x="2" y="691"/>
                  </a:lnTo>
                  <a:lnTo>
                    <a:pt x="2" y="700"/>
                  </a:lnTo>
                  <a:lnTo>
                    <a:pt x="0" y="700"/>
                  </a:lnTo>
                  <a:lnTo>
                    <a:pt x="0" y="691"/>
                  </a:lnTo>
                  <a:close/>
                  <a:moveTo>
                    <a:pt x="0" y="666"/>
                  </a:moveTo>
                  <a:lnTo>
                    <a:pt x="2" y="666"/>
                  </a:lnTo>
                  <a:lnTo>
                    <a:pt x="2" y="675"/>
                  </a:lnTo>
                  <a:lnTo>
                    <a:pt x="0" y="675"/>
                  </a:lnTo>
                  <a:lnTo>
                    <a:pt x="0" y="666"/>
                  </a:lnTo>
                  <a:close/>
                  <a:moveTo>
                    <a:pt x="0" y="639"/>
                  </a:moveTo>
                  <a:lnTo>
                    <a:pt x="2" y="639"/>
                  </a:lnTo>
                  <a:lnTo>
                    <a:pt x="2" y="648"/>
                  </a:lnTo>
                  <a:lnTo>
                    <a:pt x="0" y="648"/>
                  </a:lnTo>
                  <a:lnTo>
                    <a:pt x="0" y="639"/>
                  </a:lnTo>
                  <a:close/>
                  <a:moveTo>
                    <a:pt x="0" y="615"/>
                  </a:moveTo>
                  <a:lnTo>
                    <a:pt x="2" y="615"/>
                  </a:lnTo>
                  <a:lnTo>
                    <a:pt x="2" y="623"/>
                  </a:lnTo>
                  <a:lnTo>
                    <a:pt x="0" y="623"/>
                  </a:lnTo>
                  <a:lnTo>
                    <a:pt x="0" y="615"/>
                  </a:lnTo>
                  <a:close/>
                  <a:moveTo>
                    <a:pt x="0" y="588"/>
                  </a:moveTo>
                  <a:lnTo>
                    <a:pt x="2" y="588"/>
                  </a:lnTo>
                  <a:lnTo>
                    <a:pt x="2" y="597"/>
                  </a:lnTo>
                  <a:lnTo>
                    <a:pt x="0" y="597"/>
                  </a:lnTo>
                  <a:lnTo>
                    <a:pt x="0" y="588"/>
                  </a:lnTo>
                  <a:close/>
                  <a:moveTo>
                    <a:pt x="0" y="563"/>
                  </a:moveTo>
                  <a:lnTo>
                    <a:pt x="2" y="563"/>
                  </a:lnTo>
                  <a:lnTo>
                    <a:pt x="2" y="572"/>
                  </a:lnTo>
                  <a:lnTo>
                    <a:pt x="0" y="572"/>
                  </a:lnTo>
                  <a:lnTo>
                    <a:pt x="0" y="563"/>
                  </a:lnTo>
                  <a:close/>
                  <a:moveTo>
                    <a:pt x="0" y="538"/>
                  </a:moveTo>
                  <a:lnTo>
                    <a:pt x="2" y="538"/>
                  </a:lnTo>
                  <a:lnTo>
                    <a:pt x="2" y="545"/>
                  </a:lnTo>
                  <a:lnTo>
                    <a:pt x="0" y="545"/>
                  </a:lnTo>
                  <a:lnTo>
                    <a:pt x="0" y="538"/>
                  </a:lnTo>
                  <a:close/>
                  <a:moveTo>
                    <a:pt x="0" y="511"/>
                  </a:moveTo>
                  <a:lnTo>
                    <a:pt x="2" y="511"/>
                  </a:lnTo>
                  <a:lnTo>
                    <a:pt x="2" y="520"/>
                  </a:lnTo>
                  <a:lnTo>
                    <a:pt x="0" y="520"/>
                  </a:lnTo>
                  <a:lnTo>
                    <a:pt x="0" y="511"/>
                  </a:lnTo>
                  <a:close/>
                  <a:moveTo>
                    <a:pt x="0" y="487"/>
                  </a:moveTo>
                  <a:lnTo>
                    <a:pt x="2" y="487"/>
                  </a:lnTo>
                  <a:lnTo>
                    <a:pt x="2" y="496"/>
                  </a:lnTo>
                  <a:lnTo>
                    <a:pt x="0" y="496"/>
                  </a:lnTo>
                  <a:lnTo>
                    <a:pt x="0" y="487"/>
                  </a:lnTo>
                  <a:close/>
                  <a:moveTo>
                    <a:pt x="0" y="460"/>
                  </a:moveTo>
                  <a:lnTo>
                    <a:pt x="2" y="460"/>
                  </a:lnTo>
                  <a:lnTo>
                    <a:pt x="2" y="469"/>
                  </a:lnTo>
                  <a:lnTo>
                    <a:pt x="0" y="469"/>
                  </a:lnTo>
                  <a:lnTo>
                    <a:pt x="0" y="460"/>
                  </a:lnTo>
                  <a:close/>
                  <a:moveTo>
                    <a:pt x="0" y="435"/>
                  </a:moveTo>
                  <a:lnTo>
                    <a:pt x="2" y="435"/>
                  </a:lnTo>
                  <a:lnTo>
                    <a:pt x="2" y="444"/>
                  </a:lnTo>
                  <a:lnTo>
                    <a:pt x="0" y="444"/>
                  </a:lnTo>
                  <a:lnTo>
                    <a:pt x="0" y="435"/>
                  </a:lnTo>
                  <a:close/>
                  <a:moveTo>
                    <a:pt x="0" y="410"/>
                  </a:moveTo>
                  <a:lnTo>
                    <a:pt x="2" y="410"/>
                  </a:lnTo>
                  <a:lnTo>
                    <a:pt x="2" y="417"/>
                  </a:lnTo>
                  <a:lnTo>
                    <a:pt x="0" y="417"/>
                  </a:lnTo>
                  <a:lnTo>
                    <a:pt x="0" y="410"/>
                  </a:lnTo>
                  <a:close/>
                  <a:moveTo>
                    <a:pt x="0" y="384"/>
                  </a:moveTo>
                  <a:lnTo>
                    <a:pt x="2" y="384"/>
                  </a:lnTo>
                  <a:lnTo>
                    <a:pt x="2" y="392"/>
                  </a:lnTo>
                  <a:lnTo>
                    <a:pt x="0" y="392"/>
                  </a:lnTo>
                  <a:lnTo>
                    <a:pt x="0" y="384"/>
                  </a:lnTo>
                  <a:close/>
                  <a:moveTo>
                    <a:pt x="0" y="359"/>
                  </a:moveTo>
                  <a:lnTo>
                    <a:pt x="2" y="359"/>
                  </a:lnTo>
                  <a:lnTo>
                    <a:pt x="2" y="366"/>
                  </a:lnTo>
                  <a:lnTo>
                    <a:pt x="0" y="366"/>
                  </a:lnTo>
                  <a:lnTo>
                    <a:pt x="0" y="359"/>
                  </a:lnTo>
                  <a:close/>
                  <a:moveTo>
                    <a:pt x="0" y="332"/>
                  </a:moveTo>
                  <a:lnTo>
                    <a:pt x="2" y="332"/>
                  </a:lnTo>
                  <a:lnTo>
                    <a:pt x="2" y="341"/>
                  </a:lnTo>
                  <a:lnTo>
                    <a:pt x="0" y="341"/>
                  </a:lnTo>
                  <a:lnTo>
                    <a:pt x="0" y="332"/>
                  </a:lnTo>
                  <a:close/>
                  <a:moveTo>
                    <a:pt x="0" y="307"/>
                  </a:moveTo>
                  <a:lnTo>
                    <a:pt x="2" y="307"/>
                  </a:lnTo>
                  <a:lnTo>
                    <a:pt x="2" y="316"/>
                  </a:lnTo>
                  <a:lnTo>
                    <a:pt x="0" y="316"/>
                  </a:lnTo>
                  <a:lnTo>
                    <a:pt x="0" y="307"/>
                  </a:lnTo>
                  <a:close/>
                  <a:moveTo>
                    <a:pt x="0" y="281"/>
                  </a:moveTo>
                  <a:lnTo>
                    <a:pt x="2" y="281"/>
                  </a:lnTo>
                  <a:lnTo>
                    <a:pt x="2" y="289"/>
                  </a:lnTo>
                  <a:lnTo>
                    <a:pt x="0" y="289"/>
                  </a:lnTo>
                  <a:lnTo>
                    <a:pt x="0" y="281"/>
                  </a:lnTo>
                  <a:close/>
                  <a:moveTo>
                    <a:pt x="0" y="256"/>
                  </a:moveTo>
                  <a:lnTo>
                    <a:pt x="2" y="256"/>
                  </a:lnTo>
                  <a:lnTo>
                    <a:pt x="2" y="265"/>
                  </a:lnTo>
                  <a:lnTo>
                    <a:pt x="0" y="265"/>
                  </a:lnTo>
                  <a:lnTo>
                    <a:pt x="0" y="256"/>
                  </a:lnTo>
                  <a:close/>
                  <a:moveTo>
                    <a:pt x="0" y="231"/>
                  </a:moveTo>
                  <a:lnTo>
                    <a:pt x="2" y="231"/>
                  </a:lnTo>
                  <a:lnTo>
                    <a:pt x="2" y="238"/>
                  </a:lnTo>
                  <a:lnTo>
                    <a:pt x="0" y="238"/>
                  </a:lnTo>
                  <a:lnTo>
                    <a:pt x="0" y="231"/>
                  </a:lnTo>
                  <a:close/>
                  <a:moveTo>
                    <a:pt x="0" y="204"/>
                  </a:moveTo>
                  <a:lnTo>
                    <a:pt x="2" y="204"/>
                  </a:lnTo>
                  <a:lnTo>
                    <a:pt x="2" y="213"/>
                  </a:lnTo>
                  <a:lnTo>
                    <a:pt x="0" y="213"/>
                  </a:lnTo>
                  <a:lnTo>
                    <a:pt x="0" y="204"/>
                  </a:lnTo>
                  <a:close/>
                  <a:moveTo>
                    <a:pt x="0" y="179"/>
                  </a:moveTo>
                  <a:lnTo>
                    <a:pt x="2" y="179"/>
                  </a:lnTo>
                  <a:lnTo>
                    <a:pt x="2" y="186"/>
                  </a:lnTo>
                  <a:lnTo>
                    <a:pt x="0" y="186"/>
                  </a:lnTo>
                  <a:lnTo>
                    <a:pt x="0" y="179"/>
                  </a:lnTo>
                  <a:close/>
                  <a:moveTo>
                    <a:pt x="0" y="153"/>
                  </a:moveTo>
                  <a:lnTo>
                    <a:pt x="2" y="153"/>
                  </a:lnTo>
                  <a:lnTo>
                    <a:pt x="2" y="162"/>
                  </a:lnTo>
                  <a:lnTo>
                    <a:pt x="0" y="162"/>
                  </a:lnTo>
                  <a:lnTo>
                    <a:pt x="0" y="153"/>
                  </a:lnTo>
                  <a:close/>
                  <a:moveTo>
                    <a:pt x="0" y="128"/>
                  </a:moveTo>
                  <a:lnTo>
                    <a:pt x="2" y="128"/>
                  </a:lnTo>
                  <a:lnTo>
                    <a:pt x="2" y="137"/>
                  </a:lnTo>
                  <a:lnTo>
                    <a:pt x="0" y="137"/>
                  </a:lnTo>
                  <a:lnTo>
                    <a:pt x="0" y="128"/>
                  </a:lnTo>
                  <a:close/>
                  <a:moveTo>
                    <a:pt x="0" y="101"/>
                  </a:moveTo>
                  <a:lnTo>
                    <a:pt x="2" y="101"/>
                  </a:lnTo>
                  <a:lnTo>
                    <a:pt x="2" y="110"/>
                  </a:lnTo>
                  <a:lnTo>
                    <a:pt x="0" y="110"/>
                  </a:lnTo>
                  <a:lnTo>
                    <a:pt x="0" y="101"/>
                  </a:lnTo>
                  <a:close/>
                  <a:moveTo>
                    <a:pt x="0" y="76"/>
                  </a:moveTo>
                  <a:lnTo>
                    <a:pt x="2" y="76"/>
                  </a:lnTo>
                  <a:lnTo>
                    <a:pt x="2" y="85"/>
                  </a:lnTo>
                  <a:lnTo>
                    <a:pt x="0" y="85"/>
                  </a:lnTo>
                  <a:lnTo>
                    <a:pt x="0" y="76"/>
                  </a:lnTo>
                  <a:close/>
                  <a:moveTo>
                    <a:pt x="0" y="51"/>
                  </a:moveTo>
                  <a:lnTo>
                    <a:pt x="2" y="51"/>
                  </a:lnTo>
                  <a:lnTo>
                    <a:pt x="2" y="59"/>
                  </a:lnTo>
                  <a:lnTo>
                    <a:pt x="0" y="59"/>
                  </a:lnTo>
                  <a:lnTo>
                    <a:pt x="0" y="51"/>
                  </a:lnTo>
                  <a:close/>
                  <a:moveTo>
                    <a:pt x="0" y="25"/>
                  </a:moveTo>
                  <a:lnTo>
                    <a:pt x="2" y="25"/>
                  </a:lnTo>
                  <a:lnTo>
                    <a:pt x="2" y="34"/>
                  </a:lnTo>
                  <a:lnTo>
                    <a:pt x="0" y="34"/>
                  </a:lnTo>
                  <a:lnTo>
                    <a:pt x="0" y="25"/>
                  </a:lnTo>
                  <a:close/>
                  <a:moveTo>
                    <a:pt x="0" y="0"/>
                  </a:moveTo>
                  <a:lnTo>
                    <a:pt x="2" y="0"/>
                  </a:lnTo>
                  <a:lnTo>
                    <a:pt x="2"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1" name="Line 86"/>
            <p:cNvSpPr>
              <a:spLocks noChangeShapeType="1"/>
            </p:cNvSpPr>
            <p:nvPr/>
          </p:nvSpPr>
          <p:spPr bwMode="auto">
            <a:xfrm flipV="1">
              <a:off x="2695" y="3054"/>
              <a:ext cx="0" cy="28"/>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2" name="Line 87"/>
            <p:cNvSpPr>
              <a:spLocks noChangeShapeType="1"/>
            </p:cNvSpPr>
            <p:nvPr/>
          </p:nvSpPr>
          <p:spPr bwMode="auto">
            <a:xfrm>
              <a:off x="2695" y="1380"/>
              <a:ext cx="0" cy="27"/>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3" name="Freeform 88"/>
            <p:cNvSpPr>
              <a:spLocks noEditPoints="1"/>
            </p:cNvSpPr>
            <p:nvPr/>
          </p:nvSpPr>
          <p:spPr bwMode="auto">
            <a:xfrm>
              <a:off x="2656" y="3145"/>
              <a:ext cx="48" cy="74"/>
            </a:xfrm>
            <a:custGeom>
              <a:avLst/>
              <a:gdLst>
                <a:gd name="T0" fmla="*/ 41 w 96"/>
                <a:gd name="T1" fmla="*/ 69 h 149"/>
                <a:gd name="T2" fmla="*/ 28 w 96"/>
                <a:gd name="T3" fmla="*/ 77 h 149"/>
                <a:gd name="T4" fmla="*/ 21 w 96"/>
                <a:gd name="T5" fmla="*/ 91 h 149"/>
                <a:gd name="T6" fmla="*/ 21 w 96"/>
                <a:gd name="T7" fmla="*/ 109 h 149"/>
                <a:gd name="T8" fmla="*/ 26 w 96"/>
                <a:gd name="T9" fmla="*/ 123 h 149"/>
                <a:gd name="T10" fmla="*/ 35 w 96"/>
                <a:gd name="T11" fmla="*/ 130 h 149"/>
                <a:gd name="T12" fmla="*/ 50 w 96"/>
                <a:gd name="T13" fmla="*/ 135 h 149"/>
                <a:gd name="T14" fmla="*/ 64 w 96"/>
                <a:gd name="T15" fmla="*/ 130 h 149"/>
                <a:gd name="T16" fmla="*/ 74 w 96"/>
                <a:gd name="T17" fmla="*/ 119 h 149"/>
                <a:gd name="T18" fmla="*/ 78 w 96"/>
                <a:gd name="T19" fmla="*/ 100 h 149"/>
                <a:gd name="T20" fmla="*/ 74 w 96"/>
                <a:gd name="T21" fmla="*/ 84 h 149"/>
                <a:gd name="T22" fmla="*/ 64 w 96"/>
                <a:gd name="T23" fmla="*/ 71 h 149"/>
                <a:gd name="T24" fmla="*/ 50 w 96"/>
                <a:gd name="T25" fmla="*/ 68 h 149"/>
                <a:gd name="T26" fmla="*/ 67 w 96"/>
                <a:gd name="T27" fmla="*/ 2 h 149"/>
                <a:gd name="T28" fmla="*/ 85 w 96"/>
                <a:gd name="T29" fmla="*/ 14 h 149"/>
                <a:gd name="T30" fmla="*/ 92 w 96"/>
                <a:gd name="T31" fmla="*/ 29 h 149"/>
                <a:gd name="T32" fmla="*/ 76 w 96"/>
                <a:gd name="T33" fmla="*/ 38 h 149"/>
                <a:gd name="T34" fmla="*/ 71 w 96"/>
                <a:gd name="T35" fmla="*/ 25 h 149"/>
                <a:gd name="T36" fmla="*/ 64 w 96"/>
                <a:gd name="T37" fmla="*/ 18 h 149"/>
                <a:gd name="T38" fmla="*/ 51 w 96"/>
                <a:gd name="T39" fmla="*/ 14 h 149"/>
                <a:gd name="T40" fmla="*/ 41 w 96"/>
                <a:gd name="T41" fmla="*/ 16 h 149"/>
                <a:gd name="T42" fmla="*/ 30 w 96"/>
                <a:gd name="T43" fmla="*/ 23 h 149"/>
                <a:gd name="T44" fmla="*/ 21 w 96"/>
                <a:gd name="T45" fmla="*/ 38 h 149"/>
                <a:gd name="T46" fmla="*/ 18 w 96"/>
                <a:gd name="T47" fmla="*/ 71 h 149"/>
                <a:gd name="T48" fmla="*/ 26 w 96"/>
                <a:gd name="T49" fmla="*/ 61 h 149"/>
                <a:gd name="T50" fmla="*/ 42 w 96"/>
                <a:gd name="T51" fmla="*/ 53 h 149"/>
                <a:gd name="T52" fmla="*/ 69 w 96"/>
                <a:gd name="T53" fmla="*/ 55 h 149"/>
                <a:gd name="T54" fmla="*/ 92 w 96"/>
                <a:gd name="T55" fmla="*/ 80 h 149"/>
                <a:gd name="T56" fmla="*/ 96 w 96"/>
                <a:gd name="T57" fmla="*/ 109 h 149"/>
                <a:gd name="T58" fmla="*/ 90 w 96"/>
                <a:gd name="T59" fmla="*/ 125 h 149"/>
                <a:gd name="T60" fmla="*/ 80 w 96"/>
                <a:gd name="T61" fmla="*/ 139 h 149"/>
                <a:gd name="T62" fmla="*/ 66 w 96"/>
                <a:gd name="T63" fmla="*/ 146 h 149"/>
                <a:gd name="T64" fmla="*/ 50 w 96"/>
                <a:gd name="T65" fmla="*/ 149 h 149"/>
                <a:gd name="T66" fmla="*/ 14 w 96"/>
                <a:gd name="T67" fmla="*/ 133 h 149"/>
                <a:gd name="T68" fmla="*/ 0 w 96"/>
                <a:gd name="T69" fmla="*/ 101 h 149"/>
                <a:gd name="T70" fmla="*/ 0 w 96"/>
                <a:gd name="T71" fmla="*/ 52 h 149"/>
                <a:gd name="T72" fmla="*/ 14 w 96"/>
                <a:gd name="T73" fmla="*/ 16 h 149"/>
                <a:gd name="T74" fmla="*/ 51 w 96"/>
                <a:gd name="T7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49">
                  <a:moveTo>
                    <a:pt x="50" y="68"/>
                  </a:moveTo>
                  <a:lnTo>
                    <a:pt x="41" y="69"/>
                  </a:lnTo>
                  <a:lnTo>
                    <a:pt x="34" y="71"/>
                  </a:lnTo>
                  <a:lnTo>
                    <a:pt x="28" y="77"/>
                  </a:lnTo>
                  <a:lnTo>
                    <a:pt x="23" y="84"/>
                  </a:lnTo>
                  <a:lnTo>
                    <a:pt x="21" y="91"/>
                  </a:lnTo>
                  <a:lnTo>
                    <a:pt x="19" y="100"/>
                  </a:lnTo>
                  <a:lnTo>
                    <a:pt x="21" y="109"/>
                  </a:lnTo>
                  <a:lnTo>
                    <a:pt x="23" y="117"/>
                  </a:lnTo>
                  <a:lnTo>
                    <a:pt x="26" y="123"/>
                  </a:lnTo>
                  <a:lnTo>
                    <a:pt x="30" y="126"/>
                  </a:lnTo>
                  <a:lnTo>
                    <a:pt x="35" y="130"/>
                  </a:lnTo>
                  <a:lnTo>
                    <a:pt x="42" y="133"/>
                  </a:lnTo>
                  <a:lnTo>
                    <a:pt x="50" y="135"/>
                  </a:lnTo>
                  <a:lnTo>
                    <a:pt x="57" y="133"/>
                  </a:lnTo>
                  <a:lnTo>
                    <a:pt x="64" y="130"/>
                  </a:lnTo>
                  <a:lnTo>
                    <a:pt x="69" y="126"/>
                  </a:lnTo>
                  <a:lnTo>
                    <a:pt x="74" y="119"/>
                  </a:lnTo>
                  <a:lnTo>
                    <a:pt x="76" y="110"/>
                  </a:lnTo>
                  <a:lnTo>
                    <a:pt x="78" y="100"/>
                  </a:lnTo>
                  <a:lnTo>
                    <a:pt x="76" y="91"/>
                  </a:lnTo>
                  <a:lnTo>
                    <a:pt x="74" y="84"/>
                  </a:lnTo>
                  <a:lnTo>
                    <a:pt x="69" y="77"/>
                  </a:lnTo>
                  <a:lnTo>
                    <a:pt x="64" y="71"/>
                  </a:lnTo>
                  <a:lnTo>
                    <a:pt x="57" y="69"/>
                  </a:lnTo>
                  <a:lnTo>
                    <a:pt x="50" y="68"/>
                  </a:lnTo>
                  <a:close/>
                  <a:moveTo>
                    <a:pt x="51" y="0"/>
                  </a:moveTo>
                  <a:lnTo>
                    <a:pt x="67" y="2"/>
                  </a:lnTo>
                  <a:lnTo>
                    <a:pt x="80" y="9"/>
                  </a:lnTo>
                  <a:lnTo>
                    <a:pt x="85" y="14"/>
                  </a:lnTo>
                  <a:lnTo>
                    <a:pt x="89" y="22"/>
                  </a:lnTo>
                  <a:lnTo>
                    <a:pt x="92" y="29"/>
                  </a:lnTo>
                  <a:lnTo>
                    <a:pt x="94" y="36"/>
                  </a:lnTo>
                  <a:lnTo>
                    <a:pt x="76" y="38"/>
                  </a:lnTo>
                  <a:lnTo>
                    <a:pt x="74" y="30"/>
                  </a:lnTo>
                  <a:lnTo>
                    <a:pt x="71" y="25"/>
                  </a:lnTo>
                  <a:lnTo>
                    <a:pt x="69" y="22"/>
                  </a:lnTo>
                  <a:lnTo>
                    <a:pt x="64" y="18"/>
                  </a:lnTo>
                  <a:lnTo>
                    <a:pt x="57" y="14"/>
                  </a:lnTo>
                  <a:lnTo>
                    <a:pt x="51" y="14"/>
                  </a:lnTo>
                  <a:lnTo>
                    <a:pt x="46" y="14"/>
                  </a:lnTo>
                  <a:lnTo>
                    <a:pt x="41" y="16"/>
                  </a:lnTo>
                  <a:lnTo>
                    <a:pt x="35" y="20"/>
                  </a:lnTo>
                  <a:lnTo>
                    <a:pt x="30" y="23"/>
                  </a:lnTo>
                  <a:lnTo>
                    <a:pt x="26" y="30"/>
                  </a:lnTo>
                  <a:lnTo>
                    <a:pt x="21" y="38"/>
                  </a:lnTo>
                  <a:lnTo>
                    <a:pt x="18" y="52"/>
                  </a:lnTo>
                  <a:lnTo>
                    <a:pt x="18" y="71"/>
                  </a:lnTo>
                  <a:lnTo>
                    <a:pt x="21" y="66"/>
                  </a:lnTo>
                  <a:lnTo>
                    <a:pt x="26" y="61"/>
                  </a:lnTo>
                  <a:lnTo>
                    <a:pt x="34" y="57"/>
                  </a:lnTo>
                  <a:lnTo>
                    <a:pt x="42" y="53"/>
                  </a:lnTo>
                  <a:lnTo>
                    <a:pt x="53" y="52"/>
                  </a:lnTo>
                  <a:lnTo>
                    <a:pt x="69" y="55"/>
                  </a:lnTo>
                  <a:lnTo>
                    <a:pt x="83" y="64"/>
                  </a:lnTo>
                  <a:lnTo>
                    <a:pt x="92" y="80"/>
                  </a:lnTo>
                  <a:lnTo>
                    <a:pt x="96" y="100"/>
                  </a:lnTo>
                  <a:lnTo>
                    <a:pt x="96" y="109"/>
                  </a:lnTo>
                  <a:lnTo>
                    <a:pt x="94" y="117"/>
                  </a:lnTo>
                  <a:lnTo>
                    <a:pt x="90" y="125"/>
                  </a:lnTo>
                  <a:lnTo>
                    <a:pt x="85" y="132"/>
                  </a:lnTo>
                  <a:lnTo>
                    <a:pt x="80" y="139"/>
                  </a:lnTo>
                  <a:lnTo>
                    <a:pt x="74" y="142"/>
                  </a:lnTo>
                  <a:lnTo>
                    <a:pt x="66" y="146"/>
                  </a:lnTo>
                  <a:lnTo>
                    <a:pt x="58" y="149"/>
                  </a:lnTo>
                  <a:lnTo>
                    <a:pt x="50" y="149"/>
                  </a:lnTo>
                  <a:lnTo>
                    <a:pt x="30" y="146"/>
                  </a:lnTo>
                  <a:lnTo>
                    <a:pt x="14" y="133"/>
                  </a:lnTo>
                  <a:lnTo>
                    <a:pt x="5" y="119"/>
                  </a:lnTo>
                  <a:lnTo>
                    <a:pt x="0" y="101"/>
                  </a:lnTo>
                  <a:lnTo>
                    <a:pt x="0" y="78"/>
                  </a:lnTo>
                  <a:lnTo>
                    <a:pt x="0" y="52"/>
                  </a:lnTo>
                  <a:lnTo>
                    <a:pt x="5" y="32"/>
                  </a:lnTo>
                  <a:lnTo>
                    <a:pt x="14" y="16"/>
                  </a:lnTo>
                  <a:lnTo>
                    <a:pt x="30" y="4"/>
                  </a:lnTo>
                  <a:lnTo>
                    <a:pt x="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4" name="Freeform 89"/>
            <p:cNvSpPr>
              <a:spLocks noEditPoints="1"/>
            </p:cNvSpPr>
            <p:nvPr/>
          </p:nvSpPr>
          <p:spPr bwMode="auto">
            <a:xfrm>
              <a:off x="2713" y="3145"/>
              <a:ext cx="48" cy="74"/>
            </a:xfrm>
            <a:custGeom>
              <a:avLst/>
              <a:gdLst>
                <a:gd name="T0" fmla="*/ 48 w 96"/>
                <a:gd name="T1" fmla="*/ 14 h 149"/>
                <a:gd name="T2" fmla="*/ 41 w 96"/>
                <a:gd name="T3" fmla="*/ 16 h 149"/>
                <a:gd name="T4" fmla="*/ 34 w 96"/>
                <a:gd name="T5" fmla="*/ 20 h 149"/>
                <a:gd name="T6" fmla="*/ 29 w 96"/>
                <a:gd name="T7" fmla="*/ 25 h 149"/>
                <a:gd name="T8" fmla="*/ 24 w 96"/>
                <a:gd name="T9" fmla="*/ 36 h 149"/>
                <a:gd name="T10" fmla="*/ 20 w 96"/>
                <a:gd name="T11" fmla="*/ 53 h 149"/>
                <a:gd name="T12" fmla="*/ 20 w 96"/>
                <a:gd name="T13" fmla="*/ 75 h 149"/>
                <a:gd name="T14" fmla="*/ 20 w 96"/>
                <a:gd name="T15" fmla="*/ 96 h 149"/>
                <a:gd name="T16" fmla="*/ 24 w 96"/>
                <a:gd name="T17" fmla="*/ 112 h 149"/>
                <a:gd name="T18" fmla="*/ 27 w 96"/>
                <a:gd name="T19" fmla="*/ 123 h 149"/>
                <a:gd name="T20" fmla="*/ 34 w 96"/>
                <a:gd name="T21" fmla="*/ 130 h 149"/>
                <a:gd name="T22" fmla="*/ 41 w 96"/>
                <a:gd name="T23" fmla="*/ 133 h 149"/>
                <a:gd name="T24" fmla="*/ 48 w 96"/>
                <a:gd name="T25" fmla="*/ 135 h 149"/>
                <a:gd name="T26" fmla="*/ 55 w 96"/>
                <a:gd name="T27" fmla="*/ 133 h 149"/>
                <a:gd name="T28" fmla="*/ 63 w 96"/>
                <a:gd name="T29" fmla="*/ 130 h 149"/>
                <a:gd name="T30" fmla="*/ 70 w 96"/>
                <a:gd name="T31" fmla="*/ 123 h 149"/>
                <a:gd name="T32" fmla="*/ 73 w 96"/>
                <a:gd name="T33" fmla="*/ 112 h 149"/>
                <a:gd name="T34" fmla="*/ 77 w 96"/>
                <a:gd name="T35" fmla="*/ 96 h 149"/>
                <a:gd name="T36" fmla="*/ 79 w 96"/>
                <a:gd name="T37" fmla="*/ 75 h 149"/>
                <a:gd name="T38" fmla="*/ 77 w 96"/>
                <a:gd name="T39" fmla="*/ 53 h 149"/>
                <a:gd name="T40" fmla="*/ 73 w 96"/>
                <a:gd name="T41" fmla="*/ 38 h 149"/>
                <a:gd name="T42" fmla="*/ 70 w 96"/>
                <a:gd name="T43" fmla="*/ 27 h 149"/>
                <a:gd name="T44" fmla="*/ 64 w 96"/>
                <a:gd name="T45" fmla="*/ 22 h 149"/>
                <a:gd name="T46" fmla="*/ 59 w 96"/>
                <a:gd name="T47" fmla="*/ 18 h 149"/>
                <a:gd name="T48" fmla="*/ 54 w 96"/>
                <a:gd name="T49" fmla="*/ 14 h 149"/>
                <a:gd name="T50" fmla="*/ 48 w 96"/>
                <a:gd name="T51" fmla="*/ 14 h 149"/>
                <a:gd name="T52" fmla="*/ 48 w 96"/>
                <a:gd name="T53" fmla="*/ 0 h 149"/>
                <a:gd name="T54" fmla="*/ 55 w 96"/>
                <a:gd name="T55" fmla="*/ 0 h 149"/>
                <a:gd name="T56" fmla="*/ 63 w 96"/>
                <a:gd name="T57" fmla="*/ 2 h 149"/>
                <a:gd name="T58" fmla="*/ 70 w 96"/>
                <a:gd name="T59" fmla="*/ 4 h 149"/>
                <a:gd name="T60" fmla="*/ 75 w 96"/>
                <a:gd name="T61" fmla="*/ 7 h 149"/>
                <a:gd name="T62" fmla="*/ 80 w 96"/>
                <a:gd name="T63" fmla="*/ 13 h 149"/>
                <a:gd name="T64" fmla="*/ 84 w 96"/>
                <a:gd name="T65" fmla="*/ 18 h 149"/>
                <a:gd name="T66" fmla="*/ 89 w 96"/>
                <a:gd name="T67" fmla="*/ 29 h 149"/>
                <a:gd name="T68" fmla="*/ 93 w 96"/>
                <a:gd name="T69" fmla="*/ 39 h 149"/>
                <a:gd name="T70" fmla="*/ 94 w 96"/>
                <a:gd name="T71" fmla="*/ 55 h 149"/>
                <a:gd name="T72" fmla="*/ 96 w 96"/>
                <a:gd name="T73" fmla="*/ 75 h 149"/>
                <a:gd name="T74" fmla="*/ 94 w 96"/>
                <a:gd name="T75" fmla="*/ 98 h 149"/>
                <a:gd name="T76" fmla="*/ 91 w 96"/>
                <a:gd name="T77" fmla="*/ 116 h 149"/>
                <a:gd name="T78" fmla="*/ 87 w 96"/>
                <a:gd name="T79" fmla="*/ 126 h 149"/>
                <a:gd name="T80" fmla="*/ 82 w 96"/>
                <a:gd name="T81" fmla="*/ 133 h 149"/>
                <a:gd name="T82" fmla="*/ 75 w 96"/>
                <a:gd name="T83" fmla="*/ 141 h 149"/>
                <a:gd name="T84" fmla="*/ 68 w 96"/>
                <a:gd name="T85" fmla="*/ 146 h 149"/>
                <a:gd name="T86" fmla="*/ 59 w 96"/>
                <a:gd name="T87" fmla="*/ 148 h 149"/>
                <a:gd name="T88" fmla="*/ 48 w 96"/>
                <a:gd name="T89" fmla="*/ 149 h 149"/>
                <a:gd name="T90" fmla="*/ 29 w 96"/>
                <a:gd name="T91" fmla="*/ 146 h 149"/>
                <a:gd name="T92" fmla="*/ 15 w 96"/>
                <a:gd name="T93" fmla="*/ 133 h 149"/>
                <a:gd name="T94" fmla="*/ 8 w 96"/>
                <a:gd name="T95" fmla="*/ 119 h 149"/>
                <a:gd name="T96" fmla="*/ 2 w 96"/>
                <a:gd name="T97" fmla="*/ 100 h 149"/>
                <a:gd name="T98" fmla="*/ 0 w 96"/>
                <a:gd name="T99" fmla="*/ 75 h 149"/>
                <a:gd name="T100" fmla="*/ 2 w 96"/>
                <a:gd name="T101" fmla="*/ 52 h 149"/>
                <a:gd name="T102" fmla="*/ 6 w 96"/>
                <a:gd name="T103" fmla="*/ 32 h 149"/>
                <a:gd name="T104" fmla="*/ 11 w 96"/>
                <a:gd name="T105" fmla="*/ 23 h 149"/>
                <a:gd name="T106" fmla="*/ 15 w 96"/>
                <a:gd name="T107" fmla="*/ 14 h 149"/>
                <a:gd name="T108" fmla="*/ 22 w 96"/>
                <a:gd name="T109" fmla="*/ 7 h 149"/>
                <a:gd name="T110" fmla="*/ 29 w 96"/>
                <a:gd name="T111" fmla="*/ 4 h 149"/>
                <a:gd name="T112" fmla="*/ 38 w 96"/>
                <a:gd name="T113" fmla="*/ 0 h 149"/>
                <a:gd name="T114" fmla="*/ 48 w 96"/>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 h="149">
                  <a:moveTo>
                    <a:pt x="48" y="14"/>
                  </a:moveTo>
                  <a:lnTo>
                    <a:pt x="41" y="16"/>
                  </a:lnTo>
                  <a:lnTo>
                    <a:pt x="34" y="20"/>
                  </a:lnTo>
                  <a:lnTo>
                    <a:pt x="29" y="25"/>
                  </a:lnTo>
                  <a:lnTo>
                    <a:pt x="24" y="36"/>
                  </a:lnTo>
                  <a:lnTo>
                    <a:pt x="20" y="53"/>
                  </a:lnTo>
                  <a:lnTo>
                    <a:pt x="20" y="75"/>
                  </a:lnTo>
                  <a:lnTo>
                    <a:pt x="20" y="96"/>
                  </a:lnTo>
                  <a:lnTo>
                    <a:pt x="24" y="112"/>
                  </a:lnTo>
                  <a:lnTo>
                    <a:pt x="27" y="123"/>
                  </a:lnTo>
                  <a:lnTo>
                    <a:pt x="34" y="130"/>
                  </a:lnTo>
                  <a:lnTo>
                    <a:pt x="41" y="133"/>
                  </a:lnTo>
                  <a:lnTo>
                    <a:pt x="48" y="135"/>
                  </a:lnTo>
                  <a:lnTo>
                    <a:pt x="55" y="133"/>
                  </a:lnTo>
                  <a:lnTo>
                    <a:pt x="63" y="130"/>
                  </a:lnTo>
                  <a:lnTo>
                    <a:pt x="70" y="123"/>
                  </a:lnTo>
                  <a:lnTo>
                    <a:pt x="73" y="112"/>
                  </a:lnTo>
                  <a:lnTo>
                    <a:pt x="77" y="96"/>
                  </a:lnTo>
                  <a:lnTo>
                    <a:pt x="79" y="75"/>
                  </a:lnTo>
                  <a:lnTo>
                    <a:pt x="77" y="53"/>
                  </a:lnTo>
                  <a:lnTo>
                    <a:pt x="73" y="38"/>
                  </a:lnTo>
                  <a:lnTo>
                    <a:pt x="70" y="27"/>
                  </a:lnTo>
                  <a:lnTo>
                    <a:pt x="64" y="22"/>
                  </a:lnTo>
                  <a:lnTo>
                    <a:pt x="59" y="18"/>
                  </a:lnTo>
                  <a:lnTo>
                    <a:pt x="54" y="14"/>
                  </a:lnTo>
                  <a:lnTo>
                    <a:pt x="48" y="14"/>
                  </a:lnTo>
                  <a:close/>
                  <a:moveTo>
                    <a:pt x="48" y="0"/>
                  </a:moveTo>
                  <a:lnTo>
                    <a:pt x="55" y="0"/>
                  </a:lnTo>
                  <a:lnTo>
                    <a:pt x="63" y="2"/>
                  </a:lnTo>
                  <a:lnTo>
                    <a:pt x="70" y="4"/>
                  </a:lnTo>
                  <a:lnTo>
                    <a:pt x="75" y="7"/>
                  </a:lnTo>
                  <a:lnTo>
                    <a:pt x="80" y="13"/>
                  </a:lnTo>
                  <a:lnTo>
                    <a:pt x="84" y="18"/>
                  </a:lnTo>
                  <a:lnTo>
                    <a:pt x="89" y="29"/>
                  </a:lnTo>
                  <a:lnTo>
                    <a:pt x="93" y="39"/>
                  </a:lnTo>
                  <a:lnTo>
                    <a:pt x="94" y="55"/>
                  </a:lnTo>
                  <a:lnTo>
                    <a:pt x="96" y="75"/>
                  </a:lnTo>
                  <a:lnTo>
                    <a:pt x="94" y="98"/>
                  </a:lnTo>
                  <a:lnTo>
                    <a:pt x="91" y="116"/>
                  </a:lnTo>
                  <a:lnTo>
                    <a:pt x="87" y="126"/>
                  </a:lnTo>
                  <a:lnTo>
                    <a:pt x="82" y="133"/>
                  </a:lnTo>
                  <a:lnTo>
                    <a:pt x="75" y="141"/>
                  </a:lnTo>
                  <a:lnTo>
                    <a:pt x="68" y="146"/>
                  </a:lnTo>
                  <a:lnTo>
                    <a:pt x="59" y="148"/>
                  </a:lnTo>
                  <a:lnTo>
                    <a:pt x="48" y="149"/>
                  </a:lnTo>
                  <a:lnTo>
                    <a:pt x="29" y="146"/>
                  </a:lnTo>
                  <a:lnTo>
                    <a:pt x="15" y="133"/>
                  </a:lnTo>
                  <a:lnTo>
                    <a:pt x="8" y="119"/>
                  </a:lnTo>
                  <a:lnTo>
                    <a:pt x="2" y="100"/>
                  </a:lnTo>
                  <a:lnTo>
                    <a:pt x="0" y="75"/>
                  </a:lnTo>
                  <a:lnTo>
                    <a:pt x="2" y="52"/>
                  </a:lnTo>
                  <a:lnTo>
                    <a:pt x="6" y="32"/>
                  </a:lnTo>
                  <a:lnTo>
                    <a:pt x="11" y="23"/>
                  </a:lnTo>
                  <a:lnTo>
                    <a:pt x="15" y="14"/>
                  </a:lnTo>
                  <a:lnTo>
                    <a:pt x="22" y="7"/>
                  </a:lnTo>
                  <a:lnTo>
                    <a:pt x="29" y="4"/>
                  </a:lnTo>
                  <a:lnTo>
                    <a:pt x="38"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5" name="Freeform 90"/>
            <p:cNvSpPr>
              <a:spLocks noEditPoints="1"/>
            </p:cNvSpPr>
            <p:nvPr/>
          </p:nvSpPr>
          <p:spPr bwMode="auto">
            <a:xfrm>
              <a:off x="3040" y="1386"/>
              <a:ext cx="1" cy="1696"/>
            </a:xfrm>
            <a:custGeom>
              <a:avLst/>
              <a:gdLst>
                <a:gd name="T0" fmla="*/ 0 w 2"/>
                <a:gd name="T1" fmla="*/ 3331 h 3391"/>
                <a:gd name="T2" fmla="*/ 2 w 2"/>
                <a:gd name="T3" fmla="*/ 3279 h 3391"/>
                <a:gd name="T4" fmla="*/ 2 w 2"/>
                <a:gd name="T5" fmla="*/ 3237 h 3391"/>
                <a:gd name="T6" fmla="*/ 0 w 2"/>
                <a:gd name="T7" fmla="*/ 3185 h 3391"/>
                <a:gd name="T8" fmla="*/ 0 w 2"/>
                <a:gd name="T9" fmla="*/ 3126 h 3391"/>
                <a:gd name="T10" fmla="*/ 0 w 2"/>
                <a:gd name="T11" fmla="*/ 3048 h 3391"/>
                <a:gd name="T12" fmla="*/ 2 w 2"/>
                <a:gd name="T13" fmla="*/ 2998 h 3391"/>
                <a:gd name="T14" fmla="*/ 2 w 2"/>
                <a:gd name="T15" fmla="*/ 2954 h 3391"/>
                <a:gd name="T16" fmla="*/ 0 w 2"/>
                <a:gd name="T17" fmla="*/ 2904 h 3391"/>
                <a:gd name="T18" fmla="*/ 0 w 2"/>
                <a:gd name="T19" fmla="*/ 2844 h 3391"/>
                <a:gd name="T20" fmla="*/ 0 w 2"/>
                <a:gd name="T21" fmla="*/ 2768 h 3391"/>
                <a:gd name="T22" fmla="*/ 2 w 2"/>
                <a:gd name="T23" fmla="*/ 2716 h 3391"/>
                <a:gd name="T24" fmla="*/ 2 w 2"/>
                <a:gd name="T25" fmla="*/ 2673 h 3391"/>
                <a:gd name="T26" fmla="*/ 0 w 2"/>
                <a:gd name="T27" fmla="*/ 2622 h 3391"/>
                <a:gd name="T28" fmla="*/ 0 w 2"/>
                <a:gd name="T29" fmla="*/ 2561 h 3391"/>
                <a:gd name="T30" fmla="*/ 0 w 2"/>
                <a:gd name="T31" fmla="*/ 2485 h 3391"/>
                <a:gd name="T32" fmla="*/ 2 w 2"/>
                <a:gd name="T33" fmla="*/ 2434 h 3391"/>
                <a:gd name="T34" fmla="*/ 2 w 2"/>
                <a:gd name="T35" fmla="*/ 2391 h 3391"/>
                <a:gd name="T36" fmla="*/ 0 w 2"/>
                <a:gd name="T37" fmla="*/ 2339 h 3391"/>
                <a:gd name="T38" fmla="*/ 0 w 2"/>
                <a:gd name="T39" fmla="*/ 2281 h 3391"/>
                <a:gd name="T40" fmla="*/ 0 w 2"/>
                <a:gd name="T41" fmla="*/ 2203 h 3391"/>
                <a:gd name="T42" fmla="*/ 2 w 2"/>
                <a:gd name="T43" fmla="*/ 2151 h 3391"/>
                <a:gd name="T44" fmla="*/ 2 w 2"/>
                <a:gd name="T45" fmla="*/ 2108 h 3391"/>
                <a:gd name="T46" fmla="*/ 0 w 2"/>
                <a:gd name="T47" fmla="*/ 2059 h 3391"/>
                <a:gd name="T48" fmla="*/ 0 w 2"/>
                <a:gd name="T49" fmla="*/ 1998 h 3391"/>
                <a:gd name="T50" fmla="*/ 0 w 2"/>
                <a:gd name="T51" fmla="*/ 1922 h 3391"/>
                <a:gd name="T52" fmla="*/ 2 w 2"/>
                <a:gd name="T53" fmla="*/ 1870 h 3391"/>
                <a:gd name="T54" fmla="*/ 2 w 2"/>
                <a:gd name="T55" fmla="*/ 1828 h 3391"/>
                <a:gd name="T56" fmla="*/ 0 w 2"/>
                <a:gd name="T57" fmla="*/ 1776 h 3391"/>
                <a:gd name="T58" fmla="*/ 0 w 2"/>
                <a:gd name="T59" fmla="*/ 1716 h 3391"/>
                <a:gd name="T60" fmla="*/ 0 w 2"/>
                <a:gd name="T61" fmla="*/ 1640 h 3391"/>
                <a:gd name="T62" fmla="*/ 2 w 2"/>
                <a:gd name="T63" fmla="*/ 1588 h 3391"/>
                <a:gd name="T64" fmla="*/ 2 w 2"/>
                <a:gd name="T65" fmla="*/ 1545 h 3391"/>
                <a:gd name="T66" fmla="*/ 0 w 2"/>
                <a:gd name="T67" fmla="*/ 1494 h 3391"/>
                <a:gd name="T68" fmla="*/ 0 w 2"/>
                <a:gd name="T69" fmla="*/ 1435 h 3391"/>
                <a:gd name="T70" fmla="*/ 0 w 2"/>
                <a:gd name="T71" fmla="*/ 1357 h 3391"/>
                <a:gd name="T72" fmla="*/ 2 w 2"/>
                <a:gd name="T73" fmla="*/ 1306 h 3391"/>
                <a:gd name="T74" fmla="*/ 2 w 2"/>
                <a:gd name="T75" fmla="*/ 1263 h 3391"/>
                <a:gd name="T76" fmla="*/ 0 w 2"/>
                <a:gd name="T77" fmla="*/ 1213 h 3391"/>
                <a:gd name="T78" fmla="*/ 0 w 2"/>
                <a:gd name="T79" fmla="*/ 1153 h 3391"/>
                <a:gd name="T80" fmla="*/ 0 w 2"/>
                <a:gd name="T81" fmla="*/ 1076 h 3391"/>
                <a:gd name="T82" fmla="*/ 2 w 2"/>
                <a:gd name="T83" fmla="*/ 1025 h 3391"/>
                <a:gd name="T84" fmla="*/ 2 w 2"/>
                <a:gd name="T85" fmla="*/ 982 h 3391"/>
                <a:gd name="T86" fmla="*/ 0 w 2"/>
                <a:gd name="T87" fmla="*/ 931 h 3391"/>
                <a:gd name="T88" fmla="*/ 0 w 2"/>
                <a:gd name="T89" fmla="*/ 870 h 3391"/>
                <a:gd name="T90" fmla="*/ 0 w 2"/>
                <a:gd name="T91" fmla="*/ 794 h 3391"/>
                <a:gd name="T92" fmla="*/ 2 w 2"/>
                <a:gd name="T93" fmla="*/ 742 h 3391"/>
                <a:gd name="T94" fmla="*/ 2 w 2"/>
                <a:gd name="T95" fmla="*/ 700 h 3391"/>
                <a:gd name="T96" fmla="*/ 0 w 2"/>
                <a:gd name="T97" fmla="*/ 648 h 3391"/>
                <a:gd name="T98" fmla="*/ 0 w 2"/>
                <a:gd name="T99" fmla="*/ 588 h 3391"/>
                <a:gd name="T100" fmla="*/ 0 w 2"/>
                <a:gd name="T101" fmla="*/ 511 h 3391"/>
                <a:gd name="T102" fmla="*/ 2 w 2"/>
                <a:gd name="T103" fmla="*/ 460 h 3391"/>
                <a:gd name="T104" fmla="*/ 2 w 2"/>
                <a:gd name="T105" fmla="*/ 417 h 3391"/>
                <a:gd name="T106" fmla="*/ 0 w 2"/>
                <a:gd name="T107" fmla="*/ 366 h 3391"/>
                <a:gd name="T108" fmla="*/ 0 w 2"/>
                <a:gd name="T109" fmla="*/ 307 h 3391"/>
                <a:gd name="T110" fmla="*/ 0 w 2"/>
                <a:gd name="T111" fmla="*/ 231 h 3391"/>
                <a:gd name="T112" fmla="*/ 2 w 2"/>
                <a:gd name="T113" fmla="*/ 179 h 3391"/>
                <a:gd name="T114" fmla="*/ 2 w 2"/>
                <a:gd name="T115" fmla="*/ 137 h 3391"/>
                <a:gd name="T116" fmla="*/ 0 w 2"/>
                <a:gd name="T117" fmla="*/ 85 h 3391"/>
                <a:gd name="T118" fmla="*/ 0 w 2"/>
                <a:gd name="T119" fmla="*/ 25 h 3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3391">
                  <a:moveTo>
                    <a:pt x="0" y="3382"/>
                  </a:moveTo>
                  <a:lnTo>
                    <a:pt x="2" y="3382"/>
                  </a:lnTo>
                  <a:lnTo>
                    <a:pt x="2" y="3391"/>
                  </a:lnTo>
                  <a:lnTo>
                    <a:pt x="0" y="3391"/>
                  </a:lnTo>
                  <a:lnTo>
                    <a:pt x="0" y="3382"/>
                  </a:lnTo>
                  <a:close/>
                  <a:moveTo>
                    <a:pt x="0" y="3357"/>
                  </a:moveTo>
                  <a:lnTo>
                    <a:pt x="2" y="3357"/>
                  </a:lnTo>
                  <a:lnTo>
                    <a:pt x="2" y="3364"/>
                  </a:lnTo>
                  <a:lnTo>
                    <a:pt x="0" y="3364"/>
                  </a:lnTo>
                  <a:lnTo>
                    <a:pt x="0" y="3357"/>
                  </a:lnTo>
                  <a:close/>
                  <a:moveTo>
                    <a:pt x="0" y="3331"/>
                  </a:moveTo>
                  <a:lnTo>
                    <a:pt x="2" y="3331"/>
                  </a:lnTo>
                  <a:lnTo>
                    <a:pt x="2" y="3340"/>
                  </a:lnTo>
                  <a:lnTo>
                    <a:pt x="0" y="3340"/>
                  </a:lnTo>
                  <a:lnTo>
                    <a:pt x="0" y="3331"/>
                  </a:lnTo>
                  <a:close/>
                  <a:moveTo>
                    <a:pt x="0" y="3306"/>
                  </a:moveTo>
                  <a:lnTo>
                    <a:pt x="2" y="3306"/>
                  </a:lnTo>
                  <a:lnTo>
                    <a:pt x="2" y="3313"/>
                  </a:lnTo>
                  <a:lnTo>
                    <a:pt x="0" y="3313"/>
                  </a:lnTo>
                  <a:lnTo>
                    <a:pt x="0" y="3306"/>
                  </a:lnTo>
                  <a:close/>
                  <a:moveTo>
                    <a:pt x="0" y="3279"/>
                  </a:moveTo>
                  <a:lnTo>
                    <a:pt x="2" y="3279"/>
                  </a:lnTo>
                  <a:lnTo>
                    <a:pt x="2" y="3288"/>
                  </a:lnTo>
                  <a:lnTo>
                    <a:pt x="0" y="3288"/>
                  </a:lnTo>
                  <a:lnTo>
                    <a:pt x="0" y="3279"/>
                  </a:lnTo>
                  <a:close/>
                  <a:moveTo>
                    <a:pt x="0" y="3254"/>
                  </a:moveTo>
                  <a:lnTo>
                    <a:pt x="2" y="3254"/>
                  </a:lnTo>
                  <a:lnTo>
                    <a:pt x="2" y="3263"/>
                  </a:lnTo>
                  <a:lnTo>
                    <a:pt x="0" y="3263"/>
                  </a:lnTo>
                  <a:lnTo>
                    <a:pt x="0" y="3254"/>
                  </a:lnTo>
                  <a:close/>
                  <a:moveTo>
                    <a:pt x="0" y="3228"/>
                  </a:moveTo>
                  <a:lnTo>
                    <a:pt x="2" y="3228"/>
                  </a:lnTo>
                  <a:lnTo>
                    <a:pt x="2" y="3237"/>
                  </a:lnTo>
                  <a:lnTo>
                    <a:pt x="0" y="3237"/>
                  </a:lnTo>
                  <a:lnTo>
                    <a:pt x="0" y="3228"/>
                  </a:lnTo>
                  <a:close/>
                  <a:moveTo>
                    <a:pt x="0" y="3203"/>
                  </a:moveTo>
                  <a:lnTo>
                    <a:pt x="2" y="3203"/>
                  </a:lnTo>
                  <a:lnTo>
                    <a:pt x="2" y="3212"/>
                  </a:lnTo>
                  <a:lnTo>
                    <a:pt x="0" y="3212"/>
                  </a:lnTo>
                  <a:lnTo>
                    <a:pt x="0" y="3203"/>
                  </a:lnTo>
                  <a:close/>
                  <a:moveTo>
                    <a:pt x="0" y="3178"/>
                  </a:moveTo>
                  <a:lnTo>
                    <a:pt x="2" y="3178"/>
                  </a:lnTo>
                  <a:lnTo>
                    <a:pt x="2" y="3185"/>
                  </a:lnTo>
                  <a:lnTo>
                    <a:pt x="0" y="3185"/>
                  </a:lnTo>
                  <a:lnTo>
                    <a:pt x="0" y="3178"/>
                  </a:lnTo>
                  <a:close/>
                  <a:moveTo>
                    <a:pt x="0" y="3151"/>
                  </a:moveTo>
                  <a:lnTo>
                    <a:pt x="2" y="3151"/>
                  </a:lnTo>
                  <a:lnTo>
                    <a:pt x="2" y="3160"/>
                  </a:lnTo>
                  <a:lnTo>
                    <a:pt x="0" y="3160"/>
                  </a:lnTo>
                  <a:lnTo>
                    <a:pt x="0" y="3151"/>
                  </a:lnTo>
                  <a:close/>
                  <a:moveTo>
                    <a:pt x="0" y="3126"/>
                  </a:moveTo>
                  <a:lnTo>
                    <a:pt x="2" y="3126"/>
                  </a:lnTo>
                  <a:lnTo>
                    <a:pt x="2" y="3133"/>
                  </a:lnTo>
                  <a:lnTo>
                    <a:pt x="0" y="3133"/>
                  </a:lnTo>
                  <a:lnTo>
                    <a:pt x="0" y="3126"/>
                  </a:lnTo>
                  <a:close/>
                  <a:moveTo>
                    <a:pt x="0" y="3100"/>
                  </a:moveTo>
                  <a:lnTo>
                    <a:pt x="2" y="3100"/>
                  </a:lnTo>
                  <a:lnTo>
                    <a:pt x="2" y="3109"/>
                  </a:lnTo>
                  <a:lnTo>
                    <a:pt x="0" y="3109"/>
                  </a:lnTo>
                  <a:lnTo>
                    <a:pt x="0" y="3100"/>
                  </a:lnTo>
                  <a:close/>
                  <a:moveTo>
                    <a:pt x="0" y="3075"/>
                  </a:moveTo>
                  <a:lnTo>
                    <a:pt x="2" y="3075"/>
                  </a:lnTo>
                  <a:lnTo>
                    <a:pt x="2" y="3084"/>
                  </a:lnTo>
                  <a:lnTo>
                    <a:pt x="0" y="3084"/>
                  </a:lnTo>
                  <a:lnTo>
                    <a:pt x="0" y="3075"/>
                  </a:lnTo>
                  <a:close/>
                  <a:moveTo>
                    <a:pt x="0" y="3048"/>
                  </a:moveTo>
                  <a:lnTo>
                    <a:pt x="2" y="3048"/>
                  </a:lnTo>
                  <a:lnTo>
                    <a:pt x="2" y="3057"/>
                  </a:lnTo>
                  <a:lnTo>
                    <a:pt x="0" y="3057"/>
                  </a:lnTo>
                  <a:lnTo>
                    <a:pt x="0" y="3048"/>
                  </a:lnTo>
                  <a:close/>
                  <a:moveTo>
                    <a:pt x="0" y="3023"/>
                  </a:moveTo>
                  <a:lnTo>
                    <a:pt x="2" y="3023"/>
                  </a:lnTo>
                  <a:lnTo>
                    <a:pt x="2" y="3032"/>
                  </a:lnTo>
                  <a:lnTo>
                    <a:pt x="0" y="3032"/>
                  </a:lnTo>
                  <a:lnTo>
                    <a:pt x="0" y="3023"/>
                  </a:lnTo>
                  <a:close/>
                  <a:moveTo>
                    <a:pt x="0" y="2998"/>
                  </a:moveTo>
                  <a:lnTo>
                    <a:pt x="2" y="2998"/>
                  </a:lnTo>
                  <a:lnTo>
                    <a:pt x="2" y="3006"/>
                  </a:lnTo>
                  <a:lnTo>
                    <a:pt x="0" y="3006"/>
                  </a:lnTo>
                  <a:lnTo>
                    <a:pt x="0" y="2998"/>
                  </a:lnTo>
                  <a:close/>
                  <a:moveTo>
                    <a:pt x="0" y="2972"/>
                  </a:moveTo>
                  <a:lnTo>
                    <a:pt x="2" y="2972"/>
                  </a:lnTo>
                  <a:lnTo>
                    <a:pt x="2" y="2981"/>
                  </a:lnTo>
                  <a:lnTo>
                    <a:pt x="0" y="2981"/>
                  </a:lnTo>
                  <a:lnTo>
                    <a:pt x="0" y="2972"/>
                  </a:lnTo>
                  <a:close/>
                  <a:moveTo>
                    <a:pt x="0" y="2947"/>
                  </a:moveTo>
                  <a:lnTo>
                    <a:pt x="2" y="2947"/>
                  </a:lnTo>
                  <a:lnTo>
                    <a:pt x="2" y="2954"/>
                  </a:lnTo>
                  <a:lnTo>
                    <a:pt x="0" y="2954"/>
                  </a:lnTo>
                  <a:lnTo>
                    <a:pt x="0" y="2947"/>
                  </a:lnTo>
                  <a:close/>
                  <a:moveTo>
                    <a:pt x="0" y="2920"/>
                  </a:moveTo>
                  <a:lnTo>
                    <a:pt x="2" y="2920"/>
                  </a:lnTo>
                  <a:lnTo>
                    <a:pt x="2" y="2929"/>
                  </a:lnTo>
                  <a:lnTo>
                    <a:pt x="0" y="2929"/>
                  </a:lnTo>
                  <a:lnTo>
                    <a:pt x="0" y="2920"/>
                  </a:lnTo>
                  <a:close/>
                  <a:moveTo>
                    <a:pt x="0" y="2895"/>
                  </a:moveTo>
                  <a:lnTo>
                    <a:pt x="2" y="2895"/>
                  </a:lnTo>
                  <a:lnTo>
                    <a:pt x="2" y="2904"/>
                  </a:lnTo>
                  <a:lnTo>
                    <a:pt x="0" y="2904"/>
                  </a:lnTo>
                  <a:lnTo>
                    <a:pt x="0" y="2895"/>
                  </a:lnTo>
                  <a:close/>
                  <a:moveTo>
                    <a:pt x="0" y="2869"/>
                  </a:moveTo>
                  <a:lnTo>
                    <a:pt x="2" y="2869"/>
                  </a:lnTo>
                  <a:lnTo>
                    <a:pt x="2" y="2878"/>
                  </a:lnTo>
                  <a:lnTo>
                    <a:pt x="0" y="2878"/>
                  </a:lnTo>
                  <a:lnTo>
                    <a:pt x="0" y="2869"/>
                  </a:lnTo>
                  <a:close/>
                  <a:moveTo>
                    <a:pt x="0" y="2844"/>
                  </a:moveTo>
                  <a:lnTo>
                    <a:pt x="2" y="2844"/>
                  </a:lnTo>
                  <a:lnTo>
                    <a:pt x="2" y="2853"/>
                  </a:lnTo>
                  <a:lnTo>
                    <a:pt x="0" y="2853"/>
                  </a:lnTo>
                  <a:lnTo>
                    <a:pt x="0" y="2844"/>
                  </a:lnTo>
                  <a:close/>
                  <a:moveTo>
                    <a:pt x="0" y="2819"/>
                  </a:moveTo>
                  <a:lnTo>
                    <a:pt x="2" y="2819"/>
                  </a:lnTo>
                  <a:lnTo>
                    <a:pt x="2" y="2826"/>
                  </a:lnTo>
                  <a:lnTo>
                    <a:pt x="0" y="2826"/>
                  </a:lnTo>
                  <a:lnTo>
                    <a:pt x="0" y="2819"/>
                  </a:lnTo>
                  <a:close/>
                  <a:moveTo>
                    <a:pt x="0" y="2792"/>
                  </a:moveTo>
                  <a:lnTo>
                    <a:pt x="2" y="2792"/>
                  </a:lnTo>
                  <a:lnTo>
                    <a:pt x="2" y="2801"/>
                  </a:lnTo>
                  <a:lnTo>
                    <a:pt x="0" y="2801"/>
                  </a:lnTo>
                  <a:lnTo>
                    <a:pt x="0" y="2792"/>
                  </a:lnTo>
                  <a:close/>
                  <a:moveTo>
                    <a:pt x="0" y="2768"/>
                  </a:moveTo>
                  <a:lnTo>
                    <a:pt x="2" y="2768"/>
                  </a:lnTo>
                  <a:lnTo>
                    <a:pt x="2" y="2776"/>
                  </a:lnTo>
                  <a:lnTo>
                    <a:pt x="0" y="2776"/>
                  </a:lnTo>
                  <a:lnTo>
                    <a:pt x="0" y="2768"/>
                  </a:lnTo>
                  <a:close/>
                  <a:moveTo>
                    <a:pt x="0" y="2741"/>
                  </a:moveTo>
                  <a:lnTo>
                    <a:pt x="2" y="2741"/>
                  </a:lnTo>
                  <a:lnTo>
                    <a:pt x="2" y="2750"/>
                  </a:lnTo>
                  <a:lnTo>
                    <a:pt x="0" y="2750"/>
                  </a:lnTo>
                  <a:lnTo>
                    <a:pt x="0" y="2741"/>
                  </a:lnTo>
                  <a:close/>
                  <a:moveTo>
                    <a:pt x="0" y="2716"/>
                  </a:moveTo>
                  <a:lnTo>
                    <a:pt x="2" y="2716"/>
                  </a:lnTo>
                  <a:lnTo>
                    <a:pt x="2" y="2725"/>
                  </a:lnTo>
                  <a:lnTo>
                    <a:pt x="0" y="2725"/>
                  </a:lnTo>
                  <a:lnTo>
                    <a:pt x="0" y="2716"/>
                  </a:lnTo>
                  <a:close/>
                  <a:moveTo>
                    <a:pt x="0" y="2689"/>
                  </a:moveTo>
                  <a:lnTo>
                    <a:pt x="2" y="2689"/>
                  </a:lnTo>
                  <a:lnTo>
                    <a:pt x="2" y="2698"/>
                  </a:lnTo>
                  <a:lnTo>
                    <a:pt x="0" y="2698"/>
                  </a:lnTo>
                  <a:lnTo>
                    <a:pt x="0" y="2689"/>
                  </a:lnTo>
                  <a:close/>
                  <a:moveTo>
                    <a:pt x="0" y="2665"/>
                  </a:moveTo>
                  <a:lnTo>
                    <a:pt x="2" y="2665"/>
                  </a:lnTo>
                  <a:lnTo>
                    <a:pt x="2" y="2673"/>
                  </a:lnTo>
                  <a:lnTo>
                    <a:pt x="0" y="2673"/>
                  </a:lnTo>
                  <a:lnTo>
                    <a:pt x="0" y="2665"/>
                  </a:lnTo>
                  <a:close/>
                  <a:moveTo>
                    <a:pt x="0" y="2640"/>
                  </a:moveTo>
                  <a:lnTo>
                    <a:pt x="2" y="2640"/>
                  </a:lnTo>
                  <a:lnTo>
                    <a:pt x="2" y="2647"/>
                  </a:lnTo>
                  <a:lnTo>
                    <a:pt x="0" y="2647"/>
                  </a:lnTo>
                  <a:lnTo>
                    <a:pt x="0" y="2640"/>
                  </a:lnTo>
                  <a:close/>
                  <a:moveTo>
                    <a:pt x="0" y="2613"/>
                  </a:moveTo>
                  <a:lnTo>
                    <a:pt x="2" y="2613"/>
                  </a:lnTo>
                  <a:lnTo>
                    <a:pt x="2" y="2622"/>
                  </a:lnTo>
                  <a:lnTo>
                    <a:pt x="0" y="2622"/>
                  </a:lnTo>
                  <a:lnTo>
                    <a:pt x="0" y="2613"/>
                  </a:lnTo>
                  <a:close/>
                  <a:moveTo>
                    <a:pt x="0" y="2588"/>
                  </a:moveTo>
                  <a:lnTo>
                    <a:pt x="2" y="2588"/>
                  </a:lnTo>
                  <a:lnTo>
                    <a:pt x="2" y="2597"/>
                  </a:lnTo>
                  <a:lnTo>
                    <a:pt x="0" y="2597"/>
                  </a:lnTo>
                  <a:lnTo>
                    <a:pt x="0" y="2588"/>
                  </a:lnTo>
                  <a:close/>
                  <a:moveTo>
                    <a:pt x="0" y="2561"/>
                  </a:moveTo>
                  <a:lnTo>
                    <a:pt x="2" y="2561"/>
                  </a:lnTo>
                  <a:lnTo>
                    <a:pt x="2" y="2570"/>
                  </a:lnTo>
                  <a:lnTo>
                    <a:pt x="0" y="2570"/>
                  </a:lnTo>
                  <a:lnTo>
                    <a:pt x="0" y="2561"/>
                  </a:lnTo>
                  <a:close/>
                  <a:moveTo>
                    <a:pt x="0" y="2537"/>
                  </a:moveTo>
                  <a:lnTo>
                    <a:pt x="2" y="2537"/>
                  </a:lnTo>
                  <a:lnTo>
                    <a:pt x="2" y="2545"/>
                  </a:lnTo>
                  <a:lnTo>
                    <a:pt x="0" y="2545"/>
                  </a:lnTo>
                  <a:lnTo>
                    <a:pt x="0" y="2537"/>
                  </a:lnTo>
                  <a:close/>
                  <a:moveTo>
                    <a:pt x="0" y="2510"/>
                  </a:moveTo>
                  <a:lnTo>
                    <a:pt x="2" y="2510"/>
                  </a:lnTo>
                  <a:lnTo>
                    <a:pt x="2" y="2519"/>
                  </a:lnTo>
                  <a:lnTo>
                    <a:pt x="0" y="2519"/>
                  </a:lnTo>
                  <a:lnTo>
                    <a:pt x="0" y="2510"/>
                  </a:lnTo>
                  <a:close/>
                  <a:moveTo>
                    <a:pt x="0" y="2485"/>
                  </a:moveTo>
                  <a:lnTo>
                    <a:pt x="2" y="2485"/>
                  </a:lnTo>
                  <a:lnTo>
                    <a:pt x="2" y="2494"/>
                  </a:lnTo>
                  <a:lnTo>
                    <a:pt x="0" y="2494"/>
                  </a:lnTo>
                  <a:lnTo>
                    <a:pt x="0" y="2485"/>
                  </a:lnTo>
                  <a:close/>
                  <a:moveTo>
                    <a:pt x="0" y="2460"/>
                  </a:moveTo>
                  <a:lnTo>
                    <a:pt x="2" y="2460"/>
                  </a:lnTo>
                  <a:lnTo>
                    <a:pt x="2" y="2467"/>
                  </a:lnTo>
                  <a:lnTo>
                    <a:pt x="0" y="2467"/>
                  </a:lnTo>
                  <a:lnTo>
                    <a:pt x="0" y="2460"/>
                  </a:lnTo>
                  <a:close/>
                  <a:moveTo>
                    <a:pt x="0" y="2434"/>
                  </a:moveTo>
                  <a:lnTo>
                    <a:pt x="2" y="2434"/>
                  </a:lnTo>
                  <a:lnTo>
                    <a:pt x="2" y="2442"/>
                  </a:lnTo>
                  <a:lnTo>
                    <a:pt x="0" y="2442"/>
                  </a:lnTo>
                  <a:lnTo>
                    <a:pt x="0" y="2434"/>
                  </a:lnTo>
                  <a:close/>
                  <a:moveTo>
                    <a:pt x="0" y="2409"/>
                  </a:moveTo>
                  <a:lnTo>
                    <a:pt x="2" y="2409"/>
                  </a:lnTo>
                  <a:lnTo>
                    <a:pt x="2" y="2418"/>
                  </a:lnTo>
                  <a:lnTo>
                    <a:pt x="0" y="2418"/>
                  </a:lnTo>
                  <a:lnTo>
                    <a:pt x="0" y="2409"/>
                  </a:lnTo>
                  <a:close/>
                  <a:moveTo>
                    <a:pt x="0" y="2382"/>
                  </a:moveTo>
                  <a:lnTo>
                    <a:pt x="2" y="2382"/>
                  </a:lnTo>
                  <a:lnTo>
                    <a:pt x="2" y="2391"/>
                  </a:lnTo>
                  <a:lnTo>
                    <a:pt x="0" y="2391"/>
                  </a:lnTo>
                  <a:lnTo>
                    <a:pt x="0" y="2382"/>
                  </a:lnTo>
                  <a:close/>
                  <a:moveTo>
                    <a:pt x="0" y="2357"/>
                  </a:moveTo>
                  <a:lnTo>
                    <a:pt x="2" y="2357"/>
                  </a:lnTo>
                  <a:lnTo>
                    <a:pt x="2" y="2366"/>
                  </a:lnTo>
                  <a:lnTo>
                    <a:pt x="0" y="2366"/>
                  </a:lnTo>
                  <a:lnTo>
                    <a:pt x="0" y="2357"/>
                  </a:lnTo>
                  <a:close/>
                  <a:moveTo>
                    <a:pt x="0" y="2331"/>
                  </a:moveTo>
                  <a:lnTo>
                    <a:pt x="2" y="2331"/>
                  </a:lnTo>
                  <a:lnTo>
                    <a:pt x="2" y="2339"/>
                  </a:lnTo>
                  <a:lnTo>
                    <a:pt x="0" y="2339"/>
                  </a:lnTo>
                  <a:lnTo>
                    <a:pt x="0" y="2331"/>
                  </a:lnTo>
                  <a:close/>
                  <a:moveTo>
                    <a:pt x="0" y="2306"/>
                  </a:moveTo>
                  <a:lnTo>
                    <a:pt x="2" y="2306"/>
                  </a:lnTo>
                  <a:lnTo>
                    <a:pt x="2" y="2315"/>
                  </a:lnTo>
                  <a:lnTo>
                    <a:pt x="0" y="2315"/>
                  </a:lnTo>
                  <a:lnTo>
                    <a:pt x="0" y="2306"/>
                  </a:lnTo>
                  <a:close/>
                  <a:moveTo>
                    <a:pt x="0" y="2281"/>
                  </a:moveTo>
                  <a:lnTo>
                    <a:pt x="2" y="2281"/>
                  </a:lnTo>
                  <a:lnTo>
                    <a:pt x="2" y="2288"/>
                  </a:lnTo>
                  <a:lnTo>
                    <a:pt x="0" y="2288"/>
                  </a:lnTo>
                  <a:lnTo>
                    <a:pt x="0" y="2281"/>
                  </a:lnTo>
                  <a:close/>
                  <a:moveTo>
                    <a:pt x="0" y="2254"/>
                  </a:moveTo>
                  <a:lnTo>
                    <a:pt x="2" y="2254"/>
                  </a:lnTo>
                  <a:lnTo>
                    <a:pt x="2" y="2263"/>
                  </a:lnTo>
                  <a:lnTo>
                    <a:pt x="0" y="2263"/>
                  </a:lnTo>
                  <a:lnTo>
                    <a:pt x="0" y="2254"/>
                  </a:lnTo>
                  <a:close/>
                  <a:moveTo>
                    <a:pt x="0" y="2229"/>
                  </a:moveTo>
                  <a:lnTo>
                    <a:pt x="2" y="2229"/>
                  </a:lnTo>
                  <a:lnTo>
                    <a:pt x="2" y="2238"/>
                  </a:lnTo>
                  <a:lnTo>
                    <a:pt x="0" y="2238"/>
                  </a:lnTo>
                  <a:lnTo>
                    <a:pt x="0" y="2229"/>
                  </a:lnTo>
                  <a:close/>
                  <a:moveTo>
                    <a:pt x="0" y="2203"/>
                  </a:moveTo>
                  <a:lnTo>
                    <a:pt x="2" y="2203"/>
                  </a:lnTo>
                  <a:lnTo>
                    <a:pt x="2" y="2212"/>
                  </a:lnTo>
                  <a:lnTo>
                    <a:pt x="0" y="2212"/>
                  </a:lnTo>
                  <a:lnTo>
                    <a:pt x="0" y="2203"/>
                  </a:lnTo>
                  <a:close/>
                  <a:moveTo>
                    <a:pt x="0" y="2178"/>
                  </a:moveTo>
                  <a:lnTo>
                    <a:pt x="2" y="2178"/>
                  </a:lnTo>
                  <a:lnTo>
                    <a:pt x="2" y="2187"/>
                  </a:lnTo>
                  <a:lnTo>
                    <a:pt x="0" y="2187"/>
                  </a:lnTo>
                  <a:lnTo>
                    <a:pt x="0" y="2178"/>
                  </a:lnTo>
                  <a:close/>
                  <a:moveTo>
                    <a:pt x="0" y="2151"/>
                  </a:moveTo>
                  <a:lnTo>
                    <a:pt x="2" y="2151"/>
                  </a:lnTo>
                  <a:lnTo>
                    <a:pt x="2" y="2160"/>
                  </a:lnTo>
                  <a:lnTo>
                    <a:pt x="0" y="2160"/>
                  </a:lnTo>
                  <a:lnTo>
                    <a:pt x="0" y="2151"/>
                  </a:lnTo>
                  <a:close/>
                  <a:moveTo>
                    <a:pt x="0" y="2126"/>
                  </a:moveTo>
                  <a:lnTo>
                    <a:pt x="2" y="2126"/>
                  </a:lnTo>
                  <a:lnTo>
                    <a:pt x="2" y="2135"/>
                  </a:lnTo>
                  <a:lnTo>
                    <a:pt x="0" y="2135"/>
                  </a:lnTo>
                  <a:lnTo>
                    <a:pt x="0" y="2126"/>
                  </a:lnTo>
                  <a:close/>
                  <a:moveTo>
                    <a:pt x="0" y="2101"/>
                  </a:moveTo>
                  <a:lnTo>
                    <a:pt x="2" y="2101"/>
                  </a:lnTo>
                  <a:lnTo>
                    <a:pt x="2" y="2108"/>
                  </a:lnTo>
                  <a:lnTo>
                    <a:pt x="0" y="2108"/>
                  </a:lnTo>
                  <a:lnTo>
                    <a:pt x="0" y="2101"/>
                  </a:lnTo>
                  <a:close/>
                  <a:moveTo>
                    <a:pt x="0" y="2075"/>
                  </a:moveTo>
                  <a:lnTo>
                    <a:pt x="2" y="2075"/>
                  </a:lnTo>
                  <a:lnTo>
                    <a:pt x="2" y="2084"/>
                  </a:lnTo>
                  <a:lnTo>
                    <a:pt x="0" y="2084"/>
                  </a:lnTo>
                  <a:lnTo>
                    <a:pt x="0" y="2075"/>
                  </a:lnTo>
                  <a:close/>
                  <a:moveTo>
                    <a:pt x="0" y="2050"/>
                  </a:moveTo>
                  <a:lnTo>
                    <a:pt x="2" y="2050"/>
                  </a:lnTo>
                  <a:lnTo>
                    <a:pt x="2" y="2059"/>
                  </a:lnTo>
                  <a:lnTo>
                    <a:pt x="0" y="2059"/>
                  </a:lnTo>
                  <a:lnTo>
                    <a:pt x="0" y="2050"/>
                  </a:lnTo>
                  <a:close/>
                  <a:moveTo>
                    <a:pt x="0" y="2023"/>
                  </a:moveTo>
                  <a:lnTo>
                    <a:pt x="2" y="2023"/>
                  </a:lnTo>
                  <a:lnTo>
                    <a:pt x="2" y="2032"/>
                  </a:lnTo>
                  <a:lnTo>
                    <a:pt x="0" y="2032"/>
                  </a:lnTo>
                  <a:lnTo>
                    <a:pt x="0" y="2023"/>
                  </a:lnTo>
                  <a:close/>
                  <a:moveTo>
                    <a:pt x="0" y="1998"/>
                  </a:moveTo>
                  <a:lnTo>
                    <a:pt x="2" y="1998"/>
                  </a:lnTo>
                  <a:lnTo>
                    <a:pt x="2" y="2007"/>
                  </a:lnTo>
                  <a:lnTo>
                    <a:pt x="0" y="2007"/>
                  </a:lnTo>
                  <a:lnTo>
                    <a:pt x="0" y="1998"/>
                  </a:lnTo>
                  <a:close/>
                  <a:moveTo>
                    <a:pt x="0" y="1972"/>
                  </a:moveTo>
                  <a:lnTo>
                    <a:pt x="2" y="1972"/>
                  </a:lnTo>
                  <a:lnTo>
                    <a:pt x="2" y="1981"/>
                  </a:lnTo>
                  <a:lnTo>
                    <a:pt x="0" y="1981"/>
                  </a:lnTo>
                  <a:lnTo>
                    <a:pt x="0" y="1972"/>
                  </a:lnTo>
                  <a:close/>
                  <a:moveTo>
                    <a:pt x="0" y="1947"/>
                  </a:moveTo>
                  <a:lnTo>
                    <a:pt x="2" y="1947"/>
                  </a:lnTo>
                  <a:lnTo>
                    <a:pt x="2" y="1956"/>
                  </a:lnTo>
                  <a:lnTo>
                    <a:pt x="0" y="1956"/>
                  </a:lnTo>
                  <a:lnTo>
                    <a:pt x="0" y="1947"/>
                  </a:lnTo>
                  <a:close/>
                  <a:moveTo>
                    <a:pt x="0" y="1922"/>
                  </a:moveTo>
                  <a:lnTo>
                    <a:pt x="2" y="1922"/>
                  </a:lnTo>
                  <a:lnTo>
                    <a:pt x="2" y="1929"/>
                  </a:lnTo>
                  <a:lnTo>
                    <a:pt x="0" y="1929"/>
                  </a:lnTo>
                  <a:lnTo>
                    <a:pt x="0" y="1922"/>
                  </a:lnTo>
                  <a:close/>
                  <a:moveTo>
                    <a:pt x="0" y="1895"/>
                  </a:moveTo>
                  <a:lnTo>
                    <a:pt x="2" y="1895"/>
                  </a:lnTo>
                  <a:lnTo>
                    <a:pt x="2" y="1904"/>
                  </a:lnTo>
                  <a:lnTo>
                    <a:pt x="0" y="1904"/>
                  </a:lnTo>
                  <a:lnTo>
                    <a:pt x="0" y="1895"/>
                  </a:lnTo>
                  <a:close/>
                  <a:moveTo>
                    <a:pt x="0" y="1870"/>
                  </a:moveTo>
                  <a:lnTo>
                    <a:pt x="2" y="1870"/>
                  </a:lnTo>
                  <a:lnTo>
                    <a:pt x="2" y="1879"/>
                  </a:lnTo>
                  <a:lnTo>
                    <a:pt x="0" y="1879"/>
                  </a:lnTo>
                  <a:lnTo>
                    <a:pt x="0" y="1870"/>
                  </a:lnTo>
                  <a:close/>
                  <a:moveTo>
                    <a:pt x="0" y="1844"/>
                  </a:moveTo>
                  <a:lnTo>
                    <a:pt x="2" y="1844"/>
                  </a:lnTo>
                  <a:lnTo>
                    <a:pt x="2" y="1853"/>
                  </a:lnTo>
                  <a:lnTo>
                    <a:pt x="0" y="1853"/>
                  </a:lnTo>
                  <a:lnTo>
                    <a:pt x="0" y="1844"/>
                  </a:lnTo>
                  <a:close/>
                  <a:moveTo>
                    <a:pt x="0" y="1819"/>
                  </a:moveTo>
                  <a:lnTo>
                    <a:pt x="2" y="1819"/>
                  </a:lnTo>
                  <a:lnTo>
                    <a:pt x="2" y="1828"/>
                  </a:lnTo>
                  <a:lnTo>
                    <a:pt x="0" y="1828"/>
                  </a:lnTo>
                  <a:lnTo>
                    <a:pt x="0" y="1819"/>
                  </a:lnTo>
                  <a:close/>
                  <a:moveTo>
                    <a:pt x="0" y="1794"/>
                  </a:moveTo>
                  <a:lnTo>
                    <a:pt x="2" y="1794"/>
                  </a:lnTo>
                  <a:lnTo>
                    <a:pt x="2" y="1801"/>
                  </a:lnTo>
                  <a:lnTo>
                    <a:pt x="0" y="1801"/>
                  </a:lnTo>
                  <a:lnTo>
                    <a:pt x="0" y="1794"/>
                  </a:lnTo>
                  <a:close/>
                  <a:moveTo>
                    <a:pt x="0" y="1767"/>
                  </a:moveTo>
                  <a:lnTo>
                    <a:pt x="2" y="1767"/>
                  </a:lnTo>
                  <a:lnTo>
                    <a:pt x="2" y="1776"/>
                  </a:lnTo>
                  <a:lnTo>
                    <a:pt x="0" y="1776"/>
                  </a:lnTo>
                  <a:lnTo>
                    <a:pt x="0" y="1767"/>
                  </a:lnTo>
                  <a:close/>
                  <a:moveTo>
                    <a:pt x="0" y="1743"/>
                  </a:moveTo>
                  <a:lnTo>
                    <a:pt x="2" y="1743"/>
                  </a:lnTo>
                  <a:lnTo>
                    <a:pt x="2" y="1750"/>
                  </a:lnTo>
                  <a:lnTo>
                    <a:pt x="0" y="1750"/>
                  </a:lnTo>
                  <a:lnTo>
                    <a:pt x="0" y="1743"/>
                  </a:lnTo>
                  <a:close/>
                  <a:moveTo>
                    <a:pt x="0" y="1716"/>
                  </a:moveTo>
                  <a:lnTo>
                    <a:pt x="2" y="1716"/>
                  </a:lnTo>
                  <a:lnTo>
                    <a:pt x="2" y="1725"/>
                  </a:lnTo>
                  <a:lnTo>
                    <a:pt x="0" y="1725"/>
                  </a:lnTo>
                  <a:lnTo>
                    <a:pt x="0" y="1716"/>
                  </a:lnTo>
                  <a:close/>
                  <a:moveTo>
                    <a:pt x="0" y="1691"/>
                  </a:moveTo>
                  <a:lnTo>
                    <a:pt x="2" y="1691"/>
                  </a:lnTo>
                  <a:lnTo>
                    <a:pt x="2" y="1700"/>
                  </a:lnTo>
                  <a:lnTo>
                    <a:pt x="0" y="1700"/>
                  </a:lnTo>
                  <a:lnTo>
                    <a:pt x="0" y="1691"/>
                  </a:lnTo>
                  <a:close/>
                  <a:moveTo>
                    <a:pt x="0" y="1664"/>
                  </a:moveTo>
                  <a:lnTo>
                    <a:pt x="2" y="1664"/>
                  </a:lnTo>
                  <a:lnTo>
                    <a:pt x="2" y="1673"/>
                  </a:lnTo>
                  <a:lnTo>
                    <a:pt x="0" y="1673"/>
                  </a:lnTo>
                  <a:lnTo>
                    <a:pt x="0" y="1664"/>
                  </a:lnTo>
                  <a:close/>
                  <a:moveTo>
                    <a:pt x="0" y="1640"/>
                  </a:moveTo>
                  <a:lnTo>
                    <a:pt x="2" y="1640"/>
                  </a:lnTo>
                  <a:lnTo>
                    <a:pt x="2" y="1648"/>
                  </a:lnTo>
                  <a:lnTo>
                    <a:pt x="0" y="1648"/>
                  </a:lnTo>
                  <a:lnTo>
                    <a:pt x="0" y="1640"/>
                  </a:lnTo>
                  <a:close/>
                  <a:moveTo>
                    <a:pt x="0" y="1615"/>
                  </a:moveTo>
                  <a:lnTo>
                    <a:pt x="2" y="1615"/>
                  </a:lnTo>
                  <a:lnTo>
                    <a:pt x="2" y="1622"/>
                  </a:lnTo>
                  <a:lnTo>
                    <a:pt x="0" y="1622"/>
                  </a:lnTo>
                  <a:lnTo>
                    <a:pt x="0" y="1615"/>
                  </a:lnTo>
                  <a:close/>
                  <a:moveTo>
                    <a:pt x="0" y="1588"/>
                  </a:moveTo>
                  <a:lnTo>
                    <a:pt x="2" y="1588"/>
                  </a:lnTo>
                  <a:lnTo>
                    <a:pt x="2" y="1597"/>
                  </a:lnTo>
                  <a:lnTo>
                    <a:pt x="0" y="1597"/>
                  </a:lnTo>
                  <a:lnTo>
                    <a:pt x="0" y="1588"/>
                  </a:lnTo>
                  <a:close/>
                  <a:moveTo>
                    <a:pt x="0" y="1563"/>
                  </a:moveTo>
                  <a:lnTo>
                    <a:pt x="2" y="1563"/>
                  </a:lnTo>
                  <a:lnTo>
                    <a:pt x="2" y="1570"/>
                  </a:lnTo>
                  <a:lnTo>
                    <a:pt x="0" y="1570"/>
                  </a:lnTo>
                  <a:lnTo>
                    <a:pt x="0" y="1563"/>
                  </a:lnTo>
                  <a:close/>
                  <a:moveTo>
                    <a:pt x="0" y="1536"/>
                  </a:moveTo>
                  <a:lnTo>
                    <a:pt x="2" y="1536"/>
                  </a:lnTo>
                  <a:lnTo>
                    <a:pt x="2" y="1545"/>
                  </a:lnTo>
                  <a:lnTo>
                    <a:pt x="0" y="1545"/>
                  </a:lnTo>
                  <a:lnTo>
                    <a:pt x="0" y="1536"/>
                  </a:lnTo>
                  <a:close/>
                  <a:moveTo>
                    <a:pt x="0" y="1512"/>
                  </a:moveTo>
                  <a:lnTo>
                    <a:pt x="2" y="1512"/>
                  </a:lnTo>
                  <a:lnTo>
                    <a:pt x="2" y="1521"/>
                  </a:lnTo>
                  <a:lnTo>
                    <a:pt x="0" y="1521"/>
                  </a:lnTo>
                  <a:lnTo>
                    <a:pt x="0" y="1512"/>
                  </a:lnTo>
                  <a:close/>
                  <a:moveTo>
                    <a:pt x="0" y="1485"/>
                  </a:moveTo>
                  <a:lnTo>
                    <a:pt x="2" y="1485"/>
                  </a:lnTo>
                  <a:lnTo>
                    <a:pt x="2" y="1494"/>
                  </a:lnTo>
                  <a:lnTo>
                    <a:pt x="0" y="1494"/>
                  </a:lnTo>
                  <a:lnTo>
                    <a:pt x="0" y="1485"/>
                  </a:lnTo>
                  <a:close/>
                  <a:moveTo>
                    <a:pt x="0" y="1460"/>
                  </a:moveTo>
                  <a:lnTo>
                    <a:pt x="2" y="1460"/>
                  </a:lnTo>
                  <a:lnTo>
                    <a:pt x="2" y="1469"/>
                  </a:lnTo>
                  <a:lnTo>
                    <a:pt x="0" y="1469"/>
                  </a:lnTo>
                  <a:lnTo>
                    <a:pt x="0" y="1460"/>
                  </a:lnTo>
                  <a:close/>
                  <a:moveTo>
                    <a:pt x="0" y="1435"/>
                  </a:moveTo>
                  <a:lnTo>
                    <a:pt x="2" y="1435"/>
                  </a:lnTo>
                  <a:lnTo>
                    <a:pt x="2" y="1442"/>
                  </a:lnTo>
                  <a:lnTo>
                    <a:pt x="0" y="1442"/>
                  </a:lnTo>
                  <a:lnTo>
                    <a:pt x="0" y="1435"/>
                  </a:lnTo>
                  <a:close/>
                  <a:moveTo>
                    <a:pt x="0" y="1409"/>
                  </a:moveTo>
                  <a:lnTo>
                    <a:pt x="2" y="1409"/>
                  </a:lnTo>
                  <a:lnTo>
                    <a:pt x="2" y="1417"/>
                  </a:lnTo>
                  <a:lnTo>
                    <a:pt x="0" y="1417"/>
                  </a:lnTo>
                  <a:lnTo>
                    <a:pt x="0" y="1409"/>
                  </a:lnTo>
                  <a:close/>
                  <a:moveTo>
                    <a:pt x="0" y="1384"/>
                  </a:moveTo>
                  <a:lnTo>
                    <a:pt x="2" y="1384"/>
                  </a:lnTo>
                  <a:lnTo>
                    <a:pt x="2" y="1393"/>
                  </a:lnTo>
                  <a:lnTo>
                    <a:pt x="0" y="1393"/>
                  </a:lnTo>
                  <a:lnTo>
                    <a:pt x="0" y="1384"/>
                  </a:lnTo>
                  <a:close/>
                  <a:moveTo>
                    <a:pt x="0" y="1357"/>
                  </a:moveTo>
                  <a:lnTo>
                    <a:pt x="2" y="1357"/>
                  </a:lnTo>
                  <a:lnTo>
                    <a:pt x="2" y="1366"/>
                  </a:lnTo>
                  <a:lnTo>
                    <a:pt x="0" y="1366"/>
                  </a:lnTo>
                  <a:lnTo>
                    <a:pt x="0" y="1357"/>
                  </a:lnTo>
                  <a:close/>
                  <a:moveTo>
                    <a:pt x="0" y="1332"/>
                  </a:moveTo>
                  <a:lnTo>
                    <a:pt x="2" y="1332"/>
                  </a:lnTo>
                  <a:lnTo>
                    <a:pt x="2" y="1341"/>
                  </a:lnTo>
                  <a:lnTo>
                    <a:pt x="0" y="1341"/>
                  </a:lnTo>
                  <a:lnTo>
                    <a:pt x="0" y="1332"/>
                  </a:lnTo>
                  <a:close/>
                  <a:moveTo>
                    <a:pt x="0" y="1306"/>
                  </a:moveTo>
                  <a:lnTo>
                    <a:pt x="2" y="1306"/>
                  </a:lnTo>
                  <a:lnTo>
                    <a:pt x="2" y="1314"/>
                  </a:lnTo>
                  <a:lnTo>
                    <a:pt x="0" y="1314"/>
                  </a:lnTo>
                  <a:lnTo>
                    <a:pt x="0" y="1306"/>
                  </a:lnTo>
                  <a:close/>
                  <a:moveTo>
                    <a:pt x="0" y="1281"/>
                  </a:moveTo>
                  <a:lnTo>
                    <a:pt x="2" y="1281"/>
                  </a:lnTo>
                  <a:lnTo>
                    <a:pt x="2" y="1290"/>
                  </a:lnTo>
                  <a:lnTo>
                    <a:pt x="0" y="1290"/>
                  </a:lnTo>
                  <a:lnTo>
                    <a:pt x="0" y="1281"/>
                  </a:lnTo>
                  <a:close/>
                  <a:moveTo>
                    <a:pt x="0" y="1256"/>
                  </a:moveTo>
                  <a:lnTo>
                    <a:pt x="2" y="1256"/>
                  </a:lnTo>
                  <a:lnTo>
                    <a:pt x="2" y="1263"/>
                  </a:lnTo>
                  <a:lnTo>
                    <a:pt x="0" y="1263"/>
                  </a:lnTo>
                  <a:lnTo>
                    <a:pt x="0" y="1256"/>
                  </a:lnTo>
                  <a:close/>
                  <a:moveTo>
                    <a:pt x="0" y="1229"/>
                  </a:moveTo>
                  <a:lnTo>
                    <a:pt x="2" y="1229"/>
                  </a:lnTo>
                  <a:lnTo>
                    <a:pt x="2" y="1238"/>
                  </a:lnTo>
                  <a:lnTo>
                    <a:pt x="0" y="1238"/>
                  </a:lnTo>
                  <a:lnTo>
                    <a:pt x="0" y="1229"/>
                  </a:lnTo>
                  <a:close/>
                  <a:moveTo>
                    <a:pt x="0" y="1204"/>
                  </a:moveTo>
                  <a:lnTo>
                    <a:pt x="2" y="1204"/>
                  </a:lnTo>
                  <a:lnTo>
                    <a:pt x="2" y="1213"/>
                  </a:lnTo>
                  <a:lnTo>
                    <a:pt x="0" y="1213"/>
                  </a:lnTo>
                  <a:lnTo>
                    <a:pt x="0" y="1204"/>
                  </a:lnTo>
                  <a:close/>
                  <a:moveTo>
                    <a:pt x="0" y="1178"/>
                  </a:moveTo>
                  <a:lnTo>
                    <a:pt x="2" y="1178"/>
                  </a:lnTo>
                  <a:lnTo>
                    <a:pt x="2" y="1187"/>
                  </a:lnTo>
                  <a:lnTo>
                    <a:pt x="0" y="1187"/>
                  </a:lnTo>
                  <a:lnTo>
                    <a:pt x="0" y="1178"/>
                  </a:lnTo>
                  <a:close/>
                  <a:moveTo>
                    <a:pt x="0" y="1153"/>
                  </a:moveTo>
                  <a:lnTo>
                    <a:pt x="2" y="1153"/>
                  </a:lnTo>
                  <a:lnTo>
                    <a:pt x="2" y="1162"/>
                  </a:lnTo>
                  <a:lnTo>
                    <a:pt x="0" y="1162"/>
                  </a:lnTo>
                  <a:lnTo>
                    <a:pt x="0" y="1153"/>
                  </a:lnTo>
                  <a:close/>
                  <a:moveTo>
                    <a:pt x="0" y="1126"/>
                  </a:moveTo>
                  <a:lnTo>
                    <a:pt x="2" y="1126"/>
                  </a:lnTo>
                  <a:lnTo>
                    <a:pt x="2" y="1135"/>
                  </a:lnTo>
                  <a:lnTo>
                    <a:pt x="0" y="1135"/>
                  </a:lnTo>
                  <a:lnTo>
                    <a:pt x="0" y="1126"/>
                  </a:lnTo>
                  <a:close/>
                  <a:moveTo>
                    <a:pt x="0" y="1101"/>
                  </a:moveTo>
                  <a:lnTo>
                    <a:pt x="2" y="1101"/>
                  </a:lnTo>
                  <a:lnTo>
                    <a:pt x="2" y="1110"/>
                  </a:lnTo>
                  <a:lnTo>
                    <a:pt x="0" y="1110"/>
                  </a:lnTo>
                  <a:lnTo>
                    <a:pt x="0" y="1101"/>
                  </a:lnTo>
                  <a:close/>
                  <a:moveTo>
                    <a:pt x="0" y="1076"/>
                  </a:moveTo>
                  <a:lnTo>
                    <a:pt x="2" y="1076"/>
                  </a:lnTo>
                  <a:lnTo>
                    <a:pt x="2" y="1084"/>
                  </a:lnTo>
                  <a:lnTo>
                    <a:pt x="0" y="1084"/>
                  </a:lnTo>
                  <a:lnTo>
                    <a:pt x="0" y="1076"/>
                  </a:lnTo>
                  <a:close/>
                  <a:moveTo>
                    <a:pt x="0" y="1050"/>
                  </a:moveTo>
                  <a:lnTo>
                    <a:pt x="2" y="1050"/>
                  </a:lnTo>
                  <a:lnTo>
                    <a:pt x="2" y="1059"/>
                  </a:lnTo>
                  <a:lnTo>
                    <a:pt x="0" y="1059"/>
                  </a:lnTo>
                  <a:lnTo>
                    <a:pt x="0" y="1050"/>
                  </a:lnTo>
                  <a:close/>
                  <a:moveTo>
                    <a:pt x="0" y="1025"/>
                  </a:moveTo>
                  <a:lnTo>
                    <a:pt x="2" y="1025"/>
                  </a:lnTo>
                  <a:lnTo>
                    <a:pt x="2" y="1034"/>
                  </a:lnTo>
                  <a:lnTo>
                    <a:pt x="0" y="1034"/>
                  </a:lnTo>
                  <a:lnTo>
                    <a:pt x="0" y="1025"/>
                  </a:lnTo>
                  <a:close/>
                  <a:moveTo>
                    <a:pt x="0" y="998"/>
                  </a:moveTo>
                  <a:lnTo>
                    <a:pt x="2" y="998"/>
                  </a:lnTo>
                  <a:lnTo>
                    <a:pt x="2" y="1007"/>
                  </a:lnTo>
                  <a:lnTo>
                    <a:pt x="0" y="1007"/>
                  </a:lnTo>
                  <a:lnTo>
                    <a:pt x="0" y="998"/>
                  </a:lnTo>
                  <a:close/>
                  <a:moveTo>
                    <a:pt x="0" y="973"/>
                  </a:moveTo>
                  <a:lnTo>
                    <a:pt x="2" y="973"/>
                  </a:lnTo>
                  <a:lnTo>
                    <a:pt x="2" y="982"/>
                  </a:lnTo>
                  <a:lnTo>
                    <a:pt x="0" y="982"/>
                  </a:lnTo>
                  <a:lnTo>
                    <a:pt x="0" y="973"/>
                  </a:lnTo>
                  <a:close/>
                  <a:moveTo>
                    <a:pt x="0" y="947"/>
                  </a:moveTo>
                  <a:lnTo>
                    <a:pt x="2" y="947"/>
                  </a:lnTo>
                  <a:lnTo>
                    <a:pt x="2" y="956"/>
                  </a:lnTo>
                  <a:lnTo>
                    <a:pt x="0" y="956"/>
                  </a:lnTo>
                  <a:lnTo>
                    <a:pt x="0" y="947"/>
                  </a:lnTo>
                  <a:close/>
                  <a:moveTo>
                    <a:pt x="0" y="922"/>
                  </a:moveTo>
                  <a:lnTo>
                    <a:pt x="2" y="922"/>
                  </a:lnTo>
                  <a:lnTo>
                    <a:pt x="2" y="931"/>
                  </a:lnTo>
                  <a:lnTo>
                    <a:pt x="0" y="931"/>
                  </a:lnTo>
                  <a:lnTo>
                    <a:pt x="0" y="922"/>
                  </a:lnTo>
                  <a:close/>
                  <a:moveTo>
                    <a:pt x="0" y="897"/>
                  </a:moveTo>
                  <a:lnTo>
                    <a:pt x="2" y="897"/>
                  </a:lnTo>
                  <a:lnTo>
                    <a:pt x="2" y="904"/>
                  </a:lnTo>
                  <a:lnTo>
                    <a:pt x="0" y="904"/>
                  </a:lnTo>
                  <a:lnTo>
                    <a:pt x="0" y="897"/>
                  </a:lnTo>
                  <a:close/>
                  <a:moveTo>
                    <a:pt x="0" y="870"/>
                  </a:moveTo>
                  <a:lnTo>
                    <a:pt x="2" y="870"/>
                  </a:lnTo>
                  <a:lnTo>
                    <a:pt x="2" y="879"/>
                  </a:lnTo>
                  <a:lnTo>
                    <a:pt x="0" y="879"/>
                  </a:lnTo>
                  <a:lnTo>
                    <a:pt x="0" y="870"/>
                  </a:lnTo>
                  <a:close/>
                  <a:moveTo>
                    <a:pt x="0" y="845"/>
                  </a:moveTo>
                  <a:lnTo>
                    <a:pt x="2" y="845"/>
                  </a:lnTo>
                  <a:lnTo>
                    <a:pt x="2" y="854"/>
                  </a:lnTo>
                  <a:lnTo>
                    <a:pt x="0" y="854"/>
                  </a:lnTo>
                  <a:lnTo>
                    <a:pt x="0" y="845"/>
                  </a:lnTo>
                  <a:close/>
                  <a:moveTo>
                    <a:pt x="0" y="819"/>
                  </a:moveTo>
                  <a:lnTo>
                    <a:pt x="2" y="819"/>
                  </a:lnTo>
                  <a:lnTo>
                    <a:pt x="2" y="828"/>
                  </a:lnTo>
                  <a:lnTo>
                    <a:pt x="0" y="828"/>
                  </a:lnTo>
                  <a:lnTo>
                    <a:pt x="0" y="819"/>
                  </a:lnTo>
                  <a:close/>
                  <a:moveTo>
                    <a:pt x="0" y="794"/>
                  </a:moveTo>
                  <a:lnTo>
                    <a:pt x="2" y="794"/>
                  </a:lnTo>
                  <a:lnTo>
                    <a:pt x="2" y="803"/>
                  </a:lnTo>
                  <a:lnTo>
                    <a:pt x="0" y="803"/>
                  </a:lnTo>
                  <a:lnTo>
                    <a:pt x="0" y="794"/>
                  </a:lnTo>
                  <a:close/>
                  <a:moveTo>
                    <a:pt x="0" y="767"/>
                  </a:moveTo>
                  <a:lnTo>
                    <a:pt x="2" y="767"/>
                  </a:lnTo>
                  <a:lnTo>
                    <a:pt x="2" y="776"/>
                  </a:lnTo>
                  <a:lnTo>
                    <a:pt x="0" y="776"/>
                  </a:lnTo>
                  <a:lnTo>
                    <a:pt x="0" y="767"/>
                  </a:lnTo>
                  <a:close/>
                  <a:moveTo>
                    <a:pt x="0" y="742"/>
                  </a:moveTo>
                  <a:lnTo>
                    <a:pt x="2" y="742"/>
                  </a:lnTo>
                  <a:lnTo>
                    <a:pt x="2" y="751"/>
                  </a:lnTo>
                  <a:lnTo>
                    <a:pt x="0" y="751"/>
                  </a:lnTo>
                  <a:lnTo>
                    <a:pt x="0" y="742"/>
                  </a:lnTo>
                  <a:close/>
                  <a:moveTo>
                    <a:pt x="0" y="718"/>
                  </a:moveTo>
                  <a:lnTo>
                    <a:pt x="2" y="718"/>
                  </a:lnTo>
                  <a:lnTo>
                    <a:pt x="2" y="725"/>
                  </a:lnTo>
                  <a:lnTo>
                    <a:pt x="0" y="725"/>
                  </a:lnTo>
                  <a:lnTo>
                    <a:pt x="0" y="718"/>
                  </a:lnTo>
                  <a:close/>
                  <a:moveTo>
                    <a:pt x="0" y="691"/>
                  </a:moveTo>
                  <a:lnTo>
                    <a:pt x="2" y="691"/>
                  </a:lnTo>
                  <a:lnTo>
                    <a:pt x="2" y="700"/>
                  </a:lnTo>
                  <a:lnTo>
                    <a:pt x="0" y="700"/>
                  </a:lnTo>
                  <a:lnTo>
                    <a:pt x="0" y="691"/>
                  </a:lnTo>
                  <a:close/>
                  <a:moveTo>
                    <a:pt x="0" y="666"/>
                  </a:moveTo>
                  <a:lnTo>
                    <a:pt x="2" y="666"/>
                  </a:lnTo>
                  <a:lnTo>
                    <a:pt x="2" y="675"/>
                  </a:lnTo>
                  <a:lnTo>
                    <a:pt x="0" y="675"/>
                  </a:lnTo>
                  <a:lnTo>
                    <a:pt x="0" y="666"/>
                  </a:lnTo>
                  <a:close/>
                  <a:moveTo>
                    <a:pt x="0" y="639"/>
                  </a:moveTo>
                  <a:lnTo>
                    <a:pt x="2" y="639"/>
                  </a:lnTo>
                  <a:lnTo>
                    <a:pt x="2" y="648"/>
                  </a:lnTo>
                  <a:lnTo>
                    <a:pt x="0" y="648"/>
                  </a:lnTo>
                  <a:lnTo>
                    <a:pt x="0" y="639"/>
                  </a:lnTo>
                  <a:close/>
                  <a:moveTo>
                    <a:pt x="0" y="615"/>
                  </a:moveTo>
                  <a:lnTo>
                    <a:pt x="2" y="615"/>
                  </a:lnTo>
                  <a:lnTo>
                    <a:pt x="2" y="623"/>
                  </a:lnTo>
                  <a:lnTo>
                    <a:pt x="0" y="623"/>
                  </a:lnTo>
                  <a:lnTo>
                    <a:pt x="0" y="615"/>
                  </a:lnTo>
                  <a:close/>
                  <a:moveTo>
                    <a:pt x="0" y="588"/>
                  </a:moveTo>
                  <a:lnTo>
                    <a:pt x="2" y="588"/>
                  </a:lnTo>
                  <a:lnTo>
                    <a:pt x="2" y="597"/>
                  </a:lnTo>
                  <a:lnTo>
                    <a:pt x="0" y="597"/>
                  </a:lnTo>
                  <a:lnTo>
                    <a:pt x="0" y="588"/>
                  </a:lnTo>
                  <a:close/>
                  <a:moveTo>
                    <a:pt x="0" y="563"/>
                  </a:moveTo>
                  <a:lnTo>
                    <a:pt x="2" y="563"/>
                  </a:lnTo>
                  <a:lnTo>
                    <a:pt x="2" y="572"/>
                  </a:lnTo>
                  <a:lnTo>
                    <a:pt x="0" y="572"/>
                  </a:lnTo>
                  <a:lnTo>
                    <a:pt x="0" y="563"/>
                  </a:lnTo>
                  <a:close/>
                  <a:moveTo>
                    <a:pt x="0" y="538"/>
                  </a:moveTo>
                  <a:lnTo>
                    <a:pt x="2" y="538"/>
                  </a:lnTo>
                  <a:lnTo>
                    <a:pt x="2" y="545"/>
                  </a:lnTo>
                  <a:lnTo>
                    <a:pt x="0" y="545"/>
                  </a:lnTo>
                  <a:lnTo>
                    <a:pt x="0" y="538"/>
                  </a:lnTo>
                  <a:close/>
                  <a:moveTo>
                    <a:pt x="0" y="511"/>
                  </a:moveTo>
                  <a:lnTo>
                    <a:pt x="2" y="511"/>
                  </a:lnTo>
                  <a:lnTo>
                    <a:pt x="2" y="520"/>
                  </a:lnTo>
                  <a:lnTo>
                    <a:pt x="0" y="520"/>
                  </a:lnTo>
                  <a:lnTo>
                    <a:pt x="0" y="511"/>
                  </a:lnTo>
                  <a:close/>
                  <a:moveTo>
                    <a:pt x="0" y="487"/>
                  </a:moveTo>
                  <a:lnTo>
                    <a:pt x="2" y="487"/>
                  </a:lnTo>
                  <a:lnTo>
                    <a:pt x="2" y="496"/>
                  </a:lnTo>
                  <a:lnTo>
                    <a:pt x="0" y="496"/>
                  </a:lnTo>
                  <a:lnTo>
                    <a:pt x="0" y="487"/>
                  </a:lnTo>
                  <a:close/>
                  <a:moveTo>
                    <a:pt x="0" y="460"/>
                  </a:moveTo>
                  <a:lnTo>
                    <a:pt x="2" y="460"/>
                  </a:lnTo>
                  <a:lnTo>
                    <a:pt x="2" y="469"/>
                  </a:lnTo>
                  <a:lnTo>
                    <a:pt x="0" y="469"/>
                  </a:lnTo>
                  <a:lnTo>
                    <a:pt x="0" y="460"/>
                  </a:lnTo>
                  <a:close/>
                  <a:moveTo>
                    <a:pt x="0" y="435"/>
                  </a:moveTo>
                  <a:lnTo>
                    <a:pt x="2" y="435"/>
                  </a:lnTo>
                  <a:lnTo>
                    <a:pt x="2" y="444"/>
                  </a:lnTo>
                  <a:lnTo>
                    <a:pt x="0" y="444"/>
                  </a:lnTo>
                  <a:lnTo>
                    <a:pt x="0" y="435"/>
                  </a:lnTo>
                  <a:close/>
                  <a:moveTo>
                    <a:pt x="0" y="410"/>
                  </a:moveTo>
                  <a:lnTo>
                    <a:pt x="2" y="410"/>
                  </a:lnTo>
                  <a:lnTo>
                    <a:pt x="2" y="417"/>
                  </a:lnTo>
                  <a:lnTo>
                    <a:pt x="0" y="417"/>
                  </a:lnTo>
                  <a:lnTo>
                    <a:pt x="0" y="410"/>
                  </a:lnTo>
                  <a:close/>
                  <a:moveTo>
                    <a:pt x="0" y="384"/>
                  </a:moveTo>
                  <a:lnTo>
                    <a:pt x="2" y="384"/>
                  </a:lnTo>
                  <a:lnTo>
                    <a:pt x="2" y="392"/>
                  </a:lnTo>
                  <a:lnTo>
                    <a:pt x="0" y="392"/>
                  </a:lnTo>
                  <a:lnTo>
                    <a:pt x="0" y="384"/>
                  </a:lnTo>
                  <a:close/>
                  <a:moveTo>
                    <a:pt x="0" y="359"/>
                  </a:moveTo>
                  <a:lnTo>
                    <a:pt x="2" y="359"/>
                  </a:lnTo>
                  <a:lnTo>
                    <a:pt x="2" y="366"/>
                  </a:lnTo>
                  <a:lnTo>
                    <a:pt x="0" y="366"/>
                  </a:lnTo>
                  <a:lnTo>
                    <a:pt x="0" y="359"/>
                  </a:lnTo>
                  <a:close/>
                  <a:moveTo>
                    <a:pt x="0" y="332"/>
                  </a:moveTo>
                  <a:lnTo>
                    <a:pt x="2" y="332"/>
                  </a:lnTo>
                  <a:lnTo>
                    <a:pt x="2" y="341"/>
                  </a:lnTo>
                  <a:lnTo>
                    <a:pt x="0" y="341"/>
                  </a:lnTo>
                  <a:lnTo>
                    <a:pt x="0" y="332"/>
                  </a:lnTo>
                  <a:close/>
                  <a:moveTo>
                    <a:pt x="0" y="307"/>
                  </a:moveTo>
                  <a:lnTo>
                    <a:pt x="2" y="307"/>
                  </a:lnTo>
                  <a:lnTo>
                    <a:pt x="2" y="316"/>
                  </a:lnTo>
                  <a:lnTo>
                    <a:pt x="0" y="316"/>
                  </a:lnTo>
                  <a:lnTo>
                    <a:pt x="0" y="307"/>
                  </a:lnTo>
                  <a:close/>
                  <a:moveTo>
                    <a:pt x="0" y="281"/>
                  </a:moveTo>
                  <a:lnTo>
                    <a:pt x="2" y="281"/>
                  </a:lnTo>
                  <a:lnTo>
                    <a:pt x="2" y="289"/>
                  </a:lnTo>
                  <a:lnTo>
                    <a:pt x="0" y="289"/>
                  </a:lnTo>
                  <a:lnTo>
                    <a:pt x="0" y="281"/>
                  </a:lnTo>
                  <a:close/>
                  <a:moveTo>
                    <a:pt x="0" y="256"/>
                  </a:moveTo>
                  <a:lnTo>
                    <a:pt x="2" y="256"/>
                  </a:lnTo>
                  <a:lnTo>
                    <a:pt x="2" y="265"/>
                  </a:lnTo>
                  <a:lnTo>
                    <a:pt x="0" y="265"/>
                  </a:lnTo>
                  <a:lnTo>
                    <a:pt x="0" y="256"/>
                  </a:lnTo>
                  <a:close/>
                  <a:moveTo>
                    <a:pt x="0" y="231"/>
                  </a:moveTo>
                  <a:lnTo>
                    <a:pt x="2" y="231"/>
                  </a:lnTo>
                  <a:lnTo>
                    <a:pt x="2" y="238"/>
                  </a:lnTo>
                  <a:lnTo>
                    <a:pt x="0" y="238"/>
                  </a:lnTo>
                  <a:lnTo>
                    <a:pt x="0" y="231"/>
                  </a:lnTo>
                  <a:close/>
                  <a:moveTo>
                    <a:pt x="0" y="204"/>
                  </a:moveTo>
                  <a:lnTo>
                    <a:pt x="2" y="204"/>
                  </a:lnTo>
                  <a:lnTo>
                    <a:pt x="2" y="213"/>
                  </a:lnTo>
                  <a:lnTo>
                    <a:pt x="0" y="213"/>
                  </a:lnTo>
                  <a:lnTo>
                    <a:pt x="0" y="204"/>
                  </a:lnTo>
                  <a:close/>
                  <a:moveTo>
                    <a:pt x="0" y="179"/>
                  </a:moveTo>
                  <a:lnTo>
                    <a:pt x="2" y="179"/>
                  </a:lnTo>
                  <a:lnTo>
                    <a:pt x="2" y="186"/>
                  </a:lnTo>
                  <a:lnTo>
                    <a:pt x="0" y="186"/>
                  </a:lnTo>
                  <a:lnTo>
                    <a:pt x="0" y="179"/>
                  </a:lnTo>
                  <a:close/>
                  <a:moveTo>
                    <a:pt x="0" y="153"/>
                  </a:moveTo>
                  <a:lnTo>
                    <a:pt x="2" y="153"/>
                  </a:lnTo>
                  <a:lnTo>
                    <a:pt x="2" y="162"/>
                  </a:lnTo>
                  <a:lnTo>
                    <a:pt x="0" y="162"/>
                  </a:lnTo>
                  <a:lnTo>
                    <a:pt x="0" y="153"/>
                  </a:lnTo>
                  <a:close/>
                  <a:moveTo>
                    <a:pt x="0" y="128"/>
                  </a:moveTo>
                  <a:lnTo>
                    <a:pt x="2" y="128"/>
                  </a:lnTo>
                  <a:lnTo>
                    <a:pt x="2" y="137"/>
                  </a:lnTo>
                  <a:lnTo>
                    <a:pt x="0" y="137"/>
                  </a:lnTo>
                  <a:lnTo>
                    <a:pt x="0" y="128"/>
                  </a:lnTo>
                  <a:close/>
                  <a:moveTo>
                    <a:pt x="0" y="101"/>
                  </a:moveTo>
                  <a:lnTo>
                    <a:pt x="2" y="101"/>
                  </a:lnTo>
                  <a:lnTo>
                    <a:pt x="2" y="110"/>
                  </a:lnTo>
                  <a:lnTo>
                    <a:pt x="0" y="110"/>
                  </a:lnTo>
                  <a:lnTo>
                    <a:pt x="0" y="101"/>
                  </a:lnTo>
                  <a:close/>
                  <a:moveTo>
                    <a:pt x="0" y="76"/>
                  </a:moveTo>
                  <a:lnTo>
                    <a:pt x="2" y="76"/>
                  </a:lnTo>
                  <a:lnTo>
                    <a:pt x="2" y="85"/>
                  </a:lnTo>
                  <a:lnTo>
                    <a:pt x="0" y="85"/>
                  </a:lnTo>
                  <a:lnTo>
                    <a:pt x="0" y="76"/>
                  </a:lnTo>
                  <a:close/>
                  <a:moveTo>
                    <a:pt x="0" y="51"/>
                  </a:moveTo>
                  <a:lnTo>
                    <a:pt x="2" y="51"/>
                  </a:lnTo>
                  <a:lnTo>
                    <a:pt x="2" y="59"/>
                  </a:lnTo>
                  <a:lnTo>
                    <a:pt x="0" y="59"/>
                  </a:lnTo>
                  <a:lnTo>
                    <a:pt x="0" y="51"/>
                  </a:lnTo>
                  <a:close/>
                  <a:moveTo>
                    <a:pt x="0" y="25"/>
                  </a:moveTo>
                  <a:lnTo>
                    <a:pt x="2" y="25"/>
                  </a:lnTo>
                  <a:lnTo>
                    <a:pt x="2" y="34"/>
                  </a:lnTo>
                  <a:lnTo>
                    <a:pt x="0" y="34"/>
                  </a:lnTo>
                  <a:lnTo>
                    <a:pt x="0" y="25"/>
                  </a:lnTo>
                  <a:close/>
                  <a:moveTo>
                    <a:pt x="0" y="0"/>
                  </a:moveTo>
                  <a:lnTo>
                    <a:pt x="2" y="0"/>
                  </a:lnTo>
                  <a:lnTo>
                    <a:pt x="2"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6" name="Line 91"/>
            <p:cNvSpPr>
              <a:spLocks noChangeShapeType="1"/>
            </p:cNvSpPr>
            <p:nvPr/>
          </p:nvSpPr>
          <p:spPr bwMode="auto">
            <a:xfrm flipV="1">
              <a:off x="3041" y="3054"/>
              <a:ext cx="0" cy="28"/>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7" name="Line 92"/>
            <p:cNvSpPr>
              <a:spLocks noChangeShapeType="1"/>
            </p:cNvSpPr>
            <p:nvPr/>
          </p:nvSpPr>
          <p:spPr bwMode="auto">
            <a:xfrm>
              <a:off x="3041" y="1380"/>
              <a:ext cx="0" cy="27"/>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8" name="Freeform 93"/>
            <p:cNvSpPr>
              <a:spLocks/>
            </p:cNvSpPr>
            <p:nvPr/>
          </p:nvSpPr>
          <p:spPr bwMode="auto">
            <a:xfrm>
              <a:off x="3002" y="3145"/>
              <a:ext cx="47" cy="73"/>
            </a:xfrm>
            <a:custGeom>
              <a:avLst/>
              <a:gdLst>
                <a:gd name="T0" fmla="*/ 0 w 94"/>
                <a:gd name="T1" fmla="*/ 0 h 146"/>
                <a:gd name="T2" fmla="*/ 94 w 94"/>
                <a:gd name="T3" fmla="*/ 0 h 146"/>
                <a:gd name="T4" fmla="*/ 94 w 94"/>
                <a:gd name="T5" fmla="*/ 14 h 146"/>
                <a:gd name="T6" fmla="*/ 82 w 94"/>
                <a:gd name="T7" fmla="*/ 32 h 146"/>
                <a:gd name="T8" fmla="*/ 67 w 94"/>
                <a:gd name="T9" fmla="*/ 53 h 146"/>
                <a:gd name="T10" fmla="*/ 55 w 94"/>
                <a:gd name="T11" fmla="*/ 78 h 146"/>
                <a:gd name="T12" fmla="*/ 46 w 94"/>
                <a:gd name="T13" fmla="*/ 105 h 146"/>
                <a:gd name="T14" fmla="*/ 41 w 94"/>
                <a:gd name="T15" fmla="*/ 124 h 146"/>
                <a:gd name="T16" fmla="*/ 39 w 94"/>
                <a:gd name="T17" fmla="*/ 146 h 146"/>
                <a:gd name="T18" fmla="*/ 21 w 94"/>
                <a:gd name="T19" fmla="*/ 146 h 146"/>
                <a:gd name="T20" fmla="*/ 23 w 94"/>
                <a:gd name="T21" fmla="*/ 126 h 146"/>
                <a:gd name="T22" fmla="*/ 27 w 94"/>
                <a:gd name="T23" fmla="*/ 103 h 146"/>
                <a:gd name="T24" fmla="*/ 35 w 94"/>
                <a:gd name="T25" fmla="*/ 78 h 146"/>
                <a:gd name="T26" fmla="*/ 46 w 94"/>
                <a:gd name="T27" fmla="*/ 55 h 146"/>
                <a:gd name="T28" fmla="*/ 58 w 94"/>
                <a:gd name="T29" fmla="*/ 36 h 146"/>
                <a:gd name="T30" fmla="*/ 71 w 94"/>
                <a:gd name="T31" fmla="*/ 18 h 146"/>
                <a:gd name="T32" fmla="*/ 0 w 94"/>
                <a:gd name="T33" fmla="*/ 18 h 146"/>
                <a:gd name="T34" fmla="*/ 0 w 94"/>
                <a:gd name="T3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46">
                  <a:moveTo>
                    <a:pt x="0" y="0"/>
                  </a:moveTo>
                  <a:lnTo>
                    <a:pt x="94" y="0"/>
                  </a:lnTo>
                  <a:lnTo>
                    <a:pt x="94" y="14"/>
                  </a:lnTo>
                  <a:lnTo>
                    <a:pt x="82" y="32"/>
                  </a:lnTo>
                  <a:lnTo>
                    <a:pt x="67" y="53"/>
                  </a:lnTo>
                  <a:lnTo>
                    <a:pt x="55" y="78"/>
                  </a:lnTo>
                  <a:lnTo>
                    <a:pt x="46" y="105"/>
                  </a:lnTo>
                  <a:lnTo>
                    <a:pt x="41" y="124"/>
                  </a:lnTo>
                  <a:lnTo>
                    <a:pt x="39" y="146"/>
                  </a:lnTo>
                  <a:lnTo>
                    <a:pt x="21" y="146"/>
                  </a:lnTo>
                  <a:lnTo>
                    <a:pt x="23" y="126"/>
                  </a:lnTo>
                  <a:lnTo>
                    <a:pt x="27" y="103"/>
                  </a:lnTo>
                  <a:lnTo>
                    <a:pt x="35" y="78"/>
                  </a:lnTo>
                  <a:lnTo>
                    <a:pt x="46" y="55"/>
                  </a:lnTo>
                  <a:lnTo>
                    <a:pt x="58" y="36"/>
                  </a:lnTo>
                  <a:lnTo>
                    <a:pt x="71" y="18"/>
                  </a:lnTo>
                  <a:lnTo>
                    <a:pt x="0"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9" name="Freeform 94"/>
            <p:cNvSpPr>
              <a:spLocks noEditPoints="1"/>
            </p:cNvSpPr>
            <p:nvPr/>
          </p:nvSpPr>
          <p:spPr bwMode="auto">
            <a:xfrm>
              <a:off x="3059" y="3145"/>
              <a:ext cx="47" cy="74"/>
            </a:xfrm>
            <a:custGeom>
              <a:avLst/>
              <a:gdLst>
                <a:gd name="T0" fmla="*/ 46 w 94"/>
                <a:gd name="T1" fmla="*/ 14 h 149"/>
                <a:gd name="T2" fmla="*/ 39 w 94"/>
                <a:gd name="T3" fmla="*/ 16 h 149"/>
                <a:gd name="T4" fmla="*/ 31 w 94"/>
                <a:gd name="T5" fmla="*/ 20 h 149"/>
                <a:gd name="T6" fmla="*/ 26 w 94"/>
                <a:gd name="T7" fmla="*/ 25 h 149"/>
                <a:gd name="T8" fmla="*/ 21 w 94"/>
                <a:gd name="T9" fmla="*/ 36 h 149"/>
                <a:gd name="T10" fmla="*/ 19 w 94"/>
                <a:gd name="T11" fmla="*/ 53 h 149"/>
                <a:gd name="T12" fmla="*/ 17 w 94"/>
                <a:gd name="T13" fmla="*/ 75 h 149"/>
                <a:gd name="T14" fmla="*/ 19 w 94"/>
                <a:gd name="T15" fmla="*/ 96 h 149"/>
                <a:gd name="T16" fmla="*/ 21 w 94"/>
                <a:gd name="T17" fmla="*/ 112 h 149"/>
                <a:gd name="T18" fmla="*/ 26 w 94"/>
                <a:gd name="T19" fmla="*/ 123 h 149"/>
                <a:gd name="T20" fmla="*/ 31 w 94"/>
                <a:gd name="T21" fmla="*/ 130 h 149"/>
                <a:gd name="T22" fmla="*/ 39 w 94"/>
                <a:gd name="T23" fmla="*/ 133 h 149"/>
                <a:gd name="T24" fmla="*/ 47 w 94"/>
                <a:gd name="T25" fmla="*/ 135 h 149"/>
                <a:gd name="T26" fmla="*/ 53 w 94"/>
                <a:gd name="T27" fmla="*/ 133 h 149"/>
                <a:gd name="T28" fmla="*/ 58 w 94"/>
                <a:gd name="T29" fmla="*/ 132 h 149"/>
                <a:gd name="T30" fmla="*/ 63 w 94"/>
                <a:gd name="T31" fmla="*/ 128 h 149"/>
                <a:gd name="T32" fmla="*/ 67 w 94"/>
                <a:gd name="T33" fmla="*/ 123 h 149"/>
                <a:gd name="T34" fmla="*/ 72 w 94"/>
                <a:gd name="T35" fmla="*/ 112 h 149"/>
                <a:gd name="T36" fmla="*/ 76 w 94"/>
                <a:gd name="T37" fmla="*/ 96 h 149"/>
                <a:gd name="T38" fmla="*/ 76 w 94"/>
                <a:gd name="T39" fmla="*/ 75 h 149"/>
                <a:gd name="T40" fmla="*/ 76 w 94"/>
                <a:gd name="T41" fmla="*/ 53 h 149"/>
                <a:gd name="T42" fmla="*/ 72 w 94"/>
                <a:gd name="T43" fmla="*/ 38 h 149"/>
                <a:gd name="T44" fmla="*/ 67 w 94"/>
                <a:gd name="T45" fmla="*/ 27 h 149"/>
                <a:gd name="T46" fmla="*/ 63 w 94"/>
                <a:gd name="T47" fmla="*/ 22 h 149"/>
                <a:gd name="T48" fmla="*/ 58 w 94"/>
                <a:gd name="T49" fmla="*/ 18 h 149"/>
                <a:gd name="T50" fmla="*/ 53 w 94"/>
                <a:gd name="T51" fmla="*/ 14 h 149"/>
                <a:gd name="T52" fmla="*/ 46 w 94"/>
                <a:gd name="T53" fmla="*/ 14 h 149"/>
                <a:gd name="T54" fmla="*/ 47 w 94"/>
                <a:gd name="T55" fmla="*/ 0 h 149"/>
                <a:gd name="T56" fmla="*/ 55 w 94"/>
                <a:gd name="T57" fmla="*/ 0 h 149"/>
                <a:gd name="T58" fmla="*/ 62 w 94"/>
                <a:gd name="T59" fmla="*/ 2 h 149"/>
                <a:gd name="T60" fmla="*/ 67 w 94"/>
                <a:gd name="T61" fmla="*/ 4 h 149"/>
                <a:gd name="T62" fmla="*/ 72 w 94"/>
                <a:gd name="T63" fmla="*/ 7 h 149"/>
                <a:gd name="T64" fmla="*/ 78 w 94"/>
                <a:gd name="T65" fmla="*/ 13 h 149"/>
                <a:gd name="T66" fmla="*/ 81 w 94"/>
                <a:gd name="T67" fmla="*/ 18 h 149"/>
                <a:gd name="T68" fmla="*/ 86 w 94"/>
                <a:gd name="T69" fmla="*/ 29 h 149"/>
                <a:gd name="T70" fmla="*/ 92 w 94"/>
                <a:gd name="T71" fmla="*/ 39 h 149"/>
                <a:gd name="T72" fmla="*/ 94 w 94"/>
                <a:gd name="T73" fmla="*/ 55 h 149"/>
                <a:gd name="T74" fmla="*/ 94 w 94"/>
                <a:gd name="T75" fmla="*/ 75 h 149"/>
                <a:gd name="T76" fmla="*/ 94 w 94"/>
                <a:gd name="T77" fmla="*/ 98 h 149"/>
                <a:gd name="T78" fmla="*/ 88 w 94"/>
                <a:gd name="T79" fmla="*/ 116 h 149"/>
                <a:gd name="T80" fmla="*/ 85 w 94"/>
                <a:gd name="T81" fmla="*/ 126 h 149"/>
                <a:gd name="T82" fmla="*/ 79 w 94"/>
                <a:gd name="T83" fmla="*/ 133 h 149"/>
                <a:gd name="T84" fmla="*/ 74 w 94"/>
                <a:gd name="T85" fmla="*/ 141 h 149"/>
                <a:gd name="T86" fmla="*/ 65 w 94"/>
                <a:gd name="T87" fmla="*/ 146 h 149"/>
                <a:gd name="T88" fmla="*/ 56 w 94"/>
                <a:gd name="T89" fmla="*/ 148 h 149"/>
                <a:gd name="T90" fmla="*/ 47 w 94"/>
                <a:gd name="T91" fmla="*/ 149 h 149"/>
                <a:gd name="T92" fmla="*/ 28 w 94"/>
                <a:gd name="T93" fmla="*/ 146 h 149"/>
                <a:gd name="T94" fmla="*/ 14 w 94"/>
                <a:gd name="T95" fmla="*/ 133 h 149"/>
                <a:gd name="T96" fmla="*/ 5 w 94"/>
                <a:gd name="T97" fmla="*/ 119 h 149"/>
                <a:gd name="T98" fmla="*/ 1 w 94"/>
                <a:gd name="T99" fmla="*/ 100 h 149"/>
                <a:gd name="T100" fmla="*/ 0 w 94"/>
                <a:gd name="T101" fmla="*/ 75 h 149"/>
                <a:gd name="T102" fmla="*/ 0 w 94"/>
                <a:gd name="T103" fmla="*/ 52 h 149"/>
                <a:gd name="T104" fmla="*/ 5 w 94"/>
                <a:gd name="T105" fmla="*/ 32 h 149"/>
                <a:gd name="T106" fmla="*/ 8 w 94"/>
                <a:gd name="T107" fmla="*/ 23 h 149"/>
                <a:gd name="T108" fmla="*/ 14 w 94"/>
                <a:gd name="T109" fmla="*/ 14 h 149"/>
                <a:gd name="T110" fmla="*/ 21 w 94"/>
                <a:gd name="T111" fmla="*/ 7 h 149"/>
                <a:gd name="T112" fmla="*/ 28 w 94"/>
                <a:gd name="T113" fmla="*/ 4 h 149"/>
                <a:gd name="T114" fmla="*/ 37 w 94"/>
                <a:gd name="T115" fmla="*/ 0 h 149"/>
                <a:gd name="T116" fmla="*/ 47 w 94"/>
                <a:gd name="T1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149">
                  <a:moveTo>
                    <a:pt x="46" y="14"/>
                  </a:moveTo>
                  <a:lnTo>
                    <a:pt x="39" y="16"/>
                  </a:lnTo>
                  <a:lnTo>
                    <a:pt x="31" y="20"/>
                  </a:lnTo>
                  <a:lnTo>
                    <a:pt x="26" y="25"/>
                  </a:lnTo>
                  <a:lnTo>
                    <a:pt x="21" y="36"/>
                  </a:lnTo>
                  <a:lnTo>
                    <a:pt x="19" y="53"/>
                  </a:lnTo>
                  <a:lnTo>
                    <a:pt x="17" y="75"/>
                  </a:lnTo>
                  <a:lnTo>
                    <a:pt x="19" y="96"/>
                  </a:lnTo>
                  <a:lnTo>
                    <a:pt x="21" y="112"/>
                  </a:lnTo>
                  <a:lnTo>
                    <a:pt x="26" y="123"/>
                  </a:lnTo>
                  <a:lnTo>
                    <a:pt x="31" y="130"/>
                  </a:lnTo>
                  <a:lnTo>
                    <a:pt x="39" y="133"/>
                  </a:lnTo>
                  <a:lnTo>
                    <a:pt x="47" y="135"/>
                  </a:lnTo>
                  <a:lnTo>
                    <a:pt x="53" y="133"/>
                  </a:lnTo>
                  <a:lnTo>
                    <a:pt x="58" y="132"/>
                  </a:lnTo>
                  <a:lnTo>
                    <a:pt x="63" y="128"/>
                  </a:lnTo>
                  <a:lnTo>
                    <a:pt x="67" y="123"/>
                  </a:lnTo>
                  <a:lnTo>
                    <a:pt x="72" y="112"/>
                  </a:lnTo>
                  <a:lnTo>
                    <a:pt x="76" y="96"/>
                  </a:lnTo>
                  <a:lnTo>
                    <a:pt x="76" y="75"/>
                  </a:lnTo>
                  <a:lnTo>
                    <a:pt x="76" y="53"/>
                  </a:lnTo>
                  <a:lnTo>
                    <a:pt x="72" y="38"/>
                  </a:lnTo>
                  <a:lnTo>
                    <a:pt x="67" y="27"/>
                  </a:lnTo>
                  <a:lnTo>
                    <a:pt x="63" y="22"/>
                  </a:lnTo>
                  <a:lnTo>
                    <a:pt x="58" y="18"/>
                  </a:lnTo>
                  <a:lnTo>
                    <a:pt x="53" y="14"/>
                  </a:lnTo>
                  <a:lnTo>
                    <a:pt x="46" y="14"/>
                  </a:lnTo>
                  <a:close/>
                  <a:moveTo>
                    <a:pt x="47" y="0"/>
                  </a:moveTo>
                  <a:lnTo>
                    <a:pt x="55" y="0"/>
                  </a:lnTo>
                  <a:lnTo>
                    <a:pt x="62" y="2"/>
                  </a:lnTo>
                  <a:lnTo>
                    <a:pt x="67" y="4"/>
                  </a:lnTo>
                  <a:lnTo>
                    <a:pt x="72" y="7"/>
                  </a:lnTo>
                  <a:lnTo>
                    <a:pt x="78" y="13"/>
                  </a:lnTo>
                  <a:lnTo>
                    <a:pt x="81" y="18"/>
                  </a:lnTo>
                  <a:lnTo>
                    <a:pt x="86" y="29"/>
                  </a:lnTo>
                  <a:lnTo>
                    <a:pt x="92" y="39"/>
                  </a:lnTo>
                  <a:lnTo>
                    <a:pt x="94" y="55"/>
                  </a:lnTo>
                  <a:lnTo>
                    <a:pt x="94" y="75"/>
                  </a:lnTo>
                  <a:lnTo>
                    <a:pt x="94" y="98"/>
                  </a:lnTo>
                  <a:lnTo>
                    <a:pt x="88" y="116"/>
                  </a:lnTo>
                  <a:lnTo>
                    <a:pt x="85" y="126"/>
                  </a:lnTo>
                  <a:lnTo>
                    <a:pt x="79" y="133"/>
                  </a:lnTo>
                  <a:lnTo>
                    <a:pt x="74" y="141"/>
                  </a:lnTo>
                  <a:lnTo>
                    <a:pt x="65" y="146"/>
                  </a:lnTo>
                  <a:lnTo>
                    <a:pt x="56" y="148"/>
                  </a:lnTo>
                  <a:lnTo>
                    <a:pt x="47" y="149"/>
                  </a:lnTo>
                  <a:lnTo>
                    <a:pt x="28" y="146"/>
                  </a:lnTo>
                  <a:lnTo>
                    <a:pt x="14" y="133"/>
                  </a:lnTo>
                  <a:lnTo>
                    <a:pt x="5" y="119"/>
                  </a:lnTo>
                  <a:lnTo>
                    <a:pt x="1" y="100"/>
                  </a:lnTo>
                  <a:lnTo>
                    <a:pt x="0" y="75"/>
                  </a:lnTo>
                  <a:lnTo>
                    <a:pt x="0" y="52"/>
                  </a:lnTo>
                  <a:lnTo>
                    <a:pt x="5" y="32"/>
                  </a:lnTo>
                  <a:lnTo>
                    <a:pt x="8" y="23"/>
                  </a:lnTo>
                  <a:lnTo>
                    <a:pt x="14" y="14"/>
                  </a:lnTo>
                  <a:lnTo>
                    <a:pt x="21" y="7"/>
                  </a:lnTo>
                  <a:lnTo>
                    <a:pt x="28" y="4"/>
                  </a:lnTo>
                  <a:lnTo>
                    <a:pt x="37" y="0"/>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0" name="Freeform 95"/>
            <p:cNvSpPr>
              <a:spLocks noEditPoints="1"/>
            </p:cNvSpPr>
            <p:nvPr/>
          </p:nvSpPr>
          <p:spPr bwMode="auto">
            <a:xfrm>
              <a:off x="3386" y="1386"/>
              <a:ext cx="1" cy="1696"/>
            </a:xfrm>
            <a:custGeom>
              <a:avLst/>
              <a:gdLst>
                <a:gd name="T0" fmla="*/ 0 w 1"/>
                <a:gd name="T1" fmla="*/ 3331 h 3391"/>
                <a:gd name="T2" fmla="*/ 1 w 1"/>
                <a:gd name="T3" fmla="*/ 3279 h 3391"/>
                <a:gd name="T4" fmla="*/ 1 w 1"/>
                <a:gd name="T5" fmla="*/ 3237 h 3391"/>
                <a:gd name="T6" fmla="*/ 0 w 1"/>
                <a:gd name="T7" fmla="*/ 3185 h 3391"/>
                <a:gd name="T8" fmla="*/ 0 w 1"/>
                <a:gd name="T9" fmla="*/ 3126 h 3391"/>
                <a:gd name="T10" fmla="*/ 0 w 1"/>
                <a:gd name="T11" fmla="*/ 3048 h 3391"/>
                <a:gd name="T12" fmla="*/ 1 w 1"/>
                <a:gd name="T13" fmla="*/ 2998 h 3391"/>
                <a:gd name="T14" fmla="*/ 1 w 1"/>
                <a:gd name="T15" fmla="*/ 2954 h 3391"/>
                <a:gd name="T16" fmla="*/ 0 w 1"/>
                <a:gd name="T17" fmla="*/ 2904 h 3391"/>
                <a:gd name="T18" fmla="*/ 0 w 1"/>
                <a:gd name="T19" fmla="*/ 2844 h 3391"/>
                <a:gd name="T20" fmla="*/ 0 w 1"/>
                <a:gd name="T21" fmla="*/ 2768 h 3391"/>
                <a:gd name="T22" fmla="*/ 1 w 1"/>
                <a:gd name="T23" fmla="*/ 2716 h 3391"/>
                <a:gd name="T24" fmla="*/ 1 w 1"/>
                <a:gd name="T25" fmla="*/ 2673 h 3391"/>
                <a:gd name="T26" fmla="*/ 0 w 1"/>
                <a:gd name="T27" fmla="*/ 2622 h 3391"/>
                <a:gd name="T28" fmla="*/ 0 w 1"/>
                <a:gd name="T29" fmla="*/ 2561 h 3391"/>
                <a:gd name="T30" fmla="*/ 0 w 1"/>
                <a:gd name="T31" fmla="*/ 2485 h 3391"/>
                <a:gd name="T32" fmla="*/ 1 w 1"/>
                <a:gd name="T33" fmla="*/ 2434 h 3391"/>
                <a:gd name="T34" fmla="*/ 1 w 1"/>
                <a:gd name="T35" fmla="*/ 2391 h 3391"/>
                <a:gd name="T36" fmla="*/ 0 w 1"/>
                <a:gd name="T37" fmla="*/ 2339 h 3391"/>
                <a:gd name="T38" fmla="*/ 0 w 1"/>
                <a:gd name="T39" fmla="*/ 2281 h 3391"/>
                <a:gd name="T40" fmla="*/ 0 w 1"/>
                <a:gd name="T41" fmla="*/ 2203 h 3391"/>
                <a:gd name="T42" fmla="*/ 1 w 1"/>
                <a:gd name="T43" fmla="*/ 2151 h 3391"/>
                <a:gd name="T44" fmla="*/ 1 w 1"/>
                <a:gd name="T45" fmla="*/ 2108 h 3391"/>
                <a:gd name="T46" fmla="*/ 0 w 1"/>
                <a:gd name="T47" fmla="*/ 2059 h 3391"/>
                <a:gd name="T48" fmla="*/ 0 w 1"/>
                <a:gd name="T49" fmla="*/ 1998 h 3391"/>
                <a:gd name="T50" fmla="*/ 0 w 1"/>
                <a:gd name="T51" fmla="*/ 1922 h 3391"/>
                <a:gd name="T52" fmla="*/ 1 w 1"/>
                <a:gd name="T53" fmla="*/ 1870 h 3391"/>
                <a:gd name="T54" fmla="*/ 1 w 1"/>
                <a:gd name="T55" fmla="*/ 1828 h 3391"/>
                <a:gd name="T56" fmla="*/ 0 w 1"/>
                <a:gd name="T57" fmla="*/ 1776 h 3391"/>
                <a:gd name="T58" fmla="*/ 0 w 1"/>
                <a:gd name="T59" fmla="*/ 1716 h 3391"/>
                <a:gd name="T60" fmla="*/ 0 w 1"/>
                <a:gd name="T61" fmla="*/ 1640 h 3391"/>
                <a:gd name="T62" fmla="*/ 1 w 1"/>
                <a:gd name="T63" fmla="*/ 1588 h 3391"/>
                <a:gd name="T64" fmla="*/ 1 w 1"/>
                <a:gd name="T65" fmla="*/ 1545 h 3391"/>
                <a:gd name="T66" fmla="*/ 0 w 1"/>
                <a:gd name="T67" fmla="*/ 1494 h 3391"/>
                <a:gd name="T68" fmla="*/ 0 w 1"/>
                <a:gd name="T69" fmla="*/ 1435 h 3391"/>
                <a:gd name="T70" fmla="*/ 0 w 1"/>
                <a:gd name="T71" fmla="*/ 1357 h 3391"/>
                <a:gd name="T72" fmla="*/ 1 w 1"/>
                <a:gd name="T73" fmla="*/ 1306 h 3391"/>
                <a:gd name="T74" fmla="*/ 1 w 1"/>
                <a:gd name="T75" fmla="*/ 1263 h 3391"/>
                <a:gd name="T76" fmla="*/ 0 w 1"/>
                <a:gd name="T77" fmla="*/ 1213 h 3391"/>
                <a:gd name="T78" fmla="*/ 0 w 1"/>
                <a:gd name="T79" fmla="*/ 1153 h 3391"/>
                <a:gd name="T80" fmla="*/ 0 w 1"/>
                <a:gd name="T81" fmla="*/ 1076 h 3391"/>
                <a:gd name="T82" fmla="*/ 1 w 1"/>
                <a:gd name="T83" fmla="*/ 1025 h 3391"/>
                <a:gd name="T84" fmla="*/ 1 w 1"/>
                <a:gd name="T85" fmla="*/ 982 h 3391"/>
                <a:gd name="T86" fmla="*/ 0 w 1"/>
                <a:gd name="T87" fmla="*/ 931 h 3391"/>
                <a:gd name="T88" fmla="*/ 0 w 1"/>
                <a:gd name="T89" fmla="*/ 870 h 3391"/>
                <a:gd name="T90" fmla="*/ 0 w 1"/>
                <a:gd name="T91" fmla="*/ 794 h 3391"/>
                <a:gd name="T92" fmla="*/ 1 w 1"/>
                <a:gd name="T93" fmla="*/ 742 h 3391"/>
                <a:gd name="T94" fmla="*/ 1 w 1"/>
                <a:gd name="T95" fmla="*/ 700 h 3391"/>
                <a:gd name="T96" fmla="*/ 0 w 1"/>
                <a:gd name="T97" fmla="*/ 648 h 3391"/>
                <a:gd name="T98" fmla="*/ 0 w 1"/>
                <a:gd name="T99" fmla="*/ 588 h 3391"/>
                <a:gd name="T100" fmla="*/ 0 w 1"/>
                <a:gd name="T101" fmla="*/ 511 h 3391"/>
                <a:gd name="T102" fmla="*/ 1 w 1"/>
                <a:gd name="T103" fmla="*/ 460 h 3391"/>
                <a:gd name="T104" fmla="*/ 1 w 1"/>
                <a:gd name="T105" fmla="*/ 417 h 3391"/>
                <a:gd name="T106" fmla="*/ 0 w 1"/>
                <a:gd name="T107" fmla="*/ 366 h 3391"/>
                <a:gd name="T108" fmla="*/ 0 w 1"/>
                <a:gd name="T109" fmla="*/ 307 h 3391"/>
                <a:gd name="T110" fmla="*/ 0 w 1"/>
                <a:gd name="T111" fmla="*/ 231 h 3391"/>
                <a:gd name="T112" fmla="*/ 1 w 1"/>
                <a:gd name="T113" fmla="*/ 179 h 3391"/>
                <a:gd name="T114" fmla="*/ 1 w 1"/>
                <a:gd name="T115" fmla="*/ 137 h 3391"/>
                <a:gd name="T116" fmla="*/ 0 w 1"/>
                <a:gd name="T117" fmla="*/ 85 h 3391"/>
                <a:gd name="T118" fmla="*/ 0 w 1"/>
                <a:gd name="T119" fmla="*/ 25 h 3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 h="3391">
                  <a:moveTo>
                    <a:pt x="0" y="3382"/>
                  </a:moveTo>
                  <a:lnTo>
                    <a:pt x="1" y="3382"/>
                  </a:lnTo>
                  <a:lnTo>
                    <a:pt x="1" y="3391"/>
                  </a:lnTo>
                  <a:lnTo>
                    <a:pt x="0" y="3391"/>
                  </a:lnTo>
                  <a:lnTo>
                    <a:pt x="0" y="3382"/>
                  </a:lnTo>
                  <a:close/>
                  <a:moveTo>
                    <a:pt x="0" y="3357"/>
                  </a:moveTo>
                  <a:lnTo>
                    <a:pt x="1" y="3357"/>
                  </a:lnTo>
                  <a:lnTo>
                    <a:pt x="1" y="3364"/>
                  </a:lnTo>
                  <a:lnTo>
                    <a:pt x="0" y="3364"/>
                  </a:lnTo>
                  <a:lnTo>
                    <a:pt x="0" y="3357"/>
                  </a:lnTo>
                  <a:close/>
                  <a:moveTo>
                    <a:pt x="0" y="3331"/>
                  </a:moveTo>
                  <a:lnTo>
                    <a:pt x="1" y="3331"/>
                  </a:lnTo>
                  <a:lnTo>
                    <a:pt x="1" y="3340"/>
                  </a:lnTo>
                  <a:lnTo>
                    <a:pt x="0" y="3340"/>
                  </a:lnTo>
                  <a:lnTo>
                    <a:pt x="0" y="3331"/>
                  </a:lnTo>
                  <a:close/>
                  <a:moveTo>
                    <a:pt x="0" y="3306"/>
                  </a:moveTo>
                  <a:lnTo>
                    <a:pt x="1" y="3306"/>
                  </a:lnTo>
                  <a:lnTo>
                    <a:pt x="1" y="3313"/>
                  </a:lnTo>
                  <a:lnTo>
                    <a:pt x="0" y="3313"/>
                  </a:lnTo>
                  <a:lnTo>
                    <a:pt x="0" y="3306"/>
                  </a:lnTo>
                  <a:close/>
                  <a:moveTo>
                    <a:pt x="0" y="3279"/>
                  </a:moveTo>
                  <a:lnTo>
                    <a:pt x="1" y="3279"/>
                  </a:lnTo>
                  <a:lnTo>
                    <a:pt x="1" y="3288"/>
                  </a:lnTo>
                  <a:lnTo>
                    <a:pt x="0" y="3288"/>
                  </a:lnTo>
                  <a:lnTo>
                    <a:pt x="0" y="3279"/>
                  </a:lnTo>
                  <a:close/>
                  <a:moveTo>
                    <a:pt x="0" y="3254"/>
                  </a:moveTo>
                  <a:lnTo>
                    <a:pt x="1" y="3254"/>
                  </a:lnTo>
                  <a:lnTo>
                    <a:pt x="1" y="3263"/>
                  </a:lnTo>
                  <a:lnTo>
                    <a:pt x="0" y="3263"/>
                  </a:lnTo>
                  <a:lnTo>
                    <a:pt x="0" y="3254"/>
                  </a:lnTo>
                  <a:close/>
                  <a:moveTo>
                    <a:pt x="0" y="3228"/>
                  </a:moveTo>
                  <a:lnTo>
                    <a:pt x="1" y="3228"/>
                  </a:lnTo>
                  <a:lnTo>
                    <a:pt x="1" y="3237"/>
                  </a:lnTo>
                  <a:lnTo>
                    <a:pt x="0" y="3237"/>
                  </a:lnTo>
                  <a:lnTo>
                    <a:pt x="0" y="3228"/>
                  </a:lnTo>
                  <a:close/>
                  <a:moveTo>
                    <a:pt x="0" y="3203"/>
                  </a:moveTo>
                  <a:lnTo>
                    <a:pt x="1" y="3203"/>
                  </a:lnTo>
                  <a:lnTo>
                    <a:pt x="1" y="3212"/>
                  </a:lnTo>
                  <a:lnTo>
                    <a:pt x="0" y="3212"/>
                  </a:lnTo>
                  <a:lnTo>
                    <a:pt x="0" y="3203"/>
                  </a:lnTo>
                  <a:close/>
                  <a:moveTo>
                    <a:pt x="0" y="3178"/>
                  </a:moveTo>
                  <a:lnTo>
                    <a:pt x="1" y="3178"/>
                  </a:lnTo>
                  <a:lnTo>
                    <a:pt x="1" y="3185"/>
                  </a:lnTo>
                  <a:lnTo>
                    <a:pt x="0" y="3185"/>
                  </a:lnTo>
                  <a:lnTo>
                    <a:pt x="0" y="3178"/>
                  </a:lnTo>
                  <a:close/>
                  <a:moveTo>
                    <a:pt x="0" y="3151"/>
                  </a:moveTo>
                  <a:lnTo>
                    <a:pt x="1" y="3151"/>
                  </a:lnTo>
                  <a:lnTo>
                    <a:pt x="1" y="3160"/>
                  </a:lnTo>
                  <a:lnTo>
                    <a:pt x="0" y="3160"/>
                  </a:lnTo>
                  <a:lnTo>
                    <a:pt x="0" y="3151"/>
                  </a:lnTo>
                  <a:close/>
                  <a:moveTo>
                    <a:pt x="0" y="3126"/>
                  </a:moveTo>
                  <a:lnTo>
                    <a:pt x="1" y="3126"/>
                  </a:lnTo>
                  <a:lnTo>
                    <a:pt x="1" y="3133"/>
                  </a:lnTo>
                  <a:lnTo>
                    <a:pt x="0" y="3133"/>
                  </a:lnTo>
                  <a:lnTo>
                    <a:pt x="0" y="3126"/>
                  </a:lnTo>
                  <a:close/>
                  <a:moveTo>
                    <a:pt x="0" y="3100"/>
                  </a:moveTo>
                  <a:lnTo>
                    <a:pt x="1" y="3100"/>
                  </a:lnTo>
                  <a:lnTo>
                    <a:pt x="1" y="3109"/>
                  </a:lnTo>
                  <a:lnTo>
                    <a:pt x="0" y="3109"/>
                  </a:lnTo>
                  <a:lnTo>
                    <a:pt x="0" y="3100"/>
                  </a:lnTo>
                  <a:close/>
                  <a:moveTo>
                    <a:pt x="0" y="3075"/>
                  </a:moveTo>
                  <a:lnTo>
                    <a:pt x="1" y="3075"/>
                  </a:lnTo>
                  <a:lnTo>
                    <a:pt x="1" y="3084"/>
                  </a:lnTo>
                  <a:lnTo>
                    <a:pt x="0" y="3084"/>
                  </a:lnTo>
                  <a:lnTo>
                    <a:pt x="0" y="3075"/>
                  </a:lnTo>
                  <a:close/>
                  <a:moveTo>
                    <a:pt x="0" y="3048"/>
                  </a:moveTo>
                  <a:lnTo>
                    <a:pt x="1" y="3048"/>
                  </a:lnTo>
                  <a:lnTo>
                    <a:pt x="1" y="3057"/>
                  </a:lnTo>
                  <a:lnTo>
                    <a:pt x="0" y="3057"/>
                  </a:lnTo>
                  <a:lnTo>
                    <a:pt x="0" y="3048"/>
                  </a:lnTo>
                  <a:close/>
                  <a:moveTo>
                    <a:pt x="0" y="3023"/>
                  </a:moveTo>
                  <a:lnTo>
                    <a:pt x="1" y="3023"/>
                  </a:lnTo>
                  <a:lnTo>
                    <a:pt x="1" y="3032"/>
                  </a:lnTo>
                  <a:lnTo>
                    <a:pt x="0" y="3032"/>
                  </a:lnTo>
                  <a:lnTo>
                    <a:pt x="0" y="3023"/>
                  </a:lnTo>
                  <a:close/>
                  <a:moveTo>
                    <a:pt x="0" y="2998"/>
                  </a:moveTo>
                  <a:lnTo>
                    <a:pt x="1" y="2998"/>
                  </a:lnTo>
                  <a:lnTo>
                    <a:pt x="1" y="3006"/>
                  </a:lnTo>
                  <a:lnTo>
                    <a:pt x="0" y="3006"/>
                  </a:lnTo>
                  <a:lnTo>
                    <a:pt x="0" y="2998"/>
                  </a:lnTo>
                  <a:close/>
                  <a:moveTo>
                    <a:pt x="0" y="2972"/>
                  </a:moveTo>
                  <a:lnTo>
                    <a:pt x="1" y="2972"/>
                  </a:lnTo>
                  <a:lnTo>
                    <a:pt x="1" y="2981"/>
                  </a:lnTo>
                  <a:lnTo>
                    <a:pt x="0" y="2981"/>
                  </a:lnTo>
                  <a:lnTo>
                    <a:pt x="0" y="2972"/>
                  </a:lnTo>
                  <a:close/>
                  <a:moveTo>
                    <a:pt x="0" y="2947"/>
                  </a:moveTo>
                  <a:lnTo>
                    <a:pt x="1" y="2947"/>
                  </a:lnTo>
                  <a:lnTo>
                    <a:pt x="1" y="2954"/>
                  </a:lnTo>
                  <a:lnTo>
                    <a:pt x="0" y="2954"/>
                  </a:lnTo>
                  <a:lnTo>
                    <a:pt x="0" y="2947"/>
                  </a:lnTo>
                  <a:close/>
                  <a:moveTo>
                    <a:pt x="0" y="2920"/>
                  </a:moveTo>
                  <a:lnTo>
                    <a:pt x="1" y="2920"/>
                  </a:lnTo>
                  <a:lnTo>
                    <a:pt x="1" y="2929"/>
                  </a:lnTo>
                  <a:lnTo>
                    <a:pt x="0" y="2929"/>
                  </a:lnTo>
                  <a:lnTo>
                    <a:pt x="0" y="2920"/>
                  </a:lnTo>
                  <a:close/>
                  <a:moveTo>
                    <a:pt x="0" y="2895"/>
                  </a:moveTo>
                  <a:lnTo>
                    <a:pt x="1" y="2895"/>
                  </a:lnTo>
                  <a:lnTo>
                    <a:pt x="1" y="2904"/>
                  </a:lnTo>
                  <a:lnTo>
                    <a:pt x="0" y="2904"/>
                  </a:lnTo>
                  <a:lnTo>
                    <a:pt x="0" y="2895"/>
                  </a:lnTo>
                  <a:close/>
                  <a:moveTo>
                    <a:pt x="0" y="2869"/>
                  </a:moveTo>
                  <a:lnTo>
                    <a:pt x="1" y="2869"/>
                  </a:lnTo>
                  <a:lnTo>
                    <a:pt x="1" y="2878"/>
                  </a:lnTo>
                  <a:lnTo>
                    <a:pt x="0" y="2878"/>
                  </a:lnTo>
                  <a:lnTo>
                    <a:pt x="0" y="2869"/>
                  </a:lnTo>
                  <a:close/>
                  <a:moveTo>
                    <a:pt x="0" y="2844"/>
                  </a:moveTo>
                  <a:lnTo>
                    <a:pt x="1" y="2844"/>
                  </a:lnTo>
                  <a:lnTo>
                    <a:pt x="1" y="2853"/>
                  </a:lnTo>
                  <a:lnTo>
                    <a:pt x="0" y="2853"/>
                  </a:lnTo>
                  <a:lnTo>
                    <a:pt x="0" y="2844"/>
                  </a:lnTo>
                  <a:close/>
                  <a:moveTo>
                    <a:pt x="0" y="2819"/>
                  </a:moveTo>
                  <a:lnTo>
                    <a:pt x="1" y="2819"/>
                  </a:lnTo>
                  <a:lnTo>
                    <a:pt x="1" y="2826"/>
                  </a:lnTo>
                  <a:lnTo>
                    <a:pt x="0" y="2826"/>
                  </a:lnTo>
                  <a:lnTo>
                    <a:pt x="0" y="2819"/>
                  </a:lnTo>
                  <a:close/>
                  <a:moveTo>
                    <a:pt x="0" y="2792"/>
                  </a:moveTo>
                  <a:lnTo>
                    <a:pt x="1" y="2792"/>
                  </a:lnTo>
                  <a:lnTo>
                    <a:pt x="1" y="2801"/>
                  </a:lnTo>
                  <a:lnTo>
                    <a:pt x="0" y="2801"/>
                  </a:lnTo>
                  <a:lnTo>
                    <a:pt x="0" y="2792"/>
                  </a:lnTo>
                  <a:close/>
                  <a:moveTo>
                    <a:pt x="0" y="2768"/>
                  </a:moveTo>
                  <a:lnTo>
                    <a:pt x="1" y="2768"/>
                  </a:lnTo>
                  <a:lnTo>
                    <a:pt x="1" y="2776"/>
                  </a:lnTo>
                  <a:lnTo>
                    <a:pt x="0" y="2776"/>
                  </a:lnTo>
                  <a:lnTo>
                    <a:pt x="0" y="2768"/>
                  </a:lnTo>
                  <a:close/>
                  <a:moveTo>
                    <a:pt x="0" y="2741"/>
                  </a:moveTo>
                  <a:lnTo>
                    <a:pt x="1" y="2741"/>
                  </a:lnTo>
                  <a:lnTo>
                    <a:pt x="1" y="2750"/>
                  </a:lnTo>
                  <a:lnTo>
                    <a:pt x="0" y="2750"/>
                  </a:lnTo>
                  <a:lnTo>
                    <a:pt x="0" y="2741"/>
                  </a:lnTo>
                  <a:close/>
                  <a:moveTo>
                    <a:pt x="0" y="2716"/>
                  </a:moveTo>
                  <a:lnTo>
                    <a:pt x="1" y="2716"/>
                  </a:lnTo>
                  <a:lnTo>
                    <a:pt x="1" y="2725"/>
                  </a:lnTo>
                  <a:lnTo>
                    <a:pt x="0" y="2725"/>
                  </a:lnTo>
                  <a:lnTo>
                    <a:pt x="0" y="2716"/>
                  </a:lnTo>
                  <a:close/>
                  <a:moveTo>
                    <a:pt x="0" y="2689"/>
                  </a:moveTo>
                  <a:lnTo>
                    <a:pt x="1" y="2689"/>
                  </a:lnTo>
                  <a:lnTo>
                    <a:pt x="1" y="2698"/>
                  </a:lnTo>
                  <a:lnTo>
                    <a:pt x="0" y="2698"/>
                  </a:lnTo>
                  <a:lnTo>
                    <a:pt x="0" y="2689"/>
                  </a:lnTo>
                  <a:close/>
                  <a:moveTo>
                    <a:pt x="0" y="2665"/>
                  </a:moveTo>
                  <a:lnTo>
                    <a:pt x="1" y="2665"/>
                  </a:lnTo>
                  <a:lnTo>
                    <a:pt x="1" y="2673"/>
                  </a:lnTo>
                  <a:lnTo>
                    <a:pt x="0" y="2673"/>
                  </a:lnTo>
                  <a:lnTo>
                    <a:pt x="0" y="2665"/>
                  </a:lnTo>
                  <a:close/>
                  <a:moveTo>
                    <a:pt x="0" y="2640"/>
                  </a:moveTo>
                  <a:lnTo>
                    <a:pt x="1" y="2640"/>
                  </a:lnTo>
                  <a:lnTo>
                    <a:pt x="1" y="2647"/>
                  </a:lnTo>
                  <a:lnTo>
                    <a:pt x="0" y="2647"/>
                  </a:lnTo>
                  <a:lnTo>
                    <a:pt x="0" y="2640"/>
                  </a:lnTo>
                  <a:close/>
                  <a:moveTo>
                    <a:pt x="0" y="2613"/>
                  </a:moveTo>
                  <a:lnTo>
                    <a:pt x="1" y="2613"/>
                  </a:lnTo>
                  <a:lnTo>
                    <a:pt x="1" y="2622"/>
                  </a:lnTo>
                  <a:lnTo>
                    <a:pt x="0" y="2622"/>
                  </a:lnTo>
                  <a:lnTo>
                    <a:pt x="0" y="2613"/>
                  </a:lnTo>
                  <a:close/>
                  <a:moveTo>
                    <a:pt x="0" y="2588"/>
                  </a:moveTo>
                  <a:lnTo>
                    <a:pt x="1" y="2588"/>
                  </a:lnTo>
                  <a:lnTo>
                    <a:pt x="1" y="2597"/>
                  </a:lnTo>
                  <a:lnTo>
                    <a:pt x="0" y="2597"/>
                  </a:lnTo>
                  <a:lnTo>
                    <a:pt x="0" y="2588"/>
                  </a:lnTo>
                  <a:close/>
                  <a:moveTo>
                    <a:pt x="0" y="2561"/>
                  </a:moveTo>
                  <a:lnTo>
                    <a:pt x="1" y="2561"/>
                  </a:lnTo>
                  <a:lnTo>
                    <a:pt x="1" y="2570"/>
                  </a:lnTo>
                  <a:lnTo>
                    <a:pt x="0" y="2570"/>
                  </a:lnTo>
                  <a:lnTo>
                    <a:pt x="0" y="2561"/>
                  </a:lnTo>
                  <a:close/>
                  <a:moveTo>
                    <a:pt x="0" y="2537"/>
                  </a:moveTo>
                  <a:lnTo>
                    <a:pt x="1" y="2537"/>
                  </a:lnTo>
                  <a:lnTo>
                    <a:pt x="1" y="2545"/>
                  </a:lnTo>
                  <a:lnTo>
                    <a:pt x="0" y="2545"/>
                  </a:lnTo>
                  <a:lnTo>
                    <a:pt x="0" y="2537"/>
                  </a:lnTo>
                  <a:close/>
                  <a:moveTo>
                    <a:pt x="0" y="2510"/>
                  </a:moveTo>
                  <a:lnTo>
                    <a:pt x="1" y="2510"/>
                  </a:lnTo>
                  <a:lnTo>
                    <a:pt x="1" y="2519"/>
                  </a:lnTo>
                  <a:lnTo>
                    <a:pt x="0" y="2519"/>
                  </a:lnTo>
                  <a:lnTo>
                    <a:pt x="0" y="2510"/>
                  </a:lnTo>
                  <a:close/>
                  <a:moveTo>
                    <a:pt x="0" y="2485"/>
                  </a:moveTo>
                  <a:lnTo>
                    <a:pt x="1" y="2485"/>
                  </a:lnTo>
                  <a:lnTo>
                    <a:pt x="1" y="2494"/>
                  </a:lnTo>
                  <a:lnTo>
                    <a:pt x="0" y="2494"/>
                  </a:lnTo>
                  <a:lnTo>
                    <a:pt x="0" y="2485"/>
                  </a:lnTo>
                  <a:close/>
                  <a:moveTo>
                    <a:pt x="0" y="2460"/>
                  </a:moveTo>
                  <a:lnTo>
                    <a:pt x="1" y="2460"/>
                  </a:lnTo>
                  <a:lnTo>
                    <a:pt x="1" y="2467"/>
                  </a:lnTo>
                  <a:lnTo>
                    <a:pt x="0" y="2467"/>
                  </a:lnTo>
                  <a:lnTo>
                    <a:pt x="0" y="2460"/>
                  </a:lnTo>
                  <a:close/>
                  <a:moveTo>
                    <a:pt x="0" y="2434"/>
                  </a:moveTo>
                  <a:lnTo>
                    <a:pt x="1" y="2434"/>
                  </a:lnTo>
                  <a:lnTo>
                    <a:pt x="1" y="2442"/>
                  </a:lnTo>
                  <a:lnTo>
                    <a:pt x="0" y="2442"/>
                  </a:lnTo>
                  <a:lnTo>
                    <a:pt x="0" y="2434"/>
                  </a:lnTo>
                  <a:close/>
                  <a:moveTo>
                    <a:pt x="0" y="2409"/>
                  </a:moveTo>
                  <a:lnTo>
                    <a:pt x="1" y="2409"/>
                  </a:lnTo>
                  <a:lnTo>
                    <a:pt x="1" y="2418"/>
                  </a:lnTo>
                  <a:lnTo>
                    <a:pt x="0" y="2418"/>
                  </a:lnTo>
                  <a:lnTo>
                    <a:pt x="0" y="2409"/>
                  </a:lnTo>
                  <a:close/>
                  <a:moveTo>
                    <a:pt x="0" y="2382"/>
                  </a:moveTo>
                  <a:lnTo>
                    <a:pt x="1" y="2382"/>
                  </a:lnTo>
                  <a:lnTo>
                    <a:pt x="1" y="2391"/>
                  </a:lnTo>
                  <a:lnTo>
                    <a:pt x="0" y="2391"/>
                  </a:lnTo>
                  <a:lnTo>
                    <a:pt x="0" y="2382"/>
                  </a:lnTo>
                  <a:close/>
                  <a:moveTo>
                    <a:pt x="0" y="2357"/>
                  </a:moveTo>
                  <a:lnTo>
                    <a:pt x="1" y="2357"/>
                  </a:lnTo>
                  <a:lnTo>
                    <a:pt x="1" y="2366"/>
                  </a:lnTo>
                  <a:lnTo>
                    <a:pt x="0" y="2366"/>
                  </a:lnTo>
                  <a:lnTo>
                    <a:pt x="0" y="2357"/>
                  </a:lnTo>
                  <a:close/>
                  <a:moveTo>
                    <a:pt x="0" y="2331"/>
                  </a:moveTo>
                  <a:lnTo>
                    <a:pt x="1" y="2331"/>
                  </a:lnTo>
                  <a:lnTo>
                    <a:pt x="1" y="2339"/>
                  </a:lnTo>
                  <a:lnTo>
                    <a:pt x="0" y="2339"/>
                  </a:lnTo>
                  <a:lnTo>
                    <a:pt x="0" y="2331"/>
                  </a:lnTo>
                  <a:close/>
                  <a:moveTo>
                    <a:pt x="0" y="2306"/>
                  </a:moveTo>
                  <a:lnTo>
                    <a:pt x="1" y="2306"/>
                  </a:lnTo>
                  <a:lnTo>
                    <a:pt x="1" y="2315"/>
                  </a:lnTo>
                  <a:lnTo>
                    <a:pt x="0" y="2315"/>
                  </a:lnTo>
                  <a:lnTo>
                    <a:pt x="0" y="2306"/>
                  </a:lnTo>
                  <a:close/>
                  <a:moveTo>
                    <a:pt x="0" y="2281"/>
                  </a:moveTo>
                  <a:lnTo>
                    <a:pt x="1" y="2281"/>
                  </a:lnTo>
                  <a:lnTo>
                    <a:pt x="1" y="2288"/>
                  </a:lnTo>
                  <a:lnTo>
                    <a:pt x="0" y="2288"/>
                  </a:lnTo>
                  <a:lnTo>
                    <a:pt x="0" y="2281"/>
                  </a:lnTo>
                  <a:close/>
                  <a:moveTo>
                    <a:pt x="0" y="2254"/>
                  </a:moveTo>
                  <a:lnTo>
                    <a:pt x="1" y="2254"/>
                  </a:lnTo>
                  <a:lnTo>
                    <a:pt x="1" y="2263"/>
                  </a:lnTo>
                  <a:lnTo>
                    <a:pt x="0" y="2263"/>
                  </a:lnTo>
                  <a:lnTo>
                    <a:pt x="0" y="2254"/>
                  </a:lnTo>
                  <a:close/>
                  <a:moveTo>
                    <a:pt x="0" y="2229"/>
                  </a:moveTo>
                  <a:lnTo>
                    <a:pt x="1" y="2229"/>
                  </a:lnTo>
                  <a:lnTo>
                    <a:pt x="1" y="2238"/>
                  </a:lnTo>
                  <a:lnTo>
                    <a:pt x="0" y="2238"/>
                  </a:lnTo>
                  <a:lnTo>
                    <a:pt x="0" y="2229"/>
                  </a:lnTo>
                  <a:close/>
                  <a:moveTo>
                    <a:pt x="0" y="2203"/>
                  </a:moveTo>
                  <a:lnTo>
                    <a:pt x="1" y="2203"/>
                  </a:lnTo>
                  <a:lnTo>
                    <a:pt x="1" y="2212"/>
                  </a:lnTo>
                  <a:lnTo>
                    <a:pt x="0" y="2212"/>
                  </a:lnTo>
                  <a:lnTo>
                    <a:pt x="0" y="2203"/>
                  </a:lnTo>
                  <a:close/>
                  <a:moveTo>
                    <a:pt x="0" y="2178"/>
                  </a:moveTo>
                  <a:lnTo>
                    <a:pt x="1" y="2178"/>
                  </a:lnTo>
                  <a:lnTo>
                    <a:pt x="1" y="2187"/>
                  </a:lnTo>
                  <a:lnTo>
                    <a:pt x="0" y="2187"/>
                  </a:lnTo>
                  <a:lnTo>
                    <a:pt x="0" y="2178"/>
                  </a:lnTo>
                  <a:close/>
                  <a:moveTo>
                    <a:pt x="0" y="2151"/>
                  </a:moveTo>
                  <a:lnTo>
                    <a:pt x="1" y="2151"/>
                  </a:lnTo>
                  <a:lnTo>
                    <a:pt x="1" y="2160"/>
                  </a:lnTo>
                  <a:lnTo>
                    <a:pt x="0" y="2160"/>
                  </a:lnTo>
                  <a:lnTo>
                    <a:pt x="0" y="2151"/>
                  </a:lnTo>
                  <a:close/>
                  <a:moveTo>
                    <a:pt x="0" y="2126"/>
                  </a:moveTo>
                  <a:lnTo>
                    <a:pt x="1" y="2126"/>
                  </a:lnTo>
                  <a:lnTo>
                    <a:pt x="1" y="2135"/>
                  </a:lnTo>
                  <a:lnTo>
                    <a:pt x="0" y="2135"/>
                  </a:lnTo>
                  <a:lnTo>
                    <a:pt x="0" y="2126"/>
                  </a:lnTo>
                  <a:close/>
                  <a:moveTo>
                    <a:pt x="0" y="2101"/>
                  </a:moveTo>
                  <a:lnTo>
                    <a:pt x="1" y="2101"/>
                  </a:lnTo>
                  <a:lnTo>
                    <a:pt x="1" y="2108"/>
                  </a:lnTo>
                  <a:lnTo>
                    <a:pt x="0" y="2108"/>
                  </a:lnTo>
                  <a:lnTo>
                    <a:pt x="0" y="2101"/>
                  </a:lnTo>
                  <a:close/>
                  <a:moveTo>
                    <a:pt x="0" y="2075"/>
                  </a:moveTo>
                  <a:lnTo>
                    <a:pt x="1" y="2075"/>
                  </a:lnTo>
                  <a:lnTo>
                    <a:pt x="1" y="2084"/>
                  </a:lnTo>
                  <a:lnTo>
                    <a:pt x="0" y="2084"/>
                  </a:lnTo>
                  <a:lnTo>
                    <a:pt x="0" y="2075"/>
                  </a:lnTo>
                  <a:close/>
                  <a:moveTo>
                    <a:pt x="0" y="2050"/>
                  </a:moveTo>
                  <a:lnTo>
                    <a:pt x="1" y="2050"/>
                  </a:lnTo>
                  <a:lnTo>
                    <a:pt x="1" y="2059"/>
                  </a:lnTo>
                  <a:lnTo>
                    <a:pt x="0" y="2059"/>
                  </a:lnTo>
                  <a:lnTo>
                    <a:pt x="0" y="2050"/>
                  </a:lnTo>
                  <a:close/>
                  <a:moveTo>
                    <a:pt x="0" y="2023"/>
                  </a:moveTo>
                  <a:lnTo>
                    <a:pt x="1" y="2023"/>
                  </a:lnTo>
                  <a:lnTo>
                    <a:pt x="1" y="2032"/>
                  </a:lnTo>
                  <a:lnTo>
                    <a:pt x="0" y="2032"/>
                  </a:lnTo>
                  <a:lnTo>
                    <a:pt x="0" y="2023"/>
                  </a:lnTo>
                  <a:close/>
                  <a:moveTo>
                    <a:pt x="0" y="1998"/>
                  </a:moveTo>
                  <a:lnTo>
                    <a:pt x="1" y="1998"/>
                  </a:lnTo>
                  <a:lnTo>
                    <a:pt x="1" y="2007"/>
                  </a:lnTo>
                  <a:lnTo>
                    <a:pt x="0" y="2007"/>
                  </a:lnTo>
                  <a:lnTo>
                    <a:pt x="0" y="1998"/>
                  </a:lnTo>
                  <a:close/>
                  <a:moveTo>
                    <a:pt x="0" y="1972"/>
                  </a:moveTo>
                  <a:lnTo>
                    <a:pt x="1" y="1972"/>
                  </a:lnTo>
                  <a:lnTo>
                    <a:pt x="1" y="1981"/>
                  </a:lnTo>
                  <a:lnTo>
                    <a:pt x="0" y="1981"/>
                  </a:lnTo>
                  <a:lnTo>
                    <a:pt x="0" y="1972"/>
                  </a:lnTo>
                  <a:close/>
                  <a:moveTo>
                    <a:pt x="0" y="1947"/>
                  </a:moveTo>
                  <a:lnTo>
                    <a:pt x="1" y="1947"/>
                  </a:lnTo>
                  <a:lnTo>
                    <a:pt x="1" y="1956"/>
                  </a:lnTo>
                  <a:lnTo>
                    <a:pt x="0" y="1956"/>
                  </a:lnTo>
                  <a:lnTo>
                    <a:pt x="0" y="1947"/>
                  </a:lnTo>
                  <a:close/>
                  <a:moveTo>
                    <a:pt x="0" y="1922"/>
                  </a:moveTo>
                  <a:lnTo>
                    <a:pt x="1" y="1922"/>
                  </a:lnTo>
                  <a:lnTo>
                    <a:pt x="1" y="1929"/>
                  </a:lnTo>
                  <a:lnTo>
                    <a:pt x="0" y="1929"/>
                  </a:lnTo>
                  <a:lnTo>
                    <a:pt x="0" y="1922"/>
                  </a:lnTo>
                  <a:close/>
                  <a:moveTo>
                    <a:pt x="0" y="1895"/>
                  </a:moveTo>
                  <a:lnTo>
                    <a:pt x="1" y="1895"/>
                  </a:lnTo>
                  <a:lnTo>
                    <a:pt x="1" y="1904"/>
                  </a:lnTo>
                  <a:lnTo>
                    <a:pt x="0" y="1904"/>
                  </a:lnTo>
                  <a:lnTo>
                    <a:pt x="0" y="1895"/>
                  </a:lnTo>
                  <a:close/>
                  <a:moveTo>
                    <a:pt x="0" y="1870"/>
                  </a:moveTo>
                  <a:lnTo>
                    <a:pt x="1" y="1870"/>
                  </a:lnTo>
                  <a:lnTo>
                    <a:pt x="1" y="1879"/>
                  </a:lnTo>
                  <a:lnTo>
                    <a:pt x="0" y="1879"/>
                  </a:lnTo>
                  <a:lnTo>
                    <a:pt x="0" y="1870"/>
                  </a:lnTo>
                  <a:close/>
                  <a:moveTo>
                    <a:pt x="0" y="1844"/>
                  </a:moveTo>
                  <a:lnTo>
                    <a:pt x="1" y="1844"/>
                  </a:lnTo>
                  <a:lnTo>
                    <a:pt x="1" y="1853"/>
                  </a:lnTo>
                  <a:lnTo>
                    <a:pt x="0" y="1853"/>
                  </a:lnTo>
                  <a:lnTo>
                    <a:pt x="0" y="1844"/>
                  </a:lnTo>
                  <a:close/>
                  <a:moveTo>
                    <a:pt x="0" y="1819"/>
                  </a:moveTo>
                  <a:lnTo>
                    <a:pt x="1" y="1819"/>
                  </a:lnTo>
                  <a:lnTo>
                    <a:pt x="1" y="1828"/>
                  </a:lnTo>
                  <a:lnTo>
                    <a:pt x="0" y="1828"/>
                  </a:lnTo>
                  <a:lnTo>
                    <a:pt x="0" y="1819"/>
                  </a:lnTo>
                  <a:close/>
                  <a:moveTo>
                    <a:pt x="0" y="1794"/>
                  </a:moveTo>
                  <a:lnTo>
                    <a:pt x="1" y="1794"/>
                  </a:lnTo>
                  <a:lnTo>
                    <a:pt x="1" y="1801"/>
                  </a:lnTo>
                  <a:lnTo>
                    <a:pt x="0" y="1801"/>
                  </a:lnTo>
                  <a:lnTo>
                    <a:pt x="0" y="1794"/>
                  </a:lnTo>
                  <a:close/>
                  <a:moveTo>
                    <a:pt x="0" y="1767"/>
                  </a:moveTo>
                  <a:lnTo>
                    <a:pt x="1" y="1767"/>
                  </a:lnTo>
                  <a:lnTo>
                    <a:pt x="1" y="1776"/>
                  </a:lnTo>
                  <a:lnTo>
                    <a:pt x="0" y="1776"/>
                  </a:lnTo>
                  <a:lnTo>
                    <a:pt x="0" y="1767"/>
                  </a:lnTo>
                  <a:close/>
                  <a:moveTo>
                    <a:pt x="0" y="1743"/>
                  </a:moveTo>
                  <a:lnTo>
                    <a:pt x="1" y="1743"/>
                  </a:lnTo>
                  <a:lnTo>
                    <a:pt x="1" y="1750"/>
                  </a:lnTo>
                  <a:lnTo>
                    <a:pt x="0" y="1750"/>
                  </a:lnTo>
                  <a:lnTo>
                    <a:pt x="0" y="1743"/>
                  </a:lnTo>
                  <a:close/>
                  <a:moveTo>
                    <a:pt x="0" y="1716"/>
                  </a:moveTo>
                  <a:lnTo>
                    <a:pt x="1" y="1716"/>
                  </a:lnTo>
                  <a:lnTo>
                    <a:pt x="1" y="1725"/>
                  </a:lnTo>
                  <a:lnTo>
                    <a:pt x="0" y="1725"/>
                  </a:lnTo>
                  <a:lnTo>
                    <a:pt x="0" y="1716"/>
                  </a:lnTo>
                  <a:close/>
                  <a:moveTo>
                    <a:pt x="0" y="1691"/>
                  </a:moveTo>
                  <a:lnTo>
                    <a:pt x="1" y="1691"/>
                  </a:lnTo>
                  <a:lnTo>
                    <a:pt x="1" y="1700"/>
                  </a:lnTo>
                  <a:lnTo>
                    <a:pt x="0" y="1700"/>
                  </a:lnTo>
                  <a:lnTo>
                    <a:pt x="0" y="1691"/>
                  </a:lnTo>
                  <a:close/>
                  <a:moveTo>
                    <a:pt x="0" y="1664"/>
                  </a:moveTo>
                  <a:lnTo>
                    <a:pt x="1" y="1664"/>
                  </a:lnTo>
                  <a:lnTo>
                    <a:pt x="1" y="1673"/>
                  </a:lnTo>
                  <a:lnTo>
                    <a:pt x="0" y="1673"/>
                  </a:lnTo>
                  <a:lnTo>
                    <a:pt x="0" y="1664"/>
                  </a:lnTo>
                  <a:close/>
                  <a:moveTo>
                    <a:pt x="0" y="1640"/>
                  </a:moveTo>
                  <a:lnTo>
                    <a:pt x="1" y="1640"/>
                  </a:lnTo>
                  <a:lnTo>
                    <a:pt x="1" y="1648"/>
                  </a:lnTo>
                  <a:lnTo>
                    <a:pt x="0" y="1648"/>
                  </a:lnTo>
                  <a:lnTo>
                    <a:pt x="0" y="1640"/>
                  </a:lnTo>
                  <a:close/>
                  <a:moveTo>
                    <a:pt x="0" y="1615"/>
                  </a:moveTo>
                  <a:lnTo>
                    <a:pt x="1" y="1615"/>
                  </a:lnTo>
                  <a:lnTo>
                    <a:pt x="1" y="1622"/>
                  </a:lnTo>
                  <a:lnTo>
                    <a:pt x="0" y="1622"/>
                  </a:lnTo>
                  <a:lnTo>
                    <a:pt x="0" y="1615"/>
                  </a:lnTo>
                  <a:close/>
                  <a:moveTo>
                    <a:pt x="0" y="1588"/>
                  </a:moveTo>
                  <a:lnTo>
                    <a:pt x="1" y="1588"/>
                  </a:lnTo>
                  <a:lnTo>
                    <a:pt x="1" y="1597"/>
                  </a:lnTo>
                  <a:lnTo>
                    <a:pt x="0" y="1597"/>
                  </a:lnTo>
                  <a:lnTo>
                    <a:pt x="0" y="1588"/>
                  </a:lnTo>
                  <a:close/>
                  <a:moveTo>
                    <a:pt x="0" y="1563"/>
                  </a:moveTo>
                  <a:lnTo>
                    <a:pt x="1" y="1563"/>
                  </a:lnTo>
                  <a:lnTo>
                    <a:pt x="1" y="1570"/>
                  </a:lnTo>
                  <a:lnTo>
                    <a:pt x="0" y="1570"/>
                  </a:lnTo>
                  <a:lnTo>
                    <a:pt x="0" y="1563"/>
                  </a:lnTo>
                  <a:close/>
                  <a:moveTo>
                    <a:pt x="0" y="1536"/>
                  </a:moveTo>
                  <a:lnTo>
                    <a:pt x="1" y="1536"/>
                  </a:lnTo>
                  <a:lnTo>
                    <a:pt x="1" y="1545"/>
                  </a:lnTo>
                  <a:lnTo>
                    <a:pt x="0" y="1545"/>
                  </a:lnTo>
                  <a:lnTo>
                    <a:pt x="0" y="1536"/>
                  </a:lnTo>
                  <a:close/>
                  <a:moveTo>
                    <a:pt x="0" y="1512"/>
                  </a:moveTo>
                  <a:lnTo>
                    <a:pt x="1" y="1512"/>
                  </a:lnTo>
                  <a:lnTo>
                    <a:pt x="1" y="1521"/>
                  </a:lnTo>
                  <a:lnTo>
                    <a:pt x="0" y="1521"/>
                  </a:lnTo>
                  <a:lnTo>
                    <a:pt x="0" y="1512"/>
                  </a:lnTo>
                  <a:close/>
                  <a:moveTo>
                    <a:pt x="0" y="1485"/>
                  </a:moveTo>
                  <a:lnTo>
                    <a:pt x="1" y="1485"/>
                  </a:lnTo>
                  <a:lnTo>
                    <a:pt x="1" y="1494"/>
                  </a:lnTo>
                  <a:lnTo>
                    <a:pt x="0" y="1494"/>
                  </a:lnTo>
                  <a:lnTo>
                    <a:pt x="0" y="1485"/>
                  </a:lnTo>
                  <a:close/>
                  <a:moveTo>
                    <a:pt x="0" y="1460"/>
                  </a:moveTo>
                  <a:lnTo>
                    <a:pt x="1" y="1460"/>
                  </a:lnTo>
                  <a:lnTo>
                    <a:pt x="1" y="1469"/>
                  </a:lnTo>
                  <a:lnTo>
                    <a:pt x="0" y="1469"/>
                  </a:lnTo>
                  <a:lnTo>
                    <a:pt x="0" y="1460"/>
                  </a:lnTo>
                  <a:close/>
                  <a:moveTo>
                    <a:pt x="0" y="1435"/>
                  </a:moveTo>
                  <a:lnTo>
                    <a:pt x="1" y="1435"/>
                  </a:lnTo>
                  <a:lnTo>
                    <a:pt x="1" y="1442"/>
                  </a:lnTo>
                  <a:lnTo>
                    <a:pt x="0" y="1442"/>
                  </a:lnTo>
                  <a:lnTo>
                    <a:pt x="0" y="1435"/>
                  </a:lnTo>
                  <a:close/>
                  <a:moveTo>
                    <a:pt x="0" y="1409"/>
                  </a:moveTo>
                  <a:lnTo>
                    <a:pt x="1" y="1409"/>
                  </a:lnTo>
                  <a:lnTo>
                    <a:pt x="1" y="1417"/>
                  </a:lnTo>
                  <a:lnTo>
                    <a:pt x="0" y="1417"/>
                  </a:lnTo>
                  <a:lnTo>
                    <a:pt x="0" y="1409"/>
                  </a:lnTo>
                  <a:close/>
                  <a:moveTo>
                    <a:pt x="0" y="1384"/>
                  </a:moveTo>
                  <a:lnTo>
                    <a:pt x="1" y="1384"/>
                  </a:lnTo>
                  <a:lnTo>
                    <a:pt x="1" y="1393"/>
                  </a:lnTo>
                  <a:lnTo>
                    <a:pt x="0" y="1393"/>
                  </a:lnTo>
                  <a:lnTo>
                    <a:pt x="0" y="1384"/>
                  </a:lnTo>
                  <a:close/>
                  <a:moveTo>
                    <a:pt x="0" y="1357"/>
                  </a:moveTo>
                  <a:lnTo>
                    <a:pt x="1" y="1357"/>
                  </a:lnTo>
                  <a:lnTo>
                    <a:pt x="1" y="1366"/>
                  </a:lnTo>
                  <a:lnTo>
                    <a:pt x="0" y="1366"/>
                  </a:lnTo>
                  <a:lnTo>
                    <a:pt x="0" y="1357"/>
                  </a:lnTo>
                  <a:close/>
                  <a:moveTo>
                    <a:pt x="0" y="1332"/>
                  </a:moveTo>
                  <a:lnTo>
                    <a:pt x="1" y="1332"/>
                  </a:lnTo>
                  <a:lnTo>
                    <a:pt x="1" y="1341"/>
                  </a:lnTo>
                  <a:lnTo>
                    <a:pt x="0" y="1341"/>
                  </a:lnTo>
                  <a:lnTo>
                    <a:pt x="0" y="1332"/>
                  </a:lnTo>
                  <a:close/>
                  <a:moveTo>
                    <a:pt x="0" y="1306"/>
                  </a:moveTo>
                  <a:lnTo>
                    <a:pt x="1" y="1306"/>
                  </a:lnTo>
                  <a:lnTo>
                    <a:pt x="1" y="1314"/>
                  </a:lnTo>
                  <a:lnTo>
                    <a:pt x="0" y="1314"/>
                  </a:lnTo>
                  <a:lnTo>
                    <a:pt x="0" y="1306"/>
                  </a:lnTo>
                  <a:close/>
                  <a:moveTo>
                    <a:pt x="0" y="1281"/>
                  </a:moveTo>
                  <a:lnTo>
                    <a:pt x="1" y="1281"/>
                  </a:lnTo>
                  <a:lnTo>
                    <a:pt x="1" y="1290"/>
                  </a:lnTo>
                  <a:lnTo>
                    <a:pt x="0" y="1290"/>
                  </a:lnTo>
                  <a:lnTo>
                    <a:pt x="0" y="1281"/>
                  </a:lnTo>
                  <a:close/>
                  <a:moveTo>
                    <a:pt x="0" y="1256"/>
                  </a:moveTo>
                  <a:lnTo>
                    <a:pt x="1" y="1256"/>
                  </a:lnTo>
                  <a:lnTo>
                    <a:pt x="1" y="1263"/>
                  </a:lnTo>
                  <a:lnTo>
                    <a:pt x="0" y="1263"/>
                  </a:lnTo>
                  <a:lnTo>
                    <a:pt x="0" y="1256"/>
                  </a:lnTo>
                  <a:close/>
                  <a:moveTo>
                    <a:pt x="0" y="1229"/>
                  </a:moveTo>
                  <a:lnTo>
                    <a:pt x="1" y="1229"/>
                  </a:lnTo>
                  <a:lnTo>
                    <a:pt x="1" y="1238"/>
                  </a:lnTo>
                  <a:lnTo>
                    <a:pt x="0" y="1238"/>
                  </a:lnTo>
                  <a:lnTo>
                    <a:pt x="0" y="1229"/>
                  </a:lnTo>
                  <a:close/>
                  <a:moveTo>
                    <a:pt x="0" y="1204"/>
                  </a:moveTo>
                  <a:lnTo>
                    <a:pt x="1" y="1204"/>
                  </a:lnTo>
                  <a:lnTo>
                    <a:pt x="1" y="1213"/>
                  </a:lnTo>
                  <a:lnTo>
                    <a:pt x="0" y="1213"/>
                  </a:lnTo>
                  <a:lnTo>
                    <a:pt x="0" y="1204"/>
                  </a:lnTo>
                  <a:close/>
                  <a:moveTo>
                    <a:pt x="0" y="1178"/>
                  </a:moveTo>
                  <a:lnTo>
                    <a:pt x="1" y="1178"/>
                  </a:lnTo>
                  <a:lnTo>
                    <a:pt x="1" y="1187"/>
                  </a:lnTo>
                  <a:lnTo>
                    <a:pt x="0" y="1187"/>
                  </a:lnTo>
                  <a:lnTo>
                    <a:pt x="0" y="1178"/>
                  </a:lnTo>
                  <a:close/>
                  <a:moveTo>
                    <a:pt x="0" y="1153"/>
                  </a:moveTo>
                  <a:lnTo>
                    <a:pt x="1" y="1153"/>
                  </a:lnTo>
                  <a:lnTo>
                    <a:pt x="1" y="1162"/>
                  </a:lnTo>
                  <a:lnTo>
                    <a:pt x="0" y="1162"/>
                  </a:lnTo>
                  <a:lnTo>
                    <a:pt x="0" y="1153"/>
                  </a:lnTo>
                  <a:close/>
                  <a:moveTo>
                    <a:pt x="0" y="1126"/>
                  </a:moveTo>
                  <a:lnTo>
                    <a:pt x="1" y="1126"/>
                  </a:lnTo>
                  <a:lnTo>
                    <a:pt x="1" y="1135"/>
                  </a:lnTo>
                  <a:lnTo>
                    <a:pt x="0" y="1135"/>
                  </a:lnTo>
                  <a:lnTo>
                    <a:pt x="0" y="1126"/>
                  </a:lnTo>
                  <a:close/>
                  <a:moveTo>
                    <a:pt x="0" y="1101"/>
                  </a:moveTo>
                  <a:lnTo>
                    <a:pt x="1" y="1101"/>
                  </a:lnTo>
                  <a:lnTo>
                    <a:pt x="1" y="1110"/>
                  </a:lnTo>
                  <a:lnTo>
                    <a:pt x="0" y="1110"/>
                  </a:lnTo>
                  <a:lnTo>
                    <a:pt x="0" y="1101"/>
                  </a:lnTo>
                  <a:close/>
                  <a:moveTo>
                    <a:pt x="0" y="1076"/>
                  </a:moveTo>
                  <a:lnTo>
                    <a:pt x="1" y="1076"/>
                  </a:lnTo>
                  <a:lnTo>
                    <a:pt x="1" y="1084"/>
                  </a:lnTo>
                  <a:lnTo>
                    <a:pt x="0" y="1084"/>
                  </a:lnTo>
                  <a:lnTo>
                    <a:pt x="0" y="1076"/>
                  </a:lnTo>
                  <a:close/>
                  <a:moveTo>
                    <a:pt x="0" y="1050"/>
                  </a:moveTo>
                  <a:lnTo>
                    <a:pt x="1" y="1050"/>
                  </a:lnTo>
                  <a:lnTo>
                    <a:pt x="1" y="1059"/>
                  </a:lnTo>
                  <a:lnTo>
                    <a:pt x="0" y="1059"/>
                  </a:lnTo>
                  <a:lnTo>
                    <a:pt x="0" y="1050"/>
                  </a:lnTo>
                  <a:close/>
                  <a:moveTo>
                    <a:pt x="0" y="1025"/>
                  </a:moveTo>
                  <a:lnTo>
                    <a:pt x="1" y="1025"/>
                  </a:lnTo>
                  <a:lnTo>
                    <a:pt x="1" y="1034"/>
                  </a:lnTo>
                  <a:lnTo>
                    <a:pt x="0" y="1034"/>
                  </a:lnTo>
                  <a:lnTo>
                    <a:pt x="0" y="1025"/>
                  </a:lnTo>
                  <a:close/>
                  <a:moveTo>
                    <a:pt x="0" y="998"/>
                  </a:moveTo>
                  <a:lnTo>
                    <a:pt x="1" y="998"/>
                  </a:lnTo>
                  <a:lnTo>
                    <a:pt x="1" y="1007"/>
                  </a:lnTo>
                  <a:lnTo>
                    <a:pt x="0" y="1007"/>
                  </a:lnTo>
                  <a:lnTo>
                    <a:pt x="0" y="998"/>
                  </a:lnTo>
                  <a:close/>
                  <a:moveTo>
                    <a:pt x="0" y="973"/>
                  </a:moveTo>
                  <a:lnTo>
                    <a:pt x="1" y="973"/>
                  </a:lnTo>
                  <a:lnTo>
                    <a:pt x="1" y="982"/>
                  </a:lnTo>
                  <a:lnTo>
                    <a:pt x="0" y="982"/>
                  </a:lnTo>
                  <a:lnTo>
                    <a:pt x="0" y="973"/>
                  </a:lnTo>
                  <a:close/>
                  <a:moveTo>
                    <a:pt x="0" y="947"/>
                  </a:moveTo>
                  <a:lnTo>
                    <a:pt x="1" y="947"/>
                  </a:lnTo>
                  <a:lnTo>
                    <a:pt x="1" y="956"/>
                  </a:lnTo>
                  <a:lnTo>
                    <a:pt x="0" y="956"/>
                  </a:lnTo>
                  <a:lnTo>
                    <a:pt x="0" y="947"/>
                  </a:lnTo>
                  <a:close/>
                  <a:moveTo>
                    <a:pt x="0" y="922"/>
                  </a:moveTo>
                  <a:lnTo>
                    <a:pt x="1" y="922"/>
                  </a:lnTo>
                  <a:lnTo>
                    <a:pt x="1" y="931"/>
                  </a:lnTo>
                  <a:lnTo>
                    <a:pt x="0" y="931"/>
                  </a:lnTo>
                  <a:lnTo>
                    <a:pt x="0" y="922"/>
                  </a:lnTo>
                  <a:close/>
                  <a:moveTo>
                    <a:pt x="0" y="897"/>
                  </a:moveTo>
                  <a:lnTo>
                    <a:pt x="1" y="897"/>
                  </a:lnTo>
                  <a:lnTo>
                    <a:pt x="1" y="904"/>
                  </a:lnTo>
                  <a:lnTo>
                    <a:pt x="0" y="904"/>
                  </a:lnTo>
                  <a:lnTo>
                    <a:pt x="0" y="897"/>
                  </a:lnTo>
                  <a:close/>
                  <a:moveTo>
                    <a:pt x="0" y="870"/>
                  </a:moveTo>
                  <a:lnTo>
                    <a:pt x="1" y="870"/>
                  </a:lnTo>
                  <a:lnTo>
                    <a:pt x="1" y="879"/>
                  </a:lnTo>
                  <a:lnTo>
                    <a:pt x="0" y="879"/>
                  </a:lnTo>
                  <a:lnTo>
                    <a:pt x="0" y="870"/>
                  </a:lnTo>
                  <a:close/>
                  <a:moveTo>
                    <a:pt x="0" y="845"/>
                  </a:moveTo>
                  <a:lnTo>
                    <a:pt x="1" y="845"/>
                  </a:lnTo>
                  <a:lnTo>
                    <a:pt x="1" y="854"/>
                  </a:lnTo>
                  <a:lnTo>
                    <a:pt x="0" y="854"/>
                  </a:lnTo>
                  <a:lnTo>
                    <a:pt x="0" y="845"/>
                  </a:lnTo>
                  <a:close/>
                  <a:moveTo>
                    <a:pt x="0" y="819"/>
                  </a:moveTo>
                  <a:lnTo>
                    <a:pt x="1" y="819"/>
                  </a:lnTo>
                  <a:lnTo>
                    <a:pt x="1" y="828"/>
                  </a:lnTo>
                  <a:lnTo>
                    <a:pt x="0" y="828"/>
                  </a:lnTo>
                  <a:lnTo>
                    <a:pt x="0" y="819"/>
                  </a:lnTo>
                  <a:close/>
                  <a:moveTo>
                    <a:pt x="0" y="794"/>
                  </a:moveTo>
                  <a:lnTo>
                    <a:pt x="1" y="794"/>
                  </a:lnTo>
                  <a:lnTo>
                    <a:pt x="1" y="803"/>
                  </a:lnTo>
                  <a:lnTo>
                    <a:pt x="0" y="803"/>
                  </a:lnTo>
                  <a:lnTo>
                    <a:pt x="0" y="794"/>
                  </a:lnTo>
                  <a:close/>
                  <a:moveTo>
                    <a:pt x="0" y="767"/>
                  </a:moveTo>
                  <a:lnTo>
                    <a:pt x="1" y="767"/>
                  </a:lnTo>
                  <a:lnTo>
                    <a:pt x="1" y="776"/>
                  </a:lnTo>
                  <a:lnTo>
                    <a:pt x="0" y="776"/>
                  </a:lnTo>
                  <a:lnTo>
                    <a:pt x="0" y="767"/>
                  </a:lnTo>
                  <a:close/>
                  <a:moveTo>
                    <a:pt x="0" y="742"/>
                  </a:moveTo>
                  <a:lnTo>
                    <a:pt x="1" y="742"/>
                  </a:lnTo>
                  <a:lnTo>
                    <a:pt x="1" y="751"/>
                  </a:lnTo>
                  <a:lnTo>
                    <a:pt x="0" y="751"/>
                  </a:lnTo>
                  <a:lnTo>
                    <a:pt x="0" y="742"/>
                  </a:lnTo>
                  <a:close/>
                  <a:moveTo>
                    <a:pt x="0" y="718"/>
                  </a:moveTo>
                  <a:lnTo>
                    <a:pt x="1" y="718"/>
                  </a:lnTo>
                  <a:lnTo>
                    <a:pt x="1" y="725"/>
                  </a:lnTo>
                  <a:lnTo>
                    <a:pt x="0" y="725"/>
                  </a:lnTo>
                  <a:lnTo>
                    <a:pt x="0" y="718"/>
                  </a:lnTo>
                  <a:close/>
                  <a:moveTo>
                    <a:pt x="0" y="691"/>
                  </a:moveTo>
                  <a:lnTo>
                    <a:pt x="1" y="691"/>
                  </a:lnTo>
                  <a:lnTo>
                    <a:pt x="1" y="700"/>
                  </a:lnTo>
                  <a:lnTo>
                    <a:pt x="0" y="700"/>
                  </a:lnTo>
                  <a:lnTo>
                    <a:pt x="0" y="691"/>
                  </a:lnTo>
                  <a:close/>
                  <a:moveTo>
                    <a:pt x="0" y="666"/>
                  </a:moveTo>
                  <a:lnTo>
                    <a:pt x="1" y="666"/>
                  </a:lnTo>
                  <a:lnTo>
                    <a:pt x="1" y="675"/>
                  </a:lnTo>
                  <a:lnTo>
                    <a:pt x="0" y="675"/>
                  </a:lnTo>
                  <a:lnTo>
                    <a:pt x="0" y="666"/>
                  </a:lnTo>
                  <a:close/>
                  <a:moveTo>
                    <a:pt x="0" y="639"/>
                  </a:moveTo>
                  <a:lnTo>
                    <a:pt x="1" y="639"/>
                  </a:lnTo>
                  <a:lnTo>
                    <a:pt x="1" y="648"/>
                  </a:lnTo>
                  <a:lnTo>
                    <a:pt x="0" y="648"/>
                  </a:lnTo>
                  <a:lnTo>
                    <a:pt x="0" y="639"/>
                  </a:lnTo>
                  <a:close/>
                  <a:moveTo>
                    <a:pt x="0" y="615"/>
                  </a:moveTo>
                  <a:lnTo>
                    <a:pt x="1" y="615"/>
                  </a:lnTo>
                  <a:lnTo>
                    <a:pt x="1" y="623"/>
                  </a:lnTo>
                  <a:lnTo>
                    <a:pt x="0" y="623"/>
                  </a:lnTo>
                  <a:lnTo>
                    <a:pt x="0" y="615"/>
                  </a:lnTo>
                  <a:close/>
                  <a:moveTo>
                    <a:pt x="0" y="588"/>
                  </a:moveTo>
                  <a:lnTo>
                    <a:pt x="1" y="588"/>
                  </a:lnTo>
                  <a:lnTo>
                    <a:pt x="1" y="597"/>
                  </a:lnTo>
                  <a:lnTo>
                    <a:pt x="0" y="597"/>
                  </a:lnTo>
                  <a:lnTo>
                    <a:pt x="0" y="588"/>
                  </a:lnTo>
                  <a:close/>
                  <a:moveTo>
                    <a:pt x="0" y="563"/>
                  </a:moveTo>
                  <a:lnTo>
                    <a:pt x="1" y="563"/>
                  </a:lnTo>
                  <a:lnTo>
                    <a:pt x="1" y="572"/>
                  </a:lnTo>
                  <a:lnTo>
                    <a:pt x="0" y="572"/>
                  </a:lnTo>
                  <a:lnTo>
                    <a:pt x="0" y="563"/>
                  </a:lnTo>
                  <a:close/>
                  <a:moveTo>
                    <a:pt x="0" y="538"/>
                  </a:moveTo>
                  <a:lnTo>
                    <a:pt x="1" y="538"/>
                  </a:lnTo>
                  <a:lnTo>
                    <a:pt x="1" y="545"/>
                  </a:lnTo>
                  <a:lnTo>
                    <a:pt x="0" y="545"/>
                  </a:lnTo>
                  <a:lnTo>
                    <a:pt x="0" y="538"/>
                  </a:lnTo>
                  <a:close/>
                  <a:moveTo>
                    <a:pt x="0" y="511"/>
                  </a:moveTo>
                  <a:lnTo>
                    <a:pt x="1" y="511"/>
                  </a:lnTo>
                  <a:lnTo>
                    <a:pt x="1" y="520"/>
                  </a:lnTo>
                  <a:lnTo>
                    <a:pt x="0" y="520"/>
                  </a:lnTo>
                  <a:lnTo>
                    <a:pt x="0" y="511"/>
                  </a:lnTo>
                  <a:close/>
                  <a:moveTo>
                    <a:pt x="0" y="487"/>
                  </a:moveTo>
                  <a:lnTo>
                    <a:pt x="1" y="487"/>
                  </a:lnTo>
                  <a:lnTo>
                    <a:pt x="1" y="496"/>
                  </a:lnTo>
                  <a:lnTo>
                    <a:pt x="0" y="496"/>
                  </a:lnTo>
                  <a:lnTo>
                    <a:pt x="0" y="487"/>
                  </a:lnTo>
                  <a:close/>
                  <a:moveTo>
                    <a:pt x="0" y="460"/>
                  </a:moveTo>
                  <a:lnTo>
                    <a:pt x="1" y="460"/>
                  </a:lnTo>
                  <a:lnTo>
                    <a:pt x="1" y="469"/>
                  </a:lnTo>
                  <a:lnTo>
                    <a:pt x="0" y="469"/>
                  </a:lnTo>
                  <a:lnTo>
                    <a:pt x="0" y="460"/>
                  </a:lnTo>
                  <a:close/>
                  <a:moveTo>
                    <a:pt x="0" y="435"/>
                  </a:moveTo>
                  <a:lnTo>
                    <a:pt x="1" y="435"/>
                  </a:lnTo>
                  <a:lnTo>
                    <a:pt x="1" y="444"/>
                  </a:lnTo>
                  <a:lnTo>
                    <a:pt x="0" y="444"/>
                  </a:lnTo>
                  <a:lnTo>
                    <a:pt x="0" y="435"/>
                  </a:lnTo>
                  <a:close/>
                  <a:moveTo>
                    <a:pt x="0" y="410"/>
                  </a:moveTo>
                  <a:lnTo>
                    <a:pt x="1" y="410"/>
                  </a:lnTo>
                  <a:lnTo>
                    <a:pt x="1" y="417"/>
                  </a:lnTo>
                  <a:lnTo>
                    <a:pt x="0" y="417"/>
                  </a:lnTo>
                  <a:lnTo>
                    <a:pt x="0" y="410"/>
                  </a:lnTo>
                  <a:close/>
                  <a:moveTo>
                    <a:pt x="0" y="384"/>
                  </a:moveTo>
                  <a:lnTo>
                    <a:pt x="1" y="384"/>
                  </a:lnTo>
                  <a:lnTo>
                    <a:pt x="1" y="392"/>
                  </a:lnTo>
                  <a:lnTo>
                    <a:pt x="0" y="392"/>
                  </a:lnTo>
                  <a:lnTo>
                    <a:pt x="0" y="384"/>
                  </a:lnTo>
                  <a:close/>
                  <a:moveTo>
                    <a:pt x="0" y="359"/>
                  </a:moveTo>
                  <a:lnTo>
                    <a:pt x="1" y="359"/>
                  </a:lnTo>
                  <a:lnTo>
                    <a:pt x="1" y="366"/>
                  </a:lnTo>
                  <a:lnTo>
                    <a:pt x="0" y="366"/>
                  </a:lnTo>
                  <a:lnTo>
                    <a:pt x="0" y="359"/>
                  </a:lnTo>
                  <a:close/>
                  <a:moveTo>
                    <a:pt x="0" y="332"/>
                  </a:moveTo>
                  <a:lnTo>
                    <a:pt x="1" y="332"/>
                  </a:lnTo>
                  <a:lnTo>
                    <a:pt x="1" y="341"/>
                  </a:lnTo>
                  <a:lnTo>
                    <a:pt x="0" y="341"/>
                  </a:lnTo>
                  <a:lnTo>
                    <a:pt x="0" y="332"/>
                  </a:lnTo>
                  <a:close/>
                  <a:moveTo>
                    <a:pt x="0" y="307"/>
                  </a:moveTo>
                  <a:lnTo>
                    <a:pt x="1" y="307"/>
                  </a:lnTo>
                  <a:lnTo>
                    <a:pt x="1" y="316"/>
                  </a:lnTo>
                  <a:lnTo>
                    <a:pt x="0" y="316"/>
                  </a:lnTo>
                  <a:lnTo>
                    <a:pt x="0" y="307"/>
                  </a:lnTo>
                  <a:close/>
                  <a:moveTo>
                    <a:pt x="0" y="281"/>
                  </a:moveTo>
                  <a:lnTo>
                    <a:pt x="1" y="281"/>
                  </a:lnTo>
                  <a:lnTo>
                    <a:pt x="1" y="289"/>
                  </a:lnTo>
                  <a:lnTo>
                    <a:pt x="0" y="289"/>
                  </a:lnTo>
                  <a:lnTo>
                    <a:pt x="0" y="281"/>
                  </a:lnTo>
                  <a:close/>
                  <a:moveTo>
                    <a:pt x="0" y="256"/>
                  </a:moveTo>
                  <a:lnTo>
                    <a:pt x="1" y="256"/>
                  </a:lnTo>
                  <a:lnTo>
                    <a:pt x="1" y="265"/>
                  </a:lnTo>
                  <a:lnTo>
                    <a:pt x="0" y="265"/>
                  </a:lnTo>
                  <a:lnTo>
                    <a:pt x="0" y="256"/>
                  </a:lnTo>
                  <a:close/>
                  <a:moveTo>
                    <a:pt x="0" y="231"/>
                  </a:moveTo>
                  <a:lnTo>
                    <a:pt x="1" y="231"/>
                  </a:lnTo>
                  <a:lnTo>
                    <a:pt x="1" y="238"/>
                  </a:lnTo>
                  <a:lnTo>
                    <a:pt x="0" y="238"/>
                  </a:lnTo>
                  <a:lnTo>
                    <a:pt x="0" y="231"/>
                  </a:lnTo>
                  <a:close/>
                  <a:moveTo>
                    <a:pt x="0" y="204"/>
                  </a:moveTo>
                  <a:lnTo>
                    <a:pt x="1" y="204"/>
                  </a:lnTo>
                  <a:lnTo>
                    <a:pt x="1" y="213"/>
                  </a:lnTo>
                  <a:lnTo>
                    <a:pt x="0" y="213"/>
                  </a:lnTo>
                  <a:lnTo>
                    <a:pt x="0" y="204"/>
                  </a:lnTo>
                  <a:close/>
                  <a:moveTo>
                    <a:pt x="0" y="179"/>
                  </a:moveTo>
                  <a:lnTo>
                    <a:pt x="1" y="179"/>
                  </a:lnTo>
                  <a:lnTo>
                    <a:pt x="1" y="186"/>
                  </a:lnTo>
                  <a:lnTo>
                    <a:pt x="0" y="186"/>
                  </a:lnTo>
                  <a:lnTo>
                    <a:pt x="0" y="179"/>
                  </a:lnTo>
                  <a:close/>
                  <a:moveTo>
                    <a:pt x="0" y="153"/>
                  </a:moveTo>
                  <a:lnTo>
                    <a:pt x="1" y="153"/>
                  </a:lnTo>
                  <a:lnTo>
                    <a:pt x="1" y="162"/>
                  </a:lnTo>
                  <a:lnTo>
                    <a:pt x="0" y="162"/>
                  </a:lnTo>
                  <a:lnTo>
                    <a:pt x="0" y="153"/>
                  </a:lnTo>
                  <a:close/>
                  <a:moveTo>
                    <a:pt x="0" y="128"/>
                  </a:moveTo>
                  <a:lnTo>
                    <a:pt x="1" y="128"/>
                  </a:lnTo>
                  <a:lnTo>
                    <a:pt x="1" y="137"/>
                  </a:lnTo>
                  <a:lnTo>
                    <a:pt x="0" y="137"/>
                  </a:lnTo>
                  <a:lnTo>
                    <a:pt x="0" y="128"/>
                  </a:lnTo>
                  <a:close/>
                  <a:moveTo>
                    <a:pt x="0" y="101"/>
                  </a:moveTo>
                  <a:lnTo>
                    <a:pt x="1" y="101"/>
                  </a:lnTo>
                  <a:lnTo>
                    <a:pt x="1" y="110"/>
                  </a:lnTo>
                  <a:lnTo>
                    <a:pt x="0" y="110"/>
                  </a:lnTo>
                  <a:lnTo>
                    <a:pt x="0" y="101"/>
                  </a:lnTo>
                  <a:close/>
                  <a:moveTo>
                    <a:pt x="0" y="76"/>
                  </a:moveTo>
                  <a:lnTo>
                    <a:pt x="1" y="76"/>
                  </a:lnTo>
                  <a:lnTo>
                    <a:pt x="1" y="85"/>
                  </a:lnTo>
                  <a:lnTo>
                    <a:pt x="0" y="85"/>
                  </a:lnTo>
                  <a:lnTo>
                    <a:pt x="0" y="76"/>
                  </a:lnTo>
                  <a:close/>
                  <a:moveTo>
                    <a:pt x="0" y="51"/>
                  </a:moveTo>
                  <a:lnTo>
                    <a:pt x="1" y="51"/>
                  </a:lnTo>
                  <a:lnTo>
                    <a:pt x="1" y="59"/>
                  </a:lnTo>
                  <a:lnTo>
                    <a:pt x="0" y="59"/>
                  </a:lnTo>
                  <a:lnTo>
                    <a:pt x="0" y="51"/>
                  </a:lnTo>
                  <a:close/>
                  <a:moveTo>
                    <a:pt x="0" y="25"/>
                  </a:moveTo>
                  <a:lnTo>
                    <a:pt x="1" y="25"/>
                  </a:lnTo>
                  <a:lnTo>
                    <a:pt x="1" y="34"/>
                  </a:lnTo>
                  <a:lnTo>
                    <a:pt x="0" y="34"/>
                  </a:lnTo>
                  <a:lnTo>
                    <a:pt x="0" y="25"/>
                  </a:lnTo>
                  <a:close/>
                  <a:moveTo>
                    <a:pt x="0" y="0"/>
                  </a:moveTo>
                  <a:lnTo>
                    <a:pt x="1" y="0"/>
                  </a:lnTo>
                  <a:lnTo>
                    <a:pt x="1"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1" name="Line 96"/>
            <p:cNvSpPr>
              <a:spLocks noChangeShapeType="1"/>
            </p:cNvSpPr>
            <p:nvPr/>
          </p:nvSpPr>
          <p:spPr bwMode="auto">
            <a:xfrm flipV="1">
              <a:off x="3386" y="3054"/>
              <a:ext cx="0" cy="28"/>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2" name="Line 97"/>
            <p:cNvSpPr>
              <a:spLocks noChangeShapeType="1"/>
            </p:cNvSpPr>
            <p:nvPr/>
          </p:nvSpPr>
          <p:spPr bwMode="auto">
            <a:xfrm>
              <a:off x="3386" y="1380"/>
              <a:ext cx="0" cy="27"/>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3" name="Freeform 98"/>
            <p:cNvSpPr>
              <a:spLocks noEditPoints="1"/>
            </p:cNvSpPr>
            <p:nvPr/>
          </p:nvSpPr>
          <p:spPr bwMode="auto">
            <a:xfrm>
              <a:off x="3348" y="3145"/>
              <a:ext cx="48" cy="74"/>
            </a:xfrm>
            <a:custGeom>
              <a:avLst/>
              <a:gdLst>
                <a:gd name="T0" fmla="*/ 39 w 96"/>
                <a:gd name="T1" fmla="*/ 77 h 149"/>
                <a:gd name="T2" fmla="*/ 27 w 96"/>
                <a:gd name="T3" fmla="*/ 84 h 149"/>
                <a:gd name="T4" fmla="*/ 20 w 96"/>
                <a:gd name="T5" fmla="*/ 96 h 149"/>
                <a:gd name="T6" fmla="*/ 20 w 96"/>
                <a:gd name="T7" fmla="*/ 112 h 149"/>
                <a:gd name="T8" fmla="*/ 25 w 96"/>
                <a:gd name="T9" fmla="*/ 125 h 149"/>
                <a:gd name="T10" fmla="*/ 32 w 96"/>
                <a:gd name="T11" fmla="*/ 130 h 149"/>
                <a:gd name="T12" fmla="*/ 48 w 96"/>
                <a:gd name="T13" fmla="*/ 135 h 149"/>
                <a:gd name="T14" fmla="*/ 64 w 96"/>
                <a:gd name="T15" fmla="*/ 132 h 149"/>
                <a:gd name="T16" fmla="*/ 75 w 96"/>
                <a:gd name="T17" fmla="*/ 121 h 149"/>
                <a:gd name="T18" fmla="*/ 78 w 96"/>
                <a:gd name="T19" fmla="*/ 105 h 149"/>
                <a:gd name="T20" fmla="*/ 75 w 96"/>
                <a:gd name="T21" fmla="*/ 89 h 149"/>
                <a:gd name="T22" fmla="*/ 64 w 96"/>
                <a:gd name="T23" fmla="*/ 78 h 149"/>
                <a:gd name="T24" fmla="*/ 48 w 96"/>
                <a:gd name="T25" fmla="*/ 75 h 149"/>
                <a:gd name="T26" fmla="*/ 41 w 96"/>
                <a:gd name="T27" fmla="*/ 14 h 149"/>
                <a:gd name="T28" fmla="*/ 30 w 96"/>
                <a:gd name="T29" fmla="*/ 22 h 149"/>
                <a:gd name="T30" fmla="*/ 25 w 96"/>
                <a:gd name="T31" fmla="*/ 30 h 149"/>
                <a:gd name="T32" fmla="*/ 25 w 96"/>
                <a:gd name="T33" fmla="*/ 43 h 149"/>
                <a:gd name="T34" fmla="*/ 30 w 96"/>
                <a:gd name="T35" fmla="*/ 53 h 149"/>
                <a:gd name="T36" fmla="*/ 41 w 96"/>
                <a:gd name="T37" fmla="*/ 61 h 149"/>
                <a:gd name="T38" fmla="*/ 55 w 96"/>
                <a:gd name="T39" fmla="*/ 61 h 149"/>
                <a:gd name="T40" fmla="*/ 66 w 96"/>
                <a:gd name="T41" fmla="*/ 53 h 149"/>
                <a:gd name="T42" fmla="*/ 71 w 96"/>
                <a:gd name="T43" fmla="*/ 45 h 149"/>
                <a:gd name="T44" fmla="*/ 71 w 96"/>
                <a:gd name="T45" fmla="*/ 32 h 149"/>
                <a:gd name="T46" fmla="*/ 66 w 96"/>
                <a:gd name="T47" fmla="*/ 22 h 149"/>
                <a:gd name="T48" fmla="*/ 55 w 96"/>
                <a:gd name="T49" fmla="*/ 14 h 149"/>
                <a:gd name="T50" fmla="*/ 48 w 96"/>
                <a:gd name="T51" fmla="*/ 0 h 149"/>
                <a:gd name="T52" fmla="*/ 78 w 96"/>
                <a:gd name="T53" fmla="*/ 11 h 149"/>
                <a:gd name="T54" fmla="*/ 87 w 96"/>
                <a:gd name="T55" fmla="*/ 23 h 149"/>
                <a:gd name="T56" fmla="*/ 91 w 96"/>
                <a:gd name="T57" fmla="*/ 38 h 149"/>
                <a:gd name="T58" fmla="*/ 89 w 96"/>
                <a:gd name="T59" fmla="*/ 50 h 149"/>
                <a:gd name="T60" fmla="*/ 82 w 96"/>
                <a:gd name="T61" fmla="*/ 61 h 149"/>
                <a:gd name="T62" fmla="*/ 69 w 96"/>
                <a:gd name="T63" fmla="*/ 68 h 149"/>
                <a:gd name="T64" fmla="*/ 84 w 96"/>
                <a:gd name="T65" fmla="*/ 75 h 149"/>
                <a:gd name="T66" fmla="*/ 93 w 96"/>
                <a:gd name="T67" fmla="*/ 89 h 149"/>
                <a:gd name="T68" fmla="*/ 96 w 96"/>
                <a:gd name="T69" fmla="*/ 105 h 149"/>
                <a:gd name="T70" fmla="*/ 84 w 96"/>
                <a:gd name="T71" fmla="*/ 137 h 149"/>
                <a:gd name="T72" fmla="*/ 48 w 96"/>
                <a:gd name="T73" fmla="*/ 149 h 149"/>
                <a:gd name="T74" fmla="*/ 13 w 96"/>
                <a:gd name="T75" fmla="*/ 137 h 149"/>
                <a:gd name="T76" fmla="*/ 0 w 96"/>
                <a:gd name="T77" fmla="*/ 105 h 149"/>
                <a:gd name="T78" fmla="*/ 4 w 96"/>
                <a:gd name="T79" fmla="*/ 87 h 149"/>
                <a:gd name="T80" fmla="*/ 13 w 96"/>
                <a:gd name="T81" fmla="*/ 75 h 149"/>
                <a:gd name="T82" fmla="*/ 29 w 96"/>
                <a:gd name="T83" fmla="*/ 68 h 149"/>
                <a:gd name="T84" fmla="*/ 16 w 96"/>
                <a:gd name="T85" fmla="*/ 61 h 149"/>
                <a:gd name="T86" fmla="*/ 9 w 96"/>
                <a:gd name="T87" fmla="*/ 50 h 149"/>
                <a:gd name="T88" fmla="*/ 6 w 96"/>
                <a:gd name="T89" fmla="*/ 38 h 149"/>
                <a:gd name="T90" fmla="*/ 9 w 96"/>
                <a:gd name="T91" fmla="*/ 23 h 149"/>
                <a:gd name="T92" fmla="*/ 18 w 96"/>
                <a:gd name="T93" fmla="*/ 11 h 149"/>
                <a:gd name="T94" fmla="*/ 48 w 96"/>
                <a:gd name="T9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149">
                  <a:moveTo>
                    <a:pt x="48" y="75"/>
                  </a:moveTo>
                  <a:lnTo>
                    <a:pt x="39" y="77"/>
                  </a:lnTo>
                  <a:lnTo>
                    <a:pt x="32" y="78"/>
                  </a:lnTo>
                  <a:lnTo>
                    <a:pt x="27" y="84"/>
                  </a:lnTo>
                  <a:lnTo>
                    <a:pt x="22" y="89"/>
                  </a:lnTo>
                  <a:lnTo>
                    <a:pt x="20" y="96"/>
                  </a:lnTo>
                  <a:lnTo>
                    <a:pt x="18" y="105"/>
                  </a:lnTo>
                  <a:lnTo>
                    <a:pt x="20" y="112"/>
                  </a:lnTo>
                  <a:lnTo>
                    <a:pt x="22" y="119"/>
                  </a:lnTo>
                  <a:lnTo>
                    <a:pt x="25" y="125"/>
                  </a:lnTo>
                  <a:lnTo>
                    <a:pt x="29" y="128"/>
                  </a:lnTo>
                  <a:lnTo>
                    <a:pt x="32" y="130"/>
                  </a:lnTo>
                  <a:lnTo>
                    <a:pt x="41" y="133"/>
                  </a:lnTo>
                  <a:lnTo>
                    <a:pt x="48" y="135"/>
                  </a:lnTo>
                  <a:lnTo>
                    <a:pt x="57" y="133"/>
                  </a:lnTo>
                  <a:lnTo>
                    <a:pt x="64" y="132"/>
                  </a:lnTo>
                  <a:lnTo>
                    <a:pt x="69" y="126"/>
                  </a:lnTo>
                  <a:lnTo>
                    <a:pt x="75" y="121"/>
                  </a:lnTo>
                  <a:lnTo>
                    <a:pt x="77" y="114"/>
                  </a:lnTo>
                  <a:lnTo>
                    <a:pt x="78" y="105"/>
                  </a:lnTo>
                  <a:lnTo>
                    <a:pt x="77" y="98"/>
                  </a:lnTo>
                  <a:lnTo>
                    <a:pt x="75" y="89"/>
                  </a:lnTo>
                  <a:lnTo>
                    <a:pt x="69" y="84"/>
                  </a:lnTo>
                  <a:lnTo>
                    <a:pt x="64" y="78"/>
                  </a:lnTo>
                  <a:lnTo>
                    <a:pt x="55" y="77"/>
                  </a:lnTo>
                  <a:lnTo>
                    <a:pt x="48" y="75"/>
                  </a:lnTo>
                  <a:close/>
                  <a:moveTo>
                    <a:pt x="48" y="14"/>
                  </a:moveTo>
                  <a:lnTo>
                    <a:pt x="41" y="14"/>
                  </a:lnTo>
                  <a:lnTo>
                    <a:pt x="36" y="18"/>
                  </a:lnTo>
                  <a:lnTo>
                    <a:pt x="30" y="22"/>
                  </a:lnTo>
                  <a:lnTo>
                    <a:pt x="27" y="25"/>
                  </a:lnTo>
                  <a:lnTo>
                    <a:pt x="25" y="30"/>
                  </a:lnTo>
                  <a:lnTo>
                    <a:pt x="25" y="38"/>
                  </a:lnTo>
                  <a:lnTo>
                    <a:pt x="25" y="43"/>
                  </a:lnTo>
                  <a:lnTo>
                    <a:pt x="27" y="48"/>
                  </a:lnTo>
                  <a:lnTo>
                    <a:pt x="30" y="53"/>
                  </a:lnTo>
                  <a:lnTo>
                    <a:pt x="36" y="57"/>
                  </a:lnTo>
                  <a:lnTo>
                    <a:pt x="41" y="61"/>
                  </a:lnTo>
                  <a:lnTo>
                    <a:pt x="48" y="61"/>
                  </a:lnTo>
                  <a:lnTo>
                    <a:pt x="55" y="61"/>
                  </a:lnTo>
                  <a:lnTo>
                    <a:pt x="61" y="57"/>
                  </a:lnTo>
                  <a:lnTo>
                    <a:pt x="66" y="53"/>
                  </a:lnTo>
                  <a:lnTo>
                    <a:pt x="69" y="50"/>
                  </a:lnTo>
                  <a:lnTo>
                    <a:pt x="71" y="45"/>
                  </a:lnTo>
                  <a:lnTo>
                    <a:pt x="73" y="38"/>
                  </a:lnTo>
                  <a:lnTo>
                    <a:pt x="71" y="32"/>
                  </a:lnTo>
                  <a:lnTo>
                    <a:pt x="69" y="27"/>
                  </a:lnTo>
                  <a:lnTo>
                    <a:pt x="66" y="22"/>
                  </a:lnTo>
                  <a:lnTo>
                    <a:pt x="61" y="18"/>
                  </a:lnTo>
                  <a:lnTo>
                    <a:pt x="55" y="14"/>
                  </a:lnTo>
                  <a:lnTo>
                    <a:pt x="48" y="14"/>
                  </a:lnTo>
                  <a:close/>
                  <a:moveTo>
                    <a:pt x="48" y="0"/>
                  </a:moveTo>
                  <a:lnTo>
                    <a:pt x="66" y="2"/>
                  </a:lnTo>
                  <a:lnTo>
                    <a:pt x="78" y="11"/>
                  </a:lnTo>
                  <a:lnTo>
                    <a:pt x="84" y="16"/>
                  </a:lnTo>
                  <a:lnTo>
                    <a:pt x="87" y="23"/>
                  </a:lnTo>
                  <a:lnTo>
                    <a:pt x="89" y="30"/>
                  </a:lnTo>
                  <a:lnTo>
                    <a:pt x="91" y="38"/>
                  </a:lnTo>
                  <a:lnTo>
                    <a:pt x="91" y="45"/>
                  </a:lnTo>
                  <a:lnTo>
                    <a:pt x="89" y="50"/>
                  </a:lnTo>
                  <a:lnTo>
                    <a:pt x="85" y="55"/>
                  </a:lnTo>
                  <a:lnTo>
                    <a:pt x="82" y="61"/>
                  </a:lnTo>
                  <a:lnTo>
                    <a:pt x="77" y="64"/>
                  </a:lnTo>
                  <a:lnTo>
                    <a:pt x="69" y="68"/>
                  </a:lnTo>
                  <a:lnTo>
                    <a:pt x="77" y="71"/>
                  </a:lnTo>
                  <a:lnTo>
                    <a:pt x="84" y="75"/>
                  </a:lnTo>
                  <a:lnTo>
                    <a:pt x="89" y="82"/>
                  </a:lnTo>
                  <a:lnTo>
                    <a:pt x="93" y="89"/>
                  </a:lnTo>
                  <a:lnTo>
                    <a:pt x="96" y="96"/>
                  </a:lnTo>
                  <a:lnTo>
                    <a:pt x="96" y="105"/>
                  </a:lnTo>
                  <a:lnTo>
                    <a:pt x="93" y="123"/>
                  </a:lnTo>
                  <a:lnTo>
                    <a:pt x="84" y="137"/>
                  </a:lnTo>
                  <a:lnTo>
                    <a:pt x="68" y="146"/>
                  </a:lnTo>
                  <a:lnTo>
                    <a:pt x="48" y="149"/>
                  </a:lnTo>
                  <a:lnTo>
                    <a:pt x="29" y="146"/>
                  </a:lnTo>
                  <a:lnTo>
                    <a:pt x="13" y="137"/>
                  </a:lnTo>
                  <a:lnTo>
                    <a:pt x="4" y="123"/>
                  </a:lnTo>
                  <a:lnTo>
                    <a:pt x="0" y="105"/>
                  </a:lnTo>
                  <a:lnTo>
                    <a:pt x="0" y="96"/>
                  </a:lnTo>
                  <a:lnTo>
                    <a:pt x="4" y="87"/>
                  </a:lnTo>
                  <a:lnTo>
                    <a:pt x="7" y="80"/>
                  </a:lnTo>
                  <a:lnTo>
                    <a:pt x="13" y="75"/>
                  </a:lnTo>
                  <a:lnTo>
                    <a:pt x="20" y="71"/>
                  </a:lnTo>
                  <a:lnTo>
                    <a:pt x="29" y="68"/>
                  </a:lnTo>
                  <a:lnTo>
                    <a:pt x="22" y="64"/>
                  </a:lnTo>
                  <a:lnTo>
                    <a:pt x="16" y="61"/>
                  </a:lnTo>
                  <a:lnTo>
                    <a:pt x="11" y="55"/>
                  </a:lnTo>
                  <a:lnTo>
                    <a:pt x="9" y="50"/>
                  </a:lnTo>
                  <a:lnTo>
                    <a:pt x="7" y="45"/>
                  </a:lnTo>
                  <a:lnTo>
                    <a:pt x="6" y="38"/>
                  </a:lnTo>
                  <a:lnTo>
                    <a:pt x="7" y="30"/>
                  </a:lnTo>
                  <a:lnTo>
                    <a:pt x="9" y="23"/>
                  </a:lnTo>
                  <a:lnTo>
                    <a:pt x="13" y="16"/>
                  </a:lnTo>
                  <a:lnTo>
                    <a:pt x="18" y="11"/>
                  </a:lnTo>
                  <a:lnTo>
                    <a:pt x="30" y="2"/>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4" name="Freeform 99"/>
            <p:cNvSpPr>
              <a:spLocks noEditPoints="1"/>
            </p:cNvSpPr>
            <p:nvPr/>
          </p:nvSpPr>
          <p:spPr bwMode="auto">
            <a:xfrm>
              <a:off x="3404" y="3145"/>
              <a:ext cx="48" cy="74"/>
            </a:xfrm>
            <a:custGeom>
              <a:avLst/>
              <a:gdLst>
                <a:gd name="T0" fmla="*/ 48 w 96"/>
                <a:gd name="T1" fmla="*/ 14 h 149"/>
                <a:gd name="T2" fmla="*/ 41 w 96"/>
                <a:gd name="T3" fmla="*/ 16 h 149"/>
                <a:gd name="T4" fmla="*/ 34 w 96"/>
                <a:gd name="T5" fmla="*/ 20 h 149"/>
                <a:gd name="T6" fmla="*/ 28 w 96"/>
                <a:gd name="T7" fmla="*/ 25 h 149"/>
                <a:gd name="T8" fmla="*/ 23 w 96"/>
                <a:gd name="T9" fmla="*/ 36 h 149"/>
                <a:gd name="T10" fmla="*/ 19 w 96"/>
                <a:gd name="T11" fmla="*/ 53 h 149"/>
                <a:gd name="T12" fmla="*/ 19 w 96"/>
                <a:gd name="T13" fmla="*/ 75 h 149"/>
                <a:gd name="T14" fmla="*/ 19 w 96"/>
                <a:gd name="T15" fmla="*/ 96 h 149"/>
                <a:gd name="T16" fmla="*/ 23 w 96"/>
                <a:gd name="T17" fmla="*/ 112 h 149"/>
                <a:gd name="T18" fmla="*/ 26 w 96"/>
                <a:gd name="T19" fmla="*/ 123 h 149"/>
                <a:gd name="T20" fmla="*/ 32 w 96"/>
                <a:gd name="T21" fmla="*/ 128 h 149"/>
                <a:gd name="T22" fmla="*/ 37 w 96"/>
                <a:gd name="T23" fmla="*/ 132 h 149"/>
                <a:gd name="T24" fmla="*/ 42 w 96"/>
                <a:gd name="T25" fmla="*/ 133 h 149"/>
                <a:gd name="T26" fmla="*/ 48 w 96"/>
                <a:gd name="T27" fmla="*/ 135 h 149"/>
                <a:gd name="T28" fmla="*/ 53 w 96"/>
                <a:gd name="T29" fmla="*/ 133 h 149"/>
                <a:gd name="T30" fmla="*/ 60 w 96"/>
                <a:gd name="T31" fmla="*/ 132 h 149"/>
                <a:gd name="T32" fmla="*/ 64 w 96"/>
                <a:gd name="T33" fmla="*/ 128 h 149"/>
                <a:gd name="T34" fmla="*/ 69 w 96"/>
                <a:gd name="T35" fmla="*/ 123 h 149"/>
                <a:gd name="T36" fmla="*/ 73 w 96"/>
                <a:gd name="T37" fmla="*/ 112 h 149"/>
                <a:gd name="T38" fmla="*/ 76 w 96"/>
                <a:gd name="T39" fmla="*/ 96 h 149"/>
                <a:gd name="T40" fmla="*/ 78 w 96"/>
                <a:gd name="T41" fmla="*/ 75 h 149"/>
                <a:gd name="T42" fmla="*/ 76 w 96"/>
                <a:gd name="T43" fmla="*/ 53 h 149"/>
                <a:gd name="T44" fmla="*/ 73 w 96"/>
                <a:gd name="T45" fmla="*/ 38 h 149"/>
                <a:gd name="T46" fmla="*/ 69 w 96"/>
                <a:gd name="T47" fmla="*/ 27 h 149"/>
                <a:gd name="T48" fmla="*/ 64 w 96"/>
                <a:gd name="T49" fmla="*/ 22 h 149"/>
                <a:gd name="T50" fmla="*/ 58 w 96"/>
                <a:gd name="T51" fmla="*/ 18 h 149"/>
                <a:gd name="T52" fmla="*/ 53 w 96"/>
                <a:gd name="T53" fmla="*/ 14 h 149"/>
                <a:gd name="T54" fmla="*/ 48 w 96"/>
                <a:gd name="T55" fmla="*/ 14 h 149"/>
                <a:gd name="T56" fmla="*/ 48 w 96"/>
                <a:gd name="T57" fmla="*/ 0 h 149"/>
                <a:gd name="T58" fmla="*/ 55 w 96"/>
                <a:gd name="T59" fmla="*/ 0 h 149"/>
                <a:gd name="T60" fmla="*/ 62 w 96"/>
                <a:gd name="T61" fmla="*/ 2 h 149"/>
                <a:gd name="T62" fmla="*/ 69 w 96"/>
                <a:gd name="T63" fmla="*/ 4 h 149"/>
                <a:gd name="T64" fmla="*/ 74 w 96"/>
                <a:gd name="T65" fmla="*/ 7 h 149"/>
                <a:gd name="T66" fmla="*/ 80 w 96"/>
                <a:gd name="T67" fmla="*/ 13 h 149"/>
                <a:gd name="T68" fmla="*/ 83 w 96"/>
                <a:gd name="T69" fmla="*/ 18 h 149"/>
                <a:gd name="T70" fmla="*/ 89 w 96"/>
                <a:gd name="T71" fmla="*/ 29 h 149"/>
                <a:gd name="T72" fmla="*/ 92 w 96"/>
                <a:gd name="T73" fmla="*/ 39 h 149"/>
                <a:gd name="T74" fmla="*/ 94 w 96"/>
                <a:gd name="T75" fmla="*/ 55 h 149"/>
                <a:gd name="T76" fmla="*/ 96 w 96"/>
                <a:gd name="T77" fmla="*/ 75 h 149"/>
                <a:gd name="T78" fmla="*/ 94 w 96"/>
                <a:gd name="T79" fmla="*/ 98 h 149"/>
                <a:gd name="T80" fmla="*/ 90 w 96"/>
                <a:gd name="T81" fmla="*/ 116 h 149"/>
                <a:gd name="T82" fmla="*/ 87 w 96"/>
                <a:gd name="T83" fmla="*/ 126 h 149"/>
                <a:gd name="T84" fmla="*/ 81 w 96"/>
                <a:gd name="T85" fmla="*/ 133 h 149"/>
                <a:gd name="T86" fmla="*/ 74 w 96"/>
                <a:gd name="T87" fmla="*/ 141 h 149"/>
                <a:gd name="T88" fmla="*/ 67 w 96"/>
                <a:gd name="T89" fmla="*/ 146 h 149"/>
                <a:gd name="T90" fmla="*/ 58 w 96"/>
                <a:gd name="T91" fmla="*/ 148 h 149"/>
                <a:gd name="T92" fmla="*/ 48 w 96"/>
                <a:gd name="T93" fmla="*/ 149 h 149"/>
                <a:gd name="T94" fmla="*/ 28 w 96"/>
                <a:gd name="T95" fmla="*/ 146 h 149"/>
                <a:gd name="T96" fmla="*/ 14 w 96"/>
                <a:gd name="T97" fmla="*/ 133 h 149"/>
                <a:gd name="T98" fmla="*/ 7 w 96"/>
                <a:gd name="T99" fmla="*/ 119 h 149"/>
                <a:gd name="T100" fmla="*/ 2 w 96"/>
                <a:gd name="T101" fmla="*/ 100 h 149"/>
                <a:gd name="T102" fmla="*/ 0 w 96"/>
                <a:gd name="T103" fmla="*/ 75 h 149"/>
                <a:gd name="T104" fmla="*/ 2 w 96"/>
                <a:gd name="T105" fmla="*/ 52 h 149"/>
                <a:gd name="T106" fmla="*/ 5 w 96"/>
                <a:gd name="T107" fmla="*/ 32 h 149"/>
                <a:gd name="T108" fmla="*/ 10 w 96"/>
                <a:gd name="T109" fmla="*/ 23 h 149"/>
                <a:gd name="T110" fmla="*/ 14 w 96"/>
                <a:gd name="T111" fmla="*/ 14 h 149"/>
                <a:gd name="T112" fmla="*/ 21 w 96"/>
                <a:gd name="T113" fmla="*/ 7 h 149"/>
                <a:gd name="T114" fmla="*/ 28 w 96"/>
                <a:gd name="T115" fmla="*/ 4 h 149"/>
                <a:gd name="T116" fmla="*/ 37 w 96"/>
                <a:gd name="T117" fmla="*/ 0 h 149"/>
                <a:gd name="T118" fmla="*/ 48 w 96"/>
                <a:gd name="T11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49">
                  <a:moveTo>
                    <a:pt x="48" y="14"/>
                  </a:moveTo>
                  <a:lnTo>
                    <a:pt x="41" y="16"/>
                  </a:lnTo>
                  <a:lnTo>
                    <a:pt x="34" y="20"/>
                  </a:lnTo>
                  <a:lnTo>
                    <a:pt x="28" y="25"/>
                  </a:lnTo>
                  <a:lnTo>
                    <a:pt x="23" y="36"/>
                  </a:lnTo>
                  <a:lnTo>
                    <a:pt x="19" y="53"/>
                  </a:lnTo>
                  <a:lnTo>
                    <a:pt x="19" y="75"/>
                  </a:lnTo>
                  <a:lnTo>
                    <a:pt x="19" y="96"/>
                  </a:lnTo>
                  <a:lnTo>
                    <a:pt x="23" y="112"/>
                  </a:lnTo>
                  <a:lnTo>
                    <a:pt x="26" y="123"/>
                  </a:lnTo>
                  <a:lnTo>
                    <a:pt x="32" y="128"/>
                  </a:lnTo>
                  <a:lnTo>
                    <a:pt x="37" y="132"/>
                  </a:lnTo>
                  <a:lnTo>
                    <a:pt x="42" y="133"/>
                  </a:lnTo>
                  <a:lnTo>
                    <a:pt x="48" y="135"/>
                  </a:lnTo>
                  <a:lnTo>
                    <a:pt x="53" y="133"/>
                  </a:lnTo>
                  <a:lnTo>
                    <a:pt x="60" y="132"/>
                  </a:lnTo>
                  <a:lnTo>
                    <a:pt x="64" y="128"/>
                  </a:lnTo>
                  <a:lnTo>
                    <a:pt x="69" y="123"/>
                  </a:lnTo>
                  <a:lnTo>
                    <a:pt x="73" y="112"/>
                  </a:lnTo>
                  <a:lnTo>
                    <a:pt x="76" y="96"/>
                  </a:lnTo>
                  <a:lnTo>
                    <a:pt x="78" y="75"/>
                  </a:lnTo>
                  <a:lnTo>
                    <a:pt x="76" y="53"/>
                  </a:lnTo>
                  <a:lnTo>
                    <a:pt x="73" y="38"/>
                  </a:lnTo>
                  <a:lnTo>
                    <a:pt x="69" y="27"/>
                  </a:lnTo>
                  <a:lnTo>
                    <a:pt x="64" y="22"/>
                  </a:lnTo>
                  <a:lnTo>
                    <a:pt x="58" y="18"/>
                  </a:lnTo>
                  <a:lnTo>
                    <a:pt x="53" y="14"/>
                  </a:lnTo>
                  <a:lnTo>
                    <a:pt x="48" y="14"/>
                  </a:lnTo>
                  <a:close/>
                  <a:moveTo>
                    <a:pt x="48" y="0"/>
                  </a:moveTo>
                  <a:lnTo>
                    <a:pt x="55" y="0"/>
                  </a:lnTo>
                  <a:lnTo>
                    <a:pt x="62" y="2"/>
                  </a:lnTo>
                  <a:lnTo>
                    <a:pt x="69" y="4"/>
                  </a:lnTo>
                  <a:lnTo>
                    <a:pt x="74" y="7"/>
                  </a:lnTo>
                  <a:lnTo>
                    <a:pt x="80" y="13"/>
                  </a:lnTo>
                  <a:lnTo>
                    <a:pt x="83" y="18"/>
                  </a:lnTo>
                  <a:lnTo>
                    <a:pt x="89" y="29"/>
                  </a:lnTo>
                  <a:lnTo>
                    <a:pt x="92" y="39"/>
                  </a:lnTo>
                  <a:lnTo>
                    <a:pt x="94" y="55"/>
                  </a:lnTo>
                  <a:lnTo>
                    <a:pt x="96" y="75"/>
                  </a:lnTo>
                  <a:lnTo>
                    <a:pt x="94" y="98"/>
                  </a:lnTo>
                  <a:lnTo>
                    <a:pt x="90" y="116"/>
                  </a:lnTo>
                  <a:lnTo>
                    <a:pt x="87" y="126"/>
                  </a:lnTo>
                  <a:lnTo>
                    <a:pt x="81" y="133"/>
                  </a:lnTo>
                  <a:lnTo>
                    <a:pt x="74" y="141"/>
                  </a:lnTo>
                  <a:lnTo>
                    <a:pt x="67" y="146"/>
                  </a:lnTo>
                  <a:lnTo>
                    <a:pt x="58" y="148"/>
                  </a:lnTo>
                  <a:lnTo>
                    <a:pt x="48" y="149"/>
                  </a:lnTo>
                  <a:lnTo>
                    <a:pt x="28" y="146"/>
                  </a:lnTo>
                  <a:lnTo>
                    <a:pt x="14" y="133"/>
                  </a:lnTo>
                  <a:lnTo>
                    <a:pt x="7" y="119"/>
                  </a:lnTo>
                  <a:lnTo>
                    <a:pt x="2" y="100"/>
                  </a:lnTo>
                  <a:lnTo>
                    <a:pt x="0" y="75"/>
                  </a:lnTo>
                  <a:lnTo>
                    <a:pt x="2" y="52"/>
                  </a:lnTo>
                  <a:lnTo>
                    <a:pt x="5" y="32"/>
                  </a:lnTo>
                  <a:lnTo>
                    <a:pt x="10" y="23"/>
                  </a:lnTo>
                  <a:lnTo>
                    <a:pt x="14" y="14"/>
                  </a:lnTo>
                  <a:lnTo>
                    <a:pt x="21" y="7"/>
                  </a:lnTo>
                  <a:lnTo>
                    <a:pt x="28" y="4"/>
                  </a:lnTo>
                  <a:lnTo>
                    <a:pt x="37"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5" name="Freeform 100"/>
            <p:cNvSpPr>
              <a:spLocks noEditPoints="1"/>
            </p:cNvSpPr>
            <p:nvPr/>
          </p:nvSpPr>
          <p:spPr bwMode="auto">
            <a:xfrm>
              <a:off x="3731" y="1386"/>
              <a:ext cx="1" cy="1696"/>
            </a:xfrm>
            <a:custGeom>
              <a:avLst/>
              <a:gdLst>
                <a:gd name="T0" fmla="*/ 0 w 2"/>
                <a:gd name="T1" fmla="*/ 3331 h 3391"/>
                <a:gd name="T2" fmla="*/ 2 w 2"/>
                <a:gd name="T3" fmla="*/ 3279 h 3391"/>
                <a:gd name="T4" fmla="*/ 2 w 2"/>
                <a:gd name="T5" fmla="*/ 3237 h 3391"/>
                <a:gd name="T6" fmla="*/ 0 w 2"/>
                <a:gd name="T7" fmla="*/ 3185 h 3391"/>
                <a:gd name="T8" fmla="*/ 0 w 2"/>
                <a:gd name="T9" fmla="*/ 3126 h 3391"/>
                <a:gd name="T10" fmla="*/ 0 w 2"/>
                <a:gd name="T11" fmla="*/ 3048 h 3391"/>
                <a:gd name="T12" fmla="*/ 2 w 2"/>
                <a:gd name="T13" fmla="*/ 2998 h 3391"/>
                <a:gd name="T14" fmla="*/ 2 w 2"/>
                <a:gd name="T15" fmla="*/ 2954 h 3391"/>
                <a:gd name="T16" fmla="*/ 0 w 2"/>
                <a:gd name="T17" fmla="*/ 2904 h 3391"/>
                <a:gd name="T18" fmla="*/ 0 w 2"/>
                <a:gd name="T19" fmla="*/ 2844 h 3391"/>
                <a:gd name="T20" fmla="*/ 0 w 2"/>
                <a:gd name="T21" fmla="*/ 2768 h 3391"/>
                <a:gd name="T22" fmla="*/ 2 w 2"/>
                <a:gd name="T23" fmla="*/ 2716 h 3391"/>
                <a:gd name="T24" fmla="*/ 2 w 2"/>
                <a:gd name="T25" fmla="*/ 2673 h 3391"/>
                <a:gd name="T26" fmla="*/ 0 w 2"/>
                <a:gd name="T27" fmla="*/ 2622 h 3391"/>
                <a:gd name="T28" fmla="*/ 0 w 2"/>
                <a:gd name="T29" fmla="*/ 2561 h 3391"/>
                <a:gd name="T30" fmla="*/ 0 w 2"/>
                <a:gd name="T31" fmla="*/ 2485 h 3391"/>
                <a:gd name="T32" fmla="*/ 2 w 2"/>
                <a:gd name="T33" fmla="*/ 2434 h 3391"/>
                <a:gd name="T34" fmla="*/ 2 w 2"/>
                <a:gd name="T35" fmla="*/ 2391 h 3391"/>
                <a:gd name="T36" fmla="*/ 0 w 2"/>
                <a:gd name="T37" fmla="*/ 2339 h 3391"/>
                <a:gd name="T38" fmla="*/ 0 w 2"/>
                <a:gd name="T39" fmla="*/ 2281 h 3391"/>
                <a:gd name="T40" fmla="*/ 0 w 2"/>
                <a:gd name="T41" fmla="*/ 2203 h 3391"/>
                <a:gd name="T42" fmla="*/ 2 w 2"/>
                <a:gd name="T43" fmla="*/ 2151 h 3391"/>
                <a:gd name="T44" fmla="*/ 2 w 2"/>
                <a:gd name="T45" fmla="*/ 2108 h 3391"/>
                <a:gd name="T46" fmla="*/ 0 w 2"/>
                <a:gd name="T47" fmla="*/ 2059 h 3391"/>
                <a:gd name="T48" fmla="*/ 0 w 2"/>
                <a:gd name="T49" fmla="*/ 1998 h 3391"/>
                <a:gd name="T50" fmla="*/ 0 w 2"/>
                <a:gd name="T51" fmla="*/ 1922 h 3391"/>
                <a:gd name="T52" fmla="*/ 2 w 2"/>
                <a:gd name="T53" fmla="*/ 1870 h 3391"/>
                <a:gd name="T54" fmla="*/ 2 w 2"/>
                <a:gd name="T55" fmla="*/ 1828 h 3391"/>
                <a:gd name="T56" fmla="*/ 0 w 2"/>
                <a:gd name="T57" fmla="*/ 1776 h 3391"/>
                <a:gd name="T58" fmla="*/ 0 w 2"/>
                <a:gd name="T59" fmla="*/ 1716 h 3391"/>
                <a:gd name="T60" fmla="*/ 0 w 2"/>
                <a:gd name="T61" fmla="*/ 1640 h 3391"/>
                <a:gd name="T62" fmla="*/ 2 w 2"/>
                <a:gd name="T63" fmla="*/ 1588 h 3391"/>
                <a:gd name="T64" fmla="*/ 2 w 2"/>
                <a:gd name="T65" fmla="*/ 1545 h 3391"/>
                <a:gd name="T66" fmla="*/ 0 w 2"/>
                <a:gd name="T67" fmla="*/ 1494 h 3391"/>
                <a:gd name="T68" fmla="*/ 0 w 2"/>
                <a:gd name="T69" fmla="*/ 1435 h 3391"/>
                <a:gd name="T70" fmla="*/ 0 w 2"/>
                <a:gd name="T71" fmla="*/ 1357 h 3391"/>
                <a:gd name="T72" fmla="*/ 2 w 2"/>
                <a:gd name="T73" fmla="*/ 1306 h 3391"/>
                <a:gd name="T74" fmla="*/ 2 w 2"/>
                <a:gd name="T75" fmla="*/ 1263 h 3391"/>
                <a:gd name="T76" fmla="*/ 0 w 2"/>
                <a:gd name="T77" fmla="*/ 1213 h 3391"/>
                <a:gd name="T78" fmla="*/ 0 w 2"/>
                <a:gd name="T79" fmla="*/ 1153 h 3391"/>
                <a:gd name="T80" fmla="*/ 0 w 2"/>
                <a:gd name="T81" fmla="*/ 1076 h 3391"/>
                <a:gd name="T82" fmla="*/ 2 w 2"/>
                <a:gd name="T83" fmla="*/ 1025 h 3391"/>
                <a:gd name="T84" fmla="*/ 2 w 2"/>
                <a:gd name="T85" fmla="*/ 982 h 3391"/>
                <a:gd name="T86" fmla="*/ 0 w 2"/>
                <a:gd name="T87" fmla="*/ 931 h 3391"/>
                <a:gd name="T88" fmla="*/ 0 w 2"/>
                <a:gd name="T89" fmla="*/ 870 h 3391"/>
                <a:gd name="T90" fmla="*/ 0 w 2"/>
                <a:gd name="T91" fmla="*/ 794 h 3391"/>
                <a:gd name="T92" fmla="*/ 2 w 2"/>
                <a:gd name="T93" fmla="*/ 742 h 3391"/>
                <a:gd name="T94" fmla="*/ 2 w 2"/>
                <a:gd name="T95" fmla="*/ 700 h 3391"/>
                <a:gd name="T96" fmla="*/ 0 w 2"/>
                <a:gd name="T97" fmla="*/ 648 h 3391"/>
                <a:gd name="T98" fmla="*/ 0 w 2"/>
                <a:gd name="T99" fmla="*/ 588 h 3391"/>
                <a:gd name="T100" fmla="*/ 0 w 2"/>
                <a:gd name="T101" fmla="*/ 511 h 3391"/>
                <a:gd name="T102" fmla="*/ 2 w 2"/>
                <a:gd name="T103" fmla="*/ 460 h 3391"/>
                <a:gd name="T104" fmla="*/ 2 w 2"/>
                <a:gd name="T105" fmla="*/ 417 h 3391"/>
                <a:gd name="T106" fmla="*/ 0 w 2"/>
                <a:gd name="T107" fmla="*/ 366 h 3391"/>
                <a:gd name="T108" fmla="*/ 0 w 2"/>
                <a:gd name="T109" fmla="*/ 307 h 3391"/>
                <a:gd name="T110" fmla="*/ 0 w 2"/>
                <a:gd name="T111" fmla="*/ 231 h 3391"/>
                <a:gd name="T112" fmla="*/ 2 w 2"/>
                <a:gd name="T113" fmla="*/ 179 h 3391"/>
                <a:gd name="T114" fmla="*/ 2 w 2"/>
                <a:gd name="T115" fmla="*/ 137 h 3391"/>
                <a:gd name="T116" fmla="*/ 0 w 2"/>
                <a:gd name="T117" fmla="*/ 85 h 3391"/>
                <a:gd name="T118" fmla="*/ 0 w 2"/>
                <a:gd name="T119" fmla="*/ 25 h 3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3391">
                  <a:moveTo>
                    <a:pt x="0" y="3382"/>
                  </a:moveTo>
                  <a:lnTo>
                    <a:pt x="2" y="3382"/>
                  </a:lnTo>
                  <a:lnTo>
                    <a:pt x="2" y="3391"/>
                  </a:lnTo>
                  <a:lnTo>
                    <a:pt x="0" y="3391"/>
                  </a:lnTo>
                  <a:lnTo>
                    <a:pt x="0" y="3382"/>
                  </a:lnTo>
                  <a:close/>
                  <a:moveTo>
                    <a:pt x="0" y="3357"/>
                  </a:moveTo>
                  <a:lnTo>
                    <a:pt x="2" y="3357"/>
                  </a:lnTo>
                  <a:lnTo>
                    <a:pt x="2" y="3364"/>
                  </a:lnTo>
                  <a:lnTo>
                    <a:pt x="0" y="3364"/>
                  </a:lnTo>
                  <a:lnTo>
                    <a:pt x="0" y="3357"/>
                  </a:lnTo>
                  <a:close/>
                  <a:moveTo>
                    <a:pt x="0" y="3331"/>
                  </a:moveTo>
                  <a:lnTo>
                    <a:pt x="2" y="3331"/>
                  </a:lnTo>
                  <a:lnTo>
                    <a:pt x="2" y="3340"/>
                  </a:lnTo>
                  <a:lnTo>
                    <a:pt x="0" y="3340"/>
                  </a:lnTo>
                  <a:lnTo>
                    <a:pt x="0" y="3331"/>
                  </a:lnTo>
                  <a:close/>
                  <a:moveTo>
                    <a:pt x="0" y="3306"/>
                  </a:moveTo>
                  <a:lnTo>
                    <a:pt x="2" y="3306"/>
                  </a:lnTo>
                  <a:lnTo>
                    <a:pt x="2" y="3313"/>
                  </a:lnTo>
                  <a:lnTo>
                    <a:pt x="0" y="3313"/>
                  </a:lnTo>
                  <a:lnTo>
                    <a:pt x="0" y="3306"/>
                  </a:lnTo>
                  <a:close/>
                  <a:moveTo>
                    <a:pt x="0" y="3279"/>
                  </a:moveTo>
                  <a:lnTo>
                    <a:pt x="2" y="3279"/>
                  </a:lnTo>
                  <a:lnTo>
                    <a:pt x="2" y="3288"/>
                  </a:lnTo>
                  <a:lnTo>
                    <a:pt x="0" y="3288"/>
                  </a:lnTo>
                  <a:lnTo>
                    <a:pt x="0" y="3279"/>
                  </a:lnTo>
                  <a:close/>
                  <a:moveTo>
                    <a:pt x="0" y="3254"/>
                  </a:moveTo>
                  <a:lnTo>
                    <a:pt x="2" y="3254"/>
                  </a:lnTo>
                  <a:lnTo>
                    <a:pt x="2" y="3263"/>
                  </a:lnTo>
                  <a:lnTo>
                    <a:pt x="0" y="3263"/>
                  </a:lnTo>
                  <a:lnTo>
                    <a:pt x="0" y="3254"/>
                  </a:lnTo>
                  <a:close/>
                  <a:moveTo>
                    <a:pt x="0" y="3228"/>
                  </a:moveTo>
                  <a:lnTo>
                    <a:pt x="2" y="3228"/>
                  </a:lnTo>
                  <a:lnTo>
                    <a:pt x="2" y="3237"/>
                  </a:lnTo>
                  <a:lnTo>
                    <a:pt x="0" y="3237"/>
                  </a:lnTo>
                  <a:lnTo>
                    <a:pt x="0" y="3228"/>
                  </a:lnTo>
                  <a:close/>
                  <a:moveTo>
                    <a:pt x="0" y="3203"/>
                  </a:moveTo>
                  <a:lnTo>
                    <a:pt x="2" y="3203"/>
                  </a:lnTo>
                  <a:lnTo>
                    <a:pt x="2" y="3212"/>
                  </a:lnTo>
                  <a:lnTo>
                    <a:pt x="0" y="3212"/>
                  </a:lnTo>
                  <a:lnTo>
                    <a:pt x="0" y="3203"/>
                  </a:lnTo>
                  <a:close/>
                  <a:moveTo>
                    <a:pt x="0" y="3178"/>
                  </a:moveTo>
                  <a:lnTo>
                    <a:pt x="2" y="3178"/>
                  </a:lnTo>
                  <a:lnTo>
                    <a:pt x="2" y="3185"/>
                  </a:lnTo>
                  <a:lnTo>
                    <a:pt x="0" y="3185"/>
                  </a:lnTo>
                  <a:lnTo>
                    <a:pt x="0" y="3178"/>
                  </a:lnTo>
                  <a:close/>
                  <a:moveTo>
                    <a:pt x="0" y="3151"/>
                  </a:moveTo>
                  <a:lnTo>
                    <a:pt x="2" y="3151"/>
                  </a:lnTo>
                  <a:lnTo>
                    <a:pt x="2" y="3160"/>
                  </a:lnTo>
                  <a:lnTo>
                    <a:pt x="0" y="3160"/>
                  </a:lnTo>
                  <a:lnTo>
                    <a:pt x="0" y="3151"/>
                  </a:lnTo>
                  <a:close/>
                  <a:moveTo>
                    <a:pt x="0" y="3126"/>
                  </a:moveTo>
                  <a:lnTo>
                    <a:pt x="2" y="3126"/>
                  </a:lnTo>
                  <a:lnTo>
                    <a:pt x="2" y="3133"/>
                  </a:lnTo>
                  <a:lnTo>
                    <a:pt x="0" y="3133"/>
                  </a:lnTo>
                  <a:lnTo>
                    <a:pt x="0" y="3126"/>
                  </a:lnTo>
                  <a:close/>
                  <a:moveTo>
                    <a:pt x="0" y="3100"/>
                  </a:moveTo>
                  <a:lnTo>
                    <a:pt x="2" y="3100"/>
                  </a:lnTo>
                  <a:lnTo>
                    <a:pt x="2" y="3109"/>
                  </a:lnTo>
                  <a:lnTo>
                    <a:pt x="0" y="3109"/>
                  </a:lnTo>
                  <a:lnTo>
                    <a:pt x="0" y="3100"/>
                  </a:lnTo>
                  <a:close/>
                  <a:moveTo>
                    <a:pt x="0" y="3075"/>
                  </a:moveTo>
                  <a:lnTo>
                    <a:pt x="2" y="3075"/>
                  </a:lnTo>
                  <a:lnTo>
                    <a:pt x="2" y="3084"/>
                  </a:lnTo>
                  <a:lnTo>
                    <a:pt x="0" y="3084"/>
                  </a:lnTo>
                  <a:lnTo>
                    <a:pt x="0" y="3075"/>
                  </a:lnTo>
                  <a:close/>
                  <a:moveTo>
                    <a:pt x="0" y="3048"/>
                  </a:moveTo>
                  <a:lnTo>
                    <a:pt x="2" y="3048"/>
                  </a:lnTo>
                  <a:lnTo>
                    <a:pt x="2" y="3057"/>
                  </a:lnTo>
                  <a:lnTo>
                    <a:pt x="0" y="3057"/>
                  </a:lnTo>
                  <a:lnTo>
                    <a:pt x="0" y="3048"/>
                  </a:lnTo>
                  <a:close/>
                  <a:moveTo>
                    <a:pt x="0" y="3023"/>
                  </a:moveTo>
                  <a:lnTo>
                    <a:pt x="2" y="3023"/>
                  </a:lnTo>
                  <a:lnTo>
                    <a:pt x="2" y="3032"/>
                  </a:lnTo>
                  <a:lnTo>
                    <a:pt x="0" y="3032"/>
                  </a:lnTo>
                  <a:lnTo>
                    <a:pt x="0" y="3023"/>
                  </a:lnTo>
                  <a:close/>
                  <a:moveTo>
                    <a:pt x="0" y="2998"/>
                  </a:moveTo>
                  <a:lnTo>
                    <a:pt x="2" y="2998"/>
                  </a:lnTo>
                  <a:lnTo>
                    <a:pt x="2" y="3006"/>
                  </a:lnTo>
                  <a:lnTo>
                    <a:pt x="0" y="3006"/>
                  </a:lnTo>
                  <a:lnTo>
                    <a:pt x="0" y="2998"/>
                  </a:lnTo>
                  <a:close/>
                  <a:moveTo>
                    <a:pt x="0" y="2972"/>
                  </a:moveTo>
                  <a:lnTo>
                    <a:pt x="2" y="2972"/>
                  </a:lnTo>
                  <a:lnTo>
                    <a:pt x="2" y="2981"/>
                  </a:lnTo>
                  <a:lnTo>
                    <a:pt x="0" y="2981"/>
                  </a:lnTo>
                  <a:lnTo>
                    <a:pt x="0" y="2972"/>
                  </a:lnTo>
                  <a:close/>
                  <a:moveTo>
                    <a:pt x="0" y="2947"/>
                  </a:moveTo>
                  <a:lnTo>
                    <a:pt x="2" y="2947"/>
                  </a:lnTo>
                  <a:lnTo>
                    <a:pt x="2" y="2954"/>
                  </a:lnTo>
                  <a:lnTo>
                    <a:pt x="0" y="2954"/>
                  </a:lnTo>
                  <a:lnTo>
                    <a:pt x="0" y="2947"/>
                  </a:lnTo>
                  <a:close/>
                  <a:moveTo>
                    <a:pt x="0" y="2920"/>
                  </a:moveTo>
                  <a:lnTo>
                    <a:pt x="2" y="2920"/>
                  </a:lnTo>
                  <a:lnTo>
                    <a:pt x="2" y="2929"/>
                  </a:lnTo>
                  <a:lnTo>
                    <a:pt x="0" y="2929"/>
                  </a:lnTo>
                  <a:lnTo>
                    <a:pt x="0" y="2920"/>
                  </a:lnTo>
                  <a:close/>
                  <a:moveTo>
                    <a:pt x="0" y="2895"/>
                  </a:moveTo>
                  <a:lnTo>
                    <a:pt x="2" y="2895"/>
                  </a:lnTo>
                  <a:lnTo>
                    <a:pt x="2" y="2904"/>
                  </a:lnTo>
                  <a:lnTo>
                    <a:pt x="0" y="2904"/>
                  </a:lnTo>
                  <a:lnTo>
                    <a:pt x="0" y="2895"/>
                  </a:lnTo>
                  <a:close/>
                  <a:moveTo>
                    <a:pt x="0" y="2869"/>
                  </a:moveTo>
                  <a:lnTo>
                    <a:pt x="2" y="2869"/>
                  </a:lnTo>
                  <a:lnTo>
                    <a:pt x="2" y="2878"/>
                  </a:lnTo>
                  <a:lnTo>
                    <a:pt x="0" y="2878"/>
                  </a:lnTo>
                  <a:lnTo>
                    <a:pt x="0" y="2869"/>
                  </a:lnTo>
                  <a:close/>
                  <a:moveTo>
                    <a:pt x="0" y="2844"/>
                  </a:moveTo>
                  <a:lnTo>
                    <a:pt x="2" y="2844"/>
                  </a:lnTo>
                  <a:lnTo>
                    <a:pt x="2" y="2853"/>
                  </a:lnTo>
                  <a:lnTo>
                    <a:pt x="0" y="2853"/>
                  </a:lnTo>
                  <a:lnTo>
                    <a:pt x="0" y="2844"/>
                  </a:lnTo>
                  <a:close/>
                  <a:moveTo>
                    <a:pt x="0" y="2819"/>
                  </a:moveTo>
                  <a:lnTo>
                    <a:pt x="2" y="2819"/>
                  </a:lnTo>
                  <a:lnTo>
                    <a:pt x="2" y="2826"/>
                  </a:lnTo>
                  <a:lnTo>
                    <a:pt x="0" y="2826"/>
                  </a:lnTo>
                  <a:lnTo>
                    <a:pt x="0" y="2819"/>
                  </a:lnTo>
                  <a:close/>
                  <a:moveTo>
                    <a:pt x="0" y="2792"/>
                  </a:moveTo>
                  <a:lnTo>
                    <a:pt x="2" y="2792"/>
                  </a:lnTo>
                  <a:lnTo>
                    <a:pt x="2" y="2801"/>
                  </a:lnTo>
                  <a:lnTo>
                    <a:pt x="0" y="2801"/>
                  </a:lnTo>
                  <a:lnTo>
                    <a:pt x="0" y="2792"/>
                  </a:lnTo>
                  <a:close/>
                  <a:moveTo>
                    <a:pt x="0" y="2768"/>
                  </a:moveTo>
                  <a:lnTo>
                    <a:pt x="2" y="2768"/>
                  </a:lnTo>
                  <a:lnTo>
                    <a:pt x="2" y="2776"/>
                  </a:lnTo>
                  <a:lnTo>
                    <a:pt x="0" y="2776"/>
                  </a:lnTo>
                  <a:lnTo>
                    <a:pt x="0" y="2768"/>
                  </a:lnTo>
                  <a:close/>
                  <a:moveTo>
                    <a:pt x="0" y="2741"/>
                  </a:moveTo>
                  <a:lnTo>
                    <a:pt x="2" y="2741"/>
                  </a:lnTo>
                  <a:lnTo>
                    <a:pt x="2" y="2750"/>
                  </a:lnTo>
                  <a:lnTo>
                    <a:pt x="0" y="2750"/>
                  </a:lnTo>
                  <a:lnTo>
                    <a:pt x="0" y="2741"/>
                  </a:lnTo>
                  <a:close/>
                  <a:moveTo>
                    <a:pt x="0" y="2716"/>
                  </a:moveTo>
                  <a:lnTo>
                    <a:pt x="2" y="2716"/>
                  </a:lnTo>
                  <a:lnTo>
                    <a:pt x="2" y="2725"/>
                  </a:lnTo>
                  <a:lnTo>
                    <a:pt x="0" y="2725"/>
                  </a:lnTo>
                  <a:lnTo>
                    <a:pt x="0" y="2716"/>
                  </a:lnTo>
                  <a:close/>
                  <a:moveTo>
                    <a:pt x="0" y="2689"/>
                  </a:moveTo>
                  <a:lnTo>
                    <a:pt x="2" y="2689"/>
                  </a:lnTo>
                  <a:lnTo>
                    <a:pt x="2" y="2698"/>
                  </a:lnTo>
                  <a:lnTo>
                    <a:pt x="0" y="2698"/>
                  </a:lnTo>
                  <a:lnTo>
                    <a:pt x="0" y="2689"/>
                  </a:lnTo>
                  <a:close/>
                  <a:moveTo>
                    <a:pt x="0" y="2665"/>
                  </a:moveTo>
                  <a:lnTo>
                    <a:pt x="2" y="2665"/>
                  </a:lnTo>
                  <a:lnTo>
                    <a:pt x="2" y="2673"/>
                  </a:lnTo>
                  <a:lnTo>
                    <a:pt x="0" y="2673"/>
                  </a:lnTo>
                  <a:lnTo>
                    <a:pt x="0" y="2665"/>
                  </a:lnTo>
                  <a:close/>
                  <a:moveTo>
                    <a:pt x="0" y="2640"/>
                  </a:moveTo>
                  <a:lnTo>
                    <a:pt x="2" y="2640"/>
                  </a:lnTo>
                  <a:lnTo>
                    <a:pt x="2" y="2647"/>
                  </a:lnTo>
                  <a:lnTo>
                    <a:pt x="0" y="2647"/>
                  </a:lnTo>
                  <a:lnTo>
                    <a:pt x="0" y="2640"/>
                  </a:lnTo>
                  <a:close/>
                  <a:moveTo>
                    <a:pt x="0" y="2613"/>
                  </a:moveTo>
                  <a:lnTo>
                    <a:pt x="2" y="2613"/>
                  </a:lnTo>
                  <a:lnTo>
                    <a:pt x="2" y="2622"/>
                  </a:lnTo>
                  <a:lnTo>
                    <a:pt x="0" y="2622"/>
                  </a:lnTo>
                  <a:lnTo>
                    <a:pt x="0" y="2613"/>
                  </a:lnTo>
                  <a:close/>
                  <a:moveTo>
                    <a:pt x="0" y="2588"/>
                  </a:moveTo>
                  <a:lnTo>
                    <a:pt x="2" y="2588"/>
                  </a:lnTo>
                  <a:lnTo>
                    <a:pt x="2" y="2597"/>
                  </a:lnTo>
                  <a:lnTo>
                    <a:pt x="0" y="2597"/>
                  </a:lnTo>
                  <a:lnTo>
                    <a:pt x="0" y="2588"/>
                  </a:lnTo>
                  <a:close/>
                  <a:moveTo>
                    <a:pt x="0" y="2561"/>
                  </a:moveTo>
                  <a:lnTo>
                    <a:pt x="2" y="2561"/>
                  </a:lnTo>
                  <a:lnTo>
                    <a:pt x="2" y="2570"/>
                  </a:lnTo>
                  <a:lnTo>
                    <a:pt x="0" y="2570"/>
                  </a:lnTo>
                  <a:lnTo>
                    <a:pt x="0" y="2561"/>
                  </a:lnTo>
                  <a:close/>
                  <a:moveTo>
                    <a:pt x="0" y="2537"/>
                  </a:moveTo>
                  <a:lnTo>
                    <a:pt x="2" y="2537"/>
                  </a:lnTo>
                  <a:lnTo>
                    <a:pt x="2" y="2545"/>
                  </a:lnTo>
                  <a:lnTo>
                    <a:pt x="0" y="2545"/>
                  </a:lnTo>
                  <a:lnTo>
                    <a:pt x="0" y="2537"/>
                  </a:lnTo>
                  <a:close/>
                  <a:moveTo>
                    <a:pt x="0" y="2510"/>
                  </a:moveTo>
                  <a:lnTo>
                    <a:pt x="2" y="2510"/>
                  </a:lnTo>
                  <a:lnTo>
                    <a:pt x="2" y="2519"/>
                  </a:lnTo>
                  <a:lnTo>
                    <a:pt x="0" y="2519"/>
                  </a:lnTo>
                  <a:lnTo>
                    <a:pt x="0" y="2510"/>
                  </a:lnTo>
                  <a:close/>
                  <a:moveTo>
                    <a:pt x="0" y="2485"/>
                  </a:moveTo>
                  <a:lnTo>
                    <a:pt x="2" y="2485"/>
                  </a:lnTo>
                  <a:lnTo>
                    <a:pt x="2" y="2494"/>
                  </a:lnTo>
                  <a:lnTo>
                    <a:pt x="0" y="2494"/>
                  </a:lnTo>
                  <a:lnTo>
                    <a:pt x="0" y="2485"/>
                  </a:lnTo>
                  <a:close/>
                  <a:moveTo>
                    <a:pt x="0" y="2460"/>
                  </a:moveTo>
                  <a:lnTo>
                    <a:pt x="2" y="2460"/>
                  </a:lnTo>
                  <a:lnTo>
                    <a:pt x="2" y="2467"/>
                  </a:lnTo>
                  <a:lnTo>
                    <a:pt x="0" y="2467"/>
                  </a:lnTo>
                  <a:lnTo>
                    <a:pt x="0" y="2460"/>
                  </a:lnTo>
                  <a:close/>
                  <a:moveTo>
                    <a:pt x="0" y="2434"/>
                  </a:moveTo>
                  <a:lnTo>
                    <a:pt x="2" y="2434"/>
                  </a:lnTo>
                  <a:lnTo>
                    <a:pt x="2" y="2442"/>
                  </a:lnTo>
                  <a:lnTo>
                    <a:pt x="0" y="2442"/>
                  </a:lnTo>
                  <a:lnTo>
                    <a:pt x="0" y="2434"/>
                  </a:lnTo>
                  <a:close/>
                  <a:moveTo>
                    <a:pt x="0" y="2409"/>
                  </a:moveTo>
                  <a:lnTo>
                    <a:pt x="2" y="2409"/>
                  </a:lnTo>
                  <a:lnTo>
                    <a:pt x="2" y="2418"/>
                  </a:lnTo>
                  <a:lnTo>
                    <a:pt x="0" y="2418"/>
                  </a:lnTo>
                  <a:lnTo>
                    <a:pt x="0" y="2409"/>
                  </a:lnTo>
                  <a:close/>
                  <a:moveTo>
                    <a:pt x="0" y="2382"/>
                  </a:moveTo>
                  <a:lnTo>
                    <a:pt x="2" y="2382"/>
                  </a:lnTo>
                  <a:lnTo>
                    <a:pt x="2" y="2391"/>
                  </a:lnTo>
                  <a:lnTo>
                    <a:pt x="0" y="2391"/>
                  </a:lnTo>
                  <a:lnTo>
                    <a:pt x="0" y="2382"/>
                  </a:lnTo>
                  <a:close/>
                  <a:moveTo>
                    <a:pt x="0" y="2357"/>
                  </a:moveTo>
                  <a:lnTo>
                    <a:pt x="2" y="2357"/>
                  </a:lnTo>
                  <a:lnTo>
                    <a:pt x="2" y="2366"/>
                  </a:lnTo>
                  <a:lnTo>
                    <a:pt x="0" y="2366"/>
                  </a:lnTo>
                  <a:lnTo>
                    <a:pt x="0" y="2357"/>
                  </a:lnTo>
                  <a:close/>
                  <a:moveTo>
                    <a:pt x="0" y="2331"/>
                  </a:moveTo>
                  <a:lnTo>
                    <a:pt x="2" y="2331"/>
                  </a:lnTo>
                  <a:lnTo>
                    <a:pt x="2" y="2339"/>
                  </a:lnTo>
                  <a:lnTo>
                    <a:pt x="0" y="2339"/>
                  </a:lnTo>
                  <a:lnTo>
                    <a:pt x="0" y="2331"/>
                  </a:lnTo>
                  <a:close/>
                  <a:moveTo>
                    <a:pt x="0" y="2306"/>
                  </a:moveTo>
                  <a:lnTo>
                    <a:pt x="2" y="2306"/>
                  </a:lnTo>
                  <a:lnTo>
                    <a:pt x="2" y="2315"/>
                  </a:lnTo>
                  <a:lnTo>
                    <a:pt x="0" y="2315"/>
                  </a:lnTo>
                  <a:lnTo>
                    <a:pt x="0" y="2306"/>
                  </a:lnTo>
                  <a:close/>
                  <a:moveTo>
                    <a:pt x="0" y="2281"/>
                  </a:moveTo>
                  <a:lnTo>
                    <a:pt x="2" y="2281"/>
                  </a:lnTo>
                  <a:lnTo>
                    <a:pt x="2" y="2288"/>
                  </a:lnTo>
                  <a:lnTo>
                    <a:pt x="0" y="2288"/>
                  </a:lnTo>
                  <a:lnTo>
                    <a:pt x="0" y="2281"/>
                  </a:lnTo>
                  <a:close/>
                  <a:moveTo>
                    <a:pt x="0" y="2254"/>
                  </a:moveTo>
                  <a:lnTo>
                    <a:pt x="2" y="2254"/>
                  </a:lnTo>
                  <a:lnTo>
                    <a:pt x="2" y="2263"/>
                  </a:lnTo>
                  <a:lnTo>
                    <a:pt x="0" y="2263"/>
                  </a:lnTo>
                  <a:lnTo>
                    <a:pt x="0" y="2254"/>
                  </a:lnTo>
                  <a:close/>
                  <a:moveTo>
                    <a:pt x="0" y="2229"/>
                  </a:moveTo>
                  <a:lnTo>
                    <a:pt x="2" y="2229"/>
                  </a:lnTo>
                  <a:lnTo>
                    <a:pt x="2" y="2238"/>
                  </a:lnTo>
                  <a:lnTo>
                    <a:pt x="0" y="2238"/>
                  </a:lnTo>
                  <a:lnTo>
                    <a:pt x="0" y="2229"/>
                  </a:lnTo>
                  <a:close/>
                  <a:moveTo>
                    <a:pt x="0" y="2203"/>
                  </a:moveTo>
                  <a:lnTo>
                    <a:pt x="2" y="2203"/>
                  </a:lnTo>
                  <a:lnTo>
                    <a:pt x="2" y="2212"/>
                  </a:lnTo>
                  <a:lnTo>
                    <a:pt x="0" y="2212"/>
                  </a:lnTo>
                  <a:lnTo>
                    <a:pt x="0" y="2203"/>
                  </a:lnTo>
                  <a:close/>
                  <a:moveTo>
                    <a:pt x="0" y="2178"/>
                  </a:moveTo>
                  <a:lnTo>
                    <a:pt x="2" y="2178"/>
                  </a:lnTo>
                  <a:lnTo>
                    <a:pt x="2" y="2187"/>
                  </a:lnTo>
                  <a:lnTo>
                    <a:pt x="0" y="2187"/>
                  </a:lnTo>
                  <a:lnTo>
                    <a:pt x="0" y="2178"/>
                  </a:lnTo>
                  <a:close/>
                  <a:moveTo>
                    <a:pt x="0" y="2151"/>
                  </a:moveTo>
                  <a:lnTo>
                    <a:pt x="2" y="2151"/>
                  </a:lnTo>
                  <a:lnTo>
                    <a:pt x="2" y="2160"/>
                  </a:lnTo>
                  <a:lnTo>
                    <a:pt x="0" y="2160"/>
                  </a:lnTo>
                  <a:lnTo>
                    <a:pt x="0" y="2151"/>
                  </a:lnTo>
                  <a:close/>
                  <a:moveTo>
                    <a:pt x="0" y="2126"/>
                  </a:moveTo>
                  <a:lnTo>
                    <a:pt x="2" y="2126"/>
                  </a:lnTo>
                  <a:lnTo>
                    <a:pt x="2" y="2135"/>
                  </a:lnTo>
                  <a:lnTo>
                    <a:pt x="0" y="2135"/>
                  </a:lnTo>
                  <a:lnTo>
                    <a:pt x="0" y="2126"/>
                  </a:lnTo>
                  <a:close/>
                  <a:moveTo>
                    <a:pt x="0" y="2101"/>
                  </a:moveTo>
                  <a:lnTo>
                    <a:pt x="2" y="2101"/>
                  </a:lnTo>
                  <a:lnTo>
                    <a:pt x="2" y="2108"/>
                  </a:lnTo>
                  <a:lnTo>
                    <a:pt x="0" y="2108"/>
                  </a:lnTo>
                  <a:lnTo>
                    <a:pt x="0" y="2101"/>
                  </a:lnTo>
                  <a:close/>
                  <a:moveTo>
                    <a:pt x="0" y="2075"/>
                  </a:moveTo>
                  <a:lnTo>
                    <a:pt x="2" y="2075"/>
                  </a:lnTo>
                  <a:lnTo>
                    <a:pt x="2" y="2084"/>
                  </a:lnTo>
                  <a:lnTo>
                    <a:pt x="0" y="2084"/>
                  </a:lnTo>
                  <a:lnTo>
                    <a:pt x="0" y="2075"/>
                  </a:lnTo>
                  <a:close/>
                  <a:moveTo>
                    <a:pt x="0" y="2050"/>
                  </a:moveTo>
                  <a:lnTo>
                    <a:pt x="2" y="2050"/>
                  </a:lnTo>
                  <a:lnTo>
                    <a:pt x="2" y="2059"/>
                  </a:lnTo>
                  <a:lnTo>
                    <a:pt x="0" y="2059"/>
                  </a:lnTo>
                  <a:lnTo>
                    <a:pt x="0" y="2050"/>
                  </a:lnTo>
                  <a:close/>
                  <a:moveTo>
                    <a:pt x="0" y="2023"/>
                  </a:moveTo>
                  <a:lnTo>
                    <a:pt x="2" y="2023"/>
                  </a:lnTo>
                  <a:lnTo>
                    <a:pt x="2" y="2032"/>
                  </a:lnTo>
                  <a:lnTo>
                    <a:pt x="0" y="2032"/>
                  </a:lnTo>
                  <a:lnTo>
                    <a:pt x="0" y="2023"/>
                  </a:lnTo>
                  <a:close/>
                  <a:moveTo>
                    <a:pt x="0" y="1998"/>
                  </a:moveTo>
                  <a:lnTo>
                    <a:pt x="2" y="1998"/>
                  </a:lnTo>
                  <a:lnTo>
                    <a:pt x="2" y="2007"/>
                  </a:lnTo>
                  <a:lnTo>
                    <a:pt x="0" y="2007"/>
                  </a:lnTo>
                  <a:lnTo>
                    <a:pt x="0" y="1998"/>
                  </a:lnTo>
                  <a:close/>
                  <a:moveTo>
                    <a:pt x="0" y="1972"/>
                  </a:moveTo>
                  <a:lnTo>
                    <a:pt x="2" y="1972"/>
                  </a:lnTo>
                  <a:lnTo>
                    <a:pt x="2" y="1981"/>
                  </a:lnTo>
                  <a:lnTo>
                    <a:pt x="0" y="1981"/>
                  </a:lnTo>
                  <a:lnTo>
                    <a:pt x="0" y="1972"/>
                  </a:lnTo>
                  <a:close/>
                  <a:moveTo>
                    <a:pt x="0" y="1947"/>
                  </a:moveTo>
                  <a:lnTo>
                    <a:pt x="2" y="1947"/>
                  </a:lnTo>
                  <a:lnTo>
                    <a:pt x="2" y="1956"/>
                  </a:lnTo>
                  <a:lnTo>
                    <a:pt x="0" y="1956"/>
                  </a:lnTo>
                  <a:lnTo>
                    <a:pt x="0" y="1947"/>
                  </a:lnTo>
                  <a:close/>
                  <a:moveTo>
                    <a:pt x="0" y="1922"/>
                  </a:moveTo>
                  <a:lnTo>
                    <a:pt x="2" y="1922"/>
                  </a:lnTo>
                  <a:lnTo>
                    <a:pt x="2" y="1929"/>
                  </a:lnTo>
                  <a:lnTo>
                    <a:pt x="0" y="1929"/>
                  </a:lnTo>
                  <a:lnTo>
                    <a:pt x="0" y="1922"/>
                  </a:lnTo>
                  <a:close/>
                  <a:moveTo>
                    <a:pt x="0" y="1895"/>
                  </a:moveTo>
                  <a:lnTo>
                    <a:pt x="2" y="1895"/>
                  </a:lnTo>
                  <a:lnTo>
                    <a:pt x="2" y="1904"/>
                  </a:lnTo>
                  <a:lnTo>
                    <a:pt x="0" y="1904"/>
                  </a:lnTo>
                  <a:lnTo>
                    <a:pt x="0" y="1895"/>
                  </a:lnTo>
                  <a:close/>
                  <a:moveTo>
                    <a:pt x="0" y="1870"/>
                  </a:moveTo>
                  <a:lnTo>
                    <a:pt x="2" y="1870"/>
                  </a:lnTo>
                  <a:lnTo>
                    <a:pt x="2" y="1879"/>
                  </a:lnTo>
                  <a:lnTo>
                    <a:pt x="0" y="1879"/>
                  </a:lnTo>
                  <a:lnTo>
                    <a:pt x="0" y="1870"/>
                  </a:lnTo>
                  <a:close/>
                  <a:moveTo>
                    <a:pt x="0" y="1844"/>
                  </a:moveTo>
                  <a:lnTo>
                    <a:pt x="2" y="1844"/>
                  </a:lnTo>
                  <a:lnTo>
                    <a:pt x="2" y="1853"/>
                  </a:lnTo>
                  <a:lnTo>
                    <a:pt x="0" y="1853"/>
                  </a:lnTo>
                  <a:lnTo>
                    <a:pt x="0" y="1844"/>
                  </a:lnTo>
                  <a:close/>
                  <a:moveTo>
                    <a:pt x="0" y="1819"/>
                  </a:moveTo>
                  <a:lnTo>
                    <a:pt x="2" y="1819"/>
                  </a:lnTo>
                  <a:lnTo>
                    <a:pt x="2" y="1828"/>
                  </a:lnTo>
                  <a:lnTo>
                    <a:pt x="0" y="1828"/>
                  </a:lnTo>
                  <a:lnTo>
                    <a:pt x="0" y="1819"/>
                  </a:lnTo>
                  <a:close/>
                  <a:moveTo>
                    <a:pt x="0" y="1794"/>
                  </a:moveTo>
                  <a:lnTo>
                    <a:pt x="2" y="1794"/>
                  </a:lnTo>
                  <a:lnTo>
                    <a:pt x="2" y="1801"/>
                  </a:lnTo>
                  <a:lnTo>
                    <a:pt x="0" y="1801"/>
                  </a:lnTo>
                  <a:lnTo>
                    <a:pt x="0" y="1794"/>
                  </a:lnTo>
                  <a:close/>
                  <a:moveTo>
                    <a:pt x="0" y="1767"/>
                  </a:moveTo>
                  <a:lnTo>
                    <a:pt x="2" y="1767"/>
                  </a:lnTo>
                  <a:lnTo>
                    <a:pt x="2" y="1776"/>
                  </a:lnTo>
                  <a:lnTo>
                    <a:pt x="0" y="1776"/>
                  </a:lnTo>
                  <a:lnTo>
                    <a:pt x="0" y="1767"/>
                  </a:lnTo>
                  <a:close/>
                  <a:moveTo>
                    <a:pt x="0" y="1743"/>
                  </a:moveTo>
                  <a:lnTo>
                    <a:pt x="2" y="1743"/>
                  </a:lnTo>
                  <a:lnTo>
                    <a:pt x="2" y="1750"/>
                  </a:lnTo>
                  <a:lnTo>
                    <a:pt x="0" y="1750"/>
                  </a:lnTo>
                  <a:lnTo>
                    <a:pt x="0" y="1743"/>
                  </a:lnTo>
                  <a:close/>
                  <a:moveTo>
                    <a:pt x="0" y="1716"/>
                  </a:moveTo>
                  <a:lnTo>
                    <a:pt x="2" y="1716"/>
                  </a:lnTo>
                  <a:lnTo>
                    <a:pt x="2" y="1725"/>
                  </a:lnTo>
                  <a:lnTo>
                    <a:pt x="0" y="1725"/>
                  </a:lnTo>
                  <a:lnTo>
                    <a:pt x="0" y="1716"/>
                  </a:lnTo>
                  <a:close/>
                  <a:moveTo>
                    <a:pt x="0" y="1691"/>
                  </a:moveTo>
                  <a:lnTo>
                    <a:pt x="2" y="1691"/>
                  </a:lnTo>
                  <a:lnTo>
                    <a:pt x="2" y="1700"/>
                  </a:lnTo>
                  <a:lnTo>
                    <a:pt x="0" y="1700"/>
                  </a:lnTo>
                  <a:lnTo>
                    <a:pt x="0" y="1691"/>
                  </a:lnTo>
                  <a:close/>
                  <a:moveTo>
                    <a:pt x="0" y="1664"/>
                  </a:moveTo>
                  <a:lnTo>
                    <a:pt x="2" y="1664"/>
                  </a:lnTo>
                  <a:lnTo>
                    <a:pt x="2" y="1673"/>
                  </a:lnTo>
                  <a:lnTo>
                    <a:pt x="0" y="1673"/>
                  </a:lnTo>
                  <a:lnTo>
                    <a:pt x="0" y="1664"/>
                  </a:lnTo>
                  <a:close/>
                  <a:moveTo>
                    <a:pt x="0" y="1640"/>
                  </a:moveTo>
                  <a:lnTo>
                    <a:pt x="2" y="1640"/>
                  </a:lnTo>
                  <a:lnTo>
                    <a:pt x="2" y="1648"/>
                  </a:lnTo>
                  <a:lnTo>
                    <a:pt x="0" y="1648"/>
                  </a:lnTo>
                  <a:lnTo>
                    <a:pt x="0" y="1640"/>
                  </a:lnTo>
                  <a:close/>
                  <a:moveTo>
                    <a:pt x="0" y="1615"/>
                  </a:moveTo>
                  <a:lnTo>
                    <a:pt x="2" y="1615"/>
                  </a:lnTo>
                  <a:lnTo>
                    <a:pt x="2" y="1622"/>
                  </a:lnTo>
                  <a:lnTo>
                    <a:pt x="0" y="1622"/>
                  </a:lnTo>
                  <a:lnTo>
                    <a:pt x="0" y="1615"/>
                  </a:lnTo>
                  <a:close/>
                  <a:moveTo>
                    <a:pt x="0" y="1588"/>
                  </a:moveTo>
                  <a:lnTo>
                    <a:pt x="2" y="1588"/>
                  </a:lnTo>
                  <a:lnTo>
                    <a:pt x="2" y="1597"/>
                  </a:lnTo>
                  <a:lnTo>
                    <a:pt x="0" y="1597"/>
                  </a:lnTo>
                  <a:lnTo>
                    <a:pt x="0" y="1588"/>
                  </a:lnTo>
                  <a:close/>
                  <a:moveTo>
                    <a:pt x="0" y="1563"/>
                  </a:moveTo>
                  <a:lnTo>
                    <a:pt x="2" y="1563"/>
                  </a:lnTo>
                  <a:lnTo>
                    <a:pt x="2" y="1570"/>
                  </a:lnTo>
                  <a:lnTo>
                    <a:pt x="0" y="1570"/>
                  </a:lnTo>
                  <a:lnTo>
                    <a:pt x="0" y="1563"/>
                  </a:lnTo>
                  <a:close/>
                  <a:moveTo>
                    <a:pt x="0" y="1536"/>
                  </a:moveTo>
                  <a:lnTo>
                    <a:pt x="2" y="1536"/>
                  </a:lnTo>
                  <a:lnTo>
                    <a:pt x="2" y="1545"/>
                  </a:lnTo>
                  <a:lnTo>
                    <a:pt x="0" y="1545"/>
                  </a:lnTo>
                  <a:lnTo>
                    <a:pt x="0" y="1536"/>
                  </a:lnTo>
                  <a:close/>
                  <a:moveTo>
                    <a:pt x="0" y="1512"/>
                  </a:moveTo>
                  <a:lnTo>
                    <a:pt x="2" y="1512"/>
                  </a:lnTo>
                  <a:lnTo>
                    <a:pt x="2" y="1521"/>
                  </a:lnTo>
                  <a:lnTo>
                    <a:pt x="0" y="1521"/>
                  </a:lnTo>
                  <a:lnTo>
                    <a:pt x="0" y="1512"/>
                  </a:lnTo>
                  <a:close/>
                  <a:moveTo>
                    <a:pt x="0" y="1485"/>
                  </a:moveTo>
                  <a:lnTo>
                    <a:pt x="2" y="1485"/>
                  </a:lnTo>
                  <a:lnTo>
                    <a:pt x="2" y="1494"/>
                  </a:lnTo>
                  <a:lnTo>
                    <a:pt x="0" y="1494"/>
                  </a:lnTo>
                  <a:lnTo>
                    <a:pt x="0" y="1485"/>
                  </a:lnTo>
                  <a:close/>
                  <a:moveTo>
                    <a:pt x="0" y="1460"/>
                  </a:moveTo>
                  <a:lnTo>
                    <a:pt x="2" y="1460"/>
                  </a:lnTo>
                  <a:lnTo>
                    <a:pt x="2" y="1469"/>
                  </a:lnTo>
                  <a:lnTo>
                    <a:pt x="0" y="1469"/>
                  </a:lnTo>
                  <a:lnTo>
                    <a:pt x="0" y="1460"/>
                  </a:lnTo>
                  <a:close/>
                  <a:moveTo>
                    <a:pt x="0" y="1435"/>
                  </a:moveTo>
                  <a:lnTo>
                    <a:pt x="2" y="1435"/>
                  </a:lnTo>
                  <a:lnTo>
                    <a:pt x="2" y="1442"/>
                  </a:lnTo>
                  <a:lnTo>
                    <a:pt x="0" y="1442"/>
                  </a:lnTo>
                  <a:lnTo>
                    <a:pt x="0" y="1435"/>
                  </a:lnTo>
                  <a:close/>
                  <a:moveTo>
                    <a:pt x="0" y="1409"/>
                  </a:moveTo>
                  <a:lnTo>
                    <a:pt x="2" y="1409"/>
                  </a:lnTo>
                  <a:lnTo>
                    <a:pt x="2" y="1417"/>
                  </a:lnTo>
                  <a:lnTo>
                    <a:pt x="0" y="1417"/>
                  </a:lnTo>
                  <a:lnTo>
                    <a:pt x="0" y="1409"/>
                  </a:lnTo>
                  <a:close/>
                  <a:moveTo>
                    <a:pt x="0" y="1384"/>
                  </a:moveTo>
                  <a:lnTo>
                    <a:pt x="2" y="1384"/>
                  </a:lnTo>
                  <a:lnTo>
                    <a:pt x="2" y="1393"/>
                  </a:lnTo>
                  <a:lnTo>
                    <a:pt x="0" y="1393"/>
                  </a:lnTo>
                  <a:lnTo>
                    <a:pt x="0" y="1384"/>
                  </a:lnTo>
                  <a:close/>
                  <a:moveTo>
                    <a:pt x="0" y="1357"/>
                  </a:moveTo>
                  <a:lnTo>
                    <a:pt x="2" y="1357"/>
                  </a:lnTo>
                  <a:lnTo>
                    <a:pt x="2" y="1366"/>
                  </a:lnTo>
                  <a:lnTo>
                    <a:pt x="0" y="1366"/>
                  </a:lnTo>
                  <a:lnTo>
                    <a:pt x="0" y="1357"/>
                  </a:lnTo>
                  <a:close/>
                  <a:moveTo>
                    <a:pt x="0" y="1332"/>
                  </a:moveTo>
                  <a:lnTo>
                    <a:pt x="2" y="1332"/>
                  </a:lnTo>
                  <a:lnTo>
                    <a:pt x="2" y="1341"/>
                  </a:lnTo>
                  <a:lnTo>
                    <a:pt x="0" y="1341"/>
                  </a:lnTo>
                  <a:lnTo>
                    <a:pt x="0" y="1332"/>
                  </a:lnTo>
                  <a:close/>
                  <a:moveTo>
                    <a:pt x="0" y="1306"/>
                  </a:moveTo>
                  <a:lnTo>
                    <a:pt x="2" y="1306"/>
                  </a:lnTo>
                  <a:lnTo>
                    <a:pt x="2" y="1314"/>
                  </a:lnTo>
                  <a:lnTo>
                    <a:pt x="0" y="1314"/>
                  </a:lnTo>
                  <a:lnTo>
                    <a:pt x="0" y="1306"/>
                  </a:lnTo>
                  <a:close/>
                  <a:moveTo>
                    <a:pt x="0" y="1281"/>
                  </a:moveTo>
                  <a:lnTo>
                    <a:pt x="2" y="1281"/>
                  </a:lnTo>
                  <a:lnTo>
                    <a:pt x="2" y="1290"/>
                  </a:lnTo>
                  <a:lnTo>
                    <a:pt x="0" y="1290"/>
                  </a:lnTo>
                  <a:lnTo>
                    <a:pt x="0" y="1281"/>
                  </a:lnTo>
                  <a:close/>
                  <a:moveTo>
                    <a:pt x="0" y="1256"/>
                  </a:moveTo>
                  <a:lnTo>
                    <a:pt x="2" y="1256"/>
                  </a:lnTo>
                  <a:lnTo>
                    <a:pt x="2" y="1263"/>
                  </a:lnTo>
                  <a:lnTo>
                    <a:pt x="0" y="1263"/>
                  </a:lnTo>
                  <a:lnTo>
                    <a:pt x="0" y="1256"/>
                  </a:lnTo>
                  <a:close/>
                  <a:moveTo>
                    <a:pt x="0" y="1229"/>
                  </a:moveTo>
                  <a:lnTo>
                    <a:pt x="2" y="1229"/>
                  </a:lnTo>
                  <a:lnTo>
                    <a:pt x="2" y="1238"/>
                  </a:lnTo>
                  <a:lnTo>
                    <a:pt x="0" y="1238"/>
                  </a:lnTo>
                  <a:lnTo>
                    <a:pt x="0" y="1229"/>
                  </a:lnTo>
                  <a:close/>
                  <a:moveTo>
                    <a:pt x="0" y="1204"/>
                  </a:moveTo>
                  <a:lnTo>
                    <a:pt x="2" y="1204"/>
                  </a:lnTo>
                  <a:lnTo>
                    <a:pt x="2" y="1213"/>
                  </a:lnTo>
                  <a:lnTo>
                    <a:pt x="0" y="1213"/>
                  </a:lnTo>
                  <a:lnTo>
                    <a:pt x="0" y="1204"/>
                  </a:lnTo>
                  <a:close/>
                  <a:moveTo>
                    <a:pt x="0" y="1178"/>
                  </a:moveTo>
                  <a:lnTo>
                    <a:pt x="2" y="1178"/>
                  </a:lnTo>
                  <a:lnTo>
                    <a:pt x="2" y="1187"/>
                  </a:lnTo>
                  <a:lnTo>
                    <a:pt x="0" y="1187"/>
                  </a:lnTo>
                  <a:lnTo>
                    <a:pt x="0" y="1178"/>
                  </a:lnTo>
                  <a:close/>
                  <a:moveTo>
                    <a:pt x="0" y="1153"/>
                  </a:moveTo>
                  <a:lnTo>
                    <a:pt x="2" y="1153"/>
                  </a:lnTo>
                  <a:lnTo>
                    <a:pt x="2" y="1162"/>
                  </a:lnTo>
                  <a:lnTo>
                    <a:pt x="0" y="1162"/>
                  </a:lnTo>
                  <a:lnTo>
                    <a:pt x="0" y="1153"/>
                  </a:lnTo>
                  <a:close/>
                  <a:moveTo>
                    <a:pt x="0" y="1126"/>
                  </a:moveTo>
                  <a:lnTo>
                    <a:pt x="2" y="1126"/>
                  </a:lnTo>
                  <a:lnTo>
                    <a:pt x="2" y="1135"/>
                  </a:lnTo>
                  <a:lnTo>
                    <a:pt x="0" y="1135"/>
                  </a:lnTo>
                  <a:lnTo>
                    <a:pt x="0" y="1126"/>
                  </a:lnTo>
                  <a:close/>
                  <a:moveTo>
                    <a:pt x="0" y="1101"/>
                  </a:moveTo>
                  <a:lnTo>
                    <a:pt x="2" y="1101"/>
                  </a:lnTo>
                  <a:lnTo>
                    <a:pt x="2" y="1110"/>
                  </a:lnTo>
                  <a:lnTo>
                    <a:pt x="0" y="1110"/>
                  </a:lnTo>
                  <a:lnTo>
                    <a:pt x="0" y="1101"/>
                  </a:lnTo>
                  <a:close/>
                  <a:moveTo>
                    <a:pt x="0" y="1076"/>
                  </a:moveTo>
                  <a:lnTo>
                    <a:pt x="2" y="1076"/>
                  </a:lnTo>
                  <a:lnTo>
                    <a:pt x="2" y="1084"/>
                  </a:lnTo>
                  <a:lnTo>
                    <a:pt x="0" y="1084"/>
                  </a:lnTo>
                  <a:lnTo>
                    <a:pt x="0" y="1076"/>
                  </a:lnTo>
                  <a:close/>
                  <a:moveTo>
                    <a:pt x="0" y="1050"/>
                  </a:moveTo>
                  <a:lnTo>
                    <a:pt x="2" y="1050"/>
                  </a:lnTo>
                  <a:lnTo>
                    <a:pt x="2" y="1059"/>
                  </a:lnTo>
                  <a:lnTo>
                    <a:pt x="0" y="1059"/>
                  </a:lnTo>
                  <a:lnTo>
                    <a:pt x="0" y="1050"/>
                  </a:lnTo>
                  <a:close/>
                  <a:moveTo>
                    <a:pt x="0" y="1025"/>
                  </a:moveTo>
                  <a:lnTo>
                    <a:pt x="2" y="1025"/>
                  </a:lnTo>
                  <a:lnTo>
                    <a:pt x="2" y="1034"/>
                  </a:lnTo>
                  <a:lnTo>
                    <a:pt x="0" y="1034"/>
                  </a:lnTo>
                  <a:lnTo>
                    <a:pt x="0" y="1025"/>
                  </a:lnTo>
                  <a:close/>
                  <a:moveTo>
                    <a:pt x="0" y="998"/>
                  </a:moveTo>
                  <a:lnTo>
                    <a:pt x="2" y="998"/>
                  </a:lnTo>
                  <a:lnTo>
                    <a:pt x="2" y="1007"/>
                  </a:lnTo>
                  <a:lnTo>
                    <a:pt x="0" y="1007"/>
                  </a:lnTo>
                  <a:lnTo>
                    <a:pt x="0" y="998"/>
                  </a:lnTo>
                  <a:close/>
                  <a:moveTo>
                    <a:pt x="0" y="973"/>
                  </a:moveTo>
                  <a:lnTo>
                    <a:pt x="2" y="973"/>
                  </a:lnTo>
                  <a:lnTo>
                    <a:pt x="2" y="982"/>
                  </a:lnTo>
                  <a:lnTo>
                    <a:pt x="0" y="982"/>
                  </a:lnTo>
                  <a:lnTo>
                    <a:pt x="0" y="973"/>
                  </a:lnTo>
                  <a:close/>
                  <a:moveTo>
                    <a:pt x="0" y="947"/>
                  </a:moveTo>
                  <a:lnTo>
                    <a:pt x="2" y="947"/>
                  </a:lnTo>
                  <a:lnTo>
                    <a:pt x="2" y="956"/>
                  </a:lnTo>
                  <a:lnTo>
                    <a:pt x="0" y="956"/>
                  </a:lnTo>
                  <a:lnTo>
                    <a:pt x="0" y="947"/>
                  </a:lnTo>
                  <a:close/>
                  <a:moveTo>
                    <a:pt x="0" y="922"/>
                  </a:moveTo>
                  <a:lnTo>
                    <a:pt x="2" y="922"/>
                  </a:lnTo>
                  <a:lnTo>
                    <a:pt x="2" y="931"/>
                  </a:lnTo>
                  <a:lnTo>
                    <a:pt x="0" y="931"/>
                  </a:lnTo>
                  <a:lnTo>
                    <a:pt x="0" y="922"/>
                  </a:lnTo>
                  <a:close/>
                  <a:moveTo>
                    <a:pt x="0" y="897"/>
                  </a:moveTo>
                  <a:lnTo>
                    <a:pt x="2" y="897"/>
                  </a:lnTo>
                  <a:lnTo>
                    <a:pt x="2" y="904"/>
                  </a:lnTo>
                  <a:lnTo>
                    <a:pt x="0" y="904"/>
                  </a:lnTo>
                  <a:lnTo>
                    <a:pt x="0" y="897"/>
                  </a:lnTo>
                  <a:close/>
                  <a:moveTo>
                    <a:pt x="0" y="870"/>
                  </a:moveTo>
                  <a:lnTo>
                    <a:pt x="2" y="870"/>
                  </a:lnTo>
                  <a:lnTo>
                    <a:pt x="2" y="879"/>
                  </a:lnTo>
                  <a:lnTo>
                    <a:pt x="0" y="879"/>
                  </a:lnTo>
                  <a:lnTo>
                    <a:pt x="0" y="870"/>
                  </a:lnTo>
                  <a:close/>
                  <a:moveTo>
                    <a:pt x="0" y="845"/>
                  </a:moveTo>
                  <a:lnTo>
                    <a:pt x="2" y="845"/>
                  </a:lnTo>
                  <a:lnTo>
                    <a:pt x="2" y="854"/>
                  </a:lnTo>
                  <a:lnTo>
                    <a:pt x="0" y="854"/>
                  </a:lnTo>
                  <a:lnTo>
                    <a:pt x="0" y="845"/>
                  </a:lnTo>
                  <a:close/>
                  <a:moveTo>
                    <a:pt x="0" y="819"/>
                  </a:moveTo>
                  <a:lnTo>
                    <a:pt x="2" y="819"/>
                  </a:lnTo>
                  <a:lnTo>
                    <a:pt x="2" y="828"/>
                  </a:lnTo>
                  <a:lnTo>
                    <a:pt x="0" y="828"/>
                  </a:lnTo>
                  <a:lnTo>
                    <a:pt x="0" y="819"/>
                  </a:lnTo>
                  <a:close/>
                  <a:moveTo>
                    <a:pt x="0" y="794"/>
                  </a:moveTo>
                  <a:lnTo>
                    <a:pt x="2" y="794"/>
                  </a:lnTo>
                  <a:lnTo>
                    <a:pt x="2" y="803"/>
                  </a:lnTo>
                  <a:lnTo>
                    <a:pt x="0" y="803"/>
                  </a:lnTo>
                  <a:lnTo>
                    <a:pt x="0" y="794"/>
                  </a:lnTo>
                  <a:close/>
                  <a:moveTo>
                    <a:pt x="0" y="767"/>
                  </a:moveTo>
                  <a:lnTo>
                    <a:pt x="2" y="767"/>
                  </a:lnTo>
                  <a:lnTo>
                    <a:pt x="2" y="776"/>
                  </a:lnTo>
                  <a:lnTo>
                    <a:pt x="0" y="776"/>
                  </a:lnTo>
                  <a:lnTo>
                    <a:pt x="0" y="767"/>
                  </a:lnTo>
                  <a:close/>
                  <a:moveTo>
                    <a:pt x="0" y="742"/>
                  </a:moveTo>
                  <a:lnTo>
                    <a:pt x="2" y="742"/>
                  </a:lnTo>
                  <a:lnTo>
                    <a:pt x="2" y="751"/>
                  </a:lnTo>
                  <a:lnTo>
                    <a:pt x="0" y="751"/>
                  </a:lnTo>
                  <a:lnTo>
                    <a:pt x="0" y="742"/>
                  </a:lnTo>
                  <a:close/>
                  <a:moveTo>
                    <a:pt x="0" y="718"/>
                  </a:moveTo>
                  <a:lnTo>
                    <a:pt x="2" y="718"/>
                  </a:lnTo>
                  <a:lnTo>
                    <a:pt x="2" y="725"/>
                  </a:lnTo>
                  <a:lnTo>
                    <a:pt x="0" y="725"/>
                  </a:lnTo>
                  <a:lnTo>
                    <a:pt x="0" y="718"/>
                  </a:lnTo>
                  <a:close/>
                  <a:moveTo>
                    <a:pt x="0" y="691"/>
                  </a:moveTo>
                  <a:lnTo>
                    <a:pt x="2" y="691"/>
                  </a:lnTo>
                  <a:lnTo>
                    <a:pt x="2" y="700"/>
                  </a:lnTo>
                  <a:lnTo>
                    <a:pt x="0" y="700"/>
                  </a:lnTo>
                  <a:lnTo>
                    <a:pt x="0" y="691"/>
                  </a:lnTo>
                  <a:close/>
                  <a:moveTo>
                    <a:pt x="0" y="666"/>
                  </a:moveTo>
                  <a:lnTo>
                    <a:pt x="2" y="666"/>
                  </a:lnTo>
                  <a:lnTo>
                    <a:pt x="2" y="675"/>
                  </a:lnTo>
                  <a:lnTo>
                    <a:pt x="0" y="675"/>
                  </a:lnTo>
                  <a:lnTo>
                    <a:pt x="0" y="666"/>
                  </a:lnTo>
                  <a:close/>
                  <a:moveTo>
                    <a:pt x="0" y="639"/>
                  </a:moveTo>
                  <a:lnTo>
                    <a:pt x="2" y="639"/>
                  </a:lnTo>
                  <a:lnTo>
                    <a:pt x="2" y="648"/>
                  </a:lnTo>
                  <a:lnTo>
                    <a:pt x="0" y="648"/>
                  </a:lnTo>
                  <a:lnTo>
                    <a:pt x="0" y="639"/>
                  </a:lnTo>
                  <a:close/>
                  <a:moveTo>
                    <a:pt x="0" y="615"/>
                  </a:moveTo>
                  <a:lnTo>
                    <a:pt x="2" y="615"/>
                  </a:lnTo>
                  <a:lnTo>
                    <a:pt x="2" y="623"/>
                  </a:lnTo>
                  <a:lnTo>
                    <a:pt x="0" y="623"/>
                  </a:lnTo>
                  <a:lnTo>
                    <a:pt x="0" y="615"/>
                  </a:lnTo>
                  <a:close/>
                  <a:moveTo>
                    <a:pt x="0" y="588"/>
                  </a:moveTo>
                  <a:lnTo>
                    <a:pt x="2" y="588"/>
                  </a:lnTo>
                  <a:lnTo>
                    <a:pt x="2" y="597"/>
                  </a:lnTo>
                  <a:lnTo>
                    <a:pt x="0" y="597"/>
                  </a:lnTo>
                  <a:lnTo>
                    <a:pt x="0" y="588"/>
                  </a:lnTo>
                  <a:close/>
                  <a:moveTo>
                    <a:pt x="0" y="563"/>
                  </a:moveTo>
                  <a:lnTo>
                    <a:pt x="2" y="563"/>
                  </a:lnTo>
                  <a:lnTo>
                    <a:pt x="2" y="572"/>
                  </a:lnTo>
                  <a:lnTo>
                    <a:pt x="0" y="572"/>
                  </a:lnTo>
                  <a:lnTo>
                    <a:pt x="0" y="563"/>
                  </a:lnTo>
                  <a:close/>
                  <a:moveTo>
                    <a:pt x="0" y="538"/>
                  </a:moveTo>
                  <a:lnTo>
                    <a:pt x="2" y="538"/>
                  </a:lnTo>
                  <a:lnTo>
                    <a:pt x="2" y="545"/>
                  </a:lnTo>
                  <a:lnTo>
                    <a:pt x="0" y="545"/>
                  </a:lnTo>
                  <a:lnTo>
                    <a:pt x="0" y="538"/>
                  </a:lnTo>
                  <a:close/>
                  <a:moveTo>
                    <a:pt x="0" y="511"/>
                  </a:moveTo>
                  <a:lnTo>
                    <a:pt x="2" y="511"/>
                  </a:lnTo>
                  <a:lnTo>
                    <a:pt x="2" y="520"/>
                  </a:lnTo>
                  <a:lnTo>
                    <a:pt x="0" y="520"/>
                  </a:lnTo>
                  <a:lnTo>
                    <a:pt x="0" y="511"/>
                  </a:lnTo>
                  <a:close/>
                  <a:moveTo>
                    <a:pt x="0" y="487"/>
                  </a:moveTo>
                  <a:lnTo>
                    <a:pt x="2" y="487"/>
                  </a:lnTo>
                  <a:lnTo>
                    <a:pt x="2" y="496"/>
                  </a:lnTo>
                  <a:lnTo>
                    <a:pt x="0" y="496"/>
                  </a:lnTo>
                  <a:lnTo>
                    <a:pt x="0" y="487"/>
                  </a:lnTo>
                  <a:close/>
                  <a:moveTo>
                    <a:pt x="0" y="460"/>
                  </a:moveTo>
                  <a:lnTo>
                    <a:pt x="2" y="460"/>
                  </a:lnTo>
                  <a:lnTo>
                    <a:pt x="2" y="469"/>
                  </a:lnTo>
                  <a:lnTo>
                    <a:pt x="0" y="469"/>
                  </a:lnTo>
                  <a:lnTo>
                    <a:pt x="0" y="460"/>
                  </a:lnTo>
                  <a:close/>
                  <a:moveTo>
                    <a:pt x="0" y="435"/>
                  </a:moveTo>
                  <a:lnTo>
                    <a:pt x="2" y="435"/>
                  </a:lnTo>
                  <a:lnTo>
                    <a:pt x="2" y="444"/>
                  </a:lnTo>
                  <a:lnTo>
                    <a:pt x="0" y="444"/>
                  </a:lnTo>
                  <a:lnTo>
                    <a:pt x="0" y="435"/>
                  </a:lnTo>
                  <a:close/>
                  <a:moveTo>
                    <a:pt x="0" y="410"/>
                  </a:moveTo>
                  <a:lnTo>
                    <a:pt x="2" y="410"/>
                  </a:lnTo>
                  <a:lnTo>
                    <a:pt x="2" y="417"/>
                  </a:lnTo>
                  <a:lnTo>
                    <a:pt x="0" y="417"/>
                  </a:lnTo>
                  <a:lnTo>
                    <a:pt x="0" y="410"/>
                  </a:lnTo>
                  <a:close/>
                  <a:moveTo>
                    <a:pt x="0" y="384"/>
                  </a:moveTo>
                  <a:lnTo>
                    <a:pt x="2" y="384"/>
                  </a:lnTo>
                  <a:lnTo>
                    <a:pt x="2" y="392"/>
                  </a:lnTo>
                  <a:lnTo>
                    <a:pt x="0" y="392"/>
                  </a:lnTo>
                  <a:lnTo>
                    <a:pt x="0" y="384"/>
                  </a:lnTo>
                  <a:close/>
                  <a:moveTo>
                    <a:pt x="0" y="359"/>
                  </a:moveTo>
                  <a:lnTo>
                    <a:pt x="2" y="359"/>
                  </a:lnTo>
                  <a:lnTo>
                    <a:pt x="2" y="366"/>
                  </a:lnTo>
                  <a:lnTo>
                    <a:pt x="0" y="366"/>
                  </a:lnTo>
                  <a:lnTo>
                    <a:pt x="0" y="359"/>
                  </a:lnTo>
                  <a:close/>
                  <a:moveTo>
                    <a:pt x="0" y="332"/>
                  </a:moveTo>
                  <a:lnTo>
                    <a:pt x="2" y="332"/>
                  </a:lnTo>
                  <a:lnTo>
                    <a:pt x="2" y="341"/>
                  </a:lnTo>
                  <a:lnTo>
                    <a:pt x="0" y="341"/>
                  </a:lnTo>
                  <a:lnTo>
                    <a:pt x="0" y="332"/>
                  </a:lnTo>
                  <a:close/>
                  <a:moveTo>
                    <a:pt x="0" y="307"/>
                  </a:moveTo>
                  <a:lnTo>
                    <a:pt x="2" y="307"/>
                  </a:lnTo>
                  <a:lnTo>
                    <a:pt x="2" y="316"/>
                  </a:lnTo>
                  <a:lnTo>
                    <a:pt x="0" y="316"/>
                  </a:lnTo>
                  <a:lnTo>
                    <a:pt x="0" y="307"/>
                  </a:lnTo>
                  <a:close/>
                  <a:moveTo>
                    <a:pt x="0" y="281"/>
                  </a:moveTo>
                  <a:lnTo>
                    <a:pt x="2" y="281"/>
                  </a:lnTo>
                  <a:lnTo>
                    <a:pt x="2" y="289"/>
                  </a:lnTo>
                  <a:lnTo>
                    <a:pt x="0" y="289"/>
                  </a:lnTo>
                  <a:lnTo>
                    <a:pt x="0" y="281"/>
                  </a:lnTo>
                  <a:close/>
                  <a:moveTo>
                    <a:pt x="0" y="256"/>
                  </a:moveTo>
                  <a:lnTo>
                    <a:pt x="2" y="256"/>
                  </a:lnTo>
                  <a:lnTo>
                    <a:pt x="2" y="265"/>
                  </a:lnTo>
                  <a:lnTo>
                    <a:pt x="0" y="265"/>
                  </a:lnTo>
                  <a:lnTo>
                    <a:pt x="0" y="256"/>
                  </a:lnTo>
                  <a:close/>
                  <a:moveTo>
                    <a:pt x="0" y="231"/>
                  </a:moveTo>
                  <a:lnTo>
                    <a:pt x="2" y="231"/>
                  </a:lnTo>
                  <a:lnTo>
                    <a:pt x="2" y="238"/>
                  </a:lnTo>
                  <a:lnTo>
                    <a:pt x="0" y="238"/>
                  </a:lnTo>
                  <a:lnTo>
                    <a:pt x="0" y="231"/>
                  </a:lnTo>
                  <a:close/>
                  <a:moveTo>
                    <a:pt x="0" y="204"/>
                  </a:moveTo>
                  <a:lnTo>
                    <a:pt x="2" y="204"/>
                  </a:lnTo>
                  <a:lnTo>
                    <a:pt x="2" y="213"/>
                  </a:lnTo>
                  <a:lnTo>
                    <a:pt x="0" y="213"/>
                  </a:lnTo>
                  <a:lnTo>
                    <a:pt x="0" y="204"/>
                  </a:lnTo>
                  <a:close/>
                  <a:moveTo>
                    <a:pt x="0" y="179"/>
                  </a:moveTo>
                  <a:lnTo>
                    <a:pt x="2" y="179"/>
                  </a:lnTo>
                  <a:lnTo>
                    <a:pt x="2" y="186"/>
                  </a:lnTo>
                  <a:lnTo>
                    <a:pt x="0" y="186"/>
                  </a:lnTo>
                  <a:lnTo>
                    <a:pt x="0" y="179"/>
                  </a:lnTo>
                  <a:close/>
                  <a:moveTo>
                    <a:pt x="0" y="153"/>
                  </a:moveTo>
                  <a:lnTo>
                    <a:pt x="2" y="153"/>
                  </a:lnTo>
                  <a:lnTo>
                    <a:pt x="2" y="162"/>
                  </a:lnTo>
                  <a:lnTo>
                    <a:pt x="0" y="162"/>
                  </a:lnTo>
                  <a:lnTo>
                    <a:pt x="0" y="153"/>
                  </a:lnTo>
                  <a:close/>
                  <a:moveTo>
                    <a:pt x="0" y="128"/>
                  </a:moveTo>
                  <a:lnTo>
                    <a:pt x="2" y="128"/>
                  </a:lnTo>
                  <a:lnTo>
                    <a:pt x="2" y="137"/>
                  </a:lnTo>
                  <a:lnTo>
                    <a:pt x="0" y="137"/>
                  </a:lnTo>
                  <a:lnTo>
                    <a:pt x="0" y="128"/>
                  </a:lnTo>
                  <a:close/>
                  <a:moveTo>
                    <a:pt x="0" y="101"/>
                  </a:moveTo>
                  <a:lnTo>
                    <a:pt x="2" y="101"/>
                  </a:lnTo>
                  <a:lnTo>
                    <a:pt x="2" y="110"/>
                  </a:lnTo>
                  <a:lnTo>
                    <a:pt x="0" y="110"/>
                  </a:lnTo>
                  <a:lnTo>
                    <a:pt x="0" y="101"/>
                  </a:lnTo>
                  <a:close/>
                  <a:moveTo>
                    <a:pt x="0" y="76"/>
                  </a:moveTo>
                  <a:lnTo>
                    <a:pt x="2" y="76"/>
                  </a:lnTo>
                  <a:lnTo>
                    <a:pt x="2" y="85"/>
                  </a:lnTo>
                  <a:lnTo>
                    <a:pt x="0" y="85"/>
                  </a:lnTo>
                  <a:lnTo>
                    <a:pt x="0" y="76"/>
                  </a:lnTo>
                  <a:close/>
                  <a:moveTo>
                    <a:pt x="0" y="51"/>
                  </a:moveTo>
                  <a:lnTo>
                    <a:pt x="2" y="51"/>
                  </a:lnTo>
                  <a:lnTo>
                    <a:pt x="2" y="59"/>
                  </a:lnTo>
                  <a:lnTo>
                    <a:pt x="0" y="59"/>
                  </a:lnTo>
                  <a:lnTo>
                    <a:pt x="0" y="51"/>
                  </a:lnTo>
                  <a:close/>
                  <a:moveTo>
                    <a:pt x="0" y="25"/>
                  </a:moveTo>
                  <a:lnTo>
                    <a:pt x="2" y="25"/>
                  </a:lnTo>
                  <a:lnTo>
                    <a:pt x="2" y="34"/>
                  </a:lnTo>
                  <a:lnTo>
                    <a:pt x="0" y="34"/>
                  </a:lnTo>
                  <a:lnTo>
                    <a:pt x="0" y="25"/>
                  </a:lnTo>
                  <a:close/>
                  <a:moveTo>
                    <a:pt x="0" y="0"/>
                  </a:moveTo>
                  <a:lnTo>
                    <a:pt x="2" y="0"/>
                  </a:lnTo>
                  <a:lnTo>
                    <a:pt x="2"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6" name="Line 101"/>
            <p:cNvSpPr>
              <a:spLocks noChangeShapeType="1"/>
            </p:cNvSpPr>
            <p:nvPr/>
          </p:nvSpPr>
          <p:spPr bwMode="auto">
            <a:xfrm flipV="1">
              <a:off x="3732" y="3054"/>
              <a:ext cx="0" cy="28"/>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7" name="Line 102"/>
            <p:cNvSpPr>
              <a:spLocks noChangeShapeType="1"/>
            </p:cNvSpPr>
            <p:nvPr/>
          </p:nvSpPr>
          <p:spPr bwMode="auto">
            <a:xfrm>
              <a:off x="3732" y="1380"/>
              <a:ext cx="0" cy="27"/>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8" name="Freeform 103"/>
            <p:cNvSpPr>
              <a:spLocks noEditPoints="1"/>
            </p:cNvSpPr>
            <p:nvPr/>
          </p:nvSpPr>
          <p:spPr bwMode="auto">
            <a:xfrm>
              <a:off x="3694" y="3145"/>
              <a:ext cx="48" cy="74"/>
            </a:xfrm>
            <a:custGeom>
              <a:avLst/>
              <a:gdLst>
                <a:gd name="T0" fmla="*/ 39 w 96"/>
                <a:gd name="T1" fmla="*/ 16 h 149"/>
                <a:gd name="T2" fmla="*/ 27 w 96"/>
                <a:gd name="T3" fmla="*/ 25 h 149"/>
                <a:gd name="T4" fmla="*/ 18 w 96"/>
                <a:gd name="T5" fmla="*/ 39 h 149"/>
                <a:gd name="T6" fmla="*/ 18 w 96"/>
                <a:gd name="T7" fmla="*/ 59 h 149"/>
                <a:gd name="T8" fmla="*/ 27 w 96"/>
                <a:gd name="T9" fmla="*/ 73 h 149"/>
                <a:gd name="T10" fmla="*/ 39 w 96"/>
                <a:gd name="T11" fmla="*/ 80 h 149"/>
                <a:gd name="T12" fmla="*/ 55 w 96"/>
                <a:gd name="T13" fmla="*/ 80 h 149"/>
                <a:gd name="T14" fmla="*/ 68 w 96"/>
                <a:gd name="T15" fmla="*/ 73 h 149"/>
                <a:gd name="T16" fmla="*/ 75 w 96"/>
                <a:gd name="T17" fmla="*/ 57 h 149"/>
                <a:gd name="T18" fmla="*/ 75 w 96"/>
                <a:gd name="T19" fmla="*/ 39 h 149"/>
                <a:gd name="T20" fmla="*/ 68 w 96"/>
                <a:gd name="T21" fmla="*/ 23 h 149"/>
                <a:gd name="T22" fmla="*/ 55 w 96"/>
                <a:gd name="T23" fmla="*/ 16 h 149"/>
                <a:gd name="T24" fmla="*/ 45 w 96"/>
                <a:gd name="T25" fmla="*/ 0 h 149"/>
                <a:gd name="T26" fmla="*/ 64 w 96"/>
                <a:gd name="T27" fmla="*/ 4 h 149"/>
                <a:gd name="T28" fmla="*/ 78 w 96"/>
                <a:gd name="T29" fmla="*/ 13 h 149"/>
                <a:gd name="T30" fmla="*/ 89 w 96"/>
                <a:gd name="T31" fmla="*/ 29 h 149"/>
                <a:gd name="T32" fmla="*/ 96 w 96"/>
                <a:gd name="T33" fmla="*/ 71 h 149"/>
                <a:gd name="T34" fmla="*/ 89 w 96"/>
                <a:gd name="T35" fmla="*/ 116 h 149"/>
                <a:gd name="T36" fmla="*/ 78 w 96"/>
                <a:gd name="T37" fmla="*/ 133 h 149"/>
                <a:gd name="T38" fmla="*/ 62 w 96"/>
                <a:gd name="T39" fmla="*/ 146 h 149"/>
                <a:gd name="T40" fmla="*/ 43 w 96"/>
                <a:gd name="T41" fmla="*/ 149 h 149"/>
                <a:gd name="T42" fmla="*/ 27 w 96"/>
                <a:gd name="T43" fmla="*/ 148 h 149"/>
                <a:gd name="T44" fmla="*/ 15 w 96"/>
                <a:gd name="T45" fmla="*/ 141 h 149"/>
                <a:gd name="T46" fmla="*/ 6 w 96"/>
                <a:gd name="T47" fmla="*/ 128 h 149"/>
                <a:gd name="T48" fmla="*/ 2 w 96"/>
                <a:gd name="T49" fmla="*/ 112 h 149"/>
                <a:gd name="T50" fmla="*/ 22 w 96"/>
                <a:gd name="T51" fmla="*/ 119 h 149"/>
                <a:gd name="T52" fmla="*/ 27 w 96"/>
                <a:gd name="T53" fmla="*/ 130 h 149"/>
                <a:gd name="T54" fmla="*/ 38 w 96"/>
                <a:gd name="T55" fmla="*/ 133 h 149"/>
                <a:gd name="T56" fmla="*/ 52 w 96"/>
                <a:gd name="T57" fmla="*/ 133 h 149"/>
                <a:gd name="T58" fmla="*/ 64 w 96"/>
                <a:gd name="T59" fmla="*/ 126 h 149"/>
                <a:gd name="T60" fmla="*/ 71 w 96"/>
                <a:gd name="T61" fmla="*/ 114 h 149"/>
                <a:gd name="T62" fmla="*/ 77 w 96"/>
                <a:gd name="T63" fmla="*/ 93 h 149"/>
                <a:gd name="T64" fmla="*/ 78 w 96"/>
                <a:gd name="T65" fmla="*/ 78 h 149"/>
                <a:gd name="T66" fmla="*/ 70 w 96"/>
                <a:gd name="T67" fmla="*/ 87 h 149"/>
                <a:gd name="T68" fmla="*/ 57 w 96"/>
                <a:gd name="T69" fmla="*/ 94 h 149"/>
                <a:gd name="T70" fmla="*/ 43 w 96"/>
                <a:gd name="T71" fmla="*/ 98 h 149"/>
                <a:gd name="T72" fmla="*/ 13 w 96"/>
                <a:gd name="T73" fmla="*/ 84 h 149"/>
                <a:gd name="T74" fmla="*/ 0 w 96"/>
                <a:gd name="T75" fmla="*/ 50 h 149"/>
                <a:gd name="T76" fmla="*/ 13 w 96"/>
                <a:gd name="T77" fmla="*/ 13 h 149"/>
                <a:gd name="T78" fmla="*/ 45 w 96"/>
                <a:gd name="T7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149">
                  <a:moveTo>
                    <a:pt x="48" y="14"/>
                  </a:moveTo>
                  <a:lnTo>
                    <a:pt x="39" y="16"/>
                  </a:lnTo>
                  <a:lnTo>
                    <a:pt x="32" y="20"/>
                  </a:lnTo>
                  <a:lnTo>
                    <a:pt x="27" y="25"/>
                  </a:lnTo>
                  <a:lnTo>
                    <a:pt x="22" y="32"/>
                  </a:lnTo>
                  <a:lnTo>
                    <a:pt x="18" y="39"/>
                  </a:lnTo>
                  <a:lnTo>
                    <a:pt x="18" y="50"/>
                  </a:lnTo>
                  <a:lnTo>
                    <a:pt x="18" y="59"/>
                  </a:lnTo>
                  <a:lnTo>
                    <a:pt x="22" y="66"/>
                  </a:lnTo>
                  <a:lnTo>
                    <a:pt x="27" y="73"/>
                  </a:lnTo>
                  <a:lnTo>
                    <a:pt x="32" y="77"/>
                  </a:lnTo>
                  <a:lnTo>
                    <a:pt x="39" y="80"/>
                  </a:lnTo>
                  <a:lnTo>
                    <a:pt x="46" y="82"/>
                  </a:lnTo>
                  <a:lnTo>
                    <a:pt x="55" y="80"/>
                  </a:lnTo>
                  <a:lnTo>
                    <a:pt x="62" y="77"/>
                  </a:lnTo>
                  <a:lnTo>
                    <a:pt x="68" y="73"/>
                  </a:lnTo>
                  <a:lnTo>
                    <a:pt x="71" y="66"/>
                  </a:lnTo>
                  <a:lnTo>
                    <a:pt x="75" y="57"/>
                  </a:lnTo>
                  <a:lnTo>
                    <a:pt x="75" y="48"/>
                  </a:lnTo>
                  <a:lnTo>
                    <a:pt x="75" y="39"/>
                  </a:lnTo>
                  <a:lnTo>
                    <a:pt x="71" y="30"/>
                  </a:lnTo>
                  <a:lnTo>
                    <a:pt x="68" y="23"/>
                  </a:lnTo>
                  <a:lnTo>
                    <a:pt x="62" y="18"/>
                  </a:lnTo>
                  <a:lnTo>
                    <a:pt x="55" y="16"/>
                  </a:lnTo>
                  <a:lnTo>
                    <a:pt x="48" y="14"/>
                  </a:lnTo>
                  <a:close/>
                  <a:moveTo>
                    <a:pt x="45" y="0"/>
                  </a:moveTo>
                  <a:lnTo>
                    <a:pt x="55" y="0"/>
                  </a:lnTo>
                  <a:lnTo>
                    <a:pt x="64" y="4"/>
                  </a:lnTo>
                  <a:lnTo>
                    <a:pt x="71" y="7"/>
                  </a:lnTo>
                  <a:lnTo>
                    <a:pt x="78" y="13"/>
                  </a:lnTo>
                  <a:lnTo>
                    <a:pt x="85" y="20"/>
                  </a:lnTo>
                  <a:lnTo>
                    <a:pt x="89" y="29"/>
                  </a:lnTo>
                  <a:lnTo>
                    <a:pt x="94" y="46"/>
                  </a:lnTo>
                  <a:lnTo>
                    <a:pt x="96" y="71"/>
                  </a:lnTo>
                  <a:lnTo>
                    <a:pt x="94" y="96"/>
                  </a:lnTo>
                  <a:lnTo>
                    <a:pt x="89" y="116"/>
                  </a:lnTo>
                  <a:lnTo>
                    <a:pt x="85" y="126"/>
                  </a:lnTo>
                  <a:lnTo>
                    <a:pt x="78" y="133"/>
                  </a:lnTo>
                  <a:lnTo>
                    <a:pt x="71" y="141"/>
                  </a:lnTo>
                  <a:lnTo>
                    <a:pt x="62" y="146"/>
                  </a:lnTo>
                  <a:lnTo>
                    <a:pt x="54" y="148"/>
                  </a:lnTo>
                  <a:lnTo>
                    <a:pt x="43" y="149"/>
                  </a:lnTo>
                  <a:lnTo>
                    <a:pt x="36" y="149"/>
                  </a:lnTo>
                  <a:lnTo>
                    <a:pt x="27" y="148"/>
                  </a:lnTo>
                  <a:lnTo>
                    <a:pt x="22" y="144"/>
                  </a:lnTo>
                  <a:lnTo>
                    <a:pt x="15" y="141"/>
                  </a:lnTo>
                  <a:lnTo>
                    <a:pt x="11" y="135"/>
                  </a:lnTo>
                  <a:lnTo>
                    <a:pt x="6" y="128"/>
                  </a:lnTo>
                  <a:lnTo>
                    <a:pt x="4" y="121"/>
                  </a:lnTo>
                  <a:lnTo>
                    <a:pt x="2" y="112"/>
                  </a:lnTo>
                  <a:lnTo>
                    <a:pt x="20" y="112"/>
                  </a:lnTo>
                  <a:lnTo>
                    <a:pt x="22" y="119"/>
                  </a:lnTo>
                  <a:lnTo>
                    <a:pt x="23" y="125"/>
                  </a:lnTo>
                  <a:lnTo>
                    <a:pt x="27" y="130"/>
                  </a:lnTo>
                  <a:lnTo>
                    <a:pt x="32" y="132"/>
                  </a:lnTo>
                  <a:lnTo>
                    <a:pt x="38" y="133"/>
                  </a:lnTo>
                  <a:lnTo>
                    <a:pt x="43" y="135"/>
                  </a:lnTo>
                  <a:lnTo>
                    <a:pt x="52" y="133"/>
                  </a:lnTo>
                  <a:lnTo>
                    <a:pt x="59" y="132"/>
                  </a:lnTo>
                  <a:lnTo>
                    <a:pt x="64" y="126"/>
                  </a:lnTo>
                  <a:lnTo>
                    <a:pt x="68" y="121"/>
                  </a:lnTo>
                  <a:lnTo>
                    <a:pt x="71" y="114"/>
                  </a:lnTo>
                  <a:lnTo>
                    <a:pt x="75" y="103"/>
                  </a:lnTo>
                  <a:lnTo>
                    <a:pt x="77" y="93"/>
                  </a:lnTo>
                  <a:lnTo>
                    <a:pt x="78" y="82"/>
                  </a:lnTo>
                  <a:lnTo>
                    <a:pt x="78" y="78"/>
                  </a:lnTo>
                  <a:lnTo>
                    <a:pt x="73" y="84"/>
                  </a:lnTo>
                  <a:lnTo>
                    <a:pt x="70" y="87"/>
                  </a:lnTo>
                  <a:lnTo>
                    <a:pt x="62" y="93"/>
                  </a:lnTo>
                  <a:lnTo>
                    <a:pt x="57" y="94"/>
                  </a:lnTo>
                  <a:lnTo>
                    <a:pt x="50" y="96"/>
                  </a:lnTo>
                  <a:lnTo>
                    <a:pt x="43" y="98"/>
                  </a:lnTo>
                  <a:lnTo>
                    <a:pt x="25" y="94"/>
                  </a:lnTo>
                  <a:lnTo>
                    <a:pt x="13" y="84"/>
                  </a:lnTo>
                  <a:lnTo>
                    <a:pt x="2" y="69"/>
                  </a:lnTo>
                  <a:lnTo>
                    <a:pt x="0" y="50"/>
                  </a:lnTo>
                  <a:lnTo>
                    <a:pt x="2" y="29"/>
                  </a:lnTo>
                  <a:lnTo>
                    <a:pt x="13" y="13"/>
                  </a:lnTo>
                  <a:lnTo>
                    <a:pt x="27" y="4"/>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9" name="Freeform 104"/>
            <p:cNvSpPr>
              <a:spLocks noEditPoints="1"/>
            </p:cNvSpPr>
            <p:nvPr/>
          </p:nvSpPr>
          <p:spPr bwMode="auto">
            <a:xfrm>
              <a:off x="3750" y="3145"/>
              <a:ext cx="47" cy="74"/>
            </a:xfrm>
            <a:custGeom>
              <a:avLst/>
              <a:gdLst>
                <a:gd name="T0" fmla="*/ 46 w 94"/>
                <a:gd name="T1" fmla="*/ 14 h 149"/>
                <a:gd name="T2" fmla="*/ 39 w 94"/>
                <a:gd name="T3" fmla="*/ 16 h 149"/>
                <a:gd name="T4" fmla="*/ 32 w 94"/>
                <a:gd name="T5" fmla="*/ 20 h 149"/>
                <a:gd name="T6" fmla="*/ 26 w 94"/>
                <a:gd name="T7" fmla="*/ 25 h 149"/>
                <a:gd name="T8" fmla="*/ 21 w 94"/>
                <a:gd name="T9" fmla="*/ 36 h 149"/>
                <a:gd name="T10" fmla="*/ 19 w 94"/>
                <a:gd name="T11" fmla="*/ 53 h 149"/>
                <a:gd name="T12" fmla="*/ 18 w 94"/>
                <a:gd name="T13" fmla="*/ 75 h 149"/>
                <a:gd name="T14" fmla="*/ 19 w 94"/>
                <a:gd name="T15" fmla="*/ 96 h 149"/>
                <a:gd name="T16" fmla="*/ 21 w 94"/>
                <a:gd name="T17" fmla="*/ 112 h 149"/>
                <a:gd name="T18" fmla="*/ 26 w 94"/>
                <a:gd name="T19" fmla="*/ 123 h 149"/>
                <a:gd name="T20" fmla="*/ 30 w 94"/>
                <a:gd name="T21" fmla="*/ 128 h 149"/>
                <a:gd name="T22" fmla="*/ 35 w 94"/>
                <a:gd name="T23" fmla="*/ 132 h 149"/>
                <a:gd name="T24" fmla="*/ 41 w 94"/>
                <a:gd name="T25" fmla="*/ 133 h 149"/>
                <a:gd name="T26" fmla="*/ 48 w 94"/>
                <a:gd name="T27" fmla="*/ 135 h 149"/>
                <a:gd name="T28" fmla="*/ 53 w 94"/>
                <a:gd name="T29" fmla="*/ 133 h 149"/>
                <a:gd name="T30" fmla="*/ 58 w 94"/>
                <a:gd name="T31" fmla="*/ 132 h 149"/>
                <a:gd name="T32" fmla="*/ 64 w 94"/>
                <a:gd name="T33" fmla="*/ 128 h 149"/>
                <a:gd name="T34" fmla="*/ 67 w 94"/>
                <a:gd name="T35" fmla="*/ 123 h 149"/>
                <a:gd name="T36" fmla="*/ 73 w 94"/>
                <a:gd name="T37" fmla="*/ 112 h 149"/>
                <a:gd name="T38" fmla="*/ 76 w 94"/>
                <a:gd name="T39" fmla="*/ 96 h 149"/>
                <a:gd name="T40" fmla="*/ 76 w 94"/>
                <a:gd name="T41" fmla="*/ 75 h 149"/>
                <a:gd name="T42" fmla="*/ 76 w 94"/>
                <a:gd name="T43" fmla="*/ 53 h 149"/>
                <a:gd name="T44" fmla="*/ 73 w 94"/>
                <a:gd name="T45" fmla="*/ 38 h 149"/>
                <a:gd name="T46" fmla="*/ 67 w 94"/>
                <a:gd name="T47" fmla="*/ 27 h 149"/>
                <a:gd name="T48" fmla="*/ 64 w 94"/>
                <a:gd name="T49" fmla="*/ 22 h 149"/>
                <a:gd name="T50" fmla="*/ 58 w 94"/>
                <a:gd name="T51" fmla="*/ 18 h 149"/>
                <a:gd name="T52" fmla="*/ 53 w 94"/>
                <a:gd name="T53" fmla="*/ 14 h 149"/>
                <a:gd name="T54" fmla="*/ 46 w 94"/>
                <a:gd name="T55" fmla="*/ 14 h 149"/>
                <a:gd name="T56" fmla="*/ 48 w 94"/>
                <a:gd name="T57" fmla="*/ 0 h 149"/>
                <a:gd name="T58" fmla="*/ 55 w 94"/>
                <a:gd name="T59" fmla="*/ 0 h 149"/>
                <a:gd name="T60" fmla="*/ 62 w 94"/>
                <a:gd name="T61" fmla="*/ 2 h 149"/>
                <a:gd name="T62" fmla="*/ 67 w 94"/>
                <a:gd name="T63" fmla="*/ 4 h 149"/>
                <a:gd name="T64" fmla="*/ 73 w 94"/>
                <a:gd name="T65" fmla="*/ 7 h 149"/>
                <a:gd name="T66" fmla="*/ 78 w 94"/>
                <a:gd name="T67" fmla="*/ 13 h 149"/>
                <a:gd name="T68" fmla="*/ 83 w 94"/>
                <a:gd name="T69" fmla="*/ 18 h 149"/>
                <a:gd name="T70" fmla="*/ 87 w 94"/>
                <a:gd name="T71" fmla="*/ 29 h 149"/>
                <a:gd name="T72" fmla="*/ 92 w 94"/>
                <a:gd name="T73" fmla="*/ 39 h 149"/>
                <a:gd name="T74" fmla="*/ 94 w 94"/>
                <a:gd name="T75" fmla="*/ 55 h 149"/>
                <a:gd name="T76" fmla="*/ 94 w 94"/>
                <a:gd name="T77" fmla="*/ 75 h 149"/>
                <a:gd name="T78" fmla="*/ 94 w 94"/>
                <a:gd name="T79" fmla="*/ 98 h 149"/>
                <a:gd name="T80" fmla="*/ 89 w 94"/>
                <a:gd name="T81" fmla="*/ 116 h 149"/>
                <a:gd name="T82" fmla="*/ 85 w 94"/>
                <a:gd name="T83" fmla="*/ 126 h 149"/>
                <a:gd name="T84" fmla="*/ 80 w 94"/>
                <a:gd name="T85" fmla="*/ 133 h 149"/>
                <a:gd name="T86" fmla="*/ 74 w 94"/>
                <a:gd name="T87" fmla="*/ 141 h 149"/>
                <a:gd name="T88" fmla="*/ 66 w 94"/>
                <a:gd name="T89" fmla="*/ 146 h 149"/>
                <a:gd name="T90" fmla="*/ 57 w 94"/>
                <a:gd name="T91" fmla="*/ 148 h 149"/>
                <a:gd name="T92" fmla="*/ 48 w 94"/>
                <a:gd name="T93" fmla="*/ 149 h 149"/>
                <a:gd name="T94" fmla="*/ 28 w 94"/>
                <a:gd name="T95" fmla="*/ 146 h 149"/>
                <a:gd name="T96" fmla="*/ 14 w 94"/>
                <a:gd name="T97" fmla="*/ 133 h 149"/>
                <a:gd name="T98" fmla="*/ 5 w 94"/>
                <a:gd name="T99" fmla="*/ 119 h 149"/>
                <a:gd name="T100" fmla="*/ 2 w 94"/>
                <a:gd name="T101" fmla="*/ 100 h 149"/>
                <a:gd name="T102" fmla="*/ 0 w 94"/>
                <a:gd name="T103" fmla="*/ 75 h 149"/>
                <a:gd name="T104" fmla="*/ 0 w 94"/>
                <a:gd name="T105" fmla="*/ 52 h 149"/>
                <a:gd name="T106" fmla="*/ 5 w 94"/>
                <a:gd name="T107" fmla="*/ 32 h 149"/>
                <a:gd name="T108" fmla="*/ 9 w 94"/>
                <a:gd name="T109" fmla="*/ 23 h 149"/>
                <a:gd name="T110" fmla="*/ 14 w 94"/>
                <a:gd name="T111" fmla="*/ 14 h 149"/>
                <a:gd name="T112" fmla="*/ 21 w 94"/>
                <a:gd name="T113" fmla="*/ 7 h 149"/>
                <a:gd name="T114" fmla="*/ 28 w 94"/>
                <a:gd name="T115" fmla="*/ 4 h 149"/>
                <a:gd name="T116" fmla="*/ 37 w 94"/>
                <a:gd name="T117" fmla="*/ 0 h 149"/>
                <a:gd name="T118" fmla="*/ 48 w 94"/>
                <a:gd name="T11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 h="149">
                  <a:moveTo>
                    <a:pt x="46" y="14"/>
                  </a:moveTo>
                  <a:lnTo>
                    <a:pt x="39" y="16"/>
                  </a:lnTo>
                  <a:lnTo>
                    <a:pt x="32" y="20"/>
                  </a:lnTo>
                  <a:lnTo>
                    <a:pt x="26" y="25"/>
                  </a:lnTo>
                  <a:lnTo>
                    <a:pt x="21" y="36"/>
                  </a:lnTo>
                  <a:lnTo>
                    <a:pt x="19" y="53"/>
                  </a:lnTo>
                  <a:lnTo>
                    <a:pt x="18" y="75"/>
                  </a:lnTo>
                  <a:lnTo>
                    <a:pt x="19" y="96"/>
                  </a:lnTo>
                  <a:lnTo>
                    <a:pt x="21" y="112"/>
                  </a:lnTo>
                  <a:lnTo>
                    <a:pt x="26" y="123"/>
                  </a:lnTo>
                  <a:lnTo>
                    <a:pt x="30" y="128"/>
                  </a:lnTo>
                  <a:lnTo>
                    <a:pt x="35" y="132"/>
                  </a:lnTo>
                  <a:lnTo>
                    <a:pt x="41" y="133"/>
                  </a:lnTo>
                  <a:lnTo>
                    <a:pt x="48" y="135"/>
                  </a:lnTo>
                  <a:lnTo>
                    <a:pt x="53" y="133"/>
                  </a:lnTo>
                  <a:lnTo>
                    <a:pt x="58" y="132"/>
                  </a:lnTo>
                  <a:lnTo>
                    <a:pt x="64" y="128"/>
                  </a:lnTo>
                  <a:lnTo>
                    <a:pt x="67" y="123"/>
                  </a:lnTo>
                  <a:lnTo>
                    <a:pt x="73" y="112"/>
                  </a:lnTo>
                  <a:lnTo>
                    <a:pt x="76" y="96"/>
                  </a:lnTo>
                  <a:lnTo>
                    <a:pt x="76" y="75"/>
                  </a:lnTo>
                  <a:lnTo>
                    <a:pt x="76" y="53"/>
                  </a:lnTo>
                  <a:lnTo>
                    <a:pt x="73" y="38"/>
                  </a:lnTo>
                  <a:lnTo>
                    <a:pt x="67" y="27"/>
                  </a:lnTo>
                  <a:lnTo>
                    <a:pt x="64" y="22"/>
                  </a:lnTo>
                  <a:lnTo>
                    <a:pt x="58" y="18"/>
                  </a:lnTo>
                  <a:lnTo>
                    <a:pt x="53" y="14"/>
                  </a:lnTo>
                  <a:lnTo>
                    <a:pt x="46" y="14"/>
                  </a:lnTo>
                  <a:close/>
                  <a:moveTo>
                    <a:pt x="48" y="0"/>
                  </a:moveTo>
                  <a:lnTo>
                    <a:pt x="55" y="0"/>
                  </a:lnTo>
                  <a:lnTo>
                    <a:pt x="62" y="2"/>
                  </a:lnTo>
                  <a:lnTo>
                    <a:pt x="67" y="4"/>
                  </a:lnTo>
                  <a:lnTo>
                    <a:pt x="73" y="7"/>
                  </a:lnTo>
                  <a:lnTo>
                    <a:pt x="78" y="13"/>
                  </a:lnTo>
                  <a:lnTo>
                    <a:pt x="83" y="18"/>
                  </a:lnTo>
                  <a:lnTo>
                    <a:pt x="87" y="29"/>
                  </a:lnTo>
                  <a:lnTo>
                    <a:pt x="92" y="39"/>
                  </a:lnTo>
                  <a:lnTo>
                    <a:pt x="94" y="55"/>
                  </a:lnTo>
                  <a:lnTo>
                    <a:pt x="94" y="75"/>
                  </a:lnTo>
                  <a:lnTo>
                    <a:pt x="94" y="98"/>
                  </a:lnTo>
                  <a:lnTo>
                    <a:pt x="89" y="116"/>
                  </a:lnTo>
                  <a:lnTo>
                    <a:pt x="85" y="126"/>
                  </a:lnTo>
                  <a:lnTo>
                    <a:pt x="80" y="133"/>
                  </a:lnTo>
                  <a:lnTo>
                    <a:pt x="74" y="141"/>
                  </a:lnTo>
                  <a:lnTo>
                    <a:pt x="66" y="146"/>
                  </a:lnTo>
                  <a:lnTo>
                    <a:pt x="57" y="148"/>
                  </a:lnTo>
                  <a:lnTo>
                    <a:pt x="48" y="149"/>
                  </a:lnTo>
                  <a:lnTo>
                    <a:pt x="28" y="146"/>
                  </a:lnTo>
                  <a:lnTo>
                    <a:pt x="14" y="133"/>
                  </a:lnTo>
                  <a:lnTo>
                    <a:pt x="5" y="119"/>
                  </a:lnTo>
                  <a:lnTo>
                    <a:pt x="2" y="100"/>
                  </a:lnTo>
                  <a:lnTo>
                    <a:pt x="0" y="75"/>
                  </a:lnTo>
                  <a:lnTo>
                    <a:pt x="0" y="52"/>
                  </a:lnTo>
                  <a:lnTo>
                    <a:pt x="5" y="32"/>
                  </a:lnTo>
                  <a:lnTo>
                    <a:pt x="9" y="23"/>
                  </a:lnTo>
                  <a:lnTo>
                    <a:pt x="14" y="14"/>
                  </a:lnTo>
                  <a:lnTo>
                    <a:pt x="21" y="7"/>
                  </a:lnTo>
                  <a:lnTo>
                    <a:pt x="28" y="4"/>
                  </a:lnTo>
                  <a:lnTo>
                    <a:pt x="37" y="0"/>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0" name="Line 105"/>
            <p:cNvSpPr>
              <a:spLocks noChangeShapeType="1"/>
            </p:cNvSpPr>
            <p:nvPr/>
          </p:nvSpPr>
          <p:spPr bwMode="auto">
            <a:xfrm>
              <a:off x="1313" y="1380"/>
              <a:ext cx="2488"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1" name="Line 106"/>
            <p:cNvSpPr>
              <a:spLocks noChangeShapeType="1"/>
            </p:cNvSpPr>
            <p:nvPr/>
          </p:nvSpPr>
          <p:spPr bwMode="auto">
            <a:xfrm>
              <a:off x="3801" y="1380"/>
              <a:ext cx="0" cy="1702"/>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2" name="Line 107"/>
            <p:cNvSpPr>
              <a:spLocks noChangeShapeType="1"/>
            </p:cNvSpPr>
            <p:nvPr/>
          </p:nvSpPr>
          <p:spPr bwMode="auto">
            <a:xfrm flipH="1">
              <a:off x="1313" y="3082"/>
              <a:ext cx="2488"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3" name="Line 108"/>
            <p:cNvSpPr>
              <a:spLocks noChangeShapeType="1"/>
            </p:cNvSpPr>
            <p:nvPr/>
          </p:nvSpPr>
          <p:spPr bwMode="auto">
            <a:xfrm flipV="1">
              <a:off x="1313" y="1380"/>
              <a:ext cx="0" cy="1702"/>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4" name="Freeform 109"/>
            <p:cNvSpPr>
              <a:spLocks noEditPoints="1"/>
            </p:cNvSpPr>
            <p:nvPr/>
          </p:nvSpPr>
          <p:spPr bwMode="auto">
            <a:xfrm>
              <a:off x="1306" y="1443"/>
              <a:ext cx="2498" cy="1204"/>
            </a:xfrm>
            <a:custGeom>
              <a:avLst/>
              <a:gdLst>
                <a:gd name="T0" fmla="*/ 28 w 4995"/>
                <a:gd name="T1" fmla="*/ 2408 h 2408"/>
                <a:gd name="T2" fmla="*/ 412 w 4995"/>
                <a:gd name="T3" fmla="*/ 2135 h 2408"/>
                <a:gd name="T4" fmla="*/ 561 w 4995"/>
                <a:gd name="T5" fmla="*/ 2163 h 2408"/>
                <a:gd name="T6" fmla="*/ 570 w 4995"/>
                <a:gd name="T7" fmla="*/ 2165 h 2408"/>
                <a:gd name="T8" fmla="*/ 573 w 4995"/>
                <a:gd name="T9" fmla="*/ 2201 h 2408"/>
                <a:gd name="T10" fmla="*/ 412 w 4995"/>
                <a:gd name="T11" fmla="*/ 2135 h 2408"/>
                <a:gd name="T12" fmla="*/ 327 w 4995"/>
                <a:gd name="T13" fmla="*/ 2169 h 2408"/>
                <a:gd name="T14" fmla="*/ 158 w 4995"/>
                <a:gd name="T15" fmla="*/ 2177 h 2408"/>
                <a:gd name="T16" fmla="*/ 722 w 4995"/>
                <a:gd name="T17" fmla="*/ 1963 h 2408"/>
                <a:gd name="T18" fmla="*/ 719 w 4995"/>
                <a:gd name="T19" fmla="*/ 2025 h 2408"/>
                <a:gd name="T20" fmla="*/ 692 w 4995"/>
                <a:gd name="T21" fmla="*/ 2003 h 2408"/>
                <a:gd name="T22" fmla="*/ 889 w 4995"/>
                <a:gd name="T23" fmla="*/ 1765 h 2408"/>
                <a:gd name="T24" fmla="*/ 800 w 4995"/>
                <a:gd name="T25" fmla="*/ 1915 h 2408"/>
                <a:gd name="T26" fmla="*/ 832 w 4995"/>
                <a:gd name="T27" fmla="*/ 1817 h 2408"/>
                <a:gd name="T28" fmla="*/ 1127 w 4995"/>
                <a:gd name="T29" fmla="*/ 1680 h 2408"/>
                <a:gd name="T30" fmla="*/ 953 w 4995"/>
                <a:gd name="T31" fmla="*/ 1708 h 2408"/>
                <a:gd name="T32" fmla="*/ 1118 w 4995"/>
                <a:gd name="T33" fmla="*/ 1646 h 2408"/>
                <a:gd name="T34" fmla="*/ 1372 w 4995"/>
                <a:gd name="T35" fmla="*/ 1639 h 2408"/>
                <a:gd name="T36" fmla="*/ 1200 w 4995"/>
                <a:gd name="T37" fmla="*/ 1623 h 2408"/>
                <a:gd name="T38" fmla="*/ 1599 w 4995"/>
                <a:gd name="T39" fmla="*/ 1511 h 2408"/>
                <a:gd name="T40" fmla="*/ 1540 w 4995"/>
                <a:gd name="T41" fmla="*/ 1582 h 2408"/>
                <a:gd name="T42" fmla="*/ 1526 w 4995"/>
                <a:gd name="T43" fmla="*/ 1552 h 2408"/>
                <a:gd name="T44" fmla="*/ 1838 w 4995"/>
                <a:gd name="T45" fmla="*/ 1421 h 2408"/>
                <a:gd name="T46" fmla="*/ 1673 w 4995"/>
                <a:gd name="T47" fmla="*/ 1470 h 2408"/>
                <a:gd name="T48" fmla="*/ 1826 w 4995"/>
                <a:gd name="T49" fmla="*/ 1389 h 2408"/>
                <a:gd name="T50" fmla="*/ 1957 w 4995"/>
                <a:gd name="T51" fmla="*/ 1371 h 2408"/>
                <a:gd name="T52" fmla="*/ 1904 w 4995"/>
                <a:gd name="T53" fmla="*/ 1357 h 2408"/>
                <a:gd name="T54" fmla="*/ 2206 w 4995"/>
                <a:gd name="T55" fmla="*/ 1081 h 2408"/>
                <a:gd name="T56" fmla="*/ 2105 w 4995"/>
                <a:gd name="T57" fmla="*/ 1220 h 2408"/>
                <a:gd name="T58" fmla="*/ 2461 w 4995"/>
                <a:gd name="T59" fmla="*/ 1010 h 2408"/>
                <a:gd name="T60" fmla="*/ 2449 w 4995"/>
                <a:gd name="T61" fmla="*/ 978 h 2408"/>
                <a:gd name="T62" fmla="*/ 2642 w 4995"/>
                <a:gd name="T63" fmla="*/ 1005 h 2408"/>
                <a:gd name="T64" fmla="*/ 2538 w 4995"/>
                <a:gd name="T65" fmla="*/ 962 h 2408"/>
                <a:gd name="T66" fmla="*/ 2930 w 4995"/>
                <a:gd name="T67" fmla="*/ 856 h 2408"/>
                <a:gd name="T68" fmla="*/ 2924 w 4995"/>
                <a:gd name="T69" fmla="*/ 898 h 2408"/>
                <a:gd name="T70" fmla="*/ 2908 w 4995"/>
                <a:gd name="T71" fmla="*/ 868 h 2408"/>
                <a:gd name="T72" fmla="*/ 3159 w 4995"/>
                <a:gd name="T73" fmla="*/ 739 h 2408"/>
                <a:gd name="T74" fmla="*/ 3020 w 4995"/>
                <a:gd name="T75" fmla="*/ 842 h 2408"/>
                <a:gd name="T76" fmla="*/ 3047 w 4995"/>
                <a:gd name="T77" fmla="*/ 787 h 2408"/>
                <a:gd name="T78" fmla="*/ 3416 w 4995"/>
                <a:gd name="T79" fmla="*/ 699 h 2408"/>
                <a:gd name="T80" fmla="*/ 3249 w 4995"/>
                <a:gd name="T81" fmla="*/ 751 h 2408"/>
                <a:gd name="T82" fmla="*/ 3400 w 4995"/>
                <a:gd name="T83" fmla="*/ 669 h 2408"/>
                <a:gd name="T84" fmla="*/ 3613 w 4995"/>
                <a:gd name="T85" fmla="*/ 600 h 2408"/>
                <a:gd name="T86" fmla="*/ 3599 w 4995"/>
                <a:gd name="T87" fmla="*/ 570 h 2408"/>
                <a:gd name="T88" fmla="*/ 3867 w 4995"/>
                <a:gd name="T89" fmla="*/ 456 h 2408"/>
                <a:gd name="T90" fmla="*/ 3751 w 4995"/>
                <a:gd name="T91" fmla="*/ 548 h 2408"/>
                <a:gd name="T92" fmla="*/ 3739 w 4995"/>
                <a:gd name="T93" fmla="*/ 517 h 2408"/>
                <a:gd name="T94" fmla="*/ 4113 w 4995"/>
                <a:gd name="T95" fmla="*/ 380 h 2408"/>
                <a:gd name="T96" fmla="*/ 4099 w 4995"/>
                <a:gd name="T97" fmla="*/ 348 h 2408"/>
                <a:gd name="T98" fmla="*/ 4305 w 4995"/>
                <a:gd name="T99" fmla="*/ 309 h 2408"/>
                <a:gd name="T100" fmla="*/ 4179 w 4995"/>
                <a:gd name="T101" fmla="*/ 314 h 2408"/>
                <a:gd name="T102" fmla="*/ 4575 w 4995"/>
                <a:gd name="T103" fmla="*/ 159 h 2408"/>
                <a:gd name="T104" fmla="*/ 4417 w 4995"/>
                <a:gd name="T105" fmla="*/ 225 h 2408"/>
                <a:gd name="T106" fmla="*/ 4825 w 4995"/>
                <a:gd name="T107" fmla="*/ 94 h 2408"/>
                <a:gd name="T108" fmla="*/ 4813 w 4995"/>
                <a:gd name="T109" fmla="*/ 62 h 2408"/>
                <a:gd name="T110" fmla="*/ 4903 w 4995"/>
                <a:gd name="T111" fmla="*/ 64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95" h="2408">
                  <a:moveTo>
                    <a:pt x="96" y="2249"/>
                  </a:moveTo>
                  <a:lnTo>
                    <a:pt x="124" y="2268"/>
                  </a:lnTo>
                  <a:lnTo>
                    <a:pt x="28" y="2408"/>
                  </a:lnTo>
                  <a:lnTo>
                    <a:pt x="0" y="2389"/>
                  </a:lnTo>
                  <a:lnTo>
                    <a:pt x="96" y="2249"/>
                  </a:lnTo>
                  <a:close/>
                  <a:moveTo>
                    <a:pt x="412" y="2135"/>
                  </a:moveTo>
                  <a:lnTo>
                    <a:pt x="429" y="2135"/>
                  </a:lnTo>
                  <a:lnTo>
                    <a:pt x="433" y="2135"/>
                  </a:lnTo>
                  <a:lnTo>
                    <a:pt x="561" y="2163"/>
                  </a:lnTo>
                  <a:lnTo>
                    <a:pt x="561" y="2161"/>
                  </a:lnTo>
                  <a:lnTo>
                    <a:pt x="564" y="2165"/>
                  </a:lnTo>
                  <a:lnTo>
                    <a:pt x="570" y="2165"/>
                  </a:lnTo>
                  <a:lnTo>
                    <a:pt x="568" y="2167"/>
                  </a:lnTo>
                  <a:lnTo>
                    <a:pt x="587" y="2183"/>
                  </a:lnTo>
                  <a:lnTo>
                    <a:pt x="573" y="2201"/>
                  </a:lnTo>
                  <a:lnTo>
                    <a:pt x="426" y="2169"/>
                  </a:lnTo>
                  <a:lnTo>
                    <a:pt x="412" y="2169"/>
                  </a:lnTo>
                  <a:lnTo>
                    <a:pt x="412" y="2135"/>
                  </a:lnTo>
                  <a:close/>
                  <a:moveTo>
                    <a:pt x="291" y="2133"/>
                  </a:moveTo>
                  <a:lnTo>
                    <a:pt x="327" y="2133"/>
                  </a:lnTo>
                  <a:lnTo>
                    <a:pt x="327" y="2169"/>
                  </a:lnTo>
                  <a:lnTo>
                    <a:pt x="293" y="2169"/>
                  </a:lnTo>
                  <a:lnTo>
                    <a:pt x="169" y="2209"/>
                  </a:lnTo>
                  <a:lnTo>
                    <a:pt x="158" y="2177"/>
                  </a:lnTo>
                  <a:lnTo>
                    <a:pt x="284" y="2135"/>
                  </a:lnTo>
                  <a:lnTo>
                    <a:pt x="291" y="2133"/>
                  </a:lnTo>
                  <a:close/>
                  <a:moveTo>
                    <a:pt x="722" y="1963"/>
                  </a:moveTo>
                  <a:lnTo>
                    <a:pt x="749" y="1984"/>
                  </a:lnTo>
                  <a:lnTo>
                    <a:pt x="719" y="2025"/>
                  </a:lnTo>
                  <a:lnTo>
                    <a:pt x="719" y="2025"/>
                  </a:lnTo>
                  <a:lnTo>
                    <a:pt x="642" y="2117"/>
                  </a:lnTo>
                  <a:lnTo>
                    <a:pt x="616" y="2096"/>
                  </a:lnTo>
                  <a:lnTo>
                    <a:pt x="692" y="2003"/>
                  </a:lnTo>
                  <a:lnTo>
                    <a:pt x="692" y="2003"/>
                  </a:lnTo>
                  <a:lnTo>
                    <a:pt x="722" y="1963"/>
                  </a:lnTo>
                  <a:close/>
                  <a:moveTo>
                    <a:pt x="889" y="1765"/>
                  </a:moveTo>
                  <a:lnTo>
                    <a:pt x="912" y="1790"/>
                  </a:lnTo>
                  <a:lnTo>
                    <a:pt x="855" y="1842"/>
                  </a:lnTo>
                  <a:lnTo>
                    <a:pt x="800" y="1915"/>
                  </a:lnTo>
                  <a:lnTo>
                    <a:pt x="774" y="1895"/>
                  </a:lnTo>
                  <a:lnTo>
                    <a:pt x="829" y="1820"/>
                  </a:lnTo>
                  <a:lnTo>
                    <a:pt x="832" y="1817"/>
                  </a:lnTo>
                  <a:lnTo>
                    <a:pt x="889" y="1765"/>
                  </a:lnTo>
                  <a:close/>
                  <a:moveTo>
                    <a:pt x="1118" y="1646"/>
                  </a:moveTo>
                  <a:lnTo>
                    <a:pt x="1127" y="1680"/>
                  </a:lnTo>
                  <a:lnTo>
                    <a:pt x="990" y="1721"/>
                  </a:lnTo>
                  <a:lnTo>
                    <a:pt x="976" y="1733"/>
                  </a:lnTo>
                  <a:lnTo>
                    <a:pt x="953" y="1708"/>
                  </a:lnTo>
                  <a:lnTo>
                    <a:pt x="971" y="1693"/>
                  </a:lnTo>
                  <a:lnTo>
                    <a:pt x="976" y="1689"/>
                  </a:lnTo>
                  <a:lnTo>
                    <a:pt x="1118" y="1646"/>
                  </a:lnTo>
                  <a:close/>
                  <a:moveTo>
                    <a:pt x="1258" y="1605"/>
                  </a:moveTo>
                  <a:lnTo>
                    <a:pt x="1372" y="1605"/>
                  </a:lnTo>
                  <a:lnTo>
                    <a:pt x="1372" y="1639"/>
                  </a:lnTo>
                  <a:lnTo>
                    <a:pt x="1260" y="1639"/>
                  </a:lnTo>
                  <a:lnTo>
                    <a:pt x="1208" y="1655"/>
                  </a:lnTo>
                  <a:lnTo>
                    <a:pt x="1200" y="1623"/>
                  </a:lnTo>
                  <a:lnTo>
                    <a:pt x="1253" y="1607"/>
                  </a:lnTo>
                  <a:lnTo>
                    <a:pt x="1258" y="1605"/>
                  </a:lnTo>
                  <a:close/>
                  <a:moveTo>
                    <a:pt x="1599" y="1511"/>
                  </a:moveTo>
                  <a:lnTo>
                    <a:pt x="1615" y="1542"/>
                  </a:lnTo>
                  <a:lnTo>
                    <a:pt x="1542" y="1582"/>
                  </a:lnTo>
                  <a:lnTo>
                    <a:pt x="1540" y="1582"/>
                  </a:lnTo>
                  <a:lnTo>
                    <a:pt x="1459" y="1616"/>
                  </a:lnTo>
                  <a:lnTo>
                    <a:pt x="1446" y="1584"/>
                  </a:lnTo>
                  <a:lnTo>
                    <a:pt x="1526" y="1552"/>
                  </a:lnTo>
                  <a:lnTo>
                    <a:pt x="1599" y="1511"/>
                  </a:lnTo>
                  <a:close/>
                  <a:moveTo>
                    <a:pt x="1826" y="1389"/>
                  </a:moveTo>
                  <a:lnTo>
                    <a:pt x="1838" y="1421"/>
                  </a:lnTo>
                  <a:lnTo>
                    <a:pt x="1819" y="1430"/>
                  </a:lnTo>
                  <a:lnTo>
                    <a:pt x="1689" y="1501"/>
                  </a:lnTo>
                  <a:lnTo>
                    <a:pt x="1673" y="1470"/>
                  </a:lnTo>
                  <a:lnTo>
                    <a:pt x="1803" y="1399"/>
                  </a:lnTo>
                  <a:lnTo>
                    <a:pt x="1805" y="1398"/>
                  </a:lnTo>
                  <a:lnTo>
                    <a:pt x="1826" y="1389"/>
                  </a:lnTo>
                  <a:close/>
                  <a:moveTo>
                    <a:pt x="2051" y="1275"/>
                  </a:moveTo>
                  <a:lnTo>
                    <a:pt x="2069" y="1303"/>
                  </a:lnTo>
                  <a:lnTo>
                    <a:pt x="1957" y="1371"/>
                  </a:lnTo>
                  <a:lnTo>
                    <a:pt x="1956" y="1373"/>
                  </a:lnTo>
                  <a:lnTo>
                    <a:pt x="1918" y="1389"/>
                  </a:lnTo>
                  <a:lnTo>
                    <a:pt x="1904" y="1357"/>
                  </a:lnTo>
                  <a:lnTo>
                    <a:pt x="1941" y="1341"/>
                  </a:lnTo>
                  <a:lnTo>
                    <a:pt x="2051" y="1275"/>
                  </a:lnTo>
                  <a:close/>
                  <a:moveTo>
                    <a:pt x="2206" y="1081"/>
                  </a:moveTo>
                  <a:lnTo>
                    <a:pt x="2234" y="1103"/>
                  </a:lnTo>
                  <a:lnTo>
                    <a:pt x="2133" y="1240"/>
                  </a:lnTo>
                  <a:lnTo>
                    <a:pt x="2105" y="1220"/>
                  </a:lnTo>
                  <a:lnTo>
                    <a:pt x="2206" y="1081"/>
                  </a:lnTo>
                  <a:close/>
                  <a:moveTo>
                    <a:pt x="2449" y="978"/>
                  </a:moveTo>
                  <a:lnTo>
                    <a:pt x="2461" y="1010"/>
                  </a:lnTo>
                  <a:lnTo>
                    <a:pt x="2302" y="1073"/>
                  </a:lnTo>
                  <a:lnTo>
                    <a:pt x="2289" y="1041"/>
                  </a:lnTo>
                  <a:lnTo>
                    <a:pt x="2449" y="978"/>
                  </a:lnTo>
                  <a:close/>
                  <a:moveTo>
                    <a:pt x="2701" y="957"/>
                  </a:moveTo>
                  <a:lnTo>
                    <a:pt x="2710" y="989"/>
                  </a:lnTo>
                  <a:lnTo>
                    <a:pt x="2642" y="1005"/>
                  </a:lnTo>
                  <a:lnTo>
                    <a:pt x="2639" y="1005"/>
                  </a:lnTo>
                  <a:lnTo>
                    <a:pt x="2536" y="996"/>
                  </a:lnTo>
                  <a:lnTo>
                    <a:pt x="2538" y="962"/>
                  </a:lnTo>
                  <a:lnTo>
                    <a:pt x="2639" y="971"/>
                  </a:lnTo>
                  <a:lnTo>
                    <a:pt x="2701" y="957"/>
                  </a:lnTo>
                  <a:close/>
                  <a:moveTo>
                    <a:pt x="2930" y="856"/>
                  </a:moveTo>
                  <a:lnTo>
                    <a:pt x="2946" y="884"/>
                  </a:lnTo>
                  <a:lnTo>
                    <a:pt x="2924" y="898"/>
                  </a:lnTo>
                  <a:lnTo>
                    <a:pt x="2924" y="898"/>
                  </a:lnTo>
                  <a:lnTo>
                    <a:pt x="2795" y="966"/>
                  </a:lnTo>
                  <a:lnTo>
                    <a:pt x="2779" y="936"/>
                  </a:lnTo>
                  <a:lnTo>
                    <a:pt x="2908" y="868"/>
                  </a:lnTo>
                  <a:lnTo>
                    <a:pt x="2907" y="868"/>
                  </a:lnTo>
                  <a:lnTo>
                    <a:pt x="2930" y="856"/>
                  </a:lnTo>
                  <a:close/>
                  <a:moveTo>
                    <a:pt x="3159" y="739"/>
                  </a:moveTo>
                  <a:lnTo>
                    <a:pt x="3173" y="769"/>
                  </a:lnTo>
                  <a:lnTo>
                    <a:pt x="3061" y="817"/>
                  </a:lnTo>
                  <a:lnTo>
                    <a:pt x="3020" y="842"/>
                  </a:lnTo>
                  <a:lnTo>
                    <a:pt x="3003" y="813"/>
                  </a:lnTo>
                  <a:lnTo>
                    <a:pt x="3045" y="787"/>
                  </a:lnTo>
                  <a:lnTo>
                    <a:pt x="3047" y="787"/>
                  </a:lnTo>
                  <a:lnTo>
                    <a:pt x="3159" y="739"/>
                  </a:lnTo>
                  <a:close/>
                  <a:moveTo>
                    <a:pt x="3400" y="669"/>
                  </a:moveTo>
                  <a:lnTo>
                    <a:pt x="3416" y="699"/>
                  </a:lnTo>
                  <a:lnTo>
                    <a:pt x="3338" y="739"/>
                  </a:lnTo>
                  <a:lnTo>
                    <a:pt x="3333" y="740"/>
                  </a:lnTo>
                  <a:lnTo>
                    <a:pt x="3249" y="751"/>
                  </a:lnTo>
                  <a:lnTo>
                    <a:pt x="3246" y="717"/>
                  </a:lnTo>
                  <a:lnTo>
                    <a:pt x="3326" y="707"/>
                  </a:lnTo>
                  <a:lnTo>
                    <a:pt x="3400" y="669"/>
                  </a:lnTo>
                  <a:close/>
                  <a:moveTo>
                    <a:pt x="3633" y="557"/>
                  </a:moveTo>
                  <a:lnTo>
                    <a:pt x="3645" y="589"/>
                  </a:lnTo>
                  <a:lnTo>
                    <a:pt x="3613" y="600"/>
                  </a:lnTo>
                  <a:lnTo>
                    <a:pt x="3492" y="662"/>
                  </a:lnTo>
                  <a:lnTo>
                    <a:pt x="3476" y="630"/>
                  </a:lnTo>
                  <a:lnTo>
                    <a:pt x="3599" y="570"/>
                  </a:lnTo>
                  <a:lnTo>
                    <a:pt x="3601" y="570"/>
                  </a:lnTo>
                  <a:lnTo>
                    <a:pt x="3633" y="557"/>
                  </a:lnTo>
                  <a:close/>
                  <a:moveTo>
                    <a:pt x="3867" y="456"/>
                  </a:moveTo>
                  <a:lnTo>
                    <a:pt x="3881" y="488"/>
                  </a:lnTo>
                  <a:lnTo>
                    <a:pt x="3753" y="548"/>
                  </a:lnTo>
                  <a:lnTo>
                    <a:pt x="3751" y="548"/>
                  </a:lnTo>
                  <a:lnTo>
                    <a:pt x="3725" y="559"/>
                  </a:lnTo>
                  <a:lnTo>
                    <a:pt x="3712" y="527"/>
                  </a:lnTo>
                  <a:lnTo>
                    <a:pt x="3739" y="517"/>
                  </a:lnTo>
                  <a:lnTo>
                    <a:pt x="3867" y="456"/>
                  </a:lnTo>
                  <a:close/>
                  <a:moveTo>
                    <a:pt x="4099" y="348"/>
                  </a:moveTo>
                  <a:lnTo>
                    <a:pt x="4113" y="380"/>
                  </a:lnTo>
                  <a:lnTo>
                    <a:pt x="3959" y="451"/>
                  </a:lnTo>
                  <a:lnTo>
                    <a:pt x="3945" y="421"/>
                  </a:lnTo>
                  <a:lnTo>
                    <a:pt x="4099" y="348"/>
                  </a:lnTo>
                  <a:close/>
                  <a:moveTo>
                    <a:pt x="4339" y="257"/>
                  </a:moveTo>
                  <a:lnTo>
                    <a:pt x="4351" y="289"/>
                  </a:lnTo>
                  <a:lnTo>
                    <a:pt x="4305" y="309"/>
                  </a:lnTo>
                  <a:lnTo>
                    <a:pt x="4303" y="309"/>
                  </a:lnTo>
                  <a:lnTo>
                    <a:pt x="4190" y="346"/>
                  </a:lnTo>
                  <a:lnTo>
                    <a:pt x="4179" y="314"/>
                  </a:lnTo>
                  <a:lnTo>
                    <a:pt x="4293" y="277"/>
                  </a:lnTo>
                  <a:lnTo>
                    <a:pt x="4339" y="257"/>
                  </a:lnTo>
                  <a:close/>
                  <a:moveTo>
                    <a:pt x="4575" y="159"/>
                  </a:moveTo>
                  <a:lnTo>
                    <a:pt x="4589" y="191"/>
                  </a:lnTo>
                  <a:lnTo>
                    <a:pt x="4431" y="257"/>
                  </a:lnTo>
                  <a:lnTo>
                    <a:pt x="4417" y="225"/>
                  </a:lnTo>
                  <a:lnTo>
                    <a:pt x="4575" y="159"/>
                  </a:lnTo>
                  <a:close/>
                  <a:moveTo>
                    <a:pt x="4813" y="62"/>
                  </a:moveTo>
                  <a:lnTo>
                    <a:pt x="4825" y="94"/>
                  </a:lnTo>
                  <a:lnTo>
                    <a:pt x="4667" y="159"/>
                  </a:lnTo>
                  <a:lnTo>
                    <a:pt x="4655" y="127"/>
                  </a:lnTo>
                  <a:lnTo>
                    <a:pt x="4813" y="62"/>
                  </a:lnTo>
                  <a:close/>
                  <a:moveTo>
                    <a:pt x="4983" y="0"/>
                  </a:moveTo>
                  <a:lnTo>
                    <a:pt x="4995" y="32"/>
                  </a:lnTo>
                  <a:lnTo>
                    <a:pt x="4903" y="64"/>
                  </a:lnTo>
                  <a:lnTo>
                    <a:pt x="4892" y="32"/>
                  </a:lnTo>
                  <a:lnTo>
                    <a:pt x="4983" y="0"/>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5" name="Freeform 110"/>
            <p:cNvSpPr>
              <a:spLocks noEditPoints="1"/>
            </p:cNvSpPr>
            <p:nvPr/>
          </p:nvSpPr>
          <p:spPr bwMode="auto">
            <a:xfrm>
              <a:off x="1307" y="1909"/>
              <a:ext cx="2471" cy="834"/>
            </a:xfrm>
            <a:custGeom>
              <a:avLst/>
              <a:gdLst>
                <a:gd name="T0" fmla="*/ 28 w 4942"/>
                <a:gd name="T1" fmla="*/ 1613 h 1668"/>
                <a:gd name="T2" fmla="*/ 99 w 4942"/>
                <a:gd name="T3" fmla="*/ 1535 h 1668"/>
                <a:gd name="T4" fmla="*/ 584 w 4942"/>
                <a:gd name="T5" fmla="*/ 1514 h 1668"/>
                <a:gd name="T6" fmla="*/ 470 w 4942"/>
                <a:gd name="T7" fmla="*/ 1510 h 1668"/>
                <a:gd name="T8" fmla="*/ 367 w 4942"/>
                <a:gd name="T9" fmla="*/ 1480 h 1668"/>
                <a:gd name="T10" fmla="*/ 193 w 4942"/>
                <a:gd name="T11" fmla="*/ 1475 h 1668"/>
                <a:gd name="T12" fmla="*/ 287 w 4942"/>
                <a:gd name="T13" fmla="*/ 1491 h 1668"/>
                <a:gd name="T14" fmla="*/ 681 w 4942"/>
                <a:gd name="T15" fmla="*/ 1460 h 1668"/>
                <a:gd name="T16" fmla="*/ 756 w 4942"/>
                <a:gd name="T17" fmla="*/ 1384 h 1668"/>
                <a:gd name="T18" fmla="*/ 830 w 4942"/>
                <a:gd name="T19" fmla="*/ 1306 h 1668"/>
                <a:gd name="T20" fmla="*/ 915 w 4942"/>
                <a:gd name="T21" fmla="*/ 1274 h 1668"/>
                <a:gd name="T22" fmla="*/ 1020 w 4942"/>
                <a:gd name="T23" fmla="*/ 1253 h 1668"/>
                <a:gd name="T24" fmla="*/ 1125 w 4942"/>
                <a:gd name="T25" fmla="*/ 1233 h 1668"/>
                <a:gd name="T26" fmla="*/ 1230 w 4942"/>
                <a:gd name="T27" fmla="*/ 1212 h 1668"/>
                <a:gd name="T28" fmla="*/ 1334 w 4942"/>
                <a:gd name="T29" fmla="*/ 1192 h 1668"/>
                <a:gd name="T30" fmla="*/ 1439 w 4942"/>
                <a:gd name="T31" fmla="*/ 1167 h 1668"/>
                <a:gd name="T32" fmla="*/ 1389 w 4942"/>
                <a:gd name="T33" fmla="*/ 1148 h 1668"/>
                <a:gd name="T34" fmla="*/ 1490 w 4942"/>
                <a:gd name="T35" fmla="*/ 1114 h 1668"/>
                <a:gd name="T36" fmla="*/ 1592 w 4942"/>
                <a:gd name="T37" fmla="*/ 1082 h 1668"/>
                <a:gd name="T38" fmla="*/ 1694 w 4942"/>
                <a:gd name="T39" fmla="*/ 1050 h 1668"/>
                <a:gd name="T40" fmla="*/ 1796 w 4942"/>
                <a:gd name="T41" fmla="*/ 1018 h 1668"/>
                <a:gd name="T42" fmla="*/ 1897 w 4942"/>
                <a:gd name="T43" fmla="*/ 984 h 1668"/>
                <a:gd name="T44" fmla="*/ 1982 w 4942"/>
                <a:gd name="T45" fmla="*/ 936 h 1668"/>
                <a:gd name="T46" fmla="*/ 2064 w 4942"/>
                <a:gd name="T47" fmla="*/ 867 h 1668"/>
                <a:gd name="T48" fmla="*/ 2147 w 4942"/>
                <a:gd name="T49" fmla="*/ 800 h 1668"/>
                <a:gd name="T50" fmla="*/ 2239 w 4942"/>
                <a:gd name="T51" fmla="*/ 736 h 1668"/>
                <a:gd name="T52" fmla="*/ 2344 w 4942"/>
                <a:gd name="T53" fmla="*/ 711 h 1668"/>
                <a:gd name="T54" fmla="*/ 2662 w 4942"/>
                <a:gd name="T55" fmla="*/ 721 h 1668"/>
                <a:gd name="T56" fmla="*/ 2775 w 4942"/>
                <a:gd name="T57" fmla="*/ 730 h 1668"/>
                <a:gd name="T58" fmla="*/ 2770 w 4942"/>
                <a:gd name="T59" fmla="*/ 695 h 1668"/>
                <a:gd name="T60" fmla="*/ 2598 w 4942"/>
                <a:gd name="T61" fmla="*/ 716 h 1668"/>
                <a:gd name="T62" fmla="*/ 2454 w 4942"/>
                <a:gd name="T63" fmla="*/ 720 h 1668"/>
                <a:gd name="T64" fmla="*/ 2875 w 4942"/>
                <a:gd name="T65" fmla="*/ 689 h 1668"/>
                <a:gd name="T66" fmla="*/ 2972 w 4942"/>
                <a:gd name="T67" fmla="*/ 649 h 1668"/>
                <a:gd name="T68" fmla="*/ 3068 w 4942"/>
                <a:gd name="T69" fmla="*/ 611 h 1668"/>
                <a:gd name="T70" fmla="*/ 3173 w 4942"/>
                <a:gd name="T71" fmla="*/ 595 h 1668"/>
                <a:gd name="T72" fmla="*/ 3279 w 4942"/>
                <a:gd name="T73" fmla="*/ 579 h 1668"/>
                <a:gd name="T74" fmla="*/ 3386 w 4942"/>
                <a:gd name="T75" fmla="*/ 553 h 1668"/>
                <a:gd name="T76" fmla="*/ 3485 w 4942"/>
                <a:gd name="T77" fmla="*/ 515 h 1668"/>
                <a:gd name="T78" fmla="*/ 3611 w 4942"/>
                <a:gd name="T79" fmla="*/ 469 h 1668"/>
                <a:gd name="T80" fmla="*/ 3600 w 4942"/>
                <a:gd name="T81" fmla="*/ 435 h 1668"/>
                <a:gd name="T82" fmla="*/ 3675 w 4942"/>
                <a:gd name="T83" fmla="*/ 412 h 1668"/>
                <a:gd name="T84" fmla="*/ 3776 w 4942"/>
                <a:gd name="T85" fmla="*/ 379 h 1668"/>
                <a:gd name="T86" fmla="*/ 3877 w 4942"/>
                <a:gd name="T87" fmla="*/ 347 h 1668"/>
                <a:gd name="T88" fmla="*/ 3978 w 4942"/>
                <a:gd name="T89" fmla="*/ 313 h 1668"/>
                <a:gd name="T90" fmla="*/ 4081 w 4942"/>
                <a:gd name="T91" fmla="*/ 281 h 1668"/>
                <a:gd name="T92" fmla="*/ 4182 w 4942"/>
                <a:gd name="T93" fmla="*/ 247 h 1668"/>
                <a:gd name="T94" fmla="*/ 4284 w 4942"/>
                <a:gd name="T95" fmla="*/ 213 h 1668"/>
                <a:gd name="T96" fmla="*/ 4385 w 4942"/>
                <a:gd name="T97" fmla="*/ 180 h 1668"/>
                <a:gd name="T98" fmla="*/ 4486 w 4942"/>
                <a:gd name="T99" fmla="*/ 148 h 1668"/>
                <a:gd name="T100" fmla="*/ 4587 w 4942"/>
                <a:gd name="T101" fmla="*/ 114 h 1668"/>
                <a:gd name="T102" fmla="*/ 4688 w 4942"/>
                <a:gd name="T103" fmla="*/ 80 h 1668"/>
                <a:gd name="T104" fmla="*/ 4789 w 4942"/>
                <a:gd name="T105" fmla="*/ 46 h 1668"/>
                <a:gd name="T106" fmla="*/ 4890 w 4942"/>
                <a:gd name="T107" fmla="*/ 13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42" h="1668">
                  <a:moveTo>
                    <a:pt x="28" y="1613"/>
                  </a:moveTo>
                  <a:lnTo>
                    <a:pt x="53" y="1636"/>
                  </a:lnTo>
                  <a:lnTo>
                    <a:pt x="25" y="1668"/>
                  </a:lnTo>
                  <a:lnTo>
                    <a:pt x="0" y="1645"/>
                  </a:lnTo>
                  <a:lnTo>
                    <a:pt x="28" y="1613"/>
                  </a:lnTo>
                  <a:close/>
                  <a:moveTo>
                    <a:pt x="99" y="1535"/>
                  </a:moveTo>
                  <a:lnTo>
                    <a:pt x="124" y="1556"/>
                  </a:lnTo>
                  <a:lnTo>
                    <a:pt x="96" y="1588"/>
                  </a:lnTo>
                  <a:lnTo>
                    <a:pt x="71" y="1565"/>
                  </a:lnTo>
                  <a:lnTo>
                    <a:pt x="99" y="1535"/>
                  </a:lnTo>
                  <a:close/>
                  <a:moveTo>
                    <a:pt x="584" y="1514"/>
                  </a:moveTo>
                  <a:lnTo>
                    <a:pt x="608" y="1537"/>
                  </a:lnTo>
                  <a:lnTo>
                    <a:pt x="578" y="1569"/>
                  </a:lnTo>
                  <a:lnTo>
                    <a:pt x="553" y="1544"/>
                  </a:lnTo>
                  <a:lnTo>
                    <a:pt x="584" y="1514"/>
                  </a:lnTo>
                  <a:close/>
                  <a:moveTo>
                    <a:pt x="470" y="1510"/>
                  </a:moveTo>
                  <a:lnTo>
                    <a:pt x="511" y="1523"/>
                  </a:lnTo>
                  <a:lnTo>
                    <a:pt x="500" y="1556"/>
                  </a:lnTo>
                  <a:lnTo>
                    <a:pt x="459" y="1544"/>
                  </a:lnTo>
                  <a:lnTo>
                    <a:pt x="470" y="1510"/>
                  </a:lnTo>
                  <a:close/>
                  <a:moveTo>
                    <a:pt x="367" y="1480"/>
                  </a:moveTo>
                  <a:lnTo>
                    <a:pt x="408" y="1492"/>
                  </a:lnTo>
                  <a:lnTo>
                    <a:pt x="399" y="1524"/>
                  </a:lnTo>
                  <a:lnTo>
                    <a:pt x="358" y="1512"/>
                  </a:lnTo>
                  <a:lnTo>
                    <a:pt x="367" y="1480"/>
                  </a:lnTo>
                  <a:close/>
                  <a:moveTo>
                    <a:pt x="193" y="1475"/>
                  </a:moveTo>
                  <a:lnTo>
                    <a:pt x="200" y="1508"/>
                  </a:lnTo>
                  <a:lnTo>
                    <a:pt x="159" y="1517"/>
                  </a:lnTo>
                  <a:lnTo>
                    <a:pt x="152" y="1484"/>
                  </a:lnTo>
                  <a:lnTo>
                    <a:pt x="193" y="1475"/>
                  </a:lnTo>
                  <a:close/>
                  <a:moveTo>
                    <a:pt x="285" y="1455"/>
                  </a:moveTo>
                  <a:lnTo>
                    <a:pt x="293" y="1457"/>
                  </a:lnTo>
                  <a:lnTo>
                    <a:pt x="307" y="1460"/>
                  </a:lnTo>
                  <a:lnTo>
                    <a:pt x="296" y="1492"/>
                  </a:lnTo>
                  <a:lnTo>
                    <a:pt x="287" y="1491"/>
                  </a:lnTo>
                  <a:lnTo>
                    <a:pt x="264" y="1496"/>
                  </a:lnTo>
                  <a:lnTo>
                    <a:pt x="257" y="1462"/>
                  </a:lnTo>
                  <a:lnTo>
                    <a:pt x="285" y="1455"/>
                  </a:lnTo>
                  <a:close/>
                  <a:moveTo>
                    <a:pt x="656" y="1437"/>
                  </a:moveTo>
                  <a:lnTo>
                    <a:pt x="681" y="1460"/>
                  </a:lnTo>
                  <a:lnTo>
                    <a:pt x="653" y="1491"/>
                  </a:lnTo>
                  <a:lnTo>
                    <a:pt x="628" y="1468"/>
                  </a:lnTo>
                  <a:lnTo>
                    <a:pt x="656" y="1437"/>
                  </a:lnTo>
                  <a:close/>
                  <a:moveTo>
                    <a:pt x="731" y="1359"/>
                  </a:moveTo>
                  <a:lnTo>
                    <a:pt x="756" y="1384"/>
                  </a:lnTo>
                  <a:lnTo>
                    <a:pt x="726" y="1414"/>
                  </a:lnTo>
                  <a:lnTo>
                    <a:pt x="701" y="1391"/>
                  </a:lnTo>
                  <a:lnTo>
                    <a:pt x="731" y="1359"/>
                  </a:lnTo>
                  <a:close/>
                  <a:moveTo>
                    <a:pt x="805" y="1283"/>
                  </a:moveTo>
                  <a:lnTo>
                    <a:pt x="830" y="1306"/>
                  </a:lnTo>
                  <a:lnTo>
                    <a:pt x="800" y="1338"/>
                  </a:lnTo>
                  <a:lnTo>
                    <a:pt x="775" y="1313"/>
                  </a:lnTo>
                  <a:lnTo>
                    <a:pt x="805" y="1283"/>
                  </a:lnTo>
                  <a:close/>
                  <a:moveTo>
                    <a:pt x="908" y="1240"/>
                  </a:moveTo>
                  <a:lnTo>
                    <a:pt x="915" y="1274"/>
                  </a:lnTo>
                  <a:lnTo>
                    <a:pt x="873" y="1281"/>
                  </a:lnTo>
                  <a:lnTo>
                    <a:pt x="868" y="1247"/>
                  </a:lnTo>
                  <a:lnTo>
                    <a:pt x="908" y="1240"/>
                  </a:lnTo>
                  <a:close/>
                  <a:moveTo>
                    <a:pt x="1013" y="1219"/>
                  </a:moveTo>
                  <a:lnTo>
                    <a:pt x="1020" y="1253"/>
                  </a:lnTo>
                  <a:lnTo>
                    <a:pt x="978" y="1261"/>
                  </a:lnTo>
                  <a:lnTo>
                    <a:pt x="972" y="1228"/>
                  </a:lnTo>
                  <a:lnTo>
                    <a:pt x="1013" y="1219"/>
                  </a:lnTo>
                  <a:close/>
                  <a:moveTo>
                    <a:pt x="1118" y="1199"/>
                  </a:moveTo>
                  <a:lnTo>
                    <a:pt x="1125" y="1233"/>
                  </a:lnTo>
                  <a:lnTo>
                    <a:pt x="1082" y="1240"/>
                  </a:lnTo>
                  <a:lnTo>
                    <a:pt x="1077" y="1206"/>
                  </a:lnTo>
                  <a:lnTo>
                    <a:pt x="1118" y="1199"/>
                  </a:lnTo>
                  <a:close/>
                  <a:moveTo>
                    <a:pt x="1222" y="1178"/>
                  </a:moveTo>
                  <a:lnTo>
                    <a:pt x="1230" y="1212"/>
                  </a:lnTo>
                  <a:lnTo>
                    <a:pt x="1187" y="1221"/>
                  </a:lnTo>
                  <a:lnTo>
                    <a:pt x="1182" y="1187"/>
                  </a:lnTo>
                  <a:lnTo>
                    <a:pt x="1222" y="1178"/>
                  </a:lnTo>
                  <a:close/>
                  <a:moveTo>
                    <a:pt x="1327" y="1158"/>
                  </a:moveTo>
                  <a:lnTo>
                    <a:pt x="1334" y="1192"/>
                  </a:lnTo>
                  <a:lnTo>
                    <a:pt x="1292" y="1201"/>
                  </a:lnTo>
                  <a:lnTo>
                    <a:pt x="1286" y="1167"/>
                  </a:lnTo>
                  <a:lnTo>
                    <a:pt x="1327" y="1158"/>
                  </a:lnTo>
                  <a:close/>
                  <a:moveTo>
                    <a:pt x="1430" y="1134"/>
                  </a:moveTo>
                  <a:lnTo>
                    <a:pt x="1439" y="1167"/>
                  </a:lnTo>
                  <a:lnTo>
                    <a:pt x="1400" y="1180"/>
                  </a:lnTo>
                  <a:lnTo>
                    <a:pt x="1398" y="1180"/>
                  </a:lnTo>
                  <a:lnTo>
                    <a:pt x="1396" y="1180"/>
                  </a:lnTo>
                  <a:lnTo>
                    <a:pt x="1391" y="1146"/>
                  </a:lnTo>
                  <a:lnTo>
                    <a:pt x="1389" y="1148"/>
                  </a:lnTo>
                  <a:lnTo>
                    <a:pt x="1430" y="1134"/>
                  </a:lnTo>
                  <a:close/>
                  <a:moveTo>
                    <a:pt x="1531" y="1102"/>
                  </a:moveTo>
                  <a:lnTo>
                    <a:pt x="1542" y="1134"/>
                  </a:lnTo>
                  <a:lnTo>
                    <a:pt x="1501" y="1148"/>
                  </a:lnTo>
                  <a:lnTo>
                    <a:pt x="1490" y="1114"/>
                  </a:lnTo>
                  <a:lnTo>
                    <a:pt x="1531" y="1102"/>
                  </a:lnTo>
                  <a:close/>
                  <a:moveTo>
                    <a:pt x="1632" y="1070"/>
                  </a:moveTo>
                  <a:lnTo>
                    <a:pt x="1643" y="1102"/>
                  </a:lnTo>
                  <a:lnTo>
                    <a:pt x="1602" y="1114"/>
                  </a:lnTo>
                  <a:lnTo>
                    <a:pt x="1592" y="1082"/>
                  </a:lnTo>
                  <a:lnTo>
                    <a:pt x="1632" y="1070"/>
                  </a:lnTo>
                  <a:close/>
                  <a:moveTo>
                    <a:pt x="1735" y="1038"/>
                  </a:moveTo>
                  <a:lnTo>
                    <a:pt x="1744" y="1070"/>
                  </a:lnTo>
                  <a:lnTo>
                    <a:pt x="1703" y="1082"/>
                  </a:lnTo>
                  <a:lnTo>
                    <a:pt x="1694" y="1050"/>
                  </a:lnTo>
                  <a:lnTo>
                    <a:pt x="1735" y="1038"/>
                  </a:lnTo>
                  <a:close/>
                  <a:moveTo>
                    <a:pt x="1836" y="1004"/>
                  </a:moveTo>
                  <a:lnTo>
                    <a:pt x="1847" y="1038"/>
                  </a:lnTo>
                  <a:lnTo>
                    <a:pt x="1806" y="1050"/>
                  </a:lnTo>
                  <a:lnTo>
                    <a:pt x="1796" y="1018"/>
                  </a:lnTo>
                  <a:lnTo>
                    <a:pt x="1836" y="1004"/>
                  </a:lnTo>
                  <a:close/>
                  <a:moveTo>
                    <a:pt x="1938" y="972"/>
                  </a:moveTo>
                  <a:lnTo>
                    <a:pt x="1948" y="1006"/>
                  </a:lnTo>
                  <a:lnTo>
                    <a:pt x="1907" y="1018"/>
                  </a:lnTo>
                  <a:lnTo>
                    <a:pt x="1897" y="984"/>
                  </a:lnTo>
                  <a:lnTo>
                    <a:pt x="1938" y="972"/>
                  </a:lnTo>
                  <a:close/>
                  <a:moveTo>
                    <a:pt x="2016" y="908"/>
                  </a:moveTo>
                  <a:lnTo>
                    <a:pt x="2037" y="935"/>
                  </a:lnTo>
                  <a:lnTo>
                    <a:pt x="2003" y="963"/>
                  </a:lnTo>
                  <a:lnTo>
                    <a:pt x="1982" y="936"/>
                  </a:lnTo>
                  <a:lnTo>
                    <a:pt x="2016" y="908"/>
                  </a:lnTo>
                  <a:close/>
                  <a:moveTo>
                    <a:pt x="2097" y="840"/>
                  </a:moveTo>
                  <a:lnTo>
                    <a:pt x="2119" y="867"/>
                  </a:lnTo>
                  <a:lnTo>
                    <a:pt x="2087" y="894"/>
                  </a:lnTo>
                  <a:lnTo>
                    <a:pt x="2064" y="867"/>
                  </a:lnTo>
                  <a:lnTo>
                    <a:pt x="2097" y="840"/>
                  </a:lnTo>
                  <a:close/>
                  <a:moveTo>
                    <a:pt x="2179" y="773"/>
                  </a:moveTo>
                  <a:lnTo>
                    <a:pt x="2200" y="798"/>
                  </a:lnTo>
                  <a:lnTo>
                    <a:pt x="2168" y="826"/>
                  </a:lnTo>
                  <a:lnTo>
                    <a:pt x="2147" y="800"/>
                  </a:lnTo>
                  <a:lnTo>
                    <a:pt x="2179" y="773"/>
                  </a:lnTo>
                  <a:close/>
                  <a:moveTo>
                    <a:pt x="2280" y="727"/>
                  </a:moveTo>
                  <a:lnTo>
                    <a:pt x="2289" y="759"/>
                  </a:lnTo>
                  <a:lnTo>
                    <a:pt x="2248" y="769"/>
                  </a:lnTo>
                  <a:lnTo>
                    <a:pt x="2239" y="736"/>
                  </a:lnTo>
                  <a:lnTo>
                    <a:pt x="2280" y="727"/>
                  </a:lnTo>
                  <a:close/>
                  <a:moveTo>
                    <a:pt x="2385" y="702"/>
                  </a:moveTo>
                  <a:lnTo>
                    <a:pt x="2392" y="736"/>
                  </a:lnTo>
                  <a:lnTo>
                    <a:pt x="2351" y="745"/>
                  </a:lnTo>
                  <a:lnTo>
                    <a:pt x="2344" y="711"/>
                  </a:lnTo>
                  <a:lnTo>
                    <a:pt x="2385" y="702"/>
                  </a:lnTo>
                  <a:close/>
                  <a:moveTo>
                    <a:pt x="2663" y="688"/>
                  </a:moveTo>
                  <a:lnTo>
                    <a:pt x="2706" y="691"/>
                  </a:lnTo>
                  <a:lnTo>
                    <a:pt x="2704" y="725"/>
                  </a:lnTo>
                  <a:lnTo>
                    <a:pt x="2662" y="721"/>
                  </a:lnTo>
                  <a:lnTo>
                    <a:pt x="2663" y="688"/>
                  </a:lnTo>
                  <a:close/>
                  <a:moveTo>
                    <a:pt x="2802" y="684"/>
                  </a:moveTo>
                  <a:lnTo>
                    <a:pt x="2816" y="714"/>
                  </a:lnTo>
                  <a:lnTo>
                    <a:pt x="2782" y="729"/>
                  </a:lnTo>
                  <a:lnTo>
                    <a:pt x="2775" y="730"/>
                  </a:lnTo>
                  <a:lnTo>
                    <a:pt x="2768" y="730"/>
                  </a:lnTo>
                  <a:lnTo>
                    <a:pt x="2770" y="697"/>
                  </a:lnTo>
                  <a:lnTo>
                    <a:pt x="2770" y="697"/>
                  </a:lnTo>
                  <a:lnTo>
                    <a:pt x="2770" y="697"/>
                  </a:lnTo>
                  <a:lnTo>
                    <a:pt x="2770" y="695"/>
                  </a:lnTo>
                  <a:lnTo>
                    <a:pt x="2773" y="697"/>
                  </a:lnTo>
                  <a:lnTo>
                    <a:pt x="2802" y="684"/>
                  </a:lnTo>
                  <a:close/>
                  <a:moveTo>
                    <a:pt x="2557" y="679"/>
                  </a:moveTo>
                  <a:lnTo>
                    <a:pt x="2599" y="682"/>
                  </a:lnTo>
                  <a:lnTo>
                    <a:pt x="2598" y="716"/>
                  </a:lnTo>
                  <a:lnTo>
                    <a:pt x="2555" y="713"/>
                  </a:lnTo>
                  <a:lnTo>
                    <a:pt x="2557" y="679"/>
                  </a:lnTo>
                  <a:close/>
                  <a:moveTo>
                    <a:pt x="2488" y="677"/>
                  </a:moveTo>
                  <a:lnTo>
                    <a:pt x="2497" y="711"/>
                  </a:lnTo>
                  <a:lnTo>
                    <a:pt x="2454" y="720"/>
                  </a:lnTo>
                  <a:lnTo>
                    <a:pt x="2447" y="688"/>
                  </a:lnTo>
                  <a:lnTo>
                    <a:pt x="2488" y="677"/>
                  </a:lnTo>
                  <a:close/>
                  <a:moveTo>
                    <a:pt x="2899" y="641"/>
                  </a:moveTo>
                  <a:lnTo>
                    <a:pt x="2914" y="673"/>
                  </a:lnTo>
                  <a:lnTo>
                    <a:pt x="2875" y="689"/>
                  </a:lnTo>
                  <a:lnTo>
                    <a:pt x="2860" y="659"/>
                  </a:lnTo>
                  <a:lnTo>
                    <a:pt x="2899" y="641"/>
                  </a:lnTo>
                  <a:close/>
                  <a:moveTo>
                    <a:pt x="2999" y="601"/>
                  </a:moveTo>
                  <a:lnTo>
                    <a:pt x="3011" y="633"/>
                  </a:lnTo>
                  <a:lnTo>
                    <a:pt x="2972" y="649"/>
                  </a:lnTo>
                  <a:lnTo>
                    <a:pt x="2960" y="617"/>
                  </a:lnTo>
                  <a:lnTo>
                    <a:pt x="2999" y="601"/>
                  </a:lnTo>
                  <a:close/>
                  <a:moveTo>
                    <a:pt x="3105" y="572"/>
                  </a:moveTo>
                  <a:lnTo>
                    <a:pt x="3111" y="606"/>
                  </a:lnTo>
                  <a:lnTo>
                    <a:pt x="3068" y="611"/>
                  </a:lnTo>
                  <a:lnTo>
                    <a:pt x="3063" y="578"/>
                  </a:lnTo>
                  <a:lnTo>
                    <a:pt x="3105" y="572"/>
                  </a:lnTo>
                  <a:close/>
                  <a:moveTo>
                    <a:pt x="3210" y="556"/>
                  </a:moveTo>
                  <a:lnTo>
                    <a:pt x="3215" y="590"/>
                  </a:lnTo>
                  <a:lnTo>
                    <a:pt x="3173" y="595"/>
                  </a:lnTo>
                  <a:lnTo>
                    <a:pt x="3167" y="562"/>
                  </a:lnTo>
                  <a:lnTo>
                    <a:pt x="3210" y="556"/>
                  </a:lnTo>
                  <a:close/>
                  <a:moveTo>
                    <a:pt x="3316" y="540"/>
                  </a:moveTo>
                  <a:lnTo>
                    <a:pt x="3320" y="574"/>
                  </a:lnTo>
                  <a:lnTo>
                    <a:pt x="3279" y="579"/>
                  </a:lnTo>
                  <a:lnTo>
                    <a:pt x="3274" y="546"/>
                  </a:lnTo>
                  <a:lnTo>
                    <a:pt x="3316" y="540"/>
                  </a:lnTo>
                  <a:close/>
                  <a:moveTo>
                    <a:pt x="3412" y="505"/>
                  </a:moveTo>
                  <a:lnTo>
                    <a:pt x="3425" y="537"/>
                  </a:lnTo>
                  <a:lnTo>
                    <a:pt x="3386" y="553"/>
                  </a:lnTo>
                  <a:lnTo>
                    <a:pt x="3373" y="521"/>
                  </a:lnTo>
                  <a:lnTo>
                    <a:pt x="3412" y="505"/>
                  </a:lnTo>
                  <a:close/>
                  <a:moveTo>
                    <a:pt x="3513" y="469"/>
                  </a:moveTo>
                  <a:lnTo>
                    <a:pt x="3524" y="501"/>
                  </a:lnTo>
                  <a:lnTo>
                    <a:pt x="3485" y="515"/>
                  </a:lnTo>
                  <a:lnTo>
                    <a:pt x="3473" y="483"/>
                  </a:lnTo>
                  <a:lnTo>
                    <a:pt x="3513" y="469"/>
                  </a:lnTo>
                  <a:close/>
                  <a:moveTo>
                    <a:pt x="3615" y="432"/>
                  </a:moveTo>
                  <a:lnTo>
                    <a:pt x="3625" y="464"/>
                  </a:lnTo>
                  <a:lnTo>
                    <a:pt x="3611" y="469"/>
                  </a:lnTo>
                  <a:lnTo>
                    <a:pt x="3611" y="469"/>
                  </a:lnTo>
                  <a:lnTo>
                    <a:pt x="3584" y="478"/>
                  </a:lnTo>
                  <a:lnTo>
                    <a:pt x="3574" y="446"/>
                  </a:lnTo>
                  <a:lnTo>
                    <a:pt x="3599" y="437"/>
                  </a:lnTo>
                  <a:lnTo>
                    <a:pt x="3600" y="435"/>
                  </a:lnTo>
                  <a:lnTo>
                    <a:pt x="3615" y="432"/>
                  </a:lnTo>
                  <a:close/>
                  <a:moveTo>
                    <a:pt x="3716" y="398"/>
                  </a:moveTo>
                  <a:lnTo>
                    <a:pt x="3726" y="432"/>
                  </a:lnTo>
                  <a:lnTo>
                    <a:pt x="3686" y="444"/>
                  </a:lnTo>
                  <a:lnTo>
                    <a:pt x="3675" y="412"/>
                  </a:lnTo>
                  <a:lnTo>
                    <a:pt x="3716" y="398"/>
                  </a:lnTo>
                  <a:close/>
                  <a:moveTo>
                    <a:pt x="3817" y="366"/>
                  </a:moveTo>
                  <a:lnTo>
                    <a:pt x="3827" y="398"/>
                  </a:lnTo>
                  <a:lnTo>
                    <a:pt x="3787" y="412"/>
                  </a:lnTo>
                  <a:lnTo>
                    <a:pt x="3776" y="379"/>
                  </a:lnTo>
                  <a:lnTo>
                    <a:pt x="3817" y="366"/>
                  </a:lnTo>
                  <a:close/>
                  <a:moveTo>
                    <a:pt x="3918" y="332"/>
                  </a:moveTo>
                  <a:lnTo>
                    <a:pt x="3929" y="366"/>
                  </a:lnTo>
                  <a:lnTo>
                    <a:pt x="3888" y="379"/>
                  </a:lnTo>
                  <a:lnTo>
                    <a:pt x="3877" y="347"/>
                  </a:lnTo>
                  <a:lnTo>
                    <a:pt x="3918" y="332"/>
                  </a:lnTo>
                  <a:close/>
                  <a:moveTo>
                    <a:pt x="4019" y="300"/>
                  </a:moveTo>
                  <a:lnTo>
                    <a:pt x="4030" y="332"/>
                  </a:lnTo>
                  <a:lnTo>
                    <a:pt x="3989" y="347"/>
                  </a:lnTo>
                  <a:lnTo>
                    <a:pt x="3978" y="313"/>
                  </a:lnTo>
                  <a:lnTo>
                    <a:pt x="4019" y="300"/>
                  </a:lnTo>
                  <a:close/>
                  <a:moveTo>
                    <a:pt x="4120" y="267"/>
                  </a:moveTo>
                  <a:lnTo>
                    <a:pt x="4131" y="300"/>
                  </a:lnTo>
                  <a:lnTo>
                    <a:pt x="4092" y="313"/>
                  </a:lnTo>
                  <a:lnTo>
                    <a:pt x="4081" y="281"/>
                  </a:lnTo>
                  <a:lnTo>
                    <a:pt x="4120" y="267"/>
                  </a:lnTo>
                  <a:close/>
                  <a:moveTo>
                    <a:pt x="4223" y="235"/>
                  </a:moveTo>
                  <a:lnTo>
                    <a:pt x="4234" y="267"/>
                  </a:lnTo>
                  <a:lnTo>
                    <a:pt x="4193" y="279"/>
                  </a:lnTo>
                  <a:lnTo>
                    <a:pt x="4182" y="247"/>
                  </a:lnTo>
                  <a:lnTo>
                    <a:pt x="4223" y="235"/>
                  </a:lnTo>
                  <a:close/>
                  <a:moveTo>
                    <a:pt x="4324" y="201"/>
                  </a:moveTo>
                  <a:lnTo>
                    <a:pt x="4335" y="233"/>
                  </a:lnTo>
                  <a:lnTo>
                    <a:pt x="4294" y="247"/>
                  </a:lnTo>
                  <a:lnTo>
                    <a:pt x="4284" y="213"/>
                  </a:lnTo>
                  <a:lnTo>
                    <a:pt x="4324" y="201"/>
                  </a:lnTo>
                  <a:close/>
                  <a:moveTo>
                    <a:pt x="4425" y="167"/>
                  </a:moveTo>
                  <a:lnTo>
                    <a:pt x="4436" y="199"/>
                  </a:lnTo>
                  <a:lnTo>
                    <a:pt x="4395" y="213"/>
                  </a:lnTo>
                  <a:lnTo>
                    <a:pt x="4385" y="180"/>
                  </a:lnTo>
                  <a:lnTo>
                    <a:pt x="4425" y="167"/>
                  </a:lnTo>
                  <a:close/>
                  <a:moveTo>
                    <a:pt x="4527" y="133"/>
                  </a:moveTo>
                  <a:lnTo>
                    <a:pt x="4537" y="165"/>
                  </a:lnTo>
                  <a:lnTo>
                    <a:pt x="4496" y="180"/>
                  </a:lnTo>
                  <a:lnTo>
                    <a:pt x="4486" y="148"/>
                  </a:lnTo>
                  <a:lnTo>
                    <a:pt x="4527" y="133"/>
                  </a:lnTo>
                  <a:close/>
                  <a:moveTo>
                    <a:pt x="4628" y="100"/>
                  </a:moveTo>
                  <a:lnTo>
                    <a:pt x="4638" y="133"/>
                  </a:lnTo>
                  <a:lnTo>
                    <a:pt x="4598" y="146"/>
                  </a:lnTo>
                  <a:lnTo>
                    <a:pt x="4587" y="114"/>
                  </a:lnTo>
                  <a:lnTo>
                    <a:pt x="4628" y="100"/>
                  </a:lnTo>
                  <a:close/>
                  <a:moveTo>
                    <a:pt x="4729" y="68"/>
                  </a:moveTo>
                  <a:lnTo>
                    <a:pt x="4740" y="100"/>
                  </a:lnTo>
                  <a:lnTo>
                    <a:pt x="4699" y="112"/>
                  </a:lnTo>
                  <a:lnTo>
                    <a:pt x="4688" y="80"/>
                  </a:lnTo>
                  <a:lnTo>
                    <a:pt x="4729" y="68"/>
                  </a:lnTo>
                  <a:close/>
                  <a:moveTo>
                    <a:pt x="4830" y="34"/>
                  </a:moveTo>
                  <a:lnTo>
                    <a:pt x="4841" y="66"/>
                  </a:lnTo>
                  <a:lnTo>
                    <a:pt x="4800" y="80"/>
                  </a:lnTo>
                  <a:lnTo>
                    <a:pt x="4789" y="46"/>
                  </a:lnTo>
                  <a:lnTo>
                    <a:pt x="4830" y="34"/>
                  </a:lnTo>
                  <a:close/>
                  <a:moveTo>
                    <a:pt x="4931" y="0"/>
                  </a:moveTo>
                  <a:lnTo>
                    <a:pt x="4942" y="32"/>
                  </a:lnTo>
                  <a:lnTo>
                    <a:pt x="4901" y="46"/>
                  </a:lnTo>
                  <a:lnTo>
                    <a:pt x="4890" y="13"/>
                  </a:lnTo>
                  <a:lnTo>
                    <a:pt x="4931" y="0"/>
                  </a:lnTo>
                  <a:close/>
                </a:path>
              </a:pathLst>
            </a:custGeom>
            <a:solidFill>
              <a:srgbClr val="FFA600"/>
            </a:solidFill>
            <a:ln w="0">
              <a:solidFill>
                <a:srgbClr val="FFA6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6" name="Freeform 111"/>
            <p:cNvSpPr>
              <a:spLocks/>
            </p:cNvSpPr>
            <p:nvPr/>
          </p:nvSpPr>
          <p:spPr bwMode="auto">
            <a:xfrm>
              <a:off x="1307" y="1965"/>
              <a:ext cx="2496" cy="834"/>
            </a:xfrm>
            <a:custGeom>
              <a:avLst/>
              <a:gdLst>
                <a:gd name="T0" fmla="*/ 4992 w 4992"/>
                <a:gd name="T1" fmla="*/ 32 h 1668"/>
                <a:gd name="T2" fmla="*/ 4855 w 4992"/>
                <a:gd name="T3" fmla="*/ 66 h 1668"/>
                <a:gd name="T4" fmla="*/ 4300 w 4992"/>
                <a:gd name="T5" fmla="*/ 231 h 1668"/>
                <a:gd name="T6" fmla="*/ 4163 w 4992"/>
                <a:gd name="T7" fmla="*/ 259 h 1668"/>
                <a:gd name="T8" fmla="*/ 3334 w 4992"/>
                <a:gd name="T9" fmla="*/ 540 h 1668"/>
                <a:gd name="T10" fmla="*/ 3332 w 4992"/>
                <a:gd name="T11" fmla="*/ 542 h 1668"/>
                <a:gd name="T12" fmla="*/ 3056 w 4992"/>
                <a:gd name="T13" fmla="*/ 583 h 1668"/>
                <a:gd name="T14" fmla="*/ 2779 w 4992"/>
                <a:gd name="T15" fmla="*/ 698 h 1668"/>
                <a:gd name="T16" fmla="*/ 2500 w 4992"/>
                <a:gd name="T17" fmla="*/ 677 h 1668"/>
                <a:gd name="T18" fmla="*/ 2230 w 4992"/>
                <a:gd name="T19" fmla="*/ 739 h 1668"/>
                <a:gd name="T20" fmla="*/ 1954 w 4992"/>
                <a:gd name="T21" fmla="*/ 972 h 1668"/>
                <a:gd name="T22" fmla="*/ 1400 w 4992"/>
                <a:gd name="T23" fmla="*/ 1149 h 1668"/>
                <a:gd name="T24" fmla="*/ 1398 w 4992"/>
                <a:gd name="T25" fmla="*/ 1149 h 1668"/>
                <a:gd name="T26" fmla="*/ 715 w 4992"/>
                <a:gd name="T27" fmla="*/ 1414 h 1668"/>
                <a:gd name="T28" fmla="*/ 577 w 4992"/>
                <a:gd name="T29" fmla="*/ 1560 h 1668"/>
                <a:gd name="T30" fmla="*/ 559 w 4992"/>
                <a:gd name="T31" fmla="*/ 1563 h 1668"/>
                <a:gd name="T32" fmla="*/ 420 w 4992"/>
                <a:gd name="T33" fmla="*/ 1507 h 1668"/>
                <a:gd name="T34" fmla="*/ 161 w 4992"/>
                <a:gd name="T35" fmla="*/ 1498 h 1668"/>
                <a:gd name="T36" fmla="*/ 0 w 4992"/>
                <a:gd name="T37" fmla="*/ 1647 h 1668"/>
                <a:gd name="T38" fmla="*/ 140 w 4992"/>
                <a:gd name="T39" fmla="*/ 1469 h 1668"/>
                <a:gd name="T40" fmla="*/ 287 w 4992"/>
                <a:gd name="T41" fmla="*/ 1446 h 1668"/>
                <a:gd name="T42" fmla="*/ 429 w 4992"/>
                <a:gd name="T43" fmla="*/ 1475 h 1668"/>
                <a:gd name="T44" fmla="*/ 433 w 4992"/>
                <a:gd name="T45" fmla="*/ 1475 h 1668"/>
                <a:gd name="T46" fmla="*/ 692 w 4992"/>
                <a:gd name="T47" fmla="*/ 1393 h 1668"/>
                <a:gd name="T48" fmla="*/ 828 w 4992"/>
                <a:gd name="T49" fmla="*/ 1235 h 1668"/>
                <a:gd name="T50" fmla="*/ 837 w 4992"/>
                <a:gd name="T51" fmla="*/ 1229 h 1668"/>
                <a:gd name="T52" fmla="*/ 1389 w 4992"/>
                <a:gd name="T53" fmla="*/ 1117 h 1668"/>
                <a:gd name="T54" fmla="*/ 2213 w 4992"/>
                <a:gd name="T55" fmla="*/ 712 h 1668"/>
                <a:gd name="T56" fmla="*/ 2497 w 4992"/>
                <a:gd name="T57" fmla="*/ 643 h 1668"/>
                <a:gd name="T58" fmla="*/ 2772 w 4992"/>
                <a:gd name="T59" fmla="*/ 664 h 1668"/>
                <a:gd name="T60" fmla="*/ 3050 w 4992"/>
                <a:gd name="T61" fmla="*/ 549 h 1668"/>
                <a:gd name="T62" fmla="*/ 3324 w 4992"/>
                <a:gd name="T63" fmla="*/ 508 h 1668"/>
                <a:gd name="T64" fmla="*/ 4152 w 4992"/>
                <a:gd name="T65" fmla="*/ 227 h 1668"/>
                <a:gd name="T66" fmla="*/ 4154 w 4992"/>
                <a:gd name="T67" fmla="*/ 227 h 1668"/>
                <a:gd name="T68" fmla="*/ 4846 w 4992"/>
                <a:gd name="T69" fmla="*/ 34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92" h="1668">
                  <a:moveTo>
                    <a:pt x="4984" y="0"/>
                  </a:moveTo>
                  <a:lnTo>
                    <a:pt x="4992" y="32"/>
                  </a:lnTo>
                  <a:lnTo>
                    <a:pt x="4855" y="66"/>
                  </a:lnTo>
                  <a:lnTo>
                    <a:pt x="4855" y="66"/>
                  </a:lnTo>
                  <a:lnTo>
                    <a:pt x="4301" y="231"/>
                  </a:lnTo>
                  <a:lnTo>
                    <a:pt x="4300" y="231"/>
                  </a:lnTo>
                  <a:lnTo>
                    <a:pt x="4163" y="259"/>
                  </a:lnTo>
                  <a:lnTo>
                    <a:pt x="4163" y="259"/>
                  </a:lnTo>
                  <a:lnTo>
                    <a:pt x="3611" y="437"/>
                  </a:lnTo>
                  <a:lnTo>
                    <a:pt x="3334" y="540"/>
                  </a:lnTo>
                  <a:lnTo>
                    <a:pt x="3332" y="540"/>
                  </a:lnTo>
                  <a:lnTo>
                    <a:pt x="3332" y="542"/>
                  </a:lnTo>
                  <a:lnTo>
                    <a:pt x="3056" y="583"/>
                  </a:lnTo>
                  <a:lnTo>
                    <a:pt x="3056" y="583"/>
                  </a:lnTo>
                  <a:lnTo>
                    <a:pt x="2782" y="696"/>
                  </a:lnTo>
                  <a:lnTo>
                    <a:pt x="2779" y="698"/>
                  </a:lnTo>
                  <a:lnTo>
                    <a:pt x="2775" y="698"/>
                  </a:lnTo>
                  <a:lnTo>
                    <a:pt x="2500" y="677"/>
                  </a:lnTo>
                  <a:lnTo>
                    <a:pt x="2500" y="675"/>
                  </a:lnTo>
                  <a:lnTo>
                    <a:pt x="2230" y="739"/>
                  </a:lnTo>
                  <a:lnTo>
                    <a:pt x="1957" y="968"/>
                  </a:lnTo>
                  <a:lnTo>
                    <a:pt x="1954" y="972"/>
                  </a:lnTo>
                  <a:lnTo>
                    <a:pt x="1952" y="972"/>
                  </a:lnTo>
                  <a:lnTo>
                    <a:pt x="1400" y="1149"/>
                  </a:lnTo>
                  <a:lnTo>
                    <a:pt x="1403" y="1148"/>
                  </a:lnTo>
                  <a:lnTo>
                    <a:pt x="1398" y="1149"/>
                  </a:lnTo>
                  <a:lnTo>
                    <a:pt x="850" y="1260"/>
                  </a:lnTo>
                  <a:lnTo>
                    <a:pt x="715" y="1414"/>
                  </a:lnTo>
                  <a:lnTo>
                    <a:pt x="715" y="1416"/>
                  </a:lnTo>
                  <a:lnTo>
                    <a:pt x="577" y="1560"/>
                  </a:lnTo>
                  <a:lnTo>
                    <a:pt x="568" y="1567"/>
                  </a:lnTo>
                  <a:lnTo>
                    <a:pt x="559" y="1563"/>
                  </a:lnTo>
                  <a:lnTo>
                    <a:pt x="420" y="1507"/>
                  </a:lnTo>
                  <a:lnTo>
                    <a:pt x="420" y="1507"/>
                  </a:lnTo>
                  <a:lnTo>
                    <a:pt x="289" y="1478"/>
                  </a:lnTo>
                  <a:lnTo>
                    <a:pt x="161" y="1498"/>
                  </a:lnTo>
                  <a:lnTo>
                    <a:pt x="26" y="1668"/>
                  </a:lnTo>
                  <a:lnTo>
                    <a:pt x="0" y="1647"/>
                  </a:lnTo>
                  <a:lnTo>
                    <a:pt x="138" y="1473"/>
                  </a:lnTo>
                  <a:lnTo>
                    <a:pt x="140" y="1469"/>
                  </a:lnTo>
                  <a:lnTo>
                    <a:pt x="149" y="1467"/>
                  </a:lnTo>
                  <a:lnTo>
                    <a:pt x="287" y="1446"/>
                  </a:lnTo>
                  <a:lnTo>
                    <a:pt x="293" y="1446"/>
                  </a:lnTo>
                  <a:lnTo>
                    <a:pt x="429" y="1475"/>
                  </a:lnTo>
                  <a:lnTo>
                    <a:pt x="435" y="1476"/>
                  </a:lnTo>
                  <a:lnTo>
                    <a:pt x="433" y="1475"/>
                  </a:lnTo>
                  <a:lnTo>
                    <a:pt x="562" y="1528"/>
                  </a:lnTo>
                  <a:lnTo>
                    <a:pt x="692" y="1393"/>
                  </a:lnTo>
                  <a:lnTo>
                    <a:pt x="690" y="1393"/>
                  </a:lnTo>
                  <a:lnTo>
                    <a:pt x="828" y="1235"/>
                  </a:lnTo>
                  <a:lnTo>
                    <a:pt x="832" y="1231"/>
                  </a:lnTo>
                  <a:lnTo>
                    <a:pt x="837" y="1229"/>
                  </a:lnTo>
                  <a:lnTo>
                    <a:pt x="1389" y="1117"/>
                  </a:lnTo>
                  <a:lnTo>
                    <a:pt x="1389" y="1117"/>
                  </a:lnTo>
                  <a:lnTo>
                    <a:pt x="1939" y="940"/>
                  </a:lnTo>
                  <a:lnTo>
                    <a:pt x="2213" y="712"/>
                  </a:lnTo>
                  <a:lnTo>
                    <a:pt x="2220" y="709"/>
                  </a:lnTo>
                  <a:lnTo>
                    <a:pt x="2497" y="643"/>
                  </a:lnTo>
                  <a:lnTo>
                    <a:pt x="2502" y="643"/>
                  </a:lnTo>
                  <a:lnTo>
                    <a:pt x="2772" y="664"/>
                  </a:lnTo>
                  <a:lnTo>
                    <a:pt x="3047" y="549"/>
                  </a:lnTo>
                  <a:lnTo>
                    <a:pt x="3050" y="549"/>
                  </a:lnTo>
                  <a:lnTo>
                    <a:pt x="3324" y="508"/>
                  </a:lnTo>
                  <a:lnTo>
                    <a:pt x="3324" y="508"/>
                  </a:lnTo>
                  <a:lnTo>
                    <a:pt x="3600" y="405"/>
                  </a:lnTo>
                  <a:lnTo>
                    <a:pt x="4152" y="227"/>
                  </a:lnTo>
                  <a:lnTo>
                    <a:pt x="4149" y="229"/>
                  </a:lnTo>
                  <a:lnTo>
                    <a:pt x="4154" y="227"/>
                  </a:lnTo>
                  <a:lnTo>
                    <a:pt x="4292" y="199"/>
                  </a:lnTo>
                  <a:lnTo>
                    <a:pt x="4846" y="34"/>
                  </a:lnTo>
                  <a:lnTo>
                    <a:pt x="4984" y="0"/>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7" name="Line 112"/>
            <p:cNvSpPr>
              <a:spLocks noChangeShapeType="1"/>
            </p:cNvSpPr>
            <p:nvPr/>
          </p:nvSpPr>
          <p:spPr bwMode="auto">
            <a:xfrm>
              <a:off x="1313" y="1380"/>
              <a:ext cx="2488"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8" name="Line 113"/>
            <p:cNvSpPr>
              <a:spLocks noChangeShapeType="1"/>
            </p:cNvSpPr>
            <p:nvPr/>
          </p:nvSpPr>
          <p:spPr bwMode="auto">
            <a:xfrm>
              <a:off x="3801" y="1380"/>
              <a:ext cx="0" cy="1702"/>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9" name="Line 114"/>
            <p:cNvSpPr>
              <a:spLocks noChangeShapeType="1"/>
            </p:cNvSpPr>
            <p:nvPr/>
          </p:nvSpPr>
          <p:spPr bwMode="auto">
            <a:xfrm flipH="1">
              <a:off x="1313" y="3082"/>
              <a:ext cx="2488"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40" name="Line 115"/>
            <p:cNvSpPr>
              <a:spLocks noChangeShapeType="1"/>
            </p:cNvSpPr>
            <p:nvPr/>
          </p:nvSpPr>
          <p:spPr bwMode="auto">
            <a:xfrm flipV="1">
              <a:off x="1313" y="1380"/>
              <a:ext cx="0" cy="1702"/>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1974" name="テキスト ボックス 1973"/>
              <p:cNvSpPr txBox="1"/>
              <p:nvPr/>
            </p:nvSpPr>
            <p:spPr>
              <a:xfrm>
                <a:off x="1145938" y="1172509"/>
                <a:ext cx="3176767" cy="369332"/>
              </a:xfrm>
              <a:prstGeom prst="rect">
                <a:avLst/>
              </a:prstGeom>
              <a:noFill/>
              <a:ln w="28575">
                <a:solidFill>
                  <a:srgbClr val="92D050"/>
                </a:solidFill>
              </a:ln>
            </p:spPr>
            <p:txBody>
              <a:bodyPr wrap="none" rtlCol="0">
                <a:spAutoFit/>
              </a:bodyPr>
              <a:lstStyle/>
              <a:p>
                <a:pPr algn="ctr"/>
                <a14:m>
                  <m:oMathPara xmlns:m="http://schemas.openxmlformats.org/officeDocument/2006/math">
                    <m:oMathParaPr>
                      <m:jc m:val="centerGroup"/>
                    </m:oMathParaPr>
                    <m:oMath xmlns:m="http://schemas.openxmlformats.org/officeDocument/2006/math">
                      <m:r>
                        <a:rPr lang="en-US" altLang="ja-JP" b="0" i="1" smtClean="0">
                          <a:latin typeface="Cambria Math" panose="02040503050406030204" pitchFamily="18" charset="0"/>
                        </a:rPr>
                        <m:t>𝐵𝑅</m:t>
                      </m:r>
                      <m:r>
                        <a:rPr lang="en-US" altLang="ja-JP" b="0" i="1" smtClean="0">
                          <a:latin typeface="Cambria Math" panose="02040503050406030204" pitchFamily="18" charset="0"/>
                        </a:rPr>
                        <m:t>(</m:t>
                      </m:r>
                      <m:sSup>
                        <m:sSupPr>
                          <m:ctrlPr>
                            <a:rPr lang="en-US" altLang="ja-JP" i="1" smtClean="0">
                              <a:latin typeface="Cambria Math" panose="02040503050406030204" pitchFamily="18" charset="0"/>
                            </a:rPr>
                          </m:ctrlPr>
                        </m:sSupPr>
                        <m:e>
                          <m:r>
                            <a:rPr lang="ja-JP" altLang="en-US" i="1">
                              <a:latin typeface="Cambria Math" panose="02040503050406030204" pitchFamily="18" charset="0"/>
                            </a:rPr>
                            <m:t>𝜇</m:t>
                          </m:r>
                        </m:e>
                        <m:sup>
                          <m:r>
                            <a:rPr lang="en-US" altLang="ja-JP" i="1">
                              <a:latin typeface="Cambria Math" panose="02040503050406030204" pitchFamily="18" charset="0"/>
                            </a:rPr>
                            <m:t>+</m:t>
                          </m:r>
                        </m:sup>
                      </m:sSup>
                      <m:r>
                        <a:rPr lang="en-US" altLang="ja-JP" i="1">
                          <a:latin typeface="Cambria Math" panose="02040503050406030204" pitchFamily="18" charset="0"/>
                          <a:ea typeface="Cambria Math" panose="02040503050406030204" pitchFamily="18" charset="0"/>
                        </a:rPr>
                        <m:t>→</m:t>
                      </m:r>
                      <m:sSup>
                        <m:sSupPr>
                          <m:ctrlPr>
                            <a:rPr lang="en-US" altLang="ja-JP" i="1">
                              <a:latin typeface="Cambria Math" panose="02040503050406030204" pitchFamily="18" charset="0"/>
                              <a:ea typeface="Cambria Math" panose="02040503050406030204" pitchFamily="18" charset="0"/>
                            </a:rPr>
                          </m:ctrlPr>
                        </m:sSupPr>
                        <m:e>
                          <m:r>
                            <a:rPr lang="en-US" altLang="ja-JP" i="1">
                              <a:latin typeface="Cambria Math" panose="02040503050406030204" pitchFamily="18" charset="0"/>
                              <a:ea typeface="Cambria Math" panose="02040503050406030204" pitchFamily="18" charset="0"/>
                            </a:rPr>
                            <m:t>𝑒</m:t>
                          </m:r>
                        </m:e>
                        <m:sup>
                          <m:r>
                            <a:rPr lang="en-US" altLang="ja-JP" i="1">
                              <a:latin typeface="Cambria Math" panose="02040503050406030204" pitchFamily="18" charset="0"/>
                              <a:ea typeface="Cambria Math" panose="02040503050406030204" pitchFamily="18" charset="0"/>
                            </a:rPr>
                            <m:t>+</m:t>
                          </m:r>
                        </m:sup>
                      </m:sSup>
                      <m:r>
                        <a:rPr lang="en-US" altLang="ja-JP" b="0" i="1" smtClean="0">
                          <a:latin typeface="Cambria Math" panose="02040503050406030204" pitchFamily="18" charset="0"/>
                          <a:ea typeface="Cambria Math" panose="02040503050406030204" pitchFamily="18" charset="0"/>
                        </a:rPr>
                        <m:t>𝛾</m:t>
                      </m:r>
                      <m:r>
                        <a:rPr lang="en-US" altLang="ja-JP" b="0" i="0" smtClean="0">
                          <a:latin typeface="Cambria Math" panose="02040503050406030204" pitchFamily="18" charset="0"/>
                          <a:ea typeface="Cambria Math" panose="02040503050406030204" pitchFamily="18" charset="0"/>
                        </a:rPr>
                        <m:t>)&lt;</m:t>
                      </m:r>
                      <m:r>
                        <a:rPr lang="en-US" altLang="ja-JP" b="0" i="1" smtClean="0">
                          <a:latin typeface="Cambria Math" panose="02040503050406030204" pitchFamily="18" charset="0"/>
                          <a:ea typeface="Cambria Math" panose="02040503050406030204" pitchFamily="18" charset="0"/>
                        </a:rPr>
                        <m:t>4</m:t>
                      </m:r>
                      <m:r>
                        <a:rPr lang="en-US" altLang="ja-JP" i="1">
                          <a:latin typeface="Cambria Math" panose="02040503050406030204" pitchFamily="18" charset="0"/>
                          <a:ea typeface="Cambria Math" panose="02040503050406030204" pitchFamily="18" charset="0"/>
                        </a:rPr>
                        <m:t>.</m:t>
                      </m:r>
                      <m:r>
                        <a:rPr lang="en-US" altLang="ja-JP" b="0" i="1" smtClean="0">
                          <a:latin typeface="Cambria Math" panose="02040503050406030204" pitchFamily="18" charset="0"/>
                          <a:ea typeface="Cambria Math" panose="02040503050406030204" pitchFamily="18" charset="0"/>
                        </a:rPr>
                        <m:t>2</m:t>
                      </m:r>
                      <m:r>
                        <a:rPr lang="en-US" altLang="ja-JP" i="1">
                          <a:latin typeface="Cambria Math" panose="02040503050406030204" pitchFamily="18" charset="0"/>
                          <a:ea typeface="Cambria Math" panose="02040503050406030204" pitchFamily="18" charset="0"/>
                        </a:rPr>
                        <m:t>×</m:t>
                      </m:r>
                      <m:sSup>
                        <m:sSupPr>
                          <m:ctrlPr>
                            <a:rPr lang="en-US" altLang="ja-JP" i="1">
                              <a:latin typeface="Cambria Math" panose="02040503050406030204" pitchFamily="18" charset="0"/>
                              <a:ea typeface="Cambria Math" panose="02040503050406030204" pitchFamily="18" charset="0"/>
                            </a:rPr>
                          </m:ctrlPr>
                        </m:sSupPr>
                        <m:e>
                          <m:r>
                            <a:rPr lang="en-US" altLang="ja-JP" i="1">
                              <a:latin typeface="Cambria Math" panose="02040503050406030204" pitchFamily="18" charset="0"/>
                              <a:ea typeface="Cambria Math" panose="02040503050406030204" pitchFamily="18" charset="0"/>
                            </a:rPr>
                            <m:t>10</m:t>
                          </m:r>
                        </m:e>
                        <m:sup>
                          <m:r>
                            <a:rPr lang="en-US" altLang="ja-JP" i="1">
                              <a:latin typeface="Cambria Math" panose="02040503050406030204" pitchFamily="18" charset="0"/>
                              <a:ea typeface="Cambria Math" panose="02040503050406030204" pitchFamily="18" charset="0"/>
                            </a:rPr>
                            <m:t>−1</m:t>
                          </m:r>
                          <m:r>
                            <a:rPr lang="en-US" altLang="ja-JP" b="0" i="1" smtClean="0">
                              <a:latin typeface="Cambria Math" panose="02040503050406030204" pitchFamily="18" charset="0"/>
                              <a:ea typeface="Cambria Math" panose="02040503050406030204" pitchFamily="18" charset="0"/>
                            </a:rPr>
                            <m:t>3</m:t>
                          </m:r>
                        </m:sup>
                      </m:sSup>
                    </m:oMath>
                  </m:oMathPara>
                </a14:m>
                <a:endParaRPr lang="ja-JP" altLang="en-US" dirty="0"/>
              </a:p>
            </p:txBody>
          </p:sp>
        </mc:Choice>
        <mc:Fallback xmlns="">
          <p:sp>
            <p:nvSpPr>
              <p:cNvPr id="1974" name="テキスト ボックス 1973"/>
              <p:cNvSpPr txBox="1">
                <a:spLocks noRot="1" noChangeAspect="1" noMove="1" noResize="1" noEditPoints="1" noAdjustHandles="1" noChangeArrowheads="1" noChangeShapeType="1" noTextEdit="1"/>
              </p:cNvSpPr>
              <p:nvPr/>
            </p:nvSpPr>
            <p:spPr>
              <a:xfrm>
                <a:off x="1145938" y="1172509"/>
                <a:ext cx="3176767" cy="369332"/>
              </a:xfrm>
              <a:prstGeom prst="rect">
                <a:avLst/>
              </a:prstGeom>
              <a:blipFill>
                <a:blip r:embed="rId3"/>
                <a:stretch>
                  <a:fillRect b="-9091"/>
                </a:stretch>
              </a:blipFill>
              <a:ln w="28575">
                <a:solidFill>
                  <a:srgbClr val="92D050"/>
                </a:solidFill>
              </a:ln>
            </p:spPr>
            <p:txBody>
              <a:bodyPr/>
              <a:lstStyle/>
              <a:p>
                <a:r>
                  <a:rPr lang="ja-JP" altLang="en-US">
                    <a:noFill/>
                  </a:rPr>
                  <a:t> </a:t>
                </a:r>
              </a:p>
            </p:txBody>
          </p:sp>
        </mc:Fallback>
      </mc:AlternateContent>
      <p:sp>
        <p:nvSpPr>
          <p:cNvPr id="1975" name="テキスト ボックス 1974"/>
          <p:cNvSpPr txBox="1"/>
          <p:nvPr/>
        </p:nvSpPr>
        <p:spPr>
          <a:xfrm>
            <a:off x="3061083" y="1571818"/>
            <a:ext cx="1505540" cy="369332"/>
          </a:xfrm>
          <a:prstGeom prst="rect">
            <a:avLst/>
          </a:prstGeom>
          <a:noFill/>
        </p:spPr>
        <p:txBody>
          <a:bodyPr wrap="none" rtlCol="0">
            <a:spAutoFit/>
          </a:bodyPr>
          <a:lstStyle/>
          <a:p>
            <a:pPr algn="r"/>
            <a:r>
              <a:rPr lang="en-US" altLang="ja-JP" dirty="0" smtClean="0"/>
              <a:t>(MEG, 2016)</a:t>
            </a:r>
            <a:endParaRPr kumimoji="1" lang="ja-JP" altLang="en-US" dirty="0"/>
          </a:p>
        </p:txBody>
      </p:sp>
      <mc:AlternateContent xmlns:mc="http://schemas.openxmlformats.org/markup-compatibility/2006" xmlns:a14="http://schemas.microsoft.com/office/drawing/2010/main">
        <mc:Choice Requires="a14">
          <p:sp>
            <p:nvSpPr>
              <p:cNvPr id="1976" name="テキスト ボックス 1975"/>
              <p:cNvSpPr txBox="1"/>
              <p:nvPr/>
            </p:nvSpPr>
            <p:spPr>
              <a:xfrm>
                <a:off x="7033362" y="5118296"/>
                <a:ext cx="463588" cy="461665"/>
              </a:xfrm>
              <a:prstGeom prst="rect">
                <a:avLst/>
              </a:prstGeom>
              <a:noFill/>
            </p:spPr>
            <p:txBody>
              <a:bodyPr wrap="none" rtlCol="0">
                <a:spAutoFit/>
              </a:bodyPr>
              <a:lstStyle/>
              <a:p>
                <a:pPr algn="ctr"/>
                <a14:m>
                  <m:oMathPara xmlns:m="http://schemas.openxmlformats.org/officeDocument/2006/math">
                    <m:oMathParaPr>
                      <m:jc m:val="centerGroup"/>
                    </m:oMathParaPr>
                    <m:oMath xmlns:m="http://schemas.openxmlformats.org/officeDocument/2006/math">
                      <m:r>
                        <a:rPr kumimoji="1" lang="en-US" altLang="ja-JP" sz="2400" b="1" i="1" smtClean="0">
                          <a:latin typeface="Cambria Math" panose="02040503050406030204" pitchFamily="18" charset="0"/>
                        </a:rPr>
                        <m:t>𝒁</m:t>
                      </m:r>
                    </m:oMath>
                  </m:oMathPara>
                </a14:m>
                <a:endParaRPr kumimoji="1" lang="ja-JP" altLang="en-US" sz="2400" b="1" dirty="0"/>
              </a:p>
            </p:txBody>
          </p:sp>
        </mc:Choice>
        <mc:Fallback xmlns="">
          <p:sp>
            <p:nvSpPr>
              <p:cNvPr id="1976" name="テキスト ボックス 1975"/>
              <p:cNvSpPr txBox="1">
                <a:spLocks noRot="1" noChangeAspect="1" noMove="1" noResize="1" noEditPoints="1" noAdjustHandles="1" noChangeArrowheads="1" noChangeShapeType="1" noTextEdit="1"/>
              </p:cNvSpPr>
              <p:nvPr/>
            </p:nvSpPr>
            <p:spPr>
              <a:xfrm>
                <a:off x="7033362" y="5118296"/>
                <a:ext cx="463588" cy="461665"/>
              </a:xfrm>
              <a:prstGeom prst="rect">
                <a:avLst/>
              </a:prstGeom>
              <a:blipFill>
                <a:blip r:embed="rId4"/>
                <a:stretch>
                  <a:fillRect l="-3947"/>
                </a:stretch>
              </a:blipFill>
            </p:spPr>
            <p:txBody>
              <a:bodyPr/>
              <a:lstStyle/>
              <a:p>
                <a:r>
                  <a:rPr lang="ja-JP" altLang="en-US">
                    <a:noFill/>
                  </a:rPr>
                  <a:t> </a:t>
                </a:r>
              </a:p>
            </p:txBody>
          </p:sp>
        </mc:Fallback>
      </mc:AlternateContent>
      <p:sp>
        <p:nvSpPr>
          <p:cNvPr id="1977" name="右矢印 1976"/>
          <p:cNvSpPr/>
          <p:nvPr/>
        </p:nvSpPr>
        <p:spPr>
          <a:xfrm>
            <a:off x="4566623" y="1153606"/>
            <a:ext cx="536778" cy="404843"/>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978" name="テキスト ボックス 1977"/>
              <p:cNvSpPr txBox="1"/>
              <p:nvPr/>
            </p:nvSpPr>
            <p:spPr>
              <a:xfrm>
                <a:off x="5211818" y="1155972"/>
                <a:ext cx="3220049" cy="400110"/>
              </a:xfrm>
              <a:prstGeom prst="rect">
                <a:avLst/>
              </a:prstGeom>
              <a:noFill/>
              <a:ln w="28575">
                <a:solidFill>
                  <a:srgbClr val="00B050"/>
                </a:solidFill>
              </a:ln>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sz="2000" b="0" i="1" smtClean="0">
                          <a:latin typeface="Cambria Math" panose="02040503050406030204" pitchFamily="18" charset="0"/>
                        </a:rPr>
                        <m:t>𝐵𝑅</m:t>
                      </m:r>
                      <m:d>
                        <m:dPr>
                          <m:ctrlPr>
                            <a:rPr kumimoji="1" lang="en-US" altLang="ja-JP" sz="2000" b="0" i="1" smtClean="0">
                              <a:latin typeface="Cambria Math" panose="02040503050406030204" pitchFamily="18" charset="0"/>
                            </a:rPr>
                          </m:ctrlPr>
                        </m:dPr>
                        <m:e>
                          <m:sSup>
                            <m:sSupPr>
                              <m:ctrlPr>
                                <a:rPr kumimoji="1" lang="en-US" altLang="ja-JP" sz="2000" b="0" i="1" smtClean="0">
                                  <a:latin typeface="Cambria Math" panose="02040503050406030204" pitchFamily="18" charset="0"/>
                                </a:rPr>
                              </m:ctrlPr>
                            </m:sSupPr>
                            <m:e>
                              <m:r>
                                <a:rPr kumimoji="1" lang="ja-JP" altLang="en-US" sz="2000" b="0" i="1" smtClean="0">
                                  <a:latin typeface="Cambria Math" panose="02040503050406030204" pitchFamily="18" charset="0"/>
                                </a:rPr>
                                <m:t>𝜇</m:t>
                              </m:r>
                            </m:e>
                            <m:sup>
                              <m:r>
                                <a:rPr kumimoji="1" lang="en-US" altLang="ja-JP" sz="2000" b="0" i="1" smtClean="0">
                                  <a:latin typeface="Cambria Math" panose="02040503050406030204" pitchFamily="18" charset="0"/>
                                </a:rPr>
                                <m:t>−</m:t>
                              </m:r>
                            </m:sup>
                          </m:sSup>
                          <m:sSup>
                            <m:sSupPr>
                              <m:ctrlPr>
                                <a:rPr lang="en-US" altLang="ja-JP" sz="2000" i="1">
                                  <a:latin typeface="Cambria Math" panose="02040503050406030204" pitchFamily="18" charset="0"/>
                                  <a:ea typeface="Cambria Math" panose="02040503050406030204" pitchFamily="18" charset="0"/>
                                </a:rPr>
                              </m:ctrlPr>
                            </m:sSupPr>
                            <m:e>
                              <m:r>
                                <a:rPr lang="en-US" altLang="ja-JP" sz="2000" i="1">
                                  <a:latin typeface="Cambria Math" panose="02040503050406030204" pitchFamily="18" charset="0"/>
                                  <a:ea typeface="Cambria Math" panose="02040503050406030204" pitchFamily="18" charset="0"/>
                                </a:rPr>
                                <m:t>𝑒</m:t>
                              </m:r>
                            </m:e>
                            <m:sup>
                              <m:r>
                                <a:rPr lang="en-US" altLang="ja-JP" sz="2000" i="1">
                                  <a:latin typeface="Cambria Math" panose="02040503050406030204" pitchFamily="18" charset="0"/>
                                  <a:ea typeface="Cambria Math" panose="02040503050406030204" pitchFamily="18" charset="0"/>
                                </a:rPr>
                                <m:t>−</m:t>
                              </m:r>
                            </m:sup>
                          </m:sSup>
                          <m:r>
                            <a:rPr kumimoji="1" lang="en-US" altLang="ja-JP" sz="2000" b="0" i="1" smtClean="0">
                              <a:latin typeface="Cambria Math" panose="02040503050406030204" pitchFamily="18" charset="0"/>
                              <a:ea typeface="Cambria Math" panose="02040503050406030204" pitchFamily="18" charset="0"/>
                            </a:rPr>
                            <m:t>→</m:t>
                          </m:r>
                          <m:sSup>
                            <m:sSupPr>
                              <m:ctrlPr>
                                <a:rPr kumimoji="1" lang="en-US" altLang="ja-JP" sz="2000" b="0" i="1" smtClean="0">
                                  <a:latin typeface="Cambria Math" panose="02040503050406030204" pitchFamily="18" charset="0"/>
                                  <a:ea typeface="Cambria Math" panose="02040503050406030204" pitchFamily="18" charset="0"/>
                                </a:rPr>
                              </m:ctrlPr>
                            </m:sSupPr>
                            <m:e>
                              <m:r>
                                <a:rPr kumimoji="1" lang="en-US" altLang="ja-JP" sz="2000" b="0" i="1" smtClean="0">
                                  <a:latin typeface="Cambria Math" panose="02040503050406030204" pitchFamily="18" charset="0"/>
                                  <a:ea typeface="Cambria Math" panose="02040503050406030204" pitchFamily="18" charset="0"/>
                                </a:rPr>
                                <m:t>𝑒</m:t>
                              </m:r>
                            </m:e>
                            <m:sup>
                              <m:r>
                                <a:rPr kumimoji="1" lang="en-US" altLang="ja-JP" sz="2000" b="0" i="1" smtClean="0">
                                  <a:latin typeface="Cambria Math" panose="02040503050406030204" pitchFamily="18" charset="0"/>
                                  <a:ea typeface="Cambria Math" panose="02040503050406030204" pitchFamily="18" charset="0"/>
                                </a:rPr>
                                <m:t>−</m:t>
                              </m:r>
                            </m:sup>
                          </m:sSup>
                          <m:sSup>
                            <m:sSupPr>
                              <m:ctrlPr>
                                <a:rPr kumimoji="1" lang="en-US" altLang="ja-JP" sz="2000" b="0" i="1" smtClean="0">
                                  <a:latin typeface="Cambria Math" panose="02040503050406030204" pitchFamily="18" charset="0"/>
                                  <a:ea typeface="Cambria Math" panose="02040503050406030204" pitchFamily="18" charset="0"/>
                                </a:rPr>
                              </m:ctrlPr>
                            </m:sSupPr>
                            <m:e>
                              <m:r>
                                <a:rPr kumimoji="1" lang="en-US" altLang="ja-JP" sz="2000" b="0" i="1" smtClean="0">
                                  <a:latin typeface="Cambria Math" panose="02040503050406030204" pitchFamily="18" charset="0"/>
                                  <a:ea typeface="Cambria Math" panose="02040503050406030204" pitchFamily="18" charset="0"/>
                                </a:rPr>
                                <m:t>𝑒</m:t>
                              </m:r>
                            </m:e>
                            <m:sup>
                              <m:r>
                                <a:rPr kumimoji="1" lang="en-US" altLang="ja-JP" sz="2000" b="0" i="1" smtClean="0">
                                  <a:latin typeface="Cambria Math" panose="02040503050406030204" pitchFamily="18" charset="0"/>
                                  <a:ea typeface="Cambria Math" panose="02040503050406030204" pitchFamily="18" charset="0"/>
                                </a:rPr>
                                <m:t>−</m:t>
                              </m:r>
                            </m:sup>
                          </m:sSup>
                        </m:e>
                      </m:d>
                      <m:r>
                        <a:rPr kumimoji="1" lang="en-US" altLang="ja-JP" sz="2000" b="0" i="1" smtClean="0">
                          <a:latin typeface="Cambria Math" panose="02040503050406030204" pitchFamily="18" charset="0"/>
                          <a:ea typeface="Cambria Math" panose="02040503050406030204" pitchFamily="18" charset="0"/>
                        </a:rPr>
                        <m:t>&lt;</m:t>
                      </m:r>
                      <m:sSub>
                        <m:sSubPr>
                          <m:ctrlPr>
                            <a:rPr kumimoji="1" lang="en-US" altLang="ja-JP" sz="2000" b="0" i="1" smtClean="0">
                              <a:latin typeface="Cambria Math" panose="02040503050406030204" pitchFamily="18" charset="0"/>
                              <a:ea typeface="Cambria Math" panose="02040503050406030204" pitchFamily="18" charset="0"/>
                            </a:rPr>
                          </m:ctrlPr>
                        </m:sSubPr>
                        <m:e>
                          <m:r>
                            <a:rPr kumimoji="1" lang="en-US" altLang="ja-JP" sz="2000" b="0" i="1" smtClean="0">
                              <a:latin typeface="Cambria Math" panose="02040503050406030204" pitchFamily="18" charset="0"/>
                              <a:ea typeface="Cambria Math" panose="02040503050406030204" pitchFamily="18" charset="0"/>
                            </a:rPr>
                            <m:t>𝐵</m:t>
                          </m:r>
                        </m:e>
                        <m:sub>
                          <m:r>
                            <a:rPr kumimoji="1" lang="en-US" altLang="ja-JP" sz="2000" b="0" i="1" smtClean="0">
                              <a:latin typeface="Cambria Math" panose="02040503050406030204" pitchFamily="18" charset="0"/>
                              <a:ea typeface="Cambria Math" panose="02040503050406030204" pitchFamily="18" charset="0"/>
                            </a:rPr>
                            <m:t>𝑚𝑎𝑥</m:t>
                          </m:r>
                        </m:sub>
                      </m:sSub>
                    </m:oMath>
                  </m:oMathPara>
                </a14:m>
                <a:endParaRPr kumimoji="1" lang="ja-JP" altLang="en-US" sz="2000" dirty="0"/>
              </a:p>
            </p:txBody>
          </p:sp>
        </mc:Choice>
        <mc:Fallback xmlns="">
          <p:sp>
            <p:nvSpPr>
              <p:cNvPr id="1978" name="テキスト ボックス 1977"/>
              <p:cNvSpPr txBox="1">
                <a:spLocks noRot="1" noChangeAspect="1" noMove="1" noResize="1" noEditPoints="1" noAdjustHandles="1" noChangeArrowheads="1" noChangeShapeType="1" noTextEdit="1"/>
              </p:cNvSpPr>
              <p:nvPr/>
            </p:nvSpPr>
            <p:spPr>
              <a:xfrm>
                <a:off x="5211818" y="1155972"/>
                <a:ext cx="3220049" cy="400110"/>
              </a:xfrm>
              <a:prstGeom prst="rect">
                <a:avLst/>
              </a:prstGeom>
              <a:blipFill>
                <a:blip r:embed="rId5"/>
                <a:stretch>
                  <a:fillRect b="-4286"/>
                </a:stretch>
              </a:blipFill>
              <a:ln w="28575">
                <a:solidFill>
                  <a:srgbClr val="00B05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979" name="正方形/長方形 1978"/>
              <p:cNvSpPr/>
              <p:nvPr/>
            </p:nvSpPr>
            <p:spPr>
              <a:xfrm>
                <a:off x="496628" y="2937498"/>
                <a:ext cx="982897"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1" i="1" smtClean="0">
                              <a:solidFill>
                                <a:srgbClr val="000000"/>
                              </a:solidFill>
                              <a:latin typeface="Cambria Math" panose="02040503050406030204" pitchFamily="18" charset="0"/>
                              <a:ea typeface="Cambria Math" panose="02040503050406030204" pitchFamily="18" charset="0"/>
                            </a:rPr>
                          </m:ctrlPr>
                        </m:sSubPr>
                        <m:e>
                          <m:r>
                            <a:rPr lang="en-US" altLang="ja-JP" sz="2400" b="1" i="1">
                              <a:solidFill>
                                <a:srgbClr val="000000"/>
                              </a:solidFill>
                              <a:latin typeface="Cambria Math" panose="02040503050406030204" pitchFamily="18" charset="0"/>
                              <a:ea typeface="Cambria Math" panose="02040503050406030204" pitchFamily="18" charset="0"/>
                            </a:rPr>
                            <m:t>𝑩</m:t>
                          </m:r>
                        </m:e>
                        <m:sub>
                          <m:r>
                            <a:rPr lang="en-US" altLang="ja-JP" sz="2400" b="1" i="1">
                              <a:solidFill>
                                <a:srgbClr val="000000"/>
                              </a:solidFill>
                              <a:latin typeface="Cambria Math" panose="02040503050406030204" pitchFamily="18" charset="0"/>
                              <a:ea typeface="Cambria Math" panose="02040503050406030204" pitchFamily="18" charset="0"/>
                            </a:rPr>
                            <m:t>𝒎𝒂𝒙</m:t>
                          </m:r>
                        </m:sub>
                      </m:sSub>
                    </m:oMath>
                  </m:oMathPara>
                </a14:m>
                <a:endParaRPr lang="ja-JP" altLang="en-US" sz="2000" b="1" dirty="0"/>
              </a:p>
            </p:txBody>
          </p:sp>
        </mc:Choice>
        <mc:Fallback xmlns="">
          <p:sp>
            <p:nvSpPr>
              <p:cNvPr id="1979" name="正方形/長方形 1978"/>
              <p:cNvSpPr>
                <a:spLocks noRot="1" noChangeAspect="1" noMove="1" noResize="1" noEditPoints="1" noAdjustHandles="1" noChangeArrowheads="1" noChangeShapeType="1" noTextEdit="1"/>
              </p:cNvSpPr>
              <p:nvPr/>
            </p:nvSpPr>
            <p:spPr>
              <a:xfrm>
                <a:off x="496628" y="2937498"/>
                <a:ext cx="982897" cy="461665"/>
              </a:xfrm>
              <a:prstGeom prst="rect">
                <a:avLst/>
              </a:prstGeom>
              <a:blipFill>
                <a:blip r:embed="rId6"/>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980" name="正方形/長方形 1979"/>
              <p:cNvSpPr/>
              <p:nvPr/>
            </p:nvSpPr>
            <p:spPr>
              <a:xfrm>
                <a:off x="6931514" y="1708966"/>
                <a:ext cx="1968680" cy="41139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d>
                        <m:dPr>
                          <m:ctrlPr>
                            <a:rPr lang="en-US" altLang="ja-JP" b="0" i="1" smtClean="0">
                              <a:solidFill>
                                <a:srgbClr val="000000"/>
                              </a:solidFill>
                              <a:latin typeface="Cambria Math" panose="02040503050406030204" pitchFamily="18" charset="0"/>
                              <a:ea typeface="Cambria Math" panose="02040503050406030204" pitchFamily="18" charset="0"/>
                            </a:rPr>
                          </m:ctrlPr>
                        </m:dPr>
                        <m:e>
                          <m:r>
                            <a:rPr lang="en-US" altLang="ja-JP" b="0" i="1" smtClean="0">
                              <a:solidFill>
                                <a:srgbClr val="000000"/>
                              </a:solidFill>
                              <a:latin typeface="Cambria Math" panose="02040503050406030204" pitchFamily="18" charset="0"/>
                              <a:ea typeface="Cambria Math" panose="02040503050406030204" pitchFamily="18" charset="0"/>
                            </a:rPr>
                            <m:t> </m:t>
                          </m:r>
                          <m:sSub>
                            <m:sSubPr>
                              <m:ctrlPr>
                                <a:rPr lang="en-US" altLang="ja-JP" b="0" i="1" smtClean="0">
                                  <a:solidFill>
                                    <a:srgbClr val="000000"/>
                                  </a:solidFill>
                                  <a:latin typeface="Cambria Math" panose="02040503050406030204" pitchFamily="18" charset="0"/>
                                  <a:ea typeface="Cambria Math" panose="02040503050406030204" pitchFamily="18" charset="0"/>
                                </a:rPr>
                              </m:ctrlPr>
                            </m:sSubPr>
                            <m:e>
                              <m:r>
                                <a:rPr lang="en-US" altLang="ja-JP" i="1" smtClean="0">
                                  <a:solidFill>
                                    <a:srgbClr val="000000"/>
                                  </a:solidFill>
                                  <a:latin typeface="Cambria Math" panose="02040503050406030204" pitchFamily="18" charset="0"/>
                                  <a:ea typeface="Cambria Math" panose="02040503050406030204" pitchFamily="18" charset="0"/>
                                </a:rPr>
                                <m:t>𝐴</m:t>
                              </m:r>
                            </m:e>
                            <m:sub>
                              <m:r>
                                <a:rPr lang="en-US" altLang="ja-JP" b="0" i="1" smtClean="0">
                                  <a:solidFill>
                                    <a:srgbClr val="000000"/>
                                  </a:solidFill>
                                  <a:latin typeface="Cambria Math" panose="02040503050406030204" pitchFamily="18" charset="0"/>
                                  <a:ea typeface="Cambria Math" panose="02040503050406030204" pitchFamily="18" charset="0"/>
                                </a:rPr>
                                <m:t>𝑅</m:t>
                              </m:r>
                            </m:sub>
                          </m:sSub>
                          <m:acc>
                            <m:accPr>
                              <m:chr m:val="̅"/>
                              <m:ctrlPr>
                                <a:rPr lang="en-US" altLang="ja-JP" i="1">
                                  <a:solidFill>
                                    <a:srgbClr val="000000"/>
                                  </a:solidFill>
                                  <a:latin typeface="Cambria Math" panose="02040503050406030204" pitchFamily="18" charset="0"/>
                                  <a:ea typeface="Cambria Math" panose="02040503050406030204" pitchFamily="18" charset="0"/>
                                </a:rPr>
                              </m:ctrlPr>
                            </m:accPr>
                            <m:e>
                              <m:sSub>
                                <m:sSubPr>
                                  <m:ctrlPr>
                                    <a:rPr lang="en-US" altLang="ja-JP" i="1">
                                      <a:solidFill>
                                        <a:srgbClr val="000000"/>
                                      </a:solidFill>
                                      <a:latin typeface="Cambria Math" panose="02040503050406030204" pitchFamily="18" charset="0"/>
                                      <a:ea typeface="Cambria Math" panose="02040503050406030204" pitchFamily="18" charset="0"/>
                                    </a:rPr>
                                  </m:ctrlPr>
                                </m:sSubPr>
                                <m:e>
                                  <m:r>
                                    <a:rPr lang="en-US" altLang="ja-JP" i="1">
                                      <a:solidFill>
                                        <a:srgbClr val="000000"/>
                                      </a:solidFill>
                                      <a:latin typeface="Cambria Math" panose="02040503050406030204" pitchFamily="18" charset="0"/>
                                      <a:ea typeface="Cambria Math" panose="02040503050406030204" pitchFamily="18" charset="0"/>
                                    </a:rPr>
                                    <m:t>𝑒</m:t>
                                  </m:r>
                                </m:e>
                                <m:sub>
                                  <m:r>
                                    <a:rPr lang="en-US" altLang="ja-JP" i="1">
                                      <a:solidFill>
                                        <a:srgbClr val="000000"/>
                                      </a:solidFill>
                                      <a:latin typeface="Cambria Math" panose="02040503050406030204" pitchFamily="18" charset="0"/>
                                      <a:ea typeface="Cambria Math" panose="02040503050406030204" pitchFamily="18" charset="0"/>
                                    </a:rPr>
                                    <m:t>𝐿</m:t>
                                  </m:r>
                                </m:sub>
                              </m:sSub>
                            </m:e>
                          </m:acc>
                          <m:sSup>
                            <m:sSupPr>
                              <m:ctrlPr>
                                <a:rPr lang="en-US" altLang="ja-JP" b="0" i="1" smtClean="0">
                                  <a:solidFill>
                                    <a:srgbClr val="000000"/>
                                  </a:solidFill>
                                  <a:latin typeface="Cambria Math" panose="02040503050406030204" pitchFamily="18" charset="0"/>
                                  <a:ea typeface="Cambria Math" panose="02040503050406030204" pitchFamily="18" charset="0"/>
                                </a:rPr>
                              </m:ctrlPr>
                            </m:sSupPr>
                            <m:e>
                              <m:r>
                                <a:rPr lang="en-US" altLang="ja-JP" b="0" i="1" smtClean="0">
                                  <a:solidFill>
                                    <a:srgbClr val="000000"/>
                                  </a:solidFill>
                                  <a:latin typeface="Cambria Math" panose="02040503050406030204" pitchFamily="18" charset="0"/>
                                  <a:ea typeface="Cambria Math" panose="02040503050406030204" pitchFamily="18" charset="0"/>
                                </a:rPr>
                                <m:t>𝜎</m:t>
                              </m:r>
                            </m:e>
                            <m:sup>
                              <m:r>
                                <a:rPr lang="en-US" altLang="ja-JP" b="0" i="1" smtClean="0">
                                  <a:solidFill>
                                    <a:srgbClr val="000000"/>
                                  </a:solidFill>
                                  <a:latin typeface="Cambria Math" panose="02040503050406030204" pitchFamily="18" charset="0"/>
                                  <a:ea typeface="Cambria Math" panose="02040503050406030204" pitchFamily="18" charset="0"/>
                                </a:rPr>
                                <m:t>𝜇𝜈</m:t>
                              </m:r>
                            </m:sup>
                          </m:sSup>
                          <m:sSub>
                            <m:sSubPr>
                              <m:ctrlPr>
                                <a:rPr lang="en-US" altLang="ja-JP" i="1">
                                  <a:solidFill>
                                    <a:srgbClr val="000000"/>
                                  </a:solidFill>
                                  <a:latin typeface="Cambria Math" panose="02040503050406030204" pitchFamily="18" charset="0"/>
                                </a:rPr>
                              </m:ctrlPr>
                            </m:sSubPr>
                            <m:e>
                              <m:r>
                                <a:rPr lang="ja-JP" altLang="en-US" i="1">
                                  <a:solidFill>
                                    <a:srgbClr val="000000"/>
                                  </a:solidFill>
                                  <a:latin typeface="Cambria Math" panose="02040503050406030204" pitchFamily="18" charset="0"/>
                                </a:rPr>
                                <m:t>𝜇</m:t>
                              </m:r>
                            </m:e>
                            <m:sub>
                              <m:r>
                                <a:rPr lang="en-US" altLang="ja-JP" i="1">
                                  <a:solidFill>
                                    <a:srgbClr val="000000"/>
                                  </a:solidFill>
                                  <a:latin typeface="Cambria Math" panose="02040503050406030204" pitchFamily="18" charset="0"/>
                                </a:rPr>
                                <m:t>𝑅</m:t>
                              </m:r>
                            </m:sub>
                          </m:sSub>
                          <m:sSub>
                            <m:sSubPr>
                              <m:ctrlPr>
                                <a:rPr lang="en-US" altLang="ja-JP" b="0" i="1" smtClean="0">
                                  <a:solidFill>
                                    <a:srgbClr val="000000"/>
                                  </a:solidFill>
                                  <a:latin typeface="Cambria Math" panose="02040503050406030204" pitchFamily="18" charset="0"/>
                                </a:rPr>
                              </m:ctrlPr>
                            </m:sSubPr>
                            <m:e>
                              <m:r>
                                <a:rPr lang="en-US" altLang="ja-JP" b="0" i="1" smtClean="0">
                                  <a:solidFill>
                                    <a:srgbClr val="000000"/>
                                  </a:solidFill>
                                  <a:latin typeface="Cambria Math" panose="02040503050406030204" pitchFamily="18" charset="0"/>
                                </a:rPr>
                                <m:t>𝐹</m:t>
                              </m:r>
                            </m:e>
                            <m:sub>
                              <m:r>
                                <a:rPr lang="en-US" altLang="ja-JP" b="0" i="1" smtClean="0">
                                  <a:solidFill>
                                    <a:srgbClr val="000000"/>
                                  </a:solidFill>
                                  <a:latin typeface="Cambria Math" panose="02040503050406030204" pitchFamily="18" charset="0"/>
                                </a:rPr>
                                <m:t>𝜇𝜈</m:t>
                              </m:r>
                            </m:sub>
                          </m:sSub>
                          <m:r>
                            <a:rPr lang="en-US" altLang="ja-JP" b="0" i="1" smtClean="0">
                              <a:solidFill>
                                <a:srgbClr val="000000"/>
                              </a:solidFill>
                              <a:latin typeface="Cambria Math" panose="02040503050406030204" pitchFamily="18" charset="0"/>
                            </a:rPr>
                            <m:t> </m:t>
                          </m:r>
                        </m:e>
                      </m:d>
                    </m:oMath>
                  </m:oMathPara>
                </a14:m>
                <a:endParaRPr lang="ja-JP" altLang="en-US" dirty="0"/>
              </a:p>
            </p:txBody>
          </p:sp>
        </mc:Choice>
        <mc:Fallback xmlns="">
          <p:sp>
            <p:nvSpPr>
              <p:cNvPr id="1980" name="正方形/長方形 1979"/>
              <p:cNvSpPr>
                <a:spLocks noRot="1" noChangeAspect="1" noMove="1" noResize="1" noEditPoints="1" noAdjustHandles="1" noChangeArrowheads="1" noChangeShapeType="1" noTextEdit="1"/>
              </p:cNvSpPr>
              <p:nvPr/>
            </p:nvSpPr>
            <p:spPr>
              <a:xfrm>
                <a:off x="6931514" y="1708966"/>
                <a:ext cx="1968680" cy="411395"/>
              </a:xfrm>
              <a:prstGeom prst="rect">
                <a:avLst/>
              </a:prstGeom>
              <a:blipFill>
                <a:blip r:embed="rId7"/>
                <a:stretch>
                  <a:fillRect b="-2941"/>
                </a:stretch>
              </a:blipFill>
            </p:spPr>
            <p:txBody>
              <a:bodyPr/>
              <a:lstStyle/>
              <a:p>
                <a:r>
                  <a:rPr lang="ja-JP" altLang="en-US">
                    <a:noFill/>
                  </a:rPr>
                  <a:t> </a:t>
                </a:r>
              </a:p>
            </p:txBody>
          </p:sp>
        </mc:Fallback>
      </mc:AlternateContent>
      <p:sp>
        <p:nvSpPr>
          <p:cNvPr id="1981" name="テキスト ボックス 1980"/>
          <p:cNvSpPr txBox="1"/>
          <p:nvPr/>
        </p:nvSpPr>
        <p:spPr>
          <a:xfrm>
            <a:off x="786598" y="329772"/>
            <a:ext cx="7560083" cy="584775"/>
          </a:xfrm>
          <a:prstGeom prst="rect">
            <a:avLst/>
          </a:prstGeom>
          <a:noFill/>
        </p:spPr>
        <p:txBody>
          <a:bodyPr wrap="none" rtlCol="0">
            <a:spAutoFit/>
          </a:bodyPr>
          <a:lstStyle/>
          <a:p>
            <a:pPr algn="ctr"/>
            <a:r>
              <a:rPr lang="en-US" altLang="ja-JP" sz="3200" b="1" dirty="0" smtClean="0"/>
              <a:t>Upper limits of BR (photonic process)</a:t>
            </a:r>
            <a:endParaRPr lang="ja-JP" altLang="en-US" sz="3200" dirty="0"/>
          </a:p>
        </p:txBody>
      </p:sp>
      <p:sp>
        <p:nvSpPr>
          <p:cNvPr id="1982" name="上矢印 1981"/>
          <p:cNvSpPr/>
          <p:nvPr/>
        </p:nvSpPr>
        <p:spPr>
          <a:xfrm rot="10800000">
            <a:off x="5799352" y="2802902"/>
            <a:ext cx="360040" cy="620014"/>
          </a:xfrm>
          <a:prstGeom prst="upArrow">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1983" name="直線矢印コネクタ 1982"/>
          <p:cNvCxnSpPr>
            <a:stCxn id="1986" idx="1"/>
          </p:cNvCxnSpPr>
          <p:nvPr/>
        </p:nvCxnSpPr>
        <p:spPr>
          <a:xfrm flipH="1" flipV="1">
            <a:off x="6252159" y="2656147"/>
            <a:ext cx="514522" cy="153746"/>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84" name="テキスト ボックス 1983"/>
          <p:cNvSpPr txBox="1"/>
          <p:nvPr/>
        </p:nvSpPr>
        <p:spPr>
          <a:xfrm>
            <a:off x="6756218" y="3479759"/>
            <a:ext cx="1707519" cy="400110"/>
          </a:xfrm>
          <a:prstGeom prst="rect">
            <a:avLst/>
          </a:prstGeom>
          <a:noFill/>
          <a:ln w="28575">
            <a:solidFill>
              <a:srgbClr val="FF0000"/>
            </a:solidFill>
          </a:ln>
        </p:spPr>
        <p:txBody>
          <a:bodyPr wrap="none" rtlCol="0">
            <a:spAutoFit/>
          </a:bodyPr>
          <a:lstStyle/>
          <a:p>
            <a:r>
              <a:rPr lang="en-US" altLang="ja-JP" sz="2000" dirty="0" smtClean="0"/>
              <a:t>this work (1s)</a:t>
            </a:r>
            <a:endParaRPr kumimoji="1" lang="ja-JP" altLang="en-US" sz="2000" dirty="0"/>
          </a:p>
        </p:txBody>
      </p:sp>
      <p:cxnSp>
        <p:nvCxnSpPr>
          <p:cNvPr id="1985" name="直線矢印コネクタ 1984"/>
          <p:cNvCxnSpPr>
            <a:stCxn id="1984" idx="1"/>
          </p:cNvCxnSpPr>
          <p:nvPr/>
        </p:nvCxnSpPr>
        <p:spPr>
          <a:xfrm flipH="1" flipV="1">
            <a:off x="6231584" y="3564390"/>
            <a:ext cx="524634" cy="115424"/>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86" name="テキスト ボックス 1985"/>
          <p:cNvSpPr txBox="1"/>
          <p:nvPr/>
        </p:nvSpPr>
        <p:spPr>
          <a:xfrm>
            <a:off x="6766681" y="2609838"/>
            <a:ext cx="1963999" cy="400110"/>
          </a:xfrm>
          <a:prstGeom prst="rect">
            <a:avLst/>
          </a:prstGeom>
          <a:solidFill>
            <a:schemeClr val="bg1"/>
          </a:solidFill>
          <a:ln w="28575">
            <a:solidFill>
              <a:srgbClr val="0070C0"/>
            </a:solidFill>
            <a:prstDash val="lgDash"/>
          </a:ln>
        </p:spPr>
        <p:txBody>
          <a:bodyPr wrap="none" rtlCol="0">
            <a:spAutoFit/>
          </a:bodyPr>
          <a:lstStyle/>
          <a:p>
            <a:r>
              <a:rPr lang="en-US" altLang="ja-JP" sz="2000" dirty="0" smtClean="0"/>
              <a:t>Koike </a:t>
            </a:r>
            <a:r>
              <a:rPr lang="en-US" altLang="ja-JP" sz="2000" i="1" dirty="0" smtClean="0"/>
              <a:t>et al.</a:t>
            </a:r>
            <a:r>
              <a:rPr lang="en-US" altLang="ja-JP" sz="2000" dirty="0" smtClean="0"/>
              <a:t> (1s)</a:t>
            </a:r>
          </a:p>
        </p:txBody>
      </p:sp>
      <mc:AlternateContent xmlns:mc="http://schemas.openxmlformats.org/markup-compatibility/2006" xmlns:a14="http://schemas.microsoft.com/office/drawing/2010/main">
        <mc:Choice Requires="a14">
          <p:sp>
            <p:nvSpPr>
              <p:cNvPr id="3857" name="テキスト ボックス 3856"/>
              <p:cNvSpPr txBox="1"/>
              <p:nvPr/>
            </p:nvSpPr>
            <p:spPr>
              <a:xfrm>
                <a:off x="2546137" y="6227142"/>
                <a:ext cx="1634102" cy="461665"/>
              </a:xfrm>
              <a:prstGeom prst="rect">
                <a:avLst/>
              </a:prstGeom>
              <a:noFill/>
              <a:ln w="28575">
                <a:solidFill>
                  <a:srgbClr val="0070C0"/>
                </a:solidFill>
                <a:prstDash val="lgDash"/>
              </a:ln>
            </p:spPr>
            <p:txBody>
              <a:bodyPr wrap="none" rtlCol="0">
                <a:spAutoFit/>
              </a:bodyPr>
              <a:lstStyle/>
              <a:p>
                <a:pPr algn="ctr"/>
                <a14:m>
                  <m:oMathPara xmlns:m="http://schemas.openxmlformats.org/officeDocument/2006/math">
                    <m:oMathParaPr>
                      <m:jc m:val="centerGroup"/>
                    </m:oMathParaPr>
                    <m:oMath xmlns:m="http://schemas.openxmlformats.org/officeDocument/2006/math">
                      <m:r>
                        <a:rPr lang="en-US" altLang="ja-JP" sz="2400" b="0" i="1" smtClean="0">
                          <a:latin typeface="Cambria Math" panose="02040503050406030204" pitchFamily="18" charset="0"/>
                        </a:rPr>
                        <m:t>1</m:t>
                      </m:r>
                      <m:r>
                        <a:rPr lang="en-US" altLang="ja-JP" sz="2400" i="1" smtClean="0">
                          <a:latin typeface="Cambria Math" panose="02040503050406030204" pitchFamily="18" charset="0"/>
                        </a:rPr>
                        <m:t>.</m:t>
                      </m:r>
                      <m:r>
                        <a:rPr lang="en-US" altLang="ja-JP" sz="2400" b="0" i="1" smtClean="0">
                          <a:latin typeface="Cambria Math" panose="02040503050406030204" pitchFamily="18" charset="0"/>
                        </a:rPr>
                        <m:t>8</m:t>
                      </m:r>
                      <m:r>
                        <a:rPr lang="en-US" altLang="ja-JP" sz="2400" i="1">
                          <a:latin typeface="Cambria Math" panose="02040503050406030204" pitchFamily="18" charset="0"/>
                          <a:ea typeface="Cambria Math" panose="02040503050406030204" pitchFamily="18" charset="0"/>
                        </a:rPr>
                        <m:t>×</m:t>
                      </m:r>
                      <m:sSup>
                        <m:sSupPr>
                          <m:ctrlPr>
                            <a:rPr lang="en-US" altLang="ja-JP" sz="2400" i="1">
                              <a:latin typeface="Cambria Math" panose="02040503050406030204" pitchFamily="18" charset="0"/>
                              <a:ea typeface="Cambria Math" panose="02040503050406030204" pitchFamily="18" charset="0"/>
                            </a:rPr>
                          </m:ctrlPr>
                        </m:sSupPr>
                        <m:e>
                          <m:r>
                            <a:rPr lang="en-US" altLang="ja-JP" sz="2400" i="1">
                              <a:latin typeface="Cambria Math" panose="02040503050406030204" pitchFamily="18" charset="0"/>
                              <a:ea typeface="Cambria Math" panose="02040503050406030204" pitchFamily="18" charset="0"/>
                            </a:rPr>
                            <m:t>10</m:t>
                          </m:r>
                        </m:e>
                        <m:sup>
                          <m:r>
                            <a:rPr lang="en-US" altLang="ja-JP" sz="2400" i="1">
                              <a:latin typeface="Cambria Math" panose="02040503050406030204" pitchFamily="18" charset="0"/>
                              <a:ea typeface="Cambria Math" panose="02040503050406030204" pitchFamily="18" charset="0"/>
                            </a:rPr>
                            <m:t>18</m:t>
                          </m:r>
                        </m:sup>
                      </m:sSup>
                    </m:oMath>
                  </m:oMathPara>
                </a14:m>
                <a:endParaRPr lang="ja-JP" altLang="en-US" sz="2400" dirty="0"/>
              </a:p>
            </p:txBody>
          </p:sp>
        </mc:Choice>
        <mc:Fallback xmlns="">
          <p:sp>
            <p:nvSpPr>
              <p:cNvPr id="3857" name="テキスト ボックス 3856"/>
              <p:cNvSpPr txBox="1">
                <a:spLocks noRot="1" noChangeAspect="1" noMove="1" noResize="1" noEditPoints="1" noAdjustHandles="1" noChangeArrowheads="1" noChangeShapeType="1" noTextEdit="1"/>
              </p:cNvSpPr>
              <p:nvPr/>
            </p:nvSpPr>
            <p:spPr>
              <a:xfrm>
                <a:off x="2546137" y="6227142"/>
                <a:ext cx="1634102" cy="461665"/>
              </a:xfrm>
              <a:prstGeom prst="rect">
                <a:avLst/>
              </a:prstGeom>
              <a:blipFill>
                <a:blip r:embed="rId8"/>
                <a:stretch>
                  <a:fillRect/>
                </a:stretch>
              </a:blipFill>
              <a:ln w="28575">
                <a:solidFill>
                  <a:srgbClr val="0070C0"/>
                </a:solidFill>
                <a:prstDash val="lgDash"/>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858" name="テキスト ボックス 3857"/>
              <p:cNvSpPr txBox="1"/>
              <p:nvPr/>
            </p:nvSpPr>
            <p:spPr>
              <a:xfrm>
                <a:off x="4929542" y="6222935"/>
                <a:ext cx="1634102" cy="461665"/>
              </a:xfrm>
              <a:prstGeom prst="rect">
                <a:avLst/>
              </a:prstGeom>
              <a:noFill/>
              <a:ln w="28575">
                <a:solidFill>
                  <a:srgbClr val="FF0000"/>
                </a:solidFill>
                <a:prstDash val="solid"/>
              </a:ln>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sz="2400" b="0" i="1" smtClean="0">
                          <a:latin typeface="Cambria Math" panose="02040503050406030204" pitchFamily="18" charset="0"/>
                          <a:ea typeface="Cambria Math" panose="02040503050406030204" pitchFamily="18" charset="0"/>
                        </a:rPr>
                        <m:t>6.6×</m:t>
                      </m:r>
                      <m:sSup>
                        <m:sSupPr>
                          <m:ctrlPr>
                            <a:rPr kumimoji="1" lang="en-US" altLang="ja-JP" sz="2400" b="0" i="1" smtClean="0">
                              <a:latin typeface="Cambria Math" panose="02040503050406030204" pitchFamily="18" charset="0"/>
                              <a:ea typeface="Cambria Math" panose="02040503050406030204" pitchFamily="18" charset="0"/>
                            </a:rPr>
                          </m:ctrlPr>
                        </m:sSupPr>
                        <m:e>
                          <m:r>
                            <a:rPr kumimoji="1" lang="en-US" altLang="ja-JP" sz="2400" b="0" i="1" smtClean="0">
                              <a:latin typeface="Cambria Math" panose="02040503050406030204" pitchFamily="18" charset="0"/>
                              <a:ea typeface="Cambria Math" panose="02040503050406030204" pitchFamily="18" charset="0"/>
                            </a:rPr>
                            <m:t>10</m:t>
                          </m:r>
                        </m:e>
                        <m:sup>
                          <m:r>
                            <a:rPr kumimoji="1" lang="en-US" altLang="ja-JP" sz="2400" b="0" i="1" smtClean="0">
                              <a:latin typeface="Cambria Math" panose="02040503050406030204" pitchFamily="18" charset="0"/>
                              <a:ea typeface="Cambria Math" panose="02040503050406030204" pitchFamily="18" charset="0"/>
                            </a:rPr>
                            <m:t>18</m:t>
                          </m:r>
                        </m:sup>
                      </m:sSup>
                    </m:oMath>
                  </m:oMathPara>
                </a14:m>
                <a:endParaRPr kumimoji="1" lang="ja-JP" altLang="en-US" sz="2400" dirty="0"/>
              </a:p>
            </p:txBody>
          </p:sp>
        </mc:Choice>
        <mc:Fallback xmlns="">
          <p:sp>
            <p:nvSpPr>
              <p:cNvPr id="3858" name="テキスト ボックス 3857"/>
              <p:cNvSpPr txBox="1">
                <a:spLocks noRot="1" noChangeAspect="1" noMove="1" noResize="1" noEditPoints="1" noAdjustHandles="1" noChangeArrowheads="1" noChangeShapeType="1" noTextEdit="1"/>
              </p:cNvSpPr>
              <p:nvPr/>
            </p:nvSpPr>
            <p:spPr>
              <a:xfrm>
                <a:off x="4929542" y="6222935"/>
                <a:ext cx="1634102" cy="461665"/>
              </a:xfrm>
              <a:prstGeom prst="rect">
                <a:avLst/>
              </a:prstGeom>
              <a:blipFill>
                <a:blip r:embed="rId9"/>
                <a:stretch>
                  <a:fillRect/>
                </a:stretch>
              </a:blipFill>
              <a:ln w="28575">
                <a:solidFill>
                  <a:srgbClr val="FF0000"/>
                </a:solidFill>
                <a:prstDash val="solid"/>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859" name="正方形/長方形 3858"/>
              <p:cNvSpPr/>
              <p:nvPr/>
            </p:nvSpPr>
            <p:spPr>
              <a:xfrm>
                <a:off x="1893968" y="5753628"/>
                <a:ext cx="2949012" cy="400110"/>
              </a:xfrm>
              <a:prstGeom prst="rect">
                <a:avLst/>
              </a:prstGeom>
            </p:spPr>
            <p:txBody>
              <a:bodyPr wrap="none">
                <a:spAutoFit/>
              </a:bodyPr>
              <a:lstStyle/>
              <a:p>
                <a:r>
                  <a:rPr lang="en-US" altLang="ja-JP" sz="2000" dirty="0" smtClean="0">
                    <a:solidFill>
                      <a:srgbClr val="000000"/>
                    </a:solidFill>
                  </a:rPr>
                  <a:t>inverse of </a:t>
                </a:r>
                <a14:m>
                  <m:oMath xmlns:m="http://schemas.openxmlformats.org/officeDocument/2006/math">
                    <m:sSub>
                      <m:sSubPr>
                        <m:ctrlPr>
                          <a:rPr lang="en-US" altLang="ja-JP" sz="2000" b="0" i="1" smtClean="0">
                            <a:solidFill>
                              <a:srgbClr val="000000"/>
                            </a:solidFill>
                            <a:latin typeface="Cambria Math" panose="02040503050406030204" pitchFamily="18" charset="0"/>
                          </a:rPr>
                        </m:ctrlPr>
                      </m:sSubPr>
                      <m:e>
                        <m:r>
                          <a:rPr lang="en-US" altLang="ja-JP" sz="2000" b="0" i="1" smtClean="0">
                            <a:solidFill>
                              <a:srgbClr val="000000"/>
                            </a:solidFill>
                            <a:latin typeface="Cambria Math" panose="02040503050406030204" pitchFamily="18" charset="0"/>
                          </a:rPr>
                          <m:t>𝐵</m:t>
                        </m:r>
                      </m:e>
                      <m:sub>
                        <m:r>
                          <a:rPr lang="en-US" altLang="ja-JP" sz="2000" b="0" i="1" smtClean="0">
                            <a:solidFill>
                              <a:srgbClr val="000000"/>
                            </a:solidFill>
                            <a:latin typeface="Cambria Math" panose="02040503050406030204" pitchFamily="18" charset="0"/>
                          </a:rPr>
                          <m:t>𝑚𝑎𝑥</m:t>
                        </m:r>
                      </m:sub>
                    </m:sSub>
                  </m:oMath>
                </a14:m>
                <a:r>
                  <a:rPr lang="en-US" altLang="ja-JP" sz="2000" dirty="0" smtClean="0">
                    <a:solidFill>
                      <a:srgbClr val="000000"/>
                    </a:solidFill>
                  </a:rPr>
                  <a:t> (</a:t>
                </a:r>
                <a14:m>
                  <m:oMath xmlns:m="http://schemas.openxmlformats.org/officeDocument/2006/math">
                    <m:r>
                      <a:rPr lang="en-US" altLang="ja-JP" sz="2000" b="0" i="1" smtClean="0">
                        <a:solidFill>
                          <a:srgbClr val="000000"/>
                        </a:solidFill>
                        <a:latin typeface="Cambria Math" panose="02040503050406030204" pitchFamily="18" charset="0"/>
                      </a:rPr>
                      <m:t>𝑍</m:t>
                    </m:r>
                    <m:r>
                      <a:rPr lang="en-US" altLang="ja-JP" sz="2000" b="0" i="1" smtClean="0">
                        <a:solidFill>
                          <a:srgbClr val="000000"/>
                        </a:solidFill>
                        <a:latin typeface="Cambria Math" panose="02040503050406030204" pitchFamily="18" charset="0"/>
                      </a:rPr>
                      <m:t>=82</m:t>
                    </m:r>
                  </m:oMath>
                </a14:m>
                <a:r>
                  <a:rPr lang="en-US" altLang="ja-JP" sz="2000" dirty="0" smtClean="0">
                    <a:solidFill>
                      <a:srgbClr val="000000"/>
                    </a:solidFill>
                  </a:rPr>
                  <a:t>)</a:t>
                </a:r>
                <a:endParaRPr lang="ja-JP" altLang="en-US" sz="1600" dirty="0"/>
              </a:p>
            </p:txBody>
          </p:sp>
        </mc:Choice>
        <mc:Fallback xmlns="">
          <p:sp>
            <p:nvSpPr>
              <p:cNvPr id="3859" name="正方形/長方形 3858"/>
              <p:cNvSpPr>
                <a:spLocks noRot="1" noChangeAspect="1" noMove="1" noResize="1" noEditPoints="1" noAdjustHandles="1" noChangeArrowheads="1" noChangeShapeType="1" noTextEdit="1"/>
              </p:cNvSpPr>
              <p:nvPr/>
            </p:nvSpPr>
            <p:spPr>
              <a:xfrm>
                <a:off x="1893968" y="5753628"/>
                <a:ext cx="2949012" cy="400110"/>
              </a:xfrm>
              <a:prstGeom prst="rect">
                <a:avLst/>
              </a:prstGeom>
              <a:blipFill>
                <a:blip r:embed="rId10"/>
                <a:stretch>
                  <a:fillRect l="-2277" t="-7692" r="-1656" b="-29231"/>
                </a:stretch>
              </a:blipFill>
            </p:spPr>
            <p:txBody>
              <a:bodyPr/>
              <a:lstStyle/>
              <a:p>
                <a:r>
                  <a:rPr lang="ja-JP" altLang="en-US">
                    <a:noFill/>
                  </a:rPr>
                  <a:t> </a:t>
                </a:r>
              </a:p>
            </p:txBody>
          </p:sp>
        </mc:Fallback>
      </mc:AlternateContent>
      <p:sp>
        <p:nvSpPr>
          <p:cNvPr id="3860" name="右矢印 3859"/>
          <p:cNvSpPr/>
          <p:nvPr/>
        </p:nvSpPr>
        <p:spPr>
          <a:xfrm>
            <a:off x="4329977" y="6261692"/>
            <a:ext cx="487023" cy="401937"/>
          </a:xfrm>
          <a:prstGeom prst="rightArrow">
            <a:avLst>
              <a:gd name="adj1" fmla="val 55418"/>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1" name="テキスト ボックス 240"/>
          <p:cNvSpPr txBox="1"/>
          <p:nvPr/>
        </p:nvSpPr>
        <p:spPr>
          <a:xfrm>
            <a:off x="260104" y="4169526"/>
            <a:ext cx="1451038" cy="707886"/>
          </a:xfrm>
          <a:prstGeom prst="rect">
            <a:avLst/>
          </a:prstGeom>
          <a:solidFill>
            <a:schemeClr val="bg1"/>
          </a:solidFill>
          <a:ln w="28575">
            <a:solidFill>
              <a:schemeClr val="accent2"/>
            </a:solidFill>
          </a:ln>
        </p:spPr>
        <p:txBody>
          <a:bodyPr wrap="none" rtlCol="0">
            <a:spAutoFit/>
          </a:bodyPr>
          <a:lstStyle/>
          <a:p>
            <a:pPr algn="ctr"/>
            <a:r>
              <a:rPr kumimoji="1" lang="en-US" altLang="ja-JP" sz="2000" dirty="0" smtClean="0"/>
              <a:t>this work</a:t>
            </a:r>
          </a:p>
          <a:p>
            <a:pPr algn="ctr"/>
            <a:r>
              <a:rPr kumimoji="1" lang="en-US" altLang="ja-JP" sz="2000" dirty="0" smtClean="0"/>
              <a:t>(1s+2s+…)</a:t>
            </a:r>
            <a:endParaRPr kumimoji="1" lang="ja-JP" altLang="en-US" sz="2000" dirty="0"/>
          </a:p>
        </p:txBody>
      </p:sp>
      <p:cxnSp>
        <p:nvCxnSpPr>
          <p:cNvPr id="242" name="直線矢印コネクタ 241"/>
          <p:cNvCxnSpPr>
            <a:stCxn id="241" idx="3"/>
          </p:cNvCxnSpPr>
          <p:nvPr/>
        </p:nvCxnSpPr>
        <p:spPr>
          <a:xfrm>
            <a:off x="1711142" y="4523469"/>
            <a:ext cx="472358" cy="5972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264809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602399" y="358815"/>
            <a:ext cx="1959191" cy="584775"/>
          </a:xfrm>
          <a:prstGeom prst="rect">
            <a:avLst/>
          </a:prstGeom>
          <a:noFill/>
        </p:spPr>
        <p:txBody>
          <a:bodyPr wrap="none" rtlCol="0">
            <a:spAutoFit/>
          </a:bodyPr>
          <a:lstStyle/>
          <a:p>
            <a:pPr algn="ctr"/>
            <a:r>
              <a:rPr lang="en-US" altLang="ja-JP" sz="3200" b="1" dirty="0" smtClean="0"/>
              <a:t>Contents</a:t>
            </a:r>
            <a:endParaRPr kumimoji="1" lang="ja-JP" altLang="en-US" sz="3200" b="1" dirty="0"/>
          </a:p>
        </p:txBody>
      </p:sp>
      <p:sp>
        <p:nvSpPr>
          <p:cNvPr id="16" name="テキスト ボックス 15"/>
          <p:cNvSpPr txBox="1"/>
          <p:nvPr/>
        </p:nvSpPr>
        <p:spPr>
          <a:xfrm>
            <a:off x="728358" y="971651"/>
            <a:ext cx="2464136" cy="523220"/>
          </a:xfrm>
          <a:prstGeom prst="rect">
            <a:avLst/>
          </a:prstGeom>
          <a:noFill/>
        </p:spPr>
        <p:txBody>
          <a:bodyPr wrap="none" rtlCol="0">
            <a:spAutoFit/>
          </a:bodyPr>
          <a:lstStyle/>
          <a:p>
            <a:r>
              <a:rPr kumimoji="1" lang="en-US" altLang="ja-JP" sz="2800" dirty="0" smtClean="0">
                <a:solidFill>
                  <a:schemeClr val="tx1">
                    <a:lumMod val="95000"/>
                    <a:lumOff val="5000"/>
                  </a:schemeClr>
                </a:solidFill>
              </a:rPr>
              <a:t>1. </a:t>
            </a:r>
            <a:r>
              <a:rPr lang="en-US" altLang="ja-JP" sz="2800" dirty="0" smtClean="0">
                <a:solidFill>
                  <a:schemeClr val="tx1">
                    <a:lumMod val="95000"/>
                    <a:lumOff val="5000"/>
                  </a:schemeClr>
                </a:solidFill>
              </a:rPr>
              <a:t>Introduction</a:t>
            </a:r>
            <a:endParaRPr kumimoji="1" lang="ja-JP" altLang="en-US" sz="2800" dirty="0">
              <a:solidFill>
                <a:schemeClr val="tx1">
                  <a:lumMod val="95000"/>
                  <a:lumOff val="5000"/>
                </a:schemeClr>
              </a:solidFill>
            </a:endParaRPr>
          </a:p>
        </p:txBody>
      </p:sp>
      <mc:AlternateContent xmlns:mc="http://schemas.openxmlformats.org/markup-compatibility/2006" xmlns:a14="http://schemas.microsoft.com/office/drawing/2010/main">
        <mc:Choice Requires="a14">
          <p:sp>
            <p:nvSpPr>
              <p:cNvPr id="18" name="テキスト ボックス 17"/>
              <p:cNvSpPr txBox="1"/>
              <p:nvPr/>
            </p:nvSpPr>
            <p:spPr>
              <a:xfrm>
                <a:off x="728357" y="2704997"/>
                <a:ext cx="6505884" cy="523220"/>
              </a:xfrm>
              <a:prstGeom prst="rect">
                <a:avLst/>
              </a:prstGeom>
              <a:noFill/>
            </p:spPr>
            <p:txBody>
              <a:bodyPr wrap="none" rtlCol="0">
                <a:spAutoFit/>
              </a:bodyPr>
              <a:lstStyle/>
              <a:p>
                <a:r>
                  <a:rPr lang="en-US" altLang="ja-JP" sz="2800" dirty="0" smtClean="0"/>
                  <a:t>2</a:t>
                </a:r>
                <a:r>
                  <a:rPr kumimoji="1" lang="en-US" altLang="ja-JP" sz="2800" dirty="0" smtClean="0"/>
                  <a:t>. </a:t>
                </a:r>
                <a:r>
                  <a:rPr lang="en-US" altLang="ja-JP" sz="2800" dirty="0"/>
                  <a:t>T</a:t>
                </a:r>
                <a:r>
                  <a:rPr kumimoji="1" lang="en-US" altLang="ja-JP" sz="2800" dirty="0" smtClean="0"/>
                  <a:t>ransition probability of </a:t>
                </a:r>
                <a14:m>
                  <m:oMath xmlns:m="http://schemas.openxmlformats.org/officeDocument/2006/math">
                    <m:sSup>
                      <m:sSupPr>
                        <m:ctrlPr>
                          <a:rPr kumimoji="1" lang="en-US" altLang="ja-JP" sz="2800" b="0" i="1" smtClean="0">
                            <a:latin typeface="Cambria Math" panose="02040503050406030204" pitchFamily="18" charset="0"/>
                          </a:rPr>
                        </m:ctrlPr>
                      </m:sSupPr>
                      <m:e>
                        <m:r>
                          <a:rPr kumimoji="1" lang="en-US" altLang="ja-JP" sz="2800" b="0" i="1" smtClean="0">
                            <a:latin typeface="Cambria Math" panose="02040503050406030204" pitchFamily="18" charset="0"/>
                          </a:rPr>
                          <m:t>𝜇</m:t>
                        </m:r>
                      </m:e>
                      <m:sup>
                        <m:r>
                          <a:rPr kumimoji="1" lang="en-US" altLang="ja-JP" sz="2800" b="0" i="1" smtClean="0">
                            <a:latin typeface="Cambria Math" panose="02040503050406030204" pitchFamily="18" charset="0"/>
                          </a:rPr>
                          <m:t>−</m:t>
                        </m:r>
                      </m:sup>
                    </m:sSup>
                    <m:sSup>
                      <m:sSupPr>
                        <m:ctrlPr>
                          <a:rPr kumimoji="1" lang="en-US" altLang="ja-JP" sz="2800" b="0" i="1" smtClean="0">
                            <a:latin typeface="Cambria Math" panose="02040503050406030204" pitchFamily="18" charset="0"/>
                          </a:rPr>
                        </m:ctrlPr>
                      </m:sSupPr>
                      <m:e>
                        <m:r>
                          <a:rPr kumimoji="1" lang="en-US" altLang="ja-JP" sz="2800" b="0" i="1" smtClean="0">
                            <a:latin typeface="Cambria Math" panose="02040503050406030204" pitchFamily="18" charset="0"/>
                          </a:rPr>
                          <m:t>𝑒</m:t>
                        </m:r>
                      </m:e>
                      <m:sup>
                        <m:r>
                          <a:rPr kumimoji="1" lang="en-US" altLang="ja-JP" sz="2800" b="0" i="1" smtClean="0">
                            <a:latin typeface="Cambria Math" panose="02040503050406030204" pitchFamily="18" charset="0"/>
                          </a:rPr>
                          <m:t>−</m:t>
                        </m:r>
                      </m:sup>
                    </m:sSup>
                    <m:r>
                      <a:rPr kumimoji="1" lang="en-US" altLang="ja-JP" sz="2800" b="0" i="1" smtClean="0">
                        <a:latin typeface="Cambria Math" panose="02040503050406030204" pitchFamily="18" charset="0"/>
                      </a:rPr>
                      <m:t>→</m:t>
                    </m:r>
                    <m:sSup>
                      <m:sSupPr>
                        <m:ctrlPr>
                          <a:rPr kumimoji="1" lang="en-US" altLang="ja-JP" sz="2800" b="0" i="1" smtClean="0">
                            <a:latin typeface="Cambria Math" panose="02040503050406030204" pitchFamily="18" charset="0"/>
                          </a:rPr>
                        </m:ctrlPr>
                      </m:sSupPr>
                      <m:e>
                        <m:r>
                          <a:rPr kumimoji="1" lang="en-US" altLang="ja-JP" sz="2800" b="0" i="1" smtClean="0">
                            <a:latin typeface="Cambria Math" panose="02040503050406030204" pitchFamily="18" charset="0"/>
                          </a:rPr>
                          <m:t>𝑒</m:t>
                        </m:r>
                      </m:e>
                      <m:sup>
                        <m:r>
                          <a:rPr kumimoji="1" lang="en-US" altLang="ja-JP" sz="2800" b="0" i="1" smtClean="0">
                            <a:latin typeface="Cambria Math" panose="02040503050406030204" pitchFamily="18" charset="0"/>
                          </a:rPr>
                          <m:t>−</m:t>
                        </m:r>
                      </m:sup>
                    </m:sSup>
                    <m:sSup>
                      <m:sSupPr>
                        <m:ctrlPr>
                          <a:rPr kumimoji="1" lang="en-US" altLang="ja-JP" sz="2800" b="0" i="1" smtClean="0">
                            <a:latin typeface="Cambria Math" panose="02040503050406030204" pitchFamily="18" charset="0"/>
                          </a:rPr>
                        </m:ctrlPr>
                      </m:sSupPr>
                      <m:e>
                        <m:r>
                          <a:rPr kumimoji="1" lang="en-US" altLang="ja-JP" sz="2800" b="0" i="1" smtClean="0">
                            <a:latin typeface="Cambria Math" panose="02040503050406030204" pitchFamily="18" charset="0"/>
                          </a:rPr>
                          <m:t>𝑒</m:t>
                        </m:r>
                      </m:e>
                      <m:sup>
                        <m:r>
                          <a:rPr kumimoji="1" lang="en-US" altLang="ja-JP" sz="2800" b="0" i="1" smtClean="0">
                            <a:latin typeface="Cambria Math" panose="02040503050406030204" pitchFamily="18" charset="0"/>
                          </a:rPr>
                          <m:t>−</m:t>
                        </m:r>
                      </m:sup>
                    </m:sSup>
                  </m:oMath>
                </a14:m>
                <a:endParaRPr kumimoji="1" lang="en-US" altLang="ja-JP" sz="2800" b="0" dirty="0" smtClean="0"/>
              </a:p>
            </p:txBody>
          </p:sp>
        </mc:Choice>
        <mc:Fallback xmlns="">
          <p:sp>
            <p:nvSpPr>
              <p:cNvPr id="18" name="テキスト ボックス 17"/>
              <p:cNvSpPr txBox="1">
                <a:spLocks noRot="1" noChangeAspect="1" noMove="1" noResize="1" noEditPoints="1" noAdjustHandles="1" noChangeArrowheads="1" noChangeShapeType="1" noTextEdit="1"/>
              </p:cNvSpPr>
              <p:nvPr/>
            </p:nvSpPr>
            <p:spPr>
              <a:xfrm>
                <a:off x="728357" y="2704997"/>
                <a:ext cx="6505884" cy="523220"/>
              </a:xfrm>
              <a:prstGeom prst="rect">
                <a:avLst/>
              </a:prstGeom>
              <a:blipFill>
                <a:blip r:embed="rId3"/>
                <a:stretch>
                  <a:fillRect l="-1873" t="-12791" b="-31395"/>
                </a:stretch>
              </a:blipFill>
            </p:spPr>
            <p:txBody>
              <a:bodyPr/>
              <a:lstStyle/>
              <a:p>
                <a:r>
                  <a:rPr lang="ja-JP" altLang="en-US">
                    <a:noFill/>
                  </a:rPr>
                  <a:t> </a:t>
                </a:r>
              </a:p>
            </p:txBody>
          </p:sp>
        </mc:Fallback>
      </mc:AlternateContent>
      <p:sp>
        <p:nvSpPr>
          <p:cNvPr id="19" name="テキスト ボックス 18"/>
          <p:cNvSpPr txBox="1"/>
          <p:nvPr/>
        </p:nvSpPr>
        <p:spPr>
          <a:xfrm>
            <a:off x="1088459" y="1497320"/>
            <a:ext cx="502592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Charged Lepton Flavor Violation (CLFV)</a:t>
            </a:r>
            <a:endParaRPr kumimoji="1" lang="ja-JP" altLang="en-US" sz="2000" dirty="0"/>
          </a:p>
        </p:txBody>
      </p:sp>
      <p:sp>
        <p:nvSpPr>
          <p:cNvPr id="20" name="テキスト ボックス 19"/>
          <p:cNvSpPr txBox="1"/>
          <p:nvPr/>
        </p:nvSpPr>
        <p:spPr>
          <a:xfrm>
            <a:off x="1088459" y="1899879"/>
            <a:ext cx="374653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CLFV</a:t>
            </a:r>
            <a:r>
              <a:rPr lang="ja-JP" altLang="en-US" sz="2000" dirty="0" smtClean="0"/>
              <a:t> </a:t>
            </a:r>
            <a:r>
              <a:rPr lang="en-US" altLang="ja-JP" sz="2000" dirty="0" smtClean="0"/>
              <a:t>searches using muon</a:t>
            </a:r>
            <a:endParaRPr kumimoji="1" lang="ja-JP" altLang="en-US" sz="2000" dirty="0"/>
          </a:p>
        </p:txBody>
      </p:sp>
      <p:sp>
        <p:nvSpPr>
          <p:cNvPr id="21" name="テキスト ボックス 20"/>
          <p:cNvSpPr txBox="1"/>
          <p:nvPr/>
        </p:nvSpPr>
        <p:spPr>
          <a:xfrm>
            <a:off x="1088459" y="3633225"/>
            <a:ext cx="7390165"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Distortion of scattering electrons</a:t>
            </a:r>
            <a:r>
              <a:rPr lang="ja-JP" altLang="en-US" sz="2000" dirty="0" smtClean="0"/>
              <a:t> </a:t>
            </a:r>
            <a:r>
              <a:rPr lang="en-US" altLang="ja-JP" sz="2000" dirty="0"/>
              <a:t>&amp;</a:t>
            </a:r>
            <a:r>
              <a:rPr lang="ja-JP" altLang="en-US" sz="2000" dirty="0" smtClean="0"/>
              <a:t> </a:t>
            </a:r>
            <a:r>
              <a:rPr lang="en-US" altLang="ja-JP" sz="2000" dirty="0" smtClean="0"/>
              <a:t>Relativity of bound leptons</a:t>
            </a:r>
            <a:endParaRPr lang="ja-JP" altLang="en-US" sz="2000" dirty="0"/>
          </a:p>
        </p:txBody>
      </p:sp>
      <p:sp>
        <p:nvSpPr>
          <p:cNvPr id="22" name="テキスト ボックス 21"/>
          <p:cNvSpPr txBox="1"/>
          <p:nvPr/>
        </p:nvSpPr>
        <p:spPr>
          <a:xfrm>
            <a:off x="728357" y="6171690"/>
            <a:ext cx="2167581" cy="523220"/>
          </a:xfrm>
          <a:prstGeom prst="rect">
            <a:avLst/>
          </a:prstGeom>
          <a:noFill/>
        </p:spPr>
        <p:txBody>
          <a:bodyPr wrap="none" rtlCol="0">
            <a:spAutoFit/>
          </a:bodyPr>
          <a:lstStyle/>
          <a:p>
            <a:r>
              <a:rPr lang="ja-JP" altLang="en-US" sz="2800" dirty="0"/>
              <a:t>４</a:t>
            </a:r>
            <a:r>
              <a:rPr kumimoji="1" lang="en-US" altLang="ja-JP" sz="2800" dirty="0" smtClean="0"/>
              <a:t>. Summary</a:t>
            </a:r>
            <a:endParaRPr kumimoji="1" lang="en-US" altLang="ja-JP" sz="2800" b="0" dirty="0" smtClean="0"/>
          </a:p>
        </p:txBody>
      </p:sp>
      <mc:AlternateContent xmlns:mc="http://schemas.openxmlformats.org/markup-compatibility/2006" xmlns:a14="http://schemas.microsoft.com/office/drawing/2010/main">
        <mc:Choice Requires="a14">
          <p:sp>
            <p:nvSpPr>
              <p:cNvPr id="23" name="テキスト ボックス 22"/>
              <p:cNvSpPr txBox="1"/>
              <p:nvPr/>
            </p:nvSpPr>
            <p:spPr>
              <a:xfrm>
                <a:off x="1088459" y="2302438"/>
                <a:ext cx="3989425" cy="400110"/>
              </a:xfrm>
              <a:prstGeom prst="rect">
                <a:avLst/>
              </a:prstGeom>
              <a:noFill/>
            </p:spPr>
            <p:txBody>
              <a:bodyPr wrap="none" rtlCol="0">
                <a:spAutoFit/>
              </a:bodyPr>
              <a:lstStyle/>
              <a:p>
                <a:pPr marL="266700" indent="-266700">
                  <a:buFont typeface="Wingdings" panose="05000000000000000000" pitchFamily="2" charset="2"/>
                  <a:buChar char="Ø"/>
                </a:pPr>
                <a14:m>
                  <m:oMath xmlns:m="http://schemas.openxmlformats.org/officeDocument/2006/math">
                    <m:sSup>
                      <m:sSupPr>
                        <m:ctrlPr>
                          <a:rPr lang="en-US" altLang="ja-JP" sz="2000" i="1" smtClean="0">
                            <a:solidFill>
                              <a:schemeClr val="tx1"/>
                            </a:solidFill>
                            <a:latin typeface="Cambria Math" panose="02040503050406030204" pitchFamily="18" charset="0"/>
                          </a:rPr>
                        </m:ctrlPr>
                      </m:sSupPr>
                      <m:e>
                        <m:r>
                          <a:rPr lang="en-US" altLang="ja-JP" sz="2000" i="1">
                            <a:solidFill>
                              <a:schemeClr val="tx1"/>
                            </a:solidFill>
                            <a:latin typeface="Cambria Math" panose="02040503050406030204" pitchFamily="18" charset="0"/>
                          </a:rPr>
                          <m:t>𝜇</m:t>
                        </m:r>
                      </m:e>
                      <m:sup>
                        <m:r>
                          <a:rPr lang="en-US" altLang="ja-JP" sz="2000" i="1">
                            <a:solidFill>
                              <a:schemeClr val="tx1"/>
                            </a:solidFill>
                            <a:latin typeface="Cambria Math" panose="02040503050406030204" pitchFamily="18" charset="0"/>
                          </a:rPr>
                          <m:t>−</m:t>
                        </m:r>
                      </m:sup>
                    </m:sSup>
                    <m:sSup>
                      <m:sSupPr>
                        <m:ctrlPr>
                          <a:rPr lang="en-US" altLang="ja-JP" sz="2000" i="1">
                            <a:solidFill>
                              <a:schemeClr val="tx1"/>
                            </a:solidFill>
                            <a:latin typeface="Cambria Math" panose="02040503050406030204" pitchFamily="18" charset="0"/>
                          </a:rPr>
                        </m:ctrlPr>
                      </m:sSupPr>
                      <m:e>
                        <m:r>
                          <a:rPr lang="en-US" altLang="ja-JP" sz="2000" i="1">
                            <a:solidFill>
                              <a:schemeClr val="tx1"/>
                            </a:solidFill>
                            <a:latin typeface="Cambria Math" panose="02040503050406030204" pitchFamily="18" charset="0"/>
                          </a:rPr>
                          <m:t>𝑒</m:t>
                        </m:r>
                      </m:e>
                      <m:sup>
                        <m:r>
                          <a:rPr lang="en-US" altLang="ja-JP" sz="2000" i="1">
                            <a:solidFill>
                              <a:schemeClr val="tx1"/>
                            </a:solidFill>
                            <a:latin typeface="Cambria Math" panose="02040503050406030204" pitchFamily="18" charset="0"/>
                          </a:rPr>
                          <m:t>−</m:t>
                        </m:r>
                      </m:sup>
                    </m:sSup>
                    <m:r>
                      <a:rPr lang="en-US" altLang="ja-JP" sz="2000" i="1">
                        <a:solidFill>
                          <a:schemeClr val="tx1"/>
                        </a:solidFill>
                        <a:latin typeface="Cambria Math" panose="02040503050406030204" pitchFamily="18" charset="0"/>
                      </a:rPr>
                      <m:t>→</m:t>
                    </m:r>
                    <m:sSup>
                      <m:sSupPr>
                        <m:ctrlPr>
                          <a:rPr lang="en-US" altLang="ja-JP" sz="2000" i="1">
                            <a:solidFill>
                              <a:schemeClr val="tx1"/>
                            </a:solidFill>
                            <a:latin typeface="Cambria Math" panose="02040503050406030204" pitchFamily="18" charset="0"/>
                          </a:rPr>
                        </m:ctrlPr>
                      </m:sSupPr>
                      <m:e>
                        <m:r>
                          <a:rPr lang="en-US" altLang="ja-JP" sz="2000" i="1">
                            <a:solidFill>
                              <a:schemeClr val="tx1"/>
                            </a:solidFill>
                            <a:latin typeface="Cambria Math" panose="02040503050406030204" pitchFamily="18" charset="0"/>
                          </a:rPr>
                          <m:t>𝑒</m:t>
                        </m:r>
                      </m:e>
                      <m:sup>
                        <m:r>
                          <a:rPr lang="en-US" altLang="ja-JP" sz="2000" i="1">
                            <a:solidFill>
                              <a:schemeClr val="tx1"/>
                            </a:solidFill>
                            <a:latin typeface="Cambria Math" panose="02040503050406030204" pitchFamily="18" charset="0"/>
                          </a:rPr>
                          <m:t>−</m:t>
                        </m:r>
                      </m:sup>
                    </m:sSup>
                    <m:sSup>
                      <m:sSupPr>
                        <m:ctrlPr>
                          <a:rPr lang="en-US" altLang="ja-JP" sz="2000" i="1">
                            <a:solidFill>
                              <a:schemeClr val="tx1"/>
                            </a:solidFill>
                            <a:latin typeface="Cambria Math" panose="02040503050406030204" pitchFamily="18" charset="0"/>
                          </a:rPr>
                        </m:ctrlPr>
                      </m:sSupPr>
                      <m:e>
                        <m:r>
                          <a:rPr lang="en-US" altLang="ja-JP" sz="2000" i="1">
                            <a:solidFill>
                              <a:schemeClr val="tx1"/>
                            </a:solidFill>
                            <a:latin typeface="Cambria Math" panose="02040503050406030204" pitchFamily="18" charset="0"/>
                          </a:rPr>
                          <m:t>𝑒</m:t>
                        </m:r>
                      </m:e>
                      <m:sup>
                        <m:r>
                          <a:rPr lang="en-US" altLang="ja-JP" sz="2000" i="1">
                            <a:solidFill>
                              <a:schemeClr val="tx1"/>
                            </a:solidFill>
                            <a:latin typeface="Cambria Math" panose="02040503050406030204" pitchFamily="18" charset="0"/>
                          </a:rPr>
                          <m:t>−</m:t>
                        </m:r>
                      </m:sup>
                    </m:sSup>
                  </m:oMath>
                </a14:m>
                <a:r>
                  <a:rPr lang="en-US" altLang="ja-JP" sz="2000" dirty="0" smtClean="0">
                    <a:solidFill>
                      <a:schemeClr val="tx1"/>
                    </a:solidFill>
                  </a:rPr>
                  <a:t> in a muonic atom</a:t>
                </a:r>
                <a:endParaRPr lang="en-US" altLang="ja-JP" sz="2000" dirty="0">
                  <a:solidFill>
                    <a:schemeClr val="tx1"/>
                  </a:solidFill>
                </a:endParaRPr>
              </a:p>
            </p:txBody>
          </p:sp>
        </mc:Choice>
        <mc:Fallback xmlns="">
          <p:sp>
            <p:nvSpPr>
              <p:cNvPr id="23" name="テキスト ボックス 22"/>
              <p:cNvSpPr txBox="1">
                <a:spLocks noRot="1" noChangeAspect="1" noMove="1" noResize="1" noEditPoints="1" noAdjustHandles="1" noChangeArrowheads="1" noChangeShapeType="1" noTextEdit="1"/>
              </p:cNvSpPr>
              <p:nvPr/>
            </p:nvSpPr>
            <p:spPr>
              <a:xfrm>
                <a:off x="1088459" y="2302438"/>
                <a:ext cx="3989425" cy="400110"/>
              </a:xfrm>
              <a:prstGeom prst="rect">
                <a:avLst/>
              </a:prstGeom>
              <a:blipFill>
                <a:blip r:embed="rId4"/>
                <a:stretch>
                  <a:fillRect l="-1376" t="-7692" r="-917" b="-29231"/>
                </a:stretch>
              </a:blipFill>
            </p:spPr>
            <p:txBody>
              <a:bodyPr/>
              <a:lstStyle/>
              <a:p>
                <a:r>
                  <a:rPr lang="ja-JP" altLang="en-US">
                    <a:noFill/>
                  </a:rPr>
                  <a:t> </a:t>
                </a:r>
              </a:p>
            </p:txBody>
          </p:sp>
        </mc:Fallback>
      </mc:AlternateContent>
      <p:sp>
        <p:nvSpPr>
          <p:cNvPr id="24" name="テキスト ボックス 23"/>
          <p:cNvSpPr txBox="1"/>
          <p:nvPr/>
        </p:nvSpPr>
        <p:spPr>
          <a:xfrm>
            <a:off x="728357" y="4438343"/>
            <a:ext cx="6365845" cy="523220"/>
          </a:xfrm>
          <a:prstGeom prst="rect">
            <a:avLst/>
          </a:prstGeom>
          <a:noFill/>
        </p:spPr>
        <p:txBody>
          <a:bodyPr wrap="none" rtlCol="0">
            <a:spAutoFit/>
          </a:bodyPr>
          <a:lstStyle/>
          <a:p>
            <a:r>
              <a:rPr lang="ja-JP" altLang="en-US" sz="2800" dirty="0"/>
              <a:t>３</a:t>
            </a:r>
            <a:r>
              <a:rPr kumimoji="1" lang="en-US" altLang="ja-JP" sz="2800" dirty="0" smtClean="0"/>
              <a:t>. Distinguishment of CLFV interaction</a:t>
            </a:r>
            <a:endParaRPr kumimoji="1" lang="en-US" altLang="ja-JP" sz="2800" b="0" dirty="0" smtClean="0"/>
          </a:p>
        </p:txBody>
      </p:sp>
      <p:sp>
        <p:nvSpPr>
          <p:cNvPr id="25" name="テキスト ボックス 24"/>
          <p:cNvSpPr txBox="1"/>
          <p:nvPr/>
        </p:nvSpPr>
        <p:spPr>
          <a:xfrm>
            <a:off x="1089100" y="5769130"/>
            <a:ext cx="6263253"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Asymmetry of emitted electrons by polarizing muon</a:t>
            </a:r>
            <a:endParaRPr kumimoji="1" lang="ja-JP" altLang="en-US" sz="2000" dirty="0"/>
          </a:p>
        </p:txBody>
      </p:sp>
      <p:sp>
        <p:nvSpPr>
          <p:cNvPr id="26" name="テキスト ボックス 25"/>
          <p:cNvSpPr txBox="1"/>
          <p:nvPr/>
        </p:nvSpPr>
        <p:spPr>
          <a:xfrm>
            <a:off x="1088459" y="4964012"/>
            <a:ext cx="4624984"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Atomic # dependence of decay rates</a:t>
            </a:r>
            <a:endParaRPr kumimoji="1" lang="ja-JP" altLang="en-US" sz="2000" dirty="0"/>
          </a:p>
        </p:txBody>
      </p:sp>
      <p:sp>
        <p:nvSpPr>
          <p:cNvPr id="27" name="テキスト ボックス 26"/>
          <p:cNvSpPr txBox="1"/>
          <p:nvPr/>
        </p:nvSpPr>
        <p:spPr>
          <a:xfrm>
            <a:off x="1088459" y="5366571"/>
            <a:ext cx="5908990"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Energy-angular distribution of emitted electrons</a:t>
            </a:r>
            <a:endParaRPr kumimoji="1" lang="ja-JP" altLang="en-US" sz="2000" dirty="0"/>
          </a:p>
        </p:txBody>
      </p:sp>
      <p:sp>
        <p:nvSpPr>
          <p:cNvPr id="28" name="テキスト ボックス 27"/>
          <p:cNvSpPr txBox="1"/>
          <p:nvPr/>
        </p:nvSpPr>
        <p:spPr>
          <a:xfrm>
            <a:off x="1088459" y="3230666"/>
            <a:ext cx="3541547"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Effective CLFV interactions</a:t>
            </a:r>
            <a:endParaRPr lang="ja-JP" altLang="en-US" sz="2000" dirty="0"/>
          </a:p>
        </p:txBody>
      </p:sp>
      <p:sp>
        <p:nvSpPr>
          <p:cNvPr id="29" name="テキスト ボックス 28"/>
          <p:cNvSpPr txBox="1"/>
          <p:nvPr/>
        </p:nvSpPr>
        <p:spPr>
          <a:xfrm>
            <a:off x="1088459" y="4035784"/>
            <a:ext cx="6075894"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Difference between contact &amp; photonic processes</a:t>
            </a:r>
            <a:endParaRPr lang="ja-JP" altLang="en-US" sz="2000" dirty="0"/>
          </a:p>
        </p:txBody>
      </p:sp>
    </p:spTree>
    <p:extLst>
      <p:ext uri="{BB962C8B-B14F-4D97-AF65-F5344CB8AC3E}">
        <p14:creationId xmlns:p14="http://schemas.microsoft.com/office/powerpoint/2010/main" val="175116581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下矢印 46"/>
          <p:cNvSpPr/>
          <p:nvPr/>
        </p:nvSpPr>
        <p:spPr>
          <a:xfrm>
            <a:off x="6377734" y="5374086"/>
            <a:ext cx="659708" cy="1022249"/>
          </a:xfrm>
          <a:prstGeom prst="downArrow">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下矢印 3"/>
          <p:cNvSpPr/>
          <p:nvPr/>
        </p:nvSpPr>
        <p:spPr>
          <a:xfrm>
            <a:off x="2086571" y="4800944"/>
            <a:ext cx="659708" cy="1595391"/>
          </a:xfrm>
          <a:prstGeom prst="downArrow">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8"/>
          <p:cNvSpPr txBox="1"/>
          <p:nvPr/>
        </p:nvSpPr>
        <p:spPr>
          <a:xfrm>
            <a:off x="2659506" y="369332"/>
            <a:ext cx="3825085" cy="584775"/>
          </a:xfrm>
          <a:prstGeom prst="rect">
            <a:avLst/>
          </a:prstGeom>
          <a:noFill/>
        </p:spPr>
        <p:txBody>
          <a:bodyPr wrap="none" rtlCol="0">
            <a:spAutoFit/>
          </a:bodyPr>
          <a:lstStyle/>
          <a:p>
            <a:pPr algn="ctr"/>
            <a:r>
              <a:rPr lang="en-US" altLang="ja-JP" sz="3200" b="1" dirty="0" smtClean="0"/>
              <a:t>Effect of distortion</a:t>
            </a:r>
            <a:endParaRPr kumimoji="1" lang="ja-JP" altLang="en-US" sz="3200" b="1" dirty="0"/>
          </a:p>
        </p:txBody>
      </p:sp>
      <p:sp>
        <p:nvSpPr>
          <p:cNvPr id="16" name="テキスト ボックス 15"/>
          <p:cNvSpPr txBox="1"/>
          <p:nvPr/>
        </p:nvSpPr>
        <p:spPr>
          <a:xfrm>
            <a:off x="5489305" y="4295255"/>
            <a:ext cx="2323072" cy="400110"/>
          </a:xfrm>
          <a:prstGeom prst="rect">
            <a:avLst/>
          </a:prstGeom>
          <a:noFill/>
        </p:spPr>
        <p:txBody>
          <a:bodyPr wrap="none" rtlCol="0">
            <a:spAutoFit/>
          </a:bodyPr>
          <a:lstStyle/>
          <a:p>
            <a:pPr algn="ctr"/>
            <a:r>
              <a:rPr lang="en-US" altLang="ja-JP" sz="2000" b="1" dirty="0" smtClean="0"/>
              <a:t>photonic process</a:t>
            </a:r>
            <a:endParaRPr kumimoji="1" lang="ja-JP" altLang="en-US" sz="2000" b="1" dirty="0"/>
          </a:p>
        </p:txBody>
      </p:sp>
      <p:pic>
        <p:nvPicPr>
          <p:cNvPr id="2" name="図 1"/>
          <p:cNvPicPr>
            <a:picLocks noChangeAspect="1"/>
          </p:cNvPicPr>
          <p:nvPr/>
        </p:nvPicPr>
        <p:blipFill>
          <a:blip r:embed="rId3"/>
          <a:stretch>
            <a:fillRect/>
          </a:stretch>
        </p:blipFill>
        <p:spPr>
          <a:xfrm>
            <a:off x="5409983" y="1871805"/>
            <a:ext cx="2595211" cy="1953097"/>
          </a:xfrm>
          <a:prstGeom prst="rect">
            <a:avLst/>
          </a:prstGeom>
        </p:spPr>
      </p:pic>
      <mc:AlternateContent xmlns:mc="http://schemas.openxmlformats.org/markup-compatibility/2006" xmlns:a14="http://schemas.microsoft.com/office/drawing/2010/main">
        <mc:Choice Requires="a14">
          <p:sp>
            <p:nvSpPr>
              <p:cNvPr id="17" name="テキスト ボックス 16"/>
              <p:cNvSpPr txBox="1"/>
              <p:nvPr/>
            </p:nvSpPr>
            <p:spPr>
              <a:xfrm>
                <a:off x="5209428" y="1451769"/>
                <a:ext cx="1154226" cy="369332"/>
              </a:xfrm>
              <a:prstGeom prst="rect">
                <a:avLst/>
              </a:prstGeom>
              <a:noFill/>
            </p:spPr>
            <p:txBody>
              <a:bodyPr wrap="none" rtlCol="0">
                <a:spAutoFit/>
              </a:bodyPr>
              <a:lstStyle/>
              <a:p>
                <a:pPr algn="ctr"/>
                <a:r>
                  <a:rPr lang="en-US" altLang="ja-JP" dirty="0" smtClean="0"/>
                  <a:t>bound </a:t>
                </a:r>
                <a14:m>
                  <m:oMath xmlns:m="http://schemas.openxmlformats.org/officeDocument/2006/math">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𝜇</m:t>
                        </m:r>
                      </m:e>
                      <m:sup>
                        <m:r>
                          <a:rPr lang="en-US" altLang="ja-JP" b="0" i="1" smtClean="0">
                            <a:latin typeface="Cambria Math" panose="02040503050406030204" pitchFamily="18" charset="0"/>
                          </a:rPr>
                          <m:t>−</m:t>
                        </m:r>
                      </m:sup>
                    </m:sSup>
                  </m:oMath>
                </a14:m>
                <a:endParaRPr kumimoji="1" lang="ja-JP" altLang="en-US" dirty="0"/>
              </a:p>
            </p:txBody>
          </p:sp>
        </mc:Choice>
        <mc:Fallback xmlns="">
          <p:sp>
            <p:nvSpPr>
              <p:cNvPr id="17" name="テキスト ボックス 16"/>
              <p:cNvSpPr txBox="1">
                <a:spLocks noRot="1" noChangeAspect="1" noMove="1" noResize="1" noEditPoints="1" noAdjustHandles="1" noChangeArrowheads="1" noChangeShapeType="1" noTextEdit="1"/>
              </p:cNvSpPr>
              <p:nvPr/>
            </p:nvSpPr>
            <p:spPr>
              <a:xfrm>
                <a:off x="5209428" y="1451769"/>
                <a:ext cx="1154226" cy="369332"/>
              </a:xfrm>
              <a:prstGeom prst="rect">
                <a:avLst/>
              </a:prstGeom>
              <a:blipFill>
                <a:blip r:embed="rId4"/>
                <a:stretch>
                  <a:fillRect l="-4762" t="-8197" b="-2459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8" name="テキスト ボックス 17"/>
              <p:cNvSpPr txBox="1"/>
              <p:nvPr/>
            </p:nvSpPr>
            <p:spPr>
              <a:xfrm>
                <a:off x="5212760" y="3936889"/>
                <a:ext cx="1147558" cy="369332"/>
              </a:xfrm>
              <a:prstGeom prst="rect">
                <a:avLst/>
              </a:prstGeom>
              <a:noFill/>
            </p:spPr>
            <p:txBody>
              <a:bodyPr wrap="none" rtlCol="0">
                <a:spAutoFit/>
              </a:bodyPr>
              <a:lstStyle/>
              <a:p>
                <a:pPr algn="ctr"/>
                <a:r>
                  <a:rPr lang="en-US" altLang="ja-JP" dirty="0" smtClean="0"/>
                  <a:t>bound </a:t>
                </a:r>
                <a14:m>
                  <m:oMath xmlns:m="http://schemas.openxmlformats.org/officeDocument/2006/math">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𝑒</m:t>
                        </m:r>
                      </m:e>
                      <m:sup>
                        <m:r>
                          <a:rPr lang="en-US" altLang="ja-JP" b="0" i="1" smtClean="0">
                            <a:latin typeface="Cambria Math" panose="02040503050406030204" pitchFamily="18" charset="0"/>
                          </a:rPr>
                          <m:t>−</m:t>
                        </m:r>
                      </m:sup>
                    </m:sSup>
                  </m:oMath>
                </a14:m>
                <a:endParaRPr kumimoji="1" lang="ja-JP" altLang="en-US" dirty="0"/>
              </a:p>
            </p:txBody>
          </p:sp>
        </mc:Choice>
        <mc:Fallback xmlns="">
          <p:sp>
            <p:nvSpPr>
              <p:cNvPr id="18" name="テキスト ボックス 17"/>
              <p:cNvSpPr txBox="1">
                <a:spLocks noRot="1" noChangeAspect="1" noMove="1" noResize="1" noEditPoints="1" noAdjustHandles="1" noChangeArrowheads="1" noChangeShapeType="1" noTextEdit="1"/>
              </p:cNvSpPr>
              <p:nvPr/>
            </p:nvSpPr>
            <p:spPr>
              <a:xfrm>
                <a:off x="5212760" y="3936889"/>
                <a:ext cx="1147558" cy="369332"/>
              </a:xfrm>
              <a:prstGeom prst="rect">
                <a:avLst/>
              </a:prstGeom>
              <a:blipFill>
                <a:blip r:embed="rId5"/>
                <a:stretch>
                  <a:fillRect l="-4255" t="-10000" b="-2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9" name="テキスト ボックス 18"/>
              <p:cNvSpPr txBox="1"/>
              <p:nvPr/>
            </p:nvSpPr>
            <p:spPr>
              <a:xfrm>
                <a:off x="7101569" y="3936889"/>
                <a:ext cx="1262973" cy="369332"/>
              </a:xfrm>
              <a:prstGeom prst="rect">
                <a:avLst/>
              </a:prstGeom>
              <a:noFill/>
            </p:spPr>
            <p:txBody>
              <a:bodyPr wrap="none" rtlCol="0">
                <a:spAutoFit/>
              </a:bodyPr>
              <a:lstStyle/>
              <a:p>
                <a:pPr algn="ctr"/>
                <a:r>
                  <a:rPr lang="en-US" altLang="ja-JP" dirty="0" smtClean="0"/>
                  <a:t>emitted </a:t>
                </a:r>
                <a14:m>
                  <m:oMath xmlns:m="http://schemas.openxmlformats.org/officeDocument/2006/math">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𝑒</m:t>
                        </m:r>
                      </m:e>
                      <m:sup>
                        <m:r>
                          <a:rPr lang="en-US" altLang="ja-JP" b="0" i="1" smtClean="0">
                            <a:latin typeface="Cambria Math" panose="02040503050406030204" pitchFamily="18" charset="0"/>
                          </a:rPr>
                          <m:t>−</m:t>
                        </m:r>
                      </m:sup>
                    </m:sSup>
                  </m:oMath>
                </a14:m>
                <a:endParaRPr kumimoji="1" lang="ja-JP" altLang="en-US" dirty="0"/>
              </a:p>
            </p:txBody>
          </p:sp>
        </mc:Choice>
        <mc:Fallback xmlns="">
          <p:sp>
            <p:nvSpPr>
              <p:cNvPr id="19" name="テキスト ボックス 18"/>
              <p:cNvSpPr txBox="1">
                <a:spLocks noRot="1" noChangeAspect="1" noMove="1" noResize="1" noEditPoints="1" noAdjustHandles="1" noChangeArrowheads="1" noChangeShapeType="1" noTextEdit="1"/>
              </p:cNvSpPr>
              <p:nvPr/>
            </p:nvSpPr>
            <p:spPr>
              <a:xfrm>
                <a:off x="7101569" y="3936889"/>
                <a:ext cx="1262973" cy="369332"/>
              </a:xfrm>
              <a:prstGeom prst="rect">
                <a:avLst/>
              </a:prstGeom>
              <a:blipFill>
                <a:blip r:embed="rId6"/>
                <a:stretch>
                  <a:fillRect l="-3382" t="-10000" b="-2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0" name="テキスト ボックス 19"/>
              <p:cNvSpPr txBox="1"/>
              <p:nvPr/>
            </p:nvSpPr>
            <p:spPr>
              <a:xfrm>
                <a:off x="7101571" y="1451769"/>
                <a:ext cx="1262973" cy="369332"/>
              </a:xfrm>
              <a:prstGeom prst="rect">
                <a:avLst/>
              </a:prstGeom>
              <a:noFill/>
            </p:spPr>
            <p:txBody>
              <a:bodyPr wrap="none" rtlCol="0">
                <a:spAutoFit/>
              </a:bodyPr>
              <a:lstStyle/>
              <a:p>
                <a:pPr algn="ctr"/>
                <a:r>
                  <a:rPr lang="en-US" altLang="ja-JP" dirty="0" smtClean="0"/>
                  <a:t>emitted </a:t>
                </a:r>
                <a14:m>
                  <m:oMath xmlns:m="http://schemas.openxmlformats.org/officeDocument/2006/math">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𝑒</m:t>
                        </m:r>
                      </m:e>
                      <m:sup>
                        <m:r>
                          <a:rPr lang="en-US" altLang="ja-JP" b="0" i="1" smtClean="0">
                            <a:latin typeface="Cambria Math" panose="02040503050406030204" pitchFamily="18" charset="0"/>
                          </a:rPr>
                          <m:t>−</m:t>
                        </m:r>
                      </m:sup>
                    </m:sSup>
                  </m:oMath>
                </a14:m>
                <a:endParaRPr kumimoji="1" lang="ja-JP" altLang="en-US" dirty="0"/>
              </a:p>
            </p:txBody>
          </p:sp>
        </mc:Choice>
        <mc:Fallback xmlns="">
          <p:sp>
            <p:nvSpPr>
              <p:cNvPr id="20" name="テキスト ボックス 19"/>
              <p:cNvSpPr txBox="1">
                <a:spLocks noRot="1" noChangeAspect="1" noMove="1" noResize="1" noEditPoints="1" noAdjustHandles="1" noChangeArrowheads="1" noChangeShapeType="1" noTextEdit="1"/>
              </p:cNvSpPr>
              <p:nvPr/>
            </p:nvSpPr>
            <p:spPr>
              <a:xfrm>
                <a:off x="7101571" y="1451769"/>
                <a:ext cx="1262973" cy="369332"/>
              </a:xfrm>
              <a:prstGeom prst="rect">
                <a:avLst/>
              </a:prstGeom>
              <a:blipFill>
                <a:blip r:embed="rId7"/>
                <a:stretch>
                  <a:fillRect l="-3382" t="-8197" b="-24590"/>
                </a:stretch>
              </a:blipFill>
            </p:spPr>
            <p:txBody>
              <a:bodyPr/>
              <a:lstStyle/>
              <a:p>
                <a:r>
                  <a:rPr lang="ja-JP" altLang="en-US">
                    <a:noFill/>
                  </a:rPr>
                  <a:t> </a:t>
                </a:r>
              </a:p>
            </p:txBody>
          </p:sp>
        </mc:Fallback>
      </mc:AlternateContent>
      <p:sp>
        <p:nvSpPr>
          <p:cNvPr id="5" name="下矢印 4"/>
          <p:cNvSpPr/>
          <p:nvPr/>
        </p:nvSpPr>
        <p:spPr>
          <a:xfrm>
            <a:off x="6792495" y="2770912"/>
            <a:ext cx="262122" cy="296562"/>
          </a:xfrm>
          <a:prstGeom prst="down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1" name="下矢印 20"/>
          <p:cNvSpPr/>
          <p:nvPr/>
        </p:nvSpPr>
        <p:spPr>
          <a:xfrm rot="3983412">
            <a:off x="6890684" y="2060390"/>
            <a:ext cx="262122" cy="412414"/>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5" name="下矢印 24"/>
          <p:cNvSpPr/>
          <p:nvPr/>
        </p:nvSpPr>
        <p:spPr>
          <a:xfrm rot="17385493">
            <a:off x="6923556" y="3269782"/>
            <a:ext cx="262122" cy="412414"/>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 name="下矢印 26"/>
          <p:cNvSpPr/>
          <p:nvPr/>
        </p:nvSpPr>
        <p:spPr>
          <a:xfrm rot="14778042">
            <a:off x="6101700" y="3443519"/>
            <a:ext cx="262122" cy="173825"/>
          </a:xfrm>
          <a:prstGeom prst="downArrow">
            <a:avLst/>
          </a:prstGeom>
          <a:solidFill>
            <a:srgbClr val="FF000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8" name="下矢印 27"/>
          <p:cNvSpPr/>
          <p:nvPr/>
        </p:nvSpPr>
        <p:spPr>
          <a:xfrm rot="6474857">
            <a:off x="6101701" y="2146124"/>
            <a:ext cx="262122" cy="173825"/>
          </a:xfrm>
          <a:prstGeom prst="downArrow">
            <a:avLst/>
          </a:prstGeom>
          <a:solidFill>
            <a:srgbClr val="FF000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 name="テキスト ボックス 28"/>
          <p:cNvSpPr txBox="1"/>
          <p:nvPr/>
        </p:nvSpPr>
        <p:spPr>
          <a:xfrm>
            <a:off x="4471398" y="4725912"/>
            <a:ext cx="4358886" cy="369332"/>
          </a:xfrm>
          <a:prstGeom prst="rect">
            <a:avLst/>
          </a:prstGeom>
          <a:noFill/>
        </p:spPr>
        <p:txBody>
          <a:bodyPr wrap="none" rtlCol="0">
            <a:spAutoFit/>
          </a:bodyPr>
          <a:lstStyle/>
          <a:p>
            <a:pPr marL="285750" indent="-285750">
              <a:buFont typeface="Wingdings" panose="05000000000000000000" pitchFamily="2" charset="2"/>
              <a:buChar char="Ø"/>
            </a:pPr>
            <a:r>
              <a:rPr lang="en-US" altLang="ja-JP" dirty="0" smtClean="0"/>
              <a:t>momentum transfers to bound leptons</a:t>
            </a:r>
            <a:endParaRPr kumimoji="1" lang="ja-JP" altLang="en-US" dirty="0"/>
          </a:p>
        </p:txBody>
      </p:sp>
      <p:pic>
        <p:nvPicPr>
          <p:cNvPr id="32" name="図 31"/>
          <p:cNvPicPr>
            <a:picLocks noChangeAspect="1"/>
          </p:cNvPicPr>
          <p:nvPr/>
        </p:nvPicPr>
        <p:blipFill>
          <a:blip r:embed="rId8"/>
          <a:stretch>
            <a:fillRect/>
          </a:stretch>
        </p:blipFill>
        <p:spPr>
          <a:xfrm>
            <a:off x="1309057" y="1886033"/>
            <a:ext cx="2224976" cy="1935548"/>
          </a:xfrm>
          <a:prstGeom prst="rect">
            <a:avLst/>
          </a:prstGeom>
        </p:spPr>
      </p:pic>
      <p:sp>
        <p:nvSpPr>
          <p:cNvPr id="34" name="下矢印 33"/>
          <p:cNvSpPr/>
          <p:nvPr/>
        </p:nvSpPr>
        <p:spPr>
          <a:xfrm rot="2841949">
            <a:off x="2461280" y="2245336"/>
            <a:ext cx="262122" cy="412414"/>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下矢印 34"/>
          <p:cNvSpPr/>
          <p:nvPr/>
        </p:nvSpPr>
        <p:spPr>
          <a:xfrm rot="18534748">
            <a:off x="2463581" y="3034999"/>
            <a:ext cx="262122" cy="412414"/>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36" name="テキスト ボックス 35"/>
              <p:cNvSpPr txBox="1"/>
              <p:nvPr/>
            </p:nvSpPr>
            <p:spPr>
              <a:xfrm>
                <a:off x="1106334" y="1454244"/>
                <a:ext cx="1154226" cy="369332"/>
              </a:xfrm>
              <a:prstGeom prst="rect">
                <a:avLst/>
              </a:prstGeom>
              <a:noFill/>
            </p:spPr>
            <p:txBody>
              <a:bodyPr wrap="none" rtlCol="0">
                <a:spAutoFit/>
              </a:bodyPr>
              <a:lstStyle/>
              <a:p>
                <a:pPr algn="ctr"/>
                <a:r>
                  <a:rPr lang="en-US" altLang="ja-JP" dirty="0" smtClean="0"/>
                  <a:t>bound </a:t>
                </a:r>
                <a14:m>
                  <m:oMath xmlns:m="http://schemas.openxmlformats.org/officeDocument/2006/math">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𝜇</m:t>
                        </m:r>
                      </m:e>
                      <m:sup>
                        <m:r>
                          <a:rPr lang="en-US" altLang="ja-JP" b="0" i="1" smtClean="0">
                            <a:latin typeface="Cambria Math" panose="02040503050406030204" pitchFamily="18" charset="0"/>
                          </a:rPr>
                          <m:t>−</m:t>
                        </m:r>
                      </m:sup>
                    </m:sSup>
                  </m:oMath>
                </a14:m>
                <a:endParaRPr kumimoji="1" lang="ja-JP" altLang="en-US" dirty="0"/>
              </a:p>
            </p:txBody>
          </p:sp>
        </mc:Choice>
        <mc:Fallback xmlns="">
          <p:sp>
            <p:nvSpPr>
              <p:cNvPr id="36" name="テキスト ボックス 35"/>
              <p:cNvSpPr txBox="1">
                <a:spLocks noRot="1" noChangeAspect="1" noMove="1" noResize="1" noEditPoints="1" noAdjustHandles="1" noChangeArrowheads="1" noChangeShapeType="1" noTextEdit="1"/>
              </p:cNvSpPr>
              <p:nvPr/>
            </p:nvSpPr>
            <p:spPr>
              <a:xfrm>
                <a:off x="1106334" y="1454244"/>
                <a:ext cx="1154226" cy="369332"/>
              </a:xfrm>
              <a:prstGeom prst="rect">
                <a:avLst/>
              </a:prstGeom>
              <a:blipFill>
                <a:blip r:embed="rId9"/>
                <a:stretch>
                  <a:fillRect l="-4211" t="-10000" b="-2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7" name="テキスト ボックス 36"/>
              <p:cNvSpPr txBox="1"/>
              <p:nvPr/>
            </p:nvSpPr>
            <p:spPr>
              <a:xfrm>
                <a:off x="2714264" y="1454244"/>
                <a:ext cx="1262973" cy="369332"/>
              </a:xfrm>
              <a:prstGeom prst="rect">
                <a:avLst/>
              </a:prstGeom>
              <a:noFill/>
            </p:spPr>
            <p:txBody>
              <a:bodyPr wrap="none" rtlCol="0">
                <a:spAutoFit/>
              </a:bodyPr>
              <a:lstStyle/>
              <a:p>
                <a:pPr algn="ctr"/>
                <a:r>
                  <a:rPr lang="en-US" altLang="ja-JP" dirty="0" smtClean="0"/>
                  <a:t>emitted </a:t>
                </a:r>
                <a14:m>
                  <m:oMath xmlns:m="http://schemas.openxmlformats.org/officeDocument/2006/math">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𝑒</m:t>
                        </m:r>
                      </m:e>
                      <m:sup>
                        <m:r>
                          <a:rPr lang="en-US" altLang="ja-JP" b="0" i="1" smtClean="0">
                            <a:latin typeface="Cambria Math" panose="02040503050406030204" pitchFamily="18" charset="0"/>
                          </a:rPr>
                          <m:t>−</m:t>
                        </m:r>
                      </m:sup>
                    </m:sSup>
                  </m:oMath>
                </a14:m>
                <a:endParaRPr kumimoji="1" lang="ja-JP" altLang="en-US" dirty="0"/>
              </a:p>
            </p:txBody>
          </p:sp>
        </mc:Choice>
        <mc:Fallback xmlns="">
          <p:sp>
            <p:nvSpPr>
              <p:cNvPr id="37" name="テキスト ボックス 36"/>
              <p:cNvSpPr txBox="1">
                <a:spLocks noRot="1" noChangeAspect="1" noMove="1" noResize="1" noEditPoints="1" noAdjustHandles="1" noChangeArrowheads="1" noChangeShapeType="1" noTextEdit="1"/>
              </p:cNvSpPr>
              <p:nvPr/>
            </p:nvSpPr>
            <p:spPr>
              <a:xfrm>
                <a:off x="2714264" y="1454244"/>
                <a:ext cx="1262973" cy="369332"/>
              </a:xfrm>
              <a:prstGeom prst="rect">
                <a:avLst/>
              </a:prstGeom>
              <a:blipFill>
                <a:blip r:embed="rId10"/>
                <a:stretch>
                  <a:fillRect l="-3382" t="-10000" b="-2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8" name="テキスト ボックス 37"/>
              <p:cNvSpPr txBox="1"/>
              <p:nvPr/>
            </p:nvSpPr>
            <p:spPr>
              <a:xfrm>
                <a:off x="1106334" y="3936889"/>
                <a:ext cx="1147558" cy="369332"/>
              </a:xfrm>
              <a:prstGeom prst="rect">
                <a:avLst/>
              </a:prstGeom>
              <a:noFill/>
            </p:spPr>
            <p:txBody>
              <a:bodyPr wrap="none" rtlCol="0">
                <a:spAutoFit/>
              </a:bodyPr>
              <a:lstStyle/>
              <a:p>
                <a:pPr algn="ctr"/>
                <a:r>
                  <a:rPr lang="en-US" altLang="ja-JP" dirty="0" smtClean="0"/>
                  <a:t>bound </a:t>
                </a:r>
                <a14:m>
                  <m:oMath xmlns:m="http://schemas.openxmlformats.org/officeDocument/2006/math">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𝑒</m:t>
                        </m:r>
                      </m:e>
                      <m:sup>
                        <m:r>
                          <a:rPr lang="en-US" altLang="ja-JP" b="0" i="1" smtClean="0">
                            <a:latin typeface="Cambria Math" panose="02040503050406030204" pitchFamily="18" charset="0"/>
                          </a:rPr>
                          <m:t>−</m:t>
                        </m:r>
                      </m:sup>
                    </m:sSup>
                  </m:oMath>
                </a14:m>
                <a:endParaRPr kumimoji="1" lang="ja-JP" altLang="en-US" dirty="0"/>
              </a:p>
            </p:txBody>
          </p:sp>
        </mc:Choice>
        <mc:Fallback xmlns="">
          <p:sp>
            <p:nvSpPr>
              <p:cNvPr id="38" name="テキスト ボックス 37"/>
              <p:cNvSpPr txBox="1">
                <a:spLocks noRot="1" noChangeAspect="1" noMove="1" noResize="1" noEditPoints="1" noAdjustHandles="1" noChangeArrowheads="1" noChangeShapeType="1" noTextEdit="1"/>
              </p:cNvSpPr>
              <p:nvPr/>
            </p:nvSpPr>
            <p:spPr>
              <a:xfrm>
                <a:off x="1106334" y="3936889"/>
                <a:ext cx="1147558" cy="369332"/>
              </a:xfrm>
              <a:prstGeom prst="rect">
                <a:avLst/>
              </a:prstGeom>
              <a:blipFill>
                <a:blip r:embed="rId11"/>
                <a:stretch>
                  <a:fillRect l="-4233" t="-10000" b="-2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9" name="テキスト ボックス 38"/>
              <p:cNvSpPr txBox="1"/>
              <p:nvPr/>
            </p:nvSpPr>
            <p:spPr>
              <a:xfrm>
                <a:off x="2710930" y="3936889"/>
                <a:ext cx="1262973" cy="369332"/>
              </a:xfrm>
              <a:prstGeom prst="rect">
                <a:avLst/>
              </a:prstGeom>
              <a:noFill/>
            </p:spPr>
            <p:txBody>
              <a:bodyPr wrap="none" rtlCol="0">
                <a:spAutoFit/>
              </a:bodyPr>
              <a:lstStyle/>
              <a:p>
                <a:pPr algn="ctr"/>
                <a:r>
                  <a:rPr lang="en-US" altLang="ja-JP" dirty="0" smtClean="0"/>
                  <a:t>emitted </a:t>
                </a:r>
                <a14:m>
                  <m:oMath xmlns:m="http://schemas.openxmlformats.org/officeDocument/2006/math">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𝑒</m:t>
                        </m:r>
                      </m:e>
                      <m:sup>
                        <m:r>
                          <a:rPr lang="en-US" altLang="ja-JP" b="0" i="1" smtClean="0">
                            <a:latin typeface="Cambria Math" panose="02040503050406030204" pitchFamily="18" charset="0"/>
                          </a:rPr>
                          <m:t>−</m:t>
                        </m:r>
                      </m:sup>
                    </m:sSup>
                  </m:oMath>
                </a14:m>
                <a:endParaRPr kumimoji="1" lang="ja-JP" altLang="en-US" dirty="0"/>
              </a:p>
            </p:txBody>
          </p:sp>
        </mc:Choice>
        <mc:Fallback xmlns="">
          <p:sp>
            <p:nvSpPr>
              <p:cNvPr id="39" name="テキスト ボックス 38"/>
              <p:cNvSpPr txBox="1">
                <a:spLocks noRot="1" noChangeAspect="1" noMove="1" noResize="1" noEditPoints="1" noAdjustHandles="1" noChangeArrowheads="1" noChangeShapeType="1" noTextEdit="1"/>
              </p:cNvSpPr>
              <p:nvPr/>
            </p:nvSpPr>
            <p:spPr>
              <a:xfrm>
                <a:off x="2710930" y="3936889"/>
                <a:ext cx="1262973" cy="369332"/>
              </a:xfrm>
              <a:prstGeom prst="rect">
                <a:avLst/>
              </a:prstGeom>
              <a:blipFill>
                <a:blip r:embed="rId12"/>
                <a:stretch>
                  <a:fillRect l="-3865" t="-10000" b="-26667"/>
                </a:stretch>
              </a:blipFill>
            </p:spPr>
            <p:txBody>
              <a:bodyPr/>
              <a:lstStyle/>
              <a:p>
                <a:r>
                  <a:rPr lang="ja-JP" altLang="en-US">
                    <a:noFill/>
                  </a:rPr>
                  <a:t> </a:t>
                </a:r>
              </a:p>
            </p:txBody>
          </p:sp>
        </mc:Fallback>
      </mc:AlternateContent>
      <p:sp>
        <p:nvSpPr>
          <p:cNvPr id="42" name="テキスト ボックス 41"/>
          <p:cNvSpPr txBox="1"/>
          <p:nvPr/>
        </p:nvSpPr>
        <p:spPr>
          <a:xfrm>
            <a:off x="1338571" y="4297456"/>
            <a:ext cx="2151551" cy="400110"/>
          </a:xfrm>
          <a:prstGeom prst="rect">
            <a:avLst/>
          </a:prstGeom>
          <a:noFill/>
        </p:spPr>
        <p:txBody>
          <a:bodyPr wrap="none" rtlCol="0">
            <a:spAutoFit/>
          </a:bodyPr>
          <a:lstStyle/>
          <a:p>
            <a:pPr algn="ctr"/>
            <a:r>
              <a:rPr lang="en-US" altLang="ja-JP" sz="2000" b="1" dirty="0" smtClean="0"/>
              <a:t>contact process</a:t>
            </a:r>
            <a:endParaRPr kumimoji="1" lang="ja-JP" altLang="en-US" sz="2000" b="1" dirty="0"/>
          </a:p>
        </p:txBody>
      </p:sp>
      <p:sp>
        <p:nvSpPr>
          <p:cNvPr id="43" name="テキスト ボックス 42"/>
          <p:cNvSpPr txBox="1"/>
          <p:nvPr/>
        </p:nvSpPr>
        <p:spPr>
          <a:xfrm>
            <a:off x="5677176" y="4982854"/>
            <a:ext cx="3313728" cy="369332"/>
          </a:xfrm>
          <a:prstGeom prst="rect">
            <a:avLst/>
          </a:prstGeom>
          <a:noFill/>
        </p:spPr>
        <p:txBody>
          <a:bodyPr wrap="none" rtlCol="0">
            <a:spAutoFit/>
          </a:bodyPr>
          <a:lstStyle/>
          <a:p>
            <a:r>
              <a:rPr lang="en-US" altLang="ja-JP" dirty="0" smtClean="0"/>
              <a:t>make overlap integrals smaller</a:t>
            </a:r>
            <a:endParaRPr kumimoji="1" lang="ja-JP" altLang="en-US" dirty="0"/>
          </a:p>
        </p:txBody>
      </p:sp>
      <p:sp>
        <p:nvSpPr>
          <p:cNvPr id="46" name="テキスト ボックス 45"/>
          <p:cNvSpPr txBox="1"/>
          <p:nvPr/>
        </p:nvSpPr>
        <p:spPr>
          <a:xfrm>
            <a:off x="502343" y="5534560"/>
            <a:ext cx="8139408" cy="400110"/>
          </a:xfrm>
          <a:prstGeom prst="rect">
            <a:avLst/>
          </a:prstGeom>
          <a:solidFill>
            <a:schemeClr val="bg1"/>
          </a:solidFill>
          <a:ln w="28575">
            <a:solidFill>
              <a:srgbClr val="FF0000"/>
            </a:solidFill>
          </a:ln>
        </p:spPr>
        <p:txBody>
          <a:bodyPr wrap="none" rtlCol="0">
            <a:spAutoFit/>
          </a:bodyPr>
          <a:lstStyle/>
          <a:p>
            <a:pPr algn="ctr"/>
            <a:r>
              <a:rPr lang="en-US" altLang="ja-JP" sz="2000" dirty="0" smtClean="0"/>
              <a:t>Totally (combined with the effect to enhance the value near the origin),</a:t>
            </a:r>
            <a:endParaRPr kumimoji="1" lang="ja-JP" altLang="en-US" sz="2000" dirty="0"/>
          </a:p>
        </p:txBody>
      </p:sp>
      <p:sp>
        <p:nvSpPr>
          <p:cNvPr id="48" name="テキスト ボックス 47"/>
          <p:cNvSpPr txBox="1"/>
          <p:nvPr/>
        </p:nvSpPr>
        <p:spPr>
          <a:xfrm>
            <a:off x="1522349" y="6358061"/>
            <a:ext cx="1794081" cy="461665"/>
          </a:xfrm>
          <a:prstGeom prst="rect">
            <a:avLst/>
          </a:prstGeom>
          <a:noFill/>
        </p:spPr>
        <p:txBody>
          <a:bodyPr wrap="none" rtlCol="0">
            <a:spAutoFit/>
          </a:bodyPr>
          <a:lstStyle/>
          <a:p>
            <a:pPr algn="ctr"/>
            <a:r>
              <a:rPr lang="en-US" altLang="ja-JP" sz="2400" dirty="0" smtClean="0">
                <a:solidFill>
                  <a:srgbClr val="FF0000"/>
                </a:solidFill>
              </a:rPr>
              <a:t>enhanced !!</a:t>
            </a:r>
            <a:endParaRPr kumimoji="1" lang="ja-JP" altLang="en-US" sz="2400" dirty="0">
              <a:solidFill>
                <a:srgbClr val="FF0000"/>
              </a:solidFill>
            </a:endParaRPr>
          </a:p>
        </p:txBody>
      </p:sp>
      <p:sp>
        <p:nvSpPr>
          <p:cNvPr id="49" name="テキスト ボックス 48"/>
          <p:cNvSpPr txBox="1"/>
          <p:nvPr/>
        </p:nvSpPr>
        <p:spPr>
          <a:xfrm>
            <a:off x="5831848" y="6396335"/>
            <a:ext cx="1766829" cy="400110"/>
          </a:xfrm>
          <a:prstGeom prst="rect">
            <a:avLst/>
          </a:prstGeom>
          <a:noFill/>
        </p:spPr>
        <p:txBody>
          <a:bodyPr wrap="none" rtlCol="0">
            <a:spAutoFit/>
          </a:bodyPr>
          <a:lstStyle/>
          <a:p>
            <a:pPr algn="ctr"/>
            <a:r>
              <a:rPr lang="en-US" altLang="ja-JP" sz="2000" dirty="0" smtClean="0">
                <a:solidFill>
                  <a:srgbClr val="00B0F0"/>
                </a:solidFill>
              </a:rPr>
              <a:t>suppressed…</a:t>
            </a:r>
            <a:endParaRPr kumimoji="1" lang="ja-JP" altLang="en-US" sz="2000" dirty="0">
              <a:solidFill>
                <a:srgbClr val="00B0F0"/>
              </a:solidFill>
            </a:endParaRPr>
          </a:p>
        </p:txBody>
      </p:sp>
      <p:cxnSp>
        <p:nvCxnSpPr>
          <p:cNvPr id="7" name="直線コネクタ 6"/>
          <p:cNvCxnSpPr/>
          <p:nvPr/>
        </p:nvCxnSpPr>
        <p:spPr>
          <a:xfrm flipV="1">
            <a:off x="4846048" y="5027480"/>
            <a:ext cx="2102222" cy="0"/>
          </a:xfrm>
          <a:prstGeom prst="line">
            <a:avLst/>
          </a:prstGeom>
          <a:ln w="25400">
            <a:solidFill>
              <a:srgbClr val="7030A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40" name="テキスト ボックス 39"/>
              <p:cNvSpPr txBox="1"/>
              <p:nvPr/>
            </p:nvSpPr>
            <p:spPr>
              <a:xfrm>
                <a:off x="130692" y="947792"/>
                <a:ext cx="3088089" cy="400110"/>
              </a:xfrm>
              <a:prstGeom prst="rect">
                <a:avLst/>
              </a:prstGeom>
              <a:noFill/>
              <a:ln w="28575">
                <a:solidFill>
                  <a:schemeClr val="bg2">
                    <a:lumMod val="50000"/>
                  </a:schemeClr>
                </a:solidFill>
              </a:ln>
            </p:spPr>
            <p:txBody>
              <a:bodyPr wrap="none" rtlCol="0">
                <a:spAutoFit/>
              </a:bodyPr>
              <a:lstStyle/>
              <a:p>
                <a:r>
                  <a:rPr lang="en-US" altLang="ja-JP" sz="2000" dirty="0" smtClean="0"/>
                  <a:t>scat. </a:t>
                </a:r>
                <a14:m>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a14:m>
                <a:r>
                  <a:rPr kumimoji="1" lang="ja-JP" altLang="en-US" sz="2000" dirty="0" smtClean="0"/>
                  <a:t> </a:t>
                </a:r>
                <a:r>
                  <a:rPr kumimoji="1" lang="en-US" altLang="ja-JP" sz="2000" dirty="0" smtClean="0"/>
                  <a:t>: </a:t>
                </a:r>
                <a:r>
                  <a:rPr kumimoji="1" lang="en-US" altLang="ja-JP" sz="2000" b="1" dirty="0" smtClean="0">
                    <a:solidFill>
                      <a:srgbClr val="FF0000"/>
                    </a:solidFill>
                  </a:rPr>
                  <a:t>distorted wave</a:t>
                </a:r>
                <a:endParaRPr kumimoji="1" lang="ja-JP" altLang="en-US" sz="2000" b="1" dirty="0">
                  <a:solidFill>
                    <a:srgbClr val="FF0000"/>
                  </a:solidFill>
                </a:endParaRPr>
              </a:p>
            </p:txBody>
          </p:sp>
        </mc:Choice>
        <mc:Fallback xmlns="">
          <p:sp>
            <p:nvSpPr>
              <p:cNvPr id="40" name="テキスト ボックス 39"/>
              <p:cNvSpPr txBox="1">
                <a:spLocks noRot="1" noChangeAspect="1" noMove="1" noResize="1" noEditPoints="1" noAdjustHandles="1" noChangeArrowheads="1" noChangeShapeType="1" noTextEdit="1"/>
              </p:cNvSpPr>
              <p:nvPr/>
            </p:nvSpPr>
            <p:spPr>
              <a:xfrm>
                <a:off x="130692" y="947792"/>
                <a:ext cx="3088089" cy="400110"/>
              </a:xfrm>
              <a:prstGeom prst="rect">
                <a:avLst/>
              </a:prstGeom>
              <a:blipFill>
                <a:blip r:embed="rId13"/>
                <a:stretch>
                  <a:fillRect l="-1563" t="-2817" r="-586" b="-21127"/>
                </a:stretch>
              </a:blipFill>
              <a:ln w="28575">
                <a:solidFill>
                  <a:schemeClr val="bg2">
                    <a:lumMod val="50000"/>
                  </a:schemeClr>
                </a:solidFill>
              </a:ln>
            </p:spPr>
            <p:txBody>
              <a:bodyPr/>
              <a:lstStyle/>
              <a:p>
                <a:r>
                  <a:rPr lang="ja-JP" altLang="en-US">
                    <a:noFill/>
                  </a:rPr>
                  <a:t> </a:t>
                </a:r>
              </a:p>
            </p:txBody>
          </p:sp>
        </mc:Fallback>
      </mc:AlternateContent>
      <p:sp>
        <p:nvSpPr>
          <p:cNvPr id="50" name="テキスト ボックス 49"/>
          <p:cNvSpPr txBox="1"/>
          <p:nvPr/>
        </p:nvSpPr>
        <p:spPr>
          <a:xfrm>
            <a:off x="4726531" y="993709"/>
            <a:ext cx="4272324" cy="307777"/>
          </a:xfrm>
          <a:prstGeom prst="rect">
            <a:avLst/>
          </a:prstGeom>
          <a:noFill/>
        </p:spPr>
        <p:txBody>
          <a:bodyPr wrap="none" rtlCol="0">
            <a:spAutoFit/>
          </a:bodyPr>
          <a:lstStyle/>
          <a:p>
            <a:pPr algn="r"/>
            <a:r>
              <a:rPr lang="en-US" altLang="ja-JP" sz="1400" dirty="0" smtClean="0"/>
              <a:t>(Assuming momentum conservation at each vertex)</a:t>
            </a:r>
            <a:endParaRPr kumimoji="1" lang="ja-JP" altLang="en-US" sz="1400" dirty="0"/>
          </a:p>
        </p:txBody>
      </p:sp>
    </p:spTree>
    <p:extLst>
      <p:ext uri="{BB962C8B-B14F-4D97-AF65-F5344CB8AC3E}">
        <p14:creationId xmlns:p14="http://schemas.microsoft.com/office/powerpoint/2010/main" val="29079043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602399" y="358815"/>
            <a:ext cx="1959191" cy="584775"/>
          </a:xfrm>
          <a:prstGeom prst="rect">
            <a:avLst/>
          </a:prstGeom>
          <a:noFill/>
        </p:spPr>
        <p:txBody>
          <a:bodyPr wrap="none" rtlCol="0">
            <a:spAutoFit/>
          </a:bodyPr>
          <a:lstStyle/>
          <a:p>
            <a:pPr algn="ctr"/>
            <a:r>
              <a:rPr lang="en-US" altLang="ja-JP" sz="3200" b="1" dirty="0" smtClean="0"/>
              <a:t>Contents</a:t>
            </a:r>
            <a:endParaRPr kumimoji="1" lang="ja-JP" altLang="en-US" sz="3200" b="1" dirty="0"/>
          </a:p>
        </p:txBody>
      </p:sp>
      <p:sp>
        <p:nvSpPr>
          <p:cNvPr id="16" name="テキスト ボックス 15"/>
          <p:cNvSpPr txBox="1"/>
          <p:nvPr/>
        </p:nvSpPr>
        <p:spPr>
          <a:xfrm>
            <a:off x="728358" y="971651"/>
            <a:ext cx="2464136" cy="523220"/>
          </a:xfrm>
          <a:prstGeom prst="rect">
            <a:avLst/>
          </a:prstGeom>
          <a:noFill/>
        </p:spPr>
        <p:txBody>
          <a:bodyPr wrap="none" rtlCol="0">
            <a:spAutoFit/>
          </a:bodyPr>
          <a:lstStyle/>
          <a:p>
            <a:r>
              <a:rPr kumimoji="1" lang="en-US" altLang="ja-JP" sz="2800" dirty="0" smtClean="0">
                <a:solidFill>
                  <a:schemeClr val="bg1">
                    <a:lumMod val="50000"/>
                  </a:schemeClr>
                </a:solidFill>
              </a:rPr>
              <a:t>1. </a:t>
            </a:r>
            <a:r>
              <a:rPr lang="en-US" altLang="ja-JP" sz="2800" dirty="0" smtClean="0">
                <a:solidFill>
                  <a:schemeClr val="bg1">
                    <a:lumMod val="50000"/>
                  </a:schemeClr>
                </a:solidFill>
              </a:rPr>
              <a:t>Introduction</a:t>
            </a:r>
            <a:endParaRPr kumimoji="1" lang="ja-JP" altLang="en-US" sz="2800" dirty="0">
              <a:solidFill>
                <a:schemeClr val="bg1">
                  <a:lumMod val="50000"/>
                </a:schemeClr>
              </a:solidFill>
            </a:endParaRPr>
          </a:p>
        </p:txBody>
      </p:sp>
      <mc:AlternateContent xmlns:mc="http://schemas.openxmlformats.org/markup-compatibility/2006" xmlns:a14="http://schemas.microsoft.com/office/drawing/2010/main">
        <mc:Choice Requires="a14">
          <p:sp>
            <p:nvSpPr>
              <p:cNvPr id="18" name="テキスト ボックス 17"/>
              <p:cNvSpPr txBox="1"/>
              <p:nvPr/>
            </p:nvSpPr>
            <p:spPr>
              <a:xfrm>
                <a:off x="728357" y="2704997"/>
                <a:ext cx="6505884" cy="523220"/>
              </a:xfrm>
              <a:prstGeom prst="rect">
                <a:avLst/>
              </a:prstGeom>
              <a:noFill/>
            </p:spPr>
            <p:txBody>
              <a:bodyPr wrap="none" rtlCol="0">
                <a:spAutoFit/>
              </a:bodyPr>
              <a:lstStyle/>
              <a:p>
                <a:r>
                  <a:rPr lang="en-US" altLang="ja-JP" sz="2800" dirty="0" smtClean="0">
                    <a:solidFill>
                      <a:schemeClr val="bg1">
                        <a:lumMod val="50000"/>
                      </a:schemeClr>
                    </a:solidFill>
                  </a:rPr>
                  <a:t>2</a:t>
                </a:r>
                <a:r>
                  <a:rPr kumimoji="1" lang="en-US" altLang="ja-JP" sz="2800" dirty="0" smtClean="0">
                    <a:solidFill>
                      <a:schemeClr val="bg1">
                        <a:lumMod val="50000"/>
                      </a:schemeClr>
                    </a:solidFill>
                  </a:rPr>
                  <a:t>. </a:t>
                </a:r>
                <a:r>
                  <a:rPr lang="en-US" altLang="ja-JP" sz="2800" dirty="0">
                    <a:solidFill>
                      <a:schemeClr val="bg1">
                        <a:lumMod val="50000"/>
                      </a:schemeClr>
                    </a:solidFill>
                  </a:rPr>
                  <a:t>T</a:t>
                </a:r>
                <a:r>
                  <a:rPr kumimoji="1" lang="en-US" altLang="ja-JP" sz="2800" dirty="0" smtClean="0">
                    <a:solidFill>
                      <a:schemeClr val="bg1">
                        <a:lumMod val="50000"/>
                      </a:schemeClr>
                    </a:solidFill>
                  </a:rPr>
                  <a:t>ransition probability of </a:t>
                </a:r>
                <a14:m>
                  <m:oMath xmlns:m="http://schemas.openxmlformats.org/officeDocument/2006/math">
                    <m:sSup>
                      <m:sSupPr>
                        <m:ctrlPr>
                          <a:rPr kumimoji="1" lang="en-US" altLang="ja-JP" sz="2800" b="0" i="1" smtClean="0">
                            <a:solidFill>
                              <a:schemeClr val="bg1">
                                <a:lumMod val="50000"/>
                              </a:schemeClr>
                            </a:solidFill>
                            <a:latin typeface="Cambria Math" panose="02040503050406030204" pitchFamily="18" charset="0"/>
                          </a:rPr>
                        </m:ctrlPr>
                      </m:sSupPr>
                      <m:e>
                        <m:r>
                          <a:rPr kumimoji="1" lang="en-US" altLang="ja-JP" sz="2800" b="0" i="1" smtClean="0">
                            <a:solidFill>
                              <a:schemeClr val="bg1">
                                <a:lumMod val="50000"/>
                              </a:schemeClr>
                            </a:solidFill>
                            <a:latin typeface="Cambria Math" panose="02040503050406030204" pitchFamily="18" charset="0"/>
                          </a:rPr>
                          <m:t>𝜇</m:t>
                        </m:r>
                      </m:e>
                      <m:sup>
                        <m:r>
                          <a:rPr kumimoji="1" lang="en-US" altLang="ja-JP" sz="2800" b="0" i="1" smtClean="0">
                            <a:solidFill>
                              <a:schemeClr val="bg1">
                                <a:lumMod val="50000"/>
                              </a:schemeClr>
                            </a:solidFill>
                            <a:latin typeface="Cambria Math" panose="02040503050406030204" pitchFamily="18" charset="0"/>
                          </a:rPr>
                          <m:t>−</m:t>
                        </m:r>
                      </m:sup>
                    </m:sSup>
                    <m:sSup>
                      <m:sSupPr>
                        <m:ctrlPr>
                          <a:rPr kumimoji="1" lang="en-US" altLang="ja-JP" sz="2800" b="0" i="1" smtClean="0">
                            <a:solidFill>
                              <a:schemeClr val="bg1">
                                <a:lumMod val="50000"/>
                              </a:schemeClr>
                            </a:solidFill>
                            <a:latin typeface="Cambria Math" panose="02040503050406030204" pitchFamily="18" charset="0"/>
                          </a:rPr>
                        </m:ctrlPr>
                      </m:sSupPr>
                      <m:e>
                        <m:r>
                          <a:rPr kumimoji="1" lang="en-US" altLang="ja-JP" sz="2800" b="0" i="1" smtClean="0">
                            <a:solidFill>
                              <a:schemeClr val="bg1">
                                <a:lumMod val="50000"/>
                              </a:schemeClr>
                            </a:solidFill>
                            <a:latin typeface="Cambria Math" panose="02040503050406030204" pitchFamily="18" charset="0"/>
                          </a:rPr>
                          <m:t>𝑒</m:t>
                        </m:r>
                      </m:e>
                      <m:sup>
                        <m:r>
                          <a:rPr kumimoji="1" lang="en-US" altLang="ja-JP" sz="2800" b="0" i="1" smtClean="0">
                            <a:solidFill>
                              <a:schemeClr val="bg1">
                                <a:lumMod val="50000"/>
                              </a:schemeClr>
                            </a:solidFill>
                            <a:latin typeface="Cambria Math" panose="02040503050406030204" pitchFamily="18" charset="0"/>
                          </a:rPr>
                          <m:t>−</m:t>
                        </m:r>
                      </m:sup>
                    </m:sSup>
                    <m:r>
                      <a:rPr kumimoji="1" lang="en-US" altLang="ja-JP" sz="2800" b="0" i="1" smtClean="0">
                        <a:solidFill>
                          <a:schemeClr val="bg1">
                            <a:lumMod val="50000"/>
                          </a:schemeClr>
                        </a:solidFill>
                        <a:latin typeface="Cambria Math" panose="02040503050406030204" pitchFamily="18" charset="0"/>
                      </a:rPr>
                      <m:t>→</m:t>
                    </m:r>
                    <m:sSup>
                      <m:sSupPr>
                        <m:ctrlPr>
                          <a:rPr kumimoji="1" lang="en-US" altLang="ja-JP" sz="2800" b="0" i="1" smtClean="0">
                            <a:solidFill>
                              <a:schemeClr val="bg1">
                                <a:lumMod val="50000"/>
                              </a:schemeClr>
                            </a:solidFill>
                            <a:latin typeface="Cambria Math" panose="02040503050406030204" pitchFamily="18" charset="0"/>
                          </a:rPr>
                        </m:ctrlPr>
                      </m:sSupPr>
                      <m:e>
                        <m:r>
                          <a:rPr kumimoji="1" lang="en-US" altLang="ja-JP" sz="2800" b="0" i="1" smtClean="0">
                            <a:solidFill>
                              <a:schemeClr val="bg1">
                                <a:lumMod val="50000"/>
                              </a:schemeClr>
                            </a:solidFill>
                            <a:latin typeface="Cambria Math" panose="02040503050406030204" pitchFamily="18" charset="0"/>
                          </a:rPr>
                          <m:t>𝑒</m:t>
                        </m:r>
                      </m:e>
                      <m:sup>
                        <m:r>
                          <a:rPr kumimoji="1" lang="en-US" altLang="ja-JP" sz="2800" b="0" i="1" smtClean="0">
                            <a:solidFill>
                              <a:schemeClr val="bg1">
                                <a:lumMod val="50000"/>
                              </a:schemeClr>
                            </a:solidFill>
                            <a:latin typeface="Cambria Math" panose="02040503050406030204" pitchFamily="18" charset="0"/>
                          </a:rPr>
                          <m:t>−</m:t>
                        </m:r>
                      </m:sup>
                    </m:sSup>
                    <m:sSup>
                      <m:sSupPr>
                        <m:ctrlPr>
                          <a:rPr kumimoji="1" lang="en-US" altLang="ja-JP" sz="2800" b="0" i="1" smtClean="0">
                            <a:solidFill>
                              <a:schemeClr val="bg1">
                                <a:lumMod val="50000"/>
                              </a:schemeClr>
                            </a:solidFill>
                            <a:latin typeface="Cambria Math" panose="02040503050406030204" pitchFamily="18" charset="0"/>
                          </a:rPr>
                        </m:ctrlPr>
                      </m:sSupPr>
                      <m:e>
                        <m:r>
                          <a:rPr kumimoji="1" lang="en-US" altLang="ja-JP" sz="2800" b="0" i="1" smtClean="0">
                            <a:solidFill>
                              <a:schemeClr val="bg1">
                                <a:lumMod val="50000"/>
                              </a:schemeClr>
                            </a:solidFill>
                            <a:latin typeface="Cambria Math" panose="02040503050406030204" pitchFamily="18" charset="0"/>
                          </a:rPr>
                          <m:t>𝑒</m:t>
                        </m:r>
                      </m:e>
                      <m:sup>
                        <m:r>
                          <a:rPr kumimoji="1" lang="en-US" altLang="ja-JP" sz="2800" b="0" i="1" smtClean="0">
                            <a:solidFill>
                              <a:schemeClr val="bg1">
                                <a:lumMod val="50000"/>
                              </a:schemeClr>
                            </a:solidFill>
                            <a:latin typeface="Cambria Math" panose="02040503050406030204" pitchFamily="18" charset="0"/>
                          </a:rPr>
                          <m:t>−</m:t>
                        </m:r>
                      </m:sup>
                    </m:sSup>
                  </m:oMath>
                </a14:m>
                <a:endParaRPr kumimoji="1" lang="en-US" altLang="ja-JP" sz="2800" b="0" dirty="0" smtClean="0">
                  <a:solidFill>
                    <a:schemeClr val="bg1">
                      <a:lumMod val="50000"/>
                    </a:schemeClr>
                  </a:solidFill>
                </a:endParaRPr>
              </a:p>
            </p:txBody>
          </p:sp>
        </mc:Choice>
        <mc:Fallback xmlns="">
          <p:sp>
            <p:nvSpPr>
              <p:cNvPr id="18" name="テキスト ボックス 17"/>
              <p:cNvSpPr txBox="1">
                <a:spLocks noRot="1" noChangeAspect="1" noMove="1" noResize="1" noEditPoints="1" noAdjustHandles="1" noChangeArrowheads="1" noChangeShapeType="1" noTextEdit="1"/>
              </p:cNvSpPr>
              <p:nvPr/>
            </p:nvSpPr>
            <p:spPr>
              <a:xfrm>
                <a:off x="728357" y="2704997"/>
                <a:ext cx="6505884" cy="523220"/>
              </a:xfrm>
              <a:prstGeom prst="rect">
                <a:avLst/>
              </a:prstGeom>
              <a:blipFill>
                <a:blip r:embed="rId3"/>
                <a:stretch>
                  <a:fillRect l="-1873" t="-12791" b="-31395"/>
                </a:stretch>
              </a:blipFill>
            </p:spPr>
            <p:txBody>
              <a:bodyPr/>
              <a:lstStyle/>
              <a:p>
                <a:r>
                  <a:rPr lang="ja-JP" altLang="en-US">
                    <a:noFill/>
                  </a:rPr>
                  <a:t> </a:t>
                </a:r>
              </a:p>
            </p:txBody>
          </p:sp>
        </mc:Fallback>
      </mc:AlternateContent>
      <p:sp>
        <p:nvSpPr>
          <p:cNvPr id="19" name="テキスト ボックス 18"/>
          <p:cNvSpPr txBox="1"/>
          <p:nvPr/>
        </p:nvSpPr>
        <p:spPr>
          <a:xfrm>
            <a:off x="1088459" y="1497320"/>
            <a:ext cx="502592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Charged Lepton Flavor Violation (CLFV)</a:t>
            </a:r>
            <a:endParaRPr kumimoji="1" lang="ja-JP" altLang="en-US" sz="2000" dirty="0">
              <a:solidFill>
                <a:schemeClr val="bg1">
                  <a:lumMod val="50000"/>
                </a:schemeClr>
              </a:solidFill>
            </a:endParaRPr>
          </a:p>
        </p:txBody>
      </p:sp>
      <p:sp>
        <p:nvSpPr>
          <p:cNvPr id="20" name="テキスト ボックス 19"/>
          <p:cNvSpPr txBox="1"/>
          <p:nvPr/>
        </p:nvSpPr>
        <p:spPr>
          <a:xfrm>
            <a:off x="1088459" y="1899879"/>
            <a:ext cx="374653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CLFV</a:t>
            </a:r>
            <a:r>
              <a:rPr lang="ja-JP" altLang="en-US" sz="2000" dirty="0" smtClean="0">
                <a:solidFill>
                  <a:schemeClr val="bg1">
                    <a:lumMod val="50000"/>
                  </a:schemeClr>
                </a:solidFill>
              </a:rPr>
              <a:t> </a:t>
            </a:r>
            <a:r>
              <a:rPr lang="en-US" altLang="ja-JP" sz="2000" dirty="0" smtClean="0">
                <a:solidFill>
                  <a:schemeClr val="bg1">
                    <a:lumMod val="50000"/>
                  </a:schemeClr>
                </a:solidFill>
              </a:rPr>
              <a:t>searches using muon</a:t>
            </a:r>
            <a:endParaRPr kumimoji="1" lang="ja-JP" altLang="en-US" sz="2000" dirty="0">
              <a:solidFill>
                <a:schemeClr val="bg1">
                  <a:lumMod val="50000"/>
                </a:schemeClr>
              </a:solidFill>
            </a:endParaRPr>
          </a:p>
        </p:txBody>
      </p:sp>
      <p:sp>
        <p:nvSpPr>
          <p:cNvPr id="21" name="テキスト ボックス 20"/>
          <p:cNvSpPr txBox="1"/>
          <p:nvPr/>
        </p:nvSpPr>
        <p:spPr>
          <a:xfrm>
            <a:off x="1088459" y="3633225"/>
            <a:ext cx="7390165"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solidFill>
                  <a:schemeClr val="bg1">
                    <a:lumMod val="50000"/>
                  </a:schemeClr>
                </a:solidFill>
              </a:rPr>
              <a:t>Distortion of scattering electrons</a:t>
            </a:r>
            <a:r>
              <a:rPr lang="ja-JP" altLang="en-US" sz="2000" dirty="0" smtClean="0">
                <a:solidFill>
                  <a:schemeClr val="bg1">
                    <a:lumMod val="50000"/>
                  </a:schemeClr>
                </a:solidFill>
              </a:rPr>
              <a:t> </a:t>
            </a:r>
            <a:r>
              <a:rPr lang="en-US" altLang="ja-JP" sz="2000" dirty="0">
                <a:solidFill>
                  <a:schemeClr val="bg1">
                    <a:lumMod val="50000"/>
                  </a:schemeClr>
                </a:solidFill>
              </a:rPr>
              <a:t>&amp;</a:t>
            </a:r>
            <a:r>
              <a:rPr lang="ja-JP" altLang="en-US" sz="2000" dirty="0" smtClean="0">
                <a:solidFill>
                  <a:schemeClr val="bg1">
                    <a:lumMod val="50000"/>
                  </a:schemeClr>
                </a:solidFill>
              </a:rPr>
              <a:t> </a:t>
            </a:r>
            <a:r>
              <a:rPr lang="en-US" altLang="ja-JP" sz="2000" dirty="0" smtClean="0">
                <a:solidFill>
                  <a:schemeClr val="bg1">
                    <a:lumMod val="50000"/>
                  </a:schemeClr>
                </a:solidFill>
              </a:rPr>
              <a:t>Relativity of bound leptons</a:t>
            </a:r>
            <a:endParaRPr lang="ja-JP" altLang="en-US" sz="2000" dirty="0">
              <a:solidFill>
                <a:schemeClr val="bg1">
                  <a:lumMod val="50000"/>
                </a:schemeClr>
              </a:solidFill>
            </a:endParaRPr>
          </a:p>
        </p:txBody>
      </p:sp>
      <p:sp>
        <p:nvSpPr>
          <p:cNvPr id="22" name="テキスト ボックス 21"/>
          <p:cNvSpPr txBox="1"/>
          <p:nvPr/>
        </p:nvSpPr>
        <p:spPr>
          <a:xfrm>
            <a:off x="728357" y="6171690"/>
            <a:ext cx="2167581" cy="523220"/>
          </a:xfrm>
          <a:prstGeom prst="rect">
            <a:avLst/>
          </a:prstGeom>
          <a:noFill/>
        </p:spPr>
        <p:txBody>
          <a:bodyPr wrap="none" rtlCol="0">
            <a:spAutoFit/>
          </a:bodyPr>
          <a:lstStyle/>
          <a:p>
            <a:r>
              <a:rPr lang="ja-JP" altLang="en-US" sz="2800" dirty="0"/>
              <a:t>４</a:t>
            </a:r>
            <a:r>
              <a:rPr kumimoji="1" lang="en-US" altLang="ja-JP" sz="2800" dirty="0" smtClean="0"/>
              <a:t>. Summary</a:t>
            </a:r>
            <a:endParaRPr kumimoji="1" lang="en-US" altLang="ja-JP" sz="2800" b="0" dirty="0" smtClean="0"/>
          </a:p>
        </p:txBody>
      </p:sp>
      <mc:AlternateContent xmlns:mc="http://schemas.openxmlformats.org/markup-compatibility/2006" xmlns:a14="http://schemas.microsoft.com/office/drawing/2010/main">
        <mc:Choice Requires="a14">
          <p:sp>
            <p:nvSpPr>
              <p:cNvPr id="23" name="テキスト ボックス 22"/>
              <p:cNvSpPr txBox="1"/>
              <p:nvPr/>
            </p:nvSpPr>
            <p:spPr>
              <a:xfrm>
                <a:off x="1088459" y="2302438"/>
                <a:ext cx="3989425" cy="400110"/>
              </a:xfrm>
              <a:prstGeom prst="rect">
                <a:avLst/>
              </a:prstGeom>
              <a:noFill/>
            </p:spPr>
            <p:txBody>
              <a:bodyPr wrap="none" rtlCol="0">
                <a:spAutoFit/>
              </a:bodyPr>
              <a:lstStyle/>
              <a:p>
                <a:pPr marL="266700" indent="-266700">
                  <a:buFont typeface="Wingdings" panose="05000000000000000000" pitchFamily="2" charset="2"/>
                  <a:buChar char="Ø"/>
                </a:pPr>
                <a14:m>
                  <m:oMath xmlns:m="http://schemas.openxmlformats.org/officeDocument/2006/math">
                    <m:sSup>
                      <m:sSupPr>
                        <m:ctrlPr>
                          <a:rPr lang="en-US" altLang="ja-JP" sz="2000" i="1" smtClean="0">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𝜇</m:t>
                        </m:r>
                      </m:e>
                      <m:sup>
                        <m:r>
                          <a:rPr lang="en-US" altLang="ja-JP" sz="2000" i="1">
                            <a:solidFill>
                              <a:schemeClr val="bg1">
                                <a:lumMod val="50000"/>
                              </a:schemeClr>
                            </a:solidFill>
                            <a:latin typeface="Cambria Math" panose="02040503050406030204" pitchFamily="18" charset="0"/>
                          </a:rPr>
                          <m:t>−</m:t>
                        </m:r>
                      </m:sup>
                    </m:sSup>
                    <m:sSup>
                      <m:sSupPr>
                        <m:ctrlPr>
                          <a:rPr lang="en-US" altLang="ja-JP" sz="2000" i="1">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𝑒</m:t>
                        </m:r>
                      </m:e>
                      <m:sup>
                        <m:r>
                          <a:rPr lang="en-US" altLang="ja-JP" sz="2000" i="1">
                            <a:solidFill>
                              <a:schemeClr val="bg1">
                                <a:lumMod val="50000"/>
                              </a:schemeClr>
                            </a:solidFill>
                            <a:latin typeface="Cambria Math" panose="02040503050406030204" pitchFamily="18" charset="0"/>
                          </a:rPr>
                          <m:t>−</m:t>
                        </m:r>
                      </m:sup>
                    </m:sSup>
                    <m:r>
                      <a:rPr lang="en-US" altLang="ja-JP" sz="2000" i="1">
                        <a:solidFill>
                          <a:schemeClr val="bg1">
                            <a:lumMod val="50000"/>
                          </a:schemeClr>
                        </a:solidFill>
                        <a:latin typeface="Cambria Math" panose="02040503050406030204" pitchFamily="18" charset="0"/>
                      </a:rPr>
                      <m:t>→</m:t>
                    </m:r>
                    <m:sSup>
                      <m:sSupPr>
                        <m:ctrlPr>
                          <a:rPr lang="en-US" altLang="ja-JP" sz="2000" i="1">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𝑒</m:t>
                        </m:r>
                      </m:e>
                      <m:sup>
                        <m:r>
                          <a:rPr lang="en-US" altLang="ja-JP" sz="2000" i="1">
                            <a:solidFill>
                              <a:schemeClr val="bg1">
                                <a:lumMod val="50000"/>
                              </a:schemeClr>
                            </a:solidFill>
                            <a:latin typeface="Cambria Math" panose="02040503050406030204" pitchFamily="18" charset="0"/>
                          </a:rPr>
                          <m:t>−</m:t>
                        </m:r>
                      </m:sup>
                    </m:sSup>
                    <m:sSup>
                      <m:sSupPr>
                        <m:ctrlPr>
                          <a:rPr lang="en-US" altLang="ja-JP" sz="2000" i="1">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𝑒</m:t>
                        </m:r>
                      </m:e>
                      <m:sup>
                        <m:r>
                          <a:rPr lang="en-US" altLang="ja-JP" sz="2000" i="1">
                            <a:solidFill>
                              <a:schemeClr val="bg1">
                                <a:lumMod val="50000"/>
                              </a:schemeClr>
                            </a:solidFill>
                            <a:latin typeface="Cambria Math" panose="02040503050406030204" pitchFamily="18" charset="0"/>
                          </a:rPr>
                          <m:t>−</m:t>
                        </m:r>
                      </m:sup>
                    </m:sSup>
                  </m:oMath>
                </a14:m>
                <a:r>
                  <a:rPr lang="en-US" altLang="ja-JP" sz="2000" dirty="0" smtClean="0">
                    <a:solidFill>
                      <a:schemeClr val="bg1">
                        <a:lumMod val="50000"/>
                      </a:schemeClr>
                    </a:solidFill>
                  </a:rPr>
                  <a:t> in a muonic atom</a:t>
                </a:r>
                <a:endParaRPr lang="en-US" altLang="ja-JP" sz="2000" dirty="0">
                  <a:solidFill>
                    <a:schemeClr val="bg1">
                      <a:lumMod val="50000"/>
                    </a:schemeClr>
                  </a:solidFill>
                </a:endParaRPr>
              </a:p>
            </p:txBody>
          </p:sp>
        </mc:Choice>
        <mc:Fallback xmlns="">
          <p:sp>
            <p:nvSpPr>
              <p:cNvPr id="23" name="テキスト ボックス 22"/>
              <p:cNvSpPr txBox="1">
                <a:spLocks noRot="1" noChangeAspect="1" noMove="1" noResize="1" noEditPoints="1" noAdjustHandles="1" noChangeArrowheads="1" noChangeShapeType="1" noTextEdit="1"/>
              </p:cNvSpPr>
              <p:nvPr/>
            </p:nvSpPr>
            <p:spPr>
              <a:xfrm>
                <a:off x="1088459" y="2302438"/>
                <a:ext cx="3989425" cy="400110"/>
              </a:xfrm>
              <a:prstGeom prst="rect">
                <a:avLst/>
              </a:prstGeom>
              <a:blipFill>
                <a:blip r:embed="rId4"/>
                <a:stretch>
                  <a:fillRect l="-1376" t="-7692" r="-917" b="-29231"/>
                </a:stretch>
              </a:blipFill>
            </p:spPr>
            <p:txBody>
              <a:bodyPr/>
              <a:lstStyle/>
              <a:p>
                <a:r>
                  <a:rPr lang="ja-JP" altLang="en-US">
                    <a:noFill/>
                  </a:rPr>
                  <a:t> </a:t>
                </a:r>
              </a:p>
            </p:txBody>
          </p:sp>
        </mc:Fallback>
      </mc:AlternateContent>
      <p:sp>
        <p:nvSpPr>
          <p:cNvPr id="24" name="テキスト ボックス 23"/>
          <p:cNvSpPr txBox="1"/>
          <p:nvPr/>
        </p:nvSpPr>
        <p:spPr>
          <a:xfrm>
            <a:off x="728357" y="4438343"/>
            <a:ext cx="6365845" cy="523220"/>
          </a:xfrm>
          <a:prstGeom prst="rect">
            <a:avLst/>
          </a:prstGeom>
          <a:noFill/>
        </p:spPr>
        <p:txBody>
          <a:bodyPr wrap="none" rtlCol="0">
            <a:spAutoFit/>
          </a:bodyPr>
          <a:lstStyle/>
          <a:p>
            <a:r>
              <a:rPr lang="ja-JP" altLang="en-US" sz="2800" dirty="0">
                <a:solidFill>
                  <a:srgbClr val="FF0000"/>
                </a:solidFill>
              </a:rPr>
              <a:t>３</a:t>
            </a:r>
            <a:r>
              <a:rPr kumimoji="1" lang="en-US" altLang="ja-JP" sz="2800" dirty="0" smtClean="0">
                <a:solidFill>
                  <a:srgbClr val="FF0000"/>
                </a:solidFill>
              </a:rPr>
              <a:t>. Distinguishment of CLFV interaction</a:t>
            </a:r>
            <a:endParaRPr kumimoji="1" lang="en-US" altLang="ja-JP" sz="2800" b="0" dirty="0" smtClean="0">
              <a:solidFill>
                <a:srgbClr val="FF0000"/>
              </a:solidFill>
            </a:endParaRPr>
          </a:p>
        </p:txBody>
      </p:sp>
      <p:sp>
        <p:nvSpPr>
          <p:cNvPr id="25" name="テキスト ボックス 24"/>
          <p:cNvSpPr txBox="1"/>
          <p:nvPr/>
        </p:nvSpPr>
        <p:spPr>
          <a:xfrm>
            <a:off x="1089100" y="5769130"/>
            <a:ext cx="6263253"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Asymmetry of emitted electrons by polarizing muon</a:t>
            </a:r>
            <a:endParaRPr kumimoji="1" lang="ja-JP" altLang="en-US" sz="2000" dirty="0"/>
          </a:p>
        </p:txBody>
      </p:sp>
      <p:sp>
        <p:nvSpPr>
          <p:cNvPr id="26" name="テキスト ボックス 25"/>
          <p:cNvSpPr txBox="1"/>
          <p:nvPr/>
        </p:nvSpPr>
        <p:spPr>
          <a:xfrm>
            <a:off x="1088459" y="4964012"/>
            <a:ext cx="4612160"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Atomic # dependence of decay rates</a:t>
            </a:r>
            <a:endParaRPr kumimoji="1" lang="ja-JP" altLang="en-US" sz="2000" dirty="0"/>
          </a:p>
        </p:txBody>
      </p:sp>
      <p:sp>
        <p:nvSpPr>
          <p:cNvPr id="27" name="テキスト ボックス 26"/>
          <p:cNvSpPr txBox="1"/>
          <p:nvPr/>
        </p:nvSpPr>
        <p:spPr>
          <a:xfrm>
            <a:off x="1088459" y="5366571"/>
            <a:ext cx="5908990"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Energy-angular distribution of emitted electrons</a:t>
            </a:r>
            <a:endParaRPr kumimoji="1" lang="ja-JP" altLang="en-US" sz="2000" dirty="0"/>
          </a:p>
        </p:txBody>
      </p:sp>
      <p:sp>
        <p:nvSpPr>
          <p:cNvPr id="28" name="テキスト ボックス 27"/>
          <p:cNvSpPr txBox="1"/>
          <p:nvPr/>
        </p:nvSpPr>
        <p:spPr>
          <a:xfrm>
            <a:off x="1088459" y="3230666"/>
            <a:ext cx="3541547"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Effective CLFV interactions</a:t>
            </a:r>
            <a:endParaRPr lang="ja-JP" altLang="en-US" sz="2000" dirty="0">
              <a:solidFill>
                <a:schemeClr val="bg1">
                  <a:lumMod val="50000"/>
                </a:schemeClr>
              </a:solidFill>
            </a:endParaRPr>
          </a:p>
        </p:txBody>
      </p:sp>
      <p:sp>
        <p:nvSpPr>
          <p:cNvPr id="29" name="テキスト ボックス 28"/>
          <p:cNvSpPr txBox="1"/>
          <p:nvPr/>
        </p:nvSpPr>
        <p:spPr>
          <a:xfrm>
            <a:off x="1088459" y="4035784"/>
            <a:ext cx="6075894"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solidFill>
                  <a:schemeClr val="bg1">
                    <a:lumMod val="50000"/>
                  </a:schemeClr>
                </a:solidFill>
              </a:rPr>
              <a:t>Difference between contact &amp; photonic processes</a:t>
            </a:r>
            <a:endParaRPr lang="ja-JP" altLang="en-US" sz="2000" dirty="0">
              <a:solidFill>
                <a:schemeClr val="bg1">
                  <a:lumMod val="50000"/>
                </a:schemeClr>
              </a:solidFill>
            </a:endParaRPr>
          </a:p>
        </p:txBody>
      </p:sp>
    </p:spTree>
    <p:extLst>
      <p:ext uri="{BB962C8B-B14F-4D97-AF65-F5344CB8AC3E}">
        <p14:creationId xmlns:p14="http://schemas.microsoft.com/office/powerpoint/2010/main" val="14568279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1823282" y="2121678"/>
            <a:ext cx="4967487" cy="3374938"/>
          </a:xfrm>
          <a:prstGeom prst="rect">
            <a:avLst/>
          </a:prstGeom>
        </p:spPr>
      </p:pic>
      <mc:AlternateContent xmlns:mc="http://schemas.openxmlformats.org/markup-compatibility/2006" xmlns:a14="http://schemas.microsoft.com/office/drawing/2010/main">
        <mc:Choice Requires="a14">
          <p:sp>
            <p:nvSpPr>
              <p:cNvPr id="3770" name="テキスト ボックス 3769"/>
              <p:cNvSpPr txBox="1"/>
              <p:nvPr/>
            </p:nvSpPr>
            <p:spPr>
              <a:xfrm>
                <a:off x="7045289" y="5004899"/>
                <a:ext cx="463588" cy="461665"/>
              </a:xfrm>
              <a:prstGeom prst="rect">
                <a:avLst/>
              </a:prstGeom>
              <a:noFill/>
            </p:spPr>
            <p:txBody>
              <a:bodyPr wrap="none" rtlCol="0">
                <a:spAutoFit/>
              </a:bodyPr>
              <a:lstStyle/>
              <a:p>
                <a:pPr algn="ctr"/>
                <a14:m>
                  <m:oMathPara xmlns:m="http://schemas.openxmlformats.org/officeDocument/2006/math">
                    <m:oMathParaPr>
                      <m:jc m:val="centerGroup"/>
                    </m:oMathParaPr>
                    <m:oMath xmlns:m="http://schemas.openxmlformats.org/officeDocument/2006/math">
                      <m:r>
                        <a:rPr kumimoji="1" lang="en-US" altLang="ja-JP" sz="2400" b="1" i="1" smtClean="0">
                          <a:latin typeface="Cambria Math" panose="02040503050406030204" pitchFamily="18" charset="0"/>
                        </a:rPr>
                        <m:t>𝒁</m:t>
                      </m:r>
                    </m:oMath>
                  </m:oMathPara>
                </a14:m>
                <a:endParaRPr kumimoji="1" lang="ja-JP" altLang="en-US" sz="2400" b="1" dirty="0"/>
              </a:p>
            </p:txBody>
          </p:sp>
        </mc:Choice>
        <mc:Fallback xmlns="">
          <p:sp>
            <p:nvSpPr>
              <p:cNvPr id="3770" name="テキスト ボックス 3769"/>
              <p:cNvSpPr txBox="1">
                <a:spLocks noRot="1" noChangeAspect="1" noMove="1" noResize="1" noEditPoints="1" noAdjustHandles="1" noChangeArrowheads="1" noChangeShapeType="1" noTextEdit="1"/>
              </p:cNvSpPr>
              <p:nvPr/>
            </p:nvSpPr>
            <p:spPr>
              <a:xfrm>
                <a:off x="7045289" y="5004899"/>
                <a:ext cx="463588" cy="461665"/>
              </a:xfrm>
              <a:prstGeom prst="rect">
                <a:avLst/>
              </a:prstGeom>
              <a:blipFill>
                <a:blip r:embed="rId5"/>
                <a:stretch>
                  <a:fillRect l="-394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771" name="テキスト ボックス 3770"/>
              <p:cNvSpPr txBox="1"/>
              <p:nvPr/>
            </p:nvSpPr>
            <p:spPr>
              <a:xfrm>
                <a:off x="541329" y="2019021"/>
                <a:ext cx="1281953" cy="669094"/>
              </a:xfrm>
              <a:prstGeom prst="rect">
                <a:avLst/>
              </a:prstGeom>
              <a:noFill/>
            </p:spPr>
            <p:txBody>
              <a:bodyPr wrap="none" rtlCol="0">
                <a:spAutoFit/>
              </a:bodyPr>
              <a:lstStyle/>
              <a:p>
                <a:pPr algn="ctr"/>
                <a14:m>
                  <m:oMathPara xmlns:m="http://schemas.openxmlformats.org/officeDocument/2006/math">
                    <m:oMathParaPr>
                      <m:jc m:val="centerGroup"/>
                    </m:oMathParaPr>
                    <m:oMath xmlns:m="http://schemas.openxmlformats.org/officeDocument/2006/math">
                      <m:f>
                        <m:fPr>
                          <m:ctrlPr>
                            <a:rPr kumimoji="1" lang="en-US" altLang="ja-JP" b="1" i="1" smtClean="0">
                              <a:latin typeface="Cambria Math" panose="02040503050406030204" pitchFamily="18" charset="0"/>
                            </a:rPr>
                          </m:ctrlPr>
                        </m:fPr>
                        <m:num>
                          <m:r>
                            <a:rPr kumimoji="1" lang="en-US" altLang="ja-JP" b="1" i="0" smtClean="0">
                              <a:latin typeface="Cambria Math" panose="02040503050406030204" pitchFamily="18" charset="0"/>
                            </a:rPr>
                            <m:t>𝚪</m:t>
                          </m:r>
                          <m:d>
                            <m:dPr>
                              <m:ctrlPr>
                                <a:rPr kumimoji="1" lang="en-US" altLang="ja-JP" b="1" i="1" smtClean="0">
                                  <a:latin typeface="Cambria Math" panose="02040503050406030204" pitchFamily="18" charset="0"/>
                                </a:rPr>
                              </m:ctrlPr>
                            </m:dPr>
                            <m:e>
                              <m:r>
                                <a:rPr kumimoji="1" lang="en-US" altLang="ja-JP" b="1" i="1" smtClean="0">
                                  <a:latin typeface="Cambria Math" panose="02040503050406030204" pitchFamily="18" charset="0"/>
                                </a:rPr>
                                <m:t>𝒁</m:t>
                              </m:r>
                            </m:e>
                          </m:d>
                        </m:num>
                        <m:den>
                          <m:r>
                            <a:rPr lang="en-US" altLang="ja-JP" b="1">
                              <a:latin typeface="Cambria Math" panose="02040503050406030204" pitchFamily="18" charset="0"/>
                            </a:rPr>
                            <m:t>𝚪</m:t>
                          </m:r>
                          <m:d>
                            <m:dPr>
                              <m:ctrlPr>
                                <a:rPr lang="en-US" altLang="ja-JP" b="1" i="1">
                                  <a:latin typeface="Cambria Math" panose="02040503050406030204" pitchFamily="18" charset="0"/>
                                </a:rPr>
                              </m:ctrlPr>
                            </m:dPr>
                            <m:e>
                              <m:r>
                                <a:rPr lang="en-US" altLang="ja-JP" b="1">
                                  <a:latin typeface="Cambria Math" panose="02040503050406030204" pitchFamily="18" charset="0"/>
                                </a:rPr>
                                <m:t>𝐙</m:t>
                              </m:r>
                              <m:r>
                                <a:rPr lang="en-US" altLang="ja-JP" b="1">
                                  <a:latin typeface="Cambria Math" panose="02040503050406030204" pitchFamily="18" charset="0"/>
                                </a:rPr>
                                <m:t>=</m:t>
                              </m:r>
                              <m:r>
                                <a:rPr lang="en-US" altLang="ja-JP" b="1">
                                  <a:latin typeface="Cambria Math" panose="02040503050406030204" pitchFamily="18" charset="0"/>
                                </a:rPr>
                                <m:t>𝟐</m:t>
                              </m:r>
                              <m:r>
                                <a:rPr lang="en-US" altLang="ja-JP" b="1" i="1" smtClean="0">
                                  <a:latin typeface="Cambria Math" panose="02040503050406030204" pitchFamily="18" charset="0"/>
                                </a:rPr>
                                <m:t>𝟎</m:t>
                              </m:r>
                            </m:e>
                          </m:d>
                        </m:den>
                      </m:f>
                    </m:oMath>
                  </m:oMathPara>
                </a14:m>
                <a:endParaRPr kumimoji="1" lang="ja-JP" altLang="en-US" b="1" dirty="0"/>
              </a:p>
            </p:txBody>
          </p:sp>
        </mc:Choice>
        <mc:Fallback xmlns="">
          <p:sp>
            <p:nvSpPr>
              <p:cNvPr id="3771" name="テキスト ボックス 3770"/>
              <p:cNvSpPr txBox="1">
                <a:spLocks noRot="1" noChangeAspect="1" noMove="1" noResize="1" noEditPoints="1" noAdjustHandles="1" noChangeArrowheads="1" noChangeShapeType="1" noTextEdit="1"/>
              </p:cNvSpPr>
              <p:nvPr/>
            </p:nvSpPr>
            <p:spPr>
              <a:xfrm>
                <a:off x="541329" y="2019021"/>
                <a:ext cx="1281953" cy="669094"/>
              </a:xfrm>
              <a:prstGeom prst="rect">
                <a:avLst/>
              </a:prstGeom>
              <a:blipFill>
                <a:blip r:embed="rId6"/>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780" name="テキスト ボックス 3779"/>
              <p:cNvSpPr txBox="1"/>
              <p:nvPr/>
            </p:nvSpPr>
            <p:spPr>
              <a:xfrm>
                <a:off x="3377536" y="1618911"/>
                <a:ext cx="2388666" cy="400110"/>
              </a:xfrm>
              <a:prstGeom prst="rect">
                <a:avLst/>
              </a:prstGeom>
              <a:noFill/>
            </p:spPr>
            <p:txBody>
              <a:bodyPr wrap="none" rtlCol="0">
                <a:spAutoFit/>
              </a:bodyPr>
              <a:lstStyle/>
              <a:p>
                <a:pPr algn="ctr"/>
                <a14:m>
                  <m:oMath xmlns:m="http://schemas.openxmlformats.org/officeDocument/2006/math">
                    <m:r>
                      <a:rPr lang="en-US" altLang="ja-JP" sz="2000" i="1" smtClean="0">
                        <a:latin typeface="Cambria Math" panose="02040503050406030204" pitchFamily="18" charset="0"/>
                      </a:rPr>
                      <m:t>𝑍</m:t>
                    </m:r>
                  </m:oMath>
                </a14:m>
                <a:r>
                  <a:rPr lang="en-US" altLang="ja-JP" sz="2000" dirty="0"/>
                  <a:t> </a:t>
                </a:r>
                <a:r>
                  <a:rPr lang="en-US" altLang="ja-JP" sz="2000" dirty="0" smtClean="0"/>
                  <a:t>dependence of </a:t>
                </a:r>
                <a14:m>
                  <m:oMath xmlns:m="http://schemas.openxmlformats.org/officeDocument/2006/math">
                    <m:r>
                      <m:rPr>
                        <m:sty m:val="p"/>
                      </m:rPr>
                      <a:rPr lang="en-US" altLang="ja-JP" sz="2000" b="0" i="0" smtClean="0">
                        <a:latin typeface="Cambria Math" panose="02040503050406030204" pitchFamily="18" charset="0"/>
                      </a:rPr>
                      <m:t>Γ</m:t>
                    </m:r>
                  </m:oMath>
                </a14:m>
                <a:endParaRPr kumimoji="1" lang="ja-JP" altLang="en-US" sz="2000" dirty="0"/>
              </a:p>
            </p:txBody>
          </p:sp>
        </mc:Choice>
        <mc:Fallback xmlns="">
          <p:sp>
            <p:nvSpPr>
              <p:cNvPr id="3780" name="テキスト ボックス 3779"/>
              <p:cNvSpPr txBox="1">
                <a:spLocks noRot="1" noChangeAspect="1" noMove="1" noResize="1" noEditPoints="1" noAdjustHandles="1" noChangeArrowheads="1" noChangeShapeType="1" noTextEdit="1"/>
              </p:cNvSpPr>
              <p:nvPr/>
            </p:nvSpPr>
            <p:spPr>
              <a:xfrm>
                <a:off x="3377536" y="1618911"/>
                <a:ext cx="2388666" cy="400110"/>
              </a:xfrm>
              <a:prstGeom prst="rect">
                <a:avLst/>
              </a:prstGeom>
              <a:blipFill>
                <a:blip r:embed="rId7"/>
                <a:stretch>
                  <a:fillRect t="-7692" b="-2923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778" name="テキスト ボックス 3777"/>
              <p:cNvSpPr txBox="1"/>
              <p:nvPr/>
            </p:nvSpPr>
            <p:spPr>
              <a:xfrm>
                <a:off x="7045289" y="2696527"/>
                <a:ext cx="1748364" cy="369332"/>
              </a:xfrm>
              <a:prstGeom prst="rect">
                <a:avLst/>
              </a:prstGeom>
              <a:solidFill>
                <a:schemeClr val="bg1"/>
              </a:solidFill>
              <a:ln w="28575">
                <a:solidFill>
                  <a:srgbClr val="FFC000"/>
                </a:solidFill>
                <a:prstDash val="sysDash"/>
              </a:ln>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𝐴</m:t>
                          </m:r>
                        </m:e>
                        <m:sub>
                          <m:r>
                            <a:rPr kumimoji="1" lang="en-US" altLang="ja-JP" b="0" i="1" smtClean="0">
                              <a:latin typeface="Cambria Math" panose="02040503050406030204" pitchFamily="18" charset="0"/>
                            </a:rPr>
                            <m:t>𝐿</m:t>
                          </m:r>
                        </m:sub>
                      </m:sSub>
                      <m:r>
                        <a:rPr kumimoji="1" lang="en-US" altLang="ja-JP" b="0" i="1" smtClean="0">
                          <a:latin typeface="Cambria Math" panose="02040503050406030204" pitchFamily="18" charset="0"/>
                        </a:rPr>
                        <m:t>:</m:t>
                      </m:r>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𝑔</m:t>
                          </m:r>
                        </m:e>
                        <m:sub>
                          <m:r>
                            <a:rPr kumimoji="1" lang="en-US" altLang="ja-JP" b="0" i="1" smtClean="0">
                              <a:latin typeface="Cambria Math" panose="02040503050406030204" pitchFamily="18" charset="0"/>
                            </a:rPr>
                            <m:t>1</m:t>
                          </m:r>
                        </m:sub>
                      </m:sSub>
                      <m:r>
                        <a:rPr kumimoji="1" lang="en-US" altLang="ja-JP" b="0" i="1" smtClean="0">
                          <a:latin typeface="Cambria Math" panose="02040503050406030204" pitchFamily="18" charset="0"/>
                        </a:rPr>
                        <m:t>=1:100</m:t>
                      </m:r>
                    </m:oMath>
                  </m:oMathPara>
                </a14:m>
                <a:endParaRPr kumimoji="1" lang="ja-JP" altLang="en-US" dirty="0"/>
              </a:p>
            </p:txBody>
          </p:sp>
        </mc:Choice>
        <mc:Fallback xmlns="">
          <p:sp>
            <p:nvSpPr>
              <p:cNvPr id="3778" name="テキスト ボックス 3777"/>
              <p:cNvSpPr txBox="1">
                <a:spLocks noRot="1" noChangeAspect="1" noMove="1" noResize="1" noEditPoints="1" noAdjustHandles="1" noChangeArrowheads="1" noChangeShapeType="1" noTextEdit="1"/>
              </p:cNvSpPr>
              <p:nvPr/>
            </p:nvSpPr>
            <p:spPr>
              <a:xfrm>
                <a:off x="7045289" y="2696527"/>
                <a:ext cx="1748364" cy="369332"/>
              </a:xfrm>
              <a:prstGeom prst="rect">
                <a:avLst/>
              </a:prstGeom>
              <a:blipFill>
                <a:blip r:embed="rId8"/>
                <a:stretch>
                  <a:fillRect b="-3030"/>
                </a:stretch>
              </a:blipFill>
              <a:ln w="28575">
                <a:solidFill>
                  <a:srgbClr val="FFC000"/>
                </a:solidFill>
                <a:prstDash val="sysDash"/>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1" name="テキスト ボックス 80"/>
              <p:cNvSpPr txBox="1"/>
              <p:nvPr/>
            </p:nvSpPr>
            <p:spPr>
              <a:xfrm>
                <a:off x="648867" y="5594225"/>
                <a:ext cx="6551858" cy="400110"/>
              </a:xfrm>
              <a:prstGeom prst="rect">
                <a:avLst/>
              </a:prstGeom>
              <a:noFill/>
            </p:spPr>
            <p:txBody>
              <a:bodyPr wrap="none" rtlCol="0">
                <a:spAutoFit/>
              </a:bodyPr>
              <a:lstStyle/>
              <a:p>
                <a:pPr marL="342900" indent="-342900">
                  <a:buFont typeface="Wingdings" panose="05000000000000000000" pitchFamily="2" charset="2"/>
                  <a:buChar char="Ø"/>
                </a:pPr>
                <a:r>
                  <a:rPr kumimoji="1" lang="en-US" altLang="ja-JP" sz="2000" b="0" dirty="0" smtClean="0"/>
                  <a:t>The </a:t>
                </a:r>
                <a14:m>
                  <m:oMath xmlns:m="http://schemas.openxmlformats.org/officeDocument/2006/math">
                    <m:r>
                      <a:rPr lang="en-US" altLang="ja-JP" sz="2000" b="0" i="1" smtClean="0">
                        <a:latin typeface="Cambria Math" panose="02040503050406030204" pitchFamily="18" charset="0"/>
                      </a:rPr>
                      <m:t>𝑍</m:t>
                    </m:r>
                  </m:oMath>
                </a14:m>
                <a:r>
                  <a:rPr kumimoji="1" lang="en-US" altLang="ja-JP" sz="2000" b="0" dirty="0" smtClean="0"/>
                  <a:t> dependences </a:t>
                </a:r>
                <a:r>
                  <a:rPr lang="en-US" altLang="ja-JP" sz="2000" dirty="0" smtClean="0"/>
                  <a:t>are different among interactions</a:t>
                </a:r>
                <a:r>
                  <a:rPr kumimoji="1" lang="en-US" altLang="ja-JP" sz="2000" dirty="0" smtClean="0"/>
                  <a:t>.</a:t>
                </a:r>
                <a:endParaRPr kumimoji="1" lang="ja-JP" altLang="en-US" sz="2000" dirty="0"/>
              </a:p>
            </p:txBody>
          </p:sp>
        </mc:Choice>
        <mc:Fallback xmlns="">
          <p:sp>
            <p:nvSpPr>
              <p:cNvPr id="81" name="テキスト ボックス 80"/>
              <p:cNvSpPr txBox="1">
                <a:spLocks noRot="1" noChangeAspect="1" noMove="1" noResize="1" noEditPoints="1" noAdjustHandles="1" noChangeArrowheads="1" noChangeShapeType="1" noTextEdit="1"/>
              </p:cNvSpPr>
              <p:nvPr/>
            </p:nvSpPr>
            <p:spPr>
              <a:xfrm>
                <a:off x="648867" y="5594225"/>
                <a:ext cx="6551858" cy="400110"/>
              </a:xfrm>
              <a:prstGeom prst="rect">
                <a:avLst/>
              </a:prstGeom>
              <a:blipFill>
                <a:blip r:embed="rId9"/>
                <a:stretch>
                  <a:fillRect l="-837" t="-7692" r="-186" b="-29231"/>
                </a:stretch>
              </a:blipFill>
            </p:spPr>
            <p:txBody>
              <a:bodyPr/>
              <a:lstStyle/>
              <a:p>
                <a:r>
                  <a:rPr lang="ja-JP" altLang="en-US">
                    <a:noFill/>
                  </a:rPr>
                  <a:t> </a:t>
                </a:r>
              </a:p>
            </p:txBody>
          </p:sp>
        </mc:Fallback>
      </mc:AlternateContent>
      <p:sp>
        <p:nvSpPr>
          <p:cNvPr id="82" name="テキスト ボックス 81"/>
          <p:cNvSpPr txBox="1"/>
          <p:nvPr/>
        </p:nvSpPr>
        <p:spPr>
          <a:xfrm>
            <a:off x="648866" y="5998366"/>
            <a:ext cx="7210031" cy="707886"/>
          </a:xfrm>
          <a:prstGeom prst="rect">
            <a:avLst/>
          </a:prstGeom>
          <a:noFill/>
        </p:spPr>
        <p:txBody>
          <a:bodyPr wrap="none" rtlCol="0">
            <a:spAutoFit/>
          </a:bodyPr>
          <a:lstStyle/>
          <a:p>
            <a:pPr marL="342900" indent="-342900">
              <a:buFont typeface="Wingdings" panose="05000000000000000000" pitchFamily="2" charset="2"/>
              <a:buChar char="Ø"/>
            </a:pPr>
            <a:r>
              <a:rPr lang="en-US" altLang="ja-JP" sz="2000" dirty="0" smtClean="0"/>
              <a:t>That of contact process is strongly increasing,</a:t>
            </a:r>
          </a:p>
          <a:p>
            <a:pPr algn="r"/>
            <a:r>
              <a:rPr lang="en-US" altLang="ja-JP" sz="2000" dirty="0" smtClean="0"/>
              <a:t>while that of photonic process is moderately increasing</a:t>
            </a:r>
            <a:r>
              <a:rPr kumimoji="1" lang="en-US" altLang="ja-JP" sz="2000" dirty="0" smtClean="0"/>
              <a:t>.</a:t>
            </a:r>
            <a:endParaRPr kumimoji="1" lang="ja-JP" altLang="en-US" sz="2000" dirty="0"/>
          </a:p>
        </p:txBody>
      </p:sp>
      <p:sp>
        <p:nvSpPr>
          <p:cNvPr id="83" name="テキスト ボックス 82"/>
          <p:cNvSpPr txBox="1"/>
          <p:nvPr/>
        </p:nvSpPr>
        <p:spPr>
          <a:xfrm>
            <a:off x="2090438" y="369332"/>
            <a:ext cx="4963218" cy="584775"/>
          </a:xfrm>
          <a:prstGeom prst="rect">
            <a:avLst/>
          </a:prstGeom>
          <a:noFill/>
        </p:spPr>
        <p:txBody>
          <a:bodyPr wrap="none" rtlCol="0">
            <a:spAutoFit/>
          </a:bodyPr>
          <a:lstStyle/>
          <a:p>
            <a:pPr lvl="0" algn="ctr"/>
            <a:r>
              <a:rPr kumimoji="1" lang="en-US" altLang="ja-JP" sz="3200" b="1" dirty="0" smtClean="0"/>
              <a:t>Distinguishing method 1</a:t>
            </a:r>
            <a:endParaRPr lang="ja-JP" altLang="en-US" sz="3200" dirty="0">
              <a:solidFill>
                <a:srgbClr val="000000"/>
              </a:solidFill>
            </a:endParaRPr>
          </a:p>
        </p:txBody>
      </p:sp>
      <p:sp>
        <p:nvSpPr>
          <p:cNvPr id="84" name="テキスト ボックス 83"/>
          <p:cNvSpPr txBox="1"/>
          <p:nvPr/>
        </p:nvSpPr>
        <p:spPr>
          <a:xfrm>
            <a:off x="1732966" y="926016"/>
            <a:ext cx="5678157" cy="461665"/>
          </a:xfrm>
          <a:prstGeom prst="rect">
            <a:avLst/>
          </a:prstGeom>
          <a:noFill/>
        </p:spPr>
        <p:txBody>
          <a:bodyPr wrap="none" rtlCol="0">
            <a:spAutoFit/>
          </a:bodyPr>
          <a:lstStyle/>
          <a:p>
            <a:pPr algn="ctr"/>
            <a:r>
              <a:rPr lang="en-US" altLang="ja-JP" sz="2400" dirty="0" smtClean="0"/>
              <a:t>~ atomic # </a:t>
            </a:r>
            <a:r>
              <a:rPr kumimoji="1" lang="en-US" altLang="ja-JP" sz="2400" dirty="0" smtClean="0"/>
              <a:t>dependence of decay rates ~</a:t>
            </a:r>
            <a:endParaRPr kumimoji="1" lang="ja-JP" altLang="en-US" sz="2400" dirty="0"/>
          </a:p>
        </p:txBody>
      </p:sp>
      <p:sp>
        <p:nvSpPr>
          <p:cNvPr id="85" name="テキスト ボックス 84"/>
          <p:cNvSpPr txBox="1"/>
          <p:nvPr/>
        </p:nvSpPr>
        <p:spPr>
          <a:xfrm>
            <a:off x="2533521" y="2345146"/>
            <a:ext cx="928459" cy="369332"/>
          </a:xfrm>
          <a:prstGeom prst="rect">
            <a:avLst/>
          </a:prstGeom>
          <a:solidFill>
            <a:schemeClr val="bg1"/>
          </a:solidFill>
          <a:ln w="28575">
            <a:solidFill>
              <a:schemeClr val="tx2"/>
            </a:solidFill>
          </a:ln>
        </p:spPr>
        <p:txBody>
          <a:bodyPr wrap="none" rtlCol="0">
            <a:spAutoFit/>
          </a:bodyPr>
          <a:lstStyle/>
          <a:p>
            <a:r>
              <a:rPr kumimoji="1" lang="en-US" altLang="ja-JP" b="0" dirty="0" smtClean="0"/>
              <a:t>contact</a:t>
            </a:r>
            <a:endParaRPr kumimoji="1" lang="ja-JP" altLang="en-US" dirty="0"/>
          </a:p>
        </p:txBody>
      </p:sp>
      <p:sp>
        <p:nvSpPr>
          <p:cNvPr id="87" name="テキスト ボックス 86"/>
          <p:cNvSpPr txBox="1"/>
          <p:nvPr/>
        </p:nvSpPr>
        <p:spPr>
          <a:xfrm>
            <a:off x="2533521" y="2886145"/>
            <a:ext cx="1056700" cy="369332"/>
          </a:xfrm>
          <a:prstGeom prst="rect">
            <a:avLst/>
          </a:prstGeom>
          <a:solidFill>
            <a:schemeClr val="bg1"/>
          </a:solidFill>
          <a:ln w="28575">
            <a:solidFill>
              <a:srgbClr val="006300"/>
            </a:solidFill>
            <a:prstDash val="lgDashDot"/>
          </a:ln>
        </p:spPr>
        <p:txBody>
          <a:bodyPr wrap="none" rtlCol="0">
            <a:spAutoFit/>
          </a:bodyPr>
          <a:lstStyle/>
          <a:p>
            <a:r>
              <a:rPr kumimoji="1" lang="en-US" altLang="ja-JP" dirty="0" smtClean="0"/>
              <a:t>photonic</a:t>
            </a:r>
            <a:endParaRPr kumimoji="1" lang="ja-JP" altLang="en-US" dirty="0"/>
          </a:p>
        </p:txBody>
      </p:sp>
    </p:spTree>
    <p:extLst>
      <p:ext uri="{BB962C8B-B14F-4D97-AF65-F5344CB8AC3E}">
        <p14:creationId xmlns:p14="http://schemas.microsoft.com/office/powerpoint/2010/main" val="107978260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oup 167"/>
          <p:cNvGrpSpPr>
            <a:grpSpLocks noChangeAspect="1"/>
          </p:cNvGrpSpPr>
          <p:nvPr/>
        </p:nvGrpSpPr>
        <p:grpSpPr bwMode="auto">
          <a:xfrm>
            <a:off x="565485" y="2941685"/>
            <a:ext cx="3590606" cy="2934833"/>
            <a:chOff x="357" y="1726"/>
            <a:chExt cx="2223" cy="1817"/>
          </a:xfrm>
        </p:grpSpPr>
        <p:sp>
          <p:nvSpPr>
            <p:cNvPr id="170" name="Rectangle 170"/>
            <p:cNvSpPr>
              <a:spLocks noChangeArrowheads="1"/>
            </p:cNvSpPr>
            <p:nvPr/>
          </p:nvSpPr>
          <p:spPr bwMode="auto">
            <a:xfrm>
              <a:off x="502" y="1753"/>
              <a:ext cx="1771" cy="1725"/>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1" name="Freeform 171"/>
            <p:cNvSpPr>
              <a:spLocks/>
            </p:cNvSpPr>
            <p:nvPr/>
          </p:nvSpPr>
          <p:spPr bwMode="auto">
            <a:xfrm>
              <a:off x="690" y="2880"/>
              <a:ext cx="175" cy="585"/>
            </a:xfrm>
            <a:custGeom>
              <a:avLst/>
              <a:gdLst>
                <a:gd name="T0" fmla="*/ 350 w 350"/>
                <a:gd name="T1" fmla="*/ 4 h 1171"/>
                <a:gd name="T2" fmla="*/ 346 w 350"/>
                <a:gd name="T3" fmla="*/ 14 h 1171"/>
                <a:gd name="T4" fmla="*/ 315 w 350"/>
                <a:gd name="T5" fmla="*/ 96 h 1171"/>
                <a:gd name="T6" fmla="*/ 296 w 350"/>
                <a:gd name="T7" fmla="*/ 151 h 1171"/>
                <a:gd name="T8" fmla="*/ 277 w 350"/>
                <a:gd name="T9" fmla="*/ 205 h 1171"/>
                <a:gd name="T10" fmla="*/ 227 w 350"/>
                <a:gd name="T11" fmla="*/ 371 h 1171"/>
                <a:gd name="T12" fmla="*/ 211 w 350"/>
                <a:gd name="T13" fmla="*/ 426 h 1171"/>
                <a:gd name="T14" fmla="*/ 182 w 350"/>
                <a:gd name="T15" fmla="*/ 537 h 1171"/>
                <a:gd name="T16" fmla="*/ 173 w 350"/>
                <a:gd name="T17" fmla="*/ 565 h 1171"/>
                <a:gd name="T18" fmla="*/ 154 w 350"/>
                <a:gd name="T19" fmla="*/ 619 h 1171"/>
                <a:gd name="T20" fmla="*/ 112 w 350"/>
                <a:gd name="T21" fmla="*/ 757 h 1171"/>
                <a:gd name="T22" fmla="*/ 81 w 350"/>
                <a:gd name="T23" fmla="*/ 868 h 1171"/>
                <a:gd name="T24" fmla="*/ 52 w 350"/>
                <a:gd name="T25" fmla="*/ 979 h 1171"/>
                <a:gd name="T26" fmla="*/ 40 w 350"/>
                <a:gd name="T27" fmla="*/ 1033 h 1171"/>
                <a:gd name="T28" fmla="*/ 28 w 350"/>
                <a:gd name="T29" fmla="*/ 1088 h 1171"/>
                <a:gd name="T30" fmla="*/ 10 w 350"/>
                <a:gd name="T31" fmla="*/ 1171 h 1171"/>
                <a:gd name="T32" fmla="*/ 10 w 350"/>
                <a:gd name="T33" fmla="*/ 1114 h 1171"/>
                <a:gd name="T34" fmla="*/ 22 w 350"/>
                <a:gd name="T35" fmla="*/ 1059 h 1171"/>
                <a:gd name="T36" fmla="*/ 36 w 350"/>
                <a:gd name="T37" fmla="*/ 1005 h 1171"/>
                <a:gd name="T38" fmla="*/ 62 w 350"/>
                <a:gd name="T39" fmla="*/ 894 h 1171"/>
                <a:gd name="T40" fmla="*/ 85 w 350"/>
                <a:gd name="T41" fmla="*/ 811 h 1171"/>
                <a:gd name="T42" fmla="*/ 109 w 350"/>
                <a:gd name="T43" fmla="*/ 728 h 1171"/>
                <a:gd name="T44" fmla="*/ 144 w 350"/>
                <a:gd name="T45" fmla="*/ 615 h 1171"/>
                <a:gd name="T46" fmla="*/ 154 w 350"/>
                <a:gd name="T47" fmla="*/ 589 h 1171"/>
                <a:gd name="T48" fmla="*/ 163 w 350"/>
                <a:gd name="T49" fmla="*/ 562 h 1171"/>
                <a:gd name="T50" fmla="*/ 170 w 350"/>
                <a:gd name="T51" fmla="*/ 543 h 1171"/>
                <a:gd name="T52" fmla="*/ 192 w 350"/>
                <a:gd name="T53" fmla="*/ 452 h 1171"/>
                <a:gd name="T54" fmla="*/ 208 w 350"/>
                <a:gd name="T55" fmla="*/ 397 h 1171"/>
                <a:gd name="T56" fmla="*/ 223 w 350"/>
                <a:gd name="T57" fmla="*/ 342 h 1171"/>
                <a:gd name="T58" fmla="*/ 267 w 350"/>
                <a:gd name="T59" fmla="*/ 201 h 1171"/>
                <a:gd name="T60" fmla="*/ 277 w 350"/>
                <a:gd name="T61" fmla="*/ 174 h 1171"/>
                <a:gd name="T62" fmla="*/ 286 w 350"/>
                <a:gd name="T63" fmla="*/ 148 h 1171"/>
                <a:gd name="T64" fmla="*/ 296 w 350"/>
                <a:gd name="T65" fmla="*/ 120 h 1171"/>
                <a:gd name="T66" fmla="*/ 305 w 350"/>
                <a:gd name="T67" fmla="*/ 92 h 1171"/>
                <a:gd name="T68" fmla="*/ 336 w 350"/>
                <a:gd name="T69" fmla="*/ 11 h 1171"/>
                <a:gd name="T70" fmla="*/ 339 w 350"/>
                <a:gd name="T71"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0" h="1171">
                  <a:moveTo>
                    <a:pt x="339" y="0"/>
                  </a:moveTo>
                  <a:lnTo>
                    <a:pt x="350" y="4"/>
                  </a:lnTo>
                  <a:lnTo>
                    <a:pt x="346" y="13"/>
                  </a:lnTo>
                  <a:lnTo>
                    <a:pt x="346" y="14"/>
                  </a:lnTo>
                  <a:lnTo>
                    <a:pt x="336" y="40"/>
                  </a:lnTo>
                  <a:lnTo>
                    <a:pt x="315" y="96"/>
                  </a:lnTo>
                  <a:lnTo>
                    <a:pt x="306" y="123"/>
                  </a:lnTo>
                  <a:lnTo>
                    <a:pt x="296" y="151"/>
                  </a:lnTo>
                  <a:lnTo>
                    <a:pt x="287" y="177"/>
                  </a:lnTo>
                  <a:lnTo>
                    <a:pt x="277" y="205"/>
                  </a:lnTo>
                  <a:lnTo>
                    <a:pt x="234" y="343"/>
                  </a:lnTo>
                  <a:lnTo>
                    <a:pt x="227" y="371"/>
                  </a:lnTo>
                  <a:lnTo>
                    <a:pt x="218" y="399"/>
                  </a:lnTo>
                  <a:lnTo>
                    <a:pt x="211" y="426"/>
                  </a:lnTo>
                  <a:lnTo>
                    <a:pt x="202" y="454"/>
                  </a:lnTo>
                  <a:lnTo>
                    <a:pt x="182" y="537"/>
                  </a:lnTo>
                  <a:lnTo>
                    <a:pt x="180" y="546"/>
                  </a:lnTo>
                  <a:lnTo>
                    <a:pt x="173" y="565"/>
                  </a:lnTo>
                  <a:lnTo>
                    <a:pt x="164" y="593"/>
                  </a:lnTo>
                  <a:lnTo>
                    <a:pt x="154" y="619"/>
                  </a:lnTo>
                  <a:lnTo>
                    <a:pt x="119" y="730"/>
                  </a:lnTo>
                  <a:lnTo>
                    <a:pt x="112" y="757"/>
                  </a:lnTo>
                  <a:lnTo>
                    <a:pt x="95" y="813"/>
                  </a:lnTo>
                  <a:lnTo>
                    <a:pt x="81" y="868"/>
                  </a:lnTo>
                  <a:lnTo>
                    <a:pt x="73" y="896"/>
                  </a:lnTo>
                  <a:lnTo>
                    <a:pt x="52" y="979"/>
                  </a:lnTo>
                  <a:lnTo>
                    <a:pt x="47" y="1007"/>
                  </a:lnTo>
                  <a:lnTo>
                    <a:pt x="40" y="1033"/>
                  </a:lnTo>
                  <a:lnTo>
                    <a:pt x="33" y="1060"/>
                  </a:lnTo>
                  <a:lnTo>
                    <a:pt x="28" y="1088"/>
                  </a:lnTo>
                  <a:lnTo>
                    <a:pt x="21" y="1116"/>
                  </a:lnTo>
                  <a:lnTo>
                    <a:pt x="10" y="1171"/>
                  </a:lnTo>
                  <a:lnTo>
                    <a:pt x="0" y="1169"/>
                  </a:lnTo>
                  <a:lnTo>
                    <a:pt x="10" y="1114"/>
                  </a:lnTo>
                  <a:lnTo>
                    <a:pt x="17" y="1086"/>
                  </a:lnTo>
                  <a:lnTo>
                    <a:pt x="22" y="1059"/>
                  </a:lnTo>
                  <a:lnTo>
                    <a:pt x="29" y="1031"/>
                  </a:lnTo>
                  <a:lnTo>
                    <a:pt x="36" y="1005"/>
                  </a:lnTo>
                  <a:lnTo>
                    <a:pt x="41" y="977"/>
                  </a:lnTo>
                  <a:lnTo>
                    <a:pt x="62" y="894"/>
                  </a:lnTo>
                  <a:lnTo>
                    <a:pt x="71" y="866"/>
                  </a:lnTo>
                  <a:lnTo>
                    <a:pt x="85" y="811"/>
                  </a:lnTo>
                  <a:lnTo>
                    <a:pt x="102" y="756"/>
                  </a:lnTo>
                  <a:lnTo>
                    <a:pt x="109" y="728"/>
                  </a:lnTo>
                  <a:lnTo>
                    <a:pt x="144" y="617"/>
                  </a:lnTo>
                  <a:lnTo>
                    <a:pt x="144" y="615"/>
                  </a:lnTo>
                  <a:lnTo>
                    <a:pt x="154" y="589"/>
                  </a:lnTo>
                  <a:lnTo>
                    <a:pt x="154" y="589"/>
                  </a:lnTo>
                  <a:lnTo>
                    <a:pt x="163" y="563"/>
                  </a:lnTo>
                  <a:lnTo>
                    <a:pt x="163" y="562"/>
                  </a:lnTo>
                  <a:lnTo>
                    <a:pt x="170" y="543"/>
                  </a:lnTo>
                  <a:lnTo>
                    <a:pt x="170" y="543"/>
                  </a:lnTo>
                  <a:lnTo>
                    <a:pt x="171" y="536"/>
                  </a:lnTo>
                  <a:lnTo>
                    <a:pt x="192" y="452"/>
                  </a:lnTo>
                  <a:lnTo>
                    <a:pt x="201" y="425"/>
                  </a:lnTo>
                  <a:lnTo>
                    <a:pt x="208" y="397"/>
                  </a:lnTo>
                  <a:lnTo>
                    <a:pt x="216" y="369"/>
                  </a:lnTo>
                  <a:lnTo>
                    <a:pt x="223" y="342"/>
                  </a:lnTo>
                  <a:lnTo>
                    <a:pt x="267" y="203"/>
                  </a:lnTo>
                  <a:lnTo>
                    <a:pt x="267" y="201"/>
                  </a:lnTo>
                  <a:lnTo>
                    <a:pt x="277" y="174"/>
                  </a:lnTo>
                  <a:lnTo>
                    <a:pt x="277" y="174"/>
                  </a:lnTo>
                  <a:lnTo>
                    <a:pt x="286" y="149"/>
                  </a:lnTo>
                  <a:lnTo>
                    <a:pt x="286" y="148"/>
                  </a:lnTo>
                  <a:lnTo>
                    <a:pt x="296" y="120"/>
                  </a:lnTo>
                  <a:lnTo>
                    <a:pt x="296" y="120"/>
                  </a:lnTo>
                  <a:lnTo>
                    <a:pt x="305" y="94"/>
                  </a:lnTo>
                  <a:lnTo>
                    <a:pt x="305" y="92"/>
                  </a:lnTo>
                  <a:lnTo>
                    <a:pt x="325" y="37"/>
                  </a:lnTo>
                  <a:lnTo>
                    <a:pt x="336" y="11"/>
                  </a:lnTo>
                  <a:lnTo>
                    <a:pt x="336" y="9"/>
                  </a:lnTo>
                  <a:lnTo>
                    <a:pt x="339"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2" name="Freeform 172"/>
            <p:cNvSpPr>
              <a:spLocks/>
            </p:cNvSpPr>
            <p:nvPr/>
          </p:nvSpPr>
          <p:spPr bwMode="auto">
            <a:xfrm>
              <a:off x="924" y="2045"/>
              <a:ext cx="1185" cy="1420"/>
            </a:xfrm>
            <a:custGeom>
              <a:avLst/>
              <a:gdLst>
                <a:gd name="T0" fmla="*/ 1017 w 2369"/>
                <a:gd name="T1" fmla="*/ 7 h 2840"/>
                <a:gd name="T2" fmla="*/ 1145 w 2369"/>
                <a:gd name="T3" fmla="*/ 57 h 2840"/>
                <a:gd name="T4" fmla="*/ 1297 w 2369"/>
                <a:gd name="T5" fmla="*/ 185 h 2840"/>
                <a:gd name="T6" fmla="*/ 1393 w 2369"/>
                <a:gd name="T7" fmla="*/ 298 h 2840"/>
                <a:gd name="T8" fmla="*/ 1555 w 2369"/>
                <a:gd name="T9" fmla="*/ 547 h 2840"/>
                <a:gd name="T10" fmla="*/ 1683 w 2369"/>
                <a:gd name="T11" fmla="*/ 795 h 2840"/>
                <a:gd name="T12" fmla="*/ 1820 w 2369"/>
                <a:gd name="T13" fmla="*/ 1098 h 2840"/>
                <a:gd name="T14" fmla="*/ 1950 w 2369"/>
                <a:gd name="T15" fmla="*/ 1429 h 2840"/>
                <a:gd name="T16" fmla="*/ 2007 w 2369"/>
                <a:gd name="T17" fmla="*/ 1597 h 2840"/>
                <a:gd name="T18" fmla="*/ 2073 w 2369"/>
                <a:gd name="T19" fmla="*/ 1789 h 2840"/>
                <a:gd name="T20" fmla="*/ 2128 w 2369"/>
                <a:gd name="T21" fmla="*/ 1955 h 2840"/>
                <a:gd name="T22" fmla="*/ 2199 w 2369"/>
                <a:gd name="T23" fmla="*/ 2213 h 2840"/>
                <a:gd name="T24" fmla="*/ 2291 w 2369"/>
                <a:gd name="T25" fmla="*/ 2508 h 2840"/>
                <a:gd name="T26" fmla="*/ 2369 w 2369"/>
                <a:gd name="T27" fmla="*/ 2838 h 2840"/>
                <a:gd name="T28" fmla="*/ 2308 w 2369"/>
                <a:gd name="T29" fmla="*/ 2620 h 2840"/>
                <a:gd name="T30" fmla="*/ 2222 w 2369"/>
                <a:gd name="T31" fmla="*/ 2315 h 2840"/>
                <a:gd name="T32" fmla="*/ 2142 w 2369"/>
                <a:gd name="T33" fmla="*/ 2040 h 2840"/>
                <a:gd name="T34" fmla="*/ 2063 w 2369"/>
                <a:gd name="T35" fmla="*/ 1792 h 2840"/>
                <a:gd name="T36" fmla="*/ 1969 w 2369"/>
                <a:gd name="T37" fmla="*/ 1515 h 2840"/>
                <a:gd name="T38" fmla="*/ 1841 w 2369"/>
                <a:gd name="T39" fmla="*/ 1185 h 2840"/>
                <a:gd name="T40" fmla="*/ 1737 w 2369"/>
                <a:gd name="T41" fmla="*/ 937 h 2840"/>
                <a:gd name="T42" fmla="*/ 1635 w 2369"/>
                <a:gd name="T43" fmla="*/ 715 h 2840"/>
                <a:gd name="T44" fmla="*/ 1496 w 2369"/>
                <a:gd name="T45" fmla="*/ 469 h 2840"/>
                <a:gd name="T46" fmla="*/ 1384 w 2369"/>
                <a:gd name="T47" fmla="*/ 303 h 2840"/>
                <a:gd name="T48" fmla="*/ 1230 w 2369"/>
                <a:gd name="T49" fmla="*/ 132 h 2840"/>
                <a:gd name="T50" fmla="*/ 1070 w 2369"/>
                <a:gd name="T51" fmla="*/ 33 h 2840"/>
                <a:gd name="T52" fmla="*/ 977 w 2369"/>
                <a:gd name="T53" fmla="*/ 12 h 2840"/>
                <a:gd name="T54" fmla="*/ 887 w 2369"/>
                <a:gd name="T55" fmla="*/ 17 h 2840"/>
                <a:gd name="T56" fmla="*/ 760 w 2369"/>
                <a:gd name="T57" fmla="*/ 68 h 2840"/>
                <a:gd name="T58" fmla="*/ 674 w 2369"/>
                <a:gd name="T59" fmla="*/ 130 h 2840"/>
                <a:gd name="T60" fmla="*/ 573 w 2369"/>
                <a:gd name="T61" fmla="*/ 234 h 2840"/>
                <a:gd name="T62" fmla="*/ 440 w 2369"/>
                <a:gd name="T63" fmla="*/ 414 h 2840"/>
                <a:gd name="T64" fmla="*/ 341 w 2369"/>
                <a:gd name="T65" fmla="*/ 577 h 2840"/>
                <a:gd name="T66" fmla="*/ 163 w 2369"/>
                <a:gd name="T67" fmla="*/ 937 h 2840"/>
                <a:gd name="T68" fmla="*/ 59 w 2369"/>
                <a:gd name="T69" fmla="*/ 1185 h 2840"/>
                <a:gd name="T70" fmla="*/ 49 w 2369"/>
                <a:gd name="T71" fmla="*/ 1181 h 2840"/>
                <a:gd name="T72" fmla="*/ 153 w 2369"/>
                <a:gd name="T73" fmla="*/ 933 h 2840"/>
                <a:gd name="T74" fmla="*/ 288 w 2369"/>
                <a:gd name="T75" fmla="*/ 656 h 2840"/>
                <a:gd name="T76" fmla="*/ 432 w 2369"/>
                <a:gd name="T77" fmla="*/ 409 h 2840"/>
                <a:gd name="T78" fmla="*/ 565 w 2369"/>
                <a:gd name="T79" fmla="*/ 229 h 2840"/>
                <a:gd name="T80" fmla="*/ 667 w 2369"/>
                <a:gd name="T81" fmla="*/ 123 h 2840"/>
                <a:gd name="T82" fmla="*/ 755 w 2369"/>
                <a:gd name="T83" fmla="*/ 57 h 2840"/>
                <a:gd name="T84" fmla="*/ 885 w 2369"/>
                <a:gd name="T85" fmla="*/ 7 h 2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69" h="2840">
                  <a:moveTo>
                    <a:pt x="956" y="0"/>
                  </a:moveTo>
                  <a:lnTo>
                    <a:pt x="977" y="2"/>
                  </a:lnTo>
                  <a:lnTo>
                    <a:pt x="1017" y="7"/>
                  </a:lnTo>
                  <a:lnTo>
                    <a:pt x="1018" y="7"/>
                  </a:lnTo>
                  <a:lnTo>
                    <a:pt x="1074" y="23"/>
                  </a:lnTo>
                  <a:lnTo>
                    <a:pt x="1145" y="57"/>
                  </a:lnTo>
                  <a:lnTo>
                    <a:pt x="1147" y="59"/>
                  </a:lnTo>
                  <a:lnTo>
                    <a:pt x="1235" y="123"/>
                  </a:lnTo>
                  <a:lnTo>
                    <a:pt x="1297" y="185"/>
                  </a:lnTo>
                  <a:lnTo>
                    <a:pt x="1337" y="227"/>
                  </a:lnTo>
                  <a:lnTo>
                    <a:pt x="1339" y="229"/>
                  </a:lnTo>
                  <a:lnTo>
                    <a:pt x="1393" y="298"/>
                  </a:lnTo>
                  <a:lnTo>
                    <a:pt x="1455" y="383"/>
                  </a:lnTo>
                  <a:lnTo>
                    <a:pt x="1505" y="464"/>
                  </a:lnTo>
                  <a:lnTo>
                    <a:pt x="1555" y="547"/>
                  </a:lnTo>
                  <a:lnTo>
                    <a:pt x="1600" y="629"/>
                  </a:lnTo>
                  <a:lnTo>
                    <a:pt x="1644" y="712"/>
                  </a:lnTo>
                  <a:lnTo>
                    <a:pt x="1683" y="795"/>
                  </a:lnTo>
                  <a:lnTo>
                    <a:pt x="1747" y="933"/>
                  </a:lnTo>
                  <a:lnTo>
                    <a:pt x="1786" y="1015"/>
                  </a:lnTo>
                  <a:lnTo>
                    <a:pt x="1820" y="1098"/>
                  </a:lnTo>
                  <a:lnTo>
                    <a:pt x="1851" y="1181"/>
                  </a:lnTo>
                  <a:lnTo>
                    <a:pt x="1917" y="1347"/>
                  </a:lnTo>
                  <a:lnTo>
                    <a:pt x="1950" y="1429"/>
                  </a:lnTo>
                  <a:lnTo>
                    <a:pt x="1950" y="1430"/>
                  </a:lnTo>
                  <a:lnTo>
                    <a:pt x="1979" y="1514"/>
                  </a:lnTo>
                  <a:lnTo>
                    <a:pt x="2007" y="1597"/>
                  </a:lnTo>
                  <a:lnTo>
                    <a:pt x="2042" y="1706"/>
                  </a:lnTo>
                  <a:lnTo>
                    <a:pt x="2042" y="1706"/>
                  </a:lnTo>
                  <a:lnTo>
                    <a:pt x="2073" y="1789"/>
                  </a:lnTo>
                  <a:lnTo>
                    <a:pt x="2073" y="1791"/>
                  </a:lnTo>
                  <a:lnTo>
                    <a:pt x="2101" y="1872"/>
                  </a:lnTo>
                  <a:lnTo>
                    <a:pt x="2128" y="1955"/>
                  </a:lnTo>
                  <a:lnTo>
                    <a:pt x="2153" y="2038"/>
                  </a:lnTo>
                  <a:lnTo>
                    <a:pt x="2182" y="2149"/>
                  </a:lnTo>
                  <a:lnTo>
                    <a:pt x="2199" y="2213"/>
                  </a:lnTo>
                  <a:lnTo>
                    <a:pt x="2232" y="2314"/>
                  </a:lnTo>
                  <a:lnTo>
                    <a:pt x="2258" y="2397"/>
                  </a:lnTo>
                  <a:lnTo>
                    <a:pt x="2291" y="2508"/>
                  </a:lnTo>
                  <a:lnTo>
                    <a:pt x="2319" y="2618"/>
                  </a:lnTo>
                  <a:lnTo>
                    <a:pt x="2345" y="2728"/>
                  </a:lnTo>
                  <a:lnTo>
                    <a:pt x="2369" y="2838"/>
                  </a:lnTo>
                  <a:lnTo>
                    <a:pt x="2359" y="2840"/>
                  </a:lnTo>
                  <a:lnTo>
                    <a:pt x="2334" y="2729"/>
                  </a:lnTo>
                  <a:lnTo>
                    <a:pt x="2308" y="2620"/>
                  </a:lnTo>
                  <a:lnTo>
                    <a:pt x="2281" y="2509"/>
                  </a:lnTo>
                  <a:lnTo>
                    <a:pt x="2248" y="2399"/>
                  </a:lnTo>
                  <a:lnTo>
                    <a:pt x="2222" y="2315"/>
                  </a:lnTo>
                  <a:lnTo>
                    <a:pt x="2189" y="2215"/>
                  </a:lnTo>
                  <a:lnTo>
                    <a:pt x="2172" y="2151"/>
                  </a:lnTo>
                  <a:lnTo>
                    <a:pt x="2142" y="2040"/>
                  </a:lnTo>
                  <a:lnTo>
                    <a:pt x="2118" y="1957"/>
                  </a:lnTo>
                  <a:lnTo>
                    <a:pt x="2090" y="1874"/>
                  </a:lnTo>
                  <a:lnTo>
                    <a:pt x="2063" y="1792"/>
                  </a:lnTo>
                  <a:lnTo>
                    <a:pt x="2031" y="1709"/>
                  </a:lnTo>
                  <a:lnTo>
                    <a:pt x="1997" y="1598"/>
                  </a:lnTo>
                  <a:lnTo>
                    <a:pt x="1969" y="1515"/>
                  </a:lnTo>
                  <a:lnTo>
                    <a:pt x="1940" y="1432"/>
                  </a:lnTo>
                  <a:lnTo>
                    <a:pt x="1907" y="1351"/>
                  </a:lnTo>
                  <a:lnTo>
                    <a:pt x="1841" y="1185"/>
                  </a:lnTo>
                  <a:lnTo>
                    <a:pt x="1810" y="1101"/>
                  </a:lnTo>
                  <a:lnTo>
                    <a:pt x="1775" y="1018"/>
                  </a:lnTo>
                  <a:lnTo>
                    <a:pt x="1737" y="937"/>
                  </a:lnTo>
                  <a:lnTo>
                    <a:pt x="1673" y="798"/>
                  </a:lnTo>
                  <a:lnTo>
                    <a:pt x="1675" y="798"/>
                  </a:lnTo>
                  <a:lnTo>
                    <a:pt x="1635" y="715"/>
                  </a:lnTo>
                  <a:lnTo>
                    <a:pt x="1592" y="632"/>
                  </a:lnTo>
                  <a:lnTo>
                    <a:pt x="1547" y="551"/>
                  </a:lnTo>
                  <a:lnTo>
                    <a:pt x="1496" y="469"/>
                  </a:lnTo>
                  <a:lnTo>
                    <a:pt x="1496" y="469"/>
                  </a:lnTo>
                  <a:lnTo>
                    <a:pt x="1446" y="388"/>
                  </a:lnTo>
                  <a:lnTo>
                    <a:pt x="1384" y="303"/>
                  </a:lnTo>
                  <a:lnTo>
                    <a:pt x="1330" y="234"/>
                  </a:lnTo>
                  <a:lnTo>
                    <a:pt x="1290" y="192"/>
                  </a:lnTo>
                  <a:lnTo>
                    <a:pt x="1230" y="132"/>
                  </a:lnTo>
                  <a:lnTo>
                    <a:pt x="1230" y="132"/>
                  </a:lnTo>
                  <a:lnTo>
                    <a:pt x="1141" y="68"/>
                  </a:lnTo>
                  <a:lnTo>
                    <a:pt x="1070" y="33"/>
                  </a:lnTo>
                  <a:lnTo>
                    <a:pt x="1070" y="33"/>
                  </a:lnTo>
                  <a:lnTo>
                    <a:pt x="1017" y="17"/>
                  </a:lnTo>
                  <a:lnTo>
                    <a:pt x="977" y="12"/>
                  </a:lnTo>
                  <a:lnTo>
                    <a:pt x="956" y="10"/>
                  </a:lnTo>
                  <a:lnTo>
                    <a:pt x="923" y="12"/>
                  </a:lnTo>
                  <a:lnTo>
                    <a:pt x="887" y="17"/>
                  </a:lnTo>
                  <a:lnTo>
                    <a:pt x="887" y="17"/>
                  </a:lnTo>
                  <a:lnTo>
                    <a:pt x="831" y="33"/>
                  </a:lnTo>
                  <a:lnTo>
                    <a:pt x="760" y="68"/>
                  </a:lnTo>
                  <a:lnTo>
                    <a:pt x="760" y="68"/>
                  </a:lnTo>
                  <a:lnTo>
                    <a:pt x="674" y="132"/>
                  </a:lnTo>
                  <a:lnTo>
                    <a:pt x="674" y="130"/>
                  </a:lnTo>
                  <a:lnTo>
                    <a:pt x="638" y="165"/>
                  </a:lnTo>
                  <a:lnTo>
                    <a:pt x="572" y="234"/>
                  </a:lnTo>
                  <a:lnTo>
                    <a:pt x="573" y="234"/>
                  </a:lnTo>
                  <a:lnTo>
                    <a:pt x="520" y="303"/>
                  </a:lnTo>
                  <a:lnTo>
                    <a:pt x="457" y="386"/>
                  </a:lnTo>
                  <a:lnTo>
                    <a:pt x="440" y="414"/>
                  </a:lnTo>
                  <a:lnTo>
                    <a:pt x="440" y="414"/>
                  </a:lnTo>
                  <a:lnTo>
                    <a:pt x="390" y="495"/>
                  </a:lnTo>
                  <a:lnTo>
                    <a:pt x="341" y="577"/>
                  </a:lnTo>
                  <a:lnTo>
                    <a:pt x="296" y="660"/>
                  </a:lnTo>
                  <a:lnTo>
                    <a:pt x="255" y="743"/>
                  </a:lnTo>
                  <a:lnTo>
                    <a:pt x="163" y="937"/>
                  </a:lnTo>
                  <a:lnTo>
                    <a:pt x="127" y="1018"/>
                  </a:lnTo>
                  <a:lnTo>
                    <a:pt x="92" y="1101"/>
                  </a:lnTo>
                  <a:lnTo>
                    <a:pt x="59" y="1185"/>
                  </a:lnTo>
                  <a:lnTo>
                    <a:pt x="11" y="1308"/>
                  </a:lnTo>
                  <a:lnTo>
                    <a:pt x="0" y="1304"/>
                  </a:lnTo>
                  <a:lnTo>
                    <a:pt x="49" y="1181"/>
                  </a:lnTo>
                  <a:lnTo>
                    <a:pt x="82" y="1098"/>
                  </a:lnTo>
                  <a:lnTo>
                    <a:pt x="116" y="1015"/>
                  </a:lnTo>
                  <a:lnTo>
                    <a:pt x="153" y="933"/>
                  </a:lnTo>
                  <a:lnTo>
                    <a:pt x="154" y="933"/>
                  </a:lnTo>
                  <a:lnTo>
                    <a:pt x="246" y="739"/>
                  </a:lnTo>
                  <a:lnTo>
                    <a:pt x="288" y="656"/>
                  </a:lnTo>
                  <a:lnTo>
                    <a:pt x="333" y="573"/>
                  </a:lnTo>
                  <a:lnTo>
                    <a:pt x="381" y="492"/>
                  </a:lnTo>
                  <a:lnTo>
                    <a:pt x="432" y="409"/>
                  </a:lnTo>
                  <a:lnTo>
                    <a:pt x="449" y="381"/>
                  </a:lnTo>
                  <a:lnTo>
                    <a:pt x="511" y="298"/>
                  </a:lnTo>
                  <a:lnTo>
                    <a:pt x="565" y="229"/>
                  </a:lnTo>
                  <a:lnTo>
                    <a:pt x="565" y="227"/>
                  </a:lnTo>
                  <a:lnTo>
                    <a:pt x="631" y="158"/>
                  </a:lnTo>
                  <a:lnTo>
                    <a:pt x="667" y="123"/>
                  </a:lnTo>
                  <a:lnTo>
                    <a:pt x="669" y="123"/>
                  </a:lnTo>
                  <a:lnTo>
                    <a:pt x="755" y="59"/>
                  </a:lnTo>
                  <a:lnTo>
                    <a:pt x="755" y="57"/>
                  </a:lnTo>
                  <a:lnTo>
                    <a:pt x="828" y="23"/>
                  </a:lnTo>
                  <a:lnTo>
                    <a:pt x="830" y="23"/>
                  </a:lnTo>
                  <a:lnTo>
                    <a:pt x="885" y="7"/>
                  </a:lnTo>
                  <a:lnTo>
                    <a:pt x="923" y="2"/>
                  </a:lnTo>
                  <a:lnTo>
                    <a:pt x="956"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3" name="Freeform 173"/>
            <p:cNvSpPr>
              <a:spLocks/>
            </p:cNvSpPr>
            <p:nvPr/>
          </p:nvSpPr>
          <p:spPr bwMode="auto">
            <a:xfrm>
              <a:off x="809" y="3335"/>
              <a:ext cx="51" cy="130"/>
            </a:xfrm>
            <a:custGeom>
              <a:avLst/>
              <a:gdLst>
                <a:gd name="T0" fmla="*/ 92 w 102"/>
                <a:gd name="T1" fmla="*/ 0 h 260"/>
                <a:gd name="T2" fmla="*/ 102 w 102"/>
                <a:gd name="T3" fmla="*/ 4 h 260"/>
                <a:gd name="T4" fmla="*/ 99 w 102"/>
                <a:gd name="T5" fmla="*/ 13 h 260"/>
                <a:gd name="T6" fmla="*/ 68 w 102"/>
                <a:gd name="T7" fmla="*/ 96 h 260"/>
                <a:gd name="T8" fmla="*/ 57 w 102"/>
                <a:gd name="T9" fmla="*/ 122 h 260"/>
                <a:gd name="T10" fmla="*/ 47 w 102"/>
                <a:gd name="T11" fmla="*/ 149 h 260"/>
                <a:gd name="T12" fmla="*/ 38 w 102"/>
                <a:gd name="T13" fmla="*/ 177 h 260"/>
                <a:gd name="T14" fmla="*/ 28 w 102"/>
                <a:gd name="T15" fmla="*/ 205 h 260"/>
                <a:gd name="T16" fmla="*/ 10 w 102"/>
                <a:gd name="T17" fmla="*/ 260 h 260"/>
                <a:gd name="T18" fmla="*/ 0 w 102"/>
                <a:gd name="T19" fmla="*/ 258 h 260"/>
                <a:gd name="T20" fmla="*/ 17 w 102"/>
                <a:gd name="T21" fmla="*/ 203 h 260"/>
                <a:gd name="T22" fmla="*/ 17 w 102"/>
                <a:gd name="T23" fmla="*/ 201 h 260"/>
                <a:gd name="T24" fmla="*/ 28 w 102"/>
                <a:gd name="T25" fmla="*/ 174 h 260"/>
                <a:gd name="T26" fmla="*/ 28 w 102"/>
                <a:gd name="T27" fmla="*/ 174 h 260"/>
                <a:gd name="T28" fmla="*/ 36 w 102"/>
                <a:gd name="T29" fmla="*/ 148 h 260"/>
                <a:gd name="T30" fmla="*/ 36 w 102"/>
                <a:gd name="T31" fmla="*/ 146 h 260"/>
                <a:gd name="T32" fmla="*/ 47 w 102"/>
                <a:gd name="T33" fmla="*/ 118 h 260"/>
                <a:gd name="T34" fmla="*/ 57 w 102"/>
                <a:gd name="T35" fmla="*/ 92 h 260"/>
                <a:gd name="T36" fmla="*/ 88 w 102"/>
                <a:gd name="T37" fmla="*/ 9 h 260"/>
                <a:gd name="T38" fmla="*/ 92 w 102"/>
                <a:gd name="T39"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260">
                  <a:moveTo>
                    <a:pt x="92" y="0"/>
                  </a:moveTo>
                  <a:lnTo>
                    <a:pt x="102" y="4"/>
                  </a:lnTo>
                  <a:lnTo>
                    <a:pt x="99" y="13"/>
                  </a:lnTo>
                  <a:lnTo>
                    <a:pt x="68" y="96"/>
                  </a:lnTo>
                  <a:lnTo>
                    <a:pt x="57" y="122"/>
                  </a:lnTo>
                  <a:lnTo>
                    <a:pt x="47" y="149"/>
                  </a:lnTo>
                  <a:lnTo>
                    <a:pt x="38" y="177"/>
                  </a:lnTo>
                  <a:lnTo>
                    <a:pt x="28" y="205"/>
                  </a:lnTo>
                  <a:lnTo>
                    <a:pt x="10" y="260"/>
                  </a:lnTo>
                  <a:lnTo>
                    <a:pt x="0" y="258"/>
                  </a:lnTo>
                  <a:lnTo>
                    <a:pt x="17" y="203"/>
                  </a:lnTo>
                  <a:lnTo>
                    <a:pt x="17" y="201"/>
                  </a:lnTo>
                  <a:lnTo>
                    <a:pt x="28" y="174"/>
                  </a:lnTo>
                  <a:lnTo>
                    <a:pt x="28" y="174"/>
                  </a:lnTo>
                  <a:lnTo>
                    <a:pt x="36" y="148"/>
                  </a:lnTo>
                  <a:lnTo>
                    <a:pt x="36" y="146"/>
                  </a:lnTo>
                  <a:lnTo>
                    <a:pt x="47" y="118"/>
                  </a:lnTo>
                  <a:lnTo>
                    <a:pt x="57" y="92"/>
                  </a:lnTo>
                  <a:lnTo>
                    <a:pt x="88" y="9"/>
                  </a:lnTo>
                  <a:lnTo>
                    <a:pt x="92"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4" name="Freeform 174"/>
            <p:cNvSpPr>
              <a:spLocks/>
            </p:cNvSpPr>
            <p:nvPr/>
          </p:nvSpPr>
          <p:spPr bwMode="auto">
            <a:xfrm>
              <a:off x="922" y="2537"/>
              <a:ext cx="1068" cy="928"/>
            </a:xfrm>
            <a:custGeom>
              <a:avLst/>
              <a:gdLst>
                <a:gd name="T0" fmla="*/ 980 w 2135"/>
                <a:gd name="T1" fmla="*/ 1 h 1856"/>
                <a:gd name="T2" fmla="*/ 1021 w 2135"/>
                <a:gd name="T3" fmla="*/ 7 h 1856"/>
                <a:gd name="T4" fmla="*/ 1150 w 2135"/>
                <a:gd name="T5" fmla="*/ 55 h 1856"/>
                <a:gd name="T6" fmla="*/ 1238 w 2135"/>
                <a:gd name="T7" fmla="*/ 116 h 1856"/>
                <a:gd name="T8" fmla="*/ 1340 w 2135"/>
                <a:gd name="T9" fmla="*/ 213 h 1856"/>
                <a:gd name="T10" fmla="*/ 1396 w 2135"/>
                <a:gd name="T11" fmla="*/ 280 h 1856"/>
                <a:gd name="T12" fmla="*/ 1515 w 2135"/>
                <a:gd name="T13" fmla="*/ 445 h 1856"/>
                <a:gd name="T14" fmla="*/ 1600 w 2135"/>
                <a:gd name="T15" fmla="*/ 583 h 1856"/>
                <a:gd name="T16" fmla="*/ 1690 w 2135"/>
                <a:gd name="T17" fmla="*/ 750 h 1856"/>
                <a:gd name="T18" fmla="*/ 1809 w 2135"/>
                <a:gd name="T19" fmla="*/ 997 h 1856"/>
                <a:gd name="T20" fmla="*/ 1889 w 2135"/>
                <a:gd name="T21" fmla="*/ 1191 h 1856"/>
                <a:gd name="T22" fmla="*/ 1958 w 2135"/>
                <a:gd name="T23" fmla="*/ 1356 h 1856"/>
                <a:gd name="T24" fmla="*/ 1989 w 2135"/>
                <a:gd name="T25" fmla="*/ 1441 h 1856"/>
                <a:gd name="T26" fmla="*/ 2036 w 2135"/>
                <a:gd name="T27" fmla="*/ 1581 h 1856"/>
                <a:gd name="T28" fmla="*/ 2067 w 2135"/>
                <a:gd name="T29" fmla="*/ 1660 h 1856"/>
                <a:gd name="T30" fmla="*/ 2098 w 2135"/>
                <a:gd name="T31" fmla="*/ 1744 h 1856"/>
                <a:gd name="T32" fmla="*/ 2135 w 2135"/>
                <a:gd name="T33" fmla="*/ 1854 h 1856"/>
                <a:gd name="T34" fmla="*/ 2116 w 2135"/>
                <a:gd name="T35" fmla="*/ 1828 h 1856"/>
                <a:gd name="T36" fmla="*/ 2057 w 2135"/>
                <a:gd name="T37" fmla="*/ 1664 h 1856"/>
                <a:gd name="T38" fmla="*/ 2007 w 2135"/>
                <a:gd name="T39" fmla="*/ 1525 h 1856"/>
                <a:gd name="T40" fmla="*/ 1948 w 2135"/>
                <a:gd name="T41" fmla="*/ 1359 h 1856"/>
                <a:gd name="T42" fmla="*/ 1879 w 2135"/>
                <a:gd name="T43" fmla="*/ 1195 h 1856"/>
                <a:gd name="T44" fmla="*/ 1799 w 2135"/>
                <a:gd name="T45" fmla="*/ 1001 h 1856"/>
                <a:gd name="T46" fmla="*/ 1763 w 2135"/>
                <a:gd name="T47" fmla="*/ 918 h 1856"/>
                <a:gd name="T48" fmla="*/ 1638 w 2135"/>
                <a:gd name="T49" fmla="*/ 670 h 1856"/>
                <a:gd name="T50" fmla="*/ 1558 w 2135"/>
                <a:gd name="T51" fmla="*/ 533 h 1856"/>
                <a:gd name="T52" fmla="*/ 1506 w 2135"/>
                <a:gd name="T53" fmla="*/ 450 h 1856"/>
                <a:gd name="T54" fmla="*/ 1387 w 2135"/>
                <a:gd name="T55" fmla="*/ 285 h 1856"/>
                <a:gd name="T56" fmla="*/ 1286 w 2135"/>
                <a:gd name="T57" fmla="*/ 175 h 1856"/>
                <a:gd name="T58" fmla="*/ 1233 w 2135"/>
                <a:gd name="T59" fmla="*/ 124 h 1856"/>
                <a:gd name="T60" fmla="*/ 1073 w 2135"/>
                <a:gd name="T61" fmla="*/ 33 h 1856"/>
                <a:gd name="T62" fmla="*/ 1020 w 2135"/>
                <a:gd name="T63" fmla="*/ 17 h 1856"/>
                <a:gd name="T64" fmla="*/ 959 w 2135"/>
                <a:gd name="T65" fmla="*/ 10 h 1856"/>
                <a:gd name="T66" fmla="*/ 890 w 2135"/>
                <a:gd name="T67" fmla="*/ 17 h 1856"/>
                <a:gd name="T68" fmla="*/ 834 w 2135"/>
                <a:gd name="T69" fmla="*/ 33 h 1856"/>
                <a:gd name="T70" fmla="*/ 763 w 2135"/>
                <a:gd name="T71" fmla="*/ 65 h 1856"/>
                <a:gd name="T72" fmla="*/ 680 w 2135"/>
                <a:gd name="T73" fmla="*/ 119 h 1856"/>
                <a:gd name="T74" fmla="*/ 575 w 2135"/>
                <a:gd name="T75" fmla="*/ 220 h 1856"/>
                <a:gd name="T76" fmla="*/ 521 w 2135"/>
                <a:gd name="T77" fmla="*/ 285 h 1856"/>
                <a:gd name="T78" fmla="*/ 438 w 2135"/>
                <a:gd name="T79" fmla="*/ 396 h 1856"/>
                <a:gd name="T80" fmla="*/ 384 w 2135"/>
                <a:gd name="T81" fmla="*/ 478 h 1856"/>
                <a:gd name="T82" fmla="*/ 286 w 2135"/>
                <a:gd name="T83" fmla="*/ 642 h 1856"/>
                <a:gd name="T84" fmla="*/ 161 w 2135"/>
                <a:gd name="T85" fmla="*/ 890 h 1856"/>
                <a:gd name="T86" fmla="*/ 85 w 2135"/>
                <a:gd name="T87" fmla="*/ 1056 h 1856"/>
                <a:gd name="T88" fmla="*/ 10 w 2135"/>
                <a:gd name="T89" fmla="*/ 1236 h 1856"/>
                <a:gd name="T90" fmla="*/ 41 w 2135"/>
                <a:gd name="T91" fmla="*/ 1136 h 1856"/>
                <a:gd name="T92" fmla="*/ 111 w 2135"/>
                <a:gd name="T93" fmla="*/ 969 h 1856"/>
                <a:gd name="T94" fmla="*/ 152 w 2135"/>
                <a:gd name="T95" fmla="*/ 886 h 1856"/>
                <a:gd name="T96" fmla="*/ 277 w 2135"/>
                <a:gd name="T97" fmla="*/ 639 h 1856"/>
                <a:gd name="T98" fmla="*/ 376 w 2135"/>
                <a:gd name="T99" fmla="*/ 472 h 1856"/>
                <a:gd name="T100" fmla="*/ 452 w 2135"/>
                <a:gd name="T101" fmla="*/ 358 h 1856"/>
                <a:gd name="T102" fmla="*/ 568 w 2135"/>
                <a:gd name="T103" fmla="*/ 214 h 1856"/>
                <a:gd name="T104" fmla="*/ 644 w 2135"/>
                <a:gd name="T105" fmla="*/ 140 h 1856"/>
                <a:gd name="T106" fmla="*/ 675 w 2135"/>
                <a:gd name="T107" fmla="*/ 112 h 1856"/>
                <a:gd name="T108" fmla="*/ 758 w 2135"/>
                <a:gd name="T109" fmla="*/ 55 h 1856"/>
                <a:gd name="T110" fmla="*/ 833 w 2135"/>
                <a:gd name="T111" fmla="*/ 22 h 1856"/>
                <a:gd name="T112" fmla="*/ 926 w 2135"/>
                <a:gd name="T113" fmla="*/ 1 h 1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5" h="1856">
                  <a:moveTo>
                    <a:pt x="959" y="0"/>
                  </a:moveTo>
                  <a:lnTo>
                    <a:pt x="980" y="1"/>
                  </a:lnTo>
                  <a:lnTo>
                    <a:pt x="1020" y="7"/>
                  </a:lnTo>
                  <a:lnTo>
                    <a:pt x="1021" y="7"/>
                  </a:lnTo>
                  <a:lnTo>
                    <a:pt x="1077" y="22"/>
                  </a:lnTo>
                  <a:lnTo>
                    <a:pt x="1150" y="55"/>
                  </a:lnTo>
                  <a:lnTo>
                    <a:pt x="1151" y="57"/>
                  </a:lnTo>
                  <a:lnTo>
                    <a:pt x="1238" y="116"/>
                  </a:lnTo>
                  <a:lnTo>
                    <a:pt x="1293" y="168"/>
                  </a:lnTo>
                  <a:lnTo>
                    <a:pt x="1340" y="213"/>
                  </a:lnTo>
                  <a:lnTo>
                    <a:pt x="1342" y="214"/>
                  </a:lnTo>
                  <a:lnTo>
                    <a:pt x="1396" y="280"/>
                  </a:lnTo>
                  <a:lnTo>
                    <a:pt x="1458" y="358"/>
                  </a:lnTo>
                  <a:lnTo>
                    <a:pt x="1515" y="445"/>
                  </a:lnTo>
                  <a:lnTo>
                    <a:pt x="1567" y="528"/>
                  </a:lnTo>
                  <a:lnTo>
                    <a:pt x="1600" y="583"/>
                  </a:lnTo>
                  <a:lnTo>
                    <a:pt x="1647" y="666"/>
                  </a:lnTo>
                  <a:lnTo>
                    <a:pt x="1690" y="750"/>
                  </a:lnTo>
                  <a:lnTo>
                    <a:pt x="1771" y="914"/>
                  </a:lnTo>
                  <a:lnTo>
                    <a:pt x="1809" y="997"/>
                  </a:lnTo>
                  <a:lnTo>
                    <a:pt x="1844" y="1080"/>
                  </a:lnTo>
                  <a:lnTo>
                    <a:pt x="1889" y="1191"/>
                  </a:lnTo>
                  <a:lnTo>
                    <a:pt x="1925" y="1274"/>
                  </a:lnTo>
                  <a:lnTo>
                    <a:pt x="1958" y="1356"/>
                  </a:lnTo>
                  <a:lnTo>
                    <a:pt x="1989" y="1439"/>
                  </a:lnTo>
                  <a:lnTo>
                    <a:pt x="1989" y="1441"/>
                  </a:lnTo>
                  <a:lnTo>
                    <a:pt x="2017" y="1524"/>
                  </a:lnTo>
                  <a:lnTo>
                    <a:pt x="2036" y="1581"/>
                  </a:lnTo>
                  <a:lnTo>
                    <a:pt x="2036" y="1581"/>
                  </a:lnTo>
                  <a:lnTo>
                    <a:pt x="2067" y="1660"/>
                  </a:lnTo>
                  <a:lnTo>
                    <a:pt x="2098" y="1742"/>
                  </a:lnTo>
                  <a:lnTo>
                    <a:pt x="2098" y="1744"/>
                  </a:lnTo>
                  <a:lnTo>
                    <a:pt x="2126" y="1827"/>
                  </a:lnTo>
                  <a:lnTo>
                    <a:pt x="2135" y="1854"/>
                  </a:lnTo>
                  <a:lnTo>
                    <a:pt x="2124" y="1856"/>
                  </a:lnTo>
                  <a:lnTo>
                    <a:pt x="2116" y="1828"/>
                  </a:lnTo>
                  <a:lnTo>
                    <a:pt x="2088" y="1745"/>
                  </a:lnTo>
                  <a:lnTo>
                    <a:pt x="2057" y="1664"/>
                  </a:lnTo>
                  <a:lnTo>
                    <a:pt x="2026" y="1584"/>
                  </a:lnTo>
                  <a:lnTo>
                    <a:pt x="2007" y="1525"/>
                  </a:lnTo>
                  <a:lnTo>
                    <a:pt x="1979" y="1442"/>
                  </a:lnTo>
                  <a:lnTo>
                    <a:pt x="1948" y="1359"/>
                  </a:lnTo>
                  <a:lnTo>
                    <a:pt x="1915" y="1278"/>
                  </a:lnTo>
                  <a:lnTo>
                    <a:pt x="1879" y="1195"/>
                  </a:lnTo>
                  <a:lnTo>
                    <a:pt x="1834" y="1084"/>
                  </a:lnTo>
                  <a:lnTo>
                    <a:pt x="1799" y="1001"/>
                  </a:lnTo>
                  <a:lnTo>
                    <a:pt x="1761" y="918"/>
                  </a:lnTo>
                  <a:lnTo>
                    <a:pt x="1763" y="918"/>
                  </a:lnTo>
                  <a:lnTo>
                    <a:pt x="1681" y="753"/>
                  </a:lnTo>
                  <a:lnTo>
                    <a:pt x="1638" y="670"/>
                  </a:lnTo>
                  <a:lnTo>
                    <a:pt x="1591" y="587"/>
                  </a:lnTo>
                  <a:lnTo>
                    <a:pt x="1558" y="533"/>
                  </a:lnTo>
                  <a:lnTo>
                    <a:pt x="1558" y="533"/>
                  </a:lnTo>
                  <a:lnTo>
                    <a:pt x="1506" y="450"/>
                  </a:lnTo>
                  <a:lnTo>
                    <a:pt x="1449" y="363"/>
                  </a:lnTo>
                  <a:lnTo>
                    <a:pt x="1387" y="285"/>
                  </a:lnTo>
                  <a:lnTo>
                    <a:pt x="1333" y="220"/>
                  </a:lnTo>
                  <a:lnTo>
                    <a:pt x="1286" y="175"/>
                  </a:lnTo>
                  <a:lnTo>
                    <a:pt x="1233" y="124"/>
                  </a:lnTo>
                  <a:lnTo>
                    <a:pt x="1233" y="124"/>
                  </a:lnTo>
                  <a:lnTo>
                    <a:pt x="1146" y="65"/>
                  </a:lnTo>
                  <a:lnTo>
                    <a:pt x="1073" y="33"/>
                  </a:lnTo>
                  <a:lnTo>
                    <a:pt x="1073" y="33"/>
                  </a:lnTo>
                  <a:lnTo>
                    <a:pt x="1020" y="17"/>
                  </a:lnTo>
                  <a:lnTo>
                    <a:pt x="980" y="12"/>
                  </a:lnTo>
                  <a:lnTo>
                    <a:pt x="959" y="10"/>
                  </a:lnTo>
                  <a:lnTo>
                    <a:pt x="926" y="12"/>
                  </a:lnTo>
                  <a:lnTo>
                    <a:pt x="890" y="17"/>
                  </a:lnTo>
                  <a:lnTo>
                    <a:pt x="890" y="17"/>
                  </a:lnTo>
                  <a:lnTo>
                    <a:pt x="834" y="33"/>
                  </a:lnTo>
                  <a:lnTo>
                    <a:pt x="763" y="65"/>
                  </a:lnTo>
                  <a:lnTo>
                    <a:pt x="763" y="65"/>
                  </a:lnTo>
                  <a:lnTo>
                    <a:pt x="680" y="121"/>
                  </a:lnTo>
                  <a:lnTo>
                    <a:pt x="680" y="119"/>
                  </a:lnTo>
                  <a:lnTo>
                    <a:pt x="651" y="147"/>
                  </a:lnTo>
                  <a:lnTo>
                    <a:pt x="575" y="220"/>
                  </a:lnTo>
                  <a:lnTo>
                    <a:pt x="576" y="220"/>
                  </a:lnTo>
                  <a:lnTo>
                    <a:pt x="521" y="285"/>
                  </a:lnTo>
                  <a:lnTo>
                    <a:pt x="460" y="363"/>
                  </a:lnTo>
                  <a:lnTo>
                    <a:pt x="438" y="396"/>
                  </a:lnTo>
                  <a:lnTo>
                    <a:pt x="384" y="478"/>
                  </a:lnTo>
                  <a:lnTo>
                    <a:pt x="384" y="478"/>
                  </a:lnTo>
                  <a:lnTo>
                    <a:pt x="334" y="559"/>
                  </a:lnTo>
                  <a:lnTo>
                    <a:pt x="286" y="642"/>
                  </a:lnTo>
                  <a:lnTo>
                    <a:pt x="242" y="725"/>
                  </a:lnTo>
                  <a:lnTo>
                    <a:pt x="161" y="890"/>
                  </a:lnTo>
                  <a:lnTo>
                    <a:pt x="121" y="973"/>
                  </a:lnTo>
                  <a:lnTo>
                    <a:pt x="85" y="1056"/>
                  </a:lnTo>
                  <a:lnTo>
                    <a:pt x="52" y="1139"/>
                  </a:lnTo>
                  <a:lnTo>
                    <a:pt x="10" y="1236"/>
                  </a:lnTo>
                  <a:lnTo>
                    <a:pt x="0" y="1233"/>
                  </a:lnTo>
                  <a:lnTo>
                    <a:pt x="41" y="1136"/>
                  </a:lnTo>
                  <a:lnTo>
                    <a:pt x="74" y="1053"/>
                  </a:lnTo>
                  <a:lnTo>
                    <a:pt x="111" y="969"/>
                  </a:lnTo>
                  <a:lnTo>
                    <a:pt x="112" y="969"/>
                  </a:lnTo>
                  <a:lnTo>
                    <a:pt x="152" y="886"/>
                  </a:lnTo>
                  <a:lnTo>
                    <a:pt x="234" y="722"/>
                  </a:lnTo>
                  <a:lnTo>
                    <a:pt x="277" y="639"/>
                  </a:lnTo>
                  <a:lnTo>
                    <a:pt x="325" y="556"/>
                  </a:lnTo>
                  <a:lnTo>
                    <a:pt x="376" y="472"/>
                  </a:lnTo>
                  <a:lnTo>
                    <a:pt x="429" y="391"/>
                  </a:lnTo>
                  <a:lnTo>
                    <a:pt x="452" y="358"/>
                  </a:lnTo>
                  <a:lnTo>
                    <a:pt x="512" y="280"/>
                  </a:lnTo>
                  <a:lnTo>
                    <a:pt x="568" y="214"/>
                  </a:lnTo>
                  <a:lnTo>
                    <a:pt x="568" y="213"/>
                  </a:lnTo>
                  <a:lnTo>
                    <a:pt x="644" y="140"/>
                  </a:lnTo>
                  <a:lnTo>
                    <a:pt x="673" y="112"/>
                  </a:lnTo>
                  <a:lnTo>
                    <a:pt x="675" y="112"/>
                  </a:lnTo>
                  <a:lnTo>
                    <a:pt x="758" y="57"/>
                  </a:lnTo>
                  <a:lnTo>
                    <a:pt x="758" y="55"/>
                  </a:lnTo>
                  <a:lnTo>
                    <a:pt x="831" y="22"/>
                  </a:lnTo>
                  <a:lnTo>
                    <a:pt x="833" y="22"/>
                  </a:lnTo>
                  <a:lnTo>
                    <a:pt x="888" y="7"/>
                  </a:lnTo>
                  <a:lnTo>
                    <a:pt x="926" y="1"/>
                  </a:lnTo>
                  <a:lnTo>
                    <a:pt x="959"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5" name="Freeform 175"/>
            <p:cNvSpPr>
              <a:spLocks/>
            </p:cNvSpPr>
            <p:nvPr/>
          </p:nvSpPr>
          <p:spPr bwMode="auto">
            <a:xfrm>
              <a:off x="951" y="3324"/>
              <a:ext cx="74" cy="141"/>
            </a:xfrm>
            <a:custGeom>
              <a:avLst/>
              <a:gdLst>
                <a:gd name="T0" fmla="*/ 140 w 149"/>
                <a:gd name="T1" fmla="*/ 0 h 282"/>
                <a:gd name="T2" fmla="*/ 149 w 149"/>
                <a:gd name="T3" fmla="*/ 3 h 282"/>
                <a:gd name="T4" fmla="*/ 133 w 149"/>
                <a:gd name="T5" fmla="*/ 35 h 282"/>
                <a:gd name="T6" fmla="*/ 102 w 149"/>
                <a:gd name="T7" fmla="*/ 90 h 282"/>
                <a:gd name="T8" fmla="*/ 88 w 149"/>
                <a:gd name="T9" fmla="*/ 118 h 282"/>
                <a:gd name="T10" fmla="*/ 74 w 149"/>
                <a:gd name="T11" fmla="*/ 144 h 282"/>
                <a:gd name="T12" fmla="*/ 47 w 149"/>
                <a:gd name="T13" fmla="*/ 199 h 282"/>
                <a:gd name="T14" fmla="*/ 10 w 149"/>
                <a:gd name="T15" fmla="*/ 282 h 282"/>
                <a:gd name="T16" fmla="*/ 0 w 149"/>
                <a:gd name="T17" fmla="*/ 279 h 282"/>
                <a:gd name="T18" fmla="*/ 12 w 149"/>
                <a:gd name="T19" fmla="*/ 251 h 282"/>
                <a:gd name="T20" fmla="*/ 36 w 149"/>
                <a:gd name="T21" fmla="*/ 196 h 282"/>
                <a:gd name="T22" fmla="*/ 38 w 149"/>
                <a:gd name="T23" fmla="*/ 196 h 282"/>
                <a:gd name="T24" fmla="*/ 66 w 149"/>
                <a:gd name="T25" fmla="*/ 140 h 282"/>
                <a:gd name="T26" fmla="*/ 80 w 149"/>
                <a:gd name="T27" fmla="*/ 114 h 282"/>
                <a:gd name="T28" fmla="*/ 94 w 149"/>
                <a:gd name="T29" fmla="*/ 86 h 282"/>
                <a:gd name="T30" fmla="*/ 125 w 149"/>
                <a:gd name="T31" fmla="*/ 31 h 282"/>
                <a:gd name="T32" fmla="*/ 140 w 149"/>
                <a:gd name="T33"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282">
                  <a:moveTo>
                    <a:pt x="140" y="0"/>
                  </a:moveTo>
                  <a:lnTo>
                    <a:pt x="149" y="3"/>
                  </a:lnTo>
                  <a:lnTo>
                    <a:pt x="133" y="35"/>
                  </a:lnTo>
                  <a:lnTo>
                    <a:pt x="102" y="90"/>
                  </a:lnTo>
                  <a:lnTo>
                    <a:pt x="88" y="118"/>
                  </a:lnTo>
                  <a:lnTo>
                    <a:pt x="74" y="144"/>
                  </a:lnTo>
                  <a:lnTo>
                    <a:pt x="47" y="199"/>
                  </a:lnTo>
                  <a:lnTo>
                    <a:pt x="10" y="282"/>
                  </a:lnTo>
                  <a:lnTo>
                    <a:pt x="0" y="279"/>
                  </a:lnTo>
                  <a:lnTo>
                    <a:pt x="12" y="251"/>
                  </a:lnTo>
                  <a:lnTo>
                    <a:pt x="36" y="196"/>
                  </a:lnTo>
                  <a:lnTo>
                    <a:pt x="38" y="196"/>
                  </a:lnTo>
                  <a:lnTo>
                    <a:pt x="66" y="140"/>
                  </a:lnTo>
                  <a:lnTo>
                    <a:pt x="80" y="114"/>
                  </a:lnTo>
                  <a:lnTo>
                    <a:pt x="94" y="86"/>
                  </a:lnTo>
                  <a:lnTo>
                    <a:pt x="125" y="31"/>
                  </a:lnTo>
                  <a:lnTo>
                    <a:pt x="140"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6" name="Freeform 176"/>
            <p:cNvSpPr>
              <a:spLocks/>
            </p:cNvSpPr>
            <p:nvPr/>
          </p:nvSpPr>
          <p:spPr bwMode="auto">
            <a:xfrm>
              <a:off x="1118" y="2964"/>
              <a:ext cx="730" cy="501"/>
            </a:xfrm>
            <a:custGeom>
              <a:avLst/>
              <a:gdLst>
                <a:gd name="T0" fmla="*/ 605 w 1460"/>
                <a:gd name="T1" fmla="*/ 2 h 1003"/>
                <a:gd name="T2" fmla="*/ 686 w 1460"/>
                <a:gd name="T3" fmla="*/ 19 h 1003"/>
                <a:gd name="T4" fmla="*/ 757 w 1460"/>
                <a:gd name="T5" fmla="*/ 51 h 1003"/>
                <a:gd name="T6" fmla="*/ 845 w 1460"/>
                <a:gd name="T7" fmla="*/ 104 h 1003"/>
                <a:gd name="T8" fmla="*/ 894 w 1460"/>
                <a:gd name="T9" fmla="*/ 142 h 1003"/>
                <a:gd name="T10" fmla="*/ 949 w 1460"/>
                <a:gd name="T11" fmla="*/ 193 h 1003"/>
                <a:gd name="T12" fmla="*/ 956 w 1460"/>
                <a:gd name="T13" fmla="*/ 200 h 1003"/>
                <a:gd name="T14" fmla="*/ 1032 w 1460"/>
                <a:gd name="T15" fmla="*/ 283 h 1003"/>
                <a:gd name="T16" fmla="*/ 1067 w 1460"/>
                <a:gd name="T17" fmla="*/ 323 h 1003"/>
                <a:gd name="T18" fmla="*/ 1138 w 1460"/>
                <a:gd name="T19" fmla="*/ 421 h 1003"/>
                <a:gd name="T20" fmla="*/ 1193 w 1460"/>
                <a:gd name="T21" fmla="*/ 503 h 1003"/>
                <a:gd name="T22" fmla="*/ 1228 w 1460"/>
                <a:gd name="T23" fmla="*/ 558 h 1003"/>
                <a:gd name="T24" fmla="*/ 1308 w 1460"/>
                <a:gd name="T25" fmla="*/ 697 h 1003"/>
                <a:gd name="T26" fmla="*/ 1353 w 1460"/>
                <a:gd name="T27" fmla="*/ 780 h 1003"/>
                <a:gd name="T28" fmla="*/ 1396 w 1460"/>
                <a:gd name="T29" fmla="*/ 861 h 1003"/>
                <a:gd name="T30" fmla="*/ 1436 w 1460"/>
                <a:gd name="T31" fmla="*/ 944 h 1003"/>
                <a:gd name="T32" fmla="*/ 1425 w 1460"/>
                <a:gd name="T33" fmla="*/ 948 h 1003"/>
                <a:gd name="T34" fmla="*/ 1411 w 1460"/>
                <a:gd name="T35" fmla="*/ 920 h 1003"/>
                <a:gd name="T36" fmla="*/ 1387 w 1460"/>
                <a:gd name="T37" fmla="*/ 865 h 1003"/>
                <a:gd name="T38" fmla="*/ 1344 w 1460"/>
                <a:gd name="T39" fmla="*/ 783 h 1003"/>
                <a:gd name="T40" fmla="*/ 1299 w 1460"/>
                <a:gd name="T41" fmla="*/ 700 h 1003"/>
                <a:gd name="T42" fmla="*/ 1254 w 1460"/>
                <a:gd name="T43" fmla="*/ 619 h 1003"/>
                <a:gd name="T44" fmla="*/ 1204 w 1460"/>
                <a:gd name="T45" fmla="*/ 536 h 1003"/>
                <a:gd name="T46" fmla="*/ 1185 w 1460"/>
                <a:gd name="T47" fmla="*/ 508 h 1003"/>
                <a:gd name="T48" fmla="*/ 1129 w 1460"/>
                <a:gd name="T49" fmla="*/ 426 h 1003"/>
                <a:gd name="T50" fmla="*/ 1058 w 1460"/>
                <a:gd name="T51" fmla="*/ 328 h 1003"/>
                <a:gd name="T52" fmla="*/ 999 w 1460"/>
                <a:gd name="T53" fmla="*/ 260 h 1003"/>
                <a:gd name="T54" fmla="*/ 920 w 1460"/>
                <a:gd name="T55" fmla="*/ 179 h 1003"/>
                <a:gd name="T56" fmla="*/ 842 w 1460"/>
                <a:gd name="T57" fmla="*/ 113 h 1003"/>
                <a:gd name="T58" fmla="*/ 753 w 1460"/>
                <a:gd name="T59" fmla="*/ 59 h 1003"/>
                <a:gd name="T60" fmla="*/ 684 w 1460"/>
                <a:gd name="T61" fmla="*/ 30 h 1003"/>
                <a:gd name="T62" fmla="*/ 589 w 1460"/>
                <a:gd name="T63" fmla="*/ 11 h 1003"/>
                <a:gd name="T64" fmla="*/ 523 w 1460"/>
                <a:gd name="T65" fmla="*/ 13 h 1003"/>
                <a:gd name="T66" fmla="*/ 416 w 1460"/>
                <a:gd name="T67" fmla="*/ 40 h 1003"/>
                <a:gd name="T68" fmla="*/ 312 w 1460"/>
                <a:gd name="T69" fmla="*/ 96 h 1003"/>
                <a:gd name="T70" fmla="*/ 272 w 1460"/>
                <a:gd name="T71" fmla="*/ 123 h 1003"/>
                <a:gd name="T72" fmla="*/ 184 w 1460"/>
                <a:gd name="T73" fmla="*/ 200 h 1003"/>
                <a:gd name="T74" fmla="*/ 151 w 1460"/>
                <a:gd name="T75" fmla="*/ 233 h 1003"/>
                <a:gd name="T76" fmla="*/ 69 w 1460"/>
                <a:gd name="T77" fmla="*/ 328 h 1003"/>
                <a:gd name="T78" fmla="*/ 18 w 1460"/>
                <a:gd name="T79" fmla="*/ 399 h 1003"/>
                <a:gd name="T80" fmla="*/ 9 w 1460"/>
                <a:gd name="T81" fmla="*/ 394 h 1003"/>
                <a:gd name="T82" fmla="*/ 61 w 1460"/>
                <a:gd name="T83" fmla="*/ 323 h 1003"/>
                <a:gd name="T84" fmla="*/ 144 w 1460"/>
                <a:gd name="T85" fmla="*/ 226 h 1003"/>
                <a:gd name="T86" fmla="*/ 179 w 1460"/>
                <a:gd name="T87" fmla="*/ 191 h 1003"/>
                <a:gd name="T88" fmla="*/ 267 w 1460"/>
                <a:gd name="T89" fmla="*/ 115 h 1003"/>
                <a:gd name="T90" fmla="*/ 352 w 1460"/>
                <a:gd name="T91" fmla="*/ 59 h 1003"/>
                <a:gd name="T92" fmla="*/ 412 w 1460"/>
                <a:gd name="T93" fmla="*/ 30 h 1003"/>
                <a:gd name="T94" fmla="*/ 497 w 1460"/>
                <a:gd name="T95" fmla="*/ 6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60" h="1003">
                  <a:moveTo>
                    <a:pt x="535" y="0"/>
                  </a:moveTo>
                  <a:lnTo>
                    <a:pt x="589" y="0"/>
                  </a:lnTo>
                  <a:lnTo>
                    <a:pt x="605" y="2"/>
                  </a:lnTo>
                  <a:lnTo>
                    <a:pt x="606" y="2"/>
                  </a:lnTo>
                  <a:lnTo>
                    <a:pt x="630" y="6"/>
                  </a:lnTo>
                  <a:lnTo>
                    <a:pt x="686" y="19"/>
                  </a:lnTo>
                  <a:lnTo>
                    <a:pt x="714" y="30"/>
                  </a:lnTo>
                  <a:lnTo>
                    <a:pt x="757" y="49"/>
                  </a:lnTo>
                  <a:lnTo>
                    <a:pt x="757" y="51"/>
                  </a:lnTo>
                  <a:lnTo>
                    <a:pt x="772" y="59"/>
                  </a:lnTo>
                  <a:lnTo>
                    <a:pt x="817" y="87"/>
                  </a:lnTo>
                  <a:lnTo>
                    <a:pt x="845" y="104"/>
                  </a:lnTo>
                  <a:lnTo>
                    <a:pt x="847" y="104"/>
                  </a:lnTo>
                  <a:lnTo>
                    <a:pt x="859" y="115"/>
                  </a:lnTo>
                  <a:lnTo>
                    <a:pt x="894" y="142"/>
                  </a:lnTo>
                  <a:lnTo>
                    <a:pt x="925" y="170"/>
                  </a:lnTo>
                  <a:lnTo>
                    <a:pt x="949" y="191"/>
                  </a:lnTo>
                  <a:lnTo>
                    <a:pt x="949" y="193"/>
                  </a:lnTo>
                  <a:lnTo>
                    <a:pt x="951" y="193"/>
                  </a:lnTo>
                  <a:lnTo>
                    <a:pt x="956" y="200"/>
                  </a:lnTo>
                  <a:lnTo>
                    <a:pt x="956" y="200"/>
                  </a:lnTo>
                  <a:lnTo>
                    <a:pt x="1006" y="253"/>
                  </a:lnTo>
                  <a:lnTo>
                    <a:pt x="1030" y="281"/>
                  </a:lnTo>
                  <a:lnTo>
                    <a:pt x="1032" y="283"/>
                  </a:lnTo>
                  <a:lnTo>
                    <a:pt x="1055" y="310"/>
                  </a:lnTo>
                  <a:lnTo>
                    <a:pt x="1055" y="310"/>
                  </a:lnTo>
                  <a:lnTo>
                    <a:pt x="1067" y="323"/>
                  </a:lnTo>
                  <a:lnTo>
                    <a:pt x="1077" y="338"/>
                  </a:lnTo>
                  <a:lnTo>
                    <a:pt x="1119" y="394"/>
                  </a:lnTo>
                  <a:lnTo>
                    <a:pt x="1138" y="421"/>
                  </a:lnTo>
                  <a:lnTo>
                    <a:pt x="1157" y="447"/>
                  </a:lnTo>
                  <a:lnTo>
                    <a:pt x="1176" y="475"/>
                  </a:lnTo>
                  <a:lnTo>
                    <a:pt x="1193" y="503"/>
                  </a:lnTo>
                  <a:lnTo>
                    <a:pt x="1195" y="504"/>
                  </a:lnTo>
                  <a:lnTo>
                    <a:pt x="1212" y="530"/>
                  </a:lnTo>
                  <a:lnTo>
                    <a:pt x="1228" y="558"/>
                  </a:lnTo>
                  <a:lnTo>
                    <a:pt x="1262" y="613"/>
                  </a:lnTo>
                  <a:lnTo>
                    <a:pt x="1294" y="669"/>
                  </a:lnTo>
                  <a:lnTo>
                    <a:pt x="1308" y="697"/>
                  </a:lnTo>
                  <a:lnTo>
                    <a:pt x="1323" y="724"/>
                  </a:lnTo>
                  <a:lnTo>
                    <a:pt x="1337" y="752"/>
                  </a:lnTo>
                  <a:lnTo>
                    <a:pt x="1353" y="780"/>
                  </a:lnTo>
                  <a:lnTo>
                    <a:pt x="1366" y="807"/>
                  </a:lnTo>
                  <a:lnTo>
                    <a:pt x="1382" y="835"/>
                  </a:lnTo>
                  <a:lnTo>
                    <a:pt x="1396" y="861"/>
                  </a:lnTo>
                  <a:lnTo>
                    <a:pt x="1410" y="889"/>
                  </a:lnTo>
                  <a:lnTo>
                    <a:pt x="1422" y="917"/>
                  </a:lnTo>
                  <a:lnTo>
                    <a:pt x="1436" y="944"/>
                  </a:lnTo>
                  <a:lnTo>
                    <a:pt x="1460" y="1000"/>
                  </a:lnTo>
                  <a:lnTo>
                    <a:pt x="1450" y="1003"/>
                  </a:lnTo>
                  <a:lnTo>
                    <a:pt x="1425" y="948"/>
                  </a:lnTo>
                  <a:lnTo>
                    <a:pt x="1427" y="948"/>
                  </a:lnTo>
                  <a:lnTo>
                    <a:pt x="1413" y="920"/>
                  </a:lnTo>
                  <a:lnTo>
                    <a:pt x="1411" y="920"/>
                  </a:lnTo>
                  <a:lnTo>
                    <a:pt x="1399" y="892"/>
                  </a:lnTo>
                  <a:lnTo>
                    <a:pt x="1401" y="892"/>
                  </a:lnTo>
                  <a:lnTo>
                    <a:pt x="1387" y="865"/>
                  </a:lnTo>
                  <a:lnTo>
                    <a:pt x="1373" y="839"/>
                  </a:lnTo>
                  <a:lnTo>
                    <a:pt x="1358" y="811"/>
                  </a:lnTo>
                  <a:lnTo>
                    <a:pt x="1344" y="783"/>
                  </a:lnTo>
                  <a:lnTo>
                    <a:pt x="1328" y="756"/>
                  </a:lnTo>
                  <a:lnTo>
                    <a:pt x="1314" y="728"/>
                  </a:lnTo>
                  <a:lnTo>
                    <a:pt x="1299" y="700"/>
                  </a:lnTo>
                  <a:lnTo>
                    <a:pt x="1285" y="672"/>
                  </a:lnTo>
                  <a:lnTo>
                    <a:pt x="1254" y="619"/>
                  </a:lnTo>
                  <a:lnTo>
                    <a:pt x="1254" y="619"/>
                  </a:lnTo>
                  <a:lnTo>
                    <a:pt x="1219" y="563"/>
                  </a:lnTo>
                  <a:lnTo>
                    <a:pt x="1219" y="562"/>
                  </a:lnTo>
                  <a:lnTo>
                    <a:pt x="1204" y="536"/>
                  </a:lnTo>
                  <a:lnTo>
                    <a:pt x="1204" y="536"/>
                  </a:lnTo>
                  <a:lnTo>
                    <a:pt x="1186" y="510"/>
                  </a:lnTo>
                  <a:lnTo>
                    <a:pt x="1185" y="508"/>
                  </a:lnTo>
                  <a:lnTo>
                    <a:pt x="1167" y="480"/>
                  </a:lnTo>
                  <a:lnTo>
                    <a:pt x="1148" y="452"/>
                  </a:lnTo>
                  <a:lnTo>
                    <a:pt x="1129" y="426"/>
                  </a:lnTo>
                  <a:lnTo>
                    <a:pt x="1110" y="399"/>
                  </a:lnTo>
                  <a:lnTo>
                    <a:pt x="1069" y="343"/>
                  </a:lnTo>
                  <a:lnTo>
                    <a:pt x="1058" y="328"/>
                  </a:lnTo>
                  <a:lnTo>
                    <a:pt x="1046" y="316"/>
                  </a:lnTo>
                  <a:lnTo>
                    <a:pt x="1024" y="288"/>
                  </a:lnTo>
                  <a:lnTo>
                    <a:pt x="999" y="260"/>
                  </a:lnTo>
                  <a:lnTo>
                    <a:pt x="947" y="205"/>
                  </a:lnTo>
                  <a:lnTo>
                    <a:pt x="942" y="198"/>
                  </a:lnTo>
                  <a:lnTo>
                    <a:pt x="920" y="179"/>
                  </a:lnTo>
                  <a:lnTo>
                    <a:pt x="888" y="151"/>
                  </a:lnTo>
                  <a:lnTo>
                    <a:pt x="854" y="123"/>
                  </a:lnTo>
                  <a:lnTo>
                    <a:pt x="842" y="113"/>
                  </a:lnTo>
                  <a:lnTo>
                    <a:pt x="814" y="96"/>
                  </a:lnTo>
                  <a:lnTo>
                    <a:pt x="769" y="68"/>
                  </a:lnTo>
                  <a:lnTo>
                    <a:pt x="753" y="59"/>
                  </a:lnTo>
                  <a:lnTo>
                    <a:pt x="710" y="40"/>
                  </a:lnTo>
                  <a:lnTo>
                    <a:pt x="710" y="40"/>
                  </a:lnTo>
                  <a:lnTo>
                    <a:pt x="684" y="30"/>
                  </a:lnTo>
                  <a:lnTo>
                    <a:pt x="629" y="16"/>
                  </a:lnTo>
                  <a:lnTo>
                    <a:pt x="605" y="13"/>
                  </a:lnTo>
                  <a:lnTo>
                    <a:pt x="589" y="11"/>
                  </a:lnTo>
                  <a:lnTo>
                    <a:pt x="535" y="11"/>
                  </a:lnTo>
                  <a:lnTo>
                    <a:pt x="523" y="13"/>
                  </a:lnTo>
                  <a:lnTo>
                    <a:pt x="523" y="13"/>
                  </a:lnTo>
                  <a:lnTo>
                    <a:pt x="499" y="16"/>
                  </a:lnTo>
                  <a:lnTo>
                    <a:pt x="443" y="30"/>
                  </a:lnTo>
                  <a:lnTo>
                    <a:pt x="416" y="40"/>
                  </a:lnTo>
                  <a:lnTo>
                    <a:pt x="371" y="59"/>
                  </a:lnTo>
                  <a:lnTo>
                    <a:pt x="355" y="68"/>
                  </a:lnTo>
                  <a:lnTo>
                    <a:pt x="312" y="96"/>
                  </a:lnTo>
                  <a:lnTo>
                    <a:pt x="312" y="96"/>
                  </a:lnTo>
                  <a:lnTo>
                    <a:pt x="286" y="113"/>
                  </a:lnTo>
                  <a:lnTo>
                    <a:pt x="272" y="123"/>
                  </a:lnTo>
                  <a:lnTo>
                    <a:pt x="239" y="151"/>
                  </a:lnTo>
                  <a:lnTo>
                    <a:pt x="208" y="179"/>
                  </a:lnTo>
                  <a:lnTo>
                    <a:pt x="184" y="200"/>
                  </a:lnTo>
                  <a:lnTo>
                    <a:pt x="184" y="198"/>
                  </a:lnTo>
                  <a:lnTo>
                    <a:pt x="177" y="205"/>
                  </a:lnTo>
                  <a:lnTo>
                    <a:pt x="151" y="233"/>
                  </a:lnTo>
                  <a:lnTo>
                    <a:pt x="78" y="316"/>
                  </a:lnTo>
                  <a:lnTo>
                    <a:pt x="80" y="316"/>
                  </a:lnTo>
                  <a:lnTo>
                    <a:pt x="69" y="328"/>
                  </a:lnTo>
                  <a:lnTo>
                    <a:pt x="57" y="343"/>
                  </a:lnTo>
                  <a:lnTo>
                    <a:pt x="37" y="371"/>
                  </a:lnTo>
                  <a:lnTo>
                    <a:pt x="18" y="399"/>
                  </a:lnTo>
                  <a:lnTo>
                    <a:pt x="9" y="409"/>
                  </a:lnTo>
                  <a:lnTo>
                    <a:pt x="0" y="404"/>
                  </a:lnTo>
                  <a:lnTo>
                    <a:pt x="9" y="394"/>
                  </a:lnTo>
                  <a:lnTo>
                    <a:pt x="28" y="366"/>
                  </a:lnTo>
                  <a:lnTo>
                    <a:pt x="49" y="338"/>
                  </a:lnTo>
                  <a:lnTo>
                    <a:pt x="61" y="323"/>
                  </a:lnTo>
                  <a:lnTo>
                    <a:pt x="71" y="310"/>
                  </a:lnTo>
                  <a:lnTo>
                    <a:pt x="71" y="309"/>
                  </a:lnTo>
                  <a:lnTo>
                    <a:pt x="144" y="226"/>
                  </a:lnTo>
                  <a:lnTo>
                    <a:pt x="170" y="198"/>
                  </a:lnTo>
                  <a:lnTo>
                    <a:pt x="177" y="191"/>
                  </a:lnTo>
                  <a:lnTo>
                    <a:pt x="179" y="191"/>
                  </a:lnTo>
                  <a:lnTo>
                    <a:pt x="203" y="170"/>
                  </a:lnTo>
                  <a:lnTo>
                    <a:pt x="234" y="142"/>
                  </a:lnTo>
                  <a:lnTo>
                    <a:pt x="267" y="115"/>
                  </a:lnTo>
                  <a:lnTo>
                    <a:pt x="281" y="104"/>
                  </a:lnTo>
                  <a:lnTo>
                    <a:pt x="307" y="87"/>
                  </a:lnTo>
                  <a:lnTo>
                    <a:pt x="352" y="59"/>
                  </a:lnTo>
                  <a:lnTo>
                    <a:pt x="367" y="51"/>
                  </a:lnTo>
                  <a:lnTo>
                    <a:pt x="367" y="49"/>
                  </a:lnTo>
                  <a:lnTo>
                    <a:pt x="412" y="30"/>
                  </a:lnTo>
                  <a:lnTo>
                    <a:pt x="414" y="30"/>
                  </a:lnTo>
                  <a:lnTo>
                    <a:pt x="442" y="19"/>
                  </a:lnTo>
                  <a:lnTo>
                    <a:pt x="497" y="6"/>
                  </a:lnTo>
                  <a:lnTo>
                    <a:pt x="521" y="2"/>
                  </a:lnTo>
                  <a:lnTo>
                    <a:pt x="535"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7" name="Freeform 177"/>
            <p:cNvSpPr>
              <a:spLocks/>
            </p:cNvSpPr>
            <p:nvPr/>
          </p:nvSpPr>
          <p:spPr bwMode="auto">
            <a:xfrm>
              <a:off x="1052" y="3176"/>
              <a:ext cx="571" cy="290"/>
            </a:xfrm>
            <a:custGeom>
              <a:avLst/>
              <a:gdLst>
                <a:gd name="T0" fmla="*/ 699 w 1141"/>
                <a:gd name="T1" fmla="*/ 0 h 580"/>
                <a:gd name="T2" fmla="*/ 760 w 1141"/>
                <a:gd name="T3" fmla="*/ 5 h 580"/>
                <a:gd name="T4" fmla="*/ 817 w 1141"/>
                <a:gd name="T5" fmla="*/ 19 h 580"/>
                <a:gd name="T6" fmla="*/ 888 w 1141"/>
                <a:gd name="T7" fmla="*/ 45 h 580"/>
                <a:gd name="T8" fmla="*/ 891 w 1141"/>
                <a:gd name="T9" fmla="*/ 48 h 580"/>
                <a:gd name="T10" fmla="*/ 978 w 1141"/>
                <a:gd name="T11" fmla="*/ 97 h 580"/>
                <a:gd name="T12" fmla="*/ 1080 w 1141"/>
                <a:gd name="T13" fmla="*/ 180 h 580"/>
                <a:gd name="T14" fmla="*/ 1141 w 1141"/>
                <a:gd name="T15" fmla="*/ 242 h 580"/>
                <a:gd name="T16" fmla="*/ 1108 w 1141"/>
                <a:gd name="T17" fmla="*/ 221 h 580"/>
                <a:gd name="T18" fmla="*/ 1051 w 1141"/>
                <a:gd name="T19" fmla="*/ 168 h 580"/>
                <a:gd name="T20" fmla="*/ 888 w 1141"/>
                <a:gd name="T21" fmla="*/ 57 h 580"/>
                <a:gd name="T22" fmla="*/ 884 w 1141"/>
                <a:gd name="T23" fmla="*/ 55 h 580"/>
                <a:gd name="T24" fmla="*/ 815 w 1141"/>
                <a:gd name="T25" fmla="*/ 29 h 580"/>
                <a:gd name="T26" fmla="*/ 720 w 1141"/>
                <a:gd name="T27" fmla="*/ 12 h 580"/>
                <a:gd name="T28" fmla="*/ 689 w 1141"/>
                <a:gd name="T29" fmla="*/ 10 h 580"/>
                <a:gd name="T30" fmla="*/ 630 w 1141"/>
                <a:gd name="T31" fmla="*/ 15 h 580"/>
                <a:gd name="T32" fmla="*/ 574 w 1141"/>
                <a:gd name="T33" fmla="*/ 29 h 580"/>
                <a:gd name="T34" fmla="*/ 502 w 1141"/>
                <a:gd name="T35" fmla="*/ 55 h 580"/>
                <a:gd name="T36" fmla="*/ 417 w 1141"/>
                <a:gd name="T37" fmla="*/ 105 h 580"/>
                <a:gd name="T38" fmla="*/ 339 w 1141"/>
                <a:gd name="T39" fmla="*/ 168 h 580"/>
                <a:gd name="T40" fmla="*/ 315 w 1141"/>
                <a:gd name="T41" fmla="*/ 187 h 580"/>
                <a:gd name="T42" fmla="*/ 228 w 1141"/>
                <a:gd name="T43" fmla="*/ 277 h 580"/>
                <a:gd name="T44" fmla="*/ 199 w 1141"/>
                <a:gd name="T45" fmla="*/ 310 h 580"/>
                <a:gd name="T46" fmla="*/ 183 w 1141"/>
                <a:gd name="T47" fmla="*/ 332 h 580"/>
                <a:gd name="T48" fmla="*/ 119 w 1141"/>
                <a:gd name="T49" fmla="*/ 415 h 580"/>
                <a:gd name="T50" fmla="*/ 81 w 1141"/>
                <a:gd name="T51" fmla="*/ 469 h 580"/>
                <a:gd name="T52" fmla="*/ 62 w 1141"/>
                <a:gd name="T53" fmla="*/ 497 h 580"/>
                <a:gd name="T54" fmla="*/ 8 w 1141"/>
                <a:gd name="T55" fmla="*/ 580 h 580"/>
                <a:gd name="T56" fmla="*/ 34 w 1141"/>
                <a:gd name="T57" fmla="*/ 519 h 580"/>
                <a:gd name="T58" fmla="*/ 64 w 1141"/>
                <a:gd name="T59" fmla="*/ 478 h 580"/>
                <a:gd name="T60" fmla="*/ 91 w 1141"/>
                <a:gd name="T61" fmla="*/ 436 h 580"/>
                <a:gd name="T62" fmla="*/ 152 w 1141"/>
                <a:gd name="T63" fmla="*/ 355 h 580"/>
                <a:gd name="T64" fmla="*/ 192 w 1141"/>
                <a:gd name="T65" fmla="*/ 305 h 580"/>
                <a:gd name="T66" fmla="*/ 197 w 1141"/>
                <a:gd name="T67" fmla="*/ 298 h 580"/>
                <a:gd name="T68" fmla="*/ 273 w 1141"/>
                <a:gd name="T69" fmla="*/ 214 h 580"/>
                <a:gd name="T70" fmla="*/ 310 w 1141"/>
                <a:gd name="T71" fmla="*/ 180 h 580"/>
                <a:gd name="T72" fmla="*/ 412 w 1141"/>
                <a:gd name="T73" fmla="*/ 97 h 580"/>
                <a:gd name="T74" fmla="*/ 495 w 1141"/>
                <a:gd name="T75" fmla="*/ 48 h 580"/>
                <a:gd name="T76" fmla="*/ 498 w 1141"/>
                <a:gd name="T77" fmla="*/ 46 h 580"/>
                <a:gd name="T78" fmla="*/ 569 w 1141"/>
                <a:gd name="T79" fmla="*/ 19 h 580"/>
                <a:gd name="T80" fmla="*/ 628 w 1141"/>
                <a:gd name="T81" fmla="*/ 5 h 580"/>
                <a:gd name="T82" fmla="*/ 689 w 1141"/>
                <a:gd name="T83" fmla="*/ 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1" h="580">
                  <a:moveTo>
                    <a:pt x="689" y="0"/>
                  </a:moveTo>
                  <a:lnTo>
                    <a:pt x="699" y="0"/>
                  </a:lnTo>
                  <a:lnTo>
                    <a:pt x="720" y="1"/>
                  </a:lnTo>
                  <a:lnTo>
                    <a:pt x="760" y="5"/>
                  </a:lnTo>
                  <a:lnTo>
                    <a:pt x="761" y="5"/>
                  </a:lnTo>
                  <a:lnTo>
                    <a:pt x="817" y="19"/>
                  </a:lnTo>
                  <a:lnTo>
                    <a:pt x="820" y="19"/>
                  </a:lnTo>
                  <a:lnTo>
                    <a:pt x="888" y="45"/>
                  </a:lnTo>
                  <a:lnTo>
                    <a:pt x="891" y="46"/>
                  </a:lnTo>
                  <a:lnTo>
                    <a:pt x="891" y="48"/>
                  </a:lnTo>
                  <a:lnTo>
                    <a:pt x="976" y="97"/>
                  </a:lnTo>
                  <a:lnTo>
                    <a:pt x="978" y="97"/>
                  </a:lnTo>
                  <a:lnTo>
                    <a:pt x="1056" y="159"/>
                  </a:lnTo>
                  <a:lnTo>
                    <a:pt x="1080" y="180"/>
                  </a:lnTo>
                  <a:lnTo>
                    <a:pt x="1115" y="214"/>
                  </a:lnTo>
                  <a:lnTo>
                    <a:pt x="1141" y="242"/>
                  </a:lnTo>
                  <a:lnTo>
                    <a:pt x="1134" y="249"/>
                  </a:lnTo>
                  <a:lnTo>
                    <a:pt x="1108" y="221"/>
                  </a:lnTo>
                  <a:lnTo>
                    <a:pt x="1075" y="188"/>
                  </a:lnTo>
                  <a:lnTo>
                    <a:pt x="1051" y="168"/>
                  </a:lnTo>
                  <a:lnTo>
                    <a:pt x="973" y="105"/>
                  </a:lnTo>
                  <a:lnTo>
                    <a:pt x="888" y="57"/>
                  </a:lnTo>
                  <a:lnTo>
                    <a:pt x="884" y="55"/>
                  </a:lnTo>
                  <a:lnTo>
                    <a:pt x="884" y="55"/>
                  </a:lnTo>
                  <a:lnTo>
                    <a:pt x="819" y="29"/>
                  </a:lnTo>
                  <a:lnTo>
                    <a:pt x="815" y="29"/>
                  </a:lnTo>
                  <a:lnTo>
                    <a:pt x="760" y="15"/>
                  </a:lnTo>
                  <a:lnTo>
                    <a:pt x="720" y="12"/>
                  </a:lnTo>
                  <a:lnTo>
                    <a:pt x="699" y="10"/>
                  </a:lnTo>
                  <a:lnTo>
                    <a:pt x="689" y="10"/>
                  </a:lnTo>
                  <a:lnTo>
                    <a:pt x="666" y="12"/>
                  </a:lnTo>
                  <a:lnTo>
                    <a:pt x="630" y="15"/>
                  </a:lnTo>
                  <a:lnTo>
                    <a:pt x="630" y="15"/>
                  </a:lnTo>
                  <a:lnTo>
                    <a:pt x="574" y="29"/>
                  </a:lnTo>
                  <a:lnTo>
                    <a:pt x="571" y="29"/>
                  </a:lnTo>
                  <a:lnTo>
                    <a:pt x="502" y="55"/>
                  </a:lnTo>
                  <a:lnTo>
                    <a:pt x="500" y="57"/>
                  </a:lnTo>
                  <a:lnTo>
                    <a:pt x="417" y="105"/>
                  </a:lnTo>
                  <a:lnTo>
                    <a:pt x="417" y="105"/>
                  </a:lnTo>
                  <a:lnTo>
                    <a:pt x="339" y="168"/>
                  </a:lnTo>
                  <a:lnTo>
                    <a:pt x="315" y="188"/>
                  </a:lnTo>
                  <a:lnTo>
                    <a:pt x="315" y="187"/>
                  </a:lnTo>
                  <a:lnTo>
                    <a:pt x="280" y="221"/>
                  </a:lnTo>
                  <a:lnTo>
                    <a:pt x="228" y="277"/>
                  </a:lnTo>
                  <a:lnTo>
                    <a:pt x="204" y="305"/>
                  </a:lnTo>
                  <a:lnTo>
                    <a:pt x="199" y="310"/>
                  </a:lnTo>
                  <a:lnTo>
                    <a:pt x="200" y="310"/>
                  </a:lnTo>
                  <a:lnTo>
                    <a:pt x="183" y="332"/>
                  </a:lnTo>
                  <a:lnTo>
                    <a:pt x="161" y="360"/>
                  </a:lnTo>
                  <a:lnTo>
                    <a:pt x="119" y="415"/>
                  </a:lnTo>
                  <a:lnTo>
                    <a:pt x="100" y="441"/>
                  </a:lnTo>
                  <a:lnTo>
                    <a:pt x="81" y="469"/>
                  </a:lnTo>
                  <a:lnTo>
                    <a:pt x="72" y="483"/>
                  </a:lnTo>
                  <a:lnTo>
                    <a:pt x="62" y="497"/>
                  </a:lnTo>
                  <a:lnTo>
                    <a:pt x="43" y="524"/>
                  </a:lnTo>
                  <a:lnTo>
                    <a:pt x="8" y="580"/>
                  </a:lnTo>
                  <a:lnTo>
                    <a:pt x="0" y="575"/>
                  </a:lnTo>
                  <a:lnTo>
                    <a:pt x="34" y="519"/>
                  </a:lnTo>
                  <a:lnTo>
                    <a:pt x="53" y="492"/>
                  </a:lnTo>
                  <a:lnTo>
                    <a:pt x="64" y="478"/>
                  </a:lnTo>
                  <a:lnTo>
                    <a:pt x="72" y="464"/>
                  </a:lnTo>
                  <a:lnTo>
                    <a:pt x="91" y="436"/>
                  </a:lnTo>
                  <a:lnTo>
                    <a:pt x="110" y="410"/>
                  </a:lnTo>
                  <a:lnTo>
                    <a:pt x="152" y="355"/>
                  </a:lnTo>
                  <a:lnTo>
                    <a:pt x="175" y="327"/>
                  </a:lnTo>
                  <a:lnTo>
                    <a:pt x="192" y="305"/>
                  </a:lnTo>
                  <a:lnTo>
                    <a:pt x="192" y="303"/>
                  </a:lnTo>
                  <a:lnTo>
                    <a:pt x="197" y="298"/>
                  </a:lnTo>
                  <a:lnTo>
                    <a:pt x="221" y="270"/>
                  </a:lnTo>
                  <a:lnTo>
                    <a:pt x="273" y="214"/>
                  </a:lnTo>
                  <a:lnTo>
                    <a:pt x="308" y="180"/>
                  </a:lnTo>
                  <a:lnTo>
                    <a:pt x="310" y="180"/>
                  </a:lnTo>
                  <a:lnTo>
                    <a:pt x="334" y="159"/>
                  </a:lnTo>
                  <a:lnTo>
                    <a:pt x="412" y="97"/>
                  </a:lnTo>
                  <a:lnTo>
                    <a:pt x="495" y="48"/>
                  </a:lnTo>
                  <a:lnTo>
                    <a:pt x="495" y="48"/>
                  </a:lnTo>
                  <a:lnTo>
                    <a:pt x="497" y="46"/>
                  </a:lnTo>
                  <a:lnTo>
                    <a:pt x="498" y="46"/>
                  </a:lnTo>
                  <a:lnTo>
                    <a:pt x="500" y="45"/>
                  </a:lnTo>
                  <a:lnTo>
                    <a:pt x="569" y="19"/>
                  </a:lnTo>
                  <a:lnTo>
                    <a:pt x="573" y="19"/>
                  </a:lnTo>
                  <a:lnTo>
                    <a:pt x="628" y="5"/>
                  </a:lnTo>
                  <a:lnTo>
                    <a:pt x="666" y="1"/>
                  </a:lnTo>
                  <a:lnTo>
                    <a:pt x="689"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8" name="Freeform 178"/>
            <p:cNvSpPr>
              <a:spLocks/>
            </p:cNvSpPr>
            <p:nvPr/>
          </p:nvSpPr>
          <p:spPr bwMode="auto">
            <a:xfrm>
              <a:off x="1729" y="3443"/>
              <a:ext cx="18" cy="23"/>
            </a:xfrm>
            <a:custGeom>
              <a:avLst/>
              <a:gdLst>
                <a:gd name="T0" fmla="*/ 8 w 34"/>
                <a:gd name="T1" fmla="*/ 0 h 47"/>
                <a:gd name="T2" fmla="*/ 17 w 34"/>
                <a:gd name="T3" fmla="*/ 14 h 47"/>
                <a:gd name="T4" fmla="*/ 34 w 34"/>
                <a:gd name="T5" fmla="*/ 42 h 47"/>
                <a:gd name="T6" fmla="*/ 26 w 34"/>
                <a:gd name="T7" fmla="*/ 47 h 47"/>
                <a:gd name="T8" fmla="*/ 0 w 34"/>
                <a:gd name="T9" fmla="*/ 5 h 47"/>
                <a:gd name="T10" fmla="*/ 8 w 34"/>
                <a:gd name="T11" fmla="*/ 0 h 47"/>
              </a:gdLst>
              <a:ahLst/>
              <a:cxnLst>
                <a:cxn ang="0">
                  <a:pos x="T0" y="T1"/>
                </a:cxn>
                <a:cxn ang="0">
                  <a:pos x="T2" y="T3"/>
                </a:cxn>
                <a:cxn ang="0">
                  <a:pos x="T4" y="T5"/>
                </a:cxn>
                <a:cxn ang="0">
                  <a:pos x="T6" y="T7"/>
                </a:cxn>
                <a:cxn ang="0">
                  <a:pos x="T8" y="T9"/>
                </a:cxn>
                <a:cxn ang="0">
                  <a:pos x="T10" y="T11"/>
                </a:cxn>
              </a:cxnLst>
              <a:rect l="0" t="0" r="r" b="b"/>
              <a:pathLst>
                <a:path w="34" h="47">
                  <a:moveTo>
                    <a:pt x="8" y="0"/>
                  </a:moveTo>
                  <a:lnTo>
                    <a:pt x="17" y="14"/>
                  </a:lnTo>
                  <a:lnTo>
                    <a:pt x="34" y="42"/>
                  </a:lnTo>
                  <a:lnTo>
                    <a:pt x="26" y="47"/>
                  </a:lnTo>
                  <a:lnTo>
                    <a:pt x="0" y="5"/>
                  </a:lnTo>
                  <a:lnTo>
                    <a:pt x="8"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9" name="Freeform 179"/>
            <p:cNvSpPr>
              <a:spLocks/>
            </p:cNvSpPr>
            <p:nvPr/>
          </p:nvSpPr>
          <p:spPr bwMode="auto">
            <a:xfrm>
              <a:off x="1144" y="3332"/>
              <a:ext cx="165" cy="134"/>
            </a:xfrm>
            <a:custGeom>
              <a:avLst/>
              <a:gdLst>
                <a:gd name="T0" fmla="*/ 327 w 329"/>
                <a:gd name="T1" fmla="*/ 0 h 269"/>
                <a:gd name="T2" fmla="*/ 329 w 329"/>
                <a:gd name="T3" fmla="*/ 11 h 269"/>
                <a:gd name="T4" fmla="*/ 319 w 329"/>
                <a:gd name="T5" fmla="*/ 14 h 269"/>
                <a:gd name="T6" fmla="*/ 305 w 329"/>
                <a:gd name="T7" fmla="*/ 23 h 269"/>
                <a:gd name="T8" fmla="*/ 255 w 329"/>
                <a:gd name="T9" fmla="*/ 51 h 269"/>
                <a:gd name="T10" fmla="*/ 234 w 329"/>
                <a:gd name="T11" fmla="*/ 63 h 269"/>
                <a:gd name="T12" fmla="*/ 234 w 329"/>
                <a:gd name="T13" fmla="*/ 63 h 269"/>
                <a:gd name="T14" fmla="*/ 215 w 329"/>
                <a:gd name="T15" fmla="*/ 78 h 269"/>
                <a:gd name="T16" fmla="*/ 179 w 329"/>
                <a:gd name="T17" fmla="*/ 106 h 269"/>
                <a:gd name="T18" fmla="*/ 144 w 329"/>
                <a:gd name="T19" fmla="*/ 132 h 269"/>
                <a:gd name="T20" fmla="*/ 132 w 329"/>
                <a:gd name="T21" fmla="*/ 142 h 269"/>
                <a:gd name="T22" fmla="*/ 132 w 329"/>
                <a:gd name="T23" fmla="*/ 141 h 269"/>
                <a:gd name="T24" fmla="*/ 113 w 329"/>
                <a:gd name="T25" fmla="*/ 158 h 269"/>
                <a:gd name="T26" fmla="*/ 85 w 329"/>
                <a:gd name="T27" fmla="*/ 186 h 269"/>
                <a:gd name="T28" fmla="*/ 33 w 329"/>
                <a:gd name="T29" fmla="*/ 241 h 269"/>
                <a:gd name="T30" fmla="*/ 16 w 329"/>
                <a:gd name="T31" fmla="*/ 260 h 269"/>
                <a:gd name="T32" fmla="*/ 7 w 329"/>
                <a:gd name="T33" fmla="*/ 269 h 269"/>
                <a:gd name="T34" fmla="*/ 0 w 329"/>
                <a:gd name="T35" fmla="*/ 262 h 269"/>
                <a:gd name="T36" fmla="*/ 9 w 329"/>
                <a:gd name="T37" fmla="*/ 253 h 269"/>
                <a:gd name="T38" fmla="*/ 26 w 329"/>
                <a:gd name="T39" fmla="*/ 234 h 269"/>
                <a:gd name="T40" fmla="*/ 78 w 329"/>
                <a:gd name="T41" fmla="*/ 179 h 269"/>
                <a:gd name="T42" fmla="*/ 106 w 329"/>
                <a:gd name="T43" fmla="*/ 151 h 269"/>
                <a:gd name="T44" fmla="*/ 125 w 329"/>
                <a:gd name="T45" fmla="*/ 134 h 269"/>
                <a:gd name="T46" fmla="*/ 127 w 329"/>
                <a:gd name="T47" fmla="*/ 134 h 269"/>
                <a:gd name="T48" fmla="*/ 139 w 329"/>
                <a:gd name="T49" fmla="*/ 123 h 269"/>
                <a:gd name="T50" fmla="*/ 173 w 329"/>
                <a:gd name="T51" fmla="*/ 97 h 269"/>
                <a:gd name="T52" fmla="*/ 210 w 329"/>
                <a:gd name="T53" fmla="*/ 70 h 269"/>
                <a:gd name="T54" fmla="*/ 229 w 329"/>
                <a:gd name="T55" fmla="*/ 54 h 269"/>
                <a:gd name="T56" fmla="*/ 251 w 329"/>
                <a:gd name="T57" fmla="*/ 42 h 269"/>
                <a:gd name="T58" fmla="*/ 301 w 329"/>
                <a:gd name="T59" fmla="*/ 14 h 269"/>
                <a:gd name="T60" fmla="*/ 315 w 329"/>
                <a:gd name="T61" fmla="*/ 6 h 269"/>
                <a:gd name="T62" fmla="*/ 317 w 329"/>
                <a:gd name="T63" fmla="*/ 4 h 269"/>
                <a:gd name="T64" fmla="*/ 327 w 329"/>
                <a:gd name="T6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9" h="269">
                  <a:moveTo>
                    <a:pt x="327" y="0"/>
                  </a:moveTo>
                  <a:lnTo>
                    <a:pt x="329" y="11"/>
                  </a:lnTo>
                  <a:lnTo>
                    <a:pt x="319" y="14"/>
                  </a:lnTo>
                  <a:lnTo>
                    <a:pt x="305" y="23"/>
                  </a:lnTo>
                  <a:lnTo>
                    <a:pt x="255" y="51"/>
                  </a:lnTo>
                  <a:lnTo>
                    <a:pt x="234" y="63"/>
                  </a:lnTo>
                  <a:lnTo>
                    <a:pt x="234" y="63"/>
                  </a:lnTo>
                  <a:lnTo>
                    <a:pt x="215" y="78"/>
                  </a:lnTo>
                  <a:lnTo>
                    <a:pt x="179" y="106"/>
                  </a:lnTo>
                  <a:lnTo>
                    <a:pt x="144" y="132"/>
                  </a:lnTo>
                  <a:lnTo>
                    <a:pt x="132" y="142"/>
                  </a:lnTo>
                  <a:lnTo>
                    <a:pt x="132" y="141"/>
                  </a:lnTo>
                  <a:lnTo>
                    <a:pt x="113" y="158"/>
                  </a:lnTo>
                  <a:lnTo>
                    <a:pt x="85" y="186"/>
                  </a:lnTo>
                  <a:lnTo>
                    <a:pt x="33" y="241"/>
                  </a:lnTo>
                  <a:lnTo>
                    <a:pt x="16" y="260"/>
                  </a:lnTo>
                  <a:lnTo>
                    <a:pt x="7" y="269"/>
                  </a:lnTo>
                  <a:lnTo>
                    <a:pt x="0" y="262"/>
                  </a:lnTo>
                  <a:lnTo>
                    <a:pt x="9" y="253"/>
                  </a:lnTo>
                  <a:lnTo>
                    <a:pt x="26" y="234"/>
                  </a:lnTo>
                  <a:lnTo>
                    <a:pt x="78" y="179"/>
                  </a:lnTo>
                  <a:lnTo>
                    <a:pt x="106" y="151"/>
                  </a:lnTo>
                  <a:lnTo>
                    <a:pt x="125" y="134"/>
                  </a:lnTo>
                  <a:lnTo>
                    <a:pt x="127" y="134"/>
                  </a:lnTo>
                  <a:lnTo>
                    <a:pt x="139" y="123"/>
                  </a:lnTo>
                  <a:lnTo>
                    <a:pt x="173" y="97"/>
                  </a:lnTo>
                  <a:lnTo>
                    <a:pt x="210" y="70"/>
                  </a:lnTo>
                  <a:lnTo>
                    <a:pt x="229" y="54"/>
                  </a:lnTo>
                  <a:lnTo>
                    <a:pt x="251" y="42"/>
                  </a:lnTo>
                  <a:lnTo>
                    <a:pt x="301" y="14"/>
                  </a:lnTo>
                  <a:lnTo>
                    <a:pt x="315" y="6"/>
                  </a:lnTo>
                  <a:lnTo>
                    <a:pt x="317" y="4"/>
                  </a:lnTo>
                  <a:lnTo>
                    <a:pt x="327"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0" name="Freeform 180"/>
            <p:cNvSpPr>
              <a:spLocks/>
            </p:cNvSpPr>
            <p:nvPr/>
          </p:nvSpPr>
          <p:spPr bwMode="auto">
            <a:xfrm>
              <a:off x="1464" y="3322"/>
              <a:ext cx="191" cy="144"/>
            </a:xfrm>
            <a:custGeom>
              <a:avLst/>
              <a:gdLst>
                <a:gd name="T0" fmla="*/ 3 w 381"/>
                <a:gd name="T1" fmla="*/ 0 h 288"/>
                <a:gd name="T2" fmla="*/ 10 w 381"/>
                <a:gd name="T3" fmla="*/ 4 h 288"/>
                <a:gd name="T4" fmla="*/ 64 w 381"/>
                <a:gd name="T5" fmla="*/ 23 h 288"/>
                <a:gd name="T6" fmla="*/ 64 w 381"/>
                <a:gd name="T7" fmla="*/ 25 h 288"/>
                <a:gd name="T8" fmla="*/ 79 w 381"/>
                <a:gd name="T9" fmla="*/ 33 h 288"/>
                <a:gd name="T10" fmla="*/ 130 w 381"/>
                <a:gd name="T11" fmla="*/ 61 h 288"/>
                <a:gd name="T12" fmla="*/ 152 w 381"/>
                <a:gd name="T13" fmla="*/ 73 h 288"/>
                <a:gd name="T14" fmla="*/ 154 w 381"/>
                <a:gd name="T15" fmla="*/ 73 h 288"/>
                <a:gd name="T16" fmla="*/ 173 w 381"/>
                <a:gd name="T17" fmla="*/ 89 h 288"/>
                <a:gd name="T18" fmla="*/ 209 w 381"/>
                <a:gd name="T19" fmla="*/ 116 h 288"/>
                <a:gd name="T20" fmla="*/ 244 w 381"/>
                <a:gd name="T21" fmla="*/ 142 h 288"/>
                <a:gd name="T22" fmla="*/ 256 w 381"/>
                <a:gd name="T23" fmla="*/ 153 h 288"/>
                <a:gd name="T24" fmla="*/ 275 w 381"/>
                <a:gd name="T25" fmla="*/ 170 h 288"/>
                <a:gd name="T26" fmla="*/ 303 w 381"/>
                <a:gd name="T27" fmla="*/ 198 h 288"/>
                <a:gd name="T28" fmla="*/ 355 w 381"/>
                <a:gd name="T29" fmla="*/ 253 h 288"/>
                <a:gd name="T30" fmla="*/ 372 w 381"/>
                <a:gd name="T31" fmla="*/ 272 h 288"/>
                <a:gd name="T32" fmla="*/ 374 w 381"/>
                <a:gd name="T33" fmla="*/ 274 h 288"/>
                <a:gd name="T34" fmla="*/ 381 w 381"/>
                <a:gd name="T35" fmla="*/ 283 h 288"/>
                <a:gd name="T36" fmla="*/ 372 w 381"/>
                <a:gd name="T37" fmla="*/ 288 h 288"/>
                <a:gd name="T38" fmla="*/ 365 w 381"/>
                <a:gd name="T39" fmla="*/ 279 h 288"/>
                <a:gd name="T40" fmla="*/ 348 w 381"/>
                <a:gd name="T41" fmla="*/ 260 h 288"/>
                <a:gd name="T42" fmla="*/ 296 w 381"/>
                <a:gd name="T43" fmla="*/ 205 h 288"/>
                <a:gd name="T44" fmla="*/ 268 w 381"/>
                <a:gd name="T45" fmla="*/ 177 h 288"/>
                <a:gd name="T46" fmla="*/ 251 w 381"/>
                <a:gd name="T47" fmla="*/ 161 h 288"/>
                <a:gd name="T48" fmla="*/ 251 w 381"/>
                <a:gd name="T49" fmla="*/ 161 h 288"/>
                <a:gd name="T50" fmla="*/ 239 w 381"/>
                <a:gd name="T51" fmla="*/ 151 h 288"/>
                <a:gd name="T52" fmla="*/ 204 w 381"/>
                <a:gd name="T53" fmla="*/ 125 h 288"/>
                <a:gd name="T54" fmla="*/ 168 w 381"/>
                <a:gd name="T55" fmla="*/ 97 h 288"/>
                <a:gd name="T56" fmla="*/ 149 w 381"/>
                <a:gd name="T57" fmla="*/ 82 h 288"/>
                <a:gd name="T58" fmla="*/ 126 w 381"/>
                <a:gd name="T59" fmla="*/ 70 h 288"/>
                <a:gd name="T60" fmla="*/ 76 w 381"/>
                <a:gd name="T61" fmla="*/ 42 h 288"/>
                <a:gd name="T62" fmla="*/ 60 w 381"/>
                <a:gd name="T63" fmla="*/ 33 h 288"/>
                <a:gd name="T64" fmla="*/ 60 w 381"/>
                <a:gd name="T65" fmla="*/ 33 h 288"/>
                <a:gd name="T66" fmla="*/ 8 w 381"/>
                <a:gd name="T67" fmla="*/ 14 h 288"/>
                <a:gd name="T68" fmla="*/ 7 w 381"/>
                <a:gd name="T69" fmla="*/ 14 h 288"/>
                <a:gd name="T70" fmla="*/ 0 w 381"/>
                <a:gd name="T71" fmla="*/ 11 h 288"/>
                <a:gd name="T72" fmla="*/ 3 w 381"/>
                <a:gd name="T7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 h="288">
                  <a:moveTo>
                    <a:pt x="3" y="0"/>
                  </a:moveTo>
                  <a:lnTo>
                    <a:pt x="10" y="4"/>
                  </a:lnTo>
                  <a:lnTo>
                    <a:pt x="64" y="23"/>
                  </a:lnTo>
                  <a:lnTo>
                    <a:pt x="64" y="25"/>
                  </a:lnTo>
                  <a:lnTo>
                    <a:pt x="79" y="33"/>
                  </a:lnTo>
                  <a:lnTo>
                    <a:pt x="130" y="61"/>
                  </a:lnTo>
                  <a:lnTo>
                    <a:pt x="152" y="73"/>
                  </a:lnTo>
                  <a:lnTo>
                    <a:pt x="154" y="73"/>
                  </a:lnTo>
                  <a:lnTo>
                    <a:pt x="173" y="89"/>
                  </a:lnTo>
                  <a:lnTo>
                    <a:pt x="209" y="116"/>
                  </a:lnTo>
                  <a:lnTo>
                    <a:pt x="244" y="142"/>
                  </a:lnTo>
                  <a:lnTo>
                    <a:pt x="256" y="153"/>
                  </a:lnTo>
                  <a:lnTo>
                    <a:pt x="275" y="170"/>
                  </a:lnTo>
                  <a:lnTo>
                    <a:pt x="303" y="198"/>
                  </a:lnTo>
                  <a:lnTo>
                    <a:pt x="355" y="253"/>
                  </a:lnTo>
                  <a:lnTo>
                    <a:pt x="372" y="272"/>
                  </a:lnTo>
                  <a:lnTo>
                    <a:pt x="374" y="274"/>
                  </a:lnTo>
                  <a:lnTo>
                    <a:pt x="381" y="283"/>
                  </a:lnTo>
                  <a:lnTo>
                    <a:pt x="372" y="288"/>
                  </a:lnTo>
                  <a:lnTo>
                    <a:pt x="365" y="279"/>
                  </a:lnTo>
                  <a:lnTo>
                    <a:pt x="348" y="260"/>
                  </a:lnTo>
                  <a:lnTo>
                    <a:pt x="296" y="205"/>
                  </a:lnTo>
                  <a:lnTo>
                    <a:pt x="268" y="177"/>
                  </a:lnTo>
                  <a:lnTo>
                    <a:pt x="251" y="161"/>
                  </a:lnTo>
                  <a:lnTo>
                    <a:pt x="251" y="161"/>
                  </a:lnTo>
                  <a:lnTo>
                    <a:pt x="239" y="151"/>
                  </a:lnTo>
                  <a:lnTo>
                    <a:pt x="204" y="125"/>
                  </a:lnTo>
                  <a:lnTo>
                    <a:pt x="168" y="97"/>
                  </a:lnTo>
                  <a:lnTo>
                    <a:pt x="149" y="82"/>
                  </a:lnTo>
                  <a:lnTo>
                    <a:pt x="126" y="70"/>
                  </a:lnTo>
                  <a:lnTo>
                    <a:pt x="76" y="42"/>
                  </a:lnTo>
                  <a:lnTo>
                    <a:pt x="60" y="33"/>
                  </a:lnTo>
                  <a:lnTo>
                    <a:pt x="60" y="33"/>
                  </a:lnTo>
                  <a:lnTo>
                    <a:pt x="8" y="14"/>
                  </a:lnTo>
                  <a:lnTo>
                    <a:pt x="7" y="14"/>
                  </a:lnTo>
                  <a:lnTo>
                    <a:pt x="0" y="11"/>
                  </a:lnTo>
                  <a:lnTo>
                    <a:pt x="3"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1" name="Freeform 181"/>
            <p:cNvSpPr>
              <a:spLocks/>
            </p:cNvSpPr>
            <p:nvPr/>
          </p:nvSpPr>
          <p:spPr bwMode="auto">
            <a:xfrm>
              <a:off x="1249" y="3424"/>
              <a:ext cx="75" cy="43"/>
            </a:xfrm>
            <a:custGeom>
              <a:avLst/>
              <a:gdLst>
                <a:gd name="T0" fmla="*/ 149 w 150"/>
                <a:gd name="T1" fmla="*/ 0 h 87"/>
                <a:gd name="T2" fmla="*/ 150 w 150"/>
                <a:gd name="T3" fmla="*/ 10 h 87"/>
                <a:gd name="T4" fmla="*/ 109 w 150"/>
                <a:gd name="T5" fmla="*/ 26 h 87"/>
                <a:gd name="T6" fmla="*/ 98 w 150"/>
                <a:gd name="T7" fmla="*/ 31 h 87"/>
                <a:gd name="T8" fmla="*/ 46 w 150"/>
                <a:gd name="T9" fmla="*/ 59 h 87"/>
                <a:gd name="T10" fmla="*/ 24 w 150"/>
                <a:gd name="T11" fmla="*/ 73 h 87"/>
                <a:gd name="T12" fmla="*/ 24 w 150"/>
                <a:gd name="T13" fmla="*/ 73 h 87"/>
                <a:gd name="T14" fmla="*/ 5 w 150"/>
                <a:gd name="T15" fmla="*/ 87 h 87"/>
                <a:gd name="T16" fmla="*/ 0 w 150"/>
                <a:gd name="T17" fmla="*/ 78 h 87"/>
                <a:gd name="T18" fmla="*/ 19 w 150"/>
                <a:gd name="T19" fmla="*/ 64 h 87"/>
                <a:gd name="T20" fmla="*/ 43 w 150"/>
                <a:gd name="T21" fmla="*/ 50 h 87"/>
                <a:gd name="T22" fmla="*/ 95 w 150"/>
                <a:gd name="T23" fmla="*/ 23 h 87"/>
                <a:gd name="T24" fmla="*/ 95 w 150"/>
                <a:gd name="T25" fmla="*/ 21 h 87"/>
                <a:gd name="T26" fmla="*/ 105 w 150"/>
                <a:gd name="T27" fmla="*/ 16 h 87"/>
                <a:gd name="T28" fmla="*/ 107 w 150"/>
                <a:gd name="T29" fmla="*/ 16 h 87"/>
                <a:gd name="T30" fmla="*/ 149 w 150"/>
                <a:gd name="T3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0" h="87">
                  <a:moveTo>
                    <a:pt x="149" y="0"/>
                  </a:moveTo>
                  <a:lnTo>
                    <a:pt x="150" y="10"/>
                  </a:lnTo>
                  <a:lnTo>
                    <a:pt x="109" y="26"/>
                  </a:lnTo>
                  <a:lnTo>
                    <a:pt x="98" y="31"/>
                  </a:lnTo>
                  <a:lnTo>
                    <a:pt x="46" y="59"/>
                  </a:lnTo>
                  <a:lnTo>
                    <a:pt x="24" y="73"/>
                  </a:lnTo>
                  <a:lnTo>
                    <a:pt x="24" y="73"/>
                  </a:lnTo>
                  <a:lnTo>
                    <a:pt x="5" y="87"/>
                  </a:lnTo>
                  <a:lnTo>
                    <a:pt x="0" y="78"/>
                  </a:lnTo>
                  <a:lnTo>
                    <a:pt x="19" y="64"/>
                  </a:lnTo>
                  <a:lnTo>
                    <a:pt x="43" y="50"/>
                  </a:lnTo>
                  <a:lnTo>
                    <a:pt x="95" y="23"/>
                  </a:lnTo>
                  <a:lnTo>
                    <a:pt x="95" y="21"/>
                  </a:lnTo>
                  <a:lnTo>
                    <a:pt x="105" y="16"/>
                  </a:lnTo>
                  <a:lnTo>
                    <a:pt x="107" y="16"/>
                  </a:lnTo>
                  <a:lnTo>
                    <a:pt x="149"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2" name="Freeform 182"/>
            <p:cNvSpPr>
              <a:spLocks/>
            </p:cNvSpPr>
            <p:nvPr/>
          </p:nvSpPr>
          <p:spPr bwMode="auto">
            <a:xfrm>
              <a:off x="1480" y="3425"/>
              <a:ext cx="71" cy="42"/>
            </a:xfrm>
            <a:custGeom>
              <a:avLst/>
              <a:gdLst>
                <a:gd name="T0" fmla="*/ 2 w 142"/>
                <a:gd name="T1" fmla="*/ 0 h 84"/>
                <a:gd name="T2" fmla="*/ 33 w 142"/>
                <a:gd name="T3" fmla="*/ 13 h 84"/>
                <a:gd name="T4" fmla="*/ 45 w 142"/>
                <a:gd name="T5" fmla="*/ 18 h 84"/>
                <a:gd name="T6" fmla="*/ 45 w 142"/>
                <a:gd name="T7" fmla="*/ 20 h 84"/>
                <a:gd name="T8" fmla="*/ 97 w 142"/>
                <a:gd name="T9" fmla="*/ 47 h 84"/>
                <a:gd name="T10" fmla="*/ 121 w 142"/>
                <a:gd name="T11" fmla="*/ 61 h 84"/>
                <a:gd name="T12" fmla="*/ 123 w 142"/>
                <a:gd name="T13" fmla="*/ 61 h 84"/>
                <a:gd name="T14" fmla="*/ 142 w 142"/>
                <a:gd name="T15" fmla="*/ 75 h 84"/>
                <a:gd name="T16" fmla="*/ 137 w 142"/>
                <a:gd name="T17" fmla="*/ 84 h 84"/>
                <a:gd name="T18" fmla="*/ 118 w 142"/>
                <a:gd name="T19" fmla="*/ 70 h 84"/>
                <a:gd name="T20" fmla="*/ 93 w 142"/>
                <a:gd name="T21" fmla="*/ 56 h 84"/>
                <a:gd name="T22" fmla="*/ 42 w 142"/>
                <a:gd name="T23" fmla="*/ 28 h 84"/>
                <a:gd name="T24" fmla="*/ 29 w 142"/>
                <a:gd name="T25" fmla="*/ 23 h 84"/>
                <a:gd name="T26" fmla="*/ 29 w 142"/>
                <a:gd name="T27" fmla="*/ 23 h 84"/>
                <a:gd name="T28" fmla="*/ 0 w 142"/>
                <a:gd name="T29" fmla="*/ 11 h 84"/>
                <a:gd name="T30" fmla="*/ 2 w 142"/>
                <a:gd name="T3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84">
                  <a:moveTo>
                    <a:pt x="2" y="0"/>
                  </a:moveTo>
                  <a:lnTo>
                    <a:pt x="33" y="13"/>
                  </a:lnTo>
                  <a:lnTo>
                    <a:pt x="45" y="18"/>
                  </a:lnTo>
                  <a:lnTo>
                    <a:pt x="45" y="20"/>
                  </a:lnTo>
                  <a:lnTo>
                    <a:pt x="97" y="47"/>
                  </a:lnTo>
                  <a:lnTo>
                    <a:pt x="121" y="61"/>
                  </a:lnTo>
                  <a:lnTo>
                    <a:pt x="123" y="61"/>
                  </a:lnTo>
                  <a:lnTo>
                    <a:pt x="142" y="75"/>
                  </a:lnTo>
                  <a:lnTo>
                    <a:pt x="137" y="84"/>
                  </a:lnTo>
                  <a:lnTo>
                    <a:pt x="118" y="70"/>
                  </a:lnTo>
                  <a:lnTo>
                    <a:pt x="93" y="56"/>
                  </a:lnTo>
                  <a:lnTo>
                    <a:pt x="42" y="28"/>
                  </a:lnTo>
                  <a:lnTo>
                    <a:pt x="29" y="23"/>
                  </a:lnTo>
                  <a:lnTo>
                    <a:pt x="29" y="23"/>
                  </a:lnTo>
                  <a:lnTo>
                    <a:pt x="0" y="11"/>
                  </a:lnTo>
                  <a:lnTo>
                    <a:pt x="2"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3" name="Rectangle 183"/>
            <p:cNvSpPr>
              <a:spLocks noChangeArrowheads="1"/>
            </p:cNvSpPr>
            <p:nvPr/>
          </p:nvSpPr>
          <p:spPr bwMode="auto">
            <a:xfrm>
              <a:off x="2270" y="1753"/>
              <a:ext cx="6" cy="17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4" name="Rectangle 184"/>
            <p:cNvSpPr>
              <a:spLocks noChangeArrowheads="1"/>
            </p:cNvSpPr>
            <p:nvPr/>
          </p:nvSpPr>
          <p:spPr bwMode="auto">
            <a:xfrm>
              <a:off x="499" y="1753"/>
              <a:ext cx="5" cy="17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5" name="Rectangle 185"/>
            <p:cNvSpPr>
              <a:spLocks noChangeArrowheads="1"/>
            </p:cNvSpPr>
            <p:nvPr/>
          </p:nvSpPr>
          <p:spPr bwMode="auto">
            <a:xfrm>
              <a:off x="502" y="3475"/>
              <a:ext cx="1771" cy="6"/>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6" name="Rectangle 186"/>
            <p:cNvSpPr>
              <a:spLocks noChangeArrowheads="1"/>
            </p:cNvSpPr>
            <p:nvPr/>
          </p:nvSpPr>
          <p:spPr bwMode="auto">
            <a:xfrm>
              <a:off x="502" y="1751"/>
              <a:ext cx="1771" cy="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7" name="Line 187"/>
            <p:cNvSpPr>
              <a:spLocks noChangeShapeType="1"/>
            </p:cNvSpPr>
            <p:nvPr/>
          </p:nvSpPr>
          <p:spPr bwMode="auto">
            <a:xfrm flipV="1">
              <a:off x="502"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8" name="Line 188"/>
            <p:cNvSpPr>
              <a:spLocks noChangeShapeType="1"/>
            </p:cNvSpPr>
            <p:nvPr/>
          </p:nvSpPr>
          <p:spPr bwMode="auto">
            <a:xfrm>
              <a:off x="502"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9" name="Freeform 189"/>
            <p:cNvSpPr>
              <a:spLocks/>
            </p:cNvSpPr>
            <p:nvPr/>
          </p:nvSpPr>
          <p:spPr bwMode="auto">
            <a:xfrm>
              <a:off x="474" y="3499"/>
              <a:ext cx="27" cy="43"/>
            </a:xfrm>
            <a:custGeom>
              <a:avLst/>
              <a:gdLst>
                <a:gd name="T0" fmla="*/ 24 w 54"/>
                <a:gd name="T1" fmla="*/ 0 h 86"/>
                <a:gd name="T2" fmla="*/ 33 w 54"/>
                <a:gd name="T3" fmla="*/ 0 h 86"/>
                <a:gd name="T4" fmla="*/ 40 w 54"/>
                <a:gd name="T5" fmla="*/ 3 h 86"/>
                <a:gd name="T6" fmla="*/ 45 w 54"/>
                <a:gd name="T7" fmla="*/ 7 h 86"/>
                <a:gd name="T8" fmla="*/ 50 w 54"/>
                <a:gd name="T9" fmla="*/ 12 h 86"/>
                <a:gd name="T10" fmla="*/ 52 w 54"/>
                <a:gd name="T11" fmla="*/ 17 h 86"/>
                <a:gd name="T12" fmla="*/ 54 w 54"/>
                <a:gd name="T13" fmla="*/ 24 h 86"/>
                <a:gd name="T14" fmla="*/ 52 w 54"/>
                <a:gd name="T15" fmla="*/ 29 h 86"/>
                <a:gd name="T16" fmla="*/ 52 w 54"/>
                <a:gd name="T17" fmla="*/ 34 h 86"/>
                <a:gd name="T18" fmla="*/ 48 w 54"/>
                <a:gd name="T19" fmla="*/ 40 h 86"/>
                <a:gd name="T20" fmla="*/ 45 w 54"/>
                <a:gd name="T21" fmla="*/ 45 h 86"/>
                <a:gd name="T22" fmla="*/ 43 w 54"/>
                <a:gd name="T23" fmla="*/ 46 h 86"/>
                <a:gd name="T24" fmla="*/ 40 w 54"/>
                <a:gd name="T25" fmla="*/ 50 h 86"/>
                <a:gd name="T26" fmla="*/ 35 w 54"/>
                <a:gd name="T27" fmla="*/ 55 h 86"/>
                <a:gd name="T28" fmla="*/ 29 w 54"/>
                <a:gd name="T29" fmla="*/ 60 h 86"/>
                <a:gd name="T30" fmla="*/ 22 w 54"/>
                <a:gd name="T31" fmla="*/ 67 h 86"/>
                <a:gd name="T32" fmla="*/ 14 w 54"/>
                <a:gd name="T33" fmla="*/ 76 h 86"/>
                <a:gd name="T34" fmla="*/ 54 w 54"/>
                <a:gd name="T35" fmla="*/ 76 h 86"/>
                <a:gd name="T36" fmla="*/ 54 w 54"/>
                <a:gd name="T37" fmla="*/ 86 h 86"/>
                <a:gd name="T38" fmla="*/ 0 w 54"/>
                <a:gd name="T39" fmla="*/ 86 h 86"/>
                <a:gd name="T40" fmla="*/ 0 w 54"/>
                <a:gd name="T41" fmla="*/ 76 h 86"/>
                <a:gd name="T42" fmla="*/ 5 w 54"/>
                <a:gd name="T43" fmla="*/ 71 h 86"/>
                <a:gd name="T44" fmla="*/ 10 w 54"/>
                <a:gd name="T45" fmla="*/ 65 h 86"/>
                <a:gd name="T46" fmla="*/ 17 w 54"/>
                <a:gd name="T47" fmla="*/ 59 h 86"/>
                <a:gd name="T48" fmla="*/ 22 w 54"/>
                <a:gd name="T49" fmla="*/ 53 h 86"/>
                <a:gd name="T50" fmla="*/ 26 w 54"/>
                <a:gd name="T51" fmla="*/ 48 h 86"/>
                <a:gd name="T52" fmla="*/ 29 w 54"/>
                <a:gd name="T53" fmla="*/ 46 h 86"/>
                <a:gd name="T54" fmla="*/ 31 w 54"/>
                <a:gd name="T55" fmla="*/ 43 h 86"/>
                <a:gd name="T56" fmla="*/ 36 w 54"/>
                <a:gd name="T57" fmla="*/ 38 h 86"/>
                <a:gd name="T58" fmla="*/ 40 w 54"/>
                <a:gd name="T59" fmla="*/ 33 h 86"/>
                <a:gd name="T60" fmla="*/ 42 w 54"/>
                <a:gd name="T61" fmla="*/ 29 h 86"/>
                <a:gd name="T62" fmla="*/ 42 w 54"/>
                <a:gd name="T63" fmla="*/ 24 h 86"/>
                <a:gd name="T64" fmla="*/ 42 w 54"/>
                <a:gd name="T65" fmla="*/ 20 h 86"/>
                <a:gd name="T66" fmla="*/ 40 w 54"/>
                <a:gd name="T67" fmla="*/ 17 h 86"/>
                <a:gd name="T68" fmla="*/ 36 w 54"/>
                <a:gd name="T69" fmla="*/ 14 h 86"/>
                <a:gd name="T70" fmla="*/ 33 w 54"/>
                <a:gd name="T71" fmla="*/ 12 h 86"/>
                <a:gd name="T72" fmla="*/ 29 w 54"/>
                <a:gd name="T73" fmla="*/ 10 h 86"/>
                <a:gd name="T74" fmla="*/ 24 w 54"/>
                <a:gd name="T75" fmla="*/ 8 h 86"/>
                <a:gd name="T76" fmla="*/ 19 w 54"/>
                <a:gd name="T77" fmla="*/ 10 h 86"/>
                <a:gd name="T78" fmla="*/ 14 w 54"/>
                <a:gd name="T79" fmla="*/ 12 h 86"/>
                <a:gd name="T80" fmla="*/ 7 w 54"/>
                <a:gd name="T81" fmla="*/ 14 h 86"/>
                <a:gd name="T82" fmla="*/ 0 w 54"/>
                <a:gd name="T83" fmla="*/ 17 h 86"/>
                <a:gd name="T84" fmla="*/ 0 w 54"/>
                <a:gd name="T85" fmla="*/ 5 h 86"/>
                <a:gd name="T86" fmla="*/ 7 w 54"/>
                <a:gd name="T87" fmla="*/ 3 h 86"/>
                <a:gd name="T88" fmla="*/ 14 w 54"/>
                <a:gd name="T89" fmla="*/ 1 h 86"/>
                <a:gd name="T90" fmla="*/ 19 w 54"/>
                <a:gd name="T91" fmla="*/ 0 h 86"/>
                <a:gd name="T92" fmla="*/ 24 w 54"/>
                <a:gd name="T9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86">
                  <a:moveTo>
                    <a:pt x="24" y="0"/>
                  </a:moveTo>
                  <a:lnTo>
                    <a:pt x="33" y="0"/>
                  </a:lnTo>
                  <a:lnTo>
                    <a:pt x="40" y="3"/>
                  </a:lnTo>
                  <a:lnTo>
                    <a:pt x="45" y="7"/>
                  </a:lnTo>
                  <a:lnTo>
                    <a:pt x="50" y="12"/>
                  </a:lnTo>
                  <a:lnTo>
                    <a:pt x="52" y="17"/>
                  </a:lnTo>
                  <a:lnTo>
                    <a:pt x="54" y="24"/>
                  </a:lnTo>
                  <a:lnTo>
                    <a:pt x="52" y="29"/>
                  </a:lnTo>
                  <a:lnTo>
                    <a:pt x="52" y="34"/>
                  </a:lnTo>
                  <a:lnTo>
                    <a:pt x="48" y="40"/>
                  </a:lnTo>
                  <a:lnTo>
                    <a:pt x="45" y="45"/>
                  </a:lnTo>
                  <a:lnTo>
                    <a:pt x="43" y="46"/>
                  </a:lnTo>
                  <a:lnTo>
                    <a:pt x="40" y="50"/>
                  </a:lnTo>
                  <a:lnTo>
                    <a:pt x="35" y="55"/>
                  </a:lnTo>
                  <a:lnTo>
                    <a:pt x="29" y="60"/>
                  </a:lnTo>
                  <a:lnTo>
                    <a:pt x="22" y="67"/>
                  </a:lnTo>
                  <a:lnTo>
                    <a:pt x="14" y="76"/>
                  </a:lnTo>
                  <a:lnTo>
                    <a:pt x="54" y="76"/>
                  </a:lnTo>
                  <a:lnTo>
                    <a:pt x="54" y="86"/>
                  </a:lnTo>
                  <a:lnTo>
                    <a:pt x="0" y="86"/>
                  </a:lnTo>
                  <a:lnTo>
                    <a:pt x="0" y="76"/>
                  </a:lnTo>
                  <a:lnTo>
                    <a:pt x="5" y="71"/>
                  </a:lnTo>
                  <a:lnTo>
                    <a:pt x="10" y="65"/>
                  </a:lnTo>
                  <a:lnTo>
                    <a:pt x="17" y="59"/>
                  </a:lnTo>
                  <a:lnTo>
                    <a:pt x="22" y="53"/>
                  </a:lnTo>
                  <a:lnTo>
                    <a:pt x="26" y="48"/>
                  </a:lnTo>
                  <a:lnTo>
                    <a:pt x="29" y="46"/>
                  </a:lnTo>
                  <a:lnTo>
                    <a:pt x="31" y="43"/>
                  </a:lnTo>
                  <a:lnTo>
                    <a:pt x="36" y="38"/>
                  </a:lnTo>
                  <a:lnTo>
                    <a:pt x="40" y="33"/>
                  </a:lnTo>
                  <a:lnTo>
                    <a:pt x="42" y="29"/>
                  </a:lnTo>
                  <a:lnTo>
                    <a:pt x="42" y="24"/>
                  </a:lnTo>
                  <a:lnTo>
                    <a:pt x="42" y="20"/>
                  </a:lnTo>
                  <a:lnTo>
                    <a:pt x="40" y="17"/>
                  </a:lnTo>
                  <a:lnTo>
                    <a:pt x="36" y="14"/>
                  </a:lnTo>
                  <a:lnTo>
                    <a:pt x="33" y="12"/>
                  </a:lnTo>
                  <a:lnTo>
                    <a:pt x="29" y="10"/>
                  </a:lnTo>
                  <a:lnTo>
                    <a:pt x="24" y="8"/>
                  </a:lnTo>
                  <a:lnTo>
                    <a:pt x="19" y="10"/>
                  </a:lnTo>
                  <a:lnTo>
                    <a:pt x="14" y="12"/>
                  </a:lnTo>
                  <a:lnTo>
                    <a:pt x="7" y="14"/>
                  </a:lnTo>
                  <a:lnTo>
                    <a:pt x="0" y="17"/>
                  </a:lnTo>
                  <a:lnTo>
                    <a:pt x="0" y="5"/>
                  </a:lnTo>
                  <a:lnTo>
                    <a:pt x="7" y="3"/>
                  </a:lnTo>
                  <a:lnTo>
                    <a:pt x="14" y="1"/>
                  </a:lnTo>
                  <a:lnTo>
                    <a:pt x="19" y="0"/>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0" name="Freeform 190"/>
            <p:cNvSpPr>
              <a:spLocks/>
            </p:cNvSpPr>
            <p:nvPr/>
          </p:nvSpPr>
          <p:spPr bwMode="auto">
            <a:xfrm>
              <a:off x="511" y="3500"/>
              <a:ext cx="28" cy="43"/>
            </a:xfrm>
            <a:custGeom>
              <a:avLst/>
              <a:gdLst>
                <a:gd name="T0" fmla="*/ 4 w 56"/>
                <a:gd name="T1" fmla="*/ 0 h 87"/>
                <a:gd name="T2" fmla="*/ 49 w 56"/>
                <a:gd name="T3" fmla="*/ 0 h 87"/>
                <a:gd name="T4" fmla="*/ 49 w 56"/>
                <a:gd name="T5" fmla="*/ 9 h 87"/>
                <a:gd name="T6" fmla="*/ 14 w 56"/>
                <a:gd name="T7" fmla="*/ 9 h 87"/>
                <a:gd name="T8" fmla="*/ 14 w 56"/>
                <a:gd name="T9" fmla="*/ 30 h 87"/>
                <a:gd name="T10" fmla="*/ 19 w 56"/>
                <a:gd name="T11" fmla="*/ 30 h 87"/>
                <a:gd name="T12" fmla="*/ 25 w 56"/>
                <a:gd name="T13" fmla="*/ 28 h 87"/>
                <a:gd name="T14" fmla="*/ 33 w 56"/>
                <a:gd name="T15" fmla="*/ 30 h 87"/>
                <a:gd name="T16" fmla="*/ 40 w 56"/>
                <a:gd name="T17" fmla="*/ 32 h 87"/>
                <a:gd name="T18" fmla="*/ 47 w 56"/>
                <a:gd name="T19" fmla="*/ 37 h 87"/>
                <a:gd name="T20" fmla="*/ 52 w 56"/>
                <a:gd name="T21" fmla="*/ 42 h 87"/>
                <a:gd name="T22" fmla="*/ 54 w 56"/>
                <a:gd name="T23" fmla="*/ 49 h 87"/>
                <a:gd name="T24" fmla="*/ 56 w 56"/>
                <a:gd name="T25" fmla="*/ 58 h 87"/>
                <a:gd name="T26" fmla="*/ 54 w 56"/>
                <a:gd name="T27" fmla="*/ 66 h 87"/>
                <a:gd name="T28" fmla="*/ 52 w 56"/>
                <a:gd name="T29" fmla="*/ 73 h 87"/>
                <a:gd name="T30" fmla="*/ 47 w 56"/>
                <a:gd name="T31" fmla="*/ 78 h 87"/>
                <a:gd name="T32" fmla="*/ 40 w 56"/>
                <a:gd name="T33" fmla="*/ 84 h 87"/>
                <a:gd name="T34" fmla="*/ 32 w 56"/>
                <a:gd name="T35" fmla="*/ 85 h 87"/>
                <a:gd name="T36" fmla="*/ 23 w 56"/>
                <a:gd name="T37" fmla="*/ 87 h 87"/>
                <a:gd name="T38" fmla="*/ 13 w 56"/>
                <a:gd name="T39" fmla="*/ 85 h 87"/>
                <a:gd name="T40" fmla="*/ 6 w 56"/>
                <a:gd name="T41" fmla="*/ 85 h 87"/>
                <a:gd name="T42" fmla="*/ 0 w 56"/>
                <a:gd name="T43" fmla="*/ 84 h 87"/>
                <a:gd name="T44" fmla="*/ 0 w 56"/>
                <a:gd name="T45" fmla="*/ 71 h 87"/>
                <a:gd name="T46" fmla="*/ 6 w 56"/>
                <a:gd name="T47" fmla="*/ 73 h 87"/>
                <a:gd name="T48" fmla="*/ 11 w 56"/>
                <a:gd name="T49" fmla="*/ 75 h 87"/>
                <a:gd name="T50" fmla="*/ 16 w 56"/>
                <a:gd name="T51" fmla="*/ 77 h 87"/>
                <a:gd name="T52" fmla="*/ 23 w 56"/>
                <a:gd name="T53" fmla="*/ 77 h 87"/>
                <a:gd name="T54" fmla="*/ 28 w 56"/>
                <a:gd name="T55" fmla="*/ 77 h 87"/>
                <a:gd name="T56" fmla="*/ 33 w 56"/>
                <a:gd name="T57" fmla="*/ 75 h 87"/>
                <a:gd name="T58" fmla="*/ 39 w 56"/>
                <a:gd name="T59" fmla="*/ 71 h 87"/>
                <a:gd name="T60" fmla="*/ 42 w 56"/>
                <a:gd name="T61" fmla="*/ 68 h 87"/>
                <a:gd name="T62" fmla="*/ 44 w 56"/>
                <a:gd name="T63" fmla="*/ 63 h 87"/>
                <a:gd name="T64" fmla="*/ 44 w 56"/>
                <a:gd name="T65" fmla="*/ 58 h 87"/>
                <a:gd name="T66" fmla="*/ 44 w 56"/>
                <a:gd name="T67" fmla="*/ 52 h 87"/>
                <a:gd name="T68" fmla="*/ 42 w 56"/>
                <a:gd name="T69" fmla="*/ 47 h 87"/>
                <a:gd name="T70" fmla="*/ 39 w 56"/>
                <a:gd name="T71" fmla="*/ 44 h 87"/>
                <a:gd name="T72" fmla="*/ 33 w 56"/>
                <a:gd name="T73" fmla="*/ 40 h 87"/>
                <a:gd name="T74" fmla="*/ 28 w 56"/>
                <a:gd name="T75" fmla="*/ 39 h 87"/>
                <a:gd name="T76" fmla="*/ 23 w 56"/>
                <a:gd name="T77" fmla="*/ 39 h 87"/>
                <a:gd name="T78" fmla="*/ 13 w 56"/>
                <a:gd name="T79" fmla="*/ 40 h 87"/>
                <a:gd name="T80" fmla="*/ 4 w 56"/>
                <a:gd name="T81" fmla="*/ 42 h 87"/>
                <a:gd name="T82" fmla="*/ 4 w 56"/>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87">
                  <a:moveTo>
                    <a:pt x="4" y="0"/>
                  </a:moveTo>
                  <a:lnTo>
                    <a:pt x="49" y="0"/>
                  </a:lnTo>
                  <a:lnTo>
                    <a:pt x="49" y="9"/>
                  </a:lnTo>
                  <a:lnTo>
                    <a:pt x="14" y="9"/>
                  </a:lnTo>
                  <a:lnTo>
                    <a:pt x="14" y="30"/>
                  </a:lnTo>
                  <a:lnTo>
                    <a:pt x="19" y="30"/>
                  </a:lnTo>
                  <a:lnTo>
                    <a:pt x="25" y="28"/>
                  </a:lnTo>
                  <a:lnTo>
                    <a:pt x="33" y="30"/>
                  </a:lnTo>
                  <a:lnTo>
                    <a:pt x="40" y="32"/>
                  </a:lnTo>
                  <a:lnTo>
                    <a:pt x="47" y="37"/>
                  </a:lnTo>
                  <a:lnTo>
                    <a:pt x="52" y="42"/>
                  </a:lnTo>
                  <a:lnTo>
                    <a:pt x="54" y="49"/>
                  </a:lnTo>
                  <a:lnTo>
                    <a:pt x="56" y="58"/>
                  </a:lnTo>
                  <a:lnTo>
                    <a:pt x="54" y="66"/>
                  </a:lnTo>
                  <a:lnTo>
                    <a:pt x="52" y="73"/>
                  </a:lnTo>
                  <a:lnTo>
                    <a:pt x="47" y="78"/>
                  </a:lnTo>
                  <a:lnTo>
                    <a:pt x="40" y="84"/>
                  </a:lnTo>
                  <a:lnTo>
                    <a:pt x="32" y="85"/>
                  </a:lnTo>
                  <a:lnTo>
                    <a:pt x="23" y="87"/>
                  </a:lnTo>
                  <a:lnTo>
                    <a:pt x="13" y="85"/>
                  </a:lnTo>
                  <a:lnTo>
                    <a:pt x="6" y="85"/>
                  </a:lnTo>
                  <a:lnTo>
                    <a:pt x="0" y="84"/>
                  </a:lnTo>
                  <a:lnTo>
                    <a:pt x="0" y="71"/>
                  </a:lnTo>
                  <a:lnTo>
                    <a:pt x="6" y="73"/>
                  </a:lnTo>
                  <a:lnTo>
                    <a:pt x="11" y="75"/>
                  </a:lnTo>
                  <a:lnTo>
                    <a:pt x="16" y="77"/>
                  </a:lnTo>
                  <a:lnTo>
                    <a:pt x="23" y="77"/>
                  </a:lnTo>
                  <a:lnTo>
                    <a:pt x="28" y="77"/>
                  </a:lnTo>
                  <a:lnTo>
                    <a:pt x="33" y="75"/>
                  </a:lnTo>
                  <a:lnTo>
                    <a:pt x="39" y="71"/>
                  </a:lnTo>
                  <a:lnTo>
                    <a:pt x="42" y="68"/>
                  </a:lnTo>
                  <a:lnTo>
                    <a:pt x="44" y="63"/>
                  </a:lnTo>
                  <a:lnTo>
                    <a:pt x="44" y="58"/>
                  </a:lnTo>
                  <a:lnTo>
                    <a:pt x="44" y="52"/>
                  </a:lnTo>
                  <a:lnTo>
                    <a:pt x="42" y="47"/>
                  </a:lnTo>
                  <a:lnTo>
                    <a:pt x="39" y="44"/>
                  </a:lnTo>
                  <a:lnTo>
                    <a:pt x="33" y="40"/>
                  </a:lnTo>
                  <a:lnTo>
                    <a:pt x="28" y="39"/>
                  </a:lnTo>
                  <a:lnTo>
                    <a:pt x="23" y="39"/>
                  </a:lnTo>
                  <a:lnTo>
                    <a:pt x="13" y="40"/>
                  </a:lnTo>
                  <a:lnTo>
                    <a:pt x="4" y="42"/>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1" name="Line 191"/>
            <p:cNvSpPr>
              <a:spLocks noChangeShapeType="1"/>
            </p:cNvSpPr>
            <p:nvPr/>
          </p:nvSpPr>
          <p:spPr bwMode="auto">
            <a:xfrm flipV="1">
              <a:off x="699"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92" name="Line 192"/>
            <p:cNvSpPr>
              <a:spLocks noChangeShapeType="1"/>
            </p:cNvSpPr>
            <p:nvPr/>
          </p:nvSpPr>
          <p:spPr bwMode="auto">
            <a:xfrm>
              <a:off x="699"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93" name="Freeform 193"/>
            <p:cNvSpPr>
              <a:spLocks/>
            </p:cNvSpPr>
            <p:nvPr/>
          </p:nvSpPr>
          <p:spPr bwMode="auto">
            <a:xfrm>
              <a:off x="671" y="3499"/>
              <a:ext cx="27" cy="44"/>
            </a:xfrm>
            <a:custGeom>
              <a:avLst/>
              <a:gdLst>
                <a:gd name="T0" fmla="*/ 33 w 55"/>
                <a:gd name="T1" fmla="*/ 0 h 88"/>
                <a:gd name="T2" fmla="*/ 47 w 55"/>
                <a:gd name="T3" fmla="*/ 5 h 88"/>
                <a:gd name="T4" fmla="*/ 52 w 55"/>
                <a:gd name="T5" fmla="*/ 15 h 88"/>
                <a:gd name="T6" fmla="*/ 52 w 55"/>
                <a:gd name="T7" fmla="*/ 27 h 88"/>
                <a:gd name="T8" fmla="*/ 45 w 55"/>
                <a:gd name="T9" fmla="*/ 38 h 88"/>
                <a:gd name="T10" fmla="*/ 43 w 55"/>
                <a:gd name="T11" fmla="*/ 41 h 88"/>
                <a:gd name="T12" fmla="*/ 50 w 55"/>
                <a:gd name="T13" fmla="*/ 48 h 88"/>
                <a:gd name="T14" fmla="*/ 55 w 55"/>
                <a:gd name="T15" fmla="*/ 57 h 88"/>
                <a:gd name="T16" fmla="*/ 55 w 55"/>
                <a:gd name="T17" fmla="*/ 69 h 88"/>
                <a:gd name="T18" fmla="*/ 47 w 55"/>
                <a:gd name="T19" fmla="*/ 81 h 88"/>
                <a:gd name="T20" fmla="*/ 33 w 55"/>
                <a:gd name="T21" fmla="*/ 86 h 88"/>
                <a:gd name="T22" fmla="*/ 10 w 55"/>
                <a:gd name="T23" fmla="*/ 86 h 88"/>
                <a:gd name="T24" fmla="*/ 0 w 55"/>
                <a:gd name="T25" fmla="*/ 83 h 88"/>
                <a:gd name="T26" fmla="*/ 5 w 55"/>
                <a:gd name="T27" fmla="*/ 74 h 88"/>
                <a:gd name="T28" fmla="*/ 16 w 55"/>
                <a:gd name="T29" fmla="*/ 78 h 88"/>
                <a:gd name="T30" fmla="*/ 29 w 55"/>
                <a:gd name="T31" fmla="*/ 78 h 88"/>
                <a:gd name="T32" fmla="*/ 38 w 55"/>
                <a:gd name="T33" fmla="*/ 74 h 88"/>
                <a:gd name="T34" fmla="*/ 43 w 55"/>
                <a:gd name="T35" fmla="*/ 67 h 88"/>
                <a:gd name="T36" fmla="*/ 43 w 55"/>
                <a:gd name="T37" fmla="*/ 57 h 88"/>
                <a:gd name="T38" fmla="*/ 38 w 55"/>
                <a:gd name="T39" fmla="*/ 50 h 88"/>
                <a:gd name="T40" fmla="*/ 29 w 55"/>
                <a:gd name="T41" fmla="*/ 46 h 88"/>
                <a:gd name="T42" fmla="*/ 14 w 55"/>
                <a:gd name="T43" fmla="*/ 45 h 88"/>
                <a:gd name="T44" fmla="*/ 24 w 55"/>
                <a:gd name="T45" fmla="*/ 36 h 88"/>
                <a:gd name="T46" fmla="*/ 35 w 55"/>
                <a:gd name="T47" fmla="*/ 34 h 88"/>
                <a:gd name="T48" fmla="*/ 40 w 55"/>
                <a:gd name="T49" fmla="*/ 29 h 88"/>
                <a:gd name="T50" fmla="*/ 42 w 55"/>
                <a:gd name="T51" fmla="*/ 22 h 88"/>
                <a:gd name="T52" fmla="*/ 40 w 55"/>
                <a:gd name="T53" fmla="*/ 15 h 88"/>
                <a:gd name="T54" fmla="*/ 35 w 55"/>
                <a:gd name="T55" fmla="*/ 10 h 88"/>
                <a:gd name="T56" fmla="*/ 24 w 55"/>
                <a:gd name="T57" fmla="*/ 8 h 88"/>
                <a:gd name="T58" fmla="*/ 14 w 55"/>
                <a:gd name="T59" fmla="*/ 10 h 88"/>
                <a:gd name="T60" fmla="*/ 2 w 55"/>
                <a:gd name="T61" fmla="*/ 14 h 88"/>
                <a:gd name="T62" fmla="*/ 14 w 55"/>
                <a:gd name="T6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88">
                  <a:moveTo>
                    <a:pt x="26" y="0"/>
                  </a:moveTo>
                  <a:lnTo>
                    <a:pt x="33" y="0"/>
                  </a:lnTo>
                  <a:lnTo>
                    <a:pt x="40" y="1"/>
                  </a:lnTo>
                  <a:lnTo>
                    <a:pt x="47" y="5"/>
                  </a:lnTo>
                  <a:lnTo>
                    <a:pt x="50" y="10"/>
                  </a:lnTo>
                  <a:lnTo>
                    <a:pt x="52" y="15"/>
                  </a:lnTo>
                  <a:lnTo>
                    <a:pt x="54" y="22"/>
                  </a:lnTo>
                  <a:lnTo>
                    <a:pt x="52" y="27"/>
                  </a:lnTo>
                  <a:lnTo>
                    <a:pt x="50" y="33"/>
                  </a:lnTo>
                  <a:lnTo>
                    <a:pt x="45" y="38"/>
                  </a:lnTo>
                  <a:lnTo>
                    <a:pt x="38" y="40"/>
                  </a:lnTo>
                  <a:lnTo>
                    <a:pt x="43" y="41"/>
                  </a:lnTo>
                  <a:lnTo>
                    <a:pt x="47" y="45"/>
                  </a:lnTo>
                  <a:lnTo>
                    <a:pt x="50" y="48"/>
                  </a:lnTo>
                  <a:lnTo>
                    <a:pt x="54" y="52"/>
                  </a:lnTo>
                  <a:lnTo>
                    <a:pt x="55" y="57"/>
                  </a:lnTo>
                  <a:lnTo>
                    <a:pt x="55" y="62"/>
                  </a:lnTo>
                  <a:lnTo>
                    <a:pt x="55" y="69"/>
                  </a:lnTo>
                  <a:lnTo>
                    <a:pt x="52" y="76"/>
                  </a:lnTo>
                  <a:lnTo>
                    <a:pt x="47" y="81"/>
                  </a:lnTo>
                  <a:lnTo>
                    <a:pt x="40" y="85"/>
                  </a:lnTo>
                  <a:lnTo>
                    <a:pt x="33" y="86"/>
                  </a:lnTo>
                  <a:lnTo>
                    <a:pt x="23" y="88"/>
                  </a:lnTo>
                  <a:lnTo>
                    <a:pt x="10" y="86"/>
                  </a:lnTo>
                  <a:lnTo>
                    <a:pt x="5" y="85"/>
                  </a:lnTo>
                  <a:lnTo>
                    <a:pt x="0" y="83"/>
                  </a:lnTo>
                  <a:lnTo>
                    <a:pt x="0" y="72"/>
                  </a:lnTo>
                  <a:lnTo>
                    <a:pt x="5" y="74"/>
                  </a:lnTo>
                  <a:lnTo>
                    <a:pt x="10" y="76"/>
                  </a:lnTo>
                  <a:lnTo>
                    <a:pt x="16" y="78"/>
                  </a:lnTo>
                  <a:lnTo>
                    <a:pt x="23" y="78"/>
                  </a:lnTo>
                  <a:lnTo>
                    <a:pt x="29" y="78"/>
                  </a:lnTo>
                  <a:lnTo>
                    <a:pt x="35" y="76"/>
                  </a:lnTo>
                  <a:lnTo>
                    <a:pt x="38" y="74"/>
                  </a:lnTo>
                  <a:lnTo>
                    <a:pt x="42" y="71"/>
                  </a:lnTo>
                  <a:lnTo>
                    <a:pt x="43" y="67"/>
                  </a:lnTo>
                  <a:lnTo>
                    <a:pt x="45" y="62"/>
                  </a:lnTo>
                  <a:lnTo>
                    <a:pt x="43" y="57"/>
                  </a:lnTo>
                  <a:lnTo>
                    <a:pt x="42" y="53"/>
                  </a:lnTo>
                  <a:lnTo>
                    <a:pt x="38" y="50"/>
                  </a:lnTo>
                  <a:lnTo>
                    <a:pt x="35" y="46"/>
                  </a:lnTo>
                  <a:lnTo>
                    <a:pt x="29" y="46"/>
                  </a:lnTo>
                  <a:lnTo>
                    <a:pt x="24" y="45"/>
                  </a:lnTo>
                  <a:lnTo>
                    <a:pt x="14" y="45"/>
                  </a:lnTo>
                  <a:lnTo>
                    <a:pt x="14" y="36"/>
                  </a:lnTo>
                  <a:lnTo>
                    <a:pt x="24" y="36"/>
                  </a:lnTo>
                  <a:lnTo>
                    <a:pt x="29" y="36"/>
                  </a:lnTo>
                  <a:lnTo>
                    <a:pt x="35" y="34"/>
                  </a:lnTo>
                  <a:lnTo>
                    <a:pt x="38" y="33"/>
                  </a:lnTo>
                  <a:lnTo>
                    <a:pt x="40" y="29"/>
                  </a:lnTo>
                  <a:lnTo>
                    <a:pt x="42" y="27"/>
                  </a:lnTo>
                  <a:lnTo>
                    <a:pt x="42" y="22"/>
                  </a:lnTo>
                  <a:lnTo>
                    <a:pt x="42" y="19"/>
                  </a:lnTo>
                  <a:lnTo>
                    <a:pt x="40" y="15"/>
                  </a:lnTo>
                  <a:lnTo>
                    <a:pt x="38" y="12"/>
                  </a:lnTo>
                  <a:lnTo>
                    <a:pt x="35" y="10"/>
                  </a:lnTo>
                  <a:lnTo>
                    <a:pt x="29" y="10"/>
                  </a:lnTo>
                  <a:lnTo>
                    <a:pt x="24" y="8"/>
                  </a:lnTo>
                  <a:lnTo>
                    <a:pt x="19" y="10"/>
                  </a:lnTo>
                  <a:lnTo>
                    <a:pt x="14" y="10"/>
                  </a:lnTo>
                  <a:lnTo>
                    <a:pt x="9" y="12"/>
                  </a:lnTo>
                  <a:lnTo>
                    <a:pt x="2" y="14"/>
                  </a:lnTo>
                  <a:lnTo>
                    <a:pt x="2" y="3"/>
                  </a:lnTo>
                  <a:lnTo>
                    <a:pt x="14"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4" name="Freeform 194"/>
            <p:cNvSpPr>
              <a:spLocks noEditPoints="1"/>
            </p:cNvSpPr>
            <p:nvPr/>
          </p:nvSpPr>
          <p:spPr bwMode="auto">
            <a:xfrm>
              <a:off x="707" y="3499"/>
              <a:ext cx="29" cy="44"/>
            </a:xfrm>
            <a:custGeom>
              <a:avLst/>
              <a:gdLst>
                <a:gd name="T0" fmla="*/ 29 w 59"/>
                <a:gd name="T1" fmla="*/ 8 h 88"/>
                <a:gd name="T2" fmla="*/ 24 w 59"/>
                <a:gd name="T3" fmla="*/ 10 h 88"/>
                <a:gd name="T4" fmla="*/ 19 w 59"/>
                <a:gd name="T5" fmla="*/ 12 h 88"/>
                <a:gd name="T6" fmla="*/ 15 w 59"/>
                <a:gd name="T7" fmla="*/ 17 h 88"/>
                <a:gd name="T8" fmla="*/ 14 w 59"/>
                <a:gd name="T9" fmla="*/ 24 h 88"/>
                <a:gd name="T10" fmla="*/ 12 w 59"/>
                <a:gd name="T11" fmla="*/ 33 h 88"/>
                <a:gd name="T12" fmla="*/ 12 w 59"/>
                <a:gd name="T13" fmla="*/ 43 h 88"/>
                <a:gd name="T14" fmla="*/ 12 w 59"/>
                <a:gd name="T15" fmla="*/ 55 h 88"/>
                <a:gd name="T16" fmla="*/ 14 w 59"/>
                <a:gd name="T17" fmla="*/ 64 h 88"/>
                <a:gd name="T18" fmla="*/ 15 w 59"/>
                <a:gd name="T19" fmla="*/ 71 h 88"/>
                <a:gd name="T20" fmla="*/ 19 w 59"/>
                <a:gd name="T21" fmla="*/ 74 h 88"/>
                <a:gd name="T22" fmla="*/ 24 w 59"/>
                <a:gd name="T23" fmla="*/ 78 h 88"/>
                <a:gd name="T24" fmla="*/ 29 w 59"/>
                <a:gd name="T25" fmla="*/ 79 h 88"/>
                <a:gd name="T26" fmla="*/ 34 w 59"/>
                <a:gd name="T27" fmla="*/ 78 h 88"/>
                <a:gd name="T28" fmla="*/ 40 w 59"/>
                <a:gd name="T29" fmla="*/ 74 h 88"/>
                <a:gd name="T30" fmla="*/ 43 w 59"/>
                <a:gd name="T31" fmla="*/ 71 h 88"/>
                <a:gd name="T32" fmla="*/ 45 w 59"/>
                <a:gd name="T33" fmla="*/ 64 h 88"/>
                <a:gd name="T34" fmla="*/ 47 w 59"/>
                <a:gd name="T35" fmla="*/ 55 h 88"/>
                <a:gd name="T36" fmla="*/ 47 w 59"/>
                <a:gd name="T37" fmla="*/ 43 h 88"/>
                <a:gd name="T38" fmla="*/ 47 w 59"/>
                <a:gd name="T39" fmla="*/ 33 h 88"/>
                <a:gd name="T40" fmla="*/ 45 w 59"/>
                <a:gd name="T41" fmla="*/ 24 h 88"/>
                <a:gd name="T42" fmla="*/ 43 w 59"/>
                <a:gd name="T43" fmla="*/ 17 h 88"/>
                <a:gd name="T44" fmla="*/ 40 w 59"/>
                <a:gd name="T45" fmla="*/ 12 h 88"/>
                <a:gd name="T46" fmla="*/ 34 w 59"/>
                <a:gd name="T47" fmla="*/ 10 h 88"/>
                <a:gd name="T48" fmla="*/ 29 w 59"/>
                <a:gd name="T49" fmla="*/ 8 h 88"/>
                <a:gd name="T50" fmla="*/ 29 w 59"/>
                <a:gd name="T51" fmla="*/ 0 h 88"/>
                <a:gd name="T52" fmla="*/ 36 w 59"/>
                <a:gd name="T53" fmla="*/ 0 h 88"/>
                <a:gd name="T54" fmla="*/ 41 w 59"/>
                <a:gd name="T55" fmla="*/ 1 h 88"/>
                <a:gd name="T56" fmla="*/ 47 w 59"/>
                <a:gd name="T57" fmla="*/ 7 h 88"/>
                <a:gd name="T58" fmla="*/ 52 w 59"/>
                <a:gd name="T59" fmla="*/ 10 h 88"/>
                <a:gd name="T60" fmla="*/ 57 w 59"/>
                <a:gd name="T61" fmla="*/ 24 h 88"/>
                <a:gd name="T62" fmla="*/ 59 w 59"/>
                <a:gd name="T63" fmla="*/ 43 h 88"/>
                <a:gd name="T64" fmla="*/ 57 w 59"/>
                <a:gd name="T65" fmla="*/ 62 h 88"/>
                <a:gd name="T66" fmla="*/ 52 w 59"/>
                <a:gd name="T67" fmla="*/ 76 h 88"/>
                <a:gd name="T68" fmla="*/ 47 w 59"/>
                <a:gd name="T69" fmla="*/ 81 h 88"/>
                <a:gd name="T70" fmla="*/ 41 w 59"/>
                <a:gd name="T71" fmla="*/ 85 h 88"/>
                <a:gd name="T72" fmla="*/ 36 w 59"/>
                <a:gd name="T73" fmla="*/ 86 h 88"/>
                <a:gd name="T74" fmla="*/ 29 w 59"/>
                <a:gd name="T75" fmla="*/ 88 h 88"/>
                <a:gd name="T76" fmla="*/ 22 w 59"/>
                <a:gd name="T77" fmla="*/ 86 h 88"/>
                <a:gd name="T78" fmla="*/ 17 w 59"/>
                <a:gd name="T79" fmla="*/ 85 h 88"/>
                <a:gd name="T80" fmla="*/ 12 w 59"/>
                <a:gd name="T81" fmla="*/ 81 h 88"/>
                <a:gd name="T82" fmla="*/ 7 w 59"/>
                <a:gd name="T83" fmla="*/ 76 h 88"/>
                <a:gd name="T84" fmla="*/ 1 w 59"/>
                <a:gd name="T85" fmla="*/ 62 h 88"/>
                <a:gd name="T86" fmla="*/ 0 w 59"/>
                <a:gd name="T87" fmla="*/ 43 h 88"/>
                <a:gd name="T88" fmla="*/ 1 w 59"/>
                <a:gd name="T89" fmla="*/ 24 h 88"/>
                <a:gd name="T90" fmla="*/ 7 w 59"/>
                <a:gd name="T91" fmla="*/ 10 h 88"/>
                <a:gd name="T92" fmla="*/ 12 w 59"/>
                <a:gd name="T93" fmla="*/ 7 h 88"/>
                <a:gd name="T94" fmla="*/ 17 w 59"/>
                <a:gd name="T95" fmla="*/ 1 h 88"/>
                <a:gd name="T96" fmla="*/ 22 w 59"/>
                <a:gd name="T97" fmla="*/ 0 h 88"/>
                <a:gd name="T98" fmla="*/ 29 w 59"/>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29" y="8"/>
                  </a:moveTo>
                  <a:lnTo>
                    <a:pt x="24" y="10"/>
                  </a:lnTo>
                  <a:lnTo>
                    <a:pt x="19" y="12"/>
                  </a:lnTo>
                  <a:lnTo>
                    <a:pt x="15" y="17"/>
                  </a:lnTo>
                  <a:lnTo>
                    <a:pt x="14" y="24"/>
                  </a:lnTo>
                  <a:lnTo>
                    <a:pt x="12" y="33"/>
                  </a:lnTo>
                  <a:lnTo>
                    <a:pt x="12" y="43"/>
                  </a:lnTo>
                  <a:lnTo>
                    <a:pt x="12" y="55"/>
                  </a:lnTo>
                  <a:lnTo>
                    <a:pt x="14" y="64"/>
                  </a:lnTo>
                  <a:lnTo>
                    <a:pt x="15" y="71"/>
                  </a:lnTo>
                  <a:lnTo>
                    <a:pt x="19" y="74"/>
                  </a:lnTo>
                  <a:lnTo>
                    <a:pt x="24" y="78"/>
                  </a:lnTo>
                  <a:lnTo>
                    <a:pt x="29" y="79"/>
                  </a:lnTo>
                  <a:lnTo>
                    <a:pt x="34" y="78"/>
                  </a:lnTo>
                  <a:lnTo>
                    <a:pt x="40" y="74"/>
                  </a:lnTo>
                  <a:lnTo>
                    <a:pt x="43" y="71"/>
                  </a:lnTo>
                  <a:lnTo>
                    <a:pt x="45" y="64"/>
                  </a:lnTo>
                  <a:lnTo>
                    <a:pt x="47" y="55"/>
                  </a:lnTo>
                  <a:lnTo>
                    <a:pt x="47" y="43"/>
                  </a:lnTo>
                  <a:lnTo>
                    <a:pt x="47" y="33"/>
                  </a:lnTo>
                  <a:lnTo>
                    <a:pt x="45" y="24"/>
                  </a:lnTo>
                  <a:lnTo>
                    <a:pt x="43" y="17"/>
                  </a:lnTo>
                  <a:lnTo>
                    <a:pt x="40" y="12"/>
                  </a:lnTo>
                  <a:lnTo>
                    <a:pt x="34" y="10"/>
                  </a:lnTo>
                  <a:lnTo>
                    <a:pt x="29" y="8"/>
                  </a:lnTo>
                  <a:close/>
                  <a:moveTo>
                    <a:pt x="29" y="0"/>
                  </a:moveTo>
                  <a:lnTo>
                    <a:pt x="36" y="0"/>
                  </a:lnTo>
                  <a:lnTo>
                    <a:pt x="41" y="1"/>
                  </a:lnTo>
                  <a:lnTo>
                    <a:pt x="47" y="7"/>
                  </a:lnTo>
                  <a:lnTo>
                    <a:pt x="52" y="10"/>
                  </a:lnTo>
                  <a:lnTo>
                    <a:pt x="57" y="24"/>
                  </a:lnTo>
                  <a:lnTo>
                    <a:pt x="59" y="43"/>
                  </a:lnTo>
                  <a:lnTo>
                    <a:pt x="57" y="62"/>
                  </a:lnTo>
                  <a:lnTo>
                    <a:pt x="52" y="76"/>
                  </a:lnTo>
                  <a:lnTo>
                    <a:pt x="47" y="81"/>
                  </a:lnTo>
                  <a:lnTo>
                    <a:pt x="41" y="85"/>
                  </a:lnTo>
                  <a:lnTo>
                    <a:pt x="36" y="86"/>
                  </a:lnTo>
                  <a:lnTo>
                    <a:pt x="29" y="88"/>
                  </a:lnTo>
                  <a:lnTo>
                    <a:pt x="22" y="86"/>
                  </a:lnTo>
                  <a:lnTo>
                    <a:pt x="17" y="85"/>
                  </a:lnTo>
                  <a:lnTo>
                    <a:pt x="12" y="81"/>
                  </a:lnTo>
                  <a:lnTo>
                    <a:pt x="7" y="76"/>
                  </a:lnTo>
                  <a:lnTo>
                    <a:pt x="1" y="62"/>
                  </a:lnTo>
                  <a:lnTo>
                    <a:pt x="0" y="43"/>
                  </a:lnTo>
                  <a:lnTo>
                    <a:pt x="1" y="24"/>
                  </a:lnTo>
                  <a:lnTo>
                    <a:pt x="7" y="10"/>
                  </a:lnTo>
                  <a:lnTo>
                    <a:pt x="12" y="7"/>
                  </a:lnTo>
                  <a:lnTo>
                    <a:pt x="17" y="1"/>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5" name="Line 195"/>
            <p:cNvSpPr>
              <a:spLocks noChangeShapeType="1"/>
            </p:cNvSpPr>
            <p:nvPr/>
          </p:nvSpPr>
          <p:spPr bwMode="auto">
            <a:xfrm flipV="1">
              <a:off x="896"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96" name="Line 196"/>
            <p:cNvSpPr>
              <a:spLocks noChangeShapeType="1"/>
            </p:cNvSpPr>
            <p:nvPr/>
          </p:nvSpPr>
          <p:spPr bwMode="auto">
            <a:xfrm>
              <a:off x="896"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97" name="Freeform 197"/>
            <p:cNvSpPr>
              <a:spLocks/>
            </p:cNvSpPr>
            <p:nvPr/>
          </p:nvSpPr>
          <p:spPr bwMode="auto">
            <a:xfrm>
              <a:off x="868" y="3499"/>
              <a:ext cx="28" cy="44"/>
            </a:xfrm>
            <a:custGeom>
              <a:avLst/>
              <a:gdLst>
                <a:gd name="T0" fmla="*/ 33 w 55"/>
                <a:gd name="T1" fmla="*/ 0 h 88"/>
                <a:gd name="T2" fmla="*/ 47 w 55"/>
                <a:gd name="T3" fmla="*/ 5 h 88"/>
                <a:gd name="T4" fmla="*/ 53 w 55"/>
                <a:gd name="T5" fmla="*/ 15 h 88"/>
                <a:gd name="T6" fmla="*/ 52 w 55"/>
                <a:gd name="T7" fmla="*/ 27 h 88"/>
                <a:gd name="T8" fmla="*/ 45 w 55"/>
                <a:gd name="T9" fmla="*/ 38 h 88"/>
                <a:gd name="T10" fmla="*/ 43 w 55"/>
                <a:gd name="T11" fmla="*/ 41 h 88"/>
                <a:gd name="T12" fmla="*/ 50 w 55"/>
                <a:gd name="T13" fmla="*/ 48 h 88"/>
                <a:gd name="T14" fmla="*/ 55 w 55"/>
                <a:gd name="T15" fmla="*/ 57 h 88"/>
                <a:gd name="T16" fmla="*/ 55 w 55"/>
                <a:gd name="T17" fmla="*/ 69 h 88"/>
                <a:gd name="T18" fmla="*/ 47 w 55"/>
                <a:gd name="T19" fmla="*/ 81 h 88"/>
                <a:gd name="T20" fmla="*/ 33 w 55"/>
                <a:gd name="T21" fmla="*/ 86 h 88"/>
                <a:gd name="T22" fmla="*/ 10 w 55"/>
                <a:gd name="T23" fmla="*/ 86 h 88"/>
                <a:gd name="T24" fmla="*/ 0 w 55"/>
                <a:gd name="T25" fmla="*/ 83 h 88"/>
                <a:gd name="T26" fmla="*/ 5 w 55"/>
                <a:gd name="T27" fmla="*/ 74 h 88"/>
                <a:gd name="T28" fmla="*/ 15 w 55"/>
                <a:gd name="T29" fmla="*/ 78 h 88"/>
                <a:gd name="T30" fmla="*/ 29 w 55"/>
                <a:gd name="T31" fmla="*/ 78 h 88"/>
                <a:gd name="T32" fmla="*/ 38 w 55"/>
                <a:gd name="T33" fmla="*/ 74 h 88"/>
                <a:gd name="T34" fmla="*/ 43 w 55"/>
                <a:gd name="T35" fmla="*/ 67 h 88"/>
                <a:gd name="T36" fmla="*/ 43 w 55"/>
                <a:gd name="T37" fmla="*/ 57 h 88"/>
                <a:gd name="T38" fmla="*/ 38 w 55"/>
                <a:gd name="T39" fmla="*/ 50 h 88"/>
                <a:gd name="T40" fmla="*/ 29 w 55"/>
                <a:gd name="T41" fmla="*/ 46 h 88"/>
                <a:gd name="T42" fmla="*/ 14 w 55"/>
                <a:gd name="T43" fmla="*/ 45 h 88"/>
                <a:gd name="T44" fmla="*/ 24 w 55"/>
                <a:gd name="T45" fmla="*/ 36 h 88"/>
                <a:gd name="T46" fmla="*/ 34 w 55"/>
                <a:gd name="T47" fmla="*/ 34 h 88"/>
                <a:gd name="T48" fmla="*/ 40 w 55"/>
                <a:gd name="T49" fmla="*/ 29 h 88"/>
                <a:gd name="T50" fmla="*/ 41 w 55"/>
                <a:gd name="T51" fmla="*/ 22 h 88"/>
                <a:gd name="T52" fmla="*/ 40 w 55"/>
                <a:gd name="T53" fmla="*/ 15 h 88"/>
                <a:gd name="T54" fmla="*/ 34 w 55"/>
                <a:gd name="T55" fmla="*/ 10 h 88"/>
                <a:gd name="T56" fmla="*/ 24 w 55"/>
                <a:gd name="T57" fmla="*/ 8 h 88"/>
                <a:gd name="T58" fmla="*/ 14 w 55"/>
                <a:gd name="T59" fmla="*/ 10 h 88"/>
                <a:gd name="T60" fmla="*/ 2 w 55"/>
                <a:gd name="T61" fmla="*/ 14 h 88"/>
                <a:gd name="T62" fmla="*/ 8 w 55"/>
                <a:gd name="T63" fmla="*/ 1 h 88"/>
                <a:gd name="T64" fmla="*/ 26 w 55"/>
                <a:gd name="T6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88">
                  <a:moveTo>
                    <a:pt x="26" y="0"/>
                  </a:moveTo>
                  <a:lnTo>
                    <a:pt x="33" y="0"/>
                  </a:lnTo>
                  <a:lnTo>
                    <a:pt x="40" y="1"/>
                  </a:lnTo>
                  <a:lnTo>
                    <a:pt x="47" y="5"/>
                  </a:lnTo>
                  <a:lnTo>
                    <a:pt x="50" y="10"/>
                  </a:lnTo>
                  <a:lnTo>
                    <a:pt x="53" y="15"/>
                  </a:lnTo>
                  <a:lnTo>
                    <a:pt x="53" y="22"/>
                  </a:lnTo>
                  <a:lnTo>
                    <a:pt x="52" y="27"/>
                  </a:lnTo>
                  <a:lnTo>
                    <a:pt x="50" y="33"/>
                  </a:lnTo>
                  <a:lnTo>
                    <a:pt x="45" y="38"/>
                  </a:lnTo>
                  <a:lnTo>
                    <a:pt x="38" y="40"/>
                  </a:lnTo>
                  <a:lnTo>
                    <a:pt x="43" y="41"/>
                  </a:lnTo>
                  <a:lnTo>
                    <a:pt x="47" y="45"/>
                  </a:lnTo>
                  <a:lnTo>
                    <a:pt x="50" y="48"/>
                  </a:lnTo>
                  <a:lnTo>
                    <a:pt x="53" y="52"/>
                  </a:lnTo>
                  <a:lnTo>
                    <a:pt x="55" y="57"/>
                  </a:lnTo>
                  <a:lnTo>
                    <a:pt x="55" y="62"/>
                  </a:lnTo>
                  <a:lnTo>
                    <a:pt x="55" y="69"/>
                  </a:lnTo>
                  <a:lnTo>
                    <a:pt x="52" y="76"/>
                  </a:lnTo>
                  <a:lnTo>
                    <a:pt x="47" y="81"/>
                  </a:lnTo>
                  <a:lnTo>
                    <a:pt x="40" y="85"/>
                  </a:lnTo>
                  <a:lnTo>
                    <a:pt x="33" y="86"/>
                  </a:lnTo>
                  <a:lnTo>
                    <a:pt x="22" y="88"/>
                  </a:lnTo>
                  <a:lnTo>
                    <a:pt x="10" y="86"/>
                  </a:lnTo>
                  <a:lnTo>
                    <a:pt x="5" y="85"/>
                  </a:lnTo>
                  <a:lnTo>
                    <a:pt x="0" y="83"/>
                  </a:lnTo>
                  <a:lnTo>
                    <a:pt x="0" y="72"/>
                  </a:lnTo>
                  <a:lnTo>
                    <a:pt x="5" y="74"/>
                  </a:lnTo>
                  <a:lnTo>
                    <a:pt x="10" y="76"/>
                  </a:lnTo>
                  <a:lnTo>
                    <a:pt x="15" y="78"/>
                  </a:lnTo>
                  <a:lnTo>
                    <a:pt x="22" y="78"/>
                  </a:lnTo>
                  <a:lnTo>
                    <a:pt x="29" y="78"/>
                  </a:lnTo>
                  <a:lnTo>
                    <a:pt x="34" y="76"/>
                  </a:lnTo>
                  <a:lnTo>
                    <a:pt x="38" y="74"/>
                  </a:lnTo>
                  <a:lnTo>
                    <a:pt x="41" y="71"/>
                  </a:lnTo>
                  <a:lnTo>
                    <a:pt x="43" y="67"/>
                  </a:lnTo>
                  <a:lnTo>
                    <a:pt x="45" y="62"/>
                  </a:lnTo>
                  <a:lnTo>
                    <a:pt x="43" y="57"/>
                  </a:lnTo>
                  <a:lnTo>
                    <a:pt x="41" y="53"/>
                  </a:lnTo>
                  <a:lnTo>
                    <a:pt x="38" y="50"/>
                  </a:lnTo>
                  <a:lnTo>
                    <a:pt x="34" y="46"/>
                  </a:lnTo>
                  <a:lnTo>
                    <a:pt x="29" y="46"/>
                  </a:lnTo>
                  <a:lnTo>
                    <a:pt x="24" y="45"/>
                  </a:lnTo>
                  <a:lnTo>
                    <a:pt x="14" y="45"/>
                  </a:lnTo>
                  <a:lnTo>
                    <a:pt x="14" y="36"/>
                  </a:lnTo>
                  <a:lnTo>
                    <a:pt x="24" y="36"/>
                  </a:lnTo>
                  <a:lnTo>
                    <a:pt x="29" y="36"/>
                  </a:lnTo>
                  <a:lnTo>
                    <a:pt x="34" y="34"/>
                  </a:lnTo>
                  <a:lnTo>
                    <a:pt x="38" y="33"/>
                  </a:lnTo>
                  <a:lnTo>
                    <a:pt x="40" y="29"/>
                  </a:lnTo>
                  <a:lnTo>
                    <a:pt x="41" y="27"/>
                  </a:lnTo>
                  <a:lnTo>
                    <a:pt x="41" y="22"/>
                  </a:lnTo>
                  <a:lnTo>
                    <a:pt x="41" y="19"/>
                  </a:lnTo>
                  <a:lnTo>
                    <a:pt x="40" y="15"/>
                  </a:lnTo>
                  <a:lnTo>
                    <a:pt x="38" y="12"/>
                  </a:lnTo>
                  <a:lnTo>
                    <a:pt x="34" y="10"/>
                  </a:lnTo>
                  <a:lnTo>
                    <a:pt x="29" y="10"/>
                  </a:lnTo>
                  <a:lnTo>
                    <a:pt x="24" y="8"/>
                  </a:lnTo>
                  <a:lnTo>
                    <a:pt x="19" y="10"/>
                  </a:lnTo>
                  <a:lnTo>
                    <a:pt x="14" y="10"/>
                  </a:lnTo>
                  <a:lnTo>
                    <a:pt x="8" y="12"/>
                  </a:lnTo>
                  <a:lnTo>
                    <a:pt x="2" y="14"/>
                  </a:lnTo>
                  <a:lnTo>
                    <a:pt x="2" y="3"/>
                  </a:lnTo>
                  <a:lnTo>
                    <a:pt x="8" y="1"/>
                  </a:lnTo>
                  <a:lnTo>
                    <a:pt x="14"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8" name="Freeform 198"/>
            <p:cNvSpPr>
              <a:spLocks/>
            </p:cNvSpPr>
            <p:nvPr/>
          </p:nvSpPr>
          <p:spPr bwMode="auto">
            <a:xfrm>
              <a:off x="905" y="3500"/>
              <a:ext cx="28" cy="43"/>
            </a:xfrm>
            <a:custGeom>
              <a:avLst/>
              <a:gdLst>
                <a:gd name="T0" fmla="*/ 4 w 56"/>
                <a:gd name="T1" fmla="*/ 0 h 87"/>
                <a:gd name="T2" fmla="*/ 49 w 56"/>
                <a:gd name="T3" fmla="*/ 0 h 87"/>
                <a:gd name="T4" fmla="*/ 49 w 56"/>
                <a:gd name="T5" fmla="*/ 9 h 87"/>
                <a:gd name="T6" fmla="*/ 14 w 56"/>
                <a:gd name="T7" fmla="*/ 9 h 87"/>
                <a:gd name="T8" fmla="*/ 14 w 56"/>
                <a:gd name="T9" fmla="*/ 30 h 87"/>
                <a:gd name="T10" fmla="*/ 19 w 56"/>
                <a:gd name="T11" fmla="*/ 30 h 87"/>
                <a:gd name="T12" fmla="*/ 25 w 56"/>
                <a:gd name="T13" fmla="*/ 28 h 87"/>
                <a:gd name="T14" fmla="*/ 33 w 56"/>
                <a:gd name="T15" fmla="*/ 30 h 87"/>
                <a:gd name="T16" fmla="*/ 40 w 56"/>
                <a:gd name="T17" fmla="*/ 32 h 87"/>
                <a:gd name="T18" fmla="*/ 47 w 56"/>
                <a:gd name="T19" fmla="*/ 37 h 87"/>
                <a:gd name="T20" fmla="*/ 50 w 56"/>
                <a:gd name="T21" fmla="*/ 42 h 87"/>
                <a:gd name="T22" fmla="*/ 54 w 56"/>
                <a:gd name="T23" fmla="*/ 49 h 87"/>
                <a:gd name="T24" fmla="*/ 56 w 56"/>
                <a:gd name="T25" fmla="*/ 58 h 87"/>
                <a:gd name="T26" fmla="*/ 54 w 56"/>
                <a:gd name="T27" fmla="*/ 66 h 87"/>
                <a:gd name="T28" fmla="*/ 50 w 56"/>
                <a:gd name="T29" fmla="*/ 73 h 87"/>
                <a:gd name="T30" fmla="*/ 47 w 56"/>
                <a:gd name="T31" fmla="*/ 78 h 87"/>
                <a:gd name="T32" fmla="*/ 40 w 56"/>
                <a:gd name="T33" fmla="*/ 84 h 87"/>
                <a:gd name="T34" fmla="*/ 31 w 56"/>
                <a:gd name="T35" fmla="*/ 85 h 87"/>
                <a:gd name="T36" fmla="*/ 23 w 56"/>
                <a:gd name="T37" fmla="*/ 87 h 87"/>
                <a:gd name="T38" fmla="*/ 11 w 56"/>
                <a:gd name="T39" fmla="*/ 85 h 87"/>
                <a:gd name="T40" fmla="*/ 5 w 56"/>
                <a:gd name="T41" fmla="*/ 85 h 87"/>
                <a:gd name="T42" fmla="*/ 0 w 56"/>
                <a:gd name="T43" fmla="*/ 84 h 87"/>
                <a:gd name="T44" fmla="*/ 0 w 56"/>
                <a:gd name="T45" fmla="*/ 71 h 87"/>
                <a:gd name="T46" fmla="*/ 5 w 56"/>
                <a:gd name="T47" fmla="*/ 73 h 87"/>
                <a:gd name="T48" fmla="*/ 11 w 56"/>
                <a:gd name="T49" fmla="*/ 75 h 87"/>
                <a:gd name="T50" fmla="*/ 16 w 56"/>
                <a:gd name="T51" fmla="*/ 77 h 87"/>
                <a:gd name="T52" fmla="*/ 23 w 56"/>
                <a:gd name="T53" fmla="*/ 77 h 87"/>
                <a:gd name="T54" fmla="*/ 28 w 56"/>
                <a:gd name="T55" fmla="*/ 77 h 87"/>
                <a:gd name="T56" fmla="*/ 33 w 56"/>
                <a:gd name="T57" fmla="*/ 75 h 87"/>
                <a:gd name="T58" fmla="*/ 38 w 56"/>
                <a:gd name="T59" fmla="*/ 71 h 87"/>
                <a:gd name="T60" fmla="*/ 40 w 56"/>
                <a:gd name="T61" fmla="*/ 68 h 87"/>
                <a:gd name="T62" fmla="*/ 44 w 56"/>
                <a:gd name="T63" fmla="*/ 63 h 87"/>
                <a:gd name="T64" fmla="*/ 44 w 56"/>
                <a:gd name="T65" fmla="*/ 58 h 87"/>
                <a:gd name="T66" fmla="*/ 44 w 56"/>
                <a:gd name="T67" fmla="*/ 52 h 87"/>
                <a:gd name="T68" fmla="*/ 40 w 56"/>
                <a:gd name="T69" fmla="*/ 47 h 87"/>
                <a:gd name="T70" fmla="*/ 38 w 56"/>
                <a:gd name="T71" fmla="*/ 44 h 87"/>
                <a:gd name="T72" fmla="*/ 33 w 56"/>
                <a:gd name="T73" fmla="*/ 40 h 87"/>
                <a:gd name="T74" fmla="*/ 28 w 56"/>
                <a:gd name="T75" fmla="*/ 39 h 87"/>
                <a:gd name="T76" fmla="*/ 23 w 56"/>
                <a:gd name="T77" fmla="*/ 39 h 87"/>
                <a:gd name="T78" fmla="*/ 12 w 56"/>
                <a:gd name="T79" fmla="*/ 40 h 87"/>
                <a:gd name="T80" fmla="*/ 4 w 56"/>
                <a:gd name="T81" fmla="*/ 42 h 87"/>
                <a:gd name="T82" fmla="*/ 4 w 56"/>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87">
                  <a:moveTo>
                    <a:pt x="4" y="0"/>
                  </a:moveTo>
                  <a:lnTo>
                    <a:pt x="49" y="0"/>
                  </a:lnTo>
                  <a:lnTo>
                    <a:pt x="49" y="9"/>
                  </a:lnTo>
                  <a:lnTo>
                    <a:pt x="14" y="9"/>
                  </a:lnTo>
                  <a:lnTo>
                    <a:pt x="14" y="30"/>
                  </a:lnTo>
                  <a:lnTo>
                    <a:pt x="19" y="30"/>
                  </a:lnTo>
                  <a:lnTo>
                    <a:pt x="25" y="28"/>
                  </a:lnTo>
                  <a:lnTo>
                    <a:pt x="33" y="30"/>
                  </a:lnTo>
                  <a:lnTo>
                    <a:pt x="40" y="32"/>
                  </a:lnTo>
                  <a:lnTo>
                    <a:pt x="47" y="37"/>
                  </a:lnTo>
                  <a:lnTo>
                    <a:pt x="50" y="42"/>
                  </a:lnTo>
                  <a:lnTo>
                    <a:pt x="54" y="49"/>
                  </a:lnTo>
                  <a:lnTo>
                    <a:pt x="56" y="58"/>
                  </a:lnTo>
                  <a:lnTo>
                    <a:pt x="54" y="66"/>
                  </a:lnTo>
                  <a:lnTo>
                    <a:pt x="50" y="73"/>
                  </a:lnTo>
                  <a:lnTo>
                    <a:pt x="47" y="78"/>
                  </a:lnTo>
                  <a:lnTo>
                    <a:pt x="40" y="84"/>
                  </a:lnTo>
                  <a:lnTo>
                    <a:pt x="31" y="85"/>
                  </a:lnTo>
                  <a:lnTo>
                    <a:pt x="23" y="87"/>
                  </a:lnTo>
                  <a:lnTo>
                    <a:pt x="11" y="85"/>
                  </a:lnTo>
                  <a:lnTo>
                    <a:pt x="5" y="85"/>
                  </a:lnTo>
                  <a:lnTo>
                    <a:pt x="0" y="84"/>
                  </a:lnTo>
                  <a:lnTo>
                    <a:pt x="0" y="71"/>
                  </a:lnTo>
                  <a:lnTo>
                    <a:pt x="5" y="73"/>
                  </a:lnTo>
                  <a:lnTo>
                    <a:pt x="11" y="75"/>
                  </a:lnTo>
                  <a:lnTo>
                    <a:pt x="16" y="77"/>
                  </a:lnTo>
                  <a:lnTo>
                    <a:pt x="23" y="77"/>
                  </a:lnTo>
                  <a:lnTo>
                    <a:pt x="28" y="77"/>
                  </a:lnTo>
                  <a:lnTo>
                    <a:pt x="33" y="75"/>
                  </a:lnTo>
                  <a:lnTo>
                    <a:pt x="38" y="71"/>
                  </a:lnTo>
                  <a:lnTo>
                    <a:pt x="40" y="68"/>
                  </a:lnTo>
                  <a:lnTo>
                    <a:pt x="44" y="63"/>
                  </a:lnTo>
                  <a:lnTo>
                    <a:pt x="44" y="58"/>
                  </a:lnTo>
                  <a:lnTo>
                    <a:pt x="44" y="52"/>
                  </a:lnTo>
                  <a:lnTo>
                    <a:pt x="40" y="47"/>
                  </a:lnTo>
                  <a:lnTo>
                    <a:pt x="38" y="44"/>
                  </a:lnTo>
                  <a:lnTo>
                    <a:pt x="33" y="40"/>
                  </a:lnTo>
                  <a:lnTo>
                    <a:pt x="28" y="39"/>
                  </a:lnTo>
                  <a:lnTo>
                    <a:pt x="23" y="39"/>
                  </a:lnTo>
                  <a:lnTo>
                    <a:pt x="12" y="40"/>
                  </a:lnTo>
                  <a:lnTo>
                    <a:pt x="4" y="42"/>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9" name="Line 199"/>
            <p:cNvSpPr>
              <a:spLocks noChangeShapeType="1"/>
            </p:cNvSpPr>
            <p:nvPr/>
          </p:nvSpPr>
          <p:spPr bwMode="auto">
            <a:xfrm flipV="1">
              <a:off x="1092"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0" name="Line 200"/>
            <p:cNvSpPr>
              <a:spLocks noChangeShapeType="1"/>
            </p:cNvSpPr>
            <p:nvPr/>
          </p:nvSpPr>
          <p:spPr bwMode="auto">
            <a:xfrm>
              <a:off x="1092"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1" name="Freeform 201"/>
            <p:cNvSpPr>
              <a:spLocks noEditPoints="1"/>
            </p:cNvSpPr>
            <p:nvPr/>
          </p:nvSpPr>
          <p:spPr bwMode="auto">
            <a:xfrm>
              <a:off x="1062" y="3500"/>
              <a:ext cx="30" cy="42"/>
            </a:xfrm>
            <a:custGeom>
              <a:avLst/>
              <a:gdLst>
                <a:gd name="T0" fmla="*/ 38 w 60"/>
                <a:gd name="T1" fmla="*/ 11 h 85"/>
                <a:gd name="T2" fmla="*/ 8 w 60"/>
                <a:gd name="T3" fmla="*/ 56 h 85"/>
                <a:gd name="T4" fmla="*/ 38 w 60"/>
                <a:gd name="T5" fmla="*/ 56 h 85"/>
                <a:gd name="T6" fmla="*/ 38 w 60"/>
                <a:gd name="T7" fmla="*/ 11 h 85"/>
                <a:gd name="T8" fmla="*/ 34 w 60"/>
                <a:gd name="T9" fmla="*/ 0 h 85"/>
                <a:gd name="T10" fmla="*/ 48 w 60"/>
                <a:gd name="T11" fmla="*/ 0 h 85"/>
                <a:gd name="T12" fmla="*/ 48 w 60"/>
                <a:gd name="T13" fmla="*/ 56 h 85"/>
                <a:gd name="T14" fmla="*/ 60 w 60"/>
                <a:gd name="T15" fmla="*/ 56 h 85"/>
                <a:gd name="T16" fmla="*/ 60 w 60"/>
                <a:gd name="T17" fmla="*/ 64 h 85"/>
                <a:gd name="T18" fmla="*/ 48 w 60"/>
                <a:gd name="T19" fmla="*/ 64 h 85"/>
                <a:gd name="T20" fmla="*/ 48 w 60"/>
                <a:gd name="T21" fmla="*/ 85 h 85"/>
                <a:gd name="T22" fmla="*/ 38 w 60"/>
                <a:gd name="T23" fmla="*/ 85 h 85"/>
                <a:gd name="T24" fmla="*/ 38 w 60"/>
                <a:gd name="T25" fmla="*/ 64 h 85"/>
                <a:gd name="T26" fmla="*/ 0 w 60"/>
                <a:gd name="T27" fmla="*/ 64 h 85"/>
                <a:gd name="T28" fmla="*/ 0 w 60"/>
                <a:gd name="T29" fmla="*/ 54 h 85"/>
                <a:gd name="T30" fmla="*/ 34 w 6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85">
                  <a:moveTo>
                    <a:pt x="38" y="11"/>
                  </a:moveTo>
                  <a:lnTo>
                    <a:pt x="8" y="56"/>
                  </a:lnTo>
                  <a:lnTo>
                    <a:pt x="38" y="56"/>
                  </a:lnTo>
                  <a:lnTo>
                    <a:pt x="38" y="11"/>
                  </a:lnTo>
                  <a:close/>
                  <a:moveTo>
                    <a:pt x="34" y="0"/>
                  </a:moveTo>
                  <a:lnTo>
                    <a:pt x="48" y="0"/>
                  </a:lnTo>
                  <a:lnTo>
                    <a:pt x="48" y="56"/>
                  </a:lnTo>
                  <a:lnTo>
                    <a:pt x="60" y="56"/>
                  </a:lnTo>
                  <a:lnTo>
                    <a:pt x="60" y="64"/>
                  </a:lnTo>
                  <a:lnTo>
                    <a:pt x="48" y="64"/>
                  </a:lnTo>
                  <a:lnTo>
                    <a:pt x="48" y="85"/>
                  </a:lnTo>
                  <a:lnTo>
                    <a:pt x="38" y="85"/>
                  </a:lnTo>
                  <a:lnTo>
                    <a:pt x="38" y="64"/>
                  </a:lnTo>
                  <a:lnTo>
                    <a:pt x="0" y="64"/>
                  </a:lnTo>
                  <a:lnTo>
                    <a:pt x="0" y="54"/>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2" name="Freeform 202"/>
            <p:cNvSpPr>
              <a:spLocks noEditPoints="1"/>
            </p:cNvSpPr>
            <p:nvPr/>
          </p:nvSpPr>
          <p:spPr bwMode="auto">
            <a:xfrm>
              <a:off x="1100" y="3499"/>
              <a:ext cx="29" cy="44"/>
            </a:xfrm>
            <a:custGeom>
              <a:avLst/>
              <a:gdLst>
                <a:gd name="T0" fmla="*/ 29 w 59"/>
                <a:gd name="T1" fmla="*/ 8 h 88"/>
                <a:gd name="T2" fmla="*/ 24 w 59"/>
                <a:gd name="T3" fmla="*/ 10 h 88"/>
                <a:gd name="T4" fmla="*/ 19 w 59"/>
                <a:gd name="T5" fmla="*/ 12 h 88"/>
                <a:gd name="T6" fmla="*/ 15 w 59"/>
                <a:gd name="T7" fmla="*/ 17 h 88"/>
                <a:gd name="T8" fmla="*/ 12 w 59"/>
                <a:gd name="T9" fmla="*/ 24 h 88"/>
                <a:gd name="T10" fmla="*/ 12 w 59"/>
                <a:gd name="T11" fmla="*/ 33 h 88"/>
                <a:gd name="T12" fmla="*/ 10 w 59"/>
                <a:gd name="T13" fmla="*/ 43 h 88"/>
                <a:gd name="T14" fmla="*/ 12 w 59"/>
                <a:gd name="T15" fmla="*/ 55 h 88"/>
                <a:gd name="T16" fmla="*/ 12 w 59"/>
                <a:gd name="T17" fmla="*/ 64 h 88"/>
                <a:gd name="T18" fmla="*/ 15 w 59"/>
                <a:gd name="T19" fmla="*/ 71 h 88"/>
                <a:gd name="T20" fmla="*/ 19 w 59"/>
                <a:gd name="T21" fmla="*/ 74 h 88"/>
                <a:gd name="T22" fmla="*/ 24 w 59"/>
                <a:gd name="T23" fmla="*/ 78 h 88"/>
                <a:gd name="T24" fmla="*/ 29 w 59"/>
                <a:gd name="T25" fmla="*/ 79 h 88"/>
                <a:gd name="T26" fmla="*/ 34 w 59"/>
                <a:gd name="T27" fmla="*/ 78 h 88"/>
                <a:gd name="T28" fmla="*/ 38 w 59"/>
                <a:gd name="T29" fmla="*/ 74 h 88"/>
                <a:gd name="T30" fmla="*/ 41 w 59"/>
                <a:gd name="T31" fmla="*/ 71 h 88"/>
                <a:gd name="T32" fmla="*/ 45 w 59"/>
                <a:gd name="T33" fmla="*/ 64 h 88"/>
                <a:gd name="T34" fmla="*/ 47 w 59"/>
                <a:gd name="T35" fmla="*/ 55 h 88"/>
                <a:gd name="T36" fmla="*/ 47 w 59"/>
                <a:gd name="T37" fmla="*/ 43 h 88"/>
                <a:gd name="T38" fmla="*/ 47 w 59"/>
                <a:gd name="T39" fmla="*/ 33 h 88"/>
                <a:gd name="T40" fmla="*/ 45 w 59"/>
                <a:gd name="T41" fmla="*/ 24 h 88"/>
                <a:gd name="T42" fmla="*/ 41 w 59"/>
                <a:gd name="T43" fmla="*/ 17 h 88"/>
                <a:gd name="T44" fmla="*/ 38 w 59"/>
                <a:gd name="T45" fmla="*/ 12 h 88"/>
                <a:gd name="T46" fmla="*/ 34 w 59"/>
                <a:gd name="T47" fmla="*/ 10 h 88"/>
                <a:gd name="T48" fmla="*/ 29 w 59"/>
                <a:gd name="T49" fmla="*/ 8 h 88"/>
                <a:gd name="T50" fmla="*/ 29 w 59"/>
                <a:gd name="T51" fmla="*/ 0 h 88"/>
                <a:gd name="T52" fmla="*/ 36 w 59"/>
                <a:gd name="T53" fmla="*/ 0 h 88"/>
                <a:gd name="T54" fmla="*/ 41 w 59"/>
                <a:gd name="T55" fmla="*/ 1 h 88"/>
                <a:gd name="T56" fmla="*/ 47 w 59"/>
                <a:gd name="T57" fmla="*/ 7 h 88"/>
                <a:gd name="T58" fmla="*/ 50 w 59"/>
                <a:gd name="T59" fmla="*/ 10 h 88"/>
                <a:gd name="T60" fmla="*/ 57 w 59"/>
                <a:gd name="T61" fmla="*/ 24 h 88"/>
                <a:gd name="T62" fmla="*/ 59 w 59"/>
                <a:gd name="T63" fmla="*/ 43 h 88"/>
                <a:gd name="T64" fmla="*/ 57 w 59"/>
                <a:gd name="T65" fmla="*/ 62 h 88"/>
                <a:gd name="T66" fmla="*/ 50 w 59"/>
                <a:gd name="T67" fmla="*/ 76 h 88"/>
                <a:gd name="T68" fmla="*/ 47 w 59"/>
                <a:gd name="T69" fmla="*/ 81 h 88"/>
                <a:gd name="T70" fmla="*/ 41 w 59"/>
                <a:gd name="T71" fmla="*/ 85 h 88"/>
                <a:gd name="T72" fmla="*/ 36 w 59"/>
                <a:gd name="T73" fmla="*/ 86 h 88"/>
                <a:gd name="T74" fmla="*/ 29 w 59"/>
                <a:gd name="T75" fmla="*/ 88 h 88"/>
                <a:gd name="T76" fmla="*/ 22 w 59"/>
                <a:gd name="T77" fmla="*/ 86 h 88"/>
                <a:gd name="T78" fmla="*/ 15 w 59"/>
                <a:gd name="T79" fmla="*/ 85 h 88"/>
                <a:gd name="T80" fmla="*/ 10 w 59"/>
                <a:gd name="T81" fmla="*/ 81 h 88"/>
                <a:gd name="T82" fmla="*/ 7 w 59"/>
                <a:gd name="T83" fmla="*/ 76 h 88"/>
                <a:gd name="T84" fmla="*/ 2 w 59"/>
                <a:gd name="T85" fmla="*/ 62 h 88"/>
                <a:gd name="T86" fmla="*/ 0 w 59"/>
                <a:gd name="T87" fmla="*/ 43 h 88"/>
                <a:gd name="T88" fmla="*/ 2 w 59"/>
                <a:gd name="T89" fmla="*/ 24 h 88"/>
                <a:gd name="T90" fmla="*/ 7 w 59"/>
                <a:gd name="T91" fmla="*/ 10 h 88"/>
                <a:gd name="T92" fmla="*/ 10 w 59"/>
                <a:gd name="T93" fmla="*/ 7 h 88"/>
                <a:gd name="T94" fmla="*/ 15 w 59"/>
                <a:gd name="T95" fmla="*/ 1 h 88"/>
                <a:gd name="T96" fmla="*/ 22 w 59"/>
                <a:gd name="T97" fmla="*/ 0 h 88"/>
                <a:gd name="T98" fmla="*/ 29 w 59"/>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29" y="8"/>
                  </a:moveTo>
                  <a:lnTo>
                    <a:pt x="24" y="10"/>
                  </a:lnTo>
                  <a:lnTo>
                    <a:pt x="19" y="12"/>
                  </a:lnTo>
                  <a:lnTo>
                    <a:pt x="15" y="17"/>
                  </a:lnTo>
                  <a:lnTo>
                    <a:pt x="12" y="24"/>
                  </a:lnTo>
                  <a:lnTo>
                    <a:pt x="12" y="33"/>
                  </a:lnTo>
                  <a:lnTo>
                    <a:pt x="10" y="43"/>
                  </a:lnTo>
                  <a:lnTo>
                    <a:pt x="12" y="55"/>
                  </a:lnTo>
                  <a:lnTo>
                    <a:pt x="12" y="64"/>
                  </a:lnTo>
                  <a:lnTo>
                    <a:pt x="15" y="71"/>
                  </a:lnTo>
                  <a:lnTo>
                    <a:pt x="19" y="74"/>
                  </a:lnTo>
                  <a:lnTo>
                    <a:pt x="24" y="78"/>
                  </a:lnTo>
                  <a:lnTo>
                    <a:pt x="29" y="79"/>
                  </a:lnTo>
                  <a:lnTo>
                    <a:pt x="34" y="78"/>
                  </a:lnTo>
                  <a:lnTo>
                    <a:pt x="38" y="74"/>
                  </a:lnTo>
                  <a:lnTo>
                    <a:pt x="41" y="71"/>
                  </a:lnTo>
                  <a:lnTo>
                    <a:pt x="45" y="64"/>
                  </a:lnTo>
                  <a:lnTo>
                    <a:pt x="47" y="55"/>
                  </a:lnTo>
                  <a:lnTo>
                    <a:pt x="47" y="43"/>
                  </a:lnTo>
                  <a:lnTo>
                    <a:pt x="47" y="33"/>
                  </a:lnTo>
                  <a:lnTo>
                    <a:pt x="45" y="24"/>
                  </a:lnTo>
                  <a:lnTo>
                    <a:pt x="41" y="17"/>
                  </a:lnTo>
                  <a:lnTo>
                    <a:pt x="38" y="12"/>
                  </a:lnTo>
                  <a:lnTo>
                    <a:pt x="34" y="10"/>
                  </a:lnTo>
                  <a:lnTo>
                    <a:pt x="29" y="8"/>
                  </a:lnTo>
                  <a:close/>
                  <a:moveTo>
                    <a:pt x="29" y="0"/>
                  </a:moveTo>
                  <a:lnTo>
                    <a:pt x="36" y="0"/>
                  </a:lnTo>
                  <a:lnTo>
                    <a:pt x="41" y="1"/>
                  </a:lnTo>
                  <a:lnTo>
                    <a:pt x="47" y="7"/>
                  </a:lnTo>
                  <a:lnTo>
                    <a:pt x="50" y="10"/>
                  </a:lnTo>
                  <a:lnTo>
                    <a:pt x="57" y="24"/>
                  </a:lnTo>
                  <a:lnTo>
                    <a:pt x="59" y="43"/>
                  </a:lnTo>
                  <a:lnTo>
                    <a:pt x="57" y="62"/>
                  </a:lnTo>
                  <a:lnTo>
                    <a:pt x="50" y="76"/>
                  </a:lnTo>
                  <a:lnTo>
                    <a:pt x="47" y="81"/>
                  </a:lnTo>
                  <a:lnTo>
                    <a:pt x="41" y="85"/>
                  </a:lnTo>
                  <a:lnTo>
                    <a:pt x="36" y="86"/>
                  </a:lnTo>
                  <a:lnTo>
                    <a:pt x="29" y="88"/>
                  </a:lnTo>
                  <a:lnTo>
                    <a:pt x="22" y="86"/>
                  </a:lnTo>
                  <a:lnTo>
                    <a:pt x="15" y="85"/>
                  </a:lnTo>
                  <a:lnTo>
                    <a:pt x="10" y="81"/>
                  </a:lnTo>
                  <a:lnTo>
                    <a:pt x="7" y="76"/>
                  </a:lnTo>
                  <a:lnTo>
                    <a:pt x="2" y="62"/>
                  </a:lnTo>
                  <a:lnTo>
                    <a:pt x="0" y="43"/>
                  </a:lnTo>
                  <a:lnTo>
                    <a:pt x="2" y="24"/>
                  </a:lnTo>
                  <a:lnTo>
                    <a:pt x="7" y="10"/>
                  </a:lnTo>
                  <a:lnTo>
                    <a:pt x="10" y="7"/>
                  </a:lnTo>
                  <a:lnTo>
                    <a:pt x="15" y="1"/>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3" name="Line 203"/>
            <p:cNvSpPr>
              <a:spLocks noChangeShapeType="1"/>
            </p:cNvSpPr>
            <p:nvPr/>
          </p:nvSpPr>
          <p:spPr bwMode="auto">
            <a:xfrm flipV="1">
              <a:off x="1290"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4" name="Line 204"/>
            <p:cNvSpPr>
              <a:spLocks noChangeShapeType="1"/>
            </p:cNvSpPr>
            <p:nvPr/>
          </p:nvSpPr>
          <p:spPr bwMode="auto">
            <a:xfrm>
              <a:off x="1290"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5" name="Freeform 205"/>
            <p:cNvSpPr>
              <a:spLocks noEditPoints="1"/>
            </p:cNvSpPr>
            <p:nvPr/>
          </p:nvSpPr>
          <p:spPr bwMode="auto">
            <a:xfrm>
              <a:off x="1259" y="3500"/>
              <a:ext cx="31" cy="42"/>
            </a:xfrm>
            <a:custGeom>
              <a:avLst/>
              <a:gdLst>
                <a:gd name="T0" fmla="*/ 39 w 61"/>
                <a:gd name="T1" fmla="*/ 11 h 85"/>
                <a:gd name="T2" fmla="*/ 9 w 61"/>
                <a:gd name="T3" fmla="*/ 56 h 85"/>
                <a:gd name="T4" fmla="*/ 39 w 61"/>
                <a:gd name="T5" fmla="*/ 56 h 85"/>
                <a:gd name="T6" fmla="*/ 39 w 61"/>
                <a:gd name="T7" fmla="*/ 11 h 85"/>
                <a:gd name="T8" fmla="*/ 35 w 61"/>
                <a:gd name="T9" fmla="*/ 0 h 85"/>
                <a:gd name="T10" fmla="*/ 49 w 61"/>
                <a:gd name="T11" fmla="*/ 0 h 85"/>
                <a:gd name="T12" fmla="*/ 49 w 61"/>
                <a:gd name="T13" fmla="*/ 56 h 85"/>
                <a:gd name="T14" fmla="*/ 61 w 61"/>
                <a:gd name="T15" fmla="*/ 56 h 85"/>
                <a:gd name="T16" fmla="*/ 61 w 61"/>
                <a:gd name="T17" fmla="*/ 64 h 85"/>
                <a:gd name="T18" fmla="*/ 49 w 61"/>
                <a:gd name="T19" fmla="*/ 64 h 85"/>
                <a:gd name="T20" fmla="*/ 49 w 61"/>
                <a:gd name="T21" fmla="*/ 85 h 85"/>
                <a:gd name="T22" fmla="*/ 39 w 61"/>
                <a:gd name="T23" fmla="*/ 85 h 85"/>
                <a:gd name="T24" fmla="*/ 39 w 61"/>
                <a:gd name="T25" fmla="*/ 64 h 85"/>
                <a:gd name="T26" fmla="*/ 0 w 61"/>
                <a:gd name="T27" fmla="*/ 64 h 85"/>
                <a:gd name="T28" fmla="*/ 0 w 61"/>
                <a:gd name="T29" fmla="*/ 54 h 85"/>
                <a:gd name="T30" fmla="*/ 35 w 61"/>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85">
                  <a:moveTo>
                    <a:pt x="39" y="11"/>
                  </a:moveTo>
                  <a:lnTo>
                    <a:pt x="9" y="56"/>
                  </a:lnTo>
                  <a:lnTo>
                    <a:pt x="39" y="56"/>
                  </a:lnTo>
                  <a:lnTo>
                    <a:pt x="39" y="11"/>
                  </a:lnTo>
                  <a:close/>
                  <a:moveTo>
                    <a:pt x="35" y="0"/>
                  </a:moveTo>
                  <a:lnTo>
                    <a:pt x="49" y="0"/>
                  </a:lnTo>
                  <a:lnTo>
                    <a:pt x="49" y="56"/>
                  </a:lnTo>
                  <a:lnTo>
                    <a:pt x="61" y="56"/>
                  </a:lnTo>
                  <a:lnTo>
                    <a:pt x="61" y="64"/>
                  </a:lnTo>
                  <a:lnTo>
                    <a:pt x="49" y="64"/>
                  </a:lnTo>
                  <a:lnTo>
                    <a:pt x="49" y="85"/>
                  </a:lnTo>
                  <a:lnTo>
                    <a:pt x="39" y="85"/>
                  </a:lnTo>
                  <a:lnTo>
                    <a:pt x="39" y="64"/>
                  </a:lnTo>
                  <a:lnTo>
                    <a:pt x="0" y="64"/>
                  </a:lnTo>
                  <a:lnTo>
                    <a:pt x="0" y="54"/>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6" name="Freeform 206"/>
            <p:cNvSpPr>
              <a:spLocks/>
            </p:cNvSpPr>
            <p:nvPr/>
          </p:nvSpPr>
          <p:spPr bwMode="auto">
            <a:xfrm>
              <a:off x="1297" y="3500"/>
              <a:ext cx="28" cy="43"/>
            </a:xfrm>
            <a:custGeom>
              <a:avLst/>
              <a:gdLst>
                <a:gd name="T0" fmla="*/ 5 w 55"/>
                <a:gd name="T1" fmla="*/ 0 h 87"/>
                <a:gd name="T2" fmla="*/ 50 w 55"/>
                <a:gd name="T3" fmla="*/ 0 h 87"/>
                <a:gd name="T4" fmla="*/ 50 w 55"/>
                <a:gd name="T5" fmla="*/ 9 h 87"/>
                <a:gd name="T6" fmla="*/ 15 w 55"/>
                <a:gd name="T7" fmla="*/ 9 h 87"/>
                <a:gd name="T8" fmla="*/ 15 w 55"/>
                <a:gd name="T9" fmla="*/ 30 h 87"/>
                <a:gd name="T10" fmla="*/ 19 w 55"/>
                <a:gd name="T11" fmla="*/ 30 h 87"/>
                <a:gd name="T12" fmla="*/ 24 w 55"/>
                <a:gd name="T13" fmla="*/ 28 h 87"/>
                <a:gd name="T14" fmla="*/ 33 w 55"/>
                <a:gd name="T15" fmla="*/ 30 h 87"/>
                <a:gd name="T16" fmla="*/ 41 w 55"/>
                <a:gd name="T17" fmla="*/ 32 h 87"/>
                <a:gd name="T18" fmla="*/ 46 w 55"/>
                <a:gd name="T19" fmla="*/ 37 h 87"/>
                <a:gd name="T20" fmla="*/ 52 w 55"/>
                <a:gd name="T21" fmla="*/ 42 h 87"/>
                <a:gd name="T22" fmla="*/ 55 w 55"/>
                <a:gd name="T23" fmla="*/ 49 h 87"/>
                <a:gd name="T24" fmla="*/ 55 w 55"/>
                <a:gd name="T25" fmla="*/ 58 h 87"/>
                <a:gd name="T26" fmla="*/ 55 w 55"/>
                <a:gd name="T27" fmla="*/ 66 h 87"/>
                <a:gd name="T28" fmla="*/ 52 w 55"/>
                <a:gd name="T29" fmla="*/ 73 h 87"/>
                <a:gd name="T30" fmla="*/ 46 w 55"/>
                <a:gd name="T31" fmla="*/ 78 h 87"/>
                <a:gd name="T32" fmla="*/ 41 w 55"/>
                <a:gd name="T33" fmla="*/ 84 h 87"/>
                <a:gd name="T34" fmla="*/ 33 w 55"/>
                <a:gd name="T35" fmla="*/ 85 h 87"/>
                <a:gd name="T36" fmla="*/ 22 w 55"/>
                <a:gd name="T37" fmla="*/ 87 h 87"/>
                <a:gd name="T38" fmla="*/ 12 w 55"/>
                <a:gd name="T39" fmla="*/ 85 h 87"/>
                <a:gd name="T40" fmla="*/ 7 w 55"/>
                <a:gd name="T41" fmla="*/ 85 h 87"/>
                <a:gd name="T42" fmla="*/ 0 w 55"/>
                <a:gd name="T43" fmla="*/ 84 h 87"/>
                <a:gd name="T44" fmla="*/ 0 w 55"/>
                <a:gd name="T45" fmla="*/ 71 h 87"/>
                <a:gd name="T46" fmla="*/ 5 w 55"/>
                <a:gd name="T47" fmla="*/ 73 h 87"/>
                <a:gd name="T48" fmla="*/ 12 w 55"/>
                <a:gd name="T49" fmla="*/ 75 h 87"/>
                <a:gd name="T50" fmla="*/ 17 w 55"/>
                <a:gd name="T51" fmla="*/ 77 h 87"/>
                <a:gd name="T52" fmla="*/ 22 w 55"/>
                <a:gd name="T53" fmla="*/ 77 h 87"/>
                <a:gd name="T54" fmla="*/ 29 w 55"/>
                <a:gd name="T55" fmla="*/ 77 h 87"/>
                <a:gd name="T56" fmla="*/ 34 w 55"/>
                <a:gd name="T57" fmla="*/ 75 h 87"/>
                <a:gd name="T58" fmla="*/ 38 w 55"/>
                <a:gd name="T59" fmla="*/ 71 h 87"/>
                <a:gd name="T60" fmla="*/ 41 w 55"/>
                <a:gd name="T61" fmla="*/ 68 h 87"/>
                <a:gd name="T62" fmla="*/ 43 w 55"/>
                <a:gd name="T63" fmla="*/ 63 h 87"/>
                <a:gd name="T64" fmla="*/ 45 w 55"/>
                <a:gd name="T65" fmla="*/ 58 h 87"/>
                <a:gd name="T66" fmla="*/ 43 w 55"/>
                <a:gd name="T67" fmla="*/ 52 h 87"/>
                <a:gd name="T68" fmla="*/ 41 w 55"/>
                <a:gd name="T69" fmla="*/ 47 h 87"/>
                <a:gd name="T70" fmla="*/ 38 w 55"/>
                <a:gd name="T71" fmla="*/ 44 h 87"/>
                <a:gd name="T72" fmla="*/ 34 w 55"/>
                <a:gd name="T73" fmla="*/ 40 h 87"/>
                <a:gd name="T74" fmla="*/ 29 w 55"/>
                <a:gd name="T75" fmla="*/ 39 h 87"/>
                <a:gd name="T76" fmla="*/ 22 w 55"/>
                <a:gd name="T77" fmla="*/ 39 h 87"/>
                <a:gd name="T78" fmla="*/ 13 w 55"/>
                <a:gd name="T79" fmla="*/ 40 h 87"/>
                <a:gd name="T80" fmla="*/ 5 w 55"/>
                <a:gd name="T81" fmla="*/ 42 h 87"/>
                <a:gd name="T82" fmla="*/ 5 w 55"/>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87">
                  <a:moveTo>
                    <a:pt x="5" y="0"/>
                  </a:moveTo>
                  <a:lnTo>
                    <a:pt x="50" y="0"/>
                  </a:lnTo>
                  <a:lnTo>
                    <a:pt x="50" y="9"/>
                  </a:lnTo>
                  <a:lnTo>
                    <a:pt x="15" y="9"/>
                  </a:lnTo>
                  <a:lnTo>
                    <a:pt x="15" y="30"/>
                  </a:lnTo>
                  <a:lnTo>
                    <a:pt x="19" y="30"/>
                  </a:lnTo>
                  <a:lnTo>
                    <a:pt x="24" y="28"/>
                  </a:lnTo>
                  <a:lnTo>
                    <a:pt x="33" y="30"/>
                  </a:lnTo>
                  <a:lnTo>
                    <a:pt x="41" y="32"/>
                  </a:lnTo>
                  <a:lnTo>
                    <a:pt x="46" y="37"/>
                  </a:lnTo>
                  <a:lnTo>
                    <a:pt x="52" y="42"/>
                  </a:lnTo>
                  <a:lnTo>
                    <a:pt x="55" y="49"/>
                  </a:lnTo>
                  <a:lnTo>
                    <a:pt x="55" y="58"/>
                  </a:lnTo>
                  <a:lnTo>
                    <a:pt x="55" y="66"/>
                  </a:lnTo>
                  <a:lnTo>
                    <a:pt x="52" y="73"/>
                  </a:lnTo>
                  <a:lnTo>
                    <a:pt x="46" y="78"/>
                  </a:lnTo>
                  <a:lnTo>
                    <a:pt x="41" y="84"/>
                  </a:lnTo>
                  <a:lnTo>
                    <a:pt x="33" y="85"/>
                  </a:lnTo>
                  <a:lnTo>
                    <a:pt x="22" y="87"/>
                  </a:lnTo>
                  <a:lnTo>
                    <a:pt x="12" y="85"/>
                  </a:lnTo>
                  <a:lnTo>
                    <a:pt x="7" y="85"/>
                  </a:lnTo>
                  <a:lnTo>
                    <a:pt x="0" y="84"/>
                  </a:lnTo>
                  <a:lnTo>
                    <a:pt x="0" y="71"/>
                  </a:lnTo>
                  <a:lnTo>
                    <a:pt x="5" y="73"/>
                  </a:lnTo>
                  <a:lnTo>
                    <a:pt x="12" y="75"/>
                  </a:lnTo>
                  <a:lnTo>
                    <a:pt x="17" y="77"/>
                  </a:lnTo>
                  <a:lnTo>
                    <a:pt x="22" y="77"/>
                  </a:lnTo>
                  <a:lnTo>
                    <a:pt x="29" y="77"/>
                  </a:lnTo>
                  <a:lnTo>
                    <a:pt x="34" y="75"/>
                  </a:lnTo>
                  <a:lnTo>
                    <a:pt x="38" y="71"/>
                  </a:lnTo>
                  <a:lnTo>
                    <a:pt x="41" y="68"/>
                  </a:lnTo>
                  <a:lnTo>
                    <a:pt x="43" y="63"/>
                  </a:lnTo>
                  <a:lnTo>
                    <a:pt x="45" y="58"/>
                  </a:lnTo>
                  <a:lnTo>
                    <a:pt x="43" y="52"/>
                  </a:lnTo>
                  <a:lnTo>
                    <a:pt x="41" y="47"/>
                  </a:lnTo>
                  <a:lnTo>
                    <a:pt x="38" y="44"/>
                  </a:lnTo>
                  <a:lnTo>
                    <a:pt x="34" y="40"/>
                  </a:lnTo>
                  <a:lnTo>
                    <a:pt x="29" y="39"/>
                  </a:lnTo>
                  <a:lnTo>
                    <a:pt x="22" y="39"/>
                  </a:lnTo>
                  <a:lnTo>
                    <a:pt x="13" y="40"/>
                  </a:lnTo>
                  <a:lnTo>
                    <a:pt x="5" y="42"/>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7" name="Line 207"/>
            <p:cNvSpPr>
              <a:spLocks noChangeShapeType="1"/>
            </p:cNvSpPr>
            <p:nvPr/>
          </p:nvSpPr>
          <p:spPr bwMode="auto">
            <a:xfrm flipV="1">
              <a:off x="1486"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8" name="Line 208"/>
            <p:cNvSpPr>
              <a:spLocks noChangeShapeType="1"/>
            </p:cNvSpPr>
            <p:nvPr/>
          </p:nvSpPr>
          <p:spPr bwMode="auto">
            <a:xfrm>
              <a:off x="1486"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9" name="Freeform 209"/>
            <p:cNvSpPr>
              <a:spLocks/>
            </p:cNvSpPr>
            <p:nvPr/>
          </p:nvSpPr>
          <p:spPr bwMode="auto">
            <a:xfrm>
              <a:off x="1457" y="3500"/>
              <a:ext cx="28" cy="43"/>
            </a:xfrm>
            <a:custGeom>
              <a:avLst/>
              <a:gdLst>
                <a:gd name="T0" fmla="*/ 3 w 55"/>
                <a:gd name="T1" fmla="*/ 0 h 87"/>
                <a:gd name="T2" fmla="*/ 48 w 55"/>
                <a:gd name="T3" fmla="*/ 0 h 87"/>
                <a:gd name="T4" fmla="*/ 48 w 55"/>
                <a:gd name="T5" fmla="*/ 9 h 87"/>
                <a:gd name="T6" fmla="*/ 14 w 55"/>
                <a:gd name="T7" fmla="*/ 9 h 87"/>
                <a:gd name="T8" fmla="*/ 14 w 55"/>
                <a:gd name="T9" fmla="*/ 30 h 87"/>
                <a:gd name="T10" fmla="*/ 19 w 55"/>
                <a:gd name="T11" fmla="*/ 30 h 87"/>
                <a:gd name="T12" fmla="*/ 24 w 55"/>
                <a:gd name="T13" fmla="*/ 28 h 87"/>
                <a:gd name="T14" fmla="*/ 33 w 55"/>
                <a:gd name="T15" fmla="*/ 30 h 87"/>
                <a:gd name="T16" fmla="*/ 40 w 55"/>
                <a:gd name="T17" fmla="*/ 32 h 87"/>
                <a:gd name="T18" fmla="*/ 47 w 55"/>
                <a:gd name="T19" fmla="*/ 37 h 87"/>
                <a:gd name="T20" fmla="*/ 52 w 55"/>
                <a:gd name="T21" fmla="*/ 42 h 87"/>
                <a:gd name="T22" fmla="*/ 54 w 55"/>
                <a:gd name="T23" fmla="*/ 49 h 87"/>
                <a:gd name="T24" fmla="*/ 55 w 55"/>
                <a:gd name="T25" fmla="*/ 58 h 87"/>
                <a:gd name="T26" fmla="*/ 54 w 55"/>
                <a:gd name="T27" fmla="*/ 66 h 87"/>
                <a:gd name="T28" fmla="*/ 52 w 55"/>
                <a:gd name="T29" fmla="*/ 73 h 87"/>
                <a:gd name="T30" fmla="*/ 47 w 55"/>
                <a:gd name="T31" fmla="*/ 78 h 87"/>
                <a:gd name="T32" fmla="*/ 40 w 55"/>
                <a:gd name="T33" fmla="*/ 84 h 87"/>
                <a:gd name="T34" fmla="*/ 31 w 55"/>
                <a:gd name="T35" fmla="*/ 85 h 87"/>
                <a:gd name="T36" fmla="*/ 22 w 55"/>
                <a:gd name="T37" fmla="*/ 87 h 87"/>
                <a:gd name="T38" fmla="*/ 12 w 55"/>
                <a:gd name="T39" fmla="*/ 85 h 87"/>
                <a:gd name="T40" fmla="*/ 5 w 55"/>
                <a:gd name="T41" fmla="*/ 85 h 87"/>
                <a:gd name="T42" fmla="*/ 0 w 55"/>
                <a:gd name="T43" fmla="*/ 84 h 87"/>
                <a:gd name="T44" fmla="*/ 0 w 55"/>
                <a:gd name="T45" fmla="*/ 71 h 87"/>
                <a:gd name="T46" fmla="*/ 5 w 55"/>
                <a:gd name="T47" fmla="*/ 73 h 87"/>
                <a:gd name="T48" fmla="*/ 10 w 55"/>
                <a:gd name="T49" fmla="*/ 75 h 87"/>
                <a:gd name="T50" fmla="*/ 16 w 55"/>
                <a:gd name="T51" fmla="*/ 77 h 87"/>
                <a:gd name="T52" fmla="*/ 22 w 55"/>
                <a:gd name="T53" fmla="*/ 77 h 87"/>
                <a:gd name="T54" fmla="*/ 28 w 55"/>
                <a:gd name="T55" fmla="*/ 77 h 87"/>
                <a:gd name="T56" fmla="*/ 33 w 55"/>
                <a:gd name="T57" fmla="*/ 75 h 87"/>
                <a:gd name="T58" fmla="*/ 38 w 55"/>
                <a:gd name="T59" fmla="*/ 71 h 87"/>
                <a:gd name="T60" fmla="*/ 42 w 55"/>
                <a:gd name="T61" fmla="*/ 68 h 87"/>
                <a:gd name="T62" fmla="*/ 43 w 55"/>
                <a:gd name="T63" fmla="*/ 63 h 87"/>
                <a:gd name="T64" fmla="*/ 43 w 55"/>
                <a:gd name="T65" fmla="*/ 58 h 87"/>
                <a:gd name="T66" fmla="*/ 43 w 55"/>
                <a:gd name="T67" fmla="*/ 52 h 87"/>
                <a:gd name="T68" fmla="*/ 42 w 55"/>
                <a:gd name="T69" fmla="*/ 47 h 87"/>
                <a:gd name="T70" fmla="*/ 38 w 55"/>
                <a:gd name="T71" fmla="*/ 44 h 87"/>
                <a:gd name="T72" fmla="*/ 33 w 55"/>
                <a:gd name="T73" fmla="*/ 40 h 87"/>
                <a:gd name="T74" fmla="*/ 28 w 55"/>
                <a:gd name="T75" fmla="*/ 39 h 87"/>
                <a:gd name="T76" fmla="*/ 22 w 55"/>
                <a:gd name="T77" fmla="*/ 39 h 87"/>
                <a:gd name="T78" fmla="*/ 14 w 55"/>
                <a:gd name="T79" fmla="*/ 40 h 87"/>
                <a:gd name="T80" fmla="*/ 3 w 55"/>
                <a:gd name="T81" fmla="*/ 42 h 87"/>
                <a:gd name="T82" fmla="*/ 3 w 55"/>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87">
                  <a:moveTo>
                    <a:pt x="3" y="0"/>
                  </a:moveTo>
                  <a:lnTo>
                    <a:pt x="48" y="0"/>
                  </a:lnTo>
                  <a:lnTo>
                    <a:pt x="48" y="9"/>
                  </a:lnTo>
                  <a:lnTo>
                    <a:pt x="14" y="9"/>
                  </a:lnTo>
                  <a:lnTo>
                    <a:pt x="14" y="30"/>
                  </a:lnTo>
                  <a:lnTo>
                    <a:pt x="19" y="30"/>
                  </a:lnTo>
                  <a:lnTo>
                    <a:pt x="24" y="28"/>
                  </a:lnTo>
                  <a:lnTo>
                    <a:pt x="33" y="30"/>
                  </a:lnTo>
                  <a:lnTo>
                    <a:pt x="40" y="32"/>
                  </a:lnTo>
                  <a:lnTo>
                    <a:pt x="47" y="37"/>
                  </a:lnTo>
                  <a:lnTo>
                    <a:pt x="52" y="42"/>
                  </a:lnTo>
                  <a:lnTo>
                    <a:pt x="54" y="49"/>
                  </a:lnTo>
                  <a:lnTo>
                    <a:pt x="55" y="58"/>
                  </a:lnTo>
                  <a:lnTo>
                    <a:pt x="54" y="66"/>
                  </a:lnTo>
                  <a:lnTo>
                    <a:pt x="52" y="73"/>
                  </a:lnTo>
                  <a:lnTo>
                    <a:pt x="47" y="78"/>
                  </a:lnTo>
                  <a:lnTo>
                    <a:pt x="40" y="84"/>
                  </a:lnTo>
                  <a:lnTo>
                    <a:pt x="31" y="85"/>
                  </a:lnTo>
                  <a:lnTo>
                    <a:pt x="22" y="87"/>
                  </a:lnTo>
                  <a:lnTo>
                    <a:pt x="12" y="85"/>
                  </a:lnTo>
                  <a:lnTo>
                    <a:pt x="5" y="85"/>
                  </a:lnTo>
                  <a:lnTo>
                    <a:pt x="0" y="84"/>
                  </a:lnTo>
                  <a:lnTo>
                    <a:pt x="0" y="71"/>
                  </a:lnTo>
                  <a:lnTo>
                    <a:pt x="5" y="73"/>
                  </a:lnTo>
                  <a:lnTo>
                    <a:pt x="10" y="75"/>
                  </a:lnTo>
                  <a:lnTo>
                    <a:pt x="16" y="77"/>
                  </a:lnTo>
                  <a:lnTo>
                    <a:pt x="22" y="77"/>
                  </a:lnTo>
                  <a:lnTo>
                    <a:pt x="28" y="77"/>
                  </a:lnTo>
                  <a:lnTo>
                    <a:pt x="33" y="75"/>
                  </a:lnTo>
                  <a:lnTo>
                    <a:pt x="38" y="71"/>
                  </a:lnTo>
                  <a:lnTo>
                    <a:pt x="42" y="68"/>
                  </a:lnTo>
                  <a:lnTo>
                    <a:pt x="43" y="63"/>
                  </a:lnTo>
                  <a:lnTo>
                    <a:pt x="43" y="58"/>
                  </a:lnTo>
                  <a:lnTo>
                    <a:pt x="43" y="52"/>
                  </a:lnTo>
                  <a:lnTo>
                    <a:pt x="42" y="47"/>
                  </a:lnTo>
                  <a:lnTo>
                    <a:pt x="38" y="44"/>
                  </a:lnTo>
                  <a:lnTo>
                    <a:pt x="33" y="40"/>
                  </a:lnTo>
                  <a:lnTo>
                    <a:pt x="28" y="39"/>
                  </a:lnTo>
                  <a:lnTo>
                    <a:pt x="22" y="39"/>
                  </a:lnTo>
                  <a:lnTo>
                    <a:pt x="14" y="40"/>
                  </a:lnTo>
                  <a:lnTo>
                    <a:pt x="3" y="4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0" name="Freeform 210"/>
            <p:cNvSpPr>
              <a:spLocks noEditPoints="1"/>
            </p:cNvSpPr>
            <p:nvPr/>
          </p:nvSpPr>
          <p:spPr bwMode="auto">
            <a:xfrm>
              <a:off x="1494" y="3499"/>
              <a:ext cx="29" cy="44"/>
            </a:xfrm>
            <a:custGeom>
              <a:avLst/>
              <a:gdLst>
                <a:gd name="T0" fmla="*/ 29 w 59"/>
                <a:gd name="T1" fmla="*/ 8 h 88"/>
                <a:gd name="T2" fmla="*/ 24 w 59"/>
                <a:gd name="T3" fmla="*/ 10 h 88"/>
                <a:gd name="T4" fmla="*/ 19 w 59"/>
                <a:gd name="T5" fmla="*/ 12 h 88"/>
                <a:gd name="T6" fmla="*/ 15 w 59"/>
                <a:gd name="T7" fmla="*/ 17 h 88"/>
                <a:gd name="T8" fmla="*/ 14 w 59"/>
                <a:gd name="T9" fmla="*/ 24 h 88"/>
                <a:gd name="T10" fmla="*/ 12 w 59"/>
                <a:gd name="T11" fmla="*/ 33 h 88"/>
                <a:gd name="T12" fmla="*/ 12 w 59"/>
                <a:gd name="T13" fmla="*/ 43 h 88"/>
                <a:gd name="T14" fmla="*/ 12 w 59"/>
                <a:gd name="T15" fmla="*/ 55 h 88"/>
                <a:gd name="T16" fmla="*/ 14 w 59"/>
                <a:gd name="T17" fmla="*/ 64 h 88"/>
                <a:gd name="T18" fmla="*/ 15 w 59"/>
                <a:gd name="T19" fmla="*/ 71 h 88"/>
                <a:gd name="T20" fmla="*/ 19 w 59"/>
                <a:gd name="T21" fmla="*/ 74 h 88"/>
                <a:gd name="T22" fmla="*/ 24 w 59"/>
                <a:gd name="T23" fmla="*/ 78 h 88"/>
                <a:gd name="T24" fmla="*/ 29 w 59"/>
                <a:gd name="T25" fmla="*/ 79 h 88"/>
                <a:gd name="T26" fmla="*/ 34 w 59"/>
                <a:gd name="T27" fmla="*/ 78 h 88"/>
                <a:gd name="T28" fmla="*/ 40 w 59"/>
                <a:gd name="T29" fmla="*/ 74 h 88"/>
                <a:gd name="T30" fmla="*/ 43 w 59"/>
                <a:gd name="T31" fmla="*/ 71 h 88"/>
                <a:gd name="T32" fmla="*/ 45 w 59"/>
                <a:gd name="T33" fmla="*/ 64 h 88"/>
                <a:gd name="T34" fmla="*/ 46 w 59"/>
                <a:gd name="T35" fmla="*/ 55 h 88"/>
                <a:gd name="T36" fmla="*/ 48 w 59"/>
                <a:gd name="T37" fmla="*/ 43 h 88"/>
                <a:gd name="T38" fmla="*/ 46 w 59"/>
                <a:gd name="T39" fmla="*/ 33 h 88"/>
                <a:gd name="T40" fmla="*/ 45 w 59"/>
                <a:gd name="T41" fmla="*/ 24 h 88"/>
                <a:gd name="T42" fmla="*/ 43 w 59"/>
                <a:gd name="T43" fmla="*/ 17 h 88"/>
                <a:gd name="T44" fmla="*/ 40 w 59"/>
                <a:gd name="T45" fmla="*/ 12 h 88"/>
                <a:gd name="T46" fmla="*/ 34 w 59"/>
                <a:gd name="T47" fmla="*/ 10 h 88"/>
                <a:gd name="T48" fmla="*/ 29 w 59"/>
                <a:gd name="T49" fmla="*/ 8 h 88"/>
                <a:gd name="T50" fmla="*/ 29 w 59"/>
                <a:gd name="T51" fmla="*/ 0 h 88"/>
                <a:gd name="T52" fmla="*/ 36 w 59"/>
                <a:gd name="T53" fmla="*/ 0 h 88"/>
                <a:gd name="T54" fmla="*/ 41 w 59"/>
                <a:gd name="T55" fmla="*/ 1 h 88"/>
                <a:gd name="T56" fmla="*/ 46 w 59"/>
                <a:gd name="T57" fmla="*/ 7 h 88"/>
                <a:gd name="T58" fmla="*/ 52 w 59"/>
                <a:gd name="T59" fmla="*/ 10 h 88"/>
                <a:gd name="T60" fmla="*/ 57 w 59"/>
                <a:gd name="T61" fmla="*/ 24 h 88"/>
                <a:gd name="T62" fmla="*/ 59 w 59"/>
                <a:gd name="T63" fmla="*/ 43 h 88"/>
                <a:gd name="T64" fmla="*/ 57 w 59"/>
                <a:gd name="T65" fmla="*/ 62 h 88"/>
                <a:gd name="T66" fmla="*/ 52 w 59"/>
                <a:gd name="T67" fmla="*/ 76 h 88"/>
                <a:gd name="T68" fmla="*/ 46 w 59"/>
                <a:gd name="T69" fmla="*/ 81 h 88"/>
                <a:gd name="T70" fmla="*/ 41 w 59"/>
                <a:gd name="T71" fmla="*/ 85 h 88"/>
                <a:gd name="T72" fmla="*/ 36 w 59"/>
                <a:gd name="T73" fmla="*/ 86 h 88"/>
                <a:gd name="T74" fmla="*/ 29 w 59"/>
                <a:gd name="T75" fmla="*/ 88 h 88"/>
                <a:gd name="T76" fmla="*/ 22 w 59"/>
                <a:gd name="T77" fmla="*/ 86 h 88"/>
                <a:gd name="T78" fmla="*/ 17 w 59"/>
                <a:gd name="T79" fmla="*/ 85 h 88"/>
                <a:gd name="T80" fmla="*/ 12 w 59"/>
                <a:gd name="T81" fmla="*/ 81 h 88"/>
                <a:gd name="T82" fmla="*/ 8 w 59"/>
                <a:gd name="T83" fmla="*/ 76 h 88"/>
                <a:gd name="T84" fmla="*/ 1 w 59"/>
                <a:gd name="T85" fmla="*/ 62 h 88"/>
                <a:gd name="T86" fmla="*/ 0 w 59"/>
                <a:gd name="T87" fmla="*/ 43 h 88"/>
                <a:gd name="T88" fmla="*/ 1 w 59"/>
                <a:gd name="T89" fmla="*/ 24 h 88"/>
                <a:gd name="T90" fmla="*/ 8 w 59"/>
                <a:gd name="T91" fmla="*/ 10 h 88"/>
                <a:gd name="T92" fmla="*/ 12 w 59"/>
                <a:gd name="T93" fmla="*/ 7 h 88"/>
                <a:gd name="T94" fmla="*/ 17 w 59"/>
                <a:gd name="T95" fmla="*/ 1 h 88"/>
                <a:gd name="T96" fmla="*/ 22 w 59"/>
                <a:gd name="T97" fmla="*/ 0 h 88"/>
                <a:gd name="T98" fmla="*/ 29 w 59"/>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29" y="8"/>
                  </a:moveTo>
                  <a:lnTo>
                    <a:pt x="24" y="10"/>
                  </a:lnTo>
                  <a:lnTo>
                    <a:pt x="19" y="12"/>
                  </a:lnTo>
                  <a:lnTo>
                    <a:pt x="15" y="17"/>
                  </a:lnTo>
                  <a:lnTo>
                    <a:pt x="14" y="24"/>
                  </a:lnTo>
                  <a:lnTo>
                    <a:pt x="12" y="33"/>
                  </a:lnTo>
                  <a:lnTo>
                    <a:pt x="12" y="43"/>
                  </a:lnTo>
                  <a:lnTo>
                    <a:pt x="12" y="55"/>
                  </a:lnTo>
                  <a:lnTo>
                    <a:pt x="14" y="64"/>
                  </a:lnTo>
                  <a:lnTo>
                    <a:pt x="15" y="71"/>
                  </a:lnTo>
                  <a:lnTo>
                    <a:pt x="19" y="74"/>
                  </a:lnTo>
                  <a:lnTo>
                    <a:pt x="24" y="78"/>
                  </a:lnTo>
                  <a:lnTo>
                    <a:pt x="29" y="79"/>
                  </a:lnTo>
                  <a:lnTo>
                    <a:pt x="34" y="78"/>
                  </a:lnTo>
                  <a:lnTo>
                    <a:pt x="40" y="74"/>
                  </a:lnTo>
                  <a:lnTo>
                    <a:pt x="43" y="71"/>
                  </a:lnTo>
                  <a:lnTo>
                    <a:pt x="45" y="64"/>
                  </a:lnTo>
                  <a:lnTo>
                    <a:pt x="46" y="55"/>
                  </a:lnTo>
                  <a:lnTo>
                    <a:pt x="48" y="43"/>
                  </a:lnTo>
                  <a:lnTo>
                    <a:pt x="46" y="33"/>
                  </a:lnTo>
                  <a:lnTo>
                    <a:pt x="45" y="24"/>
                  </a:lnTo>
                  <a:lnTo>
                    <a:pt x="43" y="17"/>
                  </a:lnTo>
                  <a:lnTo>
                    <a:pt x="40" y="12"/>
                  </a:lnTo>
                  <a:lnTo>
                    <a:pt x="34" y="10"/>
                  </a:lnTo>
                  <a:lnTo>
                    <a:pt x="29" y="8"/>
                  </a:lnTo>
                  <a:close/>
                  <a:moveTo>
                    <a:pt x="29" y="0"/>
                  </a:moveTo>
                  <a:lnTo>
                    <a:pt x="36" y="0"/>
                  </a:lnTo>
                  <a:lnTo>
                    <a:pt x="41" y="1"/>
                  </a:lnTo>
                  <a:lnTo>
                    <a:pt x="46" y="7"/>
                  </a:lnTo>
                  <a:lnTo>
                    <a:pt x="52" y="10"/>
                  </a:lnTo>
                  <a:lnTo>
                    <a:pt x="57" y="24"/>
                  </a:lnTo>
                  <a:lnTo>
                    <a:pt x="59" y="43"/>
                  </a:lnTo>
                  <a:lnTo>
                    <a:pt x="57" y="62"/>
                  </a:lnTo>
                  <a:lnTo>
                    <a:pt x="52" y="76"/>
                  </a:lnTo>
                  <a:lnTo>
                    <a:pt x="46" y="81"/>
                  </a:lnTo>
                  <a:lnTo>
                    <a:pt x="41" y="85"/>
                  </a:lnTo>
                  <a:lnTo>
                    <a:pt x="36" y="86"/>
                  </a:lnTo>
                  <a:lnTo>
                    <a:pt x="29" y="88"/>
                  </a:lnTo>
                  <a:lnTo>
                    <a:pt x="22" y="86"/>
                  </a:lnTo>
                  <a:lnTo>
                    <a:pt x="17" y="85"/>
                  </a:lnTo>
                  <a:lnTo>
                    <a:pt x="12" y="81"/>
                  </a:lnTo>
                  <a:lnTo>
                    <a:pt x="8" y="76"/>
                  </a:lnTo>
                  <a:lnTo>
                    <a:pt x="1" y="62"/>
                  </a:lnTo>
                  <a:lnTo>
                    <a:pt x="0" y="43"/>
                  </a:lnTo>
                  <a:lnTo>
                    <a:pt x="1" y="24"/>
                  </a:lnTo>
                  <a:lnTo>
                    <a:pt x="8" y="10"/>
                  </a:lnTo>
                  <a:lnTo>
                    <a:pt x="12" y="7"/>
                  </a:lnTo>
                  <a:lnTo>
                    <a:pt x="17" y="1"/>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1" name="Line 211"/>
            <p:cNvSpPr>
              <a:spLocks noChangeShapeType="1"/>
            </p:cNvSpPr>
            <p:nvPr/>
          </p:nvSpPr>
          <p:spPr bwMode="auto">
            <a:xfrm flipV="1">
              <a:off x="1683"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2" name="Line 212"/>
            <p:cNvSpPr>
              <a:spLocks noChangeShapeType="1"/>
            </p:cNvSpPr>
            <p:nvPr/>
          </p:nvSpPr>
          <p:spPr bwMode="auto">
            <a:xfrm>
              <a:off x="1683"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3" name="Freeform 213"/>
            <p:cNvSpPr>
              <a:spLocks/>
            </p:cNvSpPr>
            <p:nvPr/>
          </p:nvSpPr>
          <p:spPr bwMode="auto">
            <a:xfrm>
              <a:off x="1655" y="3500"/>
              <a:ext cx="28" cy="43"/>
            </a:xfrm>
            <a:custGeom>
              <a:avLst/>
              <a:gdLst>
                <a:gd name="T0" fmla="*/ 3 w 55"/>
                <a:gd name="T1" fmla="*/ 0 h 87"/>
                <a:gd name="T2" fmla="*/ 48 w 55"/>
                <a:gd name="T3" fmla="*/ 0 h 87"/>
                <a:gd name="T4" fmla="*/ 48 w 55"/>
                <a:gd name="T5" fmla="*/ 9 h 87"/>
                <a:gd name="T6" fmla="*/ 14 w 55"/>
                <a:gd name="T7" fmla="*/ 9 h 87"/>
                <a:gd name="T8" fmla="*/ 14 w 55"/>
                <a:gd name="T9" fmla="*/ 30 h 87"/>
                <a:gd name="T10" fmla="*/ 19 w 55"/>
                <a:gd name="T11" fmla="*/ 30 h 87"/>
                <a:gd name="T12" fmla="*/ 24 w 55"/>
                <a:gd name="T13" fmla="*/ 28 h 87"/>
                <a:gd name="T14" fmla="*/ 33 w 55"/>
                <a:gd name="T15" fmla="*/ 30 h 87"/>
                <a:gd name="T16" fmla="*/ 40 w 55"/>
                <a:gd name="T17" fmla="*/ 32 h 87"/>
                <a:gd name="T18" fmla="*/ 47 w 55"/>
                <a:gd name="T19" fmla="*/ 37 h 87"/>
                <a:gd name="T20" fmla="*/ 52 w 55"/>
                <a:gd name="T21" fmla="*/ 42 h 87"/>
                <a:gd name="T22" fmla="*/ 53 w 55"/>
                <a:gd name="T23" fmla="*/ 49 h 87"/>
                <a:gd name="T24" fmla="*/ 55 w 55"/>
                <a:gd name="T25" fmla="*/ 58 h 87"/>
                <a:gd name="T26" fmla="*/ 53 w 55"/>
                <a:gd name="T27" fmla="*/ 66 h 87"/>
                <a:gd name="T28" fmla="*/ 52 w 55"/>
                <a:gd name="T29" fmla="*/ 73 h 87"/>
                <a:gd name="T30" fmla="*/ 47 w 55"/>
                <a:gd name="T31" fmla="*/ 78 h 87"/>
                <a:gd name="T32" fmla="*/ 40 w 55"/>
                <a:gd name="T33" fmla="*/ 84 h 87"/>
                <a:gd name="T34" fmla="*/ 31 w 55"/>
                <a:gd name="T35" fmla="*/ 85 h 87"/>
                <a:gd name="T36" fmla="*/ 22 w 55"/>
                <a:gd name="T37" fmla="*/ 87 h 87"/>
                <a:gd name="T38" fmla="*/ 12 w 55"/>
                <a:gd name="T39" fmla="*/ 85 h 87"/>
                <a:gd name="T40" fmla="*/ 5 w 55"/>
                <a:gd name="T41" fmla="*/ 85 h 87"/>
                <a:gd name="T42" fmla="*/ 0 w 55"/>
                <a:gd name="T43" fmla="*/ 84 h 87"/>
                <a:gd name="T44" fmla="*/ 0 w 55"/>
                <a:gd name="T45" fmla="*/ 71 h 87"/>
                <a:gd name="T46" fmla="*/ 5 w 55"/>
                <a:gd name="T47" fmla="*/ 73 h 87"/>
                <a:gd name="T48" fmla="*/ 10 w 55"/>
                <a:gd name="T49" fmla="*/ 75 h 87"/>
                <a:gd name="T50" fmla="*/ 15 w 55"/>
                <a:gd name="T51" fmla="*/ 77 h 87"/>
                <a:gd name="T52" fmla="*/ 22 w 55"/>
                <a:gd name="T53" fmla="*/ 77 h 87"/>
                <a:gd name="T54" fmla="*/ 27 w 55"/>
                <a:gd name="T55" fmla="*/ 77 h 87"/>
                <a:gd name="T56" fmla="*/ 33 w 55"/>
                <a:gd name="T57" fmla="*/ 75 h 87"/>
                <a:gd name="T58" fmla="*/ 38 w 55"/>
                <a:gd name="T59" fmla="*/ 71 h 87"/>
                <a:gd name="T60" fmla="*/ 41 w 55"/>
                <a:gd name="T61" fmla="*/ 68 h 87"/>
                <a:gd name="T62" fmla="*/ 43 w 55"/>
                <a:gd name="T63" fmla="*/ 63 h 87"/>
                <a:gd name="T64" fmla="*/ 43 w 55"/>
                <a:gd name="T65" fmla="*/ 58 h 87"/>
                <a:gd name="T66" fmla="*/ 43 w 55"/>
                <a:gd name="T67" fmla="*/ 52 h 87"/>
                <a:gd name="T68" fmla="*/ 41 w 55"/>
                <a:gd name="T69" fmla="*/ 47 h 87"/>
                <a:gd name="T70" fmla="*/ 38 w 55"/>
                <a:gd name="T71" fmla="*/ 44 h 87"/>
                <a:gd name="T72" fmla="*/ 33 w 55"/>
                <a:gd name="T73" fmla="*/ 40 h 87"/>
                <a:gd name="T74" fmla="*/ 27 w 55"/>
                <a:gd name="T75" fmla="*/ 39 h 87"/>
                <a:gd name="T76" fmla="*/ 22 w 55"/>
                <a:gd name="T77" fmla="*/ 39 h 87"/>
                <a:gd name="T78" fmla="*/ 14 w 55"/>
                <a:gd name="T79" fmla="*/ 40 h 87"/>
                <a:gd name="T80" fmla="*/ 3 w 55"/>
                <a:gd name="T81" fmla="*/ 42 h 87"/>
                <a:gd name="T82" fmla="*/ 3 w 55"/>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87">
                  <a:moveTo>
                    <a:pt x="3" y="0"/>
                  </a:moveTo>
                  <a:lnTo>
                    <a:pt x="48" y="0"/>
                  </a:lnTo>
                  <a:lnTo>
                    <a:pt x="48" y="9"/>
                  </a:lnTo>
                  <a:lnTo>
                    <a:pt x="14" y="9"/>
                  </a:lnTo>
                  <a:lnTo>
                    <a:pt x="14" y="30"/>
                  </a:lnTo>
                  <a:lnTo>
                    <a:pt x="19" y="30"/>
                  </a:lnTo>
                  <a:lnTo>
                    <a:pt x="24" y="28"/>
                  </a:lnTo>
                  <a:lnTo>
                    <a:pt x="33" y="30"/>
                  </a:lnTo>
                  <a:lnTo>
                    <a:pt x="40" y="32"/>
                  </a:lnTo>
                  <a:lnTo>
                    <a:pt x="47" y="37"/>
                  </a:lnTo>
                  <a:lnTo>
                    <a:pt x="52" y="42"/>
                  </a:lnTo>
                  <a:lnTo>
                    <a:pt x="53" y="49"/>
                  </a:lnTo>
                  <a:lnTo>
                    <a:pt x="55" y="58"/>
                  </a:lnTo>
                  <a:lnTo>
                    <a:pt x="53" y="66"/>
                  </a:lnTo>
                  <a:lnTo>
                    <a:pt x="52" y="73"/>
                  </a:lnTo>
                  <a:lnTo>
                    <a:pt x="47" y="78"/>
                  </a:lnTo>
                  <a:lnTo>
                    <a:pt x="40" y="84"/>
                  </a:lnTo>
                  <a:lnTo>
                    <a:pt x="31" y="85"/>
                  </a:lnTo>
                  <a:lnTo>
                    <a:pt x="22" y="87"/>
                  </a:lnTo>
                  <a:lnTo>
                    <a:pt x="12" y="85"/>
                  </a:lnTo>
                  <a:lnTo>
                    <a:pt x="5" y="85"/>
                  </a:lnTo>
                  <a:lnTo>
                    <a:pt x="0" y="84"/>
                  </a:lnTo>
                  <a:lnTo>
                    <a:pt x="0" y="71"/>
                  </a:lnTo>
                  <a:lnTo>
                    <a:pt x="5" y="73"/>
                  </a:lnTo>
                  <a:lnTo>
                    <a:pt x="10" y="75"/>
                  </a:lnTo>
                  <a:lnTo>
                    <a:pt x="15" y="77"/>
                  </a:lnTo>
                  <a:lnTo>
                    <a:pt x="22" y="77"/>
                  </a:lnTo>
                  <a:lnTo>
                    <a:pt x="27" y="77"/>
                  </a:lnTo>
                  <a:lnTo>
                    <a:pt x="33" y="75"/>
                  </a:lnTo>
                  <a:lnTo>
                    <a:pt x="38" y="71"/>
                  </a:lnTo>
                  <a:lnTo>
                    <a:pt x="41" y="68"/>
                  </a:lnTo>
                  <a:lnTo>
                    <a:pt x="43" y="63"/>
                  </a:lnTo>
                  <a:lnTo>
                    <a:pt x="43" y="58"/>
                  </a:lnTo>
                  <a:lnTo>
                    <a:pt x="43" y="52"/>
                  </a:lnTo>
                  <a:lnTo>
                    <a:pt x="41" y="47"/>
                  </a:lnTo>
                  <a:lnTo>
                    <a:pt x="38" y="44"/>
                  </a:lnTo>
                  <a:lnTo>
                    <a:pt x="33" y="40"/>
                  </a:lnTo>
                  <a:lnTo>
                    <a:pt x="27" y="39"/>
                  </a:lnTo>
                  <a:lnTo>
                    <a:pt x="22" y="39"/>
                  </a:lnTo>
                  <a:lnTo>
                    <a:pt x="14" y="40"/>
                  </a:lnTo>
                  <a:lnTo>
                    <a:pt x="3" y="4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4" name="Freeform 214"/>
            <p:cNvSpPr>
              <a:spLocks/>
            </p:cNvSpPr>
            <p:nvPr/>
          </p:nvSpPr>
          <p:spPr bwMode="auto">
            <a:xfrm>
              <a:off x="1692" y="3500"/>
              <a:ext cx="28" cy="43"/>
            </a:xfrm>
            <a:custGeom>
              <a:avLst/>
              <a:gdLst>
                <a:gd name="T0" fmla="*/ 4 w 56"/>
                <a:gd name="T1" fmla="*/ 0 h 87"/>
                <a:gd name="T2" fmla="*/ 49 w 56"/>
                <a:gd name="T3" fmla="*/ 0 h 87"/>
                <a:gd name="T4" fmla="*/ 49 w 56"/>
                <a:gd name="T5" fmla="*/ 9 h 87"/>
                <a:gd name="T6" fmla="*/ 14 w 56"/>
                <a:gd name="T7" fmla="*/ 9 h 87"/>
                <a:gd name="T8" fmla="*/ 14 w 56"/>
                <a:gd name="T9" fmla="*/ 30 h 87"/>
                <a:gd name="T10" fmla="*/ 19 w 56"/>
                <a:gd name="T11" fmla="*/ 30 h 87"/>
                <a:gd name="T12" fmla="*/ 24 w 56"/>
                <a:gd name="T13" fmla="*/ 28 h 87"/>
                <a:gd name="T14" fmla="*/ 33 w 56"/>
                <a:gd name="T15" fmla="*/ 30 h 87"/>
                <a:gd name="T16" fmla="*/ 40 w 56"/>
                <a:gd name="T17" fmla="*/ 32 h 87"/>
                <a:gd name="T18" fmla="*/ 47 w 56"/>
                <a:gd name="T19" fmla="*/ 37 h 87"/>
                <a:gd name="T20" fmla="*/ 52 w 56"/>
                <a:gd name="T21" fmla="*/ 42 h 87"/>
                <a:gd name="T22" fmla="*/ 54 w 56"/>
                <a:gd name="T23" fmla="*/ 49 h 87"/>
                <a:gd name="T24" fmla="*/ 56 w 56"/>
                <a:gd name="T25" fmla="*/ 58 h 87"/>
                <a:gd name="T26" fmla="*/ 54 w 56"/>
                <a:gd name="T27" fmla="*/ 66 h 87"/>
                <a:gd name="T28" fmla="*/ 52 w 56"/>
                <a:gd name="T29" fmla="*/ 73 h 87"/>
                <a:gd name="T30" fmla="*/ 47 w 56"/>
                <a:gd name="T31" fmla="*/ 78 h 87"/>
                <a:gd name="T32" fmla="*/ 40 w 56"/>
                <a:gd name="T33" fmla="*/ 84 h 87"/>
                <a:gd name="T34" fmla="*/ 31 w 56"/>
                <a:gd name="T35" fmla="*/ 85 h 87"/>
                <a:gd name="T36" fmla="*/ 23 w 56"/>
                <a:gd name="T37" fmla="*/ 87 h 87"/>
                <a:gd name="T38" fmla="*/ 12 w 56"/>
                <a:gd name="T39" fmla="*/ 85 h 87"/>
                <a:gd name="T40" fmla="*/ 5 w 56"/>
                <a:gd name="T41" fmla="*/ 85 h 87"/>
                <a:gd name="T42" fmla="*/ 0 w 56"/>
                <a:gd name="T43" fmla="*/ 84 h 87"/>
                <a:gd name="T44" fmla="*/ 0 w 56"/>
                <a:gd name="T45" fmla="*/ 71 h 87"/>
                <a:gd name="T46" fmla="*/ 5 w 56"/>
                <a:gd name="T47" fmla="*/ 73 h 87"/>
                <a:gd name="T48" fmla="*/ 11 w 56"/>
                <a:gd name="T49" fmla="*/ 75 h 87"/>
                <a:gd name="T50" fmla="*/ 16 w 56"/>
                <a:gd name="T51" fmla="*/ 77 h 87"/>
                <a:gd name="T52" fmla="*/ 23 w 56"/>
                <a:gd name="T53" fmla="*/ 77 h 87"/>
                <a:gd name="T54" fmla="*/ 28 w 56"/>
                <a:gd name="T55" fmla="*/ 77 h 87"/>
                <a:gd name="T56" fmla="*/ 33 w 56"/>
                <a:gd name="T57" fmla="*/ 75 h 87"/>
                <a:gd name="T58" fmla="*/ 38 w 56"/>
                <a:gd name="T59" fmla="*/ 71 h 87"/>
                <a:gd name="T60" fmla="*/ 42 w 56"/>
                <a:gd name="T61" fmla="*/ 68 h 87"/>
                <a:gd name="T62" fmla="*/ 44 w 56"/>
                <a:gd name="T63" fmla="*/ 63 h 87"/>
                <a:gd name="T64" fmla="*/ 44 w 56"/>
                <a:gd name="T65" fmla="*/ 58 h 87"/>
                <a:gd name="T66" fmla="*/ 44 w 56"/>
                <a:gd name="T67" fmla="*/ 52 h 87"/>
                <a:gd name="T68" fmla="*/ 42 w 56"/>
                <a:gd name="T69" fmla="*/ 47 h 87"/>
                <a:gd name="T70" fmla="*/ 38 w 56"/>
                <a:gd name="T71" fmla="*/ 44 h 87"/>
                <a:gd name="T72" fmla="*/ 33 w 56"/>
                <a:gd name="T73" fmla="*/ 40 h 87"/>
                <a:gd name="T74" fmla="*/ 28 w 56"/>
                <a:gd name="T75" fmla="*/ 39 h 87"/>
                <a:gd name="T76" fmla="*/ 23 w 56"/>
                <a:gd name="T77" fmla="*/ 39 h 87"/>
                <a:gd name="T78" fmla="*/ 12 w 56"/>
                <a:gd name="T79" fmla="*/ 40 h 87"/>
                <a:gd name="T80" fmla="*/ 4 w 56"/>
                <a:gd name="T81" fmla="*/ 42 h 87"/>
                <a:gd name="T82" fmla="*/ 4 w 56"/>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87">
                  <a:moveTo>
                    <a:pt x="4" y="0"/>
                  </a:moveTo>
                  <a:lnTo>
                    <a:pt x="49" y="0"/>
                  </a:lnTo>
                  <a:lnTo>
                    <a:pt x="49" y="9"/>
                  </a:lnTo>
                  <a:lnTo>
                    <a:pt x="14" y="9"/>
                  </a:lnTo>
                  <a:lnTo>
                    <a:pt x="14" y="30"/>
                  </a:lnTo>
                  <a:lnTo>
                    <a:pt x="19" y="30"/>
                  </a:lnTo>
                  <a:lnTo>
                    <a:pt x="24" y="28"/>
                  </a:lnTo>
                  <a:lnTo>
                    <a:pt x="33" y="30"/>
                  </a:lnTo>
                  <a:lnTo>
                    <a:pt x="40" y="32"/>
                  </a:lnTo>
                  <a:lnTo>
                    <a:pt x="47" y="37"/>
                  </a:lnTo>
                  <a:lnTo>
                    <a:pt x="52" y="42"/>
                  </a:lnTo>
                  <a:lnTo>
                    <a:pt x="54" y="49"/>
                  </a:lnTo>
                  <a:lnTo>
                    <a:pt x="56" y="58"/>
                  </a:lnTo>
                  <a:lnTo>
                    <a:pt x="54" y="66"/>
                  </a:lnTo>
                  <a:lnTo>
                    <a:pt x="52" y="73"/>
                  </a:lnTo>
                  <a:lnTo>
                    <a:pt x="47" y="78"/>
                  </a:lnTo>
                  <a:lnTo>
                    <a:pt x="40" y="84"/>
                  </a:lnTo>
                  <a:lnTo>
                    <a:pt x="31" y="85"/>
                  </a:lnTo>
                  <a:lnTo>
                    <a:pt x="23" y="87"/>
                  </a:lnTo>
                  <a:lnTo>
                    <a:pt x="12" y="85"/>
                  </a:lnTo>
                  <a:lnTo>
                    <a:pt x="5" y="85"/>
                  </a:lnTo>
                  <a:lnTo>
                    <a:pt x="0" y="84"/>
                  </a:lnTo>
                  <a:lnTo>
                    <a:pt x="0" y="71"/>
                  </a:lnTo>
                  <a:lnTo>
                    <a:pt x="5" y="73"/>
                  </a:lnTo>
                  <a:lnTo>
                    <a:pt x="11" y="75"/>
                  </a:lnTo>
                  <a:lnTo>
                    <a:pt x="16" y="77"/>
                  </a:lnTo>
                  <a:lnTo>
                    <a:pt x="23" y="77"/>
                  </a:lnTo>
                  <a:lnTo>
                    <a:pt x="28" y="77"/>
                  </a:lnTo>
                  <a:lnTo>
                    <a:pt x="33" y="75"/>
                  </a:lnTo>
                  <a:lnTo>
                    <a:pt x="38" y="71"/>
                  </a:lnTo>
                  <a:lnTo>
                    <a:pt x="42" y="68"/>
                  </a:lnTo>
                  <a:lnTo>
                    <a:pt x="44" y="63"/>
                  </a:lnTo>
                  <a:lnTo>
                    <a:pt x="44" y="58"/>
                  </a:lnTo>
                  <a:lnTo>
                    <a:pt x="44" y="52"/>
                  </a:lnTo>
                  <a:lnTo>
                    <a:pt x="42" y="47"/>
                  </a:lnTo>
                  <a:lnTo>
                    <a:pt x="38" y="44"/>
                  </a:lnTo>
                  <a:lnTo>
                    <a:pt x="33" y="40"/>
                  </a:lnTo>
                  <a:lnTo>
                    <a:pt x="28" y="39"/>
                  </a:lnTo>
                  <a:lnTo>
                    <a:pt x="23" y="39"/>
                  </a:lnTo>
                  <a:lnTo>
                    <a:pt x="12" y="40"/>
                  </a:lnTo>
                  <a:lnTo>
                    <a:pt x="4" y="42"/>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5" name="Line 215"/>
            <p:cNvSpPr>
              <a:spLocks noChangeShapeType="1"/>
            </p:cNvSpPr>
            <p:nvPr/>
          </p:nvSpPr>
          <p:spPr bwMode="auto">
            <a:xfrm flipV="1">
              <a:off x="1880"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6" name="Line 216"/>
            <p:cNvSpPr>
              <a:spLocks noChangeShapeType="1"/>
            </p:cNvSpPr>
            <p:nvPr/>
          </p:nvSpPr>
          <p:spPr bwMode="auto">
            <a:xfrm>
              <a:off x="1880"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7" name="Freeform 217"/>
            <p:cNvSpPr>
              <a:spLocks noEditPoints="1"/>
            </p:cNvSpPr>
            <p:nvPr/>
          </p:nvSpPr>
          <p:spPr bwMode="auto">
            <a:xfrm>
              <a:off x="1851" y="3499"/>
              <a:ext cx="29" cy="44"/>
            </a:xfrm>
            <a:custGeom>
              <a:avLst/>
              <a:gdLst>
                <a:gd name="T0" fmla="*/ 26 w 59"/>
                <a:gd name="T1" fmla="*/ 40 h 88"/>
                <a:gd name="T2" fmla="*/ 17 w 59"/>
                <a:gd name="T3" fmla="*/ 45 h 88"/>
                <a:gd name="T4" fmla="*/ 14 w 59"/>
                <a:gd name="T5" fmla="*/ 53 h 88"/>
                <a:gd name="T6" fmla="*/ 14 w 59"/>
                <a:gd name="T7" fmla="*/ 64 h 88"/>
                <a:gd name="T8" fmla="*/ 17 w 59"/>
                <a:gd name="T9" fmla="*/ 74 h 88"/>
                <a:gd name="T10" fmla="*/ 26 w 59"/>
                <a:gd name="T11" fmla="*/ 78 h 88"/>
                <a:gd name="T12" fmla="*/ 35 w 59"/>
                <a:gd name="T13" fmla="*/ 78 h 88"/>
                <a:gd name="T14" fmla="*/ 43 w 59"/>
                <a:gd name="T15" fmla="*/ 74 h 88"/>
                <a:gd name="T16" fmla="*/ 47 w 59"/>
                <a:gd name="T17" fmla="*/ 64 h 88"/>
                <a:gd name="T18" fmla="*/ 47 w 59"/>
                <a:gd name="T19" fmla="*/ 53 h 88"/>
                <a:gd name="T20" fmla="*/ 43 w 59"/>
                <a:gd name="T21" fmla="*/ 45 h 88"/>
                <a:gd name="T22" fmla="*/ 35 w 59"/>
                <a:gd name="T23" fmla="*/ 40 h 88"/>
                <a:gd name="T24" fmla="*/ 35 w 59"/>
                <a:gd name="T25" fmla="*/ 0 h 88"/>
                <a:gd name="T26" fmla="*/ 54 w 59"/>
                <a:gd name="T27" fmla="*/ 3 h 88"/>
                <a:gd name="T28" fmla="*/ 45 w 59"/>
                <a:gd name="T29" fmla="*/ 10 h 88"/>
                <a:gd name="T30" fmla="*/ 30 w 59"/>
                <a:gd name="T31" fmla="*/ 10 h 88"/>
                <a:gd name="T32" fmla="*/ 17 w 59"/>
                <a:gd name="T33" fmla="*/ 17 h 88"/>
                <a:gd name="T34" fmla="*/ 12 w 59"/>
                <a:gd name="T35" fmla="*/ 31 h 88"/>
                <a:gd name="T36" fmla="*/ 16 w 59"/>
                <a:gd name="T37" fmla="*/ 36 h 88"/>
                <a:gd name="T38" fmla="*/ 24 w 59"/>
                <a:gd name="T39" fmla="*/ 31 h 88"/>
                <a:gd name="T40" fmla="*/ 38 w 59"/>
                <a:gd name="T41" fmla="*/ 31 h 88"/>
                <a:gd name="T42" fmla="*/ 52 w 59"/>
                <a:gd name="T43" fmla="*/ 38 h 88"/>
                <a:gd name="T44" fmla="*/ 57 w 59"/>
                <a:gd name="T45" fmla="*/ 50 h 88"/>
                <a:gd name="T46" fmla="*/ 57 w 59"/>
                <a:gd name="T47" fmla="*/ 67 h 88"/>
                <a:gd name="T48" fmla="*/ 50 w 59"/>
                <a:gd name="T49" fmla="*/ 79 h 88"/>
                <a:gd name="T50" fmla="*/ 38 w 59"/>
                <a:gd name="T51" fmla="*/ 86 h 88"/>
                <a:gd name="T52" fmla="*/ 23 w 59"/>
                <a:gd name="T53" fmla="*/ 86 h 88"/>
                <a:gd name="T54" fmla="*/ 12 w 59"/>
                <a:gd name="T55" fmla="*/ 81 h 88"/>
                <a:gd name="T56" fmla="*/ 2 w 59"/>
                <a:gd name="T57" fmla="*/ 62 h 88"/>
                <a:gd name="T58" fmla="*/ 2 w 59"/>
                <a:gd name="T59" fmla="*/ 26 h 88"/>
                <a:gd name="T60" fmla="*/ 14 w 59"/>
                <a:gd name="T61" fmla="*/ 7 h 88"/>
                <a:gd name="T62" fmla="*/ 28 w 59"/>
                <a:gd name="T6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88">
                  <a:moveTo>
                    <a:pt x="30" y="40"/>
                  </a:moveTo>
                  <a:lnTo>
                    <a:pt x="26" y="40"/>
                  </a:lnTo>
                  <a:lnTo>
                    <a:pt x="21" y="41"/>
                  </a:lnTo>
                  <a:lnTo>
                    <a:pt x="17" y="45"/>
                  </a:lnTo>
                  <a:lnTo>
                    <a:pt x="16" y="48"/>
                  </a:lnTo>
                  <a:lnTo>
                    <a:pt x="14" y="53"/>
                  </a:lnTo>
                  <a:lnTo>
                    <a:pt x="14" y="59"/>
                  </a:lnTo>
                  <a:lnTo>
                    <a:pt x="14" y="64"/>
                  </a:lnTo>
                  <a:lnTo>
                    <a:pt x="16" y="69"/>
                  </a:lnTo>
                  <a:lnTo>
                    <a:pt x="17" y="74"/>
                  </a:lnTo>
                  <a:lnTo>
                    <a:pt x="21" y="76"/>
                  </a:lnTo>
                  <a:lnTo>
                    <a:pt x="26" y="78"/>
                  </a:lnTo>
                  <a:lnTo>
                    <a:pt x="30" y="79"/>
                  </a:lnTo>
                  <a:lnTo>
                    <a:pt x="35" y="78"/>
                  </a:lnTo>
                  <a:lnTo>
                    <a:pt x="40" y="76"/>
                  </a:lnTo>
                  <a:lnTo>
                    <a:pt x="43" y="74"/>
                  </a:lnTo>
                  <a:lnTo>
                    <a:pt x="45" y="69"/>
                  </a:lnTo>
                  <a:lnTo>
                    <a:pt x="47" y="64"/>
                  </a:lnTo>
                  <a:lnTo>
                    <a:pt x="47" y="59"/>
                  </a:lnTo>
                  <a:lnTo>
                    <a:pt x="47" y="53"/>
                  </a:lnTo>
                  <a:lnTo>
                    <a:pt x="45" y="48"/>
                  </a:lnTo>
                  <a:lnTo>
                    <a:pt x="43" y="45"/>
                  </a:lnTo>
                  <a:lnTo>
                    <a:pt x="40" y="41"/>
                  </a:lnTo>
                  <a:lnTo>
                    <a:pt x="35" y="40"/>
                  </a:lnTo>
                  <a:lnTo>
                    <a:pt x="30" y="40"/>
                  </a:lnTo>
                  <a:close/>
                  <a:moveTo>
                    <a:pt x="35" y="0"/>
                  </a:moveTo>
                  <a:lnTo>
                    <a:pt x="43" y="0"/>
                  </a:lnTo>
                  <a:lnTo>
                    <a:pt x="54" y="3"/>
                  </a:lnTo>
                  <a:lnTo>
                    <a:pt x="54" y="14"/>
                  </a:lnTo>
                  <a:lnTo>
                    <a:pt x="45" y="10"/>
                  </a:lnTo>
                  <a:lnTo>
                    <a:pt x="36" y="8"/>
                  </a:lnTo>
                  <a:lnTo>
                    <a:pt x="30" y="10"/>
                  </a:lnTo>
                  <a:lnTo>
                    <a:pt x="23" y="12"/>
                  </a:lnTo>
                  <a:lnTo>
                    <a:pt x="17" y="17"/>
                  </a:lnTo>
                  <a:lnTo>
                    <a:pt x="14" y="22"/>
                  </a:lnTo>
                  <a:lnTo>
                    <a:pt x="12" y="31"/>
                  </a:lnTo>
                  <a:lnTo>
                    <a:pt x="12" y="40"/>
                  </a:lnTo>
                  <a:lnTo>
                    <a:pt x="16" y="36"/>
                  </a:lnTo>
                  <a:lnTo>
                    <a:pt x="19" y="33"/>
                  </a:lnTo>
                  <a:lnTo>
                    <a:pt x="24" y="31"/>
                  </a:lnTo>
                  <a:lnTo>
                    <a:pt x="31" y="29"/>
                  </a:lnTo>
                  <a:lnTo>
                    <a:pt x="38" y="31"/>
                  </a:lnTo>
                  <a:lnTo>
                    <a:pt x="45" y="33"/>
                  </a:lnTo>
                  <a:lnTo>
                    <a:pt x="52" y="38"/>
                  </a:lnTo>
                  <a:lnTo>
                    <a:pt x="55" y="43"/>
                  </a:lnTo>
                  <a:lnTo>
                    <a:pt x="57" y="50"/>
                  </a:lnTo>
                  <a:lnTo>
                    <a:pt x="59" y="59"/>
                  </a:lnTo>
                  <a:lnTo>
                    <a:pt x="57" y="67"/>
                  </a:lnTo>
                  <a:lnTo>
                    <a:pt x="55" y="74"/>
                  </a:lnTo>
                  <a:lnTo>
                    <a:pt x="50" y="79"/>
                  </a:lnTo>
                  <a:lnTo>
                    <a:pt x="45" y="85"/>
                  </a:lnTo>
                  <a:lnTo>
                    <a:pt x="38" y="86"/>
                  </a:lnTo>
                  <a:lnTo>
                    <a:pt x="30" y="88"/>
                  </a:lnTo>
                  <a:lnTo>
                    <a:pt x="23" y="86"/>
                  </a:lnTo>
                  <a:lnTo>
                    <a:pt x="17" y="85"/>
                  </a:lnTo>
                  <a:lnTo>
                    <a:pt x="12" y="81"/>
                  </a:lnTo>
                  <a:lnTo>
                    <a:pt x="7" y="76"/>
                  </a:lnTo>
                  <a:lnTo>
                    <a:pt x="2" y="62"/>
                  </a:lnTo>
                  <a:lnTo>
                    <a:pt x="0" y="43"/>
                  </a:lnTo>
                  <a:lnTo>
                    <a:pt x="2" y="26"/>
                  </a:lnTo>
                  <a:lnTo>
                    <a:pt x="9" y="12"/>
                  </a:lnTo>
                  <a:lnTo>
                    <a:pt x="14" y="7"/>
                  </a:lnTo>
                  <a:lnTo>
                    <a:pt x="21" y="3"/>
                  </a:lnTo>
                  <a:lnTo>
                    <a:pt x="28" y="0"/>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8" name="Freeform 218"/>
            <p:cNvSpPr>
              <a:spLocks noEditPoints="1"/>
            </p:cNvSpPr>
            <p:nvPr/>
          </p:nvSpPr>
          <p:spPr bwMode="auto">
            <a:xfrm>
              <a:off x="1888" y="3499"/>
              <a:ext cx="29" cy="44"/>
            </a:xfrm>
            <a:custGeom>
              <a:avLst/>
              <a:gdLst>
                <a:gd name="T0" fmla="*/ 29 w 58"/>
                <a:gd name="T1" fmla="*/ 8 h 88"/>
                <a:gd name="T2" fmla="*/ 22 w 58"/>
                <a:gd name="T3" fmla="*/ 10 h 88"/>
                <a:gd name="T4" fmla="*/ 19 w 58"/>
                <a:gd name="T5" fmla="*/ 12 h 88"/>
                <a:gd name="T6" fmla="*/ 15 w 58"/>
                <a:gd name="T7" fmla="*/ 17 h 88"/>
                <a:gd name="T8" fmla="*/ 12 w 58"/>
                <a:gd name="T9" fmla="*/ 24 h 88"/>
                <a:gd name="T10" fmla="*/ 12 w 58"/>
                <a:gd name="T11" fmla="*/ 33 h 88"/>
                <a:gd name="T12" fmla="*/ 10 w 58"/>
                <a:gd name="T13" fmla="*/ 43 h 88"/>
                <a:gd name="T14" fmla="*/ 12 w 58"/>
                <a:gd name="T15" fmla="*/ 55 h 88"/>
                <a:gd name="T16" fmla="*/ 12 w 58"/>
                <a:gd name="T17" fmla="*/ 64 h 88"/>
                <a:gd name="T18" fmla="*/ 15 w 58"/>
                <a:gd name="T19" fmla="*/ 71 h 88"/>
                <a:gd name="T20" fmla="*/ 19 w 58"/>
                <a:gd name="T21" fmla="*/ 74 h 88"/>
                <a:gd name="T22" fmla="*/ 22 w 58"/>
                <a:gd name="T23" fmla="*/ 78 h 88"/>
                <a:gd name="T24" fmla="*/ 29 w 58"/>
                <a:gd name="T25" fmla="*/ 79 h 88"/>
                <a:gd name="T26" fmla="*/ 34 w 58"/>
                <a:gd name="T27" fmla="*/ 78 h 88"/>
                <a:gd name="T28" fmla="*/ 38 w 58"/>
                <a:gd name="T29" fmla="*/ 74 h 88"/>
                <a:gd name="T30" fmla="*/ 41 w 58"/>
                <a:gd name="T31" fmla="*/ 71 h 88"/>
                <a:gd name="T32" fmla="*/ 45 w 58"/>
                <a:gd name="T33" fmla="*/ 64 h 88"/>
                <a:gd name="T34" fmla="*/ 46 w 58"/>
                <a:gd name="T35" fmla="*/ 55 h 88"/>
                <a:gd name="T36" fmla="*/ 46 w 58"/>
                <a:gd name="T37" fmla="*/ 43 h 88"/>
                <a:gd name="T38" fmla="*/ 46 w 58"/>
                <a:gd name="T39" fmla="*/ 33 h 88"/>
                <a:gd name="T40" fmla="*/ 45 w 58"/>
                <a:gd name="T41" fmla="*/ 24 h 88"/>
                <a:gd name="T42" fmla="*/ 41 w 58"/>
                <a:gd name="T43" fmla="*/ 17 h 88"/>
                <a:gd name="T44" fmla="*/ 38 w 58"/>
                <a:gd name="T45" fmla="*/ 12 h 88"/>
                <a:gd name="T46" fmla="*/ 34 w 58"/>
                <a:gd name="T47" fmla="*/ 10 h 88"/>
                <a:gd name="T48" fmla="*/ 29 w 58"/>
                <a:gd name="T49" fmla="*/ 8 h 88"/>
                <a:gd name="T50" fmla="*/ 29 w 58"/>
                <a:gd name="T51" fmla="*/ 0 h 88"/>
                <a:gd name="T52" fmla="*/ 34 w 58"/>
                <a:gd name="T53" fmla="*/ 0 h 88"/>
                <a:gd name="T54" fmla="*/ 41 w 58"/>
                <a:gd name="T55" fmla="*/ 1 h 88"/>
                <a:gd name="T56" fmla="*/ 46 w 58"/>
                <a:gd name="T57" fmla="*/ 7 h 88"/>
                <a:gd name="T58" fmla="*/ 50 w 58"/>
                <a:gd name="T59" fmla="*/ 10 h 88"/>
                <a:gd name="T60" fmla="*/ 55 w 58"/>
                <a:gd name="T61" fmla="*/ 24 h 88"/>
                <a:gd name="T62" fmla="*/ 58 w 58"/>
                <a:gd name="T63" fmla="*/ 43 h 88"/>
                <a:gd name="T64" fmla="*/ 55 w 58"/>
                <a:gd name="T65" fmla="*/ 62 h 88"/>
                <a:gd name="T66" fmla="*/ 50 w 58"/>
                <a:gd name="T67" fmla="*/ 76 h 88"/>
                <a:gd name="T68" fmla="*/ 46 w 58"/>
                <a:gd name="T69" fmla="*/ 81 h 88"/>
                <a:gd name="T70" fmla="*/ 41 w 58"/>
                <a:gd name="T71" fmla="*/ 85 h 88"/>
                <a:gd name="T72" fmla="*/ 34 w 58"/>
                <a:gd name="T73" fmla="*/ 86 h 88"/>
                <a:gd name="T74" fmla="*/ 29 w 58"/>
                <a:gd name="T75" fmla="*/ 88 h 88"/>
                <a:gd name="T76" fmla="*/ 22 w 58"/>
                <a:gd name="T77" fmla="*/ 86 h 88"/>
                <a:gd name="T78" fmla="*/ 15 w 58"/>
                <a:gd name="T79" fmla="*/ 85 h 88"/>
                <a:gd name="T80" fmla="*/ 10 w 58"/>
                <a:gd name="T81" fmla="*/ 81 h 88"/>
                <a:gd name="T82" fmla="*/ 6 w 58"/>
                <a:gd name="T83" fmla="*/ 76 h 88"/>
                <a:gd name="T84" fmla="*/ 1 w 58"/>
                <a:gd name="T85" fmla="*/ 62 h 88"/>
                <a:gd name="T86" fmla="*/ 0 w 58"/>
                <a:gd name="T87" fmla="*/ 43 h 88"/>
                <a:gd name="T88" fmla="*/ 1 w 58"/>
                <a:gd name="T89" fmla="*/ 24 h 88"/>
                <a:gd name="T90" fmla="*/ 6 w 58"/>
                <a:gd name="T91" fmla="*/ 10 h 88"/>
                <a:gd name="T92" fmla="*/ 10 w 58"/>
                <a:gd name="T93" fmla="*/ 7 h 88"/>
                <a:gd name="T94" fmla="*/ 15 w 58"/>
                <a:gd name="T95" fmla="*/ 1 h 88"/>
                <a:gd name="T96" fmla="*/ 22 w 58"/>
                <a:gd name="T97" fmla="*/ 0 h 88"/>
                <a:gd name="T98" fmla="*/ 29 w 58"/>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88">
                  <a:moveTo>
                    <a:pt x="29" y="8"/>
                  </a:moveTo>
                  <a:lnTo>
                    <a:pt x="22" y="10"/>
                  </a:lnTo>
                  <a:lnTo>
                    <a:pt x="19" y="12"/>
                  </a:lnTo>
                  <a:lnTo>
                    <a:pt x="15" y="17"/>
                  </a:lnTo>
                  <a:lnTo>
                    <a:pt x="12" y="24"/>
                  </a:lnTo>
                  <a:lnTo>
                    <a:pt x="12" y="33"/>
                  </a:lnTo>
                  <a:lnTo>
                    <a:pt x="10" y="43"/>
                  </a:lnTo>
                  <a:lnTo>
                    <a:pt x="12" y="55"/>
                  </a:lnTo>
                  <a:lnTo>
                    <a:pt x="12" y="64"/>
                  </a:lnTo>
                  <a:lnTo>
                    <a:pt x="15" y="71"/>
                  </a:lnTo>
                  <a:lnTo>
                    <a:pt x="19" y="74"/>
                  </a:lnTo>
                  <a:lnTo>
                    <a:pt x="22" y="78"/>
                  </a:lnTo>
                  <a:lnTo>
                    <a:pt x="29" y="79"/>
                  </a:lnTo>
                  <a:lnTo>
                    <a:pt x="34" y="78"/>
                  </a:lnTo>
                  <a:lnTo>
                    <a:pt x="38" y="74"/>
                  </a:lnTo>
                  <a:lnTo>
                    <a:pt x="41" y="71"/>
                  </a:lnTo>
                  <a:lnTo>
                    <a:pt x="45" y="64"/>
                  </a:lnTo>
                  <a:lnTo>
                    <a:pt x="46" y="55"/>
                  </a:lnTo>
                  <a:lnTo>
                    <a:pt x="46" y="43"/>
                  </a:lnTo>
                  <a:lnTo>
                    <a:pt x="46" y="33"/>
                  </a:lnTo>
                  <a:lnTo>
                    <a:pt x="45" y="24"/>
                  </a:lnTo>
                  <a:lnTo>
                    <a:pt x="41" y="17"/>
                  </a:lnTo>
                  <a:lnTo>
                    <a:pt x="38" y="12"/>
                  </a:lnTo>
                  <a:lnTo>
                    <a:pt x="34" y="10"/>
                  </a:lnTo>
                  <a:lnTo>
                    <a:pt x="29" y="8"/>
                  </a:lnTo>
                  <a:close/>
                  <a:moveTo>
                    <a:pt x="29" y="0"/>
                  </a:moveTo>
                  <a:lnTo>
                    <a:pt x="34" y="0"/>
                  </a:lnTo>
                  <a:lnTo>
                    <a:pt x="41" y="1"/>
                  </a:lnTo>
                  <a:lnTo>
                    <a:pt x="46" y="7"/>
                  </a:lnTo>
                  <a:lnTo>
                    <a:pt x="50" y="10"/>
                  </a:lnTo>
                  <a:lnTo>
                    <a:pt x="55" y="24"/>
                  </a:lnTo>
                  <a:lnTo>
                    <a:pt x="58" y="43"/>
                  </a:lnTo>
                  <a:lnTo>
                    <a:pt x="55" y="62"/>
                  </a:lnTo>
                  <a:lnTo>
                    <a:pt x="50" y="76"/>
                  </a:lnTo>
                  <a:lnTo>
                    <a:pt x="46" y="81"/>
                  </a:lnTo>
                  <a:lnTo>
                    <a:pt x="41" y="85"/>
                  </a:lnTo>
                  <a:lnTo>
                    <a:pt x="34" y="86"/>
                  </a:lnTo>
                  <a:lnTo>
                    <a:pt x="29" y="88"/>
                  </a:lnTo>
                  <a:lnTo>
                    <a:pt x="22" y="86"/>
                  </a:lnTo>
                  <a:lnTo>
                    <a:pt x="15" y="85"/>
                  </a:lnTo>
                  <a:lnTo>
                    <a:pt x="10" y="81"/>
                  </a:lnTo>
                  <a:lnTo>
                    <a:pt x="6" y="76"/>
                  </a:lnTo>
                  <a:lnTo>
                    <a:pt x="1" y="62"/>
                  </a:lnTo>
                  <a:lnTo>
                    <a:pt x="0" y="43"/>
                  </a:lnTo>
                  <a:lnTo>
                    <a:pt x="1" y="24"/>
                  </a:lnTo>
                  <a:lnTo>
                    <a:pt x="6" y="10"/>
                  </a:lnTo>
                  <a:lnTo>
                    <a:pt x="10" y="7"/>
                  </a:lnTo>
                  <a:lnTo>
                    <a:pt x="15" y="1"/>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9" name="Line 219"/>
            <p:cNvSpPr>
              <a:spLocks noChangeShapeType="1"/>
            </p:cNvSpPr>
            <p:nvPr/>
          </p:nvSpPr>
          <p:spPr bwMode="auto">
            <a:xfrm flipV="1">
              <a:off x="2077"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0" name="Line 220"/>
            <p:cNvSpPr>
              <a:spLocks noChangeShapeType="1"/>
            </p:cNvSpPr>
            <p:nvPr/>
          </p:nvSpPr>
          <p:spPr bwMode="auto">
            <a:xfrm>
              <a:off x="2077"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1" name="Freeform 221"/>
            <p:cNvSpPr>
              <a:spLocks noEditPoints="1"/>
            </p:cNvSpPr>
            <p:nvPr/>
          </p:nvSpPr>
          <p:spPr bwMode="auto">
            <a:xfrm>
              <a:off x="2048" y="3499"/>
              <a:ext cx="29" cy="44"/>
            </a:xfrm>
            <a:custGeom>
              <a:avLst/>
              <a:gdLst>
                <a:gd name="T0" fmla="*/ 26 w 59"/>
                <a:gd name="T1" fmla="*/ 40 h 88"/>
                <a:gd name="T2" fmla="*/ 17 w 59"/>
                <a:gd name="T3" fmla="*/ 45 h 88"/>
                <a:gd name="T4" fmla="*/ 14 w 59"/>
                <a:gd name="T5" fmla="*/ 53 h 88"/>
                <a:gd name="T6" fmla="*/ 14 w 59"/>
                <a:gd name="T7" fmla="*/ 64 h 88"/>
                <a:gd name="T8" fmla="*/ 17 w 59"/>
                <a:gd name="T9" fmla="*/ 74 h 88"/>
                <a:gd name="T10" fmla="*/ 26 w 59"/>
                <a:gd name="T11" fmla="*/ 78 h 88"/>
                <a:gd name="T12" fmla="*/ 35 w 59"/>
                <a:gd name="T13" fmla="*/ 78 h 88"/>
                <a:gd name="T14" fmla="*/ 43 w 59"/>
                <a:gd name="T15" fmla="*/ 74 h 88"/>
                <a:gd name="T16" fmla="*/ 47 w 59"/>
                <a:gd name="T17" fmla="*/ 64 h 88"/>
                <a:gd name="T18" fmla="*/ 47 w 59"/>
                <a:gd name="T19" fmla="*/ 53 h 88"/>
                <a:gd name="T20" fmla="*/ 43 w 59"/>
                <a:gd name="T21" fmla="*/ 45 h 88"/>
                <a:gd name="T22" fmla="*/ 35 w 59"/>
                <a:gd name="T23" fmla="*/ 40 h 88"/>
                <a:gd name="T24" fmla="*/ 35 w 59"/>
                <a:gd name="T25" fmla="*/ 0 h 88"/>
                <a:gd name="T26" fmla="*/ 54 w 59"/>
                <a:gd name="T27" fmla="*/ 3 h 88"/>
                <a:gd name="T28" fmla="*/ 45 w 59"/>
                <a:gd name="T29" fmla="*/ 10 h 88"/>
                <a:gd name="T30" fmla="*/ 28 w 59"/>
                <a:gd name="T31" fmla="*/ 10 h 88"/>
                <a:gd name="T32" fmla="*/ 17 w 59"/>
                <a:gd name="T33" fmla="*/ 17 h 88"/>
                <a:gd name="T34" fmla="*/ 12 w 59"/>
                <a:gd name="T35" fmla="*/ 31 h 88"/>
                <a:gd name="T36" fmla="*/ 15 w 59"/>
                <a:gd name="T37" fmla="*/ 36 h 88"/>
                <a:gd name="T38" fmla="*/ 26 w 59"/>
                <a:gd name="T39" fmla="*/ 31 h 88"/>
                <a:gd name="T40" fmla="*/ 38 w 59"/>
                <a:gd name="T41" fmla="*/ 31 h 88"/>
                <a:gd name="T42" fmla="*/ 52 w 59"/>
                <a:gd name="T43" fmla="*/ 38 h 88"/>
                <a:gd name="T44" fmla="*/ 57 w 59"/>
                <a:gd name="T45" fmla="*/ 50 h 88"/>
                <a:gd name="T46" fmla="*/ 57 w 59"/>
                <a:gd name="T47" fmla="*/ 67 h 88"/>
                <a:gd name="T48" fmla="*/ 50 w 59"/>
                <a:gd name="T49" fmla="*/ 79 h 88"/>
                <a:gd name="T50" fmla="*/ 38 w 59"/>
                <a:gd name="T51" fmla="*/ 86 h 88"/>
                <a:gd name="T52" fmla="*/ 22 w 59"/>
                <a:gd name="T53" fmla="*/ 86 h 88"/>
                <a:gd name="T54" fmla="*/ 12 w 59"/>
                <a:gd name="T55" fmla="*/ 81 h 88"/>
                <a:gd name="T56" fmla="*/ 2 w 59"/>
                <a:gd name="T57" fmla="*/ 62 h 88"/>
                <a:gd name="T58" fmla="*/ 2 w 59"/>
                <a:gd name="T59" fmla="*/ 26 h 88"/>
                <a:gd name="T60" fmla="*/ 14 w 59"/>
                <a:gd name="T61" fmla="*/ 7 h 88"/>
                <a:gd name="T62" fmla="*/ 28 w 59"/>
                <a:gd name="T6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88">
                  <a:moveTo>
                    <a:pt x="29" y="40"/>
                  </a:moveTo>
                  <a:lnTo>
                    <a:pt x="26" y="40"/>
                  </a:lnTo>
                  <a:lnTo>
                    <a:pt x="21" y="41"/>
                  </a:lnTo>
                  <a:lnTo>
                    <a:pt x="17" y="45"/>
                  </a:lnTo>
                  <a:lnTo>
                    <a:pt x="15" y="48"/>
                  </a:lnTo>
                  <a:lnTo>
                    <a:pt x="14" y="53"/>
                  </a:lnTo>
                  <a:lnTo>
                    <a:pt x="14" y="59"/>
                  </a:lnTo>
                  <a:lnTo>
                    <a:pt x="14" y="64"/>
                  </a:lnTo>
                  <a:lnTo>
                    <a:pt x="15" y="69"/>
                  </a:lnTo>
                  <a:lnTo>
                    <a:pt x="17" y="74"/>
                  </a:lnTo>
                  <a:lnTo>
                    <a:pt x="21" y="76"/>
                  </a:lnTo>
                  <a:lnTo>
                    <a:pt x="26" y="78"/>
                  </a:lnTo>
                  <a:lnTo>
                    <a:pt x="29" y="79"/>
                  </a:lnTo>
                  <a:lnTo>
                    <a:pt x="35" y="78"/>
                  </a:lnTo>
                  <a:lnTo>
                    <a:pt x="40" y="76"/>
                  </a:lnTo>
                  <a:lnTo>
                    <a:pt x="43" y="74"/>
                  </a:lnTo>
                  <a:lnTo>
                    <a:pt x="45" y="69"/>
                  </a:lnTo>
                  <a:lnTo>
                    <a:pt x="47" y="64"/>
                  </a:lnTo>
                  <a:lnTo>
                    <a:pt x="47" y="59"/>
                  </a:lnTo>
                  <a:lnTo>
                    <a:pt x="47" y="53"/>
                  </a:lnTo>
                  <a:lnTo>
                    <a:pt x="45" y="48"/>
                  </a:lnTo>
                  <a:lnTo>
                    <a:pt x="43" y="45"/>
                  </a:lnTo>
                  <a:lnTo>
                    <a:pt x="40" y="41"/>
                  </a:lnTo>
                  <a:lnTo>
                    <a:pt x="35" y="40"/>
                  </a:lnTo>
                  <a:lnTo>
                    <a:pt x="29" y="40"/>
                  </a:lnTo>
                  <a:close/>
                  <a:moveTo>
                    <a:pt x="35" y="0"/>
                  </a:moveTo>
                  <a:lnTo>
                    <a:pt x="43" y="0"/>
                  </a:lnTo>
                  <a:lnTo>
                    <a:pt x="54" y="3"/>
                  </a:lnTo>
                  <a:lnTo>
                    <a:pt x="54" y="14"/>
                  </a:lnTo>
                  <a:lnTo>
                    <a:pt x="45" y="10"/>
                  </a:lnTo>
                  <a:lnTo>
                    <a:pt x="36" y="8"/>
                  </a:lnTo>
                  <a:lnTo>
                    <a:pt x="28" y="10"/>
                  </a:lnTo>
                  <a:lnTo>
                    <a:pt x="22" y="12"/>
                  </a:lnTo>
                  <a:lnTo>
                    <a:pt x="17" y="17"/>
                  </a:lnTo>
                  <a:lnTo>
                    <a:pt x="14" y="22"/>
                  </a:lnTo>
                  <a:lnTo>
                    <a:pt x="12" y="31"/>
                  </a:lnTo>
                  <a:lnTo>
                    <a:pt x="12" y="40"/>
                  </a:lnTo>
                  <a:lnTo>
                    <a:pt x="15" y="36"/>
                  </a:lnTo>
                  <a:lnTo>
                    <a:pt x="19" y="33"/>
                  </a:lnTo>
                  <a:lnTo>
                    <a:pt x="26" y="31"/>
                  </a:lnTo>
                  <a:lnTo>
                    <a:pt x="31" y="29"/>
                  </a:lnTo>
                  <a:lnTo>
                    <a:pt x="38" y="31"/>
                  </a:lnTo>
                  <a:lnTo>
                    <a:pt x="45" y="33"/>
                  </a:lnTo>
                  <a:lnTo>
                    <a:pt x="52" y="38"/>
                  </a:lnTo>
                  <a:lnTo>
                    <a:pt x="55" y="43"/>
                  </a:lnTo>
                  <a:lnTo>
                    <a:pt x="57" y="50"/>
                  </a:lnTo>
                  <a:lnTo>
                    <a:pt x="59" y="59"/>
                  </a:lnTo>
                  <a:lnTo>
                    <a:pt x="57" y="67"/>
                  </a:lnTo>
                  <a:lnTo>
                    <a:pt x="55" y="74"/>
                  </a:lnTo>
                  <a:lnTo>
                    <a:pt x="50" y="79"/>
                  </a:lnTo>
                  <a:lnTo>
                    <a:pt x="45" y="85"/>
                  </a:lnTo>
                  <a:lnTo>
                    <a:pt x="38" y="86"/>
                  </a:lnTo>
                  <a:lnTo>
                    <a:pt x="29" y="88"/>
                  </a:lnTo>
                  <a:lnTo>
                    <a:pt x="22" y="86"/>
                  </a:lnTo>
                  <a:lnTo>
                    <a:pt x="17" y="85"/>
                  </a:lnTo>
                  <a:lnTo>
                    <a:pt x="12" y="81"/>
                  </a:lnTo>
                  <a:lnTo>
                    <a:pt x="7" y="76"/>
                  </a:lnTo>
                  <a:lnTo>
                    <a:pt x="2" y="62"/>
                  </a:lnTo>
                  <a:lnTo>
                    <a:pt x="0" y="43"/>
                  </a:lnTo>
                  <a:lnTo>
                    <a:pt x="2" y="26"/>
                  </a:lnTo>
                  <a:lnTo>
                    <a:pt x="9" y="12"/>
                  </a:lnTo>
                  <a:lnTo>
                    <a:pt x="14" y="7"/>
                  </a:lnTo>
                  <a:lnTo>
                    <a:pt x="21" y="3"/>
                  </a:lnTo>
                  <a:lnTo>
                    <a:pt x="28" y="0"/>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2" name="Freeform 222"/>
            <p:cNvSpPr>
              <a:spLocks/>
            </p:cNvSpPr>
            <p:nvPr/>
          </p:nvSpPr>
          <p:spPr bwMode="auto">
            <a:xfrm>
              <a:off x="2085" y="3500"/>
              <a:ext cx="28" cy="43"/>
            </a:xfrm>
            <a:custGeom>
              <a:avLst/>
              <a:gdLst>
                <a:gd name="T0" fmla="*/ 4 w 56"/>
                <a:gd name="T1" fmla="*/ 0 h 87"/>
                <a:gd name="T2" fmla="*/ 51 w 56"/>
                <a:gd name="T3" fmla="*/ 0 h 87"/>
                <a:gd name="T4" fmla="*/ 51 w 56"/>
                <a:gd name="T5" fmla="*/ 9 h 87"/>
                <a:gd name="T6" fmla="*/ 16 w 56"/>
                <a:gd name="T7" fmla="*/ 9 h 87"/>
                <a:gd name="T8" fmla="*/ 16 w 56"/>
                <a:gd name="T9" fmla="*/ 30 h 87"/>
                <a:gd name="T10" fmla="*/ 19 w 56"/>
                <a:gd name="T11" fmla="*/ 30 h 87"/>
                <a:gd name="T12" fmla="*/ 25 w 56"/>
                <a:gd name="T13" fmla="*/ 28 h 87"/>
                <a:gd name="T14" fmla="*/ 33 w 56"/>
                <a:gd name="T15" fmla="*/ 30 h 87"/>
                <a:gd name="T16" fmla="*/ 42 w 56"/>
                <a:gd name="T17" fmla="*/ 32 h 87"/>
                <a:gd name="T18" fmla="*/ 47 w 56"/>
                <a:gd name="T19" fmla="*/ 37 h 87"/>
                <a:gd name="T20" fmla="*/ 52 w 56"/>
                <a:gd name="T21" fmla="*/ 42 h 87"/>
                <a:gd name="T22" fmla="*/ 56 w 56"/>
                <a:gd name="T23" fmla="*/ 49 h 87"/>
                <a:gd name="T24" fmla="*/ 56 w 56"/>
                <a:gd name="T25" fmla="*/ 58 h 87"/>
                <a:gd name="T26" fmla="*/ 56 w 56"/>
                <a:gd name="T27" fmla="*/ 66 h 87"/>
                <a:gd name="T28" fmla="*/ 52 w 56"/>
                <a:gd name="T29" fmla="*/ 73 h 87"/>
                <a:gd name="T30" fmla="*/ 47 w 56"/>
                <a:gd name="T31" fmla="*/ 78 h 87"/>
                <a:gd name="T32" fmla="*/ 40 w 56"/>
                <a:gd name="T33" fmla="*/ 84 h 87"/>
                <a:gd name="T34" fmla="*/ 33 w 56"/>
                <a:gd name="T35" fmla="*/ 85 h 87"/>
                <a:gd name="T36" fmla="*/ 23 w 56"/>
                <a:gd name="T37" fmla="*/ 87 h 87"/>
                <a:gd name="T38" fmla="*/ 12 w 56"/>
                <a:gd name="T39" fmla="*/ 85 h 87"/>
                <a:gd name="T40" fmla="*/ 7 w 56"/>
                <a:gd name="T41" fmla="*/ 85 h 87"/>
                <a:gd name="T42" fmla="*/ 0 w 56"/>
                <a:gd name="T43" fmla="*/ 84 h 87"/>
                <a:gd name="T44" fmla="*/ 0 w 56"/>
                <a:gd name="T45" fmla="*/ 71 h 87"/>
                <a:gd name="T46" fmla="*/ 6 w 56"/>
                <a:gd name="T47" fmla="*/ 73 h 87"/>
                <a:gd name="T48" fmla="*/ 12 w 56"/>
                <a:gd name="T49" fmla="*/ 75 h 87"/>
                <a:gd name="T50" fmla="*/ 18 w 56"/>
                <a:gd name="T51" fmla="*/ 77 h 87"/>
                <a:gd name="T52" fmla="*/ 23 w 56"/>
                <a:gd name="T53" fmla="*/ 77 h 87"/>
                <a:gd name="T54" fmla="*/ 30 w 56"/>
                <a:gd name="T55" fmla="*/ 77 h 87"/>
                <a:gd name="T56" fmla="*/ 35 w 56"/>
                <a:gd name="T57" fmla="*/ 75 h 87"/>
                <a:gd name="T58" fmla="*/ 38 w 56"/>
                <a:gd name="T59" fmla="*/ 71 h 87"/>
                <a:gd name="T60" fmla="*/ 42 w 56"/>
                <a:gd name="T61" fmla="*/ 68 h 87"/>
                <a:gd name="T62" fmla="*/ 44 w 56"/>
                <a:gd name="T63" fmla="*/ 63 h 87"/>
                <a:gd name="T64" fmla="*/ 45 w 56"/>
                <a:gd name="T65" fmla="*/ 58 h 87"/>
                <a:gd name="T66" fmla="*/ 44 w 56"/>
                <a:gd name="T67" fmla="*/ 52 h 87"/>
                <a:gd name="T68" fmla="*/ 42 w 56"/>
                <a:gd name="T69" fmla="*/ 47 h 87"/>
                <a:gd name="T70" fmla="*/ 38 w 56"/>
                <a:gd name="T71" fmla="*/ 44 h 87"/>
                <a:gd name="T72" fmla="*/ 35 w 56"/>
                <a:gd name="T73" fmla="*/ 40 h 87"/>
                <a:gd name="T74" fmla="*/ 30 w 56"/>
                <a:gd name="T75" fmla="*/ 39 h 87"/>
                <a:gd name="T76" fmla="*/ 23 w 56"/>
                <a:gd name="T77" fmla="*/ 39 h 87"/>
                <a:gd name="T78" fmla="*/ 14 w 56"/>
                <a:gd name="T79" fmla="*/ 40 h 87"/>
                <a:gd name="T80" fmla="*/ 4 w 56"/>
                <a:gd name="T81" fmla="*/ 42 h 87"/>
                <a:gd name="T82" fmla="*/ 4 w 56"/>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87">
                  <a:moveTo>
                    <a:pt x="4" y="0"/>
                  </a:moveTo>
                  <a:lnTo>
                    <a:pt x="51" y="0"/>
                  </a:lnTo>
                  <a:lnTo>
                    <a:pt x="51" y="9"/>
                  </a:lnTo>
                  <a:lnTo>
                    <a:pt x="16" y="9"/>
                  </a:lnTo>
                  <a:lnTo>
                    <a:pt x="16" y="30"/>
                  </a:lnTo>
                  <a:lnTo>
                    <a:pt x="19" y="30"/>
                  </a:lnTo>
                  <a:lnTo>
                    <a:pt x="25" y="28"/>
                  </a:lnTo>
                  <a:lnTo>
                    <a:pt x="33" y="30"/>
                  </a:lnTo>
                  <a:lnTo>
                    <a:pt x="42" y="32"/>
                  </a:lnTo>
                  <a:lnTo>
                    <a:pt x="47" y="37"/>
                  </a:lnTo>
                  <a:lnTo>
                    <a:pt x="52" y="42"/>
                  </a:lnTo>
                  <a:lnTo>
                    <a:pt x="56" y="49"/>
                  </a:lnTo>
                  <a:lnTo>
                    <a:pt x="56" y="58"/>
                  </a:lnTo>
                  <a:lnTo>
                    <a:pt x="56" y="66"/>
                  </a:lnTo>
                  <a:lnTo>
                    <a:pt x="52" y="73"/>
                  </a:lnTo>
                  <a:lnTo>
                    <a:pt x="47" y="78"/>
                  </a:lnTo>
                  <a:lnTo>
                    <a:pt x="40" y="84"/>
                  </a:lnTo>
                  <a:lnTo>
                    <a:pt x="33" y="85"/>
                  </a:lnTo>
                  <a:lnTo>
                    <a:pt x="23" y="87"/>
                  </a:lnTo>
                  <a:lnTo>
                    <a:pt x="12" y="85"/>
                  </a:lnTo>
                  <a:lnTo>
                    <a:pt x="7" y="85"/>
                  </a:lnTo>
                  <a:lnTo>
                    <a:pt x="0" y="84"/>
                  </a:lnTo>
                  <a:lnTo>
                    <a:pt x="0" y="71"/>
                  </a:lnTo>
                  <a:lnTo>
                    <a:pt x="6" y="73"/>
                  </a:lnTo>
                  <a:lnTo>
                    <a:pt x="12" y="75"/>
                  </a:lnTo>
                  <a:lnTo>
                    <a:pt x="18" y="77"/>
                  </a:lnTo>
                  <a:lnTo>
                    <a:pt x="23" y="77"/>
                  </a:lnTo>
                  <a:lnTo>
                    <a:pt x="30" y="77"/>
                  </a:lnTo>
                  <a:lnTo>
                    <a:pt x="35" y="75"/>
                  </a:lnTo>
                  <a:lnTo>
                    <a:pt x="38" y="71"/>
                  </a:lnTo>
                  <a:lnTo>
                    <a:pt x="42" y="68"/>
                  </a:lnTo>
                  <a:lnTo>
                    <a:pt x="44" y="63"/>
                  </a:lnTo>
                  <a:lnTo>
                    <a:pt x="45" y="58"/>
                  </a:lnTo>
                  <a:lnTo>
                    <a:pt x="44" y="52"/>
                  </a:lnTo>
                  <a:lnTo>
                    <a:pt x="42" y="47"/>
                  </a:lnTo>
                  <a:lnTo>
                    <a:pt x="38" y="44"/>
                  </a:lnTo>
                  <a:lnTo>
                    <a:pt x="35" y="40"/>
                  </a:lnTo>
                  <a:lnTo>
                    <a:pt x="30" y="39"/>
                  </a:lnTo>
                  <a:lnTo>
                    <a:pt x="23" y="39"/>
                  </a:lnTo>
                  <a:lnTo>
                    <a:pt x="14" y="40"/>
                  </a:lnTo>
                  <a:lnTo>
                    <a:pt x="4" y="42"/>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3" name="Line 223"/>
            <p:cNvSpPr>
              <a:spLocks noChangeShapeType="1"/>
            </p:cNvSpPr>
            <p:nvPr/>
          </p:nvSpPr>
          <p:spPr bwMode="auto">
            <a:xfrm flipV="1">
              <a:off x="2273" y="3459"/>
              <a:ext cx="0" cy="1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 name="Line 224"/>
            <p:cNvSpPr>
              <a:spLocks noChangeShapeType="1"/>
            </p:cNvSpPr>
            <p:nvPr/>
          </p:nvSpPr>
          <p:spPr bwMode="auto">
            <a:xfrm>
              <a:off x="2273" y="1753"/>
              <a:ext cx="0" cy="2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5" name="Freeform 225"/>
            <p:cNvSpPr>
              <a:spLocks/>
            </p:cNvSpPr>
            <p:nvPr/>
          </p:nvSpPr>
          <p:spPr bwMode="auto">
            <a:xfrm>
              <a:off x="2245" y="3500"/>
              <a:ext cx="27" cy="42"/>
            </a:xfrm>
            <a:custGeom>
              <a:avLst/>
              <a:gdLst>
                <a:gd name="T0" fmla="*/ 0 w 53"/>
                <a:gd name="T1" fmla="*/ 0 h 85"/>
                <a:gd name="T2" fmla="*/ 53 w 53"/>
                <a:gd name="T3" fmla="*/ 0 h 85"/>
                <a:gd name="T4" fmla="*/ 53 w 53"/>
                <a:gd name="T5" fmla="*/ 6 h 85"/>
                <a:gd name="T6" fmla="*/ 24 w 53"/>
                <a:gd name="T7" fmla="*/ 85 h 85"/>
                <a:gd name="T8" fmla="*/ 12 w 53"/>
                <a:gd name="T9" fmla="*/ 85 h 85"/>
                <a:gd name="T10" fmla="*/ 39 w 53"/>
                <a:gd name="T11" fmla="*/ 9 h 85"/>
                <a:gd name="T12" fmla="*/ 0 w 53"/>
                <a:gd name="T13" fmla="*/ 9 h 85"/>
                <a:gd name="T14" fmla="*/ 0 w 53"/>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5">
                  <a:moveTo>
                    <a:pt x="0" y="0"/>
                  </a:moveTo>
                  <a:lnTo>
                    <a:pt x="53" y="0"/>
                  </a:lnTo>
                  <a:lnTo>
                    <a:pt x="53" y="6"/>
                  </a:lnTo>
                  <a:lnTo>
                    <a:pt x="24" y="85"/>
                  </a:lnTo>
                  <a:lnTo>
                    <a:pt x="12" y="85"/>
                  </a:lnTo>
                  <a:lnTo>
                    <a:pt x="39"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6" name="Freeform 226"/>
            <p:cNvSpPr>
              <a:spLocks noEditPoints="1"/>
            </p:cNvSpPr>
            <p:nvPr/>
          </p:nvSpPr>
          <p:spPr bwMode="auto">
            <a:xfrm>
              <a:off x="2282" y="3499"/>
              <a:ext cx="29" cy="44"/>
            </a:xfrm>
            <a:custGeom>
              <a:avLst/>
              <a:gdLst>
                <a:gd name="T0" fmla="*/ 30 w 59"/>
                <a:gd name="T1" fmla="*/ 8 h 88"/>
                <a:gd name="T2" fmla="*/ 23 w 59"/>
                <a:gd name="T3" fmla="*/ 10 h 88"/>
                <a:gd name="T4" fmla="*/ 19 w 59"/>
                <a:gd name="T5" fmla="*/ 12 h 88"/>
                <a:gd name="T6" fmla="*/ 16 w 59"/>
                <a:gd name="T7" fmla="*/ 17 h 88"/>
                <a:gd name="T8" fmla="*/ 13 w 59"/>
                <a:gd name="T9" fmla="*/ 24 h 88"/>
                <a:gd name="T10" fmla="*/ 13 w 59"/>
                <a:gd name="T11" fmla="*/ 33 h 88"/>
                <a:gd name="T12" fmla="*/ 11 w 59"/>
                <a:gd name="T13" fmla="*/ 43 h 88"/>
                <a:gd name="T14" fmla="*/ 13 w 59"/>
                <a:gd name="T15" fmla="*/ 55 h 88"/>
                <a:gd name="T16" fmla="*/ 13 w 59"/>
                <a:gd name="T17" fmla="*/ 64 h 88"/>
                <a:gd name="T18" fmla="*/ 16 w 59"/>
                <a:gd name="T19" fmla="*/ 71 h 88"/>
                <a:gd name="T20" fmla="*/ 19 w 59"/>
                <a:gd name="T21" fmla="*/ 74 h 88"/>
                <a:gd name="T22" fmla="*/ 23 w 59"/>
                <a:gd name="T23" fmla="*/ 78 h 88"/>
                <a:gd name="T24" fmla="*/ 30 w 59"/>
                <a:gd name="T25" fmla="*/ 79 h 88"/>
                <a:gd name="T26" fmla="*/ 35 w 59"/>
                <a:gd name="T27" fmla="*/ 78 h 88"/>
                <a:gd name="T28" fmla="*/ 38 w 59"/>
                <a:gd name="T29" fmla="*/ 74 h 88"/>
                <a:gd name="T30" fmla="*/ 42 w 59"/>
                <a:gd name="T31" fmla="*/ 71 h 88"/>
                <a:gd name="T32" fmla="*/ 45 w 59"/>
                <a:gd name="T33" fmla="*/ 64 h 88"/>
                <a:gd name="T34" fmla="*/ 47 w 59"/>
                <a:gd name="T35" fmla="*/ 55 h 88"/>
                <a:gd name="T36" fmla="*/ 47 w 59"/>
                <a:gd name="T37" fmla="*/ 43 h 88"/>
                <a:gd name="T38" fmla="*/ 47 w 59"/>
                <a:gd name="T39" fmla="*/ 33 h 88"/>
                <a:gd name="T40" fmla="*/ 45 w 59"/>
                <a:gd name="T41" fmla="*/ 24 h 88"/>
                <a:gd name="T42" fmla="*/ 42 w 59"/>
                <a:gd name="T43" fmla="*/ 17 h 88"/>
                <a:gd name="T44" fmla="*/ 38 w 59"/>
                <a:gd name="T45" fmla="*/ 12 h 88"/>
                <a:gd name="T46" fmla="*/ 35 w 59"/>
                <a:gd name="T47" fmla="*/ 10 h 88"/>
                <a:gd name="T48" fmla="*/ 30 w 59"/>
                <a:gd name="T49" fmla="*/ 8 h 88"/>
                <a:gd name="T50" fmla="*/ 30 w 59"/>
                <a:gd name="T51" fmla="*/ 0 h 88"/>
                <a:gd name="T52" fmla="*/ 35 w 59"/>
                <a:gd name="T53" fmla="*/ 0 h 88"/>
                <a:gd name="T54" fmla="*/ 42 w 59"/>
                <a:gd name="T55" fmla="*/ 1 h 88"/>
                <a:gd name="T56" fmla="*/ 47 w 59"/>
                <a:gd name="T57" fmla="*/ 7 h 88"/>
                <a:gd name="T58" fmla="*/ 51 w 59"/>
                <a:gd name="T59" fmla="*/ 10 h 88"/>
                <a:gd name="T60" fmla="*/ 58 w 59"/>
                <a:gd name="T61" fmla="*/ 24 h 88"/>
                <a:gd name="T62" fmla="*/ 59 w 59"/>
                <a:gd name="T63" fmla="*/ 43 h 88"/>
                <a:gd name="T64" fmla="*/ 58 w 59"/>
                <a:gd name="T65" fmla="*/ 62 h 88"/>
                <a:gd name="T66" fmla="*/ 51 w 59"/>
                <a:gd name="T67" fmla="*/ 76 h 88"/>
                <a:gd name="T68" fmla="*/ 47 w 59"/>
                <a:gd name="T69" fmla="*/ 81 h 88"/>
                <a:gd name="T70" fmla="*/ 42 w 59"/>
                <a:gd name="T71" fmla="*/ 85 h 88"/>
                <a:gd name="T72" fmla="*/ 35 w 59"/>
                <a:gd name="T73" fmla="*/ 86 h 88"/>
                <a:gd name="T74" fmla="*/ 30 w 59"/>
                <a:gd name="T75" fmla="*/ 88 h 88"/>
                <a:gd name="T76" fmla="*/ 23 w 59"/>
                <a:gd name="T77" fmla="*/ 86 h 88"/>
                <a:gd name="T78" fmla="*/ 16 w 59"/>
                <a:gd name="T79" fmla="*/ 85 h 88"/>
                <a:gd name="T80" fmla="*/ 11 w 59"/>
                <a:gd name="T81" fmla="*/ 81 h 88"/>
                <a:gd name="T82" fmla="*/ 7 w 59"/>
                <a:gd name="T83" fmla="*/ 76 h 88"/>
                <a:gd name="T84" fmla="*/ 2 w 59"/>
                <a:gd name="T85" fmla="*/ 62 h 88"/>
                <a:gd name="T86" fmla="*/ 0 w 59"/>
                <a:gd name="T87" fmla="*/ 43 h 88"/>
                <a:gd name="T88" fmla="*/ 2 w 59"/>
                <a:gd name="T89" fmla="*/ 24 h 88"/>
                <a:gd name="T90" fmla="*/ 7 w 59"/>
                <a:gd name="T91" fmla="*/ 10 h 88"/>
                <a:gd name="T92" fmla="*/ 11 w 59"/>
                <a:gd name="T93" fmla="*/ 7 h 88"/>
                <a:gd name="T94" fmla="*/ 16 w 59"/>
                <a:gd name="T95" fmla="*/ 1 h 88"/>
                <a:gd name="T96" fmla="*/ 23 w 59"/>
                <a:gd name="T97" fmla="*/ 0 h 88"/>
                <a:gd name="T98" fmla="*/ 30 w 59"/>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30" y="8"/>
                  </a:moveTo>
                  <a:lnTo>
                    <a:pt x="23" y="10"/>
                  </a:lnTo>
                  <a:lnTo>
                    <a:pt x="19" y="12"/>
                  </a:lnTo>
                  <a:lnTo>
                    <a:pt x="16" y="17"/>
                  </a:lnTo>
                  <a:lnTo>
                    <a:pt x="13" y="24"/>
                  </a:lnTo>
                  <a:lnTo>
                    <a:pt x="13" y="33"/>
                  </a:lnTo>
                  <a:lnTo>
                    <a:pt x="11" y="43"/>
                  </a:lnTo>
                  <a:lnTo>
                    <a:pt x="13" y="55"/>
                  </a:lnTo>
                  <a:lnTo>
                    <a:pt x="13" y="64"/>
                  </a:lnTo>
                  <a:lnTo>
                    <a:pt x="16" y="71"/>
                  </a:lnTo>
                  <a:lnTo>
                    <a:pt x="19" y="74"/>
                  </a:lnTo>
                  <a:lnTo>
                    <a:pt x="23" y="78"/>
                  </a:lnTo>
                  <a:lnTo>
                    <a:pt x="30" y="79"/>
                  </a:lnTo>
                  <a:lnTo>
                    <a:pt x="35" y="78"/>
                  </a:lnTo>
                  <a:lnTo>
                    <a:pt x="38" y="74"/>
                  </a:lnTo>
                  <a:lnTo>
                    <a:pt x="42" y="71"/>
                  </a:lnTo>
                  <a:lnTo>
                    <a:pt x="45" y="64"/>
                  </a:lnTo>
                  <a:lnTo>
                    <a:pt x="47" y="55"/>
                  </a:lnTo>
                  <a:lnTo>
                    <a:pt x="47" y="43"/>
                  </a:lnTo>
                  <a:lnTo>
                    <a:pt x="47" y="33"/>
                  </a:lnTo>
                  <a:lnTo>
                    <a:pt x="45" y="24"/>
                  </a:lnTo>
                  <a:lnTo>
                    <a:pt x="42" y="17"/>
                  </a:lnTo>
                  <a:lnTo>
                    <a:pt x="38" y="12"/>
                  </a:lnTo>
                  <a:lnTo>
                    <a:pt x="35" y="10"/>
                  </a:lnTo>
                  <a:lnTo>
                    <a:pt x="30" y="8"/>
                  </a:lnTo>
                  <a:close/>
                  <a:moveTo>
                    <a:pt x="30" y="0"/>
                  </a:moveTo>
                  <a:lnTo>
                    <a:pt x="35" y="0"/>
                  </a:lnTo>
                  <a:lnTo>
                    <a:pt x="42" y="1"/>
                  </a:lnTo>
                  <a:lnTo>
                    <a:pt x="47" y="7"/>
                  </a:lnTo>
                  <a:lnTo>
                    <a:pt x="51" y="10"/>
                  </a:lnTo>
                  <a:lnTo>
                    <a:pt x="58" y="24"/>
                  </a:lnTo>
                  <a:lnTo>
                    <a:pt x="59" y="43"/>
                  </a:lnTo>
                  <a:lnTo>
                    <a:pt x="58" y="62"/>
                  </a:lnTo>
                  <a:lnTo>
                    <a:pt x="51" y="76"/>
                  </a:lnTo>
                  <a:lnTo>
                    <a:pt x="47" y="81"/>
                  </a:lnTo>
                  <a:lnTo>
                    <a:pt x="42" y="85"/>
                  </a:lnTo>
                  <a:lnTo>
                    <a:pt x="35" y="86"/>
                  </a:lnTo>
                  <a:lnTo>
                    <a:pt x="30" y="88"/>
                  </a:lnTo>
                  <a:lnTo>
                    <a:pt x="23" y="86"/>
                  </a:lnTo>
                  <a:lnTo>
                    <a:pt x="16" y="85"/>
                  </a:lnTo>
                  <a:lnTo>
                    <a:pt x="11" y="81"/>
                  </a:lnTo>
                  <a:lnTo>
                    <a:pt x="7" y="76"/>
                  </a:lnTo>
                  <a:lnTo>
                    <a:pt x="2" y="62"/>
                  </a:lnTo>
                  <a:lnTo>
                    <a:pt x="0" y="43"/>
                  </a:lnTo>
                  <a:lnTo>
                    <a:pt x="2" y="24"/>
                  </a:lnTo>
                  <a:lnTo>
                    <a:pt x="7" y="10"/>
                  </a:lnTo>
                  <a:lnTo>
                    <a:pt x="11" y="7"/>
                  </a:lnTo>
                  <a:lnTo>
                    <a:pt x="16" y="1"/>
                  </a:lnTo>
                  <a:lnTo>
                    <a:pt x="23" y="0"/>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7" name="Line 227"/>
            <p:cNvSpPr>
              <a:spLocks noChangeShapeType="1"/>
            </p:cNvSpPr>
            <p:nvPr/>
          </p:nvSpPr>
          <p:spPr bwMode="auto">
            <a:xfrm>
              <a:off x="502" y="3478"/>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8" name="Line 228"/>
            <p:cNvSpPr>
              <a:spLocks noChangeShapeType="1"/>
            </p:cNvSpPr>
            <p:nvPr/>
          </p:nvSpPr>
          <p:spPr bwMode="auto">
            <a:xfrm flipH="1">
              <a:off x="2254" y="3478"/>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9" name="Rectangle 229"/>
            <p:cNvSpPr>
              <a:spLocks noChangeArrowheads="1"/>
            </p:cNvSpPr>
            <p:nvPr/>
          </p:nvSpPr>
          <p:spPr bwMode="auto">
            <a:xfrm>
              <a:off x="357" y="3474"/>
              <a:ext cx="36" cy="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0" name="Freeform 230"/>
            <p:cNvSpPr>
              <a:spLocks/>
            </p:cNvSpPr>
            <p:nvPr/>
          </p:nvSpPr>
          <p:spPr bwMode="auto">
            <a:xfrm>
              <a:off x="406" y="3452"/>
              <a:ext cx="26" cy="43"/>
            </a:xfrm>
            <a:custGeom>
              <a:avLst/>
              <a:gdLst>
                <a:gd name="T0" fmla="*/ 19 w 50"/>
                <a:gd name="T1" fmla="*/ 0 h 85"/>
                <a:gd name="T2" fmla="*/ 31 w 50"/>
                <a:gd name="T3" fmla="*/ 0 h 85"/>
                <a:gd name="T4" fmla="*/ 31 w 50"/>
                <a:gd name="T5" fmla="*/ 75 h 85"/>
                <a:gd name="T6" fmla="*/ 50 w 50"/>
                <a:gd name="T7" fmla="*/ 75 h 85"/>
                <a:gd name="T8" fmla="*/ 50 w 50"/>
                <a:gd name="T9" fmla="*/ 85 h 85"/>
                <a:gd name="T10" fmla="*/ 2 w 50"/>
                <a:gd name="T11" fmla="*/ 85 h 85"/>
                <a:gd name="T12" fmla="*/ 2 w 50"/>
                <a:gd name="T13" fmla="*/ 75 h 85"/>
                <a:gd name="T14" fmla="*/ 19 w 50"/>
                <a:gd name="T15" fmla="*/ 75 h 85"/>
                <a:gd name="T16" fmla="*/ 19 w 50"/>
                <a:gd name="T17" fmla="*/ 11 h 85"/>
                <a:gd name="T18" fmla="*/ 0 w 50"/>
                <a:gd name="T19" fmla="*/ 14 h 85"/>
                <a:gd name="T20" fmla="*/ 0 w 50"/>
                <a:gd name="T21" fmla="*/ 4 h 85"/>
                <a:gd name="T22" fmla="*/ 19 w 50"/>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85">
                  <a:moveTo>
                    <a:pt x="19" y="0"/>
                  </a:moveTo>
                  <a:lnTo>
                    <a:pt x="31" y="0"/>
                  </a:lnTo>
                  <a:lnTo>
                    <a:pt x="31" y="75"/>
                  </a:lnTo>
                  <a:lnTo>
                    <a:pt x="50" y="75"/>
                  </a:lnTo>
                  <a:lnTo>
                    <a:pt x="50" y="85"/>
                  </a:lnTo>
                  <a:lnTo>
                    <a:pt x="2" y="85"/>
                  </a:lnTo>
                  <a:lnTo>
                    <a:pt x="2" y="75"/>
                  </a:lnTo>
                  <a:lnTo>
                    <a:pt x="19" y="75"/>
                  </a:lnTo>
                  <a:lnTo>
                    <a:pt x="19" y="11"/>
                  </a:lnTo>
                  <a:lnTo>
                    <a:pt x="0" y="14"/>
                  </a:lnTo>
                  <a:lnTo>
                    <a:pt x="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1" name="Rectangle 231"/>
            <p:cNvSpPr>
              <a:spLocks noChangeArrowheads="1"/>
            </p:cNvSpPr>
            <p:nvPr/>
          </p:nvSpPr>
          <p:spPr bwMode="auto">
            <a:xfrm>
              <a:off x="443" y="3487"/>
              <a:ext cx="6"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2" name="Freeform 232"/>
            <p:cNvSpPr>
              <a:spLocks noEditPoints="1"/>
            </p:cNvSpPr>
            <p:nvPr/>
          </p:nvSpPr>
          <p:spPr bwMode="auto">
            <a:xfrm>
              <a:off x="459" y="3451"/>
              <a:ext cx="30" cy="44"/>
            </a:xfrm>
            <a:custGeom>
              <a:avLst/>
              <a:gdLst>
                <a:gd name="T0" fmla="*/ 29 w 58"/>
                <a:gd name="T1" fmla="*/ 9 h 89"/>
                <a:gd name="T2" fmla="*/ 24 w 58"/>
                <a:gd name="T3" fmla="*/ 9 h 89"/>
                <a:gd name="T4" fmla="*/ 19 w 58"/>
                <a:gd name="T5" fmla="*/ 13 h 89"/>
                <a:gd name="T6" fmla="*/ 15 w 58"/>
                <a:gd name="T7" fmla="*/ 18 h 89"/>
                <a:gd name="T8" fmla="*/ 13 w 58"/>
                <a:gd name="T9" fmla="*/ 25 h 89"/>
                <a:gd name="T10" fmla="*/ 12 w 58"/>
                <a:gd name="T11" fmla="*/ 33 h 89"/>
                <a:gd name="T12" fmla="*/ 12 w 58"/>
                <a:gd name="T13" fmla="*/ 44 h 89"/>
                <a:gd name="T14" fmla="*/ 12 w 58"/>
                <a:gd name="T15" fmla="*/ 54 h 89"/>
                <a:gd name="T16" fmla="*/ 13 w 58"/>
                <a:gd name="T17" fmla="*/ 63 h 89"/>
                <a:gd name="T18" fmla="*/ 15 w 58"/>
                <a:gd name="T19" fmla="*/ 70 h 89"/>
                <a:gd name="T20" fmla="*/ 19 w 58"/>
                <a:gd name="T21" fmla="*/ 75 h 89"/>
                <a:gd name="T22" fmla="*/ 24 w 58"/>
                <a:gd name="T23" fmla="*/ 78 h 89"/>
                <a:gd name="T24" fmla="*/ 29 w 58"/>
                <a:gd name="T25" fmla="*/ 78 h 89"/>
                <a:gd name="T26" fmla="*/ 34 w 58"/>
                <a:gd name="T27" fmla="*/ 78 h 89"/>
                <a:gd name="T28" fmla="*/ 39 w 58"/>
                <a:gd name="T29" fmla="*/ 75 h 89"/>
                <a:gd name="T30" fmla="*/ 43 w 58"/>
                <a:gd name="T31" fmla="*/ 70 h 89"/>
                <a:gd name="T32" fmla="*/ 45 w 58"/>
                <a:gd name="T33" fmla="*/ 63 h 89"/>
                <a:gd name="T34" fmla="*/ 46 w 58"/>
                <a:gd name="T35" fmla="*/ 54 h 89"/>
                <a:gd name="T36" fmla="*/ 46 w 58"/>
                <a:gd name="T37" fmla="*/ 44 h 89"/>
                <a:gd name="T38" fmla="*/ 46 w 58"/>
                <a:gd name="T39" fmla="*/ 33 h 89"/>
                <a:gd name="T40" fmla="*/ 45 w 58"/>
                <a:gd name="T41" fmla="*/ 25 h 89"/>
                <a:gd name="T42" fmla="*/ 43 w 58"/>
                <a:gd name="T43" fmla="*/ 18 h 89"/>
                <a:gd name="T44" fmla="*/ 39 w 58"/>
                <a:gd name="T45" fmla="*/ 13 h 89"/>
                <a:gd name="T46" fmla="*/ 34 w 58"/>
                <a:gd name="T47" fmla="*/ 9 h 89"/>
                <a:gd name="T48" fmla="*/ 29 w 58"/>
                <a:gd name="T49" fmla="*/ 9 h 89"/>
                <a:gd name="T50" fmla="*/ 29 w 58"/>
                <a:gd name="T51" fmla="*/ 0 h 89"/>
                <a:gd name="T52" fmla="*/ 36 w 58"/>
                <a:gd name="T53" fmla="*/ 0 h 89"/>
                <a:gd name="T54" fmla="*/ 41 w 58"/>
                <a:gd name="T55" fmla="*/ 2 h 89"/>
                <a:gd name="T56" fmla="*/ 46 w 58"/>
                <a:gd name="T57" fmla="*/ 6 h 89"/>
                <a:gd name="T58" fmla="*/ 51 w 58"/>
                <a:gd name="T59" fmla="*/ 11 h 89"/>
                <a:gd name="T60" fmla="*/ 57 w 58"/>
                <a:gd name="T61" fmla="*/ 25 h 89"/>
                <a:gd name="T62" fmla="*/ 58 w 58"/>
                <a:gd name="T63" fmla="*/ 44 h 89"/>
                <a:gd name="T64" fmla="*/ 57 w 58"/>
                <a:gd name="T65" fmla="*/ 63 h 89"/>
                <a:gd name="T66" fmla="*/ 51 w 58"/>
                <a:gd name="T67" fmla="*/ 77 h 89"/>
                <a:gd name="T68" fmla="*/ 46 w 58"/>
                <a:gd name="T69" fmla="*/ 82 h 89"/>
                <a:gd name="T70" fmla="*/ 41 w 58"/>
                <a:gd name="T71" fmla="*/ 85 h 89"/>
                <a:gd name="T72" fmla="*/ 36 w 58"/>
                <a:gd name="T73" fmla="*/ 87 h 89"/>
                <a:gd name="T74" fmla="*/ 29 w 58"/>
                <a:gd name="T75" fmla="*/ 89 h 89"/>
                <a:gd name="T76" fmla="*/ 22 w 58"/>
                <a:gd name="T77" fmla="*/ 87 h 89"/>
                <a:gd name="T78" fmla="*/ 17 w 58"/>
                <a:gd name="T79" fmla="*/ 85 h 89"/>
                <a:gd name="T80" fmla="*/ 12 w 58"/>
                <a:gd name="T81" fmla="*/ 82 h 89"/>
                <a:gd name="T82" fmla="*/ 6 w 58"/>
                <a:gd name="T83" fmla="*/ 77 h 89"/>
                <a:gd name="T84" fmla="*/ 1 w 58"/>
                <a:gd name="T85" fmla="*/ 63 h 89"/>
                <a:gd name="T86" fmla="*/ 0 w 58"/>
                <a:gd name="T87" fmla="*/ 44 h 89"/>
                <a:gd name="T88" fmla="*/ 1 w 58"/>
                <a:gd name="T89" fmla="*/ 25 h 89"/>
                <a:gd name="T90" fmla="*/ 6 w 58"/>
                <a:gd name="T91" fmla="*/ 11 h 89"/>
                <a:gd name="T92" fmla="*/ 12 w 58"/>
                <a:gd name="T93" fmla="*/ 6 h 89"/>
                <a:gd name="T94" fmla="*/ 17 w 58"/>
                <a:gd name="T95" fmla="*/ 2 h 89"/>
                <a:gd name="T96" fmla="*/ 22 w 58"/>
                <a:gd name="T97" fmla="*/ 0 h 89"/>
                <a:gd name="T98" fmla="*/ 29 w 58"/>
                <a:gd name="T9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89">
                  <a:moveTo>
                    <a:pt x="29" y="9"/>
                  </a:moveTo>
                  <a:lnTo>
                    <a:pt x="24" y="9"/>
                  </a:lnTo>
                  <a:lnTo>
                    <a:pt x="19" y="13"/>
                  </a:lnTo>
                  <a:lnTo>
                    <a:pt x="15" y="18"/>
                  </a:lnTo>
                  <a:lnTo>
                    <a:pt x="13" y="25"/>
                  </a:lnTo>
                  <a:lnTo>
                    <a:pt x="12" y="33"/>
                  </a:lnTo>
                  <a:lnTo>
                    <a:pt x="12" y="44"/>
                  </a:lnTo>
                  <a:lnTo>
                    <a:pt x="12" y="54"/>
                  </a:lnTo>
                  <a:lnTo>
                    <a:pt x="13" y="63"/>
                  </a:lnTo>
                  <a:lnTo>
                    <a:pt x="15" y="70"/>
                  </a:lnTo>
                  <a:lnTo>
                    <a:pt x="19" y="75"/>
                  </a:lnTo>
                  <a:lnTo>
                    <a:pt x="24" y="78"/>
                  </a:lnTo>
                  <a:lnTo>
                    <a:pt x="29" y="78"/>
                  </a:lnTo>
                  <a:lnTo>
                    <a:pt x="34" y="78"/>
                  </a:lnTo>
                  <a:lnTo>
                    <a:pt x="39" y="75"/>
                  </a:lnTo>
                  <a:lnTo>
                    <a:pt x="43" y="70"/>
                  </a:lnTo>
                  <a:lnTo>
                    <a:pt x="45" y="63"/>
                  </a:lnTo>
                  <a:lnTo>
                    <a:pt x="46" y="54"/>
                  </a:lnTo>
                  <a:lnTo>
                    <a:pt x="46" y="44"/>
                  </a:lnTo>
                  <a:lnTo>
                    <a:pt x="46" y="33"/>
                  </a:lnTo>
                  <a:lnTo>
                    <a:pt x="45" y="25"/>
                  </a:lnTo>
                  <a:lnTo>
                    <a:pt x="43" y="18"/>
                  </a:lnTo>
                  <a:lnTo>
                    <a:pt x="39" y="13"/>
                  </a:lnTo>
                  <a:lnTo>
                    <a:pt x="34" y="9"/>
                  </a:lnTo>
                  <a:lnTo>
                    <a:pt x="29" y="9"/>
                  </a:lnTo>
                  <a:close/>
                  <a:moveTo>
                    <a:pt x="29" y="0"/>
                  </a:moveTo>
                  <a:lnTo>
                    <a:pt x="36" y="0"/>
                  </a:lnTo>
                  <a:lnTo>
                    <a:pt x="41" y="2"/>
                  </a:lnTo>
                  <a:lnTo>
                    <a:pt x="46" y="6"/>
                  </a:lnTo>
                  <a:lnTo>
                    <a:pt x="51" y="11"/>
                  </a:lnTo>
                  <a:lnTo>
                    <a:pt x="57" y="25"/>
                  </a:lnTo>
                  <a:lnTo>
                    <a:pt x="58" y="44"/>
                  </a:lnTo>
                  <a:lnTo>
                    <a:pt x="57" y="63"/>
                  </a:lnTo>
                  <a:lnTo>
                    <a:pt x="51" y="77"/>
                  </a:lnTo>
                  <a:lnTo>
                    <a:pt x="46" y="82"/>
                  </a:lnTo>
                  <a:lnTo>
                    <a:pt x="41" y="85"/>
                  </a:lnTo>
                  <a:lnTo>
                    <a:pt x="36" y="87"/>
                  </a:lnTo>
                  <a:lnTo>
                    <a:pt x="29" y="89"/>
                  </a:lnTo>
                  <a:lnTo>
                    <a:pt x="22" y="87"/>
                  </a:lnTo>
                  <a:lnTo>
                    <a:pt x="17" y="85"/>
                  </a:lnTo>
                  <a:lnTo>
                    <a:pt x="12" y="82"/>
                  </a:lnTo>
                  <a:lnTo>
                    <a:pt x="6" y="77"/>
                  </a:lnTo>
                  <a:lnTo>
                    <a:pt x="1" y="63"/>
                  </a:lnTo>
                  <a:lnTo>
                    <a:pt x="0" y="44"/>
                  </a:lnTo>
                  <a:lnTo>
                    <a:pt x="1" y="25"/>
                  </a:lnTo>
                  <a:lnTo>
                    <a:pt x="6" y="11"/>
                  </a:lnTo>
                  <a:lnTo>
                    <a:pt x="12" y="6"/>
                  </a:lnTo>
                  <a:lnTo>
                    <a:pt x="17" y="2"/>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3" name="Line 233"/>
            <p:cNvSpPr>
              <a:spLocks noChangeShapeType="1"/>
            </p:cNvSpPr>
            <p:nvPr/>
          </p:nvSpPr>
          <p:spPr bwMode="auto">
            <a:xfrm>
              <a:off x="502" y="3133"/>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4" name="Line 234"/>
            <p:cNvSpPr>
              <a:spLocks noChangeShapeType="1"/>
            </p:cNvSpPr>
            <p:nvPr/>
          </p:nvSpPr>
          <p:spPr bwMode="auto">
            <a:xfrm flipH="1">
              <a:off x="2254" y="3133"/>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5" name="Rectangle 235"/>
            <p:cNvSpPr>
              <a:spLocks noChangeArrowheads="1"/>
            </p:cNvSpPr>
            <p:nvPr/>
          </p:nvSpPr>
          <p:spPr bwMode="auto">
            <a:xfrm>
              <a:off x="357" y="3128"/>
              <a:ext cx="36" cy="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6" name="Freeform 236"/>
            <p:cNvSpPr>
              <a:spLocks noEditPoints="1"/>
            </p:cNvSpPr>
            <p:nvPr/>
          </p:nvSpPr>
          <p:spPr bwMode="auto">
            <a:xfrm>
              <a:off x="404" y="3106"/>
              <a:ext cx="29" cy="44"/>
            </a:xfrm>
            <a:custGeom>
              <a:avLst/>
              <a:gdLst>
                <a:gd name="T0" fmla="*/ 29 w 59"/>
                <a:gd name="T1" fmla="*/ 11 h 89"/>
                <a:gd name="T2" fmla="*/ 24 w 59"/>
                <a:gd name="T3" fmla="*/ 11 h 89"/>
                <a:gd name="T4" fmla="*/ 19 w 59"/>
                <a:gd name="T5" fmla="*/ 14 h 89"/>
                <a:gd name="T6" fmla="*/ 15 w 59"/>
                <a:gd name="T7" fmla="*/ 20 h 89"/>
                <a:gd name="T8" fmla="*/ 14 w 59"/>
                <a:gd name="T9" fmla="*/ 26 h 89"/>
                <a:gd name="T10" fmla="*/ 12 w 59"/>
                <a:gd name="T11" fmla="*/ 35 h 89"/>
                <a:gd name="T12" fmla="*/ 12 w 59"/>
                <a:gd name="T13" fmla="*/ 45 h 89"/>
                <a:gd name="T14" fmla="*/ 12 w 59"/>
                <a:gd name="T15" fmla="*/ 56 h 89"/>
                <a:gd name="T16" fmla="*/ 14 w 59"/>
                <a:gd name="T17" fmla="*/ 65 h 89"/>
                <a:gd name="T18" fmla="*/ 15 w 59"/>
                <a:gd name="T19" fmla="*/ 71 h 89"/>
                <a:gd name="T20" fmla="*/ 19 w 59"/>
                <a:gd name="T21" fmla="*/ 77 h 89"/>
                <a:gd name="T22" fmla="*/ 24 w 59"/>
                <a:gd name="T23" fmla="*/ 78 h 89"/>
                <a:gd name="T24" fmla="*/ 29 w 59"/>
                <a:gd name="T25" fmla="*/ 80 h 89"/>
                <a:gd name="T26" fmla="*/ 34 w 59"/>
                <a:gd name="T27" fmla="*/ 78 h 89"/>
                <a:gd name="T28" fmla="*/ 40 w 59"/>
                <a:gd name="T29" fmla="*/ 77 h 89"/>
                <a:gd name="T30" fmla="*/ 43 w 59"/>
                <a:gd name="T31" fmla="*/ 71 h 89"/>
                <a:gd name="T32" fmla="*/ 45 w 59"/>
                <a:gd name="T33" fmla="*/ 65 h 89"/>
                <a:gd name="T34" fmla="*/ 46 w 59"/>
                <a:gd name="T35" fmla="*/ 56 h 89"/>
                <a:gd name="T36" fmla="*/ 46 w 59"/>
                <a:gd name="T37" fmla="*/ 45 h 89"/>
                <a:gd name="T38" fmla="*/ 46 w 59"/>
                <a:gd name="T39" fmla="*/ 35 h 89"/>
                <a:gd name="T40" fmla="*/ 45 w 59"/>
                <a:gd name="T41" fmla="*/ 26 h 89"/>
                <a:gd name="T42" fmla="*/ 43 w 59"/>
                <a:gd name="T43" fmla="*/ 20 h 89"/>
                <a:gd name="T44" fmla="*/ 40 w 59"/>
                <a:gd name="T45" fmla="*/ 14 h 89"/>
                <a:gd name="T46" fmla="*/ 34 w 59"/>
                <a:gd name="T47" fmla="*/ 11 h 89"/>
                <a:gd name="T48" fmla="*/ 29 w 59"/>
                <a:gd name="T49" fmla="*/ 11 h 89"/>
                <a:gd name="T50" fmla="*/ 29 w 59"/>
                <a:gd name="T51" fmla="*/ 0 h 89"/>
                <a:gd name="T52" fmla="*/ 36 w 59"/>
                <a:gd name="T53" fmla="*/ 2 h 89"/>
                <a:gd name="T54" fmla="*/ 41 w 59"/>
                <a:gd name="T55" fmla="*/ 4 h 89"/>
                <a:gd name="T56" fmla="*/ 46 w 59"/>
                <a:gd name="T57" fmla="*/ 7 h 89"/>
                <a:gd name="T58" fmla="*/ 50 w 59"/>
                <a:gd name="T59" fmla="*/ 13 h 89"/>
                <a:gd name="T60" fmla="*/ 57 w 59"/>
                <a:gd name="T61" fmla="*/ 26 h 89"/>
                <a:gd name="T62" fmla="*/ 59 w 59"/>
                <a:gd name="T63" fmla="*/ 45 h 89"/>
                <a:gd name="T64" fmla="*/ 57 w 59"/>
                <a:gd name="T65" fmla="*/ 65 h 89"/>
                <a:gd name="T66" fmla="*/ 50 w 59"/>
                <a:gd name="T67" fmla="*/ 78 h 89"/>
                <a:gd name="T68" fmla="*/ 46 w 59"/>
                <a:gd name="T69" fmla="*/ 84 h 89"/>
                <a:gd name="T70" fmla="*/ 41 w 59"/>
                <a:gd name="T71" fmla="*/ 87 h 89"/>
                <a:gd name="T72" fmla="*/ 36 w 59"/>
                <a:gd name="T73" fmla="*/ 89 h 89"/>
                <a:gd name="T74" fmla="*/ 29 w 59"/>
                <a:gd name="T75" fmla="*/ 89 h 89"/>
                <a:gd name="T76" fmla="*/ 22 w 59"/>
                <a:gd name="T77" fmla="*/ 89 h 89"/>
                <a:gd name="T78" fmla="*/ 17 w 59"/>
                <a:gd name="T79" fmla="*/ 87 h 89"/>
                <a:gd name="T80" fmla="*/ 12 w 59"/>
                <a:gd name="T81" fmla="*/ 84 h 89"/>
                <a:gd name="T82" fmla="*/ 7 w 59"/>
                <a:gd name="T83" fmla="*/ 78 h 89"/>
                <a:gd name="T84" fmla="*/ 1 w 59"/>
                <a:gd name="T85" fmla="*/ 65 h 89"/>
                <a:gd name="T86" fmla="*/ 0 w 59"/>
                <a:gd name="T87" fmla="*/ 45 h 89"/>
                <a:gd name="T88" fmla="*/ 1 w 59"/>
                <a:gd name="T89" fmla="*/ 26 h 89"/>
                <a:gd name="T90" fmla="*/ 7 w 59"/>
                <a:gd name="T91" fmla="*/ 13 h 89"/>
                <a:gd name="T92" fmla="*/ 12 w 59"/>
                <a:gd name="T93" fmla="*/ 7 h 89"/>
                <a:gd name="T94" fmla="*/ 17 w 59"/>
                <a:gd name="T95" fmla="*/ 4 h 89"/>
                <a:gd name="T96" fmla="*/ 22 w 59"/>
                <a:gd name="T97" fmla="*/ 2 h 89"/>
                <a:gd name="T98" fmla="*/ 29 w 59"/>
                <a:gd name="T9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9">
                  <a:moveTo>
                    <a:pt x="29" y="11"/>
                  </a:moveTo>
                  <a:lnTo>
                    <a:pt x="24" y="11"/>
                  </a:lnTo>
                  <a:lnTo>
                    <a:pt x="19" y="14"/>
                  </a:lnTo>
                  <a:lnTo>
                    <a:pt x="15" y="20"/>
                  </a:lnTo>
                  <a:lnTo>
                    <a:pt x="14" y="26"/>
                  </a:lnTo>
                  <a:lnTo>
                    <a:pt x="12" y="35"/>
                  </a:lnTo>
                  <a:lnTo>
                    <a:pt x="12" y="45"/>
                  </a:lnTo>
                  <a:lnTo>
                    <a:pt x="12" y="56"/>
                  </a:lnTo>
                  <a:lnTo>
                    <a:pt x="14" y="65"/>
                  </a:lnTo>
                  <a:lnTo>
                    <a:pt x="15" y="71"/>
                  </a:lnTo>
                  <a:lnTo>
                    <a:pt x="19" y="77"/>
                  </a:lnTo>
                  <a:lnTo>
                    <a:pt x="24" y="78"/>
                  </a:lnTo>
                  <a:lnTo>
                    <a:pt x="29" y="80"/>
                  </a:lnTo>
                  <a:lnTo>
                    <a:pt x="34" y="78"/>
                  </a:lnTo>
                  <a:lnTo>
                    <a:pt x="40" y="77"/>
                  </a:lnTo>
                  <a:lnTo>
                    <a:pt x="43" y="71"/>
                  </a:lnTo>
                  <a:lnTo>
                    <a:pt x="45" y="65"/>
                  </a:lnTo>
                  <a:lnTo>
                    <a:pt x="46" y="56"/>
                  </a:lnTo>
                  <a:lnTo>
                    <a:pt x="46" y="45"/>
                  </a:lnTo>
                  <a:lnTo>
                    <a:pt x="46" y="35"/>
                  </a:lnTo>
                  <a:lnTo>
                    <a:pt x="45" y="26"/>
                  </a:lnTo>
                  <a:lnTo>
                    <a:pt x="43" y="20"/>
                  </a:lnTo>
                  <a:lnTo>
                    <a:pt x="40" y="14"/>
                  </a:lnTo>
                  <a:lnTo>
                    <a:pt x="34" y="11"/>
                  </a:lnTo>
                  <a:lnTo>
                    <a:pt x="29" y="11"/>
                  </a:lnTo>
                  <a:close/>
                  <a:moveTo>
                    <a:pt x="29" y="0"/>
                  </a:moveTo>
                  <a:lnTo>
                    <a:pt x="36" y="2"/>
                  </a:lnTo>
                  <a:lnTo>
                    <a:pt x="41" y="4"/>
                  </a:lnTo>
                  <a:lnTo>
                    <a:pt x="46" y="7"/>
                  </a:lnTo>
                  <a:lnTo>
                    <a:pt x="50" y="13"/>
                  </a:lnTo>
                  <a:lnTo>
                    <a:pt x="57" y="26"/>
                  </a:lnTo>
                  <a:lnTo>
                    <a:pt x="59" y="45"/>
                  </a:lnTo>
                  <a:lnTo>
                    <a:pt x="57" y="65"/>
                  </a:lnTo>
                  <a:lnTo>
                    <a:pt x="50" y="78"/>
                  </a:lnTo>
                  <a:lnTo>
                    <a:pt x="46" y="84"/>
                  </a:lnTo>
                  <a:lnTo>
                    <a:pt x="41" y="87"/>
                  </a:lnTo>
                  <a:lnTo>
                    <a:pt x="36" y="89"/>
                  </a:lnTo>
                  <a:lnTo>
                    <a:pt x="29" y="89"/>
                  </a:lnTo>
                  <a:lnTo>
                    <a:pt x="22" y="89"/>
                  </a:lnTo>
                  <a:lnTo>
                    <a:pt x="17" y="87"/>
                  </a:lnTo>
                  <a:lnTo>
                    <a:pt x="12" y="84"/>
                  </a:lnTo>
                  <a:lnTo>
                    <a:pt x="7" y="78"/>
                  </a:lnTo>
                  <a:lnTo>
                    <a:pt x="1" y="65"/>
                  </a:lnTo>
                  <a:lnTo>
                    <a:pt x="0" y="45"/>
                  </a:lnTo>
                  <a:lnTo>
                    <a:pt x="1" y="26"/>
                  </a:lnTo>
                  <a:lnTo>
                    <a:pt x="7" y="13"/>
                  </a:lnTo>
                  <a:lnTo>
                    <a:pt x="12" y="7"/>
                  </a:lnTo>
                  <a:lnTo>
                    <a:pt x="17" y="4"/>
                  </a:lnTo>
                  <a:lnTo>
                    <a:pt x="22"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7" name="Rectangle 237"/>
            <p:cNvSpPr>
              <a:spLocks noChangeArrowheads="1"/>
            </p:cNvSpPr>
            <p:nvPr/>
          </p:nvSpPr>
          <p:spPr bwMode="auto">
            <a:xfrm>
              <a:off x="444" y="3142"/>
              <a:ext cx="6"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8" name="Freeform 238"/>
            <p:cNvSpPr>
              <a:spLocks noEditPoints="1"/>
            </p:cNvSpPr>
            <p:nvPr/>
          </p:nvSpPr>
          <p:spPr bwMode="auto">
            <a:xfrm>
              <a:off x="459" y="3106"/>
              <a:ext cx="30" cy="44"/>
            </a:xfrm>
            <a:custGeom>
              <a:avLst/>
              <a:gdLst>
                <a:gd name="T0" fmla="*/ 24 w 58"/>
                <a:gd name="T1" fmla="*/ 11 h 89"/>
                <a:gd name="T2" fmla="*/ 15 w 58"/>
                <a:gd name="T3" fmla="*/ 16 h 89"/>
                <a:gd name="T4" fmla="*/ 12 w 58"/>
                <a:gd name="T5" fmla="*/ 25 h 89"/>
                <a:gd name="T6" fmla="*/ 12 w 58"/>
                <a:gd name="T7" fmla="*/ 35 h 89"/>
                <a:gd name="T8" fmla="*/ 15 w 58"/>
                <a:gd name="T9" fmla="*/ 44 h 89"/>
                <a:gd name="T10" fmla="*/ 24 w 58"/>
                <a:gd name="T11" fmla="*/ 49 h 89"/>
                <a:gd name="T12" fmla="*/ 32 w 58"/>
                <a:gd name="T13" fmla="*/ 49 h 89"/>
                <a:gd name="T14" fmla="*/ 41 w 58"/>
                <a:gd name="T15" fmla="*/ 44 h 89"/>
                <a:gd name="T16" fmla="*/ 45 w 58"/>
                <a:gd name="T17" fmla="*/ 35 h 89"/>
                <a:gd name="T18" fmla="*/ 45 w 58"/>
                <a:gd name="T19" fmla="*/ 25 h 89"/>
                <a:gd name="T20" fmla="*/ 41 w 58"/>
                <a:gd name="T21" fmla="*/ 16 h 89"/>
                <a:gd name="T22" fmla="*/ 32 w 58"/>
                <a:gd name="T23" fmla="*/ 11 h 89"/>
                <a:gd name="T24" fmla="*/ 27 w 58"/>
                <a:gd name="T25" fmla="*/ 0 h 89"/>
                <a:gd name="T26" fmla="*/ 41 w 58"/>
                <a:gd name="T27" fmla="*/ 4 h 89"/>
                <a:gd name="T28" fmla="*/ 50 w 58"/>
                <a:gd name="T29" fmla="*/ 13 h 89"/>
                <a:gd name="T30" fmla="*/ 58 w 58"/>
                <a:gd name="T31" fmla="*/ 45 h 89"/>
                <a:gd name="T32" fmla="*/ 48 w 58"/>
                <a:gd name="T33" fmla="*/ 77 h 89"/>
                <a:gd name="T34" fmla="*/ 38 w 58"/>
                <a:gd name="T35" fmla="*/ 85 h 89"/>
                <a:gd name="T36" fmla="*/ 24 w 58"/>
                <a:gd name="T37" fmla="*/ 89 h 89"/>
                <a:gd name="T38" fmla="*/ 5 w 58"/>
                <a:gd name="T39" fmla="*/ 85 h 89"/>
                <a:gd name="T40" fmla="*/ 13 w 58"/>
                <a:gd name="T41" fmla="*/ 78 h 89"/>
                <a:gd name="T42" fmla="*/ 29 w 58"/>
                <a:gd name="T43" fmla="*/ 78 h 89"/>
                <a:gd name="T44" fmla="*/ 39 w 58"/>
                <a:gd name="T45" fmla="*/ 71 h 89"/>
                <a:gd name="T46" fmla="*/ 46 w 58"/>
                <a:gd name="T47" fmla="*/ 58 h 89"/>
                <a:gd name="T48" fmla="*/ 43 w 58"/>
                <a:gd name="T49" fmla="*/ 52 h 89"/>
                <a:gd name="T50" fmla="*/ 32 w 58"/>
                <a:gd name="T51" fmla="*/ 58 h 89"/>
                <a:gd name="T52" fmla="*/ 19 w 58"/>
                <a:gd name="T53" fmla="*/ 58 h 89"/>
                <a:gd name="T54" fmla="*/ 6 w 58"/>
                <a:gd name="T55" fmla="*/ 51 h 89"/>
                <a:gd name="T56" fmla="*/ 1 w 58"/>
                <a:gd name="T57" fmla="*/ 39 h 89"/>
                <a:gd name="T58" fmla="*/ 1 w 58"/>
                <a:gd name="T59" fmla="*/ 21 h 89"/>
                <a:gd name="T60" fmla="*/ 6 w 58"/>
                <a:gd name="T61" fmla="*/ 9 h 89"/>
                <a:gd name="T62" fmla="*/ 20 w 58"/>
                <a:gd name="T63"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89">
                  <a:moveTo>
                    <a:pt x="27" y="11"/>
                  </a:moveTo>
                  <a:lnTo>
                    <a:pt x="24" y="11"/>
                  </a:lnTo>
                  <a:lnTo>
                    <a:pt x="19" y="13"/>
                  </a:lnTo>
                  <a:lnTo>
                    <a:pt x="15" y="16"/>
                  </a:lnTo>
                  <a:lnTo>
                    <a:pt x="13" y="20"/>
                  </a:lnTo>
                  <a:lnTo>
                    <a:pt x="12" y="25"/>
                  </a:lnTo>
                  <a:lnTo>
                    <a:pt x="12" y="30"/>
                  </a:lnTo>
                  <a:lnTo>
                    <a:pt x="12" y="35"/>
                  </a:lnTo>
                  <a:lnTo>
                    <a:pt x="13" y="40"/>
                  </a:lnTo>
                  <a:lnTo>
                    <a:pt x="15" y="44"/>
                  </a:lnTo>
                  <a:lnTo>
                    <a:pt x="19" y="47"/>
                  </a:lnTo>
                  <a:lnTo>
                    <a:pt x="24" y="49"/>
                  </a:lnTo>
                  <a:lnTo>
                    <a:pt x="27" y="49"/>
                  </a:lnTo>
                  <a:lnTo>
                    <a:pt x="32" y="49"/>
                  </a:lnTo>
                  <a:lnTo>
                    <a:pt x="38" y="47"/>
                  </a:lnTo>
                  <a:lnTo>
                    <a:pt x="41" y="44"/>
                  </a:lnTo>
                  <a:lnTo>
                    <a:pt x="43" y="40"/>
                  </a:lnTo>
                  <a:lnTo>
                    <a:pt x="45" y="35"/>
                  </a:lnTo>
                  <a:lnTo>
                    <a:pt x="45" y="30"/>
                  </a:lnTo>
                  <a:lnTo>
                    <a:pt x="45" y="25"/>
                  </a:lnTo>
                  <a:lnTo>
                    <a:pt x="43" y="20"/>
                  </a:lnTo>
                  <a:lnTo>
                    <a:pt x="41" y="16"/>
                  </a:lnTo>
                  <a:lnTo>
                    <a:pt x="38" y="13"/>
                  </a:lnTo>
                  <a:lnTo>
                    <a:pt x="32" y="11"/>
                  </a:lnTo>
                  <a:lnTo>
                    <a:pt x="27" y="11"/>
                  </a:lnTo>
                  <a:close/>
                  <a:moveTo>
                    <a:pt x="27" y="0"/>
                  </a:moveTo>
                  <a:lnTo>
                    <a:pt x="34" y="2"/>
                  </a:lnTo>
                  <a:lnTo>
                    <a:pt x="41" y="4"/>
                  </a:lnTo>
                  <a:lnTo>
                    <a:pt x="46" y="7"/>
                  </a:lnTo>
                  <a:lnTo>
                    <a:pt x="50" y="13"/>
                  </a:lnTo>
                  <a:lnTo>
                    <a:pt x="57" y="26"/>
                  </a:lnTo>
                  <a:lnTo>
                    <a:pt x="58" y="45"/>
                  </a:lnTo>
                  <a:lnTo>
                    <a:pt x="57" y="63"/>
                  </a:lnTo>
                  <a:lnTo>
                    <a:pt x="48" y="77"/>
                  </a:lnTo>
                  <a:lnTo>
                    <a:pt x="43" y="82"/>
                  </a:lnTo>
                  <a:lnTo>
                    <a:pt x="38" y="85"/>
                  </a:lnTo>
                  <a:lnTo>
                    <a:pt x="31" y="89"/>
                  </a:lnTo>
                  <a:lnTo>
                    <a:pt x="24" y="89"/>
                  </a:lnTo>
                  <a:lnTo>
                    <a:pt x="15" y="89"/>
                  </a:lnTo>
                  <a:lnTo>
                    <a:pt x="5" y="85"/>
                  </a:lnTo>
                  <a:lnTo>
                    <a:pt x="5" y="75"/>
                  </a:lnTo>
                  <a:lnTo>
                    <a:pt x="13" y="78"/>
                  </a:lnTo>
                  <a:lnTo>
                    <a:pt x="22" y="80"/>
                  </a:lnTo>
                  <a:lnTo>
                    <a:pt x="29" y="78"/>
                  </a:lnTo>
                  <a:lnTo>
                    <a:pt x="36" y="77"/>
                  </a:lnTo>
                  <a:lnTo>
                    <a:pt x="39" y="71"/>
                  </a:lnTo>
                  <a:lnTo>
                    <a:pt x="43" y="66"/>
                  </a:lnTo>
                  <a:lnTo>
                    <a:pt x="46" y="58"/>
                  </a:lnTo>
                  <a:lnTo>
                    <a:pt x="46" y="49"/>
                  </a:lnTo>
                  <a:lnTo>
                    <a:pt x="43" y="52"/>
                  </a:lnTo>
                  <a:lnTo>
                    <a:pt x="39" y="56"/>
                  </a:lnTo>
                  <a:lnTo>
                    <a:pt x="32" y="58"/>
                  </a:lnTo>
                  <a:lnTo>
                    <a:pt x="27" y="59"/>
                  </a:lnTo>
                  <a:lnTo>
                    <a:pt x="19" y="58"/>
                  </a:lnTo>
                  <a:lnTo>
                    <a:pt x="12" y="56"/>
                  </a:lnTo>
                  <a:lnTo>
                    <a:pt x="6" y="51"/>
                  </a:lnTo>
                  <a:lnTo>
                    <a:pt x="3" y="45"/>
                  </a:lnTo>
                  <a:lnTo>
                    <a:pt x="1" y="39"/>
                  </a:lnTo>
                  <a:lnTo>
                    <a:pt x="0" y="30"/>
                  </a:lnTo>
                  <a:lnTo>
                    <a:pt x="1" y="21"/>
                  </a:lnTo>
                  <a:lnTo>
                    <a:pt x="3" y="14"/>
                  </a:lnTo>
                  <a:lnTo>
                    <a:pt x="6" y="9"/>
                  </a:lnTo>
                  <a:lnTo>
                    <a:pt x="13" y="4"/>
                  </a:lnTo>
                  <a:lnTo>
                    <a:pt x="20"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9" name="Line 239"/>
            <p:cNvSpPr>
              <a:spLocks noChangeShapeType="1"/>
            </p:cNvSpPr>
            <p:nvPr/>
          </p:nvSpPr>
          <p:spPr bwMode="auto">
            <a:xfrm>
              <a:off x="502" y="2788"/>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40" name="Line 240"/>
            <p:cNvSpPr>
              <a:spLocks noChangeShapeType="1"/>
            </p:cNvSpPr>
            <p:nvPr/>
          </p:nvSpPr>
          <p:spPr bwMode="auto">
            <a:xfrm flipH="1">
              <a:off x="2254" y="2788"/>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41" name="Rectangle 241"/>
            <p:cNvSpPr>
              <a:spLocks noChangeArrowheads="1"/>
            </p:cNvSpPr>
            <p:nvPr/>
          </p:nvSpPr>
          <p:spPr bwMode="auto">
            <a:xfrm>
              <a:off x="357" y="2784"/>
              <a:ext cx="36" cy="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42" name="Freeform 242"/>
            <p:cNvSpPr>
              <a:spLocks noEditPoints="1"/>
            </p:cNvSpPr>
            <p:nvPr/>
          </p:nvSpPr>
          <p:spPr bwMode="auto">
            <a:xfrm>
              <a:off x="404" y="2761"/>
              <a:ext cx="29" cy="44"/>
            </a:xfrm>
            <a:custGeom>
              <a:avLst/>
              <a:gdLst>
                <a:gd name="T0" fmla="*/ 29 w 59"/>
                <a:gd name="T1" fmla="*/ 9 h 89"/>
                <a:gd name="T2" fmla="*/ 24 w 59"/>
                <a:gd name="T3" fmla="*/ 11 h 89"/>
                <a:gd name="T4" fmla="*/ 19 w 59"/>
                <a:gd name="T5" fmla="*/ 12 h 89"/>
                <a:gd name="T6" fmla="*/ 15 w 59"/>
                <a:gd name="T7" fmla="*/ 18 h 89"/>
                <a:gd name="T8" fmla="*/ 14 w 59"/>
                <a:gd name="T9" fmla="*/ 24 h 89"/>
                <a:gd name="T10" fmla="*/ 12 w 59"/>
                <a:gd name="T11" fmla="*/ 33 h 89"/>
                <a:gd name="T12" fmla="*/ 10 w 59"/>
                <a:gd name="T13" fmla="*/ 44 h 89"/>
                <a:gd name="T14" fmla="*/ 12 w 59"/>
                <a:gd name="T15" fmla="*/ 56 h 89"/>
                <a:gd name="T16" fmla="*/ 14 w 59"/>
                <a:gd name="T17" fmla="*/ 64 h 89"/>
                <a:gd name="T18" fmla="*/ 15 w 59"/>
                <a:gd name="T19" fmla="*/ 71 h 89"/>
                <a:gd name="T20" fmla="*/ 19 w 59"/>
                <a:gd name="T21" fmla="*/ 75 h 89"/>
                <a:gd name="T22" fmla="*/ 24 w 59"/>
                <a:gd name="T23" fmla="*/ 78 h 89"/>
                <a:gd name="T24" fmla="*/ 29 w 59"/>
                <a:gd name="T25" fmla="*/ 80 h 89"/>
                <a:gd name="T26" fmla="*/ 34 w 59"/>
                <a:gd name="T27" fmla="*/ 78 h 89"/>
                <a:gd name="T28" fmla="*/ 40 w 59"/>
                <a:gd name="T29" fmla="*/ 75 h 89"/>
                <a:gd name="T30" fmla="*/ 43 w 59"/>
                <a:gd name="T31" fmla="*/ 71 h 89"/>
                <a:gd name="T32" fmla="*/ 45 w 59"/>
                <a:gd name="T33" fmla="*/ 64 h 89"/>
                <a:gd name="T34" fmla="*/ 46 w 59"/>
                <a:gd name="T35" fmla="*/ 56 h 89"/>
                <a:gd name="T36" fmla="*/ 46 w 59"/>
                <a:gd name="T37" fmla="*/ 44 h 89"/>
                <a:gd name="T38" fmla="*/ 46 w 59"/>
                <a:gd name="T39" fmla="*/ 33 h 89"/>
                <a:gd name="T40" fmla="*/ 45 w 59"/>
                <a:gd name="T41" fmla="*/ 24 h 89"/>
                <a:gd name="T42" fmla="*/ 43 w 59"/>
                <a:gd name="T43" fmla="*/ 18 h 89"/>
                <a:gd name="T44" fmla="*/ 40 w 59"/>
                <a:gd name="T45" fmla="*/ 12 h 89"/>
                <a:gd name="T46" fmla="*/ 34 w 59"/>
                <a:gd name="T47" fmla="*/ 11 h 89"/>
                <a:gd name="T48" fmla="*/ 29 w 59"/>
                <a:gd name="T49" fmla="*/ 9 h 89"/>
                <a:gd name="T50" fmla="*/ 29 w 59"/>
                <a:gd name="T51" fmla="*/ 0 h 89"/>
                <a:gd name="T52" fmla="*/ 36 w 59"/>
                <a:gd name="T53" fmla="*/ 0 h 89"/>
                <a:gd name="T54" fmla="*/ 41 w 59"/>
                <a:gd name="T55" fmla="*/ 4 h 89"/>
                <a:gd name="T56" fmla="*/ 46 w 59"/>
                <a:gd name="T57" fmla="*/ 7 h 89"/>
                <a:gd name="T58" fmla="*/ 50 w 59"/>
                <a:gd name="T59" fmla="*/ 11 h 89"/>
                <a:gd name="T60" fmla="*/ 57 w 59"/>
                <a:gd name="T61" fmla="*/ 24 h 89"/>
                <a:gd name="T62" fmla="*/ 59 w 59"/>
                <a:gd name="T63" fmla="*/ 44 h 89"/>
                <a:gd name="T64" fmla="*/ 57 w 59"/>
                <a:gd name="T65" fmla="*/ 63 h 89"/>
                <a:gd name="T66" fmla="*/ 50 w 59"/>
                <a:gd name="T67" fmla="*/ 76 h 89"/>
                <a:gd name="T68" fmla="*/ 46 w 59"/>
                <a:gd name="T69" fmla="*/ 82 h 89"/>
                <a:gd name="T70" fmla="*/ 41 w 59"/>
                <a:gd name="T71" fmla="*/ 85 h 89"/>
                <a:gd name="T72" fmla="*/ 36 w 59"/>
                <a:gd name="T73" fmla="*/ 87 h 89"/>
                <a:gd name="T74" fmla="*/ 29 w 59"/>
                <a:gd name="T75" fmla="*/ 89 h 89"/>
                <a:gd name="T76" fmla="*/ 22 w 59"/>
                <a:gd name="T77" fmla="*/ 87 h 89"/>
                <a:gd name="T78" fmla="*/ 15 w 59"/>
                <a:gd name="T79" fmla="*/ 85 h 89"/>
                <a:gd name="T80" fmla="*/ 12 w 59"/>
                <a:gd name="T81" fmla="*/ 82 h 89"/>
                <a:gd name="T82" fmla="*/ 7 w 59"/>
                <a:gd name="T83" fmla="*/ 76 h 89"/>
                <a:gd name="T84" fmla="*/ 1 w 59"/>
                <a:gd name="T85" fmla="*/ 63 h 89"/>
                <a:gd name="T86" fmla="*/ 0 w 59"/>
                <a:gd name="T87" fmla="*/ 44 h 89"/>
                <a:gd name="T88" fmla="*/ 1 w 59"/>
                <a:gd name="T89" fmla="*/ 24 h 89"/>
                <a:gd name="T90" fmla="*/ 7 w 59"/>
                <a:gd name="T91" fmla="*/ 11 h 89"/>
                <a:gd name="T92" fmla="*/ 12 w 59"/>
                <a:gd name="T93" fmla="*/ 7 h 89"/>
                <a:gd name="T94" fmla="*/ 15 w 59"/>
                <a:gd name="T95" fmla="*/ 4 h 89"/>
                <a:gd name="T96" fmla="*/ 22 w 59"/>
                <a:gd name="T97" fmla="*/ 0 h 89"/>
                <a:gd name="T98" fmla="*/ 29 w 59"/>
                <a:gd name="T9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9">
                  <a:moveTo>
                    <a:pt x="29" y="9"/>
                  </a:moveTo>
                  <a:lnTo>
                    <a:pt x="24" y="11"/>
                  </a:lnTo>
                  <a:lnTo>
                    <a:pt x="19" y="12"/>
                  </a:lnTo>
                  <a:lnTo>
                    <a:pt x="15" y="18"/>
                  </a:lnTo>
                  <a:lnTo>
                    <a:pt x="14" y="24"/>
                  </a:lnTo>
                  <a:lnTo>
                    <a:pt x="12" y="33"/>
                  </a:lnTo>
                  <a:lnTo>
                    <a:pt x="10" y="44"/>
                  </a:lnTo>
                  <a:lnTo>
                    <a:pt x="12" y="56"/>
                  </a:lnTo>
                  <a:lnTo>
                    <a:pt x="14" y="64"/>
                  </a:lnTo>
                  <a:lnTo>
                    <a:pt x="15" y="71"/>
                  </a:lnTo>
                  <a:lnTo>
                    <a:pt x="19" y="75"/>
                  </a:lnTo>
                  <a:lnTo>
                    <a:pt x="24" y="78"/>
                  </a:lnTo>
                  <a:lnTo>
                    <a:pt x="29" y="80"/>
                  </a:lnTo>
                  <a:lnTo>
                    <a:pt x="34" y="78"/>
                  </a:lnTo>
                  <a:lnTo>
                    <a:pt x="40" y="75"/>
                  </a:lnTo>
                  <a:lnTo>
                    <a:pt x="43" y="71"/>
                  </a:lnTo>
                  <a:lnTo>
                    <a:pt x="45" y="64"/>
                  </a:lnTo>
                  <a:lnTo>
                    <a:pt x="46" y="56"/>
                  </a:lnTo>
                  <a:lnTo>
                    <a:pt x="46" y="44"/>
                  </a:lnTo>
                  <a:lnTo>
                    <a:pt x="46" y="33"/>
                  </a:lnTo>
                  <a:lnTo>
                    <a:pt x="45" y="24"/>
                  </a:lnTo>
                  <a:lnTo>
                    <a:pt x="43" y="18"/>
                  </a:lnTo>
                  <a:lnTo>
                    <a:pt x="40" y="12"/>
                  </a:lnTo>
                  <a:lnTo>
                    <a:pt x="34" y="11"/>
                  </a:lnTo>
                  <a:lnTo>
                    <a:pt x="29" y="9"/>
                  </a:lnTo>
                  <a:close/>
                  <a:moveTo>
                    <a:pt x="29" y="0"/>
                  </a:moveTo>
                  <a:lnTo>
                    <a:pt x="36" y="0"/>
                  </a:lnTo>
                  <a:lnTo>
                    <a:pt x="41" y="4"/>
                  </a:lnTo>
                  <a:lnTo>
                    <a:pt x="46" y="7"/>
                  </a:lnTo>
                  <a:lnTo>
                    <a:pt x="50" y="11"/>
                  </a:lnTo>
                  <a:lnTo>
                    <a:pt x="57" y="24"/>
                  </a:lnTo>
                  <a:lnTo>
                    <a:pt x="59" y="44"/>
                  </a:lnTo>
                  <a:lnTo>
                    <a:pt x="57" y="63"/>
                  </a:lnTo>
                  <a:lnTo>
                    <a:pt x="50" y="76"/>
                  </a:lnTo>
                  <a:lnTo>
                    <a:pt x="46" y="82"/>
                  </a:lnTo>
                  <a:lnTo>
                    <a:pt x="41" y="85"/>
                  </a:lnTo>
                  <a:lnTo>
                    <a:pt x="36" y="87"/>
                  </a:lnTo>
                  <a:lnTo>
                    <a:pt x="29" y="89"/>
                  </a:lnTo>
                  <a:lnTo>
                    <a:pt x="22" y="87"/>
                  </a:lnTo>
                  <a:lnTo>
                    <a:pt x="15" y="85"/>
                  </a:lnTo>
                  <a:lnTo>
                    <a:pt x="12" y="82"/>
                  </a:lnTo>
                  <a:lnTo>
                    <a:pt x="7" y="76"/>
                  </a:lnTo>
                  <a:lnTo>
                    <a:pt x="1" y="63"/>
                  </a:lnTo>
                  <a:lnTo>
                    <a:pt x="0" y="44"/>
                  </a:lnTo>
                  <a:lnTo>
                    <a:pt x="1" y="24"/>
                  </a:lnTo>
                  <a:lnTo>
                    <a:pt x="7" y="11"/>
                  </a:lnTo>
                  <a:lnTo>
                    <a:pt x="12" y="7"/>
                  </a:lnTo>
                  <a:lnTo>
                    <a:pt x="15" y="4"/>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43" name="Rectangle 243"/>
            <p:cNvSpPr>
              <a:spLocks noChangeArrowheads="1"/>
            </p:cNvSpPr>
            <p:nvPr/>
          </p:nvSpPr>
          <p:spPr bwMode="auto">
            <a:xfrm>
              <a:off x="443" y="2797"/>
              <a:ext cx="6"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44" name="Freeform 244"/>
            <p:cNvSpPr>
              <a:spLocks noEditPoints="1"/>
            </p:cNvSpPr>
            <p:nvPr/>
          </p:nvSpPr>
          <p:spPr bwMode="auto">
            <a:xfrm>
              <a:off x="459" y="2761"/>
              <a:ext cx="30" cy="44"/>
            </a:xfrm>
            <a:custGeom>
              <a:avLst/>
              <a:gdLst>
                <a:gd name="T0" fmla="*/ 24 w 58"/>
                <a:gd name="T1" fmla="*/ 47 h 89"/>
                <a:gd name="T2" fmla="*/ 17 w 58"/>
                <a:gd name="T3" fmla="*/ 50 h 89"/>
                <a:gd name="T4" fmla="*/ 12 w 58"/>
                <a:gd name="T5" fmla="*/ 57 h 89"/>
                <a:gd name="T6" fmla="*/ 12 w 58"/>
                <a:gd name="T7" fmla="*/ 68 h 89"/>
                <a:gd name="T8" fmla="*/ 17 w 58"/>
                <a:gd name="T9" fmla="*/ 75 h 89"/>
                <a:gd name="T10" fmla="*/ 24 w 58"/>
                <a:gd name="T11" fmla="*/ 78 h 89"/>
                <a:gd name="T12" fmla="*/ 34 w 58"/>
                <a:gd name="T13" fmla="*/ 78 h 89"/>
                <a:gd name="T14" fmla="*/ 43 w 58"/>
                <a:gd name="T15" fmla="*/ 75 h 89"/>
                <a:gd name="T16" fmla="*/ 46 w 58"/>
                <a:gd name="T17" fmla="*/ 68 h 89"/>
                <a:gd name="T18" fmla="*/ 46 w 58"/>
                <a:gd name="T19" fmla="*/ 57 h 89"/>
                <a:gd name="T20" fmla="*/ 43 w 58"/>
                <a:gd name="T21" fmla="*/ 50 h 89"/>
                <a:gd name="T22" fmla="*/ 34 w 58"/>
                <a:gd name="T23" fmla="*/ 47 h 89"/>
                <a:gd name="T24" fmla="*/ 29 w 58"/>
                <a:gd name="T25" fmla="*/ 9 h 89"/>
                <a:gd name="T26" fmla="*/ 20 w 58"/>
                <a:gd name="T27" fmla="*/ 11 h 89"/>
                <a:gd name="T28" fmla="*/ 15 w 58"/>
                <a:gd name="T29" fmla="*/ 16 h 89"/>
                <a:gd name="T30" fmla="*/ 13 w 58"/>
                <a:gd name="T31" fmla="*/ 23 h 89"/>
                <a:gd name="T32" fmla="*/ 15 w 58"/>
                <a:gd name="T33" fmla="*/ 31 h 89"/>
                <a:gd name="T34" fmla="*/ 20 w 58"/>
                <a:gd name="T35" fmla="*/ 35 h 89"/>
                <a:gd name="T36" fmla="*/ 29 w 58"/>
                <a:gd name="T37" fmla="*/ 37 h 89"/>
                <a:gd name="T38" fmla="*/ 38 w 58"/>
                <a:gd name="T39" fmla="*/ 35 h 89"/>
                <a:gd name="T40" fmla="*/ 43 w 58"/>
                <a:gd name="T41" fmla="*/ 31 h 89"/>
                <a:gd name="T42" fmla="*/ 45 w 58"/>
                <a:gd name="T43" fmla="*/ 23 h 89"/>
                <a:gd name="T44" fmla="*/ 43 w 58"/>
                <a:gd name="T45" fmla="*/ 16 h 89"/>
                <a:gd name="T46" fmla="*/ 38 w 58"/>
                <a:gd name="T47" fmla="*/ 11 h 89"/>
                <a:gd name="T48" fmla="*/ 29 w 58"/>
                <a:gd name="T49" fmla="*/ 9 h 89"/>
                <a:gd name="T50" fmla="*/ 38 w 58"/>
                <a:gd name="T51" fmla="*/ 0 h 89"/>
                <a:gd name="T52" fmla="*/ 50 w 58"/>
                <a:gd name="T53" fmla="*/ 5 h 89"/>
                <a:gd name="T54" fmla="*/ 55 w 58"/>
                <a:gd name="T55" fmla="*/ 16 h 89"/>
                <a:gd name="T56" fmla="*/ 55 w 58"/>
                <a:gd name="T57" fmla="*/ 30 h 89"/>
                <a:gd name="T58" fmla="*/ 50 w 58"/>
                <a:gd name="T59" fmla="*/ 38 h 89"/>
                <a:gd name="T60" fmla="*/ 41 w 58"/>
                <a:gd name="T61" fmla="*/ 42 h 89"/>
                <a:gd name="T62" fmla="*/ 50 w 58"/>
                <a:gd name="T63" fmla="*/ 45 h 89"/>
                <a:gd name="T64" fmla="*/ 57 w 58"/>
                <a:gd name="T65" fmla="*/ 52 h 89"/>
                <a:gd name="T66" fmla="*/ 58 w 58"/>
                <a:gd name="T67" fmla="*/ 63 h 89"/>
                <a:gd name="T68" fmla="*/ 55 w 58"/>
                <a:gd name="T69" fmla="*/ 76 h 89"/>
                <a:gd name="T70" fmla="*/ 45 w 58"/>
                <a:gd name="T71" fmla="*/ 85 h 89"/>
                <a:gd name="T72" fmla="*/ 29 w 58"/>
                <a:gd name="T73" fmla="*/ 89 h 89"/>
                <a:gd name="T74" fmla="*/ 13 w 58"/>
                <a:gd name="T75" fmla="*/ 85 h 89"/>
                <a:gd name="T76" fmla="*/ 3 w 58"/>
                <a:gd name="T77" fmla="*/ 76 h 89"/>
                <a:gd name="T78" fmla="*/ 0 w 58"/>
                <a:gd name="T79" fmla="*/ 63 h 89"/>
                <a:gd name="T80" fmla="*/ 1 w 58"/>
                <a:gd name="T81" fmla="*/ 52 h 89"/>
                <a:gd name="T82" fmla="*/ 8 w 58"/>
                <a:gd name="T83" fmla="*/ 45 h 89"/>
                <a:gd name="T84" fmla="*/ 17 w 58"/>
                <a:gd name="T85" fmla="*/ 42 h 89"/>
                <a:gd name="T86" fmla="*/ 6 w 58"/>
                <a:gd name="T87" fmla="*/ 35 h 89"/>
                <a:gd name="T88" fmla="*/ 1 w 58"/>
                <a:gd name="T89" fmla="*/ 23 h 89"/>
                <a:gd name="T90" fmla="*/ 5 w 58"/>
                <a:gd name="T91" fmla="*/ 11 h 89"/>
                <a:gd name="T92" fmla="*/ 15 w 58"/>
                <a:gd name="T93" fmla="*/ 2 h 89"/>
                <a:gd name="T94" fmla="*/ 29 w 58"/>
                <a:gd name="T9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89">
                  <a:moveTo>
                    <a:pt x="29" y="47"/>
                  </a:moveTo>
                  <a:lnTo>
                    <a:pt x="24" y="47"/>
                  </a:lnTo>
                  <a:lnTo>
                    <a:pt x="20" y="49"/>
                  </a:lnTo>
                  <a:lnTo>
                    <a:pt x="17" y="50"/>
                  </a:lnTo>
                  <a:lnTo>
                    <a:pt x="13" y="54"/>
                  </a:lnTo>
                  <a:lnTo>
                    <a:pt x="12" y="57"/>
                  </a:lnTo>
                  <a:lnTo>
                    <a:pt x="12" y="63"/>
                  </a:lnTo>
                  <a:lnTo>
                    <a:pt x="12" y="68"/>
                  </a:lnTo>
                  <a:lnTo>
                    <a:pt x="13" y="71"/>
                  </a:lnTo>
                  <a:lnTo>
                    <a:pt x="17" y="75"/>
                  </a:lnTo>
                  <a:lnTo>
                    <a:pt x="20" y="78"/>
                  </a:lnTo>
                  <a:lnTo>
                    <a:pt x="24" y="78"/>
                  </a:lnTo>
                  <a:lnTo>
                    <a:pt x="29" y="80"/>
                  </a:lnTo>
                  <a:lnTo>
                    <a:pt x="34" y="78"/>
                  </a:lnTo>
                  <a:lnTo>
                    <a:pt x="39" y="78"/>
                  </a:lnTo>
                  <a:lnTo>
                    <a:pt x="43" y="75"/>
                  </a:lnTo>
                  <a:lnTo>
                    <a:pt x="45" y="71"/>
                  </a:lnTo>
                  <a:lnTo>
                    <a:pt x="46" y="68"/>
                  </a:lnTo>
                  <a:lnTo>
                    <a:pt x="46" y="63"/>
                  </a:lnTo>
                  <a:lnTo>
                    <a:pt x="46" y="57"/>
                  </a:lnTo>
                  <a:lnTo>
                    <a:pt x="45" y="54"/>
                  </a:lnTo>
                  <a:lnTo>
                    <a:pt x="43" y="50"/>
                  </a:lnTo>
                  <a:lnTo>
                    <a:pt x="39" y="49"/>
                  </a:lnTo>
                  <a:lnTo>
                    <a:pt x="34" y="47"/>
                  </a:lnTo>
                  <a:lnTo>
                    <a:pt x="29" y="47"/>
                  </a:lnTo>
                  <a:close/>
                  <a:moveTo>
                    <a:pt x="29" y="9"/>
                  </a:moveTo>
                  <a:lnTo>
                    <a:pt x="24" y="9"/>
                  </a:lnTo>
                  <a:lnTo>
                    <a:pt x="20" y="11"/>
                  </a:lnTo>
                  <a:lnTo>
                    <a:pt x="17" y="12"/>
                  </a:lnTo>
                  <a:lnTo>
                    <a:pt x="15" y="16"/>
                  </a:lnTo>
                  <a:lnTo>
                    <a:pt x="13" y="19"/>
                  </a:lnTo>
                  <a:lnTo>
                    <a:pt x="13" y="23"/>
                  </a:lnTo>
                  <a:lnTo>
                    <a:pt x="13" y="28"/>
                  </a:lnTo>
                  <a:lnTo>
                    <a:pt x="15" y="31"/>
                  </a:lnTo>
                  <a:lnTo>
                    <a:pt x="17" y="33"/>
                  </a:lnTo>
                  <a:lnTo>
                    <a:pt x="20" y="35"/>
                  </a:lnTo>
                  <a:lnTo>
                    <a:pt x="24" y="37"/>
                  </a:lnTo>
                  <a:lnTo>
                    <a:pt x="29" y="37"/>
                  </a:lnTo>
                  <a:lnTo>
                    <a:pt x="34" y="37"/>
                  </a:lnTo>
                  <a:lnTo>
                    <a:pt x="38" y="35"/>
                  </a:lnTo>
                  <a:lnTo>
                    <a:pt x="41" y="33"/>
                  </a:lnTo>
                  <a:lnTo>
                    <a:pt x="43" y="31"/>
                  </a:lnTo>
                  <a:lnTo>
                    <a:pt x="45" y="28"/>
                  </a:lnTo>
                  <a:lnTo>
                    <a:pt x="45" y="23"/>
                  </a:lnTo>
                  <a:lnTo>
                    <a:pt x="45" y="19"/>
                  </a:lnTo>
                  <a:lnTo>
                    <a:pt x="43" y="16"/>
                  </a:lnTo>
                  <a:lnTo>
                    <a:pt x="41" y="12"/>
                  </a:lnTo>
                  <a:lnTo>
                    <a:pt x="38" y="11"/>
                  </a:lnTo>
                  <a:lnTo>
                    <a:pt x="34" y="9"/>
                  </a:lnTo>
                  <a:lnTo>
                    <a:pt x="29" y="9"/>
                  </a:lnTo>
                  <a:close/>
                  <a:moveTo>
                    <a:pt x="29" y="0"/>
                  </a:moveTo>
                  <a:lnTo>
                    <a:pt x="38" y="0"/>
                  </a:lnTo>
                  <a:lnTo>
                    <a:pt x="45" y="2"/>
                  </a:lnTo>
                  <a:lnTo>
                    <a:pt x="50" y="5"/>
                  </a:lnTo>
                  <a:lnTo>
                    <a:pt x="53" y="11"/>
                  </a:lnTo>
                  <a:lnTo>
                    <a:pt x="55" y="16"/>
                  </a:lnTo>
                  <a:lnTo>
                    <a:pt x="57" y="23"/>
                  </a:lnTo>
                  <a:lnTo>
                    <a:pt x="55" y="30"/>
                  </a:lnTo>
                  <a:lnTo>
                    <a:pt x="51" y="35"/>
                  </a:lnTo>
                  <a:lnTo>
                    <a:pt x="50" y="38"/>
                  </a:lnTo>
                  <a:lnTo>
                    <a:pt x="45" y="40"/>
                  </a:lnTo>
                  <a:lnTo>
                    <a:pt x="41" y="42"/>
                  </a:lnTo>
                  <a:lnTo>
                    <a:pt x="46" y="44"/>
                  </a:lnTo>
                  <a:lnTo>
                    <a:pt x="50" y="45"/>
                  </a:lnTo>
                  <a:lnTo>
                    <a:pt x="53" y="49"/>
                  </a:lnTo>
                  <a:lnTo>
                    <a:pt x="57" y="52"/>
                  </a:lnTo>
                  <a:lnTo>
                    <a:pt x="58" y="57"/>
                  </a:lnTo>
                  <a:lnTo>
                    <a:pt x="58" y="63"/>
                  </a:lnTo>
                  <a:lnTo>
                    <a:pt x="58" y="71"/>
                  </a:lnTo>
                  <a:lnTo>
                    <a:pt x="55" y="76"/>
                  </a:lnTo>
                  <a:lnTo>
                    <a:pt x="51" y="82"/>
                  </a:lnTo>
                  <a:lnTo>
                    <a:pt x="45" y="85"/>
                  </a:lnTo>
                  <a:lnTo>
                    <a:pt x="38" y="87"/>
                  </a:lnTo>
                  <a:lnTo>
                    <a:pt x="29" y="89"/>
                  </a:lnTo>
                  <a:lnTo>
                    <a:pt x="20" y="87"/>
                  </a:lnTo>
                  <a:lnTo>
                    <a:pt x="13" y="85"/>
                  </a:lnTo>
                  <a:lnTo>
                    <a:pt x="8" y="82"/>
                  </a:lnTo>
                  <a:lnTo>
                    <a:pt x="3" y="76"/>
                  </a:lnTo>
                  <a:lnTo>
                    <a:pt x="1" y="71"/>
                  </a:lnTo>
                  <a:lnTo>
                    <a:pt x="0" y="63"/>
                  </a:lnTo>
                  <a:lnTo>
                    <a:pt x="1" y="57"/>
                  </a:lnTo>
                  <a:lnTo>
                    <a:pt x="1" y="52"/>
                  </a:lnTo>
                  <a:lnTo>
                    <a:pt x="5" y="49"/>
                  </a:lnTo>
                  <a:lnTo>
                    <a:pt x="8" y="45"/>
                  </a:lnTo>
                  <a:lnTo>
                    <a:pt x="12" y="44"/>
                  </a:lnTo>
                  <a:lnTo>
                    <a:pt x="17" y="42"/>
                  </a:lnTo>
                  <a:lnTo>
                    <a:pt x="12" y="38"/>
                  </a:lnTo>
                  <a:lnTo>
                    <a:pt x="6" y="35"/>
                  </a:lnTo>
                  <a:lnTo>
                    <a:pt x="3" y="30"/>
                  </a:lnTo>
                  <a:lnTo>
                    <a:pt x="1" y="23"/>
                  </a:lnTo>
                  <a:lnTo>
                    <a:pt x="3" y="16"/>
                  </a:lnTo>
                  <a:lnTo>
                    <a:pt x="5" y="11"/>
                  </a:lnTo>
                  <a:lnTo>
                    <a:pt x="10" y="5"/>
                  </a:lnTo>
                  <a:lnTo>
                    <a:pt x="15" y="2"/>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45" name="Line 245"/>
            <p:cNvSpPr>
              <a:spLocks noChangeShapeType="1"/>
            </p:cNvSpPr>
            <p:nvPr/>
          </p:nvSpPr>
          <p:spPr bwMode="auto">
            <a:xfrm>
              <a:off x="502" y="2443"/>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46" name="Line 246"/>
            <p:cNvSpPr>
              <a:spLocks noChangeShapeType="1"/>
            </p:cNvSpPr>
            <p:nvPr/>
          </p:nvSpPr>
          <p:spPr bwMode="auto">
            <a:xfrm flipH="1">
              <a:off x="2254" y="2443"/>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47" name="Rectangle 247"/>
            <p:cNvSpPr>
              <a:spLocks noChangeArrowheads="1"/>
            </p:cNvSpPr>
            <p:nvPr/>
          </p:nvSpPr>
          <p:spPr bwMode="auto">
            <a:xfrm>
              <a:off x="358" y="2439"/>
              <a:ext cx="36" cy="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48" name="Freeform 248"/>
            <p:cNvSpPr>
              <a:spLocks noEditPoints="1"/>
            </p:cNvSpPr>
            <p:nvPr/>
          </p:nvSpPr>
          <p:spPr bwMode="auto">
            <a:xfrm>
              <a:off x="405" y="2416"/>
              <a:ext cx="29" cy="44"/>
            </a:xfrm>
            <a:custGeom>
              <a:avLst/>
              <a:gdLst>
                <a:gd name="T0" fmla="*/ 30 w 59"/>
                <a:gd name="T1" fmla="*/ 9 h 87"/>
                <a:gd name="T2" fmla="*/ 25 w 59"/>
                <a:gd name="T3" fmla="*/ 9 h 87"/>
                <a:gd name="T4" fmla="*/ 20 w 59"/>
                <a:gd name="T5" fmla="*/ 12 h 87"/>
                <a:gd name="T6" fmla="*/ 16 w 59"/>
                <a:gd name="T7" fmla="*/ 17 h 87"/>
                <a:gd name="T8" fmla="*/ 14 w 59"/>
                <a:gd name="T9" fmla="*/ 24 h 87"/>
                <a:gd name="T10" fmla="*/ 13 w 59"/>
                <a:gd name="T11" fmla="*/ 33 h 87"/>
                <a:gd name="T12" fmla="*/ 13 w 59"/>
                <a:gd name="T13" fmla="*/ 43 h 87"/>
                <a:gd name="T14" fmla="*/ 13 w 59"/>
                <a:gd name="T15" fmla="*/ 54 h 87"/>
                <a:gd name="T16" fmla="*/ 14 w 59"/>
                <a:gd name="T17" fmla="*/ 62 h 87"/>
                <a:gd name="T18" fmla="*/ 16 w 59"/>
                <a:gd name="T19" fmla="*/ 69 h 87"/>
                <a:gd name="T20" fmla="*/ 20 w 59"/>
                <a:gd name="T21" fmla="*/ 74 h 87"/>
                <a:gd name="T22" fmla="*/ 25 w 59"/>
                <a:gd name="T23" fmla="*/ 78 h 87"/>
                <a:gd name="T24" fmla="*/ 30 w 59"/>
                <a:gd name="T25" fmla="*/ 78 h 87"/>
                <a:gd name="T26" fmla="*/ 35 w 59"/>
                <a:gd name="T27" fmla="*/ 78 h 87"/>
                <a:gd name="T28" fmla="*/ 40 w 59"/>
                <a:gd name="T29" fmla="*/ 74 h 87"/>
                <a:gd name="T30" fmla="*/ 44 w 59"/>
                <a:gd name="T31" fmla="*/ 69 h 87"/>
                <a:gd name="T32" fmla="*/ 45 w 59"/>
                <a:gd name="T33" fmla="*/ 62 h 87"/>
                <a:gd name="T34" fmla="*/ 47 w 59"/>
                <a:gd name="T35" fmla="*/ 54 h 87"/>
                <a:gd name="T36" fmla="*/ 47 w 59"/>
                <a:gd name="T37" fmla="*/ 43 h 87"/>
                <a:gd name="T38" fmla="*/ 47 w 59"/>
                <a:gd name="T39" fmla="*/ 33 h 87"/>
                <a:gd name="T40" fmla="*/ 45 w 59"/>
                <a:gd name="T41" fmla="*/ 24 h 87"/>
                <a:gd name="T42" fmla="*/ 44 w 59"/>
                <a:gd name="T43" fmla="*/ 17 h 87"/>
                <a:gd name="T44" fmla="*/ 40 w 59"/>
                <a:gd name="T45" fmla="*/ 12 h 87"/>
                <a:gd name="T46" fmla="*/ 35 w 59"/>
                <a:gd name="T47" fmla="*/ 9 h 87"/>
                <a:gd name="T48" fmla="*/ 30 w 59"/>
                <a:gd name="T49" fmla="*/ 9 h 87"/>
                <a:gd name="T50" fmla="*/ 30 w 59"/>
                <a:gd name="T51" fmla="*/ 0 h 87"/>
                <a:gd name="T52" fmla="*/ 37 w 59"/>
                <a:gd name="T53" fmla="*/ 0 h 87"/>
                <a:gd name="T54" fmla="*/ 42 w 59"/>
                <a:gd name="T55" fmla="*/ 2 h 87"/>
                <a:gd name="T56" fmla="*/ 47 w 59"/>
                <a:gd name="T57" fmla="*/ 5 h 87"/>
                <a:gd name="T58" fmla="*/ 52 w 59"/>
                <a:gd name="T59" fmla="*/ 10 h 87"/>
                <a:gd name="T60" fmla="*/ 58 w 59"/>
                <a:gd name="T61" fmla="*/ 24 h 87"/>
                <a:gd name="T62" fmla="*/ 59 w 59"/>
                <a:gd name="T63" fmla="*/ 43 h 87"/>
                <a:gd name="T64" fmla="*/ 58 w 59"/>
                <a:gd name="T65" fmla="*/ 62 h 87"/>
                <a:gd name="T66" fmla="*/ 52 w 59"/>
                <a:gd name="T67" fmla="*/ 76 h 87"/>
                <a:gd name="T68" fmla="*/ 47 w 59"/>
                <a:gd name="T69" fmla="*/ 81 h 87"/>
                <a:gd name="T70" fmla="*/ 42 w 59"/>
                <a:gd name="T71" fmla="*/ 85 h 87"/>
                <a:gd name="T72" fmla="*/ 37 w 59"/>
                <a:gd name="T73" fmla="*/ 87 h 87"/>
                <a:gd name="T74" fmla="*/ 30 w 59"/>
                <a:gd name="T75" fmla="*/ 87 h 87"/>
                <a:gd name="T76" fmla="*/ 23 w 59"/>
                <a:gd name="T77" fmla="*/ 87 h 87"/>
                <a:gd name="T78" fmla="*/ 18 w 59"/>
                <a:gd name="T79" fmla="*/ 85 h 87"/>
                <a:gd name="T80" fmla="*/ 13 w 59"/>
                <a:gd name="T81" fmla="*/ 81 h 87"/>
                <a:gd name="T82" fmla="*/ 7 w 59"/>
                <a:gd name="T83" fmla="*/ 76 h 87"/>
                <a:gd name="T84" fmla="*/ 2 w 59"/>
                <a:gd name="T85" fmla="*/ 62 h 87"/>
                <a:gd name="T86" fmla="*/ 0 w 59"/>
                <a:gd name="T87" fmla="*/ 43 h 87"/>
                <a:gd name="T88" fmla="*/ 2 w 59"/>
                <a:gd name="T89" fmla="*/ 24 h 87"/>
                <a:gd name="T90" fmla="*/ 7 w 59"/>
                <a:gd name="T91" fmla="*/ 10 h 87"/>
                <a:gd name="T92" fmla="*/ 13 w 59"/>
                <a:gd name="T93" fmla="*/ 5 h 87"/>
                <a:gd name="T94" fmla="*/ 18 w 59"/>
                <a:gd name="T95" fmla="*/ 2 h 87"/>
                <a:gd name="T96" fmla="*/ 23 w 59"/>
                <a:gd name="T97" fmla="*/ 0 h 87"/>
                <a:gd name="T98" fmla="*/ 30 w 59"/>
                <a:gd name="T9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7">
                  <a:moveTo>
                    <a:pt x="30" y="9"/>
                  </a:moveTo>
                  <a:lnTo>
                    <a:pt x="25" y="9"/>
                  </a:lnTo>
                  <a:lnTo>
                    <a:pt x="20" y="12"/>
                  </a:lnTo>
                  <a:lnTo>
                    <a:pt x="16" y="17"/>
                  </a:lnTo>
                  <a:lnTo>
                    <a:pt x="14" y="24"/>
                  </a:lnTo>
                  <a:lnTo>
                    <a:pt x="13" y="33"/>
                  </a:lnTo>
                  <a:lnTo>
                    <a:pt x="13" y="43"/>
                  </a:lnTo>
                  <a:lnTo>
                    <a:pt x="13" y="54"/>
                  </a:lnTo>
                  <a:lnTo>
                    <a:pt x="14" y="62"/>
                  </a:lnTo>
                  <a:lnTo>
                    <a:pt x="16" y="69"/>
                  </a:lnTo>
                  <a:lnTo>
                    <a:pt x="20" y="74"/>
                  </a:lnTo>
                  <a:lnTo>
                    <a:pt x="25" y="78"/>
                  </a:lnTo>
                  <a:lnTo>
                    <a:pt x="30" y="78"/>
                  </a:lnTo>
                  <a:lnTo>
                    <a:pt x="35" y="78"/>
                  </a:lnTo>
                  <a:lnTo>
                    <a:pt x="40" y="74"/>
                  </a:lnTo>
                  <a:lnTo>
                    <a:pt x="44" y="69"/>
                  </a:lnTo>
                  <a:lnTo>
                    <a:pt x="45" y="62"/>
                  </a:lnTo>
                  <a:lnTo>
                    <a:pt x="47" y="54"/>
                  </a:lnTo>
                  <a:lnTo>
                    <a:pt x="47" y="43"/>
                  </a:lnTo>
                  <a:lnTo>
                    <a:pt x="47" y="33"/>
                  </a:lnTo>
                  <a:lnTo>
                    <a:pt x="45" y="24"/>
                  </a:lnTo>
                  <a:lnTo>
                    <a:pt x="44" y="17"/>
                  </a:lnTo>
                  <a:lnTo>
                    <a:pt x="40" y="12"/>
                  </a:lnTo>
                  <a:lnTo>
                    <a:pt x="35" y="9"/>
                  </a:lnTo>
                  <a:lnTo>
                    <a:pt x="30" y="9"/>
                  </a:lnTo>
                  <a:close/>
                  <a:moveTo>
                    <a:pt x="30" y="0"/>
                  </a:moveTo>
                  <a:lnTo>
                    <a:pt x="37" y="0"/>
                  </a:lnTo>
                  <a:lnTo>
                    <a:pt x="42" y="2"/>
                  </a:lnTo>
                  <a:lnTo>
                    <a:pt x="47" y="5"/>
                  </a:lnTo>
                  <a:lnTo>
                    <a:pt x="52" y="10"/>
                  </a:lnTo>
                  <a:lnTo>
                    <a:pt x="58" y="24"/>
                  </a:lnTo>
                  <a:lnTo>
                    <a:pt x="59" y="43"/>
                  </a:lnTo>
                  <a:lnTo>
                    <a:pt x="58" y="62"/>
                  </a:lnTo>
                  <a:lnTo>
                    <a:pt x="52" y="76"/>
                  </a:lnTo>
                  <a:lnTo>
                    <a:pt x="47" y="81"/>
                  </a:lnTo>
                  <a:lnTo>
                    <a:pt x="42" y="85"/>
                  </a:lnTo>
                  <a:lnTo>
                    <a:pt x="37" y="87"/>
                  </a:lnTo>
                  <a:lnTo>
                    <a:pt x="30" y="87"/>
                  </a:lnTo>
                  <a:lnTo>
                    <a:pt x="23" y="87"/>
                  </a:lnTo>
                  <a:lnTo>
                    <a:pt x="18" y="85"/>
                  </a:lnTo>
                  <a:lnTo>
                    <a:pt x="13" y="81"/>
                  </a:lnTo>
                  <a:lnTo>
                    <a:pt x="7" y="76"/>
                  </a:lnTo>
                  <a:lnTo>
                    <a:pt x="2" y="62"/>
                  </a:lnTo>
                  <a:lnTo>
                    <a:pt x="0" y="43"/>
                  </a:lnTo>
                  <a:lnTo>
                    <a:pt x="2" y="24"/>
                  </a:lnTo>
                  <a:lnTo>
                    <a:pt x="7" y="10"/>
                  </a:lnTo>
                  <a:lnTo>
                    <a:pt x="13" y="5"/>
                  </a:lnTo>
                  <a:lnTo>
                    <a:pt x="18" y="2"/>
                  </a:lnTo>
                  <a:lnTo>
                    <a:pt x="23" y="0"/>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49" name="Rectangle 249"/>
            <p:cNvSpPr>
              <a:spLocks noChangeArrowheads="1"/>
            </p:cNvSpPr>
            <p:nvPr/>
          </p:nvSpPr>
          <p:spPr bwMode="auto">
            <a:xfrm>
              <a:off x="445" y="2452"/>
              <a:ext cx="6"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50" name="Freeform 250"/>
            <p:cNvSpPr>
              <a:spLocks/>
            </p:cNvSpPr>
            <p:nvPr/>
          </p:nvSpPr>
          <p:spPr bwMode="auto">
            <a:xfrm>
              <a:off x="461" y="2416"/>
              <a:ext cx="28" cy="44"/>
            </a:xfrm>
            <a:custGeom>
              <a:avLst/>
              <a:gdLst>
                <a:gd name="T0" fmla="*/ 0 w 55"/>
                <a:gd name="T1" fmla="*/ 0 h 87"/>
                <a:gd name="T2" fmla="*/ 55 w 55"/>
                <a:gd name="T3" fmla="*/ 0 h 87"/>
                <a:gd name="T4" fmla="*/ 55 w 55"/>
                <a:gd name="T5" fmla="*/ 5 h 87"/>
                <a:gd name="T6" fmla="*/ 24 w 55"/>
                <a:gd name="T7" fmla="*/ 87 h 87"/>
                <a:gd name="T8" fmla="*/ 12 w 55"/>
                <a:gd name="T9" fmla="*/ 87 h 87"/>
                <a:gd name="T10" fmla="*/ 42 w 55"/>
                <a:gd name="T11" fmla="*/ 10 h 87"/>
                <a:gd name="T12" fmla="*/ 0 w 55"/>
                <a:gd name="T13" fmla="*/ 10 h 87"/>
                <a:gd name="T14" fmla="*/ 0 w 55"/>
                <a:gd name="T15" fmla="*/ 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7">
                  <a:moveTo>
                    <a:pt x="0" y="0"/>
                  </a:moveTo>
                  <a:lnTo>
                    <a:pt x="55" y="0"/>
                  </a:lnTo>
                  <a:lnTo>
                    <a:pt x="55" y="5"/>
                  </a:lnTo>
                  <a:lnTo>
                    <a:pt x="24" y="87"/>
                  </a:lnTo>
                  <a:lnTo>
                    <a:pt x="12" y="87"/>
                  </a:lnTo>
                  <a:lnTo>
                    <a:pt x="42" y="10"/>
                  </a:lnTo>
                  <a:lnTo>
                    <a:pt x="0" y="1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51" name="Line 251"/>
            <p:cNvSpPr>
              <a:spLocks noChangeShapeType="1"/>
            </p:cNvSpPr>
            <p:nvPr/>
          </p:nvSpPr>
          <p:spPr bwMode="auto">
            <a:xfrm>
              <a:off x="502" y="2099"/>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52" name="Line 252"/>
            <p:cNvSpPr>
              <a:spLocks noChangeShapeType="1"/>
            </p:cNvSpPr>
            <p:nvPr/>
          </p:nvSpPr>
          <p:spPr bwMode="auto">
            <a:xfrm flipH="1">
              <a:off x="2254" y="2099"/>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53" name="Rectangle 253"/>
            <p:cNvSpPr>
              <a:spLocks noChangeArrowheads="1"/>
            </p:cNvSpPr>
            <p:nvPr/>
          </p:nvSpPr>
          <p:spPr bwMode="auto">
            <a:xfrm>
              <a:off x="357" y="2094"/>
              <a:ext cx="36" cy="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54" name="Freeform 254"/>
            <p:cNvSpPr>
              <a:spLocks noEditPoints="1"/>
            </p:cNvSpPr>
            <p:nvPr/>
          </p:nvSpPr>
          <p:spPr bwMode="auto">
            <a:xfrm>
              <a:off x="403" y="2071"/>
              <a:ext cx="29" cy="44"/>
            </a:xfrm>
            <a:custGeom>
              <a:avLst/>
              <a:gdLst>
                <a:gd name="T0" fmla="*/ 29 w 59"/>
                <a:gd name="T1" fmla="*/ 9 h 88"/>
                <a:gd name="T2" fmla="*/ 24 w 59"/>
                <a:gd name="T3" fmla="*/ 10 h 88"/>
                <a:gd name="T4" fmla="*/ 21 w 59"/>
                <a:gd name="T5" fmla="*/ 14 h 88"/>
                <a:gd name="T6" fmla="*/ 17 w 59"/>
                <a:gd name="T7" fmla="*/ 17 h 88"/>
                <a:gd name="T8" fmla="*/ 14 w 59"/>
                <a:gd name="T9" fmla="*/ 24 h 88"/>
                <a:gd name="T10" fmla="*/ 12 w 59"/>
                <a:gd name="T11" fmla="*/ 33 h 88"/>
                <a:gd name="T12" fmla="*/ 12 w 59"/>
                <a:gd name="T13" fmla="*/ 45 h 88"/>
                <a:gd name="T14" fmla="*/ 12 w 59"/>
                <a:gd name="T15" fmla="*/ 55 h 88"/>
                <a:gd name="T16" fmla="*/ 14 w 59"/>
                <a:gd name="T17" fmla="*/ 64 h 88"/>
                <a:gd name="T18" fmla="*/ 17 w 59"/>
                <a:gd name="T19" fmla="*/ 71 h 88"/>
                <a:gd name="T20" fmla="*/ 21 w 59"/>
                <a:gd name="T21" fmla="*/ 76 h 88"/>
                <a:gd name="T22" fmla="*/ 24 w 59"/>
                <a:gd name="T23" fmla="*/ 78 h 88"/>
                <a:gd name="T24" fmla="*/ 29 w 59"/>
                <a:gd name="T25" fmla="*/ 80 h 88"/>
                <a:gd name="T26" fmla="*/ 36 w 59"/>
                <a:gd name="T27" fmla="*/ 78 h 88"/>
                <a:gd name="T28" fmla="*/ 40 w 59"/>
                <a:gd name="T29" fmla="*/ 76 h 88"/>
                <a:gd name="T30" fmla="*/ 43 w 59"/>
                <a:gd name="T31" fmla="*/ 71 h 88"/>
                <a:gd name="T32" fmla="*/ 47 w 59"/>
                <a:gd name="T33" fmla="*/ 64 h 88"/>
                <a:gd name="T34" fmla="*/ 47 w 59"/>
                <a:gd name="T35" fmla="*/ 55 h 88"/>
                <a:gd name="T36" fmla="*/ 48 w 59"/>
                <a:gd name="T37" fmla="*/ 45 h 88"/>
                <a:gd name="T38" fmla="*/ 47 w 59"/>
                <a:gd name="T39" fmla="*/ 33 h 88"/>
                <a:gd name="T40" fmla="*/ 47 w 59"/>
                <a:gd name="T41" fmla="*/ 24 h 88"/>
                <a:gd name="T42" fmla="*/ 43 w 59"/>
                <a:gd name="T43" fmla="*/ 17 h 88"/>
                <a:gd name="T44" fmla="*/ 40 w 59"/>
                <a:gd name="T45" fmla="*/ 14 h 88"/>
                <a:gd name="T46" fmla="*/ 36 w 59"/>
                <a:gd name="T47" fmla="*/ 10 h 88"/>
                <a:gd name="T48" fmla="*/ 29 w 59"/>
                <a:gd name="T49" fmla="*/ 9 h 88"/>
                <a:gd name="T50" fmla="*/ 29 w 59"/>
                <a:gd name="T51" fmla="*/ 0 h 88"/>
                <a:gd name="T52" fmla="*/ 36 w 59"/>
                <a:gd name="T53" fmla="*/ 2 h 88"/>
                <a:gd name="T54" fmla="*/ 43 w 59"/>
                <a:gd name="T55" fmla="*/ 3 h 88"/>
                <a:gd name="T56" fmla="*/ 48 w 59"/>
                <a:gd name="T57" fmla="*/ 7 h 88"/>
                <a:gd name="T58" fmla="*/ 52 w 59"/>
                <a:gd name="T59" fmla="*/ 12 h 88"/>
                <a:gd name="T60" fmla="*/ 57 w 59"/>
                <a:gd name="T61" fmla="*/ 26 h 88"/>
                <a:gd name="T62" fmla="*/ 59 w 59"/>
                <a:gd name="T63" fmla="*/ 45 h 88"/>
                <a:gd name="T64" fmla="*/ 57 w 59"/>
                <a:gd name="T65" fmla="*/ 64 h 88"/>
                <a:gd name="T66" fmla="*/ 52 w 59"/>
                <a:gd name="T67" fmla="*/ 78 h 88"/>
                <a:gd name="T68" fmla="*/ 48 w 59"/>
                <a:gd name="T69" fmla="*/ 81 h 88"/>
                <a:gd name="T70" fmla="*/ 43 w 59"/>
                <a:gd name="T71" fmla="*/ 85 h 88"/>
                <a:gd name="T72" fmla="*/ 36 w 59"/>
                <a:gd name="T73" fmla="*/ 88 h 88"/>
                <a:gd name="T74" fmla="*/ 29 w 59"/>
                <a:gd name="T75" fmla="*/ 88 h 88"/>
                <a:gd name="T76" fmla="*/ 24 w 59"/>
                <a:gd name="T77" fmla="*/ 88 h 88"/>
                <a:gd name="T78" fmla="*/ 17 w 59"/>
                <a:gd name="T79" fmla="*/ 85 h 88"/>
                <a:gd name="T80" fmla="*/ 12 w 59"/>
                <a:gd name="T81" fmla="*/ 81 h 88"/>
                <a:gd name="T82" fmla="*/ 9 w 59"/>
                <a:gd name="T83" fmla="*/ 78 h 88"/>
                <a:gd name="T84" fmla="*/ 2 w 59"/>
                <a:gd name="T85" fmla="*/ 64 h 88"/>
                <a:gd name="T86" fmla="*/ 0 w 59"/>
                <a:gd name="T87" fmla="*/ 45 h 88"/>
                <a:gd name="T88" fmla="*/ 2 w 59"/>
                <a:gd name="T89" fmla="*/ 26 h 88"/>
                <a:gd name="T90" fmla="*/ 9 w 59"/>
                <a:gd name="T91" fmla="*/ 12 h 88"/>
                <a:gd name="T92" fmla="*/ 12 w 59"/>
                <a:gd name="T93" fmla="*/ 7 h 88"/>
                <a:gd name="T94" fmla="*/ 17 w 59"/>
                <a:gd name="T95" fmla="*/ 3 h 88"/>
                <a:gd name="T96" fmla="*/ 24 w 59"/>
                <a:gd name="T97" fmla="*/ 2 h 88"/>
                <a:gd name="T98" fmla="*/ 29 w 59"/>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29" y="9"/>
                  </a:moveTo>
                  <a:lnTo>
                    <a:pt x="24" y="10"/>
                  </a:lnTo>
                  <a:lnTo>
                    <a:pt x="21" y="14"/>
                  </a:lnTo>
                  <a:lnTo>
                    <a:pt x="17" y="17"/>
                  </a:lnTo>
                  <a:lnTo>
                    <a:pt x="14" y="24"/>
                  </a:lnTo>
                  <a:lnTo>
                    <a:pt x="12" y="33"/>
                  </a:lnTo>
                  <a:lnTo>
                    <a:pt x="12" y="45"/>
                  </a:lnTo>
                  <a:lnTo>
                    <a:pt x="12" y="55"/>
                  </a:lnTo>
                  <a:lnTo>
                    <a:pt x="14" y="64"/>
                  </a:lnTo>
                  <a:lnTo>
                    <a:pt x="17" y="71"/>
                  </a:lnTo>
                  <a:lnTo>
                    <a:pt x="21" y="76"/>
                  </a:lnTo>
                  <a:lnTo>
                    <a:pt x="24" y="78"/>
                  </a:lnTo>
                  <a:lnTo>
                    <a:pt x="29" y="80"/>
                  </a:lnTo>
                  <a:lnTo>
                    <a:pt x="36" y="78"/>
                  </a:lnTo>
                  <a:lnTo>
                    <a:pt x="40" y="76"/>
                  </a:lnTo>
                  <a:lnTo>
                    <a:pt x="43" y="71"/>
                  </a:lnTo>
                  <a:lnTo>
                    <a:pt x="47" y="64"/>
                  </a:lnTo>
                  <a:lnTo>
                    <a:pt x="47" y="55"/>
                  </a:lnTo>
                  <a:lnTo>
                    <a:pt x="48" y="45"/>
                  </a:lnTo>
                  <a:lnTo>
                    <a:pt x="47" y="33"/>
                  </a:lnTo>
                  <a:lnTo>
                    <a:pt x="47" y="24"/>
                  </a:lnTo>
                  <a:lnTo>
                    <a:pt x="43" y="17"/>
                  </a:lnTo>
                  <a:lnTo>
                    <a:pt x="40" y="14"/>
                  </a:lnTo>
                  <a:lnTo>
                    <a:pt x="36" y="10"/>
                  </a:lnTo>
                  <a:lnTo>
                    <a:pt x="29" y="9"/>
                  </a:lnTo>
                  <a:close/>
                  <a:moveTo>
                    <a:pt x="29" y="0"/>
                  </a:moveTo>
                  <a:lnTo>
                    <a:pt x="36" y="2"/>
                  </a:lnTo>
                  <a:lnTo>
                    <a:pt x="43" y="3"/>
                  </a:lnTo>
                  <a:lnTo>
                    <a:pt x="48" y="7"/>
                  </a:lnTo>
                  <a:lnTo>
                    <a:pt x="52" y="12"/>
                  </a:lnTo>
                  <a:lnTo>
                    <a:pt x="57" y="26"/>
                  </a:lnTo>
                  <a:lnTo>
                    <a:pt x="59" y="45"/>
                  </a:lnTo>
                  <a:lnTo>
                    <a:pt x="57" y="64"/>
                  </a:lnTo>
                  <a:lnTo>
                    <a:pt x="52" y="78"/>
                  </a:lnTo>
                  <a:lnTo>
                    <a:pt x="48" y="81"/>
                  </a:lnTo>
                  <a:lnTo>
                    <a:pt x="43" y="85"/>
                  </a:lnTo>
                  <a:lnTo>
                    <a:pt x="36" y="88"/>
                  </a:lnTo>
                  <a:lnTo>
                    <a:pt x="29" y="88"/>
                  </a:lnTo>
                  <a:lnTo>
                    <a:pt x="24" y="88"/>
                  </a:lnTo>
                  <a:lnTo>
                    <a:pt x="17" y="85"/>
                  </a:lnTo>
                  <a:lnTo>
                    <a:pt x="12" y="81"/>
                  </a:lnTo>
                  <a:lnTo>
                    <a:pt x="9" y="78"/>
                  </a:lnTo>
                  <a:lnTo>
                    <a:pt x="2" y="64"/>
                  </a:lnTo>
                  <a:lnTo>
                    <a:pt x="0" y="45"/>
                  </a:lnTo>
                  <a:lnTo>
                    <a:pt x="2" y="26"/>
                  </a:lnTo>
                  <a:lnTo>
                    <a:pt x="9" y="12"/>
                  </a:lnTo>
                  <a:lnTo>
                    <a:pt x="12" y="7"/>
                  </a:lnTo>
                  <a:lnTo>
                    <a:pt x="17" y="3"/>
                  </a:lnTo>
                  <a:lnTo>
                    <a:pt x="24"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55" name="Rectangle 255"/>
            <p:cNvSpPr>
              <a:spLocks noChangeArrowheads="1"/>
            </p:cNvSpPr>
            <p:nvPr/>
          </p:nvSpPr>
          <p:spPr bwMode="auto">
            <a:xfrm>
              <a:off x="443" y="2107"/>
              <a:ext cx="6"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56" name="Freeform 256"/>
            <p:cNvSpPr>
              <a:spLocks noEditPoints="1"/>
            </p:cNvSpPr>
            <p:nvPr/>
          </p:nvSpPr>
          <p:spPr bwMode="auto">
            <a:xfrm>
              <a:off x="459" y="2071"/>
              <a:ext cx="30" cy="44"/>
            </a:xfrm>
            <a:custGeom>
              <a:avLst/>
              <a:gdLst>
                <a:gd name="T0" fmla="*/ 26 w 58"/>
                <a:gd name="T1" fmla="*/ 40 h 88"/>
                <a:gd name="T2" fmla="*/ 19 w 58"/>
                <a:gd name="T3" fmla="*/ 45 h 88"/>
                <a:gd name="T4" fmla="*/ 13 w 58"/>
                <a:gd name="T5" fmla="*/ 54 h 88"/>
                <a:gd name="T6" fmla="*/ 13 w 58"/>
                <a:gd name="T7" fmla="*/ 66 h 88"/>
                <a:gd name="T8" fmla="*/ 19 w 58"/>
                <a:gd name="T9" fmla="*/ 74 h 88"/>
                <a:gd name="T10" fmla="*/ 26 w 58"/>
                <a:gd name="T11" fmla="*/ 80 h 88"/>
                <a:gd name="T12" fmla="*/ 34 w 58"/>
                <a:gd name="T13" fmla="*/ 80 h 88"/>
                <a:gd name="T14" fmla="*/ 43 w 58"/>
                <a:gd name="T15" fmla="*/ 74 h 88"/>
                <a:gd name="T16" fmla="*/ 46 w 58"/>
                <a:gd name="T17" fmla="*/ 66 h 88"/>
                <a:gd name="T18" fmla="*/ 46 w 58"/>
                <a:gd name="T19" fmla="*/ 54 h 88"/>
                <a:gd name="T20" fmla="*/ 43 w 58"/>
                <a:gd name="T21" fmla="*/ 45 h 88"/>
                <a:gd name="T22" fmla="*/ 34 w 58"/>
                <a:gd name="T23" fmla="*/ 40 h 88"/>
                <a:gd name="T24" fmla="*/ 34 w 58"/>
                <a:gd name="T25" fmla="*/ 0 h 88"/>
                <a:gd name="T26" fmla="*/ 48 w 58"/>
                <a:gd name="T27" fmla="*/ 2 h 88"/>
                <a:gd name="T28" fmla="*/ 53 w 58"/>
                <a:gd name="T29" fmla="*/ 14 h 88"/>
                <a:gd name="T30" fmla="*/ 36 w 58"/>
                <a:gd name="T31" fmla="*/ 10 h 88"/>
                <a:gd name="T32" fmla="*/ 22 w 58"/>
                <a:gd name="T33" fmla="*/ 14 h 88"/>
                <a:gd name="T34" fmla="*/ 15 w 58"/>
                <a:gd name="T35" fmla="*/ 24 h 88"/>
                <a:gd name="T36" fmla="*/ 12 w 58"/>
                <a:gd name="T37" fmla="*/ 42 h 88"/>
                <a:gd name="T38" fmla="*/ 20 w 58"/>
                <a:gd name="T39" fmla="*/ 33 h 88"/>
                <a:gd name="T40" fmla="*/ 31 w 58"/>
                <a:gd name="T41" fmla="*/ 31 h 88"/>
                <a:gd name="T42" fmla="*/ 46 w 58"/>
                <a:gd name="T43" fmla="*/ 35 h 88"/>
                <a:gd name="T44" fmla="*/ 55 w 58"/>
                <a:gd name="T45" fmla="*/ 45 h 88"/>
                <a:gd name="T46" fmla="*/ 58 w 58"/>
                <a:gd name="T47" fmla="*/ 59 h 88"/>
                <a:gd name="T48" fmla="*/ 55 w 58"/>
                <a:gd name="T49" fmla="*/ 74 h 88"/>
                <a:gd name="T50" fmla="*/ 45 w 58"/>
                <a:gd name="T51" fmla="*/ 85 h 88"/>
                <a:gd name="T52" fmla="*/ 31 w 58"/>
                <a:gd name="T53" fmla="*/ 88 h 88"/>
                <a:gd name="T54" fmla="*/ 17 w 58"/>
                <a:gd name="T55" fmla="*/ 85 h 88"/>
                <a:gd name="T56" fmla="*/ 8 w 58"/>
                <a:gd name="T57" fmla="*/ 78 h 88"/>
                <a:gd name="T58" fmla="*/ 0 w 58"/>
                <a:gd name="T59" fmla="*/ 45 h 88"/>
                <a:gd name="T60" fmla="*/ 10 w 58"/>
                <a:gd name="T61" fmla="*/ 12 h 88"/>
                <a:gd name="T62" fmla="*/ 20 w 58"/>
                <a:gd name="T63" fmla="*/ 3 h 88"/>
                <a:gd name="T64" fmla="*/ 34 w 58"/>
                <a:gd name="T6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88">
                  <a:moveTo>
                    <a:pt x="31" y="40"/>
                  </a:moveTo>
                  <a:lnTo>
                    <a:pt x="26" y="40"/>
                  </a:lnTo>
                  <a:lnTo>
                    <a:pt x="20" y="42"/>
                  </a:lnTo>
                  <a:lnTo>
                    <a:pt x="19" y="45"/>
                  </a:lnTo>
                  <a:lnTo>
                    <a:pt x="15" y="48"/>
                  </a:lnTo>
                  <a:lnTo>
                    <a:pt x="13" y="54"/>
                  </a:lnTo>
                  <a:lnTo>
                    <a:pt x="13" y="59"/>
                  </a:lnTo>
                  <a:lnTo>
                    <a:pt x="13" y="66"/>
                  </a:lnTo>
                  <a:lnTo>
                    <a:pt x="15" y="71"/>
                  </a:lnTo>
                  <a:lnTo>
                    <a:pt x="19" y="74"/>
                  </a:lnTo>
                  <a:lnTo>
                    <a:pt x="20" y="78"/>
                  </a:lnTo>
                  <a:lnTo>
                    <a:pt x="26" y="80"/>
                  </a:lnTo>
                  <a:lnTo>
                    <a:pt x="31" y="80"/>
                  </a:lnTo>
                  <a:lnTo>
                    <a:pt x="34" y="80"/>
                  </a:lnTo>
                  <a:lnTo>
                    <a:pt x="39" y="78"/>
                  </a:lnTo>
                  <a:lnTo>
                    <a:pt x="43" y="74"/>
                  </a:lnTo>
                  <a:lnTo>
                    <a:pt x="45" y="71"/>
                  </a:lnTo>
                  <a:lnTo>
                    <a:pt x="46" y="66"/>
                  </a:lnTo>
                  <a:lnTo>
                    <a:pt x="46" y="59"/>
                  </a:lnTo>
                  <a:lnTo>
                    <a:pt x="46" y="54"/>
                  </a:lnTo>
                  <a:lnTo>
                    <a:pt x="45" y="48"/>
                  </a:lnTo>
                  <a:lnTo>
                    <a:pt x="43" y="45"/>
                  </a:lnTo>
                  <a:lnTo>
                    <a:pt x="39" y="42"/>
                  </a:lnTo>
                  <a:lnTo>
                    <a:pt x="34" y="40"/>
                  </a:lnTo>
                  <a:lnTo>
                    <a:pt x="31" y="40"/>
                  </a:lnTo>
                  <a:close/>
                  <a:moveTo>
                    <a:pt x="34" y="0"/>
                  </a:moveTo>
                  <a:lnTo>
                    <a:pt x="45" y="2"/>
                  </a:lnTo>
                  <a:lnTo>
                    <a:pt x="48" y="2"/>
                  </a:lnTo>
                  <a:lnTo>
                    <a:pt x="53" y="3"/>
                  </a:lnTo>
                  <a:lnTo>
                    <a:pt x="53" y="14"/>
                  </a:lnTo>
                  <a:lnTo>
                    <a:pt x="45" y="10"/>
                  </a:lnTo>
                  <a:lnTo>
                    <a:pt x="36" y="10"/>
                  </a:lnTo>
                  <a:lnTo>
                    <a:pt x="29" y="10"/>
                  </a:lnTo>
                  <a:lnTo>
                    <a:pt x="22" y="14"/>
                  </a:lnTo>
                  <a:lnTo>
                    <a:pt x="19" y="17"/>
                  </a:lnTo>
                  <a:lnTo>
                    <a:pt x="15" y="24"/>
                  </a:lnTo>
                  <a:lnTo>
                    <a:pt x="12" y="31"/>
                  </a:lnTo>
                  <a:lnTo>
                    <a:pt x="12" y="42"/>
                  </a:lnTo>
                  <a:lnTo>
                    <a:pt x="15" y="36"/>
                  </a:lnTo>
                  <a:lnTo>
                    <a:pt x="20" y="33"/>
                  </a:lnTo>
                  <a:lnTo>
                    <a:pt x="26" y="31"/>
                  </a:lnTo>
                  <a:lnTo>
                    <a:pt x="31" y="31"/>
                  </a:lnTo>
                  <a:lnTo>
                    <a:pt x="39" y="31"/>
                  </a:lnTo>
                  <a:lnTo>
                    <a:pt x="46" y="35"/>
                  </a:lnTo>
                  <a:lnTo>
                    <a:pt x="51" y="38"/>
                  </a:lnTo>
                  <a:lnTo>
                    <a:pt x="55" y="45"/>
                  </a:lnTo>
                  <a:lnTo>
                    <a:pt x="58" y="52"/>
                  </a:lnTo>
                  <a:lnTo>
                    <a:pt x="58" y="59"/>
                  </a:lnTo>
                  <a:lnTo>
                    <a:pt x="58" y="68"/>
                  </a:lnTo>
                  <a:lnTo>
                    <a:pt x="55" y="74"/>
                  </a:lnTo>
                  <a:lnTo>
                    <a:pt x="50" y="81"/>
                  </a:lnTo>
                  <a:lnTo>
                    <a:pt x="45" y="85"/>
                  </a:lnTo>
                  <a:lnTo>
                    <a:pt x="38" y="88"/>
                  </a:lnTo>
                  <a:lnTo>
                    <a:pt x="31" y="88"/>
                  </a:lnTo>
                  <a:lnTo>
                    <a:pt x="24" y="88"/>
                  </a:lnTo>
                  <a:lnTo>
                    <a:pt x="17" y="85"/>
                  </a:lnTo>
                  <a:lnTo>
                    <a:pt x="12" y="81"/>
                  </a:lnTo>
                  <a:lnTo>
                    <a:pt x="8" y="78"/>
                  </a:lnTo>
                  <a:lnTo>
                    <a:pt x="1" y="64"/>
                  </a:lnTo>
                  <a:lnTo>
                    <a:pt x="0" y="45"/>
                  </a:lnTo>
                  <a:lnTo>
                    <a:pt x="1" y="26"/>
                  </a:lnTo>
                  <a:lnTo>
                    <a:pt x="10" y="12"/>
                  </a:lnTo>
                  <a:lnTo>
                    <a:pt x="15" y="7"/>
                  </a:lnTo>
                  <a:lnTo>
                    <a:pt x="20" y="3"/>
                  </a:lnTo>
                  <a:lnTo>
                    <a:pt x="27"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57" name="Line 257"/>
            <p:cNvSpPr>
              <a:spLocks noChangeShapeType="1"/>
            </p:cNvSpPr>
            <p:nvPr/>
          </p:nvSpPr>
          <p:spPr bwMode="auto">
            <a:xfrm>
              <a:off x="502" y="1753"/>
              <a:ext cx="2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58" name="Line 258"/>
            <p:cNvSpPr>
              <a:spLocks noChangeShapeType="1"/>
            </p:cNvSpPr>
            <p:nvPr/>
          </p:nvSpPr>
          <p:spPr bwMode="auto">
            <a:xfrm flipH="1">
              <a:off x="2254" y="1753"/>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59" name="Rectangle 259"/>
            <p:cNvSpPr>
              <a:spLocks noChangeArrowheads="1"/>
            </p:cNvSpPr>
            <p:nvPr/>
          </p:nvSpPr>
          <p:spPr bwMode="auto">
            <a:xfrm>
              <a:off x="358" y="1749"/>
              <a:ext cx="36" cy="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0" name="Freeform 260"/>
            <p:cNvSpPr>
              <a:spLocks noEditPoints="1"/>
            </p:cNvSpPr>
            <p:nvPr/>
          </p:nvSpPr>
          <p:spPr bwMode="auto">
            <a:xfrm>
              <a:off x="405" y="1726"/>
              <a:ext cx="29" cy="45"/>
            </a:xfrm>
            <a:custGeom>
              <a:avLst/>
              <a:gdLst>
                <a:gd name="T0" fmla="*/ 30 w 59"/>
                <a:gd name="T1" fmla="*/ 8 h 88"/>
                <a:gd name="T2" fmla="*/ 25 w 59"/>
                <a:gd name="T3" fmla="*/ 10 h 88"/>
                <a:gd name="T4" fmla="*/ 20 w 59"/>
                <a:gd name="T5" fmla="*/ 12 h 88"/>
                <a:gd name="T6" fmla="*/ 16 w 59"/>
                <a:gd name="T7" fmla="*/ 17 h 88"/>
                <a:gd name="T8" fmla="*/ 14 w 59"/>
                <a:gd name="T9" fmla="*/ 24 h 88"/>
                <a:gd name="T10" fmla="*/ 13 w 59"/>
                <a:gd name="T11" fmla="*/ 33 h 88"/>
                <a:gd name="T12" fmla="*/ 13 w 59"/>
                <a:gd name="T13" fmla="*/ 43 h 88"/>
                <a:gd name="T14" fmla="*/ 13 w 59"/>
                <a:gd name="T15" fmla="*/ 53 h 88"/>
                <a:gd name="T16" fmla="*/ 14 w 59"/>
                <a:gd name="T17" fmla="*/ 64 h 88"/>
                <a:gd name="T18" fmla="*/ 16 w 59"/>
                <a:gd name="T19" fmla="*/ 69 h 88"/>
                <a:gd name="T20" fmla="*/ 20 w 59"/>
                <a:gd name="T21" fmla="*/ 74 h 88"/>
                <a:gd name="T22" fmla="*/ 25 w 59"/>
                <a:gd name="T23" fmla="*/ 78 h 88"/>
                <a:gd name="T24" fmla="*/ 30 w 59"/>
                <a:gd name="T25" fmla="*/ 79 h 88"/>
                <a:gd name="T26" fmla="*/ 35 w 59"/>
                <a:gd name="T27" fmla="*/ 78 h 88"/>
                <a:gd name="T28" fmla="*/ 40 w 59"/>
                <a:gd name="T29" fmla="*/ 74 h 88"/>
                <a:gd name="T30" fmla="*/ 44 w 59"/>
                <a:gd name="T31" fmla="*/ 69 h 88"/>
                <a:gd name="T32" fmla="*/ 45 w 59"/>
                <a:gd name="T33" fmla="*/ 64 h 88"/>
                <a:gd name="T34" fmla="*/ 47 w 59"/>
                <a:gd name="T35" fmla="*/ 53 h 88"/>
                <a:gd name="T36" fmla="*/ 47 w 59"/>
                <a:gd name="T37" fmla="*/ 43 h 88"/>
                <a:gd name="T38" fmla="*/ 47 w 59"/>
                <a:gd name="T39" fmla="*/ 33 h 88"/>
                <a:gd name="T40" fmla="*/ 45 w 59"/>
                <a:gd name="T41" fmla="*/ 24 h 88"/>
                <a:gd name="T42" fmla="*/ 44 w 59"/>
                <a:gd name="T43" fmla="*/ 17 h 88"/>
                <a:gd name="T44" fmla="*/ 40 w 59"/>
                <a:gd name="T45" fmla="*/ 12 h 88"/>
                <a:gd name="T46" fmla="*/ 35 w 59"/>
                <a:gd name="T47" fmla="*/ 10 h 88"/>
                <a:gd name="T48" fmla="*/ 30 w 59"/>
                <a:gd name="T49" fmla="*/ 8 h 88"/>
                <a:gd name="T50" fmla="*/ 30 w 59"/>
                <a:gd name="T51" fmla="*/ 0 h 88"/>
                <a:gd name="T52" fmla="*/ 37 w 59"/>
                <a:gd name="T53" fmla="*/ 0 h 88"/>
                <a:gd name="T54" fmla="*/ 42 w 59"/>
                <a:gd name="T55" fmla="*/ 1 h 88"/>
                <a:gd name="T56" fmla="*/ 47 w 59"/>
                <a:gd name="T57" fmla="*/ 5 h 88"/>
                <a:gd name="T58" fmla="*/ 52 w 59"/>
                <a:gd name="T59" fmla="*/ 10 h 88"/>
                <a:gd name="T60" fmla="*/ 58 w 59"/>
                <a:gd name="T61" fmla="*/ 24 h 88"/>
                <a:gd name="T62" fmla="*/ 59 w 59"/>
                <a:gd name="T63" fmla="*/ 43 h 88"/>
                <a:gd name="T64" fmla="*/ 58 w 59"/>
                <a:gd name="T65" fmla="*/ 62 h 88"/>
                <a:gd name="T66" fmla="*/ 52 w 59"/>
                <a:gd name="T67" fmla="*/ 76 h 88"/>
                <a:gd name="T68" fmla="*/ 47 w 59"/>
                <a:gd name="T69" fmla="*/ 81 h 88"/>
                <a:gd name="T70" fmla="*/ 42 w 59"/>
                <a:gd name="T71" fmla="*/ 85 h 88"/>
                <a:gd name="T72" fmla="*/ 37 w 59"/>
                <a:gd name="T73" fmla="*/ 86 h 88"/>
                <a:gd name="T74" fmla="*/ 30 w 59"/>
                <a:gd name="T75" fmla="*/ 88 h 88"/>
                <a:gd name="T76" fmla="*/ 23 w 59"/>
                <a:gd name="T77" fmla="*/ 86 h 88"/>
                <a:gd name="T78" fmla="*/ 18 w 59"/>
                <a:gd name="T79" fmla="*/ 85 h 88"/>
                <a:gd name="T80" fmla="*/ 13 w 59"/>
                <a:gd name="T81" fmla="*/ 81 h 88"/>
                <a:gd name="T82" fmla="*/ 7 w 59"/>
                <a:gd name="T83" fmla="*/ 76 h 88"/>
                <a:gd name="T84" fmla="*/ 2 w 59"/>
                <a:gd name="T85" fmla="*/ 62 h 88"/>
                <a:gd name="T86" fmla="*/ 0 w 59"/>
                <a:gd name="T87" fmla="*/ 43 h 88"/>
                <a:gd name="T88" fmla="*/ 2 w 59"/>
                <a:gd name="T89" fmla="*/ 24 h 88"/>
                <a:gd name="T90" fmla="*/ 7 w 59"/>
                <a:gd name="T91" fmla="*/ 10 h 88"/>
                <a:gd name="T92" fmla="*/ 13 w 59"/>
                <a:gd name="T93" fmla="*/ 5 h 88"/>
                <a:gd name="T94" fmla="*/ 18 w 59"/>
                <a:gd name="T95" fmla="*/ 1 h 88"/>
                <a:gd name="T96" fmla="*/ 23 w 59"/>
                <a:gd name="T97" fmla="*/ 0 h 88"/>
                <a:gd name="T98" fmla="*/ 30 w 59"/>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30" y="8"/>
                  </a:moveTo>
                  <a:lnTo>
                    <a:pt x="25" y="10"/>
                  </a:lnTo>
                  <a:lnTo>
                    <a:pt x="20" y="12"/>
                  </a:lnTo>
                  <a:lnTo>
                    <a:pt x="16" y="17"/>
                  </a:lnTo>
                  <a:lnTo>
                    <a:pt x="14" y="24"/>
                  </a:lnTo>
                  <a:lnTo>
                    <a:pt x="13" y="33"/>
                  </a:lnTo>
                  <a:lnTo>
                    <a:pt x="13" y="43"/>
                  </a:lnTo>
                  <a:lnTo>
                    <a:pt x="13" y="53"/>
                  </a:lnTo>
                  <a:lnTo>
                    <a:pt x="14" y="64"/>
                  </a:lnTo>
                  <a:lnTo>
                    <a:pt x="16" y="69"/>
                  </a:lnTo>
                  <a:lnTo>
                    <a:pt x="20" y="74"/>
                  </a:lnTo>
                  <a:lnTo>
                    <a:pt x="25" y="78"/>
                  </a:lnTo>
                  <a:lnTo>
                    <a:pt x="30" y="79"/>
                  </a:lnTo>
                  <a:lnTo>
                    <a:pt x="35" y="78"/>
                  </a:lnTo>
                  <a:lnTo>
                    <a:pt x="40" y="74"/>
                  </a:lnTo>
                  <a:lnTo>
                    <a:pt x="44" y="69"/>
                  </a:lnTo>
                  <a:lnTo>
                    <a:pt x="45" y="64"/>
                  </a:lnTo>
                  <a:lnTo>
                    <a:pt x="47" y="53"/>
                  </a:lnTo>
                  <a:lnTo>
                    <a:pt x="47" y="43"/>
                  </a:lnTo>
                  <a:lnTo>
                    <a:pt x="47" y="33"/>
                  </a:lnTo>
                  <a:lnTo>
                    <a:pt x="45" y="24"/>
                  </a:lnTo>
                  <a:lnTo>
                    <a:pt x="44" y="17"/>
                  </a:lnTo>
                  <a:lnTo>
                    <a:pt x="40" y="12"/>
                  </a:lnTo>
                  <a:lnTo>
                    <a:pt x="35" y="10"/>
                  </a:lnTo>
                  <a:lnTo>
                    <a:pt x="30" y="8"/>
                  </a:lnTo>
                  <a:close/>
                  <a:moveTo>
                    <a:pt x="30" y="0"/>
                  </a:moveTo>
                  <a:lnTo>
                    <a:pt x="37" y="0"/>
                  </a:lnTo>
                  <a:lnTo>
                    <a:pt x="42" y="1"/>
                  </a:lnTo>
                  <a:lnTo>
                    <a:pt x="47" y="5"/>
                  </a:lnTo>
                  <a:lnTo>
                    <a:pt x="52" y="10"/>
                  </a:lnTo>
                  <a:lnTo>
                    <a:pt x="58" y="24"/>
                  </a:lnTo>
                  <a:lnTo>
                    <a:pt x="59" y="43"/>
                  </a:lnTo>
                  <a:lnTo>
                    <a:pt x="58" y="62"/>
                  </a:lnTo>
                  <a:lnTo>
                    <a:pt x="52" y="76"/>
                  </a:lnTo>
                  <a:lnTo>
                    <a:pt x="47" y="81"/>
                  </a:lnTo>
                  <a:lnTo>
                    <a:pt x="42" y="85"/>
                  </a:lnTo>
                  <a:lnTo>
                    <a:pt x="37" y="86"/>
                  </a:lnTo>
                  <a:lnTo>
                    <a:pt x="30" y="88"/>
                  </a:lnTo>
                  <a:lnTo>
                    <a:pt x="23" y="86"/>
                  </a:lnTo>
                  <a:lnTo>
                    <a:pt x="18" y="85"/>
                  </a:lnTo>
                  <a:lnTo>
                    <a:pt x="13" y="81"/>
                  </a:lnTo>
                  <a:lnTo>
                    <a:pt x="7" y="76"/>
                  </a:lnTo>
                  <a:lnTo>
                    <a:pt x="2" y="62"/>
                  </a:lnTo>
                  <a:lnTo>
                    <a:pt x="0" y="43"/>
                  </a:lnTo>
                  <a:lnTo>
                    <a:pt x="2" y="24"/>
                  </a:lnTo>
                  <a:lnTo>
                    <a:pt x="7" y="10"/>
                  </a:lnTo>
                  <a:lnTo>
                    <a:pt x="13" y="5"/>
                  </a:lnTo>
                  <a:lnTo>
                    <a:pt x="18" y="1"/>
                  </a:lnTo>
                  <a:lnTo>
                    <a:pt x="23" y="0"/>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1" name="Rectangle 261"/>
            <p:cNvSpPr>
              <a:spLocks noChangeArrowheads="1"/>
            </p:cNvSpPr>
            <p:nvPr/>
          </p:nvSpPr>
          <p:spPr bwMode="auto">
            <a:xfrm>
              <a:off x="445" y="1762"/>
              <a:ext cx="6"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2" name="Freeform 262"/>
            <p:cNvSpPr>
              <a:spLocks/>
            </p:cNvSpPr>
            <p:nvPr/>
          </p:nvSpPr>
          <p:spPr bwMode="auto">
            <a:xfrm>
              <a:off x="461" y="1727"/>
              <a:ext cx="28" cy="44"/>
            </a:xfrm>
            <a:custGeom>
              <a:avLst/>
              <a:gdLst>
                <a:gd name="T0" fmla="*/ 3 w 55"/>
                <a:gd name="T1" fmla="*/ 0 h 87"/>
                <a:gd name="T2" fmla="*/ 48 w 55"/>
                <a:gd name="T3" fmla="*/ 0 h 87"/>
                <a:gd name="T4" fmla="*/ 48 w 55"/>
                <a:gd name="T5" fmla="*/ 9 h 87"/>
                <a:gd name="T6" fmla="*/ 14 w 55"/>
                <a:gd name="T7" fmla="*/ 9 h 87"/>
                <a:gd name="T8" fmla="*/ 14 w 55"/>
                <a:gd name="T9" fmla="*/ 30 h 87"/>
                <a:gd name="T10" fmla="*/ 19 w 55"/>
                <a:gd name="T11" fmla="*/ 30 h 87"/>
                <a:gd name="T12" fmla="*/ 24 w 55"/>
                <a:gd name="T13" fmla="*/ 28 h 87"/>
                <a:gd name="T14" fmla="*/ 33 w 55"/>
                <a:gd name="T15" fmla="*/ 30 h 87"/>
                <a:gd name="T16" fmla="*/ 42 w 55"/>
                <a:gd name="T17" fmla="*/ 32 h 87"/>
                <a:gd name="T18" fmla="*/ 47 w 55"/>
                <a:gd name="T19" fmla="*/ 37 h 87"/>
                <a:gd name="T20" fmla="*/ 52 w 55"/>
                <a:gd name="T21" fmla="*/ 42 h 87"/>
                <a:gd name="T22" fmla="*/ 54 w 55"/>
                <a:gd name="T23" fmla="*/ 49 h 87"/>
                <a:gd name="T24" fmla="*/ 55 w 55"/>
                <a:gd name="T25" fmla="*/ 58 h 87"/>
                <a:gd name="T26" fmla="*/ 54 w 55"/>
                <a:gd name="T27" fmla="*/ 66 h 87"/>
                <a:gd name="T28" fmla="*/ 52 w 55"/>
                <a:gd name="T29" fmla="*/ 73 h 87"/>
                <a:gd name="T30" fmla="*/ 47 w 55"/>
                <a:gd name="T31" fmla="*/ 78 h 87"/>
                <a:gd name="T32" fmla="*/ 40 w 55"/>
                <a:gd name="T33" fmla="*/ 84 h 87"/>
                <a:gd name="T34" fmla="*/ 33 w 55"/>
                <a:gd name="T35" fmla="*/ 85 h 87"/>
                <a:gd name="T36" fmla="*/ 23 w 55"/>
                <a:gd name="T37" fmla="*/ 87 h 87"/>
                <a:gd name="T38" fmla="*/ 12 w 55"/>
                <a:gd name="T39" fmla="*/ 85 h 87"/>
                <a:gd name="T40" fmla="*/ 5 w 55"/>
                <a:gd name="T41" fmla="*/ 85 h 87"/>
                <a:gd name="T42" fmla="*/ 0 w 55"/>
                <a:gd name="T43" fmla="*/ 84 h 87"/>
                <a:gd name="T44" fmla="*/ 0 w 55"/>
                <a:gd name="T45" fmla="*/ 71 h 87"/>
                <a:gd name="T46" fmla="*/ 5 w 55"/>
                <a:gd name="T47" fmla="*/ 73 h 87"/>
                <a:gd name="T48" fmla="*/ 10 w 55"/>
                <a:gd name="T49" fmla="*/ 75 h 87"/>
                <a:gd name="T50" fmla="*/ 17 w 55"/>
                <a:gd name="T51" fmla="*/ 77 h 87"/>
                <a:gd name="T52" fmla="*/ 23 w 55"/>
                <a:gd name="T53" fmla="*/ 77 h 87"/>
                <a:gd name="T54" fmla="*/ 28 w 55"/>
                <a:gd name="T55" fmla="*/ 77 h 87"/>
                <a:gd name="T56" fmla="*/ 33 w 55"/>
                <a:gd name="T57" fmla="*/ 75 h 87"/>
                <a:gd name="T58" fmla="*/ 38 w 55"/>
                <a:gd name="T59" fmla="*/ 71 h 87"/>
                <a:gd name="T60" fmla="*/ 42 w 55"/>
                <a:gd name="T61" fmla="*/ 68 h 87"/>
                <a:gd name="T62" fmla="*/ 43 w 55"/>
                <a:gd name="T63" fmla="*/ 63 h 87"/>
                <a:gd name="T64" fmla="*/ 43 w 55"/>
                <a:gd name="T65" fmla="*/ 58 h 87"/>
                <a:gd name="T66" fmla="*/ 43 w 55"/>
                <a:gd name="T67" fmla="*/ 52 h 87"/>
                <a:gd name="T68" fmla="*/ 42 w 55"/>
                <a:gd name="T69" fmla="*/ 47 h 87"/>
                <a:gd name="T70" fmla="*/ 38 w 55"/>
                <a:gd name="T71" fmla="*/ 44 h 87"/>
                <a:gd name="T72" fmla="*/ 33 w 55"/>
                <a:gd name="T73" fmla="*/ 40 h 87"/>
                <a:gd name="T74" fmla="*/ 28 w 55"/>
                <a:gd name="T75" fmla="*/ 39 h 87"/>
                <a:gd name="T76" fmla="*/ 23 w 55"/>
                <a:gd name="T77" fmla="*/ 39 h 87"/>
                <a:gd name="T78" fmla="*/ 14 w 55"/>
                <a:gd name="T79" fmla="*/ 40 h 87"/>
                <a:gd name="T80" fmla="*/ 3 w 55"/>
                <a:gd name="T81" fmla="*/ 42 h 87"/>
                <a:gd name="T82" fmla="*/ 3 w 55"/>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87">
                  <a:moveTo>
                    <a:pt x="3" y="0"/>
                  </a:moveTo>
                  <a:lnTo>
                    <a:pt x="48" y="0"/>
                  </a:lnTo>
                  <a:lnTo>
                    <a:pt x="48" y="9"/>
                  </a:lnTo>
                  <a:lnTo>
                    <a:pt x="14" y="9"/>
                  </a:lnTo>
                  <a:lnTo>
                    <a:pt x="14" y="30"/>
                  </a:lnTo>
                  <a:lnTo>
                    <a:pt x="19" y="30"/>
                  </a:lnTo>
                  <a:lnTo>
                    <a:pt x="24" y="28"/>
                  </a:lnTo>
                  <a:lnTo>
                    <a:pt x="33" y="30"/>
                  </a:lnTo>
                  <a:lnTo>
                    <a:pt x="42" y="32"/>
                  </a:lnTo>
                  <a:lnTo>
                    <a:pt x="47" y="37"/>
                  </a:lnTo>
                  <a:lnTo>
                    <a:pt x="52" y="42"/>
                  </a:lnTo>
                  <a:lnTo>
                    <a:pt x="54" y="49"/>
                  </a:lnTo>
                  <a:lnTo>
                    <a:pt x="55" y="58"/>
                  </a:lnTo>
                  <a:lnTo>
                    <a:pt x="54" y="66"/>
                  </a:lnTo>
                  <a:lnTo>
                    <a:pt x="52" y="73"/>
                  </a:lnTo>
                  <a:lnTo>
                    <a:pt x="47" y="78"/>
                  </a:lnTo>
                  <a:lnTo>
                    <a:pt x="40" y="84"/>
                  </a:lnTo>
                  <a:lnTo>
                    <a:pt x="33" y="85"/>
                  </a:lnTo>
                  <a:lnTo>
                    <a:pt x="23" y="87"/>
                  </a:lnTo>
                  <a:lnTo>
                    <a:pt x="12" y="85"/>
                  </a:lnTo>
                  <a:lnTo>
                    <a:pt x="5" y="85"/>
                  </a:lnTo>
                  <a:lnTo>
                    <a:pt x="0" y="84"/>
                  </a:lnTo>
                  <a:lnTo>
                    <a:pt x="0" y="71"/>
                  </a:lnTo>
                  <a:lnTo>
                    <a:pt x="5" y="73"/>
                  </a:lnTo>
                  <a:lnTo>
                    <a:pt x="10" y="75"/>
                  </a:lnTo>
                  <a:lnTo>
                    <a:pt x="17" y="77"/>
                  </a:lnTo>
                  <a:lnTo>
                    <a:pt x="23" y="77"/>
                  </a:lnTo>
                  <a:lnTo>
                    <a:pt x="28" y="77"/>
                  </a:lnTo>
                  <a:lnTo>
                    <a:pt x="33" y="75"/>
                  </a:lnTo>
                  <a:lnTo>
                    <a:pt x="38" y="71"/>
                  </a:lnTo>
                  <a:lnTo>
                    <a:pt x="42" y="68"/>
                  </a:lnTo>
                  <a:lnTo>
                    <a:pt x="43" y="63"/>
                  </a:lnTo>
                  <a:lnTo>
                    <a:pt x="43" y="58"/>
                  </a:lnTo>
                  <a:lnTo>
                    <a:pt x="43" y="52"/>
                  </a:lnTo>
                  <a:lnTo>
                    <a:pt x="42" y="47"/>
                  </a:lnTo>
                  <a:lnTo>
                    <a:pt x="38" y="44"/>
                  </a:lnTo>
                  <a:lnTo>
                    <a:pt x="33" y="40"/>
                  </a:lnTo>
                  <a:lnTo>
                    <a:pt x="28" y="39"/>
                  </a:lnTo>
                  <a:lnTo>
                    <a:pt x="23" y="39"/>
                  </a:lnTo>
                  <a:lnTo>
                    <a:pt x="14" y="40"/>
                  </a:lnTo>
                  <a:lnTo>
                    <a:pt x="3" y="4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3" name="Freeform 263"/>
            <p:cNvSpPr>
              <a:spLocks noEditPoints="1"/>
            </p:cNvSpPr>
            <p:nvPr/>
          </p:nvSpPr>
          <p:spPr bwMode="auto">
            <a:xfrm>
              <a:off x="846" y="2810"/>
              <a:ext cx="46" cy="36"/>
            </a:xfrm>
            <a:custGeom>
              <a:avLst/>
              <a:gdLst>
                <a:gd name="T0" fmla="*/ 26 w 91"/>
                <a:gd name="T1" fmla="*/ 11 h 73"/>
                <a:gd name="T2" fmla="*/ 19 w 91"/>
                <a:gd name="T3" fmla="*/ 12 h 73"/>
                <a:gd name="T4" fmla="*/ 13 w 91"/>
                <a:gd name="T5" fmla="*/ 16 h 73"/>
                <a:gd name="T6" fmla="*/ 10 w 91"/>
                <a:gd name="T7" fmla="*/ 21 h 73"/>
                <a:gd name="T8" fmla="*/ 10 w 91"/>
                <a:gd name="T9" fmla="*/ 26 h 73"/>
                <a:gd name="T10" fmla="*/ 10 w 91"/>
                <a:gd name="T11" fmla="*/ 33 h 73"/>
                <a:gd name="T12" fmla="*/ 13 w 91"/>
                <a:gd name="T13" fmla="*/ 38 h 73"/>
                <a:gd name="T14" fmla="*/ 19 w 91"/>
                <a:gd name="T15" fmla="*/ 43 h 73"/>
                <a:gd name="T16" fmla="*/ 27 w 91"/>
                <a:gd name="T17" fmla="*/ 49 h 73"/>
                <a:gd name="T18" fmla="*/ 38 w 91"/>
                <a:gd name="T19" fmla="*/ 54 h 73"/>
                <a:gd name="T20" fmla="*/ 53 w 91"/>
                <a:gd name="T21" fmla="*/ 59 h 73"/>
                <a:gd name="T22" fmla="*/ 65 w 91"/>
                <a:gd name="T23" fmla="*/ 61 h 73"/>
                <a:gd name="T24" fmla="*/ 72 w 91"/>
                <a:gd name="T25" fmla="*/ 59 h 73"/>
                <a:gd name="T26" fmla="*/ 77 w 91"/>
                <a:gd name="T27" fmla="*/ 57 h 73"/>
                <a:gd name="T28" fmla="*/ 79 w 91"/>
                <a:gd name="T29" fmla="*/ 52 h 73"/>
                <a:gd name="T30" fmla="*/ 81 w 91"/>
                <a:gd name="T31" fmla="*/ 45 h 73"/>
                <a:gd name="T32" fmla="*/ 81 w 91"/>
                <a:gd name="T33" fmla="*/ 40 h 73"/>
                <a:gd name="T34" fmla="*/ 77 w 91"/>
                <a:gd name="T35" fmla="*/ 35 h 73"/>
                <a:gd name="T36" fmla="*/ 72 w 91"/>
                <a:gd name="T37" fmla="*/ 30 h 73"/>
                <a:gd name="T38" fmla="*/ 64 w 91"/>
                <a:gd name="T39" fmla="*/ 24 h 73"/>
                <a:gd name="T40" fmla="*/ 53 w 91"/>
                <a:gd name="T41" fmla="*/ 19 h 73"/>
                <a:gd name="T42" fmla="*/ 38 w 91"/>
                <a:gd name="T43" fmla="*/ 12 h 73"/>
                <a:gd name="T44" fmla="*/ 26 w 91"/>
                <a:gd name="T45" fmla="*/ 11 h 73"/>
                <a:gd name="T46" fmla="*/ 22 w 91"/>
                <a:gd name="T47" fmla="*/ 0 h 73"/>
                <a:gd name="T48" fmla="*/ 39 w 91"/>
                <a:gd name="T49" fmla="*/ 0 h 73"/>
                <a:gd name="T50" fmla="*/ 58 w 91"/>
                <a:gd name="T51" fmla="*/ 7 h 73"/>
                <a:gd name="T52" fmla="*/ 76 w 91"/>
                <a:gd name="T53" fmla="*/ 18 h 73"/>
                <a:gd name="T54" fmla="*/ 88 w 91"/>
                <a:gd name="T55" fmla="*/ 30 h 73"/>
                <a:gd name="T56" fmla="*/ 91 w 91"/>
                <a:gd name="T57" fmla="*/ 38 h 73"/>
                <a:gd name="T58" fmla="*/ 91 w 91"/>
                <a:gd name="T59" fmla="*/ 47 h 73"/>
                <a:gd name="T60" fmla="*/ 90 w 91"/>
                <a:gd name="T61" fmla="*/ 56 h 73"/>
                <a:gd name="T62" fmla="*/ 84 w 91"/>
                <a:gd name="T63" fmla="*/ 63 h 73"/>
                <a:gd name="T64" fmla="*/ 81 w 91"/>
                <a:gd name="T65" fmla="*/ 66 h 73"/>
                <a:gd name="T66" fmla="*/ 74 w 91"/>
                <a:gd name="T67" fmla="*/ 69 h 73"/>
                <a:gd name="T68" fmla="*/ 69 w 91"/>
                <a:gd name="T69" fmla="*/ 73 h 73"/>
                <a:gd name="T70" fmla="*/ 51 w 91"/>
                <a:gd name="T71" fmla="*/ 71 h 73"/>
                <a:gd name="T72" fmla="*/ 32 w 91"/>
                <a:gd name="T73" fmla="*/ 66 h 73"/>
                <a:gd name="T74" fmla="*/ 15 w 91"/>
                <a:gd name="T75" fmla="*/ 56 h 73"/>
                <a:gd name="T76" fmla="*/ 3 w 91"/>
                <a:gd name="T77" fmla="*/ 43 h 73"/>
                <a:gd name="T78" fmla="*/ 0 w 91"/>
                <a:gd name="T79" fmla="*/ 37 h 73"/>
                <a:gd name="T80" fmla="*/ 0 w 91"/>
                <a:gd name="T81" fmla="*/ 31 h 73"/>
                <a:gd name="T82" fmla="*/ 0 w 91"/>
                <a:gd name="T83" fmla="*/ 24 h 73"/>
                <a:gd name="T84" fmla="*/ 1 w 91"/>
                <a:gd name="T85" fmla="*/ 18 h 73"/>
                <a:gd name="T86" fmla="*/ 5 w 91"/>
                <a:gd name="T87" fmla="*/ 11 h 73"/>
                <a:gd name="T88" fmla="*/ 10 w 91"/>
                <a:gd name="T89" fmla="*/ 5 h 73"/>
                <a:gd name="T90" fmla="*/ 15 w 91"/>
                <a:gd name="T91" fmla="*/ 2 h 73"/>
                <a:gd name="T92" fmla="*/ 22 w 91"/>
                <a:gd name="T9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73">
                  <a:moveTo>
                    <a:pt x="26" y="11"/>
                  </a:moveTo>
                  <a:lnTo>
                    <a:pt x="19" y="12"/>
                  </a:lnTo>
                  <a:lnTo>
                    <a:pt x="13" y="16"/>
                  </a:lnTo>
                  <a:lnTo>
                    <a:pt x="10" y="21"/>
                  </a:lnTo>
                  <a:lnTo>
                    <a:pt x="10" y="26"/>
                  </a:lnTo>
                  <a:lnTo>
                    <a:pt x="10" y="33"/>
                  </a:lnTo>
                  <a:lnTo>
                    <a:pt x="13" y="38"/>
                  </a:lnTo>
                  <a:lnTo>
                    <a:pt x="19" y="43"/>
                  </a:lnTo>
                  <a:lnTo>
                    <a:pt x="27" y="49"/>
                  </a:lnTo>
                  <a:lnTo>
                    <a:pt x="38" y="54"/>
                  </a:lnTo>
                  <a:lnTo>
                    <a:pt x="53" y="59"/>
                  </a:lnTo>
                  <a:lnTo>
                    <a:pt x="65" y="61"/>
                  </a:lnTo>
                  <a:lnTo>
                    <a:pt x="72" y="59"/>
                  </a:lnTo>
                  <a:lnTo>
                    <a:pt x="77" y="57"/>
                  </a:lnTo>
                  <a:lnTo>
                    <a:pt x="79" y="52"/>
                  </a:lnTo>
                  <a:lnTo>
                    <a:pt x="81" y="45"/>
                  </a:lnTo>
                  <a:lnTo>
                    <a:pt x="81" y="40"/>
                  </a:lnTo>
                  <a:lnTo>
                    <a:pt x="77" y="35"/>
                  </a:lnTo>
                  <a:lnTo>
                    <a:pt x="72" y="30"/>
                  </a:lnTo>
                  <a:lnTo>
                    <a:pt x="64" y="24"/>
                  </a:lnTo>
                  <a:lnTo>
                    <a:pt x="53" y="19"/>
                  </a:lnTo>
                  <a:lnTo>
                    <a:pt x="38" y="12"/>
                  </a:lnTo>
                  <a:lnTo>
                    <a:pt x="26" y="11"/>
                  </a:lnTo>
                  <a:close/>
                  <a:moveTo>
                    <a:pt x="22" y="0"/>
                  </a:moveTo>
                  <a:lnTo>
                    <a:pt x="39" y="0"/>
                  </a:lnTo>
                  <a:lnTo>
                    <a:pt x="58" y="7"/>
                  </a:lnTo>
                  <a:lnTo>
                    <a:pt x="76" y="18"/>
                  </a:lnTo>
                  <a:lnTo>
                    <a:pt x="88" y="30"/>
                  </a:lnTo>
                  <a:lnTo>
                    <a:pt x="91" y="38"/>
                  </a:lnTo>
                  <a:lnTo>
                    <a:pt x="91" y="47"/>
                  </a:lnTo>
                  <a:lnTo>
                    <a:pt x="90" y="56"/>
                  </a:lnTo>
                  <a:lnTo>
                    <a:pt x="84" y="63"/>
                  </a:lnTo>
                  <a:lnTo>
                    <a:pt x="81" y="66"/>
                  </a:lnTo>
                  <a:lnTo>
                    <a:pt x="74" y="69"/>
                  </a:lnTo>
                  <a:lnTo>
                    <a:pt x="69" y="73"/>
                  </a:lnTo>
                  <a:lnTo>
                    <a:pt x="51" y="71"/>
                  </a:lnTo>
                  <a:lnTo>
                    <a:pt x="32" y="66"/>
                  </a:lnTo>
                  <a:lnTo>
                    <a:pt x="15" y="56"/>
                  </a:lnTo>
                  <a:lnTo>
                    <a:pt x="3" y="43"/>
                  </a:lnTo>
                  <a:lnTo>
                    <a:pt x="0" y="37"/>
                  </a:lnTo>
                  <a:lnTo>
                    <a:pt x="0" y="31"/>
                  </a:lnTo>
                  <a:lnTo>
                    <a:pt x="0" y="24"/>
                  </a:lnTo>
                  <a:lnTo>
                    <a:pt x="1" y="18"/>
                  </a:lnTo>
                  <a:lnTo>
                    <a:pt x="5" y="11"/>
                  </a:lnTo>
                  <a:lnTo>
                    <a:pt x="10" y="5"/>
                  </a:lnTo>
                  <a:lnTo>
                    <a:pt x="15" y="2"/>
                  </a:lnTo>
                  <a:lnTo>
                    <a:pt x="22"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4" name="Freeform 264"/>
            <p:cNvSpPr>
              <a:spLocks/>
            </p:cNvSpPr>
            <p:nvPr/>
          </p:nvSpPr>
          <p:spPr bwMode="auto">
            <a:xfrm>
              <a:off x="894" y="2804"/>
              <a:ext cx="9" cy="8"/>
            </a:xfrm>
            <a:custGeom>
              <a:avLst/>
              <a:gdLst>
                <a:gd name="T0" fmla="*/ 5 w 19"/>
                <a:gd name="T1" fmla="*/ 0 h 17"/>
                <a:gd name="T2" fmla="*/ 19 w 19"/>
                <a:gd name="T3" fmla="*/ 5 h 17"/>
                <a:gd name="T4" fmla="*/ 14 w 19"/>
                <a:gd name="T5" fmla="*/ 17 h 17"/>
                <a:gd name="T6" fmla="*/ 0 w 19"/>
                <a:gd name="T7" fmla="*/ 10 h 17"/>
                <a:gd name="T8" fmla="*/ 5 w 19"/>
                <a:gd name="T9" fmla="*/ 0 h 17"/>
              </a:gdLst>
              <a:ahLst/>
              <a:cxnLst>
                <a:cxn ang="0">
                  <a:pos x="T0" y="T1"/>
                </a:cxn>
                <a:cxn ang="0">
                  <a:pos x="T2" y="T3"/>
                </a:cxn>
                <a:cxn ang="0">
                  <a:pos x="T4" y="T5"/>
                </a:cxn>
                <a:cxn ang="0">
                  <a:pos x="T6" y="T7"/>
                </a:cxn>
                <a:cxn ang="0">
                  <a:pos x="T8" y="T9"/>
                </a:cxn>
              </a:cxnLst>
              <a:rect l="0" t="0" r="r" b="b"/>
              <a:pathLst>
                <a:path w="19" h="17">
                  <a:moveTo>
                    <a:pt x="5" y="0"/>
                  </a:moveTo>
                  <a:lnTo>
                    <a:pt x="19" y="5"/>
                  </a:lnTo>
                  <a:lnTo>
                    <a:pt x="14" y="17"/>
                  </a:lnTo>
                  <a:lnTo>
                    <a:pt x="0" y="10"/>
                  </a:lnTo>
                  <a:lnTo>
                    <a:pt x="5"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5" name="Freeform 265"/>
            <p:cNvSpPr>
              <a:spLocks noEditPoints="1"/>
            </p:cNvSpPr>
            <p:nvPr/>
          </p:nvSpPr>
          <p:spPr bwMode="auto">
            <a:xfrm>
              <a:off x="871" y="2754"/>
              <a:ext cx="45" cy="37"/>
            </a:xfrm>
            <a:custGeom>
              <a:avLst/>
              <a:gdLst>
                <a:gd name="T0" fmla="*/ 26 w 92"/>
                <a:gd name="T1" fmla="*/ 12 h 73"/>
                <a:gd name="T2" fmla="*/ 19 w 92"/>
                <a:gd name="T3" fmla="*/ 12 h 73"/>
                <a:gd name="T4" fmla="*/ 16 w 92"/>
                <a:gd name="T5" fmla="*/ 16 h 73"/>
                <a:gd name="T6" fmla="*/ 12 w 92"/>
                <a:gd name="T7" fmla="*/ 21 h 73"/>
                <a:gd name="T8" fmla="*/ 10 w 92"/>
                <a:gd name="T9" fmla="*/ 26 h 73"/>
                <a:gd name="T10" fmla="*/ 10 w 92"/>
                <a:gd name="T11" fmla="*/ 33 h 73"/>
                <a:gd name="T12" fmla="*/ 14 w 92"/>
                <a:gd name="T13" fmla="*/ 38 h 73"/>
                <a:gd name="T14" fmla="*/ 21 w 92"/>
                <a:gd name="T15" fmla="*/ 44 h 73"/>
                <a:gd name="T16" fmla="*/ 28 w 92"/>
                <a:gd name="T17" fmla="*/ 49 h 73"/>
                <a:gd name="T18" fmla="*/ 38 w 92"/>
                <a:gd name="T19" fmla="*/ 54 h 73"/>
                <a:gd name="T20" fmla="*/ 54 w 92"/>
                <a:gd name="T21" fmla="*/ 59 h 73"/>
                <a:gd name="T22" fmla="*/ 66 w 92"/>
                <a:gd name="T23" fmla="*/ 61 h 73"/>
                <a:gd name="T24" fmla="*/ 73 w 92"/>
                <a:gd name="T25" fmla="*/ 61 h 73"/>
                <a:gd name="T26" fmla="*/ 78 w 92"/>
                <a:gd name="T27" fmla="*/ 58 h 73"/>
                <a:gd name="T28" fmla="*/ 81 w 92"/>
                <a:gd name="T29" fmla="*/ 52 h 73"/>
                <a:gd name="T30" fmla="*/ 83 w 92"/>
                <a:gd name="T31" fmla="*/ 47 h 73"/>
                <a:gd name="T32" fmla="*/ 81 w 92"/>
                <a:gd name="T33" fmla="*/ 40 h 73"/>
                <a:gd name="T34" fmla="*/ 78 w 92"/>
                <a:gd name="T35" fmla="*/ 35 h 73"/>
                <a:gd name="T36" fmla="*/ 73 w 92"/>
                <a:gd name="T37" fmla="*/ 30 h 73"/>
                <a:gd name="T38" fmla="*/ 64 w 92"/>
                <a:gd name="T39" fmla="*/ 25 h 73"/>
                <a:gd name="T40" fmla="*/ 54 w 92"/>
                <a:gd name="T41" fmla="*/ 19 h 73"/>
                <a:gd name="T42" fmla="*/ 38 w 92"/>
                <a:gd name="T43" fmla="*/ 14 h 73"/>
                <a:gd name="T44" fmla="*/ 26 w 92"/>
                <a:gd name="T45" fmla="*/ 12 h 73"/>
                <a:gd name="T46" fmla="*/ 23 w 92"/>
                <a:gd name="T47" fmla="*/ 0 h 73"/>
                <a:gd name="T48" fmla="*/ 40 w 92"/>
                <a:gd name="T49" fmla="*/ 0 h 73"/>
                <a:gd name="T50" fmla="*/ 59 w 92"/>
                <a:gd name="T51" fmla="*/ 7 h 73"/>
                <a:gd name="T52" fmla="*/ 78 w 92"/>
                <a:gd name="T53" fmla="*/ 18 h 73"/>
                <a:gd name="T54" fmla="*/ 88 w 92"/>
                <a:gd name="T55" fmla="*/ 30 h 73"/>
                <a:gd name="T56" fmla="*/ 92 w 92"/>
                <a:gd name="T57" fmla="*/ 35 h 73"/>
                <a:gd name="T58" fmla="*/ 92 w 92"/>
                <a:gd name="T59" fmla="*/ 42 h 73"/>
                <a:gd name="T60" fmla="*/ 92 w 92"/>
                <a:gd name="T61" fmla="*/ 49 h 73"/>
                <a:gd name="T62" fmla="*/ 90 w 92"/>
                <a:gd name="T63" fmla="*/ 56 h 73"/>
                <a:gd name="T64" fmla="*/ 87 w 92"/>
                <a:gd name="T65" fmla="*/ 63 h 73"/>
                <a:gd name="T66" fmla="*/ 81 w 92"/>
                <a:gd name="T67" fmla="*/ 68 h 73"/>
                <a:gd name="T68" fmla="*/ 76 w 92"/>
                <a:gd name="T69" fmla="*/ 71 h 73"/>
                <a:gd name="T70" fmla="*/ 69 w 92"/>
                <a:gd name="T71" fmla="*/ 73 h 73"/>
                <a:gd name="T72" fmla="*/ 54 w 92"/>
                <a:gd name="T73" fmla="*/ 73 h 73"/>
                <a:gd name="T74" fmla="*/ 33 w 92"/>
                <a:gd name="T75" fmla="*/ 66 h 73"/>
                <a:gd name="T76" fmla="*/ 16 w 92"/>
                <a:gd name="T77" fmla="*/ 56 h 73"/>
                <a:gd name="T78" fmla="*/ 3 w 92"/>
                <a:gd name="T79" fmla="*/ 44 h 73"/>
                <a:gd name="T80" fmla="*/ 2 w 92"/>
                <a:gd name="T81" fmla="*/ 38 h 73"/>
                <a:gd name="T82" fmla="*/ 0 w 92"/>
                <a:gd name="T83" fmla="*/ 32 h 73"/>
                <a:gd name="T84" fmla="*/ 0 w 92"/>
                <a:gd name="T85" fmla="*/ 25 h 73"/>
                <a:gd name="T86" fmla="*/ 2 w 92"/>
                <a:gd name="T87" fmla="*/ 18 h 73"/>
                <a:gd name="T88" fmla="*/ 7 w 92"/>
                <a:gd name="T89" fmla="*/ 11 h 73"/>
                <a:gd name="T90" fmla="*/ 10 w 92"/>
                <a:gd name="T91" fmla="*/ 6 h 73"/>
                <a:gd name="T92" fmla="*/ 17 w 92"/>
                <a:gd name="T93" fmla="*/ 2 h 73"/>
                <a:gd name="T94" fmla="*/ 23 w 92"/>
                <a:gd name="T9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 h="73">
                  <a:moveTo>
                    <a:pt x="26" y="12"/>
                  </a:moveTo>
                  <a:lnTo>
                    <a:pt x="19" y="12"/>
                  </a:lnTo>
                  <a:lnTo>
                    <a:pt x="16" y="16"/>
                  </a:lnTo>
                  <a:lnTo>
                    <a:pt x="12" y="21"/>
                  </a:lnTo>
                  <a:lnTo>
                    <a:pt x="10" y="26"/>
                  </a:lnTo>
                  <a:lnTo>
                    <a:pt x="10" y="33"/>
                  </a:lnTo>
                  <a:lnTo>
                    <a:pt x="14" y="38"/>
                  </a:lnTo>
                  <a:lnTo>
                    <a:pt x="21" y="44"/>
                  </a:lnTo>
                  <a:lnTo>
                    <a:pt x="28" y="49"/>
                  </a:lnTo>
                  <a:lnTo>
                    <a:pt x="38" y="54"/>
                  </a:lnTo>
                  <a:lnTo>
                    <a:pt x="54" y="59"/>
                  </a:lnTo>
                  <a:lnTo>
                    <a:pt x="66" y="61"/>
                  </a:lnTo>
                  <a:lnTo>
                    <a:pt x="73" y="61"/>
                  </a:lnTo>
                  <a:lnTo>
                    <a:pt x="78" y="58"/>
                  </a:lnTo>
                  <a:lnTo>
                    <a:pt x="81" y="52"/>
                  </a:lnTo>
                  <a:lnTo>
                    <a:pt x="83" y="47"/>
                  </a:lnTo>
                  <a:lnTo>
                    <a:pt x="81" y="40"/>
                  </a:lnTo>
                  <a:lnTo>
                    <a:pt x="78" y="35"/>
                  </a:lnTo>
                  <a:lnTo>
                    <a:pt x="73" y="30"/>
                  </a:lnTo>
                  <a:lnTo>
                    <a:pt x="64" y="25"/>
                  </a:lnTo>
                  <a:lnTo>
                    <a:pt x="54" y="19"/>
                  </a:lnTo>
                  <a:lnTo>
                    <a:pt x="38" y="14"/>
                  </a:lnTo>
                  <a:lnTo>
                    <a:pt x="26" y="12"/>
                  </a:lnTo>
                  <a:close/>
                  <a:moveTo>
                    <a:pt x="23" y="0"/>
                  </a:moveTo>
                  <a:lnTo>
                    <a:pt x="40" y="0"/>
                  </a:lnTo>
                  <a:lnTo>
                    <a:pt x="59" y="7"/>
                  </a:lnTo>
                  <a:lnTo>
                    <a:pt x="78" y="18"/>
                  </a:lnTo>
                  <a:lnTo>
                    <a:pt x="88" y="30"/>
                  </a:lnTo>
                  <a:lnTo>
                    <a:pt x="92" y="35"/>
                  </a:lnTo>
                  <a:lnTo>
                    <a:pt x="92" y="42"/>
                  </a:lnTo>
                  <a:lnTo>
                    <a:pt x="92" y="49"/>
                  </a:lnTo>
                  <a:lnTo>
                    <a:pt x="90" y="56"/>
                  </a:lnTo>
                  <a:lnTo>
                    <a:pt x="87" y="63"/>
                  </a:lnTo>
                  <a:lnTo>
                    <a:pt x="81" y="68"/>
                  </a:lnTo>
                  <a:lnTo>
                    <a:pt x="76" y="71"/>
                  </a:lnTo>
                  <a:lnTo>
                    <a:pt x="69" y="73"/>
                  </a:lnTo>
                  <a:lnTo>
                    <a:pt x="54" y="73"/>
                  </a:lnTo>
                  <a:lnTo>
                    <a:pt x="33" y="66"/>
                  </a:lnTo>
                  <a:lnTo>
                    <a:pt x="16" y="56"/>
                  </a:lnTo>
                  <a:lnTo>
                    <a:pt x="3" y="44"/>
                  </a:lnTo>
                  <a:lnTo>
                    <a:pt x="2" y="38"/>
                  </a:lnTo>
                  <a:lnTo>
                    <a:pt x="0" y="32"/>
                  </a:lnTo>
                  <a:lnTo>
                    <a:pt x="0" y="25"/>
                  </a:lnTo>
                  <a:lnTo>
                    <a:pt x="2" y="18"/>
                  </a:lnTo>
                  <a:lnTo>
                    <a:pt x="7" y="11"/>
                  </a:lnTo>
                  <a:lnTo>
                    <a:pt x="10" y="6"/>
                  </a:lnTo>
                  <a:lnTo>
                    <a:pt x="17" y="2"/>
                  </a:lnTo>
                  <a:lnTo>
                    <a:pt x="23"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6" name="Freeform 266"/>
            <p:cNvSpPr>
              <a:spLocks/>
            </p:cNvSpPr>
            <p:nvPr/>
          </p:nvSpPr>
          <p:spPr bwMode="auto">
            <a:xfrm>
              <a:off x="883" y="2716"/>
              <a:ext cx="50" cy="43"/>
            </a:xfrm>
            <a:custGeom>
              <a:avLst/>
              <a:gdLst>
                <a:gd name="T0" fmla="*/ 19 w 99"/>
                <a:gd name="T1" fmla="*/ 0 h 85"/>
                <a:gd name="T2" fmla="*/ 29 w 99"/>
                <a:gd name="T3" fmla="*/ 4 h 85"/>
                <a:gd name="T4" fmla="*/ 14 w 99"/>
                <a:gd name="T5" fmla="*/ 38 h 85"/>
                <a:gd name="T6" fmla="*/ 35 w 99"/>
                <a:gd name="T7" fmla="*/ 47 h 85"/>
                <a:gd name="T8" fmla="*/ 36 w 99"/>
                <a:gd name="T9" fmla="*/ 42 h 85"/>
                <a:gd name="T10" fmla="*/ 38 w 99"/>
                <a:gd name="T11" fmla="*/ 37 h 85"/>
                <a:gd name="T12" fmla="*/ 42 w 99"/>
                <a:gd name="T13" fmla="*/ 28 h 85"/>
                <a:gd name="T14" fmla="*/ 48 w 99"/>
                <a:gd name="T15" fmla="*/ 23 h 85"/>
                <a:gd name="T16" fmla="*/ 55 w 99"/>
                <a:gd name="T17" fmla="*/ 17 h 85"/>
                <a:gd name="T18" fmla="*/ 62 w 99"/>
                <a:gd name="T19" fmla="*/ 16 h 85"/>
                <a:gd name="T20" fmla="*/ 71 w 99"/>
                <a:gd name="T21" fmla="*/ 16 h 85"/>
                <a:gd name="T22" fmla="*/ 80 w 99"/>
                <a:gd name="T23" fmla="*/ 19 h 85"/>
                <a:gd name="T24" fmla="*/ 87 w 99"/>
                <a:gd name="T25" fmla="*/ 23 h 85"/>
                <a:gd name="T26" fmla="*/ 92 w 99"/>
                <a:gd name="T27" fmla="*/ 26 h 85"/>
                <a:gd name="T28" fmla="*/ 95 w 99"/>
                <a:gd name="T29" fmla="*/ 31 h 85"/>
                <a:gd name="T30" fmla="*/ 97 w 99"/>
                <a:gd name="T31" fmla="*/ 37 h 85"/>
                <a:gd name="T32" fmla="*/ 99 w 99"/>
                <a:gd name="T33" fmla="*/ 45 h 85"/>
                <a:gd name="T34" fmla="*/ 97 w 99"/>
                <a:gd name="T35" fmla="*/ 54 h 85"/>
                <a:gd name="T36" fmla="*/ 93 w 99"/>
                <a:gd name="T37" fmla="*/ 64 h 85"/>
                <a:gd name="T38" fmla="*/ 88 w 99"/>
                <a:gd name="T39" fmla="*/ 75 h 85"/>
                <a:gd name="T40" fmla="*/ 85 w 99"/>
                <a:gd name="T41" fmla="*/ 80 h 85"/>
                <a:gd name="T42" fmla="*/ 81 w 99"/>
                <a:gd name="T43" fmla="*/ 85 h 85"/>
                <a:gd name="T44" fmla="*/ 69 w 99"/>
                <a:gd name="T45" fmla="*/ 80 h 85"/>
                <a:gd name="T46" fmla="*/ 74 w 99"/>
                <a:gd name="T47" fmla="*/ 76 h 85"/>
                <a:gd name="T48" fmla="*/ 78 w 99"/>
                <a:gd name="T49" fmla="*/ 71 h 85"/>
                <a:gd name="T50" fmla="*/ 81 w 99"/>
                <a:gd name="T51" fmla="*/ 66 h 85"/>
                <a:gd name="T52" fmla="*/ 85 w 99"/>
                <a:gd name="T53" fmla="*/ 61 h 85"/>
                <a:gd name="T54" fmla="*/ 87 w 99"/>
                <a:gd name="T55" fmla="*/ 54 h 85"/>
                <a:gd name="T56" fmla="*/ 87 w 99"/>
                <a:gd name="T57" fmla="*/ 49 h 85"/>
                <a:gd name="T58" fmla="*/ 87 w 99"/>
                <a:gd name="T59" fmla="*/ 42 h 85"/>
                <a:gd name="T60" fmla="*/ 83 w 99"/>
                <a:gd name="T61" fmla="*/ 38 h 85"/>
                <a:gd name="T62" fmla="*/ 80 w 99"/>
                <a:gd name="T63" fmla="*/ 33 h 85"/>
                <a:gd name="T64" fmla="*/ 74 w 99"/>
                <a:gd name="T65" fmla="*/ 31 h 85"/>
                <a:gd name="T66" fmla="*/ 69 w 99"/>
                <a:gd name="T67" fmla="*/ 30 h 85"/>
                <a:gd name="T68" fmla="*/ 64 w 99"/>
                <a:gd name="T69" fmla="*/ 28 h 85"/>
                <a:gd name="T70" fmla="*/ 59 w 99"/>
                <a:gd name="T71" fmla="*/ 30 h 85"/>
                <a:gd name="T72" fmla="*/ 54 w 99"/>
                <a:gd name="T73" fmla="*/ 33 h 85"/>
                <a:gd name="T74" fmla="*/ 50 w 99"/>
                <a:gd name="T75" fmla="*/ 38 h 85"/>
                <a:gd name="T76" fmla="*/ 47 w 99"/>
                <a:gd name="T77" fmla="*/ 43 h 85"/>
                <a:gd name="T78" fmla="*/ 45 w 99"/>
                <a:gd name="T79" fmla="*/ 49 h 85"/>
                <a:gd name="T80" fmla="*/ 43 w 99"/>
                <a:gd name="T81" fmla="*/ 52 h 85"/>
                <a:gd name="T82" fmla="*/ 42 w 99"/>
                <a:gd name="T83" fmla="*/ 64 h 85"/>
                <a:gd name="T84" fmla="*/ 0 w 99"/>
                <a:gd name="T85" fmla="*/ 45 h 85"/>
                <a:gd name="T86" fmla="*/ 19 w 99"/>
                <a:gd name="T8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85">
                  <a:moveTo>
                    <a:pt x="19" y="0"/>
                  </a:moveTo>
                  <a:lnTo>
                    <a:pt x="29" y="4"/>
                  </a:lnTo>
                  <a:lnTo>
                    <a:pt x="14" y="38"/>
                  </a:lnTo>
                  <a:lnTo>
                    <a:pt x="35" y="47"/>
                  </a:lnTo>
                  <a:lnTo>
                    <a:pt x="36" y="42"/>
                  </a:lnTo>
                  <a:lnTo>
                    <a:pt x="38" y="37"/>
                  </a:lnTo>
                  <a:lnTo>
                    <a:pt x="42" y="28"/>
                  </a:lnTo>
                  <a:lnTo>
                    <a:pt x="48" y="23"/>
                  </a:lnTo>
                  <a:lnTo>
                    <a:pt x="55" y="17"/>
                  </a:lnTo>
                  <a:lnTo>
                    <a:pt x="62" y="16"/>
                  </a:lnTo>
                  <a:lnTo>
                    <a:pt x="71" y="16"/>
                  </a:lnTo>
                  <a:lnTo>
                    <a:pt x="80" y="19"/>
                  </a:lnTo>
                  <a:lnTo>
                    <a:pt x="87" y="23"/>
                  </a:lnTo>
                  <a:lnTo>
                    <a:pt x="92" y="26"/>
                  </a:lnTo>
                  <a:lnTo>
                    <a:pt x="95" y="31"/>
                  </a:lnTo>
                  <a:lnTo>
                    <a:pt x="97" y="37"/>
                  </a:lnTo>
                  <a:lnTo>
                    <a:pt x="99" y="45"/>
                  </a:lnTo>
                  <a:lnTo>
                    <a:pt x="97" y="54"/>
                  </a:lnTo>
                  <a:lnTo>
                    <a:pt x="93" y="64"/>
                  </a:lnTo>
                  <a:lnTo>
                    <a:pt x="88" y="75"/>
                  </a:lnTo>
                  <a:lnTo>
                    <a:pt x="85" y="80"/>
                  </a:lnTo>
                  <a:lnTo>
                    <a:pt x="81" y="85"/>
                  </a:lnTo>
                  <a:lnTo>
                    <a:pt x="69" y="80"/>
                  </a:lnTo>
                  <a:lnTo>
                    <a:pt x="74" y="76"/>
                  </a:lnTo>
                  <a:lnTo>
                    <a:pt x="78" y="71"/>
                  </a:lnTo>
                  <a:lnTo>
                    <a:pt x="81" y="66"/>
                  </a:lnTo>
                  <a:lnTo>
                    <a:pt x="85" y="61"/>
                  </a:lnTo>
                  <a:lnTo>
                    <a:pt x="87" y="54"/>
                  </a:lnTo>
                  <a:lnTo>
                    <a:pt x="87" y="49"/>
                  </a:lnTo>
                  <a:lnTo>
                    <a:pt x="87" y="42"/>
                  </a:lnTo>
                  <a:lnTo>
                    <a:pt x="83" y="38"/>
                  </a:lnTo>
                  <a:lnTo>
                    <a:pt x="80" y="33"/>
                  </a:lnTo>
                  <a:lnTo>
                    <a:pt x="74" y="31"/>
                  </a:lnTo>
                  <a:lnTo>
                    <a:pt x="69" y="30"/>
                  </a:lnTo>
                  <a:lnTo>
                    <a:pt x="64" y="28"/>
                  </a:lnTo>
                  <a:lnTo>
                    <a:pt x="59" y="30"/>
                  </a:lnTo>
                  <a:lnTo>
                    <a:pt x="54" y="33"/>
                  </a:lnTo>
                  <a:lnTo>
                    <a:pt x="50" y="38"/>
                  </a:lnTo>
                  <a:lnTo>
                    <a:pt x="47" y="43"/>
                  </a:lnTo>
                  <a:lnTo>
                    <a:pt x="45" y="49"/>
                  </a:lnTo>
                  <a:lnTo>
                    <a:pt x="43" y="52"/>
                  </a:lnTo>
                  <a:lnTo>
                    <a:pt x="42" y="64"/>
                  </a:lnTo>
                  <a:lnTo>
                    <a:pt x="0" y="45"/>
                  </a:lnTo>
                  <a:lnTo>
                    <a:pt x="19"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7" name="Freeform 267"/>
            <p:cNvSpPr>
              <a:spLocks noEditPoints="1"/>
            </p:cNvSpPr>
            <p:nvPr/>
          </p:nvSpPr>
          <p:spPr bwMode="auto">
            <a:xfrm>
              <a:off x="842" y="3265"/>
              <a:ext cx="46" cy="36"/>
            </a:xfrm>
            <a:custGeom>
              <a:avLst/>
              <a:gdLst>
                <a:gd name="T0" fmla="*/ 26 w 92"/>
                <a:gd name="T1" fmla="*/ 10 h 73"/>
                <a:gd name="T2" fmla="*/ 21 w 92"/>
                <a:gd name="T3" fmla="*/ 12 h 73"/>
                <a:gd name="T4" fmla="*/ 15 w 92"/>
                <a:gd name="T5" fmla="*/ 16 h 73"/>
                <a:gd name="T6" fmla="*/ 12 w 92"/>
                <a:gd name="T7" fmla="*/ 21 h 73"/>
                <a:gd name="T8" fmla="*/ 10 w 92"/>
                <a:gd name="T9" fmla="*/ 26 h 73"/>
                <a:gd name="T10" fmla="*/ 10 w 92"/>
                <a:gd name="T11" fmla="*/ 31 h 73"/>
                <a:gd name="T12" fmla="*/ 14 w 92"/>
                <a:gd name="T13" fmla="*/ 38 h 73"/>
                <a:gd name="T14" fmla="*/ 21 w 92"/>
                <a:gd name="T15" fmla="*/ 43 h 73"/>
                <a:gd name="T16" fmla="*/ 28 w 92"/>
                <a:gd name="T17" fmla="*/ 49 h 73"/>
                <a:gd name="T18" fmla="*/ 38 w 92"/>
                <a:gd name="T19" fmla="*/ 54 h 73"/>
                <a:gd name="T20" fmla="*/ 54 w 92"/>
                <a:gd name="T21" fmla="*/ 59 h 73"/>
                <a:gd name="T22" fmla="*/ 66 w 92"/>
                <a:gd name="T23" fmla="*/ 61 h 73"/>
                <a:gd name="T24" fmla="*/ 73 w 92"/>
                <a:gd name="T25" fmla="*/ 61 h 73"/>
                <a:gd name="T26" fmla="*/ 78 w 92"/>
                <a:gd name="T27" fmla="*/ 57 h 73"/>
                <a:gd name="T28" fmla="*/ 81 w 92"/>
                <a:gd name="T29" fmla="*/ 52 h 73"/>
                <a:gd name="T30" fmla="*/ 83 w 92"/>
                <a:gd name="T31" fmla="*/ 47 h 73"/>
                <a:gd name="T32" fmla="*/ 81 w 92"/>
                <a:gd name="T33" fmla="*/ 40 h 73"/>
                <a:gd name="T34" fmla="*/ 78 w 92"/>
                <a:gd name="T35" fmla="*/ 35 h 73"/>
                <a:gd name="T36" fmla="*/ 73 w 92"/>
                <a:gd name="T37" fmla="*/ 30 h 73"/>
                <a:gd name="T38" fmla="*/ 64 w 92"/>
                <a:gd name="T39" fmla="*/ 24 h 73"/>
                <a:gd name="T40" fmla="*/ 54 w 92"/>
                <a:gd name="T41" fmla="*/ 19 h 73"/>
                <a:gd name="T42" fmla="*/ 38 w 92"/>
                <a:gd name="T43" fmla="*/ 12 h 73"/>
                <a:gd name="T44" fmla="*/ 26 w 92"/>
                <a:gd name="T45" fmla="*/ 10 h 73"/>
                <a:gd name="T46" fmla="*/ 24 w 92"/>
                <a:gd name="T47" fmla="*/ 0 h 73"/>
                <a:gd name="T48" fmla="*/ 40 w 92"/>
                <a:gd name="T49" fmla="*/ 0 h 73"/>
                <a:gd name="T50" fmla="*/ 59 w 92"/>
                <a:gd name="T51" fmla="*/ 7 h 73"/>
                <a:gd name="T52" fmla="*/ 78 w 92"/>
                <a:gd name="T53" fmla="*/ 17 h 73"/>
                <a:gd name="T54" fmla="*/ 88 w 92"/>
                <a:gd name="T55" fmla="*/ 30 h 73"/>
                <a:gd name="T56" fmla="*/ 92 w 92"/>
                <a:gd name="T57" fmla="*/ 36 h 73"/>
                <a:gd name="T58" fmla="*/ 92 w 92"/>
                <a:gd name="T59" fmla="*/ 43 h 73"/>
                <a:gd name="T60" fmla="*/ 92 w 92"/>
                <a:gd name="T61" fmla="*/ 49 h 73"/>
                <a:gd name="T62" fmla="*/ 90 w 92"/>
                <a:gd name="T63" fmla="*/ 56 h 73"/>
                <a:gd name="T64" fmla="*/ 86 w 92"/>
                <a:gd name="T65" fmla="*/ 62 h 73"/>
                <a:gd name="T66" fmla="*/ 81 w 92"/>
                <a:gd name="T67" fmla="*/ 68 h 73"/>
                <a:gd name="T68" fmla="*/ 76 w 92"/>
                <a:gd name="T69" fmla="*/ 71 h 73"/>
                <a:gd name="T70" fmla="*/ 69 w 92"/>
                <a:gd name="T71" fmla="*/ 73 h 73"/>
                <a:gd name="T72" fmla="*/ 52 w 92"/>
                <a:gd name="T73" fmla="*/ 73 h 73"/>
                <a:gd name="T74" fmla="*/ 33 w 92"/>
                <a:gd name="T75" fmla="*/ 66 h 73"/>
                <a:gd name="T76" fmla="*/ 15 w 92"/>
                <a:gd name="T77" fmla="*/ 56 h 73"/>
                <a:gd name="T78" fmla="*/ 3 w 92"/>
                <a:gd name="T79" fmla="*/ 43 h 73"/>
                <a:gd name="T80" fmla="*/ 2 w 92"/>
                <a:gd name="T81" fmla="*/ 36 h 73"/>
                <a:gd name="T82" fmla="*/ 0 w 92"/>
                <a:gd name="T83" fmla="*/ 30 h 73"/>
                <a:gd name="T84" fmla="*/ 0 w 92"/>
                <a:gd name="T85" fmla="*/ 23 h 73"/>
                <a:gd name="T86" fmla="*/ 3 w 92"/>
                <a:gd name="T87" fmla="*/ 16 h 73"/>
                <a:gd name="T88" fmla="*/ 7 w 92"/>
                <a:gd name="T89" fmla="*/ 10 h 73"/>
                <a:gd name="T90" fmla="*/ 12 w 92"/>
                <a:gd name="T91" fmla="*/ 5 h 73"/>
                <a:gd name="T92" fmla="*/ 17 w 92"/>
                <a:gd name="T93" fmla="*/ 2 h 73"/>
                <a:gd name="T94" fmla="*/ 24 w 92"/>
                <a:gd name="T9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 h="73">
                  <a:moveTo>
                    <a:pt x="26" y="10"/>
                  </a:moveTo>
                  <a:lnTo>
                    <a:pt x="21" y="12"/>
                  </a:lnTo>
                  <a:lnTo>
                    <a:pt x="15" y="16"/>
                  </a:lnTo>
                  <a:lnTo>
                    <a:pt x="12" y="21"/>
                  </a:lnTo>
                  <a:lnTo>
                    <a:pt x="10" y="26"/>
                  </a:lnTo>
                  <a:lnTo>
                    <a:pt x="10" y="31"/>
                  </a:lnTo>
                  <a:lnTo>
                    <a:pt x="14" y="38"/>
                  </a:lnTo>
                  <a:lnTo>
                    <a:pt x="21" y="43"/>
                  </a:lnTo>
                  <a:lnTo>
                    <a:pt x="28" y="49"/>
                  </a:lnTo>
                  <a:lnTo>
                    <a:pt x="38" y="54"/>
                  </a:lnTo>
                  <a:lnTo>
                    <a:pt x="54" y="59"/>
                  </a:lnTo>
                  <a:lnTo>
                    <a:pt x="66" y="61"/>
                  </a:lnTo>
                  <a:lnTo>
                    <a:pt x="73" y="61"/>
                  </a:lnTo>
                  <a:lnTo>
                    <a:pt x="78" y="57"/>
                  </a:lnTo>
                  <a:lnTo>
                    <a:pt x="81" y="52"/>
                  </a:lnTo>
                  <a:lnTo>
                    <a:pt x="83" y="47"/>
                  </a:lnTo>
                  <a:lnTo>
                    <a:pt x="81" y="40"/>
                  </a:lnTo>
                  <a:lnTo>
                    <a:pt x="78" y="35"/>
                  </a:lnTo>
                  <a:lnTo>
                    <a:pt x="73" y="30"/>
                  </a:lnTo>
                  <a:lnTo>
                    <a:pt x="64" y="24"/>
                  </a:lnTo>
                  <a:lnTo>
                    <a:pt x="54" y="19"/>
                  </a:lnTo>
                  <a:lnTo>
                    <a:pt x="38" y="12"/>
                  </a:lnTo>
                  <a:lnTo>
                    <a:pt x="26" y="10"/>
                  </a:lnTo>
                  <a:close/>
                  <a:moveTo>
                    <a:pt x="24" y="0"/>
                  </a:moveTo>
                  <a:lnTo>
                    <a:pt x="40" y="0"/>
                  </a:lnTo>
                  <a:lnTo>
                    <a:pt x="59" y="7"/>
                  </a:lnTo>
                  <a:lnTo>
                    <a:pt x="78" y="17"/>
                  </a:lnTo>
                  <a:lnTo>
                    <a:pt x="88" y="30"/>
                  </a:lnTo>
                  <a:lnTo>
                    <a:pt x="92" y="36"/>
                  </a:lnTo>
                  <a:lnTo>
                    <a:pt x="92" y="43"/>
                  </a:lnTo>
                  <a:lnTo>
                    <a:pt x="92" y="49"/>
                  </a:lnTo>
                  <a:lnTo>
                    <a:pt x="90" y="56"/>
                  </a:lnTo>
                  <a:lnTo>
                    <a:pt x="86" y="62"/>
                  </a:lnTo>
                  <a:lnTo>
                    <a:pt x="81" y="68"/>
                  </a:lnTo>
                  <a:lnTo>
                    <a:pt x="76" y="71"/>
                  </a:lnTo>
                  <a:lnTo>
                    <a:pt x="69" y="73"/>
                  </a:lnTo>
                  <a:lnTo>
                    <a:pt x="52" y="73"/>
                  </a:lnTo>
                  <a:lnTo>
                    <a:pt x="33" y="66"/>
                  </a:lnTo>
                  <a:lnTo>
                    <a:pt x="15" y="56"/>
                  </a:lnTo>
                  <a:lnTo>
                    <a:pt x="3" y="43"/>
                  </a:lnTo>
                  <a:lnTo>
                    <a:pt x="2" y="36"/>
                  </a:lnTo>
                  <a:lnTo>
                    <a:pt x="0" y="30"/>
                  </a:lnTo>
                  <a:lnTo>
                    <a:pt x="0" y="23"/>
                  </a:lnTo>
                  <a:lnTo>
                    <a:pt x="3" y="16"/>
                  </a:lnTo>
                  <a:lnTo>
                    <a:pt x="7" y="10"/>
                  </a:lnTo>
                  <a:lnTo>
                    <a:pt x="12" y="5"/>
                  </a:lnTo>
                  <a:lnTo>
                    <a:pt x="17" y="2"/>
                  </a:lnTo>
                  <a:lnTo>
                    <a:pt x="24"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8" name="Freeform 268"/>
            <p:cNvSpPr>
              <a:spLocks/>
            </p:cNvSpPr>
            <p:nvPr/>
          </p:nvSpPr>
          <p:spPr bwMode="auto">
            <a:xfrm>
              <a:off x="890" y="3259"/>
              <a:ext cx="10" cy="10"/>
            </a:xfrm>
            <a:custGeom>
              <a:avLst/>
              <a:gdLst>
                <a:gd name="T0" fmla="*/ 5 w 19"/>
                <a:gd name="T1" fmla="*/ 0 h 19"/>
                <a:gd name="T2" fmla="*/ 19 w 19"/>
                <a:gd name="T3" fmla="*/ 7 h 19"/>
                <a:gd name="T4" fmla="*/ 14 w 19"/>
                <a:gd name="T5" fmla="*/ 19 h 19"/>
                <a:gd name="T6" fmla="*/ 0 w 19"/>
                <a:gd name="T7" fmla="*/ 12 h 19"/>
                <a:gd name="T8" fmla="*/ 5 w 19"/>
                <a:gd name="T9" fmla="*/ 0 h 19"/>
              </a:gdLst>
              <a:ahLst/>
              <a:cxnLst>
                <a:cxn ang="0">
                  <a:pos x="T0" y="T1"/>
                </a:cxn>
                <a:cxn ang="0">
                  <a:pos x="T2" y="T3"/>
                </a:cxn>
                <a:cxn ang="0">
                  <a:pos x="T4" y="T5"/>
                </a:cxn>
                <a:cxn ang="0">
                  <a:pos x="T6" y="T7"/>
                </a:cxn>
                <a:cxn ang="0">
                  <a:pos x="T8" y="T9"/>
                </a:cxn>
              </a:cxnLst>
              <a:rect l="0" t="0" r="r" b="b"/>
              <a:pathLst>
                <a:path w="19" h="19">
                  <a:moveTo>
                    <a:pt x="5" y="0"/>
                  </a:moveTo>
                  <a:lnTo>
                    <a:pt x="19" y="7"/>
                  </a:lnTo>
                  <a:lnTo>
                    <a:pt x="14" y="19"/>
                  </a:lnTo>
                  <a:lnTo>
                    <a:pt x="0" y="12"/>
                  </a:lnTo>
                  <a:lnTo>
                    <a:pt x="5"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69" name="Freeform 269"/>
            <p:cNvSpPr>
              <a:spLocks/>
            </p:cNvSpPr>
            <p:nvPr/>
          </p:nvSpPr>
          <p:spPr bwMode="auto">
            <a:xfrm>
              <a:off x="866" y="3215"/>
              <a:ext cx="51" cy="34"/>
            </a:xfrm>
            <a:custGeom>
              <a:avLst/>
              <a:gdLst>
                <a:gd name="T0" fmla="*/ 11 w 103"/>
                <a:gd name="T1" fmla="*/ 0 h 69"/>
                <a:gd name="T2" fmla="*/ 83 w 103"/>
                <a:gd name="T3" fmla="*/ 34 h 69"/>
                <a:gd name="T4" fmla="*/ 92 w 103"/>
                <a:gd name="T5" fmla="*/ 15 h 69"/>
                <a:gd name="T6" fmla="*/ 103 w 103"/>
                <a:gd name="T7" fmla="*/ 20 h 69"/>
                <a:gd name="T8" fmla="*/ 80 w 103"/>
                <a:gd name="T9" fmla="*/ 69 h 69"/>
                <a:gd name="T10" fmla="*/ 71 w 103"/>
                <a:gd name="T11" fmla="*/ 64 h 69"/>
                <a:gd name="T12" fmla="*/ 78 w 103"/>
                <a:gd name="T13" fmla="*/ 45 h 69"/>
                <a:gd name="T14" fmla="*/ 16 w 103"/>
                <a:gd name="T15" fmla="*/ 15 h 69"/>
                <a:gd name="T16" fmla="*/ 11 w 103"/>
                <a:gd name="T17" fmla="*/ 38 h 69"/>
                <a:gd name="T18" fmla="*/ 0 w 103"/>
                <a:gd name="T19" fmla="*/ 33 h 69"/>
                <a:gd name="T20" fmla="*/ 6 w 103"/>
                <a:gd name="T21" fmla="*/ 12 h 69"/>
                <a:gd name="T22" fmla="*/ 11 w 103"/>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69">
                  <a:moveTo>
                    <a:pt x="11" y="0"/>
                  </a:moveTo>
                  <a:lnTo>
                    <a:pt x="83" y="34"/>
                  </a:lnTo>
                  <a:lnTo>
                    <a:pt x="92" y="15"/>
                  </a:lnTo>
                  <a:lnTo>
                    <a:pt x="103" y="20"/>
                  </a:lnTo>
                  <a:lnTo>
                    <a:pt x="80" y="69"/>
                  </a:lnTo>
                  <a:lnTo>
                    <a:pt x="71" y="64"/>
                  </a:lnTo>
                  <a:lnTo>
                    <a:pt x="78" y="45"/>
                  </a:lnTo>
                  <a:lnTo>
                    <a:pt x="16" y="15"/>
                  </a:lnTo>
                  <a:lnTo>
                    <a:pt x="11" y="38"/>
                  </a:lnTo>
                  <a:lnTo>
                    <a:pt x="0" y="33"/>
                  </a:lnTo>
                  <a:lnTo>
                    <a:pt x="6" y="12"/>
                  </a:lnTo>
                  <a:lnTo>
                    <a:pt x="11"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0" name="Freeform 270"/>
            <p:cNvSpPr>
              <a:spLocks noEditPoints="1"/>
            </p:cNvSpPr>
            <p:nvPr/>
          </p:nvSpPr>
          <p:spPr bwMode="auto">
            <a:xfrm>
              <a:off x="883" y="3173"/>
              <a:ext cx="47" cy="37"/>
            </a:xfrm>
            <a:custGeom>
              <a:avLst/>
              <a:gdLst>
                <a:gd name="T0" fmla="*/ 28 w 93"/>
                <a:gd name="T1" fmla="*/ 12 h 72"/>
                <a:gd name="T2" fmla="*/ 21 w 93"/>
                <a:gd name="T3" fmla="*/ 12 h 72"/>
                <a:gd name="T4" fmla="*/ 16 w 93"/>
                <a:gd name="T5" fmla="*/ 15 h 72"/>
                <a:gd name="T6" fmla="*/ 12 w 93"/>
                <a:gd name="T7" fmla="*/ 20 h 72"/>
                <a:gd name="T8" fmla="*/ 10 w 93"/>
                <a:gd name="T9" fmla="*/ 26 h 72"/>
                <a:gd name="T10" fmla="*/ 12 w 93"/>
                <a:gd name="T11" fmla="*/ 32 h 72"/>
                <a:gd name="T12" fmla="*/ 16 w 93"/>
                <a:gd name="T13" fmla="*/ 38 h 72"/>
                <a:gd name="T14" fmla="*/ 21 w 93"/>
                <a:gd name="T15" fmla="*/ 43 h 72"/>
                <a:gd name="T16" fmla="*/ 29 w 93"/>
                <a:gd name="T17" fmla="*/ 48 h 72"/>
                <a:gd name="T18" fmla="*/ 40 w 93"/>
                <a:gd name="T19" fmla="*/ 53 h 72"/>
                <a:gd name="T20" fmla="*/ 55 w 93"/>
                <a:gd name="T21" fmla="*/ 60 h 72"/>
                <a:gd name="T22" fmla="*/ 68 w 93"/>
                <a:gd name="T23" fmla="*/ 62 h 72"/>
                <a:gd name="T24" fmla="*/ 73 w 93"/>
                <a:gd name="T25" fmla="*/ 60 h 72"/>
                <a:gd name="T26" fmla="*/ 78 w 93"/>
                <a:gd name="T27" fmla="*/ 57 h 72"/>
                <a:gd name="T28" fmla="*/ 81 w 93"/>
                <a:gd name="T29" fmla="*/ 51 h 72"/>
                <a:gd name="T30" fmla="*/ 83 w 93"/>
                <a:gd name="T31" fmla="*/ 46 h 72"/>
                <a:gd name="T32" fmla="*/ 83 w 93"/>
                <a:gd name="T33" fmla="*/ 41 h 72"/>
                <a:gd name="T34" fmla="*/ 80 w 93"/>
                <a:gd name="T35" fmla="*/ 36 h 72"/>
                <a:gd name="T36" fmla="*/ 73 w 93"/>
                <a:gd name="T37" fmla="*/ 29 h 72"/>
                <a:gd name="T38" fmla="*/ 66 w 93"/>
                <a:gd name="T39" fmla="*/ 24 h 72"/>
                <a:gd name="T40" fmla="*/ 55 w 93"/>
                <a:gd name="T41" fmla="*/ 19 h 72"/>
                <a:gd name="T42" fmla="*/ 40 w 93"/>
                <a:gd name="T43" fmla="*/ 13 h 72"/>
                <a:gd name="T44" fmla="*/ 28 w 93"/>
                <a:gd name="T45" fmla="*/ 12 h 72"/>
                <a:gd name="T46" fmla="*/ 24 w 93"/>
                <a:gd name="T47" fmla="*/ 0 h 72"/>
                <a:gd name="T48" fmla="*/ 42 w 93"/>
                <a:gd name="T49" fmla="*/ 1 h 72"/>
                <a:gd name="T50" fmla="*/ 61 w 93"/>
                <a:gd name="T51" fmla="*/ 8 h 72"/>
                <a:gd name="T52" fmla="*/ 78 w 93"/>
                <a:gd name="T53" fmla="*/ 19 h 72"/>
                <a:gd name="T54" fmla="*/ 90 w 93"/>
                <a:gd name="T55" fmla="*/ 29 h 72"/>
                <a:gd name="T56" fmla="*/ 92 w 93"/>
                <a:gd name="T57" fmla="*/ 36 h 72"/>
                <a:gd name="T58" fmla="*/ 93 w 93"/>
                <a:gd name="T59" fmla="*/ 43 h 72"/>
                <a:gd name="T60" fmla="*/ 93 w 93"/>
                <a:gd name="T61" fmla="*/ 50 h 72"/>
                <a:gd name="T62" fmla="*/ 90 w 93"/>
                <a:gd name="T63" fmla="*/ 57 h 72"/>
                <a:gd name="T64" fmla="*/ 87 w 93"/>
                <a:gd name="T65" fmla="*/ 62 h 72"/>
                <a:gd name="T66" fmla="*/ 81 w 93"/>
                <a:gd name="T67" fmla="*/ 67 h 72"/>
                <a:gd name="T68" fmla="*/ 76 w 93"/>
                <a:gd name="T69" fmla="*/ 71 h 72"/>
                <a:gd name="T70" fmla="*/ 69 w 93"/>
                <a:gd name="T71" fmla="*/ 72 h 72"/>
                <a:gd name="T72" fmla="*/ 54 w 93"/>
                <a:gd name="T73" fmla="*/ 72 h 72"/>
                <a:gd name="T74" fmla="*/ 35 w 93"/>
                <a:gd name="T75" fmla="*/ 65 h 72"/>
                <a:gd name="T76" fmla="*/ 16 w 93"/>
                <a:gd name="T77" fmla="*/ 55 h 72"/>
                <a:gd name="T78" fmla="*/ 5 w 93"/>
                <a:gd name="T79" fmla="*/ 43 h 72"/>
                <a:gd name="T80" fmla="*/ 2 w 93"/>
                <a:gd name="T81" fmla="*/ 38 h 72"/>
                <a:gd name="T82" fmla="*/ 0 w 93"/>
                <a:gd name="T83" fmla="*/ 31 h 72"/>
                <a:gd name="T84" fmla="*/ 2 w 93"/>
                <a:gd name="T85" fmla="*/ 24 h 72"/>
                <a:gd name="T86" fmla="*/ 3 w 93"/>
                <a:gd name="T87" fmla="*/ 17 h 72"/>
                <a:gd name="T88" fmla="*/ 7 w 93"/>
                <a:gd name="T89" fmla="*/ 10 h 72"/>
                <a:gd name="T90" fmla="*/ 12 w 93"/>
                <a:gd name="T91" fmla="*/ 5 h 72"/>
                <a:gd name="T92" fmla="*/ 17 w 93"/>
                <a:gd name="T93" fmla="*/ 1 h 72"/>
                <a:gd name="T94" fmla="*/ 24 w 93"/>
                <a:gd name="T9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72">
                  <a:moveTo>
                    <a:pt x="28" y="12"/>
                  </a:moveTo>
                  <a:lnTo>
                    <a:pt x="21" y="12"/>
                  </a:lnTo>
                  <a:lnTo>
                    <a:pt x="16" y="15"/>
                  </a:lnTo>
                  <a:lnTo>
                    <a:pt x="12" y="20"/>
                  </a:lnTo>
                  <a:lnTo>
                    <a:pt x="10" y="26"/>
                  </a:lnTo>
                  <a:lnTo>
                    <a:pt x="12" y="32"/>
                  </a:lnTo>
                  <a:lnTo>
                    <a:pt x="16" y="38"/>
                  </a:lnTo>
                  <a:lnTo>
                    <a:pt x="21" y="43"/>
                  </a:lnTo>
                  <a:lnTo>
                    <a:pt x="29" y="48"/>
                  </a:lnTo>
                  <a:lnTo>
                    <a:pt x="40" y="53"/>
                  </a:lnTo>
                  <a:lnTo>
                    <a:pt x="55" y="60"/>
                  </a:lnTo>
                  <a:lnTo>
                    <a:pt x="68" y="62"/>
                  </a:lnTo>
                  <a:lnTo>
                    <a:pt x="73" y="60"/>
                  </a:lnTo>
                  <a:lnTo>
                    <a:pt x="78" y="57"/>
                  </a:lnTo>
                  <a:lnTo>
                    <a:pt x="81" y="51"/>
                  </a:lnTo>
                  <a:lnTo>
                    <a:pt x="83" y="46"/>
                  </a:lnTo>
                  <a:lnTo>
                    <a:pt x="83" y="41"/>
                  </a:lnTo>
                  <a:lnTo>
                    <a:pt x="80" y="36"/>
                  </a:lnTo>
                  <a:lnTo>
                    <a:pt x="73" y="29"/>
                  </a:lnTo>
                  <a:lnTo>
                    <a:pt x="66" y="24"/>
                  </a:lnTo>
                  <a:lnTo>
                    <a:pt x="55" y="19"/>
                  </a:lnTo>
                  <a:lnTo>
                    <a:pt x="40" y="13"/>
                  </a:lnTo>
                  <a:lnTo>
                    <a:pt x="28" y="12"/>
                  </a:lnTo>
                  <a:close/>
                  <a:moveTo>
                    <a:pt x="24" y="0"/>
                  </a:moveTo>
                  <a:lnTo>
                    <a:pt x="42" y="1"/>
                  </a:lnTo>
                  <a:lnTo>
                    <a:pt x="61" y="8"/>
                  </a:lnTo>
                  <a:lnTo>
                    <a:pt x="78" y="19"/>
                  </a:lnTo>
                  <a:lnTo>
                    <a:pt x="90" y="29"/>
                  </a:lnTo>
                  <a:lnTo>
                    <a:pt x="92" y="36"/>
                  </a:lnTo>
                  <a:lnTo>
                    <a:pt x="93" y="43"/>
                  </a:lnTo>
                  <a:lnTo>
                    <a:pt x="93" y="50"/>
                  </a:lnTo>
                  <a:lnTo>
                    <a:pt x="90" y="57"/>
                  </a:lnTo>
                  <a:lnTo>
                    <a:pt x="87" y="62"/>
                  </a:lnTo>
                  <a:lnTo>
                    <a:pt x="81" y="67"/>
                  </a:lnTo>
                  <a:lnTo>
                    <a:pt x="76" y="71"/>
                  </a:lnTo>
                  <a:lnTo>
                    <a:pt x="69" y="72"/>
                  </a:lnTo>
                  <a:lnTo>
                    <a:pt x="54" y="72"/>
                  </a:lnTo>
                  <a:lnTo>
                    <a:pt x="35" y="65"/>
                  </a:lnTo>
                  <a:lnTo>
                    <a:pt x="16" y="55"/>
                  </a:lnTo>
                  <a:lnTo>
                    <a:pt x="5" y="43"/>
                  </a:lnTo>
                  <a:lnTo>
                    <a:pt x="2" y="38"/>
                  </a:lnTo>
                  <a:lnTo>
                    <a:pt x="0" y="31"/>
                  </a:lnTo>
                  <a:lnTo>
                    <a:pt x="2" y="24"/>
                  </a:lnTo>
                  <a:lnTo>
                    <a:pt x="3" y="17"/>
                  </a:lnTo>
                  <a:lnTo>
                    <a:pt x="7" y="10"/>
                  </a:lnTo>
                  <a:lnTo>
                    <a:pt x="12" y="5"/>
                  </a:lnTo>
                  <a:lnTo>
                    <a:pt x="17" y="1"/>
                  </a:lnTo>
                  <a:lnTo>
                    <a:pt x="24"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1" name="Freeform 271"/>
            <p:cNvSpPr>
              <a:spLocks noEditPoints="1"/>
            </p:cNvSpPr>
            <p:nvPr/>
          </p:nvSpPr>
          <p:spPr bwMode="auto">
            <a:xfrm>
              <a:off x="1014" y="3256"/>
              <a:ext cx="44" cy="41"/>
            </a:xfrm>
            <a:custGeom>
              <a:avLst/>
              <a:gdLst>
                <a:gd name="T0" fmla="*/ 25 w 89"/>
                <a:gd name="T1" fmla="*/ 12 h 81"/>
                <a:gd name="T2" fmla="*/ 19 w 89"/>
                <a:gd name="T3" fmla="*/ 14 h 81"/>
                <a:gd name="T4" fmla="*/ 14 w 89"/>
                <a:gd name="T5" fmla="*/ 17 h 81"/>
                <a:gd name="T6" fmla="*/ 13 w 89"/>
                <a:gd name="T7" fmla="*/ 22 h 81"/>
                <a:gd name="T8" fmla="*/ 11 w 89"/>
                <a:gd name="T9" fmla="*/ 27 h 81"/>
                <a:gd name="T10" fmla="*/ 13 w 89"/>
                <a:gd name="T11" fmla="*/ 34 h 81"/>
                <a:gd name="T12" fmla="*/ 18 w 89"/>
                <a:gd name="T13" fmla="*/ 41 h 81"/>
                <a:gd name="T14" fmla="*/ 25 w 89"/>
                <a:gd name="T15" fmla="*/ 48 h 81"/>
                <a:gd name="T16" fmla="*/ 33 w 89"/>
                <a:gd name="T17" fmla="*/ 55 h 81"/>
                <a:gd name="T18" fmla="*/ 42 w 89"/>
                <a:gd name="T19" fmla="*/ 62 h 81"/>
                <a:gd name="T20" fmla="*/ 51 w 89"/>
                <a:gd name="T21" fmla="*/ 67 h 81"/>
                <a:gd name="T22" fmla="*/ 58 w 89"/>
                <a:gd name="T23" fmla="*/ 69 h 81"/>
                <a:gd name="T24" fmla="*/ 65 w 89"/>
                <a:gd name="T25" fmla="*/ 69 h 81"/>
                <a:gd name="T26" fmla="*/ 70 w 89"/>
                <a:gd name="T27" fmla="*/ 67 h 81"/>
                <a:gd name="T28" fmla="*/ 75 w 89"/>
                <a:gd name="T29" fmla="*/ 64 h 81"/>
                <a:gd name="T30" fmla="*/ 77 w 89"/>
                <a:gd name="T31" fmla="*/ 59 h 81"/>
                <a:gd name="T32" fmla="*/ 78 w 89"/>
                <a:gd name="T33" fmla="*/ 52 h 81"/>
                <a:gd name="T34" fmla="*/ 77 w 89"/>
                <a:gd name="T35" fmla="*/ 47 h 81"/>
                <a:gd name="T36" fmla="*/ 71 w 89"/>
                <a:gd name="T37" fmla="*/ 40 h 81"/>
                <a:gd name="T38" fmla="*/ 65 w 89"/>
                <a:gd name="T39" fmla="*/ 33 h 81"/>
                <a:gd name="T40" fmla="*/ 56 w 89"/>
                <a:gd name="T41" fmla="*/ 26 h 81"/>
                <a:gd name="T42" fmla="*/ 47 w 89"/>
                <a:gd name="T43" fmla="*/ 19 h 81"/>
                <a:gd name="T44" fmla="*/ 39 w 89"/>
                <a:gd name="T45" fmla="*/ 14 h 81"/>
                <a:gd name="T46" fmla="*/ 32 w 89"/>
                <a:gd name="T47" fmla="*/ 12 h 81"/>
                <a:gd name="T48" fmla="*/ 25 w 89"/>
                <a:gd name="T49" fmla="*/ 12 h 81"/>
                <a:gd name="T50" fmla="*/ 32 w 89"/>
                <a:gd name="T51" fmla="*/ 0 h 81"/>
                <a:gd name="T52" fmla="*/ 47 w 89"/>
                <a:gd name="T53" fmla="*/ 5 h 81"/>
                <a:gd name="T54" fmla="*/ 65 w 89"/>
                <a:gd name="T55" fmla="*/ 15 h 81"/>
                <a:gd name="T56" fmla="*/ 78 w 89"/>
                <a:gd name="T57" fmla="*/ 29 h 81"/>
                <a:gd name="T58" fmla="*/ 87 w 89"/>
                <a:gd name="T59" fmla="*/ 43 h 81"/>
                <a:gd name="T60" fmla="*/ 89 w 89"/>
                <a:gd name="T61" fmla="*/ 50 h 81"/>
                <a:gd name="T62" fmla="*/ 89 w 89"/>
                <a:gd name="T63" fmla="*/ 57 h 81"/>
                <a:gd name="T64" fmla="*/ 87 w 89"/>
                <a:gd name="T65" fmla="*/ 64 h 81"/>
                <a:gd name="T66" fmla="*/ 82 w 89"/>
                <a:gd name="T67" fmla="*/ 69 h 81"/>
                <a:gd name="T68" fmla="*/ 77 w 89"/>
                <a:gd name="T69" fmla="*/ 74 h 81"/>
                <a:gd name="T70" fmla="*/ 71 w 89"/>
                <a:gd name="T71" fmla="*/ 78 h 81"/>
                <a:gd name="T72" fmla="*/ 65 w 89"/>
                <a:gd name="T73" fmla="*/ 81 h 81"/>
                <a:gd name="T74" fmla="*/ 58 w 89"/>
                <a:gd name="T75" fmla="*/ 81 h 81"/>
                <a:gd name="T76" fmla="*/ 42 w 89"/>
                <a:gd name="T77" fmla="*/ 76 h 81"/>
                <a:gd name="T78" fmla="*/ 25 w 89"/>
                <a:gd name="T79" fmla="*/ 66 h 81"/>
                <a:gd name="T80" fmla="*/ 11 w 89"/>
                <a:gd name="T81" fmla="*/ 52 h 81"/>
                <a:gd name="T82" fmla="*/ 2 w 89"/>
                <a:gd name="T83" fmla="*/ 38 h 81"/>
                <a:gd name="T84" fmla="*/ 0 w 89"/>
                <a:gd name="T85" fmla="*/ 31 h 81"/>
                <a:gd name="T86" fmla="*/ 0 w 89"/>
                <a:gd name="T87" fmla="*/ 24 h 81"/>
                <a:gd name="T88" fmla="*/ 2 w 89"/>
                <a:gd name="T89" fmla="*/ 17 h 81"/>
                <a:gd name="T90" fmla="*/ 7 w 89"/>
                <a:gd name="T91" fmla="*/ 12 h 81"/>
                <a:gd name="T92" fmla="*/ 13 w 89"/>
                <a:gd name="T93" fmla="*/ 7 h 81"/>
                <a:gd name="T94" fmla="*/ 18 w 89"/>
                <a:gd name="T95" fmla="*/ 2 h 81"/>
                <a:gd name="T96" fmla="*/ 25 w 89"/>
                <a:gd name="T97" fmla="*/ 0 h 81"/>
                <a:gd name="T98" fmla="*/ 32 w 89"/>
                <a:gd name="T9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81">
                  <a:moveTo>
                    <a:pt x="25" y="12"/>
                  </a:moveTo>
                  <a:lnTo>
                    <a:pt x="19" y="14"/>
                  </a:lnTo>
                  <a:lnTo>
                    <a:pt x="14" y="17"/>
                  </a:lnTo>
                  <a:lnTo>
                    <a:pt x="13" y="22"/>
                  </a:lnTo>
                  <a:lnTo>
                    <a:pt x="11" y="27"/>
                  </a:lnTo>
                  <a:lnTo>
                    <a:pt x="13" y="34"/>
                  </a:lnTo>
                  <a:lnTo>
                    <a:pt x="18" y="41"/>
                  </a:lnTo>
                  <a:lnTo>
                    <a:pt x="25" y="48"/>
                  </a:lnTo>
                  <a:lnTo>
                    <a:pt x="33" y="55"/>
                  </a:lnTo>
                  <a:lnTo>
                    <a:pt x="42" y="62"/>
                  </a:lnTo>
                  <a:lnTo>
                    <a:pt x="51" y="67"/>
                  </a:lnTo>
                  <a:lnTo>
                    <a:pt x="58" y="69"/>
                  </a:lnTo>
                  <a:lnTo>
                    <a:pt x="65" y="69"/>
                  </a:lnTo>
                  <a:lnTo>
                    <a:pt x="70" y="67"/>
                  </a:lnTo>
                  <a:lnTo>
                    <a:pt x="75" y="64"/>
                  </a:lnTo>
                  <a:lnTo>
                    <a:pt x="77" y="59"/>
                  </a:lnTo>
                  <a:lnTo>
                    <a:pt x="78" y="52"/>
                  </a:lnTo>
                  <a:lnTo>
                    <a:pt x="77" y="47"/>
                  </a:lnTo>
                  <a:lnTo>
                    <a:pt x="71" y="40"/>
                  </a:lnTo>
                  <a:lnTo>
                    <a:pt x="65" y="33"/>
                  </a:lnTo>
                  <a:lnTo>
                    <a:pt x="56" y="26"/>
                  </a:lnTo>
                  <a:lnTo>
                    <a:pt x="47" y="19"/>
                  </a:lnTo>
                  <a:lnTo>
                    <a:pt x="39" y="14"/>
                  </a:lnTo>
                  <a:lnTo>
                    <a:pt x="32" y="12"/>
                  </a:lnTo>
                  <a:lnTo>
                    <a:pt x="25" y="12"/>
                  </a:lnTo>
                  <a:close/>
                  <a:moveTo>
                    <a:pt x="32" y="0"/>
                  </a:moveTo>
                  <a:lnTo>
                    <a:pt x="47" y="5"/>
                  </a:lnTo>
                  <a:lnTo>
                    <a:pt x="65" y="15"/>
                  </a:lnTo>
                  <a:lnTo>
                    <a:pt x="78" y="29"/>
                  </a:lnTo>
                  <a:lnTo>
                    <a:pt x="87" y="43"/>
                  </a:lnTo>
                  <a:lnTo>
                    <a:pt x="89" y="50"/>
                  </a:lnTo>
                  <a:lnTo>
                    <a:pt x="89" y="57"/>
                  </a:lnTo>
                  <a:lnTo>
                    <a:pt x="87" y="64"/>
                  </a:lnTo>
                  <a:lnTo>
                    <a:pt x="82" y="69"/>
                  </a:lnTo>
                  <a:lnTo>
                    <a:pt x="77" y="74"/>
                  </a:lnTo>
                  <a:lnTo>
                    <a:pt x="71" y="78"/>
                  </a:lnTo>
                  <a:lnTo>
                    <a:pt x="65" y="81"/>
                  </a:lnTo>
                  <a:lnTo>
                    <a:pt x="58" y="81"/>
                  </a:lnTo>
                  <a:lnTo>
                    <a:pt x="42" y="76"/>
                  </a:lnTo>
                  <a:lnTo>
                    <a:pt x="25" y="66"/>
                  </a:lnTo>
                  <a:lnTo>
                    <a:pt x="11" y="52"/>
                  </a:lnTo>
                  <a:lnTo>
                    <a:pt x="2" y="38"/>
                  </a:lnTo>
                  <a:lnTo>
                    <a:pt x="0" y="31"/>
                  </a:lnTo>
                  <a:lnTo>
                    <a:pt x="0" y="24"/>
                  </a:lnTo>
                  <a:lnTo>
                    <a:pt x="2" y="17"/>
                  </a:lnTo>
                  <a:lnTo>
                    <a:pt x="7" y="12"/>
                  </a:lnTo>
                  <a:lnTo>
                    <a:pt x="13" y="7"/>
                  </a:lnTo>
                  <a:lnTo>
                    <a:pt x="18" y="2"/>
                  </a:lnTo>
                  <a:lnTo>
                    <a:pt x="25" y="0"/>
                  </a:lnTo>
                  <a:lnTo>
                    <a:pt x="32"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2" name="Freeform 272"/>
            <p:cNvSpPr>
              <a:spLocks/>
            </p:cNvSpPr>
            <p:nvPr/>
          </p:nvSpPr>
          <p:spPr bwMode="auto">
            <a:xfrm>
              <a:off x="1064" y="3260"/>
              <a:ext cx="11" cy="9"/>
            </a:xfrm>
            <a:custGeom>
              <a:avLst/>
              <a:gdLst>
                <a:gd name="T0" fmla="*/ 9 w 21"/>
                <a:gd name="T1" fmla="*/ 0 h 19"/>
                <a:gd name="T2" fmla="*/ 21 w 21"/>
                <a:gd name="T3" fmla="*/ 8 h 19"/>
                <a:gd name="T4" fmla="*/ 14 w 21"/>
                <a:gd name="T5" fmla="*/ 19 h 19"/>
                <a:gd name="T6" fmla="*/ 0 w 21"/>
                <a:gd name="T7" fmla="*/ 10 h 19"/>
                <a:gd name="T8" fmla="*/ 9 w 21"/>
                <a:gd name="T9" fmla="*/ 0 h 19"/>
              </a:gdLst>
              <a:ahLst/>
              <a:cxnLst>
                <a:cxn ang="0">
                  <a:pos x="T0" y="T1"/>
                </a:cxn>
                <a:cxn ang="0">
                  <a:pos x="T2" y="T3"/>
                </a:cxn>
                <a:cxn ang="0">
                  <a:pos x="T4" y="T5"/>
                </a:cxn>
                <a:cxn ang="0">
                  <a:pos x="T6" y="T7"/>
                </a:cxn>
                <a:cxn ang="0">
                  <a:pos x="T8" y="T9"/>
                </a:cxn>
              </a:cxnLst>
              <a:rect l="0" t="0" r="r" b="b"/>
              <a:pathLst>
                <a:path w="21" h="19">
                  <a:moveTo>
                    <a:pt x="9" y="0"/>
                  </a:moveTo>
                  <a:lnTo>
                    <a:pt x="21" y="8"/>
                  </a:lnTo>
                  <a:lnTo>
                    <a:pt x="14" y="19"/>
                  </a:lnTo>
                  <a:lnTo>
                    <a:pt x="0" y="10"/>
                  </a:lnTo>
                  <a:lnTo>
                    <a:pt x="9"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3" name="Freeform 273"/>
            <p:cNvSpPr>
              <a:spLocks/>
            </p:cNvSpPr>
            <p:nvPr/>
          </p:nvSpPr>
          <p:spPr bwMode="auto">
            <a:xfrm>
              <a:off x="1047" y="3209"/>
              <a:ext cx="53" cy="47"/>
            </a:xfrm>
            <a:custGeom>
              <a:avLst/>
              <a:gdLst>
                <a:gd name="T0" fmla="*/ 38 w 106"/>
                <a:gd name="T1" fmla="*/ 0 h 93"/>
                <a:gd name="T2" fmla="*/ 45 w 106"/>
                <a:gd name="T3" fmla="*/ 1 h 93"/>
                <a:gd name="T4" fmla="*/ 52 w 106"/>
                <a:gd name="T5" fmla="*/ 5 h 93"/>
                <a:gd name="T6" fmla="*/ 56 w 106"/>
                <a:gd name="T7" fmla="*/ 8 h 93"/>
                <a:gd name="T8" fmla="*/ 59 w 106"/>
                <a:gd name="T9" fmla="*/ 13 h 93"/>
                <a:gd name="T10" fmla="*/ 63 w 106"/>
                <a:gd name="T11" fmla="*/ 19 h 93"/>
                <a:gd name="T12" fmla="*/ 64 w 106"/>
                <a:gd name="T13" fmla="*/ 27 h 93"/>
                <a:gd name="T14" fmla="*/ 64 w 106"/>
                <a:gd name="T15" fmla="*/ 29 h 93"/>
                <a:gd name="T16" fmla="*/ 64 w 106"/>
                <a:gd name="T17" fmla="*/ 34 h 93"/>
                <a:gd name="T18" fmla="*/ 66 w 106"/>
                <a:gd name="T19" fmla="*/ 41 h 93"/>
                <a:gd name="T20" fmla="*/ 68 w 106"/>
                <a:gd name="T21" fmla="*/ 55 h 93"/>
                <a:gd name="T22" fmla="*/ 71 w 106"/>
                <a:gd name="T23" fmla="*/ 74 h 93"/>
                <a:gd name="T24" fmla="*/ 97 w 106"/>
                <a:gd name="T25" fmla="*/ 39 h 93"/>
                <a:gd name="T26" fmla="*/ 106 w 106"/>
                <a:gd name="T27" fmla="*/ 46 h 93"/>
                <a:gd name="T28" fmla="*/ 69 w 106"/>
                <a:gd name="T29" fmla="*/ 93 h 93"/>
                <a:gd name="T30" fmla="*/ 61 w 106"/>
                <a:gd name="T31" fmla="*/ 86 h 93"/>
                <a:gd name="T32" fmla="*/ 61 w 106"/>
                <a:gd name="T33" fmla="*/ 79 h 93"/>
                <a:gd name="T34" fmla="*/ 59 w 106"/>
                <a:gd name="T35" fmla="*/ 69 h 93"/>
                <a:gd name="T36" fmla="*/ 57 w 106"/>
                <a:gd name="T37" fmla="*/ 58 h 93"/>
                <a:gd name="T38" fmla="*/ 56 w 106"/>
                <a:gd name="T39" fmla="*/ 48 h 93"/>
                <a:gd name="T40" fmla="*/ 56 w 106"/>
                <a:gd name="T41" fmla="*/ 41 h 93"/>
                <a:gd name="T42" fmla="*/ 54 w 106"/>
                <a:gd name="T43" fmla="*/ 36 h 93"/>
                <a:gd name="T44" fmla="*/ 52 w 106"/>
                <a:gd name="T45" fmla="*/ 29 h 93"/>
                <a:gd name="T46" fmla="*/ 50 w 106"/>
                <a:gd name="T47" fmla="*/ 24 h 93"/>
                <a:gd name="T48" fmla="*/ 49 w 106"/>
                <a:gd name="T49" fmla="*/ 19 h 93"/>
                <a:gd name="T50" fmla="*/ 45 w 106"/>
                <a:gd name="T51" fmla="*/ 15 h 93"/>
                <a:gd name="T52" fmla="*/ 40 w 106"/>
                <a:gd name="T53" fmla="*/ 13 h 93"/>
                <a:gd name="T54" fmla="*/ 37 w 106"/>
                <a:gd name="T55" fmla="*/ 12 h 93"/>
                <a:gd name="T56" fmla="*/ 31 w 106"/>
                <a:gd name="T57" fmla="*/ 12 h 93"/>
                <a:gd name="T58" fmla="*/ 28 w 106"/>
                <a:gd name="T59" fmla="*/ 13 h 93"/>
                <a:gd name="T60" fmla="*/ 24 w 106"/>
                <a:gd name="T61" fmla="*/ 17 h 93"/>
                <a:gd name="T62" fmla="*/ 21 w 106"/>
                <a:gd name="T63" fmla="*/ 20 h 93"/>
                <a:gd name="T64" fmla="*/ 18 w 106"/>
                <a:gd name="T65" fmla="*/ 26 h 93"/>
                <a:gd name="T66" fmla="*/ 14 w 106"/>
                <a:gd name="T67" fmla="*/ 31 h 93"/>
                <a:gd name="T68" fmla="*/ 12 w 106"/>
                <a:gd name="T69" fmla="*/ 38 h 93"/>
                <a:gd name="T70" fmla="*/ 11 w 106"/>
                <a:gd name="T71" fmla="*/ 46 h 93"/>
                <a:gd name="T72" fmla="*/ 0 w 106"/>
                <a:gd name="T73" fmla="*/ 38 h 93"/>
                <a:gd name="T74" fmla="*/ 4 w 106"/>
                <a:gd name="T75" fmla="*/ 31 h 93"/>
                <a:gd name="T76" fmla="*/ 5 w 106"/>
                <a:gd name="T77" fmla="*/ 24 h 93"/>
                <a:gd name="T78" fmla="*/ 9 w 106"/>
                <a:gd name="T79" fmla="*/ 19 h 93"/>
                <a:gd name="T80" fmla="*/ 12 w 106"/>
                <a:gd name="T81" fmla="*/ 13 h 93"/>
                <a:gd name="T82" fmla="*/ 18 w 106"/>
                <a:gd name="T83" fmla="*/ 8 h 93"/>
                <a:gd name="T84" fmla="*/ 24 w 106"/>
                <a:gd name="T85" fmla="*/ 3 h 93"/>
                <a:gd name="T86" fmla="*/ 31 w 106"/>
                <a:gd name="T87" fmla="*/ 0 h 93"/>
                <a:gd name="T88" fmla="*/ 38 w 106"/>
                <a:gd name="T8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93">
                  <a:moveTo>
                    <a:pt x="38" y="0"/>
                  </a:moveTo>
                  <a:lnTo>
                    <a:pt x="45" y="1"/>
                  </a:lnTo>
                  <a:lnTo>
                    <a:pt x="52" y="5"/>
                  </a:lnTo>
                  <a:lnTo>
                    <a:pt x="56" y="8"/>
                  </a:lnTo>
                  <a:lnTo>
                    <a:pt x="59" y="13"/>
                  </a:lnTo>
                  <a:lnTo>
                    <a:pt x="63" y="19"/>
                  </a:lnTo>
                  <a:lnTo>
                    <a:pt x="64" y="27"/>
                  </a:lnTo>
                  <a:lnTo>
                    <a:pt x="64" y="29"/>
                  </a:lnTo>
                  <a:lnTo>
                    <a:pt x="64" y="34"/>
                  </a:lnTo>
                  <a:lnTo>
                    <a:pt x="66" y="41"/>
                  </a:lnTo>
                  <a:lnTo>
                    <a:pt x="68" y="55"/>
                  </a:lnTo>
                  <a:lnTo>
                    <a:pt x="71" y="74"/>
                  </a:lnTo>
                  <a:lnTo>
                    <a:pt x="97" y="39"/>
                  </a:lnTo>
                  <a:lnTo>
                    <a:pt x="106" y="46"/>
                  </a:lnTo>
                  <a:lnTo>
                    <a:pt x="69" y="93"/>
                  </a:lnTo>
                  <a:lnTo>
                    <a:pt x="61" y="86"/>
                  </a:lnTo>
                  <a:lnTo>
                    <a:pt x="61" y="79"/>
                  </a:lnTo>
                  <a:lnTo>
                    <a:pt x="59" y="69"/>
                  </a:lnTo>
                  <a:lnTo>
                    <a:pt x="57" y="58"/>
                  </a:lnTo>
                  <a:lnTo>
                    <a:pt x="56" y="48"/>
                  </a:lnTo>
                  <a:lnTo>
                    <a:pt x="56" y="41"/>
                  </a:lnTo>
                  <a:lnTo>
                    <a:pt x="54" y="36"/>
                  </a:lnTo>
                  <a:lnTo>
                    <a:pt x="52" y="29"/>
                  </a:lnTo>
                  <a:lnTo>
                    <a:pt x="50" y="24"/>
                  </a:lnTo>
                  <a:lnTo>
                    <a:pt x="49" y="19"/>
                  </a:lnTo>
                  <a:lnTo>
                    <a:pt x="45" y="15"/>
                  </a:lnTo>
                  <a:lnTo>
                    <a:pt x="40" y="13"/>
                  </a:lnTo>
                  <a:lnTo>
                    <a:pt x="37" y="12"/>
                  </a:lnTo>
                  <a:lnTo>
                    <a:pt x="31" y="12"/>
                  </a:lnTo>
                  <a:lnTo>
                    <a:pt x="28" y="13"/>
                  </a:lnTo>
                  <a:lnTo>
                    <a:pt x="24" y="17"/>
                  </a:lnTo>
                  <a:lnTo>
                    <a:pt x="21" y="20"/>
                  </a:lnTo>
                  <a:lnTo>
                    <a:pt x="18" y="26"/>
                  </a:lnTo>
                  <a:lnTo>
                    <a:pt x="14" y="31"/>
                  </a:lnTo>
                  <a:lnTo>
                    <a:pt x="12" y="38"/>
                  </a:lnTo>
                  <a:lnTo>
                    <a:pt x="11" y="46"/>
                  </a:lnTo>
                  <a:lnTo>
                    <a:pt x="0" y="38"/>
                  </a:lnTo>
                  <a:lnTo>
                    <a:pt x="4" y="31"/>
                  </a:lnTo>
                  <a:lnTo>
                    <a:pt x="5" y="24"/>
                  </a:lnTo>
                  <a:lnTo>
                    <a:pt x="9" y="19"/>
                  </a:lnTo>
                  <a:lnTo>
                    <a:pt x="12" y="13"/>
                  </a:lnTo>
                  <a:lnTo>
                    <a:pt x="18" y="8"/>
                  </a:lnTo>
                  <a:lnTo>
                    <a:pt x="24" y="3"/>
                  </a:lnTo>
                  <a:lnTo>
                    <a:pt x="31" y="0"/>
                  </a:lnTo>
                  <a:lnTo>
                    <a:pt x="38"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4" name="Freeform 274"/>
            <p:cNvSpPr>
              <a:spLocks noEditPoints="1"/>
            </p:cNvSpPr>
            <p:nvPr/>
          </p:nvSpPr>
          <p:spPr bwMode="auto">
            <a:xfrm>
              <a:off x="1076" y="3177"/>
              <a:ext cx="44" cy="40"/>
            </a:xfrm>
            <a:custGeom>
              <a:avLst/>
              <a:gdLst>
                <a:gd name="T0" fmla="*/ 25 w 89"/>
                <a:gd name="T1" fmla="*/ 13 h 82"/>
                <a:gd name="T2" fmla="*/ 19 w 89"/>
                <a:gd name="T3" fmla="*/ 14 h 82"/>
                <a:gd name="T4" fmla="*/ 14 w 89"/>
                <a:gd name="T5" fmla="*/ 18 h 82"/>
                <a:gd name="T6" fmla="*/ 12 w 89"/>
                <a:gd name="T7" fmla="*/ 23 h 82"/>
                <a:gd name="T8" fmla="*/ 11 w 89"/>
                <a:gd name="T9" fmla="*/ 28 h 82"/>
                <a:gd name="T10" fmla="*/ 12 w 89"/>
                <a:gd name="T11" fmla="*/ 35 h 82"/>
                <a:gd name="T12" fmla="*/ 18 w 89"/>
                <a:gd name="T13" fmla="*/ 42 h 82"/>
                <a:gd name="T14" fmla="*/ 25 w 89"/>
                <a:gd name="T15" fmla="*/ 49 h 82"/>
                <a:gd name="T16" fmla="*/ 33 w 89"/>
                <a:gd name="T17" fmla="*/ 56 h 82"/>
                <a:gd name="T18" fmla="*/ 42 w 89"/>
                <a:gd name="T19" fmla="*/ 63 h 82"/>
                <a:gd name="T20" fmla="*/ 51 w 89"/>
                <a:gd name="T21" fmla="*/ 68 h 82"/>
                <a:gd name="T22" fmla="*/ 58 w 89"/>
                <a:gd name="T23" fmla="*/ 70 h 82"/>
                <a:gd name="T24" fmla="*/ 64 w 89"/>
                <a:gd name="T25" fmla="*/ 70 h 82"/>
                <a:gd name="T26" fmla="*/ 70 w 89"/>
                <a:gd name="T27" fmla="*/ 68 h 82"/>
                <a:gd name="T28" fmla="*/ 75 w 89"/>
                <a:gd name="T29" fmla="*/ 65 h 82"/>
                <a:gd name="T30" fmla="*/ 78 w 89"/>
                <a:gd name="T31" fmla="*/ 59 h 82"/>
                <a:gd name="T32" fmla="*/ 78 w 89"/>
                <a:gd name="T33" fmla="*/ 52 h 82"/>
                <a:gd name="T34" fmla="*/ 77 w 89"/>
                <a:gd name="T35" fmla="*/ 47 h 82"/>
                <a:gd name="T36" fmla="*/ 71 w 89"/>
                <a:gd name="T37" fmla="*/ 40 h 82"/>
                <a:gd name="T38" fmla="*/ 64 w 89"/>
                <a:gd name="T39" fmla="*/ 33 h 82"/>
                <a:gd name="T40" fmla="*/ 56 w 89"/>
                <a:gd name="T41" fmla="*/ 26 h 82"/>
                <a:gd name="T42" fmla="*/ 47 w 89"/>
                <a:gd name="T43" fmla="*/ 20 h 82"/>
                <a:gd name="T44" fmla="*/ 38 w 89"/>
                <a:gd name="T45" fmla="*/ 14 h 82"/>
                <a:gd name="T46" fmla="*/ 32 w 89"/>
                <a:gd name="T47" fmla="*/ 13 h 82"/>
                <a:gd name="T48" fmla="*/ 25 w 89"/>
                <a:gd name="T49" fmla="*/ 13 h 82"/>
                <a:gd name="T50" fmla="*/ 32 w 89"/>
                <a:gd name="T51" fmla="*/ 0 h 82"/>
                <a:gd name="T52" fmla="*/ 47 w 89"/>
                <a:gd name="T53" fmla="*/ 6 h 82"/>
                <a:gd name="T54" fmla="*/ 64 w 89"/>
                <a:gd name="T55" fmla="*/ 16 h 82"/>
                <a:gd name="T56" fmla="*/ 78 w 89"/>
                <a:gd name="T57" fmla="*/ 30 h 82"/>
                <a:gd name="T58" fmla="*/ 87 w 89"/>
                <a:gd name="T59" fmla="*/ 44 h 82"/>
                <a:gd name="T60" fmla="*/ 89 w 89"/>
                <a:gd name="T61" fmla="*/ 51 h 82"/>
                <a:gd name="T62" fmla="*/ 89 w 89"/>
                <a:gd name="T63" fmla="*/ 58 h 82"/>
                <a:gd name="T64" fmla="*/ 87 w 89"/>
                <a:gd name="T65" fmla="*/ 65 h 82"/>
                <a:gd name="T66" fmla="*/ 82 w 89"/>
                <a:gd name="T67" fmla="*/ 70 h 82"/>
                <a:gd name="T68" fmla="*/ 77 w 89"/>
                <a:gd name="T69" fmla="*/ 75 h 82"/>
                <a:gd name="T70" fmla="*/ 71 w 89"/>
                <a:gd name="T71" fmla="*/ 78 h 82"/>
                <a:gd name="T72" fmla="*/ 64 w 89"/>
                <a:gd name="T73" fmla="*/ 82 h 82"/>
                <a:gd name="T74" fmla="*/ 58 w 89"/>
                <a:gd name="T75" fmla="*/ 82 h 82"/>
                <a:gd name="T76" fmla="*/ 42 w 89"/>
                <a:gd name="T77" fmla="*/ 77 h 82"/>
                <a:gd name="T78" fmla="*/ 25 w 89"/>
                <a:gd name="T79" fmla="*/ 66 h 82"/>
                <a:gd name="T80" fmla="*/ 11 w 89"/>
                <a:gd name="T81" fmla="*/ 52 h 82"/>
                <a:gd name="T82" fmla="*/ 2 w 89"/>
                <a:gd name="T83" fmla="*/ 39 h 82"/>
                <a:gd name="T84" fmla="*/ 0 w 89"/>
                <a:gd name="T85" fmla="*/ 32 h 82"/>
                <a:gd name="T86" fmla="*/ 0 w 89"/>
                <a:gd name="T87" fmla="*/ 25 h 82"/>
                <a:gd name="T88" fmla="*/ 2 w 89"/>
                <a:gd name="T89" fmla="*/ 18 h 82"/>
                <a:gd name="T90" fmla="*/ 7 w 89"/>
                <a:gd name="T91" fmla="*/ 13 h 82"/>
                <a:gd name="T92" fmla="*/ 12 w 89"/>
                <a:gd name="T93" fmla="*/ 6 h 82"/>
                <a:gd name="T94" fmla="*/ 18 w 89"/>
                <a:gd name="T95" fmla="*/ 2 h 82"/>
                <a:gd name="T96" fmla="*/ 25 w 89"/>
                <a:gd name="T97" fmla="*/ 0 h 82"/>
                <a:gd name="T98" fmla="*/ 32 w 89"/>
                <a:gd name="T9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82">
                  <a:moveTo>
                    <a:pt x="25" y="13"/>
                  </a:moveTo>
                  <a:lnTo>
                    <a:pt x="19" y="14"/>
                  </a:lnTo>
                  <a:lnTo>
                    <a:pt x="14" y="18"/>
                  </a:lnTo>
                  <a:lnTo>
                    <a:pt x="12" y="23"/>
                  </a:lnTo>
                  <a:lnTo>
                    <a:pt x="11" y="28"/>
                  </a:lnTo>
                  <a:lnTo>
                    <a:pt x="12" y="35"/>
                  </a:lnTo>
                  <a:lnTo>
                    <a:pt x="18" y="42"/>
                  </a:lnTo>
                  <a:lnTo>
                    <a:pt x="25" y="49"/>
                  </a:lnTo>
                  <a:lnTo>
                    <a:pt x="33" y="56"/>
                  </a:lnTo>
                  <a:lnTo>
                    <a:pt x="42" y="63"/>
                  </a:lnTo>
                  <a:lnTo>
                    <a:pt x="51" y="68"/>
                  </a:lnTo>
                  <a:lnTo>
                    <a:pt x="58" y="70"/>
                  </a:lnTo>
                  <a:lnTo>
                    <a:pt x="64" y="70"/>
                  </a:lnTo>
                  <a:lnTo>
                    <a:pt x="70" y="68"/>
                  </a:lnTo>
                  <a:lnTo>
                    <a:pt x="75" y="65"/>
                  </a:lnTo>
                  <a:lnTo>
                    <a:pt x="78" y="59"/>
                  </a:lnTo>
                  <a:lnTo>
                    <a:pt x="78" y="52"/>
                  </a:lnTo>
                  <a:lnTo>
                    <a:pt x="77" y="47"/>
                  </a:lnTo>
                  <a:lnTo>
                    <a:pt x="71" y="40"/>
                  </a:lnTo>
                  <a:lnTo>
                    <a:pt x="64" y="33"/>
                  </a:lnTo>
                  <a:lnTo>
                    <a:pt x="56" y="26"/>
                  </a:lnTo>
                  <a:lnTo>
                    <a:pt x="47" y="20"/>
                  </a:lnTo>
                  <a:lnTo>
                    <a:pt x="38" y="14"/>
                  </a:lnTo>
                  <a:lnTo>
                    <a:pt x="32" y="13"/>
                  </a:lnTo>
                  <a:lnTo>
                    <a:pt x="25" y="13"/>
                  </a:lnTo>
                  <a:close/>
                  <a:moveTo>
                    <a:pt x="32" y="0"/>
                  </a:moveTo>
                  <a:lnTo>
                    <a:pt x="47" y="6"/>
                  </a:lnTo>
                  <a:lnTo>
                    <a:pt x="64" y="16"/>
                  </a:lnTo>
                  <a:lnTo>
                    <a:pt x="78" y="30"/>
                  </a:lnTo>
                  <a:lnTo>
                    <a:pt x="87" y="44"/>
                  </a:lnTo>
                  <a:lnTo>
                    <a:pt x="89" y="51"/>
                  </a:lnTo>
                  <a:lnTo>
                    <a:pt x="89" y="58"/>
                  </a:lnTo>
                  <a:lnTo>
                    <a:pt x="87" y="65"/>
                  </a:lnTo>
                  <a:lnTo>
                    <a:pt x="82" y="70"/>
                  </a:lnTo>
                  <a:lnTo>
                    <a:pt x="77" y="75"/>
                  </a:lnTo>
                  <a:lnTo>
                    <a:pt x="71" y="78"/>
                  </a:lnTo>
                  <a:lnTo>
                    <a:pt x="64" y="82"/>
                  </a:lnTo>
                  <a:lnTo>
                    <a:pt x="58" y="82"/>
                  </a:lnTo>
                  <a:lnTo>
                    <a:pt x="42" y="77"/>
                  </a:lnTo>
                  <a:lnTo>
                    <a:pt x="25" y="66"/>
                  </a:lnTo>
                  <a:lnTo>
                    <a:pt x="11" y="52"/>
                  </a:lnTo>
                  <a:lnTo>
                    <a:pt x="2" y="39"/>
                  </a:lnTo>
                  <a:lnTo>
                    <a:pt x="0" y="32"/>
                  </a:lnTo>
                  <a:lnTo>
                    <a:pt x="0" y="25"/>
                  </a:lnTo>
                  <a:lnTo>
                    <a:pt x="2" y="18"/>
                  </a:lnTo>
                  <a:lnTo>
                    <a:pt x="7" y="13"/>
                  </a:lnTo>
                  <a:lnTo>
                    <a:pt x="12" y="6"/>
                  </a:lnTo>
                  <a:lnTo>
                    <a:pt x="18" y="2"/>
                  </a:lnTo>
                  <a:lnTo>
                    <a:pt x="25" y="0"/>
                  </a:lnTo>
                  <a:lnTo>
                    <a:pt x="32"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5" name="Freeform 275"/>
            <p:cNvSpPr>
              <a:spLocks noEditPoints="1"/>
            </p:cNvSpPr>
            <p:nvPr/>
          </p:nvSpPr>
          <p:spPr bwMode="auto">
            <a:xfrm>
              <a:off x="1630" y="3309"/>
              <a:ext cx="42" cy="43"/>
            </a:xfrm>
            <a:custGeom>
              <a:avLst/>
              <a:gdLst>
                <a:gd name="T0" fmla="*/ 60 w 84"/>
                <a:gd name="T1" fmla="*/ 13 h 85"/>
                <a:gd name="T2" fmla="*/ 53 w 84"/>
                <a:gd name="T3" fmla="*/ 13 h 85"/>
                <a:gd name="T4" fmla="*/ 46 w 84"/>
                <a:gd name="T5" fmla="*/ 16 h 85"/>
                <a:gd name="T6" fmla="*/ 38 w 84"/>
                <a:gd name="T7" fmla="*/ 21 h 85"/>
                <a:gd name="T8" fmla="*/ 29 w 84"/>
                <a:gd name="T9" fmla="*/ 28 h 85"/>
                <a:gd name="T10" fmla="*/ 20 w 84"/>
                <a:gd name="T11" fmla="*/ 37 h 85"/>
                <a:gd name="T12" fmla="*/ 15 w 84"/>
                <a:gd name="T13" fmla="*/ 45 h 85"/>
                <a:gd name="T14" fmla="*/ 12 w 84"/>
                <a:gd name="T15" fmla="*/ 52 h 85"/>
                <a:gd name="T16" fmla="*/ 10 w 84"/>
                <a:gd name="T17" fmla="*/ 59 h 85"/>
                <a:gd name="T18" fmla="*/ 12 w 84"/>
                <a:gd name="T19" fmla="*/ 65 h 85"/>
                <a:gd name="T20" fmla="*/ 15 w 84"/>
                <a:gd name="T21" fmla="*/ 70 h 85"/>
                <a:gd name="T22" fmla="*/ 20 w 84"/>
                <a:gd name="T23" fmla="*/ 73 h 85"/>
                <a:gd name="T24" fmla="*/ 26 w 84"/>
                <a:gd name="T25" fmla="*/ 75 h 85"/>
                <a:gd name="T26" fmla="*/ 32 w 84"/>
                <a:gd name="T27" fmla="*/ 73 h 85"/>
                <a:gd name="T28" fmla="*/ 39 w 84"/>
                <a:gd name="T29" fmla="*/ 70 h 85"/>
                <a:gd name="T30" fmla="*/ 46 w 84"/>
                <a:gd name="T31" fmla="*/ 65 h 85"/>
                <a:gd name="T32" fmla="*/ 55 w 84"/>
                <a:gd name="T33" fmla="*/ 58 h 85"/>
                <a:gd name="T34" fmla="*/ 64 w 84"/>
                <a:gd name="T35" fmla="*/ 49 h 85"/>
                <a:gd name="T36" fmla="*/ 69 w 84"/>
                <a:gd name="T37" fmla="*/ 40 h 85"/>
                <a:gd name="T38" fmla="*/ 72 w 84"/>
                <a:gd name="T39" fmla="*/ 33 h 85"/>
                <a:gd name="T40" fmla="*/ 74 w 84"/>
                <a:gd name="T41" fmla="*/ 28 h 85"/>
                <a:gd name="T42" fmla="*/ 72 w 84"/>
                <a:gd name="T43" fmla="*/ 21 h 85"/>
                <a:gd name="T44" fmla="*/ 71 w 84"/>
                <a:gd name="T45" fmla="*/ 16 h 85"/>
                <a:gd name="T46" fmla="*/ 65 w 84"/>
                <a:gd name="T47" fmla="*/ 13 h 85"/>
                <a:gd name="T48" fmla="*/ 60 w 84"/>
                <a:gd name="T49" fmla="*/ 13 h 85"/>
                <a:gd name="T50" fmla="*/ 58 w 84"/>
                <a:gd name="T51" fmla="*/ 0 h 85"/>
                <a:gd name="T52" fmla="*/ 65 w 84"/>
                <a:gd name="T53" fmla="*/ 2 h 85"/>
                <a:gd name="T54" fmla="*/ 71 w 84"/>
                <a:gd name="T55" fmla="*/ 6 h 85"/>
                <a:gd name="T56" fmla="*/ 77 w 84"/>
                <a:gd name="T57" fmla="*/ 11 h 85"/>
                <a:gd name="T58" fmla="*/ 81 w 84"/>
                <a:gd name="T59" fmla="*/ 16 h 85"/>
                <a:gd name="T60" fmla="*/ 84 w 84"/>
                <a:gd name="T61" fmla="*/ 21 h 85"/>
                <a:gd name="T62" fmla="*/ 84 w 84"/>
                <a:gd name="T63" fmla="*/ 28 h 85"/>
                <a:gd name="T64" fmla="*/ 84 w 84"/>
                <a:gd name="T65" fmla="*/ 35 h 85"/>
                <a:gd name="T66" fmla="*/ 77 w 84"/>
                <a:gd name="T67" fmla="*/ 51 h 85"/>
                <a:gd name="T68" fmla="*/ 64 w 84"/>
                <a:gd name="T69" fmla="*/ 66 h 85"/>
                <a:gd name="T70" fmla="*/ 48 w 84"/>
                <a:gd name="T71" fmla="*/ 78 h 85"/>
                <a:gd name="T72" fmla="*/ 32 w 84"/>
                <a:gd name="T73" fmla="*/ 85 h 85"/>
                <a:gd name="T74" fmla="*/ 26 w 84"/>
                <a:gd name="T75" fmla="*/ 85 h 85"/>
                <a:gd name="T76" fmla="*/ 19 w 84"/>
                <a:gd name="T77" fmla="*/ 84 h 85"/>
                <a:gd name="T78" fmla="*/ 13 w 84"/>
                <a:gd name="T79" fmla="*/ 80 h 85"/>
                <a:gd name="T80" fmla="*/ 8 w 84"/>
                <a:gd name="T81" fmla="*/ 77 h 85"/>
                <a:gd name="T82" fmla="*/ 3 w 84"/>
                <a:gd name="T83" fmla="*/ 70 h 85"/>
                <a:gd name="T84" fmla="*/ 0 w 84"/>
                <a:gd name="T85" fmla="*/ 65 h 85"/>
                <a:gd name="T86" fmla="*/ 0 w 84"/>
                <a:gd name="T87" fmla="*/ 58 h 85"/>
                <a:gd name="T88" fmla="*/ 0 w 84"/>
                <a:gd name="T89" fmla="*/ 51 h 85"/>
                <a:gd name="T90" fmla="*/ 6 w 84"/>
                <a:gd name="T91" fmla="*/ 35 h 85"/>
                <a:gd name="T92" fmla="*/ 20 w 84"/>
                <a:gd name="T93" fmla="*/ 19 h 85"/>
                <a:gd name="T94" fmla="*/ 36 w 84"/>
                <a:gd name="T95" fmla="*/ 7 h 85"/>
                <a:gd name="T96" fmla="*/ 51 w 84"/>
                <a:gd name="T97" fmla="*/ 0 h 85"/>
                <a:gd name="T98" fmla="*/ 58 w 84"/>
                <a:gd name="T9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85">
                  <a:moveTo>
                    <a:pt x="60" y="13"/>
                  </a:moveTo>
                  <a:lnTo>
                    <a:pt x="53" y="13"/>
                  </a:lnTo>
                  <a:lnTo>
                    <a:pt x="46" y="16"/>
                  </a:lnTo>
                  <a:lnTo>
                    <a:pt x="38" y="21"/>
                  </a:lnTo>
                  <a:lnTo>
                    <a:pt x="29" y="28"/>
                  </a:lnTo>
                  <a:lnTo>
                    <a:pt x="20" y="37"/>
                  </a:lnTo>
                  <a:lnTo>
                    <a:pt x="15" y="45"/>
                  </a:lnTo>
                  <a:lnTo>
                    <a:pt x="12" y="52"/>
                  </a:lnTo>
                  <a:lnTo>
                    <a:pt x="10" y="59"/>
                  </a:lnTo>
                  <a:lnTo>
                    <a:pt x="12" y="65"/>
                  </a:lnTo>
                  <a:lnTo>
                    <a:pt x="15" y="70"/>
                  </a:lnTo>
                  <a:lnTo>
                    <a:pt x="20" y="73"/>
                  </a:lnTo>
                  <a:lnTo>
                    <a:pt x="26" y="75"/>
                  </a:lnTo>
                  <a:lnTo>
                    <a:pt x="32" y="73"/>
                  </a:lnTo>
                  <a:lnTo>
                    <a:pt x="39" y="70"/>
                  </a:lnTo>
                  <a:lnTo>
                    <a:pt x="46" y="65"/>
                  </a:lnTo>
                  <a:lnTo>
                    <a:pt x="55" y="58"/>
                  </a:lnTo>
                  <a:lnTo>
                    <a:pt x="64" y="49"/>
                  </a:lnTo>
                  <a:lnTo>
                    <a:pt x="69" y="40"/>
                  </a:lnTo>
                  <a:lnTo>
                    <a:pt x="72" y="33"/>
                  </a:lnTo>
                  <a:lnTo>
                    <a:pt x="74" y="28"/>
                  </a:lnTo>
                  <a:lnTo>
                    <a:pt x="72" y="21"/>
                  </a:lnTo>
                  <a:lnTo>
                    <a:pt x="71" y="16"/>
                  </a:lnTo>
                  <a:lnTo>
                    <a:pt x="65" y="13"/>
                  </a:lnTo>
                  <a:lnTo>
                    <a:pt x="60" y="13"/>
                  </a:lnTo>
                  <a:close/>
                  <a:moveTo>
                    <a:pt x="58" y="0"/>
                  </a:moveTo>
                  <a:lnTo>
                    <a:pt x="65" y="2"/>
                  </a:lnTo>
                  <a:lnTo>
                    <a:pt x="71" y="6"/>
                  </a:lnTo>
                  <a:lnTo>
                    <a:pt x="77" y="11"/>
                  </a:lnTo>
                  <a:lnTo>
                    <a:pt x="81" y="16"/>
                  </a:lnTo>
                  <a:lnTo>
                    <a:pt x="84" y="21"/>
                  </a:lnTo>
                  <a:lnTo>
                    <a:pt x="84" y="28"/>
                  </a:lnTo>
                  <a:lnTo>
                    <a:pt x="84" y="35"/>
                  </a:lnTo>
                  <a:lnTo>
                    <a:pt x="77" y="51"/>
                  </a:lnTo>
                  <a:lnTo>
                    <a:pt x="64" y="66"/>
                  </a:lnTo>
                  <a:lnTo>
                    <a:pt x="48" y="78"/>
                  </a:lnTo>
                  <a:lnTo>
                    <a:pt x="32" y="85"/>
                  </a:lnTo>
                  <a:lnTo>
                    <a:pt x="26" y="85"/>
                  </a:lnTo>
                  <a:lnTo>
                    <a:pt x="19" y="84"/>
                  </a:lnTo>
                  <a:lnTo>
                    <a:pt x="13" y="80"/>
                  </a:lnTo>
                  <a:lnTo>
                    <a:pt x="8" y="77"/>
                  </a:lnTo>
                  <a:lnTo>
                    <a:pt x="3" y="70"/>
                  </a:lnTo>
                  <a:lnTo>
                    <a:pt x="0" y="65"/>
                  </a:lnTo>
                  <a:lnTo>
                    <a:pt x="0" y="58"/>
                  </a:lnTo>
                  <a:lnTo>
                    <a:pt x="0" y="51"/>
                  </a:lnTo>
                  <a:lnTo>
                    <a:pt x="6" y="35"/>
                  </a:lnTo>
                  <a:lnTo>
                    <a:pt x="20" y="19"/>
                  </a:lnTo>
                  <a:lnTo>
                    <a:pt x="36" y="7"/>
                  </a:lnTo>
                  <a:lnTo>
                    <a:pt x="51" y="0"/>
                  </a:lnTo>
                  <a:lnTo>
                    <a:pt x="58"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6" name="Freeform 276"/>
            <p:cNvSpPr>
              <a:spLocks/>
            </p:cNvSpPr>
            <p:nvPr/>
          </p:nvSpPr>
          <p:spPr bwMode="auto">
            <a:xfrm>
              <a:off x="1653" y="3360"/>
              <a:ext cx="11" cy="11"/>
            </a:xfrm>
            <a:custGeom>
              <a:avLst/>
              <a:gdLst>
                <a:gd name="T0" fmla="*/ 11 w 21"/>
                <a:gd name="T1" fmla="*/ 0 h 20"/>
                <a:gd name="T2" fmla="*/ 21 w 21"/>
                <a:gd name="T3" fmla="*/ 10 h 20"/>
                <a:gd name="T4" fmla="*/ 9 w 21"/>
                <a:gd name="T5" fmla="*/ 20 h 20"/>
                <a:gd name="T6" fmla="*/ 0 w 21"/>
                <a:gd name="T7" fmla="*/ 10 h 20"/>
                <a:gd name="T8" fmla="*/ 11 w 21"/>
                <a:gd name="T9" fmla="*/ 0 h 20"/>
              </a:gdLst>
              <a:ahLst/>
              <a:cxnLst>
                <a:cxn ang="0">
                  <a:pos x="T0" y="T1"/>
                </a:cxn>
                <a:cxn ang="0">
                  <a:pos x="T2" y="T3"/>
                </a:cxn>
                <a:cxn ang="0">
                  <a:pos x="T4" y="T5"/>
                </a:cxn>
                <a:cxn ang="0">
                  <a:pos x="T6" y="T7"/>
                </a:cxn>
                <a:cxn ang="0">
                  <a:pos x="T8" y="T9"/>
                </a:cxn>
              </a:cxnLst>
              <a:rect l="0" t="0" r="r" b="b"/>
              <a:pathLst>
                <a:path w="21" h="20">
                  <a:moveTo>
                    <a:pt x="11" y="0"/>
                  </a:moveTo>
                  <a:lnTo>
                    <a:pt x="21" y="10"/>
                  </a:lnTo>
                  <a:lnTo>
                    <a:pt x="9" y="20"/>
                  </a:lnTo>
                  <a:lnTo>
                    <a:pt x="0" y="10"/>
                  </a:lnTo>
                  <a:lnTo>
                    <a:pt x="11"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7" name="Freeform 277"/>
            <p:cNvSpPr>
              <a:spLocks/>
            </p:cNvSpPr>
            <p:nvPr/>
          </p:nvSpPr>
          <p:spPr bwMode="auto">
            <a:xfrm>
              <a:off x="1666" y="3349"/>
              <a:ext cx="49" cy="47"/>
            </a:xfrm>
            <a:custGeom>
              <a:avLst/>
              <a:gdLst>
                <a:gd name="T0" fmla="*/ 66 w 97"/>
                <a:gd name="T1" fmla="*/ 0 h 94"/>
                <a:gd name="T2" fmla="*/ 71 w 97"/>
                <a:gd name="T3" fmla="*/ 4 h 94"/>
                <a:gd name="T4" fmla="*/ 78 w 97"/>
                <a:gd name="T5" fmla="*/ 7 h 94"/>
                <a:gd name="T6" fmla="*/ 87 w 97"/>
                <a:gd name="T7" fmla="*/ 16 h 94"/>
                <a:gd name="T8" fmla="*/ 92 w 97"/>
                <a:gd name="T9" fmla="*/ 23 h 94"/>
                <a:gd name="T10" fmla="*/ 96 w 97"/>
                <a:gd name="T11" fmla="*/ 30 h 94"/>
                <a:gd name="T12" fmla="*/ 97 w 97"/>
                <a:gd name="T13" fmla="*/ 36 h 94"/>
                <a:gd name="T14" fmla="*/ 97 w 97"/>
                <a:gd name="T15" fmla="*/ 43 h 94"/>
                <a:gd name="T16" fmla="*/ 94 w 97"/>
                <a:gd name="T17" fmla="*/ 49 h 94"/>
                <a:gd name="T18" fmla="*/ 90 w 97"/>
                <a:gd name="T19" fmla="*/ 54 h 94"/>
                <a:gd name="T20" fmla="*/ 83 w 97"/>
                <a:gd name="T21" fmla="*/ 59 h 94"/>
                <a:gd name="T22" fmla="*/ 78 w 97"/>
                <a:gd name="T23" fmla="*/ 61 h 94"/>
                <a:gd name="T24" fmla="*/ 71 w 97"/>
                <a:gd name="T25" fmla="*/ 59 h 94"/>
                <a:gd name="T26" fmla="*/ 64 w 97"/>
                <a:gd name="T27" fmla="*/ 56 h 94"/>
                <a:gd name="T28" fmla="*/ 68 w 97"/>
                <a:gd name="T29" fmla="*/ 64 h 94"/>
                <a:gd name="T30" fmla="*/ 68 w 97"/>
                <a:gd name="T31" fmla="*/ 71 h 94"/>
                <a:gd name="T32" fmla="*/ 66 w 97"/>
                <a:gd name="T33" fmla="*/ 76 h 94"/>
                <a:gd name="T34" fmla="*/ 64 w 97"/>
                <a:gd name="T35" fmla="*/ 81 h 94"/>
                <a:gd name="T36" fmla="*/ 61 w 97"/>
                <a:gd name="T37" fmla="*/ 85 h 94"/>
                <a:gd name="T38" fmla="*/ 54 w 97"/>
                <a:gd name="T39" fmla="*/ 90 h 94"/>
                <a:gd name="T40" fmla="*/ 47 w 97"/>
                <a:gd name="T41" fmla="*/ 94 h 94"/>
                <a:gd name="T42" fmla="*/ 38 w 97"/>
                <a:gd name="T43" fmla="*/ 94 h 94"/>
                <a:gd name="T44" fmla="*/ 31 w 97"/>
                <a:gd name="T45" fmla="*/ 90 h 94"/>
                <a:gd name="T46" fmla="*/ 23 w 97"/>
                <a:gd name="T47" fmla="*/ 87 h 94"/>
                <a:gd name="T48" fmla="*/ 14 w 97"/>
                <a:gd name="T49" fmla="*/ 80 h 94"/>
                <a:gd name="T50" fmla="*/ 7 w 97"/>
                <a:gd name="T51" fmla="*/ 69 h 94"/>
                <a:gd name="T52" fmla="*/ 4 w 97"/>
                <a:gd name="T53" fmla="*/ 64 h 94"/>
                <a:gd name="T54" fmla="*/ 0 w 97"/>
                <a:gd name="T55" fmla="*/ 59 h 94"/>
                <a:gd name="T56" fmla="*/ 9 w 97"/>
                <a:gd name="T57" fmla="*/ 50 h 94"/>
                <a:gd name="T58" fmla="*/ 12 w 97"/>
                <a:gd name="T59" fmla="*/ 56 h 94"/>
                <a:gd name="T60" fmla="*/ 14 w 97"/>
                <a:gd name="T61" fmla="*/ 61 h 94"/>
                <a:gd name="T62" fmla="*/ 18 w 97"/>
                <a:gd name="T63" fmla="*/ 66 h 94"/>
                <a:gd name="T64" fmla="*/ 23 w 97"/>
                <a:gd name="T65" fmla="*/ 71 h 94"/>
                <a:gd name="T66" fmla="*/ 28 w 97"/>
                <a:gd name="T67" fmla="*/ 76 h 94"/>
                <a:gd name="T68" fmla="*/ 33 w 97"/>
                <a:gd name="T69" fmla="*/ 80 h 94"/>
                <a:gd name="T70" fmla="*/ 38 w 97"/>
                <a:gd name="T71" fmla="*/ 81 h 94"/>
                <a:gd name="T72" fmla="*/ 42 w 97"/>
                <a:gd name="T73" fmla="*/ 81 h 94"/>
                <a:gd name="T74" fmla="*/ 47 w 97"/>
                <a:gd name="T75" fmla="*/ 80 h 94"/>
                <a:gd name="T76" fmla="*/ 52 w 97"/>
                <a:gd name="T77" fmla="*/ 76 h 94"/>
                <a:gd name="T78" fmla="*/ 56 w 97"/>
                <a:gd name="T79" fmla="*/ 73 h 94"/>
                <a:gd name="T80" fmla="*/ 57 w 97"/>
                <a:gd name="T81" fmla="*/ 68 h 94"/>
                <a:gd name="T82" fmla="*/ 57 w 97"/>
                <a:gd name="T83" fmla="*/ 64 h 94"/>
                <a:gd name="T84" fmla="*/ 56 w 97"/>
                <a:gd name="T85" fmla="*/ 56 h 94"/>
                <a:gd name="T86" fmla="*/ 49 w 97"/>
                <a:gd name="T87" fmla="*/ 49 h 94"/>
                <a:gd name="T88" fmla="*/ 42 w 97"/>
                <a:gd name="T89" fmla="*/ 42 h 94"/>
                <a:gd name="T90" fmla="*/ 49 w 97"/>
                <a:gd name="T91" fmla="*/ 35 h 94"/>
                <a:gd name="T92" fmla="*/ 57 w 97"/>
                <a:gd name="T93" fmla="*/ 42 h 94"/>
                <a:gd name="T94" fmla="*/ 63 w 97"/>
                <a:gd name="T95" fmla="*/ 47 h 94"/>
                <a:gd name="T96" fmla="*/ 70 w 97"/>
                <a:gd name="T97" fmla="*/ 50 h 94"/>
                <a:gd name="T98" fmla="*/ 73 w 97"/>
                <a:gd name="T99" fmla="*/ 50 h 94"/>
                <a:gd name="T100" fmla="*/ 76 w 97"/>
                <a:gd name="T101" fmla="*/ 49 h 94"/>
                <a:gd name="T102" fmla="*/ 80 w 97"/>
                <a:gd name="T103" fmla="*/ 47 h 94"/>
                <a:gd name="T104" fmla="*/ 83 w 97"/>
                <a:gd name="T105" fmla="*/ 43 h 94"/>
                <a:gd name="T106" fmla="*/ 85 w 97"/>
                <a:gd name="T107" fmla="*/ 38 h 94"/>
                <a:gd name="T108" fmla="*/ 85 w 97"/>
                <a:gd name="T109" fmla="*/ 35 h 94"/>
                <a:gd name="T110" fmla="*/ 83 w 97"/>
                <a:gd name="T111" fmla="*/ 28 h 94"/>
                <a:gd name="T112" fmla="*/ 78 w 97"/>
                <a:gd name="T113" fmla="*/ 23 h 94"/>
                <a:gd name="T114" fmla="*/ 70 w 97"/>
                <a:gd name="T115" fmla="*/ 14 h 94"/>
                <a:gd name="T116" fmla="*/ 57 w 97"/>
                <a:gd name="T117" fmla="*/ 7 h 94"/>
                <a:gd name="T118" fmla="*/ 66 w 97"/>
                <a:gd name="T11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94">
                  <a:moveTo>
                    <a:pt x="66" y="0"/>
                  </a:moveTo>
                  <a:lnTo>
                    <a:pt x="71" y="4"/>
                  </a:lnTo>
                  <a:lnTo>
                    <a:pt x="78" y="7"/>
                  </a:lnTo>
                  <a:lnTo>
                    <a:pt x="87" y="16"/>
                  </a:lnTo>
                  <a:lnTo>
                    <a:pt x="92" y="23"/>
                  </a:lnTo>
                  <a:lnTo>
                    <a:pt x="96" y="30"/>
                  </a:lnTo>
                  <a:lnTo>
                    <a:pt x="97" y="36"/>
                  </a:lnTo>
                  <a:lnTo>
                    <a:pt x="97" y="43"/>
                  </a:lnTo>
                  <a:lnTo>
                    <a:pt x="94" y="49"/>
                  </a:lnTo>
                  <a:lnTo>
                    <a:pt x="90" y="54"/>
                  </a:lnTo>
                  <a:lnTo>
                    <a:pt x="83" y="59"/>
                  </a:lnTo>
                  <a:lnTo>
                    <a:pt x="78" y="61"/>
                  </a:lnTo>
                  <a:lnTo>
                    <a:pt x="71" y="59"/>
                  </a:lnTo>
                  <a:lnTo>
                    <a:pt x="64" y="56"/>
                  </a:lnTo>
                  <a:lnTo>
                    <a:pt x="68" y="64"/>
                  </a:lnTo>
                  <a:lnTo>
                    <a:pt x="68" y="71"/>
                  </a:lnTo>
                  <a:lnTo>
                    <a:pt x="66" y="76"/>
                  </a:lnTo>
                  <a:lnTo>
                    <a:pt x="64" y="81"/>
                  </a:lnTo>
                  <a:lnTo>
                    <a:pt x="61" y="85"/>
                  </a:lnTo>
                  <a:lnTo>
                    <a:pt x="54" y="90"/>
                  </a:lnTo>
                  <a:lnTo>
                    <a:pt x="47" y="94"/>
                  </a:lnTo>
                  <a:lnTo>
                    <a:pt x="38" y="94"/>
                  </a:lnTo>
                  <a:lnTo>
                    <a:pt x="31" y="90"/>
                  </a:lnTo>
                  <a:lnTo>
                    <a:pt x="23" y="87"/>
                  </a:lnTo>
                  <a:lnTo>
                    <a:pt x="14" y="80"/>
                  </a:lnTo>
                  <a:lnTo>
                    <a:pt x="7" y="69"/>
                  </a:lnTo>
                  <a:lnTo>
                    <a:pt x="4" y="64"/>
                  </a:lnTo>
                  <a:lnTo>
                    <a:pt x="0" y="59"/>
                  </a:lnTo>
                  <a:lnTo>
                    <a:pt x="9" y="50"/>
                  </a:lnTo>
                  <a:lnTo>
                    <a:pt x="12" y="56"/>
                  </a:lnTo>
                  <a:lnTo>
                    <a:pt x="14" y="61"/>
                  </a:lnTo>
                  <a:lnTo>
                    <a:pt x="18" y="66"/>
                  </a:lnTo>
                  <a:lnTo>
                    <a:pt x="23" y="71"/>
                  </a:lnTo>
                  <a:lnTo>
                    <a:pt x="28" y="76"/>
                  </a:lnTo>
                  <a:lnTo>
                    <a:pt x="33" y="80"/>
                  </a:lnTo>
                  <a:lnTo>
                    <a:pt x="38" y="81"/>
                  </a:lnTo>
                  <a:lnTo>
                    <a:pt x="42" y="81"/>
                  </a:lnTo>
                  <a:lnTo>
                    <a:pt x="47" y="80"/>
                  </a:lnTo>
                  <a:lnTo>
                    <a:pt x="52" y="76"/>
                  </a:lnTo>
                  <a:lnTo>
                    <a:pt x="56" y="73"/>
                  </a:lnTo>
                  <a:lnTo>
                    <a:pt x="57" y="68"/>
                  </a:lnTo>
                  <a:lnTo>
                    <a:pt x="57" y="64"/>
                  </a:lnTo>
                  <a:lnTo>
                    <a:pt x="56" y="56"/>
                  </a:lnTo>
                  <a:lnTo>
                    <a:pt x="49" y="49"/>
                  </a:lnTo>
                  <a:lnTo>
                    <a:pt x="42" y="42"/>
                  </a:lnTo>
                  <a:lnTo>
                    <a:pt x="49" y="35"/>
                  </a:lnTo>
                  <a:lnTo>
                    <a:pt x="57" y="42"/>
                  </a:lnTo>
                  <a:lnTo>
                    <a:pt x="63" y="47"/>
                  </a:lnTo>
                  <a:lnTo>
                    <a:pt x="70" y="50"/>
                  </a:lnTo>
                  <a:lnTo>
                    <a:pt x="73" y="50"/>
                  </a:lnTo>
                  <a:lnTo>
                    <a:pt x="76" y="49"/>
                  </a:lnTo>
                  <a:lnTo>
                    <a:pt x="80" y="47"/>
                  </a:lnTo>
                  <a:lnTo>
                    <a:pt x="83" y="43"/>
                  </a:lnTo>
                  <a:lnTo>
                    <a:pt x="85" y="38"/>
                  </a:lnTo>
                  <a:lnTo>
                    <a:pt x="85" y="35"/>
                  </a:lnTo>
                  <a:lnTo>
                    <a:pt x="83" y="28"/>
                  </a:lnTo>
                  <a:lnTo>
                    <a:pt x="78" y="23"/>
                  </a:lnTo>
                  <a:lnTo>
                    <a:pt x="70" y="14"/>
                  </a:lnTo>
                  <a:lnTo>
                    <a:pt x="57" y="7"/>
                  </a:lnTo>
                  <a:lnTo>
                    <a:pt x="66"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8" name="Freeform 278"/>
            <p:cNvSpPr>
              <a:spLocks noEditPoints="1"/>
            </p:cNvSpPr>
            <p:nvPr/>
          </p:nvSpPr>
          <p:spPr bwMode="auto">
            <a:xfrm>
              <a:off x="1699" y="3382"/>
              <a:ext cx="42" cy="42"/>
            </a:xfrm>
            <a:custGeom>
              <a:avLst/>
              <a:gdLst>
                <a:gd name="T0" fmla="*/ 61 w 85"/>
                <a:gd name="T1" fmla="*/ 12 h 85"/>
                <a:gd name="T2" fmla="*/ 54 w 85"/>
                <a:gd name="T3" fmla="*/ 12 h 85"/>
                <a:gd name="T4" fmla="*/ 47 w 85"/>
                <a:gd name="T5" fmla="*/ 15 h 85"/>
                <a:gd name="T6" fmla="*/ 38 w 85"/>
                <a:gd name="T7" fmla="*/ 21 h 85"/>
                <a:gd name="T8" fmla="*/ 30 w 85"/>
                <a:gd name="T9" fmla="*/ 29 h 85"/>
                <a:gd name="T10" fmla="*/ 21 w 85"/>
                <a:gd name="T11" fmla="*/ 38 h 85"/>
                <a:gd name="T12" fmla="*/ 16 w 85"/>
                <a:gd name="T13" fmla="*/ 45 h 85"/>
                <a:gd name="T14" fmla="*/ 12 w 85"/>
                <a:gd name="T15" fmla="*/ 52 h 85"/>
                <a:gd name="T16" fmla="*/ 10 w 85"/>
                <a:gd name="T17" fmla="*/ 59 h 85"/>
                <a:gd name="T18" fmla="*/ 12 w 85"/>
                <a:gd name="T19" fmla="*/ 64 h 85"/>
                <a:gd name="T20" fmla="*/ 16 w 85"/>
                <a:gd name="T21" fmla="*/ 69 h 85"/>
                <a:gd name="T22" fmla="*/ 21 w 85"/>
                <a:gd name="T23" fmla="*/ 73 h 85"/>
                <a:gd name="T24" fmla="*/ 26 w 85"/>
                <a:gd name="T25" fmla="*/ 74 h 85"/>
                <a:gd name="T26" fmla="*/ 33 w 85"/>
                <a:gd name="T27" fmla="*/ 73 h 85"/>
                <a:gd name="T28" fmla="*/ 40 w 85"/>
                <a:gd name="T29" fmla="*/ 69 h 85"/>
                <a:gd name="T30" fmla="*/ 47 w 85"/>
                <a:gd name="T31" fmla="*/ 64 h 85"/>
                <a:gd name="T32" fmla="*/ 57 w 85"/>
                <a:gd name="T33" fmla="*/ 57 h 85"/>
                <a:gd name="T34" fmla="*/ 64 w 85"/>
                <a:gd name="T35" fmla="*/ 48 h 85"/>
                <a:gd name="T36" fmla="*/ 69 w 85"/>
                <a:gd name="T37" fmla="*/ 41 h 85"/>
                <a:gd name="T38" fmla="*/ 75 w 85"/>
                <a:gd name="T39" fmla="*/ 35 h 85"/>
                <a:gd name="T40" fmla="*/ 75 w 85"/>
                <a:gd name="T41" fmla="*/ 28 h 85"/>
                <a:gd name="T42" fmla="*/ 75 w 85"/>
                <a:gd name="T43" fmla="*/ 22 h 85"/>
                <a:gd name="T44" fmla="*/ 71 w 85"/>
                <a:gd name="T45" fmla="*/ 17 h 85"/>
                <a:gd name="T46" fmla="*/ 66 w 85"/>
                <a:gd name="T47" fmla="*/ 14 h 85"/>
                <a:gd name="T48" fmla="*/ 61 w 85"/>
                <a:gd name="T49" fmla="*/ 12 h 85"/>
                <a:gd name="T50" fmla="*/ 59 w 85"/>
                <a:gd name="T51" fmla="*/ 0 h 85"/>
                <a:gd name="T52" fmla="*/ 66 w 85"/>
                <a:gd name="T53" fmla="*/ 2 h 85"/>
                <a:gd name="T54" fmla="*/ 73 w 85"/>
                <a:gd name="T55" fmla="*/ 5 h 85"/>
                <a:gd name="T56" fmla="*/ 78 w 85"/>
                <a:gd name="T57" fmla="*/ 10 h 85"/>
                <a:gd name="T58" fmla="*/ 81 w 85"/>
                <a:gd name="T59" fmla="*/ 15 h 85"/>
                <a:gd name="T60" fmla="*/ 85 w 85"/>
                <a:gd name="T61" fmla="*/ 22 h 85"/>
                <a:gd name="T62" fmla="*/ 85 w 85"/>
                <a:gd name="T63" fmla="*/ 28 h 85"/>
                <a:gd name="T64" fmla="*/ 85 w 85"/>
                <a:gd name="T65" fmla="*/ 36 h 85"/>
                <a:gd name="T66" fmla="*/ 78 w 85"/>
                <a:gd name="T67" fmla="*/ 50 h 85"/>
                <a:gd name="T68" fmla="*/ 66 w 85"/>
                <a:gd name="T69" fmla="*/ 66 h 85"/>
                <a:gd name="T70" fmla="*/ 49 w 85"/>
                <a:gd name="T71" fmla="*/ 78 h 85"/>
                <a:gd name="T72" fmla="*/ 33 w 85"/>
                <a:gd name="T73" fmla="*/ 85 h 85"/>
                <a:gd name="T74" fmla="*/ 26 w 85"/>
                <a:gd name="T75" fmla="*/ 85 h 85"/>
                <a:gd name="T76" fmla="*/ 21 w 85"/>
                <a:gd name="T77" fmla="*/ 83 h 85"/>
                <a:gd name="T78" fmla="*/ 14 w 85"/>
                <a:gd name="T79" fmla="*/ 81 h 85"/>
                <a:gd name="T80" fmla="*/ 9 w 85"/>
                <a:gd name="T81" fmla="*/ 76 h 85"/>
                <a:gd name="T82" fmla="*/ 4 w 85"/>
                <a:gd name="T83" fmla="*/ 69 h 85"/>
                <a:gd name="T84" fmla="*/ 2 w 85"/>
                <a:gd name="T85" fmla="*/ 64 h 85"/>
                <a:gd name="T86" fmla="*/ 0 w 85"/>
                <a:gd name="T87" fmla="*/ 57 h 85"/>
                <a:gd name="T88" fmla="*/ 0 w 85"/>
                <a:gd name="T89" fmla="*/ 50 h 85"/>
                <a:gd name="T90" fmla="*/ 7 w 85"/>
                <a:gd name="T91" fmla="*/ 35 h 85"/>
                <a:gd name="T92" fmla="*/ 21 w 85"/>
                <a:gd name="T93" fmla="*/ 19 h 85"/>
                <a:gd name="T94" fmla="*/ 36 w 85"/>
                <a:gd name="T95" fmla="*/ 7 h 85"/>
                <a:gd name="T96" fmla="*/ 52 w 85"/>
                <a:gd name="T97" fmla="*/ 2 h 85"/>
                <a:gd name="T98" fmla="*/ 59 w 85"/>
                <a:gd name="T9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85">
                  <a:moveTo>
                    <a:pt x="61" y="12"/>
                  </a:moveTo>
                  <a:lnTo>
                    <a:pt x="54" y="12"/>
                  </a:lnTo>
                  <a:lnTo>
                    <a:pt x="47" y="15"/>
                  </a:lnTo>
                  <a:lnTo>
                    <a:pt x="38" y="21"/>
                  </a:lnTo>
                  <a:lnTo>
                    <a:pt x="30" y="29"/>
                  </a:lnTo>
                  <a:lnTo>
                    <a:pt x="21" y="38"/>
                  </a:lnTo>
                  <a:lnTo>
                    <a:pt x="16" y="45"/>
                  </a:lnTo>
                  <a:lnTo>
                    <a:pt x="12" y="52"/>
                  </a:lnTo>
                  <a:lnTo>
                    <a:pt x="10" y="59"/>
                  </a:lnTo>
                  <a:lnTo>
                    <a:pt x="12" y="64"/>
                  </a:lnTo>
                  <a:lnTo>
                    <a:pt x="16" y="69"/>
                  </a:lnTo>
                  <a:lnTo>
                    <a:pt x="21" y="73"/>
                  </a:lnTo>
                  <a:lnTo>
                    <a:pt x="26" y="74"/>
                  </a:lnTo>
                  <a:lnTo>
                    <a:pt x="33" y="73"/>
                  </a:lnTo>
                  <a:lnTo>
                    <a:pt x="40" y="69"/>
                  </a:lnTo>
                  <a:lnTo>
                    <a:pt x="47" y="64"/>
                  </a:lnTo>
                  <a:lnTo>
                    <a:pt x="57" y="57"/>
                  </a:lnTo>
                  <a:lnTo>
                    <a:pt x="64" y="48"/>
                  </a:lnTo>
                  <a:lnTo>
                    <a:pt x="69" y="41"/>
                  </a:lnTo>
                  <a:lnTo>
                    <a:pt x="75" y="35"/>
                  </a:lnTo>
                  <a:lnTo>
                    <a:pt x="75" y="28"/>
                  </a:lnTo>
                  <a:lnTo>
                    <a:pt x="75" y="22"/>
                  </a:lnTo>
                  <a:lnTo>
                    <a:pt x="71" y="17"/>
                  </a:lnTo>
                  <a:lnTo>
                    <a:pt x="66" y="14"/>
                  </a:lnTo>
                  <a:lnTo>
                    <a:pt x="61" y="12"/>
                  </a:lnTo>
                  <a:close/>
                  <a:moveTo>
                    <a:pt x="59" y="0"/>
                  </a:moveTo>
                  <a:lnTo>
                    <a:pt x="66" y="2"/>
                  </a:lnTo>
                  <a:lnTo>
                    <a:pt x="73" y="5"/>
                  </a:lnTo>
                  <a:lnTo>
                    <a:pt x="78" y="10"/>
                  </a:lnTo>
                  <a:lnTo>
                    <a:pt x="81" y="15"/>
                  </a:lnTo>
                  <a:lnTo>
                    <a:pt x="85" y="22"/>
                  </a:lnTo>
                  <a:lnTo>
                    <a:pt x="85" y="28"/>
                  </a:lnTo>
                  <a:lnTo>
                    <a:pt x="85" y="36"/>
                  </a:lnTo>
                  <a:lnTo>
                    <a:pt x="78" y="50"/>
                  </a:lnTo>
                  <a:lnTo>
                    <a:pt x="66" y="66"/>
                  </a:lnTo>
                  <a:lnTo>
                    <a:pt x="49" y="78"/>
                  </a:lnTo>
                  <a:lnTo>
                    <a:pt x="33" y="85"/>
                  </a:lnTo>
                  <a:lnTo>
                    <a:pt x="26" y="85"/>
                  </a:lnTo>
                  <a:lnTo>
                    <a:pt x="21" y="83"/>
                  </a:lnTo>
                  <a:lnTo>
                    <a:pt x="14" y="81"/>
                  </a:lnTo>
                  <a:lnTo>
                    <a:pt x="9" y="76"/>
                  </a:lnTo>
                  <a:lnTo>
                    <a:pt x="4" y="69"/>
                  </a:lnTo>
                  <a:lnTo>
                    <a:pt x="2" y="64"/>
                  </a:lnTo>
                  <a:lnTo>
                    <a:pt x="0" y="57"/>
                  </a:lnTo>
                  <a:lnTo>
                    <a:pt x="0" y="50"/>
                  </a:lnTo>
                  <a:lnTo>
                    <a:pt x="7" y="35"/>
                  </a:lnTo>
                  <a:lnTo>
                    <a:pt x="21" y="19"/>
                  </a:lnTo>
                  <a:lnTo>
                    <a:pt x="36" y="7"/>
                  </a:lnTo>
                  <a:lnTo>
                    <a:pt x="52" y="2"/>
                  </a:lnTo>
                  <a:lnTo>
                    <a:pt x="59"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9" name="Freeform 279"/>
            <p:cNvSpPr>
              <a:spLocks noEditPoints="1"/>
            </p:cNvSpPr>
            <p:nvPr/>
          </p:nvSpPr>
          <p:spPr bwMode="auto">
            <a:xfrm>
              <a:off x="1323" y="3288"/>
              <a:ext cx="32" cy="47"/>
            </a:xfrm>
            <a:custGeom>
              <a:avLst/>
              <a:gdLst>
                <a:gd name="T0" fmla="*/ 31 w 64"/>
                <a:gd name="T1" fmla="*/ 11 h 95"/>
                <a:gd name="T2" fmla="*/ 24 w 64"/>
                <a:gd name="T3" fmla="*/ 12 h 95"/>
                <a:gd name="T4" fmla="*/ 20 w 64"/>
                <a:gd name="T5" fmla="*/ 14 h 95"/>
                <a:gd name="T6" fmla="*/ 17 w 64"/>
                <a:gd name="T7" fmla="*/ 21 h 95"/>
                <a:gd name="T8" fmla="*/ 13 w 64"/>
                <a:gd name="T9" fmla="*/ 33 h 95"/>
                <a:gd name="T10" fmla="*/ 13 w 64"/>
                <a:gd name="T11" fmla="*/ 49 h 95"/>
                <a:gd name="T12" fmla="*/ 15 w 64"/>
                <a:gd name="T13" fmla="*/ 66 h 95"/>
                <a:gd name="T14" fmla="*/ 19 w 64"/>
                <a:gd name="T15" fmla="*/ 76 h 95"/>
                <a:gd name="T16" fmla="*/ 24 w 64"/>
                <a:gd name="T17" fmla="*/ 82 h 95"/>
                <a:gd name="T18" fmla="*/ 27 w 64"/>
                <a:gd name="T19" fmla="*/ 85 h 95"/>
                <a:gd name="T20" fmla="*/ 34 w 64"/>
                <a:gd name="T21" fmla="*/ 87 h 95"/>
                <a:gd name="T22" fmla="*/ 39 w 64"/>
                <a:gd name="T23" fmla="*/ 85 h 95"/>
                <a:gd name="T24" fmla="*/ 45 w 64"/>
                <a:gd name="T25" fmla="*/ 82 h 95"/>
                <a:gd name="T26" fmla="*/ 48 w 64"/>
                <a:gd name="T27" fmla="*/ 76 h 95"/>
                <a:gd name="T28" fmla="*/ 52 w 64"/>
                <a:gd name="T29" fmla="*/ 64 h 95"/>
                <a:gd name="T30" fmla="*/ 52 w 64"/>
                <a:gd name="T31" fmla="*/ 47 h 95"/>
                <a:gd name="T32" fmla="*/ 50 w 64"/>
                <a:gd name="T33" fmla="*/ 31 h 95"/>
                <a:gd name="T34" fmla="*/ 45 w 64"/>
                <a:gd name="T35" fmla="*/ 19 h 95"/>
                <a:gd name="T36" fmla="*/ 41 w 64"/>
                <a:gd name="T37" fmla="*/ 14 h 95"/>
                <a:gd name="T38" fmla="*/ 36 w 64"/>
                <a:gd name="T39" fmla="*/ 11 h 95"/>
                <a:gd name="T40" fmla="*/ 31 w 64"/>
                <a:gd name="T41" fmla="*/ 11 h 95"/>
                <a:gd name="T42" fmla="*/ 29 w 64"/>
                <a:gd name="T43" fmla="*/ 0 h 95"/>
                <a:gd name="T44" fmla="*/ 38 w 64"/>
                <a:gd name="T45" fmla="*/ 0 h 95"/>
                <a:gd name="T46" fmla="*/ 43 w 64"/>
                <a:gd name="T47" fmla="*/ 2 h 95"/>
                <a:gd name="T48" fmla="*/ 50 w 64"/>
                <a:gd name="T49" fmla="*/ 7 h 95"/>
                <a:gd name="T50" fmla="*/ 53 w 64"/>
                <a:gd name="T51" fmla="*/ 11 h 95"/>
                <a:gd name="T52" fmla="*/ 60 w 64"/>
                <a:gd name="T53" fmla="*/ 26 h 95"/>
                <a:gd name="T54" fmla="*/ 64 w 64"/>
                <a:gd name="T55" fmla="*/ 47 h 95"/>
                <a:gd name="T56" fmla="*/ 64 w 64"/>
                <a:gd name="T57" fmla="*/ 68 h 95"/>
                <a:gd name="T58" fmla="*/ 58 w 64"/>
                <a:gd name="T59" fmla="*/ 82 h 95"/>
                <a:gd name="T60" fmla="*/ 53 w 64"/>
                <a:gd name="T61" fmla="*/ 88 h 95"/>
                <a:gd name="T62" fmla="*/ 48 w 64"/>
                <a:gd name="T63" fmla="*/ 92 h 95"/>
                <a:gd name="T64" fmla="*/ 41 w 64"/>
                <a:gd name="T65" fmla="*/ 95 h 95"/>
                <a:gd name="T66" fmla="*/ 34 w 64"/>
                <a:gd name="T67" fmla="*/ 95 h 95"/>
                <a:gd name="T68" fmla="*/ 27 w 64"/>
                <a:gd name="T69" fmla="*/ 95 h 95"/>
                <a:gd name="T70" fmla="*/ 20 w 64"/>
                <a:gd name="T71" fmla="*/ 94 h 95"/>
                <a:gd name="T72" fmla="*/ 15 w 64"/>
                <a:gd name="T73" fmla="*/ 90 h 95"/>
                <a:gd name="T74" fmla="*/ 10 w 64"/>
                <a:gd name="T75" fmla="*/ 85 h 95"/>
                <a:gd name="T76" fmla="*/ 3 w 64"/>
                <a:gd name="T77" fmla="*/ 69 h 95"/>
                <a:gd name="T78" fmla="*/ 0 w 64"/>
                <a:gd name="T79" fmla="*/ 50 h 95"/>
                <a:gd name="T80" fmla="*/ 1 w 64"/>
                <a:gd name="T81" fmla="*/ 30 h 95"/>
                <a:gd name="T82" fmla="*/ 7 w 64"/>
                <a:gd name="T83" fmla="*/ 14 h 95"/>
                <a:gd name="T84" fmla="*/ 12 w 64"/>
                <a:gd name="T85" fmla="*/ 9 h 95"/>
                <a:gd name="T86" fmla="*/ 17 w 64"/>
                <a:gd name="T87" fmla="*/ 4 h 95"/>
                <a:gd name="T88" fmla="*/ 22 w 64"/>
                <a:gd name="T89" fmla="*/ 2 h 95"/>
                <a:gd name="T90" fmla="*/ 29 w 64"/>
                <a:gd name="T9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 h="95">
                  <a:moveTo>
                    <a:pt x="31" y="11"/>
                  </a:moveTo>
                  <a:lnTo>
                    <a:pt x="24" y="12"/>
                  </a:lnTo>
                  <a:lnTo>
                    <a:pt x="20" y="14"/>
                  </a:lnTo>
                  <a:lnTo>
                    <a:pt x="17" y="21"/>
                  </a:lnTo>
                  <a:lnTo>
                    <a:pt x="13" y="33"/>
                  </a:lnTo>
                  <a:lnTo>
                    <a:pt x="13" y="49"/>
                  </a:lnTo>
                  <a:lnTo>
                    <a:pt x="15" y="66"/>
                  </a:lnTo>
                  <a:lnTo>
                    <a:pt x="19" y="76"/>
                  </a:lnTo>
                  <a:lnTo>
                    <a:pt x="24" y="82"/>
                  </a:lnTo>
                  <a:lnTo>
                    <a:pt x="27" y="85"/>
                  </a:lnTo>
                  <a:lnTo>
                    <a:pt x="34" y="87"/>
                  </a:lnTo>
                  <a:lnTo>
                    <a:pt x="39" y="85"/>
                  </a:lnTo>
                  <a:lnTo>
                    <a:pt x="45" y="82"/>
                  </a:lnTo>
                  <a:lnTo>
                    <a:pt x="48" y="76"/>
                  </a:lnTo>
                  <a:lnTo>
                    <a:pt x="52" y="64"/>
                  </a:lnTo>
                  <a:lnTo>
                    <a:pt x="52" y="47"/>
                  </a:lnTo>
                  <a:lnTo>
                    <a:pt x="50" y="31"/>
                  </a:lnTo>
                  <a:lnTo>
                    <a:pt x="45" y="19"/>
                  </a:lnTo>
                  <a:lnTo>
                    <a:pt x="41" y="14"/>
                  </a:lnTo>
                  <a:lnTo>
                    <a:pt x="36" y="11"/>
                  </a:lnTo>
                  <a:lnTo>
                    <a:pt x="31" y="11"/>
                  </a:lnTo>
                  <a:close/>
                  <a:moveTo>
                    <a:pt x="29" y="0"/>
                  </a:moveTo>
                  <a:lnTo>
                    <a:pt x="38" y="0"/>
                  </a:lnTo>
                  <a:lnTo>
                    <a:pt x="43" y="2"/>
                  </a:lnTo>
                  <a:lnTo>
                    <a:pt x="50" y="7"/>
                  </a:lnTo>
                  <a:lnTo>
                    <a:pt x="53" y="11"/>
                  </a:lnTo>
                  <a:lnTo>
                    <a:pt x="60" y="26"/>
                  </a:lnTo>
                  <a:lnTo>
                    <a:pt x="64" y="47"/>
                  </a:lnTo>
                  <a:lnTo>
                    <a:pt x="64" y="68"/>
                  </a:lnTo>
                  <a:lnTo>
                    <a:pt x="58" y="82"/>
                  </a:lnTo>
                  <a:lnTo>
                    <a:pt x="53" y="88"/>
                  </a:lnTo>
                  <a:lnTo>
                    <a:pt x="48" y="92"/>
                  </a:lnTo>
                  <a:lnTo>
                    <a:pt x="41" y="95"/>
                  </a:lnTo>
                  <a:lnTo>
                    <a:pt x="34" y="95"/>
                  </a:lnTo>
                  <a:lnTo>
                    <a:pt x="27" y="95"/>
                  </a:lnTo>
                  <a:lnTo>
                    <a:pt x="20" y="94"/>
                  </a:lnTo>
                  <a:lnTo>
                    <a:pt x="15" y="90"/>
                  </a:lnTo>
                  <a:lnTo>
                    <a:pt x="10" y="85"/>
                  </a:lnTo>
                  <a:lnTo>
                    <a:pt x="3" y="69"/>
                  </a:lnTo>
                  <a:lnTo>
                    <a:pt x="0" y="50"/>
                  </a:lnTo>
                  <a:lnTo>
                    <a:pt x="1" y="30"/>
                  </a:lnTo>
                  <a:lnTo>
                    <a:pt x="7" y="14"/>
                  </a:lnTo>
                  <a:lnTo>
                    <a:pt x="12" y="9"/>
                  </a:lnTo>
                  <a:lnTo>
                    <a:pt x="17" y="4"/>
                  </a:lnTo>
                  <a:lnTo>
                    <a:pt x="22" y="2"/>
                  </a:lnTo>
                  <a:lnTo>
                    <a:pt x="29"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0" name="Freeform 280"/>
            <p:cNvSpPr>
              <a:spLocks/>
            </p:cNvSpPr>
            <p:nvPr/>
          </p:nvSpPr>
          <p:spPr bwMode="auto">
            <a:xfrm>
              <a:off x="1367" y="3325"/>
              <a:ext cx="7" cy="8"/>
            </a:xfrm>
            <a:custGeom>
              <a:avLst/>
              <a:gdLst>
                <a:gd name="T0" fmla="*/ 12 w 14"/>
                <a:gd name="T1" fmla="*/ 0 h 17"/>
                <a:gd name="T2" fmla="*/ 14 w 14"/>
                <a:gd name="T3" fmla="*/ 15 h 17"/>
                <a:gd name="T4" fmla="*/ 0 w 14"/>
                <a:gd name="T5" fmla="*/ 17 h 17"/>
                <a:gd name="T6" fmla="*/ 0 w 14"/>
                <a:gd name="T7" fmla="*/ 1 h 17"/>
                <a:gd name="T8" fmla="*/ 12 w 14"/>
                <a:gd name="T9" fmla="*/ 0 h 17"/>
              </a:gdLst>
              <a:ahLst/>
              <a:cxnLst>
                <a:cxn ang="0">
                  <a:pos x="T0" y="T1"/>
                </a:cxn>
                <a:cxn ang="0">
                  <a:pos x="T2" y="T3"/>
                </a:cxn>
                <a:cxn ang="0">
                  <a:pos x="T4" y="T5"/>
                </a:cxn>
                <a:cxn ang="0">
                  <a:pos x="T6" y="T7"/>
                </a:cxn>
                <a:cxn ang="0">
                  <a:pos x="T8" y="T9"/>
                </a:cxn>
              </a:cxnLst>
              <a:rect l="0" t="0" r="r" b="b"/>
              <a:pathLst>
                <a:path w="14" h="17">
                  <a:moveTo>
                    <a:pt x="12" y="0"/>
                  </a:moveTo>
                  <a:lnTo>
                    <a:pt x="14" y="15"/>
                  </a:lnTo>
                  <a:lnTo>
                    <a:pt x="0" y="17"/>
                  </a:lnTo>
                  <a:lnTo>
                    <a:pt x="0" y="1"/>
                  </a:lnTo>
                  <a:lnTo>
                    <a:pt x="12"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1" name="Freeform 281"/>
            <p:cNvSpPr>
              <a:spLocks noEditPoints="1"/>
            </p:cNvSpPr>
            <p:nvPr/>
          </p:nvSpPr>
          <p:spPr bwMode="auto">
            <a:xfrm>
              <a:off x="1383" y="3285"/>
              <a:ext cx="34" cy="47"/>
            </a:xfrm>
            <a:custGeom>
              <a:avLst/>
              <a:gdLst>
                <a:gd name="T0" fmla="*/ 40 w 68"/>
                <a:gd name="T1" fmla="*/ 12 h 93"/>
                <a:gd name="T2" fmla="*/ 10 w 68"/>
                <a:gd name="T3" fmla="*/ 62 h 93"/>
                <a:gd name="T4" fmla="*/ 42 w 68"/>
                <a:gd name="T5" fmla="*/ 61 h 93"/>
                <a:gd name="T6" fmla="*/ 40 w 68"/>
                <a:gd name="T7" fmla="*/ 12 h 93"/>
                <a:gd name="T8" fmla="*/ 52 w 68"/>
                <a:gd name="T9" fmla="*/ 0 h 93"/>
                <a:gd name="T10" fmla="*/ 54 w 68"/>
                <a:gd name="T11" fmla="*/ 61 h 93"/>
                <a:gd name="T12" fmla="*/ 68 w 68"/>
                <a:gd name="T13" fmla="*/ 59 h 93"/>
                <a:gd name="T14" fmla="*/ 68 w 68"/>
                <a:gd name="T15" fmla="*/ 69 h 93"/>
                <a:gd name="T16" fmla="*/ 55 w 68"/>
                <a:gd name="T17" fmla="*/ 71 h 93"/>
                <a:gd name="T18" fmla="*/ 55 w 68"/>
                <a:gd name="T19" fmla="*/ 92 h 93"/>
                <a:gd name="T20" fmla="*/ 43 w 68"/>
                <a:gd name="T21" fmla="*/ 93 h 93"/>
                <a:gd name="T22" fmla="*/ 43 w 68"/>
                <a:gd name="T23" fmla="*/ 71 h 93"/>
                <a:gd name="T24" fmla="*/ 2 w 68"/>
                <a:gd name="T25" fmla="*/ 73 h 93"/>
                <a:gd name="T26" fmla="*/ 0 w 68"/>
                <a:gd name="T27" fmla="*/ 61 h 93"/>
                <a:gd name="T28" fmla="*/ 36 w 68"/>
                <a:gd name="T29" fmla="*/ 0 h 93"/>
                <a:gd name="T30" fmla="*/ 52 w 68"/>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 h="93">
                  <a:moveTo>
                    <a:pt x="40" y="12"/>
                  </a:moveTo>
                  <a:lnTo>
                    <a:pt x="10" y="62"/>
                  </a:lnTo>
                  <a:lnTo>
                    <a:pt x="42" y="61"/>
                  </a:lnTo>
                  <a:lnTo>
                    <a:pt x="40" y="12"/>
                  </a:lnTo>
                  <a:close/>
                  <a:moveTo>
                    <a:pt x="52" y="0"/>
                  </a:moveTo>
                  <a:lnTo>
                    <a:pt x="54" y="61"/>
                  </a:lnTo>
                  <a:lnTo>
                    <a:pt x="68" y="59"/>
                  </a:lnTo>
                  <a:lnTo>
                    <a:pt x="68" y="69"/>
                  </a:lnTo>
                  <a:lnTo>
                    <a:pt x="55" y="71"/>
                  </a:lnTo>
                  <a:lnTo>
                    <a:pt x="55" y="92"/>
                  </a:lnTo>
                  <a:lnTo>
                    <a:pt x="43" y="93"/>
                  </a:lnTo>
                  <a:lnTo>
                    <a:pt x="43" y="71"/>
                  </a:lnTo>
                  <a:lnTo>
                    <a:pt x="2" y="73"/>
                  </a:lnTo>
                  <a:lnTo>
                    <a:pt x="0" y="61"/>
                  </a:lnTo>
                  <a:lnTo>
                    <a:pt x="36" y="0"/>
                  </a:lnTo>
                  <a:lnTo>
                    <a:pt x="52"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2" name="Freeform 282"/>
            <p:cNvSpPr>
              <a:spLocks noEditPoints="1"/>
            </p:cNvSpPr>
            <p:nvPr/>
          </p:nvSpPr>
          <p:spPr bwMode="auto">
            <a:xfrm>
              <a:off x="1425" y="3282"/>
              <a:ext cx="31" cy="48"/>
            </a:xfrm>
            <a:custGeom>
              <a:avLst/>
              <a:gdLst>
                <a:gd name="T0" fmla="*/ 30 w 63"/>
                <a:gd name="T1" fmla="*/ 10 h 95"/>
                <a:gd name="T2" fmla="*/ 23 w 63"/>
                <a:gd name="T3" fmla="*/ 12 h 95"/>
                <a:gd name="T4" fmla="*/ 19 w 63"/>
                <a:gd name="T5" fmla="*/ 15 h 95"/>
                <a:gd name="T6" fmla="*/ 16 w 63"/>
                <a:gd name="T7" fmla="*/ 21 h 95"/>
                <a:gd name="T8" fmla="*/ 12 w 63"/>
                <a:gd name="T9" fmla="*/ 33 h 95"/>
                <a:gd name="T10" fmla="*/ 12 w 63"/>
                <a:gd name="T11" fmla="*/ 48 h 95"/>
                <a:gd name="T12" fmla="*/ 14 w 63"/>
                <a:gd name="T13" fmla="*/ 66 h 95"/>
                <a:gd name="T14" fmla="*/ 17 w 63"/>
                <a:gd name="T15" fmla="*/ 78 h 95"/>
                <a:gd name="T16" fmla="*/ 23 w 63"/>
                <a:gd name="T17" fmla="*/ 83 h 95"/>
                <a:gd name="T18" fmla="*/ 28 w 63"/>
                <a:gd name="T19" fmla="*/ 85 h 95"/>
                <a:gd name="T20" fmla="*/ 33 w 63"/>
                <a:gd name="T21" fmla="*/ 86 h 95"/>
                <a:gd name="T22" fmla="*/ 38 w 63"/>
                <a:gd name="T23" fmla="*/ 85 h 95"/>
                <a:gd name="T24" fmla="*/ 43 w 63"/>
                <a:gd name="T25" fmla="*/ 81 h 95"/>
                <a:gd name="T26" fmla="*/ 47 w 63"/>
                <a:gd name="T27" fmla="*/ 76 h 95"/>
                <a:gd name="T28" fmla="*/ 50 w 63"/>
                <a:gd name="T29" fmla="*/ 64 h 95"/>
                <a:gd name="T30" fmla="*/ 50 w 63"/>
                <a:gd name="T31" fmla="*/ 47 h 95"/>
                <a:gd name="T32" fmla="*/ 49 w 63"/>
                <a:gd name="T33" fmla="*/ 31 h 95"/>
                <a:gd name="T34" fmla="*/ 43 w 63"/>
                <a:gd name="T35" fmla="*/ 19 h 95"/>
                <a:gd name="T36" fmla="*/ 40 w 63"/>
                <a:gd name="T37" fmla="*/ 14 h 95"/>
                <a:gd name="T38" fmla="*/ 35 w 63"/>
                <a:gd name="T39" fmla="*/ 10 h 95"/>
                <a:gd name="T40" fmla="*/ 30 w 63"/>
                <a:gd name="T41" fmla="*/ 10 h 95"/>
                <a:gd name="T42" fmla="*/ 30 w 63"/>
                <a:gd name="T43" fmla="*/ 0 h 95"/>
                <a:gd name="T44" fmla="*/ 37 w 63"/>
                <a:gd name="T45" fmla="*/ 0 h 95"/>
                <a:gd name="T46" fmla="*/ 42 w 63"/>
                <a:gd name="T47" fmla="*/ 3 h 95"/>
                <a:gd name="T48" fmla="*/ 49 w 63"/>
                <a:gd name="T49" fmla="*/ 7 h 95"/>
                <a:gd name="T50" fmla="*/ 54 w 63"/>
                <a:gd name="T51" fmla="*/ 12 h 95"/>
                <a:gd name="T52" fmla="*/ 61 w 63"/>
                <a:gd name="T53" fmla="*/ 26 h 95"/>
                <a:gd name="T54" fmla="*/ 63 w 63"/>
                <a:gd name="T55" fmla="*/ 47 h 95"/>
                <a:gd name="T56" fmla="*/ 63 w 63"/>
                <a:gd name="T57" fmla="*/ 67 h 95"/>
                <a:gd name="T58" fmla="*/ 57 w 63"/>
                <a:gd name="T59" fmla="*/ 83 h 95"/>
                <a:gd name="T60" fmla="*/ 52 w 63"/>
                <a:gd name="T61" fmla="*/ 88 h 95"/>
                <a:gd name="T62" fmla="*/ 47 w 63"/>
                <a:gd name="T63" fmla="*/ 92 h 95"/>
                <a:gd name="T64" fmla="*/ 40 w 63"/>
                <a:gd name="T65" fmla="*/ 95 h 95"/>
                <a:gd name="T66" fmla="*/ 33 w 63"/>
                <a:gd name="T67" fmla="*/ 95 h 95"/>
                <a:gd name="T68" fmla="*/ 26 w 63"/>
                <a:gd name="T69" fmla="*/ 95 h 95"/>
                <a:gd name="T70" fmla="*/ 19 w 63"/>
                <a:gd name="T71" fmla="*/ 93 h 95"/>
                <a:gd name="T72" fmla="*/ 14 w 63"/>
                <a:gd name="T73" fmla="*/ 90 h 95"/>
                <a:gd name="T74" fmla="*/ 9 w 63"/>
                <a:gd name="T75" fmla="*/ 85 h 95"/>
                <a:gd name="T76" fmla="*/ 2 w 63"/>
                <a:gd name="T77" fmla="*/ 71 h 95"/>
                <a:gd name="T78" fmla="*/ 0 w 63"/>
                <a:gd name="T79" fmla="*/ 50 h 95"/>
                <a:gd name="T80" fmla="*/ 0 w 63"/>
                <a:gd name="T81" fmla="*/ 29 h 95"/>
                <a:gd name="T82" fmla="*/ 5 w 63"/>
                <a:gd name="T83" fmla="*/ 14 h 95"/>
                <a:gd name="T84" fmla="*/ 11 w 63"/>
                <a:gd name="T85" fmla="*/ 8 h 95"/>
                <a:gd name="T86" fmla="*/ 16 w 63"/>
                <a:gd name="T87" fmla="*/ 3 h 95"/>
                <a:gd name="T88" fmla="*/ 21 w 63"/>
                <a:gd name="T89" fmla="*/ 1 h 95"/>
                <a:gd name="T90" fmla="*/ 30 w 63"/>
                <a:gd name="T9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95">
                  <a:moveTo>
                    <a:pt x="30" y="10"/>
                  </a:moveTo>
                  <a:lnTo>
                    <a:pt x="23" y="12"/>
                  </a:lnTo>
                  <a:lnTo>
                    <a:pt x="19" y="15"/>
                  </a:lnTo>
                  <a:lnTo>
                    <a:pt x="16" y="21"/>
                  </a:lnTo>
                  <a:lnTo>
                    <a:pt x="12" y="33"/>
                  </a:lnTo>
                  <a:lnTo>
                    <a:pt x="12" y="48"/>
                  </a:lnTo>
                  <a:lnTo>
                    <a:pt x="14" y="66"/>
                  </a:lnTo>
                  <a:lnTo>
                    <a:pt x="17" y="78"/>
                  </a:lnTo>
                  <a:lnTo>
                    <a:pt x="23" y="83"/>
                  </a:lnTo>
                  <a:lnTo>
                    <a:pt x="28" y="85"/>
                  </a:lnTo>
                  <a:lnTo>
                    <a:pt x="33" y="86"/>
                  </a:lnTo>
                  <a:lnTo>
                    <a:pt x="38" y="85"/>
                  </a:lnTo>
                  <a:lnTo>
                    <a:pt x="43" y="81"/>
                  </a:lnTo>
                  <a:lnTo>
                    <a:pt x="47" y="76"/>
                  </a:lnTo>
                  <a:lnTo>
                    <a:pt x="50" y="64"/>
                  </a:lnTo>
                  <a:lnTo>
                    <a:pt x="50" y="47"/>
                  </a:lnTo>
                  <a:lnTo>
                    <a:pt x="49" y="31"/>
                  </a:lnTo>
                  <a:lnTo>
                    <a:pt x="43" y="19"/>
                  </a:lnTo>
                  <a:lnTo>
                    <a:pt x="40" y="14"/>
                  </a:lnTo>
                  <a:lnTo>
                    <a:pt x="35" y="10"/>
                  </a:lnTo>
                  <a:lnTo>
                    <a:pt x="30" y="10"/>
                  </a:lnTo>
                  <a:close/>
                  <a:moveTo>
                    <a:pt x="30" y="0"/>
                  </a:moveTo>
                  <a:lnTo>
                    <a:pt x="37" y="0"/>
                  </a:lnTo>
                  <a:lnTo>
                    <a:pt x="42" y="3"/>
                  </a:lnTo>
                  <a:lnTo>
                    <a:pt x="49" y="7"/>
                  </a:lnTo>
                  <a:lnTo>
                    <a:pt x="54" y="12"/>
                  </a:lnTo>
                  <a:lnTo>
                    <a:pt x="61" y="26"/>
                  </a:lnTo>
                  <a:lnTo>
                    <a:pt x="63" y="47"/>
                  </a:lnTo>
                  <a:lnTo>
                    <a:pt x="63" y="67"/>
                  </a:lnTo>
                  <a:lnTo>
                    <a:pt x="57" y="83"/>
                  </a:lnTo>
                  <a:lnTo>
                    <a:pt x="52" y="88"/>
                  </a:lnTo>
                  <a:lnTo>
                    <a:pt x="47" y="92"/>
                  </a:lnTo>
                  <a:lnTo>
                    <a:pt x="40" y="95"/>
                  </a:lnTo>
                  <a:lnTo>
                    <a:pt x="33" y="95"/>
                  </a:lnTo>
                  <a:lnTo>
                    <a:pt x="26" y="95"/>
                  </a:lnTo>
                  <a:lnTo>
                    <a:pt x="19" y="93"/>
                  </a:lnTo>
                  <a:lnTo>
                    <a:pt x="14" y="90"/>
                  </a:lnTo>
                  <a:lnTo>
                    <a:pt x="9" y="85"/>
                  </a:lnTo>
                  <a:lnTo>
                    <a:pt x="2" y="71"/>
                  </a:lnTo>
                  <a:lnTo>
                    <a:pt x="0" y="50"/>
                  </a:lnTo>
                  <a:lnTo>
                    <a:pt x="0" y="29"/>
                  </a:lnTo>
                  <a:lnTo>
                    <a:pt x="5" y="14"/>
                  </a:lnTo>
                  <a:lnTo>
                    <a:pt x="11" y="8"/>
                  </a:lnTo>
                  <a:lnTo>
                    <a:pt x="16" y="3"/>
                  </a:lnTo>
                  <a:lnTo>
                    <a:pt x="21" y="1"/>
                  </a:lnTo>
                  <a:lnTo>
                    <a:pt x="30"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3" name="Freeform 283"/>
            <p:cNvSpPr>
              <a:spLocks noEditPoints="1"/>
            </p:cNvSpPr>
            <p:nvPr/>
          </p:nvSpPr>
          <p:spPr bwMode="auto">
            <a:xfrm>
              <a:off x="1340" y="3383"/>
              <a:ext cx="32" cy="47"/>
            </a:xfrm>
            <a:custGeom>
              <a:avLst/>
              <a:gdLst>
                <a:gd name="T0" fmla="*/ 33 w 65"/>
                <a:gd name="T1" fmla="*/ 8 h 95"/>
                <a:gd name="T2" fmla="*/ 26 w 65"/>
                <a:gd name="T3" fmla="*/ 10 h 95"/>
                <a:gd name="T4" fmla="*/ 23 w 65"/>
                <a:gd name="T5" fmla="*/ 13 h 95"/>
                <a:gd name="T6" fmla="*/ 18 w 65"/>
                <a:gd name="T7" fmla="*/ 19 h 95"/>
                <a:gd name="T8" fmla="*/ 14 w 65"/>
                <a:gd name="T9" fmla="*/ 29 h 95"/>
                <a:gd name="T10" fmla="*/ 13 w 65"/>
                <a:gd name="T11" fmla="*/ 46 h 95"/>
                <a:gd name="T12" fmla="*/ 14 w 65"/>
                <a:gd name="T13" fmla="*/ 64 h 95"/>
                <a:gd name="T14" fmla="*/ 18 w 65"/>
                <a:gd name="T15" fmla="*/ 74 h 95"/>
                <a:gd name="T16" fmla="*/ 21 w 65"/>
                <a:gd name="T17" fmla="*/ 81 h 95"/>
                <a:gd name="T18" fmla="*/ 26 w 65"/>
                <a:gd name="T19" fmla="*/ 83 h 95"/>
                <a:gd name="T20" fmla="*/ 32 w 65"/>
                <a:gd name="T21" fmla="*/ 84 h 95"/>
                <a:gd name="T22" fmla="*/ 39 w 65"/>
                <a:gd name="T23" fmla="*/ 83 h 95"/>
                <a:gd name="T24" fmla="*/ 44 w 65"/>
                <a:gd name="T25" fmla="*/ 81 h 95"/>
                <a:gd name="T26" fmla="*/ 47 w 65"/>
                <a:gd name="T27" fmla="*/ 76 h 95"/>
                <a:gd name="T28" fmla="*/ 51 w 65"/>
                <a:gd name="T29" fmla="*/ 64 h 95"/>
                <a:gd name="T30" fmla="*/ 52 w 65"/>
                <a:gd name="T31" fmla="*/ 46 h 95"/>
                <a:gd name="T32" fmla="*/ 51 w 65"/>
                <a:gd name="T33" fmla="*/ 31 h 95"/>
                <a:gd name="T34" fmla="*/ 47 w 65"/>
                <a:gd name="T35" fmla="*/ 19 h 95"/>
                <a:gd name="T36" fmla="*/ 44 w 65"/>
                <a:gd name="T37" fmla="*/ 13 h 95"/>
                <a:gd name="T38" fmla="*/ 39 w 65"/>
                <a:gd name="T39" fmla="*/ 10 h 95"/>
                <a:gd name="T40" fmla="*/ 33 w 65"/>
                <a:gd name="T41" fmla="*/ 8 h 95"/>
                <a:gd name="T42" fmla="*/ 33 w 65"/>
                <a:gd name="T43" fmla="*/ 0 h 95"/>
                <a:gd name="T44" fmla="*/ 40 w 65"/>
                <a:gd name="T45" fmla="*/ 0 h 95"/>
                <a:gd name="T46" fmla="*/ 47 w 65"/>
                <a:gd name="T47" fmla="*/ 1 h 95"/>
                <a:gd name="T48" fmla="*/ 52 w 65"/>
                <a:gd name="T49" fmla="*/ 7 h 95"/>
                <a:gd name="T50" fmla="*/ 56 w 65"/>
                <a:gd name="T51" fmla="*/ 12 h 95"/>
                <a:gd name="T52" fmla="*/ 63 w 65"/>
                <a:gd name="T53" fmla="*/ 26 h 95"/>
                <a:gd name="T54" fmla="*/ 65 w 65"/>
                <a:gd name="T55" fmla="*/ 46 h 95"/>
                <a:gd name="T56" fmla="*/ 63 w 65"/>
                <a:gd name="T57" fmla="*/ 67 h 95"/>
                <a:gd name="T58" fmla="*/ 56 w 65"/>
                <a:gd name="T59" fmla="*/ 83 h 95"/>
                <a:gd name="T60" fmla="*/ 51 w 65"/>
                <a:gd name="T61" fmla="*/ 88 h 95"/>
                <a:gd name="T62" fmla="*/ 46 w 65"/>
                <a:gd name="T63" fmla="*/ 91 h 95"/>
                <a:gd name="T64" fmla="*/ 39 w 65"/>
                <a:gd name="T65" fmla="*/ 93 h 95"/>
                <a:gd name="T66" fmla="*/ 32 w 65"/>
                <a:gd name="T67" fmla="*/ 95 h 95"/>
                <a:gd name="T68" fmla="*/ 25 w 65"/>
                <a:gd name="T69" fmla="*/ 93 h 95"/>
                <a:gd name="T70" fmla="*/ 18 w 65"/>
                <a:gd name="T71" fmla="*/ 91 h 95"/>
                <a:gd name="T72" fmla="*/ 13 w 65"/>
                <a:gd name="T73" fmla="*/ 88 h 95"/>
                <a:gd name="T74" fmla="*/ 9 w 65"/>
                <a:gd name="T75" fmla="*/ 83 h 95"/>
                <a:gd name="T76" fmla="*/ 2 w 65"/>
                <a:gd name="T77" fmla="*/ 67 h 95"/>
                <a:gd name="T78" fmla="*/ 0 w 65"/>
                <a:gd name="T79" fmla="*/ 46 h 95"/>
                <a:gd name="T80" fmla="*/ 2 w 65"/>
                <a:gd name="T81" fmla="*/ 26 h 95"/>
                <a:gd name="T82" fmla="*/ 9 w 65"/>
                <a:gd name="T83" fmla="*/ 10 h 95"/>
                <a:gd name="T84" fmla="*/ 14 w 65"/>
                <a:gd name="T85" fmla="*/ 5 h 95"/>
                <a:gd name="T86" fmla="*/ 20 w 65"/>
                <a:gd name="T87" fmla="*/ 1 h 95"/>
                <a:gd name="T88" fmla="*/ 26 w 65"/>
                <a:gd name="T89" fmla="*/ 0 h 95"/>
                <a:gd name="T90" fmla="*/ 33 w 65"/>
                <a:gd name="T9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5">
                  <a:moveTo>
                    <a:pt x="33" y="8"/>
                  </a:moveTo>
                  <a:lnTo>
                    <a:pt x="26" y="10"/>
                  </a:lnTo>
                  <a:lnTo>
                    <a:pt x="23" y="13"/>
                  </a:lnTo>
                  <a:lnTo>
                    <a:pt x="18" y="19"/>
                  </a:lnTo>
                  <a:lnTo>
                    <a:pt x="14" y="29"/>
                  </a:lnTo>
                  <a:lnTo>
                    <a:pt x="13" y="46"/>
                  </a:lnTo>
                  <a:lnTo>
                    <a:pt x="14" y="64"/>
                  </a:lnTo>
                  <a:lnTo>
                    <a:pt x="18" y="74"/>
                  </a:lnTo>
                  <a:lnTo>
                    <a:pt x="21" y="81"/>
                  </a:lnTo>
                  <a:lnTo>
                    <a:pt x="26" y="83"/>
                  </a:lnTo>
                  <a:lnTo>
                    <a:pt x="32" y="84"/>
                  </a:lnTo>
                  <a:lnTo>
                    <a:pt x="39" y="83"/>
                  </a:lnTo>
                  <a:lnTo>
                    <a:pt x="44" y="81"/>
                  </a:lnTo>
                  <a:lnTo>
                    <a:pt x="47" y="76"/>
                  </a:lnTo>
                  <a:lnTo>
                    <a:pt x="51" y="64"/>
                  </a:lnTo>
                  <a:lnTo>
                    <a:pt x="52" y="46"/>
                  </a:lnTo>
                  <a:lnTo>
                    <a:pt x="51" y="31"/>
                  </a:lnTo>
                  <a:lnTo>
                    <a:pt x="47" y="19"/>
                  </a:lnTo>
                  <a:lnTo>
                    <a:pt x="44" y="13"/>
                  </a:lnTo>
                  <a:lnTo>
                    <a:pt x="39" y="10"/>
                  </a:lnTo>
                  <a:lnTo>
                    <a:pt x="33" y="8"/>
                  </a:lnTo>
                  <a:close/>
                  <a:moveTo>
                    <a:pt x="33" y="0"/>
                  </a:moveTo>
                  <a:lnTo>
                    <a:pt x="40" y="0"/>
                  </a:lnTo>
                  <a:lnTo>
                    <a:pt x="47" y="1"/>
                  </a:lnTo>
                  <a:lnTo>
                    <a:pt x="52" y="7"/>
                  </a:lnTo>
                  <a:lnTo>
                    <a:pt x="56" y="12"/>
                  </a:lnTo>
                  <a:lnTo>
                    <a:pt x="63" y="26"/>
                  </a:lnTo>
                  <a:lnTo>
                    <a:pt x="65" y="46"/>
                  </a:lnTo>
                  <a:lnTo>
                    <a:pt x="63" y="67"/>
                  </a:lnTo>
                  <a:lnTo>
                    <a:pt x="56" y="83"/>
                  </a:lnTo>
                  <a:lnTo>
                    <a:pt x="51" y="88"/>
                  </a:lnTo>
                  <a:lnTo>
                    <a:pt x="46" y="91"/>
                  </a:lnTo>
                  <a:lnTo>
                    <a:pt x="39" y="93"/>
                  </a:lnTo>
                  <a:lnTo>
                    <a:pt x="32" y="95"/>
                  </a:lnTo>
                  <a:lnTo>
                    <a:pt x="25" y="93"/>
                  </a:lnTo>
                  <a:lnTo>
                    <a:pt x="18" y="91"/>
                  </a:lnTo>
                  <a:lnTo>
                    <a:pt x="13" y="88"/>
                  </a:lnTo>
                  <a:lnTo>
                    <a:pt x="9" y="83"/>
                  </a:lnTo>
                  <a:lnTo>
                    <a:pt x="2" y="67"/>
                  </a:lnTo>
                  <a:lnTo>
                    <a:pt x="0" y="46"/>
                  </a:lnTo>
                  <a:lnTo>
                    <a:pt x="2" y="26"/>
                  </a:lnTo>
                  <a:lnTo>
                    <a:pt x="9" y="10"/>
                  </a:lnTo>
                  <a:lnTo>
                    <a:pt x="14" y="5"/>
                  </a:lnTo>
                  <a:lnTo>
                    <a:pt x="20" y="1"/>
                  </a:lnTo>
                  <a:lnTo>
                    <a:pt x="26" y="0"/>
                  </a:lnTo>
                  <a:lnTo>
                    <a:pt x="33"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4" name="Rectangle 284"/>
            <p:cNvSpPr>
              <a:spLocks noChangeArrowheads="1"/>
            </p:cNvSpPr>
            <p:nvPr/>
          </p:nvSpPr>
          <p:spPr bwMode="auto">
            <a:xfrm>
              <a:off x="1382" y="3422"/>
              <a:ext cx="7" cy="8"/>
            </a:xfrm>
            <a:prstGeom prst="rect">
              <a:avLst/>
            </a:prstGeom>
            <a:solidFill>
              <a:srgbClr val="DA0000"/>
            </a:solidFill>
            <a:ln w="0">
              <a:solidFill>
                <a:srgbClr val="DA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5" name="Freeform 285"/>
            <p:cNvSpPr>
              <a:spLocks/>
            </p:cNvSpPr>
            <p:nvPr/>
          </p:nvSpPr>
          <p:spPr bwMode="auto">
            <a:xfrm>
              <a:off x="1400" y="3384"/>
              <a:ext cx="31" cy="46"/>
            </a:xfrm>
            <a:custGeom>
              <a:avLst/>
              <a:gdLst>
                <a:gd name="T0" fmla="*/ 5 w 60"/>
                <a:gd name="T1" fmla="*/ 0 h 94"/>
                <a:gd name="T2" fmla="*/ 53 w 60"/>
                <a:gd name="T3" fmla="*/ 0 h 94"/>
                <a:gd name="T4" fmla="*/ 53 w 60"/>
                <a:gd name="T5" fmla="*/ 11 h 94"/>
                <a:gd name="T6" fmla="*/ 17 w 60"/>
                <a:gd name="T7" fmla="*/ 11 h 94"/>
                <a:gd name="T8" fmla="*/ 17 w 60"/>
                <a:gd name="T9" fmla="*/ 33 h 94"/>
                <a:gd name="T10" fmla="*/ 22 w 60"/>
                <a:gd name="T11" fmla="*/ 32 h 94"/>
                <a:gd name="T12" fmla="*/ 27 w 60"/>
                <a:gd name="T13" fmla="*/ 32 h 94"/>
                <a:gd name="T14" fmla="*/ 36 w 60"/>
                <a:gd name="T15" fmla="*/ 33 h 94"/>
                <a:gd name="T16" fmla="*/ 45 w 60"/>
                <a:gd name="T17" fmla="*/ 35 h 94"/>
                <a:gd name="T18" fmla="*/ 52 w 60"/>
                <a:gd name="T19" fmla="*/ 40 h 94"/>
                <a:gd name="T20" fmla="*/ 57 w 60"/>
                <a:gd name="T21" fmla="*/ 47 h 94"/>
                <a:gd name="T22" fmla="*/ 60 w 60"/>
                <a:gd name="T23" fmla="*/ 54 h 94"/>
                <a:gd name="T24" fmla="*/ 60 w 60"/>
                <a:gd name="T25" fmla="*/ 63 h 94"/>
                <a:gd name="T26" fmla="*/ 60 w 60"/>
                <a:gd name="T27" fmla="*/ 71 h 94"/>
                <a:gd name="T28" fmla="*/ 59 w 60"/>
                <a:gd name="T29" fmla="*/ 77 h 94"/>
                <a:gd name="T30" fmla="*/ 55 w 60"/>
                <a:gd name="T31" fmla="*/ 82 h 94"/>
                <a:gd name="T32" fmla="*/ 52 w 60"/>
                <a:gd name="T33" fmla="*/ 87 h 94"/>
                <a:gd name="T34" fmla="*/ 46 w 60"/>
                <a:gd name="T35" fmla="*/ 90 h 94"/>
                <a:gd name="T36" fmla="*/ 40 w 60"/>
                <a:gd name="T37" fmla="*/ 92 h 94"/>
                <a:gd name="T38" fmla="*/ 33 w 60"/>
                <a:gd name="T39" fmla="*/ 94 h 94"/>
                <a:gd name="T40" fmla="*/ 24 w 60"/>
                <a:gd name="T41" fmla="*/ 94 h 94"/>
                <a:gd name="T42" fmla="*/ 14 w 60"/>
                <a:gd name="T43" fmla="*/ 94 h 94"/>
                <a:gd name="T44" fmla="*/ 7 w 60"/>
                <a:gd name="T45" fmla="*/ 92 h 94"/>
                <a:gd name="T46" fmla="*/ 0 w 60"/>
                <a:gd name="T47" fmla="*/ 90 h 94"/>
                <a:gd name="T48" fmla="*/ 0 w 60"/>
                <a:gd name="T49" fmla="*/ 78 h 94"/>
                <a:gd name="T50" fmla="*/ 7 w 60"/>
                <a:gd name="T51" fmla="*/ 80 h 94"/>
                <a:gd name="T52" fmla="*/ 12 w 60"/>
                <a:gd name="T53" fmla="*/ 82 h 94"/>
                <a:gd name="T54" fmla="*/ 19 w 60"/>
                <a:gd name="T55" fmla="*/ 83 h 94"/>
                <a:gd name="T56" fmla="*/ 24 w 60"/>
                <a:gd name="T57" fmla="*/ 83 h 94"/>
                <a:gd name="T58" fmla="*/ 31 w 60"/>
                <a:gd name="T59" fmla="*/ 83 h 94"/>
                <a:gd name="T60" fmla="*/ 36 w 60"/>
                <a:gd name="T61" fmla="*/ 82 h 94"/>
                <a:gd name="T62" fmla="*/ 41 w 60"/>
                <a:gd name="T63" fmla="*/ 78 h 94"/>
                <a:gd name="T64" fmla="*/ 45 w 60"/>
                <a:gd name="T65" fmla="*/ 75 h 94"/>
                <a:gd name="T66" fmla="*/ 46 w 60"/>
                <a:gd name="T67" fmla="*/ 70 h 94"/>
                <a:gd name="T68" fmla="*/ 48 w 60"/>
                <a:gd name="T69" fmla="*/ 63 h 94"/>
                <a:gd name="T70" fmla="*/ 46 w 60"/>
                <a:gd name="T71" fmla="*/ 58 h 94"/>
                <a:gd name="T72" fmla="*/ 45 w 60"/>
                <a:gd name="T73" fmla="*/ 52 h 94"/>
                <a:gd name="T74" fmla="*/ 41 w 60"/>
                <a:gd name="T75" fmla="*/ 49 h 94"/>
                <a:gd name="T76" fmla="*/ 38 w 60"/>
                <a:gd name="T77" fmla="*/ 45 h 94"/>
                <a:gd name="T78" fmla="*/ 31 w 60"/>
                <a:gd name="T79" fmla="*/ 44 h 94"/>
                <a:gd name="T80" fmla="*/ 26 w 60"/>
                <a:gd name="T81" fmla="*/ 42 h 94"/>
                <a:gd name="T82" fmla="*/ 15 w 60"/>
                <a:gd name="T83" fmla="*/ 44 h 94"/>
                <a:gd name="T84" fmla="*/ 5 w 60"/>
                <a:gd name="T85" fmla="*/ 47 h 94"/>
                <a:gd name="T86" fmla="*/ 5 w 60"/>
                <a:gd name="T8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94">
                  <a:moveTo>
                    <a:pt x="5" y="0"/>
                  </a:moveTo>
                  <a:lnTo>
                    <a:pt x="53" y="0"/>
                  </a:lnTo>
                  <a:lnTo>
                    <a:pt x="53" y="11"/>
                  </a:lnTo>
                  <a:lnTo>
                    <a:pt x="17" y="11"/>
                  </a:lnTo>
                  <a:lnTo>
                    <a:pt x="17" y="33"/>
                  </a:lnTo>
                  <a:lnTo>
                    <a:pt x="22" y="32"/>
                  </a:lnTo>
                  <a:lnTo>
                    <a:pt x="27" y="32"/>
                  </a:lnTo>
                  <a:lnTo>
                    <a:pt x="36" y="33"/>
                  </a:lnTo>
                  <a:lnTo>
                    <a:pt x="45" y="35"/>
                  </a:lnTo>
                  <a:lnTo>
                    <a:pt x="52" y="40"/>
                  </a:lnTo>
                  <a:lnTo>
                    <a:pt x="57" y="47"/>
                  </a:lnTo>
                  <a:lnTo>
                    <a:pt x="60" y="54"/>
                  </a:lnTo>
                  <a:lnTo>
                    <a:pt x="60" y="63"/>
                  </a:lnTo>
                  <a:lnTo>
                    <a:pt x="60" y="71"/>
                  </a:lnTo>
                  <a:lnTo>
                    <a:pt x="59" y="77"/>
                  </a:lnTo>
                  <a:lnTo>
                    <a:pt x="55" y="82"/>
                  </a:lnTo>
                  <a:lnTo>
                    <a:pt x="52" y="87"/>
                  </a:lnTo>
                  <a:lnTo>
                    <a:pt x="46" y="90"/>
                  </a:lnTo>
                  <a:lnTo>
                    <a:pt x="40" y="92"/>
                  </a:lnTo>
                  <a:lnTo>
                    <a:pt x="33" y="94"/>
                  </a:lnTo>
                  <a:lnTo>
                    <a:pt x="24" y="94"/>
                  </a:lnTo>
                  <a:lnTo>
                    <a:pt x="14" y="94"/>
                  </a:lnTo>
                  <a:lnTo>
                    <a:pt x="7" y="92"/>
                  </a:lnTo>
                  <a:lnTo>
                    <a:pt x="0" y="90"/>
                  </a:lnTo>
                  <a:lnTo>
                    <a:pt x="0" y="78"/>
                  </a:lnTo>
                  <a:lnTo>
                    <a:pt x="7" y="80"/>
                  </a:lnTo>
                  <a:lnTo>
                    <a:pt x="12" y="82"/>
                  </a:lnTo>
                  <a:lnTo>
                    <a:pt x="19" y="83"/>
                  </a:lnTo>
                  <a:lnTo>
                    <a:pt x="24" y="83"/>
                  </a:lnTo>
                  <a:lnTo>
                    <a:pt x="31" y="83"/>
                  </a:lnTo>
                  <a:lnTo>
                    <a:pt x="36" y="82"/>
                  </a:lnTo>
                  <a:lnTo>
                    <a:pt x="41" y="78"/>
                  </a:lnTo>
                  <a:lnTo>
                    <a:pt x="45" y="75"/>
                  </a:lnTo>
                  <a:lnTo>
                    <a:pt x="46" y="70"/>
                  </a:lnTo>
                  <a:lnTo>
                    <a:pt x="48" y="63"/>
                  </a:lnTo>
                  <a:lnTo>
                    <a:pt x="46" y="58"/>
                  </a:lnTo>
                  <a:lnTo>
                    <a:pt x="45" y="52"/>
                  </a:lnTo>
                  <a:lnTo>
                    <a:pt x="41" y="49"/>
                  </a:lnTo>
                  <a:lnTo>
                    <a:pt x="38" y="45"/>
                  </a:lnTo>
                  <a:lnTo>
                    <a:pt x="31" y="44"/>
                  </a:lnTo>
                  <a:lnTo>
                    <a:pt x="26" y="42"/>
                  </a:lnTo>
                  <a:lnTo>
                    <a:pt x="15" y="44"/>
                  </a:lnTo>
                  <a:lnTo>
                    <a:pt x="5" y="47"/>
                  </a:lnTo>
                  <a:lnTo>
                    <a:pt x="5"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6" name="Freeform 286"/>
            <p:cNvSpPr>
              <a:spLocks noEditPoints="1"/>
            </p:cNvSpPr>
            <p:nvPr/>
          </p:nvSpPr>
          <p:spPr bwMode="auto">
            <a:xfrm>
              <a:off x="1440" y="3384"/>
              <a:ext cx="32" cy="47"/>
            </a:xfrm>
            <a:custGeom>
              <a:avLst/>
              <a:gdLst>
                <a:gd name="T0" fmla="*/ 33 w 64"/>
                <a:gd name="T1" fmla="*/ 9 h 96"/>
                <a:gd name="T2" fmla="*/ 28 w 64"/>
                <a:gd name="T3" fmla="*/ 11 h 96"/>
                <a:gd name="T4" fmla="*/ 23 w 64"/>
                <a:gd name="T5" fmla="*/ 14 h 96"/>
                <a:gd name="T6" fmla="*/ 19 w 64"/>
                <a:gd name="T7" fmla="*/ 19 h 96"/>
                <a:gd name="T8" fmla="*/ 14 w 64"/>
                <a:gd name="T9" fmla="*/ 32 h 96"/>
                <a:gd name="T10" fmla="*/ 14 w 64"/>
                <a:gd name="T11" fmla="*/ 47 h 96"/>
                <a:gd name="T12" fmla="*/ 14 w 64"/>
                <a:gd name="T13" fmla="*/ 64 h 96"/>
                <a:gd name="T14" fmla="*/ 18 w 64"/>
                <a:gd name="T15" fmla="*/ 77 h 96"/>
                <a:gd name="T16" fmla="*/ 21 w 64"/>
                <a:gd name="T17" fmla="*/ 82 h 96"/>
                <a:gd name="T18" fmla="*/ 26 w 64"/>
                <a:gd name="T19" fmla="*/ 85 h 96"/>
                <a:gd name="T20" fmla="*/ 33 w 64"/>
                <a:gd name="T21" fmla="*/ 85 h 96"/>
                <a:gd name="T22" fmla="*/ 38 w 64"/>
                <a:gd name="T23" fmla="*/ 85 h 96"/>
                <a:gd name="T24" fmla="*/ 44 w 64"/>
                <a:gd name="T25" fmla="*/ 82 h 96"/>
                <a:gd name="T26" fmla="*/ 47 w 64"/>
                <a:gd name="T27" fmla="*/ 77 h 96"/>
                <a:gd name="T28" fmla="*/ 51 w 64"/>
                <a:gd name="T29" fmla="*/ 64 h 96"/>
                <a:gd name="T30" fmla="*/ 52 w 64"/>
                <a:gd name="T31" fmla="*/ 47 h 96"/>
                <a:gd name="T32" fmla="*/ 51 w 64"/>
                <a:gd name="T33" fmla="*/ 32 h 96"/>
                <a:gd name="T34" fmla="*/ 47 w 64"/>
                <a:gd name="T35" fmla="*/ 19 h 96"/>
                <a:gd name="T36" fmla="*/ 44 w 64"/>
                <a:gd name="T37" fmla="*/ 14 h 96"/>
                <a:gd name="T38" fmla="*/ 38 w 64"/>
                <a:gd name="T39" fmla="*/ 11 h 96"/>
                <a:gd name="T40" fmla="*/ 33 w 64"/>
                <a:gd name="T41" fmla="*/ 9 h 96"/>
                <a:gd name="T42" fmla="*/ 33 w 64"/>
                <a:gd name="T43" fmla="*/ 0 h 96"/>
                <a:gd name="T44" fmla="*/ 40 w 64"/>
                <a:gd name="T45" fmla="*/ 0 h 96"/>
                <a:gd name="T46" fmla="*/ 47 w 64"/>
                <a:gd name="T47" fmla="*/ 4 h 96"/>
                <a:gd name="T48" fmla="*/ 52 w 64"/>
                <a:gd name="T49" fmla="*/ 7 h 96"/>
                <a:gd name="T50" fmla="*/ 57 w 64"/>
                <a:gd name="T51" fmla="*/ 12 h 96"/>
                <a:gd name="T52" fmla="*/ 63 w 64"/>
                <a:gd name="T53" fmla="*/ 28 h 96"/>
                <a:gd name="T54" fmla="*/ 64 w 64"/>
                <a:gd name="T55" fmla="*/ 47 h 96"/>
                <a:gd name="T56" fmla="*/ 63 w 64"/>
                <a:gd name="T57" fmla="*/ 68 h 96"/>
                <a:gd name="T58" fmla="*/ 56 w 64"/>
                <a:gd name="T59" fmla="*/ 83 h 96"/>
                <a:gd name="T60" fmla="*/ 52 w 64"/>
                <a:gd name="T61" fmla="*/ 89 h 96"/>
                <a:gd name="T62" fmla="*/ 45 w 64"/>
                <a:gd name="T63" fmla="*/ 92 h 96"/>
                <a:gd name="T64" fmla="*/ 40 w 64"/>
                <a:gd name="T65" fmla="*/ 94 h 96"/>
                <a:gd name="T66" fmla="*/ 33 w 64"/>
                <a:gd name="T67" fmla="*/ 96 h 96"/>
                <a:gd name="T68" fmla="*/ 25 w 64"/>
                <a:gd name="T69" fmla="*/ 94 h 96"/>
                <a:gd name="T70" fmla="*/ 19 w 64"/>
                <a:gd name="T71" fmla="*/ 92 h 96"/>
                <a:gd name="T72" fmla="*/ 12 w 64"/>
                <a:gd name="T73" fmla="*/ 89 h 96"/>
                <a:gd name="T74" fmla="*/ 9 w 64"/>
                <a:gd name="T75" fmla="*/ 83 h 96"/>
                <a:gd name="T76" fmla="*/ 2 w 64"/>
                <a:gd name="T77" fmla="*/ 68 h 96"/>
                <a:gd name="T78" fmla="*/ 0 w 64"/>
                <a:gd name="T79" fmla="*/ 47 h 96"/>
                <a:gd name="T80" fmla="*/ 4 w 64"/>
                <a:gd name="T81" fmla="*/ 26 h 96"/>
                <a:gd name="T82" fmla="*/ 9 w 64"/>
                <a:gd name="T83" fmla="*/ 12 h 96"/>
                <a:gd name="T84" fmla="*/ 14 w 64"/>
                <a:gd name="T85" fmla="*/ 7 h 96"/>
                <a:gd name="T86" fmla="*/ 19 w 64"/>
                <a:gd name="T87" fmla="*/ 2 h 96"/>
                <a:gd name="T88" fmla="*/ 26 w 64"/>
                <a:gd name="T89" fmla="*/ 0 h 96"/>
                <a:gd name="T90" fmla="*/ 33 w 64"/>
                <a:gd name="T9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 h="96">
                  <a:moveTo>
                    <a:pt x="33" y="9"/>
                  </a:moveTo>
                  <a:lnTo>
                    <a:pt x="28" y="11"/>
                  </a:lnTo>
                  <a:lnTo>
                    <a:pt x="23" y="14"/>
                  </a:lnTo>
                  <a:lnTo>
                    <a:pt x="19" y="19"/>
                  </a:lnTo>
                  <a:lnTo>
                    <a:pt x="14" y="32"/>
                  </a:lnTo>
                  <a:lnTo>
                    <a:pt x="14" y="47"/>
                  </a:lnTo>
                  <a:lnTo>
                    <a:pt x="14" y="64"/>
                  </a:lnTo>
                  <a:lnTo>
                    <a:pt x="18" y="77"/>
                  </a:lnTo>
                  <a:lnTo>
                    <a:pt x="21" y="82"/>
                  </a:lnTo>
                  <a:lnTo>
                    <a:pt x="26" y="85"/>
                  </a:lnTo>
                  <a:lnTo>
                    <a:pt x="33" y="85"/>
                  </a:lnTo>
                  <a:lnTo>
                    <a:pt x="38" y="85"/>
                  </a:lnTo>
                  <a:lnTo>
                    <a:pt x="44" y="82"/>
                  </a:lnTo>
                  <a:lnTo>
                    <a:pt x="47" y="77"/>
                  </a:lnTo>
                  <a:lnTo>
                    <a:pt x="51" y="64"/>
                  </a:lnTo>
                  <a:lnTo>
                    <a:pt x="52" y="47"/>
                  </a:lnTo>
                  <a:lnTo>
                    <a:pt x="51" y="32"/>
                  </a:lnTo>
                  <a:lnTo>
                    <a:pt x="47" y="19"/>
                  </a:lnTo>
                  <a:lnTo>
                    <a:pt x="44" y="14"/>
                  </a:lnTo>
                  <a:lnTo>
                    <a:pt x="38" y="11"/>
                  </a:lnTo>
                  <a:lnTo>
                    <a:pt x="33" y="9"/>
                  </a:lnTo>
                  <a:close/>
                  <a:moveTo>
                    <a:pt x="33" y="0"/>
                  </a:moveTo>
                  <a:lnTo>
                    <a:pt x="40" y="0"/>
                  </a:lnTo>
                  <a:lnTo>
                    <a:pt x="47" y="4"/>
                  </a:lnTo>
                  <a:lnTo>
                    <a:pt x="52" y="7"/>
                  </a:lnTo>
                  <a:lnTo>
                    <a:pt x="57" y="12"/>
                  </a:lnTo>
                  <a:lnTo>
                    <a:pt x="63" y="28"/>
                  </a:lnTo>
                  <a:lnTo>
                    <a:pt x="64" y="47"/>
                  </a:lnTo>
                  <a:lnTo>
                    <a:pt x="63" y="68"/>
                  </a:lnTo>
                  <a:lnTo>
                    <a:pt x="56" y="83"/>
                  </a:lnTo>
                  <a:lnTo>
                    <a:pt x="52" y="89"/>
                  </a:lnTo>
                  <a:lnTo>
                    <a:pt x="45" y="92"/>
                  </a:lnTo>
                  <a:lnTo>
                    <a:pt x="40" y="94"/>
                  </a:lnTo>
                  <a:lnTo>
                    <a:pt x="33" y="96"/>
                  </a:lnTo>
                  <a:lnTo>
                    <a:pt x="25" y="94"/>
                  </a:lnTo>
                  <a:lnTo>
                    <a:pt x="19" y="92"/>
                  </a:lnTo>
                  <a:lnTo>
                    <a:pt x="12" y="89"/>
                  </a:lnTo>
                  <a:lnTo>
                    <a:pt x="9" y="83"/>
                  </a:lnTo>
                  <a:lnTo>
                    <a:pt x="2" y="68"/>
                  </a:lnTo>
                  <a:lnTo>
                    <a:pt x="0" y="47"/>
                  </a:lnTo>
                  <a:lnTo>
                    <a:pt x="4" y="26"/>
                  </a:lnTo>
                  <a:lnTo>
                    <a:pt x="9" y="12"/>
                  </a:lnTo>
                  <a:lnTo>
                    <a:pt x="14" y="7"/>
                  </a:lnTo>
                  <a:lnTo>
                    <a:pt x="19" y="2"/>
                  </a:lnTo>
                  <a:lnTo>
                    <a:pt x="26" y="0"/>
                  </a:lnTo>
                  <a:lnTo>
                    <a:pt x="33"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7" name="Rectangle 287"/>
            <p:cNvSpPr>
              <a:spLocks noChangeArrowheads="1"/>
            </p:cNvSpPr>
            <p:nvPr/>
          </p:nvSpPr>
          <p:spPr bwMode="auto">
            <a:xfrm>
              <a:off x="2384" y="1753"/>
              <a:ext cx="86" cy="1725"/>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8" name="Line 288"/>
            <p:cNvSpPr>
              <a:spLocks noChangeShapeType="1"/>
            </p:cNvSpPr>
            <p:nvPr/>
          </p:nvSpPr>
          <p:spPr bwMode="auto">
            <a:xfrm>
              <a:off x="2384" y="1753"/>
              <a:ext cx="86" cy="0"/>
            </a:xfrm>
            <a:prstGeom prst="line">
              <a:avLst/>
            </a:prstGeom>
            <a:noFill/>
            <a:ln w="1588">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9" name="Line 289"/>
            <p:cNvSpPr>
              <a:spLocks noChangeShapeType="1"/>
            </p:cNvSpPr>
            <p:nvPr/>
          </p:nvSpPr>
          <p:spPr bwMode="auto">
            <a:xfrm>
              <a:off x="2470" y="1753"/>
              <a:ext cx="0" cy="1725"/>
            </a:xfrm>
            <a:prstGeom prst="line">
              <a:avLst/>
            </a:prstGeom>
            <a:noFill/>
            <a:ln w="1588">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0" name="Line 290"/>
            <p:cNvSpPr>
              <a:spLocks noChangeShapeType="1"/>
            </p:cNvSpPr>
            <p:nvPr/>
          </p:nvSpPr>
          <p:spPr bwMode="auto">
            <a:xfrm flipH="1">
              <a:off x="2384" y="3478"/>
              <a:ext cx="86" cy="0"/>
            </a:xfrm>
            <a:prstGeom prst="line">
              <a:avLst/>
            </a:prstGeom>
            <a:noFill/>
            <a:ln w="1588">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1" name="Line 291"/>
            <p:cNvSpPr>
              <a:spLocks noChangeShapeType="1"/>
            </p:cNvSpPr>
            <p:nvPr/>
          </p:nvSpPr>
          <p:spPr bwMode="auto">
            <a:xfrm flipV="1">
              <a:off x="2384" y="1753"/>
              <a:ext cx="0" cy="1725"/>
            </a:xfrm>
            <a:prstGeom prst="line">
              <a:avLst/>
            </a:prstGeom>
            <a:noFill/>
            <a:ln w="1588">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2" name="Rectangle 292"/>
            <p:cNvSpPr>
              <a:spLocks noChangeArrowheads="1"/>
            </p:cNvSpPr>
            <p:nvPr/>
          </p:nvSpPr>
          <p:spPr bwMode="auto">
            <a:xfrm>
              <a:off x="2384" y="3475"/>
              <a:ext cx="86" cy="6"/>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3" name="Rectangle 293"/>
            <p:cNvSpPr>
              <a:spLocks noChangeArrowheads="1"/>
            </p:cNvSpPr>
            <p:nvPr/>
          </p:nvSpPr>
          <p:spPr bwMode="auto">
            <a:xfrm>
              <a:off x="2384" y="3319"/>
              <a:ext cx="86" cy="5"/>
            </a:xfrm>
            <a:prstGeom prst="rect">
              <a:avLst/>
            </a:prstGeom>
            <a:solidFill>
              <a:srgbClr val="850096"/>
            </a:solidFill>
            <a:ln w="0">
              <a:solidFill>
                <a:srgbClr val="850096"/>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4" name="Rectangle 294"/>
            <p:cNvSpPr>
              <a:spLocks noChangeArrowheads="1"/>
            </p:cNvSpPr>
            <p:nvPr/>
          </p:nvSpPr>
          <p:spPr bwMode="auto">
            <a:xfrm>
              <a:off x="2384" y="3162"/>
              <a:ext cx="86" cy="5"/>
            </a:xfrm>
            <a:prstGeom prst="rect">
              <a:avLst/>
            </a:prstGeom>
            <a:solidFill>
              <a:srgbClr val="0000C9"/>
            </a:solidFill>
            <a:ln w="0">
              <a:solidFill>
                <a:srgbClr val="0000C9"/>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5" name="Rectangle 295"/>
            <p:cNvSpPr>
              <a:spLocks noChangeArrowheads="1"/>
            </p:cNvSpPr>
            <p:nvPr/>
          </p:nvSpPr>
          <p:spPr bwMode="auto">
            <a:xfrm>
              <a:off x="2384" y="2849"/>
              <a:ext cx="86" cy="5"/>
            </a:xfrm>
            <a:prstGeom prst="rect">
              <a:avLst/>
            </a:prstGeom>
            <a:solidFill>
              <a:srgbClr val="00AAA0"/>
            </a:solidFill>
            <a:ln w="0">
              <a:solidFill>
                <a:srgbClr val="00AAA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6" name="Rectangle 296"/>
            <p:cNvSpPr>
              <a:spLocks noChangeArrowheads="1"/>
            </p:cNvSpPr>
            <p:nvPr/>
          </p:nvSpPr>
          <p:spPr bwMode="auto">
            <a:xfrm>
              <a:off x="2384" y="2535"/>
              <a:ext cx="86" cy="5"/>
            </a:xfrm>
            <a:prstGeom prst="rect">
              <a:avLst/>
            </a:prstGeom>
            <a:solidFill>
              <a:srgbClr val="00DA00"/>
            </a:solidFill>
            <a:ln w="0">
              <a:solidFill>
                <a:srgbClr val="00DA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7" name="Rectangle 297"/>
            <p:cNvSpPr>
              <a:spLocks noChangeArrowheads="1"/>
            </p:cNvSpPr>
            <p:nvPr/>
          </p:nvSpPr>
          <p:spPr bwMode="auto">
            <a:xfrm>
              <a:off x="2384" y="2221"/>
              <a:ext cx="86" cy="5"/>
            </a:xfrm>
            <a:prstGeom prst="rect">
              <a:avLst/>
            </a:prstGeom>
            <a:solidFill>
              <a:srgbClr val="F8DA00"/>
            </a:solidFill>
            <a:ln w="0">
              <a:solidFill>
                <a:srgbClr val="F8DA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8" name="Rectangle 298"/>
            <p:cNvSpPr>
              <a:spLocks noChangeArrowheads="1"/>
            </p:cNvSpPr>
            <p:nvPr/>
          </p:nvSpPr>
          <p:spPr bwMode="auto">
            <a:xfrm>
              <a:off x="2384" y="1907"/>
              <a:ext cx="86" cy="6"/>
            </a:xfrm>
            <a:prstGeom prst="rect">
              <a:avLst/>
            </a:prstGeom>
            <a:solidFill>
              <a:srgbClr val="DA0000"/>
            </a:solidFill>
            <a:ln w="0">
              <a:solidFill>
                <a:srgbClr val="DA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99" name="Rectangle 299"/>
            <p:cNvSpPr>
              <a:spLocks noChangeArrowheads="1"/>
            </p:cNvSpPr>
            <p:nvPr/>
          </p:nvSpPr>
          <p:spPr bwMode="auto">
            <a:xfrm>
              <a:off x="2384" y="1751"/>
              <a:ext cx="86" cy="5"/>
            </a:xfrm>
            <a:prstGeom prst="rect">
              <a:avLst/>
            </a:prstGeom>
            <a:solidFill>
              <a:srgbClr val="CCCCCC"/>
            </a:solidFill>
            <a:ln w="0">
              <a:solidFill>
                <a:srgbClr val="CCCCCC"/>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00" name="Line 300"/>
            <p:cNvSpPr>
              <a:spLocks noChangeShapeType="1"/>
            </p:cNvSpPr>
            <p:nvPr/>
          </p:nvSpPr>
          <p:spPr bwMode="auto">
            <a:xfrm>
              <a:off x="2384" y="1753"/>
              <a:ext cx="86"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1" name="Line 301"/>
            <p:cNvSpPr>
              <a:spLocks noChangeShapeType="1"/>
            </p:cNvSpPr>
            <p:nvPr/>
          </p:nvSpPr>
          <p:spPr bwMode="auto">
            <a:xfrm>
              <a:off x="2470" y="1753"/>
              <a:ext cx="0" cy="1725"/>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2" name="Line 302"/>
            <p:cNvSpPr>
              <a:spLocks noChangeShapeType="1"/>
            </p:cNvSpPr>
            <p:nvPr/>
          </p:nvSpPr>
          <p:spPr bwMode="auto">
            <a:xfrm flipH="1">
              <a:off x="2384" y="3478"/>
              <a:ext cx="86"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3" name="Line 303"/>
            <p:cNvSpPr>
              <a:spLocks noChangeShapeType="1"/>
            </p:cNvSpPr>
            <p:nvPr/>
          </p:nvSpPr>
          <p:spPr bwMode="auto">
            <a:xfrm flipV="1">
              <a:off x="2384" y="1753"/>
              <a:ext cx="0" cy="1725"/>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4" name="Line 304"/>
            <p:cNvSpPr>
              <a:spLocks noChangeShapeType="1"/>
            </p:cNvSpPr>
            <p:nvPr/>
          </p:nvSpPr>
          <p:spPr bwMode="auto">
            <a:xfrm flipH="1">
              <a:off x="2451" y="3478"/>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5" name="Freeform 305"/>
            <p:cNvSpPr>
              <a:spLocks noEditPoints="1"/>
            </p:cNvSpPr>
            <p:nvPr/>
          </p:nvSpPr>
          <p:spPr bwMode="auto">
            <a:xfrm>
              <a:off x="2494" y="3451"/>
              <a:ext cx="29" cy="44"/>
            </a:xfrm>
            <a:custGeom>
              <a:avLst/>
              <a:gdLst>
                <a:gd name="T0" fmla="*/ 29 w 58"/>
                <a:gd name="T1" fmla="*/ 9 h 89"/>
                <a:gd name="T2" fmla="*/ 22 w 58"/>
                <a:gd name="T3" fmla="*/ 9 h 89"/>
                <a:gd name="T4" fmla="*/ 19 w 58"/>
                <a:gd name="T5" fmla="*/ 13 h 89"/>
                <a:gd name="T6" fmla="*/ 15 w 58"/>
                <a:gd name="T7" fmla="*/ 18 h 89"/>
                <a:gd name="T8" fmla="*/ 12 w 58"/>
                <a:gd name="T9" fmla="*/ 25 h 89"/>
                <a:gd name="T10" fmla="*/ 12 w 58"/>
                <a:gd name="T11" fmla="*/ 33 h 89"/>
                <a:gd name="T12" fmla="*/ 10 w 58"/>
                <a:gd name="T13" fmla="*/ 44 h 89"/>
                <a:gd name="T14" fmla="*/ 12 w 58"/>
                <a:gd name="T15" fmla="*/ 54 h 89"/>
                <a:gd name="T16" fmla="*/ 12 w 58"/>
                <a:gd name="T17" fmla="*/ 63 h 89"/>
                <a:gd name="T18" fmla="*/ 15 w 58"/>
                <a:gd name="T19" fmla="*/ 70 h 89"/>
                <a:gd name="T20" fmla="*/ 19 w 58"/>
                <a:gd name="T21" fmla="*/ 75 h 89"/>
                <a:gd name="T22" fmla="*/ 22 w 58"/>
                <a:gd name="T23" fmla="*/ 78 h 89"/>
                <a:gd name="T24" fmla="*/ 29 w 58"/>
                <a:gd name="T25" fmla="*/ 78 h 89"/>
                <a:gd name="T26" fmla="*/ 34 w 58"/>
                <a:gd name="T27" fmla="*/ 78 h 89"/>
                <a:gd name="T28" fmla="*/ 38 w 58"/>
                <a:gd name="T29" fmla="*/ 75 h 89"/>
                <a:gd name="T30" fmla="*/ 41 w 58"/>
                <a:gd name="T31" fmla="*/ 70 h 89"/>
                <a:gd name="T32" fmla="*/ 45 w 58"/>
                <a:gd name="T33" fmla="*/ 63 h 89"/>
                <a:gd name="T34" fmla="*/ 46 w 58"/>
                <a:gd name="T35" fmla="*/ 54 h 89"/>
                <a:gd name="T36" fmla="*/ 46 w 58"/>
                <a:gd name="T37" fmla="*/ 44 h 89"/>
                <a:gd name="T38" fmla="*/ 46 w 58"/>
                <a:gd name="T39" fmla="*/ 33 h 89"/>
                <a:gd name="T40" fmla="*/ 45 w 58"/>
                <a:gd name="T41" fmla="*/ 25 h 89"/>
                <a:gd name="T42" fmla="*/ 41 w 58"/>
                <a:gd name="T43" fmla="*/ 18 h 89"/>
                <a:gd name="T44" fmla="*/ 38 w 58"/>
                <a:gd name="T45" fmla="*/ 13 h 89"/>
                <a:gd name="T46" fmla="*/ 34 w 58"/>
                <a:gd name="T47" fmla="*/ 9 h 89"/>
                <a:gd name="T48" fmla="*/ 29 w 58"/>
                <a:gd name="T49" fmla="*/ 9 h 89"/>
                <a:gd name="T50" fmla="*/ 29 w 58"/>
                <a:gd name="T51" fmla="*/ 0 h 89"/>
                <a:gd name="T52" fmla="*/ 34 w 58"/>
                <a:gd name="T53" fmla="*/ 0 h 89"/>
                <a:gd name="T54" fmla="*/ 41 w 58"/>
                <a:gd name="T55" fmla="*/ 2 h 89"/>
                <a:gd name="T56" fmla="*/ 46 w 58"/>
                <a:gd name="T57" fmla="*/ 6 h 89"/>
                <a:gd name="T58" fmla="*/ 50 w 58"/>
                <a:gd name="T59" fmla="*/ 11 h 89"/>
                <a:gd name="T60" fmla="*/ 55 w 58"/>
                <a:gd name="T61" fmla="*/ 25 h 89"/>
                <a:gd name="T62" fmla="*/ 58 w 58"/>
                <a:gd name="T63" fmla="*/ 44 h 89"/>
                <a:gd name="T64" fmla="*/ 55 w 58"/>
                <a:gd name="T65" fmla="*/ 63 h 89"/>
                <a:gd name="T66" fmla="*/ 50 w 58"/>
                <a:gd name="T67" fmla="*/ 77 h 89"/>
                <a:gd name="T68" fmla="*/ 46 w 58"/>
                <a:gd name="T69" fmla="*/ 82 h 89"/>
                <a:gd name="T70" fmla="*/ 41 w 58"/>
                <a:gd name="T71" fmla="*/ 85 h 89"/>
                <a:gd name="T72" fmla="*/ 34 w 58"/>
                <a:gd name="T73" fmla="*/ 87 h 89"/>
                <a:gd name="T74" fmla="*/ 29 w 58"/>
                <a:gd name="T75" fmla="*/ 89 h 89"/>
                <a:gd name="T76" fmla="*/ 22 w 58"/>
                <a:gd name="T77" fmla="*/ 87 h 89"/>
                <a:gd name="T78" fmla="*/ 15 w 58"/>
                <a:gd name="T79" fmla="*/ 85 h 89"/>
                <a:gd name="T80" fmla="*/ 10 w 58"/>
                <a:gd name="T81" fmla="*/ 82 h 89"/>
                <a:gd name="T82" fmla="*/ 7 w 58"/>
                <a:gd name="T83" fmla="*/ 77 h 89"/>
                <a:gd name="T84" fmla="*/ 1 w 58"/>
                <a:gd name="T85" fmla="*/ 63 h 89"/>
                <a:gd name="T86" fmla="*/ 0 w 58"/>
                <a:gd name="T87" fmla="*/ 44 h 89"/>
                <a:gd name="T88" fmla="*/ 1 w 58"/>
                <a:gd name="T89" fmla="*/ 25 h 89"/>
                <a:gd name="T90" fmla="*/ 7 w 58"/>
                <a:gd name="T91" fmla="*/ 11 h 89"/>
                <a:gd name="T92" fmla="*/ 10 w 58"/>
                <a:gd name="T93" fmla="*/ 6 h 89"/>
                <a:gd name="T94" fmla="*/ 15 w 58"/>
                <a:gd name="T95" fmla="*/ 2 h 89"/>
                <a:gd name="T96" fmla="*/ 22 w 58"/>
                <a:gd name="T97" fmla="*/ 0 h 89"/>
                <a:gd name="T98" fmla="*/ 29 w 58"/>
                <a:gd name="T9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89">
                  <a:moveTo>
                    <a:pt x="29" y="9"/>
                  </a:moveTo>
                  <a:lnTo>
                    <a:pt x="22" y="9"/>
                  </a:lnTo>
                  <a:lnTo>
                    <a:pt x="19" y="13"/>
                  </a:lnTo>
                  <a:lnTo>
                    <a:pt x="15" y="18"/>
                  </a:lnTo>
                  <a:lnTo>
                    <a:pt x="12" y="25"/>
                  </a:lnTo>
                  <a:lnTo>
                    <a:pt x="12" y="33"/>
                  </a:lnTo>
                  <a:lnTo>
                    <a:pt x="10" y="44"/>
                  </a:lnTo>
                  <a:lnTo>
                    <a:pt x="12" y="54"/>
                  </a:lnTo>
                  <a:lnTo>
                    <a:pt x="12" y="63"/>
                  </a:lnTo>
                  <a:lnTo>
                    <a:pt x="15" y="70"/>
                  </a:lnTo>
                  <a:lnTo>
                    <a:pt x="19" y="75"/>
                  </a:lnTo>
                  <a:lnTo>
                    <a:pt x="22" y="78"/>
                  </a:lnTo>
                  <a:lnTo>
                    <a:pt x="29" y="78"/>
                  </a:lnTo>
                  <a:lnTo>
                    <a:pt x="34" y="78"/>
                  </a:lnTo>
                  <a:lnTo>
                    <a:pt x="38" y="75"/>
                  </a:lnTo>
                  <a:lnTo>
                    <a:pt x="41" y="70"/>
                  </a:lnTo>
                  <a:lnTo>
                    <a:pt x="45" y="63"/>
                  </a:lnTo>
                  <a:lnTo>
                    <a:pt x="46" y="54"/>
                  </a:lnTo>
                  <a:lnTo>
                    <a:pt x="46" y="44"/>
                  </a:lnTo>
                  <a:lnTo>
                    <a:pt x="46" y="33"/>
                  </a:lnTo>
                  <a:lnTo>
                    <a:pt x="45" y="25"/>
                  </a:lnTo>
                  <a:lnTo>
                    <a:pt x="41" y="18"/>
                  </a:lnTo>
                  <a:lnTo>
                    <a:pt x="38" y="13"/>
                  </a:lnTo>
                  <a:lnTo>
                    <a:pt x="34" y="9"/>
                  </a:lnTo>
                  <a:lnTo>
                    <a:pt x="29" y="9"/>
                  </a:lnTo>
                  <a:close/>
                  <a:moveTo>
                    <a:pt x="29" y="0"/>
                  </a:moveTo>
                  <a:lnTo>
                    <a:pt x="34" y="0"/>
                  </a:lnTo>
                  <a:lnTo>
                    <a:pt x="41" y="2"/>
                  </a:lnTo>
                  <a:lnTo>
                    <a:pt x="46" y="6"/>
                  </a:lnTo>
                  <a:lnTo>
                    <a:pt x="50" y="11"/>
                  </a:lnTo>
                  <a:lnTo>
                    <a:pt x="55" y="25"/>
                  </a:lnTo>
                  <a:lnTo>
                    <a:pt x="58" y="44"/>
                  </a:lnTo>
                  <a:lnTo>
                    <a:pt x="55" y="63"/>
                  </a:lnTo>
                  <a:lnTo>
                    <a:pt x="50" y="77"/>
                  </a:lnTo>
                  <a:lnTo>
                    <a:pt x="46" y="82"/>
                  </a:lnTo>
                  <a:lnTo>
                    <a:pt x="41" y="85"/>
                  </a:lnTo>
                  <a:lnTo>
                    <a:pt x="34" y="87"/>
                  </a:lnTo>
                  <a:lnTo>
                    <a:pt x="29" y="89"/>
                  </a:lnTo>
                  <a:lnTo>
                    <a:pt x="22" y="87"/>
                  </a:lnTo>
                  <a:lnTo>
                    <a:pt x="15" y="85"/>
                  </a:lnTo>
                  <a:lnTo>
                    <a:pt x="10" y="82"/>
                  </a:lnTo>
                  <a:lnTo>
                    <a:pt x="7" y="77"/>
                  </a:lnTo>
                  <a:lnTo>
                    <a:pt x="1" y="63"/>
                  </a:lnTo>
                  <a:lnTo>
                    <a:pt x="0" y="44"/>
                  </a:lnTo>
                  <a:lnTo>
                    <a:pt x="1" y="25"/>
                  </a:lnTo>
                  <a:lnTo>
                    <a:pt x="7" y="11"/>
                  </a:lnTo>
                  <a:lnTo>
                    <a:pt x="10" y="6"/>
                  </a:lnTo>
                  <a:lnTo>
                    <a:pt x="15" y="2"/>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06" name="Rectangle 306"/>
            <p:cNvSpPr>
              <a:spLocks noChangeArrowheads="1"/>
            </p:cNvSpPr>
            <p:nvPr/>
          </p:nvSpPr>
          <p:spPr bwMode="auto">
            <a:xfrm>
              <a:off x="2533" y="3487"/>
              <a:ext cx="6"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07" name="Freeform 307"/>
            <p:cNvSpPr>
              <a:spLocks noEditPoints="1"/>
            </p:cNvSpPr>
            <p:nvPr/>
          </p:nvSpPr>
          <p:spPr bwMode="auto">
            <a:xfrm>
              <a:off x="2549" y="3451"/>
              <a:ext cx="30" cy="44"/>
            </a:xfrm>
            <a:custGeom>
              <a:avLst/>
              <a:gdLst>
                <a:gd name="T0" fmla="*/ 30 w 59"/>
                <a:gd name="T1" fmla="*/ 9 h 89"/>
                <a:gd name="T2" fmla="*/ 25 w 59"/>
                <a:gd name="T3" fmla="*/ 9 h 89"/>
                <a:gd name="T4" fmla="*/ 19 w 59"/>
                <a:gd name="T5" fmla="*/ 13 h 89"/>
                <a:gd name="T6" fmla="*/ 16 w 59"/>
                <a:gd name="T7" fmla="*/ 18 h 89"/>
                <a:gd name="T8" fmla="*/ 14 w 59"/>
                <a:gd name="T9" fmla="*/ 25 h 89"/>
                <a:gd name="T10" fmla="*/ 13 w 59"/>
                <a:gd name="T11" fmla="*/ 33 h 89"/>
                <a:gd name="T12" fmla="*/ 13 w 59"/>
                <a:gd name="T13" fmla="*/ 44 h 89"/>
                <a:gd name="T14" fmla="*/ 13 w 59"/>
                <a:gd name="T15" fmla="*/ 54 h 89"/>
                <a:gd name="T16" fmla="*/ 14 w 59"/>
                <a:gd name="T17" fmla="*/ 63 h 89"/>
                <a:gd name="T18" fmla="*/ 16 w 59"/>
                <a:gd name="T19" fmla="*/ 70 h 89"/>
                <a:gd name="T20" fmla="*/ 19 w 59"/>
                <a:gd name="T21" fmla="*/ 75 h 89"/>
                <a:gd name="T22" fmla="*/ 25 w 59"/>
                <a:gd name="T23" fmla="*/ 78 h 89"/>
                <a:gd name="T24" fmla="*/ 30 w 59"/>
                <a:gd name="T25" fmla="*/ 78 h 89"/>
                <a:gd name="T26" fmla="*/ 35 w 59"/>
                <a:gd name="T27" fmla="*/ 78 h 89"/>
                <a:gd name="T28" fmla="*/ 40 w 59"/>
                <a:gd name="T29" fmla="*/ 75 h 89"/>
                <a:gd name="T30" fmla="*/ 44 w 59"/>
                <a:gd name="T31" fmla="*/ 70 h 89"/>
                <a:gd name="T32" fmla="*/ 45 w 59"/>
                <a:gd name="T33" fmla="*/ 63 h 89"/>
                <a:gd name="T34" fmla="*/ 47 w 59"/>
                <a:gd name="T35" fmla="*/ 54 h 89"/>
                <a:gd name="T36" fmla="*/ 47 w 59"/>
                <a:gd name="T37" fmla="*/ 44 h 89"/>
                <a:gd name="T38" fmla="*/ 47 w 59"/>
                <a:gd name="T39" fmla="*/ 33 h 89"/>
                <a:gd name="T40" fmla="*/ 45 w 59"/>
                <a:gd name="T41" fmla="*/ 25 h 89"/>
                <a:gd name="T42" fmla="*/ 44 w 59"/>
                <a:gd name="T43" fmla="*/ 18 h 89"/>
                <a:gd name="T44" fmla="*/ 40 w 59"/>
                <a:gd name="T45" fmla="*/ 13 h 89"/>
                <a:gd name="T46" fmla="*/ 35 w 59"/>
                <a:gd name="T47" fmla="*/ 9 h 89"/>
                <a:gd name="T48" fmla="*/ 30 w 59"/>
                <a:gd name="T49" fmla="*/ 9 h 89"/>
                <a:gd name="T50" fmla="*/ 30 w 59"/>
                <a:gd name="T51" fmla="*/ 0 h 89"/>
                <a:gd name="T52" fmla="*/ 37 w 59"/>
                <a:gd name="T53" fmla="*/ 0 h 89"/>
                <a:gd name="T54" fmla="*/ 42 w 59"/>
                <a:gd name="T55" fmla="*/ 2 h 89"/>
                <a:gd name="T56" fmla="*/ 47 w 59"/>
                <a:gd name="T57" fmla="*/ 6 h 89"/>
                <a:gd name="T58" fmla="*/ 52 w 59"/>
                <a:gd name="T59" fmla="*/ 11 h 89"/>
                <a:gd name="T60" fmla="*/ 58 w 59"/>
                <a:gd name="T61" fmla="*/ 25 h 89"/>
                <a:gd name="T62" fmla="*/ 59 w 59"/>
                <a:gd name="T63" fmla="*/ 44 h 89"/>
                <a:gd name="T64" fmla="*/ 58 w 59"/>
                <a:gd name="T65" fmla="*/ 63 h 89"/>
                <a:gd name="T66" fmla="*/ 52 w 59"/>
                <a:gd name="T67" fmla="*/ 77 h 89"/>
                <a:gd name="T68" fmla="*/ 47 w 59"/>
                <a:gd name="T69" fmla="*/ 82 h 89"/>
                <a:gd name="T70" fmla="*/ 42 w 59"/>
                <a:gd name="T71" fmla="*/ 85 h 89"/>
                <a:gd name="T72" fmla="*/ 37 w 59"/>
                <a:gd name="T73" fmla="*/ 87 h 89"/>
                <a:gd name="T74" fmla="*/ 30 w 59"/>
                <a:gd name="T75" fmla="*/ 89 h 89"/>
                <a:gd name="T76" fmla="*/ 23 w 59"/>
                <a:gd name="T77" fmla="*/ 87 h 89"/>
                <a:gd name="T78" fmla="*/ 18 w 59"/>
                <a:gd name="T79" fmla="*/ 85 h 89"/>
                <a:gd name="T80" fmla="*/ 13 w 59"/>
                <a:gd name="T81" fmla="*/ 82 h 89"/>
                <a:gd name="T82" fmla="*/ 7 w 59"/>
                <a:gd name="T83" fmla="*/ 77 h 89"/>
                <a:gd name="T84" fmla="*/ 2 w 59"/>
                <a:gd name="T85" fmla="*/ 63 h 89"/>
                <a:gd name="T86" fmla="*/ 0 w 59"/>
                <a:gd name="T87" fmla="*/ 44 h 89"/>
                <a:gd name="T88" fmla="*/ 2 w 59"/>
                <a:gd name="T89" fmla="*/ 25 h 89"/>
                <a:gd name="T90" fmla="*/ 7 w 59"/>
                <a:gd name="T91" fmla="*/ 11 h 89"/>
                <a:gd name="T92" fmla="*/ 13 w 59"/>
                <a:gd name="T93" fmla="*/ 6 h 89"/>
                <a:gd name="T94" fmla="*/ 18 w 59"/>
                <a:gd name="T95" fmla="*/ 2 h 89"/>
                <a:gd name="T96" fmla="*/ 23 w 59"/>
                <a:gd name="T97" fmla="*/ 0 h 89"/>
                <a:gd name="T98" fmla="*/ 30 w 59"/>
                <a:gd name="T9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9">
                  <a:moveTo>
                    <a:pt x="30" y="9"/>
                  </a:moveTo>
                  <a:lnTo>
                    <a:pt x="25" y="9"/>
                  </a:lnTo>
                  <a:lnTo>
                    <a:pt x="19" y="13"/>
                  </a:lnTo>
                  <a:lnTo>
                    <a:pt x="16" y="18"/>
                  </a:lnTo>
                  <a:lnTo>
                    <a:pt x="14" y="25"/>
                  </a:lnTo>
                  <a:lnTo>
                    <a:pt x="13" y="33"/>
                  </a:lnTo>
                  <a:lnTo>
                    <a:pt x="13" y="44"/>
                  </a:lnTo>
                  <a:lnTo>
                    <a:pt x="13" y="54"/>
                  </a:lnTo>
                  <a:lnTo>
                    <a:pt x="14" y="63"/>
                  </a:lnTo>
                  <a:lnTo>
                    <a:pt x="16" y="70"/>
                  </a:lnTo>
                  <a:lnTo>
                    <a:pt x="19" y="75"/>
                  </a:lnTo>
                  <a:lnTo>
                    <a:pt x="25" y="78"/>
                  </a:lnTo>
                  <a:lnTo>
                    <a:pt x="30" y="78"/>
                  </a:lnTo>
                  <a:lnTo>
                    <a:pt x="35" y="78"/>
                  </a:lnTo>
                  <a:lnTo>
                    <a:pt x="40" y="75"/>
                  </a:lnTo>
                  <a:lnTo>
                    <a:pt x="44" y="70"/>
                  </a:lnTo>
                  <a:lnTo>
                    <a:pt x="45" y="63"/>
                  </a:lnTo>
                  <a:lnTo>
                    <a:pt x="47" y="54"/>
                  </a:lnTo>
                  <a:lnTo>
                    <a:pt x="47" y="44"/>
                  </a:lnTo>
                  <a:lnTo>
                    <a:pt x="47" y="33"/>
                  </a:lnTo>
                  <a:lnTo>
                    <a:pt x="45" y="25"/>
                  </a:lnTo>
                  <a:lnTo>
                    <a:pt x="44" y="18"/>
                  </a:lnTo>
                  <a:lnTo>
                    <a:pt x="40" y="13"/>
                  </a:lnTo>
                  <a:lnTo>
                    <a:pt x="35" y="9"/>
                  </a:lnTo>
                  <a:lnTo>
                    <a:pt x="30" y="9"/>
                  </a:lnTo>
                  <a:close/>
                  <a:moveTo>
                    <a:pt x="30" y="0"/>
                  </a:moveTo>
                  <a:lnTo>
                    <a:pt x="37" y="0"/>
                  </a:lnTo>
                  <a:lnTo>
                    <a:pt x="42" y="2"/>
                  </a:lnTo>
                  <a:lnTo>
                    <a:pt x="47" y="6"/>
                  </a:lnTo>
                  <a:lnTo>
                    <a:pt x="52" y="11"/>
                  </a:lnTo>
                  <a:lnTo>
                    <a:pt x="58" y="25"/>
                  </a:lnTo>
                  <a:lnTo>
                    <a:pt x="59" y="44"/>
                  </a:lnTo>
                  <a:lnTo>
                    <a:pt x="58" y="63"/>
                  </a:lnTo>
                  <a:lnTo>
                    <a:pt x="52" y="77"/>
                  </a:lnTo>
                  <a:lnTo>
                    <a:pt x="47" y="82"/>
                  </a:lnTo>
                  <a:lnTo>
                    <a:pt x="42" y="85"/>
                  </a:lnTo>
                  <a:lnTo>
                    <a:pt x="37" y="87"/>
                  </a:lnTo>
                  <a:lnTo>
                    <a:pt x="30" y="89"/>
                  </a:lnTo>
                  <a:lnTo>
                    <a:pt x="23" y="87"/>
                  </a:lnTo>
                  <a:lnTo>
                    <a:pt x="18" y="85"/>
                  </a:lnTo>
                  <a:lnTo>
                    <a:pt x="13" y="82"/>
                  </a:lnTo>
                  <a:lnTo>
                    <a:pt x="7" y="77"/>
                  </a:lnTo>
                  <a:lnTo>
                    <a:pt x="2" y="63"/>
                  </a:lnTo>
                  <a:lnTo>
                    <a:pt x="0" y="44"/>
                  </a:lnTo>
                  <a:lnTo>
                    <a:pt x="2" y="25"/>
                  </a:lnTo>
                  <a:lnTo>
                    <a:pt x="7" y="11"/>
                  </a:lnTo>
                  <a:lnTo>
                    <a:pt x="13" y="6"/>
                  </a:lnTo>
                  <a:lnTo>
                    <a:pt x="18" y="2"/>
                  </a:lnTo>
                  <a:lnTo>
                    <a:pt x="23" y="0"/>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08" name="Line 308"/>
            <p:cNvSpPr>
              <a:spLocks noChangeShapeType="1"/>
            </p:cNvSpPr>
            <p:nvPr/>
          </p:nvSpPr>
          <p:spPr bwMode="auto">
            <a:xfrm flipH="1">
              <a:off x="2451" y="3165"/>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9" name="Freeform 309"/>
            <p:cNvSpPr>
              <a:spLocks noEditPoints="1"/>
            </p:cNvSpPr>
            <p:nvPr/>
          </p:nvSpPr>
          <p:spPr bwMode="auto">
            <a:xfrm>
              <a:off x="2494" y="3137"/>
              <a:ext cx="29" cy="44"/>
            </a:xfrm>
            <a:custGeom>
              <a:avLst/>
              <a:gdLst>
                <a:gd name="T0" fmla="*/ 29 w 58"/>
                <a:gd name="T1" fmla="*/ 10 h 88"/>
                <a:gd name="T2" fmla="*/ 22 w 58"/>
                <a:gd name="T3" fmla="*/ 10 h 88"/>
                <a:gd name="T4" fmla="*/ 19 w 58"/>
                <a:gd name="T5" fmla="*/ 14 h 88"/>
                <a:gd name="T6" fmla="*/ 15 w 58"/>
                <a:gd name="T7" fmla="*/ 19 h 88"/>
                <a:gd name="T8" fmla="*/ 12 w 58"/>
                <a:gd name="T9" fmla="*/ 26 h 88"/>
                <a:gd name="T10" fmla="*/ 12 w 58"/>
                <a:gd name="T11" fmla="*/ 34 h 88"/>
                <a:gd name="T12" fmla="*/ 10 w 58"/>
                <a:gd name="T13" fmla="*/ 45 h 88"/>
                <a:gd name="T14" fmla="*/ 12 w 58"/>
                <a:gd name="T15" fmla="*/ 55 h 88"/>
                <a:gd name="T16" fmla="*/ 12 w 58"/>
                <a:gd name="T17" fmla="*/ 64 h 88"/>
                <a:gd name="T18" fmla="*/ 15 w 58"/>
                <a:gd name="T19" fmla="*/ 71 h 88"/>
                <a:gd name="T20" fmla="*/ 19 w 58"/>
                <a:gd name="T21" fmla="*/ 76 h 88"/>
                <a:gd name="T22" fmla="*/ 22 w 58"/>
                <a:gd name="T23" fmla="*/ 79 h 88"/>
                <a:gd name="T24" fmla="*/ 29 w 58"/>
                <a:gd name="T25" fmla="*/ 79 h 88"/>
                <a:gd name="T26" fmla="*/ 34 w 58"/>
                <a:gd name="T27" fmla="*/ 79 h 88"/>
                <a:gd name="T28" fmla="*/ 38 w 58"/>
                <a:gd name="T29" fmla="*/ 76 h 88"/>
                <a:gd name="T30" fmla="*/ 41 w 58"/>
                <a:gd name="T31" fmla="*/ 71 h 88"/>
                <a:gd name="T32" fmla="*/ 45 w 58"/>
                <a:gd name="T33" fmla="*/ 64 h 88"/>
                <a:gd name="T34" fmla="*/ 46 w 58"/>
                <a:gd name="T35" fmla="*/ 55 h 88"/>
                <a:gd name="T36" fmla="*/ 46 w 58"/>
                <a:gd name="T37" fmla="*/ 45 h 88"/>
                <a:gd name="T38" fmla="*/ 46 w 58"/>
                <a:gd name="T39" fmla="*/ 34 h 88"/>
                <a:gd name="T40" fmla="*/ 45 w 58"/>
                <a:gd name="T41" fmla="*/ 26 h 88"/>
                <a:gd name="T42" fmla="*/ 41 w 58"/>
                <a:gd name="T43" fmla="*/ 19 h 88"/>
                <a:gd name="T44" fmla="*/ 38 w 58"/>
                <a:gd name="T45" fmla="*/ 14 h 88"/>
                <a:gd name="T46" fmla="*/ 34 w 58"/>
                <a:gd name="T47" fmla="*/ 10 h 88"/>
                <a:gd name="T48" fmla="*/ 29 w 58"/>
                <a:gd name="T49" fmla="*/ 10 h 88"/>
                <a:gd name="T50" fmla="*/ 29 w 58"/>
                <a:gd name="T51" fmla="*/ 0 h 88"/>
                <a:gd name="T52" fmla="*/ 34 w 58"/>
                <a:gd name="T53" fmla="*/ 2 h 88"/>
                <a:gd name="T54" fmla="*/ 41 w 58"/>
                <a:gd name="T55" fmla="*/ 3 h 88"/>
                <a:gd name="T56" fmla="*/ 46 w 58"/>
                <a:gd name="T57" fmla="*/ 7 h 88"/>
                <a:gd name="T58" fmla="*/ 50 w 58"/>
                <a:gd name="T59" fmla="*/ 12 h 88"/>
                <a:gd name="T60" fmla="*/ 55 w 58"/>
                <a:gd name="T61" fmla="*/ 26 h 88"/>
                <a:gd name="T62" fmla="*/ 58 w 58"/>
                <a:gd name="T63" fmla="*/ 45 h 88"/>
                <a:gd name="T64" fmla="*/ 55 w 58"/>
                <a:gd name="T65" fmla="*/ 64 h 88"/>
                <a:gd name="T66" fmla="*/ 50 w 58"/>
                <a:gd name="T67" fmla="*/ 78 h 88"/>
                <a:gd name="T68" fmla="*/ 46 w 58"/>
                <a:gd name="T69" fmla="*/ 83 h 88"/>
                <a:gd name="T70" fmla="*/ 41 w 58"/>
                <a:gd name="T71" fmla="*/ 86 h 88"/>
                <a:gd name="T72" fmla="*/ 34 w 58"/>
                <a:gd name="T73" fmla="*/ 88 h 88"/>
                <a:gd name="T74" fmla="*/ 29 w 58"/>
                <a:gd name="T75" fmla="*/ 88 h 88"/>
                <a:gd name="T76" fmla="*/ 22 w 58"/>
                <a:gd name="T77" fmla="*/ 88 h 88"/>
                <a:gd name="T78" fmla="*/ 15 w 58"/>
                <a:gd name="T79" fmla="*/ 86 h 88"/>
                <a:gd name="T80" fmla="*/ 10 w 58"/>
                <a:gd name="T81" fmla="*/ 83 h 88"/>
                <a:gd name="T82" fmla="*/ 7 w 58"/>
                <a:gd name="T83" fmla="*/ 78 h 88"/>
                <a:gd name="T84" fmla="*/ 1 w 58"/>
                <a:gd name="T85" fmla="*/ 64 h 88"/>
                <a:gd name="T86" fmla="*/ 0 w 58"/>
                <a:gd name="T87" fmla="*/ 45 h 88"/>
                <a:gd name="T88" fmla="*/ 1 w 58"/>
                <a:gd name="T89" fmla="*/ 26 h 88"/>
                <a:gd name="T90" fmla="*/ 7 w 58"/>
                <a:gd name="T91" fmla="*/ 12 h 88"/>
                <a:gd name="T92" fmla="*/ 10 w 58"/>
                <a:gd name="T93" fmla="*/ 7 h 88"/>
                <a:gd name="T94" fmla="*/ 15 w 58"/>
                <a:gd name="T95" fmla="*/ 3 h 88"/>
                <a:gd name="T96" fmla="*/ 22 w 58"/>
                <a:gd name="T97" fmla="*/ 2 h 88"/>
                <a:gd name="T98" fmla="*/ 29 w 58"/>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88">
                  <a:moveTo>
                    <a:pt x="29" y="10"/>
                  </a:moveTo>
                  <a:lnTo>
                    <a:pt x="22" y="10"/>
                  </a:lnTo>
                  <a:lnTo>
                    <a:pt x="19" y="14"/>
                  </a:lnTo>
                  <a:lnTo>
                    <a:pt x="15" y="19"/>
                  </a:lnTo>
                  <a:lnTo>
                    <a:pt x="12" y="26"/>
                  </a:lnTo>
                  <a:lnTo>
                    <a:pt x="12" y="34"/>
                  </a:lnTo>
                  <a:lnTo>
                    <a:pt x="10" y="45"/>
                  </a:lnTo>
                  <a:lnTo>
                    <a:pt x="12" y="55"/>
                  </a:lnTo>
                  <a:lnTo>
                    <a:pt x="12" y="64"/>
                  </a:lnTo>
                  <a:lnTo>
                    <a:pt x="15" y="71"/>
                  </a:lnTo>
                  <a:lnTo>
                    <a:pt x="19" y="76"/>
                  </a:lnTo>
                  <a:lnTo>
                    <a:pt x="22" y="79"/>
                  </a:lnTo>
                  <a:lnTo>
                    <a:pt x="29" y="79"/>
                  </a:lnTo>
                  <a:lnTo>
                    <a:pt x="34" y="79"/>
                  </a:lnTo>
                  <a:lnTo>
                    <a:pt x="38" y="76"/>
                  </a:lnTo>
                  <a:lnTo>
                    <a:pt x="41" y="71"/>
                  </a:lnTo>
                  <a:lnTo>
                    <a:pt x="45" y="64"/>
                  </a:lnTo>
                  <a:lnTo>
                    <a:pt x="46" y="55"/>
                  </a:lnTo>
                  <a:lnTo>
                    <a:pt x="46" y="45"/>
                  </a:lnTo>
                  <a:lnTo>
                    <a:pt x="46" y="34"/>
                  </a:lnTo>
                  <a:lnTo>
                    <a:pt x="45" y="26"/>
                  </a:lnTo>
                  <a:lnTo>
                    <a:pt x="41" y="19"/>
                  </a:lnTo>
                  <a:lnTo>
                    <a:pt x="38" y="14"/>
                  </a:lnTo>
                  <a:lnTo>
                    <a:pt x="34" y="10"/>
                  </a:lnTo>
                  <a:lnTo>
                    <a:pt x="29" y="10"/>
                  </a:lnTo>
                  <a:close/>
                  <a:moveTo>
                    <a:pt x="29" y="0"/>
                  </a:moveTo>
                  <a:lnTo>
                    <a:pt x="34" y="2"/>
                  </a:lnTo>
                  <a:lnTo>
                    <a:pt x="41" y="3"/>
                  </a:lnTo>
                  <a:lnTo>
                    <a:pt x="46" y="7"/>
                  </a:lnTo>
                  <a:lnTo>
                    <a:pt x="50" y="12"/>
                  </a:lnTo>
                  <a:lnTo>
                    <a:pt x="55" y="26"/>
                  </a:lnTo>
                  <a:lnTo>
                    <a:pt x="58" y="45"/>
                  </a:lnTo>
                  <a:lnTo>
                    <a:pt x="55" y="64"/>
                  </a:lnTo>
                  <a:lnTo>
                    <a:pt x="50" y="78"/>
                  </a:lnTo>
                  <a:lnTo>
                    <a:pt x="46" y="83"/>
                  </a:lnTo>
                  <a:lnTo>
                    <a:pt x="41" y="86"/>
                  </a:lnTo>
                  <a:lnTo>
                    <a:pt x="34" y="88"/>
                  </a:lnTo>
                  <a:lnTo>
                    <a:pt x="29" y="88"/>
                  </a:lnTo>
                  <a:lnTo>
                    <a:pt x="22" y="88"/>
                  </a:lnTo>
                  <a:lnTo>
                    <a:pt x="15" y="86"/>
                  </a:lnTo>
                  <a:lnTo>
                    <a:pt x="10" y="83"/>
                  </a:lnTo>
                  <a:lnTo>
                    <a:pt x="7" y="78"/>
                  </a:lnTo>
                  <a:lnTo>
                    <a:pt x="1" y="64"/>
                  </a:lnTo>
                  <a:lnTo>
                    <a:pt x="0" y="45"/>
                  </a:lnTo>
                  <a:lnTo>
                    <a:pt x="1" y="26"/>
                  </a:lnTo>
                  <a:lnTo>
                    <a:pt x="7" y="12"/>
                  </a:lnTo>
                  <a:lnTo>
                    <a:pt x="10" y="7"/>
                  </a:lnTo>
                  <a:lnTo>
                    <a:pt x="15" y="3"/>
                  </a:lnTo>
                  <a:lnTo>
                    <a:pt x="22"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0" name="Rectangle 310"/>
            <p:cNvSpPr>
              <a:spLocks noChangeArrowheads="1"/>
            </p:cNvSpPr>
            <p:nvPr/>
          </p:nvSpPr>
          <p:spPr bwMode="auto">
            <a:xfrm>
              <a:off x="2533" y="3173"/>
              <a:ext cx="6"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1" name="Freeform 311"/>
            <p:cNvSpPr>
              <a:spLocks/>
            </p:cNvSpPr>
            <p:nvPr/>
          </p:nvSpPr>
          <p:spPr bwMode="auto">
            <a:xfrm>
              <a:off x="2552" y="3138"/>
              <a:ext cx="25" cy="43"/>
            </a:xfrm>
            <a:custGeom>
              <a:avLst/>
              <a:gdLst>
                <a:gd name="T0" fmla="*/ 20 w 50"/>
                <a:gd name="T1" fmla="*/ 0 h 86"/>
                <a:gd name="T2" fmla="*/ 31 w 50"/>
                <a:gd name="T3" fmla="*/ 0 h 86"/>
                <a:gd name="T4" fmla="*/ 31 w 50"/>
                <a:gd name="T5" fmla="*/ 76 h 86"/>
                <a:gd name="T6" fmla="*/ 50 w 50"/>
                <a:gd name="T7" fmla="*/ 76 h 86"/>
                <a:gd name="T8" fmla="*/ 50 w 50"/>
                <a:gd name="T9" fmla="*/ 86 h 86"/>
                <a:gd name="T10" fmla="*/ 1 w 50"/>
                <a:gd name="T11" fmla="*/ 86 h 86"/>
                <a:gd name="T12" fmla="*/ 1 w 50"/>
                <a:gd name="T13" fmla="*/ 76 h 86"/>
                <a:gd name="T14" fmla="*/ 20 w 50"/>
                <a:gd name="T15" fmla="*/ 76 h 86"/>
                <a:gd name="T16" fmla="*/ 20 w 50"/>
                <a:gd name="T17" fmla="*/ 10 h 86"/>
                <a:gd name="T18" fmla="*/ 0 w 50"/>
                <a:gd name="T19" fmla="*/ 15 h 86"/>
                <a:gd name="T20" fmla="*/ 0 w 50"/>
                <a:gd name="T21" fmla="*/ 5 h 86"/>
                <a:gd name="T22" fmla="*/ 20 w 50"/>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86">
                  <a:moveTo>
                    <a:pt x="20" y="0"/>
                  </a:moveTo>
                  <a:lnTo>
                    <a:pt x="31" y="0"/>
                  </a:lnTo>
                  <a:lnTo>
                    <a:pt x="31" y="76"/>
                  </a:lnTo>
                  <a:lnTo>
                    <a:pt x="50" y="76"/>
                  </a:lnTo>
                  <a:lnTo>
                    <a:pt x="50" y="86"/>
                  </a:lnTo>
                  <a:lnTo>
                    <a:pt x="1" y="86"/>
                  </a:lnTo>
                  <a:lnTo>
                    <a:pt x="1" y="76"/>
                  </a:lnTo>
                  <a:lnTo>
                    <a:pt x="20" y="76"/>
                  </a:lnTo>
                  <a:lnTo>
                    <a:pt x="20" y="10"/>
                  </a:lnTo>
                  <a:lnTo>
                    <a:pt x="0" y="15"/>
                  </a:lnTo>
                  <a:lnTo>
                    <a:pt x="0" y="5"/>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2" name="Line 312"/>
            <p:cNvSpPr>
              <a:spLocks noChangeShapeType="1"/>
            </p:cNvSpPr>
            <p:nvPr/>
          </p:nvSpPr>
          <p:spPr bwMode="auto">
            <a:xfrm flipH="1">
              <a:off x="2451" y="2851"/>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3" name="Freeform 313"/>
            <p:cNvSpPr>
              <a:spLocks noEditPoints="1"/>
            </p:cNvSpPr>
            <p:nvPr/>
          </p:nvSpPr>
          <p:spPr bwMode="auto">
            <a:xfrm>
              <a:off x="2494" y="2823"/>
              <a:ext cx="29" cy="45"/>
            </a:xfrm>
            <a:custGeom>
              <a:avLst/>
              <a:gdLst>
                <a:gd name="T0" fmla="*/ 29 w 58"/>
                <a:gd name="T1" fmla="*/ 10 h 88"/>
                <a:gd name="T2" fmla="*/ 22 w 58"/>
                <a:gd name="T3" fmla="*/ 10 h 88"/>
                <a:gd name="T4" fmla="*/ 19 w 58"/>
                <a:gd name="T5" fmla="*/ 14 h 88"/>
                <a:gd name="T6" fmla="*/ 15 w 58"/>
                <a:gd name="T7" fmla="*/ 19 h 88"/>
                <a:gd name="T8" fmla="*/ 12 w 58"/>
                <a:gd name="T9" fmla="*/ 26 h 88"/>
                <a:gd name="T10" fmla="*/ 12 w 58"/>
                <a:gd name="T11" fmla="*/ 35 h 88"/>
                <a:gd name="T12" fmla="*/ 10 w 58"/>
                <a:gd name="T13" fmla="*/ 45 h 88"/>
                <a:gd name="T14" fmla="*/ 12 w 58"/>
                <a:gd name="T15" fmla="*/ 55 h 88"/>
                <a:gd name="T16" fmla="*/ 12 w 58"/>
                <a:gd name="T17" fmla="*/ 64 h 88"/>
                <a:gd name="T18" fmla="*/ 15 w 58"/>
                <a:gd name="T19" fmla="*/ 71 h 88"/>
                <a:gd name="T20" fmla="*/ 19 w 58"/>
                <a:gd name="T21" fmla="*/ 76 h 88"/>
                <a:gd name="T22" fmla="*/ 22 w 58"/>
                <a:gd name="T23" fmla="*/ 80 h 88"/>
                <a:gd name="T24" fmla="*/ 29 w 58"/>
                <a:gd name="T25" fmla="*/ 80 h 88"/>
                <a:gd name="T26" fmla="*/ 34 w 58"/>
                <a:gd name="T27" fmla="*/ 80 h 88"/>
                <a:gd name="T28" fmla="*/ 38 w 58"/>
                <a:gd name="T29" fmla="*/ 76 h 88"/>
                <a:gd name="T30" fmla="*/ 41 w 58"/>
                <a:gd name="T31" fmla="*/ 71 h 88"/>
                <a:gd name="T32" fmla="*/ 45 w 58"/>
                <a:gd name="T33" fmla="*/ 64 h 88"/>
                <a:gd name="T34" fmla="*/ 46 w 58"/>
                <a:gd name="T35" fmla="*/ 55 h 88"/>
                <a:gd name="T36" fmla="*/ 46 w 58"/>
                <a:gd name="T37" fmla="*/ 45 h 88"/>
                <a:gd name="T38" fmla="*/ 46 w 58"/>
                <a:gd name="T39" fmla="*/ 35 h 88"/>
                <a:gd name="T40" fmla="*/ 45 w 58"/>
                <a:gd name="T41" fmla="*/ 26 h 88"/>
                <a:gd name="T42" fmla="*/ 41 w 58"/>
                <a:gd name="T43" fmla="*/ 19 h 88"/>
                <a:gd name="T44" fmla="*/ 38 w 58"/>
                <a:gd name="T45" fmla="*/ 14 h 88"/>
                <a:gd name="T46" fmla="*/ 34 w 58"/>
                <a:gd name="T47" fmla="*/ 10 h 88"/>
                <a:gd name="T48" fmla="*/ 29 w 58"/>
                <a:gd name="T49" fmla="*/ 10 h 88"/>
                <a:gd name="T50" fmla="*/ 29 w 58"/>
                <a:gd name="T51" fmla="*/ 0 h 88"/>
                <a:gd name="T52" fmla="*/ 34 w 58"/>
                <a:gd name="T53" fmla="*/ 2 h 88"/>
                <a:gd name="T54" fmla="*/ 41 w 58"/>
                <a:gd name="T55" fmla="*/ 3 h 88"/>
                <a:gd name="T56" fmla="*/ 46 w 58"/>
                <a:gd name="T57" fmla="*/ 7 h 88"/>
                <a:gd name="T58" fmla="*/ 50 w 58"/>
                <a:gd name="T59" fmla="*/ 12 h 88"/>
                <a:gd name="T60" fmla="*/ 55 w 58"/>
                <a:gd name="T61" fmla="*/ 26 h 88"/>
                <a:gd name="T62" fmla="*/ 58 w 58"/>
                <a:gd name="T63" fmla="*/ 45 h 88"/>
                <a:gd name="T64" fmla="*/ 55 w 58"/>
                <a:gd name="T65" fmla="*/ 64 h 88"/>
                <a:gd name="T66" fmla="*/ 50 w 58"/>
                <a:gd name="T67" fmla="*/ 78 h 88"/>
                <a:gd name="T68" fmla="*/ 46 w 58"/>
                <a:gd name="T69" fmla="*/ 83 h 88"/>
                <a:gd name="T70" fmla="*/ 41 w 58"/>
                <a:gd name="T71" fmla="*/ 86 h 88"/>
                <a:gd name="T72" fmla="*/ 34 w 58"/>
                <a:gd name="T73" fmla="*/ 88 h 88"/>
                <a:gd name="T74" fmla="*/ 29 w 58"/>
                <a:gd name="T75" fmla="*/ 88 h 88"/>
                <a:gd name="T76" fmla="*/ 22 w 58"/>
                <a:gd name="T77" fmla="*/ 88 h 88"/>
                <a:gd name="T78" fmla="*/ 15 w 58"/>
                <a:gd name="T79" fmla="*/ 86 h 88"/>
                <a:gd name="T80" fmla="*/ 10 w 58"/>
                <a:gd name="T81" fmla="*/ 83 h 88"/>
                <a:gd name="T82" fmla="*/ 7 w 58"/>
                <a:gd name="T83" fmla="*/ 78 h 88"/>
                <a:gd name="T84" fmla="*/ 1 w 58"/>
                <a:gd name="T85" fmla="*/ 64 h 88"/>
                <a:gd name="T86" fmla="*/ 0 w 58"/>
                <a:gd name="T87" fmla="*/ 45 h 88"/>
                <a:gd name="T88" fmla="*/ 1 w 58"/>
                <a:gd name="T89" fmla="*/ 26 h 88"/>
                <a:gd name="T90" fmla="*/ 7 w 58"/>
                <a:gd name="T91" fmla="*/ 12 h 88"/>
                <a:gd name="T92" fmla="*/ 10 w 58"/>
                <a:gd name="T93" fmla="*/ 7 h 88"/>
                <a:gd name="T94" fmla="*/ 15 w 58"/>
                <a:gd name="T95" fmla="*/ 3 h 88"/>
                <a:gd name="T96" fmla="*/ 22 w 58"/>
                <a:gd name="T97" fmla="*/ 2 h 88"/>
                <a:gd name="T98" fmla="*/ 29 w 58"/>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88">
                  <a:moveTo>
                    <a:pt x="29" y="10"/>
                  </a:moveTo>
                  <a:lnTo>
                    <a:pt x="22" y="10"/>
                  </a:lnTo>
                  <a:lnTo>
                    <a:pt x="19" y="14"/>
                  </a:lnTo>
                  <a:lnTo>
                    <a:pt x="15" y="19"/>
                  </a:lnTo>
                  <a:lnTo>
                    <a:pt x="12" y="26"/>
                  </a:lnTo>
                  <a:lnTo>
                    <a:pt x="12" y="35"/>
                  </a:lnTo>
                  <a:lnTo>
                    <a:pt x="10" y="45"/>
                  </a:lnTo>
                  <a:lnTo>
                    <a:pt x="12" y="55"/>
                  </a:lnTo>
                  <a:lnTo>
                    <a:pt x="12" y="64"/>
                  </a:lnTo>
                  <a:lnTo>
                    <a:pt x="15" y="71"/>
                  </a:lnTo>
                  <a:lnTo>
                    <a:pt x="19" y="76"/>
                  </a:lnTo>
                  <a:lnTo>
                    <a:pt x="22" y="80"/>
                  </a:lnTo>
                  <a:lnTo>
                    <a:pt x="29" y="80"/>
                  </a:lnTo>
                  <a:lnTo>
                    <a:pt x="34" y="80"/>
                  </a:lnTo>
                  <a:lnTo>
                    <a:pt x="38" y="76"/>
                  </a:lnTo>
                  <a:lnTo>
                    <a:pt x="41" y="71"/>
                  </a:lnTo>
                  <a:lnTo>
                    <a:pt x="45" y="64"/>
                  </a:lnTo>
                  <a:lnTo>
                    <a:pt x="46" y="55"/>
                  </a:lnTo>
                  <a:lnTo>
                    <a:pt x="46" y="45"/>
                  </a:lnTo>
                  <a:lnTo>
                    <a:pt x="46" y="35"/>
                  </a:lnTo>
                  <a:lnTo>
                    <a:pt x="45" y="26"/>
                  </a:lnTo>
                  <a:lnTo>
                    <a:pt x="41" y="19"/>
                  </a:lnTo>
                  <a:lnTo>
                    <a:pt x="38" y="14"/>
                  </a:lnTo>
                  <a:lnTo>
                    <a:pt x="34" y="10"/>
                  </a:lnTo>
                  <a:lnTo>
                    <a:pt x="29" y="10"/>
                  </a:lnTo>
                  <a:close/>
                  <a:moveTo>
                    <a:pt x="29" y="0"/>
                  </a:moveTo>
                  <a:lnTo>
                    <a:pt x="34" y="2"/>
                  </a:lnTo>
                  <a:lnTo>
                    <a:pt x="41" y="3"/>
                  </a:lnTo>
                  <a:lnTo>
                    <a:pt x="46" y="7"/>
                  </a:lnTo>
                  <a:lnTo>
                    <a:pt x="50" y="12"/>
                  </a:lnTo>
                  <a:lnTo>
                    <a:pt x="55" y="26"/>
                  </a:lnTo>
                  <a:lnTo>
                    <a:pt x="58" y="45"/>
                  </a:lnTo>
                  <a:lnTo>
                    <a:pt x="55" y="64"/>
                  </a:lnTo>
                  <a:lnTo>
                    <a:pt x="50" y="78"/>
                  </a:lnTo>
                  <a:lnTo>
                    <a:pt x="46" y="83"/>
                  </a:lnTo>
                  <a:lnTo>
                    <a:pt x="41" y="86"/>
                  </a:lnTo>
                  <a:lnTo>
                    <a:pt x="34" y="88"/>
                  </a:lnTo>
                  <a:lnTo>
                    <a:pt x="29" y="88"/>
                  </a:lnTo>
                  <a:lnTo>
                    <a:pt x="22" y="88"/>
                  </a:lnTo>
                  <a:lnTo>
                    <a:pt x="15" y="86"/>
                  </a:lnTo>
                  <a:lnTo>
                    <a:pt x="10" y="83"/>
                  </a:lnTo>
                  <a:lnTo>
                    <a:pt x="7" y="78"/>
                  </a:lnTo>
                  <a:lnTo>
                    <a:pt x="1" y="64"/>
                  </a:lnTo>
                  <a:lnTo>
                    <a:pt x="0" y="45"/>
                  </a:lnTo>
                  <a:lnTo>
                    <a:pt x="1" y="26"/>
                  </a:lnTo>
                  <a:lnTo>
                    <a:pt x="7" y="12"/>
                  </a:lnTo>
                  <a:lnTo>
                    <a:pt x="10" y="7"/>
                  </a:lnTo>
                  <a:lnTo>
                    <a:pt x="15" y="3"/>
                  </a:lnTo>
                  <a:lnTo>
                    <a:pt x="22"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4" name="Rectangle 314"/>
            <p:cNvSpPr>
              <a:spLocks noChangeArrowheads="1"/>
            </p:cNvSpPr>
            <p:nvPr/>
          </p:nvSpPr>
          <p:spPr bwMode="auto">
            <a:xfrm>
              <a:off x="2533" y="2860"/>
              <a:ext cx="6"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5" name="Freeform 315"/>
            <p:cNvSpPr>
              <a:spLocks/>
            </p:cNvSpPr>
            <p:nvPr/>
          </p:nvSpPr>
          <p:spPr bwMode="auto">
            <a:xfrm>
              <a:off x="2549" y="2823"/>
              <a:ext cx="28" cy="44"/>
            </a:xfrm>
            <a:custGeom>
              <a:avLst/>
              <a:gdLst>
                <a:gd name="T0" fmla="*/ 26 w 56"/>
                <a:gd name="T1" fmla="*/ 0 h 86"/>
                <a:gd name="T2" fmla="*/ 33 w 56"/>
                <a:gd name="T3" fmla="*/ 2 h 86"/>
                <a:gd name="T4" fmla="*/ 40 w 56"/>
                <a:gd name="T5" fmla="*/ 3 h 86"/>
                <a:gd name="T6" fmla="*/ 47 w 56"/>
                <a:gd name="T7" fmla="*/ 7 h 86"/>
                <a:gd name="T8" fmla="*/ 51 w 56"/>
                <a:gd name="T9" fmla="*/ 12 h 86"/>
                <a:gd name="T10" fmla="*/ 54 w 56"/>
                <a:gd name="T11" fmla="*/ 17 h 86"/>
                <a:gd name="T12" fmla="*/ 54 w 56"/>
                <a:gd name="T13" fmla="*/ 24 h 86"/>
                <a:gd name="T14" fmla="*/ 54 w 56"/>
                <a:gd name="T15" fmla="*/ 29 h 86"/>
                <a:gd name="T16" fmla="*/ 52 w 56"/>
                <a:gd name="T17" fmla="*/ 35 h 86"/>
                <a:gd name="T18" fmla="*/ 51 w 56"/>
                <a:gd name="T19" fmla="*/ 40 h 86"/>
                <a:gd name="T20" fmla="*/ 45 w 56"/>
                <a:gd name="T21" fmla="*/ 47 h 86"/>
                <a:gd name="T22" fmla="*/ 44 w 56"/>
                <a:gd name="T23" fmla="*/ 48 h 86"/>
                <a:gd name="T24" fmla="*/ 40 w 56"/>
                <a:gd name="T25" fmla="*/ 50 h 86"/>
                <a:gd name="T26" fmla="*/ 37 w 56"/>
                <a:gd name="T27" fmla="*/ 55 h 86"/>
                <a:gd name="T28" fmla="*/ 32 w 56"/>
                <a:gd name="T29" fmla="*/ 61 h 86"/>
                <a:gd name="T30" fmla="*/ 23 w 56"/>
                <a:gd name="T31" fmla="*/ 69 h 86"/>
                <a:gd name="T32" fmla="*/ 14 w 56"/>
                <a:gd name="T33" fmla="*/ 78 h 86"/>
                <a:gd name="T34" fmla="*/ 56 w 56"/>
                <a:gd name="T35" fmla="*/ 78 h 86"/>
                <a:gd name="T36" fmla="*/ 56 w 56"/>
                <a:gd name="T37" fmla="*/ 86 h 86"/>
                <a:gd name="T38" fmla="*/ 0 w 56"/>
                <a:gd name="T39" fmla="*/ 86 h 86"/>
                <a:gd name="T40" fmla="*/ 0 w 56"/>
                <a:gd name="T41" fmla="*/ 78 h 86"/>
                <a:gd name="T42" fmla="*/ 6 w 56"/>
                <a:gd name="T43" fmla="*/ 73 h 86"/>
                <a:gd name="T44" fmla="*/ 13 w 56"/>
                <a:gd name="T45" fmla="*/ 66 h 86"/>
                <a:gd name="T46" fmla="*/ 19 w 56"/>
                <a:gd name="T47" fmla="*/ 59 h 86"/>
                <a:gd name="T48" fmla="*/ 25 w 56"/>
                <a:gd name="T49" fmla="*/ 54 h 86"/>
                <a:gd name="T50" fmla="*/ 28 w 56"/>
                <a:gd name="T51" fmla="*/ 50 h 86"/>
                <a:gd name="T52" fmla="*/ 32 w 56"/>
                <a:gd name="T53" fmla="*/ 47 h 86"/>
                <a:gd name="T54" fmla="*/ 33 w 56"/>
                <a:gd name="T55" fmla="*/ 45 h 86"/>
                <a:gd name="T56" fmla="*/ 39 w 56"/>
                <a:gd name="T57" fmla="*/ 38 h 86"/>
                <a:gd name="T58" fmla="*/ 40 w 56"/>
                <a:gd name="T59" fmla="*/ 35 h 86"/>
                <a:gd name="T60" fmla="*/ 42 w 56"/>
                <a:gd name="T61" fmla="*/ 29 h 86"/>
                <a:gd name="T62" fmla="*/ 44 w 56"/>
                <a:gd name="T63" fmla="*/ 26 h 86"/>
                <a:gd name="T64" fmla="*/ 42 w 56"/>
                <a:gd name="T65" fmla="*/ 21 h 86"/>
                <a:gd name="T66" fmla="*/ 40 w 56"/>
                <a:gd name="T67" fmla="*/ 17 h 86"/>
                <a:gd name="T68" fmla="*/ 39 w 56"/>
                <a:gd name="T69" fmla="*/ 14 h 86"/>
                <a:gd name="T70" fmla="*/ 35 w 56"/>
                <a:gd name="T71" fmla="*/ 12 h 86"/>
                <a:gd name="T72" fmla="*/ 32 w 56"/>
                <a:gd name="T73" fmla="*/ 10 h 86"/>
                <a:gd name="T74" fmla="*/ 26 w 56"/>
                <a:gd name="T75" fmla="*/ 10 h 86"/>
                <a:gd name="T76" fmla="*/ 21 w 56"/>
                <a:gd name="T77" fmla="*/ 10 h 86"/>
                <a:gd name="T78" fmla="*/ 14 w 56"/>
                <a:gd name="T79" fmla="*/ 12 h 86"/>
                <a:gd name="T80" fmla="*/ 9 w 56"/>
                <a:gd name="T81" fmla="*/ 14 h 86"/>
                <a:gd name="T82" fmla="*/ 2 w 56"/>
                <a:gd name="T83" fmla="*/ 17 h 86"/>
                <a:gd name="T84" fmla="*/ 2 w 56"/>
                <a:gd name="T85" fmla="*/ 7 h 86"/>
                <a:gd name="T86" fmla="*/ 9 w 56"/>
                <a:gd name="T87" fmla="*/ 3 h 86"/>
                <a:gd name="T88" fmla="*/ 14 w 56"/>
                <a:gd name="T89" fmla="*/ 2 h 86"/>
                <a:gd name="T90" fmla="*/ 21 w 56"/>
                <a:gd name="T91" fmla="*/ 2 h 86"/>
                <a:gd name="T92" fmla="*/ 26 w 56"/>
                <a:gd name="T9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86">
                  <a:moveTo>
                    <a:pt x="26" y="0"/>
                  </a:moveTo>
                  <a:lnTo>
                    <a:pt x="33" y="2"/>
                  </a:lnTo>
                  <a:lnTo>
                    <a:pt x="40" y="3"/>
                  </a:lnTo>
                  <a:lnTo>
                    <a:pt x="47" y="7"/>
                  </a:lnTo>
                  <a:lnTo>
                    <a:pt x="51" y="12"/>
                  </a:lnTo>
                  <a:lnTo>
                    <a:pt x="54" y="17"/>
                  </a:lnTo>
                  <a:lnTo>
                    <a:pt x="54" y="24"/>
                  </a:lnTo>
                  <a:lnTo>
                    <a:pt x="54" y="29"/>
                  </a:lnTo>
                  <a:lnTo>
                    <a:pt x="52" y="35"/>
                  </a:lnTo>
                  <a:lnTo>
                    <a:pt x="51" y="40"/>
                  </a:lnTo>
                  <a:lnTo>
                    <a:pt x="45" y="47"/>
                  </a:lnTo>
                  <a:lnTo>
                    <a:pt x="44" y="48"/>
                  </a:lnTo>
                  <a:lnTo>
                    <a:pt x="40" y="50"/>
                  </a:lnTo>
                  <a:lnTo>
                    <a:pt x="37" y="55"/>
                  </a:lnTo>
                  <a:lnTo>
                    <a:pt x="32" y="61"/>
                  </a:lnTo>
                  <a:lnTo>
                    <a:pt x="23" y="69"/>
                  </a:lnTo>
                  <a:lnTo>
                    <a:pt x="14" y="78"/>
                  </a:lnTo>
                  <a:lnTo>
                    <a:pt x="56" y="78"/>
                  </a:lnTo>
                  <a:lnTo>
                    <a:pt x="56" y="86"/>
                  </a:lnTo>
                  <a:lnTo>
                    <a:pt x="0" y="86"/>
                  </a:lnTo>
                  <a:lnTo>
                    <a:pt x="0" y="78"/>
                  </a:lnTo>
                  <a:lnTo>
                    <a:pt x="6" y="73"/>
                  </a:lnTo>
                  <a:lnTo>
                    <a:pt x="13" y="66"/>
                  </a:lnTo>
                  <a:lnTo>
                    <a:pt x="19" y="59"/>
                  </a:lnTo>
                  <a:lnTo>
                    <a:pt x="25" y="54"/>
                  </a:lnTo>
                  <a:lnTo>
                    <a:pt x="28" y="50"/>
                  </a:lnTo>
                  <a:lnTo>
                    <a:pt x="32" y="47"/>
                  </a:lnTo>
                  <a:lnTo>
                    <a:pt x="33" y="45"/>
                  </a:lnTo>
                  <a:lnTo>
                    <a:pt x="39" y="38"/>
                  </a:lnTo>
                  <a:lnTo>
                    <a:pt x="40" y="35"/>
                  </a:lnTo>
                  <a:lnTo>
                    <a:pt x="42" y="29"/>
                  </a:lnTo>
                  <a:lnTo>
                    <a:pt x="44" y="26"/>
                  </a:lnTo>
                  <a:lnTo>
                    <a:pt x="42" y="21"/>
                  </a:lnTo>
                  <a:lnTo>
                    <a:pt x="40" y="17"/>
                  </a:lnTo>
                  <a:lnTo>
                    <a:pt x="39" y="14"/>
                  </a:lnTo>
                  <a:lnTo>
                    <a:pt x="35" y="12"/>
                  </a:lnTo>
                  <a:lnTo>
                    <a:pt x="32" y="10"/>
                  </a:lnTo>
                  <a:lnTo>
                    <a:pt x="26" y="10"/>
                  </a:lnTo>
                  <a:lnTo>
                    <a:pt x="21" y="10"/>
                  </a:lnTo>
                  <a:lnTo>
                    <a:pt x="14" y="12"/>
                  </a:lnTo>
                  <a:lnTo>
                    <a:pt x="9" y="14"/>
                  </a:lnTo>
                  <a:lnTo>
                    <a:pt x="2" y="17"/>
                  </a:lnTo>
                  <a:lnTo>
                    <a:pt x="2" y="7"/>
                  </a:lnTo>
                  <a:lnTo>
                    <a:pt x="9" y="3"/>
                  </a:lnTo>
                  <a:lnTo>
                    <a:pt x="14" y="2"/>
                  </a:lnTo>
                  <a:lnTo>
                    <a:pt x="21" y="2"/>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6" name="Line 316"/>
            <p:cNvSpPr>
              <a:spLocks noChangeShapeType="1"/>
            </p:cNvSpPr>
            <p:nvPr/>
          </p:nvSpPr>
          <p:spPr bwMode="auto">
            <a:xfrm flipH="1">
              <a:off x="2451" y="2538"/>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7" name="Freeform 317"/>
            <p:cNvSpPr>
              <a:spLocks noEditPoints="1"/>
            </p:cNvSpPr>
            <p:nvPr/>
          </p:nvSpPr>
          <p:spPr bwMode="auto">
            <a:xfrm>
              <a:off x="2494" y="2510"/>
              <a:ext cx="29" cy="44"/>
            </a:xfrm>
            <a:custGeom>
              <a:avLst/>
              <a:gdLst>
                <a:gd name="T0" fmla="*/ 29 w 58"/>
                <a:gd name="T1" fmla="*/ 9 h 88"/>
                <a:gd name="T2" fmla="*/ 22 w 58"/>
                <a:gd name="T3" fmla="*/ 10 h 88"/>
                <a:gd name="T4" fmla="*/ 19 w 58"/>
                <a:gd name="T5" fmla="*/ 14 h 88"/>
                <a:gd name="T6" fmla="*/ 15 w 58"/>
                <a:gd name="T7" fmla="*/ 17 h 88"/>
                <a:gd name="T8" fmla="*/ 12 w 58"/>
                <a:gd name="T9" fmla="*/ 24 h 88"/>
                <a:gd name="T10" fmla="*/ 12 w 58"/>
                <a:gd name="T11" fmla="*/ 33 h 88"/>
                <a:gd name="T12" fmla="*/ 10 w 58"/>
                <a:gd name="T13" fmla="*/ 45 h 88"/>
                <a:gd name="T14" fmla="*/ 12 w 58"/>
                <a:gd name="T15" fmla="*/ 55 h 88"/>
                <a:gd name="T16" fmla="*/ 12 w 58"/>
                <a:gd name="T17" fmla="*/ 64 h 88"/>
                <a:gd name="T18" fmla="*/ 15 w 58"/>
                <a:gd name="T19" fmla="*/ 71 h 88"/>
                <a:gd name="T20" fmla="*/ 19 w 58"/>
                <a:gd name="T21" fmla="*/ 76 h 88"/>
                <a:gd name="T22" fmla="*/ 22 w 58"/>
                <a:gd name="T23" fmla="*/ 78 h 88"/>
                <a:gd name="T24" fmla="*/ 29 w 58"/>
                <a:gd name="T25" fmla="*/ 80 h 88"/>
                <a:gd name="T26" fmla="*/ 34 w 58"/>
                <a:gd name="T27" fmla="*/ 78 h 88"/>
                <a:gd name="T28" fmla="*/ 38 w 58"/>
                <a:gd name="T29" fmla="*/ 76 h 88"/>
                <a:gd name="T30" fmla="*/ 41 w 58"/>
                <a:gd name="T31" fmla="*/ 71 h 88"/>
                <a:gd name="T32" fmla="*/ 45 w 58"/>
                <a:gd name="T33" fmla="*/ 64 h 88"/>
                <a:gd name="T34" fmla="*/ 46 w 58"/>
                <a:gd name="T35" fmla="*/ 55 h 88"/>
                <a:gd name="T36" fmla="*/ 46 w 58"/>
                <a:gd name="T37" fmla="*/ 45 h 88"/>
                <a:gd name="T38" fmla="*/ 46 w 58"/>
                <a:gd name="T39" fmla="*/ 33 h 88"/>
                <a:gd name="T40" fmla="*/ 45 w 58"/>
                <a:gd name="T41" fmla="*/ 24 h 88"/>
                <a:gd name="T42" fmla="*/ 41 w 58"/>
                <a:gd name="T43" fmla="*/ 17 h 88"/>
                <a:gd name="T44" fmla="*/ 38 w 58"/>
                <a:gd name="T45" fmla="*/ 14 h 88"/>
                <a:gd name="T46" fmla="*/ 34 w 58"/>
                <a:gd name="T47" fmla="*/ 10 h 88"/>
                <a:gd name="T48" fmla="*/ 29 w 58"/>
                <a:gd name="T49" fmla="*/ 9 h 88"/>
                <a:gd name="T50" fmla="*/ 29 w 58"/>
                <a:gd name="T51" fmla="*/ 0 h 88"/>
                <a:gd name="T52" fmla="*/ 34 w 58"/>
                <a:gd name="T53" fmla="*/ 2 h 88"/>
                <a:gd name="T54" fmla="*/ 41 w 58"/>
                <a:gd name="T55" fmla="*/ 3 h 88"/>
                <a:gd name="T56" fmla="*/ 46 w 58"/>
                <a:gd name="T57" fmla="*/ 7 h 88"/>
                <a:gd name="T58" fmla="*/ 50 w 58"/>
                <a:gd name="T59" fmla="*/ 12 h 88"/>
                <a:gd name="T60" fmla="*/ 55 w 58"/>
                <a:gd name="T61" fmla="*/ 26 h 88"/>
                <a:gd name="T62" fmla="*/ 58 w 58"/>
                <a:gd name="T63" fmla="*/ 45 h 88"/>
                <a:gd name="T64" fmla="*/ 55 w 58"/>
                <a:gd name="T65" fmla="*/ 64 h 88"/>
                <a:gd name="T66" fmla="*/ 50 w 58"/>
                <a:gd name="T67" fmla="*/ 78 h 88"/>
                <a:gd name="T68" fmla="*/ 46 w 58"/>
                <a:gd name="T69" fmla="*/ 81 h 88"/>
                <a:gd name="T70" fmla="*/ 41 w 58"/>
                <a:gd name="T71" fmla="*/ 85 h 88"/>
                <a:gd name="T72" fmla="*/ 34 w 58"/>
                <a:gd name="T73" fmla="*/ 88 h 88"/>
                <a:gd name="T74" fmla="*/ 29 w 58"/>
                <a:gd name="T75" fmla="*/ 88 h 88"/>
                <a:gd name="T76" fmla="*/ 22 w 58"/>
                <a:gd name="T77" fmla="*/ 88 h 88"/>
                <a:gd name="T78" fmla="*/ 15 w 58"/>
                <a:gd name="T79" fmla="*/ 85 h 88"/>
                <a:gd name="T80" fmla="*/ 10 w 58"/>
                <a:gd name="T81" fmla="*/ 81 h 88"/>
                <a:gd name="T82" fmla="*/ 7 w 58"/>
                <a:gd name="T83" fmla="*/ 78 h 88"/>
                <a:gd name="T84" fmla="*/ 1 w 58"/>
                <a:gd name="T85" fmla="*/ 64 h 88"/>
                <a:gd name="T86" fmla="*/ 0 w 58"/>
                <a:gd name="T87" fmla="*/ 45 h 88"/>
                <a:gd name="T88" fmla="*/ 1 w 58"/>
                <a:gd name="T89" fmla="*/ 26 h 88"/>
                <a:gd name="T90" fmla="*/ 7 w 58"/>
                <a:gd name="T91" fmla="*/ 12 h 88"/>
                <a:gd name="T92" fmla="*/ 10 w 58"/>
                <a:gd name="T93" fmla="*/ 7 h 88"/>
                <a:gd name="T94" fmla="*/ 15 w 58"/>
                <a:gd name="T95" fmla="*/ 3 h 88"/>
                <a:gd name="T96" fmla="*/ 22 w 58"/>
                <a:gd name="T97" fmla="*/ 2 h 88"/>
                <a:gd name="T98" fmla="*/ 29 w 58"/>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88">
                  <a:moveTo>
                    <a:pt x="29" y="9"/>
                  </a:moveTo>
                  <a:lnTo>
                    <a:pt x="22" y="10"/>
                  </a:lnTo>
                  <a:lnTo>
                    <a:pt x="19" y="14"/>
                  </a:lnTo>
                  <a:lnTo>
                    <a:pt x="15" y="17"/>
                  </a:lnTo>
                  <a:lnTo>
                    <a:pt x="12" y="24"/>
                  </a:lnTo>
                  <a:lnTo>
                    <a:pt x="12" y="33"/>
                  </a:lnTo>
                  <a:lnTo>
                    <a:pt x="10" y="45"/>
                  </a:lnTo>
                  <a:lnTo>
                    <a:pt x="12" y="55"/>
                  </a:lnTo>
                  <a:lnTo>
                    <a:pt x="12" y="64"/>
                  </a:lnTo>
                  <a:lnTo>
                    <a:pt x="15" y="71"/>
                  </a:lnTo>
                  <a:lnTo>
                    <a:pt x="19" y="76"/>
                  </a:lnTo>
                  <a:lnTo>
                    <a:pt x="22" y="78"/>
                  </a:lnTo>
                  <a:lnTo>
                    <a:pt x="29" y="80"/>
                  </a:lnTo>
                  <a:lnTo>
                    <a:pt x="34" y="78"/>
                  </a:lnTo>
                  <a:lnTo>
                    <a:pt x="38" y="76"/>
                  </a:lnTo>
                  <a:lnTo>
                    <a:pt x="41" y="71"/>
                  </a:lnTo>
                  <a:lnTo>
                    <a:pt x="45" y="64"/>
                  </a:lnTo>
                  <a:lnTo>
                    <a:pt x="46" y="55"/>
                  </a:lnTo>
                  <a:lnTo>
                    <a:pt x="46" y="45"/>
                  </a:lnTo>
                  <a:lnTo>
                    <a:pt x="46" y="33"/>
                  </a:lnTo>
                  <a:lnTo>
                    <a:pt x="45" y="24"/>
                  </a:lnTo>
                  <a:lnTo>
                    <a:pt x="41" y="17"/>
                  </a:lnTo>
                  <a:lnTo>
                    <a:pt x="38" y="14"/>
                  </a:lnTo>
                  <a:lnTo>
                    <a:pt x="34" y="10"/>
                  </a:lnTo>
                  <a:lnTo>
                    <a:pt x="29" y="9"/>
                  </a:lnTo>
                  <a:close/>
                  <a:moveTo>
                    <a:pt x="29" y="0"/>
                  </a:moveTo>
                  <a:lnTo>
                    <a:pt x="34" y="2"/>
                  </a:lnTo>
                  <a:lnTo>
                    <a:pt x="41" y="3"/>
                  </a:lnTo>
                  <a:lnTo>
                    <a:pt x="46" y="7"/>
                  </a:lnTo>
                  <a:lnTo>
                    <a:pt x="50" y="12"/>
                  </a:lnTo>
                  <a:lnTo>
                    <a:pt x="55" y="26"/>
                  </a:lnTo>
                  <a:lnTo>
                    <a:pt x="58" y="45"/>
                  </a:lnTo>
                  <a:lnTo>
                    <a:pt x="55" y="64"/>
                  </a:lnTo>
                  <a:lnTo>
                    <a:pt x="50" y="78"/>
                  </a:lnTo>
                  <a:lnTo>
                    <a:pt x="46" y="81"/>
                  </a:lnTo>
                  <a:lnTo>
                    <a:pt x="41" y="85"/>
                  </a:lnTo>
                  <a:lnTo>
                    <a:pt x="34" y="88"/>
                  </a:lnTo>
                  <a:lnTo>
                    <a:pt x="29" y="88"/>
                  </a:lnTo>
                  <a:lnTo>
                    <a:pt x="22" y="88"/>
                  </a:lnTo>
                  <a:lnTo>
                    <a:pt x="15" y="85"/>
                  </a:lnTo>
                  <a:lnTo>
                    <a:pt x="10" y="81"/>
                  </a:lnTo>
                  <a:lnTo>
                    <a:pt x="7" y="78"/>
                  </a:lnTo>
                  <a:lnTo>
                    <a:pt x="1" y="64"/>
                  </a:lnTo>
                  <a:lnTo>
                    <a:pt x="0" y="45"/>
                  </a:lnTo>
                  <a:lnTo>
                    <a:pt x="1" y="26"/>
                  </a:lnTo>
                  <a:lnTo>
                    <a:pt x="7" y="12"/>
                  </a:lnTo>
                  <a:lnTo>
                    <a:pt x="10" y="7"/>
                  </a:lnTo>
                  <a:lnTo>
                    <a:pt x="15" y="3"/>
                  </a:lnTo>
                  <a:lnTo>
                    <a:pt x="22"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8" name="Rectangle 318"/>
            <p:cNvSpPr>
              <a:spLocks noChangeArrowheads="1"/>
            </p:cNvSpPr>
            <p:nvPr/>
          </p:nvSpPr>
          <p:spPr bwMode="auto">
            <a:xfrm>
              <a:off x="2533" y="2546"/>
              <a:ext cx="6"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9" name="Freeform 319"/>
            <p:cNvSpPr>
              <a:spLocks/>
            </p:cNvSpPr>
            <p:nvPr/>
          </p:nvSpPr>
          <p:spPr bwMode="auto">
            <a:xfrm>
              <a:off x="2550" y="2510"/>
              <a:ext cx="28" cy="44"/>
            </a:xfrm>
            <a:custGeom>
              <a:avLst/>
              <a:gdLst>
                <a:gd name="T0" fmla="*/ 33 w 56"/>
                <a:gd name="T1" fmla="*/ 2 h 88"/>
                <a:gd name="T2" fmla="*/ 45 w 56"/>
                <a:gd name="T3" fmla="*/ 7 h 88"/>
                <a:gd name="T4" fmla="*/ 52 w 56"/>
                <a:gd name="T5" fmla="*/ 16 h 88"/>
                <a:gd name="T6" fmla="*/ 52 w 56"/>
                <a:gd name="T7" fmla="*/ 29 h 88"/>
                <a:gd name="T8" fmla="*/ 45 w 56"/>
                <a:gd name="T9" fmla="*/ 38 h 88"/>
                <a:gd name="T10" fmla="*/ 43 w 56"/>
                <a:gd name="T11" fmla="*/ 43 h 88"/>
                <a:gd name="T12" fmla="*/ 50 w 56"/>
                <a:gd name="T13" fmla="*/ 48 h 88"/>
                <a:gd name="T14" fmla="*/ 56 w 56"/>
                <a:gd name="T15" fmla="*/ 57 h 88"/>
                <a:gd name="T16" fmla="*/ 54 w 56"/>
                <a:gd name="T17" fmla="*/ 69 h 88"/>
                <a:gd name="T18" fmla="*/ 47 w 56"/>
                <a:gd name="T19" fmla="*/ 81 h 88"/>
                <a:gd name="T20" fmla="*/ 31 w 56"/>
                <a:gd name="T21" fmla="*/ 88 h 88"/>
                <a:gd name="T22" fmla="*/ 11 w 56"/>
                <a:gd name="T23" fmla="*/ 88 h 88"/>
                <a:gd name="T24" fmla="*/ 0 w 56"/>
                <a:gd name="T25" fmla="*/ 85 h 88"/>
                <a:gd name="T26" fmla="*/ 5 w 56"/>
                <a:gd name="T27" fmla="*/ 76 h 88"/>
                <a:gd name="T28" fmla="*/ 16 w 56"/>
                <a:gd name="T29" fmla="*/ 78 h 88"/>
                <a:gd name="T30" fmla="*/ 28 w 56"/>
                <a:gd name="T31" fmla="*/ 78 h 88"/>
                <a:gd name="T32" fmla="*/ 38 w 56"/>
                <a:gd name="T33" fmla="*/ 74 h 88"/>
                <a:gd name="T34" fmla="*/ 43 w 56"/>
                <a:gd name="T35" fmla="*/ 68 h 88"/>
                <a:gd name="T36" fmla="*/ 43 w 56"/>
                <a:gd name="T37" fmla="*/ 57 h 88"/>
                <a:gd name="T38" fmla="*/ 38 w 56"/>
                <a:gd name="T39" fmla="*/ 50 h 88"/>
                <a:gd name="T40" fmla="*/ 30 w 56"/>
                <a:gd name="T41" fmla="*/ 47 h 88"/>
                <a:gd name="T42" fmla="*/ 14 w 56"/>
                <a:gd name="T43" fmla="*/ 47 h 88"/>
                <a:gd name="T44" fmla="*/ 24 w 56"/>
                <a:gd name="T45" fmla="*/ 36 h 88"/>
                <a:gd name="T46" fmla="*/ 35 w 56"/>
                <a:gd name="T47" fmla="*/ 35 h 88"/>
                <a:gd name="T48" fmla="*/ 40 w 56"/>
                <a:gd name="T49" fmla="*/ 31 h 88"/>
                <a:gd name="T50" fmla="*/ 42 w 56"/>
                <a:gd name="T51" fmla="*/ 24 h 88"/>
                <a:gd name="T52" fmla="*/ 40 w 56"/>
                <a:gd name="T53" fmla="*/ 16 h 88"/>
                <a:gd name="T54" fmla="*/ 33 w 56"/>
                <a:gd name="T55" fmla="*/ 12 h 88"/>
                <a:gd name="T56" fmla="*/ 24 w 56"/>
                <a:gd name="T57" fmla="*/ 10 h 88"/>
                <a:gd name="T58" fmla="*/ 14 w 56"/>
                <a:gd name="T59" fmla="*/ 10 h 88"/>
                <a:gd name="T60" fmla="*/ 2 w 56"/>
                <a:gd name="T61" fmla="*/ 14 h 88"/>
                <a:gd name="T62" fmla="*/ 14 w 56"/>
                <a:gd name="T63"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88">
                  <a:moveTo>
                    <a:pt x="24" y="0"/>
                  </a:moveTo>
                  <a:lnTo>
                    <a:pt x="33" y="2"/>
                  </a:lnTo>
                  <a:lnTo>
                    <a:pt x="40" y="3"/>
                  </a:lnTo>
                  <a:lnTo>
                    <a:pt x="45" y="7"/>
                  </a:lnTo>
                  <a:lnTo>
                    <a:pt x="50" y="10"/>
                  </a:lnTo>
                  <a:lnTo>
                    <a:pt x="52" y="16"/>
                  </a:lnTo>
                  <a:lnTo>
                    <a:pt x="54" y="23"/>
                  </a:lnTo>
                  <a:lnTo>
                    <a:pt x="52" y="29"/>
                  </a:lnTo>
                  <a:lnTo>
                    <a:pt x="50" y="35"/>
                  </a:lnTo>
                  <a:lnTo>
                    <a:pt x="45" y="38"/>
                  </a:lnTo>
                  <a:lnTo>
                    <a:pt x="38" y="42"/>
                  </a:lnTo>
                  <a:lnTo>
                    <a:pt x="43" y="43"/>
                  </a:lnTo>
                  <a:lnTo>
                    <a:pt x="47" y="45"/>
                  </a:lnTo>
                  <a:lnTo>
                    <a:pt x="50" y="48"/>
                  </a:lnTo>
                  <a:lnTo>
                    <a:pt x="54" y="52"/>
                  </a:lnTo>
                  <a:lnTo>
                    <a:pt x="56" y="57"/>
                  </a:lnTo>
                  <a:lnTo>
                    <a:pt x="56" y="62"/>
                  </a:lnTo>
                  <a:lnTo>
                    <a:pt x="54" y="69"/>
                  </a:lnTo>
                  <a:lnTo>
                    <a:pt x="52" y="76"/>
                  </a:lnTo>
                  <a:lnTo>
                    <a:pt x="47" y="81"/>
                  </a:lnTo>
                  <a:lnTo>
                    <a:pt x="40" y="85"/>
                  </a:lnTo>
                  <a:lnTo>
                    <a:pt x="31" y="88"/>
                  </a:lnTo>
                  <a:lnTo>
                    <a:pt x="23" y="88"/>
                  </a:lnTo>
                  <a:lnTo>
                    <a:pt x="11" y="88"/>
                  </a:lnTo>
                  <a:lnTo>
                    <a:pt x="5" y="87"/>
                  </a:lnTo>
                  <a:lnTo>
                    <a:pt x="0" y="85"/>
                  </a:lnTo>
                  <a:lnTo>
                    <a:pt x="0" y="73"/>
                  </a:lnTo>
                  <a:lnTo>
                    <a:pt x="5" y="76"/>
                  </a:lnTo>
                  <a:lnTo>
                    <a:pt x="11" y="78"/>
                  </a:lnTo>
                  <a:lnTo>
                    <a:pt x="16" y="78"/>
                  </a:lnTo>
                  <a:lnTo>
                    <a:pt x="23" y="80"/>
                  </a:lnTo>
                  <a:lnTo>
                    <a:pt x="28" y="78"/>
                  </a:lnTo>
                  <a:lnTo>
                    <a:pt x="35" y="76"/>
                  </a:lnTo>
                  <a:lnTo>
                    <a:pt x="38" y="74"/>
                  </a:lnTo>
                  <a:lnTo>
                    <a:pt x="42" y="71"/>
                  </a:lnTo>
                  <a:lnTo>
                    <a:pt x="43" y="68"/>
                  </a:lnTo>
                  <a:lnTo>
                    <a:pt x="43" y="62"/>
                  </a:lnTo>
                  <a:lnTo>
                    <a:pt x="43" y="57"/>
                  </a:lnTo>
                  <a:lnTo>
                    <a:pt x="42" y="54"/>
                  </a:lnTo>
                  <a:lnTo>
                    <a:pt x="38" y="50"/>
                  </a:lnTo>
                  <a:lnTo>
                    <a:pt x="35" y="48"/>
                  </a:lnTo>
                  <a:lnTo>
                    <a:pt x="30" y="47"/>
                  </a:lnTo>
                  <a:lnTo>
                    <a:pt x="24" y="47"/>
                  </a:lnTo>
                  <a:lnTo>
                    <a:pt x="14" y="47"/>
                  </a:lnTo>
                  <a:lnTo>
                    <a:pt x="14" y="36"/>
                  </a:lnTo>
                  <a:lnTo>
                    <a:pt x="24" y="36"/>
                  </a:lnTo>
                  <a:lnTo>
                    <a:pt x="30" y="36"/>
                  </a:lnTo>
                  <a:lnTo>
                    <a:pt x="35" y="35"/>
                  </a:lnTo>
                  <a:lnTo>
                    <a:pt x="38" y="33"/>
                  </a:lnTo>
                  <a:lnTo>
                    <a:pt x="40" y="31"/>
                  </a:lnTo>
                  <a:lnTo>
                    <a:pt x="42" y="28"/>
                  </a:lnTo>
                  <a:lnTo>
                    <a:pt x="42" y="24"/>
                  </a:lnTo>
                  <a:lnTo>
                    <a:pt x="42" y="19"/>
                  </a:lnTo>
                  <a:lnTo>
                    <a:pt x="40" y="16"/>
                  </a:lnTo>
                  <a:lnTo>
                    <a:pt x="38" y="14"/>
                  </a:lnTo>
                  <a:lnTo>
                    <a:pt x="33" y="12"/>
                  </a:lnTo>
                  <a:lnTo>
                    <a:pt x="30" y="10"/>
                  </a:lnTo>
                  <a:lnTo>
                    <a:pt x="24" y="10"/>
                  </a:lnTo>
                  <a:lnTo>
                    <a:pt x="19" y="10"/>
                  </a:lnTo>
                  <a:lnTo>
                    <a:pt x="14" y="10"/>
                  </a:lnTo>
                  <a:lnTo>
                    <a:pt x="9" y="12"/>
                  </a:lnTo>
                  <a:lnTo>
                    <a:pt x="2" y="14"/>
                  </a:lnTo>
                  <a:lnTo>
                    <a:pt x="2" y="3"/>
                  </a:lnTo>
                  <a:lnTo>
                    <a:pt x="14" y="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0" name="Line 320"/>
            <p:cNvSpPr>
              <a:spLocks noChangeShapeType="1"/>
            </p:cNvSpPr>
            <p:nvPr/>
          </p:nvSpPr>
          <p:spPr bwMode="auto">
            <a:xfrm flipH="1">
              <a:off x="2451" y="2223"/>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 name="Freeform 321"/>
            <p:cNvSpPr>
              <a:spLocks noEditPoints="1"/>
            </p:cNvSpPr>
            <p:nvPr/>
          </p:nvSpPr>
          <p:spPr bwMode="auto">
            <a:xfrm>
              <a:off x="2494" y="2197"/>
              <a:ext cx="29" cy="44"/>
            </a:xfrm>
            <a:custGeom>
              <a:avLst/>
              <a:gdLst>
                <a:gd name="T0" fmla="*/ 29 w 58"/>
                <a:gd name="T1" fmla="*/ 9 h 88"/>
                <a:gd name="T2" fmla="*/ 22 w 58"/>
                <a:gd name="T3" fmla="*/ 10 h 88"/>
                <a:gd name="T4" fmla="*/ 19 w 58"/>
                <a:gd name="T5" fmla="*/ 14 h 88"/>
                <a:gd name="T6" fmla="*/ 15 w 58"/>
                <a:gd name="T7" fmla="*/ 17 h 88"/>
                <a:gd name="T8" fmla="*/ 12 w 58"/>
                <a:gd name="T9" fmla="*/ 24 h 88"/>
                <a:gd name="T10" fmla="*/ 12 w 58"/>
                <a:gd name="T11" fmla="*/ 33 h 88"/>
                <a:gd name="T12" fmla="*/ 10 w 58"/>
                <a:gd name="T13" fmla="*/ 45 h 88"/>
                <a:gd name="T14" fmla="*/ 12 w 58"/>
                <a:gd name="T15" fmla="*/ 56 h 88"/>
                <a:gd name="T16" fmla="*/ 12 w 58"/>
                <a:gd name="T17" fmla="*/ 64 h 88"/>
                <a:gd name="T18" fmla="*/ 15 w 58"/>
                <a:gd name="T19" fmla="*/ 71 h 88"/>
                <a:gd name="T20" fmla="*/ 19 w 58"/>
                <a:gd name="T21" fmla="*/ 76 h 88"/>
                <a:gd name="T22" fmla="*/ 22 w 58"/>
                <a:gd name="T23" fmla="*/ 78 h 88"/>
                <a:gd name="T24" fmla="*/ 29 w 58"/>
                <a:gd name="T25" fmla="*/ 80 h 88"/>
                <a:gd name="T26" fmla="*/ 34 w 58"/>
                <a:gd name="T27" fmla="*/ 78 h 88"/>
                <a:gd name="T28" fmla="*/ 38 w 58"/>
                <a:gd name="T29" fmla="*/ 76 h 88"/>
                <a:gd name="T30" fmla="*/ 41 w 58"/>
                <a:gd name="T31" fmla="*/ 71 h 88"/>
                <a:gd name="T32" fmla="*/ 45 w 58"/>
                <a:gd name="T33" fmla="*/ 64 h 88"/>
                <a:gd name="T34" fmla="*/ 46 w 58"/>
                <a:gd name="T35" fmla="*/ 56 h 88"/>
                <a:gd name="T36" fmla="*/ 46 w 58"/>
                <a:gd name="T37" fmla="*/ 45 h 88"/>
                <a:gd name="T38" fmla="*/ 46 w 58"/>
                <a:gd name="T39" fmla="*/ 33 h 88"/>
                <a:gd name="T40" fmla="*/ 45 w 58"/>
                <a:gd name="T41" fmla="*/ 24 h 88"/>
                <a:gd name="T42" fmla="*/ 41 w 58"/>
                <a:gd name="T43" fmla="*/ 17 h 88"/>
                <a:gd name="T44" fmla="*/ 38 w 58"/>
                <a:gd name="T45" fmla="*/ 14 h 88"/>
                <a:gd name="T46" fmla="*/ 34 w 58"/>
                <a:gd name="T47" fmla="*/ 10 h 88"/>
                <a:gd name="T48" fmla="*/ 29 w 58"/>
                <a:gd name="T49" fmla="*/ 9 h 88"/>
                <a:gd name="T50" fmla="*/ 29 w 58"/>
                <a:gd name="T51" fmla="*/ 0 h 88"/>
                <a:gd name="T52" fmla="*/ 34 w 58"/>
                <a:gd name="T53" fmla="*/ 0 h 88"/>
                <a:gd name="T54" fmla="*/ 41 w 58"/>
                <a:gd name="T55" fmla="*/ 4 h 88"/>
                <a:gd name="T56" fmla="*/ 46 w 58"/>
                <a:gd name="T57" fmla="*/ 7 h 88"/>
                <a:gd name="T58" fmla="*/ 50 w 58"/>
                <a:gd name="T59" fmla="*/ 12 h 88"/>
                <a:gd name="T60" fmla="*/ 55 w 58"/>
                <a:gd name="T61" fmla="*/ 26 h 88"/>
                <a:gd name="T62" fmla="*/ 58 w 58"/>
                <a:gd name="T63" fmla="*/ 45 h 88"/>
                <a:gd name="T64" fmla="*/ 55 w 58"/>
                <a:gd name="T65" fmla="*/ 62 h 88"/>
                <a:gd name="T66" fmla="*/ 50 w 58"/>
                <a:gd name="T67" fmla="*/ 76 h 88"/>
                <a:gd name="T68" fmla="*/ 46 w 58"/>
                <a:gd name="T69" fmla="*/ 81 h 88"/>
                <a:gd name="T70" fmla="*/ 41 w 58"/>
                <a:gd name="T71" fmla="*/ 85 h 88"/>
                <a:gd name="T72" fmla="*/ 34 w 58"/>
                <a:gd name="T73" fmla="*/ 88 h 88"/>
                <a:gd name="T74" fmla="*/ 29 w 58"/>
                <a:gd name="T75" fmla="*/ 88 h 88"/>
                <a:gd name="T76" fmla="*/ 22 w 58"/>
                <a:gd name="T77" fmla="*/ 88 h 88"/>
                <a:gd name="T78" fmla="*/ 15 w 58"/>
                <a:gd name="T79" fmla="*/ 85 h 88"/>
                <a:gd name="T80" fmla="*/ 10 w 58"/>
                <a:gd name="T81" fmla="*/ 81 h 88"/>
                <a:gd name="T82" fmla="*/ 7 w 58"/>
                <a:gd name="T83" fmla="*/ 76 h 88"/>
                <a:gd name="T84" fmla="*/ 1 w 58"/>
                <a:gd name="T85" fmla="*/ 62 h 88"/>
                <a:gd name="T86" fmla="*/ 0 w 58"/>
                <a:gd name="T87" fmla="*/ 45 h 88"/>
                <a:gd name="T88" fmla="*/ 1 w 58"/>
                <a:gd name="T89" fmla="*/ 26 h 88"/>
                <a:gd name="T90" fmla="*/ 7 w 58"/>
                <a:gd name="T91" fmla="*/ 12 h 88"/>
                <a:gd name="T92" fmla="*/ 10 w 58"/>
                <a:gd name="T93" fmla="*/ 7 h 88"/>
                <a:gd name="T94" fmla="*/ 15 w 58"/>
                <a:gd name="T95" fmla="*/ 4 h 88"/>
                <a:gd name="T96" fmla="*/ 22 w 58"/>
                <a:gd name="T97" fmla="*/ 0 h 88"/>
                <a:gd name="T98" fmla="*/ 29 w 58"/>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88">
                  <a:moveTo>
                    <a:pt x="29" y="9"/>
                  </a:moveTo>
                  <a:lnTo>
                    <a:pt x="22" y="10"/>
                  </a:lnTo>
                  <a:lnTo>
                    <a:pt x="19" y="14"/>
                  </a:lnTo>
                  <a:lnTo>
                    <a:pt x="15" y="17"/>
                  </a:lnTo>
                  <a:lnTo>
                    <a:pt x="12" y="24"/>
                  </a:lnTo>
                  <a:lnTo>
                    <a:pt x="12" y="33"/>
                  </a:lnTo>
                  <a:lnTo>
                    <a:pt x="10" y="45"/>
                  </a:lnTo>
                  <a:lnTo>
                    <a:pt x="12" y="56"/>
                  </a:lnTo>
                  <a:lnTo>
                    <a:pt x="12" y="64"/>
                  </a:lnTo>
                  <a:lnTo>
                    <a:pt x="15" y="71"/>
                  </a:lnTo>
                  <a:lnTo>
                    <a:pt x="19" y="76"/>
                  </a:lnTo>
                  <a:lnTo>
                    <a:pt x="22" y="78"/>
                  </a:lnTo>
                  <a:lnTo>
                    <a:pt x="29" y="80"/>
                  </a:lnTo>
                  <a:lnTo>
                    <a:pt x="34" y="78"/>
                  </a:lnTo>
                  <a:lnTo>
                    <a:pt x="38" y="76"/>
                  </a:lnTo>
                  <a:lnTo>
                    <a:pt x="41" y="71"/>
                  </a:lnTo>
                  <a:lnTo>
                    <a:pt x="45" y="64"/>
                  </a:lnTo>
                  <a:lnTo>
                    <a:pt x="46" y="56"/>
                  </a:lnTo>
                  <a:lnTo>
                    <a:pt x="46" y="45"/>
                  </a:lnTo>
                  <a:lnTo>
                    <a:pt x="46" y="33"/>
                  </a:lnTo>
                  <a:lnTo>
                    <a:pt x="45" y="24"/>
                  </a:lnTo>
                  <a:lnTo>
                    <a:pt x="41" y="17"/>
                  </a:lnTo>
                  <a:lnTo>
                    <a:pt x="38" y="14"/>
                  </a:lnTo>
                  <a:lnTo>
                    <a:pt x="34" y="10"/>
                  </a:lnTo>
                  <a:lnTo>
                    <a:pt x="29" y="9"/>
                  </a:lnTo>
                  <a:close/>
                  <a:moveTo>
                    <a:pt x="29" y="0"/>
                  </a:moveTo>
                  <a:lnTo>
                    <a:pt x="34" y="0"/>
                  </a:lnTo>
                  <a:lnTo>
                    <a:pt x="41" y="4"/>
                  </a:lnTo>
                  <a:lnTo>
                    <a:pt x="46" y="7"/>
                  </a:lnTo>
                  <a:lnTo>
                    <a:pt x="50" y="12"/>
                  </a:lnTo>
                  <a:lnTo>
                    <a:pt x="55" y="26"/>
                  </a:lnTo>
                  <a:lnTo>
                    <a:pt x="58" y="45"/>
                  </a:lnTo>
                  <a:lnTo>
                    <a:pt x="55" y="62"/>
                  </a:lnTo>
                  <a:lnTo>
                    <a:pt x="50" y="76"/>
                  </a:lnTo>
                  <a:lnTo>
                    <a:pt x="46" y="81"/>
                  </a:lnTo>
                  <a:lnTo>
                    <a:pt x="41" y="85"/>
                  </a:lnTo>
                  <a:lnTo>
                    <a:pt x="34" y="88"/>
                  </a:lnTo>
                  <a:lnTo>
                    <a:pt x="29" y="88"/>
                  </a:lnTo>
                  <a:lnTo>
                    <a:pt x="22" y="88"/>
                  </a:lnTo>
                  <a:lnTo>
                    <a:pt x="15" y="85"/>
                  </a:lnTo>
                  <a:lnTo>
                    <a:pt x="10" y="81"/>
                  </a:lnTo>
                  <a:lnTo>
                    <a:pt x="7" y="76"/>
                  </a:lnTo>
                  <a:lnTo>
                    <a:pt x="1" y="62"/>
                  </a:lnTo>
                  <a:lnTo>
                    <a:pt x="0" y="45"/>
                  </a:lnTo>
                  <a:lnTo>
                    <a:pt x="1" y="26"/>
                  </a:lnTo>
                  <a:lnTo>
                    <a:pt x="7" y="12"/>
                  </a:lnTo>
                  <a:lnTo>
                    <a:pt x="10" y="7"/>
                  </a:lnTo>
                  <a:lnTo>
                    <a:pt x="15" y="4"/>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2" name="Rectangle 322"/>
            <p:cNvSpPr>
              <a:spLocks noChangeArrowheads="1"/>
            </p:cNvSpPr>
            <p:nvPr/>
          </p:nvSpPr>
          <p:spPr bwMode="auto">
            <a:xfrm>
              <a:off x="2533" y="2233"/>
              <a:ext cx="6"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3" name="Freeform 323"/>
            <p:cNvSpPr>
              <a:spLocks noEditPoints="1"/>
            </p:cNvSpPr>
            <p:nvPr/>
          </p:nvSpPr>
          <p:spPr bwMode="auto">
            <a:xfrm>
              <a:off x="2548" y="2197"/>
              <a:ext cx="32" cy="43"/>
            </a:xfrm>
            <a:custGeom>
              <a:avLst/>
              <a:gdLst>
                <a:gd name="T0" fmla="*/ 38 w 62"/>
                <a:gd name="T1" fmla="*/ 10 h 85"/>
                <a:gd name="T2" fmla="*/ 8 w 62"/>
                <a:gd name="T3" fmla="*/ 55 h 85"/>
                <a:gd name="T4" fmla="*/ 38 w 62"/>
                <a:gd name="T5" fmla="*/ 55 h 85"/>
                <a:gd name="T6" fmla="*/ 38 w 62"/>
                <a:gd name="T7" fmla="*/ 10 h 85"/>
                <a:gd name="T8" fmla="*/ 34 w 62"/>
                <a:gd name="T9" fmla="*/ 0 h 85"/>
                <a:gd name="T10" fmla="*/ 50 w 62"/>
                <a:gd name="T11" fmla="*/ 0 h 85"/>
                <a:gd name="T12" fmla="*/ 50 w 62"/>
                <a:gd name="T13" fmla="*/ 55 h 85"/>
                <a:gd name="T14" fmla="*/ 62 w 62"/>
                <a:gd name="T15" fmla="*/ 55 h 85"/>
                <a:gd name="T16" fmla="*/ 62 w 62"/>
                <a:gd name="T17" fmla="*/ 64 h 85"/>
                <a:gd name="T18" fmla="*/ 50 w 62"/>
                <a:gd name="T19" fmla="*/ 64 h 85"/>
                <a:gd name="T20" fmla="*/ 50 w 62"/>
                <a:gd name="T21" fmla="*/ 85 h 85"/>
                <a:gd name="T22" fmla="*/ 38 w 62"/>
                <a:gd name="T23" fmla="*/ 85 h 85"/>
                <a:gd name="T24" fmla="*/ 38 w 62"/>
                <a:gd name="T25" fmla="*/ 64 h 85"/>
                <a:gd name="T26" fmla="*/ 0 w 62"/>
                <a:gd name="T27" fmla="*/ 64 h 85"/>
                <a:gd name="T28" fmla="*/ 0 w 62"/>
                <a:gd name="T29" fmla="*/ 54 h 85"/>
                <a:gd name="T30" fmla="*/ 34 w 62"/>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85">
                  <a:moveTo>
                    <a:pt x="38" y="10"/>
                  </a:moveTo>
                  <a:lnTo>
                    <a:pt x="8" y="55"/>
                  </a:lnTo>
                  <a:lnTo>
                    <a:pt x="38" y="55"/>
                  </a:lnTo>
                  <a:lnTo>
                    <a:pt x="38" y="10"/>
                  </a:lnTo>
                  <a:close/>
                  <a:moveTo>
                    <a:pt x="34" y="0"/>
                  </a:moveTo>
                  <a:lnTo>
                    <a:pt x="50" y="0"/>
                  </a:lnTo>
                  <a:lnTo>
                    <a:pt x="50" y="55"/>
                  </a:lnTo>
                  <a:lnTo>
                    <a:pt x="62" y="55"/>
                  </a:lnTo>
                  <a:lnTo>
                    <a:pt x="62" y="64"/>
                  </a:lnTo>
                  <a:lnTo>
                    <a:pt x="50" y="64"/>
                  </a:lnTo>
                  <a:lnTo>
                    <a:pt x="50" y="85"/>
                  </a:lnTo>
                  <a:lnTo>
                    <a:pt x="38" y="85"/>
                  </a:lnTo>
                  <a:lnTo>
                    <a:pt x="38" y="64"/>
                  </a:lnTo>
                  <a:lnTo>
                    <a:pt x="0" y="64"/>
                  </a:lnTo>
                  <a:lnTo>
                    <a:pt x="0" y="54"/>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4" name="Line 324"/>
            <p:cNvSpPr>
              <a:spLocks noChangeShapeType="1"/>
            </p:cNvSpPr>
            <p:nvPr/>
          </p:nvSpPr>
          <p:spPr bwMode="auto">
            <a:xfrm flipH="1">
              <a:off x="2451" y="1910"/>
              <a:ext cx="19"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5" name="Freeform 325"/>
            <p:cNvSpPr>
              <a:spLocks noEditPoints="1"/>
            </p:cNvSpPr>
            <p:nvPr/>
          </p:nvSpPr>
          <p:spPr bwMode="auto">
            <a:xfrm>
              <a:off x="2494" y="1883"/>
              <a:ext cx="29" cy="44"/>
            </a:xfrm>
            <a:custGeom>
              <a:avLst/>
              <a:gdLst>
                <a:gd name="T0" fmla="*/ 29 w 58"/>
                <a:gd name="T1" fmla="*/ 9 h 88"/>
                <a:gd name="T2" fmla="*/ 22 w 58"/>
                <a:gd name="T3" fmla="*/ 11 h 88"/>
                <a:gd name="T4" fmla="*/ 19 w 58"/>
                <a:gd name="T5" fmla="*/ 12 h 88"/>
                <a:gd name="T6" fmla="*/ 15 w 58"/>
                <a:gd name="T7" fmla="*/ 17 h 88"/>
                <a:gd name="T8" fmla="*/ 12 w 58"/>
                <a:gd name="T9" fmla="*/ 24 h 88"/>
                <a:gd name="T10" fmla="*/ 12 w 58"/>
                <a:gd name="T11" fmla="*/ 33 h 88"/>
                <a:gd name="T12" fmla="*/ 10 w 58"/>
                <a:gd name="T13" fmla="*/ 43 h 88"/>
                <a:gd name="T14" fmla="*/ 12 w 58"/>
                <a:gd name="T15" fmla="*/ 56 h 88"/>
                <a:gd name="T16" fmla="*/ 12 w 58"/>
                <a:gd name="T17" fmla="*/ 64 h 88"/>
                <a:gd name="T18" fmla="*/ 15 w 58"/>
                <a:gd name="T19" fmla="*/ 71 h 88"/>
                <a:gd name="T20" fmla="*/ 19 w 58"/>
                <a:gd name="T21" fmla="*/ 75 h 88"/>
                <a:gd name="T22" fmla="*/ 22 w 58"/>
                <a:gd name="T23" fmla="*/ 78 h 88"/>
                <a:gd name="T24" fmla="*/ 29 w 58"/>
                <a:gd name="T25" fmla="*/ 80 h 88"/>
                <a:gd name="T26" fmla="*/ 34 w 58"/>
                <a:gd name="T27" fmla="*/ 78 h 88"/>
                <a:gd name="T28" fmla="*/ 38 w 58"/>
                <a:gd name="T29" fmla="*/ 75 h 88"/>
                <a:gd name="T30" fmla="*/ 41 w 58"/>
                <a:gd name="T31" fmla="*/ 71 h 88"/>
                <a:gd name="T32" fmla="*/ 45 w 58"/>
                <a:gd name="T33" fmla="*/ 64 h 88"/>
                <a:gd name="T34" fmla="*/ 46 w 58"/>
                <a:gd name="T35" fmla="*/ 56 h 88"/>
                <a:gd name="T36" fmla="*/ 46 w 58"/>
                <a:gd name="T37" fmla="*/ 43 h 88"/>
                <a:gd name="T38" fmla="*/ 46 w 58"/>
                <a:gd name="T39" fmla="*/ 33 h 88"/>
                <a:gd name="T40" fmla="*/ 45 w 58"/>
                <a:gd name="T41" fmla="*/ 24 h 88"/>
                <a:gd name="T42" fmla="*/ 41 w 58"/>
                <a:gd name="T43" fmla="*/ 17 h 88"/>
                <a:gd name="T44" fmla="*/ 38 w 58"/>
                <a:gd name="T45" fmla="*/ 12 h 88"/>
                <a:gd name="T46" fmla="*/ 34 w 58"/>
                <a:gd name="T47" fmla="*/ 11 h 88"/>
                <a:gd name="T48" fmla="*/ 29 w 58"/>
                <a:gd name="T49" fmla="*/ 9 h 88"/>
                <a:gd name="T50" fmla="*/ 29 w 58"/>
                <a:gd name="T51" fmla="*/ 0 h 88"/>
                <a:gd name="T52" fmla="*/ 34 w 58"/>
                <a:gd name="T53" fmla="*/ 0 h 88"/>
                <a:gd name="T54" fmla="*/ 41 w 58"/>
                <a:gd name="T55" fmla="*/ 4 h 88"/>
                <a:gd name="T56" fmla="*/ 46 w 58"/>
                <a:gd name="T57" fmla="*/ 7 h 88"/>
                <a:gd name="T58" fmla="*/ 50 w 58"/>
                <a:gd name="T59" fmla="*/ 11 h 88"/>
                <a:gd name="T60" fmla="*/ 55 w 58"/>
                <a:gd name="T61" fmla="*/ 24 h 88"/>
                <a:gd name="T62" fmla="*/ 58 w 58"/>
                <a:gd name="T63" fmla="*/ 43 h 88"/>
                <a:gd name="T64" fmla="*/ 55 w 58"/>
                <a:gd name="T65" fmla="*/ 63 h 88"/>
                <a:gd name="T66" fmla="*/ 50 w 58"/>
                <a:gd name="T67" fmla="*/ 76 h 88"/>
                <a:gd name="T68" fmla="*/ 46 w 58"/>
                <a:gd name="T69" fmla="*/ 82 h 88"/>
                <a:gd name="T70" fmla="*/ 41 w 58"/>
                <a:gd name="T71" fmla="*/ 85 h 88"/>
                <a:gd name="T72" fmla="*/ 34 w 58"/>
                <a:gd name="T73" fmla="*/ 87 h 88"/>
                <a:gd name="T74" fmla="*/ 29 w 58"/>
                <a:gd name="T75" fmla="*/ 88 h 88"/>
                <a:gd name="T76" fmla="*/ 22 w 58"/>
                <a:gd name="T77" fmla="*/ 87 h 88"/>
                <a:gd name="T78" fmla="*/ 15 w 58"/>
                <a:gd name="T79" fmla="*/ 85 h 88"/>
                <a:gd name="T80" fmla="*/ 10 w 58"/>
                <a:gd name="T81" fmla="*/ 82 h 88"/>
                <a:gd name="T82" fmla="*/ 7 w 58"/>
                <a:gd name="T83" fmla="*/ 76 h 88"/>
                <a:gd name="T84" fmla="*/ 1 w 58"/>
                <a:gd name="T85" fmla="*/ 63 h 88"/>
                <a:gd name="T86" fmla="*/ 0 w 58"/>
                <a:gd name="T87" fmla="*/ 43 h 88"/>
                <a:gd name="T88" fmla="*/ 1 w 58"/>
                <a:gd name="T89" fmla="*/ 24 h 88"/>
                <a:gd name="T90" fmla="*/ 7 w 58"/>
                <a:gd name="T91" fmla="*/ 11 h 88"/>
                <a:gd name="T92" fmla="*/ 10 w 58"/>
                <a:gd name="T93" fmla="*/ 7 h 88"/>
                <a:gd name="T94" fmla="*/ 15 w 58"/>
                <a:gd name="T95" fmla="*/ 4 h 88"/>
                <a:gd name="T96" fmla="*/ 22 w 58"/>
                <a:gd name="T97" fmla="*/ 0 h 88"/>
                <a:gd name="T98" fmla="*/ 29 w 58"/>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88">
                  <a:moveTo>
                    <a:pt x="29" y="9"/>
                  </a:moveTo>
                  <a:lnTo>
                    <a:pt x="22" y="11"/>
                  </a:lnTo>
                  <a:lnTo>
                    <a:pt x="19" y="12"/>
                  </a:lnTo>
                  <a:lnTo>
                    <a:pt x="15" y="17"/>
                  </a:lnTo>
                  <a:lnTo>
                    <a:pt x="12" y="24"/>
                  </a:lnTo>
                  <a:lnTo>
                    <a:pt x="12" y="33"/>
                  </a:lnTo>
                  <a:lnTo>
                    <a:pt x="10" y="43"/>
                  </a:lnTo>
                  <a:lnTo>
                    <a:pt x="12" y="56"/>
                  </a:lnTo>
                  <a:lnTo>
                    <a:pt x="12" y="64"/>
                  </a:lnTo>
                  <a:lnTo>
                    <a:pt x="15" y="71"/>
                  </a:lnTo>
                  <a:lnTo>
                    <a:pt x="19" y="75"/>
                  </a:lnTo>
                  <a:lnTo>
                    <a:pt x="22" y="78"/>
                  </a:lnTo>
                  <a:lnTo>
                    <a:pt x="29" y="80"/>
                  </a:lnTo>
                  <a:lnTo>
                    <a:pt x="34" y="78"/>
                  </a:lnTo>
                  <a:lnTo>
                    <a:pt x="38" y="75"/>
                  </a:lnTo>
                  <a:lnTo>
                    <a:pt x="41" y="71"/>
                  </a:lnTo>
                  <a:lnTo>
                    <a:pt x="45" y="64"/>
                  </a:lnTo>
                  <a:lnTo>
                    <a:pt x="46" y="56"/>
                  </a:lnTo>
                  <a:lnTo>
                    <a:pt x="46" y="43"/>
                  </a:lnTo>
                  <a:lnTo>
                    <a:pt x="46" y="33"/>
                  </a:lnTo>
                  <a:lnTo>
                    <a:pt x="45" y="24"/>
                  </a:lnTo>
                  <a:lnTo>
                    <a:pt x="41" y="17"/>
                  </a:lnTo>
                  <a:lnTo>
                    <a:pt x="38" y="12"/>
                  </a:lnTo>
                  <a:lnTo>
                    <a:pt x="34" y="11"/>
                  </a:lnTo>
                  <a:lnTo>
                    <a:pt x="29" y="9"/>
                  </a:lnTo>
                  <a:close/>
                  <a:moveTo>
                    <a:pt x="29" y="0"/>
                  </a:moveTo>
                  <a:lnTo>
                    <a:pt x="34" y="0"/>
                  </a:lnTo>
                  <a:lnTo>
                    <a:pt x="41" y="4"/>
                  </a:lnTo>
                  <a:lnTo>
                    <a:pt x="46" y="7"/>
                  </a:lnTo>
                  <a:lnTo>
                    <a:pt x="50" y="11"/>
                  </a:lnTo>
                  <a:lnTo>
                    <a:pt x="55" y="24"/>
                  </a:lnTo>
                  <a:lnTo>
                    <a:pt x="58" y="43"/>
                  </a:lnTo>
                  <a:lnTo>
                    <a:pt x="55" y="63"/>
                  </a:lnTo>
                  <a:lnTo>
                    <a:pt x="50" y="76"/>
                  </a:lnTo>
                  <a:lnTo>
                    <a:pt x="46" y="82"/>
                  </a:lnTo>
                  <a:lnTo>
                    <a:pt x="41" y="85"/>
                  </a:lnTo>
                  <a:lnTo>
                    <a:pt x="34" y="87"/>
                  </a:lnTo>
                  <a:lnTo>
                    <a:pt x="29" y="88"/>
                  </a:lnTo>
                  <a:lnTo>
                    <a:pt x="22" y="87"/>
                  </a:lnTo>
                  <a:lnTo>
                    <a:pt x="15" y="85"/>
                  </a:lnTo>
                  <a:lnTo>
                    <a:pt x="10" y="82"/>
                  </a:lnTo>
                  <a:lnTo>
                    <a:pt x="7" y="76"/>
                  </a:lnTo>
                  <a:lnTo>
                    <a:pt x="1" y="63"/>
                  </a:lnTo>
                  <a:lnTo>
                    <a:pt x="0" y="43"/>
                  </a:lnTo>
                  <a:lnTo>
                    <a:pt x="1" y="24"/>
                  </a:lnTo>
                  <a:lnTo>
                    <a:pt x="7" y="11"/>
                  </a:lnTo>
                  <a:lnTo>
                    <a:pt x="10" y="7"/>
                  </a:lnTo>
                  <a:lnTo>
                    <a:pt x="15" y="4"/>
                  </a:lnTo>
                  <a:lnTo>
                    <a:pt x="22" y="0"/>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6" name="Rectangle 326"/>
            <p:cNvSpPr>
              <a:spLocks noChangeArrowheads="1"/>
            </p:cNvSpPr>
            <p:nvPr/>
          </p:nvSpPr>
          <p:spPr bwMode="auto">
            <a:xfrm>
              <a:off x="2533" y="1919"/>
              <a:ext cx="6"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7" name="Freeform 327"/>
            <p:cNvSpPr>
              <a:spLocks/>
            </p:cNvSpPr>
            <p:nvPr/>
          </p:nvSpPr>
          <p:spPr bwMode="auto">
            <a:xfrm>
              <a:off x="2550" y="1884"/>
              <a:ext cx="28" cy="43"/>
            </a:xfrm>
            <a:custGeom>
              <a:avLst/>
              <a:gdLst>
                <a:gd name="T0" fmla="*/ 4 w 56"/>
                <a:gd name="T1" fmla="*/ 0 h 86"/>
                <a:gd name="T2" fmla="*/ 49 w 56"/>
                <a:gd name="T3" fmla="*/ 0 h 86"/>
                <a:gd name="T4" fmla="*/ 49 w 56"/>
                <a:gd name="T5" fmla="*/ 9 h 86"/>
                <a:gd name="T6" fmla="*/ 14 w 56"/>
                <a:gd name="T7" fmla="*/ 9 h 86"/>
                <a:gd name="T8" fmla="*/ 14 w 56"/>
                <a:gd name="T9" fmla="*/ 29 h 86"/>
                <a:gd name="T10" fmla="*/ 19 w 56"/>
                <a:gd name="T11" fmla="*/ 29 h 86"/>
                <a:gd name="T12" fmla="*/ 24 w 56"/>
                <a:gd name="T13" fmla="*/ 28 h 86"/>
                <a:gd name="T14" fmla="*/ 33 w 56"/>
                <a:gd name="T15" fmla="*/ 29 h 86"/>
                <a:gd name="T16" fmla="*/ 40 w 56"/>
                <a:gd name="T17" fmla="*/ 31 h 86"/>
                <a:gd name="T18" fmla="*/ 47 w 56"/>
                <a:gd name="T19" fmla="*/ 36 h 86"/>
                <a:gd name="T20" fmla="*/ 50 w 56"/>
                <a:gd name="T21" fmla="*/ 41 h 86"/>
                <a:gd name="T22" fmla="*/ 54 w 56"/>
                <a:gd name="T23" fmla="*/ 48 h 86"/>
                <a:gd name="T24" fmla="*/ 56 w 56"/>
                <a:gd name="T25" fmla="*/ 57 h 86"/>
                <a:gd name="T26" fmla="*/ 54 w 56"/>
                <a:gd name="T27" fmla="*/ 66 h 86"/>
                <a:gd name="T28" fmla="*/ 50 w 56"/>
                <a:gd name="T29" fmla="*/ 73 h 86"/>
                <a:gd name="T30" fmla="*/ 47 w 56"/>
                <a:gd name="T31" fmla="*/ 78 h 86"/>
                <a:gd name="T32" fmla="*/ 40 w 56"/>
                <a:gd name="T33" fmla="*/ 83 h 86"/>
                <a:gd name="T34" fmla="*/ 31 w 56"/>
                <a:gd name="T35" fmla="*/ 85 h 86"/>
                <a:gd name="T36" fmla="*/ 23 w 56"/>
                <a:gd name="T37" fmla="*/ 86 h 86"/>
                <a:gd name="T38" fmla="*/ 11 w 56"/>
                <a:gd name="T39" fmla="*/ 85 h 86"/>
                <a:gd name="T40" fmla="*/ 5 w 56"/>
                <a:gd name="T41" fmla="*/ 85 h 86"/>
                <a:gd name="T42" fmla="*/ 0 w 56"/>
                <a:gd name="T43" fmla="*/ 83 h 86"/>
                <a:gd name="T44" fmla="*/ 0 w 56"/>
                <a:gd name="T45" fmla="*/ 71 h 86"/>
                <a:gd name="T46" fmla="*/ 5 w 56"/>
                <a:gd name="T47" fmla="*/ 74 h 86"/>
                <a:gd name="T48" fmla="*/ 11 w 56"/>
                <a:gd name="T49" fmla="*/ 76 h 86"/>
                <a:gd name="T50" fmla="*/ 16 w 56"/>
                <a:gd name="T51" fmla="*/ 76 h 86"/>
                <a:gd name="T52" fmla="*/ 23 w 56"/>
                <a:gd name="T53" fmla="*/ 76 h 86"/>
                <a:gd name="T54" fmla="*/ 28 w 56"/>
                <a:gd name="T55" fmla="*/ 76 h 86"/>
                <a:gd name="T56" fmla="*/ 33 w 56"/>
                <a:gd name="T57" fmla="*/ 74 h 86"/>
                <a:gd name="T58" fmla="*/ 38 w 56"/>
                <a:gd name="T59" fmla="*/ 71 h 86"/>
                <a:gd name="T60" fmla="*/ 40 w 56"/>
                <a:gd name="T61" fmla="*/ 67 h 86"/>
                <a:gd name="T62" fmla="*/ 42 w 56"/>
                <a:gd name="T63" fmla="*/ 62 h 86"/>
                <a:gd name="T64" fmla="*/ 43 w 56"/>
                <a:gd name="T65" fmla="*/ 57 h 86"/>
                <a:gd name="T66" fmla="*/ 42 w 56"/>
                <a:gd name="T67" fmla="*/ 52 h 86"/>
                <a:gd name="T68" fmla="*/ 40 w 56"/>
                <a:gd name="T69" fmla="*/ 47 h 86"/>
                <a:gd name="T70" fmla="*/ 38 w 56"/>
                <a:gd name="T71" fmla="*/ 43 h 86"/>
                <a:gd name="T72" fmla="*/ 33 w 56"/>
                <a:gd name="T73" fmla="*/ 40 h 86"/>
                <a:gd name="T74" fmla="*/ 28 w 56"/>
                <a:gd name="T75" fmla="*/ 38 h 86"/>
                <a:gd name="T76" fmla="*/ 23 w 56"/>
                <a:gd name="T77" fmla="*/ 38 h 86"/>
                <a:gd name="T78" fmla="*/ 12 w 56"/>
                <a:gd name="T79" fmla="*/ 40 h 86"/>
                <a:gd name="T80" fmla="*/ 4 w 56"/>
                <a:gd name="T81" fmla="*/ 41 h 86"/>
                <a:gd name="T82" fmla="*/ 4 w 56"/>
                <a:gd name="T8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86">
                  <a:moveTo>
                    <a:pt x="4" y="0"/>
                  </a:moveTo>
                  <a:lnTo>
                    <a:pt x="49" y="0"/>
                  </a:lnTo>
                  <a:lnTo>
                    <a:pt x="49" y="9"/>
                  </a:lnTo>
                  <a:lnTo>
                    <a:pt x="14" y="9"/>
                  </a:lnTo>
                  <a:lnTo>
                    <a:pt x="14" y="29"/>
                  </a:lnTo>
                  <a:lnTo>
                    <a:pt x="19" y="29"/>
                  </a:lnTo>
                  <a:lnTo>
                    <a:pt x="24" y="28"/>
                  </a:lnTo>
                  <a:lnTo>
                    <a:pt x="33" y="29"/>
                  </a:lnTo>
                  <a:lnTo>
                    <a:pt x="40" y="31"/>
                  </a:lnTo>
                  <a:lnTo>
                    <a:pt x="47" y="36"/>
                  </a:lnTo>
                  <a:lnTo>
                    <a:pt x="50" y="41"/>
                  </a:lnTo>
                  <a:lnTo>
                    <a:pt x="54" y="48"/>
                  </a:lnTo>
                  <a:lnTo>
                    <a:pt x="56" y="57"/>
                  </a:lnTo>
                  <a:lnTo>
                    <a:pt x="54" y="66"/>
                  </a:lnTo>
                  <a:lnTo>
                    <a:pt x="50" y="73"/>
                  </a:lnTo>
                  <a:lnTo>
                    <a:pt x="47" y="78"/>
                  </a:lnTo>
                  <a:lnTo>
                    <a:pt x="40" y="83"/>
                  </a:lnTo>
                  <a:lnTo>
                    <a:pt x="31" y="85"/>
                  </a:lnTo>
                  <a:lnTo>
                    <a:pt x="23" y="86"/>
                  </a:lnTo>
                  <a:lnTo>
                    <a:pt x="11" y="85"/>
                  </a:lnTo>
                  <a:lnTo>
                    <a:pt x="5" y="85"/>
                  </a:lnTo>
                  <a:lnTo>
                    <a:pt x="0" y="83"/>
                  </a:lnTo>
                  <a:lnTo>
                    <a:pt x="0" y="71"/>
                  </a:lnTo>
                  <a:lnTo>
                    <a:pt x="5" y="74"/>
                  </a:lnTo>
                  <a:lnTo>
                    <a:pt x="11" y="76"/>
                  </a:lnTo>
                  <a:lnTo>
                    <a:pt x="16" y="76"/>
                  </a:lnTo>
                  <a:lnTo>
                    <a:pt x="23" y="76"/>
                  </a:lnTo>
                  <a:lnTo>
                    <a:pt x="28" y="76"/>
                  </a:lnTo>
                  <a:lnTo>
                    <a:pt x="33" y="74"/>
                  </a:lnTo>
                  <a:lnTo>
                    <a:pt x="38" y="71"/>
                  </a:lnTo>
                  <a:lnTo>
                    <a:pt x="40" y="67"/>
                  </a:lnTo>
                  <a:lnTo>
                    <a:pt x="42" y="62"/>
                  </a:lnTo>
                  <a:lnTo>
                    <a:pt x="43" y="57"/>
                  </a:lnTo>
                  <a:lnTo>
                    <a:pt x="42" y="52"/>
                  </a:lnTo>
                  <a:lnTo>
                    <a:pt x="40" y="47"/>
                  </a:lnTo>
                  <a:lnTo>
                    <a:pt x="38" y="43"/>
                  </a:lnTo>
                  <a:lnTo>
                    <a:pt x="33" y="40"/>
                  </a:lnTo>
                  <a:lnTo>
                    <a:pt x="28" y="38"/>
                  </a:lnTo>
                  <a:lnTo>
                    <a:pt x="23" y="38"/>
                  </a:lnTo>
                  <a:lnTo>
                    <a:pt x="12" y="40"/>
                  </a:lnTo>
                  <a:lnTo>
                    <a:pt x="4" y="4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3" name="Group 4"/>
          <p:cNvGrpSpPr>
            <a:grpSpLocks noChangeAspect="1"/>
          </p:cNvGrpSpPr>
          <p:nvPr/>
        </p:nvGrpSpPr>
        <p:grpSpPr bwMode="auto">
          <a:xfrm>
            <a:off x="4937387" y="2929192"/>
            <a:ext cx="3596818" cy="2939663"/>
            <a:chOff x="747" y="599"/>
            <a:chExt cx="3897" cy="3185"/>
          </a:xfrm>
        </p:grpSpPr>
        <p:sp>
          <p:nvSpPr>
            <p:cNvPr id="7" name="Rectangle 7"/>
            <p:cNvSpPr>
              <a:spLocks noChangeArrowheads="1"/>
            </p:cNvSpPr>
            <p:nvPr/>
          </p:nvSpPr>
          <p:spPr bwMode="auto">
            <a:xfrm>
              <a:off x="1000" y="647"/>
              <a:ext cx="3107" cy="3023"/>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 name="Freeform 8"/>
            <p:cNvSpPr>
              <a:spLocks/>
            </p:cNvSpPr>
            <p:nvPr/>
          </p:nvSpPr>
          <p:spPr bwMode="auto">
            <a:xfrm>
              <a:off x="1139" y="3425"/>
              <a:ext cx="69" cy="223"/>
            </a:xfrm>
            <a:custGeom>
              <a:avLst/>
              <a:gdLst>
                <a:gd name="T0" fmla="*/ 60 w 69"/>
                <a:gd name="T1" fmla="*/ 0 h 223"/>
                <a:gd name="T2" fmla="*/ 69 w 69"/>
                <a:gd name="T3" fmla="*/ 0 h 223"/>
                <a:gd name="T4" fmla="*/ 69 w 69"/>
                <a:gd name="T5" fmla="*/ 6 h 223"/>
                <a:gd name="T6" fmla="*/ 51 w 69"/>
                <a:gd name="T7" fmla="*/ 78 h 223"/>
                <a:gd name="T8" fmla="*/ 47 w 69"/>
                <a:gd name="T9" fmla="*/ 101 h 223"/>
                <a:gd name="T10" fmla="*/ 44 w 69"/>
                <a:gd name="T11" fmla="*/ 110 h 223"/>
                <a:gd name="T12" fmla="*/ 39 w 69"/>
                <a:gd name="T13" fmla="*/ 126 h 223"/>
                <a:gd name="T14" fmla="*/ 9 w 69"/>
                <a:gd name="T15" fmla="*/ 223 h 223"/>
                <a:gd name="T16" fmla="*/ 0 w 69"/>
                <a:gd name="T17" fmla="*/ 221 h 223"/>
                <a:gd name="T18" fmla="*/ 7 w 69"/>
                <a:gd name="T19" fmla="*/ 197 h 223"/>
                <a:gd name="T20" fmla="*/ 30 w 69"/>
                <a:gd name="T21" fmla="*/ 124 h 223"/>
                <a:gd name="T22" fmla="*/ 35 w 69"/>
                <a:gd name="T23" fmla="*/ 109 h 223"/>
                <a:gd name="T24" fmla="*/ 38 w 69"/>
                <a:gd name="T25" fmla="*/ 100 h 223"/>
                <a:gd name="T26" fmla="*/ 42 w 69"/>
                <a:gd name="T27" fmla="*/ 77 h 223"/>
                <a:gd name="T28" fmla="*/ 60 w 69"/>
                <a:gd name="T29" fmla="*/ 4 h 223"/>
                <a:gd name="T30" fmla="*/ 60 w 69"/>
                <a:gd name="T3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223">
                  <a:moveTo>
                    <a:pt x="60" y="0"/>
                  </a:moveTo>
                  <a:lnTo>
                    <a:pt x="69" y="0"/>
                  </a:lnTo>
                  <a:lnTo>
                    <a:pt x="69" y="6"/>
                  </a:lnTo>
                  <a:lnTo>
                    <a:pt x="51" y="78"/>
                  </a:lnTo>
                  <a:lnTo>
                    <a:pt x="47" y="101"/>
                  </a:lnTo>
                  <a:lnTo>
                    <a:pt x="44" y="110"/>
                  </a:lnTo>
                  <a:lnTo>
                    <a:pt x="39" y="126"/>
                  </a:lnTo>
                  <a:lnTo>
                    <a:pt x="9" y="223"/>
                  </a:lnTo>
                  <a:lnTo>
                    <a:pt x="0" y="221"/>
                  </a:lnTo>
                  <a:lnTo>
                    <a:pt x="7" y="197"/>
                  </a:lnTo>
                  <a:lnTo>
                    <a:pt x="30" y="124"/>
                  </a:lnTo>
                  <a:lnTo>
                    <a:pt x="35" y="109"/>
                  </a:lnTo>
                  <a:lnTo>
                    <a:pt x="38" y="100"/>
                  </a:lnTo>
                  <a:lnTo>
                    <a:pt x="42" y="77"/>
                  </a:lnTo>
                  <a:lnTo>
                    <a:pt x="60" y="4"/>
                  </a:lnTo>
                  <a:lnTo>
                    <a:pt x="60"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 name="Freeform 9"/>
            <p:cNvSpPr>
              <a:spLocks/>
            </p:cNvSpPr>
            <p:nvPr/>
          </p:nvSpPr>
          <p:spPr bwMode="auto">
            <a:xfrm>
              <a:off x="1303" y="1952"/>
              <a:ext cx="2708" cy="1696"/>
            </a:xfrm>
            <a:custGeom>
              <a:avLst/>
              <a:gdLst>
                <a:gd name="T0" fmla="*/ 1440 w 2708"/>
                <a:gd name="T1" fmla="*/ 3 h 1696"/>
                <a:gd name="T2" fmla="*/ 1609 w 2708"/>
                <a:gd name="T3" fmla="*/ 17 h 1696"/>
                <a:gd name="T4" fmla="*/ 1823 w 2708"/>
                <a:gd name="T5" fmla="*/ 74 h 1696"/>
                <a:gd name="T6" fmla="*/ 1902 w 2708"/>
                <a:gd name="T7" fmla="*/ 118 h 1696"/>
                <a:gd name="T8" fmla="*/ 2004 w 2708"/>
                <a:gd name="T9" fmla="*/ 191 h 1696"/>
                <a:gd name="T10" fmla="*/ 2084 w 2708"/>
                <a:gd name="T11" fmla="*/ 266 h 1696"/>
                <a:gd name="T12" fmla="*/ 2198 w 2708"/>
                <a:gd name="T13" fmla="*/ 411 h 1696"/>
                <a:gd name="T14" fmla="*/ 2316 w 2708"/>
                <a:gd name="T15" fmla="*/ 604 h 1696"/>
                <a:gd name="T16" fmla="*/ 2451 w 2708"/>
                <a:gd name="T17" fmla="*/ 894 h 1696"/>
                <a:gd name="T18" fmla="*/ 2505 w 2708"/>
                <a:gd name="T19" fmla="*/ 1041 h 1696"/>
                <a:gd name="T20" fmla="*/ 2550 w 2708"/>
                <a:gd name="T21" fmla="*/ 1161 h 1696"/>
                <a:gd name="T22" fmla="*/ 2622 w 2708"/>
                <a:gd name="T23" fmla="*/ 1380 h 1696"/>
                <a:gd name="T24" fmla="*/ 2672 w 2708"/>
                <a:gd name="T25" fmla="*/ 1582 h 1696"/>
                <a:gd name="T26" fmla="*/ 2699 w 2708"/>
                <a:gd name="T27" fmla="*/ 1696 h 1696"/>
                <a:gd name="T28" fmla="*/ 2650 w 2708"/>
                <a:gd name="T29" fmla="*/ 1527 h 1696"/>
                <a:gd name="T30" fmla="*/ 2567 w 2708"/>
                <a:gd name="T31" fmla="*/ 1236 h 1696"/>
                <a:gd name="T32" fmla="*/ 2496 w 2708"/>
                <a:gd name="T33" fmla="*/ 1043 h 1696"/>
                <a:gd name="T34" fmla="*/ 2412 w 2708"/>
                <a:gd name="T35" fmla="*/ 824 h 1696"/>
                <a:gd name="T36" fmla="*/ 2309 w 2708"/>
                <a:gd name="T37" fmla="*/ 607 h 1696"/>
                <a:gd name="T38" fmla="*/ 2224 w 2708"/>
                <a:gd name="T39" fmla="*/ 463 h 1696"/>
                <a:gd name="T40" fmla="*/ 2117 w 2708"/>
                <a:gd name="T41" fmla="*/ 319 h 1696"/>
                <a:gd name="T42" fmla="*/ 1999 w 2708"/>
                <a:gd name="T43" fmla="*/ 199 h 1696"/>
                <a:gd name="T44" fmla="*/ 1899 w 2708"/>
                <a:gd name="T45" fmla="*/ 126 h 1696"/>
                <a:gd name="T46" fmla="*/ 1820 w 2708"/>
                <a:gd name="T47" fmla="*/ 84 h 1696"/>
                <a:gd name="T48" fmla="*/ 1607 w 2708"/>
                <a:gd name="T49" fmla="*/ 26 h 1696"/>
                <a:gd name="T50" fmla="*/ 1330 w 2708"/>
                <a:gd name="T51" fmla="*/ 9 h 1696"/>
                <a:gd name="T52" fmla="*/ 1026 w 2708"/>
                <a:gd name="T53" fmla="*/ 17 h 1696"/>
                <a:gd name="T54" fmla="*/ 836 w 2708"/>
                <a:gd name="T55" fmla="*/ 46 h 1696"/>
                <a:gd name="T56" fmla="*/ 645 w 2708"/>
                <a:gd name="T57" fmla="*/ 126 h 1696"/>
                <a:gd name="T58" fmla="*/ 573 w 2708"/>
                <a:gd name="T59" fmla="*/ 175 h 1696"/>
                <a:gd name="T60" fmla="*/ 470 w 2708"/>
                <a:gd name="T61" fmla="*/ 267 h 1696"/>
                <a:gd name="T62" fmla="*/ 408 w 2708"/>
                <a:gd name="T63" fmla="*/ 343 h 1696"/>
                <a:gd name="T64" fmla="*/ 306 w 2708"/>
                <a:gd name="T65" fmla="*/ 487 h 1696"/>
                <a:gd name="T66" fmla="*/ 249 w 2708"/>
                <a:gd name="T67" fmla="*/ 583 h 1696"/>
                <a:gd name="T68" fmla="*/ 142 w 2708"/>
                <a:gd name="T69" fmla="*/ 802 h 1696"/>
                <a:gd name="T70" fmla="*/ 56 w 2708"/>
                <a:gd name="T71" fmla="*/ 1019 h 1696"/>
                <a:gd name="T72" fmla="*/ 0 w 2708"/>
                <a:gd name="T73" fmla="*/ 1145 h 1696"/>
                <a:gd name="T74" fmla="*/ 47 w 2708"/>
                <a:gd name="T75" fmla="*/ 1017 h 1696"/>
                <a:gd name="T76" fmla="*/ 101 w 2708"/>
                <a:gd name="T77" fmla="*/ 870 h 1696"/>
                <a:gd name="T78" fmla="*/ 158 w 2708"/>
                <a:gd name="T79" fmla="*/ 750 h 1696"/>
                <a:gd name="T80" fmla="*/ 268 w 2708"/>
                <a:gd name="T81" fmla="*/ 531 h 1696"/>
                <a:gd name="T82" fmla="*/ 364 w 2708"/>
                <a:gd name="T83" fmla="*/ 387 h 1696"/>
                <a:gd name="T84" fmla="*/ 440 w 2708"/>
                <a:gd name="T85" fmla="*/ 288 h 1696"/>
                <a:gd name="T86" fmla="*/ 513 w 2708"/>
                <a:gd name="T87" fmla="*/ 216 h 1696"/>
                <a:gd name="T88" fmla="*/ 642 w 2708"/>
                <a:gd name="T89" fmla="*/ 118 h 1696"/>
                <a:gd name="T90" fmla="*/ 807 w 2708"/>
                <a:gd name="T91" fmla="*/ 46 h 1696"/>
                <a:gd name="T92" fmla="*/ 1026 w 2708"/>
                <a:gd name="T93" fmla="*/ 8 h 1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8" h="1696">
                  <a:moveTo>
                    <a:pt x="1214" y="0"/>
                  </a:moveTo>
                  <a:lnTo>
                    <a:pt x="1330" y="0"/>
                  </a:lnTo>
                  <a:lnTo>
                    <a:pt x="1440" y="3"/>
                  </a:lnTo>
                  <a:lnTo>
                    <a:pt x="1518" y="8"/>
                  </a:lnTo>
                  <a:lnTo>
                    <a:pt x="1607" y="17"/>
                  </a:lnTo>
                  <a:lnTo>
                    <a:pt x="1609" y="17"/>
                  </a:lnTo>
                  <a:lnTo>
                    <a:pt x="1711" y="36"/>
                  </a:lnTo>
                  <a:lnTo>
                    <a:pt x="1738" y="46"/>
                  </a:lnTo>
                  <a:lnTo>
                    <a:pt x="1823" y="74"/>
                  </a:lnTo>
                  <a:lnTo>
                    <a:pt x="1859" y="93"/>
                  </a:lnTo>
                  <a:lnTo>
                    <a:pt x="1859" y="94"/>
                  </a:lnTo>
                  <a:lnTo>
                    <a:pt x="1902" y="118"/>
                  </a:lnTo>
                  <a:lnTo>
                    <a:pt x="1946" y="146"/>
                  </a:lnTo>
                  <a:lnTo>
                    <a:pt x="1947" y="146"/>
                  </a:lnTo>
                  <a:lnTo>
                    <a:pt x="2004" y="191"/>
                  </a:lnTo>
                  <a:lnTo>
                    <a:pt x="2057" y="240"/>
                  </a:lnTo>
                  <a:lnTo>
                    <a:pt x="2083" y="264"/>
                  </a:lnTo>
                  <a:lnTo>
                    <a:pt x="2084" y="266"/>
                  </a:lnTo>
                  <a:lnTo>
                    <a:pt x="2125" y="314"/>
                  </a:lnTo>
                  <a:lnTo>
                    <a:pt x="2163" y="363"/>
                  </a:lnTo>
                  <a:lnTo>
                    <a:pt x="2198" y="411"/>
                  </a:lnTo>
                  <a:lnTo>
                    <a:pt x="2231" y="458"/>
                  </a:lnTo>
                  <a:lnTo>
                    <a:pt x="2262" y="507"/>
                  </a:lnTo>
                  <a:lnTo>
                    <a:pt x="2316" y="604"/>
                  </a:lnTo>
                  <a:lnTo>
                    <a:pt x="2341" y="653"/>
                  </a:lnTo>
                  <a:lnTo>
                    <a:pt x="2421" y="821"/>
                  </a:lnTo>
                  <a:lnTo>
                    <a:pt x="2451" y="894"/>
                  </a:lnTo>
                  <a:lnTo>
                    <a:pt x="2480" y="967"/>
                  </a:lnTo>
                  <a:lnTo>
                    <a:pt x="2480" y="969"/>
                  </a:lnTo>
                  <a:lnTo>
                    <a:pt x="2505" y="1041"/>
                  </a:lnTo>
                  <a:lnTo>
                    <a:pt x="2521" y="1088"/>
                  </a:lnTo>
                  <a:lnTo>
                    <a:pt x="2521" y="1088"/>
                  </a:lnTo>
                  <a:lnTo>
                    <a:pt x="2550" y="1161"/>
                  </a:lnTo>
                  <a:lnTo>
                    <a:pt x="2576" y="1233"/>
                  </a:lnTo>
                  <a:lnTo>
                    <a:pt x="2576" y="1234"/>
                  </a:lnTo>
                  <a:lnTo>
                    <a:pt x="2622" y="1380"/>
                  </a:lnTo>
                  <a:lnTo>
                    <a:pt x="2641" y="1453"/>
                  </a:lnTo>
                  <a:lnTo>
                    <a:pt x="2659" y="1526"/>
                  </a:lnTo>
                  <a:lnTo>
                    <a:pt x="2672" y="1582"/>
                  </a:lnTo>
                  <a:lnTo>
                    <a:pt x="2693" y="1646"/>
                  </a:lnTo>
                  <a:lnTo>
                    <a:pt x="2708" y="1694"/>
                  </a:lnTo>
                  <a:lnTo>
                    <a:pt x="2699" y="1696"/>
                  </a:lnTo>
                  <a:lnTo>
                    <a:pt x="2684" y="1647"/>
                  </a:lnTo>
                  <a:lnTo>
                    <a:pt x="2663" y="1583"/>
                  </a:lnTo>
                  <a:lnTo>
                    <a:pt x="2650" y="1527"/>
                  </a:lnTo>
                  <a:lnTo>
                    <a:pt x="2632" y="1454"/>
                  </a:lnTo>
                  <a:lnTo>
                    <a:pt x="2612" y="1381"/>
                  </a:lnTo>
                  <a:lnTo>
                    <a:pt x="2567" y="1236"/>
                  </a:lnTo>
                  <a:lnTo>
                    <a:pt x="2541" y="1164"/>
                  </a:lnTo>
                  <a:lnTo>
                    <a:pt x="2512" y="1091"/>
                  </a:lnTo>
                  <a:lnTo>
                    <a:pt x="2496" y="1043"/>
                  </a:lnTo>
                  <a:lnTo>
                    <a:pt x="2471" y="970"/>
                  </a:lnTo>
                  <a:lnTo>
                    <a:pt x="2442" y="897"/>
                  </a:lnTo>
                  <a:lnTo>
                    <a:pt x="2412" y="824"/>
                  </a:lnTo>
                  <a:lnTo>
                    <a:pt x="2414" y="824"/>
                  </a:lnTo>
                  <a:lnTo>
                    <a:pt x="2333" y="656"/>
                  </a:lnTo>
                  <a:lnTo>
                    <a:pt x="2309" y="607"/>
                  </a:lnTo>
                  <a:lnTo>
                    <a:pt x="2254" y="512"/>
                  </a:lnTo>
                  <a:lnTo>
                    <a:pt x="2254" y="512"/>
                  </a:lnTo>
                  <a:lnTo>
                    <a:pt x="2224" y="463"/>
                  </a:lnTo>
                  <a:lnTo>
                    <a:pt x="2190" y="416"/>
                  </a:lnTo>
                  <a:lnTo>
                    <a:pt x="2155" y="367"/>
                  </a:lnTo>
                  <a:lnTo>
                    <a:pt x="2117" y="319"/>
                  </a:lnTo>
                  <a:lnTo>
                    <a:pt x="2076" y="270"/>
                  </a:lnTo>
                  <a:lnTo>
                    <a:pt x="2051" y="246"/>
                  </a:lnTo>
                  <a:lnTo>
                    <a:pt x="1999" y="199"/>
                  </a:lnTo>
                  <a:lnTo>
                    <a:pt x="1999" y="199"/>
                  </a:lnTo>
                  <a:lnTo>
                    <a:pt x="1943" y="153"/>
                  </a:lnTo>
                  <a:lnTo>
                    <a:pt x="1899" y="126"/>
                  </a:lnTo>
                  <a:lnTo>
                    <a:pt x="1856" y="102"/>
                  </a:lnTo>
                  <a:lnTo>
                    <a:pt x="1820" y="84"/>
                  </a:lnTo>
                  <a:lnTo>
                    <a:pt x="1820" y="84"/>
                  </a:lnTo>
                  <a:lnTo>
                    <a:pt x="1736" y="55"/>
                  </a:lnTo>
                  <a:lnTo>
                    <a:pt x="1709" y="46"/>
                  </a:lnTo>
                  <a:lnTo>
                    <a:pt x="1607" y="26"/>
                  </a:lnTo>
                  <a:lnTo>
                    <a:pt x="1518" y="17"/>
                  </a:lnTo>
                  <a:lnTo>
                    <a:pt x="1440" y="12"/>
                  </a:lnTo>
                  <a:lnTo>
                    <a:pt x="1330" y="9"/>
                  </a:lnTo>
                  <a:lnTo>
                    <a:pt x="1214" y="9"/>
                  </a:lnTo>
                  <a:lnTo>
                    <a:pt x="1102" y="12"/>
                  </a:lnTo>
                  <a:lnTo>
                    <a:pt x="1026" y="17"/>
                  </a:lnTo>
                  <a:lnTo>
                    <a:pt x="938" y="26"/>
                  </a:lnTo>
                  <a:lnTo>
                    <a:pt x="938" y="26"/>
                  </a:lnTo>
                  <a:lnTo>
                    <a:pt x="836" y="46"/>
                  </a:lnTo>
                  <a:lnTo>
                    <a:pt x="809" y="55"/>
                  </a:lnTo>
                  <a:lnTo>
                    <a:pt x="724" y="84"/>
                  </a:lnTo>
                  <a:lnTo>
                    <a:pt x="645" y="126"/>
                  </a:lnTo>
                  <a:lnTo>
                    <a:pt x="605" y="150"/>
                  </a:lnTo>
                  <a:lnTo>
                    <a:pt x="605" y="150"/>
                  </a:lnTo>
                  <a:lnTo>
                    <a:pt x="573" y="175"/>
                  </a:lnTo>
                  <a:lnTo>
                    <a:pt x="517" y="223"/>
                  </a:lnTo>
                  <a:lnTo>
                    <a:pt x="517" y="222"/>
                  </a:lnTo>
                  <a:lnTo>
                    <a:pt x="470" y="267"/>
                  </a:lnTo>
                  <a:lnTo>
                    <a:pt x="446" y="295"/>
                  </a:lnTo>
                  <a:lnTo>
                    <a:pt x="447" y="295"/>
                  </a:lnTo>
                  <a:lnTo>
                    <a:pt x="408" y="343"/>
                  </a:lnTo>
                  <a:lnTo>
                    <a:pt x="372" y="392"/>
                  </a:lnTo>
                  <a:lnTo>
                    <a:pt x="337" y="440"/>
                  </a:lnTo>
                  <a:lnTo>
                    <a:pt x="306" y="487"/>
                  </a:lnTo>
                  <a:lnTo>
                    <a:pt x="276" y="536"/>
                  </a:lnTo>
                  <a:lnTo>
                    <a:pt x="276" y="536"/>
                  </a:lnTo>
                  <a:lnTo>
                    <a:pt x="249" y="583"/>
                  </a:lnTo>
                  <a:lnTo>
                    <a:pt x="200" y="680"/>
                  </a:lnTo>
                  <a:lnTo>
                    <a:pt x="165" y="753"/>
                  </a:lnTo>
                  <a:lnTo>
                    <a:pt x="142" y="802"/>
                  </a:lnTo>
                  <a:lnTo>
                    <a:pt x="110" y="873"/>
                  </a:lnTo>
                  <a:lnTo>
                    <a:pt x="82" y="946"/>
                  </a:lnTo>
                  <a:lnTo>
                    <a:pt x="56" y="1019"/>
                  </a:lnTo>
                  <a:lnTo>
                    <a:pt x="31" y="1091"/>
                  </a:lnTo>
                  <a:lnTo>
                    <a:pt x="9" y="1148"/>
                  </a:lnTo>
                  <a:lnTo>
                    <a:pt x="0" y="1145"/>
                  </a:lnTo>
                  <a:lnTo>
                    <a:pt x="22" y="1088"/>
                  </a:lnTo>
                  <a:lnTo>
                    <a:pt x="22" y="1088"/>
                  </a:lnTo>
                  <a:lnTo>
                    <a:pt x="47" y="1017"/>
                  </a:lnTo>
                  <a:lnTo>
                    <a:pt x="72" y="944"/>
                  </a:lnTo>
                  <a:lnTo>
                    <a:pt x="72" y="943"/>
                  </a:lnTo>
                  <a:lnTo>
                    <a:pt x="101" y="870"/>
                  </a:lnTo>
                  <a:lnTo>
                    <a:pt x="133" y="799"/>
                  </a:lnTo>
                  <a:lnTo>
                    <a:pt x="156" y="750"/>
                  </a:lnTo>
                  <a:lnTo>
                    <a:pt x="158" y="750"/>
                  </a:lnTo>
                  <a:lnTo>
                    <a:pt x="192" y="677"/>
                  </a:lnTo>
                  <a:lnTo>
                    <a:pt x="241" y="580"/>
                  </a:lnTo>
                  <a:lnTo>
                    <a:pt x="268" y="531"/>
                  </a:lnTo>
                  <a:lnTo>
                    <a:pt x="299" y="483"/>
                  </a:lnTo>
                  <a:lnTo>
                    <a:pt x="329" y="436"/>
                  </a:lnTo>
                  <a:lnTo>
                    <a:pt x="364" y="387"/>
                  </a:lnTo>
                  <a:lnTo>
                    <a:pt x="400" y="339"/>
                  </a:lnTo>
                  <a:lnTo>
                    <a:pt x="440" y="290"/>
                  </a:lnTo>
                  <a:lnTo>
                    <a:pt x="440" y="288"/>
                  </a:lnTo>
                  <a:lnTo>
                    <a:pt x="464" y="261"/>
                  </a:lnTo>
                  <a:lnTo>
                    <a:pt x="511" y="216"/>
                  </a:lnTo>
                  <a:lnTo>
                    <a:pt x="513" y="216"/>
                  </a:lnTo>
                  <a:lnTo>
                    <a:pt x="569" y="167"/>
                  </a:lnTo>
                  <a:lnTo>
                    <a:pt x="601" y="143"/>
                  </a:lnTo>
                  <a:lnTo>
                    <a:pt x="642" y="118"/>
                  </a:lnTo>
                  <a:lnTo>
                    <a:pt x="721" y="76"/>
                  </a:lnTo>
                  <a:lnTo>
                    <a:pt x="722" y="74"/>
                  </a:lnTo>
                  <a:lnTo>
                    <a:pt x="807" y="46"/>
                  </a:lnTo>
                  <a:lnTo>
                    <a:pt x="835" y="36"/>
                  </a:lnTo>
                  <a:lnTo>
                    <a:pt x="936" y="17"/>
                  </a:lnTo>
                  <a:lnTo>
                    <a:pt x="1026" y="8"/>
                  </a:lnTo>
                  <a:lnTo>
                    <a:pt x="1102" y="3"/>
                  </a:lnTo>
                  <a:lnTo>
                    <a:pt x="1214"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 name="Freeform 10"/>
            <p:cNvSpPr>
              <a:spLocks/>
            </p:cNvSpPr>
            <p:nvPr/>
          </p:nvSpPr>
          <p:spPr bwMode="auto">
            <a:xfrm>
              <a:off x="1359" y="3412"/>
              <a:ext cx="98" cy="236"/>
            </a:xfrm>
            <a:custGeom>
              <a:avLst/>
              <a:gdLst>
                <a:gd name="T0" fmla="*/ 89 w 98"/>
                <a:gd name="T1" fmla="*/ 0 h 236"/>
                <a:gd name="T2" fmla="*/ 98 w 98"/>
                <a:gd name="T3" fmla="*/ 3 h 236"/>
                <a:gd name="T4" fmla="*/ 92 w 98"/>
                <a:gd name="T5" fmla="*/ 19 h 236"/>
                <a:gd name="T6" fmla="*/ 71 w 98"/>
                <a:gd name="T7" fmla="*/ 67 h 236"/>
                <a:gd name="T8" fmla="*/ 62 w 98"/>
                <a:gd name="T9" fmla="*/ 91 h 236"/>
                <a:gd name="T10" fmla="*/ 51 w 98"/>
                <a:gd name="T11" fmla="*/ 114 h 236"/>
                <a:gd name="T12" fmla="*/ 42 w 98"/>
                <a:gd name="T13" fmla="*/ 139 h 236"/>
                <a:gd name="T14" fmla="*/ 35 w 98"/>
                <a:gd name="T15" fmla="*/ 163 h 236"/>
                <a:gd name="T16" fmla="*/ 26 w 98"/>
                <a:gd name="T17" fmla="*/ 187 h 236"/>
                <a:gd name="T18" fmla="*/ 18 w 98"/>
                <a:gd name="T19" fmla="*/ 211 h 236"/>
                <a:gd name="T20" fmla="*/ 9 w 98"/>
                <a:gd name="T21" fmla="*/ 236 h 236"/>
                <a:gd name="T22" fmla="*/ 0 w 98"/>
                <a:gd name="T23" fmla="*/ 233 h 236"/>
                <a:gd name="T24" fmla="*/ 9 w 98"/>
                <a:gd name="T25" fmla="*/ 208 h 236"/>
                <a:gd name="T26" fmla="*/ 9 w 98"/>
                <a:gd name="T27" fmla="*/ 208 h 236"/>
                <a:gd name="T28" fmla="*/ 16 w 98"/>
                <a:gd name="T29" fmla="*/ 186 h 236"/>
                <a:gd name="T30" fmla="*/ 16 w 98"/>
                <a:gd name="T31" fmla="*/ 184 h 236"/>
                <a:gd name="T32" fmla="*/ 26 w 98"/>
                <a:gd name="T33" fmla="*/ 160 h 236"/>
                <a:gd name="T34" fmla="*/ 26 w 98"/>
                <a:gd name="T35" fmla="*/ 160 h 236"/>
                <a:gd name="T36" fmla="*/ 33 w 98"/>
                <a:gd name="T37" fmla="*/ 137 h 236"/>
                <a:gd name="T38" fmla="*/ 33 w 98"/>
                <a:gd name="T39" fmla="*/ 135 h 236"/>
                <a:gd name="T40" fmla="*/ 42 w 98"/>
                <a:gd name="T41" fmla="*/ 111 h 236"/>
                <a:gd name="T42" fmla="*/ 53 w 98"/>
                <a:gd name="T43" fmla="*/ 88 h 236"/>
                <a:gd name="T44" fmla="*/ 62 w 98"/>
                <a:gd name="T45" fmla="*/ 64 h 236"/>
                <a:gd name="T46" fmla="*/ 83 w 98"/>
                <a:gd name="T47" fmla="*/ 16 h 236"/>
                <a:gd name="T48" fmla="*/ 89 w 98"/>
                <a:gd name="T4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236">
                  <a:moveTo>
                    <a:pt x="89" y="0"/>
                  </a:moveTo>
                  <a:lnTo>
                    <a:pt x="98" y="3"/>
                  </a:lnTo>
                  <a:lnTo>
                    <a:pt x="92" y="19"/>
                  </a:lnTo>
                  <a:lnTo>
                    <a:pt x="71" y="67"/>
                  </a:lnTo>
                  <a:lnTo>
                    <a:pt x="62" y="91"/>
                  </a:lnTo>
                  <a:lnTo>
                    <a:pt x="51" y="114"/>
                  </a:lnTo>
                  <a:lnTo>
                    <a:pt x="42" y="139"/>
                  </a:lnTo>
                  <a:lnTo>
                    <a:pt x="35" y="163"/>
                  </a:lnTo>
                  <a:lnTo>
                    <a:pt x="26" y="187"/>
                  </a:lnTo>
                  <a:lnTo>
                    <a:pt x="18" y="211"/>
                  </a:lnTo>
                  <a:lnTo>
                    <a:pt x="9" y="236"/>
                  </a:lnTo>
                  <a:lnTo>
                    <a:pt x="0" y="233"/>
                  </a:lnTo>
                  <a:lnTo>
                    <a:pt x="9" y="208"/>
                  </a:lnTo>
                  <a:lnTo>
                    <a:pt x="9" y="208"/>
                  </a:lnTo>
                  <a:lnTo>
                    <a:pt x="16" y="186"/>
                  </a:lnTo>
                  <a:lnTo>
                    <a:pt x="16" y="184"/>
                  </a:lnTo>
                  <a:lnTo>
                    <a:pt x="26" y="160"/>
                  </a:lnTo>
                  <a:lnTo>
                    <a:pt x="26" y="160"/>
                  </a:lnTo>
                  <a:lnTo>
                    <a:pt x="33" y="137"/>
                  </a:lnTo>
                  <a:lnTo>
                    <a:pt x="33" y="135"/>
                  </a:lnTo>
                  <a:lnTo>
                    <a:pt x="42" y="111"/>
                  </a:lnTo>
                  <a:lnTo>
                    <a:pt x="53" y="88"/>
                  </a:lnTo>
                  <a:lnTo>
                    <a:pt x="62" y="64"/>
                  </a:lnTo>
                  <a:lnTo>
                    <a:pt x="83" y="16"/>
                  </a:lnTo>
                  <a:lnTo>
                    <a:pt x="89"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 name="Freeform 11"/>
            <p:cNvSpPr>
              <a:spLocks/>
            </p:cNvSpPr>
            <p:nvPr/>
          </p:nvSpPr>
          <p:spPr bwMode="auto">
            <a:xfrm>
              <a:off x="1591" y="2461"/>
              <a:ext cx="2198" cy="1187"/>
            </a:xfrm>
            <a:custGeom>
              <a:avLst/>
              <a:gdLst>
                <a:gd name="T0" fmla="*/ 1090 w 2198"/>
                <a:gd name="T1" fmla="*/ 3 h 1187"/>
                <a:gd name="T2" fmla="*/ 1227 w 2198"/>
                <a:gd name="T3" fmla="*/ 19 h 1187"/>
                <a:gd name="T4" fmla="*/ 1328 w 2198"/>
                <a:gd name="T5" fmla="*/ 44 h 1187"/>
                <a:gd name="T6" fmla="*/ 1451 w 2198"/>
                <a:gd name="T7" fmla="*/ 92 h 1187"/>
                <a:gd name="T8" fmla="*/ 1535 w 2198"/>
                <a:gd name="T9" fmla="*/ 138 h 1187"/>
                <a:gd name="T10" fmla="*/ 1576 w 2198"/>
                <a:gd name="T11" fmla="*/ 167 h 1187"/>
                <a:gd name="T12" fmla="*/ 1659 w 2198"/>
                <a:gd name="T13" fmla="*/ 232 h 1187"/>
                <a:gd name="T14" fmla="*/ 1691 w 2198"/>
                <a:gd name="T15" fmla="*/ 264 h 1187"/>
                <a:gd name="T16" fmla="*/ 1758 w 2198"/>
                <a:gd name="T17" fmla="*/ 335 h 1187"/>
                <a:gd name="T18" fmla="*/ 1793 w 2198"/>
                <a:gd name="T19" fmla="*/ 378 h 1187"/>
                <a:gd name="T20" fmla="*/ 1869 w 2198"/>
                <a:gd name="T21" fmla="*/ 482 h 1187"/>
                <a:gd name="T22" fmla="*/ 1933 w 2198"/>
                <a:gd name="T23" fmla="*/ 587 h 1187"/>
                <a:gd name="T24" fmla="*/ 1971 w 2198"/>
                <a:gd name="T25" fmla="*/ 652 h 1187"/>
                <a:gd name="T26" fmla="*/ 2021 w 2198"/>
                <a:gd name="T27" fmla="*/ 748 h 1187"/>
                <a:gd name="T28" fmla="*/ 2078 w 2198"/>
                <a:gd name="T29" fmla="*/ 885 h 1187"/>
                <a:gd name="T30" fmla="*/ 2147 w 2198"/>
                <a:gd name="T31" fmla="*/ 1039 h 1187"/>
                <a:gd name="T32" fmla="*/ 2183 w 2198"/>
                <a:gd name="T33" fmla="*/ 1137 h 1187"/>
                <a:gd name="T34" fmla="*/ 2174 w 2198"/>
                <a:gd name="T35" fmla="*/ 1138 h 1187"/>
                <a:gd name="T36" fmla="*/ 2129 w 2198"/>
                <a:gd name="T37" fmla="*/ 1018 h 1187"/>
                <a:gd name="T38" fmla="*/ 2071 w 2198"/>
                <a:gd name="T39" fmla="*/ 888 h 1187"/>
                <a:gd name="T40" fmla="*/ 2054 w 2198"/>
                <a:gd name="T41" fmla="*/ 848 h 1187"/>
                <a:gd name="T42" fmla="*/ 1989 w 2198"/>
                <a:gd name="T43" fmla="*/ 702 h 1187"/>
                <a:gd name="T44" fmla="*/ 1963 w 2198"/>
                <a:gd name="T45" fmla="*/ 657 h 1187"/>
                <a:gd name="T46" fmla="*/ 1934 w 2198"/>
                <a:gd name="T47" fmla="*/ 607 h 1187"/>
                <a:gd name="T48" fmla="*/ 1907 w 2198"/>
                <a:gd name="T49" fmla="*/ 560 h 1187"/>
                <a:gd name="T50" fmla="*/ 1828 w 2198"/>
                <a:gd name="T51" fmla="*/ 438 h 1187"/>
                <a:gd name="T52" fmla="*/ 1772 w 2198"/>
                <a:gd name="T53" fmla="*/ 365 h 1187"/>
                <a:gd name="T54" fmla="*/ 1708 w 2198"/>
                <a:gd name="T55" fmla="*/ 294 h 1187"/>
                <a:gd name="T56" fmla="*/ 1653 w 2198"/>
                <a:gd name="T57" fmla="*/ 239 h 1187"/>
                <a:gd name="T58" fmla="*/ 1571 w 2198"/>
                <a:gd name="T59" fmla="*/ 174 h 1187"/>
                <a:gd name="T60" fmla="*/ 1495 w 2198"/>
                <a:gd name="T61" fmla="*/ 126 h 1187"/>
                <a:gd name="T62" fmla="*/ 1420 w 2198"/>
                <a:gd name="T63" fmla="*/ 86 h 1187"/>
                <a:gd name="T64" fmla="*/ 1319 w 2198"/>
                <a:gd name="T65" fmla="*/ 51 h 1187"/>
                <a:gd name="T66" fmla="*/ 1152 w 2198"/>
                <a:gd name="T67" fmla="*/ 18 h 1187"/>
                <a:gd name="T68" fmla="*/ 926 w 2198"/>
                <a:gd name="T69" fmla="*/ 9 h 1187"/>
                <a:gd name="T70" fmla="*/ 815 w 2198"/>
                <a:gd name="T71" fmla="*/ 18 h 1187"/>
                <a:gd name="T72" fmla="*/ 650 w 2198"/>
                <a:gd name="T73" fmla="*/ 51 h 1187"/>
                <a:gd name="T74" fmla="*/ 548 w 2198"/>
                <a:gd name="T75" fmla="*/ 86 h 1187"/>
                <a:gd name="T76" fmla="*/ 437 w 2198"/>
                <a:gd name="T77" fmla="*/ 145 h 1187"/>
                <a:gd name="T78" fmla="*/ 398 w 2198"/>
                <a:gd name="T79" fmla="*/ 174 h 1187"/>
                <a:gd name="T80" fmla="*/ 314 w 2198"/>
                <a:gd name="T81" fmla="*/ 239 h 1187"/>
                <a:gd name="T82" fmla="*/ 260 w 2198"/>
                <a:gd name="T83" fmla="*/ 294 h 1187"/>
                <a:gd name="T84" fmla="*/ 196 w 2198"/>
                <a:gd name="T85" fmla="*/ 365 h 1187"/>
                <a:gd name="T86" fmla="*/ 158 w 2198"/>
                <a:gd name="T87" fmla="*/ 414 h 1187"/>
                <a:gd name="T88" fmla="*/ 108 w 2198"/>
                <a:gd name="T89" fmla="*/ 487 h 1187"/>
                <a:gd name="T90" fmla="*/ 76 w 2198"/>
                <a:gd name="T91" fmla="*/ 535 h 1187"/>
                <a:gd name="T92" fmla="*/ 35 w 2198"/>
                <a:gd name="T93" fmla="*/ 607 h 1187"/>
                <a:gd name="T94" fmla="*/ 8 w 2198"/>
                <a:gd name="T95" fmla="*/ 652 h 1187"/>
                <a:gd name="T96" fmla="*/ 27 w 2198"/>
                <a:gd name="T97" fmla="*/ 604 h 1187"/>
                <a:gd name="T98" fmla="*/ 68 w 2198"/>
                <a:gd name="T99" fmla="*/ 531 h 1187"/>
                <a:gd name="T100" fmla="*/ 115 w 2198"/>
                <a:gd name="T101" fmla="*/ 458 h 1187"/>
                <a:gd name="T102" fmla="*/ 170 w 2198"/>
                <a:gd name="T103" fmla="*/ 385 h 1187"/>
                <a:gd name="T104" fmla="*/ 188 w 2198"/>
                <a:gd name="T105" fmla="*/ 359 h 1187"/>
                <a:gd name="T106" fmla="*/ 276 w 2198"/>
                <a:gd name="T107" fmla="*/ 264 h 1187"/>
                <a:gd name="T108" fmla="*/ 331 w 2198"/>
                <a:gd name="T109" fmla="*/ 215 h 1187"/>
                <a:gd name="T110" fmla="*/ 427 w 2198"/>
                <a:gd name="T111" fmla="*/ 142 h 1187"/>
                <a:gd name="T112" fmla="*/ 515 w 2198"/>
                <a:gd name="T113" fmla="*/ 94 h 1187"/>
                <a:gd name="T114" fmla="*/ 547 w 2198"/>
                <a:gd name="T115" fmla="*/ 77 h 1187"/>
                <a:gd name="T116" fmla="*/ 648 w 2198"/>
                <a:gd name="T117" fmla="*/ 42 h 1187"/>
                <a:gd name="T118" fmla="*/ 814 w 2198"/>
                <a:gd name="T119" fmla="*/ 9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8" h="1187">
                  <a:moveTo>
                    <a:pt x="926" y="0"/>
                  </a:moveTo>
                  <a:lnTo>
                    <a:pt x="1042" y="0"/>
                  </a:lnTo>
                  <a:lnTo>
                    <a:pt x="1090" y="3"/>
                  </a:lnTo>
                  <a:lnTo>
                    <a:pt x="1152" y="9"/>
                  </a:lnTo>
                  <a:lnTo>
                    <a:pt x="1154" y="9"/>
                  </a:lnTo>
                  <a:lnTo>
                    <a:pt x="1227" y="19"/>
                  </a:lnTo>
                  <a:lnTo>
                    <a:pt x="1231" y="21"/>
                  </a:lnTo>
                  <a:lnTo>
                    <a:pt x="1321" y="42"/>
                  </a:lnTo>
                  <a:lnTo>
                    <a:pt x="1328" y="44"/>
                  </a:lnTo>
                  <a:lnTo>
                    <a:pt x="1397" y="68"/>
                  </a:lnTo>
                  <a:lnTo>
                    <a:pt x="1423" y="77"/>
                  </a:lnTo>
                  <a:lnTo>
                    <a:pt x="1451" y="92"/>
                  </a:lnTo>
                  <a:lnTo>
                    <a:pt x="1499" y="116"/>
                  </a:lnTo>
                  <a:lnTo>
                    <a:pt x="1499" y="118"/>
                  </a:lnTo>
                  <a:lnTo>
                    <a:pt x="1535" y="138"/>
                  </a:lnTo>
                  <a:lnTo>
                    <a:pt x="1536" y="138"/>
                  </a:lnTo>
                  <a:lnTo>
                    <a:pt x="1543" y="142"/>
                  </a:lnTo>
                  <a:lnTo>
                    <a:pt x="1576" y="167"/>
                  </a:lnTo>
                  <a:lnTo>
                    <a:pt x="1608" y="191"/>
                  </a:lnTo>
                  <a:lnTo>
                    <a:pt x="1638" y="215"/>
                  </a:lnTo>
                  <a:lnTo>
                    <a:pt x="1659" y="232"/>
                  </a:lnTo>
                  <a:lnTo>
                    <a:pt x="1661" y="233"/>
                  </a:lnTo>
                  <a:lnTo>
                    <a:pt x="1667" y="241"/>
                  </a:lnTo>
                  <a:lnTo>
                    <a:pt x="1691" y="264"/>
                  </a:lnTo>
                  <a:lnTo>
                    <a:pt x="1714" y="288"/>
                  </a:lnTo>
                  <a:lnTo>
                    <a:pt x="1737" y="311"/>
                  </a:lnTo>
                  <a:lnTo>
                    <a:pt x="1758" y="335"/>
                  </a:lnTo>
                  <a:lnTo>
                    <a:pt x="1760" y="337"/>
                  </a:lnTo>
                  <a:lnTo>
                    <a:pt x="1779" y="361"/>
                  </a:lnTo>
                  <a:lnTo>
                    <a:pt x="1793" y="378"/>
                  </a:lnTo>
                  <a:lnTo>
                    <a:pt x="1799" y="385"/>
                  </a:lnTo>
                  <a:lnTo>
                    <a:pt x="1836" y="434"/>
                  </a:lnTo>
                  <a:lnTo>
                    <a:pt x="1869" y="482"/>
                  </a:lnTo>
                  <a:lnTo>
                    <a:pt x="1914" y="555"/>
                  </a:lnTo>
                  <a:lnTo>
                    <a:pt x="1928" y="579"/>
                  </a:lnTo>
                  <a:lnTo>
                    <a:pt x="1933" y="587"/>
                  </a:lnTo>
                  <a:lnTo>
                    <a:pt x="1942" y="604"/>
                  </a:lnTo>
                  <a:lnTo>
                    <a:pt x="1955" y="628"/>
                  </a:lnTo>
                  <a:lnTo>
                    <a:pt x="1971" y="652"/>
                  </a:lnTo>
                  <a:lnTo>
                    <a:pt x="1983" y="677"/>
                  </a:lnTo>
                  <a:lnTo>
                    <a:pt x="1996" y="699"/>
                  </a:lnTo>
                  <a:lnTo>
                    <a:pt x="2021" y="748"/>
                  </a:lnTo>
                  <a:lnTo>
                    <a:pt x="2063" y="845"/>
                  </a:lnTo>
                  <a:lnTo>
                    <a:pt x="2072" y="869"/>
                  </a:lnTo>
                  <a:lnTo>
                    <a:pt x="2078" y="885"/>
                  </a:lnTo>
                  <a:lnTo>
                    <a:pt x="2095" y="918"/>
                  </a:lnTo>
                  <a:lnTo>
                    <a:pt x="2138" y="1015"/>
                  </a:lnTo>
                  <a:lnTo>
                    <a:pt x="2147" y="1039"/>
                  </a:lnTo>
                  <a:lnTo>
                    <a:pt x="2156" y="1062"/>
                  </a:lnTo>
                  <a:lnTo>
                    <a:pt x="2183" y="1135"/>
                  </a:lnTo>
                  <a:lnTo>
                    <a:pt x="2183" y="1137"/>
                  </a:lnTo>
                  <a:lnTo>
                    <a:pt x="2198" y="1185"/>
                  </a:lnTo>
                  <a:lnTo>
                    <a:pt x="2189" y="1187"/>
                  </a:lnTo>
                  <a:lnTo>
                    <a:pt x="2174" y="1138"/>
                  </a:lnTo>
                  <a:lnTo>
                    <a:pt x="2147" y="1065"/>
                  </a:lnTo>
                  <a:lnTo>
                    <a:pt x="2138" y="1042"/>
                  </a:lnTo>
                  <a:lnTo>
                    <a:pt x="2129" y="1018"/>
                  </a:lnTo>
                  <a:lnTo>
                    <a:pt x="2086" y="921"/>
                  </a:lnTo>
                  <a:lnTo>
                    <a:pt x="2088" y="921"/>
                  </a:lnTo>
                  <a:lnTo>
                    <a:pt x="2071" y="888"/>
                  </a:lnTo>
                  <a:lnTo>
                    <a:pt x="2069" y="888"/>
                  </a:lnTo>
                  <a:lnTo>
                    <a:pt x="2063" y="872"/>
                  </a:lnTo>
                  <a:lnTo>
                    <a:pt x="2054" y="848"/>
                  </a:lnTo>
                  <a:lnTo>
                    <a:pt x="2012" y="751"/>
                  </a:lnTo>
                  <a:lnTo>
                    <a:pt x="2013" y="751"/>
                  </a:lnTo>
                  <a:lnTo>
                    <a:pt x="1989" y="702"/>
                  </a:lnTo>
                  <a:lnTo>
                    <a:pt x="1975" y="680"/>
                  </a:lnTo>
                  <a:lnTo>
                    <a:pt x="1963" y="657"/>
                  </a:lnTo>
                  <a:lnTo>
                    <a:pt x="1963" y="657"/>
                  </a:lnTo>
                  <a:lnTo>
                    <a:pt x="1948" y="633"/>
                  </a:lnTo>
                  <a:lnTo>
                    <a:pt x="1948" y="631"/>
                  </a:lnTo>
                  <a:lnTo>
                    <a:pt x="1934" y="607"/>
                  </a:lnTo>
                  <a:lnTo>
                    <a:pt x="1925" y="590"/>
                  </a:lnTo>
                  <a:lnTo>
                    <a:pt x="1921" y="582"/>
                  </a:lnTo>
                  <a:lnTo>
                    <a:pt x="1907" y="560"/>
                  </a:lnTo>
                  <a:lnTo>
                    <a:pt x="1907" y="560"/>
                  </a:lnTo>
                  <a:lnTo>
                    <a:pt x="1861" y="487"/>
                  </a:lnTo>
                  <a:lnTo>
                    <a:pt x="1828" y="438"/>
                  </a:lnTo>
                  <a:lnTo>
                    <a:pt x="1792" y="390"/>
                  </a:lnTo>
                  <a:lnTo>
                    <a:pt x="1785" y="382"/>
                  </a:lnTo>
                  <a:lnTo>
                    <a:pt x="1772" y="365"/>
                  </a:lnTo>
                  <a:lnTo>
                    <a:pt x="1752" y="341"/>
                  </a:lnTo>
                  <a:lnTo>
                    <a:pt x="1731" y="317"/>
                  </a:lnTo>
                  <a:lnTo>
                    <a:pt x="1708" y="294"/>
                  </a:lnTo>
                  <a:lnTo>
                    <a:pt x="1685" y="270"/>
                  </a:lnTo>
                  <a:lnTo>
                    <a:pt x="1659" y="245"/>
                  </a:lnTo>
                  <a:lnTo>
                    <a:pt x="1653" y="239"/>
                  </a:lnTo>
                  <a:lnTo>
                    <a:pt x="1634" y="223"/>
                  </a:lnTo>
                  <a:lnTo>
                    <a:pt x="1603" y="198"/>
                  </a:lnTo>
                  <a:lnTo>
                    <a:pt x="1571" y="174"/>
                  </a:lnTo>
                  <a:lnTo>
                    <a:pt x="1538" y="150"/>
                  </a:lnTo>
                  <a:lnTo>
                    <a:pt x="1532" y="145"/>
                  </a:lnTo>
                  <a:lnTo>
                    <a:pt x="1495" y="126"/>
                  </a:lnTo>
                  <a:lnTo>
                    <a:pt x="1448" y="101"/>
                  </a:lnTo>
                  <a:lnTo>
                    <a:pt x="1420" y="86"/>
                  </a:lnTo>
                  <a:lnTo>
                    <a:pt x="1420" y="86"/>
                  </a:lnTo>
                  <a:lnTo>
                    <a:pt x="1395" y="77"/>
                  </a:lnTo>
                  <a:lnTo>
                    <a:pt x="1327" y="53"/>
                  </a:lnTo>
                  <a:lnTo>
                    <a:pt x="1319" y="51"/>
                  </a:lnTo>
                  <a:lnTo>
                    <a:pt x="1230" y="30"/>
                  </a:lnTo>
                  <a:lnTo>
                    <a:pt x="1225" y="28"/>
                  </a:lnTo>
                  <a:lnTo>
                    <a:pt x="1152" y="18"/>
                  </a:lnTo>
                  <a:lnTo>
                    <a:pt x="1090" y="12"/>
                  </a:lnTo>
                  <a:lnTo>
                    <a:pt x="1042" y="9"/>
                  </a:lnTo>
                  <a:lnTo>
                    <a:pt x="926" y="9"/>
                  </a:lnTo>
                  <a:lnTo>
                    <a:pt x="878" y="12"/>
                  </a:lnTo>
                  <a:lnTo>
                    <a:pt x="815" y="18"/>
                  </a:lnTo>
                  <a:lnTo>
                    <a:pt x="815" y="18"/>
                  </a:lnTo>
                  <a:lnTo>
                    <a:pt x="744" y="28"/>
                  </a:lnTo>
                  <a:lnTo>
                    <a:pt x="739" y="30"/>
                  </a:lnTo>
                  <a:lnTo>
                    <a:pt x="650" y="51"/>
                  </a:lnTo>
                  <a:lnTo>
                    <a:pt x="642" y="53"/>
                  </a:lnTo>
                  <a:lnTo>
                    <a:pt x="574" y="77"/>
                  </a:lnTo>
                  <a:lnTo>
                    <a:pt x="548" y="86"/>
                  </a:lnTo>
                  <a:lnTo>
                    <a:pt x="518" y="101"/>
                  </a:lnTo>
                  <a:lnTo>
                    <a:pt x="472" y="126"/>
                  </a:lnTo>
                  <a:lnTo>
                    <a:pt x="437" y="145"/>
                  </a:lnTo>
                  <a:lnTo>
                    <a:pt x="437" y="145"/>
                  </a:lnTo>
                  <a:lnTo>
                    <a:pt x="431" y="150"/>
                  </a:lnTo>
                  <a:lnTo>
                    <a:pt x="398" y="174"/>
                  </a:lnTo>
                  <a:lnTo>
                    <a:pt x="366" y="198"/>
                  </a:lnTo>
                  <a:lnTo>
                    <a:pt x="336" y="223"/>
                  </a:lnTo>
                  <a:lnTo>
                    <a:pt x="314" y="239"/>
                  </a:lnTo>
                  <a:lnTo>
                    <a:pt x="314" y="238"/>
                  </a:lnTo>
                  <a:lnTo>
                    <a:pt x="282" y="270"/>
                  </a:lnTo>
                  <a:lnTo>
                    <a:pt x="260" y="294"/>
                  </a:lnTo>
                  <a:lnTo>
                    <a:pt x="237" y="317"/>
                  </a:lnTo>
                  <a:lnTo>
                    <a:pt x="194" y="365"/>
                  </a:lnTo>
                  <a:lnTo>
                    <a:pt x="196" y="365"/>
                  </a:lnTo>
                  <a:lnTo>
                    <a:pt x="184" y="382"/>
                  </a:lnTo>
                  <a:lnTo>
                    <a:pt x="178" y="390"/>
                  </a:lnTo>
                  <a:lnTo>
                    <a:pt x="158" y="414"/>
                  </a:lnTo>
                  <a:lnTo>
                    <a:pt x="141" y="438"/>
                  </a:lnTo>
                  <a:lnTo>
                    <a:pt x="123" y="463"/>
                  </a:lnTo>
                  <a:lnTo>
                    <a:pt x="108" y="487"/>
                  </a:lnTo>
                  <a:lnTo>
                    <a:pt x="91" y="511"/>
                  </a:lnTo>
                  <a:lnTo>
                    <a:pt x="76" y="535"/>
                  </a:lnTo>
                  <a:lnTo>
                    <a:pt x="76" y="535"/>
                  </a:lnTo>
                  <a:lnTo>
                    <a:pt x="49" y="582"/>
                  </a:lnTo>
                  <a:lnTo>
                    <a:pt x="44" y="590"/>
                  </a:lnTo>
                  <a:lnTo>
                    <a:pt x="35" y="607"/>
                  </a:lnTo>
                  <a:lnTo>
                    <a:pt x="35" y="608"/>
                  </a:lnTo>
                  <a:lnTo>
                    <a:pt x="20" y="633"/>
                  </a:lnTo>
                  <a:lnTo>
                    <a:pt x="8" y="652"/>
                  </a:lnTo>
                  <a:lnTo>
                    <a:pt x="0" y="648"/>
                  </a:lnTo>
                  <a:lnTo>
                    <a:pt x="12" y="628"/>
                  </a:lnTo>
                  <a:lnTo>
                    <a:pt x="27" y="604"/>
                  </a:lnTo>
                  <a:lnTo>
                    <a:pt x="37" y="587"/>
                  </a:lnTo>
                  <a:lnTo>
                    <a:pt x="41" y="579"/>
                  </a:lnTo>
                  <a:lnTo>
                    <a:pt x="68" y="531"/>
                  </a:lnTo>
                  <a:lnTo>
                    <a:pt x="84" y="507"/>
                  </a:lnTo>
                  <a:lnTo>
                    <a:pt x="100" y="482"/>
                  </a:lnTo>
                  <a:lnTo>
                    <a:pt x="115" y="458"/>
                  </a:lnTo>
                  <a:lnTo>
                    <a:pt x="134" y="434"/>
                  </a:lnTo>
                  <a:lnTo>
                    <a:pt x="150" y="409"/>
                  </a:lnTo>
                  <a:lnTo>
                    <a:pt x="170" y="385"/>
                  </a:lnTo>
                  <a:lnTo>
                    <a:pt x="176" y="378"/>
                  </a:lnTo>
                  <a:lnTo>
                    <a:pt x="188" y="361"/>
                  </a:lnTo>
                  <a:lnTo>
                    <a:pt x="188" y="359"/>
                  </a:lnTo>
                  <a:lnTo>
                    <a:pt x="231" y="311"/>
                  </a:lnTo>
                  <a:lnTo>
                    <a:pt x="254" y="288"/>
                  </a:lnTo>
                  <a:lnTo>
                    <a:pt x="276" y="264"/>
                  </a:lnTo>
                  <a:lnTo>
                    <a:pt x="308" y="232"/>
                  </a:lnTo>
                  <a:lnTo>
                    <a:pt x="310" y="232"/>
                  </a:lnTo>
                  <a:lnTo>
                    <a:pt x="331" y="215"/>
                  </a:lnTo>
                  <a:lnTo>
                    <a:pt x="361" y="191"/>
                  </a:lnTo>
                  <a:lnTo>
                    <a:pt x="393" y="167"/>
                  </a:lnTo>
                  <a:lnTo>
                    <a:pt x="427" y="142"/>
                  </a:lnTo>
                  <a:lnTo>
                    <a:pt x="433" y="138"/>
                  </a:lnTo>
                  <a:lnTo>
                    <a:pt x="469" y="118"/>
                  </a:lnTo>
                  <a:lnTo>
                    <a:pt x="515" y="94"/>
                  </a:lnTo>
                  <a:lnTo>
                    <a:pt x="515" y="92"/>
                  </a:lnTo>
                  <a:lnTo>
                    <a:pt x="545" y="77"/>
                  </a:lnTo>
                  <a:lnTo>
                    <a:pt x="547" y="77"/>
                  </a:lnTo>
                  <a:lnTo>
                    <a:pt x="572" y="68"/>
                  </a:lnTo>
                  <a:lnTo>
                    <a:pt x="641" y="44"/>
                  </a:lnTo>
                  <a:lnTo>
                    <a:pt x="648" y="42"/>
                  </a:lnTo>
                  <a:lnTo>
                    <a:pt x="738" y="21"/>
                  </a:lnTo>
                  <a:lnTo>
                    <a:pt x="742" y="19"/>
                  </a:lnTo>
                  <a:lnTo>
                    <a:pt x="814" y="9"/>
                  </a:lnTo>
                  <a:lnTo>
                    <a:pt x="878" y="3"/>
                  </a:lnTo>
                  <a:lnTo>
                    <a:pt x="926"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 name="Freeform 12"/>
            <p:cNvSpPr>
              <a:spLocks/>
            </p:cNvSpPr>
            <p:nvPr/>
          </p:nvSpPr>
          <p:spPr bwMode="auto">
            <a:xfrm>
              <a:off x="1615" y="3411"/>
              <a:ext cx="145" cy="237"/>
            </a:xfrm>
            <a:custGeom>
              <a:avLst/>
              <a:gdLst>
                <a:gd name="T0" fmla="*/ 137 w 145"/>
                <a:gd name="T1" fmla="*/ 0 h 237"/>
                <a:gd name="T2" fmla="*/ 145 w 145"/>
                <a:gd name="T3" fmla="*/ 4 h 237"/>
                <a:gd name="T4" fmla="*/ 132 w 145"/>
                <a:gd name="T5" fmla="*/ 21 h 237"/>
                <a:gd name="T6" fmla="*/ 117 w 145"/>
                <a:gd name="T7" fmla="*/ 45 h 237"/>
                <a:gd name="T8" fmla="*/ 101 w 145"/>
                <a:gd name="T9" fmla="*/ 70 h 237"/>
                <a:gd name="T10" fmla="*/ 101 w 145"/>
                <a:gd name="T11" fmla="*/ 70 h 237"/>
                <a:gd name="T12" fmla="*/ 87 w 145"/>
                <a:gd name="T13" fmla="*/ 92 h 237"/>
                <a:gd name="T14" fmla="*/ 87 w 145"/>
                <a:gd name="T15" fmla="*/ 94 h 237"/>
                <a:gd name="T16" fmla="*/ 72 w 145"/>
                <a:gd name="T17" fmla="*/ 117 h 237"/>
                <a:gd name="T18" fmla="*/ 72 w 145"/>
                <a:gd name="T19" fmla="*/ 117 h 237"/>
                <a:gd name="T20" fmla="*/ 58 w 145"/>
                <a:gd name="T21" fmla="*/ 140 h 237"/>
                <a:gd name="T22" fmla="*/ 20 w 145"/>
                <a:gd name="T23" fmla="*/ 215 h 237"/>
                <a:gd name="T24" fmla="*/ 8 w 145"/>
                <a:gd name="T25" fmla="*/ 237 h 237"/>
                <a:gd name="T26" fmla="*/ 0 w 145"/>
                <a:gd name="T27" fmla="*/ 234 h 237"/>
                <a:gd name="T28" fmla="*/ 13 w 145"/>
                <a:gd name="T29" fmla="*/ 212 h 237"/>
                <a:gd name="T30" fmla="*/ 50 w 145"/>
                <a:gd name="T31" fmla="*/ 136 h 237"/>
                <a:gd name="T32" fmla="*/ 64 w 145"/>
                <a:gd name="T33" fmla="*/ 112 h 237"/>
                <a:gd name="T34" fmla="*/ 79 w 145"/>
                <a:gd name="T35" fmla="*/ 89 h 237"/>
                <a:gd name="T36" fmla="*/ 93 w 145"/>
                <a:gd name="T37" fmla="*/ 65 h 237"/>
                <a:gd name="T38" fmla="*/ 110 w 145"/>
                <a:gd name="T39" fmla="*/ 41 h 237"/>
                <a:gd name="T40" fmla="*/ 125 w 145"/>
                <a:gd name="T41" fmla="*/ 17 h 237"/>
                <a:gd name="T42" fmla="*/ 137 w 145"/>
                <a:gd name="T4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237">
                  <a:moveTo>
                    <a:pt x="137" y="0"/>
                  </a:moveTo>
                  <a:lnTo>
                    <a:pt x="145" y="4"/>
                  </a:lnTo>
                  <a:lnTo>
                    <a:pt x="132" y="21"/>
                  </a:lnTo>
                  <a:lnTo>
                    <a:pt x="117" y="45"/>
                  </a:lnTo>
                  <a:lnTo>
                    <a:pt x="101" y="70"/>
                  </a:lnTo>
                  <a:lnTo>
                    <a:pt x="101" y="70"/>
                  </a:lnTo>
                  <a:lnTo>
                    <a:pt x="87" y="92"/>
                  </a:lnTo>
                  <a:lnTo>
                    <a:pt x="87" y="94"/>
                  </a:lnTo>
                  <a:lnTo>
                    <a:pt x="72" y="117"/>
                  </a:lnTo>
                  <a:lnTo>
                    <a:pt x="72" y="117"/>
                  </a:lnTo>
                  <a:lnTo>
                    <a:pt x="58" y="140"/>
                  </a:lnTo>
                  <a:lnTo>
                    <a:pt x="20" y="215"/>
                  </a:lnTo>
                  <a:lnTo>
                    <a:pt x="8" y="237"/>
                  </a:lnTo>
                  <a:lnTo>
                    <a:pt x="0" y="234"/>
                  </a:lnTo>
                  <a:lnTo>
                    <a:pt x="13" y="212"/>
                  </a:lnTo>
                  <a:lnTo>
                    <a:pt x="50" y="136"/>
                  </a:lnTo>
                  <a:lnTo>
                    <a:pt x="64" y="112"/>
                  </a:lnTo>
                  <a:lnTo>
                    <a:pt x="79" y="89"/>
                  </a:lnTo>
                  <a:lnTo>
                    <a:pt x="93" y="65"/>
                  </a:lnTo>
                  <a:lnTo>
                    <a:pt x="110" y="41"/>
                  </a:lnTo>
                  <a:lnTo>
                    <a:pt x="125" y="17"/>
                  </a:lnTo>
                  <a:lnTo>
                    <a:pt x="137"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 name="Freeform 13"/>
            <p:cNvSpPr>
              <a:spLocks/>
            </p:cNvSpPr>
            <p:nvPr/>
          </p:nvSpPr>
          <p:spPr bwMode="auto">
            <a:xfrm>
              <a:off x="1954" y="2917"/>
              <a:ext cx="1582" cy="731"/>
            </a:xfrm>
            <a:custGeom>
              <a:avLst/>
              <a:gdLst>
                <a:gd name="T0" fmla="*/ 644 w 1582"/>
                <a:gd name="T1" fmla="*/ 0 h 731"/>
                <a:gd name="T2" fmla="*/ 727 w 1582"/>
                <a:gd name="T3" fmla="*/ 7 h 731"/>
                <a:gd name="T4" fmla="*/ 791 w 1582"/>
                <a:gd name="T5" fmla="*/ 16 h 731"/>
                <a:gd name="T6" fmla="*/ 868 w 1582"/>
                <a:gd name="T7" fmla="*/ 32 h 731"/>
                <a:gd name="T8" fmla="*/ 958 w 1582"/>
                <a:gd name="T9" fmla="*/ 63 h 731"/>
                <a:gd name="T10" fmla="*/ 1026 w 1582"/>
                <a:gd name="T11" fmla="*/ 96 h 731"/>
                <a:gd name="T12" fmla="*/ 1060 w 1582"/>
                <a:gd name="T13" fmla="*/ 114 h 731"/>
                <a:gd name="T14" fmla="*/ 1073 w 1582"/>
                <a:gd name="T15" fmla="*/ 122 h 731"/>
                <a:gd name="T16" fmla="*/ 1173 w 1582"/>
                <a:gd name="T17" fmla="*/ 190 h 731"/>
                <a:gd name="T18" fmla="*/ 1207 w 1582"/>
                <a:gd name="T19" fmla="*/ 219 h 731"/>
                <a:gd name="T20" fmla="*/ 1260 w 1582"/>
                <a:gd name="T21" fmla="*/ 266 h 731"/>
                <a:gd name="T22" fmla="*/ 1307 w 1582"/>
                <a:gd name="T23" fmla="*/ 315 h 731"/>
                <a:gd name="T24" fmla="*/ 1330 w 1582"/>
                <a:gd name="T25" fmla="*/ 341 h 731"/>
                <a:gd name="T26" fmla="*/ 1406 w 1582"/>
                <a:gd name="T27" fmla="*/ 438 h 731"/>
                <a:gd name="T28" fmla="*/ 1430 w 1582"/>
                <a:gd name="T29" fmla="*/ 473 h 731"/>
                <a:gd name="T30" fmla="*/ 1473 w 1582"/>
                <a:gd name="T31" fmla="*/ 535 h 731"/>
                <a:gd name="T32" fmla="*/ 1517 w 1582"/>
                <a:gd name="T33" fmla="*/ 606 h 731"/>
                <a:gd name="T34" fmla="*/ 1570 w 1582"/>
                <a:gd name="T35" fmla="*/ 706 h 731"/>
                <a:gd name="T36" fmla="*/ 1574 w 1582"/>
                <a:gd name="T37" fmla="*/ 731 h 731"/>
                <a:gd name="T38" fmla="*/ 1536 w 1582"/>
                <a:gd name="T39" fmla="*/ 658 h 731"/>
                <a:gd name="T40" fmla="*/ 1495 w 1582"/>
                <a:gd name="T41" fmla="*/ 588 h 731"/>
                <a:gd name="T42" fmla="*/ 1465 w 1582"/>
                <a:gd name="T43" fmla="*/ 539 h 731"/>
                <a:gd name="T44" fmla="*/ 1422 w 1582"/>
                <a:gd name="T45" fmla="*/ 477 h 731"/>
                <a:gd name="T46" fmla="*/ 1398 w 1582"/>
                <a:gd name="T47" fmla="*/ 442 h 731"/>
                <a:gd name="T48" fmla="*/ 1322 w 1582"/>
                <a:gd name="T49" fmla="*/ 345 h 731"/>
                <a:gd name="T50" fmla="*/ 1277 w 1582"/>
                <a:gd name="T51" fmla="*/ 297 h 731"/>
                <a:gd name="T52" fmla="*/ 1230 w 1582"/>
                <a:gd name="T53" fmla="*/ 249 h 731"/>
                <a:gd name="T54" fmla="*/ 1202 w 1582"/>
                <a:gd name="T55" fmla="*/ 227 h 731"/>
                <a:gd name="T56" fmla="*/ 1169 w 1582"/>
                <a:gd name="T57" fmla="*/ 198 h 731"/>
                <a:gd name="T58" fmla="*/ 1069 w 1582"/>
                <a:gd name="T59" fmla="*/ 130 h 731"/>
                <a:gd name="T60" fmla="*/ 1023 w 1582"/>
                <a:gd name="T61" fmla="*/ 105 h 731"/>
                <a:gd name="T62" fmla="*/ 955 w 1582"/>
                <a:gd name="T63" fmla="*/ 72 h 731"/>
                <a:gd name="T64" fmla="*/ 909 w 1582"/>
                <a:gd name="T65" fmla="*/ 57 h 731"/>
                <a:gd name="T66" fmla="*/ 824 w 1582"/>
                <a:gd name="T67" fmla="*/ 32 h 731"/>
                <a:gd name="T68" fmla="*/ 727 w 1582"/>
                <a:gd name="T69" fmla="*/ 16 h 731"/>
                <a:gd name="T70" fmla="*/ 644 w 1582"/>
                <a:gd name="T71" fmla="*/ 10 h 731"/>
                <a:gd name="T72" fmla="*/ 563 w 1582"/>
                <a:gd name="T73" fmla="*/ 11 h 731"/>
                <a:gd name="T74" fmla="*/ 516 w 1582"/>
                <a:gd name="T75" fmla="*/ 16 h 731"/>
                <a:gd name="T76" fmla="*/ 419 w 1582"/>
                <a:gd name="T77" fmla="*/ 32 h 731"/>
                <a:gd name="T78" fmla="*/ 332 w 1582"/>
                <a:gd name="T79" fmla="*/ 57 h 731"/>
                <a:gd name="T80" fmla="*/ 269 w 1582"/>
                <a:gd name="T81" fmla="*/ 81 h 731"/>
                <a:gd name="T82" fmla="*/ 185 w 1582"/>
                <a:gd name="T83" fmla="*/ 122 h 731"/>
                <a:gd name="T84" fmla="*/ 137 w 1582"/>
                <a:gd name="T85" fmla="*/ 154 h 731"/>
                <a:gd name="T86" fmla="*/ 102 w 1582"/>
                <a:gd name="T87" fmla="*/ 178 h 731"/>
                <a:gd name="T88" fmla="*/ 68 w 1582"/>
                <a:gd name="T89" fmla="*/ 202 h 731"/>
                <a:gd name="T90" fmla="*/ 14 w 1582"/>
                <a:gd name="T91" fmla="*/ 249 h 731"/>
                <a:gd name="T92" fmla="*/ 6 w 1582"/>
                <a:gd name="T93" fmla="*/ 256 h 731"/>
                <a:gd name="T94" fmla="*/ 8 w 1582"/>
                <a:gd name="T95" fmla="*/ 242 h 731"/>
                <a:gd name="T96" fmla="*/ 36 w 1582"/>
                <a:gd name="T97" fmla="*/ 219 h 731"/>
                <a:gd name="T98" fmla="*/ 70 w 1582"/>
                <a:gd name="T99" fmla="*/ 190 h 731"/>
                <a:gd name="T100" fmla="*/ 132 w 1582"/>
                <a:gd name="T101" fmla="*/ 146 h 731"/>
                <a:gd name="T102" fmla="*/ 182 w 1582"/>
                <a:gd name="T103" fmla="*/ 114 h 731"/>
                <a:gd name="T104" fmla="*/ 215 w 1582"/>
                <a:gd name="T105" fmla="*/ 96 h 731"/>
                <a:gd name="T106" fmla="*/ 284 w 1582"/>
                <a:gd name="T107" fmla="*/ 63 h 731"/>
                <a:gd name="T108" fmla="*/ 331 w 1582"/>
                <a:gd name="T109" fmla="*/ 48 h 731"/>
                <a:gd name="T110" fmla="*/ 417 w 1582"/>
                <a:gd name="T111" fmla="*/ 23 h 731"/>
                <a:gd name="T112" fmla="*/ 515 w 1582"/>
                <a:gd name="T113" fmla="*/ 7 h 731"/>
                <a:gd name="T114" fmla="*/ 597 w 1582"/>
                <a:gd name="T115"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2" h="731">
                  <a:moveTo>
                    <a:pt x="597" y="0"/>
                  </a:moveTo>
                  <a:lnTo>
                    <a:pt x="644" y="0"/>
                  </a:lnTo>
                  <a:lnTo>
                    <a:pt x="679" y="2"/>
                  </a:lnTo>
                  <a:lnTo>
                    <a:pt x="727" y="7"/>
                  </a:lnTo>
                  <a:lnTo>
                    <a:pt x="729" y="7"/>
                  </a:lnTo>
                  <a:lnTo>
                    <a:pt x="791" y="16"/>
                  </a:lnTo>
                  <a:lnTo>
                    <a:pt x="826" y="23"/>
                  </a:lnTo>
                  <a:lnTo>
                    <a:pt x="868" y="32"/>
                  </a:lnTo>
                  <a:lnTo>
                    <a:pt x="911" y="48"/>
                  </a:lnTo>
                  <a:lnTo>
                    <a:pt x="958" y="63"/>
                  </a:lnTo>
                  <a:lnTo>
                    <a:pt x="976" y="72"/>
                  </a:lnTo>
                  <a:lnTo>
                    <a:pt x="1026" y="96"/>
                  </a:lnTo>
                  <a:lnTo>
                    <a:pt x="1060" y="113"/>
                  </a:lnTo>
                  <a:lnTo>
                    <a:pt x="1060" y="114"/>
                  </a:lnTo>
                  <a:lnTo>
                    <a:pt x="1072" y="122"/>
                  </a:lnTo>
                  <a:lnTo>
                    <a:pt x="1073" y="122"/>
                  </a:lnTo>
                  <a:lnTo>
                    <a:pt x="1146" y="171"/>
                  </a:lnTo>
                  <a:lnTo>
                    <a:pt x="1173" y="190"/>
                  </a:lnTo>
                  <a:lnTo>
                    <a:pt x="1178" y="195"/>
                  </a:lnTo>
                  <a:lnTo>
                    <a:pt x="1207" y="219"/>
                  </a:lnTo>
                  <a:lnTo>
                    <a:pt x="1234" y="242"/>
                  </a:lnTo>
                  <a:lnTo>
                    <a:pt x="1260" y="266"/>
                  </a:lnTo>
                  <a:lnTo>
                    <a:pt x="1283" y="290"/>
                  </a:lnTo>
                  <a:lnTo>
                    <a:pt x="1307" y="315"/>
                  </a:lnTo>
                  <a:lnTo>
                    <a:pt x="1328" y="339"/>
                  </a:lnTo>
                  <a:lnTo>
                    <a:pt x="1330" y="341"/>
                  </a:lnTo>
                  <a:lnTo>
                    <a:pt x="1369" y="389"/>
                  </a:lnTo>
                  <a:lnTo>
                    <a:pt x="1406" y="438"/>
                  </a:lnTo>
                  <a:lnTo>
                    <a:pt x="1422" y="462"/>
                  </a:lnTo>
                  <a:lnTo>
                    <a:pt x="1430" y="473"/>
                  </a:lnTo>
                  <a:lnTo>
                    <a:pt x="1439" y="486"/>
                  </a:lnTo>
                  <a:lnTo>
                    <a:pt x="1473" y="535"/>
                  </a:lnTo>
                  <a:lnTo>
                    <a:pt x="1503" y="583"/>
                  </a:lnTo>
                  <a:lnTo>
                    <a:pt x="1517" y="606"/>
                  </a:lnTo>
                  <a:lnTo>
                    <a:pt x="1544" y="655"/>
                  </a:lnTo>
                  <a:lnTo>
                    <a:pt x="1570" y="706"/>
                  </a:lnTo>
                  <a:lnTo>
                    <a:pt x="1582" y="728"/>
                  </a:lnTo>
                  <a:lnTo>
                    <a:pt x="1574" y="731"/>
                  </a:lnTo>
                  <a:lnTo>
                    <a:pt x="1562" y="709"/>
                  </a:lnTo>
                  <a:lnTo>
                    <a:pt x="1536" y="658"/>
                  </a:lnTo>
                  <a:lnTo>
                    <a:pt x="1509" y="609"/>
                  </a:lnTo>
                  <a:lnTo>
                    <a:pt x="1495" y="588"/>
                  </a:lnTo>
                  <a:lnTo>
                    <a:pt x="1495" y="588"/>
                  </a:lnTo>
                  <a:lnTo>
                    <a:pt x="1465" y="539"/>
                  </a:lnTo>
                  <a:lnTo>
                    <a:pt x="1432" y="491"/>
                  </a:lnTo>
                  <a:lnTo>
                    <a:pt x="1422" y="477"/>
                  </a:lnTo>
                  <a:lnTo>
                    <a:pt x="1415" y="467"/>
                  </a:lnTo>
                  <a:lnTo>
                    <a:pt x="1398" y="442"/>
                  </a:lnTo>
                  <a:lnTo>
                    <a:pt x="1362" y="394"/>
                  </a:lnTo>
                  <a:lnTo>
                    <a:pt x="1322" y="345"/>
                  </a:lnTo>
                  <a:lnTo>
                    <a:pt x="1301" y="321"/>
                  </a:lnTo>
                  <a:lnTo>
                    <a:pt x="1277" y="297"/>
                  </a:lnTo>
                  <a:lnTo>
                    <a:pt x="1254" y="272"/>
                  </a:lnTo>
                  <a:lnTo>
                    <a:pt x="1230" y="249"/>
                  </a:lnTo>
                  <a:lnTo>
                    <a:pt x="1230" y="249"/>
                  </a:lnTo>
                  <a:lnTo>
                    <a:pt x="1202" y="227"/>
                  </a:lnTo>
                  <a:lnTo>
                    <a:pt x="1173" y="202"/>
                  </a:lnTo>
                  <a:lnTo>
                    <a:pt x="1169" y="198"/>
                  </a:lnTo>
                  <a:lnTo>
                    <a:pt x="1142" y="178"/>
                  </a:lnTo>
                  <a:lnTo>
                    <a:pt x="1069" y="130"/>
                  </a:lnTo>
                  <a:lnTo>
                    <a:pt x="1057" y="122"/>
                  </a:lnTo>
                  <a:lnTo>
                    <a:pt x="1023" y="105"/>
                  </a:lnTo>
                  <a:lnTo>
                    <a:pt x="973" y="81"/>
                  </a:lnTo>
                  <a:lnTo>
                    <a:pt x="955" y="72"/>
                  </a:lnTo>
                  <a:lnTo>
                    <a:pt x="955" y="72"/>
                  </a:lnTo>
                  <a:lnTo>
                    <a:pt x="909" y="57"/>
                  </a:lnTo>
                  <a:lnTo>
                    <a:pt x="867" y="41"/>
                  </a:lnTo>
                  <a:lnTo>
                    <a:pt x="824" y="32"/>
                  </a:lnTo>
                  <a:lnTo>
                    <a:pt x="789" y="25"/>
                  </a:lnTo>
                  <a:lnTo>
                    <a:pt x="727" y="16"/>
                  </a:lnTo>
                  <a:lnTo>
                    <a:pt x="679" y="11"/>
                  </a:lnTo>
                  <a:lnTo>
                    <a:pt x="644" y="10"/>
                  </a:lnTo>
                  <a:lnTo>
                    <a:pt x="597" y="10"/>
                  </a:lnTo>
                  <a:lnTo>
                    <a:pt x="563" y="11"/>
                  </a:lnTo>
                  <a:lnTo>
                    <a:pt x="516" y="16"/>
                  </a:lnTo>
                  <a:lnTo>
                    <a:pt x="516" y="16"/>
                  </a:lnTo>
                  <a:lnTo>
                    <a:pt x="452" y="25"/>
                  </a:lnTo>
                  <a:lnTo>
                    <a:pt x="419" y="32"/>
                  </a:lnTo>
                  <a:lnTo>
                    <a:pt x="376" y="41"/>
                  </a:lnTo>
                  <a:lnTo>
                    <a:pt x="332" y="57"/>
                  </a:lnTo>
                  <a:lnTo>
                    <a:pt x="287" y="72"/>
                  </a:lnTo>
                  <a:lnTo>
                    <a:pt x="269" y="81"/>
                  </a:lnTo>
                  <a:lnTo>
                    <a:pt x="219" y="105"/>
                  </a:lnTo>
                  <a:lnTo>
                    <a:pt x="185" y="122"/>
                  </a:lnTo>
                  <a:lnTo>
                    <a:pt x="173" y="130"/>
                  </a:lnTo>
                  <a:lnTo>
                    <a:pt x="137" y="154"/>
                  </a:lnTo>
                  <a:lnTo>
                    <a:pt x="137" y="154"/>
                  </a:lnTo>
                  <a:lnTo>
                    <a:pt x="102" y="178"/>
                  </a:lnTo>
                  <a:lnTo>
                    <a:pt x="74" y="198"/>
                  </a:lnTo>
                  <a:lnTo>
                    <a:pt x="68" y="202"/>
                  </a:lnTo>
                  <a:lnTo>
                    <a:pt x="41" y="227"/>
                  </a:lnTo>
                  <a:lnTo>
                    <a:pt x="14" y="249"/>
                  </a:lnTo>
                  <a:lnTo>
                    <a:pt x="14" y="248"/>
                  </a:lnTo>
                  <a:lnTo>
                    <a:pt x="6" y="256"/>
                  </a:lnTo>
                  <a:lnTo>
                    <a:pt x="0" y="249"/>
                  </a:lnTo>
                  <a:lnTo>
                    <a:pt x="8" y="242"/>
                  </a:lnTo>
                  <a:lnTo>
                    <a:pt x="9" y="242"/>
                  </a:lnTo>
                  <a:lnTo>
                    <a:pt x="36" y="219"/>
                  </a:lnTo>
                  <a:lnTo>
                    <a:pt x="64" y="195"/>
                  </a:lnTo>
                  <a:lnTo>
                    <a:pt x="70" y="190"/>
                  </a:lnTo>
                  <a:lnTo>
                    <a:pt x="97" y="171"/>
                  </a:lnTo>
                  <a:lnTo>
                    <a:pt x="132" y="146"/>
                  </a:lnTo>
                  <a:lnTo>
                    <a:pt x="170" y="122"/>
                  </a:lnTo>
                  <a:lnTo>
                    <a:pt x="182" y="114"/>
                  </a:lnTo>
                  <a:lnTo>
                    <a:pt x="182" y="113"/>
                  </a:lnTo>
                  <a:lnTo>
                    <a:pt x="215" y="96"/>
                  </a:lnTo>
                  <a:lnTo>
                    <a:pt x="266" y="72"/>
                  </a:lnTo>
                  <a:lnTo>
                    <a:pt x="284" y="63"/>
                  </a:lnTo>
                  <a:lnTo>
                    <a:pt x="285" y="63"/>
                  </a:lnTo>
                  <a:lnTo>
                    <a:pt x="331" y="48"/>
                  </a:lnTo>
                  <a:lnTo>
                    <a:pt x="375" y="32"/>
                  </a:lnTo>
                  <a:lnTo>
                    <a:pt x="417" y="23"/>
                  </a:lnTo>
                  <a:lnTo>
                    <a:pt x="451" y="16"/>
                  </a:lnTo>
                  <a:lnTo>
                    <a:pt x="515" y="7"/>
                  </a:lnTo>
                  <a:lnTo>
                    <a:pt x="563" y="2"/>
                  </a:lnTo>
                  <a:lnTo>
                    <a:pt x="597"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 name="Freeform 14"/>
            <p:cNvSpPr>
              <a:spLocks/>
            </p:cNvSpPr>
            <p:nvPr/>
          </p:nvSpPr>
          <p:spPr bwMode="auto">
            <a:xfrm>
              <a:off x="1793" y="3388"/>
              <a:ext cx="228" cy="261"/>
            </a:xfrm>
            <a:custGeom>
              <a:avLst/>
              <a:gdLst>
                <a:gd name="T0" fmla="*/ 222 w 228"/>
                <a:gd name="T1" fmla="*/ 0 h 261"/>
                <a:gd name="T2" fmla="*/ 228 w 228"/>
                <a:gd name="T3" fmla="*/ 6 h 261"/>
                <a:gd name="T4" fmla="*/ 214 w 228"/>
                <a:gd name="T5" fmla="*/ 20 h 261"/>
                <a:gd name="T6" fmla="*/ 188 w 228"/>
                <a:gd name="T7" fmla="*/ 44 h 261"/>
                <a:gd name="T8" fmla="*/ 164 w 228"/>
                <a:gd name="T9" fmla="*/ 68 h 261"/>
                <a:gd name="T10" fmla="*/ 141 w 228"/>
                <a:gd name="T11" fmla="*/ 93 h 261"/>
                <a:gd name="T12" fmla="*/ 120 w 228"/>
                <a:gd name="T13" fmla="*/ 117 h 261"/>
                <a:gd name="T14" fmla="*/ 112 w 228"/>
                <a:gd name="T15" fmla="*/ 125 h 261"/>
                <a:gd name="T16" fmla="*/ 99 w 228"/>
                <a:gd name="T17" fmla="*/ 140 h 261"/>
                <a:gd name="T18" fmla="*/ 77 w 228"/>
                <a:gd name="T19" fmla="*/ 164 h 261"/>
                <a:gd name="T20" fmla="*/ 79 w 228"/>
                <a:gd name="T21" fmla="*/ 164 h 261"/>
                <a:gd name="T22" fmla="*/ 24 w 228"/>
                <a:gd name="T23" fmla="*/ 237 h 261"/>
                <a:gd name="T24" fmla="*/ 8 w 228"/>
                <a:gd name="T25" fmla="*/ 261 h 261"/>
                <a:gd name="T26" fmla="*/ 0 w 228"/>
                <a:gd name="T27" fmla="*/ 257 h 261"/>
                <a:gd name="T28" fmla="*/ 17 w 228"/>
                <a:gd name="T29" fmla="*/ 232 h 261"/>
                <a:gd name="T30" fmla="*/ 71 w 228"/>
                <a:gd name="T31" fmla="*/ 159 h 261"/>
                <a:gd name="T32" fmla="*/ 71 w 228"/>
                <a:gd name="T33" fmla="*/ 158 h 261"/>
                <a:gd name="T34" fmla="*/ 93 w 228"/>
                <a:gd name="T35" fmla="*/ 134 h 261"/>
                <a:gd name="T36" fmla="*/ 106 w 228"/>
                <a:gd name="T37" fmla="*/ 118 h 261"/>
                <a:gd name="T38" fmla="*/ 114 w 228"/>
                <a:gd name="T39" fmla="*/ 111 h 261"/>
                <a:gd name="T40" fmla="*/ 135 w 228"/>
                <a:gd name="T41" fmla="*/ 87 h 261"/>
                <a:gd name="T42" fmla="*/ 158 w 228"/>
                <a:gd name="T43" fmla="*/ 62 h 261"/>
                <a:gd name="T44" fmla="*/ 182 w 228"/>
                <a:gd name="T45" fmla="*/ 38 h 261"/>
                <a:gd name="T46" fmla="*/ 208 w 228"/>
                <a:gd name="T47" fmla="*/ 14 h 261"/>
                <a:gd name="T48" fmla="*/ 222 w 228"/>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8" h="261">
                  <a:moveTo>
                    <a:pt x="222" y="0"/>
                  </a:moveTo>
                  <a:lnTo>
                    <a:pt x="228" y="6"/>
                  </a:lnTo>
                  <a:lnTo>
                    <a:pt x="214" y="20"/>
                  </a:lnTo>
                  <a:lnTo>
                    <a:pt x="188" y="44"/>
                  </a:lnTo>
                  <a:lnTo>
                    <a:pt x="164" y="68"/>
                  </a:lnTo>
                  <a:lnTo>
                    <a:pt x="141" y="93"/>
                  </a:lnTo>
                  <a:lnTo>
                    <a:pt x="120" y="117"/>
                  </a:lnTo>
                  <a:lnTo>
                    <a:pt x="112" y="125"/>
                  </a:lnTo>
                  <a:lnTo>
                    <a:pt x="99" y="140"/>
                  </a:lnTo>
                  <a:lnTo>
                    <a:pt x="77" y="164"/>
                  </a:lnTo>
                  <a:lnTo>
                    <a:pt x="79" y="164"/>
                  </a:lnTo>
                  <a:lnTo>
                    <a:pt x="24" y="237"/>
                  </a:lnTo>
                  <a:lnTo>
                    <a:pt x="8" y="261"/>
                  </a:lnTo>
                  <a:lnTo>
                    <a:pt x="0" y="257"/>
                  </a:lnTo>
                  <a:lnTo>
                    <a:pt x="17" y="232"/>
                  </a:lnTo>
                  <a:lnTo>
                    <a:pt x="71" y="159"/>
                  </a:lnTo>
                  <a:lnTo>
                    <a:pt x="71" y="158"/>
                  </a:lnTo>
                  <a:lnTo>
                    <a:pt x="93" y="134"/>
                  </a:lnTo>
                  <a:lnTo>
                    <a:pt x="106" y="118"/>
                  </a:lnTo>
                  <a:lnTo>
                    <a:pt x="114" y="111"/>
                  </a:lnTo>
                  <a:lnTo>
                    <a:pt x="135" y="87"/>
                  </a:lnTo>
                  <a:lnTo>
                    <a:pt x="158" y="62"/>
                  </a:lnTo>
                  <a:lnTo>
                    <a:pt x="182" y="38"/>
                  </a:lnTo>
                  <a:lnTo>
                    <a:pt x="208" y="14"/>
                  </a:lnTo>
                  <a:lnTo>
                    <a:pt x="222"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 name="Freeform 15"/>
            <p:cNvSpPr>
              <a:spLocks/>
            </p:cNvSpPr>
            <p:nvPr/>
          </p:nvSpPr>
          <p:spPr bwMode="auto">
            <a:xfrm>
              <a:off x="2267" y="3168"/>
              <a:ext cx="1090" cy="481"/>
            </a:xfrm>
            <a:custGeom>
              <a:avLst/>
              <a:gdLst>
                <a:gd name="T0" fmla="*/ 312 w 1090"/>
                <a:gd name="T1" fmla="*/ 0 h 481"/>
                <a:gd name="T2" fmla="*/ 366 w 1090"/>
                <a:gd name="T3" fmla="*/ 3 h 481"/>
                <a:gd name="T4" fmla="*/ 416 w 1090"/>
                <a:gd name="T5" fmla="*/ 8 h 481"/>
                <a:gd name="T6" fmla="*/ 478 w 1090"/>
                <a:gd name="T7" fmla="*/ 18 h 481"/>
                <a:gd name="T8" fmla="*/ 554 w 1090"/>
                <a:gd name="T9" fmla="*/ 39 h 481"/>
                <a:gd name="T10" fmla="*/ 618 w 1090"/>
                <a:gd name="T11" fmla="*/ 62 h 481"/>
                <a:gd name="T12" fmla="*/ 671 w 1090"/>
                <a:gd name="T13" fmla="*/ 86 h 481"/>
                <a:gd name="T14" fmla="*/ 715 w 1090"/>
                <a:gd name="T15" fmla="*/ 112 h 481"/>
                <a:gd name="T16" fmla="*/ 748 w 1090"/>
                <a:gd name="T17" fmla="*/ 131 h 481"/>
                <a:gd name="T18" fmla="*/ 824 w 1090"/>
                <a:gd name="T19" fmla="*/ 185 h 481"/>
                <a:gd name="T20" fmla="*/ 860 w 1090"/>
                <a:gd name="T21" fmla="*/ 214 h 481"/>
                <a:gd name="T22" fmla="*/ 908 w 1090"/>
                <a:gd name="T23" fmla="*/ 258 h 481"/>
                <a:gd name="T24" fmla="*/ 955 w 1090"/>
                <a:gd name="T25" fmla="*/ 307 h 481"/>
                <a:gd name="T26" fmla="*/ 983 w 1090"/>
                <a:gd name="T27" fmla="*/ 338 h 481"/>
                <a:gd name="T28" fmla="*/ 999 w 1090"/>
                <a:gd name="T29" fmla="*/ 355 h 481"/>
                <a:gd name="T30" fmla="*/ 1056 w 1090"/>
                <a:gd name="T31" fmla="*/ 428 h 481"/>
                <a:gd name="T32" fmla="*/ 1082 w 1090"/>
                <a:gd name="T33" fmla="*/ 481 h 481"/>
                <a:gd name="T34" fmla="*/ 1031 w 1090"/>
                <a:gd name="T35" fmla="*/ 408 h 481"/>
                <a:gd name="T36" fmla="*/ 977 w 1090"/>
                <a:gd name="T37" fmla="*/ 345 h 481"/>
                <a:gd name="T38" fmla="*/ 949 w 1090"/>
                <a:gd name="T39" fmla="*/ 313 h 481"/>
                <a:gd name="T40" fmla="*/ 901 w 1090"/>
                <a:gd name="T41" fmla="*/ 264 h 481"/>
                <a:gd name="T42" fmla="*/ 856 w 1090"/>
                <a:gd name="T43" fmla="*/ 222 h 481"/>
                <a:gd name="T44" fmla="*/ 850 w 1090"/>
                <a:gd name="T45" fmla="*/ 217 h 481"/>
                <a:gd name="T46" fmla="*/ 753 w 1090"/>
                <a:gd name="T47" fmla="*/ 144 h 481"/>
                <a:gd name="T48" fmla="*/ 712 w 1090"/>
                <a:gd name="T49" fmla="*/ 120 h 481"/>
                <a:gd name="T50" fmla="*/ 642 w 1090"/>
                <a:gd name="T51" fmla="*/ 82 h 481"/>
                <a:gd name="T52" fmla="*/ 616 w 1090"/>
                <a:gd name="T53" fmla="*/ 71 h 481"/>
                <a:gd name="T54" fmla="*/ 552 w 1090"/>
                <a:gd name="T55" fmla="*/ 47 h 481"/>
                <a:gd name="T56" fmla="*/ 551 w 1090"/>
                <a:gd name="T57" fmla="*/ 47 h 481"/>
                <a:gd name="T58" fmla="*/ 452 w 1090"/>
                <a:gd name="T59" fmla="*/ 23 h 481"/>
                <a:gd name="T60" fmla="*/ 366 w 1090"/>
                <a:gd name="T61" fmla="*/ 12 h 481"/>
                <a:gd name="T62" fmla="*/ 312 w 1090"/>
                <a:gd name="T63" fmla="*/ 9 h 481"/>
                <a:gd name="T64" fmla="*/ 284 w 1090"/>
                <a:gd name="T65" fmla="*/ 11 h 481"/>
                <a:gd name="T66" fmla="*/ 203 w 1090"/>
                <a:gd name="T67" fmla="*/ 17 h 481"/>
                <a:gd name="T68" fmla="*/ 165 w 1090"/>
                <a:gd name="T69" fmla="*/ 23 h 481"/>
                <a:gd name="T70" fmla="*/ 65 w 1090"/>
                <a:gd name="T71" fmla="*/ 47 h 481"/>
                <a:gd name="T72" fmla="*/ 63 w 1090"/>
                <a:gd name="T73" fmla="*/ 49 h 481"/>
                <a:gd name="T74" fmla="*/ 0 w 1090"/>
                <a:gd name="T75" fmla="*/ 62 h 481"/>
                <a:gd name="T76" fmla="*/ 60 w 1090"/>
                <a:gd name="T77" fmla="*/ 39 h 481"/>
                <a:gd name="T78" fmla="*/ 63 w 1090"/>
                <a:gd name="T79" fmla="*/ 38 h 481"/>
                <a:gd name="T80" fmla="*/ 164 w 1090"/>
                <a:gd name="T81" fmla="*/ 14 h 481"/>
                <a:gd name="T82" fmla="*/ 250 w 1090"/>
                <a:gd name="T83" fmla="*/ 3 h 481"/>
                <a:gd name="T84" fmla="*/ 303 w 1090"/>
                <a:gd name="T85"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0" h="481">
                  <a:moveTo>
                    <a:pt x="303" y="0"/>
                  </a:moveTo>
                  <a:lnTo>
                    <a:pt x="312" y="0"/>
                  </a:lnTo>
                  <a:lnTo>
                    <a:pt x="331" y="1"/>
                  </a:lnTo>
                  <a:lnTo>
                    <a:pt x="366" y="3"/>
                  </a:lnTo>
                  <a:lnTo>
                    <a:pt x="414" y="8"/>
                  </a:lnTo>
                  <a:lnTo>
                    <a:pt x="416" y="8"/>
                  </a:lnTo>
                  <a:lnTo>
                    <a:pt x="454" y="14"/>
                  </a:lnTo>
                  <a:lnTo>
                    <a:pt x="478" y="18"/>
                  </a:lnTo>
                  <a:lnTo>
                    <a:pt x="554" y="38"/>
                  </a:lnTo>
                  <a:lnTo>
                    <a:pt x="554" y="39"/>
                  </a:lnTo>
                  <a:lnTo>
                    <a:pt x="555" y="39"/>
                  </a:lnTo>
                  <a:lnTo>
                    <a:pt x="618" y="62"/>
                  </a:lnTo>
                  <a:lnTo>
                    <a:pt x="645" y="73"/>
                  </a:lnTo>
                  <a:lnTo>
                    <a:pt x="671" y="86"/>
                  </a:lnTo>
                  <a:lnTo>
                    <a:pt x="671" y="88"/>
                  </a:lnTo>
                  <a:lnTo>
                    <a:pt x="715" y="112"/>
                  </a:lnTo>
                  <a:lnTo>
                    <a:pt x="747" y="131"/>
                  </a:lnTo>
                  <a:lnTo>
                    <a:pt x="748" y="131"/>
                  </a:lnTo>
                  <a:lnTo>
                    <a:pt x="757" y="137"/>
                  </a:lnTo>
                  <a:lnTo>
                    <a:pt x="824" y="185"/>
                  </a:lnTo>
                  <a:lnTo>
                    <a:pt x="854" y="209"/>
                  </a:lnTo>
                  <a:lnTo>
                    <a:pt x="860" y="214"/>
                  </a:lnTo>
                  <a:lnTo>
                    <a:pt x="882" y="234"/>
                  </a:lnTo>
                  <a:lnTo>
                    <a:pt x="908" y="258"/>
                  </a:lnTo>
                  <a:lnTo>
                    <a:pt x="932" y="282"/>
                  </a:lnTo>
                  <a:lnTo>
                    <a:pt x="955" y="307"/>
                  </a:lnTo>
                  <a:lnTo>
                    <a:pt x="976" y="331"/>
                  </a:lnTo>
                  <a:lnTo>
                    <a:pt x="983" y="338"/>
                  </a:lnTo>
                  <a:lnTo>
                    <a:pt x="997" y="354"/>
                  </a:lnTo>
                  <a:lnTo>
                    <a:pt x="999" y="355"/>
                  </a:lnTo>
                  <a:lnTo>
                    <a:pt x="1038" y="404"/>
                  </a:lnTo>
                  <a:lnTo>
                    <a:pt x="1056" y="428"/>
                  </a:lnTo>
                  <a:lnTo>
                    <a:pt x="1090" y="477"/>
                  </a:lnTo>
                  <a:lnTo>
                    <a:pt x="1082" y="481"/>
                  </a:lnTo>
                  <a:lnTo>
                    <a:pt x="1049" y="433"/>
                  </a:lnTo>
                  <a:lnTo>
                    <a:pt x="1031" y="408"/>
                  </a:lnTo>
                  <a:lnTo>
                    <a:pt x="991" y="360"/>
                  </a:lnTo>
                  <a:lnTo>
                    <a:pt x="977" y="345"/>
                  </a:lnTo>
                  <a:lnTo>
                    <a:pt x="970" y="337"/>
                  </a:lnTo>
                  <a:lnTo>
                    <a:pt x="949" y="313"/>
                  </a:lnTo>
                  <a:lnTo>
                    <a:pt x="926" y="288"/>
                  </a:lnTo>
                  <a:lnTo>
                    <a:pt x="901" y="264"/>
                  </a:lnTo>
                  <a:lnTo>
                    <a:pt x="876" y="240"/>
                  </a:lnTo>
                  <a:lnTo>
                    <a:pt x="856" y="222"/>
                  </a:lnTo>
                  <a:lnTo>
                    <a:pt x="856" y="222"/>
                  </a:lnTo>
                  <a:lnTo>
                    <a:pt x="850" y="217"/>
                  </a:lnTo>
                  <a:lnTo>
                    <a:pt x="819" y="193"/>
                  </a:lnTo>
                  <a:lnTo>
                    <a:pt x="753" y="144"/>
                  </a:lnTo>
                  <a:lnTo>
                    <a:pt x="744" y="138"/>
                  </a:lnTo>
                  <a:lnTo>
                    <a:pt x="712" y="120"/>
                  </a:lnTo>
                  <a:lnTo>
                    <a:pt x="668" y="96"/>
                  </a:lnTo>
                  <a:lnTo>
                    <a:pt x="642" y="82"/>
                  </a:lnTo>
                  <a:lnTo>
                    <a:pt x="642" y="82"/>
                  </a:lnTo>
                  <a:lnTo>
                    <a:pt x="616" y="71"/>
                  </a:lnTo>
                  <a:lnTo>
                    <a:pt x="554" y="49"/>
                  </a:lnTo>
                  <a:lnTo>
                    <a:pt x="552" y="47"/>
                  </a:lnTo>
                  <a:lnTo>
                    <a:pt x="551" y="47"/>
                  </a:lnTo>
                  <a:lnTo>
                    <a:pt x="551" y="47"/>
                  </a:lnTo>
                  <a:lnTo>
                    <a:pt x="476" y="27"/>
                  </a:lnTo>
                  <a:lnTo>
                    <a:pt x="452" y="23"/>
                  </a:lnTo>
                  <a:lnTo>
                    <a:pt x="414" y="17"/>
                  </a:lnTo>
                  <a:lnTo>
                    <a:pt x="366" y="12"/>
                  </a:lnTo>
                  <a:lnTo>
                    <a:pt x="331" y="11"/>
                  </a:lnTo>
                  <a:lnTo>
                    <a:pt x="312" y="9"/>
                  </a:lnTo>
                  <a:lnTo>
                    <a:pt x="303" y="9"/>
                  </a:lnTo>
                  <a:lnTo>
                    <a:pt x="284" y="11"/>
                  </a:lnTo>
                  <a:lnTo>
                    <a:pt x="250" y="12"/>
                  </a:lnTo>
                  <a:lnTo>
                    <a:pt x="203" y="17"/>
                  </a:lnTo>
                  <a:lnTo>
                    <a:pt x="203" y="17"/>
                  </a:lnTo>
                  <a:lnTo>
                    <a:pt x="165" y="23"/>
                  </a:lnTo>
                  <a:lnTo>
                    <a:pt x="139" y="27"/>
                  </a:lnTo>
                  <a:lnTo>
                    <a:pt x="65" y="47"/>
                  </a:lnTo>
                  <a:lnTo>
                    <a:pt x="63" y="47"/>
                  </a:lnTo>
                  <a:lnTo>
                    <a:pt x="63" y="49"/>
                  </a:lnTo>
                  <a:lnTo>
                    <a:pt x="1" y="71"/>
                  </a:lnTo>
                  <a:lnTo>
                    <a:pt x="0" y="62"/>
                  </a:lnTo>
                  <a:lnTo>
                    <a:pt x="59" y="41"/>
                  </a:lnTo>
                  <a:lnTo>
                    <a:pt x="60" y="39"/>
                  </a:lnTo>
                  <a:lnTo>
                    <a:pt x="62" y="39"/>
                  </a:lnTo>
                  <a:lnTo>
                    <a:pt x="63" y="38"/>
                  </a:lnTo>
                  <a:lnTo>
                    <a:pt x="138" y="18"/>
                  </a:lnTo>
                  <a:lnTo>
                    <a:pt x="164" y="14"/>
                  </a:lnTo>
                  <a:lnTo>
                    <a:pt x="202" y="8"/>
                  </a:lnTo>
                  <a:lnTo>
                    <a:pt x="250" y="3"/>
                  </a:lnTo>
                  <a:lnTo>
                    <a:pt x="284" y="1"/>
                  </a:lnTo>
                  <a:lnTo>
                    <a:pt x="303"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 name="Freeform 16"/>
            <p:cNvSpPr>
              <a:spLocks/>
            </p:cNvSpPr>
            <p:nvPr/>
          </p:nvSpPr>
          <p:spPr bwMode="auto">
            <a:xfrm>
              <a:off x="1949" y="3387"/>
              <a:ext cx="372" cy="262"/>
            </a:xfrm>
            <a:custGeom>
              <a:avLst/>
              <a:gdLst>
                <a:gd name="T0" fmla="*/ 369 w 372"/>
                <a:gd name="T1" fmla="*/ 0 h 262"/>
                <a:gd name="T2" fmla="*/ 372 w 372"/>
                <a:gd name="T3" fmla="*/ 9 h 262"/>
                <a:gd name="T4" fmla="*/ 340 w 372"/>
                <a:gd name="T5" fmla="*/ 22 h 262"/>
                <a:gd name="T6" fmla="*/ 293 w 372"/>
                <a:gd name="T7" fmla="*/ 42 h 262"/>
                <a:gd name="T8" fmla="*/ 293 w 372"/>
                <a:gd name="T9" fmla="*/ 42 h 262"/>
                <a:gd name="T10" fmla="*/ 287 w 372"/>
                <a:gd name="T11" fmla="*/ 47 h 262"/>
                <a:gd name="T12" fmla="*/ 286 w 372"/>
                <a:gd name="T13" fmla="*/ 47 h 262"/>
                <a:gd name="T14" fmla="*/ 242 w 372"/>
                <a:gd name="T15" fmla="*/ 71 h 262"/>
                <a:gd name="T16" fmla="*/ 202 w 372"/>
                <a:gd name="T17" fmla="*/ 95 h 262"/>
                <a:gd name="T18" fmla="*/ 192 w 372"/>
                <a:gd name="T19" fmla="*/ 101 h 262"/>
                <a:gd name="T20" fmla="*/ 192 w 372"/>
                <a:gd name="T21" fmla="*/ 101 h 262"/>
                <a:gd name="T22" fmla="*/ 169 w 372"/>
                <a:gd name="T23" fmla="*/ 119 h 262"/>
                <a:gd name="T24" fmla="*/ 137 w 372"/>
                <a:gd name="T25" fmla="*/ 142 h 262"/>
                <a:gd name="T26" fmla="*/ 107 w 372"/>
                <a:gd name="T27" fmla="*/ 167 h 262"/>
                <a:gd name="T28" fmla="*/ 79 w 372"/>
                <a:gd name="T29" fmla="*/ 191 h 262"/>
                <a:gd name="T30" fmla="*/ 79 w 372"/>
                <a:gd name="T31" fmla="*/ 189 h 262"/>
                <a:gd name="T32" fmla="*/ 53 w 372"/>
                <a:gd name="T33" fmla="*/ 214 h 262"/>
                <a:gd name="T34" fmla="*/ 29 w 372"/>
                <a:gd name="T35" fmla="*/ 238 h 262"/>
                <a:gd name="T36" fmla="*/ 6 w 372"/>
                <a:gd name="T37" fmla="*/ 262 h 262"/>
                <a:gd name="T38" fmla="*/ 0 w 372"/>
                <a:gd name="T39" fmla="*/ 256 h 262"/>
                <a:gd name="T40" fmla="*/ 23 w 372"/>
                <a:gd name="T41" fmla="*/ 232 h 262"/>
                <a:gd name="T42" fmla="*/ 47 w 372"/>
                <a:gd name="T43" fmla="*/ 208 h 262"/>
                <a:gd name="T44" fmla="*/ 73 w 372"/>
                <a:gd name="T45" fmla="*/ 183 h 262"/>
                <a:gd name="T46" fmla="*/ 75 w 372"/>
                <a:gd name="T47" fmla="*/ 183 h 262"/>
                <a:gd name="T48" fmla="*/ 102 w 372"/>
                <a:gd name="T49" fmla="*/ 159 h 262"/>
                <a:gd name="T50" fmla="*/ 132 w 372"/>
                <a:gd name="T51" fmla="*/ 135 h 262"/>
                <a:gd name="T52" fmla="*/ 164 w 372"/>
                <a:gd name="T53" fmla="*/ 112 h 262"/>
                <a:gd name="T54" fmla="*/ 187 w 372"/>
                <a:gd name="T55" fmla="*/ 94 h 262"/>
                <a:gd name="T56" fmla="*/ 187 w 372"/>
                <a:gd name="T57" fmla="*/ 92 h 262"/>
                <a:gd name="T58" fmla="*/ 199 w 372"/>
                <a:gd name="T59" fmla="*/ 86 h 262"/>
                <a:gd name="T60" fmla="*/ 199 w 372"/>
                <a:gd name="T61" fmla="*/ 88 h 262"/>
                <a:gd name="T62" fmla="*/ 239 w 372"/>
                <a:gd name="T63" fmla="*/ 63 h 262"/>
                <a:gd name="T64" fmla="*/ 283 w 372"/>
                <a:gd name="T65" fmla="*/ 39 h 262"/>
                <a:gd name="T66" fmla="*/ 289 w 372"/>
                <a:gd name="T67" fmla="*/ 34 h 262"/>
                <a:gd name="T68" fmla="*/ 289 w 372"/>
                <a:gd name="T69" fmla="*/ 33 h 262"/>
                <a:gd name="T70" fmla="*/ 337 w 372"/>
                <a:gd name="T71" fmla="*/ 13 h 262"/>
                <a:gd name="T72" fmla="*/ 369 w 372"/>
                <a:gd name="T73"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2" h="262">
                  <a:moveTo>
                    <a:pt x="369" y="0"/>
                  </a:moveTo>
                  <a:lnTo>
                    <a:pt x="372" y="9"/>
                  </a:lnTo>
                  <a:lnTo>
                    <a:pt x="340" y="22"/>
                  </a:lnTo>
                  <a:lnTo>
                    <a:pt x="293" y="42"/>
                  </a:lnTo>
                  <a:lnTo>
                    <a:pt x="293" y="42"/>
                  </a:lnTo>
                  <a:lnTo>
                    <a:pt x="287" y="47"/>
                  </a:lnTo>
                  <a:lnTo>
                    <a:pt x="286" y="47"/>
                  </a:lnTo>
                  <a:lnTo>
                    <a:pt x="242" y="71"/>
                  </a:lnTo>
                  <a:lnTo>
                    <a:pt x="202" y="95"/>
                  </a:lnTo>
                  <a:lnTo>
                    <a:pt x="192" y="101"/>
                  </a:lnTo>
                  <a:lnTo>
                    <a:pt x="192" y="101"/>
                  </a:lnTo>
                  <a:lnTo>
                    <a:pt x="169" y="119"/>
                  </a:lnTo>
                  <a:lnTo>
                    <a:pt x="137" y="142"/>
                  </a:lnTo>
                  <a:lnTo>
                    <a:pt x="107" y="167"/>
                  </a:lnTo>
                  <a:lnTo>
                    <a:pt x="79" y="191"/>
                  </a:lnTo>
                  <a:lnTo>
                    <a:pt x="79" y="189"/>
                  </a:lnTo>
                  <a:lnTo>
                    <a:pt x="53" y="214"/>
                  </a:lnTo>
                  <a:lnTo>
                    <a:pt x="29" y="238"/>
                  </a:lnTo>
                  <a:lnTo>
                    <a:pt x="6" y="262"/>
                  </a:lnTo>
                  <a:lnTo>
                    <a:pt x="0" y="256"/>
                  </a:lnTo>
                  <a:lnTo>
                    <a:pt x="23" y="232"/>
                  </a:lnTo>
                  <a:lnTo>
                    <a:pt x="47" y="208"/>
                  </a:lnTo>
                  <a:lnTo>
                    <a:pt x="73" y="183"/>
                  </a:lnTo>
                  <a:lnTo>
                    <a:pt x="75" y="183"/>
                  </a:lnTo>
                  <a:lnTo>
                    <a:pt x="102" y="159"/>
                  </a:lnTo>
                  <a:lnTo>
                    <a:pt x="132" y="135"/>
                  </a:lnTo>
                  <a:lnTo>
                    <a:pt x="164" y="112"/>
                  </a:lnTo>
                  <a:lnTo>
                    <a:pt x="187" y="94"/>
                  </a:lnTo>
                  <a:lnTo>
                    <a:pt x="187" y="92"/>
                  </a:lnTo>
                  <a:lnTo>
                    <a:pt x="199" y="86"/>
                  </a:lnTo>
                  <a:lnTo>
                    <a:pt x="199" y="88"/>
                  </a:lnTo>
                  <a:lnTo>
                    <a:pt x="239" y="63"/>
                  </a:lnTo>
                  <a:lnTo>
                    <a:pt x="283" y="39"/>
                  </a:lnTo>
                  <a:lnTo>
                    <a:pt x="289" y="34"/>
                  </a:lnTo>
                  <a:lnTo>
                    <a:pt x="289" y="33"/>
                  </a:lnTo>
                  <a:lnTo>
                    <a:pt x="337" y="13"/>
                  </a:lnTo>
                  <a:lnTo>
                    <a:pt x="369"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7" name="Freeform 17"/>
            <p:cNvSpPr>
              <a:spLocks/>
            </p:cNvSpPr>
            <p:nvPr/>
          </p:nvSpPr>
          <p:spPr bwMode="auto">
            <a:xfrm>
              <a:off x="2596" y="3343"/>
              <a:ext cx="604" cy="306"/>
            </a:xfrm>
            <a:custGeom>
              <a:avLst/>
              <a:gdLst>
                <a:gd name="T0" fmla="*/ 0 w 604"/>
                <a:gd name="T1" fmla="*/ 0 h 306"/>
                <a:gd name="T2" fmla="*/ 2 w 604"/>
                <a:gd name="T3" fmla="*/ 0 h 306"/>
                <a:gd name="T4" fmla="*/ 37 w 604"/>
                <a:gd name="T5" fmla="*/ 1 h 306"/>
                <a:gd name="T6" fmla="*/ 85 w 604"/>
                <a:gd name="T7" fmla="*/ 6 h 306"/>
                <a:gd name="T8" fmla="*/ 87 w 604"/>
                <a:gd name="T9" fmla="*/ 6 h 306"/>
                <a:gd name="T10" fmla="*/ 99 w 604"/>
                <a:gd name="T11" fmla="*/ 9 h 306"/>
                <a:gd name="T12" fmla="*/ 149 w 604"/>
                <a:gd name="T13" fmla="*/ 18 h 306"/>
                <a:gd name="T14" fmla="*/ 226 w 604"/>
                <a:gd name="T15" fmla="*/ 41 h 306"/>
                <a:gd name="T16" fmla="*/ 267 w 604"/>
                <a:gd name="T17" fmla="*/ 57 h 306"/>
                <a:gd name="T18" fmla="*/ 316 w 604"/>
                <a:gd name="T19" fmla="*/ 77 h 306"/>
                <a:gd name="T20" fmla="*/ 316 w 604"/>
                <a:gd name="T21" fmla="*/ 78 h 306"/>
                <a:gd name="T22" fmla="*/ 317 w 604"/>
                <a:gd name="T23" fmla="*/ 78 h 306"/>
                <a:gd name="T24" fmla="*/ 323 w 604"/>
                <a:gd name="T25" fmla="*/ 83 h 306"/>
                <a:gd name="T26" fmla="*/ 323 w 604"/>
                <a:gd name="T27" fmla="*/ 83 h 306"/>
                <a:gd name="T28" fmla="*/ 364 w 604"/>
                <a:gd name="T29" fmla="*/ 107 h 306"/>
                <a:gd name="T30" fmla="*/ 405 w 604"/>
                <a:gd name="T31" fmla="*/ 132 h 306"/>
                <a:gd name="T32" fmla="*/ 405 w 604"/>
                <a:gd name="T33" fmla="*/ 130 h 306"/>
                <a:gd name="T34" fmla="*/ 418 w 604"/>
                <a:gd name="T35" fmla="*/ 136 h 306"/>
                <a:gd name="T36" fmla="*/ 419 w 604"/>
                <a:gd name="T37" fmla="*/ 138 h 306"/>
                <a:gd name="T38" fmla="*/ 442 w 604"/>
                <a:gd name="T39" fmla="*/ 156 h 306"/>
                <a:gd name="T40" fmla="*/ 474 w 604"/>
                <a:gd name="T41" fmla="*/ 179 h 306"/>
                <a:gd name="T42" fmla="*/ 531 w 604"/>
                <a:gd name="T43" fmla="*/ 227 h 306"/>
                <a:gd name="T44" fmla="*/ 557 w 604"/>
                <a:gd name="T45" fmla="*/ 252 h 306"/>
                <a:gd name="T46" fmla="*/ 582 w 604"/>
                <a:gd name="T47" fmla="*/ 276 h 306"/>
                <a:gd name="T48" fmla="*/ 604 w 604"/>
                <a:gd name="T49" fmla="*/ 300 h 306"/>
                <a:gd name="T50" fmla="*/ 598 w 604"/>
                <a:gd name="T51" fmla="*/ 306 h 306"/>
                <a:gd name="T52" fmla="*/ 575 w 604"/>
                <a:gd name="T53" fmla="*/ 282 h 306"/>
                <a:gd name="T54" fmla="*/ 551 w 604"/>
                <a:gd name="T55" fmla="*/ 258 h 306"/>
                <a:gd name="T56" fmla="*/ 527 w 604"/>
                <a:gd name="T57" fmla="*/ 235 h 306"/>
                <a:gd name="T58" fmla="*/ 527 w 604"/>
                <a:gd name="T59" fmla="*/ 235 h 306"/>
                <a:gd name="T60" fmla="*/ 469 w 604"/>
                <a:gd name="T61" fmla="*/ 186 h 306"/>
                <a:gd name="T62" fmla="*/ 437 w 604"/>
                <a:gd name="T63" fmla="*/ 163 h 306"/>
                <a:gd name="T64" fmla="*/ 415 w 604"/>
                <a:gd name="T65" fmla="*/ 145 h 306"/>
                <a:gd name="T66" fmla="*/ 402 w 604"/>
                <a:gd name="T67" fmla="*/ 139 h 306"/>
                <a:gd name="T68" fmla="*/ 361 w 604"/>
                <a:gd name="T69" fmla="*/ 115 h 306"/>
                <a:gd name="T70" fmla="*/ 319 w 604"/>
                <a:gd name="T71" fmla="*/ 91 h 306"/>
                <a:gd name="T72" fmla="*/ 313 w 604"/>
                <a:gd name="T73" fmla="*/ 86 h 306"/>
                <a:gd name="T74" fmla="*/ 264 w 604"/>
                <a:gd name="T75" fmla="*/ 66 h 306"/>
                <a:gd name="T76" fmla="*/ 223 w 604"/>
                <a:gd name="T77" fmla="*/ 50 h 306"/>
                <a:gd name="T78" fmla="*/ 223 w 604"/>
                <a:gd name="T79" fmla="*/ 50 h 306"/>
                <a:gd name="T80" fmla="*/ 147 w 604"/>
                <a:gd name="T81" fmla="*/ 27 h 306"/>
                <a:gd name="T82" fmla="*/ 97 w 604"/>
                <a:gd name="T83" fmla="*/ 18 h 306"/>
                <a:gd name="T84" fmla="*/ 85 w 604"/>
                <a:gd name="T85" fmla="*/ 15 h 306"/>
                <a:gd name="T86" fmla="*/ 37 w 604"/>
                <a:gd name="T87" fmla="*/ 10 h 306"/>
                <a:gd name="T88" fmla="*/ 2 w 604"/>
                <a:gd name="T89" fmla="*/ 9 h 306"/>
                <a:gd name="T90" fmla="*/ 0 w 604"/>
                <a:gd name="T91" fmla="*/ 9 h 306"/>
                <a:gd name="T92" fmla="*/ 0 w 604"/>
                <a:gd name="T9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4" h="306">
                  <a:moveTo>
                    <a:pt x="0" y="0"/>
                  </a:moveTo>
                  <a:lnTo>
                    <a:pt x="2" y="0"/>
                  </a:lnTo>
                  <a:lnTo>
                    <a:pt x="37" y="1"/>
                  </a:lnTo>
                  <a:lnTo>
                    <a:pt x="85" y="6"/>
                  </a:lnTo>
                  <a:lnTo>
                    <a:pt x="87" y="6"/>
                  </a:lnTo>
                  <a:lnTo>
                    <a:pt x="99" y="9"/>
                  </a:lnTo>
                  <a:lnTo>
                    <a:pt x="149" y="18"/>
                  </a:lnTo>
                  <a:lnTo>
                    <a:pt x="226" y="41"/>
                  </a:lnTo>
                  <a:lnTo>
                    <a:pt x="267" y="57"/>
                  </a:lnTo>
                  <a:lnTo>
                    <a:pt x="316" y="77"/>
                  </a:lnTo>
                  <a:lnTo>
                    <a:pt x="316" y="78"/>
                  </a:lnTo>
                  <a:lnTo>
                    <a:pt x="317" y="78"/>
                  </a:lnTo>
                  <a:lnTo>
                    <a:pt x="323" y="83"/>
                  </a:lnTo>
                  <a:lnTo>
                    <a:pt x="323" y="83"/>
                  </a:lnTo>
                  <a:lnTo>
                    <a:pt x="364" y="107"/>
                  </a:lnTo>
                  <a:lnTo>
                    <a:pt x="405" y="132"/>
                  </a:lnTo>
                  <a:lnTo>
                    <a:pt x="405" y="130"/>
                  </a:lnTo>
                  <a:lnTo>
                    <a:pt x="418" y="136"/>
                  </a:lnTo>
                  <a:lnTo>
                    <a:pt x="419" y="138"/>
                  </a:lnTo>
                  <a:lnTo>
                    <a:pt x="442" y="156"/>
                  </a:lnTo>
                  <a:lnTo>
                    <a:pt x="474" y="179"/>
                  </a:lnTo>
                  <a:lnTo>
                    <a:pt x="531" y="227"/>
                  </a:lnTo>
                  <a:lnTo>
                    <a:pt x="557" y="252"/>
                  </a:lnTo>
                  <a:lnTo>
                    <a:pt x="582" y="276"/>
                  </a:lnTo>
                  <a:lnTo>
                    <a:pt x="604" y="300"/>
                  </a:lnTo>
                  <a:lnTo>
                    <a:pt x="598" y="306"/>
                  </a:lnTo>
                  <a:lnTo>
                    <a:pt x="575" y="282"/>
                  </a:lnTo>
                  <a:lnTo>
                    <a:pt x="551" y="258"/>
                  </a:lnTo>
                  <a:lnTo>
                    <a:pt x="527" y="235"/>
                  </a:lnTo>
                  <a:lnTo>
                    <a:pt x="527" y="235"/>
                  </a:lnTo>
                  <a:lnTo>
                    <a:pt x="469" y="186"/>
                  </a:lnTo>
                  <a:lnTo>
                    <a:pt x="437" y="163"/>
                  </a:lnTo>
                  <a:lnTo>
                    <a:pt x="415" y="145"/>
                  </a:lnTo>
                  <a:lnTo>
                    <a:pt x="402" y="139"/>
                  </a:lnTo>
                  <a:lnTo>
                    <a:pt x="361" y="115"/>
                  </a:lnTo>
                  <a:lnTo>
                    <a:pt x="319" y="91"/>
                  </a:lnTo>
                  <a:lnTo>
                    <a:pt x="313" y="86"/>
                  </a:lnTo>
                  <a:lnTo>
                    <a:pt x="264" y="66"/>
                  </a:lnTo>
                  <a:lnTo>
                    <a:pt x="223" y="50"/>
                  </a:lnTo>
                  <a:lnTo>
                    <a:pt x="223" y="50"/>
                  </a:lnTo>
                  <a:lnTo>
                    <a:pt x="147" y="27"/>
                  </a:lnTo>
                  <a:lnTo>
                    <a:pt x="97" y="18"/>
                  </a:lnTo>
                  <a:lnTo>
                    <a:pt x="85" y="15"/>
                  </a:lnTo>
                  <a:lnTo>
                    <a:pt x="37" y="10"/>
                  </a:lnTo>
                  <a:lnTo>
                    <a:pt x="2" y="9"/>
                  </a:lnTo>
                  <a:lnTo>
                    <a:pt x="0" y="9"/>
                  </a:lnTo>
                  <a:lnTo>
                    <a:pt x="0"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8" name="Freeform 18"/>
            <p:cNvSpPr>
              <a:spLocks/>
            </p:cNvSpPr>
            <p:nvPr/>
          </p:nvSpPr>
          <p:spPr bwMode="auto">
            <a:xfrm>
              <a:off x="2106" y="3487"/>
              <a:ext cx="335" cy="164"/>
            </a:xfrm>
            <a:custGeom>
              <a:avLst/>
              <a:gdLst>
                <a:gd name="T0" fmla="*/ 334 w 335"/>
                <a:gd name="T1" fmla="*/ 0 h 164"/>
                <a:gd name="T2" fmla="*/ 335 w 335"/>
                <a:gd name="T3" fmla="*/ 9 h 164"/>
                <a:gd name="T4" fmla="*/ 300 w 335"/>
                <a:gd name="T5" fmla="*/ 16 h 164"/>
                <a:gd name="T6" fmla="*/ 293 w 335"/>
                <a:gd name="T7" fmla="*/ 19 h 164"/>
                <a:gd name="T8" fmla="*/ 224 w 335"/>
                <a:gd name="T9" fmla="*/ 39 h 164"/>
                <a:gd name="T10" fmla="*/ 217 w 335"/>
                <a:gd name="T11" fmla="*/ 42 h 164"/>
                <a:gd name="T12" fmla="*/ 161 w 335"/>
                <a:gd name="T13" fmla="*/ 67 h 164"/>
                <a:gd name="T14" fmla="*/ 135 w 335"/>
                <a:gd name="T15" fmla="*/ 79 h 164"/>
                <a:gd name="T16" fmla="*/ 114 w 335"/>
                <a:gd name="T17" fmla="*/ 91 h 164"/>
                <a:gd name="T18" fmla="*/ 73 w 335"/>
                <a:gd name="T19" fmla="*/ 115 h 164"/>
                <a:gd name="T20" fmla="*/ 35 w 335"/>
                <a:gd name="T21" fmla="*/ 139 h 164"/>
                <a:gd name="T22" fmla="*/ 35 w 335"/>
                <a:gd name="T23" fmla="*/ 141 h 164"/>
                <a:gd name="T24" fmla="*/ 4 w 335"/>
                <a:gd name="T25" fmla="*/ 164 h 164"/>
                <a:gd name="T26" fmla="*/ 0 w 335"/>
                <a:gd name="T27" fmla="*/ 156 h 164"/>
                <a:gd name="T28" fmla="*/ 29 w 335"/>
                <a:gd name="T29" fmla="*/ 133 h 164"/>
                <a:gd name="T30" fmla="*/ 29 w 335"/>
                <a:gd name="T31" fmla="*/ 133 h 164"/>
                <a:gd name="T32" fmla="*/ 30 w 335"/>
                <a:gd name="T33" fmla="*/ 132 h 164"/>
                <a:gd name="T34" fmla="*/ 32 w 335"/>
                <a:gd name="T35" fmla="*/ 132 h 164"/>
                <a:gd name="T36" fmla="*/ 70 w 335"/>
                <a:gd name="T37" fmla="*/ 108 h 164"/>
                <a:gd name="T38" fmla="*/ 111 w 335"/>
                <a:gd name="T39" fmla="*/ 83 h 164"/>
                <a:gd name="T40" fmla="*/ 132 w 335"/>
                <a:gd name="T41" fmla="*/ 71 h 164"/>
                <a:gd name="T42" fmla="*/ 132 w 335"/>
                <a:gd name="T43" fmla="*/ 70 h 164"/>
                <a:gd name="T44" fmla="*/ 158 w 335"/>
                <a:gd name="T45" fmla="*/ 57 h 164"/>
                <a:gd name="T46" fmla="*/ 214 w 335"/>
                <a:gd name="T47" fmla="*/ 33 h 164"/>
                <a:gd name="T48" fmla="*/ 221 w 335"/>
                <a:gd name="T49" fmla="*/ 30 h 164"/>
                <a:gd name="T50" fmla="*/ 223 w 335"/>
                <a:gd name="T51" fmla="*/ 30 h 164"/>
                <a:gd name="T52" fmla="*/ 290 w 335"/>
                <a:gd name="T53" fmla="*/ 10 h 164"/>
                <a:gd name="T54" fmla="*/ 290 w 335"/>
                <a:gd name="T55" fmla="*/ 10 h 164"/>
                <a:gd name="T56" fmla="*/ 297 w 335"/>
                <a:gd name="T57" fmla="*/ 7 h 164"/>
                <a:gd name="T58" fmla="*/ 299 w 335"/>
                <a:gd name="T59" fmla="*/ 7 h 164"/>
                <a:gd name="T60" fmla="*/ 334 w 335"/>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5" h="164">
                  <a:moveTo>
                    <a:pt x="334" y="0"/>
                  </a:moveTo>
                  <a:lnTo>
                    <a:pt x="335" y="9"/>
                  </a:lnTo>
                  <a:lnTo>
                    <a:pt x="300" y="16"/>
                  </a:lnTo>
                  <a:lnTo>
                    <a:pt x="293" y="19"/>
                  </a:lnTo>
                  <a:lnTo>
                    <a:pt x="224" y="39"/>
                  </a:lnTo>
                  <a:lnTo>
                    <a:pt x="217" y="42"/>
                  </a:lnTo>
                  <a:lnTo>
                    <a:pt x="161" y="67"/>
                  </a:lnTo>
                  <a:lnTo>
                    <a:pt x="135" y="79"/>
                  </a:lnTo>
                  <a:lnTo>
                    <a:pt x="114" y="91"/>
                  </a:lnTo>
                  <a:lnTo>
                    <a:pt x="73" y="115"/>
                  </a:lnTo>
                  <a:lnTo>
                    <a:pt x="35" y="139"/>
                  </a:lnTo>
                  <a:lnTo>
                    <a:pt x="35" y="141"/>
                  </a:lnTo>
                  <a:lnTo>
                    <a:pt x="4" y="164"/>
                  </a:lnTo>
                  <a:lnTo>
                    <a:pt x="0" y="156"/>
                  </a:lnTo>
                  <a:lnTo>
                    <a:pt x="29" y="133"/>
                  </a:lnTo>
                  <a:lnTo>
                    <a:pt x="29" y="133"/>
                  </a:lnTo>
                  <a:lnTo>
                    <a:pt x="30" y="132"/>
                  </a:lnTo>
                  <a:lnTo>
                    <a:pt x="32" y="132"/>
                  </a:lnTo>
                  <a:lnTo>
                    <a:pt x="70" y="108"/>
                  </a:lnTo>
                  <a:lnTo>
                    <a:pt x="111" y="83"/>
                  </a:lnTo>
                  <a:lnTo>
                    <a:pt x="132" y="71"/>
                  </a:lnTo>
                  <a:lnTo>
                    <a:pt x="132" y="70"/>
                  </a:lnTo>
                  <a:lnTo>
                    <a:pt x="158" y="57"/>
                  </a:lnTo>
                  <a:lnTo>
                    <a:pt x="214" y="33"/>
                  </a:lnTo>
                  <a:lnTo>
                    <a:pt x="221" y="30"/>
                  </a:lnTo>
                  <a:lnTo>
                    <a:pt x="223" y="30"/>
                  </a:lnTo>
                  <a:lnTo>
                    <a:pt x="290" y="10"/>
                  </a:lnTo>
                  <a:lnTo>
                    <a:pt x="290" y="10"/>
                  </a:lnTo>
                  <a:lnTo>
                    <a:pt x="297" y="7"/>
                  </a:lnTo>
                  <a:lnTo>
                    <a:pt x="299" y="7"/>
                  </a:lnTo>
                  <a:lnTo>
                    <a:pt x="334"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9" name="Freeform 19"/>
            <p:cNvSpPr>
              <a:spLocks/>
            </p:cNvSpPr>
            <p:nvPr/>
          </p:nvSpPr>
          <p:spPr bwMode="auto">
            <a:xfrm>
              <a:off x="2718" y="3488"/>
              <a:ext cx="326" cy="163"/>
            </a:xfrm>
            <a:custGeom>
              <a:avLst/>
              <a:gdLst>
                <a:gd name="T0" fmla="*/ 1 w 326"/>
                <a:gd name="T1" fmla="*/ 0 h 163"/>
                <a:gd name="T2" fmla="*/ 27 w 326"/>
                <a:gd name="T3" fmla="*/ 6 h 163"/>
                <a:gd name="T4" fmla="*/ 36 w 326"/>
                <a:gd name="T5" fmla="*/ 9 h 163"/>
                <a:gd name="T6" fmla="*/ 104 w 326"/>
                <a:gd name="T7" fmla="*/ 29 h 163"/>
                <a:gd name="T8" fmla="*/ 112 w 326"/>
                <a:gd name="T9" fmla="*/ 32 h 163"/>
                <a:gd name="T10" fmla="*/ 168 w 326"/>
                <a:gd name="T11" fmla="*/ 56 h 163"/>
                <a:gd name="T12" fmla="*/ 194 w 326"/>
                <a:gd name="T13" fmla="*/ 69 h 163"/>
                <a:gd name="T14" fmla="*/ 194 w 326"/>
                <a:gd name="T15" fmla="*/ 70 h 163"/>
                <a:gd name="T16" fmla="*/ 215 w 326"/>
                <a:gd name="T17" fmla="*/ 82 h 163"/>
                <a:gd name="T18" fmla="*/ 255 w 326"/>
                <a:gd name="T19" fmla="*/ 107 h 163"/>
                <a:gd name="T20" fmla="*/ 293 w 326"/>
                <a:gd name="T21" fmla="*/ 131 h 163"/>
                <a:gd name="T22" fmla="*/ 293 w 326"/>
                <a:gd name="T23" fmla="*/ 129 h 163"/>
                <a:gd name="T24" fmla="*/ 296 w 326"/>
                <a:gd name="T25" fmla="*/ 131 h 163"/>
                <a:gd name="T26" fmla="*/ 297 w 326"/>
                <a:gd name="T27" fmla="*/ 132 h 163"/>
                <a:gd name="T28" fmla="*/ 326 w 326"/>
                <a:gd name="T29" fmla="*/ 155 h 163"/>
                <a:gd name="T30" fmla="*/ 321 w 326"/>
                <a:gd name="T31" fmla="*/ 163 h 163"/>
                <a:gd name="T32" fmla="*/ 293 w 326"/>
                <a:gd name="T33" fmla="*/ 140 h 163"/>
                <a:gd name="T34" fmla="*/ 290 w 326"/>
                <a:gd name="T35" fmla="*/ 138 h 163"/>
                <a:gd name="T36" fmla="*/ 252 w 326"/>
                <a:gd name="T37" fmla="*/ 114 h 163"/>
                <a:gd name="T38" fmla="*/ 212 w 326"/>
                <a:gd name="T39" fmla="*/ 90 h 163"/>
                <a:gd name="T40" fmla="*/ 191 w 326"/>
                <a:gd name="T41" fmla="*/ 78 h 163"/>
                <a:gd name="T42" fmla="*/ 165 w 326"/>
                <a:gd name="T43" fmla="*/ 66 h 163"/>
                <a:gd name="T44" fmla="*/ 109 w 326"/>
                <a:gd name="T45" fmla="*/ 41 h 163"/>
                <a:gd name="T46" fmla="*/ 101 w 326"/>
                <a:gd name="T47" fmla="*/ 38 h 163"/>
                <a:gd name="T48" fmla="*/ 101 w 326"/>
                <a:gd name="T49" fmla="*/ 38 h 163"/>
                <a:gd name="T50" fmla="*/ 34 w 326"/>
                <a:gd name="T51" fmla="*/ 18 h 163"/>
                <a:gd name="T52" fmla="*/ 25 w 326"/>
                <a:gd name="T53" fmla="*/ 15 h 163"/>
                <a:gd name="T54" fmla="*/ 0 w 326"/>
                <a:gd name="T55" fmla="*/ 9 h 163"/>
                <a:gd name="T56" fmla="*/ 1 w 326"/>
                <a:gd name="T5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 h="163">
                  <a:moveTo>
                    <a:pt x="1" y="0"/>
                  </a:moveTo>
                  <a:lnTo>
                    <a:pt x="27" y="6"/>
                  </a:lnTo>
                  <a:lnTo>
                    <a:pt x="36" y="9"/>
                  </a:lnTo>
                  <a:lnTo>
                    <a:pt x="104" y="29"/>
                  </a:lnTo>
                  <a:lnTo>
                    <a:pt x="112" y="32"/>
                  </a:lnTo>
                  <a:lnTo>
                    <a:pt x="168" y="56"/>
                  </a:lnTo>
                  <a:lnTo>
                    <a:pt x="194" y="69"/>
                  </a:lnTo>
                  <a:lnTo>
                    <a:pt x="194" y="70"/>
                  </a:lnTo>
                  <a:lnTo>
                    <a:pt x="215" y="82"/>
                  </a:lnTo>
                  <a:lnTo>
                    <a:pt x="255" y="107"/>
                  </a:lnTo>
                  <a:lnTo>
                    <a:pt x="293" y="131"/>
                  </a:lnTo>
                  <a:lnTo>
                    <a:pt x="293" y="129"/>
                  </a:lnTo>
                  <a:lnTo>
                    <a:pt x="296" y="131"/>
                  </a:lnTo>
                  <a:lnTo>
                    <a:pt x="297" y="132"/>
                  </a:lnTo>
                  <a:lnTo>
                    <a:pt x="326" y="155"/>
                  </a:lnTo>
                  <a:lnTo>
                    <a:pt x="321" y="163"/>
                  </a:lnTo>
                  <a:lnTo>
                    <a:pt x="293" y="140"/>
                  </a:lnTo>
                  <a:lnTo>
                    <a:pt x="290" y="138"/>
                  </a:lnTo>
                  <a:lnTo>
                    <a:pt x="252" y="114"/>
                  </a:lnTo>
                  <a:lnTo>
                    <a:pt x="212" y="90"/>
                  </a:lnTo>
                  <a:lnTo>
                    <a:pt x="191" y="78"/>
                  </a:lnTo>
                  <a:lnTo>
                    <a:pt x="165" y="66"/>
                  </a:lnTo>
                  <a:lnTo>
                    <a:pt x="109" y="41"/>
                  </a:lnTo>
                  <a:lnTo>
                    <a:pt x="101" y="38"/>
                  </a:lnTo>
                  <a:lnTo>
                    <a:pt x="101" y="38"/>
                  </a:lnTo>
                  <a:lnTo>
                    <a:pt x="34" y="18"/>
                  </a:lnTo>
                  <a:lnTo>
                    <a:pt x="25" y="15"/>
                  </a:lnTo>
                  <a:lnTo>
                    <a:pt x="0" y="9"/>
                  </a:lnTo>
                  <a:lnTo>
                    <a:pt x="1"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 name="Rectangle 20"/>
            <p:cNvSpPr>
              <a:spLocks noChangeArrowheads="1"/>
            </p:cNvSpPr>
            <p:nvPr/>
          </p:nvSpPr>
          <p:spPr bwMode="auto">
            <a:xfrm>
              <a:off x="996" y="647"/>
              <a:ext cx="9" cy="302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 name="Rectangle 21"/>
            <p:cNvSpPr>
              <a:spLocks noChangeArrowheads="1"/>
            </p:cNvSpPr>
            <p:nvPr/>
          </p:nvSpPr>
          <p:spPr bwMode="auto">
            <a:xfrm>
              <a:off x="1000" y="642"/>
              <a:ext cx="3107"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 name="Rectangle 22"/>
            <p:cNvSpPr>
              <a:spLocks noChangeArrowheads="1"/>
            </p:cNvSpPr>
            <p:nvPr/>
          </p:nvSpPr>
          <p:spPr bwMode="auto">
            <a:xfrm>
              <a:off x="1000" y="3666"/>
              <a:ext cx="3107"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3" name="Rectangle 23"/>
            <p:cNvSpPr>
              <a:spLocks noChangeArrowheads="1"/>
            </p:cNvSpPr>
            <p:nvPr/>
          </p:nvSpPr>
          <p:spPr bwMode="auto">
            <a:xfrm>
              <a:off x="4102" y="647"/>
              <a:ext cx="9" cy="302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4" name="Line 24"/>
            <p:cNvSpPr>
              <a:spLocks noChangeShapeType="1"/>
            </p:cNvSpPr>
            <p:nvPr/>
          </p:nvSpPr>
          <p:spPr bwMode="auto">
            <a:xfrm flipV="1">
              <a:off x="1000"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5" name="Line 25"/>
            <p:cNvSpPr>
              <a:spLocks noChangeShapeType="1"/>
            </p:cNvSpPr>
            <p:nvPr/>
          </p:nvSpPr>
          <p:spPr bwMode="auto">
            <a:xfrm>
              <a:off x="1000"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 name="Freeform 26"/>
            <p:cNvSpPr>
              <a:spLocks/>
            </p:cNvSpPr>
            <p:nvPr/>
          </p:nvSpPr>
          <p:spPr bwMode="auto">
            <a:xfrm>
              <a:off x="952" y="3707"/>
              <a:ext cx="47" cy="76"/>
            </a:xfrm>
            <a:custGeom>
              <a:avLst/>
              <a:gdLst>
                <a:gd name="T0" fmla="*/ 21 w 47"/>
                <a:gd name="T1" fmla="*/ 0 h 76"/>
                <a:gd name="T2" fmla="*/ 29 w 47"/>
                <a:gd name="T3" fmla="*/ 0 h 76"/>
                <a:gd name="T4" fmla="*/ 35 w 47"/>
                <a:gd name="T5" fmla="*/ 3 h 76"/>
                <a:gd name="T6" fmla="*/ 39 w 47"/>
                <a:gd name="T7" fmla="*/ 6 h 76"/>
                <a:gd name="T8" fmla="*/ 44 w 47"/>
                <a:gd name="T9" fmla="*/ 10 h 76"/>
                <a:gd name="T10" fmla="*/ 45 w 47"/>
                <a:gd name="T11" fmla="*/ 15 h 76"/>
                <a:gd name="T12" fmla="*/ 47 w 47"/>
                <a:gd name="T13" fmla="*/ 21 h 76"/>
                <a:gd name="T14" fmla="*/ 45 w 47"/>
                <a:gd name="T15" fmla="*/ 26 h 76"/>
                <a:gd name="T16" fmla="*/ 45 w 47"/>
                <a:gd name="T17" fmla="*/ 30 h 76"/>
                <a:gd name="T18" fmla="*/ 42 w 47"/>
                <a:gd name="T19" fmla="*/ 35 h 76"/>
                <a:gd name="T20" fmla="*/ 39 w 47"/>
                <a:gd name="T21" fmla="*/ 39 h 76"/>
                <a:gd name="T22" fmla="*/ 38 w 47"/>
                <a:gd name="T23" fmla="*/ 41 h 76"/>
                <a:gd name="T24" fmla="*/ 35 w 47"/>
                <a:gd name="T25" fmla="*/ 44 h 76"/>
                <a:gd name="T26" fmla="*/ 30 w 47"/>
                <a:gd name="T27" fmla="*/ 48 h 76"/>
                <a:gd name="T28" fmla="*/ 26 w 47"/>
                <a:gd name="T29" fmla="*/ 53 h 76"/>
                <a:gd name="T30" fmla="*/ 20 w 47"/>
                <a:gd name="T31" fmla="*/ 59 h 76"/>
                <a:gd name="T32" fmla="*/ 12 w 47"/>
                <a:gd name="T33" fmla="*/ 67 h 76"/>
                <a:gd name="T34" fmla="*/ 47 w 47"/>
                <a:gd name="T35" fmla="*/ 67 h 76"/>
                <a:gd name="T36" fmla="*/ 47 w 47"/>
                <a:gd name="T37" fmla="*/ 76 h 76"/>
                <a:gd name="T38" fmla="*/ 0 w 47"/>
                <a:gd name="T39" fmla="*/ 76 h 76"/>
                <a:gd name="T40" fmla="*/ 0 w 47"/>
                <a:gd name="T41" fmla="*/ 67 h 76"/>
                <a:gd name="T42" fmla="*/ 4 w 47"/>
                <a:gd name="T43" fmla="*/ 62 h 76"/>
                <a:gd name="T44" fmla="*/ 9 w 47"/>
                <a:gd name="T45" fmla="*/ 58 h 76"/>
                <a:gd name="T46" fmla="*/ 15 w 47"/>
                <a:gd name="T47" fmla="*/ 51 h 76"/>
                <a:gd name="T48" fmla="*/ 20 w 47"/>
                <a:gd name="T49" fmla="*/ 47 h 76"/>
                <a:gd name="T50" fmla="*/ 23 w 47"/>
                <a:gd name="T51" fmla="*/ 42 h 76"/>
                <a:gd name="T52" fmla="*/ 26 w 47"/>
                <a:gd name="T53" fmla="*/ 41 h 76"/>
                <a:gd name="T54" fmla="*/ 27 w 47"/>
                <a:gd name="T55" fmla="*/ 38 h 76"/>
                <a:gd name="T56" fmla="*/ 32 w 47"/>
                <a:gd name="T57" fmla="*/ 33 h 76"/>
                <a:gd name="T58" fmla="*/ 35 w 47"/>
                <a:gd name="T59" fmla="*/ 29 h 76"/>
                <a:gd name="T60" fmla="*/ 36 w 47"/>
                <a:gd name="T61" fmla="*/ 26 h 76"/>
                <a:gd name="T62" fmla="*/ 36 w 47"/>
                <a:gd name="T63" fmla="*/ 21 h 76"/>
                <a:gd name="T64" fmla="*/ 36 w 47"/>
                <a:gd name="T65" fmla="*/ 18 h 76"/>
                <a:gd name="T66" fmla="*/ 35 w 47"/>
                <a:gd name="T67" fmla="*/ 15 h 76"/>
                <a:gd name="T68" fmla="*/ 32 w 47"/>
                <a:gd name="T69" fmla="*/ 12 h 76"/>
                <a:gd name="T70" fmla="*/ 29 w 47"/>
                <a:gd name="T71" fmla="*/ 10 h 76"/>
                <a:gd name="T72" fmla="*/ 26 w 47"/>
                <a:gd name="T73" fmla="*/ 9 h 76"/>
                <a:gd name="T74" fmla="*/ 21 w 47"/>
                <a:gd name="T75" fmla="*/ 7 h 76"/>
                <a:gd name="T76" fmla="*/ 17 w 47"/>
                <a:gd name="T77" fmla="*/ 9 h 76"/>
                <a:gd name="T78" fmla="*/ 12 w 47"/>
                <a:gd name="T79" fmla="*/ 10 h 76"/>
                <a:gd name="T80" fmla="*/ 6 w 47"/>
                <a:gd name="T81" fmla="*/ 12 h 76"/>
                <a:gd name="T82" fmla="*/ 0 w 47"/>
                <a:gd name="T83" fmla="*/ 15 h 76"/>
                <a:gd name="T84" fmla="*/ 0 w 47"/>
                <a:gd name="T85" fmla="*/ 4 h 76"/>
                <a:gd name="T86" fmla="*/ 6 w 47"/>
                <a:gd name="T87" fmla="*/ 3 h 76"/>
                <a:gd name="T88" fmla="*/ 12 w 47"/>
                <a:gd name="T89" fmla="*/ 1 h 76"/>
                <a:gd name="T90" fmla="*/ 17 w 47"/>
                <a:gd name="T91" fmla="*/ 0 h 76"/>
                <a:gd name="T92" fmla="*/ 21 w 47"/>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76">
                  <a:moveTo>
                    <a:pt x="21" y="0"/>
                  </a:moveTo>
                  <a:lnTo>
                    <a:pt x="29" y="0"/>
                  </a:lnTo>
                  <a:lnTo>
                    <a:pt x="35" y="3"/>
                  </a:lnTo>
                  <a:lnTo>
                    <a:pt x="39" y="6"/>
                  </a:lnTo>
                  <a:lnTo>
                    <a:pt x="44" y="10"/>
                  </a:lnTo>
                  <a:lnTo>
                    <a:pt x="45" y="15"/>
                  </a:lnTo>
                  <a:lnTo>
                    <a:pt x="47" y="21"/>
                  </a:lnTo>
                  <a:lnTo>
                    <a:pt x="45" y="26"/>
                  </a:lnTo>
                  <a:lnTo>
                    <a:pt x="45" y="30"/>
                  </a:lnTo>
                  <a:lnTo>
                    <a:pt x="42" y="35"/>
                  </a:lnTo>
                  <a:lnTo>
                    <a:pt x="39" y="39"/>
                  </a:lnTo>
                  <a:lnTo>
                    <a:pt x="38" y="41"/>
                  </a:lnTo>
                  <a:lnTo>
                    <a:pt x="35" y="44"/>
                  </a:lnTo>
                  <a:lnTo>
                    <a:pt x="30" y="48"/>
                  </a:lnTo>
                  <a:lnTo>
                    <a:pt x="26" y="53"/>
                  </a:lnTo>
                  <a:lnTo>
                    <a:pt x="20" y="59"/>
                  </a:lnTo>
                  <a:lnTo>
                    <a:pt x="12" y="67"/>
                  </a:lnTo>
                  <a:lnTo>
                    <a:pt x="47" y="67"/>
                  </a:lnTo>
                  <a:lnTo>
                    <a:pt x="47" y="76"/>
                  </a:lnTo>
                  <a:lnTo>
                    <a:pt x="0" y="76"/>
                  </a:lnTo>
                  <a:lnTo>
                    <a:pt x="0" y="67"/>
                  </a:lnTo>
                  <a:lnTo>
                    <a:pt x="4" y="62"/>
                  </a:lnTo>
                  <a:lnTo>
                    <a:pt x="9" y="58"/>
                  </a:lnTo>
                  <a:lnTo>
                    <a:pt x="15" y="51"/>
                  </a:lnTo>
                  <a:lnTo>
                    <a:pt x="20" y="47"/>
                  </a:lnTo>
                  <a:lnTo>
                    <a:pt x="23" y="42"/>
                  </a:lnTo>
                  <a:lnTo>
                    <a:pt x="26" y="41"/>
                  </a:lnTo>
                  <a:lnTo>
                    <a:pt x="27" y="38"/>
                  </a:lnTo>
                  <a:lnTo>
                    <a:pt x="32" y="33"/>
                  </a:lnTo>
                  <a:lnTo>
                    <a:pt x="35" y="29"/>
                  </a:lnTo>
                  <a:lnTo>
                    <a:pt x="36" y="26"/>
                  </a:lnTo>
                  <a:lnTo>
                    <a:pt x="36" y="21"/>
                  </a:lnTo>
                  <a:lnTo>
                    <a:pt x="36" y="18"/>
                  </a:lnTo>
                  <a:lnTo>
                    <a:pt x="35" y="15"/>
                  </a:lnTo>
                  <a:lnTo>
                    <a:pt x="32" y="12"/>
                  </a:lnTo>
                  <a:lnTo>
                    <a:pt x="29" y="10"/>
                  </a:lnTo>
                  <a:lnTo>
                    <a:pt x="26" y="9"/>
                  </a:lnTo>
                  <a:lnTo>
                    <a:pt x="21" y="7"/>
                  </a:lnTo>
                  <a:lnTo>
                    <a:pt x="17" y="9"/>
                  </a:lnTo>
                  <a:lnTo>
                    <a:pt x="12" y="10"/>
                  </a:lnTo>
                  <a:lnTo>
                    <a:pt x="6" y="12"/>
                  </a:lnTo>
                  <a:lnTo>
                    <a:pt x="0" y="15"/>
                  </a:lnTo>
                  <a:lnTo>
                    <a:pt x="0" y="4"/>
                  </a:lnTo>
                  <a:lnTo>
                    <a:pt x="6" y="3"/>
                  </a:lnTo>
                  <a:lnTo>
                    <a:pt x="12" y="1"/>
                  </a:lnTo>
                  <a:lnTo>
                    <a:pt x="17" y="0"/>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7" name="Freeform 27"/>
            <p:cNvSpPr>
              <a:spLocks/>
            </p:cNvSpPr>
            <p:nvPr/>
          </p:nvSpPr>
          <p:spPr bwMode="auto">
            <a:xfrm>
              <a:off x="1017" y="3708"/>
              <a:ext cx="49" cy="76"/>
            </a:xfrm>
            <a:custGeom>
              <a:avLst/>
              <a:gdLst>
                <a:gd name="T0" fmla="*/ 3 w 49"/>
                <a:gd name="T1" fmla="*/ 0 h 76"/>
                <a:gd name="T2" fmla="*/ 43 w 49"/>
                <a:gd name="T3" fmla="*/ 0 h 76"/>
                <a:gd name="T4" fmla="*/ 43 w 49"/>
                <a:gd name="T5" fmla="*/ 8 h 76"/>
                <a:gd name="T6" fmla="*/ 12 w 49"/>
                <a:gd name="T7" fmla="*/ 8 h 76"/>
                <a:gd name="T8" fmla="*/ 12 w 49"/>
                <a:gd name="T9" fmla="*/ 26 h 76"/>
                <a:gd name="T10" fmla="*/ 17 w 49"/>
                <a:gd name="T11" fmla="*/ 26 h 76"/>
                <a:gd name="T12" fmla="*/ 21 w 49"/>
                <a:gd name="T13" fmla="*/ 25 h 76"/>
                <a:gd name="T14" fmla="*/ 29 w 49"/>
                <a:gd name="T15" fmla="*/ 26 h 76"/>
                <a:gd name="T16" fmla="*/ 35 w 49"/>
                <a:gd name="T17" fmla="*/ 28 h 76"/>
                <a:gd name="T18" fmla="*/ 41 w 49"/>
                <a:gd name="T19" fmla="*/ 32 h 76"/>
                <a:gd name="T20" fmla="*/ 46 w 49"/>
                <a:gd name="T21" fmla="*/ 37 h 76"/>
                <a:gd name="T22" fmla="*/ 47 w 49"/>
                <a:gd name="T23" fmla="*/ 43 h 76"/>
                <a:gd name="T24" fmla="*/ 49 w 49"/>
                <a:gd name="T25" fmla="*/ 50 h 76"/>
                <a:gd name="T26" fmla="*/ 47 w 49"/>
                <a:gd name="T27" fmla="*/ 58 h 76"/>
                <a:gd name="T28" fmla="*/ 46 w 49"/>
                <a:gd name="T29" fmla="*/ 64 h 76"/>
                <a:gd name="T30" fmla="*/ 41 w 49"/>
                <a:gd name="T31" fmla="*/ 69 h 76"/>
                <a:gd name="T32" fmla="*/ 35 w 49"/>
                <a:gd name="T33" fmla="*/ 73 h 76"/>
                <a:gd name="T34" fmla="*/ 28 w 49"/>
                <a:gd name="T35" fmla="*/ 75 h 76"/>
                <a:gd name="T36" fmla="*/ 20 w 49"/>
                <a:gd name="T37" fmla="*/ 76 h 76"/>
                <a:gd name="T38" fmla="*/ 11 w 49"/>
                <a:gd name="T39" fmla="*/ 75 h 76"/>
                <a:gd name="T40" fmla="*/ 5 w 49"/>
                <a:gd name="T41" fmla="*/ 75 h 76"/>
                <a:gd name="T42" fmla="*/ 0 w 49"/>
                <a:gd name="T43" fmla="*/ 73 h 76"/>
                <a:gd name="T44" fmla="*/ 0 w 49"/>
                <a:gd name="T45" fmla="*/ 63 h 76"/>
                <a:gd name="T46" fmla="*/ 5 w 49"/>
                <a:gd name="T47" fmla="*/ 64 h 76"/>
                <a:gd name="T48" fmla="*/ 9 w 49"/>
                <a:gd name="T49" fmla="*/ 66 h 76"/>
                <a:gd name="T50" fmla="*/ 14 w 49"/>
                <a:gd name="T51" fmla="*/ 67 h 76"/>
                <a:gd name="T52" fmla="*/ 20 w 49"/>
                <a:gd name="T53" fmla="*/ 67 h 76"/>
                <a:gd name="T54" fmla="*/ 24 w 49"/>
                <a:gd name="T55" fmla="*/ 67 h 76"/>
                <a:gd name="T56" fmla="*/ 29 w 49"/>
                <a:gd name="T57" fmla="*/ 66 h 76"/>
                <a:gd name="T58" fmla="*/ 34 w 49"/>
                <a:gd name="T59" fmla="*/ 63 h 76"/>
                <a:gd name="T60" fmla="*/ 37 w 49"/>
                <a:gd name="T61" fmla="*/ 60 h 76"/>
                <a:gd name="T62" fmla="*/ 38 w 49"/>
                <a:gd name="T63" fmla="*/ 55 h 76"/>
                <a:gd name="T64" fmla="*/ 38 w 49"/>
                <a:gd name="T65" fmla="*/ 50 h 76"/>
                <a:gd name="T66" fmla="*/ 38 w 49"/>
                <a:gd name="T67" fmla="*/ 46 h 76"/>
                <a:gd name="T68" fmla="*/ 37 w 49"/>
                <a:gd name="T69" fmla="*/ 41 h 76"/>
                <a:gd name="T70" fmla="*/ 34 w 49"/>
                <a:gd name="T71" fmla="*/ 38 h 76"/>
                <a:gd name="T72" fmla="*/ 29 w 49"/>
                <a:gd name="T73" fmla="*/ 35 h 76"/>
                <a:gd name="T74" fmla="*/ 24 w 49"/>
                <a:gd name="T75" fmla="*/ 34 h 76"/>
                <a:gd name="T76" fmla="*/ 20 w 49"/>
                <a:gd name="T77" fmla="*/ 34 h 76"/>
                <a:gd name="T78" fmla="*/ 11 w 49"/>
                <a:gd name="T79" fmla="*/ 35 h 76"/>
                <a:gd name="T80" fmla="*/ 3 w 49"/>
                <a:gd name="T81" fmla="*/ 37 h 76"/>
                <a:gd name="T82" fmla="*/ 3 w 49"/>
                <a:gd name="T8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76">
                  <a:moveTo>
                    <a:pt x="3" y="0"/>
                  </a:moveTo>
                  <a:lnTo>
                    <a:pt x="43" y="0"/>
                  </a:lnTo>
                  <a:lnTo>
                    <a:pt x="43" y="8"/>
                  </a:lnTo>
                  <a:lnTo>
                    <a:pt x="12" y="8"/>
                  </a:lnTo>
                  <a:lnTo>
                    <a:pt x="12" y="26"/>
                  </a:lnTo>
                  <a:lnTo>
                    <a:pt x="17" y="26"/>
                  </a:lnTo>
                  <a:lnTo>
                    <a:pt x="21" y="25"/>
                  </a:lnTo>
                  <a:lnTo>
                    <a:pt x="29" y="26"/>
                  </a:lnTo>
                  <a:lnTo>
                    <a:pt x="35" y="28"/>
                  </a:lnTo>
                  <a:lnTo>
                    <a:pt x="41" y="32"/>
                  </a:lnTo>
                  <a:lnTo>
                    <a:pt x="46" y="37"/>
                  </a:lnTo>
                  <a:lnTo>
                    <a:pt x="47" y="43"/>
                  </a:lnTo>
                  <a:lnTo>
                    <a:pt x="49" y="50"/>
                  </a:lnTo>
                  <a:lnTo>
                    <a:pt x="47" y="58"/>
                  </a:lnTo>
                  <a:lnTo>
                    <a:pt x="46" y="64"/>
                  </a:lnTo>
                  <a:lnTo>
                    <a:pt x="41" y="69"/>
                  </a:lnTo>
                  <a:lnTo>
                    <a:pt x="35" y="73"/>
                  </a:lnTo>
                  <a:lnTo>
                    <a:pt x="28" y="75"/>
                  </a:lnTo>
                  <a:lnTo>
                    <a:pt x="20" y="76"/>
                  </a:lnTo>
                  <a:lnTo>
                    <a:pt x="11" y="75"/>
                  </a:lnTo>
                  <a:lnTo>
                    <a:pt x="5" y="75"/>
                  </a:lnTo>
                  <a:lnTo>
                    <a:pt x="0" y="73"/>
                  </a:lnTo>
                  <a:lnTo>
                    <a:pt x="0" y="63"/>
                  </a:lnTo>
                  <a:lnTo>
                    <a:pt x="5" y="64"/>
                  </a:lnTo>
                  <a:lnTo>
                    <a:pt x="9" y="66"/>
                  </a:lnTo>
                  <a:lnTo>
                    <a:pt x="14" y="67"/>
                  </a:lnTo>
                  <a:lnTo>
                    <a:pt x="20" y="67"/>
                  </a:lnTo>
                  <a:lnTo>
                    <a:pt x="24" y="67"/>
                  </a:lnTo>
                  <a:lnTo>
                    <a:pt x="29" y="66"/>
                  </a:lnTo>
                  <a:lnTo>
                    <a:pt x="34" y="63"/>
                  </a:lnTo>
                  <a:lnTo>
                    <a:pt x="37" y="60"/>
                  </a:lnTo>
                  <a:lnTo>
                    <a:pt x="38" y="55"/>
                  </a:lnTo>
                  <a:lnTo>
                    <a:pt x="38" y="50"/>
                  </a:lnTo>
                  <a:lnTo>
                    <a:pt x="38" y="46"/>
                  </a:lnTo>
                  <a:lnTo>
                    <a:pt x="37" y="41"/>
                  </a:lnTo>
                  <a:lnTo>
                    <a:pt x="34" y="38"/>
                  </a:lnTo>
                  <a:lnTo>
                    <a:pt x="29" y="35"/>
                  </a:lnTo>
                  <a:lnTo>
                    <a:pt x="24" y="34"/>
                  </a:lnTo>
                  <a:lnTo>
                    <a:pt x="20" y="34"/>
                  </a:lnTo>
                  <a:lnTo>
                    <a:pt x="11" y="35"/>
                  </a:lnTo>
                  <a:lnTo>
                    <a:pt x="3" y="37"/>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8" name="Line 28"/>
            <p:cNvSpPr>
              <a:spLocks noChangeShapeType="1"/>
            </p:cNvSpPr>
            <p:nvPr/>
          </p:nvSpPr>
          <p:spPr bwMode="auto">
            <a:xfrm flipV="1">
              <a:off x="1347"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 name="Line 29"/>
            <p:cNvSpPr>
              <a:spLocks noChangeShapeType="1"/>
            </p:cNvSpPr>
            <p:nvPr/>
          </p:nvSpPr>
          <p:spPr bwMode="auto">
            <a:xfrm>
              <a:off x="1347"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 name="Freeform 30"/>
            <p:cNvSpPr>
              <a:spLocks/>
            </p:cNvSpPr>
            <p:nvPr/>
          </p:nvSpPr>
          <p:spPr bwMode="auto">
            <a:xfrm>
              <a:off x="1297" y="3707"/>
              <a:ext cx="48" cy="77"/>
            </a:xfrm>
            <a:custGeom>
              <a:avLst/>
              <a:gdLst>
                <a:gd name="T0" fmla="*/ 28 w 48"/>
                <a:gd name="T1" fmla="*/ 0 h 77"/>
                <a:gd name="T2" fmla="*/ 41 w 48"/>
                <a:gd name="T3" fmla="*/ 4 h 77"/>
                <a:gd name="T4" fmla="*/ 45 w 48"/>
                <a:gd name="T5" fmla="*/ 14 h 77"/>
                <a:gd name="T6" fmla="*/ 45 w 48"/>
                <a:gd name="T7" fmla="*/ 24 h 77"/>
                <a:gd name="T8" fmla="*/ 39 w 48"/>
                <a:gd name="T9" fmla="*/ 33 h 77"/>
                <a:gd name="T10" fmla="*/ 37 w 48"/>
                <a:gd name="T11" fmla="*/ 36 h 77"/>
                <a:gd name="T12" fmla="*/ 44 w 48"/>
                <a:gd name="T13" fmla="*/ 42 h 77"/>
                <a:gd name="T14" fmla="*/ 48 w 48"/>
                <a:gd name="T15" fmla="*/ 50 h 77"/>
                <a:gd name="T16" fmla="*/ 48 w 48"/>
                <a:gd name="T17" fmla="*/ 61 h 77"/>
                <a:gd name="T18" fmla="*/ 41 w 48"/>
                <a:gd name="T19" fmla="*/ 71 h 77"/>
                <a:gd name="T20" fmla="*/ 28 w 48"/>
                <a:gd name="T21" fmla="*/ 76 h 77"/>
                <a:gd name="T22" fmla="*/ 9 w 48"/>
                <a:gd name="T23" fmla="*/ 76 h 77"/>
                <a:gd name="T24" fmla="*/ 0 w 48"/>
                <a:gd name="T25" fmla="*/ 73 h 77"/>
                <a:gd name="T26" fmla="*/ 4 w 48"/>
                <a:gd name="T27" fmla="*/ 65 h 77"/>
                <a:gd name="T28" fmla="*/ 13 w 48"/>
                <a:gd name="T29" fmla="*/ 68 h 77"/>
                <a:gd name="T30" fmla="*/ 25 w 48"/>
                <a:gd name="T31" fmla="*/ 68 h 77"/>
                <a:gd name="T32" fmla="*/ 33 w 48"/>
                <a:gd name="T33" fmla="*/ 65 h 77"/>
                <a:gd name="T34" fmla="*/ 37 w 48"/>
                <a:gd name="T35" fmla="*/ 59 h 77"/>
                <a:gd name="T36" fmla="*/ 37 w 48"/>
                <a:gd name="T37" fmla="*/ 50 h 77"/>
                <a:gd name="T38" fmla="*/ 33 w 48"/>
                <a:gd name="T39" fmla="*/ 44 h 77"/>
                <a:gd name="T40" fmla="*/ 25 w 48"/>
                <a:gd name="T41" fmla="*/ 41 h 77"/>
                <a:gd name="T42" fmla="*/ 12 w 48"/>
                <a:gd name="T43" fmla="*/ 39 h 77"/>
                <a:gd name="T44" fmla="*/ 21 w 48"/>
                <a:gd name="T45" fmla="*/ 32 h 77"/>
                <a:gd name="T46" fmla="*/ 30 w 48"/>
                <a:gd name="T47" fmla="*/ 30 h 77"/>
                <a:gd name="T48" fmla="*/ 34 w 48"/>
                <a:gd name="T49" fmla="*/ 26 h 77"/>
                <a:gd name="T50" fmla="*/ 36 w 48"/>
                <a:gd name="T51" fmla="*/ 20 h 77"/>
                <a:gd name="T52" fmla="*/ 34 w 48"/>
                <a:gd name="T53" fmla="*/ 14 h 77"/>
                <a:gd name="T54" fmla="*/ 30 w 48"/>
                <a:gd name="T55" fmla="*/ 9 h 77"/>
                <a:gd name="T56" fmla="*/ 21 w 48"/>
                <a:gd name="T57" fmla="*/ 7 h 77"/>
                <a:gd name="T58" fmla="*/ 12 w 48"/>
                <a:gd name="T59" fmla="*/ 9 h 77"/>
                <a:gd name="T60" fmla="*/ 1 w 48"/>
                <a:gd name="T61" fmla="*/ 12 h 77"/>
                <a:gd name="T62" fmla="*/ 12 w 48"/>
                <a:gd name="T6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77">
                  <a:moveTo>
                    <a:pt x="22" y="0"/>
                  </a:moveTo>
                  <a:lnTo>
                    <a:pt x="28" y="0"/>
                  </a:lnTo>
                  <a:lnTo>
                    <a:pt x="34" y="1"/>
                  </a:lnTo>
                  <a:lnTo>
                    <a:pt x="41" y="4"/>
                  </a:lnTo>
                  <a:lnTo>
                    <a:pt x="44" y="9"/>
                  </a:lnTo>
                  <a:lnTo>
                    <a:pt x="45" y="14"/>
                  </a:lnTo>
                  <a:lnTo>
                    <a:pt x="47" y="20"/>
                  </a:lnTo>
                  <a:lnTo>
                    <a:pt x="45" y="24"/>
                  </a:lnTo>
                  <a:lnTo>
                    <a:pt x="44" y="29"/>
                  </a:lnTo>
                  <a:lnTo>
                    <a:pt x="39" y="33"/>
                  </a:lnTo>
                  <a:lnTo>
                    <a:pt x="33" y="35"/>
                  </a:lnTo>
                  <a:lnTo>
                    <a:pt x="37" y="36"/>
                  </a:lnTo>
                  <a:lnTo>
                    <a:pt x="41" y="39"/>
                  </a:lnTo>
                  <a:lnTo>
                    <a:pt x="44" y="42"/>
                  </a:lnTo>
                  <a:lnTo>
                    <a:pt x="47" y="45"/>
                  </a:lnTo>
                  <a:lnTo>
                    <a:pt x="48" y="50"/>
                  </a:lnTo>
                  <a:lnTo>
                    <a:pt x="48" y="55"/>
                  </a:lnTo>
                  <a:lnTo>
                    <a:pt x="48" y="61"/>
                  </a:lnTo>
                  <a:lnTo>
                    <a:pt x="45" y="67"/>
                  </a:lnTo>
                  <a:lnTo>
                    <a:pt x="41" y="71"/>
                  </a:lnTo>
                  <a:lnTo>
                    <a:pt x="34" y="74"/>
                  </a:lnTo>
                  <a:lnTo>
                    <a:pt x="28" y="76"/>
                  </a:lnTo>
                  <a:lnTo>
                    <a:pt x="19" y="77"/>
                  </a:lnTo>
                  <a:lnTo>
                    <a:pt x="9" y="76"/>
                  </a:lnTo>
                  <a:lnTo>
                    <a:pt x="4" y="74"/>
                  </a:lnTo>
                  <a:lnTo>
                    <a:pt x="0" y="73"/>
                  </a:lnTo>
                  <a:lnTo>
                    <a:pt x="0" y="64"/>
                  </a:lnTo>
                  <a:lnTo>
                    <a:pt x="4" y="65"/>
                  </a:lnTo>
                  <a:lnTo>
                    <a:pt x="9" y="67"/>
                  </a:lnTo>
                  <a:lnTo>
                    <a:pt x="13" y="68"/>
                  </a:lnTo>
                  <a:lnTo>
                    <a:pt x="19" y="68"/>
                  </a:lnTo>
                  <a:lnTo>
                    <a:pt x="25" y="68"/>
                  </a:lnTo>
                  <a:lnTo>
                    <a:pt x="30" y="67"/>
                  </a:lnTo>
                  <a:lnTo>
                    <a:pt x="33" y="65"/>
                  </a:lnTo>
                  <a:lnTo>
                    <a:pt x="36" y="62"/>
                  </a:lnTo>
                  <a:lnTo>
                    <a:pt x="37" y="59"/>
                  </a:lnTo>
                  <a:lnTo>
                    <a:pt x="39" y="55"/>
                  </a:lnTo>
                  <a:lnTo>
                    <a:pt x="37" y="50"/>
                  </a:lnTo>
                  <a:lnTo>
                    <a:pt x="36" y="47"/>
                  </a:lnTo>
                  <a:lnTo>
                    <a:pt x="33" y="44"/>
                  </a:lnTo>
                  <a:lnTo>
                    <a:pt x="30" y="41"/>
                  </a:lnTo>
                  <a:lnTo>
                    <a:pt x="25" y="41"/>
                  </a:lnTo>
                  <a:lnTo>
                    <a:pt x="21" y="39"/>
                  </a:lnTo>
                  <a:lnTo>
                    <a:pt x="12" y="39"/>
                  </a:lnTo>
                  <a:lnTo>
                    <a:pt x="12" y="32"/>
                  </a:lnTo>
                  <a:lnTo>
                    <a:pt x="21" y="32"/>
                  </a:lnTo>
                  <a:lnTo>
                    <a:pt x="25" y="32"/>
                  </a:lnTo>
                  <a:lnTo>
                    <a:pt x="30" y="30"/>
                  </a:lnTo>
                  <a:lnTo>
                    <a:pt x="33" y="29"/>
                  </a:lnTo>
                  <a:lnTo>
                    <a:pt x="34" y="26"/>
                  </a:lnTo>
                  <a:lnTo>
                    <a:pt x="36" y="24"/>
                  </a:lnTo>
                  <a:lnTo>
                    <a:pt x="36" y="20"/>
                  </a:lnTo>
                  <a:lnTo>
                    <a:pt x="36" y="17"/>
                  </a:lnTo>
                  <a:lnTo>
                    <a:pt x="34" y="14"/>
                  </a:lnTo>
                  <a:lnTo>
                    <a:pt x="33" y="10"/>
                  </a:lnTo>
                  <a:lnTo>
                    <a:pt x="30" y="9"/>
                  </a:lnTo>
                  <a:lnTo>
                    <a:pt x="25" y="9"/>
                  </a:lnTo>
                  <a:lnTo>
                    <a:pt x="21" y="7"/>
                  </a:lnTo>
                  <a:lnTo>
                    <a:pt x="16" y="9"/>
                  </a:lnTo>
                  <a:lnTo>
                    <a:pt x="12" y="9"/>
                  </a:lnTo>
                  <a:lnTo>
                    <a:pt x="7" y="10"/>
                  </a:lnTo>
                  <a:lnTo>
                    <a:pt x="1" y="12"/>
                  </a:lnTo>
                  <a:lnTo>
                    <a:pt x="1" y="3"/>
                  </a:lnTo>
                  <a:lnTo>
                    <a:pt x="12" y="0"/>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1" name="Freeform 31"/>
            <p:cNvSpPr>
              <a:spLocks noEditPoints="1"/>
            </p:cNvSpPr>
            <p:nvPr/>
          </p:nvSpPr>
          <p:spPr bwMode="auto">
            <a:xfrm>
              <a:off x="1360" y="3707"/>
              <a:ext cx="52" cy="77"/>
            </a:xfrm>
            <a:custGeom>
              <a:avLst/>
              <a:gdLst>
                <a:gd name="T0" fmla="*/ 26 w 52"/>
                <a:gd name="T1" fmla="*/ 7 h 77"/>
                <a:gd name="T2" fmla="*/ 22 w 52"/>
                <a:gd name="T3" fmla="*/ 9 h 77"/>
                <a:gd name="T4" fmla="*/ 17 w 52"/>
                <a:gd name="T5" fmla="*/ 10 h 77"/>
                <a:gd name="T6" fmla="*/ 14 w 52"/>
                <a:gd name="T7" fmla="*/ 15 h 77"/>
                <a:gd name="T8" fmla="*/ 12 w 52"/>
                <a:gd name="T9" fmla="*/ 21 h 77"/>
                <a:gd name="T10" fmla="*/ 11 w 52"/>
                <a:gd name="T11" fmla="*/ 29 h 77"/>
                <a:gd name="T12" fmla="*/ 11 w 52"/>
                <a:gd name="T13" fmla="*/ 38 h 77"/>
                <a:gd name="T14" fmla="*/ 11 w 52"/>
                <a:gd name="T15" fmla="*/ 48 h 77"/>
                <a:gd name="T16" fmla="*/ 12 w 52"/>
                <a:gd name="T17" fmla="*/ 56 h 77"/>
                <a:gd name="T18" fmla="*/ 14 w 52"/>
                <a:gd name="T19" fmla="*/ 62 h 77"/>
                <a:gd name="T20" fmla="*/ 17 w 52"/>
                <a:gd name="T21" fmla="*/ 65 h 77"/>
                <a:gd name="T22" fmla="*/ 22 w 52"/>
                <a:gd name="T23" fmla="*/ 68 h 77"/>
                <a:gd name="T24" fmla="*/ 26 w 52"/>
                <a:gd name="T25" fmla="*/ 70 h 77"/>
                <a:gd name="T26" fmla="*/ 31 w 52"/>
                <a:gd name="T27" fmla="*/ 68 h 77"/>
                <a:gd name="T28" fmla="*/ 35 w 52"/>
                <a:gd name="T29" fmla="*/ 65 h 77"/>
                <a:gd name="T30" fmla="*/ 38 w 52"/>
                <a:gd name="T31" fmla="*/ 62 h 77"/>
                <a:gd name="T32" fmla="*/ 40 w 52"/>
                <a:gd name="T33" fmla="*/ 56 h 77"/>
                <a:gd name="T34" fmla="*/ 41 w 52"/>
                <a:gd name="T35" fmla="*/ 48 h 77"/>
                <a:gd name="T36" fmla="*/ 41 w 52"/>
                <a:gd name="T37" fmla="*/ 38 h 77"/>
                <a:gd name="T38" fmla="*/ 41 w 52"/>
                <a:gd name="T39" fmla="*/ 29 h 77"/>
                <a:gd name="T40" fmla="*/ 40 w 52"/>
                <a:gd name="T41" fmla="*/ 21 h 77"/>
                <a:gd name="T42" fmla="*/ 38 w 52"/>
                <a:gd name="T43" fmla="*/ 15 h 77"/>
                <a:gd name="T44" fmla="*/ 35 w 52"/>
                <a:gd name="T45" fmla="*/ 10 h 77"/>
                <a:gd name="T46" fmla="*/ 31 w 52"/>
                <a:gd name="T47" fmla="*/ 9 h 77"/>
                <a:gd name="T48" fmla="*/ 26 w 52"/>
                <a:gd name="T49" fmla="*/ 7 h 77"/>
                <a:gd name="T50" fmla="*/ 26 w 52"/>
                <a:gd name="T51" fmla="*/ 0 h 77"/>
                <a:gd name="T52" fmla="*/ 32 w 52"/>
                <a:gd name="T53" fmla="*/ 0 h 77"/>
                <a:gd name="T54" fmla="*/ 37 w 52"/>
                <a:gd name="T55" fmla="*/ 1 h 77"/>
                <a:gd name="T56" fmla="*/ 41 w 52"/>
                <a:gd name="T57" fmla="*/ 6 h 77"/>
                <a:gd name="T58" fmla="*/ 46 w 52"/>
                <a:gd name="T59" fmla="*/ 9 h 77"/>
                <a:gd name="T60" fmla="*/ 50 w 52"/>
                <a:gd name="T61" fmla="*/ 21 h 77"/>
                <a:gd name="T62" fmla="*/ 52 w 52"/>
                <a:gd name="T63" fmla="*/ 38 h 77"/>
                <a:gd name="T64" fmla="*/ 50 w 52"/>
                <a:gd name="T65" fmla="*/ 55 h 77"/>
                <a:gd name="T66" fmla="*/ 46 w 52"/>
                <a:gd name="T67" fmla="*/ 67 h 77"/>
                <a:gd name="T68" fmla="*/ 41 w 52"/>
                <a:gd name="T69" fmla="*/ 71 h 77"/>
                <a:gd name="T70" fmla="*/ 37 w 52"/>
                <a:gd name="T71" fmla="*/ 74 h 77"/>
                <a:gd name="T72" fmla="*/ 32 w 52"/>
                <a:gd name="T73" fmla="*/ 76 h 77"/>
                <a:gd name="T74" fmla="*/ 26 w 52"/>
                <a:gd name="T75" fmla="*/ 77 h 77"/>
                <a:gd name="T76" fmla="*/ 20 w 52"/>
                <a:gd name="T77" fmla="*/ 76 h 77"/>
                <a:gd name="T78" fmla="*/ 15 w 52"/>
                <a:gd name="T79" fmla="*/ 74 h 77"/>
                <a:gd name="T80" fmla="*/ 11 w 52"/>
                <a:gd name="T81" fmla="*/ 71 h 77"/>
                <a:gd name="T82" fmla="*/ 6 w 52"/>
                <a:gd name="T83" fmla="*/ 67 h 77"/>
                <a:gd name="T84" fmla="*/ 2 w 52"/>
                <a:gd name="T85" fmla="*/ 55 h 77"/>
                <a:gd name="T86" fmla="*/ 0 w 52"/>
                <a:gd name="T87" fmla="*/ 38 h 77"/>
                <a:gd name="T88" fmla="*/ 2 w 52"/>
                <a:gd name="T89" fmla="*/ 21 h 77"/>
                <a:gd name="T90" fmla="*/ 6 w 52"/>
                <a:gd name="T91" fmla="*/ 9 h 77"/>
                <a:gd name="T92" fmla="*/ 11 w 52"/>
                <a:gd name="T93" fmla="*/ 6 h 77"/>
                <a:gd name="T94" fmla="*/ 15 w 52"/>
                <a:gd name="T95" fmla="*/ 1 h 77"/>
                <a:gd name="T96" fmla="*/ 20 w 52"/>
                <a:gd name="T97" fmla="*/ 0 h 77"/>
                <a:gd name="T98" fmla="*/ 26 w 52"/>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7">
                  <a:moveTo>
                    <a:pt x="26" y="7"/>
                  </a:moveTo>
                  <a:lnTo>
                    <a:pt x="22" y="9"/>
                  </a:lnTo>
                  <a:lnTo>
                    <a:pt x="17" y="10"/>
                  </a:lnTo>
                  <a:lnTo>
                    <a:pt x="14" y="15"/>
                  </a:lnTo>
                  <a:lnTo>
                    <a:pt x="12" y="21"/>
                  </a:lnTo>
                  <a:lnTo>
                    <a:pt x="11" y="29"/>
                  </a:lnTo>
                  <a:lnTo>
                    <a:pt x="11" y="38"/>
                  </a:lnTo>
                  <a:lnTo>
                    <a:pt x="11" y="48"/>
                  </a:lnTo>
                  <a:lnTo>
                    <a:pt x="12" y="56"/>
                  </a:lnTo>
                  <a:lnTo>
                    <a:pt x="14" y="62"/>
                  </a:lnTo>
                  <a:lnTo>
                    <a:pt x="17" y="65"/>
                  </a:lnTo>
                  <a:lnTo>
                    <a:pt x="22" y="68"/>
                  </a:lnTo>
                  <a:lnTo>
                    <a:pt x="26" y="70"/>
                  </a:lnTo>
                  <a:lnTo>
                    <a:pt x="31" y="68"/>
                  </a:lnTo>
                  <a:lnTo>
                    <a:pt x="35" y="65"/>
                  </a:lnTo>
                  <a:lnTo>
                    <a:pt x="38" y="62"/>
                  </a:lnTo>
                  <a:lnTo>
                    <a:pt x="40" y="56"/>
                  </a:lnTo>
                  <a:lnTo>
                    <a:pt x="41" y="48"/>
                  </a:lnTo>
                  <a:lnTo>
                    <a:pt x="41" y="38"/>
                  </a:lnTo>
                  <a:lnTo>
                    <a:pt x="41" y="29"/>
                  </a:lnTo>
                  <a:lnTo>
                    <a:pt x="40" y="21"/>
                  </a:lnTo>
                  <a:lnTo>
                    <a:pt x="38" y="15"/>
                  </a:lnTo>
                  <a:lnTo>
                    <a:pt x="35" y="10"/>
                  </a:lnTo>
                  <a:lnTo>
                    <a:pt x="31" y="9"/>
                  </a:lnTo>
                  <a:lnTo>
                    <a:pt x="26" y="7"/>
                  </a:lnTo>
                  <a:close/>
                  <a:moveTo>
                    <a:pt x="26" y="0"/>
                  </a:moveTo>
                  <a:lnTo>
                    <a:pt x="32" y="0"/>
                  </a:lnTo>
                  <a:lnTo>
                    <a:pt x="37" y="1"/>
                  </a:lnTo>
                  <a:lnTo>
                    <a:pt x="41" y="6"/>
                  </a:lnTo>
                  <a:lnTo>
                    <a:pt x="46" y="9"/>
                  </a:lnTo>
                  <a:lnTo>
                    <a:pt x="50" y="21"/>
                  </a:lnTo>
                  <a:lnTo>
                    <a:pt x="52" y="38"/>
                  </a:lnTo>
                  <a:lnTo>
                    <a:pt x="50" y="55"/>
                  </a:lnTo>
                  <a:lnTo>
                    <a:pt x="46" y="67"/>
                  </a:lnTo>
                  <a:lnTo>
                    <a:pt x="41" y="71"/>
                  </a:lnTo>
                  <a:lnTo>
                    <a:pt x="37" y="74"/>
                  </a:lnTo>
                  <a:lnTo>
                    <a:pt x="32" y="76"/>
                  </a:lnTo>
                  <a:lnTo>
                    <a:pt x="26" y="77"/>
                  </a:lnTo>
                  <a:lnTo>
                    <a:pt x="20" y="76"/>
                  </a:lnTo>
                  <a:lnTo>
                    <a:pt x="15" y="74"/>
                  </a:lnTo>
                  <a:lnTo>
                    <a:pt x="11" y="71"/>
                  </a:lnTo>
                  <a:lnTo>
                    <a:pt x="6" y="67"/>
                  </a:lnTo>
                  <a:lnTo>
                    <a:pt x="2" y="55"/>
                  </a:lnTo>
                  <a:lnTo>
                    <a:pt x="0" y="38"/>
                  </a:lnTo>
                  <a:lnTo>
                    <a:pt x="2" y="21"/>
                  </a:lnTo>
                  <a:lnTo>
                    <a:pt x="6" y="9"/>
                  </a:lnTo>
                  <a:lnTo>
                    <a:pt x="11" y="6"/>
                  </a:lnTo>
                  <a:lnTo>
                    <a:pt x="15" y="1"/>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2" name="Line 32"/>
            <p:cNvSpPr>
              <a:spLocks noChangeShapeType="1"/>
            </p:cNvSpPr>
            <p:nvPr/>
          </p:nvSpPr>
          <p:spPr bwMode="auto">
            <a:xfrm flipV="1">
              <a:off x="1691"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 name="Line 33"/>
            <p:cNvSpPr>
              <a:spLocks noChangeShapeType="1"/>
            </p:cNvSpPr>
            <p:nvPr/>
          </p:nvSpPr>
          <p:spPr bwMode="auto">
            <a:xfrm>
              <a:off x="1691"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 name="Freeform 34"/>
            <p:cNvSpPr>
              <a:spLocks/>
            </p:cNvSpPr>
            <p:nvPr/>
          </p:nvSpPr>
          <p:spPr bwMode="auto">
            <a:xfrm>
              <a:off x="1643" y="3707"/>
              <a:ext cx="48" cy="77"/>
            </a:xfrm>
            <a:custGeom>
              <a:avLst/>
              <a:gdLst>
                <a:gd name="T0" fmla="*/ 29 w 48"/>
                <a:gd name="T1" fmla="*/ 0 h 77"/>
                <a:gd name="T2" fmla="*/ 41 w 48"/>
                <a:gd name="T3" fmla="*/ 4 h 77"/>
                <a:gd name="T4" fmla="*/ 47 w 48"/>
                <a:gd name="T5" fmla="*/ 14 h 77"/>
                <a:gd name="T6" fmla="*/ 45 w 48"/>
                <a:gd name="T7" fmla="*/ 24 h 77"/>
                <a:gd name="T8" fmla="*/ 39 w 48"/>
                <a:gd name="T9" fmla="*/ 33 h 77"/>
                <a:gd name="T10" fmla="*/ 38 w 48"/>
                <a:gd name="T11" fmla="*/ 36 h 77"/>
                <a:gd name="T12" fmla="*/ 44 w 48"/>
                <a:gd name="T13" fmla="*/ 42 h 77"/>
                <a:gd name="T14" fmla="*/ 48 w 48"/>
                <a:gd name="T15" fmla="*/ 50 h 77"/>
                <a:gd name="T16" fmla="*/ 48 w 48"/>
                <a:gd name="T17" fmla="*/ 61 h 77"/>
                <a:gd name="T18" fmla="*/ 41 w 48"/>
                <a:gd name="T19" fmla="*/ 71 h 77"/>
                <a:gd name="T20" fmla="*/ 29 w 48"/>
                <a:gd name="T21" fmla="*/ 76 h 77"/>
                <a:gd name="T22" fmla="*/ 9 w 48"/>
                <a:gd name="T23" fmla="*/ 76 h 77"/>
                <a:gd name="T24" fmla="*/ 0 w 48"/>
                <a:gd name="T25" fmla="*/ 73 h 77"/>
                <a:gd name="T26" fmla="*/ 4 w 48"/>
                <a:gd name="T27" fmla="*/ 65 h 77"/>
                <a:gd name="T28" fmla="*/ 13 w 48"/>
                <a:gd name="T29" fmla="*/ 68 h 77"/>
                <a:gd name="T30" fmla="*/ 25 w 48"/>
                <a:gd name="T31" fmla="*/ 68 h 77"/>
                <a:gd name="T32" fmla="*/ 33 w 48"/>
                <a:gd name="T33" fmla="*/ 65 h 77"/>
                <a:gd name="T34" fmla="*/ 38 w 48"/>
                <a:gd name="T35" fmla="*/ 59 h 77"/>
                <a:gd name="T36" fmla="*/ 38 w 48"/>
                <a:gd name="T37" fmla="*/ 50 h 77"/>
                <a:gd name="T38" fmla="*/ 33 w 48"/>
                <a:gd name="T39" fmla="*/ 44 h 77"/>
                <a:gd name="T40" fmla="*/ 25 w 48"/>
                <a:gd name="T41" fmla="*/ 41 h 77"/>
                <a:gd name="T42" fmla="*/ 12 w 48"/>
                <a:gd name="T43" fmla="*/ 39 h 77"/>
                <a:gd name="T44" fmla="*/ 21 w 48"/>
                <a:gd name="T45" fmla="*/ 32 h 77"/>
                <a:gd name="T46" fmla="*/ 30 w 48"/>
                <a:gd name="T47" fmla="*/ 30 h 77"/>
                <a:gd name="T48" fmla="*/ 35 w 48"/>
                <a:gd name="T49" fmla="*/ 26 h 77"/>
                <a:gd name="T50" fmla="*/ 36 w 48"/>
                <a:gd name="T51" fmla="*/ 20 h 77"/>
                <a:gd name="T52" fmla="*/ 35 w 48"/>
                <a:gd name="T53" fmla="*/ 14 h 77"/>
                <a:gd name="T54" fmla="*/ 30 w 48"/>
                <a:gd name="T55" fmla="*/ 9 h 77"/>
                <a:gd name="T56" fmla="*/ 21 w 48"/>
                <a:gd name="T57" fmla="*/ 7 h 77"/>
                <a:gd name="T58" fmla="*/ 12 w 48"/>
                <a:gd name="T59" fmla="*/ 9 h 77"/>
                <a:gd name="T60" fmla="*/ 1 w 48"/>
                <a:gd name="T61" fmla="*/ 12 h 77"/>
                <a:gd name="T62" fmla="*/ 7 w 48"/>
                <a:gd name="T63" fmla="*/ 1 h 77"/>
                <a:gd name="T64" fmla="*/ 22 w 4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77">
                  <a:moveTo>
                    <a:pt x="22" y="0"/>
                  </a:moveTo>
                  <a:lnTo>
                    <a:pt x="29" y="0"/>
                  </a:lnTo>
                  <a:lnTo>
                    <a:pt x="35" y="1"/>
                  </a:lnTo>
                  <a:lnTo>
                    <a:pt x="41" y="4"/>
                  </a:lnTo>
                  <a:lnTo>
                    <a:pt x="44" y="9"/>
                  </a:lnTo>
                  <a:lnTo>
                    <a:pt x="47" y="14"/>
                  </a:lnTo>
                  <a:lnTo>
                    <a:pt x="47" y="20"/>
                  </a:lnTo>
                  <a:lnTo>
                    <a:pt x="45" y="24"/>
                  </a:lnTo>
                  <a:lnTo>
                    <a:pt x="44" y="29"/>
                  </a:lnTo>
                  <a:lnTo>
                    <a:pt x="39" y="33"/>
                  </a:lnTo>
                  <a:lnTo>
                    <a:pt x="33" y="35"/>
                  </a:lnTo>
                  <a:lnTo>
                    <a:pt x="38" y="36"/>
                  </a:lnTo>
                  <a:lnTo>
                    <a:pt x="41" y="39"/>
                  </a:lnTo>
                  <a:lnTo>
                    <a:pt x="44" y="42"/>
                  </a:lnTo>
                  <a:lnTo>
                    <a:pt x="47" y="45"/>
                  </a:lnTo>
                  <a:lnTo>
                    <a:pt x="48" y="50"/>
                  </a:lnTo>
                  <a:lnTo>
                    <a:pt x="48" y="55"/>
                  </a:lnTo>
                  <a:lnTo>
                    <a:pt x="48" y="61"/>
                  </a:lnTo>
                  <a:lnTo>
                    <a:pt x="45" y="67"/>
                  </a:lnTo>
                  <a:lnTo>
                    <a:pt x="41" y="71"/>
                  </a:lnTo>
                  <a:lnTo>
                    <a:pt x="35" y="74"/>
                  </a:lnTo>
                  <a:lnTo>
                    <a:pt x="29" y="76"/>
                  </a:lnTo>
                  <a:lnTo>
                    <a:pt x="19" y="77"/>
                  </a:lnTo>
                  <a:lnTo>
                    <a:pt x="9" y="76"/>
                  </a:lnTo>
                  <a:lnTo>
                    <a:pt x="4" y="74"/>
                  </a:lnTo>
                  <a:lnTo>
                    <a:pt x="0" y="73"/>
                  </a:lnTo>
                  <a:lnTo>
                    <a:pt x="0" y="64"/>
                  </a:lnTo>
                  <a:lnTo>
                    <a:pt x="4" y="65"/>
                  </a:lnTo>
                  <a:lnTo>
                    <a:pt x="9" y="67"/>
                  </a:lnTo>
                  <a:lnTo>
                    <a:pt x="13" y="68"/>
                  </a:lnTo>
                  <a:lnTo>
                    <a:pt x="19" y="68"/>
                  </a:lnTo>
                  <a:lnTo>
                    <a:pt x="25" y="68"/>
                  </a:lnTo>
                  <a:lnTo>
                    <a:pt x="30" y="67"/>
                  </a:lnTo>
                  <a:lnTo>
                    <a:pt x="33" y="65"/>
                  </a:lnTo>
                  <a:lnTo>
                    <a:pt x="36" y="62"/>
                  </a:lnTo>
                  <a:lnTo>
                    <a:pt x="38" y="59"/>
                  </a:lnTo>
                  <a:lnTo>
                    <a:pt x="39" y="55"/>
                  </a:lnTo>
                  <a:lnTo>
                    <a:pt x="38" y="50"/>
                  </a:lnTo>
                  <a:lnTo>
                    <a:pt x="36" y="47"/>
                  </a:lnTo>
                  <a:lnTo>
                    <a:pt x="33" y="44"/>
                  </a:lnTo>
                  <a:lnTo>
                    <a:pt x="30" y="41"/>
                  </a:lnTo>
                  <a:lnTo>
                    <a:pt x="25" y="41"/>
                  </a:lnTo>
                  <a:lnTo>
                    <a:pt x="21" y="39"/>
                  </a:lnTo>
                  <a:lnTo>
                    <a:pt x="12" y="39"/>
                  </a:lnTo>
                  <a:lnTo>
                    <a:pt x="12" y="32"/>
                  </a:lnTo>
                  <a:lnTo>
                    <a:pt x="21" y="32"/>
                  </a:lnTo>
                  <a:lnTo>
                    <a:pt x="25" y="32"/>
                  </a:lnTo>
                  <a:lnTo>
                    <a:pt x="30" y="30"/>
                  </a:lnTo>
                  <a:lnTo>
                    <a:pt x="33" y="29"/>
                  </a:lnTo>
                  <a:lnTo>
                    <a:pt x="35" y="26"/>
                  </a:lnTo>
                  <a:lnTo>
                    <a:pt x="36" y="24"/>
                  </a:lnTo>
                  <a:lnTo>
                    <a:pt x="36" y="20"/>
                  </a:lnTo>
                  <a:lnTo>
                    <a:pt x="36" y="17"/>
                  </a:lnTo>
                  <a:lnTo>
                    <a:pt x="35" y="14"/>
                  </a:lnTo>
                  <a:lnTo>
                    <a:pt x="33" y="10"/>
                  </a:lnTo>
                  <a:lnTo>
                    <a:pt x="30" y="9"/>
                  </a:lnTo>
                  <a:lnTo>
                    <a:pt x="25" y="9"/>
                  </a:lnTo>
                  <a:lnTo>
                    <a:pt x="21" y="7"/>
                  </a:lnTo>
                  <a:lnTo>
                    <a:pt x="16" y="9"/>
                  </a:lnTo>
                  <a:lnTo>
                    <a:pt x="12" y="9"/>
                  </a:lnTo>
                  <a:lnTo>
                    <a:pt x="7" y="10"/>
                  </a:lnTo>
                  <a:lnTo>
                    <a:pt x="1" y="12"/>
                  </a:lnTo>
                  <a:lnTo>
                    <a:pt x="1" y="3"/>
                  </a:lnTo>
                  <a:lnTo>
                    <a:pt x="7" y="1"/>
                  </a:lnTo>
                  <a:lnTo>
                    <a:pt x="12" y="0"/>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5" name="Freeform 35"/>
            <p:cNvSpPr>
              <a:spLocks/>
            </p:cNvSpPr>
            <p:nvPr/>
          </p:nvSpPr>
          <p:spPr bwMode="auto">
            <a:xfrm>
              <a:off x="1708" y="3708"/>
              <a:ext cx="49" cy="76"/>
            </a:xfrm>
            <a:custGeom>
              <a:avLst/>
              <a:gdLst>
                <a:gd name="T0" fmla="*/ 3 w 49"/>
                <a:gd name="T1" fmla="*/ 0 h 76"/>
                <a:gd name="T2" fmla="*/ 42 w 49"/>
                <a:gd name="T3" fmla="*/ 0 h 76"/>
                <a:gd name="T4" fmla="*/ 42 w 49"/>
                <a:gd name="T5" fmla="*/ 8 h 76"/>
                <a:gd name="T6" fmla="*/ 12 w 49"/>
                <a:gd name="T7" fmla="*/ 8 h 76"/>
                <a:gd name="T8" fmla="*/ 12 w 49"/>
                <a:gd name="T9" fmla="*/ 26 h 76"/>
                <a:gd name="T10" fmla="*/ 17 w 49"/>
                <a:gd name="T11" fmla="*/ 26 h 76"/>
                <a:gd name="T12" fmla="*/ 21 w 49"/>
                <a:gd name="T13" fmla="*/ 25 h 76"/>
                <a:gd name="T14" fmla="*/ 29 w 49"/>
                <a:gd name="T15" fmla="*/ 26 h 76"/>
                <a:gd name="T16" fmla="*/ 35 w 49"/>
                <a:gd name="T17" fmla="*/ 28 h 76"/>
                <a:gd name="T18" fmla="*/ 41 w 49"/>
                <a:gd name="T19" fmla="*/ 32 h 76"/>
                <a:gd name="T20" fmla="*/ 44 w 49"/>
                <a:gd name="T21" fmla="*/ 37 h 76"/>
                <a:gd name="T22" fmla="*/ 47 w 49"/>
                <a:gd name="T23" fmla="*/ 43 h 76"/>
                <a:gd name="T24" fmla="*/ 49 w 49"/>
                <a:gd name="T25" fmla="*/ 50 h 76"/>
                <a:gd name="T26" fmla="*/ 47 w 49"/>
                <a:gd name="T27" fmla="*/ 58 h 76"/>
                <a:gd name="T28" fmla="*/ 44 w 49"/>
                <a:gd name="T29" fmla="*/ 64 h 76"/>
                <a:gd name="T30" fmla="*/ 41 w 49"/>
                <a:gd name="T31" fmla="*/ 69 h 76"/>
                <a:gd name="T32" fmla="*/ 35 w 49"/>
                <a:gd name="T33" fmla="*/ 73 h 76"/>
                <a:gd name="T34" fmla="*/ 27 w 49"/>
                <a:gd name="T35" fmla="*/ 75 h 76"/>
                <a:gd name="T36" fmla="*/ 20 w 49"/>
                <a:gd name="T37" fmla="*/ 76 h 76"/>
                <a:gd name="T38" fmla="*/ 9 w 49"/>
                <a:gd name="T39" fmla="*/ 75 h 76"/>
                <a:gd name="T40" fmla="*/ 5 w 49"/>
                <a:gd name="T41" fmla="*/ 75 h 76"/>
                <a:gd name="T42" fmla="*/ 0 w 49"/>
                <a:gd name="T43" fmla="*/ 73 h 76"/>
                <a:gd name="T44" fmla="*/ 0 w 49"/>
                <a:gd name="T45" fmla="*/ 63 h 76"/>
                <a:gd name="T46" fmla="*/ 5 w 49"/>
                <a:gd name="T47" fmla="*/ 64 h 76"/>
                <a:gd name="T48" fmla="*/ 9 w 49"/>
                <a:gd name="T49" fmla="*/ 66 h 76"/>
                <a:gd name="T50" fmla="*/ 14 w 49"/>
                <a:gd name="T51" fmla="*/ 67 h 76"/>
                <a:gd name="T52" fmla="*/ 20 w 49"/>
                <a:gd name="T53" fmla="*/ 67 h 76"/>
                <a:gd name="T54" fmla="*/ 24 w 49"/>
                <a:gd name="T55" fmla="*/ 67 h 76"/>
                <a:gd name="T56" fmla="*/ 29 w 49"/>
                <a:gd name="T57" fmla="*/ 66 h 76"/>
                <a:gd name="T58" fmla="*/ 33 w 49"/>
                <a:gd name="T59" fmla="*/ 63 h 76"/>
                <a:gd name="T60" fmla="*/ 35 w 49"/>
                <a:gd name="T61" fmla="*/ 60 h 76"/>
                <a:gd name="T62" fmla="*/ 38 w 49"/>
                <a:gd name="T63" fmla="*/ 55 h 76"/>
                <a:gd name="T64" fmla="*/ 38 w 49"/>
                <a:gd name="T65" fmla="*/ 50 h 76"/>
                <a:gd name="T66" fmla="*/ 38 w 49"/>
                <a:gd name="T67" fmla="*/ 46 h 76"/>
                <a:gd name="T68" fmla="*/ 35 w 49"/>
                <a:gd name="T69" fmla="*/ 41 h 76"/>
                <a:gd name="T70" fmla="*/ 33 w 49"/>
                <a:gd name="T71" fmla="*/ 38 h 76"/>
                <a:gd name="T72" fmla="*/ 29 w 49"/>
                <a:gd name="T73" fmla="*/ 35 h 76"/>
                <a:gd name="T74" fmla="*/ 24 w 49"/>
                <a:gd name="T75" fmla="*/ 34 h 76"/>
                <a:gd name="T76" fmla="*/ 20 w 49"/>
                <a:gd name="T77" fmla="*/ 34 h 76"/>
                <a:gd name="T78" fmla="*/ 11 w 49"/>
                <a:gd name="T79" fmla="*/ 35 h 76"/>
                <a:gd name="T80" fmla="*/ 3 w 49"/>
                <a:gd name="T81" fmla="*/ 37 h 76"/>
                <a:gd name="T82" fmla="*/ 3 w 49"/>
                <a:gd name="T8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76">
                  <a:moveTo>
                    <a:pt x="3" y="0"/>
                  </a:moveTo>
                  <a:lnTo>
                    <a:pt x="42" y="0"/>
                  </a:lnTo>
                  <a:lnTo>
                    <a:pt x="42" y="8"/>
                  </a:lnTo>
                  <a:lnTo>
                    <a:pt x="12" y="8"/>
                  </a:lnTo>
                  <a:lnTo>
                    <a:pt x="12" y="26"/>
                  </a:lnTo>
                  <a:lnTo>
                    <a:pt x="17" y="26"/>
                  </a:lnTo>
                  <a:lnTo>
                    <a:pt x="21" y="25"/>
                  </a:lnTo>
                  <a:lnTo>
                    <a:pt x="29" y="26"/>
                  </a:lnTo>
                  <a:lnTo>
                    <a:pt x="35" y="28"/>
                  </a:lnTo>
                  <a:lnTo>
                    <a:pt x="41" y="32"/>
                  </a:lnTo>
                  <a:lnTo>
                    <a:pt x="44" y="37"/>
                  </a:lnTo>
                  <a:lnTo>
                    <a:pt x="47" y="43"/>
                  </a:lnTo>
                  <a:lnTo>
                    <a:pt x="49" y="50"/>
                  </a:lnTo>
                  <a:lnTo>
                    <a:pt x="47" y="58"/>
                  </a:lnTo>
                  <a:lnTo>
                    <a:pt x="44" y="64"/>
                  </a:lnTo>
                  <a:lnTo>
                    <a:pt x="41" y="69"/>
                  </a:lnTo>
                  <a:lnTo>
                    <a:pt x="35" y="73"/>
                  </a:lnTo>
                  <a:lnTo>
                    <a:pt x="27" y="75"/>
                  </a:lnTo>
                  <a:lnTo>
                    <a:pt x="20" y="76"/>
                  </a:lnTo>
                  <a:lnTo>
                    <a:pt x="9" y="75"/>
                  </a:lnTo>
                  <a:lnTo>
                    <a:pt x="5" y="75"/>
                  </a:lnTo>
                  <a:lnTo>
                    <a:pt x="0" y="73"/>
                  </a:lnTo>
                  <a:lnTo>
                    <a:pt x="0" y="63"/>
                  </a:lnTo>
                  <a:lnTo>
                    <a:pt x="5" y="64"/>
                  </a:lnTo>
                  <a:lnTo>
                    <a:pt x="9" y="66"/>
                  </a:lnTo>
                  <a:lnTo>
                    <a:pt x="14" y="67"/>
                  </a:lnTo>
                  <a:lnTo>
                    <a:pt x="20" y="67"/>
                  </a:lnTo>
                  <a:lnTo>
                    <a:pt x="24" y="67"/>
                  </a:lnTo>
                  <a:lnTo>
                    <a:pt x="29" y="66"/>
                  </a:lnTo>
                  <a:lnTo>
                    <a:pt x="33" y="63"/>
                  </a:lnTo>
                  <a:lnTo>
                    <a:pt x="35" y="60"/>
                  </a:lnTo>
                  <a:lnTo>
                    <a:pt x="38" y="55"/>
                  </a:lnTo>
                  <a:lnTo>
                    <a:pt x="38" y="50"/>
                  </a:lnTo>
                  <a:lnTo>
                    <a:pt x="38" y="46"/>
                  </a:lnTo>
                  <a:lnTo>
                    <a:pt x="35" y="41"/>
                  </a:lnTo>
                  <a:lnTo>
                    <a:pt x="33" y="38"/>
                  </a:lnTo>
                  <a:lnTo>
                    <a:pt x="29" y="35"/>
                  </a:lnTo>
                  <a:lnTo>
                    <a:pt x="24" y="34"/>
                  </a:lnTo>
                  <a:lnTo>
                    <a:pt x="20" y="34"/>
                  </a:lnTo>
                  <a:lnTo>
                    <a:pt x="11" y="35"/>
                  </a:lnTo>
                  <a:lnTo>
                    <a:pt x="3" y="37"/>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6" name="Line 36"/>
            <p:cNvSpPr>
              <a:spLocks noChangeShapeType="1"/>
            </p:cNvSpPr>
            <p:nvPr/>
          </p:nvSpPr>
          <p:spPr bwMode="auto">
            <a:xfrm flipV="1">
              <a:off x="2036"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 name="Line 37"/>
            <p:cNvSpPr>
              <a:spLocks noChangeShapeType="1"/>
            </p:cNvSpPr>
            <p:nvPr/>
          </p:nvSpPr>
          <p:spPr bwMode="auto">
            <a:xfrm>
              <a:off x="2036"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 name="Freeform 38"/>
            <p:cNvSpPr>
              <a:spLocks noEditPoints="1"/>
            </p:cNvSpPr>
            <p:nvPr/>
          </p:nvSpPr>
          <p:spPr bwMode="auto">
            <a:xfrm>
              <a:off x="1983" y="3708"/>
              <a:ext cx="53" cy="75"/>
            </a:xfrm>
            <a:custGeom>
              <a:avLst/>
              <a:gdLst>
                <a:gd name="T0" fmla="*/ 33 w 53"/>
                <a:gd name="T1" fmla="*/ 9 h 75"/>
                <a:gd name="T2" fmla="*/ 7 w 53"/>
                <a:gd name="T3" fmla="*/ 49 h 75"/>
                <a:gd name="T4" fmla="*/ 33 w 53"/>
                <a:gd name="T5" fmla="*/ 49 h 75"/>
                <a:gd name="T6" fmla="*/ 33 w 53"/>
                <a:gd name="T7" fmla="*/ 9 h 75"/>
                <a:gd name="T8" fmla="*/ 30 w 53"/>
                <a:gd name="T9" fmla="*/ 0 h 75"/>
                <a:gd name="T10" fmla="*/ 42 w 53"/>
                <a:gd name="T11" fmla="*/ 0 h 75"/>
                <a:gd name="T12" fmla="*/ 42 w 53"/>
                <a:gd name="T13" fmla="*/ 49 h 75"/>
                <a:gd name="T14" fmla="*/ 53 w 53"/>
                <a:gd name="T15" fmla="*/ 49 h 75"/>
                <a:gd name="T16" fmla="*/ 53 w 53"/>
                <a:gd name="T17" fmla="*/ 57 h 75"/>
                <a:gd name="T18" fmla="*/ 42 w 53"/>
                <a:gd name="T19" fmla="*/ 57 h 75"/>
                <a:gd name="T20" fmla="*/ 42 w 53"/>
                <a:gd name="T21" fmla="*/ 75 h 75"/>
                <a:gd name="T22" fmla="*/ 33 w 53"/>
                <a:gd name="T23" fmla="*/ 75 h 75"/>
                <a:gd name="T24" fmla="*/ 33 w 53"/>
                <a:gd name="T25" fmla="*/ 57 h 75"/>
                <a:gd name="T26" fmla="*/ 0 w 53"/>
                <a:gd name="T27" fmla="*/ 57 h 75"/>
                <a:gd name="T28" fmla="*/ 0 w 53"/>
                <a:gd name="T29" fmla="*/ 47 h 75"/>
                <a:gd name="T30" fmla="*/ 30 w 53"/>
                <a:gd name="T3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75">
                  <a:moveTo>
                    <a:pt x="33" y="9"/>
                  </a:moveTo>
                  <a:lnTo>
                    <a:pt x="7" y="49"/>
                  </a:lnTo>
                  <a:lnTo>
                    <a:pt x="33" y="49"/>
                  </a:lnTo>
                  <a:lnTo>
                    <a:pt x="33" y="9"/>
                  </a:lnTo>
                  <a:close/>
                  <a:moveTo>
                    <a:pt x="30" y="0"/>
                  </a:moveTo>
                  <a:lnTo>
                    <a:pt x="42" y="0"/>
                  </a:lnTo>
                  <a:lnTo>
                    <a:pt x="42" y="49"/>
                  </a:lnTo>
                  <a:lnTo>
                    <a:pt x="53" y="49"/>
                  </a:lnTo>
                  <a:lnTo>
                    <a:pt x="53" y="57"/>
                  </a:lnTo>
                  <a:lnTo>
                    <a:pt x="42" y="57"/>
                  </a:lnTo>
                  <a:lnTo>
                    <a:pt x="42" y="75"/>
                  </a:lnTo>
                  <a:lnTo>
                    <a:pt x="33" y="75"/>
                  </a:lnTo>
                  <a:lnTo>
                    <a:pt x="33" y="57"/>
                  </a:lnTo>
                  <a:lnTo>
                    <a:pt x="0" y="57"/>
                  </a:lnTo>
                  <a:lnTo>
                    <a:pt x="0" y="47"/>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 name="Freeform 39"/>
            <p:cNvSpPr>
              <a:spLocks noEditPoints="1"/>
            </p:cNvSpPr>
            <p:nvPr/>
          </p:nvSpPr>
          <p:spPr bwMode="auto">
            <a:xfrm>
              <a:off x="2050" y="3707"/>
              <a:ext cx="51" cy="77"/>
            </a:xfrm>
            <a:custGeom>
              <a:avLst/>
              <a:gdLst>
                <a:gd name="T0" fmla="*/ 25 w 51"/>
                <a:gd name="T1" fmla="*/ 7 h 77"/>
                <a:gd name="T2" fmla="*/ 21 w 51"/>
                <a:gd name="T3" fmla="*/ 9 h 77"/>
                <a:gd name="T4" fmla="*/ 16 w 51"/>
                <a:gd name="T5" fmla="*/ 10 h 77"/>
                <a:gd name="T6" fmla="*/ 13 w 51"/>
                <a:gd name="T7" fmla="*/ 15 h 77"/>
                <a:gd name="T8" fmla="*/ 10 w 51"/>
                <a:gd name="T9" fmla="*/ 21 h 77"/>
                <a:gd name="T10" fmla="*/ 10 w 51"/>
                <a:gd name="T11" fmla="*/ 29 h 77"/>
                <a:gd name="T12" fmla="*/ 9 w 51"/>
                <a:gd name="T13" fmla="*/ 38 h 77"/>
                <a:gd name="T14" fmla="*/ 10 w 51"/>
                <a:gd name="T15" fmla="*/ 48 h 77"/>
                <a:gd name="T16" fmla="*/ 10 w 51"/>
                <a:gd name="T17" fmla="*/ 56 h 77"/>
                <a:gd name="T18" fmla="*/ 13 w 51"/>
                <a:gd name="T19" fmla="*/ 62 h 77"/>
                <a:gd name="T20" fmla="*/ 16 w 51"/>
                <a:gd name="T21" fmla="*/ 65 h 77"/>
                <a:gd name="T22" fmla="*/ 21 w 51"/>
                <a:gd name="T23" fmla="*/ 68 h 77"/>
                <a:gd name="T24" fmla="*/ 25 w 51"/>
                <a:gd name="T25" fmla="*/ 70 h 77"/>
                <a:gd name="T26" fmla="*/ 30 w 51"/>
                <a:gd name="T27" fmla="*/ 68 h 77"/>
                <a:gd name="T28" fmla="*/ 33 w 51"/>
                <a:gd name="T29" fmla="*/ 65 h 77"/>
                <a:gd name="T30" fmla="*/ 36 w 51"/>
                <a:gd name="T31" fmla="*/ 62 h 77"/>
                <a:gd name="T32" fmla="*/ 39 w 51"/>
                <a:gd name="T33" fmla="*/ 56 h 77"/>
                <a:gd name="T34" fmla="*/ 41 w 51"/>
                <a:gd name="T35" fmla="*/ 48 h 77"/>
                <a:gd name="T36" fmla="*/ 41 w 51"/>
                <a:gd name="T37" fmla="*/ 38 h 77"/>
                <a:gd name="T38" fmla="*/ 41 w 51"/>
                <a:gd name="T39" fmla="*/ 29 h 77"/>
                <a:gd name="T40" fmla="*/ 39 w 51"/>
                <a:gd name="T41" fmla="*/ 21 h 77"/>
                <a:gd name="T42" fmla="*/ 36 w 51"/>
                <a:gd name="T43" fmla="*/ 15 h 77"/>
                <a:gd name="T44" fmla="*/ 33 w 51"/>
                <a:gd name="T45" fmla="*/ 10 h 77"/>
                <a:gd name="T46" fmla="*/ 30 w 51"/>
                <a:gd name="T47" fmla="*/ 9 h 77"/>
                <a:gd name="T48" fmla="*/ 25 w 51"/>
                <a:gd name="T49" fmla="*/ 7 h 77"/>
                <a:gd name="T50" fmla="*/ 25 w 51"/>
                <a:gd name="T51" fmla="*/ 0 h 77"/>
                <a:gd name="T52" fmla="*/ 31 w 51"/>
                <a:gd name="T53" fmla="*/ 0 h 77"/>
                <a:gd name="T54" fmla="*/ 36 w 51"/>
                <a:gd name="T55" fmla="*/ 1 h 77"/>
                <a:gd name="T56" fmla="*/ 41 w 51"/>
                <a:gd name="T57" fmla="*/ 6 h 77"/>
                <a:gd name="T58" fmla="*/ 44 w 51"/>
                <a:gd name="T59" fmla="*/ 9 h 77"/>
                <a:gd name="T60" fmla="*/ 50 w 51"/>
                <a:gd name="T61" fmla="*/ 21 h 77"/>
                <a:gd name="T62" fmla="*/ 51 w 51"/>
                <a:gd name="T63" fmla="*/ 38 h 77"/>
                <a:gd name="T64" fmla="*/ 50 w 51"/>
                <a:gd name="T65" fmla="*/ 55 h 77"/>
                <a:gd name="T66" fmla="*/ 44 w 51"/>
                <a:gd name="T67" fmla="*/ 67 h 77"/>
                <a:gd name="T68" fmla="*/ 41 w 51"/>
                <a:gd name="T69" fmla="*/ 71 h 77"/>
                <a:gd name="T70" fmla="*/ 36 w 51"/>
                <a:gd name="T71" fmla="*/ 74 h 77"/>
                <a:gd name="T72" fmla="*/ 31 w 51"/>
                <a:gd name="T73" fmla="*/ 76 h 77"/>
                <a:gd name="T74" fmla="*/ 25 w 51"/>
                <a:gd name="T75" fmla="*/ 77 h 77"/>
                <a:gd name="T76" fmla="*/ 19 w 51"/>
                <a:gd name="T77" fmla="*/ 76 h 77"/>
                <a:gd name="T78" fmla="*/ 13 w 51"/>
                <a:gd name="T79" fmla="*/ 74 h 77"/>
                <a:gd name="T80" fmla="*/ 9 w 51"/>
                <a:gd name="T81" fmla="*/ 71 h 77"/>
                <a:gd name="T82" fmla="*/ 6 w 51"/>
                <a:gd name="T83" fmla="*/ 67 h 77"/>
                <a:gd name="T84" fmla="*/ 1 w 51"/>
                <a:gd name="T85" fmla="*/ 55 h 77"/>
                <a:gd name="T86" fmla="*/ 0 w 51"/>
                <a:gd name="T87" fmla="*/ 38 h 77"/>
                <a:gd name="T88" fmla="*/ 1 w 51"/>
                <a:gd name="T89" fmla="*/ 21 h 77"/>
                <a:gd name="T90" fmla="*/ 6 w 51"/>
                <a:gd name="T91" fmla="*/ 9 h 77"/>
                <a:gd name="T92" fmla="*/ 9 w 51"/>
                <a:gd name="T93" fmla="*/ 6 h 77"/>
                <a:gd name="T94" fmla="*/ 13 w 51"/>
                <a:gd name="T95" fmla="*/ 1 h 77"/>
                <a:gd name="T96" fmla="*/ 19 w 51"/>
                <a:gd name="T97" fmla="*/ 0 h 77"/>
                <a:gd name="T98" fmla="*/ 25 w 51"/>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77">
                  <a:moveTo>
                    <a:pt x="25" y="7"/>
                  </a:moveTo>
                  <a:lnTo>
                    <a:pt x="21" y="9"/>
                  </a:lnTo>
                  <a:lnTo>
                    <a:pt x="16" y="10"/>
                  </a:lnTo>
                  <a:lnTo>
                    <a:pt x="13" y="15"/>
                  </a:lnTo>
                  <a:lnTo>
                    <a:pt x="10" y="21"/>
                  </a:lnTo>
                  <a:lnTo>
                    <a:pt x="10" y="29"/>
                  </a:lnTo>
                  <a:lnTo>
                    <a:pt x="9" y="38"/>
                  </a:lnTo>
                  <a:lnTo>
                    <a:pt x="10" y="48"/>
                  </a:lnTo>
                  <a:lnTo>
                    <a:pt x="10" y="56"/>
                  </a:lnTo>
                  <a:lnTo>
                    <a:pt x="13" y="62"/>
                  </a:lnTo>
                  <a:lnTo>
                    <a:pt x="16" y="65"/>
                  </a:lnTo>
                  <a:lnTo>
                    <a:pt x="21" y="68"/>
                  </a:lnTo>
                  <a:lnTo>
                    <a:pt x="25" y="70"/>
                  </a:lnTo>
                  <a:lnTo>
                    <a:pt x="30" y="68"/>
                  </a:lnTo>
                  <a:lnTo>
                    <a:pt x="33" y="65"/>
                  </a:lnTo>
                  <a:lnTo>
                    <a:pt x="36" y="62"/>
                  </a:lnTo>
                  <a:lnTo>
                    <a:pt x="39" y="56"/>
                  </a:lnTo>
                  <a:lnTo>
                    <a:pt x="41" y="48"/>
                  </a:lnTo>
                  <a:lnTo>
                    <a:pt x="41" y="38"/>
                  </a:lnTo>
                  <a:lnTo>
                    <a:pt x="41" y="29"/>
                  </a:lnTo>
                  <a:lnTo>
                    <a:pt x="39" y="21"/>
                  </a:lnTo>
                  <a:lnTo>
                    <a:pt x="36" y="15"/>
                  </a:lnTo>
                  <a:lnTo>
                    <a:pt x="33" y="10"/>
                  </a:lnTo>
                  <a:lnTo>
                    <a:pt x="30" y="9"/>
                  </a:lnTo>
                  <a:lnTo>
                    <a:pt x="25" y="7"/>
                  </a:lnTo>
                  <a:close/>
                  <a:moveTo>
                    <a:pt x="25" y="0"/>
                  </a:moveTo>
                  <a:lnTo>
                    <a:pt x="31" y="0"/>
                  </a:lnTo>
                  <a:lnTo>
                    <a:pt x="36" y="1"/>
                  </a:lnTo>
                  <a:lnTo>
                    <a:pt x="41" y="6"/>
                  </a:lnTo>
                  <a:lnTo>
                    <a:pt x="44" y="9"/>
                  </a:lnTo>
                  <a:lnTo>
                    <a:pt x="50" y="21"/>
                  </a:lnTo>
                  <a:lnTo>
                    <a:pt x="51" y="38"/>
                  </a:lnTo>
                  <a:lnTo>
                    <a:pt x="50" y="55"/>
                  </a:lnTo>
                  <a:lnTo>
                    <a:pt x="44" y="67"/>
                  </a:lnTo>
                  <a:lnTo>
                    <a:pt x="41" y="71"/>
                  </a:lnTo>
                  <a:lnTo>
                    <a:pt x="36" y="74"/>
                  </a:lnTo>
                  <a:lnTo>
                    <a:pt x="31" y="76"/>
                  </a:lnTo>
                  <a:lnTo>
                    <a:pt x="25" y="77"/>
                  </a:lnTo>
                  <a:lnTo>
                    <a:pt x="19" y="76"/>
                  </a:lnTo>
                  <a:lnTo>
                    <a:pt x="13" y="74"/>
                  </a:lnTo>
                  <a:lnTo>
                    <a:pt x="9" y="71"/>
                  </a:lnTo>
                  <a:lnTo>
                    <a:pt x="6" y="67"/>
                  </a:lnTo>
                  <a:lnTo>
                    <a:pt x="1" y="55"/>
                  </a:lnTo>
                  <a:lnTo>
                    <a:pt x="0" y="38"/>
                  </a:lnTo>
                  <a:lnTo>
                    <a:pt x="1" y="21"/>
                  </a:lnTo>
                  <a:lnTo>
                    <a:pt x="6" y="9"/>
                  </a:lnTo>
                  <a:lnTo>
                    <a:pt x="9" y="6"/>
                  </a:lnTo>
                  <a:lnTo>
                    <a:pt x="13" y="1"/>
                  </a:lnTo>
                  <a:lnTo>
                    <a:pt x="19" y="0"/>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0" name="Line 40"/>
            <p:cNvSpPr>
              <a:spLocks noChangeShapeType="1"/>
            </p:cNvSpPr>
            <p:nvPr/>
          </p:nvSpPr>
          <p:spPr bwMode="auto">
            <a:xfrm flipV="1">
              <a:off x="2382"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 name="Line 41"/>
            <p:cNvSpPr>
              <a:spLocks noChangeShapeType="1"/>
            </p:cNvSpPr>
            <p:nvPr/>
          </p:nvSpPr>
          <p:spPr bwMode="auto">
            <a:xfrm>
              <a:off x="2382"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 name="Freeform 42"/>
            <p:cNvSpPr>
              <a:spLocks noEditPoints="1"/>
            </p:cNvSpPr>
            <p:nvPr/>
          </p:nvSpPr>
          <p:spPr bwMode="auto">
            <a:xfrm>
              <a:off x="2329" y="3708"/>
              <a:ext cx="53" cy="75"/>
            </a:xfrm>
            <a:custGeom>
              <a:avLst/>
              <a:gdLst>
                <a:gd name="T0" fmla="*/ 33 w 53"/>
                <a:gd name="T1" fmla="*/ 9 h 75"/>
                <a:gd name="T2" fmla="*/ 7 w 53"/>
                <a:gd name="T3" fmla="*/ 49 h 75"/>
                <a:gd name="T4" fmla="*/ 33 w 53"/>
                <a:gd name="T5" fmla="*/ 49 h 75"/>
                <a:gd name="T6" fmla="*/ 33 w 53"/>
                <a:gd name="T7" fmla="*/ 9 h 75"/>
                <a:gd name="T8" fmla="*/ 30 w 53"/>
                <a:gd name="T9" fmla="*/ 0 h 75"/>
                <a:gd name="T10" fmla="*/ 42 w 53"/>
                <a:gd name="T11" fmla="*/ 0 h 75"/>
                <a:gd name="T12" fmla="*/ 42 w 53"/>
                <a:gd name="T13" fmla="*/ 49 h 75"/>
                <a:gd name="T14" fmla="*/ 53 w 53"/>
                <a:gd name="T15" fmla="*/ 49 h 75"/>
                <a:gd name="T16" fmla="*/ 53 w 53"/>
                <a:gd name="T17" fmla="*/ 57 h 75"/>
                <a:gd name="T18" fmla="*/ 42 w 53"/>
                <a:gd name="T19" fmla="*/ 57 h 75"/>
                <a:gd name="T20" fmla="*/ 42 w 53"/>
                <a:gd name="T21" fmla="*/ 75 h 75"/>
                <a:gd name="T22" fmla="*/ 33 w 53"/>
                <a:gd name="T23" fmla="*/ 75 h 75"/>
                <a:gd name="T24" fmla="*/ 33 w 53"/>
                <a:gd name="T25" fmla="*/ 57 h 75"/>
                <a:gd name="T26" fmla="*/ 0 w 53"/>
                <a:gd name="T27" fmla="*/ 57 h 75"/>
                <a:gd name="T28" fmla="*/ 0 w 53"/>
                <a:gd name="T29" fmla="*/ 47 h 75"/>
                <a:gd name="T30" fmla="*/ 30 w 53"/>
                <a:gd name="T3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75">
                  <a:moveTo>
                    <a:pt x="33" y="9"/>
                  </a:moveTo>
                  <a:lnTo>
                    <a:pt x="7" y="49"/>
                  </a:lnTo>
                  <a:lnTo>
                    <a:pt x="33" y="49"/>
                  </a:lnTo>
                  <a:lnTo>
                    <a:pt x="33" y="9"/>
                  </a:lnTo>
                  <a:close/>
                  <a:moveTo>
                    <a:pt x="30" y="0"/>
                  </a:moveTo>
                  <a:lnTo>
                    <a:pt x="42" y="0"/>
                  </a:lnTo>
                  <a:lnTo>
                    <a:pt x="42" y="49"/>
                  </a:lnTo>
                  <a:lnTo>
                    <a:pt x="53" y="49"/>
                  </a:lnTo>
                  <a:lnTo>
                    <a:pt x="53" y="57"/>
                  </a:lnTo>
                  <a:lnTo>
                    <a:pt x="42" y="57"/>
                  </a:lnTo>
                  <a:lnTo>
                    <a:pt x="42" y="75"/>
                  </a:lnTo>
                  <a:lnTo>
                    <a:pt x="33" y="75"/>
                  </a:lnTo>
                  <a:lnTo>
                    <a:pt x="33" y="57"/>
                  </a:lnTo>
                  <a:lnTo>
                    <a:pt x="0" y="57"/>
                  </a:lnTo>
                  <a:lnTo>
                    <a:pt x="0" y="47"/>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3" name="Freeform 43"/>
            <p:cNvSpPr>
              <a:spLocks/>
            </p:cNvSpPr>
            <p:nvPr/>
          </p:nvSpPr>
          <p:spPr bwMode="auto">
            <a:xfrm>
              <a:off x="2396" y="3708"/>
              <a:ext cx="48" cy="76"/>
            </a:xfrm>
            <a:custGeom>
              <a:avLst/>
              <a:gdLst>
                <a:gd name="T0" fmla="*/ 4 w 48"/>
                <a:gd name="T1" fmla="*/ 0 h 76"/>
                <a:gd name="T2" fmla="*/ 44 w 48"/>
                <a:gd name="T3" fmla="*/ 0 h 76"/>
                <a:gd name="T4" fmla="*/ 44 w 48"/>
                <a:gd name="T5" fmla="*/ 8 h 76"/>
                <a:gd name="T6" fmla="*/ 13 w 48"/>
                <a:gd name="T7" fmla="*/ 8 h 76"/>
                <a:gd name="T8" fmla="*/ 13 w 48"/>
                <a:gd name="T9" fmla="*/ 26 h 76"/>
                <a:gd name="T10" fmla="*/ 16 w 48"/>
                <a:gd name="T11" fmla="*/ 26 h 76"/>
                <a:gd name="T12" fmla="*/ 21 w 48"/>
                <a:gd name="T13" fmla="*/ 25 h 76"/>
                <a:gd name="T14" fmla="*/ 29 w 48"/>
                <a:gd name="T15" fmla="*/ 26 h 76"/>
                <a:gd name="T16" fmla="*/ 36 w 48"/>
                <a:gd name="T17" fmla="*/ 28 h 76"/>
                <a:gd name="T18" fmla="*/ 41 w 48"/>
                <a:gd name="T19" fmla="*/ 32 h 76"/>
                <a:gd name="T20" fmla="*/ 45 w 48"/>
                <a:gd name="T21" fmla="*/ 37 h 76"/>
                <a:gd name="T22" fmla="*/ 48 w 48"/>
                <a:gd name="T23" fmla="*/ 43 h 76"/>
                <a:gd name="T24" fmla="*/ 48 w 48"/>
                <a:gd name="T25" fmla="*/ 50 h 76"/>
                <a:gd name="T26" fmla="*/ 48 w 48"/>
                <a:gd name="T27" fmla="*/ 58 h 76"/>
                <a:gd name="T28" fmla="*/ 45 w 48"/>
                <a:gd name="T29" fmla="*/ 64 h 76"/>
                <a:gd name="T30" fmla="*/ 41 w 48"/>
                <a:gd name="T31" fmla="*/ 69 h 76"/>
                <a:gd name="T32" fmla="*/ 36 w 48"/>
                <a:gd name="T33" fmla="*/ 73 h 76"/>
                <a:gd name="T34" fmla="*/ 29 w 48"/>
                <a:gd name="T35" fmla="*/ 75 h 76"/>
                <a:gd name="T36" fmla="*/ 19 w 48"/>
                <a:gd name="T37" fmla="*/ 76 h 76"/>
                <a:gd name="T38" fmla="*/ 10 w 48"/>
                <a:gd name="T39" fmla="*/ 75 h 76"/>
                <a:gd name="T40" fmla="*/ 6 w 48"/>
                <a:gd name="T41" fmla="*/ 75 h 76"/>
                <a:gd name="T42" fmla="*/ 0 w 48"/>
                <a:gd name="T43" fmla="*/ 73 h 76"/>
                <a:gd name="T44" fmla="*/ 0 w 48"/>
                <a:gd name="T45" fmla="*/ 63 h 76"/>
                <a:gd name="T46" fmla="*/ 4 w 48"/>
                <a:gd name="T47" fmla="*/ 64 h 76"/>
                <a:gd name="T48" fmla="*/ 10 w 48"/>
                <a:gd name="T49" fmla="*/ 66 h 76"/>
                <a:gd name="T50" fmla="*/ 15 w 48"/>
                <a:gd name="T51" fmla="*/ 67 h 76"/>
                <a:gd name="T52" fmla="*/ 19 w 48"/>
                <a:gd name="T53" fmla="*/ 67 h 76"/>
                <a:gd name="T54" fmla="*/ 26 w 48"/>
                <a:gd name="T55" fmla="*/ 67 h 76"/>
                <a:gd name="T56" fmla="*/ 30 w 48"/>
                <a:gd name="T57" fmla="*/ 66 h 76"/>
                <a:gd name="T58" fmla="*/ 33 w 48"/>
                <a:gd name="T59" fmla="*/ 63 h 76"/>
                <a:gd name="T60" fmla="*/ 36 w 48"/>
                <a:gd name="T61" fmla="*/ 60 h 76"/>
                <a:gd name="T62" fmla="*/ 38 w 48"/>
                <a:gd name="T63" fmla="*/ 55 h 76"/>
                <a:gd name="T64" fmla="*/ 39 w 48"/>
                <a:gd name="T65" fmla="*/ 50 h 76"/>
                <a:gd name="T66" fmla="*/ 38 w 48"/>
                <a:gd name="T67" fmla="*/ 46 h 76"/>
                <a:gd name="T68" fmla="*/ 36 w 48"/>
                <a:gd name="T69" fmla="*/ 41 h 76"/>
                <a:gd name="T70" fmla="*/ 33 w 48"/>
                <a:gd name="T71" fmla="*/ 38 h 76"/>
                <a:gd name="T72" fmla="*/ 30 w 48"/>
                <a:gd name="T73" fmla="*/ 35 h 76"/>
                <a:gd name="T74" fmla="*/ 26 w 48"/>
                <a:gd name="T75" fmla="*/ 34 h 76"/>
                <a:gd name="T76" fmla="*/ 19 w 48"/>
                <a:gd name="T77" fmla="*/ 34 h 76"/>
                <a:gd name="T78" fmla="*/ 12 w 48"/>
                <a:gd name="T79" fmla="*/ 35 h 76"/>
                <a:gd name="T80" fmla="*/ 4 w 48"/>
                <a:gd name="T81" fmla="*/ 37 h 76"/>
                <a:gd name="T82" fmla="*/ 4 w 48"/>
                <a:gd name="T8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76">
                  <a:moveTo>
                    <a:pt x="4" y="0"/>
                  </a:moveTo>
                  <a:lnTo>
                    <a:pt x="44" y="0"/>
                  </a:lnTo>
                  <a:lnTo>
                    <a:pt x="44" y="8"/>
                  </a:lnTo>
                  <a:lnTo>
                    <a:pt x="13" y="8"/>
                  </a:lnTo>
                  <a:lnTo>
                    <a:pt x="13" y="26"/>
                  </a:lnTo>
                  <a:lnTo>
                    <a:pt x="16" y="26"/>
                  </a:lnTo>
                  <a:lnTo>
                    <a:pt x="21" y="25"/>
                  </a:lnTo>
                  <a:lnTo>
                    <a:pt x="29" y="26"/>
                  </a:lnTo>
                  <a:lnTo>
                    <a:pt x="36" y="28"/>
                  </a:lnTo>
                  <a:lnTo>
                    <a:pt x="41" y="32"/>
                  </a:lnTo>
                  <a:lnTo>
                    <a:pt x="45" y="37"/>
                  </a:lnTo>
                  <a:lnTo>
                    <a:pt x="48" y="43"/>
                  </a:lnTo>
                  <a:lnTo>
                    <a:pt x="48" y="50"/>
                  </a:lnTo>
                  <a:lnTo>
                    <a:pt x="48" y="58"/>
                  </a:lnTo>
                  <a:lnTo>
                    <a:pt x="45" y="64"/>
                  </a:lnTo>
                  <a:lnTo>
                    <a:pt x="41" y="69"/>
                  </a:lnTo>
                  <a:lnTo>
                    <a:pt x="36" y="73"/>
                  </a:lnTo>
                  <a:lnTo>
                    <a:pt x="29" y="75"/>
                  </a:lnTo>
                  <a:lnTo>
                    <a:pt x="19" y="76"/>
                  </a:lnTo>
                  <a:lnTo>
                    <a:pt x="10" y="75"/>
                  </a:lnTo>
                  <a:lnTo>
                    <a:pt x="6" y="75"/>
                  </a:lnTo>
                  <a:lnTo>
                    <a:pt x="0" y="73"/>
                  </a:lnTo>
                  <a:lnTo>
                    <a:pt x="0" y="63"/>
                  </a:lnTo>
                  <a:lnTo>
                    <a:pt x="4" y="64"/>
                  </a:lnTo>
                  <a:lnTo>
                    <a:pt x="10" y="66"/>
                  </a:lnTo>
                  <a:lnTo>
                    <a:pt x="15" y="67"/>
                  </a:lnTo>
                  <a:lnTo>
                    <a:pt x="19" y="67"/>
                  </a:lnTo>
                  <a:lnTo>
                    <a:pt x="26" y="67"/>
                  </a:lnTo>
                  <a:lnTo>
                    <a:pt x="30" y="66"/>
                  </a:lnTo>
                  <a:lnTo>
                    <a:pt x="33" y="63"/>
                  </a:lnTo>
                  <a:lnTo>
                    <a:pt x="36" y="60"/>
                  </a:lnTo>
                  <a:lnTo>
                    <a:pt x="38" y="55"/>
                  </a:lnTo>
                  <a:lnTo>
                    <a:pt x="39" y="50"/>
                  </a:lnTo>
                  <a:lnTo>
                    <a:pt x="38" y="46"/>
                  </a:lnTo>
                  <a:lnTo>
                    <a:pt x="36" y="41"/>
                  </a:lnTo>
                  <a:lnTo>
                    <a:pt x="33" y="38"/>
                  </a:lnTo>
                  <a:lnTo>
                    <a:pt x="30" y="35"/>
                  </a:lnTo>
                  <a:lnTo>
                    <a:pt x="26" y="34"/>
                  </a:lnTo>
                  <a:lnTo>
                    <a:pt x="19" y="34"/>
                  </a:lnTo>
                  <a:lnTo>
                    <a:pt x="12" y="35"/>
                  </a:lnTo>
                  <a:lnTo>
                    <a:pt x="4" y="37"/>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4" name="Line 44"/>
            <p:cNvSpPr>
              <a:spLocks noChangeShapeType="1"/>
            </p:cNvSpPr>
            <p:nvPr/>
          </p:nvSpPr>
          <p:spPr bwMode="auto">
            <a:xfrm flipV="1">
              <a:off x="2727"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 name="Line 45"/>
            <p:cNvSpPr>
              <a:spLocks noChangeShapeType="1"/>
            </p:cNvSpPr>
            <p:nvPr/>
          </p:nvSpPr>
          <p:spPr bwMode="auto">
            <a:xfrm>
              <a:off x="2727"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 name="Freeform 46"/>
            <p:cNvSpPr>
              <a:spLocks/>
            </p:cNvSpPr>
            <p:nvPr/>
          </p:nvSpPr>
          <p:spPr bwMode="auto">
            <a:xfrm>
              <a:off x="2677" y="3708"/>
              <a:ext cx="48" cy="76"/>
            </a:xfrm>
            <a:custGeom>
              <a:avLst/>
              <a:gdLst>
                <a:gd name="T0" fmla="*/ 3 w 48"/>
                <a:gd name="T1" fmla="*/ 0 h 76"/>
                <a:gd name="T2" fmla="*/ 42 w 48"/>
                <a:gd name="T3" fmla="*/ 0 h 76"/>
                <a:gd name="T4" fmla="*/ 42 w 48"/>
                <a:gd name="T5" fmla="*/ 8 h 76"/>
                <a:gd name="T6" fmla="*/ 12 w 48"/>
                <a:gd name="T7" fmla="*/ 8 h 76"/>
                <a:gd name="T8" fmla="*/ 12 w 48"/>
                <a:gd name="T9" fmla="*/ 26 h 76"/>
                <a:gd name="T10" fmla="*/ 16 w 48"/>
                <a:gd name="T11" fmla="*/ 26 h 76"/>
                <a:gd name="T12" fmla="*/ 21 w 48"/>
                <a:gd name="T13" fmla="*/ 25 h 76"/>
                <a:gd name="T14" fmla="*/ 28 w 48"/>
                <a:gd name="T15" fmla="*/ 26 h 76"/>
                <a:gd name="T16" fmla="*/ 34 w 48"/>
                <a:gd name="T17" fmla="*/ 28 h 76"/>
                <a:gd name="T18" fmla="*/ 41 w 48"/>
                <a:gd name="T19" fmla="*/ 32 h 76"/>
                <a:gd name="T20" fmla="*/ 45 w 48"/>
                <a:gd name="T21" fmla="*/ 37 h 76"/>
                <a:gd name="T22" fmla="*/ 47 w 48"/>
                <a:gd name="T23" fmla="*/ 43 h 76"/>
                <a:gd name="T24" fmla="*/ 48 w 48"/>
                <a:gd name="T25" fmla="*/ 50 h 76"/>
                <a:gd name="T26" fmla="*/ 47 w 48"/>
                <a:gd name="T27" fmla="*/ 58 h 76"/>
                <a:gd name="T28" fmla="*/ 45 w 48"/>
                <a:gd name="T29" fmla="*/ 64 h 76"/>
                <a:gd name="T30" fmla="*/ 41 w 48"/>
                <a:gd name="T31" fmla="*/ 69 h 76"/>
                <a:gd name="T32" fmla="*/ 34 w 48"/>
                <a:gd name="T33" fmla="*/ 73 h 76"/>
                <a:gd name="T34" fmla="*/ 27 w 48"/>
                <a:gd name="T35" fmla="*/ 75 h 76"/>
                <a:gd name="T36" fmla="*/ 19 w 48"/>
                <a:gd name="T37" fmla="*/ 76 h 76"/>
                <a:gd name="T38" fmla="*/ 10 w 48"/>
                <a:gd name="T39" fmla="*/ 75 h 76"/>
                <a:gd name="T40" fmla="*/ 4 w 48"/>
                <a:gd name="T41" fmla="*/ 75 h 76"/>
                <a:gd name="T42" fmla="*/ 0 w 48"/>
                <a:gd name="T43" fmla="*/ 73 h 76"/>
                <a:gd name="T44" fmla="*/ 0 w 48"/>
                <a:gd name="T45" fmla="*/ 63 h 76"/>
                <a:gd name="T46" fmla="*/ 4 w 48"/>
                <a:gd name="T47" fmla="*/ 64 h 76"/>
                <a:gd name="T48" fmla="*/ 9 w 48"/>
                <a:gd name="T49" fmla="*/ 66 h 76"/>
                <a:gd name="T50" fmla="*/ 13 w 48"/>
                <a:gd name="T51" fmla="*/ 67 h 76"/>
                <a:gd name="T52" fmla="*/ 19 w 48"/>
                <a:gd name="T53" fmla="*/ 67 h 76"/>
                <a:gd name="T54" fmla="*/ 24 w 48"/>
                <a:gd name="T55" fmla="*/ 67 h 76"/>
                <a:gd name="T56" fmla="*/ 28 w 48"/>
                <a:gd name="T57" fmla="*/ 66 h 76"/>
                <a:gd name="T58" fmla="*/ 33 w 48"/>
                <a:gd name="T59" fmla="*/ 63 h 76"/>
                <a:gd name="T60" fmla="*/ 36 w 48"/>
                <a:gd name="T61" fmla="*/ 60 h 76"/>
                <a:gd name="T62" fmla="*/ 38 w 48"/>
                <a:gd name="T63" fmla="*/ 55 h 76"/>
                <a:gd name="T64" fmla="*/ 38 w 48"/>
                <a:gd name="T65" fmla="*/ 50 h 76"/>
                <a:gd name="T66" fmla="*/ 38 w 48"/>
                <a:gd name="T67" fmla="*/ 46 h 76"/>
                <a:gd name="T68" fmla="*/ 36 w 48"/>
                <a:gd name="T69" fmla="*/ 41 h 76"/>
                <a:gd name="T70" fmla="*/ 33 w 48"/>
                <a:gd name="T71" fmla="*/ 38 h 76"/>
                <a:gd name="T72" fmla="*/ 28 w 48"/>
                <a:gd name="T73" fmla="*/ 35 h 76"/>
                <a:gd name="T74" fmla="*/ 24 w 48"/>
                <a:gd name="T75" fmla="*/ 34 h 76"/>
                <a:gd name="T76" fmla="*/ 19 w 48"/>
                <a:gd name="T77" fmla="*/ 34 h 76"/>
                <a:gd name="T78" fmla="*/ 12 w 48"/>
                <a:gd name="T79" fmla="*/ 35 h 76"/>
                <a:gd name="T80" fmla="*/ 3 w 48"/>
                <a:gd name="T81" fmla="*/ 37 h 76"/>
                <a:gd name="T82" fmla="*/ 3 w 48"/>
                <a:gd name="T8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76">
                  <a:moveTo>
                    <a:pt x="3" y="0"/>
                  </a:moveTo>
                  <a:lnTo>
                    <a:pt x="42" y="0"/>
                  </a:lnTo>
                  <a:lnTo>
                    <a:pt x="42" y="8"/>
                  </a:lnTo>
                  <a:lnTo>
                    <a:pt x="12" y="8"/>
                  </a:lnTo>
                  <a:lnTo>
                    <a:pt x="12" y="26"/>
                  </a:lnTo>
                  <a:lnTo>
                    <a:pt x="16" y="26"/>
                  </a:lnTo>
                  <a:lnTo>
                    <a:pt x="21" y="25"/>
                  </a:lnTo>
                  <a:lnTo>
                    <a:pt x="28" y="26"/>
                  </a:lnTo>
                  <a:lnTo>
                    <a:pt x="34" y="28"/>
                  </a:lnTo>
                  <a:lnTo>
                    <a:pt x="41" y="32"/>
                  </a:lnTo>
                  <a:lnTo>
                    <a:pt x="45" y="37"/>
                  </a:lnTo>
                  <a:lnTo>
                    <a:pt x="47" y="43"/>
                  </a:lnTo>
                  <a:lnTo>
                    <a:pt x="48" y="50"/>
                  </a:lnTo>
                  <a:lnTo>
                    <a:pt x="47" y="58"/>
                  </a:lnTo>
                  <a:lnTo>
                    <a:pt x="45" y="64"/>
                  </a:lnTo>
                  <a:lnTo>
                    <a:pt x="41" y="69"/>
                  </a:lnTo>
                  <a:lnTo>
                    <a:pt x="34" y="73"/>
                  </a:lnTo>
                  <a:lnTo>
                    <a:pt x="27" y="75"/>
                  </a:lnTo>
                  <a:lnTo>
                    <a:pt x="19" y="76"/>
                  </a:lnTo>
                  <a:lnTo>
                    <a:pt x="10" y="75"/>
                  </a:lnTo>
                  <a:lnTo>
                    <a:pt x="4" y="75"/>
                  </a:lnTo>
                  <a:lnTo>
                    <a:pt x="0" y="73"/>
                  </a:lnTo>
                  <a:lnTo>
                    <a:pt x="0" y="63"/>
                  </a:lnTo>
                  <a:lnTo>
                    <a:pt x="4" y="64"/>
                  </a:lnTo>
                  <a:lnTo>
                    <a:pt x="9" y="66"/>
                  </a:lnTo>
                  <a:lnTo>
                    <a:pt x="13" y="67"/>
                  </a:lnTo>
                  <a:lnTo>
                    <a:pt x="19" y="67"/>
                  </a:lnTo>
                  <a:lnTo>
                    <a:pt x="24" y="67"/>
                  </a:lnTo>
                  <a:lnTo>
                    <a:pt x="28" y="66"/>
                  </a:lnTo>
                  <a:lnTo>
                    <a:pt x="33" y="63"/>
                  </a:lnTo>
                  <a:lnTo>
                    <a:pt x="36" y="60"/>
                  </a:lnTo>
                  <a:lnTo>
                    <a:pt x="38" y="55"/>
                  </a:lnTo>
                  <a:lnTo>
                    <a:pt x="38" y="50"/>
                  </a:lnTo>
                  <a:lnTo>
                    <a:pt x="38" y="46"/>
                  </a:lnTo>
                  <a:lnTo>
                    <a:pt x="36" y="41"/>
                  </a:lnTo>
                  <a:lnTo>
                    <a:pt x="33" y="38"/>
                  </a:lnTo>
                  <a:lnTo>
                    <a:pt x="28" y="35"/>
                  </a:lnTo>
                  <a:lnTo>
                    <a:pt x="24" y="34"/>
                  </a:lnTo>
                  <a:lnTo>
                    <a:pt x="19" y="34"/>
                  </a:lnTo>
                  <a:lnTo>
                    <a:pt x="12" y="35"/>
                  </a:lnTo>
                  <a:lnTo>
                    <a:pt x="3" y="37"/>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7" name="Freeform 47"/>
            <p:cNvSpPr>
              <a:spLocks noEditPoints="1"/>
            </p:cNvSpPr>
            <p:nvPr/>
          </p:nvSpPr>
          <p:spPr bwMode="auto">
            <a:xfrm>
              <a:off x="2740" y="3707"/>
              <a:ext cx="52" cy="77"/>
            </a:xfrm>
            <a:custGeom>
              <a:avLst/>
              <a:gdLst>
                <a:gd name="T0" fmla="*/ 26 w 52"/>
                <a:gd name="T1" fmla="*/ 7 h 77"/>
                <a:gd name="T2" fmla="*/ 22 w 52"/>
                <a:gd name="T3" fmla="*/ 9 h 77"/>
                <a:gd name="T4" fmla="*/ 17 w 52"/>
                <a:gd name="T5" fmla="*/ 10 h 77"/>
                <a:gd name="T6" fmla="*/ 14 w 52"/>
                <a:gd name="T7" fmla="*/ 15 h 77"/>
                <a:gd name="T8" fmla="*/ 12 w 52"/>
                <a:gd name="T9" fmla="*/ 21 h 77"/>
                <a:gd name="T10" fmla="*/ 11 w 52"/>
                <a:gd name="T11" fmla="*/ 29 h 77"/>
                <a:gd name="T12" fmla="*/ 11 w 52"/>
                <a:gd name="T13" fmla="*/ 38 h 77"/>
                <a:gd name="T14" fmla="*/ 11 w 52"/>
                <a:gd name="T15" fmla="*/ 48 h 77"/>
                <a:gd name="T16" fmla="*/ 12 w 52"/>
                <a:gd name="T17" fmla="*/ 56 h 77"/>
                <a:gd name="T18" fmla="*/ 14 w 52"/>
                <a:gd name="T19" fmla="*/ 62 h 77"/>
                <a:gd name="T20" fmla="*/ 17 w 52"/>
                <a:gd name="T21" fmla="*/ 65 h 77"/>
                <a:gd name="T22" fmla="*/ 22 w 52"/>
                <a:gd name="T23" fmla="*/ 68 h 77"/>
                <a:gd name="T24" fmla="*/ 26 w 52"/>
                <a:gd name="T25" fmla="*/ 70 h 77"/>
                <a:gd name="T26" fmla="*/ 31 w 52"/>
                <a:gd name="T27" fmla="*/ 68 h 77"/>
                <a:gd name="T28" fmla="*/ 35 w 52"/>
                <a:gd name="T29" fmla="*/ 65 h 77"/>
                <a:gd name="T30" fmla="*/ 38 w 52"/>
                <a:gd name="T31" fmla="*/ 62 h 77"/>
                <a:gd name="T32" fmla="*/ 40 w 52"/>
                <a:gd name="T33" fmla="*/ 56 h 77"/>
                <a:gd name="T34" fmla="*/ 41 w 52"/>
                <a:gd name="T35" fmla="*/ 48 h 77"/>
                <a:gd name="T36" fmla="*/ 43 w 52"/>
                <a:gd name="T37" fmla="*/ 38 h 77"/>
                <a:gd name="T38" fmla="*/ 41 w 52"/>
                <a:gd name="T39" fmla="*/ 29 h 77"/>
                <a:gd name="T40" fmla="*/ 40 w 52"/>
                <a:gd name="T41" fmla="*/ 21 h 77"/>
                <a:gd name="T42" fmla="*/ 38 w 52"/>
                <a:gd name="T43" fmla="*/ 15 h 77"/>
                <a:gd name="T44" fmla="*/ 35 w 52"/>
                <a:gd name="T45" fmla="*/ 10 h 77"/>
                <a:gd name="T46" fmla="*/ 31 w 52"/>
                <a:gd name="T47" fmla="*/ 9 h 77"/>
                <a:gd name="T48" fmla="*/ 26 w 52"/>
                <a:gd name="T49" fmla="*/ 7 h 77"/>
                <a:gd name="T50" fmla="*/ 26 w 52"/>
                <a:gd name="T51" fmla="*/ 0 h 77"/>
                <a:gd name="T52" fmla="*/ 32 w 52"/>
                <a:gd name="T53" fmla="*/ 0 h 77"/>
                <a:gd name="T54" fmla="*/ 37 w 52"/>
                <a:gd name="T55" fmla="*/ 1 h 77"/>
                <a:gd name="T56" fmla="*/ 41 w 52"/>
                <a:gd name="T57" fmla="*/ 6 h 77"/>
                <a:gd name="T58" fmla="*/ 46 w 52"/>
                <a:gd name="T59" fmla="*/ 9 h 77"/>
                <a:gd name="T60" fmla="*/ 50 w 52"/>
                <a:gd name="T61" fmla="*/ 21 h 77"/>
                <a:gd name="T62" fmla="*/ 52 w 52"/>
                <a:gd name="T63" fmla="*/ 38 h 77"/>
                <a:gd name="T64" fmla="*/ 50 w 52"/>
                <a:gd name="T65" fmla="*/ 55 h 77"/>
                <a:gd name="T66" fmla="*/ 46 w 52"/>
                <a:gd name="T67" fmla="*/ 67 h 77"/>
                <a:gd name="T68" fmla="*/ 41 w 52"/>
                <a:gd name="T69" fmla="*/ 71 h 77"/>
                <a:gd name="T70" fmla="*/ 37 w 52"/>
                <a:gd name="T71" fmla="*/ 74 h 77"/>
                <a:gd name="T72" fmla="*/ 32 w 52"/>
                <a:gd name="T73" fmla="*/ 76 h 77"/>
                <a:gd name="T74" fmla="*/ 26 w 52"/>
                <a:gd name="T75" fmla="*/ 77 h 77"/>
                <a:gd name="T76" fmla="*/ 20 w 52"/>
                <a:gd name="T77" fmla="*/ 76 h 77"/>
                <a:gd name="T78" fmla="*/ 16 w 52"/>
                <a:gd name="T79" fmla="*/ 74 h 77"/>
                <a:gd name="T80" fmla="*/ 11 w 52"/>
                <a:gd name="T81" fmla="*/ 71 h 77"/>
                <a:gd name="T82" fmla="*/ 8 w 52"/>
                <a:gd name="T83" fmla="*/ 67 h 77"/>
                <a:gd name="T84" fmla="*/ 2 w 52"/>
                <a:gd name="T85" fmla="*/ 55 h 77"/>
                <a:gd name="T86" fmla="*/ 0 w 52"/>
                <a:gd name="T87" fmla="*/ 38 h 77"/>
                <a:gd name="T88" fmla="*/ 2 w 52"/>
                <a:gd name="T89" fmla="*/ 21 h 77"/>
                <a:gd name="T90" fmla="*/ 8 w 52"/>
                <a:gd name="T91" fmla="*/ 9 h 77"/>
                <a:gd name="T92" fmla="*/ 11 w 52"/>
                <a:gd name="T93" fmla="*/ 6 h 77"/>
                <a:gd name="T94" fmla="*/ 16 w 52"/>
                <a:gd name="T95" fmla="*/ 1 h 77"/>
                <a:gd name="T96" fmla="*/ 20 w 52"/>
                <a:gd name="T97" fmla="*/ 0 h 77"/>
                <a:gd name="T98" fmla="*/ 26 w 52"/>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7">
                  <a:moveTo>
                    <a:pt x="26" y="7"/>
                  </a:moveTo>
                  <a:lnTo>
                    <a:pt x="22" y="9"/>
                  </a:lnTo>
                  <a:lnTo>
                    <a:pt x="17" y="10"/>
                  </a:lnTo>
                  <a:lnTo>
                    <a:pt x="14" y="15"/>
                  </a:lnTo>
                  <a:lnTo>
                    <a:pt x="12" y="21"/>
                  </a:lnTo>
                  <a:lnTo>
                    <a:pt x="11" y="29"/>
                  </a:lnTo>
                  <a:lnTo>
                    <a:pt x="11" y="38"/>
                  </a:lnTo>
                  <a:lnTo>
                    <a:pt x="11" y="48"/>
                  </a:lnTo>
                  <a:lnTo>
                    <a:pt x="12" y="56"/>
                  </a:lnTo>
                  <a:lnTo>
                    <a:pt x="14" y="62"/>
                  </a:lnTo>
                  <a:lnTo>
                    <a:pt x="17" y="65"/>
                  </a:lnTo>
                  <a:lnTo>
                    <a:pt x="22" y="68"/>
                  </a:lnTo>
                  <a:lnTo>
                    <a:pt x="26" y="70"/>
                  </a:lnTo>
                  <a:lnTo>
                    <a:pt x="31" y="68"/>
                  </a:lnTo>
                  <a:lnTo>
                    <a:pt x="35" y="65"/>
                  </a:lnTo>
                  <a:lnTo>
                    <a:pt x="38" y="62"/>
                  </a:lnTo>
                  <a:lnTo>
                    <a:pt x="40" y="56"/>
                  </a:lnTo>
                  <a:lnTo>
                    <a:pt x="41" y="48"/>
                  </a:lnTo>
                  <a:lnTo>
                    <a:pt x="43" y="38"/>
                  </a:lnTo>
                  <a:lnTo>
                    <a:pt x="41" y="29"/>
                  </a:lnTo>
                  <a:lnTo>
                    <a:pt x="40" y="21"/>
                  </a:lnTo>
                  <a:lnTo>
                    <a:pt x="38" y="15"/>
                  </a:lnTo>
                  <a:lnTo>
                    <a:pt x="35" y="10"/>
                  </a:lnTo>
                  <a:lnTo>
                    <a:pt x="31" y="9"/>
                  </a:lnTo>
                  <a:lnTo>
                    <a:pt x="26" y="7"/>
                  </a:lnTo>
                  <a:close/>
                  <a:moveTo>
                    <a:pt x="26" y="0"/>
                  </a:moveTo>
                  <a:lnTo>
                    <a:pt x="32" y="0"/>
                  </a:lnTo>
                  <a:lnTo>
                    <a:pt x="37" y="1"/>
                  </a:lnTo>
                  <a:lnTo>
                    <a:pt x="41" y="6"/>
                  </a:lnTo>
                  <a:lnTo>
                    <a:pt x="46" y="9"/>
                  </a:lnTo>
                  <a:lnTo>
                    <a:pt x="50" y="21"/>
                  </a:lnTo>
                  <a:lnTo>
                    <a:pt x="52" y="38"/>
                  </a:lnTo>
                  <a:lnTo>
                    <a:pt x="50" y="55"/>
                  </a:lnTo>
                  <a:lnTo>
                    <a:pt x="46" y="67"/>
                  </a:lnTo>
                  <a:lnTo>
                    <a:pt x="41" y="71"/>
                  </a:lnTo>
                  <a:lnTo>
                    <a:pt x="37" y="74"/>
                  </a:lnTo>
                  <a:lnTo>
                    <a:pt x="32" y="76"/>
                  </a:lnTo>
                  <a:lnTo>
                    <a:pt x="26" y="77"/>
                  </a:lnTo>
                  <a:lnTo>
                    <a:pt x="20" y="76"/>
                  </a:lnTo>
                  <a:lnTo>
                    <a:pt x="16" y="74"/>
                  </a:lnTo>
                  <a:lnTo>
                    <a:pt x="11" y="71"/>
                  </a:lnTo>
                  <a:lnTo>
                    <a:pt x="8" y="67"/>
                  </a:lnTo>
                  <a:lnTo>
                    <a:pt x="2" y="55"/>
                  </a:lnTo>
                  <a:lnTo>
                    <a:pt x="0" y="38"/>
                  </a:lnTo>
                  <a:lnTo>
                    <a:pt x="2" y="21"/>
                  </a:lnTo>
                  <a:lnTo>
                    <a:pt x="8" y="9"/>
                  </a:lnTo>
                  <a:lnTo>
                    <a:pt x="11" y="6"/>
                  </a:lnTo>
                  <a:lnTo>
                    <a:pt x="16" y="1"/>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8" name="Line 48"/>
            <p:cNvSpPr>
              <a:spLocks noChangeShapeType="1"/>
            </p:cNvSpPr>
            <p:nvPr/>
          </p:nvSpPr>
          <p:spPr bwMode="auto">
            <a:xfrm flipV="1">
              <a:off x="3071"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 name="Line 49"/>
            <p:cNvSpPr>
              <a:spLocks noChangeShapeType="1"/>
            </p:cNvSpPr>
            <p:nvPr/>
          </p:nvSpPr>
          <p:spPr bwMode="auto">
            <a:xfrm>
              <a:off x="3071"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 name="Freeform 50"/>
            <p:cNvSpPr>
              <a:spLocks/>
            </p:cNvSpPr>
            <p:nvPr/>
          </p:nvSpPr>
          <p:spPr bwMode="auto">
            <a:xfrm>
              <a:off x="3023" y="3708"/>
              <a:ext cx="48" cy="76"/>
            </a:xfrm>
            <a:custGeom>
              <a:avLst/>
              <a:gdLst>
                <a:gd name="T0" fmla="*/ 3 w 48"/>
                <a:gd name="T1" fmla="*/ 0 h 76"/>
                <a:gd name="T2" fmla="*/ 42 w 48"/>
                <a:gd name="T3" fmla="*/ 0 h 76"/>
                <a:gd name="T4" fmla="*/ 42 w 48"/>
                <a:gd name="T5" fmla="*/ 8 h 76"/>
                <a:gd name="T6" fmla="*/ 12 w 48"/>
                <a:gd name="T7" fmla="*/ 8 h 76"/>
                <a:gd name="T8" fmla="*/ 12 w 48"/>
                <a:gd name="T9" fmla="*/ 26 h 76"/>
                <a:gd name="T10" fmla="*/ 16 w 48"/>
                <a:gd name="T11" fmla="*/ 26 h 76"/>
                <a:gd name="T12" fmla="*/ 21 w 48"/>
                <a:gd name="T13" fmla="*/ 25 h 76"/>
                <a:gd name="T14" fmla="*/ 29 w 48"/>
                <a:gd name="T15" fmla="*/ 26 h 76"/>
                <a:gd name="T16" fmla="*/ 35 w 48"/>
                <a:gd name="T17" fmla="*/ 28 h 76"/>
                <a:gd name="T18" fmla="*/ 41 w 48"/>
                <a:gd name="T19" fmla="*/ 32 h 76"/>
                <a:gd name="T20" fmla="*/ 45 w 48"/>
                <a:gd name="T21" fmla="*/ 37 h 76"/>
                <a:gd name="T22" fmla="*/ 47 w 48"/>
                <a:gd name="T23" fmla="*/ 43 h 76"/>
                <a:gd name="T24" fmla="*/ 48 w 48"/>
                <a:gd name="T25" fmla="*/ 50 h 76"/>
                <a:gd name="T26" fmla="*/ 47 w 48"/>
                <a:gd name="T27" fmla="*/ 58 h 76"/>
                <a:gd name="T28" fmla="*/ 45 w 48"/>
                <a:gd name="T29" fmla="*/ 64 h 76"/>
                <a:gd name="T30" fmla="*/ 41 w 48"/>
                <a:gd name="T31" fmla="*/ 69 h 76"/>
                <a:gd name="T32" fmla="*/ 35 w 48"/>
                <a:gd name="T33" fmla="*/ 73 h 76"/>
                <a:gd name="T34" fmla="*/ 27 w 48"/>
                <a:gd name="T35" fmla="*/ 75 h 76"/>
                <a:gd name="T36" fmla="*/ 19 w 48"/>
                <a:gd name="T37" fmla="*/ 76 h 76"/>
                <a:gd name="T38" fmla="*/ 10 w 48"/>
                <a:gd name="T39" fmla="*/ 75 h 76"/>
                <a:gd name="T40" fmla="*/ 4 w 48"/>
                <a:gd name="T41" fmla="*/ 75 h 76"/>
                <a:gd name="T42" fmla="*/ 0 w 48"/>
                <a:gd name="T43" fmla="*/ 73 h 76"/>
                <a:gd name="T44" fmla="*/ 0 w 48"/>
                <a:gd name="T45" fmla="*/ 63 h 76"/>
                <a:gd name="T46" fmla="*/ 4 w 48"/>
                <a:gd name="T47" fmla="*/ 64 h 76"/>
                <a:gd name="T48" fmla="*/ 9 w 48"/>
                <a:gd name="T49" fmla="*/ 66 h 76"/>
                <a:gd name="T50" fmla="*/ 13 w 48"/>
                <a:gd name="T51" fmla="*/ 67 h 76"/>
                <a:gd name="T52" fmla="*/ 19 w 48"/>
                <a:gd name="T53" fmla="*/ 67 h 76"/>
                <a:gd name="T54" fmla="*/ 24 w 48"/>
                <a:gd name="T55" fmla="*/ 67 h 76"/>
                <a:gd name="T56" fmla="*/ 29 w 48"/>
                <a:gd name="T57" fmla="*/ 66 h 76"/>
                <a:gd name="T58" fmla="*/ 33 w 48"/>
                <a:gd name="T59" fmla="*/ 63 h 76"/>
                <a:gd name="T60" fmla="*/ 36 w 48"/>
                <a:gd name="T61" fmla="*/ 60 h 76"/>
                <a:gd name="T62" fmla="*/ 38 w 48"/>
                <a:gd name="T63" fmla="*/ 55 h 76"/>
                <a:gd name="T64" fmla="*/ 38 w 48"/>
                <a:gd name="T65" fmla="*/ 50 h 76"/>
                <a:gd name="T66" fmla="*/ 38 w 48"/>
                <a:gd name="T67" fmla="*/ 46 h 76"/>
                <a:gd name="T68" fmla="*/ 36 w 48"/>
                <a:gd name="T69" fmla="*/ 41 h 76"/>
                <a:gd name="T70" fmla="*/ 33 w 48"/>
                <a:gd name="T71" fmla="*/ 38 h 76"/>
                <a:gd name="T72" fmla="*/ 29 w 48"/>
                <a:gd name="T73" fmla="*/ 35 h 76"/>
                <a:gd name="T74" fmla="*/ 24 w 48"/>
                <a:gd name="T75" fmla="*/ 34 h 76"/>
                <a:gd name="T76" fmla="*/ 19 w 48"/>
                <a:gd name="T77" fmla="*/ 34 h 76"/>
                <a:gd name="T78" fmla="*/ 12 w 48"/>
                <a:gd name="T79" fmla="*/ 35 h 76"/>
                <a:gd name="T80" fmla="*/ 3 w 48"/>
                <a:gd name="T81" fmla="*/ 37 h 76"/>
                <a:gd name="T82" fmla="*/ 3 w 48"/>
                <a:gd name="T8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76">
                  <a:moveTo>
                    <a:pt x="3" y="0"/>
                  </a:moveTo>
                  <a:lnTo>
                    <a:pt x="42" y="0"/>
                  </a:lnTo>
                  <a:lnTo>
                    <a:pt x="42" y="8"/>
                  </a:lnTo>
                  <a:lnTo>
                    <a:pt x="12" y="8"/>
                  </a:lnTo>
                  <a:lnTo>
                    <a:pt x="12" y="26"/>
                  </a:lnTo>
                  <a:lnTo>
                    <a:pt x="16" y="26"/>
                  </a:lnTo>
                  <a:lnTo>
                    <a:pt x="21" y="25"/>
                  </a:lnTo>
                  <a:lnTo>
                    <a:pt x="29" y="26"/>
                  </a:lnTo>
                  <a:lnTo>
                    <a:pt x="35" y="28"/>
                  </a:lnTo>
                  <a:lnTo>
                    <a:pt x="41" y="32"/>
                  </a:lnTo>
                  <a:lnTo>
                    <a:pt x="45" y="37"/>
                  </a:lnTo>
                  <a:lnTo>
                    <a:pt x="47" y="43"/>
                  </a:lnTo>
                  <a:lnTo>
                    <a:pt x="48" y="50"/>
                  </a:lnTo>
                  <a:lnTo>
                    <a:pt x="47" y="58"/>
                  </a:lnTo>
                  <a:lnTo>
                    <a:pt x="45" y="64"/>
                  </a:lnTo>
                  <a:lnTo>
                    <a:pt x="41" y="69"/>
                  </a:lnTo>
                  <a:lnTo>
                    <a:pt x="35" y="73"/>
                  </a:lnTo>
                  <a:lnTo>
                    <a:pt x="27" y="75"/>
                  </a:lnTo>
                  <a:lnTo>
                    <a:pt x="19" y="76"/>
                  </a:lnTo>
                  <a:lnTo>
                    <a:pt x="10" y="75"/>
                  </a:lnTo>
                  <a:lnTo>
                    <a:pt x="4" y="75"/>
                  </a:lnTo>
                  <a:lnTo>
                    <a:pt x="0" y="73"/>
                  </a:lnTo>
                  <a:lnTo>
                    <a:pt x="0" y="63"/>
                  </a:lnTo>
                  <a:lnTo>
                    <a:pt x="4" y="64"/>
                  </a:lnTo>
                  <a:lnTo>
                    <a:pt x="9" y="66"/>
                  </a:lnTo>
                  <a:lnTo>
                    <a:pt x="13" y="67"/>
                  </a:lnTo>
                  <a:lnTo>
                    <a:pt x="19" y="67"/>
                  </a:lnTo>
                  <a:lnTo>
                    <a:pt x="24" y="67"/>
                  </a:lnTo>
                  <a:lnTo>
                    <a:pt x="29" y="66"/>
                  </a:lnTo>
                  <a:lnTo>
                    <a:pt x="33" y="63"/>
                  </a:lnTo>
                  <a:lnTo>
                    <a:pt x="36" y="60"/>
                  </a:lnTo>
                  <a:lnTo>
                    <a:pt x="38" y="55"/>
                  </a:lnTo>
                  <a:lnTo>
                    <a:pt x="38" y="50"/>
                  </a:lnTo>
                  <a:lnTo>
                    <a:pt x="38" y="46"/>
                  </a:lnTo>
                  <a:lnTo>
                    <a:pt x="36" y="41"/>
                  </a:lnTo>
                  <a:lnTo>
                    <a:pt x="33" y="38"/>
                  </a:lnTo>
                  <a:lnTo>
                    <a:pt x="29" y="35"/>
                  </a:lnTo>
                  <a:lnTo>
                    <a:pt x="24" y="34"/>
                  </a:lnTo>
                  <a:lnTo>
                    <a:pt x="19" y="34"/>
                  </a:lnTo>
                  <a:lnTo>
                    <a:pt x="12" y="35"/>
                  </a:lnTo>
                  <a:lnTo>
                    <a:pt x="3" y="37"/>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1" name="Freeform 51"/>
            <p:cNvSpPr>
              <a:spLocks/>
            </p:cNvSpPr>
            <p:nvPr/>
          </p:nvSpPr>
          <p:spPr bwMode="auto">
            <a:xfrm>
              <a:off x="3088" y="3708"/>
              <a:ext cx="49" cy="76"/>
            </a:xfrm>
            <a:custGeom>
              <a:avLst/>
              <a:gdLst>
                <a:gd name="T0" fmla="*/ 3 w 49"/>
                <a:gd name="T1" fmla="*/ 0 h 76"/>
                <a:gd name="T2" fmla="*/ 43 w 49"/>
                <a:gd name="T3" fmla="*/ 0 h 76"/>
                <a:gd name="T4" fmla="*/ 43 w 49"/>
                <a:gd name="T5" fmla="*/ 8 h 76"/>
                <a:gd name="T6" fmla="*/ 12 w 49"/>
                <a:gd name="T7" fmla="*/ 8 h 76"/>
                <a:gd name="T8" fmla="*/ 12 w 49"/>
                <a:gd name="T9" fmla="*/ 26 h 76"/>
                <a:gd name="T10" fmla="*/ 17 w 49"/>
                <a:gd name="T11" fmla="*/ 26 h 76"/>
                <a:gd name="T12" fmla="*/ 21 w 49"/>
                <a:gd name="T13" fmla="*/ 25 h 76"/>
                <a:gd name="T14" fmla="*/ 29 w 49"/>
                <a:gd name="T15" fmla="*/ 26 h 76"/>
                <a:gd name="T16" fmla="*/ 35 w 49"/>
                <a:gd name="T17" fmla="*/ 28 h 76"/>
                <a:gd name="T18" fmla="*/ 41 w 49"/>
                <a:gd name="T19" fmla="*/ 32 h 76"/>
                <a:gd name="T20" fmla="*/ 46 w 49"/>
                <a:gd name="T21" fmla="*/ 37 h 76"/>
                <a:gd name="T22" fmla="*/ 47 w 49"/>
                <a:gd name="T23" fmla="*/ 43 h 76"/>
                <a:gd name="T24" fmla="*/ 49 w 49"/>
                <a:gd name="T25" fmla="*/ 50 h 76"/>
                <a:gd name="T26" fmla="*/ 47 w 49"/>
                <a:gd name="T27" fmla="*/ 58 h 76"/>
                <a:gd name="T28" fmla="*/ 46 w 49"/>
                <a:gd name="T29" fmla="*/ 64 h 76"/>
                <a:gd name="T30" fmla="*/ 41 w 49"/>
                <a:gd name="T31" fmla="*/ 69 h 76"/>
                <a:gd name="T32" fmla="*/ 35 w 49"/>
                <a:gd name="T33" fmla="*/ 73 h 76"/>
                <a:gd name="T34" fmla="*/ 27 w 49"/>
                <a:gd name="T35" fmla="*/ 75 h 76"/>
                <a:gd name="T36" fmla="*/ 20 w 49"/>
                <a:gd name="T37" fmla="*/ 76 h 76"/>
                <a:gd name="T38" fmla="*/ 11 w 49"/>
                <a:gd name="T39" fmla="*/ 75 h 76"/>
                <a:gd name="T40" fmla="*/ 5 w 49"/>
                <a:gd name="T41" fmla="*/ 75 h 76"/>
                <a:gd name="T42" fmla="*/ 0 w 49"/>
                <a:gd name="T43" fmla="*/ 73 h 76"/>
                <a:gd name="T44" fmla="*/ 0 w 49"/>
                <a:gd name="T45" fmla="*/ 63 h 76"/>
                <a:gd name="T46" fmla="*/ 5 w 49"/>
                <a:gd name="T47" fmla="*/ 64 h 76"/>
                <a:gd name="T48" fmla="*/ 9 w 49"/>
                <a:gd name="T49" fmla="*/ 66 h 76"/>
                <a:gd name="T50" fmla="*/ 14 w 49"/>
                <a:gd name="T51" fmla="*/ 67 h 76"/>
                <a:gd name="T52" fmla="*/ 20 w 49"/>
                <a:gd name="T53" fmla="*/ 67 h 76"/>
                <a:gd name="T54" fmla="*/ 24 w 49"/>
                <a:gd name="T55" fmla="*/ 67 h 76"/>
                <a:gd name="T56" fmla="*/ 29 w 49"/>
                <a:gd name="T57" fmla="*/ 66 h 76"/>
                <a:gd name="T58" fmla="*/ 33 w 49"/>
                <a:gd name="T59" fmla="*/ 63 h 76"/>
                <a:gd name="T60" fmla="*/ 36 w 49"/>
                <a:gd name="T61" fmla="*/ 60 h 76"/>
                <a:gd name="T62" fmla="*/ 38 w 49"/>
                <a:gd name="T63" fmla="*/ 55 h 76"/>
                <a:gd name="T64" fmla="*/ 38 w 49"/>
                <a:gd name="T65" fmla="*/ 50 h 76"/>
                <a:gd name="T66" fmla="*/ 38 w 49"/>
                <a:gd name="T67" fmla="*/ 46 h 76"/>
                <a:gd name="T68" fmla="*/ 36 w 49"/>
                <a:gd name="T69" fmla="*/ 41 h 76"/>
                <a:gd name="T70" fmla="*/ 33 w 49"/>
                <a:gd name="T71" fmla="*/ 38 h 76"/>
                <a:gd name="T72" fmla="*/ 29 w 49"/>
                <a:gd name="T73" fmla="*/ 35 h 76"/>
                <a:gd name="T74" fmla="*/ 24 w 49"/>
                <a:gd name="T75" fmla="*/ 34 h 76"/>
                <a:gd name="T76" fmla="*/ 20 w 49"/>
                <a:gd name="T77" fmla="*/ 34 h 76"/>
                <a:gd name="T78" fmla="*/ 11 w 49"/>
                <a:gd name="T79" fmla="*/ 35 h 76"/>
                <a:gd name="T80" fmla="*/ 3 w 49"/>
                <a:gd name="T81" fmla="*/ 37 h 76"/>
                <a:gd name="T82" fmla="*/ 3 w 49"/>
                <a:gd name="T8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76">
                  <a:moveTo>
                    <a:pt x="3" y="0"/>
                  </a:moveTo>
                  <a:lnTo>
                    <a:pt x="43" y="0"/>
                  </a:lnTo>
                  <a:lnTo>
                    <a:pt x="43" y="8"/>
                  </a:lnTo>
                  <a:lnTo>
                    <a:pt x="12" y="8"/>
                  </a:lnTo>
                  <a:lnTo>
                    <a:pt x="12" y="26"/>
                  </a:lnTo>
                  <a:lnTo>
                    <a:pt x="17" y="26"/>
                  </a:lnTo>
                  <a:lnTo>
                    <a:pt x="21" y="25"/>
                  </a:lnTo>
                  <a:lnTo>
                    <a:pt x="29" y="26"/>
                  </a:lnTo>
                  <a:lnTo>
                    <a:pt x="35" y="28"/>
                  </a:lnTo>
                  <a:lnTo>
                    <a:pt x="41" y="32"/>
                  </a:lnTo>
                  <a:lnTo>
                    <a:pt x="46" y="37"/>
                  </a:lnTo>
                  <a:lnTo>
                    <a:pt x="47" y="43"/>
                  </a:lnTo>
                  <a:lnTo>
                    <a:pt x="49" y="50"/>
                  </a:lnTo>
                  <a:lnTo>
                    <a:pt x="47" y="58"/>
                  </a:lnTo>
                  <a:lnTo>
                    <a:pt x="46" y="64"/>
                  </a:lnTo>
                  <a:lnTo>
                    <a:pt x="41" y="69"/>
                  </a:lnTo>
                  <a:lnTo>
                    <a:pt x="35" y="73"/>
                  </a:lnTo>
                  <a:lnTo>
                    <a:pt x="27" y="75"/>
                  </a:lnTo>
                  <a:lnTo>
                    <a:pt x="20" y="76"/>
                  </a:lnTo>
                  <a:lnTo>
                    <a:pt x="11" y="75"/>
                  </a:lnTo>
                  <a:lnTo>
                    <a:pt x="5" y="75"/>
                  </a:lnTo>
                  <a:lnTo>
                    <a:pt x="0" y="73"/>
                  </a:lnTo>
                  <a:lnTo>
                    <a:pt x="0" y="63"/>
                  </a:lnTo>
                  <a:lnTo>
                    <a:pt x="5" y="64"/>
                  </a:lnTo>
                  <a:lnTo>
                    <a:pt x="9" y="66"/>
                  </a:lnTo>
                  <a:lnTo>
                    <a:pt x="14" y="67"/>
                  </a:lnTo>
                  <a:lnTo>
                    <a:pt x="20" y="67"/>
                  </a:lnTo>
                  <a:lnTo>
                    <a:pt x="24" y="67"/>
                  </a:lnTo>
                  <a:lnTo>
                    <a:pt x="29" y="66"/>
                  </a:lnTo>
                  <a:lnTo>
                    <a:pt x="33" y="63"/>
                  </a:lnTo>
                  <a:lnTo>
                    <a:pt x="36" y="60"/>
                  </a:lnTo>
                  <a:lnTo>
                    <a:pt x="38" y="55"/>
                  </a:lnTo>
                  <a:lnTo>
                    <a:pt x="38" y="50"/>
                  </a:lnTo>
                  <a:lnTo>
                    <a:pt x="38" y="46"/>
                  </a:lnTo>
                  <a:lnTo>
                    <a:pt x="36" y="41"/>
                  </a:lnTo>
                  <a:lnTo>
                    <a:pt x="33" y="38"/>
                  </a:lnTo>
                  <a:lnTo>
                    <a:pt x="29" y="35"/>
                  </a:lnTo>
                  <a:lnTo>
                    <a:pt x="24" y="34"/>
                  </a:lnTo>
                  <a:lnTo>
                    <a:pt x="20" y="34"/>
                  </a:lnTo>
                  <a:lnTo>
                    <a:pt x="11" y="35"/>
                  </a:lnTo>
                  <a:lnTo>
                    <a:pt x="3" y="37"/>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2" name="Line 52"/>
            <p:cNvSpPr>
              <a:spLocks noChangeShapeType="1"/>
            </p:cNvSpPr>
            <p:nvPr/>
          </p:nvSpPr>
          <p:spPr bwMode="auto">
            <a:xfrm flipV="1">
              <a:off x="3417"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 name="Line 53"/>
            <p:cNvSpPr>
              <a:spLocks noChangeShapeType="1"/>
            </p:cNvSpPr>
            <p:nvPr/>
          </p:nvSpPr>
          <p:spPr bwMode="auto">
            <a:xfrm>
              <a:off x="3417"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 name="Freeform 54"/>
            <p:cNvSpPr>
              <a:spLocks noEditPoints="1"/>
            </p:cNvSpPr>
            <p:nvPr/>
          </p:nvSpPr>
          <p:spPr bwMode="auto">
            <a:xfrm>
              <a:off x="3366" y="3707"/>
              <a:ext cx="51" cy="77"/>
            </a:xfrm>
            <a:custGeom>
              <a:avLst/>
              <a:gdLst>
                <a:gd name="T0" fmla="*/ 23 w 51"/>
                <a:gd name="T1" fmla="*/ 35 h 77"/>
                <a:gd name="T2" fmla="*/ 15 w 51"/>
                <a:gd name="T3" fmla="*/ 39 h 77"/>
                <a:gd name="T4" fmla="*/ 12 w 51"/>
                <a:gd name="T5" fmla="*/ 47 h 77"/>
                <a:gd name="T6" fmla="*/ 12 w 51"/>
                <a:gd name="T7" fmla="*/ 56 h 77"/>
                <a:gd name="T8" fmla="*/ 15 w 51"/>
                <a:gd name="T9" fmla="*/ 65 h 77"/>
                <a:gd name="T10" fmla="*/ 23 w 51"/>
                <a:gd name="T11" fmla="*/ 68 h 77"/>
                <a:gd name="T12" fmla="*/ 30 w 51"/>
                <a:gd name="T13" fmla="*/ 68 h 77"/>
                <a:gd name="T14" fmla="*/ 38 w 51"/>
                <a:gd name="T15" fmla="*/ 65 h 77"/>
                <a:gd name="T16" fmla="*/ 41 w 51"/>
                <a:gd name="T17" fmla="*/ 56 h 77"/>
                <a:gd name="T18" fmla="*/ 41 w 51"/>
                <a:gd name="T19" fmla="*/ 47 h 77"/>
                <a:gd name="T20" fmla="*/ 38 w 51"/>
                <a:gd name="T21" fmla="*/ 39 h 77"/>
                <a:gd name="T22" fmla="*/ 30 w 51"/>
                <a:gd name="T23" fmla="*/ 35 h 77"/>
                <a:gd name="T24" fmla="*/ 30 w 51"/>
                <a:gd name="T25" fmla="*/ 0 h 77"/>
                <a:gd name="T26" fmla="*/ 47 w 51"/>
                <a:gd name="T27" fmla="*/ 3 h 77"/>
                <a:gd name="T28" fmla="*/ 39 w 51"/>
                <a:gd name="T29" fmla="*/ 9 h 77"/>
                <a:gd name="T30" fmla="*/ 26 w 51"/>
                <a:gd name="T31" fmla="*/ 9 h 77"/>
                <a:gd name="T32" fmla="*/ 15 w 51"/>
                <a:gd name="T33" fmla="*/ 15 h 77"/>
                <a:gd name="T34" fmla="*/ 10 w 51"/>
                <a:gd name="T35" fmla="*/ 27 h 77"/>
                <a:gd name="T36" fmla="*/ 13 w 51"/>
                <a:gd name="T37" fmla="*/ 32 h 77"/>
                <a:gd name="T38" fmla="*/ 21 w 51"/>
                <a:gd name="T39" fmla="*/ 27 h 77"/>
                <a:gd name="T40" fmla="*/ 33 w 51"/>
                <a:gd name="T41" fmla="*/ 27 h 77"/>
                <a:gd name="T42" fmla="*/ 45 w 51"/>
                <a:gd name="T43" fmla="*/ 33 h 77"/>
                <a:gd name="T44" fmla="*/ 50 w 51"/>
                <a:gd name="T45" fmla="*/ 44 h 77"/>
                <a:gd name="T46" fmla="*/ 50 w 51"/>
                <a:gd name="T47" fmla="*/ 59 h 77"/>
                <a:gd name="T48" fmla="*/ 44 w 51"/>
                <a:gd name="T49" fmla="*/ 70 h 77"/>
                <a:gd name="T50" fmla="*/ 33 w 51"/>
                <a:gd name="T51" fmla="*/ 76 h 77"/>
                <a:gd name="T52" fmla="*/ 20 w 51"/>
                <a:gd name="T53" fmla="*/ 76 h 77"/>
                <a:gd name="T54" fmla="*/ 10 w 51"/>
                <a:gd name="T55" fmla="*/ 71 h 77"/>
                <a:gd name="T56" fmla="*/ 1 w 51"/>
                <a:gd name="T57" fmla="*/ 55 h 77"/>
                <a:gd name="T58" fmla="*/ 1 w 51"/>
                <a:gd name="T59" fmla="*/ 23 h 77"/>
                <a:gd name="T60" fmla="*/ 12 w 51"/>
                <a:gd name="T61" fmla="*/ 6 h 77"/>
                <a:gd name="T62" fmla="*/ 24 w 51"/>
                <a:gd name="T6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77">
                  <a:moveTo>
                    <a:pt x="26" y="35"/>
                  </a:moveTo>
                  <a:lnTo>
                    <a:pt x="23" y="35"/>
                  </a:lnTo>
                  <a:lnTo>
                    <a:pt x="18" y="36"/>
                  </a:lnTo>
                  <a:lnTo>
                    <a:pt x="15" y="39"/>
                  </a:lnTo>
                  <a:lnTo>
                    <a:pt x="13" y="42"/>
                  </a:lnTo>
                  <a:lnTo>
                    <a:pt x="12" y="47"/>
                  </a:lnTo>
                  <a:lnTo>
                    <a:pt x="12" y="51"/>
                  </a:lnTo>
                  <a:lnTo>
                    <a:pt x="12" y="56"/>
                  </a:lnTo>
                  <a:lnTo>
                    <a:pt x="13" y="61"/>
                  </a:lnTo>
                  <a:lnTo>
                    <a:pt x="15" y="65"/>
                  </a:lnTo>
                  <a:lnTo>
                    <a:pt x="18" y="67"/>
                  </a:lnTo>
                  <a:lnTo>
                    <a:pt x="23" y="68"/>
                  </a:lnTo>
                  <a:lnTo>
                    <a:pt x="26" y="70"/>
                  </a:lnTo>
                  <a:lnTo>
                    <a:pt x="30" y="68"/>
                  </a:lnTo>
                  <a:lnTo>
                    <a:pt x="35" y="67"/>
                  </a:lnTo>
                  <a:lnTo>
                    <a:pt x="38" y="65"/>
                  </a:lnTo>
                  <a:lnTo>
                    <a:pt x="39" y="61"/>
                  </a:lnTo>
                  <a:lnTo>
                    <a:pt x="41" y="56"/>
                  </a:lnTo>
                  <a:lnTo>
                    <a:pt x="41" y="51"/>
                  </a:lnTo>
                  <a:lnTo>
                    <a:pt x="41" y="47"/>
                  </a:lnTo>
                  <a:lnTo>
                    <a:pt x="39" y="42"/>
                  </a:lnTo>
                  <a:lnTo>
                    <a:pt x="38" y="39"/>
                  </a:lnTo>
                  <a:lnTo>
                    <a:pt x="35" y="36"/>
                  </a:lnTo>
                  <a:lnTo>
                    <a:pt x="30" y="35"/>
                  </a:lnTo>
                  <a:lnTo>
                    <a:pt x="26" y="35"/>
                  </a:lnTo>
                  <a:close/>
                  <a:moveTo>
                    <a:pt x="30" y="0"/>
                  </a:moveTo>
                  <a:lnTo>
                    <a:pt x="38" y="0"/>
                  </a:lnTo>
                  <a:lnTo>
                    <a:pt x="47" y="3"/>
                  </a:lnTo>
                  <a:lnTo>
                    <a:pt x="47" y="12"/>
                  </a:lnTo>
                  <a:lnTo>
                    <a:pt x="39" y="9"/>
                  </a:lnTo>
                  <a:lnTo>
                    <a:pt x="32" y="7"/>
                  </a:lnTo>
                  <a:lnTo>
                    <a:pt x="26" y="9"/>
                  </a:lnTo>
                  <a:lnTo>
                    <a:pt x="20" y="10"/>
                  </a:lnTo>
                  <a:lnTo>
                    <a:pt x="15" y="15"/>
                  </a:lnTo>
                  <a:lnTo>
                    <a:pt x="12" y="20"/>
                  </a:lnTo>
                  <a:lnTo>
                    <a:pt x="10" y="27"/>
                  </a:lnTo>
                  <a:lnTo>
                    <a:pt x="10" y="35"/>
                  </a:lnTo>
                  <a:lnTo>
                    <a:pt x="13" y="32"/>
                  </a:lnTo>
                  <a:lnTo>
                    <a:pt x="17" y="29"/>
                  </a:lnTo>
                  <a:lnTo>
                    <a:pt x="21" y="27"/>
                  </a:lnTo>
                  <a:lnTo>
                    <a:pt x="27" y="26"/>
                  </a:lnTo>
                  <a:lnTo>
                    <a:pt x="33" y="27"/>
                  </a:lnTo>
                  <a:lnTo>
                    <a:pt x="39" y="29"/>
                  </a:lnTo>
                  <a:lnTo>
                    <a:pt x="45" y="33"/>
                  </a:lnTo>
                  <a:lnTo>
                    <a:pt x="48" y="38"/>
                  </a:lnTo>
                  <a:lnTo>
                    <a:pt x="50" y="44"/>
                  </a:lnTo>
                  <a:lnTo>
                    <a:pt x="51" y="51"/>
                  </a:lnTo>
                  <a:lnTo>
                    <a:pt x="50" y="59"/>
                  </a:lnTo>
                  <a:lnTo>
                    <a:pt x="48" y="65"/>
                  </a:lnTo>
                  <a:lnTo>
                    <a:pt x="44" y="70"/>
                  </a:lnTo>
                  <a:lnTo>
                    <a:pt x="39" y="74"/>
                  </a:lnTo>
                  <a:lnTo>
                    <a:pt x="33" y="76"/>
                  </a:lnTo>
                  <a:lnTo>
                    <a:pt x="26" y="77"/>
                  </a:lnTo>
                  <a:lnTo>
                    <a:pt x="20" y="76"/>
                  </a:lnTo>
                  <a:lnTo>
                    <a:pt x="15" y="74"/>
                  </a:lnTo>
                  <a:lnTo>
                    <a:pt x="10" y="71"/>
                  </a:lnTo>
                  <a:lnTo>
                    <a:pt x="6" y="67"/>
                  </a:lnTo>
                  <a:lnTo>
                    <a:pt x="1" y="55"/>
                  </a:lnTo>
                  <a:lnTo>
                    <a:pt x="0" y="38"/>
                  </a:lnTo>
                  <a:lnTo>
                    <a:pt x="1" y="23"/>
                  </a:lnTo>
                  <a:lnTo>
                    <a:pt x="7" y="10"/>
                  </a:lnTo>
                  <a:lnTo>
                    <a:pt x="12" y="6"/>
                  </a:lnTo>
                  <a:lnTo>
                    <a:pt x="18" y="3"/>
                  </a:lnTo>
                  <a:lnTo>
                    <a:pt x="24" y="0"/>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5" name="Freeform 55"/>
            <p:cNvSpPr>
              <a:spLocks noEditPoints="1"/>
            </p:cNvSpPr>
            <p:nvPr/>
          </p:nvSpPr>
          <p:spPr bwMode="auto">
            <a:xfrm>
              <a:off x="3431" y="3707"/>
              <a:ext cx="52" cy="77"/>
            </a:xfrm>
            <a:custGeom>
              <a:avLst/>
              <a:gdLst>
                <a:gd name="T0" fmla="*/ 26 w 52"/>
                <a:gd name="T1" fmla="*/ 7 h 77"/>
                <a:gd name="T2" fmla="*/ 20 w 52"/>
                <a:gd name="T3" fmla="*/ 9 h 77"/>
                <a:gd name="T4" fmla="*/ 17 w 52"/>
                <a:gd name="T5" fmla="*/ 10 h 77"/>
                <a:gd name="T6" fmla="*/ 14 w 52"/>
                <a:gd name="T7" fmla="*/ 15 h 77"/>
                <a:gd name="T8" fmla="*/ 11 w 52"/>
                <a:gd name="T9" fmla="*/ 21 h 77"/>
                <a:gd name="T10" fmla="*/ 11 w 52"/>
                <a:gd name="T11" fmla="*/ 29 h 77"/>
                <a:gd name="T12" fmla="*/ 9 w 52"/>
                <a:gd name="T13" fmla="*/ 38 h 77"/>
                <a:gd name="T14" fmla="*/ 11 w 52"/>
                <a:gd name="T15" fmla="*/ 48 h 77"/>
                <a:gd name="T16" fmla="*/ 11 w 52"/>
                <a:gd name="T17" fmla="*/ 56 h 77"/>
                <a:gd name="T18" fmla="*/ 14 w 52"/>
                <a:gd name="T19" fmla="*/ 62 h 77"/>
                <a:gd name="T20" fmla="*/ 17 w 52"/>
                <a:gd name="T21" fmla="*/ 65 h 77"/>
                <a:gd name="T22" fmla="*/ 20 w 52"/>
                <a:gd name="T23" fmla="*/ 68 h 77"/>
                <a:gd name="T24" fmla="*/ 26 w 52"/>
                <a:gd name="T25" fmla="*/ 70 h 77"/>
                <a:gd name="T26" fmla="*/ 30 w 52"/>
                <a:gd name="T27" fmla="*/ 68 h 77"/>
                <a:gd name="T28" fmla="*/ 34 w 52"/>
                <a:gd name="T29" fmla="*/ 65 h 77"/>
                <a:gd name="T30" fmla="*/ 37 w 52"/>
                <a:gd name="T31" fmla="*/ 62 h 77"/>
                <a:gd name="T32" fmla="*/ 40 w 52"/>
                <a:gd name="T33" fmla="*/ 56 h 77"/>
                <a:gd name="T34" fmla="*/ 41 w 52"/>
                <a:gd name="T35" fmla="*/ 48 h 77"/>
                <a:gd name="T36" fmla="*/ 41 w 52"/>
                <a:gd name="T37" fmla="*/ 38 h 77"/>
                <a:gd name="T38" fmla="*/ 41 w 52"/>
                <a:gd name="T39" fmla="*/ 29 h 77"/>
                <a:gd name="T40" fmla="*/ 40 w 52"/>
                <a:gd name="T41" fmla="*/ 21 h 77"/>
                <a:gd name="T42" fmla="*/ 37 w 52"/>
                <a:gd name="T43" fmla="*/ 15 h 77"/>
                <a:gd name="T44" fmla="*/ 34 w 52"/>
                <a:gd name="T45" fmla="*/ 10 h 77"/>
                <a:gd name="T46" fmla="*/ 30 w 52"/>
                <a:gd name="T47" fmla="*/ 9 h 77"/>
                <a:gd name="T48" fmla="*/ 26 w 52"/>
                <a:gd name="T49" fmla="*/ 7 h 77"/>
                <a:gd name="T50" fmla="*/ 26 w 52"/>
                <a:gd name="T51" fmla="*/ 0 h 77"/>
                <a:gd name="T52" fmla="*/ 30 w 52"/>
                <a:gd name="T53" fmla="*/ 0 h 77"/>
                <a:gd name="T54" fmla="*/ 37 w 52"/>
                <a:gd name="T55" fmla="*/ 1 h 77"/>
                <a:gd name="T56" fmla="*/ 41 w 52"/>
                <a:gd name="T57" fmla="*/ 6 h 77"/>
                <a:gd name="T58" fmla="*/ 44 w 52"/>
                <a:gd name="T59" fmla="*/ 9 h 77"/>
                <a:gd name="T60" fmla="*/ 49 w 52"/>
                <a:gd name="T61" fmla="*/ 21 h 77"/>
                <a:gd name="T62" fmla="*/ 52 w 52"/>
                <a:gd name="T63" fmla="*/ 38 h 77"/>
                <a:gd name="T64" fmla="*/ 49 w 52"/>
                <a:gd name="T65" fmla="*/ 55 h 77"/>
                <a:gd name="T66" fmla="*/ 44 w 52"/>
                <a:gd name="T67" fmla="*/ 67 h 77"/>
                <a:gd name="T68" fmla="*/ 41 w 52"/>
                <a:gd name="T69" fmla="*/ 71 h 77"/>
                <a:gd name="T70" fmla="*/ 37 w 52"/>
                <a:gd name="T71" fmla="*/ 74 h 77"/>
                <a:gd name="T72" fmla="*/ 30 w 52"/>
                <a:gd name="T73" fmla="*/ 76 h 77"/>
                <a:gd name="T74" fmla="*/ 26 w 52"/>
                <a:gd name="T75" fmla="*/ 77 h 77"/>
                <a:gd name="T76" fmla="*/ 20 w 52"/>
                <a:gd name="T77" fmla="*/ 76 h 77"/>
                <a:gd name="T78" fmla="*/ 14 w 52"/>
                <a:gd name="T79" fmla="*/ 74 h 77"/>
                <a:gd name="T80" fmla="*/ 9 w 52"/>
                <a:gd name="T81" fmla="*/ 71 h 77"/>
                <a:gd name="T82" fmla="*/ 6 w 52"/>
                <a:gd name="T83" fmla="*/ 67 h 77"/>
                <a:gd name="T84" fmla="*/ 2 w 52"/>
                <a:gd name="T85" fmla="*/ 55 h 77"/>
                <a:gd name="T86" fmla="*/ 0 w 52"/>
                <a:gd name="T87" fmla="*/ 38 h 77"/>
                <a:gd name="T88" fmla="*/ 2 w 52"/>
                <a:gd name="T89" fmla="*/ 21 h 77"/>
                <a:gd name="T90" fmla="*/ 6 w 52"/>
                <a:gd name="T91" fmla="*/ 9 h 77"/>
                <a:gd name="T92" fmla="*/ 9 w 52"/>
                <a:gd name="T93" fmla="*/ 6 h 77"/>
                <a:gd name="T94" fmla="*/ 14 w 52"/>
                <a:gd name="T95" fmla="*/ 1 h 77"/>
                <a:gd name="T96" fmla="*/ 20 w 52"/>
                <a:gd name="T97" fmla="*/ 0 h 77"/>
                <a:gd name="T98" fmla="*/ 26 w 52"/>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7">
                  <a:moveTo>
                    <a:pt x="26" y="7"/>
                  </a:moveTo>
                  <a:lnTo>
                    <a:pt x="20" y="9"/>
                  </a:lnTo>
                  <a:lnTo>
                    <a:pt x="17" y="10"/>
                  </a:lnTo>
                  <a:lnTo>
                    <a:pt x="14" y="15"/>
                  </a:lnTo>
                  <a:lnTo>
                    <a:pt x="11" y="21"/>
                  </a:lnTo>
                  <a:lnTo>
                    <a:pt x="11" y="29"/>
                  </a:lnTo>
                  <a:lnTo>
                    <a:pt x="9" y="38"/>
                  </a:lnTo>
                  <a:lnTo>
                    <a:pt x="11" y="48"/>
                  </a:lnTo>
                  <a:lnTo>
                    <a:pt x="11" y="56"/>
                  </a:lnTo>
                  <a:lnTo>
                    <a:pt x="14" y="62"/>
                  </a:lnTo>
                  <a:lnTo>
                    <a:pt x="17" y="65"/>
                  </a:lnTo>
                  <a:lnTo>
                    <a:pt x="20" y="68"/>
                  </a:lnTo>
                  <a:lnTo>
                    <a:pt x="26" y="70"/>
                  </a:lnTo>
                  <a:lnTo>
                    <a:pt x="30" y="68"/>
                  </a:lnTo>
                  <a:lnTo>
                    <a:pt x="34" y="65"/>
                  </a:lnTo>
                  <a:lnTo>
                    <a:pt x="37" y="62"/>
                  </a:lnTo>
                  <a:lnTo>
                    <a:pt x="40" y="56"/>
                  </a:lnTo>
                  <a:lnTo>
                    <a:pt x="41" y="48"/>
                  </a:lnTo>
                  <a:lnTo>
                    <a:pt x="41" y="38"/>
                  </a:lnTo>
                  <a:lnTo>
                    <a:pt x="41" y="29"/>
                  </a:lnTo>
                  <a:lnTo>
                    <a:pt x="40" y="21"/>
                  </a:lnTo>
                  <a:lnTo>
                    <a:pt x="37" y="15"/>
                  </a:lnTo>
                  <a:lnTo>
                    <a:pt x="34" y="10"/>
                  </a:lnTo>
                  <a:lnTo>
                    <a:pt x="30" y="9"/>
                  </a:lnTo>
                  <a:lnTo>
                    <a:pt x="26" y="7"/>
                  </a:lnTo>
                  <a:close/>
                  <a:moveTo>
                    <a:pt x="26" y="0"/>
                  </a:moveTo>
                  <a:lnTo>
                    <a:pt x="30" y="0"/>
                  </a:lnTo>
                  <a:lnTo>
                    <a:pt x="37" y="1"/>
                  </a:lnTo>
                  <a:lnTo>
                    <a:pt x="41" y="6"/>
                  </a:lnTo>
                  <a:lnTo>
                    <a:pt x="44" y="9"/>
                  </a:lnTo>
                  <a:lnTo>
                    <a:pt x="49" y="21"/>
                  </a:lnTo>
                  <a:lnTo>
                    <a:pt x="52" y="38"/>
                  </a:lnTo>
                  <a:lnTo>
                    <a:pt x="49" y="55"/>
                  </a:lnTo>
                  <a:lnTo>
                    <a:pt x="44" y="67"/>
                  </a:lnTo>
                  <a:lnTo>
                    <a:pt x="41" y="71"/>
                  </a:lnTo>
                  <a:lnTo>
                    <a:pt x="37" y="74"/>
                  </a:lnTo>
                  <a:lnTo>
                    <a:pt x="30" y="76"/>
                  </a:lnTo>
                  <a:lnTo>
                    <a:pt x="26" y="77"/>
                  </a:lnTo>
                  <a:lnTo>
                    <a:pt x="20" y="76"/>
                  </a:lnTo>
                  <a:lnTo>
                    <a:pt x="14" y="74"/>
                  </a:lnTo>
                  <a:lnTo>
                    <a:pt x="9" y="71"/>
                  </a:lnTo>
                  <a:lnTo>
                    <a:pt x="6" y="67"/>
                  </a:lnTo>
                  <a:lnTo>
                    <a:pt x="2" y="55"/>
                  </a:lnTo>
                  <a:lnTo>
                    <a:pt x="0" y="38"/>
                  </a:lnTo>
                  <a:lnTo>
                    <a:pt x="2" y="21"/>
                  </a:lnTo>
                  <a:lnTo>
                    <a:pt x="6" y="9"/>
                  </a:lnTo>
                  <a:lnTo>
                    <a:pt x="9" y="6"/>
                  </a:lnTo>
                  <a:lnTo>
                    <a:pt x="14" y="1"/>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 name="Line 56"/>
            <p:cNvSpPr>
              <a:spLocks noChangeShapeType="1"/>
            </p:cNvSpPr>
            <p:nvPr/>
          </p:nvSpPr>
          <p:spPr bwMode="auto">
            <a:xfrm flipV="1">
              <a:off x="3762"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 name="Line 57"/>
            <p:cNvSpPr>
              <a:spLocks noChangeShapeType="1"/>
            </p:cNvSpPr>
            <p:nvPr/>
          </p:nvSpPr>
          <p:spPr bwMode="auto">
            <a:xfrm>
              <a:off x="3762"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 name="Freeform 58"/>
            <p:cNvSpPr>
              <a:spLocks noEditPoints="1"/>
            </p:cNvSpPr>
            <p:nvPr/>
          </p:nvSpPr>
          <p:spPr bwMode="auto">
            <a:xfrm>
              <a:off x="3712" y="3707"/>
              <a:ext cx="52" cy="77"/>
            </a:xfrm>
            <a:custGeom>
              <a:avLst/>
              <a:gdLst>
                <a:gd name="T0" fmla="*/ 23 w 52"/>
                <a:gd name="T1" fmla="*/ 35 h 77"/>
                <a:gd name="T2" fmla="*/ 15 w 52"/>
                <a:gd name="T3" fmla="*/ 39 h 77"/>
                <a:gd name="T4" fmla="*/ 12 w 52"/>
                <a:gd name="T5" fmla="*/ 47 h 77"/>
                <a:gd name="T6" fmla="*/ 12 w 52"/>
                <a:gd name="T7" fmla="*/ 56 h 77"/>
                <a:gd name="T8" fmla="*/ 15 w 52"/>
                <a:gd name="T9" fmla="*/ 65 h 77"/>
                <a:gd name="T10" fmla="*/ 23 w 52"/>
                <a:gd name="T11" fmla="*/ 68 h 77"/>
                <a:gd name="T12" fmla="*/ 30 w 52"/>
                <a:gd name="T13" fmla="*/ 68 h 77"/>
                <a:gd name="T14" fmla="*/ 38 w 52"/>
                <a:gd name="T15" fmla="*/ 65 h 77"/>
                <a:gd name="T16" fmla="*/ 41 w 52"/>
                <a:gd name="T17" fmla="*/ 56 h 77"/>
                <a:gd name="T18" fmla="*/ 41 w 52"/>
                <a:gd name="T19" fmla="*/ 47 h 77"/>
                <a:gd name="T20" fmla="*/ 38 w 52"/>
                <a:gd name="T21" fmla="*/ 39 h 77"/>
                <a:gd name="T22" fmla="*/ 30 w 52"/>
                <a:gd name="T23" fmla="*/ 35 h 77"/>
                <a:gd name="T24" fmla="*/ 30 w 52"/>
                <a:gd name="T25" fmla="*/ 0 h 77"/>
                <a:gd name="T26" fmla="*/ 47 w 52"/>
                <a:gd name="T27" fmla="*/ 3 h 77"/>
                <a:gd name="T28" fmla="*/ 39 w 52"/>
                <a:gd name="T29" fmla="*/ 9 h 77"/>
                <a:gd name="T30" fmla="*/ 24 w 52"/>
                <a:gd name="T31" fmla="*/ 9 h 77"/>
                <a:gd name="T32" fmla="*/ 15 w 52"/>
                <a:gd name="T33" fmla="*/ 15 h 77"/>
                <a:gd name="T34" fmla="*/ 11 w 52"/>
                <a:gd name="T35" fmla="*/ 27 h 77"/>
                <a:gd name="T36" fmla="*/ 14 w 52"/>
                <a:gd name="T37" fmla="*/ 32 h 77"/>
                <a:gd name="T38" fmla="*/ 23 w 52"/>
                <a:gd name="T39" fmla="*/ 27 h 77"/>
                <a:gd name="T40" fmla="*/ 33 w 52"/>
                <a:gd name="T41" fmla="*/ 27 h 77"/>
                <a:gd name="T42" fmla="*/ 46 w 52"/>
                <a:gd name="T43" fmla="*/ 33 h 77"/>
                <a:gd name="T44" fmla="*/ 50 w 52"/>
                <a:gd name="T45" fmla="*/ 44 h 77"/>
                <a:gd name="T46" fmla="*/ 50 w 52"/>
                <a:gd name="T47" fmla="*/ 59 h 77"/>
                <a:gd name="T48" fmla="*/ 44 w 52"/>
                <a:gd name="T49" fmla="*/ 70 h 77"/>
                <a:gd name="T50" fmla="*/ 33 w 52"/>
                <a:gd name="T51" fmla="*/ 76 h 77"/>
                <a:gd name="T52" fmla="*/ 20 w 52"/>
                <a:gd name="T53" fmla="*/ 76 h 77"/>
                <a:gd name="T54" fmla="*/ 11 w 52"/>
                <a:gd name="T55" fmla="*/ 71 h 77"/>
                <a:gd name="T56" fmla="*/ 1 w 52"/>
                <a:gd name="T57" fmla="*/ 55 h 77"/>
                <a:gd name="T58" fmla="*/ 1 w 52"/>
                <a:gd name="T59" fmla="*/ 23 h 77"/>
                <a:gd name="T60" fmla="*/ 12 w 52"/>
                <a:gd name="T61" fmla="*/ 6 h 77"/>
                <a:gd name="T62" fmla="*/ 24 w 52"/>
                <a:gd name="T6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77">
                  <a:moveTo>
                    <a:pt x="26" y="35"/>
                  </a:moveTo>
                  <a:lnTo>
                    <a:pt x="23" y="35"/>
                  </a:lnTo>
                  <a:lnTo>
                    <a:pt x="18" y="36"/>
                  </a:lnTo>
                  <a:lnTo>
                    <a:pt x="15" y="39"/>
                  </a:lnTo>
                  <a:lnTo>
                    <a:pt x="14" y="42"/>
                  </a:lnTo>
                  <a:lnTo>
                    <a:pt x="12" y="47"/>
                  </a:lnTo>
                  <a:lnTo>
                    <a:pt x="12" y="51"/>
                  </a:lnTo>
                  <a:lnTo>
                    <a:pt x="12" y="56"/>
                  </a:lnTo>
                  <a:lnTo>
                    <a:pt x="14" y="61"/>
                  </a:lnTo>
                  <a:lnTo>
                    <a:pt x="15" y="65"/>
                  </a:lnTo>
                  <a:lnTo>
                    <a:pt x="18" y="67"/>
                  </a:lnTo>
                  <a:lnTo>
                    <a:pt x="23" y="68"/>
                  </a:lnTo>
                  <a:lnTo>
                    <a:pt x="26" y="70"/>
                  </a:lnTo>
                  <a:lnTo>
                    <a:pt x="30" y="68"/>
                  </a:lnTo>
                  <a:lnTo>
                    <a:pt x="35" y="67"/>
                  </a:lnTo>
                  <a:lnTo>
                    <a:pt x="38" y="65"/>
                  </a:lnTo>
                  <a:lnTo>
                    <a:pt x="39" y="61"/>
                  </a:lnTo>
                  <a:lnTo>
                    <a:pt x="41" y="56"/>
                  </a:lnTo>
                  <a:lnTo>
                    <a:pt x="41" y="51"/>
                  </a:lnTo>
                  <a:lnTo>
                    <a:pt x="41" y="47"/>
                  </a:lnTo>
                  <a:lnTo>
                    <a:pt x="39" y="42"/>
                  </a:lnTo>
                  <a:lnTo>
                    <a:pt x="38" y="39"/>
                  </a:lnTo>
                  <a:lnTo>
                    <a:pt x="35" y="36"/>
                  </a:lnTo>
                  <a:lnTo>
                    <a:pt x="30" y="35"/>
                  </a:lnTo>
                  <a:lnTo>
                    <a:pt x="26" y="35"/>
                  </a:lnTo>
                  <a:close/>
                  <a:moveTo>
                    <a:pt x="30" y="0"/>
                  </a:moveTo>
                  <a:lnTo>
                    <a:pt x="38" y="0"/>
                  </a:lnTo>
                  <a:lnTo>
                    <a:pt x="47" y="3"/>
                  </a:lnTo>
                  <a:lnTo>
                    <a:pt x="47" y="12"/>
                  </a:lnTo>
                  <a:lnTo>
                    <a:pt x="39" y="9"/>
                  </a:lnTo>
                  <a:lnTo>
                    <a:pt x="32" y="7"/>
                  </a:lnTo>
                  <a:lnTo>
                    <a:pt x="24" y="9"/>
                  </a:lnTo>
                  <a:lnTo>
                    <a:pt x="20" y="10"/>
                  </a:lnTo>
                  <a:lnTo>
                    <a:pt x="15" y="15"/>
                  </a:lnTo>
                  <a:lnTo>
                    <a:pt x="12" y="20"/>
                  </a:lnTo>
                  <a:lnTo>
                    <a:pt x="11" y="27"/>
                  </a:lnTo>
                  <a:lnTo>
                    <a:pt x="11" y="35"/>
                  </a:lnTo>
                  <a:lnTo>
                    <a:pt x="14" y="32"/>
                  </a:lnTo>
                  <a:lnTo>
                    <a:pt x="17" y="29"/>
                  </a:lnTo>
                  <a:lnTo>
                    <a:pt x="23" y="27"/>
                  </a:lnTo>
                  <a:lnTo>
                    <a:pt x="27" y="26"/>
                  </a:lnTo>
                  <a:lnTo>
                    <a:pt x="33" y="27"/>
                  </a:lnTo>
                  <a:lnTo>
                    <a:pt x="39" y="29"/>
                  </a:lnTo>
                  <a:lnTo>
                    <a:pt x="46" y="33"/>
                  </a:lnTo>
                  <a:lnTo>
                    <a:pt x="49" y="38"/>
                  </a:lnTo>
                  <a:lnTo>
                    <a:pt x="50" y="44"/>
                  </a:lnTo>
                  <a:lnTo>
                    <a:pt x="52" y="51"/>
                  </a:lnTo>
                  <a:lnTo>
                    <a:pt x="50" y="59"/>
                  </a:lnTo>
                  <a:lnTo>
                    <a:pt x="49" y="65"/>
                  </a:lnTo>
                  <a:lnTo>
                    <a:pt x="44" y="70"/>
                  </a:lnTo>
                  <a:lnTo>
                    <a:pt x="39" y="74"/>
                  </a:lnTo>
                  <a:lnTo>
                    <a:pt x="33" y="76"/>
                  </a:lnTo>
                  <a:lnTo>
                    <a:pt x="26" y="77"/>
                  </a:lnTo>
                  <a:lnTo>
                    <a:pt x="20" y="76"/>
                  </a:lnTo>
                  <a:lnTo>
                    <a:pt x="15" y="74"/>
                  </a:lnTo>
                  <a:lnTo>
                    <a:pt x="11" y="71"/>
                  </a:lnTo>
                  <a:lnTo>
                    <a:pt x="6" y="67"/>
                  </a:lnTo>
                  <a:lnTo>
                    <a:pt x="1" y="55"/>
                  </a:lnTo>
                  <a:lnTo>
                    <a:pt x="0" y="38"/>
                  </a:lnTo>
                  <a:lnTo>
                    <a:pt x="1" y="23"/>
                  </a:lnTo>
                  <a:lnTo>
                    <a:pt x="8" y="10"/>
                  </a:lnTo>
                  <a:lnTo>
                    <a:pt x="12" y="6"/>
                  </a:lnTo>
                  <a:lnTo>
                    <a:pt x="18" y="3"/>
                  </a:lnTo>
                  <a:lnTo>
                    <a:pt x="24" y="0"/>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9" name="Freeform 59"/>
            <p:cNvSpPr>
              <a:spLocks/>
            </p:cNvSpPr>
            <p:nvPr/>
          </p:nvSpPr>
          <p:spPr bwMode="auto">
            <a:xfrm>
              <a:off x="3777" y="3708"/>
              <a:ext cx="49" cy="76"/>
            </a:xfrm>
            <a:custGeom>
              <a:avLst/>
              <a:gdLst>
                <a:gd name="T0" fmla="*/ 3 w 49"/>
                <a:gd name="T1" fmla="*/ 0 h 76"/>
                <a:gd name="T2" fmla="*/ 44 w 49"/>
                <a:gd name="T3" fmla="*/ 0 h 76"/>
                <a:gd name="T4" fmla="*/ 44 w 49"/>
                <a:gd name="T5" fmla="*/ 8 h 76"/>
                <a:gd name="T6" fmla="*/ 14 w 49"/>
                <a:gd name="T7" fmla="*/ 8 h 76"/>
                <a:gd name="T8" fmla="*/ 14 w 49"/>
                <a:gd name="T9" fmla="*/ 26 h 76"/>
                <a:gd name="T10" fmla="*/ 17 w 49"/>
                <a:gd name="T11" fmla="*/ 26 h 76"/>
                <a:gd name="T12" fmla="*/ 22 w 49"/>
                <a:gd name="T13" fmla="*/ 25 h 76"/>
                <a:gd name="T14" fmla="*/ 29 w 49"/>
                <a:gd name="T15" fmla="*/ 26 h 76"/>
                <a:gd name="T16" fmla="*/ 37 w 49"/>
                <a:gd name="T17" fmla="*/ 28 h 76"/>
                <a:gd name="T18" fmla="*/ 41 w 49"/>
                <a:gd name="T19" fmla="*/ 32 h 76"/>
                <a:gd name="T20" fmla="*/ 46 w 49"/>
                <a:gd name="T21" fmla="*/ 37 h 76"/>
                <a:gd name="T22" fmla="*/ 49 w 49"/>
                <a:gd name="T23" fmla="*/ 43 h 76"/>
                <a:gd name="T24" fmla="*/ 49 w 49"/>
                <a:gd name="T25" fmla="*/ 50 h 76"/>
                <a:gd name="T26" fmla="*/ 49 w 49"/>
                <a:gd name="T27" fmla="*/ 58 h 76"/>
                <a:gd name="T28" fmla="*/ 46 w 49"/>
                <a:gd name="T29" fmla="*/ 64 h 76"/>
                <a:gd name="T30" fmla="*/ 41 w 49"/>
                <a:gd name="T31" fmla="*/ 69 h 76"/>
                <a:gd name="T32" fmla="*/ 35 w 49"/>
                <a:gd name="T33" fmla="*/ 73 h 76"/>
                <a:gd name="T34" fmla="*/ 29 w 49"/>
                <a:gd name="T35" fmla="*/ 75 h 76"/>
                <a:gd name="T36" fmla="*/ 20 w 49"/>
                <a:gd name="T37" fmla="*/ 76 h 76"/>
                <a:gd name="T38" fmla="*/ 11 w 49"/>
                <a:gd name="T39" fmla="*/ 75 h 76"/>
                <a:gd name="T40" fmla="*/ 6 w 49"/>
                <a:gd name="T41" fmla="*/ 75 h 76"/>
                <a:gd name="T42" fmla="*/ 0 w 49"/>
                <a:gd name="T43" fmla="*/ 73 h 76"/>
                <a:gd name="T44" fmla="*/ 0 w 49"/>
                <a:gd name="T45" fmla="*/ 63 h 76"/>
                <a:gd name="T46" fmla="*/ 5 w 49"/>
                <a:gd name="T47" fmla="*/ 64 h 76"/>
                <a:gd name="T48" fmla="*/ 11 w 49"/>
                <a:gd name="T49" fmla="*/ 66 h 76"/>
                <a:gd name="T50" fmla="*/ 15 w 49"/>
                <a:gd name="T51" fmla="*/ 67 h 76"/>
                <a:gd name="T52" fmla="*/ 20 w 49"/>
                <a:gd name="T53" fmla="*/ 67 h 76"/>
                <a:gd name="T54" fmla="*/ 26 w 49"/>
                <a:gd name="T55" fmla="*/ 67 h 76"/>
                <a:gd name="T56" fmla="*/ 31 w 49"/>
                <a:gd name="T57" fmla="*/ 66 h 76"/>
                <a:gd name="T58" fmla="*/ 34 w 49"/>
                <a:gd name="T59" fmla="*/ 63 h 76"/>
                <a:gd name="T60" fmla="*/ 37 w 49"/>
                <a:gd name="T61" fmla="*/ 60 h 76"/>
                <a:gd name="T62" fmla="*/ 38 w 49"/>
                <a:gd name="T63" fmla="*/ 55 h 76"/>
                <a:gd name="T64" fmla="*/ 40 w 49"/>
                <a:gd name="T65" fmla="*/ 50 h 76"/>
                <a:gd name="T66" fmla="*/ 38 w 49"/>
                <a:gd name="T67" fmla="*/ 46 h 76"/>
                <a:gd name="T68" fmla="*/ 37 w 49"/>
                <a:gd name="T69" fmla="*/ 41 h 76"/>
                <a:gd name="T70" fmla="*/ 34 w 49"/>
                <a:gd name="T71" fmla="*/ 38 h 76"/>
                <a:gd name="T72" fmla="*/ 31 w 49"/>
                <a:gd name="T73" fmla="*/ 35 h 76"/>
                <a:gd name="T74" fmla="*/ 26 w 49"/>
                <a:gd name="T75" fmla="*/ 34 h 76"/>
                <a:gd name="T76" fmla="*/ 20 w 49"/>
                <a:gd name="T77" fmla="*/ 34 h 76"/>
                <a:gd name="T78" fmla="*/ 12 w 49"/>
                <a:gd name="T79" fmla="*/ 35 h 76"/>
                <a:gd name="T80" fmla="*/ 3 w 49"/>
                <a:gd name="T81" fmla="*/ 37 h 76"/>
                <a:gd name="T82" fmla="*/ 3 w 49"/>
                <a:gd name="T8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76">
                  <a:moveTo>
                    <a:pt x="3" y="0"/>
                  </a:moveTo>
                  <a:lnTo>
                    <a:pt x="44" y="0"/>
                  </a:lnTo>
                  <a:lnTo>
                    <a:pt x="44" y="8"/>
                  </a:lnTo>
                  <a:lnTo>
                    <a:pt x="14" y="8"/>
                  </a:lnTo>
                  <a:lnTo>
                    <a:pt x="14" y="26"/>
                  </a:lnTo>
                  <a:lnTo>
                    <a:pt x="17" y="26"/>
                  </a:lnTo>
                  <a:lnTo>
                    <a:pt x="22" y="25"/>
                  </a:lnTo>
                  <a:lnTo>
                    <a:pt x="29" y="26"/>
                  </a:lnTo>
                  <a:lnTo>
                    <a:pt x="37" y="28"/>
                  </a:lnTo>
                  <a:lnTo>
                    <a:pt x="41" y="32"/>
                  </a:lnTo>
                  <a:lnTo>
                    <a:pt x="46" y="37"/>
                  </a:lnTo>
                  <a:lnTo>
                    <a:pt x="49" y="43"/>
                  </a:lnTo>
                  <a:lnTo>
                    <a:pt x="49" y="50"/>
                  </a:lnTo>
                  <a:lnTo>
                    <a:pt x="49" y="58"/>
                  </a:lnTo>
                  <a:lnTo>
                    <a:pt x="46" y="64"/>
                  </a:lnTo>
                  <a:lnTo>
                    <a:pt x="41" y="69"/>
                  </a:lnTo>
                  <a:lnTo>
                    <a:pt x="35" y="73"/>
                  </a:lnTo>
                  <a:lnTo>
                    <a:pt x="29" y="75"/>
                  </a:lnTo>
                  <a:lnTo>
                    <a:pt x="20" y="76"/>
                  </a:lnTo>
                  <a:lnTo>
                    <a:pt x="11" y="75"/>
                  </a:lnTo>
                  <a:lnTo>
                    <a:pt x="6" y="75"/>
                  </a:lnTo>
                  <a:lnTo>
                    <a:pt x="0" y="73"/>
                  </a:lnTo>
                  <a:lnTo>
                    <a:pt x="0" y="63"/>
                  </a:lnTo>
                  <a:lnTo>
                    <a:pt x="5" y="64"/>
                  </a:lnTo>
                  <a:lnTo>
                    <a:pt x="11" y="66"/>
                  </a:lnTo>
                  <a:lnTo>
                    <a:pt x="15" y="67"/>
                  </a:lnTo>
                  <a:lnTo>
                    <a:pt x="20" y="67"/>
                  </a:lnTo>
                  <a:lnTo>
                    <a:pt x="26" y="67"/>
                  </a:lnTo>
                  <a:lnTo>
                    <a:pt x="31" y="66"/>
                  </a:lnTo>
                  <a:lnTo>
                    <a:pt x="34" y="63"/>
                  </a:lnTo>
                  <a:lnTo>
                    <a:pt x="37" y="60"/>
                  </a:lnTo>
                  <a:lnTo>
                    <a:pt x="38" y="55"/>
                  </a:lnTo>
                  <a:lnTo>
                    <a:pt x="40" y="50"/>
                  </a:lnTo>
                  <a:lnTo>
                    <a:pt x="38" y="46"/>
                  </a:lnTo>
                  <a:lnTo>
                    <a:pt x="37" y="41"/>
                  </a:lnTo>
                  <a:lnTo>
                    <a:pt x="34" y="38"/>
                  </a:lnTo>
                  <a:lnTo>
                    <a:pt x="31" y="35"/>
                  </a:lnTo>
                  <a:lnTo>
                    <a:pt x="26" y="34"/>
                  </a:lnTo>
                  <a:lnTo>
                    <a:pt x="20" y="34"/>
                  </a:lnTo>
                  <a:lnTo>
                    <a:pt x="12" y="35"/>
                  </a:lnTo>
                  <a:lnTo>
                    <a:pt x="3" y="37"/>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0" name="Line 60"/>
            <p:cNvSpPr>
              <a:spLocks noChangeShapeType="1"/>
            </p:cNvSpPr>
            <p:nvPr/>
          </p:nvSpPr>
          <p:spPr bwMode="auto">
            <a:xfrm flipV="1">
              <a:off x="4107" y="3637"/>
              <a:ext cx="0" cy="3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 name="Line 61"/>
            <p:cNvSpPr>
              <a:spLocks noChangeShapeType="1"/>
            </p:cNvSpPr>
            <p:nvPr/>
          </p:nvSpPr>
          <p:spPr bwMode="auto">
            <a:xfrm>
              <a:off x="4107" y="647"/>
              <a:ext cx="0" cy="34"/>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 name="Freeform 62"/>
            <p:cNvSpPr>
              <a:spLocks/>
            </p:cNvSpPr>
            <p:nvPr/>
          </p:nvSpPr>
          <p:spPr bwMode="auto">
            <a:xfrm>
              <a:off x="4058" y="3708"/>
              <a:ext cx="47" cy="75"/>
            </a:xfrm>
            <a:custGeom>
              <a:avLst/>
              <a:gdLst>
                <a:gd name="T0" fmla="*/ 0 w 47"/>
                <a:gd name="T1" fmla="*/ 0 h 75"/>
                <a:gd name="T2" fmla="*/ 47 w 47"/>
                <a:gd name="T3" fmla="*/ 0 h 75"/>
                <a:gd name="T4" fmla="*/ 47 w 47"/>
                <a:gd name="T5" fmla="*/ 5 h 75"/>
                <a:gd name="T6" fmla="*/ 21 w 47"/>
                <a:gd name="T7" fmla="*/ 75 h 75"/>
                <a:gd name="T8" fmla="*/ 11 w 47"/>
                <a:gd name="T9" fmla="*/ 75 h 75"/>
                <a:gd name="T10" fmla="*/ 35 w 47"/>
                <a:gd name="T11" fmla="*/ 8 h 75"/>
                <a:gd name="T12" fmla="*/ 0 w 47"/>
                <a:gd name="T13" fmla="*/ 8 h 75"/>
                <a:gd name="T14" fmla="*/ 0 w 47"/>
                <a:gd name="T15" fmla="*/ 0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75">
                  <a:moveTo>
                    <a:pt x="0" y="0"/>
                  </a:moveTo>
                  <a:lnTo>
                    <a:pt x="47" y="0"/>
                  </a:lnTo>
                  <a:lnTo>
                    <a:pt x="47" y="5"/>
                  </a:lnTo>
                  <a:lnTo>
                    <a:pt x="21" y="75"/>
                  </a:lnTo>
                  <a:lnTo>
                    <a:pt x="11" y="75"/>
                  </a:lnTo>
                  <a:lnTo>
                    <a:pt x="35"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3" name="Freeform 63"/>
            <p:cNvSpPr>
              <a:spLocks noEditPoints="1"/>
            </p:cNvSpPr>
            <p:nvPr/>
          </p:nvSpPr>
          <p:spPr bwMode="auto">
            <a:xfrm>
              <a:off x="4122" y="3707"/>
              <a:ext cx="51" cy="77"/>
            </a:xfrm>
            <a:custGeom>
              <a:avLst/>
              <a:gdLst>
                <a:gd name="T0" fmla="*/ 26 w 51"/>
                <a:gd name="T1" fmla="*/ 7 h 77"/>
                <a:gd name="T2" fmla="*/ 20 w 51"/>
                <a:gd name="T3" fmla="*/ 9 h 77"/>
                <a:gd name="T4" fmla="*/ 17 w 51"/>
                <a:gd name="T5" fmla="*/ 10 h 77"/>
                <a:gd name="T6" fmla="*/ 14 w 51"/>
                <a:gd name="T7" fmla="*/ 15 h 77"/>
                <a:gd name="T8" fmla="*/ 11 w 51"/>
                <a:gd name="T9" fmla="*/ 21 h 77"/>
                <a:gd name="T10" fmla="*/ 11 w 51"/>
                <a:gd name="T11" fmla="*/ 29 h 77"/>
                <a:gd name="T12" fmla="*/ 9 w 51"/>
                <a:gd name="T13" fmla="*/ 38 h 77"/>
                <a:gd name="T14" fmla="*/ 11 w 51"/>
                <a:gd name="T15" fmla="*/ 48 h 77"/>
                <a:gd name="T16" fmla="*/ 11 w 51"/>
                <a:gd name="T17" fmla="*/ 56 h 77"/>
                <a:gd name="T18" fmla="*/ 14 w 51"/>
                <a:gd name="T19" fmla="*/ 62 h 77"/>
                <a:gd name="T20" fmla="*/ 17 w 51"/>
                <a:gd name="T21" fmla="*/ 65 h 77"/>
                <a:gd name="T22" fmla="*/ 20 w 51"/>
                <a:gd name="T23" fmla="*/ 68 h 77"/>
                <a:gd name="T24" fmla="*/ 26 w 51"/>
                <a:gd name="T25" fmla="*/ 70 h 77"/>
                <a:gd name="T26" fmla="*/ 30 w 51"/>
                <a:gd name="T27" fmla="*/ 68 h 77"/>
                <a:gd name="T28" fmla="*/ 33 w 51"/>
                <a:gd name="T29" fmla="*/ 65 h 77"/>
                <a:gd name="T30" fmla="*/ 36 w 51"/>
                <a:gd name="T31" fmla="*/ 62 h 77"/>
                <a:gd name="T32" fmla="*/ 39 w 51"/>
                <a:gd name="T33" fmla="*/ 56 h 77"/>
                <a:gd name="T34" fmla="*/ 41 w 51"/>
                <a:gd name="T35" fmla="*/ 48 h 77"/>
                <a:gd name="T36" fmla="*/ 41 w 51"/>
                <a:gd name="T37" fmla="*/ 38 h 77"/>
                <a:gd name="T38" fmla="*/ 41 w 51"/>
                <a:gd name="T39" fmla="*/ 29 h 77"/>
                <a:gd name="T40" fmla="*/ 39 w 51"/>
                <a:gd name="T41" fmla="*/ 21 h 77"/>
                <a:gd name="T42" fmla="*/ 36 w 51"/>
                <a:gd name="T43" fmla="*/ 15 h 77"/>
                <a:gd name="T44" fmla="*/ 33 w 51"/>
                <a:gd name="T45" fmla="*/ 10 h 77"/>
                <a:gd name="T46" fmla="*/ 30 w 51"/>
                <a:gd name="T47" fmla="*/ 9 h 77"/>
                <a:gd name="T48" fmla="*/ 26 w 51"/>
                <a:gd name="T49" fmla="*/ 7 h 77"/>
                <a:gd name="T50" fmla="*/ 26 w 51"/>
                <a:gd name="T51" fmla="*/ 0 h 77"/>
                <a:gd name="T52" fmla="*/ 30 w 51"/>
                <a:gd name="T53" fmla="*/ 0 h 77"/>
                <a:gd name="T54" fmla="*/ 36 w 51"/>
                <a:gd name="T55" fmla="*/ 1 h 77"/>
                <a:gd name="T56" fmla="*/ 41 w 51"/>
                <a:gd name="T57" fmla="*/ 6 h 77"/>
                <a:gd name="T58" fmla="*/ 44 w 51"/>
                <a:gd name="T59" fmla="*/ 9 h 77"/>
                <a:gd name="T60" fmla="*/ 50 w 51"/>
                <a:gd name="T61" fmla="*/ 21 h 77"/>
                <a:gd name="T62" fmla="*/ 51 w 51"/>
                <a:gd name="T63" fmla="*/ 38 h 77"/>
                <a:gd name="T64" fmla="*/ 50 w 51"/>
                <a:gd name="T65" fmla="*/ 55 h 77"/>
                <a:gd name="T66" fmla="*/ 44 w 51"/>
                <a:gd name="T67" fmla="*/ 67 h 77"/>
                <a:gd name="T68" fmla="*/ 41 w 51"/>
                <a:gd name="T69" fmla="*/ 71 h 77"/>
                <a:gd name="T70" fmla="*/ 36 w 51"/>
                <a:gd name="T71" fmla="*/ 74 h 77"/>
                <a:gd name="T72" fmla="*/ 30 w 51"/>
                <a:gd name="T73" fmla="*/ 76 h 77"/>
                <a:gd name="T74" fmla="*/ 26 w 51"/>
                <a:gd name="T75" fmla="*/ 77 h 77"/>
                <a:gd name="T76" fmla="*/ 20 w 51"/>
                <a:gd name="T77" fmla="*/ 76 h 77"/>
                <a:gd name="T78" fmla="*/ 14 w 51"/>
                <a:gd name="T79" fmla="*/ 74 h 77"/>
                <a:gd name="T80" fmla="*/ 9 w 51"/>
                <a:gd name="T81" fmla="*/ 71 h 77"/>
                <a:gd name="T82" fmla="*/ 6 w 51"/>
                <a:gd name="T83" fmla="*/ 67 h 77"/>
                <a:gd name="T84" fmla="*/ 1 w 51"/>
                <a:gd name="T85" fmla="*/ 55 h 77"/>
                <a:gd name="T86" fmla="*/ 0 w 51"/>
                <a:gd name="T87" fmla="*/ 38 h 77"/>
                <a:gd name="T88" fmla="*/ 1 w 51"/>
                <a:gd name="T89" fmla="*/ 21 h 77"/>
                <a:gd name="T90" fmla="*/ 6 w 51"/>
                <a:gd name="T91" fmla="*/ 9 h 77"/>
                <a:gd name="T92" fmla="*/ 9 w 51"/>
                <a:gd name="T93" fmla="*/ 6 h 77"/>
                <a:gd name="T94" fmla="*/ 14 w 51"/>
                <a:gd name="T95" fmla="*/ 1 h 77"/>
                <a:gd name="T96" fmla="*/ 20 w 51"/>
                <a:gd name="T97" fmla="*/ 0 h 77"/>
                <a:gd name="T98" fmla="*/ 26 w 51"/>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77">
                  <a:moveTo>
                    <a:pt x="26" y="7"/>
                  </a:moveTo>
                  <a:lnTo>
                    <a:pt x="20" y="9"/>
                  </a:lnTo>
                  <a:lnTo>
                    <a:pt x="17" y="10"/>
                  </a:lnTo>
                  <a:lnTo>
                    <a:pt x="14" y="15"/>
                  </a:lnTo>
                  <a:lnTo>
                    <a:pt x="11" y="21"/>
                  </a:lnTo>
                  <a:lnTo>
                    <a:pt x="11" y="29"/>
                  </a:lnTo>
                  <a:lnTo>
                    <a:pt x="9" y="38"/>
                  </a:lnTo>
                  <a:lnTo>
                    <a:pt x="11" y="48"/>
                  </a:lnTo>
                  <a:lnTo>
                    <a:pt x="11" y="56"/>
                  </a:lnTo>
                  <a:lnTo>
                    <a:pt x="14" y="62"/>
                  </a:lnTo>
                  <a:lnTo>
                    <a:pt x="17" y="65"/>
                  </a:lnTo>
                  <a:lnTo>
                    <a:pt x="20" y="68"/>
                  </a:lnTo>
                  <a:lnTo>
                    <a:pt x="26" y="70"/>
                  </a:lnTo>
                  <a:lnTo>
                    <a:pt x="30" y="68"/>
                  </a:lnTo>
                  <a:lnTo>
                    <a:pt x="33" y="65"/>
                  </a:lnTo>
                  <a:lnTo>
                    <a:pt x="36" y="62"/>
                  </a:lnTo>
                  <a:lnTo>
                    <a:pt x="39" y="56"/>
                  </a:lnTo>
                  <a:lnTo>
                    <a:pt x="41" y="48"/>
                  </a:lnTo>
                  <a:lnTo>
                    <a:pt x="41" y="38"/>
                  </a:lnTo>
                  <a:lnTo>
                    <a:pt x="41" y="29"/>
                  </a:lnTo>
                  <a:lnTo>
                    <a:pt x="39" y="21"/>
                  </a:lnTo>
                  <a:lnTo>
                    <a:pt x="36" y="15"/>
                  </a:lnTo>
                  <a:lnTo>
                    <a:pt x="33" y="10"/>
                  </a:lnTo>
                  <a:lnTo>
                    <a:pt x="30" y="9"/>
                  </a:lnTo>
                  <a:lnTo>
                    <a:pt x="26" y="7"/>
                  </a:lnTo>
                  <a:close/>
                  <a:moveTo>
                    <a:pt x="26" y="0"/>
                  </a:moveTo>
                  <a:lnTo>
                    <a:pt x="30" y="0"/>
                  </a:lnTo>
                  <a:lnTo>
                    <a:pt x="36" y="1"/>
                  </a:lnTo>
                  <a:lnTo>
                    <a:pt x="41" y="6"/>
                  </a:lnTo>
                  <a:lnTo>
                    <a:pt x="44" y="9"/>
                  </a:lnTo>
                  <a:lnTo>
                    <a:pt x="50" y="21"/>
                  </a:lnTo>
                  <a:lnTo>
                    <a:pt x="51" y="38"/>
                  </a:lnTo>
                  <a:lnTo>
                    <a:pt x="50" y="55"/>
                  </a:lnTo>
                  <a:lnTo>
                    <a:pt x="44" y="67"/>
                  </a:lnTo>
                  <a:lnTo>
                    <a:pt x="41" y="71"/>
                  </a:lnTo>
                  <a:lnTo>
                    <a:pt x="36" y="74"/>
                  </a:lnTo>
                  <a:lnTo>
                    <a:pt x="30" y="76"/>
                  </a:lnTo>
                  <a:lnTo>
                    <a:pt x="26" y="77"/>
                  </a:lnTo>
                  <a:lnTo>
                    <a:pt x="20" y="76"/>
                  </a:lnTo>
                  <a:lnTo>
                    <a:pt x="14" y="74"/>
                  </a:lnTo>
                  <a:lnTo>
                    <a:pt x="9" y="71"/>
                  </a:lnTo>
                  <a:lnTo>
                    <a:pt x="6" y="67"/>
                  </a:lnTo>
                  <a:lnTo>
                    <a:pt x="1" y="55"/>
                  </a:lnTo>
                  <a:lnTo>
                    <a:pt x="0" y="38"/>
                  </a:lnTo>
                  <a:lnTo>
                    <a:pt x="1" y="21"/>
                  </a:lnTo>
                  <a:lnTo>
                    <a:pt x="6" y="9"/>
                  </a:lnTo>
                  <a:lnTo>
                    <a:pt x="9" y="6"/>
                  </a:lnTo>
                  <a:lnTo>
                    <a:pt x="14" y="1"/>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4" name="Line 64"/>
            <p:cNvSpPr>
              <a:spLocks noChangeShapeType="1"/>
            </p:cNvSpPr>
            <p:nvPr/>
          </p:nvSpPr>
          <p:spPr bwMode="auto">
            <a:xfrm>
              <a:off x="1000" y="3670"/>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 name="Line 65"/>
            <p:cNvSpPr>
              <a:spLocks noChangeShapeType="1"/>
            </p:cNvSpPr>
            <p:nvPr/>
          </p:nvSpPr>
          <p:spPr bwMode="auto">
            <a:xfrm flipH="1">
              <a:off x="4073" y="3670"/>
              <a:ext cx="3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 name="Rectangle 66"/>
            <p:cNvSpPr>
              <a:spLocks noChangeArrowheads="1"/>
            </p:cNvSpPr>
            <p:nvPr/>
          </p:nvSpPr>
          <p:spPr bwMode="auto">
            <a:xfrm>
              <a:off x="747" y="3663"/>
              <a:ext cx="64"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7" name="Freeform 67"/>
            <p:cNvSpPr>
              <a:spLocks/>
            </p:cNvSpPr>
            <p:nvPr/>
          </p:nvSpPr>
          <p:spPr bwMode="auto">
            <a:xfrm>
              <a:off x="833" y="3625"/>
              <a:ext cx="45" cy="74"/>
            </a:xfrm>
            <a:custGeom>
              <a:avLst/>
              <a:gdLst>
                <a:gd name="T0" fmla="*/ 17 w 45"/>
                <a:gd name="T1" fmla="*/ 0 h 74"/>
                <a:gd name="T2" fmla="*/ 28 w 45"/>
                <a:gd name="T3" fmla="*/ 0 h 74"/>
                <a:gd name="T4" fmla="*/ 28 w 45"/>
                <a:gd name="T5" fmla="*/ 65 h 74"/>
                <a:gd name="T6" fmla="*/ 45 w 45"/>
                <a:gd name="T7" fmla="*/ 65 h 74"/>
                <a:gd name="T8" fmla="*/ 45 w 45"/>
                <a:gd name="T9" fmla="*/ 74 h 74"/>
                <a:gd name="T10" fmla="*/ 2 w 45"/>
                <a:gd name="T11" fmla="*/ 74 h 74"/>
                <a:gd name="T12" fmla="*/ 2 w 45"/>
                <a:gd name="T13" fmla="*/ 65 h 74"/>
                <a:gd name="T14" fmla="*/ 17 w 45"/>
                <a:gd name="T15" fmla="*/ 65 h 74"/>
                <a:gd name="T16" fmla="*/ 17 w 45"/>
                <a:gd name="T17" fmla="*/ 9 h 74"/>
                <a:gd name="T18" fmla="*/ 0 w 45"/>
                <a:gd name="T19" fmla="*/ 12 h 74"/>
                <a:gd name="T20" fmla="*/ 0 w 45"/>
                <a:gd name="T21" fmla="*/ 3 h 74"/>
                <a:gd name="T22" fmla="*/ 17 w 45"/>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74">
                  <a:moveTo>
                    <a:pt x="17" y="0"/>
                  </a:moveTo>
                  <a:lnTo>
                    <a:pt x="28" y="0"/>
                  </a:lnTo>
                  <a:lnTo>
                    <a:pt x="28" y="65"/>
                  </a:lnTo>
                  <a:lnTo>
                    <a:pt x="45" y="65"/>
                  </a:lnTo>
                  <a:lnTo>
                    <a:pt x="45" y="74"/>
                  </a:lnTo>
                  <a:lnTo>
                    <a:pt x="2" y="74"/>
                  </a:lnTo>
                  <a:lnTo>
                    <a:pt x="2" y="65"/>
                  </a:lnTo>
                  <a:lnTo>
                    <a:pt x="17" y="65"/>
                  </a:lnTo>
                  <a:lnTo>
                    <a:pt x="17" y="9"/>
                  </a:lnTo>
                  <a:lnTo>
                    <a:pt x="0" y="12"/>
                  </a:lnTo>
                  <a:lnTo>
                    <a:pt x="0" y="3"/>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8" name="Rectangle 68"/>
            <p:cNvSpPr>
              <a:spLocks noChangeArrowheads="1"/>
            </p:cNvSpPr>
            <p:nvPr/>
          </p:nvSpPr>
          <p:spPr bwMode="auto">
            <a:xfrm>
              <a:off x="897" y="3686"/>
              <a:ext cx="11" cy="1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 name="Freeform 69"/>
            <p:cNvSpPr>
              <a:spLocks noEditPoints="1"/>
            </p:cNvSpPr>
            <p:nvPr/>
          </p:nvSpPr>
          <p:spPr bwMode="auto">
            <a:xfrm>
              <a:off x="926" y="3623"/>
              <a:ext cx="52" cy="78"/>
            </a:xfrm>
            <a:custGeom>
              <a:avLst/>
              <a:gdLst>
                <a:gd name="T0" fmla="*/ 26 w 52"/>
                <a:gd name="T1" fmla="*/ 8 h 78"/>
                <a:gd name="T2" fmla="*/ 21 w 52"/>
                <a:gd name="T3" fmla="*/ 8 h 78"/>
                <a:gd name="T4" fmla="*/ 17 w 52"/>
                <a:gd name="T5" fmla="*/ 11 h 78"/>
                <a:gd name="T6" fmla="*/ 14 w 52"/>
                <a:gd name="T7" fmla="*/ 16 h 78"/>
                <a:gd name="T8" fmla="*/ 12 w 52"/>
                <a:gd name="T9" fmla="*/ 22 h 78"/>
                <a:gd name="T10" fmla="*/ 11 w 52"/>
                <a:gd name="T11" fmla="*/ 29 h 78"/>
                <a:gd name="T12" fmla="*/ 11 w 52"/>
                <a:gd name="T13" fmla="*/ 38 h 78"/>
                <a:gd name="T14" fmla="*/ 11 w 52"/>
                <a:gd name="T15" fmla="*/ 47 h 78"/>
                <a:gd name="T16" fmla="*/ 12 w 52"/>
                <a:gd name="T17" fmla="*/ 55 h 78"/>
                <a:gd name="T18" fmla="*/ 14 w 52"/>
                <a:gd name="T19" fmla="*/ 61 h 78"/>
                <a:gd name="T20" fmla="*/ 17 w 52"/>
                <a:gd name="T21" fmla="*/ 66 h 78"/>
                <a:gd name="T22" fmla="*/ 21 w 52"/>
                <a:gd name="T23" fmla="*/ 69 h 78"/>
                <a:gd name="T24" fmla="*/ 26 w 52"/>
                <a:gd name="T25" fmla="*/ 69 h 78"/>
                <a:gd name="T26" fmla="*/ 30 w 52"/>
                <a:gd name="T27" fmla="*/ 69 h 78"/>
                <a:gd name="T28" fmla="*/ 35 w 52"/>
                <a:gd name="T29" fmla="*/ 66 h 78"/>
                <a:gd name="T30" fmla="*/ 38 w 52"/>
                <a:gd name="T31" fmla="*/ 61 h 78"/>
                <a:gd name="T32" fmla="*/ 40 w 52"/>
                <a:gd name="T33" fmla="*/ 55 h 78"/>
                <a:gd name="T34" fmla="*/ 41 w 52"/>
                <a:gd name="T35" fmla="*/ 47 h 78"/>
                <a:gd name="T36" fmla="*/ 41 w 52"/>
                <a:gd name="T37" fmla="*/ 38 h 78"/>
                <a:gd name="T38" fmla="*/ 41 w 52"/>
                <a:gd name="T39" fmla="*/ 29 h 78"/>
                <a:gd name="T40" fmla="*/ 40 w 52"/>
                <a:gd name="T41" fmla="*/ 22 h 78"/>
                <a:gd name="T42" fmla="*/ 38 w 52"/>
                <a:gd name="T43" fmla="*/ 16 h 78"/>
                <a:gd name="T44" fmla="*/ 35 w 52"/>
                <a:gd name="T45" fmla="*/ 11 h 78"/>
                <a:gd name="T46" fmla="*/ 30 w 52"/>
                <a:gd name="T47" fmla="*/ 8 h 78"/>
                <a:gd name="T48" fmla="*/ 26 w 52"/>
                <a:gd name="T49" fmla="*/ 8 h 78"/>
                <a:gd name="T50" fmla="*/ 26 w 52"/>
                <a:gd name="T51" fmla="*/ 0 h 78"/>
                <a:gd name="T52" fmla="*/ 32 w 52"/>
                <a:gd name="T53" fmla="*/ 0 h 78"/>
                <a:gd name="T54" fmla="*/ 37 w 52"/>
                <a:gd name="T55" fmla="*/ 2 h 78"/>
                <a:gd name="T56" fmla="*/ 41 w 52"/>
                <a:gd name="T57" fmla="*/ 5 h 78"/>
                <a:gd name="T58" fmla="*/ 46 w 52"/>
                <a:gd name="T59" fmla="*/ 9 h 78"/>
                <a:gd name="T60" fmla="*/ 50 w 52"/>
                <a:gd name="T61" fmla="*/ 22 h 78"/>
                <a:gd name="T62" fmla="*/ 52 w 52"/>
                <a:gd name="T63" fmla="*/ 38 h 78"/>
                <a:gd name="T64" fmla="*/ 50 w 52"/>
                <a:gd name="T65" fmla="*/ 55 h 78"/>
                <a:gd name="T66" fmla="*/ 46 w 52"/>
                <a:gd name="T67" fmla="*/ 67 h 78"/>
                <a:gd name="T68" fmla="*/ 41 w 52"/>
                <a:gd name="T69" fmla="*/ 72 h 78"/>
                <a:gd name="T70" fmla="*/ 37 w 52"/>
                <a:gd name="T71" fmla="*/ 75 h 78"/>
                <a:gd name="T72" fmla="*/ 32 w 52"/>
                <a:gd name="T73" fmla="*/ 76 h 78"/>
                <a:gd name="T74" fmla="*/ 26 w 52"/>
                <a:gd name="T75" fmla="*/ 78 h 78"/>
                <a:gd name="T76" fmla="*/ 20 w 52"/>
                <a:gd name="T77" fmla="*/ 76 h 78"/>
                <a:gd name="T78" fmla="*/ 15 w 52"/>
                <a:gd name="T79" fmla="*/ 75 h 78"/>
                <a:gd name="T80" fmla="*/ 11 w 52"/>
                <a:gd name="T81" fmla="*/ 72 h 78"/>
                <a:gd name="T82" fmla="*/ 6 w 52"/>
                <a:gd name="T83" fmla="*/ 67 h 78"/>
                <a:gd name="T84" fmla="*/ 2 w 52"/>
                <a:gd name="T85" fmla="*/ 55 h 78"/>
                <a:gd name="T86" fmla="*/ 0 w 52"/>
                <a:gd name="T87" fmla="*/ 38 h 78"/>
                <a:gd name="T88" fmla="*/ 2 w 52"/>
                <a:gd name="T89" fmla="*/ 22 h 78"/>
                <a:gd name="T90" fmla="*/ 6 w 52"/>
                <a:gd name="T91" fmla="*/ 9 h 78"/>
                <a:gd name="T92" fmla="*/ 11 w 52"/>
                <a:gd name="T93" fmla="*/ 5 h 78"/>
                <a:gd name="T94" fmla="*/ 15 w 52"/>
                <a:gd name="T95" fmla="*/ 2 h 78"/>
                <a:gd name="T96" fmla="*/ 20 w 52"/>
                <a:gd name="T97" fmla="*/ 0 h 78"/>
                <a:gd name="T98" fmla="*/ 26 w 52"/>
                <a:gd name="T9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8">
                  <a:moveTo>
                    <a:pt x="26" y="8"/>
                  </a:moveTo>
                  <a:lnTo>
                    <a:pt x="21" y="8"/>
                  </a:lnTo>
                  <a:lnTo>
                    <a:pt x="17" y="11"/>
                  </a:lnTo>
                  <a:lnTo>
                    <a:pt x="14" y="16"/>
                  </a:lnTo>
                  <a:lnTo>
                    <a:pt x="12" y="22"/>
                  </a:lnTo>
                  <a:lnTo>
                    <a:pt x="11" y="29"/>
                  </a:lnTo>
                  <a:lnTo>
                    <a:pt x="11" y="38"/>
                  </a:lnTo>
                  <a:lnTo>
                    <a:pt x="11" y="47"/>
                  </a:lnTo>
                  <a:lnTo>
                    <a:pt x="12" y="55"/>
                  </a:lnTo>
                  <a:lnTo>
                    <a:pt x="14" y="61"/>
                  </a:lnTo>
                  <a:lnTo>
                    <a:pt x="17" y="66"/>
                  </a:lnTo>
                  <a:lnTo>
                    <a:pt x="21" y="69"/>
                  </a:lnTo>
                  <a:lnTo>
                    <a:pt x="26" y="69"/>
                  </a:lnTo>
                  <a:lnTo>
                    <a:pt x="30" y="69"/>
                  </a:lnTo>
                  <a:lnTo>
                    <a:pt x="35" y="66"/>
                  </a:lnTo>
                  <a:lnTo>
                    <a:pt x="38" y="61"/>
                  </a:lnTo>
                  <a:lnTo>
                    <a:pt x="40" y="55"/>
                  </a:lnTo>
                  <a:lnTo>
                    <a:pt x="41" y="47"/>
                  </a:lnTo>
                  <a:lnTo>
                    <a:pt x="41" y="38"/>
                  </a:lnTo>
                  <a:lnTo>
                    <a:pt x="41" y="29"/>
                  </a:lnTo>
                  <a:lnTo>
                    <a:pt x="40" y="22"/>
                  </a:lnTo>
                  <a:lnTo>
                    <a:pt x="38" y="16"/>
                  </a:lnTo>
                  <a:lnTo>
                    <a:pt x="35" y="11"/>
                  </a:lnTo>
                  <a:lnTo>
                    <a:pt x="30" y="8"/>
                  </a:lnTo>
                  <a:lnTo>
                    <a:pt x="26" y="8"/>
                  </a:lnTo>
                  <a:close/>
                  <a:moveTo>
                    <a:pt x="26" y="0"/>
                  </a:moveTo>
                  <a:lnTo>
                    <a:pt x="32" y="0"/>
                  </a:lnTo>
                  <a:lnTo>
                    <a:pt x="37" y="2"/>
                  </a:lnTo>
                  <a:lnTo>
                    <a:pt x="41" y="5"/>
                  </a:lnTo>
                  <a:lnTo>
                    <a:pt x="46" y="9"/>
                  </a:lnTo>
                  <a:lnTo>
                    <a:pt x="50" y="22"/>
                  </a:lnTo>
                  <a:lnTo>
                    <a:pt x="52" y="38"/>
                  </a:lnTo>
                  <a:lnTo>
                    <a:pt x="50" y="55"/>
                  </a:lnTo>
                  <a:lnTo>
                    <a:pt x="46" y="67"/>
                  </a:lnTo>
                  <a:lnTo>
                    <a:pt x="41" y="72"/>
                  </a:lnTo>
                  <a:lnTo>
                    <a:pt x="37" y="75"/>
                  </a:lnTo>
                  <a:lnTo>
                    <a:pt x="32" y="76"/>
                  </a:lnTo>
                  <a:lnTo>
                    <a:pt x="26" y="78"/>
                  </a:lnTo>
                  <a:lnTo>
                    <a:pt x="20" y="76"/>
                  </a:lnTo>
                  <a:lnTo>
                    <a:pt x="15" y="75"/>
                  </a:lnTo>
                  <a:lnTo>
                    <a:pt x="11" y="72"/>
                  </a:lnTo>
                  <a:lnTo>
                    <a:pt x="6" y="67"/>
                  </a:lnTo>
                  <a:lnTo>
                    <a:pt x="2" y="55"/>
                  </a:lnTo>
                  <a:lnTo>
                    <a:pt x="0" y="38"/>
                  </a:lnTo>
                  <a:lnTo>
                    <a:pt x="2" y="22"/>
                  </a:lnTo>
                  <a:lnTo>
                    <a:pt x="6" y="9"/>
                  </a:lnTo>
                  <a:lnTo>
                    <a:pt x="11" y="5"/>
                  </a:lnTo>
                  <a:lnTo>
                    <a:pt x="15" y="2"/>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0" name="Line 70"/>
            <p:cNvSpPr>
              <a:spLocks noChangeShapeType="1"/>
            </p:cNvSpPr>
            <p:nvPr/>
          </p:nvSpPr>
          <p:spPr bwMode="auto">
            <a:xfrm>
              <a:off x="1000" y="3066"/>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 name="Line 71"/>
            <p:cNvSpPr>
              <a:spLocks noChangeShapeType="1"/>
            </p:cNvSpPr>
            <p:nvPr/>
          </p:nvSpPr>
          <p:spPr bwMode="auto">
            <a:xfrm flipH="1">
              <a:off x="4073" y="3066"/>
              <a:ext cx="3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 name="Rectangle 72"/>
            <p:cNvSpPr>
              <a:spLocks noChangeArrowheads="1"/>
            </p:cNvSpPr>
            <p:nvPr/>
          </p:nvSpPr>
          <p:spPr bwMode="auto">
            <a:xfrm>
              <a:off x="747" y="3057"/>
              <a:ext cx="64"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3" name="Freeform 73"/>
            <p:cNvSpPr>
              <a:spLocks noEditPoints="1"/>
            </p:cNvSpPr>
            <p:nvPr/>
          </p:nvSpPr>
          <p:spPr bwMode="auto">
            <a:xfrm>
              <a:off x="829" y="3018"/>
              <a:ext cx="52" cy="77"/>
            </a:xfrm>
            <a:custGeom>
              <a:avLst/>
              <a:gdLst>
                <a:gd name="T0" fmla="*/ 26 w 52"/>
                <a:gd name="T1" fmla="*/ 9 h 77"/>
                <a:gd name="T2" fmla="*/ 21 w 52"/>
                <a:gd name="T3" fmla="*/ 9 h 77"/>
                <a:gd name="T4" fmla="*/ 17 w 52"/>
                <a:gd name="T5" fmla="*/ 12 h 77"/>
                <a:gd name="T6" fmla="*/ 14 w 52"/>
                <a:gd name="T7" fmla="*/ 16 h 77"/>
                <a:gd name="T8" fmla="*/ 12 w 52"/>
                <a:gd name="T9" fmla="*/ 22 h 77"/>
                <a:gd name="T10" fmla="*/ 11 w 52"/>
                <a:gd name="T11" fmla="*/ 30 h 77"/>
                <a:gd name="T12" fmla="*/ 11 w 52"/>
                <a:gd name="T13" fmla="*/ 39 h 77"/>
                <a:gd name="T14" fmla="*/ 11 w 52"/>
                <a:gd name="T15" fmla="*/ 48 h 77"/>
                <a:gd name="T16" fmla="*/ 12 w 52"/>
                <a:gd name="T17" fmla="*/ 56 h 77"/>
                <a:gd name="T18" fmla="*/ 14 w 52"/>
                <a:gd name="T19" fmla="*/ 62 h 77"/>
                <a:gd name="T20" fmla="*/ 17 w 52"/>
                <a:gd name="T21" fmla="*/ 66 h 77"/>
                <a:gd name="T22" fmla="*/ 21 w 52"/>
                <a:gd name="T23" fmla="*/ 68 h 77"/>
                <a:gd name="T24" fmla="*/ 26 w 52"/>
                <a:gd name="T25" fmla="*/ 70 h 77"/>
                <a:gd name="T26" fmla="*/ 30 w 52"/>
                <a:gd name="T27" fmla="*/ 68 h 77"/>
                <a:gd name="T28" fmla="*/ 35 w 52"/>
                <a:gd name="T29" fmla="*/ 66 h 77"/>
                <a:gd name="T30" fmla="*/ 38 w 52"/>
                <a:gd name="T31" fmla="*/ 62 h 77"/>
                <a:gd name="T32" fmla="*/ 39 w 52"/>
                <a:gd name="T33" fmla="*/ 56 h 77"/>
                <a:gd name="T34" fmla="*/ 41 w 52"/>
                <a:gd name="T35" fmla="*/ 48 h 77"/>
                <a:gd name="T36" fmla="*/ 41 w 52"/>
                <a:gd name="T37" fmla="*/ 39 h 77"/>
                <a:gd name="T38" fmla="*/ 41 w 52"/>
                <a:gd name="T39" fmla="*/ 30 h 77"/>
                <a:gd name="T40" fmla="*/ 39 w 52"/>
                <a:gd name="T41" fmla="*/ 22 h 77"/>
                <a:gd name="T42" fmla="*/ 38 w 52"/>
                <a:gd name="T43" fmla="*/ 16 h 77"/>
                <a:gd name="T44" fmla="*/ 35 w 52"/>
                <a:gd name="T45" fmla="*/ 12 h 77"/>
                <a:gd name="T46" fmla="*/ 30 w 52"/>
                <a:gd name="T47" fmla="*/ 9 h 77"/>
                <a:gd name="T48" fmla="*/ 26 w 52"/>
                <a:gd name="T49" fmla="*/ 9 h 77"/>
                <a:gd name="T50" fmla="*/ 26 w 52"/>
                <a:gd name="T51" fmla="*/ 0 h 77"/>
                <a:gd name="T52" fmla="*/ 32 w 52"/>
                <a:gd name="T53" fmla="*/ 1 h 77"/>
                <a:gd name="T54" fmla="*/ 36 w 52"/>
                <a:gd name="T55" fmla="*/ 3 h 77"/>
                <a:gd name="T56" fmla="*/ 41 w 52"/>
                <a:gd name="T57" fmla="*/ 6 h 77"/>
                <a:gd name="T58" fmla="*/ 44 w 52"/>
                <a:gd name="T59" fmla="*/ 10 h 77"/>
                <a:gd name="T60" fmla="*/ 50 w 52"/>
                <a:gd name="T61" fmla="*/ 22 h 77"/>
                <a:gd name="T62" fmla="*/ 52 w 52"/>
                <a:gd name="T63" fmla="*/ 39 h 77"/>
                <a:gd name="T64" fmla="*/ 50 w 52"/>
                <a:gd name="T65" fmla="*/ 56 h 77"/>
                <a:gd name="T66" fmla="*/ 44 w 52"/>
                <a:gd name="T67" fmla="*/ 68 h 77"/>
                <a:gd name="T68" fmla="*/ 41 w 52"/>
                <a:gd name="T69" fmla="*/ 73 h 77"/>
                <a:gd name="T70" fmla="*/ 36 w 52"/>
                <a:gd name="T71" fmla="*/ 76 h 77"/>
                <a:gd name="T72" fmla="*/ 32 w 52"/>
                <a:gd name="T73" fmla="*/ 77 h 77"/>
                <a:gd name="T74" fmla="*/ 26 w 52"/>
                <a:gd name="T75" fmla="*/ 77 h 77"/>
                <a:gd name="T76" fmla="*/ 20 w 52"/>
                <a:gd name="T77" fmla="*/ 77 h 77"/>
                <a:gd name="T78" fmla="*/ 15 w 52"/>
                <a:gd name="T79" fmla="*/ 76 h 77"/>
                <a:gd name="T80" fmla="*/ 11 w 52"/>
                <a:gd name="T81" fmla="*/ 73 h 77"/>
                <a:gd name="T82" fmla="*/ 6 w 52"/>
                <a:gd name="T83" fmla="*/ 68 h 77"/>
                <a:gd name="T84" fmla="*/ 1 w 52"/>
                <a:gd name="T85" fmla="*/ 56 h 77"/>
                <a:gd name="T86" fmla="*/ 0 w 52"/>
                <a:gd name="T87" fmla="*/ 39 h 77"/>
                <a:gd name="T88" fmla="*/ 1 w 52"/>
                <a:gd name="T89" fmla="*/ 22 h 77"/>
                <a:gd name="T90" fmla="*/ 6 w 52"/>
                <a:gd name="T91" fmla="*/ 10 h 77"/>
                <a:gd name="T92" fmla="*/ 11 w 52"/>
                <a:gd name="T93" fmla="*/ 6 h 77"/>
                <a:gd name="T94" fmla="*/ 15 w 52"/>
                <a:gd name="T95" fmla="*/ 3 h 77"/>
                <a:gd name="T96" fmla="*/ 20 w 52"/>
                <a:gd name="T97" fmla="*/ 1 h 77"/>
                <a:gd name="T98" fmla="*/ 26 w 52"/>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7">
                  <a:moveTo>
                    <a:pt x="26" y="9"/>
                  </a:moveTo>
                  <a:lnTo>
                    <a:pt x="21" y="9"/>
                  </a:lnTo>
                  <a:lnTo>
                    <a:pt x="17" y="12"/>
                  </a:lnTo>
                  <a:lnTo>
                    <a:pt x="14" y="16"/>
                  </a:lnTo>
                  <a:lnTo>
                    <a:pt x="12" y="22"/>
                  </a:lnTo>
                  <a:lnTo>
                    <a:pt x="11" y="30"/>
                  </a:lnTo>
                  <a:lnTo>
                    <a:pt x="11" y="39"/>
                  </a:lnTo>
                  <a:lnTo>
                    <a:pt x="11" y="48"/>
                  </a:lnTo>
                  <a:lnTo>
                    <a:pt x="12" y="56"/>
                  </a:lnTo>
                  <a:lnTo>
                    <a:pt x="14" y="62"/>
                  </a:lnTo>
                  <a:lnTo>
                    <a:pt x="17" y="66"/>
                  </a:lnTo>
                  <a:lnTo>
                    <a:pt x="21" y="68"/>
                  </a:lnTo>
                  <a:lnTo>
                    <a:pt x="26" y="70"/>
                  </a:lnTo>
                  <a:lnTo>
                    <a:pt x="30" y="68"/>
                  </a:lnTo>
                  <a:lnTo>
                    <a:pt x="35" y="66"/>
                  </a:lnTo>
                  <a:lnTo>
                    <a:pt x="38" y="62"/>
                  </a:lnTo>
                  <a:lnTo>
                    <a:pt x="39" y="56"/>
                  </a:lnTo>
                  <a:lnTo>
                    <a:pt x="41" y="48"/>
                  </a:lnTo>
                  <a:lnTo>
                    <a:pt x="41" y="39"/>
                  </a:lnTo>
                  <a:lnTo>
                    <a:pt x="41" y="30"/>
                  </a:lnTo>
                  <a:lnTo>
                    <a:pt x="39" y="22"/>
                  </a:lnTo>
                  <a:lnTo>
                    <a:pt x="38" y="16"/>
                  </a:lnTo>
                  <a:lnTo>
                    <a:pt x="35" y="12"/>
                  </a:lnTo>
                  <a:lnTo>
                    <a:pt x="30" y="9"/>
                  </a:lnTo>
                  <a:lnTo>
                    <a:pt x="26" y="9"/>
                  </a:lnTo>
                  <a:close/>
                  <a:moveTo>
                    <a:pt x="26" y="0"/>
                  </a:moveTo>
                  <a:lnTo>
                    <a:pt x="32" y="1"/>
                  </a:lnTo>
                  <a:lnTo>
                    <a:pt x="36" y="3"/>
                  </a:lnTo>
                  <a:lnTo>
                    <a:pt x="41" y="6"/>
                  </a:lnTo>
                  <a:lnTo>
                    <a:pt x="44" y="10"/>
                  </a:lnTo>
                  <a:lnTo>
                    <a:pt x="50" y="22"/>
                  </a:lnTo>
                  <a:lnTo>
                    <a:pt x="52" y="39"/>
                  </a:lnTo>
                  <a:lnTo>
                    <a:pt x="50" y="56"/>
                  </a:lnTo>
                  <a:lnTo>
                    <a:pt x="44" y="68"/>
                  </a:lnTo>
                  <a:lnTo>
                    <a:pt x="41" y="73"/>
                  </a:lnTo>
                  <a:lnTo>
                    <a:pt x="36" y="76"/>
                  </a:lnTo>
                  <a:lnTo>
                    <a:pt x="32" y="77"/>
                  </a:lnTo>
                  <a:lnTo>
                    <a:pt x="26" y="77"/>
                  </a:lnTo>
                  <a:lnTo>
                    <a:pt x="20" y="77"/>
                  </a:lnTo>
                  <a:lnTo>
                    <a:pt x="15" y="76"/>
                  </a:lnTo>
                  <a:lnTo>
                    <a:pt x="11" y="73"/>
                  </a:lnTo>
                  <a:lnTo>
                    <a:pt x="6" y="68"/>
                  </a:lnTo>
                  <a:lnTo>
                    <a:pt x="1" y="56"/>
                  </a:lnTo>
                  <a:lnTo>
                    <a:pt x="0" y="39"/>
                  </a:lnTo>
                  <a:lnTo>
                    <a:pt x="1" y="22"/>
                  </a:lnTo>
                  <a:lnTo>
                    <a:pt x="6" y="10"/>
                  </a:lnTo>
                  <a:lnTo>
                    <a:pt x="11" y="6"/>
                  </a:lnTo>
                  <a:lnTo>
                    <a:pt x="15" y="3"/>
                  </a:lnTo>
                  <a:lnTo>
                    <a:pt x="20"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4" name="Rectangle 74"/>
            <p:cNvSpPr>
              <a:spLocks noChangeArrowheads="1"/>
            </p:cNvSpPr>
            <p:nvPr/>
          </p:nvSpPr>
          <p:spPr bwMode="auto">
            <a:xfrm>
              <a:off x="899" y="3081"/>
              <a:ext cx="10" cy="1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5" name="Freeform 75"/>
            <p:cNvSpPr>
              <a:spLocks noEditPoints="1"/>
            </p:cNvSpPr>
            <p:nvPr/>
          </p:nvSpPr>
          <p:spPr bwMode="auto">
            <a:xfrm>
              <a:off x="926" y="3018"/>
              <a:ext cx="52" cy="77"/>
            </a:xfrm>
            <a:custGeom>
              <a:avLst/>
              <a:gdLst>
                <a:gd name="T0" fmla="*/ 21 w 52"/>
                <a:gd name="T1" fmla="*/ 9 h 77"/>
                <a:gd name="T2" fmla="*/ 14 w 52"/>
                <a:gd name="T3" fmla="*/ 13 h 77"/>
                <a:gd name="T4" fmla="*/ 11 w 52"/>
                <a:gd name="T5" fmla="*/ 21 h 77"/>
                <a:gd name="T6" fmla="*/ 11 w 52"/>
                <a:gd name="T7" fmla="*/ 30 h 77"/>
                <a:gd name="T8" fmla="*/ 14 w 52"/>
                <a:gd name="T9" fmla="*/ 38 h 77"/>
                <a:gd name="T10" fmla="*/ 21 w 52"/>
                <a:gd name="T11" fmla="*/ 42 h 77"/>
                <a:gd name="T12" fmla="*/ 29 w 52"/>
                <a:gd name="T13" fmla="*/ 42 h 77"/>
                <a:gd name="T14" fmla="*/ 37 w 52"/>
                <a:gd name="T15" fmla="*/ 38 h 77"/>
                <a:gd name="T16" fmla="*/ 40 w 52"/>
                <a:gd name="T17" fmla="*/ 30 h 77"/>
                <a:gd name="T18" fmla="*/ 40 w 52"/>
                <a:gd name="T19" fmla="*/ 21 h 77"/>
                <a:gd name="T20" fmla="*/ 37 w 52"/>
                <a:gd name="T21" fmla="*/ 13 h 77"/>
                <a:gd name="T22" fmla="*/ 29 w 52"/>
                <a:gd name="T23" fmla="*/ 9 h 77"/>
                <a:gd name="T24" fmla="*/ 24 w 52"/>
                <a:gd name="T25" fmla="*/ 0 h 77"/>
                <a:gd name="T26" fmla="*/ 37 w 52"/>
                <a:gd name="T27" fmla="*/ 3 h 77"/>
                <a:gd name="T28" fmla="*/ 44 w 52"/>
                <a:gd name="T29" fmla="*/ 10 h 77"/>
                <a:gd name="T30" fmla="*/ 52 w 52"/>
                <a:gd name="T31" fmla="*/ 39 h 77"/>
                <a:gd name="T32" fmla="*/ 43 w 52"/>
                <a:gd name="T33" fmla="*/ 66 h 77"/>
                <a:gd name="T34" fmla="*/ 34 w 52"/>
                <a:gd name="T35" fmla="*/ 74 h 77"/>
                <a:gd name="T36" fmla="*/ 21 w 52"/>
                <a:gd name="T37" fmla="*/ 77 h 77"/>
                <a:gd name="T38" fmla="*/ 5 w 52"/>
                <a:gd name="T39" fmla="*/ 74 h 77"/>
                <a:gd name="T40" fmla="*/ 12 w 52"/>
                <a:gd name="T41" fmla="*/ 68 h 77"/>
                <a:gd name="T42" fmla="*/ 26 w 52"/>
                <a:gd name="T43" fmla="*/ 68 h 77"/>
                <a:gd name="T44" fmla="*/ 35 w 52"/>
                <a:gd name="T45" fmla="*/ 62 h 77"/>
                <a:gd name="T46" fmla="*/ 41 w 52"/>
                <a:gd name="T47" fmla="*/ 50 h 77"/>
                <a:gd name="T48" fmla="*/ 38 w 52"/>
                <a:gd name="T49" fmla="*/ 45 h 77"/>
                <a:gd name="T50" fmla="*/ 29 w 52"/>
                <a:gd name="T51" fmla="*/ 50 h 77"/>
                <a:gd name="T52" fmla="*/ 17 w 52"/>
                <a:gd name="T53" fmla="*/ 50 h 77"/>
                <a:gd name="T54" fmla="*/ 6 w 52"/>
                <a:gd name="T55" fmla="*/ 44 h 77"/>
                <a:gd name="T56" fmla="*/ 2 w 52"/>
                <a:gd name="T57" fmla="*/ 33 h 77"/>
                <a:gd name="T58" fmla="*/ 2 w 52"/>
                <a:gd name="T59" fmla="*/ 18 h 77"/>
                <a:gd name="T60" fmla="*/ 6 w 52"/>
                <a:gd name="T61" fmla="*/ 7 h 77"/>
                <a:gd name="T62" fmla="*/ 18 w 52"/>
                <a:gd name="T63"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77">
                  <a:moveTo>
                    <a:pt x="24" y="9"/>
                  </a:moveTo>
                  <a:lnTo>
                    <a:pt x="21" y="9"/>
                  </a:lnTo>
                  <a:lnTo>
                    <a:pt x="17" y="10"/>
                  </a:lnTo>
                  <a:lnTo>
                    <a:pt x="14" y="13"/>
                  </a:lnTo>
                  <a:lnTo>
                    <a:pt x="12" y="16"/>
                  </a:lnTo>
                  <a:lnTo>
                    <a:pt x="11" y="21"/>
                  </a:lnTo>
                  <a:lnTo>
                    <a:pt x="11" y="25"/>
                  </a:lnTo>
                  <a:lnTo>
                    <a:pt x="11" y="30"/>
                  </a:lnTo>
                  <a:lnTo>
                    <a:pt x="12" y="35"/>
                  </a:lnTo>
                  <a:lnTo>
                    <a:pt x="14" y="38"/>
                  </a:lnTo>
                  <a:lnTo>
                    <a:pt x="17" y="41"/>
                  </a:lnTo>
                  <a:lnTo>
                    <a:pt x="21" y="42"/>
                  </a:lnTo>
                  <a:lnTo>
                    <a:pt x="24" y="42"/>
                  </a:lnTo>
                  <a:lnTo>
                    <a:pt x="29" y="42"/>
                  </a:lnTo>
                  <a:lnTo>
                    <a:pt x="34" y="41"/>
                  </a:lnTo>
                  <a:lnTo>
                    <a:pt x="37" y="38"/>
                  </a:lnTo>
                  <a:lnTo>
                    <a:pt x="38" y="35"/>
                  </a:lnTo>
                  <a:lnTo>
                    <a:pt x="40" y="30"/>
                  </a:lnTo>
                  <a:lnTo>
                    <a:pt x="40" y="25"/>
                  </a:lnTo>
                  <a:lnTo>
                    <a:pt x="40" y="21"/>
                  </a:lnTo>
                  <a:lnTo>
                    <a:pt x="38" y="16"/>
                  </a:lnTo>
                  <a:lnTo>
                    <a:pt x="37" y="13"/>
                  </a:lnTo>
                  <a:lnTo>
                    <a:pt x="34" y="10"/>
                  </a:lnTo>
                  <a:lnTo>
                    <a:pt x="29" y="9"/>
                  </a:lnTo>
                  <a:lnTo>
                    <a:pt x="24" y="9"/>
                  </a:lnTo>
                  <a:close/>
                  <a:moveTo>
                    <a:pt x="24" y="0"/>
                  </a:moveTo>
                  <a:lnTo>
                    <a:pt x="30" y="1"/>
                  </a:lnTo>
                  <a:lnTo>
                    <a:pt x="37" y="3"/>
                  </a:lnTo>
                  <a:lnTo>
                    <a:pt x="41" y="6"/>
                  </a:lnTo>
                  <a:lnTo>
                    <a:pt x="44" y="10"/>
                  </a:lnTo>
                  <a:lnTo>
                    <a:pt x="50" y="22"/>
                  </a:lnTo>
                  <a:lnTo>
                    <a:pt x="52" y="39"/>
                  </a:lnTo>
                  <a:lnTo>
                    <a:pt x="50" y="54"/>
                  </a:lnTo>
                  <a:lnTo>
                    <a:pt x="43" y="66"/>
                  </a:lnTo>
                  <a:lnTo>
                    <a:pt x="38" y="71"/>
                  </a:lnTo>
                  <a:lnTo>
                    <a:pt x="34" y="74"/>
                  </a:lnTo>
                  <a:lnTo>
                    <a:pt x="27" y="77"/>
                  </a:lnTo>
                  <a:lnTo>
                    <a:pt x="21" y="77"/>
                  </a:lnTo>
                  <a:lnTo>
                    <a:pt x="14" y="77"/>
                  </a:lnTo>
                  <a:lnTo>
                    <a:pt x="5" y="74"/>
                  </a:lnTo>
                  <a:lnTo>
                    <a:pt x="5" y="65"/>
                  </a:lnTo>
                  <a:lnTo>
                    <a:pt x="12" y="68"/>
                  </a:lnTo>
                  <a:lnTo>
                    <a:pt x="20" y="70"/>
                  </a:lnTo>
                  <a:lnTo>
                    <a:pt x="26" y="68"/>
                  </a:lnTo>
                  <a:lnTo>
                    <a:pt x="32" y="66"/>
                  </a:lnTo>
                  <a:lnTo>
                    <a:pt x="35" y="62"/>
                  </a:lnTo>
                  <a:lnTo>
                    <a:pt x="38" y="57"/>
                  </a:lnTo>
                  <a:lnTo>
                    <a:pt x="41" y="50"/>
                  </a:lnTo>
                  <a:lnTo>
                    <a:pt x="41" y="42"/>
                  </a:lnTo>
                  <a:lnTo>
                    <a:pt x="38" y="45"/>
                  </a:lnTo>
                  <a:lnTo>
                    <a:pt x="35" y="48"/>
                  </a:lnTo>
                  <a:lnTo>
                    <a:pt x="29" y="50"/>
                  </a:lnTo>
                  <a:lnTo>
                    <a:pt x="24" y="51"/>
                  </a:lnTo>
                  <a:lnTo>
                    <a:pt x="17" y="50"/>
                  </a:lnTo>
                  <a:lnTo>
                    <a:pt x="11" y="48"/>
                  </a:lnTo>
                  <a:lnTo>
                    <a:pt x="6" y="44"/>
                  </a:lnTo>
                  <a:lnTo>
                    <a:pt x="3" y="39"/>
                  </a:lnTo>
                  <a:lnTo>
                    <a:pt x="2" y="33"/>
                  </a:lnTo>
                  <a:lnTo>
                    <a:pt x="0" y="25"/>
                  </a:lnTo>
                  <a:lnTo>
                    <a:pt x="2" y="18"/>
                  </a:lnTo>
                  <a:lnTo>
                    <a:pt x="3" y="12"/>
                  </a:lnTo>
                  <a:lnTo>
                    <a:pt x="6" y="7"/>
                  </a:lnTo>
                  <a:lnTo>
                    <a:pt x="12" y="3"/>
                  </a:lnTo>
                  <a:lnTo>
                    <a:pt x="18"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6" name="Line 76"/>
            <p:cNvSpPr>
              <a:spLocks noChangeShapeType="1"/>
            </p:cNvSpPr>
            <p:nvPr/>
          </p:nvSpPr>
          <p:spPr bwMode="auto">
            <a:xfrm>
              <a:off x="1000" y="2461"/>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 name="Line 77"/>
            <p:cNvSpPr>
              <a:spLocks noChangeShapeType="1"/>
            </p:cNvSpPr>
            <p:nvPr/>
          </p:nvSpPr>
          <p:spPr bwMode="auto">
            <a:xfrm flipH="1">
              <a:off x="4073" y="2461"/>
              <a:ext cx="3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 name="Rectangle 78"/>
            <p:cNvSpPr>
              <a:spLocks noChangeArrowheads="1"/>
            </p:cNvSpPr>
            <p:nvPr/>
          </p:nvSpPr>
          <p:spPr bwMode="auto">
            <a:xfrm>
              <a:off x="747" y="2453"/>
              <a:ext cx="64"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9" name="Freeform 79"/>
            <p:cNvSpPr>
              <a:spLocks noEditPoints="1"/>
            </p:cNvSpPr>
            <p:nvPr/>
          </p:nvSpPr>
          <p:spPr bwMode="auto">
            <a:xfrm>
              <a:off x="829" y="2414"/>
              <a:ext cx="52" cy="77"/>
            </a:xfrm>
            <a:custGeom>
              <a:avLst/>
              <a:gdLst>
                <a:gd name="T0" fmla="*/ 26 w 52"/>
                <a:gd name="T1" fmla="*/ 7 h 77"/>
                <a:gd name="T2" fmla="*/ 21 w 52"/>
                <a:gd name="T3" fmla="*/ 9 h 77"/>
                <a:gd name="T4" fmla="*/ 17 w 52"/>
                <a:gd name="T5" fmla="*/ 10 h 77"/>
                <a:gd name="T6" fmla="*/ 14 w 52"/>
                <a:gd name="T7" fmla="*/ 15 h 77"/>
                <a:gd name="T8" fmla="*/ 12 w 52"/>
                <a:gd name="T9" fmla="*/ 21 h 77"/>
                <a:gd name="T10" fmla="*/ 11 w 52"/>
                <a:gd name="T11" fmla="*/ 28 h 77"/>
                <a:gd name="T12" fmla="*/ 9 w 52"/>
                <a:gd name="T13" fmla="*/ 37 h 77"/>
                <a:gd name="T14" fmla="*/ 11 w 52"/>
                <a:gd name="T15" fmla="*/ 48 h 77"/>
                <a:gd name="T16" fmla="*/ 12 w 52"/>
                <a:gd name="T17" fmla="*/ 56 h 77"/>
                <a:gd name="T18" fmla="*/ 14 w 52"/>
                <a:gd name="T19" fmla="*/ 62 h 77"/>
                <a:gd name="T20" fmla="*/ 17 w 52"/>
                <a:gd name="T21" fmla="*/ 65 h 77"/>
                <a:gd name="T22" fmla="*/ 21 w 52"/>
                <a:gd name="T23" fmla="*/ 68 h 77"/>
                <a:gd name="T24" fmla="*/ 26 w 52"/>
                <a:gd name="T25" fmla="*/ 69 h 77"/>
                <a:gd name="T26" fmla="*/ 30 w 52"/>
                <a:gd name="T27" fmla="*/ 68 h 77"/>
                <a:gd name="T28" fmla="*/ 35 w 52"/>
                <a:gd name="T29" fmla="*/ 65 h 77"/>
                <a:gd name="T30" fmla="*/ 38 w 52"/>
                <a:gd name="T31" fmla="*/ 62 h 77"/>
                <a:gd name="T32" fmla="*/ 39 w 52"/>
                <a:gd name="T33" fmla="*/ 56 h 77"/>
                <a:gd name="T34" fmla="*/ 41 w 52"/>
                <a:gd name="T35" fmla="*/ 48 h 77"/>
                <a:gd name="T36" fmla="*/ 41 w 52"/>
                <a:gd name="T37" fmla="*/ 37 h 77"/>
                <a:gd name="T38" fmla="*/ 41 w 52"/>
                <a:gd name="T39" fmla="*/ 28 h 77"/>
                <a:gd name="T40" fmla="*/ 39 w 52"/>
                <a:gd name="T41" fmla="*/ 21 h 77"/>
                <a:gd name="T42" fmla="*/ 38 w 52"/>
                <a:gd name="T43" fmla="*/ 15 h 77"/>
                <a:gd name="T44" fmla="*/ 35 w 52"/>
                <a:gd name="T45" fmla="*/ 10 h 77"/>
                <a:gd name="T46" fmla="*/ 30 w 52"/>
                <a:gd name="T47" fmla="*/ 9 h 77"/>
                <a:gd name="T48" fmla="*/ 26 w 52"/>
                <a:gd name="T49" fmla="*/ 7 h 77"/>
                <a:gd name="T50" fmla="*/ 26 w 52"/>
                <a:gd name="T51" fmla="*/ 0 h 77"/>
                <a:gd name="T52" fmla="*/ 32 w 52"/>
                <a:gd name="T53" fmla="*/ 0 h 77"/>
                <a:gd name="T54" fmla="*/ 36 w 52"/>
                <a:gd name="T55" fmla="*/ 3 h 77"/>
                <a:gd name="T56" fmla="*/ 41 w 52"/>
                <a:gd name="T57" fmla="*/ 6 h 77"/>
                <a:gd name="T58" fmla="*/ 44 w 52"/>
                <a:gd name="T59" fmla="*/ 9 h 77"/>
                <a:gd name="T60" fmla="*/ 50 w 52"/>
                <a:gd name="T61" fmla="*/ 21 h 77"/>
                <a:gd name="T62" fmla="*/ 52 w 52"/>
                <a:gd name="T63" fmla="*/ 37 h 77"/>
                <a:gd name="T64" fmla="*/ 50 w 52"/>
                <a:gd name="T65" fmla="*/ 54 h 77"/>
                <a:gd name="T66" fmla="*/ 44 w 52"/>
                <a:gd name="T67" fmla="*/ 66 h 77"/>
                <a:gd name="T68" fmla="*/ 41 w 52"/>
                <a:gd name="T69" fmla="*/ 71 h 77"/>
                <a:gd name="T70" fmla="*/ 36 w 52"/>
                <a:gd name="T71" fmla="*/ 74 h 77"/>
                <a:gd name="T72" fmla="*/ 32 w 52"/>
                <a:gd name="T73" fmla="*/ 75 h 77"/>
                <a:gd name="T74" fmla="*/ 26 w 52"/>
                <a:gd name="T75" fmla="*/ 77 h 77"/>
                <a:gd name="T76" fmla="*/ 20 w 52"/>
                <a:gd name="T77" fmla="*/ 75 h 77"/>
                <a:gd name="T78" fmla="*/ 14 w 52"/>
                <a:gd name="T79" fmla="*/ 74 h 77"/>
                <a:gd name="T80" fmla="*/ 11 w 52"/>
                <a:gd name="T81" fmla="*/ 71 h 77"/>
                <a:gd name="T82" fmla="*/ 6 w 52"/>
                <a:gd name="T83" fmla="*/ 66 h 77"/>
                <a:gd name="T84" fmla="*/ 1 w 52"/>
                <a:gd name="T85" fmla="*/ 54 h 77"/>
                <a:gd name="T86" fmla="*/ 0 w 52"/>
                <a:gd name="T87" fmla="*/ 37 h 77"/>
                <a:gd name="T88" fmla="*/ 1 w 52"/>
                <a:gd name="T89" fmla="*/ 21 h 77"/>
                <a:gd name="T90" fmla="*/ 6 w 52"/>
                <a:gd name="T91" fmla="*/ 9 h 77"/>
                <a:gd name="T92" fmla="*/ 11 w 52"/>
                <a:gd name="T93" fmla="*/ 6 h 77"/>
                <a:gd name="T94" fmla="*/ 14 w 52"/>
                <a:gd name="T95" fmla="*/ 3 h 77"/>
                <a:gd name="T96" fmla="*/ 20 w 52"/>
                <a:gd name="T97" fmla="*/ 0 h 77"/>
                <a:gd name="T98" fmla="*/ 26 w 52"/>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7">
                  <a:moveTo>
                    <a:pt x="26" y="7"/>
                  </a:moveTo>
                  <a:lnTo>
                    <a:pt x="21" y="9"/>
                  </a:lnTo>
                  <a:lnTo>
                    <a:pt x="17" y="10"/>
                  </a:lnTo>
                  <a:lnTo>
                    <a:pt x="14" y="15"/>
                  </a:lnTo>
                  <a:lnTo>
                    <a:pt x="12" y="21"/>
                  </a:lnTo>
                  <a:lnTo>
                    <a:pt x="11" y="28"/>
                  </a:lnTo>
                  <a:lnTo>
                    <a:pt x="9" y="37"/>
                  </a:lnTo>
                  <a:lnTo>
                    <a:pt x="11" y="48"/>
                  </a:lnTo>
                  <a:lnTo>
                    <a:pt x="12" y="56"/>
                  </a:lnTo>
                  <a:lnTo>
                    <a:pt x="14" y="62"/>
                  </a:lnTo>
                  <a:lnTo>
                    <a:pt x="17" y="65"/>
                  </a:lnTo>
                  <a:lnTo>
                    <a:pt x="21" y="68"/>
                  </a:lnTo>
                  <a:lnTo>
                    <a:pt x="26" y="69"/>
                  </a:lnTo>
                  <a:lnTo>
                    <a:pt x="30" y="68"/>
                  </a:lnTo>
                  <a:lnTo>
                    <a:pt x="35" y="65"/>
                  </a:lnTo>
                  <a:lnTo>
                    <a:pt x="38" y="62"/>
                  </a:lnTo>
                  <a:lnTo>
                    <a:pt x="39" y="56"/>
                  </a:lnTo>
                  <a:lnTo>
                    <a:pt x="41" y="48"/>
                  </a:lnTo>
                  <a:lnTo>
                    <a:pt x="41" y="37"/>
                  </a:lnTo>
                  <a:lnTo>
                    <a:pt x="41" y="28"/>
                  </a:lnTo>
                  <a:lnTo>
                    <a:pt x="39" y="21"/>
                  </a:lnTo>
                  <a:lnTo>
                    <a:pt x="38" y="15"/>
                  </a:lnTo>
                  <a:lnTo>
                    <a:pt x="35" y="10"/>
                  </a:lnTo>
                  <a:lnTo>
                    <a:pt x="30" y="9"/>
                  </a:lnTo>
                  <a:lnTo>
                    <a:pt x="26" y="7"/>
                  </a:lnTo>
                  <a:close/>
                  <a:moveTo>
                    <a:pt x="26" y="0"/>
                  </a:moveTo>
                  <a:lnTo>
                    <a:pt x="32" y="0"/>
                  </a:lnTo>
                  <a:lnTo>
                    <a:pt x="36" y="3"/>
                  </a:lnTo>
                  <a:lnTo>
                    <a:pt x="41" y="6"/>
                  </a:lnTo>
                  <a:lnTo>
                    <a:pt x="44" y="9"/>
                  </a:lnTo>
                  <a:lnTo>
                    <a:pt x="50" y="21"/>
                  </a:lnTo>
                  <a:lnTo>
                    <a:pt x="52" y="37"/>
                  </a:lnTo>
                  <a:lnTo>
                    <a:pt x="50" y="54"/>
                  </a:lnTo>
                  <a:lnTo>
                    <a:pt x="44" y="66"/>
                  </a:lnTo>
                  <a:lnTo>
                    <a:pt x="41" y="71"/>
                  </a:lnTo>
                  <a:lnTo>
                    <a:pt x="36" y="74"/>
                  </a:lnTo>
                  <a:lnTo>
                    <a:pt x="32" y="75"/>
                  </a:lnTo>
                  <a:lnTo>
                    <a:pt x="26" y="77"/>
                  </a:lnTo>
                  <a:lnTo>
                    <a:pt x="20" y="75"/>
                  </a:lnTo>
                  <a:lnTo>
                    <a:pt x="14" y="74"/>
                  </a:lnTo>
                  <a:lnTo>
                    <a:pt x="11" y="71"/>
                  </a:lnTo>
                  <a:lnTo>
                    <a:pt x="6" y="66"/>
                  </a:lnTo>
                  <a:lnTo>
                    <a:pt x="1" y="54"/>
                  </a:lnTo>
                  <a:lnTo>
                    <a:pt x="0" y="37"/>
                  </a:lnTo>
                  <a:lnTo>
                    <a:pt x="1" y="21"/>
                  </a:lnTo>
                  <a:lnTo>
                    <a:pt x="6" y="9"/>
                  </a:lnTo>
                  <a:lnTo>
                    <a:pt x="11" y="6"/>
                  </a:lnTo>
                  <a:lnTo>
                    <a:pt x="14" y="3"/>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0" name="Rectangle 80"/>
            <p:cNvSpPr>
              <a:spLocks noChangeArrowheads="1"/>
            </p:cNvSpPr>
            <p:nvPr/>
          </p:nvSpPr>
          <p:spPr bwMode="auto">
            <a:xfrm>
              <a:off x="897" y="2477"/>
              <a:ext cx="11" cy="1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1" name="Freeform 81"/>
            <p:cNvSpPr>
              <a:spLocks noEditPoints="1"/>
            </p:cNvSpPr>
            <p:nvPr/>
          </p:nvSpPr>
          <p:spPr bwMode="auto">
            <a:xfrm>
              <a:off x="926" y="2414"/>
              <a:ext cx="52" cy="77"/>
            </a:xfrm>
            <a:custGeom>
              <a:avLst/>
              <a:gdLst>
                <a:gd name="T0" fmla="*/ 21 w 52"/>
                <a:gd name="T1" fmla="*/ 40 h 77"/>
                <a:gd name="T2" fmla="*/ 15 w 52"/>
                <a:gd name="T3" fmla="*/ 44 h 77"/>
                <a:gd name="T4" fmla="*/ 11 w 52"/>
                <a:gd name="T5" fmla="*/ 50 h 77"/>
                <a:gd name="T6" fmla="*/ 11 w 52"/>
                <a:gd name="T7" fmla="*/ 59 h 77"/>
                <a:gd name="T8" fmla="*/ 15 w 52"/>
                <a:gd name="T9" fmla="*/ 65 h 77"/>
                <a:gd name="T10" fmla="*/ 21 w 52"/>
                <a:gd name="T11" fmla="*/ 68 h 77"/>
                <a:gd name="T12" fmla="*/ 30 w 52"/>
                <a:gd name="T13" fmla="*/ 68 h 77"/>
                <a:gd name="T14" fmla="*/ 38 w 52"/>
                <a:gd name="T15" fmla="*/ 65 h 77"/>
                <a:gd name="T16" fmla="*/ 41 w 52"/>
                <a:gd name="T17" fmla="*/ 59 h 77"/>
                <a:gd name="T18" fmla="*/ 41 w 52"/>
                <a:gd name="T19" fmla="*/ 50 h 77"/>
                <a:gd name="T20" fmla="*/ 38 w 52"/>
                <a:gd name="T21" fmla="*/ 44 h 77"/>
                <a:gd name="T22" fmla="*/ 30 w 52"/>
                <a:gd name="T23" fmla="*/ 40 h 77"/>
                <a:gd name="T24" fmla="*/ 26 w 52"/>
                <a:gd name="T25" fmla="*/ 7 h 77"/>
                <a:gd name="T26" fmla="*/ 18 w 52"/>
                <a:gd name="T27" fmla="*/ 9 h 77"/>
                <a:gd name="T28" fmla="*/ 14 w 52"/>
                <a:gd name="T29" fmla="*/ 13 h 77"/>
                <a:gd name="T30" fmla="*/ 12 w 52"/>
                <a:gd name="T31" fmla="*/ 19 h 77"/>
                <a:gd name="T32" fmla="*/ 14 w 52"/>
                <a:gd name="T33" fmla="*/ 27 h 77"/>
                <a:gd name="T34" fmla="*/ 18 w 52"/>
                <a:gd name="T35" fmla="*/ 30 h 77"/>
                <a:gd name="T36" fmla="*/ 26 w 52"/>
                <a:gd name="T37" fmla="*/ 31 h 77"/>
                <a:gd name="T38" fmla="*/ 34 w 52"/>
                <a:gd name="T39" fmla="*/ 30 h 77"/>
                <a:gd name="T40" fmla="*/ 38 w 52"/>
                <a:gd name="T41" fmla="*/ 27 h 77"/>
                <a:gd name="T42" fmla="*/ 40 w 52"/>
                <a:gd name="T43" fmla="*/ 19 h 77"/>
                <a:gd name="T44" fmla="*/ 38 w 52"/>
                <a:gd name="T45" fmla="*/ 13 h 77"/>
                <a:gd name="T46" fmla="*/ 34 w 52"/>
                <a:gd name="T47" fmla="*/ 9 h 77"/>
                <a:gd name="T48" fmla="*/ 26 w 52"/>
                <a:gd name="T49" fmla="*/ 7 h 77"/>
                <a:gd name="T50" fmla="*/ 34 w 52"/>
                <a:gd name="T51" fmla="*/ 0 h 77"/>
                <a:gd name="T52" fmla="*/ 44 w 52"/>
                <a:gd name="T53" fmla="*/ 4 h 77"/>
                <a:gd name="T54" fmla="*/ 49 w 52"/>
                <a:gd name="T55" fmla="*/ 13 h 77"/>
                <a:gd name="T56" fmla="*/ 49 w 52"/>
                <a:gd name="T57" fmla="*/ 25 h 77"/>
                <a:gd name="T58" fmla="*/ 44 w 52"/>
                <a:gd name="T59" fmla="*/ 33 h 77"/>
                <a:gd name="T60" fmla="*/ 37 w 52"/>
                <a:gd name="T61" fmla="*/ 36 h 77"/>
                <a:gd name="T62" fmla="*/ 44 w 52"/>
                <a:gd name="T63" fmla="*/ 39 h 77"/>
                <a:gd name="T64" fmla="*/ 50 w 52"/>
                <a:gd name="T65" fmla="*/ 45 h 77"/>
                <a:gd name="T66" fmla="*/ 52 w 52"/>
                <a:gd name="T67" fmla="*/ 54 h 77"/>
                <a:gd name="T68" fmla="*/ 49 w 52"/>
                <a:gd name="T69" fmla="*/ 66 h 77"/>
                <a:gd name="T70" fmla="*/ 40 w 52"/>
                <a:gd name="T71" fmla="*/ 74 h 77"/>
                <a:gd name="T72" fmla="*/ 26 w 52"/>
                <a:gd name="T73" fmla="*/ 77 h 77"/>
                <a:gd name="T74" fmla="*/ 12 w 52"/>
                <a:gd name="T75" fmla="*/ 74 h 77"/>
                <a:gd name="T76" fmla="*/ 3 w 52"/>
                <a:gd name="T77" fmla="*/ 66 h 77"/>
                <a:gd name="T78" fmla="*/ 0 w 52"/>
                <a:gd name="T79" fmla="*/ 54 h 77"/>
                <a:gd name="T80" fmla="*/ 2 w 52"/>
                <a:gd name="T81" fmla="*/ 45 h 77"/>
                <a:gd name="T82" fmla="*/ 8 w 52"/>
                <a:gd name="T83" fmla="*/ 39 h 77"/>
                <a:gd name="T84" fmla="*/ 15 w 52"/>
                <a:gd name="T85" fmla="*/ 36 h 77"/>
                <a:gd name="T86" fmla="*/ 6 w 52"/>
                <a:gd name="T87" fmla="*/ 30 h 77"/>
                <a:gd name="T88" fmla="*/ 2 w 52"/>
                <a:gd name="T89" fmla="*/ 19 h 77"/>
                <a:gd name="T90" fmla="*/ 5 w 52"/>
                <a:gd name="T91" fmla="*/ 9 h 77"/>
                <a:gd name="T92" fmla="*/ 14 w 52"/>
                <a:gd name="T93" fmla="*/ 1 h 77"/>
                <a:gd name="T94" fmla="*/ 26 w 52"/>
                <a:gd name="T9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77">
                  <a:moveTo>
                    <a:pt x="26" y="40"/>
                  </a:moveTo>
                  <a:lnTo>
                    <a:pt x="21" y="40"/>
                  </a:lnTo>
                  <a:lnTo>
                    <a:pt x="18" y="42"/>
                  </a:lnTo>
                  <a:lnTo>
                    <a:pt x="15" y="44"/>
                  </a:lnTo>
                  <a:lnTo>
                    <a:pt x="12" y="47"/>
                  </a:lnTo>
                  <a:lnTo>
                    <a:pt x="11" y="50"/>
                  </a:lnTo>
                  <a:lnTo>
                    <a:pt x="11" y="54"/>
                  </a:lnTo>
                  <a:lnTo>
                    <a:pt x="11" y="59"/>
                  </a:lnTo>
                  <a:lnTo>
                    <a:pt x="12" y="62"/>
                  </a:lnTo>
                  <a:lnTo>
                    <a:pt x="15" y="65"/>
                  </a:lnTo>
                  <a:lnTo>
                    <a:pt x="18" y="68"/>
                  </a:lnTo>
                  <a:lnTo>
                    <a:pt x="21" y="68"/>
                  </a:lnTo>
                  <a:lnTo>
                    <a:pt x="26" y="69"/>
                  </a:lnTo>
                  <a:lnTo>
                    <a:pt x="30" y="68"/>
                  </a:lnTo>
                  <a:lnTo>
                    <a:pt x="35" y="68"/>
                  </a:lnTo>
                  <a:lnTo>
                    <a:pt x="38" y="65"/>
                  </a:lnTo>
                  <a:lnTo>
                    <a:pt x="40" y="62"/>
                  </a:lnTo>
                  <a:lnTo>
                    <a:pt x="41" y="59"/>
                  </a:lnTo>
                  <a:lnTo>
                    <a:pt x="41" y="54"/>
                  </a:lnTo>
                  <a:lnTo>
                    <a:pt x="41" y="50"/>
                  </a:lnTo>
                  <a:lnTo>
                    <a:pt x="40" y="47"/>
                  </a:lnTo>
                  <a:lnTo>
                    <a:pt x="38" y="44"/>
                  </a:lnTo>
                  <a:lnTo>
                    <a:pt x="35" y="42"/>
                  </a:lnTo>
                  <a:lnTo>
                    <a:pt x="30" y="40"/>
                  </a:lnTo>
                  <a:lnTo>
                    <a:pt x="26" y="40"/>
                  </a:lnTo>
                  <a:close/>
                  <a:moveTo>
                    <a:pt x="26" y="7"/>
                  </a:moveTo>
                  <a:lnTo>
                    <a:pt x="21" y="7"/>
                  </a:lnTo>
                  <a:lnTo>
                    <a:pt x="18" y="9"/>
                  </a:lnTo>
                  <a:lnTo>
                    <a:pt x="15" y="10"/>
                  </a:lnTo>
                  <a:lnTo>
                    <a:pt x="14" y="13"/>
                  </a:lnTo>
                  <a:lnTo>
                    <a:pt x="12" y="16"/>
                  </a:lnTo>
                  <a:lnTo>
                    <a:pt x="12" y="19"/>
                  </a:lnTo>
                  <a:lnTo>
                    <a:pt x="12" y="24"/>
                  </a:lnTo>
                  <a:lnTo>
                    <a:pt x="14" y="27"/>
                  </a:lnTo>
                  <a:lnTo>
                    <a:pt x="15" y="28"/>
                  </a:lnTo>
                  <a:lnTo>
                    <a:pt x="18" y="30"/>
                  </a:lnTo>
                  <a:lnTo>
                    <a:pt x="21" y="31"/>
                  </a:lnTo>
                  <a:lnTo>
                    <a:pt x="26" y="31"/>
                  </a:lnTo>
                  <a:lnTo>
                    <a:pt x="30" y="31"/>
                  </a:lnTo>
                  <a:lnTo>
                    <a:pt x="34" y="30"/>
                  </a:lnTo>
                  <a:lnTo>
                    <a:pt x="37" y="28"/>
                  </a:lnTo>
                  <a:lnTo>
                    <a:pt x="38" y="27"/>
                  </a:lnTo>
                  <a:lnTo>
                    <a:pt x="40" y="24"/>
                  </a:lnTo>
                  <a:lnTo>
                    <a:pt x="40" y="19"/>
                  </a:lnTo>
                  <a:lnTo>
                    <a:pt x="40" y="16"/>
                  </a:lnTo>
                  <a:lnTo>
                    <a:pt x="38" y="13"/>
                  </a:lnTo>
                  <a:lnTo>
                    <a:pt x="37" y="10"/>
                  </a:lnTo>
                  <a:lnTo>
                    <a:pt x="34" y="9"/>
                  </a:lnTo>
                  <a:lnTo>
                    <a:pt x="30" y="7"/>
                  </a:lnTo>
                  <a:lnTo>
                    <a:pt x="26" y="7"/>
                  </a:lnTo>
                  <a:close/>
                  <a:moveTo>
                    <a:pt x="26" y="0"/>
                  </a:moveTo>
                  <a:lnTo>
                    <a:pt x="34" y="0"/>
                  </a:lnTo>
                  <a:lnTo>
                    <a:pt x="40" y="1"/>
                  </a:lnTo>
                  <a:lnTo>
                    <a:pt x="44" y="4"/>
                  </a:lnTo>
                  <a:lnTo>
                    <a:pt x="47" y="9"/>
                  </a:lnTo>
                  <a:lnTo>
                    <a:pt x="49" y="13"/>
                  </a:lnTo>
                  <a:lnTo>
                    <a:pt x="50" y="19"/>
                  </a:lnTo>
                  <a:lnTo>
                    <a:pt x="49" y="25"/>
                  </a:lnTo>
                  <a:lnTo>
                    <a:pt x="46" y="30"/>
                  </a:lnTo>
                  <a:lnTo>
                    <a:pt x="44" y="33"/>
                  </a:lnTo>
                  <a:lnTo>
                    <a:pt x="40" y="34"/>
                  </a:lnTo>
                  <a:lnTo>
                    <a:pt x="37" y="36"/>
                  </a:lnTo>
                  <a:lnTo>
                    <a:pt x="41" y="37"/>
                  </a:lnTo>
                  <a:lnTo>
                    <a:pt x="44" y="39"/>
                  </a:lnTo>
                  <a:lnTo>
                    <a:pt x="47" y="42"/>
                  </a:lnTo>
                  <a:lnTo>
                    <a:pt x="50" y="45"/>
                  </a:lnTo>
                  <a:lnTo>
                    <a:pt x="52" y="50"/>
                  </a:lnTo>
                  <a:lnTo>
                    <a:pt x="52" y="54"/>
                  </a:lnTo>
                  <a:lnTo>
                    <a:pt x="52" y="62"/>
                  </a:lnTo>
                  <a:lnTo>
                    <a:pt x="49" y="66"/>
                  </a:lnTo>
                  <a:lnTo>
                    <a:pt x="46" y="71"/>
                  </a:lnTo>
                  <a:lnTo>
                    <a:pt x="40" y="74"/>
                  </a:lnTo>
                  <a:lnTo>
                    <a:pt x="34" y="75"/>
                  </a:lnTo>
                  <a:lnTo>
                    <a:pt x="26" y="77"/>
                  </a:lnTo>
                  <a:lnTo>
                    <a:pt x="18" y="75"/>
                  </a:lnTo>
                  <a:lnTo>
                    <a:pt x="12" y="74"/>
                  </a:lnTo>
                  <a:lnTo>
                    <a:pt x="8" y="71"/>
                  </a:lnTo>
                  <a:lnTo>
                    <a:pt x="3" y="66"/>
                  </a:lnTo>
                  <a:lnTo>
                    <a:pt x="2" y="62"/>
                  </a:lnTo>
                  <a:lnTo>
                    <a:pt x="0" y="54"/>
                  </a:lnTo>
                  <a:lnTo>
                    <a:pt x="2" y="50"/>
                  </a:lnTo>
                  <a:lnTo>
                    <a:pt x="2" y="45"/>
                  </a:lnTo>
                  <a:lnTo>
                    <a:pt x="5" y="42"/>
                  </a:lnTo>
                  <a:lnTo>
                    <a:pt x="8" y="39"/>
                  </a:lnTo>
                  <a:lnTo>
                    <a:pt x="11" y="37"/>
                  </a:lnTo>
                  <a:lnTo>
                    <a:pt x="15" y="36"/>
                  </a:lnTo>
                  <a:lnTo>
                    <a:pt x="11" y="33"/>
                  </a:lnTo>
                  <a:lnTo>
                    <a:pt x="6" y="30"/>
                  </a:lnTo>
                  <a:lnTo>
                    <a:pt x="3" y="25"/>
                  </a:lnTo>
                  <a:lnTo>
                    <a:pt x="2" y="19"/>
                  </a:lnTo>
                  <a:lnTo>
                    <a:pt x="3" y="13"/>
                  </a:lnTo>
                  <a:lnTo>
                    <a:pt x="5" y="9"/>
                  </a:lnTo>
                  <a:lnTo>
                    <a:pt x="9" y="4"/>
                  </a:lnTo>
                  <a:lnTo>
                    <a:pt x="14" y="1"/>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2" name="Line 82"/>
            <p:cNvSpPr>
              <a:spLocks noChangeShapeType="1"/>
            </p:cNvSpPr>
            <p:nvPr/>
          </p:nvSpPr>
          <p:spPr bwMode="auto">
            <a:xfrm>
              <a:off x="1000" y="1856"/>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 name="Line 83"/>
            <p:cNvSpPr>
              <a:spLocks noChangeShapeType="1"/>
            </p:cNvSpPr>
            <p:nvPr/>
          </p:nvSpPr>
          <p:spPr bwMode="auto">
            <a:xfrm flipH="1">
              <a:off x="4073" y="1856"/>
              <a:ext cx="3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 name="Rectangle 84"/>
            <p:cNvSpPr>
              <a:spLocks noChangeArrowheads="1"/>
            </p:cNvSpPr>
            <p:nvPr/>
          </p:nvSpPr>
          <p:spPr bwMode="auto">
            <a:xfrm>
              <a:off x="748" y="1849"/>
              <a:ext cx="64"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5" name="Freeform 85"/>
            <p:cNvSpPr>
              <a:spLocks noEditPoints="1"/>
            </p:cNvSpPr>
            <p:nvPr/>
          </p:nvSpPr>
          <p:spPr bwMode="auto">
            <a:xfrm>
              <a:off x="830" y="1809"/>
              <a:ext cx="52" cy="76"/>
            </a:xfrm>
            <a:custGeom>
              <a:avLst/>
              <a:gdLst>
                <a:gd name="T0" fmla="*/ 26 w 52"/>
                <a:gd name="T1" fmla="*/ 8 h 76"/>
                <a:gd name="T2" fmla="*/ 22 w 52"/>
                <a:gd name="T3" fmla="*/ 8 h 76"/>
                <a:gd name="T4" fmla="*/ 17 w 52"/>
                <a:gd name="T5" fmla="*/ 11 h 76"/>
                <a:gd name="T6" fmla="*/ 14 w 52"/>
                <a:gd name="T7" fmla="*/ 16 h 76"/>
                <a:gd name="T8" fmla="*/ 13 w 52"/>
                <a:gd name="T9" fmla="*/ 22 h 76"/>
                <a:gd name="T10" fmla="*/ 11 w 52"/>
                <a:gd name="T11" fmla="*/ 29 h 76"/>
                <a:gd name="T12" fmla="*/ 11 w 52"/>
                <a:gd name="T13" fmla="*/ 38 h 76"/>
                <a:gd name="T14" fmla="*/ 11 w 52"/>
                <a:gd name="T15" fmla="*/ 47 h 76"/>
                <a:gd name="T16" fmla="*/ 13 w 52"/>
                <a:gd name="T17" fmla="*/ 55 h 76"/>
                <a:gd name="T18" fmla="*/ 14 w 52"/>
                <a:gd name="T19" fmla="*/ 61 h 76"/>
                <a:gd name="T20" fmla="*/ 17 w 52"/>
                <a:gd name="T21" fmla="*/ 66 h 76"/>
                <a:gd name="T22" fmla="*/ 22 w 52"/>
                <a:gd name="T23" fmla="*/ 69 h 76"/>
                <a:gd name="T24" fmla="*/ 26 w 52"/>
                <a:gd name="T25" fmla="*/ 69 h 76"/>
                <a:gd name="T26" fmla="*/ 31 w 52"/>
                <a:gd name="T27" fmla="*/ 69 h 76"/>
                <a:gd name="T28" fmla="*/ 35 w 52"/>
                <a:gd name="T29" fmla="*/ 66 h 76"/>
                <a:gd name="T30" fmla="*/ 38 w 52"/>
                <a:gd name="T31" fmla="*/ 61 h 76"/>
                <a:gd name="T32" fmla="*/ 40 w 52"/>
                <a:gd name="T33" fmla="*/ 55 h 76"/>
                <a:gd name="T34" fmla="*/ 41 w 52"/>
                <a:gd name="T35" fmla="*/ 47 h 76"/>
                <a:gd name="T36" fmla="*/ 41 w 52"/>
                <a:gd name="T37" fmla="*/ 38 h 76"/>
                <a:gd name="T38" fmla="*/ 41 w 52"/>
                <a:gd name="T39" fmla="*/ 29 h 76"/>
                <a:gd name="T40" fmla="*/ 40 w 52"/>
                <a:gd name="T41" fmla="*/ 22 h 76"/>
                <a:gd name="T42" fmla="*/ 38 w 52"/>
                <a:gd name="T43" fmla="*/ 16 h 76"/>
                <a:gd name="T44" fmla="*/ 35 w 52"/>
                <a:gd name="T45" fmla="*/ 11 h 76"/>
                <a:gd name="T46" fmla="*/ 31 w 52"/>
                <a:gd name="T47" fmla="*/ 8 h 76"/>
                <a:gd name="T48" fmla="*/ 26 w 52"/>
                <a:gd name="T49" fmla="*/ 8 h 76"/>
                <a:gd name="T50" fmla="*/ 26 w 52"/>
                <a:gd name="T51" fmla="*/ 0 h 76"/>
                <a:gd name="T52" fmla="*/ 32 w 52"/>
                <a:gd name="T53" fmla="*/ 0 h 76"/>
                <a:gd name="T54" fmla="*/ 37 w 52"/>
                <a:gd name="T55" fmla="*/ 2 h 76"/>
                <a:gd name="T56" fmla="*/ 41 w 52"/>
                <a:gd name="T57" fmla="*/ 5 h 76"/>
                <a:gd name="T58" fmla="*/ 46 w 52"/>
                <a:gd name="T59" fmla="*/ 9 h 76"/>
                <a:gd name="T60" fmla="*/ 51 w 52"/>
                <a:gd name="T61" fmla="*/ 22 h 76"/>
                <a:gd name="T62" fmla="*/ 52 w 52"/>
                <a:gd name="T63" fmla="*/ 38 h 76"/>
                <a:gd name="T64" fmla="*/ 51 w 52"/>
                <a:gd name="T65" fmla="*/ 55 h 76"/>
                <a:gd name="T66" fmla="*/ 46 w 52"/>
                <a:gd name="T67" fmla="*/ 67 h 76"/>
                <a:gd name="T68" fmla="*/ 41 w 52"/>
                <a:gd name="T69" fmla="*/ 72 h 76"/>
                <a:gd name="T70" fmla="*/ 37 w 52"/>
                <a:gd name="T71" fmla="*/ 75 h 76"/>
                <a:gd name="T72" fmla="*/ 32 w 52"/>
                <a:gd name="T73" fmla="*/ 76 h 76"/>
                <a:gd name="T74" fmla="*/ 26 w 52"/>
                <a:gd name="T75" fmla="*/ 76 h 76"/>
                <a:gd name="T76" fmla="*/ 20 w 52"/>
                <a:gd name="T77" fmla="*/ 76 h 76"/>
                <a:gd name="T78" fmla="*/ 16 w 52"/>
                <a:gd name="T79" fmla="*/ 75 h 76"/>
                <a:gd name="T80" fmla="*/ 11 w 52"/>
                <a:gd name="T81" fmla="*/ 72 h 76"/>
                <a:gd name="T82" fmla="*/ 7 w 52"/>
                <a:gd name="T83" fmla="*/ 67 h 76"/>
                <a:gd name="T84" fmla="*/ 2 w 52"/>
                <a:gd name="T85" fmla="*/ 55 h 76"/>
                <a:gd name="T86" fmla="*/ 0 w 52"/>
                <a:gd name="T87" fmla="*/ 38 h 76"/>
                <a:gd name="T88" fmla="*/ 2 w 52"/>
                <a:gd name="T89" fmla="*/ 22 h 76"/>
                <a:gd name="T90" fmla="*/ 7 w 52"/>
                <a:gd name="T91" fmla="*/ 9 h 76"/>
                <a:gd name="T92" fmla="*/ 11 w 52"/>
                <a:gd name="T93" fmla="*/ 5 h 76"/>
                <a:gd name="T94" fmla="*/ 16 w 52"/>
                <a:gd name="T95" fmla="*/ 2 h 76"/>
                <a:gd name="T96" fmla="*/ 20 w 52"/>
                <a:gd name="T97" fmla="*/ 0 h 76"/>
                <a:gd name="T98" fmla="*/ 26 w 52"/>
                <a:gd name="T9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6">
                  <a:moveTo>
                    <a:pt x="26" y="8"/>
                  </a:moveTo>
                  <a:lnTo>
                    <a:pt x="22" y="8"/>
                  </a:lnTo>
                  <a:lnTo>
                    <a:pt x="17" y="11"/>
                  </a:lnTo>
                  <a:lnTo>
                    <a:pt x="14" y="16"/>
                  </a:lnTo>
                  <a:lnTo>
                    <a:pt x="13" y="22"/>
                  </a:lnTo>
                  <a:lnTo>
                    <a:pt x="11" y="29"/>
                  </a:lnTo>
                  <a:lnTo>
                    <a:pt x="11" y="38"/>
                  </a:lnTo>
                  <a:lnTo>
                    <a:pt x="11" y="47"/>
                  </a:lnTo>
                  <a:lnTo>
                    <a:pt x="13" y="55"/>
                  </a:lnTo>
                  <a:lnTo>
                    <a:pt x="14" y="61"/>
                  </a:lnTo>
                  <a:lnTo>
                    <a:pt x="17" y="66"/>
                  </a:lnTo>
                  <a:lnTo>
                    <a:pt x="22" y="69"/>
                  </a:lnTo>
                  <a:lnTo>
                    <a:pt x="26" y="69"/>
                  </a:lnTo>
                  <a:lnTo>
                    <a:pt x="31" y="69"/>
                  </a:lnTo>
                  <a:lnTo>
                    <a:pt x="35" y="66"/>
                  </a:lnTo>
                  <a:lnTo>
                    <a:pt x="38" y="61"/>
                  </a:lnTo>
                  <a:lnTo>
                    <a:pt x="40" y="55"/>
                  </a:lnTo>
                  <a:lnTo>
                    <a:pt x="41" y="47"/>
                  </a:lnTo>
                  <a:lnTo>
                    <a:pt x="41" y="38"/>
                  </a:lnTo>
                  <a:lnTo>
                    <a:pt x="41" y="29"/>
                  </a:lnTo>
                  <a:lnTo>
                    <a:pt x="40" y="22"/>
                  </a:lnTo>
                  <a:lnTo>
                    <a:pt x="38" y="16"/>
                  </a:lnTo>
                  <a:lnTo>
                    <a:pt x="35" y="11"/>
                  </a:lnTo>
                  <a:lnTo>
                    <a:pt x="31" y="8"/>
                  </a:lnTo>
                  <a:lnTo>
                    <a:pt x="26" y="8"/>
                  </a:lnTo>
                  <a:close/>
                  <a:moveTo>
                    <a:pt x="26" y="0"/>
                  </a:moveTo>
                  <a:lnTo>
                    <a:pt x="32" y="0"/>
                  </a:lnTo>
                  <a:lnTo>
                    <a:pt x="37" y="2"/>
                  </a:lnTo>
                  <a:lnTo>
                    <a:pt x="41" y="5"/>
                  </a:lnTo>
                  <a:lnTo>
                    <a:pt x="46" y="9"/>
                  </a:lnTo>
                  <a:lnTo>
                    <a:pt x="51" y="22"/>
                  </a:lnTo>
                  <a:lnTo>
                    <a:pt x="52" y="38"/>
                  </a:lnTo>
                  <a:lnTo>
                    <a:pt x="51" y="55"/>
                  </a:lnTo>
                  <a:lnTo>
                    <a:pt x="46" y="67"/>
                  </a:lnTo>
                  <a:lnTo>
                    <a:pt x="41" y="72"/>
                  </a:lnTo>
                  <a:lnTo>
                    <a:pt x="37" y="75"/>
                  </a:lnTo>
                  <a:lnTo>
                    <a:pt x="32" y="76"/>
                  </a:lnTo>
                  <a:lnTo>
                    <a:pt x="26" y="76"/>
                  </a:lnTo>
                  <a:lnTo>
                    <a:pt x="20" y="76"/>
                  </a:lnTo>
                  <a:lnTo>
                    <a:pt x="16" y="75"/>
                  </a:lnTo>
                  <a:lnTo>
                    <a:pt x="11" y="72"/>
                  </a:lnTo>
                  <a:lnTo>
                    <a:pt x="7" y="67"/>
                  </a:lnTo>
                  <a:lnTo>
                    <a:pt x="2" y="55"/>
                  </a:lnTo>
                  <a:lnTo>
                    <a:pt x="0" y="38"/>
                  </a:lnTo>
                  <a:lnTo>
                    <a:pt x="2" y="22"/>
                  </a:lnTo>
                  <a:lnTo>
                    <a:pt x="7" y="9"/>
                  </a:lnTo>
                  <a:lnTo>
                    <a:pt x="11" y="5"/>
                  </a:lnTo>
                  <a:lnTo>
                    <a:pt x="16" y="2"/>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6" name="Rectangle 86"/>
            <p:cNvSpPr>
              <a:spLocks noChangeArrowheads="1"/>
            </p:cNvSpPr>
            <p:nvPr/>
          </p:nvSpPr>
          <p:spPr bwMode="auto">
            <a:xfrm>
              <a:off x="900" y="1872"/>
              <a:ext cx="11" cy="1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7" name="Freeform 87"/>
            <p:cNvSpPr>
              <a:spLocks/>
            </p:cNvSpPr>
            <p:nvPr/>
          </p:nvSpPr>
          <p:spPr bwMode="auto">
            <a:xfrm>
              <a:off x="929" y="1809"/>
              <a:ext cx="49" cy="76"/>
            </a:xfrm>
            <a:custGeom>
              <a:avLst/>
              <a:gdLst>
                <a:gd name="T0" fmla="*/ 0 w 49"/>
                <a:gd name="T1" fmla="*/ 0 h 76"/>
                <a:gd name="T2" fmla="*/ 49 w 49"/>
                <a:gd name="T3" fmla="*/ 0 h 76"/>
                <a:gd name="T4" fmla="*/ 49 w 49"/>
                <a:gd name="T5" fmla="*/ 5 h 76"/>
                <a:gd name="T6" fmla="*/ 21 w 49"/>
                <a:gd name="T7" fmla="*/ 76 h 76"/>
                <a:gd name="T8" fmla="*/ 11 w 49"/>
                <a:gd name="T9" fmla="*/ 76 h 76"/>
                <a:gd name="T10" fmla="*/ 37 w 49"/>
                <a:gd name="T11" fmla="*/ 9 h 76"/>
                <a:gd name="T12" fmla="*/ 0 w 49"/>
                <a:gd name="T13" fmla="*/ 9 h 76"/>
                <a:gd name="T14" fmla="*/ 0 w 49"/>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6">
                  <a:moveTo>
                    <a:pt x="0" y="0"/>
                  </a:moveTo>
                  <a:lnTo>
                    <a:pt x="49" y="0"/>
                  </a:lnTo>
                  <a:lnTo>
                    <a:pt x="49" y="5"/>
                  </a:lnTo>
                  <a:lnTo>
                    <a:pt x="21" y="76"/>
                  </a:lnTo>
                  <a:lnTo>
                    <a:pt x="11" y="76"/>
                  </a:lnTo>
                  <a:lnTo>
                    <a:pt x="37"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8" name="Line 88"/>
            <p:cNvSpPr>
              <a:spLocks noChangeShapeType="1"/>
            </p:cNvSpPr>
            <p:nvPr/>
          </p:nvSpPr>
          <p:spPr bwMode="auto">
            <a:xfrm>
              <a:off x="1000" y="1252"/>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9" name="Line 89"/>
            <p:cNvSpPr>
              <a:spLocks noChangeShapeType="1"/>
            </p:cNvSpPr>
            <p:nvPr/>
          </p:nvSpPr>
          <p:spPr bwMode="auto">
            <a:xfrm flipH="1">
              <a:off x="4073" y="1252"/>
              <a:ext cx="3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0" name="Rectangle 90"/>
            <p:cNvSpPr>
              <a:spLocks noChangeArrowheads="1"/>
            </p:cNvSpPr>
            <p:nvPr/>
          </p:nvSpPr>
          <p:spPr bwMode="auto">
            <a:xfrm>
              <a:off x="747" y="1243"/>
              <a:ext cx="64"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1" name="Freeform 91"/>
            <p:cNvSpPr>
              <a:spLocks noEditPoints="1"/>
            </p:cNvSpPr>
            <p:nvPr/>
          </p:nvSpPr>
          <p:spPr bwMode="auto">
            <a:xfrm>
              <a:off x="827" y="1204"/>
              <a:ext cx="52" cy="77"/>
            </a:xfrm>
            <a:custGeom>
              <a:avLst/>
              <a:gdLst>
                <a:gd name="T0" fmla="*/ 26 w 52"/>
                <a:gd name="T1" fmla="*/ 7 h 77"/>
                <a:gd name="T2" fmla="*/ 22 w 52"/>
                <a:gd name="T3" fmla="*/ 9 h 77"/>
                <a:gd name="T4" fmla="*/ 19 w 52"/>
                <a:gd name="T5" fmla="*/ 12 h 77"/>
                <a:gd name="T6" fmla="*/ 16 w 52"/>
                <a:gd name="T7" fmla="*/ 15 h 77"/>
                <a:gd name="T8" fmla="*/ 13 w 52"/>
                <a:gd name="T9" fmla="*/ 21 h 77"/>
                <a:gd name="T10" fmla="*/ 11 w 52"/>
                <a:gd name="T11" fmla="*/ 28 h 77"/>
                <a:gd name="T12" fmla="*/ 11 w 52"/>
                <a:gd name="T13" fmla="*/ 39 h 77"/>
                <a:gd name="T14" fmla="*/ 11 w 52"/>
                <a:gd name="T15" fmla="*/ 48 h 77"/>
                <a:gd name="T16" fmla="*/ 13 w 52"/>
                <a:gd name="T17" fmla="*/ 56 h 77"/>
                <a:gd name="T18" fmla="*/ 16 w 52"/>
                <a:gd name="T19" fmla="*/ 62 h 77"/>
                <a:gd name="T20" fmla="*/ 19 w 52"/>
                <a:gd name="T21" fmla="*/ 66 h 77"/>
                <a:gd name="T22" fmla="*/ 22 w 52"/>
                <a:gd name="T23" fmla="*/ 68 h 77"/>
                <a:gd name="T24" fmla="*/ 26 w 52"/>
                <a:gd name="T25" fmla="*/ 69 h 77"/>
                <a:gd name="T26" fmla="*/ 32 w 52"/>
                <a:gd name="T27" fmla="*/ 68 h 77"/>
                <a:gd name="T28" fmla="*/ 35 w 52"/>
                <a:gd name="T29" fmla="*/ 66 h 77"/>
                <a:gd name="T30" fmla="*/ 38 w 52"/>
                <a:gd name="T31" fmla="*/ 62 h 77"/>
                <a:gd name="T32" fmla="*/ 41 w 52"/>
                <a:gd name="T33" fmla="*/ 56 h 77"/>
                <a:gd name="T34" fmla="*/ 41 w 52"/>
                <a:gd name="T35" fmla="*/ 48 h 77"/>
                <a:gd name="T36" fmla="*/ 43 w 52"/>
                <a:gd name="T37" fmla="*/ 39 h 77"/>
                <a:gd name="T38" fmla="*/ 41 w 52"/>
                <a:gd name="T39" fmla="*/ 28 h 77"/>
                <a:gd name="T40" fmla="*/ 41 w 52"/>
                <a:gd name="T41" fmla="*/ 21 h 77"/>
                <a:gd name="T42" fmla="*/ 38 w 52"/>
                <a:gd name="T43" fmla="*/ 15 h 77"/>
                <a:gd name="T44" fmla="*/ 35 w 52"/>
                <a:gd name="T45" fmla="*/ 12 h 77"/>
                <a:gd name="T46" fmla="*/ 32 w 52"/>
                <a:gd name="T47" fmla="*/ 9 h 77"/>
                <a:gd name="T48" fmla="*/ 26 w 52"/>
                <a:gd name="T49" fmla="*/ 7 h 77"/>
                <a:gd name="T50" fmla="*/ 26 w 52"/>
                <a:gd name="T51" fmla="*/ 0 h 77"/>
                <a:gd name="T52" fmla="*/ 32 w 52"/>
                <a:gd name="T53" fmla="*/ 1 h 77"/>
                <a:gd name="T54" fmla="*/ 38 w 52"/>
                <a:gd name="T55" fmla="*/ 3 h 77"/>
                <a:gd name="T56" fmla="*/ 43 w 52"/>
                <a:gd name="T57" fmla="*/ 6 h 77"/>
                <a:gd name="T58" fmla="*/ 46 w 52"/>
                <a:gd name="T59" fmla="*/ 10 h 77"/>
                <a:gd name="T60" fmla="*/ 51 w 52"/>
                <a:gd name="T61" fmla="*/ 22 h 77"/>
                <a:gd name="T62" fmla="*/ 52 w 52"/>
                <a:gd name="T63" fmla="*/ 39 h 77"/>
                <a:gd name="T64" fmla="*/ 51 w 52"/>
                <a:gd name="T65" fmla="*/ 56 h 77"/>
                <a:gd name="T66" fmla="*/ 46 w 52"/>
                <a:gd name="T67" fmla="*/ 68 h 77"/>
                <a:gd name="T68" fmla="*/ 43 w 52"/>
                <a:gd name="T69" fmla="*/ 71 h 77"/>
                <a:gd name="T70" fmla="*/ 38 w 52"/>
                <a:gd name="T71" fmla="*/ 74 h 77"/>
                <a:gd name="T72" fmla="*/ 32 w 52"/>
                <a:gd name="T73" fmla="*/ 77 h 77"/>
                <a:gd name="T74" fmla="*/ 26 w 52"/>
                <a:gd name="T75" fmla="*/ 77 h 77"/>
                <a:gd name="T76" fmla="*/ 22 w 52"/>
                <a:gd name="T77" fmla="*/ 77 h 77"/>
                <a:gd name="T78" fmla="*/ 16 w 52"/>
                <a:gd name="T79" fmla="*/ 74 h 77"/>
                <a:gd name="T80" fmla="*/ 11 w 52"/>
                <a:gd name="T81" fmla="*/ 71 h 77"/>
                <a:gd name="T82" fmla="*/ 8 w 52"/>
                <a:gd name="T83" fmla="*/ 68 h 77"/>
                <a:gd name="T84" fmla="*/ 2 w 52"/>
                <a:gd name="T85" fmla="*/ 56 h 77"/>
                <a:gd name="T86" fmla="*/ 0 w 52"/>
                <a:gd name="T87" fmla="*/ 39 h 77"/>
                <a:gd name="T88" fmla="*/ 2 w 52"/>
                <a:gd name="T89" fmla="*/ 22 h 77"/>
                <a:gd name="T90" fmla="*/ 8 w 52"/>
                <a:gd name="T91" fmla="*/ 10 h 77"/>
                <a:gd name="T92" fmla="*/ 11 w 52"/>
                <a:gd name="T93" fmla="*/ 6 h 77"/>
                <a:gd name="T94" fmla="*/ 16 w 52"/>
                <a:gd name="T95" fmla="*/ 3 h 77"/>
                <a:gd name="T96" fmla="*/ 22 w 52"/>
                <a:gd name="T97" fmla="*/ 1 h 77"/>
                <a:gd name="T98" fmla="*/ 26 w 52"/>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7">
                  <a:moveTo>
                    <a:pt x="26" y="7"/>
                  </a:moveTo>
                  <a:lnTo>
                    <a:pt x="22" y="9"/>
                  </a:lnTo>
                  <a:lnTo>
                    <a:pt x="19" y="12"/>
                  </a:lnTo>
                  <a:lnTo>
                    <a:pt x="16" y="15"/>
                  </a:lnTo>
                  <a:lnTo>
                    <a:pt x="13" y="21"/>
                  </a:lnTo>
                  <a:lnTo>
                    <a:pt x="11" y="28"/>
                  </a:lnTo>
                  <a:lnTo>
                    <a:pt x="11" y="39"/>
                  </a:lnTo>
                  <a:lnTo>
                    <a:pt x="11" y="48"/>
                  </a:lnTo>
                  <a:lnTo>
                    <a:pt x="13" y="56"/>
                  </a:lnTo>
                  <a:lnTo>
                    <a:pt x="16" y="62"/>
                  </a:lnTo>
                  <a:lnTo>
                    <a:pt x="19" y="66"/>
                  </a:lnTo>
                  <a:lnTo>
                    <a:pt x="22" y="68"/>
                  </a:lnTo>
                  <a:lnTo>
                    <a:pt x="26" y="69"/>
                  </a:lnTo>
                  <a:lnTo>
                    <a:pt x="32" y="68"/>
                  </a:lnTo>
                  <a:lnTo>
                    <a:pt x="35" y="66"/>
                  </a:lnTo>
                  <a:lnTo>
                    <a:pt x="38" y="62"/>
                  </a:lnTo>
                  <a:lnTo>
                    <a:pt x="41" y="56"/>
                  </a:lnTo>
                  <a:lnTo>
                    <a:pt x="41" y="48"/>
                  </a:lnTo>
                  <a:lnTo>
                    <a:pt x="43" y="39"/>
                  </a:lnTo>
                  <a:lnTo>
                    <a:pt x="41" y="28"/>
                  </a:lnTo>
                  <a:lnTo>
                    <a:pt x="41" y="21"/>
                  </a:lnTo>
                  <a:lnTo>
                    <a:pt x="38" y="15"/>
                  </a:lnTo>
                  <a:lnTo>
                    <a:pt x="35" y="12"/>
                  </a:lnTo>
                  <a:lnTo>
                    <a:pt x="32" y="9"/>
                  </a:lnTo>
                  <a:lnTo>
                    <a:pt x="26" y="7"/>
                  </a:lnTo>
                  <a:close/>
                  <a:moveTo>
                    <a:pt x="26" y="0"/>
                  </a:moveTo>
                  <a:lnTo>
                    <a:pt x="32" y="1"/>
                  </a:lnTo>
                  <a:lnTo>
                    <a:pt x="38" y="3"/>
                  </a:lnTo>
                  <a:lnTo>
                    <a:pt x="43" y="6"/>
                  </a:lnTo>
                  <a:lnTo>
                    <a:pt x="46" y="10"/>
                  </a:lnTo>
                  <a:lnTo>
                    <a:pt x="51" y="22"/>
                  </a:lnTo>
                  <a:lnTo>
                    <a:pt x="52" y="39"/>
                  </a:lnTo>
                  <a:lnTo>
                    <a:pt x="51" y="56"/>
                  </a:lnTo>
                  <a:lnTo>
                    <a:pt x="46" y="68"/>
                  </a:lnTo>
                  <a:lnTo>
                    <a:pt x="43" y="71"/>
                  </a:lnTo>
                  <a:lnTo>
                    <a:pt x="38" y="74"/>
                  </a:lnTo>
                  <a:lnTo>
                    <a:pt x="32" y="77"/>
                  </a:lnTo>
                  <a:lnTo>
                    <a:pt x="26" y="77"/>
                  </a:lnTo>
                  <a:lnTo>
                    <a:pt x="22" y="77"/>
                  </a:lnTo>
                  <a:lnTo>
                    <a:pt x="16" y="74"/>
                  </a:lnTo>
                  <a:lnTo>
                    <a:pt x="11" y="71"/>
                  </a:lnTo>
                  <a:lnTo>
                    <a:pt x="8" y="68"/>
                  </a:lnTo>
                  <a:lnTo>
                    <a:pt x="2" y="56"/>
                  </a:lnTo>
                  <a:lnTo>
                    <a:pt x="0" y="39"/>
                  </a:lnTo>
                  <a:lnTo>
                    <a:pt x="2" y="22"/>
                  </a:lnTo>
                  <a:lnTo>
                    <a:pt x="8" y="10"/>
                  </a:lnTo>
                  <a:lnTo>
                    <a:pt x="11" y="6"/>
                  </a:lnTo>
                  <a:lnTo>
                    <a:pt x="16" y="3"/>
                  </a:lnTo>
                  <a:lnTo>
                    <a:pt x="22"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2" name="Rectangle 92"/>
            <p:cNvSpPr>
              <a:spLocks noChangeArrowheads="1"/>
            </p:cNvSpPr>
            <p:nvPr/>
          </p:nvSpPr>
          <p:spPr bwMode="auto">
            <a:xfrm>
              <a:off x="897" y="1267"/>
              <a:ext cx="11" cy="1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3" name="Freeform 93"/>
            <p:cNvSpPr>
              <a:spLocks noEditPoints="1"/>
            </p:cNvSpPr>
            <p:nvPr/>
          </p:nvSpPr>
          <p:spPr bwMode="auto">
            <a:xfrm>
              <a:off x="926" y="1204"/>
              <a:ext cx="52" cy="77"/>
            </a:xfrm>
            <a:custGeom>
              <a:avLst/>
              <a:gdLst>
                <a:gd name="T0" fmla="*/ 23 w 52"/>
                <a:gd name="T1" fmla="*/ 35 h 77"/>
                <a:gd name="T2" fmla="*/ 17 w 52"/>
                <a:gd name="T3" fmla="*/ 39 h 77"/>
                <a:gd name="T4" fmla="*/ 12 w 52"/>
                <a:gd name="T5" fmla="*/ 47 h 77"/>
                <a:gd name="T6" fmla="*/ 12 w 52"/>
                <a:gd name="T7" fmla="*/ 57 h 77"/>
                <a:gd name="T8" fmla="*/ 17 w 52"/>
                <a:gd name="T9" fmla="*/ 65 h 77"/>
                <a:gd name="T10" fmla="*/ 23 w 52"/>
                <a:gd name="T11" fmla="*/ 69 h 77"/>
                <a:gd name="T12" fmla="*/ 30 w 52"/>
                <a:gd name="T13" fmla="*/ 69 h 77"/>
                <a:gd name="T14" fmla="*/ 38 w 52"/>
                <a:gd name="T15" fmla="*/ 65 h 77"/>
                <a:gd name="T16" fmla="*/ 41 w 52"/>
                <a:gd name="T17" fmla="*/ 57 h 77"/>
                <a:gd name="T18" fmla="*/ 41 w 52"/>
                <a:gd name="T19" fmla="*/ 47 h 77"/>
                <a:gd name="T20" fmla="*/ 38 w 52"/>
                <a:gd name="T21" fmla="*/ 39 h 77"/>
                <a:gd name="T22" fmla="*/ 30 w 52"/>
                <a:gd name="T23" fmla="*/ 35 h 77"/>
                <a:gd name="T24" fmla="*/ 30 w 52"/>
                <a:gd name="T25" fmla="*/ 0 h 77"/>
                <a:gd name="T26" fmla="*/ 43 w 52"/>
                <a:gd name="T27" fmla="*/ 1 h 77"/>
                <a:gd name="T28" fmla="*/ 47 w 52"/>
                <a:gd name="T29" fmla="*/ 12 h 77"/>
                <a:gd name="T30" fmla="*/ 32 w 52"/>
                <a:gd name="T31" fmla="*/ 9 h 77"/>
                <a:gd name="T32" fmla="*/ 20 w 52"/>
                <a:gd name="T33" fmla="*/ 12 h 77"/>
                <a:gd name="T34" fmla="*/ 14 w 52"/>
                <a:gd name="T35" fmla="*/ 21 h 77"/>
                <a:gd name="T36" fmla="*/ 11 w 52"/>
                <a:gd name="T37" fmla="*/ 36 h 77"/>
                <a:gd name="T38" fmla="*/ 18 w 52"/>
                <a:gd name="T39" fmla="*/ 28 h 77"/>
                <a:gd name="T40" fmla="*/ 27 w 52"/>
                <a:gd name="T41" fmla="*/ 27 h 77"/>
                <a:gd name="T42" fmla="*/ 41 w 52"/>
                <a:gd name="T43" fmla="*/ 30 h 77"/>
                <a:gd name="T44" fmla="*/ 49 w 52"/>
                <a:gd name="T45" fmla="*/ 39 h 77"/>
                <a:gd name="T46" fmla="*/ 52 w 52"/>
                <a:gd name="T47" fmla="*/ 51 h 77"/>
                <a:gd name="T48" fmla="*/ 49 w 52"/>
                <a:gd name="T49" fmla="*/ 65 h 77"/>
                <a:gd name="T50" fmla="*/ 40 w 52"/>
                <a:gd name="T51" fmla="*/ 74 h 77"/>
                <a:gd name="T52" fmla="*/ 27 w 52"/>
                <a:gd name="T53" fmla="*/ 77 h 77"/>
                <a:gd name="T54" fmla="*/ 15 w 52"/>
                <a:gd name="T55" fmla="*/ 74 h 77"/>
                <a:gd name="T56" fmla="*/ 8 w 52"/>
                <a:gd name="T57" fmla="*/ 68 h 77"/>
                <a:gd name="T58" fmla="*/ 0 w 52"/>
                <a:gd name="T59" fmla="*/ 39 h 77"/>
                <a:gd name="T60" fmla="*/ 9 w 52"/>
                <a:gd name="T61" fmla="*/ 10 h 77"/>
                <a:gd name="T62" fmla="*/ 18 w 52"/>
                <a:gd name="T63" fmla="*/ 3 h 77"/>
                <a:gd name="T64" fmla="*/ 30 w 52"/>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77">
                  <a:moveTo>
                    <a:pt x="27" y="35"/>
                  </a:moveTo>
                  <a:lnTo>
                    <a:pt x="23" y="35"/>
                  </a:lnTo>
                  <a:lnTo>
                    <a:pt x="18" y="36"/>
                  </a:lnTo>
                  <a:lnTo>
                    <a:pt x="17" y="39"/>
                  </a:lnTo>
                  <a:lnTo>
                    <a:pt x="14" y="42"/>
                  </a:lnTo>
                  <a:lnTo>
                    <a:pt x="12" y="47"/>
                  </a:lnTo>
                  <a:lnTo>
                    <a:pt x="12" y="51"/>
                  </a:lnTo>
                  <a:lnTo>
                    <a:pt x="12" y="57"/>
                  </a:lnTo>
                  <a:lnTo>
                    <a:pt x="14" y="62"/>
                  </a:lnTo>
                  <a:lnTo>
                    <a:pt x="17" y="65"/>
                  </a:lnTo>
                  <a:lnTo>
                    <a:pt x="18" y="68"/>
                  </a:lnTo>
                  <a:lnTo>
                    <a:pt x="23" y="69"/>
                  </a:lnTo>
                  <a:lnTo>
                    <a:pt x="27" y="69"/>
                  </a:lnTo>
                  <a:lnTo>
                    <a:pt x="30" y="69"/>
                  </a:lnTo>
                  <a:lnTo>
                    <a:pt x="35" y="68"/>
                  </a:lnTo>
                  <a:lnTo>
                    <a:pt x="38" y="65"/>
                  </a:lnTo>
                  <a:lnTo>
                    <a:pt x="40" y="62"/>
                  </a:lnTo>
                  <a:lnTo>
                    <a:pt x="41" y="57"/>
                  </a:lnTo>
                  <a:lnTo>
                    <a:pt x="41" y="51"/>
                  </a:lnTo>
                  <a:lnTo>
                    <a:pt x="41" y="47"/>
                  </a:lnTo>
                  <a:lnTo>
                    <a:pt x="40" y="42"/>
                  </a:lnTo>
                  <a:lnTo>
                    <a:pt x="38" y="39"/>
                  </a:lnTo>
                  <a:lnTo>
                    <a:pt x="35" y="36"/>
                  </a:lnTo>
                  <a:lnTo>
                    <a:pt x="30" y="35"/>
                  </a:lnTo>
                  <a:lnTo>
                    <a:pt x="27" y="35"/>
                  </a:lnTo>
                  <a:close/>
                  <a:moveTo>
                    <a:pt x="30" y="0"/>
                  </a:moveTo>
                  <a:lnTo>
                    <a:pt x="40" y="1"/>
                  </a:lnTo>
                  <a:lnTo>
                    <a:pt x="43" y="1"/>
                  </a:lnTo>
                  <a:lnTo>
                    <a:pt x="47" y="3"/>
                  </a:lnTo>
                  <a:lnTo>
                    <a:pt x="47" y="12"/>
                  </a:lnTo>
                  <a:lnTo>
                    <a:pt x="40" y="9"/>
                  </a:lnTo>
                  <a:lnTo>
                    <a:pt x="32" y="9"/>
                  </a:lnTo>
                  <a:lnTo>
                    <a:pt x="26" y="9"/>
                  </a:lnTo>
                  <a:lnTo>
                    <a:pt x="20" y="12"/>
                  </a:lnTo>
                  <a:lnTo>
                    <a:pt x="17" y="15"/>
                  </a:lnTo>
                  <a:lnTo>
                    <a:pt x="14" y="21"/>
                  </a:lnTo>
                  <a:lnTo>
                    <a:pt x="11" y="27"/>
                  </a:lnTo>
                  <a:lnTo>
                    <a:pt x="11" y="36"/>
                  </a:lnTo>
                  <a:lnTo>
                    <a:pt x="14" y="32"/>
                  </a:lnTo>
                  <a:lnTo>
                    <a:pt x="18" y="28"/>
                  </a:lnTo>
                  <a:lnTo>
                    <a:pt x="23" y="27"/>
                  </a:lnTo>
                  <a:lnTo>
                    <a:pt x="27" y="27"/>
                  </a:lnTo>
                  <a:lnTo>
                    <a:pt x="35" y="27"/>
                  </a:lnTo>
                  <a:lnTo>
                    <a:pt x="41" y="30"/>
                  </a:lnTo>
                  <a:lnTo>
                    <a:pt x="46" y="33"/>
                  </a:lnTo>
                  <a:lnTo>
                    <a:pt x="49" y="39"/>
                  </a:lnTo>
                  <a:lnTo>
                    <a:pt x="52" y="45"/>
                  </a:lnTo>
                  <a:lnTo>
                    <a:pt x="52" y="51"/>
                  </a:lnTo>
                  <a:lnTo>
                    <a:pt x="52" y="59"/>
                  </a:lnTo>
                  <a:lnTo>
                    <a:pt x="49" y="65"/>
                  </a:lnTo>
                  <a:lnTo>
                    <a:pt x="44" y="71"/>
                  </a:lnTo>
                  <a:lnTo>
                    <a:pt x="40" y="74"/>
                  </a:lnTo>
                  <a:lnTo>
                    <a:pt x="34" y="77"/>
                  </a:lnTo>
                  <a:lnTo>
                    <a:pt x="27" y="77"/>
                  </a:lnTo>
                  <a:lnTo>
                    <a:pt x="21" y="77"/>
                  </a:lnTo>
                  <a:lnTo>
                    <a:pt x="15" y="74"/>
                  </a:lnTo>
                  <a:lnTo>
                    <a:pt x="11" y="71"/>
                  </a:lnTo>
                  <a:lnTo>
                    <a:pt x="8" y="68"/>
                  </a:lnTo>
                  <a:lnTo>
                    <a:pt x="2" y="56"/>
                  </a:lnTo>
                  <a:lnTo>
                    <a:pt x="0" y="39"/>
                  </a:lnTo>
                  <a:lnTo>
                    <a:pt x="2" y="22"/>
                  </a:lnTo>
                  <a:lnTo>
                    <a:pt x="9" y="10"/>
                  </a:lnTo>
                  <a:lnTo>
                    <a:pt x="14" y="6"/>
                  </a:lnTo>
                  <a:lnTo>
                    <a:pt x="18" y="3"/>
                  </a:lnTo>
                  <a:lnTo>
                    <a:pt x="24" y="1"/>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4" name="Line 94"/>
            <p:cNvSpPr>
              <a:spLocks noChangeShapeType="1"/>
            </p:cNvSpPr>
            <p:nvPr/>
          </p:nvSpPr>
          <p:spPr bwMode="auto">
            <a:xfrm>
              <a:off x="1000" y="647"/>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5" name="Line 95"/>
            <p:cNvSpPr>
              <a:spLocks noChangeShapeType="1"/>
            </p:cNvSpPr>
            <p:nvPr/>
          </p:nvSpPr>
          <p:spPr bwMode="auto">
            <a:xfrm flipH="1">
              <a:off x="4073" y="647"/>
              <a:ext cx="3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6" name="Rectangle 96"/>
            <p:cNvSpPr>
              <a:spLocks noChangeArrowheads="1"/>
            </p:cNvSpPr>
            <p:nvPr/>
          </p:nvSpPr>
          <p:spPr bwMode="auto">
            <a:xfrm>
              <a:off x="748" y="639"/>
              <a:ext cx="64"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7" name="Freeform 97"/>
            <p:cNvSpPr>
              <a:spLocks noEditPoints="1"/>
            </p:cNvSpPr>
            <p:nvPr/>
          </p:nvSpPr>
          <p:spPr bwMode="auto">
            <a:xfrm>
              <a:off x="830" y="599"/>
              <a:ext cx="52" cy="78"/>
            </a:xfrm>
            <a:custGeom>
              <a:avLst/>
              <a:gdLst>
                <a:gd name="T0" fmla="*/ 26 w 52"/>
                <a:gd name="T1" fmla="*/ 8 h 78"/>
                <a:gd name="T2" fmla="*/ 22 w 52"/>
                <a:gd name="T3" fmla="*/ 10 h 78"/>
                <a:gd name="T4" fmla="*/ 17 w 52"/>
                <a:gd name="T5" fmla="*/ 11 h 78"/>
                <a:gd name="T6" fmla="*/ 14 w 52"/>
                <a:gd name="T7" fmla="*/ 16 h 78"/>
                <a:gd name="T8" fmla="*/ 13 w 52"/>
                <a:gd name="T9" fmla="*/ 22 h 78"/>
                <a:gd name="T10" fmla="*/ 11 w 52"/>
                <a:gd name="T11" fmla="*/ 29 h 78"/>
                <a:gd name="T12" fmla="*/ 11 w 52"/>
                <a:gd name="T13" fmla="*/ 38 h 78"/>
                <a:gd name="T14" fmla="*/ 11 w 52"/>
                <a:gd name="T15" fmla="*/ 48 h 78"/>
                <a:gd name="T16" fmla="*/ 13 w 52"/>
                <a:gd name="T17" fmla="*/ 57 h 78"/>
                <a:gd name="T18" fmla="*/ 14 w 52"/>
                <a:gd name="T19" fmla="*/ 61 h 78"/>
                <a:gd name="T20" fmla="*/ 17 w 52"/>
                <a:gd name="T21" fmla="*/ 66 h 78"/>
                <a:gd name="T22" fmla="*/ 22 w 52"/>
                <a:gd name="T23" fmla="*/ 69 h 78"/>
                <a:gd name="T24" fmla="*/ 26 w 52"/>
                <a:gd name="T25" fmla="*/ 70 h 78"/>
                <a:gd name="T26" fmla="*/ 31 w 52"/>
                <a:gd name="T27" fmla="*/ 69 h 78"/>
                <a:gd name="T28" fmla="*/ 35 w 52"/>
                <a:gd name="T29" fmla="*/ 66 h 78"/>
                <a:gd name="T30" fmla="*/ 38 w 52"/>
                <a:gd name="T31" fmla="*/ 61 h 78"/>
                <a:gd name="T32" fmla="*/ 40 w 52"/>
                <a:gd name="T33" fmla="*/ 57 h 78"/>
                <a:gd name="T34" fmla="*/ 41 w 52"/>
                <a:gd name="T35" fmla="*/ 48 h 78"/>
                <a:gd name="T36" fmla="*/ 41 w 52"/>
                <a:gd name="T37" fmla="*/ 38 h 78"/>
                <a:gd name="T38" fmla="*/ 41 w 52"/>
                <a:gd name="T39" fmla="*/ 29 h 78"/>
                <a:gd name="T40" fmla="*/ 40 w 52"/>
                <a:gd name="T41" fmla="*/ 22 h 78"/>
                <a:gd name="T42" fmla="*/ 38 w 52"/>
                <a:gd name="T43" fmla="*/ 16 h 78"/>
                <a:gd name="T44" fmla="*/ 35 w 52"/>
                <a:gd name="T45" fmla="*/ 11 h 78"/>
                <a:gd name="T46" fmla="*/ 31 w 52"/>
                <a:gd name="T47" fmla="*/ 10 h 78"/>
                <a:gd name="T48" fmla="*/ 26 w 52"/>
                <a:gd name="T49" fmla="*/ 8 h 78"/>
                <a:gd name="T50" fmla="*/ 26 w 52"/>
                <a:gd name="T51" fmla="*/ 0 h 78"/>
                <a:gd name="T52" fmla="*/ 32 w 52"/>
                <a:gd name="T53" fmla="*/ 0 h 78"/>
                <a:gd name="T54" fmla="*/ 37 w 52"/>
                <a:gd name="T55" fmla="*/ 2 h 78"/>
                <a:gd name="T56" fmla="*/ 41 w 52"/>
                <a:gd name="T57" fmla="*/ 5 h 78"/>
                <a:gd name="T58" fmla="*/ 46 w 52"/>
                <a:gd name="T59" fmla="*/ 10 h 78"/>
                <a:gd name="T60" fmla="*/ 51 w 52"/>
                <a:gd name="T61" fmla="*/ 22 h 78"/>
                <a:gd name="T62" fmla="*/ 52 w 52"/>
                <a:gd name="T63" fmla="*/ 38 h 78"/>
                <a:gd name="T64" fmla="*/ 51 w 52"/>
                <a:gd name="T65" fmla="*/ 55 h 78"/>
                <a:gd name="T66" fmla="*/ 46 w 52"/>
                <a:gd name="T67" fmla="*/ 67 h 78"/>
                <a:gd name="T68" fmla="*/ 41 w 52"/>
                <a:gd name="T69" fmla="*/ 72 h 78"/>
                <a:gd name="T70" fmla="*/ 37 w 52"/>
                <a:gd name="T71" fmla="*/ 75 h 78"/>
                <a:gd name="T72" fmla="*/ 32 w 52"/>
                <a:gd name="T73" fmla="*/ 76 h 78"/>
                <a:gd name="T74" fmla="*/ 26 w 52"/>
                <a:gd name="T75" fmla="*/ 78 h 78"/>
                <a:gd name="T76" fmla="*/ 20 w 52"/>
                <a:gd name="T77" fmla="*/ 76 h 78"/>
                <a:gd name="T78" fmla="*/ 16 w 52"/>
                <a:gd name="T79" fmla="*/ 75 h 78"/>
                <a:gd name="T80" fmla="*/ 11 w 52"/>
                <a:gd name="T81" fmla="*/ 72 h 78"/>
                <a:gd name="T82" fmla="*/ 7 w 52"/>
                <a:gd name="T83" fmla="*/ 67 h 78"/>
                <a:gd name="T84" fmla="*/ 2 w 52"/>
                <a:gd name="T85" fmla="*/ 55 h 78"/>
                <a:gd name="T86" fmla="*/ 0 w 52"/>
                <a:gd name="T87" fmla="*/ 38 h 78"/>
                <a:gd name="T88" fmla="*/ 2 w 52"/>
                <a:gd name="T89" fmla="*/ 22 h 78"/>
                <a:gd name="T90" fmla="*/ 7 w 52"/>
                <a:gd name="T91" fmla="*/ 10 h 78"/>
                <a:gd name="T92" fmla="*/ 11 w 52"/>
                <a:gd name="T93" fmla="*/ 5 h 78"/>
                <a:gd name="T94" fmla="*/ 16 w 52"/>
                <a:gd name="T95" fmla="*/ 2 h 78"/>
                <a:gd name="T96" fmla="*/ 20 w 52"/>
                <a:gd name="T97" fmla="*/ 0 h 78"/>
                <a:gd name="T98" fmla="*/ 26 w 52"/>
                <a:gd name="T9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8">
                  <a:moveTo>
                    <a:pt x="26" y="8"/>
                  </a:moveTo>
                  <a:lnTo>
                    <a:pt x="22" y="10"/>
                  </a:lnTo>
                  <a:lnTo>
                    <a:pt x="17" y="11"/>
                  </a:lnTo>
                  <a:lnTo>
                    <a:pt x="14" y="16"/>
                  </a:lnTo>
                  <a:lnTo>
                    <a:pt x="13" y="22"/>
                  </a:lnTo>
                  <a:lnTo>
                    <a:pt x="11" y="29"/>
                  </a:lnTo>
                  <a:lnTo>
                    <a:pt x="11" y="38"/>
                  </a:lnTo>
                  <a:lnTo>
                    <a:pt x="11" y="48"/>
                  </a:lnTo>
                  <a:lnTo>
                    <a:pt x="13" y="57"/>
                  </a:lnTo>
                  <a:lnTo>
                    <a:pt x="14" y="61"/>
                  </a:lnTo>
                  <a:lnTo>
                    <a:pt x="17" y="66"/>
                  </a:lnTo>
                  <a:lnTo>
                    <a:pt x="22" y="69"/>
                  </a:lnTo>
                  <a:lnTo>
                    <a:pt x="26" y="70"/>
                  </a:lnTo>
                  <a:lnTo>
                    <a:pt x="31" y="69"/>
                  </a:lnTo>
                  <a:lnTo>
                    <a:pt x="35" y="66"/>
                  </a:lnTo>
                  <a:lnTo>
                    <a:pt x="38" y="61"/>
                  </a:lnTo>
                  <a:lnTo>
                    <a:pt x="40" y="57"/>
                  </a:lnTo>
                  <a:lnTo>
                    <a:pt x="41" y="48"/>
                  </a:lnTo>
                  <a:lnTo>
                    <a:pt x="41" y="38"/>
                  </a:lnTo>
                  <a:lnTo>
                    <a:pt x="41" y="29"/>
                  </a:lnTo>
                  <a:lnTo>
                    <a:pt x="40" y="22"/>
                  </a:lnTo>
                  <a:lnTo>
                    <a:pt x="38" y="16"/>
                  </a:lnTo>
                  <a:lnTo>
                    <a:pt x="35" y="11"/>
                  </a:lnTo>
                  <a:lnTo>
                    <a:pt x="31" y="10"/>
                  </a:lnTo>
                  <a:lnTo>
                    <a:pt x="26" y="8"/>
                  </a:lnTo>
                  <a:close/>
                  <a:moveTo>
                    <a:pt x="26" y="0"/>
                  </a:moveTo>
                  <a:lnTo>
                    <a:pt x="32" y="0"/>
                  </a:lnTo>
                  <a:lnTo>
                    <a:pt x="37" y="2"/>
                  </a:lnTo>
                  <a:lnTo>
                    <a:pt x="41" y="5"/>
                  </a:lnTo>
                  <a:lnTo>
                    <a:pt x="46" y="10"/>
                  </a:lnTo>
                  <a:lnTo>
                    <a:pt x="51" y="22"/>
                  </a:lnTo>
                  <a:lnTo>
                    <a:pt x="52" y="38"/>
                  </a:lnTo>
                  <a:lnTo>
                    <a:pt x="51" y="55"/>
                  </a:lnTo>
                  <a:lnTo>
                    <a:pt x="46" y="67"/>
                  </a:lnTo>
                  <a:lnTo>
                    <a:pt x="41" y="72"/>
                  </a:lnTo>
                  <a:lnTo>
                    <a:pt x="37" y="75"/>
                  </a:lnTo>
                  <a:lnTo>
                    <a:pt x="32" y="76"/>
                  </a:lnTo>
                  <a:lnTo>
                    <a:pt x="26" y="78"/>
                  </a:lnTo>
                  <a:lnTo>
                    <a:pt x="20" y="76"/>
                  </a:lnTo>
                  <a:lnTo>
                    <a:pt x="16" y="75"/>
                  </a:lnTo>
                  <a:lnTo>
                    <a:pt x="11" y="72"/>
                  </a:lnTo>
                  <a:lnTo>
                    <a:pt x="7" y="67"/>
                  </a:lnTo>
                  <a:lnTo>
                    <a:pt x="2" y="55"/>
                  </a:lnTo>
                  <a:lnTo>
                    <a:pt x="0" y="38"/>
                  </a:lnTo>
                  <a:lnTo>
                    <a:pt x="2" y="22"/>
                  </a:lnTo>
                  <a:lnTo>
                    <a:pt x="7" y="10"/>
                  </a:lnTo>
                  <a:lnTo>
                    <a:pt x="11" y="5"/>
                  </a:lnTo>
                  <a:lnTo>
                    <a:pt x="16" y="2"/>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8" name="Rectangle 98"/>
            <p:cNvSpPr>
              <a:spLocks noChangeArrowheads="1"/>
            </p:cNvSpPr>
            <p:nvPr/>
          </p:nvSpPr>
          <p:spPr bwMode="auto">
            <a:xfrm>
              <a:off x="900" y="662"/>
              <a:ext cx="11" cy="1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9" name="Freeform 99"/>
            <p:cNvSpPr>
              <a:spLocks/>
            </p:cNvSpPr>
            <p:nvPr/>
          </p:nvSpPr>
          <p:spPr bwMode="auto">
            <a:xfrm>
              <a:off x="929" y="601"/>
              <a:ext cx="49" cy="76"/>
            </a:xfrm>
            <a:custGeom>
              <a:avLst/>
              <a:gdLst>
                <a:gd name="T0" fmla="*/ 3 w 49"/>
                <a:gd name="T1" fmla="*/ 0 h 76"/>
                <a:gd name="T2" fmla="*/ 43 w 49"/>
                <a:gd name="T3" fmla="*/ 0 h 76"/>
                <a:gd name="T4" fmla="*/ 43 w 49"/>
                <a:gd name="T5" fmla="*/ 8 h 76"/>
                <a:gd name="T6" fmla="*/ 12 w 49"/>
                <a:gd name="T7" fmla="*/ 8 h 76"/>
                <a:gd name="T8" fmla="*/ 12 w 49"/>
                <a:gd name="T9" fmla="*/ 26 h 76"/>
                <a:gd name="T10" fmla="*/ 17 w 49"/>
                <a:gd name="T11" fmla="*/ 26 h 76"/>
                <a:gd name="T12" fmla="*/ 21 w 49"/>
                <a:gd name="T13" fmla="*/ 24 h 76"/>
                <a:gd name="T14" fmla="*/ 29 w 49"/>
                <a:gd name="T15" fmla="*/ 26 h 76"/>
                <a:gd name="T16" fmla="*/ 37 w 49"/>
                <a:gd name="T17" fmla="*/ 27 h 76"/>
                <a:gd name="T18" fmla="*/ 41 w 49"/>
                <a:gd name="T19" fmla="*/ 32 h 76"/>
                <a:gd name="T20" fmla="*/ 46 w 49"/>
                <a:gd name="T21" fmla="*/ 36 h 76"/>
                <a:gd name="T22" fmla="*/ 47 w 49"/>
                <a:gd name="T23" fmla="*/ 43 h 76"/>
                <a:gd name="T24" fmla="*/ 49 w 49"/>
                <a:gd name="T25" fmla="*/ 50 h 76"/>
                <a:gd name="T26" fmla="*/ 47 w 49"/>
                <a:gd name="T27" fmla="*/ 58 h 76"/>
                <a:gd name="T28" fmla="*/ 46 w 49"/>
                <a:gd name="T29" fmla="*/ 64 h 76"/>
                <a:gd name="T30" fmla="*/ 41 w 49"/>
                <a:gd name="T31" fmla="*/ 68 h 76"/>
                <a:gd name="T32" fmla="*/ 35 w 49"/>
                <a:gd name="T33" fmla="*/ 73 h 76"/>
                <a:gd name="T34" fmla="*/ 29 w 49"/>
                <a:gd name="T35" fmla="*/ 74 h 76"/>
                <a:gd name="T36" fmla="*/ 20 w 49"/>
                <a:gd name="T37" fmla="*/ 76 h 76"/>
                <a:gd name="T38" fmla="*/ 11 w 49"/>
                <a:gd name="T39" fmla="*/ 74 h 76"/>
                <a:gd name="T40" fmla="*/ 5 w 49"/>
                <a:gd name="T41" fmla="*/ 74 h 76"/>
                <a:gd name="T42" fmla="*/ 0 w 49"/>
                <a:gd name="T43" fmla="*/ 73 h 76"/>
                <a:gd name="T44" fmla="*/ 0 w 49"/>
                <a:gd name="T45" fmla="*/ 62 h 76"/>
                <a:gd name="T46" fmla="*/ 5 w 49"/>
                <a:gd name="T47" fmla="*/ 64 h 76"/>
                <a:gd name="T48" fmla="*/ 9 w 49"/>
                <a:gd name="T49" fmla="*/ 65 h 76"/>
                <a:gd name="T50" fmla="*/ 15 w 49"/>
                <a:gd name="T51" fmla="*/ 67 h 76"/>
                <a:gd name="T52" fmla="*/ 20 w 49"/>
                <a:gd name="T53" fmla="*/ 67 h 76"/>
                <a:gd name="T54" fmla="*/ 24 w 49"/>
                <a:gd name="T55" fmla="*/ 67 h 76"/>
                <a:gd name="T56" fmla="*/ 29 w 49"/>
                <a:gd name="T57" fmla="*/ 65 h 76"/>
                <a:gd name="T58" fmla="*/ 34 w 49"/>
                <a:gd name="T59" fmla="*/ 62 h 76"/>
                <a:gd name="T60" fmla="*/ 37 w 49"/>
                <a:gd name="T61" fmla="*/ 59 h 76"/>
                <a:gd name="T62" fmla="*/ 38 w 49"/>
                <a:gd name="T63" fmla="*/ 55 h 76"/>
                <a:gd name="T64" fmla="*/ 38 w 49"/>
                <a:gd name="T65" fmla="*/ 50 h 76"/>
                <a:gd name="T66" fmla="*/ 38 w 49"/>
                <a:gd name="T67" fmla="*/ 46 h 76"/>
                <a:gd name="T68" fmla="*/ 37 w 49"/>
                <a:gd name="T69" fmla="*/ 41 h 76"/>
                <a:gd name="T70" fmla="*/ 34 w 49"/>
                <a:gd name="T71" fmla="*/ 38 h 76"/>
                <a:gd name="T72" fmla="*/ 29 w 49"/>
                <a:gd name="T73" fmla="*/ 35 h 76"/>
                <a:gd name="T74" fmla="*/ 24 w 49"/>
                <a:gd name="T75" fmla="*/ 33 h 76"/>
                <a:gd name="T76" fmla="*/ 20 w 49"/>
                <a:gd name="T77" fmla="*/ 33 h 76"/>
                <a:gd name="T78" fmla="*/ 12 w 49"/>
                <a:gd name="T79" fmla="*/ 35 h 76"/>
                <a:gd name="T80" fmla="*/ 3 w 49"/>
                <a:gd name="T81" fmla="*/ 36 h 76"/>
                <a:gd name="T82" fmla="*/ 3 w 49"/>
                <a:gd name="T8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76">
                  <a:moveTo>
                    <a:pt x="3" y="0"/>
                  </a:moveTo>
                  <a:lnTo>
                    <a:pt x="43" y="0"/>
                  </a:lnTo>
                  <a:lnTo>
                    <a:pt x="43" y="8"/>
                  </a:lnTo>
                  <a:lnTo>
                    <a:pt x="12" y="8"/>
                  </a:lnTo>
                  <a:lnTo>
                    <a:pt x="12" y="26"/>
                  </a:lnTo>
                  <a:lnTo>
                    <a:pt x="17" y="26"/>
                  </a:lnTo>
                  <a:lnTo>
                    <a:pt x="21" y="24"/>
                  </a:lnTo>
                  <a:lnTo>
                    <a:pt x="29" y="26"/>
                  </a:lnTo>
                  <a:lnTo>
                    <a:pt x="37" y="27"/>
                  </a:lnTo>
                  <a:lnTo>
                    <a:pt x="41" y="32"/>
                  </a:lnTo>
                  <a:lnTo>
                    <a:pt x="46" y="36"/>
                  </a:lnTo>
                  <a:lnTo>
                    <a:pt x="47" y="43"/>
                  </a:lnTo>
                  <a:lnTo>
                    <a:pt x="49" y="50"/>
                  </a:lnTo>
                  <a:lnTo>
                    <a:pt x="47" y="58"/>
                  </a:lnTo>
                  <a:lnTo>
                    <a:pt x="46" y="64"/>
                  </a:lnTo>
                  <a:lnTo>
                    <a:pt x="41" y="68"/>
                  </a:lnTo>
                  <a:lnTo>
                    <a:pt x="35" y="73"/>
                  </a:lnTo>
                  <a:lnTo>
                    <a:pt x="29" y="74"/>
                  </a:lnTo>
                  <a:lnTo>
                    <a:pt x="20" y="76"/>
                  </a:lnTo>
                  <a:lnTo>
                    <a:pt x="11" y="74"/>
                  </a:lnTo>
                  <a:lnTo>
                    <a:pt x="5" y="74"/>
                  </a:lnTo>
                  <a:lnTo>
                    <a:pt x="0" y="73"/>
                  </a:lnTo>
                  <a:lnTo>
                    <a:pt x="0" y="62"/>
                  </a:lnTo>
                  <a:lnTo>
                    <a:pt x="5" y="64"/>
                  </a:lnTo>
                  <a:lnTo>
                    <a:pt x="9" y="65"/>
                  </a:lnTo>
                  <a:lnTo>
                    <a:pt x="15" y="67"/>
                  </a:lnTo>
                  <a:lnTo>
                    <a:pt x="20" y="67"/>
                  </a:lnTo>
                  <a:lnTo>
                    <a:pt x="24" y="67"/>
                  </a:lnTo>
                  <a:lnTo>
                    <a:pt x="29" y="65"/>
                  </a:lnTo>
                  <a:lnTo>
                    <a:pt x="34" y="62"/>
                  </a:lnTo>
                  <a:lnTo>
                    <a:pt x="37" y="59"/>
                  </a:lnTo>
                  <a:lnTo>
                    <a:pt x="38" y="55"/>
                  </a:lnTo>
                  <a:lnTo>
                    <a:pt x="38" y="50"/>
                  </a:lnTo>
                  <a:lnTo>
                    <a:pt x="38" y="46"/>
                  </a:lnTo>
                  <a:lnTo>
                    <a:pt x="37" y="41"/>
                  </a:lnTo>
                  <a:lnTo>
                    <a:pt x="34" y="38"/>
                  </a:lnTo>
                  <a:lnTo>
                    <a:pt x="29" y="35"/>
                  </a:lnTo>
                  <a:lnTo>
                    <a:pt x="24" y="33"/>
                  </a:lnTo>
                  <a:lnTo>
                    <a:pt x="20" y="33"/>
                  </a:lnTo>
                  <a:lnTo>
                    <a:pt x="12" y="35"/>
                  </a:lnTo>
                  <a:lnTo>
                    <a:pt x="3" y="36"/>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0" name="Freeform 100"/>
            <p:cNvSpPr>
              <a:spLocks noEditPoints="1"/>
            </p:cNvSpPr>
            <p:nvPr/>
          </p:nvSpPr>
          <p:spPr bwMode="auto">
            <a:xfrm>
              <a:off x="1172" y="3299"/>
              <a:ext cx="82" cy="62"/>
            </a:xfrm>
            <a:custGeom>
              <a:avLst/>
              <a:gdLst>
                <a:gd name="T0" fmla="*/ 23 w 82"/>
                <a:gd name="T1" fmla="*/ 10 h 62"/>
                <a:gd name="T2" fmla="*/ 17 w 82"/>
                <a:gd name="T3" fmla="*/ 12 h 62"/>
                <a:gd name="T4" fmla="*/ 12 w 82"/>
                <a:gd name="T5" fmla="*/ 15 h 62"/>
                <a:gd name="T6" fmla="*/ 9 w 82"/>
                <a:gd name="T7" fmla="*/ 19 h 62"/>
                <a:gd name="T8" fmla="*/ 9 w 82"/>
                <a:gd name="T9" fmla="*/ 24 h 62"/>
                <a:gd name="T10" fmla="*/ 9 w 82"/>
                <a:gd name="T11" fmla="*/ 28 h 62"/>
                <a:gd name="T12" fmla="*/ 12 w 82"/>
                <a:gd name="T13" fmla="*/ 33 h 62"/>
                <a:gd name="T14" fmla="*/ 18 w 82"/>
                <a:gd name="T15" fmla="*/ 37 h 62"/>
                <a:gd name="T16" fmla="*/ 26 w 82"/>
                <a:gd name="T17" fmla="*/ 42 h 62"/>
                <a:gd name="T18" fmla="*/ 35 w 82"/>
                <a:gd name="T19" fmla="*/ 47 h 62"/>
                <a:gd name="T20" fmla="*/ 49 w 82"/>
                <a:gd name="T21" fmla="*/ 51 h 62"/>
                <a:gd name="T22" fmla="*/ 59 w 82"/>
                <a:gd name="T23" fmla="*/ 53 h 62"/>
                <a:gd name="T24" fmla="*/ 65 w 82"/>
                <a:gd name="T25" fmla="*/ 51 h 62"/>
                <a:gd name="T26" fmla="*/ 68 w 82"/>
                <a:gd name="T27" fmla="*/ 48 h 62"/>
                <a:gd name="T28" fmla="*/ 71 w 82"/>
                <a:gd name="T29" fmla="*/ 44 h 62"/>
                <a:gd name="T30" fmla="*/ 73 w 82"/>
                <a:gd name="T31" fmla="*/ 37 h 62"/>
                <a:gd name="T32" fmla="*/ 71 w 82"/>
                <a:gd name="T33" fmla="*/ 33 h 62"/>
                <a:gd name="T34" fmla="*/ 68 w 82"/>
                <a:gd name="T35" fmla="*/ 28 h 62"/>
                <a:gd name="T36" fmla="*/ 64 w 82"/>
                <a:gd name="T37" fmla="*/ 24 h 62"/>
                <a:gd name="T38" fmla="*/ 56 w 82"/>
                <a:gd name="T39" fmla="*/ 19 h 62"/>
                <a:gd name="T40" fmla="*/ 47 w 82"/>
                <a:gd name="T41" fmla="*/ 15 h 62"/>
                <a:gd name="T42" fmla="*/ 33 w 82"/>
                <a:gd name="T43" fmla="*/ 10 h 62"/>
                <a:gd name="T44" fmla="*/ 23 w 82"/>
                <a:gd name="T45" fmla="*/ 10 h 62"/>
                <a:gd name="T46" fmla="*/ 33 w 82"/>
                <a:gd name="T47" fmla="*/ 0 h 62"/>
                <a:gd name="T48" fmla="*/ 52 w 82"/>
                <a:gd name="T49" fmla="*/ 6 h 62"/>
                <a:gd name="T50" fmla="*/ 67 w 82"/>
                <a:gd name="T51" fmla="*/ 13 h 62"/>
                <a:gd name="T52" fmla="*/ 77 w 82"/>
                <a:gd name="T53" fmla="*/ 24 h 62"/>
                <a:gd name="T54" fmla="*/ 81 w 82"/>
                <a:gd name="T55" fmla="*/ 28 h 62"/>
                <a:gd name="T56" fmla="*/ 82 w 82"/>
                <a:gd name="T57" fmla="*/ 34 h 62"/>
                <a:gd name="T58" fmla="*/ 82 w 82"/>
                <a:gd name="T59" fmla="*/ 40 h 62"/>
                <a:gd name="T60" fmla="*/ 79 w 82"/>
                <a:gd name="T61" fmla="*/ 47 h 62"/>
                <a:gd name="T62" fmla="*/ 76 w 82"/>
                <a:gd name="T63" fmla="*/ 53 h 62"/>
                <a:gd name="T64" fmla="*/ 73 w 82"/>
                <a:gd name="T65" fmla="*/ 57 h 62"/>
                <a:gd name="T66" fmla="*/ 68 w 82"/>
                <a:gd name="T67" fmla="*/ 60 h 62"/>
                <a:gd name="T68" fmla="*/ 62 w 82"/>
                <a:gd name="T69" fmla="*/ 62 h 62"/>
                <a:gd name="T70" fmla="*/ 49 w 82"/>
                <a:gd name="T71" fmla="*/ 62 h 62"/>
                <a:gd name="T72" fmla="*/ 30 w 82"/>
                <a:gd name="T73" fmla="*/ 57 h 62"/>
                <a:gd name="T74" fmla="*/ 14 w 82"/>
                <a:gd name="T75" fmla="*/ 48 h 62"/>
                <a:gd name="T76" fmla="*/ 5 w 82"/>
                <a:gd name="T77" fmla="*/ 39 h 62"/>
                <a:gd name="T78" fmla="*/ 2 w 82"/>
                <a:gd name="T79" fmla="*/ 33 h 62"/>
                <a:gd name="T80" fmla="*/ 0 w 82"/>
                <a:gd name="T81" fmla="*/ 28 h 62"/>
                <a:gd name="T82" fmla="*/ 0 w 82"/>
                <a:gd name="T83" fmla="*/ 22 h 62"/>
                <a:gd name="T84" fmla="*/ 2 w 82"/>
                <a:gd name="T85" fmla="*/ 15 h 62"/>
                <a:gd name="T86" fmla="*/ 5 w 82"/>
                <a:gd name="T87" fmla="*/ 10 h 62"/>
                <a:gd name="T88" fmla="*/ 9 w 82"/>
                <a:gd name="T89" fmla="*/ 6 h 62"/>
                <a:gd name="T90" fmla="*/ 14 w 82"/>
                <a:gd name="T91" fmla="*/ 3 h 62"/>
                <a:gd name="T92" fmla="*/ 20 w 82"/>
                <a:gd name="T93" fmla="*/ 0 h 62"/>
                <a:gd name="T94" fmla="*/ 33 w 82"/>
                <a:gd name="T9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62">
                  <a:moveTo>
                    <a:pt x="23" y="10"/>
                  </a:moveTo>
                  <a:lnTo>
                    <a:pt x="17" y="12"/>
                  </a:lnTo>
                  <a:lnTo>
                    <a:pt x="12" y="15"/>
                  </a:lnTo>
                  <a:lnTo>
                    <a:pt x="9" y="19"/>
                  </a:lnTo>
                  <a:lnTo>
                    <a:pt x="9" y="24"/>
                  </a:lnTo>
                  <a:lnTo>
                    <a:pt x="9" y="28"/>
                  </a:lnTo>
                  <a:lnTo>
                    <a:pt x="12" y="33"/>
                  </a:lnTo>
                  <a:lnTo>
                    <a:pt x="18" y="37"/>
                  </a:lnTo>
                  <a:lnTo>
                    <a:pt x="26" y="42"/>
                  </a:lnTo>
                  <a:lnTo>
                    <a:pt x="35" y="47"/>
                  </a:lnTo>
                  <a:lnTo>
                    <a:pt x="49" y="51"/>
                  </a:lnTo>
                  <a:lnTo>
                    <a:pt x="59" y="53"/>
                  </a:lnTo>
                  <a:lnTo>
                    <a:pt x="65" y="51"/>
                  </a:lnTo>
                  <a:lnTo>
                    <a:pt x="68" y="48"/>
                  </a:lnTo>
                  <a:lnTo>
                    <a:pt x="71" y="44"/>
                  </a:lnTo>
                  <a:lnTo>
                    <a:pt x="73" y="37"/>
                  </a:lnTo>
                  <a:lnTo>
                    <a:pt x="71" y="33"/>
                  </a:lnTo>
                  <a:lnTo>
                    <a:pt x="68" y="28"/>
                  </a:lnTo>
                  <a:lnTo>
                    <a:pt x="64" y="24"/>
                  </a:lnTo>
                  <a:lnTo>
                    <a:pt x="56" y="19"/>
                  </a:lnTo>
                  <a:lnTo>
                    <a:pt x="47" y="15"/>
                  </a:lnTo>
                  <a:lnTo>
                    <a:pt x="33" y="10"/>
                  </a:lnTo>
                  <a:lnTo>
                    <a:pt x="23" y="10"/>
                  </a:lnTo>
                  <a:close/>
                  <a:moveTo>
                    <a:pt x="33" y="0"/>
                  </a:moveTo>
                  <a:lnTo>
                    <a:pt x="52" y="6"/>
                  </a:lnTo>
                  <a:lnTo>
                    <a:pt x="67" y="13"/>
                  </a:lnTo>
                  <a:lnTo>
                    <a:pt x="77" y="24"/>
                  </a:lnTo>
                  <a:lnTo>
                    <a:pt x="81" y="28"/>
                  </a:lnTo>
                  <a:lnTo>
                    <a:pt x="82" y="34"/>
                  </a:lnTo>
                  <a:lnTo>
                    <a:pt x="82" y="40"/>
                  </a:lnTo>
                  <a:lnTo>
                    <a:pt x="79" y="47"/>
                  </a:lnTo>
                  <a:lnTo>
                    <a:pt x="76" y="53"/>
                  </a:lnTo>
                  <a:lnTo>
                    <a:pt x="73" y="57"/>
                  </a:lnTo>
                  <a:lnTo>
                    <a:pt x="68" y="60"/>
                  </a:lnTo>
                  <a:lnTo>
                    <a:pt x="62" y="62"/>
                  </a:lnTo>
                  <a:lnTo>
                    <a:pt x="49" y="62"/>
                  </a:lnTo>
                  <a:lnTo>
                    <a:pt x="30" y="57"/>
                  </a:lnTo>
                  <a:lnTo>
                    <a:pt x="14" y="48"/>
                  </a:lnTo>
                  <a:lnTo>
                    <a:pt x="5" y="39"/>
                  </a:lnTo>
                  <a:lnTo>
                    <a:pt x="2" y="33"/>
                  </a:lnTo>
                  <a:lnTo>
                    <a:pt x="0" y="28"/>
                  </a:lnTo>
                  <a:lnTo>
                    <a:pt x="0" y="22"/>
                  </a:lnTo>
                  <a:lnTo>
                    <a:pt x="2" y="15"/>
                  </a:lnTo>
                  <a:lnTo>
                    <a:pt x="5" y="10"/>
                  </a:lnTo>
                  <a:lnTo>
                    <a:pt x="9" y="6"/>
                  </a:lnTo>
                  <a:lnTo>
                    <a:pt x="14" y="3"/>
                  </a:lnTo>
                  <a:lnTo>
                    <a:pt x="20" y="0"/>
                  </a:lnTo>
                  <a:lnTo>
                    <a:pt x="33"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1" name="Freeform 101"/>
            <p:cNvSpPr>
              <a:spLocks/>
            </p:cNvSpPr>
            <p:nvPr/>
          </p:nvSpPr>
          <p:spPr bwMode="auto">
            <a:xfrm>
              <a:off x="1256" y="3285"/>
              <a:ext cx="16" cy="17"/>
            </a:xfrm>
            <a:custGeom>
              <a:avLst/>
              <a:gdLst>
                <a:gd name="T0" fmla="*/ 3 w 16"/>
                <a:gd name="T1" fmla="*/ 0 h 17"/>
                <a:gd name="T2" fmla="*/ 16 w 16"/>
                <a:gd name="T3" fmla="*/ 6 h 17"/>
                <a:gd name="T4" fmla="*/ 12 w 16"/>
                <a:gd name="T5" fmla="*/ 17 h 17"/>
                <a:gd name="T6" fmla="*/ 0 w 16"/>
                <a:gd name="T7" fmla="*/ 10 h 17"/>
                <a:gd name="T8" fmla="*/ 3 w 16"/>
                <a:gd name="T9" fmla="*/ 0 h 17"/>
              </a:gdLst>
              <a:ahLst/>
              <a:cxnLst>
                <a:cxn ang="0">
                  <a:pos x="T0" y="T1"/>
                </a:cxn>
                <a:cxn ang="0">
                  <a:pos x="T2" y="T3"/>
                </a:cxn>
                <a:cxn ang="0">
                  <a:pos x="T4" y="T5"/>
                </a:cxn>
                <a:cxn ang="0">
                  <a:pos x="T6" y="T7"/>
                </a:cxn>
                <a:cxn ang="0">
                  <a:pos x="T8" y="T9"/>
                </a:cxn>
              </a:cxnLst>
              <a:rect l="0" t="0" r="r" b="b"/>
              <a:pathLst>
                <a:path w="16" h="17">
                  <a:moveTo>
                    <a:pt x="3" y="0"/>
                  </a:moveTo>
                  <a:lnTo>
                    <a:pt x="16" y="6"/>
                  </a:lnTo>
                  <a:lnTo>
                    <a:pt x="12" y="17"/>
                  </a:lnTo>
                  <a:lnTo>
                    <a:pt x="0" y="10"/>
                  </a:lnTo>
                  <a:lnTo>
                    <a:pt x="3"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2" name="Freeform 102"/>
            <p:cNvSpPr>
              <a:spLocks noEditPoints="1"/>
            </p:cNvSpPr>
            <p:nvPr/>
          </p:nvSpPr>
          <p:spPr bwMode="auto">
            <a:xfrm>
              <a:off x="1212" y="3200"/>
              <a:ext cx="80" cy="62"/>
            </a:xfrm>
            <a:custGeom>
              <a:avLst/>
              <a:gdLst>
                <a:gd name="T0" fmla="*/ 21 w 80"/>
                <a:gd name="T1" fmla="*/ 10 h 62"/>
                <a:gd name="T2" fmla="*/ 16 w 80"/>
                <a:gd name="T3" fmla="*/ 12 h 62"/>
                <a:gd name="T4" fmla="*/ 12 w 80"/>
                <a:gd name="T5" fmla="*/ 15 h 62"/>
                <a:gd name="T6" fmla="*/ 9 w 80"/>
                <a:gd name="T7" fmla="*/ 20 h 62"/>
                <a:gd name="T8" fmla="*/ 7 w 80"/>
                <a:gd name="T9" fmla="*/ 24 h 62"/>
                <a:gd name="T10" fmla="*/ 9 w 80"/>
                <a:gd name="T11" fmla="*/ 29 h 62"/>
                <a:gd name="T12" fmla="*/ 12 w 80"/>
                <a:gd name="T13" fmla="*/ 35 h 62"/>
                <a:gd name="T14" fmla="*/ 18 w 80"/>
                <a:gd name="T15" fmla="*/ 39 h 62"/>
                <a:gd name="T16" fmla="*/ 24 w 80"/>
                <a:gd name="T17" fmla="*/ 42 h 62"/>
                <a:gd name="T18" fmla="*/ 33 w 80"/>
                <a:gd name="T19" fmla="*/ 47 h 62"/>
                <a:gd name="T20" fmla="*/ 48 w 80"/>
                <a:gd name="T21" fmla="*/ 51 h 62"/>
                <a:gd name="T22" fmla="*/ 59 w 80"/>
                <a:gd name="T23" fmla="*/ 53 h 62"/>
                <a:gd name="T24" fmla="*/ 63 w 80"/>
                <a:gd name="T25" fmla="*/ 51 h 62"/>
                <a:gd name="T26" fmla="*/ 68 w 80"/>
                <a:gd name="T27" fmla="*/ 48 h 62"/>
                <a:gd name="T28" fmla="*/ 71 w 80"/>
                <a:gd name="T29" fmla="*/ 44 h 62"/>
                <a:gd name="T30" fmla="*/ 72 w 80"/>
                <a:gd name="T31" fmla="*/ 38 h 62"/>
                <a:gd name="T32" fmla="*/ 71 w 80"/>
                <a:gd name="T33" fmla="*/ 33 h 62"/>
                <a:gd name="T34" fmla="*/ 68 w 80"/>
                <a:gd name="T35" fmla="*/ 29 h 62"/>
                <a:gd name="T36" fmla="*/ 62 w 80"/>
                <a:gd name="T37" fmla="*/ 24 h 62"/>
                <a:gd name="T38" fmla="*/ 56 w 80"/>
                <a:gd name="T39" fmla="*/ 20 h 62"/>
                <a:gd name="T40" fmla="*/ 47 w 80"/>
                <a:gd name="T41" fmla="*/ 15 h 62"/>
                <a:gd name="T42" fmla="*/ 31 w 80"/>
                <a:gd name="T43" fmla="*/ 12 h 62"/>
                <a:gd name="T44" fmla="*/ 21 w 80"/>
                <a:gd name="T45" fmla="*/ 10 h 62"/>
                <a:gd name="T46" fmla="*/ 33 w 80"/>
                <a:gd name="T47" fmla="*/ 0 h 62"/>
                <a:gd name="T48" fmla="*/ 50 w 80"/>
                <a:gd name="T49" fmla="*/ 6 h 62"/>
                <a:gd name="T50" fmla="*/ 66 w 80"/>
                <a:gd name="T51" fmla="*/ 14 h 62"/>
                <a:gd name="T52" fmla="*/ 77 w 80"/>
                <a:gd name="T53" fmla="*/ 24 h 62"/>
                <a:gd name="T54" fmla="*/ 80 w 80"/>
                <a:gd name="T55" fmla="*/ 29 h 62"/>
                <a:gd name="T56" fmla="*/ 80 w 80"/>
                <a:gd name="T57" fmla="*/ 35 h 62"/>
                <a:gd name="T58" fmla="*/ 80 w 80"/>
                <a:gd name="T59" fmla="*/ 41 h 62"/>
                <a:gd name="T60" fmla="*/ 78 w 80"/>
                <a:gd name="T61" fmla="*/ 47 h 62"/>
                <a:gd name="T62" fmla="*/ 75 w 80"/>
                <a:gd name="T63" fmla="*/ 53 h 62"/>
                <a:gd name="T64" fmla="*/ 72 w 80"/>
                <a:gd name="T65" fmla="*/ 58 h 62"/>
                <a:gd name="T66" fmla="*/ 66 w 80"/>
                <a:gd name="T67" fmla="*/ 61 h 62"/>
                <a:gd name="T68" fmla="*/ 62 w 80"/>
                <a:gd name="T69" fmla="*/ 62 h 62"/>
                <a:gd name="T70" fmla="*/ 47 w 80"/>
                <a:gd name="T71" fmla="*/ 62 h 62"/>
                <a:gd name="T72" fmla="*/ 30 w 80"/>
                <a:gd name="T73" fmla="*/ 58 h 62"/>
                <a:gd name="T74" fmla="*/ 13 w 80"/>
                <a:gd name="T75" fmla="*/ 50 h 62"/>
                <a:gd name="T76" fmla="*/ 3 w 80"/>
                <a:gd name="T77" fmla="*/ 39 h 62"/>
                <a:gd name="T78" fmla="*/ 0 w 80"/>
                <a:gd name="T79" fmla="*/ 33 h 62"/>
                <a:gd name="T80" fmla="*/ 0 w 80"/>
                <a:gd name="T81" fmla="*/ 29 h 62"/>
                <a:gd name="T82" fmla="*/ 0 w 80"/>
                <a:gd name="T83" fmla="*/ 23 h 62"/>
                <a:gd name="T84" fmla="*/ 1 w 80"/>
                <a:gd name="T85" fmla="*/ 17 h 62"/>
                <a:gd name="T86" fmla="*/ 4 w 80"/>
                <a:gd name="T87" fmla="*/ 10 h 62"/>
                <a:gd name="T88" fmla="*/ 7 w 80"/>
                <a:gd name="T89" fmla="*/ 6 h 62"/>
                <a:gd name="T90" fmla="*/ 13 w 80"/>
                <a:gd name="T91" fmla="*/ 3 h 62"/>
                <a:gd name="T92" fmla="*/ 18 w 80"/>
                <a:gd name="T93" fmla="*/ 1 h 62"/>
                <a:gd name="T94" fmla="*/ 33 w 80"/>
                <a:gd name="T9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62">
                  <a:moveTo>
                    <a:pt x="21" y="10"/>
                  </a:moveTo>
                  <a:lnTo>
                    <a:pt x="16" y="12"/>
                  </a:lnTo>
                  <a:lnTo>
                    <a:pt x="12" y="15"/>
                  </a:lnTo>
                  <a:lnTo>
                    <a:pt x="9" y="20"/>
                  </a:lnTo>
                  <a:lnTo>
                    <a:pt x="7" y="24"/>
                  </a:lnTo>
                  <a:lnTo>
                    <a:pt x="9" y="29"/>
                  </a:lnTo>
                  <a:lnTo>
                    <a:pt x="12" y="35"/>
                  </a:lnTo>
                  <a:lnTo>
                    <a:pt x="18" y="39"/>
                  </a:lnTo>
                  <a:lnTo>
                    <a:pt x="24" y="42"/>
                  </a:lnTo>
                  <a:lnTo>
                    <a:pt x="33" y="47"/>
                  </a:lnTo>
                  <a:lnTo>
                    <a:pt x="48" y="51"/>
                  </a:lnTo>
                  <a:lnTo>
                    <a:pt x="59" y="53"/>
                  </a:lnTo>
                  <a:lnTo>
                    <a:pt x="63" y="51"/>
                  </a:lnTo>
                  <a:lnTo>
                    <a:pt x="68" y="48"/>
                  </a:lnTo>
                  <a:lnTo>
                    <a:pt x="71" y="44"/>
                  </a:lnTo>
                  <a:lnTo>
                    <a:pt x="72" y="38"/>
                  </a:lnTo>
                  <a:lnTo>
                    <a:pt x="71" y="33"/>
                  </a:lnTo>
                  <a:lnTo>
                    <a:pt x="68" y="29"/>
                  </a:lnTo>
                  <a:lnTo>
                    <a:pt x="62" y="24"/>
                  </a:lnTo>
                  <a:lnTo>
                    <a:pt x="56" y="20"/>
                  </a:lnTo>
                  <a:lnTo>
                    <a:pt x="47" y="15"/>
                  </a:lnTo>
                  <a:lnTo>
                    <a:pt x="31" y="12"/>
                  </a:lnTo>
                  <a:lnTo>
                    <a:pt x="21" y="10"/>
                  </a:lnTo>
                  <a:close/>
                  <a:moveTo>
                    <a:pt x="33" y="0"/>
                  </a:moveTo>
                  <a:lnTo>
                    <a:pt x="50" y="6"/>
                  </a:lnTo>
                  <a:lnTo>
                    <a:pt x="66" y="14"/>
                  </a:lnTo>
                  <a:lnTo>
                    <a:pt x="77" y="24"/>
                  </a:lnTo>
                  <a:lnTo>
                    <a:pt x="80" y="29"/>
                  </a:lnTo>
                  <a:lnTo>
                    <a:pt x="80" y="35"/>
                  </a:lnTo>
                  <a:lnTo>
                    <a:pt x="80" y="41"/>
                  </a:lnTo>
                  <a:lnTo>
                    <a:pt x="78" y="47"/>
                  </a:lnTo>
                  <a:lnTo>
                    <a:pt x="75" y="53"/>
                  </a:lnTo>
                  <a:lnTo>
                    <a:pt x="72" y="58"/>
                  </a:lnTo>
                  <a:lnTo>
                    <a:pt x="66" y="61"/>
                  </a:lnTo>
                  <a:lnTo>
                    <a:pt x="62" y="62"/>
                  </a:lnTo>
                  <a:lnTo>
                    <a:pt x="47" y="62"/>
                  </a:lnTo>
                  <a:lnTo>
                    <a:pt x="30" y="58"/>
                  </a:lnTo>
                  <a:lnTo>
                    <a:pt x="13" y="50"/>
                  </a:lnTo>
                  <a:lnTo>
                    <a:pt x="3" y="39"/>
                  </a:lnTo>
                  <a:lnTo>
                    <a:pt x="0" y="33"/>
                  </a:lnTo>
                  <a:lnTo>
                    <a:pt x="0" y="29"/>
                  </a:lnTo>
                  <a:lnTo>
                    <a:pt x="0" y="23"/>
                  </a:lnTo>
                  <a:lnTo>
                    <a:pt x="1" y="17"/>
                  </a:lnTo>
                  <a:lnTo>
                    <a:pt x="4" y="10"/>
                  </a:lnTo>
                  <a:lnTo>
                    <a:pt x="7" y="6"/>
                  </a:lnTo>
                  <a:lnTo>
                    <a:pt x="13" y="3"/>
                  </a:lnTo>
                  <a:lnTo>
                    <a:pt x="18" y="1"/>
                  </a:lnTo>
                  <a:lnTo>
                    <a:pt x="33"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3" name="Freeform 103"/>
            <p:cNvSpPr>
              <a:spLocks/>
            </p:cNvSpPr>
            <p:nvPr/>
          </p:nvSpPr>
          <p:spPr bwMode="auto">
            <a:xfrm>
              <a:off x="1231" y="3133"/>
              <a:ext cx="87" cy="71"/>
            </a:xfrm>
            <a:custGeom>
              <a:avLst/>
              <a:gdLst>
                <a:gd name="T0" fmla="*/ 17 w 87"/>
                <a:gd name="T1" fmla="*/ 0 h 71"/>
                <a:gd name="T2" fmla="*/ 25 w 87"/>
                <a:gd name="T3" fmla="*/ 3 h 71"/>
                <a:gd name="T4" fmla="*/ 12 w 87"/>
                <a:gd name="T5" fmla="*/ 33 h 71"/>
                <a:gd name="T6" fmla="*/ 31 w 87"/>
                <a:gd name="T7" fmla="*/ 41 h 71"/>
                <a:gd name="T8" fmla="*/ 32 w 87"/>
                <a:gd name="T9" fmla="*/ 36 h 71"/>
                <a:gd name="T10" fmla="*/ 34 w 87"/>
                <a:gd name="T11" fmla="*/ 32 h 71"/>
                <a:gd name="T12" fmla="*/ 37 w 87"/>
                <a:gd name="T13" fmla="*/ 24 h 71"/>
                <a:gd name="T14" fmla="*/ 41 w 87"/>
                <a:gd name="T15" fmla="*/ 18 h 71"/>
                <a:gd name="T16" fmla="*/ 47 w 87"/>
                <a:gd name="T17" fmla="*/ 14 h 71"/>
                <a:gd name="T18" fmla="*/ 55 w 87"/>
                <a:gd name="T19" fmla="*/ 12 h 71"/>
                <a:gd name="T20" fmla="*/ 63 w 87"/>
                <a:gd name="T21" fmla="*/ 12 h 71"/>
                <a:gd name="T22" fmla="*/ 70 w 87"/>
                <a:gd name="T23" fmla="*/ 14 h 71"/>
                <a:gd name="T24" fmla="*/ 75 w 87"/>
                <a:gd name="T25" fmla="*/ 17 h 71"/>
                <a:gd name="T26" fmla="*/ 79 w 87"/>
                <a:gd name="T27" fmla="*/ 20 h 71"/>
                <a:gd name="T28" fmla="*/ 84 w 87"/>
                <a:gd name="T29" fmla="*/ 24 h 71"/>
                <a:gd name="T30" fmla="*/ 85 w 87"/>
                <a:gd name="T31" fmla="*/ 29 h 71"/>
                <a:gd name="T32" fmla="*/ 87 w 87"/>
                <a:gd name="T33" fmla="*/ 36 h 71"/>
                <a:gd name="T34" fmla="*/ 87 w 87"/>
                <a:gd name="T35" fmla="*/ 44 h 71"/>
                <a:gd name="T36" fmla="*/ 84 w 87"/>
                <a:gd name="T37" fmla="*/ 53 h 71"/>
                <a:gd name="T38" fmla="*/ 79 w 87"/>
                <a:gd name="T39" fmla="*/ 62 h 71"/>
                <a:gd name="T40" fmla="*/ 76 w 87"/>
                <a:gd name="T41" fmla="*/ 67 h 71"/>
                <a:gd name="T42" fmla="*/ 73 w 87"/>
                <a:gd name="T43" fmla="*/ 71 h 71"/>
                <a:gd name="T44" fmla="*/ 63 w 87"/>
                <a:gd name="T45" fmla="*/ 68 h 71"/>
                <a:gd name="T46" fmla="*/ 67 w 87"/>
                <a:gd name="T47" fmla="*/ 64 h 71"/>
                <a:gd name="T48" fmla="*/ 70 w 87"/>
                <a:gd name="T49" fmla="*/ 59 h 71"/>
                <a:gd name="T50" fmla="*/ 73 w 87"/>
                <a:gd name="T51" fmla="*/ 55 h 71"/>
                <a:gd name="T52" fmla="*/ 75 w 87"/>
                <a:gd name="T53" fmla="*/ 50 h 71"/>
                <a:gd name="T54" fmla="*/ 76 w 87"/>
                <a:gd name="T55" fmla="*/ 44 h 71"/>
                <a:gd name="T56" fmla="*/ 78 w 87"/>
                <a:gd name="T57" fmla="*/ 40 h 71"/>
                <a:gd name="T58" fmla="*/ 76 w 87"/>
                <a:gd name="T59" fmla="*/ 35 h 71"/>
                <a:gd name="T60" fmla="*/ 73 w 87"/>
                <a:gd name="T61" fmla="*/ 30 h 71"/>
                <a:gd name="T62" fmla="*/ 70 w 87"/>
                <a:gd name="T63" fmla="*/ 27 h 71"/>
                <a:gd name="T64" fmla="*/ 66 w 87"/>
                <a:gd name="T65" fmla="*/ 24 h 71"/>
                <a:gd name="T66" fmla="*/ 61 w 87"/>
                <a:gd name="T67" fmla="*/ 23 h 71"/>
                <a:gd name="T68" fmla="*/ 56 w 87"/>
                <a:gd name="T69" fmla="*/ 23 h 71"/>
                <a:gd name="T70" fmla="*/ 52 w 87"/>
                <a:gd name="T71" fmla="*/ 24 h 71"/>
                <a:gd name="T72" fmla="*/ 47 w 87"/>
                <a:gd name="T73" fmla="*/ 27 h 71"/>
                <a:gd name="T74" fmla="*/ 44 w 87"/>
                <a:gd name="T75" fmla="*/ 32 h 71"/>
                <a:gd name="T76" fmla="*/ 41 w 87"/>
                <a:gd name="T77" fmla="*/ 36 h 71"/>
                <a:gd name="T78" fmla="*/ 40 w 87"/>
                <a:gd name="T79" fmla="*/ 41 h 71"/>
                <a:gd name="T80" fmla="*/ 38 w 87"/>
                <a:gd name="T81" fmla="*/ 46 h 71"/>
                <a:gd name="T82" fmla="*/ 38 w 87"/>
                <a:gd name="T83" fmla="*/ 55 h 71"/>
                <a:gd name="T84" fmla="*/ 0 w 87"/>
                <a:gd name="T85" fmla="*/ 40 h 71"/>
                <a:gd name="T86" fmla="*/ 17 w 87"/>
                <a:gd name="T8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71">
                  <a:moveTo>
                    <a:pt x="17" y="0"/>
                  </a:moveTo>
                  <a:lnTo>
                    <a:pt x="25" y="3"/>
                  </a:lnTo>
                  <a:lnTo>
                    <a:pt x="12" y="33"/>
                  </a:lnTo>
                  <a:lnTo>
                    <a:pt x="31" y="41"/>
                  </a:lnTo>
                  <a:lnTo>
                    <a:pt x="32" y="36"/>
                  </a:lnTo>
                  <a:lnTo>
                    <a:pt x="34" y="32"/>
                  </a:lnTo>
                  <a:lnTo>
                    <a:pt x="37" y="24"/>
                  </a:lnTo>
                  <a:lnTo>
                    <a:pt x="41" y="18"/>
                  </a:lnTo>
                  <a:lnTo>
                    <a:pt x="47" y="14"/>
                  </a:lnTo>
                  <a:lnTo>
                    <a:pt x="55" y="12"/>
                  </a:lnTo>
                  <a:lnTo>
                    <a:pt x="63" y="12"/>
                  </a:lnTo>
                  <a:lnTo>
                    <a:pt x="70" y="14"/>
                  </a:lnTo>
                  <a:lnTo>
                    <a:pt x="75" y="17"/>
                  </a:lnTo>
                  <a:lnTo>
                    <a:pt x="79" y="20"/>
                  </a:lnTo>
                  <a:lnTo>
                    <a:pt x="84" y="24"/>
                  </a:lnTo>
                  <a:lnTo>
                    <a:pt x="85" y="29"/>
                  </a:lnTo>
                  <a:lnTo>
                    <a:pt x="87" y="36"/>
                  </a:lnTo>
                  <a:lnTo>
                    <a:pt x="87" y="44"/>
                  </a:lnTo>
                  <a:lnTo>
                    <a:pt x="84" y="53"/>
                  </a:lnTo>
                  <a:lnTo>
                    <a:pt x="79" y="62"/>
                  </a:lnTo>
                  <a:lnTo>
                    <a:pt x="76" y="67"/>
                  </a:lnTo>
                  <a:lnTo>
                    <a:pt x="73" y="71"/>
                  </a:lnTo>
                  <a:lnTo>
                    <a:pt x="63" y="68"/>
                  </a:lnTo>
                  <a:lnTo>
                    <a:pt x="67" y="64"/>
                  </a:lnTo>
                  <a:lnTo>
                    <a:pt x="70" y="59"/>
                  </a:lnTo>
                  <a:lnTo>
                    <a:pt x="73" y="55"/>
                  </a:lnTo>
                  <a:lnTo>
                    <a:pt x="75" y="50"/>
                  </a:lnTo>
                  <a:lnTo>
                    <a:pt x="76" y="44"/>
                  </a:lnTo>
                  <a:lnTo>
                    <a:pt x="78" y="40"/>
                  </a:lnTo>
                  <a:lnTo>
                    <a:pt x="76" y="35"/>
                  </a:lnTo>
                  <a:lnTo>
                    <a:pt x="73" y="30"/>
                  </a:lnTo>
                  <a:lnTo>
                    <a:pt x="70" y="27"/>
                  </a:lnTo>
                  <a:lnTo>
                    <a:pt x="66" y="24"/>
                  </a:lnTo>
                  <a:lnTo>
                    <a:pt x="61" y="23"/>
                  </a:lnTo>
                  <a:lnTo>
                    <a:pt x="56" y="23"/>
                  </a:lnTo>
                  <a:lnTo>
                    <a:pt x="52" y="24"/>
                  </a:lnTo>
                  <a:lnTo>
                    <a:pt x="47" y="27"/>
                  </a:lnTo>
                  <a:lnTo>
                    <a:pt x="44" y="32"/>
                  </a:lnTo>
                  <a:lnTo>
                    <a:pt x="41" y="36"/>
                  </a:lnTo>
                  <a:lnTo>
                    <a:pt x="40" y="41"/>
                  </a:lnTo>
                  <a:lnTo>
                    <a:pt x="38" y="46"/>
                  </a:lnTo>
                  <a:lnTo>
                    <a:pt x="38" y="55"/>
                  </a:lnTo>
                  <a:lnTo>
                    <a:pt x="0" y="40"/>
                  </a:lnTo>
                  <a:lnTo>
                    <a:pt x="17" y="0"/>
                  </a:lnTo>
                  <a:close/>
                </a:path>
              </a:pathLst>
            </a:custGeom>
            <a:solidFill>
              <a:srgbClr val="850096"/>
            </a:solidFill>
            <a:ln w="0">
              <a:solidFill>
                <a:srgbClr val="85009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4" name="Freeform 104"/>
            <p:cNvSpPr>
              <a:spLocks noEditPoints="1"/>
            </p:cNvSpPr>
            <p:nvPr/>
          </p:nvSpPr>
          <p:spPr bwMode="auto">
            <a:xfrm>
              <a:off x="1432" y="3291"/>
              <a:ext cx="79" cy="67"/>
            </a:xfrm>
            <a:custGeom>
              <a:avLst/>
              <a:gdLst>
                <a:gd name="T0" fmla="*/ 24 w 79"/>
                <a:gd name="T1" fmla="*/ 11 h 67"/>
                <a:gd name="T2" fmla="*/ 18 w 79"/>
                <a:gd name="T3" fmla="*/ 11 h 67"/>
                <a:gd name="T4" fmla="*/ 13 w 79"/>
                <a:gd name="T5" fmla="*/ 14 h 67"/>
                <a:gd name="T6" fmla="*/ 10 w 79"/>
                <a:gd name="T7" fmla="*/ 17 h 67"/>
                <a:gd name="T8" fmla="*/ 9 w 79"/>
                <a:gd name="T9" fmla="*/ 21 h 67"/>
                <a:gd name="T10" fmla="*/ 9 w 79"/>
                <a:gd name="T11" fmla="*/ 27 h 67"/>
                <a:gd name="T12" fmla="*/ 12 w 79"/>
                <a:gd name="T13" fmla="*/ 32 h 67"/>
                <a:gd name="T14" fmla="*/ 16 w 79"/>
                <a:gd name="T15" fmla="*/ 38 h 67"/>
                <a:gd name="T16" fmla="*/ 22 w 79"/>
                <a:gd name="T17" fmla="*/ 42 h 67"/>
                <a:gd name="T18" fmla="*/ 32 w 79"/>
                <a:gd name="T19" fmla="*/ 48 h 67"/>
                <a:gd name="T20" fmla="*/ 41 w 79"/>
                <a:gd name="T21" fmla="*/ 53 h 67"/>
                <a:gd name="T22" fmla="*/ 48 w 79"/>
                <a:gd name="T23" fmla="*/ 56 h 67"/>
                <a:gd name="T24" fmla="*/ 54 w 79"/>
                <a:gd name="T25" fmla="*/ 58 h 67"/>
                <a:gd name="T26" fmla="*/ 60 w 79"/>
                <a:gd name="T27" fmla="*/ 56 h 67"/>
                <a:gd name="T28" fmla="*/ 65 w 79"/>
                <a:gd name="T29" fmla="*/ 55 h 67"/>
                <a:gd name="T30" fmla="*/ 68 w 79"/>
                <a:gd name="T31" fmla="*/ 50 h 67"/>
                <a:gd name="T32" fmla="*/ 69 w 79"/>
                <a:gd name="T33" fmla="*/ 45 h 67"/>
                <a:gd name="T34" fmla="*/ 69 w 79"/>
                <a:gd name="T35" fmla="*/ 39 h 67"/>
                <a:gd name="T36" fmla="*/ 68 w 79"/>
                <a:gd name="T37" fmla="*/ 35 h 67"/>
                <a:gd name="T38" fmla="*/ 63 w 79"/>
                <a:gd name="T39" fmla="*/ 30 h 67"/>
                <a:gd name="T40" fmla="*/ 56 w 79"/>
                <a:gd name="T41" fmla="*/ 24 h 67"/>
                <a:gd name="T42" fmla="*/ 48 w 79"/>
                <a:gd name="T43" fmla="*/ 18 h 67"/>
                <a:gd name="T44" fmla="*/ 39 w 79"/>
                <a:gd name="T45" fmla="*/ 14 h 67"/>
                <a:gd name="T46" fmla="*/ 32 w 79"/>
                <a:gd name="T47" fmla="*/ 11 h 67"/>
                <a:gd name="T48" fmla="*/ 24 w 79"/>
                <a:gd name="T49" fmla="*/ 11 h 67"/>
                <a:gd name="T50" fmla="*/ 22 w 79"/>
                <a:gd name="T51" fmla="*/ 0 h 67"/>
                <a:gd name="T52" fmla="*/ 38 w 79"/>
                <a:gd name="T53" fmla="*/ 1 h 67"/>
                <a:gd name="T54" fmla="*/ 53 w 79"/>
                <a:gd name="T55" fmla="*/ 9 h 67"/>
                <a:gd name="T56" fmla="*/ 63 w 79"/>
                <a:gd name="T57" fmla="*/ 17 h 67"/>
                <a:gd name="T58" fmla="*/ 71 w 79"/>
                <a:gd name="T59" fmla="*/ 24 h 67"/>
                <a:gd name="T60" fmla="*/ 77 w 79"/>
                <a:gd name="T61" fmla="*/ 32 h 67"/>
                <a:gd name="T62" fmla="*/ 79 w 79"/>
                <a:gd name="T63" fmla="*/ 39 h 67"/>
                <a:gd name="T64" fmla="*/ 79 w 79"/>
                <a:gd name="T65" fmla="*/ 47 h 67"/>
                <a:gd name="T66" fmla="*/ 76 w 79"/>
                <a:gd name="T67" fmla="*/ 55 h 67"/>
                <a:gd name="T68" fmla="*/ 73 w 79"/>
                <a:gd name="T69" fmla="*/ 59 h 67"/>
                <a:gd name="T70" fmla="*/ 68 w 79"/>
                <a:gd name="T71" fmla="*/ 64 h 67"/>
                <a:gd name="T72" fmla="*/ 62 w 79"/>
                <a:gd name="T73" fmla="*/ 67 h 67"/>
                <a:gd name="T74" fmla="*/ 56 w 79"/>
                <a:gd name="T75" fmla="*/ 67 h 67"/>
                <a:gd name="T76" fmla="*/ 42 w 79"/>
                <a:gd name="T77" fmla="*/ 65 h 67"/>
                <a:gd name="T78" fmla="*/ 25 w 79"/>
                <a:gd name="T79" fmla="*/ 58 h 67"/>
                <a:gd name="T80" fmla="*/ 15 w 79"/>
                <a:gd name="T81" fmla="*/ 52 h 67"/>
                <a:gd name="T82" fmla="*/ 7 w 79"/>
                <a:gd name="T83" fmla="*/ 44 h 67"/>
                <a:gd name="T84" fmla="*/ 3 w 79"/>
                <a:gd name="T85" fmla="*/ 36 h 67"/>
                <a:gd name="T86" fmla="*/ 0 w 79"/>
                <a:gd name="T87" fmla="*/ 29 h 67"/>
                <a:gd name="T88" fmla="*/ 0 w 79"/>
                <a:gd name="T89" fmla="*/ 20 h 67"/>
                <a:gd name="T90" fmla="*/ 3 w 79"/>
                <a:gd name="T91" fmla="*/ 12 h 67"/>
                <a:gd name="T92" fmla="*/ 7 w 79"/>
                <a:gd name="T93" fmla="*/ 8 h 67"/>
                <a:gd name="T94" fmla="*/ 12 w 79"/>
                <a:gd name="T95" fmla="*/ 3 h 67"/>
                <a:gd name="T96" fmla="*/ 16 w 79"/>
                <a:gd name="T97" fmla="*/ 1 h 67"/>
                <a:gd name="T98" fmla="*/ 22 w 79"/>
                <a:gd name="T9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67">
                  <a:moveTo>
                    <a:pt x="24" y="11"/>
                  </a:moveTo>
                  <a:lnTo>
                    <a:pt x="18" y="11"/>
                  </a:lnTo>
                  <a:lnTo>
                    <a:pt x="13" y="14"/>
                  </a:lnTo>
                  <a:lnTo>
                    <a:pt x="10" y="17"/>
                  </a:lnTo>
                  <a:lnTo>
                    <a:pt x="9" y="21"/>
                  </a:lnTo>
                  <a:lnTo>
                    <a:pt x="9" y="27"/>
                  </a:lnTo>
                  <a:lnTo>
                    <a:pt x="12" y="32"/>
                  </a:lnTo>
                  <a:lnTo>
                    <a:pt x="16" y="38"/>
                  </a:lnTo>
                  <a:lnTo>
                    <a:pt x="22" y="42"/>
                  </a:lnTo>
                  <a:lnTo>
                    <a:pt x="32" y="48"/>
                  </a:lnTo>
                  <a:lnTo>
                    <a:pt x="41" y="53"/>
                  </a:lnTo>
                  <a:lnTo>
                    <a:pt x="48" y="56"/>
                  </a:lnTo>
                  <a:lnTo>
                    <a:pt x="54" y="58"/>
                  </a:lnTo>
                  <a:lnTo>
                    <a:pt x="60" y="56"/>
                  </a:lnTo>
                  <a:lnTo>
                    <a:pt x="65" y="55"/>
                  </a:lnTo>
                  <a:lnTo>
                    <a:pt x="68" y="50"/>
                  </a:lnTo>
                  <a:lnTo>
                    <a:pt x="69" y="45"/>
                  </a:lnTo>
                  <a:lnTo>
                    <a:pt x="69" y="39"/>
                  </a:lnTo>
                  <a:lnTo>
                    <a:pt x="68" y="35"/>
                  </a:lnTo>
                  <a:lnTo>
                    <a:pt x="63" y="30"/>
                  </a:lnTo>
                  <a:lnTo>
                    <a:pt x="56" y="24"/>
                  </a:lnTo>
                  <a:lnTo>
                    <a:pt x="48" y="18"/>
                  </a:lnTo>
                  <a:lnTo>
                    <a:pt x="39" y="14"/>
                  </a:lnTo>
                  <a:lnTo>
                    <a:pt x="32" y="11"/>
                  </a:lnTo>
                  <a:lnTo>
                    <a:pt x="24" y="11"/>
                  </a:lnTo>
                  <a:close/>
                  <a:moveTo>
                    <a:pt x="22" y="0"/>
                  </a:moveTo>
                  <a:lnTo>
                    <a:pt x="38" y="1"/>
                  </a:lnTo>
                  <a:lnTo>
                    <a:pt x="53" y="9"/>
                  </a:lnTo>
                  <a:lnTo>
                    <a:pt x="63" y="17"/>
                  </a:lnTo>
                  <a:lnTo>
                    <a:pt x="71" y="24"/>
                  </a:lnTo>
                  <a:lnTo>
                    <a:pt x="77" y="32"/>
                  </a:lnTo>
                  <a:lnTo>
                    <a:pt x="79" y="39"/>
                  </a:lnTo>
                  <a:lnTo>
                    <a:pt x="79" y="47"/>
                  </a:lnTo>
                  <a:lnTo>
                    <a:pt x="76" y="55"/>
                  </a:lnTo>
                  <a:lnTo>
                    <a:pt x="73" y="59"/>
                  </a:lnTo>
                  <a:lnTo>
                    <a:pt x="68" y="64"/>
                  </a:lnTo>
                  <a:lnTo>
                    <a:pt x="62" y="67"/>
                  </a:lnTo>
                  <a:lnTo>
                    <a:pt x="56" y="67"/>
                  </a:lnTo>
                  <a:lnTo>
                    <a:pt x="42" y="65"/>
                  </a:lnTo>
                  <a:lnTo>
                    <a:pt x="25" y="58"/>
                  </a:lnTo>
                  <a:lnTo>
                    <a:pt x="15" y="52"/>
                  </a:lnTo>
                  <a:lnTo>
                    <a:pt x="7" y="44"/>
                  </a:lnTo>
                  <a:lnTo>
                    <a:pt x="3" y="36"/>
                  </a:lnTo>
                  <a:lnTo>
                    <a:pt x="0" y="29"/>
                  </a:lnTo>
                  <a:lnTo>
                    <a:pt x="0" y="20"/>
                  </a:lnTo>
                  <a:lnTo>
                    <a:pt x="3" y="12"/>
                  </a:lnTo>
                  <a:lnTo>
                    <a:pt x="7" y="8"/>
                  </a:lnTo>
                  <a:lnTo>
                    <a:pt x="12" y="3"/>
                  </a:lnTo>
                  <a:lnTo>
                    <a:pt x="16" y="1"/>
                  </a:lnTo>
                  <a:lnTo>
                    <a:pt x="22"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5" name="Freeform 105"/>
            <p:cNvSpPr>
              <a:spLocks/>
            </p:cNvSpPr>
            <p:nvPr/>
          </p:nvSpPr>
          <p:spPr bwMode="auto">
            <a:xfrm>
              <a:off x="1518" y="3286"/>
              <a:ext cx="18" cy="17"/>
            </a:xfrm>
            <a:custGeom>
              <a:avLst/>
              <a:gdLst>
                <a:gd name="T0" fmla="*/ 6 w 18"/>
                <a:gd name="T1" fmla="*/ 0 h 17"/>
                <a:gd name="T2" fmla="*/ 18 w 18"/>
                <a:gd name="T3" fmla="*/ 8 h 17"/>
                <a:gd name="T4" fmla="*/ 12 w 18"/>
                <a:gd name="T5" fmla="*/ 17 h 17"/>
                <a:gd name="T6" fmla="*/ 0 w 18"/>
                <a:gd name="T7" fmla="*/ 11 h 17"/>
                <a:gd name="T8" fmla="*/ 6 w 18"/>
                <a:gd name="T9" fmla="*/ 0 h 17"/>
              </a:gdLst>
              <a:ahLst/>
              <a:cxnLst>
                <a:cxn ang="0">
                  <a:pos x="T0" y="T1"/>
                </a:cxn>
                <a:cxn ang="0">
                  <a:pos x="T2" y="T3"/>
                </a:cxn>
                <a:cxn ang="0">
                  <a:pos x="T4" y="T5"/>
                </a:cxn>
                <a:cxn ang="0">
                  <a:pos x="T6" y="T7"/>
                </a:cxn>
                <a:cxn ang="0">
                  <a:pos x="T8" y="T9"/>
                </a:cxn>
              </a:cxnLst>
              <a:rect l="0" t="0" r="r" b="b"/>
              <a:pathLst>
                <a:path w="18" h="17">
                  <a:moveTo>
                    <a:pt x="6" y="0"/>
                  </a:moveTo>
                  <a:lnTo>
                    <a:pt x="18" y="8"/>
                  </a:lnTo>
                  <a:lnTo>
                    <a:pt x="12" y="17"/>
                  </a:lnTo>
                  <a:lnTo>
                    <a:pt x="0" y="11"/>
                  </a:lnTo>
                  <a:lnTo>
                    <a:pt x="6"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6" name="Freeform 106"/>
            <p:cNvSpPr>
              <a:spLocks/>
            </p:cNvSpPr>
            <p:nvPr/>
          </p:nvSpPr>
          <p:spPr bwMode="auto">
            <a:xfrm>
              <a:off x="1482" y="3206"/>
              <a:ext cx="89" cy="65"/>
            </a:xfrm>
            <a:custGeom>
              <a:avLst/>
              <a:gdLst>
                <a:gd name="T0" fmla="*/ 10 w 89"/>
                <a:gd name="T1" fmla="*/ 0 h 65"/>
                <a:gd name="T2" fmla="*/ 73 w 89"/>
                <a:gd name="T3" fmla="*/ 36 h 65"/>
                <a:gd name="T4" fmla="*/ 82 w 89"/>
                <a:gd name="T5" fmla="*/ 21 h 65"/>
                <a:gd name="T6" fmla="*/ 89 w 89"/>
                <a:gd name="T7" fmla="*/ 26 h 65"/>
                <a:gd name="T8" fmla="*/ 67 w 89"/>
                <a:gd name="T9" fmla="*/ 65 h 65"/>
                <a:gd name="T10" fmla="*/ 59 w 89"/>
                <a:gd name="T11" fmla="*/ 61 h 65"/>
                <a:gd name="T12" fmla="*/ 68 w 89"/>
                <a:gd name="T13" fmla="*/ 45 h 65"/>
                <a:gd name="T14" fmla="*/ 13 w 89"/>
                <a:gd name="T15" fmla="*/ 15 h 65"/>
                <a:gd name="T16" fmla="*/ 7 w 89"/>
                <a:gd name="T17" fmla="*/ 33 h 65"/>
                <a:gd name="T18" fmla="*/ 0 w 89"/>
                <a:gd name="T19" fmla="*/ 29 h 65"/>
                <a:gd name="T20" fmla="*/ 6 w 89"/>
                <a:gd name="T21" fmla="*/ 11 h 65"/>
                <a:gd name="T22" fmla="*/ 10 w 89"/>
                <a:gd name="T2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5">
                  <a:moveTo>
                    <a:pt x="10" y="0"/>
                  </a:moveTo>
                  <a:lnTo>
                    <a:pt x="73" y="36"/>
                  </a:lnTo>
                  <a:lnTo>
                    <a:pt x="82" y="21"/>
                  </a:lnTo>
                  <a:lnTo>
                    <a:pt x="89" y="26"/>
                  </a:lnTo>
                  <a:lnTo>
                    <a:pt x="67" y="65"/>
                  </a:lnTo>
                  <a:lnTo>
                    <a:pt x="59" y="61"/>
                  </a:lnTo>
                  <a:lnTo>
                    <a:pt x="68" y="45"/>
                  </a:lnTo>
                  <a:lnTo>
                    <a:pt x="13" y="15"/>
                  </a:lnTo>
                  <a:lnTo>
                    <a:pt x="7" y="33"/>
                  </a:lnTo>
                  <a:lnTo>
                    <a:pt x="0" y="29"/>
                  </a:lnTo>
                  <a:lnTo>
                    <a:pt x="6" y="11"/>
                  </a:lnTo>
                  <a:lnTo>
                    <a:pt x="10"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7" name="Freeform 107"/>
            <p:cNvSpPr>
              <a:spLocks noEditPoints="1"/>
            </p:cNvSpPr>
            <p:nvPr/>
          </p:nvSpPr>
          <p:spPr bwMode="auto">
            <a:xfrm>
              <a:off x="1520" y="3138"/>
              <a:ext cx="79" cy="68"/>
            </a:xfrm>
            <a:custGeom>
              <a:avLst/>
              <a:gdLst>
                <a:gd name="T0" fmla="*/ 24 w 79"/>
                <a:gd name="T1" fmla="*/ 10 h 68"/>
                <a:gd name="T2" fmla="*/ 18 w 79"/>
                <a:gd name="T3" fmla="*/ 10 h 68"/>
                <a:gd name="T4" fmla="*/ 15 w 79"/>
                <a:gd name="T5" fmla="*/ 13 h 68"/>
                <a:gd name="T6" fmla="*/ 10 w 79"/>
                <a:gd name="T7" fmla="*/ 16 h 68"/>
                <a:gd name="T8" fmla="*/ 9 w 79"/>
                <a:gd name="T9" fmla="*/ 22 h 68"/>
                <a:gd name="T10" fmla="*/ 9 w 79"/>
                <a:gd name="T11" fmla="*/ 27 h 68"/>
                <a:gd name="T12" fmla="*/ 12 w 79"/>
                <a:gd name="T13" fmla="*/ 31 h 68"/>
                <a:gd name="T14" fmla="*/ 16 w 79"/>
                <a:gd name="T15" fmla="*/ 38 h 68"/>
                <a:gd name="T16" fmla="*/ 22 w 79"/>
                <a:gd name="T17" fmla="*/ 44 h 68"/>
                <a:gd name="T18" fmla="*/ 32 w 79"/>
                <a:gd name="T19" fmla="*/ 48 h 68"/>
                <a:gd name="T20" fmla="*/ 41 w 79"/>
                <a:gd name="T21" fmla="*/ 53 h 68"/>
                <a:gd name="T22" fmla="*/ 48 w 79"/>
                <a:gd name="T23" fmla="*/ 56 h 68"/>
                <a:gd name="T24" fmla="*/ 54 w 79"/>
                <a:gd name="T25" fmla="*/ 57 h 68"/>
                <a:gd name="T26" fmla="*/ 60 w 79"/>
                <a:gd name="T27" fmla="*/ 57 h 68"/>
                <a:gd name="T28" fmla="*/ 65 w 79"/>
                <a:gd name="T29" fmla="*/ 54 h 68"/>
                <a:gd name="T30" fmla="*/ 68 w 79"/>
                <a:gd name="T31" fmla="*/ 50 h 68"/>
                <a:gd name="T32" fmla="*/ 70 w 79"/>
                <a:gd name="T33" fmla="*/ 45 h 68"/>
                <a:gd name="T34" fmla="*/ 70 w 79"/>
                <a:gd name="T35" fmla="*/ 41 h 68"/>
                <a:gd name="T36" fmla="*/ 68 w 79"/>
                <a:gd name="T37" fmla="*/ 35 h 68"/>
                <a:gd name="T38" fmla="*/ 63 w 79"/>
                <a:gd name="T39" fmla="*/ 30 h 68"/>
                <a:gd name="T40" fmla="*/ 57 w 79"/>
                <a:gd name="T41" fmla="*/ 24 h 68"/>
                <a:gd name="T42" fmla="*/ 48 w 79"/>
                <a:gd name="T43" fmla="*/ 19 h 68"/>
                <a:gd name="T44" fmla="*/ 39 w 79"/>
                <a:gd name="T45" fmla="*/ 15 h 68"/>
                <a:gd name="T46" fmla="*/ 32 w 79"/>
                <a:gd name="T47" fmla="*/ 12 h 68"/>
                <a:gd name="T48" fmla="*/ 24 w 79"/>
                <a:gd name="T49" fmla="*/ 10 h 68"/>
                <a:gd name="T50" fmla="*/ 22 w 79"/>
                <a:gd name="T51" fmla="*/ 0 h 68"/>
                <a:gd name="T52" fmla="*/ 38 w 79"/>
                <a:gd name="T53" fmla="*/ 3 h 68"/>
                <a:gd name="T54" fmla="*/ 53 w 79"/>
                <a:gd name="T55" fmla="*/ 9 h 68"/>
                <a:gd name="T56" fmla="*/ 63 w 79"/>
                <a:gd name="T57" fmla="*/ 16 h 68"/>
                <a:gd name="T58" fmla="*/ 73 w 79"/>
                <a:gd name="T59" fmla="*/ 24 h 68"/>
                <a:gd name="T60" fmla="*/ 77 w 79"/>
                <a:gd name="T61" fmla="*/ 31 h 68"/>
                <a:gd name="T62" fmla="*/ 79 w 79"/>
                <a:gd name="T63" fmla="*/ 39 h 68"/>
                <a:gd name="T64" fmla="*/ 79 w 79"/>
                <a:gd name="T65" fmla="*/ 47 h 68"/>
                <a:gd name="T66" fmla="*/ 76 w 79"/>
                <a:gd name="T67" fmla="*/ 54 h 68"/>
                <a:gd name="T68" fmla="*/ 73 w 79"/>
                <a:gd name="T69" fmla="*/ 60 h 68"/>
                <a:gd name="T70" fmla="*/ 68 w 79"/>
                <a:gd name="T71" fmla="*/ 63 h 68"/>
                <a:gd name="T72" fmla="*/ 62 w 79"/>
                <a:gd name="T73" fmla="*/ 66 h 68"/>
                <a:gd name="T74" fmla="*/ 56 w 79"/>
                <a:gd name="T75" fmla="*/ 68 h 68"/>
                <a:gd name="T76" fmla="*/ 42 w 79"/>
                <a:gd name="T77" fmla="*/ 65 h 68"/>
                <a:gd name="T78" fmla="*/ 26 w 79"/>
                <a:gd name="T79" fmla="*/ 57 h 68"/>
                <a:gd name="T80" fmla="*/ 15 w 79"/>
                <a:gd name="T81" fmla="*/ 51 h 68"/>
                <a:gd name="T82" fmla="*/ 7 w 79"/>
                <a:gd name="T83" fmla="*/ 44 h 68"/>
                <a:gd name="T84" fmla="*/ 3 w 79"/>
                <a:gd name="T85" fmla="*/ 36 h 68"/>
                <a:gd name="T86" fmla="*/ 0 w 79"/>
                <a:gd name="T87" fmla="*/ 28 h 68"/>
                <a:gd name="T88" fmla="*/ 0 w 79"/>
                <a:gd name="T89" fmla="*/ 21 h 68"/>
                <a:gd name="T90" fmla="*/ 3 w 79"/>
                <a:gd name="T91" fmla="*/ 13 h 68"/>
                <a:gd name="T92" fmla="*/ 7 w 79"/>
                <a:gd name="T93" fmla="*/ 7 h 68"/>
                <a:gd name="T94" fmla="*/ 12 w 79"/>
                <a:gd name="T95" fmla="*/ 4 h 68"/>
                <a:gd name="T96" fmla="*/ 16 w 79"/>
                <a:gd name="T97" fmla="*/ 1 h 68"/>
                <a:gd name="T98" fmla="*/ 22 w 79"/>
                <a:gd name="T9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68">
                  <a:moveTo>
                    <a:pt x="24" y="10"/>
                  </a:moveTo>
                  <a:lnTo>
                    <a:pt x="18" y="10"/>
                  </a:lnTo>
                  <a:lnTo>
                    <a:pt x="15" y="13"/>
                  </a:lnTo>
                  <a:lnTo>
                    <a:pt x="10" y="16"/>
                  </a:lnTo>
                  <a:lnTo>
                    <a:pt x="9" y="22"/>
                  </a:lnTo>
                  <a:lnTo>
                    <a:pt x="9" y="27"/>
                  </a:lnTo>
                  <a:lnTo>
                    <a:pt x="12" y="31"/>
                  </a:lnTo>
                  <a:lnTo>
                    <a:pt x="16" y="38"/>
                  </a:lnTo>
                  <a:lnTo>
                    <a:pt x="22" y="44"/>
                  </a:lnTo>
                  <a:lnTo>
                    <a:pt x="32" y="48"/>
                  </a:lnTo>
                  <a:lnTo>
                    <a:pt x="41" y="53"/>
                  </a:lnTo>
                  <a:lnTo>
                    <a:pt x="48" y="56"/>
                  </a:lnTo>
                  <a:lnTo>
                    <a:pt x="54" y="57"/>
                  </a:lnTo>
                  <a:lnTo>
                    <a:pt x="60" y="57"/>
                  </a:lnTo>
                  <a:lnTo>
                    <a:pt x="65" y="54"/>
                  </a:lnTo>
                  <a:lnTo>
                    <a:pt x="68" y="50"/>
                  </a:lnTo>
                  <a:lnTo>
                    <a:pt x="70" y="45"/>
                  </a:lnTo>
                  <a:lnTo>
                    <a:pt x="70" y="41"/>
                  </a:lnTo>
                  <a:lnTo>
                    <a:pt x="68" y="35"/>
                  </a:lnTo>
                  <a:lnTo>
                    <a:pt x="63" y="30"/>
                  </a:lnTo>
                  <a:lnTo>
                    <a:pt x="57" y="24"/>
                  </a:lnTo>
                  <a:lnTo>
                    <a:pt x="48" y="19"/>
                  </a:lnTo>
                  <a:lnTo>
                    <a:pt x="39" y="15"/>
                  </a:lnTo>
                  <a:lnTo>
                    <a:pt x="32" y="12"/>
                  </a:lnTo>
                  <a:lnTo>
                    <a:pt x="24" y="10"/>
                  </a:lnTo>
                  <a:close/>
                  <a:moveTo>
                    <a:pt x="22" y="0"/>
                  </a:moveTo>
                  <a:lnTo>
                    <a:pt x="38" y="3"/>
                  </a:lnTo>
                  <a:lnTo>
                    <a:pt x="53" y="9"/>
                  </a:lnTo>
                  <a:lnTo>
                    <a:pt x="63" y="16"/>
                  </a:lnTo>
                  <a:lnTo>
                    <a:pt x="73" y="24"/>
                  </a:lnTo>
                  <a:lnTo>
                    <a:pt x="77" y="31"/>
                  </a:lnTo>
                  <a:lnTo>
                    <a:pt x="79" y="39"/>
                  </a:lnTo>
                  <a:lnTo>
                    <a:pt x="79" y="47"/>
                  </a:lnTo>
                  <a:lnTo>
                    <a:pt x="76" y="54"/>
                  </a:lnTo>
                  <a:lnTo>
                    <a:pt x="73" y="60"/>
                  </a:lnTo>
                  <a:lnTo>
                    <a:pt x="68" y="63"/>
                  </a:lnTo>
                  <a:lnTo>
                    <a:pt x="62" y="66"/>
                  </a:lnTo>
                  <a:lnTo>
                    <a:pt x="56" y="68"/>
                  </a:lnTo>
                  <a:lnTo>
                    <a:pt x="42" y="65"/>
                  </a:lnTo>
                  <a:lnTo>
                    <a:pt x="26" y="57"/>
                  </a:lnTo>
                  <a:lnTo>
                    <a:pt x="15" y="51"/>
                  </a:lnTo>
                  <a:lnTo>
                    <a:pt x="7" y="44"/>
                  </a:lnTo>
                  <a:lnTo>
                    <a:pt x="3" y="36"/>
                  </a:lnTo>
                  <a:lnTo>
                    <a:pt x="0" y="28"/>
                  </a:lnTo>
                  <a:lnTo>
                    <a:pt x="0" y="21"/>
                  </a:lnTo>
                  <a:lnTo>
                    <a:pt x="3" y="13"/>
                  </a:lnTo>
                  <a:lnTo>
                    <a:pt x="7" y="7"/>
                  </a:lnTo>
                  <a:lnTo>
                    <a:pt x="12" y="4"/>
                  </a:lnTo>
                  <a:lnTo>
                    <a:pt x="16" y="1"/>
                  </a:lnTo>
                  <a:lnTo>
                    <a:pt x="22" y="0"/>
                  </a:lnTo>
                  <a:close/>
                </a:path>
              </a:pathLst>
            </a:custGeom>
            <a:solidFill>
              <a:srgbClr val="0000C9"/>
            </a:solidFill>
            <a:ln w="0">
              <a:solidFill>
                <a:srgbClr val="0000C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8" name="Freeform 108"/>
            <p:cNvSpPr>
              <a:spLocks noEditPoints="1"/>
            </p:cNvSpPr>
            <p:nvPr/>
          </p:nvSpPr>
          <p:spPr bwMode="auto">
            <a:xfrm>
              <a:off x="1747" y="3295"/>
              <a:ext cx="75" cy="75"/>
            </a:xfrm>
            <a:custGeom>
              <a:avLst/>
              <a:gdLst>
                <a:gd name="T0" fmla="*/ 23 w 75"/>
                <a:gd name="T1" fmla="*/ 10 h 75"/>
                <a:gd name="T2" fmla="*/ 19 w 75"/>
                <a:gd name="T3" fmla="*/ 11 h 75"/>
                <a:gd name="T4" fmla="*/ 14 w 75"/>
                <a:gd name="T5" fmla="*/ 14 h 75"/>
                <a:gd name="T6" fmla="*/ 11 w 75"/>
                <a:gd name="T7" fmla="*/ 17 h 75"/>
                <a:gd name="T8" fmla="*/ 11 w 75"/>
                <a:gd name="T9" fmla="*/ 23 h 75"/>
                <a:gd name="T10" fmla="*/ 11 w 75"/>
                <a:gd name="T11" fmla="*/ 28 h 75"/>
                <a:gd name="T12" fmla="*/ 14 w 75"/>
                <a:gd name="T13" fmla="*/ 35 h 75"/>
                <a:gd name="T14" fmla="*/ 19 w 75"/>
                <a:gd name="T15" fmla="*/ 41 h 75"/>
                <a:gd name="T16" fmla="*/ 25 w 75"/>
                <a:gd name="T17" fmla="*/ 49 h 75"/>
                <a:gd name="T18" fmla="*/ 32 w 75"/>
                <a:gd name="T19" fmla="*/ 57 h 75"/>
                <a:gd name="T20" fmla="*/ 40 w 75"/>
                <a:gd name="T21" fmla="*/ 61 h 75"/>
                <a:gd name="T22" fmla="*/ 46 w 75"/>
                <a:gd name="T23" fmla="*/ 64 h 75"/>
                <a:gd name="T24" fmla="*/ 52 w 75"/>
                <a:gd name="T25" fmla="*/ 66 h 75"/>
                <a:gd name="T26" fmla="*/ 57 w 75"/>
                <a:gd name="T27" fmla="*/ 64 h 75"/>
                <a:gd name="T28" fmla="*/ 61 w 75"/>
                <a:gd name="T29" fmla="*/ 61 h 75"/>
                <a:gd name="T30" fmla="*/ 64 w 75"/>
                <a:gd name="T31" fmla="*/ 57 h 75"/>
                <a:gd name="T32" fmla="*/ 64 w 75"/>
                <a:gd name="T33" fmla="*/ 52 h 75"/>
                <a:gd name="T34" fmla="*/ 64 w 75"/>
                <a:gd name="T35" fmla="*/ 46 h 75"/>
                <a:gd name="T36" fmla="*/ 61 w 75"/>
                <a:gd name="T37" fmla="*/ 40 h 75"/>
                <a:gd name="T38" fmla="*/ 57 w 75"/>
                <a:gd name="T39" fmla="*/ 34 h 75"/>
                <a:gd name="T40" fmla="*/ 51 w 75"/>
                <a:gd name="T41" fmla="*/ 26 h 75"/>
                <a:gd name="T42" fmla="*/ 43 w 75"/>
                <a:gd name="T43" fmla="*/ 19 h 75"/>
                <a:gd name="T44" fmla="*/ 35 w 75"/>
                <a:gd name="T45" fmla="*/ 14 h 75"/>
                <a:gd name="T46" fmla="*/ 29 w 75"/>
                <a:gd name="T47" fmla="*/ 11 h 75"/>
                <a:gd name="T48" fmla="*/ 23 w 75"/>
                <a:gd name="T49" fmla="*/ 10 h 75"/>
                <a:gd name="T50" fmla="*/ 25 w 75"/>
                <a:gd name="T51" fmla="*/ 0 h 75"/>
                <a:gd name="T52" fmla="*/ 31 w 75"/>
                <a:gd name="T53" fmla="*/ 0 h 75"/>
                <a:gd name="T54" fmla="*/ 44 w 75"/>
                <a:gd name="T55" fmla="*/ 7 h 75"/>
                <a:gd name="T56" fmla="*/ 58 w 75"/>
                <a:gd name="T57" fmla="*/ 19 h 75"/>
                <a:gd name="T58" fmla="*/ 69 w 75"/>
                <a:gd name="T59" fmla="*/ 32 h 75"/>
                <a:gd name="T60" fmla="*/ 75 w 75"/>
                <a:gd name="T61" fmla="*/ 46 h 75"/>
                <a:gd name="T62" fmla="*/ 75 w 75"/>
                <a:gd name="T63" fmla="*/ 52 h 75"/>
                <a:gd name="T64" fmla="*/ 73 w 75"/>
                <a:gd name="T65" fmla="*/ 58 h 75"/>
                <a:gd name="T66" fmla="*/ 70 w 75"/>
                <a:gd name="T67" fmla="*/ 63 h 75"/>
                <a:gd name="T68" fmla="*/ 67 w 75"/>
                <a:gd name="T69" fmla="*/ 67 h 75"/>
                <a:gd name="T70" fmla="*/ 61 w 75"/>
                <a:gd name="T71" fmla="*/ 72 h 75"/>
                <a:gd name="T72" fmla="*/ 57 w 75"/>
                <a:gd name="T73" fmla="*/ 73 h 75"/>
                <a:gd name="T74" fmla="*/ 51 w 75"/>
                <a:gd name="T75" fmla="*/ 75 h 75"/>
                <a:gd name="T76" fmla="*/ 44 w 75"/>
                <a:gd name="T77" fmla="*/ 75 h 75"/>
                <a:gd name="T78" fmla="*/ 31 w 75"/>
                <a:gd name="T79" fmla="*/ 69 h 75"/>
                <a:gd name="T80" fmla="*/ 17 w 75"/>
                <a:gd name="T81" fmla="*/ 57 h 75"/>
                <a:gd name="T82" fmla="*/ 7 w 75"/>
                <a:gd name="T83" fmla="*/ 43 h 75"/>
                <a:gd name="T84" fmla="*/ 0 w 75"/>
                <a:gd name="T85" fmla="*/ 29 h 75"/>
                <a:gd name="T86" fmla="*/ 0 w 75"/>
                <a:gd name="T87" fmla="*/ 23 h 75"/>
                <a:gd name="T88" fmla="*/ 2 w 75"/>
                <a:gd name="T89" fmla="*/ 17 h 75"/>
                <a:gd name="T90" fmla="*/ 5 w 75"/>
                <a:gd name="T91" fmla="*/ 13 h 75"/>
                <a:gd name="T92" fmla="*/ 8 w 75"/>
                <a:gd name="T93" fmla="*/ 7 h 75"/>
                <a:gd name="T94" fmla="*/ 14 w 75"/>
                <a:gd name="T95" fmla="*/ 4 h 75"/>
                <a:gd name="T96" fmla="*/ 19 w 75"/>
                <a:gd name="T97" fmla="*/ 0 h 75"/>
                <a:gd name="T98" fmla="*/ 25 w 75"/>
                <a:gd name="T9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75">
                  <a:moveTo>
                    <a:pt x="23" y="10"/>
                  </a:moveTo>
                  <a:lnTo>
                    <a:pt x="19" y="11"/>
                  </a:lnTo>
                  <a:lnTo>
                    <a:pt x="14" y="14"/>
                  </a:lnTo>
                  <a:lnTo>
                    <a:pt x="11" y="17"/>
                  </a:lnTo>
                  <a:lnTo>
                    <a:pt x="11" y="23"/>
                  </a:lnTo>
                  <a:lnTo>
                    <a:pt x="11" y="28"/>
                  </a:lnTo>
                  <a:lnTo>
                    <a:pt x="14" y="35"/>
                  </a:lnTo>
                  <a:lnTo>
                    <a:pt x="19" y="41"/>
                  </a:lnTo>
                  <a:lnTo>
                    <a:pt x="25" y="49"/>
                  </a:lnTo>
                  <a:lnTo>
                    <a:pt x="32" y="57"/>
                  </a:lnTo>
                  <a:lnTo>
                    <a:pt x="40" y="61"/>
                  </a:lnTo>
                  <a:lnTo>
                    <a:pt x="46" y="64"/>
                  </a:lnTo>
                  <a:lnTo>
                    <a:pt x="52" y="66"/>
                  </a:lnTo>
                  <a:lnTo>
                    <a:pt x="57" y="64"/>
                  </a:lnTo>
                  <a:lnTo>
                    <a:pt x="61" y="61"/>
                  </a:lnTo>
                  <a:lnTo>
                    <a:pt x="64" y="57"/>
                  </a:lnTo>
                  <a:lnTo>
                    <a:pt x="64" y="52"/>
                  </a:lnTo>
                  <a:lnTo>
                    <a:pt x="64" y="46"/>
                  </a:lnTo>
                  <a:lnTo>
                    <a:pt x="61" y="40"/>
                  </a:lnTo>
                  <a:lnTo>
                    <a:pt x="57" y="34"/>
                  </a:lnTo>
                  <a:lnTo>
                    <a:pt x="51" y="26"/>
                  </a:lnTo>
                  <a:lnTo>
                    <a:pt x="43" y="19"/>
                  </a:lnTo>
                  <a:lnTo>
                    <a:pt x="35" y="14"/>
                  </a:lnTo>
                  <a:lnTo>
                    <a:pt x="29" y="11"/>
                  </a:lnTo>
                  <a:lnTo>
                    <a:pt x="23" y="10"/>
                  </a:lnTo>
                  <a:close/>
                  <a:moveTo>
                    <a:pt x="25" y="0"/>
                  </a:moveTo>
                  <a:lnTo>
                    <a:pt x="31" y="0"/>
                  </a:lnTo>
                  <a:lnTo>
                    <a:pt x="44" y="7"/>
                  </a:lnTo>
                  <a:lnTo>
                    <a:pt x="58" y="19"/>
                  </a:lnTo>
                  <a:lnTo>
                    <a:pt x="69" y="32"/>
                  </a:lnTo>
                  <a:lnTo>
                    <a:pt x="75" y="46"/>
                  </a:lnTo>
                  <a:lnTo>
                    <a:pt x="75" y="52"/>
                  </a:lnTo>
                  <a:lnTo>
                    <a:pt x="73" y="58"/>
                  </a:lnTo>
                  <a:lnTo>
                    <a:pt x="70" y="63"/>
                  </a:lnTo>
                  <a:lnTo>
                    <a:pt x="67" y="67"/>
                  </a:lnTo>
                  <a:lnTo>
                    <a:pt x="61" y="72"/>
                  </a:lnTo>
                  <a:lnTo>
                    <a:pt x="57" y="73"/>
                  </a:lnTo>
                  <a:lnTo>
                    <a:pt x="51" y="75"/>
                  </a:lnTo>
                  <a:lnTo>
                    <a:pt x="44" y="75"/>
                  </a:lnTo>
                  <a:lnTo>
                    <a:pt x="31" y="69"/>
                  </a:lnTo>
                  <a:lnTo>
                    <a:pt x="17" y="57"/>
                  </a:lnTo>
                  <a:lnTo>
                    <a:pt x="7" y="43"/>
                  </a:lnTo>
                  <a:lnTo>
                    <a:pt x="0" y="29"/>
                  </a:lnTo>
                  <a:lnTo>
                    <a:pt x="0" y="23"/>
                  </a:lnTo>
                  <a:lnTo>
                    <a:pt x="2" y="17"/>
                  </a:lnTo>
                  <a:lnTo>
                    <a:pt x="5" y="13"/>
                  </a:lnTo>
                  <a:lnTo>
                    <a:pt x="8" y="7"/>
                  </a:lnTo>
                  <a:lnTo>
                    <a:pt x="14" y="4"/>
                  </a:lnTo>
                  <a:lnTo>
                    <a:pt x="19" y="0"/>
                  </a:lnTo>
                  <a:lnTo>
                    <a:pt x="25"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09" name="Freeform 109"/>
            <p:cNvSpPr>
              <a:spLocks/>
            </p:cNvSpPr>
            <p:nvPr/>
          </p:nvSpPr>
          <p:spPr bwMode="auto">
            <a:xfrm>
              <a:off x="1837" y="3311"/>
              <a:ext cx="18" cy="18"/>
            </a:xfrm>
            <a:custGeom>
              <a:avLst/>
              <a:gdLst>
                <a:gd name="T0" fmla="*/ 9 w 18"/>
                <a:gd name="T1" fmla="*/ 0 h 18"/>
                <a:gd name="T2" fmla="*/ 18 w 18"/>
                <a:gd name="T3" fmla="*/ 10 h 18"/>
                <a:gd name="T4" fmla="*/ 9 w 18"/>
                <a:gd name="T5" fmla="*/ 18 h 18"/>
                <a:gd name="T6" fmla="*/ 0 w 18"/>
                <a:gd name="T7" fmla="*/ 9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lnTo>
                    <a:pt x="18" y="10"/>
                  </a:lnTo>
                  <a:lnTo>
                    <a:pt x="9" y="18"/>
                  </a:lnTo>
                  <a:lnTo>
                    <a:pt x="0" y="9"/>
                  </a:lnTo>
                  <a:lnTo>
                    <a:pt x="9"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0" name="Freeform 110"/>
            <p:cNvSpPr>
              <a:spLocks/>
            </p:cNvSpPr>
            <p:nvPr/>
          </p:nvSpPr>
          <p:spPr bwMode="auto">
            <a:xfrm>
              <a:off x="1816" y="3223"/>
              <a:ext cx="91" cy="85"/>
            </a:xfrm>
            <a:custGeom>
              <a:avLst/>
              <a:gdLst>
                <a:gd name="T0" fmla="*/ 32 w 91"/>
                <a:gd name="T1" fmla="*/ 0 h 85"/>
                <a:gd name="T2" fmla="*/ 38 w 91"/>
                <a:gd name="T3" fmla="*/ 0 h 85"/>
                <a:gd name="T4" fmla="*/ 44 w 91"/>
                <a:gd name="T5" fmla="*/ 3 h 85"/>
                <a:gd name="T6" fmla="*/ 48 w 91"/>
                <a:gd name="T7" fmla="*/ 6 h 85"/>
                <a:gd name="T8" fmla="*/ 51 w 91"/>
                <a:gd name="T9" fmla="*/ 10 h 85"/>
                <a:gd name="T10" fmla="*/ 54 w 91"/>
                <a:gd name="T11" fmla="*/ 15 h 85"/>
                <a:gd name="T12" fmla="*/ 56 w 91"/>
                <a:gd name="T13" fmla="*/ 19 h 85"/>
                <a:gd name="T14" fmla="*/ 56 w 91"/>
                <a:gd name="T15" fmla="*/ 27 h 85"/>
                <a:gd name="T16" fmla="*/ 57 w 91"/>
                <a:gd name="T17" fmla="*/ 28 h 85"/>
                <a:gd name="T18" fmla="*/ 57 w 91"/>
                <a:gd name="T19" fmla="*/ 33 h 85"/>
                <a:gd name="T20" fmla="*/ 57 w 91"/>
                <a:gd name="T21" fmla="*/ 39 h 85"/>
                <a:gd name="T22" fmla="*/ 56 w 91"/>
                <a:gd name="T23" fmla="*/ 51 h 85"/>
                <a:gd name="T24" fmla="*/ 56 w 91"/>
                <a:gd name="T25" fmla="*/ 68 h 85"/>
                <a:gd name="T26" fmla="*/ 85 w 91"/>
                <a:gd name="T27" fmla="*/ 42 h 85"/>
                <a:gd name="T28" fmla="*/ 91 w 91"/>
                <a:gd name="T29" fmla="*/ 48 h 85"/>
                <a:gd name="T30" fmla="*/ 53 w 91"/>
                <a:gd name="T31" fmla="*/ 85 h 85"/>
                <a:gd name="T32" fmla="*/ 47 w 91"/>
                <a:gd name="T33" fmla="*/ 77 h 85"/>
                <a:gd name="T34" fmla="*/ 47 w 91"/>
                <a:gd name="T35" fmla="*/ 71 h 85"/>
                <a:gd name="T36" fmla="*/ 47 w 91"/>
                <a:gd name="T37" fmla="*/ 63 h 85"/>
                <a:gd name="T38" fmla="*/ 47 w 91"/>
                <a:gd name="T39" fmla="*/ 53 h 85"/>
                <a:gd name="T40" fmla="*/ 47 w 91"/>
                <a:gd name="T41" fmla="*/ 44 h 85"/>
                <a:gd name="T42" fmla="*/ 47 w 91"/>
                <a:gd name="T43" fmla="*/ 38 h 85"/>
                <a:gd name="T44" fmla="*/ 47 w 91"/>
                <a:gd name="T45" fmla="*/ 33 h 85"/>
                <a:gd name="T46" fmla="*/ 47 w 91"/>
                <a:gd name="T47" fmla="*/ 27 h 85"/>
                <a:gd name="T48" fmla="*/ 45 w 91"/>
                <a:gd name="T49" fmla="*/ 21 h 85"/>
                <a:gd name="T50" fmla="*/ 44 w 91"/>
                <a:gd name="T51" fmla="*/ 18 h 85"/>
                <a:gd name="T52" fmla="*/ 42 w 91"/>
                <a:gd name="T53" fmla="*/ 15 h 85"/>
                <a:gd name="T54" fmla="*/ 38 w 91"/>
                <a:gd name="T55" fmla="*/ 12 h 85"/>
                <a:gd name="T56" fmla="*/ 35 w 91"/>
                <a:gd name="T57" fmla="*/ 10 h 85"/>
                <a:gd name="T58" fmla="*/ 32 w 91"/>
                <a:gd name="T59" fmla="*/ 10 h 85"/>
                <a:gd name="T60" fmla="*/ 27 w 91"/>
                <a:gd name="T61" fmla="*/ 10 h 85"/>
                <a:gd name="T62" fmla="*/ 24 w 91"/>
                <a:gd name="T63" fmla="*/ 12 h 85"/>
                <a:gd name="T64" fmla="*/ 19 w 91"/>
                <a:gd name="T65" fmla="*/ 15 h 85"/>
                <a:gd name="T66" fmla="*/ 16 w 91"/>
                <a:gd name="T67" fmla="*/ 19 h 85"/>
                <a:gd name="T68" fmla="*/ 13 w 91"/>
                <a:gd name="T69" fmla="*/ 24 h 85"/>
                <a:gd name="T70" fmla="*/ 10 w 91"/>
                <a:gd name="T71" fmla="*/ 30 h 85"/>
                <a:gd name="T72" fmla="*/ 9 w 91"/>
                <a:gd name="T73" fmla="*/ 36 h 85"/>
                <a:gd name="T74" fmla="*/ 0 w 91"/>
                <a:gd name="T75" fmla="*/ 28 h 85"/>
                <a:gd name="T76" fmla="*/ 3 w 91"/>
                <a:gd name="T77" fmla="*/ 22 h 85"/>
                <a:gd name="T78" fmla="*/ 6 w 91"/>
                <a:gd name="T79" fmla="*/ 16 h 85"/>
                <a:gd name="T80" fmla="*/ 10 w 91"/>
                <a:gd name="T81" fmla="*/ 12 h 85"/>
                <a:gd name="T82" fmla="*/ 13 w 91"/>
                <a:gd name="T83" fmla="*/ 9 h 85"/>
                <a:gd name="T84" fmla="*/ 19 w 91"/>
                <a:gd name="T85" fmla="*/ 4 h 85"/>
                <a:gd name="T86" fmla="*/ 26 w 91"/>
                <a:gd name="T87" fmla="*/ 1 h 85"/>
                <a:gd name="T88" fmla="*/ 32 w 91"/>
                <a:gd name="T8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85">
                  <a:moveTo>
                    <a:pt x="32" y="0"/>
                  </a:moveTo>
                  <a:lnTo>
                    <a:pt x="38" y="0"/>
                  </a:lnTo>
                  <a:lnTo>
                    <a:pt x="44" y="3"/>
                  </a:lnTo>
                  <a:lnTo>
                    <a:pt x="48" y="6"/>
                  </a:lnTo>
                  <a:lnTo>
                    <a:pt x="51" y="10"/>
                  </a:lnTo>
                  <a:lnTo>
                    <a:pt x="54" y="15"/>
                  </a:lnTo>
                  <a:lnTo>
                    <a:pt x="56" y="19"/>
                  </a:lnTo>
                  <a:lnTo>
                    <a:pt x="56" y="27"/>
                  </a:lnTo>
                  <a:lnTo>
                    <a:pt x="57" y="28"/>
                  </a:lnTo>
                  <a:lnTo>
                    <a:pt x="57" y="33"/>
                  </a:lnTo>
                  <a:lnTo>
                    <a:pt x="57" y="39"/>
                  </a:lnTo>
                  <a:lnTo>
                    <a:pt x="56" y="51"/>
                  </a:lnTo>
                  <a:lnTo>
                    <a:pt x="56" y="68"/>
                  </a:lnTo>
                  <a:lnTo>
                    <a:pt x="85" y="42"/>
                  </a:lnTo>
                  <a:lnTo>
                    <a:pt x="91" y="48"/>
                  </a:lnTo>
                  <a:lnTo>
                    <a:pt x="53" y="85"/>
                  </a:lnTo>
                  <a:lnTo>
                    <a:pt x="47" y="77"/>
                  </a:lnTo>
                  <a:lnTo>
                    <a:pt x="47" y="71"/>
                  </a:lnTo>
                  <a:lnTo>
                    <a:pt x="47" y="63"/>
                  </a:lnTo>
                  <a:lnTo>
                    <a:pt x="47" y="53"/>
                  </a:lnTo>
                  <a:lnTo>
                    <a:pt x="47" y="44"/>
                  </a:lnTo>
                  <a:lnTo>
                    <a:pt x="47" y="38"/>
                  </a:lnTo>
                  <a:lnTo>
                    <a:pt x="47" y="33"/>
                  </a:lnTo>
                  <a:lnTo>
                    <a:pt x="47" y="27"/>
                  </a:lnTo>
                  <a:lnTo>
                    <a:pt x="45" y="21"/>
                  </a:lnTo>
                  <a:lnTo>
                    <a:pt x="44" y="18"/>
                  </a:lnTo>
                  <a:lnTo>
                    <a:pt x="42" y="15"/>
                  </a:lnTo>
                  <a:lnTo>
                    <a:pt x="38" y="12"/>
                  </a:lnTo>
                  <a:lnTo>
                    <a:pt x="35" y="10"/>
                  </a:lnTo>
                  <a:lnTo>
                    <a:pt x="32" y="10"/>
                  </a:lnTo>
                  <a:lnTo>
                    <a:pt x="27" y="10"/>
                  </a:lnTo>
                  <a:lnTo>
                    <a:pt x="24" y="12"/>
                  </a:lnTo>
                  <a:lnTo>
                    <a:pt x="19" y="15"/>
                  </a:lnTo>
                  <a:lnTo>
                    <a:pt x="16" y="19"/>
                  </a:lnTo>
                  <a:lnTo>
                    <a:pt x="13" y="24"/>
                  </a:lnTo>
                  <a:lnTo>
                    <a:pt x="10" y="30"/>
                  </a:lnTo>
                  <a:lnTo>
                    <a:pt x="9" y="36"/>
                  </a:lnTo>
                  <a:lnTo>
                    <a:pt x="0" y="28"/>
                  </a:lnTo>
                  <a:lnTo>
                    <a:pt x="3" y="22"/>
                  </a:lnTo>
                  <a:lnTo>
                    <a:pt x="6" y="16"/>
                  </a:lnTo>
                  <a:lnTo>
                    <a:pt x="10" y="12"/>
                  </a:lnTo>
                  <a:lnTo>
                    <a:pt x="13" y="9"/>
                  </a:lnTo>
                  <a:lnTo>
                    <a:pt x="19" y="4"/>
                  </a:lnTo>
                  <a:lnTo>
                    <a:pt x="26" y="1"/>
                  </a:lnTo>
                  <a:lnTo>
                    <a:pt x="32"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1" name="Freeform 111"/>
            <p:cNvSpPr>
              <a:spLocks noEditPoints="1"/>
            </p:cNvSpPr>
            <p:nvPr/>
          </p:nvSpPr>
          <p:spPr bwMode="auto">
            <a:xfrm>
              <a:off x="1875" y="3173"/>
              <a:ext cx="74" cy="75"/>
            </a:xfrm>
            <a:custGeom>
              <a:avLst/>
              <a:gdLst>
                <a:gd name="T0" fmla="*/ 23 w 74"/>
                <a:gd name="T1" fmla="*/ 9 h 75"/>
                <a:gd name="T2" fmla="*/ 18 w 74"/>
                <a:gd name="T3" fmla="*/ 10 h 75"/>
                <a:gd name="T4" fmla="*/ 14 w 74"/>
                <a:gd name="T5" fmla="*/ 13 h 75"/>
                <a:gd name="T6" fmla="*/ 11 w 74"/>
                <a:gd name="T7" fmla="*/ 18 h 75"/>
                <a:gd name="T8" fmla="*/ 9 w 74"/>
                <a:gd name="T9" fmla="*/ 22 h 75"/>
                <a:gd name="T10" fmla="*/ 11 w 74"/>
                <a:gd name="T11" fmla="*/ 28 h 75"/>
                <a:gd name="T12" fmla="*/ 14 w 74"/>
                <a:gd name="T13" fmla="*/ 34 h 75"/>
                <a:gd name="T14" fmla="*/ 18 w 74"/>
                <a:gd name="T15" fmla="*/ 42 h 75"/>
                <a:gd name="T16" fmla="*/ 24 w 74"/>
                <a:gd name="T17" fmla="*/ 50 h 75"/>
                <a:gd name="T18" fmla="*/ 32 w 74"/>
                <a:gd name="T19" fmla="*/ 56 h 75"/>
                <a:gd name="T20" fmla="*/ 39 w 74"/>
                <a:gd name="T21" fmla="*/ 62 h 75"/>
                <a:gd name="T22" fmla="*/ 46 w 74"/>
                <a:gd name="T23" fmla="*/ 65 h 75"/>
                <a:gd name="T24" fmla="*/ 50 w 74"/>
                <a:gd name="T25" fmla="*/ 65 h 75"/>
                <a:gd name="T26" fmla="*/ 56 w 74"/>
                <a:gd name="T27" fmla="*/ 65 h 75"/>
                <a:gd name="T28" fmla="*/ 61 w 74"/>
                <a:gd name="T29" fmla="*/ 62 h 75"/>
                <a:gd name="T30" fmla="*/ 64 w 74"/>
                <a:gd name="T31" fmla="*/ 57 h 75"/>
                <a:gd name="T32" fmla="*/ 64 w 74"/>
                <a:gd name="T33" fmla="*/ 53 h 75"/>
                <a:gd name="T34" fmla="*/ 64 w 74"/>
                <a:gd name="T35" fmla="*/ 47 h 75"/>
                <a:gd name="T36" fmla="*/ 61 w 74"/>
                <a:gd name="T37" fmla="*/ 41 h 75"/>
                <a:gd name="T38" fmla="*/ 56 w 74"/>
                <a:gd name="T39" fmla="*/ 33 h 75"/>
                <a:gd name="T40" fmla="*/ 49 w 74"/>
                <a:gd name="T41" fmla="*/ 25 h 75"/>
                <a:gd name="T42" fmla="*/ 42 w 74"/>
                <a:gd name="T43" fmla="*/ 19 h 75"/>
                <a:gd name="T44" fmla="*/ 35 w 74"/>
                <a:gd name="T45" fmla="*/ 13 h 75"/>
                <a:gd name="T46" fmla="*/ 29 w 74"/>
                <a:gd name="T47" fmla="*/ 10 h 75"/>
                <a:gd name="T48" fmla="*/ 23 w 74"/>
                <a:gd name="T49" fmla="*/ 9 h 75"/>
                <a:gd name="T50" fmla="*/ 24 w 74"/>
                <a:gd name="T51" fmla="*/ 0 h 75"/>
                <a:gd name="T52" fmla="*/ 30 w 74"/>
                <a:gd name="T53" fmla="*/ 1 h 75"/>
                <a:gd name="T54" fmla="*/ 44 w 74"/>
                <a:gd name="T55" fmla="*/ 6 h 75"/>
                <a:gd name="T56" fmla="*/ 58 w 74"/>
                <a:gd name="T57" fmla="*/ 18 h 75"/>
                <a:gd name="T58" fmla="*/ 68 w 74"/>
                <a:gd name="T59" fmla="*/ 33 h 75"/>
                <a:gd name="T60" fmla="*/ 73 w 74"/>
                <a:gd name="T61" fmla="*/ 45 h 75"/>
                <a:gd name="T62" fmla="*/ 74 w 74"/>
                <a:gd name="T63" fmla="*/ 51 h 75"/>
                <a:gd name="T64" fmla="*/ 73 w 74"/>
                <a:gd name="T65" fmla="*/ 57 h 75"/>
                <a:gd name="T66" fmla="*/ 70 w 74"/>
                <a:gd name="T67" fmla="*/ 63 h 75"/>
                <a:gd name="T68" fmla="*/ 65 w 74"/>
                <a:gd name="T69" fmla="*/ 68 h 75"/>
                <a:gd name="T70" fmla="*/ 61 w 74"/>
                <a:gd name="T71" fmla="*/ 71 h 75"/>
                <a:gd name="T72" fmla="*/ 55 w 74"/>
                <a:gd name="T73" fmla="*/ 74 h 75"/>
                <a:gd name="T74" fmla="*/ 50 w 74"/>
                <a:gd name="T75" fmla="*/ 75 h 75"/>
                <a:gd name="T76" fmla="*/ 44 w 74"/>
                <a:gd name="T77" fmla="*/ 74 h 75"/>
                <a:gd name="T78" fmla="*/ 30 w 74"/>
                <a:gd name="T79" fmla="*/ 68 h 75"/>
                <a:gd name="T80" fmla="*/ 17 w 74"/>
                <a:gd name="T81" fmla="*/ 57 h 75"/>
                <a:gd name="T82" fmla="*/ 6 w 74"/>
                <a:gd name="T83" fmla="*/ 42 h 75"/>
                <a:gd name="T84" fmla="*/ 0 w 74"/>
                <a:gd name="T85" fmla="*/ 30 h 75"/>
                <a:gd name="T86" fmla="*/ 0 w 74"/>
                <a:gd name="T87" fmla="*/ 24 h 75"/>
                <a:gd name="T88" fmla="*/ 1 w 74"/>
                <a:gd name="T89" fmla="*/ 18 h 75"/>
                <a:gd name="T90" fmla="*/ 3 w 74"/>
                <a:gd name="T91" fmla="*/ 12 h 75"/>
                <a:gd name="T92" fmla="*/ 8 w 74"/>
                <a:gd name="T93" fmla="*/ 7 h 75"/>
                <a:gd name="T94" fmla="*/ 14 w 74"/>
                <a:gd name="T95" fmla="*/ 3 h 75"/>
                <a:gd name="T96" fmla="*/ 18 w 74"/>
                <a:gd name="T97" fmla="*/ 1 h 75"/>
                <a:gd name="T98" fmla="*/ 24 w 74"/>
                <a:gd name="T9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 h="75">
                  <a:moveTo>
                    <a:pt x="23" y="9"/>
                  </a:moveTo>
                  <a:lnTo>
                    <a:pt x="18" y="10"/>
                  </a:lnTo>
                  <a:lnTo>
                    <a:pt x="14" y="13"/>
                  </a:lnTo>
                  <a:lnTo>
                    <a:pt x="11" y="18"/>
                  </a:lnTo>
                  <a:lnTo>
                    <a:pt x="9" y="22"/>
                  </a:lnTo>
                  <a:lnTo>
                    <a:pt x="11" y="28"/>
                  </a:lnTo>
                  <a:lnTo>
                    <a:pt x="14" y="34"/>
                  </a:lnTo>
                  <a:lnTo>
                    <a:pt x="18" y="42"/>
                  </a:lnTo>
                  <a:lnTo>
                    <a:pt x="24" y="50"/>
                  </a:lnTo>
                  <a:lnTo>
                    <a:pt x="32" y="56"/>
                  </a:lnTo>
                  <a:lnTo>
                    <a:pt x="39" y="62"/>
                  </a:lnTo>
                  <a:lnTo>
                    <a:pt x="46" y="65"/>
                  </a:lnTo>
                  <a:lnTo>
                    <a:pt x="50" y="65"/>
                  </a:lnTo>
                  <a:lnTo>
                    <a:pt x="56" y="65"/>
                  </a:lnTo>
                  <a:lnTo>
                    <a:pt x="61" y="62"/>
                  </a:lnTo>
                  <a:lnTo>
                    <a:pt x="64" y="57"/>
                  </a:lnTo>
                  <a:lnTo>
                    <a:pt x="64" y="53"/>
                  </a:lnTo>
                  <a:lnTo>
                    <a:pt x="64" y="47"/>
                  </a:lnTo>
                  <a:lnTo>
                    <a:pt x="61" y="41"/>
                  </a:lnTo>
                  <a:lnTo>
                    <a:pt x="56" y="33"/>
                  </a:lnTo>
                  <a:lnTo>
                    <a:pt x="49" y="25"/>
                  </a:lnTo>
                  <a:lnTo>
                    <a:pt x="42" y="19"/>
                  </a:lnTo>
                  <a:lnTo>
                    <a:pt x="35" y="13"/>
                  </a:lnTo>
                  <a:lnTo>
                    <a:pt x="29" y="10"/>
                  </a:lnTo>
                  <a:lnTo>
                    <a:pt x="23" y="9"/>
                  </a:lnTo>
                  <a:close/>
                  <a:moveTo>
                    <a:pt x="24" y="0"/>
                  </a:moveTo>
                  <a:lnTo>
                    <a:pt x="30" y="1"/>
                  </a:lnTo>
                  <a:lnTo>
                    <a:pt x="44" y="6"/>
                  </a:lnTo>
                  <a:lnTo>
                    <a:pt x="58" y="18"/>
                  </a:lnTo>
                  <a:lnTo>
                    <a:pt x="68" y="33"/>
                  </a:lnTo>
                  <a:lnTo>
                    <a:pt x="73" y="45"/>
                  </a:lnTo>
                  <a:lnTo>
                    <a:pt x="74" y="51"/>
                  </a:lnTo>
                  <a:lnTo>
                    <a:pt x="73" y="57"/>
                  </a:lnTo>
                  <a:lnTo>
                    <a:pt x="70" y="63"/>
                  </a:lnTo>
                  <a:lnTo>
                    <a:pt x="65" y="68"/>
                  </a:lnTo>
                  <a:lnTo>
                    <a:pt x="61" y="71"/>
                  </a:lnTo>
                  <a:lnTo>
                    <a:pt x="55" y="74"/>
                  </a:lnTo>
                  <a:lnTo>
                    <a:pt x="50" y="75"/>
                  </a:lnTo>
                  <a:lnTo>
                    <a:pt x="44" y="74"/>
                  </a:lnTo>
                  <a:lnTo>
                    <a:pt x="30" y="68"/>
                  </a:lnTo>
                  <a:lnTo>
                    <a:pt x="17" y="57"/>
                  </a:lnTo>
                  <a:lnTo>
                    <a:pt x="6" y="42"/>
                  </a:lnTo>
                  <a:lnTo>
                    <a:pt x="0" y="30"/>
                  </a:lnTo>
                  <a:lnTo>
                    <a:pt x="0" y="24"/>
                  </a:lnTo>
                  <a:lnTo>
                    <a:pt x="1" y="18"/>
                  </a:lnTo>
                  <a:lnTo>
                    <a:pt x="3" y="12"/>
                  </a:lnTo>
                  <a:lnTo>
                    <a:pt x="8" y="7"/>
                  </a:lnTo>
                  <a:lnTo>
                    <a:pt x="14" y="3"/>
                  </a:lnTo>
                  <a:lnTo>
                    <a:pt x="18" y="1"/>
                  </a:lnTo>
                  <a:lnTo>
                    <a:pt x="24" y="0"/>
                  </a:lnTo>
                  <a:close/>
                </a:path>
              </a:pathLst>
            </a:custGeom>
            <a:solidFill>
              <a:srgbClr val="00AAA0"/>
            </a:solidFill>
            <a:ln w="0">
              <a:solidFill>
                <a:srgbClr val="00AAA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2" name="Freeform 112"/>
            <p:cNvSpPr>
              <a:spLocks noEditPoints="1"/>
            </p:cNvSpPr>
            <p:nvPr/>
          </p:nvSpPr>
          <p:spPr bwMode="auto">
            <a:xfrm>
              <a:off x="2028" y="3289"/>
              <a:ext cx="66" cy="81"/>
            </a:xfrm>
            <a:custGeom>
              <a:avLst/>
              <a:gdLst>
                <a:gd name="T0" fmla="*/ 23 w 66"/>
                <a:gd name="T1" fmla="*/ 10 h 81"/>
                <a:gd name="T2" fmla="*/ 19 w 66"/>
                <a:gd name="T3" fmla="*/ 11 h 81"/>
                <a:gd name="T4" fmla="*/ 14 w 66"/>
                <a:gd name="T5" fmla="*/ 14 h 81"/>
                <a:gd name="T6" fmla="*/ 11 w 66"/>
                <a:gd name="T7" fmla="*/ 17 h 81"/>
                <a:gd name="T8" fmla="*/ 11 w 66"/>
                <a:gd name="T9" fmla="*/ 23 h 81"/>
                <a:gd name="T10" fmla="*/ 11 w 66"/>
                <a:gd name="T11" fmla="*/ 31 h 81"/>
                <a:gd name="T12" fmla="*/ 14 w 66"/>
                <a:gd name="T13" fmla="*/ 38 h 81"/>
                <a:gd name="T14" fmla="*/ 19 w 66"/>
                <a:gd name="T15" fmla="*/ 47 h 81"/>
                <a:gd name="T16" fmla="*/ 23 w 66"/>
                <a:gd name="T17" fmla="*/ 57 h 81"/>
                <a:gd name="T18" fmla="*/ 28 w 66"/>
                <a:gd name="T19" fmla="*/ 63 h 81"/>
                <a:gd name="T20" fmla="*/ 32 w 66"/>
                <a:gd name="T21" fmla="*/ 69 h 81"/>
                <a:gd name="T22" fmla="*/ 38 w 66"/>
                <a:gd name="T23" fmla="*/ 70 h 81"/>
                <a:gd name="T24" fmla="*/ 43 w 66"/>
                <a:gd name="T25" fmla="*/ 72 h 81"/>
                <a:gd name="T26" fmla="*/ 47 w 66"/>
                <a:gd name="T27" fmla="*/ 70 h 81"/>
                <a:gd name="T28" fmla="*/ 52 w 66"/>
                <a:gd name="T29" fmla="*/ 67 h 81"/>
                <a:gd name="T30" fmla="*/ 55 w 66"/>
                <a:gd name="T31" fmla="*/ 63 h 81"/>
                <a:gd name="T32" fmla="*/ 55 w 66"/>
                <a:gd name="T33" fmla="*/ 57 h 81"/>
                <a:gd name="T34" fmla="*/ 55 w 66"/>
                <a:gd name="T35" fmla="*/ 49 h 81"/>
                <a:gd name="T36" fmla="*/ 52 w 66"/>
                <a:gd name="T37" fmla="*/ 41 h 81"/>
                <a:gd name="T38" fmla="*/ 47 w 66"/>
                <a:gd name="T39" fmla="*/ 32 h 81"/>
                <a:gd name="T40" fmla="*/ 43 w 66"/>
                <a:gd name="T41" fmla="*/ 23 h 81"/>
                <a:gd name="T42" fmla="*/ 38 w 66"/>
                <a:gd name="T43" fmla="*/ 17 h 81"/>
                <a:gd name="T44" fmla="*/ 34 w 66"/>
                <a:gd name="T45" fmla="*/ 13 h 81"/>
                <a:gd name="T46" fmla="*/ 28 w 66"/>
                <a:gd name="T47" fmla="*/ 10 h 81"/>
                <a:gd name="T48" fmla="*/ 23 w 66"/>
                <a:gd name="T49" fmla="*/ 10 h 81"/>
                <a:gd name="T50" fmla="*/ 22 w 66"/>
                <a:gd name="T51" fmla="*/ 0 h 81"/>
                <a:gd name="T52" fmla="*/ 29 w 66"/>
                <a:gd name="T53" fmla="*/ 0 h 81"/>
                <a:gd name="T54" fmla="*/ 37 w 66"/>
                <a:gd name="T55" fmla="*/ 3 h 81"/>
                <a:gd name="T56" fmla="*/ 49 w 66"/>
                <a:gd name="T57" fmla="*/ 13 h 81"/>
                <a:gd name="T58" fmla="*/ 58 w 66"/>
                <a:gd name="T59" fmla="*/ 28 h 81"/>
                <a:gd name="T60" fmla="*/ 64 w 66"/>
                <a:gd name="T61" fmla="*/ 44 h 81"/>
                <a:gd name="T62" fmla="*/ 66 w 66"/>
                <a:gd name="T63" fmla="*/ 58 h 81"/>
                <a:gd name="T64" fmla="*/ 64 w 66"/>
                <a:gd name="T65" fmla="*/ 64 h 81"/>
                <a:gd name="T66" fmla="*/ 61 w 66"/>
                <a:gd name="T67" fmla="*/ 70 h 81"/>
                <a:gd name="T68" fmla="*/ 58 w 66"/>
                <a:gd name="T69" fmla="*/ 73 h 81"/>
                <a:gd name="T70" fmla="*/ 52 w 66"/>
                <a:gd name="T71" fmla="*/ 78 h 81"/>
                <a:gd name="T72" fmla="*/ 46 w 66"/>
                <a:gd name="T73" fmla="*/ 79 h 81"/>
                <a:gd name="T74" fmla="*/ 40 w 66"/>
                <a:gd name="T75" fmla="*/ 81 h 81"/>
                <a:gd name="T76" fmla="*/ 34 w 66"/>
                <a:gd name="T77" fmla="*/ 79 h 81"/>
                <a:gd name="T78" fmla="*/ 29 w 66"/>
                <a:gd name="T79" fmla="*/ 78 h 81"/>
                <a:gd name="T80" fmla="*/ 19 w 66"/>
                <a:gd name="T81" fmla="*/ 67 h 81"/>
                <a:gd name="T82" fmla="*/ 8 w 66"/>
                <a:gd name="T83" fmla="*/ 52 h 81"/>
                <a:gd name="T84" fmla="*/ 2 w 66"/>
                <a:gd name="T85" fmla="*/ 35 h 81"/>
                <a:gd name="T86" fmla="*/ 0 w 66"/>
                <a:gd name="T87" fmla="*/ 22 h 81"/>
                <a:gd name="T88" fmla="*/ 2 w 66"/>
                <a:gd name="T89" fmla="*/ 16 h 81"/>
                <a:gd name="T90" fmla="*/ 5 w 66"/>
                <a:gd name="T91" fmla="*/ 11 h 81"/>
                <a:gd name="T92" fmla="*/ 8 w 66"/>
                <a:gd name="T93" fmla="*/ 6 h 81"/>
                <a:gd name="T94" fmla="*/ 14 w 66"/>
                <a:gd name="T95" fmla="*/ 2 h 81"/>
                <a:gd name="T96" fmla="*/ 22 w 66"/>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81">
                  <a:moveTo>
                    <a:pt x="23" y="10"/>
                  </a:moveTo>
                  <a:lnTo>
                    <a:pt x="19" y="11"/>
                  </a:lnTo>
                  <a:lnTo>
                    <a:pt x="14" y="14"/>
                  </a:lnTo>
                  <a:lnTo>
                    <a:pt x="11" y="17"/>
                  </a:lnTo>
                  <a:lnTo>
                    <a:pt x="11" y="23"/>
                  </a:lnTo>
                  <a:lnTo>
                    <a:pt x="11" y="31"/>
                  </a:lnTo>
                  <a:lnTo>
                    <a:pt x="14" y="38"/>
                  </a:lnTo>
                  <a:lnTo>
                    <a:pt x="19" y="47"/>
                  </a:lnTo>
                  <a:lnTo>
                    <a:pt x="23" y="57"/>
                  </a:lnTo>
                  <a:lnTo>
                    <a:pt x="28" y="63"/>
                  </a:lnTo>
                  <a:lnTo>
                    <a:pt x="32" y="69"/>
                  </a:lnTo>
                  <a:lnTo>
                    <a:pt x="38" y="70"/>
                  </a:lnTo>
                  <a:lnTo>
                    <a:pt x="43" y="72"/>
                  </a:lnTo>
                  <a:lnTo>
                    <a:pt x="47" y="70"/>
                  </a:lnTo>
                  <a:lnTo>
                    <a:pt x="52" y="67"/>
                  </a:lnTo>
                  <a:lnTo>
                    <a:pt x="55" y="63"/>
                  </a:lnTo>
                  <a:lnTo>
                    <a:pt x="55" y="57"/>
                  </a:lnTo>
                  <a:lnTo>
                    <a:pt x="55" y="49"/>
                  </a:lnTo>
                  <a:lnTo>
                    <a:pt x="52" y="41"/>
                  </a:lnTo>
                  <a:lnTo>
                    <a:pt x="47" y="32"/>
                  </a:lnTo>
                  <a:lnTo>
                    <a:pt x="43" y="23"/>
                  </a:lnTo>
                  <a:lnTo>
                    <a:pt x="38" y="17"/>
                  </a:lnTo>
                  <a:lnTo>
                    <a:pt x="34" y="13"/>
                  </a:lnTo>
                  <a:lnTo>
                    <a:pt x="28" y="10"/>
                  </a:lnTo>
                  <a:lnTo>
                    <a:pt x="23" y="10"/>
                  </a:lnTo>
                  <a:close/>
                  <a:moveTo>
                    <a:pt x="22" y="0"/>
                  </a:moveTo>
                  <a:lnTo>
                    <a:pt x="29" y="0"/>
                  </a:lnTo>
                  <a:lnTo>
                    <a:pt x="37" y="3"/>
                  </a:lnTo>
                  <a:lnTo>
                    <a:pt x="49" y="13"/>
                  </a:lnTo>
                  <a:lnTo>
                    <a:pt x="58" y="28"/>
                  </a:lnTo>
                  <a:lnTo>
                    <a:pt x="64" y="44"/>
                  </a:lnTo>
                  <a:lnTo>
                    <a:pt x="66" y="58"/>
                  </a:lnTo>
                  <a:lnTo>
                    <a:pt x="64" y="64"/>
                  </a:lnTo>
                  <a:lnTo>
                    <a:pt x="61" y="70"/>
                  </a:lnTo>
                  <a:lnTo>
                    <a:pt x="58" y="73"/>
                  </a:lnTo>
                  <a:lnTo>
                    <a:pt x="52" y="78"/>
                  </a:lnTo>
                  <a:lnTo>
                    <a:pt x="46" y="79"/>
                  </a:lnTo>
                  <a:lnTo>
                    <a:pt x="40" y="81"/>
                  </a:lnTo>
                  <a:lnTo>
                    <a:pt x="34" y="79"/>
                  </a:lnTo>
                  <a:lnTo>
                    <a:pt x="29" y="78"/>
                  </a:lnTo>
                  <a:lnTo>
                    <a:pt x="19" y="67"/>
                  </a:lnTo>
                  <a:lnTo>
                    <a:pt x="8" y="52"/>
                  </a:lnTo>
                  <a:lnTo>
                    <a:pt x="2" y="35"/>
                  </a:lnTo>
                  <a:lnTo>
                    <a:pt x="0" y="22"/>
                  </a:lnTo>
                  <a:lnTo>
                    <a:pt x="2" y="16"/>
                  </a:lnTo>
                  <a:lnTo>
                    <a:pt x="5" y="11"/>
                  </a:lnTo>
                  <a:lnTo>
                    <a:pt x="8" y="6"/>
                  </a:lnTo>
                  <a:lnTo>
                    <a:pt x="14" y="2"/>
                  </a:lnTo>
                  <a:lnTo>
                    <a:pt x="22"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3" name="Freeform 113"/>
            <p:cNvSpPr>
              <a:spLocks/>
            </p:cNvSpPr>
            <p:nvPr/>
          </p:nvSpPr>
          <p:spPr bwMode="auto">
            <a:xfrm>
              <a:off x="2115" y="3326"/>
              <a:ext cx="17" cy="18"/>
            </a:xfrm>
            <a:custGeom>
              <a:avLst/>
              <a:gdLst>
                <a:gd name="T0" fmla="*/ 10 w 17"/>
                <a:gd name="T1" fmla="*/ 0 h 18"/>
                <a:gd name="T2" fmla="*/ 17 w 17"/>
                <a:gd name="T3" fmla="*/ 12 h 18"/>
                <a:gd name="T4" fmla="*/ 6 w 17"/>
                <a:gd name="T5" fmla="*/ 18 h 18"/>
                <a:gd name="T6" fmla="*/ 0 w 17"/>
                <a:gd name="T7" fmla="*/ 6 h 18"/>
                <a:gd name="T8" fmla="*/ 10 w 17"/>
                <a:gd name="T9" fmla="*/ 0 h 18"/>
              </a:gdLst>
              <a:ahLst/>
              <a:cxnLst>
                <a:cxn ang="0">
                  <a:pos x="T0" y="T1"/>
                </a:cxn>
                <a:cxn ang="0">
                  <a:pos x="T2" y="T3"/>
                </a:cxn>
                <a:cxn ang="0">
                  <a:pos x="T4" y="T5"/>
                </a:cxn>
                <a:cxn ang="0">
                  <a:pos x="T6" y="T7"/>
                </a:cxn>
                <a:cxn ang="0">
                  <a:pos x="T8" y="T9"/>
                </a:cxn>
              </a:cxnLst>
              <a:rect l="0" t="0" r="r" b="b"/>
              <a:pathLst>
                <a:path w="17" h="18">
                  <a:moveTo>
                    <a:pt x="10" y="0"/>
                  </a:moveTo>
                  <a:lnTo>
                    <a:pt x="17" y="12"/>
                  </a:lnTo>
                  <a:lnTo>
                    <a:pt x="6" y="18"/>
                  </a:lnTo>
                  <a:lnTo>
                    <a:pt x="0" y="6"/>
                  </a:lnTo>
                  <a:lnTo>
                    <a:pt x="10"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4" name="Freeform 114"/>
            <p:cNvSpPr>
              <a:spLocks/>
            </p:cNvSpPr>
            <p:nvPr/>
          </p:nvSpPr>
          <p:spPr bwMode="auto">
            <a:xfrm>
              <a:off x="2116" y="3241"/>
              <a:ext cx="73" cy="86"/>
            </a:xfrm>
            <a:custGeom>
              <a:avLst/>
              <a:gdLst>
                <a:gd name="T0" fmla="*/ 32 w 73"/>
                <a:gd name="T1" fmla="*/ 0 h 86"/>
                <a:gd name="T2" fmla="*/ 38 w 73"/>
                <a:gd name="T3" fmla="*/ 0 h 86"/>
                <a:gd name="T4" fmla="*/ 44 w 73"/>
                <a:gd name="T5" fmla="*/ 1 h 86"/>
                <a:gd name="T6" fmla="*/ 49 w 73"/>
                <a:gd name="T7" fmla="*/ 6 h 86"/>
                <a:gd name="T8" fmla="*/ 52 w 73"/>
                <a:gd name="T9" fmla="*/ 10 h 86"/>
                <a:gd name="T10" fmla="*/ 53 w 73"/>
                <a:gd name="T11" fmla="*/ 17 h 86"/>
                <a:gd name="T12" fmla="*/ 53 w 73"/>
                <a:gd name="T13" fmla="*/ 23 h 86"/>
                <a:gd name="T14" fmla="*/ 50 w 73"/>
                <a:gd name="T15" fmla="*/ 27 h 86"/>
                <a:gd name="T16" fmla="*/ 47 w 73"/>
                <a:gd name="T17" fmla="*/ 33 h 86"/>
                <a:gd name="T18" fmla="*/ 52 w 73"/>
                <a:gd name="T19" fmla="*/ 32 h 86"/>
                <a:gd name="T20" fmla="*/ 57 w 73"/>
                <a:gd name="T21" fmla="*/ 32 h 86"/>
                <a:gd name="T22" fmla="*/ 61 w 73"/>
                <a:gd name="T23" fmla="*/ 33 h 86"/>
                <a:gd name="T24" fmla="*/ 64 w 73"/>
                <a:gd name="T25" fmla="*/ 36 h 86"/>
                <a:gd name="T26" fmla="*/ 69 w 73"/>
                <a:gd name="T27" fmla="*/ 39 h 86"/>
                <a:gd name="T28" fmla="*/ 70 w 73"/>
                <a:gd name="T29" fmla="*/ 44 h 86"/>
                <a:gd name="T30" fmla="*/ 73 w 73"/>
                <a:gd name="T31" fmla="*/ 50 h 86"/>
                <a:gd name="T32" fmla="*/ 73 w 73"/>
                <a:gd name="T33" fmla="*/ 58 h 86"/>
                <a:gd name="T34" fmla="*/ 72 w 73"/>
                <a:gd name="T35" fmla="*/ 64 h 86"/>
                <a:gd name="T36" fmla="*/ 67 w 73"/>
                <a:gd name="T37" fmla="*/ 70 h 86"/>
                <a:gd name="T38" fmla="*/ 61 w 73"/>
                <a:gd name="T39" fmla="*/ 74 h 86"/>
                <a:gd name="T40" fmla="*/ 53 w 73"/>
                <a:gd name="T41" fmla="*/ 80 h 86"/>
                <a:gd name="T42" fmla="*/ 44 w 73"/>
                <a:gd name="T43" fmla="*/ 83 h 86"/>
                <a:gd name="T44" fmla="*/ 38 w 73"/>
                <a:gd name="T45" fmla="*/ 85 h 86"/>
                <a:gd name="T46" fmla="*/ 32 w 73"/>
                <a:gd name="T47" fmla="*/ 86 h 86"/>
                <a:gd name="T48" fmla="*/ 28 w 73"/>
                <a:gd name="T49" fmla="*/ 77 h 86"/>
                <a:gd name="T50" fmla="*/ 34 w 73"/>
                <a:gd name="T51" fmla="*/ 77 h 86"/>
                <a:gd name="T52" fmla="*/ 38 w 73"/>
                <a:gd name="T53" fmla="*/ 76 h 86"/>
                <a:gd name="T54" fmla="*/ 44 w 73"/>
                <a:gd name="T55" fmla="*/ 74 h 86"/>
                <a:gd name="T56" fmla="*/ 49 w 73"/>
                <a:gd name="T57" fmla="*/ 71 h 86"/>
                <a:gd name="T58" fmla="*/ 55 w 73"/>
                <a:gd name="T59" fmla="*/ 68 h 86"/>
                <a:gd name="T60" fmla="*/ 58 w 73"/>
                <a:gd name="T61" fmla="*/ 65 h 86"/>
                <a:gd name="T62" fmla="*/ 61 w 73"/>
                <a:gd name="T63" fmla="*/ 61 h 86"/>
                <a:gd name="T64" fmla="*/ 63 w 73"/>
                <a:gd name="T65" fmla="*/ 58 h 86"/>
                <a:gd name="T66" fmla="*/ 63 w 73"/>
                <a:gd name="T67" fmla="*/ 53 h 86"/>
                <a:gd name="T68" fmla="*/ 61 w 73"/>
                <a:gd name="T69" fmla="*/ 48 h 86"/>
                <a:gd name="T70" fmla="*/ 58 w 73"/>
                <a:gd name="T71" fmla="*/ 44 h 86"/>
                <a:gd name="T72" fmla="*/ 55 w 73"/>
                <a:gd name="T73" fmla="*/ 42 h 86"/>
                <a:gd name="T74" fmla="*/ 52 w 73"/>
                <a:gd name="T75" fmla="*/ 41 h 86"/>
                <a:gd name="T76" fmla="*/ 47 w 73"/>
                <a:gd name="T77" fmla="*/ 41 h 86"/>
                <a:gd name="T78" fmla="*/ 43 w 73"/>
                <a:gd name="T79" fmla="*/ 41 h 86"/>
                <a:gd name="T80" fmla="*/ 37 w 73"/>
                <a:gd name="T81" fmla="*/ 44 h 86"/>
                <a:gd name="T82" fmla="*/ 29 w 73"/>
                <a:gd name="T83" fmla="*/ 47 h 86"/>
                <a:gd name="T84" fmla="*/ 25 w 73"/>
                <a:gd name="T85" fmla="*/ 39 h 86"/>
                <a:gd name="T86" fmla="*/ 34 w 73"/>
                <a:gd name="T87" fmla="*/ 35 h 86"/>
                <a:gd name="T88" fmla="*/ 38 w 73"/>
                <a:gd name="T89" fmla="*/ 32 h 86"/>
                <a:gd name="T90" fmla="*/ 41 w 73"/>
                <a:gd name="T91" fmla="*/ 30 h 86"/>
                <a:gd name="T92" fmla="*/ 43 w 73"/>
                <a:gd name="T93" fmla="*/ 27 h 86"/>
                <a:gd name="T94" fmla="*/ 44 w 73"/>
                <a:gd name="T95" fmla="*/ 21 h 86"/>
                <a:gd name="T96" fmla="*/ 43 w 73"/>
                <a:gd name="T97" fmla="*/ 17 h 86"/>
                <a:gd name="T98" fmla="*/ 40 w 73"/>
                <a:gd name="T99" fmla="*/ 13 h 86"/>
                <a:gd name="T100" fmla="*/ 38 w 73"/>
                <a:gd name="T101" fmla="*/ 10 h 86"/>
                <a:gd name="T102" fmla="*/ 34 w 73"/>
                <a:gd name="T103" fmla="*/ 10 h 86"/>
                <a:gd name="T104" fmla="*/ 31 w 73"/>
                <a:gd name="T105" fmla="*/ 9 h 86"/>
                <a:gd name="T106" fmla="*/ 26 w 73"/>
                <a:gd name="T107" fmla="*/ 10 h 86"/>
                <a:gd name="T108" fmla="*/ 22 w 73"/>
                <a:gd name="T109" fmla="*/ 12 h 86"/>
                <a:gd name="T110" fmla="*/ 14 w 73"/>
                <a:gd name="T111" fmla="*/ 18 h 86"/>
                <a:gd name="T112" fmla="*/ 9 w 73"/>
                <a:gd name="T113" fmla="*/ 21 h 86"/>
                <a:gd name="T114" fmla="*/ 5 w 73"/>
                <a:gd name="T115" fmla="*/ 26 h 86"/>
                <a:gd name="T116" fmla="*/ 0 w 73"/>
                <a:gd name="T117" fmla="*/ 17 h 86"/>
                <a:gd name="T118" fmla="*/ 9 w 73"/>
                <a:gd name="T119" fmla="*/ 9 h 86"/>
                <a:gd name="T120" fmla="*/ 19 w 73"/>
                <a:gd name="T121" fmla="*/ 4 h 86"/>
                <a:gd name="T122" fmla="*/ 25 w 73"/>
                <a:gd name="T123" fmla="*/ 1 h 86"/>
                <a:gd name="T124" fmla="*/ 32 w 73"/>
                <a:gd name="T1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86">
                  <a:moveTo>
                    <a:pt x="32" y="0"/>
                  </a:moveTo>
                  <a:lnTo>
                    <a:pt x="38" y="0"/>
                  </a:lnTo>
                  <a:lnTo>
                    <a:pt x="44" y="1"/>
                  </a:lnTo>
                  <a:lnTo>
                    <a:pt x="49" y="6"/>
                  </a:lnTo>
                  <a:lnTo>
                    <a:pt x="52" y="10"/>
                  </a:lnTo>
                  <a:lnTo>
                    <a:pt x="53" y="17"/>
                  </a:lnTo>
                  <a:lnTo>
                    <a:pt x="53" y="23"/>
                  </a:lnTo>
                  <a:lnTo>
                    <a:pt x="50" y="27"/>
                  </a:lnTo>
                  <a:lnTo>
                    <a:pt x="47" y="33"/>
                  </a:lnTo>
                  <a:lnTo>
                    <a:pt x="52" y="32"/>
                  </a:lnTo>
                  <a:lnTo>
                    <a:pt x="57" y="32"/>
                  </a:lnTo>
                  <a:lnTo>
                    <a:pt x="61" y="33"/>
                  </a:lnTo>
                  <a:lnTo>
                    <a:pt x="64" y="36"/>
                  </a:lnTo>
                  <a:lnTo>
                    <a:pt x="69" y="39"/>
                  </a:lnTo>
                  <a:lnTo>
                    <a:pt x="70" y="44"/>
                  </a:lnTo>
                  <a:lnTo>
                    <a:pt x="73" y="50"/>
                  </a:lnTo>
                  <a:lnTo>
                    <a:pt x="73" y="58"/>
                  </a:lnTo>
                  <a:lnTo>
                    <a:pt x="72" y="64"/>
                  </a:lnTo>
                  <a:lnTo>
                    <a:pt x="67" y="70"/>
                  </a:lnTo>
                  <a:lnTo>
                    <a:pt x="61" y="74"/>
                  </a:lnTo>
                  <a:lnTo>
                    <a:pt x="53" y="80"/>
                  </a:lnTo>
                  <a:lnTo>
                    <a:pt x="44" y="83"/>
                  </a:lnTo>
                  <a:lnTo>
                    <a:pt x="38" y="85"/>
                  </a:lnTo>
                  <a:lnTo>
                    <a:pt x="32" y="86"/>
                  </a:lnTo>
                  <a:lnTo>
                    <a:pt x="28" y="77"/>
                  </a:lnTo>
                  <a:lnTo>
                    <a:pt x="34" y="77"/>
                  </a:lnTo>
                  <a:lnTo>
                    <a:pt x="38" y="76"/>
                  </a:lnTo>
                  <a:lnTo>
                    <a:pt x="44" y="74"/>
                  </a:lnTo>
                  <a:lnTo>
                    <a:pt x="49" y="71"/>
                  </a:lnTo>
                  <a:lnTo>
                    <a:pt x="55" y="68"/>
                  </a:lnTo>
                  <a:lnTo>
                    <a:pt x="58" y="65"/>
                  </a:lnTo>
                  <a:lnTo>
                    <a:pt x="61" y="61"/>
                  </a:lnTo>
                  <a:lnTo>
                    <a:pt x="63" y="58"/>
                  </a:lnTo>
                  <a:lnTo>
                    <a:pt x="63" y="53"/>
                  </a:lnTo>
                  <a:lnTo>
                    <a:pt x="61" y="48"/>
                  </a:lnTo>
                  <a:lnTo>
                    <a:pt x="58" y="44"/>
                  </a:lnTo>
                  <a:lnTo>
                    <a:pt x="55" y="42"/>
                  </a:lnTo>
                  <a:lnTo>
                    <a:pt x="52" y="41"/>
                  </a:lnTo>
                  <a:lnTo>
                    <a:pt x="47" y="41"/>
                  </a:lnTo>
                  <a:lnTo>
                    <a:pt x="43" y="41"/>
                  </a:lnTo>
                  <a:lnTo>
                    <a:pt x="37" y="44"/>
                  </a:lnTo>
                  <a:lnTo>
                    <a:pt x="29" y="47"/>
                  </a:lnTo>
                  <a:lnTo>
                    <a:pt x="25" y="39"/>
                  </a:lnTo>
                  <a:lnTo>
                    <a:pt x="34" y="35"/>
                  </a:lnTo>
                  <a:lnTo>
                    <a:pt x="38" y="32"/>
                  </a:lnTo>
                  <a:lnTo>
                    <a:pt x="41" y="30"/>
                  </a:lnTo>
                  <a:lnTo>
                    <a:pt x="43" y="27"/>
                  </a:lnTo>
                  <a:lnTo>
                    <a:pt x="44" y="21"/>
                  </a:lnTo>
                  <a:lnTo>
                    <a:pt x="43" y="17"/>
                  </a:lnTo>
                  <a:lnTo>
                    <a:pt x="40" y="13"/>
                  </a:lnTo>
                  <a:lnTo>
                    <a:pt x="38" y="10"/>
                  </a:lnTo>
                  <a:lnTo>
                    <a:pt x="34" y="10"/>
                  </a:lnTo>
                  <a:lnTo>
                    <a:pt x="31" y="9"/>
                  </a:lnTo>
                  <a:lnTo>
                    <a:pt x="26" y="10"/>
                  </a:lnTo>
                  <a:lnTo>
                    <a:pt x="22" y="12"/>
                  </a:lnTo>
                  <a:lnTo>
                    <a:pt x="14" y="18"/>
                  </a:lnTo>
                  <a:lnTo>
                    <a:pt x="9" y="21"/>
                  </a:lnTo>
                  <a:lnTo>
                    <a:pt x="5" y="26"/>
                  </a:lnTo>
                  <a:lnTo>
                    <a:pt x="0" y="17"/>
                  </a:lnTo>
                  <a:lnTo>
                    <a:pt x="9" y="9"/>
                  </a:lnTo>
                  <a:lnTo>
                    <a:pt x="19" y="4"/>
                  </a:lnTo>
                  <a:lnTo>
                    <a:pt x="25" y="1"/>
                  </a:lnTo>
                  <a:lnTo>
                    <a:pt x="32"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5" name="Freeform 115"/>
            <p:cNvSpPr>
              <a:spLocks noEditPoints="1"/>
            </p:cNvSpPr>
            <p:nvPr/>
          </p:nvSpPr>
          <p:spPr bwMode="auto">
            <a:xfrm>
              <a:off x="2186" y="3209"/>
              <a:ext cx="65" cy="80"/>
            </a:xfrm>
            <a:custGeom>
              <a:avLst/>
              <a:gdLst>
                <a:gd name="T0" fmla="*/ 23 w 65"/>
                <a:gd name="T1" fmla="*/ 9 h 80"/>
                <a:gd name="T2" fmla="*/ 17 w 65"/>
                <a:gd name="T3" fmla="*/ 11 h 80"/>
                <a:gd name="T4" fmla="*/ 14 w 65"/>
                <a:gd name="T5" fmla="*/ 14 h 80"/>
                <a:gd name="T6" fmla="*/ 11 w 65"/>
                <a:gd name="T7" fmla="*/ 18 h 80"/>
                <a:gd name="T8" fmla="*/ 9 w 65"/>
                <a:gd name="T9" fmla="*/ 24 h 80"/>
                <a:gd name="T10" fmla="*/ 11 w 65"/>
                <a:gd name="T11" fmla="*/ 30 h 80"/>
                <a:gd name="T12" fmla="*/ 12 w 65"/>
                <a:gd name="T13" fmla="*/ 38 h 80"/>
                <a:gd name="T14" fmla="*/ 17 w 65"/>
                <a:gd name="T15" fmla="*/ 49 h 80"/>
                <a:gd name="T16" fmla="*/ 23 w 65"/>
                <a:gd name="T17" fmla="*/ 56 h 80"/>
                <a:gd name="T18" fmla="*/ 28 w 65"/>
                <a:gd name="T19" fmla="*/ 64 h 80"/>
                <a:gd name="T20" fmla="*/ 32 w 65"/>
                <a:gd name="T21" fmla="*/ 68 h 80"/>
                <a:gd name="T22" fmla="*/ 37 w 65"/>
                <a:gd name="T23" fmla="*/ 71 h 80"/>
                <a:gd name="T24" fmla="*/ 43 w 65"/>
                <a:gd name="T25" fmla="*/ 71 h 80"/>
                <a:gd name="T26" fmla="*/ 47 w 65"/>
                <a:gd name="T27" fmla="*/ 70 h 80"/>
                <a:gd name="T28" fmla="*/ 52 w 65"/>
                <a:gd name="T29" fmla="*/ 67 h 80"/>
                <a:gd name="T30" fmla="*/ 55 w 65"/>
                <a:gd name="T31" fmla="*/ 62 h 80"/>
                <a:gd name="T32" fmla="*/ 55 w 65"/>
                <a:gd name="T33" fmla="*/ 56 h 80"/>
                <a:gd name="T34" fmla="*/ 55 w 65"/>
                <a:gd name="T35" fmla="*/ 50 h 80"/>
                <a:gd name="T36" fmla="*/ 52 w 65"/>
                <a:gd name="T37" fmla="*/ 42 h 80"/>
                <a:gd name="T38" fmla="*/ 47 w 65"/>
                <a:gd name="T39" fmla="*/ 32 h 80"/>
                <a:gd name="T40" fmla="*/ 43 w 65"/>
                <a:gd name="T41" fmla="*/ 24 h 80"/>
                <a:gd name="T42" fmla="*/ 38 w 65"/>
                <a:gd name="T43" fmla="*/ 17 h 80"/>
                <a:gd name="T44" fmla="*/ 32 w 65"/>
                <a:gd name="T45" fmla="*/ 12 h 80"/>
                <a:gd name="T46" fmla="*/ 28 w 65"/>
                <a:gd name="T47" fmla="*/ 9 h 80"/>
                <a:gd name="T48" fmla="*/ 23 w 65"/>
                <a:gd name="T49" fmla="*/ 9 h 80"/>
                <a:gd name="T50" fmla="*/ 21 w 65"/>
                <a:gd name="T51" fmla="*/ 0 h 80"/>
                <a:gd name="T52" fmla="*/ 29 w 65"/>
                <a:gd name="T53" fmla="*/ 0 h 80"/>
                <a:gd name="T54" fmla="*/ 37 w 65"/>
                <a:gd name="T55" fmla="*/ 3 h 80"/>
                <a:gd name="T56" fmla="*/ 47 w 65"/>
                <a:gd name="T57" fmla="*/ 12 h 80"/>
                <a:gd name="T58" fmla="*/ 58 w 65"/>
                <a:gd name="T59" fmla="*/ 27 h 80"/>
                <a:gd name="T60" fmla="*/ 64 w 65"/>
                <a:gd name="T61" fmla="*/ 44 h 80"/>
                <a:gd name="T62" fmla="*/ 65 w 65"/>
                <a:gd name="T63" fmla="*/ 59 h 80"/>
                <a:gd name="T64" fmla="*/ 64 w 65"/>
                <a:gd name="T65" fmla="*/ 65 h 80"/>
                <a:gd name="T66" fmla="*/ 61 w 65"/>
                <a:gd name="T67" fmla="*/ 70 h 80"/>
                <a:gd name="T68" fmla="*/ 56 w 65"/>
                <a:gd name="T69" fmla="*/ 74 h 80"/>
                <a:gd name="T70" fmla="*/ 52 w 65"/>
                <a:gd name="T71" fmla="*/ 77 h 80"/>
                <a:gd name="T72" fmla="*/ 46 w 65"/>
                <a:gd name="T73" fmla="*/ 80 h 80"/>
                <a:gd name="T74" fmla="*/ 40 w 65"/>
                <a:gd name="T75" fmla="*/ 80 h 80"/>
                <a:gd name="T76" fmla="*/ 34 w 65"/>
                <a:gd name="T77" fmla="*/ 80 h 80"/>
                <a:gd name="T78" fmla="*/ 28 w 65"/>
                <a:gd name="T79" fmla="*/ 77 h 80"/>
                <a:gd name="T80" fmla="*/ 17 w 65"/>
                <a:gd name="T81" fmla="*/ 68 h 80"/>
                <a:gd name="T82" fmla="*/ 8 w 65"/>
                <a:gd name="T83" fmla="*/ 53 h 80"/>
                <a:gd name="T84" fmla="*/ 0 w 65"/>
                <a:gd name="T85" fmla="*/ 36 h 80"/>
                <a:gd name="T86" fmla="*/ 0 w 65"/>
                <a:gd name="T87" fmla="*/ 21 h 80"/>
                <a:gd name="T88" fmla="*/ 2 w 65"/>
                <a:gd name="T89" fmla="*/ 15 h 80"/>
                <a:gd name="T90" fmla="*/ 3 w 65"/>
                <a:gd name="T91" fmla="*/ 11 h 80"/>
                <a:gd name="T92" fmla="*/ 8 w 65"/>
                <a:gd name="T93" fmla="*/ 6 h 80"/>
                <a:gd name="T94" fmla="*/ 14 w 65"/>
                <a:gd name="T95" fmla="*/ 3 h 80"/>
                <a:gd name="T96" fmla="*/ 21 w 65"/>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 h="80">
                  <a:moveTo>
                    <a:pt x="23" y="9"/>
                  </a:moveTo>
                  <a:lnTo>
                    <a:pt x="17" y="11"/>
                  </a:lnTo>
                  <a:lnTo>
                    <a:pt x="14" y="14"/>
                  </a:lnTo>
                  <a:lnTo>
                    <a:pt x="11" y="18"/>
                  </a:lnTo>
                  <a:lnTo>
                    <a:pt x="9" y="24"/>
                  </a:lnTo>
                  <a:lnTo>
                    <a:pt x="11" y="30"/>
                  </a:lnTo>
                  <a:lnTo>
                    <a:pt x="12" y="38"/>
                  </a:lnTo>
                  <a:lnTo>
                    <a:pt x="17" y="49"/>
                  </a:lnTo>
                  <a:lnTo>
                    <a:pt x="23" y="56"/>
                  </a:lnTo>
                  <a:lnTo>
                    <a:pt x="28" y="64"/>
                  </a:lnTo>
                  <a:lnTo>
                    <a:pt x="32" y="68"/>
                  </a:lnTo>
                  <a:lnTo>
                    <a:pt x="37" y="71"/>
                  </a:lnTo>
                  <a:lnTo>
                    <a:pt x="43" y="71"/>
                  </a:lnTo>
                  <a:lnTo>
                    <a:pt x="47" y="70"/>
                  </a:lnTo>
                  <a:lnTo>
                    <a:pt x="52" y="67"/>
                  </a:lnTo>
                  <a:lnTo>
                    <a:pt x="55" y="62"/>
                  </a:lnTo>
                  <a:lnTo>
                    <a:pt x="55" y="56"/>
                  </a:lnTo>
                  <a:lnTo>
                    <a:pt x="55" y="50"/>
                  </a:lnTo>
                  <a:lnTo>
                    <a:pt x="52" y="42"/>
                  </a:lnTo>
                  <a:lnTo>
                    <a:pt x="47" y="32"/>
                  </a:lnTo>
                  <a:lnTo>
                    <a:pt x="43" y="24"/>
                  </a:lnTo>
                  <a:lnTo>
                    <a:pt x="38" y="17"/>
                  </a:lnTo>
                  <a:lnTo>
                    <a:pt x="32" y="12"/>
                  </a:lnTo>
                  <a:lnTo>
                    <a:pt x="28" y="9"/>
                  </a:lnTo>
                  <a:lnTo>
                    <a:pt x="23" y="9"/>
                  </a:lnTo>
                  <a:close/>
                  <a:moveTo>
                    <a:pt x="21" y="0"/>
                  </a:moveTo>
                  <a:lnTo>
                    <a:pt x="29" y="0"/>
                  </a:lnTo>
                  <a:lnTo>
                    <a:pt x="37" y="3"/>
                  </a:lnTo>
                  <a:lnTo>
                    <a:pt x="47" y="12"/>
                  </a:lnTo>
                  <a:lnTo>
                    <a:pt x="58" y="27"/>
                  </a:lnTo>
                  <a:lnTo>
                    <a:pt x="64" y="44"/>
                  </a:lnTo>
                  <a:lnTo>
                    <a:pt x="65" y="59"/>
                  </a:lnTo>
                  <a:lnTo>
                    <a:pt x="64" y="65"/>
                  </a:lnTo>
                  <a:lnTo>
                    <a:pt x="61" y="70"/>
                  </a:lnTo>
                  <a:lnTo>
                    <a:pt x="56" y="74"/>
                  </a:lnTo>
                  <a:lnTo>
                    <a:pt x="52" y="77"/>
                  </a:lnTo>
                  <a:lnTo>
                    <a:pt x="46" y="80"/>
                  </a:lnTo>
                  <a:lnTo>
                    <a:pt x="40" y="80"/>
                  </a:lnTo>
                  <a:lnTo>
                    <a:pt x="34" y="80"/>
                  </a:lnTo>
                  <a:lnTo>
                    <a:pt x="28" y="77"/>
                  </a:lnTo>
                  <a:lnTo>
                    <a:pt x="17" y="68"/>
                  </a:lnTo>
                  <a:lnTo>
                    <a:pt x="8" y="53"/>
                  </a:lnTo>
                  <a:lnTo>
                    <a:pt x="0" y="36"/>
                  </a:lnTo>
                  <a:lnTo>
                    <a:pt x="0" y="21"/>
                  </a:lnTo>
                  <a:lnTo>
                    <a:pt x="2" y="15"/>
                  </a:lnTo>
                  <a:lnTo>
                    <a:pt x="3" y="11"/>
                  </a:lnTo>
                  <a:lnTo>
                    <a:pt x="8" y="6"/>
                  </a:lnTo>
                  <a:lnTo>
                    <a:pt x="14" y="3"/>
                  </a:lnTo>
                  <a:lnTo>
                    <a:pt x="21" y="0"/>
                  </a:lnTo>
                  <a:close/>
                </a:path>
              </a:pathLst>
            </a:custGeom>
            <a:solidFill>
              <a:srgbClr val="00DA00"/>
            </a:solidFill>
            <a:ln w="0">
              <a:solidFill>
                <a:srgbClr val="00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6" name="Freeform 116"/>
            <p:cNvSpPr>
              <a:spLocks noEditPoints="1"/>
            </p:cNvSpPr>
            <p:nvPr/>
          </p:nvSpPr>
          <p:spPr bwMode="auto">
            <a:xfrm>
              <a:off x="2347" y="3315"/>
              <a:ext cx="56" cy="84"/>
            </a:xfrm>
            <a:custGeom>
              <a:avLst/>
              <a:gdLst>
                <a:gd name="T0" fmla="*/ 23 w 56"/>
                <a:gd name="T1" fmla="*/ 9 h 84"/>
                <a:gd name="T2" fmla="*/ 18 w 56"/>
                <a:gd name="T3" fmla="*/ 11 h 84"/>
                <a:gd name="T4" fmla="*/ 15 w 56"/>
                <a:gd name="T5" fmla="*/ 14 h 84"/>
                <a:gd name="T6" fmla="*/ 12 w 56"/>
                <a:gd name="T7" fmla="*/ 18 h 84"/>
                <a:gd name="T8" fmla="*/ 11 w 56"/>
                <a:gd name="T9" fmla="*/ 29 h 84"/>
                <a:gd name="T10" fmla="*/ 11 w 56"/>
                <a:gd name="T11" fmla="*/ 44 h 84"/>
                <a:gd name="T12" fmla="*/ 12 w 56"/>
                <a:gd name="T13" fmla="*/ 55 h 84"/>
                <a:gd name="T14" fmla="*/ 15 w 56"/>
                <a:gd name="T15" fmla="*/ 62 h 84"/>
                <a:gd name="T16" fmla="*/ 18 w 56"/>
                <a:gd name="T17" fmla="*/ 69 h 84"/>
                <a:gd name="T18" fmla="*/ 23 w 56"/>
                <a:gd name="T19" fmla="*/ 73 h 84"/>
                <a:gd name="T20" fmla="*/ 27 w 56"/>
                <a:gd name="T21" fmla="*/ 75 h 84"/>
                <a:gd name="T22" fmla="*/ 32 w 56"/>
                <a:gd name="T23" fmla="*/ 75 h 84"/>
                <a:gd name="T24" fmla="*/ 37 w 56"/>
                <a:gd name="T25" fmla="*/ 73 h 84"/>
                <a:gd name="T26" fmla="*/ 41 w 56"/>
                <a:gd name="T27" fmla="*/ 70 h 84"/>
                <a:gd name="T28" fmla="*/ 44 w 56"/>
                <a:gd name="T29" fmla="*/ 65 h 84"/>
                <a:gd name="T30" fmla="*/ 46 w 56"/>
                <a:gd name="T31" fmla="*/ 55 h 84"/>
                <a:gd name="T32" fmla="*/ 44 w 56"/>
                <a:gd name="T33" fmla="*/ 40 h 84"/>
                <a:gd name="T34" fmla="*/ 43 w 56"/>
                <a:gd name="T35" fmla="*/ 29 h 84"/>
                <a:gd name="T36" fmla="*/ 41 w 56"/>
                <a:gd name="T37" fmla="*/ 21 h 84"/>
                <a:gd name="T38" fmla="*/ 37 w 56"/>
                <a:gd name="T39" fmla="*/ 15 h 84"/>
                <a:gd name="T40" fmla="*/ 34 w 56"/>
                <a:gd name="T41" fmla="*/ 11 h 84"/>
                <a:gd name="T42" fmla="*/ 29 w 56"/>
                <a:gd name="T43" fmla="*/ 9 h 84"/>
                <a:gd name="T44" fmla="*/ 23 w 56"/>
                <a:gd name="T45" fmla="*/ 9 h 84"/>
                <a:gd name="T46" fmla="*/ 29 w 56"/>
                <a:gd name="T47" fmla="*/ 0 h 84"/>
                <a:gd name="T48" fmla="*/ 35 w 56"/>
                <a:gd name="T49" fmla="*/ 2 h 84"/>
                <a:gd name="T50" fmla="*/ 40 w 56"/>
                <a:gd name="T51" fmla="*/ 5 h 84"/>
                <a:gd name="T52" fmla="*/ 44 w 56"/>
                <a:gd name="T53" fmla="*/ 8 h 84"/>
                <a:gd name="T54" fmla="*/ 52 w 56"/>
                <a:gd name="T55" fmla="*/ 20 h 84"/>
                <a:gd name="T56" fmla="*/ 56 w 56"/>
                <a:gd name="T57" fmla="*/ 38 h 84"/>
                <a:gd name="T58" fmla="*/ 56 w 56"/>
                <a:gd name="T59" fmla="*/ 56 h 84"/>
                <a:gd name="T60" fmla="*/ 53 w 56"/>
                <a:gd name="T61" fmla="*/ 70 h 84"/>
                <a:gd name="T62" fmla="*/ 49 w 56"/>
                <a:gd name="T63" fmla="*/ 75 h 84"/>
                <a:gd name="T64" fmla="*/ 44 w 56"/>
                <a:gd name="T65" fmla="*/ 79 h 84"/>
                <a:gd name="T66" fmla="*/ 40 w 56"/>
                <a:gd name="T67" fmla="*/ 82 h 84"/>
                <a:gd name="T68" fmla="*/ 34 w 56"/>
                <a:gd name="T69" fmla="*/ 84 h 84"/>
                <a:gd name="T70" fmla="*/ 27 w 56"/>
                <a:gd name="T71" fmla="*/ 84 h 84"/>
                <a:gd name="T72" fmla="*/ 21 w 56"/>
                <a:gd name="T73" fmla="*/ 82 h 84"/>
                <a:gd name="T74" fmla="*/ 15 w 56"/>
                <a:gd name="T75" fmla="*/ 79 h 84"/>
                <a:gd name="T76" fmla="*/ 11 w 56"/>
                <a:gd name="T77" fmla="*/ 76 h 84"/>
                <a:gd name="T78" fmla="*/ 5 w 56"/>
                <a:gd name="T79" fmla="*/ 62 h 84"/>
                <a:gd name="T80" fmla="*/ 0 w 56"/>
                <a:gd name="T81" fmla="*/ 46 h 84"/>
                <a:gd name="T82" fmla="*/ 0 w 56"/>
                <a:gd name="T83" fmla="*/ 28 h 84"/>
                <a:gd name="T84" fmla="*/ 3 w 56"/>
                <a:gd name="T85" fmla="*/ 14 h 84"/>
                <a:gd name="T86" fmla="*/ 6 w 56"/>
                <a:gd name="T87" fmla="*/ 8 h 84"/>
                <a:gd name="T88" fmla="*/ 11 w 56"/>
                <a:gd name="T89" fmla="*/ 5 h 84"/>
                <a:gd name="T90" fmla="*/ 17 w 56"/>
                <a:gd name="T91" fmla="*/ 2 h 84"/>
                <a:gd name="T92" fmla="*/ 23 w 56"/>
                <a:gd name="T93" fmla="*/ 0 h 84"/>
                <a:gd name="T94" fmla="*/ 29 w 56"/>
                <a:gd name="T9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84">
                  <a:moveTo>
                    <a:pt x="23" y="9"/>
                  </a:moveTo>
                  <a:lnTo>
                    <a:pt x="18" y="11"/>
                  </a:lnTo>
                  <a:lnTo>
                    <a:pt x="15" y="14"/>
                  </a:lnTo>
                  <a:lnTo>
                    <a:pt x="12" y="18"/>
                  </a:lnTo>
                  <a:lnTo>
                    <a:pt x="11" y="29"/>
                  </a:lnTo>
                  <a:lnTo>
                    <a:pt x="11" y="44"/>
                  </a:lnTo>
                  <a:lnTo>
                    <a:pt x="12" y="55"/>
                  </a:lnTo>
                  <a:lnTo>
                    <a:pt x="15" y="62"/>
                  </a:lnTo>
                  <a:lnTo>
                    <a:pt x="18" y="69"/>
                  </a:lnTo>
                  <a:lnTo>
                    <a:pt x="23" y="73"/>
                  </a:lnTo>
                  <a:lnTo>
                    <a:pt x="27" y="75"/>
                  </a:lnTo>
                  <a:lnTo>
                    <a:pt x="32" y="75"/>
                  </a:lnTo>
                  <a:lnTo>
                    <a:pt x="37" y="73"/>
                  </a:lnTo>
                  <a:lnTo>
                    <a:pt x="41" y="70"/>
                  </a:lnTo>
                  <a:lnTo>
                    <a:pt x="44" y="65"/>
                  </a:lnTo>
                  <a:lnTo>
                    <a:pt x="46" y="55"/>
                  </a:lnTo>
                  <a:lnTo>
                    <a:pt x="44" y="40"/>
                  </a:lnTo>
                  <a:lnTo>
                    <a:pt x="43" y="29"/>
                  </a:lnTo>
                  <a:lnTo>
                    <a:pt x="41" y="21"/>
                  </a:lnTo>
                  <a:lnTo>
                    <a:pt x="37" y="15"/>
                  </a:lnTo>
                  <a:lnTo>
                    <a:pt x="34" y="11"/>
                  </a:lnTo>
                  <a:lnTo>
                    <a:pt x="29" y="9"/>
                  </a:lnTo>
                  <a:lnTo>
                    <a:pt x="23" y="9"/>
                  </a:lnTo>
                  <a:close/>
                  <a:moveTo>
                    <a:pt x="29" y="0"/>
                  </a:moveTo>
                  <a:lnTo>
                    <a:pt x="35" y="2"/>
                  </a:lnTo>
                  <a:lnTo>
                    <a:pt x="40" y="5"/>
                  </a:lnTo>
                  <a:lnTo>
                    <a:pt x="44" y="8"/>
                  </a:lnTo>
                  <a:lnTo>
                    <a:pt x="52" y="20"/>
                  </a:lnTo>
                  <a:lnTo>
                    <a:pt x="56" y="38"/>
                  </a:lnTo>
                  <a:lnTo>
                    <a:pt x="56" y="56"/>
                  </a:lnTo>
                  <a:lnTo>
                    <a:pt x="53" y="70"/>
                  </a:lnTo>
                  <a:lnTo>
                    <a:pt x="49" y="75"/>
                  </a:lnTo>
                  <a:lnTo>
                    <a:pt x="44" y="79"/>
                  </a:lnTo>
                  <a:lnTo>
                    <a:pt x="40" y="82"/>
                  </a:lnTo>
                  <a:lnTo>
                    <a:pt x="34" y="84"/>
                  </a:lnTo>
                  <a:lnTo>
                    <a:pt x="27" y="84"/>
                  </a:lnTo>
                  <a:lnTo>
                    <a:pt x="21" y="82"/>
                  </a:lnTo>
                  <a:lnTo>
                    <a:pt x="15" y="79"/>
                  </a:lnTo>
                  <a:lnTo>
                    <a:pt x="11" y="76"/>
                  </a:lnTo>
                  <a:lnTo>
                    <a:pt x="5" y="62"/>
                  </a:lnTo>
                  <a:lnTo>
                    <a:pt x="0" y="46"/>
                  </a:lnTo>
                  <a:lnTo>
                    <a:pt x="0" y="28"/>
                  </a:lnTo>
                  <a:lnTo>
                    <a:pt x="3" y="14"/>
                  </a:lnTo>
                  <a:lnTo>
                    <a:pt x="6" y="8"/>
                  </a:lnTo>
                  <a:lnTo>
                    <a:pt x="11" y="5"/>
                  </a:lnTo>
                  <a:lnTo>
                    <a:pt x="17" y="2"/>
                  </a:lnTo>
                  <a:lnTo>
                    <a:pt x="23" y="0"/>
                  </a:lnTo>
                  <a:lnTo>
                    <a:pt x="29"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7" name="Freeform 117"/>
            <p:cNvSpPr>
              <a:spLocks/>
            </p:cNvSpPr>
            <p:nvPr/>
          </p:nvSpPr>
          <p:spPr bwMode="auto">
            <a:xfrm>
              <a:off x="2425" y="3376"/>
              <a:ext cx="13" cy="15"/>
            </a:xfrm>
            <a:custGeom>
              <a:avLst/>
              <a:gdLst>
                <a:gd name="T0" fmla="*/ 12 w 13"/>
                <a:gd name="T1" fmla="*/ 0 h 15"/>
                <a:gd name="T2" fmla="*/ 13 w 13"/>
                <a:gd name="T3" fmla="*/ 14 h 15"/>
                <a:gd name="T4" fmla="*/ 3 w 13"/>
                <a:gd name="T5" fmla="*/ 15 h 15"/>
                <a:gd name="T6" fmla="*/ 0 w 13"/>
                <a:gd name="T7" fmla="*/ 1 h 15"/>
                <a:gd name="T8" fmla="*/ 12 w 13"/>
                <a:gd name="T9" fmla="*/ 0 h 15"/>
              </a:gdLst>
              <a:ahLst/>
              <a:cxnLst>
                <a:cxn ang="0">
                  <a:pos x="T0" y="T1"/>
                </a:cxn>
                <a:cxn ang="0">
                  <a:pos x="T2" y="T3"/>
                </a:cxn>
                <a:cxn ang="0">
                  <a:pos x="T4" y="T5"/>
                </a:cxn>
                <a:cxn ang="0">
                  <a:pos x="T6" y="T7"/>
                </a:cxn>
                <a:cxn ang="0">
                  <a:pos x="T8" y="T9"/>
                </a:cxn>
              </a:cxnLst>
              <a:rect l="0" t="0" r="r" b="b"/>
              <a:pathLst>
                <a:path w="13" h="15">
                  <a:moveTo>
                    <a:pt x="12" y="0"/>
                  </a:moveTo>
                  <a:lnTo>
                    <a:pt x="13" y="14"/>
                  </a:lnTo>
                  <a:lnTo>
                    <a:pt x="3" y="15"/>
                  </a:lnTo>
                  <a:lnTo>
                    <a:pt x="0" y="1"/>
                  </a:lnTo>
                  <a:lnTo>
                    <a:pt x="12"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8" name="Freeform 118"/>
            <p:cNvSpPr>
              <a:spLocks noEditPoints="1"/>
            </p:cNvSpPr>
            <p:nvPr/>
          </p:nvSpPr>
          <p:spPr bwMode="auto">
            <a:xfrm>
              <a:off x="2452" y="3300"/>
              <a:ext cx="59" cy="82"/>
            </a:xfrm>
            <a:custGeom>
              <a:avLst/>
              <a:gdLst>
                <a:gd name="T0" fmla="*/ 30 w 59"/>
                <a:gd name="T1" fmla="*/ 12 h 82"/>
                <a:gd name="T2" fmla="*/ 9 w 59"/>
                <a:gd name="T3" fmla="*/ 58 h 82"/>
                <a:gd name="T4" fmla="*/ 36 w 59"/>
                <a:gd name="T5" fmla="*/ 55 h 82"/>
                <a:gd name="T6" fmla="*/ 30 w 59"/>
                <a:gd name="T7" fmla="*/ 12 h 82"/>
                <a:gd name="T8" fmla="*/ 39 w 59"/>
                <a:gd name="T9" fmla="*/ 0 h 82"/>
                <a:gd name="T10" fmla="*/ 47 w 59"/>
                <a:gd name="T11" fmla="*/ 53 h 82"/>
                <a:gd name="T12" fmla="*/ 58 w 59"/>
                <a:gd name="T13" fmla="*/ 52 h 82"/>
                <a:gd name="T14" fmla="*/ 59 w 59"/>
                <a:gd name="T15" fmla="*/ 61 h 82"/>
                <a:gd name="T16" fmla="*/ 48 w 59"/>
                <a:gd name="T17" fmla="*/ 62 h 82"/>
                <a:gd name="T18" fmla="*/ 50 w 59"/>
                <a:gd name="T19" fmla="*/ 80 h 82"/>
                <a:gd name="T20" fmla="*/ 39 w 59"/>
                <a:gd name="T21" fmla="*/ 82 h 82"/>
                <a:gd name="T22" fmla="*/ 38 w 59"/>
                <a:gd name="T23" fmla="*/ 64 h 82"/>
                <a:gd name="T24" fmla="*/ 1 w 59"/>
                <a:gd name="T25" fmla="*/ 68 h 82"/>
                <a:gd name="T26" fmla="*/ 0 w 59"/>
                <a:gd name="T27" fmla="*/ 58 h 82"/>
                <a:gd name="T28" fmla="*/ 26 w 59"/>
                <a:gd name="T29" fmla="*/ 3 h 82"/>
                <a:gd name="T30" fmla="*/ 39 w 59"/>
                <a:gd name="T3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82">
                  <a:moveTo>
                    <a:pt x="30" y="12"/>
                  </a:moveTo>
                  <a:lnTo>
                    <a:pt x="9" y="58"/>
                  </a:lnTo>
                  <a:lnTo>
                    <a:pt x="36" y="55"/>
                  </a:lnTo>
                  <a:lnTo>
                    <a:pt x="30" y="12"/>
                  </a:lnTo>
                  <a:close/>
                  <a:moveTo>
                    <a:pt x="39" y="0"/>
                  </a:moveTo>
                  <a:lnTo>
                    <a:pt x="47" y="53"/>
                  </a:lnTo>
                  <a:lnTo>
                    <a:pt x="58" y="52"/>
                  </a:lnTo>
                  <a:lnTo>
                    <a:pt x="59" y="61"/>
                  </a:lnTo>
                  <a:lnTo>
                    <a:pt x="48" y="62"/>
                  </a:lnTo>
                  <a:lnTo>
                    <a:pt x="50" y="80"/>
                  </a:lnTo>
                  <a:lnTo>
                    <a:pt x="39" y="82"/>
                  </a:lnTo>
                  <a:lnTo>
                    <a:pt x="38" y="64"/>
                  </a:lnTo>
                  <a:lnTo>
                    <a:pt x="1" y="68"/>
                  </a:lnTo>
                  <a:lnTo>
                    <a:pt x="0" y="58"/>
                  </a:lnTo>
                  <a:lnTo>
                    <a:pt x="26" y="3"/>
                  </a:lnTo>
                  <a:lnTo>
                    <a:pt x="39"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9" name="Freeform 119"/>
            <p:cNvSpPr>
              <a:spLocks noEditPoints="1"/>
            </p:cNvSpPr>
            <p:nvPr/>
          </p:nvSpPr>
          <p:spPr bwMode="auto">
            <a:xfrm>
              <a:off x="2522" y="3292"/>
              <a:ext cx="56" cy="84"/>
            </a:xfrm>
            <a:custGeom>
              <a:avLst/>
              <a:gdLst>
                <a:gd name="T0" fmla="*/ 24 w 56"/>
                <a:gd name="T1" fmla="*/ 10 h 84"/>
                <a:gd name="T2" fmla="*/ 18 w 56"/>
                <a:gd name="T3" fmla="*/ 11 h 84"/>
                <a:gd name="T4" fmla="*/ 15 w 56"/>
                <a:gd name="T5" fmla="*/ 14 h 84"/>
                <a:gd name="T6" fmla="*/ 12 w 56"/>
                <a:gd name="T7" fmla="*/ 19 h 84"/>
                <a:gd name="T8" fmla="*/ 10 w 56"/>
                <a:gd name="T9" fmla="*/ 29 h 84"/>
                <a:gd name="T10" fmla="*/ 10 w 56"/>
                <a:gd name="T11" fmla="*/ 44 h 84"/>
                <a:gd name="T12" fmla="*/ 13 w 56"/>
                <a:gd name="T13" fmla="*/ 54 h 84"/>
                <a:gd name="T14" fmla="*/ 15 w 56"/>
                <a:gd name="T15" fmla="*/ 63 h 84"/>
                <a:gd name="T16" fmla="*/ 18 w 56"/>
                <a:gd name="T17" fmla="*/ 69 h 84"/>
                <a:gd name="T18" fmla="*/ 22 w 56"/>
                <a:gd name="T19" fmla="*/ 73 h 84"/>
                <a:gd name="T20" fmla="*/ 27 w 56"/>
                <a:gd name="T21" fmla="*/ 75 h 84"/>
                <a:gd name="T22" fmla="*/ 32 w 56"/>
                <a:gd name="T23" fmla="*/ 75 h 84"/>
                <a:gd name="T24" fmla="*/ 38 w 56"/>
                <a:gd name="T25" fmla="*/ 73 h 84"/>
                <a:gd name="T26" fmla="*/ 41 w 56"/>
                <a:gd name="T27" fmla="*/ 70 h 84"/>
                <a:gd name="T28" fmla="*/ 44 w 56"/>
                <a:gd name="T29" fmla="*/ 66 h 84"/>
                <a:gd name="T30" fmla="*/ 45 w 56"/>
                <a:gd name="T31" fmla="*/ 55 h 84"/>
                <a:gd name="T32" fmla="*/ 45 w 56"/>
                <a:gd name="T33" fmla="*/ 40 h 84"/>
                <a:gd name="T34" fmla="*/ 42 w 56"/>
                <a:gd name="T35" fmla="*/ 29 h 84"/>
                <a:gd name="T36" fmla="*/ 41 w 56"/>
                <a:gd name="T37" fmla="*/ 22 h 84"/>
                <a:gd name="T38" fmla="*/ 38 w 56"/>
                <a:gd name="T39" fmla="*/ 16 h 84"/>
                <a:gd name="T40" fmla="*/ 33 w 56"/>
                <a:gd name="T41" fmla="*/ 11 h 84"/>
                <a:gd name="T42" fmla="*/ 29 w 56"/>
                <a:gd name="T43" fmla="*/ 10 h 84"/>
                <a:gd name="T44" fmla="*/ 24 w 56"/>
                <a:gd name="T45" fmla="*/ 10 h 84"/>
                <a:gd name="T46" fmla="*/ 29 w 56"/>
                <a:gd name="T47" fmla="*/ 0 h 84"/>
                <a:gd name="T48" fmla="*/ 35 w 56"/>
                <a:gd name="T49" fmla="*/ 2 h 84"/>
                <a:gd name="T50" fmla="*/ 39 w 56"/>
                <a:gd name="T51" fmla="*/ 5 h 84"/>
                <a:gd name="T52" fmla="*/ 44 w 56"/>
                <a:gd name="T53" fmla="*/ 8 h 84"/>
                <a:gd name="T54" fmla="*/ 51 w 56"/>
                <a:gd name="T55" fmla="*/ 20 h 84"/>
                <a:gd name="T56" fmla="*/ 56 w 56"/>
                <a:gd name="T57" fmla="*/ 38 h 84"/>
                <a:gd name="T58" fmla="*/ 56 w 56"/>
                <a:gd name="T59" fmla="*/ 57 h 84"/>
                <a:gd name="T60" fmla="*/ 53 w 56"/>
                <a:gd name="T61" fmla="*/ 70 h 84"/>
                <a:gd name="T62" fmla="*/ 50 w 56"/>
                <a:gd name="T63" fmla="*/ 75 h 84"/>
                <a:gd name="T64" fmla="*/ 45 w 56"/>
                <a:gd name="T65" fmla="*/ 79 h 84"/>
                <a:gd name="T66" fmla="*/ 39 w 56"/>
                <a:gd name="T67" fmla="*/ 82 h 84"/>
                <a:gd name="T68" fmla="*/ 33 w 56"/>
                <a:gd name="T69" fmla="*/ 84 h 84"/>
                <a:gd name="T70" fmla="*/ 27 w 56"/>
                <a:gd name="T71" fmla="*/ 84 h 84"/>
                <a:gd name="T72" fmla="*/ 21 w 56"/>
                <a:gd name="T73" fmla="*/ 82 h 84"/>
                <a:gd name="T74" fmla="*/ 16 w 56"/>
                <a:gd name="T75" fmla="*/ 79 h 84"/>
                <a:gd name="T76" fmla="*/ 12 w 56"/>
                <a:gd name="T77" fmla="*/ 76 h 84"/>
                <a:gd name="T78" fmla="*/ 4 w 56"/>
                <a:gd name="T79" fmla="*/ 63 h 84"/>
                <a:gd name="T80" fmla="*/ 0 w 56"/>
                <a:gd name="T81" fmla="*/ 46 h 84"/>
                <a:gd name="T82" fmla="*/ 0 w 56"/>
                <a:gd name="T83" fmla="*/ 28 h 84"/>
                <a:gd name="T84" fmla="*/ 3 w 56"/>
                <a:gd name="T85" fmla="*/ 14 h 84"/>
                <a:gd name="T86" fmla="*/ 6 w 56"/>
                <a:gd name="T87" fmla="*/ 8 h 84"/>
                <a:gd name="T88" fmla="*/ 10 w 56"/>
                <a:gd name="T89" fmla="*/ 5 h 84"/>
                <a:gd name="T90" fmla="*/ 16 w 56"/>
                <a:gd name="T91" fmla="*/ 2 h 84"/>
                <a:gd name="T92" fmla="*/ 22 w 56"/>
                <a:gd name="T93" fmla="*/ 0 h 84"/>
                <a:gd name="T94" fmla="*/ 29 w 56"/>
                <a:gd name="T9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84">
                  <a:moveTo>
                    <a:pt x="24" y="10"/>
                  </a:moveTo>
                  <a:lnTo>
                    <a:pt x="18" y="11"/>
                  </a:lnTo>
                  <a:lnTo>
                    <a:pt x="15" y="14"/>
                  </a:lnTo>
                  <a:lnTo>
                    <a:pt x="12" y="19"/>
                  </a:lnTo>
                  <a:lnTo>
                    <a:pt x="10" y="29"/>
                  </a:lnTo>
                  <a:lnTo>
                    <a:pt x="10" y="44"/>
                  </a:lnTo>
                  <a:lnTo>
                    <a:pt x="13" y="54"/>
                  </a:lnTo>
                  <a:lnTo>
                    <a:pt x="15" y="63"/>
                  </a:lnTo>
                  <a:lnTo>
                    <a:pt x="18" y="69"/>
                  </a:lnTo>
                  <a:lnTo>
                    <a:pt x="22" y="73"/>
                  </a:lnTo>
                  <a:lnTo>
                    <a:pt x="27" y="75"/>
                  </a:lnTo>
                  <a:lnTo>
                    <a:pt x="32" y="75"/>
                  </a:lnTo>
                  <a:lnTo>
                    <a:pt x="38" y="73"/>
                  </a:lnTo>
                  <a:lnTo>
                    <a:pt x="41" y="70"/>
                  </a:lnTo>
                  <a:lnTo>
                    <a:pt x="44" y="66"/>
                  </a:lnTo>
                  <a:lnTo>
                    <a:pt x="45" y="55"/>
                  </a:lnTo>
                  <a:lnTo>
                    <a:pt x="45" y="40"/>
                  </a:lnTo>
                  <a:lnTo>
                    <a:pt x="42" y="29"/>
                  </a:lnTo>
                  <a:lnTo>
                    <a:pt x="41" y="22"/>
                  </a:lnTo>
                  <a:lnTo>
                    <a:pt x="38" y="16"/>
                  </a:lnTo>
                  <a:lnTo>
                    <a:pt x="33" y="11"/>
                  </a:lnTo>
                  <a:lnTo>
                    <a:pt x="29" y="10"/>
                  </a:lnTo>
                  <a:lnTo>
                    <a:pt x="24" y="10"/>
                  </a:lnTo>
                  <a:close/>
                  <a:moveTo>
                    <a:pt x="29" y="0"/>
                  </a:moveTo>
                  <a:lnTo>
                    <a:pt x="35" y="2"/>
                  </a:lnTo>
                  <a:lnTo>
                    <a:pt x="39" y="5"/>
                  </a:lnTo>
                  <a:lnTo>
                    <a:pt x="44" y="8"/>
                  </a:lnTo>
                  <a:lnTo>
                    <a:pt x="51" y="20"/>
                  </a:lnTo>
                  <a:lnTo>
                    <a:pt x="56" y="38"/>
                  </a:lnTo>
                  <a:lnTo>
                    <a:pt x="56" y="57"/>
                  </a:lnTo>
                  <a:lnTo>
                    <a:pt x="53" y="70"/>
                  </a:lnTo>
                  <a:lnTo>
                    <a:pt x="50" y="75"/>
                  </a:lnTo>
                  <a:lnTo>
                    <a:pt x="45" y="79"/>
                  </a:lnTo>
                  <a:lnTo>
                    <a:pt x="39" y="82"/>
                  </a:lnTo>
                  <a:lnTo>
                    <a:pt x="33" y="84"/>
                  </a:lnTo>
                  <a:lnTo>
                    <a:pt x="27" y="84"/>
                  </a:lnTo>
                  <a:lnTo>
                    <a:pt x="21" y="82"/>
                  </a:lnTo>
                  <a:lnTo>
                    <a:pt x="16" y="79"/>
                  </a:lnTo>
                  <a:lnTo>
                    <a:pt x="12" y="76"/>
                  </a:lnTo>
                  <a:lnTo>
                    <a:pt x="4" y="63"/>
                  </a:lnTo>
                  <a:lnTo>
                    <a:pt x="0" y="46"/>
                  </a:lnTo>
                  <a:lnTo>
                    <a:pt x="0" y="28"/>
                  </a:lnTo>
                  <a:lnTo>
                    <a:pt x="3" y="14"/>
                  </a:lnTo>
                  <a:lnTo>
                    <a:pt x="6" y="8"/>
                  </a:lnTo>
                  <a:lnTo>
                    <a:pt x="10" y="5"/>
                  </a:lnTo>
                  <a:lnTo>
                    <a:pt x="16" y="2"/>
                  </a:lnTo>
                  <a:lnTo>
                    <a:pt x="22" y="0"/>
                  </a:lnTo>
                  <a:lnTo>
                    <a:pt x="29" y="0"/>
                  </a:lnTo>
                  <a:close/>
                </a:path>
              </a:pathLst>
            </a:custGeom>
            <a:solidFill>
              <a:srgbClr val="F8DA00"/>
            </a:solidFill>
            <a:ln w="0">
              <a:solidFill>
                <a:srgbClr val="F8DA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0" name="Freeform 120"/>
            <p:cNvSpPr>
              <a:spLocks noEditPoints="1"/>
            </p:cNvSpPr>
            <p:nvPr/>
          </p:nvSpPr>
          <p:spPr bwMode="auto">
            <a:xfrm>
              <a:off x="2470" y="3426"/>
              <a:ext cx="56" cy="84"/>
            </a:xfrm>
            <a:custGeom>
              <a:avLst/>
              <a:gdLst>
                <a:gd name="T0" fmla="*/ 29 w 56"/>
                <a:gd name="T1" fmla="*/ 9 h 84"/>
                <a:gd name="T2" fmla="*/ 23 w 56"/>
                <a:gd name="T3" fmla="*/ 9 h 84"/>
                <a:gd name="T4" fmla="*/ 18 w 56"/>
                <a:gd name="T5" fmla="*/ 12 h 84"/>
                <a:gd name="T6" fmla="*/ 15 w 56"/>
                <a:gd name="T7" fmla="*/ 17 h 84"/>
                <a:gd name="T8" fmla="*/ 12 w 56"/>
                <a:gd name="T9" fmla="*/ 27 h 84"/>
                <a:gd name="T10" fmla="*/ 11 w 56"/>
                <a:gd name="T11" fmla="*/ 43 h 84"/>
                <a:gd name="T12" fmla="*/ 12 w 56"/>
                <a:gd name="T13" fmla="*/ 56 h 84"/>
                <a:gd name="T14" fmla="*/ 15 w 56"/>
                <a:gd name="T15" fmla="*/ 67 h 84"/>
                <a:gd name="T16" fmla="*/ 18 w 56"/>
                <a:gd name="T17" fmla="*/ 71 h 84"/>
                <a:gd name="T18" fmla="*/ 23 w 56"/>
                <a:gd name="T19" fmla="*/ 74 h 84"/>
                <a:gd name="T20" fmla="*/ 27 w 56"/>
                <a:gd name="T21" fmla="*/ 76 h 84"/>
                <a:gd name="T22" fmla="*/ 33 w 56"/>
                <a:gd name="T23" fmla="*/ 74 h 84"/>
                <a:gd name="T24" fmla="*/ 38 w 56"/>
                <a:gd name="T25" fmla="*/ 71 h 84"/>
                <a:gd name="T26" fmla="*/ 41 w 56"/>
                <a:gd name="T27" fmla="*/ 67 h 84"/>
                <a:gd name="T28" fmla="*/ 44 w 56"/>
                <a:gd name="T29" fmla="*/ 56 h 84"/>
                <a:gd name="T30" fmla="*/ 46 w 56"/>
                <a:gd name="T31" fmla="*/ 43 h 84"/>
                <a:gd name="T32" fmla="*/ 44 w 56"/>
                <a:gd name="T33" fmla="*/ 27 h 84"/>
                <a:gd name="T34" fmla="*/ 41 w 56"/>
                <a:gd name="T35" fmla="*/ 17 h 84"/>
                <a:gd name="T36" fmla="*/ 38 w 56"/>
                <a:gd name="T37" fmla="*/ 12 h 84"/>
                <a:gd name="T38" fmla="*/ 33 w 56"/>
                <a:gd name="T39" fmla="*/ 9 h 84"/>
                <a:gd name="T40" fmla="*/ 29 w 56"/>
                <a:gd name="T41" fmla="*/ 9 h 84"/>
                <a:gd name="T42" fmla="*/ 29 w 56"/>
                <a:gd name="T43" fmla="*/ 0 h 84"/>
                <a:gd name="T44" fmla="*/ 35 w 56"/>
                <a:gd name="T45" fmla="*/ 0 h 84"/>
                <a:gd name="T46" fmla="*/ 41 w 56"/>
                <a:gd name="T47" fmla="*/ 3 h 84"/>
                <a:gd name="T48" fmla="*/ 46 w 56"/>
                <a:gd name="T49" fmla="*/ 6 h 84"/>
                <a:gd name="T50" fmla="*/ 49 w 56"/>
                <a:gd name="T51" fmla="*/ 11 h 84"/>
                <a:gd name="T52" fmla="*/ 55 w 56"/>
                <a:gd name="T53" fmla="*/ 24 h 84"/>
                <a:gd name="T54" fmla="*/ 56 w 56"/>
                <a:gd name="T55" fmla="*/ 43 h 84"/>
                <a:gd name="T56" fmla="*/ 55 w 56"/>
                <a:gd name="T57" fmla="*/ 61 h 84"/>
                <a:gd name="T58" fmla="*/ 49 w 56"/>
                <a:gd name="T59" fmla="*/ 73 h 84"/>
                <a:gd name="T60" fmla="*/ 44 w 56"/>
                <a:gd name="T61" fmla="*/ 77 h 84"/>
                <a:gd name="T62" fmla="*/ 40 w 56"/>
                <a:gd name="T63" fmla="*/ 80 h 84"/>
                <a:gd name="T64" fmla="*/ 35 w 56"/>
                <a:gd name="T65" fmla="*/ 84 h 84"/>
                <a:gd name="T66" fmla="*/ 27 w 56"/>
                <a:gd name="T67" fmla="*/ 84 h 84"/>
                <a:gd name="T68" fmla="*/ 21 w 56"/>
                <a:gd name="T69" fmla="*/ 84 h 84"/>
                <a:gd name="T70" fmla="*/ 15 w 56"/>
                <a:gd name="T71" fmla="*/ 80 h 84"/>
                <a:gd name="T72" fmla="*/ 11 w 56"/>
                <a:gd name="T73" fmla="*/ 77 h 84"/>
                <a:gd name="T74" fmla="*/ 8 w 56"/>
                <a:gd name="T75" fmla="*/ 73 h 84"/>
                <a:gd name="T76" fmla="*/ 2 w 56"/>
                <a:gd name="T77" fmla="*/ 59 h 84"/>
                <a:gd name="T78" fmla="*/ 0 w 56"/>
                <a:gd name="T79" fmla="*/ 41 h 84"/>
                <a:gd name="T80" fmla="*/ 2 w 56"/>
                <a:gd name="T81" fmla="*/ 24 h 84"/>
                <a:gd name="T82" fmla="*/ 8 w 56"/>
                <a:gd name="T83" fmla="*/ 11 h 84"/>
                <a:gd name="T84" fmla="*/ 12 w 56"/>
                <a:gd name="T85" fmla="*/ 6 h 84"/>
                <a:gd name="T86" fmla="*/ 17 w 56"/>
                <a:gd name="T87" fmla="*/ 3 h 84"/>
                <a:gd name="T88" fmla="*/ 21 w 56"/>
                <a:gd name="T89" fmla="*/ 0 h 84"/>
                <a:gd name="T90" fmla="*/ 29 w 56"/>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84">
                  <a:moveTo>
                    <a:pt x="29" y="9"/>
                  </a:moveTo>
                  <a:lnTo>
                    <a:pt x="23" y="9"/>
                  </a:lnTo>
                  <a:lnTo>
                    <a:pt x="18" y="12"/>
                  </a:lnTo>
                  <a:lnTo>
                    <a:pt x="15" y="17"/>
                  </a:lnTo>
                  <a:lnTo>
                    <a:pt x="12" y="27"/>
                  </a:lnTo>
                  <a:lnTo>
                    <a:pt x="11" y="43"/>
                  </a:lnTo>
                  <a:lnTo>
                    <a:pt x="12" y="56"/>
                  </a:lnTo>
                  <a:lnTo>
                    <a:pt x="15" y="67"/>
                  </a:lnTo>
                  <a:lnTo>
                    <a:pt x="18" y="71"/>
                  </a:lnTo>
                  <a:lnTo>
                    <a:pt x="23" y="74"/>
                  </a:lnTo>
                  <a:lnTo>
                    <a:pt x="27" y="76"/>
                  </a:lnTo>
                  <a:lnTo>
                    <a:pt x="33" y="74"/>
                  </a:lnTo>
                  <a:lnTo>
                    <a:pt x="38" y="71"/>
                  </a:lnTo>
                  <a:lnTo>
                    <a:pt x="41" y="67"/>
                  </a:lnTo>
                  <a:lnTo>
                    <a:pt x="44" y="56"/>
                  </a:lnTo>
                  <a:lnTo>
                    <a:pt x="46" y="43"/>
                  </a:lnTo>
                  <a:lnTo>
                    <a:pt x="44" y="27"/>
                  </a:lnTo>
                  <a:lnTo>
                    <a:pt x="41" y="17"/>
                  </a:lnTo>
                  <a:lnTo>
                    <a:pt x="38" y="12"/>
                  </a:lnTo>
                  <a:lnTo>
                    <a:pt x="33" y="9"/>
                  </a:lnTo>
                  <a:lnTo>
                    <a:pt x="29" y="9"/>
                  </a:lnTo>
                  <a:close/>
                  <a:moveTo>
                    <a:pt x="29" y="0"/>
                  </a:moveTo>
                  <a:lnTo>
                    <a:pt x="35" y="0"/>
                  </a:lnTo>
                  <a:lnTo>
                    <a:pt x="41" y="3"/>
                  </a:lnTo>
                  <a:lnTo>
                    <a:pt x="46" y="6"/>
                  </a:lnTo>
                  <a:lnTo>
                    <a:pt x="49" y="11"/>
                  </a:lnTo>
                  <a:lnTo>
                    <a:pt x="55" y="24"/>
                  </a:lnTo>
                  <a:lnTo>
                    <a:pt x="56" y="43"/>
                  </a:lnTo>
                  <a:lnTo>
                    <a:pt x="55" y="61"/>
                  </a:lnTo>
                  <a:lnTo>
                    <a:pt x="49" y="73"/>
                  </a:lnTo>
                  <a:lnTo>
                    <a:pt x="44" y="77"/>
                  </a:lnTo>
                  <a:lnTo>
                    <a:pt x="40" y="80"/>
                  </a:lnTo>
                  <a:lnTo>
                    <a:pt x="35" y="84"/>
                  </a:lnTo>
                  <a:lnTo>
                    <a:pt x="27" y="84"/>
                  </a:lnTo>
                  <a:lnTo>
                    <a:pt x="21" y="84"/>
                  </a:lnTo>
                  <a:lnTo>
                    <a:pt x="15" y="80"/>
                  </a:lnTo>
                  <a:lnTo>
                    <a:pt x="11" y="77"/>
                  </a:lnTo>
                  <a:lnTo>
                    <a:pt x="8" y="73"/>
                  </a:lnTo>
                  <a:lnTo>
                    <a:pt x="2" y="59"/>
                  </a:lnTo>
                  <a:lnTo>
                    <a:pt x="0" y="41"/>
                  </a:lnTo>
                  <a:lnTo>
                    <a:pt x="2" y="24"/>
                  </a:lnTo>
                  <a:lnTo>
                    <a:pt x="8" y="11"/>
                  </a:lnTo>
                  <a:lnTo>
                    <a:pt x="12" y="6"/>
                  </a:lnTo>
                  <a:lnTo>
                    <a:pt x="17" y="3"/>
                  </a:lnTo>
                  <a:lnTo>
                    <a:pt x="21" y="0"/>
                  </a:lnTo>
                  <a:lnTo>
                    <a:pt x="29"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1" name="Freeform 121"/>
            <p:cNvSpPr>
              <a:spLocks/>
            </p:cNvSpPr>
            <p:nvPr/>
          </p:nvSpPr>
          <p:spPr bwMode="auto">
            <a:xfrm>
              <a:off x="2544" y="3494"/>
              <a:ext cx="13" cy="14"/>
            </a:xfrm>
            <a:custGeom>
              <a:avLst/>
              <a:gdLst>
                <a:gd name="T0" fmla="*/ 2 w 13"/>
                <a:gd name="T1" fmla="*/ 0 h 14"/>
                <a:gd name="T2" fmla="*/ 13 w 13"/>
                <a:gd name="T3" fmla="*/ 0 h 14"/>
                <a:gd name="T4" fmla="*/ 13 w 13"/>
                <a:gd name="T5" fmla="*/ 14 h 14"/>
                <a:gd name="T6" fmla="*/ 0 w 13"/>
                <a:gd name="T7" fmla="*/ 14 h 14"/>
                <a:gd name="T8" fmla="*/ 2 w 13"/>
                <a:gd name="T9" fmla="*/ 0 h 14"/>
              </a:gdLst>
              <a:ahLst/>
              <a:cxnLst>
                <a:cxn ang="0">
                  <a:pos x="T0" y="T1"/>
                </a:cxn>
                <a:cxn ang="0">
                  <a:pos x="T2" y="T3"/>
                </a:cxn>
                <a:cxn ang="0">
                  <a:pos x="T4" y="T5"/>
                </a:cxn>
                <a:cxn ang="0">
                  <a:pos x="T6" y="T7"/>
                </a:cxn>
                <a:cxn ang="0">
                  <a:pos x="T8" y="T9"/>
                </a:cxn>
              </a:cxnLst>
              <a:rect l="0" t="0" r="r" b="b"/>
              <a:pathLst>
                <a:path w="13" h="14">
                  <a:moveTo>
                    <a:pt x="2" y="0"/>
                  </a:moveTo>
                  <a:lnTo>
                    <a:pt x="13" y="0"/>
                  </a:lnTo>
                  <a:lnTo>
                    <a:pt x="13" y="14"/>
                  </a:lnTo>
                  <a:lnTo>
                    <a:pt x="0" y="14"/>
                  </a:lnTo>
                  <a:lnTo>
                    <a:pt x="2"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2" name="Freeform 122"/>
            <p:cNvSpPr>
              <a:spLocks/>
            </p:cNvSpPr>
            <p:nvPr/>
          </p:nvSpPr>
          <p:spPr bwMode="auto">
            <a:xfrm>
              <a:off x="2578" y="3428"/>
              <a:ext cx="52" cy="83"/>
            </a:xfrm>
            <a:custGeom>
              <a:avLst/>
              <a:gdLst>
                <a:gd name="T0" fmla="*/ 3 w 52"/>
                <a:gd name="T1" fmla="*/ 0 h 83"/>
                <a:gd name="T2" fmla="*/ 45 w 52"/>
                <a:gd name="T3" fmla="*/ 0 h 83"/>
                <a:gd name="T4" fmla="*/ 45 w 52"/>
                <a:gd name="T5" fmla="*/ 9 h 83"/>
                <a:gd name="T6" fmla="*/ 14 w 52"/>
                <a:gd name="T7" fmla="*/ 9 h 83"/>
                <a:gd name="T8" fmla="*/ 14 w 52"/>
                <a:gd name="T9" fmla="*/ 28 h 83"/>
                <a:gd name="T10" fmla="*/ 18 w 52"/>
                <a:gd name="T11" fmla="*/ 28 h 83"/>
                <a:gd name="T12" fmla="*/ 23 w 52"/>
                <a:gd name="T13" fmla="*/ 27 h 83"/>
                <a:gd name="T14" fmla="*/ 30 w 52"/>
                <a:gd name="T15" fmla="*/ 28 h 83"/>
                <a:gd name="T16" fmla="*/ 38 w 52"/>
                <a:gd name="T17" fmla="*/ 31 h 83"/>
                <a:gd name="T18" fmla="*/ 44 w 52"/>
                <a:gd name="T19" fmla="*/ 34 h 83"/>
                <a:gd name="T20" fmla="*/ 48 w 52"/>
                <a:gd name="T21" fmla="*/ 41 h 83"/>
                <a:gd name="T22" fmla="*/ 52 w 52"/>
                <a:gd name="T23" fmla="*/ 47 h 83"/>
                <a:gd name="T24" fmla="*/ 52 w 52"/>
                <a:gd name="T25" fmla="*/ 56 h 83"/>
                <a:gd name="T26" fmla="*/ 52 w 52"/>
                <a:gd name="T27" fmla="*/ 62 h 83"/>
                <a:gd name="T28" fmla="*/ 50 w 52"/>
                <a:gd name="T29" fmla="*/ 66 h 83"/>
                <a:gd name="T30" fmla="*/ 47 w 52"/>
                <a:gd name="T31" fmla="*/ 71 h 83"/>
                <a:gd name="T32" fmla="*/ 44 w 52"/>
                <a:gd name="T33" fmla="*/ 75 h 83"/>
                <a:gd name="T34" fmla="*/ 39 w 52"/>
                <a:gd name="T35" fmla="*/ 78 h 83"/>
                <a:gd name="T36" fmla="*/ 33 w 52"/>
                <a:gd name="T37" fmla="*/ 80 h 83"/>
                <a:gd name="T38" fmla="*/ 27 w 52"/>
                <a:gd name="T39" fmla="*/ 82 h 83"/>
                <a:gd name="T40" fmla="*/ 21 w 52"/>
                <a:gd name="T41" fmla="*/ 83 h 83"/>
                <a:gd name="T42" fmla="*/ 11 w 52"/>
                <a:gd name="T43" fmla="*/ 82 h 83"/>
                <a:gd name="T44" fmla="*/ 4 w 52"/>
                <a:gd name="T45" fmla="*/ 80 h 83"/>
                <a:gd name="T46" fmla="*/ 0 w 52"/>
                <a:gd name="T47" fmla="*/ 78 h 83"/>
                <a:gd name="T48" fmla="*/ 0 w 52"/>
                <a:gd name="T49" fmla="*/ 68 h 83"/>
                <a:gd name="T50" fmla="*/ 4 w 52"/>
                <a:gd name="T51" fmla="*/ 71 h 83"/>
                <a:gd name="T52" fmla="*/ 9 w 52"/>
                <a:gd name="T53" fmla="*/ 72 h 83"/>
                <a:gd name="T54" fmla="*/ 15 w 52"/>
                <a:gd name="T55" fmla="*/ 72 h 83"/>
                <a:gd name="T56" fmla="*/ 20 w 52"/>
                <a:gd name="T57" fmla="*/ 74 h 83"/>
                <a:gd name="T58" fmla="*/ 26 w 52"/>
                <a:gd name="T59" fmla="*/ 72 h 83"/>
                <a:gd name="T60" fmla="*/ 32 w 52"/>
                <a:gd name="T61" fmla="*/ 71 h 83"/>
                <a:gd name="T62" fmla="*/ 35 w 52"/>
                <a:gd name="T63" fmla="*/ 68 h 83"/>
                <a:gd name="T64" fmla="*/ 38 w 52"/>
                <a:gd name="T65" fmla="*/ 65 h 83"/>
                <a:gd name="T66" fmla="*/ 39 w 52"/>
                <a:gd name="T67" fmla="*/ 60 h 83"/>
                <a:gd name="T68" fmla="*/ 41 w 52"/>
                <a:gd name="T69" fmla="*/ 56 h 83"/>
                <a:gd name="T70" fmla="*/ 39 w 52"/>
                <a:gd name="T71" fmla="*/ 50 h 83"/>
                <a:gd name="T72" fmla="*/ 38 w 52"/>
                <a:gd name="T73" fmla="*/ 45 h 83"/>
                <a:gd name="T74" fmla="*/ 35 w 52"/>
                <a:gd name="T75" fmla="*/ 42 h 83"/>
                <a:gd name="T76" fmla="*/ 32 w 52"/>
                <a:gd name="T77" fmla="*/ 39 h 83"/>
                <a:gd name="T78" fmla="*/ 26 w 52"/>
                <a:gd name="T79" fmla="*/ 37 h 83"/>
                <a:gd name="T80" fmla="*/ 21 w 52"/>
                <a:gd name="T81" fmla="*/ 36 h 83"/>
                <a:gd name="T82" fmla="*/ 12 w 52"/>
                <a:gd name="T83" fmla="*/ 37 h 83"/>
                <a:gd name="T84" fmla="*/ 3 w 52"/>
                <a:gd name="T85" fmla="*/ 41 h 83"/>
                <a:gd name="T86" fmla="*/ 3 w 52"/>
                <a:gd name="T8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83">
                  <a:moveTo>
                    <a:pt x="3" y="0"/>
                  </a:moveTo>
                  <a:lnTo>
                    <a:pt x="45" y="0"/>
                  </a:lnTo>
                  <a:lnTo>
                    <a:pt x="45" y="9"/>
                  </a:lnTo>
                  <a:lnTo>
                    <a:pt x="14" y="9"/>
                  </a:lnTo>
                  <a:lnTo>
                    <a:pt x="14" y="28"/>
                  </a:lnTo>
                  <a:lnTo>
                    <a:pt x="18" y="28"/>
                  </a:lnTo>
                  <a:lnTo>
                    <a:pt x="23" y="27"/>
                  </a:lnTo>
                  <a:lnTo>
                    <a:pt x="30" y="28"/>
                  </a:lnTo>
                  <a:lnTo>
                    <a:pt x="38" y="31"/>
                  </a:lnTo>
                  <a:lnTo>
                    <a:pt x="44" y="34"/>
                  </a:lnTo>
                  <a:lnTo>
                    <a:pt x="48" y="41"/>
                  </a:lnTo>
                  <a:lnTo>
                    <a:pt x="52" y="47"/>
                  </a:lnTo>
                  <a:lnTo>
                    <a:pt x="52" y="56"/>
                  </a:lnTo>
                  <a:lnTo>
                    <a:pt x="52" y="62"/>
                  </a:lnTo>
                  <a:lnTo>
                    <a:pt x="50" y="66"/>
                  </a:lnTo>
                  <a:lnTo>
                    <a:pt x="47" y="71"/>
                  </a:lnTo>
                  <a:lnTo>
                    <a:pt x="44" y="75"/>
                  </a:lnTo>
                  <a:lnTo>
                    <a:pt x="39" y="78"/>
                  </a:lnTo>
                  <a:lnTo>
                    <a:pt x="33" y="80"/>
                  </a:lnTo>
                  <a:lnTo>
                    <a:pt x="27" y="82"/>
                  </a:lnTo>
                  <a:lnTo>
                    <a:pt x="21" y="83"/>
                  </a:lnTo>
                  <a:lnTo>
                    <a:pt x="11" y="82"/>
                  </a:lnTo>
                  <a:lnTo>
                    <a:pt x="4" y="80"/>
                  </a:lnTo>
                  <a:lnTo>
                    <a:pt x="0" y="78"/>
                  </a:lnTo>
                  <a:lnTo>
                    <a:pt x="0" y="68"/>
                  </a:lnTo>
                  <a:lnTo>
                    <a:pt x="4" y="71"/>
                  </a:lnTo>
                  <a:lnTo>
                    <a:pt x="9" y="72"/>
                  </a:lnTo>
                  <a:lnTo>
                    <a:pt x="15" y="72"/>
                  </a:lnTo>
                  <a:lnTo>
                    <a:pt x="20" y="74"/>
                  </a:lnTo>
                  <a:lnTo>
                    <a:pt x="26" y="72"/>
                  </a:lnTo>
                  <a:lnTo>
                    <a:pt x="32" y="71"/>
                  </a:lnTo>
                  <a:lnTo>
                    <a:pt x="35" y="68"/>
                  </a:lnTo>
                  <a:lnTo>
                    <a:pt x="38" y="65"/>
                  </a:lnTo>
                  <a:lnTo>
                    <a:pt x="39" y="60"/>
                  </a:lnTo>
                  <a:lnTo>
                    <a:pt x="41" y="56"/>
                  </a:lnTo>
                  <a:lnTo>
                    <a:pt x="39" y="50"/>
                  </a:lnTo>
                  <a:lnTo>
                    <a:pt x="38" y="45"/>
                  </a:lnTo>
                  <a:lnTo>
                    <a:pt x="35" y="42"/>
                  </a:lnTo>
                  <a:lnTo>
                    <a:pt x="32" y="39"/>
                  </a:lnTo>
                  <a:lnTo>
                    <a:pt x="26" y="37"/>
                  </a:lnTo>
                  <a:lnTo>
                    <a:pt x="21" y="36"/>
                  </a:lnTo>
                  <a:lnTo>
                    <a:pt x="12" y="37"/>
                  </a:lnTo>
                  <a:lnTo>
                    <a:pt x="3" y="41"/>
                  </a:lnTo>
                  <a:lnTo>
                    <a:pt x="3"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3" name="Freeform 123"/>
            <p:cNvSpPr>
              <a:spLocks noEditPoints="1"/>
            </p:cNvSpPr>
            <p:nvPr/>
          </p:nvSpPr>
          <p:spPr bwMode="auto">
            <a:xfrm>
              <a:off x="2646" y="3428"/>
              <a:ext cx="56" cy="83"/>
            </a:xfrm>
            <a:custGeom>
              <a:avLst/>
              <a:gdLst>
                <a:gd name="T0" fmla="*/ 29 w 56"/>
                <a:gd name="T1" fmla="*/ 7 h 83"/>
                <a:gd name="T2" fmla="*/ 23 w 56"/>
                <a:gd name="T3" fmla="*/ 9 h 83"/>
                <a:gd name="T4" fmla="*/ 20 w 56"/>
                <a:gd name="T5" fmla="*/ 12 h 83"/>
                <a:gd name="T6" fmla="*/ 15 w 56"/>
                <a:gd name="T7" fmla="*/ 16 h 83"/>
                <a:gd name="T8" fmla="*/ 12 w 56"/>
                <a:gd name="T9" fmla="*/ 27 h 83"/>
                <a:gd name="T10" fmla="*/ 12 w 56"/>
                <a:gd name="T11" fmla="*/ 41 h 83"/>
                <a:gd name="T12" fmla="*/ 12 w 56"/>
                <a:gd name="T13" fmla="*/ 56 h 83"/>
                <a:gd name="T14" fmla="*/ 15 w 56"/>
                <a:gd name="T15" fmla="*/ 66 h 83"/>
                <a:gd name="T16" fmla="*/ 18 w 56"/>
                <a:gd name="T17" fmla="*/ 71 h 83"/>
                <a:gd name="T18" fmla="*/ 23 w 56"/>
                <a:gd name="T19" fmla="*/ 74 h 83"/>
                <a:gd name="T20" fmla="*/ 29 w 56"/>
                <a:gd name="T21" fmla="*/ 74 h 83"/>
                <a:gd name="T22" fmla="*/ 34 w 56"/>
                <a:gd name="T23" fmla="*/ 74 h 83"/>
                <a:gd name="T24" fmla="*/ 38 w 56"/>
                <a:gd name="T25" fmla="*/ 71 h 83"/>
                <a:gd name="T26" fmla="*/ 41 w 56"/>
                <a:gd name="T27" fmla="*/ 66 h 83"/>
                <a:gd name="T28" fmla="*/ 44 w 56"/>
                <a:gd name="T29" fmla="*/ 56 h 83"/>
                <a:gd name="T30" fmla="*/ 46 w 56"/>
                <a:gd name="T31" fmla="*/ 41 h 83"/>
                <a:gd name="T32" fmla="*/ 44 w 56"/>
                <a:gd name="T33" fmla="*/ 27 h 83"/>
                <a:gd name="T34" fmla="*/ 41 w 56"/>
                <a:gd name="T35" fmla="*/ 16 h 83"/>
                <a:gd name="T36" fmla="*/ 38 w 56"/>
                <a:gd name="T37" fmla="*/ 12 h 83"/>
                <a:gd name="T38" fmla="*/ 34 w 56"/>
                <a:gd name="T39" fmla="*/ 9 h 83"/>
                <a:gd name="T40" fmla="*/ 29 w 56"/>
                <a:gd name="T41" fmla="*/ 7 h 83"/>
                <a:gd name="T42" fmla="*/ 29 w 56"/>
                <a:gd name="T43" fmla="*/ 0 h 83"/>
                <a:gd name="T44" fmla="*/ 35 w 56"/>
                <a:gd name="T45" fmla="*/ 0 h 83"/>
                <a:gd name="T46" fmla="*/ 41 w 56"/>
                <a:gd name="T47" fmla="*/ 1 h 83"/>
                <a:gd name="T48" fmla="*/ 46 w 56"/>
                <a:gd name="T49" fmla="*/ 6 h 83"/>
                <a:gd name="T50" fmla="*/ 50 w 56"/>
                <a:gd name="T51" fmla="*/ 10 h 83"/>
                <a:gd name="T52" fmla="*/ 55 w 56"/>
                <a:gd name="T53" fmla="*/ 24 h 83"/>
                <a:gd name="T54" fmla="*/ 56 w 56"/>
                <a:gd name="T55" fmla="*/ 41 h 83"/>
                <a:gd name="T56" fmla="*/ 55 w 56"/>
                <a:gd name="T57" fmla="*/ 59 h 83"/>
                <a:gd name="T58" fmla="*/ 49 w 56"/>
                <a:gd name="T59" fmla="*/ 72 h 83"/>
                <a:gd name="T60" fmla="*/ 46 w 56"/>
                <a:gd name="T61" fmla="*/ 77 h 83"/>
                <a:gd name="T62" fmla="*/ 40 w 56"/>
                <a:gd name="T63" fmla="*/ 80 h 83"/>
                <a:gd name="T64" fmla="*/ 35 w 56"/>
                <a:gd name="T65" fmla="*/ 82 h 83"/>
                <a:gd name="T66" fmla="*/ 29 w 56"/>
                <a:gd name="T67" fmla="*/ 83 h 83"/>
                <a:gd name="T68" fmla="*/ 21 w 56"/>
                <a:gd name="T69" fmla="*/ 82 h 83"/>
                <a:gd name="T70" fmla="*/ 17 w 56"/>
                <a:gd name="T71" fmla="*/ 80 h 83"/>
                <a:gd name="T72" fmla="*/ 12 w 56"/>
                <a:gd name="T73" fmla="*/ 77 h 83"/>
                <a:gd name="T74" fmla="*/ 8 w 56"/>
                <a:gd name="T75" fmla="*/ 72 h 83"/>
                <a:gd name="T76" fmla="*/ 2 w 56"/>
                <a:gd name="T77" fmla="*/ 59 h 83"/>
                <a:gd name="T78" fmla="*/ 0 w 56"/>
                <a:gd name="T79" fmla="*/ 41 h 83"/>
                <a:gd name="T80" fmla="*/ 3 w 56"/>
                <a:gd name="T81" fmla="*/ 22 h 83"/>
                <a:gd name="T82" fmla="*/ 8 w 56"/>
                <a:gd name="T83" fmla="*/ 10 h 83"/>
                <a:gd name="T84" fmla="*/ 12 w 56"/>
                <a:gd name="T85" fmla="*/ 6 h 83"/>
                <a:gd name="T86" fmla="*/ 17 w 56"/>
                <a:gd name="T87" fmla="*/ 1 h 83"/>
                <a:gd name="T88" fmla="*/ 23 w 56"/>
                <a:gd name="T89" fmla="*/ 0 h 83"/>
                <a:gd name="T90" fmla="*/ 29 w 56"/>
                <a:gd name="T9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83">
                  <a:moveTo>
                    <a:pt x="29" y="7"/>
                  </a:moveTo>
                  <a:lnTo>
                    <a:pt x="23" y="9"/>
                  </a:lnTo>
                  <a:lnTo>
                    <a:pt x="20" y="12"/>
                  </a:lnTo>
                  <a:lnTo>
                    <a:pt x="15" y="16"/>
                  </a:lnTo>
                  <a:lnTo>
                    <a:pt x="12" y="27"/>
                  </a:lnTo>
                  <a:lnTo>
                    <a:pt x="12" y="41"/>
                  </a:lnTo>
                  <a:lnTo>
                    <a:pt x="12" y="56"/>
                  </a:lnTo>
                  <a:lnTo>
                    <a:pt x="15" y="66"/>
                  </a:lnTo>
                  <a:lnTo>
                    <a:pt x="18" y="71"/>
                  </a:lnTo>
                  <a:lnTo>
                    <a:pt x="23" y="74"/>
                  </a:lnTo>
                  <a:lnTo>
                    <a:pt x="29" y="74"/>
                  </a:lnTo>
                  <a:lnTo>
                    <a:pt x="34" y="74"/>
                  </a:lnTo>
                  <a:lnTo>
                    <a:pt x="38" y="71"/>
                  </a:lnTo>
                  <a:lnTo>
                    <a:pt x="41" y="66"/>
                  </a:lnTo>
                  <a:lnTo>
                    <a:pt x="44" y="56"/>
                  </a:lnTo>
                  <a:lnTo>
                    <a:pt x="46" y="41"/>
                  </a:lnTo>
                  <a:lnTo>
                    <a:pt x="44" y="27"/>
                  </a:lnTo>
                  <a:lnTo>
                    <a:pt x="41" y="16"/>
                  </a:lnTo>
                  <a:lnTo>
                    <a:pt x="38" y="12"/>
                  </a:lnTo>
                  <a:lnTo>
                    <a:pt x="34" y="9"/>
                  </a:lnTo>
                  <a:lnTo>
                    <a:pt x="29" y="7"/>
                  </a:lnTo>
                  <a:close/>
                  <a:moveTo>
                    <a:pt x="29" y="0"/>
                  </a:moveTo>
                  <a:lnTo>
                    <a:pt x="35" y="0"/>
                  </a:lnTo>
                  <a:lnTo>
                    <a:pt x="41" y="1"/>
                  </a:lnTo>
                  <a:lnTo>
                    <a:pt x="46" y="6"/>
                  </a:lnTo>
                  <a:lnTo>
                    <a:pt x="50" y="10"/>
                  </a:lnTo>
                  <a:lnTo>
                    <a:pt x="55" y="24"/>
                  </a:lnTo>
                  <a:lnTo>
                    <a:pt x="56" y="41"/>
                  </a:lnTo>
                  <a:lnTo>
                    <a:pt x="55" y="59"/>
                  </a:lnTo>
                  <a:lnTo>
                    <a:pt x="49" y="72"/>
                  </a:lnTo>
                  <a:lnTo>
                    <a:pt x="46" y="77"/>
                  </a:lnTo>
                  <a:lnTo>
                    <a:pt x="40" y="80"/>
                  </a:lnTo>
                  <a:lnTo>
                    <a:pt x="35" y="82"/>
                  </a:lnTo>
                  <a:lnTo>
                    <a:pt x="29" y="83"/>
                  </a:lnTo>
                  <a:lnTo>
                    <a:pt x="21" y="82"/>
                  </a:lnTo>
                  <a:lnTo>
                    <a:pt x="17" y="80"/>
                  </a:lnTo>
                  <a:lnTo>
                    <a:pt x="12" y="77"/>
                  </a:lnTo>
                  <a:lnTo>
                    <a:pt x="8" y="72"/>
                  </a:lnTo>
                  <a:lnTo>
                    <a:pt x="2" y="59"/>
                  </a:lnTo>
                  <a:lnTo>
                    <a:pt x="0" y="41"/>
                  </a:lnTo>
                  <a:lnTo>
                    <a:pt x="3" y="22"/>
                  </a:lnTo>
                  <a:lnTo>
                    <a:pt x="8" y="10"/>
                  </a:lnTo>
                  <a:lnTo>
                    <a:pt x="12" y="6"/>
                  </a:lnTo>
                  <a:lnTo>
                    <a:pt x="17" y="1"/>
                  </a:lnTo>
                  <a:lnTo>
                    <a:pt x="23" y="0"/>
                  </a:lnTo>
                  <a:lnTo>
                    <a:pt x="29" y="0"/>
                  </a:lnTo>
                  <a:close/>
                </a:path>
              </a:pathLst>
            </a:custGeom>
            <a:solidFill>
              <a:srgbClr val="DA0000"/>
            </a:solidFill>
            <a:ln w="0">
              <a:solidFill>
                <a:srgbClr val="DA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4" name="Rectangle 124"/>
            <p:cNvSpPr>
              <a:spLocks noChangeArrowheads="1"/>
            </p:cNvSpPr>
            <p:nvPr/>
          </p:nvSpPr>
          <p:spPr bwMode="auto">
            <a:xfrm>
              <a:off x="4301" y="647"/>
              <a:ext cx="152" cy="3023"/>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5" name="Line 125"/>
            <p:cNvSpPr>
              <a:spLocks noChangeShapeType="1"/>
            </p:cNvSpPr>
            <p:nvPr/>
          </p:nvSpPr>
          <p:spPr bwMode="auto">
            <a:xfrm>
              <a:off x="4301" y="647"/>
              <a:ext cx="152" cy="0"/>
            </a:xfrm>
            <a:prstGeom prst="line">
              <a:avLst/>
            </a:prstGeom>
            <a:noFill/>
            <a:ln w="317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 name="Line 126"/>
            <p:cNvSpPr>
              <a:spLocks noChangeShapeType="1"/>
            </p:cNvSpPr>
            <p:nvPr/>
          </p:nvSpPr>
          <p:spPr bwMode="auto">
            <a:xfrm>
              <a:off x="4453" y="647"/>
              <a:ext cx="0" cy="3023"/>
            </a:xfrm>
            <a:prstGeom prst="line">
              <a:avLst/>
            </a:prstGeom>
            <a:noFill/>
            <a:ln w="317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 name="Line 127"/>
            <p:cNvSpPr>
              <a:spLocks noChangeShapeType="1"/>
            </p:cNvSpPr>
            <p:nvPr/>
          </p:nvSpPr>
          <p:spPr bwMode="auto">
            <a:xfrm flipH="1">
              <a:off x="4301" y="3670"/>
              <a:ext cx="152" cy="0"/>
            </a:xfrm>
            <a:prstGeom prst="line">
              <a:avLst/>
            </a:prstGeom>
            <a:noFill/>
            <a:ln w="317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 name="Line 128"/>
            <p:cNvSpPr>
              <a:spLocks noChangeShapeType="1"/>
            </p:cNvSpPr>
            <p:nvPr/>
          </p:nvSpPr>
          <p:spPr bwMode="auto">
            <a:xfrm flipV="1">
              <a:off x="4301" y="647"/>
              <a:ext cx="0" cy="3023"/>
            </a:xfrm>
            <a:prstGeom prst="line">
              <a:avLst/>
            </a:prstGeom>
            <a:noFill/>
            <a:ln w="317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 name="Rectangle 129"/>
            <p:cNvSpPr>
              <a:spLocks noChangeArrowheads="1"/>
            </p:cNvSpPr>
            <p:nvPr/>
          </p:nvSpPr>
          <p:spPr bwMode="auto">
            <a:xfrm>
              <a:off x="4301" y="3666"/>
              <a:ext cx="152"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0" name="Rectangle 130"/>
            <p:cNvSpPr>
              <a:spLocks noChangeArrowheads="1"/>
            </p:cNvSpPr>
            <p:nvPr/>
          </p:nvSpPr>
          <p:spPr bwMode="auto">
            <a:xfrm>
              <a:off x="4301" y="3391"/>
              <a:ext cx="152" cy="9"/>
            </a:xfrm>
            <a:prstGeom prst="rect">
              <a:avLst/>
            </a:prstGeom>
            <a:solidFill>
              <a:srgbClr val="850096"/>
            </a:solidFill>
            <a:ln w="0">
              <a:solidFill>
                <a:srgbClr val="850096"/>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1" name="Rectangle 131"/>
            <p:cNvSpPr>
              <a:spLocks noChangeArrowheads="1"/>
            </p:cNvSpPr>
            <p:nvPr/>
          </p:nvSpPr>
          <p:spPr bwMode="auto">
            <a:xfrm>
              <a:off x="4301" y="3116"/>
              <a:ext cx="152" cy="9"/>
            </a:xfrm>
            <a:prstGeom prst="rect">
              <a:avLst/>
            </a:prstGeom>
            <a:solidFill>
              <a:srgbClr val="0000C9"/>
            </a:solidFill>
            <a:ln w="0">
              <a:solidFill>
                <a:srgbClr val="0000C9"/>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2" name="Rectangle 132"/>
            <p:cNvSpPr>
              <a:spLocks noChangeArrowheads="1"/>
            </p:cNvSpPr>
            <p:nvPr/>
          </p:nvSpPr>
          <p:spPr bwMode="auto">
            <a:xfrm>
              <a:off x="4301" y="2567"/>
              <a:ext cx="152" cy="9"/>
            </a:xfrm>
            <a:prstGeom prst="rect">
              <a:avLst/>
            </a:prstGeom>
            <a:solidFill>
              <a:srgbClr val="00AAA0"/>
            </a:solidFill>
            <a:ln w="0">
              <a:solidFill>
                <a:srgbClr val="00AAA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3" name="Rectangle 133"/>
            <p:cNvSpPr>
              <a:spLocks noChangeArrowheads="1"/>
            </p:cNvSpPr>
            <p:nvPr/>
          </p:nvSpPr>
          <p:spPr bwMode="auto">
            <a:xfrm>
              <a:off x="4301" y="2017"/>
              <a:ext cx="152" cy="9"/>
            </a:xfrm>
            <a:prstGeom prst="rect">
              <a:avLst/>
            </a:prstGeom>
            <a:solidFill>
              <a:srgbClr val="00DA00"/>
            </a:solidFill>
            <a:ln w="0">
              <a:solidFill>
                <a:srgbClr val="00DA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4" name="Rectangle 134"/>
            <p:cNvSpPr>
              <a:spLocks noChangeArrowheads="1"/>
            </p:cNvSpPr>
            <p:nvPr/>
          </p:nvSpPr>
          <p:spPr bwMode="auto">
            <a:xfrm>
              <a:off x="4301" y="1466"/>
              <a:ext cx="152" cy="9"/>
            </a:xfrm>
            <a:prstGeom prst="rect">
              <a:avLst/>
            </a:prstGeom>
            <a:solidFill>
              <a:srgbClr val="F8DA00"/>
            </a:solidFill>
            <a:ln w="0">
              <a:solidFill>
                <a:srgbClr val="F8DA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5" name="Rectangle 135"/>
            <p:cNvSpPr>
              <a:spLocks noChangeArrowheads="1"/>
            </p:cNvSpPr>
            <p:nvPr/>
          </p:nvSpPr>
          <p:spPr bwMode="auto">
            <a:xfrm>
              <a:off x="4301" y="917"/>
              <a:ext cx="152" cy="9"/>
            </a:xfrm>
            <a:prstGeom prst="rect">
              <a:avLst/>
            </a:prstGeom>
            <a:solidFill>
              <a:srgbClr val="DA0000"/>
            </a:solidFill>
            <a:ln w="0">
              <a:solidFill>
                <a:srgbClr val="DA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6" name="Rectangle 136"/>
            <p:cNvSpPr>
              <a:spLocks noChangeArrowheads="1"/>
            </p:cNvSpPr>
            <p:nvPr/>
          </p:nvSpPr>
          <p:spPr bwMode="auto">
            <a:xfrm>
              <a:off x="4301" y="642"/>
              <a:ext cx="152" cy="9"/>
            </a:xfrm>
            <a:prstGeom prst="rect">
              <a:avLst/>
            </a:prstGeom>
            <a:solidFill>
              <a:srgbClr val="CCCCCC"/>
            </a:solidFill>
            <a:ln w="0">
              <a:solidFill>
                <a:srgbClr val="CCCCCC"/>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7" name="Line 137"/>
            <p:cNvSpPr>
              <a:spLocks noChangeShapeType="1"/>
            </p:cNvSpPr>
            <p:nvPr/>
          </p:nvSpPr>
          <p:spPr bwMode="auto">
            <a:xfrm>
              <a:off x="4301" y="647"/>
              <a:ext cx="152"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 name="Line 138"/>
            <p:cNvSpPr>
              <a:spLocks noChangeShapeType="1"/>
            </p:cNvSpPr>
            <p:nvPr/>
          </p:nvSpPr>
          <p:spPr bwMode="auto">
            <a:xfrm>
              <a:off x="4453" y="647"/>
              <a:ext cx="0" cy="3023"/>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 name="Line 139"/>
            <p:cNvSpPr>
              <a:spLocks noChangeShapeType="1"/>
            </p:cNvSpPr>
            <p:nvPr/>
          </p:nvSpPr>
          <p:spPr bwMode="auto">
            <a:xfrm flipH="1">
              <a:off x="4301" y="3670"/>
              <a:ext cx="152"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 name="Line 140"/>
            <p:cNvSpPr>
              <a:spLocks noChangeShapeType="1"/>
            </p:cNvSpPr>
            <p:nvPr/>
          </p:nvSpPr>
          <p:spPr bwMode="auto">
            <a:xfrm flipV="1">
              <a:off x="4301" y="647"/>
              <a:ext cx="0" cy="3023"/>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 name="Line 141"/>
            <p:cNvSpPr>
              <a:spLocks noChangeShapeType="1"/>
            </p:cNvSpPr>
            <p:nvPr/>
          </p:nvSpPr>
          <p:spPr bwMode="auto">
            <a:xfrm flipH="1">
              <a:off x="4418" y="3670"/>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 name="Freeform 142"/>
            <p:cNvSpPr>
              <a:spLocks noEditPoints="1"/>
            </p:cNvSpPr>
            <p:nvPr/>
          </p:nvSpPr>
          <p:spPr bwMode="auto">
            <a:xfrm>
              <a:off x="4494" y="3623"/>
              <a:ext cx="51" cy="78"/>
            </a:xfrm>
            <a:custGeom>
              <a:avLst/>
              <a:gdLst>
                <a:gd name="T0" fmla="*/ 26 w 51"/>
                <a:gd name="T1" fmla="*/ 8 h 78"/>
                <a:gd name="T2" fmla="*/ 20 w 51"/>
                <a:gd name="T3" fmla="*/ 8 h 78"/>
                <a:gd name="T4" fmla="*/ 17 w 51"/>
                <a:gd name="T5" fmla="*/ 11 h 78"/>
                <a:gd name="T6" fmla="*/ 13 w 51"/>
                <a:gd name="T7" fmla="*/ 16 h 78"/>
                <a:gd name="T8" fmla="*/ 10 w 51"/>
                <a:gd name="T9" fmla="*/ 22 h 78"/>
                <a:gd name="T10" fmla="*/ 10 w 51"/>
                <a:gd name="T11" fmla="*/ 29 h 78"/>
                <a:gd name="T12" fmla="*/ 9 w 51"/>
                <a:gd name="T13" fmla="*/ 38 h 78"/>
                <a:gd name="T14" fmla="*/ 10 w 51"/>
                <a:gd name="T15" fmla="*/ 47 h 78"/>
                <a:gd name="T16" fmla="*/ 10 w 51"/>
                <a:gd name="T17" fmla="*/ 55 h 78"/>
                <a:gd name="T18" fmla="*/ 13 w 51"/>
                <a:gd name="T19" fmla="*/ 61 h 78"/>
                <a:gd name="T20" fmla="*/ 17 w 51"/>
                <a:gd name="T21" fmla="*/ 66 h 78"/>
                <a:gd name="T22" fmla="*/ 20 w 51"/>
                <a:gd name="T23" fmla="*/ 69 h 78"/>
                <a:gd name="T24" fmla="*/ 26 w 51"/>
                <a:gd name="T25" fmla="*/ 69 h 78"/>
                <a:gd name="T26" fmla="*/ 30 w 51"/>
                <a:gd name="T27" fmla="*/ 69 h 78"/>
                <a:gd name="T28" fmla="*/ 33 w 51"/>
                <a:gd name="T29" fmla="*/ 66 h 78"/>
                <a:gd name="T30" fmla="*/ 36 w 51"/>
                <a:gd name="T31" fmla="*/ 61 h 78"/>
                <a:gd name="T32" fmla="*/ 39 w 51"/>
                <a:gd name="T33" fmla="*/ 55 h 78"/>
                <a:gd name="T34" fmla="*/ 41 w 51"/>
                <a:gd name="T35" fmla="*/ 47 h 78"/>
                <a:gd name="T36" fmla="*/ 41 w 51"/>
                <a:gd name="T37" fmla="*/ 38 h 78"/>
                <a:gd name="T38" fmla="*/ 41 w 51"/>
                <a:gd name="T39" fmla="*/ 29 h 78"/>
                <a:gd name="T40" fmla="*/ 39 w 51"/>
                <a:gd name="T41" fmla="*/ 22 h 78"/>
                <a:gd name="T42" fmla="*/ 36 w 51"/>
                <a:gd name="T43" fmla="*/ 16 h 78"/>
                <a:gd name="T44" fmla="*/ 33 w 51"/>
                <a:gd name="T45" fmla="*/ 11 h 78"/>
                <a:gd name="T46" fmla="*/ 30 w 51"/>
                <a:gd name="T47" fmla="*/ 8 h 78"/>
                <a:gd name="T48" fmla="*/ 26 w 51"/>
                <a:gd name="T49" fmla="*/ 8 h 78"/>
                <a:gd name="T50" fmla="*/ 26 w 51"/>
                <a:gd name="T51" fmla="*/ 0 h 78"/>
                <a:gd name="T52" fmla="*/ 30 w 51"/>
                <a:gd name="T53" fmla="*/ 0 h 78"/>
                <a:gd name="T54" fmla="*/ 36 w 51"/>
                <a:gd name="T55" fmla="*/ 2 h 78"/>
                <a:gd name="T56" fmla="*/ 41 w 51"/>
                <a:gd name="T57" fmla="*/ 5 h 78"/>
                <a:gd name="T58" fmla="*/ 44 w 51"/>
                <a:gd name="T59" fmla="*/ 9 h 78"/>
                <a:gd name="T60" fmla="*/ 48 w 51"/>
                <a:gd name="T61" fmla="*/ 22 h 78"/>
                <a:gd name="T62" fmla="*/ 51 w 51"/>
                <a:gd name="T63" fmla="*/ 38 h 78"/>
                <a:gd name="T64" fmla="*/ 48 w 51"/>
                <a:gd name="T65" fmla="*/ 55 h 78"/>
                <a:gd name="T66" fmla="*/ 44 w 51"/>
                <a:gd name="T67" fmla="*/ 67 h 78"/>
                <a:gd name="T68" fmla="*/ 41 w 51"/>
                <a:gd name="T69" fmla="*/ 72 h 78"/>
                <a:gd name="T70" fmla="*/ 36 w 51"/>
                <a:gd name="T71" fmla="*/ 75 h 78"/>
                <a:gd name="T72" fmla="*/ 30 w 51"/>
                <a:gd name="T73" fmla="*/ 76 h 78"/>
                <a:gd name="T74" fmla="*/ 26 w 51"/>
                <a:gd name="T75" fmla="*/ 78 h 78"/>
                <a:gd name="T76" fmla="*/ 20 w 51"/>
                <a:gd name="T77" fmla="*/ 76 h 78"/>
                <a:gd name="T78" fmla="*/ 13 w 51"/>
                <a:gd name="T79" fmla="*/ 75 h 78"/>
                <a:gd name="T80" fmla="*/ 9 w 51"/>
                <a:gd name="T81" fmla="*/ 72 h 78"/>
                <a:gd name="T82" fmla="*/ 6 w 51"/>
                <a:gd name="T83" fmla="*/ 67 h 78"/>
                <a:gd name="T84" fmla="*/ 1 w 51"/>
                <a:gd name="T85" fmla="*/ 55 h 78"/>
                <a:gd name="T86" fmla="*/ 0 w 51"/>
                <a:gd name="T87" fmla="*/ 38 h 78"/>
                <a:gd name="T88" fmla="*/ 1 w 51"/>
                <a:gd name="T89" fmla="*/ 22 h 78"/>
                <a:gd name="T90" fmla="*/ 6 w 51"/>
                <a:gd name="T91" fmla="*/ 9 h 78"/>
                <a:gd name="T92" fmla="*/ 9 w 51"/>
                <a:gd name="T93" fmla="*/ 5 h 78"/>
                <a:gd name="T94" fmla="*/ 13 w 51"/>
                <a:gd name="T95" fmla="*/ 2 h 78"/>
                <a:gd name="T96" fmla="*/ 20 w 51"/>
                <a:gd name="T97" fmla="*/ 0 h 78"/>
                <a:gd name="T98" fmla="*/ 26 w 51"/>
                <a:gd name="T9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78">
                  <a:moveTo>
                    <a:pt x="26" y="8"/>
                  </a:moveTo>
                  <a:lnTo>
                    <a:pt x="20" y="8"/>
                  </a:lnTo>
                  <a:lnTo>
                    <a:pt x="17" y="11"/>
                  </a:lnTo>
                  <a:lnTo>
                    <a:pt x="13" y="16"/>
                  </a:lnTo>
                  <a:lnTo>
                    <a:pt x="10" y="22"/>
                  </a:lnTo>
                  <a:lnTo>
                    <a:pt x="10" y="29"/>
                  </a:lnTo>
                  <a:lnTo>
                    <a:pt x="9" y="38"/>
                  </a:lnTo>
                  <a:lnTo>
                    <a:pt x="10" y="47"/>
                  </a:lnTo>
                  <a:lnTo>
                    <a:pt x="10" y="55"/>
                  </a:lnTo>
                  <a:lnTo>
                    <a:pt x="13" y="61"/>
                  </a:lnTo>
                  <a:lnTo>
                    <a:pt x="17" y="66"/>
                  </a:lnTo>
                  <a:lnTo>
                    <a:pt x="20" y="69"/>
                  </a:lnTo>
                  <a:lnTo>
                    <a:pt x="26" y="69"/>
                  </a:lnTo>
                  <a:lnTo>
                    <a:pt x="30" y="69"/>
                  </a:lnTo>
                  <a:lnTo>
                    <a:pt x="33" y="66"/>
                  </a:lnTo>
                  <a:lnTo>
                    <a:pt x="36" y="61"/>
                  </a:lnTo>
                  <a:lnTo>
                    <a:pt x="39" y="55"/>
                  </a:lnTo>
                  <a:lnTo>
                    <a:pt x="41" y="47"/>
                  </a:lnTo>
                  <a:lnTo>
                    <a:pt x="41" y="38"/>
                  </a:lnTo>
                  <a:lnTo>
                    <a:pt x="41" y="29"/>
                  </a:lnTo>
                  <a:lnTo>
                    <a:pt x="39" y="22"/>
                  </a:lnTo>
                  <a:lnTo>
                    <a:pt x="36" y="16"/>
                  </a:lnTo>
                  <a:lnTo>
                    <a:pt x="33" y="11"/>
                  </a:lnTo>
                  <a:lnTo>
                    <a:pt x="30" y="8"/>
                  </a:lnTo>
                  <a:lnTo>
                    <a:pt x="26" y="8"/>
                  </a:lnTo>
                  <a:close/>
                  <a:moveTo>
                    <a:pt x="26" y="0"/>
                  </a:moveTo>
                  <a:lnTo>
                    <a:pt x="30" y="0"/>
                  </a:lnTo>
                  <a:lnTo>
                    <a:pt x="36" y="2"/>
                  </a:lnTo>
                  <a:lnTo>
                    <a:pt x="41" y="5"/>
                  </a:lnTo>
                  <a:lnTo>
                    <a:pt x="44" y="9"/>
                  </a:lnTo>
                  <a:lnTo>
                    <a:pt x="48" y="22"/>
                  </a:lnTo>
                  <a:lnTo>
                    <a:pt x="51" y="38"/>
                  </a:lnTo>
                  <a:lnTo>
                    <a:pt x="48" y="55"/>
                  </a:lnTo>
                  <a:lnTo>
                    <a:pt x="44" y="67"/>
                  </a:lnTo>
                  <a:lnTo>
                    <a:pt x="41" y="72"/>
                  </a:lnTo>
                  <a:lnTo>
                    <a:pt x="36" y="75"/>
                  </a:lnTo>
                  <a:lnTo>
                    <a:pt x="30" y="76"/>
                  </a:lnTo>
                  <a:lnTo>
                    <a:pt x="26" y="78"/>
                  </a:lnTo>
                  <a:lnTo>
                    <a:pt x="20" y="76"/>
                  </a:lnTo>
                  <a:lnTo>
                    <a:pt x="13" y="75"/>
                  </a:lnTo>
                  <a:lnTo>
                    <a:pt x="9" y="72"/>
                  </a:lnTo>
                  <a:lnTo>
                    <a:pt x="6" y="67"/>
                  </a:lnTo>
                  <a:lnTo>
                    <a:pt x="1" y="55"/>
                  </a:lnTo>
                  <a:lnTo>
                    <a:pt x="0" y="38"/>
                  </a:lnTo>
                  <a:lnTo>
                    <a:pt x="1" y="22"/>
                  </a:lnTo>
                  <a:lnTo>
                    <a:pt x="6" y="9"/>
                  </a:lnTo>
                  <a:lnTo>
                    <a:pt x="9" y="5"/>
                  </a:lnTo>
                  <a:lnTo>
                    <a:pt x="13" y="2"/>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3" name="Rectangle 143"/>
            <p:cNvSpPr>
              <a:spLocks noChangeArrowheads="1"/>
            </p:cNvSpPr>
            <p:nvPr/>
          </p:nvSpPr>
          <p:spPr bwMode="auto">
            <a:xfrm>
              <a:off x="4562" y="3686"/>
              <a:ext cx="11" cy="1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4" name="Freeform 144"/>
            <p:cNvSpPr>
              <a:spLocks noEditPoints="1"/>
            </p:cNvSpPr>
            <p:nvPr/>
          </p:nvSpPr>
          <p:spPr bwMode="auto">
            <a:xfrm>
              <a:off x="4591" y="3623"/>
              <a:ext cx="52" cy="78"/>
            </a:xfrm>
            <a:custGeom>
              <a:avLst/>
              <a:gdLst>
                <a:gd name="T0" fmla="*/ 26 w 52"/>
                <a:gd name="T1" fmla="*/ 8 h 78"/>
                <a:gd name="T2" fmla="*/ 21 w 52"/>
                <a:gd name="T3" fmla="*/ 8 h 78"/>
                <a:gd name="T4" fmla="*/ 17 w 52"/>
                <a:gd name="T5" fmla="*/ 11 h 78"/>
                <a:gd name="T6" fmla="*/ 14 w 52"/>
                <a:gd name="T7" fmla="*/ 16 h 78"/>
                <a:gd name="T8" fmla="*/ 12 w 52"/>
                <a:gd name="T9" fmla="*/ 22 h 78"/>
                <a:gd name="T10" fmla="*/ 11 w 52"/>
                <a:gd name="T11" fmla="*/ 29 h 78"/>
                <a:gd name="T12" fmla="*/ 11 w 52"/>
                <a:gd name="T13" fmla="*/ 38 h 78"/>
                <a:gd name="T14" fmla="*/ 11 w 52"/>
                <a:gd name="T15" fmla="*/ 47 h 78"/>
                <a:gd name="T16" fmla="*/ 12 w 52"/>
                <a:gd name="T17" fmla="*/ 55 h 78"/>
                <a:gd name="T18" fmla="*/ 14 w 52"/>
                <a:gd name="T19" fmla="*/ 61 h 78"/>
                <a:gd name="T20" fmla="*/ 17 w 52"/>
                <a:gd name="T21" fmla="*/ 66 h 78"/>
                <a:gd name="T22" fmla="*/ 21 w 52"/>
                <a:gd name="T23" fmla="*/ 69 h 78"/>
                <a:gd name="T24" fmla="*/ 26 w 52"/>
                <a:gd name="T25" fmla="*/ 69 h 78"/>
                <a:gd name="T26" fmla="*/ 30 w 52"/>
                <a:gd name="T27" fmla="*/ 69 h 78"/>
                <a:gd name="T28" fmla="*/ 35 w 52"/>
                <a:gd name="T29" fmla="*/ 66 h 78"/>
                <a:gd name="T30" fmla="*/ 38 w 52"/>
                <a:gd name="T31" fmla="*/ 61 h 78"/>
                <a:gd name="T32" fmla="*/ 39 w 52"/>
                <a:gd name="T33" fmla="*/ 55 h 78"/>
                <a:gd name="T34" fmla="*/ 41 w 52"/>
                <a:gd name="T35" fmla="*/ 47 h 78"/>
                <a:gd name="T36" fmla="*/ 41 w 52"/>
                <a:gd name="T37" fmla="*/ 38 h 78"/>
                <a:gd name="T38" fmla="*/ 41 w 52"/>
                <a:gd name="T39" fmla="*/ 29 h 78"/>
                <a:gd name="T40" fmla="*/ 39 w 52"/>
                <a:gd name="T41" fmla="*/ 22 h 78"/>
                <a:gd name="T42" fmla="*/ 38 w 52"/>
                <a:gd name="T43" fmla="*/ 16 h 78"/>
                <a:gd name="T44" fmla="*/ 35 w 52"/>
                <a:gd name="T45" fmla="*/ 11 h 78"/>
                <a:gd name="T46" fmla="*/ 30 w 52"/>
                <a:gd name="T47" fmla="*/ 8 h 78"/>
                <a:gd name="T48" fmla="*/ 26 w 52"/>
                <a:gd name="T49" fmla="*/ 8 h 78"/>
                <a:gd name="T50" fmla="*/ 26 w 52"/>
                <a:gd name="T51" fmla="*/ 0 h 78"/>
                <a:gd name="T52" fmla="*/ 32 w 52"/>
                <a:gd name="T53" fmla="*/ 0 h 78"/>
                <a:gd name="T54" fmla="*/ 36 w 52"/>
                <a:gd name="T55" fmla="*/ 2 h 78"/>
                <a:gd name="T56" fmla="*/ 41 w 52"/>
                <a:gd name="T57" fmla="*/ 5 h 78"/>
                <a:gd name="T58" fmla="*/ 46 w 52"/>
                <a:gd name="T59" fmla="*/ 9 h 78"/>
                <a:gd name="T60" fmla="*/ 50 w 52"/>
                <a:gd name="T61" fmla="*/ 22 h 78"/>
                <a:gd name="T62" fmla="*/ 52 w 52"/>
                <a:gd name="T63" fmla="*/ 38 h 78"/>
                <a:gd name="T64" fmla="*/ 50 w 52"/>
                <a:gd name="T65" fmla="*/ 55 h 78"/>
                <a:gd name="T66" fmla="*/ 46 w 52"/>
                <a:gd name="T67" fmla="*/ 67 h 78"/>
                <a:gd name="T68" fmla="*/ 41 w 52"/>
                <a:gd name="T69" fmla="*/ 72 h 78"/>
                <a:gd name="T70" fmla="*/ 36 w 52"/>
                <a:gd name="T71" fmla="*/ 75 h 78"/>
                <a:gd name="T72" fmla="*/ 32 w 52"/>
                <a:gd name="T73" fmla="*/ 76 h 78"/>
                <a:gd name="T74" fmla="*/ 26 w 52"/>
                <a:gd name="T75" fmla="*/ 78 h 78"/>
                <a:gd name="T76" fmla="*/ 20 w 52"/>
                <a:gd name="T77" fmla="*/ 76 h 78"/>
                <a:gd name="T78" fmla="*/ 15 w 52"/>
                <a:gd name="T79" fmla="*/ 75 h 78"/>
                <a:gd name="T80" fmla="*/ 11 w 52"/>
                <a:gd name="T81" fmla="*/ 72 h 78"/>
                <a:gd name="T82" fmla="*/ 6 w 52"/>
                <a:gd name="T83" fmla="*/ 67 h 78"/>
                <a:gd name="T84" fmla="*/ 2 w 52"/>
                <a:gd name="T85" fmla="*/ 55 h 78"/>
                <a:gd name="T86" fmla="*/ 0 w 52"/>
                <a:gd name="T87" fmla="*/ 38 h 78"/>
                <a:gd name="T88" fmla="*/ 2 w 52"/>
                <a:gd name="T89" fmla="*/ 22 h 78"/>
                <a:gd name="T90" fmla="*/ 6 w 52"/>
                <a:gd name="T91" fmla="*/ 9 h 78"/>
                <a:gd name="T92" fmla="*/ 11 w 52"/>
                <a:gd name="T93" fmla="*/ 5 h 78"/>
                <a:gd name="T94" fmla="*/ 15 w 52"/>
                <a:gd name="T95" fmla="*/ 2 h 78"/>
                <a:gd name="T96" fmla="*/ 20 w 52"/>
                <a:gd name="T97" fmla="*/ 0 h 78"/>
                <a:gd name="T98" fmla="*/ 26 w 52"/>
                <a:gd name="T9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78">
                  <a:moveTo>
                    <a:pt x="26" y="8"/>
                  </a:moveTo>
                  <a:lnTo>
                    <a:pt x="21" y="8"/>
                  </a:lnTo>
                  <a:lnTo>
                    <a:pt x="17" y="11"/>
                  </a:lnTo>
                  <a:lnTo>
                    <a:pt x="14" y="16"/>
                  </a:lnTo>
                  <a:lnTo>
                    <a:pt x="12" y="22"/>
                  </a:lnTo>
                  <a:lnTo>
                    <a:pt x="11" y="29"/>
                  </a:lnTo>
                  <a:lnTo>
                    <a:pt x="11" y="38"/>
                  </a:lnTo>
                  <a:lnTo>
                    <a:pt x="11" y="47"/>
                  </a:lnTo>
                  <a:lnTo>
                    <a:pt x="12" y="55"/>
                  </a:lnTo>
                  <a:lnTo>
                    <a:pt x="14" y="61"/>
                  </a:lnTo>
                  <a:lnTo>
                    <a:pt x="17" y="66"/>
                  </a:lnTo>
                  <a:lnTo>
                    <a:pt x="21" y="69"/>
                  </a:lnTo>
                  <a:lnTo>
                    <a:pt x="26" y="69"/>
                  </a:lnTo>
                  <a:lnTo>
                    <a:pt x="30" y="69"/>
                  </a:lnTo>
                  <a:lnTo>
                    <a:pt x="35" y="66"/>
                  </a:lnTo>
                  <a:lnTo>
                    <a:pt x="38" y="61"/>
                  </a:lnTo>
                  <a:lnTo>
                    <a:pt x="39" y="55"/>
                  </a:lnTo>
                  <a:lnTo>
                    <a:pt x="41" y="47"/>
                  </a:lnTo>
                  <a:lnTo>
                    <a:pt x="41" y="38"/>
                  </a:lnTo>
                  <a:lnTo>
                    <a:pt x="41" y="29"/>
                  </a:lnTo>
                  <a:lnTo>
                    <a:pt x="39" y="22"/>
                  </a:lnTo>
                  <a:lnTo>
                    <a:pt x="38" y="16"/>
                  </a:lnTo>
                  <a:lnTo>
                    <a:pt x="35" y="11"/>
                  </a:lnTo>
                  <a:lnTo>
                    <a:pt x="30" y="8"/>
                  </a:lnTo>
                  <a:lnTo>
                    <a:pt x="26" y="8"/>
                  </a:lnTo>
                  <a:close/>
                  <a:moveTo>
                    <a:pt x="26" y="0"/>
                  </a:moveTo>
                  <a:lnTo>
                    <a:pt x="32" y="0"/>
                  </a:lnTo>
                  <a:lnTo>
                    <a:pt x="36" y="2"/>
                  </a:lnTo>
                  <a:lnTo>
                    <a:pt x="41" y="5"/>
                  </a:lnTo>
                  <a:lnTo>
                    <a:pt x="46" y="9"/>
                  </a:lnTo>
                  <a:lnTo>
                    <a:pt x="50" y="22"/>
                  </a:lnTo>
                  <a:lnTo>
                    <a:pt x="52" y="38"/>
                  </a:lnTo>
                  <a:lnTo>
                    <a:pt x="50" y="55"/>
                  </a:lnTo>
                  <a:lnTo>
                    <a:pt x="46" y="67"/>
                  </a:lnTo>
                  <a:lnTo>
                    <a:pt x="41" y="72"/>
                  </a:lnTo>
                  <a:lnTo>
                    <a:pt x="36" y="75"/>
                  </a:lnTo>
                  <a:lnTo>
                    <a:pt x="32" y="76"/>
                  </a:lnTo>
                  <a:lnTo>
                    <a:pt x="26" y="78"/>
                  </a:lnTo>
                  <a:lnTo>
                    <a:pt x="20" y="76"/>
                  </a:lnTo>
                  <a:lnTo>
                    <a:pt x="15" y="75"/>
                  </a:lnTo>
                  <a:lnTo>
                    <a:pt x="11" y="72"/>
                  </a:lnTo>
                  <a:lnTo>
                    <a:pt x="6" y="67"/>
                  </a:lnTo>
                  <a:lnTo>
                    <a:pt x="2" y="55"/>
                  </a:lnTo>
                  <a:lnTo>
                    <a:pt x="0" y="38"/>
                  </a:lnTo>
                  <a:lnTo>
                    <a:pt x="2" y="22"/>
                  </a:lnTo>
                  <a:lnTo>
                    <a:pt x="6" y="9"/>
                  </a:lnTo>
                  <a:lnTo>
                    <a:pt x="11" y="5"/>
                  </a:lnTo>
                  <a:lnTo>
                    <a:pt x="15" y="2"/>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5" name="Line 145"/>
            <p:cNvSpPr>
              <a:spLocks noChangeShapeType="1"/>
            </p:cNvSpPr>
            <p:nvPr/>
          </p:nvSpPr>
          <p:spPr bwMode="auto">
            <a:xfrm flipH="1">
              <a:off x="4418" y="3121"/>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 name="Freeform 146"/>
            <p:cNvSpPr>
              <a:spLocks noEditPoints="1"/>
            </p:cNvSpPr>
            <p:nvPr/>
          </p:nvSpPr>
          <p:spPr bwMode="auto">
            <a:xfrm>
              <a:off x="4494" y="3072"/>
              <a:ext cx="51" cy="78"/>
            </a:xfrm>
            <a:custGeom>
              <a:avLst/>
              <a:gdLst>
                <a:gd name="T0" fmla="*/ 26 w 51"/>
                <a:gd name="T1" fmla="*/ 9 h 78"/>
                <a:gd name="T2" fmla="*/ 20 w 51"/>
                <a:gd name="T3" fmla="*/ 9 h 78"/>
                <a:gd name="T4" fmla="*/ 17 w 51"/>
                <a:gd name="T5" fmla="*/ 12 h 78"/>
                <a:gd name="T6" fmla="*/ 13 w 51"/>
                <a:gd name="T7" fmla="*/ 17 h 78"/>
                <a:gd name="T8" fmla="*/ 10 w 51"/>
                <a:gd name="T9" fmla="*/ 23 h 78"/>
                <a:gd name="T10" fmla="*/ 10 w 51"/>
                <a:gd name="T11" fmla="*/ 31 h 78"/>
                <a:gd name="T12" fmla="*/ 9 w 51"/>
                <a:gd name="T13" fmla="*/ 40 h 78"/>
                <a:gd name="T14" fmla="*/ 10 w 51"/>
                <a:gd name="T15" fmla="*/ 49 h 78"/>
                <a:gd name="T16" fmla="*/ 10 w 51"/>
                <a:gd name="T17" fmla="*/ 56 h 78"/>
                <a:gd name="T18" fmla="*/ 13 w 51"/>
                <a:gd name="T19" fmla="*/ 63 h 78"/>
                <a:gd name="T20" fmla="*/ 17 w 51"/>
                <a:gd name="T21" fmla="*/ 67 h 78"/>
                <a:gd name="T22" fmla="*/ 20 w 51"/>
                <a:gd name="T23" fmla="*/ 70 h 78"/>
                <a:gd name="T24" fmla="*/ 26 w 51"/>
                <a:gd name="T25" fmla="*/ 70 h 78"/>
                <a:gd name="T26" fmla="*/ 30 w 51"/>
                <a:gd name="T27" fmla="*/ 70 h 78"/>
                <a:gd name="T28" fmla="*/ 33 w 51"/>
                <a:gd name="T29" fmla="*/ 67 h 78"/>
                <a:gd name="T30" fmla="*/ 36 w 51"/>
                <a:gd name="T31" fmla="*/ 63 h 78"/>
                <a:gd name="T32" fmla="*/ 39 w 51"/>
                <a:gd name="T33" fmla="*/ 56 h 78"/>
                <a:gd name="T34" fmla="*/ 41 w 51"/>
                <a:gd name="T35" fmla="*/ 49 h 78"/>
                <a:gd name="T36" fmla="*/ 41 w 51"/>
                <a:gd name="T37" fmla="*/ 40 h 78"/>
                <a:gd name="T38" fmla="*/ 41 w 51"/>
                <a:gd name="T39" fmla="*/ 31 h 78"/>
                <a:gd name="T40" fmla="*/ 39 w 51"/>
                <a:gd name="T41" fmla="*/ 23 h 78"/>
                <a:gd name="T42" fmla="*/ 36 w 51"/>
                <a:gd name="T43" fmla="*/ 17 h 78"/>
                <a:gd name="T44" fmla="*/ 33 w 51"/>
                <a:gd name="T45" fmla="*/ 12 h 78"/>
                <a:gd name="T46" fmla="*/ 30 w 51"/>
                <a:gd name="T47" fmla="*/ 9 h 78"/>
                <a:gd name="T48" fmla="*/ 26 w 51"/>
                <a:gd name="T49" fmla="*/ 9 h 78"/>
                <a:gd name="T50" fmla="*/ 26 w 51"/>
                <a:gd name="T51" fmla="*/ 0 h 78"/>
                <a:gd name="T52" fmla="*/ 30 w 51"/>
                <a:gd name="T53" fmla="*/ 2 h 78"/>
                <a:gd name="T54" fmla="*/ 36 w 51"/>
                <a:gd name="T55" fmla="*/ 3 h 78"/>
                <a:gd name="T56" fmla="*/ 41 w 51"/>
                <a:gd name="T57" fmla="*/ 6 h 78"/>
                <a:gd name="T58" fmla="*/ 44 w 51"/>
                <a:gd name="T59" fmla="*/ 11 h 78"/>
                <a:gd name="T60" fmla="*/ 48 w 51"/>
                <a:gd name="T61" fmla="*/ 23 h 78"/>
                <a:gd name="T62" fmla="*/ 51 w 51"/>
                <a:gd name="T63" fmla="*/ 40 h 78"/>
                <a:gd name="T64" fmla="*/ 48 w 51"/>
                <a:gd name="T65" fmla="*/ 56 h 78"/>
                <a:gd name="T66" fmla="*/ 44 w 51"/>
                <a:gd name="T67" fmla="*/ 69 h 78"/>
                <a:gd name="T68" fmla="*/ 41 w 51"/>
                <a:gd name="T69" fmla="*/ 73 h 78"/>
                <a:gd name="T70" fmla="*/ 36 w 51"/>
                <a:gd name="T71" fmla="*/ 76 h 78"/>
                <a:gd name="T72" fmla="*/ 30 w 51"/>
                <a:gd name="T73" fmla="*/ 78 h 78"/>
                <a:gd name="T74" fmla="*/ 26 w 51"/>
                <a:gd name="T75" fmla="*/ 78 h 78"/>
                <a:gd name="T76" fmla="*/ 20 w 51"/>
                <a:gd name="T77" fmla="*/ 78 h 78"/>
                <a:gd name="T78" fmla="*/ 13 w 51"/>
                <a:gd name="T79" fmla="*/ 76 h 78"/>
                <a:gd name="T80" fmla="*/ 9 w 51"/>
                <a:gd name="T81" fmla="*/ 73 h 78"/>
                <a:gd name="T82" fmla="*/ 6 w 51"/>
                <a:gd name="T83" fmla="*/ 69 h 78"/>
                <a:gd name="T84" fmla="*/ 1 w 51"/>
                <a:gd name="T85" fmla="*/ 56 h 78"/>
                <a:gd name="T86" fmla="*/ 0 w 51"/>
                <a:gd name="T87" fmla="*/ 40 h 78"/>
                <a:gd name="T88" fmla="*/ 1 w 51"/>
                <a:gd name="T89" fmla="*/ 23 h 78"/>
                <a:gd name="T90" fmla="*/ 6 w 51"/>
                <a:gd name="T91" fmla="*/ 11 h 78"/>
                <a:gd name="T92" fmla="*/ 9 w 51"/>
                <a:gd name="T93" fmla="*/ 6 h 78"/>
                <a:gd name="T94" fmla="*/ 13 w 51"/>
                <a:gd name="T95" fmla="*/ 3 h 78"/>
                <a:gd name="T96" fmla="*/ 20 w 51"/>
                <a:gd name="T97" fmla="*/ 2 h 78"/>
                <a:gd name="T98" fmla="*/ 26 w 51"/>
                <a:gd name="T9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78">
                  <a:moveTo>
                    <a:pt x="26" y="9"/>
                  </a:moveTo>
                  <a:lnTo>
                    <a:pt x="20" y="9"/>
                  </a:lnTo>
                  <a:lnTo>
                    <a:pt x="17" y="12"/>
                  </a:lnTo>
                  <a:lnTo>
                    <a:pt x="13" y="17"/>
                  </a:lnTo>
                  <a:lnTo>
                    <a:pt x="10" y="23"/>
                  </a:lnTo>
                  <a:lnTo>
                    <a:pt x="10" y="31"/>
                  </a:lnTo>
                  <a:lnTo>
                    <a:pt x="9" y="40"/>
                  </a:lnTo>
                  <a:lnTo>
                    <a:pt x="10" y="49"/>
                  </a:lnTo>
                  <a:lnTo>
                    <a:pt x="10" y="56"/>
                  </a:lnTo>
                  <a:lnTo>
                    <a:pt x="13" y="63"/>
                  </a:lnTo>
                  <a:lnTo>
                    <a:pt x="17" y="67"/>
                  </a:lnTo>
                  <a:lnTo>
                    <a:pt x="20" y="70"/>
                  </a:lnTo>
                  <a:lnTo>
                    <a:pt x="26" y="70"/>
                  </a:lnTo>
                  <a:lnTo>
                    <a:pt x="30" y="70"/>
                  </a:lnTo>
                  <a:lnTo>
                    <a:pt x="33" y="67"/>
                  </a:lnTo>
                  <a:lnTo>
                    <a:pt x="36" y="63"/>
                  </a:lnTo>
                  <a:lnTo>
                    <a:pt x="39" y="56"/>
                  </a:lnTo>
                  <a:lnTo>
                    <a:pt x="41" y="49"/>
                  </a:lnTo>
                  <a:lnTo>
                    <a:pt x="41" y="40"/>
                  </a:lnTo>
                  <a:lnTo>
                    <a:pt x="41" y="31"/>
                  </a:lnTo>
                  <a:lnTo>
                    <a:pt x="39" y="23"/>
                  </a:lnTo>
                  <a:lnTo>
                    <a:pt x="36" y="17"/>
                  </a:lnTo>
                  <a:lnTo>
                    <a:pt x="33" y="12"/>
                  </a:lnTo>
                  <a:lnTo>
                    <a:pt x="30" y="9"/>
                  </a:lnTo>
                  <a:lnTo>
                    <a:pt x="26" y="9"/>
                  </a:lnTo>
                  <a:close/>
                  <a:moveTo>
                    <a:pt x="26" y="0"/>
                  </a:moveTo>
                  <a:lnTo>
                    <a:pt x="30" y="2"/>
                  </a:lnTo>
                  <a:lnTo>
                    <a:pt x="36" y="3"/>
                  </a:lnTo>
                  <a:lnTo>
                    <a:pt x="41" y="6"/>
                  </a:lnTo>
                  <a:lnTo>
                    <a:pt x="44" y="11"/>
                  </a:lnTo>
                  <a:lnTo>
                    <a:pt x="48" y="23"/>
                  </a:lnTo>
                  <a:lnTo>
                    <a:pt x="51" y="40"/>
                  </a:lnTo>
                  <a:lnTo>
                    <a:pt x="48" y="56"/>
                  </a:lnTo>
                  <a:lnTo>
                    <a:pt x="44" y="69"/>
                  </a:lnTo>
                  <a:lnTo>
                    <a:pt x="41" y="73"/>
                  </a:lnTo>
                  <a:lnTo>
                    <a:pt x="36" y="76"/>
                  </a:lnTo>
                  <a:lnTo>
                    <a:pt x="30" y="78"/>
                  </a:lnTo>
                  <a:lnTo>
                    <a:pt x="26" y="78"/>
                  </a:lnTo>
                  <a:lnTo>
                    <a:pt x="20" y="78"/>
                  </a:lnTo>
                  <a:lnTo>
                    <a:pt x="13" y="76"/>
                  </a:lnTo>
                  <a:lnTo>
                    <a:pt x="9" y="73"/>
                  </a:lnTo>
                  <a:lnTo>
                    <a:pt x="6" y="69"/>
                  </a:lnTo>
                  <a:lnTo>
                    <a:pt x="1" y="56"/>
                  </a:lnTo>
                  <a:lnTo>
                    <a:pt x="0" y="40"/>
                  </a:lnTo>
                  <a:lnTo>
                    <a:pt x="1" y="23"/>
                  </a:lnTo>
                  <a:lnTo>
                    <a:pt x="6" y="11"/>
                  </a:lnTo>
                  <a:lnTo>
                    <a:pt x="9" y="6"/>
                  </a:lnTo>
                  <a:lnTo>
                    <a:pt x="13" y="3"/>
                  </a:lnTo>
                  <a:lnTo>
                    <a:pt x="20" y="2"/>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7" name="Rectangle 147"/>
            <p:cNvSpPr>
              <a:spLocks noChangeArrowheads="1"/>
            </p:cNvSpPr>
            <p:nvPr/>
          </p:nvSpPr>
          <p:spPr bwMode="auto">
            <a:xfrm>
              <a:off x="4562" y="3136"/>
              <a:ext cx="11" cy="1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8" name="Freeform 148"/>
            <p:cNvSpPr>
              <a:spLocks/>
            </p:cNvSpPr>
            <p:nvPr/>
          </p:nvSpPr>
          <p:spPr bwMode="auto">
            <a:xfrm>
              <a:off x="4596" y="3074"/>
              <a:ext cx="44" cy="76"/>
            </a:xfrm>
            <a:custGeom>
              <a:avLst/>
              <a:gdLst>
                <a:gd name="T0" fmla="*/ 18 w 44"/>
                <a:gd name="T1" fmla="*/ 0 h 76"/>
                <a:gd name="T2" fmla="*/ 27 w 44"/>
                <a:gd name="T3" fmla="*/ 0 h 76"/>
                <a:gd name="T4" fmla="*/ 27 w 44"/>
                <a:gd name="T5" fmla="*/ 67 h 76"/>
                <a:gd name="T6" fmla="*/ 44 w 44"/>
                <a:gd name="T7" fmla="*/ 67 h 76"/>
                <a:gd name="T8" fmla="*/ 44 w 44"/>
                <a:gd name="T9" fmla="*/ 76 h 76"/>
                <a:gd name="T10" fmla="*/ 1 w 44"/>
                <a:gd name="T11" fmla="*/ 76 h 76"/>
                <a:gd name="T12" fmla="*/ 1 w 44"/>
                <a:gd name="T13" fmla="*/ 67 h 76"/>
                <a:gd name="T14" fmla="*/ 18 w 44"/>
                <a:gd name="T15" fmla="*/ 67 h 76"/>
                <a:gd name="T16" fmla="*/ 18 w 44"/>
                <a:gd name="T17" fmla="*/ 9 h 76"/>
                <a:gd name="T18" fmla="*/ 0 w 44"/>
                <a:gd name="T19" fmla="*/ 14 h 76"/>
                <a:gd name="T20" fmla="*/ 0 w 44"/>
                <a:gd name="T21" fmla="*/ 4 h 76"/>
                <a:gd name="T22" fmla="*/ 18 w 44"/>
                <a:gd name="T2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76">
                  <a:moveTo>
                    <a:pt x="18" y="0"/>
                  </a:moveTo>
                  <a:lnTo>
                    <a:pt x="27" y="0"/>
                  </a:lnTo>
                  <a:lnTo>
                    <a:pt x="27" y="67"/>
                  </a:lnTo>
                  <a:lnTo>
                    <a:pt x="44" y="67"/>
                  </a:lnTo>
                  <a:lnTo>
                    <a:pt x="44" y="76"/>
                  </a:lnTo>
                  <a:lnTo>
                    <a:pt x="1" y="76"/>
                  </a:lnTo>
                  <a:lnTo>
                    <a:pt x="1" y="67"/>
                  </a:lnTo>
                  <a:lnTo>
                    <a:pt x="18" y="67"/>
                  </a:lnTo>
                  <a:lnTo>
                    <a:pt x="18" y="9"/>
                  </a:lnTo>
                  <a:lnTo>
                    <a:pt x="0" y="14"/>
                  </a:lnTo>
                  <a:lnTo>
                    <a:pt x="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9" name="Line 149"/>
            <p:cNvSpPr>
              <a:spLocks noChangeShapeType="1"/>
            </p:cNvSpPr>
            <p:nvPr/>
          </p:nvSpPr>
          <p:spPr bwMode="auto">
            <a:xfrm flipH="1">
              <a:off x="4418" y="2571"/>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 name="Freeform 150"/>
            <p:cNvSpPr>
              <a:spLocks noEditPoints="1"/>
            </p:cNvSpPr>
            <p:nvPr/>
          </p:nvSpPr>
          <p:spPr bwMode="auto">
            <a:xfrm>
              <a:off x="4494" y="2523"/>
              <a:ext cx="51" cy="77"/>
            </a:xfrm>
            <a:custGeom>
              <a:avLst/>
              <a:gdLst>
                <a:gd name="T0" fmla="*/ 26 w 51"/>
                <a:gd name="T1" fmla="*/ 9 h 77"/>
                <a:gd name="T2" fmla="*/ 20 w 51"/>
                <a:gd name="T3" fmla="*/ 9 h 77"/>
                <a:gd name="T4" fmla="*/ 17 w 51"/>
                <a:gd name="T5" fmla="*/ 12 h 77"/>
                <a:gd name="T6" fmla="*/ 13 w 51"/>
                <a:gd name="T7" fmla="*/ 17 h 77"/>
                <a:gd name="T8" fmla="*/ 10 w 51"/>
                <a:gd name="T9" fmla="*/ 23 h 77"/>
                <a:gd name="T10" fmla="*/ 10 w 51"/>
                <a:gd name="T11" fmla="*/ 30 h 77"/>
                <a:gd name="T12" fmla="*/ 9 w 51"/>
                <a:gd name="T13" fmla="*/ 39 h 77"/>
                <a:gd name="T14" fmla="*/ 10 w 51"/>
                <a:gd name="T15" fmla="*/ 48 h 77"/>
                <a:gd name="T16" fmla="*/ 10 w 51"/>
                <a:gd name="T17" fmla="*/ 56 h 77"/>
                <a:gd name="T18" fmla="*/ 13 w 51"/>
                <a:gd name="T19" fmla="*/ 62 h 77"/>
                <a:gd name="T20" fmla="*/ 17 w 51"/>
                <a:gd name="T21" fmla="*/ 67 h 77"/>
                <a:gd name="T22" fmla="*/ 20 w 51"/>
                <a:gd name="T23" fmla="*/ 70 h 77"/>
                <a:gd name="T24" fmla="*/ 26 w 51"/>
                <a:gd name="T25" fmla="*/ 70 h 77"/>
                <a:gd name="T26" fmla="*/ 30 w 51"/>
                <a:gd name="T27" fmla="*/ 70 h 77"/>
                <a:gd name="T28" fmla="*/ 33 w 51"/>
                <a:gd name="T29" fmla="*/ 67 h 77"/>
                <a:gd name="T30" fmla="*/ 36 w 51"/>
                <a:gd name="T31" fmla="*/ 62 h 77"/>
                <a:gd name="T32" fmla="*/ 39 w 51"/>
                <a:gd name="T33" fmla="*/ 56 h 77"/>
                <a:gd name="T34" fmla="*/ 41 w 51"/>
                <a:gd name="T35" fmla="*/ 48 h 77"/>
                <a:gd name="T36" fmla="*/ 41 w 51"/>
                <a:gd name="T37" fmla="*/ 39 h 77"/>
                <a:gd name="T38" fmla="*/ 41 w 51"/>
                <a:gd name="T39" fmla="*/ 30 h 77"/>
                <a:gd name="T40" fmla="*/ 39 w 51"/>
                <a:gd name="T41" fmla="*/ 23 h 77"/>
                <a:gd name="T42" fmla="*/ 36 w 51"/>
                <a:gd name="T43" fmla="*/ 17 h 77"/>
                <a:gd name="T44" fmla="*/ 33 w 51"/>
                <a:gd name="T45" fmla="*/ 12 h 77"/>
                <a:gd name="T46" fmla="*/ 30 w 51"/>
                <a:gd name="T47" fmla="*/ 9 h 77"/>
                <a:gd name="T48" fmla="*/ 26 w 51"/>
                <a:gd name="T49" fmla="*/ 9 h 77"/>
                <a:gd name="T50" fmla="*/ 26 w 51"/>
                <a:gd name="T51" fmla="*/ 0 h 77"/>
                <a:gd name="T52" fmla="*/ 30 w 51"/>
                <a:gd name="T53" fmla="*/ 1 h 77"/>
                <a:gd name="T54" fmla="*/ 36 w 51"/>
                <a:gd name="T55" fmla="*/ 3 h 77"/>
                <a:gd name="T56" fmla="*/ 41 w 51"/>
                <a:gd name="T57" fmla="*/ 6 h 77"/>
                <a:gd name="T58" fmla="*/ 44 w 51"/>
                <a:gd name="T59" fmla="*/ 10 h 77"/>
                <a:gd name="T60" fmla="*/ 48 w 51"/>
                <a:gd name="T61" fmla="*/ 23 h 77"/>
                <a:gd name="T62" fmla="*/ 51 w 51"/>
                <a:gd name="T63" fmla="*/ 39 h 77"/>
                <a:gd name="T64" fmla="*/ 48 w 51"/>
                <a:gd name="T65" fmla="*/ 56 h 77"/>
                <a:gd name="T66" fmla="*/ 44 w 51"/>
                <a:gd name="T67" fmla="*/ 68 h 77"/>
                <a:gd name="T68" fmla="*/ 41 w 51"/>
                <a:gd name="T69" fmla="*/ 73 h 77"/>
                <a:gd name="T70" fmla="*/ 36 w 51"/>
                <a:gd name="T71" fmla="*/ 76 h 77"/>
                <a:gd name="T72" fmla="*/ 30 w 51"/>
                <a:gd name="T73" fmla="*/ 77 h 77"/>
                <a:gd name="T74" fmla="*/ 26 w 51"/>
                <a:gd name="T75" fmla="*/ 77 h 77"/>
                <a:gd name="T76" fmla="*/ 20 w 51"/>
                <a:gd name="T77" fmla="*/ 77 h 77"/>
                <a:gd name="T78" fmla="*/ 13 w 51"/>
                <a:gd name="T79" fmla="*/ 76 h 77"/>
                <a:gd name="T80" fmla="*/ 9 w 51"/>
                <a:gd name="T81" fmla="*/ 73 h 77"/>
                <a:gd name="T82" fmla="*/ 6 w 51"/>
                <a:gd name="T83" fmla="*/ 68 h 77"/>
                <a:gd name="T84" fmla="*/ 1 w 51"/>
                <a:gd name="T85" fmla="*/ 56 h 77"/>
                <a:gd name="T86" fmla="*/ 0 w 51"/>
                <a:gd name="T87" fmla="*/ 39 h 77"/>
                <a:gd name="T88" fmla="*/ 1 w 51"/>
                <a:gd name="T89" fmla="*/ 23 h 77"/>
                <a:gd name="T90" fmla="*/ 6 w 51"/>
                <a:gd name="T91" fmla="*/ 10 h 77"/>
                <a:gd name="T92" fmla="*/ 9 w 51"/>
                <a:gd name="T93" fmla="*/ 6 h 77"/>
                <a:gd name="T94" fmla="*/ 13 w 51"/>
                <a:gd name="T95" fmla="*/ 3 h 77"/>
                <a:gd name="T96" fmla="*/ 20 w 51"/>
                <a:gd name="T97" fmla="*/ 1 h 77"/>
                <a:gd name="T98" fmla="*/ 26 w 51"/>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77">
                  <a:moveTo>
                    <a:pt x="26" y="9"/>
                  </a:moveTo>
                  <a:lnTo>
                    <a:pt x="20" y="9"/>
                  </a:lnTo>
                  <a:lnTo>
                    <a:pt x="17" y="12"/>
                  </a:lnTo>
                  <a:lnTo>
                    <a:pt x="13" y="17"/>
                  </a:lnTo>
                  <a:lnTo>
                    <a:pt x="10" y="23"/>
                  </a:lnTo>
                  <a:lnTo>
                    <a:pt x="10" y="30"/>
                  </a:lnTo>
                  <a:lnTo>
                    <a:pt x="9" y="39"/>
                  </a:lnTo>
                  <a:lnTo>
                    <a:pt x="10" y="48"/>
                  </a:lnTo>
                  <a:lnTo>
                    <a:pt x="10" y="56"/>
                  </a:lnTo>
                  <a:lnTo>
                    <a:pt x="13" y="62"/>
                  </a:lnTo>
                  <a:lnTo>
                    <a:pt x="17" y="67"/>
                  </a:lnTo>
                  <a:lnTo>
                    <a:pt x="20" y="70"/>
                  </a:lnTo>
                  <a:lnTo>
                    <a:pt x="26" y="70"/>
                  </a:lnTo>
                  <a:lnTo>
                    <a:pt x="30" y="70"/>
                  </a:lnTo>
                  <a:lnTo>
                    <a:pt x="33" y="67"/>
                  </a:lnTo>
                  <a:lnTo>
                    <a:pt x="36" y="62"/>
                  </a:lnTo>
                  <a:lnTo>
                    <a:pt x="39" y="56"/>
                  </a:lnTo>
                  <a:lnTo>
                    <a:pt x="41" y="48"/>
                  </a:lnTo>
                  <a:lnTo>
                    <a:pt x="41" y="39"/>
                  </a:lnTo>
                  <a:lnTo>
                    <a:pt x="41" y="30"/>
                  </a:lnTo>
                  <a:lnTo>
                    <a:pt x="39" y="23"/>
                  </a:lnTo>
                  <a:lnTo>
                    <a:pt x="36" y="17"/>
                  </a:lnTo>
                  <a:lnTo>
                    <a:pt x="33" y="12"/>
                  </a:lnTo>
                  <a:lnTo>
                    <a:pt x="30" y="9"/>
                  </a:lnTo>
                  <a:lnTo>
                    <a:pt x="26" y="9"/>
                  </a:lnTo>
                  <a:close/>
                  <a:moveTo>
                    <a:pt x="26" y="0"/>
                  </a:moveTo>
                  <a:lnTo>
                    <a:pt x="30" y="1"/>
                  </a:lnTo>
                  <a:lnTo>
                    <a:pt x="36" y="3"/>
                  </a:lnTo>
                  <a:lnTo>
                    <a:pt x="41" y="6"/>
                  </a:lnTo>
                  <a:lnTo>
                    <a:pt x="44" y="10"/>
                  </a:lnTo>
                  <a:lnTo>
                    <a:pt x="48" y="23"/>
                  </a:lnTo>
                  <a:lnTo>
                    <a:pt x="51" y="39"/>
                  </a:lnTo>
                  <a:lnTo>
                    <a:pt x="48" y="56"/>
                  </a:lnTo>
                  <a:lnTo>
                    <a:pt x="44" y="68"/>
                  </a:lnTo>
                  <a:lnTo>
                    <a:pt x="41" y="73"/>
                  </a:lnTo>
                  <a:lnTo>
                    <a:pt x="36" y="76"/>
                  </a:lnTo>
                  <a:lnTo>
                    <a:pt x="30" y="77"/>
                  </a:lnTo>
                  <a:lnTo>
                    <a:pt x="26" y="77"/>
                  </a:lnTo>
                  <a:lnTo>
                    <a:pt x="20" y="77"/>
                  </a:lnTo>
                  <a:lnTo>
                    <a:pt x="13" y="76"/>
                  </a:lnTo>
                  <a:lnTo>
                    <a:pt x="9" y="73"/>
                  </a:lnTo>
                  <a:lnTo>
                    <a:pt x="6" y="68"/>
                  </a:lnTo>
                  <a:lnTo>
                    <a:pt x="1" y="56"/>
                  </a:lnTo>
                  <a:lnTo>
                    <a:pt x="0" y="39"/>
                  </a:lnTo>
                  <a:lnTo>
                    <a:pt x="1" y="23"/>
                  </a:lnTo>
                  <a:lnTo>
                    <a:pt x="6" y="10"/>
                  </a:lnTo>
                  <a:lnTo>
                    <a:pt x="9" y="6"/>
                  </a:lnTo>
                  <a:lnTo>
                    <a:pt x="13" y="3"/>
                  </a:lnTo>
                  <a:lnTo>
                    <a:pt x="20"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1" name="Rectangle 151"/>
            <p:cNvSpPr>
              <a:spLocks noChangeArrowheads="1"/>
            </p:cNvSpPr>
            <p:nvPr/>
          </p:nvSpPr>
          <p:spPr bwMode="auto">
            <a:xfrm>
              <a:off x="4562" y="2587"/>
              <a:ext cx="11" cy="1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2" name="Freeform 152"/>
            <p:cNvSpPr>
              <a:spLocks/>
            </p:cNvSpPr>
            <p:nvPr/>
          </p:nvSpPr>
          <p:spPr bwMode="auto">
            <a:xfrm>
              <a:off x="4591" y="2523"/>
              <a:ext cx="49" cy="76"/>
            </a:xfrm>
            <a:custGeom>
              <a:avLst/>
              <a:gdLst>
                <a:gd name="T0" fmla="*/ 23 w 49"/>
                <a:gd name="T1" fmla="*/ 0 h 76"/>
                <a:gd name="T2" fmla="*/ 29 w 49"/>
                <a:gd name="T3" fmla="*/ 1 h 76"/>
                <a:gd name="T4" fmla="*/ 35 w 49"/>
                <a:gd name="T5" fmla="*/ 3 h 76"/>
                <a:gd name="T6" fmla="*/ 41 w 49"/>
                <a:gd name="T7" fmla="*/ 6 h 76"/>
                <a:gd name="T8" fmla="*/ 44 w 49"/>
                <a:gd name="T9" fmla="*/ 10 h 76"/>
                <a:gd name="T10" fmla="*/ 47 w 49"/>
                <a:gd name="T11" fmla="*/ 15 h 76"/>
                <a:gd name="T12" fmla="*/ 47 w 49"/>
                <a:gd name="T13" fmla="*/ 21 h 76"/>
                <a:gd name="T14" fmla="*/ 47 w 49"/>
                <a:gd name="T15" fmla="*/ 26 h 76"/>
                <a:gd name="T16" fmla="*/ 46 w 49"/>
                <a:gd name="T17" fmla="*/ 30 h 76"/>
                <a:gd name="T18" fmla="*/ 44 w 49"/>
                <a:gd name="T19" fmla="*/ 35 h 76"/>
                <a:gd name="T20" fmla="*/ 39 w 49"/>
                <a:gd name="T21" fmla="*/ 41 h 76"/>
                <a:gd name="T22" fmla="*/ 38 w 49"/>
                <a:gd name="T23" fmla="*/ 42 h 76"/>
                <a:gd name="T24" fmla="*/ 35 w 49"/>
                <a:gd name="T25" fmla="*/ 44 h 76"/>
                <a:gd name="T26" fmla="*/ 32 w 49"/>
                <a:gd name="T27" fmla="*/ 48 h 76"/>
                <a:gd name="T28" fmla="*/ 27 w 49"/>
                <a:gd name="T29" fmla="*/ 53 h 76"/>
                <a:gd name="T30" fmla="*/ 20 w 49"/>
                <a:gd name="T31" fmla="*/ 61 h 76"/>
                <a:gd name="T32" fmla="*/ 12 w 49"/>
                <a:gd name="T33" fmla="*/ 68 h 76"/>
                <a:gd name="T34" fmla="*/ 49 w 49"/>
                <a:gd name="T35" fmla="*/ 68 h 76"/>
                <a:gd name="T36" fmla="*/ 49 w 49"/>
                <a:gd name="T37" fmla="*/ 76 h 76"/>
                <a:gd name="T38" fmla="*/ 0 w 49"/>
                <a:gd name="T39" fmla="*/ 76 h 76"/>
                <a:gd name="T40" fmla="*/ 0 w 49"/>
                <a:gd name="T41" fmla="*/ 68 h 76"/>
                <a:gd name="T42" fmla="*/ 5 w 49"/>
                <a:gd name="T43" fmla="*/ 64 h 76"/>
                <a:gd name="T44" fmla="*/ 11 w 49"/>
                <a:gd name="T45" fmla="*/ 57 h 76"/>
                <a:gd name="T46" fmla="*/ 17 w 49"/>
                <a:gd name="T47" fmla="*/ 51 h 76"/>
                <a:gd name="T48" fmla="*/ 21 w 49"/>
                <a:gd name="T49" fmla="*/ 47 h 76"/>
                <a:gd name="T50" fmla="*/ 24 w 49"/>
                <a:gd name="T51" fmla="*/ 44 h 76"/>
                <a:gd name="T52" fmla="*/ 27 w 49"/>
                <a:gd name="T53" fmla="*/ 41 h 76"/>
                <a:gd name="T54" fmla="*/ 29 w 49"/>
                <a:gd name="T55" fmla="*/ 39 h 76"/>
                <a:gd name="T56" fmla="*/ 33 w 49"/>
                <a:gd name="T57" fmla="*/ 33 h 76"/>
                <a:gd name="T58" fmla="*/ 35 w 49"/>
                <a:gd name="T59" fmla="*/ 30 h 76"/>
                <a:gd name="T60" fmla="*/ 36 w 49"/>
                <a:gd name="T61" fmla="*/ 26 h 76"/>
                <a:gd name="T62" fmla="*/ 38 w 49"/>
                <a:gd name="T63" fmla="*/ 23 h 76"/>
                <a:gd name="T64" fmla="*/ 36 w 49"/>
                <a:gd name="T65" fmla="*/ 18 h 76"/>
                <a:gd name="T66" fmla="*/ 35 w 49"/>
                <a:gd name="T67" fmla="*/ 15 h 76"/>
                <a:gd name="T68" fmla="*/ 33 w 49"/>
                <a:gd name="T69" fmla="*/ 12 h 76"/>
                <a:gd name="T70" fmla="*/ 30 w 49"/>
                <a:gd name="T71" fmla="*/ 10 h 76"/>
                <a:gd name="T72" fmla="*/ 27 w 49"/>
                <a:gd name="T73" fmla="*/ 9 h 76"/>
                <a:gd name="T74" fmla="*/ 23 w 49"/>
                <a:gd name="T75" fmla="*/ 9 h 76"/>
                <a:gd name="T76" fmla="*/ 18 w 49"/>
                <a:gd name="T77" fmla="*/ 9 h 76"/>
                <a:gd name="T78" fmla="*/ 12 w 49"/>
                <a:gd name="T79" fmla="*/ 10 h 76"/>
                <a:gd name="T80" fmla="*/ 8 w 49"/>
                <a:gd name="T81" fmla="*/ 12 h 76"/>
                <a:gd name="T82" fmla="*/ 2 w 49"/>
                <a:gd name="T83" fmla="*/ 15 h 76"/>
                <a:gd name="T84" fmla="*/ 2 w 49"/>
                <a:gd name="T85" fmla="*/ 6 h 76"/>
                <a:gd name="T86" fmla="*/ 8 w 49"/>
                <a:gd name="T87" fmla="*/ 3 h 76"/>
                <a:gd name="T88" fmla="*/ 12 w 49"/>
                <a:gd name="T89" fmla="*/ 1 h 76"/>
                <a:gd name="T90" fmla="*/ 18 w 49"/>
                <a:gd name="T91" fmla="*/ 1 h 76"/>
                <a:gd name="T92" fmla="*/ 23 w 49"/>
                <a:gd name="T9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76">
                  <a:moveTo>
                    <a:pt x="23" y="0"/>
                  </a:moveTo>
                  <a:lnTo>
                    <a:pt x="29" y="1"/>
                  </a:lnTo>
                  <a:lnTo>
                    <a:pt x="35" y="3"/>
                  </a:lnTo>
                  <a:lnTo>
                    <a:pt x="41" y="6"/>
                  </a:lnTo>
                  <a:lnTo>
                    <a:pt x="44" y="10"/>
                  </a:lnTo>
                  <a:lnTo>
                    <a:pt x="47" y="15"/>
                  </a:lnTo>
                  <a:lnTo>
                    <a:pt x="47" y="21"/>
                  </a:lnTo>
                  <a:lnTo>
                    <a:pt x="47" y="26"/>
                  </a:lnTo>
                  <a:lnTo>
                    <a:pt x="46" y="30"/>
                  </a:lnTo>
                  <a:lnTo>
                    <a:pt x="44" y="35"/>
                  </a:lnTo>
                  <a:lnTo>
                    <a:pt x="39" y="41"/>
                  </a:lnTo>
                  <a:lnTo>
                    <a:pt x="38" y="42"/>
                  </a:lnTo>
                  <a:lnTo>
                    <a:pt x="35" y="44"/>
                  </a:lnTo>
                  <a:lnTo>
                    <a:pt x="32" y="48"/>
                  </a:lnTo>
                  <a:lnTo>
                    <a:pt x="27" y="53"/>
                  </a:lnTo>
                  <a:lnTo>
                    <a:pt x="20" y="61"/>
                  </a:lnTo>
                  <a:lnTo>
                    <a:pt x="12" y="68"/>
                  </a:lnTo>
                  <a:lnTo>
                    <a:pt x="49" y="68"/>
                  </a:lnTo>
                  <a:lnTo>
                    <a:pt x="49" y="76"/>
                  </a:lnTo>
                  <a:lnTo>
                    <a:pt x="0" y="76"/>
                  </a:lnTo>
                  <a:lnTo>
                    <a:pt x="0" y="68"/>
                  </a:lnTo>
                  <a:lnTo>
                    <a:pt x="5" y="64"/>
                  </a:lnTo>
                  <a:lnTo>
                    <a:pt x="11" y="57"/>
                  </a:lnTo>
                  <a:lnTo>
                    <a:pt x="17" y="51"/>
                  </a:lnTo>
                  <a:lnTo>
                    <a:pt x="21" y="47"/>
                  </a:lnTo>
                  <a:lnTo>
                    <a:pt x="24" y="44"/>
                  </a:lnTo>
                  <a:lnTo>
                    <a:pt x="27" y="41"/>
                  </a:lnTo>
                  <a:lnTo>
                    <a:pt x="29" y="39"/>
                  </a:lnTo>
                  <a:lnTo>
                    <a:pt x="33" y="33"/>
                  </a:lnTo>
                  <a:lnTo>
                    <a:pt x="35" y="30"/>
                  </a:lnTo>
                  <a:lnTo>
                    <a:pt x="36" y="26"/>
                  </a:lnTo>
                  <a:lnTo>
                    <a:pt x="38" y="23"/>
                  </a:lnTo>
                  <a:lnTo>
                    <a:pt x="36" y="18"/>
                  </a:lnTo>
                  <a:lnTo>
                    <a:pt x="35" y="15"/>
                  </a:lnTo>
                  <a:lnTo>
                    <a:pt x="33" y="12"/>
                  </a:lnTo>
                  <a:lnTo>
                    <a:pt x="30" y="10"/>
                  </a:lnTo>
                  <a:lnTo>
                    <a:pt x="27" y="9"/>
                  </a:lnTo>
                  <a:lnTo>
                    <a:pt x="23" y="9"/>
                  </a:lnTo>
                  <a:lnTo>
                    <a:pt x="18" y="9"/>
                  </a:lnTo>
                  <a:lnTo>
                    <a:pt x="12" y="10"/>
                  </a:lnTo>
                  <a:lnTo>
                    <a:pt x="8" y="12"/>
                  </a:lnTo>
                  <a:lnTo>
                    <a:pt x="2" y="15"/>
                  </a:lnTo>
                  <a:lnTo>
                    <a:pt x="2" y="6"/>
                  </a:lnTo>
                  <a:lnTo>
                    <a:pt x="8" y="3"/>
                  </a:lnTo>
                  <a:lnTo>
                    <a:pt x="12" y="1"/>
                  </a:lnTo>
                  <a:lnTo>
                    <a:pt x="18" y="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3" name="Line 153"/>
            <p:cNvSpPr>
              <a:spLocks noChangeShapeType="1"/>
            </p:cNvSpPr>
            <p:nvPr/>
          </p:nvSpPr>
          <p:spPr bwMode="auto">
            <a:xfrm flipH="1">
              <a:off x="4418" y="2022"/>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 name="Freeform 154"/>
            <p:cNvSpPr>
              <a:spLocks noEditPoints="1"/>
            </p:cNvSpPr>
            <p:nvPr/>
          </p:nvSpPr>
          <p:spPr bwMode="auto">
            <a:xfrm>
              <a:off x="4494" y="1973"/>
              <a:ext cx="51" cy="78"/>
            </a:xfrm>
            <a:custGeom>
              <a:avLst/>
              <a:gdLst>
                <a:gd name="T0" fmla="*/ 26 w 51"/>
                <a:gd name="T1" fmla="*/ 8 h 78"/>
                <a:gd name="T2" fmla="*/ 20 w 51"/>
                <a:gd name="T3" fmla="*/ 9 h 78"/>
                <a:gd name="T4" fmla="*/ 17 w 51"/>
                <a:gd name="T5" fmla="*/ 12 h 78"/>
                <a:gd name="T6" fmla="*/ 13 w 51"/>
                <a:gd name="T7" fmla="*/ 15 h 78"/>
                <a:gd name="T8" fmla="*/ 10 w 51"/>
                <a:gd name="T9" fmla="*/ 22 h 78"/>
                <a:gd name="T10" fmla="*/ 10 w 51"/>
                <a:gd name="T11" fmla="*/ 29 h 78"/>
                <a:gd name="T12" fmla="*/ 9 w 51"/>
                <a:gd name="T13" fmla="*/ 40 h 78"/>
                <a:gd name="T14" fmla="*/ 10 w 51"/>
                <a:gd name="T15" fmla="*/ 49 h 78"/>
                <a:gd name="T16" fmla="*/ 10 w 51"/>
                <a:gd name="T17" fmla="*/ 56 h 78"/>
                <a:gd name="T18" fmla="*/ 13 w 51"/>
                <a:gd name="T19" fmla="*/ 63 h 78"/>
                <a:gd name="T20" fmla="*/ 17 w 51"/>
                <a:gd name="T21" fmla="*/ 67 h 78"/>
                <a:gd name="T22" fmla="*/ 20 w 51"/>
                <a:gd name="T23" fmla="*/ 69 h 78"/>
                <a:gd name="T24" fmla="*/ 26 w 51"/>
                <a:gd name="T25" fmla="*/ 70 h 78"/>
                <a:gd name="T26" fmla="*/ 30 w 51"/>
                <a:gd name="T27" fmla="*/ 69 h 78"/>
                <a:gd name="T28" fmla="*/ 33 w 51"/>
                <a:gd name="T29" fmla="*/ 67 h 78"/>
                <a:gd name="T30" fmla="*/ 36 w 51"/>
                <a:gd name="T31" fmla="*/ 63 h 78"/>
                <a:gd name="T32" fmla="*/ 39 w 51"/>
                <a:gd name="T33" fmla="*/ 56 h 78"/>
                <a:gd name="T34" fmla="*/ 41 w 51"/>
                <a:gd name="T35" fmla="*/ 49 h 78"/>
                <a:gd name="T36" fmla="*/ 41 w 51"/>
                <a:gd name="T37" fmla="*/ 40 h 78"/>
                <a:gd name="T38" fmla="*/ 41 w 51"/>
                <a:gd name="T39" fmla="*/ 29 h 78"/>
                <a:gd name="T40" fmla="*/ 39 w 51"/>
                <a:gd name="T41" fmla="*/ 22 h 78"/>
                <a:gd name="T42" fmla="*/ 36 w 51"/>
                <a:gd name="T43" fmla="*/ 15 h 78"/>
                <a:gd name="T44" fmla="*/ 33 w 51"/>
                <a:gd name="T45" fmla="*/ 12 h 78"/>
                <a:gd name="T46" fmla="*/ 30 w 51"/>
                <a:gd name="T47" fmla="*/ 9 h 78"/>
                <a:gd name="T48" fmla="*/ 26 w 51"/>
                <a:gd name="T49" fmla="*/ 8 h 78"/>
                <a:gd name="T50" fmla="*/ 26 w 51"/>
                <a:gd name="T51" fmla="*/ 0 h 78"/>
                <a:gd name="T52" fmla="*/ 30 w 51"/>
                <a:gd name="T53" fmla="*/ 2 h 78"/>
                <a:gd name="T54" fmla="*/ 36 w 51"/>
                <a:gd name="T55" fmla="*/ 3 h 78"/>
                <a:gd name="T56" fmla="*/ 41 w 51"/>
                <a:gd name="T57" fmla="*/ 6 h 78"/>
                <a:gd name="T58" fmla="*/ 44 w 51"/>
                <a:gd name="T59" fmla="*/ 11 h 78"/>
                <a:gd name="T60" fmla="*/ 48 w 51"/>
                <a:gd name="T61" fmla="*/ 23 h 78"/>
                <a:gd name="T62" fmla="*/ 51 w 51"/>
                <a:gd name="T63" fmla="*/ 40 h 78"/>
                <a:gd name="T64" fmla="*/ 48 w 51"/>
                <a:gd name="T65" fmla="*/ 56 h 78"/>
                <a:gd name="T66" fmla="*/ 44 w 51"/>
                <a:gd name="T67" fmla="*/ 69 h 78"/>
                <a:gd name="T68" fmla="*/ 41 w 51"/>
                <a:gd name="T69" fmla="*/ 72 h 78"/>
                <a:gd name="T70" fmla="*/ 36 w 51"/>
                <a:gd name="T71" fmla="*/ 75 h 78"/>
                <a:gd name="T72" fmla="*/ 30 w 51"/>
                <a:gd name="T73" fmla="*/ 78 h 78"/>
                <a:gd name="T74" fmla="*/ 26 w 51"/>
                <a:gd name="T75" fmla="*/ 78 h 78"/>
                <a:gd name="T76" fmla="*/ 20 w 51"/>
                <a:gd name="T77" fmla="*/ 78 h 78"/>
                <a:gd name="T78" fmla="*/ 13 w 51"/>
                <a:gd name="T79" fmla="*/ 75 h 78"/>
                <a:gd name="T80" fmla="*/ 9 w 51"/>
                <a:gd name="T81" fmla="*/ 72 h 78"/>
                <a:gd name="T82" fmla="*/ 6 w 51"/>
                <a:gd name="T83" fmla="*/ 69 h 78"/>
                <a:gd name="T84" fmla="*/ 1 w 51"/>
                <a:gd name="T85" fmla="*/ 56 h 78"/>
                <a:gd name="T86" fmla="*/ 0 w 51"/>
                <a:gd name="T87" fmla="*/ 40 h 78"/>
                <a:gd name="T88" fmla="*/ 1 w 51"/>
                <a:gd name="T89" fmla="*/ 23 h 78"/>
                <a:gd name="T90" fmla="*/ 6 w 51"/>
                <a:gd name="T91" fmla="*/ 11 h 78"/>
                <a:gd name="T92" fmla="*/ 9 w 51"/>
                <a:gd name="T93" fmla="*/ 6 h 78"/>
                <a:gd name="T94" fmla="*/ 13 w 51"/>
                <a:gd name="T95" fmla="*/ 3 h 78"/>
                <a:gd name="T96" fmla="*/ 20 w 51"/>
                <a:gd name="T97" fmla="*/ 2 h 78"/>
                <a:gd name="T98" fmla="*/ 26 w 51"/>
                <a:gd name="T9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78">
                  <a:moveTo>
                    <a:pt x="26" y="8"/>
                  </a:moveTo>
                  <a:lnTo>
                    <a:pt x="20" y="9"/>
                  </a:lnTo>
                  <a:lnTo>
                    <a:pt x="17" y="12"/>
                  </a:lnTo>
                  <a:lnTo>
                    <a:pt x="13" y="15"/>
                  </a:lnTo>
                  <a:lnTo>
                    <a:pt x="10" y="22"/>
                  </a:lnTo>
                  <a:lnTo>
                    <a:pt x="10" y="29"/>
                  </a:lnTo>
                  <a:lnTo>
                    <a:pt x="9" y="40"/>
                  </a:lnTo>
                  <a:lnTo>
                    <a:pt x="10" y="49"/>
                  </a:lnTo>
                  <a:lnTo>
                    <a:pt x="10" y="56"/>
                  </a:lnTo>
                  <a:lnTo>
                    <a:pt x="13" y="63"/>
                  </a:lnTo>
                  <a:lnTo>
                    <a:pt x="17" y="67"/>
                  </a:lnTo>
                  <a:lnTo>
                    <a:pt x="20" y="69"/>
                  </a:lnTo>
                  <a:lnTo>
                    <a:pt x="26" y="70"/>
                  </a:lnTo>
                  <a:lnTo>
                    <a:pt x="30" y="69"/>
                  </a:lnTo>
                  <a:lnTo>
                    <a:pt x="33" y="67"/>
                  </a:lnTo>
                  <a:lnTo>
                    <a:pt x="36" y="63"/>
                  </a:lnTo>
                  <a:lnTo>
                    <a:pt x="39" y="56"/>
                  </a:lnTo>
                  <a:lnTo>
                    <a:pt x="41" y="49"/>
                  </a:lnTo>
                  <a:lnTo>
                    <a:pt x="41" y="40"/>
                  </a:lnTo>
                  <a:lnTo>
                    <a:pt x="41" y="29"/>
                  </a:lnTo>
                  <a:lnTo>
                    <a:pt x="39" y="22"/>
                  </a:lnTo>
                  <a:lnTo>
                    <a:pt x="36" y="15"/>
                  </a:lnTo>
                  <a:lnTo>
                    <a:pt x="33" y="12"/>
                  </a:lnTo>
                  <a:lnTo>
                    <a:pt x="30" y="9"/>
                  </a:lnTo>
                  <a:lnTo>
                    <a:pt x="26" y="8"/>
                  </a:lnTo>
                  <a:close/>
                  <a:moveTo>
                    <a:pt x="26" y="0"/>
                  </a:moveTo>
                  <a:lnTo>
                    <a:pt x="30" y="2"/>
                  </a:lnTo>
                  <a:lnTo>
                    <a:pt x="36" y="3"/>
                  </a:lnTo>
                  <a:lnTo>
                    <a:pt x="41" y="6"/>
                  </a:lnTo>
                  <a:lnTo>
                    <a:pt x="44" y="11"/>
                  </a:lnTo>
                  <a:lnTo>
                    <a:pt x="48" y="23"/>
                  </a:lnTo>
                  <a:lnTo>
                    <a:pt x="51" y="40"/>
                  </a:lnTo>
                  <a:lnTo>
                    <a:pt x="48" y="56"/>
                  </a:lnTo>
                  <a:lnTo>
                    <a:pt x="44" y="69"/>
                  </a:lnTo>
                  <a:lnTo>
                    <a:pt x="41" y="72"/>
                  </a:lnTo>
                  <a:lnTo>
                    <a:pt x="36" y="75"/>
                  </a:lnTo>
                  <a:lnTo>
                    <a:pt x="30" y="78"/>
                  </a:lnTo>
                  <a:lnTo>
                    <a:pt x="26" y="78"/>
                  </a:lnTo>
                  <a:lnTo>
                    <a:pt x="20" y="78"/>
                  </a:lnTo>
                  <a:lnTo>
                    <a:pt x="13" y="75"/>
                  </a:lnTo>
                  <a:lnTo>
                    <a:pt x="9" y="72"/>
                  </a:lnTo>
                  <a:lnTo>
                    <a:pt x="6" y="69"/>
                  </a:lnTo>
                  <a:lnTo>
                    <a:pt x="1" y="56"/>
                  </a:lnTo>
                  <a:lnTo>
                    <a:pt x="0" y="40"/>
                  </a:lnTo>
                  <a:lnTo>
                    <a:pt x="1" y="23"/>
                  </a:lnTo>
                  <a:lnTo>
                    <a:pt x="6" y="11"/>
                  </a:lnTo>
                  <a:lnTo>
                    <a:pt x="9" y="6"/>
                  </a:lnTo>
                  <a:lnTo>
                    <a:pt x="13" y="3"/>
                  </a:lnTo>
                  <a:lnTo>
                    <a:pt x="20" y="2"/>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5" name="Rectangle 155"/>
            <p:cNvSpPr>
              <a:spLocks noChangeArrowheads="1"/>
            </p:cNvSpPr>
            <p:nvPr/>
          </p:nvSpPr>
          <p:spPr bwMode="auto">
            <a:xfrm>
              <a:off x="4562" y="2037"/>
              <a:ext cx="11" cy="1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6" name="Freeform 156"/>
            <p:cNvSpPr>
              <a:spLocks/>
            </p:cNvSpPr>
            <p:nvPr/>
          </p:nvSpPr>
          <p:spPr bwMode="auto">
            <a:xfrm>
              <a:off x="4593" y="1973"/>
              <a:ext cx="48" cy="78"/>
            </a:xfrm>
            <a:custGeom>
              <a:avLst/>
              <a:gdLst>
                <a:gd name="T0" fmla="*/ 28 w 48"/>
                <a:gd name="T1" fmla="*/ 2 h 78"/>
                <a:gd name="T2" fmla="*/ 39 w 48"/>
                <a:gd name="T3" fmla="*/ 6 h 78"/>
                <a:gd name="T4" fmla="*/ 45 w 48"/>
                <a:gd name="T5" fmla="*/ 14 h 78"/>
                <a:gd name="T6" fmla="*/ 45 w 48"/>
                <a:gd name="T7" fmla="*/ 26 h 78"/>
                <a:gd name="T8" fmla="*/ 39 w 48"/>
                <a:gd name="T9" fmla="*/ 34 h 78"/>
                <a:gd name="T10" fmla="*/ 37 w 48"/>
                <a:gd name="T11" fmla="*/ 38 h 78"/>
                <a:gd name="T12" fmla="*/ 44 w 48"/>
                <a:gd name="T13" fmla="*/ 43 h 78"/>
                <a:gd name="T14" fmla="*/ 48 w 48"/>
                <a:gd name="T15" fmla="*/ 50 h 78"/>
                <a:gd name="T16" fmla="*/ 47 w 48"/>
                <a:gd name="T17" fmla="*/ 61 h 78"/>
                <a:gd name="T18" fmla="*/ 41 w 48"/>
                <a:gd name="T19" fmla="*/ 72 h 78"/>
                <a:gd name="T20" fmla="*/ 27 w 48"/>
                <a:gd name="T21" fmla="*/ 78 h 78"/>
                <a:gd name="T22" fmla="*/ 9 w 48"/>
                <a:gd name="T23" fmla="*/ 78 h 78"/>
                <a:gd name="T24" fmla="*/ 0 w 48"/>
                <a:gd name="T25" fmla="*/ 75 h 78"/>
                <a:gd name="T26" fmla="*/ 4 w 48"/>
                <a:gd name="T27" fmla="*/ 67 h 78"/>
                <a:gd name="T28" fmla="*/ 13 w 48"/>
                <a:gd name="T29" fmla="*/ 69 h 78"/>
                <a:gd name="T30" fmla="*/ 24 w 48"/>
                <a:gd name="T31" fmla="*/ 69 h 78"/>
                <a:gd name="T32" fmla="*/ 33 w 48"/>
                <a:gd name="T33" fmla="*/ 66 h 78"/>
                <a:gd name="T34" fmla="*/ 37 w 48"/>
                <a:gd name="T35" fmla="*/ 59 h 78"/>
                <a:gd name="T36" fmla="*/ 37 w 48"/>
                <a:gd name="T37" fmla="*/ 50 h 78"/>
                <a:gd name="T38" fmla="*/ 33 w 48"/>
                <a:gd name="T39" fmla="*/ 44 h 78"/>
                <a:gd name="T40" fmla="*/ 25 w 48"/>
                <a:gd name="T41" fmla="*/ 41 h 78"/>
                <a:gd name="T42" fmla="*/ 12 w 48"/>
                <a:gd name="T43" fmla="*/ 41 h 78"/>
                <a:gd name="T44" fmla="*/ 21 w 48"/>
                <a:gd name="T45" fmla="*/ 32 h 78"/>
                <a:gd name="T46" fmla="*/ 30 w 48"/>
                <a:gd name="T47" fmla="*/ 31 h 78"/>
                <a:gd name="T48" fmla="*/ 34 w 48"/>
                <a:gd name="T49" fmla="*/ 28 h 78"/>
                <a:gd name="T50" fmla="*/ 36 w 48"/>
                <a:gd name="T51" fmla="*/ 22 h 78"/>
                <a:gd name="T52" fmla="*/ 34 w 48"/>
                <a:gd name="T53" fmla="*/ 14 h 78"/>
                <a:gd name="T54" fmla="*/ 28 w 48"/>
                <a:gd name="T55" fmla="*/ 11 h 78"/>
                <a:gd name="T56" fmla="*/ 21 w 48"/>
                <a:gd name="T57" fmla="*/ 9 h 78"/>
                <a:gd name="T58" fmla="*/ 12 w 48"/>
                <a:gd name="T59" fmla="*/ 9 h 78"/>
                <a:gd name="T60" fmla="*/ 1 w 48"/>
                <a:gd name="T61" fmla="*/ 12 h 78"/>
                <a:gd name="T62" fmla="*/ 12 w 48"/>
                <a:gd name="T63"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78">
                  <a:moveTo>
                    <a:pt x="21" y="0"/>
                  </a:moveTo>
                  <a:lnTo>
                    <a:pt x="28" y="2"/>
                  </a:lnTo>
                  <a:lnTo>
                    <a:pt x="34" y="3"/>
                  </a:lnTo>
                  <a:lnTo>
                    <a:pt x="39" y="6"/>
                  </a:lnTo>
                  <a:lnTo>
                    <a:pt x="44" y="9"/>
                  </a:lnTo>
                  <a:lnTo>
                    <a:pt x="45" y="14"/>
                  </a:lnTo>
                  <a:lnTo>
                    <a:pt x="47" y="20"/>
                  </a:lnTo>
                  <a:lnTo>
                    <a:pt x="45" y="26"/>
                  </a:lnTo>
                  <a:lnTo>
                    <a:pt x="44" y="31"/>
                  </a:lnTo>
                  <a:lnTo>
                    <a:pt x="39" y="34"/>
                  </a:lnTo>
                  <a:lnTo>
                    <a:pt x="33" y="37"/>
                  </a:lnTo>
                  <a:lnTo>
                    <a:pt x="37" y="38"/>
                  </a:lnTo>
                  <a:lnTo>
                    <a:pt x="41" y="40"/>
                  </a:lnTo>
                  <a:lnTo>
                    <a:pt x="44" y="43"/>
                  </a:lnTo>
                  <a:lnTo>
                    <a:pt x="47" y="46"/>
                  </a:lnTo>
                  <a:lnTo>
                    <a:pt x="48" y="50"/>
                  </a:lnTo>
                  <a:lnTo>
                    <a:pt x="48" y="55"/>
                  </a:lnTo>
                  <a:lnTo>
                    <a:pt x="47" y="61"/>
                  </a:lnTo>
                  <a:lnTo>
                    <a:pt x="45" y="67"/>
                  </a:lnTo>
                  <a:lnTo>
                    <a:pt x="41" y="72"/>
                  </a:lnTo>
                  <a:lnTo>
                    <a:pt x="34" y="75"/>
                  </a:lnTo>
                  <a:lnTo>
                    <a:pt x="27" y="78"/>
                  </a:lnTo>
                  <a:lnTo>
                    <a:pt x="19" y="78"/>
                  </a:lnTo>
                  <a:lnTo>
                    <a:pt x="9" y="78"/>
                  </a:lnTo>
                  <a:lnTo>
                    <a:pt x="4" y="76"/>
                  </a:lnTo>
                  <a:lnTo>
                    <a:pt x="0" y="75"/>
                  </a:lnTo>
                  <a:lnTo>
                    <a:pt x="0" y="64"/>
                  </a:lnTo>
                  <a:lnTo>
                    <a:pt x="4" y="67"/>
                  </a:lnTo>
                  <a:lnTo>
                    <a:pt x="9" y="69"/>
                  </a:lnTo>
                  <a:lnTo>
                    <a:pt x="13" y="69"/>
                  </a:lnTo>
                  <a:lnTo>
                    <a:pt x="19" y="70"/>
                  </a:lnTo>
                  <a:lnTo>
                    <a:pt x="24" y="69"/>
                  </a:lnTo>
                  <a:lnTo>
                    <a:pt x="30" y="67"/>
                  </a:lnTo>
                  <a:lnTo>
                    <a:pt x="33" y="66"/>
                  </a:lnTo>
                  <a:lnTo>
                    <a:pt x="36" y="63"/>
                  </a:lnTo>
                  <a:lnTo>
                    <a:pt x="37" y="59"/>
                  </a:lnTo>
                  <a:lnTo>
                    <a:pt x="37" y="55"/>
                  </a:lnTo>
                  <a:lnTo>
                    <a:pt x="37" y="50"/>
                  </a:lnTo>
                  <a:lnTo>
                    <a:pt x="36" y="47"/>
                  </a:lnTo>
                  <a:lnTo>
                    <a:pt x="33" y="44"/>
                  </a:lnTo>
                  <a:lnTo>
                    <a:pt x="30" y="43"/>
                  </a:lnTo>
                  <a:lnTo>
                    <a:pt x="25" y="41"/>
                  </a:lnTo>
                  <a:lnTo>
                    <a:pt x="21" y="41"/>
                  </a:lnTo>
                  <a:lnTo>
                    <a:pt x="12" y="41"/>
                  </a:lnTo>
                  <a:lnTo>
                    <a:pt x="12" y="32"/>
                  </a:lnTo>
                  <a:lnTo>
                    <a:pt x="21" y="32"/>
                  </a:lnTo>
                  <a:lnTo>
                    <a:pt x="25" y="32"/>
                  </a:lnTo>
                  <a:lnTo>
                    <a:pt x="30" y="31"/>
                  </a:lnTo>
                  <a:lnTo>
                    <a:pt x="33" y="29"/>
                  </a:lnTo>
                  <a:lnTo>
                    <a:pt x="34" y="28"/>
                  </a:lnTo>
                  <a:lnTo>
                    <a:pt x="36" y="25"/>
                  </a:lnTo>
                  <a:lnTo>
                    <a:pt x="36" y="22"/>
                  </a:lnTo>
                  <a:lnTo>
                    <a:pt x="36" y="17"/>
                  </a:lnTo>
                  <a:lnTo>
                    <a:pt x="34" y="14"/>
                  </a:lnTo>
                  <a:lnTo>
                    <a:pt x="33" y="12"/>
                  </a:lnTo>
                  <a:lnTo>
                    <a:pt x="28" y="11"/>
                  </a:lnTo>
                  <a:lnTo>
                    <a:pt x="25" y="9"/>
                  </a:lnTo>
                  <a:lnTo>
                    <a:pt x="21" y="9"/>
                  </a:lnTo>
                  <a:lnTo>
                    <a:pt x="16" y="9"/>
                  </a:lnTo>
                  <a:lnTo>
                    <a:pt x="12" y="9"/>
                  </a:lnTo>
                  <a:lnTo>
                    <a:pt x="7" y="11"/>
                  </a:lnTo>
                  <a:lnTo>
                    <a:pt x="1" y="12"/>
                  </a:lnTo>
                  <a:lnTo>
                    <a:pt x="1" y="3"/>
                  </a:lnTo>
                  <a:lnTo>
                    <a:pt x="12"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7" name="Line 157"/>
            <p:cNvSpPr>
              <a:spLocks noChangeShapeType="1"/>
            </p:cNvSpPr>
            <p:nvPr/>
          </p:nvSpPr>
          <p:spPr bwMode="auto">
            <a:xfrm flipH="1">
              <a:off x="4418" y="1471"/>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 name="Freeform 158"/>
            <p:cNvSpPr>
              <a:spLocks noEditPoints="1"/>
            </p:cNvSpPr>
            <p:nvPr/>
          </p:nvSpPr>
          <p:spPr bwMode="auto">
            <a:xfrm>
              <a:off x="4494" y="1424"/>
              <a:ext cx="51" cy="77"/>
            </a:xfrm>
            <a:custGeom>
              <a:avLst/>
              <a:gdLst>
                <a:gd name="T0" fmla="*/ 26 w 51"/>
                <a:gd name="T1" fmla="*/ 7 h 77"/>
                <a:gd name="T2" fmla="*/ 20 w 51"/>
                <a:gd name="T3" fmla="*/ 9 h 77"/>
                <a:gd name="T4" fmla="*/ 17 w 51"/>
                <a:gd name="T5" fmla="*/ 12 h 77"/>
                <a:gd name="T6" fmla="*/ 13 w 51"/>
                <a:gd name="T7" fmla="*/ 15 h 77"/>
                <a:gd name="T8" fmla="*/ 10 w 51"/>
                <a:gd name="T9" fmla="*/ 21 h 77"/>
                <a:gd name="T10" fmla="*/ 10 w 51"/>
                <a:gd name="T11" fmla="*/ 29 h 77"/>
                <a:gd name="T12" fmla="*/ 9 w 51"/>
                <a:gd name="T13" fmla="*/ 39 h 77"/>
                <a:gd name="T14" fmla="*/ 10 w 51"/>
                <a:gd name="T15" fmla="*/ 48 h 77"/>
                <a:gd name="T16" fmla="*/ 10 w 51"/>
                <a:gd name="T17" fmla="*/ 56 h 77"/>
                <a:gd name="T18" fmla="*/ 13 w 51"/>
                <a:gd name="T19" fmla="*/ 62 h 77"/>
                <a:gd name="T20" fmla="*/ 17 w 51"/>
                <a:gd name="T21" fmla="*/ 67 h 77"/>
                <a:gd name="T22" fmla="*/ 20 w 51"/>
                <a:gd name="T23" fmla="*/ 68 h 77"/>
                <a:gd name="T24" fmla="*/ 26 w 51"/>
                <a:gd name="T25" fmla="*/ 70 h 77"/>
                <a:gd name="T26" fmla="*/ 30 w 51"/>
                <a:gd name="T27" fmla="*/ 68 h 77"/>
                <a:gd name="T28" fmla="*/ 33 w 51"/>
                <a:gd name="T29" fmla="*/ 67 h 77"/>
                <a:gd name="T30" fmla="*/ 36 w 51"/>
                <a:gd name="T31" fmla="*/ 62 h 77"/>
                <a:gd name="T32" fmla="*/ 39 w 51"/>
                <a:gd name="T33" fmla="*/ 56 h 77"/>
                <a:gd name="T34" fmla="*/ 41 w 51"/>
                <a:gd name="T35" fmla="*/ 48 h 77"/>
                <a:gd name="T36" fmla="*/ 41 w 51"/>
                <a:gd name="T37" fmla="*/ 39 h 77"/>
                <a:gd name="T38" fmla="*/ 41 w 51"/>
                <a:gd name="T39" fmla="*/ 29 h 77"/>
                <a:gd name="T40" fmla="*/ 39 w 51"/>
                <a:gd name="T41" fmla="*/ 21 h 77"/>
                <a:gd name="T42" fmla="*/ 36 w 51"/>
                <a:gd name="T43" fmla="*/ 15 h 77"/>
                <a:gd name="T44" fmla="*/ 33 w 51"/>
                <a:gd name="T45" fmla="*/ 12 h 77"/>
                <a:gd name="T46" fmla="*/ 30 w 51"/>
                <a:gd name="T47" fmla="*/ 9 h 77"/>
                <a:gd name="T48" fmla="*/ 26 w 51"/>
                <a:gd name="T49" fmla="*/ 7 h 77"/>
                <a:gd name="T50" fmla="*/ 26 w 51"/>
                <a:gd name="T51" fmla="*/ 0 h 77"/>
                <a:gd name="T52" fmla="*/ 30 w 51"/>
                <a:gd name="T53" fmla="*/ 0 h 77"/>
                <a:gd name="T54" fmla="*/ 36 w 51"/>
                <a:gd name="T55" fmla="*/ 3 h 77"/>
                <a:gd name="T56" fmla="*/ 41 w 51"/>
                <a:gd name="T57" fmla="*/ 6 h 77"/>
                <a:gd name="T58" fmla="*/ 44 w 51"/>
                <a:gd name="T59" fmla="*/ 10 h 77"/>
                <a:gd name="T60" fmla="*/ 48 w 51"/>
                <a:gd name="T61" fmla="*/ 23 h 77"/>
                <a:gd name="T62" fmla="*/ 51 w 51"/>
                <a:gd name="T63" fmla="*/ 39 h 77"/>
                <a:gd name="T64" fmla="*/ 48 w 51"/>
                <a:gd name="T65" fmla="*/ 54 h 77"/>
                <a:gd name="T66" fmla="*/ 44 w 51"/>
                <a:gd name="T67" fmla="*/ 67 h 77"/>
                <a:gd name="T68" fmla="*/ 41 w 51"/>
                <a:gd name="T69" fmla="*/ 71 h 77"/>
                <a:gd name="T70" fmla="*/ 36 w 51"/>
                <a:gd name="T71" fmla="*/ 74 h 77"/>
                <a:gd name="T72" fmla="*/ 30 w 51"/>
                <a:gd name="T73" fmla="*/ 77 h 77"/>
                <a:gd name="T74" fmla="*/ 26 w 51"/>
                <a:gd name="T75" fmla="*/ 77 h 77"/>
                <a:gd name="T76" fmla="*/ 20 w 51"/>
                <a:gd name="T77" fmla="*/ 77 h 77"/>
                <a:gd name="T78" fmla="*/ 13 w 51"/>
                <a:gd name="T79" fmla="*/ 74 h 77"/>
                <a:gd name="T80" fmla="*/ 9 w 51"/>
                <a:gd name="T81" fmla="*/ 71 h 77"/>
                <a:gd name="T82" fmla="*/ 6 w 51"/>
                <a:gd name="T83" fmla="*/ 67 h 77"/>
                <a:gd name="T84" fmla="*/ 1 w 51"/>
                <a:gd name="T85" fmla="*/ 54 h 77"/>
                <a:gd name="T86" fmla="*/ 0 w 51"/>
                <a:gd name="T87" fmla="*/ 39 h 77"/>
                <a:gd name="T88" fmla="*/ 1 w 51"/>
                <a:gd name="T89" fmla="*/ 23 h 77"/>
                <a:gd name="T90" fmla="*/ 6 w 51"/>
                <a:gd name="T91" fmla="*/ 10 h 77"/>
                <a:gd name="T92" fmla="*/ 9 w 51"/>
                <a:gd name="T93" fmla="*/ 6 h 77"/>
                <a:gd name="T94" fmla="*/ 13 w 51"/>
                <a:gd name="T95" fmla="*/ 3 h 77"/>
                <a:gd name="T96" fmla="*/ 20 w 51"/>
                <a:gd name="T97" fmla="*/ 0 h 77"/>
                <a:gd name="T98" fmla="*/ 26 w 51"/>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77">
                  <a:moveTo>
                    <a:pt x="26" y="7"/>
                  </a:moveTo>
                  <a:lnTo>
                    <a:pt x="20" y="9"/>
                  </a:lnTo>
                  <a:lnTo>
                    <a:pt x="17" y="12"/>
                  </a:lnTo>
                  <a:lnTo>
                    <a:pt x="13" y="15"/>
                  </a:lnTo>
                  <a:lnTo>
                    <a:pt x="10" y="21"/>
                  </a:lnTo>
                  <a:lnTo>
                    <a:pt x="10" y="29"/>
                  </a:lnTo>
                  <a:lnTo>
                    <a:pt x="9" y="39"/>
                  </a:lnTo>
                  <a:lnTo>
                    <a:pt x="10" y="48"/>
                  </a:lnTo>
                  <a:lnTo>
                    <a:pt x="10" y="56"/>
                  </a:lnTo>
                  <a:lnTo>
                    <a:pt x="13" y="62"/>
                  </a:lnTo>
                  <a:lnTo>
                    <a:pt x="17" y="67"/>
                  </a:lnTo>
                  <a:lnTo>
                    <a:pt x="20" y="68"/>
                  </a:lnTo>
                  <a:lnTo>
                    <a:pt x="26" y="70"/>
                  </a:lnTo>
                  <a:lnTo>
                    <a:pt x="30" y="68"/>
                  </a:lnTo>
                  <a:lnTo>
                    <a:pt x="33" y="67"/>
                  </a:lnTo>
                  <a:lnTo>
                    <a:pt x="36" y="62"/>
                  </a:lnTo>
                  <a:lnTo>
                    <a:pt x="39" y="56"/>
                  </a:lnTo>
                  <a:lnTo>
                    <a:pt x="41" y="48"/>
                  </a:lnTo>
                  <a:lnTo>
                    <a:pt x="41" y="39"/>
                  </a:lnTo>
                  <a:lnTo>
                    <a:pt x="41" y="29"/>
                  </a:lnTo>
                  <a:lnTo>
                    <a:pt x="39" y="21"/>
                  </a:lnTo>
                  <a:lnTo>
                    <a:pt x="36" y="15"/>
                  </a:lnTo>
                  <a:lnTo>
                    <a:pt x="33" y="12"/>
                  </a:lnTo>
                  <a:lnTo>
                    <a:pt x="30" y="9"/>
                  </a:lnTo>
                  <a:lnTo>
                    <a:pt x="26" y="7"/>
                  </a:lnTo>
                  <a:close/>
                  <a:moveTo>
                    <a:pt x="26" y="0"/>
                  </a:moveTo>
                  <a:lnTo>
                    <a:pt x="30" y="0"/>
                  </a:lnTo>
                  <a:lnTo>
                    <a:pt x="36" y="3"/>
                  </a:lnTo>
                  <a:lnTo>
                    <a:pt x="41" y="6"/>
                  </a:lnTo>
                  <a:lnTo>
                    <a:pt x="44" y="10"/>
                  </a:lnTo>
                  <a:lnTo>
                    <a:pt x="48" y="23"/>
                  </a:lnTo>
                  <a:lnTo>
                    <a:pt x="51" y="39"/>
                  </a:lnTo>
                  <a:lnTo>
                    <a:pt x="48" y="54"/>
                  </a:lnTo>
                  <a:lnTo>
                    <a:pt x="44" y="67"/>
                  </a:lnTo>
                  <a:lnTo>
                    <a:pt x="41" y="71"/>
                  </a:lnTo>
                  <a:lnTo>
                    <a:pt x="36" y="74"/>
                  </a:lnTo>
                  <a:lnTo>
                    <a:pt x="30" y="77"/>
                  </a:lnTo>
                  <a:lnTo>
                    <a:pt x="26" y="77"/>
                  </a:lnTo>
                  <a:lnTo>
                    <a:pt x="20" y="77"/>
                  </a:lnTo>
                  <a:lnTo>
                    <a:pt x="13" y="74"/>
                  </a:lnTo>
                  <a:lnTo>
                    <a:pt x="9" y="71"/>
                  </a:lnTo>
                  <a:lnTo>
                    <a:pt x="6" y="67"/>
                  </a:lnTo>
                  <a:lnTo>
                    <a:pt x="1" y="54"/>
                  </a:lnTo>
                  <a:lnTo>
                    <a:pt x="0" y="39"/>
                  </a:lnTo>
                  <a:lnTo>
                    <a:pt x="1" y="23"/>
                  </a:lnTo>
                  <a:lnTo>
                    <a:pt x="6" y="10"/>
                  </a:lnTo>
                  <a:lnTo>
                    <a:pt x="9" y="6"/>
                  </a:lnTo>
                  <a:lnTo>
                    <a:pt x="13" y="3"/>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9" name="Rectangle 159"/>
            <p:cNvSpPr>
              <a:spLocks noChangeArrowheads="1"/>
            </p:cNvSpPr>
            <p:nvPr/>
          </p:nvSpPr>
          <p:spPr bwMode="auto">
            <a:xfrm>
              <a:off x="4562" y="1488"/>
              <a:ext cx="11" cy="1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0" name="Freeform 160"/>
            <p:cNvSpPr>
              <a:spLocks noEditPoints="1"/>
            </p:cNvSpPr>
            <p:nvPr/>
          </p:nvSpPr>
          <p:spPr bwMode="auto">
            <a:xfrm>
              <a:off x="4589" y="1425"/>
              <a:ext cx="55" cy="75"/>
            </a:xfrm>
            <a:custGeom>
              <a:avLst/>
              <a:gdLst>
                <a:gd name="T0" fmla="*/ 34 w 55"/>
                <a:gd name="T1" fmla="*/ 9 h 75"/>
                <a:gd name="T2" fmla="*/ 8 w 55"/>
                <a:gd name="T3" fmla="*/ 49 h 75"/>
                <a:gd name="T4" fmla="*/ 34 w 55"/>
                <a:gd name="T5" fmla="*/ 49 h 75"/>
                <a:gd name="T6" fmla="*/ 34 w 55"/>
                <a:gd name="T7" fmla="*/ 9 h 75"/>
                <a:gd name="T8" fmla="*/ 31 w 55"/>
                <a:gd name="T9" fmla="*/ 0 h 75"/>
                <a:gd name="T10" fmla="*/ 45 w 55"/>
                <a:gd name="T11" fmla="*/ 0 h 75"/>
                <a:gd name="T12" fmla="*/ 45 w 55"/>
                <a:gd name="T13" fmla="*/ 49 h 75"/>
                <a:gd name="T14" fmla="*/ 55 w 55"/>
                <a:gd name="T15" fmla="*/ 49 h 75"/>
                <a:gd name="T16" fmla="*/ 55 w 55"/>
                <a:gd name="T17" fmla="*/ 56 h 75"/>
                <a:gd name="T18" fmla="*/ 45 w 55"/>
                <a:gd name="T19" fmla="*/ 56 h 75"/>
                <a:gd name="T20" fmla="*/ 45 w 55"/>
                <a:gd name="T21" fmla="*/ 75 h 75"/>
                <a:gd name="T22" fmla="*/ 34 w 55"/>
                <a:gd name="T23" fmla="*/ 75 h 75"/>
                <a:gd name="T24" fmla="*/ 34 w 55"/>
                <a:gd name="T25" fmla="*/ 56 h 75"/>
                <a:gd name="T26" fmla="*/ 0 w 55"/>
                <a:gd name="T27" fmla="*/ 56 h 75"/>
                <a:gd name="T28" fmla="*/ 0 w 55"/>
                <a:gd name="T29" fmla="*/ 47 h 75"/>
                <a:gd name="T30" fmla="*/ 31 w 55"/>
                <a:gd name="T3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5">
                  <a:moveTo>
                    <a:pt x="34" y="9"/>
                  </a:moveTo>
                  <a:lnTo>
                    <a:pt x="8" y="49"/>
                  </a:lnTo>
                  <a:lnTo>
                    <a:pt x="34" y="49"/>
                  </a:lnTo>
                  <a:lnTo>
                    <a:pt x="34" y="9"/>
                  </a:lnTo>
                  <a:close/>
                  <a:moveTo>
                    <a:pt x="31" y="0"/>
                  </a:moveTo>
                  <a:lnTo>
                    <a:pt x="45" y="0"/>
                  </a:lnTo>
                  <a:lnTo>
                    <a:pt x="45" y="49"/>
                  </a:lnTo>
                  <a:lnTo>
                    <a:pt x="55" y="49"/>
                  </a:lnTo>
                  <a:lnTo>
                    <a:pt x="55" y="56"/>
                  </a:lnTo>
                  <a:lnTo>
                    <a:pt x="45" y="56"/>
                  </a:lnTo>
                  <a:lnTo>
                    <a:pt x="45" y="75"/>
                  </a:lnTo>
                  <a:lnTo>
                    <a:pt x="34" y="75"/>
                  </a:lnTo>
                  <a:lnTo>
                    <a:pt x="34" y="56"/>
                  </a:lnTo>
                  <a:lnTo>
                    <a:pt x="0" y="56"/>
                  </a:lnTo>
                  <a:lnTo>
                    <a:pt x="0" y="47"/>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1" name="Line 161"/>
            <p:cNvSpPr>
              <a:spLocks noChangeShapeType="1"/>
            </p:cNvSpPr>
            <p:nvPr/>
          </p:nvSpPr>
          <p:spPr bwMode="auto">
            <a:xfrm flipH="1">
              <a:off x="4418" y="921"/>
              <a:ext cx="3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2" name="Freeform 162"/>
            <p:cNvSpPr>
              <a:spLocks noEditPoints="1"/>
            </p:cNvSpPr>
            <p:nvPr/>
          </p:nvSpPr>
          <p:spPr bwMode="auto">
            <a:xfrm>
              <a:off x="4494" y="874"/>
              <a:ext cx="51" cy="78"/>
            </a:xfrm>
            <a:custGeom>
              <a:avLst/>
              <a:gdLst>
                <a:gd name="T0" fmla="*/ 26 w 51"/>
                <a:gd name="T1" fmla="*/ 8 h 78"/>
                <a:gd name="T2" fmla="*/ 20 w 51"/>
                <a:gd name="T3" fmla="*/ 9 h 78"/>
                <a:gd name="T4" fmla="*/ 17 w 51"/>
                <a:gd name="T5" fmla="*/ 11 h 78"/>
                <a:gd name="T6" fmla="*/ 13 w 51"/>
                <a:gd name="T7" fmla="*/ 15 h 78"/>
                <a:gd name="T8" fmla="*/ 10 w 51"/>
                <a:gd name="T9" fmla="*/ 21 h 78"/>
                <a:gd name="T10" fmla="*/ 10 w 51"/>
                <a:gd name="T11" fmla="*/ 29 h 78"/>
                <a:gd name="T12" fmla="*/ 9 w 51"/>
                <a:gd name="T13" fmla="*/ 38 h 78"/>
                <a:gd name="T14" fmla="*/ 10 w 51"/>
                <a:gd name="T15" fmla="*/ 49 h 78"/>
                <a:gd name="T16" fmla="*/ 10 w 51"/>
                <a:gd name="T17" fmla="*/ 56 h 78"/>
                <a:gd name="T18" fmla="*/ 13 w 51"/>
                <a:gd name="T19" fmla="*/ 62 h 78"/>
                <a:gd name="T20" fmla="*/ 17 w 51"/>
                <a:gd name="T21" fmla="*/ 66 h 78"/>
                <a:gd name="T22" fmla="*/ 20 w 51"/>
                <a:gd name="T23" fmla="*/ 69 h 78"/>
                <a:gd name="T24" fmla="*/ 26 w 51"/>
                <a:gd name="T25" fmla="*/ 70 h 78"/>
                <a:gd name="T26" fmla="*/ 30 w 51"/>
                <a:gd name="T27" fmla="*/ 69 h 78"/>
                <a:gd name="T28" fmla="*/ 33 w 51"/>
                <a:gd name="T29" fmla="*/ 66 h 78"/>
                <a:gd name="T30" fmla="*/ 36 w 51"/>
                <a:gd name="T31" fmla="*/ 62 h 78"/>
                <a:gd name="T32" fmla="*/ 39 w 51"/>
                <a:gd name="T33" fmla="*/ 56 h 78"/>
                <a:gd name="T34" fmla="*/ 41 w 51"/>
                <a:gd name="T35" fmla="*/ 49 h 78"/>
                <a:gd name="T36" fmla="*/ 41 w 51"/>
                <a:gd name="T37" fmla="*/ 38 h 78"/>
                <a:gd name="T38" fmla="*/ 41 w 51"/>
                <a:gd name="T39" fmla="*/ 29 h 78"/>
                <a:gd name="T40" fmla="*/ 39 w 51"/>
                <a:gd name="T41" fmla="*/ 21 h 78"/>
                <a:gd name="T42" fmla="*/ 36 w 51"/>
                <a:gd name="T43" fmla="*/ 15 h 78"/>
                <a:gd name="T44" fmla="*/ 33 w 51"/>
                <a:gd name="T45" fmla="*/ 11 h 78"/>
                <a:gd name="T46" fmla="*/ 30 w 51"/>
                <a:gd name="T47" fmla="*/ 9 h 78"/>
                <a:gd name="T48" fmla="*/ 26 w 51"/>
                <a:gd name="T49" fmla="*/ 8 h 78"/>
                <a:gd name="T50" fmla="*/ 26 w 51"/>
                <a:gd name="T51" fmla="*/ 0 h 78"/>
                <a:gd name="T52" fmla="*/ 30 w 51"/>
                <a:gd name="T53" fmla="*/ 0 h 78"/>
                <a:gd name="T54" fmla="*/ 36 w 51"/>
                <a:gd name="T55" fmla="*/ 3 h 78"/>
                <a:gd name="T56" fmla="*/ 41 w 51"/>
                <a:gd name="T57" fmla="*/ 6 h 78"/>
                <a:gd name="T58" fmla="*/ 44 w 51"/>
                <a:gd name="T59" fmla="*/ 9 h 78"/>
                <a:gd name="T60" fmla="*/ 48 w 51"/>
                <a:gd name="T61" fmla="*/ 21 h 78"/>
                <a:gd name="T62" fmla="*/ 51 w 51"/>
                <a:gd name="T63" fmla="*/ 38 h 78"/>
                <a:gd name="T64" fmla="*/ 48 w 51"/>
                <a:gd name="T65" fmla="*/ 55 h 78"/>
                <a:gd name="T66" fmla="*/ 44 w 51"/>
                <a:gd name="T67" fmla="*/ 67 h 78"/>
                <a:gd name="T68" fmla="*/ 41 w 51"/>
                <a:gd name="T69" fmla="*/ 72 h 78"/>
                <a:gd name="T70" fmla="*/ 36 w 51"/>
                <a:gd name="T71" fmla="*/ 75 h 78"/>
                <a:gd name="T72" fmla="*/ 30 w 51"/>
                <a:gd name="T73" fmla="*/ 76 h 78"/>
                <a:gd name="T74" fmla="*/ 26 w 51"/>
                <a:gd name="T75" fmla="*/ 78 h 78"/>
                <a:gd name="T76" fmla="*/ 20 w 51"/>
                <a:gd name="T77" fmla="*/ 76 h 78"/>
                <a:gd name="T78" fmla="*/ 13 w 51"/>
                <a:gd name="T79" fmla="*/ 75 h 78"/>
                <a:gd name="T80" fmla="*/ 9 w 51"/>
                <a:gd name="T81" fmla="*/ 72 h 78"/>
                <a:gd name="T82" fmla="*/ 6 w 51"/>
                <a:gd name="T83" fmla="*/ 67 h 78"/>
                <a:gd name="T84" fmla="*/ 1 w 51"/>
                <a:gd name="T85" fmla="*/ 55 h 78"/>
                <a:gd name="T86" fmla="*/ 0 w 51"/>
                <a:gd name="T87" fmla="*/ 38 h 78"/>
                <a:gd name="T88" fmla="*/ 1 w 51"/>
                <a:gd name="T89" fmla="*/ 21 h 78"/>
                <a:gd name="T90" fmla="*/ 6 w 51"/>
                <a:gd name="T91" fmla="*/ 9 h 78"/>
                <a:gd name="T92" fmla="*/ 9 w 51"/>
                <a:gd name="T93" fmla="*/ 6 h 78"/>
                <a:gd name="T94" fmla="*/ 13 w 51"/>
                <a:gd name="T95" fmla="*/ 3 h 78"/>
                <a:gd name="T96" fmla="*/ 20 w 51"/>
                <a:gd name="T97" fmla="*/ 0 h 78"/>
                <a:gd name="T98" fmla="*/ 26 w 51"/>
                <a:gd name="T9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78">
                  <a:moveTo>
                    <a:pt x="26" y="8"/>
                  </a:moveTo>
                  <a:lnTo>
                    <a:pt x="20" y="9"/>
                  </a:lnTo>
                  <a:lnTo>
                    <a:pt x="17" y="11"/>
                  </a:lnTo>
                  <a:lnTo>
                    <a:pt x="13" y="15"/>
                  </a:lnTo>
                  <a:lnTo>
                    <a:pt x="10" y="21"/>
                  </a:lnTo>
                  <a:lnTo>
                    <a:pt x="10" y="29"/>
                  </a:lnTo>
                  <a:lnTo>
                    <a:pt x="9" y="38"/>
                  </a:lnTo>
                  <a:lnTo>
                    <a:pt x="10" y="49"/>
                  </a:lnTo>
                  <a:lnTo>
                    <a:pt x="10" y="56"/>
                  </a:lnTo>
                  <a:lnTo>
                    <a:pt x="13" y="62"/>
                  </a:lnTo>
                  <a:lnTo>
                    <a:pt x="17" y="66"/>
                  </a:lnTo>
                  <a:lnTo>
                    <a:pt x="20" y="69"/>
                  </a:lnTo>
                  <a:lnTo>
                    <a:pt x="26" y="70"/>
                  </a:lnTo>
                  <a:lnTo>
                    <a:pt x="30" y="69"/>
                  </a:lnTo>
                  <a:lnTo>
                    <a:pt x="33" y="66"/>
                  </a:lnTo>
                  <a:lnTo>
                    <a:pt x="36" y="62"/>
                  </a:lnTo>
                  <a:lnTo>
                    <a:pt x="39" y="56"/>
                  </a:lnTo>
                  <a:lnTo>
                    <a:pt x="41" y="49"/>
                  </a:lnTo>
                  <a:lnTo>
                    <a:pt x="41" y="38"/>
                  </a:lnTo>
                  <a:lnTo>
                    <a:pt x="41" y="29"/>
                  </a:lnTo>
                  <a:lnTo>
                    <a:pt x="39" y="21"/>
                  </a:lnTo>
                  <a:lnTo>
                    <a:pt x="36" y="15"/>
                  </a:lnTo>
                  <a:lnTo>
                    <a:pt x="33" y="11"/>
                  </a:lnTo>
                  <a:lnTo>
                    <a:pt x="30" y="9"/>
                  </a:lnTo>
                  <a:lnTo>
                    <a:pt x="26" y="8"/>
                  </a:lnTo>
                  <a:close/>
                  <a:moveTo>
                    <a:pt x="26" y="0"/>
                  </a:moveTo>
                  <a:lnTo>
                    <a:pt x="30" y="0"/>
                  </a:lnTo>
                  <a:lnTo>
                    <a:pt x="36" y="3"/>
                  </a:lnTo>
                  <a:lnTo>
                    <a:pt x="41" y="6"/>
                  </a:lnTo>
                  <a:lnTo>
                    <a:pt x="44" y="9"/>
                  </a:lnTo>
                  <a:lnTo>
                    <a:pt x="48" y="21"/>
                  </a:lnTo>
                  <a:lnTo>
                    <a:pt x="51" y="38"/>
                  </a:lnTo>
                  <a:lnTo>
                    <a:pt x="48" y="55"/>
                  </a:lnTo>
                  <a:lnTo>
                    <a:pt x="44" y="67"/>
                  </a:lnTo>
                  <a:lnTo>
                    <a:pt x="41" y="72"/>
                  </a:lnTo>
                  <a:lnTo>
                    <a:pt x="36" y="75"/>
                  </a:lnTo>
                  <a:lnTo>
                    <a:pt x="30" y="76"/>
                  </a:lnTo>
                  <a:lnTo>
                    <a:pt x="26" y="78"/>
                  </a:lnTo>
                  <a:lnTo>
                    <a:pt x="20" y="76"/>
                  </a:lnTo>
                  <a:lnTo>
                    <a:pt x="13" y="75"/>
                  </a:lnTo>
                  <a:lnTo>
                    <a:pt x="9" y="72"/>
                  </a:lnTo>
                  <a:lnTo>
                    <a:pt x="6" y="67"/>
                  </a:lnTo>
                  <a:lnTo>
                    <a:pt x="1" y="55"/>
                  </a:lnTo>
                  <a:lnTo>
                    <a:pt x="0" y="38"/>
                  </a:lnTo>
                  <a:lnTo>
                    <a:pt x="1" y="21"/>
                  </a:lnTo>
                  <a:lnTo>
                    <a:pt x="6" y="9"/>
                  </a:lnTo>
                  <a:lnTo>
                    <a:pt x="9" y="6"/>
                  </a:lnTo>
                  <a:lnTo>
                    <a:pt x="13" y="3"/>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3" name="Rectangle 163"/>
            <p:cNvSpPr>
              <a:spLocks noChangeArrowheads="1"/>
            </p:cNvSpPr>
            <p:nvPr/>
          </p:nvSpPr>
          <p:spPr bwMode="auto">
            <a:xfrm>
              <a:off x="4562" y="938"/>
              <a:ext cx="11" cy="1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64" name="Freeform 164"/>
            <p:cNvSpPr>
              <a:spLocks/>
            </p:cNvSpPr>
            <p:nvPr/>
          </p:nvSpPr>
          <p:spPr bwMode="auto">
            <a:xfrm>
              <a:off x="4593" y="876"/>
              <a:ext cx="48" cy="76"/>
            </a:xfrm>
            <a:custGeom>
              <a:avLst/>
              <a:gdLst>
                <a:gd name="T0" fmla="*/ 3 w 48"/>
                <a:gd name="T1" fmla="*/ 0 h 76"/>
                <a:gd name="T2" fmla="*/ 42 w 48"/>
                <a:gd name="T3" fmla="*/ 0 h 76"/>
                <a:gd name="T4" fmla="*/ 42 w 48"/>
                <a:gd name="T5" fmla="*/ 7 h 76"/>
                <a:gd name="T6" fmla="*/ 12 w 48"/>
                <a:gd name="T7" fmla="*/ 7 h 76"/>
                <a:gd name="T8" fmla="*/ 12 w 48"/>
                <a:gd name="T9" fmla="*/ 26 h 76"/>
                <a:gd name="T10" fmla="*/ 16 w 48"/>
                <a:gd name="T11" fmla="*/ 26 h 76"/>
                <a:gd name="T12" fmla="*/ 21 w 48"/>
                <a:gd name="T13" fmla="*/ 24 h 76"/>
                <a:gd name="T14" fmla="*/ 28 w 48"/>
                <a:gd name="T15" fmla="*/ 26 h 76"/>
                <a:gd name="T16" fmla="*/ 34 w 48"/>
                <a:gd name="T17" fmla="*/ 27 h 76"/>
                <a:gd name="T18" fmla="*/ 41 w 48"/>
                <a:gd name="T19" fmla="*/ 32 h 76"/>
                <a:gd name="T20" fmla="*/ 44 w 48"/>
                <a:gd name="T21" fmla="*/ 36 h 76"/>
                <a:gd name="T22" fmla="*/ 47 w 48"/>
                <a:gd name="T23" fmla="*/ 42 h 76"/>
                <a:gd name="T24" fmla="*/ 48 w 48"/>
                <a:gd name="T25" fmla="*/ 50 h 76"/>
                <a:gd name="T26" fmla="*/ 47 w 48"/>
                <a:gd name="T27" fmla="*/ 57 h 76"/>
                <a:gd name="T28" fmla="*/ 44 w 48"/>
                <a:gd name="T29" fmla="*/ 64 h 76"/>
                <a:gd name="T30" fmla="*/ 41 w 48"/>
                <a:gd name="T31" fmla="*/ 68 h 76"/>
                <a:gd name="T32" fmla="*/ 34 w 48"/>
                <a:gd name="T33" fmla="*/ 73 h 76"/>
                <a:gd name="T34" fmla="*/ 27 w 48"/>
                <a:gd name="T35" fmla="*/ 74 h 76"/>
                <a:gd name="T36" fmla="*/ 19 w 48"/>
                <a:gd name="T37" fmla="*/ 76 h 76"/>
                <a:gd name="T38" fmla="*/ 9 w 48"/>
                <a:gd name="T39" fmla="*/ 74 h 76"/>
                <a:gd name="T40" fmla="*/ 4 w 48"/>
                <a:gd name="T41" fmla="*/ 74 h 76"/>
                <a:gd name="T42" fmla="*/ 0 w 48"/>
                <a:gd name="T43" fmla="*/ 73 h 76"/>
                <a:gd name="T44" fmla="*/ 0 w 48"/>
                <a:gd name="T45" fmla="*/ 62 h 76"/>
                <a:gd name="T46" fmla="*/ 4 w 48"/>
                <a:gd name="T47" fmla="*/ 65 h 76"/>
                <a:gd name="T48" fmla="*/ 9 w 48"/>
                <a:gd name="T49" fmla="*/ 67 h 76"/>
                <a:gd name="T50" fmla="*/ 13 w 48"/>
                <a:gd name="T51" fmla="*/ 67 h 76"/>
                <a:gd name="T52" fmla="*/ 19 w 48"/>
                <a:gd name="T53" fmla="*/ 67 h 76"/>
                <a:gd name="T54" fmla="*/ 24 w 48"/>
                <a:gd name="T55" fmla="*/ 67 h 76"/>
                <a:gd name="T56" fmla="*/ 28 w 48"/>
                <a:gd name="T57" fmla="*/ 65 h 76"/>
                <a:gd name="T58" fmla="*/ 33 w 48"/>
                <a:gd name="T59" fmla="*/ 62 h 76"/>
                <a:gd name="T60" fmla="*/ 34 w 48"/>
                <a:gd name="T61" fmla="*/ 59 h 76"/>
                <a:gd name="T62" fmla="*/ 36 w 48"/>
                <a:gd name="T63" fmla="*/ 54 h 76"/>
                <a:gd name="T64" fmla="*/ 37 w 48"/>
                <a:gd name="T65" fmla="*/ 50 h 76"/>
                <a:gd name="T66" fmla="*/ 36 w 48"/>
                <a:gd name="T67" fmla="*/ 45 h 76"/>
                <a:gd name="T68" fmla="*/ 34 w 48"/>
                <a:gd name="T69" fmla="*/ 41 h 76"/>
                <a:gd name="T70" fmla="*/ 33 w 48"/>
                <a:gd name="T71" fmla="*/ 38 h 76"/>
                <a:gd name="T72" fmla="*/ 28 w 48"/>
                <a:gd name="T73" fmla="*/ 35 h 76"/>
                <a:gd name="T74" fmla="*/ 24 w 48"/>
                <a:gd name="T75" fmla="*/ 33 h 76"/>
                <a:gd name="T76" fmla="*/ 19 w 48"/>
                <a:gd name="T77" fmla="*/ 33 h 76"/>
                <a:gd name="T78" fmla="*/ 10 w 48"/>
                <a:gd name="T79" fmla="*/ 35 h 76"/>
                <a:gd name="T80" fmla="*/ 3 w 48"/>
                <a:gd name="T81" fmla="*/ 36 h 76"/>
                <a:gd name="T82" fmla="*/ 3 w 48"/>
                <a:gd name="T8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76">
                  <a:moveTo>
                    <a:pt x="3" y="0"/>
                  </a:moveTo>
                  <a:lnTo>
                    <a:pt x="42" y="0"/>
                  </a:lnTo>
                  <a:lnTo>
                    <a:pt x="42" y="7"/>
                  </a:lnTo>
                  <a:lnTo>
                    <a:pt x="12" y="7"/>
                  </a:lnTo>
                  <a:lnTo>
                    <a:pt x="12" y="26"/>
                  </a:lnTo>
                  <a:lnTo>
                    <a:pt x="16" y="26"/>
                  </a:lnTo>
                  <a:lnTo>
                    <a:pt x="21" y="24"/>
                  </a:lnTo>
                  <a:lnTo>
                    <a:pt x="28" y="26"/>
                  </a:lnTo>
                  <a:lnTo>
                    <a:pt x="34" y="27"/>
                  </a:lnTo>
                  <a:lnTo>
                    <a:pt x="41" y="32"/>
                  </a:lnTo>
                  <a:lnTo>
                    <a:pt x="44" y="36"/>
                  </a:lnTo>
                  <a:lnTo>
                    <a:pt x="47" y="42"/>
                  </a:lnTo>
                  <a:lnTo>
                    <a:pt x="48" y="50"/>
                  </a:lnTo>
                  <a:lnTo>
                    <a:pt x="47" y="57"/>
                  </a:lnTo>
                  <a:lnTo>
                    <a:pt x="44" y="64"/>
                  </a:lnTo>
                  <a:lnTo>
                    <a:pt x="41" y="68"/>
                  </a:lnTo>
                  <a:lnTo>
                    <a:pt x="34" y="73"/>
                  </a:lnTo>
                  <a:lnTo>
                    <a:pt x="27" y="74"/>
                  </a:lnTo>
                  <a:lnTo>
                    <a:pt x="19" y="76"/>
                  </a:lnTo>
                  <a:lnTo>
                    <a:pt x="9" y="74"/>
                  </a:lnTo>
                  <a:lnTo>
                    <a:pt x="4" y="74"/>
                  </a:lnTo>
                  <a:lnTo>
                    <a:pt x="0" y="73"/>
                  </a:lnTo>
                  <a:lnTo>
                    <a:pt x="0" y="62"/>
                  </a:lnTo>
                  <a:lnTo>
                    <a:pt x="4" y="65"/>
                  </a:lnTo>
                  <a:lnTo>
                    <a:pt x="9" y="67"/>
                  </a:lnTo>
                  <a:lnTo>
                    <a:pt x="13" y="67"/>
                  </a:lnTo>
                  <a:lnTo>
                    <a:pt x="19" y="67"/>
                  </a:lnTo>
                  <a:lnTo>
                    <a:pt x="24" y="67"/>
                  </a:lnTo>
                  <a:lnTo>
                    <a:pt x="28" y="65"/>
                  </a:lnTo>
                  <a:lnTo>
                    <a:pt x="33" y="62"/>
                  </a:lnTo>
                  <a:lnTo>
                    <a:pt x="34" y="59"/>
                  </a:lnTo>
                  <a:lnTo>
                    <a:pt x="36" y="54"/>
                  </a:lnTo>
                  <a:lnTo>
                    <a:pt x="37" y="50"/>
                  </a:lnTo>
                  <a:lnTo>
                    <a:pt x="36" y="45"/>
                  </a:lnTo>
                  <a:lnTo>
                    <a:pt x="34" y="41"/>
                  </a:lnTo>
                  <a:lnTo>
                    <a:pt x="33" y="38"/>
                  </a:lnTo>
                  <a:lnTo>
                    <a:pt x="28" y="35"/>
                  </a:lnTo>
                  <a:lnTo>
                    <a:pt x="24" y="33"/>
                  </a:lnTo>
                  <a:lnTo>
                    <a:pt x="19" y="33"/>
                  </a:lnTo>
                  <a:lnTo>
                    <a:pt x="10" y="35"/>
                  </a:lnTo>
                  <a:lnTo>
                    <a:pt x="3" y="36"/>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p:sp>
        <p:nvSpPr>
          <p:cNvPr id="328" name="テキスト ボックス 327"/>
          <p:cNvSpPr txBox="1"/>
          <p:nvPr/>
        </p:nvSpPr>
        <p:spPr>
          <a:xfrm>
            <a:off x="2022302" y="926016"/>
            <a:ext cx="5099474" cy="461665"/>
          </a:xfrm>
          <a:prstGeom prst="rect">
            <a:avLst/>
          </a:prstGeom>
          <a:noFill/>
        </p:spPr>
        <p:txBody>
          <a:bodyPr wrap="none" rtlCol="0">
            <a:spAutoFit/>
          </a:bodyPr>
          <a:lstStyle/>
          <a:p>
            <a:pPr algn="ctr"/>
            <a:r>
              <a:rPr lang="en-US" altLang="ja-JP" sz="2400" dirty="0" smtClean="0"/>
              <a:t>~ </a:t>
            </a:r>
            <a:r>
              <a:rPr kumimoji="1" lang="en-US" altLang="ja-JP" sz="2400" dirty="0" smtClean="0"/>
              <a:t>energy and angular distributions ~</a:t>
            </a:r>
            <a:endParaRPr kumimoji="1" lang="ja-JP" altLang="en-US" sz="2400" dirty="0"/>
          </a:p>
        </p:txBody>
      </p:sp>
      <p:sp>
        <p:nvSpPr>
          <p:cNvPr id="329" name="テキスト ボックス 328"/>
          <p:cNvSpPr txBox="1"/>
          <p:nvPr/>
        </p:nvSpPr>
        <p:spPr>
          <a:xfrm>
            <a:off x="2088831" y="369332"/>
            <a:ext cx="4966424" cy="584775"/>
          </a:xfrm>
          <a:prstGeom prst="rect">
            <a:avLst/>
          </a:prstGeom>
          <a:noFill/>
        </p:spPr>
        <p:txBody>
          <a:bodyPr wrap="none" rtlCol="0">
            <a:spAutoFit/>
          </a:bodyPr>
          <a:lstStyle/>
          <a:p>
            <a:pPr lvl="0" algn="ctr"/>
            <a:r>
              <a:rPr lang="en-US" altLang="ja-JP" sz="3200" b="1" dirty="0"/>
              <a:t>Distinguishing</a:t>
            </a:r>
            <a:r>
              <a:rPr lang="en-US" altLang="ja-JP" sz="3200" b="1" dirty="0" smtClean="0"/>
              <a:t> </a:t>
            </a:r>
            <a:r>
              <a:rPr kumimoji="1" lang="en-US" altLang="ja-JP" sz="3200" b="1" dirty="0" smtClean="0"/>
              <a:t>method 2</a:t>
            </a:r>
            <a:endParaRPr lang="ja-JP" altLang="en-US" sz="3200" dirty="0">
              <a:solidFill>
                <a:srgbClr val="000000"/>
              </a:solidFill>
            </a:endParaRPr>
          </a:p>
        </p:txBody>
      </p:sp>
      <mc:AlternateContent xmlns:mc="http://schemas.openxmlformats.org/markup-compatibility/2006" xmlns:a14="http://schemas.microsoft.com/office/drawing/2010/main">
        <mc:Choice Requires="a14">
          <p:sp>
            <p:nvSpPr>
              <p:cNvPr id="330" name="テキスト ボックス 329"/>
              <p:cNvSpPr txBox="1"/>
              <p:nvPr/>
            </p:nvSpPr>
            <p:spPr>
              <a:xfrm>
                <a:off x="7912296" y="2088932"/>
                <a:ext cx="948529"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b="0" i="1" smtClean="0">
                          <a:latin typeface="Cambria Math" panose="02040503050406030204" pitchFamily="18" charset="0"/>
                        </a:rPr>
                        <m:t>𝑍</m:t>
                      </m:r>
                      <m:r>
                        <a:rPr kumimoji="1" lang="en-US" altLang="ja-JP" b="0" i="1" smtClean="0">
                          <a:latin typeface="Cambria Math" panose="02040503050406030204" pitchFamily="18" charset="0"/>
                        </a:rPr>
                        <m:t>=82</m:t>
                      </m:r>
                    </m:oMath>
                  </m:oMathPara>
                </a14:m>
                <a:endParaRPr kumimoji="1" lang="ja-JP" altLang="en-US" dirty="0"/>
              </a:p>
            </p:txBody>
          </p:sp>
        </mc:Choice>
        <mc:Fallback xmlns="">
          <p:sp>
            <p:nvSpPr>
              <p:cNvPr id="330" name="テキスト ボックス 329"/>
              <p:cNvSpPr txBox="1">
                <a:spLocks noRot="1" noChangeAspect="1" noMove="1" noResize="1" noEditPoints="1" noAdjustHandles="1" noChangeArrowheads="1" noChangeShapeType="1" noTextEdit="1"/>
              </p:cNvSpPr>
              <p:nvPr/>
            </p:nvSpPr>
            <p:spPr>
              <a:xfrm>
                <a:off x="7912296" y="2088932"/>
                <a:ext cx="948529" cy="369332"/>
              </a:xfrm>
              <a:prstGeom prst="rect">
                <a:avLst/>
              </a:prstGeom>
              <a:blipFill>
                <a:blip r:embed="rId3"/>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31" name="テキスト ボックス 330"/>
              <p:cNvSpPr txBox="1"/>
              <p:nvPr/>
            </p:nvSpPr>
            <p:spPr>
              <a:xfrm>
                <a:off x="2364353" y="2382346"/>
                <a:ext cx="1131142" cy="54066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kumimoji="1" lang="en-US" altLang="ja-JP" sz="1600" b="1" i="1" smtClean="0">
                              <a:latin typeface="Cambria Math" panose="02040503050406030204" pitchFamily="18" charset="0"/>
                            </a:rPr>
                          </m:ctrlPr>
                        </m:fPr>
                        <m:num>
                          <m:r>
                            <a:rPr kumimoji="1" lang="en-US" altLang="ja-JP" sz="1600" b="1" i="0" smtClean="0">
                              <a:latin typeface="Cambria Math" panose="02040503050406030204" pitchFamily="18" charset="0"/>
                            </a:rPr>
                            <m:t>𝟏</m:t>
                          </m:r>
                        </m:num>
                        <m:den>
                          <m:r>
                            <a:rPr kumimoji="1" lang="en-US" altLang="ja-JP" sz="1600" b="1" i="0" smtClean="0">
                              <a:latin typeface="Cambria Math" panose="02040503050406030204" pitchFamily="18" charset="0"/>
                            </a:rPr>
                            <m:t>𝚪</m:t>
                          </m:r>
                        </m:den>
                      </m:f>
                      <m:f>
                        <m:fPr>
                          <m:ctrlPr>
                            <a:rPr kumimoji="1" lang="en-US" altLang="ja-JP" sz="1600" b="1" i="1" smtClean="0">
                              <a:latin typeface="Cambria Math" panose="02040503050406030204" pitchFamily="18" charset="0"/>
                            </a:rPr>
                          </m:ctrlPr>
                        </m:fPr>
                        <m:num>
                          <m:sSup>
                            <m:sSupPr>
                              <m:ctrlPr>
                                <a:rPr lang="en-US" altLang="ja-JP" sz="1600" b="1" i="1" smtClean="0">
                                  <a:latin typeface="Cambria Math" panose="02040503050406030204" pitchFamily="18" charset="0"/>
                                </a:rPr>
                              </m:ctrlPr>
                            </m:sSupPr>
                            <m:e>
                              <m:r>
                                <a:rPr lang="en-US" altLang="ja-JP" sz="1600" b="1" i="0">
                                  <a:latin typeface="Cambria Math" panose="02040503050406030204" pitchFamily="18" charset="0"/>
                                </a:rPr>
                                <m:t>𝐝</m:t>
                              </m:r>
                            </m:e>
                            <m:sup>
                              <m:r>
                                <a:rPr lang="en-US" altLang="ja-JP" sz="1600" b="1" i="0" smtClean="0">
                                  <a:latin typeface="Cambria Math" panose="02040503050406030204" pitchFamily="18" charset="0"/>
                                </a:rPr>
                                <m:t>𝟐</m:t>
                              </m:r>
                            </m:sup>
                          </m:sSup>
                          <m:r>
                            <a:rPr lang="en-US" altLang="ja-JP" sz="1600" b="1" i="0">
                              <a:latin typeface="Cambria Math" panose="02040503050406030204" pitchFamily="18" charset="0"/>
                            </a:rPr>
                            <m:t>𝚪</m:t>
                          </m:r>
                        </m:num>
                        <m:den>
                          <m:r>
                            <a:rPr lang="en-US" altLang="ja-JP" sz="1600" b="1" i="0">
                              <a:latin typeface="Cambria Math" panose="02040503050406030204" pitchFamily="18" charset="0"/>
                            </a:rPr>
                            <m:t>𝐝</m:t>
                          </m:r>
                          <m:sSub>
                            <m:sSubPr>
                              <m:ctrlPr>
                                <a:rPr lang="en-US" altLang="ja-JP" sz="1600" b="1" i="1">
                                  <a:latin typeface="Cambria Math" panose="02040503050406030204" pitchFamily="18" charset="0"/>
                                </a:rPr>
                              </m:ctrlPr>
                            </m:sSubPr>
                            <m:e>
                              <m:r>
                                <a:rPr lang="en-US" altLang="ja-JP" sz="1600" b="1" i="0">
                                  <a:latin typeface="Cambria Math" panose="02040503050406030204" pitchFamily="18" charset="0"/>
                                </a:rPr>
                                <m:t>𝐄</m:t>
                              </m:r>
                            </m:e>
                            <m:sub>
                              <m:r>
                                <a:rPr lang="en-US" altLang="ja-JP" sz="1600" b="1" i="0" smtClean="0">
                                  <a:latin typeface="Cambria Math" panose="02040503050406030204" pitchFamily="18" charset="0"/>
                                </a:rPr>
                                <m:t>𝟏</m:t>
                              </m:r>
                            </m:sub>
                          </m:sSub>
                          <m:r>
                            <a:rPr lang="en-US" altLang="ja-JP" sz="1600" b="1" i="0" smtClean="0">
                              <a:latin typeface="Cambria Math" panose="02040503050406030204" pitchFamily="18" charset="0"/>
                            </a:rPr>
                            <m:t>𝐝𝐜𝐨𝐬</m:t>
                          </m:r>
                          <m:r>
                            <a:rPr lang="en-US" altLang="ja-JP" sz="1600" b="1" i="1" smtClean="0">
                              <a:latin typeface="Cambria Math" panose="02040503050406030204" pitchFamily="18" charset="0"/>
                            </a:rPr>
                            <m:t>𝜽</m:t>
                          </m:r>
                        </m:den>
                      </m:f>
                    </m:oMath>
                  </m:oMathPara>
                </a14:m>
                <a:endParaRPr kumimoji="1" lang="en-US" altLang="ja-JP" sz="1600" b="1" dirty="0" smtClean="0"/>
              </a:p>
            </p:txBody>
          </p:sp>
        </mc:Choice>
        <mc:Fallback xmlns="">
          <p:sp>
            <p:nvSpPr>
              <p:cNvPr id="331" name="テキスト ボックス 330"/>
              <p:cNvSpPr txBox="1">
                <a:spLocks noRot="1" noChangeAspect="1" noMove="1" noResize="1" noEditPoints="1" noAdjustHandles="1" noChangeArrowheads="1" noChangeShapeType="1" noTextEdit="1"/>
              </p:cNvSpPr>
              <p:nvPr/>
            </p:nvSpPr>
            <p:spPr>
              <a:xfrm>
                <a:off x="2364353" y="2382346"/>
                <a:ext cx="1131142" cy="540661"/>
              </a:xfrm>
              <a:prstGeom prst="rect">
                <a:avLst/>
              </a:prstGeom>
              <a:blipFill>
                <a:blip r:embed="rId4"/>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32" name="テキスト ボックス 331"/>
              <p:cNvSpPr txBox="1"/>
              <p:nvPr/>
            </p:nvSpPr>
            <p:spPr>
              <a:xfrm>
                <a:off x="3444604" y="2485587"/>
                <a:ext cx="1026755" cy="344453"/>
              </a:xfrm>
              <a:prstGeom prst="rect">
                <a:avLst/>
              </a:prstGeom>
              <a:noFill/>
              <a:ln w="28575">
                <a:noFill/>
              </a:ln>
            </p:spPr>
            <p:txBody>
              <a:bodyPr wrap="none" rtlCol="0">
                <a:spAutoFit/>
              </a:bodyPr>
              <a:lstStyle/>
              <a:p>
                <a:pPr algn="ctr">
                  <a:tabLst>
                    <a:tab pos="87313" algn="l"/>
                  </a:tabLst>
                </a:pPr>
                <a14:m>
                  <m:oMathPara xmlns:m="http://schemas.openxmlformats.org/officeDocument/2006/math">
                    <m:oMathParaPr>
                      <m:jc m:val="centerGroup"/>
                    </m:oMathParaPr>
                    <m:oMath xmlns:m="http://schemas.openxmlformats.org/officeDocument/2006/math">
                      <m:r>
                        <a:rPr lang="en-US" altLang="ja-JP" sz="1600" b="1" i="0" smtClean="0">
                          <a:latin typeface="Cambria Math" panose="02040503050406030204" pitchFamily="18" charset="0"/>
                        </a:rPr>
                        <m:t>[</m:t>
                      </m:r>
                      <m:sSup>
                        <m:sSupPr>
                          <m:ctrlPr>
                            <a:rPr lang="en-US" altLang="ja-JP" sz="1600" b="1" i="1" smtClean="0">
                              <a:latin typeface="Cambria Math" panose="02040503050406030204" pitchFamily="18" charset="0"/>
                            </a:rPr>
                          </m:ctrlPr>
                        </m:sSupPr>
                        <m:e>
                          <m:r>
                            <a:rPr lang="en-US" altLang="ja-JP" sz="1600" b="1" i="0">
                              <a:latin typeface="Cambria Math" panose="02040503050406030204" pitchFamily="18" charset="0"/>
                            </a:rPr>
                            <m:t>𝐌𝐞𝐕</m:t>
                          </m:r>
                        </m:e>
                        <m:sup>
                          <m:r>
                            <a:rPr lang="en-US" altLang="ja-JP" sz="1600" b="1" i="0" smtClean="0">
                              <a:latin typeface="Cambria Math" panose="02040503050406030204" pitchFamily="18" charset="0"/>
                            </a:rPr>
                            <m:t>−</m:t>
                          </m:r>
                          <m:r>
                            <a:rPr lang="en-US" altLang="ja-JP" sz="1600" b="1" i="0" smtClean="0">
                              <a:latin typeface="Cambria Math" panose="02040503050406030204" pitchFamily="18" charset="0"/>
                            </a:rPr>
                            <m:t>𝟏</m:t>
                          </m:r>
                        </m:sup>
                      </m:sSup>
                      <m:r>
                        <a:rPr lang="en-US" altLang="ja-JP" sz="1600" b="1" i="0" smtClean="0">
                          <a:latin typeface="Cambria Math" panose="02040503050406030204" pitchFamily="18" charset="0"/>
                        </a:rPr>
                        <m:t>]</m:t>
                      </m:r>
                    </m:oMath>
                  </m:oMathPara>
                </a14:m>
                <a:endParaRPr kumimoji="1" lang="ja-JP" altLang="en-US" sz="1600" b="1" dirty="0"/>
              </a:p>
            </p:txBody>
          </p:sp>
        </mc:Choice>
        <mc:Fallback xmlns="">
          <p:sp>
            <p:nvSpPr>
              <p:cNvPr id="332" name="テキスト ボックス 331"/>
              <p:cNvSpPr txBox="1">
                <a:spLocks noRot="1" noChangeAspect="1" noMove="1" noResize="1" noEditPoints="1" noAdjustHandles="1" noChangeArrowheads="1" noChangeShapeType="1" noTextEdit="1"/>
              </p:cNvSpPr>
              <p:nvPr/>
            </p:nvSpPr>
            <p:spPr>
              <a:xfrm>
                <a:off x="3444604" y="2485587"/>
                <a:ext cx="1026755" cy="344453"/>
              </a:xfrm>
              <a:prstGeom prst="rect">
                <a:avLst/>
              </a:prstGeom>
              <a:blipFill>
                <a:blip r:embed="rId5"/>
                <a:stretch>
                  <a:fillRect b="-12500"/>
                </a:stretch>
              </a:blipFill>
              <a:ln w="28575">
                <a:no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33" name="テキスト ボックス 332"/>
              <p:cNvSpPr txBox="1"/>
              <p:nvPr/>
            </p:nvSpPr>
            <p:spPr>
              <a:xfrm>
                <a:off x="365721" y="1531649"/>
                <a:ext cx="3788409" cy="307777"/>
              </a:xfrm>
              <a:prstGeom prst="rect">
                <a:avLst/>
              </a:prstGeom>
              <a:noFill/>
            </p:spPr>
            <p:txBody>
              <a:bodyPr wrap="none" lIns="0" tIns="0" rIns="0" bIns="0" rtlCol="0">
                <a:spAutoFit/>
              </a:bodyPr>
              <a:lstStyle/>
              <a:p>
                <a14:m>
                  <m:oMath xmlns:m="http://schemas.openxmlformats.org/officeDocument/2006/math">
                    <m:sSub>
                      <m:sSubPr>
                        <m:ctrlPr>
                          <a:rPr lang="en-US" altLang="ja-JP" sz="2000" i="1" smtClean="0">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b="0" i="1" smtClean="0">
                            <a:latin typeface="Cambria Math" panose="02040503050406030204" pitchFamily="18" charset="0"/>
                          </a:rPr>
                          <m:t>1</m:t>
                        </m:r>
                      </m:sub>
                    </m:sSub>
                  </m:oMath>
                </a14:m>
                <a:r>
                  <a:rPr kumimoji="1" lang="en-US" altLang="ja-JP" sz="2000" b="0" dirty="0" smtClean="0"/>
                  <a:t> : energy of an emitted electron</a:t>
                </a:r>
              </a:p>
            </p:txBody>
          </p:sp>
        </mc:Choice>
        <mc:Fallback xmlns="">
          <p:sp>
            <p:nvSpPr>
              <p:cNvPr id="333" name="テキスト ボックス 332"/>
              <p:cNvSpPr txBox="1">
                <a:spLocks noRot="1" noChangeAspect="1" noMove="1" noResize="1" noEditPoints="1" noAdjustHandles="1" noChangeArrowheads="1" noChangeShapeType="1" noTextEdit="1"/>
              </p:cNvSpPr>
              <p:nvPr/>
            </p:nvSpPr>
            <p:spPr>
              <a:xfrm>
                <a:off x="365721" y="1531649"/>
                <a:ext cx="3788409" cy="307777"/>
              </a:xfrm>
              <a:prstGeom prst="rect">
                <a:avLst/>
              </a:prstGeom>
              <a:blipFill>
                <a:blip r:embed="rId6"/>
                <a:stretch>
                  <a:fillRect l="-2415" t="-23529" r="-3221" b="-5098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34" name="テキスト ボックス 333"/>
              <p:cNvSpPr txBox="1"/>
              <p:nvPr/>
            </p:nvSpPr>
            <p:spPr>
              <a:xfrm>
                <a:off x="471591" y="1892338"/>
                <a:ext cx="4523161" cy="307777"/>
              </a:xfrm>
              <a:prstGeom prst="rect">
                <a:avLst/>
              </a:prstGeom>
              <a:noFill/>
            </p:spPr>
            <p:txBody>
              <a:bodyPr wrap="none" lIns="0" tIns="0" rIns="0" bIns="0" rtlCol="0">
                <a:spAutoFit/>
              </a:bodyPr>
              <a:lstStyle/>
              <a:p>
                <a14:m>
                  <m:oMath xmlns:m="http://schemas.openxmlformats.org/officeDocument/2006/math">
                    <m:r>
                      <a:rPr lang="en-US" altLang="ja-JP" sz="2000" b="0" i="1" smtClean="0">
                        <a:latin typeface="Cambria Math" panose="02040503050406030204" pitchFamily="18" charset="0"/>
                      </a:rPr>
                      <m:t>𝜃</m:t>
                    </m:r>
                  </m:oMath>
                </a14:m>
                <a:r>
                  <a:rPr kumimoji="1" lang="en-US" altLang="ja-JP" sz="2000" b="0" dirty="0" smtClean="0"/>
                  <a:t> : angle between two emitted electrons</a:t>
                </a:r>
              </a:p>
            </p:txBody>
          </p:sp>
        </mc:Choice>
        <mc:Fallback xmlns="">
          <p:sp>
            <p:nvSpPr>
              <p:cNvPr id="334" name="テキスト ボックス 333"/>
              <p:cNvSpPr txBox="1">
                <a:spLocks noRot="1" noChangeAspect="1" noMove="1" noResize="1" noEditPoints="1" noAdjustHandles="1" noChangeArrowheads="1" noChangeShapeType="1" noTextEdit="1"/>
              </p:cNvSpPr>
              <p:nvPr/>
            </p:nvSpPr>
            <p:spPr>
              <a:xfrm>
                <a:off x="471591" y="1892338"/>
                <a:ext cx="4523161" cy="307777"/>
              </a:xfrm>
              <a:prstGeom prst="rect">
                <a:avLst/>
              </a:prstGeom>
              <a:blipFill>
                <a:blip r:embed="rId7"/>
                <a:stretch>
                  <a:fillRect l="-2022" t="-23529" r="-2561" b="-5098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35" name="テキスト ボックス 334"/>
              <p:cNvSpPr txBox="1"/>
              <p:nvPr/>
            </p:nvSpPr>
            <p:spPr>
              <a:xfrm>
                <a:off x="45828" y="3002958"/>
                <a:ext cx="696023" cy="338554"/>
              </a:xfrm>
              <a:prstGeom prst="rect">
                <a:avLst/>
              </a:prstGeom>
              <a:noFill/>
              <a:ln w="28575">
                <a:noFill/>
              </a:ln>
            </p:spPr>
            <p:txBody>
              <a:bodyPr wrap="none" rtlCol="0">
                <a:spAutoFit/>
              </a:bodyPr>
              <a:lstStyle/>
              <a:p>
                <a:pPr algn="ctr">
                  <a:tabLst>
                    <a:tab pos="87313" algn="l"/>
                  </a:tabLst>
                </a:pPr>
                <a14:m>
                  <m:oMathPara xmlns:m="http://schemas.openxmlformats.org/officeDocument/2006/math">
                    <m:oMathParaPr>
                      <m:jc m:val="centerGroup"/>
                    </m:oMathParaPr>
                    <m:oMath xmlns:m="http://schemas.openxmlformats.org/officeDocument/2006/math">
                      <m:r>
                        <a:rPr lang="en-US" altLang="ja-JP" sz="1600" b="1" i="0" smtClean="0">
                          <a:latin typeface="Cambria Math" panose="02040503050406030204" pitchFamily="18" charset="0"/>
                        </a:rPr>
                        <m:t>𝐜𝐨𝐬</m:t>
                      </m:r>
                      <m:r>
                        <a:rPr lang="en-US" altLang="ja-JP" sz="1600" b="1" i="0" smtClean="0">
                          <a:latin typeface="Cambria Math" panose="02040503050406030204" pitchFamily="18" charset="0"/>
                        </a:rPr>
                        <m:t>𝛉</m:t>
                      </m:r>
                    </m:oMath>
                  </m:oMathPara>
                </a14:m>
                <a:endParaRPr kumimoji="1" lang="ja-JP" altLang="en-US" sz="1600" b="1" dirty="0"/>
              </a:p>
            </p:txBody>
          </p:sp>
        </mc:Choice>
        <mc:Fallback xmlns="">
          <p:sp>
            <p:nvSpPr>
              <p:cNvPr id="335" name="テキスト ボックス 334"/>
              <p:cNvSpPr txBox="1">
                <a:spLocks noRot="1" noChangeAspect="1" noMove="1" noResize="1" noEditPoints="1" noAdjustHandles="1" noChangeArrowheads="1" noChangeShapeType="1" noTextEdit="1"/>
              </p:cNvSpPr>
              <p:nvPr/>
            </p:nvSpPr>
            <p:spPr>
              <a:xfrm>
                <a:off x="45828" y="3002958"/>
                <a:ext cx="696023" cy="338554"/>
              </a:xfrm>
              <a:prstGeom prst="rect">
                <a:avLst/>
              </a:prstGeom>
              <a:blipFill>
                <a:blip r:embed="rId8"/>
                <a:stretch>
                  <a:fillRect/>
                </a:stretch>
              </a:blipFill>
              <a:ln w="28575">
                <a:no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42" name="テキスト ボックス 341"/>
              <p:cNvSpPr txBox="1"/>
              <p:nvPr/>
            </p:nvSpPr>
            <p:spPr>
              <a:xfrm>
                <a:off x="1852263" y="5912564"/>
                <a:ext cx="1028358" cy="338554"/>
              </a:xfrm>
              <a:prstGeom prst="rect">
                <a:avLst/>
              </a:prstGeom>
              <a:noFill/>
              <a:ln w="28575">
                <a:noFill/>
              </a:ln>
            </p:spPr>
            <p:txBody>
              <a:bodyPr wrap="none" rtlCol="0">
                <a:spAutoFit/>
              </a:bodyPr>
              <a:lstStyle/>
              <a:p>
                <a:pPr algn="ctr">
                  <a:tabLst>
                    <a:tab pos="87313" algn="l"/>
                  </a:tabLst>
                </a:pPr>
                <a14:m>
                  <m:oMathPara xmlns:m="http://schemas.openxmlformats.org/officeDocument/2006/math">
                    <m:oMathParaPr>
                      <m:jc m:val="centerGroup"/>
                    </m:oMathParaPr>
                    <m:oMath xmlns:m="http://schemas.openxmlformats.org/officeDocument/2006/math">
                      <m:sSub>
                        <m:sSubPr>
                          <m:ctrlPr>
                            <a:rPr lang="en-US" altLang="ja-JP" sz="1600" b="1" i="1" smtClean="0">
                              <a:latin typeface="Cambria Math" panose="02040503050406030204" pitchFamily="18" charset="0"/>
                            </a:rPr>
                          </m:ctrlPr>
                        </m:sSubPr>
                        <m:e>
                          <m:r>
                            <a:rPr lang="en-US" altLang="ja-JP" sz="1600" b="1" i="0" smtClean="0">
                              <a:latin typeface="Cambria Math" panose="02040503050406030204" pitchFamily="18" charset="0"/>
                            </a:rPr>
                            <m:t>𝐄</m:t>
                          </m:r>
                        </m:e>
                        <m:sub>
                          <m:r>
                            <a:rPr lang="en-US" altLang="ja-JP" sz="1600" b="1" i="0" smtClean="0">
                              <a:latin typeface="Cambria Math" panose="02040503050406030204" pitchFamily="18" charset="0"/>
                            </a:rPr>
                            <m:t>𝟏</m:t>
                          </m:r>
                        </m:sub>
                      </m:sSub>
                      <m:r>
                        <a:rPr lang="en-US" altLang="ja-JP" sz="1600" b="1" i="0" smtClean="0">
                          <a:latin typeface="Cambria Math" panose="02040503050406030204" pitchFamily="18" charset="0"/>
                        </a:rPr>
                        <m:t>[</m:t>
                      </m:r>
                      <m:r>
                        <a:rPr lang="en-US" altLang="ja-JP" sz="1600" b="1">
                          <a:latin typeface="Cambria Math" panose="02040503050406030204" pitchFamily="18" charset="0"/>
                        </a:rPr>
                        <m:t>𝐌𝐞𝐕</m:t>
                      </m:r>
                      <m:r>
                        <a:rPr lang="en-US" altLang="ja-JP" sz="1600" b="1" i="0" smtClean="0">
                          <a:latin typeface="Cambria Math" panose="02040503050406030204" pitchFamily="18" charset="0"/>
                        </a:rPr>
                        <m:t>]</m:t>
                      </m:r>
                    </m:oMath>
                  </m:oMathPara>
                </a14:m>
                <a:endParaRPr kumimoji="1" lang="ja-JP" altLang="en-US" sz="1600" b="1" dirty="0"/>
              </a:p>
            </p:txBody>
          </p:sp>
        </mc:Choice>
        <mc:Fallback xmlns="">
          <p:sp>
            <p:nvSpPr>
              <p:cNvPr id="342" name="テキスト ボックス 341"/>
              <p:cNvSpPr txBox="1">
                <a:spLocks noRot="1" noChangeAspect="1" noMove="1" noResize="1" noEditPoints="1" noAdjustHandles="1" noChangeArrowheads="1" noChangeShapeType="1" noTextEdit="1"/>
              </p:cNvSpPr>
              <p:nvPr/>
            </p:nvSpPr>
            <p:spPr>
              <a:xfrm>
                <a:off x="1852263" y="5912564"/>
                <a:ext cx="1028358" cy="338554"/>
              </a:xfrm>
              <a:prstGeom prst="rect">
                <a:avLst/>
              </a:prstGeom>
              <a:blipFill>
                <a:blip r:embed="rId12"/>
                <a:stretch>
                  <a:fillRect b="-12727"/>
                </a:stretch>
              </a:blipFill>
              <a:ln w="28575">
                <a:no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43" name="テキスト ボックス 342"/>
              <p:cNvSpPr txBox="1"/>
              <p:nvPr/>
            </p:nvSpPr>
            <p:spPr>
              <a:xfrm>
                <a:off x="4430573" y="3006293"/>
                <a:ext cx="696023" cy="338554"/>
              </a:xfrm>
              <a:prstGeom prst="rect">
                <a:avLst/>
              </a:prstGeom>
              <a:noFill/>
              <a:ln w="28575">
                <a:noFill/>
              </a:ln>
            </p:spPr>
            <p:txBody>
              <a:bodyPr wrap="none" rtlCol="0">
                <a:spAutoFit/>
              </a:bodyPr>
              <a:lstStyle/>
              <a:p>
                <a:pPr algn="ctr">
                  <a:tabLst>
                    <a:tab pos="87313" algn="l"/>
                  </a:tabLst>
                </a:pPr>
                <a14:m>
                  <m:oMathPara xmlns:m="http://schemas.openxmlformats.org/officeDocument/2006/math">
                    <m:oMathParaPr>
                      <m:jc m:val="centerGroup"/>
                    </m:oMathParaPr>
                    <m:oMath xmlns:m="http://schemas.openxmlformats.org/officeDocument/2006/math">
                      <m:r>
                        <a:rPr lang="en-US" altLang="ja-JP" sz="1600" b="1" i="0" smtClean="0">
                          <a:latin typeface="Cambria Math" panose="02040503050406030204" pitchFamily="18" charset="0"/>
                        </a:rPr>
                        <m:t>𝐜𝐨𝐬</m:t>
                      </m:r>
                      <m:r>
                        <a:rPr lang="en-US" altLang="ja-JP" sz="1600" b="1" i="0" smtClean="0">
                          <a:latin typeface="Cambria Math" panose="02040503050406030204" pitchFamily="18" charset="0"/>
                        </a:rPr>
                        <m:t>𝛉</m:t>
                      </m:r>
                    </m:oMath>
                  </m:oMathPara>
                </a14:m>
                <a:endParaRPr kumimoji="1" lang="ja-JP" altLang="en-US" sz="1600" b="1" dirty="0"/>
              </a:p>
            </p:txBody>
          </p:sp>
        </mc:Choice>
        <mc:Fallback xmlns="">
          <p:sp>
            <p:nvSpPr>
              <p:cNvPr id="343" name="テキスト ボックス 342"/>
              <p:cNvSpPr txBox="1">
                <a:spLocks noRot="1" noChangeAspect="1" noMove="1" noResize="1" noEditPoints="1" noAdjustHandles="1" noChangeArrowheads="1" noChangeShapeType="1" noTextEdit="1"/>
              </p:cNvSpPr>
              <p:nvPr/>
            </p:nvSpPr>
            <p:spPr>
              <a:xfrm>
                <a:off x="4430573" y="3006293"/>
                <a:ext cx="696023" cy="338554"/>
              </a:xfrm>
              <a:prstGeom prst="rect">
                <a:avLst/>
              </a:prstGeom>
              <a:blipFill>
                <a:blip r:embed="rId13"/>
                <a:stretch>
                  <a:fillRect/>
                </a:stretch>
              </a:blipFill>
              <a:ln w="28575">
                <a:no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44" name="テキスト ボックス 343"/>
              <p:cNvSpPr txBox="1"/>
              <p:nvPr/>
            </p:nvSpPr>
            <p:spPr>
              <a:xfrm>
                <a:off x="6266577" y="5912564"/>
                <a:ext cx="1028358" cy="338554"/>
              </a:xfrm>
              <a:prstGeom prst="rect">
                <a:avLst/>
              </a:prstGeom>
              <a:noFill/>
              <a:ln w="28575">
                <a:noFill/>
              </a:ln>
            </p:spPr>
            <p:txBody>
              <a:bodyPr wrap="none" rtlCol="0">
                <a:spAutoFit/>
              </a:bodyPr>
              <a:lstStyle/>
              <a:p>
                <a:pPr algn="ctr">
                  <a:tabLst>
                    <a:tab pos="87313" algn="l"/>
                  </a:tabLst>
                </a:pPr>
                <a14:m>
                  <m:oMathPara xmlns:m="http://schemas.openxmlformats.org/officeDocument/2006/math">
                    <m:oMathParaPr>
                      <m:jc m:val="centerGroup"/>
                    </m:oMathParaPr>
                    <m:oMath xmlns:m="http://schemas.openxmlformats.org/officeDocument/2006/math">
                      <m:sSub>
                        <m:sSubPr>
                          <m:ctrlPr>
                            <a:rPr lang="en-US" altLang="ja-JP" sz="1600" b="1" i="1" smtClean="0">
                              <a:latin typeface="Cambria Math" panose="02040503050406030204" pitchFamily="18" charset="0"/>
                            </a:rPr>
                          </m:ctrlPr>
                        </m:sSubPr>
                        <m:e>
                          <m:r>
                            <a:rPr lang="en-US" altLang="ja-JP" sz="1600" b="1" i="0" smtClean="0">
                              <a:latin typeface="Cambria Math" panose="02040503050406030204" pitchFamily="18" charset="0"/>
                            </a:rPr>
                            <m:t>𝐄</m:t>
                          </m:r>
                        </m:e>
                        <m:sub>
                          <m:r>
                            <a:rPr lang="en-US" altLang="ja-JP" sz="1600" b="1" i="0" smtClean="0">
                              <a:latin typeface="Cambria Math" panose="02040503050406030204" pitchFamily="18" charset="0"/>
                            </a:rPr>
                            <m:t>𝟏</m:t>
                          </m:r>
                        </m:sub>
                      </m:sSub>
                      <m:r>
                        <a:rPr lang="en-US" altLang="ja-JP" sz="1600" b="1" i="0" smtClean="0">
                          <a:latin typeface="Cambria Math" panose="02040503050406030204" pitchFamily="18" charset="0"/>
                        </a:rPr>
                        <m:t>[</m:t>
                      </m:r>
                      <m:r>
                        <a:rPr lang="en-US" altLang="ja-JP" sz="1600" b="1">
                          <a:latin typeface="Cambria Math" panose="02040503050406030204" pitchFamily="18" charset="0"/>
                        </a:rPr>
                        <m:t>𝐌𝐞𝐕</m:t>
                      </m:r>
                      <m:r>
                        <a:rPr lang="en-US" altLang="ja-JP" sz="1600" b="1" i="0" smtClean="0">
                          <a:latin typeface="Cambria Math" panose="02040503050406030204" pitchFamily="18" charset="0"/>
                        </a:rPr>
                        <m:t>]</m:t>
                      </m:r>
                    </m:oMath>
                  </m:oMathPara>
                </a14:m>
                <a:endParaRPr kumimoji="1" lang="ja-JP" altLang="en-US" sz="1600" b="1" dirty="0"/>
              </a:p>
            </p:txBody>
          </p:sp>
        </mc:Choice>
        <mc:Fallback xmlns="">
          <p:sp>
            <p:nvSpPr>
              <p:cNvPr id="344" name="テキスト ボックス 343"/>
              <p:cNvSpPr txBox="1">
                <a:spLocks noRot="1" noChangeAspect="1" noMove="1" noResize="1" noEditPoints="1" noAdjustHandles="1" noChangeArrowheads="1" noChangeShapeType="1" noTextEdit="1"/>
              </p:cNvSpPr>
              <p:nvPr/>
            </p:nvSpPr>
            <p:spPr>
              <a:xfrm>
                <a:off x="6266577" y="5912564"/>
                <a:ext cx="1028358" cy="338554"/>
              </a:xfrm>
              <a:prstGeom prst="rect">
                <a:avLst/>
              </a:prstGeom>
              <a:blipFill>
                <a:blip r:embed="rId14"/>
                <a:stretch>
                  <a:fillRect b="-12727"/>
                </a:stretch>
              </a:blipFill>
              <a:ln w="28575">
                <a:no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45" name="テキスト ボックス 344"/>
              <p:cNvSpPr txBox="1"/>
              <p:nvPr/>
            </p:nvSpPr>
            <p:spPr>
              <a:xfrm>
                <a:off x="7904540" y="2484516"/>
                <a:ext cx="1026755" cy="344453"/>
              </a:xfrm>
              <a:prstGeom prst="rect">
                <a:avLst/>
              </a:prstGeom>
              <a:noFill/>
              <a:ln w="28575">
                <a:noFill/>
              </a:ln>
            </p:spPr>
            <p:txBody>
              <a:bodyPr wrap="none" rtlCol="0">
                <a:spAutoFit/>
              </a:bodyPr>
              <a:lstStyle/>
              <a:p>
                <a:pPr algn="ctr">
                  <a:tabLst>
                    <a:tab pos="87313" algn="l"/>
                  </a:tabLst>
                </a:pPr>
                <a14:m>
                  <m:oMathPara xmlns:m="http://schemas.openxmlformats.org/officeDocument/2006/math">
                    <m:oMathParaPr>
                      <m:jc m:val="centerGroup"/>
                    </m:oMathParaPr>
                    <m:oMath xmlns:m="http://schemas.openxmlformats.org/officeDocument/2006/math">
                      <m:r>
                        <a:rPr lang="en-US" altLang="ja-JP" sz="1600" b="1" i="0" smtClean="0">
                          <a:latin typeface="Cambria Math" panose="02040503050406030204" pitchFamily="18" charset="0"/>
                        </a:rPr>
                        <m:t>[</m:t>
                      </m:r>
                      <m:sSup>
                        <m:sSupPr>
                          <m:ctrlPr>
                            <a:rPr lang="en-US" altLang="ja-JP" sz="1600" b="1" i="1" smtClean="0">
                              <a:latin typeface="Cambria Math" panose="02040503050406030204" pitchFamily="18" charset="0"/>
                            </a:rPr>
                          </m:ctrlPr>
                        </m:sSupPr>
                        <m:e>
                          <m:r>
                            <a:rPr lang="en-US" altLang="ja-JP" sz="1600" b="1" i="0">
                              <a:latin typeface="Cambria Math" panose="02040503050406030204" pitchFamily="18" charset="0"/>
                            </a:rPr>
                            <m:t>𝐌𝐞𝐕</m:t>
                          </m:r>
                        </m:e>
                        <m:sup>
                          <m:r>
                            <a:rPr lang="en-US" altLang="ja-JP" sz="1600" b="1" i="0" smtClean="0">
                              <a:latin typeface="Cambria Math" panose="02040503050406030204" pitchFamily="18" charset="0"/>
                            </a:rPr>
                            <m:t>−</m:t>
                          </m:r>
                          <m:r>
                            <a:rPr lang="en-US" altLang="ja-JP" sz="1600" b="1" i="0" smtClean="0">
                              <a:latin typeface="Cambria Math" panose="02040503050406030204" pitchFamily="18" charset="0"/>
                            </a:rPr>
                            <m:t>𝟏</m:t>
                          </m:r>
                        </m:sup>
                      </m:sSup>
                      <m:r>
                        <a:rPr lang="en-US" altLang="ja-JP" sz="1600" b="1" i="0" smtClean="0">
                          <a:latin typeface="Cambria Math" panose="02040503050406030204" pitchFamily="18" charset="0"/>
                        </a:rPr>
                        <m:t>]</m:t>
                      </m:r>
                    </m:oMath>
                  </m:oMathPara>
                </a14:m>
                <a:endParaRPr kumimoji="1" lang="ja-JP" altLang="en-US" sz="1600" b="1" dirty="0"/>
              </a:p>
            </p:txBody>
          </p:sp>
        </mc:Choice>
        <mc:Fallback xmlns="">
          <p:sp>
            <p:nvSpPr>
              <p:cNvPr id="345" name="テキスト ボックス 344"/>
              <p:cNvSpPr txBox="1">
                <a:spLocks noRot="1" noChangeAspect="1" noMove="1" noResize="1" noEditPoints="1" noAdjustHandles="1" noChangeArrowheads="1" noChangeShapeType="1" noTextEdit="1"/>
              </p:cNvSpPr>
              <p:nvPr/>
            </p:nvSpPr>
            <p:spPr>
              <a:xfrm>
                <a:off x="7904540" y="2484516"/>
                <a:ext cx="1026755" cy="344453"/>
              </a:xfrm>
              <a:prstGeom prst="rect">
                <a:avLst/>
              </a:prstGeom>
              <a:blipFill>
                <a:blip r:embed="rId15"/>
                <a:stretch>
                  <a:fillRect b="-12500"/>
                </a:stretch>
              </a:blipFill>
              <a:ln w="28575">
                <a:noFill/>
              </a:ln>
            </p:spPr>
            <p:txBody>
              <a:bodyPr/>
              <a:lstStyle/>
              <a:p>
                <a:r>
                  <a:rPr lang="ja-JP" altLang="en-US">
                    <a:noFill/>
                  </a:rPr>
                  <a:t> </a:t>
                </a:r>
              </a:p>
            </p:txBody>
          </p:sp>
        </mc:Fallback>
      </mc:AlternateContent>
      <p:sp>
        <p:nvSpPr>
          <p:cNvPr id="346" name="テキスト ボックス 345"/>
          <p:cNvSpPr txBox="1"/>
          <p:nvPr/>
        </p:nvSpPr>
        <p:spPr>
          <a:xfrm>
            <a:off x="6190298" y="3015118"/>
            <a:ext cx="1056700" cy="369332"/>
          </a:xfrm>
          <a:prstGeom prst="rect">
            <a:avLst/>
          </a:prstGeom>
          <a:noFill/>
          <a:ln w="28575">
            <a:solidFill>
              <a:srgbClr val="006300"/>
            </a:solidFill>
            <a:prstDash val="lgDashDot"/>
          </a:ln>
        </p:spPr>
        <p:txBody>
          <a:bodyPr wrap="none" rtlCol="0">
            <a:spAutoFit/>
          </a:bodyPr>
          <a:lstStyle/>
          <a:p>
            <a:pPr algn="ctr"/>
            <a:r>
              <a:rPr lang="en-US" altLang="ja-JP" dirty="0" smtClean="0"/>
              <a:t>photonic</a:t>
            </a:r>
            <a:endParaRPr kumimoji="1" lang="ja-JP" altLang="en-US" dirty="0"/>
          </a:p>
        </p:txBody>
      </p:sp>
      <mc:AlternateContent xmlns:mc="http://schemas.openxmlformats.org/markup-compatibility/2006" xmlns:a14="http://schemas.microsoft.com/office/drawing/2010/main">
        <mc:Choice Requires="a14">
          <p:sp>
            <p:nvSpPr>
              <p:cNvPr id="347" name="テキスト ボックス 346"/>
              <p:cNvSpPr txBox="1"/>
              <p:nvPr/>
            </p:nvSpPr>
            <p:spPr>
              <a:xfrm>
                <a:off x="6821499" y="2380149"/>
                <a:ext cx="1131142" cy="54066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kumimoji="1" lang="en-US" altLang="ja-JP" sz="1600" b="1" i="1" smtClean="0">
                              <a:latin typeface="Cambria Math" panose="02040503050406030204" pitchFamily="18" charset="0"/>
                            </a:rPr>
                          </m:ctrlPr>
                        </m:fPr>
                        <m:num>
                          <m:r>
                            <a:rPr kumimoji="1" lang="en-US" altLang="ja-JP" sz="1600" b="1" i="0" smtClean="0">
                              <a:latin typeface="Cambria Math" panose="02040503050406030204" pitchFamily="18" charset="0"/>
                            </a:rPr>
                            <m:t>𝟏</m:t>
                          </m:r>
                        </m:num>
                        <m:den>
                          <m:r>
                            <a:rPr kumimoji="1" lang="en-US" altLang="ja-JP" sz="1600" b="1" i="0" smtClean="0">
                              <a:latin typeface="Cambria Math" panose="02040503050406030204" pitchFamily="18" charset="0"/>
                            </a:rPr>
                            <m:t>𝚪</m:t>
                          </m:r>
                        </m:den>
                      </m:f>
                      <m:f>
                        <m:fPr>
                          <m:ctrlPr>
                            <a:rPr kumimoji="1" lang="en-US" altLang="ja-JP" sz="1600" b="1" i="1" smtClean="0">
                              <a:latin typeface="Cambria Math" panose="02040503050406030204" pitchFamily="18" charset="0"/>
                            </a:rPr>
                          </m:ctrlPr>
                        </m:fPr>
                        <m:num>
                          <m:sSup>
                            <m:sSupPr>
                              <m:ctrlPr>
                                <a:rPr lang="en-US" altLang="ja-JP" sz="1600" b="1" i="1" smtClean="0">
                                  <a:latin typeface="Cambria Math" panose="02040503050406030204" pitchFamily="18" charset="0"/>
                                </a:rPr>
                              </m:ctrlPr>
                            </m:sSupPr>
                            <m:e>
                              <m:r>
                                <a:rPr lang="en-US" altLang="ja-JP" sz="1600" b="1" i="0">
                                  <a:latin typeface="Cambria Math" panose="02040503050406030204" pitchFamily="18" charset="0"/>
                                </a:rPr>
                                <m:t>𝐝</m:t>
                              </m:r>
                            </m:e>
                            <m:sup>
                              <m:r>
                                <a:rPr lang="en-US" altLang="ja-JP" sz="1600" b="1" i="0" smtClean="0">
                                  <a:latin typeface="Cambria Math" panose="02040503050406030204" pitchFamily="18" charset="0"/>
                                </a:rPr>
                                <m:t>𝟐</m:t>
                              </m:r>
                            </m:sup>
                          </m:sSup>
                          <m:r>
                            <a:rPr lang="en-US" altLang="ja-JP" sz="1600" b="1" i="0">
                              <a:latin typeface="Cambria Math" panose="02040503050406030204" pitchFamily="18" charset="0"/>
                            </a:rPr>
                            <m:t>𝚪</m:t>
                          </m:r>
                        </m:num>
                        <m:den>
                          <m:r>
                            <a:rPr lang="en-US" altLang="ja-JP" sz="1600" b="1" i="0">
                              <a:latin typeface="Cambria Math" panose="02040503050406030204" pitchFamily="18" charset="0"/>
                            </a:rPr>
                            <m:t>𝐝</m:t>
                          </m:r>
                          <m:sSub>
                            <m:sSubPr>
                              <m:ctrlPr>
                                <a:rPr lang="en-US" altLang="ja-JP" sz="1600" b="1" i="1">
                                  <a:latin typeface="Cambria Math" panose="02040503050406030204" pitchFamily="18" charset="0"/>
                                </a:rPr>
                              </m:ctrlPr>
                            </m:sSubPr>
                            <m:e>
                              <m:r>
                                <a:rPr lang="en-US" altLang="ja-JP" sz="1600" b="1" i="0">
                                  <a:latin typeface="Cambria Math" panose="02040503050406030204" pitchFamily="18" charset="0"/>
                                </a:rPr>
                                <m:t>𝐄</m:t>
                              </m:r>
                            </m:e>
                            <m:sub>
                              <m:r>
                                <a:rPr lang="en-US" altLang="ja-JP" sz="1600" b="1" i="0" smtClean="0">
                                  <a:latin typeface="Cambria Math" panose="02040503050406030204" pitchFamily="18" charset="0"/>
                                </a:rPr>
                                <m:t>𝟏</m:t>
                              </m:r>
                            </m:sub>
                          </m:sSub>
                          <m:r>
                            <a:rPr lang="en-US" altLang="ja-JP" sz="1600" b="1" i="0" smtClean="0">
                              <a:latin typeface="Cambria Math" panose="02040503050406030204" pitchFamily="18" charset="0"/>
                            </a:rPr>
                            <m:t>𝐝𝐜𝐨𝐬</m:t>
                          </m:r>
                          <m:r>
                            <a:rPr lang="en-US" altLang="ja-JP" sz="1600" b="1" i="1" smtClean="0">
                              <a:latin typeface="Cambria Math" panose="02040503050406030204" pitchFamily="18" charset="0"/>
                            </a:rPr>
                            <m:t>𝜽</m:t>
                          </m:r>
                        </m:den>
                      </m:f>
                    </m:oMath>
                  </m:oMathPara>
                </a14:m>
                <a:endParaRPr kumimoji="1" lang="en-US" altLang="ja-JP" sz="1600" b="1" dirty="0" smtClean="0"/>
              </a:p>
            </p:txBody>
          </p:sp>
        </mc:Choice>
        <mc:Fallback xmlns="">
          <p:sp>
            <p:nvSpPr>
              <p:cNvPr id="347" name="テキスト ボックス 346"/>
              <p:cNvSpPr txBox="1">
                <a:spLocks noRot="1" noChangeAspect="1" noMove="1" noResize="1" noEditPoints="1" noAdjustHandles="1" noChangeArrowheads="1" noChangeShapeType="1" noTextEdit="1"/>
              </p:cNvSpPr>
              <p:nvPr/>
            </p:nvSpPr>
            <p:spPr>
              <a:xfrm>
                <a:off x="6821499" y="2380149"/>
                <a:ext cx="1131142" cy="540661"/>
              </a:xfrm>
              <a:prstGeom prst="rect">
                <a:avLst/>
              </a:prstGeom>
              <a:blipFill>
                <a:blip r:embed="rId16"/>
                <a:stretch>
                  <a:fillRect/>
                </a:stretch>
              </a:blipFill>
            </p:spPr>
            <p:txBody>
              <a:bodyPr/>
              <a:lstStyle/>
              <a:p>
                <a:r>
                  <a:rPr lang="ja-JP" altLang="en-US">
                    <a:noFill/>
                  </a:rPr>
                  <a:t> </a:t>
                </a:r>
              </a:p>
            </p:txBody>
          </p:sp>
        </mc:Fallback>
      </mc:AlternateContent>
      <p:sp>
        <p:nvSpPr>
          <p:cNvPr id="2" name="テキスト ボックス 1"/>
          <p:cNvSpPr txBox="1"/>
          <p:nvPr/>
        </p:nvSpPr>
        <p:spPr>
          <a:xfrm>
            <a:off x="1813109" y="3040311"/>
            <a:ext cx="928459" cy="369332"/>
          </a:xfrm>
          <a:prstGeom prst="rect">
            <a:avLst/>
          </a:prstGeom>
          <a:solidFill>
            <a:schemeClr val="bg1"/>
          </a:solidFill>
          <a:ln w="28575">
            <a:solidFill>
              <a:schemeClr val="tx2"/>
            </a:solidFill>
          </a:ln>
        </p:spPr>
        <p:txBody>
          <a:bodyPr wrap="none" rtlCol="0">
            <a:spAutoFit/>
          </a:bodyPr>
          <a:lstStyle/>
          <a:p>
            <a:pPr algn="ctr"/>
            <a:r>
              <a:rPr lang="en-US" altLang="ja-JP" dirty="0" smtClean="0"/>
              <a:t>contact</a:t>
            </a:r>
            <a:endParaRPr kumimoji="1" lang="ja-JP" altLang="en-US" dirty="0"/>
          </a:p>
        </p:txBody>
      </p:sp>
      <p:sp>
        <p:nvSpPr>
          <p:cNvPr id="348" name="テキスト ボックス 347"/>
          <p:cNvSpPr txBox="1"/>
          <p:nvPr/>
        </p:nvSpPr>
        <p:spPr>
          <a:xfrm>
            <a:off x="648867" y="6347257"/>
            <a:ext cx="7061741" cy="400110"/>
          </a:xfrm>
          <a:prstGeom prst="rect">
            <a:avLst/>
          </a:prstGeom>
          <a:noFill/>
        </p:spPr>
        <p:txBody>
          <a:bodyPr wrap="none" rtlCol="0">
            <a:spAutoFit/>
          </a:bodyPr>
          <a:lstStyle/>
          <a:p>
            <a:pPr marL="342900" indent="-342900">
              <a:buFont typeface="Wingdings" panose="05000000000000000000" pitchFamily="2" charset="2"/>
              <a:buChar char="Ø"/>
            </a:pPr>
            <a:r>
              <a:rPr kumimoji="1" lang="en-US" altLang="ja-JP" sz="2000" b="0" dirty="0" smtClean="0"/>
              <a:t>The distributions </a:t>
            </a:r>
            <a:r>
              <a:rPr lang="en-US" altLang="ja-JP" sz="2000" dirty="0" smtClean="0"/>
              <a:t>are (a little) different among interactions</a:t>
            </a:r>
            <a:r>
              <a:rPr kumimoji="1" lang="en-US" altLang="ja-JP" sz="2000" dirty="0" smtClean="0"/>
              <a:t>.</a:t>
            </a:r>
            <a:endParaRPr kumimoji="1" lang="ja-JP" altLang="en-US" sz="2000" dirty="0"/>
          </a:p>
        </p:txBody>
      </p:sp>
      <p:grpSp>
        <p:nvGrpSpPr>
          <p:cNvPr id="349" name="グループ化 348"/>
          <p:cNvGrpSpPr/>
          <p:nvPr/>
        </p:nvGrpSpPr>
        <p:grpSpPr>
          <a:xfrm>
            <a:off x="5219106" y="1263897"/>
            <a:ext cx="3299605" cy="843940"/>
            <a:chOff x="3274842" y="1755814"/>
            <a:chExt cx="3299605" cy="843940"/>
          </a:xfrm>
        </p:grpSpPr>
        <mc:AlternateContent xmlns:mc="http://schemas.openxmlformats.org/markup-compatibility/2006" xmlns:a14="http://schemas.microsoft.com/office/drawing/2010/main">
          <mc:Choice Requires="a14">
            <p:sp>
              <p:nvSpPr>
                <p:cNvPr id="350" name="正方形/長方形 349"/>
                <p:cNvSpPr/>
                <p:nvPr/>
              </p:nvSpPr>
              <p:spPr>
                <a:xfrm>
                  <a:off x="3274842" y="2072848"/>
                  <a:ext cx="482696"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i="1" smtClean="0">
                                <a:latin typeface="Cambria Math" panose="02040503050406030204" pitchFamily="18" charset="0"/>
                              </a:rPr>
                            </m:ctrlPr>
                          </m:sSubPr>
                          <m:e>
                            <m:r>
                              <a:rPr lang="en-US" altLang="ja-JP" i="1">
                                <a:latin typeface="Cambria Math" panose="02040503050406030204" pitchFamily="18" charset="0"/>
                              </a:rPr>
                              <m:t>𝐸</m:t>
                            </m:r>
                          </m:e>
                          <m:sub>
                            <m:r>
                              <a:rPr lang="en-US" altLang="ja-JP" b="0" i="1" smtClean="0">
                                <a:latin typeface="Cambria Math" panose="02040503050406030204" pitchFamily="18" charset="0"/>
                              </a:rPr>
                              <m:t>1</m:t>
                            </m:r>
                          </m:sub>
                        </m:sSub>
                      </m:oMath>
                    </m:oMathPara>
                  </a14:m>
                  <a:endParaRPr lang="ja-JP" altLang="en-US" dirty="0"/>
                </a:p>
              </p:txBody>
            </p:sp>
          </mc:Choice>
          <mc:Fallback xmlns="">
            <p:sp>
              <p:nvSpPr>
                <p:cNvPr id="344" name="正方形/長方形 343"/>
                <p:cNvSpPr>
                  <a:spLocks noRot="1" noChangeAspect="1" noMove="1" noResize="1" noEditPoints="1" noAdjustHandles="1" noChangeArrowheads="1" noChangeShapeType="1" noTextEdit="1"/>
                </p:cNvSpPr>
                <p:nvPr/>
              </p:nvSpPr>
              <p:spPr>
                <a:xfrm>
                  <a:off x="3274842" y="2072848"/>
                  <a:ext cx="482696" cy="369332"/>
                </a:xfrm>
                <a:prstGeom prst="rect">
                  <a:avLst/>
                </a:prstGeom>
                <a:blipFill>
                  <a:blip r:embed="rId17"/>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51" name="正方形/長方形 350"/>
                <p:cNvSpPr/>
                <p:nvPr/>
              </p:nvSpPr>
              <p:spPr>
                <a:xfrm>
                  <a:off x="6086428" y="2085542"/>
                  <a:ext cx="488019"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i="1" smtClean="0">
                                <a:latin typeface="Cambria Math" panose="02040503050406030204" pitchFamily="18" charset="0"/>
                              </a:rPr>
                            </m:ctrlPr>
                          </m:sSubPr>
                          <m:e>
                            <m:r>
                              <a:rPr lang="en-US" altLang="ja-JP" i="1">
                                <a:latin typeface="Cambria Math" panose="02040503050406030204" pitchFamily="18" charset="0"/>
                              </a:rPr>
                              <m:t>𝐸</m:t>
                            </m:r>
                          </m:e>
                          <m:sub>
                            <m:r>
                              <a:rPr lang="en-US" altLang="ja-JP" b="0" i="1" smtClean="0">
                                <a:latin typeface="Cambria Math" panose="02040503050406030204" pitchFamily="18" charset="0"/>
                              </a:rPr>
                              <m:t>2</m:t>
                            </m:r>
                          </m:sub>
                        </m:sSub>
                      </m:oMath>
                    </m:oMathPara>
                  </a14:m>
                  <a:endParaRPr lang="ja-JP" altLang="en-US" dirty="0"/>
                </a:p>
              </p:txBody>
            </p:sp>
          </mc:Choice>
          <mc:Fallback xmlns="">
            <p:sp>
              <p:nvSpPr>
                <p:cNvPr id="345" name="正方形/長方形 344"/>
                <p:cNvSpPr>
                  <a:spLocks noRot="1" noChangeAspect="1" noMove="1" noResize="1" noEditPoints="1" noAdjustHandles="1" noChangeArrowheads="1" noChangeShapeType="1" noTextEdit="1"/>
                </p:cNvSpPr>
                <p:nvPr/>
              </p:nvSpPr>
              <p:spPr>
                <a:xfrm>
                  <a:off x="6086428" y="2085542"/>
                  <a:ext cx="488019" cy="369332"/>
                </a:xfrm>
                <a:prstGeom prst="rect">
                  <a:avLst/>
                </a:prstGeom>
                <a:blipFill>
                  <a:blip r:embed="rId18"/>
                  <a:stretch>
                    <a:fillRect/>
                  </a:stretch>
                </a:blipFill>
              </p:spPr>
              <p:txBody>
                <a:bodyPr/>
                <a:lstStyle/>
                <a:p>
                  <a:r>
                    <a:rPr lang="ja-JP" altLang="en-US">
                      <a:noFill/>
                    </a:rPr>
                    <a:t> </a:t>
                  </a:r>
                </a:p>
              </p:txBody>
            </p:sp>
          </mc:Fallback>
        </mc:AlternateContent>
        <p:cxnSp>
          <p:nvCxnSpPr>
            <p:cNvPr id="352" name="直線矢印コネクタ 351"/>
            <p:cNvCxnSpPr/>
            <p:nvPr/>
          </p:nvCxnSpPr>
          <p:spPr>
            <a:xfrm flipH="1">
              <a:off x="3758562" y="2003040"/>
              <a:ext cx="1359025" cy="26302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53" name="直線矢印コネクタ 352"/>
            <p:cNvCxnSpPr/>
            <p:nvPr/>
          </p:nvCxnSpPr>
          <p:spPr>
            <a:xfrm>
              <a:off x="5115119" y="1995391"/>
              <a:ext cx="957368" cy="19725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354" name="正方形/長方形 353"/>
                <p:cNvSpPr/>
                <p:nvPr/>
              </p:nvSpPr>
              <p:spPr>
                <a:xfrm>
                  <a:off x="4770034" y="2230422"/>
                  <a:ext cx="570284"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b="0" i="1" smtClean="0">
                                <a:latin typeface="Cambria Math" panose="02040503050406030204" pitchFamily="18" charset="0"/>
                              </a:rPr>
                            </m:ctrlPr>
                          </m:sSubPr>
                          <m:e>
                            <m:r>
                              <a:rPr lang="en-US" altLang="ja-JP" i="1" smtClean="0">
                                <a:latin typeface="Cambria Math" panose="02040503050406030204" pitchFamily="18" charset="0"/>
                              </a:rPr>
                              <m:t>𝜃</m:t>
                            </m:r>
                          </m:e>
                          <m:sub>
                            <m:r>
                              <a:rPr lang="en-US" altLang="ja-JP" b="0" i="1" smtClean="0">
                                <a:latin typeface="Cambria Math" panose="02040503050406030204" pitchFamily="18" charset="0"/>
                              </a:rPr>
                              <m:t>12</m:t>
                            </m:r>
                          </m:sub>
                        </m:sSub>
                      </m:oMath>
                    </m:oMathPara>
                  </a14:m>
                  <a:endParaRPr lang="ja-JP" altLang="en-US" dirty="0"/>
                </a:p>
              </p:txBody>
            </p:sp>
          </mc:Choice>
          <mc:Fallback xmlns="">
            <p:sp>
              <p:nvSpPr>
                <p:cNvPr id="349" name="正方形/長方形 348"/>
                <p:cNvSpPr>
                  <a:spLocks noRot="1" noChangeAspect="1" noMove="1" noResize="1" noEditPoints="1" noAdjustHandles="1" noChangeArrowheads="1" noChangeShapeType="1" noTextEdit="1"/>
                </p:cNvSpPr>
                <p:nvPr/>
              </p:nvSpPr>
              <p:spPr>
                <a:xfrm>
                  <a:off x="4770034" y="2230422"/>
                  <a:ext cx="570284" cy="369332"/>
                </a:xfrm>
                <a:prstGeom prst="rect">
                  <a:avLst/>
                </a:prstGeom>
                <a:blipFill>
                  <a:blip r:embed="rId19"/>
                  <a:stretch>
                    <a:fillRect/>
                  </a:stretch>
                </a:blipFill>
              </p:spPr>
              <p:txBody>
                <a:bodyPr/>
                <a:lstStyle/>
                <a:p>
                  <a:r>
                    <a:rPr lang="ja-JP" altLang="en-US">
                      <a:noFill/>
                    </a:rPr>
                    <a:t> </a:t>
                  </a:r>
                </a:p>
              </p:txBody>
            </p:sp>
          </mc:Fallback>
        </mc:AlternateContent>
        <p:sp>
          <p:nvSpPr>
            <p:cNvPr id="355" name="円 354"/>
            <p:cNvSpPr/>
            <p:nvPr/>
          </p:nvSpPr>
          <p:spPr>
            <a:xfrm>
              <a:off x="4855257" y="1755814"/>
              <a:ext cx="504000" cy="504000"/>
            </a:xfrm>
            <a:prstGeom prst="pie">
              <a:avLst>
                <a:gd name="adj1" fmla="val 586446"/>
                <a:gd name="adj2" fmla="val 10089166"/>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spTree>
    <p:extLst>
      <p:ext uri="{BB962C8B-B14F-4D97-AF65-F5344CB8AC3E}">
        <p14:creationId xmlns:p14="http://schemas.microsoft.com/office/powerpoint/2010/main" val="24586277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75841" y="369332"/>
            <a:ext cx="5599610" cy="584775"/>
          </a:xfrm>
          <a:prstGeom prst="rect">
            <a:avLst/>
          </a:prstGeom>
          <a:noFill/>
        </p:spPr>
        <p:txBody>
          <a:bodyPr wrap="none" rtlCol="0">
            <a:spAutoFit/>
          </a:bodyPr>
          <a:lstStyle/>
          <a:p>
            <a:pPr algn="ctr"/>
            <a:r>
              <a:rPr kumimoji="1" lang="en-US" altLang="ja-JP" sz="3200" b="1" dirty="0" smtClean="0"/>
              <a:t>Model distinguishing power</a:t>
            </a:r>
            <a:endParaRPr kumimoji="1" lang="ja-JP" altLang="en-US" sz="3200" b="1" dirty="0"/>
          </a:p>
        </p:txBody>
      </p:sp>
      <mc:AlternateContent xmlns:mc="http://schemas.openxmlformats.org/markup-compatibility/2006" xmlns:a14="http://schemas.microsoft.com/office/drawing/2010/main">
        <mc:Choice Requires="a14">
          <p:sp>
            <p:nvSpPr>
              <p:cNvPr id="14" name="テキスト ボックス 13"/>
              <p:cNvSpPr txBox="1"/>
              <p:nvPr/>
            </p:nvSpPr>
            <p:spPr>
              <a:xfrm>
                <a:off x="259789" y="1827151"/>
                <a:ext cx="3455626" cy="369332"/>
              </a:xfrm>
              <a:prstGeom prst="rect">
                <a:avLst/>
              </a:prstGeom>
              <a:noFill/>
            </p:spPr>
            <p:txBody>
              <a:bodyPr wrap="none" rtlCol="0">
                <a:spAutoFit/>
              </a:bodyPr>
              <a:lstStyle/>
              <a:p>
                <a:pPr algn="ctr"/>
                <a:r>
                  <a:rPr lang="en-US" altLang="ja-JP" dirty="0" smtClean="0"/>
                  <a:t>method</a:t>
                </a:r>
                <a:r>
                  <a:rPr lang="ja-JP" altLang="en-US" dirty="0" smtClean="0"/>
                  <a:t> </a:t>
                </a:r>
                <a:r>
                  <a:rPr lang="en-US" altLang="ja-JP" dirty="0" smtClean="0"/>
                  <a:t>1. </a:t>
                </a:r>
                <a14:m>
                  <m:oMath xmlns:m="http://schemas.openxmlformats.org/officeDocument/2006/math">
                    <m:r>
                      <a:rPr lang="en-US" altLang="ja-JP" i="1" u="sng" smtClean="0">
                        <a:latin typeface="Cambria Math" panose="02040503050406030204" pitchFamily="18" charset="0"/>
                      </a:rPr>
                      <m:t>𝑍</m:t>
                    </m:r>
                  </m:oMath>
                </a14:m>
                <a:r>
                  <a:rPr lang="en-US" altLang="ja-JP" u="sng" dirty="0" smtClean="0"/>
                  <a:t>-dep. of decay rates</a:t>
                </a:r>
                <a:endParaRPr kumimoji="1" lang="ja-JP" altLang="en-US" u="sng" dirty="0"/>
              </a:p>
            </p:txBody>
          </p:sp>
        </mc:Choice>
        <mc:Fallback xmlns="">
          <p:sp>
            <p:nvSpPr>
              <p:cNvPr id="14" name="テキスト ボックス 13"/>
              <p:cNvSpPr txBox="1">
                <a:spLocks noRot="1" noChangeAspect="1" noMove="1" noResize="1" noEditPoints="1" noAdjustHandles="1" noChangeArrowheads="1" noChangeShapeType="1" noTextEdit="1"/>
              </p:cNvSpPr>
              <p:nvPr/>
            </p:nvSpPr>
            <p:spPr>
              <a:xfrm>
                <a:off x="259789" y="1827151"/>
                <a:ext cx="3455626" cy="369332"/>
              </a:xfrm>
              <a:prstGeom prst="rect">
                <a:avLst/>
              </a:prstGeom>
              <a:blipFill>
                <a:blip r:embed="rId3"/>
                <a:stretch>
                  <a:fillRect l="-1237" t="-10000" r="-1060" b="-26667"/>
                </a:stretch>
              </a:blipFill>
            </p:spPr>
            <p:txBody>
              <a:bodyPr/>
              <a:lstStyle/>
              <a:p>
                <a:r>
                  <a:rPr lang="ja-JP" altLang="en-US">
                    <a:noFill/>
                  </a:rPr>
                  <a:t> </a:t>
                </a:r>
              </a:p>
            </p:txBody>
          </p:sp>
        </mc:Fallback>
      </mc:AlternateContent>
      <p:sp>
        <p:nvSpPr>
          <p:cNvPr id="18" name="テキスト ボックス 17"/>
          <p:cNvSpPr txBox="1"/>
          <p:nvPr/>
        </p:nvSpPr>
        <p:spPr>
          <a:xfrm>
            <a:off x="4432835" y="1807836"/>
            <a:ext cx="4006225" cy="369332"/>
          </a:xfrm>
          <a:prstGeom prst="rect">
            <a:avLst/>
          </a:prstGeom>
          <a:noFill/>
        </p:spPr>
        <p:txBody>
          <a:bodyPr wrap="none" rtlCol="0">
            <a:spAutoFit/>
          </a:bodyPr>
          <a:lstStyle/>
          <a:p>
            <a:pPr algn="ctr"/>
            <a:r>
              <a:rPr lang="en-US" altLang="ja-JP" dirty="0"/>
              <a:t>m</a:t>
            </a:r>
            <a:r>
              <a:rPr lang="en-US" altLang="ja-JP" dirty="0" smtClean="0"/>
              <a:t>ethod</a:t>
            </a:r>
            <a:r>
              <a:rPr lang="ja-JP" altLang="en-US" dirty="0" smtClean="0"/>
              <a:t> </a:t>
            </a:r>
            <a:r>
              <a:rPr lang="en-US" altLang="ja-JP" dirty="0" smtClean="0"/>
              <a:t>2. </a:t>
            </a:r>
            <a:r>
              <a:rPr lang="en-US" altLang="ja-JP" u="sng" dirty="0" smtClean="0"/>
              <a:t>energy-angular distribution</a:t>
            </a:r>
            <a:endParaRPr kumimoji="1" lang="ja-JP" altLang="en-US" u="sng" dirty="0"/>
          </a:p>
        </p:txBody>
      </p:sp>
      <p:sp>
        <p:nvSpPr>
          <p:cNvPr id="24" name="テキスト ボックス 23"/>
          <p:cNvSpPr txBox="1"/>
          <p:nvPr/>
        </p:nvSpPr>
        <p:spPr>
          <a:xfrm>
            <a:off x="256621" y="1096624"/>
            <a:ext cx="5324086" cy="400110"/>
          </a:xfrm>
          <a:prstGeom prst="rect">
            <a:avLst/>
          </a:prstGeom>
          <a:noFill/>
        </p:spPr>
        <p:txBody>
          <a:bodyPr wrap="none" rtlCol="0">
            <a:spAutoFit/>
          </a:bodyPr>
          <a:lstStyle/>
          <a:p>
            <a:pPr marL="342900" indent="-342900">
              <a:buFont typeface="Wingdings" panose="05000000000000000000" pitchFamily="2" charset="2"/>
              <a:buChar char="Ø"/>
            </a:pPr>
            <a:r>
              <a:rPr lang="en-US" altLang="ja-JP" sz="2000" dirty="0" smtClean="0"/>
              <a:t>We can distinguish “contact” or “photonic”.</a:t>
            </a:r>
            <a:endParaRPr kumimoji="1" lang="ja-JP" altLang="en-US" sz="2000" dirty="0"/>
          </a:p>
        </p:txBody>
      </p:sp>
      <p:sp>
        <p:nvSpPr>
          <p:cNvPr id="26" name="テキスト ボックス 25"/>
          <p:cNvSpPr txBox="1"/>
          <p:nvPr/>
        </p:nvSpPr>
        <p:spPr>
          <a:xfrm>
            <a:off x="256621" y="5244890"/>
            <a:ext cx="4588115" cy="400110"/>
          </a:xfrm>
          <a:prstGeom prst="rect">
            <a:avLst/>
          </a:prstGeom>
          <a:noFill/>
        </p:spPr>
        <p:txBody>
          <a:bodyPr wrap="none" rtlCol="0">
            <a:spAutoFit/>
          </a:bodyPr>
          <a:lstStyle/>
          <a:p>
            <a:pPr marL="342900" indent="-342900">
              <a:buFont typeface="Wingdings" panose="05000000000000000000" pitchFamily="2" charset="2"/>
              <a:buChar char="Ø"/>
            </a:pPr>
            <a:r>
              <a:rPr lang="en-US" altLang="ja-JP" sz="2000" dirty="0" smtClean="0"/>
              <a:t>Can we distinguish “left” or “right” ?</a:t>
            </a:r>
            <a:endParaRPr lang="ja-JP" altLang="en-US" sz="2000" dirty="0"/>
          </a:p>
        </p:txBody>
      </p:sp>
      <mc:AlternateContent xmlns:mc="http://schemas.openxmlformats.org/markup-compatibility/2006" xmlns:a14="http://schemas.microsoft.com/office/drawing/2010/main">
        <mc:Choice Requires="a14">
          <p:sp>
            <p:nvSpPr>
              <p:cNvPr id="17" name="テキスト ボックス 16"/>
              <p:cNvSpPr txBox="1"/>
              <p:nvPr/>
            </p:nvSpPr>
            <p:spPr>
              <a:xfrm>
                <a:off x="47272" y="2637881"/>
                <a:ext cx="718787" cy="38446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kumimoji="1" lang="en-US" altLang="ja-JP" sz="1200" b="0" i="1" smtClean="0">
                              <a:latin typeface="Cambria Math" panose="02040503050406030204" pitchFamily="18" charset="0"/>
                            </a:rPr>
                          </m:ctrlPr>
                        </m:fPr>
                        <m:num>
                          <m:r>
                            <m:rPr>
                              <m:sty m:val="p"/>
                            </m:rPr>
                            <a:rPr kumimoji="1" lang="en-US" altLang="ja-JP" sz="1200" b="0" i="0" smtClean="0">
                              <a:latin typeface="Cambria Math" panose="02040503050406030204" pitchFamily="18" charset="0"/>
                            </a:rPr>
                            <m:t>Γ</m:t>
                          </m:r>
                          <m:d>
                            <m:dPr>
                              <m:ctrlPr>
                                <a:rPr kumimoji="1" lang="en-US" altLang="ja-JP" sz="1200" b="0" i="1" smtClean="0">
                                  <a:latin typeface="Cambria Math" panose="02040503050406030204" pitchFamily="18" charset="0"/>
                                </a:rPr>
                              </m:ctrlPr>
                            </m:dPr>
                            <m:e>
                              <m:r>
                                <a:rPr kumimoji="1" lang="en-US" altLang="ja-JP" sz="1200" b="0" i="1" smtClean="0">
                                  <a:latin typeface="Cambria Math" panose="02040503050406030204" pitchFamily="18" charset="0"/>
                                </a:rPr>
                                <m:t>𝑍</m:t>
                              </m:r>
                            </m:e>
                          </m:d>
                        </m:num>
                        <m:den>
                          <m:r>
                            <m:rPr>
                              <m:sty m:val="p"/>
                            </m:rPr>
                            <a:rPr kumimoji="1" lang="en-US" altLang="ja-JP" sz="1200" b="0" i="0" smtClean="0">
                              <a:latin typeface="Cambria Math" panose="02040503050406030204" pitchFamily="18" charset="0"/>
                            </a:rPr>
                            <m:t>Γ</m:t>
                          </m:r>
                          <m:d>
                            <m:dPr>
                              <m:ctrlPr>
                                <a:rPr kumimoji="1" lang="en-US" altLang="ja-JP" sz="1200" b="0" i="1" smtClean="0">
                                  <a:latin typeface="Cambria Math" panose="02040503050406030204" pitchFamily="18" charset="0"/>
                                </a:rPr>
                              </m:ctrlPr>
                            </m:dPr>
                            <m:e>
                              <m:r>
                                <a:rPr kumimoji="1" lang="en-US" altLang="ja-JP" sz="1200" b="0" i="1" smtClean="0">
                                  <a:latin typeface="Cambria Math" panose="02040503050406030204" pitchFamily="18" charset="0"/>
                                </a:rPr>
                                <m:t>𝑍</m:t>
                              </m:r>
                              <m:r>
                                <a:rPr kumimoji="1" lang="en-US" altLang="ja-JP" sz="1200" b="0" i="1" smtClean="0">
                                  <a:latin typeface="Cambria Math" panose="02040503050406030204" pitchFamily="18" charset="0"/>
                                </a:rPr>
                                <m:t>=20</m:t>
                              </m:r>
                            </m:e>
                          </m:d>
                        </m:den>
                      </m:f>
                    </m:oMath>
                  </m:oMathPara>
                </a14:m>
                <a:endParaRPr kumimoji="1" lang="ja-JP" altLang="en-US" sz="1200" dirty="0"/>
              </a:p>
            </p:txBody>
          </p:sp>
        </mc:Choice>
        <mc:Fallback xmlns="">
          <p:sp>
            <p:nvSpPr>
              <p:cNvPr id="17" name="テキスト ボックス 16"/>
              <p:cNvSpPr txBox="1">
                <a:spLocks noRot="1" noChangeAspect="1" noMove="1" noResize="1" noEditPoints="1" noAdjustHandles="1" noChangeArrowheads="1" noChangeShapeType="1" noTextEdit="1"/>
              </p:cNvSpPr>
              <p:nvPr/>
            </p:nvSpPr>
            <p:spPr>
              <a:xfrm>
                <a:off x="47272" y="2637881"/>
                <a:ext cx="718787" cy="384464"/>
              </a:xfrm>
              <a:prstGeom prst="rect">
                <a:avLst/>
              </a:prstGeom>
              <a:blipFill>
                <a:blip r:embed="rId4"/>
                <a:stretch>
                  <a:fillRect l="-4237" b="-6349"/>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7" name="テキスト ボックス 26"/>
              <p:cNvSpPr txBox="1"/>
              <p:nvPr/>
            </p:nvSpPr>
            <p:spPr>
              <a:xfrm>
                <a:off x="2035729" y="4361825"/>
                <a:ext cx="348172" cy="307777"/>
              </a:xfrm>
              <a:prstGeom prst="rect">
                <a:avLst/>
              </a:prstGeom>
              <a:noFill/>
            </p:spPr>
            <p:txBody>
              <a:bodyPr wrap="none" rtlCol="0">
                <a:spAutoFit/>
              </a:bodyPr>
              <a:lstStyle/>
              <a:p>
                <a:pPr algn="ctr"/>
                <a14:m>
                  <m:oMathPara xmlns:m="http://schemas.openxmlformats.org/officeDocument/2006/math">
                    <m:oMathParaPr>
                      <m:jc m:val="centerGroup"/>
                    </m:oMathParaPr>
                    <m:oMath xmlns:m="http://schemas.openxmlformats.org/officeDocument/2006/math">
                      <m:r>
                        <a:rPr kumimoji="1" lang="en-US" altLang="ja-JP" sz="1400" b="1" i="1" smtClean="0">
                          <a:latin typeface="Cambria Math" panose="02040503050406030204" pitchFamily="18" charset="0"/>
                        </a:rPr>
                        <m:t>𝒁</m:t>
                      </m:r>
                    </m:oMath>
                  </m:oMathPara>
                </a14:m>
                <a:endParaRPr kumimoji="1" lang="ja-JP" altLang="en-US" sz="1400" b="1" dirty="0"/>
              </a:p>
            </p:txBody>
          </p:sp>
        </mc:Choice>
        <mc:Fallback xmlns="">
          <p:sp>
            <p:nvSpPr>
              <p:cNvPr id="27" name="テキスト ボックス 26"/>
              <p:cNvSpPr txBox="1">
                <a:spLocks noRot="1" noChangeAspect="1" noMove="1" noResize="1" noEditPoints="1" noAdjustHandles="1" noChangeArrowheads="1" noChangeShapeType="1" noTextEdit="1"/>
              </p:cNvSpPr>
              <p:nvPr/>
            </p:nvSpPr>
            <p:spPr>
              <a:xfrm>
                <a:off x="2035729" y="4361825"/>
                <a:ext cx="348172" cy="307777"/>
              </a:xfrm>
              <a:prstGeom prst="rect">
                <a:avLst/>
              </a:prstGeom>
              <a:blipFill>
                <a:blip r:embed="rId5"/>
                <a:stretch>
                  <a:fillRect/>
                </a:stretch>
              </a:blipFill>
            </p:spPr>
            <p:txBody>
              <a:bodyPr/>
              <a:lstStyle/>
              <a:p>
                <a:r>
                  <a:rPr lang="ja-JP" altLang="en-US">
                    <a:noFill/>
                  </a:rPr>
                  <a:t> </a:t>
                </a:r>
              </a:p>
            </p:txBody>
          </p:sp>
        </mc:Fallback>
      </mc:AlternateContent>
      <p:pic>
        <p:nvPicPr>
          <p:cNvPr id="7" name="図 6"/>
          <p:cNvPicPr>
            <a:picLocks noChangeAspect="1"/>
          </p:cNvPicPr>
          <p:nvPr/>
        </p:nvPicPr>
        <p:blipFill>
          <a:blip r:embed="rId6"/>
          <a:stretch>
            <a:fillRect/>
          </a:stretch>
        </p:blipFill>
        <p:spPr>
          <a:xfrm>
            <a:off x="766059" y="2454998"/>
            <a:ext cx="2790589" cy="1896915"/>
          </a:xfrm>
          <a:prstGeom prst="rect">
            <a:avLst/>
          </a:prstGeom>
        </p:spPr>
      </p:pic>
      <p:pic>
        <p:nvPicPr>
          <p:cNvPr id="8" name="図 7"/>
          <p:cNvPicPr>
            <a:picLocks noChangeAspect="1"/>
          </p:cNvPicPr>
          <p:nvPr/>
        </p:nvPicPr>
        <p:blipFill>
          <a:blip r:embed="rId7"/>
          <a:stretch>
            <a:fillRect/>
          </a:stretch>
        </p:blipFill>
        <p:spPr>
          <a:xfrm>
            <a:off x="3715415" y="2283888"/>
            <a:ext cx="5291687" cy="2331684"/>
          </a:xfrm>
          <a:prstGeom prst="rect">
            <a:avLst/>
          </a:prstGeom>
        </p:spPr>
      </p:pic>
      <mc:AlternateContent xmlns:mc="http://schemas.openxmlformats.org/markup-compatibility/2006" xmlns:a14="http://schemas.microsoft.com/office/drawing/2010/main">
        <mc:Choice Requires="a14">
          <p:sp>
            <p:nvSpPr>
              <p:cNvPr id="12" name="正方形/長方形 11"/>
              <p:cNvSpPr/>
              <p:nvPr/>
            </p:nvSpPr>
            <p:spPr>
              <a:xfrm>
                <a:off x="2338174" y="5762634"/>
                <a:ext cx="4474943" cy="400110"/>
              </a:xfrm>
              <a:prstGeom prst="rect">
                <a:avLst/>
              </a:prstGeom>
            </p:spPr>
            <p:txBody>
              <a:bodyPr wrap="none">
                <a:spAutoFit/>
              </a:bodyPr>
              <a:lstStyle/>
              <a:p>
                <a:pPr algn="ctr"/>
                <a:r>
                  <a:rPr lang="en-US" altLang="ja-JP" sz="2000" dirty="0"/>
                  <a:t> e.g. </a:t>
                </a:r>
                <a14:m>
                  <m:oMath xmlns:m="http://schemas.openxmlformats.org/officeDocument/2006/math">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i="1">
                            <a:latin typeface="Cambria Math" panose="02040503050406030204" pitchFamily="18" charset="0"/>
                          </a:rPr>
                          <m:t>1</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i="1">
                                <a:latin typeface="Cambria Math" panose="02040503050406030204" pitchFamily="18" charset="0"/>
                              </a:rPr>
                              <m:t>𝑅</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𝑅</m:t>
                            </m:r>
                          </m:sub>
                        </m:sSub>
                      </m:e>
                    </m:d>
                  </m:oMath>
                </a14:m>
                <a:r>
                  <a:rPr lang="ja-JP" altLang="en-US" sz="2000" dirty="0"/>
                  <a:t> </a:t>
                </a:r>
                <a:r>
                  <a:rPr lang="en-US" altLang="ja-JP" sz="2000" dirty="0" smtClean="0"/>
                  <a:t>&amp;</a:t>
                </a:r>
                <a:r>
                  <a:rPr lang="ja-JP" altLang="en-US" sz="2000" dirty="0" smtClean="0"/>
                  <a:t> </a:t>
                </a:r>
                <a14:m>
                  <m:oMath xmlns:m="http://schemas.openxmlformats.org/officeDocument/2006/math">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𝑔</m:t>
                        </m:r>
                      </m:e>
                      <m:sub>
                        <m:r>
                          <a:rPr lang="en-US" altLang="ja-JP" sz="2000" i="1">
                            <a:latin typeface="Cambria Math" panose="02040503050406030204" pitchFamily="18" charset="0"/>
                          </a:rPr>
                          <m:t>2</m:t>
                        </m:r>
                      </m:sub>
                    </m:sSub>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𝑅</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𝜇</m:t>
                            </m:r>
                          </m:e>
                          <m:sub>
                            <m:r>
                              <a:rPr lang="en-US" altLang="ja-JP" sz="2000" i="1">
                                <a:latin typeface="Cambria Math" panose="02040503050406030204" pitchFamily="18" charset="0"/>
                              </a:rPr>
                              <m:t>𝐿</m:t>
                            </m:r>
                          </m:sub>
                        </m:sSub>
                      </m:e>
                    </m:d>
                    <m:d>
                      <m:dPr>
                        <m:ctrlPr>
                          <a:rPr lang="en-US" altLang="ja-JP" sz="2000" i="1">
                            <a:latin typeface="Cambria Math" panose="02040503050406030204" pitchFamily="18" charset="0"/>
                          </a:rPr>
                        </m:ctrlPr>
                      </m:dPr>
                      <m:e>
                        <m:bar>
                          <m:barPr>
                            <m:pos m:val="top"/>
                            <m:ctrlPr>
                              <a:rPr lang="en-US" altLang="ja-JP" sz="2000" i="1">
                                <a:latin typeface="Cambria Math" panose="02040503050406030204" pitchFamily="18" charset="0"/>
                              </a:rPr>
                            </m:ctrlPr>
                          </m:bar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𝑅</m:t>
                                </m:r>
                              </m:sub>
                            </m:sSub>
                          </m:e>
                        </m:ba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𝑒</m:t>
                            </m:r>
                          </m:e>
                          <m:sub>
                            <m:r>
                              <a:rPr lang="en-US" altLang="ja-JP" sz="2000" i="1">
                                <a:latin typeface="Cambria Math" panose="02040503050406030204" pitchFamily="18" charset="0"/>
                              </a:rPr>
                              <m:t>𝐿</m:t>
                            </m:r>
                          </m:sub>
                        </m:sSub>
                      </m:e>
                    </m:d>
                  </m:oMath>
                </a14:m>
                <a:endParaRPr lang="ja-JP" altLang="en-US" sz="2000" dirty="0"/>
              </a:p>
            </p:txBody>
          </p:sp>
        </mc:Choice>
        <mc:Fallback xmlns="">
          <p:sp>
            <p:nvSpPr>
              <p:cNvPr id="12" name="正方形/長方形 11"/>
              <p:cNvSpPr>
                <a:spLocks noRot="1" noChangeAspect="1" noMove="1" noResize="1" noEditPoints="1" noAdjustHandles="1" noChangeArrowheads="1" noChangeShapeType="1" noTextEdit="1"/>
              </p:cNvSpPr>
              <p:nvPr/>
            </p:nvSpPr>
            <p:spPr>
              <a:xfrm>
                <a:off x="2338174" y="5762634"/>
                <a:ext cx="4474943" cy="400110"/>
              </a:xfrm>
              <a:prstGeom prst="rect">
                <a:avLst/>
              </a:prstGeom>
              <a:blipFill>
                <a:blip r:embed="rId8"/>
                <a:stretch>
                  <a:fillRect t="-6061" b="-27273"/>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366715641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楕円 2"/>
          <p:cNvSpPr>
            <a:spLocks noChangeAspect="1"/>
          </p:cNvSpPr>
          <p:nvPr/>
        </p:nvSpPr>
        <p:spPr>
          <a:xfrm>
            <a:off x="1063373" y="2339717"/>
            <a:ext cx="540000" cy="540000"/>
          </a:xfrm>
          <a:prstGeom prst="ellipse">
            <a:avLst/>
          </a:prstGeom>
          <a:solidFill>
            <a:srgbClr val="00B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mc:AlternateContent xmlns:mc="http://schemas.openxmlformats.org/markup-compatibility/2006" xmlns:a14="http://schemas.microsoft.com/office/drawing/2010/main">
        <mc:Choice Requires="a14">
          <p:sp>
            <p:nvSpPr>
              <p:cNvPr id="5" name="テキスト ボックス 4"/>
              <p:cNvSpPr txBox="1"/>
              <p:nvPr/>
            </p:nvSpPr>
            <p:spPr>
              <a:xfrm>
                <a:off x="1997850" y="2139295"/>
                <a:ext cx="283219" cy="41408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ja-JP" sz="2400" b="0" i="1" smtClean="0">
                              <a:solidFill>
                                <a:srgbClr val="FF0000"/>
                              </a:solidFill>
                              <a:latin typeface="Cambria Math" panose="02040503050406030204" pitchFamily="18" charset="0"/>
                            </a:rPr>
                          </m:ctrlPr>
                        </m:accPr>
                        <m:e>
                          <m:r>
                            <a:rPr kumimoji="1" lang="en-US" altLang="ja-JP" sz="2400" b="0" i="1" smtClean="0">
                              <a:solidFill>
                                <a:srgbClr val="FF0000"/>
                              </a:solidFill>
                              <a:latin typeface="Cambria Math" panose="02040503050406030204" pitchFamily="18" charset="0"/>
                            </a:rPr>
                            <m:t>𝑃</m:t>
                          </m:r>
                        </m:e>
                      </m:acc>
                    </m:oMath>
                  </m:oMathPara>
                </a14:m>
                <a:endParaRPr kumimoji="1" lang="ja-JP" altLang="en-US" sz="2400">
                  <a:solidFill>
                    <a:srgbClr val="FF0000"/>
                  </a:solidFill>
                </a:endParaRPr>
              </a:p>
            </p:txBody>
          </p:sp>
        </mc:Choice>
        <mc:Fallback xmlns="">
          <p:sp>
            <p:nvSpPr>
              <p:cNvPr id="5" name="テキスト ボックス 4"/>
              <p:cNvSpPr txBox="1">
                <a:spLocks noRot="1" noChangeAspect="1" noMove="1" noResize="1" noEditPoints="1" noAdjustHandles="1" noChangeArrowheads="1" noChangeShapeType="1" noTextEdit="1"/>
              </p:cNvSpPr>
              <p:nvPr/>
            </p:nvSpPr>
            <p:spPr>
              <a:xfrm>
                <a:off x="1997850" y="2139295"/>
                <a:ext cx="283219" cy="414088"/>
              </a:xfrm>
              <a:prstGeom prst="rect">
                <a:avLst/>
              </a:prstGeom>
              <a:blipFill>
                <a:blip r:embed="rId2"/>
                <a:stretch>
                  <a:fillRect/>
                </a:stretch>
              </a:blipFill>
            </p:spPr>
            <p:txBody>
              <a:bodyPr/>
              <a:lstStyle/>
              <a:p>
                <a:r>
                  <a:rPr lang="ja-JP" altLang="en-US">
                    <a:noFill/>
                  </a:rPr>
                  <a:t> </a:t>
                </a:r>
              </a:p>
            </p:txBody>
          </p:sp>
        </mc:Fallback>
      </mc:AlternateContent>
      <p:sp>
        <p:nvSpPr>
          <p:cNvPr id="7" name="上矢印 6"/>
          <p:cNvSpPr/>
          <p:nvPr/>
        </p:nvSpPr>
        <p:spPr>
          <a:xfrm>
            <a:off x="1502474" y="2253264"/>
            <a:ext cx="495376" cy="512484"/>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矢印コネクタ 8"/>
          <p:cNvCxnSpPr/>
          <p:nvPr/>
        </p:nvCxnSpPr>
        <p:spPr>
          <a:xfrm flipV="1">
            <a:off x="1333373" y="1167464"/>
            <a:ext cx="0" cy="971831"/>
          </a:xfrm>
          <a:prstGeom prst="straightConnector1">
            <a:avLst/>
          </a:prstGeom>
          <a:ln w="50800">
            <a:tailEnd type="triangle"/>
          </a:ln>
        </p:spPr>
        <p:style>
          <a:lnRef idx="1">
            <a:schemeClr val="dk1"/>
          </a:lnRef>
          <a:fillRef idx="0">
            <a:schemeClr val="dk1"/>
          </a:fillRef>
          <a:effectRef idx="0">
            <a:schemeClr val="dk1"/>
          </a:effectRef>
          <a:fontRef idx="minor">
            <a:schemeClr val="tx1"/>
          </a:fontRef>
        </p:style>
      </p:cxnSp>
      <p:sp>
        <p:nvSpPr>
          <p:cNvPr id="12" name="上矢印 11"/>
          <p:cNvSpPr/>
          <p:nvPr/>
        </p:nvSpPr>
        <p:spPr>
          <a:xfrm rot="10800000">
            <a:off x="1085685" y="1495888"/>
            <a:ext cx="495376" cy="512484"/>
          </a:xfrm>
          <a:prstGeom prst="upArrow">
            <a:avLst/>
          </a:prstGeom>
          <a:noFill/>
          <a:ln>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p:nvPr/>
        </p:nvCxnSpPr>
        <p:spPr>
          <a:xfrm flipV="1">
            <a:off x="1337296" y="3100692"/>
            <a:ext cx="0" cy="971831"/>
          </a:xfrm>
          <a:prstGeom prst="straightConnector1">
            <a:avLst/>
          </a:prstGeom>
          <a:ln w="50800">
            <a:headEnd type="triangle"/>
            <a:tailEnd type="none"/>
          </a:ln>
        </p:spPr>
        <p:style>
          <a:lnRef idx="1">
            <a:schemeClr val="dk1"/>
          </a:lnRef>
          <a:fillRef idx="0">
            <a:schemeClr val="dk1"/>
          </a:fillRef>
          <a:effectRef idx="0">
            <a:schemeClr val="dk1"/>
          </a:effectRef>
          <a:fontRef idx="minor">
            <a:schemeClr val="tx1"/>
          </a:fontRef>
        </p:style>
      </p:cxnSp>
      <p:sp>
        <p:nvSpPr>
          <p:cNvPr id="19" name="乗算 18"/>
          <p:cNvSpPr>
            <a:spLocks noChangeAspect="1"/>
          </p:cNvSpPr>
          <p:nvPr/>
        </p:nvSpPr>
        <p:spPr>
          <a:xfrm>
            <a:off x="1592808" y="1192302"/>
            <a:ext cx="751561" cy="751561"/>
          </a:xfrm>
          <a:prstGeom prst="mathMultiply">
            <a:avLst>
              <a:gd name="adj1" fmla="val 960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mc:AlternateContent xmlns:mc="http://schemas.openxmlformats.org/markup-compatibility/2006" xmlns:a14="http://schemas.microsoft.com/office/drawing/2010/main">
        <mc:Choice Requires="a14">
          <p:sp>
            <p:nvSpPr>
              <p:cNvPr id="20" name="テキスト ボックス 19"/>
              <p:cNvSpPr txBox="1"/>
              <p:nvPr/>
            </p:nvSpPr>
            <p:spPr>
              <a:xfrm>
                <a:off x="908869" y="844793"/>
                <a:ext cx="469036" cy="36933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ja-JP" sz="2400" b="0" i="1" smtClean="0">
                              <a:solidFill>
                                <a:schemeClr val="bg1"/>
                              </a:solidFill>
                              <a:latin typeface="Cambria Math" panose="02040503050406030204" pitchFamily="18" charset="0"/>
                            </a:rPr>
                          </m:ctrlPr>
                        </m:sSubSupPr>
                        <m:e>
                          <m:r>
                            <a:rPr kumimoji="1" lang="en-US" altLang="ja-JP" sz="2400" b="0" i="1" smtClean="0">
                              <a:solidFill>
                                <a:schemeClr val="bg1"/>
                              </a:solidFill>
                              <a:latin typeface="Cambria Math" panose="02040503050406030204" pitchFamily="18" charset="0"/>
                            </a:rPr>
                            <m:t>𝑒</m:t>
                          </m:r>
                        </m:e>
                        <m:sub>
                          <m:r>
                            <a:rPr kumimoji="1" lang="en-US" altLang="ja-JP" sz="2400" b="0" i="1" smtClean="0">
                              <a:solidFill>
                                <a:schemeClr val="bg1"/>
                              </a:solidFill>
                              <a:latin typeface="Cambria Math" panose="02040503050406030204" pitchFamily="18" charset="0"/>
                            </a:rPr>
                            <m:t>𝐿</m:t>
                          </m:r>
                        </m:sub>
                        <m:sup>
                          <m:r>
                            <a:rPr kumimoji="1" lang="en-US" altLang="ja-JP" sz="2400" b="0" i="1" smtClean="0">
                              <a:solidFill>
                                <a:schemeClr val="bg1"/>
                              </a:solidFill>
                              <a:latin typeface="Cambria Math" panose="02040503050406030204" pitchFamily="18" charset="0"/>
                            </a:rPr>
                            <m:t>−</m:t>
                          </m:r>
                        </m:sup>
                      </m:sSubSup>
                    </m:oMath>
                  </m:oMathPara>
                </a14:m>
                <a:endParaRPr kumimoji="1" lang="ja-JP" altLang="en-US" sz="2400"/>
              </a:p>
            </p:txBody>
          </p:sp>
        </mc:Choice>
        <mc:Fallback xmlns="">
          <p:sp>
            <p:nvSpPr>
              <p:cNvPr id="20" name="テキスト ボックス 19"/>
              <p:cNvSpPr txBox="1">
                <a:spLocks noRot="1" noChangeAspect="1" noMove="1" noResize="1" noEditPoints="1" noAdjustHandles="1" noChangeArrowheads="1" noChangeShapeType="1" noTextEdit="1"/>
              </p:cNvSpPr>
              <p:nvPr/>
            </p:nvSpPr>
            <p:spPr>
              <a:xfrm>
                <a:off x="908869" y="844793"/>
                <a:ext cx="469036" cy="369332"/>
              </a:xfrm>
              <a:prstGeom prst="rect">
                <a:avLst/>
              </a:prstGeom>
              <a:blipFill>
                <a:blip r:embed="rId3"/>
                <a:stretch>
                  <a:fillRect l="-2597" b="-20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2" name="テキスト ボックス 21"/>
              <p:cNvSpPr txBox="1"/>
              <p:nvPr/>
            </p:nvSpPr>
            <p:spPr>
              <a:xfrm>
                <a:off x="1121480" y="2358724"/>
                <a:ext cx="437812"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kumimoji="1" lang="en-US" altLang="ja-JP" sz="2400" b="0" i="1" smtClean="0">
                              <a:solidFill>
                                <a:schemeClr val="bg1"/>
                              </a:solidFill>
                              <a:latin typeface="Cambria Math" panose="02040503050406030204" pitchFamily="18" charset="0"/>
                            </a:rPr>
                          </m:ctrlPr>
                        </m:sSupPr>
                        <m:e>
                          <m:r>
                            <a:rPr kumimoji="1" lang="en-US" altLang="ja-JP" sz="2400" b="0" i="1" smtClean="0">
                              <a:solidFill>
                                <a:schemeClr val="bg1"/>
                              </a:solidFill>
                              <a:latin typeface="Cambria Math" panose="02040503050406030204" pitchFamily="18" charset="0"/>
                            </a:rPr>
                            <m:t>𝜇</m:t>
                          </m:r>
                        </m:e>
                        <m:sup>
                          <m:r>
                            <a:rPr kumimoji="1" lang="en-US" altLang="ja-JP" sz="2400" b="0" i="1" smtClean="0">
                              <a:solidFill>
                                <a:schemeClr val="bg1"/>
                              </a:solidFill>
                              <a:latin typeface="Cambria Math" panose="02040503050406030204" pitchFamily="18" charset="0"/>
                            </a:rPr>
                            <m:t>−</m:t>
                          </m:r>
                        </m:sup>
                      </m:sSup>
                    </m:oMath>
                  </m:oMathPara>
                </a14:m>
                <a:endParaRPr kumimoji="1" lang="ja-JP" altLang="en-US" sz="2400"/>
              </a:p>
            </p:txBody>
          </p:sp>
        </mc:Choice>
        <mc:Fallback xmlns="">
          <p:sp>
            <p:nvSpPr>
              <p:cNvPr id="22" name="テキスト ボックス 21"/>
              <p:cNvSpPr txBox="1">
                <a:spLocks noRot="1" noChangeAspect="1" noMove="1" noResize="1" noEditPoints="1" noAdjustHandles="1" noChangeArrowheads="1" noChangeShapeType="1" noTextEdit="1"/>
              </p:cNvSpPr>
              <p:nvPr/>
            </p:nvSpPr>
            <p:spPr>
              <a:xfrm>
                <a:off x="1121480" y="2358724"/>
                <a:ext cx="437812" cy="369332"/>
              </a:xfrm>
              <a:prstGeom prst="rect">
                <a:avLst/>
              </a:prstGeom>
              <a:blipFill>
                <a:blip r:embed="rId4"/>
                <a:stretch>
                  <a:fillRect l="-15278" b="-24590"/>
                </a:stretch>
              </a:blipFill>
            </p:spPr>
            <p:txBody>
              <a:bodyPr/>
              <a:lstStyle/>
              <a:p>
                <a:r>
                  <a:rPr lang="ja-JP" altLang="en-US">
                    <a:noFill/>
                  </a:rPr>
                  <a:t> </a:t>
                </a:r>
              </a:p>
            </p:txBody>
          </p:sp>
        </mc:Fallback>
      </mc:AlternateContent>
      <p:sp>
        <p:nvSpPr>
          <p:cNvPr id="18" name="上矢印 17"/>
          <p:cNvSpPr/>
          <p:nvPr/>
        </p:nvSpPr>
        <p:spPr>
          <a:xfrm>
            <a:off x="1085685" y="3196836"/>
            <a:ext cx="495376" cy="512484"/>
          </a:xfrm>
          <a:prstGeom prst="up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mc:AlternateContent xmlns:mc="http://schemas.openxmlformats.org/markup-compatibility/2006" xmlns:a14="http://schemas.microsoft.com/office/drawing/2010/main">
        <mc:Choice Requires="a14">
          <p:sp>
            <p:nvSpPr>
              <p:cNvPr id="24" name="テキスト ボックス 23"/>
              <p:cNvSpPr txBox="1"/>
              <p:nvPr/>
            </p:nvSpPr>
            <p:spPr>
              <a:xfrm>
                <a:off x="868184" y="3669741"/>
                <a:ext cx="382221"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lang="en-US" altLang="ja-JP" sz="2400" i="1">
                              <a:latin typeface="Cambria Math" panose="02040503050406030204" pitchFamily="18" charset="0"/>
                            </a:rPr>
                          </m:ctrlPr>
                        </m:accPr>
                        <m:e>
                          <m:sSub>
                            <m:sSubPr>
                              <m:ctrlPr>
                                <a:rPr lang="en-US" altLang="ja-JP" sz="2400" i="1">
                                  <a:latin typeface="Cambria Math" panose="02040503050406030204" pitchFamily="18" charset="0"/>
                                </a:rPr>
                              </m:ctrlPr>
                            </m:sSubPr>
                            <m:e>
                              <m:r>
                                <a:rPr lang="en-US" altLang="ja-JP" sz="2400" i="1">
                                  <a:latin typeface="Cambria Math" panose="02040503050406030204" pitchFamily="18" charset="0"/>
                                </a:rPr>
                                <m:t>𝑝</m:t>
                              </m:r>
                            </m:e>
                            <m:sub>
                              <m:r>
                                <a:rPr lang="en-US" altLang="ja-JP" sz="2400" i="1">
                                  <a:latin typeface="Cambria Math" panose="02040503050406030204" pitchFamily="18" charset="0"/>
                                </a:rPr>
                                <m:t>1</m:t>
                              </m:r>
                            </m:sub>
                          </m:sSub>
                        </m:e>
                      </m:acc>
                    </m:oMath>
                  </m:oMathPara>
                </a14:m>
                <a:endParaRPr kumimoji="1" lang="ja-JP" altLang="en-US" sz="2400"/>
              </a:p>
            </p:txBody>
          </p:sp>
        </mc:Choice>
        <mc:Fallback xmlns="">
          <p:sp>
            <p:nvSpPr>
              <p:cNvPr id="24" name="テキスト ボックス 23"/>
              <p:cNvSpPr txBox="1">
                <a:spLocks noRot="1" noChangeAspect="1" noMove="1" noResize="1" noEditPoints="1" noAdjustHandles="1" noChangeArrowheads="1" noChangeShapeType="1" noTextEdit="1"/>
              </p:cNvSpPr>
              <p:nvPr/>
            </p:nvSpPr>
            <p:spPr>
              <a:xfrm>
                <a:off x="868184" y="3669741"/>
                <a:ext cx="382221" cy="369332"/>
              </a:xfrm>
              <a:prstGeom prst="rect">
                <a:avLst/>
              </a:prstGeom>
              <a:blipFill>
                <a:blip r:embed="rId5"/>
                <a:stretch>
                  <a:fillRect l="-17460" r="-3175" b="-27869"/>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 name="テキスト ボックス 24"/>
              <p:cNvSpPr txBox="1"/>
              <p:nvPr/>
            </p:nvSpPr>
            <p:spPr>
              <a:xfrm>
                <a:off x="868184" y="1019428"/>
                <a:ext cx="382220"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ja-JP" sz="2400" b="0" i="1" smtClean="0">
                              <a:latin typeface="Cambria Math" panose="02040503050406030204" pitchFamily="18" charset="0"/>
                            </a:rPr>
                          </m:ctrlPr>
                        </m:accPr>
                        <m:e>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𝑝</m:t>
                              </m:r>
                            </m:e>
                            <m:sub>
                              <m:r>
                                <a:rPr kumimoji="1" lang="en-US" altLang="ja-JP" sz="2400" b="0" i="1" smtClean="0">
                                  <a:latin typeface="Cambria Math" panose="02040503050406030204" pitchFamily="18" charset="0"/>
                                </a:rPr>
                                <m:t>1</m:t>
                              </m:r>
                            </m:sub>
                          </m:sSub>
                        </m:e>
                      </m:acc>
                    </m:oMath>
                  </m:oMathPara>
                </a14:m>
                <a:endParaRPr kumimoji="1" lang="ja-JP" altLang="en-US" sz="2400"/>
              </a:p>
            </p:txBody>
          </p:sp>
        </mc:Choice>
        <mc:Fallback xmlns="">
          <p:sp>
            <p:nvSpPr>
              <p:cNvPr id="25" name="テキスト ボックス 24"/>
              <p:cNvSpPr txBox="1">
                <a:spLocks noRot="1" noChangeAspect="1" noMove="1" noResize="1" noEditPoints="1" noAdjustHandles="1" noChangeArrowheads="1" noChangeShapeType="1" noTextEdit="1"/>
              </p:cNvSpPr>
              <p:nvPr/>
            </p:nvSpPr>
            <p:spPr>
              <a:xfrm>
                <a:off x="868184" y="1019428"/>
                <a:ext cx="382220" cy="369332"/>
              </a:xfrm>
              <a:prstGeom prst="rect">
                <a:avLst/>
              </a:prstGeom>
              <a:blipFill>
                <a:blip r:embed="rId6"/>
                <a:stretch>
                  <a:fillRect l="-17460" r="-3175" b="-27869"/>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0" name="正方形/長方形 29"/>
              <p:cNvSpPr/>
              <p:nvPr/>
            </p:nvSpPr>
            <p:spPr>
              <a:xfrm>
                <a:off x="3048483" y="1151707"/>
                <a:ext cx="3321743" cy="523220"/>
              </a:xfrm>
              <a:prstGeom prst="rect">
                <a:avLst/>
              </a:prstGeom>
            </p:spPr>
            <p:txBody>
              <a:bodyPr wrap="none">
                <a:spAutoFit/>
              </a:bodyPr>
              <a:lstStyle/>
              <a:p>
                <a:pPr lvl="0"/>
                <a:r>
                  <a:rPr lang="ja-JP" altLang="en-US" sz="2800" smtClean="0">
                    <a:solidFill>
                      <a:srgbClr val="000000"/>
                    </a:solidFill>
                  </a:rPr>
                  <a:t> </a:t>
                </a:r>
                <a14:m>
                  <m:oMath xmlns:m="http://schemas.openxmlformats.org/officeDocument/2006/math">
                    <m:sSub>
                      <m:sSubPr>
                        <m:ctrlPr>
                          <a:rPr lang="en-US" altLang="ja-JP" sz="2800" i="1">
                            <a:solidFill>
                              <a:srgbClr val="000000"/>
                            </a:solidFill>
                            <a:latin typeface="Cambria Math" panose="02040503050406030204" pitchFamily="18" charset="0"/>
                          </a:rPr>
                        </m:ctrlPr>
                      </m:sSubPr>
                      <m:e>
                        <m:r>
                          <a:rPr lang="en-US" altLang="ja-JP" sz="2800" i="1">
                            <a:solidFill>
                              <a:srgbClr val="000000"/>
                            </a:solidFill>
                            <a:latin typeface="Cambria Math" panose="02040503050406030204" pitchFamily="18" charset="0"/>
                          </a:rPr>
                          <m:t>ℒ</m:t>
                        </m:r>
                      </m:e>
                      <m:sub>
                        <m:r>
                          <a:rPr lang="en-US" altLang="ja-JP" sz="2800" b="0" i="1" smtClean="0">
                            <a:solidFill>
                              <a:srgbClr val="000000"/>
                            </a:solidFill>
                            <a:latin typeface="Cambria Math" panose="02040503050406030204" pitchFamily="18" charset="0"/>
                          </a:rPr>
                          <m:t>𝐶𝐿𝐹𝑉</m:t>
                        </m:r>
                      </m:sub>
                    </m:sSub>
                    <m:r>
                      <a:rPr lang="en-US" altLang="ja-JP" sz="2800" i="1">
                        <a:solidFill>
                          <a:srgbClr val="000000"/>
                        </a:solidFill>
                        <a:latin typeface="Cambria Math" panose="02040503050406030204" pitchFamily="18" charset="0"/>
                      </a:rPr>
                      <m:t>=</m:t>
                    </m:r>
                    <m:d>
                      <m:dPr>
                        <m:ctrlPr>
                          <a:rPr lang="en-US" altLang="ja-JP" sz="2800" i="1">
                            <a:solidFill>
                              <a:srgbClr val="000000"/>
                            </a:solidFill>
                            <a:latin typeface="Cambria Math" panose="02040503050406030204" pitchFamily="18" charset="0"/>
                          </a:rPr>
                        </m:ctrlPr>
                      </m:dPr>
                      <m:e>
                        <m:bar>
                          <m:barPr>
                            <m:pos m:val="top"/>
                            <m:ctrlPr>
                              <a:rPr lang="en-US" altLang="ja-JP" sz="2800" i="1">
                                <a:solidFill>
                                  <a:srgbClr val="000000"/>
                                </a:solidFill>
                                <a:latin typeface="Cambria Math" panose="02040503050406030204" pitchFamily="18" charset="0"/>
                              </a:rPr>
                            </m:ctrlPr>
                          </m:barPr>
                          <m:e>
                            <m:sSub>
                              <m:sSubPr>
                                <m:ctrlPr>
                                  <a:rPr lang="en-US" altLang="ja-JP" sz="2800" i="1">
                                    <a:solidFill>
                                      <a:srgbClr val="000000"/>
                                    </a:solidFill>
                                    <a:latin typeface="Cambria Math" panose="02040503050406030204" pitchFamily="18" charset="0"/>
                                  </a:rPr>
                                </m:ctrlPr>
                              </m:sSubPr>
                              <m:e>
                                <m:r>
                                  <a:rPr lang="en-US" altLang="ja-JP" sz="2800" i="1">
                                    <a:solidFill>
                                      <a:srgbClr val="000000"/>
                                    </a:solidFill>
                                    <a:latin typeface="Cambria Math" panose="02040503050406030204" pitchFamily="18" charset="0"/>
                                  </a:rPr>
                                  <m:t>𝑒</m:t>
                                </m:r>
                              </m:e>
                              <m:sub>
                                <m:r>
                                  <a:rPr lang="en-US" altLang="ja-JP" sz="2800" i="1">
                                    <a:solidFill>
                                      <a:srgbClr val="000000"/>
                                    </a:solidFill>
                                    <a:latin typeface="Cambria Math" panose="02040503050406030204" pitchFamily="18" charset="0"/>
                                  </a:rPr>
                                  <m:t>𝐿</m:t>
                                </m:r>
                              </m:sub>
                            </m:sSub>
                          </m:e>
                        </m:bar>
                        <m:sSub>
                          <m:sSubPr>
                            <m:ctrlPr>
                              <a:rPr lang="en-US" altLang="ja-JP" sz="2800" i="1">
                                <a:solidFill>
                                  <a:srgbClr val="000000"/>
                                </a:solidFill>
                                <a:latin typeface="Cambria Math" panose="02040503050406030204" pitchFamily="18" charset="0"/>
                              </a:rPr>
                            </m:ctrlPr>
                          </m:sSubPr>
                          <m:e>
                            <m:r>
                              <a:rPr lang="en-US" altLang="ja-JP" sz="2800" i="1">
                                <a:solidFill>
                                  <a:srgbClr val="000000"/>
                                </a:solidFill>
                                <a:latin typeface="Cambria Math" panose="02040503050406030204" pitchFamily="18" charset="0"/>
                              </a:rPr>
                              <m:t>𝜇</m:t>
                            </m:r>
                          </m:e>
                          <m:sub>
                            <m:r>
                              <a:rPr lang="en-US" altLang="ja-JP" sz="2800" i="1">
                                <a:solidFill>
                                  <a:srgbClr val="000000"/>
                                </a:solidFill>
                                <a:latin typeface="Cambria Math" panose="02040503050406030204" pitchFamily="18" charset="0"/>
                              </a:rPr>
                              <m:t>𝑅</m:t>
                            </m:r>
                          </m:sub>
                        </m:sSub>
                      </m:e>
                    </m:d>
                    <m:d>
                      <m:dPr>
                        <m:ctrlPr>
                          <a:rPr lang="en-US" altLang="ja-JP" sz="2800" i="1">
                            <a:solidFill>
                              <a:srgbClr val="000000"/>
                            </a:solidFill>
                            <a:latin typeface="Cambria Math" panose="02040503050406030204" pitchFamily="18" charset="0"/>
                          </a:rPr>
                        </m:ctrlPr>
                      </m:dPr>
                      <m:e>
                        <m:bar>
                          <m:barPr>
                            <m:pos m:val="top"/>
                            <m:ctrlPr>
                              <a:rPr lang="en-US" altLang="ja-JP" sz="2800" i="1">
                                <a:solidFill>
                                  <a:srgbClr val="000000"/>
                                </a:solidFill>
                                <a:latin typeface="Cambria Math" panose="02040503050406030204" pitchFamily="18" charset="0"/>
                              </a:rPr>
                            </m:ctrlPr>
                          </m:barPr>
                          <m:e>
                            <m:r>
                              <a:rPr lang="en-US" altLang="ja-JP" sz="2800" i="1">
                                <a:solidFill>
                                  <a:srgbClr val="000000"/>
                                </a:solidFill>
                                <a:latin typeface="Cambria Math" panose="02040503050406030204" pitchFamily="18" charset="0"/>
                              </a:rPr>
                              <m:t>𝑒</m:t>
                            </m:r>
                          </m:e>
                        </m:bar>
                        <m:r>
                          <a:rPr lang="en-US" altLang="ja-JP" sz="2800" i="1">
                            <a:solidFill>
                              <a:srgbClr val="000000"/>
                            </a:solidFill>
                            <a:latin typeface="Cambria Math" panose="02040503050406030204" pitchFamily="18" charset="0"/>
                          </a:rPr>
                          <m:t>𝑒</m:t>
                        </m:r>
                      </m:e>
                    </m:d>
                  </m:oMath>
                </a14:m>
                <a:endParaRPr lang="ja-JP" altLang="en-US" sz="2400">
                  <a:solidFill>
                    <a:srgbClr val="000000"/>
                  </a:solidFill>
                </a:endParaRPr>
              </a:p>
            </p:txBody>
          </p:sp>
        </mc:Choice>
        <mc:Fallback xmlns="">
          <p:sp>
            <p:nvSpPr>
              <p:cNvPr id="30" name="正方形/長方形 29"/>
              <p:cNvSpPr>
                <a:spLocks noRot="1" noChangeAspect="1" noMove="1" noResize="1" noEditPoints="1" noAdjustHandles="1" noChangeArrowheads="1" noChangeShapeType="1" noTextEdit="1"/>
              </p:cNvSpPr>
              <p:nvPr/>
            </p:nvSpPr>
            <p:spPr>
              <a:xfrm>
                <a:off x="3048483" y="1151707"/>
                <a:ext cx="3321743" cy="523220"/>
              </a:xfrm>
              <a:prstGeom prst="rect">
                <a:avLst/>
              </a:prstGeom>
              <a:blipFill>
                <a:blip r:embed="rId7"/>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1" name="テキスト ボックス 30"/>
              <p:cNvSpPr txBox="1"/>
              <p:nvPr/>
            </p:nvSpPr>
            <p:spPr>
              <a:xfrm>
                <a:off x="3466651" y="2473384"/>
                <a:ext cx="3488519" cy="76181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kumimoji="1" lang="en-US" altLang="ja-JP" sz="2400" b="0" i="1" smtClean="0">
                              <a:latin typeface="Cambria Math" panose="02040503050406030204" pitchFamily="18" charset="0"/>
                            </a:rPr>
                          </m:ctrlPr>
                        </m:fPr>
                        <m:num>
                          <m:r>
                            <m:rPr>
                              <m:sty m:val="p"/>
                            </m:rPr>
                            <a:rPr kumimoji="1" lang="en-US" altLang="ja-JP" sz="2400" b="0" i="0" smtClean="0">
                              <a:latin typeface="Cambria Math" panose="02040503050406030204" pitchFamily="18" charset="0"/>
                            </a:rPr>
                            <m:t>dΓ</m:t>
                          </m:r>
                        </m:num>
                        <m:den>
                          <m:r>
                            <m:rPr>
                              <m:sty m:val="p"/>
                            </m:rPr>
                            <a:rPr kumimoji="1" lang="en-US" altLang="ja-JP" sz="2400" b="0" i="0" smtClean="0">
                              <a:latin typeface="Cambria Math" panose="02040503050406030204" pitchFamily="18" charset="0"/>
                            </a:rPr>
                            <m:t>d</m:t>
                          </m:r>
                          <m:r>
                            <m:rPr>
                              <m:sty m:val="p"/>
                            </m:rPr>
                            <a:rPr kumimoji="1" lang="en-US" altLang="ja-JP" sz="2400" b="0" i="1" smtClean="0">
                              <a:latin typeface="Cambria Math" panose="02040503050406030204" pitchFamily="18" charset="0"/>
                            </a:rPr>
                            <m:t>cos</m:t>
                          </m:r>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𝜃</m:t>
                              </m:r>
                            </m:e>
                            <m:sub>
                              <m:r>
                                <a:rPr kumimoji="1" lang="en-US" altLang="ja-JP" sz="2400" b="0" i="1" smtClean="0">
                                  <a:latin typeface="Cambria Math" panose="02040503050406030204" pitchFamily="18" charset="0"/>
                                </a:rPr>
                                <m:t>1</m:t>
                              </m:r>
                            </m:sub>
                          </m:sSub>
                        </m:den>
                      </m:f>
                      <m:r>
                        <a:rPr kumimoji="1" lang="en-US" altLang="ja-JP" sz="2400" b="0" i="1" smtClean="0">
                          <a:latin typeface="Cambria Math" panose="02040503050406030204" pitchFamily="18" charset="0"/>
                        </a:rPr>
                        <m:t>=</m:t>
                      </m:r>
                      <m:f>
                        <m:fPr>
                          <m:ctrlPr>
                            <a:rPr kumimoji="1" lang="en-US" altLang="ja-JP" sz="2400" b="0" i="1" smtClean="0">
                              <a:latin typeface="Cambria Math" panose="02040503050406030204" pitchFamily="18" charset="0"/>
                            </a:rPr>
                          </m:ctrlPr>
                        </m:fPr>
                        <m:num>
                          <m:r>
                            <m:rPr>
                              <m:sty m:val="p"/>
                            </m:rPr>
                            <a:rPr lang="en-US" altLang="ja-JP" sz="2400">
                              <a:latin typeface="Cambria Math" panose="02040503050406030204" pitchFamily="18" charset="0"/>
                            </a:rPr>
                            <m:t>Γ</m:t>
                          </m:r>
                        </m:num>
                        <m:den>
                          <m:r>
                            <a:rPr kumimoji="1" lang="en-US" altLang="ja-JP" sz="2400" b="0" i="1" smtClean="0">
                              <a:latin typeface="Cambria Math" panose="02040503050406030204" pitchFamily="18" charset="0"/>
                            </a:rPr>
                            <m:t>2</m:t>
                          </m:r>
                        </m:den>
                      </m:f>
                      <m:d>
                        <m:dPr>
                          <m:begChr m:val="{"/>
                          <m:endChr m:val="}"/>
                          <m:ctrlPr>
                            <a:rPr kumimoji="1" lang="en-US" altLang="ja-JP" sz="2400" b="0" i="1" smtClean="0">
                              <a:latin typeface="Cambria Math" panose="02040503050406030204" pitchFamily="18" charset="0"/>
                            </a:rPr>
                          </m:ctrlPr>
                        </m:dPr>
                        <m:e>
                          <m:r>
                            <a:rPr lang="en-US" altLang="ja-JP" sz="2400" i="1">
                              <a:latin typeface="Cambria Math" panose="02040503050406030204" pitchFamily="18" charset="0"/>
                            </a:rPr>
                            <m:t>1+</m:t>
                          </m:r>
                          <m:r>
                            <a:rPr lang="en-US" altLang="ja-JP" sz="2400" i="1" smtClean="0">
                              <a:solidFill>
                                <a:srgbClr val="FF0000"/>
                              </a:solidFill>
                              <a:latin typeface="Cambria Math" panose="02040503050406030204" pitchFamily="18" charset="0"/>
                            </a:rPr>
                            <m:t>𝛼</m:t>
                          </m:r>
                          <m:r>
                            <a:rPr lang="en-US" altLang="ja-JP" sz="2400" i="1">
                              <a:latin typeface="Cambria Math" panose="02040503050406030204" pitchFamily="18" charset="0"/>
                            </a:rPr>
                            <m:t>𝑃</m:t>
                          </m:r>
                          <m:r>
                            <m:rPr>
                              <m:sty m:val="p"/>
                            </m:rPr>
                            <a:rPr lang="en-US" altLang="ja-JP" sz="2400" i="1">
                              <a:latin typeface="Cambria Math" panose="02040503050406030204" pitchFamily="18" charset="0"/>
                            </a:rPr>
                            <m:t>cos</m:t>
                          </m:r>
                          <m:sSub>
                            <m:sSubPr>
                              <m:ctrlPr>
                                <a:rPr lang="en-US" altLang="ja-JP" sz="2400" i="1">
                                  <a:latin typeface="Cambria Math" panose="02040503050406030204" pitchFamily="18" charset="0"/>
                                </a:rPr>
                              </m:ctrlPr>
                            </m:sSubPr>
                            <m:e>
                              <m:r>
                                <a:rPr lang="en-US" altLang="ja-JP" sz="2400" i="1">
                                  <a:latin typeface="Cambria Math" panose="02040503050406030204" pitchFamily="18" charset="0"/>
                                </a:rPr>
                                <m:t>𝜃</m:t>
                              </m:r>
                            </m:e>
                            <m:sub>
                              <m:r>
                                <a:rPr lang="en-US" altLang="ja-JP" sz="2400" i="1">
                                  <a:latin typeface="Cambria Math" panose="02040503050406030204" pitchFamily="18" charset="0"/>
                                </a:rPr>
                                <m:t>1</m:t>
                              </m:r>
                            </m:sub>
                          </m:sSub>
                        </m:e>
                      </m:d>
                    </m:oMath>
                  </m:oMathPara>
                </a14:m>
                <a:endParaRPr kumimoji="1" lang="ja-JP" altLang="en-US" sz="2400"/>
              </a:p>
            </p:txBody>
          </p:sp>
        </mc:Choice>
        <mc:Fallback xmlns="">
          <p:sp>
            <p:nvSpPr>
              <p:cNvPr id="31" name="テキスト ボックス 30"/>
              <p:cNvSpPr txBox="1">
                <a:spLocks noRot="1" noChangeAspect="1" noMove="1" noResize="1" noEditPoints="1" noAdjustHandles="1" noChangeArrowheads="1" noChangeShapeType="1" noTextEdit="1"/>
              </p:cNvSpPr>
              <p:nvPr/>
            </p:nvSpPr>
            <p:spPr>
              <a:xfrm>
                <a:off x="3466651" y="2473384"/>
                <a:ext cx="3488519" cy="761812"/>
              </a:xfrm>
              <a:prstGeom prst="rect">
                <a:avLst/>
              </a:prstGeom>
              <a:blipFill>
                <a:blip r:embed="rId8"/>
                <a:stretch>
                  <a:fillRect/>
                </a:stretch>
              </a:blipFill>
            </p:spPr>
            <p:txBody>
              <a:bodyPr/>
              <a:lstStyle/>
              <a:p>
                <a:r>
                  <a:rPr lang="ja-JP" altLang="en-US">
                    <a:noFill/>
                  </a:rPr>
                  <a:t> </a:t>
                </a:r>
              </a:p>
            </p:txBody>
          </p:sp>
        </mc:Fallback>
      </mc:AlternateContent>
      <p:sp>
        <p:nvSpPr>
          <p:cNvPr id="32" name="下矢印 31"/>
          <p:cNvSpPr/>
          <p:nvPr/>
        </p:nvSpPr>
        <p:spPr>
          <a:xfrm>
            <a:off x="4442615" y="1840864"/>
            <a:ext cx="475989" cy="464268"/>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mc:AlternateContent xmlns:mc="http://schemas.openxmlformats.org/markup-compatibility/2006">
        <mc:Choice xmlns:a14="http://schemas.microsoft.com/office/drawing/2010/main" Requires="a14">
          <p:sp>
            <p:nvSpPr>
              <p:cNvPr id="33" name="正方形/長方形 32"/>
              <p:cNvSpPr/>
              <p:nvPr/>
            </p:nvSpPr>
            <p:spPr>
              <a:xfrm>
                <a:off x="6368693" y="3185768"/>
                <a:ext cx="2181110" cy="453137"/>
              </a:xfrm>
              <a:prstGeom prst="rect">
                <a:avLst/>
              </a:prstGeom>
            </p:spPr>
            <p:txBody>
              <a:bodyPr wrap="none">
                <a:spAutoFit/>
              </a:bodyPr>
              <a:lstStyle/>
              <a:p>
                <a14:m>
                  <m:oMath xmlns:m="http://schemas.openxmlformats.org/officeDocument/2006/math">
                    <m:r>
                      <a:rPr lang="en-US" altLang="ja-JP" sz="2400" i="1" smtClean="0">
                        <a:solidFill>
                          <a:srgbClr val="FF0000"/>
                        </a:solidFill>
                        <a:latin typeface="Cambria Math" panose="02040503050406030204" pitchFamily="18" charset="0"/>
                      </a:rPr>
                      <m:t>𝛼</m:t>
                    </m:r>
                    <m:r>
                      <a:rPr lang="en-US" altLang="ja-JP" sz="2400" b="0" i="1" smtClean="0">
                        <a:solidFill>
                          <a:schemeClr val="tx1"/>
                        </a:solidFill>
                        <a:latin typeface="Cambria Math" panose="02040503050406030204" pitchFamily="18" charset="0"/>
                      </a:rPr>
                      <m:t>&lt;0</m:t>
                    </m:r>
                  </m:oMath>
                </a14:m>
                <a:r>
                  <a:rPr lang="ja-JP" altLang="en-US" dirty="0" smtClean="0"/>
                  <a:t> </a:t>
                </a:r>
                <a:r>
                  <a:rPr lang="en-US" altLang="ja-JP" dirty="0" smtClean="0"/>
                  <a:t>is expected</a:t>
                </a:r>
                <a:endParaRPr lang="ja-JP" altLang="en-US" dirty="0"/>
              </a:p>
            </p:txBody>
          </p:sp>
        </mc:Choice>
        <mc:Fallback>
          <p:sp>
            <p:nvSpPr>
              <p:cNvPr id="33" name="正方形/長方形 32"/>
              <p:cNvSpPr>
                <a:spLocks noRot="1" noChangeAspect="1" noMove="1" noResize="1" noEditPoints="1" noAdjustHandles="1" noChangeArrowheads="1" noChangeShapeType="1" noTextEdit="1"/>
              </p:cNvSpPr>
              <p:nvPr/>
            </p:nvSpPr>
            <p:spPr>
              <a:xfrm>
                <a:off x="6368693" y="3185768"/>
                <a:ext cx="2181110" cy="453137"/>
              </a:xfrm>
              <a:prstGeom prst="rect">
                <a:avLst/>
              </a:prstGeom>
              <a:blipFill rotWithShape="0">
                <a:blip r:embed="rId9"/>
                <a:stretch>
                  <a:fillRect r="-559" b="-18919"/>
                </a:stretch>
              </a:blipFill>
            </p:spPr>
            <p:txBody>
              <a:bodyPr/>
              <a:lstStyle/>
              <a:p>
                <a:r>
                  <a:rPr lang="ja-JP" altLang="en-US">
                    <a:noFill/>
                  </a:rPr>
                  <a:t> </a:t>
                </a:r>
              </a:p>
            </p:txBody>
          </p:sp>
        </mc:Fallback>
      </mc:AlternateContent>
      <mc:AlternateContent xmlns:mc="http://schemas.openxmlformats.org/markup-compatibility/2006">
        <mc:Choice xmlns:a14="http://schemas.microsoft.com/office/drawing/2010/main" Requires="a14">
          <p:sp>
            <p:nvSpPr>
              <p:cNvPr id="34" name="正方形/長方形 33"/>
              <p:cNvSpPr/>
              <p:nvPr/>
            </p:nvSpPr>
            <p:spPr>
              <a:xfrm>
                <a:off x="2822472" y="3730208"/>
                <a:ext cx="6362639" cy="523220"/>
              </a:xfrm>
              <a:prstGeom prst="rect">
                <a:avLst/>
              </a:prstGeom>
            </p:spPr>
            <p:txBody>
              <a:bodyPr wrap="none">
                <a:spAutoFit/>
              </a:bodyPr>
              <a:lstStyle/>
              <a:p>
                <a:pPr lvl="0"/>
                <a:r>
                  <a:rPr lang="ja-JP" altLang="en-US" sz="2800" dirty="0" smtClean="0">
                    <a:solidFill>
                      <a:srgbClr val="000000"/>
                    </a:solidFill>
                  </a:rPr>
                  <a:t> </a:t>
                </a:r>
                <a:r>
                  <a:rPr lang="en-US" altLang="ja-JP" sz="2800" dirty="0" smtClean="0">
                    <a:solidFill>
                      <a:srgbClr val="000000"/>
                    </a:solidFill>
                  </a:rPr>
                  <a:t>(</a:t>
                </a:r>
                <a:r>
                  <a:rPr lang="ja-JP" altLang="en-US" sz="2800" dirty="0" smtClean="0">
                    <a:solidFill>
                      <a:srgbClr val="000000"/>
                    </a:solidFill>
                  </a:rPr>
                  <a:t> </a:t>
                </a:r>
                <a14:m>
                  <m:oMath xmlns:m="http://schemas.openxmlformats.org/officeDocument/2006/math">
                    <m:sSub>
                      <m:sSubPr>
                        <m:ctrlPr>
                          <a:rPr lang="en-US" altLang="ja-JP" sz="2800" i="1">
                            <a:solidFill>
                              <a:srgbClr val="000000"/>
                            </a:solidFill>
                            <a:latin typeface="Cambria Math" panose="02040503050406030204" pitchFamily="18" charset="0"/>
                          </a:rPr>
                        </m:ctrlPr>
                      </m:sSubPr>
                      <m:e>
                        <m:r>
                          <a:rPr lang="en-US" altLang="ja-JP" sz="2800" i="1">
                            <a:solidFill>
                              <a:srgbClr val="000000"/>
                            </a:solidFill>
                            <a:latin typeface="Cambria Math" panose="02040503050406030204" pitchFamily="18" charset="0"/>
                          </a:rPr>
                          <m:t>ℒ</m:t>
                        </m:r>
                      </m:e>
                      <m:sub>
                        <m:r>
                          <a:rPr lang="en-US" altLang="ja-JP" sz="2800" b="0" i="1" smtClean="0">
                            <a:solidFill>
                              <a:srgbClr val="000000"/>
                            </a:solidFill>
                            <a:latin typeface="Cambria Math" panose="02040503050406030204" pitchFamily="18" charset="0"/>
                          </a:rPr>
                          <m:t>𝐶𝐿𝐹𝑉</m:t>
                        </m:r>
                      </m:sub>
                    </m:sSub>
                    <m:r>
                      <a:rPr lang="en-US" altLang="ja-JP" sz="2800" i="1">
                        <a:solidFill>
                          <a:srgbClr val="000000"/>
                        </a:solidFill>
                        <a:latin typeface="Cambria Math" panose="02040503050406030204" pitchFamily="18" charset="0"/>
                      </a:rPr>
                      <m:t>=</m:t>
                    </m:r>
                    <m:d>
                      <m:dPr>
                        <m:ctrlPr>
                          <a:rPr lang="en-US" altLang="ja-JP" sz="2800" i="1">
                            <a:solidFill>
                              <a:srgbClr val="000000"/>
                            </a:solidFill>
                            <a:latin typeface="Cambria Math" panose="02040503050406030204" pitchFamily="18" charset="0"/>
                          </a:rPr>
                        </m:ctrlPr>
                      </m:dPr>
                      <m:e>
                        <m:bar>
                          <m:barPr>
                            <m:pos m:val="top"/>
                            <m:ctrlPr>
                              <a:rPr lang="en-US" altLang="ja-JP" sz="2800" i="1">
                                <a:solidFill>
                                  <a:srgbClr val="000000"/>
                                </a:solidFill>
                                <a:latin typeface="Cambria Math" panose="02040503050406030204" pitchFamily="18" charset="0"/>
                              </a:rPr>
                            </m:ctrlPr>
                          </m:barPr>
                          <m:e>
                            <m:sSub>
                              <m:sSubPr>
                                <m:ctrlPr>
                                  <a:rPr lang="en-US" altLang="ja-JP" sz="2800" i="1">
                                    <a:solidFill>
                                      <a:srgbClr val="000000"/>
                                    </a:solidFill>
                                    <a:latin typeface="Cambria Math" panose="02040503050406030204" pitchFamily="18" charset="0"/>
                                  </a:rPr>
                                </m:ctrlPr>
                              </m:sSubPr>
                              <m:e>
                                <m:r>
                                  <a:rPr lang="en-US" altLang="ja-JP" sz="2800" i="1">
                                    <a:solidFill>
                                      <a:srgbClr val="000000"/>
                                    </a:solidFill>
                                    <a:latin typeface="Cambria Math" panose="02040503050406030204" pitchFamily="18" charset="0"/>
                                  </a:rPr>
                                  <m:t>𝑒</m:t>
                                </m:r>
                              </m:e>
                              <m:sub>
                                <m:r>
                                  <a:rPr lang="en-US" altLang="ja-JP" sz="2800" b="0" i="1" smtClean="0">
                                    <a:solidFill>
                                      <a:srgbClr val="000000"/>
                                    </a:solidFill>
                                    <a:latin typeface="Cambria Math" panose="02040503050406030204" pitchFamily="18" charset="0"/>
                                  </a:rPr>
                                  <m:t>𝑅</m:t>
                                </m:r>
                              </m:sub>
                            </m:sSub>
                          </m:e>
                        </m:bar>
                        <m:sSub>
                          <m:sSubPr>
                            <m:ctrlPr>
                              <a:rPr lang="en-US" altLang="ja-JP" sz="2800" i="1">
                                <a:solidFill>
                                  <a:srgbClr val="000000"/>
                                </a:solidFill>
                                <a:latin typeface="Cambria Math" panose="02040503050406030204" pitchFamily="18" charset="0"/>
                              </a:rPr>
                            </m:ctrlPr>
                          </m:sSubPr>
                          <m:e>
                            <m:r>
                              <a:rPr lang="en-US" altLang="ja-JP" sz="2800" i="1">
                                <a:solidFill>
                                  <a:srgbClr val="000000"/>
                                </a:solidFill>
                                <a:latin typeface="Cambria Math" panose="02040503050406030204" pitchFamily="18" charset="0"/>
                              </a:rPr>
                              <m:t>𝜇</m:t>
                            </m:r>
                          </m:e>
                          <m:sub>
                            <m:r>
                              <a:rPr lang="en-US" altLang="ja-JP" sz="2800" b="0" i="1" smtClean="0">
                                <a:solidFill>
                                  <a:srgbClr val="000000"/>
                                </a:solidFill>
                                <a:latin typeface="Cambria Math" panose="02040503050406030204" pitchFamily="18" charset="0"/>
                              </a:rPr>
                              <m:t>𝐿</m:t>
                            </m:r>
                          </m:sub>
                        </m:sSub>
                      </m:e>
                    </m:d>
                    <m:d>
                      <m:dPr>
                        <m:ctrlPr>
                          <a:rPr lang="en-US" altLang="ja-JP" sz="2800" i="1">
                            <a:solidFill>
                              <a:srgbClr val="000000"/>
                            </a:solidFill>
                            <a:latin typeface="Cambria Math" panose="02040503050406030204" pitchFamily="18" charset="0"/>
                          </a:rPr>
                        </m:ctrlPr>
                      </m:dPr>
                      <m:e>
                        <m:bar>
                          <m:barPr>
                            <m:pos m:val="top"/>
                            <m:ctrlPr>
                              <a:rPr lang="en-US" altLang="ja-JP" sz="2800" i="1">
                                <a:solidFill>
                                  <a:srgbClr val="000000"/>
                                </a:solidFill>
                                <a:latin typeface="Cambria Math" panose="02040503050406030204" pitchFamily="18" charset="0"/>
                              </a:rPr>
                            </m:ctrlPr>
                          </m:barPr>
                          <m:e>
                            <m:r>
                              <a:rPr lang="en-US" altLang="ja-JP" sz="2800" i="1">
                                <a:solidFill>
                                  <a:srgbClr val="000000"/>
                                </a:solidFill>
                                <a:latin typeface="Cambria Math" panose="02040503050406030204" pitchFamily="18" charset="0"/>
                              </a:rPr>
                              <m:t>𝑒</m:t>
                            </m:r>
                          </m:e>
                        </m:bar>
                        <m:r>
                          <a:rPr lang="en-US" altLang="ja-JP" sz="2800" i="1">
                            <a:solidFill>
                              <a:srgbClr val="000000"/>
                            </a:solidFill>
                            <a:latin typeface="Cambria Math" panose="02040503050406030204" pitchFamily="18" charset="0"/>
                          </a:rPr>
                          <m:t>𝑒</m:t>
                        </m:r>
                      </m:e>
                    </m:d>
                  </m:oMath>
                </a14:m>
                <a:r>
                  <a:rPr lang="ja-JP" altLang="en-US" sz="2400" dirty="0" smtClean="0">
                    <a:solidFill>
                      <a:srgbClr val="000000"/>
                    </a:solidFill>
                  </a:rPr>
                  <a:t>                    </a:t>
                </a:r>
                <a:r>
                  <a:rPr lang="ja-JP" altLang="en-US" sz="2400" dirty="0" smtClean="0">
                    <a:solidFill>
                      <a:srgbClr val="000000"/>
                    </a:solidFill>
                  </a:rPr>
                  <a:t>            </a:t>
                </a:r>
                <a:r>
                  <a:rPr lang="en-US" altLang="ja-JP" sz="2400" dirty="0" smtClean="0">
                    <a:solidFill>
                      <a:srgbClr val="000000"/>
                    </a:solidFill>
                  </a:rPr>
                  <a:t>)</a:t>
                </a:r>
                <a:endParaRPr lang="ja-JP" altLang="en-US" sz="2400" dirty="0">
                  <a:solidFill>
                    <a:srgbClr val="000000"/>
                  </a:solidFill>
                </a:endParaRPr>
              </a:p>
            </p:txBody>
          </p:sp>
        </mc:Choice>
        <mc:Fallback>
          <p:sp>
            <p:nvSpPr>
              <p:cNvPr id="34" name="正方形/長方形 33"/>
              <p:cNvSpPr>
                <a:spLocks noRot="1" noChangeAspect="1" noMove="1" noResize="1" noEditPoints="1" noAdjustHandles="1" noChangeArrowheads="1" noChangeShapeType="1" noTextEdit="1"/>
              </p:cNvSpPr>
              <p:nvPr/>
            </p:nvSpPr>
            <p:spPr>
              <a:xfrm>
                <a:off x="2822472" y="3730208"/>
                <a:ext cx="6362639" cy="523220"/>
              </a:xfrm>
              <a:prstGeom prst="rect">
                <a:avLst/>
              </a:prstGeom>
              <a:blipFill rotWithShape="0">
                <a:blip r:embed="rId10"/>
                <a:stretch>
                  <a:fillRect l="-383" t="-12791" r="-479" b="-31395"/>
                </a:stretch>
              </a:blipFill>
            </p:spPr>
            <p:txBody>
              <a:bodyPr/>
              <a:lstStyle/>
              <a:p>
                <a:r>
                  <a:rPr lang="ja-JP" altLang="en-US">
                    <a:noFill/>
                  </a:rPr>
                  <a:t> </a:t>
                </a:r>
              </a:p>
            </p:txBody>
          </p:sp>
        </mc:Fallback>
      </mc:AlternateContent>
      <p:sp>
        <p:nvSpPr>
          <p:cNvPr id="35" name="右矢印 34"/>
          <p:cNvSpPr/>
          <p:nvPr/>
        </p:nvSpPr>
        <p:spPr>
          <a:xfrm>
            <a:off x="6348113" y="3777480"/>
            <a:ext cx="488457" cy="437279"/>
          </a:xfrm>
          <a:prstGeom prst="right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mc:AlternateContent xmlns:mc="http://schemas.openxmlformats.org/markup-compatibility/2006">
        <mc:Choice xmlns:a14="http://schemas.microsoft.com/office/drawing/2010/main" Requires="a14">
          <p:sp>
            <p:nvSpPr>
              <p:cNvPr id="37" name="正方形/長方形 36"/>
              <p:cNvSpPr/>
              <p:nvPr/>
            </p:nvSpPr>
            <p:spPr>
              <a:xfrm>
                <a:off x="6883777" y="3765249"/>
                <a:ext cx="2181110" cy="453137"/>
              </a:xfrm>
              <a:prstGeom prst="rect">
                <a:avLst/>
              </a:prstGeom>
            </p:spPr>
            <p:txBody>
              <a:bodyPr wrap="none">
                <a:spAutoFit/>
              </a:bodyPr>
              <a:lstStyle/>
              <a:p>
                <a14:m>
                  <m:oMath xmlns:m="http://schemas.openxmlformats.org/officeDocument/2006/math">
                    <m:r>
                      <a:rPr lang="en-US" altLang="ja-JP" sz="2400" i="1" smtClean="0">
                        <a:solidFill>
                          <a:srgbClr val="FF0000"/>
                        </a:solidFill>
                        <a:latin typeface="Cambria Math" panose="02040503050406030204" pitchFamily="18" charset="0"/>
                      </a:rPr>
                      <m:t>𝛼</m:t>
                    </m:r>
                    <m:r>
                      <a:rPr lang="en-US" altLang="ja-JP" sz="2400" b="0" i="1" smtClean="0">
                        <a:solidFill>
                          <a:schemeClr val="tx1"/>
                        </a:solidFill>
                        <a:latin typeface="Cambria Math" panose="02040503050406030204" pitchFamily="18" charset="0"/>
                      </a:rPr>
                      <m:t>&gt;0</m:t>
                    </m:r>
                  </m:oMath>
                </a14:m>
                <a:r>
                  <a:rPr lang="ja-JP" altLang="en-US" dirty="0" smtClean="0"/>
                  <a:t> </a:t>
                </a:r>
                <a:r>
                  <a:rPr lang="en-US" altLang="ja-JP" dirty="0" smtClean="0"/>
                  <a:t>is expected</a:t>
                </a:r>
                <a:endParaRPr lang="ja-JP" altLang="en-US" dirty="0"/>
              </a:p>
            </p:txBody>
          </p:sp>
        </mc:Choice>
        <mc:Fallback>
          <p:sp>
            <p:nvSpPr>
              <p:cNvPr id="37" name="正方形/長方形 36"/>
              <p:cNvSpPr>
                <a:spLocks noRot="1" noChangeAspect="1" noMove="1" noResize="1" noEditPoints="1" noAdjustHandles="1" noChangeArrowheads="1" noChangeShapeType="1" noTextEdit="1"/>
              </p:cNvSpPr>
              <p:nvPr/>
            </p:nvSpPr>
            <p:spPr>
              <a:xfrm>
                <a:off x="6883777" y="3765249"/>
                <a:ext cx="2181110" cy="453137"/>
              </a:xfrm>
              <a:prstGeom prst="rect">
                <a:avLst/>
              </a:prstGeom>
              <a:blipFill rotWithShape="0">
                <a:blip r:embed="rId11"/>
                <a:stretch>
                  <a:fillRect r="-838" b="-18919"/>
                </a:stretch>
              </a:blipFill>
            </p:spPr>
            <p:txBody>
              <a:bodyPr/>
              <a:lstStyle/>
              <a:p>
                <a:r>
                  <a:rPr lang="ja-JP" altLang="en-US">
                    <a:noFill/>
                  </a:rPr>
                  <a:t> </a:t>
                </a:r>
              </a:p>
            </p:txBody>
          </p:sp>
        </mc:Fallback>
      </mc:AlternateContent>
      <p:sp>
        <p:nvSpPr>
          <p:cNvPr id="38" name="テキスト ボックス 37"/>
          <p:cNvSpPr txBox="1"/>
          <p:nvPr/>
        </p:nvSpPr>
        <p:spPr>
          <a:xfrm>
            <a:off x="789129" y="4511635"/>
            <a:ext cx="5594801" cy="400110"/>
          </a:xfrm>
          <a:prstGeom prst="rect">
            <a:avLst/>
          </a:prstGeom>
          <a:noFill/>
        </p:spPr>
        <p:txBody>
          <a:bodyPr wrap="none" rtlCol="0">
            <a:spAutoFit/>
          </a:bodyPr>
          <a:lstStyle/>
          <a:p>
            <a:r>
              <a:rPr lang="en-US" altLang="ja-JP" sz="2000" dirty="0" smtClean="0"/>
              <a:t>Measurement of angular distribution asymmetry</a:t>
            </a:r>
            <a:endParaRPr lang="ja-JP" altLang="en-US" sz="2000" dirty="0"/>
          </a:p>
        </p:txBody>
      </p:sp>
      <p:sp>
        <p:nvSpPr>
          <p:cNvPr id="39" name="右矢印 38"/>
          <p:cNvSpPr/>
          <p:nvPr/>
        </p:nvSpPr>
        <p:spPr>
          <a:xfrm>
            <a:off x="3646377" y="5007172"/>
            <a:ext cx="460407" cy="3219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mc:AlternateContent xmlns:mc="http://schemas.openxmlformats.org/markup-compatibility/2006" xmlns:a14="http://schemas.microsoft.com/office/drawing/2010/main">
        <mc:Choice Requires="a14">
          <p:sp>
            <p:nvSpPr>
              <p:cNvPr id="42" name="テキスト ボックス 41"/>
              <p:cNvSpPr txBox="1"/>
              <p:nvPr/>
            </p:nvSpPr>
            <p:spPr>
              <a:xfrm>
                <a:off x="1225639" y="730950"/>
                <a:ext cx="614655" cy="46166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ja-JP" sz="2400" b="0" i="1" smtClean="0">
                              <a:latin typeface="Cambria Math" panose="02040503050406030204" pitchFamily="18" charset="0"/>
                            </a:rPr>
                          </m:ctrlPr>
                        </m:sSubSupPr>
                        <m:e>
                          <m:r>
                            <a:rPr kumimoji="1" lang="en-US" altLang="ja-JP" sz="2400" b="0" i="1" smtClean="0">
                              <a:latin typeface="Cambria Math" panose="02040503050406030204" pitchFamily="18" charset="0"/>
                            </a:rPr>
                            <m:t>𝑒</m:t>
                          </m:r>
                        </m:e>
                        <m:sub>
                          <m:r>
                            <a:rPr kumimoji="1" lang="en-US" altLang="ja-JP" sz="2400" b="0" i="1" smtClean="0">
                              <a:latin typeface="Cambria Math" panose="02040503050406030204" pitchFamily="18" charset="0"/>
                            </a:rPr>
                            <m:t>𝐿</m:t>
                          </m:r>
                        </m:sub>
                        <m:sup>
                          <m:r>
                            <a:rPr kumimoji="1" lang="en-US" altLang="ja-JP" sz="2400" b="0" i="1" smtClean="0">
                              <a:latin typeface="Cambria Math" panose="02040503050406030204" pitchFamily="18" charset="0"/>
                            </a:rPr>
                            <m:t>−</m:t>
                          </m:r>
                        </m:sup>
                      </m:sSubSup>
                    </m:oMath>
                  </m:oMathPara>
                </a14:m>
                <a:endParaRPr kumimoji="1" lang="ja-JP" altLang="en-US" sz="2400"/>
              </a:p>
            </p:txBody>
          </p:sp>
        </mc:Choice>
        <mc:Fallback xmlns="">
          <p:sp>
            <p:nvSpPr>
              <p:cNvPr id="42" name="テキスト ボックス 41"/>
              <p:cNvSpPr txBox="1">
                <a:spLocks noRot="1" noChangeAspect="1" noMove="1" noResize="1" noEditPoints="1" noAdjustHandles="1" noChangeArrowheads="1" noChangeShapeType="1" noTextEdit="1"/>
              </p:cNvSpPr>
              <p:nvPr/>
            </p:nvSpPr>
            <p:spPr>
              <a:xfrm>
                <a:off x="1225639" y="730950"/>
                <a:ext cx="614655" cy="461665"/>
              </a:xfrm>
              <a:prstGeom prst="rect">
                <a:avLst/>
              </a:prstGeom>
              <a:blipFill>
                <a:blip r:embed="rId12"/>
                <a:stretch>
                  <a:fillRect b="-394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43" name="テキスト ボックス 42"/>
              <p:cNvSpPr txBox="1"/>
              <p:nvPr/>
            </p:nvSpPr>
            <p:spPr>
              <a:xfrm>
                <a:off x="1285480" y="3828204"/>
                <a:ext cx="614655" cy="46166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ja-JP" sz="2400" b="0" i="1" smtClean="0">
                              <a:latin typeface="Cambria Math" panose="02040503050406030204" pitchFamily="18" charset="0"/>
                            </a:rPr>
                          </m:ctrlPr>
                        </m:sSubSupPr>
                        <m:e>
                          <m:r>
                            <a:rPr kumimoji="1" lang="en-US" altLang="ja-JP" sz="2400" b="0" i="1" smtClean="0">
                              <a:latin typeface="Cambria Math" panose="02040503050406030204" pitchFamily="18" charset="0"/>
                            </a:rPr>
                            <m:t>𝑒</m:t>
                          </m:r>
                        </m:e>
                        <m:sub>
                          <m:r>
                            <a:rPr kumimoji="1" lang="en-US" altLang="ja-JP" sz="2400" b="0" i="1" smtClean="0">
                              <a:latin typeface="Cambria Math" panose="02040503050406030204" pitchFamily="18" charset="0"/>
                            </a:rPr>
                            <m:t>𝐿</m:t>
                          </m:r>
                        </m:sub>
                        <m:sup>
                          <m:r>
                            <a:rPr kumimoji="1" lang="en-US" altLang="ja-JP" sz="2400" b="0" i="1" smtClean="0">
                              <a:latin typeface="Cambria Math" panose="02040503050406030204" pitchFamily="18" charset="0"/>
                            </a:rPr>
                            <m:t>−</m:t>
                          </m:r>
                        </m:sup>
                      </m:sSubSup>
                    </m:oMath>
                  </m:oMathPara>
                </a14:m>
                <a:endParaRPr kumimoji="1" lang="ja-JP" altLang="en-US" sz="2400"/>
              </a:p>
            </p:txBody>
          </p:sp>
        </mc:Choice>
        <mc:Fallback xmlns="">
          <p:sp>
            <p:nvSpPr>
              <p:cNvPr id="43" name="テキスト ボックス 42"/>
              <p:cNvSpPr txBox="1">
                <a:spLocks noRot="1" noChangeAspect="1" noMove="1" noResize="1" noEditPoints="1" noAdjustHandles="1" noChangeArrowheads="1" noChangeShapeType="1" noTextEdit="1"/>
              </p:cNvSpPr>
              <p:nvPr/>
            </p:nvSpPr>
            <p:spPr>
              <a:xfrm>
                <a:off x="1285480" y="3828204"/>
                <a:ext cx="614655" cy="461665"/>
              </a:xfrm>
              <a:prstGeom prst="rect">
                <a:avLst/>
              </a:prstGeom>
              <a:blipFill>
                <a:blip r:embed="rId13"/>
                <a:stretch>
                  <a:fillRect b="-3947"/>
                </a:stretch>
              </a:blipFill>
            </p:spPr>
            <p:txBody>
              <a:bodyPr/>
              <a:lstStyle/>
              <a:p>
                <a:r>
                  <a:rPr lang="ja-JP" altLang="en-US">
                    <a:noFill/>
                  </a:rPr>
                  <a:t> </a:t>
                </a:r>
              </a:p>
            </p:txBody>
          </p:sp>
        </mc:Fallback>
      </mc:AlternateContent>
      <p:sp>
        <p:nvSpPr>
          <p:cNvPr id="27" name="テキスト ボックス 26"/>
          <p:cNvSpPr txBox="1"/>
          <p:nvPr/>
        </p:nvSpPr>
        <p:spPr>
          <a:xfrm>
            <a:off x="3225372" y="6505214"/>
            <a:ext cx="5706627" cy="307777"/>
          </a:xfrm>
          <a:prstGeom prst="rect">
            <a:avLst/>
          </a:prstGeom>
          <a:noFill/>
        </p:spPr>
        <p:txBody>
          <a:bodyPr wrap="none" rtlCol="0">
            <a:spAutoFit/>
          </a:bodyPr>
          <a:lstStyle/>
          <a:p>
            <a:pPr algn="r"/>
            <a:r>
              <a:rPr kumimoji="1" lang="en-US" altLang="ja-JP" sz="1400" smtClean="0"/>
              <a:t>Y. Okada, K. Okumura &amp; Y. Shimizu</a:t>
            </a:r>
            <a:r>
              <a:rPr lang="en-US" altLang="ja-JP" sz="1400" smtClean="0"/>
              <a:t>,</a:t>
            </a:r>
            <a:r>
              <a:rPr lang="en-US" altLang="ja-JP" sz="1400"/>
              <a:t> </a:t>
            </a:r>
            <a:r>
              <a:rPr lang="en-US" altLang="ja-JP" sz="1400" smtClean="0"/>
              <a:t>Phys. Rev. D </a:t>
            </a:r>
            <a:r>
              <a:rPr lang="en-US" altLang="ja-JP" sz="1400" b="1" smtClean="0"/>
              <a:t>61</a:t>
            </a:r>
            <a:r>
              <a:rPr lang="en-US" altLang="ja-JP" sz="1400" smtClean="0"/>
              <a:t>, 094001 (2000).</a:t>
            </a:r>
            <a:endParaRPr kumimoji="1" lang="ja-JP" altLang="en-US" sz="1400"/>
          </a:p>
        </p:txBody>
      </p:sp>
      <mc:AlternateContent xmlns:mc="http://schemas.openxmlformats.org/markup-compatibility/2006">
        <mc:Choice xmlns:a14="http://schemas.microsoft.com/office/drawing/2010/main" Requires="a14">
          <p:sp>
            <p:nvSpPr>
              <p:cNvPr id="4" name="テキスト ボックス 3"/>
              <p:cNvSpPr txBox="1"/>
              <p:nvPr/>
            </p:nvSpPr>
            <p:spPr>
              <a:xfrm>
                <a:off x="1333372" y="5912769"/>
                <a:ext cx="4592924" cy="338554"/>
              </a:xfrm>
              <a:prstGeom prst="rect">
                <a:avLst/>
              </a:prstGeom>
              <a:noFill/>
            </p:spPr>
            <p:txBody>
              <a:bodyPr wrap="none" rtlCol="0">
                <a:spAutoFit/>
              </a:bodyPr>
              <a:lstStyle/>
              <a:p>
                <a:r>
                  <a:rPr lang="en-US" altLang="ja-JP" sz="1600" dirty="0" err="1" smtClean="0"/>
                  <a:t>cf</a:t>
                </a:r>
                <a:r>
                  <a:rPr kumimoji="1" lang="ja-JP" altLang="en-US" sz="1600" b="0" dirty="0" smtClean="0"/>
                  <a:t> </a:t>
                </a:r>
                <a:r>
                  <a:rPr kumimoji="1" lang="en-US" altLang="ja-JP" sz="1600" b="0" dirty="0" smtClean="0"/>
                  <a:t>: </a:t>
                </a:r>
                <a14:m>
                  <m:oMath xmlns:m="http://schemas.openxmlformats.org/officeDocument/2006/math">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𝜇</m:t>
                        </m:r>
                      </m:e>
                      <m:sup>
                        <m:r>
                          <a:rPr kumimoji="1" lang="en-US" altLang="ja-JP" sz="1600" b="0" i="1" smtClean="0">
                            <a:latin typeface="Cambria Math" panose="02040503050406030204" pitchFamily="18" charset="0"/>
                          </a:rPr>
                          <m:t>+</m:t>
                        </m:r>
                      </m:sup>
                    </m:sSup>
                    <m:r>
                      <a:rPr kumimoji="1" lang="en-US" altLang="ja-JP" sz="1600" b="0" i="1" smtClean="0">
                        <a:latin typeface="Cambria Math" panose="02040503050406030204" pitchFamily="18" charset="0"/>
                      </a:rPr>
                      <m:t>→</m:t>
                    </m:r>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𝑒</m:t>
                        </m:r>
                      </m:e>
                      <m:sup>
                        <m:r>
                          <a:rPr kumimoji="1" lang="en-US" altLang="ja-JP" sz="1600" b="0" i="1" smtClean="0">
                            <a:latin typeface="Cambria Math" panose="02040503050406030204" pitchFamily="18" charset="0"/>
                          </a:rPr>
                          <m:t>+</m:t>
                        </m:r>
                      </m:sup>
                    </m:sSup>
                    <m:r>
                      <a:rPr kumimoji="1" lang="en-US" altLang="ja-JP" sz="1600" b="0" i="1" smtClean="0">
                        <a:latin typeface="Cambria Math" panose="02040503050406030204" pitchFamily="18" charset="0"/>
                      </a:rPr>
                      <m:t>𝛾</m:t>
                    </m:r>
                  </m:oMath>
                </a14:m>
                <a:r>
                  <a:rPr kumimoji="1" lang="en-US" altLang="ja-JP" sz="1600" dirty="0" smtClean="0"/>
                  <a:t>, </a:t>
                </a:r>
                <a14:m>
                  <m:oMath xmlns:m="http://schemas.openxmlformats.org/officeDocument/2006/math">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𝜇</m:t>
                        </m:r>
                      </m:e>
                      <m:sup>
                        <m:r>
                          <a:rPr kumimoji="1" lang="en-US" altLang="ja-JP" sz="1600" b="0" i="1" smtClean="0">
                            <a:latin typeface="Cambria Math" panose="02040503050406030204" pitchFamily="18" charset="0"/>
                          </a:rPr>
                          <m:t>+</m:t>
                        </m:r>
                      </m:sup>
                    </m:sSup>
                    <m:r>
                      <a:rPr kumimoji="1" lang="en-US" altLang="ja-JP" sz="1600" b="0" i="1" smtClean="0">
                        <a:latin typeface="Cambria Math" panose="02040503050406030204" pitchFamily="18" charset="0"/>
                      </a:rPr>
                      <m:t>→</m:t>
                    </m:r>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𝑒</m:t>
                        </m:r>
                      </m:e>
                      <m:sup>
                        <m:r>
                          <a:rPr kumimoji="1" lang="en-US" altLang="ja-JP" sz="1600" b="0" i="1" smtClean="0">
                            <a:latin typeface="Cambria Math" panose="02040503050406030204" pitchFamily="18" charset="0"/>
                          </a:rPr>
                          <m:t>+</m:t>
                        </m:r>
                      </m:sup>
                    </m:sSup>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𝑒</m:t>
                        </m:r>
                      </m:e>
                      <m:sup>
                        <m:r>
                          <a:rPr kumimoji="1" lang="en-US" altLang="ja-JP" sz="1600" b="0" i="1" smtClean="0">
                            <a:latin typeface="Cambria Math" panose="02040503050406030204" pitchFamily="18" charset="0"/>
                          </a:rPr>
                          <m:t>+</m:t>
                        </m:r>
                      </m:sup>
                    </m:sSup>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𝑒</m:t>
                        </m:r>
                      </m:e>
                      <m:sup>
                        <m:r>
                          <a:rPr kumimoji="1" lang="en-US" altLang="ja-JP" sz="1600" b="0" i="1" smtClean="0">
                            <a:latin typeface="Cambria Math" panose="02040503050406030204" pitchFamily="18" charset="0"/>
                          </a:rPr>
                          <m:t>−</m:t>
                        </m:r>
                      </m:sup>
                    </m:sSup>
                  </m:oMath>
                </a14:m>
                <a:r>
                  <a:rPr kumimoji="1" lang="ja-JP" altLang="en-US" sz="1600" dirty="0" smtClean="0"/>
                  <a:t> </a:t>
                </a:r>
                <a:r>
                  <a:rPr lang="en-US" altLang="ja-JP" sz="1600" dirty="0" smtClean="0"/>
                  <a:t>with polarized muon</a:t>
                </a:r>
                <a:endParaRPr kumimoji="1" lang="ja-JP" altLang="en-US" sz="1600" dirty="0"/>
              </a:p>
            </p:txBody>
          </p:sp>
        </mc:Choice>
        <mc:Fallback>
          <p:sp>
            <p:nvSpPr>
              <p:cNvPr id="4" name="テキスト ボックス 3"/>
              <p:cNvSpPr txBox="1">
                <a:spLocks noRot="1" noChangeAspect="1" noMove="1" noResize="1" noEditPoints="1" noAdjustHandles="1" noChangeArrowheads="1" noChangeShapeType="1" noTextEdit="1"/>
              </p:cNvSpPr>
              <p:nvPr/>
            </p:nvSpPr>
            <p:spPr>
              <a:xfrm>
                <a:off x="1333372" y="5912769"/>
                <a:ext cx="4592924" cy="338554"/>
              </a:xfrm>
              <a:prstGeom prst="rect">
                <a:avLst/>
              </a:prstGeom>
              <a:blipFill rotWithShape="0">
                <a:blip r:embed="rId14"/>
                <a:stretch>
                  <a:fillRect l="-797" t="-5455" b="-23636"/>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9" name="正方形/長方形 28"/>
              <p:cNvSpPr/>
              <p:nvPr/>
            </p:nvSpPr>
            <p:spPr>
              <a:xfrm>
                <a:off x="6955170" y="2151332"/>
                <a:ext cx="1635641" cy="3767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n-US" altLang="ja-JP" b="0" i="1" smtClean="0">
                          <a:solidFill>
                            <a:schemeClr val="tx1"/>
                          </a:solidFill>
                          <a:latin typeface="Cambria Math" panose="02040503050406030204" pitchFamily="18" charset="0"/>
                        </a:rPr>
                        <m:t>cos</m:t>
                      </m:r>
                      <m:sSub>
                        <m:sSubPr>
                          <m:ctrlPr>
                            <a:rPr lang="en-US" altLang="ja-JP" b="0" i="1" smtClean="0">
                              <a:solidFill>
                                <a:schemeClr val="tx1"/>
                              </a:solidFill>
                              <a:latin typeface="Cambria Math" panose="02040503050406030204" pitchFamily="18" charset="0"/>
                            </a:rPr>
                          </m:ctrlPr>
                        </m:sSubPr>
                        <m:e>
                          <m:r>
                            <a:rPr lang="en-US" altLang="ja-JP" i="1" smtClean="0">
                              <a:solidFill>
                                <a:schemeClr val="tx1"/>
                              </a:solidFill>
                              <a:latin typeface="Cambria Math" panose="02040503050406030204" pitchFamily="18" charset="0"/>
                            </a:rPr>
                            <m:t>𝜃</m:t>
                          </m:r>
                        </m:e>
                        <m:sub>
                          <m:r>
                            <a:rPr lang="en-US" altLang="ja-JP" b="0" i="1" smtClean="0">
                              <a:solidFill>
                                <a:schemeClr val="tx1"/>
                              </a:solidFill>
                              <a:latin typeface="Cambria Math" panose="02040503050406030204" pitchFamily="18" charset="0"/>
                            </a:rPr>
                            <m:t>1</m:t>
                          </m:r>
                        </m:sub>
                      </m:sSub>
                      <m:r>
                        <a:rPr lang="en-US" altLang="ja-JP" b="0" i="1" smtClean="0">
                          <a:solidFill>
                            <a:schemeClr val="tx1"/>
                          </a:solidFill>
                          <a:latin typeface="Cambria Math" panose="02040503050406030204" pitchFamily="18" charset="0"/>
                        </a:rPr>
                        <m:t>=</m:t>
                      </m:r>
                      <m:acc>
                        <m:accPr>
                          <m:chr m:val="̂"/>
                          <m:ctrlPr>
                            <a:rPr lang="en-US" altLang="ja-JP" b="0" i="1" smtClean="0">
                              <a:solidFill>
                                <a:schemeClr val="tx1"/>
                              </a:solidFill>
                              <a:latin typeface="Cambria Math" panose="02040503050406030204" pitchFamily="18" charset="0"/>
                            </a:rPr>
                          </m:ctrlPr>
                        </m:accPr>
                        <m:e>
                          <m:r>
                            <a:rPr lang="en-US" altLang="ja-JP" b="0" i="1" smtClean="0">
                              <a:solidFill>
                                <a:schemeClr val="tx1"/>
                              </a:solidFill>
                              <a:latin typeface="Cambria Math" panose="02040503050406030204" pitchFamily="18" charset="0"/>
                            </a:rPr>
                            <m:t>𝑃</m:t>
                          </m:r>
                        </m:e>
                      </m:acc>
                      <m:r>
                        <a:rPr lang="en-US" altLang="ja-JP" b="0" i="1" smtClean="0">
                          <a:solidFill>
                            <a:schemeClr val="tx1"/>
                          </a:solidFill>
                          <a:latin typeface="Cambria Math" panose="02040503050406030204" pitchFamily="18" charset="0"/>
                        </a:rPr>
                        <m:t>⋅</m:t>
                      </m:r>
                      <m:sSub>
                        <m:sSubPr>
                          <m:ctrlPr>
                            <a:rPr lang="en-US" altLang="ja-JP" b="0" i="1" smtClean="0">
                              <a:solidFill>
                                <a:schemeClr val="tx1"/>
                              </a:solidFill>
                              <a:latin typeface="Cambria Math" panose="02040503050406030204" pitchFamily="18" charset="0"/>
                            </a:rPr>
                          </m:ctrlPr>
                        </m:sSubPr>
                        <m:e>
                          <m:acc>
                            <m:accPr>
                              <m:chr m:val="̂"/>
                              <m:ctrlPr>
                                <a:rPr lang="en-US" altLang="ja-JP" b="0" i="1" smtClean="0">
                                  <a:solidFill>
                                    <a:schemeClr val="tx1"/>
                                  </a:solidFill>
                                  <a:latin typeface="Cambria Math" panose="02040503050406030204" pitchFamily="18" charset="0"/>
                                </a:rPr>
                              </m:ctrlPr>
                            </m:accPr>
                            <m:e>
                              <m:r>
                                <a:rPr lang="en-US" altLang="ja-JP" b="0" i="1" smtClean="0">
                                  <a:solidFill>
                                    <a:schemeClr val="tx1"/>
                                  </a:solidFill>
                                  <a:latin typeface="Cambria Math" panose="02040503050406030204" pitchFamily="18" charset="0"/>
                                </a:rPr>
                                <m:t>𝑝</m:t>
                              </m:r>
                            </m:e>
                          </m:acc>
                        </m:e>
                        <m:sub>
                          <m:r>
                            <a:rPr lang="en-US" altLang="ja-JP" b="0" i="1" smtClean="0">
                              <a:solidFill>
                                <a:schemeClr val="tx1"/>
                              </a:solidFill>
                              <a:latin typeface="Cambria Math" panose="02040503050406030204" pitchFamily="18" charset="0"/>
                            </a:rPr>
                            <m:t>1</m:t>
                          </m:r>
                        </m:sub>
                      </m:sSub>
                    </m:oMath>
                  </m:oMathPara>
                </a14:m>
                <a:endParaRPr lang="ja-JP" altLang="en-US" sz="1400"/>
              </a:p>
            </p:txBody>
          </p:sp>
        </mc:Choice>
        <mc:Fallback xmlns="">
          <p:sp>
            <p:nvSpPr>
              <p:cNvPr id="29" name="正方形/長方形 28"/>
              <p:cNvSpPr>
                <a:spLocks noRot="1" noChangeAspect="1" noMove="1" noResize="1" noEditPoints="1" noAdjustHandles="1" noChangeArrowheads="1" noChangeShapeType="1" noTextEdit="1"/>
              </p:cNvSpPr>
              <p:nvPr/>
            </p:nvSpPr>
            <p:spPr>
              <a:xfrm>
                <a:off x="6955170" y="2151332"/>
                <a:ext cx="1635641" cy="376770"/>
              </a:xfrm>
              <a:prstGeom prst="rect">
                <a:avLst/>
              </a:prstGeom>
              <a:blipFill>
                <a:blip r:embed="rId15"/>
                <a:stretch>
                  <a:fillRect t="-1613" r="-7463" b="-8065"/>
                </a:stretch>
              </a:blipFill>
            </p:spPr>
            <p:txBody>
              <a:bodyPr/>
              <a:lstStyle/>
              <a:p>
                <a:r>
                  <a:rPr lang="ja-JP" altLang="en-US">
                    <a:noFill/>
                  </a:rPr>
                  <a:t> </a:t>
                </a:r>
              </a:p>
            </p:txBody>
          </p:sp>
        </mc:Fallback>
      </mc:AlternateContent>
      <p:sp>
        <p:nvSpPr>
          <p:cNvPr id="6" name="角丸四角形吹き出し 5"/>
          <p:cNvSpPr/>
          <p:nvPr/>
        </p:nvSpPr>
        <p:spPr>
          <a:xfrm>
            <a:off x="6984448" y="2105179"/>
            <a:ext cx="1577084" cy="489840"/>
          </a:xfrm>
          <a:prstGeom prst="wedgeRoundRectCallout">
            <a:avLst>
              <a:gd name="adj1" fmla="val -69833"/>
              <a:gd name="adj2" fmla="val 62273"/>
              <a:gd name="adj3" fmla="val 16667"/>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4206479" y="4962699"/>
            <a:ext cx="4727576" cy="400110"/>
          </a:xfrm>
          <a:prstGeom prst="rect">
            <a:avLst/>
          </a:prstGeom>
        </p:spPr>
        <p:txBody>
          <a:bodyPr wrap="none">
            <a:spAutoFit/>
          </a:bodyPr>
          <a:lstStyle/>
          <a:p>
            <a:pPr lvl="0"/>
            <a:r>
              <a:rPr lang="en-US" altLang="ja-JP" sz="2000" dirty="0" smtClean="0">
                <a:solidFill>
                  <a:srgbClr val="000000"/>
                </a:solidFill>
              </a:rPr>
              <a:t>Determination of dominant interaction !?</a:t>
            </a:r>
            <a:endParaRPr lang="ja-JP" altLang="en-US" sz="2000" dirty="0">
              <a:solidFill>
                <a:srgbClr val="000000"/>
              </a:solidFill>
            </a:endParaRPr>
          </a:p>
        </p:txBody>
      </p:sp>
      <p:sp>
        <p:nvSpPr>
          <p:cNvPr id="8" name="正方形/長方形 7"/>
          <p:cNvSpPr/>
          <p:nvPr/>
        </p:nvSpPr>
        <p:spPr>
          <a:xfrm>
            <a:off x="3241687" y="6224380"/>
            <a:ext cx="4467441" cy="307777"/>
          </a:xfrm>
          <a:prstGeom prst="rect">
            <a:avLst/>
          </a:prstGeom>
        </p:spPr>
        <p:txBody>
          <a:bodyPr wrap="none">
            <a:spAutoFit/>
          </a:bodyPr>
          <a:lstStyle/>
          <a:p>
            <a:r>
              <a:rPr lang="en-US" altLang="ja-JP" sz="1400"/>
              <a:t> Y. Kuno </a:t>
            </a:r>
            <a:r>
              <a:rPr lang="en-US" altLang="ja-JP" sz="1400" smtClean="0"/>
              <a:t>&amp; </a:t>
            </a:r>
            <a:r>
              <a:rPr lang="en-US" altLang="ja-JP" sz="1400"/>
              <a:t>Y. Okada, Phys. Rev. </a:t>
            </a:r>
            <a:r>
              <a:rPr lang="en-US" altLang="ja-JP" sz="1400" smtClean="0"/>
              <a:t>Lett. </a:t>
            </a:r>
            <a:r>
              <a:rPr lang="en-US" altLang="ja-JP" sz="1400" b="1" smtClean="0"/>
              <a:t>77</a:t>
            </a:r>
            <a:r>
              <a:rPr lang="en-US" altLang="ja-JP" sz="1400" smtClean="0"/>
              <a:t>,</a:t>
            </a:r>
            <a:r>
              <a:rPr lang="ja-JP" altLang="en-US" sz="1400"/>
              <a:t> </a:t>
            </a:r>
            <a:r>
              <a:rPr lang="en-US" altLang="ja-JP" sz="1400" smtClean="0"/>
              <a:t>434 </a:t>
            </a:r>
            <a:r>
              <a:rPr lang="en-US" altLang="ja-JP" sz="1400"/>
              <a:t>(1996).</a:t>
            </a:r>
            <a:endParaRPr lang="ja-JP" altLang="en-US" sz="1400"/>
          </a:p>
        </p:txBody>
      </p:sp>
      <p:sp>
        <p:nvSpPr>
          <p:cNvPr id="41" name="テキスト ボックス 40"/>
          <p:cNvSpPr txBox="1"/>
          <p:nvPr/>
        </p:nvSpPr>
        <p:spPr>
          <a:xfrm>
            <a:off x="1827115" y="562811"/>
            <a:ext cx="6293711" cy="461665"/>
          </a:xfrm>
          <a:prstGeom prst="rect">
            <a:avLst/>
          </a:prstGeom>
          <a:noFill/>
        </p:spPr>
        <p:txBody>
          <a:bodyPr wrap="none" rtlCol="0">
            <a:spAutoFit/>
          </a:bodyPr>
          <a:lstStyle/>
          <a:p>
            <a:pPr algn="ctr"/>
            <a:r>
              <a:rPr lang="en-US" altLang="ja-JP" sz="2400" dirty="0" smtClean="0"/>
              <a:t>~ </a:t>
            </a:r>
            <a:r>
              <a:rPr kumimoji="1" lang="en-US" altLang="ja-JP" sz="2400" dirty="0" smtClean="0"/>
              <a:t>electron asymmetry from </a:t>
            </a:r>
            <a:r>
              <a:rPr kumimoji="1" lang="en-US" altLang="ja-JP" sz="2400" dirty="0" smtClean="0"/>
              <a:t>polarized muon ~</a:t>
            </a:r>
            <a:endParaRPr kumimoji="1" lang="ja-JP" altLang="en-US" sz="2400" dirty="0"/>
          </a:p>
        </p:txBody>
      </p:sp>
      <p:sp>
        <p:nvSpPr>
          <p:cNvPr id="44" name="テキスト ボックス 43"/>
          <p:cNvSpPr txBox="1"/>
          <p:nvPr/>
        </p:nvSpPr>
        <p:spPr>
          <a:xfrm>
            <a:off x="2492350" y="6127"/>
            <a:ext cx="4963218" cy="584775"/>
          </a:xfrm>
          <a:prstGeom prst="rect">
            <a:avLst/>
          </a:prstGeom>
          <a:noFill/>
        </p:spPr>
        <p:txBody>
          <a:bodyPr wrap="none" rtlCol="0">
            <a:spAutoFit/>
          </a:bodyPr>
          <a:lstStyle/>
          <a:p>
            <a:pPr lvl="0" algn="ctr"/>
            <a:r>
              <a:rPr lang="en-US" altLang="ja-JP" sz="3200" b="1" dirty="0"/>
              <a:t>Distinguishing</a:t>
            </a:r>
            <a:r>
              <a:rPr lang="en-US" altLang="ja-JP" sz="3200" b="1" dirty="0" smtClean="0"/>
              <a:t> </a:t>
            </a:r>
            <a:r>
              <a:rPr kumimoji="1" lang="en-US" altLang="ja-JP" sz="3200" b="1" dirty="0" smtClean="0"/>
              <a:t>method 3</a:t>
            </a:r>
            <a:endParaRPr lang="ja-JP" altLang="en-US" sz="3200" dirty="0">
              <a:solidFill>
                <a:srgbClr val="000000"/>
              </a:solidFill>
            </a:endParaRPr>
          </a:p>
        </p:txBody>
      </p:sp>
      <p:sp>
        <p:nvSpPr>
          <p:cNvPr id="10" name="テキスト ボックス 9"/>
          <p:cNvSpPr txBox="1"/>
          <p:nvPr/>
        </p:nvSpPr>
        <p:spPr>
          <a:xfrm rot="20007163">
            <a:off x="5515171" y="1350586"/>
            <a:ext cx="2903543" cy="584775"/>
          </a:xfrm>
          <a:prstGeom prst="rect">
            <a:avLst/>
          </a:prstGeom>
          <a:noFill/>
        </p:spPr>
        <p:txBody>
          <a:bodyPr wrap="square" rtlCol="0">
            <a:spAutoFit/>
          </a:bodyPr>
          <a:lstStyle/>
          <a:p>
            <a:r>
              <a:rPr kumimoji="1" lang="en-US" altLang="ja-JP" sz="3200" b="1" dirty="0" smtClean="0">
                <a:solidFill>
                  <a:srgbClr val="FF0000"/>
                </a:solidFill>
              </a:rPr>
              <a:t>In preparation</a:t>
            </a:r>
            <a:endParaRPr kumimoji="1" lang="ja-JP" altLang="en-US" sz="3200" b="1" dirty="0">
              <a:solidFill>
                <a:srgbClr val="FF0000"/>
              </a:solidFill>
            </a:endParaRPr>
          </a:p>
        </p:txBody>
      </p:sp>
    </p:spTree>
    <p:extLst>
      <p:ext uri="{BB962C8B-B14F-4D97-AF65-F5344CB8AC3E}">
        <p14:creationId xmlns:p14="http://schemas.microsoft.com/office/powerpoint/2010/main" val="60863422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上矢印 7"/>
          <p:cNvSpPr/>
          <p:nvPr/>
        </p:nvSpPr>
        <p:spPr>
          <a:xfrm>
            <a:off x="3352800" y="4086114"/>
            <a:ext cx="390144" cy="1231392"/>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mc:AlternateContent xmlns:mc="http://schemas.openxmlformats.org/markup-compatibility/2006">
        <mc:Choice xmlns:a14="http://schemas.microsoft.com/office/drawing/2010/main" Requires="a14">
          <p:sp>
            <p:nvSpPr>
              <p:cNvPr id="4" name="テキスト ボックス 3"/>
              <p:cNvSpPr txBox="1"/>
              <p:nvPr/>
            </p:nvSpPr>
            <p:spPr>
              <a:xfrm>
                <a:off x="384029" y="3293634"/>
                <a:ext cx="3861635" cy="369332"/>
              </a:xfrm>
              <a:prstGeom prst="rect">
                <a:avLst/>
              </a:prstGeom>
              <a:noFill/>
            </p:spPr>
            <p:txBody>
              <a:bodyPr wrap="none" lIns="0" tIns="0" rIns="0" bIns="0" rtlCol="0">
                <a:spAutoFit/>
              </a:bodyPr>
              <a:lstStyle/>
              <a:p>
                <a:r>
                  <a:rPr lang="en-US" altLang="ja-JP" sz="2400" dirty="0" smtClean="0"/>
                  <a:t>Example 1</a:t>
                </a:r>
                <a:r>
                  <a:rPr kumimoji="1" lang="ja-JP" altLang="en-US" sz="2400" dirty="0" smtClean="0"/>
                  <a:t> </a:t>
                </a:r>
                <a:r>
                  <a:rPr kumimoji="1" lang="en-US" altLang="ja-JP" sz="2400" dirty="0" smtClean="0"/>
                  <a:t>:</a:t>
                </a:r>
                <a:r>
                  <a:rPr lang="ja-JP" altLang="en-US" sz="2400" dirty="0"/>
                  <a:t> </a:t>
                </a:r>
                <a14:m>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𝜃</m:t>
                        </m:r>
                      </m:e>
                      <m:sub>
                        <m:r>
                          <a:rPr lang="en-US" altLang="ja-JP" sz="2400" b="0" i="1" smtClean="0">
                            <a:latin typeface="Cambria Math" panose="02040503050406030204" pitchFamily="18" charset="0"/>
                          </a:rPr>
                          <m:t>1</m:t>
                        </m:r>
                      </m:sub>
                    </m:sSub>
                    <m:r>
                      <a:rPr lang="en-US" altLang="ja-JP" sz="2400" b="0" i="1" smtClean="0">
                        <a:latin typeface="Cambria Math" panose="02040503050406030204" pitchFamily="18" charset="0"/>
                      </a:rPr>
                      <m:t>=</m:t>
                    </m:r>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𝜃</m:t>
                        </m:r>
                      </m:e>
                      <m:sub>
                        <m:r>
                          <a:rPr lang="en-US" altLang="ja-JP" sz="2400" b="0" i="1" smtClean="0">
                            <a:latin typeface="Cambria Math" panose="02040503050406030204" pitchFamily="18" charset="0"/>
                          </a:rPr>
                          <m:t>2</m:t>
                        </m:r>
                      </m:sub>
                    </m:sSub>
                    <m:r>
                      <a:rPr lang="en-US" altLang="ja-JP" sz="2400" b="0" i="1" smtClean="0">
                        <a:latin typeface="Cambria Math" panose="02040503050406030204" pitchFamily="18" charset="0"/>
                      </a:rPr>
                      <m:t>=</m:t>
                    </m:r>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𝜃</m:t>
                        </m:r>
                      </m:e>
                      <m:sub>
                        <m:r>
                          <a:rPr lang="en-US" altLang="ja-JP" sz="2400" b="0" i="1" smtClean="0">
                            <a:latin typeface="Cambria Math" panose="02040503050406030204" pitchFamily="18" charset="0"/>
                          </a:rPr>
                          <m:t>12</m:t>
                        </m:r>
                      </m:sub>
                    </m:sSub>
                    <m:r>
                      <a:rPr lang="en-US" altLang="ja-JP" sz="2400" b="0" i="1" smtClean="0">
                        <a:latin typeface="Cambria Math" panose="02040503050406030204" pitchFamily="18" charset="0"/>
                      </a:rPr>
                      <m:t>/2</m:t>
                    </m:r>
                  </m:oMath>
                </a14:m>
                <a:endParaRPr kumimoji="1" lang="ja-JP" altLang="en-US" sz="2400" dirty="0"/>
              </a:p>
            </p:txBody>
          </p:sp>
        </mc:Choice>
        <mc:Fallback>
          <p:sp>
            <p:nvSpPr>
              <p:cNvPr id="4" name="テキスト ボックス 3"/>
              <p:cNvSpPr txBox="1">
                <a:spLocks noRot="1" noChangeAspect="1" noMove="1" noResize="1" noEditPoints="1" noAdjustHandles="1" noChangeArrowheads="1" noChangeShapeType="1" noTextEdit="1"/>
              </p:cNvSpPr>
              <p:nvPr/>
            </p:nvSpPr>
            <p:spPr>
              <a:xfrm>
                <a:off x="384029" y="3293634"/>
                <a:ext cx="3861635" cy="369332"/>
              </a:xfrm>
              <a:prstGeom prst="rect">
                <a:avLst/>
              </a:prstGeom>
              <a:blipFill rotWithShape="0">
                <a:blip r:embed="rId2"/>
                <a:stretch>
                  <a:fillRect l="-4897" t="-22951" r="-1896" b="-50820"/>
                </a:stretch>
              </a:blipFill>
            </p:spPr>
            <p:txBody>
              <a:bodyPr/>
              <a:lstStyle/>
              <a:p>
                <a:r>
                  <a:rPr lang="ja-JP" altLang="en-US">
                    <a:noFill/>
                  </a:rPr>
                  <a:t> </a:t>
                </a:r>
              </a:p>
            </p:txBody>
          </p:sp>
        </mc:Fallback>
      </mc:AlternateContent>
      <p:cxnSp>
        <p:nvCxnSpPr>
          <p:cNvPr id="6" name="直線矢印コネクタ 5"/>
          <p:cNvCxnSpPr/>
          <p:nvPr/>
        </p:nvCxnSpPr>
        <p:spPr>
          <a:xfrm flipH="1" flipV="1">
            <a:off x="1975104" y="4281186"/>
            <a:ext cx="1572768" cy="1036320"/>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9" name="直線矢印コネクタ 8"/>
          <p:cNvCxnSpPr/>
          <p:nvPr/>
        </p:nvCxnSpPr>
        <p:spPr>
          <a:xfrm flipV="1">
            <a:off x="3547872" y="4281186"/>
            <a:ext cx="1572768" cy="1042416"/>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sp>
        <p:nvSpPr>
          <p:cNvPr id="13" name="円 12"/>
          <p:cNvSpPr/>
          <p:nvPr/>
        </p:nvSpPr>
        <p:spPr>
          <a:xfrm>
            <a:off x="3043872" y="4816554"/>
            <a:ext cx="1008000" cy="1008000"/>
          </a:xfrm>
          <a:prstGeom prst="pie">
            <a:avLst>
              <a:gd name="adj1" fmla="val 12941201"/>
              <a:gd name="adj2" fmla="val 19491613"/>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mc:AlternateContent xmlns:mc="http://schemas.openxmlformats.org/markup-compatibility/2006">
        <mc:Choice xmlns:a14="http://schemas.microsoft.com/office/drawing/2010/main" Requires="a14">
          <p:sp>
            <p:nvSpPr>
              <p:cNvPr id="14" name="テキスト ボックス 13"/>
              <p:cNvSpPr txBox="1"/>
              <p:nvPr/>
            </p:nvSpPr>
            <p:spPr>
              <a:xfrm>
                <a:off x="336425" y="2053418"/>
                <a:ext cx="6691127" cy="369332"/>
              </a:xfrm>
              <a:prstGeom prst="rect">
                <a:avLst/>
              </a:prstGeom>
              <a:noFill/>
            </p:spPr>
            <p:txBody>
              <a:bodyPr wrap="none" rtlCol="0">
                <a:spAutoFit/>
              </a:bodyPr>
              <a:lstStyle/>
              <a:p>
                <a:pPr marL="285750" indent="-285750" algn="ctr">
                  <a:buFont typeface="Wingdings" panose="05000000000000000000" pitchFamily="2" charset="2"/>
                  <a:buChar char="Ø"/>
                </a:pPr>
                <a:r>
                  <a:rPr lang="en-US" altLang="ja-JP" dirty="0" smtClean="0"/>
                  <a:t>Final state is determined by 4 parameters, say,</a:t>
                </a:r>
                <a:r>
                  <a:rPr lang="ja-JP" altLang="en-US" dirty="0" smtClean="0"/>
                  <a:t> </a:t>
                </a:r>
                <a:r>
                  <a:rPr lang="en-US" altLang="ja-JP" dirty="0" smtClean="0"/>
                  <a:t>(</a:t>
                </a:r>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𝐸</m:t>
                        </m:r>
                      </m:e>
                      <m:sub>
                        <m:r>
                          <a:rPr lang="en-US" altLang="ja-JP" b="0" i="1" smtClean="0">
                            <a:latin typeface="Cambria Math" panose="02040503050406030204" pitchFamily="18" charset="0"/>
                          </a:rPr>
                          <m:t>1</m:t>
                        </m:r>
                      </m:sub>
                    </m:sSub>
                    <m:r>
                      <a:rPr lang="en-US" altLang="ja-JP" b="0" i="1" smtClean="0">
                        <a:latin typeface="Cambria Math" panose="02040503050406030204" pitchFamily="18" charset="0"/>
                      </a:rPr>
                      <m:t>, </m:t>
                    </m:r>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m:t>
                        </m:r>
                      </m:sub>
                    </m:sSub>
                    <m:r>
                      <a:rPr lang="en-US" altLang="ja-JP" b="0" i="1"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2</m:t>
                        </m:r>
                      </m:sub>
                    </m:sSub>
                    <m:r>
                      <a:rPr lang="en-US" altLang="ja-JP" b="0" i="1"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12</m:t>
                        </m:r>
                      </m:sub>
                    </m:sSub>
                  </m:oMath>
                </a14:m>
                <a:r>
                  <a:rPr lang="en-US" altLang="ja-JP" dirty="0" smtClean="0"/>
                  <a:t>)</a:t>
                </a:r>
                <a:endParaRPr kumimoji="1" lang="ja-JP" altLang="en-US" dirty="0"/>
              </a:p>
            </p:txBody>
          </p:sp>
        </mc:Choice>
        <mc:Fallback>
          <p:sp>
            <p:nvSpPr>
              <p:cNvPr id="14" name="テキスト ボックス 13"/>
              <p:cNvSpPr txBox="1">
                <a:spLocks noRot="1" noChangeAspect="1" noMove="1" noResize="1" noEditPoints="1" noAdjustHandles="1" noChangeArrowheads="1" noChangeShapeType="1" noTextEdit="1"/>
              </p:cNvSpPr>
              <p:nvPr/>
            </p:nvSpPr>
            <p:spPr>
              <a:xfrm>
                <a:off x="336425" y="2053418"/>
                <a:ext cx="6691127" cy="369332"/>
              </a:xfrm>
              <a:prstGeom prst="rect">
                <a:avLst/>
              </a:prstGeom>
              <a:blipFill rotWithShape="0">
                <a:blip r:embed="rId3"/>
                <a:stretch>
                  <a:fillRect l="-546" t="-10000" r="-638" b="-26667"/>
                </a:stretch>
              </a:blipFill>
            </p:spPr>
            <p:txBody>
              <a:bodyPr/>
              <a:lstStyle/>
              <a:p>
                <a:r>
                  <a:rPr lang="ja-JP" altLang="en-US">
                    <a:noFill/>
                  </a:rPr>
                  <a:t> </a:t>
                </a:r>
              </a:p>
            </p:txBody>
          </p:sp>
        </mc:Fallback>
      </mc:AlternateContent>
      <mc:AlternateContent xmlns:mc="http://schemas.openxmlformats.org/markup-compatibility/2006">
        <mc:Choice xmlns:a14="http://schemas.microsoft.com/office/drawing/2010/main" Requires="a14">
          <p:sp>
            <p:nvSpPr>
              <p:cNvPr id="15" name="テキスト ボックス 14"/>
              <p:cNvSpPr txBox="1"/>
              <p:nvPr/>
            </p:nvSpPr>
            <p:spPr>
              <a:xfrm>
                <a:off x="6027573" y="2494031"/>
                <a:ext cx="2603854" cy="369332"/>
              </a:xfrm>
              <a:prstGeom prst="rect">
                <a:avLst/>
              </a:prstGeom>
              <a:noFill/>
            </p:spPr>
            <p:txBody>
              <a:bodyPr wrap="none" rtlCol="0">
                <a:spAutoFit/>
              </a:bodyPr>
              <a:lstStyle/>
              <a:p>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m:t>
                        </m:r>
                      </m:sub>
                    </m:sSub>
                  </m:oMath>
                </a14:m>
                <a:r>
                  <a:rPr lang="en-US" altLang="ja-JP" dirty="0" smtClean="0"/>
                  <a:t> : </a:t>
                </a:r>
                <a14:m>
                  <m:oMath xmlns:m="http://schemas.openxmlformats.org/officeDocument/2006/math">
                    <m:r>
                      <m:rPr>
                        <m:sty m:val="p"/>
                      </m:rPr>
                      <a:rPr lang="en-US" altLang="ja-JP" b="0" i="0" smtClean="0">
                        <a:latin typeface="Cambria Math" panose="02040503050406030204" pitchFamily="18" charset="0"/>
                      </a:rPr>
                      <m:t>angle</m:t>
                    </m:r>
                    <m:r>
                      <a:rPr lang="en-US" altLang="ja-JP" b="0" i="0" smtClean="0">
                        <a:latin typeface="Cambria Math" panose="02040503050406030204" pitchFamily="18" charset="0"/>
                      </a:rPr>
                      <m:t> </m:t>
                    </m:r>
                    <m:r>
                      <m:rPr>
                        <m:sty m:val="p"/>
                      </m:rPr>
                      <a:rPr lang="en-US" altLang="ja-JP" b="0" i="0" smtClean="0">
                        <a:latin typeface="Cambria Math" panose="02040503050406030204" pitchFamily="18" charset="0"/>
                      </a:rPr>
                      <m:t>between</m:t>
                    </m:r>
                    <m:r>
                      <a:rPr lang="en-US" altLang="ja-JP" b="0" i="0" smtClean="0">
                        <a:latin typeface="Cambria Math" panose="02040503050406030204" pitchFamily="18" charset="0"/>
                      </a:rPr>
                      <m:t> </m:t>
                    </m:r>
                    <m:r>
                      <a:rPr lang="en-US" altLang="ja-JP" i="1" smtClean="0">
                        <a:latin typeface="Cambria Math" panose="02040503050406030204" pitchFamily="18" charset="0"/>
                      </a:rPr>
                      <m:t>𝑃</m:t>
                    </m:r>
                    <m:r>
                      <a:rPr lang="en-US" altLang="ja-JP" b="0" i="0"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i="1" smtClean="0">
                            <a:latin typeface="Cambria Math" panose="02040503050406030204" pitchFamily="18" charset="0"/>
                          </a:rPr>
                          <m:t>𝑝</m:t>
                        </m:r>
                      </m:e>
                      <m:sub>
                        <m:r>
                          <a:rPr lang="en-US" altLang="ja-JP" b="0" i="1" smtClean="0">
                            <a:latin typeface="Cambria Math" panose="02040503050406030204" pitchFamily="18" charset="0"/>
                          </a:rPr>
                          <m:t>1</m:t>
                        </m:r>
                      </m:sub>
                    </m:sSub>
                  </m:oMath>
                </a14:m>
                <a:r>
                  <a:rPr lang="ja-JP" altLang="en-US" dirty="0" smtClean="0"/>
                  <a:t> </a:t>
                </a:r>
                <a:endParaRPr kumimoji="1" lang="ja-JP" altLang="en-US" dirty="0"/>
              </a:p>
            </p:txBody>
          </p:sp>
        </mc:Choice>
        <mc:Fallback>
          <p:sp>
            <p:nvSpPr>
              <p:cNvPr id="15" name="テキスト ボックス 14"/>
              <p:cNvSpPr txBox="1">
                <a:spLocks noRot="1" noChangeAspect="1" noMove="1" noResize="1" noEditPoints="1" noAdjustHandles="1" noChangeArrowheads="1" noChangeShapeType="1" noTextEdit="1"/>
              </p:cNvSpPr>
              <p:nvPr/>
            </p:nvSpPr>
            <p:spPr>
              <a:xfrm>
                <a:off x="6027573" y="2494031"/>
                <a:ext cx="2603854" cy="369332"/>
              </a:xfrm>
              <a:prstGeom prst="rect">
                <a:avLst/>
              </a:prstGeom>
              <a:blipFill rotWithShape="0">
                <a:blip r:embed="rId4"/>
                <a:stretch>
                  <a:fillRect t="-8197" b="-24590"/>
                </a:stretch>
              </a:blipFill>
            </p:spPr>
            <p:txBody>
              <a:bodyPr/>
              <a:lstStyle/>
              <a:p>
                <a:r>
                  <a:rPr lang="ja-JP" altLang="en-US">
                    <a:noFill/>
                  </a:rPr>
                  <a:t> </a:t>
                </a:r>
              </a:p>
            </p:txBody>
          </p:sp>
        </mc:Fallback>
      </mc:AlternateContent>
      <mc:AlternateContent xmlns:mc="http://schemas.openxmlformats.org/markup-compatibility/2006">
        <mc:Choice xmlns:a14="http://schemas.microsoft.com/office/drawing/2010/main" Requires="a14">
          <p:sp>
            <p:nvSpPr>
              <p:cNvPr id="16" name="テキスト ボックス 15"/>
              <p:cNvSpPr txBox="1"/>
              <p:nvPr/>
            </p:nvSpPr>
            <p:spPr>
              <a:xfrm>
                <a:off x="6027573" y="2843230"/>
                <a:ext cx="1069203" cy="369332"/>
              </a:xfrm>
              <a:prstGeom prst="rect">
                <a:avLst/>
              </a:prstGeom>
              <a:noFill/>
            </p:spPr>
            <p:txBody>
              <a:bodyPr wrap="none" rtlCol="0">
                <a:spAutoFit/>
              </a:bodyPr>
              <a:lstStyle/>
              <a:p>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2</m:t>
                        </m:r>
                      </m:sub>
                    </m:sSub>
                  </m:oMath>
                </a14:m>
                <a:r>
                  <a:rPr lang="en-US" altLang="ja-JP" smtClean="0"/>
                  <a:t> : </a:t>
                </a:r>
                <a14:m>
                  <m:oMath xmlns:m="http://schemas.openxmlformats.org/officeDocument/2006/math">
                    <m:r>
                      <a:rPr lang="en-US" altLang="ja-JP" i="1" smtClean="0">
                        <a:latin typeface="Cambria Math" panose="02040503050406030204" pitchFamily="18" charset="0"/>
                      </a:rPr>
                      <m:t>𝑃</m:t>
                    </m:r>
                    <m:r>
                      <a:rPr lang="en-US" altLang="ja-JP" b="0" i="0"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i="1" smtClean="0">
                            <a:latin typeface="Cambria Math" panose="02040503050406030204" pitchFamily="18" charset="0"/>
                          </a:rPr>
                          <m:t>𝑝</m:t>
                        </m:r>
                      </m:e>
                      <m:sub>
                        <m:r>
                          <a:rPr lang="en-US" altLang="ja-JP" b="0" i="1" smtClean="0">
                            <a:latin typeface="Cambria Math" panose="02040503050406030204" pitchFamily="18" charset="0"/>
                          </a:rPr>
                          <m:t>2</m:t>
                        </m:r>
                      </m:sub>
                    </m:sSub>
                  </m:oMath>
                </a14:m>
                <a:endParaRPr kumimoji="1" lang="ja-JP" altLang="en-US"/>
              </a:p>
            </p:txBody>
          </p:sp>
        </mc:Choice>
        <mc:Fallback>
          <p:sp>
            <p:nvSpPr>
              <p:cNvPr id="16" name="テキスト ボックス 15"/>
              <p:cNvSpPr txBox="1">
                <a:spLocks noRot="1" noChangeAspect="1" noMove="1" noResize="1" noEditPoints="1" noAdjustHandles="1" noChangeArrowheads="1" noChangeShapeType="1" noTextEdit="1"/>
              </p:cNvSpPr>
              <p:nvPr/>
            </p:nvSpPr>
            <p:spPr>
              <a:xfrm>
                <a:off x="6027573" y="2843230"/>
                <a:ext cx="1069203" cy="369332"/>
              </a:xfrm>
              <a:prstGeom prst="rect">
                <a:avLst/>
              </a:prstGeom>
              <a:blipFill rotWithShape="0">
                <a:blip r:embed="rId5"/>
                <a:stretch>
                  <a:fillRect t="-8197" b="-24590"/>
                </a:stretch>
              </a:blipFill>
            </p:spPr>
            <p:txBody>
              <a:bodyPr/>
              <a:lstStyle/>
              <a:p>
                <a:r>
                  <a:rPr lang="ja-JP" altLang="en-US">
                    <a:noFill/>
                  </a:rPr>
                  <a:t> </a:t>
                </a:r>
              </a:p>
            </p:txBody>
          </p:sp>
        </mc:Fallback>
      </mc:AlternateContent>
      <mc:AlternateContent xmlns:mc="http://schemas.openxmlformats.org/markup-compatibility/2006">
        <mc:Choice xmlns:a14="http://schemas.microsoft.com/office/drawing/2010/main" Requires="a14">
          <p:sp>
            <p:nvSpPr>
              <p:cNvPr id="17" name="テキスト ボックス 16"/>
              <p:cNvSpPr txBox="1"/>
              <p:nvPr/>
            </p:nvSpPr>
            <p:spPr>
              <a:xfrm>
                <a:off x="5931425" y="3167646"/>
                <a:ext cx="1236300" cy="369332"/>
              </a:xfrm>
              <a:prstGeom prst="rect">
                <a:avLst/>
              </a:prstGeom>
              <a:noFill/>
            </p:spPr>
            <p:txBody>
              <a:bodyPr wrap="none" rtlCol="0">
                <a:spAutoFit/>
              </a:bodyPr>
              <a:lstStyle/>
              <a:p>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12</m:t>
                        </m:r>
                      </m:sub>
                    </m:sSub>
                  </m:oMath>
                </a14:m>
                <a:r>
                  <a:rPr lang="en-US" altLang="ja-JP" smtClean="0"/>
                  <a:t> : </a:t>
                </a:r>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𝑝</m:t>
                        </m:r>
                      </m:e>
                      <m:sub>
                        <m:r>
                          <a:rPr lang="en-US" altLang="ja-JP" b="0" i="0" smtClean="0">
                            <a:latin typeface="Cambria Math" panose="02040503050406030204" pitchFamily="18" charset="0"/>
                          </a:rPr>
                          <m:t>1</m:t>
                        </m:r>
                      </m:sub>
                    </m:sSub>
                    <m:r>
                      <a:rPr lang="en-US" altLang="ja-JP" b="0" i="0"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i="1" smtClean="0">
                            <a:latin typeface="Cambria Math" panose="02040503050406030204" pitchFamily="18" charset="0"/>
                          </a:rPr>
                          <m:t>𝑝</m:t>
                        </m:r>
                      </m:e>
                      <m:sub>
                        <m:r>
                          <a:rPr lang="en-US" altLang="ja-JP" b="0" i="1" smtClean="0">
                            <a:latin typeface="Cambria Math" panose="02040503050406030204" pitchFamily="18" charset="0"/>
                          </a:rPr>
                          <m:t>2</m:t>
                        </m:r>
                      </m:sub>
                    </m:sSub>
                  </m:oMath>
                </a14:m>
                <a:endParaRPr kumimoji="1" lang="ja-JP" altLang="en-US"/>
              </a:p>
            </p:txBody>
          </p:sp>
        </mc:Choice>
        <mc:Fallback>
          <p:sp>
            <p:nvSpPr>
              <p:cNvPr id="17" name="テキスト ボックス 16"/>
              <p:cNvSpPr txBox="1">
                <a:spLocks noRot="1" noChangeAspect="1" noMove="1" noResize="1" noEditPoints="1" noAdjustHandles="1" noChangeArrowheads="1" noChangeShapeType="1" noTextEdit="1"/>
              </p:cNvSpPr>
              <p:nvPr/>
            </p:nvSpPr>
            <p:spPr>
              <a:xfrm>
                <a:off x="5931425" y="3167646"/>
                <a:ext cx="1236300" cy="369332"/>
              </a:xfrm>
              <a:prstGeom prst="rect">
                <a:avLst/>
              </a:prstGeom>
              <a:blipFill rotWithShape="0">
                <a:blip r:embed="rId6"/>
                <a:stretch>
                  <a:fillRect t="-10000" b="-26667"/>
                </a:stretch>
              </a:blipFill>
            </p:spPr>
            <p:txBody>
              <a:bodyPr/>
              <a:lstStyle/>
              <a:p>
                <a:r>
                  <a:rPr lang="ja-JP" altLang="en-US">
                    <a:noFill/>
                  </a:rPr>
                  <a:t> </a:t>
                </a:r>
              </a:p>
            </p:txBody>
          </p:sp>
        </mc:Fallback>
      </mc:AlternateContent>
      <p:sp>
        <p:nvSpPr>
          <p:cNvPr id="18" name="テキスト ボックス 17"/>
          <p:cNvSpPr txBox="1"/>
          <p:nvPr/>
        </p:nvSpPr>
        <p:spPr>
          <a:xfrm>
            <a:off x="2967475" y="2617822"/>
            <a:ext cx="2646878" cy="369332"/>
          </a:xfrm>
          <a:prstGeom prst="rect">
            <a:avLst/>
          </a:prstGeom>
          <a:noFill/>
        </p:spPr>
        <p:txBody>
          <a:bodyPr wrap="none" rtlCol="0">
            <a:spAutoFit/>
          </a:bodyPr>
          <a:lstStyle/>
          <a:p>
            <a:pPr algn="ctr"/>
            <a:r>
              <a:rPr lang="en-US" altLang="ja-JP" dirty="0" smtClean="0"/>
              <a:t>2 are fixed for examples</a:t>
            </a:r>
            <a:endParaRPr kumimoji="1" lang="ja-JP" altLang="en-US" dirty="0"/>
          </a:p>
        </p:txBody>
      </p:sp>
      <p:sp>
        <p:nvSpPr>
          <p:cNvPr id="19" name="下矢印 18"/>
          <p:cNvSpPr/>
          <p:nvPr/>
        </p:nvSpPr>
        <p:spPr>
          <a:xfrm>
            <a:off x="2278395" y="2543924"/>
            <a:ext cx="483093" cy="56440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mc:AlternateContent xmlns:mc="http://schemas.openxmlformats.org/markup-compatibility/2006" xmlns:a14="http://schemas.microsoft.com/office/drawing/2010/main">
        <mc:Choice Requires="a14">
          <p:sp>
            <p:nvSpPr>
              <p:cNvPr id="20" name="正方形/長方形 19"/>
              <p:cNvSpPr/>
              <p:nvPr/>
            </p:nvSpPr>
            <p:spPr>
              <a:xfrm>
                <a:off x="1675758" y="5535616"/>
                <a:ext cx="5792611"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000" b="0" i="1" smtClean="0">
                          <a:latin typeface="Cambria Math" panose="02040503050406030204" pitchFamily="18" charset="0"/>
                        </a:rPr>
                        <m:t>𝐴𝑠𝑦𝑚</m:t>
                      </m:r>
                      <m:r>
                        <a:rPr lang="en-US" altLang="ja-JP" sz="2000" b="0" i="1" smtClean="0">
                          <a:latin typeface="Cambria Math" panose="02040503050406030204" pitchFamily="18" charset="0"/>
                        </a:rPr>
                        <m:t>. =</m:t>
                      </m:r>
                      <m:d>
                        <m:dPr>
                          <m:begChr m:val="["/>
                          <m:endChr m:val="]"/>
                          <m:ctrlPr>
                            <a:rPr lang="en-US" altLang="ja-JP" sz="2000" b="0" i="1" smtClean="0">
                              <a:latin typeface="Cambria Math" panose="02040503050406030204" pitchFamily="18" charset="0"/>
                            </a:rPr>
                          </m:ctrlPr>
                        </m:dPr>
                        <m:e>
                          <m:r>
                            <a:rPr lang="en-US" altLang="ja-JP" sz="2000" i="1" smtClean="0">
                              <a:latin typeface="Cambria Math" panose="02040503050406030204" pitchFamily="18" charset="0"/>
                            </a:rPr>
                            <m:t>𝐹</m:t>
                          </m:r>
                          <m:d>
                            <m:dPr>
                              <m:ctrlPr>
                                <a:rPr lang="en-US" altLang="ja-JP" sz="2000" i="1">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1</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2</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r>
                            <a:rPr lang="en-US" altLang="ja-JP" sz="2000" i="1">
                              <a:latin typeface="Cambria Math" panose="02040503050406030204" pitchFamily="18" charset="0"/>
                            </a:rPr>
                            <m:t>+</m:t>
                          </m:r>
                          <m:r>
                            <a:rPr lang="en-US" altLang="ja-JP" sz="2000" i="1">
                              <a:latin typeface="Cambria Math" panose="02040503050406030204" pitchFamily="18" charset="0"/>
                            </a:rPr>
                            <m:t>𝐹</m:t>
                          </m:r>
                          <m:d>
                            <m:dPr>
                              <m:ctrlPr>
                                <a:rPr lang="en-US" altLang="ja-JP" sz="2000" i="1">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2</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1</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e>
                      </m:d>
                      <m:r>
                        <m:rPr>
                          <m:sty m:val="p"/>
                        </m:rPr>
                        <a:rPr lang="en-US" altLang="ja-JP" sz="2000" b="0" i="0" smtClean="0">
                          <a:latin typeface="Cambria Math" panose="02040503050406030204" pitchFamily="18" charset="0"/>
                        </a:rPr>
                        <m:t>cos</m:t>
                      </m:r>
                      <m:d>
                        <m:dPr>
                          <m:ctrlPr>
                            <a:rPr lang="en-US" altLang="ja-JP" sz="2000" b="0" i="1" smtClean="0">
                              <a:latin typeface="Cambria Math" panose="02040503050406030204" pitchFamily="18" charset="0"/>
                            </a:rPr>
                          </m:ctrlPr>
                        </m:dPr>
                        <m:e>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𝜃</m:t>
                              </m:r>
                            </m:e>
                            <m:sub>
                              <m:r>
                                <a:rPr lang="en-US" altLang="ja-JP" sz="2000" b="0" i="1" smtClean="0">
                                  <a:latin typeface="Cambria Math" panose="02040503050406030204" pitchFamily="18" charset="0"/>
                                </a:rPr>
                                <m:t>12</m:t>
                              </m:r>
                            </m:sub>
                          </m:sSub>
                          <m:r>
                            <a:rPr lang="en-US" altLang="ja-JP" sz="2000" b="0" i="1" smtClean="0">
                              <a:latin typeface="Cambria Math" panose="02040503050406030204" pitchFamily="18" charset="0"/>
                            </a:rPr>
                            <m:t>/2</m:t>
                          </m:r>
                        </m:e>
                      </m:d>
                    </m:oMath>
                  </m:oMathPara>
                </a14:m>
                <a:endParaRPr lang="ja-JP" altLang="en-US" sz="2000"/>
              </a:p>
            </p:txBody>
          </p:sp>
        </mc:Choice>
        <mc:Fallback xmlns="">
          <p:sp>
            <p:nvSpPr>
              <p:cNvPr id="20" name="正方形/長方形 19"/>
              <p:cNvSpPr>
                <a:spLocks noRot="1" noChangeAspect="1" noMove="1" noResize="1" noEditPoints="1" noAdjustHandles="1" noChangeArrowheads="1" noChangeShapeType="1" noTextEdit="1"/>
              </p:cNvSpPr>
              <p:nvPr/>
            </p:nvSpPr>
            <p:spPr>
              <a:xfrm>
                <a:off x="1675758" y="5535616"/>
                <a:ext cx="5792611" cy="400110"/>
              </a:xfrm>
              <a:prstGeom prst="rect">
                <a:avLst/>
              </a:prstGeom>
              <a:blipFill>
                <a:blip r:embed="rId8"/>
                <a:stretch>
                  <a:fillRect b="-1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1" name="テキスト ボックス 20"/>
              <p:cNvSpPr txBox="1"/>
              <p:nvPr/>
            </p:nvSpPr>
            <p:spPr>
              <a:xfrm>
                <a:off x="3576366" y="4490472"/>
                <a:ext cx="570284"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12</m:t>
                          </m:r>
                        </m:sub>
                      </m:sSub>
                    </m:oMath>
                  </m:oMathPara>
                </a14:m>
                <a:endParaRPr kumimoji="1" lang="ja-JP" altLang="en-US"/>
              </a:p>
            </p:txBody>
          </p:sp>
        </mc:Choice>
        <mc:Fallback xmlns="">
          <p:sp>
            <p:nvSpPr>
              <p:cNvPr id="21" name="テキスト ボックス 20"/>
              <p:cNvSpPr txBox="1">
                <a:spLocks noRot="1" noChangeAspect="1" noMove="1" noResize="1" noEditPoints="1" noAdjustHandles="1" noChangeArrowheads="1" noChangeShapeType="1" noTextEdit="1"/>
              </p:cNvSpPr>
              <p:nvPr/>
            </p:nvSpPr>
            <p:spPr>
              <a:xfrm>
                <a:off x="3576366" y="4490472"/>
                <a:ext cx="570284" cy="369332"/>
              </a:xfrm>
              <a:prstGeom prst="rect">
                <a:avLst/>
              </a:prstGeom>
              <a:blipFill>
                <a:blip r:embed="rId9"/>
                <a:stretch>
                  <a:fillRect b="-1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7" name="正方形/長方形 6"/>
              <p:cNvSpPr/>
              <p:nvPr/>
            </p:nvSpPr>
            <p:spPr>
              <a:xfrm>
                <a:off x="2417985" y="6036568"/>
                <a:ext cx="2026132"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000" i="1" smtClean="0">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𝐹</m:t>
                          </m:r>
                        </m:e>
                        <m:sub>
                          <m:r>
                            <a:rPr lang="en-US" altLang="ja-JP" sz="2000" b="0" i="1" smtClean="0">
                              <a:latin typeface="Cambria Math" panose="02040503050406030204" pitchFamily="18" charset="0"/>
                            </a:rPr>
                            <m:t>𝑆</m:t>
                          </m:r>
                        </m:sub>
                      </m:sSub>
                      <m:d>
                        <m:dPr>
                          <m:ctrlPr>
                            <a:rPr lang="en-US" altLang="ja-JP" sz="2000" i="1">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1</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2</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oMath>
                  </m:oMathPara>
                </a14:m>
                <a:endParaRPr lang="ja-JP" altLang="en-US" sz="2000"/>
              </a:p>
            </p:txBody>
          </p:sp>
        </mc:Choice>
        <mc:Fallback xmlns="">
          <p:sp>
            <p:nvSpPr>
              <p:cNvPr id="7" name="正方形/長方形 6"/>
              <p:cNvSpPr>
                <a:spLocks noRot="1" noChangeAspect="1" noMove="1" noResize="1" noEditPoints="1" noAdjustHandles="1" noChangeArrowheads="1" noChangeShapeType="1" noTextEdit="1"/>
              </p:cNvSpPr>
              <p:nvPr/>
            </p:nvSpPr>
            <p:spPr>
              <a:xfrm>
                <a:off x="2417985" y="6036568"/>
                <a:ext cx="2026132" cy="400110"/>
              </a:xfrm>
              <a:prstGeom prst="rect">
                <a:avLst/>
              </a:prstGeom>
              <a:blipFill>
                <a:blip r:embed="rId10"/>
                <a:stretch>
                  <a:fillRect b="-3030"/>
                </a:stretch>
              </a:blipFill>
            </p:spPr>
            <p:txBody>
              <a:bodyPr/>
              <a:lstStyle/>
              <a:p>
                <a:r>
                  <a:rPr lang="ja-JP" altLang="en-US">
                    <a:noFill/>
                  </a:rPr>
                  <a:t> </a:t>
                </a:r>
              </a:p>
            </p:txBody>
          </p:sp>
        </mc:Fallback>
      </mc:AlternateContent>
      <mc:AlternateContent xmlns:mc="http://schemas.openxmlformats.org/markup-compatibility/2006">
        <mc:Choice xmlns:a14="http://schemas.microsoft.com/office/drawing/2010/main" Requires="a14">
          <p:sp>
            <p:nvSpPr>
              <p:cNvPr id="22" name="テキスト ボックス 21"/>
              <p:cNvSpPr txBox="1"/>
              <p:nvPr/>
            </p:nvSpPr>
            <p:spPr>
              <a:xfrm>
                <a:off x="525402" y="1061288"/>
                <a:ext cx="7242495" cy="80682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kumimoji="1" lang="en-US" altLang="ja-JP" sz="2400" b="0" i="1" smtClean="0">
                              <a:latin typeface="Cambria Math" panose="02040503050406030204" pitchFamily="18" charset="0"/>
                            </a:rPr>
                          </m:ctrlPr>
                        </m:fPr>
                        <m:num>
                          <m:sSup>
                            <m:sSupPr>
                              <m:ctrlPr>
                                <a:rPr kumimoji="1" lang="en-US" altLang="ja-JP" sz="2400" b="0" i="1" smtClean="0">
                                  <a:latin typeface="Cambria Math" panose="02040503050406030204" pitchFamily="18" charset="0"/>
                                </a:rPr>
                              </m:ctrlPr>
                            </m:sSupPr>
                            <m:e>
                              <m:r>
                                <m:rPr>
                                  <m:sty m:val="p"/>
                                </m:rPr>
                                <a:rPr kumimoji="1" lang="en-US" altLang="ja-JP" sz="2400" b="0" i="0" smtClean="0">
                                  <a:latin typeface="Cambria Math" panose="02040503050406030204" pitchFamily="18" charset="0"/>
                                </a:rPr>
                                <m:t>d</m:t>
                              </m:r>
                            </m:e>
                            <m:sup>
                              <m:r>
                                <a:rPr kumimoji="1" lang="en-US" altLang="ja-JP" sz="2400" b="0" i="0" smtClean="0">
                                  <a:latin typeface="Cambria Math" panose="02040503050406030204" pitchFamily="18" charset="0"/>
                                </a:rPr>
                                <m:t>5</m:t>
                              </m:r>
                            </m:sup>
                          </m:sSup>
                          <m:r>
                            <m:rPr>
                              <m:sty m:val="p"/>
                            </m:rPr>
                            <a:rPr kumimoji="1" lang="en-US" altLang="ja-JP" sz="2400" b="0" i="0" smtClean="0">
                              <a:latin typeface="Cambria Math" panose="02040503050406030204" pitchFamily="18" charset="0"/>
                            </a:rPr>
                            <m:t>Γ</m:t>
                          </m:r>
                        </m:num>
                        <m:den>
                          <m:r>
                            <m:rPr>
                              <m:sty m:val="p"/>
                            </m:rPr>
                            <a:rPr kumimoji="1" lang="en-US" altLang="ja-JP" sz="2400" b="0" i="0" smtClean="0">
                              <a:latin typeface="Cambria Math" panose="02040503050406030204" pitchFamily="18" charset="0"/>
                            </a:rPr>
                            <m:t>d</m:t>
                          </m:r>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𝐸</m:t>
                              </m:r>
                            </m:e>
                            <m:sub>
                              <m:r>
                                <a:rPr kumimoji="1" lang="en-US" altLang="ja-JP" sz="2400" b="0" i="1" smtClean="0">
                                  <a:latin typeface="Cambria Math" panose="02040503050406030204" pitchFamily="18" charset="0"/>
                                </a:rPr>
                                <m:t>1</m:t>
                              </m:r>
                            </m:sub>
                          </m:sSub>
                          <m:r>
                            <m:rPr>
                              <m:sty m:val="p"/>
                            </m:rPr>
                            <a:rPr lang="en-US" altLang="ja-JP" sz="2400">
                              <a:latin typeface="Cambria Math" panose="02040503050406030204" pitchFamily="18" charset="0"/>
                            </a:rPr>
                            <m:t>d</m:t>
                          </m:r>
                          <m:sSub>
                            <m:sSubPr>
                              <m:ctrlPr>
                                <a:rPr lang="en-US" altLang="ja-JP" sz="2400" i="1">
                                  <a:latin typeface="Cambria Math" panose="02040503050406030204" pitchFamily="18" charset="0"/>
                                </a:rPr>
                              </m:ctrlPr>
                            </m:sSubPr>
                            <m:e>
                              <m:r>
                                <m:rPr>
                                  <m:sty m:val="p"/>
                                </m:rPr>
                                <a:rPr lang="en-US" altLang="ja-JP" sz="2400">
                                  <a:latin typeface="Cambria Math" panose="02040503050406030204" pitchFamily="18" charset="0"/>
                                </a:rPr>
                                <m:t>Ω</m:t>
                              </m:r>
                            </m:e>
                            <m:sub>
                              <m:r>
                                <a:rPr lang="en-US" altLang="ja-JP" sz="2400" i="1">
                                  <a:latin typeface="Cambria Math" panose="02040503050406030204" pitchFamily="18" charset="0"/>
                                </a:rPr>
                                <m:t>1</m:t>
                              </m:r>
                            </m:sub>
                          </m:sSub>
                          <m:r>
                            <m:rPr>
                              <m:sty m:val="p"/>
                            </m:rPr>
                            <a:rPr kumimoji="1" lang="en-US" altLang="ja-JP" sz="2400" b="0" i="0" smtClean="0">
                              <a:latin typeface="Cambria Math" panose="02040503050406030204" pitchFamily="18" charset="0"/>
                            </a:rPr>
                            <m:t>d</m:t>
                          </m:r>
                          <m:sSub>
                            <m:sSubPr>
                              <m:ctrlPr>
                                <a:rPr kumimoji="1" lang="en-US" altLang="ja-JP" sz="2400" b="0" i="1" smtClean="0">
                                  <a:latin typeface="Cambria Math" panose="02040503050406030204" pitchFamily="18" charset="0"/>
                                </a:rPr>
                              </m:ctrlPr>
                            </m:sSubPr>
                            <m:e>
                              <m:r>
                                <m:rPr>
                                  <m:sty m:val="p"/>
                                </m:rPr>
                                <a:rPr kumimoji="1" lang="en-US" altLang="ja-JP" sz="2400" b="0" i="0" smtClean="0">
                                  <a:latin typeface="Cambria Math" panose="02040503050406030204" pitchFamily="18" charset="0"/>
                                </a:rPr>
                                <m:t>Ω</m:t>
                              </m:r>
                            </m:e>
                            <m:sub>
                              <m:r>
                                <a:rPr kumimoji="1" lang="en-US" altLang="ja-JP" sz="2400" b="0" i="1" smtClean="0">
                                  <a:latin typeface="Cambria Math" panose="02040503050406030204" pitchFamily="18" charset="0"/>
                                </a:rPr>
                                <m:t>2</m:t>
                              </m:r>
                            </m:sub>
                          </m:sSub>
                        </m:den>
                      </m:f>
                      <m:r>
                        <a:rPr kumimoji="1" lang="en-US" altLang="ja-JP" sz="2400" b="0" i="1" smtClean="0">
                          <a:latin typeface="Cambria Math" panose="02040503050406030204" pitchFamily="18" charset="0"/>
                        </a:rPr>
                        <m:t>∝</m:t>
                      </m:r>
                      <m:d>
                        <m:dPr>
                          <m:begChr m:val="{"/>
                          <m:endChr m:val="}"/>
                          <m:ctrlPr>
                            <a:rPr kumimoji="1" lang="en-US" altLang="ja-JP" sz="2400" b="0" i="1" smtClean="0">
                              <a:latin typeface="Cambria Math" panose="02040503050406030204" pitchFamily="18" charset="0"/>
                            </a:rPr>
                          </m:ctrlPr>
                        </m:dPr>
                        <m:e>
                          <m:r>
                            <a:rPr lang="en-US" altLang="ja-JP" sz="2400" i="1" smtClean="0">
                              <a:latin typeface="Cambria Math" panose="02040503050406030204" pitchFamily="18" charset="0"/>
                            </a:rPr>
                            <m:t>1+</m:t>
                          </m:r>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𝐹</m:t>
                              </m:r>
                            </m:e>
                            <m:sub>
                              <m:r>
                                <a:rPr lang="en-US" altLang="ja-JP" sz="2400" b="0" i="1" smtClean="0">
                                  <a:latin typeface="Cambria Math" panose="02040503050406030204" pitchFamily="18" charset="0"/>
                                </a:rPr>
                                <m:t>1</m:t>
                              </m:r>
                            </m:sub>
                          </m:sSub>
                          <m:acc>
                            <m:accPr>
                              <m:chr m:val="⃗"/>
                              <m:ctrlPr>
                                <a:rPr lang="en-US" altLang="ja-JP" sz="2400" b="0" i="1" smtClean="0">
                                  <a:solidFill>
                                    <a:srgbClr val="FF0000"/>
                                  </a:solidFill>
                                  <a:latin typeface="Cambria Math" panose="02040503050406030204" pitchFamily="18" charset="0"/>
                                </a:rPr>
                              </m:ctrlPr>
                            </m:accPr>
                            <m:e>
                              <m:r>
                                <a:rPr lang="en-US" altLang="ja-JP" sz="2400" b="0" i="1" smtClean="0">
                                  <a:solidFill>
                                    <a:srgbClr val="FF0000"/>
                                  </a:solidFill>
                                  <a:latin typeface="Cambria Math" panose="02040503050406030204" pitchFamily="18" charset="0"/>
                                </a:rPr>
                                <m:t>𝑃</m:t>
                              </m:r>
                            </m:e>
                          </m:acc>
                          <m:r>
                            <a:rPr lang="en-US" altLang="ja-JP" sz="2400" b="0" i="1" smtClean="0">
                              <a:latin typeface="Cambria Math" panose="02040503050406030204" pitchFamily="18" charset="0"/>
                            </a:rPr>
                            <m:t>⋅</m:t>
                          </m:r>
                          <m:sSub>
                            <m:sSubPr>
                              <m:ctrlPr>
                                <a:rPr lang="en-US" altLang="ja-JP" sz="2400" b="0" i="1" smtClean="0">
                                  <a:latin typeface="Cambria Math" panose="02040503050406030204" pitchFamily="18" charset="0"/>
                                </a:rPr>
                              </m:ctrlPr>
                            </m:sSubPr>
                            <m:e>
                              <m:acc>
                                <m:accPr>
                                  <m:chr m:val="̂"/>
                                  <m:ctrlPr>
                                    <a:rPr lang="en-US" altLang="ja-JP" sz="2400" b="0" i="1" smtClean="0">
                                      <a:latin typeface="Cambria Math" panose="02040503050406030204" pitchFamily="18" charset="0"/>
                                    </a:rPr>
                                  </m:ctrlPr>
                                </m:accPr>
                                <m:e>
                                  <m:r>
                                    <a:rPr lang="en-US" altLang="ja-JP" sz="2400" b="0" i="1" smtClean="0">
                                      <a:latin typeface="Cambria Math" panose="02040503050406030204" pitchFamily="18" charset="0"/>
                                    </a:rPr>
                                    <m:t>𝑝</m:t>
                                  </m:r>
                                </m:e>
                              </m:acc>
                            </m:e>
                            <m:sub>
                              <m:r>
                                <a:rPr lang="en-US" altLang="ja-JP" sz="2400" b="0" i="1" smtClean="0">
                                  <a:latin typeface="Cambria Math" panose="02040503050406030204" pitchFamily="18" charset="0"/>
                                </a:rPr>
                                <m:t>1</m:t>
                              </m:r>
                            </m:sub>
                          </m:sSub>
                          <m:r>
                            <a:rPr lang="en-US" altLang="ja-JP" sz="2400" i="1">
                              <a:latin typeface="Cambria Math" panose="02040503050406030204" pitchFamily="18" charset="0"/>
                            </a:rPr>
                            <m:t>+</m:t>
                          </m:r>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𝐹</m:t>
                              </m:r>
                            </m:e>
                            <m:sub>
                              <m:r>
                                <a:rPr lang="en-US" altLang="ja-JP" sz="2400" b="0" i="1" smtClean="0">
                                  <a:latin typeface="Cambria Math" panose="02040503050406030204" pitchFamily="18" charset="0"/>
                                </a:rPr>
                                <m:t>2</m:t>
                              </m:r>
                            </m:sub>
                          </m:sSub>
                          <m:acc>
                            <m:accPr>
                              <m:chr m:val="⃗"/>
                              <m:ctrlPr>
                                <a:rPr lang="en-US" altLang="ja-JP" sz="2400" b="0" i="1" smtClean="0">
                                  <a:solidFill>
                                    <a:srgbClr val="FF0000"/>
                                  </a:solidFill>
                                  <a:latin typeface="Cambria Math" panose="02040503050406030204" pitchFamily="18" charset="0"/>
                                </a:rPr>
                              </m:ctrlPr>
                            </m:accPr>
                            <m:e>
                              <m:r>
                                <a:rPr lang="en-US" altLang="ja-JP" sz="2400" b="0" i="1" smtClean="0">
                                  <a:solidFill>
                                    <a:srgbClr val="FF0000"/>
                                  </a:solidFill>
                                  <a:latin typeface="Cambria Math" panose="02040503050406030204" pitchFamily="18" charset="0"/>
                                </a:rPr>
                                <m:t>𝑃</m:t>
                              </m:r>
                            </m:e>
                          </m:acc>
                          <m:r>
                            <a:rPr lang="en-US" altLang="ja-JP" sz="2400" b="0" i="1" smtClean="0">
                              <a:latin typeface="Cambria Math" panose="02040503050406030204" pitchFamily="18" charset="0"/>
                            </a:rPr>
                            <m:t>⋅</m:t>
                          </m:r>
                          <m:sSub>
                            <m:sSubPr>
                              <m:ctrlPr>
                                <a:rPr lang="en-US" altLang="ja-JP" sz="2400" b="0" i="1" smtClean="0">
                                  <a:latin typeface="Cambria Math" panose="02040503050406030204" pitchFamily="18" charset="0"/>
                                </a:rPr>
                              </m:ctrlPr>
                            </m:sSubPr>
                            <m:e>
                              <m:acc>
                                <m:accPr>
                                  <m:chr m:val="̂"/>
                                  <m:ctrlPr>
                                    <a:rPr lang="en-US" altLang="ja-JP" sz="2400" b="0" i="1" smtClean="0">
                                      <a:latin typeface="Cambria Math" panose="02040503050406030204" pitchFamily="18" charset="0"/>
                                    </a:rPr>
                                  </m:ctrlPr>
                                </m:accPr>
                                <m:e>
                                  <m:r>
                                    <a:rPr lang="en-US" altLang="ja-JP" sz="2400" b="0" i="1" smtClean="0">
                                      <a:latin typeface="Cambria Math" panose="02040503050406030204" pitchFamily="18" charset="0"/>
                                    </a:rPr>
                                    <m:t>𝑝</m:t>
                                  </m:r>
                                </m:e>
                              </m:acc>
                            </m:e>
                            <m:sub>
                              <m:r>
                                <a:rPr lang="en-US" altLang="ja-JP" sz="2400" b="0" i="1" smtClean="0">
                                  <a:latin typeface="Cambria Math" panose="02040503050406030204" pitchFamily="18" charset="0"/>
                                </a:rPr>
                                <m:t>2</m:t>
                              </m:r>
                            </m:sub>
                          </m:sSub>
                          <m:r>
                            <a:rPr lang="en-US" altLang="ja-JP" sz="2400" b="0" i="1" smtClean="0">
                              <a:latin typeface="Cambria Math" panose="02040503050406030204" pitchFamily="18" charset="0"/>
                            </a:rPr>
                            <m:t>+</m:t>
                          </m:r>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𝐹</m:t>
                              </m:r>
                            </m:e>
                            <m:sub>
                              <m:r>
                                <a:rPr lang="en-US" altLang="ja-JP" sz="2400" b="0" i="1" smtClean="0">
                                  <a:latin typeface="Cambria Math" panose="02040503050406030204" pitchFamily="18" charset="0"/>
                                </a:rPr>
                                <m:t>𝐷</m:t>
                              </m:r>
                            </m:sub>
                          </m:sSub>
                          <m:acc>
                            <m:accPr>
                              <m:chr m:val="⃗"/>
                              <m:ctrlPr>
                                <a:rPr lang="en-US" altLang="ja-JP" sz="2400" i="1">
                                  <a:solidFill>
                                    <a:srgbClr val="FF0000"/>
                                  </a:solidFill>
                                  <a:latin typeface="Cambria Math" panose="02040503050406030204" pitchFamily="18" charset="0"/>
                                </a:rPr>
                              </m:ctrlPr>
                            </m:accPr>
                            <m:e>
                              <m:r>
                                <a:rPr lang="en-US" altLang="ja-JP" sz="2400" i="1">
                                  <a:solidFill>
                                    <a:srgbClr val="FF0000"/>
                                  </a:solidFill>
                                  <a:latin typeface="Cambria Math" panose="02040503050406030204" pitchFamily="18" charset="0"/>
                                </a:rPr>
                                <m:t>𝑃</m:t>
                              </m:r>
                            </m:e>
                          </m:acc>
                          <m:r>
                            <a:rPr lang="en-US" altLang="ja-JP" sz="2400" i="1">
                              <a:latin typeface="Cambria Math" panose="02040503050406030204" pitchFamily="18" charset="0"/>
                            </a:rPr>
                            <m:t>⋅</m:t>
                          </m:r>
                          <m:sSub>
                            <m:sSubPr>
                              <m:ctrlPr>
                                <a:rPr lang="en-US" altLang="ja-JP" sz="2400" i="1">
                                  <a:latin typeface="Cambria Math" panose="02040503050406030204" pitchFamily="18" charset="0"/>
                                </a:rPr>
                              </m:ctrlPr>
                            </m:sSubPr>
                            <m:e>
                              <m:sSub>
                                <m:sSubPr>
                                  <m:ctrlPr>
                                    <a:rPr kumimoji="1" lang="en-US" altLang="ja-JP" sz="2400" b="0" i="1" smtClean="0">
                                      <a:latin typeface="Cambria Math" panose="02040503050406030204" pitchFamily="18" charset="0"/>
                                    </a:rPr>
                                  </m:ctrlPr>
                                </m:sSubPr>
                                <m:e>
                                  <m:acc>
                                    <m:accPr>
                                      <m:chr m:val="̂"/>
                                      <m:ctrlPr>
                                        <a:rPr kumimoji="1" lang="en-US" altLang="ja-JP" sz="2400" b="0" i="1" smtClean="0">
                                          <a:latin typeface="Cambria Math" panose="02040503050406030204" pitchFamily="18" charset="0"/>
                                        </a:rPr>
                                      </m:ctrlPr>
                                    </m:accPr>
                                    <m:e>
                                      <m:r>
                                        <a:rPr kumimoji="1" lang="en-US" altLang="ja-JP" sz="2400" b="0" i="1" smtClean="0">
                                          <a:latin typeface="Cambria Math" panose="02040503050406030204" pitchFamily="18" charset="0"/>
                                        </a:rPr>
                                        <m:t>𝑝</m:t>
                                      </m:r>
                                    </m:e>
                                  </m:acc>
                                </m:e>
                                <m:sub>
                                  <m:r>
                                    <a:rPr kumimoji="1" lang="en-US" altLang="ja-JP" sz="2400" b="0" i="1" smtClean="0">
                                      <a:latin typeface="Cambria Math" panose="02040503050406030204" pitchFamily="18" charset="0"/>
                                    </a:rPr>
                                    <m:t>1</m:t>
                                  </m:r>
                                </m:sub>
                              </m:sSub>
                              <m:r>
                                <a:rPr kumimoji="1" lang="en-US" altLang="ja-JP" sz="2400" b="0" i="1" smtClean="0">
                                  <a:latin typeface="Cambria Math" panose="02040503050406030204" pitchFamily="18" charset="0"/>
                                </a:rPr>
                                <m:t>×</m:t>
                              </m:r>
                              <m:acc>
                                <m:accPr>
                                  <m:chr m:val="̂"/>
                                  <m:ctrlPr>
                                    <a:rPr lang="en-US" altLang="ja-JP" sz="2400" i="1">
                                      <a:latin typeface="Cambria Math" panose="02040503050406030204" pitchFamily="18" charset="0"/>
                                    </a:rPr>
                                  </m:ctrlPr>
                                </m:accPr>
                                <m:e>
                                  <m:r>
                                    <a:rPr lang="en-US" altLang="ja-JP" sz="2400" i="1">
                                      <a:latin typeface="Cambria Math" panose="02040503050406030204" pitchFamily="18" charset="0"/>
                                    </a:rPr>
                                    <m:t>𝑝</m:t>
                                  </m:r>
                                </m:e>
                              </m:acc>
                            </m:e>
                            <m:sub>
                              <m:r>
                                <a:rPr lang="en-US" altLang="ja-JP" sz="2400" i="1">
                                  <a:latin typeface="Cambria Math" panose="02040503050406030204" pitchFamily="18" charset="0"/>
                                </a:rPr>
                                <m:t>2</m:t>
                              </m:r>
                            </m:sub>
                          </m:sSub>
                        </m:e>
                      </m:d>
                    </m:oMath>
                  </m:oMathPara>
                </a14:m>
                <a:endParaRPr kumimoji="1" lang="ja-JP" altLang="en-US" sz="2800" dirty="0"/>
              </a:p>
            </p:txBody>
          </p:sp>
        </mc:Choice>
        <mc:Fallback>
          <p:sp>
            <p:nvSpPr>
              <p:cNvPr id="22" name="テキスト ボックス 21"/>
              <p:cNvSpPr txBox="1">
                <a:spLocks noRot="1" noChangeAspect="1" noMove="1" noResize="1" noEditPoints="1" noAdjustHandles="1" noChangeArrowheads="1" noChangeShapeType="1" noTextEdit="1"/>
              </p:cNvSpPr>
              <p:nvPr/>
            </p:nvSpPr>
            <p:spPr>
              <a:xfrm>
                <a:off x="525402" y="1061288"/>
                <a:ext cx="7242495" cy="806824"/>
              </a:xfrm>
              <a:prstGeom prst="rect">
                <a:avLst/>
              </a:prstGeom>
              <a:blipFill rotWithShape="0">
                <a:blip r:embed="rId11"/>
                <a:stretch>
                  <a:fillRect/>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253198385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68020" y="513143"/>
            <a:ext cx="3865333" cy="2916785"/>
          </a:xfrm>
          <a:prstGeom prst="rect">
            <a:avLst/>
          </a:prstGeom>
        </p:spPr>
      </p:pic>
      <p:pic>
        <p:nvPicPr>
          <p:cNvPr id="11" name="図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1506" y="513143"/>
            <a:ext cx="3864102" cy="2915856"/>
          </a:xfrm>
          <a:prstGeom prst="rect">
            <a:avLst/>
          </a:prstGeom>
        </p:spPr>
      </p:pic>
      <p:pic>
        <p:nvPicPr>
          <p:cNvPr id="2" name="図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8021" y="3428999"/>
            <a:ext cx="4136049" cy="3121067"/>
          </a:xfrm>
          <a:prstGeom prst="rect">
            <a:avLst/>
          </a:prstGeom>
        </p:spPr>
      </p:pic>
      <p:pic>
        <p:nvPicPr>
          <p:cNvPr id="5" name="図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59678" y="3500827"/>
            <a:ext cx="3945673" cy="2977409"/>
          </a:xfrm>
          <a:prstGeom prst="rect">
            <a:avLst/>
          </a:prstGeom>
        </p:spPr>
      </p:pic>
      <mc:AlternateContent xmlns:mc="http://schemas.openxmlformats.org/markup-compatibility/2006" xmlns:a14="http://schemas.microsoft.com/office/drawing/2010/main">
        <mc:Choice Requires="a14">
          <p:sp>
            <p:nvSpPr>
              <p:cNvPr id="6" name="正方形/長方形 5"/>
              <p:cNvSpPr/>
              <p:nvPr/>
            </p:nvSpPr>
            <p:spPr>
              <a:xfrm>
                <a:off x="3996338" y="123286"/>
                <a:ext cx="679993" cy="58477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3200" i="1" smtClean="0">
                              <a:latin typeface="Cambria Math" panose="02040503050406030204" pitchFamily="18" charset="0"/>
                            </a:rPr>
                          </m:ctrlPr>
                        </m:sSubPr>
                        <m:e>
                          <m:r>
                            <a:rPr lang="en-US" altLang="ja-JP" sz="3200" i="1">
                              <a:latin typeface="Cambria Math" panose="02040503050406030204" pitchFamily="18" charset="0"/>
                            </a:rPr>
                            <m:t>𝐹</m:t>
                          </m:r>
                        </m:e>
                        <m:sub>
                          <m:r>
                            <a:rPr lang="en-US" altLang="ja-JP" sz="3200" b="0" i="1" smtClean="0">
                              <a:latin typeface="Cambria Math" panose="02040503050406030204" pitchFamily="18" charset="0"/>
                            </a:rPr>
                            <m:t>𝑆</m:t>
                          </m:r>
                        </m:sub>
                      </m:sSub>
                    </m:oMath>
                  </m:oMathPara>
                </a14:m>
                <a:endParaRPr lang="ja-JP" altLang="en-US" sz="3200"/>
              </a:p>
            </p:txBody>
          </p:sp>
        </mc:Choice>
        <mc:Fallback xmlns="">
          <p:sp>
            <p:nvSpPr>
              <p:cNvPr id="6" name="正方形/長方形 5"/>
              <p:cNvSpPr>
                <a:spLocks noRot="1" noChangeAspect="1" noMove="1" noResize="1" noEditPoints="1" noAdjustHandles="1" noChangeArrowheads="1" noChangeShapeType="1" noTextEdit="1"/>
              </p:cNvSpPr>
              <p:nvPr/>
            </p:nvSpPr>
            <p:spPr>
              <a:xfrm>
                <a:off x="3996338" y="123286"/>
                <a:ext cx="679993" cy="584775"/>
              </a:xfrm>
              <a:prstGeom prst="rect">
                <a:avLst/>
              </a:prstGeom>
              <a:blipFill>
                <a:blip r:embed="rId6"/>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7" name="正方形/長方形 6"/>
              <p:cNvSpPr/>
              <p:nvPr/>
            </p:nvSpPr>
            <p:spPr>
              <a:xfrm>
                <a:off x="263828" y="1540183"/>
                <a:ext cx="591700"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000" b="0" i="1" smtClean="0">
                              <a:latin typeface="Cambria Math" panose="02040503050406030204" pitchFamily="18" charset="0"/>
                            </a:rPr>
                          </m:ctrlPr>
                        </m:sSubPr>
                        <m:e>
                          <m:r>
                            <m:rPr>
                              <m:sty m:val="p"/>
                            </m:rPr>
                            <a:rPr lang="en-US" altLang="ja-JP" sz="2000" b="0" i="1" smtClean="0">
                              <a:latin typeface="Cambria Math" panose="02040503050406030204" pitchFamily="18" charset="0"/>
                            </a:rPr>
                            <m:t>c</m:t>
                          </m:r>
                        </m:e>
                        <m:sub>
                          <m:r>
                            <a:rPr lang="en-US" altLang="ja-JP" sz="2000" b="0" i="1" smtClean="0">
                              <a:latin typeface="Cambria Math" panose="02040503050406030204" pitchFamily="18" charset="0"/>
                            </a:rPr>
                            <m:t>12</m:t>
                          </m:r>
                        </m:sub>
                      </m:sSub>
                    </m:oMath>
                  </m:oMathPara>
                </a14:m>
                <a:endParaRPr lang="ja-JP" altLang="en-US" sz="2000"/>
              </a:p>
            </p:txBody>
          </p:sp>
        </mc:Choice>
        <mc:Fallback xmlns="">
          <p:sp>
            <p:nvSpPr>
              <p:cNvPr id="7" name="正方形/長方形 6"/>
              <p:cNvSpPr>
                <a:spLocks noRot="1" noChangeAspect="1" noMove="1" noResize="1" noEditPoints="1" noAdjustHandles="1" noChangeArrowheads="1" noChangeShapeType="1" noTextEdit="1"/>
              </p:cNvSpPr>
              <p:nvPr/>
            </p:nvSpPr>
            <p:spPr>
              <a:xfrm>
                <a:off x="263828" y="1540183"/>
                <a:ext cx="591700" cy="400110"/>
              </a:xfrm>
              <a:prstGeom prst="rect">
                <a:avLst/>
              </a:prstGeom>
              <a:blipFill>
                <a:blip r:embed="rId7"/>
                <a:stretch>
                  <a:fillRect b="-4615"/>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正方形/長方形 7"/>
              <p:cNvSpPr/>
              <p:nvPr/>
            </p:nvSpPr>
            <p:spPr>
              <a:xfrm>
                <a:off x="1951990" y="3100717"/>
                <a:ext cx="487505"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𝜖</m:t>
                          </m:r>
                        </m:e>
                        <m:sub>
                          <m:r>
                            <a:rPr lang="en-US" altLang="ja-JP" sz="2000" b="0" i="1" smtClean="0">
                              <a:latin typeface="Cambria Math" panose="02040503050406030204" pitchFamily="18" charset="0"/>
                            </a:rPr>
                            <m:t>1</m:t>
                          </m:r>
                        </m:sub>
                      </m:sSub>
                    </m:oMath>
                  </m:oMathPara>
                </a14:m>
                <a:endParaRPr lang="ja-JP" altLang="en-US" sz="2000"/>
              </a:p>
            </p:txBody>
          </p:sp>
        </mc:Choice>
        <mc:Fallback xmlns="">
          <p:sp>
            <p:nvSpPr>
              <p:cNvPr id="8" name="正方形/長方形 7"/>
              <p:cNvSpPr>
                <a:spLocks noRot="1" noChangeAspect="1" noMove="1" noResize="1" noEditPoints="1" noAdjustHandles="1" noChangeArrowheads="1" noChangeShapeType="1" noTextEdit="1"/>
              </p:cNvSpPr>
              <p:nvPr/>
            </p:nvSpPr>
            <p:spPr>
              <a:xfrm>
                <a:off x="1951990" y="3100717"/>
                <a:ext cx="487505" cy="400110"/>
              </a:xfrm>
              <a:prstGeom prst="rect">
                <a:avLst/>
              </a:prstGeom>
              <a:blipFill>
                <a:blip r:embed="rId8"/>
                <a:stretch>
                  <a:fillRect b="-307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9" name="正方形/長方形 8"/>
              <p:cNvSpPr/>
              <p:nvPr/>
            </p:nvSpPr>
            <p:spPr>
              <a:xfrm>
                <a:off x="350722" y="184842"/>
                <a:ext cx="582147"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𝑔</m:t>
                          </m:r>
                        </m:e>
                        <m:sub>
                          <m:r>
                            <a:rPr lang="en-US" altLang="ja-JP" sz="2400" b="0" i="1" smtClean="0">
                              <a:latin typeface="Cambria Math" panose="02040503050406030204" pitchFamily="18" charset="0"/>
                            </a:rPr>
                            <m:t>1</m:t>
                          </m:r>
                        </m:sub>
                      </m:sSub>
                    </m:oMath>
                  </m:oMathPara>
                </a14:m>
                <a:endParaRPr lang="ja-JP" altLang="en-US" sz="2400"/>
              </a:p>
            </p:txBody>
          </p:sp>
        </mc:Choice>
        <mc:Fallback xmlns="">
          <p:sp>
            <p:nvSpPr>
              <p:cNvPr id="9" name="正方形/長方形 8"/>
              <p:cNvSpPr>
                <a:spLocks noRot="1" noChangeAspect="1" noMove="1" noResize="1" noEditPoints="1" noAdjustHandles="1" noChangeArrowheads="1" noChangeShapeType="1" noTextEdit="1"/>
              </p:cNvSpPr>
              <p:nvPr/>
            </p:nvSpPr>
            <p:spPr>
              <a:xfrm>
                <a:off x="350722" y="184842"/>
                <a:ext cx="582147" cy="461665"/>
              </a:xfrm>
              <a:prstGeom prst="rect">
                <a:avLst/>
              </a:prstGeom>
              <a:blipFill>
                <a:blip r:embed="rId9"/>
                <a:stretch>
                  <a:fillRect b="-1315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0" name="正方形/長方形 9"/>
              <p:cNvSpPr/>
              <p:nvPr/>
            </p:nvSpPr>
            <p:spPr>
              <a:xfrm>
                <a:off x="4948828" y="184842"/>
                <a:ext cx="589264"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𝑔</m:t>
                          </m:r>
                        </m:e>
                        <m:sub>
                          <m:r>
                            <a:rPr lang="en-US" altLang="ja-JP" sz="2400" b="0" i="1" smtClean="0">
                              <a:latin typeface="Cambria Math" panose="02040503050406030204" pitchFamily="18" charset="0"/>
                            </a:rPr>
                            <m:t>3</m:t>
                          </m:r>
                        </m:sub>
                      </m:sSub>
                    </m:oMath>
                  </m:oMathPara>
                </a14:m>
                <a:endParaRPr lang="ja-JP" altLang="en-US" sz="2400"/>
              </a:p>
            </p:txBody>
          </p:sp>
        </mc:Choice>
        <mc:Fallback xmlns="">
          <p:sp>
            <p:nvSpPr>
              <p:cNvPr id="10" name="正方形/長方形 9"/>
              <p:cNvSpPr>
                <a:spLocks noRot="1" noChangeAspect="1" noMove="1" noResize="1" noEditPoints="1" noAdjustHandles="1" noChangeArrowheads="1" noChangeShapeType="1" noTextEdit="1"/>
              </p:cNvSpPr>
              <p:nvPr/>
            </p:nvSpPr>
            <p:spPr>
              <a:xfrm>
                <a:off x="4948828" y="184842"/>
                <a:ext cx="589264" cy="461665"/>
              </a:xfrm>
              <a:prstGeom prst="rect">
                <a:avLst/>
              </a:prstGeom>
              <a:blipFill>
                <a:blip r:embed="rId10"/>
                <a:stretch>
                  <a:fillRect b="-1315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3" name="正方形/長方形 12"/>
              <p:cNvSpPr/>
              <p:nvPr/>
            </p:nvSpPr>
            <p:spPr>
              <a:xfrm>
                <a:off x="350721" y="3428999"/>
                <a:ext cx="589264"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𝑔</m:t>
                          </m:r>
                        </m:e>
                        <m:sub>
                          <m:r>
                            <a:rPr lang="en-US" altLang="ja-JP" sz="2400" b="0" i="1" smtClean="0">
                              <a:latin typeface="Cambria Math" panose="02040503050406030204" pitchFamily="18" charset="0"/>
                            </a:rPr>
                            <m:t>5</m:t>
                          </m:r>
                        </m:sub>
                      </m:sSub>
                    </m:oMath>
                  </m:oMathPara>
                </a14:m>
                <a:endParaRPr lang="ja-JP" altLang="en-US" sz="2400"/>
              </a:p>
            </p:txBody>
          </p:sp>
        </mc:Choice>
        <mc:Fallback xmlns="">
          <p:sp>
            <p:nvSpPr>
              <p:cNvPr id="13" name="正方形/長方形 12"/>
              <p:cNvSpPr>
                <a:spLocks noRot="1" noChangeAspect="1" noMove="1" noResize="1" noEditPoints="1" noAdjustHandles="1" noChangeArrowheads="1" noChangeShapeType="1" noTextEdit="1"/>
              </p:cNvSpPr>
              <p:nvPr/>
            </p:nvSpPr>
            <p:spPr>
              <a:xfrm>
                <a:off x="350721" y="3428999"/>
                <a:ext cx="589264" cy="461665"/>
              </a:xfrm>
              <a:prstGeom prst="rect">
                <a:avLst/>
              </a:prstGeom>
              <a:blipFill>
                <a:blip r:embed="rId11"/>
                <a:stretch>
                  <a:fillRect b="-1315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4" name="正方形/長方形 13"/>
              <p:cNvSpPr/>
              <p:nvPr/>
            </p:nvSpPr>
            <p:spPr>
              <a:xfrm>
                <a:off x="4659218" y="3300772"/>
                <a:ext cx="632224"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𝐴</m:t>
                          </m:r>
                        </m:e>
                        <m:sub>
                          <m:r>
                            <a:rPr lang="en-US" altLang="ja-JP" sz="2400" b="0" i="1" smtClean="0">
                              <a:latin typeface="Cambria Math" panose="02040503050406030204" pitchFamily="18" charset="0"/>
                            </a:rPr>
                            <m:t>𝑅</m:t>
                          </m:r>
                        </m:sub>
                      </m:sSub>
                    </m:oMath>
                  </m:oMathPara>
                </a14:m>
                <a:endParaRPr lang="ja-JP" altLang="en-US" sz="2400"/>
              </a:p>
            </p:txBody>
          </p:sp>
        </mc:Choice>
        <mc:Fallback xmlns="">
          <p:sp>
            <p:nvSpPr>
              <p:cNvPr id="14" name="正方形/長方形 13"/>
              <p:cNvSpPr>
                <a:spLocks noRot="1" noChangeAspect="1" noMove="1" noResize="1" noEditPoints="1" noAdjustHandles="1" noChangeArrowheads="1" noChangeShapeType="1" noTextEdit="1"/>
              </p:cNvSpPr>
              <p:nvPr/>
            </p:nvSpPr>
            <p:spPr>
              <a:xfrm>
                <a:off x="4659218" y="3300772"/>
                <a:ext cx="632224" cy="461665"/>
              </a:xfrm>
              <a:prstGeom prst="rect">
                <a:avLst/>
              </a:prstGeom>
              <a:blipFill>
                <a:blip r:embed="rId12"/>
                <a:stretch>
                  <a:fillRect b="-3947"/>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173410942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上矢印 1"/>
          <p:cNvSpPr/>
          <p:nvPr/>
        </p:nvSpPr>
        <p:spPr>
          <a:xfrm>
            <a:off x="3352800" y="1329469"/>
            <a:ext cx="390144" cy="1231392"/>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mc:AlternateContent xmlns:mc="http://schemas.openxmlformats.org/markup-compatibility/2006">
        <mc:Choice xmlns:a14="http://schemas.microsoft.com/office/drawing/2010/main" Requires="a14">
          <p:sp>
            <p:nvSpPr>
              <p:cNvPr id="3" name="テキスト ボックス 2"/>
              <p:cNvSpPr txBox="1"/>
              <p:nvPr/>
            </p:nvSpPr>
            <p:spPr>
              <a:xfrm>
                <a:off x="372269" y="376828"/>
                <a:ext cx="4550092" cy="539635"/>
              </a:xfrm>
              <a:prstGeom prst="rect">
                <a:avLst/>
              </a:prstGeom>
              <a:noFill/>
            </p:spPr>
            <p:txBody>
              <a:bodyPr wrap="none" lIns="0" tIns="0" rIns="0" bIns="0" rtlCol="0">
                <a:spAutoFit/>
              </a:bodyPr>
              <a:lstStyle/>
              <a:p>
                <a:r>
                  <a:rPr lang="en-US" altLang="ja-JP" sz="2400" dirty="0" smtClean="0"/>
                  <a:t>Example 2</a:t>
                </a:r>
                <a:r>
                  <a:rPr kumimoji="1" lang="ja-JP" altLang="en-US" sz="2400" dirty="0" smtClean="0"/>
                  <a:t> </a:t>
                </a:r>
                <a:r>
                  <a:rPr kumimoji="1" lang="en-US" altLang="ja-JP" sz="2400" dirty="0" smtClean="0"/>
                  <a:t>:</a:t>
                </a:r>
                <a:r>
                  <a:rPr lang="ja-JP" altLang="en-US" sz="2400" dirty="0"/>
                  <a:t> </a:t>
                </a:r>
                <a14:m>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𝜃</m:t>
                        </m:r>
                      </m:e>
                      <m:sub>
                        <m:r>
                          <a:rPr lang="en-US" altLang="ja-JP" sz="2400" b="0" i="1" smtClean="0">
                            <a:latin typeface="Cambria Math" panose="02040503050406030204" pitchFamily="18" charset="0"/>
                          </a:rPr>
                          <m:t>1</m:t>
                        </m:r>
                      </m:sub>
                    </m:sSub>
                    <m:r>
                      <a:rPr lang="en-US" altLang="ja-JP" sz="2400" b="0" i="1" smtClean="0">
                        <a:latin typeface="Cambria Math" panose="02040503050406030204" pitchFamily="18" charset="0"/>
                      </a:rPr>
                      <m:t>=</m:t>
                    </m:r>
                    <m:r>
                      <a:rPr lang="en-US" altLang="ja-JP" sz="2400" b="0" i="1" smtClean="0">
                        <a:latin typeface="Cambria Math" panose="02040503050406030204" pitchFamily="18" charset="0"/>
                      </a:rPr>
                      <m:t>𝜋</m:t>
                    </m:r>
                    <m:r>
                      <a:rPr lang="en-US" altLang="ja-JP" sz="2400" b="0" i="1" smtClean="0">
                        <a:latin typeface="Cambria Math" panose="02040503050406030204" pitchFamily="18" charset="0"/>
                      </a:rPr>
                      <m:t>−</m:t>
                    </m:r>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𝜃</m:t>
                        </m:r>
                      </m:e>
                      <m:sub>
                        <m:r>
                          <a:rPr lang="en-US" altLang="ja-JP" sz="2400" b="0" i="1" smtClean="0">
                            <a:latin typeface="Cambria Math" panose="02040503050406030204" pitchFamily="18" charset="0"/>
                          </a:rPr>
                          <m:t>2</m:t>
                        </m:r>
                      </m:sub>
                    </m:sSub>
                    <m:r>
                      <a:rPr lang="en-US" altLang="ja-JP" sz="2400" b="0" i="1" smtClean="0">
                        <a:latin typeface="Cambria Math" panose="02040503050406030204" pitchFamily="18" charset="0"/>
                      </a:rPr>
                      <m:t>=</m:t>
                    </m:r>
                    <m:f>
                      <m:fPr>
                        <m:ctrlPr>
                          <a:rPr lang="en-US" altLang="ja-JP" sz="2400" b="0" i="1" smtClean="0">
                            <a:latin typeface="Cambria Math" panose="02040503050406030204" pitchFamily="18" charset="0"/>
                          </a:rPr>
                        </m:ctrlPr>
                      </m:fPr>
                      <m:num>
                        <m:r>
                          <a:rPr lang="en-US" altLang="ja-JP" sz="2400" b="0" i="1" smtClean="0">
                            <a:latin typeface="Cambria Math" panose="02040503050406030204" pitchFamily="18" charset="0"/>
                          </a:rPr>
                          <m:t>𝜋</m:t>
                        </m:r>
                      </m:num>
                      <m:den>
                        <m:r>
                          <a:rPr lang="en-US" altLang="ja-JP" sz="2400" b="0" i="1" smtClean="0">
                            <a:latin typeface="Cambria Math" panose="02040503050406030204" pitchFamily="18" charset="0"/>
                          </a:rPr>
                          <m:t>2</m:t>
                        </m:r>
                      </m:den>
                    </m:f>
                    <m:r>
                      <a:rPr lang="en-US" altLang="ja-JP" sz="2400" b="0" i="1" smtClean="0">
                        <a:latin typeface="Cambria Math" panose="02040503050406030204" pitchFamily="18" charset="0"/>
                      </a:rPr>
                      <m:t>−</m:t>
                    </m:r>
                    <m:f>
                      <m:fPr>
                        <m:ctrlPr>
                          <a:rPr lang="en-US" altLang="ja-JP" sz="2400" b="0" i="1" smtClean="0">
                            <a:latin typeface="Cambria Math" panose="02040503050406030204" pitchFamily="18" charset="0"/>
                          </a:rPr>
                        </m:ctrlPr>
                      </m:fPr>
                      <m:num>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𝜃</m:t>
                            </m:r>
                          </m:e>
                          <m:sub>
                            <m:r>
                              <a:rPr lang="en-US" altLang="ja-JP" sz="2400" b="0" i="1" smtClean="0">
                                <a:latin typeface="Cambria Math" panose="02040503050406030204" pitchFamily="18" charset="0"/>
                              </a:rPr>
                              <m:t>12</m:t>
                            </m:r>
                          </m:sub>
                        </m:sSub>
                      </m:num>
                      <m:den>
                        <m:r>
                          <a:rPr lang="en-US" altLang="ja-JP" sz="2400" b="0" i="1" smtClean="0">
                            <a:latin typeface="Cambria Math" panose="02040503050406030204" pitchFamily="18" charset="0"/>
                          </a:rPr>
                          <m:t>2</m:t>
                        </m:r>
                      </m:den>
                    </m:f>
                  </m:oMath>
                </a14:m>
                <a:endParaRPr kumimoji="1" lang="ja-JP" altLang="en-US" sz="2400" dirty="0"/>
              </a:p>
            </p:txBody>
          </p:sp>
        </mc:Choice>
        <mc:Fallback>
          <p:sp>
            <p:nvSpPr>
              <p:cNvPr id="3" name="テキスト ボックス 2"/>
              <p:cNvSpPr txBox="1">
                <a:spLocks noRot="1" noChangeAspect="1" noMove="1" noResize="1" noEditPoints="1" noAdjustHandles="1" noChangeArrowheads="1" noChangeShapeType="1" noTextEdit="1"/>
              </p:cNvSpPr>
              <p:nvPr/>
            </p:nvSpPr>
            <p:spPr>
              <a:xfrm>
                <a:off x="372269" y="376828"/>
                <a:ext cx="4550092" cy="539635"/>
              </a:xfrm>
              <a:prstGeom prst="rect">
                <a:avLst/>
              </a:prstGeom>
              <a:blipFill rotWithShape="0">
                <a:blip r:embed="rId2"/>
                <a:stretch>
                  <a:fillRect l="-4021" t="-1136" b="-19318"/>
                </a:stretch>
              </a:blipFill>
            </p:spPr>
            <p:txBody>
              <a:bodyPr/>
              <a:lstStyle/>
              <a:p>
                <a:r>
                  <a:rPr lang="ja-JP" altLang="en-US">
                    <a:noFill/>
                  </a:rPr>
                  <a:t> </a:t>
                </a:r>
              </a:p>
            </p:txBody>
          </p:sp>
        </mc:Fallback>
      </mc:AlternateContent>
      <p:cxnSp>
        <p:nvCxnSpPr>
          <p:cNvPr id="4" name="直線矢印コネクタ 3"/>
          <p:cNvCxnSpPr/>
          <p:nvPr/>
        </p:nvCxnSpPr>
        <p:spPr>
          <a:xfrm flipV="1">
            <a:off x="3547872" y="1114844"/>
            <a:ext cx="863442" cy="1446017"/>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5" name="直線矢印コネクタ 4"/>
          <p:cNvCxnSpPr/>
          <p:nvPr/>
        </p:nvCxnSpPr>
        <p:spPr>
          <a:xfrm>
            <a:off x="3547872" y="2566957"/>
            <a:ext cx="868865" cy="1211667"/>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sp>
        <p:nvSpPr>
          <p:cNvPr id="6" name="円 5"/>
          <p:cNvSpPr/>
          <p:nvPr/>
        </p:nvSpPr>
        <p:spPr>
          <a:xfrm rot="5223097">
            <a:off x="3043872" y="2059909"/>
            <a:ext cx="1008000" cy="1008000"/>
          </a:xfrm>
          <a:prstGeom prst="pie">
            <a:avLst>
              <a:gd name="adj1" fmla="val 12941201"/>
              <a:gd name="adj2" fmla="val 19491613"/>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mc:AlternateContent xmlns:mc="http://schemas.openxmlformats.org/markup-compatibility/2006" xmlns:a14="http://schemas.microsoft.com/office/drawing/2010/main">
        <mc:Choice Requires="a14">
          <p:sp>
            <p:nvSpPr>
              <p:cNvPr id="7" name="正方形/長方形 6"/>
              <p:cNvSpPr/>
              <p:nvPr/>
            </p:nvSpPr>
            <p:spPr>
              <a:xfrm>
                <a:off x="1675758" y="4298482"/>
                <a:ext cx="5932073"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000" b="0" i="1" smtClean="0">
                          <a:latin typeface="Cambria Math" panose="02040503050406030204" pitchFamily="18" charset="0"/>
                        </a:rPr>
                        <m:t>𝐴𝑠𝑦𝑚</m:t>
                      </m:r>
                      <m:r>
                        <a:rPr lang="en-US" altLang="ja-JP" sz="2000" b="0" i="1" smtClean="0">
                          <a:latin typeface="Cambria Math" panose="02040503050406030204" pitchFamily="18" charset="0"/>
                        </a:rPr>
                        <m:t>. =</m:t>
                      </m:r>
                      <m:d>
                        <m:dPr>
                          <m:begChr m:val="["/>
                          <m:endChr m:val="]"/>
                          <m:ctrlPr>
                            <a:rPr lang="en-US" altLang="ja-JP" sz="2000" b="0" i="1" smtClean="0">
                              <a:latin typeface="Cambria Math" panose="02040503050406030204" pitchFamily="18" charset="0"/>
                            </a:rPr>
                          </m:ctrlPr>
                        </m:dPr>
                        <m:e>
                          <m:r>
                            <a:rPr lang="en-US" altLang="ja-JP" sz="2000" i="1" smtClean="0">
                              <a:latin typeface="Cambria Math" panose="02040503050406030204" pitchFamily="18" charset="0"/>
                            </a:rPr>
                            <m:t>𝐹</m:t>
                          </m:r>
                          <m:d>
                            <m:dPr>
                              <m:ctrlPr>
                                <a:rPr lang="en-US" altLang="ja-JP" sz="2000" i="1">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1</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2</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r>
                            <a:rPr lang="en-US" altLang="ja-JP" sz="2000" b="0" i="1" smtClean="0">
                              <a:latin typeface="Cambria Math" panose="02040503050406030204" pitchFamily="18" charset="0"/>
                            </a:rPr>
                            <m:t>−</m:t>
                          </m:r>
                          <m:r>
                            <a:rPr lang="en-US" altLang="ja-JP" sz="2000" i="1">
                              <a:latin typeface="Cambria Math" panose="02040503050406030204" pitchFamily="18" charset="0"/>
                            </a:rPr>
                            <m:t>𝐹</m:t>
                          </m:r>
                          <m:d>
                            <m:dPr>
                              <m:ctrlPr>
                                <a:rPr lang="en-US" altLang="ja-JP" sz="2000" i="1">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2</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1</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e>
                      </m:d>
                      <m:r>
                        <m:rPr>
                          <m:sty m:val="p"/>
                        </m:rPr>
                        <a:rPr lang="en-US" altLang="ja-JP" sz="2000" b="0" i="0" smtClean="0">
                          <a:latin typeface="Cambria Math" panose="02040503050406030204" pitchFamily="18" charset="0"/>
                        </a:rPr>
                        <m:t>sin</m:t>
                      </m:r>
                      <m:d>
                        <m:dPr>
                          <m:ctrlPr>
                            <a:rPr lang="en-US" altLang="ja-JP" sz="2000" b="0" i="1" smtClean="0">
                              <a:latin typeface="Cambria Math" panose="02040503050406030204" pitchFamily="18" charset="0"/>
                            </a:rPr>
                          </m:ctrlPr>
                        </m:dPr>
                        <m:e>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𝜃</m:t>
                              </m:r>
                            </m:e>
                            <m:sub>
                              <m:r>
                                <a:rPr lang="en-US" altLang="ja-JP" sz="2000" b="0" i="1" smtClean="0">
                                  <a:latin typeface="Cambria Math" panose="02040503050406030204" pitchFamily="18" charset="0"/>
                                </a:rPr>
                                <m:t>12</m:t>
                              </m:r>
                            </m:sub>
                          </m:sSub>
                          <m:r>
                            <a:rPr lang="en-US" altLang="ja-JP" sz="2000" b="0" i="1" smtClean="0">
                              <a:latin typeface="Cambria Math" panose="02040503050406030204" pitchFamily="18" charset="0"/>
                            </a:rPr>
                            <m:t>/2</m:t>
                          </m:r>
                        </m:e>
                      </m:d>
                    </m:oMath>
                  </m:oMathPara>
                </a14:m>
                <a:endParaRPr lang="ja-JP" altLang="en-US" sz="2000"/>
              </a:p>
            </p:txBody>
          </p:sp>
        </mc:Choice>
        <mc:Fallback xmlns="">
          <p:sp>
            <p:nvSpPr>
              <p:cNvPr id="7" name="正方形/長方形 6"/>
              <p:cNvSpPr>
                <a:spLocks noRot="1" noChangeAspect="1" noMove="1" noResize="1" noEditPoints="1" noAdjustHandles="1" noChangeArrowheads="1" noChangeShapeType="1" noTextEdit="1"/>
              </p:cNvSpPr>
              <p:nvPr/>
            </p:nvSpPr>
            <p:spPr>
              <a:xfrm>
                <a:off x="1675758" y="4298482"/>
                <a:ext cx="5932073" cy="400110"/>
              </a:xfrm>
              <a:prstGeom prst="rect">
                <a:avLst/>
              </a:prstGeom>
              <a:blipFill>
                <a:blip r:embed="rId3"/>
                <a:stretch>
                  <a:fillRect b="-1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テキスト ボックス 7"/>
              <p:cNvSpPr txBox="1"/>
              <p:nvPr/>
            </p:nvSpPr>
            <p:spPr>
              <a:xfrm>
                <a:off x="4087557" y="2512238"/>
                <a:ext cx="570284"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12</m:t>
                          </m:r>
                        </m:sub>
                      </m:sSub>
                    </m:oMath>
                  </m:oMathPara>
                </a14:m>
                <a:endParaRPr kumimoji="1" lang="ja-JP" altLang="en-US"/>
              </a:p>
            </p:txBody>
          </p:sp>
        </mc:Choice>
        <mc:Fallback xmlns="">
          <p:sp>
            <p:nvSpPr>
              <p:cNvPr id="8" name="テキスト ボックス 7"/>
              <p:cNvSpPr txBox="1">
                <a:spLocks noRot="1" noChangeAspect="1" noMove="1" noResize="1" noEditPoints="1" noAdjustHandles="1" noChangeArrowheads="1" noChangeShapeType="1" noTextEdit="1"/>
              </p:cNvSpPr>
              <p:nvPr/>
            </p:nvSpPr>
            <p:spPr>
              <a:xfrm>
                <a:off x="4087557" y="2512238"/>
                <a:ext cx="570284" cy="369332"/>
              </a:xfrm>
              <a:prstGeom prst="rect">
                <a:avLst/>
              </a:prstGeom>
              <a:blipFill>
                <a:blip r:embed="rId4"/>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9" name="正方形/長方形 8"/>
              <p:cNvSpPr/>
              <p:nvPr/>
            </p:nvSpPr>
            <p:spPr>
              <a:xfrm>
                <a:off x="2501949" y="4809864"/>
                <a:ext cx="2038057"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000" i="1" smtClean="0">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𝐹</m:t>
                          </m:r>
                        </m:e>
                        <m:sub>
                          <m:r>
                            <a:rPr lang="en-US" altLang="ja-JP" sz="2000" b="0" i="1" smtClean="0">
                              <a:latin typeface="Cambria Math" panose="02040503050406030204" pitchFamily="18" charset="0"/>
                            </a:rPr>
                            <m:t>𝐴</m:t>
                          </m:r>
                        </m:sub>
                      </m:sSub>
                      <m:d>
                        <m:dPr>
                          <m:ctrlPr>
                            <a:rPr lang="en-US" altLang="ja-JP" sz="2000" i="1">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1</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2</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oMath>
                  </m:oMathPara>
                </a14:m>
                <a:endParaRPr lang="ja-JP" altLang="en-US" sz="2000"/>
              </a:p>
            </p:txBody>
          </p:sp>
        </mc:Choice>
        <mc:Fallback xmlns="">
          <p:sp>
            <p:nvSpPr>
              <p:cNvPr id="9" name="正方形/長方形 8"/>
              <p:cNvSpPr>
                <a:spLocks noRot="1" noChangeAspect="1" noMove="1" noResize="1" noEditPoints="1" noAdjustHandles="1" noChangeArrowheads="1" noChangeShapeType="1" noTextEdit="1"/>
              </p:cNvSpPr>
              <p:nvPr/>
            </p:nvSpPr>
            <p:spPr>
              <a:xfrm>
                <a:off x="2501949" y="4809864"/>
                <a:ext cx="2038057" cy="400110"/>
              </a:xfrm>
              <a:prstGeom prst="rect">
                <a:avLst/>
              </a:prstGeom>
              <a:blipFill>
                <a:blip r:embed="rId5"/>
                <a:stretch>
                  <a:fillRect b="-3030"/>
                </a:stretch>
              </a:blipFill>
            </p:spPr>
            <p:txBody>
              <a:bodyPr/>
              <a:lstStyle/>
              <a:p>
                <a:r>
                  <a:rPr lang="ja-JP" altLang="en-US">
                    <a:noFill/>
                  </a:rPr>
                  <a:t> </a:t>
                </a:r>
              </a:p>
            </p:txBody>
          </p:sp>
        </mc:Fallback>
      </mc:AlternateContent>
      <p:cxnSp>
        <p:nvCxnSpPr>
          <p:cNvPr id="18" name="直線矢印コネクタ 17"/>
          <p:cNvCxnSpPr/>
          <p:nvPr/>
        </p:nvCxnSpPr>
        <p:spPr>
          <a:xfrm>
            <a:off x="3568281" y="2553181"/>
            <a:ext cx="1608837" cy="0"/>
          </a:xfrm>
          <a:prstGeom prst="straightConnector1">
            <a:avLst/>
          </a:prstGeom>
          <a:ln w="38100">
            <a:prstDash val="dash"/>
            <a:tailEnd type="non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23950303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4099" y="3558686"/>
            <a:ext cx="3862569" cy="2914699"/>
          </a:xfrm>
          <a:prstGeom prst="rect">
            <a:avLst/>
          </a:prstGeom>
        </p:spPr>
      </p:pic>
      <p:pic>
        <p:nvPicPr>
          <p:cNvPr id="15" name="図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6869" y="3558686"/>
            <a:ext cx="3837658" cy="2895901"/>
          </a:xfrm>
          <a:prstGeom prst="rect">
            <a:avLst/>
          </a:prstGeom>
        </p:spPr>
      </p:pic>
      <p:pic>
        <p:nvPicPr>
          <p:cNvPr id="4" name="図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54099" y="565631"/>
            <a:ext cx="3731797" cy="2816018"/>
          </a:xfrm>
          <a:prstGeom prst="rect">
            <a:avLst/>
          </a:prstGeom>
        </p:spPr>
      </p:pic>
      <p:pic>
        <p:nvPicPr>
          <p:cNvPr id="3" name="図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86869" y="501492"/>
            <a:ext cx="3813406" cy="2877601"/>
          </a:xfrm>
          <a:prstGeom prst="rect">
            <a:avLst/>
          </a:prstGeom>
        </p:spPr>
      </p:pic>
      <mc:AlternateContent xmlns:mc="http://schemas.openxmlformats.org/markup-compatibility/2006" xmlns:a14="http://schemas.microsoft.com/office/drawing/2010/main">
        <mc:Choice Requires="a14">
          <p:sp>
            <p:nvSpPr>
              <p:cNvPr id="6" name="正方形/長方形 5"/>
              <p:cNvSpPr/>
              <p:nvPr/>
            </p:nvSpPr>
            <p:spPr>
              <a:xfrm>
                <a:off x="3996338" y="123286"/>
                <a:ext cx="701987" cy="58477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3200" i="1" smtClean="0">
                              <a:latin typeface="Cambria Math" panose="02040503050406030204" pitchFamily="18" charset="0"/>
                            </a:rPr>
                          </m:ctrlPr>
                        </m:sSubPr>
                        <m:e>
                          <m:r>
                            <a:rPr lang="en-US" altLang="ja-JP" sz="3200" i="1">
                              <a:latin typeface="Cambria Math" panose="02040503050406030204" pitchFamily="18" charset="0"/>
                            </a:rPr>
                            <m:t>𝐹</m:t>
                          </m:r>
                        </m:e>
                        <m:sub>
                          <m:r>
                            <a:rPr lang="en-US" altLang="ja-JP" sz="3200" b="0" i="1" smtClean="0">
                              <a:latin typeface="Cambria Math" panose="02040503050406030204" pitchFamily="18" charset="0"/>
                            </a:rPr>
                            <m:t>𝐴</m:t>
                          </m:r>
                        </m:sub>
                      </m:sSub>
                    </m:oMath>
                  </m:oMathPara>
                </a14:m>
                <a:endParaRPr lang="ja-JP" altLang="en-US" sz="3200"/>
              </a:p>
            </p:txBody>
          </p:sp>
        </mc:Choice>
        <mc:Fallback xmlns="">
          <p:sp>
            <p:nvSpPr>
              <p:cNvPr id="6" name="正方形/長方形 5"/>
              <p:cNvSpPr>
                <a:spLocks noRot="1" noChangeAspect="1" noMove="1" noResize="1" noEditPoints="1" noAdjustHandles="1" noChangeArrowheads="1" noChangeShapeType="1" noTextEdit="1"/>
              </p:cNvSpPr>
              <p:nvPr/>
            </p:nvSpPr>
            <p:spPr>
              <a:xfrm>
                <a:off x="3996338" y="123286"/>
                <a:ext cx="701987" cy="584775"/>
              </a:xfrm>
              <a:prstGeom prst="rect">
                <a:avLst/>
              </a:prstGeom>
              <a:blipFill>
                <a:blip r:embed="rId6"/>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7" name="正方形/長方形 6"/>
              <p:cNvSpPr/>
              <p:nvPr/>
            </p:nvSpPr>
            <p:spPr>
              <a:xfrm>
                <a:off x="263828" y="1540183"/>
                <a:ext cx="591700"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000" b="0" i="1" smtClean="0">
                              <a:latin typeface="Cambria Math" panose="02040503050406030204" pitchFamily="18" charset="0"/>
                            </a:rPr>
                          </m:ctrlPr>
                        </m:sSubPr>
                        <m:e>
                          <m:r>
                            <m:rPr>
                              <m:sty m:val="p"/>
                            </m:rPr>
                            <a:rPr lang="en-US" altLang="ja-JP" sz="2000" b="0" i="1" smtClean="0">
                              <a:latin typeface="Cambria Math" panose="02040503050406030204" pitchFamily="18" charset="0"/>
                            </a:rPr>
                            <m:t>c</m:t>
                          </m:r>
                        </m:e>
                        <m:sub>
                          <m:r>
                            <a:rPr lang="en-US" altLang="ja-JP" sz="2000" b="0" i="1" smtClean="0">
                              <a:latin typeface="Cambria Math" panose="02040503050406030204" pitchFamily="18" charset="0"/>
                            </a:rPr>
                            <m:t>12</m:t>
                          </m:r>
                        </m:sub>
                      </m:sSub>
                    </m:oMath>
                  </m:oMathPara>
                </a14:m>
                <a:endParaRPr lang="ja-JP" altLang="en-US" sz="2000"/>
              </a:p>
            </p:txBody>
          </p:sp>
        </mc:Choice>
        <mc:Fallback xmlns="">
          <p:sp>
            <p:nvSpPr>
              <p:cNvPr id="7" name="正方形/長方形 6"/>
              <p:cNvSpPr>
                <a:spLocks noRot="1" noChangeAspect="1" noMove="1" noResize="1" noEditPoints="1" noAdjustHandles="1" noChangeArrowheads="1" noChangeShapeType="1" noTextEdit="1"/>
              </p:cNvSpPr>
              <p:nvPr/>
            </p:nvSpPr>
            <p:spPr>
              <a:xfrm>
                <a:off x="263828" y="1540183"/>
                <a:ext cx="591700" cy="400110"/>
              </a:xfrm>
              <a:prstGeom prst="rect">
                <a:avLst/>
              </a:prstGeom>
              <a:blipFill>
                <a:blip r:embed="rId7"/>
                <a:stretch>
                  <a:fillRect b="-4615"/>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正方形/長方形 7"/>
              <p:cNvSpPr/>
              <p:nvPr/>
            </p:nvSpPr>
            <p:spPr>
              <a:xfrm>
                <a:off x="1951990" y="3100717"/>
                <a:ext cx="487505"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𝜖</m:t>
                          </m:r>
                        </m:e>
                        <m:sub>
                          <m:r>
                            <a:rPr lang="en-US" altLang="ja-JP" sz="2000" b="0" i="1" smtClean="0">
                              <a:latin typeface="Cambria Math" panose="02040503050406030204" pitchFamily="18" charset="0"/>
                            </a:rPr>
                            <m:t>1</m:t>
                          </m:r>
                        </m:sub>
                      </m:sSub>
                    </m:oMath>
                  </m:oMathPara>
                </a14:m>
                <a:endParaRPr lang="ja-JP" altLang="en-US" sz="2000"/>
              </a:p>
            </p:txBody>
          </p:sp>
        </mc:Choice>
        <mc:Fallback xmlns="">
          <p:sp>
            <p:nvSpPr>
              <p:cNvPr id="8" name="正方形/長方形 7"/>
              <p:cNvSpPr>
                <a:spLocks noRot="1" noChangeAspect="1" noMove="1" noResize="1" noEditPoints="1" noAdjustHandles="1" noChangeArrowheads="1" noChangeShapeType="1" noTextEdit="1"/>
              </p:cNvSpPr>
              <p:nvPr/>
            </p:nvSpPr>
            <p:spPr>
              <a:xfrm>
                <a:off x="1951990" y="3100717"/>
                <a:ext cx="487505" cy="400110"/>
              </a:xfrm>
              <a:prstGeom prst="rect">
                <a:avLst/>
              </a:prstGeom>
              <a:blipFill>
                <a:blip r:embed="rId8"/>
                <a:stretch>
                  <a:fillRect b="-307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9" name="正方形/長方形 8"/>
              <p:cNvSpPr/>
              <p:nvPr/>
            </p:nvSpPr>
            <p:spPr>
              <a:xfrm>
                <a:off x="350722" y="184842"/>
                <a:ext cx="582147"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𝑔</m:t>
                          </m:r>
                        </m:e>
                        <m:sub>
                          <m:r>
                            <a:rPr lang="en-US" altLang="ja-JP" sz="2400" b="0" i="1" smtClean="0">
                              <a:latin typeface="Cambria Math" panose="02040503050406030204" pitchFamily="18" charset="0"/>
                            </a:rPr>
                            <m:t>1</m:t>
                          </m:r>
                        </m:sub>
                      </m:sSub>
                    </m:oMath>
                  </m:oMathPara>
                </a14:m>
                <a:endParaRPr lang="ja-JP" altLang="en-US" sz="2400"/>
              </a:p>
            </p:txBody>
          </p:sp>
        </mc:Choice>
        <mc:Fallback xmlns="">
          <p:sp>
            <p:nvSpPr>
              <p:cNvPr id="9" name="正方形/長方形 8"/>
              <p:cNvSpPr>
                <a:spLocks noRot="1" noChangeAspect="1" noMove="1" noResize="1" noEditPoints="1" noAdjustHandles="1" noChangeArrowheads="1" noChangeShapeType="1" noTextEdit="1"/>
              </p:cNvSpPr>
              <p:nvPr/>
            </p:nvSpPr>
            <p:spPr>
              <a:xfrm>
                <a:off x="350722" y="184842"/>
                <a:ext cx="582147" cy="461665"/>
              </a:xfrm>
              <a:prstGeom prst="rect">
                <a:avLst/>
              </a:prstGeom>
              <a:blipFill>
                <a:blip r:embed="rId9"/>
                <a:stretch>
                  <a:fillRect b="-1315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0" name="正方形/長方形 9"/>
              <p:cNvSpPr/>
              <p:nvPr/>
            </p:nvSpPr>
            <p:spPr>
              <a:xfrm>
                <a:off x="4948828" y="184842"/>
                <a:ext cx="589264"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𝑔</m:t>
                          </m:r>
                        </m:e>
                        <m:sub>
                          <m:r>
                            <a:rPr lang="en-US" altLang="ja-JP" sz="2400" b="0" i="1" smtClean="0">
                              <a:latin typeface="Cambria Math" panose="02040503050406030204" pitchFamily="18" charset="0"/>
                            </a:rPr>
                            <m:t>3</m:t>
                          </m:r>
                        </m:sub>
                      </m:sSub>
                    </m:oMath>
                  </m:oMathPara>
                </a14:m>
                <a:endParaRPr lang="ja-JP" altLang="en-US" sz="2400"/>
              </a:p>
            </p:txBody>
          </p:sp>
        </mc:Choice>
        <mc:Fallback xmlns="">
          <p:sp>
            <p:nvSpPr>
              <p:cNvPr id="10" name="正方形/長方形 9"/>
              <p:cNvSpPr>
                <a:spLocks noRot="1" noChangeAspect="1" noMove="1" noResize="1" noEditPoints="1" noAdjustHandles="1" noChangeArrowheads="1" noChangeShapeType="1" noTextEdit="1"/>
              </p:cNvSpPr>
              <p:nvPr/>
            </p:nvSpPr>
            <p:spPr>
              <a:xfrm>
                <a:off x="4948828" y="184842"/>
                <a:ext cx="589264" cy="461665"/>
              </a:xfrm>
              <a:prstGeom prst="rect">
                <a:avLst/>
              </a:prstGeom>
              <a:blipFill>
                <a:blip r:embed="rId10"/>
                <a:stretch>
                  <a:fillRect b="-1315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3" name="正方形/長方形 12"/>
              <p:cNvSpPr/>
              <p:nvPr/>
            </p:nvSpPr>
            <p:spPr>
              <a:xfrm>
                <a:off x="350721" y="3428999"/>
                <a:ext cx="589264"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𝑔</m:t>
                          </m:r>
                        </m:e>
                        <m:sub>
                          <m:r>
                            <a:rPr lang="en-US" altLang="ja-JP" sz="2400" b="0" i="1" smtClean="0">
                              <a:latin typeface="Cambria Math" panose="02040503050406030204" pitchFamily="18" charset="0"/>
                            </a:rPr>
                            <m:t>5</m:t>
                          </m:r>
                        </m:sub>
                      </m:sSub>
                    </m:oMath>
                  </m:oMathPara>
                </a14:m>
                <a:endParaRPr lang="ja-JP" altLang="en-US" sz="2400"/>
              </a:p>
            </p:txBody>
          </p:sp>
        </mc:Choice>
        <mc:Fallback xmlns="">
          <p:sp>
            <p:nvSpPr>
              <p:cNvPr id="13" name="正方形/長方形 12"/>
              <p:cNvSpPr>
                <a:spLocks noRot="1" noChangeAspect="1" noMove="1" noResize="1" noEditPoints="1" noAdjustHandles="1" noChangeArrowheads="1" noChangeShapeType="1" noTextEdit="1"/>
              </p:cNvSpPr>
              <p:nvPr/>
            </p:nvSpPr>
            <p:spPr>
              <a:xfrm>
                <a:off x="350721" y="3428999"/>
                <a:ext cx="589264" cy="461665"/>
              </a:xfrm>
              <a:prstGeom prst="rect">
                <a:avLst/>
              </a:prstGeom>
              <a:blipFill>
                <a:blip r:embed="rId11"/>
                <a:stretch>
                  <a:fillRect b="-1315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4" name="正方形/長方形 13"/>
              <p:cNvSpPr/>
              <p:nvPr/>
            </p:nvSpPr>
            <p:spPr>
              <a:xfrm>
                <a:off x="4659218" y="3300772"/>
                <a:ext cx="632224"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𝐴</m:t>
                          </m:r>
                        </m:e>
                        <m:sub>
                          <m:r>
                            <a:rPr lang="en-US" altLang="ja-JP" sz="2400" b="0" i="1" smtClean="0">
                              <a:latin typeface="Cambria Math" panose="02040503050406030204" pitchFamily="18" charset="0"/>
                            </a:rPr>
                            <m:t>𝑅</m:t>
                          </m:r>
                        </m:sub>
                      </m:sSub>
                    </m:oMath>
                  </m:oMathPara>
                </a14:m>
                <a:endParaRPr lang="ja-JP" altLang="en-US" sz="2400"/>
              </a:p>
            </p:txBody>
          </p:sp>
        </mc:Choice>
        <mc:Fallback xmlns="">
          <p:sp>
            <p:nvSpPr>
              <p:cNvPr id="14" name="正方形/長方形 13"/>
              <p:cNvSpPr>
                <a:spLocks noRot="1" noChangeAspect="1" noMove="1" noResize="1" noEditPoints="1" noAdjustHandles="1" noChangeArrowheads="1" noChangeShapeType="1" noTextEdit="1"/>
              </p:cNvSpPr>
              <p:nvPr/>
            </p:nvSpPr>
            <p:spPr>
              <a:xfrm>
                <a:off x="4659218" y="3300772"/>
                <a:ext cx="632224" cy="461665"/>
              </a:xfrm>
              <a:prstGeom prst="rect">
                <a:avLst/>
              </a:prstGeom>
              <a:blipFill>
                <a:blip r:embed="rId12"/>
                <a:stretch>
                  <a:fillRect b="-3947"/>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196162414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602399" y="358815"/>
            <a:ext cx="1959191" cy="584775"/>
          </a:xfrm>
          <a:prstGeom prst="rect">
            <a:avLst/>
          </a:prstGeom>
          <a:noFill/>
        </p:spPr>
        <p:txBody>
          <a:bodyPr wrap="none" rtlCol="0">
            <a:spAutoFit/>
          </a:bodyPr>
          <a:lstStyle/>
          <a:p>
            <a:pPr algn="ctr"/>
            <a:r>
              <a:rPr lang="en-US" altLang="ja-JP" sz="3200" b="1" dirty="0" smtClean="0"/>
              <a:t>Contents</a:t>
            </a:r>
            <a:endParaRPr kumimoji="1" lang="ja-JP" altLang="en-US" sz="3200" b="1" dirty="0"/>
          </a:p>
        </p:txBody>
      </p:sp>
      <p:sp>
        <p:nvSpPr>
          <p:cNvPr id="16" name="テキスト ボックス 15"/>
          <p:cNvSpPr txBox="1"/>
          <p:nvPr/>
        </p:nvSpPr>
        <p:spPr>
          <a:xfrm>
            <a:off x="728358" y="971651"/>
            <a:ext cx="2464136" cy="523220"/>
          </a:xfrm>
          <a:prstGeom prst="rect">
            <a:avLst/>
          </a:prstGeom>
          <a:noFill/>
        </p:spPr>
        <p:txBody>
          <a:bodyPr wrap="none" rtlCol="0">
            <a:spAutoFit/>
          </a:bodyPr>
          <a:lstStyle/>
          <a:p>
            <a:r>
              <a:rPr kumimoji="1" lang="en-US" altLang="ja-JP" sz="2800" dirty="0" smtClean="0">
                <a:solidFill>
                  <a:srgbClr val="FF0000"/>
                </a:solidFill>
              </a:rPr>
              <a:t>1. </a:t>
            </a:r>
            <a:r>
              <a:rPr lang="en-US" altLang="ja-JP" sz="2800" dirty="0" smtClean="0">
                <a:solidFill>
                  <a:srgbClr val="FF0000"/>
                </a:solidFill>
              </a:rPr>
              <a:t>Introduction</a:t>
            </a:r>
            <a:endParaRPr kumimoji="1" lang="ja-JP" altLang="en-US" sz="2800" dirty="0">
              <a:solidFill>
                <a:srgbClr val="FF0000"/>
              </a:solidFill>
            </a:endParaRPr>
          </a:p>
        </p:txBody>
      </p:sp>
      <mc:AlternateContent xmlns:mc="http://schemas.openxmlformats.org/markup-compatibility/2006" xmlns:a14="http://schemas.microsoft.com/office/drawing/2010/main">
        <mc:Choice Requires="a14">
          <p:sp>
            <p:nvSpPr>
              <p:cNvPr id="18" name="テキスト ボックス 17"/>
              <p:cNvSpPr txBox="1"/>
              <p:nvPr/>
            </p:nvSpPr>
            <p:spPr>
              <a:xfrm>
                <a:off x="728357" y="2704997"/>
                <a:ext cx="6505884" cy="523220"/>
              </a:xfrm>
              <a:prstGeom prst="rect">
                <a:avLst/>
              </a:prstGeom>
              <a:noFill/>
            </p:spPr>
            <p:txBody>
              <a:bodyPr wrap="none" rtlCol="0">
                <a:spAutoFit/>
              </a:bodyPr>
              <a:lstStyle/>
              <a:p>
                <a:r>
                  <a:rPr lang="en-US" altLang="ja-JP" sz="2800" dirty="0" smtClean="0"/>
                  <a:t>2</a:t>
                </a:r>
                <a:r>
                  <a:rPr kumimoji="1" lang="en-US" altLang="ja-JP" sz="2800" dirty="0" smtClean="0"/>
                  <a:t>. </a:t>
                </a:r>
                <a:r>
                  <a:rPr lang="en-US" altLang="ja-JP" sz="2800" dirty="0"/>
                  <a:t>T</a:t>
                </a:r>
                <a:r>
                  <a:rPr kumimoji="1" lang="en-US" altLang="ja-JP" sz="2800" dirty="0" smtClean="0"/>
                  <a:t>ransition probability of </a:t>
                </a:r>
                <a14:m>
                  <m:oMath xmlns:m="http://schemas.openxmlformats.org/officeDocument/2006/math">
                    <m:sSup>
                      <m:sSupPr>
                        <m:ctrlPr>
                          <a:rPr kumimoji="1" lang="en-US" altLang="ja-JP" sz="2800" b="0" i="1" smtClean="0">
                            <a:latin typeface="Cambria Math" panose="02040503050406030204" pitchFamily="18" charset="0"/>
                          </a:rPr>
                        </m:ctrlPr>
                      </m:sSupPr>
                      <m:e>
                        <m:r>
                          <a:rPr kumimoji="1" lang="en-US" altLang="ja-JP" sz="2800" b="0" i="1" smtClean="0">
                            <a:latin typeface="Cambria Math" panose="02040503050406030204" pitchFamily="18" charset="0"/>
                          </a:rPr>
                          <m:t>𝜇</m:t>
                        </m:r>
                      </m:e>
                      <m:sup>
                        <m:r>
                          <a:rPr kumimoji="1" lang="en-US" altLang="ja-JP" sz="2800" b="0" i="1" smtClean="0">
                            <a:latin typeface="Cambria Math" panose="02040503050406030204" pitchFamily="18" charset="0"/>
                          </a:rPr>
                          <m:t>−</m:t>
                        </m:r>
                      </m:sup>
                    </m:sSup>
                    <m:sSup>
                      <m:sSupPr>
                        <m:ctrlPr>
                          <a:rPr kumimoji="1" lang="en-US" altLang="ja-JP" sz="2800" b="0" i="1" smtClean="0">
                            <a:latin typeface="Cambria Math" panose="02040503050406030204" pitchFamily="18" charset="0"/>
                          </a:rPr>
                        </m:ctrlPr>
                      </m:sSupPr>
                      <m:e>
                        <m:r>
                          <a:rPr kumimoji="1" lang="en-US" altLang="ja-JP" sz="2800" b="0" i="1" smtClean="0">
                            <a:latin typeface="Cambria Math" panose="02040503050406030204" pitchFamily="18" charset="0"/>
                          </a:rPr>
                          <m:t>𝑒</m:t>
                        </m:r>
                      </m:e>
                      <m:sup>
                        <m:r>
                          <a:rPr kumimoji="1" lang="en-US" altLang="ja-JP" sz="2800" b="0" i="1" smtClean="0">
                            <a:latin typeface="Cambria Math" panose="02040503050406030204" pitchFamily="18" charset="0"/>
                          </a:rPr>
                          <m:t>−</m:t>
                        </m:r>
                      </m:sup>
                    </m:sSup>
                    <m:r>
                      <a:rPr kumimoji="1" lang="en-US" altLang="ja-JP" sz="2800" b="0" i="1" smtClean="0">
                        <a:latin typeface="Cambria Math" panose="02040503050406030204" pitchFamily="18" charset="0"/>
                      </a:rPr>
                      <m:t>→</m:t>
                    </m:r>
                    <m:sSup>
                      <m:sSupPr>
                        <m:ctrlPr>
                          <a:rPr kumimoji="1" lang="en-US" altLang="ja-JP" sz="2800" b="0" i="1" smtClean="0">
                            <a:latin typeface="Cambria Math" panose="02040503050406030204" pitchFamily="18" charset="0"/>
                          </a:rPr>
                        </m:ctrlPr>
                      </m:sSupPr>
                      <m:e>
                        <m:r>
                          <a:rPr kumimoji="1" lang="en-US" altLang="ja-JP" sz="2800" b="0" i="1" smtClean="0">
                            <a:latin typeface="Cambria Math" panose="02040503050406030204" pitchFamily="18" charset="0"/>
                          </a:rPr>
                          <m:t>𝑒</m:t>
                        </m:r>
                      </m:e>
                      <m:sup>
                        <m:r>
                          <a:rPr kumimoji="1" lang="en-US" altLang="ja-JP" sz="2800" b="0" i="1" smtClean="0">
                            <a:latin typeface="Cambria Math" panose="02040503050406030204" pitchFamily="18" charset="0"/>
                          </a:rPr>
                          <m:t>−</m:t>
                        </m:r>
                      </m:sup>
                    </m:sSup>
                    <m:sSup>
                      <m:sSupPr>
                        <m:ctrlPr>
                          <a:rPr kumimoji="1" lang="en-US" altLang="ja-JP" sz="2800" b="0" i="1" smtClean="0">
                            <a:latin typeface="Cambria Math" panose="02040503050406030204" pitchFamily="18" charset="0"/>
                          </a:rPr>
                        </m:ctrlPr>
                      </m:sSupPr>
                      <m:e>
                        <m:r>
                          <a:rPr kumimoji="1" lang="en-US" altLang="ja-JP" sz="2800" b="0" i="1" smtClean="0">
                            <a:latin typeface="Cambria Math" panose="02040503050406030204" pitchFamily="18" charset="0"/>
                          </a:rPr>
                          <m:t>𝑒</m:t>
                        </m:r>
                      </m:e>
                      <m:sup>
                        <m:r>
                          <a:rPr kumimoji="1" lang="en-US" altLang="ja-JP" sz="2800" b="0" i="1" smtClean="0">
                            <a:latin typeface="Cambria Math" panose="02040503050406030204" pitchFamily="18" charset="0"/>
                          </a:rPr>
                          <m:t>−</m:t>
                        </m:r>
                      </m:sup>
                    </m:sSup>
                  </m:oMath>
                </a14:m>
                <a:endParaRPr kumimoji="1" lang="en-US" altLang="ja-JP" sz="2800" b="0" dirty="0" smtClean="0"/>
              </a:p>
            </p:txBody>
          </p:sp>
        </mc:Choice>
        <mc:Fallback xmlns="">
          <p:sp>
            <p:nvSpPr>
              <p:cNvPr id="18" name="テキスト ボックス 17"/>
              <p:cNvSpPr txBox="1">
                <a:spLocks noRot="1" noChangeAspect="1" noMove="1" noResize="1" noEditPoints="1" noAdjustHandles="1" noChangeArrowheads="1" noChangeShapeType="1" noTextEdit="1"/>
              </p:cNvSpPr>
              <p:nvPr/>
            </p:nvSpPr>
            <p:spPr>
              <a:xfrm>
                <a:off x="728357" y="2704997"/>
                <a:ext cx="6505884" cy="523220"/>
              </a:xfrm>
              <a:prstGeom prst="rect">
                <a:avLst/>
              </a:prstGeom>
              <a:blipFill>
                <a:blip r:embed="rId3"/>
                <a:stretch>
                  <a:fillRect l="-1873" t="-12791" b="-31395"/>
                </a:stretch>
              </a:blipFill>
            </p:spPr>
            <p:txBody>
              <a:bodyPr/>
              <a:lstStyle/>
              <a:p>
                <a:r>
                  <a:rPr lang="ja-JP" altLang="en-US">
                    <a:noFill/>
                  </a:rPr>
                  <a:t> </a:t>
                </a:r>
              </a:p>
            </p:txBody>
          </p:sp>
        </mc:Fallback>
      </mc:AlternateContent>
      <p:sp>
        <p:nvSpPr>
          <p:cNvPr id="19" name="テキスト ボックス 18"/>
          <p:cNvSpPr txBox="1"/>
          <p:nvPr/>
        </p:nvSpPr>
        <p:spPr>
          <a:xfrm>
            <a:off x="1088459" y="1497320"/>
            <a:ext cx="502592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Charged Lepton Flavor Violation (CLFV)</a:t>
            </a:r>
            <a:endParaRPr kumimoji="1" lang="ja-JP" altLang="en-US" sz="2000" dirty="0"/>
          </a:p>
        </p:txBody>
      </p:sp>
      <p:sp>
        <p:nvSpPr>
          <p:cNvPr id="20" name="テキスト ボックス 19"/>
          <p:cNvSpPr txBox="1"/>
          <p:nvPr/>
        </p:nvSpPr>
        <p:spPr>
          <a:xfrm>
            <a:off x="1088459" y="1899879"/>
            <a:ext cx="374653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CLFV</a:t>
            </a:r>
            <a:r>
              <a:rPr lang="ja-JP" altLang="en-US" sz="2000" dirty="0" smtClean="0"/>
              <a:t> </a:t>
            </a:r>
            <a:r>
              <a:rPr lang="en-US" altLang="ja-JP" sz="2000" dirty="0" smtClean="0"/>
              <a:t>searches using muon</a:t>
            </a:r>
            <a:endParaRPr kumimoji="1" lang="ja-JP" altLang="en-US" sz="2000" dirty="0"/>
          </a:p>
        </p:txBody>
      </p:sp>
      <p:sp>
        <p:nvSpPr>
          <p:cNvPr id="21" name="テキスト ボックス 20"/>
          <p:cNvSpPr txBox="1"/>
          <p:nvPr/>
        </p:nvSpPr>
        <p:spPr>
          <a:xfrm>
            <a:off x="1088459" y="3633225"/>
            <a:ext cx="7390165"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Distortion of scattering electrons</a:t>
            </a:r>
            <a:r>
              <a:rPr lang="ja-JP" altLang="en-US" sz="2000" dirty="0" smtClean="0"/>
              <a:t> </a:t>
            </a:r>
            <a:r>
              <a:rPr lang="en-US" altLang="ja-JP" sz="2000" dirty="0"/>
              <a:t>&amp;</a:t>
            </a:r>
            <a:r>
              <a:rPr lang="ja-JP" altLang="en-US" sz="2000" dirty="0" smtClean="0"/>
              <a:t> </a:t>
            </a:r>
            <a:r>
              <a:rPr lang="en-US" altLang="ja-JP" sz="2000" dirty="0" smtClean="0"/>
              <a:t>Relativity of bound leptons</a:t>
            </a:r>
            <a:endParaRPr lang="ja-JP" altLang="en-US" sz="2000" dirty="0"/>
          </a:p>
        </p:txBody>
      </p:sp>
      <p:sp>
        <p:nvSpPr>
          <p:cNvPr id="22" name="テキスト ボックス 21"/>
          <p:cNvSpPr txBox="1"/>
          <p:nvPr/>
        </p:nvSpPr>
        <p:spPr>
          <a:xfrm>
            <a:off x="728357" y="6171690"/>
            <a:ext cx="2167581" cy="523220"/>
          </a:xfrm>
          <a:prstGeom prst="rect">
            <a:avLst/>
          </a:prstGeom>
          <a:noFill/>
        </p:spPr>
        <p:txBody>
          <a:bodyPr wrap="none" rtlCol="0">
            <a:spAutoFit/>
          </a:bodyPr>
          <a:lstStyle/>
          <a:p>
            <a:r>
              <a:rPr lang="ja-JP" altLang="en-US" sz="2800" dirty="0"/>
              <a:t>４</a:t>
            </a:r>
            <a:r>
              <a:rPr kumimoji="1" lang="en-US" altLang="ja-JP" sz="2800" dirty="0" smtClean="0"/>
              <a:t>. Summary</a:t>
            </a:r>
            <a:endParaRPr kumimoji="1" lang="en-US" altLang="ja-JP" sz="2800" b="0" dirty="0" smtClean="0"/>
          </a:p>
        </p:txBody>
      </p:sp>
      <mc:AlternateContent xmlns:mc="http://schemas.openxmlformats.org/markup-compatibility/2006" xmlns:a14="http://schemas.microsoft.com/office/drawing/2010/main">
        <mc:Choice Requires="a14">
          <p:sp>
            <p:nvSpPr>
              <p:cNvPr id="23" name="テキスト ボックス 22"/>
              <p:cNvSpPr txBox="1"/>
              <p:nvPr/>
            </p:nvSpPr>
            <p:spPr>
              <a:xfrm>
                <a:off x="1088459" y="2302438"/>
                <a:ext cx="3989425" cy="400110"/>
              </a:xfrm>
              <a:prstGeom prst="rect">
                <a:avLst/>
              </a:prstGeom>
              <a:noFill/>
            </p:spPr>
            <p:txBody>
              <a:bodyPr wrap="none" rtlCol="0">
                <a:spAutoFit/>
              </a:bodyPr>
              <a:lstStyle/>
              <a:p>
                <a:pPr marL="266700" indent="-266700">
                  <a:buFont typeface="Wingdings" panose="05000000000000000000" pitchFamily="2" charset="2"/>
                  <a:buChar char="Ø"/>
                </a:pPr>
                <a14:m>
                  <m:oMath xmlns:m="http://schemas.openxmlformats.org/officeDocument/2006/math">
                    <m:sSup>
                      <m:sSupPr>
                        <m:ctrlPr>
                          <a:rPr lang="en-US" altLang="ja-JP" sz="2000" i="1" smtClean="0">
                            <a:solidFill>
                              <a:schemeClr val="tx1"/>
                            </a:solidFill>
                            <a:latin typeface="Cambria Math" panose="02040503050406030204" pitchFamily="18" charset="0"/>
                          </a:rPr>
                        </m:ctrlPr>
                      </m:sSupPr>
                      <m:e>
                        <m:r>
                          <a:rPr lang="en-US" altLang="ja-JP" sz="2000" i="1">
                            <a:solidFill>
                              <a:schemeClr val="tx1"/>
                            </a:solidFill>
                            <a:latin typeface="Cambria Math" panose="02040503050406030204" pitchFamily="18" charset="0"/>
                          </a:rPr>
                          <m:t>𝜇</m:t>
                        </m:r>
                      </m:e>
                      <m:sup>
                        <m:r>
                          <a:rPr lang="en-US" altLang="ja-JP" sz="2000" i="1">
                            <a:solidFill>
                              <a:schemeClr val="tx1"/>
                            </a:solidFill>
                            <a:latin typeface="Cambria Math" panose="02040503050406030204" pitchFamily="18" charset="0"/>
                          </a:rPr>
                          <m:t>−</m:t>
                        </m:r>
                      </m:sup>
                    </m:sSup>
                    <m:sSup>
                      <m:sSupPr>
                        <m:ctrlPr>
                          <a:rPr lang="en-US" altLang="ja-JP" sz="2000" i="1">
                            <a:solidFill>
                              <a:schemeClr val="tx1"/>
                            </a:solidFill>
                            <a:latin typeface="Cambria Math" panose="02040503050406030204" pitchFamily="18" charset="0"/>
                          </a:rPr>
                        </m:ctrlPr>
                      </m:sSupPr>
                      <m:e>
                        <m:r>
                          <a:rPr lang="en-US" altLang="ja-JP" sz="2000" i="1">
                            <a:solidFill>
                              <a:schemeClr val="tx1"/>
                            </a:solidFill>
                            <a:latin typeface="Cambria Math" panose="02040503050406030204" pitchFamily="18" charset="0"/>
                          </a:rPr>
                          <m:t>𝑒</m:t>
                        </m:r>
                      </m:e>
                      <m:sup>
                        <m:r>
                          <a:rPr lang="en-US" altLang="ja-JP" sz="2000" i="1">
                            <a:solidFill>
                              <a:schemeClr val="tx1"/>
                            </a:solidFill>
                            <a:latin typeface="Cambria Math" panose="02040503050406030204" pitchFamily="18" charset="0"/>
                          </a:rPr>
                          <m:t>−</m:t>
                        </m:r>
                      </m:sup>
                    </m:sSup>
                    <m:r>
                      <a:rPr lang="en-US" altLang="ja-JP" sz="2000" i="1">
                        <a:solidFill>
                          <a:schemeClr val="tx1"/>
                        </a:solidFill>
                        <a:latin typeface="Cambria Math" panose="02040503050406030204" pitchFamily="18" charset="0"/>
                      </a:rPr>
                      <m:t>→</m:t>
                    </m:r>
                    <m:sSup>
                      <m:sSupPr>
                        <m:ctrlPr>
                          <a:rPr lang="en-US" altLang="ja-JP" sz="2000" i="1">
                            <a:solidFill>
                              <a:schemeClr val="tx1"/>
                            </a:solidFill>
                            <a:latin typeface="Cambria Math" panose="02040503050406030204" pitchFamily="18" charset="0"/>
                          </a:rPr>
                        </m:ctrlPr>
                      </m:sSupPr>
                      <m:e>
                        <m:r>
                          <a:rPr lang="en-US" altLang="ja-JP" sz="2000" i="1">
                            <a:solidFill>
                              <a:schemeClr val="tx1"/>
                            </a:solidFill>
                            <a:latin typeface="Cambria Math" panose="02040503050406030204" pitchFamily="18" charset="0"/>
                          </a:rPr>
                          <m:t>𝑒</m:t>
                        </m:r>
                      </m:e>
                      <m:sup>
                        <m:r>
                          <a:rPr lang="en-US" altLang="ja-JP" sz="2000" i="1">
                            <a:solidFill>
                              <a:schemeClr val="tx1"/>
                            </a:solidFill>
                            <a:latin typeface="Cambria Math" panose="02040503050406030204" pitchFamily="18" charset="0"/>
                          </a:rPr>
                          <m:t>−</m:t>
                        </m:r>
                      </m:sup>
                    </m:sSup>
                    <m:sSup>
                      <m:sSupPr>
                        <m:ctrlPr>
                          <a:rPr lang="en-US" altLang="ja-JP" sz="2000" i="1">
                            <a:solidFill>
                              <a:schemeClr val="tx1"/>
                            </a:solidFill>
                            <a:latin typeface="Cambria Math" panose="02040503050406030204" pitchFamily="18" charset="0"/>
                          </a:rPr>
                        </m:ctrlPr>
                      </m:sSupPr>
                      <m:e>
                        <m:r>
                          <a:rPr lang="en-US" altLang="ja-JP" sz="2000" i="1">
                            <a:solidFill>
                              <a:schemeClr val="tx1"/>
                            </a:solidFill>
                            <a:latin typeface="Cambria Math" panose="02040503050406030204" pitchFamily="18" charset="0"/>
                          </a:rPr>
                          <m:t>𝑒</m:t>
                        </m:r>
                      </m:e>
                      <m:sup>
                        <m:r>
                          <a:rPr lang="en-US" altLang="ja-JP" sz="2000" i="1">
                            <a:solidFill>
                              <a:schemeClr val="tx1"/>
                            </a:solidFill>
                            <a:latin typeface="Cambria Math" panose="02040503050406030204" pitchFamily="18" charset="0"/>
                          </a:rPr>
                          <m:t>−</m:t>
                        </m:r>
                      </m:sup>
                    </m:sSup>
                  </m:oMath>
                </a14:m>
                <a:r>
                  <a:rPr lang="en-US" altLang="ja-JP" sz="2000" dirty="0" smtClean="0">
                    <a:solidFill>
                      <a:schemeClr val="tx1"/>
                    </a:solidFill>
                  </a:rPr>
                  <a:t> in a muonic atom</a:t>
                </a:r>
                <a:endParaRPr lang="en-US" altLang="ja-JP" sz="2000" dirty="0">
                  <a:solidFill>
                    <a:schemeClr val="tx1"/>
                  </a:solidFill>
                </a:endParaRPr>
              </a:p>
            </p:txBody>
          </p:sp>
        </mc:Choice>
        <mc:Fallback xmlns="">
          <p:sp>
            <p:nvSpPr>
              <p:cNvPr id="23" name="テキスト ボックス 22"/>
              <p:cNvSpPr txBox="1">
                <a:spLocks noRot="1" noChangeAspect="1" noMove="1" noResize="1" noEditPoints="1" noAdjustHandles="1" noChangeArrowheads="1" noChangeShapeType="1" noTextEdit="1"/>
              </p:cNvSpPr>
              <p:nvPr/>
            </p:nvSpPr>
            <p:spPr>
              <a:xfrm>
                <a:off x="1088459" y="2302438"/>
                <a:ext cx="3989425" cy="400110"/>
              </a:xfrm>
              <a:prstGeom prst="rect">
                <a:avLst/>
              </a:prstGeom>
              <a:blipFill>
                <a:blip r:embed="rId4"/>
                <a:stretch>
                  <a:fillRect l="-1376" t="-7692" r="-917" b="-29231"/>
                </a:stretch>
              </a:blipFill>
            </p:spPr>
            <p:txBody>
              <a:bodyPr/>
              <a:lstStyle/>
              <a:p>
                <a:r>
                  <a:rPr lang="ja-JP" altLang="en-US">
                    <a:noFill/>
                  </a:rPr>
                  <a:t> </a:t>
                </a:r>
              </a:p>
            </p:txBody>
          </p:sp>
        </mc:Fallback>
      </mc:AlternateContent>
      <p:sp>
        <p:nvSpPr>
          <p:cNvPr id="24" name="テキスト ボックス 23"/>
          <p:cNvSpPr txBox="1"/>
          <p:nvPr/>
        </p:nvSpPr>
        <p:spPr>
          <a:xfrm>
            <a:off x="728357" y="4438343"/>
            <a:ext cx="6365845" cy="523220"/>
          </a:xfrm>
          <a:prstGeom prst="rect">
            <a:avLst/>
          </a:prstGeom>
          <a:noFill/>
        </p:spPr>
        <p:txBody>
          <a:bodyPr wrap="none" rtlCol="0">
            <a:spAutoFit/>
          </a:bodyPr>
          <a:lstStyle/>
          <a:p>
            <a:r>
              <a:rPr lang="ja-JP" altLang="en-US" sz="2800" dirty="0"/>
              <a:t>３</a:t>
            </a:r>
            <a:r>
              <a:rPr kumimoji="1" lang="en-US" altLang="ja-JP" sz="2800" dirty="0" smtClean="0"/>
              <a:t>. Distinguishment of CLFV interaction</a:t>
            </a:r>
            <a:endParaRPr kumimoji="1" lang="en-US" altLang="ja-JP" sz="2800" b="0" dirty="0" smtClean="0"/>
          </a:p>
        </p:txBody>
      </p:sp>
      <p:sp>
        <p:nvSpPr>
          <p:cNvPr id="25" name="テキスト ボックス 24"/>
          <p:cNvSpPr txBox="1"/>
          <p:nvPr/>
        </p:nvSpPr>
        <p:spPr>
          <a:xfrm>
            <a:off x="1089100" y="5769130"/>
            <a:ext cx="6263253"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Asymmetry of emitted electrons by polarizing muon</a:t>
            </a:r>
            <a:endParaRPr kumimoji="1" lang="ja-JP" altLang="en-US" sz="2000" dirty="0"/>
          </a:p>
        </p:txBody>
      </p:sp>
      <p:sp>
        <p:nvSpPr>
          <p:cNvPr id="26" name="テキスト ボックス 25"/>
          <p:cNvSpPr txBox="1"/>
          <p:nvPr/>
        </p:nvSpPr>
        <p:spPr>
          <a:xfrm>
            <a:off x="1088459" y="4964012"/>
            <a:ext cx="4612160"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Atomic # dependence of decay rates</a:t>
            </a:r>
            <a:endParaRPr kumimoji="1" lang="ja-JP" altLang="en-US" sz="2000" dirty="0"/>
          </a:p>
        </p:txBody>
      </p:sp>
      <p:sp>
        <p:nvSpPr>
          <p:cNvPr id="27" name="テキスト ボックス 26"/>
          <p:cNvSpPr txBox="1"/>
          <p:nvPr/>
        </p:nvSpPr>
        <p:spPr>
          <a:xfrm>
            <a:off x="1088459" y="5366571"/>
            <a:ext cx="5908990"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Energy-angular distribution of emitted electrons</a:t>
            </a:r>
            <a:endParaRPr kumimoji="1" lang="ja-JP" altLang="en-US" sz="2000" dirty="0"/>
          </a:p>
        </p:txBody>
      </p:sp>
      <p:sp>
        <p:nvSpPr>
          <p:cNvPr id="28" name="テキスト ボックス 27"/>
          <p:cNvSpPr txBox="1"/>
          <p:nvPr/>
        </p:nvSpPr>
        <p:spPr>
          <a:xfrm>
            <a:off x="1088459" y="3230666"/>
            <a:ext cx="3541547"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t>Effective CLFV interactions</a:t>
            </a:r>
            <a:endParaRPr lang="ja-JP" altLang="en-US" sz="2000" dirty="0"/>
          </a:p>
        </p:txBody>
      </p:sp>
      <p:sp>
        <p:nvSpPr>
          <p:cNvPr id="29" name="テキスト ボックス 28"/>
          <p:cNvSpPr txBox="1"/>
          <p:nvPr/>
        </p:nvSpPr>
        <p:spPr>
          <a:xfrm>
            <a:off x="1088459" y="4035784"/>
            <a:ext cx="6075894"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t>Difference between contact &amp; photonic processes</a:t>
            </a:r>
            <a:endParaRPr lang="ja-JP" altLang="en-US" sz="2000" dirty="0"/>
          </a:p>
        </p:txBody>
      </p:sp>
    </p:spTree>
    <p:extLst>
      <p:ext uri="{BB962C8B-B14F-4D97-AF65-F5344CB8AC3E}">
        <p14:creationId xmlns:p14="http://schemas.microsoft.com/office/powerpoint/2010/main" val="328233217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70147" y="209865"/>
            <a:ext cx="4649030" cy="461665"/>
          </a:xfrm>
          <a:prstGeom prst="rect">
            <a:avLst/>
          </a:prstGeom>
          <a:noFill/>
        </p:spPr>
        <p:txBody>
          <a:bodyPr wrap="none" rtlCol="0">
            <a:spAutoFit/>
          </a:bodyPr>
          <a:lstStyle/>
          <a:p>
            <a:r>
              <a:rPr kumimoji="1" lang="ja-JP" altLang="en-US" sz="2400" dirty="0" smtClean="0"/>
              <a:t>・ </a:t>
            </a:r>
            <a:r>
              <a:rPr kumimoji="1" lang="en-US" altLang="ja-JP" sz="2400" dirty="0" smtClean="0"/>
              <a:t>In all cases there is asymmetry</a:t>
            </a:r>
            <a:endParaRPr kumimoji="1" lang="ja-JP" altLang="en-US" sz="2400" dirty="0"/>
          </a:p>
        </p:txBody>
      </p:sp>
      <p:sp>
        <p:nvSpPr>
          <p:cNvPr id="6" name="右矢印 5"/>
          <p:cNvSpPr/>
          <p:nvPr/>
        </p:nvSpPr>
        <p:spPr>
          <a:xfrm>
            <a:off x="930159" y="683857"/>
            <a:ext cx="605118" cy="484095"/>
          </a:xfrm>
          <a:prstGeom prst="right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1676961" y="729686"/>
            <a:ext cx="7002430" cy="400110"/>
          </a:xfrm>
          <a:prstGeom prst="rect">
            <a:avLst/>
          </a:prstGeom>
          <a:noFill/>
        </p:spPr>
        <p:txBody>
          <a:bodyPr wrap="none" rtlCol="0">
            <a:spAutoFit/>
          </a:bodyPr>
          <a:lstStyle/>
          <a:p>
            <a:r>
              <a:rPr lang="en-US" altLang="ja-JP" sz="2000" dirty="0" smtClean="0"/>
              <a:t>Useful to determine the parity violation of effective couplings</a:t>
            </a:r>
            <a:endParaRPr kumimoji="1" lang="ja-JP" altLang="en-US" sz="2000" dirty="0"/>
          </a:p>
        </p:txBody>
      </p:sp>
      <p:sp>
        <p:nvSpPr>
          <p:cNvPr id="8" name="テキスト ボックス 7"/>
          <p:cNvSpPr txBox="1"/>
          <p:nvPr/>
        </p:nvSpPr>
        <p:spPr>
          <a:xfrm>
            <a:off x="119188" y="5078915"/>
            <a:ext cx="7559121" cy="461665"/>
          </a:xfrm>
          <a:prstGeom prst="rect">
            <a:avLst/>
          </a:prstGeom>
          <a:noFill/>
        </p:spPr>
        <p:txBody>
          <a:bodyPr wrap="none" rtlCol="0">
            <a:spAutoFit/>
          </a:bodyPr>
          <a:lstStyle/>
          <a:p>
            <a:r>
              <a:rPr kumimoji="1" lang="ja-JP" altLang="en-US" sz="2400" dirty="0" smtClean="0"/>
              <a:t>・ </a:t>
            </a:r>
            <a:r>
              <a:rPr kumimoji="1" lang="en-US" altLang="ja-JP" sz="2400" dirty="0" smtClean="0"/>
              <a:t>Shape of </a:t>
            </a:r>
            <a:r>
              <a:rPr lang="en-US" altLang="ja-JP" sz="2400" dirty="0" err="1" smtClean="0"/>
              <a:t>Assymetry</a:t>
            </a:r>
            <a:r>
              <a:rPr lang="en-US" altLang="ja-JP" sz="2400" dirty="0" smtClean="0"/>
              <a:t> can determine the interaction !?</a:t>
            </a:r>
            <a:endParaRPr kumimoji="1" lang="ja-JP" altLang="en-US" sz="2400" dirty="0"/>
          </a:p>
        </p:txBody>
      </p:sp>
      <p:sp>
        <p:nvSpPr>
          <p:cNvPr id="13" name="テキスト ボックス 12"/>
          <p:cNvSpPr txBox="1"/>
          <p:nvPr/>
        </p:nvSpPr>
        <p:spPr>
          <a:xfrm>
            <a:off x="119188" y="1495730"/>
            <a:ext cx="4958409" cy="461665"/>
          </a:xfrm>
          <a:prstGeom prst="rect">
            <a:avLst/>
          </a:prstGeom>
          <a:noFill/>
        </p:spPr>
        <p:txBody>
          <a:bodyPr wrap="none" rtlCol="0">
            <a:spAutoFit/>
          </a:bodyPr>
          <a:lstStyle/>
          <a:p>
            <a:r>
              <a:rPr kumimoji="1" lang="ja-JP" altLang="en-US" sz="2400" dirty="0" smtClean="0"/>
              <a:t>・ </a:t>
            </a:r>
            <a:r>
              <a:rPr lang="en-US" altLang="ja-JP" sz="2400" dirty="0" smtClean="0"/>
              <a:t>Relativistic treatment is important</a:t>
            </a:r>
            <a:endParaRPr kumimoji="1" lang="ja-JP" altLang="en-US" sz="2400" dirty="0"/>
          </a:p>
        </p:txBody>
      </p:sp>
      <p:sp>
        <p:nvSpPr>
          <p:cNvPr id="17" name="テキスト ボックス 16"/>
          <p:cNvSpPr txBox="1"/>
          <p:nvPr/>
        </p:nvSpPr>
        <p:spPr>
          <a:xfrm>
            <a:off x="930159" y="3734155"/>
            <a:ext cx="3983783" cy="461665"/>
          </a:xfrm>
          <a:prstGeom prst="rect">
            <a:avLst/>
          </a:prstGeom>
          <a:noFill/>
        </p:spPr>
        <p:txBody>
          <a:bodyPr wrap="none" rtlCol="0">
            <a:spAutoFit/>
          </a:bodyPr>
          <a:lstStyle/>
          <a:p>
            <a:r>
              <a:rPr kumimoji="1" lang="ja-JP" altLang="en-US" sz="2400" dirty="0" smtClean="0"/>
              <a:t>・</a:t>
            </a:r>
            <a:r>
              <a:rPr kumimoji="1" lang="en-US" altLang="ja-JP" sz="2400" dirty="0" smtClean="0"/>
              <a:t>Distortion is very important</a:t>
            </a:r>
            <a:endParaRPr kumimoji="1" lang="ja-JP" altLang="en-US" sz="2400" dirty="0"/>
          </a:p>
        </p:txBody>
      </p:sp>
      <p:sp>
        <p:nvSpPr>
          <p:cNvPr id="21" name="テキスト ボックス 20"/>
          <p:cNvSpPr txBox="1"/>
          <p:nvPr/>
        </p:nvSpPr>
        <p:spPr>
          <a:xfrm>
            <a:off x="1734313" y="1126397"/>
            <a:ext cx="4004622" cy="400110"/>
          </a:xfrm>
          <a:prstGeom prst="rect">
            <a:avLst/>
          </a:prstGeom>
          <a:noFill/>
        </p:spPr>
        <p:txBody>
          <a:bodyPr wrap="none" rtlCol="0">
            <a:spAutoFit/>
          </a:bodyPr>
          <a:lstStyle/>
          <a:p>
            <a:r>
              <a:rPr lang="en-US" altLang="ja-JP" sz="2000" dirty="0" smtClean="0"/>
              <a:t>Especially for photonic interaction</a:t>
            </a:r>
            <a:endParaRPr kumimoji="1" lang="ja-JP" altLang="en-US" sz="2000" dirty="0"/>
          </a:p>
        </p:txBody>
      </p:sp>
      <mc:AlternateContent xmlns:mc="http://schemas.openxmlformats.org/markup-compatibility/2006">
        <mc:Choice xmlns:a14="http://schemas.microsoft.com/office/drawing/2010/main" Requires="a14">
          <p:sp>
            <p:nvSpPr>
              <p:cNvPr id="22" name="テキスト ボックス 21"/>
              <p:cNvSpPr txBox="1"/>
              <p:nvPr/>
            </p:nvSpPr>
            <p:spPr>
              <a:xfrm>
                <a:off x="485769" y="1922273"/>
                <a:ext cx="1402885" cy="461665"/>
              </a:xfrm>
              <a:prstGeom prst="rect">
                <a:avLst/>
              </a:prstGeom>
              <a:noFill/>
            </p:spPr>
            <p:txBody>
              <a:bodyPr wrap="none" rtlCol="0">
                <a:spAutoFit/>
              </a:bodyPr>
              <a:lstStyle/>
              <a:p>
                <a:r>
                  <a:rPr kumimoji="1" lang="ja-JP" altLang="en-US" sz="2400" smtClean="0"/>
                  <a:t>・ </a:t>
                </a:r>
                <a14:m>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𝑔</m:t>
                        </m:r>
                      </m:e>
                      <m:sub>
                        <m:r>
                          <a:rPr kumimoji="1" lang="en-US" altLang="ja-JP" sz="2400" b="0" i="1" smtClean="0">
                            <a:latin typeface="Cambria Math" panose="02040503050406030204" pitchFamily="18" charset="0"/>
                          </a:rPr>
                          <m:t>1</m:t>
                        </m:r>
                      </m:sub>
                    </m:sSub>
                  </m:oMath>
                </a14:m>
                <a:r>
                  <a:rPr kumimoji="1" lang="ja-JP" altLang="en-US" sz="2400" smtClean="0"/>
                  <a:t> </a:t>
                </a:r>
                <a:r>
                  <a:rPr kumimoji="1" lang="en-US" altLang="ja-JP" sz="2400" smtClean="0"/>
                  <a:t>type</a:t>
                </a:r>
                <a:endParaRPr kumimoji="1" lang="ja-JP" altLang="en-US" sz="2400"/>
              </a:p>
            </p:txBody>
          </p:sp>
        </mc:Choice>
        <mc:Fallback>
          <p:sp>
            <p:nvSpPr>
              <p:cNvPr id="22" name="テキスト ボックス 21"/>
              <p:cNvSpPr txBox="1">
                <a:spLocks noRot="1" noChangeAspect="1" noMove="1" noResize="1" noEditPoints="1" noAdjustHandles="1" noChangeArrowheads="1" noChangeShapeType="1" noTextEdit="1"/>
              </p:cNvSpPr>
              <p:nvPr/>
            </p:nvSpPr>
            <p:spPr>
              <a:xfrm>
                <a:off x="485769" y="1922273"/>
                <a:ext cx="1402885" cy="461665"/>
              </a:xfrm>
              <a:prstGeom prst="rect">
                <a:avLst/>
              </a:prstGeom>
              <a:blipFill rotWithShape="0">
                <a:blip r:embed="rId2"/>
                <a:stretch>
                  <a:fillRect l="-6957" t="-14474" r="-6087" b="-30263"/>
                </a:stretch>
              </a:blipFill>
            </p:spPr>
            <p:txBody>
              <a:bodyPr/>
              <a:lstStyle/>
              <a:p>
                <a:r>
                  <a:rPr lang="ja-JP" altLang="en-US">
                    <a:noFill/>
                  </a:rPr>
                  <a:t> </a:t>
                </a:r>
              </a:p>
            </p:txBody>
          </p:sp>
        </mc:Fallback>
      </mc:AlternateContent>
      <p:sp>
        <p:nvSpPr>
          <p:cNvPr id="23" name="テキスト ボックス 22"/>
          <p:cNvSpPr txBox="1"/>
          <p:nvPr/>
        </p:nvSpPr>
        <p:spPr>
          <a:xfrm>
            <a:off x="1010326" y="2492585"/>
            <a:ext cx="3858749" cy="400110"/>
          </a:xfrm>
          <a:prstGeom prst="rect">
            <a:avLst/>
          </a:prstGeom>
          <a:noFill/>
        </p:spPr>
        <p:txBody>
          <a:bodyPr wrap="none" rtlCol="0">
            <a:spAutoFit/>
          </a:bodyPr>
          <a:lstStyle/>
          <a:p>
            <a:r>
              <a:rPr lang="en-US" altLang="ja-JP" sz="2000" dirty="0" smtClean="0"/>
              <a:t>In non-relativistic limit , exactly 0</a:t>
            </a:r>
            <a:endParaRPr kumimoji="1" lang="ja-JP" altLang="en-US" sz="2000" dirty="0"/>
          </a:p>
        </p:txBody>
      </p:sp>
      <p:sp>
        <p:nvSpPr>
          <p:cNvPr id="24" name="テキスト ボックス 23"/>
          <p:cNvSpPr txBox="1"/>
          <p:nvPr/>
        </p:nvSpPr>
        <p:spPr>
          <a:xfrm>
            <a:off x="1010325" y="2955369"/>
            <a:ext cx="6976590" cy="400110"/>
          </a:xfrm>
          <a:prstGeom prst="rect">
            <a:avLst/>
          </a:prstGeom>
          <a:noFill/>
        </p:spPr>
        <p:txBody>
          <a:bodyPr wrap="none" rtlCol="0">
            <a:spAutoFit/>
          </a:bodyPr>
          <a:lstStyle/>
          <a:p>
            <a:r>
              <a:rPr lang="en-US" altLang="ja-JP" sz="2000" dirty="0" smtClean="0"/>
              <a:t>Even if relativistic , if nuclear is point like the asymmetry is 0</a:t>
            </a:r>
            <a:endParaRPr kumimoji="1" lang="ja-JP" altLang="en-US" sz="2000" dirty="0"/>
          </a:p>
        </p:txBody>
      </p:sp>
      <mc:AlternateContent xmlns:mc="http://schemas.openxmlformats.org/markup-compatibility/2006">
        <mc:Choice xmlns:a14="http://schemas.microsoft.com/office/drawing/2010/main" Requires="a14">
          <p:sp>
            <p:nvSpPr>
              <p:cNvPr id="25" name="テキスト ボックス 24"/>
              <p:cNvSpPr txBox="1"/>
              <p:nvPr/>
            </p:nvSpPr>
            <p:spPr>
              <a:xfrm>
                <a:off x="1676961" y="3302577"/>
                <a:ext cx="6083525" cy="446917"/>
              </a:xfrm>
              <a:prstGeom prst="rect">
                <a:avLst/>
              </a:prstGeom>
              <a:noFill/>
            </p:spPr>
            <p:txBody>
              <a:bodyPr wrap="none" rtlCol="0">
                <a:spAutoFit/>
              </a:bodyPr>
              <a:lstStyle/>
              <a:p>
                <a:r>
                  <a:rPr kumimoji="1" lang="ja-JP" altLang="en-US" sz="2000" dirty="0" smtClean="0"/>
                  <a:t>∵ </a:t>
                </a:r>
                <a:r>
                  <a:rPr lang="en-US" altLang="ja-JP" sz="2000" dirty="0" smtClean="0"/>
                  <a:t>asymmetry</a:t>
                </a:r>
                <a:r>
                  <a:rPr kumimoji="1" lang="ja-JP" altLang="en-US" sz="2000" dirty="0" smtClean="0"/>
                  <a:t> </a:t>
                </a:r>
                <a14:m>
                  <m:oMath xmlns:m="http://schemas.openxmlformats.org/officeDocument/2006/math">
                    <m:r>
                      <a:rPr kumimoji="1" lang="en-US" altLang="ja-JP" sz="2000" b="0" i="1" smtClean="0">
                        <a:latin typeface="Cambria Math" panose="02040503050406030204" pitchFamily="18" charset="0"/>
                      </a:rPr>
                      <m:t>∝∫</m:t>
                    </m:r>
                    <m:r>
                      <a:rPr kumimoji="1" lang="en-US" altLang="ja-JP" sz="2000" b="0" i="1" smtClean="0">
                        <a:latin typeface="Cambria Math" panose="02040503050406030204" pitchFamily="18" charset="0"/>
                      </a:rPr>
                      <m:t>𝑑𝑟</m:t>
                    </m:r>
                    <m:d>
                      <m:dPr>
                        <m:begChr m:val="["/>
                        <m:endChr m:val="]"/>
                        <m:ctrlPr>
                          <a:rPr kumimoji="1" lang="en-US" altLang="ja-JP" sz="2000" b="0" i="1" smtClean="0">
                            <a:latin typeface="Cambria Math" panose="02040503050406030204" pitchFamily="18" charset="0"/>
                          </a:rPr>
                        </m:ctrlPr>
                      </m:dPr>
                      <m:e>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𝑔</m:t>
                            </m:r>
                          </m:e>
                          <m:sub>
                            <m:r>
                              <a:rPr kumimoji="1" lang="en-US" altLang="ja-JP" sz="2000" b="0" i="1" smtClean="0">
                                <a:latin typeface="Cambria Math" panose="02040503050406030204" pitchFamily="18" charset="0"/>
                              </a:rPr>
                              <m:t>𝜇</m:t>
                            </m:r>
                          </m:sub>
                        </m:sSub>
                        <m:d>
                          <m:dPr>
                            <m:ctrlPr>
                              <a:rPr kumimoji="1" lang="en-US" altLang="ja-JP" sz="2000" b="0" i="1" smtClean="0">
                                <a:latin typeface="Cambria Math" panose="02040503050406030204" pitchFamily="18" charset="0"/>
                              </a:rPr>
                            </m:ctrlPr>
                          </m:dPr>
                          <m:e>
                            <m:r>
                              <a:rPr kumimoji="1" lang="en-US" altLang="ja-JP" sz="2000" b="0" i="1" smtClean="0">
                                <a:latin typeface="Cambria Math" panose="02040503050406030204" pitchFamily="18" charset="0"/>
                              </a:rPr>
                              <m:t>𝑟</m:t>
                            </m:r>
                          </m:e>
                        </m:d>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𝑓</m:t>
                            </m:r>
                          </m:e>
                          <m:sub>
                            <m:r>
                              <a:rPr kumimoji="1" lang="en-US" altLang="ja-JP" sz="2000" b="0" i="1" smtClean="0">
                                <a:latin typeface="Cambria Math" panose="02040503050406030204" pitchFamily="18" charset="0"/>
                              </a:rPr>
                              <m:t>𝑒</m:t>
                            </m:r>
                          </m:sub>
                        </m:sSub>
                        <m:d>
                          <m:dPr>
                            <m:ctrlPr>
                              <a:rPr kumimoji="1" lang="en-US" altLang="ja-JP" sz="2000" b="0" i="1" smtClean="0">
                                <a:latin typeface="Cambria Math" panose="02040503050406030204" pitchFamily="18" charset="0"/>
                              </a:rPr>
                            </m:ctrlPr>
                          </m:dPr>
                          <m:e>
                            <m:r>
                              <a:rPr kumimoji="1" lang="en-US" altLang="ja-JP" sz="2000" b="0" i="1" smtClean="0">
                                <a:latin typeface="Cambria Math" panose="02040503050406030204" pitchFamily="18" charset="0"/>
                              </a:rPr>
                              <m:t>𝑟</m:t>
                            </m:r>
                          </m:e>
                        </m:d>
                        <m:r>
                          <a:rPr kumimoji="1" lang="en-US" altLang="ja-JP" sz="2000" b="0" i="1" smtClean="0">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b="0" i="1" smtClean="0">
                                <a:latin typeface="Cambria Math" panose="02040503050406030204" pitchFamily="18" charset="0"/>
                              </a:rPr>
                              <m:t>𝑓</m:t>
                            </m:r>
                          </m:e>
                          <m:sub>
                            <m:r>
                              <a:rPr lang="en-US" altLang="ja-JP" sz="2000" i="1">
                                <a:latin typeface="Cambria Math" panose="02040503050406030204" pitchFamily="18" charset="0"/>
                              </a:rPr>
                              <m:t>𝜇</m:t>
                            </m:r>
                          </m:sub>
                        </m:sSub>
                        <m:d>
                          <m:dPr>
                            <m:ctrlPr>
                              <a:rPr lang="en-US" altLang="ja-JP" sz="2000" i="1">
                                <a:latin typeface="Cambria Math" panose="02040503050406030204" pitchFamily="18" charset="0"/>
                              </a:rPr>
                            </m:ctrlPr>
                          </m:dPr>
                          <m:e>
                            <m:r>
                              <a:rPr lang="en-US" altLang="ja-JP" sz="2000" i="1">
                                <a:latin typeface="Cambria Math" panose="02040503050406030204" pitchFamily="18" charset="0"/>
                              </a:rPr>
                              <m:t>𝑟</m:t>
                            </m:r>
                          </m:e>
                        </m:d>
                        <m:sSub>
                          <m:sSubPr>
                            <m:ctrlPr>
                              <a:rPr lang="en-US" altLang="ja-JP" sz="2000" i="1">
                                <a:latin typeface="Cambria Math" panose="02040503050406030204" pitchFamily="18" charset="0"/>
                              </a:rPr>
                            </m:ctrlPr>
                          </m:sSubPr>
                          <m:e>
                            <m:r>
                              <a:rPr lang="en-US" altLang="ja-JP" sz="2000" b="0" i="1" smtClean="0">
                                <a:latin typeface="Cambria Math" panose="02040503050406030204" pitchFamily="18" charset="0"/>
                              </a:rPr>
                              <m:t>𝑔</m:t>
                            </m:r>
                          </m:e>
                          <m:sub>
                            <m:r>
                              <a:rPr lang="en-US" altLang="ja-JP" sz="2000" i="1">
                                <a:latin typeface="Cambria Math" panose="02040503050406030204" pitchFamily="18" charset="0"/>
                              </a:rPr>
                              <m:t>𝑒</m:t>
                            </m:r>
                          </m:sub>
                        </m:sSub>
                        <m:d>
                          <m:dPr>
                            <m:ctrlPr>
                              <a:rPr lang="en-US" altLang="ja-JP" sz="2000" i="1">
                                <a:latin typeface="Cambria Math" panose="02040503050406030204" pitchFamily="18" charset="0"/>
                              </a:rPr>
                            </m:ctrlPr>
                          </m:dPr>
                          <m:e>
                            <m:r>
                              <a:rPr lang="en-US" altLang="ja-JP" sz="2000" i="1">
                                <a:latin typeface="Cambria Math" panose="02040503050406030204" pitchFamily="18" charset="0"/>
                              </a:rPr>
                              <m:t>𝑟</m:t>
                            </m:r>
                          </m:e>
                        </m:d>
                      </m:e>
                    </m:d>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𝑗</m:t>
                        </m:r>
                      </m:e>
                      <m:sub>
                        <m:r>
                          <a:rPr lang="en-US" altLang="ja-JP" sz="2000" b="0" i="1" smtClean="0">
                            <a:latin typeface="Cambria Math" panose="02040503050406030204" pitchFamily="18" charset="0"/>
                          </a:rPr>
                          <m:t>1</m:t>
                        </m:r>
                      </m:sub>
                    </m:sSub>
                    <m:d>
                      <m:dPr>
                        <m:ctrlPr>
                          <a:rPr lang="en-US" altLang="ja-JP" sz="2000" b="0" i="1" smtClean="0">
                            <a:latin typeface="Cambria Math" panose="02040503050406030204" pitchFamily="18" charset="0"/>
                          </a:rPr>
                        </m:ctrlPr>
                      </m:dPr>
                      <m:e>
                        <m:r>
                          <a:rPr lang="en-US" altLang="ja-JP" sz="2000" b="0" i="1" smtClean="0">
                            <a:latin typeface="Cambria Math" panose="02040503050406030204" pitchFamily="18" charset="0"/>
                          </a:rPr>
                          <m:t>𝑝𝑟</m:t>
                        </m:r>
                      </m:e>
                    </m:d>
                  </m:oMath>
                </a14:m>
                <a:endParaRPr kumimoji="1" lang="ja-JP" altLang="en-US" sz="2000" dirty="0"/>
              </a:p>
            </p:txBody>
          </p:sp>
        </mc:Choice>
        <mc:Fallback>
          <p:sp>
            <p:nvSpPr>
              <p:cNvPr id="25" name="テキスト ボックス 24"/>
              <p:cNvSpPr txBox="1">
                <a:spLocks noRot="1" noChangeAspect="1" noMove="1" noResize="1" noEditPoints="1" noAdjustHandles="1" noChangeArrowheads="1" noChangeShapeType="1" noTextEdit="1"/>
              </p:cNvSpPr>
              <p:nvPr/>
            </p:nvSpPr>
            <p:spPr>
              <a:xfrm>
                <a:off x="1676961" y="3302577"/>
                <a:ext cx="6083525" cy="446917"/>
              </a:xfrm>
              <a:prstGeom prst="rect">
                <a:avLst/>
              </a:prstGeom>
              <a:blipFill rotWithShape="0">
                <a:blip r:embed="rId3"/>
                <a:stretch>
                  <a:fillRect l="-1002" t="-8219" b="-17808"/>
                </a:stretch>
              </a:blipFill>
            </p:spPr>
            <p:txBody>
              <a:bodyPr/>
              <a:lstStyle/>
              <a:p>
                <a:r>
                  <a:rPr lang="ja-JP" altLang="en-US">
                    <a:noFill/>
                  </a:rPr>
                  <a:t> </a:t>
                </a:r>
              </a:p>
            </p:txBody>
          </p:sp>
        </mc:Fallback>
      </mc:AlternateContent>
      <mc:AlternateContent xmlns:mc="http://schemas.openxmlformats.org/markup-compatibility/2006">
        <mc:Choice xmlns:a14="http://schemas.microsoft.com/office/drawing/2010/main" Requires="a14">
          <p:sp>
            <p:nvSpPr>
              <p:cNvPr id="26" name="テキスト ボックス 25"/>
              <p:cNvSpPr txBox="1"/>
              <p:nvPr/>
            </p:nvSpPr>
            <p:spPr>
              <a:xfrm>
                <a:off x="480469" y="4070573"/>
                <a:ext cx="1402885" cy="461665"/>
              </a:xfrm>
              <a:prstGeom prst="rect">
                <a:avLst/>
              </a:prstGeom>
              <a:noFill/>
            </p:spPr>
            <p:txBody>
              <a:bodyPr wrap="none" rtlCol="0">
                <a:spAutoFit/>
              </a:bodyPr>
              <a:lstStyle/>
              <a:p>
                <a:r>
                  <a:rPr kumimoji="1" lang="ja-JP" altLang="en-US" sz="2400" dirty="0" smtClean="0"/>
                  <a:t>・ </a:t>
                </a:r>
                <a14:m>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𝑔</m:t>
                        </m:r>
                      </m:e>
                      <m:sub>
                        <m:r>
                          <a:rPr kumimoji="1" lang="en-US" altLang="ja-JP" sz="2400" b="0" i="1" smtClean="0">
                            <a:latin typeface="Cambria Math" panose="02040503050406030204" pitchFamily="18" charset="0"/>
                          </a:rPr>
                          <m:t>5</m:t>
                        </m:r>
                      </m:sub>
                    </m:sSub>
                  </m:oMath>
                </a14:m>
                <a:r>
                  <a:rPr kumimoji="1" lang="ja-JP" altLang="en-US" sz="2400" dirty="0" smtClean="0"/>
                  <a:t> </a:t>
                </a:r>
                <a:r>
                  <a:rPr kumimoji="1" lang="en-US" altLang="ja-JP" sz="2400" dirty="0" smtClean="0"/>
                  <a:t>type</a:t>
                </a:r>
                <a:endParaRPr kumimoji="1" lang="ja-JP" altLang="en-US" sz="2400" dirty="0"/>
              </a:p>
            </p:txBody>
          </p:sp>
        </mc:Choice>
        <mc:Fallback>
          <p:sp>
            <p:nvSpPr>
              <p:cNvPr id="26" name="テキスト ボックス 25"/>
              <p:cNvSpPr txBox="1">
                <a:spLocks noRot="1" noChangeAspect="1" noMove="1" noResize="1" noEditPoints="1" noAdjustHandles="1" noChangeArrowheads="1" noChangeShapeType="1" noTextEdit="1"/>
              </p:cNvSpPr>
              <p:nvPr/>
            </p:nvSpPr>
            <p:spPr>
              <a:xfrm>
                <a:off x="480469" y="4070573"/>
                <a:ext cx="1402885" cy="461665"/>
              </a:xfrm>
              <a:prstGeom prst="rect">
                <a:avLst/>
              </a:prstGeom>
              <a:blipFill rotWithShape="0">
                <a:blip r:embed="rId4"/>
                <a:stretch>
                  <a:fillRect l="-6957" t="-14667" r="-6522" b="-32000"/>
                </a:stretch>
              </a:blipFill>
            </p:spPr>
            <p:txBody>
              <a:bodyPr/>
              <a:lstStyle/>
              <a:p>
                <a:r>
                  <a:rPr lang="ja-JP" altLang="en-US">
                    <a:noFill/>
                  </a:rPr>
                  <a:t> </a:t>
                </a:r>
              </a:p>
            </p:txBody>
          </p:sp>
        </mc:Fallback>
      </mc:AlternateContent>
      <p:sp>
        <p:nvSpPr>
          <p:cNvPr id="27" name="テキスト ボックス 26"/>
          <p:cNvSpPr txBox="1"/>
          <p:nvPr/>
        </p:nvSpPr>
        <p:spPr>
          <a:xfrm>
            <a:off x="1010325" y="4502546"/>
            <a:ext cx="2717411" cy="400110"/>
          </a:xfrm>
          <a:prstGeom prst="rect">
            <a:avLst/>
          </a:prstGeom>
          <a:noFill/>
        </p:spPr>
        <p:txBody>
          <a:bodyPr wrap="none" rtlCol="0">
            <a:spAutoFit/>
          </a:bodyPr>
          <a:lstStyle/>
          <a:p>
            <a:r>
              <a:rPr kumimoji="1" lang="en-US" altLang="ja-JP" sz="2000" dirty="0" smtClean="0"/>
              <a:t>In any case , non-zero</a:t>
            </a:r>
            <a:endParaRPr kumimoji="1" lang="ja-JP" altLang="en-US" sz="2000" dirty="0"/>
          </a:p>
        </p:txBody>
      </p:sp>
    </p:spTree>
    <p:extLst>
      <p:ext uri="{BB962C8B-B14F-4D97-AF65-F5344CB8AC3E}">
        <p14:creationId xmlns:p14="http://schemas.microsoft.com/office/powerpoint/2010/main" val="1311211421"/>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602399" y="358815"/>
            <a:ext cx="1959191" cy="584775"/>
          </a:xfrm>
          <a:prstGeom prst="rect">
            <a:avLst/>
          </a:prstGeom>
          <a:noFill/>
        </p:spPr>
        <p:txBody>
          <a:bodyPr wrap="none" rtlCol="0">
            <a:spAutoFit/>
          </a:bodyPr>
          <a:lstStyle/>
          <a:p>
            <a:pPr algn="ctr"/>
            <a:r>
              <a:rPr lang="en-US" altLang="ja-JP" sz="3200" b="1" dirty="0" smtClean="0"/>
              <a:t>Contents</a:t>
            </a:r>
            <a:endParaRPr kumimoji="1" lang="ja-JP" altLang="en-US" sz="3200" b="1" dirty="0"/>
          </a:p>
        </p:txBody>
      </p:sp>
      <p:sp>
        <p:nvSpPr>
          <p:cNvPr id="16" name="テキスト ボックス 15"/>
          <p:cNvSpPr txBox="1"/>
          <p:nvPr/>
        </p:nvSpPr>
        <p:spPr>
          <a:xfrm>
            <a:off x="728358" y="971651"/>
            <a:ext cx="2464136" cy="523220"/>
          </a:xfrm>
          <a:prstGeom prst="rect">
            <a:avLst/>
          </a:prstGeom>
          <a:noFill/>
        </p:spPr>
        <p:txBody>
          <a:bodyPr wrap="none" rtlCol="0">
            <a:spAutoFit/>
          </a:bodyPr>
          <a:lstStyle/>
          <a:p>
            <a:r>
              <a:rPr kumimoji="1" lang="en-US" altLang="ja-JP" sz="2800" dirty="0" smtClean="0">
                <a:solidFill>
                  <a:schemeClr val="bg1">
                    <a:lumMod val="50000"/>
                  </a:schemeClr>
                </a:solidFill>
              </a:rPr>
              <a:t>1. </a:t>
            </a:r>
            <a:r>
              <a:rPr lang="en-US" altLang="ja-JP" sz="2800" dirty="0" smtClean="0">
                <a:solidFill>
                  <a:schemeClr val="bg1">
                    <a:lumMod val="50000"/>
                  </a:schemeClr>
                </a:solidFill>
              </a:rPr>
              <a:t>Introduction</a:t>
            </a:r>
            <a:endParaRPr kumimoji="1" lang="ja-JP" altLang="en-US" sz="2800" dirty="0">
              <a:solidFill>
                <a:schemeClr val="bg1">
                  <a:lumMod val="50000"/>
                </a:schemeClr>
              </a:solidFill>
            </a:endParaRPr>
          </a:p>
        </p:txBody>
      </p:sp>
      <mc:AlternateContent xmlns:mc="http://schemas.openxmlformats.org/markup-compatibility/2006" xmlns:a14="http://schemas.microsoft.com/office/drawing/2010/main">
        <mc:Choice Requires="a14">
          <p:sp>
            <p:nvSpPr>
              <p:cNvPr id="18" name="テキスト ボックス 17"/>
              <p:cNvSpPr txBox="1"/>
              <p:nvPr/>
            </p:nvSpPr>
            <p:spPr>
              <a:xfrm>
                <a:off x="728357" y="2704997"/>
                <a:ext cx="6505884" cy="523220"/>
              </a:xfrm>
              <a:prstGeom prst="rect">
                <a:avLst/>
              </a:prstGeom>
              <a:noFill/>
            </p:spPr>
            <p:txBody>
              <a:bodyPr wrap="none" rtlCol="0">
                <a:spAutoFit/>
              </a:bodyPr>
              <a:lstStyle/>
              <a:p>
                <a:r>
                  <a:rPr lang="en-US" altLang="ja-JP" sz="2800" dirty="0" smtClean="0">
                    <a:solidFill>
                      <a:schemeClr val="bg1">
                        <a:lumMod val="50000"/>
                      </a:schemeClr>
                    </a:solidFill>
                  </a:rPr>
                  <a:t>2</a:t>
                </a:r>
                <a:r>
                  <a:rPr kumimoji="1" lang="en-US" altLang="ja-JP" sz="2800" dirty="0" smtClean="0">
                    <a:solidFill>
                      <a:schemeClr val="bg1">
                        <a:lumMod val="50000"/>
                      </a:schemeClr>
                    </a:solidFill>
                  </a:rPr>
                  <a:t>. </a:t>
                </a:r>
                <a:r>
                  <a:rPr lang="en-US" altLang="ja-JP" sz="2800" dirty="0">
                    <a:solidFill>
                      <a:schemeClr val="bg1">
                        <a:lumMod val="50000"/>
                      </a:schemeClr>
                    </a:solidFill>
                  </a:rPr>
                  <a:t>T</a:t>
                </a:r>
                <a:r>
                  <a:rPr kumimoji="1" lang="en-US" altLang="ja-JP" sz="2800" dirty="0" smtClean="0">
                    <a:solidFill>
                      <a:schemeClr val="bg1">
                        <a:lumMod val="50000"/>
                      </a:schemeClr>
                    </a:solidFill>
                  </a:rPr>
                  <a:t>ransition probability of </a:t>
                </a:r>
                <a14:m>
                  <m:oMath xmlns:m="http://schemas.openxmlformats.org/officeDocument/2006/math">
                    <m:sSup>
                      <m:sSupPr>
                        <m:ctrlPr>
                          <a:rPr kumimoji="1" lang="en-US" altLang="ja-JP" sz="2800" b="0" i="1" smtClean="0">
                            <a:solidFill>
                              <a:schemeClr val="bg1">
                                <a:lumMod val="50000"/>
                              </a:schemeClr>
                            </a:solidFill>
                            <a:latin typeface="Cambria Math" panose="02040503050406030204" pitchFamily="18" charset="0"/>
                          </a:rPr>
                        </m:ctrlPr>
                      </m:sSupPr>
                      <m:e>
                        <m:r>
                          <a:rPr kumimoji="1" lang="en-US" altLang="ja-JP" sz="2800" b="0" i="1" smtClean="0">
                            <a:solidFill>
                              <a:schemeClr val="bg1">
                                <a:lumMod val="50000"/>
                              </a:schemeClr>
                            </a:solidFill>
                            <a:latin typeface="Cambria Math" panose="02040503050406030204" pitchFamily="18" charset="0"/>
                          </a:rPr>
                          <m:t>𝜇</m:t>
                        </m:r>
                      </m:e>
                      <m:sup>
                        <m:r>
                          <a:rPr kumimoji="1" lang="en-US" altLang="ja-JP" sz="2800" b="0" i="1" smtClean="0">
                            <a:solidFill>
                              <a:schemeClr val="bg1">
                                <a:lumMod val="50000"/>
                              </a:schemeClr>
                            </a:solidFill>
                            <a:latin typeface="Cambria Math" panose="02040503050406030204" pitchFamily="18" charset="0"/>
                          </a:rPr>
                          <m:t>−</m:t>
                        </m:r>
                      </m:sup>
                    </m:sSup>
                    <m:sSup>
                      <m:sSupPr>
                        <m:ctrlPr>
                          <a:rPr kumimoji="1" lang="en-US" altLang="ja-JP" sz="2800" b="0" i="1" smtClean="0">
                            <a:solidFill>
                              <a:schemeClr val="bg1">
                                <a:lumMod val="50000"/>
                              </a:schemeClr>
                            </a:solidFill>
                            <a:latin typeface="Cambria Math" panose="02040503050406030204" pitchFamily="18" charset="0"/>
                          </a:rPr>
                        </m:ctrlPr>
                      </m:sSupPr>
                      <m:e>
                        <m:r>
                          <a:rPr kumimoji="1" lang="en-US" altLang="ja-JP" sz="2800" b="0" i="1" smtClean="0">
                            <a:solidFill>
                              <a:schemeClr val="bg1">
                                <a:lumMod val="50000"/>
                              </a:schemeClr>
                            </a:solidFill>
                            <a:latin typeface="Cambria Math" panose="02040503050406030204" pitchFamily="18" charset="0"/>
                          </a:rPr>
                          <m:t>𝑒</m:t>
                        </m:r>
                      </m:e>
                      <m:sup>
                        <m:r>
                          <a:rPr kumimoji="1" lang="en-US" altLang="ja-JP" sz="2800" b="0" i="1" smtClean="0">
                            <a:solidFill>
                              <a:schemeClr val="bg1">
                                <a:lumMod val="50000"/>
                              </a:schemeClr>
                            </a:solidFill>
                            <a:latin typeface="Cambria Math" panose="02040503050406030204" pitchFamily="18" charset="0"/>
                          </a:rPr>
                          <m:t>−</m:t>
                        </m:r>
                      </m:sup>
                    </m:sSup>
                    <m:r>
                      <a:rPr kumimoji="1" lang="en-US" altLang="ja-JP" sz="2800" b="0" i="1" smtClean="0">
                        <a:solidFill>
                          <a:schemeClr val="bg1">
                            <a:lumMod val="50000"/>
                          </a:schemeClr>
                        </a:solidFill>
                        <a:latin typeface="Cambria Math" panose="02040503050406030204" pitchFamily="18" charset="0"/>
                      </a:rPr>
                      <m:t>→</m:t>
                    </m:r>
                    <m:sSup>
                      <m:sSupPr>
                        <m:ctrlPr>
                          <a:rPr kumimoji="1" lang="en-US" altLang="ja-JP" sz="2800" b="0" i="1" smtClean="0">
                            <a:solidFill>
                              <a:schemeClr val="bg1">
                                <a:lumMod val="50000"/>
                              </a:schemeClr>
                            </a:solidFill>
                            <a:latin typeface="Cambria Math" panose="02040503050406030204" pitchFamily="18" charset="0"/>
                          </a:rPr>
                        </m:ctrlPr>
                      </m:sSupPr>
                      <m:e>
                        <m:r>
                          <a:rPr kumimoji="1" lang="en-US" altLang="ja-JP" sz="2800" b="0" i="1" smtClean="0">
                            <a:solidFill>
                              <a:schemeClr val="bg1">
                                <a:lumMod val="50000"/>
                              </a:schemeClr>
                            </a:solidFill>
                            <a:latin typeface="Cambria Math" panose="02040503050406030204" pitchFamily="18" charset="0"/>
                          </a:rPr>
                          <m:t>𝑒</m:t>
                        </m:r>
                      </m:e>
                      <m:sup>
                        <m:r>
                          <a:rPr kumimoji="1" lang="en-US" altLang="ja-JP" sz="2800" b="0" i="1" smtClean="0">
                            <a:solidFill>
                              <a:schemeClr val="bg1">
                                <a:lumMod val="50000"/>
                              </a:schemeClr>
                            </a:solidFill>
                            <a:latin typeface="Cambria Math" panose="02040503050406030204" pitchFamily="18" charset="0"/>
                          </a:rPr>
                          <m:t>−</m:t>
                        </m:r>
                      </m:sup>
                    </m:sSup>
                    <m:sSup>
                      <m:sSupPr>
                        <m:ctrlPr>
                          <a:rPr kumimoji="1" lang="en-US" altLang="ja-JP" sz="2800" b="0" i="1" smtClean="0">
                            <a:solidFill>
                              <a:schemeClr val="bg1">
                                <a:lumMod val="50000"/>
                              </a:schemeClr>
                            </a:solidFill>
                            <a:latin typeface="Cambria Math" panose="02040503050406030204" pitchFamily="18" charset="0"/>
                          </a:rPr>
                        </m:ctrlPr>
                      </m:sSupPr>
                      <m:e>
                        <m:r>
                          <a:rPr kumimoji="1" lang="en-US" altLang="ja-JP" sz="2800" b="0" i="1" smtClean="0">
                            <a:solidFill>
                              <a:schemeClr val="bg1">
                                <a:lumMod val="50000"/>
                              </a:schemeClr>
                            </a:solidFill>
                            <a:latin typeface="Cambria Math" panose="02040503050406030204" pitchFamily="18" charset="0"/>
                          </a:rPr>
                          <m:t>𝑒</m:t>
                        </m:r>
                      </m:e>
                      <m:sup>
                        <m:r>
                          <a:rPr kumimoji="1" lang="en-US" altLang="ja-JP" sz="2800" b="0" i="1" smtClean="0">
                            <a:solidFill>
                              <a:schemeClr val="bg1">
                                <a:lumMod val="50000"/>
                              </a:schemeClr>
                            </a:solidFill>
                            <a:latin typeface="Cambria Math" panose="02040503050406030204" pitchFamily="18" charset="0"/>
                          </a:rPr>
                          <m:t>−</m:t>
                        </m:r>
                      </m:sup>
                    </m:sSup>
                  </m:oMath>
                </a14:m>
                <a:endParaRPr kumimoji="1" lang="en-US" altLang="ja-JP" sz="2800" b="0" dirty="0" smtClean="0">
                  <a:solidFill>
                    <a:schemeClr val="bg1">
                      <a:lumMod val="50000"/>
                    </a:schemeClr>
                  </a:solidFill>
                </a:endParaRPr>
              </a:p>
            </p:txBody>
          </p:sp>
        </mc:Choice>
        <mc:Fallback xmlns="">
          <p:sp>
            <p:nvSpPr>
              <p:cNvPr id="18" name="テキスト ボックス 17"/>
              <p:cNvSpPr txBox="1">
                <a:spLocks noRot="1" noChangeAspect="1" noMove="1" noResize="1" noEditPoints="1" noAdjustHandles="1" noChangeArrowheads="1" noChangeShapeType="1" noTextEdit="1"/>
              </p:cNvSpPr>
              <p:nvPr/>
            </p:nvSpPr>
            <p:spPr>
              <a:xfrm>
                <a:off x="728357" y="2704997"/>
                <a:ext cx="6505884" cy="523220"/>
              </a:xfrm>
              <a:prstGeom prst="rect">
                <a:avLst/>
              </a:prstGeom>
              <a:blipFill>
                <a:blip r:embed="rId3"/>
                <a:stretch>
                  <a:fillRect l="-1873" t="-12791" b="-31395"/>
                </a:stretch>
              </a:blipFill>
            </p:spPr>
            <p:txBody>
              <a:bodyPr/>
              <a:lstStyle/>
              <a:p>
                <a:r>
                  <a:rPr lang="ja-JP" altLang="en-US">
                    <a:noFill/>
                  </a:rPr>
                  <a:t> </a:t>
                </a:r>
              </a:p>
            </p:txBody>
          </p:sp>
        </mc:Fallback>
      </mc:AlternateContent>
      <p:sp>
        <p:nvSpPr>
          <p:cNvPr id="19" name="テキスト ボックス 18"/>
          <p:cNvSpPr txBox="1"/>
          <p:nvPr/>
        </p:nvSpPr>
        <p:spPr>
          <a:xfrm>
            <a:off x="1088459" y="1497320"/>
            <a:ext cx="502592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Charged Lepton Flavor Violation (CLFV)</a:t>
            </a:r>
            <a:endParaRPr kumimoji="1" lang="ja-JP" altLang="en-US" sz="2000" dirty="0">
              <a:solidFill>
                <a:schemeClr val="bg1">
                  <a:lumMod val="50000"/>
                </a:schemeClr>
              </a:solidFill>
            </a:endParaRPr>
          </a:p>
        </p:txBody>
      </p:sp>
      <p:sp>
        <p:nvSpPr>
          <p:cNvPr id="20" name="テキスト ボックス 19"/>
          <p:cNvSpPr txBox="1"/>
          <p:nvPr/>
        </p:nvSpPr>
        <p:spPr>
          <a:xfrm>
            <a:off x="1088459" y="1899879"/>
            <a:ext cx="3746538"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CLFV</a:t>
            </a:r>
            <a:r>
              <a:rPr lang="ja-JP" altLang="en-US" sz="2000" dirty="0" smtClean="0">
                <a:solidFill>
                  <a:schemeClr val="bg1">
                    <a:lumMod val="50000"/>
                  </a:schemeClr>
                </a:solidFill>
              </a:rPr>
              <a:t> </a:t>
            </a:r>
            <a:r>
              <a:rPr lang="en-US" altLang="ja-JP" sz="2000" dirty="0" smtClean="0">
                <a:solidFill>
                  <a:schemeClr val="bg1">
                    <a:lumMod val="50000"/>
                  </a:schemeClr>
                </a:solidFill>
              </a:rPr>
              <a:t>searches using muon</a:t>
            </a:r>
            <a:endParaRPr kumimoji="1" lang="ja-JP" altLang="en-US" sz="2000" dirty="0">
              <a:solidFill>
                <a:schemeClr val="bg1">
                  <a:lumMod val="50000"/>
                </a:schemeClr>
              </a:solidFill>
            </a:endParaRPr>
          </a:p>
        </p:txBody>
      </p:sp>
      <p:sp>
        <p:nvSpPr>
          <p:cNvPr id="21" name="テキスト ボックス 20"/>
          <p:cNvSpPr txBox="1"/>
          <p:nvPr/>
        </p:nvSpPr>
        <p:spPr>
          <a:xfrm>
            <a:off x="1088459" y="3633225"/>
            <a:ext cx="7390165"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solidFill>
                  <a:schemeClr val="bg1">
                    <a:lumMod val="50000"/>
                  </a:schemeClr>
                </a:solidFill>
              </a:rPr>
              <a:t>Distortion of scattering electrons</a:t>
            </a:r>
            <a:r>
              <a:rPr lang="ja-JP" altLang="en-US" sz="2000" dirty="0" smtClean="0">
                <a:solidFill>
                  <a:schemeClr val="bg1">
                    <a:lumMod val="50000"/>
                  </a:schemeClr>
                </a:solidFill>
              </a:rPr>
              <a:t> </a:t>
            </a:r>
            <a:r>
              <a:rPr lang="en-US" altLang="ja-JP" sz="2000" dirty="0">
                <a:solidFill>
                  <a:schemeClr val="bg1">
                    <a:lumMod val="50000"/>
                  </a:schemeClr>
                </a:solidFill>
              </a:rPr>
              <a:t>&amp;</a:t>
            </a:r>
            <a:r>
              <a:rPr lang="ja-JP" altLang="en-US" sz="2000" dirty="0" smtClean="0">
                <a:solidFill>
                  <a:schemeClr val="bg1">
                    <a:lumMod val="50000"/>
                  </a:schemeClr>
                </a:solidFill>
              </a:rPr>
              <a:t> </a:t>
            </a:r>
            <a:r>
              <a:rPr lang="en-US" altLang="ja-JP" sz="2000" dirty="0" smtClean="0">
                <a:solidFill>
                  <a:schemeClr val="bg1">
                    <a:lumMod val="50000"/>
                  </a:schemeClr>
                </a:solidFill>
              </a:rPr>
              <a:t>Relativity of bound leptons</a:t>
            </a:r>
            <a:endParaRPr lang="ja-JP" altLang="en-US" sz="2000" dirty="0">
              <a:solidFill>
                <a:schemeClr val="bg1">
                  <a:lumMod val="50000"/>
                </a:schemeClr>
              </a:solidFill>
            </a:endParaRPr>
          </a:p>
        </p:txBody>
      </p:sp>
      <p:sp>
        <p:nvSpPr>
          <p:cNvPr id="22" name="テキスト ボックス 21"/>
          <p:cNvSpPr txBox="1"/>
          <p:nvPr/>
        </p:nvSpPr>
        <p:spPr>
          <a:xfrm>
            <a:off x="728357" y="6171690"/>
            <a:ext cx="2167581" cy="523220"/>
          </a:xfrm>
          <a:prstGeom prst="rect">
            <a:avLst/>
          </a:prstGeom>
          <a:noFill/>
        </p:spPr>
        <p:txBody>
          <a:bodyPr wrap="none" rtlCol="0">
            <a:spAutoFit/>
          </a:bodyPr>
          <a:lstStyle/>
          <a:p>
            <a:r>
              <a:rPr lang="ja-JP" altLang="en-US" sz="2800" dirty="0">
                <a:solidFill>
                  <a:srgbClr val="FF0000"/>
                </a:solidFill>
              </a:rPr>
              <a:t>４</a:t>
            </a:r>
            <a:r>
              <a:rPr kumimoji="1" lang="en-US" altLang="ja-JP" sz="2800" dirty="0" smtClean="0">
                <a:solidFill>
                  <a:srgbClr val="FF0000"/>
                </a:solidFill>
              </a:rPr>
              <a:t>. Summary</a:t>
            </a:r>
            <a:endParaRPr kumimoji="1" lang="en-US" altLang="ja-JP" sz="2800" b="0" dirty="0" smtClean="0">
              <a:solidFill>
                <a:srgbClr val="FF0000"/>
              </a:solidFill>
            </a:endParaRPr>
          </a:p>
        </p:txBody>
      </p:sp>
      <mc:AlternateContent xmlns:mc="http://schemas.openxmlformats.org/markup-compatibility/2006" xmlns:a14="http://schemas.microsoft.com/office/drawing/2010/main">
        <mc:Choice Requires="a14">
          <p:sp>
            <p:nvSpPr>
              <p:cNvPr id="23" name="テキスト ボックス 22"/>
              <p:cNvSpPr txBox="1"/>
              <p:nvPr/>
            </p:nvSpPr>
            <p:spPr>
              <a:xfrm>
                <a:off x="1088459" y="2302438"/>
                <a:ext cx="3989425" cy="400110"/>
              </a:xfrm>
              <a:prstGeom prst="rect">
                <a:avLst/>
              </a:prstGeom>
              <a:noFill/>
            </p:spPr>
            <p:txBody>
              <a:bodyPr wrap="none" rtlCol="0">
                <a:spAutoFit/>
              </a:bodyPr>
              <a:lstStyle/>
              <a:p>
                <a:pPr marL="266700" indent="-266700">
                  <a:buFont typeface="Wingdings" panose="05000000000000000000" pitchFamily="2" charset="2"/>
                  <a:buChar char="Ø"/>
                </a:pPr>
                <a14:m>
                  <m:oMath xmlns:m="http://schemas.openxmlformats.org/officeDocument/2006/math">
                    <m:sSup>
                      <m:sSupPr>
                        <m:ctrlPr>
                          <a:rPr lang="en-US" altLang="ja-JP" sz="2000" i="1" smtClean="0">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𝜇</m:t>
                        </m:r>
                      </m:e>
                      <m:sup>
                        <m:r>
                          <a:rPr lang="en-US" altLang="ja-JP" sz="2000" i="1">
                            <a:solidFill>
                              <a:schemeClr val="bg1">
                                <a:lumMod val="50000"/>
                              </a:schemeClr>
                            </a:solidFill>
                            <a:latin typeface="Cambria Math" panose="02040503050406030204" pitchFamily="18" charset="0"/>
                          </a:rPr>
                          <m:t>−</m:t>
                        </m:r>
                      </m:sup>
                    </m:sSup>
                    <m:sSup>
                      <m:sSupPr>
                        <m:ctrlPr>
                          <a:rPr lang="en-US" altLang="ja-JP" sz="2000" i="1">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𝑒</m:t>
                        </m:r>
                      </m:e>
                      <m:sup>
                        <m:r>
                          <a:rPr lang="en-US" altLang="ja-JP" sz="2000" i="1">
                            <a:solidFill>
                              <a:schemeClr val="bg1">
                                <a:lumMod val="50000"/>
                              </a:schemeClr>
                            </a:solidFill>
                            <a:latin typeface="Cambria Math" panose="02040503050406030204" pitchFamily="18" charset="0"/>
                          </a:rPr>
                          <m:t>−</m:t>
                        </m:r>
                      </m:sup>
                    </m:sSup>
                    <m:r>
                      <a:rPr lang="en-US" altLang="ja-JP" sz="2000" i="1">
                        <a:solidFill>
                          <a:schemeClr val="bg1">
                            <a:lumMod val="50000"/>
                          </a:schemeClr>
                        </a:solidFill>
                        <a:latin typeface="Cambria Math" panose="02040503050406030204" pitchFamily="18" charset="0"/>
                      </a:rPr>
                      <m:t>→</m:t>
                    </m:r>
                    <m:sSup>
                      <m:sSupPr>
                        <m:ctrlPr>
                          <a:rPr lang="en-US" altLang="ja-JP" sz="2000" i="1">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𝑒</m:t>
                        </m:r>
                      </m:e>
                      <m:sup>
                        <m:r>
                          <a:rPr lang="en-US" altLang="ja-JP" sz="2000" i="1">
                            <a:solidFill>
                              <a:schemeClr val="bg1">
                                <a:lumMod val="50000"/>
                              </a:schemeClr>
                            </a:solidFill>
                            <a:latin typeface="Cambria Math" panose="02040503050406030204" pitchFamily="18" charset="0"/>
                          </a:rPr>
                          <m:t>−</m:t>
                        </m:r>
                      </m:sup>
                    </m:sSup>
                    <m:sSup>
                      <m:sSupPr>
                        <m:ctrlPr>
                          <a:rPr lang="en-US" altLang="ja-JP" sz="2000" i="1">
                            <a:solidFill>
                              <a:schemeClr val="bg1">
                                <a:lumMod val="50000"/>
                              </a:schemeClr>
                            </a:solidFill>
                            <a:latin typeface="Cambria Math" panose="02040503050406030204" pitchFamily="18" charset="0"/>
                          </a:rPr>
                        </m:ctrlPr>
                      </m:sSupPr>
                      <m:e>
                        <m:r>
                          <a:rPr lang="en-US" altLang="ja-JP" sz="2000" i="1">
                            <a:solidFill>
                              <a:schemeClr val="bg1">
                                <a:lumMod val="50000"/>
                              </a:schemeClr>
                            </a:solidFill>
                            <a:latin typeface="Cambria Math" panose="02040503050406030204" pitchFamily="18" charset="0"/>
                          </a:rPr>
                          <m:t>𝑒</m:t>
                        </m:r>
                      </m:e>
                      <m:sup>
                        <m:r>
                          <a:rPr lang="en-US" altLang="ja-JP" sz="2000" i="1">
                            <a:solidFill>
                              <a:schemeClr val="bg1">
                                <a:lumMod val="50000"/>
                              </a:schemeClr>
                            </a:solidFill>
                            <a:latin typeface="Cambria Math" panose="02040503050406030204" pitchFamily="18" charset="0"/>
                          </a:rPr>
                          <m:t>−</m:t>
                        </m:r>
                      </m:sup>
                    </m:sSup>
                  </m:oMath>
                </a14:m>
                <a:r>
                  <a:rPr lang="en-US" altLang="ja-JP" sz="2000" dirty="0" smtClean="0">
                    <a:solidFill>
                      <a:schemeClr val="bg1">
                        <a:lumMod val="50000"/>
                      </a:schemeClr>
                    </a:solidFill>
                  </a:rPr>
                  <a:t> in a muonic atom</a:t>
                </a:r>
                <a:endParaRPr lang="en-US" altLang="ja-JP" sz="2000" dirty="0">
                  <a:solidFill>
                    <a:schemeClr val="bg1">
                      <a:lumMod val="50000"/>
                    </a:schemeClr>
                  </a:solidFill>
                </a:endParaRPr>
              </a:p>
            </p:txBody>
          </p:sp>
        </mc:Choice>
        <mc:Fallback xmlns="">
          <p:sp>
            <p:nvSpPr>
              <p:cNvPr id="23" name="テキスト ボックス 22"/>
              <p:cNvSpPr txBox="1">
                <a:spLocks noRot="1" noChangeAspect="1" noMove="1" noResize="1" noEditPoints="1" noAdjustHandles="1" noChangeArrowheads="1" noChangeShapeType="1" noTextEdit="1"/>
              </p:cNvSpPr>
              <p:nvPr/>
            </p:nvSpPr>
            <p:spPr>
              <a:xfrm>
                <a:off x="1088459" y="2302438"/>
                <a:ext cx="3989425" cy="400110"/>
              </a:xfrm>
              <a:prstGeom prst="rect">
                <a:avLst/>
              </a:prstGeom>
              <a:blipFill>
                <a:blip r:embed="rId4"/>
                <a:stretch>
                  <a:fillRect l="-1376" t="-7692" r="-917" b="-29231"/>
                </a:stretch>
              </a:blipFill>
            </p:spPr>
            <p:txBody>
              <a:bodyPr/>
              <a:lstStyle/>
              <a:p>
                <a:r>
                  <a:rPr lang="ja-JP" altLang="en-US">
                    <a:noFill/>
                  </a:rPr>
                  <a:t> </a:t>
                </a:r>
              </a:p>
            </p:txBody>
          </p:sp>
        </mc:Fallback>
      </mc:AlternateContent>
      <p:sp>
        <p:nvSpPr>
          <p:cNvPr id="24" name="テキスト ボックス 23"/>
          <p:cNvSpPr txBox="1"/>
          <p:nvPr/>
        </p:nvSpPr>
        <p:spPr>
          <a:xfrm>
            <a:off x="728357" y="4438343"/>
            <a:ext cx="6365845" cy="523220"/>
          </a:xfrm>
          <a:prstGeom prst="rect">
            <a:avLst/>
          </a:prstGeom>
          <a:noFill/>
        </p:spPr>
        <p:txBody>
          <a:bodyPr wrap="none" rtlCol="0">
            <a:spAutoFit/>
          </a:bodyPr>
          <a:lstStyle/>
          <a:p>
            <a:r>
              <a:rPr lang="ja-JP" altLang="en-US" sz="2800" dirty="0">
                <a:solidFill>
                  <a:schemeClr val="bg1">
                    <a:lumMod val="50000"/>
                  </a:schemeClr>
                </a:solidFill>
              </a:rPr>
              <a:t>３</a:t>
            </a:r>
            <a:r>
              <a:rPr kumimoji="1" lang="en-US" altLang="ja-JP" sz="2800" dirty="0" smtClean="0">
                <a:solidFill>
                  <a:schemeClr val="bg1">
                    <a:lumMod val="50000"/>
                  </a:schemeClr>
                </a:solidFill>
              </a:rPr>
              <a:t>. Distinguishment of CLFV interaction</a:t>
            </a:r>
            <a:endParaRPr kumimoji="1" lang="en-US" altLang="ja-JP" sz="2800" b="0" dirty="0" smtClean="0">
              <a:solidFill>
                <a:schemeClr val="bg1">
                  <a:lumMod val="50000"/>
                </a:schemeClr>
              </a:solidFill>
            </a:endParaRPr>
          </a:p>
        </p:txBody>
      </p:sp>
      <p:sp>
        <p:nvSpPr>
          <p:cNvPr id="25" name="テキスト ボックス 24"/>
          <p:cNvSpPr txBox="1"/>
          <p:nvPr/>
        </p:nvSpPr>
        <p:spPr>
          <a:xfrm>
            <a:off x="1089100" y="5769130"/>
            <a:ext cx="6263253"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solidFill>
                  <a:schemeClr val="bg1">
                    <a:lumMod val="50000"/>
                  </a:schemeClr>
                </a:solidFill>
              </a:rPr>
              <a:t>Asymmetry of emitted electrons by polarizing muon</a:t>
            </a:r>
            <a:endParaRPr kumimoji="1" lang="ja-JP" altLang="en-US" sz="2000" dirty="0">
              <a:solidFill>
                <a:schemeClr val="bg1">
                  <a:lumMod val="50000"/>
                </a:schemeClr>
              </a:solidFill>
            </a:endParaRPr>
          </a:p>
        </p:txBody>
      </p:sp>
      <p:sp>
        <p:nvSpPr>
          <p:cNvPr id="26" name="テキスト ボックス 25"/>
          <p:cNvSpPr txBox="1"/>
          <p:nvPr/>
        </p:nvSpPr>
        <p:spPr>
          <a:xfrm>
            <a:off x="1088459" y="4964012"/>
            <a:ext cx="4612160"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Atomic # dependence of decay rates</a:t>
            </a:r>
            <a:endParaRPr kumimoji="1" lang="ja-JP" altLang="en-US" sz="2000" dirty="0">
              <a:solidFill>
                <a:schemeClr val="bg1">
                  <a:lumMod val="50000"/>
                </a:schemeClr>
              </a:solidFill>
            </a:endParaRPr>
          </a:p>
        </p:txBody>
      </p:sp>
      <p:sp>
        <p:nvSpPr>
          <p:cNvPr id="27" name="テキスト ボックス 26"/>
          <p:cNvSpPr txBox="1"/>
          <p:nvPr/>
        </p:nvSpPr>
        <p:spPr>
          <a:xfrm>
            <a:off x="1088459" y="5366571"/>
            <a:ext cx="5908990"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Energy-angular distribution of emitted electrons</a:t>
            </a:r>
            <a:endParaRPr kumimoji="1" lang="ja-JP" altLang="en-US" sz="2000" dirty="0">
              <a:solidFill>
                <a:schemeClr val="bg1">
                  <a:lumMod val="50000"/>
                </a:schemeClr>
              </a:solidFill>
            </a:endParaRPr>
          </a:p>
        </p:txBody>
      </p:sp>
      <p:sp>
        <p:nvSpPr>
          <p:cNvPr id="28" name="テキスト ボックス 27"/>
          <p:cNvSpPr txBox="1"/>
          <p:nvPr/>
        </p:nvSpPr>
        <p:spPr>
          <a:xfrm>
            <a:off x="1088459" y="3230666"/>
            <a:ext cx="3541547" cy="400110"/>
          </a:xfrm>
          <a:prstGeom prst="rect">
            <a:avLst/>
          </a:prstGeom>
          <a:noFill/>
        </p:spPr>
        <p:txBody>
          <a:bodyPr wrap="none" rtlCol="0">
            <a:spAutoFit/>
          </a:bodyPr>
          <a:lstStyle/>
          <a:p>
            <a:pPr marL="266700" indent="-266700">
              <a:buFont typeface="Wingdings" panose="05000000000000000000" pitchFamily="2" charset="2"/>
              <a:buChar char="Ø"/>
            </a:pPr>
            <a:r>
              <a:rPr lang="en-US" altLang="ja-JP" sz="2000" dirty="0" smtClean="0">
                <a:solidFill>
                  <a:schemeClr val="bg1">
                    <a:lumMod val="50000"/>
                  </a:schemeClr>
                </a:solidFill>
              </a:rPr>
              <a:t>Effective CLFV interactions</a:t>
            </a:r>
            <a:endParaRPr lang="ja-JP" altLang="en-US" sz="2000" dirty="0">
              <a:solidFill>
                <a:schemeClr val="bg1">
                  <a:lumMod val="50000"/>
                </a:schemeClr>
              </a:solidFill>
            </a:endParaRPr>
          </a:p>
        </p:txBody>
      </p:sp>
      <p:sp>
        <p:nvSpPr>
          <p:cNvPr id="29" name="テキスト ボックス 28"/>
          <p:cNvSpPr txBox="1"/>
          <p:nvPr/>
        </p:nvSpPr>
        <p:spPr>
          <a:xfrm>
            <a:off x="1088459" y="4035784"/>
            <a:ext cx="6075894" cy="400110"/>
          </a:xfrm>
          <a:prstGeom prst="rect">
            <a:avLst/>
          </a:prstGeom>
          <a:noFill/>
        </p:spPr>
        <p:txBody>
          <a:bodyPr wrap="none" rtlCol="0">
            <a:spAutoFit/>
          </a:bodyPr>
          <a:lstStyle/>
          <a:p>
            <a:pPr marL="266700" indent="-266700">
              <a:buFont typeface="Wingdings" panose="05000000000000000000" pitchFamily="2" charset="2"/>
              <a:buChar char="Ø"/>
            </a:pPr>
            <a:r>
              <a:rPr kumimoji="1" lang="en-US" altLang="ja-JP" sz="2000" dirty="0" smtClean="0">
                <a:solidFill>
                  <a:schemeClr val="bg1">
                    <a:lumMod val="50000"/>
                  </a:schemeClr>
                </a:solidFill>
              </a:rPr>
              <a:t>Difference between contact &amp; photonic processes</a:t>
            </a:r>
            <a:endParaRPr lang="ja-JP" altLang="en-US" sz="2000" dirty="0">
              <a:solidFill>
                <a:schemeClr val="bg1">
                  <a:lumMod val="50000"/>
                </a:schemeClr>
              </a:solidFill>
            </a:endParaRPr>
          </a:p>
        </p:txBody>
      </p:sp>
    </p:spTree>
    <p:extLst>
      <p:ext uri="{BB962C8B-B14F-4D97-AF65-F5344CB8AC3E}">
        <p14:creationId xmlns:p14="http://schemas.microsoft.com/office/powerpoint/2010/main" val="107236833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1" name="テキスト ボックス 30"/>
              <p:cNvSpPr txBox="1"/>
              <p:nvPr/>
            </p:nvSpPr>
            <p:spPr>
              <a:xfrm>
                <a:off x="862022" y="4086719"/>
                <a:ext cx="7880362" cy="461665"/>
              </a:xfrm>
              <a:prstGeom prst="rect">
                <a:avLst/>
              </a:prstGeom>
              <a:noFill/>
            </p:spPr>
            <p:txBody>
              <a:bodyPr wrap="none" rtlCol="0">
                <a:spAutoFit/>
              </a:bodyPr>
              <a:lstStyle/>
              <a:p>
                <a:pPr marL="342900" indent="-342900">
                  <a:buFont typeface="Wingdings" panose="05000000000000000000" pitchFamily="2" charset="2"/>
                  <a:buChar char="n"/>
                </a:pPr>
                <a:r>
                  <a:rPr lang="en-US" altLang="ja-JP" sz="2000" dirty="0" smtClean="0"/>
                  <a:t> contact process </a:t>
                </a:r>
                <a:r>
                  <a:rPr lang="ja-JP" altLang="en-US" sz="2000" dirty="0" smtClean="0"/>
                  <a:t>：</a:t>
                </a:r>
                <a:r>
                  <a:rPr lang="en-US" altLang="ja-JP" sz="2000" dirty="0" smtClean="0"/>
                  <a:t>decay rate</a:t>
                </a:r>
                <a:r>
                  <a:rPr lang="ja-JP" altLang="en-US" sz="2000" dirty="0" smtClean="0"/>
                  <a:t> </a:t>
                </a:r>
                <a:r>
                  <a:rPr lang="en-US" altLang="ja-JP" sz="2400" dirty="0" smtClean="0">
                    <a:solidFill>
                      <a:srgbClr val="FF0000"/>
                    </a:solidFill>
                  </a:rPr>
                  <a:t>Enhanced</a:t>
                </a:r>
                <a:r>
                  <a:rPr lang="ja-JP" altLang="en-US" sz="2000" dirty="0" smtClean="0"/>
                  <a:t> </a:t>
                </a:r>
                <a:r>
                  <a:rPr lang="en-US" altLang="ja-JP" sz="2000" dirty="0" smtClean="0"/>
                  <a:t>(7 times </a:t>
                </a:r>
                <a14:m>
                  <m:oMath xmlns:m="http://schemas.openxmlformats.org/officeDocument/2006/math">
                    <m:sSub>
                      <m:sSubPr>
                        <m:ctrlPr>
                          <a:rPr lang="en-US" altLang="ja-JP" sz="2000" b="0" i="1" smtClean="0">
                            <a:latin typeface="Cambria Math" panose="02040503050406030204" pitchFamily="18" charset="0"/>
                          </a:rPr>
                        </m:ctrlPr>
                      </m:sSubPr>
                      <m:e>
                        <m:r>
                          <m:rPr>
                            <m:sty m:val="p"/>
                          </m:rPr>
                          <a:rPr lang="en-US" altLang="ja-JP" sz="2000" b="0" i="0" smtClean="0">
                            <a:latin typeface="Cambria Math" panose="02040503050406030204" pitchFamily="18" charset="0"/>
                          </a:rPr>
                          <m:t>Γ</m:t>
                        </m:r>
                      </m:e>
                      <m:sub>
                        <m:r>
                          <a:rPr lang="en-US" altLang="ja-JP" sz="2000" b="0" i="1" smtClean="0">
                            <a:latin typeface="Cambria Math" panose="02040503050406030204" pitchFamily="18" charset="0"/>
                          </a:rPr>
                          <m:t>0</m:t>
                        </m:r>
                      </m:sub>
                    </m:sSub>
                  </m:oMath>
                </a14:m>
                <a:r>
                  <a:rPr lang="en-US" altLang="ja-JP" sz="2000" dirty="0" smtClean="0"/>
                  <a:t> in </a:t>
                </a:r>
                <a14:m>
                  <m:oMath xmlns:m="http://schemas.openxmlformats.org/officeDocument/2006/math">
                    <m:r>
                      <a:rPr lang="en-US" altLang="ja-JP" sz="2000" i="1" smtClean="0">
                        <a:latin typeface="Cambria Math" panose="02040503050406030204" pitchFamily="18" charset="0"/>
                      </a:rPr>
                      <m:t>𝑍</m:t>
                    </m:r>
                    <m:r>
                      <a:rPr lang="en-US" altLang="ja-JP" sz="2000" i="1" smtClean="0">
                        <a:latin typeface="Cambria Math" panose="02040503050406030204" pitchFamily="18" charset="0"/>
                      </a:rPr>
                      <m:t>=82</m:t>
                    </m:r>
                  </m:oMath>
                </a14:m>
                <a:r>
                  <a:rPr kumimoji="1" lang="en-US" altLang="ja-JP" sz="2000" dirty="0" smtClean="0"/>
                  <a:t>)</a:t>
                </a:r>
              </a:p>
            </p:txBody>
          </p:sp>
        </mc:Choice>
        <mc:Fallback xmlns="">
          <p:sp>
            <p:nvSpPr>
              <p:cNvPr id="31" name="テキスト ボックス 30"/>
              <p:cNvSpPr txBox="1">
                <a:spLocks noRot="1" noChangeAspect="1" noMove="1" noResize="1" noEditPoints="1" noAdjustHandles="1" noChangeArrowheads="1" noChangeShapeType="1" noTextEdit="1"/>
              </p:cNvSpPr>
              <p:nvPr/>
            </p:nvSpPr>
            <p:spPr>
              <a:xfrm>
                <a:off x="862022" y="4086719"/>
                <a:ext cx="7880362" cy="461665"/>
              </a:xfrm>
              <a:prstGeom prst="rect">
                <a:avLst/>
              </a:prstGeom>
              <a:blipFill>
                <a:blip r:embed="rId3"/>
                <a:stretch>
                  <a:fillRect l="-696" t="-9211" b="-3026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4" name="テキスト ボックス 3"/>
              <p:cNvSpPr txBox="1"/>
              <p:nvPr/>
            </p:nvSpPr>
            <p:spPr>
              <a:xfrm>
                <a:off x="572837" y="1177932"/>
                <a:ext cx="5957849" cy="461665"/>
              </a:xfrm>
              <a:prstGeom prst="rect">
                <a:avLst/>
              </a:prstGeom>
              <a:noFill/>
            </p:spPr>
            <p:txBody>
              <a:bodyPr wrap="none" rtlCol="0">
                <a:spAutoFit/>
              </a:bodyPr>
              <a:lstStyle/>
              <a:p>
                <a:pPr marL="358775" indent="-352425">
                  <a:buClr>
                    <a:schemeClr val="tx1"/>
                  </a:buClr>
                  <a:buFont typeface="Wingdings" panose="05000000000000000000" pitchFamily="2" charset="2"/>
                  <a:buChar char="l"/>
                </a:pPr>
                <a14:m>
                  <m:oMath xmlns:m="http://schemas.openxmlformats.org/officeDocument/2006/math">
                    <m:sSup>
                      <m:sSupPr>
                        <m:ctrlPr>
                          <a:rPr kumimoji="1" lang="en-US" altLang="ja-JP" sz="2400" i="1" smtClean="0">
                            <a:latin typeface="Cambria Math" panose="02040503050406030204" pitchFamily="18" charset="0"/>
                          </a:rPr>
                        </m:ctrlPr>
                      </m:sSupPr>
                      <m:e>
                        <m:r>
                          <a:rPr kumimoji="1" lang="ja-JP" altLang="en-US" sz="2400" i="1" smtClean="0">
                            <a:latin typeface="Cambria Math" panose="02040503050406030204" pitchFamily="18" charset="0"/>
                          </a:rPr>
                          <m:t>𝜇</m:t>
                        </m:r>
                      </m:e>
                      <m:sup>
                        <m:r>
                          <a:rPr kumimoji="1" lang="en-US" altLang="ja-JP" sz="2400" b="0" i="1" smtClean="0">
                            <a:latin typeface="Cambria Math" panose="02040503050406030204" pitchFamily="18" charset="0"/>
                          </a:rPr>
                          <m:t>−</m:t>
                        </m:r>
                      </m:sup>
                    </m:sSup>
                    <m:sSup>
                      <m:sSupPr>
                        <m:ctrlPr>
                          <a:rPr kumimoji="1" lang="en-US" altLang="ja-JP" sz="240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r>
                      <a:rPr kumimoji="1" lang="en-US" altLang="ja-JP" sz="2400" i="1" smtClean="0">
                        <a:latin typeface="Cambria Math" panose="02040503050406030204" pitchFamily="18" charset="0"/>
                        <a:ea typeface="Cambria Math" panose="02040503050406030204" pitchFamily="18" charset="0"/>
                      </a:rPr>
                      <m:t>→</m:t>
                    </m:r>
                    <m:sSup>
                      <m:sSupPr>
                        <m:ctrlPr>
                          <a:rPr lang="en-US" altLang="ja-JP" sz="2400" i="1">
                            <a:latin typeface="Cambria Math" panose="02040503050406030204" pitchFamily="18" charset="0"/>
                          </a:rPr>
                        </m:ctrlPr>
                      </m:sSupPr>
                      <m:e>
                        <m:r>
                          <a:rPr lang="en-US" altLang="ja-JP" sz="2400" i="1">
                            <a:latin typeface="Cambria Math" panose="02040503050406030204" pitchFamily="18" charset="0"/>
                          </a:rPr>
                          <m:t>𝑒</m:t>
                        </m:r>
                      </m:e>
                      <m:sup>
                        <m:r>
                          <a:rPr lang="en-US" altLang="ja-JP" sz="2400" i="1">
                            <a:latin typeface="Cambria Math" panose="02040503050406030204" pitchFamily="18" charset="0"/>
                          </a:rPr>
                          <m:t>−</m:t>
                        </m:r>
                      </m:sup>
                    </m:sSup>
                    <m:sSup>
                      <m:sSupPr>
                        <m:ctrlPr>
                          <a:rPr lang="en-US" altLang="ja-JP" sz="2400" i="1">
                            <a:latin typeface="Cambria Math" panose="02040503050406030204" pitchFamily="18" charset="0"/>
                          </a:rPr>
                        </m:ctrlPr>
                      </m:sSupPr>
                      <m:e>
                        <m:r>
                          <a:rPr lang="en-US" altLang="ja-JP" sz="2400" i="1">
                            <a:latin typeface="Cambria Math" panose="02040503050406030204" pitchFamily="18" charset="0"/>
                          </a:rPr>
                          <m:t>𝑒</m:t>
                        </m:r>
                      </m:e>
                      <m:sup>
                        <m:r>
                          <a:rPr lang="en-US" altLang="ja-JP" sz="2400" i="1">
                            <a:latin typeface="Cambria Math" panose="02040503050406030204" pitchFamily="18" charset="0"/>
                          </a:rPr>
                          <m:t>−</m:t>
                        </m:r>
                      </m:sup>
                    </m:sSup>
                  </m:oMath>
                </a14:m>
                <a:r>
                  <a:rPr kumimoji="1" lang="ja-JP" altLang="en-US" sz="2400" dirty="0" smtClean="0"/>
                  <a:t> </a:t>
                </a:r>
                <a:r>
                  <a:rPr kumimoji="1" lang="en-US" altLang="ja-JP" sz="2400" dirty="0" smtClean="0"/>
                  <a:t>process in a muonic atom</a:t>
                </a:r>
                <a:endParaRPr kumimoji="1" lang="ja-JP" altLang="en-US" sz="2400" dirty="0"/>
              </a:p>
            </p:txBody>
          </p:sp>
        </mc:Choice>
        <mc:Fallback xmlns="">
          <p:sp>
            <p:nvSpPr>
              <p:cNvPr id="4" name="テキスト ボックス 3"/>
              <p:cNvSpPr txBox="1">
                <a:spLocks noRot="1" noChangeAspect="1" noMove="1" noResize="1" noEditPoints="1" noAdjustHandles="1" noChangeArrowheads="1" noChangeShapeType="1" noTextEdit="1"/>
              </p:cNvSpPr>
              <p:nvPr/>
            </p:nvSpPr>
            <p:spPr>
              <a:xfrm>
                <a:off x="572837" y="1177932"/>
                <a:ext cx="5957849" cy="461665"/>
              </a:xfrm>
              <a:prstGeom prst="rect">
                <a:avLst/>
              </a:prstGeom>
              <a:blipFill>
                <a:blip r:embed="rId4"/>
                <a:stretch>
                  <a:fillRect l="-1331" t="-9211" r="-512" b="-30263"/>
                </a:stretch>
              </a:blipFill>
            </p:spPr>
            <p:txBody>
              <a:bodyPr/>
              <a:lstStyle/>
              <a:p>
                <a:r>
                  <a:rPr lang="ja-JP" altLang="en-US">
                    <a:noFill/>
                  </a:rPr>
                  <a:t> </a:t>
                </a:r>
              </a:p>
            </p:txBody>
          </p:sp>
        </mc:Fallback>
      </mc:AlternateContent>
      <p:sp>
        <p:nvSpPr>
          <p:cNvPr id="22" name="テキスト ボックス 21"/>
          <p:cNvSpPr txBox="1"/>
          <p:nvPr/>
        </p:nvSpPr>
        <p:spPr>
          <a:xfrm>
            <a:off x="1028474" y="2057233"/>
            <a:ext cx="1854995" cy="400110"/>
          </a:xfrm>
          <a:prstGeom prst="rect">
            <a:avLst/>
          </a:prstGeom>
          <a:noFill/>
        </p:spPr>
        <p:txBody>
          <a:bodyPr wrap="none" rtlCol="0">
            <a:spAutoFit/>
          </a:bodyPr>
          <a:lstStyle/>
          <a:p>
            <a:pPr marL="342900" indent="-342900">
              <a:buFont typeface="Wingdings" panose="05000000000000000000" pitchFamily="2" charset="2"/>
              <a:buChar char="ü"/>
            </a:pPr>
            <a:r>
              <a:rPr lang="en-US" altLang="ja-JP" sz="2000" dirty="0" smtClean="0"/>
              <a:t>Our finding</a:t>
            </a:r>
            <a:endParaRPr kumimoji="1" lang="en-US" altLang="ja-JP" sz="2000" dirty="0" smtClean="0"/>
          </a:p>
        </p:txBody>
      </p:sp>
      <p:sp>
        <p:nvSpPr>
          <p:cNvPr id="29" name="テキスト ボックス 28"/>
          <p:cNvSpPr txBox="1"/>
          <p:nvPr/>
        </p:nvSpPr>
        <p:spPr>
          <a:xfrm>
            <a:off x="1028474" y="1686595"/>
            <a:ext cx="4833374" cy="400110"/>
          </a:xfrm>
          <a:prstGeom prst="rect">
            <a:avLst/>
          </a:prstGeom>
          <a:noFill/>
        </p:spPr>
        <p:txBody>
          <a:bodyPr wrap="none" rtlCol="0">
            <a:spAutoFit/>
          </a:bodyPr>
          <a:lstStyle/>
          <a:p>
            <a:pPr marL="342900" indent="-342900">
              <a:buFont typeface="Wingdings" panose="05000000000000000000" pitchFamily="2" charset="2"/>
              <a:buChar char="ü"/>
            </a:pPr>
            <a:r>
              <a:rPr lang="en-US" altLang="ja-JP" sz="2000" dirty="0" smtClean="0"/>
              <a:t>interesting candidate for CLFV search</a:t>
            </a:r>
            <a:endParaRPr kumimoji="1" lang="en-US" altLang="ja-JP" sz="2000" dirty="0" smtClean="0"/>
          </a:p>
        </p:txBody>
      </p:sp>
      <p:sp>
        <p:nvSpPr>
          <p:cNvPr id="2" name="テキスト ボックス 1"/>
          <p:cNvSpPr txBox="1"/>
          <p:nvPr/>
        </p:nvSpPr>
        <p:spPr>
          <a:xfrm>
            <a:off x="1411086" y="2428915"/>
            <a:ext cx="6034024" cy="830997"/>
          </a:xfrm>
          <a:prstGeom prst="rect">
            <a:avLst/>
          </a:prstGeom>
          <a:noFill/>
        </p:spPr>
        <p:txBody>
          <a:bodyPr wrap="none" rtlCol="0">
            <a:spAutoFit/>
          </a:bodyPr>
          <a:lstStyle/>
          <a:p>
            <a:pPr marL="266700" indent="-266700">
              <a:buFont typeface="Arial" panose="020B0604020202020204" pitchFamily="34" charset="0"/>
              <a:buChar char="•"/>
            </a:pPr>
            <a:r>
              <a:rPr lang="en-US" altLang="ja-JP" sz="2400" u="sng" dirty="0"/>
              <a:t>D</a:t>
            </a:r>
            <a:r>
              <a:rPr kumimoji="1" lang="en-US" altLang="ja-JP" sz="2400" u="sng" dirty="0" smtClean="0"/>
              <a:t>istortion</a:t>
            </a:r>
            <a:r>
              <a:rPr kumimoji="1" lang="en-US" altLang="ja-JP" sz="2400" dirty="0" smtClean="0"/>
              <a:t> of emitted electrons</a:t>
            </a:r>
          </a:p>
          <a:p>
            <a:pPr marL="266700" indent="-266700">
              <a:buFont typeface="Arial" panose="020B0604020202020204" pitchFamily="34" charset="0"/>
              <a:buChar char="•"/>
            </a:pPr>
            <a:r>
              <a:rPr lang="en-US" altLang="ja-JP" sz="2400" u="sng" dirty="0"/>
              <a:t>R</a:t>
            </a:r>
            <a:r>
              <a:rPr lang="en-US" altLang="ja-JP" sz="2400" u="sng" dirty="0" smtClean="0"/>
              <a:t>elativistic treatment</a:t>
            </a:r>
            <a:r>
              <a:rPr lang="en-US" altLang="ja-JP" sz="2400" dirty="0" smtClean="0"/>
              <a:t> of a bound electron</a:t>
            </a:r>
          </a:p>
        </p:txBody>
      </p:sp>
      <p:sp>
        <p:nvSpPr>
          <p:cNvPr id="30" name="テキスト ボックス 29"/>
          <p:cNvSpPr txBox="1"/>
          <p:nvPr/>
        </p:nvSpPr>
        <p:spPr>
          <a:xfrm>
            <a:off x="3914756" y="3199752"/>
            <a:ext cx="4713150" cy="400110"/>
          </a:xfrm>
          <a:prstGeom prst="rect">
            <a:avLst/>
          </a:prstGeom>
          <a:noFill/>
        </p:spPr>
        <p:txBody>
          <a:bodyPr wrap="none" rtlCol="0">
            <a:spAutoFit/>
          </a:bodyPr>
          <a:lstStyle/>
          <a:p>
            <a:pPr algn="r"/>
            <a:r>
              <a:rPr lang="en-US" altLang="ja-JP" sz="2000" dirty="0" smtClean="0"/>
              <a:t>are important in calculating decay rates.</a:t>
            </a:r>
            <a:endParaRPr kumimoji="1" lang="en-US" altLang="ja-JP" sz="2000" dirty="0" smtClean="0"/>
          </a:p>
        </p:txBody>
      </p:sp>
      <p:sp>
        <p:nvSpPr>
          <p:cNvPr id="33" name="テキスト ボックス 32"/>
          <p:cNvSpPr txBox="1"/>
          <p:nvPr/>
        </p:nvSpPr>
        <p:spPr>
          <a:xfrm>
            <a:off x="1226040" y="5958521"/>
            <a:ext cx="6484467" cy="400110"/>
          </a:xfrm>
          <a:prstGeom prst="rect">
            <a:avLst/>
          </a:prstGeom>
          <a:noFill/>
        </p:spPr>
        <p:txBody>
          <a:bodyPr wrap="none" rtlCol="0">
            <a:spAutoFit/>
          </a:bodyPr>
          <a:lstStyle/>
          <a:p>
            <a:pPr marL="342900" indent="-342900">
              <a:buFont typeface="Wingdings" panose="05000000000000000000" pitchFamily="2" charset="2"/>
              <a:buChar char="ü"/>
            </a:pPr>
            <a:r>
              <a:rPr lang="en-US" altLang="ja-JP" sz="2000" dirty="0" smtClean="0"/>
              <a:t>energy and angular distributions of emitted electrons</a:t>
            </a:r>
            <a:endParaRPr kumimoji="1" lang="en-US" altLang="ja-JP" sz="2000" dirty="0" smtClean="0"/>
          </a:p>
        </p:txBody>
      </p:sp>
      <p:sp>
        <p:nvSpPr>
          <p:cNvPr id="19" name="テキスト ボックス 18"/>
          <p:cNvSpPr txBox="1"/>
          <p:nvPr/>
        </p:nvSpPr>
        <p:spPr>
          <a:xfrm>
            <a:off x="862022" y="5184320"/>
            <a:ext cx="6976590" cy="400110"/>
          </a:xfrm>
          <a:prstGeom prst="rect">
            <a:avLst/>
          </a:prstGeom>
          <a:noFill/>
        </p:spPr>
        <p:txBody>
          <a:bodyPr wrap="none" rtlCol="0">
            <a:spAutoFit/>
          </a:bodyPr>
          <a:lstStyle/>
          <a:p>
            <a:pPr marL="349250" indent="-342900">
              <a:buClr>
                <a:schemeClr val="tx1"/>
              </a:buClr>
              <a:buFont typeface="Wingdings" panose="05000000000000000000" pitchFamily="2" charset="2"/>
              <a:buChar char="u"/>
            </a:pPr>
            <a:r>
              <a:rPr lang="en-US" altLang="ja-JP" sz="2000" dirty="0"/>
              <a:t>H</a:t>
            </a:r>
            <a:r>
              <a:rPr kumimoji="1" lang="en-US" altLang="ja-JP" sz="2000" dirty="0" smtClean="0"/>
              <a:t>ow to discriminate interactions, found by this analyses</a:t>
            </a:r>
            <a:endParaRPr kumimoji="1" lang="ja-JP" altLang="en-US" sz="2000" dirty="0"/>
          </a:p>
        </p:txBody>
      </p:sp>
      <p:sp>
        <p:nvSpPr>
          <p:cNvPr id="21" name="テキスト ボックス 20"/>
          <p:cNvSpPr txBox="1"/>
          <p:nvPr/>
        </p:nvSpPr>
        <p:spPr>
          <a:xfrm>
            <a:off x="1223350" y="5584430"/>
            <a:ext cx="4958409" cy="400110"/>
          </a:xfrm>
          <a:prstGeom prst="rect">
            <a:avLst/>
          </a:prstGeom>
          <a:noFill/>
        </p:spPr>
        <p:txBody>
          <a:bodyPr wrap="none" rtlCol="0">
            <a:spAutoFit/>
          </a:bodyPr>
          <a:lstStyle/>
          <a:p>
            <a:pPr marL="342900" indent="-342900">
              <a:buFont typeface="Wingdings" panose="05000000000000000000" pitchFamily="2" charset="2"/>
              <a:buChar char="ü"/>
            </a:pPr>
            <a:r>
              <a:rPr lang="en-US" altLang="ja-JP" sz="2000" dirty="0" smtClean="0"/>
              <a:t>atomic # dependence of the decay rate</a:t>
            </a:r>
          </a:p>
        </p:txBody>
      </p:sp>
      <mc:AlternateContent xmlns:mc="http://schemas.openxmlformats.org/markup-compatibility/2006" xmlns:a14="http://schemas.microsoft.com/office/drawing/2010/main">
        <mc:Choice Requires="a14">
          <p:sp>
            <p:nvSpPr>
              <p:cNvPr id="23" name="テキスト ボックス 22"/>
              <p:cNvSpPr txBox="1"/>
              <p:nvPr/>
            </p:nvSpPr>
            <p:spPr>
              <a:xfrm>
                <a:off x="862022" y="4523708"/>
                <a:ext cx="8034251" cy="400110"/>
              </a:xfrm>
              <a:prstGeom prst="rect">
                <a:avLst/>
              </a:prstGeom>
              <a:noFill/>
            </p:spPr>
            <p:txBody>
              <a:bodyPr wrap="none" rtlCol="0">
                <a:spAutoFit/>
              </a:bodyPr>
              <a:lstStyle/>
              <a:p>
                <a:pPr marL="342900" indent="-342900">
                  <a:buFont typeface="Wingdings" panose="05000000000000000000" pitchFamily="2" charset="2"/>
                  <a:buChar char="n"/>
                </a:pPr>
                <a:r>
                  <a:rPr lang="en-US" altLang="ja-JP" sz="2000" dirty="0" smtClean="0"/>
                  <a:t>photonic process</a:t>
                </a:r>
                <a:r>
                  <a:rPr lang="ja-JP" altLang="en-US" sz="2000" dirty="0" smtClean="0"/>
                  <a:t>：</a:t>
                </a:r>
                <a:r>
                  <a:rPr lang="en-US" altLang="ja-JP" sz="2000" dirty="0" smtClean="0"/>
                  <a:t>decay rate</a:t>
                </a:r>
                <a:r>
                  <a:rPr lang="ja-JP" altLang="en-US" sz="2000" dirty="0" smtClean="0"/>
                  <a:t> </a:t>
                </a:r>
                <a:r>
                  <a:rPr lang="en-US" altLang="ja-JP" sz="2000" dirty="0" smtClean="0">
                    <a:solidFill>
                      <a:srgbClr val="0070C0"/>
                    </a:solidFill>
                  </a:rPr>
                  <a:t>suppressed</a:t>
                </a:r>
                <a:r>
                  <a:rPr lang="ja-JP" altLang="en-US" sz="2000" dirty="0" smtClean="0"/>
                  <a:t> </a:t>
                </a:r>
                <a:r>
                  <a:rPr lang="en-US" altLang="ja-JP" sz="2000" dirty="0" smtClean="0"/>
                  <a:t>(1/4 times </a:t>
                </a:r>
                <a14:m>
                  <m:oMath xmlns:m="http://schemas.openxmlformats.org/officeDocument/2006/math">
                    <m:sSub>
                      <m:sSubPr>
                        <m:ctrlPr>
                          <a:rPr lang="en-US" altLang="ja-JP" sz="2000" b="0" i="1" smtClean="0">
                            <a:latin typeface="Cambria Math" panose="02040503050406030204" pitchFamily="18" charset="0"/>
                          </a:rPr>
                        </m:ctrlPr>
                      </m:sSubPr>
                      <m:e>
                        <m:r>
                          <m:rPr>
                            <m:sty m:val="p"/>
                          </m:rPr>
                          <a:rPr lang="en-US" altLang="ja-JP" sz="2000" b="0" i="0" smtClean="0">
                            <a:latin typeface="Cambria Math" panose="02040503050406030204" pitchFamily="18" charset="0"/>
                          </a:rPr>
                          <m:t>Γ</m:t>
                        </m:r>
                      </m:e>
                      <m:sub>
                        <m:r>
                          <a:rPr lang="en-US" altLang="ja-JP" sz="2000" b="0" i="1" smtClean="0">
                            <a:latin typeface="Cambria Math" panose="02040503050406030204" pitchFamily="18" charset="0"/>
                          </a:rPr>
                          <m:t>0</m:t>
                        </m:r>
                      </m:sub>
                    </m:sSub>
                  </m:oMath>
                </a14:m>
                <a:r>
                  <a:rPr lang="en-US" altLang="ja-JP" sz="2000" dirty="0" smtClean="0"/>
                  <a:t> in </a:t>
                </a:r>
                <a14:m>
                  <m:oMath xmlns:m="http://schemas.openxmlformats.org/officeDocument/2006/math">
                    <m:r>
                      <a:rPr lang="en-US" altLang="ja-JP" sz="2000" i="1" smtClean="0">
                        <a:latin typeface="Cambria Math" panose="02040503050406030204" pitchFamily="18" charset="0"/>
                      </a:rPr>
                      <m:t>𝑍</m:t>
                    </m:r>
                    <m:r>
                      <a:rPr lang="en-US" altLang="ja-JP" sz="2000" i="1" smtClean="0">
                        <a:latin typeface="Cambria Math" panose="02040503050406030204" pitchFamily="18" charset="0"/>
                      </a:rPr>
                      <m:t>=82</m:t>
                    </m:r>
                  </m:oMath>
                </a14:m>
                <a:r>
                  <a:rPr kumimoji="1" lang="en-US" altLang="ja-JP" sz="2000" dirty="0" smtClean="0"/>
                  <a:t>)</a:t>
                </a:r>
              </a:p>
            </p:txBody>
          </p:sp>
        </mc:Choice>
        <mc:Fallback xmlns="">
          <p:sp>
            <p:nvSpPr>
              <p:cNvPr id="23" name="テキスト ボックス 22"/>
              <p:cNvSpPr txBox="1">
                <a:spLocks noRot="1" noChangeAspect="1" noMove="1" noResize="1" noEditPoints="1" noAdjustHandles="1" noChangeArrowheads="1" noChangeShapeType="1" noTextEdit="1"/>
              </p:cNvSpPr>
              <p:nvPr/>
            </p:nvSpPr>
            <p:spPr>
              <a:xfrm>
                <a:off x="862022" y="4523708"/>
                <a:ext cx="8034251" cy="400110"/>
              </a:xfrm>
              <a:prstGeom prst="rect">
                <a:avLst/>
              </a:prstGeom>
              <a:blipFill>
                <a:blip r:embed="rId5"/>
                <a:stretch>
                  <a:fillRect l="-683" t="-10606" b="-27273"/>
                </a:stretch>
              </a:blipFill>
            </p:spPr>
            <p:txBody>
              <a:bodyPr/>
              <a:lstStyle/>
              <a:p>
                <a:r>
                  <a:rPr lang="ja-JP" altLang="en-US">
                    <a:noFill/>
                  </a:rPr>
                  <a:t> </a:t>
                </a:r>
              </a:p>
            </p:txBody>
          </p:sp>
        </mc:Fallback>
      </mc:AlternateContent>
      <p:sp>
        <p:nvSpPr>
          <p:cNvPr id="7" name="下矢印 6"/>
          <p:cNvSpPr/>
          <p:nvPr/>
        </p:nvSpPr>
        <p:spPr>
          <a:xfrm>
            <a:off x="2014732" y="3677318"/>
            <a:ext cx="1081235" cy="408226"/>
          </a:xfrm>
          <a:prstGeom prst="downArrow">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 name="テキスト ボックス 25"/>
          <p:cNvSpPr txBox="1"/>
          <p:nvPr/>
        </p:nvSpPr>
        <p:spPr>
          <a:xfrm>
            <a:off x="3544352" y="369332"/>
            <a:ext cx="2055371" cy="584775"/>
          </a:xfrm>
          <a:prstGeom prst="rect">
            <a:avLst/>
          </a:prstGeom>
          <a:noFill/>
        </p:spPr>
        <p:txBody>
          <a:bodyPr wrap="none" rtlCol="0">
            <a:spAutoFit/>
          </a:bodyPr>
          <a:lstStyle/>
          <a:p>
            <a:pPr algn="ctr"/>
            <a:r>
              <a:rPr kumimoji="1" lang="en-US" altLang="ja-JP" sz="3200" b="1" dirty="0" smtClean="0"/>
              <a:t>Summary</a:t>
            </a:r>
            <a:endParaRPr kumimoji="1" lang="ja-JP" altLang="en-US" sz="3200" b="1" dirty="0"/>
          </a:p>
        </p:txBody>
      </p:sp>
      <p:sp>
        <p:nvSpPr>
          <p:cNvPr id="3" name="テキスト ボックス 2"/>
          <p:cNvSpPr txBox="1"/>
          <p:nvPr/>
        </p:nvSpPr>
        <p:spPr>
          <a:xfrm>
            <a:off x="3152232" y="3692453"/>
            <a:ext cx="5284460" cy="369332"/>
          </a:xfrm>
          <a:prstGeom prst="rect">
            <a:avLst/>
          </a:prstGeom>
          <a:noFill/>
        </p:spPr>
        <p:txBody>
          <a:bodyPr wrap="none" rtlCol="0">
            <a:spAutoFit/>
          </a:bodyPr>
          <a:lstStyle/>
          <a:p>
            <a:r>
              <a:rPr lang="en-US" altLang="ja-JP" dirty="0"/>
              <a:t>D</a:t>
            </a:r>
            <a:r>
              <a:rPr kumimoji="1" lang="en-US" altLang="ja-JP" dirty="0" smtClean="0"/>
              <a:t>istortion makes difference between 2 processes.</a:t>
            </a:r>
            <a:endParaRPr kumimoji="1" lang="ja-JP" altLang="en-US" dirty="0"/>
          </a:p>
        </p:txBody>
      </p:sp>
      <p:sp>
        <p:nvSpPr>
          <p:cNvPr id="15" name="テキスト ボックス 14"/>
          <p:cNvSpPr txBox="1"/>
          <p:nvPr/>
        </p:nvSpPr>
        <p:spPr>
          <a:xfrm>
            <a:off x="1223350" y="6332611"/>
            <a:ext cx="6369051" cy="400110"/>
          </a:xfrm>
          <a:prstGeom prst="rect">
            <a:avLst/>
          </a:prstGeom>
          <a:noFill/>
        </p:spPr>
        <p:txBody>
          <a:bodyPr wrap="none" rtlCol="0">
            <a:spAutoFit/>
          </a:bodyPr>
          <a:lstStyle/>
          <a:p>
            <a:pPr marL="342900" indent="-342900">
              <a:buFont typeface="Wingdings" panose="05000000000000000000" pitchFamily="2" charset="2"/>
              <a:buChar char="ü"/>
            </a:pPr>
            <a:r>
              <a:rPr lang="en-US" altLang="ja-JP" sz="2000" dirty="0" smtClean="0"/>
              <a:t>asymmetry of electron emission by polarized muon</a:t>
            </a:r>
            <a:endParaRPr kumimoji="1" lang="en-US" altLang="ja-JP" sz="2000" dirty="0" smtClean="0"/>
          </a:p>
        </p:txBody>
      </p:sp>
    </p:spTree>
    <p:extLst>
      <p:ext uri="{BB962C8B-B14F-4D97-AF65-F5344CB8AC3E}">
        <p14:creationId xmlns:p14="http://schemas.microsoft.com/office/powerpoint/2010/main" val="3923108530"/>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txBox="1">
            <a:spLocks/>
          </p:cNvSpPr>
          <p:nvPr/>
        </p:nvSpPr>
        <p:spPr>
          <a:xfrm>
            <a:off x="5388941" y="2327584"/>
            <a:ext cx="2782878" cy="769441"/>
          </a:xfrm>
          <a:prstGeom prst="rect">
            <a:avLst/>
          </a:prstGeom>
        </p:spPr>
        <p:txBody>
          <a:bodyPr wrap="none">
            <a:spAutoFit/>
          </a:bodyPr>
          <a:lstStyle>
            <a:lvl1pPr algn="l" defTabSz="914400" rtl="0" eaLnBrk="1" latinLnBrk="0" hangingPunct="1">
              <a:spcBef>
                <a:spcPct val="0"/>
              </a:spcBef>
              <a:buNone/>
              <a:defRPr kumimoji="1" sz="3600" kern="1200" cap="all" spc="-60" baseline="0">
                <a:solidFill>
                  <a:schemeClr val="tx2"/>
                </a:solidFill>
                <a:latin typeface="+mj-lt"/>
                <a:ea typeface="+mj-ea"/>
                <a:cs typeface="+mj-cs"/>
              </a:defRPr>
            </a:lvl1pPr>
          </a:lstStyle>
          <a:p>
            <a:pPr algn="r"/>
            <a:r>
              <a:rPr lang="en-US" altLang="ja-JP" sz="4400" b="1" dirty="0" smtClean="0">
                <a:solidFill>
                  <a:schemeClr val="tx1"/>
                </a:solidFill>
              </a:rPr>
              <a:t>backup</a:t>
            </a:r>
            <a:endParaRPr lang="ja-JP" altLang="en-US" sz="4400" b="1" dirty="0">
              <a:solidFill>
                <a:schemeClr val="tx1"/>
              </a:solidFill>
            </a:endParaRPr>
          </a:p>
        </p:txBody>
      </p:sp>
    </p:spTree>
    <p:extLst>
      <p:ext uri="{BB962C8B-B14F-4D97-AF65-F5344CB8AC3E}">
        <p14:creationId xmlns:p14="http://schemas.microsoft.com/office/powerpoint/2010/main" val="40816145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59788" y="329772"/>
            <a:ext cx="8013733" cy="584775"/>
          </a:xfrm>
          <a:prstGeom prst="rect">
            <a:avLst/>
          </a:prstGeom>
          <a:noFill/>
        </p:spPr>
        <p:txBody>
          <a:bodyPr wrap="none" rtlCol="0">
            <a:spAutoFit/>
          </a:bodyPr>
          <a:lstStyle/>
          <a:p>
            <a:pPr algn="ctr"/>
            <a:r>
              <a:rPr lang="en-US" altLang="ja-JP" sz="3200" b="1" dirty="0" smtClean="0"/>
              <a:t>Coulomb prevents the contact process?</a:t>
            </a:r>
            <a:endParaRPr lang="ja-JP" altLang="en-US" sz="3200" dirty="0"/>
          </a:p>
        </p:txBody>
      </p:sp>
      <mc:AlternateContent xmlns:mc="http://schemas.openxmlformats.org/markup-compatibility/2006" xmlns:a14="http://schemas.microsoft.com/office/drawing/2010/main">
        <mc:Choice Requires="a14">
          <p:sp>
            <p:nvSpPr>
              <p:cNvPr id="3" name="テキスト ボックス 2"/>
              <p:cNvSpPr txBox="1"/>
              <p:nvPr/>
            </p:nvSpPr>
            <p:spPr>
              <a:xfrm>
                <a:off x="1973632" y="1734667"/>
                <a:ext cx="5201937" cy="981166"/>
              </a:xfrm>
              <a:prstGeom prst="rect">
                <a:avLst/>
              </a:prstGeom>
              <a:noFill/>
            </p:spPr>
            <p:txBody>
              <a:bodyPr wrap="none" lIns="0" tIns="0" rIns="0" bIns="0" rtlCol="0">
                <a:spAutoFit/>
              </a:bodyPr>
              <a:lstStyle/>
              <a:p>
                <a:pPr/>
                <a14:m>
                  <m:oMathPara xmlns:m="http://schemas.openxmlformats.org/officeDocument/2006/math">
                    <m:oMathParaPr>
                      <m:jc m:val="center"/>
                    </m:oMathParaPr>
                    <m:oMath xmlns:m="http://schemas.openxmlformats.org/officeDocument/2006/math">
                      <m:r>
                        <a:rPr kumimoji="1" lang="en-US" altLang="ja-JP" sz="2400" b="0" i="1" smtClean="0">
                          <a:latin typeface="Cambria Math" panose="02040503050406030204" pitchFamily="18" charset="0"/>
                        </a:rPr>
                        <m:t>𝐻</m:t>
                      </m:r>
                      <m:r>
                        <a:rPr kumimoji="1" lang="en-US" altLang="ja-JP" sz="2400" b="0" i="1" smtClean="0">
                          <a:latin typeface="Cambria Math" panose="02040503050406030204" pitchFamily="18" charset="0"/>
                        </a:rPr>
                        <m:t>=−</m:t>
                      </m:r>
                      <m:nary>
                        <m:naryPr>
                          <m:chr m:val="∑"/>
                          <m:supHide m:val="on"/>
                          <m:ctrlPr>
                            <a:rPr kumimoji="1" lang="en-US" altLang="ja-JP" sz="2400" b="0" i="1" smtClean="0">
                              <a:latin typeface="Cambria Math" panose="02040503050406030204" pitchFamily="18" charset="0"/>
                            </a:rPr>
                          </m:ctrlPr>
                        </m:naryPr>
                        <m:sub>
                          <m:r>
                            <a:rPr kumimoji="1" lang="en-US" altLang="ja-JP" sz="2400" b="0" i="1" smtClean="0">
                              <a:latin typeface="Cambria Math" panose="02040503050406030204" pitchFamily="18" charset="0"/>
                            </a:rPr>
                            <m:t>𝑖</m:t>
                          </m:r>
                          <m:r>
                            <a:rPr kumimoji="1" lang="en-US" altLang="ja-JP" sz="2400" b="0" i="1" smtClean="0">
                              <a:latin typeface="Cambria Math" panose="02040503050406030204" pitchFamily="18" charset="0"/>
                            </a:rPr>
                            <m:t>=</m:t>
                          </m:r>
                          <m:r>
                            <a:rPr kumimoji="1" lang="en-US" altLang="ja-JP" sz="2400" b="0" i="1" smtClean="0">
                              <a:latin typeface="Cambria Math" panose="02040503050406030204" pitchFamily="18" charset="0"/>
                            </a:rPr>
                            <m:t>𝜇</m:t>
                          </m:r>
                          <m:r>
                            <a:rPr kumimoji="1" lang="en-US" altLang="ja-JP" sz="2400" b="0" i="1" smtClean="0">
                              <a:latin typeface="Cambria Math" panose="02040503050406030204" pitchFamily="18" charset="0"/>
                            </a:rPr>
                            <m:t>,</m:t>
                          </m:r>
                          <m:r>
                            <a:rPr kumimoji="1" lang="en-US" altLang="ja-JP" sz="2400" b="0" i="1" smtClean="0">
                              <a:latin typeface="Cambria Math" panose="02040503050406030204" pitchFamily="18" charset="0"/>
                            </a:rPr>
                            <m:t>𝑒</m:t>
                          </m:r>
                        </m:sub>
                        <m:sup/>
                        <m:e>
                          <m:f>
                            <m:fPr>
                              <m:ctrlPr>
                                <a:rPr lang="en-US" altLang="ja-JP" sz="2400" i="1">
                                  <a:latin typeface="Cambria Math" panose="02040503050406030204" pitchFamily="18" charset="0"/>
                                </a:rPr>
                              </m:ctrlPr>
                            </m:fPr>
                            <m:num>
                              <m:sSubSup>
                                <m:sSubSupPr>
                                  <m:ctrlPr>
                                    <a:rPr lang="en-US" altLang="ja-JP" sz="2400" i="1">
                                      <a:latin typeface="Cambria Math" panose="02040503050406030204" pitchFamily="18" charset="0"/>
                                    </a:rPr>
                                  </m:ctrlPr>
                                </m:sSubSupPr>
                                <m:e>
                                  <m:r>
                                    <a:rPr lang="en-US" altLang="ja-JP" sz="2400" b="1" i="1">
                                      <a:latin typeface="Cambria Math" panose="02040503050406030204" pitchFamily="18" charset="0"/>
                                    </a:rPr>
                                    <m:t>𝛁</m:t>
                                  </m:r>
                                </m:e>
                                <m:sub>
                                  <m:r>
                                    <a:rPr lang="en-US" altLang="ja-JP" sz="2400" i="1">
                                      <a:latin typeface="Cambria Math" panose="02040503050406030204" pitchFamily="18" charset="0"/>
                                    </a:rPr>
                                    <m:t>𝑖</m:t>
                                  </m:r>
                                </m:sub>
                                <m:sup>
                                  <m:r>
                                    <a:rPr lang="en-US" altLang="ja-JP" sz="2400" i="1">
                                      <a:latin typeface="Cambria Math" panose="02040503050406030204" pitchFamily="18" charset="0"/>
                                    </a:rPr>
                                    <m:t>2</m:t>
                                  </m:r>
                                </m:sup>
                              </m:sSubSup>
                            </m:num>
                            <m:den>
                              <m:r>
                                <a:rPr lang="en-US" altLang="ja-JP" sz="2400" i="1">
                                  <a:latin typeface="Cambria Math" panose="02040503050406030204" pitchFamily="18" charset="0"/>
                                </a:rPr>
                                <m:t>2</m:t>
                              </m:r>
                              <m:sSub>
                                <m:sSubPr>
                                  <m:ctrlPr>
                                    <a:rPr lang="en-US" altLang="ja-JP" sz="2400" i="1">
                                      <a:latin typeface="Cambria Math" panose="02040503050406030204" pitchFamily="18" charset="0"/>
                                    </a:rPr>
                                  </m:ctrlPr>
                                </m:sSubPr>
                                <m:e>
                                  <m:r>
                                    <a:rPr lang="en-US" altLang="ja-JP" sz="2400" i="1">
                                      <a:latin typeface="Cambria Math" panose="02040503050406030204" pitchFamily="18" charset="0"/>
                                    </a:rPr>
                                    <m:t>𝑚</m:t>
                                  </m:r>
                                </m:e>
                                <m:sub>
                                  <m:r>
                                    <a:rPr lang="en-US" altLang="ja-JP" sz="2400" i="1">
                                      <a:latin typeface="Cambria Math" panose="02040503050406030204" pitchFamily="18" charset="0"/>
                                    </a:rPr>
                                    <m:t>𝑒</m:t>
                                  </m:r>
                                </m:sub>
                              </m:sSub>
                            </m:den>
                          </m:f>
                          <m:r>
                            <a:rPr lang="en-US" altLang="ja-JP" sz="2400" b="0" i="1" smtClean="0">
                              <a:latin typeface="Cambria Math" panose="02040503050406030204" pitchFamily="18" charset="0"/>
                            </a:rPr>
                            <m:t>−</m:t>
                          </m:r>
                          <m:nary>
                            <m:naryPr>
                              <m:chr m:val="∑"/>
                              <m:supHide m:val="on"/>
                              <m:ctrlPr>
                                <a:rPr lang="en-US" altLang="ja-JP" sz="2400" b="0" i="1" smtClean="0">
                                  <a:latin typeface="Cambria Math" panose="02040503050406030204" pitchFamily="18" charset="0"/>
                                </a:rPr>
                              </m:ctrlPr>
                            </m:naryPr>
                            <m:sub>
                              <m:r>
                                <a:rPr lang="en-US" altLang="ja-JP" sz="2400" b="0" i="1" smtClean="0">
                                  <a:latin typeface="Cambria Math" panose="02040503050406030204" pitchFamily="18" charset="0"/>
                                </a:rPr>
                                <m:t>𝑖</m:t>
                              </m:r>
                              <m:r>
                                <a:rPr lang="en-US" altLang="ja-JP" sz="2400" b="0" i="1" smtClean="0">
                                  <a:latin typeface="Cambria Math" panose="02040503050406030204" pitchFamily="18" charset="0"/>
                                </a:rPr>
                                <m:t>=</m:t>
                              </m:r>
                              <m:r>
                                <a:rPr lang="en-US" altLang="ja-JP" sz="2400" b="0" i="1" smtClean="0">
                                  <a:latin typeface="Cambria Math" panose="02040503050406030204" pitchFamily="18" charset="0"/>
                                </a:rPr>
                                <m:t>𝜇</m:t>
                              </m:r>
                              <m:r>
                                <a:rPr lang="en-US" altLang="ja-JP" sz="2400" b="0" i="1" smtClean="0">
                                  <a:latin typeface="Cambria Math" panose="02040503050406030204" pitchFamily="18" charset="0"/>
                                </a:rPr>
                                <m:t>,</m:t>
                              </m:r>
                              <m:r>
                                <a:rPr lang="en-US" altLang="ja-JP" sz="2400" b="0" i="1" smtClean="0">
                                  <a:latin typeface="Cambria Math" panose="02040503050406030204" pitchFamily="18" charset="0"/>
                                </a:rPr>
                                <m:t>𝑒</m:t>
                              </m:r>
                            </m:sub>
                            <m:sup/>
                            <m:e>
                              <m:f>
                                <m:fPr>
                                  <m:ctrlPr>
                                    <a:rPr lang="en-US" altLang="ja-JP" sz="2400" i="1">
                                      <a:latin typeface="Cambria Math" panose="02040503050406030204" pitchFamily="18" charset="0"/>
                                    </a:rPr>
                                  </m:ctrlPr>
                                </m:fPr>
                                <m:num>
                                  <m:r>
                                    <a:rPr lang="en-US" altLang="ja-JP" sz="2400" i="1">
                                      <a:latin typeface="Cambria Math" panose="02040503050406030204" pitchFamily="18" charset="0"/>
                                    </a:rPr>
                                    <m:t>𝑍</m:t>
                                  </m:r>
                                  <m:r>
                                    <a:rPr lang="en-US" altLang="ja-JP" sz="2400" i="1">
                                      <a:latin typeface="Cambria Math" panose="02040503050406030204" pitchFamily="18" charset="0"/>
                                    </a:rPr>
                                    <m:t>𝛼</m:t>
                                  </m:r>
                                </m:num>
                                <m:den>
                                  <m:d>
                                    <m:dPr>
                                      <m:begChr m:val="|"/>
                                      <m:endChr m:val="|"/>
                                      <m:ctrlPr>
                                        <a:rPr lang="en-US" altLang="ja-JP" sz="2400" b="0" i="1" smtClean="0">
                                          <a:latin typeface="Cambria Math" panose="02040503050406030204" pitchFamily="18" charset="0"/>
                                        </a:rPr>
                                      </m:ctrlPr>
                                    </m:dPr>
                                    <m:e>
                                      <m:sSub>
                                        <m:sSubPr>
                                          <m:ctrlPr>
                                            <a:rPr lang="en-US" altLang="ja-JP" sz="2400" i="1">
                                              <a:latin typeface="Cambria Math" panose="02040503050406030204" pitchFamily="18" charset="0"/>
                                            </a:rPr>
                                          </m:ctrlPr>
                                        </m:sSubPr>
                                        <m:e>
                                          <m:r>
                                            <a:rPr lang="en-US" altLang="ja-JP" sz="2400" b="1" i="1">
                                              <a:latin typeface="Cambria Math" panose="02040503050406030204" pitchFamily="18" charset="0"/>
                                            </a:rPr>
                                            <m:t>𝒓</m:t>
                                          </m:r>
                                        </m:e>
                                        <m:sub>
                                          <m:r>
                                            <a:rPr lang="en-US" altLang="ja-JP" sz="2400" i="1">
                                              <a:latin typeface="Cambria Math" panose="02040503050406030204" pitchFamily="18" charset="0"/>
                                            </a:rPr>
                                            <m:t>𝑖</m:t>
                                          </m:r>
                                        </m:sub>
                                      </m:sSub>
                                    </m:e>
                                  </m:d>
                                </m:den>
                              </m:f>
                            </m:e>
                          </m:nary>
                          <m:r>
                            <a:rPr lang="en-US" altLang="ja-JP" sz="2400" b="0" i="1" smtClean="0">
                              <a:latin typeface="Cambria Math" panose="02040503050406030204" pitchFamily="18" charset="0"/>
                            </a:rPr>
                            <m:t>+</m:t>
                          </m:r>
                          <m:f>
                            <m:fPr>
                              <m:ctrlPr>
                                <a:rPr lang="en-US" altLang="ja-JP" sz="2400" b="0" i="1" smtClean="0">
                                  <a:latin typeface="Cambria Math" panose="02040503050406030204" pitchFamily="18" charset="0"/>
                                </a:rPr>
                              </m:ctrlPr>
                            </m:fPr>
                            <m:num>
                              <m:r>
                                <a:rPr lang="en-US" altLang="ja-JP" sz="2400" b="0" i="1" smtClean="0">
                                  <a:latin typeface="Cambria Math" panose="02040503050406030204" pitchFamily="18" charset="0"/>
                                </a:rPr>
                                <m:t>𝛼</m:t>
                              </m:r>
                            </m:num>
                            <m:den>
                              <m:d>
                                <m:dPr>
                                  <m:begChr m:val="|"/>
                                  <m:endChr m:val="|"/>
                                  <m:ctrlPr>
                                    <a:rPr lang="en-US" altLang="ja-JP" sz="2400" b="0" i="1" smtClean="0">
                                      <a:latin typeface="Cambria Math" panose="02040503050406030204" pitchFamily="18" charset="0"/>
                                    </a:rPr>
                                  </m:ctrlPr>
                                </m:dPr>
                                <m:e>
                                  <m:sSub>
                                    <m:sSubPr>
                                      <m:ctrlPr>
                                        <a:rPr lang="en-US" altLang="ja-JP" sz="2400" b="0" i="1" smtClean="0">
                                          <a:latin typeface="Cambria Math" panose="02040503050406030204" pitchFamily="18" charset="0"/>
                                        </a:rPr>
                                      </m:ctrlPr>
                                    </m:sSubPr>
                                    <m:e>
                                      <m:r>
                                        <a:rPr lang="en-US" altLang="ja-JP" sz="2400" b="1" i="1" smtClean="0">
                                          <a:latin typeface="Cambria Math" panose="02040503050406030204" pitchFamily="18" charset="0"/>
                                        </a:rPr>
                                        <m:t>𝒓</m:t>
                                      </m:r>
                                    </m:e>
                                    <m:sub>
                                      <m:r>
                                        <a:rPr lang="en-US" altLang="ja-JP" sz="2400" b="0" i="1" smtClean="0">
                                          <a:latin typeface="Cambria Math" panose="02040503050406030204" pitchFamily="18" charset="0"/>
                                        </a:rPr>
                                        <m:t>𝜇</m:t>
                                      </m:r>
                                    </m:sub>
                                  </m:sSub>
                                  <m:r>
                                    <a:rPr lang="en-US" altLang="ja-JP" sz="2400" b="0" i="1" smtClean="0">
                                      <a:latin typeface="Cambria Math" panose="02040503050406030204" pitchFamily="18" charset="0"/>
                                    </a:rPr>
                                    <m:t>−</m:t>
                                  </m:r>
                                  <m:sSub>
                                    <m:sSubPr>
                                      <m:ctrlPr>
                                        <a:rPr lang="en-US" altLang="ja-JP" sz="2400" b="0" i="1" smtClean="0">
                                          <a:latin typeface="Cambria Math" panose="02040503050406030204" pitchFamily="18" charset="0"/>
                                        </a:rPr>
                                      </m:ctrlPr>
                                    </m:sSubPr>
                                    <m:e>
                                      <m:r>
                                        <a:rPr lang="en-US" altLang="ja-JP" sz="2400" b="1" i="1" smtClean="0">
                                          <a:latin typeface="Cambria Math" panose="02040503050406030204" pitchFamily="18" charset="0"/>
                                        </a:rPr>
                                        <m:t>𝒓</m:t>
                                      </m:r>
                                    </m:e>
                                    <m:sub>
                                      <m:r>
                                        <a:rPr lang="en-US" altLang="ja-JP" sz="2400" b="0" i="1" smtClean="0">
                                          <a:latin typeface="Cambria Math" panose="02040503050406030204" pitchFamily="18" charset="0"/>
                                        </a:rPr>
                                        <m:t>𝑒</m:t>
                                      </m:r>
                                    </m:sub>
                                  </m:sSub>
                                </m:e>
                              </m:d>
                            </m:den>
                          </m:f>
                        </m:e>
                      </m:nary>
                    </m:oMath>
                  </m:oMathPara>
                </a14:m>
                <a:endParaRPr kumimoji="1" lang="ja-JP" altLang="en-US" sz="2400" dirty="0"/>
              </a:p>
            </p:txBody>
          </p:sp>
        </mc:Choice>
        <mc:Fallback xmlns="">
          <p:sp>
            <p:nvSpPr>
              <p:cNvPr id="3" name="テキスト ボックス 2"/>
              <p:cNvSpPr txBox="1">
                <a:spLocks noRot="1" noChangeAspect="1" noMove="1" noResize="1" noEditPoints="1" noAdjustHandles="1" noChangeArrowheads="1" noChangeShapeType="1" noTextEdit="1"/>
              </p:cNvSpPr>
              <p:nvPr/>
            </p:nvSpPr>
            <p:spPr>
              <a:xfrm>
                <a:off x="1973632" y="1734667"/>
                <a:ext cx="5201937" cy="981166"/>
              </a:xfrm>
              <a:prstGeom prst="rect">
                <a:avLst/>
              </a:prstGeom>
              <a:blipFill>
                <a:blip r:embed="rId3"/>
                <a:stretch>
                  <a:fillRect/>
                </a:stretch>
              </a:blipFill>
            </p:spPr>
            <p:txBody>
              <a:bodyPr/>
              <a:lstStyle/>
              <a:p>
                <a:r>
                  <a:rPr lang="ja-JP" altLang="en-US">
                    <a:noFill/>
                  </a:rPr>
                  <a:t> </a:t>
                </a:r>
              </a:p>
            </p:txBody>
          </p:sp>
        </mc:Fallback>
      </mc:AlternateContent>
      <p:sp>
        <p:nvSpPr>
          <p:cNvPr id="4" name="テキスト ボックス 3"/>
          <p:cNvSpPr txBox="1"/>
          <p:nvPr/>
        </p:nvSpPr>
        <p:spPr>
          <a:xfrm>
            <a:off x="447691" y="1139941"/>
            <a:ext cx="7404591" cy="369332"/>
          </a:xfrm>
          <a:prstGeom prst="rect">
            <a:avLst/>
          </a:prstGeom>
          <a:noFill/>
        </p:spPr>
        <p:txBody>
          <a:bodyPr wrap="none" rtlCol="0">
            <a:spAutoFit/>
          </a:bodyPr>
          <a:lstStyle/>
          <a:p>
            <a:r>
              <a:rPr kumimoji="1" lang="en-US" altLang="ja-JP" smtClean="0"/>
              <a:t>Use the </a:t>
            </a:r>
            <a:r>
              <a:rPr kumimoji="1" lang="en-US" altLang="ja-JP" dirty="0" smtClean="0"/>
              <a:t>simple Hamiltonian (a muon &amp; an electron in nuclear potential)</a:t>
            </a:r>
            <a:endParaRPr kumimoji="1" lang="ja-JP" altLang="en-US" dirty="0"/>
          </a:p>
        </p:txBody>
      </p:sp>
      <mc:AlternateContent xmlns:mc="http://schemas.openxmlformats.org/markup-compatibility/2006" xmlns:a14="http://schemas.microsoft.com/office/drawing/2010/main">
        <mc:Choice Requires="a14">
          <p:sp>
            <p:nvSpPr>
              <p:cNvPr id="6" name="テキスト ボックス 5"/>
              <p:cNvSpPr txBox="1"/>
              <p:nvPr/>
            </p:nvSpPr>
            <p:spPr>
              <a:xfrm>
                <a:off x="246171" y="3438070"/>
                <a:ext cx="8044703" cy="525337"/>
              </a:xfrm>
              <a:prstGeom prst="rect">
                <a:avLst/>
              </a:prstGeom>
              <a:noFill/>
            </p:spPr>
            <p:txBody>
              <a:bodyPr wrap="none" lIns="0" tIns="0" rIns="0" bIns="0" rtlCol="0">
                <a:spAutoFit/>
              </a:bodyPr>
              <a:lstStyle/>
              <a:p>
                <a:pPr/>
                <a14:m>
                  <m:oMathPara xmlns:m="http://schemas.openxmlformats.org/officeDocument/2006/math">
                    <m:oMathParaPr>
                      <m:jc m:val="center"/>
                    </m:oMathParaPr>
                    <m:oMath xmlns:m="http://schemas.openxmlformats.org/officeDocument/2006/math">
                      <m:sSubSup>
                        <m:sSubSupPr>
                          <m:ctrlPr>
                            <a:rPr kumimoji="1" lang="en-US" altLang="ja-JP" sz="2400" b="0" i="1" smtClean="0">
                              <a:latin typeface="Cambria Math" panose="02040503050406030204" pitchFamily="18" charset="0"/>
                            </a:rPr>
                          </m:ctrlPr>
                        </m:sSubSupPr>
                        <m:e>
                          <m:r>
                            <a:rPr kumimoji="1" lang="en-US" altLang="ja-JP" sz="2400" b="0" i="1" smtClean="0">
                              <a:latin typeface="Cambria Math" panose="02040503050406030204" pitchFamily="18" charset="0"/>
                            </a:rPr>
                            <m:t>𝜓</m:t>
                          </m:r>
                        </m:e>
                        <m:sub>
                          <m:r>
                            <a:rPr kumimoji="1" lang="en-US" altLang="ja-JP" sz="2400" b="0" i="1" smtClean="0">
                              <a:latin typeface="Cambria Math" panose="02040503050406030204" pitchFamily="18" charset="0"/>
                            </a:rPr>
                            <m:t>𝑎</m:t>
                          </m:r>
                          <m:r>
                            <a:rPr kumimoji="1" lang="en-US" altLang="ja-JP" sz="2400" b="0" i="1" smtClean="0">
                              <a:latin typeface="Cambria Math" panose="02040503050406030204" pitchFamily="18" charset="0"/>
                            </a:rPr>
                            <m:t>,</m:t>
                          </m:r>
                          <m:r>
                            <a:rPr kumimoji="1" lang="en-US" altLang="ja-JP" sz="2400" b="0" i="1" smtClean="0">
                              <a:latin typeface="Cambria Math" panose="02040503050406030204" pitchFamily="18" charset="0"/>
                            </a:rPr>
                            <m:t>𝑏</m:t>
                          </m:r>
                        </m:sub>
                        <m:sup>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𝑍</m:t>
                              </m:r>
                            </m:e>
                            <m:sub>
                              <m:r>
                                <a:rPr kumimoji="1" lang="en-US" altLang="ja-JP" sz="2400" b="0" i="1" smtClean="0">
                                  <a:latin typeface="Cambria Math" panose="02040503050406030204" pitchFamily="18" charset="0"/>
                                </a:rPr>
                                <m:t>𝜇</m:t>
                              </m:r>
                            </m:sub>
                          </m:sSub>
                          <m:r>
                            <a:rPr kumimoji="1" lang="en-US" altLang="ja-JP" sz="2400" b="0" i="1" smtClean="0">
                              <a:latin typeface="Cambria Math" panose="02040503050406030204" pitchFamily="18" charset="0"/>
                            </a:rPr>
                            <m:t>,</m:t>
                          </m:r>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𝑍</m:t>
                              </m:r>
                            </m:e>
                            <m:sub>
                              <m:r>
                                <a:rPr kumimoji="1" lang="en-US" altLang="ja-JP" sz="2400" b="0" i="1" smtClean="0">
                                  <a:latin typeface="Cambria Math" panose="02040503050406030204" pitchFamily="18" charset="0"/>
                                </a:rPr>
                                <m:t>𝑒</m:t>
                              </m:r>
                            </m:sub>
                          </m:sSub>
                        </m:sup>
                      </m:sSubSup>
                      <m:d>
                        <m:dPr>
                          <m:ctrlPr>
                            <a:rPr kumimoji="1" lang="en-US" altLang="ja-JP" sz="2400" b="0" i="1" smtClean="0">
                              <a:latin typeface="Cambria Math" panose="02040503050406030204" pitchFamily="18" charset="0"/>
                            </a:rPr>
                          </m:ctrlPr>
                        </m:dPr>
                        <m:e>
                          <m:sSub>
                            <m:sSubPr>
                              <m:ctrlPr>
                                <a:rPr kumimoji="1" lang="en-US" altLang="ja-JP" sz="2400" b="0" i="1" smtClean="0">
                                  <a:latin typeface="Cambria Math" panose="02040503050406030204" pitchFamily="18" charset="0"/>
                                </a:rPr>
                              </m:ctrlPr>
                            </m:sSubPr>
                            <m:e>
                              <m:r>
                                <a:rPr kumimoji="1" lang="en-US" altLang="ja-JP" sz="2400" b="1" i="1" smtClean="0">
                                  <a:latin typeface="Cambria Math" panose="02040503050406030204" pitchFamily="18" charset="0"/>
                                </a:rPr>
                                <m:t>𝒓</m:t>
                              </m:r>
                            </m:e>
                            <m:sub>
                              <m:r>
                                <a:rPr kumimoji="1" lang="en-US" altLang="ja-JP" sz="2400" b="0" i="1" smtClean="0">
                                  <a:latin typeface="Cambria Math" panose="02040503050406030204" pitchFamily="18" charset="0"/>
                                </a:rPr>
                                <m:t>𝜇</m:t>
                              </m:r>
                            </m:sub>
                          </m:sSub>
                          <m:r>
                            <a:rPr kumimoji="1" lang="en-US" altLang="ja-JP" sz="2400" b="0" i="1" smtClean="0">
                              <a:latin typeface="Cambria Math" panose="02040503050406030204" pitchFamily="18" charset="0"/>
                            </a:rPr>
                            <m:t>,</m:t>
                          </m:r>
                          <m:sSub>
                            <m:sSubPr>
                              <m:ctrlPr>
                                <a:rPr kumimoji="1" lang="en-US" altLang="ja-JP" sz="2400" b="0" i="1" smtClean="0">
                                  <a:latin typeface="Cambria Math" panose="02040503050406030204" pitchFamily="18" charset="0"/>
                                </a:rPr>
                              </m:ctrlPr>
                            </m:sSubPr>
                            <m:e>
                              <m:r>
                                <a:rPr kumimoji="1" lang="en-US" altLang="ja-JP" sz="2400" b="1" i="1" smtClean="0">
                                  <a:latin typeface="Cambria Math" panose="02040503050406030204" pitchFamily="18" charset="0"/>
                                </a:rPr>
                                <m:t>𝒓</m:t>
                              </m:r>
                            </m:e>
                            <m:sub>
                              <m:r>
                                <a:rPr kumimoji="1" lang="en-US" altLang="ja-JP" sz="2400" b="0" i="1" smtClean="0">
                                  <a:latin typeface="Cambria Math" panose="02040503050406030204" pitchFamily="18" charset="0"/>
                                </a:rPr>
                                <m:t>𝑒</m:t>
                              </m:r>
                            </m:sub>
                          </m:sSub>
                        </m:e>
                      </m:d>
                      <m:r>
                        <a:rPr kumimoji="1" lang="en-US" altLang="ja-JP" sz="2400" b="0" i="1" smtClean="0">
                          <a:latin typeface="Cambria Math" panose="02040503050406030204" pitchFamily="18" charset="0"/>
                        </a:rPr>
                        <m:t>=</m:t>
                      </m:r>
                      <m:sSubSup>
                        <m:sSubSupPr>
                          <m:ctrlPr>
                            <a:rPr kumimoji="1" lang="en-US" altLang="ja-JP" sz="2400" b="0" i="1" smtClean="0">
                              <a:latin typeface="Cambria Math" panose="02040503050406030204" pitchFamily="18" charset="0"/>
                            </a:rPr>
                          </m:ctrlPr>
                        </m:sSubSupPr>
                        <m:e>
                          <m:r>
                            <a:rPr kumimoji="1" lang="en-US" altLang="ja-JP" sz="2400" b="0" i="1" smtClean="0">
                              <a:latin typeface="Cambria Math" panose="02040503050406030204" pitchFamily="18" charset="0"/>
                            </a:rPr>
                            <m:t>𝑁</m:t>
                          </m:r>
                        </m:e>
                        <m:sub>
                          <m:r>
                            <a:rPr kumimoji="1" lang="en-US" altLang="ja-JP" sz="2400" b="0" i="1" smtClean="0">
                              <a:latin typeface="Cambria Math" panose="02040503050406030204" pitchFamily="18" charset="0"/>
                            </a:rPr>
                            <m:t>𝑎</m:t>
                          </m:r>
                          <m:r>
                            <a:rPr kumimoji="1" lang="en-US" altLang="ja-JP" sz="2400" b="0" i="1" smtClean="0">
                              <a:latin typeface="Cambria Math" panose="02040503050406030204" pitchFamily="18" charset="0"/>
                            </a:rPr>
                            <m:t>,</m:t>
                          </m:r>
                          <m:r>
                            <a:rPr kumimoji="1" lang="en-US" altLang="ja-JP" sz="2400" b="0" i="1" smtClean="0">
                              <a:latin typeface="Cambria Math" panose="02040503050406030204" pitchFamily="18" charset="0"/>
                            </a:rPr>
                            <m:t>𝑏</m:t>
                          </m:r>
                        </m:sub>
                        <m:sup>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𝑍</m:t>
                              </m:r>
                            </m:e>
                            <m:sub>
                              <m:r>
                                <a:rPr kumimoji="1" lang="en-US" altLang="ja-JP" sz="2400" b="0" i="1" smtClean="0">
                                  <a:latin typeface="Cambria Math" panose="02040503050406030204" pitchFamily="18" charset="0"/>
                                </a:rPr>
                                <m:t>𝜇</m:t>
                              </m:r>
                            </m:sub>
                          </m:sSub>
                          <m:r>
                            <a:rPr kumimoji="1" lang="en-US" altLang="ja-JP" sz="2400" b="0" i="1" smtClean="0">
                              <a:latin typeface="Cambria Math" panose="02040503050406030204" pitchFamily="18" charset="0"/>
                            </a:rPr>
                            <m:t>,</m:t>
                          </m:r>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𝑍</m:t>
                              </m:r>
                            </m:e>
                            <m:sub>
                              <m:r>
                                <a:rPr kumimoji="1" lang="en-US" altLang="ja-JP" sz="2400" b="0" i="1" smtClean="0">
                                  <a:latin typeface="Cambria Math" panose="02040503050406030204" pitchFamily="18" charset="0"/>
                                </a:rPr>
                                <m:t>𝑒</m:t>
                              </m:r>
                            </m:sub>
                          </m:sSub>
                        </m:sup>
                      </m:sSubSup>
                      <m:r>
                        <m:rPr>
                          <m:sty m:val="p"/>
                        </m:rPr>
                        <a:rPr kumimoji="1" lang="en-US" altLang="ja-JP" sz="2400" b="0" i="1" smtClean="0">
                          <a:latin typeface="Cambria Math" panose="02040503050406030204" pitchFamily="18" charset="0"/>
                        </a:rPr>
                        <m:t>exp</m:t>
                      </m:r>
                      <m:d>
                        <m:dPr>
                          <m:ctrlPr>
                            <a:rPr kumimoji="1" lang="en-US" altLang="ja-JP" sz="2400" b="0" i="1" smtClean="0">
                              <a:latin typeface="Cambria Math" panose="02040503050406030204" pitchFamily="18" charset="0"/>
                            </a:rPr>
                          </m:ctrlPr>
                        </m:dPr>
                        <m:e>
                          <m:r>
                            <a:rPr kumimoji="1" lang="en-US" altLang="ja-JP" sz="2400" b="0" i="1" smtClean="0">
                              <a:latin typeface="Cambria Math" panose="02040503050406030204" pitchFamily="18" charset="0"/>
                            </a:rPr>
                            <m:t>−</m:t>
                          </m:r>
                          <m:sSub>
                            <m:sSubPr>
                              <m:ctrlPr>
                                <a:rPr kumimoji="1" lang="en-US" altLang="ja-JP" sz="2400" b="0" i="1" smtClean="0">
                                  <a:latin typeface="Cambria Math" panose="02040503050406030204" pitchFamily="18" charset="0"/>
                                </a:rPr>
                              </m:ctrlPr>
                            </m:sSubPr>
                            <m:e>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𝑚</m:t>
                                  </m:r>
                                </m:e>
                                <m:sub>
                                  <m:r>
                                    <a:rPr kumimoji="1" lang="en-US" altLang="ja-JP" sz="2400" b="0" i="1" smtClean="0">
                                      <a:latin typeface="Cambria Math" panose="02040503050406030204" pitchFamily="18" charset="0"/>
                                    </a:rPr>
                                    <m:t>𝜇</m:t>
                                  </m:r>
                                </m:sub>
                              </m:sSub>
                              <m:r>
                                <a:rPr kumimoji="1" lang="en-US" altLang="ja-JP" sz="2400" b="0" i="1" smtClean="0">
                                  <a:latin typeface="Cambria Math" panose="02040503050406030204" pitchFamily="18" charset="0"/>
                                </a:rPr>
                                <m:t>𝑍</m:t>
                              </m:r>
                            </m:e>
                            <m:sub>
                              <m:r>
                                <a:rPr kumimoji="1" lang="en-US" altLang="ja-JP" sz="2400" b="0" i="1" smtClean="0">
                                  <a:latin typeface="Cambria Math" panose="02040503050406030204" pitchFamily="18" charset="0"/>
                                </a:rPr>
                                <m:t>𝜇</m:t>
                              </m:r>
                            </m:sub>
                          </m:sSub>
                          <m:r>
                            <a:rPr kumimoji="1" lang="en-US" altLang="ja-JP" sz="2400" b="0" i="1" smtClean="0">
                              <a:latin typeface="Cambria Math" panose="02040503050406030204" pitchFamily="18" charset="0"/>
                            </a:rPr>
                            <m:t>𝛼</m:t>
                          </m:r>
                          <m:d>
                            <m:dPr>
                              <m:begChr m:val="|"/>
                              <m:endChr m:val="|"/>
                              <m:ctrlPr>
                                <a:rPr kumimoji="1" lang="en-US" altLang="ja-JP" sz="2400" b="0" i="1" smtClean="0">
                                  <a:latin typeface="Cambria Math" panose="02040503050406030204" pitchFamily="18" charset="0"/>
                                </a:rPr>
                              </m:ctrlPr>
                            </m:dPr>
                            <m:e>
                              <m:sSub>
                                <m:sSubPr>
                                  <m:ctrlPr>
                                    <a:rPr kumimoji="1" lang="en-US" altLang="ja-JP" sz="2400" b="0" i="1" smtClean="0">
                                      <a:latin typeface="Cambria Math" panose="02040503050406030204" pitchFamily="18" charset="0"/>
                                    </a:rPr>
                                  </m:ctrlPr>
                                </m:sSubPr>
                                <m:e>
                                  <m:r>
                                    <a:rPr kumimoji="1" lang="en-US" altLang="ja-JP" sz="2400" b="1" i="1" smtClean="0">
                                      <a:latin typeface="Cambria Math" panose="02040503050406030204" pitchFamily="18" charset="0"/>
                                    </a:rPr>
                                    <m:t>𝒓</m:t>
                                  </m:r>
                                </m:e>
                                <m:sub>
                                  <m:r>
                                    <a:rPr kumimoji="1" lang="en-US" altLang="ja-JP" sz="2400" b="0" i="1" smtClean="0">
                                      <a:latin typeface="Cambria Math" panose="02040503050406030204" pitchFamily="18" charset="0"/>
                                    </a:rPr>
                                    <m:t>𝜇</m:t>
                                  </m:r>
                                </m:sub>
                              </m:sSub>
                            </m:e>
                          </m:d>
                        </m:e>
                      </m:d>
                      <m:r>
                        <m:rPr>
                          <m:sty m:val="p"/>
                        </m:rPr>
                        <a:rPr lang="en-US" altLang="ja-JP" sz="2400" i="1">
                          <a:latin typeface="Cambria Math" panose="02040503050406030204" pitchFamily="18" charset="0"/>
                        </a:rPr>
                        <m:t>exp</m:t>
                      </m:r>
                      <m:d>
                        <m:dPr>
                          <m:ctrlPr>
                            <a:rPr lang="en-US" altLang="ja-JP" sz="2400" i="1">
                              <a:latin typeface="Cambria Math" panose="02040503050406030204" pitchFamily="18" charset="0"/>
                            </a:rPr>
                          </m:ctrlPr>
                        </m:dPr>
                        <m:e>
                          <m:r>
                            <a:rPr lang="en-US" altLang="ja-JP" sz="2400" i="1">
                              <a:latin typeface="Cambria Math" panose="02040503050406030204" pitchFamily="18" charset="0"/>
                            </a:rPr>
                            <m:t>−</m:t>
                          </m:r>
                          <m:sSub>
                            <m:sSubPr>
                              <m:ctrlPr>
                                <a:rPr lang="en-US" altLang="ja-JP" sz="2400" i="1">
                                  <a:latin typeface="Cambria Math" panose="02040503050406030204" pitchFamily="18" charset="0"/>
                                </a:rPr>
                              </m:ctrlPr>
                            </m:sSubPr>
                            <m:e>
                              <m:sSub>
                                <m:sSubPr>
                                  <m:ctrlPr>
                                    <a:rPr lang="en-US" altLang="ja-JP" sz="2400" i="1">
                                      <a:latin typeface="Cambria Math" panose="02040503050406030204" pitchFamily="18" charset="0"/>
                                    </a:rPr>
                                  </m:ctrlPr>
                                </m:sSubPr>
                                <m:e>
                                  <m:r>
                                    <a:rPr lang="en-US" altLang="ja-JP" sz="2400" i="1">
                                      <a:latin typeface="Cambria Math" panose="02040503050406030204" pitchFamily="18" charset="0"/>
                                    </a:rPr>
                                    <m:t>𝑚</m:t>
                                  </m:r>
                                </m:e>
                                <m:sub>
                                  <m:r>
                                    <a:rPr lang="en-US" altLang="ja-JP" sz="2400" b="0" i="1" smtClean="0">
                                      <a:latin typeface="Cambria Math" panose="02040503050406030204" pitchFamily="18" charset="0"/>
                                    </a:rPr>
                                    <m:t>𝑒</m:t>
                                  </m:r>
                                </m:sub>
                              </m:sSub>
                              <m:r>
                                <a:rPr lang="en-US" altLang="ja-JP" sz="2400" i="1">
                                  <a:latin typeface="Cambria Math" panose="02040503050406030204" pitchFamily="18" charset="0"/>
                                </a:rPr>
                                <m:t>𝑍</m:t>
                              </m:r>
                            </m:e>
                            <m:sub>
                              <m:r>
                                <a:rPr lang="en-US" altLang="ja-JP" sz="2400" b="0" i="1" smtClean="0">
                                  <a:latin typeface="Cambria Math" panose="02040503050406030204" pitchFamily="18" charset="0"/>
                                </a:rPr>
                                <m:t>𝑒</m:t>
                              </m:r>
                            </m:sub>
                          </m:sSub>
                          <m:r>
                            <a:rPr lang="en-US" altLang="ja-JP" sz="2400" i="1">
                              <a:latin typeface="Cambria Math" panose="02040503050406030204" pitchFamily="18" charset="0"/>
                            </a:rPr>
                            <m:t>𝛼</m:t>
                          </m:r>
                          <m:d>
                            <m:dPr>
                              <m:begChr m:val="|"/>
                              <m:endChr m:val="|"/>
                              <m:ctrlPr>
                                <a:rPr lang="en-US" altLang="ja-JP" sz="2400" i="1">
                                  <a:latin typeface="Cambria Math" panose="02040503050406030204" pitchFamily="18" charset="0"/>
                                </a:rPr>
                              </m:ctrlPr>
                            </m:dPr>
                            <m:e>
                              <m:sSub>
                                <m:sSubPr>
                                  <m:ctrlPr>
                                    <a:rPr lang="en-US" altLang="ja-JP" sz="2400" i="1">
                                      <a:latin typeface="Cambria Math" panose="02040503050406030204" pitchFamily="18" charset="0"/>
                                    </a:rPr>
                                  </m:ctrlPr>
                                </m:sSubPr>
                                <m:e>
                                  <m:r>
                                    <a:rPr lang="en-US" altLang="ja-JP" sz="2400" b="1" i="1">
                                      <a:latin typeface="Cambria Math" panose="02040503050406030204" pitchFamily="18" charset="0"/>
                                    </a:rPr>
                                    <m:t>𝒓</m:t>
                                  </m:r>
                                </m:e>
                                <m:sub>
                                  <m:r>
                                    <a:rPr lang="en-US" altLang="ja-JP" sz="2400" b="0" i="1" smtClean="0">
                                      <a:latin typeface="Cambria Math" panose="02040503050406030204" pitchFamily="18" charset="0"/>
                                    </a:rPr>
                                    <m:t>𝑒</m:t>
                                  </m:r>
                                </m:sub>
                              </m:sSub>
                            </m:e>
                          </m:d>
                        </m:e>
                      </m:d>
                    </m:oMath>
                  </m:oMathPara>
                </a14:m>
                <a:endParaRPr kumimoji="1" lang="ja-JP" altLang="en-US" sz="2400" dirty="0"/>
              </a:p>
            </p:txBody>
          </p:sp>
        </mc:Choice>
        <mc:Fallback xmlns="">
          <p:sp>
            <p:nvSpPr>
              <p:cNvPr id="6" name="テキスト ボックス 5"/>
              <p:cNvSpPr txBox="1">
                <a:spLocks noRot="1" noChangeAspect="1" noMove="1" noResize="1" noEditPoints="1" noAdjustHandles="1" noChangeArrowheads="1" noChangeShapeType="1" noTextEdit="1"/>
              </p:cNvSpPr>
              <p:nvPr/>
            </p:nvSpPr>
            <p:spPr>
              <a:xfrm>
                <a:off x="246171" y="3438070"/>
                <a:ext cx="8044703" cy="525337"/>
              </a:xfrm>
              <a:prstGeom prst="rect">
                <a:avLst/>
              </a:prstGeom>
              <a:blipFill>
                <a:blip r:embed="rId4"/>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正方形/長方形 7"/>
              <p:cNvSpPr/>
              <p:nvPr/>
            </p:nvSpPr>
            <p:spPr>
              <a:xfrm>
                <a:off x="4790247" y="3969476"/>
                <a:ext cx="3839834" cy="517834"/>
              </a:xfrm>
              <a:prstGeom prst="rect">
                <a:avLst/>
              </a:prstGeom>
            </p:spPr>
            <p:txBody>
              <a:bodyPr wrap="none">
                <a:spAutoFit/>
              </a:bodyPr>
              <a:lstStyle/>
              <a:p>
                <a:pPr lvl="0"/>
                <a14:m>
                  <m:oMathPara xmlns:m="http://schemas.openxmlformats.org/officeDocument/2006/math">
                    <m:oMathParaPr>
                      <m:jc m:val="center"/>
                    </m:oMathParaPr>
                    <m:oMath xmlns:m="http://schemas.openxmlformats.org/officeDocument/2006/math">
                      <m:r>
                        <a:rPr lang="en-US" altLang="ja-JP" sz="2400" b="0" i="1" smtClean="0">
                          <a:solidFill>
                            <a:srgbClr val="000000"/>
                          </a:solidFill>
                          <a:latin typeface="Cambria Math" panose="02040503050406030204" pitchFamily="18" charset="0"/>
                        </a:rPr>
                        <m:t>×</m:t>
                      </m:r>
                      <m:d>
                        <m:dPr>
                          <m:begChr m:val="{"/>
                          <m:endChr m:val="}"/>
                          <m:ctrlPr>
                            <a:rPr lang="en-US" altLang="ja-JP" sz="2400" i="1" smtClean="0">
                              <a:solidFill>
                                <a:srgbClr val="FF0000"/>
                              </a:solidFill>
                              <a:latin typeface="Cambria Math" panose="02040503050406030204" pitchFamily="18" charset="0"/>
                            </a:rPr>
                          </m:ctrlPr>
                        </m:dPr>
                        <m:e>
                          <m:r>
                            <a:rPr lang="en-US" altLang="ja-JP" sz="2400" i="1">
                              <a:solidFill>
                                <a:srgbClr val="FF0000"/>
                              </a:solidFill>
                              <a:latin typeface="Cambria Math" panose="02040503050406030204" pitchFamily="18" charset="0"/>
                            </a:rPr>
                            <m:t>1−</m:t>
                          </m:r>
                          <m:r>
                            <a:rPr lang="en-US" altLang="ja-JP" sz="2400" i="1">
                              <a:solidFill>
                                <a:srgbClr val="FF0000"/>
                              </a:solidFill>
                              <a:latin typeface="Cambria Math" panose="02040503050406030204" pitchFamily="18" charset="0"/>
                            </a:rPr>
                            <m:t>𝑏</m:t>
                          </m:r>
                          <m:r>
                            <m:rPr>
                              <m:sty m:val="p"/>
                            </m:rPr>
                            <a:rPr lang="en-US" altLang="ja-JP" sz="2400" i="1">
                              <a:solidFill>
                                <a:srgbClr val="FF0000"/>
                              </a:solidFill>
                              <a:latin typeface="Cambria Math" panose="02040503050406030204" pitchFamily="18" charset="0"/>
                            </a:rPr>
                            <m:t>exp</m:t>
                          </m:r>
                          <m:d>
                            <m:dPr>
                              <m:ctrlPr>
                                <a:rPr lang="en-US" altLang="ja-JP" sz="2400" i="1">
                                  <a:solidFill>
                                    <a:srgbClr val="FF0000"/>
                                  </a:solidFill>
                                  <a:latin typeface="Cambria Math" panose="02040503050406030204" pitchFamily="18" charset="0"/>
                                </a:rPr>
                              </m:ctrlPr>
                            </m:dPr>
                            <m:e>
                              <m:r>
                                <a:rPr lang="en-US" altLang="ja-JP" sz="2400" i="1">
                                  <a:solidFill>
                                    <a:srgbClr val="FF0000"/>
                                  </a:solidFill>
                                  <a:latin typeface="Cambria Math" panose="02040503050406030204" pitchFamily="18" charset="0"/>
                                </a:rPr>
                                <m:t>−</m:t>
                              </m:r>
                              <m:r>
                                <a:rPr lang="en-US" altLang="ja-JP" sz="2400" i="1">
                                  <a:solidFill>
                                    <a:srgbClr val="FF0000"/>
                                  </a:solidFill>
                                  <a:latin typeface="Cambria Math" panose="02040503050406030204" pitchFamily="18" charset="0"/>
                                </a:rPr>
                                <m:t>𝑎</m:t>
                              </m:r>
                              <m:d>
                                <m:dPr>
                                  <m:begChr m:val="|"/>
                                  <m:endChr m:val="|"/>
                                  <m:ctrlPr>
                                    <a:rPr lang="en-US" altLang="ja-JP" sz="2400" i="1">
                                      <a:solidFill>
                                        <a:srgbClr val="FF0000"/>
                                      </a:solidFill>
                                      <a:latin typeface="Cambria Math" panose="02040503050406030204" pitchFamily="18" charset="0"/>
                                    </a:rPr>
                                  </m:ctrlPr>
                                </m:dPr>
                                <m:e>
                                  <m:sSub>
                                    <m:sSubPr>
                                      <m:ctrlPr>
                                        <a:rPr lang="en-US" altLang="ja-JP" sz="2400" b="0" i="1" smtClean="0">
                                          <a:solidFill>
                                            <a:srgbClr val="FF0000"/>
                                          </a:solidFill>
                                          <a:latin typeface="Cambria Math" panose="02040503050406030204" pitchFamily="18" charset="0"/>
                                        </a:rPr>
                                      </m:ctrlPr>
                                    </m:sSubPr>
                                    <m:e>
                                      <m:r>
                                        <a:rPr lang="en-US" altLang="ja-JP" sz="2400" b="1" i="1">
                                          <a:solidFill>
                                            <a:srgbClr val="FF0000"/>
                                          </a:solidFill>
                                          <a:latin typeface="Cambria Math" panose="02040503050406030204" pitchFamily="18" charset="0"/>
                                        </a:rPr>
                                        <m:t>𝒓</m:t>
                                      </m:r>
                                    </m:e>
                                    <m:sub>
                                      <m:r>
                                        <a:rPr lang="en-US" altLang="ja-JP" sz="2400" b="0" i="1" smtClean="0">
                                          <a:solidFill>
                                            <a:srgbClr val="FF0000"/>
                                          </a:solidFill>
                                          <a:latin typeface="Cambria Math" panose="02040503050406030204" pitchFamily="18" charset="0"/>
                                        </a:rPr>
                                        <m:t>𝜇</m:t>
                                      </m:r>
                                    </m:sub>
                                  </m:sSub>
                                  <m:r>
                                    <a:rPr lang="en-US" altLang="ja-JP" sz="2400" b="0" i="1" smtClean="0">
                                      <a:solidFill>
                                        <a:srgbClr val="FF0000"/>
                                      </a:solidFill>
                                      <a:latin typeface="Cambria Math" panose="02040503050406030204" pitchFamily="18" charset="0"/>
                                    </a:rPr>
                                    <m:t>−</m:t>
                                  </m:r>
                                  <m:sSub>
                                    <m:sSubPr>
                                      <m:ctrlPr>
                                        <a:rPr lang="en-US" altLang="ja-JP" sz="2400" b="0" i="1" smtClean="0">
                                          <a:solidFill>
                                            <a:srgbClr val="FF0000"/>
                                          </a:solidFill>
                                          <a:latin typeface="Cambria Math" panose="02040503050406030204" pitchFamily="18" charset="0"/>
                                        </a:rPr>
                                      </m:ctrlPr>
                                    </m:sSubPr>
                                    <m:e>
                                      <m:r>
                                        <a:rPr lang="en-US" altLang="ja-JP" sz="2400" b="1" i="1" smtClean="0">
                                          <a:solidFill>
                                            <a:srgbClr val="FF0000"/>
                                          </a:solidFill>
                                          <a:latin typeface="Cambria Math" panose="02040503050406030204" pitchFamily="18" charset="0"/>
                                        </a:rPr>
                                        <m:t>𝒓</m:t>
                                      </m:r>
                                    </m:e>
                                    <m:sub>
                                      <m:r>
                                        <a:rPr lang="en-US" altLang="ja-JP" sz="2400" b="0" i="1" smtClean="0">
                                          <a:solidFill>
                                            <a:srgbClr val="FF0000"/>
                                          </a:solidFill>
                                          <a:latin typeface="Cambria Math" panose="02040503050406030204" pitchFamily="18" charset="0"/>
                                        </a:rPr>
                                        <m:t>𝑒</m:t>
                                      </m:r>
                                    </m:sub>
                                  </m:sSub>
                                </m:e>
                              </m:d>
                            </m:e>
                          </m:d>
                        </m:e>
                      </m:d>
                    </m:oMath>
                  </m:oMathPara>
                </a14:m>
                <a:endParaRPr lang="ja-JP" altLang="en-US" sz="2400" dirty="0">
                  <a:solidFill>
                    <a:srgbClr val="000000"/>
                  </a:solidFill>
                </a:endParaRPr>
              </a:p>
            </p:txBody>
          </p:sp>
        </mc:Choice>
        <mc:Fallback xmlns="">
          <p:sp>
            <p:nvSpPr>
              <p:cNvPr id="8" name="正方形/長方形 7"/>
              <p:cNvSpPr>
                <a:spLocks noRot="1" noChangeAspect="1" noMove="1" noResize="1" noEditPoints="1" noAdjustHandles="1" noChangeArrowheads="1" noChangeShapeType="1" noTextEdit="1"/>
              </p:cNvSpPr>
              <p:nvPr/>
            </p:nvSpPr>
            <p:spPr>
              <a:xfrm>
                <a:off x="4790247" y="3969476"/>
                <a:ext cx="3839834" cy="517834"/>
              </a:xfrm>
              <a:prstGeom prst="rect">
                <a:avLst/>
              </a:prstGeom>
              <a:blipFill>
                <a:blip r:embed="rId5"/>
                <a:stretch>
                  <a:fillRect/>
                </a:stretch>
              </a:blipFill>
            </p:spPr>
            <p:txBody>
              <a:bodyPr/>
              <a:lstStyle/>
              <a:p>
                <a:r>
                  <a:rPr lang="ja-JP" altLang="en-US">
                    <a:noFill/>
                  </a:rPr>
                  <a:t> </a:t>
                </a:r>
              </a:p>
            </p:txBody>
          </p:sp>
        </mc:Fallback>
      </mc:AlternateContent>
      <p:sp>
        <p:nvSpPr>
          <p:cNvPr id="9" name="テキスト ボックス 8"/>
          <p:cNvSpPr txBox="1"/>
          <p:nvPr/>
        </p:nvSpPr>
        <p:spPr>
          <a:xfrm>
            <a:off x="447691" y="2924736"/>
            <a:ext cx="4724370" cy="369332"/>
          </a:xfrm>
          <a:prstGeom prst="rect">
            <a:avLst/>
          </a:prstGeom>
          <a:noFill/>
        </p:spPr>
        <p:txBody>
          <a:bodyPr wrap="none" rtlCol="0">
            <a:spAutoFit/>
          </a:bodyPr>
          <a:lstStyle/>
          <a:p>
            <a:r>
              <a:rPr kumimoji="1" lang="en-US" altLang="ja-JP" dirty="0" smtClean="0"/>
              <a:t>Assume that the form of the wave function is</a:t>
            </a:r>
            <a:endParaRPr kumimoji="1" lang="ja-JP" altLang="en-US" dirty="0"/>
          </a:p>
        </p:txBody>
      </p:sp>
      <p:sp>
        <p:nvSpPr>
          <p:cNvPr id="10" name="下矢印 9"/>
          <p:cNvSpPr/>
          <p:nvPr/>
        </p:nvSpPr>
        <p:spPr>
          <a:xfrm>
            <a:off x="1895480" y="4644630"/>
            <a:ext cx="554423" cy="510988"/>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テキスト ボックス 10"/>
          <p:cNvSpPr txBox="1"/>
          <p:nvPr/>
        </p:nvSpPr>
        <p:spPr>
          <a:xfrm>
            <a:off x="2622181" y="4709531"/>
            <a:ext cx="4814138" cy="369332"/>
          </a:xfrm>
          <a:prstGeom prst="rect">
            <a:avLst/>
          </a:prstGeom>
          <a:noFill/>
        </p:spPr>
        <p:txBody>
          <a:bodyPr wrap="none" rtlCol="0">
            <a:spAutoFit/>
          </a:bodyPr>
          <a:lstStyle/>
          <a:p>
            <a:r>
              <a:rPr kumimoji="1" lang="en-US" altLang="ja-JP" dirty="0" smtClean="0"/>
              <a:t>find the parameter set to minimize the energy</a:t>
            </a:r>
            <a:endParaRPr kumimoji="1" lang="ja-JP" altLang="en-US" dirty="0"/>
          </a:p>
        </p:txBody>
      </p:sp>
      <mc:AlternateContent xmlns:mc="http://schemas.openxmlformats.org/markup-compatibility/2006" xmlns:a14="http://schemas.microsoft.com/office/drawing/2010/main">
        <mc:Choice Requires="a14">
          <p:sp>
            <p:nvSpPr>
              <p:cNvPr id="12" name="テキスト ボックス 11"/>
              <p:cNvSpPr txBox="1"/>
              <p:nvPr/>
            </p:nvSpPr>
            <p:spPr>
              <a:xfrm>
                <a:off x="1932732" y="5268561"/>
                <a:ext cx="1187954" cy="399084"/>
              </a:xfrm>
              <a:prstGeom prst="rect">
                <a:avLst/>
              </a:prstGeom>
              <a:noFill/>
            </p:spPr>
            <p:txBody>
              <a:bodyPr wrap="none" lIns="0" tIns="0" rIns="0" bIns="0" rtlCol="0">
                <a:spAutoFit/>
              </a:bodyPr>
              <a:lstStyle/>
              <a:p>
                <a:pPr marL="268288" indent="-268288">
                  <a:buFont typeface="Arial" panose="020B0604020202020204" pitchFamily="34" charset="0"/>
                  <a:buChar char="•"/>
                </a:pPr>
                <a14:m>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𝑍</m:t>
                        </m:r>
                      </m:e>
                      <m:sub>
                        <m:r>
                          <a:rPr kumimoji="1" lang="en-US" altLang="ja-JP" sz="2400" b="0" i="1" smtClean="0">
                            <a:latin typeface="Cambria Math" panose="02040503050406030204" pitchFamily="18" charset="0"/>
                          </a:rPr>
                          <m:t>𝜇</m:t>
                        </m:r>
                      </m:sub>
                    </m:sSub>
                    <m:r>
                      <a:rPr kumimoji="1" lang="en-US" altLang="ja-JP" sz="2400" b="0" i="1" smtClean="0">
                        <a:latin typeface="Cambria Math" panose="02040503050406030204" pitchFamily="18" charset="0"/>
                      </a:rPr>
                      <m:t>≃</m:t>
                    </m:r>
                    <m:r>
                      <a:rPr kumimoji="1" lang="en-US" altLang="ja-JP" sz="2400" b="0" i="1" smtClean="0">
                        <a:latin typeface="Cambria Math" panose="02040503050406030204" pitchFamily="18" charset="0"/>
                      </a:rPr>
                      <m:t>𝑍</m:t>
                    </m:r>
                  </m:oMath>
                </a14:m>
                <a:endParaRPr kumimoji="1" lang="ja-JP" altLang="en-US" sz="2400" dirty="0"/>
              </a:p>
            </p:txBody>
          </p:sp>
        </mc:Choice>
        <mc:Fallback xmlns="">
          <p:sp>
            <p:nvSpPr>
              <p:cNvPr id="12" name="テキスト ボックス 11"/>
              <p:cNvSpPr txBox="1">
                <a:spLocks noRot="1" noChangeAspect="1" noMove="1" noResize="1" noEditPoints="1" noAdjustHandles="1" noChangeArrowheads="1" noChangeShapeType="1" noTextEdit="1"/>
              </p:cNvSpPr>
              <p:nvPr/>
            </p:nvSpPr>
            <p:spPr>
              <a:xfrm>
                <a:off x="1932732" y="5268561"/>
                <a:ext cx="1187954" cy="399084"/>
              </a:xfrm>
              <a:prstGeom prst="rect">
                <a:avLst/>
              </a:prstGeom>
              <a:blipFill>
                <a:blip r:embed="rId6"/>
                <a:stretch>
                  <a:fillRect l="-14359" t="-16667" r="-7692" b="-33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3" name="テキスト ボックス 12"/>
              <p:cNvSpPr txBox="1"/>
              <p:nvPr/>
            </p:nvSpPr>
            <p:spPr>
              <a:xfrm>
                <a:off x="1932732" y="5707538"/>
                <a:ext cx="1712713" cy="369332"/>
              </a:xfrm>
              <a:prstGeom prst="rect">
                <a:avLst/>
              </a:prstGeom>
              <a:noFill/>
            </p:spPr>
            <p:txBody>
              <a:bodyPr wrap="none" lIns="0" tIns="0" rIns="0" bIns="0" rtlCol="0">
                <a:spAutoFit/>
              </a:bodyPr>
              <a:lstStyle/>
              <a:p>
                <a:pPr marL="268288" indent="-268288">
                  <a:buFont typeface="Arial" panose="020B0604020202020204" pitchFamily="34" charset="0"/>
                  <a:buChar char="•"/>
                </a:pPr>
                <a14:m>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𝑍</m:t>
                        </m:r>
                      </m:e>
                      <m:sub>
                        <m:r>
                          <a:rPr kumimoji="1" lang="en-US" altLang="ja-JP" sz="2400" b="0" i="1" smtClean="0">
                            <a:latin typeface="Cambria Math" panose="02040503050406030204" pitchFamily="18" charset="0"/>
                          </a:rPr>
                          <m:t>𝑒</m:t>
                        </m:r>
                      </m:sub>
                    </m:sSub>
                    <m:r>
                      <a:rPr kumimoji="1" lang="en-US" altLang="ja-JP" sz="2400" b="0" i="1" smtClean="0">
                        <a:latin typeface="Cambria Math" panose="02040503050406030204" pitchFamily="18" charset="0"/>
                      </a:rPr>
                      <m:t>≃</m:t>
                    </m:r>
                    <m:r>
                      <a:rPr kumimoji="1" lang="en-US" altLang="ja-JP" sz="2400" b="0" i="1" smtClean="0">
                        <a:latin typeface="Cambria Math" panose="02040503050406030204" pitchFamily="18" charset="0"/>
                      </a:rPr>
                      <m:t>𝑍</m:t>
                    </m:r>
                    <m:r>
                      <a:rPr kumimoji="1" lang="en-US" altLang="ja-JP" sz="2400" b="0" i="1" smtClean="0">
                        <a:latin typeface="Cambria Math" panose="02040503050406030204" pitchFamily="18" charset="0"/>
                      </a:rPr>
                      <m:t>−1</m:t>
                    </m:r>
                  </m:oMath>
                </a14:m>
                <a:endParaRPr kumimoji="1" lang="ja-JP" altLang="en-US" sz="2400" dirty="0"/>
              </a:p>
            </p:txBody>
          </p:sp>
        </mc:Choice>
        <mc:Fallback xmlns="">
          <p:sp>
            <p:nvSpPr>
              <p:cNvPr id="13" name="テキスト ボックス 12"/>
              <p:cNvSpPr txBox="1">
                <a:spLocks noRot="1" noChangeAspect="1" noMove="1" noResize="1" noEditPoints="1" noAdjustHandles="1" noChangeArrowheads="1" noChangeShapeType="1" noTextEdit="1"/>
              </p:cNvSpPr>
              <p:nvPr/>
            </p:nvSpPr>
            <p:spPr>
              <a:xfrm>
                <a:off x="1932732" y="5707538"/>
                <a:ext cx="1712713" cy="369332"/>
              </a:xfrm>
              <a:prstGeom prst="rect">
                <a:avLst/>
              </a:prstGeom>
              <a:blipFill>
                <a:blip r:embed="rId7"/>
                <a:stretch>
                  <a:fillRect l="-9964" t="-16393" r="-5694" b="-45902"/>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4" name="テキスト ボックス 13"/>
              <p:cNvSpPr txBox="1"/>
              <p:nvPr/>
            </p:nvSpPr>
            <p:spPr>
              <a:xfrm>
                <a:off x="4157296" y="5284983"/>
                <a:ext cx="1014765" cy="369332"/>
              </a:xfrm>
              <a:prstGeom prst="rect">
                <a:avLst/>
              </a:prstGeom>
              <a:noFill/>
            </p:spPr>
            <p:txBody>
              <a:bodyPr wrap="none" lIns="0" tIns="0" rIns="0" bIns="0" rtlCol="0">
                <a:spAutoFit/>
              </a:bodyPr>
              <a:lstStyle/>
              <a:p>
                <a:pPr marL="268288" indent="-268288">
                  <a:buClr>
                    <a:schemeClr val="tx1"/>
                  </a:buClr>
                  <a:buFont typeface="Arial" panose="020B0604020202020204" pitchFamily="34" charset="0"/>
                  <a:buChar char="•"/>
                </a:pPr>
                <a14:m>
                  <m:oMath xmlns:m="http://schemas.openxmlformats.org/officeDocument/2006/math">
                    <m:r>
                      <a:rPr kumimoji="1" lang="en-US" altLang="ja-JP" sz="2400" b="0" i="1" smtClean="0">
                        <a:solidFill>
                          <a:srgbClr val="FF0000"/>
                        </a:solidFill>
                        <a:latin typeface="Cambria Math" panose="02040503050406030204" pitchFamily="18" charset="0"/>
                      </a:rPr>
                      <m:t>𝑏</m:t>
                    </m:r>
                    <m:r>
                      <a:rPr kumimoji="1" lang="en-US" altLang="ja-JP" sz="2400" b="0" i="1" smtClean="0">
                        <a:solidFill>
                          <a:srgbClr val="FF0000"/>
                        </a:solidFill>
                        <a:latin typeface="Cambria Math" panose="02040503050406030204" pitchFamily="18" charset="0"/>
                      </a:rPr>
                      <m:t>≃0</m:t>
                    </m:r>
                  </m:oMath>
                </a14:m>
                <a:endParaRPr kumimoji="1" lang="ja-JP" altLang="en-US" sz="2400" dirty="0">
                  <a:solidFill>
                    <a:srgbClr val="FF0000"/>
                  </a:solidFill>
                </a:endParaRPr>
              </a:p>
            </p:txBody>
          </p:sp>
        </mc:Choice>
        <mc:Fallback xmlns="">
          <p:sp>
            <p:nvSpPr>
              <p:cNvPr id="14" name="テキスト ボックス 13"/>
              <p:cNvSpPr txBox="1">
                <a:spLocks noRot="1" noChangeAspect="1" noMove="1" noResize="1" noEditPoints="1" noAdjustHandles="1" noChangeArrowheads="1" noChangeShapeType="1" noTextEdit="1"/>
              </p:cNvSpPr>
              <p:nvPr/>
            </p:nvSpPr>
            <p:spPr>
              <a:xfrm>
                <a:off x="4157296" y="5284983"/>
                <a:ext cx="1014765" cy="369332"/>
              </a:xfrm>
              <a:prstGeom prst="rect">
                <a:avLst/>
              </a:prstGeom>
              <a:blipFill>
                <a:blip r:embed="rId8"/>
                <a:stretch>
                  <a:fillRect l="-17470" t="-18033" r="-9639" b="-44262"/>
                </a:stretch>
              </a:blipFill>
            </p:spPr>
            <p:txBody>
              <a:bodyPr/>
              <a:lstStyle/>
              <a:p>
                <a:r>
                  <a:rPr lang="ja-JP" altLang="en-US">
                    <a:noFill/>
                  </a:rPr>
                  <a:t> </a:t>
                </a:r>
              </a:p>
            </p:txBody>
          </p:sp>
        </mc:Fallback>
      </mc:AlternateContent>
      <p:sp>
        <p:nvSpPr>
          <p:cNvPr id="15" name="右矢印 14"/>
          <p:cNvSpPr/>
          <p:nvPr/>
        </p:nvSpPr>
        <p:spPr>
          <a:xfrm rot="5400000">
            <a:off x="4594741" y="5797421"/>
            <a:ext cx="363070" cy="322729"/>
          </a:xfrm>
          <a:prstGeom prs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18"/>
          <p:cNvSpPr txBox="1"/>
          <p:nvPr/>
        </p:nvSpPr>
        <p:spPr>
          <a:xfrm>
            <a:off x="3963727" y="6238944"/>
            <a:ext cx="4566378" cy="369332"/>
          </a:xfrm>
          <a:prstGeom prst="rect">
            <a:avLst/>
          </a:prstGeom>
          <a:noFill/>
        </p:spPr>
        <p:txBody>
          <a:bodyPr wrap="none" rtlCol="0">
            <a:spAutoFit/>
          </a:bodyPr>
          <a:lstStyle/>
          <a:p>
            <a:r>
              <a:rPr kumimoji="1" lang="en-US" altLang="ja-JP" dirty="0" smtClean="0"/>
              <a:t>We can safely neglect </a:t>
            </a:r>
            <a:r>
              <a:rPr kumimoji="1" lang="en-US" altLang="ja-JP" dirty="0" smtClean="0">
                <a:solidFill>
                  <a:srgbClr val="FF0000"/>
                </a:solidFill>
              </a:rPr>
              <a:t>the additional factor</a:t>
            </a:r>
            <a:r>
              <a:rPr kumimoji="1" lang="en-US" altLang="ja-JP" dirty="0" smtClean="0"/>
              <a:t>.</a:t>
            </a:r>
            <a:endParaRPr kumimoji="1" lang="ja-JP" altLang="en-US" dirty="0"/>
          </a:p>
        </p:txBody>
      </p:sp>
    </p:spTree>
    <p:extLst>
      <p:ext uri="{BB962C8B-B14F-4D97-AF65-F5344CB8AC3E}">
        <p14:creationId xmlns:p14="http://schemas.microsoft.com/office/powerpoint/2010/main" val="393753427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09" name="Group 4"/>
          <p:cNvGrpSpPr>
            <a:grpSpLocks noChangeAspect="1"/>
          </p:cNvGrpSpPr>
          <p:nvPr/>
        </p:nvGrpSpPr>
        <p:grpSpPr bwMode="auto">
          <a:xfrm>
            <a:off x="2080840" y="2126503"/>
            <a:ext cx="4982409" cy="3544812"/>
            <a:chOff x="1628" y="1231"/>
            <a:chExt cx="2634" cy="1874"/>
          </a:xfrm>
        </p:grpSpPr>
        <p:grpSp>
          <p:nvGrpSpPr>
            <p:cNvPr id="4611" name="Group 205"/>
            <p:cNvGrpSpPr>
              <a:grpSpLocks/>
            </p:cNvGrpSpPr>
            <p:nvPr/>
          </p:nvGrpSpPr>
          <p:grpSpPr bwMode="auto">
            <a:xfrm>
              <a:off x="1708" y="2635"/>
              <a:ext cx="2439" cy="374"/>
              <a:chOff x="1708" y="2635"/>
              <a:chExt cx="2439" cy="374"/>
            </a:xfrm>
          </p:grpSpPr>
          <p:sp>
            <p:nvSpPr>
              <p:cNvPr id="13756" name="Line 6"/>
              <p:cNvSpPr>
                <a:spLocks noChangeShapeType="1"/>
              </p:cNvSpPr>
              <p:nvPr/>
            </p:nvSpPr>
            <p:spPr bwMode="auto">
              <a:xfrm>
                <a:off x="18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57" name="Line 7"/>
              <p:cNvSpPr>
                <a:spLocks noChangeShapeType="1"/>
              </p:cNvSpPr>
              <p:nvPr/>
            </p:nvSpPr>
            <p:spPr bwMode="auto">
              <a:xfrm>
                <a:off x="182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58" name="Line 8"/>
              <p:cNvSpPr>
                <a:spLocks noChangeShapeType="1"/>
              </p:cNvSpPr>
              <p:nvPr/>
            </p:nvSpPr>
            <p:spPr bwMode="auto">
              <a:xfrm>
                <a:off x="183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59" name="Line 9"/>
              <p:cNvSpPr>
                <a:spLocks noChangeShapeType="1"/>
              </p:cNvSpPr>
              <p:nvPr/>
            </p:nvSpPr>
            <p:spPr bwMode="auto">
              <a:xfrm>
                <a:off x="18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0" name="Line 10"/>
              <p:cNvSpPr>
                <a:spLocks noChangeShapeType="1"/>
              </p:cNvSpPr>
              <p:nvPr/>
            </p:nvSpPr>
            <p:spPr bwMode="auto">
              <a:xfrm>
                <a:off x="18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1" name="Line 11"/>
              <p:cNvSpPr>
                <a:spLocks noChangeShapeType="1"/>
              </p:cNvSpPr>
              <p:nvPr/>
            </p:nvSpPr>
            <p:spPr bwMode="auto">
              <a:xfrm>
                <a:off x="187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2" name="Line 12"/>
              <p:cNvSpPr>
                <a:spLocks noChangeShapeType="1"/>
              </p:cNvSpPr>
              <p:nvPr/>
            </p:nvSpPr>
            <p:spPr bwMode="auto">
              <a:xfrm>
                <a:off x="188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3" name="Line 13"/>
              <p:cNvSpPr>
                <a:spLocks noChangeShapeType="1"/>
              </p:cNvSpPr>
              <p:nvPr/>
            </p:nvSpPr>
            <p:spPr bwMode="auto">
              <a:xfrm>
                <a:off x="18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4" name="Line 14"/>
              <p:cNvSpPr>
                <a:spLocks noChangeShapeType="1"/>
              </p:cNvSpPr>
              <p:nvPr/>
            </p:nvSpPr>
            <p:spPr bwMode="auto">
              <a:xfrm>
                <a:off x="19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5" name="Line 15"/>
              <p:cNvSpPr>
                <a:spLocks noChangeShapeType="1"/>
              </p:cNvSpPr>
              <p:nvPr/>
            </p:nvSpPr>
            <p:spPr bwMode="auto">
              <a:xfrm>
                <a:off x="192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6" name="Line 16"/>
              <p:cNvSpPr>
                <a:spLocks noChangeShapeType="1"/>
              </p:cNvSpPr>
              <p:nvPr/>
            </p:nvSpPr>
            <p:spPr bwMode="auto">
              <a:xfrm>
                <a:off x="193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7" name="Line 17"/>
              <p:cNvSpPr>
                <a:spLocks noChangeShapeType="1"/>
              </p:cNvSpPr>
              <p:nvPr/>
            </p:nvSpPr>
            <p:spPr bwMode="auto">
              <a:xfrm>
                <a:off x="19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8" name="Line 18"/>
              <p:cNvSpPr>
                <a:spLocks noChangeShapeType="1"/>
              </p:cNvSpPr>
              <p:nvPr/>
            </p:nvSpPr>
            <p:spPr bwMode="auto">
              <a:xfrm>
                <a:off x="19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69" name="Line 19"/>
              <p:cNvSpPr>
                <a:spLocks noChangeShapeType="1"/>
              </p:cNvSpPr>
              <p:nvPr/>
            </p:nvSpPr>
            <p:spPr bwMode="auto">
              <a:xfrm>
                <a:off x="197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0" name="Line 20"/>
              <p:cNvSpPr>
                <a:spLocks noChangeShapeType="1"/>
              </p:cNvSpPr>
              <p:nvPr/>
            </p:nvSpPr>
            <p:spPr bwMode="auto">
              <a:xfrm>
                <a:off x="198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1" name="Line 21"/>
              <p:cNvSpPr>
                <a:spLocks noChangeShapeType="1"/>
              </p:cNvSpPr>
              <p:nvPr/>
            </p:nvSpPr>
            <p:spPr bwMode="auto">
              <a:xfrm>
                <a:off x="19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2" name="Line 22"/>
              <p:cNvSpPr>
                <a:spLocks noChangeShapeType="1"/>
              </p:cNvSpPr>
              <p:nvPr/>
            </p:nvSpPr>
            <p:spPr bwMode="auto">
              <a:xfrm>
                <a:off x="20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3" name="Line 23"/>
              <p:cNvSpPr>
                <a:spLocks noChangeShapeType="1"/>
              </p:cNvSpPr>
              <p:nvPr/>
            </p:nvSpPr>
            <p:spPr bwMode="auto">
              <a:xfrm>
                <a:off x="201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4" name="Line 24"/>
              <p:cNvSpPr>
                <a:spLocks noChangeShapeType="1"/>
              </p:cNvSpPr>
              <p:nvPr/>
            </p:nvSpPr>
            <p:spPr bwMode="auto">
              <a:xfrm>
                <a:off x="203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5" name="Line 25"/>
              <p:cNvSpPr>
                <a:spLocks noChangeShapeType="1"/>
              </p:cNvSpPr>
              <p:nvPr/>
            </p:nvSpPr>
            <p:spPr bwMode="auto">
              <a:xfrm>
                <a:off x="20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6" name="Line 26"/>
              <p:cNvSpPr>
                <a:spLocks noChangeShapeType="1"/>
              </p:cNvSpPr>
              <p:nvPr/>
            </p:nvSpPr>
            <p:spPr bwMode="auto">
              <a:xfrm>
                <a:off x="20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7" name="Line 27"/>
              <p:cNvSpPr>
                <a:spLocks noChangeShapeType="1"/>
              </p:cNvSpPr>
              <p:nvPr/>
            </p:nvSpPr>
            <p:spPr bwMode="auto">
              <a:xfrm>
                <a:off x="206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8" name="Line 28"/>
              <p:cNvSpPr>
                <a:spLocks noChangeShapeType="1"/>
              </p:cNvSpPr>
              <p:nvPr/>
            </p:nvSpPr>
            <p:spPr bwMode="auto">
              <a:xfrm>
                <a:off x="207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79" name="Line 29"/>
              <p:cNvSpPr>
                <a:spLocks noChangeShapeType="1"/>
              </p:cNvSpPr>
              <p:nvPr/>
            </p:nvSpPr>
            <p:spPr bwMode="auto">
              <a:xfrm>
                <a:off x="20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0" name="Line 30"/>
              <p:cNvSpPr>
                <a:spLocks noChangeShapeType="1"/>
              </p:cNvSpPr>
              <p:nvPr/>
            </p:nvSpPr>
            <p:spPr bwMode="auto">
              <a:xfrm>
                <a:off x="21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1" name="Line 31"/>
              <p:cNvSpPr>
                <a:spLocks noChangeShapeType="1"/>
              </p:cNvSpPr>
              <p:nvPr/>
            </p:nvSpPr>
            <p:spPr bwMode="auto">
              <a:xfrm>
                <a:off x="211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2" name="Line 32"/>
              <p:cNvSpPr>
                <a:spLocks noChangeShapeType="1"/>
              </p:cNvSpPr>
              <p:nvPr/>
            </p:nvSpPr>
            <p:spPr bwMode="auto">
              <a:xfrm>
                <a:off x="212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3" name="Line 33"/>
              <p:cNvSpPr>
                <a:spLocks noChangeShapeType="1"/>
              </p:cNvSpPr>
              <p:nvPr/>
            </p:nvSpPr>
            <p:spPr bwMode="auto">
              <a:xfrm>
                <a:off x="21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4" name="Line 34"/>
              <p:cNvSpPr>
                <a:spLocks noChangeShapeType="1"/>
              </p:cNvSpPr>
              <p:nvPr/>
            </p:nvSpPr>
            <p:spPr bwMode="auto">
              <a:xfrm>
                <a:off x="21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5" name="Line 35"/>
              <p:cNvSpPr>
                <a:spLocks noChangeShapeType="1"/>
              </p:cNvSpPr>
              <p:nvPr/>
            </p:nvSpPr>
            <p:spPr bwMode="auto">
              <a:xfrm>
                <a:off x="216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6" name="Line 36"/>
              <p:cNvSpPr>
                <a:spLocks noChangeShapeType="1"/>
              </p:cNvSpPr>
              <p:nvPr/>
            </p:nvSpPr>
            <p:spPr bwMode="auto">
              <a:xfrm>
                <a:off x="217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7" name="Line 37"/>
              <p:cNvSpPr>
                <a:spLocks noChangeShapeType="1"/>
              </p:cNvSpPr>
              <p:nvPr/>
            </p:nvSpPr>
            <p:spPr bwMode="auto">
              <a:xfrm>
                <a:off x="21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8" name="Line 38"/>
              <p:cNvSpPr>
                <a:spLocks noChangeShapeType="1"/>
              </p:cNvSpPr>
              <p:nvPr/>
            </p:nvSpPr>
            <p:spPr bwMode="auto">
              <a:xfrm>
                <a:off x="21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89" name="Line 39"/>
              <p:cNvSpPr>
                <a:spLocks noChangeShapeType="1"/>
              </p:cNvSpPr>
              <p:nvPr/>
            </p:nvSpPr>
            <p:spPr bwMode="auto">
              <a:xfrm>
                <a:off x="221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0" name="Line 40"/>
              <p:cNvSpPr>
                <a:spLocks noChangeShapeType="1"/>
              </p:cNvSpPr>
              <p:nvPr/>
            </p:nvSpPr>
            <p:spPr bwMode="auto">
              <a:xfrm>
                <a:off x="222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1" name="Line 41"/>
              <p:cNvSpPr>
                <a:spLocks noChangeShapeType="1"/>
              </p:cNvSpPr>
              <p:nvPr/>
            </p:nvSpPr>
            <p:spPr bwMode="auto">
              <a:xfrm>
                <a:off x="22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2" name="Line 42"/>
              <p:cNvSpPr>
                <a:spLocks noChangeShapeType="1"/>
              </p:cNvSpPr>
              <p:nvPr/>
            </p:nvSpPr>
            <p:spPr bwMode="auto">
              <a:xfrm>
                <a:off x="22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3" name="Line 43"/>
              <p:cNvSpPr>
                <a:spLocks noChangeShapeType="1"/>
              </p:cNvSpPr>
              <p:nvPr/>
            </p:nvSpPr>
            <p:spPr bwMode="auto">
              <a:xfrm>
                <a:off x="225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4" name="Line 44"/>
              <p:cNvSpPr>
                <a:spLocks noChangeShapeType="1"/>
              </p:cNvSpPr>
              <p:nvPr/>
            </p:nvSpPr>
            <p:spPr bwMode="auto">
              <a:xfrm>
                <a:off x="227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5" name="Line 45"/>
              <p:cNvSpPr>
                <a:spLocks noChangeShapeType="1"/>
              </p:cNvSpPr>
              <p:nvPr/>
            </p:nvSpPr>
            <p:spPr bwMode="auto">
              <a:xfrm>
                <a:off x="22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6" name="Line 46"/>
              <p:cNvSpPr>
                <a:spLocks noChangeShapeType="1"/>
              </p:cNvSpPr>
              <p:nvPr/>
            </p:nvSpPr>
            <p:spPr bwMode="auto">
              <a:xfrm>
                <a:off x="22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7" name="Line 47"/>
              <p:cNvSpPr>
                <a:spLocks noChangeShapeType="1"/>
              </p:cNvSpPr>
              <p:nvPr/>
            </p:nvSpPr>
            <p:spPr bwMode="auto">
              <a:xfrm>
                <a:off x="230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8" name="Line 48"/>
              <p:cNvSpPr>
                <a:spLocks noChangeShapeType="1"/>
              </p:cNvSpPr>
              <p:nvPr/>
            </p:nvSpPr>
            <p:spPr bwMode="auto">
              <a:xfrm>
                <a:off x="231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99" name="Line 49"/>
              <p:cNvSpPr>
                <a:spLocks noChangeShapeType="1"/>
              </p:cNvSpPr>
              <p:nvPr/>
            </p:nvSpPr>
            <p:spPr bwMode="auto">
              <a:xfrm>
                <a:off x="23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0" name="Line 50"/>
              <p:cNvSpPr>
                <a:spLocks noChangeShapeType="1"/>
              </p:cNvSpPr>
              <p:nvPr/>
            </p:nvSpPr>
            <p:spPr bwMode="auto">
              <a:xfrm>
                <a:off x="23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1" name="Line 51"/>
              <p:cNvSpPr>
                <a:spLocks noChangeShapeType="1"/>
              </p:cNvSpPr>
              <p:nvPr/>
            </p:nvSpPr>
            <p:spPr bwMode="auto">
              <a:xfrm>
                <a:off x="235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2" name="Line 52"/>
              <p:cNvSpPr>
                <a:spLocks noChangeShapeType="1"/>
              </p:cNvSpPr>
              <p:nvPr/>
            </p:nvSpPr>
            <p:spPr bwMode="auto">
              <a:xfrm>
                <a:off x="236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3" name="Line 53"/>
              <p:cNvSpPr>
                <a:spLocks noChangeShapeType="1"/>
              </p:cNvSpPr>
              <p:nvPr/>
            </p:nvSpPr>
            <p:spPr bwMode="auto">
              <a:xfrm>
                <a:off x="23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4" name="Line 54"/>
              <p:cNvSpPr>
                <a:spLocks noChangeShapeType="1"/>
              </p:cNvSpPr>
              <p:nvPr/>
            </p:nvSpPr>
            <p:spPr bwMode="auto">
              <a:xfrm>
                <a:off x="23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5" name="Line 55"/>
              <p:cNvSpPr>
                <a:spLocks noChangeShapeType="1"/>
              </p:cNvSpPr>
              <p:nvPr/>
            </p:nvSpPr>
            <p:spPr bwMode="auto">
              <a:xfrm>
                <a:off x="240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6" name="Line 56"/>
              <p:cNvSpPr>
                <a:spLocks noChangeShapeType="1"/>
              </p:cNvSpPr>
              <p:nvPr/>
            </p:nvSpPr>
            <p:spPr bwMode="auto">
              <a:xfrm>
                <a:off x="241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7" name="Line 57"/>
              <p:cNvSpPr>
                <a:spLocks noChangeShapeType="1"/>
              </p:cNvSpPr>
              <p:nvPr/>
            </p:nvSpPr>
            <p:spPr bwMode="auto">
              <a:xfrm>
                <a:off x="24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8" name="Line 58"/>
              <p:cNvSpPr>
                <a:spLocks noChangeShapeType="1"/>
              </p:cNvSpPr>
              <p:nvPr/>
            </p:nvSpPr>
            <p:spPr bwMode="auto">
              <a:xfrm>
                <a:off x="24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09" name="Line 59"/>
              <p:cNvSpPr>
                <a:spLocks noChangeShapeType="1"/>
              </p:cNvSpPr>
              <p:nvPr/>
            </p:nvSpPr>
            <p:spPr bwMode="auto">
              <a:xfrm>
                <a:off x="245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0" name="Line 60"/>
              <p:cNvSpPr>
                <a:spLocks noChangeShapeType="1"/>
              </p:cNvSpPr>
              <p:nvPr/>
            </p:nvSpPr>
            <p:spPr bwMode="auto">
              <a:xfrm>
                <a:off x="246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1" name="Line 61"/>
              <p:cNvSpPr>
                <a:spLocks noChangeShapeType="1"/>
              </p:cNvSpPr>
              <p:nvPr/>
            </p:nvSpPr>
            <p:spPr bwMode="auto">
              <a:xfrm>
                <a:off x="24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2" name="Line 62"/>
              <p:cNvSpPr>
                <a:spLocks noChangeShapeType="1"/>
              </p:cNvSpPr>
              <p:nvPr/>
            </p:nvSpPr>
            <p:spPr bwMode="auto">
              <a:xfrm>
                <a:off x="24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3" name="Line 63"/>
              <p:cNvSpPr>
                <a:spLocks noChangeShapeType="1"/>
              </p:cNvSpPr>
              <p:nvPr/>
            </p:nvSpPr>
            <p:spPr bwMode="auto">
              <a:xfrm>
                <a:off x="249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4" name="Line 64"/>
              <p:cNvSpPr>
                <a:spLocks noChangeShapeType="1"/>
              </p:cNvSpPr>
              <p:nvPr/>
            </p:nvSpPr>
            <p:spPr bwMode="auto">
              <a:xfrm>
                <a:off x="251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5" name="Line 65"/>
              <p:cNvSpPr>
                <a:spLocks noChangeShapeType="1"/>
              </p:cNvSpPr>
              <p:nvPr/>
            </p:nvSpPr>
            <p:spPr bwMode="auto">
              <a:xfrm>
                <a:off x="25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6" name="Line 66"/>
              <p:cNvSpPr>
                <a:spLocks noChangeShapeType="1"/>
              </p:cNvSpPr>
              <p:nvPr/>
            </p:nvSpPr>
            <p:spPr bwMode="auto">
              <a:xfrm>
                <a:off x="25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7" name="Line 67"/>
              <p:cNvSpPr>
                <a:spLocks noChangeShapeType="1"/>
              </p:cNvSpPr>
              <p:nvPr/>
            </p:nvSpPr>
            <p:spPr bwMode="auto">
              <a:xfrm>
                <a:off x="254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8" name="Line 68"/>
              <p:cNvSpPr>
                <a:spLocks noChangeShapeType="1"/>
              </p:cNvSpPr>
              <p:nvPr/>
            </p:nvSpPr>
            <p:spPr bwMode="auto">
              <a:xfrm>
                <a:off x="255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19" name="Line 69"/>
              <p:cNvSpPr>
                <a:spLocks noChangeShapeType="1"/>
              </p:cNvSpPr>
              <p:nvPr/>
            </p:nvSpPr>
            <p:spPr bwMode="auto">
              <a:xfrm>
                <a:off x="25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0" name="Line 70"/>
              <p:cNvSpPr>
                <a:spLocks noChangeShapeType="1"/>
              </p:cNvSpPr>
              <p:nvPr/>
            </p:nvSpPr>
            <p:spPr bwMode="auto">
              <a:xfrm>
                <a:off x="25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1" name="Line 71"/>
              <p:cNvSpPr>
                <a:spLocks noChangeShapeType="1"/>
              </p:cNvSpPr>
              <p:nvPr/>
            </p:nvSpPr>
            <p:spPr bwMode="auto">
              <a:xfrm>
                <a:off x="259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2" name="Line 72"/>
              <p:cNvSpPr>
                <a:spLocks noChangeShapeType="1"/>
              </p:cNvSpPr>
              <p:nvPr/>
            </p:nvSpPr>
            <p:spPr bwMode="auto">
              <a:xfrm>
                <a:off x="260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3" name="Line 73"/>
              <p:cNvSpPr>
                <a:spLocks noChangeShapeType="1"/>
              </p:cNvSpPr>
              <p:nvPr/>
            </p:nvSpPr>
            <p:spPr bwMode="auto">
              <a:xfrm>
                <a:off x="26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4" name="Line 74"/>
              <p:cNvSpPr>
                <a:spLocks noChangeShapeType="1"/>
              </p:cNvSpPr>
              <p:nvPr/>
            </p:nvSpPr>
            <p:spPr bwMode="auto">
              <a:xfrm>
                <a:off x="26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5" name="Line 75"/>
              <p:cNvSpPr>
                <a:spLocks noChangeShapeType="1"/>
              </p:cNvSpPr>
              <p:nvPr/>
            </p:nvSpPr>
            <p:spPr bwMode="auto">
              <a:xfrm>
                <a:off x="264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6" name="Line 76"/>
              <p:cNvSpPr>
                <a:spLocks noChangeShapeType="1"/>
              </p:cNvSpPr>
              <p:nvPr/>
            </p:nvSpPr>
            <p:spPr bwMode="auto">
              <a:xfrm>
                <a:off x="265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7" name="Line 77"/>
              <p:cNvSpPr>
                <a:spLocks noChangeShapeType="1"/>
              </p:cNvSpPr>
              <p:nvPr/>
            </p:nvSpPr>
            <p:spPr bwMode="auto">
              <a:xfrm>
                <a:off x="26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8" name="Line 78"/>
              <p:cNvSpPr>
                <a:spLocks noChangeShapeType="1"/>
              </p:cNvSpPr>
              <p:nvPr/>
            </p:nvSpPr>
            <p:spPr bwMode="auto">
              <a:xfrm>
                <a:off x="26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29" name="Line 79"/>
              <p:cNvSpPr>
                <a:spLocks noChangeShapeType="1"/>
              </p:cNvSpPr>
              <p:nvPr/>
            </p:nvSpPr>
            <p:spPr bwMode="auto">
              <a:xfrm>
                <a:off x="269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0" name="Line 80"/>
              <p:cNvSpPr>
                <a:spLocks noChangeShapeType="1"/>
              </p:cNvSpPr>
              <p:nvPr/>
            </p:nvSpPr>
            <p:spPr bwMode="auto">
              <a:xfrm>
                <a:off x="270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1" name="Line 81"/>
              <p:cNvSpPr>
                <a:spLocks noChangeShapeType="1"/>
              </p:cNvSpPr>
              <p:nvPr/>
            </p:nvSpPr>
            <p:spPr bwMode="auto">
              <a:xfrm>
                <a:off x="27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2" name="Line 82"/>
              <p:cNvSpPr>
                <a:spLocks noChangeShapeType="1"/>
              </p:cNvSpPr>
              <p:nvPr/>
            </p:nvSpPr>
            <p:spPr bwMode="auto">
              <a:xfrm>
                <a:off x="27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3" name="Line 83"/>
              <p:cNvSpPr>
                <a:spLocks noChangeShapeType="1"/>
              </p:cNvSpPr>
              <p:nvPr/>
            </p:nvSpPr>
            <p:spPr bwMode="auto">
              <a:xfrm>
                <a:off x="273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4" name="Line 84"/>
              <p:cNvSpPr>
                <a:spLocks noChangeShapeType="1"/>
              </p:cNvSpPr>
              <p:nvPr/>
            </p:nvSpPr>
            <p:spPr bwMode="auto">
              <a:xfrm>
                <a:off x="275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5" name="Line 85"/>
              <p:cNvSpPr>
                <a:spLocks noChangeShapeType="1"/>
              </p:cNvSpPr>
              <p:nvPr/>
            </p:nvSpPr>
            <p:spPr bwMode="auto">
              <a:xfrm>
                <a:off x="27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6" name="Line 86"/>
              <p:cNvSpPr>
                <a:spLocks noChangeShapeType="1"/>
              </p:cNvSpPr>
              <p:nvPr/>
            </p:nvSpPr>
            <p:spPr bwMode="auto">
              <a:xfrm>
                <a:off x="27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7" name="Line 87"/>
              <p:cNvSpPr>
                <a:spLocks noChangeShapeType="1"/>
              </p:cNvSpPr>
              <p:nvPr/>
            </p:nvSpPr>
            <p:spPr bwMode="auto">
              <a:xfrm>
                <a:off x="278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8" name="Line 88"/>
              <p:cNvSpPr>
                <a:spLocks noChangeShapeType="1"/>
              </p:cNvSpPr>
              <p:nvPr/>
            </p:nvSpPr>
            <p:spPr bwMode="auto">
              <a:xfrm>
                <a:off x="279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39" name="Line 89"/>
              <p:cNvSpPr>
                <a:spLocks noChangeShapeType="1"/>
              </p:cNvSpPr>
              <p:nvPr/>
            </p:nvSpPr>
            <p:spPr bwMode="auto">
              <a:xfrm>
                <a:off x="28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0" name="Line 90"/>
              <p:cNvSpPr>
                <a:spLocks noChangeShapeType="1"/>
              </p:cNvSpPr>
              <p:nvPr/>
            </p:nvSpPr>
            <p:spPr bwMode="auto">
              <a:xfrm>
                <a:off x="28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1" name="Line 91"/>
              <p:cNvSpPr>
                <a:spLocks noChangeShapeType="1"/>
              </p:cNvSpPr>
              <p:nvPr/>
            </p:nvSpPr>
            <p:spPr bwMode="auto">
              <a:xfrm>
                <a:off x="283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2" name="Line 92"/>
              <p:cNvSpPr>
                <a:spLocks noChangeShapeType="1"/>
              </p:cNvSpPr>
              <p:nvPr/>
            </p:nvSpPr>
            <p:spPr bwMode="auto">
              <a:xfrm>
                <a:off x="284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3" name="Line 93"/>
              <p:cNvSpPr>
                <a:spLocks noChangeShapeType="1"/>
              </p:cNvSpPr>
              <p:nvPr/>
            </p:nvSpPr>
            <p:spPr bwMode="auto">
              <a:xfrm>
                <a:off x="28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4" name="Line 94"/>
              <p:cNvSpPr>
                <a:spLocks noChangeShapeType="1"/>
              </p:cNvSpPr>
              <p:nvPr/>
            </p:nvSpPr>
            <p:spPr bwMode="auto">
              <a:xfrm>
                <a:off x="28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5" name="Line 95"/>
              <p:cNvSpPr>
                <a:spLocks noChangeShapeType="1"/>
              </p:cNvSpPr>
              <p:nvPr/>
            </p:nvSpPr>
            <p:spPr bwMode="auto">
              <a:xfrm>
                <a:off x="288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6" name="Line 96"/>
              <p:cNvSpPr>
                <a:spLocks noChangeShapeType="1"/>
              </p:cNvSpPr>
              <p:nvPr/>
            </p:nvSpPr>
            <p:spPr bwMode="auto">
              <a:xfrm>
                <a:off x="289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7" name="Line 97"/>
              <p:cNvSpPr>
                <a:spLocks noChangeShapeType="1"/>
              </p:cNvSpPr>
              <p:nvPr/>
            </p:nvSpPr>
            <p:spPr bwMode="auto">
              <a:xfrm>
                <a:off x="29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8" name="Line 98"/>
              <p:cNvSpPr>
                <a:spLocks noChangeShapeType="1"/>
              </p:cNvSpPr>
              <p:nvPr/>
            </p:nvSpPr>
            <p:spPr bwMode="auto">
              <a:xfrm>
                <a:off x="29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49" name="Line 99"/>
              <p:cNvSpPr>
                <a:spLocks noChangeShapeType="1"/>
              </p:cNvSpPr>
              <p:nvPr/>
            </p:nvSpPr>
            <p:spPr bwMode="auto">
              <a:xfrm>
                <a:off x="293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0" name="Line 100"/>
              <p:cNvSpPr>
                <a:spLocks noChangeShapeType="1"/>
              </p:cNvSpPr>
              <p:nvPr/>
            </p:nvSpPr>
            <p:spPr bwMode="auto">
              <a:xfrm>
                <a:off x="294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1" name="Line 101"/>
              <p:cNvSpPr>
                <a:spLocks noChangeShapeType="1"/>
              </p:cNvSpPr>
              <p:nvPr/>
            </p:nvSpPr>
            <p:spPr bwMode="auto">
              <a:xfrm>
                <a:off x="29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2" name="Line 102"/>
              <p:cNvSpPr>
                <a:spLocks noChangeShapeType="1"/>
              </p:cNvSpPr>
              <p:nvPr/>
            </p:nvSpPr>
            <p:spPr bwMode="auto">
              <a:xfrm>
                <a:off x="29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3" name="Line 103"/>
              <p:cNvSpPr>
                <a:spLocks noChangeShapeType="1"/>
              </p:cNvSpPr>
              <p:nvPr/>
            </p:nvSpPr>
            <p:spPr bwMode="auto">
              <a:xfrm>
                <a:off x="297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4" name="Line 104"/>
              <p:cNvSpPr>
                <a:spLocks noChangeShapeType="1"/>
              </p:cNvSpPr>
              <p:nvPr/>
            </p:nvSpPr>
            <p:spPr bwMode="auto">
              <a:xfrm>
                <a:off x="299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5" name="Line 105"/>
              <p:cNvSpPr>
                <a:spLocks noChangeShapeType="1"/>
              </p:cNvSpPr>
              <p:nvPr/>
            </p:nvSpPr>
            <p:spPr bwMode="auto">
              <a:xfrm>
                <a:off x="30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6" name="Line 106"/>
              <p:cNvSpPr>
                <a:spLocks noChangeShapeType="1"/>
              </p:cNvSpPr>
              <p:nvPr/>
            </p:nvSpPr>
            <p:spPr bwMode="auto">
              <a:xfrm>
                <a:off x="30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7" name="Line 107"/>
              <p:cNvSpPr>
                <a:spLocks noChangeShapeType="1"/>
              </p:cNvSpPr>
              <p:nvPr/>
            </p:nvSpPr>
            <p:spPr bwMode="auto">
              <a:xfrm>
                <a:off x="302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8" name="Line 108"/>
              <p:cNvSpPr>
                <a:spLocks noChangeShapeType="1"/>
              </p:cNvSpPr>
              <p:nvPr/>
            </p:nvSpPr>
            <p:spPr bwMode="auto">
              <a:xfrm>
                <a:off x="303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59" name="Line 109"/>
              <p:cNvSpPr>
                <a:spLocks noChangeShapeType="1"/>
              </p:cNvSpPr>
              <p:nvPr/>
            </p:nvSpPr>
            <p:spPr bwMode="auto">
              <a:xfrm>
                <a:off x="30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0" name="Line 110"/>
              <p:cNvSpPr>
                <a:spLocks noChangeShapeType="1"/>
              </p:cNvSpPr>
              <p:nvPr/>
            </p:nvSpPr>
            <p:spPr bwMode="auto">
              <a:xfrm>
                <a:off x="30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1" name="Line 111"/>
              <p:cNvSpPr>
                <a:spLocks noChangeShapeType="1"/>
              </p:cNvSpPr>
              <p:nvPr/>
            </p:nvSpPr>
            <p:spPr bwMode="auto">
              <a:xfrm>
                <a:off x="307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2" name="Line 112"/>
              <p:cNvSpPr>
                <a:spLocks noChangeShapeType="1"/>
              </p:cNvSpPr>
              <p:nvPr/>
            </p:nvSpPr>
            <p:spPr bwMode="auto">
              <a:xfrm>
                <a:off x="308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3" name="Line 113"/>
              <p:cNvSpPr>
                <a:spLocks noChangeShapeType="1"/>
              </p:cNvSpPr>
              <p:nvPr/>
            </p:nvSpPr>
            <p:spPr bwMode="auto">
              <a:xfrm>
                <a:off x="30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4" name="Line 114"/>
              <p:cNvSpPr>
                <a:spLocks noChangeShapeType="1"/>
              </p:cNvSpPr>
              <p:nvPr/>
            </p:nvSpPr>
            <p:spPr bwMode="auto">
              <a:xfrm>
                <a:off x="31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5" name="Line 115"/>
              <p:cNvSpPr>
                <a:spLocks noChangeShapeType="1"/>
              </p:cNvSpPr>
              <p:nvPr/>
            </p:nvSpPr>
            <p:spPr bwMode="auto">
              <a:xfrm>
                <a:off x="312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6" name="Line 116"/>
              <p:cNvSpPr>
                <a:spLocks noChangeShapeType="1"/>
              </p:cNvSpPr>
              <p:nvPr/>
            </p:nvSpPr>
            <p:spPr bwMode="auto">
              <a:xfrm>
                <a:off x="313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7" name="Line 117"/>
              <p:cNvSpPr>
                <a:spLocks noChangeShapeType="1"/>
              </p:cNvSpPr>
              <p:nvPr/>
            </p:nvSpPr>
            <p:spPr bwMode="auto">
              <a:xfrm>
                <a:off x="31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8" name="Line 118"/>
              <p:cNvSpPr>
                <a:spLocks noChangeShapeType="1"/>
              </p:cNvSpPr>
              <p:nvPr/>
            </p:nvSpPr>
            <p:spPr bwMode="auto">
              <a:xfrm>
                <a:off x="31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69" name="Line 119"/>
              <p:cNvSpPr>
                <a:spLocks noChangeShapeType="1"/>
              </p:cNvSpPr>
              <p:nvPr/>
            </p:nvSpPr>
            <p:spPr bwMode="auto">
              <a:xfrm>
                <a:off x="317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0" name="Line 120"/>
              <p:cNvSpPr>
                <a:spLocks noChangeShapeType="1"/>
              </p:cNvSpPr>
              <p:nvPr/>
            </p:nvSpPr>
            <p:spPr bwMode="auto">
              <a:xfrm>
                <a:off x="318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1" name="Line 121"/>
              <p:cNvSpPr>
                <a:spLocks noChangeShapeType="1"/>
              </p:cNvSpPr>
              <p:nvPr/>
            </p:nvSpPr>
            <p:spPr bwMode="auto">
              <a:xfrm>
                <a:off x="31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2" name="Line 122"/>
              <p:cNvSpPr>
                <a:spLocks noChangeShapeType="1"/>
              </p:cNvSpPr>
              <p:nvPr/>
            </p:nvSpPr>
            <p:spPr bwMode="auto">
              <a:xfrm>
                <a:off x="32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3" name="Line 123"/>
              <p:cNvSpPr>
                <a:spLocks noChangeShapeType="1"/>
              </p:cNvSpPr>
              <p:nvPr/>
            </p:nvSpPr>
            <p:spPr bwMode="auto">
              <a:xfrm>
                <a:off x="321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4" name="Line 124"/>
              <p:cNvSpPr>
                <a:spLocks noChangeShapeType="1"/>
              </p:cNvSpPr>
              <p:nvPr/>
            </p:nvSpPr>
            <p:spPr bwMode="auto">
              <a:xfrm>
                <a:off x="323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5" name="Line 125"/>
              <p:cNvSpPr>
                <a:spLocks noChangeShapeType="1"/>
              </p:cNvSpPr>
              <p:nvPr/>
            </p:nvSpPr>
            <p:spPr bwMode="auto">
              <a:xfrm>
                <a:off x="32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6" name="Line 126"/>
              <p:cNvSpPr>
                <a:spLocks noChangeShapeType="1"/>
              </p:cNvSpPr>
              <p:nvPr/>
            </p:nvSpPr>
            <p:spPr bwMode="auto">
              <a:xfrm>
                <a:off x="32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7" name="Line 127"/>
              <p:cNvSpPr>
                <a:spLocks noChangeShapeType="1"/>
              </p:cNvSpPr>
              <p:nvPr/>
            </p:nvSpPr>
            <p:spPr bwMode="auto">
              <a:xfrm>
                <a:off x="326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8" name="Line 128"/>
              <p:cNvSpPr>
                <a:spLocks noChangeShapeType="1"/>
              </p:cNvSpPr>
              <p:nvPr/>
            </p:nvSpPr>
            <p:spPr bwMode="auto">
              <a:xfrm>
                <a:off x="327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79" name="Line 129"/>
              <p:cNvSpPr>
                <a:spLocks noChangeShapeType="1"/>
              </p:cNvSpPr>
              <p:nvPr/>
            </p:nvSpPr>
            <p:spPr bwMode="auto">
              <a:xfrm>
                <a:off x="32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0" name="Line 130"/>
              <p:cNvSpPr>
                <a:spLocks noChangeShapeType="1"/>
              </p:cNvSpPr>
              <p:nvPr/>
            </p:nvSpPr>
            <p:spPr bwMode="auto">
              <a:xfrm>
                <a:off x="33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1" name="Line 131"/>
              <p:cNvSpPr>
                <a:spLocks noChangeShapeType="1"/>
              </p:cNvSpPr>
              <p:nvPr/>
            </p:nvSpPr>
            <p:spPr bwMode="auto">
              <a:xfrm>
                <a:off x="331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2" name="Line 132"/>
              <p:cNvSpPr>
                <a:spLocks noChangeShapeType="1"/>
              </p:cNvSpPr>
              <p:nvPr/>
            </p:nvSpPr>
            <p:spPr bwMode="auto">
              <a:xfrm>
                <a:off x="332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3" name="Line 133"/>
              <p:cNvSpPr>
                <a:spLocks noChangeShapeType="1"/>
              </p:cNvSpPr>
              <p:nvPr/>
            </p:nvSpPr>
            <p:spPr bwMode="auto">
              <a:xfrm>
                <a:off x="33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4" name="Line 134"/>
              <p:cNvSpPr>
                <a:spLocks noChangeShapeType="1"/>
              </p:cNvSpPr>
              <p:nvPr/>
            </p:nvSpPr>
            <p:spPr bwMode="auto">
              <a:xfrm>
                <a:off x="33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5" name="Line 135"/>
              <p:cNvSpPr>
                <a:spLocks noChangeShapeType="1"/>
              </p:cNvSpPr>
              <p:nvPr/>
            </p:nvSpPr>
            <p:spPr bwMode="auto">
              <a:xfrm>
                <a:off x="336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6" name="Line 136"/>
              <p:cNvSpPr>
                <a:spLocks noChangeShapeType="1"/>
              </p:cNvSpPr>
              <p:nvPr/>
            </p:nvSpPr>
            <p:spPr bwMode="auto">
              <a:xfrm>
                <a:off x="337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7" name="Line 137"/>
              <p:cNvSpPr>
                <a:spLocks noChangeShapeType="1"/>
              </p:cNvSpPr>
              <p:nvPr/>
            </p:nvSpPr>
            <p:spPr bwMode="auto">
              <a:xfrm>
                <a:off x="33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8" name="Line 138"/>
              <p:cNvSpPr>
                <a:spLocks noChangeShapeType="1"/>
              </p:cNvSpPr>
              <p:nvPr/>
            </p:nvSpPr>
            <p:spPr bwMode="auto">
              <a:xfrm>
                <a:off x="33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89" name="Line 139"/>
              <p:cNvSpPr>
                <a:spLocks noChangeShapeType="1"/>
              </p:cNvSpPr>
              <p:nvPr/>
            </p:nvSpPr>
            <p:spPr bwMode="auto">
              <a:xfrm>
                <a:off x="341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0" name="Line 140"/>
              <p:cNvSpPr>
                <a:spLocks noChangeShapeType="1"/>
              </p:cNvSpPr>
              <p:nvPr/>
            </p:nvSpPr>
            <p:spPr bwMode="auto">
              <a:xfrm>
                <a:off x="342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1" name="Line 141"/>
              <p:cNvSpPr>
                <a:spLocks noChangeShapeType="1"/>
              </p:cNvSpPr>
              <p:nvPr/>
            </p:nvSpPr>
            <p:spPr bwMode="auto">
              <a:xfrm>
                <a:off x="34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2" name="Line 142"/>
              <p:cNvSpPr>
                <a:spLocks noChangeShapeType="1"/>
              </p:cNvSpPr>
              <p:nvPr/>
            </p:nvSpPr>
            <p:spPr bwMode="auto">
              <a:xfrm>
                <a:off x="34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3" name="Line 143"/>
              <p:cNvSpPr>
                <a:spLocks noChangeShapeType="1"/>
              </p:cNvSpPr>
              <p:nvPr/>
            </p:nvSpPr>
            <p:spPr bwMode="auto">
              <a:xfrm>
                <a:off x="345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4" name="Line 144"/>
              <p:cNvSpPr>
                <a:spLocks noChangeShapeType="1"/>
              </p:cNvSpPr>
              <p:nvPr/>
            </p:nvSpPr>
            <p:spPr bwMode="auto">
              <a:xfrm>
                <a:off x="347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5" name="Line 145"/>
              <p:cNvSpPr>
                <a:spLocks noChangeShapeType="1"/>
              </p:cNvSpPr>
              <p:nvPr/>
            </p:nvSpPr>
            <p:spPr bwMode="auto">
              <a:xfrm>
                <a:off x="34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6" name="Line 146"/>
              <p:cNvSpPr>
                <a:spLocks noChangeShapeType="1"/>
              </p:cNvSpPr>
              <p:nvPr/>
            </p:nvSpPr>
            <p:spPr bwMode="auto">
              <a:xfrm>
                <a:off x="34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7" name="Line 147"/>
              <p:cNvSpPr>
                <a:spLocks noChangeShapeType="1"/>
              </p:cNvSpPr>
              <p:nvPr/>
            </p:nvSpPr>
            <p:spPr bwMode="auto">
              <a:xfrm>
                <a:off x="350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8" name="Line 148"/>
              <p:cNvSpPr>
                <a:spLocks noChangeShapeType="1"/>
              </p:cNvSpPr>
              <p:nvPr/>
            </p:nvSpPr>
            <p:spPr bwMode="auto">
              <a:xfrm>
                <a:off x="351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899" name="Line 149"/>
              <p:cNvSpPr>
                <a:spLocks noChangeShapeType="1"/>
              </p:cNvSpPr>
              <p:nvPr/>
            </p:nvSpPr>
            <p:spPr bwMode="auto">
              <a:xfrm>
                <a:off x="35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0" name="Line 150"/>
              <p:cNvSpPr>
                <a:spLocks noChangeShapeType="1"/>
              </p:cNvSpPr>
              <p:nvPr/>
            </p:nvSpPr>
            <p:spPr bwMode="auto">
              <a:xfrm>
                <a:off x="35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1" name="Line 151"/>
              <p:cNvSpPr>
                <a:spLocks noChangeShapeType="1"/>
              </p:cNvSpPr>
              <p:nvPr/>
            </p:nvSpPr>
            <p:spPr bwMode="auto">
              <a:xfrm>
                <a:off x="355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2" name="Line 152"/>
              <p:cNvSpPr>
                <a:spLocks noChangeShapeType="1"/>
              </p:cNvSpPr>
              <p:nvPr/>
            </p:nvSpPr>
            <p:spPr bwMode="auto">
              <a:xfrm>
                <a:off x="356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3" name="Line 153"/>
              <p:cNvSpPr>
                <a:spLocks noChangeShapeType="1"/>
              </p:cNvSpPr>
              <p:nvPr/>
            </p:nvSpPr>
            <p:spPr bwMode="auto">
              <a:xfrm>
                <a:off x="35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4" name="Line 154"/>
              <p:cNvSpPr>
                <a:spLocks noChangeShapeType="1"/>
              </p:cNvSpPr>
              <p:nvPr/>
            </p:nvSpPr>
            <p:spPr bwMode="auto">
              <a:xfrm>
                <a:off x="35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5" name="Line 155"/>
              <p:cNvSpPr>
                <a:spLocks noChangeShapeType="1"/>
              </p:cNvSpPr>
              <p:nvPr/>
            </p:nvSpPr>
            <p:spPr bwMode="auto">
              <a:xfrm>
                <a:off x="360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6" name="Line 156"/>
              <p:cNvSpPr>
                <a:spLocks noChangeShapeType="1"/>
              </p:cNvSpPr>
              <p:nvPr/>
            </p:nvSpPr>
            <p:spPr bwMode="auto">
              <a:xfrm>
                <a:off x="361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7" name="Line 157"/>
              <p:cNvSpPr>
                <a:spLocks noChangeShapeType="1"/>
              </p:cNvSpPr>
              <p:nvPr/>
            </p:nvSpPr>
            <p:spPr bwMode="auto">
              <a:xfrm>
                <a:off x="36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8" name="Line 158"/>
              <p:cNvSpPr>
                <a:spLocks noChangeShapeType="1"/>
              </p:cNvSpPr>
              <p:nvPr/>
            </p:nvSpPr>
            <p:spPr bwMode="auto">
              <a:xfrm>
                <a:off x="36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09" name="Line 159"/>
              <p:cNvSpPr>
                <a:spLocks noChangeShapeType="1"/>
              </p:cNvSpPr>
              <p:nvPr/>
            </p:nvSpPr>
            <p:spPr bwMode="auto">
              <a:xfrm>
                <a:off x="365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0" name="Line 160"/>
              <p:cNvSpPr>
                <a:spLocks noChangeShapeType="1"/>
              </p:cNvSpPr>
              <p:nvPr/>
            </p:nvSpPr>
            <p:spPr bwMode="auto">
              <a:xfrm>
                <a:off x="366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1" name="Line 161"/>
              <p:cNvSpPr>
                <a:spLocks noChangeShapeType="1"/>
              </p:cNvSpPr>
              <p:nvPr/>
            </p:nvSpPr>
            <p:spPr bwMode="auto">
              <a:xfrm>
                <a:off x="36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2" name="Line 162"/>
              <p:cNvSpPr>
                <a:spLocks noChangeShapeType="1"/>
              </p:cNvSpPr>
              <p:nvPr/>
            </p:nvSpPr>
            <p:spPr bwMode="auto">
              <a:xfrm>
                <a:off x="36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3" name="Line 163"/>
              <p:cNvSpPr>
                <a:spLocks noChangeShapeType="1"/>
              </p:cNvSpPr>
              <p:nvPr/>
            </p:nvSpPr>
            <p:spPr bwMode="auto">
              <a:xfrm>
                <a:off x="369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4" name="Line 164"/>
              <p:cNvSpPr>
                <a:spLocks noChangeShapeType="1"/>
              </p:cNvSpPr>
              <p:nvPr/>
            </p:nvSpPr>
            <p:spPr bwMode="auto">
              <a:xfrm>
                <a:off x="371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5" name="Line 165"/>
              <p:cNvSpPr>
                <a:spLocks noChangeShapeType="1"/>
              </p:cNvSpPr>
              <p:nvPr/>
            </p:nvSpPr>
            <p:spPr bwMode="auto">
              <a:xfrm>
                <a:off x="37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6" name="Line 166"/>
              <p:cNvSpPr>
                <a:spLocks noChangeShapeType="1"/>
              </p:cNvSpPr>
              <p:nvPr/>
            </p:nvSpPr>
            <p:spPr bwMode="auto">
              <a:xfrm>
                <a:off x="37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7" name="Line 167"/>
              <p:cNvSpPr>
                <a:spLocks noChangeShapeType="1"/>
              </p:cNvSpPr>
              <p:nvPr/>
            </p:nvSpPr>
            <p:spPr bwMode="auto">
              <a:xfrm>
                <a:off x="374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8" name="Line 168"/>
              <p:cNvSpPr>
                <a:spLocks noChangeShapeType="1"/>
              </p:cNvSpPr>
              <p:nvPr/>
            </p:nvSpPr>
            <p:spPr bwMode="auto">
              <a:xfrm>
                <a:off x="375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19" name="Line 169"/>
              <p:cNvSpPr>
                <a:spLocks noChangeShapeType="1"/>
              </p:cNvSpPr>
              <p:nvPr/>
            </p:nvSpPr>
            <p:spPr bwMode="auto">
              <a:xfrm>
                <a:off x="37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0" name="Line 170"/>
              <p:cNvSpPr>
                <a:spLocks noChangeShapeType="1"/>
              </p:cNvSpPr>
              <p:nvPr/>
            </p:nvSpPr>
            <p:spPr bwMode="auto">
              <a:xfrm>
                <a:off x="37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1" name="Line 171"/>
              <p:cNvSpPr>
                <a:spLocks noChangeShapeType="1"/>
              </p:cNvSpPr>
              <p:nvPr/>
            </p:nvSpPr>
            <p:spPr bwMode="auto">
              <a:xfrm>
                <a:off x="379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2" name="Line 172"/>
              <p:cNvSpPr>
                <a:spLocks noChangeShapeType="1"/>
              </p:cNvSpPr>
              <p:nvPr/>
            </p:nvSpPr>
            <p:spPr bwMode="auto">
              <a:xfrm>
                <a:off x="380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3" name="Line 173"/>
              <p:cNvSpPr>
                <a:spLocks noChangeShapeType="1"/>
              </p:cNvSpPr>
              <p:nvPr/>
            </p:nvSpPr>
            <p:spPr bwMode="auto">
              <a:xfrm>
                <a:off x="38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4" name="Line 174"/>
              <p:cNvSpPr>
                <a:spLocks noChangeShapeType="1"/>
              </p:cNvSpPr>
              <p:nvPr/>
            </p:nvSpPr>
            <p:spPr bwMode="auto">
              <a:xfrm>
                <a:off x="38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5" name="Line 175"/>
              <p:cNvSpPr>
                <a:spLocks noChangeShapeType="1"/>
              </p:cNvSpPr>
              <p:nvPr/>
            </p:nvSpPr>
            <p:spPr bwMode="auto">
              <a:xfrm>
                <a:off x="384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6" name="Line 176"/>
              <p:cNvSpPr>
                <a:spLocks noChangeShapeType="1"/>
              </p:cNvSpPr>
              <p:nvPr/>
            </p:nvSpPr>
            <p:spPr bwMode="auto">
              <a:xfrm>
                <a:off x="385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7" name="Line 177"/>
              <p:cNvSpPr>
                <a:spLocks noChangeShapeType="1"/>
              </p:cNvSpPr>
              <p:nvPr/>
            </p:nvSpPr>
            <p:spPr bwMode="auto">
              <a:xfrm>
                <a:off x="38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8" name="Line 178"/>
              <p:cNvSpPr>
                <a:spLocks noChangeShapeType="1"/>
              </p:cNvSpPr>
              <p:nvPr/>
            </p:nvSpPr>
            <p:spPr bwMode="auto">
              <a:xfrm>
                <a:off x="38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29" name="Line 179"/>
              <p:cNvSpPr>
                <a:spLocks noChangeShapeType="1"/>
              </p:cNvSpPr>
              <p:nvPr/>
            </p:nvSpPr>
            <p:spPr bwMode="auto">
              <a:xfrm>
                <a:off x="389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0" name="Line 180"/>
              <p:cNvSpPr>
                <a:spLocks noChangeShapeType="1"/>
              </p:cNvSpPr>
              <p:nvPr/>
            </p:nvSpPr>
            <p:spPr bwMode="auto">
              <a:xfrm>
                <a:off x="390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1" name="Line 181"/>
              <p:cNvSpPr>
                <a:spLocks noChangeShapeType="1"/>
              </p:cNvSpPr>
              <p:nvPr/>
            </p:nvSpPr>
            <p:spPr bwMode="auto">
              <a:xfrm>
                <a:off x="39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2" name="Line 182"/>
              <p:cNvSpPr>
                <a:spLocks noChangeShapeType="1"/>
              </p:cNvSpPr>
              <p:nvPr/>
            </p:nvSpPr>
            <p:spPr bwMode="auto">
              <a:xfrm>
                <a:off x="39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3" name="Line 183"/>
              <p:cNvSpPr>
                <a:spLocks noChangeShapeType="1"/>
              </p:cNvSpPr>
              <p:nvPr/>
            </p:nvSpPr>
            <p:spPr bwMode="auto">
              <a:xfrm>
                <a:off x="393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4" name="Line 184"/>
              <p:cNvSpPr>
                <a:spLocks noChangeShapeType="1"/>
              </p:cNvSpPr>
              <p:nvPr/>
            </p:nvSpPr>
            <p:spPr bwMode="auto">
              <a:xfrm>
                <a:off x="395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5" name="Line 185"/>
              <p:cNvSpPr>
                <a:spLocks noChangeShapeType="1"/>
              </p:cNvSpPr>
              <p:nvPr/>
            </p:nvSpPr>
            <p:spPr bwMode="auto">
              <a:xfrm>
                <a:off x="39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6" name="Line 186"/>
              <p:cNvSpPr>
                <a:spLocks noChangeShapeType="1"/>
              </p:cNvSpPr>
              <p:nvPr/>
            </p:nvSpPr>
            <p:spPr bwMode="auto">
              <a:xfrm>
                <a:off x="39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7" name="Line 187"/>
              <p:cNvSpPr>
                <a:spLocks noChangeShapeType="1"/>
              </p:cNvSpPr>
              <p:nvPr/>
            </p:nvSpPr>
            <p:spPr bwMode="auto">
              <a:xfrm>
                <a:off x="398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8" name="Line 188"/>
              <p:cNvSpPr>
                <a:spLocks noChangeShapeType="1"/>
              </p:cNvSpPr>
              <p:nvPr/>
            </p:nvSpPr>
            <p:spPr bwMode="auto">
              <a:xfrm>
                <a:off x="399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39" name="Line 189"/>
              <p:cNvSpPr>
                <a:spLocks noChangeShapeType="1"/>
              </p:cNvSpPr>
              <p:nvPr/>
            </p:nvSpPr>
            <p:spPr bwMode="auto">
              <a:xfrm>
                <a:off x="40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0" name="Line 190"/>
              <p:cNvSpPr>
                <a:spLocks noChangeShapeType="1"/>
              </p:cNvSpPr>
              <p:nvPr/>
            </p:nvSpPr>
            <p:spPr bwMode="auto">
              <a:xfrm>
                <a:off x="40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1" name="Line 191"/>
              <p:cNvSpPr>
                <a:spLocks noChangeShapeType="1"/>
              </p:cNvSpPr>
              <p:nvPr/>
            </p:nvSpPr>
            <p:spPr bwMode="auto">
              <a:xfrm>
                <a:off x="403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2" name="Line 192"/>
              <p:cNvSpPr>
                <a:spLocks noChangeShapeType="1"/>
              </p:cNvSpPr>
              <p:nvPr/>
            </p:nvSpPr>
            <p:spPr bwMode="auto">
              <a:xfrm>
                <a:off x="404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3" name="Line 193"/>
              <p:cNvSpPr>
                <a:spLocks noChangeShapeType="1"/>
              </p:cNvSpPr>
              <p:nvPr/>
            </p:nvSpPr>
            <p:spPr bwMode="auto">
              <a:xfrm>
                <a:off x="40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4" name="Line 194"/>
              <p:cNvSpPr>
                <a:spLocks noChangeShapeType="1"/>
              </p:cNvSpPr>
              <p:nvPr/>
            </p:nvSpPr>
            <p:spPr bwMode="auto">
              <a:xfrm>
                <a:off x="40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5" name="Line 195"/>
              <p:cNvSpPr>
                <a:spLocks noChangeShapeType="1"/>
              </p:cNvSpPr>
              <p:nvPr/>
            </p:nvSpPr>
            <p:spPr bwMode="auto">
              <a:xfrm>
                <a:off x="408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6" name="Line 196"/>
              <p:cNvSpPr>
                <a:spLocks noChangeShapeType="1"/>
              </p:cNvSpPr>
              <p:nvPr/>
            </p:nvSpPr>
            <p:spPr bwMode="auto">
              <a:xfrm>
                <a:off x="409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7" name="Line 197"/>
              <p:cNvSpPr>
                <a:spLocks noChangeShapeType="1"/>
              </p:cNvSpPr>
              <p:nvPr/>
            </p:nvSpPr>
            <p:spPr bwMode="auto">
              <a:xfrm>
                <a:off x="41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8" name="Line 198"/>
              <p:cNvSpPr>
                <a:spLocks noChangeShapeType="1"/>
              </p:cNvSpPr>
              <p:nvPr/>
            </p:nvSpPr>
            <p:spPr bwMode="auto">
              <a:xfrm>
                <a:off x="41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49" name="Line 199"/>
              <p:cNvSpPr>
                <a:spLocks noChangeShapeType="1"/>
              </p:cNvSpPr>
              <p:nvPr/>
            </p:nvSpPr>
            <p:spPr bwMode="auto">
              <a:xfrm>
                <a:off x="413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50" name="Line 200"/>
              <p:cNvSpPr>
                <a:spLocks noChangeShapeType="1"/>
              </p:cNvSpPr>
              <p:nvPr/>
            </p:nvSpPr>
            <p:spPr bwMode="auto">
              <a:xfrm>
                <a:off x="414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51" name="Line 201"/>
              <p:cNvSpPr>
                <a:spLocks noChangeShapeType="1"/>
              </p:cNvSpPr>
              <p:nvPr/>
            </p:nvSpPr>
            <p:spPr bwMode="auto">
              <a:xfrm>
                <a:off x="1814" y="2976"/>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52" name="Line 202"/>
              <p:cNvSpPr>
                <a:spLocks noChangeShapeType="1"/>
              </p:cNvSpPr>
              <p:nvPr/>
            </p:nvSpPr>
            <p:spPr bwMode="auto">
              <a:xfrm flipH="1">
                <a:off x="4122" y="2976"/>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53" name="Freeform 203"/>
              <p:cNvSpPr>
                <a:spLocks noEditPoints="1"/>
              </p:cNvSpPr>
              <p:nvPr/>
            </p:nvSpPr>
            <p:spPr bwMode="auto">
              <a:xfrm>
                <a:off x="1708" y="2939"/>
                <a:ext cx="44" cy="70"/>
              </a:xfrm>
              <a:custGeom>
                <a:avLst/>
                <a:gdLst>
                  <a:gd name="T0" fmla="*/ 0 w 89"/>
                  <a:gd name="T1" fmla="*/ 70 h 139"/>
                  <a:gd name="T2" fmla="*/ 2 w 89"/>
                  <a:gd name="T3" fmla="*/ 47 h 139"/>
                  <a:gd name="T4" fmla="*/ 5 w 89"/>
                  <a:gd name="T5" fmla="*/ 29 h 139"/>
                  <a:gd name="T6" fmla="*/ 9 w 89"/>
                  <a:gd name="T7" fmla="*/ 21 h 139"/>
                  <a:gd name="T8" fmla="*/ 14 w 89"/>
                  <a:gd name="T9" fmla="*/ 12 h 139"/>
                  <a:gd name="T10" fmla="*/ 19 w 89"/>
                  <a:gd name="T11" fmla="*/ 7 h 139"/>
                  <a:gd name="T12" fmla="*/ 26 w 89"/>
                  <a:gd name="T13" fmla="*/ 3 h 139"/>
                  <a:gd name="T14" fmla="*/ 35 w 89"/>
                  <a:gd name="T15" fmla="*/ 0 h 139"/>
                  <a:gd name="T16" fmla="*/ 45 w 89"/>
                  <a:gd name="T17" fmla="*/ 0 h 139"/>
                  <a:gd name="T18" fmla="*/ 56 w 89"/>
                  <a:gd name="T19" fmla="*/ 0 h 139"/>
                  <a:gd name="T20" fmla="*/ 64 w 89"/>
                  <a:gd name="T21" fmla="*/ 3 h 139"/>
                  <a:gd name="T22" fmla="*/ 70 w 89"/>
                  <a:gd name="T23" fmla="*/ 7 h 139"/>
                  <a:gd name="T24" fmla="*/ 75 w 89"/>
                  <a:gd name="T25" fmla="*/ 12 h 139"/>
                  <a:gd name="T26" fmla="*/ 78 w 89"/>
                  <a:gd name="T27" fmla="*/ 15 h 139"/>
                  <a:gd name="T28" fmla="*/ 84 w 89"/>
                  <a:gd name="T29" fmla="*/ 26 h 139"/>
                  <a:gd name="T30" fmla="*/ 87 w 89"/>
                  <a:gd name="T31" fmla="*/ 36 h 139"/>
                  <a:gd name="T32" fmla="*/ 89 w 89"/>
                  <a:gd name="T33" fmla="*/ 50 h 139"/>
                  <a:gd name="T34" fmla="*/ 89 w 89"/>
                  <a:gd name="T35" fmla="*/ 70 h 139"/>
                  <a:gd name="T36" fmla="*/ 89 w 89"/>
                  <a:gd name="T37" fmla="*/ 90 h 139"/>
                  <a:gd name="T38" fmla="*/ 85 w 89"/>
                  <a:gd name="T39" fmla="*/ 108 h 139"/>
                  <a:gd name="T40" fmla="*/ 80 w 89"/>
                  <a:gd name="T41" fmla="*/ 118 h 139"/>
                  <a:gd name="T42" fmla="*/ 75 w 89"/>
                  <a:gd name="T43" fmla="*/ 125 h 139"/>
                  <a:gd name="T44" fmla="*/ 70 w 89"/>
                  <a:gd name="T45" fmla="*/ 131 h 139"/>
                  <a:gd name="T46" fmla="*/ 63 w 89"/>
                  <a:gd name="T47" fmla="*/ 136 h 139"/>
                  <a:gd name="T48" fmla="*/ 54 w 89"/>
                  <a:gd name="T49" fmla="*/ 138 h 139"/>
                  <a:gd name="T50" fmla="*/ 45 w 89"/>
                  <a:gd name="T51" fmla="*/ 139 h 139"/>
                  <a:gd name="T52" fmla="*/ 26 w 89"/>
                  <a:gd name="T53" fmla="*/ 136 h 139"/>
                  <a:gd name="T54" fmla="*/ 14 w 89"/>
                  <a:gd name="T55" fmla="*/ 125 h 139"/>
                  <a:gd name="T56" fmla="*/ 5 w 89"/>
                  <a:gd name="T57" fmla="*/ 111 h 139"/>
                  <a:gd name="T58" fmla="*/ 2 w 89"/>
                  <a:gd name="T59" fmla="*/ 92 h 139"/>
                  <a:gd name="T60" fmla="*/ 0 w 89"/>
                  <a:gd name="T61" fmla="*/ 70 h 139"/>
                  <a:gd name="T62" fmla="*/ 17 w 89"/>
                  <a:gd name="T63" fmla="*/ 70 h 139"/>
                  <a:gd name="T64" fmla="*/ 19 w 89"/>
                  <a:gd name="T65" fmla="*/ 89 h 139"/>
                  <a:gd name="T66" fmla="*/ 21 w 89"/>
                  <a:gd name="T67" fmla="*/ 103 h 139"/>
                  <a:gd name="T68" fmla="*/ 26 w 89"/>
                  <a:gd name="T69" fmla="*/ 113 h 139"/>
                  <a:gd name="T70" fmla="*/ 31 w 89"/>
                  <a:gd name="T71" fmla="*/ 118 h 139"/>
                  <a:gd name="T72" fmla="*/ 37 w 89"/>
                  <a:gd name="T73" fmla="*/ 122 h 139"/>
                  <a:gd name="T74" fmla="*/ 45 w 89"/>
                  <a:gd name="T75" fmla="*/ 124 h 139"/>
                  <a:gd name="T76" fmla="*/ 52 w 89"/>
                  <a:gd name="T77" fmla="*/ 122 h 139"/>
                  <a:gd name="T78" fmla="*/ 57 w 89"/>
                  <a:gd name="T79" fmla="*/ 118 h 139"/>
                  <a:gd name="T80" fmla="*/ 64 w 89"/>
                  <a:gd name="T81" fmla="*/ 113 h 139"/>
                  <a:gd name="T82" fmla="*/ 68 w 89"/>
                  <a:gd name="T83" fmla="*/ 103 h 139"/>
                  <a:gd name="T84" fmla="*/ 71 w 89"/>
                  <a:gd name="T85" fmla="*/ 89 h 139"/>
                  <a:gd name="T86" fmla="*/ 71 w 89"/>
                  <a:gd name="T87" fmla="*/ 70 h 139"/>
                  <a:gd name="T88" fmla="*/ 71 w 89"/>
                  <a:gd name="T89" fmla="*/ 50 h 139"/>
                  <a:gd name="T90" fmla="*/ 68 w 89"/>
                  <a:gd name="T91" fmla="*/ 35 h 139"/>
                  <a:gd name="T92" fmla="*/ 64 w 89"/>
                  <a:gd name="T93" fmla="*/ 26 h 139"/>
                  <a:gd name="T94" fmla="*/ 59 w 89"/>
                  <a:gd name="T95" fmla="*/ 19 h 139"/>
                  <a:gd name="T96" fmla="*/ 52 w 89"/>
                  <a:gd name="T97" fmla="*/ 15 h 139"/>
                  <a:gd name="T98" fmla="*/ 45 w 89"/>
                  <a:gd name="T99" fmla="*/ 15 h 139"/>
                  <a:gd name="T100" fmla="*/ 37 w 89"/>
                  <a:gd name="T101" fmla="*/ 15 h 139"/>
                  <a:gd name="T102" fmla="*/ 31 w 89"/>
                  <a:gd name="T103" fmla="*/ 19 h 139"/>
                  <a:gd name="T104" fmla="*/ 26 w 89"/>
                  <a:gd name="T105" fmla="*/ 24 h 139"/>
                  <a:gd name="T106" fmla="*/ 21 w 89"/>
                  <a:gd name="T107" fmla="*/ 35 h 139"/>
                  <a:gd name="T108" fmla="*/ 19 w 89"/>
                  <a:gd name="T109" fmla="*/ 50 h 139"/>
                  <a:gd name="T110" fmla="*/ 17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2" y="47"/>
                    </a:lnTo>
                    <a:lnTo>
                      <a:pt x="5" y="29"/>
                    </a:lnTo>
                    <a:lnTo>
                      <a:pt x="9" y="21"/>
                    </a:lnTo>
                    <a:lnTo>
                      <a:pt x="14" y="12"/>
                    </a:lnTo>
                    <a:lnTo>
                      <a:pt x="19" y="7"/>
                    </a:lnTo>
                    <a:lnTo>
                      <a:pt x="26" y="3"/>
                    </a:lnTo>
                    <a:lnTo>
                      <a:pt x="35" y="0"/>
                    </a:lnTo>
                    <a:lnTo>
                      <a:pt x="45" y="0"/>
                    </a:lnTo>
                    <a:lnTo>
                      <a:pt x="56" y="0"/>
                    </a:lnTo>
                    <a:lnTo>
                      <a:pt x="64" y="3"/>
                    </a:lnTo>
                    <a:lnTo>
                      <a:pt x="70" y="7"/>
                    </a:lnTo>
                    <a:lnTo>
                      <a:pt x="75" y="12"/>
                    </a:lnTo>
                    <a:lnTo>
                      <a:pt x="78" y="15"/>
                    </a:lnTo>
                    <a:lnTo>
                      <a:pt x="84" y="26"/>
                    </a:lnTo>
                    <a:lnTo>
                      <a:pt x="87" y="36"/>
                    </a:lnTo>
                    <a:lnTo>
                      <a:pt x="89" y="50"/>
                    </a:lnTo>
                    <a:lnTo>
                      <a:pt x="89" y="70"/>
                    </a:lnTo>
                    <a:lnTo>
                      <a:pt x="89" y="90"/>
                    </a:lnTo>
                    <a:lnTo>
                      <a:pt x="85" y="108"/>
                    </a:lnTo>
                    <a:lnTo>
                      <a:pt x="80" y="118"/>
                    </a:lnTo>
                    <a:lnTo>
                      <a:pt x="75" y="125"/>
                    </a:lnTo>
                    <a:lnTo>
                      <a:pt x="70" y="131"/>
                    </a:lnTo>
                    <a:lnTo>
                      <a:pt x="63" y="136"/>
                    </a:lnTo>
                    <a:lnTo>
                      <a:pt x="54" y="138"/>
                    </a:lnTo>
                    <a:lnTo>
                      <a:pt x="45" y="139"/>
                    </a:lnTo>
                    <a:lnTo>
                      <a:pt x="26" y="136"/>
                    </a:lnTo>
                    <a:lnTo>
                      <a:pt x="14" y="125"/>
                    </a:lnTo>
                    <a:lnTo>
                      <a:pt x="5" y="111"/>
                    </a:lnTo>
                    <a:lnTo>
                      <a:pt x="2" y="92"/>
                    </a:lnTo>
                    <a:lnTo>
                      <a:pt x="0" y="70"/>
                    </a:lnTo>
                    <a:close/>
                    <a:moveTo>
                      <a:pt x="17" y="70"/>
                    </a:moveTo>
                    <a:lnTo>
                      <a:pt x="19" y="89"/>
                    </a:lnTo>
                    <a:lnTo>
                      <a:pt x="21" y="103"/>
                    </a:lnTo>
                    <a:lnTo>
                      <a:pt x="26" y="113"/>
                    </a:lnTo>
                    <a:lnTo>
                      <a:pt x="31" y="118"/>
                    </a:lnTo>
                    <a:lnTo>
                      <a:pt x="37" y="122"/>
                    </a:lnTo>
                    <a:lnTo>
                      <a:pt x="45" y="124"/>
                    </a:lnTo>
                    <a:lnTo>
                      <a:pt x="52" y="122"/>
                    </a:lnTo>
                    <a:lnTo>
                      <a:pt x="57" y="118"/>
                    </a:lnTo>
                    <a:lnTo>
                      <a:pt x="64" y="113"/>
                    </a:lnTo>
                    <a:lnTo>
                      <a:pt x="68" y="103"/>
                    </a:lnTo>
                    <a:lnTo>
                      <a:pt x="71" y="89"/>
                    </a:lnTo>
                    <a:lnTo>
                      <a:pt x="71" y="70"/>
                    </a:lnTo>
                    <a:lnTo>
                      <a:pt x="71" y="50"/>
                    </a:lnTo>
                    <a:lnTo>
                      <a:pt x="68" y="35"/>
                    </a:lnTo>
                    <a:lnTo>
                      <a:pt x="64" y="26"/>
                    </a:lnTo>
                    <a:lnTo>
                      <a:pt x="59" y="19"/>
                    </a:lnTo>
                    <a:lnTo>
                      <a:pt x="52" y="15"/>
                    </a:lnTo>
                    <a:lnTo>
                      <a:pt x="45" y="15"/>
                    </a:lnTo>
                    <a:lnTo>
                      <a:pt x="37"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954" name="Line 204"/>
              <p:cNvSpPr>
                <a:spLocks noChangeShapeType="1"/>
              </p:cNvSpPr>
              <p:nvPr/>
            </p:nvSpPr>
            <p:spPr bwMode="auto">
              <a:xfrm>
                <a:off x="181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12" name="Group 406"/>
            <p:cNvGrpSpPr>
              <a:grpSpLocks/>
            </p:cNvGrpSpPr>
            <p:nvPr/>
          </p:nvGrpSpPr>
          <p:grpSpPr bwMode="auto">
            <a:xfrm>
              <a:off x="1628" y="2293"/>
              <a:ext cx="2519" cy="374"/>
              <a:chOff x="1628" y="2293"/>
              <a:chExt cx="2519" cy="374"/>
            </a:xfrm>
          </p:grpSpPr>
          <p:sp>
            <p:nvSpPr>
              <p:cNvPr id="13555" name="Line 206"/>
              <p:cNvSpPr>
                <a:spLocks noChangeShapeType="1"/>
              </p:cNvSpPr>
              <p:nvPr/>
            </p:nvSpPr>
            <p:spPr bwMode="auto">
              <a:xfrm>
                <a:off x="182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56" name="Line 207"/>
              <p:cNvSpPr>
                <a:spLocks noChangeShapeType="1"/>
              </p:cNvSpPr>
              <p:nvPr/>
            </p:nvSpPr>
            <p:spPr bwMode="auto">
              <a:xfrm>
                <a:off x="183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57" name="Line 208"/>
              <p:cNvSpPr>
                <a:spLocks noChangeShapeType="1"/>
              </p:cNvSpPr>
              <p:nvPr/>
            </p:nvSpPr>
            <p:spPr bwMode="auto">
              <a:xfrm>
                <a:off x="185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58" name="Line 209"/>
              <p:cNvSpPr>
                <a:spLocks noChangeShapeType="1"/>
              </p:cNvSpPr>
              <p:nvPr/>
            </p:nvSpPr>
            <p:spPr bwMode="auto">
              <a:xfrm>
                <a:off x="186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59" name="Line 210"/>
              <p:cNvSpPr>
                <a:spLocks noChangeShapeType="1"/>
              </p:cNvSpPr>
              <p:nvPr/>
            </p:nvSpPr>
            <p:spPr bwMode="auto">
              <a:xfrm>
                <a:off x="187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0" name="Line 211"/>
              <p:cNvSpPr>
                <a:spLocks noChangeShapeType="1"/>
              </p:cNvSpPr>
              <p:nvPr/>
            </p:nvSpPr>
            <p:spPr bwMode="auto">
              <a:xfrm>
                <a:off x="188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1" name="Line 212"/>
              <p:cNvSpPr>
                <a:spLocks noChangeShapeType="1"/>
              </p:cNvSpPr>
              <p:nvPr/>
            </p:nvSpPr>
            <p:spPr bwMode="auto">
              <a:xfrm>
                <a:off x="189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2" name="Line 213"/>
              <p:cNvSpPr>
                <a:spLocks noChangeShapeType="1"/>
              </p:cNvSpPr>
              <p:nvPr/>
            </p:nvSpPr>
            <p:spPr bwMode="auto">
              <a:xfrm>
                <a:off x="191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3" name="Line 214"/>
              <p:cNvSpPr>
                <a:spLocks noChangeShapeType="1"/>
              </p:cNvSpPr>
              <p:nvPr/>
            </p:nvSpPr>
            <p:spPr bwMode="auto">
              <a:xfrm>
                <a:off x="192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4" name="Line 215"/>
              <p:cNvSpPr>
                <a:spLocks noChangeShapeType="1"/>
              </p:cNvSpPr>
              <p:nvPr/>
            </p:nvSpPr>
            <p:spPr bwMode="auto">
              <a:xfrm>
                <a:off x="193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5" name="Line 216"/>
              <p:cNvSpPr>
                <a:spLocks noChangeShapeType="1"/>
              </p:cNvSpPr>
              <p:nvPr/>
            </p:nvSpPr>
            <p:spPr bwMode="auto">
              <a:xfrm>
                <a:off x="194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6" name="Line 217"/>
              <p:cNvSpPr>
                <a:spLocks noChangeShapeType="1"/>
              </p:cNvSpPr>
              <p:nvPr/>
            </p:nvSpPr>
            <p:spPr bwMode="auto">
              <a:xfrm>
                <a:off x="195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7" name="Line 218"/>
              <p:cNvSpPr>
                <a:spLocks noChangeShapeType="1"/>
              </p:cNvSpPr>
              <p:nvPr/>
            </p:nvSpPr>
            <p:spPr bwMode="auto">
              <a:xfrm>
                <a:off x="197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8" name="Line 219"/>
              <p:cNvSpPr>
                <a:spLocks noChangeShapeType="1"/>
              </p:cNvSpPr>
              <p:nvPr/>
            </p:nvSpPr>
            <p:spPr bwMode="auto">
              <a:xfrm>
                <a:off x="198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69" name="Line 220"/>
              <p:cNvSpPr>
                <a:spLocks noChangeShapeType="1"/>
              </p:cNvSpPr>
              <p:nvPr/>
            </p:nvSpPr>
            <p:spPr bwMode="auto">
              <a:xfrm>
                <a:off x="199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0" name="Line 221"/>
              <p:cNvSpPr>
                <a:spLocks noChangeShapeType="1"/>
              </p:cNvSpPr>
              <p:nvPr/>
            </p:nvSpPr>
            <p:spPr bwMode="auto">
              <a:xfrm>
                <a:off x="200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1" name="Line 222"/>
              <p:cNvSpPr>
                <a:spLocks noChangeShapeType="1"/>
              </p:cNvSpPr>
              <p:nvPr/>
            </p:nvSpPr>
            <p:spPr bwMode="auto">
              <a:xfrm>
                <a:off x="2019"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2" name="Line 223"/>
              <p:cNvSpPr>
                <a:spLocks noChangeShapeType="1"/>
              </p:cNvSpPr>
              <p:nvPr/>
            </p:nvSpPr>
            <p:spPr bwMode="auto">
              <a:xfrm>
                <a:off x="2030"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3" name="Line 224"/>
              <p:cNvSpPr>
                <a:spLocks noChangeShapeType="1"/>
              </p:cNvSpPr>
              <p:nvPr/>
            </p:nvSpPr>
            <p:spPr bwMode="auto">
              <a:xfrm>
                <a:off x="204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4" name="Line 225"/>
              <p:cNvSpPr>
                <a:spLocks noChangeShapeType="1"/>
              </p:cNvSpPr>
              <p:nvPr/>
            </p:nvSpPr>
            <p:spPr bwMode="auto">
              <a:xfrm>
                <a:off x="205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5" name="Line 226"/>
              <p:cNvSpPr>
                <a:spLocks noChangeShapeType="1"/>
              </p:cNvSpPr>
              <p:nvPr/>
            </p:nvSpPr>
            <p:spPr bwMode="auto">
              <a:xfrm>
                <a:off x="206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6" name="Line 227"/>
              <p:cNvSpPr>
                <a:spLocks noChangeShapeType="1"/>
              </p:cNvSpPr>
              <p:nvPr/>
            </p:nvSpPr>
            <p:spPr bwMode="auto">
              <a:xfrm>
                <a:off x="207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7" name="Line 228"/>
              <p:cNvSpPr>
                <a:spLocks noChangeShapeType="1"/>
              </p:cNvSpPr>
              <p:nvPr/>
            </p:nvSpPr>
            <p:spPr bwMode="auto">
              <a:xfrm>
                <a:off x="209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8" name="Line 229"/>
              <p:cNvSpPr>
                <a:spLocks noChangeShapeType="1"/>
              </p:cNvSpPr>
              <p:nvPr/>
            </p:nvSpPr>
            <p:spPr bwMode="auto">
              <a:xfrm>
                <a:off x="210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79" name="Line 230"/>
              <p:cNvSpPr>
                <a:spLocks noChangeShapeType="1"/>
              </p:cNvSpPr>
              <p:nvPr/>
            </p:nvSpPr>
            <p:spPr bwMode="auto">
              <a:xfrm>
                <a:off x="211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0" name="Line 231"/>
              <p:cNvSpPr>
                <a:spLocks noChangeShapeType="1"/>
              </p:cNvSpPr>
              <p:nvPr/>
            </p:nvSpPr>
            <p:spPr bwMode="auto">
              <a:xfrm>
                <a:off x="212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1" name="Line 232"/>
              <p:cNvSpPr>
                <a:spLocks noChangeShapeType="1"/>
              </p:cNvSpPr>
              <p:nvPr/>
            </p:nvSpPr>
            <p:spPr bwMode="auto">
              <a:xfrm>
                <a:off x="213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2" name="Line 233"/>
              <p:cNvSpPr>
                <a:spLocks noChangeShapeType="1"/>
              </p:cNvSpPr>
              <p:nvPr/>
            </p:nvSpPr>
            <p:spPr bwMode="auto">
              <a:xfrm>
                <a:off x="215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3" name="Line 234"/>
              <p:cNvSpPr>
                <a:spLocks noChangeShapeType="1"/>
              </p:cNvSpPr>
              <p:nvPr/>
            </p:nvSpPr>
            <p:spPr bwMode="auto">
              <a:xfrm>
                <a:off x="216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4" name="Line 235"/>
              <p:cNvSpPr>
                <a:spLocks noChangeShapeType="1"/>
              </p:cNvSpPr>
              <p:nvPr/>
            </p:nvSpPr>
            <p:spPr bwMode="auto">
              <a:xfrm>
                <a:off x="217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5" name="Line 236"/>
              <p:cNvSpPr>
                <a:spLocks noChangeShapeType="1"/>
              </p:cNvSpPr>
              <p:nvPr/>
            </p:nvSpPr>
            <p:spPr bwMode="auto">
              <a:xfrm>
                <a:off x="218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6" name="Line 237"/>
              <p:cNvSpPr>
                <a:spLocks noChangeShapeType="1"/>
              </p:cNvSpPr>
              <p:nvPr/>
            </p:nvSpPr>
            <p:spPr bwMode="auto">
              <a:xfrm>
                <a:off x="219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7" name="Line 238"/>
              <p:cNvSpPr>
                <a:spLocks noChangeShapeType="1"/>
              </p:cNvSpPr>
              <p:nvPr/>
            </p:nvSpPr>
            <p:spPr bwMode="auto">
              <a:xfrm>
                <a:off x="221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8" name="Line 239"/>
              <p:cNvSpPr>
                <a:spLocks noChangeShapeType="1"/>
              </p:cNvSpPr>
              <p:nvPr/>
            </p:nvSpPr>
            <p:spPr bwMode="auto">
              <a:xfrm>
                <a:off x="222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89" name="Line 240"/>
              <p:cNvSpPr>
                <a:spLocks noChangeShapeType="1"/>
              </p:cNvSpPr>
              <p:nvPr/>
            </p:nvSpPr>
            <p:spPr bwMode="auto">
              <a:xfrm>
                <a:off x="223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0" name="Line 241"/>
              <p:cNvSpPr>
                <a:spLocks noChangeShapeType="1"/>
              </p:cNvSpPr>
              <p:nvPr/>
            </p:nvSpPr>
            <p:spPr bwMode="auto">
              <a:xfrm>
                <a:off x="224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1" name="Line 242"/>
              <p:cNvSpPr>
                <a:spLocks noChangeShapeType="1"/>
              </p:cNvSpPr>
              <p:nvPr/>
            </p:nvSpPr>
            <p:spPr bwMode="auto">
              <a:xfrm>
                <a:off x="2259"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2" name="Line 243"/>
              <p:cNvSpPr>
                <a:spLocks noChangeShapeType="1"/>
              </p:cNvSpPr>
              <p:nvPr/>
            </p:nvSpPr>
            <p:spPr bwMode="auto">
              <a:xfrm>
                <a:off x="2270"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3" name="Line 244"/>
              <p:cNvSpPr>
                <a:spLocks noChangeShapeType="1"/>
              </p:cNvSpPr>
              <p:nvPr/>
            </p:nvSpPr>
            <p:spPr bwMode="auto">
              <a:xfrm>
                <a:off x="228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4" name="Line 245"/>
              <p:cNvSpPr>
                <a:spLocks noChangeShapeType="1"/>
              </p:cNvSpPr>
              <p:nvPr/>
            </p:nvSpPr>
            <p:spPr bwMode="auto">
              <a:xfrm>
                <a:off x="229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5" name="Line 246"/>
              <p:cNvSpPr>
                <a:spLocks noChangeShapeType="1"/>
              </p:cNvSpPr>
              <p:nvPr/>
            </p:nvSpPr>
            <p:spPr bwMode="auto">
              <a:xfrm>
                <a:off x="230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6" name="Line 247"/>
              <p:cNvSpPr>
                <a:spLocks noChangeShapeType="1"/>
              </p:cNvSpPr>
              <p:nvPr/>
            </p:nvSpPr>
            <p:spPr bwMode="auto">
              <a:xfrm>
                <a:off x="231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7" name="Line 248"/>
              <p:cNvSpPr>
                <a:spLocks noChangeShapeType="1"/>
              </p:cNvSpPr>
              <p:nvPr/>
            </p:nvSpPr>
            <p:spPr bwMode="auto">
              <a:xfrm>
                <a:off x="233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8" name="Line 249"/>
              <p:cNvSpPr>
                <a:spLocks noChangeShapeType="1"/>
              </p:cNvSpPr>
              <p:nvPr/>
            </p:nvSpPr>
            <p:spPr bwMode="auto">
              <a:xfrm>
                <a:off x="234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99" name="Line 250"/>
              <p:cNvSpPr>
                <a:spLocks noChangeShapeType="1"/>
              </p:cNvSpPr>
              <p:nvPr/>
            </p:nvSpPr>
            <p:spPr bwMode="auto">
              <a:xfrm>
                <a:off x="235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0" name="Line 251"/>
              <p:cNvSpPr>
                <a:spLocks noChangeShapeType="1"/>
              </p:cNvSpPr>
              <p:nvPr/>
            </p:nvSpPr>
            <p:spPr bwMode="auto">
              <a:xfrm>
                <a:off x="236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1" name="Line 252"/>
              <p:cNvSpPr>
                <a:spLocks noChangeShapeType="1"/>
              </p:cNvSpPr>
              <p:nvPr/>
            </p:nvSpPr>
            <p:spPr bwMode="auto">
              <a:xfrm>
                <a:off x="237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2" name="Line 253"/>
              <p:cNvSpPr>
                <a:spLocks noChangeShapeType="1"/>
              </p:cNvSpPr>
              <p:nvPr/>
            </p:nvSpPr>
            <p:spPr bwMode="auto">
              <a:xfrm>
                <a:off x="239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3" name="Line 254"/>
              <p:cNvSpPr>
                <a:spLocks noChangeShapeType="1"/>
              </p:cNvSpPr>
              <p:nvPr/>
            </p:nvSpPr>
            <p:spPr bwMode="auto">
              <a:xfrm>
                <a:off x="240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4" name="Line 255"/>
              <p:cNvSpPr>
                <a:spLocks noChangeShapeType="1"/>
              </p:cNvSpPr>
              <p:nvPr/>
            </p:nvSpPr>
            <p:spPr bwMode="auto">
              <a:xfrm>
                <a:off x="241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5" name="Line 256"/>
              <p:cNvSpPr>
                <a:spLocks noChangeShapeType="1"/>
              </p:cNvSpPr>
              <p:nvPr/>
            </p:nvSpPr>
            <p:spPr bwMode="auto">
              <a:xfrm>
                <a:off x="242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6" name="Line 257"/>
              <p:cNvSpPr>
                <a:spLocks noChangeShapeType="1"/>
              </p:cNvSpPr>
              <p:nvPr/>
            </p:nvSpPr>
            <p:spPr bwMode="auto">
              <a:xfrm>
                <a:off x="243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7" name="Line 258"/>
              <p:cNvSpPr>
                <a:spLocks noChangeShapeType="1"/>
              </p:cNvSpPr>
              <p:nvPr/>
            </p:nvSpPr>
            <p:spPr bwMode="auto">
              <a:xfrm>
                <a:off x="245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8" name="Line 259"/>
              <p:cNvSpPr>
                <a:spLocks noChangeShapeType="1"/>
              </p:cNvSpPr>
              <p:nvPr/>
            </p:nvSpPr>
            <p:spPr bwMode="auto">
              <a:xfrm>
                <a:off x="246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09" name="Line 260"/>
              <p:cNvSpPr>
                <a:spLocks noChangeShapeType="1"/>
              </p:cNvSpPr>
              <p:nvPr/>
            </p:nvSpPr>
            <p:spPr bwMode="auto">
              <a:xfrm>
                <a:off x="247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0" name="Line 261"/>
              <p:cNvSpPr>
                <a:spLocks noChangeShapeType="1"/>
              </p:cNvSpPr>
              <p:nvPr/>
            </p:nvSpPr>
            <p:spPr bwMode="auto">
              <a:xfrm>
                <a:off x="248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1" name="Line 262"/>
              <p:cNvSpPr>
                <a:spLocks noChangeShapeType="1"/>
              </p:cNvSpPr>
              <p:nvPr/>
            </p:nvSpPr>
            <p:spPr bwMode="auto">
              <a:xfrm>
                <a:off x="2499"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2" name="Line 263"/>
              <p:cNvSpPr>
                <a:spLocks noChangeShapeType="1"/>
              </p:cNvSpPr>
              <p:nvPr/>
            </p:nvSpPr>
            <p:spPr bwMode="auto">
              <a:xfrm>
                <a:off x="2510"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3" name="Line 264"/>
              <p:cNvSpPr>
                <a:spLocks noChangeShapeType="1"/>
              </p:cNvSpPr>
              <p:nvPr/>
            </p:nvSpPr>
            <p:spPr bwMode="auto">
              <a:xfrm>
                <a:off x="252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4" name="Line 265"/>
              <p:cNvSpPr>
                <a:spLocks noChangeShapeType="1"/>
              </p:cNvSpPr>
              <p:nvPr/>
            </p:nvSpPr>
            <p:spPr bwMode="auto">
              <a:xfrm>
                <a:off x="253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5" name="Line 266"/>
              <p:cNvSpPr>
                <a:spLocks noChangeShapeType="1"/>
              </p:cNvSpPr>
              <p:nvPr/>
            </p:nvSpPr>
            <p:spPr bwMode="auto">
              <a:xfrm>
                <a:off x="254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6" name="Line 267"/>
              <p:cNvSpPr>
                <a:spLocks noChangeShapeType="1"/>
              </p:cNvSpPr>
              <p:nvPr/>
            </p:nvSpPr>
            <p:spPr bwMode="auto">
              <a:xfrm>
                <a:off x="255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7" name="Line 268"/>
              <p:cNvSpPr>
                <a:spLocks noChangeShapeType="1"/>
              </p:cNvSpPr>
              <p:nvPr/>
            </p:nvSpPr>
            <p:spPr bwMode="auto">
              <a:xfrm>
                <a:off x="257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8" name="Line 269"/>
              <p:cNvSpPr>
                <a:spLocks noChangeShapeType="1"/>
              </p:cNvSpPr>
              <p:nvPr/>
            </p:nvSpPr>
            <p:spPr bwMode="auto">
              <a:xfrm>
                <a:off x="258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19" name="Line 270"/>
              <p:cNvSpPr>
                <a:spLocks noChangeShapeType="1"/>
              </p:cNvSpPr>
              <p:nvPr/>
            </p:nvSpPr>
            <p:spPr bwMode="auto">
              <a:xfrm>
                <a:off x="259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0" name="Line 271"/>
              <p:cNvSpPr>
                <a:spLocks noChangeShapeType="1"/>
              </p:cNvSpPr>
              <p:nvPr/>
            </p:nvSpPr>
            <p:spPr bwMode="auto">
              <a:xfrm>
                <a:off x="260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1" name="Line 272"/>
              <p:cNvSpPr>
                <a:spLocks noChangeShapeType="1"/>
              </p:cNvSpPr>
              <p:nvPr/>
            </p:nvSpPr>
            <p:spPr bwMode="auto">
              <a:xfrm>
                <a:off x="261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2" name="Line 273"/>
              <p:cNvSpPr>
                <a:spLocks noChangeShapeType="1"/>
              </p:cNvSpPr>
              <p:nvPr/>
            </p:nvSpPr>
            <p:spPr bwMode="auto">
              <a:xfrm>
                <a:off x="263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3" name="Line 274"/>
              <p:cNvSpPr>
                <a:spLocks noChangeShapeType="1"/>
              </p:cNvSpPr>
              <p:nvPr/>
            </p:nvSpPr>
            <p:spPr bwMode="auto">
              <a:xfrm>
                <a:off x="264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4" name="Line 275"/>
              <p:cNvSpPr>
                <a:spLocks noChangeShapeType="1"/>
              </p:cNvSpPr>
              <p:nvPr/>
            </p:nvSpPr>
            <p:spPr bwMode="auto">
              <a:xfrm>
                <a:off x="265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5" name="Line 276"/>
              <p:cNvSpPr>
                <a:spLocks noChangeShapeType="1"/>
              </p:cNvSpPr>
              <p:nvPr/>
            </p:nvSpPr>
            <p:spPr bwMode="auto">
              <a:xfrm>
                <a:off x="266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6" name="Line 277"/>
              <p:cNvSpPr>
                <a:spLocks noChangeShapeType="1"/>
              </p:cNvSpPr>
              <p:nvPr/>
            </p:nvSpPr>
            <p:spPr bwMode="auto">
              <a:xfrm>
                <a:off x="267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7" name="Line 278"/>
              <p:cNvSpPr>
                <a:spLocks noChangeShapeType="1"/>
              </p:cNvSpPr>
              <p:nvPr/>
            </p:nvSpPr>
            <p:spPr bwMode="auto">
              <a:xfrm>
                <a:off x="269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8" name="Line 279"/>
              <p:cNvSpPr>
                <a:spLocks noChangeShapeType="1"/>
              </p:cNvSpPr>
              <p:nvPr/>
            </p:nvSpPr>
            <p:spPr bwMode="auto">
              <a:xfrm>
                <a:off x="270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29" name="Line 280"/>
              <p:cNvSpPr>
                <a:spLocks noChangeShapeType="1"/>
              </p:cNvSpPr>
              <p:nvPr/>
            </p:nvSpPr>
            <p:spPr bwMode="auto">
              <a:xfrm>
                <a:off x="271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0" name="Line 281"/>
              <p:cNvSpPr>
                <a:spLocks noChangeShapeType="1"/>
              </p:cNvSpPr>
              <p:nvPr/>
            </p:nvSpPr>
            <p:spPr bwMode="auto">
              <a:xfrm>
                <a:off x="272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1" name="Line 282"/>
              <p:cNvSpPr>
                <a:spLocks noChangeShapeType="1"/>
              </p:cNvSpPr>
              <p:nvPr/>
            </p:nvSpPr>
            <p:spPr bwMode="auto">
              <a:xfrm>
                <a:off x="2739"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2" name="Line 283"/>
              <p:cNvSpPr>
                <a:spLocks noChangeShapeType="1"/>
              </p:cNvSpPr>
              <p:nvPr/>
            </p:nvSpPr>
            <p:spPr bwMode="auto">
              <a:xfrm>
                <a:off x="2750"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3" name="Line 284"/>
              <p:cNvSpPr>
                <a:spLocks noChangeShapeType="1"/>
              </p:cNvSpPr>
              <p:nvPr/>
            </p:nvSpPr>
            <p:spPr bwMode="auto">
              <a:xfrm>
                <a:off x="276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4" name="Line 285"/>
              <p:cNvSpPr>
                <a:spLocks noChangeShapeType="1"/>
              </p:cNvSpPr>
              <p:nvPr/>
            </p:nvSpPr>
            <p:spPr bwMode="auto">
              <a:xfrm>
                <a:off x="277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5" name="Line 286"/>
              <p:cNvSpPr>
                <a:spLocks noChangeShapeType="1"/>
              </p:cNvSpPr>
              <p:nvPr/>
            </p:nvSpPr>
            <p:spPr bwMode="auto">
              <a:xfrm>
                <a:off x="278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6" name="Line 287"/>
              <p:cNvSpPr>
                <a:spLocks noChangeShapeType="1"/>
              </p:cNvSpPr>
              <p:nvPr/>
            </p:nvSpPr>
            <p:spPr bwMode="auto">
              <a:xfrm>
                <a:off x="279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7" name="Line 288"/>
              <p:cNvSpPr>
                <a:spLocks noChangeShapeType="1"/>
              </p:cNvSpPr>
              <p:nvPr/>
            </p:nvSpPr>
            <p:spPr bwMode="auto">
              <a:xfrm>
                <a:off x="281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8" name="Line 289"/>
              <p:cNvSpPr>
                <a:spLocks noChangeShapeType="1"/>
              </p:cNvSpPr>
              <p:nvPr/>
            </p:nvSpPr>
            <p:spPr bwMode="auto">
              <a:xfrm>
                <a:off x="282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39" name="Line 290"/>
              <p:cNvSpPr>
                <a:spLocks noChangeShapeType="1"/>
              </p:cNvSpPr>
              <p:nvPr/>
            </p:nvSpPr>
            <p:spPr bwMode="auto">
              <a:xfrm>
                <a:off x="283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0" name="Line 291"/>
              <p:cNvSpPr>
                <a:spLocks noChangeShapeType="1"/>
              </p:cNvSpPr>
              <p:nvPr/>
            </p:nvSpPr>
            <p:spPr bwMode="auto">
              <a:xfrm>
                <a:off x="284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1" name="Line 292"/>
              <p:cNvSpPr>
                <a:spLocks noChangeShapeType="1"/>
              </p:cNvSpPr>
              <p:nvPr/>
            </p:nvSpPr>
            <p:spPr bwMode="auto">
              <a:xfrm>
                <a:off x="285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2" name="Line 293"/>
              <p:cNvSpPr>
                <a:spLocks noChangeShapeType="1"/>
              </p:cNvSpPr>
              <p:nvPr/>
            </p:nvSpPr>
            <p:spPr bwMode="auto">
              <a:xfrm>
                <a:off x="287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3" name="Line 294"/>
              <p:cNvSpPr>
                <a:spLocks noChangeShapeType="1"/>
              </p:cNvSpPr>
              <p:nvPr/>
            </p:nvSpPr>
            <p:spPr bwMode="auto">
              <a:xfrm>
                <a:off x="288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4" name="Line 295"/>
              <p:cNvSpPr>
                <a:spLocks noChangeShapeType="1"/>
              </p:cNvSpPr>
              <p:nvPr/>
            </p:nvSpPr>
            <p:spPr bwMode="auto">
              <a:xfrm>
                <a:off x="289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5" name="Line 296"/>
              <p:cNvSpPr>
                <a:spLocks noChangeShapeType="1"/>
              </p:cNvSpPr>
              <p:nvPr/>
            </p:nvSpPr>
            <p:spPr bwMode="auto">
              <a:xfrm>
                <a:off x="290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6" name="Line 297"/>
              <p:cNvSpPr>
                <a:spLocks noChangeShapeType="1"/>
              </p:cNvSpPr>
              <p:nvPr/>
            </p:nvSpPr>
            <p:spPr bwMode="auto">
              <a:xfrm>
                <a:off x="291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7" name="Line 298"/>
              <p:cNvSpPr>
                <a:spLocks noChangeShapeType="1"/>
              </p:cNvSpPr>
              <p:nvPr/>
            </p:nvSpPr>
            <p:spPr bwMode="auto">
              <a:xfrm>
                <a:off x="293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8" name="Line 299"/>
              <p:cNvSpPr>
                <a:spLocks noChangeShapeType="1"/>
              </p:cNvSpPr>
              <p:nvPr/>
            </p:nvSpPr>
            <p:spPr bwMode="auto">
              <a:xfrm>
                <a:off x="294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49" name="Line 300"/>
              <p:cNvSpPr>
                <a:spLocks noChangeShapeType="1"/>
              </p:cNvSpPr>
              <p:nvPr/>
            </p:nvSpPr>
            <p:spPr bwMode="auto">
              <a:xfrm>
                <a:off x="295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0" name="Line 301"/>
              <p:cNvSpPr>
                <a:spLocks noChangeShapeType="1"/>
              </p:cNvSpPr>
              <p:nvPr/>
            </p:nvSpPr>
            <p:spPr bwMode="auto">
              <a:xfrm>
                <a:off x="296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1" name="Line 302"/>
              <p:cNvSpPr>
                <a:spLocks noChangeShapeType="1"/>
              </p:cNvSpPr>
              <p:nvPr/>
            </p:nvSpPr>
            <p:spPr bwMode="auto">
              <a:xfrm>
                <a:off x="2979"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2" name="Line 303"/>
              <p:cNvSpPr>
                <a:spLocks noChangeShapeType="1"/>
              </p:cNvSpPr>
              <p:nvPr/>
            </p:nvSpPr>
            <p:spPr bwMode="auto">
              <a:xfrm>
                <a:off x="2990"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3" name="Line 304"/>
              <p:cNvSpPr>
                <a:spLocks noChangeShapeType="1"/>
              </p:cNvSpPr>
              <p:nvPr/>
            </p:nvSpPr>
            <p:spPr bwMode="auto">
              <a:xfrm>
                <a:off x="300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4" name="Line 305"/>
              <p:cNvSpPr>
                <a:spLocks noChangeShapeType="1"/>
              </p:cNvSpPr>
              <p:nvPr/>
            </p:nvSpPr>
            <p:spPr bwMode="auto">
              <a:xfrm>
                <a:off x="301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5" name="Line 306"/>
              <p:cNvSpPr>
                <a:spLocks noChangeShapeType="1"/>
              </p:cNvSpPr>
              <p:nvPr/>
            </p:nvSpPr>
            <p:spPr bwMode="auto">
              <a:xfrm>
                <a:off x="302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6" name="Line 307"/>
              <p:cNvSpPr>
                <a:spLocks noChangeShapeType="1"/>
              </p:cNvSpPr>
              <p:nvPr/>
            </p:nvSpPr>
            <p:spPr bwMode="auto">
              <a:xfrm>
                <a:off x="303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7" name="Line 308"/>
              <p:cNvSpPr>
                <a:spLocks noChangeShapeType="1"/>
              </p:cNvSpPr>
              <p:nvPr/>
            </p:nvSpPr>
            <p:spPr bwMode="auto">
              <a:xfrm>
                <a:off x="305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8" name="Line 309"/>
              <p:cNvSpPr>
                <a:spLocks noChangeShapeType="1"/>
              </p:cNvSpPr>
              <p:nvPr/>
            </p:nvSpPr>
            <p:spPr bwMode="auto">
              <a:xfrm>
                <a:off x="306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59" name="Line 310"/>
              <p:cNvSpPr>
                <a:spLocks noChangeShapeType="1"/>
              </p:cNvSpPr>
              <p:nvPr/>
            </p:nvSpPr>
            <p:spPr bwMode="auto">
              <a:xfrm>
                <a:off x="307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0" name="Line 311"/>
              <p:cNvSpPr>
                <a:spLocks noChangeShapeType="1"/>
              </p:cNvSpPr>
              <p:nvPr/>
            </p:nvSpPr>
            <p:spPr bwMode="auto">
              <a:xfrm>
                <a:off x="308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1" name="Line 312"/>
              <p:cNvSpPr>
                <a:spLocks noChangeShapeType="1"/>
              </p:cNvSpPr>
              <p:nvPr/>
            </p:nvSpPr>
            <p:spPr bwMode="auto">
              <a:xfrm>
                <a:off x="309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2" name="Line 313"/>
              <p:cNvSpPr>
                <a:spLocks noChangeShapeType="1"/>
              </p:cNvSpPr>
              <p:nvPr/>
            </p:nvSpPr>
            <p:spPr bwMode="auto">
              <a:xfrm>
                <a:off x="311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3" name="Line 314"/>
              <p:cNvSpPr>
                <a:spLocks noChangeShapeType="1"/>
              </p:cNvSpPr>
              <p:nvPr/>
            </p:nvSpPr>
            <p:spPr bwMode="auto">
              <a:xfrm>
                <a:off x="312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4" name="Line 315"/>
              <p:cNvSpPr>
                <a:spLocks noChangeShapeType="1"/>
              </p:cNvSpPr>
              <p:nvPr/>
            </p:nvSpPr>
            <p:spPr bwMode="auto">
              <a:xfrm>
                <a:off x="313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5" name="Line 316"/>
              <p:cNvSpPr>
                <a:spLocks noChangeShapeType="1"/>
              </p:cNvSpPr>
              <p:nvPr/>
            </p:nvSpPr>
            <p:spPr bwMode="auto">
              <a:xfrm>
                <a:off x="314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6" name="Line 317"/>
              <p:cNvSpPr>
                <a:spLocks noChangeShapeType="1"/>
              </p:cNvSpPr>
              <p:nvPr/>
            </p:nvSpPr>
            <p:spPr bwMode="auto">
              <a:xfrm>
                <a:off x="315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7" name="Line 318"/>
              <p:cNvSpPr>
                <a:spLocks noChangeShapeType="1"/>
              </p:cNvSpPr>
              <p:nvPr/>
            </p:nvSpPr>
            <p:spPr bwMode="auto">
              <a:xfrm>
                <a:off x="317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8" name="Line 319"/>
              <p:cNvSpPr>
                <a:spLocks noChangeShapeType="1"/>
              </p:cNvSpPr>
              <p:nvPr/>
            </p:nvSpPr>
            <p:spPr bwMode="auto">
              <a:xfrm>
                <a:off x="318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69" name="Line 320"/>
              <p:cNvSpPr>
                <a:spLocks noChangeShapeType="1"/>
              </p:cNvSpPr>
              <p:nvPr/>
            </p:nvSpPr>
            <p:spPr bwMode="auto">
              <a:xfrm>
                <a:off x="319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0" name="Line 321"/>
              <p:cNvSpPr>
                <a:spLocks noChangeShapeType="1"/>
              </p:cNvSpPr>
              <p:nvPr/>
            </p:nvSpPr>
            <p:spPr bwMode="auto">
              <a:xfrm>
                <a:off x="320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1" name="Line 322"/>
              <p:cNvSpPr>
                <a:spLocks noChangeShapeType="1"/>
              </p:cNvSpPr>
              <p:nvPr/>
            </p:nvSpPr>
            <p:spPr bwMode="auto">
              <a:xfrm>
                <a:off x="3219"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2" name="Line 323"/>
              <p:cNvSpPr>
                <a:spLocks noChangeShapeType="1"/>
              </p:cNvSpPr>
              <p:nvPr/>
            </p:nvSpPr>
            <p:spPr bwMode="auto">
              <a:xfrm>
                <a:off x="3230"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3" name="Line 324"/>
              <p:cNvSpPr>
                <a:spLocks noChangeShapeType="1"/>
              </p:cNvSpPr>
              <p:nvPr/>
            </p:nvSpPr>
            <p:spPr bwMode="auto">
              <a:xfrm>
                <a:off x="324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4" name="Line 325"/>
              <p:cNvSpPr>
                <a:spLocks noChangeShapeType="1"/>
              </p:cNvSpPr>
              <p:nvPr/>
            </p:nvSpPr>
            <p:spPr bwMode="auto">
              <a:xfrm>
                <a:off x="325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5" name="Line 326"/>
              <p:cNvSpPr>
                <a:spLocks noChangeShapeType="1"/>
              </p:cNvSpPr>
              <p:nvPr/>
            </p:nvSpPr>
            <p:spPr bwMode="auto">
              <a:xfrm>
                <a:off x="326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6" name="Line 327"/>
              <p:cNvSpPr>
                <a:spLocks noChangeShapeType="1"/>
              </p:cNvSpPr>
              <p:nvPr/>
            </p:nvSpPr>
            <p:spPr bwMode="auto">
              <a:xfrm>
                <a:off x="327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7" name="Line 328"/>
              <p:cNvSpPr>
                <a:spLocks noChangeShapeType="1"/>
              </p:cNvSpPr>
              <p:nvPr/>
            </p:nvSpPr>
            <p:spPr bwMode="auto">
              <a:xfrm>
                <a:off x="329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8" name="Line 329"/>
              <p:cNvSpPr>
                <a:spLocks noChangeShapeType="1"/>
              </p:cNvSpPr>
              <p:nvPr/>
            </p:nvSpPr>
            <p:spPr bwMode="auto">
              <a:xfrm>
                <a:off x="330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79" name="Line 330"/>
              <p:cNvSpPr>
                <a:spLocks noChangeShapeType="1"/>
              </p:cNvSpPr>
              <p:nvPr/>
            </p:nvSpPr>
            <p:spPr bwMode="auto">
              <a:xfrm>
                <a:off x="331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0" name="Line 331"/>
              <p:cNvSpPr>
                <a:spLocks noChangeShapeType="1"/>
              </p:cNvSpPr>
              <p:nvPr/>
            </p:nvSpPr>
            <p:spPr bwMode="auto">
              <a:xfrm>
                <a:off x="332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1" name="Line 332"/>
              <p:cNvSpPr>
                <a:spLocks noChangeShapeType="1"/>
              </p:cNvSpPr>
              <p:nvPr/>
            </p:nvSpPr>
            <p:spPr bwMode="auto">
              <a:xfrm>
                <a:off x="333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2" name="Line 333"/>
              <p:cNvSpPr>
                <a:spLocks noChangeShapeType="1"/>
              </p:cNvSpPr>
              <p:nvPr/>
            </p:nvSpPr>
            <p:spPr bwMode="auto">
              <a:xfrm>
                <a:off x="335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3" name="Line 334"/>
              <p:cNvSpPr>
                <a:spLocks noChangeShapeType="1"/>
              </p:cNvSpPr>
              <p:nvPr/>
            </p:nvSpPr>
            <p:spPr bwMode="auto">
              <a:xfrm>
                <a:off x="336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4" name="Line 335"/>
              <p:cNvSpPr>
                <a:spLocks noChangeShapeType="1"/>
              </p:cNvSpPr>
              <p:nvPr/>
            </p:nvSpPr>
            <p:spPr bwMode="auto">
              <a:xfrm>
                <a:off x="337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5" name="Line 336"/>
              <p:cNvSpPr>
                <a:spLocks noChangeShapeType="1"/>
              </p:cNvSpPr>
              <p:nvPr/>
            </p:nvSpPr>
            <p:spPr bwMode="auto">
              <a:xfrm>
                <a:off x="338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6" name="Line 337"/>
              <p:cNvSpPr>
                <a:spLocks noChangeShapeType="1"/>
              </p:cNvSpPr>
              <p:nvPr/>
            </p:nvSpPr>
            <p:spPr bwMode="auto">
              <a:xfrm>
                <a:off x="339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7" name="Line 338"/>
              <p:cNvSpPr>
                <a:spLocks noChangeShapeType="1"/>
              </p:cNvSpPr>
              <p:nvPr/>
            </p:nvSpPr>
            <p:spPr bwMode="auto">
              <a:xfrm>
                <a:off x="341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8" name="Line 339"/>
              <p:cNvSpPr>
                <a:spLocks noChangeShapeType="1"/>
              </p:cNvSpPr>
              <p:nvPr/>
            </p:nvSpPr>
            <p:spPr bwMode="auto">
              <a:xfrm>
                <a:off x="342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89" name="Line 340"/>
              <p:cNvSpPr>
                <a:spLocks noChangeShapeType="1"/>
              </p:cNvSpPr>
              <p:nvPr/>
            </p:nvSpPr>
            <p:spPr bwMode="auto">
              <a:xfrm>
                <a:off x="343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0" name="Line 341"/>
              <p:cNvSpPr>
                <a:spLocks noChangeShapeType="1"/>
              </p:cNvSpPr>
              <p:nvPr/>
            </p:nvSpPr>
            <p:spPr bwMode="auto">
              <a:xfrm>
                <a:off x="344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1" name="Line 342"/>
              <p:cNvSpPr>
                <a:spLocks noChangeShapeType="1"/>
              </p:cNvSpPr>
              <p:nvPr/>
            </p:nvSpPr>
            <p:spPr bwMode="auto">
              <a:xfrm>
                <a:off x="3459"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2" name="Line 343"/>
              <p:cNvSpPr>
                <a:spLocks noChangeShapeType="1"/>
              </p:cNvSpPr>
              <p:nvPr/>
            </p:nvSpPr>
            <p:spPr bwMode="auto">
              <a:xfrm>
                <a:off x="3470"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3" name="Line 344"/>
              <p:cNvSpPr>
                <a:spLocks noChangeShapeType="1"/>
              </p:cNvSpPr>
              <p:nvPr/>
            </p:nvSpPr>
            <p:spPr bwMode="auto">
              <a:xfrm>
                <a:off x="348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4" name="Line 345"/>
              <p:cNvSpPr>
                <a:spLocks noChangeShapeType="1"/>
              </p:cNvSpPr>
              <p:nvPr/>
            </p:nvSpPr>
            <p:spPr bwMode="auto">
              <a:xfrm>
                <a:off x="349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5" name="Line 346"/>
              <p:cNvSpPr>
                <a:spLocks noChangeShapeType="1"/>
              </p:cNvSpPr>
              <p:nvPr/>
            </p:nvSpPr>
            <p:spPr bwMode="auto">
              <a:xfrm>
                <a:off x="350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6" name="Line 347"/>
              <p:cNvSpPr>
                <a:spLocks noChangeShapeType="1"/>
              </p:cNvSpPr>
              <p:nvPr/>
            </p:nvSpPr>
            <p:spPr bwMode="auto">
              <a:xfrm>
                <a:off x="351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7" name="Line 348"/>
              <p:cNvSpPr>
                <a:spLocks noChangeShapeType="1"/>
              </p:cNvSpPr>
              <p:nvPr/>
            </p:nvSpPr>
            <p:spPr bwMode="auto">
              <a:xfrm>
                <a:off x="353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8" name="Line 349"/>
              <p:cNvSpPr>
                <a:spLocks noChangeShapeType="1"/>
              </p:cNvSpPr>
              <p:nvPr/>
            </p:nvSpPr>
            <p:spPr bwMode="auto">
              <a:xfrm>
                <a:off x="354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699" name="Line 350"/>
              <p:cNvSpPr>
                <a:spLocks noChangeShapeType="1"/>
              </p:cNvSpPr>
              <p:nvPr/>
            </p:nvSpPr>
            <p:spPr bwMode="auto">
              <a:xfrm>
                <a:off x="355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0" name="Line 351"/>
              <p:cNvSpPr>
                <a:spLocks noChangeShapeType="1"/>
              </p:cNvSpPr>
              <p:nvPr/>
            </p:nvSpPr>
            <p:spPr bwMode="auto">
              <a:xfrm>
                <a:off x="356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1" name="Line 352"/>
              <p:cNvSpPr>
                <a:spLocks noChangeShapeType="1"/>
              </p:cNvSpPr>
              <p:nvPr/>
            </p:nvSpPr>
            <p:spPr bwMode="auto">
              <a:xfrm>
                <a:off x="357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2" name="Line 353"/>
              <p:cNvSpPr>
                <a:spLocks noChangeShapeType="1"/>
              </p:cNvSpPr>
              <p:nvPr/>
            </p:nvSpPr>
            <p:spPr bwMode="auto">
              <a:xfrm>
                <a:off x="359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3" name="Line 354"/>
              <p:cNvSpPr>
                <a:spLocks noChangeShapeType="1"/>
              </p:cNvSpPr>
              <p:nvPr/>
            </p:nvSpPr>
            <p:spPr bwMode="auto">
              <a:xfrm>
                <a:off x="360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4" name="Line 355"/>
              <p:cNvSpPr>
                <a:spLocks noChangeShapeType="1"/>
              </p:cNvSpPr>
              <p:nvPr/>
            </p:nvSpPr>
            <p:spPr bwMode="auto">
              <a:xfrm>
                <a:off x="361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5" name="Line 356"/>
              <p:cNvSpPr>
                <a:spLocks noChangeShapeType="1"/>
              </p:cNvSpPr>
              <p:nvPr/>
            </p:nvSpPr>
            <p:spPr bwMode="auto">
              <a:xfrm>
                <a:off x="362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6" name="Line 357"/>
              <p:cNvSpPr>
                <a:spLocks noChangeShapeType="1"/>
              </p:cNvSpPr>
              <p:nvPr/>
            </p:nvSpPr>
            <p:spPr bwMode="auto">
              <a:xfrm>
                <a:off x="363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7" name="Line 358"/>
              <p:cNvSpPr>
                <a:spLocks noChangeShapeType="1"/>
              </p:cNvSpPr>
              <p:nvPr/>
            </p:nvSpPr>
            <p:spPr bwMode="auto">
              <a:xfrm>
                <a:off x="365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8" name="Line 359"/>
              <p:cNvSpPr>
                <a:spLocks noChangeShapeType="1"/>
              </p:cNvSpPr>
              <p:nvPr/>
            </p:nvSpPr>
            <p:spPr bwMode="auto">
              <a:xfrm>
                <a:off x="366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09" name="Line 360"/>
              <p:cNvSpPr>
                <a:spLocks noChangeShapeType="1"/>
              </p:cNvSpPr>
              <p:nvPr/>
            </p:nvSpPr>
            <p:spPr bwMode="auto">
              <a:xfrm>
                <a:off x="367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0" name="Line 361"/>
              <p:cNvSpPr>
                <a:spLocks noChangeShapeType="1"/>
              </p:cNvSpPr>
              <p:nvPr/>
            </p:nvSpPr>
            <p:spPr bwMode="auto">
              <a:xfrm>
                <a:off x="368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1" name="Line 362"/>
              <p:cNvSpPr>
                <a:spLocks noChangeShapeType="1"/>
              </p:cNvSpPr>
              <p:nvPr/>
            </p:nvSpPr>
            <p:spPr bwMode="auto">
              <a:xfrm>
                <a:off x="3699"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2" name="Line 363"/>
              <p:cNvSpPr>
                <a:spLocks noChangeShapeType="1"/>
              </p:cNvSpPr>
              <p:nvPr/>
            </p:nvSpPr>
            <p:spPr bwMode="auto">
              <a:xfrm>
                <a:off x="3710"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3" name="Line 364"/>
              <p:cNvSpPr>
                <a:spLocks noChangeShapeType="1"/>
              </p:cNvSpPr>
              <p:nvPr/>
            </p:nvSpPr>
            <p:spPr bwMode="auto">
              <a:xfrm>
                <a:off x="372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4" name="Line 365"/>
              <p:cNvSpPr>
                <a:spLocks noChangeShapeType="1"/>
              </p:cNvSpPr>
              <p:nvPr/>
            </p:nvSpPr>
            <p:spPr bwMode="auto">
              <a:xfrm>
                <a:off x="373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5" name="Line 366"/>
              <p:cNvSpPr>
                <a:spLocks noChangeShapeType="1"/>
              </p:cNvSpPr>
              <p:nvPr/>
            </p:nvSpPr>
            <p:spPr bwMode="auto">
              <a:xfrm>
                <a:off x="374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6" name="Line 367"/>
              <p:cNvSpPr>
                <a:spLocks noChangeShapeType="1"/>
              </p:cNvSpPr>
              <p:nvPr/>
            </p:nvSpPr>
            <p:spPr bwMode="auto">
              <a:xfrm>
                <a:off x="375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7" name="Line 368"/>
              <p:cNvSpPr>
                <a:spLocks noChangeShapeType="1"/>
              </p:cNvSpPr>
              <p:nvPr/>
            </p:nvSpPr>
            <p:spPr bwMode="auto">
              <a:xfrm>
                <a:off x="377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8" name="Line 369"/>
              <p:cNvSpPr>
                <a:spLocks noChangeShapeType="1"/>
              </p:cNvSpPr>
              <p:nvPr/>
            </p:nvSpPr>
            <p:spPr bwMode="auto">
              <a:xfrm>
                <a:off x="378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19" name="Line 370"/>
              <p:cNvSpPr>
                <a:spLocks noChangeShapeType="1"/>
              </p:cNvSpPr>
              <p:nvPr/>
            </p:nvSpPr>
            <p:spPr bwMode="auto">
              <a:xfrm>
                <a:off x="379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0" name="Line 371"/>
              <p:cNvSpPr>
                <a:spLocks noChangeShapeType="1"/>
              </p:cNvSpPr>
              <p:nvPr/>
            </p:nvSpPr>
            <p:spPr bwMode="auto">
              <a:xfrm>
                <a:off x="380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1" name="Line 372"/>
              <p:cNvSpPr>
                <a:spLocks noChangeShapeType="1"/>
              </p:cNvSpPr>
              <p:nvPr/>
            </p:nvSpPr>
            <p:spPr bwMode="auto">
              <a:xfrm>
                <a:off x="381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2" name="Line 373"/>
              <p:cNvSpPr>
                <a:spLocks noChangeShapeType="1"/>
              </p:cNvSpPr>
              <p:nvPr/>
            </p:nvSpPr>
            <p:spPr bwMode="auto">
              <a:xfrm>
                <a:off x="383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3" name="Line 374"/>
              <p:cNvSpPr>
                <a:spLocks noChangeShapeType="1"/>
              </p:cNvSpPr>
              <p:nvPr/>
            </p:nvSpPr>
            <p:spPr bwMode="auto">
              <a:xfrm>
                <a:off x="384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4" name="Line 375"/>
              <p:cNvSpPr>
                <a:spLocks noChangeShapeType="1"/>
              </p:cNvSpPr>
              <p:nvPr/>
            </p:nvSpPr>
            <p:spPr bwMode="auto">
              <a:xfrm>
                <a:off x="385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5" name="Line 376"/>
              <p:cNvSpPr>
                <a:spLocks noChangeShapeType="1"/>
              </p:cNvSpPr>
              <p:nvPr/>
            </p:nvSpPr>
            <p:spPr bwMode="auto">
              <a:xfrm>
                <a:off x="386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6" name="Line 377"/>
              <p:cNvSpPr>
                <a:spLocks noChangeShapeType="1"/>
              </p:cNvSpPr>
              <p:nvPr/>
            </p:nvSpPr>
            <p:spPr bwMode="auto">
              <a:xfrm>
                <a:off x="387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7" name="Line 378"/>
              <p:cNvSpPr>
                <a:spLocks noChangeShapeType="1"/>
              </p:cNvSpPr>
              <p:nvPr/>
            </p:nvSpPr>
            <p:spPr bwMode="auto">
              <a:xfrm>
                <a:off x="389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8" name="Line 379"/>
              <p:cNvSpPr>
                <a:spLocks noChangeShapeType="1"/>
              </p:cNvSpPr>
              <p:nvPr/>
            </p:nvSpPr>
            <p:spPr bwMode="auto">
              <a:xfrm>
                <a:off x="390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29" name="Line 380"/>
              <p:cNvSpPr>
                <a:spLocks noChangeShapeType="1"/>
              </p:cNvSpPr>
              <p:nvPr/>
            </p:nvSpPr>
            <p:spPr bwMode="auto">
              <a:xfrm>
                <a:off x="391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0" name="Line 381"/>
              <p:cNvSpPr>
                <a:spLocks noChangeShapeType="1"/>
              </p:cNvSpPr>
              <p:nvPr/>
            </p:nvSpPr>
            <p:spPr bwMode="auto">
              <a:xfrm>
                <a:off x="392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1" name="Line 382"/>
              <p:cNvSpPr>
                <a:spLocks noChangeShapeType="1"/>
              </p:cNvSpPr>
              <p:nvPr/>
            </p:nvSpPr>
            <p:spPr bwMode="auto">
              <a:xfrm>
                <a:off x="3939"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2" name="Line 383"/>
              <p:cNvSpPr>
                <a:spLocks noChangeShapeType="1"/>
              </p:cNvSpPr>
              <p:nvPr/>
            </p:nvSpPr>
            <p:spPr bwMode="auto">
              <a:xfrm>
                <a:off x="3950"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3" name="Line 384"/>
              <p:cNvSpPr>
                <a:spLocks noChangeShapeType="1"/>
              </p:cNvSpPr>
              <p:nvPr/>
            </p:nvSpPr>
            <p:spPr bwMode="auto">
              <a:xfrm>
                <a:off x="396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4" name="Line 385"/>
              <p:cNvSpPr>
                <a:spLocks noChangeShapeType="1"/>
              </p:cNvSpPr>
              <p:nvPr/>
            </p:nvSpPr>
            <p:spPr bwMode="auto">
              <a:xfrm>
                <a:off x="3974"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5" name="Line 386"/>
              <p:cNvSpPr>
                <a:spLocks noChangeShapeType="1"/>
              </p:cNvSpPr>
              <p:nvPr/>
            </p:nvSpPr>
            <p:spPr bwMode="auto">
              <a:xfrm>
                <a:off x="3987"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6" name="Line 387"/>
              <p:cNvSpPr>
                <a:spLocks noChangeShapeType="1"/>
              </p:cNvSpPr>
              <p:nvPr/>
            </p:nvSpPr>
            <p:spPr bwMode="auto">
              <a:xfrm>
                <a:off x="3998"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7" name="Line 388"/>
              <p:cNvSpPr>
                <a:spLocks noChangeShapeType="1"/>
              </p:cNvSpPr>
              <p:nvPr/>
            </p:nvSpPr>
            <p:spPr bwMode="auto">
              <a:xfrm>
                <a:off x="401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8" name="Line 389"/>
              <p:cNvSpPr>
                <a:spLocks noChangeShapeType="1"/>
              </p:cNvSpPr>
              <p:nvPr/>
            </p:nvSpPr>
            <p:spPr bwMode="auto">
              <a:xfrm>
                <a:off x="4022"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39" name="Line 390"/>
              <p:cNvSpPr>
                <a:spLocks noChangeShapeType="1"/>
              </p:cNvSpPr>
              <p:nvPr/>
            </p:nvSpPr>
            <p:spPr bwMode="auto">
              <a:xfrm>
                <a:off x="4035"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0" name="Line 391"/>
              <p:cNvSpPr>
                <a:spLocks noChangeShapeType="1"/>
              </p:cNvSpPr>
              <p:nvPr/>
            </p:nvSpPr>
            <p:spPr bwMode="auto">
              <a:xfrm>
                <a:off x="4046"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1" name="Line 392"/>
              <p:cNvSpPr>
                <a:spLocks noChangeShapeType="1"/>
              </p:cNvSpPr>
              <p:nvPr/>
            </p:nvSpPr>
            <p:spPr bwMode="auto">
              <a:xfrm>
                <a:off x="405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2" name="Line 393"/>
              <p:cNvSpPr>
                <a:spLocks noChangeShapeType="1"/>
              </p:cNvSpPr>
              <p:nvPr/>
            </p:nvSpPr>
            <p:spPr bwMode="auto">
              <a:xfrm>
                <a:off x="4070"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3" name="Line 394"/>
              <p:cNvSpPr>
                <a:spLocks noChangeShapeType="1"/>
              </p:cNvSpPr>
              <p:nvPr/>
            </p:nvSpPr>
            <p:spPr bwMode="auto">
              <a:xfrm>
                <a:off x="4083"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4" name="Line 395"/>
              <p:cNvSpPr>
                <a:spLocks noChangeShapeType="1"/>
              </p:cNvSpPr>
              <p:nvPr/>
            </p:nvSpPr>
            <p:spPr bwMode="auto">
              <a:xfrm>
                <a:off x="4094"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5" name="Line 396"/>
              <p:cNvSpPr>
                <a:spLocks noChangeShapeType="1"/>
              </p:cNvSpPr>
              <p:nvPr/>
            </p:nvSpPr>
            <p:spPr bwMode="auto">
              <a:xfrm>
                <a:off x="4106"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6" name="Line 397"/>
              <p:cNvSpPr>
                <a:spLocks noChangeShapeType="1"/>
              </p:cNvSpPr>
              <p:nvPr/>
            </p:nvSpPr>
            <p:spPr bwMode="auto">
              <a:xfrm>
                <a:off x="4118" y="263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7" name="Line 398"/>
              <p:cNvSpPr>
                <a:spLocks noChangeShapeType="1"/>
              </p:cNvSpPr>
              <p:nvPr/>
            </p:nvSpPr>
            <p:spPr bwMode="auto">
              <a:xfrm>
                <a:off x="4131" y="263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8" name="Line 399"/>
              <p:cNvSpPr>
                <a:spLocks noChangeShapeType="1"/>
              </p:cNvSpPr>
              <p:nvPr/>
            </p:nvSpPr>
            <p:spPr bwMode="auto">
              <a:xfrm>
                <a:off x="4142" y="263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49" name="Line 400"/>
              <p:cNvSpPr>
                <a:spLocks noChangeShapeType="1"/>
              </p:cNvSpPr>
              <p:nvPr/>
            </p:nvSpPr>
            <p:spPr bwMode="auto">
              <a:xfrm>
                <a:off x="1814" y="2635"/>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50" name="Line 401"/>
              <p:cNvSpPr>
                <a:spLocks noChangeShapeType="1"/>
              </p:cNvSpPr>
              <p:nvPr/>
            </p:nvSpPr>
            <p:spPr bwMode="auto">
              <a:xfrm flipH="1">
                <a:off x="4122" y="2635"/>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51" name="Freeform 402"/>
              <p:cNvSpPr>
                <a:spLocks noEditPoints="1"/>
              </p:cNvSpPr>
              <p:nvPr/>
            </p:nvSpPr>
            <p:spPr bwMode="auto">
              <a:xfrm>
                <a:off x="1628" y="2597"/>
                <a:ext cx="45" cy="70"/>
              </a:xfrm>
              <a:custGeom>
                <a:avLst/>
                <a:gdLst>
                  <a:gd name="T0" fmla="*/ 0 w 91"/>
                  <a:gd name="T1" fmla="*/ 70 h 140"/>
                  <a:gd name="T2" fmla="*/ 2 w 91"/>
                  <a:gd name="T3" fmla="*/ 49 h 140"/>
                  <a:gd name="T4" fmla="*/ 6 w 91"/>
                  <a:gd name="T5" fmla="*/ 32 h 140"/>
                  <a:gd name="T6" fmla="*/ 9 w 91"/>
                  <a:gd name="T7" fmla="*/ 21 h 140"/>
                  <a:gd name="T8" fmla="*/ 14 w 91"/>
                  <a:gd name="T9" fmla="*/ 14 h 140"/>
                  <a:gd name="T10" fmla="*/ 21 w 91"/>
                  <a:gd name="T11" fmla="*/ 9 h 140"/>
                  <a:gd name="T12" fmla="*/ 28 w 91"/>
                  <a:gd name="T13" fmla="*/ 4 h 140"/>
                  <a:gd name="T14" fmla="*/ 37 w 91"/>
                  <a:gd name="T15" fmla="*/ 2 h 140"/>
                  <a:gd name="T16" fmla="*/ 46 w 91"/>
                  <a:gd name="T17" fmla="*/ 0 h 140"/>
                  <a:gd name="T18" fmla="*/ 56 w 91"/>
                  <a:gd name="T19" fmla="*/ 2 h 140"/>
                  <a:gd name="T20" fmla="*/ 65 w 91"/>
                  <a:gd name="T21" fmla="*/ 6 h 140"/>
                  <a:gd name="T22" fmla="*/ 72 w 91"/>
                  <a:gd name="T23" fmla="*/ 9 h 140"/>
                  <a:gd name="T24" fmla="*/ 75 w 91"/>
                  <a:gd name="T25" fmla="*/ 13 h 140"/>
                  <a:gd name="T26" fmla="*/ 79 w 91"/>
                  <a:gd name="T27" fmla="*/ 18 h 140"/>
                  <a:gd name="T28" fmla="*/ 84 w 91"/>
                  <a:gd name="T29" fmla="*/ 27 h 140"/>
                  <a:gd name="T30" fmla="*/ 88 w 91"/>
                  <a:gd name="T31" fmla="*/ 39 h 140"/>
                  <a:gd name="T32" fmla="*/ 89 w 91"/>
                  <a:gd name="T33" fmla="*/ 53 h 140"/>
                  <a:gd name="T34" fmla="*/ 91 w 91"/>
                  <a:gd name="T35" fmla="*/ 70 h 140"/>
                  <a:gd name="T36" fmla="*/ 89 w 91"/>
                  <a:gd name="T37" fmla="*/ 93 h 140"/>
                  <a:gd name="T38" fmla="*/ 86 w 91"/>
                  <a:gd name="T39" fmla="*/ 110 h 140"/>
                  <a:gd name="T40" fmla="*/ 82 w 91"/>
                  <a:gd name="T41" fmla="*/ 119 h 140"/>
                  <a:gd name="T42" fmla="*/ 77 w 91"/>
                  <a:gd name="T43" fmla="*/ 128 h 140"/>
                  <a:gd name="T44" fmla="*/ 70 w 91"/>
                  <a:gd name="T45" fmla="*/ 133 h 140"/>
                  <a:gd name="T46" fmla="*/ 63 w 91"/>
                  <a:gd name="T47" fmla="*/ 137 h 140"/>
                  <a:gd name="T48" fmla="*/ 54 w 91"/>
                  <a:gd name="T49" fmla="*/ 140 h 140"/>
                  <a:gd name="T50" fmla="*/ 46 w 91"/>
                  <a:gd name="T51" fmla="*/ 140 h 140"/>
                  <a:gd name="T52" fmla="*/ 28 w 91"/>
                  <a:gd name="T53" fmla="*/ 138 h 140"/>
                  <a:gd name="T54" fmla="*/ 14 w 91"/>
                  <a:gd name="T55" fmla="*/ 128 h 140"/>
                  <a:gd name="T56" fmla="*/ 7 w 91"/>
                  <a:gd name="T57" fmla="*/ 114 h 140"/>
                  <a:gd name="T58" fmla="*/ 2 w 91"/>
                  <a:gd name="T59" fmla="*/ 95 h 140"/>
                  <a:gd name="T60" fmla="*/ 0 w 91"/>
                  <a:gd name="T61" fmla="*/ 70 h 140"/>
                  <a:gd name="T62" fmla="*/ 18 w 91"/>
                  <a:gd name="T63" fmla="*/ 70 h 140"/>
                  <a:gd name="T64" fmla="*/ 19 w 91"/>
                  <a:gd name="T65" fmla="*/ 91 h 140"/>
                  <a:gd name="T66" fmla="*/ 21 w 91"/>
                  <a:gd name="T67" fmla="*/ 105 h 140"/>
                  <a:gd name="T68" fmla="*/ 26 w 91"/>
                  <a:gd name="T69" fmla="*/ 114 h 140"/>
                  <a:gd name="T70" fmla="*/ 32 w 91"/>
                  <a:gd name="T71" fmla="*/ 121 h 140"/>
                  <a:gd name="T72" fmla="*/ 39 w 91"/>
                  <a:gd name="T73" fmla="*/ 124 h 140"/>
                  <a:gd name="T74" fmla="*/ 46 w 91"/>
                  <a:gd name="T75" fmla="*/ 124 h 140"/>
                  <a:gd name="T76" fmla="*/ 53 w 91"/>
                  <a:gd name="T77" fmla="*/ 124 h 140"/>
                  <a:gd name="T78" fmla="*/ 60 w 91"/>
                  <a:gd name="T79" fmla="*/ 121 h 140"/>
                  <a:gd name="T80" fmla="*/ 65 w 91"/>
                  <a:gd name="T81" fmla="*/ 114 h 140"/>
                  <a:gd name="T82" fmla="*/ 68 w 91"/>
                  <a:gd name="T83" fmla="*/ 105 h 140"/>
                  <a:gd name="T84" fmla="*/ 72 w 91"/>
                  <a:gd name="T85" fmla="*/ 91 h 140"/>
                  <a:gd name="T86" fmla="*/ 72 w 91"/>
                  <a:gd name="T87" fmla="*/ 70 h 140"/>
                  <a:gd name="T88" fmla="*/ 72 w 91"/>
                  <a:gd name="T89" fmla="*/ 51 h 140"/>
                  <a:gd name="T90" fmla="*/ 70 w 91"/>
                  <a:gd name="T91" fmla="*/ 37 h 140"/>
                  <a:gd name="T92" fmla="*/ 65 w 91"/>
                  <a:gd name="T93" fmla="*/ 27 h 140"/>
                  <a:gd name="T94" fmla="*/ 60 w 91"/>
                  <a:gd name="T95" fmla="*/ 21 h 140"/>
                  <a:gd name="T96" fmla="*/ 53 w 91"/>
                  <a:gd name="T97" fmla="*/ 18 h 140"/>
                  <a:gd name="T98" fmla="*/ 46 w 91"/>
                  <a:gd name="T99" fmla="*/ 16 h 140"/>
                  <a:gd name="T100" fmla="*/ 39 w 91"/>
                  <a:gd name="T101" fmla="*/ 18 h 140"/>
                  <a:gd name="T102" fmla="*/ 32 w 91"/>
                  <a:gd name="T103" fmla="*/ 21 h 140"/>
                  <a:gd name="T104" fmla="*/ 26 w 91"/>
                  <a:gd name="T105" fmla="*/ 27 h 140"/>
                  <a:gd name="T106" fmla="*/ 23 w 91"/>
                  <a:gd name="T107" fmla="*/ 37 h 140"/>
                  <a:gd name="T108" fmla="*/ 19 w 91"/>
                  <a:gd name="T109" fmla="*/ 51 h 140"/>
                  <a:gd name="T110" fmla="*/ 18 w 91"/>
                  <a:gd name="T111" fmla="*/ 7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40">
                    <a:moveTo>
                      <a:pt x="0" y="70"/>
                    </a:moveTo>
                    <a:lnTo>
                      <a:pt x="2" y="49"/>
                    </a:lnTo>
                    <a:lnTo>
                      <a:pt x="6" y="32"/>
                    </a:lnTo>
                    <a:lnTo>
                      <a:pt x="9" y="21"/>
                    </a:lnTo>
                    <a:lnTo>
                      <a:pt x="14" y="14"/>
                    </a:lnTo>
                    <a:lnTo>
                      <a:pt x="21" y="9"/>
                    </a:lnTo>
                    <a:lnTo>
                      <a:pt x="28" y="4"/>
                    </a:lnTo>
                    <a:lnTo>
                      <a:pt x="37" y="2"/>
                    </a:lnTo>
                    <a:lnTo>
                      <a:pt x="46" y="0"/>
                    </a:lnTo>
                    <a:lnTo>
                      <a:pt x="56" y="2"/>
                    </a:lnTo>
                    <a:lnTo>
                      <a:pt x="65" y="6"/>
                    </a:lnTo>
                    <a:lnTo>
                      <a:pt x="72" y="9"/>
                    </a:lnTo>
                    <a:lnTo>
                      <a:pt x="75" y="13"/>
                    </a:lnTo>
                    <a:lnTo>
                      <a:pt x="79" y="18"/>
                    </a:lnTo>
                    <a:lnTo>
                      <a:pt x="84" y="27"/>
                    </a:lnTo>
                    <a:lnTo>
                      <a:pt x="88" y="39"/>
                    </a:lnTo>
                    <a:lnTo>
                      <a:pt x="89" y="53"/>
                    </a:lnTo>
                    <a:lnTo>
                      <a:pt x="91" y="70"/>
                    </a:lnTo>
                    <a:lnTo>
                      <a:pt x="89" y="93"/>
                    </a:lnTo>
                    <a:lnTo>
                      <a:pt x="86" y="110"/>
                    </a:lnTo>
                    <a:lnTo>
                      <a:pt x="82" y="119"/>
                    </a:lnTo>
                    <a:lnTo>
                      <a:pt x="77" y="128"/>
                    </a:lnTo>
                    <a:lnTo>
                      <a:pt x="70" y="133"/>
                    </a:lnTo>
                    <a:lnTo>
                      <a:pt x="63" y="137"/>
                    </a:lnTo>
                    <a:lnTo>
                      <a:pt x="54" y="140"/>
                    </a:lnTo>
                    <a:lnTo>
                      <a:pt x="46" y="140"/>
                    </a:lnTo>
                    <a:lnTo>
                      <a:pt x="28" y="138"/>
                    </a:lnTo>
                    <a:lnTo>
                      <a:pt x="14" y="128"/>
                    </a:lnTo>
                    <a:lnTo>
                      <a:pt x="7" y="114"/>
                    </a:lnTo>
                    <a:lnTo>
                      <a:pt x="2" y="95"/>
                    </a:lnTo>
                    <a:lnTo>
                      <a:pt x="0" y="70"/>
                    </a:lnTo>
                    <a:close/>
                    <a:moveTo>
                      <a:pt x="18" y="70"/>
                    </a:moveTo>
                    <a:lnTo>
                      <a:pt x="19" y="91"/>
                    </a:lnTo>
                    <a:lnTo>
                      <a:pt x="21" y="105"/>
                    </a:lnTo>
                    <a:lnTo>
                      <a:pt x="26" y="114"/>
                    </a:lnTo>
                    <a:lnTo>
                      <a:pt x="32" y="121"/>
                    </a:lnTo>
                    <a:lnTo>
                      <a:pt x="39" y="124"/>
                    </a:lnTo>
                    <a:lnTo>
                      <a:pt x="46" y="124"/>
                    </a:lnTo>
                    <a:lnTo>
                      <a:pt x="53" y="124"/>
                    </a:lnTo>
                    <a:lnTo>
                      <a:pt x="60" y="121"/>
                    </a:lnTo>
                    <a:lnTo>
                      <a:pt x="65" y="114"/>
                    </a:lnTo>
                    <a:lnTo>
                      <a:pt x="68" y="105"/>
                    </a:lnTo>
                    <a:lnTo>
                      <a:pt x="72" y="91"/>
                    </a:lnTo>
                    <a:lnTo>
                      <a:pt x="72" y="70"/>
                    </a:lnTo>
                    <a:lnTo>
                      <a:pt x="72" y="51"/>
                    </a:lnTo>
                    <a:lnTo>
                      <a:pt x="70" y="37"/>
                    </a:lnTo>
                    <a:lnTo>
                      <a:pt x="65" y="27"/>
                    </a:lnTo>
                    <a:lnTo>
                      <a:pt x="60" y="21"/>
                    </a:lnTo>
                    <a:lnTo>
                      <a:pt x="53" y="18"/>
                    </a:lnTo>
                    <a:lnTo>
                      <a:pt x="46" y="16"/>
                    </a:lnTo>
                    <a:lnTo>
                      <a:pt x="39" y="18"/>
                    </a:lnTo>
                    <a:lnTo>
                      <a:pt x="32" y="21"/>
                    </a:lnTo>
                    <a:lnTo>
                      <a:pt x="26" y="27"/>
                    </a:lnTo>
                    <a:lnTo>
                      <a:pt x="23" y="37"/>
                    </a:lnTo>
                    <a:lnTo>
                      <a:pt x="19" y="51"/>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752" name="Rectangle 403"/>
              <p:cNvSpPr>
                <a:spLocks noChangeArrowheads="1"/>
              </p:cNvSpPr>
              <p:nvPr/>
            </p:nvSpPr>
            <p:spPr bwMode="auto">
              <a:xfrm>
                <a:off x="1686" y="2657"/>
                <a:ext cx="9"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753" name="Freeform 404"/>
              <p:cNvSpPr>
                <a:spLocks/>
              </p:cNvSpPr>
              <p:nvPr/>
            </p:nvSpPr>
            <p:spPr bwMode="auto">
              <a:xfrm>
                <a:off x="1707" y="2597"/>
                <a:ext cx="45" cy="69"/>
              </a:xfrm>
              <a:custGeom>
                <a:avLst/>
                <a:gdLst>
                  <a:gd name="T0" fmla="*/ 89 w 89"/>
                  <a:gd name="T1" fmla="*/ 121 h 138"/>
                  <a:gd name="T2" fmla="*/ 89 w 89"/>
                  <a:gd name="T3" fmla="*/ 138 h 138"/>
                  <a:gd name="T4" fmla="*/ 0 w 89"/>
                  <a:gd name="T5" fmla="*/ 138 h 138"/>
                  <a:gd name="T6" fmla="*/ 0 w 89"/>
                  <a:gd name="T7" fmla="*/ 133 h 138"/>
                  <a:gd name="T8" fmla="*/ 2 w 89"/>
                  <a:gd name="T9" fmla="*/ 126 h 138"/>
                  <a:gd name="T10" fmla="*/ 5 w 89"/>
                  <a:gd name="T11" fmla="*/ 117 h 138"/>
                  <a:gd name="T12" fmla="*/ 12 w 89"/>
                  <a:gd name="T13" fmla="*/ 107 h 138"/>
                  <a:gd name="T14" fmla="*/ 18 w 89"/>
                  <a:gd name="T15" fmla="*/ 102 h 138"/>
                  <a:gd name="T16" fmla="*/ 25 w 89"/>
                  <a:gd name="T17" fmla="*/ 95 h 138"/>
                  <a:gd name="T18" fmla="*/ 33 w 89"/>
                  <a:gd name="T19" fmla="*/ 88 h 138"/>
                  <a:gd name="T20" fmla="*/ 51 w 89"/>
                  <a:gd name="T21" fmla="*/ 70 h 138"/>
                  <a:gd name="T22" fmla="*/ 63 w 89"/>
                  <a:gd name="T23" fmla="*/ 58 h 138"/>
                  <a:gd name="T24" fmla="*/ 66 w 89"/>
                  <a:gd name="T25" fmla="*/ 51 h 138"/>
                  <a:gd name="T26" fmla="*/ 68 w 89"/>
                  <a:gd name="T27" fmla="*/ 46 h 138"/>
                  <a:gd name="T28" fmla="*/ 70 w 89"/>
                  <a:gd name="T29" fmla="*/ 39 h 138"/>
                  <a:gd name="T30" fmla="*/ 68 w 89"/>
                  <a:gd name="T31" fmla="*/ 34 h 138"/>
                  <a:gd name="T32" fmla="*/ 66 w 89"/>
                  <a:gd name="T33" fmla="*/ 28 h 138"/>
                  <a:gd name="T34" fmla="*/ 63 w 89"/>
                  <a:gd name="T35" fmla="*/ 23 h 138"/>
                  <a:gd name="T36" fmla="*/ 58 w 89"/>
                  <a:gd name="T37" fmla="*/ 20 h 138"/>
                  <a:gd name="T38" fmla="*/ 52 w 89"/>
                  <a:gd name="T39" fmla="*/ 18 h 138"/>
                  <a:gd name="T40" fmla="*/ 45 w 89"/>
                  <a:gd name="T41" fmla="*/ 16 h 138"/>
                  <a:gd name="T42" fmla="*/ 39 w 89"/>
                  <a:gd name="T43" fmla="*/ 18 h 138"/>
                  <a:gd name="T44" fmla="*/ 32 w 89"/>
                  <a:gd name="T45" fmla="*/ 20 h 138"/>
                  <a:gd name="T46" fmla="*/ 26 w 89"/>
                  <a:gd name="T47" fmla="*/ 23 h 138"/>
                  <a:gd name="T48" fmla="*/ 23 w 89"/>
                  <a:gd name="T49" fmla="*/ 28 h 138"/>
                  <a:gd name="T50" fmla="*/ 21 w 89"/>
                  <a:gd name="T51" fmla="*/ 34 h 138"/>
                  <a:gd name="T52" fmla="*/ 19 w 89"/>
                  <a:gd name="T53" fmla="*/ 41 h 138"/>
                  <a:gd name="T54" fmla="*/ 2 w 89"/>
                  <a:gd name="T55" fmla="*/ 39 h 138"/>
                  <a:gd name="T56" fmla="*/ 5 w 89"/>
                  <a:gd name="T57" fmla="*/ 23 h 138"/>
                  <a:gd name="T58" fmla="*/ 14 w 89"/>
                  <a:gd name="T59" fmla="*/ 11 h 138"/>
                  <a:gd name="T60" fmla="*/ 28 w 89"/>
                  <a:gd name="T61" fmla="*/ 4 h 138"/>
                  <a:gd name="T62" fmla="*/ 45 w 89"/>
                  <a:gd name="T63" fmla="*/ 0 h 138"/>
                  <a:gd name="T64" fmla="*/ 63 w 89"/>
                  <a:gd name="T65" fmla="*/ 4 h 138"/>
                  <a:gd name="T66" fmla="*/ 77 w 89"/>
                  <a:gd name="T67" fmla="*/ 11 h 138"/>
                  <a:gd name="T68" fmla="*/ 80 w 89"/>
                  <a:gd name="T69" fmla="*/ 18 h 138"/>
                  <a:gd name="T70" fmla="*/ 84 w 89"/>
                  <a:gd name="T71" fmla="*/ 23 h 138"/>
                  <a:gd name="T72" fmla="*/ 87 w 89"/>
                  <a:gd name="T73" fmla="*/ 32 h 138"/>
                  <a:gd name="T74" fmla="*/ 87 w 89"/>
                  <a:gd name="T75" fmla="*/ 39 h 138"/>
                  <a:gd name="T76" fmla="*/ 87 w 89"/>
                  <a:gd name="T77" fmla="*/ 48 h 138"/>
                  <a:gd name="T78" fmla="*/ 84 w 89"/>
                  <a:gd name="T79" fmla="*/ 55 h 138"/>
                  <a:gd name="T80" fmla="*/ 80 w 89"/>
                  <a:gd name="T81" fmla="*/ 63 h 138"/>
                  <a:gd name="T82" fmla="*/ 75 w 89"/>
                  <a:gd name="T83" fmla="*/ 72 h 138"/>
                  <a:gd name="T84" fmla="*/ 70 w 89"/>
                  <a:gd name="T85" fmla="*/ 77 h 138"/>
                  <a:gd name="T86" fmla="*/ 65 w 89"/>
                  <a:gd name="T87" fmla="*/ 83 h 138"/>
                  <a:gd name="T88" fmla="*/ 58 w 89"/>
                  <a:gd name="T89" fmla="*/ 88 h 138"/>
                  <a:gd name="T90" fmla="*/ 49 w 89"/>
                  <a:gd name="T91" fmla="*/ 95 h 138"/>
                  <a:gd name="T92" fmla="*/ 42 w 89"/>
                  <a:gd name="T93" fmla="*/ 102 h 138"/>
                  <a:gd name="T94" fmla="*/ 37 w 89"/>
                  <a:gd name="T95" fmla="*/ 105 h 138"/>
                  <a:gd name="T96" fmla="*/ 33 w 89"/>
                  <a:gd name="T97" fmla="*/ 109 h 138"/>
                  <a:gd name="T98" fmla="*/ 30 w 89"/>
                  <a:gd name="T99" fmla="*/ 112 h 138"/>
                  <a:gd name="T100" fmla="*/ 23 w 89"/>
                  <a:gd name="T101" fmla="*/ 121 h 138"/>
                  <a:gd name="T102" fmla="*/ 89 w 89"/>
                  <a:gd name="T103" fmla="*/ 12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38">
                    <a:moveTo>
                      <a:pt x="89" y="121"/>
                    </a:moveTo>
                    <a:lnTo>
                      <a:pt x="89" y="138"/>
                    </a:lnTo>
                    <a:lnTo>
                      <a:pt x="0" y="138"/>
                    </a:lnTo>
                    <a:lnTo>
                      <a:pt x="0" y="133"/>
                    </a:lnTo>
                    <a:lnTo>
                      <a:pt x="2" y="126"/>
                    </a:lnTo>
                    <a:lnTo>
                      <a:pt x="5" y="117"/>
                    </a:lnTo>
                    <a:lnTo>
                      <a:pt x="12" y="107"/>
                    </a:lnTo>
                    <a:lnTo>
                      <a:pt x="18" y="102"/>
                    </a:lnTo>
                    <a:lnTo>
                      <a:pt x="25" y="95"/>
                    </a:lnTo>
                    <a:lnTo>
                      <a:pt x="33" y="88"/>
                    </a:lnTo>
                    <a:lnTo>
                      <a:pt x="51" y="70"/>
                    </a:lnTo>
                    <a:lnTo>
                      <a:pt x="63" y="58"/>
                    </a:lnTo>
                    <a:lnTo>
                      <a:pt x="66" y="51"/>
                    </a:lnTo>
                    <a:lnTo>
                      <a:pt x="68" y="46"/>
                    </a:lnTo>
                    <a:lnTo>
                      <a:pt x="70" y="39"/>
                    </a:lnTo>
                    <a:lnTo>
                      <a:pt x="68" y="34"/>
                    </a:lnTo>
                    <a:lnTo>
                      <a:pt x="66" y="28"/>
                    </a:lnTo>
                    <a:lnTo>
                      <a:pt x="63" y="23"/>
                    </a:lnTo>
                    <a:lnTo>
                      <a:pt x="58" y="20"/>
                    </a:lnTo>
                    <a:lnTo>
                      <a:pt x="52" y="18"/>
                    </a:lnTo>
                    <a:lnTo>
                      <a:pt x="45" y="16"/>
                    </a:lnTo>
                    <a:lnTo>
                      <a:pt x="39" y="18"/>
                    </a:lnTo>
                    <a:lnTo>
                      <a:pt x="32" y="20"/>
                    </a:lnTo>
                    <a:lnTo>
                      <a:pt x="26" y="23"/>
                    </a:lnTo>
                    <a:lnTo>
                      <a:pt x="23" y="28"/>
                    </a:lnTo>
                    <a:lnTo>
                      <a:pt x="21" y="34"/>
                    </a:lnTo>
                    <a:lnTo>
                      <a:pt x="19" y="41"/>
                    </a:lnTo>
                    <a:lnTo>
                      <a:pt x="2" y="39"/>
                    </a:lnTo>
                    <a:lnTo>
                      <a:pt x="5" y="23"/>
                    </a:lnTo>
                    <a:lnTo>
                      <a:pt x="14" y="11"/>
                    </a:lnTo>
                    <a:lnTo>
                      <a:pt x="28" y="4"/>
                    </a:lnTo>
                    <a:lnTo>
                      <a:pt x="45" y="0"/>
                    </a:lnTo>
                    <a:lnTo>
                      <a:pt x="63" y="4"/>
                    </a:lnTo>
                    <a:lnTo>
                      <a:pt x="77" y="11"/>
                    </a:lnTo>
                    <a:lnTo>
                      <a:pt x="80" y="18"/>
                    </a:lnTo>
                    <a:lnTo>
                      <a:pt x="84" y="23"/>
                    </a:lnTo>
                    <a:lnTo>
                      <a:pt x="87" y="32"/>
                    </a:lnTo>
                    <a:lnTo>
                      <a:pt x="87" y="39"/>
                    </a:lnTo>
                    <a:lnTo>
                      <a:pt x="87" y="48"/>
                    </a:lnTo>
                    <a:lnTo>
                      <a:pt x="84" y="55"/>
                    </a:lnTo>
                    <a:lnTo>
                      <a:pt x="80" y="63"/>
                    </a:lnTo>
                    <a:lnTo>
                      <a:pt x="75" y="72"/>
                    </a:lnTo>
                    <a:lnTo>
                      <a:pt x="70" y="77"/>
                    </a:lnTo>
                    <a:lnTo>
                      <a:pt x="65" y="83"/>
                    </a:lnTo>
                    <a:lnTo>
                      <a:pt x="58" y="88"/>
                    </a:lnTo>
                    <a:lnTo>
                      <a:pt x="49" y="95"/>
                    </a:lnTo>
                    <a:lnTo>
                      <a:pt x="42" y="102"/>
                    </a:lnTo>
                    <a:lnTo>
                      <a:pt x="37" y="105"/>
                    </a:lnTo>
                    <a:lnTo>
                      <a:pt x="33" y="109"/>
                    </a:lnTo>
                    <a:lnTo>
                      <a:pt x="30" y="112"/>
                    </a:lnTo>
                    <a:lnTo>
                      <a:pt x="23" y="121"/>
                    </a:lnTo>
                    <a:lnTo>
                      <a:pt x="89" y="12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754" name="Line 405"/>
              <p:cNvSpPr>
                <a:spLocks noChangeShapeType="1"/>
              </p:cNvSpPr>
              <p:nvPr/>
            </p:nvSpPr>
            <p:spPr bwMode="auto">
              <a:xfrm>
                <a:off x="181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13" name="Group 607"/>
            <p:cNvGrpSpPr>
              <a:grpSpLocks/>
            </p:cNvGrpSpPr>
            <p:nvPr/>
          </p:nvGrpSpPr>
          <p:grpSpPr bwMode="auto">
            <a:xfrm>
              <a:off x="1628" y="1951"/>
              <a:ext cx="2519" cy="375"/>
              <a:chOff x="1628" y="1951"/>
              <a:chExt cx="2519" cy="375"/>
            </a:xfrm>
          </p:grpSpPr>
          <p:sp>
            <p:nvSpPr>
              <p:cNvPr id="13355" name="Line 407"/>
              <p:cNvSpPr>
                <a:spLocks noChangeShapeType="1"/>
              </p:cNvSpPr>
              <p:nvPr/>
            </p:nvSpPr>
            <p:spPr bwMode="auto">
              <a:xfrm>
                <a:off x="182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56" name="Line 408"/>
              <p:cNvSpPr>
                <a:spLocks noChangeShapeType="1"/>
              </p:cNvSpPr>
              <p:nvPr/>
            </p:nvSpPr>
            <p:spPr bwMode="auto">
              <a:xfrm>
                <a:off x="183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57" name="Line 409"/>
              <p:cNvSpPr>
                <a:spLocks noChangeShapeType="1"/>
              </p:cNvSpPr>
              <p:nvPr/>
            </p:nvSpPr>
            <p:spPr bwMode="auto">
              <a:xfrm>
                <a:off x="185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58" name="Line 410"/>
              <p:cNvSpPr>
                <a:spLocks noChangeShapeType="1"/>
              </p:cNvSpPr>
              <p:nvPr/>
            </p:nvSpPr>
            <p:spPr bwMode="auto">
              <a:xfrm>
                <a:off x="186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59" name="Line 411"/>
              <p:cNvSpPr>
                <a:spLocks noChangeShapeType="1"/>
              </p:cNvSpPr>
              <p:nvPr/>
            </p:nvSpPr>
            <p:spPr bwMode="auto">
              <a:xfrm>
                <a:off x="187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0" name="Line 412"/>
              <p:cNvSpPr>
                <a:spLocks noChangeShapeType="1"/>
              </p:cNvSpPr>
              <p:nvPr/>
            </p:nvSpPr>
            <p:spPr bwMode="auto">
              <a:xfrm>
                <a:off x="188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1" name="Line 413"/>
              <p:cNvSpPr>
                <a:spLocks noChangeShapeType="1"/>
              </p:cNvSpPr>
              <p:nvPr/>
            </p:nvSpPr>
            <p:spPr bwMode="auto">
              <a:xfrm>
                <a:off x="189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2" name="Line 414"/>
              <p:cNvSpPr>
                <a:spLocks noChangeShapeType="1"/>
              </p:cNvSpPr>
              <p:nvPr/>
            </p:nvSpPr>
            <p:spPr bwMode="auto">
              <a:xfrm>
                <a:off x="191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3" name="Line 415"/>
              <p:cNvSpPr>
                <a:spLocks noChangeShapeType="1"/>
              </p:cNvSpPr>
              <p:nvPr/>
            </p:nvSpPr>
            <p:spPr bwMode="auto">
              <a:xfrm>
                <a:off x="192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4" name="Line 416"/>
              <p:cNvSpPr>
                <a:spLocks noChangeShapeType="1"/>
              </p:cNvSpPr>
              <p:nvPr/>
            </p:nvSpPr>
            <p:spPr bwMode="auto">
              <a:xfrm>
                <a:off x="193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5" name="Line 417"/>
              <p:cNvSpPr>
                <a:spLocks noChangeShapeType="1"/>
              </p:cNvSpPr>
              <p:nvPr/>
            </p:nvSpPr>
            <p:spPr bwMode="auto">
              <a:xfrm>
                <a:off x="194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6" name="Line 418"/>
              <p:cNvSpPr>
                <a:spLocks noChangeShapeType="1"/>
              </p:cNvSpPr>
              <p:nvPr/>
            </p:nvSpPr>
            <p:spPr bwMode="auto">
              <a:xfrm>
                <a:off x="195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7" name="Line 419"/>
              <p:cNvSpPr>
                <a:spLocks noChangeShapeType="1"/>
              </p:cNvSpPr>
              <p:nvPr/>
            </p:nvSpPr>
            <p:spPr bwMode="auto">
              <a:xfrm>
                <a:off x="197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8" name="Line 420"/>
              <p:cNvSpPr>
                <a:spLocks noChangeShapeType="1"/>
              </p:cNvSpPr>
              <p:nvPr/>
            </p:nvSpPr>
            <p:spPr bwMode="auto">
              <a:xfrm>
                <a:off x="198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69" name="Line 421"/>
              <p:cNvSpPr>
                <a:spLocks noChangeShapeType="1"/>
              </p:cNvSpPr>
              <p:nvPr/>
            </p:nvSpPr>
            <p:spPr bwMode="auto">
              <a:xfrm>
                <a:off x="199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0" name="Line 422"/>
              <p:cNvSpPr>
                <a:spLocks noChangeShapeType="1"/>
              </p:cNvSpPr>
              <p:nvPr/>
            </p:nvSpPr>
            <p:spPr bwMode="auto">
              <a:xfrm>
                <a:off x="200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1" name="Line 423"/>
              <p:cNvSpPr>
                <a:spLocks noChangeShapeType="1"/>
              </p:cNvSpPr>
              <p:nvPr/>
            </p:nvSpPr>
            <p:spPr bwMode="auto">
              <a:xfrm>
                <a:off x="2019"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2" name="Line 424"/>
              <p:cNvSpPr>
                <a:spLocks noChangeShapeType="1"/>
              </p:cNvSpPr>
              <p:nvPr/>
            </p:nvSpPr>
            <p:spPr bwMode="auto">
              <a:xfrm>
                <a:off x="2030"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3" name="Line 425"/>
              <p:cNvSpPr>
                <a:spLocks noChangeShapeType="1"/>
              </p:cNvSpPr>
              <p:nvPr/>
            </p:nvSpPr>
            <p:spPr bwMode="auto">
              <a:xfrm>
                <a:off x="204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4" name="Line 426"/>
              <p:cNvSpPr>
                <a:spLocks noChangeShapeType="1"/>
              </p:cNvSpPr>
              <p:nvPr/>
            </p:nvSpPr>
            <p:spPr bwMode="auto">
              <a:xfrm>
                <a:off x="205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5" name="Line 427"/>
              <p:cNvSpPr>
                <a:spLocks noChangeShapeType="1"/>
              </p:cNvSpPr>
              <p:nvPr/>
            </p:nvSpPr>
            <p:spPr bwMode="auto">
              <a:xfrm>
                <a:off x="206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6" name="Line 428"/>
              <p:cNvSpPr>
                <a:spLocks noChangeShapeType="1"/>
              </p:cNvSpPr>
              <p:nvPr/>
            </p:nvSpPr>
            <p:spPr bwMode="auto">
              <a:xfrm>
                <a:off x="207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7" name="Line 429"/>
              <p:cNvSpPr>
                <a:spLocks noChangeShapeType="1"/>
              </p:cNvSpPr>
              <p:nvPr/>
            </p:nvSpPr>
            <p:spPr bwMode="auto">
              <a:xfrm>
                <a:off x="209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8" name="Line 430"/>
              <p:cNvSpPr>
                <a:spLocks noChangeShapeType="1"/>
              </p:cNvSpPr>
              <p:nvPr/>
            </p:nvSpPr>
            <p:spPr bwMode="auto">
              <a:xfrm>
                <a:off x="210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79" name="Line 431"/>
              <p:cNvSpPr>
                <a:spLocks noChangeShapeType="1"/>
              </p:cNvSpPr>
              <p:nvPr/>
            </p:nvSpPr>
            <p:spPr bwMode="auto">
              <a:xfrm>
                <a:off x="211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0" name="Line 432"/>
              <p:cNvSpPr>
                <a:spLocks noChangeShapeType="1"/>
              </p:cNvSpPr>
              <p:nvPr/>
            </p:nvSpPr>
            <p:spPr bwMode="auto">
              <a:xfrm>
                <a:off x="212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1" name="Line 433"/>
              <p:cNvSpPr>
                <a:spLocks noChangeShapeType="1"/>
              </p:cNvSpPr>
              <p:nvPr/>
            </p:nvSpPr>
            <p:spPr bwMode="auto">
              <a:xfrm>
                <a:off x="213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2" name="Line 434"/>
              <p:cNvSpPr>
                <a:spLocks noChangeShapeType="1"/>
              </p:cNvSpPr>
              <p:nvPr/>
            </p:nvSpPr>
            <p:spPr bwMode="auto">
              <a:xfrm>
                <a:off x="215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3" name="Line 435"/>
              <p:cNvSpPr>
                <a:spLocks noChangeShapeType="1"/>
              </p:cNvSpPr>
              <p:nvPr/>
            </p:nvSpPr>
            <p:spPr bwMode="auto">
              <a:xfrm>
                <a:off x="216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4" name="Line 436"/>
              <p:cNvSpPr>
                <a:spLocks noChangeShapeType="1"/>
              </p:cNvSpPr>
              <p:nvPr/>
            </p:nvSpPr>
            <p:spPr bwMode="auto">
              <a:xfrm>
                <a:off x="217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5" name="Line 437"/>
              <p:cNvSpPr>
                <a:spLocks noChangeShapeType="1"/>
              </p:cNvSpPr>
              <p:nvPr/>
            </p:nvSpPr>
            <p:spPr bwMode="auto">
              <a:xfrm>
                <a:off x="218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6" name="Line 438"/>
              <p:cNvSpPr>
                <a:spLocks noChangeShapeType="1"/>
              </p:cNvSpPr>
              <p:nvPr/>
            </p:nvSpPr>
            <p:spPr bwMode="auto">
              <a:xfrm>
                <a:off x="219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7" name="Line 439"/>
              <p:cNvSpPr>
                <a:spLocks noChangeShapeType="1"/>
              </p:cNvSpPr>
              <p:nvPr/>
            </p:nvSpPr>
            <p:spPr bwMode="auto">
              <a:xfrm>
                <a:off x="221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8" name="Line 440"/>
              <p:cNvSpPr>
                <a:spLocks noChangeShapeType="1"/>
              </p:cNvSpPr>
              <p:nvPr/>
            </p:nvSpPr>
            <p:spPr bwMode="auto">
              <a:xfrm>
                <a:off x="222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89" name="Line 441"/>
              <p:cNvSpPr>
                <a:spLocks noChangeShapeType="1"/>
              </p:cNvSpPr>
              <p:nvPr/>
            </p:nvSpPr>
            <p:spPr bwMode="auto">
              <a:xfrm>
                <a:off x="223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0" name="Line 442"/>
              <p:cNvSpPr>
                <a:spLocks noChangeShapeType="1"/>
              </p:cNvSpPr>
              <p:nvPr/>
            </p:nvSpPr>
            <p:spPr bwMode="auto">
              <a:xfrm>
                <a:off x="224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1" name="Line 443"/>
              <p:cNvSpPr>
                <a:spLocks noChangeShapeType="1"/>
              </p:cNvSpPr>
              <p:nvPr/>
            </p:nvSpPr>
            <p:spPr bwMode="auto">
              <a:xfrm>
                <a:off x="2259"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2" name="Line 444"/>
              <p:cNvSpPr>
                <a:spLocks noChangeShapeType="1"/>
              </p:cNvSpPr>
              <p:nvPr/>
            </p:nvSpPr>
            <p:spPr bwMode="auto">
              <a:xfrm>
                <a:off x="2270"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3" name="Line 445"/>
              <p:cNvSpPr>
                <a:spLocks noChangeShapeType="1"/>
              </p:cNvSpPr>
              <p:nvPr/>
            </p:nvSpPr>
            <p:spPr bwMode="auto">
              <a:xfrm>
                <a:off x="228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4" name="Line 446"/>
              <p:cNvSpPr>
                <a:spLocks noChangeShapeType="1"/>
              </p:cNvSpPr>
              <p:nvPr/>
            </p:nvSpPr>
            <p:spPr bwMode="auto">
              <a:xfrm>
                <a:off x="229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5" name="Line 447"/>
              <p:cNvSpPr>
                <a:spLocks noChangeShapeType="1"/>
              </p:cNvSpPr>
              <p:nvPr/>
            </p:nvSpPr>
            <p:spPr bwMode="auto">
              <a:xfrm>
                <a:off x="230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6" name="Line 448"/>
              <p:cNvSpPr>
                <a:spLocks noChangeShapeType="1"/>
              </p:cNvSpPr>
              <p:nvPr/>
            </p:nvSpPr>
            <p:spPr bwMode="auto">
              <a:xfrm>
                <a:off x="231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7" name="Line 449"/>
              <p:cNvSpPr>
                <a:spLocks noChangeShapeType="1"/>
              </p:cNvSpPr>
              <p:nvPr/>
            </p:nvSpPr>
            <p:spPr bwMode="auto">
              <a:xfrm>
                <a:off x="233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8" name="Line 450"/>
              <p:cNvSpPr>
                <a:spLocks noChangeShapeType="1"/>
              </p:cNvSpPr>
              <p:nvPr/>
            </p:nvSpPr>
            <p:spPr bwMode="auto">
              <a:xfrm>
                <a:off x="234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99" name="Line 451"/>
              <p:cNvSpPr>
                <a:spLocks noChangeShapeType="1"/>
              </p:cNvSpPr>
              <p:nvPr/>
            </p:nvSpPr>
            <p:spPr bwMode="auto">
              <a:xfrm>
                <a:off x="235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0" name="Line 452"/>
              <p:cNvSpPr>
                <a:spLocks noChangeShapeType="1"/>
              </p:cNvSpPr>
              <p:nvPr/>
            </p:nvSpPr>
            <p:spPr bwMode="auto">
              <a:xfrm>
                <a:off x="236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1" name="Line 453"/>
              <p:cNvSpPr>
                <a:spLocks noChangeShapeType="1"/>
              </p:cNvSpPr>
              <p:nvPr/>
            </p:nvSpPr>
            <p:spPr bwMode="auto">
              <a:xfrm>
                <a:off x="237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2" name="Line 454"/>
              <p:cNvSpPr>
                <a:spLocks noChangeShapeType="1"/>
              </p:cNvSpPr>
              <p:nvPr/>
            </p:nvSpPr>
            <p:spPr bwMode="auto">
              <a:xfrm>
                <a:off x="239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3" name="Line 455"/>
              <p:cNvSpPr>
                <a:spLocks noChangeShapeType="1"/>
              </p:cNvSpPr>
              <p:nvPr/>
            </p:nvSpPr>
            <p:spPr bwMode="auto">
              <a:xfrm>
                <a:off x="240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4" name="Line 456"/>
              <p:cNvSpPr>
                <a:spLocks noChangeShapeType="1"/>
              </p:cNvSpPr>
              <p:nvPr/>
            </p:nvSpPr>
            <p:spPr bwMode="auto">
              <a:xfrm>
                <a:off x="241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5" name="Line 457"/>
              <p:cNvSpPr>
                <a:spLocks noChangeShapeType="1"/>
              </p:cNvSpPr>
              <p:nvPr/>
            </p:nvSpPr>
            <p:spPr bwMode="auto">
              <a:xfrm>
                <a:off x="242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6" name="Line 458"/>
              <p:cNvSpPr>
                <a:spLocks noChangeShapeType="1"/>
              </p:cNvSpPr>
              <p:nvPr/>
            </p:nvSpPr>
            <p:spPr bwMode="auto">
              <a:xfrm>
                <a:off x="243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7" name="Line 459"/>
              <p:cNvSpPr>
                <a:spLocks noChangeShapeType="1"/>
              </p:cNvSpPr>
              <p:nvPr/>
            </p:nvSpPr>
            <p:spPr bwMode="auto">
              <a:xfrm>
                <a:off x="245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8" name="Line 460"/>
              <p:cNvSpPr>
                <a:spLocks noChangeShapeType="1"/>
              </p:cNvSpPr>
              <p:nvPr/>
            </p:nvSpPr>
            <p:spPr bwMode="auto">
              <a:xfrm>
                <a:off x="246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09" name="Line 461"/>
              <p:cNvSpPr>
                <a:spLocks noChangeShapeType="1"/>
              </p:cNvSpPr>
              <p:nvPr/>
            </p:nvSpPr>
            <p:spPr bwMode="auto">
              <a:xfrm>
                <a:off x="247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0" name="Line 462"/>
              <p:cNvSpPr>
                <a:spLocks noChangeShapeType="1"/>
              </p:cNvSpPr>
              <p:nvPr/>
            </p:nvSpPr>
            <p:spPr bwMode="auto">
              <a:xfrm>
                <a:off x="248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1" name="Line 463"/>
              <p:cNvSpPr>
                <a:spLocks noChangeShapeType="1"/>
              </p:cNvSpPr>
              <p:nvPr/>
            </p:nvSpPr>
            <p:spPr bwMode="auto">
              <a:xfrm>
                <a:off x="2499"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2" name="Line 464"/>
              <p:cNvSpPr>
                <a:spLocks noChangeShapeType="1"/>
              </p:cNvSpPr>
              <p:nvPr/>
            </p:nvSpPr>
            <p:spPr bwMode="auto">
              <a:xfrm>
                <a:off x="2510"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3" name="Line 465"/>
              <p:cNvSpPr>
                <a:spLocks noChangeShapeType="1"/>
              </p:cNvSpPr>
              <p:nvPr/>
            </p:nvSpPr>
            <p:spPr bwMode="auto">
              <a:xfrm>
                <a:off x="252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4" name="Line 466"/>
              <p:cNvSpPr>
                <a:spLocks noChangeShapeType="1"/>
              </p:cNvSpPr>
              <p:nvPr/>
            </p:nvSpPr>
            <p:spPr bwMode="auto">
              <a:xfrm>
                <a:off x="253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5" name="Line 467"/>
              <p:cNvSpPr>
                <a:spLocks noChangeShapeType="1"/>
              </p:cNvSpPr>
              <p:nvPr/>
            </p:nvSpPr>
            <p:spPr bwMode="auto">
              <a:xfrm>
                <a:off x="254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6" name="Line 468"/>
              <p:cNvSpPr>
                <a:spLocks noChangeShapeType="1"/>
              </p:cNvSpPr>
              <p:nvPr/>
            </p:nvSpPr>
            <p:spPr bwMode="auto">
              <a:xfrm>
                <a:off x="255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7" name="Line 469"/>
              <p:cNvSpPr>
                <a:spLocks noChangeShapeType="1"/>
              </p:cNvSpPr>
              <p:nvPr/>
            </p:nvSpPr>
            <p:spPr bwMode="auto">
              <a:xfrm>
                <a:off x="257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8" name="Line 470"/>
              <p:cNvSpPr>
                <a:spLocks noChangeShapeType="1"/>
              </p:cNvSpPr>
              <p:nvPr/>
            </p:nvSpPr>
            <p:spPr bwMode="auto">
              <a:xfrm>
                <a:off x="258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19" name="Line 471"/>
              <p:cNvSpPr>
                <a:spLocks noChangeShapeType="1"/>
              </p:cNvSpPr>
              <p:nvPr/>
            </p:nvSpPr>
            <p:spPr bwMode="auto">
              <a:xfrm>
                <a:off x="259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0" name="Line 472"/>
              <p:cNvSpPr>
                <a:spLocks noChangeShapeType="1"/>
              </p:cNvSpPr>
              <p:nvPr/>
            </p:nvSpPr>
            <p:spPr bwMode="auto">
              <a:xfrm>
                <a:off x="260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1" name="Line 473"/>
              <p:cNvSpPr>
                <a:spLocks noChangeShapeType="1"/>
              </p:cNvSpPr>
              <p:nvPr/>
            </p:nvSpPr>
            <p:spPr bwMode="auto">
              <a:xfrm>
                <a:off x="261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2" name="Line 474"/>
              <p:cNvSpPr>
                <a:spLocks noChangeShapeType="1"/>
              </p:cNvSpPr>
              <p:nvPr/>
            </p:nvSpPr>
            <p:spPr bwMode="auto">
              <a:xfrm>
                <a:off x="263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3" name="Line 475"/>
              <p:cNvSpPr>
                <a:spLocks noChangeShapeType="1"/>
              </p:cNvSpPr>
              <p:nvPr/>
            </p:nvSpPr>
            <p:spPr bwMode="auto">
              <a:xfrm>
                <a:off x="264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4" name="Line 476"/>
              <p:cNvSpPr>
                <a:spLocks noChangeShapeType="1"/>
              </p:cNvSpPr>
              <p:nvPr/>
            </p:nvSpPr>
            <p:spPr bwMode="auto">
              <a:xfrm>
                <a:off x="265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5" name="Line 477"/>
              <p:cNvSpPr>
                <a:spLocks noChangeShapeType="1"/>
              </p:cNvSpPr>
              <p:nvPr/>
            </p:nvSpPr>
            <p:spPr bwMode="auto">
              <a:xfrm>
                <a:off x="266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6" name="Line 478"/>
              <p:cNvSpPr>
                <a:spLocks noChangeShapeType="1"/>
              </p:cNvSpPr>
              <p:nvPr/>
            </p:nvSpPr>
            <p:spPr bwMode="auto">
              <a:xfrm>
                <a:off x="267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7" name="Line 479"/>
              <p:cNvSpPr>
                <a:spLocks noChangeShapeType="1"/>
              </p:cNvSpPr>
              <p:nvPr/>
            </p:nvSpPr>
            <p:spPr bwMode="auto">
              <a:xfrm>
                <a:off x="269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8" name="Line 480"/>
              <p:cNvSpPr>
                <a:spLocks noChangeShapeType="1"/>
              </p:cNvSpPr>
              <p:nvPr/>
            </p:nvSpPr>
            <p:spPr bwMode="auto">
              <a:xfrm>
                <a:off x="270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29" name="Line 481"/>
              <p:cNvSpPr>
                <a:spLocks noChangeShapeType="1"/>
              </p:cNvSpPr>
              <p:nvPr/>
            </p:nvSpPr>
            <p:spPr bwMode="auto">
              <a:xfrm>
                <a:off x="271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0" name="Line 482"/>
              <p:cNvSpPr>
                <a:spLocks noChangeShapeType="1"/>
              </p:cNvSpPr>
              <p:nvPr/>
            </p:nvSpPr>
            <p:spPr bwMode="auto">
              <a:xfrm>
                <a:off x="272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1" name="Line 483"/>
              <p:cNvSpPr>
                <a:spLocks noChangeShapeType="1"/>
              </p:cNvSpPr>
              <p:nvPr/>
            </p:nvSpPr>
            <p:spPr bwMode="auto">
              <a:xfrm>
                <a:off x="2739"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2" name="Line 484"/>
              <p:cNvSpPr>
                <a:spLocks noChangeShapeType="1"/>
              </p:cNvSpPr>
              <p:nvPr/>
            </p:nvSpPr>
            <p:spPr bwMode="auto">
              <a:xfrm>
                <a:off x="2750"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3" name="Line 485"/>
              <p:cNvSpPr>
                <a:spLocks noChangeShapeType="1"/>
              </p:cNvSpPr>
              <p:nvPr/>
            </p:nvSpPr>
            <p:spPr bwMode="auto">
              <a:xfrm>
                <a:off x="276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4" name="Line 486"/>
              <p:cNvSpPr>
                <a:spLocks noChangeShapeType="1"/>
              </p:cNvSpPr>
              <p:nvPr/>
            </p:nvSpPr>
            <p:spPr bwMode="auto">
              <a:xfrm>
                <a:off x="277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5" name="Line 487"/>
              <p:cNvSpPr>
                <a:spLocks noChangeShapeType="1"/>
              </p:cNvSpPr>
              <p:nvPr/>
            </p:nvSpPr>
            <p:spPr bwMode="auto">
              <a:xfrm>
                <a:off x="278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6" name="Line 488"/>
              <p:cNvSpPr>
                <a:spLocks noChangeShapeType="1"/>
              </p:cNvSpPr>
              <p:nvPr/>
            </p:nvSpPr>
            <p:spPr bwMode="auto">
              <a:xfrm>
                <a:off x="279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7" name="Line 489"/>
              <p:cNvSpPr>
                <a:spLocks noChangeShapeType="1"/>
              </p:cNvSpPr>
              <p:nvPr/>
            </p:nvSpPr>
            <p:spPr bwMode="auto">
              <a:xfrm>
                <a:off x="281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8" name="Line 490"/>
              <p:cNvSpPr>
                <a:spLocks noChangeShapeType="1"/>
              </p:cNvSpPr>
              <p:nvPr/>
            </p:nvSpPr>
            <p:spPr bwMode="auto">
              <a:xfrm>
                <a:off x="282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39" name="Line 491"/>
              <p:cNvSpPr>
                <a:spLocks noChangeShapeType="1"/>
              </p:cNvSpPr>
              <p:nvPr/>
            </p:nvSpPr>
            <p:spPr bwMode="auto">
              <a:xfrm>
                <a:off x="283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0" name="Line 492"/>
              <p:cNvSpPr>
                <a:spLocks noChangeShapeType="1"/>
              </p:cNvSpPr>
              <p:nvPr/>
            </p:nvSpPr>
            <p:spPr bwMode="auto">
              <a:xfrm>
                <a:off x="284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1" name="Line 493"/>
              <p:cNvSpPr>
                <a:spLocks noChangeShapeType="1"/>
              </p:cNvSpPr>
              <p:nvPr/>
            </p:nvSpPr>
            <p:spPr bwMode="auto">
              <a:xfrm>
                <a:off x="285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2" name="Line 494"/>
              <p:cNvSpPr>
                <a:spLocks noChangeShapeType="1"/>
              </p:cNvSpPr>
              <p:nvPr/>
            </p:nvSpPr>
            <p:spPr bwMode="auto">
              <a:xfrm>
                <a:off x="287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3" name="Line 495"/>
              <p:cNvSpPr>
                <a:spLocks noChangeShapeType="1"/>
              </p:cNvSpPr>
              <p:nvPr/>
            </p:nvSpPr>
            <p:spPr bwMode="auto">
              <a:xfrm>
                <a:off x="288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4" name="Line 496"/>
              <p:cNvSpPr>
                <a:spLocks noChangeShapeType="1"/>
              </p:cNvSpPr>
              <p:nvPr/>
            </p:nvSpPr>
            <p:spPr bwMode="auto">
              <a:xfrm>
                <a:off x="289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5" name="Line 497"/>
              <p:cNvSpPr>
                <a:spLocks noChangeShapeType="1"/>
              </p:cNvSpPr>
              <p:nvPr/>
            </p:nvSpPr>
            <p:spPr bwMode="auto">
              <a:xfrm>
                <a:off x="290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6" name="Line 498"/>
              <p:cNvSpPr>
                <a:spLocks noChangeShapeType="1"/>
              </p:cNvSpPr>
              <p:nvPr/>
            </p:nvSpPr>
            <p:spPr bwMode="auto">
              <a:xfrm>
                <a:off x="291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7" name="Line 499"/>
              <p:cNvSpPr>
                <a:spLocks noChangeShapeType="1"/>
              </p:cNvSpPr>
              <p:nvPr/>
            </p:nvSpPr>
            <p:spPr bwMode="auto">
              <a:xfrm>
                <a:off x="293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8" name="Line 500"/>
              <p:cNvSpPr>
                <a:spLocks noChangeShapeType="1"/>
              </p:cNvSpPr>
              <p:nvPr/>
            </p:nvSpPr>
            <p:spPr bwMode="auto">
              <a:xfrm>
                <a:off x="294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49" name="Line 501"/>
              <p:cNvSpPr>
                <a:spLocks noChangeShapeType="1"/>
              </p:cNvSpPr>
              <p:nvPr/>
            </p:nvSpPr>
            <p:spPr bwMode="auto">
              <a:xfrm>
                <a:off x="295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0" name="Line 502"/>
              <p:cNvSpPr>
                <a:spLocks noChangeShapeType="1"/>
              </p:cNvSpPr>
              <p:nvPr/>
            </p:nvSpPr>
            <p:spPr bwMode="auto">
              <a:xfrm>
                <a:off x="296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1" name="Line 503"/>
              <p:cNvSpPr>
                <a:spLocks noChangeShapeType="1"/>
              </p:cNvSpPr>
              <p:nvPr/>
            </p:nvSpPr>
            <p:spPr bwMode="auto">
              <a:xfrm>
                <a:off x="2979"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2" name="Line 504"/>
              <p:cNvSpPr>
                <a:spLocks noChangeShapeType="1"/>
              </p:cNvSpPr>
              <p:nvPr/>
            </p:nvSpPr>
            <p:spPr bwMode="auto">
              <a:xfrm>
                <a:off x="2990"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3" name="Line 505"/>
              <p:cNvSpPr>
                <a:spLocks noChangeShapeType="1"/>
              </p:cNvSpPr>
              <p:nvPr/>
            </p:nvSpPr>
            <p:spPr bwMode="auto">
              <a:xfrm>
                <a:off x="300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4" name="Line 506"/>
              <p:cNvSpPr>
                <a:spLocks noChangeShapeType="1"/>
              </p:cNvSpPr>
              <p:nvPr/>
            </p:nvSpPr>
            <p:spPr bwMode="auto">
              <a:xfrm>
                <a:off x="301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5" name="Line 507"/>
              <p:cNvSpPr>
                <a:spLocks noChangeShapeType="1"/>
              </p:cNvSpPr>
              <p:nvPr/>
            </p:nvSpPr>
            <p:spPr bwMode="auto">
              <a:xfrm>
                <a:off x="302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6" name="Line 508"/>
              <p:cNvSpPr>
                <a:spLocks noChangeShapeType="1"/>
              </p:cNvSpPr>
              <p:nvPr/>
            </p:nvSpPr>
            <p:spPr bwMode="auto">
              <a:xfrm>
                <a:off x="303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7" name="Line 509"/>
              <p:cNvSpPr>
                <a:spLocks noChangeShapeType="1"/>
              </p:cNvSpPr>
              <p:nvPr/>
            </p:nvSpPr>
            <p:spPr bwMode="auto">
              <a:xfrm>
                <a:off x="305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8" name="Line 510"/>
              <p:cNvSpPr>
                <a:spLocks noChangeShapeType="1"/>
              </p:cNvSpPr>
              <p:nvPr/>
            </p:nvSpPr>
            <p:spPr bwMode="auto">
              <a:xfrm>
                <a:off x="306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59" name="Line 511"/>
              <p:cNvSpPr>
                <a:spLocks noChangeShapeType="1"/>
              </p:cNvSpPr>
              <p:nvPr/>
            </p:nvSpPr>
            <p:spPr bwMode="auto">
              <a:xfrm>
                <a:off x="307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0" name="Line 512"/>
              <p:cNvSpPr>
                <a:spLocks noChangeShapeType="1"/>
              </p:cNvSpPr>
              <p:nvPr/>
            </p:nvSpPr>
            <p:spPr bwMode="auto">
              <a:xfrm>
                <a:off x="308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1" name="Line 513"/>
              <p:cNvSpPr>
                <a:spLocks noChangeShapeType="1"/>
              </p:cNvSpPr>
              <p:nvPr/>
            </p:nvSpPr>
            <p:spPr bwMode="auto">
              <a:xfrm>
                <a:off x="309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2" name="Line 514"/>
              <p:cNvSpPr>
                <a:spLocks noChangeShapeType="1"/>
              </p:cNvSpPr>
              <p:nvPr/>
            </p:nvSpPr>
            <p:spPr bwMode="auto">
              <a:xfrm>
                <a:off x="311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3" name="Line 515"/>
              <p:cNvSpPr>
                <a:spLocks noChangeShapeType="1"/>
              </p:cNvSpPr>
              <p:nvPr/>
            </p:nvSpPr>
            <p:spPr bwMode="auto">
              <a:xfrm>
                <a:off x="312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4" name="Line 516"/>
              <p:cNvSpPr>
                <a:spLocks noChangeShapeType="1"/>
              </p:cNvSpPr>
              <p:nvPr/>
            </p:nvSpPr>
            <p:spPr bwMode="auto">
              <a:xfrm>
                <a:off x="313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5" name="Line 517"/>
              <p:cNvSpPr>
                <a:spLocks noChangeShapeType="1"/>
              </p:cNvSpPr>
              <p:nvPr/>
            </p:nvSpPr>
            <p:spPr bwMode="auto">
              <a:xfrm>
                <a:off x="314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6" name="Line 518"/>
              <p:cNvSpPr>
                <a:spLocks noChangeShapeType="1"/>
              </p:cNvSpPr>
              <p:nvPr/>
            </p:nvSpPr>
            <p:spPr bwMode="auto">
              <a:xfrm>
                <a:off x="315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7" name="Line 519"/>
              <p:cNvSpPr>
                <a:spLocks noChangeShapeType="1"/>
              </p:cNvSpPr>
              <p:nvPr/>
            </p:nvSpPr>
            <p:spPr bwMode="auto">
              <a:xfrm>
                <a:off x="317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8" name="Line 520"/>
              <p:cNvSpPr>
                <a:spLocks noChangeShapeType="1"/>
              </p:cNvSpPr>
              <p:nvPr/>
            </p:nvSpPr>
            <p:spPr bwMode="auto">
              <a:xfrm>
                <a:off x="318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69" name="Line 521"/>
              <p:cNvSpPr>
                <a:spLocks noChangeShapeType="1"/>
              </p:cNvSpPr>
              <p:nvPr/>
            </p:nvSpPr>
            <p:spPr bwMode="auto">
              <a:xfrm>
                <a:off x="319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0" name="Line 522"/>
              <p:cNvSpPr>
                <a:spLocks noChangeShapeType="1"/>
              </p:cNvSpPr>
              <p:nvPr/>
            </p:nvSpPr>
            <p:spPr bwMode="auto">
              <a:xfrm>
                <a:off x="320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1" name="Line 523"/>
              <p:cNvSpPr>
                <a:spLocks noChangeShapeType="1"/>
              </p:cNvSpPr>
              <p:nvPr/>
            </p:nvSpPr>
            <p:spPr bwMode="auto">
              <a:xfrm>
                <a:off x="3219"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2" name="Line 524"/>
              <p:cNvSpPr>
                <a:spLocks noChangeShapeType="1"/>
              </p:cNvSpPr>
              <p:nvPr/>
            </p:nvSpPr>
            <p:spPr bwMode="auto">
              <a:xfrm>
                <a:off x="3230"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3" name="Line 525"/>
              <p:cNvSpPr>
                <a:spLocks noChangeShapeType="1"/>
              </p:cNvSpPr>
              <p:nvPr/>
            </p:nvSpPr>
            <p:spPr bwMode="auto">
              <a:xfrm>
                <a:off x="324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4" name="Line 526"/>
              <p:cNvSpPr>
                <a:spLocks noChangeShapeType="1"/>
              </p:cNvSpPr>
              <p:nvPr/>
            </p:nvSpPr>
            <p:spPr bwMode="auto">
              <a:xfrm>
                <a:off x="325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5" name="Line 527"/>
              <p:cNvSpPr>
                <a:spLocks noChangeShapeType="1"/>
              </p:cNvSpPr>
              <p:nvPr/>
            </p:nvSpPr>
            <p:spPr bwMode="auto">
              <a:xfrm>
                <a:off x="326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6" name="Line 528"/>
              <p:cNvSpPr>
                <a:spLocks noChangeShapeType="1"/>
              </p:cNvSpPr>
              <p:nvPr/>
            </p:nvSpPr>
            <p:spPr bwMode="auto">
              <a:xfrm>
                <a:off x="327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7" name="Line 529"/>
              <p:cNvSpPr>
                <a:spLocks noChangeShapeType="1"/>
              </p:cNvSpPr>
              <p:nvPr/>
            </p:nvSpPr>
            <p:spPr bwMode="auto">
              <a:xfrm>
                <a:off x="329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8" name="Line 530"/>
              <p:cNvSpPr>
                <a:spLocks noChangeShapeType="1"/>
              </p:cNvSpPr>
              <p:nvPr/>
            </p:nvSpPr>
            <p:spPr bwMode="auto">
              <a:xfrm>
                <a:off x="330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79" name="Line 531"/>
              <p:cNvSpPr>
                <a:spLocks noChangeShapeType="1"/>
              </p:cNvSpPr>
              <p:nvPr/>
            </p:nvSpPr>
            <p:spPr bwMode="auto">
              <a:xfrm>
                <a:off x="331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0" name="Line 532"/>
              <p:cNvSpPr>
                <a:spLocks noChangeShapeType="1"/>
              </p:cNvSpPr>
              <p:nvPr/>
            </p:nvSpPr>
            <p:spPr bwMode="auto">
              <a:xfrm>
                <a:off x="332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1" name="Line 533"/>
              <p:cNvSpPr>
                <a:spLocks noChangeShapeType="1"/>
              </p:cNvSpPr>
              <p:nvPr/>
            </p:nvSpPr>
            <p:spPr bwMode="auto">
              <a:xfrm>
                <a:off x="333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2" name="Line 534"/>
              <p:cNvSpPr>
                <a:spLocks noChangeShapeType="1"/>
              </p:cNvSpPr>
              <p:nvPr/>
            </p:nvSpPr>
            <p:spPr bwMode="auto">
              <a:xfrm>
                <a:off x="335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3" name="Line 535"/>
              <p:cNvSpPr>
                <a:spLocks noChangeShapeType="1"/>
              </p:cNvSpPr>
              <p:nvPr/>
            </p:nvSpPr>
            <p:spPr bwMode="auto">
              <a:xfrm>
                <a:off x="336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4" name="Line 536"/>
              <p:cNvSpPr>
                <a:spLocks noChangeShapeType="1"/>
              </p:cNvSpPr>
              <p:nvPr/>
            </p:nvSpPr>
            <p:spPr bwMode="auto">
              <a:xfrm>
                <a:off x="337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5" name="Line 537"/>
              <p:cNvSpPr>
                <a:spLocks noChangeShapeType="1"/>
              </p:cNvSpPr>
              <p:nvPr/>
            </p:nvSpPr>
            <p:spPr bwMode="auto">
              <a:xfrm>
                <a:off x="338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6" name="Line 538"/>
              <p:cNvSpPr>
                <a:spLocks noChangeShapeType="1"/>
              </p:cNvSpPr>
              <p:nvPr/>
            </p:nvSpPr>
            <p:spPr bwMode="auto">
              <a:xfrm>
                <a:off x="339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7" name="Line 539"/>
              <p:cNvSpPr>
                <a:spLocks noChangeShapeType="1"/>
              </p:cNvSpPr>
              <p:nvPr/>
            </p:nvSpPr>
            <p:spPr bwMode="auto">
              <a:xfrm>
                <a:off x="341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8" name="Line 540"/>
              <p:cNvSpPr>
                <a:spLocks noChangeShapeType="1"/>
              </p:cNvSpPr>
              <p:nvPr/>
            </p:nvSpPr>
            <p:spPr bwMode="auto">
              <a:xfrm>
                <a:off x="342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89" name="Line 541"/>
              <p:cNvSpPr>
                <a:spLocks noChangeShapeType="1"/>
              </p:cNvSpPr>
              <p:nvPr/>
            </p:nvSpPr>
            <p:spPr bwMode="auto">
              <a:xfrm>
                <a:off x="343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0" name="Line 542"/>
              <p:cNvSpPr>
                <a:spLocks noChangeShapeType="1"/>
              </p:cNvSpPr>
              <p:nvPr/>
            </p:nvSpPr>
            <p:spPr bwMode="auto">
              <a:xfrm>
                <a:off x="344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1" name="Line 543"/>
              <p:cNvSpPr>
                <a:spLocks noChangeShapeType="1"/>
              </p:cNvSpPr>
              <p:nvPr/>
            </p:nvSpPr>
            <p:spPr bwMode="auto">
              <a:xfrm>
                <a:off x="3459"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2" name="Line 544"/>
              <p:cNvSpPr>
                <a:spLocks noChangeShapeType="1"/>
              </p:cNvSpPr>
              <p:nvPr/>
            </p:nvSpPr>
            <p:spPr bwMode="auto">
              <a:xfrm>
                <a:off x="3470"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3" name="Line 545"/>
              <p:cNvSpPr>
                <a:spLocks noChangeShapeType="1"/>
              </p:cNvSpPr>
              <p:nvPr/>
            </p:nvSpPr>
            <p:spPr bwMode="auto">
              <a:xfrm>
                <a:off x="348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4" name="Line 546"/>
              <p:cNvSpPr>
                <a:spLocks noChangeShapeType="1"/>
              </p:cNvSpPr>
              <p:nvPr/>
            </p:nvSpPr>
            <p:spPr bwMode="auto">
              <a:xfrm>
                <a:off x="349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5" name="Line 547"/>
              <p:cNvSpPr>
                <a:spLocks noChangeShapeType="1"/>
              </p:cNvSpPr>
              <p:nvPr/>
            </p:nvSpPr>
            <p:spPr bwMode="auto">
              <a:xfrm>
                <a:off x="350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6" name="Line 548"/>
              <p:cNvSpPr>
                <a:spLocks noChangeShapeType="1"/>
              </p:cNvSpPr>
              <p:nvPr/>
            </p:nvSpPr>
            <p:spPr bwMode="auto">
              <a:xfrm>
                <a:off x="351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7" name="Line 549"/>
              <p:cNvSpPr>
                <a:spLocks noChangeShapeType="1"/>
              </p:cNvSpPr>
              <p:nvPr/>
            </p:nvSpPr>
            <p:spPr bwMode="auto">
              <a:xfrm>
                <a:off x="353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8" name="Line 550"/>
              <p:cNvSpPr>
                <a:spLocks noChangeShapeType="1"/>
              </p:cNvSpPr>
              <p:nvPr/>
            </p:nvSpPr>
            <p:spPr bwMode="auto">
              <a:xfrm>
                <a:off x="354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499" name="Line 551"/>
              <p:cNvSpPr>
                <a:spLocks noChangeShapeType="1"/>
              </p:cNvSpPr>
              <p:nvPr/>
            </p:nvSpPr>
            <p:spPr bwMode="auto">
              <a:xfrm>
                <a:off x="355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0" name="Line 552"/>
              <p:cNvSpPr>
                <a:spLocks noChangeShapeType="1"/>
              </p:cNvSpPr>
              <p:nvPr/>
            </p:nvSpPr>
            <p:spPr bwMode="auto">
              <a:xfrm>
                <a:off x="356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1" name="Line 553"/>
              <p:cNvSpPr>
                <a:spLocks noChangeShapeType="1"/>
              </p:cNvSpPr>
              <p:nvPr/>
            </p:nvSpPr>
            <p:spPr bwMode="auto">
              <a:xfrm>
                <a:off x="357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2" name="Line 554"/>
              <p:cNvSpPr>
                <a:spLocks noChangeShapeType="1"/>
              </p:cNvSpPr>
              <p:nvPr/>
            </p:nvSpPr>
            <p:spPr bwMode="auto">
              <a:xfrm>
                <a:off x="359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3" name="Line 555"/>
              <p:cNvSpPr>
                <a:spLocks noChangeShapeType="1"/>
              </p:cNvSpPr>
              <p:nvPr/>
            </p:nvSpPr>
            <p:spPr bwMode="auto">
              <a:xfrm>
                <a:off x="360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4" name="Line 556"/>
              <p:cNvSpPr>
                <a:spLocks noChangeShapeType="1"/>
              </p:cNvSpPr>
              <p:nvPr/>
            </p:nvSpPr>
            <p:spPr bwMode="auto">
              <a:xfrm>
                <a:off x="361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5" name="Line 557"/>
              <p:cNvSpPr>
                <a:spLocks noChangeShapeType="1"/>
              </p:cNvSpPr>
              <p:nvPr/>
            </p:nvSpPr>
            <p:spPr bwMode="auto">
              <a:xfrm>
                <a:off x="362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6" name="Line 558"/>
              <p:cNvSpPr>
                <a:spLocks noChangeShapeType="1"/>
              </p:cNvSpPr>
              <p:nvPr/>
            </p:nvSpPr>
            <p:spPr bwMode="auto">
              <a:xfrm>
                <a:off x="363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7" name="Line 559"/>
              <p:cNvSpPr>
                <a:spLocks noChangeShapeType="1"/>
              </p:cNvSpPr>
              <p:nvPr/>
            </p:nvSpPr>
            <p:spPr bwMode="auto">
              <a:xfrm>
                <a:off x="365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8" name="Line 560"/>
              <p:cNvSpPr>
                <a:spLocks noChangeShapeType="1"/>
              </p:cNvSpPr>
              <p:nvPr/>
            </p:nvSpPr>
            <p:spPr bwMode="auto">
              <a:xfrm>
                <a:off x="366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09" name="Line 561"/>
              <p:cNvSpPr>
                <a:spLocks noChangeShapeType="1"/>
              </p:cNvSpPr>
              <p:nvPr/>
            </p:nvSpPr>
            <p:spPr bwMode="auto">
              <a:xfrm>
                <a:off x="367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0" name="Line 562"/>
              <p:cNvSpPr>
                <a:spLocks noChangeShapeType="1"/>
              </p:cNvSpPr>
              <p:nvPr/>
            </p:nvSpPr>
            <p:spPr bwMode="auto">
              <a:xfrm>
                <a:off x="368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1" name="Line 563"/>
              <p:cNvSpPr>
                <a:spLocks noChangeShapeType="1"/>
              </p:cNvSpPr>
              <p:nvPr/>
            </p:nvSpPr>
            <p:spPr bwMode="auto">
              <a:xfrm>
                <a:off x="3699"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2" name="Line 564"/>
              <p:cNvSpPr>
                <a:spLocks noChangeShapeType="1"/>
              </p:cNvSpPr>
              <p:nvPr/>
            </p:nvSpPr>
            <p:spPr bwMode="auto">
              <a:xfrm>
                <a:off x="3710"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3" name="Line 565"/>
              <p:cNvSpPr>
                <a:spLocks noChangeShapeType="1"/>
              </p:cNvSpPr>
              <p:nvPr/>
            </p:nvSpPr>
            <p:spPr bwMode="auto">
              <a:xfrm>
                <a:off x="372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4" name="Line 566"/>
              <p:cNvSpPr>
                <a:spLocks noChangeShapeType="1"/>
              </p:cNvSpPr>
              <p:nvPr/>
            </p:nvSpPr>
            <p:spPr bwMode="auto">
              <a:xfrm>
                <a:off x="373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5" name="Line 567"/>
              <p:cNvSpPr>
                <a:spLocks noChangeShapeType="1"/>
              </p:cNvSpPr>
              <p:nvPr/>
            </p:nvSpPr>
            <p:spPr bwMode="auto">
              <a:xfrm>
                <a:off x="374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6" name="Line 568"/>
              <p:cNvSpPr>
                <a:spLocks noChangeShapeType="1"/>
              </p:cNvSpPr>
              <p:nvPr/>
            </p:nvSpPr>
            <p:spPr bwMode="auto">
              <a:xfrm>
                <a:off x="375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7" name="Line 569"/>
              <p:cNvSpPr>
                <a:spLocks noChangeShapeType="1"/>
              </p:cNvSpPr>
              <p:nvPr/>
            </p:nvSpPr>
            <p:spPr bwMode="auto">
              <a:xfrm>
                <a:off x="377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8" name="Line 570"/>
              <p:cNvSpPr>
                <a:spLocks noChangeShapeType="1"/>
              </p:cNvSpPr>
              <p:nvPr/>
            </p:nvSpPr>
            <p:spPr bwMode="auto">
              <a:xfrm>
                <a:off x="378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19" name="Line 571"/>
              <p:cNvSpPr>
                <a:spLocks noChangeShapeType="1"/>
              </p:cNvSpPr>
              <p:nvPr/>
            </p:nvSpPr>
            <p:spPr bwMode="auto">
              <a:xfrm>
                <a:off x="379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0" name="Line 572"/>
              <p:cNvSpPr>
                <a:spLocks noChangeShapeType="1"/>
              </p:cNvSpPr>
              <p:nvPr/>
            </p:nvSpPr>
            <p:spPr bwMode="auto">
              <a:xfrm>
                <a:off x="380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1" name="Line 573"/>
              <p:cNvSpPr>
                <a:spLocks noChangeShapeType="1"/>
              </p:cNvSpPr>
              <p:nvPr/>
            </p:nvSpPr>
            <p:spPr bwMode="auto">
              <a:xfrm>
                <a:off x="381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2" name="Line 574"/>
              <p:cNvSpPr>
                <a:spLocks noChangeShapeType="1"/>
              </p:cNvSpPr>
              <p:nvPr/>
            </p:nvSpPr>
            <p:spPr bwMode="auto">
              <a:xfrm>
                <a:off x="383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3" name="Line 575"/>
              <p:cNvSpPr>
                <a:spLocks noChangeShapeType="1"/>
              </p:cNvSpPr>
              <p:nvPr/>
            </p:nvSpPr>
            <p:spPr bwMode="auto">
              <a:xfrm>
                <a:off x="384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4" name="Line 576"/>
              <p:cNvSpPr>
                <a:spLocks noChangeShapeType="1"/>
              </p:cNvSpPr>
              <p:nvPr/>
            </p:nvSpPr>
            <p:spPr bwMode="auto">
              <a:xfrm>
                <a:off x="385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5" name="Line 577"/>
              <p:cNvSpPr>
                <a:spLocks noChangeShapeType="1"/>
              </p:cNvSpPr>
              <p:nvPr/>
            </p:nvSpPr>
            <p:spPr bwMode="auto">
              <a:xfrm>
                <a:off x="386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6" name="Line 578"/>
              <p:cNvSpPr>
                <a:spLocks noChangeShapeType="1"/>
              </p:cNvSpPr>
              <p:nvPr/>
            </p:nvSpPr>
            <p:spPr bwMode="auto">
              <a:xfrm>
                <a:off x="387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7" name="Line 579"/>
              <p:cNvSpPr>
                <a:spLocks noChangeShapeType="1"/>
              </p:cNvSpPr>
              <p:nvPr/>
            </p:nvSpPr>
            <p:spPr bwMode="auto">
              <a:xfrm>
                <a:off x="389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8" name="Line 580"/>
              <p:cNvSpPr>
                <a:spLocks noChangeShapeType="1"/>
              </p:cNvSpPr>
              <p:nvPr/>
            </p:nvSpPr>
            <p:spPr bwMode="auto">
              <a:xfrm>
                <a:off x="390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29" name="Line 581"/>
              <p:cNvSpPr>
                <a:spLocks noChangeShapeType="1"/>
              </p:cNvSpPr>
              <p:nvPr/>
            </p:nvSpPr>
            <p:spPr bwMode="auto">
              <a:xfrm>
                <a:off x="391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0" name="Line 582"/>
              <p:cNvSpPr>
                <a:spLocks noChangeShapeType="1"/>
              </p:cNvSpPr>
              <p:nvPr/>
            </p:nvSpPr>
            <p:spPr bwMode="auto">
              <a:xfrm>
                <a:off x="392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1" name="Line 583"/>
              <p:cNvSpPr>
                <a:spLocks noChangeShapeType="1"/>
              </p:cNvSpPr>
              <p:nvPr/>
            </p:nvSpPr>
            <p:spPr bwMode="auto">
              <a:xfrm>
                <a:off x="3939"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2" name="Line 584"/>
              <p:cNvSpPr>
                <a:spLocks noChangeShapeType="1"/>
              </p:cNvSpPr>
              <p:nvPr/>
            </p:nvSpPr>
            <p:spPr bwMode="auto">
              <a:xfrm>
                <a:off x="3950"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3" name="Line 585"/>
              <p:cNvSpPr>
                <a:spLocks noChangeShapeType="1"/>
              </p:cNvSpPr>
              <p:nvPr/>
            </p:nvSpPr>
            <p:spPr bwMode="auto">
              <a:xfrm>
                <a:off x="396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4" name="Line 586"/>
              <p:cNvSpPr>
                <a:spLocks noChangeShapeType="1"/>
              </p:cNvSpPr>
              <p:nvPr/>
            </p:nvSpPr>
            <p:spPr bwMode="auto">
              <a:xfrm>
                <a:off x="3974"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5" name="Line 587"/>
              <p:cNvSpPr>
                <a:spLocks noChangeShapeType="1"/>
              </p:cNvSpPr>
              <p:nvPr/>
            </p:nvSpPr>
            <p:spPr bwMode="auto">
              <a:xfrm>
                <a:off x="3987"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6" name="Line 588"/>
              <p:cNvSpPr>
                <a:spLocks noChangeShapeType="1"/>
              </p:cNvSpPr>
              <p:nvPr/>
            </p:nvSpPr>
            <p:spPr bwMode="auto">
              <a:xfrm>
                <a:off x="3998"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7" name="Line 589"/>
              <p:cNvSpPr>
                <a:spLocks noChangeShapeType="1"/>
              </p:cNvSpPr>
              <p:nvPr/>
            </p:nvSpPr>
            <p:spPr bwMode="auto">
              <a:xfrm>
                <a:off x="401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8" name="Line 590"/>
              <p:cNvSpPr>
                <a:spLocks noChangeShapeType="1"/>
              </p:cNvSpPr>
              <p:nvPr/>
            </p:nvSpPr>
            <p:spPr bwMode="auto">
              <a:xfrm>
                <a:off x="4022"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39" name="Line 591"/>
              <p:cNvSpPr>
                <a:spLocks noChangeShapeType="1"/>
              </p:cNvSpPr>
              <p:nvPr/>
            </p:nvSpPr>
            <p:spPr bwMode="auto">
              <a:xfrm>
                <a:off x="4035"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0" name="Line 592"/>
              <p:cNvSpPr>
                <a:spLocks noChangeShapeType="1"/>
              </p:cNvSpPr>
              <p:nvPr/>
            </p:nvSpPr>
            <p:spPr bwMode="auto">
              <a:xfrm>
                <a:off x="4046"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1" name="Line 593"/>
              <p:cNvSpPr>
                <a:spLocks noChangeShapeType="1"/>
              </p:cNvSpPr>
              <p:nvPr/>
            </p:nvSpPr>
            <p:spPr bwMode="auto">
              <a:xfrm>
                <a:off x="405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2" name="Line 594"/>
              <p:cNvSpPr>
                <a:spLocks noChangeShapeType="1"/>
              </p:cNvSpPr>
              <p:nvPr/>
            </p:nvSpPr>
            <p:spPr bwMode="auto">
              <a:xfrm>
                <a:off x="4070"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3" name="Line 595"/>
              <p:cNvSpPr>
                <a:spLocks noChangeShapeType="1"/>
              </p:cNvSpPr>
              <p:nvPr/>
            </p:nvSpPr>
            <p:spPr bwMode="auto">
              <a:xfrm>
                <a:off x="4083"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4" name="Line 596"/>
              <p:cNvSpPr>
                <a:spLocks noChangeShapeType="1"/>
              </p:cNvSpPr>
              <p:nvPr/>
            </p:nvSpPr>
            <p:spPr bwMode="auto">
              <a:xfrm>
                <a:off x="4094"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5" name="Line 597"/>
              <p:cNvSpPr>
                <a:spLocks noChangeShapeType="1"/>
              </p:cNvSpPr>
              <p:nvPr/>
            </p:nvSpPr>
            <p:spPr bwMode="auto">
              <a:xfrm>
                <a:off x="4106"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6" name="Line 598"/>
              <p:cNvSpPr>
                <a:spLocks noChangeShapeType="1"/>
              </p:cNvSpPr>
              <p:nvPr/>
            </p:nvSpPr>
            <p:spPr bwMode="auto">
              <a:xfrm>
                <a:off x="4118" y="229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7" name="Line 599"/>
              <p:cNvSpPr>
                <a:spLocks noChangeShapeType="1"/>
              </p:cNvSpPr>
              <p:nvPr/>
            </p:nvSpPr>
            <p:spPr bwMode="auto">
              <a:xfrm>
                <a:off x="4131" y="229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8" name="Line 600"/>
              <p:cNvSpPr>
                <a:spLocks noChangeShapeType="1"/>
              </p:cNvSpPr>
              <p:nvPr/>
            </p:nvSpPr>
            <p:spPr bwMode="auto">
              <a:xfrm>
                <a:off x="4142" y="229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49" name="Line 601"/>
              <p:cNvSpPr>
                <a:spLocks noChangeShapeType="1"/>
              </p:cNvSpPr>
              <p:nvPr/>
            </p:nvSpPr>
            <p:spPr bwMode="auto">
              <a:xfrm>
                <a:off x="1814" y="2293"/>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50" name="Line 602"/>
              <p:cNvSpPr>
                <a:spLocks noChangeShapeType="1"/>
              </p:cNvSpPr>
              <p:nvPr/>
            </p:nvSpPr>
            <p:spPr bwMode="auto">
              <a:xfrm flipH="1">
                <a:off x="4122" y="2293"/>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551" name="Freeform 603"/>
              <p:cNvSpPr>
                <a:spLocks noEditPoints="1"/>
              </p:cNvSpPr>
              <p:nvPr/>
            </p:nvSpPr>
            <p:spPr bwMode="auto">
              <a:xfrm>
                <a:off x="1628" y="2256"/>
                <a:ext cx="45" cy="70"/>
              </a:xfrm>
              <a:custGeom>
                <a:avLst/>
                <a:gdLst>
                  <a:gd name="T0" fmla="*/ 0 w 91"/>
                  <a:gd name="T1" fmla="*/ 70 h 140"/>
                  <a:gd name="T2" fmla="*/ 2 w 91"/>
                  <a:gd name="T3" fmla="*/ 47 h 140"/>
                  <a:gd name="T4" fmla="*/ 6 w 91"/>
                  <a:gd name="T5" fmla="*/ 30 h 140"/>
                  <a:gd name="T6" fmla="*/ 9 w 91"/>
                  <a:gd name="T7" fmla="*/ 21 h 140"/>
                  <a:gd name="T8" fmla="*/ 14 w 91"/>
                  <a:gd name="T9" fmla="*/ 12 h 140"/>
                  <a:gd name="T10" fmla="*/ 21 w 91"/>
                  <a:gd name="T11" fmla="*/ 7 h 140"/>
                  <a:gd name="T12" fmla="*/ 28 w 91"/>
                  <a:gd name="T13" fmla="*/ 3 h 140"/>
                  <a:gd name="T14" fmla="*/ 37 w 91"/>
                  <a:gd name="T15" fmla="*/ 0 h 140"/>
                  <a:gd name="T16" fmla="*/ 46 w 91"/>
                  <a:gd name="T17" fmla="*/ 0 h 140"/>
                  <a:gd name="T18" fmla="*/ 56 w 91"/>
                  <a:gd name="T19" fmla="*/ 0 h 140"/>
                  <a:gd name="T20" fmla="*/ 65 w 91"/>
                  <a:gd name="T21" fmla="*/ 3 h 140"/>
                  <a:gd name="T22" fmla="*/ 72 w 91"/>
                  <a:gd name="T23" fmla="*/ 7 h 140"/>
                  <a:gd name="T24" fmla="*/ 75 w 91"/>
                  <a:gd name="T25" fmla="*/ 12 h 140"/>
                  <a:gd name="T26" fmla="*/ 79 w 91"/>
                  <a:gd name="T27" fmla="*/ 17 h 140"/>
                  <a:gd name="T28" fmla="*/ 84 w 91"/>
                  <a:gd name="T29" fmla="*/ 26 h 140"/>
                  <a:gd name="T30" fmla="*/ 88 w 91"/>
                  <a:gd name="T31" fmla="*/ 37 h 140"/>
                  <a:gd name="T32" fmla="*/ 89 w 91"/>
                  <a:gd name="T33" fmla="*/ 51 h 140"/>
                  <a:gd name="T34" fmla="*/ 91 w 91"/>
                  <a:gd name="T35" fmla="*/ 70 h 140"/>
                  <a:gd name="T36" fmla="*/ 89 w 91"/>
                  <a:gd name="T37" fmla="*/ 91 h 140"/>
                  <a:gd name="T38" fmla="*/ 86 w 91"/>
                  <a:gd name="T39" fmla="*/ 110 h 140"/>
                  <a:gd name="T40" fmla="*/ 82 w 91"/>
                  <a:gd name="T41" fmla="*/ 119 h 140"/>
                  <a:gd name="T42" fmla="*/ 77 w 91"/>
                  <a:gd name="T43" fmla="*/ 126 h 140"/>
                  <a:gd name="T44" fmla="*/ 70 w 91"/>
                  <a:gd name="T45" fmla="*/ 133 h 140"/>
                  <a:gd name="T46" fmla="*/ 63 w 91"/>
                  <a:gd name="T47" fmla="*/ 136 h 140"/>
                  <a:gd name="T48" fmla="*/ 54 w 91"/>
                  <a:gd name="T49" fmla="*/ 138 h 140"/>
                  <a:gd name="T50" fmla="*/ 46 w 91"/>
                  <a:gd name="T51" fmla="*/ 140 h 140"/>
                  <a:gd name="T52" fmla="*/ 28 w 91"/>
                  <a:gd name="T53" fmla="*/ 136 h 140"/>
                  <a:gd name="T54" fmla="*/ 14 w 91"/>
                  <a:gd name="T55" fmla="*/ 126 h 140"/>
                  <a:gd name="T56" fmla="*/ 7 w 91"/>
                  <a:gd name="T57" fmla="*/ 112 h 140"/>
                  <a:gd name="T58" fmla="*/ 2 w 91"/>
                  <a:gd name="T59" fmla="*/ 93 h 140"/>
                  <a:gd name="T60" fmla="*/ 0 w 91"/>
                  <a:gd name="T61" fmla="*/ 70 h 140"/>
                  <a:gd name="T62" fmla="*/ 18 w 91"/>
                  <a:gd name="T63" fmla="*/ 70 h 140"/>
                  <a:gd name="T64" fmla="*/ 19 w 91"/>
                  <a:gd name="T65" fmla="*/ 89 h 140"/>
                  <a:gd name="T66" fmla="*/ 21 w 91"/>
                  <a:gd name="T67" fmla="*/ 105 h 140"/>
                  <a:gd name="T68" fmla="*/ 26 w 91"/>
                  <a:gd name="T69" fmla="*/ 113 h 140"/>
                  <a:gd name="T70" fmla="*/ 32 w 91"/>
                  <a:gd name="T71" fmla="*/ 119 h 140"/>
                  <a:gd name="T72" fmla="*/ 39 w 91"/>
                  <a:gd name="T73" fmla="*/ 122 h 140"/>
                  <a:gd name="T74" fmla="*/ 46 w 91"/>
                  <a:gd name="T75" fmla="*/ 124 h 140"/>
                  <a:gd name="T76" fmla="*/ 53 w 91"/>
                  <a:gd name="T77" fmla="*/ 122 h 140"/>
                  <a:gd name="T78" fmla="*/ 60 w 91"/>
                  <a:gd name="T79" fmla="*/ 119 h 140"/>
                  <a:gd name="T80" fmla="*/ 65 w 91"/>
                  <a:gd name="T81" fmla="*/ 113 h 140"/>
                  <a:gd name="T82" fmla="*/ 68 w 91"/>
                  <a:gd name="T83" fmla="*/ 105 h 140"/>
                  <a:gd name="T84" fmla="*/ 72 w 91"/>
                  <a:gd name="T85" fmla="*/ 89 h 140"/>
                  <a:gd name="T86" fmla="*/ 72 w 91"/>
                  <a:gd name="T87" fmla="*/ 70 h 140"/>
                  <a:gd name="T88" fmla="*/ 72 w 91"/>
                  <a:gd name="T89" fmla="*/ 51 h 140"/>
                  <a:gd name="T90" fmla="*/ 70 w 91"/>
                  <a:gd name="T91" fmla="*/ 37 h 140"/>
                  <a:gd name="T92" fmla="*/ 65 w 91"/>
                  <a:gd name="T93" fmla="*/ 26 h 140"/>
                  <a:gd name="T94" fmla="*/ 60 w 91"/>
                  <a:gd name="T95" fmla="*/ 21 h 140"/>
                  <a:gd name="T96" fmla="*/ 53 w 91"/>
                  <a:gd name="T97" fmla="*/ 17 h 140"/>
                  <a:gd name="T98" fmla="*/ 46 w 91"/>
                  <a:gd name="T99" fmla="*/ 16 h 140"/>
                  <a:gd name="T100" fmla="*/ 39 w 91"/>
                  <a:gd name="T101" fmla="*/ 17 h 140"/>
                  <a:gd name="T102" fmla="*/ 32 w 91"/>
                  <a:gd name="T103" fmla="*/ 19 h 140"/>
                  <a:gd name="T104" fmla="*/ 26 w 91"/>
                  <a:gd name="T105" fmla="*/ 24 h 140"/>
                  <a:gd name="T106" fmla="*/ 23 w 91"/>
                  <a:gd name="T107" fmla="*/ 35 h 140"/>
                  <a:gd name="T108" fmla="*/ 19 w 91"/>
                  <a:gd name="T109" fmla="*/ 51 h 140"/>
                  <a:gd name="T110" fmla="*/ 18 w 91"/>
                  <a:gd name="T111" fmla="*/ 7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40">
                    <a:moveTo>
                      <a:pt x="0" y="70"/>
                    </a:moveTo>
                    <a:lnTo>
                      <a:pt x="2" y="47"/>
                    </a:lnTo>
                    <a:lnTo>
                      <a:pt x="6" y="30"/>
                    </a:lnTo>
                    <a:lnTo>
                      <a:pt x="9" y="21"/>
                    </a:lnTo>
                    <a:lnTo>
                      <a:pt x="14" y="12"/>
                    </a:lnTo>
                    <a:lnTo>
                      <a:pt x="21" y="7"/>
                    </a:lnTo>
                    <a:lnTo>
                      <a:pt x="28" y="3"/>
                    </a:lnTo>
                    <a:lnTo>
                      <a:pt x="37" y="0"/>
                    </a:lnTo>
                    <a:lnTo>
                      <a:pt x="46" y="0"/>
                    </a:lnTo>
                    <a:lnTo>
                      <a:pt x="56" y="0"/>
                    </a:lnTo>
                    <a:lnTo>
                      <a:pt x="65" y="3"/>
                    </a:lnTo>
                    <a:lnTo>
                      <a:pt x="72" y="7"/>
                    </a:lnTo>
                    <a:lnTo>
                      <a:pt x="75" y="12"/>
                    </a:lnTo>
                    <a:lnTo>
                      <a:pt x="79" y="17"/>
                    </a:lnTo>
                    <a:lnTo>
                      <a:pt x="84" y="26"/>
                    </a:lnTo>
                    <a:lnTo>
                      <a:pt x="88" y="37"/>
                    </a:lnTo>
                    <a:lnTo>
                      <a:pt x="89" y="51"/>
                    </a:lnTo>
                    <a:lnTo>
                      <a:pt x="91" y="70"/>
                    </a:lnTo>
                    <a:lnTo>
                      <a:pt x="89" y="91"/>
                    </a:lnTo>
                    <a:lnTo>
                      <a:pt x="86" y="110"/>
                    </a:lnTo>
                    <a:lnTo>
                      <a:pt x="82" y="119"/>
                    </a:lnTo>
                    <a:lnTo>
                      <a:pt x="77" y="126"/>
                    </a:lnTo>
                    <a:lnTo>
                      <a:pt x="70" y="133"/>
                    </a:lnTo>
                    <a:lnTo>
                      <a:pt x="63" y="136"/>
                    </a:lnTo>
                    <a:lnTo>
                      <a:pt x="54" y="138"/>
                    </a:lnTo>
                    <a:lnTo>
                      <a:pt x="46" y="140"/>
                    </a:lnTo>
                    <a:lnTo>
                      <a:pt x="28" y="136"/>
                    </a:lnTo>
                    <a:lnTo>
                      <a:pt x="14" y="126"/>
                    </a:lnTo>
                    <a:lnTo>
                      <a:pt x="7" y="112"/>
                    </a:lnTo>
                    <a:lnTo>
                      <a:pt x="2" y="93"/>
                    </a:lnTo>
                    <a:lnTo>
                      <a:pt x="0" y="70"/>
                    </a:lnTo>
                    <a:close/>
                    <a:moveTo>
                      <a:pt x="18" y="70"/>
                    </a:moveTo>
                    <a:lnTo>
                      <a:pt x="19" y="89"/>
                    </a:lnTo>
                    <a:lnTo>
                      <a:pt x="21" y="105"/>
                    </a:lnTo>
                    <a:lnTo>
                      <a:pt x="26" y="113"/>
                    </a:lnTo>
                    <a:lnTo>
                      <a:pt x="32" y="119"/>
                    </a:lnTo>
                    <a:lnTo>
                      <a:pt x="39" y="122"/>
                    </a:lnTo>
                    <a:lnTo>
                      <a:pt x="46" y="124"/>
                    </a:lnTo>
                    <a:lnTo>
                      <a:pt x="53" y="122"/>
                    </a:lnTo>
                    <a:lnTo>
                      <a:pt x="60" y="119"/>
                    </a:lnTo>
                    <a:lnTo>
                      <a:pt x="65" y="113"/>
                    </a:lnTo>
                    <a:lnTo>
                      <a:pt x="68" y="105"/>
                    </a:lnTo>
                    <a:lnTo>
                      <a:pt x="72" y="89"/>
                    </a:lnTo>
                    <a:lnTo>
                      <a:pt x="72" y="70"/>
                    </a:lnTo>
                    <a:lnTo>
                      <a:pt x="72" y="51"/>
                    </a:lnTo>
                    <a:lnTo>
                      <a:pt x="70" y="37"/>
                    </a:lnTo>
                    <a:lnTo>
                      <a:pt x="65" y="26"/>
                    </a:lnTo>
                    <a:lnTo>
                      <a:pt x="60" y="21"/>
                    </a:lnTo>
                    <a:lnTo>
                      <a:pt x="53" y="17"/>
                    </a:lnTo>
                    <a:lnTo>
                      <a:pt x="46" y="16"/>
                    </a:lnTo>
                    <a:lnTo>
                      <a:pt x="39" y="17"/>
                    </a:lnTo>
                    <a:lnTo>
                      <a:pt x="32" y="19"/>
                    </a:lnTo>
                    <a:lnTo>
                      <a:pt x="26" y="24"/>
                    </a:lnTo>
                    <a:lnTo>
                      <a:pt x="23" y="35"/>
                    </a:lnTo>
                    <a:lnTo>
                      <a:pt x="19" y="51"/>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552" name="Rectangle 604"/>
              <p:cNvSpPr>
                <a:spLocks noChangeArrowheads="1"/>
              </p:cNvSpPr>
              <p:nvPr/>
            </p:nvSpPr>
            <p:spPr bwMode="auto">
              <a:xfrm>
                <a:off x="1686" y="2316"/>
                <a:ext cx="9"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553" name="Freeform 605"/>
              <p:cNvSpPr>
                <a:spLocks noEditPoints="1"/>
              </p:cNvSpPr>
              <p:nvPr/>
            </p:nvSpPr>
            <p:spPr bwMode="auto">
              <a:xfrm>
                <a:off x="1704" y="2257"/>
                <a:ext cx="48" cy="68"/>
              </a:xfrm>
              <a:custGeom>
                <a:avLst/>
                <a:gdLst>
                  <a:gd name="T0" fmla="*/ 63 w 96"/>
                  <a:gd name="T1" fmla="*/ 136 h 136"/>
                  <a:gd name="T2" fmla="*/ 63 w 96"/>
                  <a:gd name="T3" fmla="*/ 103 h 136"/>
                  <a:gd name="T4" fmla="*/ 0 w 96"/>
                  <a:gd name="T5" fmla="*/ 103 h 136"/>
                  <a:gd name="T6" fmla="*/ 0 w 96"/>
                  <a:gd name="T7" fmla="*/ 85 h 136"/>
                  <a:gd name="T8" fmla="*/ 66 w 96"/>
                  <a:gd name="T9" fmla="*/ 0 h 136"/>
                  <a:gd name="T10" fmla="*/ 80 w 96"/>
                  <a:gd name="T11" fmla="*/ 0 h 136"/>
                  <a:gd name="T12" fmla="*/ 80 w 96"/>
                  <a:gd name="T13" fmla="*/ 85 h 136"/>
                  <a:gd name="T14" fmla="*/ 96 w 96"/>
                  <a:gd name="T15" fmla="*/ 85 h 136"/>
                  <a:gd name="T16" fmla="*/ 96 w 96"/>
                  <a:gd name="T17" fmla="*/ 103 h 136"/>
                  <a:gd name="T18" fmla="*/ 80 w 96"/>
                  <a:gd name="T19" fmla="*/ 103 h 136"/>
                  <a:gd name="T20" fmla="*/ 80 w 96"/>
                  <a:gd name="T21" fmla="*/ 136 h 136"/>
                  <a:gd name="T22" fmla="*/ 63 w 96"/>
                  <a:gd name="T23" fmla="*/ 136 h 136"/>
                  <a:gd name="T24" fmla="*/ 63 w 96"/>
                  <a:gd name="T25" fmla="*/ 85 h 136"/>
                  <a:gd name="T26" fmla="*/ 63 w 96"/>
                  <a:gd name="T27" fmla="*/ 33 h 136"/>
                  <a:gd name="T28" fmla="*/ 23 w 96"/>
                  <a:gd name="T29" fmla="*/ 85 h 136"/>
                  <a:gd name="T30" fmla="*/ 63 w 96"/>
                  <a:gd name="T31" fmla="*/ 8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136">
                    <a:moveTo>
                      <a:pt x="63" y="136"/>
                    </a:moveTo>
                    <a:lnTo>
                      <a:pt x="63" y="103"/>
                    </a:lnTo>
                    <a:lnTo>
                      <a:pt x="0" y="103"/>
                    </a:lnTo>
                    <a:lnTo>
                      <a:pt x="0" y="85"/>
                    </a:lnTo>
                    <a:lnTo>
                      <a:pt x="66" y="0"/>
                    </a:lnTo>
                    <a:lnTo>
                      <a:pt x="80" y="0"/>
                    </a:lnTo>
                    <a:lnTo>
                      <a:pt x="80" y="85"/>
                    </a:lnTo>
                    <a:lnTo>
                      <a:pt x="96" y="85"/>
                    </a:lnTo>
                    <a:lnTo>
                      <a:pt x="96" y="103"/>
                    </a:lnTo>
                    <a:lnTo>
                      <a:pt x="80" y="103"/>
                    </a:lnTo>
                    <a:lnTo>
                      <a:pt x="80" y="136"/>
                    </a:lnTo>
                    <a:lnTo>
                      <a:pt x="63" y="136"/>
                    </a:lnTo>
                    <a:close/>
                    <a:moveTo>
                      <a:pt x="63" y="85"/>
                    </a:moveTo>
                    <a:lnTo>
                      <a:pt x="63" y="33"/>
                    </a:lnTo>
                    <a:lnTo>
                      <a:pt x="23" y="85"/>
                    </a:lnTo>
                    <a:lnTo>
                      <a:pt x="63" y="8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554" name="Line 606"/>
              <p:cNvSpPr>
                <a:spLocks noChangeShapeType="1"/>
              </p:cNvSpPr>
              <p:nvPr/>
            </p:nvSpPr>
            <p:spPr bwMode="auto">
              <a:xfrm>
                <a:off x="181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14" name="Group 808"/>
            <p:cNvGrpSpPr>
              <a:grpSpLocks/>
            </p:cNvGrpSpPr>
            <p:nvPr/>
          </p:nvGrpSpPr>
          <p:grpSpPr bwMode="auto">
            <a:xfrm>
              <a:off x="1628" y="1609"/>
              <a:ext cx="2519" cy="375"/>
              <a:chOff x="1628" y="1609"/>
              <a:chExt cx="2519" cy="375"/>
            </a:xfrm>
          </p:grpSpPr>
          <p:sp>
            <p:nvSpPr>
              <p:cNvPr id="13155" name="Line 608"/>
              <p:cNvSpPr>
                <a:spLocks noChangeShapeType="1"/>
              </p:cNvSpPr>
              <p:nvPr/>
            </p:nvSpPr>
            <p:spPr bwMode="auto">
              <a:xfrm>
                <a:off x="182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56" name="Line 609"/>
              <p:cNvSpPr>
                <a:spLocks noChangeShapeType="1"/>
              </p:cNvSpPr>
              <p:nvPr/>
            </p:nvSpPr>
            <p:spPr bwMode="auto">
              <a:xfrm>
                <a:off x="183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57" name="Line 610"/>
              <p:cNvSpPr>
                <a:spLocks noChangeShapeType="1"/>
              </p:cNvSpPr>
              <p:nvPr/>
            </p:nvSpPr>
            <p:spPr bwMode="auto">
              <a:xfrm>
                <a:off x="185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58" name="Line 611"/>
              <p:cNvSpPr>
                <a:spLocks noChangeShapeType="1"/>
              </p:cNvSpPr>
              <p:nvPr/>
            </p:nvSpPr>
            <p:spPr bwMode="auto">
              <a:xfrm>
                <a:off x="186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59" name="Line 612"/>
              <p:cNvSpPr>
                <a:spLocks noChangeShapeType="1"/>
              </p:cNvSpPr>
              <p:nvPr/>
            </p:nvSpPr>
            <p:spPr bwMode="auto">
              <a:xfrm>
                <a:off x="187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0" name="Line 613"/>
              <p:cNvSpPr>
                <a:spLocks noChangeShapeType="1"/>
              </p:cNvSpPr>
              <p:nvPr/>
            </p:nvSpPr>
            <p:spPr bwMode="auto">
              <a:xfrm>
                <a:off x="188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1" name="Line 614"/>
              <p:cNvSpPr>
                <a:spLocks noChangeShapeType="1"/>
              </p:cNvSpPr>
              <p:nvPr/>
            </p:nvSpPr>
            <p:spPr bwMode="auto">
              <a:xfrm>
                <a:off x="189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2" name="Line 615"/>
              <p:cNvSpPr>
                <a:spLocks noChangeShapeType="1"/>
              </p:cNvSpPr>
              <p:nvPr/>
            </p:nvSpPr>
            <p:spPr bwMode="auto">
              <a:xfrm>
                <a:off x="191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3" name="Line 616"/>
              <p:cNvSpPr>
                <a:spLocks noChangeShapeType="1"/>
              </p:cNvSpPr>
              <p:nvPr/>
            </p:nvSpPr>
            <p:spPr bwMode="auto">
              <a:xfrm>
                <a:off x="192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4" name="Line 617"/>
              <p:cNvSpPr>
                <a:spLocks noChangeShapeType="1"/>
              </p:cNvSpPr>
              <p:nvPr/>
            </p:nvSpPr>
            <p:spPr bwMode="auto">
              <a:xfrm>
                <a:off x="193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5" name="Line 618"/>
              <p:cNvSpPr>
                <a:spLocks noChangeShapeType="1"/>
              </p:cNvSpPr>
              <p:nvPr/>
            </p:nvSpPr>
            <p:spPr bwMode="auto">
              <a:xfrm>
                <a:off x="194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6" name="Line 619"/>
              <p:cNvSpPr>
                <a:spLocks noChangeShapeType="1"/>
              </p:cNvSpPr>
              <p:nvPr/>
            </p:nvSpPr>
            <p:spPr bwMode="auto">
              <a:xfrm>
                <a:off x="195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7" name="Line 620"/>
              <p:cNvSpPr>
                <a:spLocks noChangeShapeType="1"/>
              </p:cNvSpPr>
              <p:nvPr/>
            </p:nvSpPr>
            <p:spPr bwMode="auto">
              <a:xfrm>
                <a:off x="197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8" name="Line 621"/>
              <p:cNvSpPr>
                <a:spLocks noChangeShapeType="1"/>
              </p:cNvSpPr>
              <p:nvPr/>
            </p:nvSpPr>
            <p:spPr bwMode="auto">
              <a:xfrm>
                <a:off x="198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69" name="Line 622"/>
              <p:cNvSpPr>
                <a:spLocks noChangeShapeType="1"/>
              </p:cNvSpPr>
              <p:nvPr/>
            </p:nvSpPr>
            <p:spPr bwMode="auto">
              <a:xfrm>
                <a:off x="199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0" name="Line 623"/>
              <p:cNvSpPr>
                <a:spLocks noChangeShapeType="1"/>
              </p:cNvSpPr>
              <p:nvPr/>
            </p:nvSpPr>
            <p:spPr bwMode="auto">
              <a:xfrm>
                <a:off x="200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1" name="Line 624"/>
              <p:cNvSpPr>
                <a:spLocks noChangeShapeType="1"/>
              </p:cNvSpPr>
              <p:nvPr/>
            </p:nvSpPr>
            <p:spPr bwMode="auto">
              <a:xfrm>
                <a:off x="2019"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2" name="Line 625"/>
              <p:cNvSpPr>
                <a:spLocks noChangeShapeType="1"/>
              </p:cNvSpPr>
              <p:nvPr/>
            </p:nvSpPr>
            <p:spPr bwMode="auto">
              <a:xfrm>
                <a:off x="2030"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3" name="Line 626"/>
              <p:cNvSpPr>
                <a:spLocks noChangeShapeType="1"/>
              </p:cNvSpPr>
              <p:nvPr/>
            </p:nvSpPr>
            <p:spPr bwMode="auto">
              <a:xfrm>
                <a:off x="204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4" name="Line 627"/>
              <p:cNvSpPr>
                <a:spLocks noChangeShapeType="1"/>
              </p:cNvSpPr>
              <p:nvPr/>
            </p:nvSpPr>
            <p:spPr bwMode="auto">
              <a:xfrm>
                <a:off x="205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5" name="Line 628"/>
              <p:cNvSpPr>
                <a:spLocks noChangeShapeType="1"/>
              </p:cNvSpPr>
              <p:nvPr/>
            </p:nvSpPr>
            <p:spPr bwMode="auto">
              <a:xfrm>
                <a:off x="206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6" name="Line 629"/>
              <p:cNvSpPr>
                <a:spLocks noChangeShapeType="1"/>
              </p:cNvSpPr>
              <p:nvPr/>
            </p:nvSpPr>
            <p:spPr bwMode="auto">
              <a:xfrm>
                <a:off x="207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7" name="Line 630"/>
              <p:cNvSpPr>
                <a:spLocks noChangeShapeType="1"/>
              </p:cNvSpPr>
              <p:nvPr/>
            </p:nvSpPr>
            <p:spPr bwMode="auto">
              <a:xfrm>
                <a:off x="209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8" name="Line 631"/>
              <p:cNvSpPr>
                <a:spLocks noChangeShapeType="1"/>
              </p:cNvSpPr>
              <p:nvPr/>
            </p:nvSpPr>
            <p:spPr bwMode="auto">
              <a:xfrm>
                <a:off x="210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79" name="Line 632"/>
              <p:cNvSpPr>
                <a:spLocks noChangeShapeType="1"/>
              </p:cNvSpPr>
              <p:nvPr/>
            </p:nvSpPr>
            <p:spPr bwMode="auto">
              <a:xfrm>
                <a:off x="211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0" name="Line 633"/>
              <p:cNvSpPr>
                <a:spLocks noChangeShapeType="1"/>
              </p:cNvSpPr>
              <p:nvPr/>
            </p:nvSpPr>
            <p:spPr bwMode="auto">
              <a:xfrm>
                <a:off x="212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1" name="Line 634"/>
              <p:cNvSpPr>
                <a:spLocks noChangeShapeType="1"/>
              </p:cNvSpPr>
              <p:nvPr/>
            </p:nvSpPr>
            <p:spPr bwMode="auto">
              <a:xfrm>
                <a:off x="213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2" name="Line 635"/>
              <p:cNvSpPr>
                <a:spLocks noChangeShapeType="1"/>
              </p:cNvSpPr>
              <p:nvPr/>
            </p:nvSpPr>
            <p:spPr bwMode="auto">
              <a:xfrm>
                <a:off x="215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3" name="Line 636"/>
              <p:cNvSpPr>
                <a:spLocks noChangeShapeType="1"/>
              </p:cNvSpPr>
              <p:nvPr/>
            </p:nvSpPr>
            <p:spPr bwMode="auto">
              <a:xfrm>
                <a:off x="216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4" name="Line 637"/>
              <p:cNvSpPr>
                <a:spLocks noChangeShapeType="1"/>
              </p:cNvSpPr>
              <p:nvPr/>
            </p:nvSpPr>
            <p:spPr bwMode="auto">
              <a:xfrm>
                <a:off x="217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5" name="Line 638"/>
              <p:cNvSpPr>
                <a:spLocks noChangeShapeType="1"/>
              </p:cNvSpPr>
              <p:nvPr/>
            </p:nvSpPr>
            <p:spPr bwMode="auto">
              <a:xfrm>
                <a:off x="218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6" name="Line 639"/>
              <p:cNvSpPr>
                <a:spLocks noChangeShapeType="1"/>
              </p:cNvSpPr>
              <p:nvPr/>
            </p:nvSpPr>
            <p:spPr bwMode="auto">
              <a:xfrm>
                <a:off x="219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7" name="Line 640"/>
              <p:cNvSpPr>
                <a:spLocks noChangeShapeType="1"/>
              </p:cNvSpPr>
              <p:nvPr/>
            </p:nvSpPr>
            <p:spPr bwMode="auto">
              <a:xfrm>
                <a:off x="221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8" name="Line 641"/>
              <p:cNvSpPr>
                <a:spLocks noChangeShapeType="1"/>
              </p:cNvSpPr>
              <p:nvPr/>
            </p:nvSpPr>
            <p:spPr bwMode="auto">
              <a:xfrm>
                <a:off x="222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89" name="Line 642"/>
              <p:cNvSpPr>
                <a:spLocks noChangeShapeType="1"/>
              </p:cNvSpPr>
              <p:nvPr/>
            </p:nvSpPr>
            <p:spPr bwMode="auto">
              <a:xfrm>
                <a:off x="223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0" name="Line 643"/>
              <p:cNvSpPr>
                <a:spLocks noChangeShapeType="1"/>
              </p:cNvSpPr>
              <p:nvPr/>
            </p:nvSpPr>
            <p:spPr bwMode="auto">
              <a:xfrm>
                <a:off x="224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1" name="Line 644"/>
              <p:cNvSpPr>
                <a:spLocks noChangeShapeType="1"/>
              </p:cNvSpPr>
              <p:nvPr/>
            </p:nvSpPr>
            <p:spPr bwMode="auto">
              <a:xfrm>
                <a:off x="2259"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2" name="Line 645"/>
              <p:cNvSpPr>
                <a:spLocks noChangeShapeType="1"/>
              </p:cNvSpPr>
              <p:nvPr/>
            </p:nvSpPr>
            <p:spPr bwMode="auto">
              <a:xfrm>
                <a:off x="2270"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3" name="Line 646"/>
              <p:cNvSpPr>
                <a:spLocks noChangeShapeType="1"/>
              </p:cNvSpPr>
              <p:nvPr/>
            </p:nvSpPr>
            <p:spPr bwMode="auto">
              <a:xfrm>
                <a:off x="228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4" name="Line 647"/>
              <p:cNvSpPr>
                <a:spLocks noChangeShapeType="1"/>
              </p:cNvSpPr>
              <p:nvPr/>
            </p:nvSpPr>
            <p:spPr bwMode="auto">
              <a:xfrm>
                <a:off x="229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5" name="Line 648"/>
              <p:cNvSpPr>
                <a:spLocks noChangeShapeType="1"/>
              </p:cNvSpPr>
              <p:nvPr/>
            </p:nvSpPr>
            <p:spPr bwMode="auto">
              <a:xfrm>
                <a:off x="230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6" name="Line 649"/>
              <p:cNvSpPr>
                <a:spLocks noChangeShapeType="1"/>
              </p:cNvSpPr>
              <p:nvPr/>
            </p:nvSpPr>
            <p:spPr bwMode="auto">
              <a:xfrm>
                <a:off x="231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7" name="Line 650"/>
              <p:cNvSpPr>
                <a:spLocks noChangeShapeType="1"/>
              </p:cNvSpPr>
              <p:nvPr/>
            </p:nvSpPr>
            <p:spPr bwMode="auto">
              <a:xfrm>
                <a:off x="233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8" name="Line 651"/>
              <p:cNvSpPr>
                <a:spLocks noChangeShapeType="1"/>
              </p:cNvSpPr>
              <p:nvPr/>
            </p:nvSpPr>
            <p:spPr bwMode="auto">
              <a:xfrm>
                <a:off x="234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99" name="Line 652"/>
              <p:cNvSpPr>
                <a:spLocks noChangeShapeType="1"/>
              </p:cNvSpPr>
              <p:nvPr/>
            </p:nvSpPr>
            <p:spPr bwMode="auto">
              <a:xfrm>
                <a:off x="235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0" name="Line 653"/>
              <p:cNvSpPr>
                <a:spLocks noChangeShapeType="1"/>
              </p:cNvSpPr>
              <p:nvPr/>
            </p:nvSpPr>
            <p:spPr bwMode="auto">
              <a:xfrm>
                <a:off x="236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1" name="Line 654"/>
              <p:cNvSpPr>
                <a:spLocks noChangeShapeType="1"/>
              </p:cNvSpPr>
              <p:nvPr/>
            </p:nvSpPr>
            <p:spPr bwMode="auto">
              <a:xfrm>
                <a:off x="237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2" name="Line 655"/>
              <p:cNvSpPr>
                <a:spLocks noChangeShapeType="1"/>
              </p:cNvSpPr>
              <p:nvPr/>
            </p:nvSpPr>
            <p:spPr bwMode="auto">
              <a:xfrm>
                <a:off x="239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3" name="Line 656"/>
              <p:cNvSpPr>
                <a:spLocks noChangeShapeType="1"/>
              </p:cNvSpPr>
              <p:nvPr/>
            </p:nvSpPr>
            <p:spPr bwMode="auto">
              <a:xfrm>
                <a:off x="240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4" name="Line 657"/>
              <p:cNvSpPr>
                <a:spLocks noChangeShapeType="1"/>
              </p:cNvSpPr>
              <p:nvPr/>
            </p:nvSpPr>
            <p:spPr bwMode="auto">
              <a:xfrm>
                <a:off x="241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5" name="Line 658"/>
              <p:cNvSpPr>
                <a:spLocks noChangeShapeType="1"/>
              </p:cNvSpPr>
              <p:nvPr/>
            </p:nvSpPr>
            <p:spPr bwMode="auto">
              <a:xfrm>
                <a:off x="242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6" name="Line 659"/>
              <p:cNvSpPr>
                <a:spLocks noChangeShapeType="1"/>
              </p:cNvSpPr>
              <p:nvPr/>
            </p:nvSpPr>
            <p:spPr bwMode="auto">
              <a:xfrm>
                <a:off x="243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7" name="Line 660"/>
              <p:cNvSpPr>
                <a:spLocks noChangeShapeType="1"/>
              </p:cNvSpPr>
              <p:nvPr/>
            </p:nvSpPr>
            <p:spPr bwMode="auto">
              <a:xfrm>
                <a:off x="245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8" name="Line 661"/>
              <p:cNvSpPr>
                <a:spLocks noChangeShapeType="1"/>
              </p:cNvSpPr>
              <p:nvPr/>
            </p:nvSpPr>
            <p:spPr bwMode="auto">
              <a:xfrm>
                <a:off x="246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09" name="Line 662"/>
              <p:cNvSpPr>
                <a:spLocks noChangeShapeType="1"/>
              </p:cNvSpPr>
              <p:nvPr/>
            </p:nvSpPr>
            <p:spPr bwMode="auto">
              <a:xfrm>
                <a:off x="247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0" name="Line 663"/>
              <p:cNvSpPr>
                <a:spLocks noChangeShapeType="1"/>
              </p:cNvSpPr>
              <p:nvPr/>
            </p:nvSpPr>
            <p:spPr bwMode="auto">
              <a:xfrm>
                <a:off x="248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1" name="Line 664"/>
              <p:cNvSpPr>
                <a:spLocks noChangeShapeType="1"/>
              </p:cNvSpPr>
              <p:nvPr/>
            </p:nvSpPr>
            <p:spPr bwMode="auto">
              <a:xfrm>
                <a:off x="2499"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2" name="Line 665"/>
              <p:cNvSpPr>
                <a:spLocks noChangeShapeType="1"/>
              </p:cNvSpPr>
              <p:nvPr/>
            </p:nvSpPr>
            <p:spPr bwMode="auto">
              <a:xfrm>
                <a:off x="2510"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3" name="Line 666"/>
              <p:cNvSpPr>
                <a:spLocks noChangeShapeType="1"/>
              </p:cNvSpPr>
              <p:nvPr/>
            </p:nvSpPr>
            <p:spPr bwMode="auto">
              <a:xfrm>
                <a:off x="252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4" name="Line 667"/>
              <p:cNvSpPr>
                <a:spLocks noChangeShapeType="1"/>
              </p:cNvSpPr>
              <p:nvPr/>
            </p:nvSpPr>
            <p:spPr bwMode="auto">
              <a:xfrm>
                <a:off x="253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5" name="Line 668"/>
              <p:cNvSpPr>
                <a:spLocks noChangeShapeType="1"/>
              </p:cNvSpPr>
              <p:nvPr/>
            </p:nvSpPr>
            <p:spPr bwMode="auto">
              <a:xfrm>
                <a:off x="254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6" name="Line 669"/>
              <p:cNvSpPr>
                <a:spLocks noChangeShapeType="1"/>
              </p:cNvSpPr>
              <p:nvPr/>
            </p:nvSpPr>
            <p:spPr bwMode="auto">
              <a:xfrm>
                <a:off x="255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7" name="Line 670"/>
              <p:cNvSpPr>
                <a:spLocks noChangeShapeType="1"/>
              </p:cNvSpPr>
              <p:nvPr/>
            </p:nvSpPr>
            <p:spPr bwMode="auto">
              <a:xfrm>
                <a:off x="257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8" name="Line 671"/>
              <p:cNvSpPr>
                <a:spLocks noChangeShapeType="1"/>
              </p:cNvSpPr>
              <p:nvPr/>
            </p:nvSpPr>
            <p:spPr bwMode="auto">
              <a:xfrm>
                <a:off x="258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19" name="Line 672"/>
              <p:cNvSpPr>
                <a:spLocks noChangeShapeType="1"/>
              </p:cNvSpPr>
              <p:nvPr/>
            </p:nvSpPr>
            <p:spPr bwMode="auto">
              <a:xfrm>
                <a:off x="259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0" name="Line 673"/>
              <p:cNvSpPr>
                <a:spLocks noChangeShapeType="1"/>
              </p:cNvSpPr>
              <p:nvPr/>
            </p:nvSpPr>
            <p:spPr bwMode="auto">
              <a:xfrm>
                <a:off x="260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1" name="Line 674"/>
              <p:cNvSpPr>
                <a:spLocks noChangeShapeType="1"/>
              </p:cNvSpPr>
              <p:nvPr/>
            </p:nvSpPr>
            <p:spPr bwMode="auto">
              <a:xfrm>
                <a:off x="261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2" name="Line 675"/>
              <p:cNvSpPr>
                <a:spLocks noChangeShapeType="1"/>
              </p:cNvSpPr>
              <p:nvPr/>
            </p:nvSpPr>
            <p:spPr bwMode="auto">
              <a:xfrm>
                <a:off x="263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3" name="Line 676"/>
              <p:cNvSpPr>
                <a:spLocks noChangeShapeType="1"/>
              </p:cNvSpPr>
              <p:nvPr/>
            </p:nvSpPr>
            <p:spPr bwMode="auto">
              <a:xfrm>
                <a:off x="264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4" name="Line 677"/>
              <p:cNvSpPr>
                <a:spLocks noChangeShapeType="1"/>
              </p:cNvSpPr>
              <p:nvPr/>
            </p:nvSpPr>
            <p:spPr bwMode="auto">
              <a:xfrm>
                <a:off x="265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5" name="Line 678"/>
              <p:cNvSpPr>
                <a:spLocks noChangeShapeType="1"/>
              </p:cNvSpPr>
              <p:nvPr/>
            </p:nvSpPr>
            <p:spPr bwMode="auto">
              <a:xfrm>
                <a:off x="266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6" name="Line 679"/>
              <p:cNvSpPr>
                <a:spLocks noChangeShapeType="1"/>
              </p:cNvSpPr>
              <p:nvPr/>
            </p:nvSpPr>
            <p:spPr bwMode="auto">
              <a:xfrm>
                <a:off x="267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7" name="Line 680"/>
              <p:cNvSpPr>
                <a:spLocks noChangeShapeType="1"/>
              </p:cNvSpPr>
              <p:nvPr/>
            </p:nvSpPr>
            <p:spPr bwMode="auto">
              <a:xfrm>
                <a:off x="269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8" name="Line 681"/>
              <p:cNvSpPr>
                <a:spLocks noChangeShapeType="1"/>
              </p:cNvSpPr>
              <p:nvPr/>
            </p:nvSpPr>
            <p:spPr bwMode="auto">
              <a:xfrm>
                <a:off x="270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29" name="Line 682"/>
              <p:cNvSpPr>
                <a:spLocks noChangeShapeType="1"/>
              </p:cNvSpPr>
              <p:nvPr/>
            </p:nvSpPr>
            <p:spPr bwMode="auto">
              <a:xfrm>
                <a:off x="271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0" name="Line 683"/>
              <p:cNvSpPr>
                <a:spLocks noChangeShapeType="1"/>
              </p:cNvSpPr>
              <p:nvPr/>
            </p:nvSpPr>
            <p:spPr bwMode="auto">
              <a:xfrm>
                <a:off x="272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1" name="Line 684"/>
              <p:cNvSpPr>
                <a:spLocks noChangeShapeType="1"/>
              </p:cNvSpPr>
              <p:nvPr/>
            </p:nvSpPr>
            <p:spPr bwMode="auto">
              <a:xfrm>
                <a:off x="2739"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2" name="Line 685"/>
              <p:cNvSpPr>
                <a:spLocks noChangeShapeType="1"/>
              </p:cNvSpPr>
              <p:nvPr/>
            </p:nvSpPr>
            <p:spPr bwMode="auto">
              <a:xfrm>
                <a:off x="2750"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3" name="Line 686"/>
              <p:cNvSpPr>
                <a:spLocks noChangeShapeType="1"/>
              </p:cNvSpPr>
              <p:nvPr/>
            </p:nvSpPr>
            <p:spPr bwMode="auto">
              <a:xfrm>
                <a:off x="276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4" name="Line 687"/>
              <p:cNvSpPr>
                <a:spLocks noChangeShapeType="1"/>
              </p:cNvSpPr>
              <p:nvPr/>
            </p:nvSpPr>
            <p:spPr bwMode="auto">
              <a:xfrm>
                <a:off x="277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5" name="Line 688"/>
              <p:cNvSpPr>
                <a:spLocks noChangeShapeType="1"/>
              </p:cNvSpPr>
              <p:nvPr/>
            </p:nvSpPr>
            <p:spPr bwMode="auto">
              <a:xfrm>
                <a:off x="278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6" name="Line 689"/>
              <p:cNvSpPr>
                <a:spLocks noChangeShapeType="1"/>
              </p:cNvSpPr>
              <p:nvPr/>
            </p:nvSpPr>
            <p:spPr bwMode="auto">
              <a:xfrm>
                <a:off x="279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7" name="Line 690"/>
              <p:cNvSpPr>
                <a:spLocks noChangeShapeType="1"/>
              </p:cNvSpPr>
              <p:nvPr/>
            </p:nvSpPr>
            <p:spPr bwMode="auto">
              <a:xfrm>
                <a:off x="281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8" name="Line 691"/>
              <p:cNvSpPr>
                <a:spLocks noChangeShapeType="1"/>
              </p:cNvSpPr>
              <p:nvPr/>
            </p:nvSpPr>
            <p:spPr bwMode="auto">
              <a:xfrm>
                <a:off x="282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39" name="Line 692"/>
              <p:cNvSpPr>
                <a:spLocks noChangeShapeType="1"/>
              </p:cNvSpPr>
              <p:nvPr/>
            </p:nvSpPr>
            <p:spPr bwMode="auto">
              <a:xfrm>
                <a:off x="283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0" name="Line 693"/>
              <p:cNvSpPr>
                <a:spLocks noChangeShapeType="1"/>
              </p:cNvSpPr>
              <p:nvPr/>
            </p:nvSpPr>
            <p:spPr bwMode="auto">
              <a:xfrm>
                <a:off x="284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1" name="Line 694"/>
              <p:cNvSpPr>
                <a:spLocks noChangeShapeType="1"/>
              </p:cNvSpPr>
              <p:nvPr/>
            </p:nvSpPr>
            <p:spPr bwMode="auto">
              <a:xfrm>
                <a:off x="285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2" name="Line 695"/>
              <p:cNvSpPr>
                <a:spLocks noChangeShapeType="1"/>
              </p:cNvSpPr>
              <p:nvPr/>
            </p:nvSpPr>
            <p:spPr bwMode="auto">
              <a:xfrm>
                <a:off x="287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3" name="Line 696"/>
              <p:cNvSpPr>
                <a:spLocks noChangeShapeType="1"/>
              </p:cNvSpPr>
              <p:nvPr/>
            </p:nvSpPr>
            <p:spPr bwMode="auto">
              <a:xfrm>
                <a:off x="288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4" name="Line 697"/>
              <p:cNvSpPr>
                <a:spLocks noChangeShapeType="1"/>
              </p:cNvSpPr>
              <p:nvPr/>
            </p:nvSpPr>
            <p:spPr bwMode="auto">
              <a:xfrm>
                <a:off x="289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5" name="Line 698"/>
              <p:cNvSpPr>
                <a:spLocks noChangeShapeType="1"/>
              </p:cNvSpPr>
              <p:nvPr/>
            </p:nvSpPr>
            <p:spPr bwMode="auto">
              <a:xfrm>
                <a:off x="290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6" name="Line 699"/>
              <p:cNvSpPr>
                <a:spLocks noChangeShapeType="1"/>
              </p:cNvSpPr>
              <p:nvPr/>
            </p:nvSpPr>
            <p:spPr bwMode="auto">
              <a:xfrm>
                <a:off x="291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7" name="Line 700"/>
              <p:cNvSpPr>
                <a:spLocks noChangeShapeType="1"/>
              </p:cNvSpPr>
              <p:nvPr/>
            </p:nvSpPr>
            <p:spPr bwMode="auto">
              <a:xfrm>
                <a:off x="293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8" name="Line 701"/>
              <p:cNvSpPr>
                <a:spLocks noChangeShapeType="1"/>
              </p:cNvSpPr>
              <p:nvPr/>
            </p:nvSpPr>
            <p:spPr bwMode="auto">
              <a:xfrm>
                <a:off x="294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49" name="Line 702"/>
              <p:cNvSpPr>
                <a:spLocks noChangeShapeType="1"/>
              </p:cNvSpPr>
              <p:nvPr/>
            </p:nvSpPr>
            <p:spPr bwMode="auto">
              <a:xfrm>
                <a:off x="295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0" name="Line 703"/>
              <p:cNvSpPr>
                <a:spLocks noChangeShapeType="1"/>
              </p:cNvSpPr>
              <p:nvPr/>
            </p:nvSpPr>
            <p:spPr bwMode="auto">
              <a:xfrm>
                <a:off x="296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1" name="Line 704"/>
              <p:cNvSpPr>
                <a:spLocks noChangeShapeType="1"/>
              </p:cNvSpPr>
              <p:nvPr/>
            </p:nvSpPr>
            <p:spPr bwMode="auto">
              <a:xfrm>
                <a:off x="2979"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2" name="Line 705"/>
              <p:cNvSpPr>
                <a:spLocks noChangeShapeType="1"/>
              </p:cNvSpPr>
              <p:nvPr/>
            </p:nvSpPr>
            <p:spPr bwMode="auto">
              <a:xfrm>
                <a:off x="2990"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3" name="Line 706"/>
              <p:cNvSpPr>
                <a:spLocks noChangeShapeType="1"/>
              </p:cNvSpPr>
              <p:nvPr/>
            </p:nvSpPr>
            <p:spPr bwMode="auto">
              <a:xfrm>
                <a:off x="300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4" name="Line 707"/>
              <p:cNvSpPr>
                <a:spLocks noChangeShapeType="1"/>
              </p:cNvSpPr>
              <p:nvPr/>
            </p:nvSpPr>
            <p:spPr bwMode="auto">
              <a:xfrm>
                <a:off x="301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5" name="Line 708"/>
              <p:cNvSpPr>
                <a:spLocks noChangeShapeType="1"/>
              </p:cNvSpPr>
              <p:nvPr/>
            </p:nvSpPr>
            <p:spPr bwMode="auto">
              <a:xfrm>
                <a:off x="302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6" name="Line 709"/>
              <p:cNvSpPr>
                <a:spLocks noChangeShapeType="1"/>
              </p:cNvSpPr>
              <p:nvPr/>
            </p:nvSpPr>
            <p:spPr bwMode="auto">
              <a:xfrm>
                <a:off x="303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7" name="Line 710"/>
              <p:cNvSpPr>
                <a:spLocks noChangeShapeType="1"/>
              </p:cNvSpPr>
              <p:nvPr/>
            </p:nvSpPr>
            <p:spPr bwMode="auto">
              <a:xfrm>
                <a:off x="305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8" name="Line 711"/>
              <p:cNvSpPr>
                <a:spLocks noChangeShapeType="1"/>
              </p:cNvSpPr>
              <p:nvPr/>
            </p:nvSpPr>
            <p:spPr bwMode="auto">
              <a:xfrm>
                <a:off x="306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59" name="Line 712"/>
              <p:cNvSpPr>
                <a:spLocks noChangeShapeType="1"/>
              </p:cNvSpPr>
              <p:nvPr/>
            </p:nvSpPr>
            <p:spPr bwMode="auto">
              <a:xfrm>
                <a:off x="307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0" name="Line 713"/>
              <p:cNvSpPr>
                <a:spLocks noChangeShapeType="1"/>
              </p:cNvSpPr>
              <p:nvPr/>
            </p:nvSpPr>
            <p:spPr bwMode="auto">
              <a:xfrm>
                <a:off x="308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1" name="Line 714"/>
              <p:cNvSpPr>
                <a:spLocks noChangeShapeType="1"/>
              </p:cNvSpPr>
              <p:nvPr/>
            </p:nvSpPr>
            <p:spPr bwMode="auto">
              <a:xfrm>
                <a:off x="309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2" name="Line 715"/>
              <p:cNvSpPr>
                <a:spLocks noChangeShapeType="1"/>
              </p:cNvSpPr>
              <p:nvPr/>
            </p:nvSpPr>
            <p:spPr bwMode="auto">
              <a:xfrm>
                <a:off x="311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3" name="Line 716"/>
              <p:cNvSpPr>
                <a:spLocks noChangeShapeType="1"/>
              </p:cNvSpPr>
              <p:nvPr/>
            </p:nvSpPr>
            <p:spPr bwMode="auto">
              <a:xfrm>
                <a:off x="312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4" name="Line 717"/>
              <p:cNvSpPr>
                <a:spLocks noChangeShapeType="1"/>
              </p:cNvSpPr>
              <p:nvPr/>
            </p:nvSpPr>
            <p:spPr bwMode="auto">
              <a:xfrm>
                <a:off x="313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5" name="Line 718"/>
              <p:cNvSpPr>
                <a:spLocks noChangeShapeType="1"/>
              </p:cNvSpPr>
              <p:nvPr/>
            </p:nvSpPr>
            <p:spPr bwMode="auto">
              <a:xfrm>
                <a:off x="314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6" name="Line 719"/>
              <p:cNvSpPr>
                <a:spLocks noChangeShapeType="1"/>
              </p:cNvSpPr>
              <p:nvPr/>
            </p:nvSpPr>
            <p:spPr bwMode="auto">
              <a:xfrm>
                <a:off x="315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7" name="Line 720"/>
              <p:cNvSpPr>
                <a:spLocks noChangeShapeType="1"/>
              </p:cNvSpPr>
              <p:nvPr/>
            </p:nvSpPr>
            <p:spPr bwMode="auto">
              <a:xfrm>
                <a:off x="317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8" name="Line 721"/>
              <p:cNvSpPr>
                <a:spLocks noChangeShapeType="1"/>
              </p:cNvSpPr>
              <p:nvPr/>
            </p:nvSpPr>
            <p:spPr bwMode="auto">
              <a:xfrm>
                <a:off x="318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69" name="Line 722"/>
              <p:cNvSpPr>
                <a:spLocks noChangeShapeType="1"/>
              </p:cNvSpPr>
              <p:nvPr/>
            </p:nvSpPr>
            <p:spPr bwMode="auto">
              <a:xfrm>
                <a:off x="319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0" name="Line 723"/>
              <p:cNvSpPr>
                <a:spLocks noChangeShapeType="1"/>
              </p:cNvSpPr>
              <p:nvPr/>
            </p:nvSpPr>
            <p:spPr bwMode="auto">
              <a:xfrm>
                <a:off x="320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1" name="Line 724"/>
              <p:cNvSpPr>
                <a:spLocks noChangeShapeType="1"/>
              </p:cNvSpPr>
              <p:nvPr/>
            </p:nvSpPr>
            <p:spPr bwMode="auto">
              <a:xfrm>
                <a:off x="3219"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2" name="Line 725"/>
              <p:cNvSpPr>
                <a:spLocks noChangeShapeType="1"/>
              </p:cNvSpPr>
              <p:nvPr/>
            </p:nvSpPr>
            <p:spPr bwMode="auto">
              <a:xfrm>
                <a:off x="3230"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3" name="Line 726"/>
              <p:cNvSpPr>
                <a:spLocks noChangeShapeType="1"/>
              </p:cNvSpPr>
              <p:nvPr/>
            </p:nvSpPr>
            <p:spPr bwMode="auto">
              <a:xfrm>
                <a:off x="324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4" name="Line 727"/>
              <p:cNvSpPr>
                <a:spLocks noChangeShapeType="1"/>
              </p:cNvSpPr>
              <p:nvPr/>
            </p:nvSpPr>
            <p:spPr bwMode="auto">
              <a:xfrm>
                <a:off x="325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5" name="Line 728"/>
              <p:cNvSpPr>
                <a:spLocks noChangeShapeType="1"/>
              </p:cNvSpPr>
              <p:nvPr/>
            </p:nvSpPr>
            <p:spPr bwMode="auto">
              <a:xfrm>
                <a:off x="326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6" name="Line 729"/>
              <p:cNvSpPr>
                <a:spLocks noChangeShapeType="1"/>
              </p:cNvSpPr>
              <p:nvPr/>
            </p:nvSpPr>
            <p:spPr bwMode="auto">
              <a:xfrm>
                <a:off x="327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7" name="Line 730"/>
              <p:cNvSpPr>
                <a:spLocks noChangeShapeType="1"/>
              </p:cNvSpPr>
              <p:nvPr/>
            </p:nvSpPr>
            <p:spPr bwMode="auto">
              <a:xfrm>
                <a:off x="329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8" name="Line 731"/>
              <p:cNvSpPr>
                <a:spLocks noChangeShapeType="1"/>
              </p:cNvSpPr>
              <p:nvPr/>
            </p:nvSpPr>
            <p:spPr bwMode="auto">
              <a:xfrm>
                <a:off x="330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79" name="Line 732"/>
              <p:cNvSpPr>
                <a:spLocks noChangeShapeType="1"/>
              </p:cNvSpPr>
              <p:nvPr/>
            </p:nvSpPr>
            <p:spPr bwMode="auto">
              <a:xfrm>
                <a:off x="331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0" name="Line 733"/>
              <p:cNvSpPr>
                <a:spLocks noChangeShapeType="1"/>
              </p:cNvSpPr>
              <p:nvPr/>
            </p:nvSpPr>
            <p:spPr bwMode="auto">
              <a:xfrm>
                <a:off x="332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1" name="Line 734"/>
              <p:cNvSpPr>
                <a:spLocks noChangeShapeType="1"/>
              </p:cNvSpPr>
              <p:nvPr/>
            </p:nvSpPr>
            <p:spPr bwMode="auto">
              <a:xfrm>
                <a:off x="333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2" name="Line 735"/>
              <p:cNvSpPr>
                <a:spLocks noChangeShapeType="1"/>
              </p:cNvSpPr>
              <p:nvPr/>
            </p:nvSpPr>
            <p:spPr bwMode="auto">
              <a:xfrm>
                <a:off x="335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3" name="Line 736"/>
              <p:cNvSpPr>
                <a:spLocks noChangeShapeType="1"/>
              </p:cNvSpPr>
              <p:nvPr/>
            </p:nvSpPr>
            <p:spPr bwMode="auto">
              <a:xfrm>
                <a:off x="336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4" name="Line 737"/>
              <p:cNvSpPr>
                <a:spLocks noChangeShapeType="1"/>
              </p:cNvSpPr>
              <p:nvPr/>
            </p:nvSpPr>
            <p:spPr bwMode="auto">
              <a:xfrm>
                <a:off x="337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5" name="Line 738"/>
              <p:cNvSpPr>
                <a:spLocks noChangeShapeType="1"/>
              </p:cNvSpPr>
              <p:nvPr/>
            </p:nvSpPr>
            <p:spPr bwMode="auto">
              <a:xfrm>
                <a:off x="338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6" name="Line 739"/>
              <p:cNvSpPr>
                <a:spLocks noChangeShapeType="1"/>
              </p:cNvSpPr>
              <p:nvPr/>
            </p:nvSpPr>
            <p:spPr bwMode="auto">
              <a:xfrm>
                <a:off x="339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7" name="Line 740"/>
              <p:cNvSpPr>
                <a:spLocks noChangeShapeType="1"/>
              </p:cNvSpPr>
              <p:nvPr/>
            </p:nvSpPr>
            <p:spPr bwMode="auto">
              <a:xfrm>
                <a:off x="341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8" name="Line 741"/>
              <p:cNvSpPr>
                <a:spLocks noChangeShapeType="1"/>
              </p:cNvSpPr>
              <p:nvPr/>
            </p:nvSpPr>
            <p:spPr bwMode="auto">
              <a:xfrm>
                <a:off x="342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89" name="Line 742"/>
              <p:cNvSpPr>
                <a:spLocks noChangeShapeType="1"/>
              </p:cNvSpPr>
              <p:nvPr/>
            </p:nvSpPr>
            <p:spPr bwMode="auto">
              <a:xfrm>
                <a:off x="343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0" name="Line 743"/>
              <p:cNvSpPr>
                <a:spLocks noChangeShapeType="1"/>
              </p:cNvSpPr>
              <p:nvPr/>
            </p:nvSpPr>
            <p:spPr bwMode="auto">
              <a:xfrm>
                <a:off x="344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1" name="Line 744"/>
              <p:cNvSpPr>
                <a:spLocks noChangeShapeType="1"/>
              </p:cNvSpPr>
              <p:nvPr/>
            </p:nvSpPr>
            <p:spPr bwMode="auto">
              <a:xfrm>
                <a:off x="3459"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2" name="Line 745"/>
              <p:cNvSpPr>
                <a:spLocks noChangeShapeType="1"/>
              </p:cNvSpPr>
              <p:nvPr/>
            </p:nvSpPr>
            <p:spPr bwMode="auto">
              <a:xfrm>
                <a:off x="3470"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3" name="Line 746"/>
              <p:cNvSpPr>
                <a:spLocks noChangeShapeType="1"/>
              </p:cNvSpPr>
              <p:nvPr/>
            </p:nvSpPr>
            <p:spPr bwMode="auto">
              <a:xfrm>
                <a:off x="348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4" name="Line 747"/>
              <p:cNvSpPr>
                <a:spLocks noChangeShapeType="1"/>
              </p:cNvSpPr>
              <p:nvPr/>
            </p:nvSpPr>
            <p:spPr bwMode="auto">
              <a:xfrm>
                <a:off x="349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5" name="Line 748"/>
              <p:cNvSpPr>
                <a:spLocks noChangeShapeType="1"/>
              </p:cNvSpPr>
              <p:nvPr/>
            </p:nvSpPr>
            <p:spPr bwMode="auto">
              <a:xfrm>
                <a:off x="350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6" name="Line 749"/>
              <p:cNvSpPr>
                <a:spLocks noChangeShapeType="1"/>
              </p:cNvSpPr>
              <p:nvPr/>
            </p:nvSpPr>
            <p:spPr bwMode="auto">
              <a:xfrm>
                <a:off x="351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7" name="Line 750"/>
              <p:cNvSpPr>
                <a:spLocks noChangeShapeType="1"/>
              </p:cNvSpPr>
              <p:nvPr/>
            </p:nvSpPr>
            <p:spPr bwMode="auto">
              <a:xfrm>
                <a:off x="353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8" name="Line 751"/>
              <p:cNvSpPr>
                <a:spLocks noChangeShapeType="1"/>
              </p:cNvSpPr>
              <p:nvPr/>
            </p:nvSpPr>
            <p:spPr bwMode="auto">
              <a:xfrm>
                <a:off x="354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299" name="Line 752"/>
              <p:cNvSpPr>
                <a:spLocks noChangeShapeType="1"/>
              </p:cNvSpPr>
              <p:nvPr/>
            </p:nvSpPr>
            <p:spPr bwMode="auto">
              <a:xfrm>
                <a:off x="355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0" name="Line 753"/>
              <p:cNvSpPr>
                <a:spLocks noChangeShapeType="1"/>
              </p:cNvSpPr>
              <p:nvPr/>
            </p:nvSpPr>
            <p:spPr bwMode="auto">
              <a:xfrm>
                <a:off x="356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1" name="Line 754"/>
              <p:cNvSpPr>
                <a:spLocks noChangeShapeType="1"/>
              </p:cNvSpPr>
              <p:nvPr/>
            </p:nvSpPr>
            <p:spPr bwMode="auto">
              <a:xfrm>
                <a:off x="357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2" name="Line 755"/>
              <p:cNvSpPr>
                <a:spLocks noChangeShapeType="1"/>
              </p:cNvSpPr>
              <p:nvPr/>
            </p:nvSpPr>
            <p:spPr bwMode="auto">
              <a:xfrm>
                <a:off x="359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3" name="Line 756"/>
              <p:cNvSpPr>
                <a:spLocks noChangeShapeType="1"/>
              </p:cNvSpPr>
              <p:nvPr/>
            </p:nvSpPr>
            <p:spPr bwMode="auto">
              <a:xfrm>
                <a:off x="360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4" name="Line 757"/>
              <p:cNvSpPr>
                <a:spLocks noChangeShapeType="1"/>
              </p:cNvSpPr>
              <p:nvPr/>
            </p:nvSpPr>
            <p:spPr bwMode="auto">
              <a:xfrm>
                <a:off x="361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5" name="Line 758"/>
              <p:cNvSpPr>
                <a:spLocks noChangeShapeType="1"/>
              </p:cNvSpPr>
              <p:nvPr/>
            </p:nvSpPr>
            <p:spPr bwMode="auto">
              <a:xfrm>
                <a:off x="362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6" name="Line 759"/>
              <p:cNvSpPr>
                <a:spLocks noChangeShapeType="1"/>
              </p:cNvSpPr>
              <p:nvPr/>
            </p:nvSpPr>
            <p:spPr bwMode="auto">
              <a:xfrm>
                <a:off x="363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7" name="Line 760"/>
              <p:cNvSpPr>
                <a:spLocks noChangeShapeType="1"/>
              </p:cNvSpPr>
              <p:nvPr/>
            </p:nvSpPr>
            <p:spPr bwMode="auto">
              <a:xfrm>
                <a:off x="365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8" name="Line 761"/>
              <p:cNvSpPr>
                <a:spLocks noChangeShapeType="1"/>
              </p:cNvSpPr>
              <p:nvPr/>
            </p:nvSpPr>
            <p:spPr bwMode="auto">
              <a:xfrm>
                <a:off x="366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09" name="Line 762"/>
              <p:cNvSpPr>
                <a:spLocks noChangeShapeType="1"/>
              </p:cNvSpPr>
              <p:nvPr/>
            </p:nvSpPr>
            <p:spPr bwMode="auto">
              <a:xfrm>
                <a:off x="367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0" name="Line 763"/>
              <p:cNvSpPr>
                <a:spLocks noChangeShapeType="1"/>
              </p:cNvSpPr>
              <p:nvPr/>
            </p:nvSpPr>
            <p:spPr bwMode="auto">
              <a:xfrm>
                <a:off x="368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1" name="Line 764"/>
              <p:cNvSpPr>
                <a:spLocks noChangeShapeType="1"/>
              </p:cNvSpPr>
              <p:nvPr/>
            </p:nvSpPr>
            <p:spPr bwMode="auto">
              <a:xfrm>
                <a:off x="3699"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2" name="Line 765"/>
              <p:cNvSpPr>
                <a:spLocks noChangeShapeType="1"/>
              </p:cNvSpPr>
              <p:nvPr/>
            </p:nvSpPr>
            <p:spPr bwMode="auto">
              <a:xfrm>
                <a:off x="3710"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3" name="Line 766"/>
              <p:cNvSpPr>
                <a:spLocks noChangeShapeType="1"/>
              </p:cNvSpPr>
              <p:nvPr/>
            </p:nvSpPr>
            <p:spPr bwMode="auto">
              <a:xfrm>
                <a:off x="372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4" name="Line 767"/>
              <p:cNvSpPr>
                <a:spLocks noChangeShapeType="1"/>
              </p:cNvSpPr>
              <p:nvPr/>
            </p:nvSpPr>
            <p:spPr bwMode="auto">
              <a:xfrm>
                <a:off x="373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5" name="Line 768"/>
              <p:cNvSpPr>
                <a:spLocks noChangeShapeType="1"/>
              </p:cNvSpPr>
              <p:nvPr/>
            </p:nvSpPr>
            <p:spPr bwMode="auto">
              <a:xfrm>
                <a:off x="374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6" name="Line 769"/>
              <p:cNvSpPr>
                <a:spLocks noChangeShapeType="1"/>
              </p:cNvSpPr>
              <p:nvPr/>
            </p:nvSpPr>
            <p:spPr bwMode="auto">
              <a:xfrm>
                <a:off x="375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7" name="Line 770"/>
              <p:cNvSpPr>
                <a:spLocks noChangeShapeType="1"/>
              </p:cNvSpPr>
              <p:nvPr/>
            </p:nvSpPr>
            <p:spPr bwMode="auto">
              <a:xfrm>
                <a:off x="377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8" name="Line 771"/>
              <p:cNvSpPr>
                <a:spLocks noChangeShapeType="1"/>
              </p:cNvSpPr>
              <p:nvPr/>
            </p:nvSpPr>
            <p:spPr bwMode="auto">
              <a:xfrm>
                <a:off x="378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19" name="Line 772"/>
              <p:cNvSpPr>
                <a:spLocks noChangeShapeType="1"/>
              </p:cNvSpPr>
              <p:nvPr/>
            </p:nvSpPr>
            <p:spPr bwMode="auto">
              <a:xfrm>
                <a:off x="379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0" name="Line 773"/>
              <p:cNvSpPr>
                <a:spLocks noChangeShapeType="1"/>
              </p:cNvSpPr>
              <p:nvPr/>
            </p:nvSpPr>
            <p:spPr bwMode="auto">
              <a:xfrm>
                <a:off x="380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1" name="Line 774"/>
              <p:cNvSpPr>
                <a:spLocks noChangeShapeType="1"/>
              </p:cNvSpPr>
              <p:nvPr/>
            </p:nvSpPr>
            <p:spPr bwMode="auto">
              <a:xfrm>
                <a:off x="381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2" name="Line 775"/>
              <p:cNvSpPr>
                <a:spLocks noChangeShapeType="1"/>
              </p:cNvSpPr>
              <p:nvPr/>
            </p:nvSpPr>
            <p:spPr bwMode="auto">
              <a:xfrm>
                <a:off x="383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3" name="Line 776"/>
              <p:cNvSpPr>
                <a:spLocks noChangeShapeType="1"/>
              </p:cNvSpPr>
              <p:nvPr/>
            </p:nvSpPr>
            <p:spPr bwMode="auto">
              <a:xfrm>
                <a:off x="384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4" name="Line 777"/>
              <p:cNvSpPr>
                <a:spLocks noChangeShapeType="1"/>
              </p:cNvSpPr>
              <p:nvPr/>
            </p:nvSpPr>
            <p:spPr bwMode="auto">
              <a:xfrm>
                <a:off x="385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5" name="Line 778"/>
              <p:cNvSpPr>
                <a:spLocks noChangeShapeType="1"/>
              </p:cNvSpPr>
              <p:nvPr/>
            </p:nvSpPr>
            <p:spPr bwMode="auto">
              <a:xfrm>
                <a:off x="386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6" name="Line 779"/>
              <p:cNvSpPr>
                <a:spLocks noChangeShapeType="1"/>
              </p:cNvSpPr>
              <p:nvPr/>
            </p:nvSpPr>
            <p:spPr bwMode="auto">
              <a:xfrm>
                <a:off x="387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7" name="Line 780"/>
              <p:cNvSpPr>
                <a:spLocks noChangeShapeType="1"/>
              </p:cNvSpPr>
              <p:nvPr/>
            </p:nvSpPr>
            <p:spPr bwMode="auto">
              <a:xfrm>
                <a:off x="389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8" name="Line 781"/>
              <p:cNvSpPr>
                <a:spLocks noChangeShapeType="1"/>
              </p:cNvSpPr>
              <p:nvPr/>
            </p:nvSpPr>
            <p:spPr bwMode="auto">
              <a:xfrm>
                <a:off x="390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29" name="Line 782"/>
              <p:cNvSpPr>
                <a:spLocks noChangeShapeType="1"/>
              </p:cNvSpPr>
              <p:nvPr/>
            </p:nvSpPr>
            <p:spPr bwMode="auto">
              <a:xfrm>
                <a:off x="391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0" name="Line 783"/>
              <p:cNvSpPr>
                <a:spLocks noChangeShapeType="1"/>
              </p:cNvSpPr>
              <p:nvPr/>
            </p:nvSpPr>
            <p:spPr bwMode="auto">
              <a:xfrm>
                <a:off x="392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1" name="Line 784"/>
              <p:cNvSpPr>
                <a:spLocks noChangeShapeType="1"/>
              </p:cNvSpPr>
              <p:nvPr/>
            </p:nvSpPr>
            <p:spPr bwMode="auto">
              <a:xfrm>
                <a:off x="3939"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2" name="Line 785"/>
              <p:cNvSpPr>
                <a:spLocks noChangeShapeType="1"/>
              </p:cNvSpPr>
              <p:nvPr/>
            </p:nvSpPr>
            <p:spPr bwMode="auto">
              <a:xfrm>
                <a:off x="3950"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3" name="Line 786"/>
              <p:cNvSpPr>
                <a:spLocks noChangeShapeType="1"/>
              </p:cNvSpPr>
              <p:nvPr/>
            </p:nvSpPr>
            <p:spPr bwMode="auto">
              <a:xfrm>
                <a:off x="396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4" name="Line 787"/>
              <p:cNvSpPr>
                <a:spLocks noChangeShapeType="1"/>
              </p:cNvSpPr>
              <p:nvPr/>
            </p:nvSpPr>
            <p:spPr bwMode="auto">
              <a:xfrm>
                <a:off x="3974"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5" name="Line 788"/>
              <p:cNvSpPr>
                <a:spLocks noChangeShapeType="1"/>
              </p:cNvSpPr>
              <p:nvPr/>
            </p:nvSpPr>
            <p:spPr bwMode="auto">
              <a:xfrm>
                <a:off x="3987"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6" name="Line 789"/>
              <p:cNvSpPr>
                <a:spLocks noChangeShapeType="1"/>
              </p:cNvSpPr>
              <p:nvPr/>
            </p:nvSpPr>
            <p:spPr bwMode="auto">
              <a:xfrm>
                <a:off x="3998"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7" name="Line 790"/>
              <p:cNvSpPr>
                <a:spLocks noChangeShapeType="1"/>
              </p:cNvSpPr>
              <p:nvPr/>
            </p:nvSpPr>
            <p:spPr bwMode="auto">
              <a:xfrm>
                <a:off x="401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8" name="Line 791"/>
              <p:cNvSpPr>
                <a:spLocks noChangeShapeType="1"/>
              </p:cNvSpPr>
              <p:nvPr/>
            </p:nvSpPr>
            <p:spPr bwMode="auto">
              <a:xfrm>
                <a:off x="4022"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39" name="Line 792"/>
              <p:cNvSpPr>
                <a:spLocks noChangeShapeType="1"/>
              </p:cNvSpPr>
              <p:nvPr/>
            </p:nvSpPr>
            <p:spPr bwMode="auto">
              <a:xfrm>
                <a:off x="4035"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0" name="Line 793"/>
              <p:cNvSpPr>
                <a:spLocks noChangeShapeType="1"/>
              </p:cNvSpPr>
              <p:nvPr/>
            </p:nvSpPr>
            <p:spPr bwMode="auto">
              <a:xfrm>
                <a:off x="4046"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1" name="Line 794"/>
              <p:cNvSpPr>
                <a:spLocks noChangeShapeType="1"/>
              </p:cNvSpPr>
              <p:nvPr/>
            </p:nvSpPr>
            <p:spPr bwMode="auto">
              <a:xfrm>
                <a:off x="405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2" name="Line 795"/>
              <p:cNvSpPr>
                <a:spLocks noChangeShapeType="1"/>
              </p:cNvSpPr>
              <p:nvPr/>
            </p:nvSpPr>
            <p:spPr bwMode="auto">
              <a:xfrm>
                <a:off x="4070"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3" name="Line 796"/>
              <p:cNvSpPr>
                <a:spLocks noChangeShapeType="1"/>
              </p:cNvSpPr>
              <p:nvPr/>
            </p:nvSpPr>
            <p:spPr bwMode="auto">
              <a:xfrm>
                <a:off x="4083"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4" name="Line 797"/>
              <p:cNvSpPr>
                <a:spLocks noChangeShapeType="1"/>
              </p:cNvSpPr>
              <p:nvPr/>
            </p:nvSpPr>
            <p:spPr bwMode="auto">
              <a:xfrm>
                <a:off x="4094"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5" name="Line 798"/>
              <p:cNvSpPr>
                <a:spLocks noChangeShapeType="1"/>
              </p:cNvSpPr>
              <p:nvPr/>
            </p:nvSpPr>
            <p:spPr bwMode="auto">
              <a:xfrm>
                <a:off x="4106"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6" name="Line 799"/>
              <p:cNvSpPr>
                <a:spLocks noChangeShapeType="1"/>
              </p:cNvSpPr>
              <p:nvPr/>
            </p:nvSpPr>
            <p:spPr bwMode="auto">
              <a:xfrm>
                <a:off x="4118" y="1951"/>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7" name="Line 800"/>
              <p:cNvSpPr>
                <a:spLocks noChangeShapeType="1"/>
              </p:cNvSpPr>
              <p:nvPr/>
            </p:nvSpPr>
            <p:spPr bwMode="auto">
              <a:xfrm>
                <a:off x="4131" y="1951"/>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8" name="Line 801"/>
              <p:cNvSpPr>
                <a:spLocks noChangeShapeType="1"/>
              </p:cNvSpPr>
              <p:nvPr/>
            </p:nvSpPr>
            <p:spPr bwMode="auto">
              <a:xfrm>
                <a:off x="4142" y="1951"/>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49" name="Line 802"/>
              <p:cNvSpPr>
                <a:spLocks noChangeShapeType="1"/>
              </p:cNvSpPr>
              <p:nvPr/>
            </p:nvSpPr>
            <p:spPr bwMode="auto">
              <a:xfrm>
                <a:off x="1814" y="1951"/>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50" name="Line 803"/>
              <p:cNvSpPr>
                <a:spLocks noChangeShapeType="1"/>
              </p:cNvSpPr>
              <p:nvPr/>
            </p:nvSpPr>
            <p:spPr bwMode="auto">
              <a:xfrm flipH="1">
                <a:off x="4122" y="1951"/>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351" name="Freeform 804"/>
              <p:cNvSpPr>
                <a:spLocks noEditPoints="1"/>
              </p:cNvSpPr>
              <p:nvPr/>
            </p:nvSpPr>
            <p:spPr bwMode="auto">
              <a:xfrm>
                <a:off x="1628" y="1914"/>
                <a:ext cx="45" cy="70"/>
              </a:xfrm>
              <a:custGeom>
                <a:avLst/>
                <a:gdLst>
                  <a:gd name="T0" fmla="*/ 0 w 91"/>
                  <a:gd name="T1" fmla="*/ 70 h 139"/>
                  <a:gd name="T2" fmla="*/ 2 w 91"/>
                  <a:gd name="T3" fmla="*/ 47 h 139"/>
                  <a:gd name="T4" fmla="*/ 6 w 91"/>
                  <a:gd name="T5" fmla="*/ 29 h 139"/>
                  <a:gd name="T6" fmla="*/ 9 w 91"/>
                  <a:gd name="T7" fmla="*/ 21 h 139"/>
                  <a:gd name="T8" fmla="*/ 14 w 91"/>
                  <a:gd name="T9" fmla="*/ 14 h 139"/>
                  <a:gd name="T10" fmla="*/ 21 w 91"/>
                  <a:gd name="T11" fmla="*/ 7 h 139"/>
                  <a:gd name="T12" fmla="*/ 28 w 91"/>
                  <a:gd name="T13" fmla="*/ 3 h 139"/>
                  <a:gd name="T14" fmla="*/ 37 w 91"/>
                  <a:gd name="T15" fmla="*/ 0 h 139"/>
                  <a:gd name="T16" fmla="*/ 46 w 91"/>
                  <a:gd name="T17" fmla="*/ 0 h 139"/>
                  <a:gd name="T18" fmla="*/ 56 w 91"/>
                  <a:gd name="T19" fmla="*/ 2 h 139"/>
                  <a:gd name="T20" fmla="*/ 65 w 91"/>
                  <a:gd name="T21" fmla="*/ 3 h 139"/>
                  <a:gd name="T22" fmla="*/ 72 w 91"/>
                  <a:gd name="T23" fmla="*/ 7 h 139"/>
                  <a:gd name="T24" fmla="*/ 75 w 91"/>
                  <a:gd name="T25" fmla="*/ 12 h 139"/>
                  <a:gd name="T26" fmla="*/ 79 w 91"/>
                  <a:gd name="T27" fmla="*/ 17 h 139"/>
                  <a:gd name="T28" fmla="*/ 84 w 91"/>
                  <a:gd name="T29" fmla="*/ 26 h 139"/>
                  <a:gd name="T30" fmla="*/ 88 w 91"/>
                  <a:gd name="T31" fmla="*/ 36 h 139"/>
                  <a:gd name="T32" fmla="*/ 89 w 91"/>
                  <a:gd name="T33" fmla="*/ 52 h 139"/>
                  <a:gd name="T34" fmla="*/ 91 w 91"/>
                  <a:gd name="T35" fmla="*/ 70 h 139"/>
                  <a:gd name="T36" fmla="*/ 89 w 91"/>
                  <a:gd name="T37" fmla="*/ 92 h 139"/>
                  <a:gd name="T38" fmla="*/ 86 w 91"/>
                  <a:gd name="T39" fmla="*/ 110 h 139"/>
                  <a:gd name="T40" fmla="*/ 82 w 91"/>
                  <a:gd name="T41" fmla="*/ 118 h 139"/>
                  <a:gd name="T42" fmla="*/ 77 w 91"/>
                  <a:gd name="T43" fmla="*/ 125 h 139"/>
                  <a:gd name="T44" fmla="*/ 70 w 91"/>
                  <a:gd name="T45" fmla="*/ 132 h 139"/>
                  <a:gd name="T46" fmla="*/ 63 w 91"/>
                  <a:gd name="T47" fmla="*/ 136 h 139"/>
                  <a:gd name="T48" fmla="*/ 54 w 91"/>
                  <a:gd name="T49" fmla="*/ 139 h 139"/>
                  <a:gd name="T50" fmla="*/ 46 w 91"/>
                  <a:gd name="T51" fmla="*/ 139 h 139"/>
                  <a:gd name="T52" fmla="*/ 28 w 91"/>
                  <a:gd name="T53" fmla="*/ 136 h 139"/>
                  <a:gd name="T54" fmla="*/ 14 w 91"/>
                  <a:gd name="T55" fmla="*/ 127 h 139"/>
                  <a:gd name="T56" fmla="*/ 7 w 91"/>
                  <a:gd name="T57" fmla="*/ 111 h 139"/>
                  <a:gd name="T58" fmla="*/ 2 w 91"/>
                  <a:gd name="T59" fmla="*/ 92 h 139"/>
                  <a:gd name="T60" fmla="*/ 0 w 91"/>
                  <a:gd name="T61" fmla="*/ 70 h 139"/>
                  <a:gd name="T62" fmla="*/ 18 w 91"/>
                  <a:gd name="T63" fmla="*/ 70 h 139"/>
                  <a:gd name="T64" fmla="*/ 19 w 91"/>
                  <a:gd name="T65" fmla="*/ 89 h 139"/>
                  <a:gd name="T66" fmla="*/ 21 w 91"/>
                  <a:gd name="T67" fmla="*/ 105 h 139"/>
                  <a:gd name="T68" fmla="*/ 26 w 91"/>
                  <a:gd name="T69" fmla="*/ 113 h 139"/>
                  <a:gd name="T70" fmla="*/ 32 w 91"/>
                  <a:gd name="T71" fmla="*/ 118 h 139"/>
                  <a:gd name="T72" fmla="*/ 39 w 91"/>
                  <a:gd name="T73" fmla="*/ 122 h 139"/>
                  <a:gd name="T74" fmla="*/ 46 w 91"/>
                  <a:gd name="T75" fmla="*/ 124 h 139"/>
                  <a:gd name="T76" fmla="*/ 53 w 91"/>
                  <a:gd name="T77" fmla="*/ 122 h 139"/>
                  <a:gd name="T78" fmla="*/ 60 w 91"/>
                  <a:gd name="T79" fmla="*/ 118 h 139"/>
                  <a:gd name="T80" fmla="*/ 65 w 91"/>
                  <a:gd name="T81" fmla="*/ 113 h 139"/>
                  <a:gd name="T82" fmla="*/ 68 w 91"/>
                  <a:gd name="T83" fmla="*/ 105 h 139"/>
                  <a:gd name="T84" fmla="*/ 72 w 91"/>
                  <a:gd name="T85" fmla="*/ 89 h 139"/>
                  <a:gd name="T86" fmla="*/ 72 w 91"/>
                  <a:gd name="T87" fmla="*/ 70 h 139"/>
                  <a:gd name="T88" fmla="*/ 72 w 91"/>
                  <a:gd name="T89" fmla="*/ 50 h 139"/>
                  <a:gd name="T90" fmla="*/ 70 w 91"/>
                  <a:gd name="T91" fmla="*/ 36 h 139"/>
                  <a:gd name="T92" fmla="*/ 65 w 91"/>
                  <a:gd name="T93" fmla="*/ 26 h 139"/>
                  <a:gd name="T94" fmla="*/ 60 w 91"/>
                  <a:gd name="T95" fmla="*/ 21 h 139"/>
                  <a:gd name="T96" fmla="*/ 53 w 91"/>
                  <a:gd name="T97" fmla="*/ 17 h 139"/>
                  <a:gd name="T98" fmla="*/ 46 w 91"/>
                  <a:gd name="T99" fmla="*/ 15 h 139"/>
                  <a:gd name="T100" fmla="*/ 39 w 91"/>
                  <a:gd name="T101" fmla="*/ 17 h 139"/>
                  <a:gd name="T102" fmla="*/ 32 w 91"/>
                  <a:gd name="T103" fmla="*/ 19 h 139"/>
                  <a:gd name="T104" fmla="*/ 26 w 91"/>
                  <a:gd name="T105" fmla="*/ 24 h 139"/>
                  <a:gd name="T106" fmla="*/ 23 w 91"/>
                  <a:gd name="T107" fmla="*/ 35 h 139"/>
                  <a:gd name="T108" fmla="*/ 19 w 91"/>
                  <a:gd name="T109" fmla="*/ 50 h 139"/>
                  <a:gd name="T110" fmla="*/ 18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6" y="29"/>
                    </a:lnTo>
                    <a:lnTo>
                      <a:pt x="9" y="21"/>
                    </a:lnTo>
                    <a:lnTo>
                      <a:pt x="14" y="14"/>
                    </a:lnTo>
                    <a:lnTo>
                      <a:pt x="21" y="7"/>
                    </a:lnTo>
                    <a:lnTo>
                      <a:pt x="28" y="3"/>
                    </a:lnTo>
                    <a:lnTo>
                      <a:pt x="37" y="0"/>
                    </a:lnTo>
                    <a:lnTo>
                      <a:pt x="46" y="0"/>
                    </a:lnTo>
                    <a:lnTo>
                      <a:pt x="56" y="2"/>
                    </a:lnTo>
                    <a:lnTo>
                      <a:pt x="65" y="3"/>
                    </a:lnTo>
                    <a:lnTo>
                      <a:pt x="72" y="7"/>
                    </a:lnTo>
                    <a:lnTo>
                      <a:pt x="75" y="12"/>
                    </a:lnTo>
                    <a:lnTo>
                      <a:pt x="79" y="17"/>
                    </a:lnTo>
                    <a:lnTo>
                      <a:pt x="84" y="26"/>
                    </a:lnTo>
                    <a:lnTo>
                      <a:pt x="88" y="36"/>
                    </a:lnTo>
                    <a:lnTo>
                      <a:pt x="89" y="52"/>
                    </a:lnTo>
                    <a:lnTo>
                      <a:pt x="91" y="70"/>
                    </a:lnTo>
                    <a:lnTo>
                      <a:pt x="89" y="92"/>
                    </a:lnTo>
                    <a:lnTo>
                      <a:pt x="86" y="110"/>
                    </a:lnTo>
                    <a:lnTo>
                      <a:pt x="82" y="118"/>
                    </a:lnTo>
                    <a:lnTo>
                      <a:pt x="77" y="125"/>
                    </a:lnTo>
                    <a:lnTo>
                      <a:pt x="70" y="132"/>
                    </a:lnTo>
                    <a:lnTo>
                      <a:pt x="63" y="136"/>
                    </a:lnTo>
                    <a:lnTo>
                      <a:pt x="54" y="139"/>
                    </a:lnTo>
                    <a:lnTo>
                      <a:pt x="46" y="139"/>
                    </a:lnTo>
                    <a:lnTo>
                      <a:pt x="28" y="136"/>
                    </a:lnTo>
                    <a:lnTo>
                      <a:pt x="14" y="127"/>
                    </a:lnTo>
                    <a:lnTo>
                      <a:pt x="7" y="111"/>
                    </a:lnTo>
                    <a:lnTo>
                      <a:pt x="2" y="92"/>
                    </a:lnTo>
                    <a:lnTo>
                      <a:pt x="0" y="70"/>
                    </a:lnTo>
                    <a:close/>
                    <a:moveTo>
                      <a:pt x="18" y="70"/>
                    </a:moveTo>
                    <a:lnTo>
                      <a:pt x="19" y="89"/>
                    </a:lnTo>
                    <a:lnTo>
                      <a:pt x="21" y="105"/>
                    </a:lnTo>
                    <a:lnTo>
                      <a:pt x="26" y="113"/>
                    </a:lnTo>
                    <a:lnTo>
                      <a:pt x="32" y="118"/>
                    </a:lnTo>
                    <a:lnTo>
                      <a:pt x="39" y="122"/>
                    </a:lnTo>
                    <a:lnTo>
                      <a:pt x="46" y="124"/>
                    </a:lnTo>
                    <a:lnTo>
                      <a:pt x="53" y="122"/>
                    </a:lnTo>
                    <a:lnTo>
                      <a:pt x="60" y="118"/>
                    </a:lnTo>
                    <a:lnTo>
                      <a:pt x="65" y="113"/>
                    </a:lnTo>
                    <a:lnTo>
                      <a:pt x="68" y="105"/>
                    </a:lnTo>
                    <a:lnTo>
                      <a:pt x="72" y="89"/>
                    </a:lnTo>
                    <a:lnTo>
                      <a:pt x="72" y="70"/>
                    </a:lnTo>
                    <a:lnTo>
                      <a:pt x="72" y="50"/>
                    </a:lnTo>
                    <a:lnTo>
                      <a:pt x="70" y="36"/>
                    </a:lnTo>
                    <a:lnTo>
                      <a:pt x="65" y="26"/>
                    </a:lnTo>
                    <a:lnTo>
                      <a:pt x="60" y="21"/>
                    </a:lnTo>
                    <a:lnTo>
                      <a:pt x="53" y="17"/>
                    </a:lnTo>
                    <a:lnTo>
                      <a:pt x="46" y="15"/>
                    </a:lnTo>
                    <a:lnTo>
                      <a:pt x="39" y="17"/>
                    </a:lnTo>
                    <a:lnTo>
                      <a:pt x="32" y="19"/>
                    </a:lnTo>
                    <a:lnTo>
                      <a:pt x="26" y="24"/>
                    </a:lnTo>
                    <a:lnTo>
                      <a:pt x="23" y="35"/>
                    </a:lnTo>
                    <a:lnTo>
                      <a:pt x="19"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352" name="Rectangle 805"/>
              <p:cNvSpPr>
                <a:spLocks noChangeArrowheads="1"/>
              </p:cNvSpPr>
              <p:nvPr/>
            </p:nvSpPr>
            <p:spPr bwMode="auto">
              <a:xfrm>
                <a:off x="1686" y="1974"/>
                <a:ext cx="9"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353" name="Freeform 806"/>
              <p:cNvSpPr>
                <a:spLocks noEditPoints="1"/>
              </p:cNvSpPr>
              <p:nvPr/>
            </p:nvSpPr>
            <p:spPr bwMode="auto">
              <a:xfrm>
                <a:off x="1707" y="1914"/>
                <a:ext cx="45" cy="70"/>
              </a:xfrm>
              <a:custGeom>
                <a:avLst/>
                <a:gdLst>
                  <a:gd name="T0" fmla="*/ 72 w 91"/>
                  <a:gd name="T1" fmla="*/ 38 h 139"/>
                  <a:gd name="T2" fmla="*/ 68 w 91"/>
                  <a:gd name="T3" fmla="*/ 26 h 139"/>
                  <a:gd name="T4" fmla="*/ 61 w 91"/>
                  <a:gd name="T5" fmla="*/ 19 h 139"/>
                  <a:gd name="T6" fmla="*/ 49 w 91"/>
                  <a:gd name="T7" fmla="*/ 15 h 139"/>
                  <a:gd name="T8" fmla="*/ 33 w 91"/>
                  <a:gd name="T9" fmla="*/ 19 h 139"/>
                  <a:gd name="T10" fmla="*/ 26 w 91"/>
                  <a:gd name="T11" fmla="*/ 29 h 139"/>
                  <a:gd name="T12" fmla="*/ 19 w 91"/>
                  <a:gd name="T13" fmla="*/ 49 h 139"/>
                  <a:gd name="T14" fmla="*/ 23 w 91"/>
                  <a:gd name="T15" fmla="*/ 61 h 139"/>
                  <a:gd name="T16" fmla="*/ 33 w 91"/>
                  <a:gd name="T17" fmla="*/ 52 h 139"/>
                  <a:gd name="T18" fmla="*/ 51 w 91"/>
                  <a:gd name="T19" fmla="*/ 47 h 139"/>
                  <a:gd name="T20" fmla="*/ 80 w 91"/>
                  <a:gd name="T21" fmla="*/ 61 h 139"/>
                  <a:gd name="T22" fmla="*/ 91 w 91"/>
                  <a:gd name="T23" fmla="*/ 92 h 139"/>
                  <a:gd name="T24" fmla="*/ 89 w 91"/>
                  <a:gd name="T25" fmla="*/ 110 h 139"/>
                  <a:gd name="T26" fmla="*/ 82 w 91"/>
                  <a:gd name="T27" fmla="*/ 124 h 139"/>
                  <a:gd name="T28" fmla="*/ 70 w 91"/>
                  <a:gd name="T29" fmla="*/ 134 h 139"/>
                  <a:gd name="T30" fmla="*/ 56 w 91"/>
                  <a:gd name="T31" fmla="*/ 139 h 139"/>
                  <a:gd name="T32" fmla="*/ 28 w 91"/>
                  <a:gd name="T33" fmla="*/ 136 h 139"/>
                  <a:gd name="T34" fmla="*/ 5 w 91"/>
                  <a:gd name="T35" fmla="*/ 111 h 139"/>
                  <a:gd name="T36" fmla="*/ 0 w 91"/>
                  <a:gd name="T37" fmla="*/ 73 h 139"/>
                  <a:gd name="T38" fmla="*/ 7 w 91"/>
                  <a:gd name="T39" fmla="*/ 29 h 139"/>
                  <a:gd name="T40" fmla="*/ 30 w 91"/>
                  <a:gd name="T41" fmla="*/ 3 h 139"/>
                  <a:gd name="T42" fmla="*/ 59 w 91"/>
                  <a:gd name="T43" fmla="*/ 2 h 139"/>
                  <a:gd name="T44" fmla="*/ 77 w 91"/>
                  <a:gd name="T45" fmla="*/ 9 h 139"/>
                  <a:gd name="T46" fmla="*/ 86 w 91"/>
                  <a:gd name="T47" fmla="*/ 21 h 139"/>
                  <a:gd name="T48" fmla="*/ 89 w 91"/>
                  <a:gd name="T49" fmla="*/ 36 h 139"/>
                  <a:gd name="T50" fmla="*/ 19 w 91"/>
                  <a:gd name="T51" fmla="*/ 101 h 139"/>
                  <a:gd name="T52" fmla="*/ 26 w 91"/>
                  <a:gd name="T53" fmla="*/ 115 h 139"/>
                  <a:gd name="T54" fmla="*/ 39 w 91"/>
                  <a:gd name="T55" fmla="*/ 122 h 139"/>
                  <a:gd name="T56" fmla="*/ 54 w 91"/>
                  <a:gd name="T57" fmla="*/ 122 h 139"/>
                  <a:gd name="T58" fmla="*/ 66 w 91"/>
                  <a:gd name="T59" fmla="*/ 115 h 139"/>
                  <a:gd name="T60" fmla="*/ 73 w 91"/>
                  <a:gd name="T61" fmla="*/ 101 h 139"/>
                  <a:gd name="T62" fmla="*/ 73 w 91"/>
                  <a:gd name="T63" fmla="*/ 85 h 139"/>
                  <a:gd name="T64" fmla="*/ 66 w 91"/>
                  <a:gd name="T65" fmla="*/ 71 h 139"/>
                  <a:gd name="T66" fmla="*/ 54 w 91"/>
                  <a:gd name="T67" fmla="*/ 64 h 139"/>
                  <a:gd name="T68" fmla="*/ 39 w 91"/>
                  <a:gd name="T69" fmla="*/ 64 h 139"/>
                  <a:gd name="T70" fmla="*/ 26 w 91"/>
                  <a:gd name="T71" fmla="*/ 71 h 139"/>
                  <a:gd name="T72" fmla="*/ 19 w 91"/>
                  <a:gd name="T73" fmla="*/ 8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139">
                    <a:moveTo>
                      <a:pt x="89" y="36"/>
                    </a:moveTo>
                    <a:lnTo>
                      <a:pt x="72" y="38"/>
                    </a:lnTo>
                    <a:lnTo>
                      <a:pt x="70" y="31"/>
                    </a:lnTo>
                    <a:lnTo>
                      <a:pt x="68" y="26"/>
                    </a:lnTo>
                    <a:lnTo>
                      <a:pt x="65" y="22"/>
                    </a:lnTo>
                    <a:lnTo>
                      <a:pt x="61" y="19"/>
                    </a:lnTo>
                    <a:lnTo>
                      <a:pt x="54" y="17"/>
                    </a:lnTo>
                    <a:lnTo>
                      <a:pt x="49" y="15"/>
                    </a:lnTo>
                    <a:lnTo>
                      <a:pt x="40" y="17"/>
                    </a:lnTo>
                    <a:lnTo>
                      <a:pt x="33" y="19"/>
                    </a:lnTo>
                    <a:lnTo>
                      <a:pt x="30" y="24"/>
                    </a:lnTo>
                    <a:lnTo>
                      <a:pt x="26" y="29"/>
                    </a:lnTo>
                    <a:lnTo>
                      <a:pt x="23" y="35"/>
                    </a:lnTo>
                    <a:lnTo>
                      <a:pt x="19" y="49"/>
                    </a:lnTo>
                    <a:lnTo>
                      <a:pt x="18" y="66"/>
                    </a:lnTo>
                    <a:lnTo>
                      <a:pt x="23" y="61"/>
                    </a:lnTo>
                    <a:lnTo>
                      <a:pt x="26" y="56"/>
                    </a:lnTo>
                    <a:lnTo>
                      <a:pt x="33" y="52"/>
                    </a:lnTo>
                    <a:lnTo>
                      <a:pt x="42" y="49"/>
                    </a:lnTo>
                    <a:lnTo>
                      <a:pt x="51" y="47"/>
                    </a:lnTo>
                    <a:lnTo>
                      <a:pt x="66" y="50"/>
                    </a:lnTo>
                    <a:lnTo>
                      <a:pt x="80" y="61"/>
                    </a:lnTo>
                    <a:lnTo>
                      <a:pt x="89" y="75"/>
                    </a:lnTo>
                    <a:lnTo>
                      <a:pt x="91" y="92"/>
                    </a:lnTo>
                    <a:lnTo>
                      <a:pt x="91" y="101"/>
                    </a:lnTo>
                    <a:lnTo>
                      <a:pt x="89" y="110"/>
                    </a:lnTo>
                    <a:lnTo>
                      <a:pt x="86" y="117"/>
                    </a:lnTo>
                    <a:lnTo>
                      <a:pt x="82" y="124"/>
                    </a:lnTo>
                    <a:lnTo>
                      <a:pt x="77" y="129"/>
                    </a:lnTo>
                    <a:lnTo>
                      <a:pt x="70" y="134"/>
                    </a:lnTo>
                    <a:lnTo>
                      <a:pt x="63" y="138"/>
                    </a:lnTo>
                    <a:lnTo>
                      <a:pt x="56" y="139"/>
                    </a:lnTo>
                    <a:lnTo>
                      <a:pt x="47" y="139"/>
                    </a:lnTo>
                    <a:lnTo>
                      <a:pt x="28" y="136"/>
                    </a:lnTo>
                    <a:lnTo>
                      <a:pt x="12" y="124"/>
                    </a:lnTo>
                    <a:lnTo>
                      <a:pt x="5" y="111"/>
                    </a:lnTo>
                    <a:lnTo>
                      <a:pt x="2" y="94"/>
                    </a:lnTo>
                    <a:lnTo>
                      <a:pt x="0" y="73"/>
                    </a:lnTo>
                    <a:lnTo>
                      <a:pt x="2" y="49"/>
                    </a:lnTo>
                    <a:lnTo>
                      <a:pt x="7" y="29"/>
                    </a:lnTo>
                    <a:lnTo>
                      <a:pt x="14" y="15"/>
                    </a:lnTo>
                    <a:lnTo>
                      <a:pt x="30" y="3"/>
                    </a:lnTo>
                    <a:lnTo>
                      <a:pt x="49" y="0"/>
                    </a:lnTo>
                    <a:lnTo>
                      <a:pt x="59" y="2"/>
                    </a:lnTo>
                    <a:lnTo>
                      <a:pt x="70" y="3"/>
                    </a:lnTo>
                    <a:lnTo>
                      <a:pt x="77" y="9"/>
                    </a:lnTo>
                    <a:lnTo>
                      <a:pt x="82" y="14"/>
                    </a:lnTo>
                    <a:lnTo>
                      <a:pt x="86" y="21"/>
                    </a:lnTo>
                    <a:lnTo>
                      <a:pt x="87" y="28"/>
                    </a:lnTo>
                    <a:lnTo>
                      <a:pt x="89" y="36"/>
                    </a:lnTo>
                    <a:close/>
                    <a:moveTo>
                      <a:pt x="18" y="92"/>
                    </a:moveTo>
                    <a:lnTo>
                      <a:pt x="19" y="101"/>
                    </a:lnTo>
                    <a:lnTo>
                      <a:pt x="21" y="108"/>
                    </a:lnTo>
                    <a:lnTo>
                      <a:pt x="26" y="115"/>
                    </a:lnTo>
                    <a:lnTo>
                      <a:pt x="32" y="120"/>
                    </a:lnTo>
                    <a:lnTo>
                      <a:pt x="39" y="122"/>
                    </a:lnTo>
                    <a:lnTo>
                      <a:pt x="47" y="124"/>
                    </a:lnTo>
                    <a:lnTo>
                      <a:pt x="54" y="122"/>
                    </a:lnTo>
                    <a:lnTo>
                      <a:pt x="61" y="120"/>
                    </a:lnTo>
                    <a:lnTo>
                      <a:pt x="66" y="115"/>
                    </a:lnTo>
                    <a:lnTo>
                      <a:pt x="70" y="110"/>
                    </a:lnTo>
                    <a:lnTo>
                      <a:pt x="73" y="101"/>
                    </a:lnTo>
                    <a:lnTo>
                      <a:pt x="73" y="92"/>
                    </a:lnTo>
                    <a:lnTo>
                      <a:pt x="73" y="85"/>
                    </a:lnTo>
                    <a:lnTo>
                      <a:pt x="70" y="77"/>
                    </a:lnTo>
                    <a:lnTo>
                      <a:pt x="66" y="71"/>
                    </a:lnTo>
                    <a:lnTo>
                      <a:pt x="61" y="68"/>
                    </a:lnTo>
                    <a:lnTo>
                      <a:pt x="54" y="64"/>
                    </a:lnTo>
                    <a:lnTo>
                      <a:pt x="45" y="64"/>
                    </a:lnTo>
                    <a:lnTo>
                      <a:pt x="39" y="64"/>
                    </a:lnTo>
                    <a:lnTo>
                      <a:pt x="32" y="68"/>
                    </a:lnTo>
                    <a:lnTo>
                      <a:pt x="26" y="71"/>
                    </a:lnTo>
                    <a:lnTo>
                      <a:pt x="21" y="77"/>
                    </a:lnTo>
                    <a:lnTo>
                      <a:pt x="19" y="84"/>
                    </a:lnTo>
                    <a:lnTo>
                      <a:pt x="18" y="9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354" name="Line 807"/>
              <p:cNvSpPr>
                <a:spLocks noChangeShapeType="1"/>
              </p:cNvSpPr>
              <p:nvPr/>
            </p:nvSpPr>
            <p:spPr bwMode="auto">
              <a:xfrm>
                <a:off x="181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15" name="Group 1009"/>
            <p:cNvGrpSpPr>
              <a:grpSpLocks/>
            </p:cNvGrpSpPr>
            <p:nvPr/>
          </p:nvGrpSpPr>
          <p:grpSpPr bwMode="auto">
            <a:xfrm>
              <a:off x="1628" y="1267"/>
              <a:ext cx="2519" cy="375"/>
              <a:chOff x="1628" y="1267"/>
              <a:chExt cx="2519" cy="375"/>
            </a:xfrm>
          </p:grpSpPr>
          <p:sp>
            <p:nvSpPr>
              <p:cNvPr id="12955" name="Line 809"/>
              <p:cNvSpPr>
                <a:spLocks noChangeShapeType="1"/>
              </p:cNvSpPr>
              <p:nvPr/>
            </p:nvSpPr>
            <p:spPr bwMode="auto">
              <a:xfrm>
                <a:off x="182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56" name="Line 810"/>
              <p:cNvSpPr>
                <a:spLocks noChangeShapeType="1"/>
              </p:cNvSpPr>
              <p:nvPr/>
            </p:nvSpPr>
            <p:spPr bwMode="auto">
              <a:xfrm>
                <a:off x="183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57" name="Line 811"/>
              <p:cNvSpPr>
                <a:spLocks noChangeShapeType="1"/>
              </p:cNvSpPr>
              <p:nvPr/>
            </p:nvSpPr>
            <p:spPr bwMode="auto">
              <a:xfrm>
                <a:off x="185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58" name="Line 812"/>
              <p:cNvSpPr>
                <a:spLocks noChangeShapeType="1"/>
              </p:cNvSpPr>
              <p:nvPr/>
            </p:nvSpPr>
            <p:spPr bwMode="auto">
              <a:xfrm>
                <a:off x="186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59" name="Line 813"/>
              <p:cNvSpPr>
                <a:spLocks noChangeShapeType="1"/>
              </p:cNvSpPr>
              <p:nvPr/>
            </p:nvSpPr>
            <p:spPr bwMode="auto">
              <a:xfrm>
                <a:off x="187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0" name="Line 814"/>
              <p:cNvSpPr>
                <a:spLocks noChangeShapeType="1"/>
              </p:cNvSpPr>
              <p:nvPr/>
            </p:nvSpPr>
            <p:spPr bwMode="auto">
              <a:xfrm>
                <a:off x="188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1" name="Line 815"/>
              <p:cNvSpPr>
                <a:spLocks noChangeShapeType="1"/>
              </p:cNvSpPr>
              <p:nvPr/>
            </p:nvSpPr>
            <p:spPr bwMode="auto">
              <a:xfrm>
                <a:off x="189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2" name="Line 816"/>
              <p:cNvSpPr>
                <a:spLocks noChangeShapeType="1"/>
              </p:cNvSpPr>
              <p:nvPr/>
            </p:nvSpPr>
            <p:spPr bwMode="auto">
              <a:xfrm>
                <a:off x="191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3" name="Line 817"/>
              <p:cNvSpPr>
                <a:spLocks noChangeShapeType="1"/>
              </p:cNvSpPr>
              <p:nvPr/>
            </p:nvSpPr>
            <p:spPr bwMode="auto">
              <a:xfrm>
                <a:off x="192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4" name="Line 818"/>
              <p:cNvSpPr>
                <a:spLocks noChangeShapeType="1"/>
              </p:cNvSpPr>
              <p:nvPr/>
            </p:nvSpPr>
            <p:spPr bwMode="auto">
              <a:xfrm>
                <a:off x="193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5" name="Line 819"/>
              <p:cNvSpPr>
                <a:spLocks noChangeShapeType="1"/>
              </p:cNvSpPr>
              <p:nvPr/>
            </p:nvSpPr>
            <p:spPr bwMode="auto">
              <a:xfrm>
                <a:off x="194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6" name="Line 820"/>
              <p:cNvSpPr>
                <a:spLocks noChangeShapeType="1"/>
              </p:cNvSpPr>
              <p:nvPr/>
            </p:nvSpPr>
            <p:spPr bwMode="auto">
              <a:xfrm>
                <a:off x="195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7" name="Line 821"/>
              <p:cNvSpPr>
                <a:spLocks noChangeShapeType="1"/>
              </p:cNvSpPr>
              <p:nvPr/>
            </p:nvSpPr>
            <p:spPr bwMode="auto">
              <a:xfrm>
                <a:off x="197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8" name="Line 822"/>
              <p:cNvSpPr>
                <a:spLocks noChangeShapeType="1"/>
              </p:cNvSpPr>
              <p:nvPr/>
            </p:nvSpPr>
            <p:spPr bwMode="auto">
              <a:xfrm>
                <a:off x="198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69" name="Line 823"/>
              <p:cNvSpPr>
                <a:spLocks noChangeShapeType="1"/>
              </p:cNvSpPr>
              <p:nvPr/>
            </p:nvSpPr>
            <p:spPr bwMode="auto">
              <a:xfrm>
                <a:off x="199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0" name="Line 824"/>
              <p:cNvSpPr>
                <a:spLocks noChangeShapeType="1"/>
              </p:cNvSpPr>
              <p:nvPr/>
            </p:nvSpPr>
            <p:spPr bwMode="auto">
              <a:xfrm>
                <a:off x="200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1" name="Line 825"/>
              <p:cNvSpPr>
                <a:spLocks noChangeShapeType="1"/>
              </p:cNvSpPr>
              <p:nvPr/>
            </p:nvSpPr>
            <p:spPr bwMode="auto">
              <a:xfrm>
                <a:off x="2019"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2" name="Line 826"/>
              <p:cNvSpPr>
                <a:spLocks noChangeShapeType="1"/>
              </p:cNvSpPr>
              <p:nvPr/>
            </p:nvSpPr>
            <p:spPr bwMode="auto">
              <a:xfrm>
                <a:off x="2030"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3" name="Line 827"/>
              <p:cNvSpPr>
                <a:spLocks noChangeShapeType="1"/>
              </p:cNvSpPr>
              <p:nvPr/>
            </p:nvSpPr>
            <p:spPr bwMode="auto">
              <a:xfrm>
                <a:off x="204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4" name="Line 828"/>
              <p:cNvSpPr>
                <a:spLocks noChangeShapeType="1"/>
              </p:cNvSpPr>
              <p:nvPr/>
            </p:nvSpPr>
            <p:spPr bwMode="auto">
              <a:xfrm>
                <a:off x="205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5" name="Line 829"/>
              <p:cNvSpPr>
                <a:spLocks noChangeShapeType="1"/>
              </p:cNvSpPr>
              <p:nvPr/>
            </p:nvSpPr>
            <p:spPr bwMode="auto">
              <a:xfrm>
                <a:off x="206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6" name="Line 830"/>
              <p:cNvSpPr>
                <a:spLocks noChangeShapeType="1"/>
              </p:cNvSpPr>
              <p:nvPr/>
            </p:nvSpPr>
            <p:spPr bwMode="auto">
              <a:xfrm>
                <a:off x="207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7" name="Line 831"/>
              <p:cNvSpPr>
                <a:spLocks noChangeShapeType="1"/>
              </p:cNvSpPr>
              <p:nvPr/>
            </p:nvSpPr>
            <p:spPr bwMode="auto">
              <a:xfrm>
                <a:off x="209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8" name="Line 832"/>
              <p:cNvSpPr>
                <a:spLocks noChangeShapeType="1"/>
              </p:cNvSpPr>
              <p:nvPr/>
            </p:nvSpPr>
            <p:spPr bwMode="auto">
              <a:xfrm>
                <a:off x="210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79" name="Line 833"/>
              <p:cNvSpPr>
                <a:spLocks noChangeShapeType="1"/>
              </p:cNvSpPr>
              <p:nvPr/>
            </p:nvSpPr>
            <p:spPr bwMode="auto">
              <a:xfrm>
                <a:off x="211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0" name="Line 834"/>
              <p:cNvSpPr>
                <a:spLocks noChangeShapeType="1"/>
              </p:cNvSpPr>
              <p:nvPr/>
            </p:nvSpPr>
            <p:spPr bwMode="auto">
              <a:xfrm>
                <a:off x="212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1" name="Line 835"/>
              <p:cNvSpPr>
                <a:spLocks noChangeShapeType="1"/>
              </p:cNvSpPr>
              <p:nvPr/>
            </p:nvSpPr>
            <p:spPr bwMode="auto">
              <a:xfrm>
                <a:off x="213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2" name="Line 836"/>
              <p:cNvSpPr>
                <a:spLocks noChangeShapeType="1"/>
              </p:cNvSpPr>
              <p:nvPr/>
            </p:nvSpPr>
            <p:spPr bwMode="auto">
              <a:xfrm>
                <a:off x="215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3" name="Line 837"/>
              <p:cNvSpPr>
                <a:spLocks noChangeShapeType="1"/>
              </p:cNvSpPr>
              <p:nvPr/>
            </p:nvSpPr>
            <p:spPr bwMode="auto">
              <a:xfrm>
                <a:off x="216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4" name="Line 838"/>
              <p:cNvSpPr>
                <a:spLocks noChangeShapeType="1"/>
              </p:cNvSpPr>
              <p:nvPr/>
            </p:nvSpPr>
            <p:spPr bwMode="auto">
              <a:xfrm>
                <a:off x="217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5" name="Line 839"/>
              <p:cNvSpPr>
                <a:spLocks noChangeShapeType="1"/>
              </p:cNvSpPr>
              <p:nvPr/>
            </p:nvSpPr>
            <p:spPr bwMode="auto">
              <a:xfrm>
                <a:off x="218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6" name="Line 840"/>
              <p:cNvSpPr>
                <a:spLocks noChangeShapeType="1"/>
              </p:cNvSpPr>
              <p:nvPr/>
            </p:nvSpPr>
            <p:spPr bwMode="auto">
              <a:xfrm>
                <a:off x="219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7" name="Line 841"/>
              <p:cNvSpPr>
                <a:spLocks noChangeShapeType="1"/>
              </p:cNvSpPr>
              <p:nvPr/>
            </p:nvSpPr>
            <p:spPr bwMode="auto">
              <a:xfrm>
                <a:off x="221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8" name="Line 842"/>
              <p:cNvSpPr>
                <a:spLocks noChangeShapeType="1"/>
              </p:cNvSpPr>
              <p:nvPr/>
            </p:nvSpPr>
            <p:spPr bwMode="auto">
              <a:xfrm>
                <a:off x="222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89" name="Line 843"/>
              <p:cNvSpPr>
                <a:spLocks noChangeShapeType="1"/>
              </p:cNvSpPr>
              <p:nvPr/>
            </p:nvSpPr>
            <p:spPr bwMode="auto">
              <a:xfrm>
                <a:off x="223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0" name="Line 844"/>
              <p:cNvSpPr>
                <a:spLocks noChangeShapeType="1"/>
              </p:cNvSpPr>
              <p:nvPr/>
            </p:nvSpPr>
            <p:spPr bwMode="auto">
              <a:xfrm>
                <a:off x="224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1" name="Line 845"/>
              <p:cNvSpPr>
                <a:spLocks noChangeShapeType="1"/>
              </p:cNvSpPr>
              <p:nvPr/>
            </p:nvSpPr>
            <p:spPr bwMode="auto">
              <a:xfrm>
                <a:off x="2259"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2" name="Line 846"/>
              <p:cNvSpPr>
                <a:spLocks noChangeShapeType="1"/>
              </p:cNvSpPr>
              <p:nvPr/>
            </p:nvSpPr>
            <p:spPr bwMode="auto">
              <a:xfrm>
                <a:off x="2270"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3" name="Line 847"/>
              <p:cNvSpPr>
                <a:spLocks noChangeShapeType="1"/>
              </p:cNvSpPr>
              <p:nvPr/>
            </p:nvSpPr>
            <p:spPr bwMode="auto">
              <a:xfrm>
                <a:off x="228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4" name="Line 848"/>
              <p:cNvSpPr>
                <a:spLocks noChangeShapeType="1"/>
              </p:cNvSpPr>
              <p:nvPr/>
            </p:nvSpPr>
            <p:spPr bwMode="auto">
              <a:xfrm>
                <a:off x="229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5" name="Line 849"/>
              <p:cNvSpPr>
                <a:spLocks noChangeShapeType="1"/>
              </p:cNvSpPr>
              <p:nvPr/>
            </p:nvSpPr>
            <p:spPr bwMode="auto">
              <a:xfrm>
                <a:off x="230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6" name="Line 850"/>
              <p:cNvSpPr>
                <a:spLocks noChangeShapeType="1"/>
              </p:cNvSpPr>
              <p:nvPr/>
            </p:nvSpPr>
            <p:spPr bwMode="auto">
              <a:xfrm>
                <a:off x="231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7" name="Line 851"/>
              <p:cNvSpPr>
                <a:spLocks noChangeShapeType="1"/>
              </p:cNvSpPr>
              <p:nvPr/>
            </p:nvSpPr>
            <p:spPr bwMode="auto">
              <a:xfrm>
                <a:off x="233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8" name="Line 852"/>
              <p:cNvSpPr>
                <a:spLocks noChangeShapeType="1"/>
              </p:cNvSpPr>
              <p:nvPr/>
            </p:nvSpPr>
            <p:spPr bwMode="auto">
              <a:xfrm>
                <a:off x="234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99" name="Line 853"/>
              <p:cNvSpPr>
                <a:spLocks noChangeShapeType="1"/>
              </p:cNvSpPr>
              <p:nvPr/>
            </p:nvSpPr>
            <p:spPr bwMode="auto">
              <a:xfrm>
                <a:off x="235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0" name="Line 854"/>
              <p:cNvSpPr>
                <a:spLocks noChangeShapeType="1"/>
              </p:cNvSpPr>
              <p:nvPr/>
            </p:nvSpPr>
            <p:spPr bwMode="auto">
              <a:xfrm>
                <a:off x="236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1" name="Line 855"/>
              <p:cNvSpPr>
                <a:spLocks noChangeShapeType="1"/>
              </p:cNvSpPr>
              <p:nvPr/>
            </p:nvSpPr>
            <p:spPr bwMode="auto">
              <a:xfrm>
                <a:off x="237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2" name="Line 856"/>
              <p:cNvSpPr>
                <a:spLocks noChangeShapeType="1"/>
              </p:cNvSpPr>
              <p:nvPr/>
            </p:nvSpPr>
            <p:spPr bwMode="auto">
              <a:xfrm>
                <a:off x="239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3" name="Line 857"/>
              <p:cNvSpPr>
                <a:spLocks noChangeShapeType="1"/>
              </p:cNvSpPr>
              <p:nvPr/>
            </p:nvSpPr>
            <p:spPr bwMode="auto">
              <a:xfrm>
                <a:off x="240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4" name="Line 858"/>
              <p:cNvSpPr>
                <a:spLocks noChangeShapeType="1"/>
              </p:cNvSpPr>
              <p:nvPr/>
            </p:nvSpPr>
            <p:spPr bwMode="auto">
              <a:xfrm>
                <a:off x="241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5" name="Line 859"/>
              <p:cNvSpPr>
                <a:spLocks noChangeShapeType="1"/>
              </p:cNvSpPr>
              <p:nvPr/>
            </p:nvSpPr>
            <p:spPr bwMode="auto">
              <a:xfrm>
                <a:off x="242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6" name="Line 860"/>
              <p:cNvSpPr>
                <a:spLocks noChangeShapeType="1"/>
              </p:cNvSpPr>
              <p:nvPr/>
            </p:nvSpPr>
            <p:spPr bwMode="auto">
              <a:xfrm>
                <a:off x="243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7" name="Line 861"/>
              <p:cNvSpPr>
                <a:spLocks noChangeShapeType="1"/>
              </p:cNvSpPr>
              <p:nvPr/>
            </p:nvSpPr>
            <p:spPr bwMode="auto">
              <a:xfrm>
                <a:off x="245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8" name="Line 862"/>
              <p:cNvSpPr>
                <a:spLocks noChangeShapeType="1"/>
              </p:cNvSpPr>
              <p:nvPr/>
            </p:nvSpPr>
            <p:spPr bwMode="auto">
              <a:xfrm>
                <a:off x="246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09" name="Line 863"/>
              <p:cNvSpPr>
                <a:spLocks noChangeShapeType="1"/>
              </p:cNvSpPr>
              <p:nvPr/>
            </p:nvSpPr>
            <p:spPr bwMode="auto">
              <a:xfrm>
                <a:off x="247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0" name="Line 864"/>
              <p:cNvSpPr>
                <a:spLocks noChangeShapeType="1"/>
              </p:cNvSpPr>
              <p:nvPr/>
            </p:nvSpPr>
            <p:spPr bwMode="auto">
              <a:xfrm>
                <a:off x="248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1" name="Line 865"/>
              <p:cNvSpPr>
                <a:spLocks noChangeShapeType="1"/>
              </p:cNvSpPr>
              <p:nvPr/>
            </p:nvSpPr>
            <p:spPr bwMode="auto">
              <a:xfrm>
                <a:off x="2499"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2" name="Line 866"/>
              <p:cNvSpPr>
                <a:spLocks noChangeShapeType="1"/>
              </p:cNvSpPr>
              <p:nvPr/>
            </p:nvSpPr>
            <p:spPr bwMode="auto">
              <a:xfrm>
                <a:off x="2510"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3" name="Line 867"/>
              <p:cNvSpPr>
                <a:spLocks noChangeShapeType="1"/>
              </p:cNvSpPr>
              <p:nvPr/>
            </p:nvSpPr>
            <p:spPr bwMode="auto">
              <a:xfrm>
                <a:off x="252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4" name="Line 868"/>
              <p:cNvSpPr>
                <a:spLocks noChangeShapeType="1"/>
              </p:cNvSpPr>
              <p:nvPr/>
            </p:nvSpPr>
            <p:spPr bwMode="auto">
              <a:xfrm>
                <a:off x="253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5" name="Line 869"/>
              <p:cNvSpPr>
                <a:spLocks noChangeShapeType="1"/>
              </p:cNvSpPr>
              <p:nvPr/>
            </p:nvSpPr>
            <p:spPr bwMode="auto">
              <a:xfrm>
                <a:off x="254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6" name="Line 870"/>
              <p:cNvSpPr>
                <a:spLocks noChangeShapeType="1"/>
              </p:cNvSpPr>
              <p:nvPr/>
            </p:nvSpPr>
            <p:spPr bwMode="auto">
              <a:xfrm>
                <a:off x="255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7" name="Line 871"/>
              <p:cNvSpPr>
                <a:spLocks noChangeShapeType="1"/>
              </p:cNvSpPr>
              <p:nvPr/>
            </p:nvSpPr>
            <p:spPr bwMode="auto">
              <a:xfrm>
                <a:off x="257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8" name="Line 872"/>
              <p:cNvSpPr>
                <a:spLocks noChangeShapeType="1"/>
              </p:cNvSpPr>
              <p:nvPr/>
            </p:nvSpPr>
            <p:spPr bwMode="auto">
              <a:xfrm>
                <a:off x="258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19" name="Line 873"/>
              <p:cNvSpPr>
                <a:spLocks noChangeShapeType="1"/>
              </p:cNvSpPr>
              <p:nvPr/>
            </p:nvSpPr>
            <p:spPr bwMode="auto">
              <a:xfrm>
                <a:off x="259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0" name="Line 874"/>
              <p:cNvSpPr>
                <a:spLocks noChangeShapeType="1"/>
              </p:cNvSpPr>
              <p:nvPr/>
            </p:nvSpPr>
            <p:spPr bwMode="auto">
              <a:xfrm>
                <a:off x="260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1" name="Line 875"/>
              <p:cNvSpPr>
                <a:spLocks noChangeShapeType="1"/>
              </p:cNvSpPr>
              <p:nvPr/>
            </p:nvSpPr>
            <p:spPr bwMode="auto">
              <a:xfrm>
                <a:off x="261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2" name="Line 876"/>
              <p:cNvSpPr>
                <a:spLocks noChangeShapeType="1"/>
              </p:cNvSpPr>
              <p:nvPr/>
            </p:nvSpPr>
            <p:spPr bwMode="auto">
              <a:xfrm>
                <a:off x="263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3" name="Line 877"/>
              <p:cNvSpPr>
                <a:spLocks noChangeShapeType="1"/>
              </p:cNvSpPr>
              <p:nvPr/>
            </p:nvSpPr>
            <p:spPr bwMode="auto">
              <a:xfrm>
                <a:off x="264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4" name="Line 878"/>
              <p:cNvSpPr>
                <a:spLocks noChangeShapeType="1"/>
              </p:cNvSpPr>
              <p:nvPr/>
            </p:nvSpPr>
            <p:spPr bwMode="auto">
              <a:xfrm>
                <a:off x="265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5" name="Line 879"/>
              <p:cNvSpPr>
                <a:spLocks noChangeShapeType="1"/>
              </p:cNvSpPr>
              <p:nvPr/>
            </p:nvSpPr>
            <p:spPr bwMode="auto">
              <a:xfrm>
                <a:off x="266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6" name="Line 880"/>
              <p:cNvSpPr>
                <a:spLocks noChangeShapeType="1"/>
              </p:cNvSpPr>
              <p:nvPr/>
            </p:nvSpPr>
            <p:spPr bwMode="auto">
              <a:xfrm>
                <a:off x="267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7" name="Line 881"/>
              <p:cNvSpPr>
                <a:spLocks noChangeShapeType="1"/>
              </p:cNvSpPr>
              <p:nvPr/>
            </p:nvSpPr>
            <p:spPr bwMode="auto">
              <a:xfrm>
                <a:off x="269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8" name="Line 882"/>
              <p:cNvSpPr>
                <a:spLocks noChangeShapeType="1"/>
              </p:cNvSpPr>
              <p:nvPr/>
            </p:nvSpPr>
            <p:spPr bwMode="auto">
              <a:xfrm>
                <a:off x="270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29" name="Line 883"/>
              <p:cNvSpPr>
                <a:spLocks noChangeShapeType="1"/>
              </p:cNvSpPr>
              <p:nvPr/>
            </p:nvSpPr>
            <p:spPr bwMode="auto">
              <a:xfrm>
                <a:off x="271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0" name="Line 884"/>
              <p:cNvSpPr>
                <a:spLocks noChangeShapeType="1"/>
              </p:cNvSpPr>
              <p:nvPr/>
            </p:nvSpPr>
            <p:spPr bwMode="auto">
              <a:xfrm>
                <a:off x="272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1" name="Line 885"/>
              <p:cNvSpPr>
                <a:spLocks noChangeShapeType="1"/>
              </p:cNvSpPr>
              <p:nvPr/>
            </p:nvSpPr>
            <p:spPr bwMode="auto">
              <a:xfrm>
                <a:off x="2739"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2" name="Line 886"/>
              <p:cNvSpPr>
                <a:spLocks noChangeShapeType="1"/>
              </p:cNvSpPr>
              <p:nvPr/>
            </p:nvSpPr>
            <p:spPr bwMode="auto">
              <a:xfrm>
                <a:off x="2750"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3" name="Line 887"/>
              <p:cNvSpPr>
                <a:spLocks noChangeShapeType="1"/>
              </p:cNvSpPr>
              <p:nvPr/>
            </p:nvSpPr>
            <p:spPr bwMode="auto">
              <a:xfrm>
                <a:off x="276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4" name="Line 888"/>
              <p:cNvSpPr>
                <a:spLocks noChangeShapeType="1"/>
              </p:cNvSpPr>
              <p:nvPr/>
            </p:nvSpPr>
            <p:spPr bwMode="auto">
              <a:xfrm>
                <a:off x="277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5" name="Line 889"/>
              <p:cNvSpPr>
                <a:spLocks noChangeShapeType="1"/>
              </p:cNvSpPr>
              <p:nvPr/>
            </p:nvSpPr>
            <p:spPr bwMode="auto">
              <a:xfrm>
                <a:off x="278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6" name="Line 890"/>
              <p:cNvSpPr>
                <a:spLocks noChangeShapeType="1"/>
              </p:cNvSpPr>
              <p:nvPr/>
            </p:nvSpPr>
            <p:spPr bwMode="auto">
              <a:xfrm>
                <a:off x="279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7" name="Line 891"/>
              <p:cNvSpPr>
                <a:spLocks noChangeShapeType="1"/>
              </p:cNvSpPr>
              <p:nvPr/>
            </p:nvSpPr>
            <p:spPr bwMode="auto">
              <a:xfrm>
                <a:off x="281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8" name="Line 892"/>
              <p:cNvSpPr>
                <a:spLocks noChangeShapeType="1"/>
              </p:cNvSpPr>
              <p:nvPr/>
            </p:nvSpPr>
            <p:spPr bwMode="auto">
              <a:xfrm>
                <a:off x="282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39" name="Line 893"/>
              <p:cNvSpPr>
                <a:spLocks noChangeShapeType="1"/>
              </p:cNvSpPr>
              <p:nvPr/>
            </p:nvSpPr>
            <p:spPr bwMode="auto">
              <a:xfrm>
                <a:off x="283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0" name="Line 894"/>
              <p:cNvSpPr>
                <a:spLocks noChangeShapeType="1"/>
              </p:cNvSpPr>
              <p:nvPr/>
            </p:nvSpPr>
            <p:spPr bwMode="auto">
              <a:xfrm>
                <a:off x="284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1" name="Line 895"/>
              <p:cNvSpPr>
                <a:spLocks noChangeShapeType="1"/>
              </p:cNvSpPr>
              <p:nvPr/>
            </p:nvSpPr>
            <p:spPr bwMode="auto">
              <a:xfrm>
                <a:off x="285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2" name="Line 896"/>
              <p:cNvSpPr>
                <a:spLocks noChangeShapeType="1"/>
              </p:cNvSpPr>
              <p:nvPr/>
            </p:nvSpPr>
            <p:spPr bwMode="auto">
              <a:xfrm>
                <a:off x="287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3" name="Line 897"/>
              <p:cNvSpPr>
                <a:spLocks noChangeShapeType="1"/>
              </p:cNvSpPr>
              <p:nvPr/>
            </p:nvSpPr>
            <p:spPr bwMode="auto">
              <a:xfrm>
                <a:off x="288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4" name="Line 898"/>
              <p:cNvSpPr>
                <a:spLocks noChangeShapeType="1"/>
              </p:cNvSpPr>
              <p:nvPr/>
            </p:nvSpPr>
            <p:spPr bwMode="auto">
              <a:xfrm>
                <a:off x="289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5" name="Line 899"/>
              <p:cNvSpPr>
                <a:spLocks noChangeShapeType="1"/>
              </p:cNvSpPr>
              <p:nvPr/>
            </p:nvSpPr>
            <p:spPr bwMode="auto">
              <a:xfrm>
                <a:off x="290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6" name="Line 900"/>
              <p:cNvSpPr>
                <a:spLocks noChangeShapeType="1"/>
              </p:cNvSpPr>
              <p:nvPr/>
            </p:nvSpPr>
            <p:spPr bwMode="auto">
              <a:xfrm>
                <a:off x="291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7" name="Line 901"/>
              <p:cNvSpPr>
                <a:spLocks noChangeShapeType="1"/>
              </p:cNvSpPr>
              <p:nvPr/>
            </p:nvSpPr>
            <p:spPr bwMode="auto">
              <a:xfrm>
                <a:off x="293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8" name="Line 902"/>
              <p:cNvSpPr>
                <a:spLocks noChangeShapeType="1"/>
              </p:cNvSpPr>
              <p:nvPr/>
            </p:nvSpPr>
            <p:spPr bwMode="auto">
              <a:xfrm>
                <a:off x="294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49" name="Line 903"/>
              <p:cNvSpPr>
                <a:spLocks noChangeShapeType="1"/>
              </p:cNvSpPr>
              <p:nvPr/>
            </p:nvSpPr>
            <p:spPr bwMode="auto">
              <a:xfrm>
                <a:off x="295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0" name="Line 904"/>
              <p:cNvSpPr>
                <a:spLocks noChangeShapeType="1"/>
              </p:cNvSpPr>
              <p:nvPr/>
            </p:nvSpPr>
            <p:spPr bwMode="auto">
              <a:xfrm>
                <a:off x="296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1" name="Line 905"/>
              <p:cNvSpPr>
                <a:spLocks noChangeShapeType="1"/>
              </p:cNvSpPr>
              <p:nvPr/>
            </p:nvSpPr>
            <p:spPr bwMode="auto">
              <a:xfrm>
                <a:off x="2979"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2" name="Line 906"/>
              <p:cNvSpPr>
                <a:spLocks noChangeShapeType="1"/>
              </p:cNvSpPr>
              <p:nvPr/>
            </p:nvSpPr>
            <p:spPr bwMode="auto">
              <a:xfrm>
                <a:off x="2990"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3" name="Line 907"/>
              <p:cNvSpPr>
                <a:spLocks noChangeShapeType="1"/>
              </p:cNvSpPr>
              <p:nvPr/>
            </p:nvSpPr>
            <p:spPr bwMode="auto">
              <a:xfrm>
                <a:off x="300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4" name="Line 908"/>
              <p:cNvSpPr>
                <a:spLocks noChangeShapeType="1"/>
              </p:cNvSpPr>
              <p:nvPr/>
            </p:nvSpPr>
            <p:spPr bwMode="auto">
              <a:xfrm>
                <a:off x="301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5" name="Line 909"/>
              <p:cNvSpPr>
                <a:spLocks noChangeShapeType="1"/>
              </p:cNvSpPr>
              <p:nvPr/>
            </p:nvSpPr>
            <p:spPr bwMode="auto">
              <a:xfrm>
                <a:off x="302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6" name="Line 910"/>
              <p:cNvSpPr>
                <a:spLocks noChangeShapeType="1"/>
              </p:cNvSpPr>
              <p:nvPr/>
            </p:nvSpPr>
            <p:spPr bwMode="auto">
              <a:xfrm>
                <a:off x="303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7" name="Line 911"/>
              <p:cNvSpPr>
                <a:spLocks noChangeShapeType="1"/>
              </p:cNvSpPr>
              <p:nvPr/>
            </p:nvSpPr>
            <p:spPr bwMode="auto">
              <a:xfrm>
                <a:off x="305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8" name="Line 912"/>
              <p:cNvSpPr>
                <a:spLocks noChangeShapeType="1"/>
              </p:cNvSpPr>
              <p:nvPr/>
            </p:nvSpPr>
            <p:spPr bwMode="auto">
              <a:xfrm>
                <a:off x="306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59" name="Line 913"/>
              <p:cNvSpPr>
                <a:spLocks noChangeShapeType="1"/>
              </p:cNvSpPr>
              <p:nvPr/>
            </p:nvSpPr>
            <p:spPr bwMode="auto">
              <a:xfrm>
                <a:off x="307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0" name="Line 914"/>
              <p:cNvSpPr>
                <a:spLocks noChangeShapeType="1"/>
              </p:cNvSpPr>
              <p:nvPr/>
            </p:nvSpPr>
            <p:spPr bwMode="auto">
              <a:xfrm>
                <a:off x="308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1" name="Line 915"/>
              <p:cNvSpPr>
                <a:spLocks noChangeShapeType="1"/>
              </p:cNvSpPr>
              <p:nvPr/>
            </p:nvSpPr>
            <p:spPr bwMode="auto">
              <a:xfrm>
                <a:off x="309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2" name="Line 916"/>
              <p:cNvSpPr>
                <a:spLocks noChangeShapeType="1"/>
              </p:cNvSpPr>
              <p:nvPr/>
            </p:nvSpPr>
            <p:spPr bwMode="auto">
              <a:xfrm>
                <a:off x="311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3" name="Line 917"/>
              <p:cNvSpPr>
                <a:spLocks noChangeShapeType="1"/>
              </p:cNvSpPr>
              <p:nvPr/>
            </p:nvSpPr>
            <p:spPr bwMode="auto">
              <a:xfrm>
                <a:off x="312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4" name="Line 918"/>
              <p:cNvSpPr>
                <a:spLocks noChangeShapeType="1"/>
              </p:cNvSpPr>
              <p:nvPr/>
            </p:nvSpPr>
            <p:spPr bwMode="auto">
              <a:xfrm>
                <a:off x="313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5" name="Line 919"/>
              <p:cNvSpPr>
                <a:spLocks noChangeShapeType="1"/>
              </p:cNvSpPr>
              <p:nvPr/>
            </p:nvSpPr>
            <p:spPr bwMode="auto">
              <a:xfrm>
                <a:off x="314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6" name="Line 920"/>
              <p:cNvSpPr>
                <a:spLocks noChangeShapeType="1"/>
              </p:cNvSpPr>
              <p:nvPr/>
            </p:nvSpPr>
            <p:spPr bwMode="auto">
              <a:xfrm>
                <a:off x="315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7" name="Line 921"/>
              <p:cNvSpPr>
                <a:spLocks noChangeShapeType="1"/>
              </p:cNvSpPr>
              <p:nvPr/>
            </p:nvSpPr>
            <p:spPr bwMode="auto">
              <a:xfrm>
                <a:off x="317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8" name="Line 922"/>
              <p:cNvSpPr>
                <a:spLocks noChangeShapeType="1"/>
              </p:cNvSpPr>
              <p:nvPr/>
            </p:nvSpPr>
            <p:spPr bwMode="auto">
              <a:xfrm>
                <a:off x="318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69" name="Line 923"/>
              <p:cNvSpPr>
                <a:spLocks noChangeShapeType="1"/>
              </p:cNvSpPr>
              <p:nvPr/>
            </p:nvSpPr>
            <p:spPr bwMode="auto">
              <a:xfrm>
                <a:off x="319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0" name="Line 924"/>
              <p:cNvSpPr>
                <a:spLocks noChangeShapeType="1"/>
              </p:cNvSpPr>
              <p:nvPr/>
            </p:nvSpPr>
            <p:spPr bwMode="auto">
              <a:xfrm>
                <a:off x="320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1" name="Line 925"/>
              <p:cNvSpPr>
                <a:spLocks noChangeShapeType="1"/>
              </p:cNvSpPr>
              <p:nvPr/>
            </p:nvSpPr>
            <p:spPr bwMode="auto">
              <a:xfrm>
                <a:off x="3219"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2" name="Line 926"/>
              <p:cNvSpPr>
                <a:spLocks noChangeShapeType="1"/>
              </p:cNvSpPr>
              <p:nvPr/>
            </p:nvSpPr>
            <p:spPr bwMode="auto">
              <a:xfrm>
                <a:off x="3230"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3" name="Line 927"/>
              <p:cNvSpPr>
                <a:spLocks noChangeShapeType="1"/>
              </p:cNvSpPr>
              <p:nvPr/>
            </p:nvSpPr>
            <p:spPr bwMode="auto">
              <a:xfrm>
                <a:off x="324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4" name="Line 928"/>
              <p:cNvSpPr>
                <a:spLocks noChangeShapeType="1"/>
              </p:cNvSpPr>
              <p:nvPr/>
            </p:nvSpPr>
            <p:spPr bwMode="auto">
              <a:xfrm>
                <a:off x="325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5" name="Line 929"/>
              <p:cNvSpPr>
                <a:spLocks noChangeShapeType="1"/>
              </p:cNvSpPr>
              <p:nvPr/>
            </p:nvSpPr>
            <p:spPr bwMode="auto">
              <a:xfrm>
                <a:off x="326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6" name="Line 930"/>
              <p:cNvSpPr>
                <a:spLocks noChangeShapeType="1"/>
              </p:cNvSpPr>
              <p:nvPr/>
            </p:nvSpPr>
            <p:spPr bwMode="auto">
              <a:xfrm>
                <a:off x="327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7" name="Line 931"/>
              <p:cNvSpPr>
                <a:spLocks noChangeShapeType="1"/>
              </p:cNvSpPr>
              <p:nvPr/>
            </p:nvSpPr>
            <p:spPr bwMode="auto">
              <a:xfrm>
                <a:off x="329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8" name="Line 932"/>
              <p:cNvSpPr>
                <a:spLocks noChangeShapeType="1"/>
              </p:cNvSpPr>
              <p:nvPr/>
            </p:nvSpPr>
            <p:spPr bwMode="auto">
              <a:xfrm>
                <a:off x="330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79" name="Line 933"/>
              <p:cNvSpPr>
                <a:spLocks noChangeShapeType="1"/>
              </p:cNvSpPr>
              <p:nvPr/>
            </p:nvSpPr>
            <p:spPr bwMode="auto">
              <a:xfrm>
                <a:off x="331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0" name="Line 934"/>
              <p:cNvSpPr>
                <a:spLocks noChangeShapeType="1"/>
              </p:cNvSpPr>
              <p:nvPr/>
            </p:nvSpPr>
            <p:spPr bwMode="auto">
              <a:xfrm>
                <a:off x="332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1" name="Line 935"/>
              <p:cNvSpPr>
                <a:spLocks noChangeShapeType="1"/>
              </p:cNvSpPr>
              <p:nvPr/>
            </p:nvSpPr>
            <p:spPr bwMode="auto">
              <a:xfrm>
                <a:off x="333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2" name="Line 936"/>
              <p:cNvSpPr>
                <a:spLocks noChangeShapeType="1"/>
              </p:cNvSpPr>
              <p:nvPr/>
            </p:nvSpPr>
            <p:spPr bwMode="auto">
              <a:xfrm>
                <a:off x="335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3" name="Line 937"/>
              <p:cNvSpPr>
                <a:spLocks noChangeShapeType="1"/>
              </p:cNvSpPr>
              <p:nvPr/>
            </p:nvSpPr>
            <p:spPr bwMode="auto">
              <a:xfrm>
                <a:off x="336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4" name="Line 938"/>
              <p:cNvSpPr>
                <a:spLocks noChangeShapeType="1"/>
              </p:cNvSpPr>
              <p:nvPr/>
            </p:nvSpPr>
            <p:spPr bwMode="auto">
              <a:xfrm>
                <a:off x="337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5" name="Line 939"/>
              <p:cNvSpPr>
                <a:spLocks noChangeShapeType="1"/>
              </p:cNvSpPr>
              <p:nvPr/>
            </p:nvSpPr>
            <p:spPr bwMode="auto">
              <a:xfrm>
                <a:off x="338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6" name="Line 940"/>
              <p:cNvSpPr>
                <a:spLocks noChangeShapeType="1"/>
              </p:cNvSpPr>
              <p:nvPr/>
            </p:nvSpPr>
            <p:spPr bwMode="auto">
              <a:xfrm>
                <a:off x="339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7" name="Line 941"/>
              <p:cNvSpPr>
                <a:spLocks noChangeShapeType="1"/>
              </p:cNvSpPr>
              <p:nvPr/>
            </p:nvSpPr>
            <p:spPr bwMode="auto">
              <a:xfrm>
                <a:off x="341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8" name="Line 942"/>
              <p:cNvSpPr>
                <a:spLocks noChangeShapeType="1"/>
              </p:cNvSpPr>
              <p:nvPr/>
            </p:nvSpPr>
            <p:spPr bwMode="auto">
              <a:xfrm>
                <a:off x="342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89" name="Line 943"/>
              <p:cNvSpPr>
                <a:spLocks noChangeShapeType="1"/>
              </p:cNvSpPr>
              <p:nvPr/>
            </p:nvSpPr>
            <p:spPr bwMode="auto">
              <a:xfrm>
                <a:off x="343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0" name="Line 944"/>
              <p:cNvSpPr>
                <a:spLocks noChangeShapeType="1"/>
              </p:cNvSpPr>
              <p:nvPr/>
            </p:nvSpPr>
            <p:spPr bwMode="auto">
              <a:xfrm>
                <a:off x="344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1" name="Line 945"/>
              <p:cNvSpPr>
                <a:spLocks noChangeShapeType="1"/>
              </p:cNvSpPr>
              <p:nvPr/>
            </p:nvSpPr>
            <p:spPr bwMode="auto">
              <a:xfrm>
                <a:off x="3459"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2" name="Line 946"/>
              <p:cNvSpPr>
                <a:spLocks noChangeShapeType="1"/>
              </p:cNvSpPr>
              <p:nvPr/>
            </p:nvSpPr>
            <p:spPr bwMode="auto">
              <a:xfrm>
                <a:off x="3470"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3" name="Line 947"/>
              <p:cNvSpPr>
                <a:spLocks noChangeShapeType="1"/>
              </p:cNvSpPr>
              <p:nvPr/>
            </p:nvSpPr>
            <p:spPr bwMode="auto">
              <a:xfrm>
                <a:off x="348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4" name="Line 948"/>
              <p:cNvSpPr>
                <a:spLocks noChangeShapeType="1"/>
              </p:cNvSpPr>
              <p:nvPr/>
            </p:nvSpPr>
            <p:spPr bwMode="auto">
              <a:xfrm>
                <a:off x="349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5" name="Line 949"/>
              <p:cNvSpPr>
                <a:spLocks noChangeShapeType="1"/>
              </p:cNvSpPr>
              <p:nvPr/>
            </p:nvSpPr>
            <p:spPr bwMode="auto">
              <a:xfrm>
                <a:off x="350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6" name="Line 950"/>
              <p:cNvSpPr>
                <a:spLocks noChangeShapeType="1"/>
              </p:cNvSpPr>
              <p:nvPr/>
            </p:nvSpPr>
            <p:spPr bwMode="auto">
              <a:xfrm>
                <a:off x="351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7" name="Line 951"/>
              <p:cNvSpPr>
                <a:spLocks noChangeShapeType="1"/>
              </p:cNvSpPr>
              <p:nvPr/>
            </p:nvSpPr>
            <p:spPr bwMode="auto">
              <a:xfrm>
                <a:off x="353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8" name="Line 952"/>
              <p:cNvSpPr>
                <a:spLocks noChangeShapeType="1"/>
              </p:cNvSpPr>
              <p:nvPr/>
            </p:nvSpPr>
            <p:spPr bwMode="auto">
              <a:xfrm>
                <a:off x="354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099" name="Line 953"/>
              <p:cNvSpPr>
                <a:spLocks noChangeShapeType="1"/>
              </p:cNvSpPr>
              <p:nvPr/>
            </p:nvSpPr>
            <p:spPr bwMode="auto">
              <a:xfrm>
                <a:off x="355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0" name="Line 954"/>
              <p:cNvSpPr>
                <a:spLocks noChangeShapeType="1"/>
              </p:cNvSpPr>
              <p:nvPr/>
            </p:nvSpPr>
            <p:spPr bwMode="auto">
              <a:xfrm>
                <a:off x="356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1" name="Line 955"/>
              <p:cNvSpPr>
                <a:spLocks noChangeShapeType="1"/>
              </p:cNvSpPr>
              <p:nvPr/>
            </p:nvSpPr>
            <p:spPr bwMode="auto">
              <a:xfrm>
                <a:off x="357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2" name="Line 956"/>
              <p:cNvSpPr>
                <a:spLocks noChangeShapeType="1"/>
              </p:cNvSpPr>
              <p:nvPr/>
            </p:nvSpPr>
            <p:spPr bwMode="auto">
              <a:xfrm>
                <a:off x="359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3" name="Line 957"/>
              <p:cNvSpPr>
                <a:spLocks noChangeShapeType="1"/>
              </p:cNvSpPr>
              <p:nvPr/>
            </p:nvSpPr>
            <p:spPr bwMode="auto">
              <a:xfrm>
                <a:off x="360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4" name="Line 958"/>
              <p:cNvSpPr>
                <a:spLocks noChangeShapeType="1"/>
              </p:cNvSpPr>
              <p:nvPr/>
            </p:nvSpPr>
            <p:spPr bwMode="auto">
              <a:xfrm>
                <a:off x="361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5" name="Line 959"/>
              <p:cNvSpPr>
                <a:spLocks noChangeShapeType="1"/>
              </p:cNvSpPr>
              <p:nvPr/>
            </p:nvSpPr>
            <p:spPr bwMode="auto">
              <a:xfrm>
                <a:off x="362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6" name="Line 960"/>
              <p:cNvSpPr>
                <a:spLocks noChangeShapeType="1"/>
              </p:cNvSpPr>
              <p:nvPr/>
            </p:nvSpPr>
            <p:spPr bwMode="auto">
              <a:xfrm>
                <a:off x="363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7" name="Line 961"/>
              <p:cNvSpPr>
                <a:spLocks noChangeShapeType="1"/>
              </p:cNvSpPr>
              <p:nvPr/>
            </p:nvSpPr>
            <p:spPr bwMode="auto">
              <a:xfrm>
                <a:off x="365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8" name="Line 962"/>
              <p:cNvSpPr>
                <a:spLocks noChangeShapeType="1"/>
              </p:cNvSpPr>
              <p:nvPr/>
            </p:nvSpPr>
            <p:spPr bwMode="auto">
              <a:xfrm>
                <a:off x="366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09" name="Line 963"/>
              <p:cNvSpPr>
                <a:spLocks noChangeShapeType="1"/>
              </p:cNvSpPr>
              <p:nvPr/>
            </p:nvSpPr>
            <p:spPr bwMode="auto">
              <a:xfrm>
                <a:off x="367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0" name="Line 964"/>
              <p:cNvSpPr>
                <a:spLocks noChangeShapeType="1"/>
              </p:cNvSpPr>
              <p:nvPr/>
            </p:nvSpPr>
            <p:spPr bwMode="auto">
              <a:xfrm>
                <a:off x="368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1" name="Line 965"/>
              <p:cNvSpPr>
                <a:spLocks noChangeShapeType="1"/>
              </p:cNvSpPr>
              <p:nvPr/>
            </p:nvSpPr>
            <p:spPr bwMode="auto">
              <a:xfrm>
                <a:off x="3699"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2" name="Line 966"/>
              <p:cNvSpPr>
                <a:spLocks noChangeShapeType="1"/>
              </p:cNvSpPr>
              <p:nvPr/>
            </p:nvSpPr>
            <p:spPr bwMode="auto">
              <a:xfrm>
                <a:off x="3710"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3" name="Line 967"/>
              <p:cNvSpPr>
                <a:spLocks noChangeShapeType="1"/>
              </p:cNvSpPr>
              <p:nvPr/>
            </p:nvSpPr>
            <p:spPr bwMode="auto">
              <a:xfrm>
                <a:off x="372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4" name="Line 968"/>
              <p:cNvSpPr>
                <a:spLocks noChangeShapeType="1"/>
              </p:cNvSpPr>
              <p:nvPr/>
            </p:nvSpPr>
            <p:spPr bwMode="auto">
              <a:xfrm>
                <a:off x="373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5" name="Line 969"/>
              <p:cNvSpPr>
                <a:spLocks noChangeShapeType="1"/>
              </p:cNvSpPr>
              <p:nvPr/>
            </p:nvSpPr>
            <p:spPr bwMode="auto">
              <a:xfrm>
                <a:off x="374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6" name="Line 970"/>
              <p:cNvSpPr>
                <a:spLocks noChangeShapeType="1"/>
              </p:cNvSpPr>
              <p:nvPr/>
            </p:nvSpPr>
            <p:spPr bwMode="auto">
              <a:xfrm>
                <a:off x="375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7" name="Line 971"/>
              <p:cNvSpPr>
                <a:spLocks noChangeShapeType="1"/>
              </p:cNvSpPr>
              <p:nvPr/>
            </p:nvSpPr>
            <p:spPr bwMode="auto">
              <a:xfrm>
                <a:off x="377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8" name="Line 972"/>
              <p:cNvSpPr>
                <a:spLocks noChangeShapeType="1"/>
              </p:cNvSpPr>
              <p:nvPr/>
            </p:nvSpPr>
            <p:spPr bwMode="auto">
              <a:xfrm>
                <a:off x="378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19" name="Line 973"/>
              <p:cNvSpPr>
                <a:spLocks noChangeShapeType="1"/>
              </p:cNvSpPr>
              <p:nvPr/>
            </p:nvSpPr>
            <p:spPr bwMode="auto">
              <a:xfrm>
                <a:off x="379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0" name="Line 974"/>
              <p:cNvSpPr>
                <a:spLocks noChangeShapeType="1"/>
              </p:cNvSpPr>
              <p:nvPr/>
            </p:nvSpPr>
            <p:spPr bwMode="auto">
              <a:xfrm>
                <a:off x="380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1" name="Line 975"/>
              <p:cNvSpPr>
                <a:spLocks noChangeShapeType="1"/>
              </p:cNvSpPr>
              <p:nvPr/>
            </p:nvSpPr>
            <p:spPr bwMode="auto">
              <a:xfrm>
                <a:off x="381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2" name="Line 976"/>
              <p:cNvSpPr>
                <a:spLocks noChangeShapeType="1"/>
              </p:cNvSpPr>
              <p:nvPr/>
            </p:nvSpPr>
            <p:spPr bwMode="auto">
              <a:xfrm>
                <a:off x="383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3" name="Line 977"/>
              <p:cNvSpPr>
                <a:spLocks noChangeShapeType="1"/>
              </p:cNvSpPr>
              <p:nvPr/>
            </p:nvSpPr>
            <p:spPr bwMode="auto">
              <a:xfrm>
                <a:off x="384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4" name="Line 978"/>
              <p:cNvSpPr>
                <a:spLocks noChangeShapeType="1"/>
              </p:cNvSpPr>
              <p:nvPr/>
            </p:nvSpPr>
            <p:spPr bwMode="auto">
              <a:xfrm>
                <a:off x="385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5" name="Line 979"/>
              <p:cNvSpPr>
                <a:spLocks noChangeShapeType="1"/>
              </p:cNvSpPr>
              <p:nvPr/>
            </p:nvSpPr>
            <p:spPr bwMode="auto">
              <a:xfrm>
                <a:off x="386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6" name="Line 980"/>
              <p:cNvSpPr>
                <a:spLocks noChangeShapeType="1"/>
              </p:cNvSpPr>
              <p:nvPr/>
            </p:nvSpPr>
            <p:spPr bwMode="auto">
              <a:xfrm>
                <a:off x="387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7" name="Line 981"/>
              <p:cNvSpPr>
                <a:spLocks noChangeShapeType="1"/>
              </p:cNvSpPr>
              <p:nvPr/>
            </p:nvSpPr>
            <p:spPr bwMode="auto">
              <a:xfrm>
                <a:off x="389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8" name="Line 982"/>
              <p:cNvSpPr>
                <a:spLocks noChangeShapeType="1"/>
              </p:cNvSpPr>
              <p:nvPr/>
            </p:nvSpPr>
            <p:spPr bwMode="auto">
              <a:xfrm>
                <a:off x="390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29" name="Line 983"/>
              <p:cNvSpPr>
                <a:spLocks noChangeShapeType="1"/>
              </p:cNvSpPr>
              <p:nvPr/>
            </p:nvSpPr>
            <p:spPr bwMode="auto">
              <a:xfrm>
                <a:off x="391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0" name="Line 984"/>
              <p:cNvSpPr>
                <a:spLocks noChangeShapeType="1"/>
              </p:cNvSpPr>
              <p:nvPr/>
            </p:nvSpPr>
            <p:spPr bwMode="auto">
              <a:xfrm>
                <a:off x="392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1" name="Line 985"/>
              <p:cNvSpPr>
                <a:spLocks noChangeShapeType="1"/>
              </p:cNvSpPr>
              <p:nvPr/>
            </p:nvSpPr>
            <p:spPr bwMode="auto">
              <a:xfrm>
                <a:off x="3939"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2" name="Line 986"/>
              <p:cNvSpPr>
                <a:spLocks noChangeShapeType="1"/>
              </p:cNvSpPr>
              <p:nvPr/>
            </p:nvSpPr>
            <p:spPr bwMode="auto">
              <a:xfrm>
                <a:off x="3950"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3" name="Line 987"/>
              <p:cNvSpPr>
                <a:spLocks noChangeShapeType="1"/>
              </p:cNvSpPr>
              <p:nvPr/>
            </p:nvSpPr>
            <p:spPr bwMode="auto">
              <a:xfrm>
                <a:off x="396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4" name="Line 988"/>
              <p:cNvSpPr>
                <a:spLocks noChangeShapeType="1"/>
              </p:cNvSpPr>
              <p:nvPr/>
            </p:nvSpPr>
            <p:spPr bwMode="auto">
              <a:xfrm>
                <a:off x="3974"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5" name="Line 989"/>
              <p:cNvSpPr>
                <a:spLocks noChangeShapeType="1"/>
              </p:cNvSpPr>
              <p:nvPr/>
            </p:nvSpPr>
            <p:spPr bwMode="auto">
              <a:xfrm>
                <a:off x="3987"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6" name="Line 990"/>
              <p:cNvSpPr>
                <a:spLocks noChangeShapeType="1"/>
              </p:cNvSpPr>
              <p:nvPr/>
            </p:nvSpPr>
            <p:spPr bwMode="auto">
              <a:xfrm>
                <a:off x="3998"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7" name="Line 991"/>
              <p:cNvSpPr>
                <a:spLocks noChangeShapeType="1"/>
              </p:cNvSpPr>
              <p:nvPr/>
            </p:nvSpPr>
            <p:spPr bwMode="auto">
              <a:xfrm>
                <a:off x="401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8" name="Line 992"/>
              <p:cNvSpPr>
                <a:spLocks noChangeShapeType="1"/>
              </p:cNvSpPr>
              <p:nvPr/>
            </p:nvSpPr>
            <p:spPr bwMode="auto">
              <a:xfrm>
                <a:off x="4022"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39" name="Line 993"/>
              <p:cNvSpPr>
                <a:spLocks noChangeShapeType="1"/>
              </p:cNvSpPr>
              <p:nvPr/>
            </p:nvSpPr>
            <p:spPr bwMode="auto">
              <a:xfrm>
                <a:off x="4035"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0" name="Line 994"/>
              <p:cNvSpPr>
                <a:spLocks noChangeShapeType="1"/>
              </p:cNvSpPr>
              <p:nvPr/>
            </p:nvSpPr>
            <p:spPr bwMode="auto">
              <a:xfrm>
                <a:off x="4046"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1" name="Line 995"/>
              <p:cNvSpPr>
                <a:spLocks noChangeShapeType="1"/>
              </p:cNvSpPr>
              <p:nvPr/>
            </p:nvSpPr>
            <p:spPr bwMode="auto">
              <a:xfrm>
                <a:off x="405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2" name="Line 996"/>
              <p:cNvSpPr>
                <a:spLocks noChangeShapeType="1"/>
              </p:cNvSpPr>
              <p:nvPr/>
            </p:nvSpPr>
            <p:spPr bwMode="auto">
              <a:xfrm>
                <a:off x="4070"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3" name="Line 997"/>
              <p:cNvSpPr>
                <a:spLocks noChangeShapeType="1"/>
              </p:cNvSpPr>
              <p:nvPr/>
            </p:nvSpPr>
            <p:spPr bwMode="auto">
              <a:xfrm>
                <a:off x="4083"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4" name="Line 998"/>
              <p:cNvSpPr>
                <a:spLocks noChangeShapeType="1"/>
              </p:cNvSpPr>
              <p:nvPr/>
            </p:nvSpPr>
            <p:spPr bwMode="auto">
              <a:xfrm>
                <a:off x="4094"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5" name="Line 999"/>
              <p:cNvSpPr>
                <a:spLocks noChangeShapeType="1"/>
              </p:cNvSpPr>
              <p:nvPr/>
            </p:nvSpPr>
            <p:spPr bwMode="auto">
              <a:xfrm>
                <a:off x="4106"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6" name="Line 1000"/>
              <p:cNvSpPr>
                <a:spLocks noChangeShapeType="1"/>
              </p:cNvSpPr>
              <p:nvPr/>
            </p:nvSpPr>
            <p:spPr bwMode="auto">
              <a:xfrm>
                <a:off x="4118" y="160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7" name="Line 1001"/>
              <p:cNvSpPr>
                <a:spLocks noChangeShapeType="1"/>
              </p:cNvSpPr>
              <p:nvPr/>
            </p:nvSpPr>
            <p:spPr bwMode="auto">
              <a:xfrm>
                <a:off x="4131" y="160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8" name="Line 1002"/>
              <p:cNvSpPr>
                <a:spLocks noChangeShapeType="1"/>
              </p:cNvSpPr>
              <p:nvPr/>
            </p:nvSpPr>
            <p:spPr bwMode="auto">
              <a:xfrm>
                <a:off x="4142" y="160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49" name="Line 1003"/>
              <p:cNvSpPr>
                <a:spLocks noChangeShapeType="1"/>
              </p:cNvSpPr>
              <p:nvPr/>
            </p:nvSpPr>
            <p:spPr bwMode="auto">
              <a:xfrm>
                <a:off x="1814" y="1609"/>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50" name="Line 1004"/>
              <p:cNvSpPr>
                <a:spLocks noChangeShapeType="1"/>
              </p:cNvSpPr>
              <p:nvPr/>
            </p:nvSpPr>
            <p:spPr bwMode="auto">
              <a:xfrm flipH="1">
                <a:off x="4122" y="1609"/>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151" name="Freeform 1005"/>
              <p:cNvSpPr>
                <a:spLocks noEditPoints="1"/>
              </p:cNvSpPr>
              <p:nvPr/>
            </p:nvSpPr>
            <p:spPr bwMode="auto">
              <a:xfrm>
                <a:off x="1628" y="1572"/>
                <a:ext cx="45" cy="70"/>
              </a:xfrm>
              <a:custGeom>
                <a:avLst/>
                <a:gdLst>
                  <a:gd name="T0" fmla="*/ 0 w 91"/>
                  <a:gd name="T1" fmla="*/ 71 h 141"/>
                  <a:gd name="T2" fmla="*/ 2 w 91"/>
                  <a:gd name="T3" fmla="*/ 48 h 141"/>
                  <a:gd name="T4" fmla="*/ 6 w 91"/>
                  <a:gd name="T5" fmla="*/ 31 h 141"/>
                  <a:gd name="T6" fmla="*/ 9 w 91"/>
                  <a:gd name="T7" fmla="*/ 22 h 141"/>
                  <a:gd name="T8" fmla="*/ 14 w 91"/>
                  <a:gd name="T9" fmla="*/ 14 h 141"/>
                  <a:gd name="T10" fmla="*/ 21 w 91"/>
                  <a:gd name="T11" fmla="*/ 8 h 141"/>
                  <a:gd name="T12" fmla="*/ 28 w 91"/>
                  <a:gd name="T13" fmla="*/ 3 h 141"/>
                  <a:gd name="T14" fmla="*/ 37 w 91"/>
                  <a:gd name="T15" fmla="*/ 1 h 141"/>
                  <a:gd name="T16" fmla="*/ 46 w 91"/>
                  <a:gd name="T17" fmla="*/ 0 h 141"/>
                  <a:gd name="T18" fmla="*/ 56 w 91"/>
                  <a:gd name="T19" fmla="*/ 1 h 141"/>
                  <a:gd name="T20" fmla="*/ 65 w 91"/>
                  <a:gd name="T21" fmla="*/ 5 h 141"/>
                  <a:gd name="T22" fmla="*/ 72 w 91"/>
                  <a:gd name="T23" fmla="*/ 8 h 141"/>
                  <a:gd name="T24" fmla="*/ 75 w 91"/>
                  <a:gd name="T25" fmla="*/ 12 h 141"/>
                  <a:gd name="T26" fmla="*/ 79 w 91"/>
                  <a:gd name="T27" fmla="*/ 17 h 141"/>
                  <a:gd name="T28" fmla="*/ 84 w 91"/>
                  <a:gd name="T29" fmla="*/ 27 h 141"/>
                  <a:gd name="T30" fmla="*/ 88 w 91"/>
                  <a:gd name="T31" fmla="*/ 38 h 141"/>
                  <a:gd name="T32" fmla="*/ 89 w 91"/>
                  <a:gd name="T33" fmla="*/ 52 h 141"/>
                  <a:gd name="T34" fmla="*/ 91 w 91"/>
                  <a:gd name="T35" fmla="*/ 71 h 141"/>
                  <a:gd name="T36" fmla="*/ 89 w 91"/>
                  <a:gd name="T37" fmla="*/ 92 h 141"/>
                  <a:gd name="T38" fmla="*/ 86 w 91"/>
                  <a:gd name="T39" fmla="*/ 110 h 141"/>
                  <a:gd name="T40" fmla="*/ 82 w 91"/>
                  <a:gd name="T41" fmla="*/ 120 h 141"/>
                  <a:gd name="T42" fmla="*/ 77 w 91"/>
                  <a:gd name="T43" fmla="*/ 127 h 141"/>
                  <a:gd name="T44" fmla="*/ 70 w 91"/>
                  <a:gd name="T45" fmla="*/ 132 h 141"/>
                  <a:gd name="T46" fmla="*/ 63 w 91"/>
                  <a:gd name="T47" fmla="*/ 137 h 141"/>
                  <a:gd name="T48" fmla="*/ 54 w 91"/>
                  <a:gd name="T49" fmla="*/ 139 h 141"/>
                  <a:gd name="T50" fmla="*/ 46 w 91"/>
                  <a:gd name="T51" fmla="*/ 141 h 141"/>
                  <a:gd name="T52" fmla="*/ 28 w 91"/>
                  <a:gd name="T53" fmla="*/ 137 h 141"/>
                  <a:gd name="T54" fmla="*/ 14 w 91"/>
                  <a:gd name="T55" fmla="*/ 127 h 141"/>
                  <a:gd name="T56" fmla="*/ 7 w 91"/>
                  <a:gd name="T57" fmla="*/ 113 h 141"/>
                  <a:gd name="T58" fmla="*/ 2 w 91"/>
                  <a:gd name="T59" fmla="*/ 94 h 141"/>
                  <a:gd name="T60" fmla="*/ 0 w 91"/>
                  <a:gd name="T61" fmla="*/ 71 h 141"/>
                  <a:gd name="T62" fmla="*/ 18 w 91"/>
                  <a:gd name="T63" fmla="*/ 71 h 141"/>
                  <a:gd name="T64" fmla="*/ 19 w 91"/>
                  <a:gd name="T65" fmla="*/ 90 h 141"/>
                  <a:gd name="T66" fmla="*/ 21 w 91"/>
                  <a:gd name="T67" fmla="*/ 104 h 141"/>
                  <a:gd name="T68" fmla="*/ 26 w 91"/>
                  <a:gd name="T69" fmla="*/ 115 h 141"/>
                  <a:gd name="T70" fmla="*/ 32 w 91"/>
                  <a:gd name="T71" fmla="*/ 120 h 141"/>
                  <a:gd name="T72" fmla="*/ 39 w 91"/>
                  <a:gd name="T73" fmla="*/ 123 h 141"/>
                  <a:gd name="T74" fmla="*/ 46 w 91"/>
                  <a:gd name="T75" fmla="*/ 125 h 141"/>
                  <a:gd name="T76" fmla="*/ 53 w 91"/>
                  <a:gd name="T77" fmla="*/ 123 h 141"/>
                  <a:gd name="T78" fmla="*/ 60 w 91"/>
                  <a:gd name="T79" fmla="*/ 120 h 141"/>
                  <a:gd name="T80" fmla="*/ 65 w 91"/>
                  <a:gd name="T81" fmla="*/ 115 h 141"/>
                  <a:gd name="T82" fmla="*/ 68 w 91"/>
                  <a:gd name="T83" fmla="*/ 104 h 141"/>
                  <a:gd name="T84" fmla="*/ 72 w 91"/>
                  <a:gd name="T85" fmla="*/ 90 h 141"/>
                  <a:gd name="T86" fmla="*/ 72 w 91"/>
                  <a:gd name="T87" fmla="*/ 71 h 141"/>
                  <a:gd name="T88" fmla="*/ 72 w 91"/>
                  <a:gd name="T89" fmla="*/ 52 h 141"/>
                  <a:gd name="T90" fmla="*/ 70 w 91"/>
                  <a:gd name="T91" fmla="*/ 36 h 141"/>
                  <a:gd name="T92" fmla="*/ 65 w 91"/>
                  <a:gd name="T93" fmla="*/ 27 h 141"/>
                  <a:gd name="T94" fmla="*/ 60 w 91"/>
                  <a:gd name="T95" fmla="*/ 21 h 141"/>
                  <a:gd name="T96" fmla="*/ 53 w 91"/>
                  <a:gd name="T97" fmla="*/ 17 h 141"/>
                  <a:gd name="T98" fmla="*/ 46 w 91"/>
                  <a:gd name="T99" fmla="*/ 17 h 141"/>
                  <a:gd name="T100" fmla="*/ 39 w 91"/>
                  <a:gd name="T101" fmla="*/ 17 h 141"/>
                  <a:gd name="T102" fmla="*/ 32 w 91"/>
                  <a:gd name="T103" fmla="*/ 21 h 141"/>
                  <a:gd name="T104" fmla="*/ 26 w 91"/>
                  <a:gd name="T105" fmla="*/ 26 h 141"/>
                  <a:gd name="T106" fmla="*/ 23 w 91"/>
                  <a:gd name="T107" fmla="*/ 36 h 141"/>
                  <a:gd name="T108" fmla="*/ 19 w 91"/>
                  <a:gd name="T109" fmla="*/ 50 h 141"/>
                  <a:gd name="T110" fmla="*/ 18 w 91"/>
                  <a:gd name="T111"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41">
                    <a:moveTo>
                      <a:pt x="0" y="71"/>
                    </a:moveTo>
                    <a:lnTo>
                      <a:pt x="2" y="48"/>
                    </a:lnTo>
                    <a:lnTo>
                      <a:pt x="6" y="31"/>
                    </a:lnTo>
                    <a:lnTo>
                      <a:pt x="9" y="22"/>
                    </a:lnTo>
                    <a:lnTo>
                      <a:pt x="14" y="14"/>
                    </a:lnTo>
                    <a:lnTo>
                      <a:pt x="21" y="8"/>
                    </a:lnTo>
                    <a:lnTo>
                      <a:pt x="28" y="3"/>
                    </a:lnTo>
                    <a:lnTo>
                      <a:pt x="37" y="1"/>
                    </a:lnTo>
                    <a:lnTo>
                      <a:pt x="46" y="0"/>
                    </a:lnTo>
                    <a:lnTo>
                      <a:pt x="56" y="1"/>
                    </a:lnTo>
                    <a:lnTo>
                      <a:pt x="65" y="5"/>
                    </a:lnTo>
                    <a:lnTo>
                      <a:pt x="72" y="8"/>
                    </a:lnTo>
                    <a:lnTo>
                      <a:pt x="75" y="12"/>
                    </a:lnTo>
                    <a:lnTo>
                      <a:pt x="79" y="17"/>
                    </a:lnTo>
                    <a:lnTo>
                      <a:pt x="84" y="27"/>
                    </a:lnTo>
                    <a:lnTo>
                      <a:pt x="88" y="38"/>
                    </a:lnTo>
                    <a:lnTo>
                      <a:pt x="89" y="52"/>
                    </a:lnTo>
                    <a:lnTo>
                      <a:pt x="91" y="71"/>
                    </a:lnTo>
                    <a:lnTo>
                      <a:pt x="89" y="92"/>
                    </a:lnTo>
                    <a:lnTo>
                      <a:pt x="86" y="110"/>
                    </a:lnTo>
                    <a:lnTo>
                      <a:pt x="82" y="120"/>
                    </a:lnTo>
                    <a:lnTo>
                      <a:pt x="77" y="127"/>
                    </a:lnTo>
                    <a:lnTo>
                      <a:pt x="70" y="132"/>
                    </a:lnTo>
                    <a:lnTo>
                      <a:pt x="63" y="137"/>
                    </a:lnTo>
                    <a:lnTo>
                      <a:pt x="54" y="139"/>
                    </a:lnTo>
                    <a:lnTo>
                      <a:pt x="46" y="141"/>
                    </a:lnTo>
                    <a:lnTo>
                      <a:pt x="28" y="137"/>
                    </a:lnTo>
                    <a:lnTo>
                      <a:pt x="14" y="127"/>
                    </a:lnTo>
                    <a:lnTo>
                      <a:pt x="7" y="113"/>
                    </a:lnTo>
                    <a:lnTo>
                      <a:pt x="2" y="94"/>
                    </a:lnTo>
                    <a:lnTo>
                      <a:pt x="0" y="71"/>
                    </a:lnTo>
                    <a:close/>
                    <a:moveTo>
                      <a:pt x="18" y="71"/>
                    </a:moveTo>
                    <a:lnTo>
                      <a:pt x="19" y="90"/>
                    </a:lnTo>
                    <a:lnTo>
                      <a:pt x="21" y="104"/>
                    </a:lnTo>
                    <a:lnTo>
                      <a:pt x="26" y="115"/>
                    </a:lnTo>
                    <a:lnTo>
                      <a:pt x="32" y="120"/>
                    </a:lnTo>
                    <a:lnTo>
                      <a:pt x="39" y="123"/>
                    </a:lnTo>
                    <a:lnTo>
                      <a:pt x="46" y="125"/>
                    </a:lnTo>
                    <a:lnTo>
                      <a:pt x="53" y="123"/>
                    </a:lnTo>
                    <a:lnTo>
                      <a:pt x="60" y="120"/>
                    </a:lnTo>
                    <a:lnTo>
                      <a:pt x="65" y="115"/>
                    </a:lnTo>
                    <a:lnTo>
                      <a:pt x="68" y="104"/>
                    </a:lnTo>
                    <a:lnTo>
                      <a:pt x="72" y="90"/>
                    </a:lnTo>
                    <a:lnTo>
                      <a:pt x="72" y="71"/>
                    </a:lnTo>
                    <a:lnTo>
                      <a:pt x="72" y="52"/>
                    </a:lnTo>
                    <a:lnTo>
                      <a:pt x="70" y="36"/>
                    </a:lnTo>
                    <a:lnTo>
                      <a:pt x="65" y="27"/>
                    </a:lnTo>
                    <a:lnTo>
                      <a:pt x="60" y="21"/>
                    </a:lnTo>
                    <a:lnTo>
                      <a:pt x="53" y="17"/>
                    </a:lnTo>
                    <a:lnTo>
                      <a:pt x="46" y="17"/>
                    </a:lnTo>
                    <a:lnTo>
                      <a:pt x="39" y="17"/>
                    </a:lnTo>
                    <a:lnTo>
                      <a:pt x="32" y="21"/>
                    </a:lnTo>
                    <a:lnTo>
                      <a:pt x="26" y="26"/>
                    </a:lnTo>
                    <a:lnTo>
                      <a:pt x="23" y="36"/>
                    </a:lnTo>
                    <a:lnTo>
                      <a:pt x="19" y="50"/>
                    </a:lnTo>
                    <a:lnTo>
                      <a:pt x="18" y="7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152" name="Rectangle 1006"/>
              <p:cNvSpPr>
                <a:spLocks noChangeArrowheads="1"/>
              </p:cNvSpPr>
              <p:nvPr/>
            </p:nvSpPr>
            <p:spPr bwMode="auto">
              <a:xfrm>
                <a:off x="1686" y="1632"/>
                <a:ext cx="9" cy="1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153" name="Freeform 1007"/>
              <p:cNvSpPr>
                <a:spLocks noEditPoints="1"/>
              </p:cNvSpPr>
              <p:nvPr/>
            </p:nvSpPr>
            <p:spPr bwMode="auto">
              <a:xfrm>
                <a:off x="1708" y="1572"/>
                <a:ext cx="44" cy="70"/>
              </a:xfrm>
              <a:custGeom>
                <a:avLst/>
                <a:gdLst>
                  <a:gd name="T0" fmla="*/ 19 w 87"/>
                  <a:gd name="T1" fmla="*/ 59 h 141"/>
                  <a:gd name="T2" fmla="*/ 9 w 87"/>
                  <a:gd name="T3" fmla="*/ 52 h 141"/>
                  <a:gd name="T4" fmla="*/ 3 w 87"/>
                  <a:gd name="T5" fmla="*/ 41 h 141"/>
                  <a:gd name="T6" fmla="*/ 5 w 87"/>
                  <a:gd name="T7" fmla="*/ 26 h 141"/>
                  <a:gd name="T8" fmla="*/ 14 w 87"/>
                  <a:gd name="T9" fmla="*/ 10 h 141"/>
                  <a:gd name="T10" fmla="*/ 43 w 87"/>
                  <a:gd name="T11" fmla="*/ 0 h 141"/>
                  <a:gd name="T12" fmla="*/ 73 w 87"/>
                  <a:gd name="T13" fmla="*/ 10 h 141"/>
                  <a:gd name="T14" fmla="*/ 82 w 87"/>
                  <a:gd name="T15" fmla="*/ 26 h 141"/>
                  <a:gd name="T16" fmla="*/ 84 w 87"/>
                  <a:gd name="T17" fmla="*/ 41 h 141"/>
                  <a:gd name="T18" fmla="*/ 78 w 87"/>
                  <a:gd name="T19" fmla="*/ 52 h 141"/>
                  <a:gd name="T20" fmla="*/ 70 w 87"/>
                  <a:gd name="T21" fmla="*/ 59 h 141"/>
                  <a:gd name="T22" fmla="*/ 70 w 87"/>
                  <a:gd name="T23" fmla="*/ 66 h 141"/>
                  <a:gd name="T24" fmla="*/ 82 w 87"/>
                  <a:gd name="T25" fmla="*/ 76 h 141"/>
                  <a:gd name="T26" fmla="*/ 87 w 87"/>
                  <a:gd name="T27" fmla="*/ 90 h 141"/>
                  <a:gd name="T28" fmla="*/ 85 w 87"/>
                  <a:gd name="T29" fmla="*/ 115 h 141"/>
                  <a:gd name="T30" fmla="*/ 61 w 87"/>
                  <a:gd name="T31" fmla="*/ 137 h 141"/>
                  <a:gd name="T32" fmla="*/ 26 w 87"/>
                  <a:gd name="T33" fmla="*/ 137 h 141"/>
                  <a:gd name="T34" fmla="*/ 3 w 87"/>
                  <a:gd name="T35" fmla="*/ 115 h 141"/>
                  <a:gd name="T36" fmla="*/ 0 w 87"/>
                  <a:gd name="T37" fmla="*/ 89 h 141"/>
                  <a:gd name="T38" fmla="*/ 7 w 87"/>
                  <a:gd name="T39" fmla="*/ 75 h 141"/>
                  <a:gd name="T40" fmla="*/ 17 w 87"/>
                  <a:gd name="T41" fmla="*/ 64 h 141"/>
                  <a:gd name="T42" fmla="*/ 21 w 87"/>
                  <a:gd name="T43" fmla="*/ 34 h 141"/>
                  <a:gd name="T44" fmla="*/ 24 w 87"/>
                  <a:gd name="T45" fmla="*/ 45 h 141"/>
                  <a:gd name="T46" fmla="*/ 31 w 87"/>
                  <a:gd name="T47" fmla="*/ 52 h 141"/>
                  <a:gd name="T48" fmla="*/ 43 w 87"/>
                  <a:gd name="T49" fmla="*/ 54 h 141"/>
                  <a:gd name="T50" fmla="*/ 56 w 87"/>
                  <a:gd name="T51" fmla="*/ 52 h 141"/>
                  <a:gd name="T52" fmla="*/ 63 w 87"/>
                  <a:gd name="T53" fmla="*/ 45 h 141"/>
                  <a:gd name="T54" fmla="*/ 66 w 87"/>
                  <a:gd name="T55" fmla="*/ 36 h 141"/>
                  <a:gd name="T56" fmla="*/ 63 w 87"/>
                  <a:gd name="T57" fmla="*/ 26 h 141"/>
                  <a:gd name="T58" fmla="*/ 56 w 87"/>
                  <a:gd name="T59" fmla="*/ 19 h 141"/>
                  <a:gd name="T60" fmla="*/ 43 w 87"/>
                  <a:gd name="T61" fmla="*/ 17 h 141"/>
                  <a:gd name="T62" fmla="*/ 31 w 87"/>
                  <a:gd name="T63" fmla="*/ 19 h 141"/>
                  <a:gd name="T64" fmla="*/ 24 w 87"/>
                  <a:gd name="T65" fmla="*/ 26 h 141"/>
                  <a:gd name="T66" fmla="*/ 21 w 87"/>
                  <a:gd name="T67" fmla="*/ 34 h 141"/>
                  <a:gd name="T68" fmla="*/ 19 w 87"/>
                  <a:gd name="T69" fmla="*/ 104 h 141"/>
                  <a:gd name="T70" fmla="*/ 23 w 87"/>
                  <a:gd name="T71" fmla="*/ 115 h 141"/>
                  <a:gd name="T72" fmla="*/ 30 w 87"/>
                  <a:gd name="T73" fmla="*/ 120 h 141"/>
                  <a:gd name="T74" fmla="*/ 43 w 87"/>
                  <a:gd name="T75" fmla="*/ 125 h 141"/>
                  <a:gd name="T76" fmla="*/ 57 w 87"/>
                  <a:gd name="T77" fmla="*/ 122 h 141"/>
                  <a:gd name="T78" fmla="*/ 66 w 87"/>
                  <a:gd name="T79" fmla="*/ 111 h 141"/>
                  <a:gd name="T80" fmla="*/ 70 w 87"/>
                  <a:gd name="T81" fmla="*/ 97 h 141"/>
                  <a:gd name="T82" fmla="*/ 66 w 87"/>
                  <a:gd name="T83" fmla="*/ 83 h 141"/>
                  <a:gd name="T84" fmla="*/ 57 w 87"/>
                  <a:gd name="T85" fmla="*/ 75 h 141"/>
                  <a:gd name="T86" fmla="*/ 43 w 87"/>
                  <a:gd name="T87" fmla="*/ 71 h 141"/>
                  <a:gd name="T88" fmla="*/ 30 w 87"/>
                  <a:gd name="T89" fmla="*/ 75 h 141"/>
                  <a:gd name="T90" fmla="*/ 21 w 87"/>
                  <a:gd name="T91" fmla="*/ 83 h 141"/>
                  <a:gd name="T92" fmla="*/ 17 w 87"/>
                  <a:gd name="T93" fmla="*/ 9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141">
                    <a:moveTo>
                      <a:pt x="24" y="62"/>
                    </a:moveTo>
                    <a:lnTo>
                      <a:pt x="19" y="59"/>
                    </a:lnTo>
                    <a:lnTo>
                      <a:pt x="14" y="55"/>
                    </a:lnTo>
                    <a:lnTo>
                      <a:pt x="9" y="52"/>
                    </a:lnTo>
                    <a:lnTo>
                      <a:pt x="5" y="47"/>
                    </a:lnTo>
                    <a:lnTo>
                      <a:pt x="3" y="41"/>
                    </a:lnTo>
                    <a:lnTo>
                      <a:pt x="3" y="34"/>
                    </a:lnTo>
                    <a:lnTo>
                      <a:pt x="5" y="26"/>
                    </a:lnTo>
                    <a:lnTo>
                      <a:pt x="9" y="17"/>
                    </a:lnTo>
                    <a:lnTo>
                      <a:pt x="14" y="10"/>
                    </a:lnTo>
                    <a:lnTo>
                      <a:pt x="28" y="3"/>
                    </a:lnTo>
                    <a:lnTo>
                      <a:pt x="43" y="0"/>
                    </a:lnTo>
                    <a:lnTo>
                      <a:pt x="59" y="3"/>
                    </a:lnTo>
                    <a:lnTo>
                      <a:pt x="73" y="10"/>
                    </a:lnTo>
                    <a:lnTo>
                      <a:pt x="78" y="17"/>
                    </a:lnTo>
                    <a:lnTo>
                      <a:pt x="82" y="26"/>
                    </a:lnTo>
                    <a:lnTo>
                      <a:pt x="84" y="34"/>
                    </a:lnTo>
                    <a:lnTo>
                      <a:pt x="84" y="41"/>
                    </a:lnTo>
                    <a:lnTo>
                      <a:pt x="82" y="47"/>
                    </a:lnTo>
                    <a:lnTo>
                      <a:pt x="78" y="52"/>
                    </a:lnTo>
                    <a:lnTo>
                      <a:pt x="75" y="55"/>
                    </a:lnTo>
                    <a:lnTo>
                      <a:pt x="70" y="59"/>
                    </a:lnTo>
                    <a:lnTo>
                      <a:pt x="63" y="62"/>
                    </a:lnTo>
                    <a:lnTo>
                      <a:pt x="70" y="66"/>
                    </a:lnTo>
                    <a:lnTo>
                      <a:pt x="77" y="69"/>
                    </a:lnTo>
                    <a:lnTo>
                      <a:pt x="82" y="76"/>
                    </a:lnTo>
                    <a:lnTo>
                      <a:pt x="85" y="82"/>
                    </a:lnTo>
                    <a:lnTo>
                      <a:pt x="87" y="90"/>
                    </a:lnTo>
                    <a:lnTo>
                      <a:pt x="87" y="97"/>
                    </a:lnTo>
                    <a:lnTo>
                      <a:pt x="85" y="115"/>
                    </a:lnTo>
                    <a:lnTo>
                      <a:pt x="75" y="129"/>
                    </a:lnTo>
                    <a:lnTo>
                      <a:pt x="61" y="137"/>
                    </a:lnTo>
                    <a:lnTo>
                      <a:pt x="43" y="141"/>
                    </a:lnTo>
                    <a:lnTo>
                      <a:pt x="26" y="137"/>
                    </a:lnTo>
                    <a:lnTo>
                      <a:pt x="12" y="129"/>
                    </a:lnTo>
                    <a:lnTo>
                      <a:pt x="3" y="115"/>
                    </a:lnTo>
                    <a:lnTo>
                      <a:pt x="0" y="97"/>
                    </a:lnTo>
                    <a:lnTo>
                      <a:pt x="0" y="89"/>
                    </a:lnTo>
                    <a:lnTo>
                      <a:pt x="3" y="82"/>
                    </a:lnTo>
                    <a:lnTo>
                      <a:pt x="7" y="75"/>
                    </a:lnTo>
                    <a:lnTo>
                      <a:pt x="10" y="69"/>
                    </a:lnTo>
                    <a:lnTo>
                      <a:pt x="17" y="64"/>
                    </a:lnTo>
                    <a:lnTo>
                      <a:pt x="24" y="62"/>
                    </a:lnTo>
                    <a:close/>
                    <a:moveTo>
                      <a:pt x="21" y="34"/>
                    </a:moveTo>
                    <a:lnTo>
                      <a:pt x="23" y="40"/>
                    </a:lnTo>
                    <a:lnTo>
                      <a:pt x="24" y="45"/>
                    </a:lnTo>
                    <a:lnTo>
                      <a:pt x="28" y="48"/>
                    </a:lnTo>
                    <a:lnTo>
                      <a:pt x="31" y="52"/>
                    </a:lnTo>
                    <a:lnTo>
                      <a:pt x="37" y="54"/>
                    </a:lnTo>
                    <a:lnTo>
                      <a:pt x="43" y="54"/>
                    </a:lnTo>
                    <a:lnTo>
                      <a:pt x="50" y="54"/>
                    </a:lnTo>
                    <a:lnTo>
                      <a:pt x="56" y="52"/>
                    </a:lnTo>
                    <a:lnTo>
                      <a:pt x="59" y="48"/>
                    </a:lnTo>
                    <a:lnTo>
                      <a:pt x="63" y="45"/>
                    </a:lnTo>
                    <a:lnTo>
                      <a:pt x="64" y="41"/>
                    </a:lnTo>
                    <a:lnTo>
                      <a:pt x="66" y="36"/>
                    </a:lnTo>
                    <a:lnTo>
                      <a:pt x="64" y="31"/>
                    </a:lnTo>
                    <a:lnTo>
                      <a:pt x="63" y="26"/>
                    </a:lnTo>
                    <a:lnTo>
                      <a:pt x="59" y="22"/>
                    </a:lnTo>
                    <a:lnTo>
                      <a:pt x="56" y="19"/>
                    </a:lnTo>
                    <a:lnTo>
                      <a:pt x="50" y="17"/>
                    </a:lnTo>
                    <a:lnTo>
                      <a:pt x="43" y="17"/>
                    </a:lnTo>
                    <a:lnTo>
                      <a:pt x="37" y="17"/>
                    </a:lnTo>
                    <a:lnTo>
                      <a:pt x="31" y="19"/>
                    </a:lnTo>
                    <a:lnTo>
                      <a:pt x="28" y="22"/>
                    </a:lnTo>
                    <a:lnTo>
                      <a:pt x="24" y="26"/>
                    </a:lnTo>
                    <a:lnTo>
                      <a:pt x="23" y="29"/>
                    </a:lnTo>
                    <a:lnTo>
                      <a:pt x="21" y="34"/>
                    </a:lnTo>
                    <a:close/>
                    <a:moveTo>
                      <a:pt x="17" y="97"/>
                    </a:moveTo>
                    <a:lnTo>
                      <a:pt x="19" y="104"/>
                    </a:lnTo>
                    <a:lnTo>
                      <a:pt x="21" y="111"/>
                    </a:lnTo>
                    <a:lnTo>
                      <a:pt x="23" y="115"/>
                    </a:lnTo>
                    <a:lnTo>
                      <a:pt x="26" y="118"/>
                    </a:lnTo>
                    <a:lnTo>
                      <a:pt x="30" y="120"/>
                    </a:lnTo>
                    <a:lnTo>
                      <a:pt x="37" y="123"/>
                    </a:lnTo>
                    <a:lnTo>
                      <a:pt x="43" y="125"/>
                    </a:lnTo>
                    <a:lnTo>
                      <a:pt x="50" y="123"/>
                    </a:lnTo>
                    <a:lnTo>
                      <a:pt x="57" y="122"/>
                    </a:lnTo>
                    <a:lnTo>
                      <a:pt x="63" y="117"/>
                    </a:lnTo>
                    <a:lnTo>
                      <a:pt x="66" y="111"/>
                    </a:lnTo>
                    <a:lnTo>
                      <a:pt x="70" y="104"/>
                    </a:lnTo>
                    <a:lnTo>
                      <a:pt x="70" y="97"/>
                    </a:lnTo>
                    <a:lnTo>
                      <a:pt x="70" y="90"/>
                    </a:lnTo>
                    <a:lnTo>
                      <a:pt x="66" y="83"/>
                    </a:lnTo>
                    <a:lnTo>
                      <a:pt x="63" y="78"/>
                    </a:lnTo>
                    <a:lnTo>
                      <a:pt x="57" y="75"/>
                    </a:lnTo>
                    <a:lnTo>
                      <a:pt x="50" y="71"/>
                    </a:lnTo>
                    <a:lnTo>
                      <a:pt x="43" y="71"/>
                    </a:lnTo>
                    <a:lnTo>
                      <a:pt x="37" y="71"/>
                    </a:lnTo>
                    <a:lnTo>
                      <a:pt x="30" y="75"/>
                    </a:lnTo>
                    <a:lnTo>
                      <a:pt x="24" y="78"/>
                    </a:lnTo>
                    <a:lnTo>
                      <a:pt x="21" y="83"/>
                    </a:lnTo>
                    <a:lnTo>
                      <a:pt x="19" y="90"/>
                    </a:lnTo>
                    <a:lnTo>
                      <a:pt x="17" y="9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154" name="Line 1008"/>
              <p:cNvSpPr>
                <a:spLocks noChangeShapeType="1"/>
              </p:cNvSpPr>
              <p:nvPr/>
            </p:nvSpPr>
            <p:spPr bwMode="auto">
              <a:xfrm>
                <a:off x="18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16" name="Group 1210"/>
            <p:cNvGrpSpPr>
              <a:grpSpLocks/>
            </p:cNvGrpSpPr>
            <p:nvPr/>
          </p:nvGrpSpPr>
          <p:grpSpPr bwMode="auto">
            <a:xfrm>
              <a:off x="1714" y="1231"/>
              <a:ext cx="2433" cy="1745"/>
              <a:chOff x="1714" y="1231"/>
              <a:chExt cx="2433" cy="1745"/>
            </a:xfrm>
          </p:grpSpPr>
          <p:sp>
            <p:nvSpPr>
              <p:cNvPr id="12755" name="Line 1010"/>
              <p:cNvSpPr>
                <a:spLocks noChangeShapeType="1"/>
              </p:cNvSpPr>
              <p:nvPr/>
            </p:nvSpPr>
            <p:spPr bwMode="auto">
              <a:xfrm>
                <a:off x="182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56" name="Line 1011"/>
              <p:cNvSpPr>
                <a:spLocks noChangeShapeType="1"/>
              </p:cNvSpPr>
              <p:nvPr/>
            </p:nvSpPr>
            <p:spPr bwMode="auto">
              <a:xfrm>
                <a:off x="183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57" name="Line 1012"/>
              <p:cNvSpPr>
                <a:spLocks noChangeShapeType="1"/>
              </p:cNvSpPr>
              <p:nvPr/>
            </p:nvSpPr>
            <p:spPr bwMode="auto">
              <a:xfrm>
                <a:off x="18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58" name="Line 1013"/>
              <p:cNvSpPr>
                <a:spLocks noChangeShapeType="1"/>
              </p:cNvSpPr>
              <p:nvPr/>
            </p:nvSpPr>
            <p:spPr bwMode="auto">
              <a:xfrm>
                <a:off x="18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59" name="Line 1014"/>
              <p:cNvSpPr>
                <a:spLocks noChangeShapeType="1"/>
              </p:cNvSpPr>
              <p:nvPr/>
            </p:nvSpPr>
            <p:spPr bwMode="auto">
              <a:xfrm>
                <a:off x="187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0" name="Line 1015"/>
              <p:cNvSpPr>
                <a:spLocks noChangeShapeType="1"/>
              </p:cNvSpPr>
              <p:nvPr/>
            </p:nvSpPr>
            <p:spPr bwMode="auto">
              <a:xfrm>
                <a:off x="188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1" name="Line 1016"/>
              <p:cNvSpPr>
                <a:spLocks noChangeShapeType="1"/>
              </p:cNvSpPr>
              <p:nvPr/>
            </p:nvSpPr>
            <p:spPr bwMode="auto">
              <a:xfrm>
                <a:off x="18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2" name="Line 1017"/>
              <p:cNvSpPr>
                <a:spLocks noChangeShapeType="1"/>
              </p:cNvSpPr>
              <p:nvPr/>
            </p:nvSpPr>
            <p:spPr bwMode="auto">
              <a:xfrm>
                <a:off x="19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3" name="Line 1018"/>
              <p:cNvSpPr>
                <a:spLocks noChangeShapeType="1"/>
              </p:cNvSpPr>
              <p:nvPr/>
            </p:nvSpPr>
            <p:spPr bwMode="auto">
              <a:xfrm>
                <a:off x="192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4" name="Line 1019"/>
              <p:cNvSpPr>
                <a:spLocks noChangeShapeType="1"/>
              </p:cNvSpPr>
              <p:nvPr/>
            </p:nvSpPr>
            <p:spPr bwMode="auto">
              <a:xfrm>
                <a:off x="193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5" name="Line 1020"/>
              <p:cNvSpPr>
                <a:spLocks noChangeShapeType="1"/>
              </p:cNvSpPr>
              <p:nvPr/>
            </p:nvSpPr>
            <p:spPr bwMode="auto">
              <a:xfrm>
                <a:off x="19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6" name="Line 1021"/>
              <p:cNvSpPr>
                <a:spLocks noChangeShapeType="1"/>
              </p:cNvSpPr>
              <p:nvPr/>
            </p:nvSpPr>
            <p:spPr bwMode="auto">
              <a:xfrm>
                <a:off x="19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7" name="Line 1022"/>
              <p:cNvSpPr>
                <a:spLocks noChangeShapeType="1"/>
              </p:cNvSpPr>
              <p:nvPr/>
            </p:nvSpPr>
            <p:spPr bwMode="auto">
              <a:xfrm>
                <a:off x="197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8" name="Line 1023"/>
              <p:cNvSpPr>
                <a:spLocks noChangeShapeType="1"/>
              </p:cNvSpPr>
              <p:nvPr/>
            </p:nvSpPr>
            <p:spPr bwMode="auto">
              <a:xfrm>
                <a:off x="198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69" name="Line 1024"/>
              <p:cNvSpPr>
                <a:spLocks noChangeShapeType="1"/>
              </p:cNvSpPr>
              <p:nvPr/>
            </p:nvSpPr>
            <p:spPr bwMode="auto">
              <a:xfrm>
                <a:off x="19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0" name="Line 1025"/>
              <p:cNvSpPr>
                <a:spLocks noChangeShapeType="1"/>
              </p:cNvSpPr>
              <p:nvPr/>
            </p:nvSpPr>
            <p:spPr bwMode="auto">
              <a:xfrm>
                <a:off x="20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1" name="Line 1026"/>
              <p:cNvSpPr>
                <a:spLocks noChangeShapeType="1"/>
              </p:cNvSpPr>
              <p:nvPr/>
            </p:nvSpPr>
            <p:spPr bwMode="auto">
              <a:xfrm>
                <a:off x="201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2" name="Line 1027"/>
              <p:cNvSpPr>
                <a:spLocks noChangeShapeType="1"/>
              </p:cNvSpPr>
              <p:nvPr/>
            </p:nvSpPr>
            <p:spPr bwMode="auto">
              <a:xfrm>
                <a:off x="203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3" name="Line 1028"/>
              <p:cNvSpPr>
                <a:spLocks noChangeShapeType="1"/>
              </p:cNvSpPr>
              <p:nvPr/>
            </p:nvSpPr>
            <p:spPr bwMode="auto">
              <a:xfrm>
                <a:off x="20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4" name="Line 1029"/>
              <p:cNvSpPr>
                <a:spLocks noChangeShapeType="1"/>
              </p:cNvSpPr>
              <p:nvPr/>
            </p:nvSpPr>
            <p:spPr bwMode="auto">
              <a:xfrm>
                <a:off x="20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5" name="Line 1030"/>
              <p:cNvSpPr>
                <a:spLocks noChangeShapeType="1"/>
              </p:cNvSpPr>
              <p:nvPr/>
            </p:nvSpPr>
            <p:spPr bwMode="auto">
              <a:xfrm>
                <a:off x="206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6" name="Line 1031"/>
              <p:cNvSpPr>
                <a:spLocks noChangeShapeType="1"/>
              </p:cNvSpPr>
              <p:nvPr/>
            </p:nvSpPr>
            <p:spPr bwMode="auto">
              <a:xfrm>
                <a:off x="207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7" name="Line 1032"/>
              <p:cNvSpPr>
                <a:spLocks noChangeShapeType="1"/>
              </p:cNvSpPr>
              <p:nvPr/>
            </p:nvSpPr>
            <p:spPr bwMode="auto">
              <a:xfrm>
                <a:off x="20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8" name="Line 1033"/>
              <p:cNvSpPr>
                <a:spLocks noChangeShapeType="1"/>
              </p:cNvSpPr>
              <p:nvPr/>
            </p:nvSpPr>
            <p:spPr bwMode="auto">
              <a:xfrm>
                <a:off x="21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79" name="Line 1034"/>
              <p:cNvSpPr>
                <a:spLocks noChangeShapeType="1"/>
              </p:cNvSpPr>
              <p:nvPr/>
            </p:nvSpPr>
            <p:spPr bwMode="auto">
              <a:xfrm>
                <a:off x="211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0" name="Line 1035"/>
              <p:cNvSpPr>
                <a:spLocks noChangeShapeType="1"/>
              </p:cNvSpPr>
              <p:nvPr/>
            </p:nvSpPr>
            <p:spPr bwMode="auto">
              <a:xfrm>
                <a:off x="212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1" name="Line 1036"/>
              <p:cNvSpPr>
                <a:spLocks noChangeShapeType="1"/>
              </p:cNvSpPr>
              <p:nvPr/>
            </p:nvSpPr>
            <p:spPr bwMode="auto">
              <a:xfrm>
                <a:off x="21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2" name="Line 1037"/>
              <p:cNvSpPr>
                <a:spLocks noChangeShapeType="1"/>
              </p:cNvSpPr>
              <p:nvPr/>
            </p:nvSpPr>
            <p:spPr bwMode="auto">
              <a:xfrm>
                <a:off x="21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3" name="Line 1038"/>
              <p:cNvSpPr>
                <a:spLocks noChangeShapeType="1"/>
              </p:cNvSpPr>
              <p:nvPr/>
            </p:nvSpPr>
            <p:spPr bwMode="auto">
              <a:xfrm>
                <a:off x="216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4" name="Line 1039"/>
              <p:cNvSpPr>
                <a:spLocks noChangeShapeType="1"/>
              </p:cNvSpPr>
              <p:nvPr/>
            </p:nvSpPr>
            <p:spPr bwMode="auto">
              <a:xfrm>
                <a:off x="217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5" name="Line 1040"/>
              <p:cNvSpPr>
                <a:spLocks noChangeShapeType="1"/>
              </p:cNvSpPr>
              <p:nvPr/>
            </p:nvSpPr>
            <p:spPr bwMode="auto">
              <a:xfrm>
                <a:off x="21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6" name="Line 1041"/>
              <p:cNvSpPr>
                <a:spLocks noChangeShapeType="1"/>
              </p:cNvSpPr>
              <p:nvPr/>
            </p:nvSpPr>
            <p:spPr bwMode="auto">
              <a:xfrm>
                <a:off x="21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7" name="Line 1042"/>
              <p:cNvSpPr>
                <a:spLocks noChangeShapeType="1"/>
              </p:cNvSpPr>
              <p:nvPr/>
            </p:nvSpPr>
            <p:spPr bwMode="auto">
              <a:xfrm>
                <a:off x="221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8" name="Line 1043"/>
              <p:cNvSpPr>
                <a:spLocks noChangeShapeType="1"/>
              </p:cNvSpPr>
              <p:nvPr/>
            </p:nvSpPr>
            <p:spPr bwMode="auto">
              <a:xfrm>
                <a:off x="222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89" name="Line 1044"/>
              <p:cNvSpPr>
                <a:spLocks noChangeShapeType="1"/>
              </p:cNvSpPr>
              <p:nvPr/>
            </p:nvSpPr>
            <p:spPr bwMode="auto">
              <a:xfrm>
                <a:off x="22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0" name="Line 1045"/>
              <p:cNvSpPr>
                <a:spLocks noChangeShapeType="1"/>
              </p:cNvSpPr>
              <p:nvPr/>
            </p:nvSpPr>
            <p:spPr bwMode="auto">
              <a:xfrm>
                <a:off x="22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1" name="Line 1046"/>
              <p:cNvSpPr>
                <a:spLocks noChangeShapeType="1"/>
              </p:cNvSpPr>
              <p:nvPr/>
            </p:nvSpPr>
            <p:spPr bwMode="auto">
              <a:xfrm>
                <a:off x="225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2" name="Line 1047"/>
              <p:cNvSpPr>
                <a:spLocks noChangeShapeType="1"/>
              </p:cNvSpPr>
              <p:nvPr/>
            </p:nvSpPr>
            <p:spPr bwMode="auto">
              <a:xfrm>
                <a:off x="227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3" name="Line 1048"/>
              <p:cNvSpPr>
                <a:spLocks noChangeShapeType="1"/>
              </p:cNvSpPr>
              <p:nvPr/>
            </p:nvSpPr>
            <p:spPr bwMode="auto">
              <a:xfrm>
                <a:off x="22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4" name="Line 1049"/>
              <p:cNvSpPr>
                <a:spLocks noChangeShapeType="1"/>
              </p:cNvSpPr>
              <p:nvPr/>
            </p:nvSpPr>
            <p:spPr bwMode="auto">
              <a:xfrm>
                <a:off x="22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5" name="Line 1050"/>
              <p:cNvSpPr>
                <a:spLocks noChangeShapeType="1"/>
              </p:cNvSpPr>
              <p:nvPr/>
            </p:nvSpPr>
            <p:spPr bwMode="auto">
              <a:xfrm>
                <a:off x="230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6" name="Line 1051"/>
              <p:cNvSpPr>
                <a:spLocks noChangeShapeType="1"/>
              </p:cNvSpPr>
              <p:nvPr/>
            </p:nvSpPr>
            <p:spPr bwMode="auto">
              <a:xfrm>
                <a:off x="231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7" name="Line 1052"/>
              <p:cNvSpPr>
                <a:spLocks noChangeShapeType="1"/>
              </p:cNvSpPr>
              <p:nvPr/>
            </p:nvSpPr>
            <p:spPr bwMode="auto">
              <a:xfrm>
                <a:off x="23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8" name="Line 1053"/>
              <p:cNvSpPr>
                <a:spLocks noChangeShapeType="1"/>
              </p:cNvSpPr>
              <p:nvPr/>
            </p:nvSpPr>
            <p:spPr bwMode="auto">
              <a:xfrm>
                <a:off x="23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99" name="Line 1054"/>
              <p:cNvSpPr>
                <a:spLocks noChangeShapeType="1"/>
              </p:cNvSpPr>
              <p:nvPr/>
            </p:nvSpPr>
            <p:spPr bwMode="auto">
              <a:xfrm>
                <a:off x="235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0" name="Line 1055"/>
              <p:cNvSpPr>
                <a:spLocks noChangeShapeType="1"/>
              </p:cNvSpPr>
              <p:nvPr/>
            </p:nvSpPr>
            <p:spPr bwMode="auto">
              <a:xfrm>
                <a:off x="236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1" name="Line 1056"/>
              <p:cNvSpPr>
                <a:spLocks noChangeShapeType="1"/>
              </p:cNvSpPr>
              <p:nvPr/>
            </p:nvSpPr>
            <p:spPr bwMode="auto">
              <a:xfrm>
                <a:off x="23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2" name="Line 1057"/>
              <p:cNvSpPr>
                <a:spLocks noChangeShapeType="1"/>
              </p:cNvSpPr>
              <p:nvPr/>
            </p:nvSpPr>
            <p:spPr bwMode="auto">
              <a:xfrm>
                <a:off x="23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3" name="Line 1058"/>
              <p:cNvSpPr>
                <a:spLocks noChangeShapeType="1"/>
              </p:cNvSpPr>
              <p:nvPr/>
            </p:nvSpPr>
            <p:spPr bwMode="auto">
              <a:xfrm>
                <a:off x="240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4" name="Line 1059"/>
              <p:cNvSpPr>
                <a:spLocks noChangeShapeType="1"/>
              </p:cNvSpPr>
              <p:nvPr/>
            </p:nvSpPr>
            <p:spPr bwMode="auto">
              <a:xfrm>
                <a:off x="241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5" name="Line 1060"/>
              <p:cNvSpPr>
                <a:spLocks noChangeShapeType="1"/>
              </p:cNvSpPr>
              <p:nvPr/>
            </p:nvSpPr>
            <p:spPr bwMode="auto">
              <a:xfrm>
                <a:off x="24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6" name="Line 1061"/>
              <p:cNvSpPr>
                <a:spLocks noChangeShapeType="1"/>
              </p:cNvSpPr>
              <p:nvPr/>
            </p:nvSpPr>
            <p:spPr bwMode="auto">
              <a:xfrm>
                <a:off x="24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7" name="Line 1062"/>
              <p:cNvSpPr>
                <a:spLocks noChangeShapeType="1"/>
              </p:cNvSpPr>
              <p:nvPr/>
            </p:nvSpPr>
            <p:spPr bwMode="auto">
              <a:xfrm>
                <a:off x="245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8" name="Line 1063"/>
              <p:cNvSpPr>
                <a:spLocks noChangeShapeType="1"/>
              </p:cNvSpPr>
              <p:nvPr/>
            </p:nvSpPr>
            <p:spPr bwMode="auto">
              <a:xfrm>
                <a:off x="246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09" name="Line 1064"/>
              <p:cNvSpPr>
                <a:spLocks noChangeShapeType="1"/>
              </p:cNvSpPr>
              <p:nvPr/>
            </p:nvSpPr>
            <p:spPr bwMode="auto">
              <a:xfrm>
                <a:off x="24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0" name="Line 1065"/>
              <p:cNvSpPr>
                <a:spLocks noChangeShapeType="1"/>
              </p:cNvSpPr>
              <p:nvPr/>
            </p:nvSpPr>
            <p:spPr bwMode="auto">
              <a:xfrm>
                <a:off x="24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1" name="Line 1066"/>
              <p:cNvSpPr>
                <a:spLocks noChangeShapeType="1"/>
              </p:cNvSpPr>
              <p:nvPr/>
            </p:nvSpPr>
            <p:spPr bwMode="auto">
              <a:xfrm>
                <a:off x="249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2" name="Line 1067"/>
              <p:cNvSpPr>
                <a:spLocks noChangeShapeType="1"/>
              </p:cNvSpPr>
              <p:nvPr/>
            </p:nvSpPr>
            <p:spPr bwMode="auto">
              <a:xfrm>
                <a:off x="251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3" name="Line 1068"/>
              <p:cNvSpPr>
                <a:spLocks noChangeShapeType="1"/>
              </p:cNvSpPr>
              <p:nvPr/>
            </p:nvSpPr>
            <p:spPr bwMode="auto">
              <a:xfrm>
                <a:off x="25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4" name="Line 1069"/>
              <p:cNvSpPr>
                <a:spLocks noChangeShapeType="1"/>
              </p:cNvSpPr>
              <p:nvPr/>
            </p:nvSpPr>
            <p:spPr bwMode="auto">
              <a:xfrm>
                <a:off x="25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5" name="Line 1070"/>
              <p:cNvSpPr>
                <a:spLocks noChangeShapeType="1"/>
              </p:cNvSpPr>
              <p:nvPr/>
            </p:nvSpPr>
            <p:spPr bwMode="auto">
              <a:xfrm>
                <a:off x="254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6" name="Line 1071"/>
              <p:cNvSpPr>
                <a:spLocks noChangeShapeType="1"/>
              </p:cNvSpPr>
              <p:nvPr/>
            </p:nvSpPr>
            <p:spPr bwMode="auto">
              <a:xfrm>
                <a:off x="255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7" name="Line 1072"/>
              <p:cNvSpPr>
                <a:spLocks noChangeShapeType="1"/>
              </p:cNvSpPr>
              <p:nvPr/>
            </p:nvSpPr>
            <p:spPr bwMode="auto">
              <a:xfrm>
                <a:off x="25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8" name="Line 1073"/>
              <p:cNvSpPr>
                <a:spLocks noChangeShapeType="1"/>
              </p:cNvSpPr>
              <p:nvPr/>
            </p:nvSpPr>
            <p:spPr bwMode="auto">
              <a:xfrm>
                <a:off x="25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19" name="Line 1074"/>
              <p:cNvSpPr>
                <a:spLocks noChangeShapeType="1"/>
              </p:cNvSpPr>
              <p:nvPr/>
            </p:nvSpPr>
            <p:spPr bwMode="auto">
              <a:xfrm>
                <a:off x="259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0" name="Line 1075"/>
              <p:cNvSpPr>
                <a:spLocks noChangeShapeType="1"/>
              </p:cNvSpPr>
              <p:nvPr/>
            </p:nvSpPr>
            <p:spPr bwMode="auto">
              <a:xfrm>
                <a:off x="260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1" name="Line 1076"/>
              <p:cNvSpPr>
                <a:spLocks noChangeShapeType="1"/>
              </p:cNvSpPr>
              <p:nvPr/>
            </p:nvSpPr>
            <p:spPr bwMode="auto">
              <a:xfrm>
                <a:off x="26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2" name="Line 1077"/>
              <p:cNvSpPr>
                <a:spLocks noChangeShapeType="1"/>
              </p:cNvSpPr>
              <p:nvPr/>
            </p:nvSpPr>
            <p:spPr bwMode="auto">
              <a:xfrm>
                <a:off x="26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3" name="Line 1078"/>
              <p:cNvSpPr>
                <a:spLocks noChangeShapeType="1"/>
              </p:cNvSpPr>
              <p:nvPr/>
            </p:nvSpPr>
            <p:spPr bwMode="auto">
              <a:xfrm>
                <a:off x="264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4" name="Line 1079"/>
              <p:cNvSpPr>
                <a:spLocks noChangeShapeType="1"/>
              </p:cNvSpPr>
              <p:nvPr/>
            </p:nvSpPr>
            <p:spPr bwMode="auto">
              <a:xfrm>
                <a:off x="265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5" name="Line 1080"/>
              <p:cNvSpPr>
                <a:spLocks noChangeShapeType="1"/>
              </p:cNvSpPr>
              <p:nvPr/>
            </p:nvSpPr>
            <p:spPr bwMode="auto">
              <a:xfrm>
                <a:off x="26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6" name="Line 1081"/>
              <p:cNvSpPr>
                <a:spLocks noChangeShapeType="1"/>
              </p:cNvSpPr>
              <p:nvPr/>
            </p:nvSpPr>
            <p:spPr bwMode="auto">
              <a:xfrm>
                <a:off x="26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7" name="Line 1082"/>
              <p:cNvSpPr>
                <a:spLocks noChangeShapeType="1"/>
              </p:cNvSpPr>
              <p:nvPr/>
            </p:nvSpPr>
            <p:spPr bwMode="auto">
              <a:xfrm>
                <a:off x="269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8" name="Line 1083"/>
              <p:cNvSpPr>
                <a:spLocks noChangeShapeType="1"/>
              </p:cNvSpPr>
              <p:nvPr/>
            </p:nvSpPr>
            <p:spPr bwMode="auto">
              <a:xfrm>
                <a:off x="270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29" name="Line 1084"/>
              <p:cNvSpPr>
                <a:spLocks noChangeShapeType="1"/>
              </p:cNvSpPr>
              <p:nvPr/>
            </p:nvSpPr>
            <p:spPr bwMode="auto">
              <a:xfrm>
                <a:off x="27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0" name="Line 1085"/>
              <p:cNvSpPr>
                <a:spLocks noChangeShapeType="1"/>
              </p:cNvSpPr>
              <p:nvPr/>
            </p:nvSpPr>
            <p:spPr bwMode="auto">
              <a:xfrm>
                <a:off x="27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1" name="Line 1086"/>
              <p:cNvSpPr>
                <a:spLocks noChangeShapeType="1"/>
              </p:cNvSpPr>
              <p:nvPr/>
            </p:nvSpPr>
            <p:spPr bwMode="auto">
              <a:xfrm>
                <a:off x="273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2" name="Line 1087"/>
              <p:cNvSpPr>
                <a:spLocks noChangeShapeType="1"/>
              </p:cNvSpPr>
              <p:nvPr/>
            </p:nvSpPr>
            <p:spPr bwMode="auto">
              <a:xfrm>
                <a:off x="275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3" name="Line 1088"/>
              <p:cNvSpPr>
                <a:spLocks noChangeShapeType="1"/>
              </p:cNvSpPr>
              <p:nvPr/>
            </p:nvSpPr>
            <p:spPr bwMode="auto">
              <a:xfrm>
                <a:off x="27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4" name="Line 1089"/>
              <p:cNvSpPr>
                <a:spLocks noChangeShapeType="1"/>
              </p:cNvSpPr>
              <p:nvPr/>
            </p:nvSpPr>
            <p:spPr bwMode="auto">
              <a:xfrm>
                <a:off x="27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5" name="Line 1090"/>
              <p:cNvSpPr>
                <a:spLocks noChangeShapeType="1"/>
              </p:cNvSpPr>
              <p:nvPr/>
            </p:nvSpPr>
            <p:spPr bwMode="auto">
              <a:xfrm>
                <a:off x="278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6" name="Line 1091"/>
              <p:cNvSpPr>
                <a:spLocks noChangeShapeType="1"/>
              </p:cNvSpPr>
              <p:nvPr/>
            </p:nvSpPr>
            <p:spPr bwMode="auto">
              <a:xfrm>
                <a:off x="279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7" name="Line 1092"/>
              <p:cNvSpPr>
                <a:spLocks noChangeShapeType="1"/>
              </p:cNvSpPr>
              <p:nvPr/>
            </p:nvSpPr>
            <p:spPr bwMode="auto">
              <a:xfrm>
                <a:off x="28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8" name="Line 1093"/>
              <p:cNvSpPr>
                <a:spLocks noChangeShapeType="1"/>
              </p:cNvSpPr>
              <p:nvPr/>
            </p:nvSpPr>
            <p:spPr bwMode="auto">
              <a:xfrm>
                <a:off x="28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39" name="Line 1094"/>
              <p:cNvSpPr>
                <a:spLocks noChangeShapeType="1"/>
              </p:cNvSpPr>
              <p:nvPr/>
            </p:nvSpPr>
            <p:spPr bwMode="auto">
              <a:xfrm>
                <a:off x="283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0" name="Line 1095"/>
              <p:cNvSpPr>
                <a:spLocks noChangeShapeType="1"/>
              </p:cNvSpPr>
              <p:nvPr/>
            </p:nvSpPr>
            <p:spPr bwMode="auto">
              <a:xfrm>
                <a:off x="284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1" name="Line 1096"/>
              <p:cNvSpPr>
                <a:spLocks noChangeShapeType="1"/>
              </p:cNvSpPr>
              <p:nvPr/>
            </p:nvSpPr>
            <p:spPr bwMode="auto">
              <a:xfrm>
                <a:off x="28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2" name="Line 1097"/>
              <p:cNvSpPr>
                <a:spLocks noChangeShapeType="1"/>
              </p:cNvSpPr>
              <p:nvPr/>
            </p:nvSpPr>
            <p:spPr bwMode="auto">
              <a:xfrm>
                <a:off x="28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3" name="Line 1098"/>
              <p:cNvSpPr>
                <a:spLocks noChangeShapeType="1"/>
              </p:cNvSpPr>
              <p:nvPr/>
            </p:nvSpPr>
            <p:spPr bwMode="auto">
              <a:xfrm>
                <a:off x="288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4" name="Line 1099"/>
              <p:cNvSpPr>
                <a:spLocks noChangeShapeType="1"/>
              </p:cNvSpPr>
              <p:nvPr/>
            </p:nvSpPr>
            <p:spPr bwMode="auto">
              <a:xfrm>
                <a:off x="289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5" name="Line 1100"/>
              <p:cNvSpPr>
                <a:spLocks noChangeShapeType="1"/>
              </p:cNvSpPr>
              <p:nvPr/>
            </p:nvSpPr>
            <p:spPr bwMode="auto">
              <a:xfrm>
                <a:off x="29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6" name="Line 1101"/>
              <p:cNvSpPr>
                <a:spLocks noChangeShapeType="1"/>
              </p:cNvSpPr>
              <p:nvPr/>
            </p:nvSpPr>
            <p:spPr bwMode="auto">
              <a:xfrm>
                <a:off x="29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7" name="Line 1102"/>
              <p:cNvSpPr>
                <a:spLocks noChangeShapeType="1"/>
              </p:cNvSpPr>
              <p:nvPr/>
            </p:nvSpPr>
            <p:spPr bwMode="auto">
              <a:xfrm>
                <a:off x="293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8" name="Line 1103"/>
              <p:cNvSpPr>
                <a:spLocks noChangeShapeType="1"/>
              </p:cNvSpPr>
              <p:nvPr/>
            </p:nvSpPr>
            <p:spPr bwMode="auto">
              <a:xfrm>
                <a:off x="294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49" name="Line 1104"/>
              <p:cNvSpPr>
                <a:spLocks noChangeShapeType="1"/>
              </p:cNvSpPr>
              <p:nvPr/>
            </p:nvSpPr>
            <p:spPr bwMode="auto">
              <a:xfrm>
                <a:off x="29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0" name="Line 1105"/>
              <p:cNvSpPr>
                <a:spLocks noChangeShapeType="1"/>
              </p:cNvSpPr>
              <p:nvPr/>
            </p:nvSpPr>
            <p:spPr bwMode="auto">
              <a:xfrm>
                <a:off x="29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1" name="Line 1106"/>
              <p:cNvSpPr>
                <a:spLocks noChangeShapeType="1"/>
              </p:cNvSpPr>
              <p:nvPr/>
            </p:nvSpPr>
            <p:spPr bwMode="auto">
              <a:xfrm>
                <a:off x="297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2" name="Line 1107"/>
              <p:cNvSpPr>
                <a:spLocks noChangeShapeType="1"/>
              </p:cNvSpPr>
              <p:nvPr/>
            </p:nvSpPr>
            <p:spPr bwMode="auto">
              <a:xfrm>
                <a:off x="299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3" name="Line 1108"/>
              <p:cNvSpPr>
                <a:spLocks noChangeShapeType="1"/>
              </p:cNvSpPr>
              <p:nvPr/>
            </p:nvSpPr>
            <p:spPr bwMode="auto">
              <a:xfrm>
                <a:off x="30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4" name="Line 1109"/>
              <p:cNvSpPr>
                <a:spLocks noChangeShapeType="1"/>
              </p:cNvSpPr>
              <p:nvPr/>
            </p:nvSpPr>
            <p:spPr bwMode="auto">
              <a:xfrm>
                <a:off x="30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5" name="Line 1110"/>
              <p:cNvSpPr>
                <a:spLocks noChangeShapeType="1"/>
              </p:cNvSpPr>
              <p:nvPr/>
            </p:nvSpPr>
            <p:spPr bwMode="auto">
              <a:xfrm>
                <a:off x="302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6" name="Line 1111"/>
              <p:cNvSpPr>
                <a:spLocks noChangeShapeType="1"/>
              </p:cNvSpPr>
              <p:nvPr/>
            </p:nvSpPr>
            <p:spPr bwMode="auto">
              <a:xfrm>
                <a:off x="303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7" name="Line 1112"/>
              <p:cNvSpPr>
                <a:spLocks noChangeShapeType="1"/>
              </p:cNvSpPr>
              <p:nvPr/>
            </p:nvSpPr>
            <p:spPr bwMode="auto">
              <a:xfrm>
                <a:off x="30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8" name="Line 1113"/>
              <p:cNvSpPr>
                <a:spLocks noChangeShapeType="1"/>
              </p:cNvSpPr>
              <p:nvPr/>
            </p:nvSpPr>
            <p:spPr bwMode="auto">
              <a:xfrm>
                <a:off x="30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59" name="Line 1114"/>
              <p:cNvSpPr>
                <a:spLocks noChangeShapeType="1"/>
              </p:cNvSpPr>
              <p:nvPr/>
            </p:nvSpPr>
            <p:spPr bwMode="auto">
              <a:xfrm>
                <a:off x="307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0" name="Line 1115"/>
              <p:cNvSpPr>
                <a:spLocks noChangeShapeType="1"/>
              </p:cNvSpPr>
              <p:nvPr/>
            </p:nvSpPr>
            <p:spPr bwMode="auto">
              <a:xfrm>
                <a:off x="308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1" name="Line 1116"/>
              <p:cNvSpPr>
                <a:spLocks noChangeShapeType="1"/>
              </p:cNvSpPr>
              <p:nvPr/>
            </p:nvSpPr>
            <p:spPr bwMode="auto">
              <a:xfrm>
                <a:off x="30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2" name="Line 1117"/>
              <p:cNvSpPr>
                <a:spLocks noChangeShapeType="1"/>
              </p:cNvSpPr>
              <p:nvPr/>
            </p:nvSpPr>
            <p:spPr bwMode="auto">
              <a:xfrm>
                <a:off x="31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3" name="Line 1118"/>
              <p:cNvSpPr>
                <a:spLocks noChangeShapeType="1"/>
              </p:cNvSpPr>
              <p:nvPr/>
            </p:nvSpPr>
            <p:spPr bwMode="auto">
              <a:xfrm>
                <a:off x="312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4" name="Line 1119"/>
              <p:cNvSpPr>
                <a:spLocks noChangeShapeType="1"/>
              </p:cNvSpPr>
              <p:nvPr/>
            </p:nvSpPr>
            <p:spPr bwMode="auto">
              <a:xfrm>
                <a:off x="313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5" name="Line 1120"/>
              <p:cNvSpPr>
                <a:spLocks noChangeShapeType="1"/>
              </p:cNvSpPr>
              <p:nvPr/>
            </p:nvSpPr>
            <p:spPr bwMode="auto">
              <a:xfrm>
                <a:off x="31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6" name="Line 1121"/>
              <p:cNvSpPr>
                <a:spLocks noChangeShapeType="1"/>
              </p:cNvSpPr>
              <p:nvPr/>
            </p:nvSpPr>
            <p:spPr bwMode="auto">
              <a:xfrm>
                <a:off x="31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7" name="Line 1122"/>
              <p:cNvSpPr>
                <a:spLocks noChangeShapeType="1"/>
              </p:cNvSpPr>
              <p:nvPr/>
            </p:nvSpPr>
            <p:spPr bwMode="auto">
              <a:xfrm>
                <a:off x="317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8" name="Line 1123"/>
              <p:cNvSpPr>
                <a:spLocks noChangeShapeType="1"/>
              </p:cNvSpPr>
              <p:nvPr/>
            </p:nvSpPr>
            <p:spPr bwMode="auto">
              <a:xfrm>
                <a:off x="318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69" name="Line 1124"/>
              <p:cNvSpPr>
                <a:spLocks noChangeShapeType="1"/>
              </p:cNvSpPr>
              <p:nvPr/>
            </p:nvSpPr>
            <p:spPr bwMode="auto">
              <a:xfrm>
                <a:off x="31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0" name="Line 1125"/>
              <p:cNvSpPr>
                <a:spLocks noChangeShapeType="1"/>
              </p:cNvSpPr>
              <p:nvPr/>
            </p:nvSpPr>
            <p:spPr bwMode="auto">
              <a:xfrm>
                <a:off x="32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1" name="Line 1126"/>
              <p:cNvSpPr>
                <a:spLocks noChangeShapeType="1"/>
              </p:cNvSpPr>
              <p:nvPr/>
            </p:nvSpPr>
            <p:spPr bwMode="auto">
              <a:xfrm>
                <a:off x="321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2" name="Line 1127"/>
              <p:cNvSpPr>
                <a:spLocks noChangeShapeType="1"/>
              </p:cNvSpPr>
              <p:nvPr/>
            </p:nvSpPr>
            <p:spPr bwMode="auto">
              <a:xfrm>
                <a:off x="323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3" name="Line 1128"/>
              <p:cNvSpPr>
                <a:spLocks noChangeShapeType="1"/>
              </p:cNvSpPr>
              <p:nvPr/>
            </p:nvSpPr>
            <p:spPr bwMode="auto">
              <a:xfrm>
                <a:off x="32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4" name="Line 1129"/>
              <p:cNvSpPr>
                <a:spLocks noChangeShapeType="1"/>
              </p:cNvSpPr>
              <p:nvPr/>
            </p:nvSpPr>
            <p:spPr bwMode="auto">
              <a:xfrm>
                <a:off x="32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5" name="Line 1130"/>
              <p:cNvSpPr>
                <a:spLocks noChangeShapeType="1"/>
              </p:cNvSpPr>
              <p:nvPr/>
            </p:nvSpPr>
            <p:spPr bwMode="auto">
              <a:xfrm>
                <a:off x="326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6" name="Line 1131"/>
              <p:cNvSpPr>
                <a:spLocks noChangeShapeType="1"/>
              </p:cNvSpPr>
              <p:nvPr/>
            </p:nvSpPr>
            <p:spPr bwMode="auto">
              <a:xfrm>
                <a:off x="327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7" name="Line 1132"/>
              <p:cNvSpPr>
                <a:spLocks noChangeShapeType="1"/>
              </p:cNvSpPr>
              <p:nvPr/>
            </p:nvSpPr>
            <p:spPr bwMode="auto">
              <a:xfrm>
                <a:off x="32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8" name="Line 1133"/>
              <p:cNvSpPr>
                <a:spLocks noChangeShapeType="1"/>
              </p:cNvSpPr>
              <p:nvPr/>
            </p:nvSpPr>
            <p:spPr bwMode="auto">
              <a:xfrm>
                <a:off x="33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79" name="Line 1134"/>
              <p:cNvSpPr>
                <a:spLocks noChangeShapeType="1"/>
              </p:cNvSpPr>
              <p:nvPr/>
            </p:nvSpPr>
            <p:spPr bwMode="auto">
              <a:xfrm>
                <a:off x="331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0" name="Line 1135"/>
              <p:cNvSpPr>
                <a:spLocks noChangeShapeType="1"/>
              </p:cNvSpPr>
              <p:nvPr/>
            </p:nvSpPr>
            <p:spPr bwMode="auto">
              <a:xfrm>
                <a:off x="332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1" name="Line 1136"/>
              <p:cNvSpPr>
                <a:spLocks noChangeShapeType="1"/>
              </p:cNvSpPr>
              <p:nvPr/>
            </p:nvSpPr>
            <p:spPr bwMode="auto">
              <a:xfrm>
                <a:off x="33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2" name="Line 1137"/>
              <p:cNvSpPr>
                <a:spLocks noChangeShapeType="1"/>
              </p:cNvSpPr>
              <p:nvPr/>
            </p:nvSpPr>
            <p:spPr bwMode="auto">
              <a:xfrm>
                <a:off x="33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3" name="Line 1138"/>
              <p:cNvSpPr>
                <a:spLocks noChangeShapeType="1"/>
              </p:cNvSpPr>
              <p:nvPr/>
            </p:nvSpPr>
            <p:spPr bwMode="auto">
              <a:xfrm>
                <a:off x="336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4" name="Line 1139"/>
              <p:cNvSpPr>
                <a:spLocks noChangeShapeType="1"/>
              </p:cNvSpPr>
              <p:nvPr/>
            </p:nvSpPr>
            <p:spPr bwMode="auto">
              <a:xfrm>
                <a:off x="337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5" name="Line 1140"/>
              <p:cNvSpPr>
                <a:spLocks noChangeShapeType="1"/>
              </p:cNvSpPr>
              <p:nvPr/>
            </p:nvSpPr>
            <p:spPr bwMode="auto">
              <a:xfrm>
                <a:off x="33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6" name="Line 1141"/>
              <p:cNvSpPr>
                <a:spLocks noChangeShapeType="1"/>
              </p:cNvSpPr>
              <p:nvPr/>
            </p:nvSpPr>
            <p:spPr bwMode="auto">
              <a:xfrm>
                <a:off x="33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7" name="Line 1142"/>
              <p:cNvSpPr>
                <a:spLocks noChangeShapeType="1"/>
              </p:cNvSpPr>
              <p:nvPr/>
            </p:nvSpPr>
            <p:spPr bwMode="auto">
              <a:xfrm>
                <a:off x="341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8" name="Line 1143"/>
              <p:cNvSpPr>
                <a:spLocks noChangeShapeType="1"/>
              </p:cNvSpPr>
              <p:nvPr/>
            </p:nvSpPr>
            <p:spPr bwMode="auto">
              <a:xfrm>
                <a:off x="342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89" name="Line 1144"/>
              <p:cNvSpPr>
                <a:spLocks noChangeShapeType="1"/>
              </p:cNvSpPr>
              <p:nvPr/>
            </p:nvSpPr>
            <p:spPr bwMode="auto">
              <a:xfrm>
                <a:off x="34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0" name="Line 1145"/>
              <p:cNvSpPr>
                <a:spLocks noChangeShapeType="1"/>
              </p:cNvSpPr>
              <p:nvPr/>
            </p:nvSpPr>
            <p:spPr bwMode="auto">
              <a:xfrm>
                <a:off x="34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1" name="Line 1146"/>
              <p:cNvSpPr>
                <a:spLocks noChangeShapeType="1"/>
              </p:cNvSpPr>
              <p:nvPr/>
            </p:nvSpPr>
            <p:spPr bwMode="auto">
              <a:xfrm>
                <a:off x="345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2" name="Line 1147"/>
              <p:cNvSpPr>
                <a:spLocks noChangeShapeType="1"/>
              </p:cNvSpPr>
              <p:nvPr/>
            </p:nvSpPr>
            <p:spPr bwMode="auto">
              <a:xfrm>
                <a:off x="347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3" name="Line 1148"/>
              <p:cNvSpPr>
                <a:spLocks noChangeShapeType="1"/>
              </p:cNvSpPr>
              <p:nvPr/>
            </p:nvSpPr>
            <p:spPr bwMode="auto">
              <a:xfrm>
                <a:off x="34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4" name="Line 1149"/>
              <p:cNvSpPr>
                <a:spLocks noChangeShapeType="1"/>
              </p:cNvSpPr>
              <p:nvPr/>
            </p:nvSpPr>
            <p:spPr bwMode="auto">
              <a:xfrm>
                <a:off x="34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5" name="Line 1150"/>
              <p:cNvSpPr>
                <a:spLocks noChangeShapeType="1"/>
              </p:cNvSpPr>
              <p:nvPr/>
            </p:nvSpPr>
            <p:spPr bwMode="auto">
              <a:xfrm>
                <a:off x="350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6" name="Line 1151"/>
              <p:cNvSpPr>
                <a:spLocks noChangeShapeType="1"/>
              </p:cNvSpPr>
              <p:nvPr/>
            </p:nvSpPr>
            <p:spPr bwMode="auto">
              <a:xfrm>
                <a:off x="351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7" name="Line 1152"/>
              <p:cNvSpPr>
                <a:spLocks noChangeShapeType="1"/>
              </p:cNvSpPr>
              <p:nvPr/>
            </p:nvSpPr>
            <p:spPr bwMode="auto">
              <a:xfrm>
                <a:off x="35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8" name="Line 1153"/>
              <p:cNvSpPr>
                <a:spLocks noChangeShapeType="1"/>
              </p:cNvSpPr>
              <p:nvPr/>
            </p:nvSpPr>
            <p:spPr bwMode="auto">
              <a:xfrm>
                <a:off x="35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899" name="Line 1154"/>
              <p:cNvSpPr>
                <a:spLocks noChangeShapeType="1"/>
              </p:cNvSpPr>
              <p:nvPr/>
            </p:nvSpPr>
            <p:spPr bwMode="auto">
              <a:xfrm>
                <a:off x="355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0" name="Line 1155"/>
              <p:cNvSpPr>
                <a:spLocks noChangeShapeType="1"/>
              </p:cNvSpPr>
              <p:nvPr/>
            </p:nvSpPr>
            <p:spPr bwMode="auto">
              <a:xfrm>
                <a:off x="356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1" name="Line 1156"/>
              <p:cNvSpPr>
                <a:spLocks noChangeShapeType="1"/>
              </p:cNvSpPr>
              <p:nvPr/>
            </p:nvSpPr>
            <p:spPr bwMode="auto">
              <a:xfrm>
                <a:off x="35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2" name="Line 1157"/>
              <p:cNvSpPr>
                <a:spLocks noChangeShapeType="1"/>
              </p:cNvSpPr>
              <p:nvPr/>
            </p:nvSpPr>
            <p:spPr bwMode="auto">
              <a:xfrm>
                <a:off x="35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3" name="Line 1158"/>
              <p:cNvSpPr>
                <a:spLocks noChangeShapeType="1"/>
              </p:cNvSpPr>
              <p:nvPr/>
            </p:nvSpPr>
            <p:spPr bwMode="auto">
              <a:xfrm>
                <a:off x="360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4" name="Line 1159"/>
              <p:cNvSpPr>
                <a:spLocks noChangeShapeType="1"/>
              </p:cNvSpPr>
              <p:nvPr/>
            </p:nvSpPr>
            <p:spPr bwMode="auto">
              <a:xfrm>
                <a:off x="361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5" name="Line 1160"/>
              <p:cNvSpPr>
                <a:spLocks noChangeShapeType="1"/>
              </p:cNvSpPr>
              <p:nvPr/>
            </p:nvSpPr>
            <p:spPr bwMode="auto">
              <a:xfrm>
                <a:off x="36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6" name="Line 1161"/>
              <p:cNvSpPr>
                <a:spLocks noChangeShapeType="1"/>
              </p:cNvSpPr>
              <p:nvPr/>
            </p:nvSpPr>
            <p:spPr bwMode="auto">
              <a:xfrm>
                <a:off x="36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7" name="Line 1162"/>
              <p:cNvSpPr>
                <a:spLocks noChangeShapeType="1"/>
              </p:cNvSpPr>
              <p:nvPr/>
            </p:nvSpPr>
            <p:spPr bwMode="auto">
              <a:xfrm>
                <a:off x="365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8" name="Line 1163"/>
              <p:cNvSpPr>
                <a:spLocks noChangeShapeType="1"/>
              </p:cNvSpPr>
              <p:nvPr/>
            </p:nvSpPr>
            <p:spPr bwMode="auto">
              <a:xfrm>
                <a:off x="366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09" name="Line 1164"/>
              <p:cNvSpPr>
                <a:spLocks noChangeShapeType="1"/>
              </p:cNvSpPr>
              <p:nvPr/>
            </p:nvSpPr>
            <p:spPr bwMode="auto">
              <a:xfrm>
                <a:off x="36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0" name="Line 1165"/>
              <p:cNvSpPr>
                <a:spLocks noChangeShapeType="1"/>
              </p:cNvSpPr>
              <p:nvPr/>
            </p:nvSpPr>
            <p:spPr bwMode="auto">
              <a:xfrm>
                <a:off x="36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1" name="Line 1166"/>
              <p:cNvSpPr>
                <a:spLocks noChangeShapeType="1"/>
              </p:cNvSpPr>
              <p:nvPr/>
            </p:nvSpPr>
            <p:spPr bwMode="auto">
              <a:xfrm>
                <a:off x="369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2" name="Line 1167"/>
              <p:cNvSpPr>
                <a:spLocks noChangeShapeType="1"/>
              </p:cNvSpPr>
              <p:nvPr/>
            </p:nvSpPr>
            <p:spPr bwMode="auto">
              <a:xfrm>
                <a:off x="371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3" name="Line 1168"/>
              <p:cNvSpPr>
                <a:spLocks noChangeShapeType="1"/>
              </p:cNvSpPr>
              <p:nvPr/>
            </p:nvSpPr>
            <p:spPr bwMode="auto">
              <a:xfrm>
                <a:off x="37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4" name="Line 1169"/>
              <p:cNvSpPr>
                <a:spLocks noChangeShapeType="1"/>
              </p:cNvSpPr>
              <p:nvPr/>
            </p:nvSpPr>
            <p:spPr bwMode="auto">
              <a:xfrm>
                <a:off x="37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5" name="Line 1170"/>
              <p:cNvSpPr>
                <a:spLocks noChangeShapeType="1"/>
              </p:cNvSpPr>
              <p:nvPr/>
            </p:nvSpPr>
            <p:spPr bwMode="auto">
              <a:xfrm>
                <a:off x="374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6" name="Line 1171"/>
              <p:cNvSpPr>
                <a:spLocks noChangeShapeType="1"/>
              </p:cNvSpPr>
              <p:nvPr/>
            </p:nvSpPr>
            <p:spPr bwMode="auto">
              <a:xfrm>
                <a:off x="375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7" name="Line 1172"/>
              <p:cNvSpPr>
                <a:spLocks noChangeShapeType="1"/>
              </p:cNvSpPr>
              <p:nvPr/>
            </p:nvSpPr>
            <p:spPr bwMode="auto">
              <a:xfrm>
                <a:off x="37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8" name="Line 1173"/>
              <p:cNvSpPr>
                <a:spLocks noChangeShapeType="1"/>
              </p:cNvSpPr>
              <p:nvPr/>
            </p:nvSpPr>
            <p:spPr bwMode="auto">
              <a:xfrm>
                <a:off x="37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19" name="Line 1174"/>
              <p:cNvSpPr>
                <a:spLocks noChangeShapeType="1"/>
              </p:cNvSpPr>
              <p:nvPr/>
            </p:nvSpPr>
            <p:spPr bwMode="auto">
              <a:xfrm>
                <a:off x="379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0" name="Line 1175"/>
              <p:cNvSpPr>
                <a:spLocks noChangeShapeType="1"/>
              </p:cNvSpPr>
              <p:nvPr/>
            </p:nvSpPr>
            <p:spPr bwMode="auto">
              <a:xfrm>
                <a:off x="380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1" name="Line 1176"/>
              <p:cNvSpPr>
                <a:spLocks noChangeShapeType="1"/>
              </p:cNvSpPr>
              <p:nvPr/>
            </p:nvSpPr>
            <p:spPr bwMode="auto">
              <a:xfrm>
                <a:off x="38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2" name="Line 1177"/>
              <p:cNvSpPr>
                <a:spLocks noChangeShapeType="1"/>
              </p:cNvSpPr>
              <p:nvPr/>
            </p:nvSpPr>
            <p:spPr bwMode="auto">
              <a:xfrm>
                <a:off x="38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3" name="Line 1178"/>
              <p:cNvSpPr>
                <a:spLocks noChangeShapeType="1"/>
              </p:cNvSpPr>
              <p:nvPr/>
            </p:nvSpPr>
            <p:spPr bwMode="auto">
              <a:xfrm>
                <a:off x="384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4" name="Line 1179"/>
              <p:cNvSpPr>
                <a:spLocks noChangeShapeType="1"/>
              </p:cNvSpPr>
              <p:nvPr/>
            </p:nvSpPr>
            <p:spPr bwMode="auto">
              <a:xfrm>
                <a:off x="385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5" name="Line 1180"/>
              <p:cNvSpPr>
                <a:spLocks noChangeShapeType="1"/>
              </p:cNvSpPr>
              <p:nvPr/>
            </p:nvSpPr>
            <p:spPr bwMode="auto">
              <a:xfrm>
                <a:off x="38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6" name="Line 1181"/>
              <p:cNvSpPr>
                <a:spLocks noChangeShapeType="1"/>
              </p:cNvSpPr>
              <p:nvPr/>
            </p:nvSpPr>
            <p:spPr bwMode="auto">
              <a:xfrm>
                <a:off x="38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7" name="Line 1182"/>
              <p:cNvSpPr>
                <a:spLocks noChangeShapeType="1"/>
              </p:cNvSpPr>
              <p:nvPr/>
            </p:nvSpPr>
            <p:spPr bwMode="auto">
              <a:xfrm>
                <a:off x="389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8" name="Line 1183"/>
              <p:cNvSpPr>
                <a:spLocks noChangeShapeType="1"/>
              </p:cNvSpPr>
              <p:nvPr/>
            </p:nvSpPr>
            <p:spPr bwMode="auto">
              <a:xfrm>
                <a:off x="390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29" name="Line 1184"/>
              <p:cNvSpPr>
                <a:spLocks noChangeShapeType="1"/>
              </p:cNvSpPr>
              <p:nvPr/>
            </p:nvSpPr>
            <p:spPr bwMode="auto">
              <a:xfrm>
                <a:off x="39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0" name="Line 1185"/>
              <p:cNvSpPr>
                <a:spLocks noChangeShapeType="1"/>
              </p:cNvSpPr>
              <p:nvPr/>
            </p:nvSpPr>
            <p:spPr bwMode="auto">
              <a:xfrm>
                <a:off x="39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1" name="Line 1186"/>
              <p:cNvSpPr>
                <a:spLocks noChangeShapeType="1"/>
              </p:cNvSpPr>
              <p:nvPr/>
            </p:nvSpPr>
            <p:spPr bwMode="auto">
              <a:xfrm>
                <a:off x="393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2" name="Line 1187"/>
              <p:cNvSpPr>
                <a:spLocks noChangeShapeType="1"/>
              </p:cNvSpPr>
              <p:nvPr/>
            </p:nvSpPr>
            <p:spPr bwMode="auto">
              <a:xfrm>
                <a:off x="395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3" name="Line 1188"/>
              <p:cNvSpPr>
                <a:spLocks noChangeShapeType="1"/>
              </p:cNvSpPr>
              <p:nvPr/>
            </p:nvSpPr>
            <p:spPr bwMode="auto">
              <a:xfrm>
                <a:off x="39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4" name="Line 1189"/>
              <p:cNvSpPr>
                <a:spLocks noChangeShapeType="1"/>
              </p:cNvSpPr>
              <p:nvPr/>
            </p:nvSpPr>
            <p:spPr bwMode="auto">
              <a:xfrm>
                <a:off x="39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5" name="Line 1190"/>
              <p:cNvSpPr>
                <a:spLocks noChangeShapeType="1"/>
              </p:cNvSpPr>
              <p:nvPr/>
            </p:nvSpPr>
            <p:spPr bwMode="auto">
              <a:xfrm>
                <a:off x="398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6" name="Line 1191"/>
              <p:cNvSpPr>
                <a:spLocks noChangeShapeType="1"/>
              </p:cNvSpPr>
              <p:nvPr/>
            </p:nvSpPr>
            <p:spPr bwMode="auto">
              <a:xfrm>
                <a:off x="399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7" name="Line 1192"/>
              <p:cNvSpPr>
                <a:spLocks noChangeShapeType="1"/>
              </p:cNvSpPr>
              <p:nvPr/>
            </p:nvSpPr>
            <p:spPr bwMode="auto">
              <a:xfrm>
                <a:off x="40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8" name="Line 1193"/>
              <p:cNvSpPr>
                <a:spLocks noChangeShapeType="1"/>
              </p:cNvSpPr>
              <p:nvPr/>
            </p:nvSpPr>
            <p:spPr bwMode="auto">
              <a:xfrm>
                <a:off x="40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39" name="Line 1194"/>
              <p:cNvSpPr>
                <a:spLocks noChangeShapeType="1"/>
              </p:cNvSpPr>
              <p:nvPr/>
            </p:nvSpPr>
            <p:spPr bwMode="auto">
              <a:xfrm>
                <a:off x="403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0" name="Line 1195"/>
              <p:cNvSpPr>
                <a:spLocks noChangeShapeType="1"/>
              </p:cNvSpPr>
              <p:nvPr/>
            </p:nvSpPr>
            <p:spPr bwMode="auto">
              <a:xfrm>
                <a:off x="404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1" name="Line 1196"/>
              <p:cNvSpPr>
                <a:spLocks noChangeShapeType="1"/>
              </p:cNvSpPr>
              <p:nvPr/>
            </p:nvSpPr>
            <p:spPr bwMode="auto">
              <a:xfrm>
                <a:off x="40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2" name="Line 1197"/>
              <p:cNvSpPr>
                <a:spLocks noChangeShapeType="1"/>
              </p:cNvSpPr>
              <p:nvPr/>
            </p:nvSpPr>
            <p:spPr bwMode="auto">
              <a:xfrm>
                <a:off x="40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3" name="Line 1198"/>
              <p:cNvSpPr>
                <a:spLocks noChangeShapeType="1"/>
              </p:cNvSpPr>
              <p:nvPr/>
            </p:nvSpPr>
            <p:spPr bwMode="auto">
              <a:xfrm>
                <a:off x="408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4" name="Line 1199"/>
              <p:cNvSpPr>
                <a:spLocks noChangeShapeType="1"/>
              </p:cNvSpPr>
              <p:nvPr/>
            </p:nvSpPr>
            <p:spPr bwMode="auto">
              <a:xfrm>
                <a:off x="409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5" name="Line 1200"/>
              <p:cNvSpPr>
                <a:spLocks noChangeShapeType="1"/>
              </p:cNvSpPr>
              <p:nvPr/>
            </p:nvSpPr>
            <p:spPr bwMode="auto">
              <a:xfrm>
                <a:off x="41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6" name="Line 1201"/>
              <p:cNvSpPr>
                <a:spLocks noChangeShapeType="1"/>
              </p:cNvSpPr>
              <p:nvPr/>
            </p:nvSpPr>
            <p:spPr bwMode="auto">
              <a:xfrm>
                <a:off x="41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7" name="Line 1202"/>
              <p:cNvSpPr>
                <a:spLocks noChangeShapeType="1"/>
              </p:cNvSpPr>
              <p:nvPr/>
            </p:nvSpPr>
            <p:spPr bwMode="auto">
              <a:xfrm>
                <a:off x="413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8" name="Line 1203"/>
              <p:cNvSpPr>
                <a:spLocks noChangeShapeType="1"/>
              </p:cNvSpPr>
              <p:nvPr/>
            </p:nvSpPr>
            <p:spPr bwMode="auto">
              <a:xfrm>
                <a:off x="414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49" name="Line 1204"/>
              <p:cNvSpPr>
                <a:spLocks noChangeShapeType="1"/>
              </p:cNvSpPr>
              <p:nvPr/>
            </p:nvSpPr>
            <p:spPr bwMode="auto">
              <a:xfrm>
                <a:off x="1814" y="1267"/>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50" name="Line 1205"/>
              <p:cNvSpPr>
                <a:spLocks noChangeShapeType="1"/>
              </p:cNvSpPr>
              <p:nvPr/>
            </p:nvSpPr>
            <p:spPr bwMode="auto">
              <a:xfrm flipH="1">
                <a:off x="4122" y="1267"/>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51" name="Freeform 1206"/>
              <p:cNvSpPr>
                <a:spLocks/>
              </p:cNvSpPr>
              <p:nvPr/>
            </p:nvSpPr>
            <p:spPr bwMode="auto">
              <a:xfrm>
                <a:off x="1714" y="1231"/>
                <a:ext cx="24" cy="68"/>
              </a:xfrm>
              <a:custGeom>
                <a:avLst/>
                <a:gdLst>
                  <a:gd name="T0" fmla="*/ 49 w 49"/>
                  <a:gd name="T1" fmla="*/ 138 h 138"/>
                  <a:gd name="T2" fmla="*/ 31 w 49"/>
                  <a:gd name="T3" fmla="*/ 138 h 138"/>
                  <a:gd name="T4" fmla="*/ 31 w 49"/>
                  <a:gd name="T5" fmla="*/ 32 h 138"/>
                  <a:gd name="T6" fmla="*/ 25 w 49"/>
                  <a:gd name="T7" fmla="*/ 37 h 138"/>
                  <a:gd name="T8" fmla="*/ 16 w 49"/>
                  <a:gd name="T9" fmla="*/ 42 h 138"/>
                  <a:gd name="T10" fmla="*/ 7 w 49"/>
                  <a:gd name="T11" fmla="*/ 47 h 138"/>
                  <a:gd name="T12" fmla="*/ 0 w 49"/>
                  <a:gd name="T13" fmla="*/ 51 h 138"/>
                  <a:gd name="T14" fmla="*/ 0 w 49"/>
                  <a:gd name="T15" fmla="*/ 35 h 138"/>
                  <a:gd name="T16" fmla="*/ 12 w 49"/>
                  <a:gd name="T17" fmla="*/ 28 h 138"/>
                  <a:gd name="T18" fmla="*/ 23 w 49"/>
                  <a:gd name="T19" fmla="*/ 19 h 138"/>
                  <a:gd name="T20" fmla="*/ 31 w 49"/>
                  <a:gd name="T21" fmla="*/ 9 h 138"/>
                  <a:gd name="T22" fmla="*/ 38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1" y="138"/>
                    </a:lnTo>
                    <a:lnTo>
                      <a:pt x="31" y="32"/>
                    </a:lnTo>
                    <a:lnTo>
                      <a:pt x="25" y="37"/>
                    </a:lnTo>
                    <a:lnTo>
                      <a:pt x="16" y="42"/>
                    </a:lnTo>
                    <a:lnTo>
                      <a:pt x="7" y="47"/>
                    </a:lnTo>
                    <a:lnTo>
                      <a:pt x="0" y="51"/>
                    </a:lnTo>
                    <a:lnTo>
                      <a:pt x="0" y="35"/>
                    </a:lnTo>
                    <a:lnTo>
                      <a:pt x="12" y="28"/>
                    </a:lnTo>
                    <a:lnTo>
                      <a:pt x="23" y="19"/>
                    </a:lnTo>
                    <a:lnTo>
                      <a:pt x="31" y="9"/>
                    </a:lnTo>
                    <a:lnTo>
                      <a:pt x="38"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952" name="Line 1207"/>
              <p:cNvSpPr>
                <a:spLocks noChangeShapeType="1"/>
              </p:cNvSpPr>
              <p:nvPr/>
            </p:nvSpPr>
            <p:spPr bwMode="auto">
              <a:xfrm flipV="1">
                <a:off x="1814"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53" name="Line 1208"/>
              <p:cNvSpPr>
                <a:spLocks noChangeShapeType="1"/>
              </p:cNvSpPr>
              <p:nvPr/>
            </p:nvSpPr>
            <p:spPr bwMode="auto">
              <a:xfrm flipV="1">
                <a:off x="1814"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954" name="Line 1209"/>
              <p:cNvSpPr>
                <a:spLocks noChangeShapeType="1"/>
              </p:cNvSpPr>
              <p:nvPr/>
            </p:nvSpPr>
            <p:spPr bwMode="auto">
              <a:xfrm flipV="1">
                <a:off x="1814"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17" name="Group 1411"/>
            <p:cNvGrpSpPr>
              <a:grpSpLocks/>
            </p:cNvGrpSpPr>
            <p:nvPr/>
          </p:nvGrpSpPr>
          <p:grpSpPr bwMode="auto">
            <a:xfrm>
              <a:off x="1806" y="1267"/>
              <a:ext cx="397" cy="1838"/>
              <a:chOff x="1806" y="1267"/>
              <a:chExt cx="397" cy="1838"/>
            </a:xfrm>
          </p:grpSpPr>
          <p:sp>
            <p:nvSpPr>
              <p:cNvPr id="12555" name="Line 1211"/>
              <p:cNvSpPr>
                <a:spLocks noChangeShapeType="1"/>
              </p:cNvSpPr>
              <p:nvPr/>
            </p:nvSpPr>
            <p:spPr bwMode="auto">
              <a:xfrm flipV="1">
                <a:off x="1814"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56" name="Line 1212"/>
              <p:cNvSpPr>
                <a:spLocks noChangeShapeType="1"/>
              </p:cNvSpPr>
              <p:nvPr/>
            </p:nvSpPr>
            <p:spPr bwMode="auto">
              <a:xfrm flipV="1">
                <a:off x="1814"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57" name="Line 1213"/>
              <p:cNvSpPr>
                <a:spLocks noChangeShapeType="1"/>
              </p:cNvSpPr>
              <p:nvPr/>
            </p:nvSpPr>
            <p:spPr bwMode="auto">
              <a:xfrm flipV="1">
                <a:off x="1814"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58" name="Line 1214"/>
              <p:cNvSpPr>
                <a:spLocks noChangeShapeType="1"/>
              </p:cNvSpPr>
              <p:nvPr/>
            </p:nvSpPr>
            <p:spPr bwMode="auto">
              <a:xfrm flipV="1">
                <a:off x="1814"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59" name="Line 1215"/>
              <p:cNvSpPr>
                <a:spLocks noChangeShapeType="1"/>
              </p:cNvSpPr>
              <p:nvPr/>
            </p:nvSpPr>
            <p:spPr bwMode="auto">
              <a:xfrm flipV="1">
                <a:off x="1814"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0" name="Line 1216"/>
              <p:cNvSpPr>
                <a:spLocks noChangeShapeType="1"/>
              </p:cNvSpPr>
              <p:nvPr/>
            </p:nvSpPr>
            <p:spPr bwMode="auto">
              <a:xfrm flipV="1">
                <a:off x="1814"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1" name="Line 1217"/>
              <p:cNvSpPr>
                <a:spLocks noChangeShapeType="1"/>
              </p:cNvSpPr>
              <p:nvPr/>
            </p:nvSpPr>
            <p:spPr bwMode="auto">
              <a:xfrm flipV="1">
                <a:off x="1814"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2" name="Line 1218"/>
              <p:cNvSpPr>
                <a:spLocks noChangeShapeType="1"/>
              </p:cNvSpPr>
              <p:nvPr/>
            </p:nvSpPr>
            <p:spPr bwMode="auto">
              <a:xfrm flipV="1">
                <a:off x="1814"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3" name="Line 1219"/>
              <p:cNvSpPr>
                <a:spLocks noChangeShapeType="1"/>
              </p:cNvSpPr>
              <p:nvPr/>
            </p:nvSpPr>
            <p:spPr bwMode="auto">
              <a:xfrm flipV="1">
                <a:off x="1814"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4" name="Line 1220"/>
              <p:cNvSpPr>
                <a:spLocks noChangeShapeType="1"/>
              </p:cNvSpPr>
              <p:nvPr/>
            </p:nvSpPr>
            <p:spPr bwMode="auto">
              <a:xfrm flipV="1">
                <a:off x="1814"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5" name="Line 1221"/>
              <p:cNvSpPr>
                <a:spLocks noChangeShapeType="1"/>
              </p:cNvSpPr>
              <p:nvPr/>
            </p:nvSpPr>
            <p:spPr bwMode="auto">
              <a:xfrm flipV="1">
                <a:off x="1814"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6" name="Line 1222"/>
              <p:cNvSpPr>
                <a:spLocks noChangeShapeType="1"/>
              </p:cNvSpPr>
              <p:nvPr/>
            </p:nvSpPr>
            <p:spPr bwMode="auto">
              <a:xfrm flipV="1">
                <a:off x="1814"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7" name="Line 1223"/>
              <p:cNvSpPr>
                <a:spLocks noChangeShapeType="1"/>
              </p:cNvSpPr>
              <p:nvPr/>
            </p:nvSpPr>
            <p:spPr bwMode="auto">
              <a:xfrm flipV="1">
                <a:off x="1814"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8" name="Line 1224"/>
              <p:cNvSpPr>
                <a:spLocks noChangeShapeType="1"/>
              </p:cNvSpPr>
              <p:nvPr/>
            </p:nvSpPr>
            <p:spPr bwMode="auto">
              <a:xfrm flipV="1">
                <a:off x="1814"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69" name="Line 1225"/>
              <p:cNvSpPr>
                <a:spLocks noChangeShapeType="1"/>
              </p:cNvSpPr>
              <p:nvPr/>
            </p:nvSpPr>
            <p:spPr bwMode="auto">
              <a:xfrm flipV="1">
                <a:off x="1814"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0" name="Line 1226"/>
              <p:cNvSpPr>
                <a:spLocks noChangeShapeType="1"/>
              </p:cNvSpPr>
              <p:nvPr/>
            </p:nvSpPr>
            <p:spPr bwMode="auto">
              <a:xfrm flipV="1">
                <a:off x="1814"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1" name="Line 1227"/>
              <p:cNvSpPr>
                <a:spLocks noChangeShapeType="1"/>
              </p:cNvSpPr>
              <p:nvPr/>
            </p:nvSpPr>
            <p:spPr bwMode="auto">
              <a:xfrm flipV="1">
                <a:off x="1814"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2" name="Line 1228"/>
              <p:cNvSpPr>
                <a:spLocks noChangeShapeType="1"/>
              </p:cNvSpPr>
              <p:nvPr/>
            </p:nvSpPr>
            <p:spPr bwMode="auto">
              <a:xfrm flipV="1">
                <a:off x="1814"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3" name="Line 1229"/>
              <p:cNvSpPr>
                <a:spLocks noChangeShapeType="1"/>
              </p:cNvSpPr>
              <p:nvPr/>
            </p:nvSpPr>
            <p:spPr bwMode="auto">
              <a:xfrm flipV="1">
                <a:off x="1814"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4" name="Line 1230"/>
              <p:cNvSpPr>
                <a:spLocks noChangeShapeType="1"/>
              </p:cNvSpPr>
              <p:nvPr/>
            </p:nvSpPr>
            <p:spPr bwMode="auto">
              <a:xfrm flipV="1">
                <a:off x="1814"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5" name="Line 1231"/>
              <p:cNvSpPr>
                <a:spLocks noChangeShapeType="1"/>
              </p:cNvSpPr>
              <p:nvPr/>
            </p:nvSpPr>
            <p:spPr bwMode="auto">
              <a:xfrm flipV="1">
                <a:off x="1814"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6" name="Line 1232"/>
              <p:cNvSpPr>
                <a:spLocks noChangeShapeType="1"/>
              </p:cNvSpPr>
              <p:nvPr/>
            </p:nvSpPr>
            <p:spPr bwMode="auto">
              <a:xfrm flipV="1">
                <a:off x="1814"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7" name="Line 1233"/>
              <p:cNvSpPr>
                <a:spLocks noChangeShapeType="1"/>
              </p:cNvSpPr>
              <p:nvPr/>
            </p:nvSpPr>
            <p:spPr bwMode="auto">
              <a:xfrm flipV="1">
                <a:off x="1814"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8" name="Line 1234"/>
              <p:cNvSpPr>
                <a:spLocks noChangeShapeType="1"/>
              </p:cNvSpPr>
              <p:nvPr/>
            </p:nvSpPr>
            <p:spPr bwMode="auto">
              <a:xfrm flipV="1">
                <a:off x="1814"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79" name="Line 1235"/>
              <p:cNvSpPr>
                <a:spLocks noChangeShapeType="1"/>
              </p:cNvSpPr>
              <p:nvPr/>
            </p:nvSpPr>
            <p:spPr bwMode="auto">
              <a:xfrm flipV="1">
                <a:off x="1814"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0" name="Line 1236"/>
              <p:cNvSpPr>
                <a:spLocks noChangeShapeType="1"/>
              </p:cNvSpPr>
              <p:nvPr/>
            </p:nvSpPr>
            <p:spPr bwMode="auto">
              <a:xfrm flipV="1">
                <a:off x="1814"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1" name="Line 1237"/>
              <p:cNvSpPr>
                <a:spLocks noChangeShapeType="1"/>
              </p:cNvSpPr>
              <p:nvPr/>
            </p:nvSpPr>
            <p:spPr bwMode="auto">
              <a:xfrm flipV="1">
                <a:off x="1814"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2" name="Line 1238"/>
              <p:cNvSpPr>
                <a:spLocks noChangeShapeType="1"/>
              </p:cNvSpPr>
              <p:nvPr/>
            </p:nvSpPr>
            <p:spPr bwMode="auto">
              <a:xfrm flipV="1">
                <a:off x="1814"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3" name="Line 1239"/>
              <p:cNvSpPr>
                <a:spLocks noChangeShapeType="1"/>
              </p:cNvSpPr>
              <p:nvPr/>
            </p:nvSpPr>
            <p:spPr bwMode="auto">
              <a:xfrm flipV="1">
                <a:off x="1814"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4" name="Line 1240"/>
              <p:cNvSpPr>
                <a:spLocks noChangeShapeType="1"/>
              </p:cNvSpPr>
              <p:nvPr/>
            </p:nvSpPr>
            <p:spPr bwMode="auto">
              <a:xfrm flipV="1">
                <a:off x="1814"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5" name="Line 1241"/>
              <p:cNvSpPr>
                <a:spLocks noChangeShapeType="1"/>
              </p:cNvSpPr>
              <p:nvPr/>
            </p:nvSpPr>
            <p:spPr bwMode="auto">
              <a:xfrm flipV="1">
                <a:off x="1814"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6" name="Line 1242"/>
              <p:cNvSpPr>
                <a:spLocks noChangeShapeType="1"/>
              </p:cNvSpPr>
              <p:nvPr/>
            </p:nvSpPr>
            <p:spPr bwMode="auto">
              <a:xfrm flipV="1">
                <a:off x="1814"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7" name="Line 1243"/>
              <p:cNvSpPr>
                <a:spLocks noChangeShapeType="1"/>
              </p:cNvSpPr>
              <p:nvPr/>
            </p:nvSpPr>
            <p:spPr bwMode="auto">
              <a:xfrm flipV="1">
                <a:off x="1814"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8" name="Line 1244"/>
              <p:cNvSpPr>
                <a:spLocks noChangeShapeType="1"/>
              </p:cNvSpPr>
              <p:nvPr/>
            </p:nvSpPr>
            <p:spPr bwMode="auto">
              <a:xfrm flipV="1">
                <a:off x="1814"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89" name="Line 1245"/>
              <p:cNvSpPr>
                <a:spLocks noChangeShapeType="1"/>
              </p:cNvSpPr>
              <p:nvPr/>
            </p:nvSpPr>
            <p:spPr bwMode="auto">
              <a:xfrm flipV="1">
                <a:off x="1814"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0" name="Line 1246"/>
              <p:cNvSpPr>
                <a:spLocks noChangeShapeType="1"/>
              </p:cNvSpPr>
              <p:nvPr/>
            </p:nvSpPr>
            <p:spPr bwMode="auto">
              <a:xfrm flipV="1">
                <a:off x="1814"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1" name="Line 1247"/>
              <p:cNvSpPr>
                <a:spLocks noChangeShapeType="1"/>
              </p:cNvSpPr>
              <p:nvPr/>
            </p:nvSpPr>
            <p:spPr bwMode="auto">
              <a:xfrm flipV="1">
                <a:off x="1814"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2" name="Line 1248"/>
              <p:cNvSpPr>
                <a:spLocks noChangeShapeType="1"/>
              </p:cNvSpPr>
              <p:nvPr/>
            </p:nvSpPr>
            <p:spPr bwMode="auto">
              <a:xfrm flipV="1">
                <a:off x="1814"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3" name="Line 1249"/>
              <p:cNvSpPr>
                <a:spLocks noChangeShapeType="1"/>
              </p:cNvSpPr>
              <p:nvPr/>
            </p:nvSpPr>
            <p:spPr bwMode="auto">
              <a:xfrm flipV="1">
                <a:off x="1814"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4" name="Line 1250"/>
              <p:cNvSpPr>
                <a:spLocks noChangeShapeType="1"/>
              </p:cNvSpPr>
              <p:nvPr/>
            </p:nvSpPr>
            <p:spPr bwMode="auto">
              <a:xfrm flipV="1">
                <a:off x="1814"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5" name="Line 1251"/>
              <p:cNvSpPr>
                <a:spLocks noChangeShapeType="1"/>
              </p:cNvSpPr>
              <p:nvPr/>
            </p:nvSpPr>
            <p:spPr bwMode="auto">
              <a:xfrm flipV="1">
                <a:off x="1814"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6" name="Line 1252"/>
              <p:cNvSpPr>
                <a:spLocks noChangeShapeType="1"/>
              </p:cNvSpPr>
              <p:nvPr/>
            </p:nvSpPr>
            <p:spPr bwMode="auto">
              <a:xfrm flipV="1">
                <a:off x="1814"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7" name="Line 1253"/>
              <p:cNvSpPr>
                <a:spLocks noChangeShapeType="1"/>
              </p:cNvSpPr>
              <p:nvPr/>
            </p:nvSpPr>
            <p:spPr bwMode="auto">
              <a:xfrm flipV="1">
                <a:off x="1814"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8" name="Line 1254"/>
              <p:cNvSpPr>
                <a:spLocks noChangeShapeType="1"/>
              </p:cNvSpPr>
              <p:nvPr/>
            </p:nvSpPr>
            <p:spPr bwMode="auto">
              <a:xfrm flipV="1">
                <a:off x="1814"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99" name="Line 1255"/>
              <p:cNvSpPr>
                <a:spLocks noChangeShapeType="1"/>
              </p:cNvSpPr>
              <p:nvPr/>
            </p:nvSpPr>
            <p:spPr bwMode="auto">
              <a:xfrm flipV="1">
                <a:off x="1814"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0" name="Line 1256"/>
              <p:cNvSpPr>
                <a:spLocks noChangeShapeType="1"/>
              </p:cNvSpPr>
              <p:nvPr/>
            </p:nvSpPr>
            <p:spPr bwMode="auto">
              <a:xfrm flipV="1">
                <a:off x="1814"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1" name="Line 1257"/>
              <p:cNvSpPr>
                <a:spLocks noChangeShapeType="1"/>
              </p:cNvSpPr>
              <p:nvPr/>
            </p:nvSpPr>
            <p:spPr bwMode="auto">
              <a:xfrm flipV="1">
                <a:off x="1814"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2" name="Line 1258"/>
              <p:cNvSpPr>
                <a:spLocks noChangeShapeType="1"/>
              </p:cNvSpPr>
              <p:nvPr/>
            </p:nvSpPr>
            <p:spPr bwMode="auto">
              <a:xfrm flipV="1">
                <a:off x="1814"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3" name="Line 1259"/>
              <p:cNvSpPr>
                <a:spLocks noChangeShapeType="1"/>
              </p:cNvSpPr>
              <p:nvPr/>
            </p:nvSpPr>
            <p:spPr bwMode="auto">
              <a:xfrm flipV="1">
                <a:off x="1814"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4" name="Line 1260"/>
              <p:cNvSpPr>
                <a:spLocks noChangeShapeType="1"/>
              </p:cNvSpPr>
              <p:nvPr/>
            </p:nvSpPr>
            <p:spPr bwMode="auto">
              <a:xfrm flipV="1">
                <a:off x="1814"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5" name="Line 1261"/>
              <p:cNvSpPr>
                <a:spLocks noChangeShapeType="1"/>
              </p:cNvSpPr>
              <p:nvPr/>
            </p:nvSpPr>
            <p:spPr bwMode="auto">
              <a:xfrm flipV="1">
                <a:off x="1814"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6" name="Line 1262"/>
              <p:cNvSpPr>
                <a:spLocks noChangeShapeType="1"/>
              </p:cNvSpPr>
              <p:nvPr/>
            </p:nvSpPr>
            <p:spPr bwMode="auto">
              <a:xfrm flipV="1">
                <a:off x="1814"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7" name="Line 1263"/>
              <p:cNvSpPr>
                <a:spLocks noChangeShapeType="1"/>
              </p:cNvSpPr>
              <p:nvPr/>
            </p:nvSpPr>
            <p:spPr bwMode="auto">
              <a:xfrm flipV="1">
                <a:off x="1814"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8" name="Line 1264"/>
              <p:cNvSpPr>
                <a:spLocks noChangeShapeType="1"/>
              </p:cNvSpPr>
              <p:nvPr/>
            </p:nvSpPr>
            <p:spPr bwMode="auto">
              <a:xfrm flipV="1">
                <a:off x="1814"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09" name="Line 1265"/>
              <p:cNvSpPr>
                <a:spLocks noChangeShapeType="1"/>
              </p:cNvSpPr>
              <p:nvPr/>
            </p:nvSpPr>
            <p:spPr bwMode="auto">
              <a:xfrm flipV="1">
                <a:off x="1814"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0" name="Line 1266"/>
              <p:cNvSpPr>
                <a:spLocks noChangeShapeType="1"/>
              </p:cNvSpPr>
              <p:nvPr/>
            </p:nvSpPr>
            <p:spPr bwMode="auto">
              <a:xfrm flipV="1">
                <a:off x="1814"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1" name="Line 1267"/>
              <p:cNvSpPr>
                <a:spLocks noChangeShapeType="1"/>
              </p:cNvSpPr>
              <p:nvPr/>
            </p:nvSpPr>
            <p:spPr bwMode="auto">
              <a:xfrm flipV="1">
                <a:off x="1814"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2" name="Line 1268"/>
              <p:cNvSpPr>
                <a:spLocks noChangeShapeType="1"/>
              </p:cNvSpPr>
              <p:nvPr/>
            </p:nvSpPr>
            <p:spPr bwMode="auto">
              <a:xfrm flipV="1">
                <a:off x="1814"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3" name="Line 1269"/>
              <p:cNvSpPr>
                <a:spLocks noChangeShapeType="1"/>
              </p:cNvSpPr>
              <p:nvPr/>
            </p:nvSpPr>
            <p:spPr bwMode="auto">
              <a:xfrm flipV="1">
                <a:off x="1814"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4" name="Line 1270"/>
              <p:cNvSpPr>
                <a:spLocks noChangeShapeType="1"/>
              </p:cNvSpPr>
              <p:nvPr/>
            </p:nvSpPr>
            <p:spPr bwMode="auto">
              <a:xfrm flipV="1">
                <a:off x="1814"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5" name="Line 1271"/>
              <p:cNvSpPr>
                <a:spLocks noChangeShapeType="1"/>
              </p:cNvSpPr>
              <p:nvPr/>
            </p:nvSpPr>
            <p:spPr bwMode="auto">
              <a:xfrm flipV="1">
                <a:off x="1814"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6" name="Line 1272"/>
              <p:cNvSpPr>
                <a:spLocks noChangeShapeType="1"/>
              </p:cNvSpPr>
              <p:nvPr/>
            </p:nvSpPr>
            <p:spPr bwMode="auto">
              <a:xfrm flipV="1">
                <a:off x="1814"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7" name="Line 1273"/>
              <p:cNvSpPr>
                <a:spLocks noChangeShapeType="1"/>
              </p:cNvSpPr>
              <p:nvPr/>
            </p:nvSpPr>
            <p:spPr bwMode="auto">
              <a:xfrm flipV="1">
                <a:off x="1814"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8" name="Line 1274"/>
              <p:cNvSpPr>
                <a:spLocks noChangeShapeType="1"/>
              </p:cNvSpPr>
              <p:nvPr/>
            </p:nvSpPr>
            <p:spPr bwMode="auto">
              <a:xfrm flipV="1">
                <a:off x="1814"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19" name="Line 1275"/>
              <p:cNvSpPr>
                <a:spLocks noChangeShapeType="1"/>
              </p:cNvSpPr>
              <p:nvPr/>
            </p:nvSpPr>
            <p:spPr bwMode="auto">
              <a:xfrm flipV="1">
                <a:off x="1814"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0" name="Line 1276"/>
              <p:cNvSpPr>
                <a:spLocks noChangeShapeType="1"/>
              </p:cNvSpPr>
              <p:nvPr/>
            </p:nvSpPr>
            <p:spPr bwMode="auto">
              <a:xfrm flipV="1">
                <a:off x="1814"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1" name="Line 1277"/>
              <p:cNvSpPr>
                <a:spLocks noChangeShapeType="1"/>
              </p:cNvSpPr>
              <p:nvPr/>
            </p:nvSpPr>
            <p:spPr bwMode="auto">
              <a:xfrm flipV="1">
                <a:off x="1814"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2" name="Line 1278"/>
              <p:cNvSpPr>
                <a:spLocks noChangeShapeType="1"/>
              </p:cNvSpPr>
              <p:nvPr/>
            </p:nvSpPr>
            <p:spPr bwMode="auto">
              <a:xfrm flipV="1">
                <a:off x="1814"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3" name="Line 1279"/>
              <p:cNvSpPr>
                <a:spLocks noChangeShapeType="1"/>
              </p:cNvSpPr>
              <p:nvPr/>
            </p:nvSpPr>
            <p:spPr bwMode="auto">
              <a:xfrm flipV="1">
                <a:off x="1814"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4" name="Line 1280"/>
              <p:cNvSpPr>
                <a:spLocks noChangeShapeType="1"/>
              </p:cNvSpPr>
              <p:nvPr/>
            </p:nvSpPr>
            <p:spPr bwMode="auto">
              <a:xfrm flipV="1">
                <a:off x="1814"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5" name="Line 1281"/>
              <p:cNvSpPr>
                <a:spLocks noChangeShapeType="1"/>
              </p:cNvSpPr>
              <p:nvPr/>
            </p:nvSpPr>
            <p:spPr bwMode="auto">
              <a:xfrm flipV="1">
                <a:off x="1814"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6" name="Line 1282"/>
              <p:cNvSpPr>
                <a:spLocks noChangeShapeType="1"/>
              </p:cNvSpPr>
              <p:nvPr/>
            </p:nvSpPr>
            <p:spPr bwMode="auto">
              <a:xfrm flipV="1">
                <a:off x="1814"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7" name="Line 1283"/>
              <p:cNvSpPr>
                <a:spLocks noChangeShapeType="1"/>
              </p:cNvSpPr>
              <p:nvPr/>
            </p:nvSpPr>
            <p:spPr bwMode="auto">
              <a:xfrm flipV="1">
                <a:off x="1814"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8" name="Line 1284"/>
              <p:cNvSpPr>
                <a:spLocks noChangeShapeType="1"/>
              </p:cNvSpPr>
              <p:nvPr/>
            </p:nvSpPr>
            <p:spPr bwMode="auto">
              <a:xfrm flipV="1">
                <a:off x="1814"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29" name="Line 1285"/>
              <p:cNvSpPr>
                <a:spLocks noChangeShapeType="1"/>
              </p:cNvSpPr>
              <p:nvPr/>
            </p:nvSpPr>
            <p:spPr bwMode="auto">
              <a:xfrm flipV="1">
                <a:off x="1814"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0" name="Line 1286"/>
              <p:cNvSpPr>
                <a:spLocks noChangeShapeType="1"/>
              </p:cNvSpPr>
              <p:nvPr/>
            </p:nvSpPr>
            <p:spPr bwMode="auto">
              <a:xfrm flipV="1">
                <a:off x="1814"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1" name="Line 1287"/>
              <p:cNvSpPr>
                <a:spLocks noChangeShapeType="1"/>
              </p:cNvSpPr>
              <p:nvPr/>
            </p:nvSpPr>
            <p:spPr bwMode="auto">
              <a:xfrm flipV="1">
                <a:off x="1814"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2" name="Line 1288"/>
              <p:cNvSpPr>
                <a:spLocks noChangeShapeType="1"/>
              </p:cNvSpPr>
              <p:nvPr/>
            </p:nvSpPr>
            <p:spPr bwMode="auto">
              <a:xfrm flipV="1">
                <a:off x="1814"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3" name="Line 1289"/>
              <p:cNvSpPr>
                <a:spLocks noChangeShapeType="1"/>
              </p:cNvSpPr>
              <p:nvPr/>
            </p:nvSpPr>
            <p:spPr bwMode="auto">
              <a:xfrm flipV="1">
                <a:off x="1814"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4" name="Line 1290"/>
              <p:cNvSpPr>
                <a:spLocks noChangeShapeType="1"/>
              </p:cNvSpPr>
              <p:nvPr/>
            </p:nvSpPr>
            <p:spPr bwMode="auto">
              <a:xfrm flipV="1">
                <a:off x="1814"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5" name="Line 1291"/>
              <p:cNvSpPr>
                <a:spLocks noChangeShapeType="1"/>
              </p:cNvSpPr>
              <p:nvPr/>
            </p:nvSpPr>
            <p:spPr bwMode="auto">
              <a:xfrm flipV="1">
                <a:off x="1814"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6" name="Line 1292"/>
              <p:cNvSpPr>
                <a:spLocks noChangeShapeType="1"/>
              </p:cNvSpPr>
              <p:nvPr/>
            </p:nvSpPr>
            <p:spPr bwMode="auto">
              <a:xfrm flipV="1">
                <a:off x="1814"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7" name="Line 1293"/>
              <p:cNvSpPr>
                <a:spLocks noChangeShapeType="1"/>
              </p:cNvSpPr>
              <p:nvPr/>
            </p:nvSpPr>
            <p:spPr bwMode="auto">
              <a:xfrm flipV="1">
                <a:off x="1814"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8" name="Line 1294"/>
              <p:cNvSpPr>
                <a:spLocks noChangeShapeType="1"/>
              </p:cNvSpPr>
              <p:nvPr/>
            </p:nvSpPr>
            <p:spPr bwMode="auto">
              <a:xfrm flipV="1">
                <a:off x="1814"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39" name="Line 1295"/>
              <p:cNvSpPr>
                <a:spLocks noChangeShapeType="1"/>
              </p:cNvSpPr>
              <p:nvPr/>
            </p:nvSpPr>
            <p:spPr bwMode="auto">
              <a:xfrm flipV="1">
                <a:off x="1814"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0" name="Line 1296"/>
              <p:cNvSpPr>
                <a:spLocks noChangeShapeType="1"/>
              </p:cNvSpPr>
              <p:nvPr/>
            </p:nvSpPr>
            <p:spPr bwMode="auto">
              <a:xfrm flipV="1">
                <a:off x="1814"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1" name="Line 1297"/>
              <p:cNvSpPr>
                <a:spLocks noChangeShapeType="1"/>
              </p:cNvSpPr>
              <p:nvPr/>
            </p:nvSpPr>
            <p:spPr bwMode="auto">
              <a:xfrm flipV="1">
                <a:off x="1814"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2" name="Line 1298"/>
              <p:cNvSpPr>
                <a:spLocks noChangeShapeType="1"/>
              </p:cNvSpPr>
              <p:nvPr/>
            </p:nvSpPr>
            <p:spPr bwMode="auto">
              <a:xfrm flipV="1">
                <a:off x="1814"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3" name="Line 1299"/>
              <p:cNvSpPr>
                <a:spLocks noChangeShapeType="1"/>
              </p:cNvSpPr>
              <p:nvPr/>
            </p:nvSpPr>
            <p:spPr bwMode="auto">
              <a:xfrm flipV="1">
                <a:off x="1814"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4" name="Line 1300"/>
              <p:cNvSpPr>
                <a:spLocks noChangeShapeType="1"/>
              </p:cNvSpPr>
              <p:nvPr/>
            </p:nvSpPr>
            <p:spPr bwMode="auto">
              <a:xfrm flipV="1">
                <a:off x="1814"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5" name="Line 1301"/>
              <p:cNvSpPr>
                <a:spLocks noChangeShapeType="1"/>
              </p:cNvSpPr>
              <p:nvPr/>
            </p:nvSpPr>
            <p:spPr bwMode="auto">
              <a:xfrm flipV="1">
                <a:off x="1814"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6" name="Line 1302"/>
              <p:cNvSpPr>
                <a:spLocks noChangeShapeType="1"/>
              </p:cNvSpPr>
              <p:nvPr/>
            </p:nvSpPr>
            <p:spPr bwMode="auto">
              <a:xfrm flipV="1">
                <a:off x="1814"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7" name="Line 1303"/>
              <p:cNvSpPr>
                <a:spLocks noChangeShapeType="1"/>
              </p:cNvSpPr>
              <p:nvPr/>
            </p:nvSpPr>
            <p:spPr bwMode="auto">
              <a:xfrm flipV="1">
                <a:off x="1814"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8" name="Line 1304"/>
              <p:cNvSpPr>
                <a:spLocks noChangeShapeType="1"/>
              </p:cNvSpPr>
              <p:nvPr/>
            </p:nvSpPr>
            <p:spPr bwMode="auto">
              <a:xfrm flipV="1">
                <a:off x="1814"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49" name="Line 1305"/>
              <p:cNvSpPr>
                <a:spLocks noChangeShapeType="1"/>
              </p:cNvSpPr>
              <p:nvPr/>
            </p:nvSpPr>
            <p:spPr bwMode="auto">
              <a:xfrm flipV="1">
                <a:off x="1814"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0" name="Line 1306"/>
              <p:cNvSpPr>
                <a:spLocks noChangeShapeType="1"/>
              </p:cNvSpPr>
              <p:nvPr/>
            </p:nvSpPr>
            <p:spPr bwMode="auto">
              <a:xfrm flipV="1">
                <a:off x="1814"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1" name="Line 1307"/>
              <p:cNvSpPr>
                <a:spLocks noChangeShapeType="1"/>
              </p:cNvSpPr>
              <p:nvPr/>
            </p:nvSpPr>
            <p:spPr bwMode="auto">
              <a:xfrm flipV="1">
                <a:off x="1814"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2" name="Line 1308"/>
              <p:cNvSpPr>
                <a:spLocks noChangeShapeType="1"/>
              </p:cNvSpPr>
              <p:nvPr/>
            </p:nvSpPr>
            <p:spPr bwMode="auto">
              <a:xfrm flipV="1">
                <a:off x="1814"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3" name="Line 1309"/>
              <p:cNvSpPr>
                <a:spLocks noChangeShapeType="1"/>
              </p:cNvSpPr>
              <p:nvPr/>
            </p:nvSpPr>
            <p:spPr bwMode="auto">
              <a:xfrm flipV="1">
                <a:off x="1814"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4" name="Line 1310"/>
              <p:cNvSpPr>
                <a:spLocks noChangeShapeType="1"/>
              </p:cNvSpPr>
              <p:nvPr/>
            </p:nvSpPr>
            <p:spPr bwMode="auto">
              <a:xfrm flipV="1">
                <a:off x="1814"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5" name="Line 1311"/>
              <p:cNvSpPr>
                <a:spLocks noChangeShapeType="1"/>
              </p:cNvSpPr>
              <p:nvPr/>
            </p:nvSpPr>
            <p:spPr bwMode="auto">
              <a:xfrm flipV="1">
                <a:off x="1814"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6" name="Line 1312"/>
              <p:cNvSpPr>
                <a:spLocks noChangeShapeType="1"/>
              </p:cNvSpPr>
              <p:nvPr/>
            </p:nvSpPr>
            <p:spPr bwMode="auto">
              <a:xfrm flipV="1">
                <a:off x="1814"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7" name="Line 1313"/>
              <p:cNvSpPr>
                <a:spLocks noChangeShapeType="1"/>
              </p:cNvSpPr>
              <p:nvPr/>
            </p:nvSpPr>
            <p:spPr bwMode="auto">
              <a:xfrm flipV="1">
                <a:off x="1814"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8" name="Line 1314"/>
              <p:cNvSpPr>
                <a:spLocks noChangeShapeType="1"/>
              </p:cNvSpPr>
              <p:nvPr/>
            </p:nvSpPr>
            <p:spPr bwMode="auto">
              <a:xfrm flipV="1">
                <a:off x="1814"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59" name="Line 1315"/>
              <p:cNvSpPr>
                <a:spLocks noChangeShapeType="1"/>
              </p:cNvSpPr>
              <p:nvPr/>
            </p:nvSpPr>
            <p:spPr bwMode="auto">
              <a:xfrm flipV="1">
                <a:off x="1814"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0" name="Line 1316"/>
              <p:cNvSpPr>
                <a:spLocks noChangeShapeType="1"/>
              </p:cNvSpPr>
              <p:nvPr/>
            </p:nvSpPr>
            <p:spPr bwMode="auto">
              <a:xfrm flipV="1">
                <a:off x="1814"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1" name="Line 1317"/>
              <p:cNvSpPr>
                <a:spLocks noChangeShapeType="1"/>
              </p:cNvSpPr>
              <p:nvPr/>
            </p:nvSpPr>
            <p:spPr bwMode="auto">
              <a:xfrm flipV="1">
                <a:off x="1814"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2" name="Line 1318"/>
              <p:cNvSpPr>
                <a:spLocks noChangeShapeType="1"/>
              </p:cNvSpPr>
              <p:nvPr/>
            </p:nvSpPr>
            <p:spPr bwMode="auto">
              <a:xfrm flipV="1">
                <a:off x="1814"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3" name="Line 1319"/>
              <p:cNvSpPr>
                <a:spLocks noChangeShapeType="1"/>
              </p:cNvSpPr>
              <p:nvPr/>
            </p:nvSpPr>
            <p:spPr bwMode="auto">
              <a:xfrm flipV="1">
                <a:off x="1814"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4" name="Line 1320"/>
              <p:cNvSpPr>
                <a:spLocks noChangeShapeType="1"/>
              </p:cNvSpPr>
              <p:nvPr/>
            </p:nvSpPr>
            <p:spPr bwMode="auto">
              <a:xfrm flipV="1">
                <a:off x="1814"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5" name="Line 1321"/>
              <p:cNvSpPr>
                <a:spLocks noChangeShapeType="1"/>
              </p:cNvSpPr>
              <p:nvPr/>
            </p:nvSpPr>
            <p:spPr bwMode="auto">
              <a:xfrm flipV="1">
                <a:off x="1814"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6" name="Line 1322"/>
              <p:cNvSpPr>
                <a:spLocks noChangeShapeType="1"/>
              </p:cNvSpPr>
              <p:nvPr/>
            </p:nvSpPr>
            <p:spPr bwMode="auto">
              <a:xfrm flipV="1">
                <a:off x="1814"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7" name="Line 1323"/>
              <p:cNvSpPr>
                <a:spLocks noChangeShapeType="1"/>
              </p:cNvSpPr>
              <p:nvPr/>
            </p:nvSpPr>
            <p:spPr bwMode="auto">
              <a:xfrm flipV="1">
                <a:off x="1814"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8" name="Line 1324"/>
              <p:cNvSpPr>
                <a:spLocks noChangeShapeType="1"/>
              </p:cNvSpPr>
              <p:nvPr/>
            </p:nvSpPr>
            <p:spPr bwMode="auto">
              <a:xfrm flipV="1">
                <a:off x="1814"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69" name="Line 1325"/>
              <p:cNvSpPr>
                <a:spLocks noChangeShapeType="1"/>
              </p:cNvSpPr>
              <p:nvPr/>
            </p:nvSpPr>
            <p:spPr bwMode="auto">
              <a:xfrm flipV="1">
                <a:off x="1814"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0" name="Line 1326"/>
              <p:cNvSpPr>
                <a:spLocks noChangeShapeType="1"/>
              </p:cNvSpPr>
              <p:nvPr/>
            </p:nvSpPr>
            <p:spPr bwMode="auto">
              <a:xfrm flipV="1">
                <a:off x="1814"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1" name="Line 1327"/>
              <p:cNvSpPr>
                <a:spLocks noChangeShapeType="1"/>
              </p:cNvSpPr>
              <p:nvPr/>
            </p:nvSpPr>
            <p:spPr bwMode="auto">
              <a:xfrm flipV="1">
                <a:off x="1814"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2" name="Line 1328"/>
              <p:cNvSpPr>
                <a:spLocks noChangeShapeType="1"/>
              </p:cNvSpPr>
              <p:nvPr/>
            </p:nvSpPr>
            <p:spPr bwMode="auto">
              <a:xfrm flipV="1">
                <a:off x="1814"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3" name="Line 1329"/>
              <p:cNvSpPr>
                <a:spLocks noChangeShapeType="1"/>
              </p:cNvSpPr>
              <p:nvPr/>
            </p:nvSpPr>
            <p:spPr bwMode="auto">
              <a:xfrm flipV="1">
                <a:off x="1814"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4" name="Line 1330"/>
              <p:cNvSpPr>
                <a:spLocks noChangeShapeType="1"/>
              </p:cNvSpPr>
              <p:nvPr/>
            </p:nvSpPr>
            <p:spPr bwMode="auto">
              <a:xfrm flipV="1">
                <a:off x="1814"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5" name="Line 1331"/>
              <p:cNvSpPr>
                <a:spLocks noChangeShapeType="1"/>
              </p:cNvSpPr>
              <p:nvPr/>
            </p:nvSpPr>
            <p:spPr bwMode="auto">
              <a:xfrm flipV="1">
                <a:off x="1814"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6" name="Line 1332"/>
              <p:cNvSpPr>
                <a:spLocks noChangeShapeType="1"/>
              </p:cNvSpPr>
              <p:nvPr/>
            </p:nvSpPr>
            <p:spPr bwMode="auto">
              <a:xfrm flipV="1">
                <a:off x="1814"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7" name="Line 1333"/>
              <p:cNvSpPr>
                <a:spLocks noChangeShapeType="1"/>
              </p:cNvSpPr>
              <p:nvPr/>
            </p:nvSpPr>
            <p:spPr bwMode="auto">
              <a:xfrm flipV="1">
                <a:off x="1814"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8" name="Line 1334"/>
              <p:cNvSpPr>
                <a:spLocks noChangeShapeType="1"/>
              </p:cNvSpPr>
              <p:nvPr/>
            </p:nvSpPr>
            <p:spPr bwMode="auto">
              <a:xfrm flipV="1">
                <a:off x="1814"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79" name="Line 1335"/>
              <p:cNvSpPr>
                <a:spLocks noChangeShapeType="1"/>
              </p:cNvSpPr>
              <p:nvPr/>
            </p:nvSpPr>
            <p:spPr bwMode="auto">
              <a:xfrm flipV="1">
                <a:off x="1814"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0" name="Line 1336"/>
              <p:cNvSpPr>
                <a:spLocks noChangeShapeType="1"/>
              </p:cNvSpPr>
              <p:nvPr/>
            </p:nvSpPr>
            <p:spPr bwMode="auto">
              <a:xfrm flipV="1">
                <a:off x="1814"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1" name="Line 1337"/>
              <p:cNvSpPr>
                <a:spLocks noChangeShapeType="1"/>
              </p:cNvSpPr>
              <p:nvPr/>
            </p:nvSpPr>
            <p:spPr bwMode="auto">
              <a:xfrm flipV="1">
                <a:off x="1814"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2" name="Line 1338"/>
              <p:cNvSpPr>
                <a:spLocks noChangeShapeType="1"/>
              </p:cNvSpPr>
              <p:nvPr/>
            </p:nvSpPr>
            <p:spPr bwMode="auto">
              <a:xfrm flipV="1">
                <a:off x="1814"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3" name="Line 1339"/>
              <p:cNvSpPr>
                <a:spLocks noChangeShapeType="1"/>
              </p:cNvSpPr>
              <p:nvPr/>
            </p:nvSpPr>
            <p:spPr bwMode="auto">
              <a:xfrm flipV="1">
                <a:off x="1814"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4" name="Line 1340"/>
              <p:cNvSpPr>
                <a:spLocks noChangeShapeType="1"/>
              </p:cNvSpPr>
              <p:nvPr/>
            </p:nvSpPr>
            <p:spPr bwMode="auto">
              <a:xfrm flipV="1">
                <a:off x="1814"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5" name="Line 1341"/>
              <p:cNvSpPr>
                <a:spLocks noChangeShapeType="1"/>
              </p:cNvSpPr>
              <p:nvPr/>
            </p:nvSpPr>
            <p:spPr bwMode="auto">
              <a:xfrm flipV="1">
                <a:off x="1814"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6" name="Line 1342"/>
              <p:cNvSpPr>
                <a:spLocks noChangeShapeType="1"/>
              </p:cNvSpPr>
              <p:nvPr/>
            </p:nvSpPr>
            <p:spPr bwMode="auto">
              <a:xfrm flipV="1">
                <a:off x="1814"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7" name="Line 1343"/>
              <p:cNvSpPr>
                <a:spLocks noChangeShapeType="1"/>
              </p:cNvSpPr>
              <p:nvPr/>
            </p:nvSpPr>
            <p:spPr bwMode="auto">
              <a:xfrm flipV="1">
                <a:off x="1814"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8" name="Line 1344"/>
              <p:cNvSpPr>
                <a:spLocks noChangeShapeType="1"/>
              </p:cNvSpPr>
              <p:nvPr/>
            </p:nvSpPr>
            <p:spPr bwMode="auto">
              <a:xfrm flipV="1">
                <a:off x="1814"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89" name="Line 1345"/>
              <p:cNvSpPr>
                <a:spLocks noChangeShapeType="1"/>
              </p:cNvSpPr>
              <p:nvPr/>
            </p:nvSpPr>
            <p:spPr bwMode="auto">
              <a:xfrm flipV="1">
                <a:off x="1814"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90" name="Line 1346"/>
              <p:cNvSpPr>
                <a:spLocks noChangeShapeType="1"/>
              </p:cNvSpPr>
              <p:nvPr/>
            </p:nvSpPr>
            <p:spPr bwMode="auto">
              <a:xfrm flipV="1">
                <a:off x="1814"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91" name="Line 1347"/>
              <p:cNvSpPr>
                <a:spLocks noChangeShapeType="1"/>
              </p:cNvSpPr>
              <p:nvPr/>
            </p:nvSpPr>
            <p:spPr bwMode="auto">
              <a:xfrm flipV="1">
                <a:off x="1814"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92" name="Line 1348"/>
              <p:cNvSpPr>
                <a:spLocks noChangeShapeType="1"/>
              </p:cNvSpPr>
              <p:nvPr/>
            </p:nvSpPr>
            <p:spPr bwMode="auto">
              <a:xfrm flipV="1">
                <a:off x="1814"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93" name="Line 1349"/>
              <p:cNvSpPr>
                <a:spLocks noChangeShapeType="1"/>
              </p:cNvSpPr>
              <p:nvPr/>
            </p:nvSpPr>
            <p:spPr bwMode="auto">
              <a:xfrm flipV="1">
                <a:off x="1814"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94" name="Line 1350"/>
              <p:cNvSpPr>
                <a:spLocks noChangeShapeType="1"/>
              </p:cNvSpPr>
              <p:nvPr/>
            </p:nvSpPr>
            <p:spPr bwMode="auto">
              <a:xfrm flipV="1">
                <a:off x="1814"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95" name="Line 1351"/>
              <p:cNvSpPr>
                <a:spLocks noChangeShapeType="1"/>
              </p:cNvSpPr>
              <p:nvPr/>
            </p:nvSpPr>
            <p:spPr bwMode="auto">
              <a:xfrm flipV="1">
                <a:off x="1814"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96" name="Line 1352"/>
              <p:cNvSpPr>
                <a:spLocks noChangeShapeType="1"/>
              </p:cNvSpPr>
              <p:nvPr/>
            </p:nvSpPr>
            <p:spPr bwMode="auto">
              <a:xfrm>
                <a:off x="1814"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97" name="Freeform 1353"/>
              <p:cNvSpPr>
                <a:spLocks noEditPoints="1"/>
              </p:cNvSpPr>
              <p:nvPr/>
            </p:nvSpPr>
            <p:spPr bwMode="auto">
              <a:xfrm>
                <a:off x="1806" y="3035"/>
                <a:ext cx="44" cy="70"/>
              </a:xfrm>
              <a:custGeom>
                <a:avLst/>
                <a:gdLst>
                  <a:gd name="T0" fmla="*/ 0 w 89"/>
                  <a:gd name="T1" fmla="*/ 70 h 139"/>
                  <a:gd name="T2" fmla="*/ 0 w 89"/>
                  <a:gd name="T3" fmla="*/ 47 h 139"/>
                  <a:gd name="T4" fmla="*/ 6 w 89"/>
                  <a:gd name="T5" fmla="*/ 29 h 139"/>
                  <a:gd name="T6" fmla="*/ 9 w 89"/>
                  <a:gd name="T7" fmla="*/ 21 h 139"/>
                  <a:gd name="T8" fmla="*/ 14 w 89"/>
                  <a:gd name="T9" fmla="*/ 12 h 139"/>
                  <a:gd name="T10" fmla="*/ 20 w 89"/>
                  <a:gd name="T11" fmla="*/ 7 h 139"/>
                  <a:gd name="T12" fmla="*/ 27 w 89"/>
                  <a:gd name="T13" fmla="*/ 3 h 139"/>
                  <a:gd name="T14" fmla="*/ 35 w 89"/>
                  <a:gd name="T15" fmla="*/ 0 h 139"/>
                  <a:gd name="T16" fmla="*/ 44 w 89"/>
                  <a:gd name="T17" fmla="*/ 0 h 139"/>
                  <a:gd name="T18" fmla="*/ 56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9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7 w 89"/>
                  <a:gd name="T53" fmla="*/ 136 h 139"/>
                  <a:gd name="T54" fmla="*/ 14 w 89"/>
                  <a:gd name="T55" fmla="*/ 125 h 139"/>
                  <a:gd name="T56" fmla="*/ 6 w 89"/>
                  <a:gd name="T57" fmla="*/ 111 h 139"/>
                  <a:gd name="T58" fmla="*/ 2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7 w 89"/>
                  <a:gd name="T105" fmla="*/ 24 h 139"/>
                  <a:gd name="T106" fmla="*/ 21 w 89"/>
                  <a:gd name="T107" fmla="*/ 35 h 139"/>
                  <a:gd name="T108" fmla="*/ 20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6" y="29"/>
                    </a:lnTo>
                    <a:lnTo>
                      <a:pt x="9" y="21"/>
                    </a:lnTo>
                    <a:lnTo>
                      <a:pt x="14" y="12"/>
                    </a:lnTo>
                    <a:lnTo>
                      <a:pt x="20" y="7"/>
                    </a:lnTo>
                    <a:lnTo>
                      <a:pt x="27" y="3"/>
                    </a:lnTo>
                    <a:lnTo>
                      <a:pt x="35" y="0"/>
                    </a:lnTo>
                    <a:lnTo>
                      <a:pt x="44" y="0"/>
                    </a:lnTo>
                    <a:lnTo>
                      <a:pt x="56" y="0"/>
                    </a:lnTo>
                    <a:lnTo>
                      <a:pt x="65" y="3"/>
                    </a:lnTo>
                    <a:lnTo>
                      <a:pt x="70" y="7"/>
                    </a:lnTo>
                    <a:lnTo>
                      <a:pt x="75" y="12"/>
                    </a:lnTo>
                    <a:lnTo>
                      <a:pt x="79" y="15"/>
                    </a:lnTo>
                    <a:lnTo>
                      <a:pt x="82" y="26"/>
                    </a:lnTo>
                    <a:lnTo>
                      <a:pt x="86" y="36"/>
                    </a:lnTo>
                    <a:lnTo>
                      <a:pt x="89" y="50"/>
                    </a:lnTo>
                    <a:lnTo>
                      <a:pt x="89" y="70"/>
                    </a:lnTo>
                    <a:lnTo>
                      <a:pt x="89" y="90"/>
                    </a:lnTo>
                    <a:lnTo>
                      <a:pt x="84" y="108"/>
                    </a:lnTo>
                    <a:lnTo>
                      <a:pt x="81" y="118"/>
                    </a:lnTo>
                    <a:lnTo>
                      <a:pt x="75" y="125"/>
                    </a:lnTo>
                    <a:lnTo>
                      <a:pt x="70" y="131"/>
                    </a:lnTo>
                    <a:lnTo>
                      <a:pt x="63" y="136"/>
                    </a:lnTo>
                    <a:lnTo>
                      <a:pt x="54" y="138"/>
                    </a:lnTo>
                    <a:lnTo>
                      <a:pt x="44" y="139"/>
                    </a:lnTo>
                    <a:lnTo>
                      <a:pt x="27" y="136"/>
                    </a:lnTo>
                    <a:lnTo>
                      <a:pt x="14" y="125"/>
                    </a:lnTo>
                    <a:lnTo>
                      <a:pt x="6" y="111"/>
                    </a:lnTo>
                    <a:lnTo>
                      <a:pt x="2"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7" y="24"/>
                    </a:lnTo>
                    <a:lnTo>
                      <a:pt x="21" y="35"/>
                    </a:lnTo>
                    <a:lnTo>
                      <a:pt x="20"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698" name="Line 1354"/>
              <p:cNvSpPr>
                <a:spLocks noChangeShapeType="1"/>
              </p:cNvSpPr>
              <p:nvPr/>
            </p:nvSpPr>
            <p:spPr bwMode="auto">
              <a:xfrm flipV="1">
                <a:off x="2203"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699" name="Line 1355"/>
              <p:cNvSpPr>
                <a:spLocks noChangeShapeType="1"/>
              </p:cNvSpPr>
              <p:nvPr/>
            </p:nvSpPr>
            <p:spPr bwMode="auto">
              <a:xfrm flipV="1">
                <a:off x="2203"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0" name="Line 1356"/>
              <p:cNvSpPr>
                <a:spLocks noChangeShapeType="1"/>
              </p:cNvSpPr>
              <p:nvPr/>
            </p:nvSpPr>
            <p:spPr bwMode="auto">
              <a:xfrm flipV="1">
                <a:off x="2203"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1" name="Line 1357"/>
              <p:cNvSpPr>
                <a:spLocks noChangeShapeType="1"/>
              </p:cNvSpPr>
              <p:nvPr/>
            </p:nvSpPr>
            <p:spPr bwMode="auto">
              <a:xfrm flipV="1">
                <a:off x="2203"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2" name="Line 1358"/>
              <p:cNvSpPr>
                <a:spLocks noChangeShapeType="1"/>
              </p:cNvSpPr>
              <p:nvPr/>
            </p:nvSpPr>
            <p:spPr bwMode="auto">
              <a:xfrm flipV="1">
                <a:off x="2203"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3" name="Line 1359"/>
              <p:cNvSpPr>
                <a:spLocks noChangeShapeType="1"/>
              </p:cNvSpPr>
              <p:nvPr/>
            </p:nvSpPr>
            <p:spPr bwMode="auto">
              <a:xfrm flipV="1">
                <a:off x="2203"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4" name="Line 1360"/>
              <p:cNvSpPr>
                <a:spLocks noChangeShapeType="1"/>
              </p:cNvSpPr>
              <p:nvPr/>
            </p:nvSpPr>
            <p:spPr bwMode="auto">
              <a:xfrm flipV="1">
                <a:off x="2203"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5" name="Line 1361"/>
              <p:cNvSpPr>
                <a:spLocks noChangeShapeType="1"/>
              </p:cNvSpPr>
              <p:nvPr/>
            </p:nvSpPr>
            <p:spPr bwMode="auto">
              <a:xfrm flipV="1">
                <a:off x="2203"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6" name="Line 1362"/>
              <p:cNvSpPr>
                <a:spLocks noChangeShapeType="1"/>
              </p:cNvSpPr>
              <p:nvPr/>
            </p:nvSpPr>
            <p:spPr bwMode="auto">
              <a:xfrm flipV="1">
                <a:off x="2203"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7" name="Line 1363"/>
              <p:cNvSpPr>
                <a:spLocks noChangeShapeType="1"/>
              </p:cNvSpPr>
              <p:nvPr/>
            </p:nvSpPr>
            <p:spPr bwMode="auto">
              <a:xfrm flipV="1">
                <a:off x="2203"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8" name="Line 1364"/>
              <p:cNvSpPr>
                <a:spLocks noChangeShapeType="1"/>
              </p:cNvSpPr>
              <p:nvPr/>
            </p:nvSpPr>
            <p:spPr bwMode="auto">
              <a:xfrm flipV="1">
                <a:off x="2203"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09" name="Line 1365"/>
              <p:cNvSpPr>
                <a:spLocks noChangeShapeType="1"/>
              </p:cNvSpPr>
              <p:nvPr/>
            </p:nvSpPr>
            <p:spPr bwMode="auto">
              <a:xfrm flipV="1">
                <a:off x="2203"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0" name="Line 1366"/>
              <p:cNvSpPr>
                <a:spLocks noChangeShapeType="1"/>
              </p:cNvSpPr>
              <p:nvPr/>
            </p:nvSpPr>
            <p:spPr bwMode="auto">
              <a:xfrm flipV="1">
                <a:off x="2203"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1" name="Line 1367"/>
              <p:cNvSpPr>
                <a:spLocks noChangeShapeType="1"/>
              </p:cNvSpPr>
              <p:nvPr/>
            </p:nvSpPr>
            <p:spPr bwMode="auto">
              <a:xfrm flipV="1">
                <a:off x="2203"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2" name="Line 1368"/>
              <p:cNvSpPr>
                <a:spLocks noChangeShapeType="1"/>
              </p:cNvSpPr>
              <p:nvPr/>
            </p:nvSpPr>
            <p:spPr bwMode="auto">
              <a:xfrm flipV="1">
                <a:off x="2203"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3" name="Line 1369"/>
              <p:cNvSpPr>
                <a:spLocks noChangeShapeType="1"/>
              </p:cNvSpPr>
              <p:nvPr/>
            </p:nvSpPr>
            <p:spPr bwMode="auto">
              <a:xfrm flipV="1">
                <a:off x="2203"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4" name="Line 1370"/>
              <p:cNvSpPr>
                <a:spLocks noChangeShapeType="1"/>
              </p:cNvSpPr>
              <p:nvPr/>
            </p:nvSpPr>
            <p:spPr bwMode="auto">
              <a:xfrm flipV="1">
                <a:off x="2203"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5" name="Line 1371"/>
              <p:cNvSpPr>
                <a:spLocks noChangeShapeType="1"/>
              </p:cNvSpPr>
              <p:nvPr/>
            </p:nvSpPr>
            <p:spPr bwMode="auto">
              <a:xfrm flipV="1">
                <a:off x="2203"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6" name="Line 1372"/>
              <p:cNvSpPr>
                <a:spLocks noChangeShapeType="1"/>
              </p:cNvSpPr>
              <p:nvPr/>
            </p:nvSpPr>
            <p:spPr bwMode="auto">
              <a:xfrm flipV="1">
                <a:off x="2203"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7" name="Line 1373"/>
              <p:cNvSpPr>
                <a:spLocks noChangeShapeType="1"/>
              </p:cNvSpPr>
              <p:nvPr/>
            </p:nvSpPr>
            <p:spPr bwMode="auto">
              <a:xfrm flipV="1">
                <a:off x="2203"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8" name="Line 1374"/>
              <p:cNvSpPr>
                <a:spLocks noChangeShapeType="1"/>
              </p:cNvSpPr>
              <p:nvPr/>
            </p:nvSpPr>
            <p:spPr bwMode="auto">
              <a:xfrm flipV="1">
                <a:off x="2203"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19" name="Line 1375"/>
              <p:cNvSpPr>
                <a:spLocks noChangeShapeType="1"/>
              </p:cNvSpPr>
              <p:nvPr/>
            </p:nvSpPr>
            <p:spPr bwMode="auto">
              <a:xfrm flipV="1">
                <a:off x="2203"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0" name="Line 1376"/>
              <p:cNvSpPr>
                <a:spLocks noChangeShapeType="1"/>
              </p:cNvSpPr>
              <p:nvPr/>
            </p:nvSpPr>
            <p:spPr bwMode="auto">
              <a:xfrm flipV="1">
                <a:off x="2203"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1" name="Line 1377"/>
              <p:cNvSpPr>
                <a:spLocks noChangeShapeType="1"/>
              </p:cNvSpPr>
              <p:nvPr/>
            </p:nvSpPr>
            <p:spPr bwMode="auto">
              <a:xfrm flipV="1">
                <a:off x="2203"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2" name="Line 1378"/>
              <p:cNvSpPr>
                <a:spLocks noChangeShapeType="1"/>
              </p:cNvSpPr>
              <p:nvPr/>
            </p:nvSpPr>
            <p:spPr bwMode="auto">
              <a:xfrm flipV="1">
                <a:off x="2203"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3" name="Line 1379"/>
              <p:cNvSpPr>
                <a:spLocks noChangeShapeType="1"/>
              </p:cNvSpPr>
              <p:nvPr/>
            </p:nvSpPr>
            <p:spPr bwMode="auto">
              <a:xfrm flipV="1">
                <a:off x="2203"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4" name="Line 1380"/>
              <p:cNvSpPr>
                <a:spLocks noChangeShapeType="1"/>
              </p:cNvSpPr>
              <p:nvPr/>
            </p:nvSpPr>
            <p:spPr bwMode="auto">
              <a:xfrm flipV="1">
                <a:off x="2203"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5" name="Line 1381"/>
              <p:cNvSpPr>
                <a:spLocks noChangeShapeType="1"/>
              </p:cNvSpPr>
              <p:nvPr/>
            </p:nvSpPr>
            <p:spPr bwMode="auto">
              <a:xfrm flipV="1">
                <a:off x="2203"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6" name="Line 1382"/>
              <p:cNvSpPr>
                <a:spLocks noChangeShapeType="1"/>
              </p:cNvSpPr>
              <p:nvPr/>
            </p:nvSpPr>
            <p:spPr bwMode="auto">
              <a:xfrm flipV="1">
                <a:off x="2203"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7" name="Line 1383"/>
              <p:cNvSpPr>
                <a:spLocks noChangeShapeType="1"/>
              </p:cNvSpPr>
              <p:nvPr/>
            </p:nvSpPr>
            <p:spPr bwMode="auto">
              <a:xfrm flipV="1">
                <a:off x="2203"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8" name="Line 1384"/>
              <p:cNvSpPr>
                <a:spLocks noChangeShapeType="1"/>
              </p:cNvSpPr>
              <p:nvPr/>
            </p:nvSpPr>
            <p:spPr bwMode="auto">
              <a:xfrm flipV="1">
                <a:off x="2203"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29" name="Line 1385"/>
              <p:cNvSpPr>
                <a:spLocks noChangeShapeType="1"/>
              </p:cNvSpPr>
              <p:nvPr/>
            </p:nvSpPr>
            <p:spPr bwMode="auto">
              <a:xfrm flipV="1">
                <a:off x="2203"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0" name="Line 1386"/>
              <p:cNvSpPr>
                <a:spLocks noChangeShapeType="1"/>
              </p:cNvSpPr>
              <p:nvPr/>
            </p:nvSpPr>
            <p:spPr bwMode="auto">
              <a:xfrm flipV="1">
                <a:off x="2203"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1" name="Line 1387"/>
              <p:cNvSpPr>
                <a:spLocks noChangeShapeType="1"/>
              </p:cNvSpPr>
              <p:nvPr/>
            </p:nvSpPr>
            <p:spPr bwMode="auto">
              <a:xfrm flipV="1">
                <a:off x="2203"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2" name="Line 1388"/>
              <p:cNvSpPr>
                <a:spLocks noChangeShapeType="1"/>
              </p:cNvSpPr>
              <p:nvPr/>
            </p:nvSpPr>
            <p:spPr bwMode="auto">
              <a:xfrm flipV="1">
                <a:off x="2203"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3" name="Line 1389"/>
              <p:cNvSpPr>
                <a:spLocks noChangeShapeType="1"/>
              </p:cNvSpPr>
              <p:nvPr/>
            </p:nvSpPr>
            <p:spPr bwMode="auto">
              <a:xfrm flipV="1">
                <a:off x="2203"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4" name="Line 1390"/>
              <p:cNvSpPr>
                <a:spLocks noChangeShapeType="1"/>
              </p:cNvSpPr>
              <p:nvPr/>
            </p:nvSpPr>
            <p:spPr bwMode="auto">
              <a:xfrm flipV="1">
                <a:off x="2203"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5" name="Line 1391"/>
              <p:cNvSpPr>
                <a:spLocks noChangeShapeType="1"/>
              </p:cNvSpPr>
              <p:nvPr/>
            </p:nvSpPr>
            <p:spPr bwMode="auto">
              <a:xfrm flipV="1">
                <a:off x="2203"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6" name="Line 1392"/>
              <p:cNvSpPr>
                <a:spLocks noChangeShapeType="1"/>
              </p:cNvSpPr>
              <p:nvPr/>
            </p:nvSpPr>
            <p:spPr bwMode="auto">
              <a:xfrm flipV="1">
                <a:off x="2203"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7" name="Line 1393"/>
              <p:cNvSpPr>
                <a:spLocks noChangeShapeType="1"/>
              </p:cNvSpPr>
              <p:nvPr/>
            </p:nvSpPr>
            <p:spPr bwMode="auto">
              <a:xfrm flipV="1">
                <a:off x="2203"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8" name="Line 1394"/>
              <p:cNvSpPr>
                <a:spLocks noChangeShapeType="1"/>
              </p:cNvSpPr>
              <p:nvPr/>
            </p:nvSpPr>
            <p:spPr bwMode="auto">
              <a:xfrm flipV="1">
                <a:off x="2203"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39" name="Line 1395"/>
              <p:cNvSpPr>
                <a:spLocks noChangeShapeType="1"/>
              </p:cNvSpPr>
              <p:nvPr/>
            </p:nvSpPr>
            <p:spPr bwMode="auto">
              <a:xfrm flipV="1">
                <a:off x="2203"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0" name="Line 1396"/>
              <p:cNvSpPr>
                <a:spLocks noChangeShapeType="1"/>
              </p:cNvSpPr>
              <p:nvPr/>
            </p:nvSpPr>
            <p:spPr bwMode="auto">
              <a:xfrm flipV="1">
                <a:off x="2203"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1" name="Line 1397"/>
              <p:cNvSpPr>
                <a:spLocks noChangeShapeType="1"/>
              </p:cNvSpPr>
              <p:nvPr/>
            </p:nvSpPr>
            <p:spPr bwMode="auto">
              <a:xfrm flipV="1">
                <a:off x="2203"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2" name="Line 1398"/>
              <p:cNvSpPr>
                <a:spLocks noChangeShapeType="1"/>
              </p:cNvSpPr>
              <p:nvPr/>
            </p:nvSpPr>
            <p:spPr bwMode="auto">
              <a:xfrm flipV="1">
                <a:off x="2203"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3" name="Line 1399"/>
              <p:cNvSpPr>
                <a:spLocks noChangeShapeType="1"/>
              </p:cNvSpPr>
              <p:nvPr/>
            </p:nvSpPr>
            <p:spPr bwMode="auto">
              <a:xfrm flipV="1">
                <a:off x="2203"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4" name="Line 1400"/>
              <p:cNvSpPr>
                <a:spLocks noChangeShapeType="1"/>
              </p:cNvSpPr>
              <p:nvPr/>
            </p:nvSpPr>
            <p:spPr bwMode="auto">
              <a:xfrm flipV="1">
                <a:off x="2203"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5" name="Line 1401"/>
              <p:cNvSpPr>
                <a:spLocks noChangeShapeType="1"/>
              </p:cNvSpPr>
              <p:nvPr/>
            </p:nvSpPr>
            <p:spPr bwMode="auto">
              <a:xfrm flipV="1">
                <a:off x="2203"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6" name="Line 1402"/>
              <p:cNvSpPr>
                <a:spLocks noChangeShapeType="1"/>
              </p:cNvSpPr>
              <p:nvPr/>
            </p:nvSpPr>
            <p:spPr bwMode="auto">
              <a:xfrm flipV="1">
                <a:off x="2203"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7" name="Line 1403"/>
              <p:cNvSpPr>
                <a:spLocks noChangeShapeType="1"/>
              </p:cNvSpPr>
              <p:nvPr/>
            </p:nvSpPr>
            <p:spPr bwMode="auto">
              <a:xfrm flipV="1">
                <a:off x="2203"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8" name="Line 1404"/>
              <p:cNvSpPr>
                <a:spLocks noChangeShapeType="1"/>
              </p:cNvSpPr>
              <p:nvPr/>
            </p:nvSpPr>
            <p:spPr bwMode="auto">
              <a:xfrm flipV="1">
                <a:off x="2203"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49" name="Line 1405"/>
              <p:cNvSpPr>
                <a:spLocks noChangeShapeType="1"/>
              </p:cNvSpPr>
              <p:nvPr/>
            </p:nvSpPr>
            <p:spPr bwMode="auto">
              <a:xfrm flipV="1">
                <a:off x="2203"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50" name="Line 1406"/>
              <p:cNvSpPr>
                <a:spLocks noChangeShapeType="1"/>
              </p:cNvSpPr>
              <p:nvPr/>
            </p:nvSpPr>
            <p:spPr bwMode="auto">
              <a:xfrm flipV="1">
                <a:off x="2203"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51" name="Line 1407"/>
              <p:cNvSpPr>
                <a:spLocks noChangeShapeType="1"/>
              </p:cNvSpPr>
              <p:nvPr/>
            </p:nvSpPr>
            <p:spPr bwMode="auto">
              <a:xfrm flipV="1">
                <a:off x="2203"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52" name="Line 1408"/>
              <p:cNvSpPr>
                <a:spLocks noChangeShapeType="1"/>
              </p:cNvSpPr>
              <p:nvPr/>
            </p:nvSpPr>
            <p:spPr bwMode="auto">
              <a:xfrm flipV="1">
                <a:off x="2203"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53" name="Line 1409"/>
              <p:cNvSpPr>
                <a:spLocks noChangeShapeType="1"/>
              </p:cNvSpPr>
              <p:nvPr/>
            </p:nvSpPr>
            <p:spPr bwMode="auto">
              <a:xfrm flipV="1">
                <a:off x="2203"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754" name="Line 1410"/>
              <p:cNvSpPr>
                <a:spLocks noChangeShapeType="1"/>
              </p:cNvSpPr>
              <p:nvPr/>
            </p:nvSpPr>
            <p:spPr bwMode="auto">
              <a:xfrm flipV="1">
                <a:off x="2203"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18" name="Group 1612"/>
            <p:cNvGrpSpPr>
              <a:grpSpLocks/>
            </p:cNvGrpSpPr>
            <p:nvPr/>
          </p:nvGrpSpPr>
          <p:grpSpPr bwMode="auto">
            <a:xfrm>
              <a:off x="2141" y="1267"/>
              <a:ext cx="451" cy="1838"/>
              <a:chOff x="2141" y="1267"/>
              <a:chExt cx="451" cy="1838"/>
            </a:xfrm>
          </p:grpSpPr>
          <p:sp>
            <p:nvSpPr>
              <p:cNvPr id="12355" name="Line 1412"/>
              <p:cNvSpPr>
                <a:spLocks noChangeShapeType="1"/>
              </p:cNvSpPr>
              <p:nvPr/>
            </p:nvSpPr>
            <p:spPr bwMode="auto">
              <a:xfrm flipV="1">
                <a:off x="2203"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56" name="Line 1413"/>
              <p:cNvSpPr>
                <a:spLocks noChangeShapeType="1"/>
              </p:cNvSpPr>
              <p:nvPr/>
            </p:nvSpPr>
            <p:spPr bwMode="auto">
              <a:xfrm flipV="1">
                <a:off x="2203"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57" name="Line 1414"/>
              <p:cNvSpPr>
                <a:spLocks noChangeShapeType="1"/>
              </p:cNvSpPr>
              <p:nvPr/>
            </p:nvSpPr>
            <p:spPr bwMode="auto">
              <a:xfrm flipV="1">
                <a:off x="2203"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58" name="Line 1415"/>
              <p:cNvSpPr>
                <a:spLocks noChangeShapeType="1"/>
              </p:cNvSpPr>
              <p:nvPr/>
            </p:nvSpPr>
            <p:spPr bwMode="auto">
              <a:xfrm flipV="1">
                <a:off x="2203"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59" name="Line 1416"/>
              <p:cNvSpPr>
                <a:spLocks noChangeShapeType="1"/>
              </p:cNvSpPr>
              <p:nvPr/>
            </p:nvSpPr>
            <p:spPr bwMode="auto">
              <a:xfrm flipV="1">
                <a:off x="2203"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0" name="Line 1417"/>
              <p:cNvSpPr>
                <a:spLocks noChangeShapeType="1"/>
              </p:cNvSpPr>
              <p:nvPr/>
            </p:nvSpPr>
            <p:spPr bwMode="auto">
              <a:xfrm flipV="1">
                <a:off x="2203"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1" name="Line 1418"/>
              <p:cNvSpPr>
                <a:spLocks noChangeShapeType="1"/>
              </p:cNvSpPr>
              <p:nvPr/>
            </p:nvSpPr>
            <p:spPr bwMode="auto">
              <a:xfrm flipV="1">
                <a:off x="2203"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2" name="Line 1419"/>
              <p:cNvSpPr>
                <a:spLocks noChangeShapeType="1"/>
              </p:cNvSpPr>
              <p:nvPr/>
            </p:nvSpPr>
            <p:spPr bwMode="auto">
              <a:xfrm flipV="1">
                <a:off x="2203"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3" name="Line 1420"/>
              <p:cNvSpPr>
                <a:spLocks noChangeShapeType="1"/>
              </p:cNvSpPr>
              <p:nvPr/>
            </p:nvSpPr>
            <p:spPr bwMode="auto">
              <a:xfrm flipV="1">
                <a:off x="2203"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4" name="Line 1421"/>
              <p:cNvSpPr>
                <a:spLocks noChangeShapeType="1"/>
              </p:cNvSpPr>
              <p:nvPr/>
            </p:nvSpPr>
            <p:spPr bwMode="auto">
              <a:xfrm flipV="1">
                <a:off x="2203"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5" name="Line 1422"/>
              <p:cNvSpPr>
                <a:spLocks noChangeShapeType="1"/>
              </p:cNvSpPr>
              <p:nvPr/>
            </p:nvSpPr>
            <p:spPr bwMode="auto">
              <a:xfrm flipV="1">
                <a:off x="2203"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6" name="Line 1423"/>
              <p:cNvSpPr>
                <a:spLocks noChangeShapeType="1"/>
              </p:cNvSpPr>
              <p:nvPr/>
            </p:nvSpPr>
            <p:spPr bwMode="auto">
              <a:xfrm flipV="1">
                <a:off x="2203"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7" name="Line 1424"/>
              <p:cNvSpPr>
                <a:spLocks noChangeShapeType="1"/>
              </p:cNvSpPr>
              <p:nvPr/>
            </p:nvSpPr>
            <p:spPr bwMode="auto">
              <a:xfrm flipV="1">
                <a:off x="2203"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8" name="Line 1425"/>
              <p:cNvSpPr>
                <a:spLocks noChangeShapeType="1"/>
              </p:cNvSpPr>
              <p:nvPr/>
            </p:nvSpPr>
            <p:spPr bwMode="auto">
              <a:xfrm flipV="1">
                <a:off x="2203"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69" name="Line 1426"/>
              <p:cNvSpPr>
                <a:spLocks noChangeShapeType="1"/>
              </p:cNvSpPr>
              <p:nvPr/>
            </p:nvSpPr>
            <p:spPr bwMode="auto">
              <a:xfrm flipV="1">
                <a:off x="2203"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0" name="Line 1427"/>
              <p:cNvSpPr>
                <a:spLocks noChangeShapeType="1"/>
              </p:cNvSpPr>
              <p:nvPr/>
            </p:nvSpPr>
            <p:spPr bwMode="auto">
              <a:xfrm flipV="1">
                <a:off x="2203"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1" name="Line 1428"/>
              <p:cNvSpPr>
                <a:spLocks noChangeShapeType="1"/>
              </p:cNvSpPr>
              <p:nvPr/>
            </p:nvSpPr>
            <p:spPr bwMode="auto">
              <a:xfrm flipV="1">
                <a:off x="2203"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2" name="Line 1429"/>
              <p:cNvSpPr>
                <a:spLocks noChangeShapeType="1"/>
              </p:cNvSpPr>
              <p:nvPr/>
            </p:nvSpPr>
            <p:spPr bwMode="auto">
              <a:xfrm flipV="1">
                <a:off x="2203"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3" name="Line 1430"/>
              <p:cNvSpPr>
                <a:spLocks noChangeShapeType="1"/>
              </p:cNvSpPr>
              <p:nvPr/>
            </p:nvSpPr>
            <p:spPr bwMode="auto">
              <a:xfrm flipV="1">
                <a:off x="2203"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4" name="Line 1431"/>
              <p:cNvSpPr>
                <a:spLocks noChangeShapeType="1"/>
              </p:cNvSpPr>
              <p:nvPr/>
            </p:nvSpPr>
            <p:spPr bwMode="auto">
              <a:xfrm flipV="1">
                <a:off x="2203"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5" name="Line 1432"/>
              <p:cNvSpPr>
                <a:spLocks noChangeShapeType="1"/>
              </p:cNvSpPr>
              <p:nvPr/>
            </p:nvSpPr>
            <p:spPr bwMode="auto">
              <a:xfrm flipV="1">
                <a:off x="2203"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6" name="Line 1433"/>
              <p:cNvSpPr>
                <a:spLocks noChangeShapeType="1"/>
              </p:cNvSpPr>
              <p:nvPr/>
            </p:nvSpPr>
            <p:spPr bwMode="auto">
              <a:xfrm flipV="1">
                <a:off x="2203"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7" name="Line 1434"/>
              <p:cNvSpPr>
                <a:spLocks noChangeShapeType="1"/>
              </p:cNvSpPr>
              <p:nvPr/>
            </p:nvSpPr>
            <p:spPr bwMode="auto">
              <a:xfrm flipV="1">
                <a:off x="2203"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8" name="Line 1435"/>
              <p:cNvSpPr>
                <a:spLocks noChangeShapeType="1"/>
              </p:cNvSpPr>
              <p:nvPr/>
            </p:nvSpPr>
            <p:spPr bwMode="auto">
              <a:xfrm flipV="1">
                <a:off x="2203"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79" name="Line 1436"/>
              <p:cNvSpPr>
                <a:spLocks noChangeShapeType="1"/>
              </p:cNvSpPr>
              <p:nvPr/>
            </p:nvSpPr>
            <p:spPr bwMode="auto">
              <a:xfrm flipV="1">
                <a:off x="2203"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0" name="Line 1437"/>
              <p:cNvSpPr>
                <a:spLocks noChangeShapeType="1"/>
              </p:cNvSpPr>
              <p:nvPr/>
            </p:nvSpPr>
            <p:spPr bwMode="auto">
              <a:xfrm flipV="1">
                <a:off x="2203"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1" name="Line 1438"/>
              <p:cNvSpPr>
                <a:spLocks noChangeShapeType="1"/>
              </p:cNvSpPr>
              <p:nvPr/>
            </p:nvSpPr>
            <p:spPr bwMode="auto">
              <a:xfrm flipV="1">
                <a:off x="2203"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2" name="Line 1439"/>
              <p:cNvSpPr>
                <a:spLocks noChangeShapeType="1"/>
              </p:cNvSpPr>
              <p:nvPr/>
            </p:nvSpPr>
            <p:spPr bwMode="auto">
              <a:xfrm flipV="1">
                <a:off x="2203"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3" name="Line 1440"/>
              <p:cNvSpPr>
                <a:spLocks noChangeShapeType="1"/>
              </p:cNvSpPr>
              <p:nvPr/>
            </p:nvSpPr>
            <p:spPr bwMode="auto">
              <a:xfrm flipV="1">
                <a:off x="2203"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4" name="Line 1441"/>
              <p:cNvSpPr>
                <a:spLocks noChangeShapeType="1"/>
              </p:cNvSpPr>
              <p:nvPr/>
            </p:nvSpPr>
            <p:spPr bwMode="auto">
              <a:xfrm flipV="1">
                <a:off x="2203"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5" name="Line 1442"/>
              <p:cNvSpPr>
                <a:spLocks noChangeShapeType="1"/>
              </p:cNvSpPr>
              <p:nvPr/>
            </p:nvSpPr>
            <p:spPr bwMode="auto">
              <a:xfrm flipV="1">
                <a:off x="2203"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6" name="Line 1443"/>
              <p:cNvSpPr>
                <a:spLocks noChangeShapeType="1"/>
              </p:cNvSpPr>
              <p:nvPr/>
            </p:nvSpPr>
            <p:spPr bwMode="auto">
              <a:xfrm flipV="1">
                <a:off x="2203"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7" name="Line 1444"/>
              <p:cNvSpPr>
                <a:spLocks noChangeShapeType="1"/>
              </p:cNvSpPr>
              <p:nvPr/>
            </p:nvSpPr>
            <p:spPr bwMode="auto">
              <a:xfrm flipV="1">
                <a:off x="2203"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8" name="Line 1445"/>
              <p:cNvSpPr>
                <a:spLocks noChangeShapeType="1"/>
              </p:cNvSpPr>
              <p:nvPr/>
            </p:nvSpPr>
            <p:spPr bwMode="auto">
              <a:xfrm flipV="1">
                <a:off x="2203"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89" name="Line 1446"/>
              <p:cNvSpPr>
                <a:spLocks noChangeShapeType="1"/>
              </p:cNvSpPr>
              <p:nvPr/>
            </p:nvSpPr>
            <p:spPr bwMode="auto">
              <a:xfrm flipV="1">
                <a:off x="2203"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0" name="Line 1447"/>
              <p:cNvSpPr>
                <a:spLocks noChangeShapeType="1"/>
              </p:cNvSpPr>
              <p:nvPr/>
            </p:nvSpPr>
            <p:spPr bwMode="auto">
              <a:xfrm flipV="1">
                <a:off x="2203"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1" name="Line 1448"/>
              <p:cNvSpPr>
                <a:spLocks noChangeShapeType="1"/>
              </p:cNvSpPr>
              <p:nvPr/>
            </p:nvSpPr>
            <p:spPr bwMode="auto">
              <a:xfrm flipV="1">
                <a:off x="2203"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2" name="Line 1449"/>
              <p:cNvSpPr>
                <a:spLocks noChangeShapeType="1"/>
              </p:cNvSpPr>
              <p:nvPr/>
            </p:nvSpPr>
            <p:spPr bwMode="auto">
              <a:xfrm flipV="1">
                <a:off x="2203"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3" name="Line 1450"/>
              <p:cNvSpPr>
                <a:spLocks noChangeShapeType="1"/>
              </p:cNvSpPr>
              <p:nvPr/>
            </p:nvSpPr>
            <p:spPr bwMode="auto">
              <a:xfrm flipV="1">
                <a:off x="2203"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4" name="Line 1451"/>
              <p:cNvSpPr>
                <a:spLocks noChangeShapeType="1"/>
              </p:cNvSpPr>
              <p:nvPr/>
            </p:nvSpPr>
            <p:spPr bwMode="auto">
              <a:xfrm flipV="1">
                <a:off x="2203"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5" name="Line 1452"/>
              <p:cNvSpPr>
                <a:spLocks noChangeShapeType="1"/>
              </p:cNvSpPr>
              <p:nvPr/>
            </p:nvSpPr>
            <p:spPr bwMode="auto">
              <a:xfrm flipV="1">
                <a:off x="2203"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6" name="Line 1453"/>
              <p:cNvSpPr>
                <a:spLocks noChangeShapeType="1"/>
              </p:cNvSpPr>
              <p:nvPr/>
            </p:nvSpPr>
            <p:spPr bwMode="auto">
              <a:xfrm flipV="1">
                <a:off x="2203"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7" name="Line 1454"/>
              <p:cNvSpPr>
                <a:spLocks noChangeShapeType="1"/>
              </p:cNvSpPr>
              <p:nvPr/>
            </p:nvSpPr>
            <p:spPr bwMode="auto">
              <a:xfrm flipV="1">
                <a:off x="2203"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8" name="Line 1455"/>
              <p:cNvSpPr>
                <a:spLocks noChangeShapeType="1"/>
              </p:cNvSpPr>
              <p:nvPr/>
            </p:nvSpPr>
            <p:spPr bwMode="auto">
              <a:xfrm flipV="1">
                <a:off x="2203"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99" name="Line 1456"/>
              <p:cNvSpPr>
                <a:spLocks noChangeShapeType="1"/>
              </p:cNvSpPr>
              <p:nvPr/>
            </p:nvSpPr>
            <p:spPr bwMode="auto">
              <a:xfrm flipV="1">
                <a:off x="2203"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0" name="Line 1457"/>
              <p:cNvSpPr>
                <a:spLocks noChangeShapeType="1"/>
              </p:cNvSpPr>
              <p:nvPr/>
            </p:nvSpPr>
            <p:spPr bwMode="auto">
              <a:xfrm flipV="1">
                <a:off x="2203"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1" name="Line 1458"/>
              <p:cNvSpPr>
                <a:spLocks noChangeShapeType="1"/>
              </p:cNvSpPr>
              <p:nvPr/>
            </p:nvSpPr>
            <p:spPr bwMode="auto">
              <a:xfrm flipV="1">
                <a:off x="2203"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2" name="Line 1459"/>
              <p:cNvSpPr>
                <a:spLocks noChangeShapeType="1"/>
              </p:cNvSpPr>
              <p:nvPr/>
            </p:nvSpPr>
            <p:spPr bwMode="auto">
              <a:xfrm flipV="1">
                <a:off x="2203"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3" name="Line 1460"/>
              <p:cNvSpPr>
                <a:spLocks noChangeShapeType="1"/>
              </p:cNvSpPr>
              <p:nvPr/>
            </p:nvSpPr>
            <p:spPr bwMode="auto">
              <a:xfrm flipV="1">
                <a:off x="2203"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4" name="Line 1461"/>
              <p:cNvSpPr>
                <a:spLocks noChangeShapeType="1"/>
              </p:cNvSpPr>
              <p:nvPr/>
            </p:nvSpPr>
            <p:spPr bwMode="auto">
              <a:xfrm flipV="1">
                <a:off x="2203"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5" name="Line 1462"/>
              <p:cNvSpPr>
                <a:spLocks noChangeShapeType="1"/>
              </p:cNvSpPr>
              <p:nvPr/>
            </p:nvSpPr>
            <p:spPr bwMode="auto">
              <a:xfrm flipV="1">
                <a:off x="2203"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6" name="Line 1463"/>
              <p:cNvSpPr>
                <a:spLocks noChangeShapeType="1"/>
              </p:cNvSpPr>
              <p:nvPr/>
            </p:nvSpPr>
            <p:spPr bwMode="auto">
              <a:xfrm flipV="1">
                <a:off x="2203"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7" name="Line 1464"/>
              <p:cNvSpPr>
                <a:spLocks noChangeShapeType="1"/>
              </p:cNvSpPr>
              <p:nvPr/>
            </p:nvSpPr>
            <p:spPr bwMode="auto">
              <a:xfrm flipV="1">
                <a:off x="2203"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8" name="Line 1465"/>
              <p:cNvSpPr>
                <a:spLocks noChangeShapeType="1"/>
              </p:cNvSpPr>
              <p:nvPr/>
            </p:nvSpPr>
            <p:spPr bwMode="auto">
              <a:xfrm flipV="1">
                <a:off x="2203"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09" name="Line 1466"/>
              <p:cNvSpPr>
                <a:spLocks noChangeShapeType="1"/>
              </p:cNvSpPr>
              <p:nvPr/>
            </p:nvSpPr>
            <p:spPr bwMode="auto">
              <a:xfrm flipV="1">
                <a:off x="2203"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0" name="Line 1467"/>
              <p:cNvSpPr>
                <a:spLocks noChangeShapeType="1"/>
              </p:cNvSpPr>
              <p:nvPr/>
            </p:nvSpPr>
            <p:spPr bwMode="auto">
              <a:xfrm flipV="1">
                <a:off x="2203"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1" name="Line 1468"/>
              <p:cNvSpPr>
                <a:spLocks noChangeShapeType="1"/>
              </p:cNvSpPr>
              <p:nvPr/>
            </p:nvSpPr>
            <p:spPr bwMode="auto">
              <a:xfrm flipV="1">
                <a:off x="2203"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2" name="Line 1469"/>
              <p:cNvSpPr>
                <a:spLocks noChangeShapeType="1"/>
              </p:cNvSpPr>
              <p:nvPr/>
            </p:nvSpPr>
            <p:spPr bwMode="auto">
              <a:xfrm flipV="1">
                <a:off x="2203"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3" name="Line 1470"/>
              <p:cNvSpPr>
                <a:spLocks noChangeShapeType="1"/>
              </p:cNvSpPr>
              <p:nvPr/>
            </p:nvSpPr>
            <p:spPr bwMode="auto">
              <a:xfrm flipV="1">
                <a:off x="2203"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4" name="Line 1471"/>
              <p:cNvSpPr>
                <a:spLocks noChangeShapeType="1"/>
              </p:cNvSpPr>
              <p:nvPr/>
            </p:nvSpPr>
            <p:spPr bwMode="auto">
              <a:xfrm flipV="1">
                <a:off x="2203"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5" name="Line 1472"/>
              <p:cNvSpPr>
                <a:spLocks noChangeShapeType="1"/>
              </p:cNvSpPr>
              <p:nvPr/>
            </p:nvSpPr>
            <p:spPr bwMode="auto">
              <a:xfrm flipV="1">
                <a:off x="2203"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6" name="Line 1473"/>
              <p:cNvSpPr>
                <a:spLocks noChangeShapeType="1"/>
              </p:cNvSpPr>
              <p:nvPr/>
            </p:nvSpPr>
            <p:spPr bwMode="auto">
              <a:xfrm flipV="1">
                <a:off x="2203"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7" name="Line 1474"/>
              <p:cNvSpPr>
                <a:spLocks noChangeShapeType="1"/>
              </p:cNvSpPr>
              <p:nvPr/>
            </p:nvSpPr>
            <p:spPr bwMode="auto">
              <a:xfrm flipV="1">
                <a:off x="2203"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8" name="Line 1475"/>
              <p:cNvSpPr>
                <a:spLocks noChangeShapeType="1"/>
              </p:cNvSpPr>
              <p:nvPr/>
            </p:nvSpPr>
            <p:spPr bwMode="auto">
              <a:xfrm flipV="1">
                <a:off x="2203"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19" name="Line 1476"/>
              <p:cNvSpPr>
                <a:spLocks noChangeShapeType="1"/>
              </p:cNvSpPr>
              <p:nvPr/>
            </p:nvSpPr>
            <p:spPr bwMode="auto">
              <a:xfrm flipV="1">
                <a:off x="2203"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0" name="Line 1477"/>
              <p:cNvSpPr>
                <a:spLocks noChangeShapeType="1"/>
              </p:cNvSpPr>
              <p:nvPr/>
            </p:nvSpPr>
            <p:spPr bwMode="auto">
              <a:xfrm flipV="1">
                <a:off x="2203"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1" name="Line 1478"/>
              <p:cNvSpPr>
                <a:spLocks noChangeShapeType="1"/>
              </p:cNvSpPr>
              <p:nvPr/>
            </p:nvSpPr>
            <p:spPr bwMode="auto">
              <a:xfrm flipV="1">
                <a:off x="2203"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2" name="Line 1479"/>
              <p:cNvSpPr>
                <a:spLocks noChangeShapeType="1"/>
              </p:cNvSpPr>
              <p:nvPr/>
            </p:nvSpPr>
            <p:spPr bwMode="auto">
              <a:xfrm flipV="1">
                <a:off x="2203"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3" name="Line 1480"/>
              <p:cNvSpPr>
                <a:spLocks noChangeShapeType="1"/>
              </p:cNvSpPr>
              <p:nvPr/>
            </p:nvSpPr>
            <p:spPr bwMode="auto">
              <a:xfrm flipV="1">
                <a:off x="2203"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4" name="Line 1481"/>
              <p:cNvSpPr>
                <a:spLocks noChangeShapeType="1"/>
              </p:cNvSpPr>
              <p:nvPr/>
            </p:nvSpPr>
            <p:spPr bwMode="auto">
              <a:xfrm flipV="1">
                <a:off x="2203"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5" name="Line 1482"/>
              <p:cNvSpPr>
                <a:spLocks noChangeShapeType="1"/>
              </p:cNvSpPr>
              <p:nvPr/>
            </p:nvSpPr>
            <p:spPr bwMode="auto">
              <a:xfrm flipV="1">
                <a:off x="2203"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6" name="Line 1483"/>
              <p:cNvSpPr>
                <a:spLocks noChangeShapeType="1"/>
              </p:cNvSpPr>
              <p:nvPr/>
            </p:nvSpPr>
            <p:spPr bwMode="auto">
              <a:xfrm flipV="1">
                <a:off x="2203"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7" name="Line 1484"/>
              <p:cNvSpPr>
                <a:spLocks noChangeShapeType="1"/>
              </p:cNvSpPr>
              <p:nvPr/>
            </p:nvSpPr>
            <p:spPr bwMode="auto">
              <a:xfrm flipV="1">
                <a:off x="2203"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8" name="Line 1485"/>
              <p:cNvSpPr>
                <a:spLocks noChangeShapeType="1"/>
              </p:cNvSpPr>
              <p:nvPr/>
            </p:nvSpPr>
            <p:spPr bwMode="auto">
              <a:xfrm flipV="1">
                <a:off x="2203"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29" name="Line 1486"/>
              <p:cNvSpPr>
                <a:spLocks noChangeShapeType="1"/>
              </p:cNvSpPr>
              <p:nvPr/>
            </p:nvSpPr>
            <p:spPr bwMode="auto">
              <a:xfrm flipV="1">
                <a:off x="2203"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0" name="Line 1487"/>
              <p:cNvSpPr>
                <a:spLocks noChangeShapeType="1"/>
              </p:cNvSpPr>
              <p:nvPr/>
            </p:nvSpPr>
            <p:spPr bwMode="auto">
              <a:xfrm flipV="1">
                <a:off x="2203"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1" name="Line 1488"/>
              <p:cNvSpPr>
                <a:spLocks noChangeShapeType="1"/>
              </p:cNvSpPr>
              <p:nvPr/>
            </p:nvSpPr>
            <p:spPr bwMode="auto">
              <a:xfrm flipV="1">
                <a:off x="2203"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2" name="Line 1489"/>
              <p:cNvSpPr>
                <a:spLocks noChangeShapeType="1"/>
              </p:cNvSpPr>
              <p:nvPr/>
            </p:nvSpPr>
            <p:spPr bwMode="auto">
              <a:xfrm flipV="1">
                <a:off x="2203"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3" name="Line 1490"/>
              <p:cNvSpPr>
                <a:spLocks noChangeShapeType="1"/>
              </p:cNvSpPr>
              <p:nvPr/>
            </p:nvSpPr>
            <p:spPr bwMode="auto">
              <a:xfrm flipV="1">
                <a:off x="2203"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4" name="Line 1491"/>
              <p:cNvSpPr>
                <a:spLocks noChangeShapeType="1"/>
              </p:cNvSpPr>
              <p:nvPr/>
            </p:nvSpPr>
            <p:spPr bwMode="auto">
              <a:xfrm flipV="1">
                <a:off x="2203"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5" name="Line 1492"/>
              <p:cNvSpPr>
                <a:spLocks noChangeShapeType="1"/>
              </p:cNvSpPr>
              <p:nvPr/>
            </p:nvSpPr>
            <p:spPr bwMode="auto">
              <a:xfrm flipV="1">
                <a:off x="2203"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6" name="Line 1493"/>
              <p:cNvSpPr>
                <a:spLocks noChangeShapeType="1"/>
              </p:cNvSpPr>
              <p:nvPr/>
            </p:nvSpPr>
            <p:spPr bwMode="auto">
              <a:xfrm flipV="1">
                <a:off x="2203"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7" name="Line 1494"/>
              <p:cNvSpPr>
                <a:spLocks noChangeShapeType="1"/>
              </p:cNvSpPr>
              <p:nvPr/>
            </p:nvSpPr>
            <p:spPr bwMode="auto">
              <a:xfrm flipV="1">
                <a:off x="2203"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8" name="Line 1495"/>
              <p:cNvSpPr>
                <a:spLocks noChangeShapeType="1"/>
              </p:cNvSpPr>
              <p:nvPr/>
            </p:nvSpPr>
            <p:spPr bwMode="auto">
              <a:xfrm flipV="1">
                <a:off x="2203"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39" name="Line 1496"/>
              <p:cNvSpPr>
                <a:spLocks noChangeShapeType="1"/>
              </p:cNvSpPr>
              <p:nvPr/>
            </p:nvSpPr>
            <p:spPr bwMode="auto">
              <a:xfrm flipV="1">
                <a:off x="2203"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40" name="Line 1497"/>
              <p:cNvSpPr>
                <a:spLocks noChangeShapeType="1"/>
              </p:cNvSpPr>
              <p:nvPr/>
            </p:nvSpPr>
            <p:spPr bwMode="auto">
              <a:xfrm flipV="1">
                <a:off x="2203"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41" name="Line 1498"/>
              <p:cNvSpPr>
                <a:spLocks noChangeShapeType="1"/>
              </p:cNvSpPr>
              <p:nvPr/>
            </p:nvSpPr>
            <p:spPr bwMode="auto">
              <a:xfrm flipV="1">
                <a:off x="2203"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42" name="Line 1499"/>
              <p:cNvSpPr>
                <a:spLocks noChangeShapeType="1"/>
              </p:cNvSpPr>
              <p:nvPr/>
            </p:nvSpPr>
            <p:spPr bwMode="auto">
              <a:xfrm>
                <a:off x="2203"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43" name="Freeform 1500"/>
              <p:cNvSpPr>
                <a:spLocks/>
              </p:cNvSpPr>
              <p:nvPr/>
            </p:nvSpPr>
            <p:spPr bwMode="auto">
              <a:xfrm>
                <a:off x="2141" y="3036"/>
                <a:ext cx="45" cy="69"/>
              </a:xfrm>
              <a:custGeom>
                <a:avLst/>
                <a:gdLst>
                  <a:gd name="T0" fmla="*/ 0 w 90"/>
                  <a:gd name="T1" fmla="*/ 100 h 138"/>
                  <a:gd name="T2" fmla="*/ 19 w 90"/>
                  <a:gd name="T3" fmla="*/ 98 h 138"/>
                  <a:gd name="T4" fmla="*/ 21 w 90"/>
                  <a:gd name="T5" fmla="*/ 105 h 138"/>
                  <a:gd name="T6" fmla="*/ 22 w 90"/>
                  <a:gd name="T7" fmla="*/ 112 h 138"/>
                  <a:gd name="T8" fmla="*/ 28 w 90"/>
                  <a:gd name="T9" fmla="*/ 116 h 138"/>
                  <a:gd name="T10" fmla="*/ 31 w 90"/>
                  <a:gd name="T11" fmla="*/ 119 h 138"/>
                  <a:gd name="T12" fmla="*/ 38 w 90"/>
                  <a:gd name="T13" fmla="*/ 121 h 138"/>
                  <a:gd name="T14" fmla="*/ 45 w 90"/>
                  <a:gd name="T15" fmla="*/ 123 h 138"/>
                  <a:gd name="T16" fmla="*/ 52 w 90"/>
                  <a:gd name="T17" fmla="*/ 121 h 138"/>
                  <a:gd name="T18" fmla="*/ 59 w 90"/>
                  <a:gd name="T19" fmla="*/ 117 h 138"/>
                  <a:gd name="T20" fmla="*/ 64 w 90"/>
                  <a:gd name="T21" fmla="*/ 114 h 138"/>
                  <a:gd name="T22" fmla="*/ 69 w 90"/>
                  <a:gd name="T23" fmla="*/ 107 h 138"/>
                  <a:gd name="T24" fmla="*/ 71 w 90"/>
                  <a:gd name="T25" fmla="*/ 98 h 138"/>
                  <a:gd name="T26" fmla="*/ 73 w 90"/>
                  <a:gd name="T27" fmla="*/ 89 h 138"/>
                  <a:gd name="T28" fmla="*/ 71 w 90"/>
                  <a:gd name="T29" fmla="*/ 81 h 138"/>
                  <a:gd name="T30" fmla="*/ 69 w 90"/>
                  <a:gd name="T31" fmla="*/ 74 h 138"/>
                  <a:gd name="T32" fmla="*/ 66 w 90"/>
                  <a:gd name="T33" fmla="*/ 69 h 138"/>
                  <a:gd name="T34" fmla="*/ 61 w 90"/>
                  <a:gd name="T35" fmla="*/ 63 h 138"/>
                  <a:gd name="T36" fmla="*/ 54 w 90"/>
                  <a:gd name="T37" fmla="*/ 62 h 138"/>
                  <a:gd name="T38" fmla="*/ 45 w 90"/>
                  <a:gd name="T39" fmla="*/ 60 h 138"/>
                  <a:gd name="T40" fmla="*/ 36 w 90"/>
                  <a:gd name="T41" fmla="*/ 62 h 138"/>
                  <a:gd name="T42" fmla="*/ 29 w 90"/>
                  <a:gd name="T43" fmla="*/ 63 h 138"/>
                  <a:gd name="T44" fmla="*/ 24 w 90"/>
                  <a:gd name="T45" fmla="*/ 67 h 138"/>
                  <a:gd name="T46" fmla="*/ 21 w 90"/>
                  <a:gd name="T47" fmla="*/ 72 h 138"/>
                  <a:gd name="T48" fmla="*/ 3 w 90"/>
                  <a:gd name="T49" fmla="*/ 70 h 138"/>
                  <a:gd name="T50" fmla="*/ 17 w 90"/>
                  <a:gd name="T51" fmla="*/ 0 h 138"/>
                  <a:gd name="T52" fmla="*/ 82 w 90"/>
                  <a:gd name="T53" fmla="*/ 0 h 138"/>
                  <a:gd name="T54" fmla="*/ 82 w 90"/>
                  <a:gd name="T55" fmla="*/ 18 h 138"/>
                  <a:gd name="T56" fmla="*/ 31 w 90"/>
                  <a:gd name="T57" fmla="*/ 18 h 138"/>
                  <a:gd name="T58" fmla="*/ 24 w 90"/>
                  <a:gd name="T59" fmla="*/ 53 h 138"/>
                  <a:gd name="T60" fmla="*/ 33 w 90"/>
                  <a:gd name="T61" fmla="*/ 48 h 138"/>
                  <a:gd name="T62" fmla="*/ 40 w 90"/>
                  <a:gd name="T63" fmla="*/ 46 h 138"/>
                  <a:gd name="T64" fmla="*/ 48 w 90"/>
                  <a:gd name="T65" fmla="*/ 44 h 138"/>
                  <a:gd name="T66" fmla="*/ 66 w 90"/>
                  <a:gd name="T67" fmla="*/ 48 h 138"/>
                  <a:gd name="T68" fmla="*/ 78 w 90"/>
                  <a:gd name="T69" fmla="*/ 56 h 138"/>
                  <a:gd name="T70" fmla="*/ 87 w 90"/>
                  <a:gd name="T71" fmla="*/ 70 h 138"/>
                  <a:gd name="T72" fmla="*/ 90 w 90"/>
                  <a:gd name="T73" fmla="*/ 89 h 138"/>
                  <a:gd name="T74" fmla="*/ 87 w 90"/>
                  <a:gd name="T75" fmla="*/ 107 h 138"/>
                  <a:gd name="T76" fmla="*/ 80 w 90"/>
                  <a:gd name="T77" fmla="*/ 121 h 138"/>
                  <a:gd name="T78" fmla="*/ 64 w 90"/>
                  <a:gd name="T79" fmla="*/ 133 h 138"/>
                  <a:gd name="T80" fmla="*/ 43 w 90"/>
                  <a:gd name="T81" fmla="*/ 138 h 138"/>
                  <a:gd name="T82" fmla="*/ 28 w 90"/>
                  <a:gd name="T83" fmla="*/ 135 h 138"/>
                  <a:gd name="T84" fmla="*/ 14 w 90"/>
                  <a:gd name="T85" fmla="*/ 128 h 138"/>
                  <a:gd name="T86" fmla="*/ 8 w 90"/>
                  <a:gd name="T87" fmla="*/ 123 h 138"/>
                  <a:gd name="T88" fmla="*/ 5 w 90"/>
                  <a:gd name="T89" fmla="*/ 116 h 138"/>
                  <a:gd name="T90" fmla="*/ 1 w 90"/>
                  <a:gd name="T91" fmla="*/ 109 h 138"/>
                  <a:gd name="T92" fmla="*/ 0 w 90"/>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38">
                    <a:moveTo>
                      <a:pt x="0" y="100"/>
                    </a:moveTo>
                    <a:lnTo>
                      <a:pt x="19" y="98"/>
                    </a:lnTo>
                    <a:lnTo>
                      <a:pt x="21" y="105"/>
                    </a:lnTo>
                    <a:lnTo>
                      <a:pt x="22" y="112"/>
                    </a:lnTo>
                    <a:lnTo>
                      <a:pt x="28" y="116"/>
                    </a:lnTo>
                    <a:lnTo>
                      <a:pt x="31" y="119"/>
                    </a:lnTo>
                    <a:lnTo>
                      <a:pt x="38" y="121"/>
                    </a:lnTo>
                    <a:lnTo>
                      <a:pt x="45" y="123"/>
                    </a:lnTo>
                    <a:lnTo>
                      <a:pt x="52" y="121"/>
                    </a:lnTo>
                    <a:lnTo>
                      <a:pt x="59" y="117"/>
                    </a:lnTo>
                    <a:lnTo>
                      <a:pt x="64" y="114"/>
                    </a:lnTo>
                    <a:lnTo>
                      <a:pt x="69" y="107"/>
                    </a:lnTo>
                    <a:lnTo>
                      <a:pt x="71" y="98"/>
                    </a:lnTo>
                    <a:lnTo>
                      <a:pt x="73" y="89"/>
                    </a:lnTo>
                    <a:lnTo>
                      <a:pt x="71" y="81"/>
                    </a:lnTo>
                    <a:lnTo>
                      <a:pt x="69" y="74"/>
                    </a:lnTo>
                    <a:lnTo>
                      <a:pt x="66" y="69"/>
                    </a:lnTo>
                    <a:lnTo>
                      <a:pt x="61" y="63"/>
                    </a:lnTo>
                    <a:lnTo>
                      <a:pt x="54" y="62"/>
                    </a:lnTo>
                    <a:lnTo>
                      <a:pt x="45" y="60"/>
                    </a:lnTo>
                    <a:lnTo>
                      <a:pt x="36" y="62"/>
                    </a:lnTo>
                    <a:lnTo>
                      <a:pt x="29" y="63"/>
                    </a:lnTo>
                    <a:lnTo>
                      <a:pt x="24" y="67"/>
                    </a:lnTo>
                    <a:lnTo>
                      <a:pt x="21" y="72"/>
                    </a:lnTo>
                    <a:lnTo>
                      <a:pt x="3" y="70"/>
                    </a:lnTo>
                    <a:lnTo>
                      <a:pt x="17" y="0"/>
                    </a:lnTo>
                    <a:lnTo>
                      <a:pt x="82" y="0"/>
                    </a:lnTo>
                    <a:lnTo>
                      <a:pt x="82" y="18"/>
                    </a:lnTo>
                    <a:lnTo>
                      <a:pt x="31" y="18"/>
                    </a:lnTo>
                    <a:lnTo>
                      <a:pt x="24" y="53"/>
                    </a:lnTo>
                    <a:lnTo>
                      <a:pt x="33" y="48"/>
                    </a:lnTo>
                    <a:lnTo>
                      <a:pt x="40" y="46"/>
                    </a:lnTo>
                    <a:lnTo>
                      <a:pt x="48" y="44"/>
                    </a:lnTo>
                    <a:lnTo>
                      <a:pt x="66" y="48"/>
                    </a:lnTo>
                    <a:lnTo>
                      <a:pt x="78" y="56"/>
                    </a:lnTo>
                    <a:lnTo>
                      <a:pt x="87" y="70"/>
                    </a:lnTo>
                    <a:lnTo>
                      <a:pt x="90" y="89"/>
                    </a:lnTo>
                    <a:lnTo>
                      <a:pt x="87" y="107"/>
                    </a:lnTo>
                    <a:lnTo>
                      <a:pt x="80" y="121"/>
                    </a:lnTo>
                    <a:lnTo>
                      <a:pt x="64" y="133"/>
                    </a:lnTo>
                    <a:lnTo>
                      <a:pt x="43" y="138"/>
                    </a:lnTo>
                    <a:lnTo>
                      <a:pt x="28" y="135"/>
                    </a:lnTo>
                    <a:lnTo>
                      <a:pt x="14" y="128"/>
                    </a:lnTo>
                    <a:lnTo>
                      <a:pt x="8" y="123"/>
                    </a:lnTo>
                    <a:lnTo>
                      <a:pt x="5" y="116"/>
                    </a:lnTo>
                    <a:lnTo>
                      <a:pt x="1"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444" name="Freeform 1501"/>
              <p:cNvSpPr>
                <a:spLocks noEditPoints="1"/>
              </p:cNvSpPr>
              <p:nvPr/>
            </p:nvSpPr>
            <p:spPr bwMode="auto">
              <a:xfrm>
                <a:off x="2194" y="3035"/>
                <a:ext cx="45" cy="70"/>
              </a:xfrm>
              <a:custGeom>
                <a:avLst/>
                <a:gdLst>
                  <a:gd name="T0" fmla="*/ 0 w 91"/>
                  <a:gd name="T1" fmla="*/ 70 h 139"/>
                  <a:gd name="T2" fmla="*/ 2 w 91"/>
                  <a:gd name="T3" fmla="*/ 47 h 139"/>
                  <a:gd name="T4" fmla="*/ 5 w 91"/>
                  <a:gd name="T5" fmla="*/ 29 h 139"/>
                  <a:gd name="T6" fmla="*/ 9 w 91"/>
                  <a:gd name="T7" fmla="*/ 21 h 139"/>
                  <a:gd name="T8" fmla="*/ 14 w 91"/>
                  <a:gd name="T9" fmla="*/ 12 h 139"/>
                  <a:gd name="T10" fmla="*/ 21 w 91"/>
                  <a:gd name="T11" fmla="*/ 7 h 139"/>
                  <a:gd name="T12" fmla="*/ 28 w 91"/>
                  <a:gd name="T13" fmla="*/ 3 h 139"/>
                  <a:gd name="T14" fmla="*/ 37 w 91"/>
                  <a:gd name="T15" fmla="*/ 0 h 139"/>
                  <a:gd name="T16" fmla="*/ 45 w 91"/>
                  <a:gd name="T17" fmla="*/ 0 h 139"/>
                  <a:gd name="T18" fmla="*/ 56 w 91"/>
                  <a:gd name="T19" fmla="*/ 0 h 139"/>
                  <a:gd name="T20" fmla="*/ 65 w 91"/>
                  <a:gd name="T21" fmla="*/ 3 h 139"/>
                  <a:gd name="T22" fmla="*/ 72 w 91"/>
                  <a:gd name="T23" fmla="*/ 7 h 139"/>
                  <a:gd name="T24" fmla="*/ 75 w 91"/>
                  <a:gd name="T25" fmla="*/ 12 h 139"/>
                  <a:gd name="T26" fmla="*/ 79 w 91"/>
                  <a:gd name="T27" fmla="*/ 15 h 139"/>
                  <a:gd name="T28" fmla="*/ 84 w 91"/>
                  <a:gd name="T29" fmla="*/ 26 h 139"/>
                  <a:gd name="T30" fmla="*/ 87 w 91"/>
                  <a:gd name="T31" fmla="*/ 36 h 139"/>
                  <a:gd name="T32" fmla="*/ 89 w 91"/>
                  <a:gd name="T33" fmla="*/ 50 h 139"/>
                  <a:gd name="T34" fmla="*/ 91 w 91"/>
                  <a:gd name="T35" fmla="*/ 70 h 139"/>
                  <a:gd name="T36" fmla="*/ 89 w 91"/>
                  <a:gd name="T37" fmla="*/ 90 h 139"/>
                  <a:gd name="T38" fmla="*/ 86 w 91"/>
                  <a:gd name="T39" fmla="*/ 108 h 139"/>
                  <a:gd name="T40" fmla="*/ 82 w 91"/>
                  <a:gd name="T41" fmla="*/ 118 h 139"/>
                  <a:gd name="T42" fmla="*/ 77 w 91"/>
                  <a:gd name="T43" fmla="*/ 125 h 139"/>
                  <a:gd name="T44" fmla="*/ 70 w 91"/>
                  <a:gd name="T45" fmla="*/ 131 h 139"/>
                  <a:gd name="T46" fmla="*/ 63 w 91"/>
                  <a:gd name="T47" fmla="*/ 136 h 139"/>
                  <a:gd name="T48" fmla="*/ 54 w 91"/>
                  <a:gd name="T49" fmla="*/ 138 h 139"/>
                  <a:gd name="T50" fmla="*/ 45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8 w 91"/>
                  <a:gd name="T63" fmla="*/ 70 h 139"/>
                  <a:gd name="T64" fmla="*/ 19 w 91"/>
                  <a:gd name="T65" fmla="*/ 89 h 139"/>
                  <a:gd name="T66" fmla="*/ 21 w 91"/>
                  <a:gd name="T67" fmla="*/ 103 h 139"/>
                  <a:gd name="T68" fmla="*/ 26 w 91"/>
                  <a:gd name="T69" fmla="*/ 113 h 139"/>
                  <a:gd name="T70" fmla="*/ 31 w 91"/>
                  <a:gd name="T71" fmla="*/ 118 h 139"/>
                  <a:gd name="T72" fmla="*/ 38 w 91"/>
                  <a:gd name="T73" fmla="*/ 122 h 139"/>
                  <a:gd name="T74" fmla="*/ 45 w 91"/>
                  <a:gd name="T75" fmla="*/ 124 h 139"/>
                  <a:gd name="T76" fmla="*/ 52 w 91"/>
                  <a:gd name="T77" fmla="*/ 122 h 139"/>
                  <a:gd name="T78" fmla="*/ 59 w 91"/>
                  <a:gd name="T79" fmla="*/ 118 h 139"/>
                  <a:gd name="T80" fmla="*/ 65 w 91"/>
                  <a:gd name="T81" fmla="*/ 113 h 139"/>
                  <a:gd name="T82" fmla="*/ 68 w 91"/>
                  <a:gd name="T83" fmla="*/ 103 h 139"/>
                  <a:gd name="T84" fmla="*/ 72 w 91"/>
                  <a:gd name="T85" fmla="*/ 89 h 139"/>
                  <a:gd name="T86" fmla="*/ 72 w 91"/>
                  <a:gd name="T87" fmla="*/ 70 h 139"/>
                  <a:gd name="T88" fmla="*/ 72 w 91"/>
                  <a:gd name="T89" fmla="*/ 50 h 139"/>
                  <a:gd name="T90" fmla="*/ 70 w 91"/>
                  <a:gd name="T91" fmla="*/ 35 h 139"/>
                  <a:gd name="T92" fmla="*/ 65 w 91"/>
                  <a:gd name="T93" fmla="*/ 26 h 139"/>
                  <a:gd name="T94" fmla="*/ 59 w 91"/>
                  <a:gd name="T95" fmla="*/ 19 h 139"/>
                  <a:gd name="T96" fmla="*/ 52 w 91"/>
                  <a:gd name="T97" fmla="*/ 15 h 139"/>
                  <a:gd name="T98" fmla="*/ 45 w 91"/>
                  <a:gd name="T99" fmla="*/ 15 h 139"/>
                  <a:gd name="T100" fmla="*/ 38 w 91"/>
                  <a:gd name="T101" fmla="*/ 15 h 139"/>
                  <a:gd name="T102" fmla="*/ 31 w 91"/>
                  <a:gd name="T103" fmla="*/ 19 h 139"/>
                  <a:gd name="T104" fmla="*/ 26 w 91"/>
                  <a:gd name="T105" fmla="*/ 24 h 139"/>
                  <a:gd name="T106" fmla="*/ 23 w 91"/>
                  <a:gd name="T107" fmla="*/ 35 h 139"/>
                  <a:gd name="T108" fmla="*/ 19 w 91"/>
                  <a:gd name="T109" fmla="*/ 50 h 139"/>
                  <a:gd name="T110" fmla="*/ 18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5" y="29"/>
                    </a:lnTo>
                    <a:lnTo>
                      <a:pt x="9" y="21"/>
                    </a:lnTo>
                    <a:lnTo>
                      <a:pt x="14" y="12"/>
                    </a:lnTo>
                    <a:lnTo>
                      <a:pt x="21" y="7"/>
                    </a:lnTo>
                    <a:lnTo>
                      <a:pt x="28" y="3"/>
                    </a:lnTo>
                    <a:lnTo>
                      <a:pt x="37" y="0"/>
                    </a:lnTo>
                    <a:lnTo>
                      <a:pt x="45" y="0"/>
                    </a:lnTo>
                    <a:lnTo>
                      <a:pt x="56" y="0"/>
                    </a:lnTo>
                    <a:lnTo>
                      <a:pt x="65" y="3"/>
                    </a:lnTo>
                    <a:lnTo>
                      <a:pt x="72" y="7"/>
                    </a:lnTo>
                    <a:lnTo>
                      <a:pt x="75" y="12"/>
                    </a:lnTo>
                    <a:lnTo>
                      <a:pt x="79" y="15"/>
                    </a:lnTo>
                    <a:lnTo>
                      <a:pt x="84" y="26"/>
                    </a:lnTo>
                    <a:lnTo>
                      <a:pt x="87" y="36"/>
                    </a:lnTo>
                    <a:lnTo>
                      <a:pt x="89" y="50"/>
                    </a:lnTo>
                    <a:lnTo>
                      <a:pt x="91" y="70"/>
                    </a:lnTo>
                    <a:lnTo>
                      <a:pt x="89" y="90"/>
                    </a:lnTo>
                    <a:lnTo>
                      <a:pt x="86" y="108"/>
                    </a:lnTo>
                    <a:lnTo>
                      <a:pt x="82" y="118"/>
                    </a:lnTo>
                    <a:lnTo>
                      <a:pt x="77" y="125"/>
                    </a:lnTo>
                    <a:lnTo>
                      <a:pt x="70" y="131"/>
                    </a:lnTo>
                    <a:lnTo>
                      <a:pt x="63" y="136"/>
                    </a:lnTo>
                    <a:lnTo>
                      <a:pt x="54" y="138"/>
                    </a:lnTo>
                    <a:lnTo>
                      <a:pt x="45" y="139"/>
                    </a:lnTo>
                    <a:lnTo>
                      <a:pt x="28" y="136"/>
                    </a:lnTo>
                    <a:lnTo>
                      <a:pt x="14" y="125"/>
                    </a:lnTo>
                    <a:lnTo>
                      <a:pt x="7" y="111"/>
                    </a:lnTo>
                    <a:lnTo>
                      <a:pt x="2" y="92"/>
                    </a:lnTo>
                    <a:lnTo>
                      <a:pt x="0" y="70"/>
                    </a:lnTo>
                    <a:close/>
                    <a:moveTo>
                      <a:pt x="18" y="70"/>
                    </a:moveTo>
                    <a:lnTo>
                      <a:pt x="19" y="89"/>
                    </a:lnTo>
                    <a:lnTo>
                      <a:pt x="21" y="103"/>
                    </a:lnTo>
                    <a:lnTo>
                      <a:pt x="26" y="113"/>
                    </a:lnTo>
                    <a:lnTo>
                      <a:pt x="31" y="118"/>
                    </a:lnTo>
                    <a:lnTo>
                      <a:pt x="38" y="122"/>
                    </a:lnTo>
                    <a:lnTo>
                      <a:pt x="45" y="124"/>
                    </a:lnTo>
                    <a:lnTo>
                      <a:pt x="52" y="122"/>
                    </a:lnTo>
                    <a:lnTo>
                      <a:pt x="59" y="118"/>
                    </a:lnTo>
                    <a:lnTo>
                      <a:pt x="65" y="113"/>
                    </a:lnTo>
                    <a:lnTo>
                      <a:pt x="68" y="103"/>
                    </a:lnTo>
                    <a:lnTo>
                      <a:pt x="72" y="89"/>
                    </a:lnTo>
                    <a:lnTo>
                      <a:pt x="72" y="70"/>
                    </a:lnTo>
                    <a:lnTo>
                      <a:pt x="72" y="50"/>
                    </a:lnTo>
                    <a:lnTo>
                      <a:pt x="70" y="35"/>
                    </a:lnTo>
                    <a:lnTo>
                      <a:pt x="65" y="26"/>
                    </a:lnTo>
                    <a:lnTo>
                      <a:pt x="59" y="19"/>
                    </a:lnTo>
                    <a:lnTo>
                      <a:pt x="52" y="15"/>
                    </a:lnTo>
                    <a:lnTo>
                      <a:pt x="45" y="15"/>
                    </a:lnTo>
                    <a:lnTo>
                      <a:pt x="38" y="15"/>
                    </a:lnTo>
                    <a:lnTo>
                      <a:pt x="31" y="19"/>
                    </a:lnTo>
                    <a:lnTo>
                      <a:pt x="26" y="24"/>
                    </a:lnTo>
                    <a:lnTo>
                      <a:pt x="23" y="35"/>
                    </a:lnTo>
                    <a:lnTo>
                      <a:pt x="19"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445" name="Freeform 1502"/>
              <p:cNvSpPr>
                <a:spLocks noEditPoints="1"/>
              </p:cNvSpPr>
              <p:nvPr/>
            </p:nvSpPr>
            <p:spPr bwMode="auto">
              <a:xfrm>
                <a:off x="2247" y="3035"/>
                <a:ext cx="45" cy="70"/>
              </a:xfrm>
              <a:custGeom>
                <a:avLst/>
                <a:gdLst>
                  <a:gd name="T0" fmla="*/ 0 w 89"/>
                  <a:gd name="T1" fmla="*/ 70 h 139"/>
                  <a:gd name="T2" fmla="*/ 1 w 89"/>
                  <a:gd name="T3" fmla="*/ 47 h 139"/>
                  <a:gd name="T4" fmla="*/ 5 w 89"/>
                  <a:gd name="T5" fmla="*/ 29 h 139"/>
                  <a:gd name="T6" fmla="*/ 8 w 89"/>
                  <a:gd name="T7" fmla="*/ 21 h 139"/>
                  <a:gd name="T8" fmla="*/ 14 w 89"/>
                  <a:gd name="T9" fmla="*/ 12 h 139"/>
                  <a:gd name="T10" fmla="*/ 19 w 89"/>
                  <a:gd name="T11" fmla="*/ 7 h 139"/>
                  <a:gd name="T12" fmla="*/ 26 w 89"/>
                  <a:gd name="T13" fmla="*/ 3 h 139"/>
                  <a:gd name="T14" fmla="*/ 34 w 89"/>
                  <a:gd name="T15" fmla="*/ 0 h 139"/>
                  <a:gd name="T16" fmla="*/ 45 w 89"/>
                  <a:gd name="T17" fmla="*/ 0 h 139"/>
                  <a:gd name="T18" fmla="*/ 55 w 89"/>
                  <a:gd name="T19" fmla="*/ 0 h 139"/>
                  <a:gd name="T20" fmla="*/ 64 w 89"/>
                  <a:gd name="T21" fmla="*/ 3 h 139"/>
                  <a:gd name="T22" fmla="*/ 69 w 89"/>
                  <a:gd name="T23" fmla="*/ 7 h 139"/>
                  <a:gd name="T24" fmla="*/ 75 w 89"/>
                  <a:gd name="T25" fmla="*/ 12 h 139"/>
                  <a:gd name="T26" fmla="*/ 78 w 89"/>
                  <a:gd name="T27" fmla="*/ 15 h 139"/>
                  <a:gd name="T28" fmla="*/ 83 w 89"/>
                  <a:gd name="T29" fmla="*/ 26 h 139"/>
                  <a:gd name="T30" fmla="*/ 87 w 89"/>
                  <a:gd name="T31" fmla="*/ 36 h 139"/>
                  <a:gd name="T32" fmla="*/ 89 w 89"/>
                  <a:gd name="T33" fmla="*/ 50 h 139"/>
                  <a:gd name="T34" fmla="*/ 89 w 89"/>
                  <a:gd name="T35" fmla="*/ 70 h 139"/>
                  <a:gd name="T36" fmla="*/ 89 w 89"/>
                  <a:gd name="T37" fmla="*/ 90 h 139"/>
                  <a:gd name="T38" fmla="*/ 85 w 89"/>
                  <a:gd name="T39" fmla="*/ 108 h 139"/>
                  <a:gd name="T40" fmla="*/ 80 w 89"/>
                  <a:gd name="T41" fmla="*/ 118 h 139"/>
                  <a:gd name="T42" fmla="*/ 76 w 89"/>
                  <a:gd name="T43" fmla="*/ 125 h 139"/>
                  <a:gd name="T44" fmla="*/ 69 w 89"/>
                  <a:gd name="T45" fmla="*/ 131 h 139"/>
                  <a:gd name="T46" fmla="*/ 62 w 89"/>
                  <a:gd name="T47" fmla="*/ 136 h 139"/>
                  <a:gd name="T48" fmla="*/ 54 w 89"/>
                  <a:gd name="T49" fmla="*/ 138 h 139"/>
                  <a:gd name="T50" fmla="*/ 45 w 89"/>
                  <a:gd name="T51" fmla="*/ 139 h 139"/>
                  <a:gd name="T52" fmla="*/ 26 w 89"/>
                  <a:gd name="T53" fmla="*/ 136 h 139"/>
                  <a:gd name="T54" fmla="*/ 14 w 89"/>
                  <a:gd name="T55" fmla="*/ 125 h 139"/>
                  <a:gd name="T56" fmla="*/ 5 w 89"/>
                  <a:gd name="T57" fmla="*/ 111 h 139"/>
                  <a:gd name="T58" fmla="*/ 1 w 89"/>
                  <a:gd name="T59" fmla="*/ 92 h 139"/>
                  <a:gd name="T60" fmla="*/ 0 w 89"/>
                  <a:gd name="T61" fmla="*/ 70 h 139"/>
                  <a:gd name="T62" fmla="*/ 17 w 89"/>
                  <a:gd name="T63" fmla="*/ 70 h 139"/>
                  <a:gd name="T64" fmla="*/ 19 w 89"/>
                  <a:gd name="T65" fmla="*/ 89 h 139"/>
                  <a:gd name="T66" fmla="*/ 20 w 89"/>
                  <a:gd name="T67" fmla="*/ 103 h 139"/>
                  <a:gd name="T68" fmla="*/ 26 w 89"/>
                  <a:gd name="T69" fmla="*/ 113 h 139"/>
                  <a:gd name="T70" fmla="*/ 31 w 89"/>
                  <a:gd name="T71" fmla="*/ 118 h 139"/>
                  <a:gd name="T72" fmla="*/ 38 w 89"/>
                  <a:gd name="T73" fmla="*/ 122 h 139"/>
                  <a:gd name="T74" fmla="*/ 45 w 89"/>
                  <a:gd name="T75" fmla="*/ 124 h 139"/>
                  <a:gd name="T76" fmla="*/ 52 w 89"/>
                  <a:gd name="T77" fmla="*/ 122 h 139"/>
                  <a:gd name="T78" fmla="*/ 59 w 89"/>
                  <a:gd name="T79" fmla="*/ 118 h 139"/>
                  <a:gd name="T80" fmla="*/ 64 w 89"/>
                  <a:gd name="T81" fmla="*/ 113 h 139"/>
                  <a:gd name="T82" fmla="*/ 68 w 89"/>
                  <a:gd name="T83" fmla="*/ 103 h 139"/>
                  <a:gd name="T84" fmla="*/ 71 w 89"/>
                  <a:gd name="T85" fmla="*/ 89 h 139"/>
                  <a:gd name="T86" fmla="*/ 71 w 89"/>
                  <a:gd name="T87" fmla="*/ 70 h 139"/>
                  <a:gd name="T88" fmla="*/ 71 w 89"/>
                  <a:gd name="T89" fmla="*/ 50 h 139"/>
                  <a:gd name="T90" fmla="*/ 68 w 89"/>
                  <a:gd name="T91" fmla="*/ 35 h 139"/>
                  <a:gd name="T92" fmla="*/ 64 w 89"/>
                  <a:gd name="T93" fmla="*/ 26 h 139"/>
                  <a:gd name="T94" fmla="*/ 59 w 89"/>
                  <a:gd name="T95" fmla="*/ 19 h 139"/>
                  <a:gd name="T96" fmla="*/ 52 w 89"/>
                  <a:gd name="T97" fmla="*/ 15 h 139"/>
                  <a:gd name="T98" fmla="*/ 45 w 89"/>
                  <a:gd name="T99" fmla="*/ 15 h 139"/>
                  <a:gd name="T100" fmla="*/ 36 w 89"/>
                  <a:gd name="T101" fmla="*/ 15 h 139"/>
                  <a:gd name="T102" fmla="*/ 31 w 89"/>
                  <a:gd name="T103" fmla="*/ 19 h 139"/>
                  <a:gd name="T104" fmla="*/ 26 w 89"/>
                  <a:gd name="T105" fmla="*/ 24 h 139"/>
                  <a:gd name="T106" fmla="*/ 20 w 89"/>
                  <a:gd name="T107" fmla="*/ 35 h 139"/>
                  <a:gd name="T108" fmla="*/ 19 w 89"/>
                  <a:gd name="T109" fmla="*/ 50 h 139"/>
                  <a:gd name="T110" fmla="*/ 17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1" y="47"/>
                    </a:lnTo>
                    <a:lnTo>
                      <a:pt x="5" y="29"/>
                    </a:lnTo>
                    <a:lnTo>
                      <a:pt x="8" y="21"/>
                    </a:lnTo>
                    <a:lnTo>
                      <a:pt x="14" y="12"/>
                    </a:lnTo>
                    <a:lnTo>
                      <a:pt x="19" y="7"/>
                    </a:lnTo>
                    <a:lnTo>
                      <a:pt x="26" y="3"/>
                    </a:lnTo>
                    <a:lnTo>
                      <a:pt x="34" y="0"/>
                    </a:lnTo>
                    <a:lnTo>
                      <a:pt x="45" y="0"/>
                    </a:lnTo>
                    <a:lnTo>
                      <a:pt x="55" y="0"/>
                    </a:lnTo>
                    <a:lnTo>
                      <a:pt x="64" y="3"/>
                    </a:lnTo>
                    <a:lnTo>
                      <a:pt x="69" y="7"/>
                    </a:lnTo>
                    <a:lnTo>
                      <a:pt x="75" y="12"/>
                    </a:lnTo>
                    <a:lnTo>
                      <a:pt x="78" y="15"/>
                    </a:lnTo>
                    <a:lnTo>
                      <a:pt x="83" y="26"/>
                    </a:lnTo>
                    <a:lnTo>
                      <a:pt x="87" y="36"/>
                    </a:lnTo>
                    <a:lnTo>
                      <a:pt x="89" y="50"/>
                    </a:lnTo>
                    <a:lnTo>
                      <a:pt x="89" y="70"/>
                    </a:lnTo>
                    <a:lnTo>
                      <a:pt x="89" y="90"/>
                    </a:lnTo>
                    <a:lnTo>
                      <a:pt x="85" y="108"/>
                    </a:lnTo>
                    <a:lnTo>
                      <a:pt x="80" y="118"/>
                    </a:lnTo>
                    <a:lnTo>
                      <a:pt x="76" y="125"/>
                    </a:lnTo>
                    <a:lnTo>
                      <a:pt x="69" y="131"/>
                    </a:lnTo>
                    <a:lnTo>
                      <a:pt x="62" y="136"/>
                    </a:lnTo>
                    <a:lnTo>
                      <a:pt x="54" y="138"/>
                    </a:lnTo>
                    <a:lnTo>
                      <a:pt x="45" y="139"/>
                    </a:lnTo>
                    <a:lnTo>
                      <a:pt x="26" y="136"/>
                    </a:lnTo>
                    <a:lnTo>
                      <a:pt x="14" y="125"/>
                    </a:lnTo>
                    <a:lnTo>
                      <a:pt x="5" y="111"/>
                    </a:lnTo>
                    <a:lnTo>
                      <a:pt x="1" y="92"/>
                    </a:lnTo>
                    <a:lnTo>
                      <a:pt x="0" y="70"/>
                    </a:lnTo>
                    <a:close/>
                    <a:moveTo>
                      <a:pt x="17" y="70"/>
                    </a:moveTo>
                    <a:lnTo>
                      <a:pt x="19" y="89"/>
                    </a:lnTo>
                    <a:lnTo>
                      <a:pt x="20" y="103"/>
                    </a:lnTo>
                    <a:lnTo>
                      <a:pt x="26" y="113"/>
                    </a:lnTo>
                    <a:lnTo>
                      <a:pt x="31" y="118"/>
                    </a:lnTo>
                    <a:lnTo>
                      <a:pt x="38" y="122"/>
                    </a:lnTo>
                    <a:lnTo>
                      <a:pt x="45" y="124"/>
                    </a:lnTo>
                    <a:lnTo>
                      <a:pt x="52" y="122"/>
                    </a:lnTo>
                    <a:lnTo>
                      <a:pt x="59" y="118"/>
                    </a:lnTo>
                    <a:lnTo>
                      <a:pt x="64" y="113"/>
                    </a:lnTo>
                    <a:lnTo>
                      <a:pt x="68" y="103"/>
                    </a:lnTo>
                    <a:lnTo>
                      <a:pt x="71" y="89"/>
                    </a:lnTo>
                    <a:lnTo>
                      <a:pt x="71" y="70"/>
                    </a:lnTo>
                    <a:lnTo>
                      <a:pt x="71" y="50"/>
                    </a:lnTo>
                    <a:lnTo>
                      <a:pt x="68" y="35"/>
                    </a:lnTo>
                    <a:lnTo>
                      <a:pt x="64" y="26"/>
                    </a:lnTo>
                    <a:lnTo>
                      <a:pt x="59" y="19"/>
                    </a:lnTo>
                    <a:lnTo>
                      <a:pt x="52" y="15"/>
                    </a:lnTo>
                    <a:lnTo>
                      <a:pt x="45" y="15"/>
                    </a:lnTo>
                    <a:lnTo>
                      <a:pt x="36" y="15"/>
                    </a:lnTo>
                    <a:lnTo>
                      <a:pt x="31" y="19"/>
                    </a:lnTo>
                    <a:lnTo>
                      <a:pt x="26" y="24"/>
                    </a:lnTo>
                    <a:lnTo>
                      <a:pt x="20"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446" name="Line 1503"/>
              <p:cNvSpPr>
                <a:spLocks noChangeShapeType="1"/>
              </p:cNvSpPr>
              <p:nvPr/>
            </p:nvSpPr>
            <p:spPr bwMode="auto">
              <a:xfrm flipV="1">
                <a:off x="2592"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47" name="Line 1504"/>
              <p:cNvSpPr>
                <a:spLocks noChangeShapeType="1"/>
              </p:cNvSpPr>
              <p:nvPr/>
            </p:nvSpPr>
            <p:spPr bwMode="auto">
              <a:xfrm flipV="1">
                <a:off x="2592"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48" name="Line 1505"/>
              <p:cNvSpPr>
                <a:spLocks noChangeShapeType="1"/>
              </p:cNvSpPr>
              <p:nvPr/>
            </p:nvSpPr>
            <p:spPr bwMode="auto">
              <a:xfrm flipV="1">
                <a:off x="2592"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49" name="Line 1506"/>
              <p:cNvSpPr>
                <a:spLocks noChangeShapeType="1"/>
              </p:cNvSpPr>
              <p:nvPr/>
            </p:nvSpPr>
            <p:spPr bwMode="auto">
              <a:xfrm flipV="1">
                <a:off x="2592"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0" name="Line 1507"/>
              <p:cNvSpPr>
                <a:spLocks noChangeShapeType="1"/>
              </p:cNvSpPr>
              <p:nvPr/>
            </p:nvSpPr>
            <p:spPr bwMode="auto">
              <a:xfrm flipV="1">
                <a:off x="2592"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1" name="Line 1508"/>
              <p:cNvSpPr>
                <a:spLocks noChangeShapeType="1"/>
              </p:cNvSpPr>
              <p:nvPr/>
            </p:nvSpPr>
            <p:spPr bwMode="auto">
              <a:xfrm flipV="1">
                <a:off x="2592"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2" name="Line 1509"/>
              <p:cNvSpPr>
                <a:spLocks noChangeShapeType="1"/>
              </p:cNvSpPr>
              <p:nvPr/>
            </p:nvSpPr>
            <p:spPr bwMode="auto">
              <a:xfrm flipV="1">
                <a:off x="2592"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3" name="Line 1510"/>
              <p:cNvSpPr>
                <a:spLocks noChangeShapeType="1"/>
              </p:cNvSpPr>
              <p:nvPr/>
            </p:nvSpPr>
            <p:spPr bwMode="auto">
              <a:xfrm flipV="1">
                <a:off x="2592"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4" name="Line 1511"/>
              <p:cNvSpPr>
                <a:spLocks noChangeShapeType="1"/>
              </p:cNvSpPr>
              <p:nvPr/>
            </p:nvSpPr>
            <p:spPr bwMode="auto">
              <a:xfrm flipV="1">
                <a:off x="2592"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5" name="Line 1512"/>
              <p:cNvSpPr>
                <a:spLocks noChangeShapeType="1"/>
              </p:cNvSpPr>
              <p:nvPr/>
            </p:nvSpPr>
            <p:spPr bwMode="auto">
              <a:xfrm flipV="1">
                <a:off x="2592"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6" name="Line 1513"/>
              <p:cNvSpPr>
                <a:spLocks noChangeShapeType="1"/>
              </p:cNvSpPr>
              <p:nvPr/>
            </p:nvSpPr>
            <p:spPr bwMode="auto">
              <a:xfrm flipV="1">
                <a:off x="2592"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7" name="Line 1514"/>
              <p:cNvSpPr>
                <a:spLocks noChangeShapeType="1"/>
              </p:cNvSpPr>
              <p:nvPr/>
            </p:nvSpPr>
            <p:spPr bwMode="auto">
              <a:xfrm flipV="1">
                <a:off x="2592"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8" name="Line 1515"/>
              <p:cNvSpPr>
                <a:spLocks noChangeShapeType="1"/>
              </p:cNvSpPr>
              <p:nvPr/>
            </p:nvSpPr>
            <p:spPr bwMode="auto">
              <a:xfrm flipV="1">
                <a:off x="2592"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59" name="Line 1516"/>
              <p:cNvSpPr>
                <a:spLocks noChangeShapeType="1"/>
              </p:cNvSpPr>
              <p:nvPr/>
            </p:nvSpPr>
            <p:spPr bwMode="auto">
              <a:xfrm flipV="1">
                <a:off x="2592"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0" name="Line 1517"/>
              <p:cNvSpPr>
                <a:spLocks noChangeShapeType="1"/>
              </p:cNvSpPr>
              <p:nvPr/>
            </p:nvSpPr>
            <p:spPr bwMode="auto">
              <a:xfrm flipV="1">
                <a:off x="2592"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1" name="Line 1518"/>
              <p:cNvSpPr>
                <a:spLocks noChangeShapeType="1"/>
              </p:cNvSpPr>
              <p:nvPr/>
            </p:nvSpPr>
            <p:spPr bwMode="auto">
              <a:xfrm flipV="1">
                <a:off x="2592"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2" name="Line 1519"/>
              <p:cNvSpPr>
                <a:spLocks noChangeShapeType="1"/>
              </p:cNvSpPr>
              <p:nvPr/>
            </p:nvSpPr>
            <p:spPr bwMode="auto">
              <a:xfrm flipV="1">
                <a:off x="2592"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3" name="Line 1520"/>
              <p:cNvSpPr>
                <a:spLocks noChangeShapeType="1"/>
              </p:cNvSpPr>
              <p:nvPr/>
            </p:nvSpPr>
            <p:spPr bwMode="auto">
              <a:xfrm flipV="1">
                <a:off x="2592"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4" name="Line 1521"/>
              <p:cNvSpPr>
                <a:spLocks noChangeShapeType="1"/>
              </p:cNvSpPr>
              <p:nvPr/>
            </p:nvSpPr>
            <p:spPr bwMode="auto">
              <a:xfrm flipV="1">
                <a:off x="2592"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5" name="Line 1522"/>
              <p:cNvSpPr>
                <a:spLocks noChangeShapeType="1"/>
              </p:cNvSpPr>
              <p:nvPr/>
            </p:nvSpPr>
            <p:spPr bwMode="auto">
              <a:xfrm flipV="1">
                <a:off x="2592"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6" name="Line 1523"/>
              <p:cNvSpPr>
                <a:spLocks noChangeShapeType="1"/>
              </p:cNvSpPr>
              <p:nvPr/>
            </p:nvSpPr>
            <p:spPr bwMode="auto">
              <a:xfrm flipV="1">
                <a:off x="2592"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7" name="Line 1524"/>
              <p:cNvSpPr>
                <a:spLocks noChangeShapeType="1"/>
              </p:cNvSpPr>
              <p:nvPr/>
            </p:nvSpPr>
            <p:spPr bwMode="auto">
              <a:xfrm flipV="1">
                <a:off x="2592"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8" name="Line 1525"/>
              <p:cNvSpPr>
                <a:spLocks noChangeShapeType="1"/>
              </p:cNvSpPr>
              <p:nvPr/>
            </p:nvSpPr>
            <p:spPr bwMode="auto">
              <a:xfrm flipV="1">
                <a:off x="2592"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69" name="Line 1526"/>
              <p:cNvSpPr>
                <a:spLocks noChangeShapeType="1"/>
              </p:cNvSpPr>
              <p:nvPr/>
            </p:nvSpPr>
            <p:spPr bwMode="auto">
              <a:xfrm flipV="1">
                <a:off x="2592"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0" name="Line 1527"/>
              <p:cNvSpPr>
                <a:spLocks noChangeShapeType="1"/>
              </p:cNvSpPr>
              <p:nvPr/>
            </p:nvSpPr>
            <p:spPr bwMode="auto">
              <a:xfrm flipV="1">
                <a:off x="2592"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1" name="Line 1528"/>
              <p:cNvSpPr>
                <a:spLocks noChangeShapeType="1"/>
              </p:cNvSpPr>
              <p:nvPr/>
            </p:nvSpPr>
            <p:spPr bwMode="auto">
              <a:xfrm flipV="1">
                <a:off x="2592"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2" name="Line 1529"/>
              <p:cNvSpPr>
                <a:spLocks noChangeShapeType="1"/>
              </p:cNvSpPr>
              <p:nvPr/>
            </p:nvSpPr>
            <p:spPr bwMode="auto">
              <a:xfrm flipV="1">
                <a:off x="2592"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3" name="Line 1530"/>
              <p:cNvSpPr>
                <a:spLocks noChangeShapeType="1"/>
              </p:cNvSpPr>
              <p:nvPr/>
            </p:nvSpPr>
            <p:spPr bwMode="auto">
              <a:xfrm flipV="1">
                <a:off x="2592"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4" name="Line 1531"/>
              <p:cNvSpPr>
                <a:spLocks noChangeShapeType="1"/>
              </p:cNvSpPr>
              <p:nvPr/>
            </p:nvSpPr>
            <p:spPr bwMode="auto">
              <a:xfrm flipV="1">
                <a:off x="2592"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5" name="Line 1532"/>
              <p:cNvSpPr>
                <a:spLocks noChangeShapeType="1"/>
              </p:cNvSpPr>
              <p:nvPr/>
            </p:nvSpPr>
            <p:spPr bwMode="auto">
              <a:xfrm flipV="1">
                <a:off x="2592"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6" name="Line 1533"/>
              <p:cNvSpPr>
                <a:spLocks noChangeShapeType="1"/>
              </p:cNvSpPr>
              <p:nvPr/>
            </p:nvSpPr>
            <p:spPr bwMode="auto">
              <a:xfrm flipV="1">
                <a:off x="2592"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7" name="Line 1534"/>
              <p:cNvSpPr>
                <a:spLocks noChangeShapeType="1"/>
              </p:cNvSpPr>
              <p:nvPr/>
            </p:nvSpPr>
            <p:spPr bwMode="auto">
              <a:xfrm flipV="1">
                <a:off x="2592"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8" name="Line 1535"/>
              <p:cNvSpPr>
                <a:spLocks noChangeShapeType="1"/>
              </p:cNvSpPr>
              <p:nvPr/>
            </p:nvSpPr>
            <p:spPr bwMode="auto">
              <a:xfrm flipV="1">
                <a:off x="2592"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79" name="Line 1536"/>
              <p:cNvSpPr>
                <a:spLocks noChangeShapeType="1"/>
              </p:cNvSpPr>
              <p:nvPr/>
            </p:nvSpPr>
            <p:spPr bwMode="auto">
              <a:xfrm flipV="1">
                <a:off x="2592"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0" name="Line 1537"/>
              <p:cNvSpPr>
                <a:spLocks noChangeShapeType="1"/>
              </p:cNvSpPr>
              <p:nvPr/>
            </p:nvSpPr>
            <p:spPr bwMode="auto">
              <a:xfrm flipV="1">
                <a:off x="2592"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1" name="Line 1538"/>
              <p:cNvSpPr>
                <a:spLocks noChangeShapeType="1"/>
              </p:cNvSpPr>
              <p:nvPr/>
            </p:nvSpPr>
            <p:spPr bwMode="auto">
              <a:xfrm flipV="1">
                <a:off x="2592"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2" name="Line 1539"/>
              <p:cNvSpPr>
                <a:spLocks noChangeShapeType="1"/>
              </p:cNvSpPr>
              <p:nvPr/>
            </p:nvSpPr>
            <p:spPr bwMode="auto">
              <a:xfrm flipV="1">
                <a:off x="2592"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3" name="Line 1540"/>
              <p:cNvSpPr>
                <a:spLocks noChangeShapeType="1"/>
              </p:cNvSpPr>
              <p:nvPr/>
            </p:nvSpPr>
            <p:spPr bwMode="auto">
              <a:xfrm flipV="1">
                <a:off x="2592"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4" name="Line 1541"/>
              <p:cNvSpPr>
                <a:spLocks noChangeShapeType="1"/>
              </p:cNvSpPr>
              <p:nvPr/>
            </p:nvSpPr>
            <p:spPr bwMode="auto">
              <a:xfrm flipV="1">
                <a:off x="2592"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5" name="Line 1542"/>
              <p:cNvSpPr>
                <a:spLocks noChangeShapeType="1"/>
              </p:cNvSpPr>
              <p:nvPr/>
            </p:nvSpPr>
            <p:spPr bwMode="auto">
              <a:xfrm flipV="1">
                <a:off x="2592"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6" name="Line 1543"/>
              <p:cNvSpPr>
                <a:spLocks noChangeShapeType="1"/>
              </p:cNvSpPr>
              <p:nvPr/>
            </p:nvSpPr>
            <p:spPr bwMode="auto">
              <a:xfrm flipV="1">
                <a:off x="2592"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7" name="Line 1544"/>
              <p:cNvSpPr>
                <a:spLocks noChangeShapeType="1"/>
              </p:cNvSpPr>
              <p:nvPr/>
            </p:nvSpPr>
            <p:spPr bwMode="auto">
              <a:xfrm flipV="1">
                <a:off x="2592"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8" name="Line 1545"/>
              <p:cNvSpPr>
                <a:spLocks noChangeShapeType="1"/>
              </p:cNvSpPr>
              <p:nvPr/>
            </p:nvSpPr>
            <p:spPr bwMode="auto">
              <a:xfrm flipV="1">
                <a:off x="2592"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89" name="Line 1546"/>
              <p:cNvSpPr>
                <a:spLocks noChangeShapeType="1"/>
              </p:cNvSpPr>
              <p:nvPr/>
            </p:nvSpPr>
            <p:spPr bwMode="auto">
              <a:xfrm flipV="1">
                <a:off x="2592"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0" name="Line 1547"/>
              <p:cNvSpPr>
                <a:spLocks noChangeShapeType="1"/>
              </p:cNvSpPr>
              <p:nvPr/>
            </p:nvSpPr>
            <p:spPr bwMode="auto">
              <a:xfrm flipV="1">
                <a:off x="2592"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1" name="Line 1548"/>
              <p:cNvSpPr>
                <a:spLocks noChangeShapeType="1"/>
              </p:cNvSpPr>
              <p:nvPr/>
            </p:nvSpPr>
            <p:spPr bwMode="auto">
              <a:xfrm flipV="1">
                <a:off x="2592"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2" name="Line 1549"/>
              <p:cNvSpPr>
                <a:spLocks noChangeShapeType="1"/>
              </p:cNvSpPr>
              <p:nvPr/>
            </p:nvSpPr>
            <p:spPr bwMode="auto">
              <a:xfrm flipV="1">
                <a:off x="2592"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3" name="Line 1550"/>
              <p:cNvSpPr>
                <a:spLocks noChangeShapeType="1"/>
              </p:cNvSpPr>
              <p:nvPr/>
            </p:nvSpPr>
            <p:spPr bwMode="auto">
              <a:xfrm flipV="1">
                <a:off x="2592"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4" name="Line 1551"/>
              <p:cNvSpPr>
                <a:spLocks noChangeShapeType="1"/>
              </p:cNvSpPr>
              <p:nvPr/>
            </p:nvSpPr>
            <p:spPr bwMode="auto">
              <a:xfrm flipV="1">
                <a:off x="2592"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5" name="Line 1552"/>
              <p:cNvSpPr>
                <a:spLocks noChangeShapeType="1"/>
              </p:cNvSpPr>
              <p:nvPr/>
            </p:nvSpPr>
            <p:spPr bwMode="auto">
              <a:xfrm flipV="1">
                <a:off x="2592"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6" name="Line 1553"/>
              <p:cNvSpPr>
                <a:spLocks noChangeShapeType="1"/>
              </p:cNvSpPr>
              <p:nvPr/>
            </p:nvSpPr>
            <p:spPr bwMode="auto">
              <a:xfrm flipV="1">
                <a:off x="2592"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7" name="Line 1554"/>
              <p:cNvSpPr>
                <a:spLocks noChangeShapeType="1"/>
              </p:cNvSpPr>
              <p:nvPr/>
            </p:nvSpPr>
            <p:spPr bwMode="auto">
              <a:xfrm flipV="1">
                <a:off x="2592"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8" name="Line 1555"/>
              <p:cNvSpPr>
                <a:spLocks noChangeShapeType="1"/>
              </p:cNvSpPr>
              <p:nvPr/>
            </p:nvSpPr>
            <p:spPr bwMode="auto">
              <a:xfrm flipV="1">
                <a:off x="2592"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499" name="Line 1556"/>
              <p:cNvSpPr>
                <a:spLocks noChangeShapeType="1"/>
              </p:cNvSpPr>
              <p:nvPr/>
            </p:nvSpPr>
            <p:spPr bwMode="auto">
              <a:xfrm flipV="1">
                <a:off x="2592"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0" name="Line 1557"/>
              <p:cNvSpPr>
                <a:spLocks noChangeShapeType="1"/>
              </p:cNvSpPr>
              <p:nvPr/>
            </p:nvSpPr>
            <p:spPr bwMode="auto">
              <a:xfrm flipV="1">
                <a:off x="2592"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1" name="Line 1558"/>
              <p:cNvSpPr>
                <a:spLocks noChangeShapeType="1"/>
              </p:cNvSpPr>
              <p:nvPr/>
            </p:nvSpPr>
            <p:spPr bwMode="auto">
              <a:xfrm flipV="1">
                <a:off x="2592"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2" name="Line 1559"/>
              <p:cNvSpPr>
                <a:spLocks noChangeShapeType="1"/>
              </p:cNvSpPr>
              <p:nvPr/>
            </p:nvSpPr>
            <p:spPr bwMode="auto">
              <a:xfrm flipV="1">
                <a:off x="2592"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3" name="Line 1560"/>
              <p:cNvSpPr>
                <a:spLocks noChangeShapeType="1"/>
              </p:cNvSpPr>
              <p:nvPr/>
            </p:nvSpPr>
            <p:spPr bwMode="auto">
              <a:xfrm flipV="1">
                <a:off x="2592"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4" name="Line 1561"/>
              <p:cNvSpPr>
                <a:spLocks noChangeShapeType="1"/>
              </p:cNvSpPr>
              <p:nvPr/>
            </p:nvSpPr>
            <p:spPr bwMode="auto">
              <a:xfrm flipV="1">
                <a:off x="2592"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5" name="Line 1562"/>
              <p:cNvSpPr>
                <a:spLocks noChangeShapeType="1"/>
              </p:cNvSpPr>
              <p:nvPr/>
            </p:nvSpPr>
            <p:spPr bwMode="auto">
              <a:xfrm flipV="1">
                <a:off x="2592"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6" name="Line 1563"/>
              <p:cNvSpPr>
                <a:spLocks noChangeShapeType="1"/>
              </p:cNvSpPr>
              <p:nvPr/>
            </p:nvSpPr>
            <p:spPr bwMode="auto">
              <a:xfrm flipV="1">
                <a:off x="2592"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7" name="Line 1564"/>
              <p:cNvSpPr>
                <a:spLocks noChangeShapeType="1"/>
              </p:cNvSpPr>
              <p:nvPr/>
            </p:nvSpPr>
            <p:spPr bwMode="auto">
              <a:xfrm flipV="1">
                <a:off x="2592"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8" name="Line 1565"/>
              <p:cNvSpPr>
                <a:spLocks noChangeShapeType="1"/>
              </p:cNvSpPr>
              <p:nvPr/>
            </p:nvSpPr>
            <p:spPr bwMode="auto">
              <a:xfrm flipV="1">
                <a:off x="2592"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09" name="Line 1566"/>
              <p:cNvSpPr>
                <a:spLocks noChangeShapeType="1"/>
              </p:cNvSpPr>
              <p:nvPr/>
            </p:nvSpPr>
            <p:spPr bwMode="auto">
              <a:xfrm flipV="1">
                <a:off x="2592"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0" name="Line 1567"/>
              <p:cNvSpPr>
                <a:spLocks noChangeShapeType="1"/>
              </p:cNvSpPr>
              <p:nvPr/>
            </p:nvSpPr>
            <p:spPr bwMode="auto">
              <a:xfrm flipV="1">
                <a:off x="2592"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1" name="Line 1568"/>
              <p:cNvSpPr>
                <a:spLocks noChangeShapeType="1"/>
              </p:cNvSpPr>
              <p:nvPr/>
            </p:nvSpPr>
            <p:spPr bwMode="auto">
              <a:xfrm flipV="1">
                <a:off x="2592"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2" name="Line 1569"/>
              <p:cNvSpPr>
                <a:spLocks noChangeShapeType="1"/>
              </p:cNvSpPr>
              <p:nvPr/>
            </p:nvSpPr>
            <p:spPr bwMode="auto">
              <a:xfrm flipV="1">
                <a:off x="2592"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3" name="Line 1570"/>
              <p:cNvSpPr>
                <a:spLocks noChangeShapeType="1"/>
              </p:cNvSpPr>
              <p:nvPr/>
            </p:nvSpPr>
            <p:spPr bwMode="auto">
              <a:xfrm flipV="1">
                <a:off x="2592"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4" name="Line 1571"/>
              <p:cNvSpPr>
                <a:spLocks noChangeShapeType="1"/>
              </p:cNvSpPr>
              <p:nvPr/>
            </p:nvSpPr>
            <p:spPr bwMode="auto">
              <a:xfrm flipV="1">
                <a:off x="2592"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5" name="Line 1572"/>
              <p:cNvSpPr>
                <a:spLocks noChangeShapeType="1"/>
              </p:cNvSpPr>
              <p:nvPr/>
            </p:nvSpPr>
            <p:spPr bwMode="auto">
              <a:xfrm flipV="1">
                <a:off x="2592"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6" name="Line 1573"/>
              <p:cNvSpPr>
                <a:spLocks noChangeShapeType="1"/>
              </p:cNvSpPr>
              <p:nvPr/>
            </p:nvSpPr>
            <p:spPr bwMode="auto">
              <a:xfrm flipV="1">
                <a:off x="2592"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7" name="Line 1574"/>
              <p:cNvSpPr>
                <a:spLocks noChangeShapeType="1"/>
              </p:cNvSpPr>
              <p:nvPr/>
            </p:nvSpPr>
            <p:spPr bwMode="auto">
              <a:xfrm flipV="1">
                <a:off x="2592"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8" name="Line 1575"/>
              <p:cNvSpPr>
                <a:spLocks noChangeShapeType="1"/>
              </p:cNvSpPr>
              <p:nvPr/>
            </p:nvSpPr>
            <p:spPr bwMode="auto">
              <a:xfrm flipV="1">
                <a:off x="2592"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19" name="Line 1576"/>
              <p:cNvSpPr>
                <a:spLocks noChangeShapeType="1"/>
              </p:cNvSpPr>
              <p:nvPr/>
            </p:nvSpPr>
            <p:spPr bwMode="auto">
              <a:xfrm flipV="1">
                <a:off x="2592"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0" name="Line 1577"/>
              <p:cNvSpPr>
                <a:spLocks noChangeShapeType="1"/>
              </p:cNvSpPr>
              <p:nvPr/>
            </p:nvSpPr>
            <p:spPr bwMode="auto">
              <a:xfrm flipV="1">
                <a:off x="2592"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1" name="Line 1578"/>
              <p:cNvSpPr>
                <a:spLocks noChangeShapeType="1"/>
              </p:cNvSpPr>
              <p:nvPr/>
            </p:nvSpPr>
            <p:spPr bwMode="auto">
              <a:xfrm flipV="1">
                <a:off x="2592"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2" name="Line 1579"/>
              <p:cNvSpPr>
                <a:spLocks noChangeShapeType="1"/>
              </p:cNvSpPr>
              <p:nvPr/>
            </p:nvSpPr>
            <p:spPr bwMode="auto">
              <a:xfrm flipV="1">
                <a:off x="2592"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3" name="Line 1580"/>
              <p:cNvSpPr>
                <a:spLocks noChangeShapeType="1"/>
              </p:cNvSpPr>
              <p:nvPr/>
            </p:nvSpPr>
            <p:spPr bwMode="auto">
              <a:xfrm flipV="1">
                <a:off x="2592"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4" name="Line 1581"/>
              <p:cNvSpPr>
                <a:spLocks noChangeShapeType="1"/>
              </p:cNvSpPr>
              <p:nvPr/>
            </p:nvSpPr>
            <p:spPr bwMode="auto">
              <a:xfrm flipV="1">
                <a:off x="2592"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5" name="Line 1582"/>
              <p:cNvSpPr>
                <a:spLocks noChangeShapeType="1"/>
              </p:cNvSpPr>
              <p:nvPr/>
            </p:nvSpPr>
            <p:spPr bwMode="auto">
              <a:xfrm flipV="1">
                <a:off x="2592"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6" name="Line 1583"/>
              <p:cNvSpPr>
                <a:spLocks noChangeShapeType="1"/>
              </p:cNvSpPr>
              <p:nvPr/>
            </p:nvSpPr>
            <p:spPr bwMode="auto">
              <a:xfrm flipV="1">
                <a:off x="2592"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7" name="Line 1584"/>
              <p:cNvSpPr>
                <a:spLocks noChangeShapeType="1"/>
              </p:cNvSpPr>
              <p:nvPr/>
            </p:nvSpPr>
            <p:spPr bwMode="auto">
              <a:xfrm flipV="1">
                <a:off x="2592"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8" name="Line 1585"/>
              <p:cNvSpPr>
                <a:spLocks noChangeShapeType="1"/>
              </p:cNvSpPr>
              <p:nvPr/>
            </p:nvSpPr>
            <p:spPr bwMode="auto">
              <a:xfrm flipV="1">
                <a:off x="2592"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29" name="Line 1586"/>
              <p:cNvSpPr>
                <a:spLocks noChangeShapeType="1"/>
              </p:cNvSpPr>
              <p:nvPr/>
            </p:nvSpPr>
            <p:spPr bwMode="auto">
              <a:xfrm flipV="1">
                <a:off x="2592"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0" name="Line 1587"/>
              <p:cNvSpPr>
                <a:spLocks noChangeShapeType="1"/>
              </p:cNvSpPr>
              <p:nvPr/>
            </p:nvSpPr>
            <p:spPr bwMode="auto">
              <a:xfrm flipV="1">
                <a:off x="2592"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1" name="Line 1588"/>
              <p:cNvSpPr>
                <a:spLocks noChangeShapeType="1"/>
              </p:cNvSpPr>
              <p:nvPr/>
            </p:nvSpPr>
            <p:spPr bwMode="auto">
              <a:xfrm flipV="1">
                <a:off x="2592"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2" name="Line 1589"/>
              <p:cNvSpPr>
                <a:spLocks noChangeShapeType="1"/>
              </p:cNvSpPr>
              <p:nvPr/>
            </p:nvSpPr>
            <p:spPr bwMode="auto">
              <a:xfrm flipV="1">
                <a:off x="2592"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3" name="Line 1590"/>
              <p:cNvSpPr>
                <a:spLocks noChangeShapeType="1"/>
              </p:cNvSpPr>
              <p:nvPr/>
            </p:nvSpPr>
            <p:spPr bwMode="auto">
              <a:xfrm flipV="1">
                <a:off x="2592"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4" name="Line 1591"/>
              <p:cNvSpPr>
                <a:spLocks noChangeShapeType="1"/>
              </p:cNvSpPr>
              <p:nvPr/>
            </p:nvSpPr>
            <p:spPr bwMode="auto">
              <a:xfrm flipV="1">
                <a:off x="2592"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5" name="Line 1592"/>
              <p:cNvSpPr>
                <a:spLocks noChangeShapeType="1"/>
              </p:cNvSpPr>
              <p:nvPr/>
            </p:nvSpPr>
            <p:spPr bwMode="auto">
              <a:xfrm flipV="1">
                <a:off x="2592"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6" name="Line 1593"/>
              <p:cNvSpPr>
                <a:spLocks noChangeShapeType="1"/>
              </p:cNvSpPr>
              <p:nvPr/>
            </p:nvSpPr>
            <p:spPr bwMode="auto">
              <a:xfrm flipV="1">
                <a:off x="2592"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7" name="Line 1594"/>
              <p:cNvSpPr>
                <a:spLocks noChangeShapeType="1"/>
              </p:cNvSpPr>
              <p:nvPr/>
            </p:nvSpPr>
            <p:spPr bwMode="auto">
              <a:xfrm flipV="1">
                <a:off x="2592"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8" name="Line 1595"/>
              <p:cNvSpPr>
                <a:spLocks noChangeShapeType="1"/>
              </p:cNvSpPr>
              <p:nvPr/>
            </p:nvSpPr>
            <p:spPr bwMode="auto">
              <a:xfrm flipV="1">
                <a:off x="2592"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39" name="Line 1596"/>
              <p:cNvSpPr>
                <a:spLocks noChangeShapeType="1"/>
              </p:cNvSpPr>
              <p:nvPr/>
            </p:nvSpPr>
            <p:spPr bwMode="auto">
              <a:xfrm flipV="1">
                <a:off x="2592"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0" name="Line 1597"/>
              <p:cNvSpPr>
                <a:spLocks noChangeShapeType="1"/>
              </p:cNvSpPr>
              <p:nvPr/>
            </p:nvSpPr>
            <p:spPr bwMode="auto">
              <a:xfrm flipV="1">
                <a:off x="2592"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1" name="Line 1598"/>
              <p:cNvSpPr>
                <a:spLocks noChangeShapeType="1"/>
              </p:cNvSpPr>
              <p:nvPr/>
            </p:nvSpPr>
            <p:spPr bwMode="auto">
              <a:xfrm flipV="1">
                <a:off x="2592"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2" name="Line 1599"/>
              <p:cNvSpPr>
                <a:spLocks noChangeShapeType="1"/>
              </p:cNvSpPr>
              <p:nvPr/>
            </p:nvSpPr>
            <p:spPr bwMode="auto">
              <a:xfrm flipV="1">
                <a:off x="2592"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3" name="Line 1600"/>
              <p:cNvSpPr>
                <a:spLocks noChangeShapeType="1"/>
              </p:cNvSpPr>
              <p:nvPr/>
            </p:nvSpPr>
            <p:spPr bwMode="auto">
              <a:xfrm flipV="1">
                <a:off x="2592"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4" name="Line 1601"/>
              <p:cNvSpPr>
                <a:spLocks noChangeShapeType="1"/>
              </p:cNvSpPr>
              <p:nvPr/>
            </p:nvSpPr>
            <p:spPr bwMode="auto">
              <a:xfrm flipV="1">
                <a:off x="2592"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5" name="Line 1602"/>
              <p:cNvSpPr>
                <a:spLocks noChangeShapeType="1"/>
              </p:cNvSpPr>
              <p:nvPr/>
            </p:nvSpPr>
            <p:spPr bwMode="auto">
              <a:xfrm flipV="1">
                <a:off x="2592"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6" name="Line 1603"/>
              <p:cNvSpPr>
                <a:spLocks noChangeShapeType="1"/>
              </p:cNvSpPr>
              <p:nvPr/>
            </p:nvSpPr>
            <p:spPr bwMode="auto">
              <a:xfrm flipV="1">
                <a:off x="2592"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7" name="Line 1604"/>
              <p:cNvSpPr>
                <a:spLocks noChangeShapeType="1"/>
              </p:cNvSpPr>
              <p:nvPr/>
            </p:nvSpPr>
            <p:spPr bwMode="auto">
              <a:xfrm flipV="1">
                <a:off x="2592"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8" name="Line 1605"/>
              <p:cNvSpPr>
                <a:spLocks noChangeShapeType="1"/>
              </p:cNvSpPr>
              <p:nvPr/>
            </p:nvSpPr>
            <p:spPr bwMode="auto">
              <a:xfrm flipV="1">
                <a:off x="2592"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49" name="Line 1606"/>
              <p:cNvSpPr>
                <a:spLocks noChangeShapeType="1"/>
              </p:cNvSpPr>
              <p:nvPr/>
            </p:nvSpPr>
            <p:spPr bwMode="auto">
              <a:xfrm flipV="1">
                <a:off x="2592"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50" name="Line 1607"/>
              <p:cNvSpPr>
                <a:spLocks noChangeShapeType="1"/>
              </p:cNvSpPr>
              <p:nvPr/>
            </p:nvSpPr>
            <p:spPr bwMode="auto">
              <a:xfrm flipV="1">
                <a:off x="2592"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51" name="Line 1608"/>
              <p:cNvSpPr>
                <a:spLocks noChangeShapeType="1"/>
              </p:cNvSpPr>
              <p:nvPr/>
            </p:nvSpPr>
            <p:spPr bwMode="auto">
              <a:xfrm flipV="1">
                <a:off x="2592"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52" name="Line 1609"/>
              <p:cNvSpPr>
                <a:spLocks noChangeShapeType="1"/>
              </p:cNvSpPr>
              <p:nvPr/>
            </p:nvSpPr>
            <p:spPr bwMode="auto">
              <a:xfrm flipV="1">
                <a:off x="2592"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53" name="Line 1610"/>
              <p:cNvSpPr>
                <a:spLocks noChangeShapeType="1"/>
              </p:cNvSpPr>
              <p:nvPr/>
            </p:nvSpPr>
            <p:spPr bwMode="auto">
              <a:xfrm flipV="1">
                <a:off x="2592"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554" name="Line 1611"/>
              <p:cNvSpPr>
                <a:spLocks noChangeShapeType="1"/>
              </p:cNvSpPr>
              <p:nvPr/>
            </p:nvSpPr>
            <p:spPr bwMode="auto">
              <a:xfrm flipV="1">
                <a:off x="2592"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19" name="Group 1813"/>
            <p:cNvGrpSpPr>
              <a:grpSpLocks/>
            </p:cNvGrpSpPr>
            <p:nvPr/>
          </p:nvGrpSpPr>
          <p:grpSpPr bwMode="auto">
            <a:xfrm>
              <a:off x="2509" y="1267"/>
              <a:ext cx="861" cy="1838"/>
              <a:chOff x="2509" y="1267"/>
              <a:chExt cx="861" cy="1838"/>
            </a:xfrm>
          </p:grpSpPr>
          <p:sp>
            <p:nvSpPr>
              <p:cNvPr id="12155" name="Line 1613"/>
              <p:cNvSpPr>
                <a:spLocks noChangeShapeType="1"/>
              </p:cNvSpPr>
              <p:nvPr/>
            </p:nvSpPr>
            <p:spPr bwMode="auto">
              <a:xfrm flipV="1">
                <a:off x="2592"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56" name="Line 1614"/>
              <p:cNvSpPr>
                <a:spLocks noChangeShapeType="1"/>
              </p:cNvSpPr>
              <p:nvPr/>
            </p:nvSpPr>
            <p:spPr bwMode="auto">
              <a:xfrm flipV="1">
                <a:off x="2592"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57" name="Line 1615"/>
              <p:cNvSpPr>
                <a:spLocks noChangeShapeType="1"/>
              </p:cNvSpPr>
              <p:nvPr/>
            </p:nvSpPr>
            <p:spPr bwMode="auto">
              <a:xfrm flipV="1">
                <a:off x="2592"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58" name="Line 1616"/>
              <p:cNvSpPr>
                <a:spLocks noChangeShapeType="1"/>
              </p:cNvSpPr>
              <p:nvPr/>
            </p:nvSpPr>
            <p:spPr bwMode="auto">
              <a:xfrm flipV="1">
                <a:off x="2592"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59" name="Line 1617"/>
              <p:cNvSpPr>
                <a:spLocks noChangeShapeType="1"/>
              </p:cNvSpPr>
              <p:nvPr/>
            </p:nvSpPr>
            <p:spPr bwMode="auto">
              <a:xfrm flipV="1">
                <a:off x="2592"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0" name="Line 1618"/>
              <p:cNvSpPr>
                <a:spLocks noChangeShapeType="1"/>
              </p:cNvSpPr>
              <p:nvPr/>
            </p:nvSpPr>
            <p:spPr bwMode="auto">
              <a:xfrm flipV="1">
                <a:off x="2592"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1" name="Line 1619"/>
              <p:cNvSpPr>
                <a:spLocks noChangeShapeType="1"/>
              </p:cNvSpPr>
              <p:nvPr/>
            </p:nvSpPr>
            <p:spPr bwMode="auto">
              <a:xfrm flipV="1">
                <a:off x="2592"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2" name="Line 1620"/>
              <p:cNvSpPr>
                <a:spLocks noChangeShapeType="1"/>
              </p:cNvSpPr>
              <p:nvPr/>
            </p:nvSpPr>
            <p:spPr bwMode="auto">
              <a:xfrm flipV="1">
                <a:off x="2592"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3" name="Line 1621"/>
              <p:cNvSpPr>
                <a:spLocks noChangeShapeType="1"/>
              </p:cNvSpPr>
              <p:nvPr/>
            </p:nvSpPr>
            <p:spPr bwMode="auto">
              <a:xfrm flipV="1">
                <a:off x="2592"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4" name="Line 1622"/>
              <p:cNvSpPr>
                <a:spLocks noChangeShapeType="1"/>
              </p:cNvSpPr>
              <p:nvPr/>
            </p:nvSpPr>
            <p:spPr bwMode="auto">
              <a:xfrm flipV="1">
                <a:off x="2592"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5" name="Line 1623"/>
              <p:cNvSpPr>
                <a:spLocks noChangeShapeType="1"/>
              </p:cNvSpPr>
              <p:nvPr/>
            </p:nvSpPr>
            <p:spPr bwMode="auto">
              <a:xfrm flipV="1">
                <a:off x="2592"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6" name="Line 1624"/>
              <p:cNvSpPr>
                <a:spLocks noChangeShapeType="1"/>
              </p:cNvSpPr>
              <p:nvPr/>
            </p:nvSpPr>
            <p:spPr bwMode="auto">
              <a:xfrm flipV="1">
                <a:off x="2592"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7" name="Line 1625"/>
              <p:cNvSpPr>
                <a:spLocks noChangeShapeType="1"/>
              </p:cNvSpPr>
              <p:nvPr/>
            </p:nvSpPr>
            <p:spPr bwMode="auto">
              <a:xfrm flipV="1">
                <a:off x="2592"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8" name="Line 1626"/>
              <p:cNvSpPr>
                <a:spLocks noChangeShapeType="1"/>
              </p:cNvSpPr>
              <p:nvPr/>
            </p:nvSpPr>
            <p:spPr bwMode="auto">
              <a:xfrm flipV="1">
                <a:off x="2592"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69" name="Line 1627"/>
              <p:cNvSpPr>
                <a:spLocks noChangeShapeType="1"/>
              </p:cNvSpPr>
              <p:nvPr/>
            </p:nvSpPr>
            <p:spPr bwMode="auto">
              <a:xfrm flipV="1">
                <a:off x="2592"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0" name="Line 1628"/>
              <p:cNvSpPr>
                <a:spLocks noChangeShapeType="1"/>
              </p:cNvSpPr>
              <p:nvPr/>
            </p:nvSpPr>
            <p:spPr bwMode="auto">
              <a:xfrm flipV="1">
                <a:off x="2592"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1" name="Line 1629"/>
              <p:cNvSpPr>
                <a:spLocks noChangeShapeType="1"/>
              </p:cNvSpPr>
              <p:nvPr/>
            </p:nvSpPr>
            <p:spPr bwMode="auto">
              <a:xfrm flipV="1">
                <a:off x="2592"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2" name="Line 1630"/>
              <p:cNvSpPr>
                <a:spLocks noChangeShapeType="1"/>
              </p:cNvSpPr>
              <p:nvPr/>
            </p:nvSpPr>
            <p:spPr bwMode="auto">
              <a:xfrm flipV="1">
                <a:off x="2592"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3" name="Line 1631"/>
              <p:cNvSpPr>
                <a:spLocks noChangeShapeType="1"/>
              </p:cNvSpPr>
              <p:nvPr/>
            </p:nvSpPr>
            <p:spPr bwMode="auto">
              <a:xfrm flipV="1">
                <a:off x="2592"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4" name="Line 1632"/>
              <p:cNvSpPr>
                <a:spLocks noChangeShapeType="1"/>
              </p:cNvSpPr>
              <p:nvPr/>
            </p:nvSpPr>
            <p:spPr bwMode="auto">
              <a:xfrm flipV="1">
                <a:off x="2592"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5" name="Line 1633"/>
              <p:cNvSpPr>
                <a:spLocks noChangeShapeType="1"/>
              </p:cNvSpPr>
              <p:nvPr/>
            </p:nvSpPr>
            <p:spPr bwMode="auto">
              <a:xfrm flipV="1">
                <a:off x="2592"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6" name="Line 1634"/>
              <p:cNvSpPr>
                <a:spLocks noChangeShapeType="1"/>
              </p:cNvSpPr>
              <p:nvPr/>
            </p:nvSpPr>
            <p:spPr bwMode="auto">
              <a:xfrm flipV="1">
                <a:off x="2592"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7" name="Line 1635"/>
              <p:cNvSpPr>
                <a:spLocks noChangeShapeType="1"/>
              </p:cNvSpPr>
              <p:nvPr/>
            </p:nvSpPr>
            <p:spPr bwMode="auto">
              <a:xfrm flipV="1">
                <a:off x="2592"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8" name="Line 1636"/>
              <p:cNvSpPr>
                <a:spLocks noChangeShapeType="1"/>
              </p:cNvSpPr>
              <p:nvPr/>
            </p:nvSpPr>
            <p:spPr bwMode="auto">
              <a:xfrm flipV="1">
                <a:off x="2592"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79" name="Line 1637"/>
              <p:cNvSpPr>
                <a:spLocks noChangeShapeType="1"/>
              </p:cNvSpPr>
              <p:nvPr/>
            </p:nvSpPr>
            <p:spPr bwMode="auto">
              <a:xfrm flipV="1">
                <a:off x="2592"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0" name="Line 1638"/>
              <p:cNvSpPr>
                <a:spLocks noChangeShapeType="1"/>
              </p:cNvSpPr>
              <p:nvPr/>
            </p:nvSpPr>
            <p:spPr bwMode="auto">
              <a:xfrm flipV="1">
                <a:off x="2592"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1" name="Line 1639"/>
              <p:cNvSpPr>
                <a:spLocks noChangeShapeType="1"/>
              </p:cNvSpPr>
              <p:nvPr/>
            </p:nvSpPr>
            <p:spPr bwMode="auto">
              <a:xfrm flipV="1">
                <a:off x="2592"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2" name="Line 1640"/>
              <p:cNvSpPr>
                <a:spLocks noChangeShapeType="1"/>
              </p:cNvSpPr>
              <p:nvPr/>
            </p:nvSpPr>
            <p:spPr bwMode="auto">
              <a:xfrm flipV="1">
                <a:off x="2592"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3" name="Line 1641"/>
              <p:cNvSpPr>
                <a:spLocks noChangeShapeType="1"/>
              </p:cNvSpPr>
              <p:nvPr/>
            </p:nvSpPr>
            <p:spPr bwMode="auto">
              <a:xfrm flipV="1">
                <a:off x="2592"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4" name="Line 1642"/>
              <p:cNvSpPr>
                <a:spLocks noChangeShapeType="1"/>
              </p:cNvSpPr>
              <p:nvPr/>
            </p:nvSpPr>
            <p:spPr bwMode="auto">
              <a:xfrm flipV="1">
                <a:off x="2592"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5" name="Line 1643"/>
              <p:cNvSpPr>
                <a:spLocks noChangeShapeType="1"/>
              </p:cNvSpPr>
              <p:nvPr/>
            </p:nvSpPr>
            <p:spPr bwMode="auto">
              <a:xfrm flipV="1">
                <a:off x="2592"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6" name="Line 1644"/>
              <p:cNvSpPr>
                <a:spLocks noChangeShapeType="1"/>
              </p:cNvSpPr>
              <p:nvPr/>
            </p:nvSpPr>
            <p:spPr bwMode="auto">
              <a:xfrm flipV="1">
                <a:off x="2592"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7" name="Line 1645"/>
              <p:cNvSpPr>
                <a:spLocks noChangeShapeType="1"/>
              </p:cNvSpPr>
              <p:nvPr/>
            </p:nvSpPr>
            <p:spPr bwMode="auto">
              <a:xfrm flipV="1">
                <a:off x="2592"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8" name="Line 1646"/>
              <p:cNvSpPr>
                <a:spLocks noChangeShapeType="1"/>
              </p:cNvSpPr>
              <p:nvPr/>
            </p:nvSpPr>
            <p:spPr bwMode="auto">
              <a:xfrm flipV="1">
                <a:off x="2592"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89" name="Line 1647"/>
              <p:cNvSpPr>
                <a:spLocks noChangeShapeType="1"/>
              </p:cNvSpPr>
              <p:nvPr/>
            </p:nvSpPr>
            <p:spPr bwMode="auto">
              <a:xfrm flipV="1">
                <a:off x="2592"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90" name="Line 1648"/>
              <p:cNvSpPr>
                <a:spLocks noChangeShapeType="1"/>
              </p:cNvSpPr>
              <p:nvPr/>
            </p:nvSpPr>
            <p:spPr bwMode="auto">
              <a:xfrm>
                <a:off x="2592"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91" name="Freeform 1649"/>
              <p:cNvSpPr>
                <a:spLocks/>
              </p:cNvSpPr>
              <p:nvPr/>
            </p:nvSpPr>
            <p:spPr bwMode="auto">
              <a:xfrm>
                <a:off x="2509" y="3035"/>
                <a:ext cx="25" cy="69"/>
              </a:xfrm>
              <a:custGeom>
                <a:avLst/>
                <a:gdLst>
                  <a:gd name="T0" fmla="*/ 51 w 51"/>
                  <a:gd name="T1" fmla="*/ 138 h 138"/>
                  <a:gd name="T2" fmla="*/ 33 w 51"/>
                  <a:gd name="T3" fmla="*/ 138 h 138"/>
                  <a:gd name="T4" fmla="*/ 33 w 51"/>
                  <a:gd name="T5" fmla="*/ 29 h 138"/>
                  <a:gd name="T6" fmla="*/ 26 w 51"/>
                  <a:gd name="T7" fmla="*/ 35 h 138"/>
                  <a:gd name="T8" fmla="*/ 18 w 51"/>
                  <a:gd name="T9" fmla="*/ 42 h 138"/>
                  <a:gd name="T10" fmla="*/ 9 w 51"/>
                  <a:gd name="T11" fmla="*/ 47 h 138"/>
                  <a:gd name="T12" fmla="*/ 0 w 51"/>
                  <a:gd name="T13" fmla="*/ 50 h 138"/>
                  <a:gd name="T14" fmla="*/ 0 w 51"/>
                  <a:gd name="T15" fmla="*/ 33 h 138"/>
                  <a:gd name="T16" fmla="*/ 14 w 51"/>
                  <a:gd name="T17" fmla="*/ 26 h 138"/>
                  <a:gd name="T18" fmla="*/ 25 w 51"/>
                  <a:gd name="T19" fmla="*/ 17 h 138"/>
                  <a:gd name="T20" fmla="*/ 33 w 51"/>
                  <a:gd name="T21" fmla="*/ 8 h 138"/>
                  <a:gd name="T22" fmla="*/ 39 w 51"/>
                  <a:gd name="T23" fmla="*/ 0 h 138"/>
                  <a:gd name="T24" fmla="*/ 51 w 51"/>
                  <a:gd name="T25" fmla="*/ 0 h 138"/>
                  <a:gd name="T26" fmla="*/ 51 w 51"/>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138">
                    <a:moveTo>
                      <a:pt x="51" y="138"/>
                    </a:moveTo>
                    <a:lnTo>
                      <a:pt x="33" y="138"/>
                    </a:lnTo>
                    <a:lnTo>
                      <a:pt x="33" y="29"/>
                    </a:lnTo>
                    <a:lnTo>
                      <a:pt x="26" y="35"/>
                    </a:lnTo>
                    <a:lnTo>
                      <a:pt x="18" y="42"/>
                    </a:lnTo>
                    <a:lnTo>
                      <a:pt x="9" y="47"/>
                    </a:lnTo>
                    <a:lnTo>
                      <a:pt x="0" y="50"/>
                    </a:lnTo>
                    <a:lnTo>
                      <a:pt x="0" y="33"/>
                    </a:lnTo>
                    <a:lnTo>
                      <a:pt x="14" y="26"/>
                    </a:lnTo>
                    <a:lnTo>
                      <a:pt x="25" y="17"/>
                    </a:lnTo>
                    <a:lnTo>
                      <a:pt x="33" y="8"/>
                    </a:lnTo>
                    <a:lnTo>
                      <a:pt x="39" y="0"/>
                    </a:lnTo>
                    <a:lnTo>
                      <a:pt x="51" y="0"/>
                    </a:lnTo>
                    <a:lnTo>
                      <a:pt x="51"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192" name="Freeform 1650"/>
              <p:cNvSpPr>
                <a:spLocks noEditPoints="1"/>
              </p:cNvSpPr>
              <p:nvPr/>
            </p:nvSpPr>
            <p:spPr bwMode="auto">
              <a:xfrm>
                <a:off x="2556" y="3035"/>
                <a:ext cx="46" cy="70"/>
              </a:xfrm>
              <a:custGeom>
                <a:avLst/>
                <a:gdLst>
                  <a:gd name="T0" fmla="*/ 0 w 91"/>
                  <a:gd name="T1" fmla="*/ 70 h 139"/>
                  <a:gd name="T2" fmla="*/ 2 w 91"/>
                  <a:gd name="T3" fmla="*/ 47 h 139"/>
                  <a:gd name="T4" fmla="*/ 6 w 91"/>
                  <a:gd name="T5" fmla="*/ 29 h 139"/>
                  <a:gd name="T6" fmla="*/ 9 w 91"/>
                  <a:gd name="T7" fmla="*/ 21 h 139"/>
                  <a:gd name="T8" fmla="*/ 14 w 91"/>
                  <a:gd name="T9" fmla="*/ 12 h 139"/>
                  <a:gd name="T10" fmla="*/ 21 w 91"/>
                  <a:gd name="T11" fmla="*/ 7 h 139"/>
                  <a:gd name="T12" fmla="*/ 28 w 91"/>
                  <a:gd name="T13" fmla="*/ 3 h 139"/>
                  <a:gd name="T14" fmla="*/ 37 w 91"/>
                  <a:gd name="T15" fmla="*/ 0 h 139"/>
                  <a:gd name="T16" fmla="*/ 46 w 91"/>
                  <a:gd name="T17" fmla="*/ 0 h 139"/>
                  <a:gd name="T18" fmla="*/ 56 w 91"/>
                  <a:gd name="T19" fmla="*/ 0 h 139"/>
                  <a:gd name="T20" fmla="*/ 67 w 91"/>
                  <a:gd name="T21" fmla="*/ 3 h 139"/>
                  <a:gd name="T22" fmla="*/ 72 w 91"/>
                  <a:gd name="T23" fmla="*/ 7 h 139"/>
                  <a:gd name="T24" fmla="*/ 75 w 91"/>
                  <a:gd name="T25" fmla="*/ 12 h 139"/>
                  <a:gd name="T26" fmla="*/ 79 w 91"/>
                  <a:gd name="T27" fmla="*/ 15 h 139"/>
                  <a:gd name="T28" fmla="*/ 84 w 91"/>
                  <a:gd name="T29" fmla="*/ 26 h 139"/>
                  <a:gd name="T30" fmla="*/ 88 w 91"/>
                  <a:gd name="T31" fmla="*/ 36 h 139"/>
                  <a:gd name="T32" fmla="*/ 89 w 91"/>
                  <a:gd name="T33" fmla="*/ 50 h 139"/>
                  <a:gd name="T34" fmla="*/ 91 w 91"/>
                  <a:gd name="T35" fmla="*/ 70 h 139"/>
                  <a:gd name="T36" fmla="*/ 89 w 91"/>
                  <a:gd name="T37" fmla="*/ 90 h 139"/>
                  <a:gd name="T38" fmla="*/ 86 w 91"/>
                  <a:gd name="T39" fmla="*/ 108 h 139"/>
                  <a:gd name="T40" fmla="*/ 82 w 91"/>
                  <a:gd name="T41" fmla="*/ 118 h 139"/>
                  <a:gd name="T42" fmla="*/ 77 w 91"/>
                  <a:gd name="T43" fmla="*/ 125 h 139"/>
                  <a:gd name="T44" fmla="*/ 70 w 91"/>
                  <a:gd name="T45" fmla="*/ 131 h 139"/>
                  <a:gd name="T46" fmla="*/ 63 w 91"/>
                  <a:gd name="T47" fmla="*/ 136 h 139"/>
                  <a:gd name="T48" fmla="*/ 56 w 91"/>
                  <a:gd name="T49" fmla="*/ 138 h 139"/>
                  <a:gd name="T50" fmla="*/ 46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20 w 91"/>
                  <a:gd name="T63" fmla="*/ 70 h 139"/>
                  <a:gd name="T64" fmla="*/ 20 w 91"/>
                  <a:gd name="T65" fmla="*/ 89 h 139"/>
                  <a:gd name="T66" fmla="*/ 23 w 91"/>
                  <a:gd name="T67" fmla="*/ 103 h 139"/>
                  <a:gd name="T68" fmla="*/ 27 w 91"/>
                  <a:gd name="T69" fmla="*/ 113 h 139"/>
                  <a:gd name="T70" fmla="*/ 32 w 91"/>
                  <a:gd name="T71" fmla="*/ 118 h 139"/>
                  <a:gd name="T72" fmla="*/ 39 w 91"/>
                  <a:gd name="T73" fmla="*/ 122 h 139"/>
                  <a:gd name="T74" fmla="*/ 46 w 91"/>
                  <a:gd name="T75" fmla="*/ 124 h 139"/>
                  <a:gd name="T76" fmla="*/ 53 w 91"/>
                  <a:gd name="T77" fmla="*/ 122 h 139"/>
                  <a:gd name="T78" fmla="*/ 60 w 91"/>
                  <a:gd name="T79" fmla="*/ 118 h 139"/>
                  <a:gd name="T80" fmla="*/ 65 w 91"/>
                  <a:gd name="T81" fmla="*/ 113 h 139"/>
                  <a:gd name="T82" fmla="*/ 70 w 91"/>
                  <a:gd name="T83" fmla="*/ 103 h 139"/>
                  <a:gd name="T84" fmla="*/ 72 w 91"/>
                  <a:gd name="T85" fmla="*/ 89 h 139"/>
                  <a:gd name="T86" fmla="*/ 74 w 91"/>
                  <a:gd name="T87" fmla="*/ 70 h 139"/>
                  <a:gd name="T88" fmla="*/ 72 w 91"/>
                  <a:gd name="T89" fmla="*/ 50 h 139"/>
                  <a:gd name="T90" fmla="*/ 70 w 91"/>
                  <a:gd name="T91" fmla="*/ 35 h 139"/>
                  <a:gd name="T92" fmla="*/ 65 w 91"/>
                  <a:gd name="T93" fmla="*/ 26 h 139"/>
                  <a:gd name="T94" fmla="*/ 60 w 91"/>
                  <a:gd name="T95" fmla="*/ 19 h 139"/>
                  <a:gd name="T96" fmla="*/ 53 w 91"/>
                  <a:gd name="T97" fmla="*/ 15 h 139"/>
                  <a:gd name="T98" fmla="*/ 46 w 91"/>
                  <a:gd name="T99" fmla="*/ 15 h 139"/>
                  <a:gd name="T100" fmla="*/ 39 w 91"/>
                  <a:gd name="T101" fmla="*/ 15 h 139"/>
                  <a:gd name="T102" fmla="*/ 32 w 91"/>
                  <a:gd name="T103" fmla="*/ 19 h 139"/>
                  <a:gd name="T104" fmla="*/ 27 w 91"/>
                  <a:gd name="T105" fmla="*/ 24 h 139"/>
                  <a:gd name="T106" fmla="*/ 23 w 91"/>
                  <a:gd name="T107" fmla="*/ 35 h 139"/>
                  <a:gd name="T108" fmla="*/ 20 w 91"/>
                  <a:gd name="T109" fmla="*/ 50 h 139"/>
                  <a:gd name="T110" fmla="*/ 20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6" y="29"/>
                    </a:lnTo>
                    <a:lnTo>
                      <a:pt x="9" y="21"/>
                    </a:lnTo>
                    <a:lnTo>
                      <a:pt x="14" y="12"/>
                    </a:lnTo>
                    <a:lnTo>
                      <a:pt x="21" y="7"/>
                    </a:lnTo>
                    <a:lnTo>
                      <a:pt x="28" y="3"/>
                    </a:lnTo>
                    <a:lnTo>
                      <a:pt x="37" y="0"/>
                    </a:lnTo>
                    <a:lnTo>
                      <a:pt x="46" y="0"/>
                    </a:lnTo>
                    <a:lnTo>
                      <a:pt x="56" y="0"/>
                    </a:lnTo>
                    <a:lnTo>
                      <a:pt x="67" y="3"/>
                    </a:lnTo>
                    <a:lnTo>
                      <a:pt x="72" y="7"/>
                    </a:lnTo>
                    <a:lnTo>
                      <a:pt x="75" y="12"/>
                    </a:lnTo>
                    <a:lnTo>
                      <a:pt x="79" y="15"/>
                    </a:lnTo>
                    <a:lnTo>
                      <a:pt x="84" y="26"/>
                    </a:lnTo>
                    <a:lnTo>
                      <a:pt x="88" y="36"/>
                    </a:lnTo>
                    <a:lnTo>
                      <a:pt x="89" y="50"/>
                    </a:lnTo>
                    <a:lnTo>
                      <a:pt x="91" y="70"/>
                    </a:lnTo>
                    <a:lnTo>
                      <a:pt x="89" y="90"/>
                    </a:lnTo>
                    <a:lnTo>
                      <a:pt x="86" y="108"/>
                    </a:lnTo>
                    <a:lnTo>
                      <a:pt x="82" y="118"/>
                    </a:lnTo>
                    <a:lnTo>
                      <a:pt x="77" y="125"/>
                    </a:lnTo>
                    <a:lnTo>
                      <a:pt x="70" y="131"/>
                    </a:lnTo>
                    <a:lnTo>
                      <a:pt x="63" y="136"/>
                    </a:lnTo>
                    <a:lnTo>
                      <a:pt x="56" y="138"/>
                    </a:lnTo>
                    <a:lnTo>
                      <a:pt x="46" y="139"/>
                    </a:lnTo>
                    <a:lnTo>
                      <a:pt x="28" y="136"/>
                    </a:lnTo>
                    <a:lnTo>
                      <a:pt x="14" y="125"/>
                    </a:lnTo>
                    <a:lnTo>
                      <a:pt x="7" y="111"/>
                    </a:lnTo>
                    <a:lnTo>
                      <a:pt x="2" y="92"/>
                    </a:lnTo>
                    <a:lnTo>
                      <a:pt x="0" y="70"/>
                    </a:lnTo>
                    <a:close/>
                    <a:moveTo>
                      <a:pt x="20" y="70"/>
                    </a:moveTo>
                    <a:lnTo>
                      <a:pt x="20" y="89"/>
                    </a:lnTo>
                    <a:lnTo>
                      <a:pt x="23" y="103"/>
                    </a:lnTo>
                    <a:lnTo>
                      <a:pt x="27" y="113"/>
                    </a:lnTo>
                    <a:lnTo>
                      <a:pt x="32" y="118"/>
                    </a:lnTo>
                    <a:lnTo>
                      <a:pt x="39" y="122"/>
                    </a:lnTo>
                    <a:lnTo>
                      <a:pt x="46" y="124"/>
                    </a:lnTo>
                    <a:lnTo>
                      <a:pt x="53" y="122"/>
                    </a:lnTo>
                    <a:lnTo>
                      <a:pt x="60" y="118"/>
                    </a:lnTo>
                    <a:lnTo>
                      <a:pt x="65" y="113"/>
                    </a:lnTo>
                    <a:lnTo>
                      <a:pt x="70" y="103"/>
                    </a:lnTo>
                    <a:lnTo>
                      <a:pt x="72" y="89"/>
                    </a:lnTo>
                    <a:lnTo>
                      <a:pt x="74" y="70"/>
                    </a:lnTo>
                    <a:lnTo>
                      <a:pt x="72" y="50"/>
                    </a:lnTo>
                    <a:lnTo>
                      <a:pt x="70" y="35"/>
                    </a:lnTo>
                    <a:lnTo>
                      <a:pt x="65" y="26"/>
                    </a:lnTo>
                    <a:lnTo>
                      <a:pt x="60" y="19"/>
                    </a:lnTo>
                    <a:lnTo>
                      <a:pt x="53" y="15"/>
                    </a:lnTo>
                    <a:lnTo>
                      <a:pt x="46" y="15"/>
                    </a:lnTo>
                    <a:lnTo>
                      <a:pt x="39" y="15"/>
                    </a:lnTo>
                    <a:lnTo>
                      <a:pt x="32" y="19"/>
                    </a:lnTo>
                    <a:lnTo>
                      <a:pt x="27" y="24"/>
                    </a:lnTo>
                    <a:lnTo>
                      <a:pt x="23" y="35"/>
                    </a:lnTo>
                    <a:lnTo>
                      <a:pt x="20" y="50"/>
                    </a:lnTo>
                    <a:lnTo>
                      <a:pt x="20"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193" name="Freeform 1651"/>
              <p:cNvSpPr>
                <a:spLocks noEditPoints="1"/>
              </p:cNvSpPr>
              <p:nvPr/>
            </p:nvSpPr>
            <p:spPr bwMode="auto">
              <a:xfrm>
                <a:off x="2609" y="3035"/>
                <a:ext cx="46" cy="70"/>
              </a:xfrm>
              <a:custGeom>
                <a:avLst/>
                <a:gdLst>
                  <a:gd name="T0" fmla="*/ 0 w 91"/>
                  <a:gd name="T1" fmla="*/ 70 h 139"/>
                  <a:gd name="T2" fmla="*/ 2 w 91"/>
                  <a:gd name="T3" fmla="*/ 47 h 139"/>
                  <a:gd name="T4" fmla="*/ 5 w 91"/>
                  <a:gd name="T5" fmla="*/ 29 h 139"/>
                  <a:gd name="T6" fmla="*/ 9 w 91"/>
                  <a:gd name="T7" fmla="*/ 21 h 139"/>
                  <a:gd name="T8" fmla="*/ 14 w 91"/>
                  <a:gd name="T9" fmla="*/ 12 h 139"/>
                  <a:gd name="T10" fmla="*/ 21 w 91"/>
                  <a:gd name="T11" fmla="*/ 7 h 139"/>
                  <a:gd name="T12" fmla="*/ 28 w 91"/>
                  <a:gd name="T13" fmla="*/ 3 h 139"/>
                  <a:gd name="T14" fmla="*/ 35 w 91"/>
                  <a:gd name="T15" fmla="*/ 0 h 139"/>
                  <a:gd name="T16" fmla="*/ 45 w 91"/>
                  <a:gd name="T17" fmla="*/ 0 h 139"/>
                  <a:gd name="T18" fmla="*/ 56 w 91"/>
                  <a:gd name="T19" fmla="*/ 0 h 139"/>
                  <a:gd name="T20" fmla="*/ 64 w 91"/>
                  <a:gd name="T21" fmla="*/ 3 h 139"/>
                  <a:gd name="T22" fmla="*/ 70 w 91"/>
                  <a:gd name="T23" fmla="*/ 7 h 139"/>
                  <a:gd name="T24" fmla="*/ 75 w 91"/>
                  <a:gd name="T25" fmla="*/ 12 h 139"/>
                  <a:gd name="T26" fmla="*/ 78 w 91"/>
                  <a:gd name="T27" fmla="*/ 15 h 139"/>
                  <a:gd name="T28" fmla="*/ 84 w 91"/>
                  <a:gd name="T29" fmla="*/ 26 h 139"/>
                  <a:gd name="T30" fmla="*/ 87 w 91"/>
                  <a:gd name="T31" fmla="*/ 36 h 139"/>
                  <a:gd name="T32" fmla="*/ 89 w 91"/>
                  <a:gd name="T33" fmla="*/ 50 h 139"/>
                  <a:gd name="T34" fmla="*/ 91 w 91"/>
                  <a:gd name="T35" fmla="*/ 70 h 139"/>
                  <a:gd name="T36" fmla="*/ 89 w 91"/>
                  <a:gd name="T37" fmla="*/ 90 h 139"/>
                  <a:gd name="T38" fmla="*/ 85 w 91"/>
                  <a:gd name="T39" fmla="*/ 108 h 139"/>
                  <a:gd name="T40" fmla="*/ 82 w 91"/>
                  <a:gd name="T41" fmla="*/ 118 h 139"/>
                  <a:gd name="T42" fmla="*/ 77 w 91"/>
                  <a:gd name="T43" fmla="*/ 125 h 139"/>
                  <a:gd name="T44" fmla="*/ 70 w 91"/>
                  <a:gd name="T45" fmla="*/ 131 h 139"/>
                  <a:gd name="T46" fmla="*/ 63 w 91"/>
                  <a:gd name="T47" fmla="*/ 136 h 139"/>
                  <a:gd name="T48" fmla="*/ 54 w 91"/>
                  <a:gd name="T49" fmla="*/ 138 h 139"/>
                  <a:gd name="T50" fmla="*/ 45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7 w 91"/>
                  <a:gd name="T63" fmla="*/ 70 h 139"/>
                  <a:gd name="T64" fmla="*/ 19 w 91"/>
                  <a:gd name="T65" fmla="*/ 89 h 139"/>
                  <a:gd name="T66" fmla="*/ 21 w 91"/>
                  <a:gd name="T67" fmla="*/ 103 h 139"/>
                  <a:gd name="T68" fmla="*/ 26 w 91"/>
                  <a:gd name="T69" fmla="*/ 113 h 139"/>
                  <a:gd name="T70" fmla="*/ 31 w 91"/>
                  <a:gd name="T71" fmla="*/ 118 h 139"/>
                  <a:gd name="T72" fmla="*/ 38 w 91"/>
                  <a:gd name="T73" fmla="*/ 122 h 139"/>
                  <a:gd name="T74" fmla="*/ 45 w 91"/>
                  <a:gd name="T75" fmla="*/ 124 h 139"/>
                  <a:gd name="T76" fmla="*/ 52 w 91"/>
                  <a:gd name="T77" fmla="*/ 122 h 139"/>
                  <a:gd name="T78" fmla="*/ 59 w 91"/>
                  <a:gd name="T79" fmla="*/ 118 h 139"/>
                  <a:gd name="T80" fmla="*/ 64 w 91"/>
                  <a:gd name="T81" fmla="*/ 113 h 139"/>
                  <a:gd name="T82" fmla="*/ 68 w 91"/>
                  <a:gd name="T83" fmla="*/ 103 h 139"/>
                  <a:gd name="T84" fmla="*/ 71 w 91"/>
                  <a:gd name="T85" fmla="*/ 89 h 139"/>
                  <a:gd name="T86" fmla="*/ 71 w 91"/>
                  <a:gd name="T87" fmla="*/ 70 h 139"/>
                  <a:gd name="T88" fmla="*/ 71 w 91"/>
                  <a:gd name="T89" fmla="*/ 50 h 139"/>
                  <a:gd name="T90" fmla="*/ 68 w 91"/>
                  <a:gd name="T91" fmla="*/ 35 h 139"/>
                  <a:gd name="T92" fmla="*/ 64 w 91"/>
                  <a:gd name="T93" fmla="*/ 26 h 139"/>
                  <a:gd name="T94" fmla="*/ 59 w 91"/>
                  <a:gd name="T95" fmla="*/ 19 h 139"/>
                  <a:gd name="T96" fmla="*/ 52 w 91"/>
                  <a:gd name="T97" fmla="*/ 15 h 139"/>
                  <a:gd name="T98" fmla="*/ 45 w 91"/>
                  <a:gd name="T99" fmla="*/ 15 h 139"/>
                  <a:gd name="T100" fmla="*/ 38 w 91"/>
                  <a:gd name="T101" fmla="*/ 15 h 139"/>
                  <a:gd name="T102" fmla="*/ 31 w 91"/>
                  <a:gd name="T103" fmla="*/ 19 h 139"/>
                  <a:gd name="T104" fmla="*/ 26 w 91"/>
                  <a:gd name="T105" fmla="*/ 24 h 139"/>
                  <a:gd name="T106" fmla="*/ 21 w 91"/>
                  <a:gd name="T107" fmla="*/ 35 h 139"/>
                  <a:gd name="T108" fmla="*/ 19 w 91"/>
                  <a:gd name="T109" fmla="*/ 50 h 139"/>
                  <a:gd name="T110" fmla="*/ 17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5" y="29"/>
                    </a:lnTo>
                    <a:lnTo>
                      <a:pt x="9" y="21"/>
                    </a:lnTo>
                    <a:lnTo>
                      <a:pt x="14" y="12"/>
                    </a:lnTo>
                    <a:lnTo>
                      <a:pt x="21" y="7"/>
                    </a:lnTo>
                    <a:lnTo>
                      <a:pt x="28" y="3"/>
                    </a:lnTo>
                    <a:lnTo>
                      <a:pt x="35" y="0"/>
                    </a:lnTo>
                    <a:lnTo>
                      <a:pt x="45" y="0"/>
                    </a:lnTo>
                    <a:lnTo>
                      <a:pt x="56" y="0"/>
                    </a:lnTo>
                    <a:lnTo>
                      <a:pt x="64" y="3"/>
                    </a:lnTo>
                    <a:lnTo>
                      <a:pt x="70" y="7"/>
                    </a:lnTo>
                    <a:lnTo>
                      <a:pt x="75" y="12"/>
                    </a:lnTo>
                    <a:lnTo>
                      <a:pt x="78" y="15"/>
                    </a:lnTo>
                    <a:lnTo>
                      <a:pt x="84" y="26"/>
                    </a:lnTo>
                    <a:lnTo>
                      <a:pt x="87" y="36"/>
                    </a:lnTo>
                    <a:lnTo>
                      <a:pt x="89" y="50"/>
                    </a:lnTo>
                    <a:lnTo>
                      <a:pt x="91" y="70"/>
                    </a:lnTo>
                    <a:lnTo>
                      <a:pt x="89" y="90"/>
                    </a:lnTo>
                    <a:lnTo>
                      <a:pt x="85" y="108"/>
                    </a:lnTo>
                    <a:lnTo>
                      <a:pt x="82" y="118"/>
                    </a:lnTo>
                    <a:lnTo>
                      <a:pt x="77" y="125"/>
                    </a:lnTo>
                    <a:lnTo>
                      <a:pt x="70" y="131"/>
                    </a:lnTo>
                    <a:lnTo>
                      <a:pt x="63" y="136"/>
                    </a:lnTo>
                    <a:lnTo>
                      <a:pt x="54" y="138"/>
                    </a:lnTo>
                    <a:lnTo>
                      <a:pt x="45" y="139"/>
                    </a:lnTo>
                    <a:lnTo>
                      <a:pt x="28" y="136"/>
                    </a:lnTo>
                    <a:lnTo>
                      <a:pt x="14" y="125"/>
                    </a:lnTo>
                    <a:lnTo>
                      <a:pt x="7" y="111"/>
                    </a:lnTo>
                    <a:lnTo>
                      <a:pt x="2" y="92"/>
                    </a:lnTo>
                    <a:lnTo>
                      <a:pt x="0" y="70"/>
                    </a:lnTo>
                    <a:close/>
                    <a:moveTo>
                      <a:pt x="17" y="70"/>
                    </a:moveTo>
                    <a:lnTo>
                      <a:pt x="19" y="89"/>
                    </a:lnTo>
                    <a:lnTo>
                      <a:pt x="21" y="103"/>
                    </a:lnTo>
                    <a:lnTo>
                      <a:pt x="26" y="113"/>
                    </a:lnTo>
                    <a:lnTo>
                      <a:pt x="31" y="118"/>
                    </a:lnTo>
                    <a:lnTo>
                      <a:pt x="38" y="122"/>
                    </a:lnTo>
                    <a:lnTo>
                      <a:pt x="45" y="124"/>
                    </a:lnTo>
                    <a:lnTo>
                      <a:pt x="52" y="122"/>
                    </a:lnTo>
                    <a:lnTo>
                      <a:pt x="59" y="118"/>
                    </a:lnTo>
                    <a:lnTo>
                      <a:pt x="64" y="113"/>
                    </a:lnTo>
                    <a:lnTo>
                      <a:pt x="68" y="103"/>
                    </a:lnTo>
                    <a:lnTo>
                      <a:pt x="71" y="89"/>
                    </a:lnTo>
                    <a:lnTo>
                      <a:pt x="71" y="70"/>
                    </a:lnTo>
                    <a:lnTo>
                      <a:pt x="71" y="50"/>
                    </a:lnTo>
                    <a:lnTo>
                      <a:pt x="68" y="35"/>
                    </a:lnTo>
                    <a:lnTo>
                      <a:pt x="64" y="26"/>
                    </a:lnTo>
                    <a:lnTo>
                      <a:pt x="59" y="19"/>
                    </a:lnTo>
                    <a:lnTo>
                      <a:pt x="52" y="15"/>
                    </a:lnTo>
                    <a:lnTo>
                      <a:pt x="45" y="15"/>
                    </a:lnTo>
                    <a:lnTo>
                      <a:pt x="38"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194" name="Freeform 1652"/>
              <p:cNvSpPr>
                <a:spLocks noEditPoints="1"/>
              </p:cNvSpPr>
              <p:nvPr/>
            </p:nvSpPr>
            <p:spPr bwMode="auto">
              <a:xfrm>
                <a:off x="2663" y="3035"/>
                <a:ext cx="44" cy="70"/>
              </a:xfrm>
              <a:custGeom>
                <a:avLst/>
                <a:gdLst>
                  <a:gd name="T0" fmla="*/ 0 w 89"/>
                  <a:gd name="T1" fmla="*/ 70 h 139"/>
                  <a:gd name="T2" fmla="*/ 2 w 89"/>
                  <a:gd name="T3" fmla="*/ 47 h 139"/>
                  <a:gd name="T4" fmla="*/ 6 w 89"/>
                  <a:gd name="T5" fmla="*/ 29 h 139"/>
                  <a:gd name="T6" fmla="*/ 9 w 89"/>
                  <a:gd name="T7" fmla="*/ 21 h 139"/>
                  <a:gd name="T8" fmla="*/ 14 w 89"/>
                  <a:gd name="T9" fmla="*/ 12 h 139"/>
                  <a:gd name="T10" fmla="*/ 20 w 89"/>
                  <a:gd name="T11" fmla="*/ 7 h 139"/>
                  <a:gd name="T12" fmla="*/ 27 w 89"/>
                  <a:gd name="T13" fmla="*/ 3 h 139"/>
                  <a:gd name="T14" fmla="*/ 35 w 89"/>
                  <a:gd name="T15" fmla="*/ 0 h 139"/>
                  <a:gd name="T16" fmla="*/ 46 w 89"/>
                  <a:gd name="T17" fmla="*/ 0 h 139"/>
                  <a:gd name="T18" fmla="*/ 56 w 89"/>
                  <a:gd name="T19" fmla="*/ 0 h 139"/>
                  <a:gd name="T20" fmla="*/ 65 w 89"/>
                  <a:gd name="T21" fmla="*/ 3 h 139"/>
                  <a:gd name="T22" fmla="*/ 70 w 89"/>
                  <a:gd name="T23" fmla="*/ 7 h 139"/>
                  <a:gd name="T24" fmla="*/ 75 w 89"/>
                  <a:gd name="T25" fmla="*/ 12 h 139"/>
                  <a:gd name="T26" fmla="*/ 79 w 89"/>
                  <a:gd name="T27" fmla="*/ 15 h 139"/>
                  <a:gd name="T28" fmla="*/ 84 w 89"/>
                  <a:gd name="T29" fmla="*/ 26 h 139"/>
                  <a:gd name="T30" fmla="*/ 88 w 89"/>
                  <a:gd name="T31" fmla="*/ 36 h 139"/>
                  <a:gd name="T32" fmla="*/ 89 w 89"/>
                  <a:gd name="T33" fmla="*/ 50 h 139"/>
                  <a:gd name="T34" fmla="*/ 89 w 89"/>
                  <a:gd name="T35" fmla="*/ 70 h 139"/>
                  <a:gd name="T36" fmla="*/ 89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6 w 89"/>
                  <a:gd name="T51" fmla="*/ 139 h 139"/>
                  <a:gd name="T52" fmla="*/ 27 w 89"/>
                  <a:gd name="T53" fmla="*/ 136 h 139"/>
                  <a:gd name="T54" fmla="*/ 14 w 89"/>
                  <a:gd name="T55" fmla="*/ 125 h 139"/>
                  <a:gd name="T56" fmla="*/ 6 w 89"/>
                  <a:gd name="T57" fmla="*/ 111 h 139"/>
                  <a:gd name="T58" fmla="*/ 2 w 89"/>
                  <a:gd name="T59" fmla="*/ 92 h 139"/>
                  <a:gd name="T60" fmla="*/ 0 w 89"/>
                  <a:gd name="T61" fmla="*/ 70 h 139"/>
                  <a:gd name="T62" fmla="*/ 18 w 89"/>
                  <a:gd name="T63" fmla="*/ 70 h 139"/>
                  <a:gd name="T64" fmla="*/ 20 w 89"/>
                  <a:gd name="T65" fmla="*/ 89 h 139"/>
                  <a:gd name="T66" fmla="*/ 21 w 89"/>
                  <a:gd name="T67" fmla="*/ 103 h 139"/>
                  <a:gd name="T68" fmla="*/ 27 w 89"/>
                  <a:gd name="T69" fmla="*/ 113 h 139"/>
                  <a:gd name="T70" fmla="*/ 32 w 89"/>
                  <a:gd name="T71" fmla="*/ 118 h 139"/>
                  <a:gd name="T72" fmla="*/ 37 w 89"/>
                  <a:gd name="T73" fmla="*/ 122 h 139"/>
                  <a:gd name="T74" fmla="*/ 46 w 89"/>
                  <a:gd name="T75" fmla="*/ 124 h 139"/>
                  <a:gd name="T76" fmla="*/ 53 w 89"/>
                  <a:gd name="T77" fmla="*/ 122 h 139"/>
                  <a:gd name="T78" fmla="*/ 58 w 89"/>
                  <a:gd name="T79" fmla="*/ 118 h 139"/>
                  <a:gd name="T80" fmla="*/ 65 w 89"/>
                  <a:gd name="T81" fmla="*/ 113 h 139"/>
                  <a:gd name="T82" fmla="*/ 68 w 89"/>
                  <a:gd name="T83" fmla="*/ 103 h 139"/>
                  <a:gd name="T84" fmla="*/ 72 w 89"/>
                  <a:gd name="T85" fmla="*/ 89 h 139"/>
                  <a:gd name="T86" fmla="*/ 72 w 89"/>
                  <a:gd name="T87" fmla="*/ 70 h 139"/>
                  <a:gd name="T88" fmla="*/ 72 w 89"/>
                  <a:gd name="T89" fmla="*/ 50 h 139"/>
                  <a:gd name="T90" fmla="*/ 68 w 89"/>
                  <a:gd name="T91" fmla="*/ 35 h 139"/>
                  <a:gd name="T92" fmla="*/ 65 w 89"/>
                  <a:gd name="T93" fmla="*/ 26 h 139"/>
                  <a:gd name="T94" fmla="*/ 60 w 89"/>
                  <a:gd name="T95" fmla="*/ 19 h 139"/>
                  <a:gd name="T96" fmla="*/ 53 w 89"/>
                  <a:gd name="T97" fmla="*/ 15 h 139"/>
                  <a:gd name="T98" fmla="*/ 44 w 89"/>
                  <a:gd name="T99" fmla="*/ 15 h 139"/>
                  <a:gd name="T100" fmla="*/ 37 w 89"/>
                  <a:gd name="T101" fmla="*/ 15 h 139"/>
                  <a:gd name="T102" fmla="*/ 32 w 89"/>
                  <a:gd name="T103" fmla="*/ 19 h 139"/>
                  <a:gd name="T104" fmla="*/ 27 w 89"/>
                  <a:gd name="T105" fmla="*/ 24 h 139"/>
                  <a:gd name="T106" fmla="*/ 21 w 89"/>
                  <a:gd name="T107" fmla="*/ 35 h 139"/>
                  <a:gd name="T108" fmla="*/ 20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2" y="47"/>
                    </a:lnTo>
                    <a:lnTo>
                      <a:pt x="6" y="29"/>
                    </a:lnTo>
                    <a:lnTo>
                      <a:pt x="9" y="21"/>
                    </a:lnTo>
                    <a:lnTo>
                      <a:pt x="14" y="12"/>
                    </a:lnTo>
                    <a:lnTo>
                      <a:pt x="20" y="7"/>
                    </a:lnTo>
                    <a:lnTo>
                      <a:pt x="27" y="3"/>
                    </a:lnTo>
                    <a:lnTo>
                      <a:pt x="35" y="0"/>
                    </a:lnTo>
                    <a:lnTo>
                      <a:pt x="46" y="0"/>
                    </a:lnTo>
                    <a:lnTo>
                      <a:pt x="56" y="0"/>
                    </a:lnTo>
                    <a:lnTo>
                      <a:pt x="65" y="3"/>
                    </a:lnTo>
                    <a:lnTo>
                      <a:pt x="70" y="7"/>
                    </a:lnTo>
                    <a:lnTo>
                      <a:pt x="75" y="12"/>
                    </a:lnTo>
                    <a:lnTo>
                      <a:pt x="79" y="15"/>
                    </a:lnTo>
                    <a:lnTo>
                      <a:pt x="84" y="26"/>
                    </a:lnTo>
                    <a:lnTo>
                      <a:pt x="88" y="36"/>
                    </a:lnTo>
                    <a:lnTo>
                      <a:pt x="89" y="50"/>
                    </a:lnTo>
                    <a:lnTo>
                      <a:pt x="89" y="70"/>
                    </a:lnTo>
                    <a:lnTo>
                      <a:pt x="89" y="90"/>
                    </a:lnTo>
                    <a:lnTo>
                      <a:pt x="84" y="108"/>
                    </a:lnTo>
                    <a:lnTo>
                      <a:pt x="81" y="118"/>
                    </a:lnTo>
                    <a:lnTo>
                      <a:pt x="75" y="125"/>
                    </a:lnTo>
                    <a:lnTo>
                      <a:pt x="70" y="131"/>
                    </a:lnTo>
                    <a:lnTo>
                      <a:pt x="63" y="136"/>
                    </a:lnTo>
                    <a:lnTo>
                      <a:pt x="54" y="138"/>
                    </a:lnTo>
                    <a:lnTo>
                      <a:pt x="46" y="139"/>
                    </a:lnTo>
                    <a:lnTo>
                      <a:pt x="27" y="136"/>
                    </a:lnTo>
                    <a:lnTo>
                      <a:pt x="14" y="125"/>
                    </a:lnTo>
                    <a:lnTo>
                      <a:pt x="6" y="111"/>
                    </a:lnTo>
                    <a:lnTo>
                      <a:pt x="2" y="92"/>
                    </a:lnTo>
                    <a:lnTo>
                      <a:pt x="0" y="70"/>
                    </a:lnTo>
                    <a:close/>
                    <a:moveTo>
                      <a:pt x="18" y="70"/>
                    </a:moveTo>
                    <a:lnTo>
                      <a:pt x="20" y="89"/>
                    </a:lnTo>
                    <a:lnTo>
                      <a:pt x="21" y="103"/>
                    </a:lnTo>
                    <a:lnTo>
                      <a:pt x="27" y="113"/>
                    </a:lnTo>
                    <a:lnTo>
                      <a:pt x="32" y="118"/>
                    </a:lnTo>
                    <a:lnTo>
                      <a:pt x="37" y="122"/>
                    </a:lnTo>
                    <a:lnTo>
                      <a:pt x="46" y="124"/>
                    </a:lnTo>
                    <a:lnTo>
                      <a:pt x="53" y="122"/>
                    </a:lnTo>
                    <a:lnTo>
                      <a:pt x="58" y="118"/>
                    </a:lnTo>
                    <a:lnTo>
                      <a:pt x="65" y="113"/>
                    </a:lnTo>
                    <a:lnTo>
                      <a:pt x="68" y="103"/>
                    </a:lnTo>
                    <a:lnTo>
                      <a:pt x="72" y="89"/>
                    </a:lnTo>
                    <a:lnTo>
                      <a:pt x="72" y="70"/>
                    </a:lnTo>
                    <a:lnTo>
                      <a:pt x="72" y="50"/>
                    </a:lnTo>
                    <a:lnTo>
                      <a:pt x="68" y="35"/>
                    </a:lnTo>
                    <a:lnTo>
                      <a:pt x="65" y="26"/>
                    </a:lnTo>
                    <a:lnTo>
                      <a:pt x="60" y="19"/>
                    </a:lnTo>
                    <a:lnTo>
                      <a:pt x="53" y="15"/>
                    </a:lnTo>
                    <a:lnTo>
                      <a:pt x="44" y="15"/>
                    </a:lnTo>
                    <a:lnTo>
                      <a:pt x="37" y="15"/>
                    </a:lnTo>
                    <a:lnTo>
                      <a:pt x="32" y="19"/>
                    </a:lnTo>
                    <a:lnTo>
                      <a:pt x="27" y="24"/>
                    </a:lnTo>
                    <a:lnTo>
                      <a:pt x="21" y="35"/>
                    </a:lnTo>
                    <a:lnTo>
                      <a:pt x="20"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195" name="Line 1653"/>
              <p:cNvSpPr>
                <a:spLocks noChangeShapeType="1"/>
              </p:cNvSpPr>
              <p:nvPr/>
            </p:nvSpPr>
            <p:spPr bwMode="auto">
              <a:xfrm flipV="1">
                <a:off x="2980"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96" name="Line 1654"/>
              <p:cNvSpPr>
                <a:spLocks noChangeShapeType="1"/>
              </p:cNvSpPr>
              <p:nvPr/>
            </p:nvSpPr>
            <p:spPr bwMode="auto">
              <a:xfrm flipV="1">
                <a:off x="2980"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97" name="Line 1655"/>
              <p:cNvSpPr>
                <a:spLocks noChangeShapeType="1"/>
              </p:cNvSpPr>
              <p:nvPr/>
            </p:nvSpPr>
            <p:spPr bwMode="auto">
              <a:xfrm flipV="1">
                <a:off x="2980"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98" name="Line 1656"/>
              <p:cNvSpPr>
                <a:spLocks noChangeShapeType="1"/>
              </p:cNvSpPr>
              <p:nvPr/>
            </p:nvSpPr>
            <p:spPr bwMode="auto">
              <a:xfrm flipV="1">
                <a:off x="2980"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99" name="Line 1657"/>
              <p:cNvSpPr>
                <a:spLocks noChangeShapeType="1"/>
              </p:cNvSpPr>
              <p:nvPr/>
            </p:nvSpPr>
            <p:spPr bwMode="auto">
              <a:xfrm flipV="1">
                <a:off x="2980"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0" name="Line 1658"/>
              <p:cNvSpPr>
                <a:spLocks noChangeShapeType="1"/>
              </p:cNvSpPr>
              <p:nvPr/>
            </p:nvSpPr>
            <p:spPr bwMode="auto">
              <a:xfrm flipV="1">
                <a:off x="2980"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1" name="Line 1659"/>
              <p:cNvSpPr>
                <a:spLocks noChangeShapeType="1"/>
              </p:cNvSpPr>
              <p:nvPr/>
            </p:nvSpPr>
            <p:spPr bwMode="auto">
              <a:xfrm flipV="1">
                <a:off x="2980"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2" name="Line 1660"/>
              <p:cNvSpPr>
                <a:spLocks noChangeShapeType="1"/>
              </p:cNvSpPr>
              <p:nvPr/>
            </p:nvSpPr>
            <p:spPr bwMode="auto">
              <a:xfrm flipV="1">
                <a:off x="2980"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3" name="Line 1661"/>
              <p:cNvSpPr>
                <a:spLocks noChangeShapeType="1"/>
              </p:cNvSpPr>
              <p:nvPr/>
            </p:nvSpPr>
            <p:spPr bwMode="auto">
              <a:xfrm flipV="1">
                <a:off x="2980"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4" name="Line 1662"/>
              <p:cNvSpPr>
                <a:spLocks noChangeShapeType="1"/>
              </p:cNvSpPr>
              <p:nvPr/>
            </p:nvSpPr>
            <p:spPr bwMode="auto">
              <a:xfrm flipV="1">
                <a:off x="2980"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5" name="Line 1663"/>
              <p:cNvSpPr>
                <a:spLocks noChangeShapeType="1"/>
              </p:cNvSpPr>
              <p:nvPr/>
            </p:nvSpPr>
            <p:spPr bwMode="auto">
              <a:xfrm flipV="1">
                <a:off x="2980"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6" name="Line 1664"/>
              <p:cNvSpPr>
                <a:spLocks noChangeShapeType="1"/>
              </p:cNvSpPr>
              <p:nvPr/>
            </p:nvSpPr>
            <p:spPr bwMode="auto">
              <a:xfrm flipV="1">
                <a:off x="2980"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7" name="Line 1665"/>
              <p:cNvSpPr>
                <a:spLocks noChangeShapeType="1"/>
              </p:cNvSpPr>
              <p:nvPr/>
            </p:nvSpPr>
            <p:spPr bwMode="auto">
              <a:xfrm flipV="1">
                <a:off x="2980"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8" name="Line 1666"/>
              <p:cNvSpPr>
                <a:spLocks noChangeShapeType="1"/>
              </p:cNvSpPr>
              <p:nvPr/>
            </p:nvSpPr>
            <p:spPr bwMode="auto">
              <a:xfrm flipV="1">
                <a:off x="2980"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09" name="Line 1667"/>
              <p:cNvSpPr>
                <a:spLocks noChangeShapeType="1"/>
              </p:cNvSpPr>
              <p:nvPr/>
            </p:nvSpPr>
            <p:spPr bwMode="auto">
              <a:xfrm flipV="1">
                <a:off x="2980"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0" name="Line 1668"/>
              <p:cNvSpPr>
                <a:spLocks noChangeShapeType="1"/>
              </p:cNvSpPr>
              <p:nvPr/>
            </p:nvSpPr>
            <p:spPr bwMode="auto">
              <a:xfrm flipV="1">
                <a:off x="2980"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1" name="Line 1669"/>
              <p:cNvSpPr>
                <a:spLocks noChangeShapeType="1"/>
              </p:cNvSpPr>
              <p:nvPr/>
            </p:nvSpPr>
            <p:spPr bwMode="auto">
              <a:xfrm flipV="1">
                <a:off x="2980"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2" name="Line 1670"/>
              <p:cNvSpPr>
                <a:spLocks noChangeShapeType="1"/>
              </p:cNvSpPr>
              <p:nvPr/>
            </p:nvSpPr>
            <p:spPr bwMode="auto">
              <a:xfrm flipV="1">
                <a:off x="2980"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3" name="Line 1671"/>
              <p:cNvSpPr>
                <a:spLocks noChangeShapeType="1"/>
              </p:cNvSpPr>
              <p:nvPr/>
            </p:nvSpPr>
            <p:spPr bwMode="auto">
              <a:xfrm flipV="1">
                <a:off x="2980"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4" name="Line 1672"/>
              <p:cNvSpPr>
                <a:spLocks noChangeShapeType="1"/>
              </p:cNvSpPr>
              <p:nvPr/>
            </p:nvSpPr>
            <p:spPr bwMode="auto">
              <a:xfrm flipV="1">
                <a:off x="2980"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5" name="Line 1673"/>
              <p:cNvSpPr>
                <a:spLocks noChangeShapeType="1"/>
              </p:cNvSpPr>
              <p:nvPr/>
            </p:nvSpPr>
            <p:spPr bwMode="auto">
              <a:xfrm flipV="1">
                <a:off x="2980"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6" name="Line 1674"/>
              <p:cNvSpPr>
                <a:spLocks noChangeShapeType="1"/>
              </p:cNvSpPr>
              <p:nvPr/>
            </p:nvSpPr>
            <p:spPr bwMode="auto">
              <a:xfrm flipV="1">
                <a:off x="2980"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7" name="Line 1675"/>
              <p:cNvSpPr>
                <a:spLocks noChangeShapeType="1"/>
              </p:cNvSpPr>
              <p:nvPr/>
            </p:nvSpPr>
            <p:spPr bwMode="auto">
              <a:xfrm flipV="1">
                <a:off x="2980"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8" name="Line 1676"/>
              <p:cNvSpPr>
                <a:spLocks noChangeShapeType="1"/>
              </p:cNvSpPr>
              <p:nvPr/>
            </p:nvSpPr>
            <p:spPr bwMode="auto">
              <a:xfrm flipV="1">
                <a:off x="2980"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19" name="Line 1677"/>
              <p:cNvSpPr>
                <a:spLocks noChangeShapeType="1"/>
              </p:cNvSpPr>
              <p:nvPr/>
            </p:nvSpPr>
            <p:spPr bwMode="auto">
              <a:xfrm flipV="1">
                <a:off x="2980"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0" name="Line 1678"/>
              <p:cNvSpPr>
                <a:spLocks noChangeShapeType="1"/>
              </p:cNvSpPr>
              <p:nvPr/>
            </p:nvSpPr>
            <p:spPr bwMode="auto">
              <a:xfrm flipV="1">
                <a:off x="2980"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1" name="Line 1679"/>
              <p:cNvSpPr>
                <a:spLocks noChangeShapeType="1"/>
              </p:cNvSpPr>
              <p:nvPr/>
            </p:nvSpPr>
            <p:spPr bwMode="auto">
              <a:xfrm flipV="1">
                <a:off x="2980"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2" name="Line 1680"/>
              <p:cNvSpPr>
                <a:spLocks noChangeShapeType="1"/>
              </p:cNvSpPr>
              <p:nvPr/>
            </p:nvSpPr>
            <p:spPr bwMode="auto">
              <a:xfrm flipV="1">
                <a:off x="2980"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3" name="Line 1681"/>
              <p:cNvSpPr>
                <a:spLocks noChangeShapeType="1"/>
              </p:cNvSpPr>
              <p:nvPr/>
            </p:nvSpPr>
            <p:spPr bwMode="auto">
              <a:xfrm flipV="1">
                <a:off x="2980"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4" name="Line 1682"/>
              <p:cNvSpPr>
                <a:spLocks noChangeShapeType="1"/>
              </p:cNvSpPr>
              <p:nvPr/>
            </p:nvSpPr>
            <p:spPr bwMode="auto">
              <a:xfrm flipV="1">
                <a:off x="2980"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5" name="Line 1683"/>
              <p:cNvSpPr>
                <a:spLocks noChangeShapeType="1"/>
              </p:cNvSpPr>
              <p:nvPr/>
            </p:nvSpPr>
            <p:spPr bwMode="auto">
              <a:xfrm flipV="1">
                <a:off x="2980"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6" name="Line 1684"/>
              <p:cNvSpPr>
                <a:spLocks noChangeShapeType="1"/>
              </p:cNvSpPr>
              <p:nvPr/>
            </p:nvSpPr>
            <p:spPr bwMode="auto">
              <a:xfrm flipV="1">
                <a:off x="2980"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7" name="Line 1685"/>
              <p:cNvSpPr>
                <a:spLocks noChangeShapeType="1"/>
              </p:cNvSpPr>
              <p:nvPr/>
            </p:nvSpPr>
            <p:spPr bwMode="auto">
              <a:xfrm flipV="1">
                <a:off x="2980"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8" name="Line 1686"/>
              <p:cNvSpPr>
                <a:spLocks noChangeShapeType="1"/>
              </p:cNvSpPr>
              <p:nvPr/>
            </p:nvSpPr>
            <p:spPr bwMode="auto">
              <a:xfrm flipV="1">
                <a:off x="2980"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29" name="Line 1687"/>
              <p:cNvSpPr>
                <a:spLocks noChangeShapeType="1"/>
              </p:cNvSpPr>
              <p:nvPr/>
            </p:nvSpPr>
            <p:spPr bwMode="auto">
              <a:xfrm flipV="1">
                <a:off x="2980"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0" name="Line 1688"/>
              <p:cNvSpPr>
                <a:spLocks noChangeShapeType="1"/>
              </p:cNvSpPr>
              <p:nvPr/>
            </p:nvSpPr>
            <p:spPr bwMode="auto">
              <a:xfrm flipV="1">
                <a:off x="2980"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1" name="Line 1689"/>
              <p:cNvSpPr>
                <a:spLocks noChangeShapeType="1"/>
              </p:cNvSpPr>
              <p:nvPr/>
            </p:nvSpPr>
            <p:spPr bwMode="auto">
              <a:xfrm flipV="1">
                <a:off x="2980"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2" name="Line 1690"/>
              <p:cNvSpPr>
                <a:spLocks noChangeShapeType="1"/>
              </p:cNvSpPr>
              <p:nvPr/>
            </p:nvSpPr>
            <p:spPr bwMode="auto">
              <a:xfrm flipV="1">
                <a:off x="2980"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3" name="Line 1691"/>
              <p:cNvSpPr>
                <a:spLocks noChangeShapeType="1"/>
              </p:cNvSpPr>
              <p:nvPr/>
            </p:nvSpPr>
            <p:spPr bwMode="auto">
              <a:xfrm flipV="1">
                <a:off x="2980"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4" name="Line 1692"/>
              <p:cNvSpPr>
                <a:spLocks noChangeShapeType="1"/>
              </p:cNvSpPr>
              <p:nvPr/>
            </p:nvSpPr>
            <p:spPr bwMode="auto">
              <a:xfrm flipV="1">
                <a:off x="2980"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5" name="Line 1693"/>
              <p:cNvSpPr>
                <a:spLocks noChangeShapeType="1"/>
              </p:cNvSpPr>
              <p:nvPr/>
            </p:nvSpPr>
            <p:spPr bwMode="auto">
              <a:xfrm flipV="1">
                <a:off x="2980"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6" name="Line 1694"/>
              <p:cNvSpPr>
                <a:spLocks noChangeShapeType="1"/>
              </p:cNvSpPr>
              <p:nvPr/>
            </p:nvSpPr>
            <p:spPr bwMode="auto">
              <a:xfrm flipV="1">
                <a:off x="2980"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7" name="Line 1695"/>
              <p:cNvSpPr>
                <a:spLocks noChangeShapeType="1"/>
              </p:cNvSpPr>
              <p:nvPr/>
            </p:nvSpPr>
            <p:spPr bwMode="auto">
              <a:xfrm flipV="1">
                <a:off x="2980"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8" name="Line 1696"/>
              <p:cNvSpPr>
                <a:spLocks noChangeShapeType="1"/>
              </p:cNvSpPr>
              <p:nvPr/>
            </p:nvSpPr>
            <p:spPr bwMode="auto">
              <a:xfrm flipV="1">
                <a:off x="2980"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39" name="Line 1697"/>
              <p:cNvSpPr>
                <a:spLocks noChangeShapeType="1"/>
              </p:cNvSpPr>
              <p:nvPr/>
            </p:nvSpPr>
            <p:spPr bwMode="auto">
              <a:xfrm flipV="1">
                <a:off x="2980"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0" name="Line 1698"/>
              <p:cNvSpPr>
                <a:spLocks noChangeShapeType="1"/>
              </p:cNvSpPr>
              <p:nvPr/>
            </p:nvSpPr>
            <p:spPr bwMode="auto">
              <a:xfrm flipV="1">
                <a:off x="2980"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1" name="Line 1699"/>
              <p:cNvSpPr>
                <a:spLocks noChangeShapeType="1"/>
              </p:cNvSpPr>
              <p:nvPr/>
            </p:nvSpPr>
            <p:spPr bwMode="auto">
              <a:xfrm flipV="1">
                <a:off x="2980"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2" name="Line 1700"/>
              <p:cNvSpPr>
                <a:spLocks noChangeShapeType="1"/>
              </p:cNvSpPr>
              <p:nvPr/>
            </p:nvSpPr>
            <p:spPr bwMode="auto">
              <a:xfrm flipV="1">
                <a:off x="2980"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3" name="Line 1701"/>
              <p:cNvSpPr>
                <a:spLocks noChangeShapeType="1"/>
              </p:cNvSpPr>
              <p:nvPr/>
            </p:nvSpPr>
            <p:spPr bwMode="auto">
              <a:xfrm flipV="1">
                <a:off x="2980"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4" name="Line 1702"/>
              <p:cNvSpPr>
                <a:spLocks noChangeShapeType="1"/>
              </p:cNvSpPr>
              <p:nvPr/>
            </p:nvSpPr>
            <p:spPr bwMode="auto">
              <a:xfrm flipV="1">
                <a:off x="2980"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5" name="Line 1703"/>
              <p:cNvSpPr>
                <a:spLocks noChangeShapeType="1"/>
              </p:cNvSpPr>
              <p:nvPr/>
            </p:nvSpPr>
            <p:spPr bwMode="auto">
              <a:xfrm flipV="1">
                <a:off x="2980"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6" name="Line 1704"/>
              <p:cNvSpPr>
                <a:spLocks noChangeShapeType="1"/>
              </p:cNvSpPr>
              <p:nvPr/>
            </p:nvSpPr>
            <p:spPr bwMode="auto">
              <a:xfrm flipV="1">
                <a:off x="2980"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7" name="Line 1705"/>
              <p:cNvSpPr>
                <a:spLocks noChangeShapeType="1"/>
              </p:cNvSpPr>
              <p:nvPr/>
            </p:nvSpPr>
            <p:spPr bwMode="auto">
              <a:xfrm flipV="1">
                <a:off x="2980"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8" name="Line 1706"/>
              <p:cNvSpPr>
                <a:spLocks noChangeShapeType="1"/>
              </p:cNvSpPr>
              <p:nvPr/>
            </p:nvSpPr>
            <p:spPr bwMode="auto">
              <a:xfrm flipV="1">
                <a:off x="2980"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49" name="Line 1707"/>
              <p:cNvSpPr>
                <a:spLocks noChangeShapeType="1"/>
              </p:cNvSpPr>
              <p:nvPr/>
            </p:nvSpPr>
            <p:spPr bwMode="auto">
              <a:xfrm flipV="1">
                <a:off x="2980"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0" name="Line 1708"/>
              <p:cNvSpPr>
                <a:spLocks noChangeShapeType="1"/>
              </p:cNvSpPr>
              <p:nvPr/>
            </p:nvSpPr>
            <p:spPr bwMode="auto">
              <a:xfrm flipV="1">
                <a:off x="2980"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1" name="Line 1709"/>
              <p:cNvSpPr>
                <a:spLocks noChangeShapeType="1"/>
              </p:cNvSpPr>
              <p:nvPr/>
            </p:nvSpPr>
            <p:spPr bwMode="auto">
              <a:xfrm flipV="1">
                <a:off x="2980"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2" name="Line 1710"/>
              <p:cNvSpPr>
                <a:spLocks noChangeShapeType="1"/>
              </p:cNvSpPr>
              <p:nvPr/>
            </p:nvSpPr>
            <p:spPr bwMode="auto">
              <a:xfrm flipV="1">
                <a:off x="2980"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3" name="Line 1711"/>
              <p:cNvSpPr>
                <a:spLocks noChangeShapeType="1"/>
              </p:cNvSpPr>
              <p:nvPr/>
            </p:nvSpPr>
            <p:spPr bwMode="auto">
              <a:xfrm flipV="1">
                <a:off x="2980"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4" name="Line 1712"/>
              <p:cNvSpPr>
                <a:spLocks noChangeShapeType="1"/>
              </p:cNvSpPr>
              <p:nvPr/>
            </p:nvSpPr>
            <p:spPr bwMode="auto">
              <a:xfrm flipV="1">
                <a:off x="2980"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5" name="Line 1713"/>
              <p:cNvSpPr>
                <a:spLocks noChangeShapeType="1"/>
              </p:cNvSpPr>
              <p:nvPr/>
            </p:nvSpPr>
            <p:spPr bwMode="auto">
              <a:xfrm flipV="1">
                <a:off x="2980"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6" name="Line 1714"/>
              <p:cNvSpPr>
                <a:spLocks noChangeShapeType="1"/>
              </p:cNvSpPr>
              <p:nvPr/>
            </p:nvSpPr>
            <p:spPr bwMode="auto">
              <a:xfrm flipV="1">
                <a:off x="2980"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7" name="Line 1715"/>
              <p:cNvSpPr>
                <a:spLocks noChangeShapeType="1"/>
              </p:cNvSpPr>
              <p:nvPr/>
            </p:nvSpPr>
            <p:spPr bwMode="auto">
              <a:xfrm flipV="1">
                <a:off x="2980"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8" name="Line 1716"/>
              <p:cNvSpPr>
                <a:spLocks noChangeShapeType="1"/>
              </p:cNvSpPr>
              <p:nvPr/>
            </p:nvSpPr>
            <p:spPr bwMode="auto">
              <a:xfrm flipV="1">
                <a:off x="2980"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59" name="Line 1717"/>
              <p:cNvSpPr>
                <a:spLocks noChangeShapeType="1"/>
              </p:cNvSpPr>
              <p:nvPr/>
            </p:nvSpPr>
            <p:spPr bwMode="auto">
              <a:xfrm flipV="1">
                <a:off x="2980"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0" name="Line 1718"/>
              <p:cNvSpPr>
                <a:spLocks noChangeShapeType="1"/>
              </p:cNvSpPr>
              <p:nvPr/>
            </p:nvSpPr>
            <p:spPr bwMode="auto">
              <a:xfrm flipV="1">
                <a:off x="2980"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1" name="Line 1719"/>
              <p:cNvSpPr>
                <a:spLocks noChangeShapeType="1"/>
              </p:cNvSpPr>
              <p:nvPr/>
            </p:nvSpPr>
            <p:spPr bwMode="auto">
              <a:xfrm flipV="1">
                <a:off x="2980"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2" name="Line 1720"/>
              <p:cNvSpPr>
                <a:spLocks noChangeShapeType="1"/>
              </p:cNvSpPr>
              <p:nvPr/>
            </p:nvSpPr>
            <p:spPr bwMode="auto">
              <a:xfrm flipV="1">
                <a:off x="2980"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3" name="Line 1721"/>
              <p:cNvSpPr>
                <a:spLocks noChangeShapeType="1"/>
              </p:cNvSpPr>
              <p:nvPr/>
            </p:nvSpPr>
            <p:spPr bwMode="auto">
              <a:xfrm flipV="1">
                <a:off x="2980"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4" name="Line 1722"/>
              <p:cNvSpPr>
                <a:spLocks noChangeShapeType="1"/>
              </p:cNvSpPr>
              <p:nvPr/>
            </p:nvSpPr>
            <p:spPr bwMode="auto">
              <a:xfrm flipV="1">
                <a:off x="2980"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5" name="Line 1723"/>
              <p:cNvSpPr>
                <a:spLocks noChangeShapeType="1"/>
              </p:cNvSpPr>
              <p:nvPr/>
            </p:nvSpPr>
            <p:spPr bwMode="auto">
              <a:xfrm flipV="1">
                <a:off x="2980"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6" name="Line 1724"/>
              <p:cNvSpPr>
                <a:spLocks noChangeShapeType="1"/>
              </p:cNvSpPr>
              <p:nvPr/>
            </p:nvSpPr>
            <p:spPr bwMode="auto">
              <a:xfrm flipV="1">
                <a:off x="2980"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7" name="Line 1725"/>
              <p:cNvSpPr>
                <a:spLocks noChangeShapeType="1"/>
              </p:cNvSpPr>
              <p:nvPr/>
            </p:nvSpPr>
            <p:spPr bwMode="auto">
              <a:xfrm flipV="1">
                <a:off x="2980"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8" name="Line 1726"/>
              <p:cNvSpPr>
                <a:spLocks noChangeShapeType="1"/>
              </p:cNvSpPr>
              <p:nvPr/>
            </p:nvSpPr>
            <p:spPr bwMode="auto">
              <a:xfrm flipV="1">
                <a:off x="2980"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69" name="Line 1727"/>
              <p:cNvSpPr>
                <a:spLocks noChangeShapeType="1"/>
              </p:cNvSpPr>
              <p:nvPr/>
            </p:nvSpPr>
            <p:spPr bwMode="auto">
              <a:xfrm flipV="1">
                <a:off x="2980"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0" name="Line 1728"/>
              <p:cNvSpPr>
                <a:spLocks noChangeShapeType="1"/>
              </p:cNvSpPr>
              <p:nvPr/>
            </p:nvSpPr>
            <p:spPr bwMode="auto">
              <a:xfrm flipV="1">
                <a:off x="2980"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1" name="Line 1729"/>
              <p:cNvSpPr>
                <a:spLocks noChangeShapeType="1"/>
              </p:cNvSpPr>
              <p:nvPr/>
            </p:nvSpPr>
            <p:spPr bwMode="auto">
              <a:xfrm flipV="1">
                <a:off x="2980"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2" name="Line 1730"/>
              <p:cNvSpPr>
                <a:spLocks noChangeShapeType="1"/>
              </p:cNvSpPr>
              <p:nvPr/>
            </p:nvSpPr>
            <p:spPr bwMode="auto">
              <a:xfrm flipV="1">
                <a:off x="2980"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3" name="Line 1731"/>
              <p:cNvSpPr>
                <a:spLocks noChangeShapeType="1"/>
              </p:cNvSpPr>
              <p:nvPr/>
            </p:nvSpPr>
            <p:spPr bwMode="auto">
              <a:xfrm flipV="1">
                <a:off x="2980"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4" name="Line 1732"/>
              <p:cNvSpPr>
                <a:spLocks noChangeShapeType="1"/>
              </p:cNvSpPr>
              <p:nvPr/>
            </p:nvSpPr>
            <p:spPr bwMode="auto">
              <a:xfrm flipV="1">
                <a:off x="2980"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5" name="Line 1733"/>
              <p:cNvSpPr>
                <a:spLocks noChangeShapeType="1"/>
              </p:cNvSpPr>
              <p:nvPr/>
            </p:nvSpPr>
            <p:spPr bwMode="auto">
              <a:xfrm flipV="1">
                <a:off x="2980"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6" name="Line 1734"/>
              <p:cNvSpPr>
                <a:spLocks noChangeShapeType="1"/>
              </p:cNvSpPr>
              <p:nvPr/>
            </p:nvSpPr>
            <p:spPr bwMode="auto">
              <a:xfrm flipV="1">
                <a:off x="2980"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7" name="Line 1735"/>
              <p:cNvSpPr>
                <a:spLocks noChangeShapeType="1"/>
              </p:cNvSpPr>
              <p:nvPr/>
            </p:nvSpPr>
            <p:spPr bwMode="auto">
              <a:xfrm flipV="1">
                <a:off x="2980"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8" name="Line 1736"/>
              <p:cNvSpPr>
                <a:spLocks noChangeShapeType="1"/>
              </p:cNvSpPr>
              <p:nvPr/>
            </p:nvSpPr>
            <p:spPr bwMode="auto">
              <a:xfrm flipV="1">
                <a:off x="2980"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79" name="Line 1737"/>
              <p:cNvSpPr>
                <a:spLocks noChangeShapeType="1"/>
              </p:cNvSpPr>
              <p:nvPr/>
            </p:nvSpPr>
            <p:spPr bwMode="auto">
              <a:xfrm flipV="1">
                <a:off x="2980"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0" name="Line 1738"/>
              <p:cNvSpPr>
                <a:spLocks noChangeShapeType="1"/>
              </p:cNvSpPr>
              <p:nvPr/>
            </p:nvSpPr>
            <p:spPr bwMode="auto">
              <a:xfrm flipV="1">
                <a:off x="2980"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1" name="Line 1739"/>
              <p:cNvSpPr>
                <a:spLocks noChangeShapeType="1"/>
              </p:cNvSpPr>
              <p:nvPr/>
            </p:nvSpPr>
            <p:spPr bwMode="auto">
              <a:xfrm flipV="1">
                <a:off x="2980"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2" name="Line 1740"/>
              <p:cNvSpPr>
                <a:spLocks noChangeShapeType="1"/>
              </p:cNvSpPr>
              <p:nvPr/>
            </p:nvSpPr>
            <p:spPr bwMode="auto">
              <a:xfrm flipV="1">
                <a:off x="2980"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3" name="Line 1741"/>
              <p:cNvSpPr>
                <a:spLocks noChangeShapeType="1"/>
              </p:cNvSpPr>
              <p:nvPr/>
            </p:nvSpPr>
            <p:spPr bwMode="auto">
              <a:xfrm flipV="1">
                <a:off x="2980"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4" name="Line 1742"/>
              <p:cNvSpPr>
                <a:spLocks noChangeShapeType="1"/>
              </p:cNvSpPr>
              <p:nvPr/>
            </p:nvSpPr>
            <p:spPr bwMode="auto">
              <a:xfrm flipV="1">
                <a:off x="2980"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5" name="Line 1743"/>
              <p:cNvSpPr>
                <a:spLocks noChangeShapeType="1"/>
              </p:cNvSpPr>
              <p:nvPr/>
            </p:nvSpPr>
            <p:spPr bwMode="auto">
              <a:xfrm flipV="1">
                <a:off x="2980"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6" name="Line 1744"/>
              <p:cNvSpPr>
                <a:spLocks noChangeShapeType="1"/>
              </p:cNvSpPr>
              <p:nvPr/>
            </p:nvSpPr>
            <p:spPr bwMode="auto">
              <a:xfrm flipV="1">
                <a:off x="2980"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7" name="Line 1745"/>
              <p:cNvSpPr>
                <a:spLocks noChangeShapeType="1"/>
              </p:cNvSpPr>
              <p:nvPr/>
            </p:nvSpPr>
            <p:spPr bwMode="auto">
              <a:xfrm flipV="1">
                <a:off x="2980"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8" name="Line 1746"/>
              <p:cNvSpPr>
                <a:spLocks noChangeShapeType="1"/>
              </p:cNvSpPr>
              <p:nvPr/>
            </p:nvSpPr>
            <p:spPr bwMode="auto">
              <a:xfrm flipV="1">
                <a:off x="2980"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89" name="Line 1747"/>
              <p:cNvSpPr>
                <a:spLocks noChangeShapeType="1"/>
              </p:cNvSpPr>
              <p:nvPr/>
            </p:nvSpPr>
            <p:spPr bwMode="auto">
              <a:xfrm flipV="1">
                <a:off x="2980"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0" name="Line 1748"/>
              <p:cNvSpPr>
                <a:spLocks noChangeShapeType="1"/>
              </p:cNvSpPr>
              <p:nvPr/>
            </p:nvSpPr>
            <p:spPr bwMode="auto">
              <a:xfrm flipV="1">
                <a:off x="2980"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1" name="Line 1749"/>
              <p:cNvSpPr>
                <a:spLocks noChangeShapeType="1"/>
              </p:cNvSpPr>
              <p:nvPr/>
            </p:nvSpPr>
            <p:spPr bwMode="auto">
              <a:xfrm flipV="1">
                <a:off x="2980"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2" name="Line 1750"/>
              <p:cNvSpPr>
                <a:spLocks noChangeShapeType="1"/>
              </p:cNvSpPr>
              <p:nvPr/>
            </p:nvSpPr>
            <p:spPr bwMode="auto">
              <a:xfrm flipV="1">
                <a:off x="2980"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3" name="Line 1751"/>
              <p:cNvSpPr>
                <a:spLocks noChangeShapeType="1"/>
              </p:cNvSpPr>
              <p:nvPr/>
            </p:nvSpPr>
            <p:spPr bwMode="auto">
              <a:xfrm flipV="1">
                <a:off x="2980"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4" name="Line 1752"/>
              <p:cNvSpPr>
                <a:spLocks noChangeShapeType="1"/>
              </p:cNvSpPr>
              <p:nvPr/>
            </p:nvSpPr>
            <p:spPr bwMode="auto">
              <a:xfrm flipV="1">
                <a:off x="2980"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5" name="Line 1753"/>
              <p:cNvSpPr>
                <a:spLocks noChangeShapeType="1"/>
              </p:cNvSpPr>
              <p:nvPr/>
            </p:nvSpPr>
            <p:spPr bwMode="auto">
              <a:xfrm flipV="1">
                <a:off x="2980"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6" name="Line 1754"/>
              <p:cNvSpPr>
                <a:spLocks noChangeShapeType="1"/>
              </p:cNvSpPr>
              <p:nvPr/>
            </p:nvSpPr>
            <p:spPr bwMode="auto">
              <a:xfrm flipV="1">
                <a:off x="2980"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7" name="Line 1755"/>
              <p:cNvSpPr>
                <a:spLocks noChangeShapeType="1"/>
              </p:cNvSpPr>
              <p:nvPr/>
            </p:nvSpPr>
            <p:spPr bwMode="auto">
              <a:xfrm flipV="1">
                <a:off x="2980"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8" name="Line 1756"/>
              <p:cNvSpPr>
                <a:spLocks noChangeShapeType="1"/>
              </p:cNvSpPr>
              <p:nvPr/>
            </p:nvSpPr>
            <p:spPr bwMode="auto">
              <a:xfrm flipV="1">
                <a:off x="2980"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299" name="Line 1757"/>
              <p:cNvSpPr>
                <a:spLocks noChangeShapeType="1"/>
              </p:cNvSpPr>
              <p:nvPr/>
            </p:nvSpPr>
            <p:spPr bwMode="auto">
              <a:xfrm flipV="1">
                <a:off x="2980"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0" name="Line 1758"/>
              <p:cNvSpPr>
                <a:spLocks noChangeShapeType="1"/>
              </p:cNvSpPr>
              <p:nvPr/>
            </p:nvSpPr>
            <p:spPr bwMode="auto">
              <a:xfrm flipV="1">
                <a:off x="2980"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1" name="Line 1759"/>
              <p:cNvSpPr>
                <a:spLocks noChangeShapeType="1"/>
              </p:cNvSpPr>
              <p:nvPr/>
            </p:nvSpPr>
            <p:spPr bwMode="auto">
              <a:xfrm flipV="1">
                <a:off x="2980"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2" name="Line 1760"/>
              <p:cNvSpPr>
                <a:spLocks noChangeShapeType="1"/>
              </p:cNvSpPr>
              <p:nvPr/>
            </p:nvSpPr>
            <p:spPr bwMode="auto">
              <a:xfrm flipV="1">
                <a:off x="2980"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3" name="Line 1761"/>
              <p:cNvSpPr>
                <a:spLocks noChangeShapeType="1"/>
              </p:cNvSpPr>
              <p:nvPr/>
            </p:nvSpPr>
            <p:spPr bwMode="auto">
              <a:xfrm flipV="1">
                <a:off x="2980"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4" name="Line 1762"/>
              <p:cNvSpPr>
                <a:spLocks noChangeShapeType="1"/>
              </p:cNvSpPr>
              <p:nvPr/>
            </p:nvSpPr>
            <p:spPr bwMode="auto">
              <a:xfrm flipV="1">
                <a:off x="2980"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5" name="Line 1763"/>
              <p:cNvSpPr>
                <a:spLocks noChangeShapeType="1"/>
              </p:cNvSpPr>
              <p:nvPr/>
            </p:nvSpPr>
            <p:spPr bwMode="auto">
              <a:xfrm flipV="1">
                <a:off x="2980"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6" name="Line 1764"/>
              <p:cNvSpPr>
                <a:spLocks noChangeShapeType="1"/>
              </p:cNvSpPr>
              <p:nvPr/>
            </p:nvSpPr>
            <p:spPr bwMode="auto">
              <a:xfrm flipV="1">
                <a:off x="2980"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7" name="Line 1765"/>
              <p:cNvSpPr>
                <a:spLocks noChangeShapeType="1"/>
              </p:cNvSpPr>
              <p:nvPr/>
            </p:nvSpPr>
            <p:spPr bwMode="auto">
              <a:xfrm flipV="1">
                <a:off x="2980"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8" name="Line 1766"/>
              <p:cNvSpPr>
                <a:spLocks noChangeShapeType="1"/>
              </p:cNvSpPr>
              <p:nvPr/>
            </p:nvSpPr>
            <p:spPr bwMode="auto">
              <a:xfrm flipV="1">
                <a:off x="2980"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09" name="Line 1767"/>
              <p:cNvSpPr>
                <a:spLocks noChangeShapeType="1"/>
              </p:cNvSpPr>
              <p:nvPr/>
            </p:nvSpPr>
            <p:spPr bwMode="auto">
              <a:xfrm flipV="1">
                <a:off x="2980"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0" name="Line 1768"/>
              <p:cNvSpPr>
                <a:spLocks noChangeShapeType="1"/>
              </p:cNvSpPr>
              <p:nvPr/>
            </p:nvSpPr>
            <p:spPr bwMode="auto">
              <a:xfrm flipV="1">
                <a:off x="2980"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1" name="Line 1769"/>
              <p:cNvSpPr>
                <a:spLocks noChangeShapeType="1"/>
              </p:cNvSpPr>
              <p:nvPr/>
            </p:nvSpPr>
            <p:spPr bwMode="auto">
              <a:xfrm flipV="1">
                <a:off x="2980"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2" name="Line 1770"/>
              <p:cNvSpPr>
                <a:spLocks noChangeShapeType="1"/>
              </p:cNvSpPr>
              <p:nvPr/>
            </p:nvSpPr>
            <p:spPr bwMode="auto">
              <a:xfrm flipV="1">
                <a:off x="2980"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3" name="Line 1771"/>
              <p:cNvSpPr>
                <a:spLocks noChangeShapeType="1"/>
              </p:cNvSpPr>
              <p:nvPr/>
            </p:nvSpPr>
            <p:spPr bwMode="auto">
              <a:xfrm flipV="1">
                <a:off x="2980"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4" name="Line 1772"/>
              <p:cNvSpPr>
                <a:spLocks noChangeShapeType="1"/>
              </p:cNvSpPr>
              <p:nvPr/>
            </p:nvSpPr>
            <p:spPr bwMode="auto">
              <a:xfrm flipV="1">
                <a:off x="2980"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5" name="Line 1773"/>
              <p:cNvSpPr>
                <a:spLocks noChangeShapeType="1"/>
              </p:cNvSpPr>
              <p:nvPr/>
            </p:nvSpPr>
            <p:spPr bwMode="auto">
              <a:xfrm flipV="1">
                <a:off x="2980"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6" name="Line 1774"/>
              <p:cNvSpPr>
                <a:spLocks noChangeShapeType="1"/>
              </p:cNvSpPr>
              <p:nvPr/>
            </p:nvSpPr>
            <p:spPr bwMode="auto">
              <a:xfrm flipV="1">
                <a:off x="2980"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7" name="Line 1775"/>
              <p:cNvSpPr>
                <a:spLocks noChangeShapeType="1"/>
              </p:cNvSpPr>
              <p:nvPr/>
            </p:nvSpPr>
            <p:spPr bwMode="auto">
              <a:xfrm flipV="1">
                <a:off x="2980"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8" name="Line 1776"/>
              <p:cNvSpPr>
                <a:spLocks noChangeShapeType="1"/>
              </p:cNvSpPr>
              <p:nvPr/>
            </p:nvSpPr>
            <p:spPr bwMode="auto">
              <a:xfrm flipV="1">
                <a:off x="2980"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19" name="Line 1777"/>
              <p:cNvSpPr>
                <a:spLocks noChangeShapeType="1"/>
              </p:cNvSpPr>
              <p:nvPr/>
            </p:nvSpPr>
            <p:spPr bwMode="auto">
              <a:xfrm flipV="1">
                <a:off x="2980"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0" name="Line 1778"/>
              <p:cNvSpPr>
                <a:spLocks noChangeShapeType="1"/>
              </p:cNvSpPr>
              <p:nvPr/>
            </p:nvSpPr>
            <p:spPr bwMode="auto">
              <a:xfrm flipV="1">
                <a:off x="2980"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1" name="Line 1779"/>
              <p:cNvSpPr>
                <a:spLocks noChangeShapeType="1"/>
              </p:cNvSpPr>
              <p:nvPr/>
            </p:nvSpPr>
            <p:spPr bwMode="auto">
              <a:xfrm flipV="1">
                <a:off x="2980"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2" name="Line 1780"/>
              <p:cNvSpPr>
                <a:spLocks noChangeShapeType="1"/>
              </p:cNvSpPr>
              <p:nvPr/>
            </p:nvSpPr>
            <p:spPr bwMode="auto">
              <a:xfrm flipV="1">
                <a:off x="2980"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3" name="Line 1781"/>
              <p:cNvSpPr>
                <a:spLocks noChangeShapeType="1"/>
              </p:cNvSpPr>
              <p:nvPr/>
            </p:nvSpPr>
            <p:spPr bwMode="auto">
              <a:xfrm flipV="1">
                <a:off x="2980"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4" name="Line 1782"/>
              <p:cNvSpPr>
                <a:spLocks noChangeShapeType="1"/>
              </p:cNvSpPr>
              <p:nvPr/>
            </p:nvSpPr>
            <p:spPr bwMode="auto">
              <a:xfrm flipV="1">
                <a:off x="2980"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5" name="Line 1783"/>
              <p:cNvSpPr>
                <a:spLocks noChangeShapeType="1"/>
              </p:cNvSpPr>
              <p:nvPr/>
            </p:nvSpPr>
            <p:spPr bwMode="auto">
              <a:xfrm flipV="1">
                <a:off x="2980"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6" name="Line 1784"/>
              <p:cNvSpPr>
                <a:spLocks noChangeShapeType="1"/>
              </p:cNvSpPr>
              <p:nvPr/>
            </p:nvSpPr>
            <p:spPr bwMode="auto">
              <a:xfrm flipV="1">
                <a:off x="2980"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7" name="Line 1785"/>
              <p:cNvSpPr>
                <a:spLocks noChangeShapeType="1"/>
              </p:cNvSpPr>
              <p:nvPr/>
            </p:nvSpPr>
            <p:spPr bwMode="auto">
              <a:xfrm flipV="1">
                <a:off x="2980"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8" name="Line 1786"/>
              <p:cNvSpPr>
                <a:spLocks noChangeShapeType="1"/>
              </p:cNvSpPr>
              <p:nvPr/>
            </p:nvSpPr>
            <p:spPr bwMode="auto">
              <a:xfrm flipV="1">
                <a:off x="2980"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29" name="Line 1787"/>
              <p:cNvSpPr>
                <a:spLocks noChangeShapeType="1"/>
              </p:cNvSpPr>
              <p:nvPr/>
            </p:nvSpPr>
            <p:spPr bwMode="auto">
              <a:xfrm flipV="1">
                <a:off x="2980"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0" name="Line 1788"/>
              <p:cNvSpPr>
                <a:spLocks noChangeShapeType="1"/>
              </p:cNvSpPr>
              <p:nvPr/>
            </p:nvSpPr>
            <p:spPr bwMode="auto">
              <a:xfrm flipV="1">
                <a:off x="2980"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1" name="Line 1789"/>
              <p:cNvSpPr>
                <a:spLocks noChangeShapeType="1"/>
              </p:cNvSpPr>
              <p:nvPr/>
            </p:nvSpPr>
            <p:spPr bwMode="auto">
              <a:xfrm flipV="1">
                <a:off x="2980"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2" name="Line 1790"/>
              <p:cNvSpPr>
                <a:spLocks noChangeShapeType="1"/>
              </p:cNvSpPr>
              <p:nvPr/>
            </p:nvSpPr>
            <p:spPr bwMode="auto">
              <a:xfrm flipV="1">
                <a:off x="2980"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3" name="Line 1791"/>
              <p:cNvSpPr>
                <a:spLocks noChangeShapeType="1"/>
              </p:cNvSpPr>
              <p:nvPr/>
            </p:nvSpPr>
            <p:spPr bwMode="auto">
              <a:xfrm flipV="1">
                <a:off x="2980"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4" name="Line 1792"/>
              <p:cNvSpPr>
                <a:spLocks noChangeShapeType="1"/>
              </p:cNvSpPr>
              <p:nvPr/>
            </p:nvSpPr>
            <p:spPr bwMode="auto">
              <a:xfrm flipV="1">
                <a:off x="2980"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5" name="Line 1793"/>
              <p:cNvSpPr>
                <a:spLocks noChangeShapeType="1"/>
              </p:cNvSpPr>
              <p:nvPr/>
            </p:nvSpPr>
            <p:spPr bwMode="auto">
              <a:xfrm flipV="1">
                <a:off x="2980"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6" name="Line 1794"/>
              <p:cNvSpPr>
                <a:spLocks noChangeShapeType="1"/>
              </p:cNvSpPr>
              <p:nvPr/>
            </p:nvSpPr>
            <p:spPr bwMode="auto">
              <a:xfrm flipV="1">
                <a:off x="2980"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7" name="Line 1795"/>
              <p:cNvSpPr>
                <a:spLocks noChangeShapeType="1"/>
              </p:cNvSpPr>
              <p:nvPr/>
            </p:nvSpPr>
            <p:spPr bwMode="auto">
              <a:xfrm flipV="1">
                <a:off x="2980"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8" name="Line 1796"/>
              <p:cNvSpPr>
                <a:spLocks noChangeShapeType="1"/>
              </p:cNvSpPr>
              <p:nvPr/>
            </p:nvSpPr>
            <p:spPr bwMode="auto">
              <a:xfrm flipV="1">
                <a:off x="2980"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39" name="Line 1797"/>
              <p:cNvSpPr>
                <a:spLocks noChangeShapeType="1"/>
              </p:cNvSpPr>
              <p:nvPr/>
            </p:nvSpPr>
            <p:spPr bwMode="auto">
              <a:xfrm>
                <a:off x="2980"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40" name="Freeform 1798"/>
              <p:cNvSpPr>
                <a:spLocks/>
              </p:cNvSpPr>
              <p:nvPr/>
            </p:nvSpPr>
            <p:spPr bwMode="auto">
              <a:xfrm>
                <a:off x="2898" y="3035"/>
                <a:ext cx="25" cy="69"/>
              </a:xfrm>
              <a:custGeom>
                <a:avLst/>
                <a:gdLst>
                  <a:gd name="T0" fmla="*/ 49 w 49"/>
                  <a:gd name="T1" fmla="*/ 138 h 138"/>
                  <a:gd name="T2" fmla="*/ 31 w 49"/>
                  <a:gd name="T3" fmla="*/ 138 h 138"/>
                  <a:gd name="T4" fmla="*/ 31 w 49"/>
                  <a:gd name="T5" fmla="*/ 29 h 138"/>
                  <a:gd name="T6" fmla="*/ 24 w 49"/>
                  <a:gd name="T7" fmla="*/ 35 h 138"/>
                  <a:gd name="T8" fmla="*/ 15 w 49"/>
                  <a:gd name="T9" fmla="*/ 42 h 138"/>
                  <a:gd name="T10" fmla="*/ 7 w 49"/>
                  <a:gd name="T11" fmla="*/ 47 h 138"/>
                  <a:gd name="T12" fmla="*/ 0 w 49"/>
                  <a:gd name="T13" fmla="*/ 50 h 138"/>
                  <a:gd name="T14" fmla="*/ 0 w 49"/>
                  <a:gd name="T15" fmla="*/ 33 h 138"/>
                  <a:gd name="T16" fmla="*/ 12 w 49"/>
                  <a:gd name="T17" fmla="*/ 26 h 138"/>
                  <a:gd name="T18" fmla="*/ 22 w 49"/>
                  <a:gd name="T19" fmla="*/ 17 h 138"/>
                  <a:gd name="T20" fmla="*/ 31 w 49"/>
                  <a:gd name="T21" fmla="*/ 8 h 138"/>
                  <a:gd name="T22" fmla="*/ 38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1" y="138"/>
                    </a:lnTo>
                    <a:lnTo>
                      <a:pt x="31" y="29"/>
                    </a:lnTo>
                    <a:lnTo>
                      <a:pt x="24" y="35"/>
                    </a:lnTo>
                    <a:lnTo>
                      <a:pt x="15" y="42"/>
                    </a:lnTo>
                    <a:lnTo>
                      <a:pt x="7" y="47"/>
                    </a:lnTo>
                    <a:lnTo>
                      <a:pt x="0" y="50"/>
                    </a:lnTo>
                    <a:lnTo>
                      <a:pt x="0" y="33"/>
                    </a:lnTo>
                    <a:lnTo>
                      <a:pt x="12" y="26"/>
                    </a:lnTo>
                    <a:lnTo>
                      <a:pt x="22" y="17"/>
                    </a:lnTo>
                    <a:lnTo>
                      <a:pt x="31" y="8"/>
                    </a:lnTo>
                    <a:lnTo>
                      <a:pt x="38"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341" name="Freeform 1799"/>
              <p:cNvSpPr>
                <a:spLocks/>
              </p:cNvSpPr>
              <p:nvPr/>
            </p:nvSpPr>
            <p:spPr bwMode="auto">
              <a:xfrm>
                <a:off x="2945" y="3036"/>
                <a:ext cx="45" cy="69"/>
              </a:xfrm>
              <a:custGeom>
                <a:avLst/>
                <a:gdLst>
                  <a:gd name="T0" fmla="*/ 0 w 91"/>
                  <a:gd name="T1" fmla="*/ 100 h 138"/>
                  <a:gd name="T2" fmla="*/ 19 w 91"/>
                  <a:gd name="T3" fmla="*/ 98 h 138"/>
                  <a:gd name="T4" fmla="*/ 21 w 91"/>
                  <a:gd name="T5" fmla="*/ 105 h 138"/>
                  <a:gd name="T6" fmla="*/ 23 w 91"/>
                  <a:gd name="T7" fmla="*/ 112 h 138"/>
                  <a:gd name="T8" fmla="*/ 26 w 91"/>
                  <a:gd name="T9" fmla="*/ 116 h 138"/>
                  <a:gd name="T10" fmla="*/ 32 w 91"/>
                  <a:gd name="T11" fmla="*/ 119 h 138"/>
                  <a:gd name="T12" fmla="*/ 39 w 91"/>
                  <a:gd name="T13" fmla="*/ 121 h 138"/>
                  <a:gd name="T14" fmla="*/ 44 w 91"/>
                  <a:gd name="T15" fmla="*/ 123 h 138"/>
                  <a:gd name="T16" fmla="*/ 53 w 91"/>
                  <a:gd name="T17" fmla="*/ 121 h 138"/>
                  <a:gd name="T18" fmla="*/ 60 w 91"/>
                  <a:gd name="T19" fmla="*/ 117 h 138"/>
                  <a:gd name="T20" fmla="*/ 65 w 91"/>
                  <a:gd name="T21" fmla="*/ 114 h 138"/>
                  <a:gd name="T22" fmla="*/ 70 w 91"/>
                  <a:gd name="T23" fmla="*/ 107 h 138"/>
                  <a:gd name="T24" fmla="*/ 72 w 91"/>
                  <a:gd name="T25" fmla="*/ 98 h 138"/>
                  <a:gd name="T26" fmla="*/ 73 w 91"/>
                  <a:gd name="T27" fmla="*/ 89 h 138"/>
                  <a:gd name="T28" fmla="*/ 72 w 91"/>
                  <a:gd name="T29" fmla="*/ 81 h 138"/>
                  <a:gd name="T30" fmla="*/ 70 w 91"/>
                  <a:gd name="T31" fmla="*/ 74 h 138"/>
                  <a:gd name="T32" fmla="*/ 66 w 91"/>
                  <a:gd name="T33" fmla="*/ 69 h 138"/>
                  <a:gd name="T34" fmla="*/ 60 w 91"/>
                  <a:gd name="T35" fmla="*/ 63 h 138"/>
                  <a:gd name="T36" fmla="*/ 53 w 91"/>
                  <a:gd name="T37" fmla="*/ 62 h 138"/>
                  <a:gd name="T38" fmla="*/ 46 w 91"/>
                  <a:gd name="T39" fmla="*/ 60 h 138"/>
                  <a:gd name="T40" fmla="*/ 37 w 91"/>
                  <a:gd name="T41" fmla="*/ 62 h 138"/>
                  <a:gd name="T42" fmla="*/ 30 w 91"/>
                  <a:gd name="T43" fmla="*/ 63 h 138"/>
                  <a:gd name="T44" fmla="*/ 25 w 91"/>
                  <a:gd name="T45" fmla="*/ 67 h 138"/>
                  <a:gd name="T46" fmla="*/ 21 w 91"/>
                  <a:gd name="T47" fmla="*/ 72 h 138"/>
                  <a:gd name="T48" fmla="*/ 4 w 91"/>
                  <a:gd name="T49" fmla="*/ 70 h 138"/>
                  <a:gd name="T50" fmla="*/ 18 w 91"/>
                  <a:gd name="T51" fmla="*/ 0 h 138"/>
                  <a:gd name="T52" fmla="*/ 82 w 91"/>
                  <a:gd name="T53" fmla="*/ 0 h 138"/>
                  <a:gd name="T54" fmla="*/ 82 w 91"/>
                  <a:gd name="T55" fmla="*/ 18 h 138"/>
                  <a:gd name="T56" fmla="*/ 32 w 91"/>
                  <a:gd name="T57" fmla="*/ 18 h 138"/>
                  <a:gd name="T58" fmla="*/ 25 w 91"/>
                  <a:gd name="T59" fmla="*/ 53 h 138"/>
                  <a:gd name="T60" fmla="*/ 33 w 91"/>
                  <a:gd name="T61" fmla="*/ 48 h 138"/>
                  <a:gd name="T62" fmla="*/ 40 w 91"/>
                  <a:gd name="T63" fmla="*/ 46 h 138"/>
                  <a:gd name="T64" fmla="*/ 49 w 91"/>
                  <a:gd name="T65" fmla="*/ 44 h 138"/>
                  <a:gd name="T66" fmla="*/ 65 w 91"/>
                  <a:gd name="T67" fmla="*/ 48 h 138"/>
                  <a:gd name="T68" fmla="*/ 79 w 91"/>
                  <a:gd name="T69" fmla="*/ 56 h 138"/>
                  <a:gd name="T70" fmla="*/ 87 w 91"/>
                  <a:gd name="T71" fmla="*/ 70 h 138"/>
                  <a:gd name="T72" fmla="*/ 91 w 91"/>
                  <a:gd name="T73" fmla="*/ 89 h 138"/>
                  <a:gd name="T74" fmla="*/ 87 w 91"/>
                  <a:gd name="T75" fmla="*/ 107 h 138"/>
                  <a:gd name="T76" fmla="*/ 80 w 91"/>
                  <a:gd name="T77" fmla="*/ 121 h 138"/>
                  <a:gd name="T78" fmla="*/ 65 w 91"/>
                  <a:gd name="T79" fmla="*/ 133 h 138"/>
                  <a:gd name="T80" fmla="*/ 44 w 91"/>
                  <a:gd name="T81" fmla="*/ 138 h 138"/>
                  <a:gd name="T82" fmla="*/ 28 w 91"/>
                  <a:gd name="T83" fmla="*/ 135 h 138"/>
                  <a:gd name="T84" fmla="*/ 14 w 91"/>
                  <a:gd name="T85" fmla="*/ 128 h 138"/>
                  <a:gd name="T86" fmla="*/ 9 w 91"/>
                  <a:gd name="T87" fmla="*/ 123 h 138"/>
                  <a:gd name="T88" fmla="*/ 5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19" y="98"/>
                    </a:lnTo>
                    <a:lnTo>
                      <a:pt x="21" y="105"/>
                    </a:lnTo>
                    <a:lnTo>
                      <a:pt x="23" y="112"/>
                    </a:lnTo>
                    <a:lnTo>
                      <a:pt x="26" y="116"/>
                    </a:lnTo>
                    <a:lnTo>
                      <a:pt x="32" y="119"/>
                    </a:lnTo>
                    <a:lnTo>
                      <a:pt x="39" y="121"/>
                    </a:lnTo>
                    <a:lnTo>
                      <a:pt x="44" y="123"/>
                    </a:lnTo>
                    <a:lnTo>
                      <a:pt x="53" y="121"/>
                    </a:lnTo>
                    <a:lnTo>
                      <a:pt x="60" y="117"/>
                    </a:lnTo>
                    <a:lnTo>
                      <a:pt x="65" y="114"/>
                    </a:lnTo>
                    <a:lnTo>
                      <a:pt x="70" y="107"/>
                    </a:lnTo>
                    <a:lnTo>
                      <a:pt x="72" y="98"/>
                    </a:lnTo>
                    <a:lnTo>
                      <a:pt x="73" y="89"/>
                    </a:lnTo>
                    <a:lnTo>
                      <a:pt x="72" y="81"/>
                    </a:lnTo>
                    <a:lnTo>
                      <a:pt x="70" y="74"/>
                    </a:lnTo>
                    <a:lnTo>
                      <a:pt x="66" y="69"/>
                    </a:lnTo>
                    <a:lnTo>
                      <a:pt x="60" y="63"/>
                    </a:lnTo>
                    <a:lnTo>
                      <a:pt x="53" y="62"/>
                    </a:lnTo>
                    <a:lnTo>
                      <a:pt x="46" y="60"/>
                    </a:lnTo>
                    <a:lnTo>
                      <a:pt x="37" y="62"/>
                    </a:lnTo>
                    <a:lnTo>
                      <a:pt x="30" y="63"/>
                    </a:lnTo>
                    <a:lnTo>
                      <a:pt x="25" y="67"/>
                    </a:lnTo>
                    <a:lnTo>
                      <a:pt x="21" y="72"/>
                    </a:lnTo>
                    <a:lnTo>
                      <a:pt x="4" y="70"/>
                    </a:lnTo>
                    <a:lnTo>
                      <a:pt x="18" y="0"/>
                    </a:lnTo>
                    <a:lnTo>
                      <a:pt x="82" y="0"/>
                    </a:lnTo>
                    <a:lnTo>
                      <a:pt x="82" y="18"/>
                    </a:lnTo>
                    <a:lnTo>
                      <a:pt x="32" y="18"/>
                    </a:lnTo>
                    <a:lnTo>
                      <a:pt x="25" y="53"/>
                    </a:lnTo>
                    <a:lnTo>
                      <a:pt x="33" y="48"/>
                    </a:lnTo>
                    <a:lnTo>
                      <a:pt x="40" y="46"/>
                    </a:lnTo>
                    <a:lnTo>
                      <a:pt x="49" y="44"/>
                    </a:lnTo>
                    <a:lnTo>
                      <a:pt x="65" y="48"/>
                    </a:lnTo>
                    <a:lnTo>
                      <a:pt x="79" y="56"/>
                    </a:lnTo>
                    <a:lnTo>
                      <a:pt x="87" y="70"/>
                    </a:lnTo>
                    <a:lnTo>
                      <a:pt x="91" y="89"/>
                    </a:lnTo>
                    <a:lnTo>
                      <a:pt x="87" y="107"/>
                    </a:lnTo>
                    <a:lnTo>
                      <a:pt x="80" y="121"/>
                    </a:lnTo>
                    <a:lnTo>
                      <a:pt x="65" y="133"/>
                    </a:lnTo>
                    <a:lnTo>
                      <a:pt x="44" y="138"/>
                    </a:lnTo>
                    <a:lnTo>
                      <a:pt x="28" y="135"/>
                    </a:lnTo>
                    <a:lnTo>
                      <a:pt x="14" y="128"/>
                    </a:lnTo>
                    <a:lnTo>
                      <a:pt x="9" y="123"/>
                    </a:lnTo>
                    <a:lnTo>
                      <a:pt x="5"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342" name="Freeform 1800"/>
              <p:cNvSpPr>
                <a:spLocks noEditPoints="1"/>
              </p:cNvSpPr>
              <p:nvPr/>
            </p:nvSpPr>
            <p:spPr bwMode="auto">
              <a:xfrm>
                <a:off x="2998" y="3035"/>
                <a:ext cx="45" cy="70"/>
              </a:xfrm>
              <a:custGeom>
                <a:avLst/>
                <a:gdLst>
                  <a:gd name="T0" fmla="*/ 0 w 90"/>
                  <a:gd name="T1" fmla="*/ 70 h 139"/>
                  <a:gd name="T2" fmla="*/ 1 w 90"/>
                  <a:gd name="T3" fmla="*/ 47 h 139"/>
                  <a:gd name="T4" fmla="*/ 5 w 90"/>
                  <a:gd name="T5" fmla="*/ 29 h 139"/>
                  <a:gd name="T6" fmla="*/ 8 w 90"/>
                  <a:gd name="T7" fmla="*/ 21 h 139"/>
                  <a:gd name="T8" fmla="*/ 14 w 90"/>
                  <a:gd name="T9" fmla="*/ 12 h 139"/>
                  <a:gd name="T10" fmla="*/ 21 w 90"/>
                  <a:gd name="T11" fmla="*/ 7 h 139"/>
                  <a:gd name="T12" fmla="*/ 28 w 90"/>
                  <a:gd name="T13" fmla="*/ 3 h 139"/>
                  <a:gd name="T14" fmla="*/ 35 w 90"/>
                  <a:gd name="T15" fmla="*/ 0 h 139"/>
                  <a:gd name="T16" fmla="*/ 45 w 90"/>
                  <a:gd name="T17" fmla="*/ 0 h 139"/>
                  <a:gd name="T18" fmla="*/ 55 w 90"/>
                  <a:gd name="T19" fmla="*/ 0 h 139"/>
                  <a:gd name="T20" fmla="*/ 64 w 90"/>
                  <a:gd name="T21" fmla="*/ 3 h 139"/>
                  <a:gd name="T22" fmla="*/ 69 w 90"/>
                  <a:gd name="T23" fmla="*/ 7 h 139"/>
                  <a:gd name="T24" fmla="*/ 75 w 90"/>
                  <a:gd name="T25" fmla="*/ 12 h 139"/>
                  <a:gd name="T26" fmla="*/ 78 w 90"/>
                  <a:gd name="T27" fmla="*/ 15 h 139"/>
                  <a:gd name="T28" fmla="*/ 83 w 90"/>
                  <a:gd name="T29" fmla="*/ 26 h 139"/>
                  <a:gd name="T30" fmla="*/ 87 w 90"/>
                  <a:gd name="T31" fmla="*/ 36 h 139"/>
                  <a:gd name="T32" fmla="*/ 89 w 90"/>
                  <a:gd name="T33" fmla="*/ 50 h 139"/>
                  <a:gd name="T34" fmla="*/ 90 w 90"/>
                  <a:gd name="T35" fmla="*/ 70 h 139"/>
                  <a:gd name="T36" fmla="*/ 89 w 90"/>
                  <a:gd name="T37" fmla="*/ 90 h 139"/>
                  <a:gd name="T38" fmla="*/ 85 w 90"/>
                  <a:gd name="T39" fmla="*/ 108 h 139"/>
                  <a:gd name="T40" fmla="*/ 82 w 90"/>
                  <a:gd name="T41" fmla="*/ 118 h 139"/>
                  <a:gd name="T42" fmla="*/ 76 w 90"/>
                  <a:gd name="T43" fmla="*/ 125 h 139"/>
                  <a:gd name="T44" fmla="*/ 69 w 90"/>
                  <a:gd name="T45" fmla="*/ 131 h 139"/>
                  <a:gd name="T46" fmla="*/ 62 w 90"/>
                  <a:gd name="T47" fmla="*/ 136 h 139"/>
                  <a:gd name="T48" fmla="*/ 54 w 90"/>
                  <a:gd name="T49" fmla="*/ 138 h 139"/>
                  <a:gd name="T50" fmla="*/ 45 w 90"/>
                  <a:gd name="T51" fmla="*/ 139 h 139"/>
                  <a:gd name="T52" fmla="*/ 28 w 90"/>
                  <a:gd name="T53" fmla="*/ 136 h 139"/>
                  <a:gd name="T54" fmla="*/ 14 w 90"/>
                  <a:gd name="T55" fmla="*/ 125 h 139"/>
                  <a:gd name="T56" fmla="*/ 7 w 90"/>
                  <a:gd name="T57" fmla="*/ 111 h 139"/>
                  <a:gd name="T58" fmla="*/ 1 w 90"/>
                  <a:gd name="T59" fmla="*/ 92 h 139"/>
                  <a:gd name="T60" fmla="*/ 0 w 90"/>
                  <a:gd name="T61" fmla="*/ 70 h 139"/>
                  <a:gd name="T62" fmla="*/ 17 w 90"/>
                  <a:gd name="T63" fmla="*/ 70 h 139"/>
                  <a:gd name="T64" fmla="*/ 19 w 90"/>
                  <a:gd name="T65" fmla="*/ 89 h 139"/>
                  <a:gd name="T66" fmla="*/ 21 w 90"/>
                  <a:gd name="T67" fmla="*/ 103 h 139"/>
                  <a:gd name="T68" fmla="*/ 26 w 90"/>
                  <a:gd name="T69" fmla="*/ 113 h 139"/>
                  <a:gd name="T70" fmla="*/ 31 w 90"/>
                  <a:gd name="T71" fmla="*/ 118 h 139"/>
                  <a:gd name="T72" fmla="*/ 38 w 90"/>
                  <a:gd name="T73" fmla="*/ 122 h 139"/>
                  <a:gd name="T74" fmla="*/ 45 w 90"/>
                  <a:gd name="T75" fmla="*/ 124 h 139"/>
                  <a:gd name="T76" fmla="*/ 52 w 90"/>
                  <a:gd name="T77" fmla="*/ 122 h 139"/>
                  <a:gd name="T78" fmla="*/ 59 w 90"/>
                  <a:gd name="T79" fmla="*/ 118 h 139"/>
                  <a:gd name="T80" fmla="*/ 64 w 90"/>
                  <a:gd name="T81" fmla="*/ 113 h 139"/>
                  <a:gd name="T82" fmla="*/ 68 w 90"/>
                  <a:gd name="T83" fmla="*/ 103 h 139"/>
                  <a:gd name="T84" fmla="*/ 71 w 90"/>
                  <a:gd name="T85" fmla="*/ 89 h 139"/>
                  <a:gd name="T86" fmla="*/ 71 w 90"/>
                  <a:gd name="T87" fmla="*/ 70 h 139"/>
                  <a:gd name="T88" fmla="*/ 71 w 90"/>
                  <a:gd name="T89" fmla="*/ 50 h 139"/>
                  <a:gd name="T90" fmla="*/ 68 w 90"/>
                  <a:gd name="T91" fmla="*/ 35 h 139"/>
                  <a:gd name="T92" fmla="*/ 64 w 90"/>
                  <a:gd name="T93" fmla="*/ 26 h 139"/>
                  <a:gd name="T94" fmla="*/ 59 w 90"/>
                  <a:gd name="T95" fmla="*/ 19 h 139"/>
                  <a:gd name="T96" fmla="*/ 52 w 90"/>
                  <a:gd name="T97" fmla="*/ 15 h 139"/>
                  <a:gd name="T98" fmla="*/ 45 w 90"/>
                  <a:gd name="T99" fmla="*/ 15 h 139"/>
                  <a:gd name="T100" fmla="*/ 38 w 90"/>
                  <a:gd name="T101" fmla="*/ 15 h 139"/>
                  <a:gd name="T102" fmla="*/ 31 w 90"/>
                  <a:gd name="T103" fmla="*/ 19 h 139"/>
                  <a:gd name="T104" fmla="*/ 26 w 90"/>
                  <a:gd name="T105" fmla="*/ 24 h 139"/>
                  <a:gd name="T106" fmla="*/ 21 w 90"/>
                  <a:gd name="T107" fmla="*/ 35 h 139"/>
                  <a:gd name="T108" fmla="*/ 19 w 90"/>
                  <a:gd name="T109" fmla="*/ 50 h 139"/>
                  <a:gd name="T110" fmla="*/ 17 w 90"/>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39">
                    <a:moveTo>
                      <a:pt x="0" y="70"/>
                    </a:moveTo>
                    <a:lnTo>
                      <a:pt x="1" y="47"/>
                    </a:lnTo>
                    <a:lnTo>
                      <a:pt x="5" y="29"/>
                    </a:lnTo>
                    <a:lnTo>
                      <a:pt x="8" y="21"/>
                    </a:lnTo>
                    <a:lnTo>
                      <a:pt x="14" y="12"/>
                    </a:lnTo>
                    <a:lnTo>
                      <a:pt x="21" y="7"/>
                    </a:lnTo>
                    <a:lnTo>
                      <a:pt x="28" y="3"/>
                    </a:lnTo>
                    <a:lnTo>
                      <a:pt x="35" y="0"/>
                    </a:lnTo>
                    <a:lnTo>
                      <a:pt x="45" y="0"/>
                    </a:lnTo>
                    <a:lnTo>
                      <a:pt x="55" y="0"/>
                    </a:lnTo>
                    <a:lnTo>
                      <a:pt x="64" y="3"/>
                    </a:lnTo>
                    <a:lnTo>
                      <a:pt x="69" y="7"/>
                    </a:lnTo>
                    <a:lnTo>
                      <a:pt x="75" y="12"/>
                    </a:lnTo>
                    <a:lnTo>
                      <a:pt x="78" y="15"/>
                    </a:lnTo>
                    <a:lnTo>
                      <a:pt x="83" y="26"/>
                    </a:lnTo>
                    <a:lnTo>
                      <a:pt x="87" y="36"/>
                    </a:lnTo>
                    <a:lnTo>
                      <a:pt x="89" y="50"/>
                    </a:lnTo>
                    <a:lnTo>
                      <a:pt x="90" y="70"/>
                    </a:lnTo>
                    <a:lnTo>
                      <a:pt x="89" y="90"/>
                    </a:lnTo>
                    <a:lnTo>
                      <a:pt x="85" y="108"/>
                    </a:lnTo>
                    <a:lnTo>
                      <a:pt x="82" y="118"/>
                    </a:lnTo>
                    <a:lnTo>
                      <a:pt x="76" y="125"/>
                    </a:lnTo>
                    <a:lnTo>
                      <a:pt x="69" y="131"/>
                    </a:lnTo>
                    <a:lnTo>
                      <a:pt x="62" y="136"/>
                    </a:lnTo>
                    <a:lnTo>
                      <a:pt x="54" y="138"/>
                    </a:lnTo>
                    <a:lnTo>
                      <a:pt x="45" y="139"/>
                    </a:lnTo>
                    <a:lnTo>
                      <a:pt x="28" y="136"/>
                    </a:lnTo>
                    <a:lnTo>
                      <a:pt x="14" y="125"/>
                    </a:lnTo>
                    <a:lnTo>
                      <a:pt x="7" y="111"/>
                    </a:lnTo>
                    <a:lnTo>
                      <a:pt x="1" y="92"/>
                    </a:lnTo>
                    <a:lnTo>
                      <a:pt x="0" y="70"/>
                    </a:lnTo>
                    <a:close/>
                    <a:moveTo>
                      <a:pt x="17" y="70"/>
                    </a:moveTo>
                    <a:lnTo>
                      <a:pt x="19" y="89"/>
                    </a:lnTo>
                    <a:lnTo>
                      <a:pt x="21" y="103"/>
                    </a:lnTo>
                    <a:lnTo>
                      <a:pt x="26" y="113"/>
                    </a:lnTo>
                    <a:lnTo>
                      <a:pt x="31" y="118"/>
                    </a:lnTo>
                    <a:lnTo>
                      <a:pt x="38" y="122"/>
                    </a:lnTo>
                    <a:lnTo>
                      <a:pt x="45" y="124"/>
                    </a:lnTo>
                    <a:lnTo>
                      <a:pt x="52" y="122"/>
                    </a:lnTo>
                    <a:lnTo>
                      <a:pt x="59" y="118"/>
                    </a:lnTo>
                    <a:lnTo>
                      <a:pt x="64" y="113"/>
                    </a:lnTo>
                    <a:lnTo>
                      <a:pt x="68" y="103"/>
                    </a:lnTo>
                    <a:lnTo>
                      <a:pt x="71" y="89"/>
                    </a:lnTo>
                    <a:lnTo>
                      <a:pt x="71" y="70"/>
                    </a:lnTo>
                    <a:lnTo>
                      <a:pt x="71" y="50"/>
                    </a:lnTo>
                    <a:lnTo>
                      <a:pt x="68" y="35"/>
                    </a:lnTo>
                    <a:lnTo>
                      <a:pt x="64" y="26"/>
                    </a:lnTo>
                    <a:lnTo>
                      <a:pt x="59" y="19"/>
                    </a:lnTo>
                    <a:lnTo>
                      <a:pt x="52" y="15"/>
                    </a:lnTo>
                    <a:lnTo>
                      <a:pt x="45" y="15"/>
                    </a:lnTo>
                    <a:lnTo>
                      <a:pt x="38"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343" name="Freeform 1801"/>
              <p:cNvSpPr>
                <a:spLocks noEditPoints="1"/>
              </p:cNvSpPr>
              <p:nvPr/>
            </p:nvSpPr>
            <p:spPr bwMode="auto">
              <a:xfrm>
                <a:off x="3051" y="3035"/>
                <a:ext cx="45" cy="70"/>
              </a:xfrm>
              <a:custGeom>
                <a:avLst/>
                <a:gdLst>
                  <a:gd name="T0" fmla="*/ 0 w 89"/>
                  <a:gd name="T1" fmla="*/ 70 h 139"/>
                  <a:gd name="T2" fmla="*/ 2 w 89"/>
                  <a:gd name="T3" fmla="*/ 47 h 139"/>
                  <a:gd name="T4" fmla="*/ 5 w 89"/>
                  <a:gd name="T5" fmla="*/ 29 h 139"/>
                  <a:gd name="T6" fmla="*/ 9 w 89"/>
                  <a:gd name="T7" fmla="*/ 21 h 139"/>
                  <a:gd name="T8" fmla="*/ 14 w 89"/>
                  <a:gd name="T9" fmla="*/ 12 h 139"/>
                  <a:gd name="T10" fmla="*/ 19 w 89"/>
                  <a:gd name="T11" fmla="*/ 7 h 139"/>
                  <a:gd name="T12" fmla="*/ 26 w 89"/>
                  <a:gd name="T13" fmla="*/ 3 h 139"/>
                  <a:gd name="T14" fmla="*/ 35 w 89"/>
                  <a:gd name="T15" fmla="*/ 0 h 139"/>
                  <a:gd name="T16" fmla="*/ 45 w 89"/>
                  <a:gd name="T17" fmla="*/ 0 h 139"/>
                  <a:gd name="T18" fmla="*/ 56 w 89"/>
                  <a:gd name="T19" fmla="*/ 0 h 139"/>
                  <a:gd name="T20" fmla="*/ 65 w 89"/>
                  <a:gd name="T21" fmla="*/ 3 h 139"/>
                  <a:gd name="T22" fmla="*/ 70 w 89"/>
                  <a:gd name="T23" fmla="*/ 7 h 139"/>
                  <a:gd name="T24" fmla="*/ 75 w 89"/>
                  <a:gd name="T25" fmla="*/ 12 h 139"/>
                  <a:gd name="T26" fmla="*/ 79 w 89"/>
                  <a:gd name="T27" fmla="*/ 15 h 139"/>
                  <a:gd name="T28" fmla="*/ 84 w 89"/>
                  <a:gd name="T29" fmla="*/ 26 h 139"/>
                  <a:gd name="T30" fmla="*/ 87 w 89"/>
                  <a:gd name="T31" fmla="*/ 36 h 139"/>
                  <a:gd name="T32" fmla="*/ 89 w 89"/>
                  <a:gd name="T33" fmla="*/ 50 h 139"/>
                  <a:gd name="T34" fmla="*/ 89 w 89"/>
                  <a:gd name="T35" fmla="*/ 70 h 139"/>
                  <a:gd name="T36" fmla="*/ 89 w 89"/>
                  <a:gd name="T37" fmla="*/ 90 h 139"/>
                  <a:gd name="T38" fmla="*/ 86 w 89"/>
                  <a:gd name="T39" fmla="*/ 108 h 139"/>
                  <a:gd name="T40" fmla="*/ 80 w 89"/>
                  <a:gd name="T41" fmla="*/ 118 h 139"/>
                  <a:gd name="T42" fmla="*/ 75 w 89"/>
                  <a:gd name="T43" fmla="*/ 125 h 139"/>
                  <a:gd name="T44" fmla="*/ 70 w 89"/>
                  <a:gd name="T45" fmla="*/ 131 h 139"/>
                  <a:gd name="T46" fmla="*/ 63 w 89"/>
                  <a:gd name="T47" fmla="*/ 136 h 139"/>
                  <a:gd name="T48" fmla="*/ 54 w 89"/>
                  <a:gd name="T49" fmla="*/ 138 h 139"/>
                  <a:gd name="T50" fmla="*/ 45 w 89"/>
                  <a:gd name="T51" fmla="*/ 139 h 139"/>
                  <a:gd name="T52" fmla="*/ 26 w 89"/>
                  <a:gd name="T53" fmla="*/ 136 h 139"/>
                  <a:gd name="T54" fmla="*/ 14 w 89"/>
                  <a:gd name="T55" fmla="*/ 125 h 139"/>
                  <a:gd name="T56" fmla="*/ 5 w 89"/>
                  <a:gd name="T57" fmla="*/ 111 h 139"/>
                  <a:gd name="T58" fmla="*/ 2 w 89"/>
                  <a:gd name="T59" fmla="*/ 92 h 139"/>
                  <a:gd name="T60" fmla="*/ 0 w 89"/>
                  <a:gd name="T61" fmla="*/ 70 h 139"/>
                  <a:gd name="T62" fmla="*/ 18 w 89"/>
                  <a:gd name="T63" fmla="*/ 70 h 139"/>
                  <a:gd name="T64" fmla="*/ 19 w 89"/>
                  <a:gd name="T65" fmla="*/ 89 h 139"/>
                  <a:gd name="T66" fmla="*/ 21 w 89"/>
                  <a:gd name="T67" fmla="*/ 103 h 139"/>
                  <a:gd name="T68" fmla="*/ 26 w 89"/>
                  <a:gd name="T69" fmla="*/ 113 h 139"/>
                  <a:gd name="T70" fmla="*/ 32 w 89"/>
                  <a:gd name="T71" fmla="*/ 118 h 139"/>
                  <a:gd name="T72" fmla="*/ 37 w 89"/>
                  <a:gd name="T73" fmla="*/ 122 h 139"/>
                  <a:gd name="T74" fmla="*/ 45 w 89"/>
                  <a:gd name="T75" fmla="*/ 124 h 139"/>
                  <a:gd name="T76" fmla="*/ 52 w 89"/>
                  <a:gd name="T77" fmla="*/ 122 h 139"/>
                  <a:gd name="T78" fmla="*/ 58 w 89"/>
                  <a:gd name="T79" fmla="*/ 118 h 139"/>
                  <a:gd name="T80" fmla="*/ 65 w 89"/>
                  <a:gd name="T81" fmla="*/ 113 h 139"/>
                  <a:gd name="T82" fmla="*/ 68 w 89"/>
                  <a:gd name="T83" fmla="*/ 103 h 139"/>
                  <a:gd name="T84" fmla="*/ 72 w 89"/>
                  <a:gd name="T85" fmla="*/ 89 h 139"/>
                  <a:gd name="T86" fmla="*/ 72 w 89"/>
                  <a:gd name="T87" fmla="*/ 70 h 139"/>
                  <a:gd name="T88" fmla="*/ 72 w 89"/>
                  <a:gd name="T89" fmla="*/ 50 h 139"/>
                  <a:gd name="T90" fmla="*/ 68 w 89"/>
                  <a:gd name="T91" fmla="*/ 35 h 139"/>
                  <a:gd name="T92" fmla="*/ 65 w 89"/>
                  <a:gd name="T93" fmla="*/ 26 h 139"/>
                  <a:gd name="T94" fmla="*/ 59 w 89"/>
                  <a:gd name="T95" fmla="*/ 19 h 139"/>
                  <a:gd name="T96" fmla="*/ 52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9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2" y="47"/>
                    </a:lnTo>
                    <a:lnTo>
                      <a:pt x="5" y="29"/>
                    </a:lnTo>
                    <a:lnTo>
                      <a:pt x="9" y="21"/>
                    </a:lnTo>
                    <a:lnTo>
                      <a:pt x="14" y="12"/>
                    </a:lnTo>
                    <a:lnTo>
                      <a:pt x="19" y="7"/>
                    </a:lnTo>
                    <a:lnTo>
                      <a:pt x="26" y="3"/>
                    </a:lnTo>
                    <a:lnTo>
                      <a:pt x="35" y="0"/>
                    </a:lnTo>
                    <a:lnTo>
                      <a:pt x="45" y="0"/>
                    </a:lnTo>
                    <a:lnTo>
                      <a:pt x="56" y="0"/>
                    </a:lnTo>
                    <a:lnTo>
                      <a:pt x="65" y="3"/>
                    </a:lnTo>
                    <a:lnTo>
                      <a:pt x="70" y="7"/>
                    </a:lnTo>
                    <a:lnTo>
                      <a:pt x="75" y="12"/>
                    </a:lnTo>
                    <a:lnTo>
                      <a:pt x="79" y="15"/>
                    </a:lnTo>
                    <a:lnTo>
                      <a:pt x="84" y="26"/>
                    </a:lnTo>
                    <a:lnTo>
                      <a:pt x="87" y="36"/>
                    </a:lnTo>
                    <a:lnTo>
                      <a:pt x="89" y="50"/>
                    </a:lnTo>
                    <a:lnTo>
                      <a:pt x="89" y="70"/>
                    </a:lnTo>
                    <a:lnTo>
                      <a:pt x="89" y="90"/>
                    </a:lnTo>
                    <a:lnTo>
                      <a:pt x="86" y="108"/>
                    </a:lnTo>
                    <a:lnTo>
                      <a:pt x="80" y="118"/>
                    </a:lnTo>
                    <a:lnTo>
                      <a:pt x="75" y="125"/>
                    </a:lnTo>
                    <a:lnTo>
                      <a:pt x="70" y="131"/>
                    </a:lnTo>
                    <a:lnTo>
                      <a:pt x="63" y="136"/>
                    </a:lnTo>
                    <a:lnTo>
                      <a:pt x="54" y="138"/>
                    </a:lnTo>
                    <a:lnTo>
                      <a:pt x="45" y="139"/>
                    </a:lnTo>
                    <a:lnTo>
                      <a:pt x="26" y="136"/>
                    </a:lnTo>
                    <a:lnTo>
                      <a:pt x="14" y="125"/>
                    </a:lnTo>
                    <a:lnTo>
                      <a:pt x="5" y="111"/>
                    </a:lnTo>
                    <a:lnTo>
                      <a:pt x="2" y="92"/>
                    </a:lnTo>
                    <a:lnTo>
                      <a:pt x="0" y="70"/>
                    </a:lnTo>
                    <a:close/>
                    <a:moveTo>
                      <a:pt x="18" y="70"/>
                    </a:moveTo>
                    <a:lnTo>
                      <a:pt x="19" y="89"/>
                    </a:lnTo>
                    <a:lnTo>
                      <a:pt x="21" y="103"/>
                    </a:lnTo>
                    <a:lnTo>
                      <a:pt x="26" y="113"/>
                    </a:lnTo>
                    <a:lnTo>
                      <a:pt x="32" y="118"/>
                    </a:lnTo>
                    <a:lnTo>
                      <a:pt x="37" y="122"/>
                    </a:lnTo>
                    <a:lnTo>
                      <a:pt x="45" y="124"/>
                    </a:lnTo>
                    <a:lnTo>
                      <a:pt x="52" y="122"/>
                    </a:lnTo>
                    <a:lnTo>
                      <a:pt x="58" y="118"/>
                    </a:lnTo>
                    <a:lnTo>
                      <a:pt x="65" y="113"/>
                    </a:lnTo>
                    <a:lnTo>
                      <a:pt x="68" y="103"/>
                    </a:lnTo>
                    <a:lnTo>
                      <a:pt x="72" y="89"/>
                    </a:lnTo>
                    <a:lnTo>
                      <a:pt x="72" y="70"/>
                    </a:lnTo>
                    <a:lnTo>
                      <a:pt x="72" y="50"/>
                    </a:lnTo>
                    <a:lnTo>
                      <a:pt x="68" y="35"/>
                    </a:lnTo>
                    <a:lnTo>
                      <a:pt x="65" y="26"/>
                    </a:lnTo>
                    <a:lnTo>
                      <a:pt x="59" y="19"/>
                    </a:lnTo>
                    <a:lnTo>
                      <a:pt x="52" y="15"/>
                    </a:lnTo>
                    <a:lnTo>
                      <a:pt x="44" y="15"/>
                    </a:lnTo>
                    <a:lnTo>
                      <a:pt x="37" y="15"/>
                    </a:lnTo>
                    <a:lnTo>
                      <a:pt x="32" y="19"/>
                    </a:lnTo>
                    <a:lnTo>
                      <a:pt x="26" y="24"/>
                    </a:lnTo>
                    <a:lnTo>
                      <a:pt x="21" y="35"/>
                    </a:lnTo>
                    <a:lnTo>
                      <a:pt x="19"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344" name="Line 1802"/>
              <p:cNvSpPr>
                <a:spLocks noChangeShapeType="1"/>
              </p:cNvSpPr>
              <p:nvPr/>
            </p:nvSpPr>
            <p:spPr bwMode="auto">
              <a:xfrm flipV="1">
                <a:off x="3370"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45" name="Line 1803"/>
              <p:cNvSpPr>
                <a:spLocks noChangeShapeType="1"/>
              </p:cNvSpPr>
              <p:nvPr/>
            </p:nvSpPr>
            <p:spPr bwMode="auto">
              <a:xfrm flipV="1">
                <a:off x="3370"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46" name="Line 1804"/>
              <p:cNvSpPr>
                <a:spLocks noChangeShapeType="1"/>
              </p:cNvSpPr>
              <p:nvPr/>
            </p:nvSpPr>
            <p:spPr bwMode="auto">
              <a:xfrm flipV="1">
                <a:off x="3370"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47" name="Line 1805"/>
              <p:cNvSpPr>
                <a:spLocks noChangeShapeType="1"/>
              </p:cNvSpPr>
              <p:nvPr/>
            </p:nvSpPr>
            <p:spPr bwMode="auto">
              <a:xfrm flipV="1">
                <a:off x="3370"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48" name="Line 1806"/>
              <p:cNvSpPr>
                <a:spLocks noChangeShapeType="1"/>
              </p:cNvSpPr>
              <p:nvPr/>
            </p:nvSpPr>
            <p:spPr bwMode="auto">
              <a:xfrm flipV="1">
                <a:off x="3370"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49" name="Line 1807"/>
              <p:cNvSpPr>
                <a:spLocks noChangeShapeType="1"/>
              </p:cNvSpPr>
              <p:nvPr/>
            </p:nvSpPr>
            <p:spPr bwMode="auto">
              <a:xfrm flipV="1">
                <a:off x="3370"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50" name="Line 1808"/>
              <p:cNvSpPr>
                <a:spLocks noChangeShapeType="1"/>
              </p:cNvSpPr>
              <p:nvPr/>
            </p:nvSpPr>
            <p:spPr bwMode="auto">
              <a:xfrm flipV="1">
                <a:off x="3370"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51" name="Line 1809"/>
              <p:cNvSpPr>
                <a:spLocks noChangeShapeType="1"/>
              </p:cNvSpPr>
              <p:nvPr/>
            </p:nvSpPr>
            <p:spPr bwMode="auto">
              <a:xfrm flipV="1">
                <a:off x="3370"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52" name="Line 1810"/>
              <p:cNvSpPr>
                <a:spLocks noChangeShapeType="1"/>
              </p:cNvSpPr>
              <p:nvPr/>
            </p:nvSpPr>
            <p:spPr bwMode="auto">
              <a:xfrm flipV="1">
                <a:off x="3370"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53" name="Line 1811"/>
              <p:cNvSpPr>
                <a:spLocks noChangeShapeType="1"/>
              </p:cNvSpPr>
              <p:nvPr/>
            </p:nvSpPr>
            <p:spPr bwMode="auto">
              <a:xfrm flipV="1">
                <a:off x="3370"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354" name="Line 1812"/>
              <p:cNvSpPr>
                <a:spLocks noChangeShapeType="1"/>
              </p:cNvSpPr>
              <p:nvPr/>
            </p:nvSpPr>
            <p:spPr bwMode="auto">
              <a:xfrm flipV="1">
                <a:off x="3370"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20" name="Group 2014"/>
            <p:cNvGrpSpPr>
              <a:grpSpLocks/>
            </p:cNvGrpSpPr>
            <p:nvPr/>
          </p:nvGrpSpPr>
          <p:grpSpPr bwMode="auto">
            <a:xfrm>
              <a:off x="3280" y="1267"/>
              <a:ext cx="478" cy="1838"/>
              <a:chOff x="3280" y="1267"/>
              <a:chExt cx="478" cy="1838"/>
            </a:xfrm>
          </p:grpSpPr>
          <p:sp>
            <p:nvSpPr>
              <p:cNvPr id="7573" name="Line 1814"/>
              <p:cNvSpPr>
                <a:spLocks noChangeShapeType="1"/>
              </p:cNvSpPr>
              <p:nvPr/>
            </p:nvSpPr>
            <p:spPr bwMode="auto">
              <a:xfrm flipV="1">
                <a:off x="3370"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4" name="Line 1815"/>
              <p:cNvSpPr>
                <a:spLocks noChangeShapeType="1"/>
              </p:cNvSpPr>
              <p:nvPr/>
            </p:nvSpPr>
            <p:spPr bwMode="auto">
              <a:xfrm flipV="1">
                <a:off x="3370"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5" name="Line 1816"/>
              <p:cNvSpPr>
                <a:spLocks noChangeShapeType="1"/>
              </p:cNvSpPr>
              <p:nvPr/>
            </p:nvSpPr>
            <p:spPr bwMode="auto">
              <a:xfrm flipV="1">
                <a:off x="3370"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6" name="Line 1817"/>
              <p:cNvSpPr>
                <a:spLocks noChangeShapeType="1"/>
              </p:cNvSpPr>
              <p:nvPr/>
            </p:nvSpPr>
            <p:spPr bwMode="auto">
              <a:xfrm flipV="1">
                <a:off x="3370"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7" name="Line 1818"/>
              <p:cNvSpPr>
                <a:spLocks noChangeShapeType="1"/>
              </p:cNvSpPr>
              <p:nvPr/>
            </p:nvSpPr>
            <p:spPr bwMode="auto">
              <a:xfrm flipV="1">
                <a:off x="3370"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8" name="Line 1819"/>
              <p:cNvSpPr>
                <a:spLocks noChangeShapeType="1"/>
              </p:cNvSpPr>
              <p:nvPr/>
            </p:nvSpPr>
            <p:spPr bwMode="auto">
              <a:xfrm flipV="1">
                <a:off x="3370"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9" name="Line 1820"/>
              <p:cNvSpPr>
                <a:spLocks noChangeShapeType="1"/>
              </p:cNvSpPr>
              <p:nvPr/>
            </p:nvSpPr>
            <p:spPr bwMode="auto">
              <a:xfrm flipV="1">
                <a:off x="3370"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0" name="Line 1821"/>
              <p:cNvSpPr>
                <a:spLocks noChangeShapeType="1"/>
              </p:cNvSpPr>
              <p:nvPr/>
            </p:nvSpPr>
            <p:spPr bwMode="auto">
              <a:xfrm flipV="1">
                <a:off x="3370"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1" name="Line 1822"/>
              <p:cNvSpPr>
                <a:spLocks noChangeShapeType="1"/>
              </p:cNvSpPr>
              <p:nvPr/>
            </p:nvSpPr>
            <p:spPr bwMode="auto">
              <a:xfrm flipV="1">
                <a:off x="3370"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2" name="Line 1823"/>
              <p:cNvSpPr>
                <a:spLocks noChangeShapeType="1"/>
              </p:cNvSpPr>
              <p:nvPr/>
            </p:nvSpPr>
            <p:spPr bwMode="auto">
              <a:xfrm flipV="1">
                <a:off x="3370"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3" name="Line 1824"/>
              <p:cNvSpPr>
                <a:spLocks noChangeShapeType="1"/>
              </p:cNvSpPr>
              <p:nvPr/>
            </p:nvSpPr>
            <p:spPr bwMode="auto">
              <a:xfrm flipV="1">
                <a:off x="3370"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4" name="Line 1825"/>
              <p:cNvSpPr>
                <a:spLocks noChangeShapeType="1"/>
              </p:cNvSpPr>
              <p:nvPr/>
            </p:nvSpPr>
            <p:spPr bwMode="auto">
              <a:xfrm flipV="1">
                <a:off x="3370"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5" name="Line 1826"/>
              <p:cNvSpPr>
                <a:spLocks noChangeShapeType="1"/>
              </p:cNvSpPr>
              <p:nvPr/>
            </p:nvSpPr>
            <p:spPr bwMode="auto">
              <a:xfrm flipV="1">
                <a:off x="3370"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8" name="Line 1827"/>
              <p:cNvSpPr>
                <a:spLocks noChangeShapeType="1"/>
              </p:cNvSpPr>
              <p:nvPr/>
            </p:nvSpPr>
            <p:spPr bwMode="auto">
              <a:xfrm flipV="1">
                <a:off x="3370"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9" name="Line 1828"/>
              <p:cNvSpPr>
                <a:spLocks noChangeShapeType="1"/>
              </p:cNvSpPr>
              <p:nvPr/>
            </p:nvSpPr>
            <p:spPr bwMode="auto">
              <a:xfrm flipV="1">
                <a:off x="3370"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0" name="Line 1829"/>
              <p:cNvSpPr>
                <a:spLocks noChangeShapeType="1"/>
              </p:cNvSpPr>
              <p:nvPr/>
            </p:nvSpPr>
            <p:spPr bwMode="auto">
              <a:xfrm flipV="1">
                <a:off x="3370"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1" name="Line 1830"/>
              <p:cNvSpPr>
                <a:spLocks noChangeShapeType="1"/>
              </p:cNvSpPr>
              <p:nvPr/>
            </p:nvSpPr>
            <p:spPr bwMode="auto">
              <a:xfrm flipV="1">
                <a:off x="3370"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2" name="Line 1831"/>
              <p:cNvSpPr>
                <a:spLocks noChangeShapeType="1"/>
              </p:cNvSpPr>
              <p:nvPr/>
            </p:nvSpPr>
            <p:spPr bwMode="auto">
              <a:xfrm flipV="1">
                <a:off x="3370"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3" name="Line 1832"/>
              <p:cNvSpPr>
                <a:spLocks noChangeShapeType="1"/>
              </p:cNvSpPr>
              <p:nvPr/>
            </p:nvSpPr>
            <p:spPr bwMode="auto">
              <a:xfrm flipV="1">
                <a:off x="3370"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4" name="Line 1833"/>
              <p:cNvSpPr>
                <a:spLocks noChangeShapeType="1"/>
              </p:cNvSpPr>
              <p:nvPr/>
            </p:nvSpPr>
            <p:spPr bwMode="auto">
              <a:xfrm flipV="1">
                <a:off x="3370"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5" name="Line 1834"/>
              <p:cNvSpPr>
                <a:spLocks noChangeShapeType="1"/>
              </p:cNvSpPr>
              <p:nvPr/>
            </p:nvSpPr>
            <p:spPr bwMode="auto">
              <a:xfrm flipV="1">
                <a:off x="3370"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6" name="Line 1835"/>
              <p:cNvSpPr>
                <a:spLocks noChangeShapeType="1"/>
              </p:cNvSpPr>
              <p:nvPr/>
            </p:nvSpPr>
            <p:spPr bwMode="auto">
              <a:xfrm flipV="1">
                <a:off x="3370"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7" name="Line 1836"/>
              <p:cNvSpPr>
                <a:spLocks noChangeShapeType="1"/>
              </p:cNvSpPr>
              <p:nvPr/>
            </p:nvSpPr>
            <p:spPr bwMode="auto">
              <a:xfrm flipV="1">
                <a:off x="3370"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8" name="Line 1837"/>
              <p:cNvSpPr>
                <a:spLocks noChangeShapeType="1"/>
              </p:cNvSpPr>
              <p:nvPr/>
            </p:nvSpPr>
            <p:spPr bwMode="auto">
              <a:xfrm flipV="1">
                <a:off x="3370"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79" name="Line 1838"/>
              <p:cNvSpPr>
                <a:spLocks noChangeShapeType="1"/>
              </p:cNvSpPr>
              <p:nvPr/>
            </p:nvSpPr>
            <p:spPr bwMode="auto">
              <a:xfrm flipV="1">
                <a:off x="3370"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0" name="Line 1839"/>
              <p:cNvSpPr>
                <a:spLocks noChangeShapeType="1"/>
              </p:cNvSpPr>
              <p:nvPr/>
            </p:nvSpPr>
            <p:spPr bwMode="auto">
              <a:xfrm flipV="1">
                <a:off x="3370"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1" name="Line 1840"/>
              <p:cNvSpPr>
                <a:spLocks noChangeShapeType="1"/>
              </p:cNvSpPr>
              <p:nvPr/>
            </p:nvSpPr>
            <p:spPr bwMode="auto">
              <a:xfrm flipV="1">
                <a:off x="3370"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2" name="Line 1841"/>
              <p:cNvSpPr>
                <a:spLocks noChangeShapeType="1"/>
              </p:cNvSpPr>
              <p:nvPr/>
            </p:nvSpPr>
            <p:spPr bwMode="auto">
              <a:xfrm flipV="1">
                <a:off x="3370"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3" name="Line 1842"/>
              <p:cNvSpPr>
                <a:spLocks noChangeShapeType="1"/>
              </p:cNvSpPr>
              <p:nvPr/>
            </p:nvSpPr>
            <p:spPr bwMode="auto">
              <a:xfrm flipV="1">
                <a:off x="3370"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4" name="Line 1843"/>
              <p:cNvSpPr>
                <a:spLocks noChangeShapeType="1"/>
              </p:cNvSpPr>
              <p:nvPr/>
            </p:nvSpPr>
            <p:spPr bwMode="auto">
              <a:xfrm flipV="1">
                <a:off x="3370"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5" name="Line 1844"/>
              <p:cNvSpPr>
                <a:spLocks noChangeShapeType="1"/>
              </p:cNvSpPr>
              <p:nvPr/>
            </p:nvSpPr>
            <p:spPr bwMode="auto">
              <a:xfrm flipV="1">
                <a:off x="3370"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6" name="Line 1845"/>
              <p:cNvSpPr>
                <a:spLocks noChangeShapeType="1"/>
              </p:cNvSpPr>
              <p:nvPr/>
            </p:nvSpPr>
            <p:spPr bwMode="auto">
              <a:xfrm flipV="1">
                <a:off x="3370"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7" name="Line 1846"/>
              <p:cNvSpPr>
                <a:spLocks noChangeShapeType="1"/>
              </p:cNvSpPr>
              <p:nvPr/>
            </p:nvSpPr>
            <p:spPr bwMode="auto">
              <a:xfrm flipV="1">
                <a:off x="3370"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8" name="Line 1847"/>
              <p:cNvSpPr>
                <a:spLocks noChangeShapeType="1"/>
              </p:cNvSpPr>
              <p:nvPr/>
            </p:nvSpPr>
            <p:spPr bwMode="auto">
              <a:xfrm flipV="1">
                <a:off x="3370"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89" name="Line 1848"/>
              <p:cNvSpPr>
                <a:spLocks noChangeShapeType="1"/>
              </p:cNvSpPr>
              <p:nvPr/>
            </p:nvSpPr>
            <p:spPr bwMode="auto">
              <a:xfrm flipV="1">
                <a:off x="3370"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0" name="Line 1849"/>
              <p:cNvSpPr>
                <a:spLocks noChangeShapeType="1"/>
              </p:cNvSpPr>
              <p:nvPr/>
            </p:nvSpPr>
            <p:spPr bwMode="auto">
              <a:xfrm flipV="1">
                <a:off x="3370"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1" name="Line 1850"/>
              <p:cNvSpPr>
                <a:spLocks noChangeShapeType="1"/>
              </p:cNvSpPr>
              <p:nvPr/>
            </p:nvSpPr>
            <p:spPr bwMode="auto">
              <a:xfrm flipV="1">
                <a:off x="3370"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2" name="Line 1851"/>
              <p:cNvSpPr>
                <a:spLocks noChangeShapeType="1"/>
              </p:cNvSpPr>
              <p:nvPr/>
            </p:nvSpPr>
            <p:spPr bwMode="auto">
              <a:xfrm flipV="1">
                <a:off x="3370"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3" name="Line 1852"/>
              <p:cNvSpPr>
                <a:spLocks noChangeShapeType="1"/>
              </p:cNvSpPr>
              <p:nvPr/>
            </p:nvSpPr>
            <p:spPr bwMode="auto">
              <a:xfrm flipV="1">
                <a:off x="3370"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4" name="Line 1853"/>
              <p:cNvSpPr>
                <a:spLocks noChangeShapeType="1"/>
              </p:cNvSpPr>
              <p:nvPr/>
            </p:nvSpPr>
            <p:spPr bwMode="auto">
              <a:xfrm flipV="1">
                <a:off x="3370"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5" name="Line 1854"/>
              <p:cNvSpPr>
                <a:spLocks noChangeShapeType="1"/>
              </p:cNvSpPr>
              <p:nvPr/>
            </p:nvSpPr>
            <p:spPr bwMode="auto">
              <a:xfrm flipV="1">
                <a:off x="3370"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6" name="Line 1855"/>
              <p:cNvSpPr>
                <a:spLocks noChangeShapeType="1"/>
              </p:cNvSpPr>
              <p:nvPr/>
            </p:nvSpPr>
            <p:spPr bwMode="auto">
              <a:xfrm flipV="1">
                <a:off x="3370"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7" name="Line 1856"/>
              <p:cNvSpPr>
                <a:spLocks noChangeShapeType="1"/>
              </p:cNvSpPr>
              <p:nvPr/>
            </p:nvSpPr>
            <p:spPr bwMode="auto">
              <a:xfrm flipV="1">
                <a:off x="3370"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8" name="Line 1857"/>
              <p:cNvSpPr>
                <a:spLocks noChangeShapeType="1"/>
              </p:cNvSpPr>
              <p:nvPr/>
            </p:nvSpPr>
            <p:spPr bwMode="auto">
              <a:xfrm flipV="1">
                <a:off x="3370"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99" name="Line 1858"/>
              <p:cNvSpPr>
                <a:spLocks noChangeShapeType="1"/>
              </p:cNvSpPr>
              <p:nvPr/>
            </p:nvSpPr>
            <p:spPr bwMode="auto">
              <a:xfrm flipV="1">
                <a:off x="3370"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0" name="Line 1859"/>
              <p:cNvSpPr>
                <a:spLocks noChangeShapeType="1"/>
              </p:cNvSpPr>
              <p:nvPr/>
            </p:nvSpPr>
            <p:spPr bwMode="auto">
              <a:xfrm flipV="1">
                <a:off x="3370"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1" name="Line 1860"/>
              <p:cNvSpPr>
                <a:spLocks noChangeShapeType="1"/>
              </p:cNvSpPr>
              <p:nvPr/>
            </p:nvSpPr>
            <p:spPr bwMode="auto">
              <a:xfrm flipV="1">
                <a:off x="3370"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2" name="Line 1861"/>
              <p:cNvSpPr>
                <a:spLocks noChangeShapeType="1"/>
              </p:cNvSpPr>
              <p:nvPr/>
            </p:nvSpPr>
            <p:spPr bwMode="auto">
              <a:xfrm flipV="1">
                <a:off x="3370"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3" name="Line 1862"/>
              <p:cNvSpPr>
                <a:spLocks noChangeShapeType="1"/>
              </p:cNvSpPr>
              <p:nvPr/>
            </p:nvSpPr>
            <p:spPr bwMode="auto">
              <a:xfrm flipV="1">
                <a:off x="3370"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4" name="Line 1863"/>
              <p:cNvSpPr>
                <a:spLocks noChangeShapeType="1"/>
              </p:cNvSpPr>
              <p:nvPr/>
            </p:nvSpPr>
            <p:spPr bwMode="auto">
              <a:xfrm flipV="1">
                <a:off x="3370"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5" name="Line 1864"/>
              <p:cNvSpPr>
                <a:spLocks noChangeShapeType="1"/>
              </p:cNvSpPr>
              <p:nvPr/>
            </p:nvSpPr>
            <p:spPr bwMode="auto">
              <a:xfrm flipV="1">
                <a:off x="3370"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6" name="Line 1865"/>
              <p:cNvSpPr>
                <a:spLocks noChangeShapeType="1"/>
              </p:cNvSpPr>
              <p:nvPr/>
            </p:nvSpPr>
            <p:spPr bwMode="auto">
              <a:xfrm flipV="1">
                <a:off x="3370"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7" name="Line 1866"/>
              <p:cNvSpPr>
                <a:spLocks noChangeShapeType="1"/>
              </p:cNvSpPr>
              <p:nvPr/>
            </p:nvSpPr>
            <p:spPr bwMode="auto">
              <a:xfrm flipV="1">
                <a:off x="3370"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8" name="Line 1867"/>
              <p:cNvSpPr>
                <a:spLocks noChangeShapeType="1"/>
              </p:cNvSpPr>
              <p:nvPr/>
            </p:nvSpPr>
            <p:spPr bwMode="auto">
              <a:xfrm flipV="1">
                <a:off x="3370"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09" name="Line 1868"/>
              <p:cNvSpPr>
                <a:spLocks noChangeShapeType="1"/>
              </p:cNvSpPr>
              <p:nvPr/>
            </p:nvSpPr>
            <p:spPr bwMode="auto">
              <a:xfrm flipV="1">
                <a:off x="3370"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0" name="Line 1869"/>
              <p:cNvSpPr>
                <a:spLocks noChangeShapeType="1"/>
              </p:cNvSpPr>
              <p:nvPr/>
            </p:nvSpPr>
            <p:spPr bwMode="auto">
              <a:xfrm flipV="1">
                <a:off x="3370"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1" name="Line 1870"/>
              <p:cNvSpPr>
                <a:spLocks noChangeShapeType="1"/>
              </p:cNvSpPr>
              <p:nvPr/>
            </p:nvSpPr>
            <p:spPr bwMode="auto">
              <a:xfrm flipV="1">
                <a:off x="3370"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2" name="Line 1871"/>
              <p:cNvSpPr>
                <a:spLocks noChangeShapeType="1"/>
              </p:cNvSpPr>
              <p:nvPr/>
            </p:nvSpPr>
            <p:spPr bwMode="auto">
              <a:xfrm flipV="1">
                <a:off x="3370"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3" name="Line 1872"/>
              <p:cNvSpPr>
                <a:spLocks noChangeShapeType="1"/>
              </p:cNvSpPr>
              <p:nvPr/>
            </p:nvSpPr>
            <p:spPr bwMode="auto">
              <a:xfrm flipV="1">
                <a:off x="3370"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4" name="Line 1873"/>
              <p:cNvSpPr>
                <a:spLocks noChangeShapeType="1"/>
              </p:cNvSpPr>
              <p:nvPr/>
            </p:nvSpPr>
            <p:spPr bwMode="auto">
              <a:xfrm flipV="1">
                <a:off x="3370"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5" name="Line 1874"/>
              <p:cNvSpPr>
                <a:spLocks noChangeShapeType="1"/>
              </p:cNvSpPr>
              <p:nvPr/>
            </p:nvSpPr>
            <p:spPr bwMode="auto">
              <a:xfrm flipV="1">
                <a:off x="3370"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6" name="Line 1875"/>
              <p:cNvSpPr>
                <a:spLocks noChangeShapeType="1"/>
              </p:cNvSpPr>
              <p:nvPr/>
            </p:nvSpPr>
            <p:spPr bwMode="auto">
              <a:xfrm flipV="1">
                <a:off x="3370"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7" name="Line 1876"/>
              <p:cNvSpPr>
                <a:spLocks noChangeShapeType="1"/>
              </p:cNvSpPr>
              <p:nvPr/>
            </p:nvSpPr>
            <p:spPr bwMode="auto">
              <a:xfrm flipV="1">
                <a:off x="3370"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8" name="Line 1877"/>
              <p:cNvSpPr>
                <a:spLocks noChangeShapeType="1"/>
              </p:cNvSpPr>
              <p:nvPr/>
            </p:nvSpPr>
            <p:spPr bwMode="auto">
              <a:xfrm flipV="1">
                <a:off x="3370"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19" name="Line 1878"/>
              <p:cNvSpPr>
                <a:spLocks noChangeShapeType="1"/>
              </p:cNvSpPr>
              <p:nvPr/>
            </p:nvSpPr>
            <p:spPr bwMode="auto">
              <a:xfrm flipV="1">
                <a:off x="3370"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0" name="Line 1879"/>
              <p:cNvSpPr>
                <a:spLocks noChangeShapeType="1"/>
              </p:cNvSpPr>
              <p:nvPr/>
            </p:nvSpPr>
            <p:spPr bwMode="auto">
              <a:xfrm flipV="1">
                <a:off x="3370"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1" name="Line 1880"/>
              <p:cNvSpPr>
                <a:spLocks noChangeShapeType="1"/>
              </p:cNvSpPr>
              <p:nvPr/>
            </p:nvSpPr>
            <p:spPr bwMode="auto">
              <a:xfrm flipV="1">
                <a:off x="3370"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2" name="Line 1881"/>
              <p:cNvSpPr>
                <a:spLocks noChangeShapeType="1"/>
              </p:cNvSpPr>
              <p:nvPr/>
            </p:nvSpPr>
            <p:spPr bwMode="auto">
              <a:xfrm flipV="1">
                <a:off x="3370"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3" name="Line 1882"/>
              <p:cNvSpPr>
                <a:spLocks noChangeShapeType="1"/>
              </p:cNvSpPr>
              <p:nvPr/>
            </p:nvSpPr>
            <p:spPr bwMode="auto">
              <a:xfrm flipV="1">
                <a:off x="3370"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4" name="Line 1883"/>
              <p:cNvSpPr>
                <a:spLocks noChangeShapeType="1"/>
              </p:cNvSpPr>
              <p:nvPr/>
            </p:nvSpPr>
            <p:spPr bwMode="auto">
              <a:xfrm flipV="1">
                <a:off x="3370"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5" name="Line 1884"/>
              <p:cNvSpPr>
                <a:spLocks noChangeShapeType="1"/>
              </p:cNvSpPr>
              <p:nvPr/>
            </p:nvSpPr>
            <p:spPr bwMode="auto">
              <a:xfrm flipV="1">
                <a:off x="3370"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6" name="Line 1885"/>
              <p:cNvSpPr>
                <a:spLocks noChangeShapeType="1"/>
              </p:cNvSpPr>
              <p:nvPr/>
            </p:nvSpPr>
            <p:spPr bwMode="auto">
              <a:xfrm flipV="1">
                <a:off x="3370"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7" name="Line 1886"/>
              <p:cNvSpPr>
                <a:spLocks noChangeShapeType="1"/>
              </p:cNvSpPr>
              <p:nvPr/>
            </p:nvSpPr>
            <p:spPr bwMode="auto">
              <a:xfrm flipV="1">
                <a:off x="3370"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8" name="Line 1887"/>
              <p:cNvSpPr>
                <a:spLocks noChangeShapeType="1"/>
              </p:cNvSpPr>
              <p:nvPr/>
            </p:nvSpPr>
            <p:spPr bwMode="auto">
              <a:xfrm flipV="1">
                <a:off x="3370"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29" name="Line 1888"/>
              <p:cNvSpPr>
                <a:spLocks noChangeShapeType="1"/>
              </p:cNvSpPr>
              <p:nvPr/>
            </p:nvSpPr>
            <p:spPr bwMode="auto">
              <a:xfrm flipV="1">
                <a:off x="3370"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0" name="Line 1889"/>
              <p:cNvSpPr>
                <a:spLocks noChangeShapeType="1"/>
              </p:cNvSpPr>
              <p:nvPr/>
            </p:nvSpPr>
            <p:spPr bwMode="auto">
              <a:xfrm flipV="1">
                <a:off x="3370"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1" name="Line 1890"/>
              <p:cNvSpPr>
                <a:spLocks noChangeShapeType="1"/>
              </p:cNvSpPr>
              <p:nvPr/>
            </p:nvSpPr>
            <p:spPr bwMode="auto">
              <a:xfrm flipV="1">
                <a:off x="3370"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2" name="Line 1891"/>
              <p:cNvSpPr>
                <a:spLocks noChangeShapeType="1"/>
              </p:cNvSpPr>
              <p:nvPr/>
            </p:nvSpPr>
            <p:spPr bwMode="auto">
              <a:xfrm flipV="1">
                <a:off x="3370"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3" name="Line 1892"/>
              <p:cNvSpPr>
                <a:spLocks noChangeShapeType="1"/>
              </p:cNvSpPr>
              <p:nvPr/>
            </p:nvSpPr>
            <p:spPr bwMode="auto">
              <a:xfrm flipV="1">
                <a:off x="3370"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4" name="Line 1893"/>
              <p:cNvSpPr>
                <a:spLocks noChangeShapeType="1"/>
              </p:cNvSpPr>
              <p:nvPr/>
            </p:nvSpPr>
            <p:spPr bwMode="auto">
              <a:xfrm flipV="1">
                <a:off x="3370"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5" name="Line 1894"/>
              <p:cNvSpPr>
                <a:spLocks noChangeShapeType="1"/>
              </p:cNvSpPr>
              <p:nvPr/>
            </p:nvSpPr>
            <p:spPr bwMode="auto">
              <a:xfrm flipV="1">
                <a:off x="3370"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6" name="Line 1895"/>
              <p:cNvSpPr>
                <a:spLocks noChangeShapeType="1"/>
              </p:cNvSpPr>
              <p:nvPr/>
            </p:nvSpPr>
            <p:spPr bwMode="auto">
              <a:xfrm flipV="1">
                <a:off x="3370"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7" name="Line 1896"/>
              <p:cNvSpPr>
                <a:spLocks noChangeShapeType="1"/>
              </p:cNvSpPr>
              <p:nvPr/>
            </p:nvSpPr>
            <p:spPr bwMode="auto">
              <a:xfrm flipV="1">
                <a:off x="3370"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8" name="Line 1897"/>
              <p:cNvSpPr>
                <a:spLocks noChangeShapeType="1"/>
              </p:cNvSpPr>
              <p:nvPr/>
            </p:nvSpPr>
            <p:spPr bwMode="auto">
              <a:xfrm flipV="1">
                <a:off x="3370"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39" name="Line 1898"/>
              <p:cNvSpPr>
                <a:spLocks noChangeShapeType="1"/>
              </p:cNvSpPr>
              <p:nvPr/>
            </p:nvSpPr>
            <p:spPr bwMode="auto">
              <a:xfrm flipV="1">
                <a:off x="3370"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0" name="Line 1899"/>
              <p:cNvSpPr>
                <a:spLocks noChangeShapeType="1"/>
              </p:cNvSpPr>
              <p:nvPr/>
            </p:nvSpPr>
            <p:spPr bwMode="auto">
              <a:xfrm flipV="1">
                <a:off x="3370"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1" name="Line 1900"/>
              <p:cNvSpPr>
                <a:spLocks noChangeShapeType="1"/>
              </p:cNvSpPr>
              <p:nvPr/>
            </p:nvSpPr>
            <p:spPr bwMode="auto">
              <a:xfrm flipV="1">
                <a:off x="3370"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2" name="Line 1901"/>
              <p:cNvSpPr>
                <a:spLocks noChangeShapeType="1"/>
              </p:cNvSpPr>
              <p:nvPr/>
            </p:nvSpPr>
            <p:spPr bwMode="auto">
              <a:xfrm flipV="1">
                <a:off x="3370"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3" name="Line 1902"/>
              <p:cNvSpPr>
                <a:spLocks noChangeShapeType="1"/>
              </p:cNvSpPr>
              <p:nvPr/>
            </p:nvSpPr>
            <p:spPr bwMode="auto">
              <a:xfrm flipV="1">
                <a:off x="3370"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4" name="Line 1903"/>
              <p:cNvSpPr>
                <a:spLocks noChangeShapeType="1"/>
              </p:cNvSpPr>
              <p:nvPr/>
            </p:nvSpPr>
            <p:spPr bwMode="auto">
              <a:xfrm flipV="1">
                <a:off x="3370"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5" name="Line 1904"/>
              <p:cNvSpPr>
                <a:spLocks noChangeShapeType="1"/>
              </p:cNvSpPr>
              <p:nvPr/>
            </p:nvSpPr>
            <p:spPr bwMode="auto">
              <a:xfrm flipV="1">
                <a:off x="3370"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6" name="Line 1905"/>
              <p:cNvSpPr>
                <a:spLocks noChangeShapeType="1"/>
              </p:cNvSpPr>
              <p:nvPr/>
            </p:nvSpPr>
            <p:spPr bwMode="auto">
              <a:xfrm flipV="1">
                <a:off x="3370"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7" name="Line 1906"/>
              <p:cNvSpPr>
                <a:spLocks noChangeShapeType="1"/>
              </p:cNvSpPr>
              <p:nvPr/>
            </p:nvSpPr>
            <p:spPr bwMode="auto">
              <a:xfrm flipV="1">
                <a:off x="3370"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8" name="Line 1907"/>
              <p:cNvSpPr>
                <a:spLocks noChangeShapeType="1"/>
              </p:cNvSpPr>
              <p:nvPr/>
            </p:nvSpPr>
            <p:spPr bwMode="auto">
              <a:xfrm flipV="1">
                <a:off x="3370"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49" name="Line 1908"/>
              <p:cNvSpPr>
                <a:spLocks noChangeShapeType="1"/>
              </p:cNvSpPr>
              <p:nvPr/>
            </p:nvSpPr>
            <p:spPr bwMode="auto">
              <a:xfrm flipV="1">
                <a:off x="3370"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0" name="Line 1909"/>
              <p:cNvSpPr>
                <a:spLocks noChangeShapeType="1"/>
              </p:cNvSpPr>
              <p:nvPr/>
            </p:nvSpPr>
            <p:spPr bwMode="auto">
              <a:xfrm flipV="1">
                <a:off x="3370"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1" name="Line 1910"/>
              <p:cNvSpPr>
                <a:spLocks noChangeShapeType="1"/>
              </p:cNvSpPr>
              <p:nvPr/>
            </p:nvSpPr>
            <p:spPr bwMode="auto">
              <a:xfrm flipV="1">
                <a:off x="3370"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2" name="Line 1911"/>
              <p:cNvSpPr>
                <a:spLocks noChangeShapeType="1"/>
              </p:cNvSpPr>
              <p:nvPr/>
            </p:nvSpPr>
            <p:spPr bwMode="auto">
              <a:xfrm flipV="1">
                <a:off x="3370"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3" name="Line 1912"/>
              <p:cNvSpPr>
                <a:spLocks noChangeShapeType="1"/>
              </p:cNvSpPr>
              <p:nvPr/>
            </p:nvSpPr>
            <p:spPr bwMode="auto">
              <a:xfrm flipV="1">
                <a:off x="3370"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4" name="Line 1913"/>
              <p:cNvSpPr>
                <a:spLocks noChangeShapeType="1"/>
              </p:cNvSpPr>
              <p:nvPr/>
            </p:nvSpPr>
            <p:spPr bwMode="auto">
              <a:xfrm flipV="1">
                <a:off x="3370"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5" name="Line 1914"/>
              <p:cNvSpPr>
                <a:spLocks noChangeShapeType="1"/>
              </p:cNvSpPr>
              <p:nvPr/>
            </p:nvSpPr>
            <p:spPr bwMode="auto">
              <a:xfrm flipV="1">
                <a:off x="3370"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6" name="Line 1915"/>
              <p:cNvSpPr>
                <a:spLocks noChangeShapeType="1"/>
              </p:cNvSpPr>
              <p:nvPr/>
            </p:nvSpPr>
            <p:spPr bwMode="auto">
              <a:xfrm flipV="1">
                <a:off x="3370"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7" name="Line 1916"/>
              <p:cNvSpPr>
                <a:spLocks noChangeShapeType="1"/>
              </p:cNvSpPr>
              <p:nvPr/>
            </p:nvSpPr>
            <p:spPr bwMode="auto">
              <a:xfrm flipV="1">
                <a:off x="3370"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8" name="Line 1917"/>
              <p:cNvSpPr>
                <a:spLocks noChangeShapeType="1"/>
              </p:cNvSpPr>
              <p:nvPr/>
            </p:nvSpPr>
            <p:spPr bwMode="auto">
              <a:xfrm flipV="1">
                <a:off x="3370"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59" name="Line 1918"/>
              <p:cNvSpPr>
                <a:spLocks noChangeShapeType="1"/>
              </p:cNvSpPr>
              <p:nvPr/>
            </p:nvSpPr>
            <p:spPr bwMode="auto">
              <a:xfrm flipV="1">
                <a:off x="3370"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0" name="Line 1919"/>
              <p:cNvSpPr>
                <a:spLocks noChangeShapeType="1"/>
              </p:cNvSpPr>
              <p:nvPr/>
            </p:nvSpPr>
            <p:spPr bwMode="auto">
              <a:xfrm flipV="1">
                <a:off x="3370"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1" name="Line 1920"/>
              <p:cNvSpPr>
                <a:spLocks noChangeShapeType="1"/>
              </p:cNvSpPr>
              <p:nvPr/>
            </p:nvSpPr>
            <p:spPr bwMode="auto">
              <a:xfrm flipV="1">
                <a:off x="3370"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2" name="Line 1921"/>
              <p:cNvSpPr>
                <a:spLocks noChangeShapeType="1"/>
              </p:cNvSpPr>
              <p:nvPr/>
            </p:nvSpPr>
            <p:spPr bwMode="auto">
              <a:xfrm flipV="1">
                <a:off x="3370"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3" name="Line 1922"/>
              <p:cNvSpPr>
                <a:spLocks noChangeShapeType="1"/>
              </p:cNvSpPr>
              <p:nvPr/>
            </p:nvSpPr>
            <p:spPr bwMode="auto">
              <a:xfrm flipV="1">
                <a:off x="3370"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4" name="Line 1923"/>
              <p:cNvSpPr>
                <a:spLocks noChangeShapeType="1"/>
              </p:cNvSpPr>
              <p:nvPr/>
            </p:nvSpPr>
            <p:spPr bwMode="auto">
              <a:xfrm flipV="1">
                <a:off x="3370"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5" name="Line 1924"/>
              <p:cNvSpPr>
                <a:spLocks noChangeShapeType="1"/>
              </p:cNvSpPr>
              <p:nvPr/>
            </p:nvSpPr>
            <p:spPr bwMode="auto">
              <a:xfrm flipV="1">
                <a:off x="3370"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6" name="Line 1925"/>
              <p:cNvSpPr>
                <a:spLocks noChangeShapeType="1"/>
              </p:cNvSpPr>
              <p:nvPr/>
            </p:nvSpPr>
            <p:spPr bwMode="auto">
              <a:xfrm flipV="1">
                <a:off x="3370"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7" name="Line 1926"/>
              <p:cNvSpPr>
                <a:spLocks noChangeShapeType="1"/>
              </p:cNvSpPr>
              <p:nvPr/>
            </p:nvSpPr>
            <p:spPr bwMode="auto">
              <a:xfrm flipV="1">
                <a:off x="3370"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8" name="Line 1927"/>
              <p:cNvSpPr>
                <a:spLocks noChangeShapeType="1"/>
              </p:cNvSpPr>
              <p:nvPr/>
            </p:nvSpPr>
            <p:spPr bwMode="auto">
              <a:xfrm flipV="1">
                <a:off x="3370"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69" name="Line 1928"/>
              <p:cNvSpPr>
                <a:spLocks noChangeShapeType="1"/>
              </p:cNvSpPr>
              <p:nvPr/>
            </p:nvSpPr>
            <p:spPr bwMode="auto">
              <a:xfrm flipV="1">
                <a:off x="3370"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0" name="Line 1929"/>
              <p:cNvSpPr>
                <a:spLocks noChangeShapeType="1"/>
              </p:cNvSpPr>
              <p:nvPr/>
            </p:nvSpPr>
            <p:spPr bwMode="auto">
              <a:xfrm flipV="1">
                <a:off x="3370"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1" name="Line 1930"/>
              <p:cNvSpPr>
                <a:spLocks noChangeShapeType="1"/>
              </p:cNvSpPr>
              <p:nvPr/>
            </p:nvSpPr>
            <p:spPr bwMode="auto">
              <a:xfrm flipV="1">
                <a:off x="3370"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2" name="Line 1931"/>
              <p:cNvSpPr>
                <a:spLocks noChangeShapeType="1"/>
              </p:cNvSpPr>
              <p:nvPr/>
            </p:nvSpPr>
            <p:spPr bwMode="auto">
              <a:xfrm flipV="1">
                <a:off x="3370"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3" name="Line 1932"/>
              <p:cNvSpPr>
                <a:spLocks noChangeShapeType="1"/>
              </p:cNvSpPr>
              <p:nvPr/>
            </p:nvSpPr>
            <p:spPr bwMode="auto">
              <a:xfrm flipV="1">
                <a:off x="3370"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4" name="Line 1933"/>
              <p:cNvSpPr>
                <a:spLocks noChangeShapeType="1"/>
              </p:cNvSpPr>
              <p:nvPr/>
            </p:nvSpPr>
            <p:spPr bwMode="auto">
              <a:xfrm flipV="1">
                <a:off x="3370"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5" name="Line 1934"/>
              <p:cNvSpPr>
                <a:spLocks noChangeShapeType="1"/>
              </p:cNvSpPr>
              <p:nvPr/>
            </p:nvSpPr>
            <p:spPr bwMode="auto">
              <a:xfrm flipV="1">
                <a:off x="3370"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6" name="Line 1935"/>
              <p:cNvSpPr>
                <a:spLocks noChangeShapeType="1"/>
              </p:cNvSpPr>
              <p:nvPr/>
            </p:nvSpPr>
            <p:spPr bwMode="auto">
              <a:xfrm flipV="1">
                <a:off x="3370"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7" name="Line 1936"/>
              <p:cNvSpPr>
                <a:spLocks noChangeShapeType="1"/>
              </p:cNvSpPr>
              <p:nvPr/>
            </p:nvSpPr>
            <p:spPr bwMode="auto">
              <a:xfrm flipV="1">
                <a:off x="3370"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8" name="Line 1937"/>
              <p:cNvSpPr>
                <a:spLocks noChangeShapeType="1"/>
              </p:cNvSpPr>
              <p:nvPr/>
            </p:nvSpPr>
            <p:spPr bwMode="auto">
              <a:xfrm flipV="1">
                <a:off x="3370"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79" name="Line 1938"/>
              <p:cNvSpPr>
                <a:spLocks noChangeShapeType="1"/>
              </p:cNvSpPr>
              <p:nvPr/>
            </p:nvSpPr>
            <p:spPr bwMode="auto">
              <a:xfrm flipV="1">
                <a:off x="3370"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0" name="Line 1939"/>
              <p:cNvSpPr>
                <a:spLocks noChangeShapeType="1"/>
              </p:cNvSpPr>
              <p:nvPr/>
            </p:nvSpPr>
            <p:spPr bwMode="auto">
              <a:xfrm flipV="1">
                <a:off x="3370"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1" name="Line 1940"/>
              <p:cNvSpPr>
                <a:spLocks noChangeShapeType="1"/>
              </p:cNvSpPr>
              <p:nvPr/>
            </p:nvSpPr>
            <p:spPr bwMode="auto">
              <a:xfrm flipV="1">
                <a:off x="3370"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2" name="Line 1941"/>
              <p:cNvSpPr>
                <a:spLocks noChangeShapeType="1"/>
              </p:cNvSpPr>
              <p:nvPr/>
            </p:nvSpPr>
            <p:spPr bwMode="auto">
              <a:xfrm flipV="1">
                <a:off x="3370"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3" name="Line 1942"/>
              <p:cNvSpPr>
                <a:spLocks noChangeShapeType="1"/>
              </p:cNvSpPr>
              <p:nvPr/>
            </p:nvSpPr>
            <p:spPr bwMode="auto">
              <a:xfrm flipV="1">
                <a:off x="3370"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4" name="Line 1943"/>
              <p:cNvSpPr>
                <a:spLocks noChangeShapeType="1"/>
              </p:cNvSpPr>
              <p:nvPr/>
            </p:nvSpPr>
            <p:spPr bwMode="auto">
              <a:xfrm flipV="1">
                <a:off x="3370"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5" name="Line 1944"/>
              <p:cNvSpPr>
                <a:spLocks noChangeShapeType="1"/>
              </p:cNvSpPr>
              <p:nvPr/>
            </p:nvSpPr>
            <p:spPr bwMode="auto">
              <a:xfrm flipV="1">
                <a:off x="3370"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6" name="Line 1945"/>
              <p:cNvSpPr>
                <a:spLocks noChangeShapeType="1"/>
              </p:cNvSpPr>
              <p:nvPr/>
            </p:nvSpPr>
            <p:spPr bwMode="auto">
              <a:xfrm flipV="1">
                <a:off x="3370"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7" name="Line 1946"/>
              <p:cNvSpPr>
                <a:spLocks noChangeShapeType="1"/>
              </p:cNvSpPr>
              <p:nvPr/>
            </p:nvSpPr>
            <p:spPr bwMode="auto">
              <a:xfrm flipV="1">
                <a:off x="3370"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8" name="Line 1947"/>
              <p:cNvSpPr>
                <a:spLocks noChangeShapeType="1"/>
              </p:cNvSpPr>
              <p:nvPr/>
            </p:nvSpPr>
            <p:spPr bwMode="auto">
              <a:xfrm>
                <a:off x="3370"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89" name="Freeform 1948"/>
              <p:cNvSpPr>
                <a:spLocks/>
              </p:cNvSpPr>
              <p:nvPr/>
            </p:nvSpPr>
            <p:spPr bwMode="auto">
              <a:xfrm>
                <a:off x="3280" y="3035"/>
                <a:ext cx="45" cy="69"/>
              </a:xfrm>
              <a:custGeom>
                <a:avLst/>
                <a:gdLst>
                  <a:gd name="T0" fmla="*/ 91 w 91"/>
                  <a:gd name="T1" fmla="*/ 118 h 138"/>
                  <a:gd name="T2" fmla="*/ 91 w 91"/>
                  <a:gd name="T3" fmla="*/ 138 h 138"/>
                  <a:gd name="T4" fmla="*/ 0 w 91"/>
                  <a:gd name="T5" fmla="*/ 138 h 138"/>
                  <a:gd name="T6" fmla="*/ 0 w 91"/>
                  <a:gd name="T7" fmla="*/ 131 h 138"/>
                  <a:gd name="T8" fmla="*/ 2 w 91"/>
                  <a:gd name="T9" fmla="*/ 125 h 138"/>
                  <a:gd name="T10" fmla="*/ 6 w 91"/>
                  <a:gd name="T11" fmla="*/ 115 h 138"/>
                  <a:gd name="T12" fmla="*/ 13 w 91"/>
                  <a:gd name="T13" fmla="*/ 106 h 138"/>
                  <a:gd name="T14" fmla="*/ 18 w 91"/>
                  <a:gd name="T15" fmla="*/ 99 h 138"/>
                  <a:gd name="T16" fmla="*/ 25 w 91"/>
                  <a:gd name="T17" fmla="*/ 92 h 138"/>
                  <a:gd name="T18" fmla="*/ 34 w 91"/>
                  <a:gd name="T19" fmla="*/ 85 h 138"/>
                  <a:gd name="T20" fmla="*/ 53 w 91"/>
                  <a:gd name="T21" fmla="*/ 70 h 138"/>
                  <a:gd name="T22" fmla="*/ 63 w 91"/>
                  <a:gd name="T23" fmla="*/ 57 h 138"/>
                  <a:gd name="T24" fmla="*/ 67 w 91"/>
                  <a:gd name="T25" fmla="*/ 50 h 138"/>
                  <a:gd name="T26" fmla="*/ 70 w 91"/>
                  <a:gd name="T27" fmla="*/ 43 h 138"/>
                  <a:gd name="T28" fmla="*/ 70 w 91"/>
                  <a:gd name="T29" fmla="*/ 36 h 138"/>
                  <a:gd name="T30" fmla="*/ 70 w 91"/>
                  <a:gd name="T31" fmla="*/ 31 h 138"/>
                  <a:gd name="T32" fmla="*/ 67 w 91"/>
                  <a:gd name="T33" fmla="*/ 26 h 138"/>
                  <a:gd name="T34" fmla="*/ 63 w 91"/>
                  <a:gd name="T35" fmla="*/ 21 h 138"/>
                  <a:gd name="T36" fmla="*/ 58 w 91"/>
                  <a:gd name="T37" fmla="*/ 17 h 138"/>
                  <a:gd name="T38" fmla="*/ 53 w 91"/>
                  <a:gd name="T39" fmla="*/ 15 h 138"/>
                  <a:gd name="T40" fmla="*/ 46 w 91"/>
                  <a:gd name="T41" fmla="*/ 15 h 138"/>
                  <a:gd name="T42" fmla="*/ 39 w 91"/>
                  <a:gd name="T43" fmla="*/ 15 h 138"/>
                  <a:gd name="T44" fmla="*/ 32 w 91"/>
                  <a:gd name="T45" fmla="*/ 17 h 138"/>
                  <a:gd name="T46" fmla="*/ 27 w 91"/>
                  <a:gd name="T47" fmla="*/ 21 h 138"/>
                  <a:gd name="T48" fmla="*/ 23 w 91"/>
                  <a:gd name="T49" fmla="*/ 26 h 138"/>
                  <a:gd name="T50" fmla="*/ 21 w 91"/>
                  <a:gd name="T51" fmla="*/ 33 h 138"/>
                  <a:gd name="T52" fmla="*/ 20 w 91"/>
                  <a:gd name="T53" fmla="*/ 40 h 138"/>
                  <a:gd name="T54" fmla="*/ 2 w 91"/>
                  <a:gd name="T55" fmla="*/ 36 h 138"/>
                  <a:gd name="T56" fmla="*/ 7 w 91"/>
                  <a:gd name="T57" fmla="*/ 21 h 138"/>
                  <a:gd name="T58" fmla="*/ 16 w 91"/>
                  <a:gd name="T59" fmla="*/ 8 h 138"/>
                  <a:gd name="T60" fmla="*/ 28 w 91"/>
                  <a:gd name="T61" fmla="*/ 1 h 138"/>
                  <a:gd name="T62" fmla="*/ 46 w 91"/>
                  <a:gd name="T63" fmla="*/ 0 h 138"/>
                  <a:gd name="T64" fmla="*/ 63 w 91"/>
                  <a:gd name="T65" fmla="*/ 1 h 138"/>
                  <a:gd name="T66" fmla="*/ 77 w 91"/>
                  <a:gd name="T67" fmla="*/ 10 h 138"/>
                  <a:gd name="T68" fmla="*/ 82 w 91"/>
                  <a:gd name="T69" fmla="*/ 15 h 138"/>
                  <a:gd name="T70" fmla="*/ 86 w 91"/>
                  <a:gd name="T71" fmla="*/ 22 h 138"/>
                  <a:gd name="T72" fmla="*/ 88 w 91"/>
                  <a:gd name="T73" fmla="*/ 29 h 138"/>
                  <a:gd name="T74" fmla="*/ 88 w 91"/>
                  <a:gd name="T75" fmla="*/ 36 h 138"/>
                  <a:gd name="T76" fmla="*/ 88 w 91"/>
                  <a:gd name="T77" fmla="*/ 45 h 138"/>
                  <a:gd name="T78" fmla="*/ 86 w 91"/>
                  <a:gd name="T79" fmla="*/ 54 h 138"/>
                  <a:gd name="T80" fmla="*/ 81 w 91"/>
                  <a:gd name="T81" fmla="*/ 61 h 138"/>
                  <a:gd name="T82" fmla="*/ 75 w 91"/>
                  <a:gd name="T83" fmla="*/ 70 h 138"/>
                  <a:gd name="T84" fmla="*/ 70 w 91"/>
                  <a:gd name="T85" fmla="*/ 75 h 138"/>
                  <a:gd name="T86" fmla="*/ 65 w 91"/>
                  <a:gd name="T87" fmla="*/ 80 h 138"/>
                  <a:gd name="T88" fmla="*/ 58 w 91"/>
                  <a:gd name="T89" fmla="*/ 87 h 138"/>
                  <a:gd name="T90" fmla="*/ 51 w 91"/>
                  <a:gd name="T91" fmla="*/ 94 h 138"/>
                  <a:gd name="T92" fmla="*/ 44 w 91"/>
                  <a:gd name="T93" fmla="*/ 99 h 138"/>
                  <a:gd name="T94" fmla="*/ 39 w 91"/>
                  <a:gd name="T95" fmla="*/ 104 h 138"/>
                  <a:gd name="T96" fmla="*/ 34 w 91"/>
                  <a:gd name="T97" fmla="*/ 108 h 138"/>
                  <a:gd name="T98" fmla="*/ 32 w 91"/>
                  <a:gd name="T99" fmla="*/ 110 h 138"/>
                  <a:gd name="T100" fmla="*/ 23 w 91"/>
                  <a:gd name="T101" fmla="*/ 118 h 138"/>
                  <a:gd name="T102" fmla="*/ 91 w 91"/>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1" h="138">
                    <a:moveTo>
                      <a:pt x="91" y="118"/>
                    </a:moveTo>
                    <a:lnTo>
                      <a:pt x="91" y="138"/>
                    </a:lnTo>
                    <a:lnTo>
                      <a:pt x="0" y="138"/>
                    </a:lnTo>
                    <a:lnTo>
                      <a:pt x="0" y="131"/>
                    </a:lnTo>
                    <a:lnTo>
                      <a:pt x="2" y="125"/>
                    </a:lnTo>
                    <a:lnTo>
                      <a:pt x="6" y="115"/>
                    </a:lnTo>
                    <a:lnTo>
                      <a:pt x="13" y="106"/>
                    </a:lnTo>
                    <a:lnTo>
                      <a:pt x="18" y="99"/>
                    </a:lnTo>
                    <a:lnTo>
                      <a:pt x="25" y="92"/>
                    </a:lnTo>
                    <a:lnTo>
                      <a:pt x="34" y="85"/>
                    </a:lnTo>
                    <a:lnTo>
                      <a:pt x="53" y="70"/>
                    </a:lnTo>
                    <a:lnTo>
                      <a:pt x="63" y="57"/>
                    </a:lnTo>
                    <a:lnTo>
                      <a:pt x="67" y="50"/>
                    </a:lnTo>
                    <a:lnTo>
                      <a:pt x="70" y="43"/>
                    </a:lnTo>
                    <a:lnTo>
                      <a:pt x="70" y="36"/>
                    </a:lnTo>
                    <a:lnTo>
                      <a:pt x="70" y="31"/>
                    </a:lnTo>
                    <a:lnTo>
                      <a:pt x="67" y="26"/>
                    </a:lnTo>
                    <a:lnTo>
                      <a:pt x="63" y="21"/>
                    </a:lnTo>
                    <a:lnTo>
                      <a:pt x="58" y="17"/>
                    </a:lnTo>
                    <a:lnTo>
                      <a:pt x="53" y="15"/>
                    </a:lnTo>
                    <a:lnTo>
                      <a:pt x="46" y="15"/>
                    </a:lnTo>
                    <a:lnTo>
                      <a:pt x="39" y="15"/>
                    </a:lnTo>
                    <a:lnTo>
                      <a:pt x="32" y="17"/>
                    </a:lnTo>
                    <a:lnTo>
                      <a:pt x="27" y="21"/>
                    </a:lnTo>
                    <a:lnTo>
                      <a:pt x="23" y="26"/>
                    </a:lnTo>
                    <a:lnTo>
                      <a:pt x="21" y="33"/>
                    </a:lnTo>
                    <a:lnTo>
                      <a:pt x="20" y="40"/>
                    </a:lnTo>
                    <a:lnTo>
                      <a:pt x="2" y="36"/>
                    </a:lnTo>
                    <a:lnTo>
                      <a:pt x="7" y="21"/>
                    </a:lnTo>
                    <a:lnTo>
                      <a:pt x="16" y="8"/>
                    </a:lnTo>
                    <a:lnTo>
                      <a:pt x="28" y="1"/>
                    </a:lnTo>
                    <a:lnTo>
                      <a:pt x="46" y="0"/>
                    </a:lnTo>
                    <a:lnTo>
                      <a:pt x="63" y="1"/>
                    </a:lnTo>
                    <a:lnTo>
                      <a:pt x="77" y="10"/>
                    </a:lnTo>
                    <a:lnTo>
                      <a:pt x="82" y="15"/>
                    </a:lnTo>
                    <a:lnTo>
                      <a:pt x="86" y="22"/>
                    </a:lnTo>
                    <a:lnTo>
                      <a:pt x="88" y="29"/>
                    </a:lnTo>
                    <a:lnTo>
                      <a:pt x="88" y="36"/>
                    </a:lnTo>
                    <a:lnTo>
                      <a:pt x="88" y="45"/>
                    </a:lnTo>
                    <a:lnTo>
                      <a:pt x="86" y="54"/>
                    </a:lnTo>
                    <a:lnTo>
                      <a:pt x="81" y="61"/>
                    </a:lnTo>
                    <a:lnTo>
                      <a:pt x="75" y="70"/>
                    </a:lnTo>
                    <a:lnTo>
                      <a:pt x="70" y="75"/>
                    </a:lnTo>
                    <a:lnTo>
                      <a:pt x="65" y="80"/>
                    </a:lnTo>
                    <a:lnTo>
                      <a:pt x="58" y="87"/>
                    </a:lnTo>
                    <a:lnTo>
                      <a:pt x="51" y="94"/>
                    </a:lnTo>
                    <a:lnTo>
                      <a:pt x="44" y="99"/>
                    </a:lnTo>
                    <a:lnTo>
                      <a:pt x="39" y="104"/>
                    </a:lnTo>
                    <a:lnTo>
                      <a:pt x="34" y="108"/>
                    </a:lnTo>
                    <a:lnTo>
                      <a:pt x="32" y="110"/>
                    </a:lnTo>
                    <a:lnTo>
                      <a:pt x="23" y="118"/>
                    </a:lnTo>
                    <a:lnTo>
                      <a:pt x="91"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090" name="Freeform 1949"/>
              <p:cNvSpPr>
                <a:spLocks noEditPoints="1"/>
              </p:cNvSpPr>
              <p:nvPr/>
            </p:nvSpPr>
            <p:spPr bwMode="auto">
              <a:xfrm>
                <a:off x="3334" y="3035"/>
                <a:ext cx="44" cy="70"/>
              </a:xfrm>
              <a:custGeom>
                <a:avLst/>
                <a:gdLst>
                  <a:gd name="T0" fmla="*/ 0 w 89"/>
                  <a:gd name="T1" fmla="*/ 70 h 139"/>
                  <a:gd name="T2" fmla="*/ 1 w 89"/>
                  <a:gd name="T3" fmla="*/ 47 h 139"/>
                  <a:gd name="T4" fmla="*/ 5 w 89"/>
                  <a:gd name="T5" fmla="*/ 29 h 139"/>
                  <a:gd name="T6" fmla="*/ 8 w 89"/>
                  <a:gd name="T7" fmla="*/ 21 h 139"/>
                  <a:gd name="T8" fmla="*/ 14 w 89"/>
                  <a:gd name="T9" fmla="*/ 12 h 139"/>
                  <a:gd name="T10" fmla="*/ 19 w 89"/>
                  <a:gd name="T11" fmla="*/ 7 h 139"/>
                  <a:gd name="T12" fmla="*/ 26 w 89"/>
                  <a:gd name="T13" fmla="*/ 3 h 139"/>
                  <a:gd name="T14" fmla="*/ 35 w 89"/>
                  <a:gd name="T15" fmla="*/ 0 h 139"/>
                  <a:gd name="T16" fmla="*/ 45 w 89"/>
                  <a:gd name="T17" fmla="*/ 0 h 139"/>
                  <a:gd name="T18" fmla="*/ 55 w 89"/>
                  <a:gd name="T19" fmla="*/ 0 h 139"/>
                  <a:gd name="T20" fmla="*/ 64 w 89"/>
                  <a:gd name="T21" fmla="*/ 3 h 139"/>
                  <a:gd name="T22" fmla="*/ 69 w 89"/>
                  <a:gd name="T23" fmla="*/ 7 h 139"/>
                  <a:gd name="T24" fmla="*/ 75 w 89"/>
                  <a:gd name="T25" fmla="*/ 12 h 139"/>
                  <a:gd name="T26" fmla="*/ 78 w 89"/>
                  <a:gd name="T27" fmla="*/ 15 h 139"/>
                  <a:gd name="T28" fmla="*/ 83 w 89"/>
                  <a:gd name="T29" fmla="*/ 26 h 139"/>
                  <a:gd name="T30" fmla="*/ 87 w 89"/>
                  <a:gd name="T31" fmla="*/ 36 h 139"/>
                  <a:gd name="T32" fmla="*/ 89 w 89"/>
                  <a:gd name="T33" fmla="*/ 50 h 139"/>
                  <a:gd name="T34" fmla="*/ 89 w 89"/>
                  <a:gd name="T35" fmla="*/ 70 h 139"/>
                  <a:gd name="T36" fmla="*/ 89 w 89"/>
                  <a:gd name="T37" fmla="*/ 90 h 139"/>
                  <a:gd name="T38" fmla="*/ 85 w 89"/>
                  <a:gd name="T39" fmla="*/ 108 h 139"/>
                  <a:gd name="T40" fmla="*/ 80 w 89"/>
                  <a:gd name="T41" fmla="*/ 118 h 139"/>
                  <a:gd name="T42" fmla="*/ 76 w 89"/>
                  <a:gd name="T43" fmla="*/ 125 h 139"/>
                  <a:gd name="T44" fmla="*/ 69 w 89"/>
                  <a:gd name="T45" fmla="*/ 131 h 139"/>
                  <a:gd name="T46" fmla="*/ 62 w 89"/>
                  <a:gd name="T47" fmla="*/ 136 h 139"/>
                  <a:gd name="T48" fmla="*/ 54 w 89"/>
                  <a:gd name="T49" fmla="*/ 138 h 139"/>
                  <a:gd name="T50" fmla="*/ 45 w 89"/>
                  <a:gd name="T51" fmla="*/ 139 h 139"/>
                  <a:gd name="T52" fmla="*/ 26 w 89"/>
                  <a:gd name="T53" fmla="*/ 136 h 139"/>
                  <a:gd name="T54" fmla="*/ 14 w 89"/>
                  <a:gd name="T55" fmla="*/ 125 h 139"/>
                  <a:gd name="T56" fmla="*/ 5 w 89"/>
                  <a:gd name="T57" fmla="*/ 111 h 139"/>
                  <a:gd name="T58" fmla="*/ 1 w 89"/>
                  <a:gd name="T59" fmla="*/ 92 h 139"/>
                  <a:gd name="T60" fmla="*/ 0 w 89"/>
                  <a:gd name="T61" fmla="*/ 70 h 139"/>
                  <a:gd name="T62" fmla="*/ 17 w 89"/>
                  <a:gd name="T63" fmla="*/ 70 h 139"/>
                  <a:gd name="T64" fmla="*/ 19 w 89"/>
                  <a:gd name="T65" fmla="*/ 89 h 139"/>
                  <a:gd name="T66" fmla="*/ 21 w 89"/>
                  <a:gd name="T67" fmla="*/ 103 h 139"/>
                  <a:gd name="T68" fmla="*/ 26 w 89"/>
                  <a:gd name="T69" fmla="*/ 113 h 139"/>
                  <a:gd name="T70" fmla="*/ 31 w 89"/>
                  <a:gd name="T71" fmla="*/ 118 h 139"/>
                  <a:gd name="T72" fmla="*/ 38 w 89"/>
                  <a:gd name="T73" fmla="*/ 122 h 139"/>
                  <a:gd name="T74" fmla="*/ 45 w 89"/>
                  <a:gd name="T75" fmla="*/ 124 h 139"/>
                  <a:gd name="T76" fmla="*/ 52 w 89"/>
                  <a:gd name="T77" fmla="*/ 122 h 139"/>
                  <a:gd name="T78" fmla="*/ 57 w 89"/>
                  <a:gd name="T79" fmla="*/ 118 h 139"/>
                  <a:gd name="T80" fmla="*/ 64 w 89"/>
                  <a:gd name="T81" fmla="*/ 113 h 139"/>
                  <a:gd name="T82" fmla="*/ 68 w 89"/>
                  <a:gd name="T83" fmla="*/ 103 h 139"/>
                  <a:gd name="T84" fmla="*/ 71 w 89"/>
                  <a:gd name="T85" fmla="*/ 89 h 139"/>
                  <a:gd name="T86" fmla="*/ 71 w 89"/>
                  <a:gd name="T87" fmla="*/ 70 h 139"/>
                  <a:gd name="T88" fmla="*/ 71 w 89"/>
                  <a:gd name="T89" fmla="*/ 50 h 139"/>
                  <a:gd name="T90" fmla="*/ 68 w 89"/>
                  <a:gd name="T91" fmla="*/ 35 h 139"/>
                  <a:gd name="T92" fmla="*/ 64 w 89"/>
                  <a:gd name="T93" fmla="*/ 26 h 139"/>
                  <a:gd name="T94" fmla="*/ 59 w 89"/>
                  <a:gd name="T95" fmla="*/ 19 h 139"/>
                  <a:gd name="T96" fmla="*/ 52 w 89"/>
                  <a:gd name="T97" fmla="*/ 15 h 139"/>
                  <a:gd name="T98" fmla="*/ 45 w 89"/>
                  <a:gd name="T99" fmla="*/ 15 h 139"/>
                  <a:gd name="T100" fmla="*/ 36 w 89"/>
                  <a:gd name="T101" fmla="*/ 15 h 139"/>
                  <a:gd name="T102" fmla="*/ 31 w 89"/>
                  <a:gd name="T103" fmla="*/ 19 h 139"/>
                  <a:gd name="T104" fmla="*/ 26 w 89"/>
                  <a:gd name="T105" fmla="*/ 24 h 139"/>
                  <a:gd name="T106" fmla="*/ 21 w 89"/>
                  <a:gd name="T107" fmla="*/ 35 h 139"/>
                  <a:gd name="T108" fmla="*/ 19 w 89"/>
                  <a:gd name="T109" fmla="*/ 50 h 139"/>
                  <a:gd name="T110" fmla="*/ 17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1" y="47"/>
                    </a:lnTo>
                    <a:lnTo>
                      <a:pt x="5" y="29"/>
                    </a:lnTo>
                    <a:lnTo>
                      <a:pt x="8" y="21"/>
                    </a:lnTo>
                    <a:lnTo>
                      <a:pt x="14" y="12"/>
                    </a:lnTo>
                    <a:lnTo>
                      <a:pt x="19" y="7"/>
                    </a:lnTo>
                    <a:lnTo>
                      <a:pt x="26" y="3"/>
                    </a:lnTo>
                    <a:lnTo>
                      <a:pt x="35" y="0"/>
                    </a:lnTo>
                    <a:lnTo>
                      <a:pt x="45" y="0"/>
                    </a:lnTo>
                    <a:lnTo>
                      <a:pt x="55" y="0"/>
                    </a:lnTo>
                    <a:lnTo>
                      <a:pt x="64" y="3"/>
                    </a:lnTo>
                    <a:lnTo>
                      <a:pt x="69" y="7"/>
                    </a:lnTo>
                    <a:lnTo>
                      <a:pt x="75" y="12"/>
                    </a:lnTo>
                    <a:lnTo>
                      <a:pt x="78" y="15"/>
                    </a:lnTo>
                    <a:lnTo>
                      <a:pt x="83" y="26"/>
                    </a:lnTo>
                    <a:lnTo>
                      <a:pt x="87" y="36"/>
                    </a:lnTo>
                    <a:lnTo>
                      <a:pt x="89" y="50"/>
                    </a:lnTo>
                    <a:lnTo>
                      <a:pt x="89" y="70"/>
                    </a:lnTo>
                    <a:lnTo>
                      <a:pt x="89" y="90"/>
                    </a:lnTo>
                    <a:lnTo>
                      <a:pt x="85" y="108"/>
                    </a:lnTo>
                    <a:lnTo>
                      <a:pt x="80" y="118"/>
                    </a:lnTo>
                    <a:lnTo>
                      <a:pt x="76" y="125"/>
                    </a:lnTo>
                    <a:lnTo>
                      <a:pt x="69" y="131"/>
                    </a:lnTo>
                    <a:lnTo>
                      <a:pt x="62" y="136"/>
                    </a:lnTo>
                    <a:lnTo>
                      <a:pt x="54" y="138"/>
                    </a:lnTo>
                    <a:lnTo>
                      <a:pt x="45" y="139"/>
                    </a:lnTo>
                    <a:lnTo>
                      <a:pt x="26" y="136"/>
                    </a:lnTo>
                    <a:lnTo>
                      <a:pt x="14" y="125"/>
                    </a:lnTo>
                    <a:lnTo>
                      <a:pt x="5" y="111"/>
                    </a:lnTo>
                    <a:lnTo>
                      <a:pt x="1" y="92"/>
                    </a:lnTo>
                    <a:lnTo>
                      <a:pt x="0" y="70"/>
                    </a:lnTo>
                    <a:close/>
                    <a:moveTo>
                      <a:pt x="17" y="70"/>
                    </a:moveTo>
                    <a:lnTo>
                      <a:pt x="19" y="89"/>
                    </a:lnTo>
                    <a:lnTo>
                      <a:pt x="21" y="103"/>
                    </a:lnTo>
                    <a:lnTo>
                      <a:pt x="26" y="113"/>
                    </a:lnTo>
                    <a:lnTo>
                      <a:pt x="31" y="118"/>
                    </a:lnTo>
                    <a:lnTo>
                      <a:pt x="38" y="122"/>
                    </a:lnTo>
                    <a:lnTo>
                      <a:pt x="45" y="124"/>
                    </a:lnTo>
                    <a:lnTo>
                      <a:pt x="52" y="122"/>
                    </a:lnTo>
                    <a:lnTo>
                      <a:pt x="57" y="118"/>
                    </a:lnTo>
                    <a:lnTo>
                      <a:pt x="64" y="113"/>
                    </a:lnTo>
                    <a:lnTo>
                      <a:pt x="68" y="103"/>
                    </a:lnTo>
                    <a:lnTo>
                      <a:pt x="71" y="89"/>
                    </a:lnTo>
                    <a:lnTo>
                      <a:pt x="71" y="70"/>
                    </a:lnTo>
                    <a:lnTo>
                      <a:pt x="71" y="50"/>
                    </a:lnTo>
                    <a:lnTo>
                      <a:pt x="68" y="35"/>
                    </a:lnTo>
                    <a:lnTo>
                      <a:pt x="64" y="26"/>
                    </a:lnTo>
                    <a:lnTo>
                      <a:pt x="59" y="19"/>
                    </a:lnTo>
                    <a:lnTo>
                      <a:pt x="52" y="15"/>
                    </a:lnTo>
                    <a:lnTo>
                      <a:pt x="45" y="15"/>
                    </a:lnTo>
                    <a:lnTo>
                      <a:pt x="36"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091" name="Freeform 1950"/>
              <p:cNvSpPr>
                <a:spLocks noEditPoints="1"/>
              </p:cNvSpPr>
              <p:nvPr/>
            </p:nvSpPr>
            <p:spPr bwMode="auto">
              <a:xfrm>
                <a:off x="3387" y="3035"/>
                <a:ext cx="45"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19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7 w 89"/>
                  <a:gd name="T37" fmla="*/ 90 h 139"/>
                  <a:gd name="T38" fmla="*/ 84 w 89"/>
                  <a:gd name="T39" fmla="*/ 108 h 139"/>
                  <a:gd name="T40" fmla="*/ 80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2 w 89"/>
                  <a:gd name="T55" fmla="*/ 125 h 139"/>
                  <a:gd name="T56" fmla="*/ 5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2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2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19"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7" y="90"/>
                    </a:lnTo>
                    <a:lnTo>
                      <a:pt x="84" y="108"/>
                    </a:lnTo>
                    <a:lnTo>
                      <a:pt x="80" y="118"/>
                    </a:lnTo>
                    <a:lnTo>
                      <a:pt x="75" y="125"/>
                    </a:lnTo>
                    <a:lnTo>
                      <a:pt x="70" y="131"/>
                    </a:lnTo>
                    <a:lnTo>
                      <a:pt x="63" y="136"/>
                    </a:lnTo>
                    <a:lnTo>
                      <a:pt x="54" y="138"/>
                    </a:lnTo>
                    <a:lnTo>
                      <a:pt x="44" y="139"/>
                    </a:lnTo>
                    <a:lnTo>
                      <a:pt x="26" y="136"/>
                    </a:lnTo>
                    <a:lnTo>
                      <a:pt x="12" y="125"/>
                    </a:lnTo>
                    <a:lnTo>
                      <a:pt x="5" y="111"/>
                    </a:lnTo>
                    <a:lnTo>
                      <a:pt x="0" y="92"/>
                    </a:lnTo>
                    <a:lnTo>
                      <a:pt x="0" y="70"/>
                    </a:lnTo>
                    <a:close/>
                    <a:moveTo>
                      <a:pt x="18" y="70"/>
                    </a:moveTo>
                    <a:lnTo>
                      <a:pt x="18" y="89"/>
                    </a:lnTo>
                    <a:lnTo>
                      <a:pt x="21" y="103"/>
                    </a:lnTo>
                    <a:lnTo>
                      <a:pt x="25" y="113"/>
                    </a:lnTo>
                    <a:lnTo>
                      <a:pt x="32" y="118"/>
                    </a:lnTo>
                    <a:lnTo>
                      <a:pt x="37" y="122"/>
                    </a:lnTo>
                    <a:lnTo>
                      <a:pt x="44" y="124"/>
                    </a:lnTo>
                    <a:lnTo>
                      <a:pt x="52" y="122"/>
                    </a:lnTo>
                    <a:lnTo>
                      <a:pt x="58" y="118"/>
                    </a:lnTo>
                    <a:lnTo>
                      <a:pt x="63" y="113"/>
                    </a:lnTo>
                    <a:lnTo>
                      <a:pt x="68" y="103"/>
                    </a:lnTo>
                    <a:lnTo>
                      <a:pt x="70" y="89"/>
                    </a:lnTo>
                    <a:lnTo>
                      <a:pt x="72" y="70"/>
                    </a:lnTo>
                    <a:lnTo>
                      <a:pt x="70" y="50"/>
                    </a:lnTo>
                    <a:lnTo>
                      <a:pt x="68" y="35"/>
                    </a:lnTo>
                    <a:lnTo>
                      <a:pt x="65" y="26"/>
                    </a:lnTo>
                    <a:lnTo>
                      <a:pt x="58" y="19"/>
                    </a:lnTo>
                    <a:lnTo>
                      <a:pt x="52"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092" name="Freeform 1951"/>
              <p:cNvSpPr>
                <a:spLocks noEditPoints="1"/>
              </p:cNvSpPr>
              <p:nvPr/>
            </p:nvSpPr>
            <p:spPr bwMode="auto">
              <a:xfrm>
                <a:off x="3439" y="3035"/>
                <a:ext cx="46" cy="70"/>
              </a:xfrm>
              <a:custGeom>
                <a:avLst/>
                <a:gdLst>
                  <a:gd name="T0" fmla="*/ 0 w 91"/>
                  <a:gd name="T1" fmla="*/ 70 h 139"/>
                  <a:gd name="T2" fmla="*/ 2 w 91"/>
                  <a:gd name="T3" fmla="*/ 47 h 139"/>
                  <a:gd name="T4" fmla="*/ 5 w 91"/>
                  <a:gd name="T5" fmla="*/ 29 h 139"/>
                  <a:gd name="T6" fmla="*/ 9 w 91"/>
                  <a:gd name="T7" fmla="*/ 21 h 139"/>
                  <a:gd name="T8" fmla="*/ 14 w 91"/>
                  <a:gd name="T9" fmla="*/ 12 h 139"/>
                  <a:gd name="T10" fmla="*/ 21 w 91"/>
                  <a:gd name="T11" fmla="*/ 7 h 139"/>
                  <a:gd name="T12" fmla="*/ 28 w 91"/>
                  <a:gd name="T13" fmla="*/ 3 h 139"/>
                  <a:gd name="T14" fmla="*/ 36 w 91"/>
                  <a:gd name="T15" fmla="*/ 0 h 139"/>
                  <a:gd name="T16" fmla="*/ 45 w 91"/>
                  <a:gd name="T17" fmla="*/ 0 h 139"/>
                  <a:gd name="T18" fmla="*/ 56 w 91"/>
                  <a:gd name="T19" fmla="*/ 0 h 139"/>
                  <a:gd name="T20" fmla="*/ 66 w 91"/>
                  <a:gd name="T21" fmla="*/ 3 h 139"/>
                  <a:gd name="T22" fmla="*/ 71 w 91"/>
                  <a:gd name="T23" fmla="*/ 7 h 139"/>
                  <a:gd name="T24" fmla="*/ 75 w 91"/>
                  <a:gd name="T25" fmla="*/ 12 h 139"/>
                  <a:gd name="T26" fmla="*/ 78 w 91"/>
                  <a:gd name="T27" fmla="*/ 15 h 139"/>
                  <a:gd name="T28" fmla="*/ 84 w 91"/>
                  <a:gd name="T29" fmla="*/ 26 h 139"/>
                  <a:gd name="T30" fmla="*/ 87 w 91"/>
                  <a:gd name="T31" fmla="*/ 36 h 139"/>
                  <a:gd name="T32" fmla="*/ 89 w 91"/>
                  <a:gd name="T33" fmla="*/ 50 h 139"/>
                  <a:gd name="T34" fmla="*/ 91 w 91"/>
                  <a:gd name="T35" fmla="*/ 70 h 139"/>
                  <a:gd name="T36" fmla="*/ 89 w 91"/>
                  <a:gd name="T37" fmla="*/ 90 h 139"/>
                  <a:gd name="T38" fmla="*/ 85 w 91"/>
                  <a:gd name="T39" fmla="*/ 108 h 139"/>
                  <a:gd name="T40" fmla="*/ 82 w 91"/>
                  <a:gd name="T41" fmla="*/ 118 h 139"/>
                  <a:gd name="T42" fmla="*/ 77 w 91"/>
                  <a:gd name="T43" fmla="*/ 125 h 139"/>
                  <a:gd name="T44" fmla="*/ 70 w 91"/>
                  <a:gd name="T45" fmla="*/ 131 h 139"/>
                  <a:gd name="T46" fmla="*/ 63 w 91"/>
                  <a:gd name="T47" fmla="*/ 136 h 139"/>
                  <a:gd name="T48" fmla="*/ 56 w 91"/>
                  <a:gd name="T49" fmla="*/ 138 h 139"/>
                  <a:gd name="T50" fmla="*/ 45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9 w 91"/>
                  <a:gd name="T63" fmla="*/ 70 h 139"/>
                  <a:gd name="T64" fmla="*/ 19 w 91"/>
                  <a:gd name="T65" fmla="*/ 89 h 139"/>
                  <a:gd name="T66" fmla="*/ 23 w 91"/>
                  <a:gd name="T67" fmla="*/ 103 h 139"/>
                  <a:gd name="T68" fmla="*/ 26 w 91"/>
                  <a:gd name="T69" fmla="*/ 113 h 139"/>
                  <a:gd name="T70" fmla="*/ 31 w 91"/>
                  <a:gd name="T71" fmla="*/ 118 h 139"/>
                  <a:gd name="T72" fmla="*/ 38 w 91"/>
                  <a:gd name="T73" fmla="*/ 122 h 139"/>
                  <a:gd name="T74" fmla="*/ 45 w 91"/>
                  <a:gd name="T75" fmla="*/ 124 h 139"/>
                  <a:gd name="T76" fmla="*/ 52 w 91"/>
                  <a:gd name="T77" fmla="*/ 122 h 139"/>
                  <a:gd name="T78" fmla="*/ 59 w 91"/>
                  <a:gd name="T79" fmla="*/ 118 h 139"/>
                  <a:gd name="T80" fmla="*/ 64 w 91"/>
                  <a:gd name="T81" fmla="*/ 113 h 139"/>
                  <a:gd name="T82" fmla="*/ 70 w 91"/>
                  <a:gd name="T83" fmla="*/ 103 h 139"/>
                  <a:gd name="T84" fmla="*/ 71 w 91"/>
                  <a:gd name="T85" fmla="*/ 89 h 139"/>
                  <a:gd name="T86" fmla="*/ 73 w 91"/>
                  <a:gd name="T87" fmla="*/ 70 h 139"/>
                  <a:gd name="T88" fmla="*/ 71 w 91"/>
                  <a:gd name="T89" fmla="*/ 50 h 139"/>
                  <a:gd name="T90" fmla="*/ 70 w 91"/>
                  <a:gd name="T91" fmla="*/ 35 h 139"/>
                  <a:gd name="T92" fmla="*/ 64 w 91"/>
                  <a:gd name="T93" fmla="*/ 26 h 139"/>
                  <a:gd name="T94" fmla="*/ 59 w 91"/>
                  <a:gd name="T95" fmla="*/ 19 h 139"/>
                  <a:gd name="T96" fmla="*/ 52 w 91"/>
                  <a:gd name="T97" fmla="*/ 15 h 139"/>
                  <a:gd name="T98" fmla="*/ 45 w 91"/>
                  <a:gd name="T99" fmla="*/ 15 h 139"/>
                  <a:gd name="T100" fmla="*/ 38 w 91"/>
                  <a:gd name="T101" fmla="*/ 15 h 139"/>
                  <a:gd name="T102" fmla="*/ 31 w 91"/>
                  <a:gd name="T103" fmla="*/ 19 h 139"/>
                  <a:gd name="T104" fmla="*/ 26 w 91"/>
                  <a:gd name="T105" fmla="*/ 24 h 139"/>
                  <a:gd name="T106" fmla="*/ 23 w 91"/>
                  <a:gd name="T107" fmla="*/ 35 h 139"/>
                  <a:gd name="T108" fmla="*/ 19 w 91"/>
                  <a:gd name="T109" fmla="*/ 50 h 139"/>
                  <a:gd name="T110" fmla="*/ 19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5" y="29"/>
                    </a:lnTo>
                    <a:lnTo>
                      <a:pt x="9" y="21"/>
                    </a:lnTo>
                    <a:lnTo>
                      <a:pt x="14" y="12"/>
                    </a:lnTo>
                    <a:lnTo>
                      <a:pt x="21" y="7"/>
                    </a:lnTo>
                    <a:lnTo>
                      <a:pt x="28" y="3"/>
                    </a:lnTo>
                    <a:lnTo>
                      <a:pt x="36" y="0"/>
                    </a:lnTo>
                    <a:lnTo>
                      <a:pt x="45" y="0"/>
                    </a:lnTo>
                    <a:lnTo>
                      <a:pt x="56" y="0"/>
                    </a:lnTo>
                    <a:lnTo>
                      <a:pt x="66" y="3"/>
                    </a:lnTo>
                    <a:lnTo>
                      <a:pt x="71" y="7"/>
                    </a:lnTo>
                    <a:lnTo>
                      <a:pt x="75" y="12"/>
                    </a:lnTo>
                    <a:lnTo>
                      <a:pt x="78" y="15"/>
                    </a:lnTo>
                    <a:lnTo>
                      <a:pt x="84" y="26"/>
                    </a:lnTo>
                    <a:lnTo>
                      <a:pt x="87" y="36"/>
                    </a:lnTo>
                    <a:lnTo>
                      <a:pt x="89" y="50"/>
                    </a:lnTo>
                    <a:lnTo>
                      <a:pt x="91" y="70"/>
                    </a:lnTo>
                    <a:lnTo>
                      <a:pt x="89" y="90"/>
                    </a:lnTo>
                    <a:lnTo>
                      <a:pt x="85" y="108"/>
                    </a:lnTo>
                    <a:lnTo>
                      <a:pt x="82" y="118"/>
                    </a:lnTo>
                    <a:lnTo>
                      <a:pt x="77" y="125"/>
                    </a:lnTo>
                    <a:lnTo>
                      <a:pt x="70" y="131"/>
                    </a:lnTo>
                    <a:lnTo>
                      <a:pt x="63" y="136"/>
                    </a:lnTo>
                    <a:lnTo>
                      <a:pt x="56" y="138"/>
                    </a:lnTo>
                    <a:lnTo>
                      <a:pt x="45" y="139"/>
                    </a:lnTo>
                    <a:lnTo>
                      <a:pt x="28" y="136"/>
                    </a:lnTo>
                    <a:lnTo>
                      <a:pt x="14" y="125"/>
                    </a:lnTo>
                    <a:lnTo>
                      <a:pt x="7" y="111"/>
                    </a:lnTo>
                    <a:lnTo>
                      <a:pt x="2" y="92"/>
                    </a:lnTo>
                    <a:lnTo>
                      <a:pt x="0" y="70"/>
                    </a:lnTo>
                    <a:close/>
                    <a:moveTo>
                      <a:pt x="19" y="70"/>
                    </a:moveTo>
                    <a:lnTo>
                      <a:pt x="19" y="89"/>
                    </a:lnTo>
                    <a:lnTo>
                      <a:pt x="23" y="103"/>
                    </a:lnTo>
                    <a:lnTo>
                      <a:pt x="26" y="113"/>
                    </a:lnTo>
                    <a:lnTo>
                      <a:pt x="31" y="118"/>
                    </a:lnTo>
                    <a:lnTo>
                      <a:pt x="38" y="122"/>
                    </a:lnTo>
                    <a:lnTo>
                      <a:pt x="45" y="124"/>
                    </a:lnTo>
                    <a:lnTo>
                      <a:pt x="52" y="122"/>
                    </a:lnTo>
                    <a:lnTo>
                      <a:pt x="59" y="118"/>
                    </a:lnTo>
                    <a:lnTo>
                      <a:pt x="64" y="113"/>
                    </a:lnTo>
                    <a:lnTo>
                      <a:pt x="70" y="103"/>
                    </a:lnTo>
                    <a:lnTo>
                      <a:pt x="71" y="89"/>
                    </a:lnTo>
                    <a:lnTo>
                      <a:pt x="73" y="70"/>
                    </a:lnTo>
                    <a:lnTo>
                      <a:pt x="71" y="50"/>
                    </a:lnTo>
                    <a:lnTo>
                      <a:pt x="70" y="35"/>
                    </a:lnTo>
                    <a:lnTo>
                      <a:pt x="64" y="26"/>
                    </a:lnTo>
                    <a:lnTo>
                      <a:pt x="59" y="19"/>
                    </a:lnTo>
                    <a:lnTo>
                      <a:pt x="52" y="15"/>
                    </a:lnTo>
                    <a:lnTo>
                      <a:pt x="45" y="15"/>
                    </a:lnTo>
                    <a:lnTo>
                      <a:pt x="38" y="15"/>
                    </a:lnTo>
                    <a:lnTo>
                      <a:pt x="31" y="19"/>
                    </a:lnTo>
                    <a:lnTo>
                      <a:pt x="26" y="24"/>
                    </a:lnTo>
                    <a:lnTo>
                      <a:pt x="23" y="35"/>
                    </a:lnTo>
                    <a:lnTo>
                      <a:pt x="19" y="50"/>
                    </a:lnTo>
                    <a:lnTo>
                      <a:pt x="19"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093" name="Line 1952"/>
              <p:cNvSpPr>
                <a:spLocks noChangeShapeType="1"/>
              </p:cNvSpPr>
              <p:nvPr/>
            </p:nvSpPr>
            <p:spPr bwMode="auto">
              <a:xfrm flipV="1">
                <a:off x="3758"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94" name="Line 1953"/>
              <p:cNvSpPr>
                <a:spLocks noChangeShapeType="1"/>
              </p:cNvSpPr>
              <p:nvPr/>
            </p:nvSpPr>
            <p:spPr bwMode="auto">
              <a:xfrm flipV="1">
                <a:off x="3758"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95" name="Line 1954"/>
              <p:cNvSpPr>
                <a:spLocks noChangeShapeType="1"/>
              </p:cNvSpPr>
              <p:nvPr/>
            </p:nvSpPr>
            <p:spPr bwMode="auto">
              <a:xfrm flipV="1">
                <a:off x="3758"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96" name="Line 1955"/>
              <p:cNvSpPr>
                <a:spLocks noChangeShapeType="1"/>
              </p:cNvSpPr>
              <p:nvPr/>
            </p:nvSpPr>
            <p:spPr bwMode="auto">
              <a:xfrm flipV="1">
                <a:off x="3758"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97" name="Line 1956"/>
              <p:cNvSpPr>
                <a:spLocks noChangeShapeType="1"/>
              </p:cNvSpPr>
              <p:nvPr/>
            </p:nvSpPr>
            <p:spPr bwMode="auto">
              <a:xfrm flipV="1">
                <a:off x="3758"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98" name="Line 1957"/>
              <p:cNvSpPr>
                <a:spLocks noChangeShapeType="1"/>
              </p:cNvSpPr>
              <p:nvPr/>
            </p:nvSpPr>
            <p:spPr bwMode="auto">
              <a:xfrm flipV="1">
                <a:off x="3758"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099" name="Line 1958"/>
              <p:cNvSpPr>
                <a:spLocks noChangeShapeType="1"/>
              </p:cNvSpPr>
              <p:nvPr/>
            </p:nvSpPr>
            <p:spPr bwMode="auto">
              <a:xfrm flipV="1">
                <a:off x="3758"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0" name="Line 1959"/>
              <p:cNvSpPr>
                <a:spLocks noChangeShapeType="1"/>
              </p:cNvSpPr>
              <p:nvPr/>
            </p:nvSpPr>
            <p:spPr bwMode="auto">
              <a:xfrm flipV="1">
                <a:off x="3758"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1" name="Line 1960"/>
              <p:cNvSpPr>
                <a:spLocks noChangeShapeType="1"/>
              </p:cNvSpPr>
              <p:nvPr/>
            </p:nvSpPr>
            <p:spPr bwMode="auto">
              <a:xfrm flipV="1">
                <a:off x="3758"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2" name="Line 1961"/>
              <p:cNvSpPr>
                <a:spLocks noChangeShapeType="1"/>
              </p:cNvSpPr>
              <p:nvPr/>
            </p:nvSpPr>
            <p:spPr bwMode="auto">
              <a:xfrm flipV="1">
                <a:off x="3758"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3" name="Line 1962"/>
              <p:cNvSpPr>
                <a:spLocks noChangeShapeType="1"/>
              </p:cNvSpPr>
              <p:nvPr/>
            </p:nvSpPr>
            <p:spPr bwMode="auto">
              <a:xfrm flipV="1">
                <a:off x="3758"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4" name="Line 1963"/>
              <p:cNvSpPr>
                <a:spLocks noChangeShapeType="1"/>
              </p:cNvSpPr>
              <p:nvPr/>
            </p:nvSpPr>
            <p:spPr bwMode="auto">
              <a:xfrm flipV="1">
                <a:off x="3758"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5" name="Line 1964"/>
              <p:cNvSpPr>
                <a:spLocks noChangeShapeType="1"/>
              </p:cNvSpPr>
              <p:nvPr/>
            </p:nvSpPr>
            <p:spPr bwMode="auto">
              <a:xfrm flipV="1">
                <a:off x="3758"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6" name="Line 1965"/>
              <p:cNvSpPr>
                <a:spLocks noChangeShapeType="1"/>
              </p:cNvSpPr>
              <p:nvPr/>
            </p:nvSpPr>
            <p:spPr bwMode="auto">
              <a:xfrm flipV="1">
                <a:off x="3758"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7" name="Line 1966"/>
              <p:cNvSpPr>
                <a:spLocks noChangeShapeType="1"/>
              </p:cNvSpPr>
              <p:nvPr/>
            </p:nvSpPr>
            <p:spPr bwMode="auto">
              <a:xfrm flipV="1">
                <a:off x="3758"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8" name="Line 1967"/>
              <p:cNvSpPr>
                <a:spLocks noChangeShapeType="1"/>
              </p:cNvSpPr>
              <p:nvPr/>
            </p:nvSpPr>
            <p:spPr bwMode="auto">
              <a:xfrm flipV="1">
                <a:off x="3758"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09" name="Line 1968"/>
              <p:cNvSpPr>
                <a:spLocks noChangeShapeType="1"/>
              </p:cNvSpPr>
              <p:nvPr/>
            </p:nvSpPr>
            <p:spPr bwMode="auto">
              <a:xfrm flipV="1">
                <a:off x="3758"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0" name="Line 1969"/>
              <p:cNvSpPr>
                <a:spLocks noChangeShapeType="1"/>
              </p:cNvSpPr>
              <p:nvPr/>
            </p:nvSpPr>
            <p:spPr bwMode="auto">
              <a:xfrm flipV="1">
                <a:off x="3758"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1" name="Line 1970"/>
              <p:cNvSpPr>
                <a:spLocks noChangeShapeType="1"/>
              </p:cNvSpPr>
              <p:nvPr/>
            </p:nvSpPr>
            <p:spPr bwMode="auto">
              <a:xfrm flipV="1">
                <a:off x="3758"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2" name="Line 1971"/>
              <p:cNvSpPr>
                <a:spLocks noChangeShapeType="1"/>
              </p:cNvSpPr>
              <p:nvPr/>
            </p:nvSpPr>
            <p:spPr bwMode="auto">
              <a:xfrm flipV="1">
                <a:off x="3758"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3" name="Line 1972"/>
              <p:cNvSpPr>
                <a:spLocks noChangeShapeType="1"/>
              </p:cNvSpPr>
              <p:nvPr/>
            </p:nvSpPr>
            <p:spPr bwMode="auto">
              <a:xfrm flipV="1">
                <a:off x="3758"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4" name="Line 1973"/>
              <p:cNvSpPr>
                <a:spLocks noChangeShapeType="1"/>
              </p:cNvSpPr>
              <p:nvPr/>
            </p:nvSpPr>
            <p:spPr bwMode="auto">
              <a:xfrm flipV="1">
                <a:off x="3758"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5" name="Line 1974"/>
              <p:cNvSpPr>
                <a:spLocks noChangeShapeType="1"/>
              </p:cNvSpPr>
              <p:nvPr/>
            </p:nvSpPr>
            <p:spPr bwMode="auto">
              <a:xfrm flipV="1">
                <a:off x="3758"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6" name="Line 1975"/>
              <p:cNvSpPr>
                <a:spLocks noChangeShapeType="1"/>
              </p:cNvSpPr>
              <p:nvPr/>
            </p:nvSpPr>
            <p:spPr bwMode="auto">
              <a:xfrm flipV="1">
                <a:off x="3758"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7" name="Line 1976"/>
              <p:cNvSpPr>
                <a:spLocks noChangeShapeType="1"/>
              </p:cNvSpPr>
              <p:nvPr/>
            </p:nvSpPr>
            <p:spPr bwMode="auto">
              <a:xfrm flipV="1">
                <a:off x="3758"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8" name="Line 1977"/>
              <p:cNvSpPr>
                <a:spLocks noChangeShapeType="1"/>
              </p:cNvSpPr>
              <p:nvPr/>
            </p:nvSpPr>
            <p:spPr bwMode="auto">
              <a:xfrm flipV="1">
                <a:off x="3758"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19" name="Line 1978"/>
              <p:cNvSpPr>
                <a:spLocks noChangeShapeType="1"/>
              </p:cNvSpPr>
              <p:nvPr/>
            </p:nvSpPr>
            <p:spPr bwMode="auto">
              <a:xfrm flipV="1">
                <a:off x="3758"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0" name="Line 1979"/>
              <p:cNvSpPr>
                <a:spLocks noChangeShapeType="1"/>
              </p:cNvSpPr>
              <p:nvPr/>
            </p:nvSpPr>
            <p:spPr bwMode="auto">
              <a:xfrm flipV="1">
                <a:off x="3758"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1" name="Line 1980"/>
              <p:cNvSpPr>
                <a:spLocks noChangeShapeType="1"/>
              </p:cNvSpPr>
              <p:nvPr/>
            </p:nvSpPr>
            <p:spPr bwMode="auto">
              <a:xfrm flipV="1">
                <a:off x="3758"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2" name="Line 1981"/>
              <p:cNvSpPr>
                <a:spLocks noChangeShapeType="1"/>
              </p:cNvSpPr>
              <p:nvPr/>
            </p:nvSpPr>
            <p:spPr bwMode="auto">
              <a:xfrm flipV="1">
                <a:off x="3758"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3" name="Line 1982"/>
              <p:cNvSpPr>
                <a:spLocks noChangeShapeType="1"/>
              </p:cNvSpPr>
              <p:nvPr/>
            </p:nvSpPr>
            <p:spPr bwMode="auto">
              <a:xfrm flipV="1">
                <a:off x="3758"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4" name="Line 1983"/>
              <p:cNvSpPr>
                <a:spLocks noChangeShapeType="1"/>
              </p:cNvSpPr>
              <p:nvPr/>
            </p:nvSpPr>
            <p:spPr bwMode="auto">
              <a:xfrm flipV="1">
                <a:off x="3758"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5" name="Line 1984"/>
              <p:cNvSpPr>
                <a:spLocks noChangeShapeType="1"/>
              </p:cNvSpPr>
              <p:nvPr/>
            </p:nvSpPr>
            <p:spPr bwMode="auto">
              <a:xfrm flipV="1">
                <a:off x="3758"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6" name="Line 1985"/>
              <p:cNvSpPr>
                <a:spLocks noChangeShapeType="1"/>
              </p:cNvSpPr>
              <p:nvPr/>
            </p:nvSpPr>
            <p:spPr bwMode="auto">
              <a:xfrm flipV="1">
                <a:off x="3758"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7" name="Line 1986"/>
              <p:cNvSpPr>
                <a:spLocks noChangeShapeType="1"/>
              </p:cNvSpPr>
              <p:nvPr/>
            </p:nvSpPr>
            <p:spPr bwMode="auto">
              <a:xfrm flipV="1">
                <a:off x="3758"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8" name="Line 1987"/>
              <p:cNvSpPr>
                <a:spLocks noChangeShapeType="1"/>
              </p:cNvSpPr>
              <p:nvPr/>
            </p:nvSpPr>
            <p:spPr bwMode="auto">
              <a:xfrm flipV="1">
                <a:off x="3758"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29" name="Line 1988"/>
              <p:cNvSpPr>
                <a:spLocks noChangeShapeType="1"/>
              </p:cNvSpPr>
              <p:nvPr/>
            </p:nvSpPr>
            <p:spPr bwMode="auto">
              <a:xfrm flipV="1">
                <a:off x="3758"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0" name="Line 1989"/>
              <p:cNvSpPr>
                <a:spLocks noChangeShapeType="1"/>
              </p:cNvSpPr>
              <p:nvPr/>
            </p:nvSpPr>
            <p:spPr bwMode="auto">
              <a:xfrm flipV="1">
                <a:off x="3758"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1" name="Line 1990"/>
              <p:cNvSpPr>
                <a:spLocks noChangeShapeType="1"/>
              </p:cNvSpPr>
              <p:nvPr/>
            </p:nvSpPr>
            <p:spPr bwMode="auto">
              <a:xfrm flipV="1">
                <a:off x="3758"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2" name="Line 1991"/>
              <p:cNvSpPr>
                <a:spLocks noChangeShapeType="1"/>
              </p:cNvSpPr>
              <p:nvPr/>
            </p:nvSpPr>
            <p:spPr bwMode="auto">
              <a:xfrm flipV="1">
                <a:off x="3758"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3" name="Line 1992"/>
              <p:cNvSpPr>
                <a:spLocks noChangeShapeType="1"/>
              </p:cNvSpPr>
              <p:nvPr/>
            </p:nvSpPr>
            <p:spPr bwMode="auto">
              <a:xfrm flipV="1">
                <a:off x="3758"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4" name="Line 1993"/>
              <p:cNvSpPr>
                <a:spLocks noChangeShapeType="1"/>
              </p:cNvSpPr>
              <p:nvPr/>
            </p:nvSpPr>
            <p:spPr bwMode="auto">
              <a:xfrm flipV="1">
                <a:off x="3758"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5" name="Line 1994"/>
              <p:cNvSpPr>
                <a:spLocks noChangeShapeType="1"/>
              </p:cNvSpPr>
              <p:nvPr/>
            </p:nvSpPr>
            <p:spPr bwMode="auto">
              <a:xfrm flipV="1">
                <a:off x="3758"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6" name="Line 1995"/>
              <p:cNvSpPr>
                <a:spLocks noChangeShapeType="1"/>
              </p:cNvSpPr>
              <p:nvPr/>
            </p:nvSpPr>
            <p:spPr bwMode="auto">
              <a:xfrm flipV="1">
                <a:off x="3758"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7" name="Line 1996"/>
              <p:cNvSpPr>
                <a:spLocks noChangeShapeType="1"/>
              </p:cNvSpPr>
              <p:nvPr/>
            </p:nvSpPr>
            <p:spPr bwMode="auto">
              <a:xfrm flipV="1">
                <a:off x="3758"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8" name="Line 1997"/>
              <p:cNvSpPr>
                <a:spLocks noChangeShapeType="1"/>
              </p:cNvSpPr>
              <p:nvPr/>
            </p:nvSpPr>
            <p:spPr bwMode="auto">
              <a:xfrm flipV="1">
                <a:off x="3758"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39" name="Line 1998"/>
              <p:cNvSpPr>
                <a:spLocks noChangeShapeType="1"/>
              </p:cNvSpPr>
              <p:nvPr/>
            </p:nvSpPr>
            <p:spPr bwMode="auto">
              <a:xfrm flipV="1">
                <a:off x="3758"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0" name="Line 1999"/>
              <p:cNvSpPr>
                <a:spLocks noChangeShapeType="1"/>
              </p:cNvSpPr>
              <p:nvPr/>
            </p:nvSpPr>
            <p:spPr bwMode="auto">
              <a:xfrm flipV="1">
                <a:off x="3758"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1" name="Line 2000"/>
              <p:cNvSpPr>
                <a:spLocks noChangeShapeType="1"/>
              </p:cNvSpPr>
              <p:nvPr/>
            </p:nvSpPr>
            <p:spPr bwMode="auto">
              <a:xfrm flipV="1">
                <a:off x="3758"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2" name="Line 2001"/>
              <p:cNvSpPr>
                <a:spLocks noChangeShapeType="1"/>
              </p:cNvSpPr>
              <p:nvPr/>
            </p:nvSpPr>
            <p:spPr bwMode="auto">
              <a:xfrm flipV="1">
                <a:off x="3758"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3" name="Line 2002"/>
              <p:cNvSpPr>
                <a:spLocks noChangeShapeType="1"/>
              </p:cNvSpPr>
              <p:nvPr/>
            </p:nvSpPr>
            <p:spPr bwMode="auto">
              <a:xfrm flipV="1">
                <a:off x="3758"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4" name="Line 2003"/>
              <p:cNvSpPr>
                <a:spLocks noChangeShapeType="1"/>
              </p:cNvSpPr>
              <p:nvPr/>
            </p:nvSpPr>
            <p:spPr bwMode="auto">
              <a:xfrm flipV="1">
                <a:off x="3758"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5" name="Line 2004"/>
              <p:cNvSpPr>
                <a:spLocks noChangeShapeType="1"/>
              </p:cNvSpPr>
              <p:nvPr/>
            </p:nvSpPr>
            <p:spPr bwMode="auto">
              <a:xfrm flipV="1">
                <a:off x="3758"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6" name="Line 2005"/>
              <p:cNvSpPr>
                <a:spLocks noChangeShapeType="1"/>
              </p:cNvSpPr>
              <p:nvPr/>
            </p:nvSpPr>
            <p:spPr bwMode="auto">
              <a:xfrm flipV="1">
                <a:off x="3758"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7" name="Line 2006"/>
              <p:cNvSpPr>
                <a:spLocks noChangeShapeType="1"/>
              </p:cNvSpPr>
              <p:nvPr/>
            </p:nvSpPr>
            <p:spPr bwMode="auto">
              <a:xfrm flipV="1">
                <a:off x="3758"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8" name="Line 2007"/>
              <p:cNvSpPr>
                <a:spLocks noChangeShapeType="1"/>
              </p:cNvSpPr>
              <p:nvPr/>
            </p:nvSpPr>
            <p:spPr bwMode="auto">
              <a:xfrm flipV="1">
                <a:off x="3758"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49" name="Line 2008"/>
              <p:cNvSpPr>
                <a:spLocks noChangeShapeType="1"/>
              </p:cNvSpPr>
              <p:nvPr/>
            </p:nvSpPr>
            <p:spPr bwMode="auto">
              <a:xfrm flipV="1">
                <a:off x="3758"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50" name="Line 2009"/>
              <p:cNvSpPr>
                <a:spLocks noChangeShapeType="1"/>
              </p:cNvSpPr>
              <p:nvPr/>
            </p:nvSpPr>
            <p:spPr bwMode="auto">
              <a:xfrm flipV="1">
                <a:off x="3758"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51" name="Line 2010"/>
              <p:cNvSpPr>
                <a:spLocks noChangeShapeType="1"/>
              </p:cNvSpPr>
              <p:nvPr/>
            </p:nvSpPr>
            <p:spPr bwMode="auto">
              <a:xfrm flipV="1">
                <a:off x="3758"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52" name="Line 2011"/>
              <p:cNvSpPr>
                <a:spLocks noChangeShapeType="1"/>
              </p:cNvSpPr>
              <p:nvPr/>
            </p:nvSpPr>
            <p:spPr bwMode="auto">
              <a:xfrm flipV="1">
                <a:off x="3758"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53" name="Line 2012"/>
              <p:cNvSpPr>
                <a:spLocks noChangeShapeType="1"/>
              </p:cNvSpPr>
              <p:nvPr/>
            </p:nvSpPr>
            <p:spPr bwMode="auto">
              <a:xfrm flipV="1">
                <a:off x="3758"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2154" name="Line 2013"/>
              <p:cNvSpPr>
                <a:spLocks noChangeShapeType="1"/>
              </p:cNvSpPr>
              <p:nvPr/>
            </p:nvSpPr>
            <p:spPr bwMode="auto">
              <a:xfrm flipV="1">
                <a:off x="3758"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4621" name="Group 2215"/>
            <p:cNvGrpSpPr>
              <a:grpSpLocks/>
            </p:cNvGrpSpPr>
            <p:nvPr/>
          </p:nvGrpSpPr>
          <p:grpSpPr bwMode="auto">
            <a:xfrm>
              <a:off x="3668" y="1267"/>
              <a:ext cx="479" cy="1838"/>
              <a:chOff x="3668" y="1267"/>
              <a:chExt cx="479" cy="1838"/>
            </a:xfrm>
          </p:grpSpPr>
          <p:sp>
            <p:nvSpPr>
              <p:cNvPr id="4664" name="Line 2015"/>
              <p:cNvSpPr>
                <a:spLocks noChangeShapeType="1"/>
              </p:cNvSpPr>
              <p:nvPr/>
            </p:nvSpPr>
            <p:spPr bwMode="auto">
              <a:xfrm flipV="1">
                <a:off x="3758"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5" name="Line 2016"/>
              <p:cNvSpPr>
                <a:spLocks noChangeShapeType="1"/>
              </p:cNvSpPr>
              <p:nvPr/>
            </p:nvSpPr>
            <p:spPr bwMode="auto">
              <a:xfrm flipV="1">
                <a:off x="3758"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6" name="Line 2017"/>
              <p:cNvSpPr>
                <a:spLocks noChangeShapeType="1"/>
              </p:cNvSpPr>
              <p:nvPr/>
            </p:nvSpPr>
            <p:spPr bwMode="auto">
              <a:xfrm flipV="1">
                <a:off x="3758"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7" name="Line 2018"/>
              <p:cNvSpPr>
                <a:spLocks noChangeShapeType="1"/>
              </p:cNvSpPr>
              <p:nvPr/>
            </p:nvSpPr>
            <p:spPr bwMode="auto">
              <a:xfrm flipV="1">
                <a:off x="3758"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8" name="Line 2019"/>
              <p:cNvSpPr>
                <a:spLocks noChangeShapeType="1"/>
              </p:cNvSpPr>
              <p:nvPr/>
            </p:nvSpPr>
            <p:spPr bwMode="auto">
              <a:xfrm flipV="1">
                <a:off x="3758"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9" name="Line 2020"/>
              <p:cNvSpPr>
                <a:spLocks noChangeShapeType="1"/>
              </p:cNvSpPr>
              <p:nvPr/>
            </p:nvSpPr>
            <p:spPr bwMode="auto">
              <a:xfrm flipV="1">
                <a:off x="3758"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0" name="Line 2021"/>
              <p:cNvSpPr>
                <a:spLocks noChangeShapeType="1"/>
              </p:cNvSpPr>
              <p:nvPr/>
            </p:nvSpPr>
            <p:spPr bwMode="auto">
              <a:xfrm flipV="1">
                <a:off x="3758"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71" name="Line 2022"/>
              <p:cNvSpPr>
                <a:spLocks noChangeShapeType="1"/>
              </p:cNvSpPr>
              <p:nvPr/>
            </p:nvSpPr>
            <p:spPr bwMode="auto">
              <a:xfrm flipV="1">
                <a:off x="3758"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8" name="Line 2023"/>
              <p:cNvSpPr>
                <a:spLocks noChangeShapeType="1"/>
              </p:cNvSpPr>
              <p:nvPr/>
            </p:nvSpPr>
            <p:spPr bwMode="auto">
              <a:xfrm flipV="1">
                <a:off x="3758"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6" name="Line 2024"/>
              <p:cNvSpPr>
                <a:spLocks noChangeShapeType="1"/>
              </p:cNvSpPr>
              <p:nvPr/>
            </p:nvSpPr>
            <p:spPr bwMode="auto">
              <a:xfrm flipV="1">
                <a:off x="3758"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7" name="Line 2025"/>
              <p:cNvSpPr>
                <a:spLocks noChangeShapeType="1"/>
              </p:cNvSpPr>
              <p:nvPr/>
            </p:nvSpPr>
            <p:spPr bwMode="auto">
              <a:xfrm flipV="1">
                <a:off x="3758"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7" name="Line 2026"/>
              <p:cNvSpPr>
                <a:spLocks noChangeShapeType="1"/>
              </p:cNvSpPr>
              <p:nvPr/>
            </p:nvSpPr>
            <p:spPr bwMode="auto">
              <a:xfrm flipV="1">
                <a:off x="3758"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9" name="Line 2027"/>
              <p:cNvSpPr>
                <a:spLocks noChangeShapeType="1"/>
              </p:cNvSpPr>
              <p:nvPr/>
            </p:nvSpPr>
            <p:spPr bwMode="auto">
              <a:xfrm flipV="1">
                <a:off x="3758"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0" name="Line 2028"/>
              <p:cNvSpPr>
                <a:spLocks noChangeShapeType="1"/>
              </p:cNvSpPr>
              <p:nvPr/>
            </p:nvSpPr>
            <p:spPr bwMode="auto">
              <a:xfrm flipV="1">
                <a:off x="3758"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1" name="Line 2029"/>
              <p:cNvSpPr>
                <a:spLocks noChangeShapeType="1"/>
              </p:cNvSpPr>
              <p:nvPr/>
            </p:nvSpPr>
            <p:spPr bwMode="auto">
              <a:xfrm flipV="1">
                <a:off x="3758"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3" name="Line 2030"/>
              <p:cNvSpPr>
                <a:spLocks noChangeShapeType="1"/>
              </p:cNvSpPr>
              <p:nvPr/>
            </p:nvSpPr>
            <p:spPr bwMode="auto">
              <a:xfrm flipV="1">
                <a:off x="3758"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5" name="Line 2031"/>
              <p:cNvSpPr>
                <a:spLocks noChangeShapeType="1"/>
              </p:cNvSpPr>
              <p:nvPr/>
            </p:nvSpPr>
            <p:spPr bwMode="auto">
              <a:xfrm flipV="1">
                <a:off x="3758"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7" name="Line 2032"/>
              <p:cNvSpPr>
                <a:spLocks noChangeShapeType="1"/>
              </p:cNvSpPr>
              <p:nvPr/>
            </p:nvSpPr>
            <p:spPr bwMode="auto">
              <a:xfrm flipV="1">
                <a:off x="3758"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9" name="Line 2033"/>
              <p:cNvSpPr>
                <a:spLocks noChangeShapeType="1"/>
              </p:cNvSpPr>
              <p:nvPr/>
            </p:nvSpPr>
            <p:spPr bwMode="auto">
              <a:xfrm flipV="1">
                <a:off x="3758"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0" name="Line 2034"/>
              <p:cNvSpPr>
                <a:spLocks noChangeShapeType="1"/>
              </p:cNvSpPr>
              <p:nvPr/>
            </p:nvSpPr>
            <p:spPr bwMode="auto">
              <a:xfrm flipV="1">
                <a:off x="3758"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1" name="Line 2035"/>
              <p:cNvSpPr>
                <a:spLocks noChangeShapeType="1"/>
              </p:cNvSpPr>
              <p:nvPr/>
            </p:nvSpPr>
            <p:spPr bwMode="auto">
              <a:xfrm flipV="1">
                <a:off x="3758"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2" name="Line 2036"/>
              <p:cNvSpPr>
                <a:spLocks noChangeShapeType="1"/>
              </p:cNvSpPr>
              <p:nvPr/>
            </p:nvSpPr>
            <p:spPr bwMode="auto">
              <a:xfrm flipV="1">
                <a:off x="3758"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3" name="Line 2037"/>
              <p:cNvSpPr>
                <a:spLocks noChangeShapeType="1"/>
              </p:cNvSpPr>
              <p:nvPr/>
            </p:nvSpPr>
            <p:spPr bwMode="auto">
              <a:xfrm flipV="1">
                <a:off x="3758"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4" name="Line 2038"/>
              <p:cNvSpPr>
                <a:spLocks noChangeShapeType="1"/>
              </p:cNvSpPr>
              <p:nvPr/>
            </p:nvSpPr>
            <p:spPr bwMode="auto">
              <a:xfrm flipV="1">
                <a:off x="3758"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5" name="Line 2039"/>
              <p:cNvSpPr>
                <a:spLocks noChangeShapeType="1"/>
              </p:cNvSpPr>
              <p:nvPr/>
            </p:nvSpPr>
            <p:spPr bwMode="auto">
              <a:xfrm flipV="1">
                <a:off x="3758"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6" name="Line 2040"/>
              <p:cNvSpPr>
                <a:spLocks noChangeShapeType="1"/>
              </p:cNvSpPr>
              <p:nvPr/>
            </p:nvSpPr>
            <p:spPr bwMode="auto">
              <a:xfrm flipV="1">
                <a:off x="3758"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7" name="Line 2041"/>
              <p:cNvSpPr>
                <a:spLocks noChangeShapeType="1"/>
              </p:cNvSpPr>
              <p:nvPr/>
            </p:nvSpPr>
            <p:spPr bwMode="auto">
              <a:xfrm flipV="1">
                <a:off x="3758"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8" name="Line 2042"/>
              <p:cNvSpPr>
                <a:spLocks noChangeShapeType="1"/>
              </p:cNvSpPr>
              <p:nvPr/>
            </p:nvSpPr>
            <p:spPr bwMode="auto">
              <a:xfrm flipV="1">
                <a:off x="3758"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29" name="Line 2043"/>
              <p:cNvSpPr>
                <a:spLocks noChangeShapeType="1"/>
              </p:cNvSpPr>
              <p:nvPr/>
            </p:nvSpPr>
            <p:spPr bwMode="auto">
              <a:xfrm flipV="1">
                <a:off x="3758"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0" name="Line 2044"/>
              <p:cNvSpPr>
                <a:spLocks noChangeShapeType="1"/>
              </p:cNvSpPr>
              <p:nvPr/>
            </p:nvSpPr>
            <p:spPr bwMode="auto">
              <a:xfrm flipV="1">
                <a:off x="3758"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1" name="Line 2045"/>
              <p:cNvSpPr>
                <a:spLocks noChangeShapeType="1"/>
              </p:cNvSpPr>
              <p:nvPr/>
            </p:nvSpPr>
            <p:spPr bwMode="auto">
              <a:xfrm flipV="1">
                <a:off x="3758"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2" name="Line 2046"/>
              <p:cNvSpPr>
                <a:spLocks noChangeShapeType="1"/>
              </p:cNvSpPr>
              <p:nvPr/>
            </p:nvSpPr>
            <p:spPr bwMode="auto">
              <a:xfrm flipV="1">
                <a:off x="3758"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3" name="Line 2047"/>
              <p:cNvSpPr>
                <a:spLocks noChangeShapeType="1"/>
              </p:cNvSpPr>
              <p:nvPr/>
            </p:nvSpPr>
            <p:spPr bwMode="auto">
              <a:xfrm flipV="1">
                <a:off x="3758"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4" name="Line 2048"/>
              <p:cNvSpPr>
                <a:spLocks noChangeShapeType="1"/>
              </p:cNvSpPr>
              <p:nvPr/>
            </p:nvSpPr>
            <p:spPr bwMode="auto">
              <a:xfrm flipV="1">
                <a:off x="3758"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5" name="Line 2049"/>
              <p:cNvSpPr>
                <a:spLocks noChangeShapeType="1"/>
              </p:cNvSpPr>
              <p:nvPr/>
            </p:nvSpPr>
            <p:spPr bwMode="auto">
              <a:xfrm flipV="1">
                <a:off x="3758"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6" name="Line 2050"/>
              <p:cNvSpPr>
                <a:spLocks noChangeShapeType="1"/>
              </p:cNvSpPr>
              <p:nvPr/>
            </p:nvSpPr>
            <p:spPr bwMode="auto">
              <a:xfrm flipV="1">
                <a:off x="3758"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7" name="Line 2051"/>
              <p:cNvSpPr>
                <a:spLocks noChangeShapeType="1"/>
              </p:cNvSpPr>
              <p:nvPr/>
            </p:nvSpPr>
            <p:spPr bwMode="auto">
              <a:xfrm flipV="1">
                <a:off x="3758"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8" name="Line 2052"/>
              <p:cNvSpPr>
                <a:spLocks noChangeShapeType="1"/>
              </p:cNvSpPr>
              <p:nvPr/>
            </p:nvSpPr>
            <p:spPr bwMode="auto">
              <a:xfrm flipV="1">
                <a:off x="3758"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39" name="Line 2053"/>
              <p:cNvSpPr>
                <a:spLocks noChangeShapeType="1"/>
              </p:cNvSpPr>
              <p:nvPr/>
            </p:nvSpPr>
            <p:spPr bwMode="auto">
              <a:xfrm flipV="1">
                <a:off x="3758"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68" name="Line 2054"/>
              <p:cNvSpPr>
                <a:spLocks noChangeShapeType="1"/>
              </p:cNvSpPr>
              <p:nvPr/>
            </p:nvSpPr>
            <p:spPr bwMode="auto">
              <a:xfrm flipV="1">
                <a:off x="3758"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69" name="Line 2055"/>
              <p:cNvSpPr>
                <a:spLocks noChangeShapeType="1"/>
              </p:cNvSpPr>
              <p:nvPr/>
            </p:nvSpPr>
            <p:spPr bwMode="auto">
              <a:xfrm flipV="1">
                <a:off x="3758"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0" name="Line 2056"/>
              <p:cNvSpPr>
                <a:spLocks noChangeShapeType="1"/>
              </p:cNvSpPr>
              <p:nvPr/>
            </p:nvSpPr>
            <p:spPr bwMode="auto">
              <a:xfrm flipV="1">
                <a:off x="3758"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1" name="Line 2057"/>
              <p:cNvSpPr>
                <a:spLocks noChangeShapeType="1"/>
              </p:cNvSpPr>
              <p:nvPr/>
            </p:nvSpPr>
            <p:spPr bwMode="auto">
              <a:xfrm flipV="1">
                <a:off x="3758"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2" name="Line 2058"/>
              <p:cNvSpPr>
                <a:spLocks noChangeShapeType="1"/>
              </p:cNvSpPr>
              <p:nvPr/>
            </p:nvSpPr>
            <p:spPr bwMode="auto">
              <a:xfrm flipV="1">
                <a:off x="3758"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3" name="Line 2059"/>
              <p:cNvSpPr>
                <a:spLocks noChangeShapeType="1"/>
              </p:cNvSpPr>
              <p:nvPr/>
            </p:nvSpPr>
            <p:spPr bwMode="auto">
              <a:xfrm flipV="1">
                <a:off x="3758"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9" name="Line 2060"/>
              <p:cNvSpPr>
                <a:spLocks noChangeShapeType="1"/>
              </p:cNvSpPr>
              <p:nvPr/>
            </p:nvSpPr>
            <p:spPr bwMode="auto">
              <a:xfrm flipV="1">
                <a:off x="3758"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0" name="Line 2061"/>
              <p:cNvSpPr>
                <a:spLocks noChangeShapeType="1"/>
              </p:cNvSpPr>
              <p:nvPr/>
            </p:nvSpPr>
            <p:spPr bwMode="auto">
              <a:xfrm flipV="1">
                <a:off x="3758"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1" name="Line 2062"/>
              <p:cNvSpPr>
                <a:spLocks noChangeShapeType="1"/>
              </p:cNvSpPr>
              <p:nvPr/>
            </p:nvSpPr>
            <p:spPr bwMode="auto">
              <a:xfrm flipV="1">
                <a:off x="3758"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2" name="Line 2063"/>
              <p:cNvSpPr>
                <a:spLocks noChangeShapeType="1"/>
              </p:cNvSpPr>
              <p:nvPr/>
            </p:nvSpPr>
            <p:spPr bwMode="auto">
              <a:xfrm flipV="1">
                <a:off x="3758"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3" name="Line 2064"/>
              <p:cNvSpPr>
                <a:spLocks noChangeShapeType="1"/>
              </p:cNvSpPr>
              <p:nvPr/>
            </p:nvSpPr>
            <p:spPr bwMode="auto">
              <a:xfrm flipV="1">
                <a:off x="3758"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4" name="Line 2065"/>
              <p:cNvSpPr>
                <a:spLocks noChangeShapeType="1"/>
              </p:cNvSpPr>
              <p:nvPr/>
            </p:nvSpPr>
            <p:spPr bwMode="auto">
              <a:xfrm flipV="1">
                <a:off x="3758"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5" name="Line 2066"/>
              <p:cNvSpPr>
                <a:spLocks noChangeShapeType="1"/>
              </p:cNvSpPr>
              <p:nvPr/>
            </p:nvSpPr>
            <p:spPr bwMode="auto">
              <a:xfrm flipV="1">
                <a:off x="3758"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6" name="Line 2067"/>
              <p:cNvSpPr>
                <a:spLocks noChangeShapeType="1"/>
              </p:cNvSpPr>
              <p:nvPr/>
            </p:nvSpPr>
            <p:spPr bwMode="auto">
              <a:xfrm flipV="1">
                <a:off x="3758"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7" name="Line 2068"/>
              <p:cNvSpPr>
                <a:spLocks noChangeShapeType="1"/>
              </p:cNvSpPr>
              <p:nvPr/>
            </p:nvSpPr>
            <p:spPr bwMode="auto">
              <a:xfrm flipV="1">
                <a:off x="3758"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8" name="Line 2069"/>
              <p:cNvSpPr>
                <a:spLocks noChangeShapeType="1"/>
              </p:cNvSpPr>
              <p:nvPr/>
            </p:nvSpPr>
            <p:spPr bwMode="auto">
              <a:xfrm flipV="1">
                <a:off x="3758"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89" name="Line 2070"/>
              <p:cNvSpPr>
                <a:spLocks noChangeShapeType="1"/>
              </p:cNvSpPr>
              <p:nvPr/>
            </p:nvSpPr>
            <p:spPr bwMode="auto">
              <a:xfrm flipV="1">
                <a:off x="3758"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0" name="Line 2071"/>
              <p:cNvSpPr>
                <a:spLocks noChangeShapeType="1"/>
              </p:cNvSpPr>
              <p:nvPr/>
            </p:nvSpPr>
            <p:spPr bwMode="auto">
              <a:xfrm flipV="1">
                <a:off x="3758"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1" name="Line 2072"/>
              <p:cNvSpPr>
                <a:spLocks noChangeShapeType="1"/>
              </p:cNvSpPr>
              <p:nvPr/>
            </p:nvSpPr>
            <p:spPr bwMode="auto">
              <a:xfrm flipV="1">
                <a:off x="3758"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2" name="Line 2073"/>
              <p:cNvSpPr>
                <a:spLocks noChangeShapeType="1"/>
              </p:cNvSpPr>
              <p:nvPr/>
            </p:nvSpPr>
            <p:spPr bwMode="auto">
              <a:xfrm flipV="1">
                <a:off x="3758"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3" name="Line 2074"/>
              <p:cNvSpPr>
                <a:spLocks noChangeShapeType="1"/>
              </p:cNvSpPr>
              <p:nvPr/>
            </p:nvSpPr>
            <p:spPr bwMode="auto">
              <a:xfrm flipV="1">
                <a:off x="3758"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4" name="Line 2075"/>
              <p:cNvSpPr>
                <a:spLocks noChangeShapeType="1"/>
              </p:cNvSpPr>
              <p:nvPr/>
            </p:nvSpPr>
            <p:spPr bwMode="auto">
              <a:xfrm flipV="1">
                <a:off x="3758"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5" name="Line 2076"/>
              <p:cNvSpPr>
                <a:spLocks noChangeShapeType="1"/>
              </p:cNvSpPr>
              <p:nvPr/>
            </p:nvSpPr>
            <p:spPr bwMode="auto">
              <a:xfrm flipV="1">
                <a:off x="3758"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6" name="Line 2077"/>
              <p:cNvSpPr>
                <a:spLocks noChangeShapeType="1"/>
              </p:cNvSpPr>
              <p:nvPr/>
            </p:nvSpPr>
            <p:spPr bwMode="auto">
              <a:xfrm flipV="1">
                <a:off x="3758"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7" name="Line 2078"/>
              <p:cNvSpPr>
                <a:spLocks noChangeShapeType="1"/>
              </p:cNvSpPr>
              <p:nvPr/>
            </p:nvSpPr>
            <p:spPr bwMode="auto">
              <a:xfrm flipV="1">
                <a:off x="3758"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8" name="Line 2079"/>
              <p:cNvSpPr>
                <a:spLocks noChangeShapeType="1"/>
              </p:cNvSpPr>
              <p:nvPr/>
            </p:nvSpPr>
            <p:spPr bwMode="auto">
              <a:xfrm flipV="1">
                <a:off x="3758"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99" name="Line 2080"/>
              <p:cNvSpPr>
                <a:spLocks noChangeShapeType="1"/>
              </p:cNvSpPr>
              <p:nvPr/>
            </p:nvSpPr>
            <p:spPr bwMode="auto">
              <a:xfrm flipV="1">
                <a:off x="3758"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0" name="Line 2081"/>
              <p:cNvSpPr>
                <a:spLocks noChangeShapeType="1"/>
              </p:cNvSpPr>
              <p:nvPr/>
            </p:nvSpPr>
            <p:spPr bwMode="auto">
              <a:xfrm flipV="1">
                <a:off x="3758"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1" name="Line 2082"/>
              <p:cNvSpPr>
                <a:spLocks noChangeShapeType="1"/>
              </p:cNvSpPr>
              <p:nvPr/>
            </p:nvSpPr>
            <p:spPr bwMode="auto">
              <a:xfrm flipV="1">
                <a:off x="3758"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2" name="Line 2083"/>
              <p:cNvSpPr>
                <a:spLocks noChangeShapeType="1"/>
              </p:cNvSpPr>
              <p:nvPr/>
            </p:nvSpPr>
            <p:spPr bwMode="auto">
              <a:xfrm flipV="1">
                <a:off x="3758"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3" name="Line 2084"/>
              <p:cNvSpPr>
                <a:spLocks noChangeShapeType="1"/>
              </p:cNvSpPr>
              <p:nvPr/>
            </p:nvSpPr>
            <p:spPr bwMode="auto">
              <a:xfrm flipV="1">
                <a:off x="3758"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4" name="Line 2085"/>
              <p:cNvSpPr>
                <a:spLocks noChangeShapeType="1"/>
              </p:cNvSpPr>
              <p:nvPr/>
            </p:nvSpPr>
            <p:spPr bwMode="auto">
              <a:xfrm flipV="1">
                <a:off x="3758"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5" name="Line 2086"/>
              <p:cNvSpPr>
                <a:spLocks noChangeShapeType="1"/>
              </p:cNvSpPr>
              <p:nvPr/>
            </p:nvSpPr>
            <p:spPr bwMode="auto">
              <a:xfrm flipV="1">
                <a:off x="3758"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6" name="Line 2087"/>
              <p:cNvSpPr>
                <a:spLocks noChangeShapeType="1"/>
              </p:cNvSpPr>
              <p:nvPr/>
            </p:nvSpPr>
            <p:spPr bwMode="auto">
              <a:xfrm flipV="1">
                <a:off x="3758"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7" name="Line 2088"/>
              <p:cNvSpPr>
                <a:spLocks noChangeShapeType="1"/>
              </p:cNvSpPr>
              <p:nvPr/>
            </p:nvSpPr>
            <p:spPr bwMode="auto">
              <a:xfrm flipV="1">
                <a:off x="3758"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8" name="Line 2089"/>
              <p:cNvSpPr>
                <a:spLocks noChangeShapeType="1"/>
              </p:cNvSpPr>
              <p:nvPr/>
            </p:nvSpPr>
            <p:spPr bwMode="auto">
              <a:xfrm flipV="1">
                <a:off x="3758"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09" name="Line 2090"/>
              <p:cNvSpPr>
                <a:spLocks noChangeShapeType="1"/>
              </p:cNvSpPr>
              <p:nvPr/>
            </p:nvSpPr>
            <p:spPr bwMode="auto">
              <a:xfrm flipV="1">
                <a:off x="3758"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0" name="Line 2091"/>
              <p:cNvSpPr>
                <a:spLocks noChangeShapeType="1"/>
              </p:cNvSpPr>
              <p:nvPr/>
            </p:nvSpPr>
            <p:spPr bwMode="auto">
              <a:xfrm flipV="1">
                <a:off x="3758"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1" name="Line 2092"/>
              <p:cNvSpPr>
                <a:spLocks noChangeShapeType="1"/>
              </p:cNvSpPr>
              <p:nvPr/>
            </p:nvSpPr>
            <p:spPr bwMode="auto">
              <a:xfrm flipV="1">
                <a:off x="3758"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2" name="Line 2093"/>
              <p:cNvSpPr>
                <a:spLocks noChangeShapeType="1"/>
              </p:cNvSpPr>
              <p:nvPr/>
            </p:nvSpPr>
            <p:spPr bwMode="auto">
              <a:xfrm flipV="1">
                <a:off x="3758"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3" name="Line 2094"/>
              <p:cNvSpPr>
                <a:spLocks noChangeShapeType="1"/>
              </p:cNvSpPr>
              <p:nvPr/>
            </p:nvSpPr>
            <p:spPr bwMode="auto">
              <a:xfrm flipV="1">
                <a:off x="3758"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4" name="Line 2095"/>
              <p:cNvSpPr>
                <a:spLocks noChangeShapeType="1"/>
              </p:cNvSpPr>
              <p:nvPr/>
            </p:nvSpPr>
            <p:spPr bwMode="auto">
              <a:xfrm flipV="1">
                <a:off x="3758"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5" name="Line 2096"/>
              <p:cNvSpPr>
                <a:spLocks noChangeShapeType="1"/>
              </p:cNvSpPr>
              <p:nvPr/>
            </p:nvSpPr>
            <p:spPr bwMode="auto">
              <a:xfrm flipV="1">
                <a:off x="3758"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6" name="Line 2097"/>
              <p:cNvSpPr>
                <a:spLocks noChangeShapeType="1"/>
              </p:cNvSpPr>
              <p:nvPr/>
            </p:nvSpPr>
            <p:spPr bwMode="auto">
              <a:xfrm>
                <a:off x="3758"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17" name="Freeform 2098"/>
              <p:cNvSpPr>
                <a:spLocks/>
              </p:cNvSpPr>
              <p:nvPr/>
            </p:nvSpPr>
            <p:spPr bwMode="auto">
              <a:xfrm>
                <a:off x="3668" y="3035"/>
                <a:ext cx="45" cy="69"/>
              </a:xfrm>
              <a:custGeom>
                <a:avLst/>
                <a:gdLst>
                  <a:gd name="T0" fmla="*/ 91 w 91"/>
                  <a:gd name="T1" fmla="*/ 118 h 138"/>
                  <a:gd name="T2" fmla="*/ 91 w 91"/>
                  <a:gd name="T3" fmla="*/ 138 h 138"/>
                  <a:gd name="T4" fmla="*/ 0 w 91"/>
                  <a:gd name="T5" fmla="*/ 138 h 138"/>
                  <a:gd name="T6" fmla="*/ 2 w 91"/>
                  <a:gd name="T7" fmla="*/ 131 h 138"/>
                  <a:gd name="T8" fmla="*/ 4 w 91"/>
                  <a:gd name="T9" fmla="*/ 125 h 138"/>
                  <a:gd name="T10" fmla="*/ 7 w 91"/>
                  <a:gd name="T11" fmla="*/ 115 h 138"/>
                  <a:gd name="T12" fmla="*/ 12 w 91"/>
                  <a:gd name="T13" fmla="*/ 106 h 138"/>
                  <a:gd name="T14" fmla="*/ 18 w 91"/>
                  <a:gd name="T15" fmla="*/ 99 h 138"/>
                  <a:gd name="T16" fmla="*/ 26 w 91"/>
                  <a:gd name="T17" fmla="*/ 92 h 138"/>
                  <a:gd name="T18" fmla="*/ 35 w 91"/>
                  <a:gd name="T19" fmla="*/ 85 h 138"/>
                  <a:gd name="T20" fmla="*/ 53 w 91"/>
                  <a:gd name="T21" fmla="*/ 70 h 138"/>
                  <a:gd name="T22" fmla="*/ 63 w 91"/>
                  <a:gd name="T23" fmla="*/ 57 h 138"/>
                  <a:gd name="T24" fmla="*/ 68 w 91"/>
                  <a:gd name="T25" fmla="*/ 50 h 138"/>
                  <a:gd name="T26" fmla="*/ 70 w 91"/>
                  <a:gd name="T27" fmla="*/ 43 h 138"/>
                  <a:gd name="T28" fmla="*/ 72 w 91"/>
                  <a:gd name="T29" fmla="*/ 36 h 138"/>
                  <a:gd name="T30" fmla="*/ 70 w 91"/>
                  <a:gd name="T31" fmla="*/ 31 h 138"/>
                  <a:gd name="T32" fmla="*/ 68 w 91"/>
                  <a:gd name="T33" fmla="*/ 26 h 138"/>
                  <a:gd name="T34" fmla="*/ 65 w 91"/>
                  <a:gd name="T35" fmla="*/ 21 h 138"/>
                  <a:gd name="T36" fmla="*/ 59 w 91"/>
                  <a:gd name="T37" fmla="*/ 17 h 138"/>
                  <a:gd name="T38" fmla="*/ 53 w 91"/>
                  <a:gd name="T39" fmla="*/ 15 h 138"/>
                  <a:gd name="T40" fmla="*/ 47 w 91"/>
                  <a:gd name="T41" fmla="*/ 15 h 138"/>
                  <a:gd name="T42" fmla="*/ 39 w 91"/>
                  <a:gd name="T43" fmla="*/ 15 h 138"/>
                  <a:gd name="T44" fmla="*/ 33 w 91"/>
                  <a:gd name="T45" fmla="*/ 17 h 138"/>
                  <a:gd name="T46" fmla="*/ 28 w 91"/>
                  <a:gd name="T47" fmla="*/ 21 h 138"/>
                  <a:gd name="T48" fmla="*/ 25 w 91"/>
                  <a:gd name="T49" fmla="*/ 26 h 138"/>
                  <a:gd name="T50" fmla="*/ 21 w 91"/>
                  <a:gd name="T51" fmla="*/ 33 h 138"/>
                  <a:gd name="T52" fmla="*/ 21 w 91"/>
                  <a:gd name="T53" fmla="*/ 40 h 138"/>
                  <a:gd name="T54" fmla="*/ 4 w 91"/>
                  <a:gd name="T55" fmla="*/ 36 h 138"/>
                  <a:gd name="T56" fmla="*/ 7 w 91"/>
                  <a:gd name="T57" fmla="*/ 21 h 138"/>
                  <a:gd name="T58" fmla="*/ 16 w 91"/>
                  <a:gd name="T59" fmla="*/ 8 h 138"/>
                  <a:gd name="T60" fmla="*/ 30 w 91"/>
                  <a:gd name="T61" fmla="*/ 1 h 138"/>
                  <a:gd name="T62" fmla="*/ 47 w 91"/>
                  <a:gd name="T63" fmla="*/ 0 h 138"/>
                  <a:gd name="T64" fmla="*/ 65 w 91"/>
                  <a:gd name="T65" fmla="*/ 1 h 138"/>
                  <a:gd name="T66" fmla="*/ 77 w 91"/>
                  <a:gd name="T67" fmla="*/ 10 h 138"/>
                  <a:gd name="T68" fmla="*/ 82 w 91"/>
                  <a:gd name="T69" fmla="*/ 15 h 138"/>
                  <a:gd name="T70" fmla="*/ 86 w 91"/>
                  <a:gd name="T71" fmla="*/ 22 h 138"/>
                  <a:gd name="T72" fmla="*/ 89 w 91"/>
                  <a:gd name="T73" fmla="*/ 29 h 138"/>
                  <a:gd name="T74" fmla="*/ 89 w 91"/>
                  <a:gd name="T75" fmla="*/ 36 h 138"/>
                  <a:gd name="T76" fmla="*/ 87 w 91"/>
                  <a:gd name="T77" fmla="*/ 45 h 138"/>
                  <a:gd name="T78" fmla="*/ 86 w 91"/>
                  <a:gd name="T79" fmla="*/ 54 h 138"/>
                  <a:gd name="T80" fmla="*/ 82 w 91"/>
                  <a:gd name="T81" fmla="*/ 61 h 138"/>
                  <a:gd name="T82" fmla="*/ 75 w 91"/>
                  <a:gd name="T83" fmla="*/ 70 h 138"/>
                  <a:gd name="T84" fmla="*/ 72 w 91"/>
                  <a:gd name="T85" fmla="*/ 75 h 138"/>
                  <a:gd name="T86" fmla="*/ 66 w 91"/>
                  <a:gd name="T87" fmla="*/ 80 h 138"/>
                  <a:gd name="T88" fmla="*/ 59 w 91"/>
                  <a:gd name="T89" fmla="*/ 87 h 138"/>
                  <a:gd name="T90" fmla="*/ 51 w 91"/>
                  <a:gd name="T91" fmla="*/ 94 h 138"/>
                  <a:gd name="T92" fmla="*/ 44 w 91"/>
                  <a:gd name="T93" fmla="*/ 99 h 138"/>
                  <a:gd name="T94" fmla="*/ 39 w 91"/>
                  <a:gd name="T95" fmla="*/ 104 h 138"/>
                  <a:gd name="T96" fmla="*/ 35 w 91"/>
                  <a:gd name="T97" fmla="*/ 108 h 138"/>
                  <a:gd name="T98" fmla="*/ 32 w 91"/>
                  <a:gd name="T99" fmla="*/ 110 h 138"/>
                  <a:gd name="T100" fmla="*/ 25 w 91"/>
                  <a:gd name="T101" fmla="*/ 118 h 138"/>
                  <a:gd name="T102" fmla="*/ 91 w 91"/>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1" h="138">
                    <a:moveTo>
                      <a:pt x="91" y="118"/>
                    </a:moveTo>
                    <a:lnTo>
                      <a:pt x="91" y="138"/>
                    </a:lnTo>
                    <a:lnTo>
                      <a:pt x="0" y="138"/>
                    </a:lnTo>
                    <a:lnTo>
                      <a:pt x="2" y="131"/>
                    </a:lnTo>
                    <a:lnTo>
                      <a:pt x="4" y="125"/>
                    </a:lnTo>
                    <a:lnTo>
                      <a:pt x="7" y="115"/>
                    </a:lnTo>
                    <a:lnTo>
                      <a:pt x="12" y="106"/>
                    </a:lnTo>
                    <a:lnTo>
                      <a:pt x="18" y="99"/>
                    </a:lnTo>
                    <a:lnTo>
                      <a:pt x="26" y="92"/>
                    </a:lnTo>
                    <a:lnTo>
                      <a:pt x="35" y="85"/>
                    </a:lnTo>
                    <a:lnTo>
                      <a:pt x="53" y="70"/>
                    </a:lnTo>
                    <a:lnTo>
                      <a:pt x="63" y="57"/>
                    </a:lnTo>
                    <a:lnTo>
                      <a:pt x="68" y="50"/>
                    </a:lnTo>
                    <a:lnTo>
                      <a:pt x="70" y="43"/>
                    </a:lnTo>
                    <a:lnTo>
                      <a:pt x="72" y="36"/>
                    </a:lnTo>
                    <a:lnTo>
                      <a:pt x="70" y="31"/>
                    </a:lnTo>
                    <a:lnTo>
                      <a:pt x="68" y="26"/>
                    </a:lnTo>
                    <a:lnTo>
                      <a:pt x="65" y="21"/>
                    </a:lnTo>
                    <a:lnTo>
                      <a:pt x="59" y="17"/>
                    </a:lnTo>
                    <a:lnTo>
                      <a:pt x="53" y="15"/>
                    </a:lnTo>
                    <a:lnTo>
                      <a:pt x="47" y="15"/>
                    </a:lnTo>
                    <a:lnTo>
                      <a:pt x="39" y="15"/>
                    </a:lnTo>
                    <a:lnTo>
                      <a:pt x="33" y="17"/>
                    </a:lnTo>
                    <a:lnTo>
                      <a:pt x="28" y="21"/>
                    </a:lnTo>
                    <a:lnTo>
                      <a:pt x="25" y="26"/>
                    </a:lnTo>
                    <a:lnTo>
                      <a:pt x="21" y="33"/>
                    </a:lnTo>
                    <a:lnTo>
                      <a:pt x="21" y="40"/>
                    </a:lnTo>
                    <a:lnTo>
                      <a:pt x="4" y="36"/>
                    </a:lnTo>
                    <a:lnTo>
                      <a:pt x="7" y="21"/>
                    </a:lnTo>
                    <a:lnTo>
                      <a:pt x="16" y="8"/>
                    </a:lnTo>
                    <a:lnTo>
                      <a:pt x="30" y="1"/>
                    </a:lnTo>
                    <a:lnTo>
                      <a:pt x="47" y="0"/>
                    </a:lnTo>
                    <a:lnTo>
                      <a:pt x="65" y="1"/>
                    </a:lnTo>
                    <a:lnTo>
                      <a:pt x="77" y="10"/>
                    </a:lnTo>
                    <a:lnTo>
                      <a:pt x="82" y="15"/>
                    </a:lnTo>
                    <a:lnTo>
                      <a:pt x="86" y="22"/>
                    </a:lnTo>
                    <a:lnTo>
                      <a:pt x="89" y="29"/>
                    </a:lnTo>
                    <a:lnTo>
                      <a:pt x="89" y="36"/>
                    </a:lnTo>
                    <a:lnTo>
                      <a:pt x="87" y="45"/>
                    </a:lnTo>
                    <a:lnTo>
                      <a:pt x="86" y="54"/>
                    </a:lnTo>
                    <a:lnTo>
                      <a:pt x="82" y="61"/>
                    </a:lnTo>
                    <a:lnTo>
                      <a:pt x="75" y="70"/>
                    </a:lnTo>
                    <a:lnTo>
                      <a:pt x="72" y="75"/>
                    </a:lnTo>
                    <a:lnTo>
                      <a:pt x="66" y="80"/>
                    </a:lnTo>
                    <a:lnTo>
                      <a:pt x="59" y="87"/>
                    </a:lnTo>
                    <a:lnTo>
                      <a:pt x="51" y="94"/>
                    </a:lnTo>
                    <a:lnTo>
                      <a:pt x="44" y="99"/>
                    </a:lnTo>
                    <a:lnTo>
                      <a:pt x="39" y="104"/>
                    </a:lnTo>
                    <a:lnTo>
                      <a:pt x="35" y="108"/>
                    </a:lnTo>
                    <a:lnTo>
                      <a:pt x="32" y="110"/>
                    </a:lnTo>
                    <a:lnTo>
                      <a:pt x="25" y="118"/>
                    </a:lnTo>
                    <a:lnTo>
                      <a:pt x="91"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18" name="Freeform 2099"/>
              <p:cNvSpPr>
                <a:spLocks/>
              </p:cNvSpPr>
              <p:nvPr/>
            </p:nvSpPr>
            <p:spPr bwMode="auto">
              <a:xfrm>
                <a:off x="3722" y="3036"/>
                <a:ext cx="46" cy="69"/>
              </a:xfrm>
              <a:custGeom>
                <a:avLst/>
                <a:gdLst>
                  <a:gd name="T0" fmla="*/ 0 w 91"/>
                  <a:gd name="T1" fmla="*/ 100 h 138"/>
                  <a:gd name="T2" fmla="*/ 20 w 91"/>
                  <a:gd name="T3" fmla="*/ 98 h 138"/>
                  <a:gd name="T4" fmla="*/ 21 w 91"/>
                  <a:gd name="T5" fmla="*/ 105 h 138"/>
                  <a:gd name="T6" fmla="*/ 23 w 91"/>
                  <a:gd name="T7" fmla="*/ 112 h 138"/>
                  <a:gd name="T8" fmla="*/ 27 w 91"/>
                  <a:gd name="T9" fmla="*/ 116 h 138"/>
                  <a:gd name="T10" fmla="*/ 32 w 91"/>
                  <a:gd name="T11" fmla="*/ 119 h 138"/>
                  <a:gd name="T12" fmla="*/ 39 w 91"/>
                  <a:gd name="T13" fmla="*/ 121 h 138"/>
                  <a:gd name="T14" fmla="*/ 44 w 91"/>
                  <a:gd name="T15" fmla="*/ 123 h 138"/>
                  <a:gd name="T16" fmla="*/ 53 w 91"/>
                  <a:gd name="T17" fmla="*/ 121 h 138"/>
                  <a:gd name="T18" fmla="*/ 60 w 91"/>
                  <a:gd name="T19" fmla="*/ 117 h 138"/>
                  <a:gd name="T20" fmla="*/ 65 w 91"/>
                  <a:gd name="T21" fmla="*/ 114 h 138"/>
                  <a:gd name="T22" fmla="*/ 70 w 91"/>
                  <a:gd name="T23" fmla="*/ 107 h 138"/>
                  <a:gd name="T24" fmla="*/ 72 w 91"/>
                  <a:gd name="T25" fmla="*/ 98 h 138"/>
                  <a:gd name="T26" fmla="*/ 74 w 91"/>
                  <a:gd name="T27" fmla="*/ 89 h 138"/>
                  <a:gd name="T28" fmla="*/ 72 w 91"/>
                  <a:gd name="T29" fmla="*/ 81 h 138"/>
                  <a:gd name="T30" fmla="*/ 70 w 91"/>
                  <a:gd name="T31" fmla="*/ 74 h 138"/>
                  <a:gd name="T32" fmla="*/ 67 w 91"/>
                  <a:gd name="T33" fmla="*/ 69 h 138"/>
                  <a:gd name="T34" fmla="*/ 60 w 91"/>
                  <a:gd name="T35" fmla="*/ 63 h 138"/>
                  <a:gd name="T36" fmla="*/ 53 w 91"/>
                  <a:gd name="T37" fmla="*/ 62 h 138"/>
                  <a:gd name="T38" fmla="*/ 46 w 91"/>
                  <a:gd name="T39" fmla="*/ 60 h 138"/>
                  <a:gd name="T40" fmla="*/ 37 w 91"/>
                  <a:gd name="T41" fmla="*/ 62 h 138"/>
                  <a:gd name="T42" fmla="*/ 30 w 91"/>
                  <a:gd name="T43" fmla="*/ 63 h 138"/>
                  <a:gd name="T44" fmla="*/ 25 w 91"/>
                  <a:gd name="T45" fmla="*/ 67 h 138"/>
                  <a:gd name="T46" fmla="*/ 21 w 91"/>
                  <a:gd name="T47" fmla="*/ 72 h 138"/>
                  <a:gd name="T48" fmla="*/ 4 w 91"/>
                  <a:gd name="T49" fmla="*/ 70 h 138"/>
                  <a:gd name="T50" fmla="*/ 18 w 91"/>
                  <a:gd name="T51" fmla="*/ 0 h 138"/>
                  <a:gd name="T52" fmla="*/ 82 w 91"/>
                  <a:gd name="T53" fmla="*/ 0 h 138"/>
                  <a:gd name="T54" fmla="*/ 82 w 91"/>
                  <a:gd name="T55" fmla="*/ 18 h 138"/>
                  <a:gd name="T56" fmla="*/ 32 w 91"/>
                  <a:gd name="T57" fmla="*/ 18 h 138"/>
                  <a:gd name="T58" fmla="*/ 25 w 91"/>
                  <a:gd name="T59" fmla="*/ 53 h 138"/>
                  <a:gd name="T60" fmla="*/ 34 w 91"/>
                  <a:gd name="T61" fmla="*/ 48 h 138"/>
                  <a:gd name="T62" fmla="*/ 41 w 91"/>
                  <a:gd name="T63" fmla="*/ 46 h 138"/>
                  <a:gd name="T64" fmla="*/ 49 w 91"/>
                  <a:gd name="T65" fmla="*/ 44 h 138"/>
                  <a:gd name="T66" fmla="*/ 65 w 91"/>
                  <a:gd name="T67" fmla="*/ 48 h 138"/>
                  <a:gd name="T68" fmla="*/ 79 w 91"/>
                  <a:gd name="T69" fmla="*/ 56 h 138"/>
                  <a:gd name="T70" fmla="*/ 88 w 91"/>
                  <a:gd name="T71" fmla="*/ 70 h 138"/>
                  <a:gd name="T72" fmla="*/ 91 w 91"/>
                  <a:gd name="T73" fmla="*/ 89 h 138"/>
                  <a:gd name="T74" fmla="*/ 88 w 91"/>
                  <a:gd name="T75" fmla="*/ 107 h 138"/>
                  <a:gd name="T76" fmla="*/ 81 w 91"/>
                  <a:gd name="T77" fmla="*/ 121 h 138"/>
                  <a:gd name="T78" fmla="*/ 65 w 91"/>
                  <a:gd name="T79" fmla="*/ 133 h 138"/>
                  <a:gd name="T80" fmla="*/ 44 w 91"/>
                  <a:gd name="T81" fmla="*/ 138 h 138"/>
                  <a:gd name="T82" fmla="*/ 28 w 91"/>
                  <a:gd name="T83" fmla="*/ 135 h 138"/>
                  <a:gd name="T84" fmla="*/ 14 w 91"/>
                  <a:gd name="T85" fmla="*/ 128 h 138"/>
                  <a:gd name="T86" fmla="*/ 9 w 91"/>
                  <a:gd name="T87" fmla="*/ 123 h 138"/>
                  <a:gd name="T88" fmla="*/ 6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20" y="98"/>
                    </a:lnTo>
                    <a:lnTo>
                      <a:pt x="21" y="105"/>
                    </a:lnTo>
                    <a:lnTo>
                      <a:pt x="23" y="112"/>
                    </a:lnTo>
                    <a:lnTo>
                      <a:pt x="27" y="116"/>
                    </a:lnTo>
                    <a:lnTo>
                      <a:pt x="32" y="119"/>
                    </a:lnTo>
                    <a:lnTo>
                      <a:pt x="39" y="121"/>
                    </a:lnTo>
                    <a:lnTo>
                      <a:pt x="44" y="123"/>
                    </a:lnTo>
                    <a:lnTo>
                      <a:pt x="53" y="121"/>
                    </a:lnTo>
                    <a:lnTo>
                      <a:pt x="60" y="117"/>
                    </a:lnTo>
                    <a:lnTo>
                      <a:pt x="65" y="114"/>
                    </a:lnTo>
                    <a:lnTo>
                      <a:pt x="70" y="107"/>
                    </a:lnTo>
                    <a:lnTo>
                      <a:pt x="72" y="98"/>
                    </a:lnTo>
                    <a:lnTo>
                      <a:pt x="74" y="89"/>
                    </a:lnTo>
                    <a:lnTo>
                      <a:pt x="72" y="81"/>
                    </a:lnTo>
                    <a:lnTo>
                      <a:pt x="70" y="74"/>
                    </a:lnTo>
                    <a:lnTo>
                      <a:pt x="67" y="69"/>
                    </a:lnTo>
                    <a:lnTo>
                      <a:pt x="60" y="63"/>
                    </a:lnTo>
                    <a:lnTo>
                      <a:pt x="53" y="62"/>
                    </a:lnTo>
                    <a:lnTo>
                      <a:pt x="46" y="60"/>
                    </a:lnTo>
                    <a:lnTo>
                      <a:pt x="37" y="62"/>
                    </a:lnTo>
                    <a:lnTo>
                      <a:pt x="30" y="63"/>
                    </a:lnTo>
                    <a:lnTo>
                      <a:pt x="25" y="67"/>
                    </a:lnTo>
                    <a:lnTo>
                      <a:pt x="21" y="72"/>
                    </a:lnTo>
                    <a:lnTo>
                      <a:pt x="4" y="70"/>
                    </a:lnTo>
                    <a:lnTo>
                      <a:pt x="18" y="0"/>
                    </a:lnTo>
                    <a:lnTo>
                      <a:pt x="82" y="0"/>
                    </a:lnTo>
                    <a:lnTo>
                      <a:pt x="82" y="18"/>
                    </a:lnTo>
                    <a:lnTo>
                      <a:pt x="32" y="18"/>
                    </a:lnTo>
                    <a:lnTo>
                      <a:pt x="25" y="53"/>
                    </a:lnTo>
                    <a:lnTo>
                      <a:pt x="34" y="48"/>
                    </a:lnTo>
                    <a:lnTo>
                      <a:pt x="41" y="46"/>
                    </a:lnTo>
                    <a:lnTo>
                      <a:pt x="49" y="44"/>
                    </a:lnTo>
                    <a:lnTo>
                      <a:pt x="65" y="48"/>
                    </a:lnTo>
                    <a:lnTo>
                      <a:pt x="79" y="56"/>
                    </a:lnTo>
                    <a:lnTo>
                      <a:pt x="88" y="70"/>
                    </a:lnTo>
                    <a:lnTo>
                      <a:pt x="91" y="89"/>
                    </a:lnTo>
                    <a:lnTo>
                      <a:pt x="88" y="107"/>
                    </a:lnTo>
                    <a:lnTo>
                      <a:pt x="81" y="121"/>
                    </a:lnTo>
                    <a:lnTo>
                      <a:pt x="65" y="133"/>
                    </a:lnTo>
                    <a:lnTo>
                      <a:pt x="44" y="138"/>
                    </a:lnTo>
                    <a:lnTo>
                      <a:pt x="28" y="135"/>
                    </a:lnTo>
                    <a:lnTo>
                      <a:pt x="14" y="128"/>
                    </a:lnTo>
                    <a:lnTo>
                      <a:pt x="9" y="123"/>
                    </a:lnTo>
                    <a:lnTo>
                      <a:pt x="6"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19" name="Freeform 2100"/>
              <p:cNvSpPr>
                <a:spLocks noEditPoints="1"/>
              </p:cNvSpPr>
              <p:nvPr/>
            </p:nvSpPr>
            <p:spPr bwMode="auto">
              <a:xfrm>
                <a:off x="3775" y="3035"/>
                <a:ext cx="46" cy="70"/>
              </a:xfrm>
              <a:custGeom>
                <a:avLst/>
                <a:gdLst>
                  <a:gd name="T0" fmla="*/ 0 w 91"/>
                  <a:gd name="T1" fmla="*/ 70 h 139"/>
                  <a:gd name="T2" fmla="*/ 2 w 91"/>
                  <a:gd name="T3" fmla="*/ 47 h 139"/>
                  <a:gd name="T4" fmla="*/ 5 w 91"/>
                  <a:gd name="T5" fmla="*/ 29 h 139"/>
                  <a:gd name="T6" fmla="*/ 9 w 91"/>
                  <a:gd name="T7" fmla="*/ 21 h 139"/>
                  <a:gd name="T8" fmla="*/ 14 w 91"/>
                  <a:gd name="T9" fmla="*/ 12 h 139"/>
                  <a:gd name="T10" fmla="*/ 21 w 91"/>
                  <a:gd name="T11" fmla="*/ 7 h 139"/>
                  <a:gd name="T12" fmla="*/ 28 w 91"/>
                  <a:gd name="T13" fmla="*/ 3 h 139"/>
                  <a:gd name="T14" fmla="*/ 35 w 91"/>
                  <a:gd name="T15" fmla="*/ 0 h 139"/>
                  <a:gd name="T16" fmla="*/ 45 w 91"/>
                  <a:gd name="T17" fmla="*/ 0 h 139"/>
                  <a:gd name="T18" fmla="*/ 56 w 91"/>
                  <a:gd name="T19" fmla="*/ 0 h 139"/>
                  <a:gd name="T20" fmla="*/ 64 w 91"/>
                  <a:gd name="T21" fmla="*/ 3 h 139"/>
                  <a:gd name="T22" fmla="*/ 70 w 91"/>
                  <a:gd name="T23" fmla="*/ 7 h 139"/>
                  <a:gd name="T24" fmla="*/ 75 w 91"/>
                  <a:gd name="T25" fmla="*/ 12 h 139"/>
                  <a:gd name="T26" fmla="*/ 78 w 91"/>
                  <a:gd name="T27" fmla="*/ 15 h 139"/>
                  <a:gd name="T28" fmla="*/ 84 w 91"/>
                  <a:gd name="T29" fmla="*/ 26 h 139"/>
                  <a:gd name="T30" fmla="*/ 87 w 91"/>
                  <a:gd name="T31" fmla="*/ 36 h 139"/>
                  <a:gd name="T32" fmla="*/ 89 w 91"/>
                  <a:gd name="T33" fmla="*/ 50 h 139"/>
                  <a:gd name="T34" fmla="*/ 91 w 91"/>
                  <a:gd name="T35" fmla="*/ 70 h 139"/>
                  <a:gd name="T36" fmla="*/ 89 w 91"/>
                  <a:gd name="T37" fmla="*/ 90 h 139"/>
                  <a:gd name="T38" fmla="*/ 85 w 91"/>
                  <a:gd name="T39" fmla="*/ 108 h 139"/>
                  <a:gd name="T40" fmla="*/ 82 w 91"/>
                  <a:gd name="T41" fmla="*/ 118 h 139"/>
                  <a:gd name="T42" fmla="*/ 77 w 91"/>
                  <a:gd name="T43" fmla="*/ 125 h 139"/>
                  <a:gd name="T44" fmla="*/ 70 w 91"/>
                  <a:gd name="T45" fmla="*/ 131 h 139"/>
                  <a:gd name="T46" fmla="*/ 63 w 91"/>
                  <a:gd name="T47" fmla="*/ 136 h 139"/>
                  <a:gd name="T48" fmla="*/ 54 w 91"/>
                  <a:gd name="T49" fmla="*/ 138 h 139"/>
                  <a:gd name="T50" fmla="*/ 45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7 w 91"/>
                  <a:gd name="T63" fmla="*/ 70 h 139"/>
                  <a:gd name="T64" fmla="*/ 19 w 91"/>
                  <a:gd name="T65" fmla="*/ 89 h 139"/>
                  <a:gd name="T66" fmla="*/ 21 w 91"/>
                  <a:gd name="T67" fmla="*/ 103 h 139"/>
                  <a:gd name="T68" fmla="*/ 26 w 91"/>
                  <a:gd name="T69" fmla="*/ 113 h 139"/>
                  <a:gd name="T70" fmla="*/ 31 w 91"/>
                  <a:gd name="T71" fmla="*/ 118 h 139"/>
                  <a:gd name="T72" fmla="*/ 38 w 91"/>
                  <a:gd name="T73" fmla="*/ 122 h 139"/>
                  <a:gd name="T74" fmla="*/ 45 w 91"/>
                  <a:gd name="T75" fmla="*/ 124 h 139"/>
                  <a:gd name="T76" fmla="*/ 52 w 91"/>
                  <a:gd name="T77" fmla="*/ 122 h 139"/>
                  <a:gd name="T78" fmla="*/ 59 w 91"/>
                  <a:gd name="T79" fmla="*/ 118 h 139"/>
                  <a:gd name="T80" fmla="*/ 64 w 91"/>
                  <a:gd name="T81" fmla="*/ 113 h 139"/>
                  <a:gd name="T82" fmla="*/ 68 w 91"/>
                  <a:gd name="T83" fmla="*/ 103 h 139"/>
                  <a:gd name="T84" fmla="*/ 71 w 91"/>
                  <a:gd name="T85" fmla="*/ 89 h 139"/>
                  <a:gd name="T86" fmla="*/ 71 w 91"/>
                  <a:gd name="T87" fmla="*/ 70 h 139"/>
                  <a:gd name="T88" fmla="*/ 71 w 91"/>
                  <a:gd name="T89" fmla="*/ 50 h 139"/>
                  <a:gd name="T90" fmla="*/ 68 w 91"/>
                  <a:gd name="T91" fmla="*/ 35 h 139"/>
                  <a:gd name="T92" fmla="*/ 64 w 91"/>
                  <a:gd name="T93" fmla="*/ 26 h 139"/>
                  <a:gd name="T94" fmla="*/ 59 w 91"/>
                  <a:gd name="T95" fmla="*/ 19 h 139"/>
                  <a:gd name="T96" fmla="*/ 52 w 91"/>
                  <a:gd name="T97" fmla="*/ 15 h 139"/>
                  <a:gd name="T98" fmla="*/ 45 w 91"/>
                  <a:gd name="T99" fmla="*/ 15 h 139"/>
                  <a:gd name="T100" fmla="*/ 38 w 91"/>
                  <a:gd name="T101" fmla="*/ 15 h 139"/>
                  <a:gd name="T102" fmla="*/ 31 w 91"/>
                  <a:gd name="T103" fmla="*/ 19 h 139"/>
                  <a:gd name="T104" fmla="*/ 26 w 91"/>
                  <a:gd name="T105" fmla="*/ 24 h 139"/>
                  <a:gd name="T106" fmla="*/ 21 w 91"/>
                  <a:gd name="T107" fmla="*/ 35 h 139"/>
                  <a:gd name="T108" fmla="*/ 19 w 91"/>
                  <a:gd name="T109" fmla="*/ 50 h 139"/>
                  <a:gd name="T110" fmla="*/ 17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5" y="29"/>
                    </a:lnTo>
                    <a:lnTo>
                      <a:pt x="9" y="21"/>
                    </a:lnTo>
                    <a:lnTo>
                      <a:pt x="14" y="12"/>
                    </a:lnTo>
                    <a:lnTo>
                      <a:pt x="21" y="7"/>
                    </a:lnTo>
                    <a:lnTo>
                      <a:pt x="28" y="3"/>
                    </a:lnTo>
                    <a:lnTo>
                      <a:pt x="35" y="0"/>
                    </a:lnTo>
                    <a:lnTo>
                      <a:pt x="45" y="0"/>
                    </a:lnTo>
                    <a:lnTo>
                      <a:pt x="56" y="0"/>
                    </a:lnTo>
                    <a:lnTo>
                      <a:pt x="64" y="3"/>
                    </a:lnTo>
                    <a:lnTo>
                      <a:pt x="70" y="7"/>
                    </a:lnTo>
                    <a:lnTo>
                      <a:pt x="75" y="12"/>
                    </a:lnTo>
                    <a:lnTo>
                      <a:pt x="78" y="15"/>
                    </a:lnTo>
                    <a:lnTo>
                      <a:pt x="84" y="26"/>
                    </a:lnTo>
                    <a:lnTo>
                      <a:pt x="87" y="36"/>
                    </a:lnTo>
                    <a:lnTo>
                      <a:pt x="89" y="50"/>
                    </a:lnTo>
                    <a:lnTo>
                      <a:pt x="91" y="70"/>
                    </a:lnTo>
                    <a:lnTo>
                      <a:pt x="89" y="90"/>
                    </a:lnTo>
                    <a:lnTo>
                      <a:pt x="85" y="108"/>
                    </a:lnTo>
                    <a:lnTo>
                      <a:pt x="82" y="118"/>
                    </a:lnTo>
                    <a:lnTo>
                      <a:pt x="77" y="125"/>
                    </a:lnTo>
                    <a:lnTo>
                      <a:pt x="70" y="131"/>
                    </a:lnTo>
                    <a:lnTo>
                      <a:pt x="63" y="136"/>
                    </a:lnTo>
                    <a:lnTo>
                      <a:pt x="54" y="138"/>
                    </a:lnTo>
                    <a:lnTo>
                      <a:pt x="45" y="139"/>
                    </a:lnTo>
                    <a:lnTo>
                      <a:pt x="28" y="136"/>
                    </a:lnTo>
                    <a:lnTo>
                      <a:pt x="14" y="125"/>
                    </a:lnTo>
                    <a:lnTo>
                      <a:pt x="7" y="111"/>
                    </a:lnTo>
                    <a:lnTo>
                      <a:pt x="2" y="92"/>
                    </a:lnTo>
                    <a:lnTo>
                      <a:pt x="0" y="70"/>
                    </a:lnTo>
                    <a:close/>
                    <a:moveTo>
                      <a:pt x="17" y="70"/>
                    </a:moveTo>
                    <a:lnTo>
                      <a:pt x="19" y="89"/>
                    </a:lnTo>
                    <a:lnTo>
                      <a:pt x="21" y="103"/>
                    </a:lnTo>
                    <a:lnTo>
                      <a:pt x="26" y="113"/>
                    </a:lnTo>
                    <a:lnTo>
                      <a:pt x="31" y="118"/>
                    </a:lnTo>
                    <a:lnTo>
                      <a:pt x="38" y="122"/>
                    </a:lnTo>
                    <a:lnTo>
                      <a:pt x="45" y="124"/>
                    </a:lnTo>
                    <a:lnTo>
                      <a:pt x="52" y="122"/>
                    </a:lnTo>
                    <a:lnTo>
                      <a:pt x="59" y="118"/>
                    </a:lnTo>
                    <a:lnTo>
                      <a:pt x="64" y="113"/>
                    </a:lnTo>
                    <a:lnTo>
                      <a:pt x="68" y="103"/>
                    </a:lnTo>
                    <a:lnTo>
                      <a:pt x="71" y="89"/>
                    </a:lnTo>
                    <a:lnTo>
                      <a:pt x="71" y="70"/>
                    </a:lnTo>
                    <a:lnTo>
                      <a:pt x="71" y="50"/>
                    </a:lnTo>
                    <a:lnTo>
                      <a:pt x="68" y="35"/>
                    </a:lnTo>
                    <a:lnTo>
                      <a:pt x="64" y="26"/>
                    </a:lnTo>
                    <a:lnTo>
                      <a:pt x="59" y="19"/>
                    </a:lnTo>
                    <a:lnTo>
                      <a:pt x="52" y="15"/>
                    </a:lnTo>
                    <a:lnTo>
                      <a:pt x="45" y="15"/>
                    </a:lnTo>
                    <a:lnTo>
                      <a:pt x="38"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20" name="Freeform 2101"/>
              <p:cNvSpPr>
                <a:spLocks noEditPoints="1"/>
              </p:cNvSpPr>
              <p:nvPr/>
            </p:nvSpPr>
            <p:spPr bwMode="auto">
              <a:xfrm>
                <a:off x="3829" y="3035"/>
                <a:ext cx="44" cy="70"/>
              </a:xfrm>
              <a:custGeom>
                <a:avLst/>
                <a:gdLst>
                  <a:gd name="T0" fmla="*/ 0 w 89"/>
                  <a:gd name="T1" fmla="*/ 70 h 139"/>
                  <a:gd name="T2" fmla="*/ 2 w 89"/>
                  <a:gd name="T3" fmla="*/ 47 h 139"/>
                  <a:gd name="T4" fmla="*/ 6 w 89"/>
                  <a:gd name="T5" fmla="*/ 29 h 139"/>
                  <a:gd name="T6" fmla="*/ 9 w 89"/>
                  <a:gd name="T7" fmla="*/ 21 h 139"/>
                  <a:gd name="T8" fmla="*/ 14 w 89"/>
                  <a:gd name="T9" fmla="*/ 12 h 139"/>
                  <a:gd name="T10" fmla="*/ 20 w 89"/>
                  <a:gd name="T11" fmla="*/ 7 h 139"/>
                  <a:gd name="T12" fmla="*/ 26 w 89"/>
                  <a:gd name="T13" fmla="*/ 3 h 139"/>
                  <a:gd name="T14" fmla="*/ 35 w 89"/>
                  <a:gd name="T15" fmla="*/ 0 h 139"/>
                  <a:gd name="T16" fmla="*/ 46 w 89"/>
                  <a:gd name="T17" fmla="*/ 0 h 139"/>
                  <a:gd name="T18" fmla="*/ 56 w 89"/>
                  <a:gd name="T19" fmla="*/ 0 h 139"/>
                  <a:gd name="T20" fmla="*/ 65 w 89"/>
                  <a:gd name="T21" fmla="*/ 3 h 139"/>
                  <a:gd name="T22" fmla="*/ 70 w 89"/>
                  <a:gd name="T23" fmla="*/ 7 h 139"/>
                  <a:gd name="T24" fmla="*/ 75 w 89"/>
                  <a:gd name="T25" fmla="*/ 12 h 139"/>
                  <a:gd name="T26" fmla="*/ 79 w 89"/>
                  <a:gd name="T27" fmla="*/ 15 h 139"/>
                  <a:gd name="T28" fmla="*/ 84 w 89"/>
                  <a:gd name="T29" fmla="*/ 26 h 139"/>
                  <a:gd name="T30" fmla="*/ 88 w 89"/>
                  <a:gd name="T31" fmla="*/ 36 h 139"/>
                  <a:gd name="T32" fmla="*/ 89 w 89"/>
                  <a:gd name="T33" fmla="*/ 50 h 139"/>
                  <a:gd name="T34" fmla="*/ 89 w 89"/>
                  <a:gd name="T35" fmla="*/ 70 h 139"/>
                  <a:gd name="T36" fmla="*/ 89 w 89"/>
                  <a:gd name="T37" fmla="*/ 90 h 139"/>
                  <a:gd name="T38" fmla="*/ 86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6 w 89"/>
                  <a:gd name="T51" fmla="*/ 139 h 139"/>
                  <a:gd name="T52" fmla="*/ 26 w 89"/>
                  <a:gd name="T53" fmla="*/ 136 h 139"/>
                  <a:gd name="T54" fmla="*/ 14 w 89"/>
                  <a:gd name="T55" fmla="*/ 125 h 139"/>
                  <a:gd name="T56" fmla="*/ 6 w 89"/>
                  <a:gd name="T57" fmla="*/ 111 h 139"/>
                  <a:gd name="T58" fmla="*/ 2 w 89"/>
                  <a:gd name="T59" fmla="*/ 92 h 139"/>
                  <a:gd name="T60" fmla="*/ 0 w 89"/>
                  <a:gd name="T61" fmla="*/ 70 h 139"/>
                  <a:gd name="T62" fmla="*/ 18 w 89"/>
                  <a:gd name="T63" fmla="*/ 70 h 139"/>
                  <a:gd name="T64" fmla="*/ 20 w 89"/>
                  <a:gd name="T65" fmla="*/ 89 h 139"/>
                  <a:gd name="T66" fmla="*/ 21 w 89"/>
                  <a:gd name="T67" fmla="*/ 103 h 139"/>
                  <a:gd name="T68" fmla="*/ 26 w 89"/>
                  <a:gd name="T69" fmla="*/ 113 h 139"/>
                  <a:gd name="T70" fmla="*/ 32 w 89"/>
                  <a:gd name="T71" fmla="*/ 118 h 139"/>
                  <a:gd name="T72" fmla="*/ 37 w 89"/>
                  <a:gd name="T73" fmla="*/ 122 h 139"/>
                  <a:gd name="T74" fmla="*/ 46 w 89"/>
                  <a:gd name="T75" fmla="*/ 124 h 139"/>
                  <a:gd name="T76" fmla="*/ 53 w 89"/>
                  <a:gd name="T77" fmla="*/ 122 h 139"/>
                  <a:gd name="T78" fmla="*/ 58 w 89"/>
                  <a:gd name="T79" fmla="*/ 118 h 139"/>
                  <a:gd name="T80" fmla="*/ 65 w 89"/>
                  <a:gd name="T81" fmla="*/ 113 h 139"/>
                  <a:gd name="T82" fmla="*/ 68 w 89"/>
                  <a:gd name="T83" fmla="*/ 103 h 139"/>
                  <a:gd name="T84" fmla="*/ 72 w 89"/>
                  <a:gd name="T85" fmla="*/ 89 h 139"/>
                  <a:gd name="T86" fmla="*/ 72 w 89"/>
                  <a:gd name="T87" fmla="*/ 70 h 139"/>
                  <a:gd name="T88" fmla="*/ 72 w 89"/>
                  <a:gd name="T89" fmla="*/ 50 h 139"/>
                  <a:gd name="T90" fmla="*/ 68 w 89"/>
                  <a:gd name="T91" fmla="*/ 35 h 139"/>
                  <a:gd name="T92" fmla="*/ 65 w 89"/>
                  <a:gd name="T93" fmla="*/ 26 h 139"/>
                  <a:gd name="T94" fmla="*/ 60 w 89"/>
                  <a:gd name="T95" fmla="*/ 19 h 139"/>
                  <a:gd name="T96" fmla="*/ 53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20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2" y="47"/>
                    </a:lnTo>
                    <a:lnTo>
                      <a:pt x="6" y="29"/>
                    </a:lnTo>
                    <a:lnTo>
                      <a:pt x="9" y="21"/>
                    </a:lnTo>
                    <a:lnTo>
                      <a:pt x="14" y="12"/>
                    </a:lnTo>
                    <a:lnTo>
                      <a:pt x="20" y="7"/>
                    </a:lnTo>
                    <a:lnTo>
                      <a:pt x="26" y="3"/>
                    </a:lnTo>
                    <a:lnTo>
                      <a:pt x="35" y="0"/>
                    </a:lnTo>
                    <a:lnTo>
                      <a:pt x="46" y="0"/>
                    </a:lnTo>
                    <a:lnTo>
                      <a:pt x="56" y="0"/>
                    </a:lnTo>
                    <a:lnTo>
                      <a:pt x="65" y="3"/>
                    </a:lnTo>
                    <a:lnTo>
                      <a:pt x="70" y="7"/>
                    </a:lnTo>
                    <a:lnTo>
                      <a:pt x="75" y="12"/>
                    </a:lnTo>
                    <a:lnTo>
                      <a:pt x="79" y="15"/>
                    </a:lnTo>
                    <a:lnTo>
                      <a:pt x="84" y="26"/>
                    </a:lnTo>
                    <a:lnTo>
                      <a:pt x="88" y="36"/>
                    </a:lnTo>
                    <a:lnTo>
                      <a:pt x="89" y="50"/>
                    </a:lnTo>
                    <a:lnTo>
                      <a:pt x="89" y="70"/>
                    </a:lnTo>
                    <a:lnTo>
                      <a:pt x="89" y="90"/>
                    </a:lnTo>
                    <a:lnTo>
                      <a:pt x="86" y="108"/>
                    </a:lnTo>
                    <a:lnTo>
                      <a:pt x="81" y="118"/>
                    </a:lnTo>
                    <a:lnTo>
                      <a:pt x="75" y="125"/>
                    </a:lnTo>
                    <a:lnTo>
                      <a:pt x="70" y="131"/>
                    </a:lnTo>
                    <a:lnTo>
                      <a:pt x="63" y="136"/>
                    </a:lnTo>
                    <a:lnTo>
                      <a:pt x="54" y="138"/>
                    </a:lnTo>
                    <a:lnTo>
                      <a:pt x="46" y="139"/>
                    </a:lnTo>
                    <a:lnTo>
                      <a:pt x="26" y="136"/>
                    </a:lnTo>
                    <a:lnTo>
                      <a:pt x="14" y="125"/>
                    </a:lnTo>
                    <a:lnTo>
                      <a:pt x="6" y="111"/>
                    </a:lnTo>
                    <a:lnTo>
                      <a:pt x="2" y="92"/>
                    </a:lnTo>
                    <a:lnTo>
                      <a:pt x="0" y="70"/>
                    </a:lnTo>
                    <a:close/>
                    <a:moveTo>
                      <a:pt x="18" y="70"/>
                    </a:moveTo>
                    <a:lnTo>
                      <a:pt x="20" y="89"/>
                    </a:lnTo>
                    <a:lnTo>
                      <a:pt x="21" y="103"/>
                    </a:lnTo>
                    <a:lnTo>
                      <a:pt x="26" y="113"/>
                    </a:lnTo>
                    <a:lnTo>
                      <a:pt x="32" y="118"/>
                    </a:lnTo>
                    <a:lnTo>
                      <a:pt x="37" y="122"/>
                    </a:lnTo>
                    <a:lnTo>
                      <a:pt x="46" y="124"/>
                    </a:lnTo>
                    <a:lnTo>
                      <a:pt x="53" y="122"/>
                    </a:lnTo>
                    <a:lnTo>
                      <a:pt x="58" y="118"/>
                    </a:lnTo>
                    <a:lnTo>
                      <a:pt x="65" y="113"/>
                    </a:lnTo>
                    <a:lnTo>
                      <a:pt x="68" y="103"/>
                    </a:lnTo>
                    <a:lnTo>
                      <a:pt x="72" y="89"/>
                    </a:lnTo>
                    <a:lnTo>
                      <a:pt x="72" y="70"/>
                    </a:lnTo>
                    <a:lnTo>
                      <a:pt x="72" y="50"/>
                    </a:lnTo>
                    <a:lnTo>
                      <a:pt x="68" y="35"/>
                    </a:lnTo>
                    <a:lnTo>
                      <a:pt x="65" y="26"/>
                    </a:lnTo>
                    <a:lnTo>
                      <a:pt x="60" y="19"/>
                    </a:lnTo>
                    <a:lnTo>
                      <a:pt x="53" y="15"/>
                    </a:lnTo>
                    <a:lnTo>
                      <a:pt x="44" y="15"/>
                    </a:lnTo>
                    <a:lnTo>
                      <a:pt x="37" y="15"/>
                    </a:lnTo>
                    <a:lnTo>
                      <a:pt x="32" y="19"/>
                    </a:lnTo>
                    <a:lnTo>
                      <a:pt x="26" y="24"/>
                    </a:lnTo>
                    <a:lnTo>
                      <a:pt x="21" y="35"/>
                    </a:lnTo>
                    <a:lnTo>
                      <a:pt x="20"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21" name="Line 2102"/>
              <p:cNvSpPr>
                <a:spLocks noChangeShapeType="1"/>
              </p:cNvSpPr>
              <p:nvPr/>
            </p:nvSpPr>
            <p:spPr bwMode="auto">
              <a:xfrm flipV="1">
                <a:off x="4147"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2" name="Line 2103"/>
              <p:cNvSpPr>
                <a:spLocks noChangeShapeType="1"/>
              </p:cNvSpPr>
              <p:nvPr/>
            </p:nvSpPr>
            <p:spPr bwMode="auto">
              <a:xfrm flipV="1">
                <a:off x="4147"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3" name="Line 2104"/>
              <p:cNvSpPr>
                <a:spLocks noChangeShapeType="1"/>
              </p:cNvSpPr>
              <p:nvPr/>
            </p:nvSpPr>
            <p:spPr bwMode="auto">
              <a:xfrm flipV="1">
                <a:off x="4147"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4" name="Line 2105"/>
              <p:cNvSpPr>
                <a:spLocks noChangeShapeType="1"/>
              </p:cNvSpPr>
              <p:nvPr/>
            </p:nvSpPr>
            <p:spPr bwMode="auto">
              <a:xfrm flipV="1">
                <a:off x="4147"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5" name="Line 2106"/>
              <p:cNvSpPr>
                <a:spLocks noChangeShapeType="1"/>
              </p:cNvSpPr>
              <p:nvPr/>
            </p:nvSpPr>
            <p:spPr bwMode="auto">
              <a:xfrm flipV="1">
                <a:off x="4147"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6" name="Line 2107"/>
              <p:cNvSpPr>
                <a:spLocks noChangeShapeType="1"/>
              </p:cNvSpPr>
              <p:nvPr/>
            </p:nvSpPr>
            <p:spPr bwMode="auto">
              <a:xfrm flipV="1">
                <a:off x="4147"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7" name="Line 2108"/>
              <p:cNvSpPr>
                <a:spLocks noChangeShapeType="1"/>
              </p:cNvSpPr>
              <p:nvPr/>
            </p:nvSpPr>
            <p:spPr bwMode="auto">
              <a:xfrm flipV="1">
                <a:off x="4147"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8" name="Line 2109"/>
              <p:cNvSpPr>
                <a:spLocks noChangeShapeType="1"/>
              </p:cNvSpPr>
              <p:nvPr/>
            </p:nvSpPr>
            <p:spPr bwMode="auto">
              <a:xfrm flipV="1">
                <a:off x="4147"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29" name="Line 2110"/>
              <p:cNvSpPr>
                <a:spLocks noChangeShapeType="1"/>
              </p:cNvSpPr>
              <p:nvPr/>
            </p:nvSpPr>
            <p:spPr bwMode="auto">
              <a:xfrm flipV="1">
                <a:off x="4147"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0" name="Line 2111"/>
              <p:cNvSpPr>
                <a:spLocks noChangeShapeType="1"/>
              </p:cNvSpPr>
              <p:nvPr/>
            </p:nvSpPr>
            <p:spPr bwMode="auto">
              <a:xfrm flipV="1">
                <a:off x="4147"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31" name="Line 2112"/>
              <p:cNvSpPr>
                <a:spLocks noChangeShapeType="1"/>
              </p:cNvSpPr>
              <p:nvPr/>
            </p:nvSpPr>
            <p:spPr bwMode="auto">
              <a:xfrm flipV="1">
                <a:off x="4147"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456" name="Line 2113"/>
              <p:cNvSpPr>
                <a:spLocks noChangeShapeType="1"/>
              </p:cNvSpPr>
              <p:nvPr/>
            </p:nvSpPr>
            <p:spPr bwMode="auto">
              <a:xfrm flipV="1">
                <a:off x="4147"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58" name="Line 2114"/>
              <p:cNvSpPr>
                <a:spLocks noChangeShapeType="1"/>
              </p:cNvSpPr>
              <p:nvPr/>
            </p:nvSpPr>
            <p:spPr bwMode="auto">
              <a:xfrm flipV="1">
                <a:off x="4147"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36" name="Line 2115"/>
              <p:cNvSpPr>
                <a:spLocks noChangeShapeType="1"/>
              </p:cNvSpPr>
              <p:nvPr/>
            </p:nvSpPr>
            <p:spPr bwMode="auto">
              <a:xfrm flipV="1">
                <a:off x="4147"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37" name="Line 2116"/>
              <p:cNvSpPr>
                <a:spLocks noChangeShapeType="1"/>
              </p:cNvSpPr>
              <p:nvPr/>
            </p:nvSpPr>
            <p:spPr bwMode="auto">
              <a:xfrm flipV="1">
                <a:off x="4147"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38" name="Line 2117"/>
              <p:cNvSpPr>
                <a:spLocks noChangeShapeType="1"/>
              </p:cNvSpPr>
              <p:nvPr/>
            </p:nvSpPr>
            <p:spPr bwMode="auto">
              <a:xfrm flipV="1">
                <a:off x="4147"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39" name="Line 2118"/>
              <p:cNvSpPr>
                <a:spLocks noChangeShapeType="1"/>
              </p:cNvSpPr>
              <p:nvPr/>
            </p:nvSpPr>
            <p:spPr bwMode="auto">
              <a:xfrm flipV="1">
                <a:off x="4147"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40" name="Line 2119"/>
              <p:cNvSpPr>
                <a:spLocks noChangeShapeType="1"/>
              </p:cNvSpPr>
              <p:nvPr/>
            </p:nvSpPr>
            <p:spPr bwMode="auto">
              <a:xfrm flipV="1">
                <a:off x="4147"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57" name="Line 2120"/>
              <p:cNvSpPr>
                <a:spLocks noChangeShapeType="1"/>
              </p:cNvSpPr>
              <p:nvPr/>
            </p:nvSpPr>
            <p:spPr bwMode="auto">
              <a:xfrm flipV="1">
                <a:off x="4147"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8" name="Line 2121"/>
              <p:cNvSpPr>
                <a:spLocks noChangeShapeType="1"/>
              </p:cNvSpPr>
              <p:nvPr/>
            </p:nvSpPr>
            <p:spPr bwMode="auto">
              <a:xfrm flipV="1">
                <a:off x="4147"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9" name="Line 2122"/>
              <p:cNvSpPr>
                <a:spLocks noChangeShapeType="1"/>
              </p:cNvSpPr>
              <p:nvPr/>
            </p:nvSpPr>
            <p:spPr bwMode="auto">
              <a:xfrm flipV="1">
                <a:off x="4147"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0" name="Line 2123"/>
              <p:cNvSpPr>
                <a:spLocks noChangeShapeType="1"/>
              </p:cNvSpPr>
              <p:nvPr/>
            </p:nvSpPr>
            <p:spPr bwMode="auto">
              <a:xfrm flipV="1">
                <a:off x="4147"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1" name="Line 2124"/>
              <p:cNvSpPr>
                <a:spLocks noChangeShapeType="1"/>
              </p:cNvSpPr>
              <p:nvPr/>
            </p:nvSpPr>
            <p:spPr bwMode="auto">
              <a:xfrm flipV="1">
                <a:off x="4147"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2" name="Line 2125"/>
              <p:cNvSpPr>
                <a:spLocks noChangeShapeType="1"/>
              </p:cNvSpPr>
              <p:nvPr/>
            </p:nvSpPr>
            <p:spPr bwMode="auto">
              <a:xfrm flipV="1">
                <a:off x="4147"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3" name="Line 2126"/>
              <p:cNvSpPr>
                <a:spLocks noChangeShapeType="1"/>
              </p:cNvSpPr>
              <p:nvPr/>
            </p:nvSpPr>
            <p:spPr bwMode="auto">
              <a:xfrm flipV="1">
                <a:off x="4147"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4" name="Line 2127"/>
              <p:cNvSpPr>
                <a:spLocks noChangeShapeType="1"/>
              </p:cNvSpPr>
              <p:nvPr/>
            </p:nvSpPr>
            <p:spPr bwMode="auto">
              <a:xfrm flipV="1">
                <a:off x="4147"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5" name="Line 2128"/>
              <p:cNvSpPr>
                <a:spLocks noChangeShapeType="1"/>
              </p:cNvSpPr>
              <p:nvPr/>
            </p:nvSpPr>
            <p:spPr bwMode="auto">
              <a:xfrm flipV="1">
                <a:off x="4147"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6" name="Line 2129"/>
              <p:cNvSpPr>
                <a:spLocks noChangeShapeType="1"/>
              </p:cNvSpPr>
              <p:nvPr/>
            </p:nvSpPr>
            <p:spPr bwMode="auto">
              <a:xfrm flipV="1">
                <a:off x="4147"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67" name="Line 2130"/>
              <p:cNvSpPr>
                <a:spLocks noChangeShapeType="1"/>
              </p:cNvSpPr>
              <p:nvPr/>
            </p:nvSpPr>
            <p:spPr bwMode="auto">
              <a:xfrm flipV="1">
                <a:off x="4147"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0" name="Line 2131"/>
              <p:cNvSpPr>
                <a:spLocks noChangeShapeType="1"/>
              </p:cNvSpPr>
              <p:nvPr/>
            </p:nvSpPr>
            <p:spPr bwMode="auto">
              <a:xfrm flipV="1">
                <a:off x="4147"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1" name="Line 2132"/>
              <p:cNvSpPr>
                <a:spLocks noChangeShapeType="1"/>
              </p:cNvSpPr>
              <p:nvPr/>
            </p:nvSpPr>
            <p:spPr bwMode="auto">
              <a:xfrm flipV="1">
                <a:off x="4147"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2" name="Line 2133"/>
              <p:cNvSpPr>
                <a:spLocks noChangeShapeType="1"/>
              </p:cNvSpPr>
              <p:nvPr/>
            </p:nvSpPr>
            <p:spPr bwMode="auto">
              <a:xfrm flipV="1">
                <a:off x="4147"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3" name="Line 2134"/>
              <p:cNvSpPr>
                <a:spLocks noChangeShapeType="1"/>
              </p:cNvSpPr>
              <p:nvPr/>
            </p:nvSpPr>
            <p:spPr bwMode="auto">
              <a:xfrm flipV="1">
                <a:off x="4147"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4" name="Line 2135"/>
              <p:cNvSpPr>
                <a:spLocks noChangeShapeType="1"/>
              </p:cNvSpPr>
              <p:nvPr/>
            </p:nvSpPr>
            <p:spPr bwMode="auto">
              <a:xfrm flipV="1">
                <a:off x="4147"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5" name="Line 2136"/>
              <p:cNvSpPr>
                <a:spLocks noChangeShapeType="1"/>
              </p:cNvSpPr>
              <p:nvPr/>
            </p:nvSpPr>
            <p:spPr bwMode="auto">
              <a:xfrm flipV="1">
                <a:off x="4147"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6" name="Line 2137"/>
              <p:cNvSpPr>
                <a:spLocks noChangeShapeType="1"/>
              </p:cNvSpPr>
              <p:nvPr/>
            </p:nvSpPr>
            <p:spPr bwMode="auto">
              <a:xfrm flipV="1">
                <a:off x="4147"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7" name="Line 2138"/>
              <p:cNvSpPr>
                <a:spLocks noChangeShapeType="1"/>
              </p:cNvSpPr>
              <p:nvPr/>
            </p:nvSpPr>
            <p:spPr bwMode="auto">
              <a:xfrm flipV="1">
                <a:off x="4147"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8" name="Line 2139"/>
              <p:cNvSpPr>
                <a:spLocks noChangeShapeType="1"/>
              </p:cNvSpPr>
              <p:nvPr/>
            </p:nvSpPr>
            <p:spPr bwMode="auto">
              <a:xfrm flipV="1">
                <a:off x="4147"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9" name="Line 2140"/>
              <p:cNvSpPr>
                <a:spLocks noChangeShapeType="1"/>
              </p:cNvSpPr>
              <p:nvPr/>
            </p:nvSpPr>
            <p:spPr bwMode="auto">
              <a:xfrm flipV="1">
                <a:off x="4147"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0" name="Line 2141"/>
              <p:cNvSpPr>
                <a:spLocks noChangeShapeType="1"/>
              </p:cNvSpPr>
              <p:nvPr/>
            </p:nvSpPr>
            <p:spPr bwMode="auto">
              <a:xfrm flipV="1">
                <a:off x="4147"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1" name="Line 2142"/>
              <p:cNvSpPr>
                <a:spLocks noChangeShapeType="1"/>
              </p:cNvSpPr>
              <p:nvPr/>
            </p:nvSpPr>
            <p:spPr bwMode="auto">
              <a:xfrm flipV="1">
                <a:off x="4147"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2" name="Line 2143"/>
              <p:cNvSpPr>
                <a:spLocks noChangeShapeType="1"/>
              </p:cNvSpPr>
              <p:nvPr/>
            </p:nvSpPr>
            <p:spPr bwMode="auto">
              <a:xfrm flipV="1">
                <a:off x="4147"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3" name="Line 2144"/>
              <p:cNvSpPr>
                <a:spLocks noChangeShapeType="1"/>
              </p:cNvSpPr>
              <p:nvPr/>
            </p:nvSpPr>
            <p:spPr bwMode="auto">
              <a:xfrm flipV="1">
                <a:off x="4147"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4" name="Line 2145"/>
              <p:cNvSpPr>
                <a:spLocks noChangeShapeType="1"/>
              </p:cNvSpPr>
              <p:nvPr/>
            </p:nvSpPr>
            <p:spPr bwMode="auto">
              <a:xfrm flipV="1">
                <a:off x="4147"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5" name="Line 2146"/>
              <p:cNvSpPr>
                <a:spLocks noChangeShapeType="1"/>
              </p:cNvSpPr>
              <p:nvPr/>
            </p:nvSpPr>
            <p:spPr bwMode="auto">
              <a:xfrm flipV="1">
                <a:off x="4147"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6" name="Line 2147"/>
              <p:cNvSpPr>
                <a:spLocks noChangeShapeType="1"/>
              </p:cNvSpPr>
              <p:nvPr/>
            </p:nvSpPr>
            <p:spPr bwMode="auto">
              <a:xfrm flipV="1">
                <a:off x="4147"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7" name="Line 2148"/>
              <p:cNvSpPr>
                <a:spLocks noChangeShapeType="1"/>
              </p:cNvSpPr>
              <p:nvPr/>
            </p:nvSpPr>
            <p:spPr bwMode="auto">
              <a:xfrm flipV="1">
                <a:off x="4147"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8" name="Line 2149"/>
              <p:cNvSpPr>
                <a:spLocks noChangeShapeType="1"/>
              </p:cNvSpPr>
              <p:nvPr/>
            </p:nvSpPr>
            <p:spPr bwMode="auto">
              <a:xfrm flipV="1">
                <a:off x="4147"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9" name="Line 2150"/>
              <p:cNvSpPr>
                <a:spLocks noChangeShapeType="1"/>
              </p:cNvSpPr>
              <p:nvPr/>
            </p:nvSpPr>
            <p:spPr bwMode="auto">
              <a:xfrm flipV="1">
                <a:off x="4147"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0" name="Line 2151"/>
              <p:cNvSpPr>
                <a:spLocks noChangeShapeType="1"/>
              </p:cNvSpPr>
              <p:nvPr/>
            </p:nvSpPr>
            <p:spPr bwMode="auto">
              <a:xfrm flipV="1">
                <a:off x="4147"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1" name="Line 2152"/>
              <p:cNvSpPr>
                <a:spLocks noChangeShapeType="1"/>
              </p:cNvSpPr>
              <p:nvPr/>
            </p:nvSpPr>
            <p:spPr bwMode="auto">
              <a:xfrm flipV="1">
                <a:off x="4147"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2" name="Line 2153"/>
              <p:cNvSpPr>
                <a:spLocks noChangeShapeType="1"/>
              </p:cNvSpPr>
              <p:nvPr/>
            </p:nvSpPr>
            <p:spPr bwMode="auto">
              <a:xfrm flipV="1">
                <a:off x="4147"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3" name="Line 2154"/>
              <p:cNvSpPr>
                <a:spLocks noChangeShapeType="1"/>
              </p:cNvSpPr>
              <p:nvPr/>
            </p:nvSpPr>
            <p:spPr bwMode="auto">
              <a:xfrm flipV="1">
                <a:off x="4147"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4" name="Line 2155"/>
              <p:cNvSpPr>
                <a:spLocks noChangeShapeType="1"/>
              </p:cNvSpPr>
              <p:nvPr/>
            </p:nvSpPr>
            <p:spPr bwMode="auto">
              <a:xfrm flipV="1">
                <a:off x="4147"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5" name="Line 2156"/>
              <p:cNvSpPr>
                <a:spLocks noChangeShapeType="1"/>
              </p:cNvSpPr>
              <p:nvPr/>
            </p:nvSpPr>
            <p:spPr bwMode="auto">
              <a:xfrm flipV="1">
                <a:off x="4147"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7" name="Line 2157"/>
              <p:cNvSpPr>
                <a:spLocks noChangeShapeType="1"/>
              </p:cNvSpPr>
              <p:nvPr/>
            </p:nvSpPr>
            <p:spPr bwMode="auto">
              <a:xfrm flipV="1">
                <a:off x="4147"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8" name="Line 2158"/>
              <p:cNvSpPr>
                <a:spLocks noChangeShapeType="1"/>
              </p:cNvSpPr>
              <p:nvPr/>
            </p:nvSpPr>
            <p:spPr bwMode="auto">
              <a:xfrm flipV="1">
                <a:off x="4147"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9" name="Line 2159"/>
              <p:cNvSpPr>
                <a:spLocks noChangeShapeType="1"/>
              </p:cNvSpPr>
              <p:nvPr/>
            </p:nvSpPr>
            <p:spPr bwMode="auto">
              <a:xfrm flipV="1">
                <a:off x="4147"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0" name="Line 2160"/>
              <p:cNvSpPr>
                <a:spLocks noChangeShapeType="1"/>
              </p:cNvSpPr>
              <p:nvPr/>
            </p:nvSpPr>
            <p:spPr bwMode="auto">
              <a:xfrm flipV="1">
                <a:off x="4147"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1" name="Line 2161"/>
              <p:cNvSpPr>
                <a:spLocks noChangeShapeType="1"/>
              </p:cNvSpPr>
              <p:nvPr/>
            </p:nvSpPr>
            <p:spPr bwMode="auto">
              <a:xfrm flipV="1">
                <a:off x="4147"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2" name="Line 2162"/>
              <p:cNvSpPr>
                <a:spLocks noChangeShapeType="1"/>
              </p:cNvSpPr>
              <p:nvPr/>
            </p:nvSpPr>
            <p:spPr bwMode="auto">
              <a:xfrm flipV="1">
                <a:off x="4147"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3" name="Line 2163"/>
              <p:cNvSpPr>
                <a:spLocks noChangeShapeType="1"/>
              </p:cNvSpPr>
              <p:nvPr/>
            </p:nvSpPr>
            <p:spPr bwMode="auto">
              <a:xfrm flipV="1">
                <a:off x="4147"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4" name="Line 2164"/>
              <p:cNvSpPr>
                <a:spLocks noChangeShapeType="1"/>
              </p:cNvSpPr>
              <p:nvPr/>
            </p:nvSpPr>
            <p:spPr bwMode="auto">
              <a:xfrm flipV="1">
                <a:off x="4147"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5" name="Line 2165"/>
              <p:cNvSpPr>
                <a:spLocks noChangeShapeType="1"/>
              </p:cNvSpPr>
              <p:nvPr/>
            </p:nvSpPr>
            <p:spPr bwMode="auto">
              <a:xfrm flipV="1">
                <a:off x="4147"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6" name="Line 2166"/>
              <p:cNvSpPr>
                <a:spLocks noChangeShapeType="1"/>
              </p:cNvSpPr>
              <p:nvPr/>
            </p:nvSpPr>
            <p:spPr bwMode="auto">
              <a:xfrm flipV="1">
                <a:off x="4147"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7" name="Line 2167"/>
              <p:cNvSpPr>
                <a:spLocks noChangeShapeType="1"/>
              </p:cNvSpPr>
              <p:nvPr/>
            </p:nvSpPr>
            <p:spPr bwMode="auto">
              <a:xfrm flipV="1">
                <a:off x="4147"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8" name="Line 2168"/>
              <p:cNvSpPr>
                <a:spLocks noChangeShapeType="1"/>
              </p:cNvSpPr>
              <p:nvPr/>
            </p:nvSpPr>
            <p:spPr bwMode="auto">
              <a:xfrm flipV="1">
                <a:off x="4147"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9" name="Line 2169"/>
              <p:cNvSpPr>
                <a:spLocks noChangeShapeType="1"/>
              </p:cNvSpPr>
              <p:nvPr/>
            </p:nvSpPr>
            <p:spPr bwMode="auto">
              <a:xfrm flipV="1">
                <a:off x="4147"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0" name="Line 2170"/>
              <p:cNvSpPr>
                <a:spLocks noChangeShapeType="1"/>
              </p:cNvSpPr>
              <p:nvPr/>
            </p:nvSpPr>
            <p:spPr bwMode="auto">
              <a:xfrm flipV="1">
                <a:off x="4147"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1" name="Line 2171"/>
              <p:cNvSpPr>
                <a:spLocks noChangeShapeType="1"/>
              </p:cNvSpPr>
              <p:nvPr/>
            </p:nvSpPr>
            <p:spPr bwMode="auto">
              <a:xfrm flipV="1">
                <a:off x="4147"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2" name="Line 2172"/>
              <p:cNvSpPr>
                <a:spLocks noChangeShapeType="1"/>
              </p:cNvSpPr>
              <p:nvPr/>
            </p:nvSpPr>
            <p:spPr bwMode="auto">
              <a:xfrm flipV="1">
                <a:off x="4147"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3" name="Line 2173"/>
              <p:cNvSpPr>
                <a:spLocks noChangeShapeType="1"/>
              </p:cNvSpPr>
              <p:nvPr/>
            </p:nvSpPr>
            <p:spPr bwMode="auto">
              <a:xfrm flipV="1">
                <a:off x="4147"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4" name="Line 2174"/>
              <p:cNvSpPr>
                <a:spLocks noChangeShapeType="1"/>
              </p:cNvSpPr>
              <p:nvPr/>
            </p:nvSpPr>
            <p:spPr bwMode="auto">
              <a:xfrm flipV="1">
                <a:off x="4147"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5" name="Line 2175"/>
              <p:cNvSpPr>
                <a:spLocks noChangeShapeType="1"/>
              </p:cNvSpPr>
              <p:nvPr/>
            </p:nvSpPr>
            <p:spPr bwMode="auto">
              <a:xfrm flipV="1">
                <a:off x="4147"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6" name="Line 2176"/>
              <p:cNvSpPr>
                <a:spLocks noChangeShapeType="1"/>
              </p:cNvSpPr>
              <p:nvPr/>
            </p:nvSpPr>
            <p:spPr bwMode="auto">
              <a:xfrm flipV="1">
                <a:off x="4147"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7" name="Line 2177"/>
              <p:cNvSpPr>
                <a:spLocks noChangeShapeType="1"/>
              </p:cNvSpPr>
              <p:nvPr/>
            </p:nvSpPr>
            <p:spPr bwMode="auto">
              <a:xfrm flipV="1">
                <a:off x="4147"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8" name="Line 2178"/>
              <p:cNvSpPr>
                <a:spLocks noChangeShapeType="1"/>
              </p:cNvSpPr>
              <p:nvPr/>
            </p:nvSpPr>
            <p:spPr bwMode="auto">
              <a:xfrm flipV="1">
                <a:off x="4147"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9" name="Line 2179"/>
              <p:cNvSpPr>
                <a:spLocks noChangeShapeType="1"/>
              </p:cNvSpPr>
              <p:nvPr/>
            </p:nvSpPr>
            <p:spPr bwMode="auto">
              <a:xfrm flipV="1">
                <a:off x="4147"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0" name="Line 2180"/>
              <p:cNvSpPr>
                <a:spLocks noChangeShapeType="1"/>
              </p:cNvSpPr>
              <p:nvPr/>
            </p:nvSpPr>
            <p:spPr bwMode="auto">
              <a:xfrm flipV="1">
                <a:off x="4147"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1" name="Line 2181"/>
              <p:cNvSpPr>
                <a:spLocks noChangeShapeType="1"/>
              </p:cNvSpPr>
              <p:nvPr/>
            </p:nvSpPr>
            <p:spPr bwMode="auto">
              <a:xfrm flipV="1">
                <a:off x="4147"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2" name="Line 2182"/>
              <p:cNvSpPr>
                <a:spLocks noChangeShapeType="1"/>
              </p:cNvSpPr>
              <p:nvPr/>
            </p:nvSpPr>
            <p:spPr bwMode="auto">
              <a:xfrm flipV="1">
                <a:off x="4147"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3" name="Line 2183"/>
              <p:cNvSpPr>
                <a:spLocks noChangeShapeType="1"/>
              </p:cNvSpPr>
              <p:nvPr/>
            </p:nvSpPr>
            <p:spPr bwMode="auto">
              <a:xfrm flipV="1">
                <a:off x="4147"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4" name="Line 2184"/>
              <p:cNvSpPr>
                <a:spLocks noChangeShapeType="1"/>
              </p:cNvSpPr>
              <p:nvPr/>
            </p:nvSpPr>
            <p:spPr bwMode="auto">
              <a:xfrm flipV="1">
                <a:off x="4147"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5" name="Line 2185"/>
              <p:cNvSpPr>
                <a:spLocks noChangeShapeType="1"/>
              </p:cNvSpPr>
              <p:nvPr/>
            </p:nvSpPr>
            <p:spPr bwMode="auto">
              <a:xfrm flipV="1">
                <a:off x="4147"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6" name="Line 2186"/>
              <p:cNvSpPr>
                <a:spLocks noChangeShapeType="1"/>
              </p:cNvSpPr>
              <p:nvPr/>
            </p:nvSpPr>
            <p:spPr bwMode="auto">
              <a:xfrm flipV="1">
                <a:off x="4147"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7" name="Line 2187"/>
              <p:cNvSpPr>
                <a:spLocks noChangeShapeType="1"/>
              </p:cNvSpPr>
              <p:nvPr/>
            </p:nvSpPr>
            <p:spPr bwMode="auto">
              <a:xfrm flipV="1">
                <a:off x="4147"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8" name="Line 2188"/>
              <p:cNvSpPr>
                <a:spLocks noChangeShapeType="1"/>
              </p:cNvSpPr>
              <p:nvPr/>
            </p:nvSpPr>
            <p:spPr bwMode="auto">
              <a:xfrm flipV="1">
                <a:off x="4147"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9" name="Line 2189"/>
              <p:cNvSpPr>
                <a:spLocks noChangeShapeType="1"/>
              </p:cNvSpPr>
              <p:nvPr/>
            </p:nvSpPr>
            <p:spPr bwMode="auto">
              <a:xfrm flipV="1">
                <a:off x="4147"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0" name="Line 2190"/>
              <p:cNvSpPr>
                <a:spLocks noChangeShapeType="1"/>
              </p:cNvSpPr>
              <p:nvPr/>
            </p:nvSpPr>
            <p:spPr bwMode="auto">
              <a:xfrm flipV="1">
                <a:off x="4147"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1" name="Line 2191"/>
              <p:cNvSpPr>
                <a:spLocks noChangeShapeType="1"/>
              </p:cNvSpPr>
              <p:nvPr/>
            </p:nvSpPr>
            <p:spPr bwMode="auto">
              <a:xfrm flipV="1">
                <a:off x="4147"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2" name="Line 2192"/>
              <p:cNvSpPr>
                <a:spLocks noChangeShapeType="1"/>
              </p:cNvSpPr>
              <p:nvPr/>
            </p:nvSpPr>
            <p:spPr bwMode="auto">
              <a:xfrm flipV="1">
                <a:off x="4147"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3" name="Line 2193"/>
              <p:cNvSpPr>
                <a:spLocks noChangeShapeType="1"/>
              </p:cNvSpPr>
              <p:nvPr/>
            </p:nvSpPr>
            <p:spPr bwMode="auto">
              <a:xfrm flipV="1">
                <a:off x="4147"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2" name="Line 2194"/>
              <p:cNvSpPr>
                <a:spLocks noChangeShapeType="1"/>
              </p:cNvSpPr>
              <p:nvPr/>
            </p:nvSpPr>
            <p:spPr bwMode="auto">
              <a:xfrm flipV="1">
                <a:off x="4147"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3" name="Line 2195"/>
              <p:cNvSpPr>
                <a:spLocks noChangeShapeType="1"/>
              </p:cNvSpPr>
              <p:nvPr/>
            </p:nvSpPr>
            <p:spPr bwMode="auto">
              <a:xfrm flipV="1">
                <a:off x="4147"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4" name="Line 2196"/>
              <p:cNvSpPr>
                <a:spLocks noChangeShapeType="1"/>
              </p:cNvSpPr>
              <p:nvPr/>
            </p:nvSpPr>
            <p:spPr bwMode="auto">
              <a:xfrm flipV="1">
                <a:off x="4147"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5" name="Line 2197"/>
              <p:cNvSpPr>
                <a:spLocks noChangeShapeType="1"/>
              </p:cNvSpPr>
              <p:nvPr/>
            </p:nvSpPr>
            <p:spPr bwMode="auto">
              <a:xfrm flipV="1">
                <a:off x="4147"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6" name="Line 2198"/>
              <p:cNvSpPr>
                <a:spLocks noChangeShapeType="1"/>
              </p:cNvSpPr>
              <p:nvPr/>
            </p:nvSpPr>
            <p:spPr bwMode="auto">
              <a:xfrm flipV="1">
                <a:off x="4147"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7" name="Line 2199"/>
              <p:cNvSpPr>
                <a:spLocks noChangeShapeType="1"/>
              </p:cNvSpPr>
              <p:nvPr/>
            </p:nvSpPr>
            <p:spPr bwMode="auto">
              <a:xfrm flipV="1">
                <a:off x="4147"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8" name="Line 2200"/>
              <p:cNvSpPr>
                <a:spLocks noChangeShapeType="1"/>
              </p:cNvSpPr>
              <p:nvPr/>
            </p:nvSpPr>
            <p:spPr bwMode="auto">
              <a:xfrm flipV="1">
                <a:off x="4147"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9" name="Line 2201"/>
              <p:cNvSpPr>
                <a:spLocks noChangeShapeType="1"/>
              </p:cNvSpPr>
              <p:nvPr/>
            </p:nvSpPr>
            <p:spPr bwMode="auto">
              <a:xfrm flipV="1">
                <a:off x="4147"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0" name="Line 2202"/>
              <p:cNvSpPr>
                <a:spLocks noChangeShapeType="1"/>
              </p:cNvSpPr>
              <p:nvPr/>
            </p:nvSpPr>
            <p:spPr bwMode="auto">
              <a:xfrm flipV="1">
                <a:off x="4147"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1" name="Line 2203"/>
              <p:cNvSpPr>
                <a:spLocks noChangeShapeType="1"/>
              </p:cNvSpPr>
              <p:nvPr/>
            </p:nvSpPr>
            <p:spPr bwMode="auto">
              <a:xfrm flipV="1">
                <a:off x="4147"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2" name="Line 2204"/>
              <p:cNvSpPr>
                <a:spLocks noChangeShapeType="1"/>
              </p:cNvSpPr>
              <p:nvPr/>
            </p:nvSpPr>
            <p:spPr bwMode="auto">
              <a:xfrm flipV="1">
                <a:off x="4147"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3" name="Line 2205"/>
              <p:cNvSpPr>
                <a:spLocks noChangeShapeType="1"/>
              </p:cNvSpPr>
              <p:nvPr/>
            </p:nvSpPr>
            <p:spPr bwMode="auto">
              <a:xfrm flipV="1">
                <a:off x="4147"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4" name="Line 2206"/>
              <p:cNvSpPr>
                <a:spLocks noChangeShapeType="1"/>
              </p:cNvSpPr>
              <p:nvPr/>
            </p:nvSpPr>
            <p:spPr bwMode="auto">
              <a:xfrm flipV="1">
                <a:off x="4147"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5" name="Line 2207"/>
              <p:cNvSpPr>
                <a:spLocks noChangeShapeType="1"/>
              </p:cNvSpPr>
              <p:nvPr/>
            </p:nvSpPr>
            <p:spPr bwMode="auto">
              <a:xfrm flipV="1">
                <a:off x="4147"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6" name="Line 2208"/>
              <p:cNvSpPr>
                <a:spLocks noChangeShapeType="1"/>
              </p:cNvSpPr>
              <p:nvPr/>
            </p:nvSpPr>
            <p:spPr bwMode="auto">
              <a:xfrm flipV="1">
                <a:off x="4147"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7" name="Line 2209"/>
              <p:cNvSpPr>
                <a:spLocks noChangeShapeType="1"/>
              </p:cNvSpPr>
              <p:nvPr/>
            </p:nvSpPr>
            <p:spPr bwMode="auto">
              <a:xfrm flipV="1">
                <a:off x="4147"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8" name="Line 2210"/>
              <p:cNvSpPr>
                <a:spLocks noChangeShapeType="1"/>
              </p:cNvSpPr>
              <p:nvPr/>
            </p:nvSpPr>
            <p:spPr bwMode="auto">
              <a:xfrm flipV="1">
                <a:off x="4147"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9" name="Line 2211"/>
              <p:cNvSpPr>
                <a:spLocks noChangeShapeType="1"/>
              </p:cNvSpPr>
              <p:nvPr/>
            </p:nvSpPr>
            <p:spPr bwMode="auto">
              <a:xfrm flipV="1">
                <a:off x="4147"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0" name="Line 2212"/>
              <p:cNvSpPr>
                <a:spLocks noChangeShapeType="1"/>
              </p:cNvSpPr>
              <p:nvPr/>
            </p:nvSpPr>
            <p:spPr bwMode="auto">
              <a:xfrm flipV="1">
                <a:off x="4147"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1" name="Line 2213"/>
              <p:cNvSpPr>
                <a:spLocks noChangeShapeType="1"/>
              </p:cNvSpPr>
              <p:nvPr/>
            </p:nvSpPr>
            <p:spPr bwMode="auto">
              <a:xfrm flipV="1">
                <a:off x="4147"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2" name="Line 2214"/>
              <p:cNvSpPr>
                <a:spLocks noChangeShapeType="1"/>
              </p:cNvSpPr>
              <p:nvPr/>
            </p:nvSpPr>
            <p:spPr bwMode="auto">
              <a:xfrm flipV="1">
                <a:off x="4147"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sp>
          <p:nvSpPr>
            <p:cNvPr id="4622" name="Line 2216"/>
            <p:cNvSpPr>
              <a:spLocks noChangeShapeType="1"/>
            </p:cNvSpPr>
            <p:nvPr/>
          </p:nvSpPr>
          <p:spPr bwMode="auto">
            <a:xfrm flipV="1">
              <a:off x="4147"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3" name="Line 2217"/>
            <p:cNvSpPr>
              <a:spLocks noChangeShapeType="1"/>
            </p:cNvSpPr>
            <p:nvPr/>
          </p:nvSpPr>
          <p:spPr bwMode="auto">
            <a:xfrm flipV="1">
              <a:off x="4147"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4" name="Line 2218"/>
            <p:cNvSpPr>
              <a:spLocks noChangeShapeType="1"/>
            </p:cNvSpPr>
            <p:nvPr/>
          </p:nvSpPr>
          <p:spPr bwMode="auto">
            <a:xfrm flipV="1">
              <a:off x="4147"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5" name="Line 2219"/>
            <p:cNvSpPr>
              <a:spLocks noChangeShapeType="1"/>
            </p:cNvSpPr>
            <p:nvPr/>
          </p:nvSpPr>
          <p:spPr bwMode="auto">
            <a:xfrm flipV="1">
              <a:off x="4147"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6" name="Line 2220"/>
            <p:cNvSpPr>
              <a:spLocks noChangeShapeType="1"/>
            </p:cNvSpPr>
            <p:nvPr/>
          </p:nvSpPr>
          <p:spPr bwMode="auto">
            <a:xfrm flipV="1">
              <a:off x="4147"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7" name="Line 2221"/>
            <p:cNvSpPr>
              <a:spLocks noChangeShapeType="1"/>
            </p:cNvSpPr>
            <p:nvPr/>
          </p:nvSpPr>
          <p:spPr bwMode="auto">
            <a:xfrm flipV="1">
              <a:off x="4147"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8" name="Line 2222"/>
            <p:cNvSpPr>
              <a:spLocks noChangeShapeType="1"/>
            </p:cNvSpPr>
            <p:nvPr/>
          </p:nvSpPr>
          <p:spPr bwMode="auto">
            <a:xfrm flipV="1">
              <a:off x="4147"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29" name="Line 2223"/>
            <p:cNvSpPr>
              <a:spLocks noChangeShapeType="1"/>
            </p:cNvSpPr>
            <p:nvPr/>
          </p:nvSpPr>
          <p:spPr bwMode="auto">
            <a:xfrm flipV="1">
              <a:off x="4147"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0" name="Line 2224"/>
            <p:cNvSpPr>
              <a:spLocks noChangeShapeType="1"/>
            </p:cNvSpPr>
            <p:nvPr/>
          </p:nvSpPr>
          <p:spPr bwMode="auto">
            <a:xfrm flipV="1">
              <a:off x="4147"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1" name="Line 2225"/>
            <p:cNvSpPr>
              <a:spLocks noChangeShapeType="1"/>
            </p:cNvSpPr>
            <p:nvPr/>
          </p:nvSpPr>
          <p:spPr bwMode="auto">
            <a:xfrm flipV="1">
              <a:off x="4147"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2" name="Line 2226"/>
            <p:cNvSpPr>
              <a:spLocks noChangeShapeType="1"/>
            </p:cNvSpPr>
            <p:nvPr/>
          </p:nvSpPr>
          <p:spPr bwMode="auto">
            <a:xfrm flipV="1">
              <a:off x="4147"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3" name="Line 2227"/>
            <p:cNvSpPr>
              <a:spLocks noChangeShapeType="1"/>
            </p:cNvSpPr>
            <p:nvPr/>
          </p:nvSpPr>
          <p:spPr bwMode="auto">
            <a:xfrm flipV="1">
              <a:off x="4147"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4" name="Line 2228"/>
            <p:cNvSpPr>
              <a:spLocks noChangeShapeType="1"/>
            </p:cNvSpPr>
            <p:nvPr/>
          </p:nvSpPr>
          <p:spPr bwMode="auto">
            <a:xfrm flipV="1">
              <a:off x="4147"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5" name="Line 2229"/>
            <p:cNvSpPr>
              <a:spLocks noChangeShapeType="1"/>
            </p:cNvSpPr>
            <p:nvPr/>
          </p:nvSpPr>
          <p:spPr bwMode="auto">
            <a:xfrm flipV="1">
              <a:off x="4147"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6" name="Line 2230"/>
            <p:cNvSpPr>
              <a:spLocks noChangeShapeType="1"/>
            </p:cNvSpPr>
            <p:nvPr/>
          </p:nvSpPr>
          <p:spPr bwMode="auto">
            <a:xfrm flipV="1">
              <a:off x="4147"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7" name="Line 2231"/>
            <p:cNvSpPr>
              <a:spLocks noChangeShapeType="1"/>
            </p:cNvSpPr>
            <p:nvPr/>
          </p:nvSpPr>
          <p:spPr bwMode="auto">
            <a:xfrm flipV="1">
              <a:off x="4147"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8" name="Line 2232"/>
            <p:cNvSpPr>
              <a:spLocks noChangeShapeType="1"/>
            </p:cNvSpPr>
            <p:nvPr/>
          </p:nvSpPr>
          <p:spPr bwMode="auto">
            <a:xfrm flipV="1">
              <a:off x="4147"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39" name="Line 2233"/>
            <p:cNvSpPr>
              <a:spLocks noChangeShapeType="1"/>
            </p:cNvSpPr>
            <p:nvPr/>
          </p:nvSpPr>
          <p:spPr bwMode="auto">
            <a:xfrm flipV="1">
              <a:off x="4147"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0" name="Line 2234"/>
            <p:cNvSpPr>
              <a:spLocks noChangeShapeType="1"/>
            </p:cNvSpPr>
            <p:nvPr/>
          </p:nvSpPr>
          <p:spPr bwMode="auto">
            <a:xfrm flipV="1">
              <a:off x="4147"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1" name="Line 2235"/>
            <p:cNvSpPr>
              <a:spLocks noChangeShapeType="1"/>
            </p:cNvSpPr>
            <p:nvPr/>
          </p:nvSpPr>
          <p:spPr bwMode="auto">
            <a:xfrm flipV="1">
              <a:off x="4147"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2" name="Line 2236"/>
            <p:cNvSpPr>
              <a:spLocks noChangeShapeType="1"/>
            </p:cNvSpPr>
            <p:nvPr/>
          </p:nvSpPr>
          <p:spPr bwMode="auto">
            <a:xfrm flipV="1">
              <a:off x="4147"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3" name="Line 2237"/>
            <p:cNvSpPr>
              <a:spLocks noChangeShapeType="1"/>
            </p:cNvSpPr>
            <p:nvPr/>
          </p:nvSpPr>
          <p:spPr bwMode="auto">
            <a:xfrm flipV="1">
              <a:off x="4147"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4" name="Line 2238"/>
            <p:cNvSpPr>
              <a:spLocks noChangeShapeType="1"/>
            </p:cNvSpPr>
            <p:nvPr/>
          </p:nvSpPr>
          <p:spPr bwMode="auto">
            <a:xfrm flipV="1">
              <a:off x="4147"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5" name="Line 2239"/>
            <p:cNvSpPr>
              <a:spLocks noChangeShapeType="1"/>
            </p:cNvSpPr>
            <p:nvPr/>
          </p:nvSpPr>
          <p:spPr bwMode="auto">
            <a:xfrm flipV="1">
              <a:off x="4147"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6" name="Line 2240"/>
            <p:cNvSpPr>
              <a:spLocks noChangeShapeType="1"/>
            </p:cNvSpPr>
            <p:nvPr/>
          </p:nvSpPr>
          <p:spPr bwMode="auto">
            <a:xfrm flipV="1">
              <a:off x="4147"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7" name="Line 2241"/>
            <p:cNvSpPr>
              <a:spLocks noChangeShapeType="1"/>
            </p:cNvSpPr>
            <p:nvPr/>
          </p:nvSpPr>
          <p:spPr bwMode="auto">
            <a:xfrm flipV="1">
              <a:off x="4147"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8" name="Line 2242"/>
            <p:cNvSpPr>
              <a:spLocks noChangeShapeType="1"/>
            </p:cNvSpPr>
            <p:nvPr/>
          </p:nvSpPr>
          <p:spPr bwMode="auto">
            <a:xfrm flipV="1">
              <a:off x="4147"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49" name="Line 2243"/>
            <p:cNvSpPr>
              <a:spLocks noChangeShapeType="1"/>
            </p:cNvSpPr>
            <p:nvPr/>
          </p:nvSpPr>
          <p:spPr bwMode="auto">
            <a:xfrm flipV="1">
              <a:off x="4147"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0" name="Line 2244"/>
            <p:cNvSpPr>
              <a:spLocks noChangeShapeType="1"/>
            </p:cNvSpPr>
            <p:nvPr/>
          </p:nvSpPr>
          <p:spPr bwMode="auto">
            <a:xfrm flipV="1">
              <a:off x="4147"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1" name="Line 2245"/>
            <p:cNvSpPr>
              <a:spLocks noChangeShapeType="1"/>
            </p:cNvSpPr>
            <p:nvPr/>
          </p:nvSpPr>
          <p:spPr bwMode="auto">
            <a:xfrm flipV="1">
              <a:off x="4147"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2" name="Line 2246"/>
            <p:cNvSpPr>
              <a:spLocks noChangeShapeType="1"/>
            </p:cNvSpPr>
            <p:nvPr/>
          </p:nvSpPr>
          <p:spPr bwMode="auto">
            <a:xfrm flipV="1">
              <a:off x="4147"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3" name="Line 2247"/>
            <p:cNvSpPr>
              <a:spLocks noChangeShapeType="1"/>
            </p:cNvSpPr>
            <p:nvPr/>
          </p:nvSpPr>
          <p:spPr bwMode="auto">
            <a:xfrm>
              <a:off x="4147"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54" name="Freeform 2248"/>
            <p:cNvSpPr>
              <a:spLocks/>
            </p:cNvSpPr>
            <p:nvPr/>
          </p:nvSpPr>
          <p:spPr bwMode="auto">
            <a:xfrm>
              <a:off x="4058" y="3035"/>
              <a:ext cx="46" cy="70"/>
            </a:xfrm>
            <a:custGeom>
              <a:avLst/>
              <a:gdLst>
                <a:gd name="T0" fmla="*/ 18 w 91"/>
                <a:gd name="T1" fmla="*/ 99 h 139"/>
                <a:gd name="T2" fmla="*/ 25 w 91"/>
                <a:gd name="T3" fmla="*/ 113 h 139"/>
                <a:gd name="T4" fmla="*/ 32 w 91"/>
                <a:gd name="T5" fmla="*/ 120 h 139"/>
                <a:gd name="T6" fmla="*/ 46 w 91"/>
                <a:gd name="T7" fmla="*/ 124 h 139"/>
                <a:gd name="T8" fmla="*/ 60 w 91"/>
                <a:gd name="T9" fmla="*/ 120 h 139"/>
                <a:gd name="T10" fmla="*/ 68 w 91"/>
                <a:gd name="T11" fmla="*/ 110 h 139"/>
                <a:gd name="T12" fmla="*/ 72 w 91"/>
                <a:gd name="T13" fmla="*/ 96 h 139"/>
                <a:gd name="T14" fmla="*/ 68 w 91"/>
                <a:gd name="T15" fmla="*/ 82 h 139"/>
                <a:gd name="T16" fmla="*/ 60 w 91"/>
                <a:gd name="T17" fmla="*/ 73 h 139"/>
                <a:gd name="T18" fmla="*/ 46 w 91"/>
                <a:gd name="T19" fmla="*/ 70 h 139"/>
                <a:gd name="T20" fmla="*/ 35 w 91"/>
                <a:gd name="T21" fmla="*/ 71 h 139"/>
                <a:gd name="T22" fmla="*/ 39 w 91"/>
                <a:gd name="T23" fmla="*/ 56 h 139"/>
                <a:gd name="T24" fmla="*/ 51 w 91"/>
                <a:gd name="T25" fmla="*/ 52 h 139"/>
                <a:gd name="T26" fmla="*/ 61 w 91"/>
                <a:gd name="T27" fmla="*/ 47 h 139"/>
                <a:gd name="T28" fmla="*/ 65 w 91"/>
                <a:gd name="T29" fmla="*/ 35 h 139"/>
                <a:gd name="T30" fmla="*/ 61 w 91"/>
                <a:gd name="T31" fmla="*/ 24 h 139"/>
                <a:gd name="T32" fmla="*/ 54 w 91"/>
                <a:gd name="T33" fmla="*/ 17 h 139"/>
                <a:gd name="T34" fmla="*/ 44 w 91"/>
                <a:gd name="T35" fmla="*/ 15 h 139"/>
                <a:gd name="T36" fmla="*/ 34 w 91"/>
                <a:gd name="T37" fmla="*/ 17 h 139"/>
                <a:gd name="T38" fmla="*/ 25 w 91"/>
                <a:gd name="T39" fmla="*/ 24 h 139"/>
                <a:gd name="T40" fmla="*/ 21 w 91"/>
                <a:gd name="T41" fmla="*/ 36 h 139"/>
                <a:gd name="T42" fmla="*/ 6 w 91"/>
                <a:gd name="T43" fmla="*/ 24 h 139"/>
                <a:gd name="T44" fmla="*/ 16 w 91"/>
                <a:gd name="T45" fmla="*/ 8 h 139"/>
                <a:gd name="T46" fmla="*/ 34 w 91"/>
                <a:gd name="T47" fmla="*/ 0 h 139"/>
                <a:gd name="T48" fmla="*/ 54 w 91"/>
                <a:gd name="T49" fmla="*/ 0 h 139"/>
                <a:gd name="T50" fmla="*/ 68 w 91"/>
                <a:gd name="T51" fmla="*/ 7 h 139"/>
                <a:gd name="T52" fmla="*/ 77 w 91"/>
                <a:gd name="T53" fmla="*/ 17 h 139"/>
                <a:gd name="T54" fmla="*/ 82 w 91"/>
                <a:gd name="T55" fmla="*/ 35 h 139"/>
                <a:gd name="T56" fmla="*/ 77 w 91"/>
                <a:gd name="T57" fmla="*/ 50 h 139"/>
                <a:gd name="T58" fmla="*/ 70 w 91"/>
                <a:gd name="T59" fmla="*/ 57 h 139"/>
                <a:gd name="T60" fmla="*/ 72 w 91"/>
                <a:gd name="T61" fmla="*/ 64 h 139"/>
                <a:gd name="T62" fmla="*/ 82 w 91"/>
                <a:gd name="T63" fmla="*/ 73 h 139"/>
                <a:gd name="T64" fmla="*/ 89 w 91"/>
                <a:gd name="T65" fmla="*/ 87 h 139"/>
                <a:gd name="T66" fmla="*/ 88 w 91"/>
                <a:gd name="T67" fmla="*/ 111 h 139"/>
                <a:gd name="T68" fmla="*/ 63 w 91"/>
                <a:gd name="T69" fmla="*/ 136 h 139"/>
                <a:gd name="T70" fmla="*/ 28 w 91"/>
                <a:gd name="T71" fmla="*/ 136 h 139"/>
                <a:gd name="T72" fmla="*/ 9 w 91"/>
                <a:gd name="T73" fmla="*/ 122 h 139"/>
                <a:gd name="T74" fmla="*/ 2 w 91"/>
                <a:gd name="T75" fmla="*/ 1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139">
                  <a:moveTo>
                    <a:pt x="0" y="101"/>
                  </a:moveTo>
                  <a:lnTo>
                    <a:pt x="18" y="99"/>
                  </a:lnTo>
                  <a:lnTo>
                    <a:pt x="21" y="106"/>
                  </a:lnTo>
                  <a:lnTo>
                    <a:pt x="25" y="113"/>
                  </a:lnTo>
                  <a:lnTo>
                    <a:pt x="28" y="117"/>
                  </a:lnTo>
                  <a:lnTo>
                    <a:pt x="32" y="120"/>
                  </a:lnTo>
                  <a:lnTo>
                    <a:pt x="39" y="122"/>
                  </a:lnTo>
                  <a:lnTo>
                    <a:pt x="46" y="124"/>
                  </a:lnTo>
                  <a:lnTo>
                    <a:pt x="53" y="122"/>
                  </a:lnTo>
                  <a:lnTo>
                    <a:pt x="60" y="120"/>
                  </a:lnTo>
                  <a:lnTo>
                    <a:pt x="65" y="115"/>
                  </a:lnTo>
                  <a:lnTo>
                    <a:pt x="68" y="110"/>
                  </a:lnTo>
                  <a:lnTo>
                    <a:pt x="72" y="103"/>
                  </a:lnTo>
                  <a:lnTo>
                    <a:pt x="72" y="96"/>
                  </a:lnTo>
                  <a:lnTo>
                    <a:pt x="72" y="89"/>
                  </a:lnTo>
                  <a:lnTo>
                    <a:pt x="68" y="82"/>
                  </a:lnTo>
                  <a:lnTo>
                    <a:pt x="65" y="76"/>
                  </a:lnTo>
                  <a:lnTo>
                    <a:pt x="60" y="73"/>
                  </a:lnTo>
                  <a:lnTo>
                    <a:pt x="53" y="70"/>
                  </a:lnTo>
                  <a:lnTo>
                    <a:pt x="46" y="70"/>
                  </a:lnTo>
                  <a:lnTo>
                    <a:pt x="41" y="70"/>
                  </a:lnTo>
                  <a:lnTo>
                    <a:pt x="35" y="71"/>
                  </a:lnTo>
                  <a:lnTo>
                    <a:pt x="37" y="56"/>
                  </a:lnTo>
                  <a:lnTo>
                    <a:pt x="39" y="56"/>
                  </a:lnTo>
                  <a:lnTo>
                    <a:pt x="46" y="54"/>
                  </a:lnTo>
                  <a:lnTo>
                    <a:pt x="51" y="52"/>
                  </a:lnTo>
                  <a:lnTo>
                    <a:pt x="56" y="50"/>
                  </a:lnTo>
                  <a:lnTo>
                    <a:pt x="61" y="47"/>
                  </a:lnTo>
                  <a:lnTo>
                    <a:pt x="63" y="42"/>
                  </a:lnTo>
                  <a:lnTo>
                    <a:pt x="65" y="35"/>
                  </a:lnTo>
                  <a:lnTo>
                    <a:pt x="63" y="29"/>
                  </a:lnTo>
                  <a:lnTo>
                    <a:pt x="61" y="24"/>
                  </a:lnTo>
                  <a:lnTo>
                    <a:pt x="58" y="21"/>
                  </a:lnTo>
                  <a:lnTo>
                    <a:pt x="54" y="17"/>
                  </a:lnTo>
                  <a:lnTo>
                    <a:pt x="49" y="15"/>
                  </a:lnTo>
                  <a:lnTo>
                    <a:pt x="44" y="15"/>
                  </a:lnTo>
                  <a:lnTo>
                    <a:pt x="39" y="15"/>
                  </a:lnTo>
                  <a:lnTo>
                    <a:pt x="34" y="17"/>
                  </a:lnTo>
                  <a:lnTo>
                    <a:pt x="28" y="21"/>
                  </a:lnTo>
                  <a:lnTo>
                    <a:pt x="25" y="24"/>
                  </a:lnTo>
                  <a:lnTo>
                    <a:pt x="23" y="31"/>
                  </a:lnTo>
                  <a:lnTo>
                    <a:pt x="21" y="36"/>
                  </a:lnTo>
                  <a:lnTo>
                    <a:pt x="2" y="35"/>
                  </a:lnTo>
                  <a:lnTo>
                    <a:pt x="6" y="24"/>
                  </a:lnTo>
                  <a:lnTo>
                    <a:pt x="11" y="15"/>
                  </a:lnTo>
                  <a:lnTo>
                    <a:pt x="16" y="8"/>
                  </a:lnTo>
                  <a:lnTo>
                    <a:pt x="25" y="3"/>
                  </a:lnTo>
                  <a:lnTo>
                    <a:pt x="34" y="0"/>
                  </a:lnTo>
                  <a:lnTo>
                    <a:pt x="44" y="0"/>
                  </a:lnTo>
                  <a:lnTo>
                    <a:pt x="54" y="0"/>
                  </a:lnTo>
                  <a:lnTo>
                    <a:pt x="63" y="3"/>
                  </a:lnTo>
                  <a:lnTo>
                    <a:pt x="68" y="7"/>
                  </a:lnTo>
                  <a:lnTo>
                    <a:pt x="74" y="12"/>
                  </a:lnTo>
                  <a:lnTo>
                    <a:pt x="77" y="17"/>
                  </a:lnTo>
                  <a:lnTo>
                    <a:pt x="81" y="24"/>
                  </a:lnTo>
                  <a:lnTo>
                    <a:pt x="82" y="35"/>
                  </a:lnTo>
                  <a:lnTo>
                    <a:pt x="81" y="42"/>
                  </a:lnTo>
                  <a:lnTo>
                    <a:pt x="77" y="50"/>
                  </a:lnTo>
                  <a:lnTo>
                    <a:pt x="74" y="54"/>
                  </a:lnTo>
                  <a:lnTo>
                    <a:pt x="70" y="57"/>
                  </a:lnTo>
                  <a:lnTo>
                    <a:pt x="63" y="61"/>
                  </a:lnTo>
                  <a:lnTo>
                    <a:pt x="72" y="64"/>
                  </a:lnTo>
                  <a:lnTo>
                    <a:pt x="77" y="68"/>
                  </a:lnTo>
                  <a:lnTo>
                    <a:pt x="82" y="73"/>
                  </a:lnTo>
                  <a:lnTo>
                    <a:pt x="88" y="80"/>
                  </a:lnTo>
                  <a:lnTo>
                    <a:pt x="89" y="87"/>
                  </a:lnTo>
                  <a:lnTo>
                    <a:pt x="91" y="96"/>
                  </a:lnTo>
                  <a:lnTo>
                    <a:pt x="88" y="111"/>
                  </a:lnTo>
                  <a:lnTo>
                    <a:pt x="77" y="127"/>
                  </a:lnTo>
                  <a:lnTo>
                    <a:pt x="63" y="136"/>
                  </a:lnTo>
                  <a:lnTo>
                    <a:pt x="44" y="139"/>
                  </a:lnTo>
                  <a:lnTo>
                    <a:pt x="28" y="136"/>
                  </a:lnTo>
                  <a:lnTo>
                    <a:pt x="14" y="129"/>
                  </a:lnTo>
                  <a:lnTo>
                    <a:pt x="9" y="122"/>
                  </a:lnTo>
                  <a:lnTo>
                    <a:pt x="6" y="117"/>
                  </a:lnTo>
                  <a:lnTo>
                    <a:pt x="2" y="110"/>
                  </a:lnTo>
                  <a:lnTo>
                    <a:pt x="0" y="10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655" name="Freeform 2249"/>
            <p:cNvSpPr>
              <a:spLocks noEditPoints="1"/>
            </p:cNvSpPr>
            <p:nvPr/>
          </p:nvSpPr>
          <p:spPr bwMode="auto">
            <a:xfrm>
              <a:off x="4111" y="3035"/>
              <a:ext cx="45" cy="70"/>
            </a:xfrm>
            <a:custGeom>
              <a:avLst/>
              <a:gdLst>
                <a:gd name="T0" fmla="*/ 0 w 89"/>
                <a:gd name="T1" fmla="*/ 70 h 139"/>
                <a:gd name="T2" fmla="*/ 2 w 89"/>
                <a:gd name="T3" fmla="*/ 47 h 139"/>
                <a:gd name="T4" fmla="*/ 5 w 89"/>
                <a:gd name="T5" fmla="*/ 29 h 139"/>
                <a:gd name="T6" fmla="*/ 9 w 89"/>
                <a:gd name="T7" fmla="*/ 21 h 139"/>
                <a:gd name="T8" fmla="*/ 14 w 89"/>
                <a:gd name="T9" fmla="*/ 12 h 139"/>
                <a:gd name="T10" fmla="*/ 19 w 89"/>
                <a:gd name="T11" fmla="*/ 7 h 139"/>
                <a:gd name="T12" fmla="*/ 26 w 89"/>
                <a:gd name="T13" fmla="*/ 3 h 139"/>
                <a:gd name="T14" fmla="*/ 35 w 89"/>
                <a:gd name="T15" fmla="*/ 0 h 139"/>
                <a:gd name="T16" fmla="*/ 45 w 89"/>
                <a:gd name="T17" fmla="*/ 0 h 139"/>
                <a:gd name="T18" fmla="*/ 56 w 89"/>
                <a:gd name="T19" fmla="*/ 0 h 139"/>
                <a:gd name="T20" fmla="*/ 64 w 89"/>
                <a:gd name="T21" fmla="*/ 3 h 139"/>
                <a:gd name="T22" fmla="*/ 70 w 89"/>
                <a:gd name="T23" fmla="*/ 7 h 139"/>
                <a:gd name="T24" fmla="*/ 75 w 89"/>
                <a:gd name="T25" fmla="*/ 12 h 139"/>
                <a:gd name="T26" fmla="*/ 78 w 89"/>
                <a:gd name="T27" fmla="*/ 15 h 139"/>
                <a:gd name="T28" fmla="*/ 84 w 89"/>
                <a:gd name="T29" fmla="*/ 26 h 139"/>
                <a:gd name="T30" fmla="*/ 87 w 89"/>
                <a:gd name="T31" fmla="*/ 36 h 139"/>
                <a:gd name="T32" fmla="*/ 89 w 89"/>
                <a:gd name="T33" fmla="*/ 50 h 139"/>
                <a:gd name="T34" fmla="*/ 89 w 89"/>
                <a:gd name="T35" fmla="*/ 70 h 139"/>
                <a:gd name="T36" fmla="*/ 89 w 89"/>
                <a:gd name="T37" fmla="*/ 90 h 139"/>
                <a:gd name="T38" fmla="*/ 85 w 89"/>
                <a:gd name="T39" fmla="*/ 108 h 139"/>
                <a:gd name="T40" fmla="*/ 80 w 89"/>
                <a:gd name="T41" fmla="*/ 118 h 139"/>
                <a:gd name="T42" fmla="*/ 77 w 89"/>
                <a:gd name="T43" fmla="*/ 125 h 139"/>
                <a:gd name="T44" fmla="*/ 70 w 89"/>
                <a:gd name="T45" fmla="*/ 131 h 139"/>
                <a:gd name="T46" fmla="*/ 63 w 89"/>
                <a:gd name="T47" fmla="*/ 136 h 139"/>
                <a:gd name="T48" fmla="*/ 54 w 89"/>
                <a:gd name="T49" fmla="*/ 138 h 139"/>
                <a:gd name="T50" fmla="*/ 45 w 89"/>
                <a:gd name="T51" fmla="*/ 139 h 139"/>
                <a:gd name="T52" fmla="*/ 26 w 89"/>
                <a:gd name="T53" fmla="*/ 136 h 139"/>
                <a:gd name="T54" fmla="*/ 14 w 89"/>
                <a:gd name="T55" fmla="*/ 125 h 139"/>
                <a:gd name="T56" fmla="*/ 5 w 89"/>
                <a:gd name="T57" fmla="*/ 111 h 139"/>
                <a:gd name="T58" fmla="*/ 2 w 89"/>
                <a:gd name="T59" fmla="*/ 92 h 139"/>
                <a:gd name="T60" fmla="*/ 0 w 89"/>
                <a:gd name="T61" fmla="*/ 70 h 139"/>
                <a:gd name="T62" fmla="*/ 17 w 89"/>
                <a:gd name="T63" fmla="*/ 70 h 139"/>
                <a:gd name="T64" fmla="*/ 19 w 89"/>
                <a:gd name="T65" fmla="*/ 89 h 139"/>
                <a:gd name="T66" fmla="*/ 21 w 89"/>
                <a:gd name="T67" fmla="*/ 103 h 139"/>
                <a:gd name="T68" fmla="*/ 26 w 89"/>
                <a:gd name="T69" fmla="*/ 113 h 139"/>
                <a:gd name="T70" fmla="*/ 31 w 89"/>
                <a:gd name="T71" fmla="*/ 118 h 139"/>
                <a:gd name="T72" fmla="*/ 38 w 89"/>
                <a:gd name="T73" fmla="*/ 122 h 139"/>
                <a:gd name="T74" fmla="*/ 45 w 89"/>
                <a:gd name="T75" fmla="*/ 124 h 139"/>
                <a:gd name="T76" fmla="*/ 52 w 89"/>
                <a:gd name="T77" fmla="*/ 122 h 139"/>
                <a:gd name="T78" fmla="*/ 57 w 89"/>
                <a:gd name="T79" fmla="*/ 118 h 139"/>
                <a:gd name="T80" fmla="*/ 64 w 89"/>
                <a:gd name="T81" fmla="*/ 113 h 139"/>
                <a:gd name="T82" fmla="*/ 68 w 89"/>
                <a:gd name="T83" fmla="*/ 103 h 139"/>
                <a:gd name="T84" fmla="*/ 71 w 89"/>
                <a:gd name="T85" fmla="*/ 89 h 139"/>
                <a:gd name="T86" fmla="*/ 71 w 89"/>
                <a:gd name="T87" fmla="*/ 70 h 139"/>
                <a:gd name="T88" fmla="*/ 71 w 89"/>
                <a:gd name="T89" fmla="*/ 50 h 139"/>
                <a:gd name="T90" fmla="*/ 68 w 89"/>
                <a:gd name="T91" fmla="*/ 35 h 139"/>
                <a:gd name="T92" fmla="*/ 64 w 89"/>
                <a:gd name="T93" fmla="*/ 26 h 139"/>
                <a:gd name="T94" fmla="*/ 59 w 89"/>
                <a:gd name="T95" fmla="*/ 19 h 139"/>
                <a:gd name="T96" fmla="*/ 52 w 89"/>
                <a:gd name="T97" fmla="*/ 15 h 139"/>
                <a:gd name="T98" fmla="*/ 45 w 89"/>
                <a:gd name="T99" fmla="*/ 15 h 139"/>
                <a:gd name="T100" fmla="*/ 36 w 89"/>
                <a:gd name="T101" fmla="*/ 15 h 139"/>
                <a:gd name="T102" fmla="*/ 31 w 89"/>
                <a:gd name="T103" fmla="*/ 19 h 139"/>
                <a:gd name="T104" fmla="*/ 26 w 89"/>
                <a:gd name="T105" fmla="*/ 24 h 139"/>
                <a:gd name="T106" fmla="*/ 21 w 89"/>
                <a:gd name="T107" fmla="*/ 35 h 139"/>
                <a:gd name="T108" fmla="*/ 19 w 89"/>
                <a:gd name="T109" fmla="*/ 50 h 139"/>
                <a:gd name="T110" fmla="*/ 17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2" y="47"/>
                  </a:lnTo>
                  <a:lnTo>
                    <a:pt x="5" y="29"/>
                  </a:lnTo>
                  <a:lnTo>
                    <a:pt x="9" y="21"/>
                  </a:lnTo>
                  <a:lnTo>
                    <a:pt x="14" y="12"/>
                  </a:lnTo>
                  <a:lnTo>
                    <a:pt x="19" y="7"/>
                  </a:lnTo>
                  <a:lnTo>
                    <a:pt x="26" y="3"/>
                  </a:lnTo>
                  <a:lnTo>
                    <a:pt x="35" y="0"/>
                  </a:lnTo>
                  <a:lnTo>
                    <a:pt x="45" y="0"/>
                  </a:lnTo>
                  <a:lnTo>
                    <a:pt x="56" y="0"/>
                  </a:lnTo>
                  <a:lnTo>
                    <a:pt x="64" y="3"/>
                  </a:lnTo>
                  <a:lnTo>
                    <a:pt x="70" y="7"/>
                  </a:lnTo>
                  <a:lnTo>
                    <a:pt x="75" y="12"/>
                  </a:lnTo>
                  <a:lnTo>
                    <a:pt x="78" y="15"/>
                  </a:lnTo>
                  <a:lnTo>
                    <a:pt x="84" y="26"/>
                  </a:lnTo>
                  <a:lnTo>
                    <a:pt x="87" y="36"/>
                  </a:lnTo>
                  <a:lnTo>
                    <a:pt x="89" y="50"/>
                  </a:lnTo>
                  <a:lnTo>
                    <a:pt x="89" y="70"/>
                  </a:lnTo>
                  <a:lnTo>
                    <a:pt x="89" y="90"/>
                  </a:lnTo>
                  <a:lnTo>
                    <a:pt x="85" y="108"/>
                  </a:lnTo>
                  <a:lnTo>
                    <a:pt x="80" y="118"/>
                  </a:lnTo>
                  <a:lnTo>
                    <a:pt x="77" y="125"/>
                  </a:lnTo>
                  <a:lnTo>
                    <a:pt x="70" y="131"/>
                  </a:lnTo>
                  <a:lnTo>
                    <a:pt x="63" y="136"/>
                  </a:lnTo>
                  <a:lnTo>
                    <a:pt x="54" y="138"/>
                  </a:lnTo>
                  <a:lnTo>
                    <a:pt x="45" y="139"/>
                  </a:lnTo>
                  <a:lnTo>
                    <a:pt x="26" y="136"/>
                  </a:lnTo>
                  <a:lnTo>
                    <a:pt x="14" y="125"/>
                  </a:lnTo>
                  <a:lnTo>
                    <a:pt x="5" y="111"/>
                  </a:lnTo>
                  <a:lnTo>
                    <a:pt x="2" y="92"/>
                  </a:lnTo>
                  <a:lnTo>
                    <a:pt x="0" y="70"/>
                  </a:lnTo>
                  <a:close/>
                  <a:moveTo>
                    <a:pt x="17" y="70"/>
                  </a:moveTo>
                  <a:lnTo>
                    <a:pt x="19" y="89"/>
                  </a:lnTo>
                  <a:lnTo>
                    <a:pt x="21" y="103"/>
                  </a:lnTo>
                  <a:lnTo>
                    <a:pt x="26" y="113"/>
                  </a:lnTo>
                  <a:lnTo>
                    <a:pt x="31" y="118"/>
                  </a:lnTo>
                  <a:lnTo>
                    <a:pt x="38" y="122"/>
                  </a:lnTo>
                  <a:lnTo>
                    <a:pt x="45" y="124"/>
                  </a:lnTo>
                  <a:lnTo>
                    <a:pt x="52" y="122"/>
                  </a:lnTo>
                  <a:lnTo>
                    <a:pt x="57" y="118"/>
                  </a:lnTo>
                  <a:lnTo>
                    <a:pt x="64" y="113"/>
                  </a:lnTo>
                  <a:lnTo>
                    <a:pt x="68" y="103"/>
                  </a:lnTo>
                  <a:lnTo>
                    <a:pt x="71" y="89"/>
                  </a:lnTo>
                  <a:lnTo>
                    <a:pt x="71" y="70"/>
                  </a:lnTo>
                  <a:lnTo>
                    <a:pt x="71" y="50"/>
                  </a:lnTo>
                  <a:lnTo>
                    <a:pt x="68" y="35"/>
                  </a:lnTo>
                  <a:lnTo>
                    <a:pt x="64" y="26"/>
                  </a:lnTo>
                  <a:lnTo>
                    <a:pt x="59" y="19"/>
                  </a:lnTo>
                  <a:lnTo>
                    <a:pt x="52" y="15"/>
                  </a:lnTo>
                  <a:lnTo>
                    <a:pt x="45" y="15"/>
                  </a:lnTo>
                  <a:lnTo>
                    <a:pt x="36"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657" name="Freeform 2250"/>
            <p:cNvSpPr>
              <a:spLocks noEditPoints="1"/>
            </p:cNvSpPr>
            <p:nvPr/>
          </p:nvSpPr>
          <p:spPr bwMode="auto">
            <a:xfrm>
              <a:off x="4165" y="3035"/>
              <a:ext cx="44"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20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8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3 w 89"/>
                <a:gd name="T55" fmla="*/ 125 h 139"/>
                <a:gd name="T56" fmla="*/ 6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20"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8" y="90"/>
                  </a:lnTo>
                  <a:lnTo>
                    <a:pt x="84" y="108"/>
                  </a:lnTo>
                  <a:lnTo>
                    <a:pt x="81" y="118"/>
                  </a:lnTo>
                  <a:lnTo>
                    <a:pt x="75" y="125"/>
                  </a:lnTo>
                  <a:lnTo>
                    <a:pt x="70" y="131"/>
                  </a:lnTo>
                  <a:lnTo>
                    <a:pt x="63" y="136"/>
                  </a:lnTo>
                  <a:lnTo>
                    <a:pt x="54" y="138"/>
                  </a:lnTo>
                  <a:lnTo>
                    <a:pt x="44" y="139"/>
                  </a:lnTo>
                  <a:lnTo>
                    <a:pt x="26" y="136"/>
                  </a:lnTo>
                  <a:lnTo>
                    <a:pt x="13" y="125"/>
                  </a:lnTo>
                  <a:lnTo>
                    <a:pt x="6" y="111"/>
                  </a:lnTo>
                  <a:lnTo>
                    <a:pt x="0"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658" name="Freeform 2251"/>
            <p:cNvSpPr>
              <a:spLocks noEditPoints="1"/>
            </p:cNvSpPr>
            <p:nvPr/>
          </p:nvSpPr>
          <p:spPr bwMode="auto">
            <a:xfrm>
              <a:off x="4217" y="3035"/>
              <a:ext cx="45" cy="70"/>
            </a:xfrm>
            <a:custGeom>
              <a:avLst/>
              <a:gdLst>
                <a:gd name="T0" fmla="*/ 0 w 91"/>
                <a:gd name="T1" fmla="*/ 70 h 139"/>
                <a:gd name="T2" fmla="*/ 2 w 91"/>
                <a:gd name="T3" fmla="*/ 47 h 139"/>
                <a:gd name="T4" fmla="*/ 5 w 91"/>
                <a:gd name="T5" fmla="*/ 29 h 139"/>
                <a:gd name="T6" fmla="*/ 9 w 91"/>
                <a:gd name="T7" fmla="*/ 21 h 139"/>
                <a:gd name="T8" fmla="*/ 14 w 91"/>
                <a:gd name="T9" fmla="*/ 12 h 139"/>
                <a:gd name="T10" fmla="*/ 21 w 91"/>
                <a:gd name="T11" fmla="*/ 7 h 139"/>
                <a:gd name="T12" fmla="*/ 28 w 91"/>
                <a:gd name="T13" fmla="*/ 3 h 139"/>
                <a:gd name="T14" fmla="*/ 37 w 91"/>
                <a:gd name="T15" fmla="*/ 0 h 139"/>
                <a:gd name="T16" fmla="*/ 45 w 91"/>
                <a:gd name="T17" fmla="*/ 0 h 139"/>
                <a:gd name="T18" fmla="*/ 56 w 91"/>
                <a:gd name="T19" fmla="*/ 0 h 139"/>
                <a:gd name="T20" fmla="*/ 66 w 91"/>
                <a:gd name="T21" fmla="*/ 3 h 139"/>
                <a:gd name="T22" fmla="*/ 72 w 91"/>
                <a:gd name="T23" fmla="*/ 7 h 139"/>
                <a:gd name="T24" fmla="*/ 75 w 91"/>
                <a:gd name="T25" fmla="*/ 12 h 139"/>
                <a:gd name="T26" fmla="*/ 79 w 91"/>
                <a:gd name="T27" fmla="*/ 15 h 139"/>
                <a:gd name="T28" fmla="*/ 84 w 91"/>
                <a:gd name="T29" fmla="*/ 26 h 139"/>
                <a:gd name="T30" fmla="*/ 87 w 91"/>
                <a:gd name="T31" fmla="*/ 36 h 139"/>
                <a:gd name="T32" fmla="*/ 89 w 91"/>
                <a:gd name="T33" fmla="*/ 50 h 139"/>
                <a:gd name="T34" fmla="*/ 91 w 91"/>
                <a:gd name="T35" fmla="*/ 70 h 139"/>
                <a:gd name="T36" fmla="*/ 89 w 91"/>
                <a:gd name="T37" fmla="*/ 90 h 139"/>
                <a:gd name="T38" fmla="*/ 86 w 91"/>
                <a:gd name="T39" fmla="*/ 108 h 139"/>
                <a:gd name="T40" fmla="*/ 82 w 91"/>
                <a:gd name="T41" fmla="*/ 118 h 139"/>
                <a:gd name="T42" fmla="*/ 77 w 91"/>
                <a:gd name="T43" fmla="*/ 125 h 139"/>
                <a:gd name="T44" fmla="*/ 70 w 91"/>
                <a:gd name="T45" fmla="*/ 131 h 139"/>
                <a:gd name="T46" fmla="*/ 63 w 91"/>
                <a:gd name="T47" fmla="*/ 136 h 139"/>
                <a:gd name="T48" fmla="*/ 56 w 91"/>
                <a:gd name="T49" fmla="*/ 138 h 139"/>
                <a:gd name="T50" fmla="*/ 45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9 w 91"/>
                <a:gd name="T63" fmla="*/ 70 h 139"/>
                <a:gd name="T64" fmla="*/ 19 w 91"/>
                <a:gd name="T65" fmla="*/ 89 h 139"/>
                <a:gd name="T66" fmla="*/ 23 w 91"/>
                <a:gd name="T67" fmla="*/ 103 h 139"/>
                <a:gd name="T68" fmla="*/ 26 w 91"/>
                <a:gd name="T69" fmla="*/ 113 h 139"/>
                <a:gd name="T70" fmla="*/ 31 w 91"/>
                <a:gd name="T71" fmla="*/ 118 h 139"/>
                <a:gd name="T72" fmla="*/ 38 w 91"/>
                <a:gd name="T73" fmla="*/ 122 h 139"/>
                <a:gd name="T74" fmla="*/ 45 w 91"/>
                <a:gd name="T75" fmla="*/ 124 h 139"/>
                <a:gd name="T76" fmla="*/ 52 w 91"/>
                <a:gd name="T77" fmla="*/ 122 h 139"/>
                <a:gd name="T78" fmla="*/ 59 w 91"/>
                <a:gd name="T79" fmla="*/ 118 h 139"/>
                <a:gd name="T80" fmla="*/ 65 w 91"/>
                <a:gd name="T81" fmla="*/ 113 h 139"/>
                <a:gd name="T82" fmla="*/ 70 w 91"/>
                <a:gd name="T83" fmla="*/ 103 h 139"/>
                <a:gd name="T84" fmla="*/ 72 w 91"/>
                <a:gd name="T85" fmla="*/ 89 h 139"/>
                <a:gd name="T86" fmla="*/ 73 w 91"/>
                <a:gd name="T87" fmla="*/ 70 h 139"/>
                <a:gd name="T88" fmla="*/ 72 w 91"/>
                <a:gd name="T89" fmla="*/ 50 h 139"/>
                <a:gd name="T90" fmla="*/ 70 w 91"/>
                <a:gd name="T91" fmla="*/ 35 h 139"/>
                <a:gd name="T92" fmla="*/ 65 w 91"/>
                <a:gd name="T93" fmla="*/ 26 h 139"/>
                <a:gd name="T94" fmla="*/ 59 w 91"/>
                <a:gd name="T95" fmla="*/ 19 h 139"/>
                <a:gd name="T96" fmla="*/ 52 w 91"/>
                <a:gd name="T97" fmla="*/ 15 h 139"/>
                <a:gd name="T98" fmla="*/ 45 w 91"/>
                <a:gd name="T99" fmla="*/ 15 h 139"/>
                <a:gd name="T100" fmla="*/ 38 w 91"/>
                <a:gd name="T101" fmla="*/ 15 h 139"/>
                <a:gd name="T102" fmla="*/ 31 w 91"/>
                <a:gd name="T103" fmla="*/ 19 h 139"/>
                <a:gd name="T104" fmla="*/ 26 w 91"/>
                <a:gd name="T105" fmla="*/ 24 h 139"/>
                <a:gd name="T106" fmla="*/ 23 w 91"/>
                <a:gd name="T107" fmla="*/ 35 h 139"/>
                <a:gd name="T108" fmla="*/ 19 w 91"/>
                <a:gd name="T109" fmla="*/ 50 h 139"/>
                <a:gd name="T110" fmla="*/ 19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5" y="29"/>
                  </a:lnTo>
                  <a:lnTo>
                    <a:pt x="9" y="21"/>
                  </a:lnTo>
                  <a:lnTo>
                    <a:pt x="14" y="12"/>
                  </a:lnTo>
                  <a:lnTo>
                    <a:pt x="21" y="7"/>
                  </a:lnTo>
                  <a:lnTo>
                    <a:pt x="28" y="3"/>
                  </a:lnTo>
                  <a:lnTo>
                    <a:pt x="37" y="0"/>
                  </a:lnTo>
                  <a:lnTo>
                    <a:pt x="45" y="0"/>
                  </a:lnTo>
                  <a:lnTo>
                    <a:pt x="56" y="0"/>
                  </a:lnTo>
                  <a:lnTo>
                    <a:pt x="66" y="3"/>
                  </a:lnTo>
                  <a:lnTo>
                    <a:pt x="72" y="7"/>
                  </a:lnTo>
                  <a:lnTo>
                    <a:pt x="75" y="12"/>
                  </a:lnTo>
                  <a:lnTo>
                    <a:pt x="79" y="15"/>
                  </a:lnTo>
                  <a:lnTo>
                    <a:pt x="84" y="26"/>
                  </a:lnTo>
                  <a:lnTo>
                    <a:pt x="87" y="36"/>
                  </a:lnTo>
                  <a:lnTo>
                    <a:pt x="89" y="50"/>
                  </a:lnTo>
                  <a:lnTo>
                    <a:pt x="91" y="70"/>
                  </a:lnTo>
                  <a:lnTo>
                    <a:pt x="89" y="90"/>
                  </a:lnTo>
                  <a:lnTo>
                    <a:pt x="86" y="108"/>
                  </a:lnTo>
                  <a:lnTo>
                    <a:pt x="82" y="118"/>
                  </a:lnTo>
                  <a:lnTo>
                    <a:pt x="77" y="125"/>
                  </a:lnTo>
                  <a:lnTo>
                    <a:pt x="70" y="131"/>
                  </a:lnTo>
                  <a:lnTo>
                    <a:pt x="63" y="136"/>
                  </a:lnTo>
                  <a:lnTo>
                    <a:pt x="56" y="138"/>
                  </a:lnTo>
                  <a:lnTo>
                    <a:pt x="45" y="139"/>
                  </a:lnTo>
                  <a:lnTo>
                    <a:pt x="28" y="136"/>
                  </a:lnTo>
                  <a:lnTo>
                    <a:pt x="14" y="125"/>
                  </a:lnTo>
                  <a:lnTo>
                    <a:pt x="7" y="111"/>
                  </a:lnTo>
                  <a:lnTo>
                    <a:pt x="2" y="92"/>
                  </a:lnTo>
                  <a:lnTo>
                    <a:pt x="0" y="70"/>
                  </a:lnTo>
                  <a:close/>
                  <a:moveTo>
                    <a:pt x="19" y="70"/>
                  </a:moveTo>
                  <a:lnTo>
                    <a:pt x="19" y="89"/>
                  </a:lnTo>
                  <a:lnTo>
                    <a:pt x="23" y="103"/>
                  </a:lnTo>
                  <a:lnTo>
                    <a:pt x="26" y="113"/>
                  </a:lnTo>
                  <a:lnTo>
                    <a:pt x="31" y="118"/>
                  </a:lnTo>
                  <a:lnTo>
                    <a:pt x="38" y="122"/>
                  </a:lnTo>
                  <a:lnTo>
                    <a:pt x="45" y="124"/>
                  </a:lnTo>
                  <a:lnTo>
                    <a:pt x="52" y="122"/>
                  </a:lnTo>
                  <a:lnTo>
                    <a:pt x="59" y="118"/>
                  </a:lnTo>
                  <a:lnTo>
                    <a:pt x="65" y="113"/>
                  </a:lnTo>
                  <a:lnTo>
                    <a:pt x="70" y="103"/>
                  </a:lnTo>
                  <a:lnTo>
                    <a:pt x="72" y="89"/>
                  </a:lnTo>
                  <a:lnTo>
                    <a:pt x="73" y="70"/>
                  </a:lnTo>
                  <a:lnTo>
                    <a:pt x="72" y="50"/>
                  </a:lnTo>
                  <a:lnTo>
                    <a:pt x="70" y="35"/>
                  </a:lnTo>
                  <a:lnTo>
                    <a:pt x="65" y="26"/>
                  </a:lnTo>
                  <a:lnTo>
                    <a:pt x="59" y="19"/>
                  </a:lnTo>
                  <a:lnTo>
                    <a:pt x="52" y="15"/>
                  </a:lnTo>
                  <a:lnTo>
                    <a:pt x="45" y="15"/>
                  </a:lnTo>
                  <a:lnTo>
                    <a:pt x="38" y="15"/>
                  </a:lnTo>
                  <a:lnTo>
                    <a:pt x="31" y="19"/>
                  </a:lnTo>
                  <a:lnTo>
                    <a:pt x="26" y="24"/>
                  </a:lnTo>
                  <a:lnTo>
                    <a:pt x="23" y="35"/>
                  </a:lnTo>
                  <a:lnTo>
                    <a:pt x="19" y="50"/>
                  </a:lnTo>
                  <a:lnTo>
                    <a:pt x="19"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660" name="Rectangle 2252"/>
            <p:cNvSpPr>
              <a:spLocks noChangeArrowheads="1"/>
            </p:cNvSpPr>
            <p:nvPr/>
          </p:nvSpPr>
          <p:spPr bwMode="auto">
            <a:xfrm>
              <a:off x="1814" y="1267"/>
              <a:ext cx="2333"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61" name="Freeform 2253"/>
            <p:cNvSpPr>
              <a:spLocks noEditPoints="1"/>
            </p:cNvSpPr>
            <p:nvPr/>
          </p:nvSpPr>
          <p:spPr bwMode="auto">
            <a:xfrm>
              <a:off x="1809" y="2403"/>
              <a:ext cx="2318" cy="575"/>
            </a:xfrm>
            <a:custGeom>
              <a:avLst/>
              <a:gdLst>
                <a:gd name="T0" fmla="*/ 46 w 4636"/>
                <a:gd name="T1" fmla="*/ 72 h 1148"/>
                <a:gd name="T2" fmla="*/ 109 w 4636"/>
                <a:gd name="T3" fmla="*/ 138 h 1148"/>
                <a:gd name="T4" fmla="*/ 68 w 4636"/>
                <a:gd name="T5" fmla="*/ 51 h 1148"/>
                <a:gd name="T6" fmla="*/ 23 w 4636"/>
                <a:gd name="T7" fmla="*/ 0 h 1148"/>
                <a:gd name="T8" fmla="*/ 273 w 4636"/>
                <a:gd name="T9" fmla="*/ 288 h 1148"/>
                <a:gd name="T10" fmla="*/ 278 w 4636"/>
                <a:gd name="T11" fmla="*/ 272 h 1148"/>
                <a:gd name="T12" fmla="*/ 346 w 4636"/>
                <a:gd name="T13" fmla="*/ 349 h 1148"/>
                <a:gd name="T14" fmla="*/ 473 w 4636"/>
                <a:gd name="T15" fmla="*/ 445 h 1148"/>
                <a:gd name="T16" fmla="*/ 398 w 4636"/>
                <a:gd name="T17" fmla="*/ 351 h 1148"/>
                <a:gd name="T18" fmla="*/ 541 w 4636"/>
                <a:gd name="T19" fmla="*/ 490 h 1148"/>
                <a:gd name="T20" fmla="*/ 690 w 4636"/>
                <a:gd name="T21" fmla="*/ 546 h 1148"/>
                <a:gd name="T22" fmla="*/ 569 w 4636"/>
                <a:gd name="T23" fmla="*/ 473 h 1148"/>
                <a:gd name="T24" fmla="*/ 838 w 4636"/>
                <a:gd name="T25" fmla="*/ 660 h 1148"/>
                <a:gd name="T26" fmla="*/ 758 w 4636"/>
                <a:gd name="T27" fmla="*/ 583 h 1148"/>
                <a:gd name="T28" fmla="*/ 1105 w 4636"/>
                <a:gd name="T29" fmla="*/ 777 h 1148"/>
                <a:gd name="T30" fmla="*/ 1191 w 4636"/>
                <a:gd name="T31" fmla="*/ 775 h 1148"/>
                <a:gd name="T32" fmla="*/ 1241 w 4636"/>
                <a:gd name="T33" fmla="*/ 824 h 1148"/>
                <a:gd name="T34" fmla="*/ 1297 w 4636"/>
                <a:gd name="T35" fmla="*/ 843 h 1148"/>
                <a:gd name="T36" fmla="*/ 1306 w 4636"/>
                <a:gd name="T37" fmla="*/ 813 h 1148"/>
                <a:gd name="T38" fmla="*/ 1189 w 4636"/>
                <a:gd name="T39" fmla="*/ 791 h 1148"/>
                <a:gd name="T40" fmla="*/ 1411 w 4636"/>
                <a:gd name="T41" fmla="*/ 876 h 1148"/>
                <a:gd name="T42" fmla="*/ 1561 w 4636"/>
                <a:gd name="T43" fmla="*/ 915 h 1148"/>
                <a:gd name="T44" fmla="*/ 1479 w 4636"/>
                <a:gd name="T45" fmla="*/ 862 h 1148"/>
                <a:gd name="T46" fmla="*/ 1641 w 4636"/>
                <a:gd name="T47" fmla="*/ 934 h 1148"/>
                <a:gd name="T48" fmla="*/ 1800 w 4636"/>
                <a:gd name="T49" fmla="*/ 936 h 1148"/>
                <a:gd name="T50" fmla="*/ 1645 w 4636"/>
                <a:gd name="T51" fmla="*/ 902 h 1148"/>
                <a:gd name="T52" fmla="*/ 2034 w 4636"/>
                <a:gd name="T53" fmla="*/ 974 h 1148"/>
                <a:gd name="T54" fmla="*/ 2154 w 4636"/>
                <a:gd name="T55" fmla="*/ 1023 h 1148"/>
                <a:gd name="T56" fmla="*/ 2210 w 4636"/>
                <a:gd name="T57" fmla="*/ 1032 h 1148"/>
                <a:gd name="T58" fmla="*/ 2215 w 4636"/>
                <a:gd name="T59" fmla="*/ 1002 h 1148"/>
                <a:gd name="T60" fmla="*/ 2346 w 4636"/>
                <a:gd name="T61" fmla="*/ 1016 h 1148"/>
                <a:gd name="T62" fmla="*/ 2500 w 4636"/>
                <a:gd name="T63" fmla="*/ 1063 h 1148"/>
                <a:gd name="T64" fmla="*/ 2346 w 4636"/>
                <a:gd name="T65" fmla="*/ 1016 h 1148"/>
                <a:gd name="T66" fmla="*/ 2612 w 4636"/>
                <a:gd name="T67" fmla="*/ 1073 h 1148"/>
                <a:gd name="T68" fmla="*/ 2721 w 4636"/>
                <a:gd name="T69" fmla="*/ 1082 h 1148"/>
                <a:gd name="T70" fmla="*/ 2725 w 4636"/>
                <a:gd name="T71" fmla="*/ 1066 h 1148"/>
                <a:gd name="T72" fmla="*/ 2613 w 4636"/>
                <a:gd name="T73" fmla="*/ 1042 h 1148"/>
                <a:gd name="T74" fmla="*/ 2816 w 4636"/>
                <a:gd name="T75" fmla="*/ 1089 h 1148"/>
                <a:gd name="T76" fmla="*/ 2975 w 4636"/>
                <a:gd name="T77" fmla="*/ 1100 h 1148"/>
                <a:gd name="T78" fmla="*/ 2844 w 4636"/>
                <a:gd name="T79" fmla="*/ 1059 h 1148"/>
                <a:gd name="T80" fmla="*/ 3125 w 4636"/>
                <a:gd name="T81" fmla="*/ 1108 h 1148"/>
                <a:gd name="T82" fmla="*/ 3181 w 4636"/>
                <a:gd name="T83" fmla="*/ 1110 h 1148"/>
                <a:gd name="T84" fmla="*/ 3125 w 4636"/>
                <a:gd name="T85" fmla="*/ 1077 h 1148"/>
                <a:gd name="T86" fmla="*/ 3291 w 4636"/>
                <a:gd name="T87" fmla="*/ 1084 h 1148"/>
                <a:gd name="T88" fmla="*/ 3355 w 4636"/>
                <a:gd name="T89" fmla="*/ 1119 h 1148"/>
                <a:gd name="T90" fmla="*/ 3449 w 4636"/>
                <a:gd name="T91" fmla="*/ 1091 h 1148"/>
                <a:gd name="T92" fmla="*/ 3297 w 4636"/>
                <a:gd name="T93" fmla="*/ 1084 h 1148"/>
                <a:gd name="T94" fmla="*/ 3580 w 4636"/>
                <a:gd name="T95" fmla="*/ 1128 h 1148"/>
                <a:gd name="T96" fmla="*/ 3687 w 4636"/>
                <a:gd name="T97" fmla="*/ 1100 h 1148"/>
                <a:gd name="T98" fmla="*/ 3530 w 4636"/>
                <a:gd name="T99" fmla="*/ 1093 h 1148"/>
                <a:gd name="T100" fmla="*/ 3924 w 4636"/>
                <a:gd name="T101" fmla="*/ 1136 h 1148"/>
                <a:gd name="T102" fmla="*/ 4003 w 4636"/>
                <a:gd name="T103" fmla="*/ 1107 h 1148"/>
                <a:gd name="T104" fmla="*/ 4161 w 4636"/>
                <a:gd name="T105" fmla="*/ 1142 h 1148"/>
                <a:gd name="T106" fmla="*/ 4003 w 4636"/>
                <a:gd name="T107" fmla="*/ 1107 h 1148"/>
                <a:gd name="T108" fmla="*/ 4399 w 4636"/>
                <a:gd name="T109" fmla="*/ 1145 h 1148"/>
                <a:gd name="T110" fmla="*/ 4477 w 4636"/>
                <a:gd name="T111" fmla="*/ 1115 h 1148"/>
                <a:gd name="T112" fmla="*/ 4636 w 4636"/>
                <a:gd name="T113" fmla="*/ 1117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6" h="1148">
                  <a:moveTo>
                    <a:pt x="23" y="0"/>
                  </a:moveTo>
                  <a:lnTo>
                    <a:pt x="0" y="21"/>
                  </a:lnTo>
                  <a:lnTo>
                    <a:pt x="16" y="38"/>
                  </a:lnTo>
                  <a:lnTo>
                    <a:pt x="30" y="54"/>
                  </a:lnTo>
                  <a:lnTo>
                    <a:pt x="46" y="72"/>
                  </a:lnTo>
                  <a:lnTo>
                    <a:pt x="56" y="84"/>
                  </a:lnTo>
                  <a:lnTo>
                    <a:pt x="46" y="73"/>
                  </a:lnTo>
                  <a:lnTo>
                    <a:pt x="95" y="124"/>
                  </a:lnTo>
                  <a:lnTo>
                    <a:pt x="81" y="110"/>
                  </a:lnTo>
                  <a:lnTo>
                    <a:pt x="109" y="138"/>
                  </a:lnTo>
                  <a:lnTo>
                    <a:pt x="129" y="115"/>
                  </a:lnTo>
                  <a:lnTo>
                    <a:pt x="116" y="101"/>
                  </a:lnTo>
                  <a:lnTo>
                    <a:pt x="105" y="112"/>
                  </a:lnTo>
                  <a:lnTo>
                    <a:pt x="117" y="101"/>
                  </a:lnTo>
                  <a:lnTo>
                    <a:pt x="68" y="51"/>
                  </a:lnTo>
                  <a:lnTo>
                    <a:pt x="56" y="61"/>
                  </a:lnTo>
                  <a:lnTo>
                    <a:pt x="68" y="51"/>
                  </a:lnTo>
                  <a:lnTo>
                    <a:pt x="53" y="33"/>
                  </a:lnTo>
                  <a:lnTo>
                    <a:pt x="39" y="17"/>
                  </a:lnTo>
                  <a:lnTo>
                    <a:pt x="23" y="0"/>
                  </a:lnTo>
                  <a:close/>
                  <a:moveTo>
                    <a:pt x="187" y="169"/>
                  </a:moveTo>
                  <a:lnTo>
                    <a:pt x="166" y="192"/>
                  </a:lnTo>
                  <a:lnTo>
                    <a:pt x="212" y="236"/>
                  </a:lnTo>
                  <a:lnTo>
                    <a:pt x="267" y="284"/>
                  </a:lnTo>
                  <a:lnTo>
                    <a:pt x="273" y="288"/>
                  </a:lnTo>
                  <a:lnTo>
                    <a:pt x="269" y="284"/>
                  </a:lnTo>
                  <a:lnTo>
                    <a:pt x="285" y="298"/>
                  </a:lnTo>
                  <a:lnTo>
                    <a:pt x="304" y="274"/>
                  </a:lnTo>
                  <a:lnTo>
                    <a:pt x="288" y="260"/>
                  </a:lnTo>
                  <a:lnTo>
                    <a:pt x="278" y="272"/>
                  </a:lnTo>
                  <a:lnTo>
                    <a:pt x="288" y="262"/>
                  </a:lnTo>
                  <a:lnTo>
                    <a:pt x="232" y="213"/>
                  </a:lnTo>
                  <a:lnTo>
                    <a:pt x="187" y="169"/>
                  </a:lnTo>
                  <a:close/>
                  <a:moveTo>
                    <a:pt x="365" y="325"/>
                  </a:moveTo>
                  <a:lnTo>
                    <a:pt x="346" y="349"/>
                  </a:lnTo>
                  <a:lnTo>
                    <a:pt x="379" y="375"/>
                  </a:lnTo>
                  <a:lnTo>
                    <a:pt x="437" y="419"/>
                  </a:lnTo>
                  <a:lnTo>
                    <a:pt x="440" y="422"/>
                  </a:lnTo>
                  <a:lnTo>
                    <a:pt x="437" y="421"/>
                  </a:lnTo>
                  <a:lnTo>
                    <a:pt x="473" y="445"/>
                  </a:lnTo>
                  <a:lnTo>
                    <a:pt x="491" y="419"/>
                  </a:lnTo>
                  <a:lnTo>
                    <a:pt x="454" y="394"/>
                  </a:lnTo>
                  <a:lnTo>
                    <a:pt x="445" y="407"/>
                  </a:lnTo>
                  <a:lnTo>
                    <a:pt x="456" y="394"/>
                  </a:lnTo>
                  <a:lnTo>
                    <a:pt x="398" y="351"/>
                  </a:lnTo>
                  <a:lnTo>
                    <a:pt x="365" y="325"/>
                  </a:lnTo>
                  <a:close/>
                  <a:moveTo>
                    <a:pt x="555" y="463"/>
                  </a:moveTo>
                  <a:lnTo>
                    <a:pt x="538" y="489"/>
                  </a:lnTo>
                  <a:lnTo>
                    <a:pt x="552" y="499"/>
                  </a:lnTo>
                  <a:lnTo>
                    <a:pt x="541" y="490"/>
                  </a:lnTo>
                  <a:lnTo>
                    <a:pt x="554" y="499"/>
                  </a:lnTo>
                  <a:lnTo>
                    <a:pt x="613" y="536"/>
                  </a:lnTo>
                  <a:lnTo>
                    <a:pt x="671" y="571"/>
                  </a:lnTo>
                  <a:lnTo>
                    <a:pt x="674" y="572"/>
                  </a:lnTo>
                  <a:lnTo>
                    <a:pt x="690" y="546"/>
                  </a:lnTo>
                  <a:lnTo>
                    <a:pt x="686" y="545"/>
                  </a:lnTo>
                  <a:lnTo>
                    <a:pt x="629" y="510"/>
                  </a:lnTo>
                  <a:lnTo>
                    <a:pt x="569" y="473"/>
                  </a:lnTo>
                  <a:lnTo>
                    <a:pt x="561" y="485"/>
                  </a:lnTo>
                  <a:lnTo>
                    <a:pt x="569" y="473"/>
                  </a:lnTo>
                  <a:lnTo>
                    <a:pt x="555" y="463"/>
                  </a:lnTo>
                  <a:close/>
                  <a:moveTo>
                    <a:pt x="758" y="583"/>
                  </a:moveTo>
                  <a:lnTo>
                    <a:pt x="744" y="611"/>
                  </a:lnTo>
                  <a:lnTo>
                    <a:pt x="782" y="632"/>
                  </a:lnTo>
                  <a:lnTo>
                    <a:pt x="838" y="660"/>
                  </a:lnTo>
                  <a:lnTo>
                    <a:pt x="885" y="684"/>
                  </a:lnTo>
                  <a:lnTo>
                    <a:pt x="899" y="656"/>
                  </a:lnTo>
                  <a:lnTo>
                    <a:pt x="852" y="632"/>
                  </a:lnTo>
                  <a:lnTo>
                    <a:pt x="796" y="604"/>
                  </a:lnTo>
                  <a:lnTo>
                    <a:pt x="758" y="583"/>
                  </a:lnTo>
                  <a:close/>
                  <a:moveTo>
                    <a:pt x="971" y="686"/>
                  </a:moveTo>
                  <a:lnTo>
                    <a:pt x="959" y="716"/>
                  </a:lnTo>
                  <a:lnTo>
                    <a:pt x="1013" y="738"/>
                  </a:lnTo>
                  <a:lnTo>
                    <a:pt x="1070" y="763"/>
                  </a:lnTo>
                  <a:lnTo>
                    <a:pt x="1105" y="777"/>
                  </a:lnTo>
                  <a:lnTo>
                    <a:pt x="1117" y="747"/>
                  </a:lnTo>
                  <a:lnTo>
                    <a:pt x="1083" y="733"/>
                  </a:lnTo>
                  <a:lnTo>
                    <a:pt x="1025" y="709"/>
                  </a:lnTo>
                  <a:lnTo>
                    <a:pt x="971" y="686"/>
                  </a:lnTo>
                  <a:close/>
                  <a:moveTo>
                    <a:pt x="1191" y="775"/>
                  </a:moveTo>
                  <a:lnTo>
                    <a:pt x="1180" y="805"/>
                  </a:lnTo>
                  <a:lnTo>
                    <a:pt x="1184" y="806"/>
                  </a:lnTo>
                  <a:lnTo>
                    <a:pt x="1180" y="805"/>
                  </a:lnTo>
                  <a:lnTo>
                    <a:pt x="1185" y="806"/>
                  </a:lnTo>
                  <a:lnTo>
                    <a:pt x="1241" y="824"/>
                  </a:lnTo>
                  <a:lnTo>
                    <a:pt x="1245" y="808"/>
                  </a:lnTo>
                  <a:lnTo>
                    <a:pt x="1240" y="824"/>
                  </a:lnTo>
                  <a:lnTo>
                    <a:pt x="1295" y="843"/>
                  </a:lnTo>
                  <a:lnTo>
                    <a:pt x="1292" y="841"/>
                  </a:lnTo>
                  <a:lnTo>
                    <a:pt x="1297" y="843"/>
                  </a:lnTo>
                  <a:lnTo>
                    <a:pt x="1332" y="852"/>
                  </a:lnTo>
                  <a:lnTo>
                    <a:pt x="1341" y="822"/>
                  </a:lnTo>
                  <a:lnTo>
                    <a:pt x="1306" y="813"/>
                  </a:lnTo>
                  <a:lnTo>
                    <a:pt x="1301" y="827"/>
                  </a:lnTo>
                  <a:lnTo>
                    <a:pt x="1306" y="813"/>
                  </a:lnTo>
                  <a:lnTo>
                    <a:pt x="1250" y="794"/>
                  </a:lnTo>
                  <a:lnTo>
                    <a:pt x="1259" y="796"/>
                  </a:lnTo>
                  <a:lnTo>
                    <a:pt x="1250" y="794"/>
                  </a:lnTo>
                  <a:lnTo>
                    <a:pt x="1194" y="777"/>
                  </a:lnTo>
                  <a:lnTo>
                    <a:pt x="1189" y="791"/>
                  </a:lnTo>
                  <a:lnTo>
                    <a:pt x="1194" y="777"/>
                  </a:lnTo>
                  <a:lnTo>
                    <a:pt x="1191" y="775"/>
                  </a:lnTo>
                  <a:close/>
                  <a:moveTo>
                    <a:pt x="1416" y="845"/>
                  </a:moveTo>
                  <a:lnTo>
                    <a:pt x="1407" y="874"/>
                  </a:lnTo>
                  <a:lnTo>
                    <a:pt x="1411" y="876"/>
                  </a:lnTo>
                  <a:lnTo>
                    <a:pt x="1470" y="892"/>
                  </a:lnTo>
                  <a:lnTo>
                    <a:pt x="1528" y="908"/>
                  </a:lnTo>
                  <a:lnTo>
                    <a:pt x="1521" y="904"/>
                  </a:lnTo>
                  <a:lnTo>
                    <a:pt x="1528" y="908"/>
                  </a:lnTo>
                  <a:lnTo>
                    <a:pt x="1561" y="915"/>
                  </a:lnTo>
                  <a:lnTo>
                    <a:pt x="1568" y="885"/>
                  </a:lnTo>
                  <a:lnTo>
                    <a:pt x="1535" y="878"/>
                  </a:lnTo>
                  <a:lnTo>
                    <a:pt x="1531" y="892"/>
                  </a:lnTo>
                  <a:lnTo>
                    <a:pt x="1536" y="878"/>
                  </a:lnTo>
                  <a:lnTo>
                    <a:pt x="1479" y="862"/>
                  </a:lnTo>
                  <a:lnTo>
                    <a:pt x="1419" y="847"/>
                  </a:lnTo>
                  <a:lnTo>
                    <a:pt x="1416" y="845"/>
                  </a:lnTo>
                  <a:close/>
                  <a:moveTo>
                    <a:pt x="1645" y="902"/>
                  </a:moveTo>
                  <a:lnTo>
                    <a:pt x="1638" y="932"/>
                  </a:lnTo>
                  <a:lnTo>
                    <a:pt x="1641" y="934"/>
                  </a:lnTo>
                  <a:lnTo>
                    <a:pt x="1753" y="958"/>
                  </a:lnTo>
                  <a:lnTo>
                    <a:pt x="1749" y="956"/>
                  </a:lnTo>
                  <a:lnTo>
                    <a:pt x="1755" y="958"/>
                  </a:lnTo>
                  <a:lnTo>
                    <a:pt x="1795" y="965"/>
                  </a:lnTo>
                  <a:lnTo>
                    <a:pt x="1800" y="936"/>
                  </a:lnTo>
                  <a:lnTo>
                    <a:pt x="1760" y="929"/>
                  </a:lnTo>
                  <a:lnTo>
                    <a:pt x="1756" y="943"/>
                  </a:lnTo>
                  <a:lnTo>
                    <a:pt x="1760" y="929"/>
                  </a:lnTo>
                  <a:lnTo>
                    <a:pt x="1648" y="904"/>
                  </a:lnTo>
                  <a:lnTo>
                    <a:pt x="1645" y="902"/>
                  </a:lnTo>
                  <a:close/>
                  <a:moveTo>
                    <a:pt x="1877" y="950"/>
                  </a:moveTo>
                  <a:lnTo>
                    <a:pt x="1871" y="979"/>
                  </a:lnTo>
                  <a:lnTo>
                    <a:pt x="1927" y="988"/>
                  </a:lnTo>
                  <a:lnTo>
                    <a:pt x="2029" y="1004"/>
                  </a:lnTo>
                  <a:lnTo>
                    <a:pt x="2034" y="974"/>
                  </a:lnTo>
                  <a:lnTo>
                    <a:pt x="1933" y="958"/>
                  </a:lnTo>
                  <a:lnTo>
                    <a:pt x="1877" y="950"/>
                  </a:lnTo>
                  <a:close/>
                  <a:moveTo>
                    <a:pt x="2111" y="986"/>
                  </a:moveTo>
                  <a:lnTo>
                    <a:pt x="2107" y="1018"/>
                  </a:lnTo>
                  <a:lnTo>
                    <a:pt x="2154" y="1023"/>
                  </a:lnTo>
                  <a:lnTo>
                    <a:pt x="2156" y="1007"/>
                  </a:lnTo>
                  <a:lnTo>
                    <a:pt x="2154" y="1023"/>
                  </a:lnTo>
                  <a:lnTo>
                    <a:pt x="2210" y="1032"/>
                  </a:lnTo>
                  <a:lnTo>
                    <a:pt x="2221" y="1033"/>
                  </a:lnTo>
                  <a:lnTo>
                    <a:pt x="2210" y="1032"/>
                  </a:lnTo>
                  <a:lnTo>
                    <a:pt x="2264" y="1037"/>
                  </a:lnTo>
                  <a:lnTo>
                    <a:pt x="2268" y="1005"/>
                  </a:lnTo>
                  <a:lnTo>
                    <a:pt x="2214" y="1000"/>
                  </a:lnTo>
                  <a:lnTo>
                    <a:pt x="2212" y="1016"/>
                  </a:lnTo>
                  <a:lnTo>
                    <a:pt x="2215" y="1002"/>
                  </a:lnTo>
                  <a:lnTo>
                    <a:pt x="2159" y="993"/>
                  </a:lnTo>
                  <a:lnTo>
                    <a:pt x="2132" y="988"/>
                  </a:lnTo>
                  <a:lnTo>
                    <a:pt x="2158" y="991"/>
                  </a:lnTo>
                  <a:lnTo>
                    <a:pt x="2111" y="986"/>
                  </a:lnTo>
                  <a:close/>
                  <a:moveTo>
                    <a:pt x="2346" y="1016"/>
                  </a:moveTo>
                  <a:lnTo>
                    <a:pt x="2343" y="1047"/>
                  </a:lnTo>
                  <a:lnTo>
                    <a:pt x="2383" y="1051"/>
                  </a:lnTo>
                  <a:lnTo>
                    <a:pt x="2440" y="1058"/>
                  </a:lnTo>
                  <a:lnTo>
                    <a:pt x="2498" y="1063"/>
                  </a:lnTo>
                  <a:lnTo>
                    <a:pt x="2500" y="1063"/>
                  </a:lnTo>
                  <a:lnTo>
                    <a:pt x="2503" y="1032"/>
                  </a:lnTo>
                  <a:lnTo>
                    <a:pt x="2502" y="1032"/>
                  </a:lnTo>
                  <a:lnTo>
                    <a:pt x="2444" y="1026"/>
                  </a:lnTo>
                  <a:lnTo>
                    <a:pt x="2386" y="1019"/>
                  </a:lnTo>
                  <a:lnTo>
                    <a:pt x="2346" y="1016"/>
                  </a:lnTo>
                  <a:close/>
                  <a:moveTo>
                    <a:pt x="2582" y="1039"/>
                  </a:moveTo>
                  <a:lnTo>
                    <a:pt x="2578" y="1070"/>
                  </a:lnTo>
                  <a:lnTo>
                    <a:pt x="2610" y="1073"/>
                  </a:lnTo>
                  <a:lnTo>
                    <a:pt x="2608" y="1073"/>
                  </a:lnTo>
                  <a:lnTo>
                    <a:pt x="2612" y="1073"/>
                  </a:lnTo>
                  <a:lnTo>
                    <a:pt x="2669" y="1077"/>
                  </a:lnTo>
                  <a:lnTo>
                    <a:pt x="2669" y="1061"/>
                  </a:lnTo>
                  <a:lnTo>
                    <a:pt x="2667" y="1077"/>
                  </a:lnTo>
                  <a:lnTo>
                    <a:pt x="2723" y="1082"/>
                  </a:lnTo>
                  <a:lnTo>
                    <a:pt x="2721" y="1082"/>
                  </a:lnTo>
                  <a:lnTo>
                    <a:pt x="2725" y="1082"/>
                  </a:lnTo>
                  <a:lnTo>
                    <a:pt x="2737" y="1084"/>
                  </a:lnTo>
                  <a:lnTo>
                    <a:pt x="2739" y="1052"/>
                  </a:lnTo>
                  <a:lnTo>
                    <a:pt x="2727" y="1051"/>
                  </a:lnTo>
                  <a:lnTo>
                    <a:pt x="2725" y="1066"/>
                  </a:lnTo>
                  <a:lnTo>
                    <a:pt x="2727" y="1051"/>
                  </a:lnTo>
                  <a:lnTo>
                    <a:pt x="2671" y="1046"/>
                  </a:lnTo>
                  <a:lnTo>
                    <a:pt x="2673" y="1046"/>
                  </a:lnTo>
                  <a:lnTo>
                    <a:pt x="2671" y="1046"/>
                  </a:lnTo>
                  <a:lnTo>
                    <a:pt x="2613" y="1042"/>
                  </a:lnTo>
                  <a:lnTo>
                    <a:pt x="2612" y="1058"/>
                  </a:lnTo>
                  <a:lnTo>
                    <a:pt x="2613" y="1042"/>
                  </a:lnTo>
                  <a:lnTo>
                    <a:pt x="2582" y="1039"/>
                  </a:lnTo>
                  <a:close/>
                  <a:moveTo>
                    <a:pt x="2819" y="1058"/>
                  </a:moveTo>
                  <a:lnTo>
                    <a:pt x="2816" y="1089"/>
                  </a:lnTo>
                  <a:lnTo>
                    <a:pt x="2840" y="1091"/>
                  </a:lnTo>
                  <a:lnTo>
                    <a:pt x="2838" y="1091"/>
                  </a:lnTo>
                  <a:lnTo>
                    <a:pt x="2842" y="1091"/>
                  </a:lnTo>
                  <a:lnTo>
                    <a:pt x="2957" y="1098"/>
                  </a:lnTo>
                  <a:lnTo>
                    <a:pt x="2975" y="1100"/>
                  </a:lnTo>
                  <a:lnTo>
                    <a:pt x="2976" y="1068"/>
                  </a:lnTo>
                  <a:lnTo>
                    <a:pt x="2959" y="1066"/>
                  </a:lnTo>
                  <a:lnTo>
                    <a:pt x="2844" y="1059"/>
                  </a:lnTo>
                  <a:lnTo>
                    <a:pt x="2842" y="1075"/>
                  </a:lnTo>
                  <a:lnTo>
                    <a:pt x="2844" y="1059"/>
                  </a:lnTo>
                  <a:lnTo>
                    <a:pt x="2819" y="1058"/>
                  </a:lnTo>
                  <a:close/>
                  <a:moveTo>
                    <a:pt x="3055" y="1072"/>
                  </a:moveTo>
                  <a:lnTo>
                    <a:pt x="3053" y="1103"/>
                  </a:lnTo>
                  <a:lnTo>
                    <a:pt x="3069" y="1105"/>
                  </a:lnTo>
                  <a:lnTo>
                    <a:pt x="3125" y="1108"/>
                  </a:lnTo>
                  <a:lnTo>
                    <a:pt x="3123" y="1108"/>
                  </a:lnTo>
                  <a:lnTo>
                    <a:pt x="3125" y="1108"/>
                  </a:lnTo>
                  <a:lnTo>
                    <a:pt x="3181" y="1110"/>
                  </a:lnTo>
                  <a:lnTo>
                    <a:pt x="3181" y="1094"/>
                  </a:lnTo>
                  <a:lnTo>
                    <a:pt x="3181" y="1110"/>
                  </a:lnTo>
                  <a:lnTo>
                    <a:pt x="3212" y="1112"/>
                  </a:lnTo>
                  <a:lnTo>
                    <a:pt x="3214" y="1080"/>
                  </a:lnTo>
                  <a:lnTo>
                    <a:pt x="3182" y="1079"/>
                  </a:lnTo>
                  <a:lnTo>
                    <a:pt x="3181" y="1079"/>
                  </a:lnTo>
                  <a:lnTo>
                    <a:pt x="3125" y="1077"/>
                  </a:lnTo>
                  <a:lnTo>
                    <a:pt x="3125" y="1093"/>
                  </a:lnTo>
                  <a:lnTo>
                    <a:pt x="3126" y="1077"/>
                  </a:lnTo>
                  <a:lnTo>
                    <a:pt x="3071" y="1073"/>
                  </a:lnTo>
                  <a:lnTo>
                    <a:pt x="3055" y="1072"/>
                  </a:lnTo>
                  <a:close/>
                  <a:moveTo>
                    <a:pt x="3291" y="1084"/>
                  </a:moveTo>
                  <a:lnTo>
                    <a:pt x="3291" y="1115"/>
                  </a:lnTo>
                  <a:lnTo>
                    <a:pt x="3296" y="1115"/>
                  </a:lnTo>
                  <a:lnTo>
                    <a:pt x="3296" y="1100"/>
                  </a:lnTo>
                  <a:lnTo>
                    <a:pt x="3296" y="1115"/>
                  </a:lnTo>
                  <a:lnTo>
                    <a:pt x="3355" y="1119"/>
                  </a:lnTo>
                  <a:lnTo>
                    <a:pt x="3353" y="1119"/>
                  </a:lnTo>
                  <a:lnTo>
                    <a:pt x="3355" y="1119"/>
                  </a:lnTo>
                  <a:lnTo>
                    <a:pt x="3413" y="1121"/>
                  </a:lnTo>
                  <a:lnTo>
                    <a:pt x="3449" y="1122"/>
                  </a:lnTo>
                  <a:lnTo>
                    <a:pt x="3449" y="1091"/>
                  </a:lnTo>
                  <a:lnTo>
                    <a:pt x="3413" y="1089"/>
                  </a:lnTo>
                  <a:lnTo>
                    <a:pt x="3355" y="1087"/>
                  </a:lnTo>
                  <a:lnTo>
                    <a:pt x="3355" y="1103"/>
                  </a:lnTo>
                  <a:lnTo>
                    <a:pt x="3357" y="1087"/>
                  </a:lnTo>
                  <a:lnTo>
                    <a:pt x="3297" y="1084"/>
                  </a:lnTo>
                  <a:lnTo>
                    <a:pt x="3296" y="1084"/>
                  </a:lnTo>
                  <a:lnTo>
                    <a:pt x="3291" y="1084"/>
                  </a:lnTo>
                  <a:close/>
                  <a:moveTo>
                    <a:pt x="3530" y="1093"/>
                  </a:moveTo>
                  <a:lnTo>
                    <a:pt x="3528" y="1124"/>
                  </a:lnTo>
                  <a:lnTo>
                    <a:pt x="3580" y="1128"/>
                  </a:lnTo>
                  <a:lnTo>
                    <a:pt x="3579" y="1128"/>
                  </a:lnTo>
                  <a:lnTo>
                    <a:pt x="3580" y="1128"/>
                  </a:lnTo>
                  <a:lnTo>
                    <a:pt x="3636" y="1129"/>
                  </a:lnTo>
                  <a:lnTo>
                    <a:pt x="3687" y="1131"/>
                  </a:lnTo>
                  <a:lnTo>
                    <a:pt x="3687" y="1100"/>
                  </a:lnTo>
                  <a:lnTo>
                    <a:pt x="3636" y="1098"/>
                  </a:lnTo>
                  <a:lnTo>
                    <a:pt x="3580" y="1096"/>
                  </a:lnTo>
                  <a:lnTo>
                    <a:pt x="3580" y="1112"/>
                  </a:lnTo>
                  <a:lnTo>
                    <a:pt x="3582" y="1096"/>
                  </a:lnTo>
                  <a:lnTo>
                    <a:pt x="3530" y="1093"/>
                  </a:lnTo>
                  <a:close/>
                  <a:moveTo>
                    <a:pt x="3765" y="1101"/>
                  </a:moveTo>
                  <a:lnTo>
                    <a:pt x="3765" y="1133"/>
                  </a:lnTo>
                  <a:lnTo>
                    <a:pt x="3811" y="1133"/>
                  </a:lnTo>
                  <a:lnTo>
                    <a:pt x="3868" y="1135"/>
                  </a:lnTo>
                  <a:lnTo>
                    <a:pt x="3924" y="1136"/>
                  </a:lnTo>
                  <a:lnTo>
                    <a:pt x="3924" y="1105"/>
                  </a:lnTo>
                  <a:lnTo>
                    <a:pt x="3868" y="1103"/>
                  </a:lnTo>
                  <a:lnTo>
                    <a:pt x="3811" y="1101"/>
                  </a:lnTo>
                  <a:lnTo>
                    <a:pt x="3765" y="1101"/>
                  </a:lnTo>
                  <a:close/>
                  <a:moveTo>
                    <a:pt x="4003" y="1107"/>
                  </a:moveTo>
                  <a:lnTo>
                    <a:pt x="4003" y="1138"/>
                  </a:lnTo>
                  <a:lnTo>
                    <a:pt x="4036" y="1140"/>
                  </a:lnTo>
                  <a:lnTo>
                    <a:pt x="4092" y="1140"/>
                  </a:lnTo>
                  <a:lnTo>
                    <a:pt x="4151" y="1142"/>
                  </a:lnTo>
                  <a:lnTo>
                    <a:pt x="4161" y="1142"/>
                  </a:lnTo>
                  <a:lnTo>
                    <a:pt x="4161" y="1110"/>
                  </a:lnTo>
                  <a:lnTo>
                    <a:pt x="4151" y="1110"/>
                  </a:lnTo>
                  <a:lnTo>
                    <a:pt x="4092" y="1108"/>
                  </a:lnTo>
                  <a:lnTo>
                    <a:pt x="4036" y="1108"/>
                  </a:lnTo>
                  <a:lnTo>
                    <a:pt x="4003" y="1107"/>
                  </a:lnTo>
                  <a:close/>
                  <a:moveTo>
                    <a:pt x="4240" y="1112"/>
                  </a:moveTo>
                  <a:lnTo>
                    <a:pt x="4240" y="1143"/>
                  </a:lnTo>
                  <a:lnTo>
                    <a:pt x="4266" y="1143"/>
                  </a:lnTo>
                  <a:lnTo>
                    <a:pt x="4324" y="1145"/>
                  </a:lnTo>
                  <a:lnTo>
                    <a:pt x="4399" y="1145"/>
                  </a:lnTo>
                  <a:lnTo>
                    <a:pt x="4399" y="1114"/>
                  </a:lnTo>
                  <a:lnTo>
                    <a:pt x="4324" y="1114"/>
                  </a:lnTo>
                  <a:lnTo>
                    <a:pt x="4266" y="1112"/>
                  </a:lnTo>
                  <a:lnTo>
                    <a:pt x="4240" y="1112"/>
                  </a:lnTo>
                  <a:close/>
                  <a:moveTo>
                    <a:pt x="4477" y="1115"/>
                  </a:moveTo>
                  <a:lnTo>
                    <a:pt x="4477" y="1147"/>
                  </a:lnTo>
                  <a:lnTo>
                    <a:pt x="4491" y="1147"/>
                  </a:lnTo>
                  <a:lnTo>
                    <a:pt x="4549" y="1148"/>
                  </a:lnTo>
                  <a:lnTo>
                    <a:pt x="4636" y="1148"/>
                  </a:lnTo>
                  <a:lnTo>
                    <a:pt x="4636" y="1117"/>
                  </a:lnTo>
                  <a:lnTo>
                    <a:pt x="4549" y="1117"/>
                  </a:lnTo>
                  <a:lnTo>
                    <a:pt x="4491" y="1115"/>
                  </a:lnTo>
                  <a:lnTo>
                    <a:pt x="4477" y="1115"/>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662" name="Freeform 2254"/>
            <p:cNvSpPr>
              <a:spLocks/>
            </p:cNvSpPr>
            <p:nvPr/>
          </p:nvSpPr>
          <p:spPr bwMode="auto">
            <a:xfrm>
              <a:off x="1807" y="1566"/>
              <a:ext cx="2340" cy="1413"/>
            </a:xfrm>
            <a:custGeom>
              <a:avLst/>
              <a:gdLst>
                <a:gd name="T0" fmla="*/ 30 w 4681"/>
                <a:gd name="T1" fmla="*/ 714 h 2828"/>
                <a:gd name="T2" fmla="*/ 96 w 4681"/>
                <a:gd name="T3" fmla="*/ 1229 h 2828"/>
                <a:gd name="T4" fmla="*/ 155 w 4681"/>
                <a:gd name="T5" fmla="*/ 1453 h 2828"/>
                <a:gd name="T6" fmla="*/ 267 w 4681"/>
                <a:gd name="T7" fmla="*/ 1721 h 2828"/>
                <a:gd name="T8" fmla="*/ 381 w 4681"/>
                <a:gd name="T9" fmla="*/ 1905 h 2828"/>
                <a:gd name="T10" fmla="*/ 440 w 4681"/>
                <a:gd name="T11" fmla="*/ 1980 h 2828"/>
                <a:gd name="T12" fmla="*/ 548 w 4681"/>
                <a:gd name="T13" fmla="*/ 2100 h 2828"/>
                <a:gd name="T14" fmla="*/ 730 w 4681"/>
                <a:gd name="T15" fmla="*/ 2252 h 2828"/>
                <a:gd name="T16" fmla="*/ 787 w 4681"/>
                <a:gd name="T17" fmla="*/ 2292 h 2828"/>
                <a:gd name="T18" fmla="*/ 1016 w 4681"/>
                <a:gd name="T19" fmla="*/ 2423 h 2828"/>
                <a:gd name="T20" fmla="*/ 1075 w 4681"/>
                <a:gd name="T21" fmla="*/ 2451 h 2828"/>
                <a:gd name="T22" fmla="*/ 1194 w 4681"/>
                <a:gd name="T23" fmla="*/ 2502 h 2828"/>
                <a:gd name="T24" fmla="*/ 1302 w 4681"/>
                <a:gd name="T25" fmla="*/ 2540 h 2828"/>
                <a:gd name="T26" fmla="*/ 1526 w 4681"/>
                <a:gd name="T27" fmla="*/ 2603 h 2828"/>
                <a:gd name="T28" fmla="*/ 1697 w 4681"/>
                <a:gd name="T29" fmla="*/ 2645 h 2828"/>
                <a:gd name="T30" fmla="*/ 2072 w 4681"/>
                <a:gd name="T31" fmla="*/ 2709 h 2828"/>
                <a:gd name="T32" fmla="*/ 2159 w 4681"/>
                <a:gd name="T33" fmla="*/ 2722 h 2828"/>
                <a:gd name="T34" fmla="*/ 2503 w 4681"/>
                <a:gd name="T35" fmla="*/ 2756 h 2828"/>
                <a:gd name="T36" fmla="*/ 2561 w 4681"/>
                <a:gd name="T37" fmla="*/ 2760 h 2828"/>
                <a:gd name="T38" fmla="*/ 2730 w 4681"/>
                <a:gd name="T39" fmla="*/ 2774 h 2828"/>
                <a:gd name="T40" fmla="*/ 2962 w 4681"/>
                <a:gd name="T41" fmla="*/ 2788 h 2828"/>
                <a:gd name="T42" fmla="*/ 3072 w 4681"/>
                <a:gd name="T43" fmla="*/ 2793 h 2828"/>
                <a:gd name="T44" fmla="*/ 3186 w 4681"/>
                <a:gd name="T45" fmla="*/ 2798 h 2828"/>
                <a:gd name="T46" fmla="*/ 3418 w 4681"/>
                <a:gd name="T47" fmla="*/ 2805 h 2828"/>
                <a:gd name="T48" fmla="*/ 3641 w 4681"/>
                <a:gd name="T49" fmla="*/ 2812 h 2828"/>
                <a:gd name="T50" fmla="*/ 3931 w 4681"/>
                <a:gd name="T51" fmla="*/ 2818 h 2828"/>
                <a:gd name="T52" fmla="*/ 3985 w 4681"/>
                <a:gd name="T53" fmla="*/ 2819 h 2828"/>
                <a:gd name="T54" fmla="*/ 4271 w 4681"/>
                <a:gd name="T55" fmla="*/ 2824 h 2828"/>
                <a:gd name="T56" fmla="*/ 4681 w 4681"/>
                <a:gd name="T57" fmla="*/ 2828 h 2828"/>
                <a:gd name="T58" fmla="*/ 4329 w 4681"/>
                <a:gd name="T59" fmla="*/ 2793 h 2828"/>
                <a:gd name="T60" fmla="*/ 4041 w 4681"/>
                <a:gd name="T61" fmla="*/ 2790 h 2828"/>
                <a:gd name="T62" fmla="*/ 3873 w 4681"/>
                <a:gd name="T63" fmla="*/ 2786 h 2828"/>
                <a:gd name="T64" fmla="*/ 3529 w 4681"/>
                <a:gd name="T65" fmla="*/ 2777 h 2828"/>
                <a:gd name="T66" fmla="*/ 3418 w 4681"/>
                <a:gd name="T67" fmla="*/ 2774 h 2828"/>
                <a:gd name="T68" fmla="*/ 3187 w 4681"/>
                <a:gd name="T69" fmla="*/ 2767 h 2828"/>
                <a:gd name="T70" fmla="*/ 3076 w 4681"/>
                <a:gd name="T71" fmla="*/ 2762 h 2828"/>
                <a:gd name="T72" fmla="*/ 2964 w 4681"/>
                <a:gd name="T73" fmla="*/ 2756 h 2828"/>
                <a:gd name="T74" fmla="*/ 2674 w 4681"/>
                <a:gd name="T75" fmla="*/ 2755 h 2828"/>
                <a:gd name="T76" fmla="*/ 2564 w 4681"/>
                <a:gd name="T77" fmla="*/ 2728 h 2828"/>
                <a:gd name="T78" fmla="*/ 2219 w 4681"/>
                <a:gd name="T79" fmla="*/ 2695 h 2828"/>
                <a:gd name="T80" fmla="*/ 2091 w 4681"/>
                <a:gd name="T81" fmla="*/ 2680 h 2828"/>
                <a:gd name="T82" fmla="*/ 1938 w 4681"/>
                <a:gd name="T83" fmla="*/ 2659 h 2828"/>
                <a:gd name="T84" fmla="*/ 1653 w 4681"/>
                <a:gd name="T85" fmla="*/ 2605 h 2828"/>
                <a:gd name="T86" fmla="*/ 1484 w 4681"/>
                <a:gd name="T87" fmla="*/ 2561 h 2828"/>
                <a:gd name="T88" fmla="*/ 1311 w 4681"/>
                <a:gd name="T89" fmla="*/ 2510 h 2828"/>
                <a:gd name="T90" fmla="*/ 1145 w 4681"/>
                <a:gd name="T91" fmla="*/ 2446 h 2828"/>
                <a:gd name="T92" fmla="*/ 1023 w 4681"/>
                <a:gd name="T93" fmla="*/ 2409 h 2828"/>
                <a:gd name="T94" fmla="*/ 915 w 4681"/>
                <a:gd name="T95" fmla="*/ 2336 h 2828"/>
                <a:gd name="T96" fmla="*/ 738 w 4681"/>
                <a:gd name="T97" fmla="*/ 2240 h 2828"/>
                <a:gd name="T98" fmla="*/ 635 w 4681"/>
                <a:gd name="T99" fmla="*/ 2139 h 2828"/>
                <a:gd name="T100" fmla="*/ 508 w 4681"/>
                <a:gd name="T101" fmla="*/ 2036 h 2828"/>
                <a:gd name="T102" fmla="*/ 405 w 4681"/>
                <a:gd name="T103" fmla="*/ 1887 h 2828"/>
                <a:gd name="T104" fmla="*/ 353 w 4681"/>
                <a:gd name="T105" fmla="*/ 1807 h 2828"/>
                <a:gd name="T106" fmla="*/ 227 w 4681"/>
                <a:gd name="T107" fmla="*/ 1599 h 2828"/>
                <a:gd name="T108" fmla="*/ 126 w 4681"/>
                <a:gd name="T109" fmla="*/ 1222 h 2828"/>
                <a:gd name="T110" fmla="*/ 77 w 4681"/>
                <a:gd name="T111" fmla="*/ 894 h 2828"/>
                <a:gd name="T112" fmla="*/ 32 w 4681"/>
                <a:gd name="T113" fmla="*/ 0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81" h="2828">
                  <a:moveTo>
                    <a:pt x="32" y="0"/>
                  </a:moveTo>
                  <a:lnTo>
                    <a:pt x="0" y="2"/>
                  </a:lnTo>
                  <a:lnTo>
                    <a:pt x="16" y="404"/>
                  </a:lnTo>
                  <a:lnTo>
                    <a:pt x="30" y="712"/>
                  </a:lnTo>
                  <a:lnTo>
                    <a:pt x="30" y="714"/>
                  </a:lnTo>
                  <a:lnTo>
                    <a:pt x="30" y="712"/>
                  </a:lnTo>
                  <a:lnTo>
                    <a:pt x="45" y="898"/>
                  </a:lnTo>
                  <a:lnTo>
                    <a:pt x="44" y="885"/>
                  </a:lnTo>
                  <a:lnTo>
                    <a:pt x="47" y="899"/>
                  </a:lnTo>
                  <a:lnTo>
                    <a:pt x="96" y="1229"/>
                  </a:lnTo>
                  <a:lnTo>
                    <a:pt x="96" y="1233"/>
                  </a:lnTo>
                  <a:lnTo>
                    <a:pt x="96" y="1231"/>
                  </a:lnTo>
                  <a:lnTo>
                    <a:pt x="155" y="1451"/>
                  </a:lnTo>
                  <a:lnTo>
                    <a:pt x="155" y="1456"/>
                  </a:lnTo>
                  <a:lnTo>
                    <a:pt x="155" y="1453"/>
                  </a:lnTo>
                  <a:lnTo>
                    <a:pt x="213" y="1606"/>
                  </a:lnTo>
                  <a:lnTo>
                    <a:pt x="210" y="1601"/>
                  </a:lnTo>
                  <a:lnTo>
                    <a:pt x="213" y="1606"/>
                  </a:lnTo>
                  <a:lnTo>
                    <a:pt x="269" y="1725"/>
                  </a:lnTo>
                  <a:lnTo>
                    <a:pt x="267" y="1721"/>
                  </a:lnTo>
                  <a:lnTo>
                    <a:pt x="271" y="1727"/>
                  </a:lnTo>
                  <a:lnTo>
                    <a:pt x="326" y="1823"/>
                  </a:lnTo>
                  <a:lnTo>
                    <a:pt x="330" y="1830"/>
                  </a:lnTo>
                  <a:lnTo>
                    <a:pt x="326" y="1823"/>
                  </a:lnTo>
                  <a:lnTo>
                    <a:pt x="381" y="1905"/>
                  </a:lnTo>
                  <a:lnTo>
                    <a:pt x="379" y="1903"/>
                  </a:lnTo>
                  <a:lnTo>
                    <a:pt x="381" y="1906"/>
                  </a:lnTo>
                  <a:lnTo>
                    <a:pt x="438" y="1980"/>
                  </a:lnTo>
                  <a:lnTo>
                    <a:pt x="436" y="1978"/>
                  </a:lnTo>
                  <a:lnTo>
                    <a:pt x="440" y="1980"/>
                  </a:lnTo>
                  <a:lnTo>
                    <a:pt x="498" y="2046"/>
                  </a:lnTo>
                  <a:lnTo>
                    <a:pt x="505" y="2055"/>
                  </a:lnTo>
                  <a:lnTo>
                    <a:pt x="498" y="2048"/>
                  </a:lnTo>
                  <a:lnTo>
                    <a:pt x="555" y="2107"/>
                  </a:lnTo>
                  <a:lnTo>
                    <a:pt x="548" y="2100"/>
                  </a:lnTo>
                  <a:lnTo>
                    <a:pt x="555" y="2107"/>
                  </a:lnTo>
                  <a:lnTo>
                    <a:pt x="614" y="2161"/>
                  </a:lnTo>
                  <a:lnTo>
                    <a:pt x="616" y="2161"/>
                  </a:lnTo>
                  <a:lnTo>
                    <a:pt x="674" y="2208"/>
                  </a:lnTo>
                  <a:lnTo>
                    <a:pt x="730" y="2252"/>
                  </a:lnTo>
                  <a:lnTo>
                    <a:pt x="731" y="2254"/>
                  </a:lnTo>
                  <a:lnTo>
                    <a:pt x="730" y="2254"/>
                  </a:lnTo>
                  <a:lnTo>
                    <a:pt x="786" y="2292"/>
                  </a:lnTo>
                  <a:lnTo>
                    <a:pt x="777" y="2285"/>
                  </a:lnTo>
                  <a:lnTo>
                    <a:pt x="787" y="2292"/>
                  </a:lnTo>
                  <a:lnTo>
                    <a:pt x="899" y="2362"/>
                  </a:lnTo>
                  <a:lnTo>
                    <a:pt x="902" y="2364"/>
                  </a:lnTo>
                  <a:lnTo>
                    <a:pt x="899" y="2362"/>
                  </a:lnTo>
                  <a:lnTo>
                    <a:pt x="957" y="2393"/>
                  </a:lnTo>
                  <a:lnTo>
                    <a:pt x="1016" y="2423"/>
                  </a:lnTo>
                  <a:lnTo>
                    <a:pt x="1007" y="2420"/>
                  </a:lnTo>
                  <a:lnTo>
                    <a:pt x="1018" y="2423"/>
                  </a:lnTo>
                  <a:lnTo>
                    <a:pt x="1075" y="2449"/>
                  </a:lnTo>
                  <a:lnTo>
                    <a:pt x="1103" y="2463"/>
                  </a:lnTo>
                  <a:lnTo>
                    <a:pt x="1075" y="2451"/>
                  </a:lnTo>
                  <a:lnTo>
                    <a:pt x="1133" y="2475"/>
                  </a:lnTo>
                  <a:lnTo>
                    <a:pt x="1138" y="2460"/>
                  </a:lnTo>
                  <a:lnTo>
                    <a:pt x="1133" y="2474"/>
                  </a:lnTo>
                  <a:lnTo>
                    <a:pt x="1189" y="2498"/>
                  </a:lnTo>
                  <a:lnTo>
                    <a:pt x="1194" y="2502"/>
                  </a:lnTo>
                  <a:lnTo>
                    <a:pt x="1189" y="2500"/>
                  </a:lnTo>
                  <a:lnTo>
                    <a:pt x="1245" y="2519"/>
                  </a:lnTo>
                  <a:lnTo>
                    <a:pt x="1300" y="2540"/>
                  </a:lnTo>
                  <a:lnTo>
                    <a:pt x="1297" y="2538"/>
                  </a:lnTo>
                  <a:lnTo>
                    <a:pt x="1302" y="2540"/>
                  </a:lnTo>
                  <a:lnTo>
                    <a:pt x="1358" y="2557"/>
                  </a:lnTo>
                  <a:lnTo>
                    <a:pt x="1416" y="2575"/>
                  </a:lnTo>
                  <a:lnTo>
                    <a:pt x="1475" y="2591"/>
                  </a:lnTo>
                  <a:lnTo>
                    <a:pt x="1533" y="2606"/>
                  </a:lnTo>
                  <a:lnTo>
                    <a:pt x="1526" y="2603"/>
                  </a:lnTo>
                  <a:lnTo>
                    <a:pt x="1533" y="2606"/>
                  </a:lnTo>
                  <a:lnTo>
                    <a:pt x="1590" y="2620"/>
                  </a:lnTo>
                  <a:lnTo>
                    <a:pt x="1646" y="2634"/>
                  </a:lnTo>
                  <a:lnTo>
                    <a:pt x="1702" y="2646"/>
                  </a:lnTo>
                  <a:lnTo>
                    <a:pt x="1697" y="2645"/>
                  </a:lnTo>
                  <a:lnTo>
                    <a:pt x="1704" y="2646"/>
                  </a:lnTo>
                  <a:lnTo>
                    <a:pt x="1760" y="2657"/>
                  </a:lnTo>
                  <a:lnTo>
                    <a:pt x="1932" y="2688"/>
                  </a:lnTo>
                  <a:lnTo>
                    <a:pt x="2048" y="2706"/>
                  </a:lnTo>
                  <a:lnTo>
                    <a:pt x="2072" y="2709"/>
                  </a:lnTo>
                  <a:lnTo>
                    <a:pt x="2048" y="2706"/>
                  </a:lnTo>
                  <a:lnTo>
                    <a:pt x="2105" y="2713"/>
                  </a:lnTo>
                  <a:lnTo>
                    <a:pt x="2107" y="2697"/>
                  </a:lnTo>
                  <a:lnTo>
                    <a:pt x="2105" y="2713"/>
                  </a:lnTo>
                  <a:lnTo>
                    <a:pt x="2159" y="2722"/>
                  </a:lnTo>
                  <a:lnTo>
                    <a:pt x="2170" y="2723"/>
                  </a:lnTo>
                  <a:lnTo>
                    <a:pt x="2159" y="2722"/>
                  </a:lnTo>
                  <a:lnTo>
                    <a:pt x="2215" y="2727"/>
                  </a:lnTo>
                  <a:lnTo>
                    <a:pt x="2330" y="2741"/>
                  </a:lnTo>
                  <a:lnTo>
                    <a:pt x="2503" y="2756"/>
                  </a:lnTo>
                  <a:lnTo>
                    <a:pt x="2501" y="2756"/>
                  </a:lnTo>
                  <a:lnTo>
                    <a:pt x="2505" y="2756"/>
                  </a:lnTo>
                  <a:lnTo>
                    <a:pt x="2562" y="2760"/>
                  </a:lnTo>
                  <a:lnTo>
                    <a:pt x="2562" y="2744"/>
                  </a:lnTo>
                  <a:lnTo>
                    <a:pt x="2561" y="2760"/>
                  </a:lnTo>
                  <a:lnTo>
                    <a:pt x="2615" y="2765"/>
                  </a:lnTo>
                  <a:lnTo>
                    <a:pt x="2672" y="2770"/>
                  </a:lnTo>
                  <a:lnTo>
                    <a:pt x="2671" y="2770"/>
                  </a:lnTo>
                  <a:lnTo>
                    <a:pt x="2674" y="2770"/>
                  </a:lnTo>
                  <a:lnTo>
                    <a:pt x="2730" y="2774"/>
                  </a:lnTo>
                  <a:lnTo>
                    <a:pt x="2788" y="2777"/>
                  </a:lnTo>
                  <a:lnTo>
                    <a:pt x="2847" y="2781"/>
                  </a:lnTo>
                  <a:lnTo>
                    <a:pt x="2962" y="2788"/>
                  </a:lnTo>
                  <a:lnTo>
                    <a:pt x="2960" y="2788"/>
                  </a:lnTo>
                  <a:lnTo>
                    <a:pt x="2962" y="2788"/>
                  </a:lnTo>
                  <a:lnTo>
                    <a:pt x="3018" y="2790"/>
                  </a:lnTo>
                  <a:lnTo>
                    <a:pt x="3018" y="2774"/>
                  </a:lnTo>
                  <a:lnTo>
                    <a:pt x="3018" y="2790"/>
                  </a:lnTo>
                  <a:lnTo>
                    <a:pt x="3074" y="2793"/>
                  </a:lnTo>
                  <a:lnTo>
                    <a:pt x="3072" y="2793"/>
                  </a:lnTo>
                  <a:lnTo>
                    <a:pt x="3074" y="2793"/>
                  </a:lnTo>
                  <a:lnTo>
                    <a:pt x="3130" y="2795"/>
                  </a:lnTo>
                  <a:lnTo>
                    <a:pt x="3130" y="2779"/>
                  </a:lnTo>
                  <a:lnTo>
                    <a:pt x="3130" y="2795"/>
                  </a:lnTo>
                  <a:lnTo>
                    <a:pt x="3186" y="2798"/>
                  </a:lnTo>
                  <a:lnTo>
                    <a:pt x="3184" y="2798"/>
                  </a:lnTo>
                  <a:lnTo>
                    <a:pt x="3186" y="2798"/>
                  </a:lnTo>
                  <a:lnTo>
                    <a:pt x="3301" y="2802"/>
                  </a:lnTo>
                  <a:lnTo>
                    <a:pt x="3360" y="2804"/>
                  </a:lnTo>
                  <a:lnTo>
                    <a:pt x="3418" y="2805"/>
                  </a:lnTo>
                  <a:lnTo>
                    <a:pt x="3418" y="2790"/>
                  </a:lnTo>
                  <a:lnTo>
                    <a:pt x="3418" y="2805"/>
                  </a:lnTo>
                  <a:lnTo>
                    <a:pt x="3474" y="2809"/>
                  </a:lnTo>
                  <a:lnTo>
                    <a:pt x="3529" y="2809"/>
                  </a:lnTo>
                  <a:lnTo>
                    <a:pt x="3641" y="2812"/>
                  </a:lnTo>
                  <a:lnTo>
                    <a:pt x="3700" y="2814"/>
                  </a:lnTo>
                  <a:lnTo>
                    <a:pt x="3758" y="2816"/>
                  </a:lnTo>
                  <a:lnTo>
                    <a:pt x="3816" y="2816"/>
                  </a:lnTo>
                  <a:lnTo>
                    <a:pt x="3873" y="2818"/>
                  </a:lnTo>
                  <a:lnTo>
                    <a:pt x="3931" y="2818"/>
                  </a:lnTo>
                  <a:lnTo>
                    <a:pt x="3931" y="2802"/>
                  </a:lnTo>
                  <a:lnTo>
                    <a:pt x="3931" y="2818"/>
                  </a:lnTo>
                  <a:lnTo>
                    <a:pt x="3985" y="2819"/>
                  </a:lnTo>
                  <a:lnTo>
                    <a:pt x="3957" y="2819"/>
                  </a:lnTo>
                  <a:lnTo>
                    <a:pt x="3985" y="2819"/>
                  </a:lnTo>
                  <a:lnTo>
                    <a:pt x="4041" y="2821"/>
                  </a:lnTo>
                  <a:lnTo>
                    <a:pt x="4097" y="2821"/>
                  </a:lnTo>
                  <a:lnTo>
                    <a:pt x="4156" y="2823"/>
                  </a:lnTo>
                  <a:lnTo>
                    <a:pt x="4214" y="2823"/>
                  </a:lnTo>
                  <a:lnTo>
                    <a:pt x="4271" y="2824"/>
                  </a:lnTo>
                  <a:lnTo>
                    <a:pt x="4329" y="2824"/>
                  </a:lnTo>
                  <a:lnTo>
                    <a:pt x="4386" y="2826"/>
                  </a:lnTo>
                  <a:lnTo>
                    <a:pt x="4496" y="2826"/>
                  </a:lnTo>
                  <a:lnTo>
                    <a:pt x="4554" y="2828"/>
                  </a:lnTo>
                  <a:lnTo>
                    <a:pt x="4681" y="2828"/>
                  </a:lnTo>
                  <a:lnTo>
                    <a:pt x="4681" y="2797"/>
                  </a:lnTo>
                  <a:lnTo>
                    <a:pt x="4554" y="2797"/>
                  </a:lnTo>
                  <a:lnTo>
                    <a:pt x="4496" y="2795"/>
                  </a:lnTo>
                  <a:lnTo>
                    <a:pt x="4386" y="2795"/>
                  </a:lnTo>
                  <a:lnTo>
                    <a:pt x="4329" y="2793"/>
                  </a:lnTo>
                  <a:lnTo>
                    <a:pt x="4271" y="2793"/>
                  </a:lnTo>
                  <a:lnTo>
                    <a:pt x="4214" y="2791"/>
                  </a:lnTo>
                  <a:lnTo>
                    <a:pt x="4156" y="2791"/>
                  </a:lnTo>
                  <a:lnTo>
                    <a:pt x="4097" y="2790"/>
                  </a:lnTo>
                  <a:lnTo>
                    <a:pt x="4041" y="2790"/>
                  </a:lnTo>
                  <a:lnTo>
                    <a:pt x="3985" y="2788"/>
                  </a:lnTo>
                  <a:lnTo>
                    <a:pt x="3985" y="2804"/>
                  </a:lnTo>
                  <a:lnTo>
                    <a:pt x="3987" y="2788"/>
                  </a:lnTo>
                  <a:lnTo>
                    <a:pt x="3933" y="2786"/>
                  </a:lnTo>
                  <a:lnTo>
                    <a:pt x="3873" y="2786"/>
                  </a:lnTo>
                  <a:lnTo>
                    <a:pt x="3816" y="2784"/>
                  </a:lnTo>
                  <a:lnTo>
                    <a:pt x="3758" y="2784"/>
                  </a:lnTo>
                  <a:lnTo>
                    <a:pt x="3700" y="2783"/>
                  </a:lnTo>
                  <a:lnTo>
                    <a:pt x="3641" y="2781"/>
                  </a:lnTo>
                  <a:lnTo>
                    <a:pt x="3529" y="2777"/>
                  </a:lnTo>
                  <a:lnTo>
                    <a:pt x="3474" y="2777"/>
                  </a:lnTo>
                  <a:lnTo>
                    <a:pt x="3474" y="2793"/>
                  </a:lnTo>
                  <a:lnTo>
                    <a:pt x="3475" y="2777"/>
                  </a:lnTo>
                  <a:lnTo>
                    <a:pt x="3419" y="2774"/>
                  </a:lnTo>
                  <a:lnTo>
                    <a:pt x="3418" y="2774"/>
                  </a:lnTo>
                  <a:lnTo>
                    <a:pt x="3360" y="2772"/>
                  </a:lnTo>
                  <a:lnTo>
                    <a:pt x="3301" y="2770"/>
                  </a:lnTo>
                  <a:lnTo>
                    <a:pt x="3186" y="2767"/>
                  </a:lnTo>
                  <a:lnTo>
                    <a:pt x="3186" y="2783"/>
                  </a:lnTo>
                  <a:lnTo>
                    <a:pt x="3187" y="2767"/>
                  </a:lnTo>
                  <a:lnTo>
                    <a:pt x="3131" y="2763"/>
                  </a:lnTo>
                  <a:lnTo>
                    <a:pt x="3130" y="2763"/>
                  </a:lnTo>
                  <a:lnTo>
                    <a:pt x="3074" y="2762"/>
                  </a:lnTo>
                  <a:lnTo>
                    <a:pt x="3074" y="2777"/>
                  </a:lnTo>
                  <a:lnTo>
                    <a:pt x="3076" y="2762"/>
                  </a:lnTo>
                  <a:lnTo>
                    <a:pt x="3020" y="2758"/>
                  </a:lnTo>
                  <a:lnTo>
                    <a:pt x="3018" y="2758"/>
                  </a:lnTo>
                  <a:lnTo>
                    <a:pt x="2962" y="2756"/>
                  </a:lnTo>
                  <a:lnTo>
                    <a:pt x="2962" y="2772"/>
                  </a:lnTo>
                  <a:lnTo>
                    <a:pt x="2964" y="2756"/>
                  </a:lnTo>
                  <a:lnTo>
                    <a:pt x="2849" y="2749"/>
                  </a:lnTo>
                  <a:lnTo>
                    <a:pt x="2789" y="2746"/>
                  </a:lnTo>
                  <a:lnTo>
                    <a:pt x="2732" y="2742"/>
                  </a:lnTo>
                  <a:lnTo>
                    <a:pt x="2676" y="2739"/>
                  </a:lnTo>
                  <a:lnTo>
                    <a:pt x="2674" y="2755"/>
                  </a:lnTo>
                  <a:lnTo>
                    <a:pt x="2676" y="2739"/>
                  </a:lnTo>
                  <a:lnTo>
                    <a:pt x="2618" y="2734"/>
                  </a:lnTo>
                  <a:lnTo>
                    <a:pt x="2564" y="2728"/>
                  </a:lnTo>
                  <a:lnTo>
                    <a:pt x="2566" y="2728"/>
                  </a:lnTo>
                  <a:lnTo>
                    <a:pt x="2564" y="2728"/>
                  </a:lnTo>
                  <a:lnTo>
                    <a:pt x="2507" y="2725"/>
                  </a:lnTo>
                  <a:lnTo>
                    <a:pt x="2505" y="2741"/>
                  </a:lnTo>
                  <a:lnTo>
                    <a:pt x="2507" y="2725"/>
                  </a:lnTo>
                  <a:lnTo>
                    <a:pt x="2334" y="2709"/>
                  </a:lnTo>
                  <a:lnTo>
                    <a:pt x="2219" y="2695"/>
                  </a:lnTo>
                  <a:lnTo>
                    <a:pt x="2163" y="2690"/>
                  </a:lnTo>
                  <a:lnTo>
                    <a:pt x="2161" y="2706"/>
                  </a:lnTo>
                  <a:lnTo>
                    <a:pt x="2164" y="2692"/>
                  </a:lnTo>
                  <a:lnTo>
                    <a:pt x="2110" y="2683"/>
                  </a:lnTo>
                  <a:lnTo>
                    <a:pt x="2091" y="2680"/>
                  </a:lnTo>
                  <a:lnTo>
                    <a:pt x="2109" y="2681"/>
                  </a:lnTo>
                  <a:lnTo>
                    <a:pt x="2051" y="2674"/>
                  </a:lnTo>
                  <a:lnTo>
                    <a:pt x="2049" y="2690"/>
                  </a:lnTo>
                  <a:lnTo>
                    <a:pt x="2053" y="2676"/>
                  </a:lnTo>
                  <a:lnTo>
                    <a:pt x="1938" y="2659"/>
                  </a:lnTo>
                  <a:lnTo>
                    <a:pt x="1765" y="2627"/>
                  </a:lnTo>
                  <a:lnTo>
                    <a:pt x="1709" y="2617"/>
                  </a:lnTo>
                  <a:lnTo>
                    <a:pt x="1705" y="2631"/>
                  </a:lnTo>
                  <a:lnTo>
                    <a:pt x="1709" y="2617"/>
                  </a:lnTo>
                  <a:lnTo>
                    <a:pt x="1653" y="2605"/>
                  </a:lnTo>
                  <a:lnTo>
                    <a:pt x="1597" y="2591"/>
                  </a:lnTo>
                  <a:lnTo>
                    <a:pt x="1540" y="2577"/>
                  </a:lnTo>
                  <a:lnTo>
                    <a:pt x="1536" y="2591"/>
                  </a:lnTo>
                  <a:lnTo>
                    <a:pt x="1541" y="2577"/>
                  </a:lnTo>
                  <a:lnTo>
                    <a:pt x="1484" y="2561"/>
                  </a:lnTo>
                  <a:lnTo>
                    <a:pt x="1424" y="2545"/>
                  </a:lnTo>
                  <a:lnTo>
                    <a:pt x="1367" y="2528"/>
                  </a:lnTo>
                  <a:lnTo>
                    <a:pt x="1311" y="2510"/>
                  </a:lnTo>
                  <a:lnTo>
                    <a:pt x="1306" y="2524"/>
                  </a:lnTo>
                  <a:lnTo>
                    <a:pt x="1311" y="2510"/>
                  </a:lnTo>
                  <a:lnTo>
                    <a:pt x="1255" y="2489"/>
                  </a:lnTo>
                  <a:lnTo>
                    <a:pt x="1199" y="2470"/>
                  </a:lnTo>
                  <a:lnTo>
                    <a:pt x="1194" y="2484"/>
                  </a:lnTo>
                  <a:lnTo>
                    <a:pt x="1201" y="2470"/>
                  </a:lnTo>
                  <a:lnTo>
                    <a:pt x="1145" y="2446"/>
                  </a:lnTo>
                  <a:lnTo>
                    <a:pt x="1088" y="2421"/>
                  </a:lnTo>
                  <a:lnTo>
                    <a:pt x="1081" y="2435"/>
                  </a:lnTo>
                  <a:lnTo>
                    <a:pt x="1088" y="2421"/>
                  </a:lnTo>
                  <a:lnTo>
                    <a:pt x="1030" y="2395"/>
                  </a:lnTo>
                  <a:lnTo>
                    <a:pt x="1023" y="2409"/>
                  </a:lnTo>
                  <a:lnTo>
                    <a:pt x="1030" y="2395"/>
                  </a:lnTo>
                  <a:lnTo>
                    <a:pt x="971" y="2365"/>
                  </a:lnTo>
                  <a:lnTo>
                    <a:pt x="913" y="2334"/>
                  </a:lnTo>
                  <a:lnTo>
                    <a:pt x="906" y="2348"/>
                  </a:lnTo>
                  <a:lnTo>
                    <a:pt x="915" y="2336"/>
                  </a:lnTo>
                  <a:lnTo>
                    <a:pt x="803" y="2266"/>
                  </a:lnTo>
                  <a:lnTo>
                    <a:pt x="794" y="2278"/>
                  </a:lnTo>
                  <a:lnTo>
                    <a:pt x="803" y="2266"/>
                  </a:lnTo>
                  <a:lnTo>
                    <a:pt x="747" y="2228"/>
                  </a:lnTo>
                  <a:lnTo>
                    <a:pt x="738" y="2240"/>
                  </a:lnTo>
                  <a:lnTo>
                    <a:pt x="749" y="2228"/>
                  </a:lnTo>
                  <a:lnTo>
                    <a:pt x="693" y="2184"/>
                  </a:lnTo>
                  <a:lnTo>
                    <a:pt x="635" y="2137"/>
                  </a:lnTo>
                  <a:lnTo>
                    <a:pt x="625" y="2149"/>
                  </a:lnTo>
                  <a:lnTo>
                    <a:pt x="635" y="2139"/>
                  </a:lnTo>
                  <a:lnTo>
                    <a:pt x="576" y="2084"/>
                  </a:lnTo>
                  <a:lnTo>
                    <a:pt x="566" y="2095"/>
                  </a:lnTo>
                  <a:lnTo>
                    <a:pt x="578" y="2084"/>
                  </a:lnTo>
                  <a:lnTo>
                    <a:pt x="520" y="2025"/>
                  </a:lnTo>
                  <a:lnTo>
                    <a:pt x="508" y="2036"/>
                  </a:lnTo>
                  <a:lnTo>
                    <a:pt x="520" y="2025"/>
                  </a:lnTo>
                  <a:lnTo>
                    <a:pt x="463" y="1959"/>
                  </a:lnTo>
                  <a:lnTo>
                    <a:pt x="450" y="1969"/>
                  </a:lnTo>
                  <a:lnTo>
                    <a:pt x="463" y="1960"/>
                  </a:lnTo>
                  <a:lnTo>
                    <a:pt x="405" y="1887"/>
                  </a:lnTo>
                  <a:lnTo>
                    <a:pt x="393" y="1896"/>
                  </a:lnTo>
                  <a:lnTo>
                    <a:pt x="407" y="1887"/>
                  </a:lnTo>
                  <a:lnTo>
                    <a:pt x="353" y="1805"/>
                  </a:lnTo>
                  <a:lnTo>
                    <a:pt x="339" y="1814"/>
                  </a:lnTo>
                  <a:lnTo>
                    <a:pt x="353" y="1807"/>
                  </a:lnTo>
                  <a:lnTo>
                    <a:pt x="297" y="1711"/>
                  </a:lnTo>
                  <a:lnTo>
                    <a:pt x="283" y="1718"/>
                  </a:lnTo>
                  <a:lnTo>
                    <a:pt x="297" y="1711"/>
                  </a:lnTo>
                  <a:lnTo>
                    <a:pt x="241" y="1592"/>
                  </a:lnTo>
                  <a:lnTo>
                    <a:pt x="227" y="1599"/>
                  </a:lnTo>
                  <a:lnTo>
                    <a:pt x="243" y="1594"/>
                  </a:lnTo>
                  <a:lnTo>
                    <a:pt x="185" y="1440"/>
                  </a:lnTo>
                  <a:lnTo>
                    <a:pt x="169" y="1446"/>
                  </a:lnTo>
                  <a:lnTo>
                    <a:pt x="185" y="1442"/>
                  </a:lnTo>
                  <a:lnTo>
                    <a:pt x="126" y="1222"/>
                  </a:lnTo>
                  <a:lnTo>
                    <a:pt x="110" y="1226"/>
                  </a:lnTo>
                  <a:lnTo>
                    <a:pt x="126" y="1224"/>
                  </a:lnTo>
                  <a:lnTo>
                    <a:pt x="77" y="894"/>
                  </a:lnTo>
                  <a:lnTo>
                    <a:pt x="61" y="896"/>
                  </a:lnTo>
                  <a:lnTo>
                    <a:pt x="77" y="894"/>
                  </a:lnTo>
                  <a:lnTo>
                    <a:pt x="61" y="709"/>
                  </a:lnTo>
                  <a:lnTo>
                    <a:pt x="45" y="711"/>
                  </a:lnTo>
                  <a:lnTo>
                    <a:pt x="61" y="711"/>
                  </a:lnTo>
                  <a:lnTo>
                    <a:pt x="47" y="402"/>
                  </a:lnTo>
                  <a:lnTo>
                    <a:pt x="32" y="0"/>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663" name="Rectangle 2255"/>
            <p:cNvSpPr>
              <a:spLocks noChangeArrowheads="1"/>
            </p:cNvSpPr>
            <p:nvPr/>
          </p:nvSpPr>
          <p:spPr bwMode="auto">
            <a:xfrm>
              <a:off x="1814" y="1267"/>
              <a:ext cx="2333"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2" name="テキスト ボックス 1"/>
              <p:cNvSpPr txBox="1"/>
              <p:nvPr/>
            </p:nvSpPr>
            <p:spPr>
              <a:xfrm>
                <a:off x="1337314" y="369332"/>
                <a:ext cx="6469463" cy="584775"/>
              </a:xfrm>
              <a:prstGeom prst="rect">
                <a:avLst/>
              </a:prstGeom>
              <a:noFill/>
            </p:spPr>
            <p:txBody>
              <a:bodyPr wrap="none" rtlCol="0">
                <a:spAutoFit/>
              </a:bodyPr>
              <a:lstStyle/>
              <a:p>
                <a:pPr algn="ctr"/>
                <a:r>
                  <a:rPr lang="en-US" altLang="ja-JP" sz="3200" b="1" dirty="0" smtClean="0"/>
                  <a:t>Radial wave function (bound </a:t>
                </a:r>
                <a14:m>
                  <m:oMath xmlns:m="http://schemas.openxmlformats.org/officeDocument/2006/math">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𝒆</m:t>
                        </m:r>
                      </m:e>
                      <m:sup>
                        <m:r>
                          <a:rPr lang="en-US" altLang="ja-JP" sz="3200" b="1" i="1" smtClean="0">
                            <a:latin typeface="Cambria Math" panose="02040503050406030204" pitchFamily="18" charset="0"/>
                          </a:rPr>
                          <m:t>−</m:t>
                        </m:r>
                      </m:sup>
                    </m:sSup>
                  </m:oMath>
                </a14:m>
                <a:r>
                  <a:rPr lang="en-US" altLang="ja-JP" sz="3200" b="1" dirty="0" smtClean="0"/>
                  <a:t>)</a:t>
                </a:r>
                <a:endParaRPr kumimoji="1" lang="ja-JP" altLang="en-US" sz="3200" b="1" dirty="0"/>
              </a:p>
            </p:txBody>
          </p:sp>
        </mc:Choice>
        <mc:Fallback xmlns="">
          <p:sp>
            <p:nvSpPr>
              <p:cNvPr id="2" name="テキスト ボックス 1"/>
              <p:cNvSpPr txBox="1">
                <a:spLocks noRot="1" noChangeAspect="1" noMove="1" noResize="1" noEditPoints="1" noAdjustHandles="1" noChangeArrowheads="1" noChangeShapeType="1" noTextEdit="1"/>
              </p:cNvSpPr>
              <p:nvPr/>
            </p:nvSpPr>
            <p:spPr>
              <a:xfrm>
                <a:off x="1337314" y="369332"/>
                <a:ext cx="6469463" cy="584775"/>
              </a:xfrm>
              <a:prstGeom prst="rect">
                <a:avLst/>
              </a:prstGeom>
              <a:blipFill>
                <a:blip r:embed="rId3"/>
                <a:stretch>
                  <a:fillRect l="-1883" t="-13542" r="-1883" b="-33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398" name="テキスト ボックス 5397"/>
              <p:cNvSpPr txBox="1"/>
              <p:nvPr/>
            </p:nvSpPr>
            <p:spPr>
              <a:xfrm>
                <a:off x="7255147" y="5380012"/>
                <a:ext cx="807465" cy="400110"/>
              </a:xfrm>
              <a:prstGeom prst="rect">
                <a:avLst/>
              </a:prstGeom>
              <a:noFill/>
            </p:spPr>
            <p:txBody>
              <a:bodyPr wrap="none" rtlCol="0">
                <a:spAutoFit/>
              </a:bodyPr>
              <a:lstStyle/>
              <a:p>
                <a14:m>
                  <m:oMath xmlns:m="http://schemas.openxmlformats.org/officeDocument/2006/math">
                    <m:r>
                      <a:rPr kumimoji="1" lang="en-US" altLang="ja-JP" sz="2000" b="0" i="1" smtClean="0">
                        <a:latin typeface="Cambria Math" panose="02040503050406030204" pitchFamily="18" charset="0"/>
                      </a:rPr>
                      <m:t>𝑟</m:t>
                    </m:r>
                  </m:oMath>
                </a14:m>
                <a:r>
                  <a:rPr kumimoji="1" lang="en-US" altLang="ja-JP" sz="2000" dirty="0" smtClean="0"/>
                  <a:t> [fm]</a:t>
                </a:r>
                <a:endParaRPr kumimoji="1" lang="ja-JP" altLang="en-US" sz="2000" dirty="0"/>
              </a:p>
            </p:txBody>
          </p:sp>
        </mc:Choice>
        <mc:Fallback xmlns="">
          <p:sp>
            <p:nvSpPr>
              <p:cNvPr id="5398" name="テキスト ボックス 5397"/>
              <p:cNvSpPr txBox="1">
                <a:spLocks noRot="1" noChangeAspect="1" noMove="1" noResize="1" noEditPoints="1" noAdjustHandles="1" noChangeArrowheads="1" noChangeShapeType="1" noTextEdit="1"/>
              </p:cNvSpPr>
              <p:nvPr/>
            </p:nvSpPr>
            <p:spPr>
              <a:xfrm>
                <a:off x="7255147" y="5380012"/>
                <a:ext cx="807465" cy="400110"/>
              </a:xfrm>
              <a:prstGeom prst="rect">
                <a:avLst/>
              </a:prstGeom>
              <a:blipFill>
                <a:blip r:embed="rId4"/>
                <a:stretch>
                  <a:fillRect t="-7692" r="-9023" b="-2923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399" name="テキスト ボックス 5398"/>
              <p:cNvSpPr txBox="1"/>
              <p:nvPr/>
            </p:nvSpPr>
            <p:spPr>
              <a:xfrm>
                <a:off x="860022" y="1896817"/>
                <a:ext cx="1139158" cy="411651"/>
              </a:xfrm>
              <a:prstGeom prst="rect">
                <a:avLst/>
              </a:prstGeom>
              <a:noFill/>
            </p:spPr>
            <p:txBody>
              <a:bodyPr wrap="none" rtlCol="0">
                <a:spAutoFit/>
              </a:bodyPr>
              <a:lstStyle/>
              <a:p>
                <a:r>
                  <a:rPr kumimoji="1" lang="en-US" altLang="ja-JP" sz="2000" dirty="0" smtClean="0"/>
                  <a:t>[</a:t>
                </a:r>
                <a14:m>
                  <m:oMath xmlns:m="http://schemas.openxmlformats.org/officeDocument/2006/math">
                    <m:sSup>
                      <m:sSupPr>
                        <m:ctrlPr>
                          <a:rPr kumimoji="1" lang="en-US" altLang="ja-JP" sz="2000" b="0" i="1" smtClean="0">
                            <a:latin typeface="Cambria Math" panose="02040503050406030204" pitchFamily="18" charset="0"/>
                          </a:rPr>
                        </m:ctrlPr>
                      </m:sSupPr>
                      <m:e>
                        <m:r>
                          <m:rPr>
                            <m:sty m:val="p"/>
                          </m:rPr>
                          <a:rPr lang="en-US" altLang="ja-JP" sz="2000" i="0">
                            <a:latin typeface="Cambria Math" panose="02040503050406030204" pitchFamily="18" charset="0"/>
                          </a:rPr>
                          <m:t>Me</m:t>
                        </m:r>
                        <m:r>
                          <m:rPr>
                            <m:sty m:val="p"/>
                          </m:rPr>
                          <a:rPr kumimoji="1" lang="en-US" altLang="ja-JP" sz="2000" b="0" i="0" smtClean="0">
                            <a:latin typeface="Cambria Math" panose="02040503050406030204" pitchFamily="18" charset="0"/>
                          </a:rPr>
                          <m:t>V</m:t>
                        </m:r>
                      </m:e>
                      <m:sup>
                        <m:r>
                          <a:rPr kumimoji="1" lang="en-US" altLang="ja-JP" sz="2000" b="0" i="1" smtClean="0">
                            <a:latin typeface="Cambria Math" panose="02040503050406030204" pitchFamily="18" charset="0"/>
                          </a:rPr>
                          <m:t>1/2</m:t>
                        </m:r>
                      </m:sup>
                    </m:sSup>
                  </m:oMath>
                </a14:m>
                <a:r>
                  <a:rPr kumimoji="1" lang="en-US" altLang="ja-JP" sz="2000" dirty="0" smtClean="0"/>
                  <a:t>]</a:t>
                </a:r>
                <a:endParaRPr kumimoji="1" lang="ja-JP" altLang="en-US" sz="2000" dirty="0"/>
              </a:p>
            </p:txBody>
          </p:sp>
        </mc:Choice>
        <mc:Fallback xmlns="">
          <p:sp>
            <p:nvSpPr>
              <p:cNvPr id="5399" name="テキスト ボックス 5398"/>
              <p:cNvSpPr txBox="1">
                <a:spLocks noRot="1" noChangeAspect="1" noMove="1" noResize="1" noEditPoints="1" noAdjustHandles="1" noChangeArrowheads="1" noChangeShapeType="1" noTextEdit="1"/>
              </p:cNvSpPr>
              <p:nvPr/>
            </p:nvSpPr>
            <p:spPr>
              <a:xfrm>
                <a:off x="860022" y="1896817"/>
                <a:ext cx="1139158" cy="411651"/>
              </a:xfrm>
              <a:prstGeom prst="rect">
                <a:avLst/>
              </a:prstGeom>
              <a:blipFill>
                <a:blip r:embed="rId5"/>
                <a:stretch>
                  <a:fillRect l="-5348" t="-4412" r="-5348" b="-25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graphicFrame>
            <p:nvGraphicFramePr>
              <p:cNvPr id="5405" name="表 5404"/>
              <p:cNvGraphicFramePr>
                <a:graphicFrameLocks noGrp="1"/>
              </p:cNvGraphicFramePr>
              <p:nvPr>
                <p:extLst/>
              </p:nvPr>
            </p:nvGraphicFramePr>
            <p:xfrm>
              <a:off x="4908177" y="2917853"/>
              <a:ext cx="3321438" cy="1381760"/>
            </p:xfrm>
            <a:graphic>
              <a:graphicData uri="http://schemas.openxmlformats.org/drawingml/2006/table">
                <a:tbl>
                  <a:tblPr firstRow="1" bandRow="1">
                    <a:tableStyleId>{5C22544A-7EE6-4342-B048-85BDC9FD1C3A}</a:tableStyleId>
                  </a:tblPr>
                  <a:tblGrid>
                    <a:gridCol w="1329570">
                      <a:extLst>
                        <a:ext uri="{9D8B030D-6E8A-4147-A177-3AD203B41FA5}">
                          <a16:colId xmlns:a16="http://schemas.microsoft.com/office/drawing/2014/main" xmlns="" val="20000"/>
                        </a:ext>
                      </a:extLst>
                    </a:gridCol>
                    <a:gridCol w="1991868">
                      <a:extLst>
                        <a:ext uri="{9D8B030D-6E8A-4147-A177-3AD203B41FA5}">
                          <a16:colId xmlns:a16="http://schemas.microsoft.com/office/drawing/2014/main" xmlns="" val="20001"/>
                        </a:ext>
                      </a:extLst>
                    </a:gridCol>
                  </a:tblGrid>
                  <a:tr h="370840">
                    <a:tc>
                      <a:txBody>
                        <a:bodyPr/>
                        <a:lstStyle/>
                        <a:p>
                          <a:pPr algn="ctr"/>
                          <a:r>
                            <a:rPr kumimoji="1" lang="en-US" altLang="ja-JP" dirty="0" smtClean="0"/>
                            <a:t>Type</a:t>
                          </a:r>
                          <a:endParaRPr kumimoji="1" lang="ja-JP" altLang="en-US" dirty="0"/>
                        </a:p>
                      </a:txBody>
                      <a:tcPr/>
                    </a:tc>
                    <a:tc>
                      <a:txBody>
                        <a:bodyPr/>
                        <a:lstStyle/>
                        <a:p>
                          <a:pPr algn="ctr"/>
                          <a14:m>
                            <m:oMath xmlns:m="http://schemas.openxmlformats.org/officeDocument/2006/math">
                              <m:sSub>
                                <m:sSubPr>
                                  <m:ctrlPr>
                                    <a:rPr kumimoji="1" lang="en-US" altLang="ja-JP" i="1" smtClean="0">
                                      <a:latin typeface="Cambria Math" panose="02040503050406030204" pitchFamily="18" charset="0"/>
                                    </a:rPr>
                                  </m:ctrlPr>
                                </m:sSubPr>
                                <m:e>
                                  <m:r>
                                    <a:rPr kumimoji="1" lang="en-US" altLang="ja-JP" b="0" i="1" smtClean="0">
                                      <a:latin typeface="Cambria Math" panose="02040503050406030204" pitchFamily="18" charset="0"/>
                                    </a:rPr>
                                    <m:t>𝐵</m:t>
                                  </m:r>
                                </m:e>
                                <m:sub>
                                  <m:r>
                                    <a:rPr kumimoji="1" lang="en-US" altLang="ja-JP" b="0" i="1" smtClean="0">
                                      <a:latin typeface="Cambria Math" panose="02040503050406030204" pitchFamily="18" charset="0"/>
                                    </a:rPr>
                                    <m:t>𝑒</m:t>
                                  </m:r>
                                </m:sub>
                              </m:sSub>
                            </m:oMath>
                          </a14:m>
                          <a:r>
                            <a:rPr kumimoji="1" lang="en-US" altLang="ja-JP" dirty="0" smtClean="0"/>
                            <a:t>(MeV)</a:t>
                          </a:r>
                          <a:endParaRPr kumimoji="1" lang="ja-JP" altLang="en-US" dirty="0"/>
                        </a:p>
                      </a:txBody>
                      <a:tcPr/>
                    </a:tc>
                    <a:extLst>
                      <a:ext uri="{0D108BD9-81ED-4DB2-BD59-A6C34878D82A}">
                        <a16:rowId xmlns:a16="http://schemas.microsoft.com/office/drawing/2014/main" xmlns="" val="10000"/>
                      </a:ext>
                    </a:extLst>
                  </a:tr>
                  <a:tr h="370840">
                    <a:tc>
                      <a:txBody>
                        <a:bodyPr/>
                        <a:lstStyle/>
                        <a:p>
                          <a:pPr algn="ctr"/>
                          <a:r>
                            <a:rPr kumimoji="1" lang="en-US" altLang="ja-JP" dirty="0" smtClean="0">
                              <a:solidFill>
                                <a:srgbClr val="FF0000"/>
                              </a:solidFill>
                            </a:rPr>
                            <a:t>Relativistic</a:t>
                          </a:r>
                          <a:endParaRPr kumimoji="1" lang="ja-JP" altLang="en-US"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1" lang="en-US" altLang="ja-JP" b="0" i="1" smtClean="0">
                                    <a:latin typeface="Cambria Math" panose="02040503050406030204" pitchFamily="18" charset="0"/>
                                  </a:rPr>
                                  <m:t>9.88</m:t>
                                </m:r>
                                <m:r>
                                  <a:rPr kumimoji="1" lang="en-US" altLang="ja-JP" b="0" i="1" smtClean="0">
                                    <a:latin typeface="Cambria Math" panose="02040503050406030204" pitchFamily="18" charset="0"/>
                                    <a:ea typeface="Cambria Math" panose="02040503050406030204" pitchFamily="18" charset="0"/>
                                  </a:rPr>
                                  <m:t>×</m:t>
                                </m:r>
                                <m:sSup>
                                  <m:sSupPr>
                                    <m:ctrlPr>
                                      <a:rPr kumimoji="1" lang="en-US" altLang="ja-JP" b="0" i="1" smtClean="0">
                                        <a:latin typeface="Cambria Math" panose="02040503050406030204" pitchFamily="18" charset="0"/>
                                        <a:ea typeface="Cambria Math" panose="02040503050406030204" pitchFamily="18" charset="0"/>
                                      </a:rPr>
                                    </m:ctrlPr>
                                  </m:sSupPr>
                                  <m:e>
                                    <m:r>
                                      <a:rPr kumimoji="1" lang="en-US" altLang="ja-JP" b="0" i="1" smtClean="0">
                                        <a:latin typeface="Cambria Math" panose="02040503050406030204" pitchFamily="18" charset="0"/>
                                        <a:ea typeface="Cambria Math" panose="02040503050406030204" pitchFamily="18" charset="0"/>
                                      </a:rPr>
                                      <m:t>10</m:t>
                                    </m:r>
                                  </m:e>
                                  <m:sup>
                                    <m:r>
                                      <a:rPr kumimoji="1" lang="en-US" altLang="ja-JP" b="0" i="1" smtClean="0">
                                        <a:latin typeface="Cambria Math" panose="02040503050406030204" pitchFamily="18" charset="0"/>
                                        <a:ea typeface="Cambria Math" panose="02040503050406030204" pitchFamily="18" charset="0"/>
                                      </a:rPr>
                                      <m:t>−2</m:t>
                                    </m:r>
                                  </m:sup>
                                </m:sSup>
                              </m:oMath>
                            </m:oMathPara>
                          </a14:m>
                          <a:endParaRPr kumimoji="1" lang="ja-JP" altLang="en-US" dirty="0"/>
                        </a:p>
                      </a:txBody>
                      <a:tcPr/>
                    </a:tc>
                    <a:extLst>
                      <a:ext uri="{0D108BD9-81ED-4DB2-BD59-A6C34878D82A}">
                        <a16:rowId xmlns:a16="http://schemas.microsoft.com/office/drawing/2014/main" xmlns="" val="10002"/>
                      </a:ext>
                    </a:extLst>
                  </a:tr>
                  <a:tr h="370840">
                    <a:tc>
                      <a:txBody>
                        <a:bodyPr/>
                        <a:lstStyle/>
                        <a:p>
                          <a:pPr algn="ctr"/>
                          <a:r>
                            <a:rPr kumimoji="1" lang="en-US" altLang="ja-JP" dirty="0" smtClean="0">
                              <a:solidFill>
                                <a:srgbClr val="0070C0"/>
                              </a:solidFill>
                            </a:rPr>
                            <a:t>Non-relativistic</a:t>
                          </a:r>
                          <a:endParaRPr kumimoji="1" lang="ja-JP" altLang="en-US" dirty="0">
                            <a:solidFill>
                              <a:srgbClr val="0070C0"/>
                            </a:solidFill>
                          </a:endParaRPr>
                        </a:p>
                      </a:txBody>
                      <a:tcPr/>
                    </a:tc>
                    <a:tc>
                      <a:txBody>
                        <a:bodyPr/>
                        <a:lstStyle/>
                        <a:p>
                          <a:pPr algn="ctr"/>
                          <a14:m>
                            <m:oMathPara xmlns:m="http://schemas.openxmlformats.org/officeDocument/2006/math">
                              <m:oMathParaPr>
                                <m:jc m:val="centerGroup"/>
                              </m:oMathParaPr>
                              <m:oMath xmlns:m="http://schemas.openxmlformats.org/officeDocument/2006/math">
                                <m:r>
                                  <a:rPr kumimoji="1" lang="en-US" altLang="ja-JP" b="0" i="1" smtClean="0">
                                    <a:latin typeface="Cambria Math" panose="02040503050406030204" pitchFamily="18" charset="0"/>
                                  </a:rPr>
                                  <m:t>8.93</m:t>
                                </m:r>
                                <m:r>
                                  <a:rPr kumimoji="1" lang="en-US" altLang="ja-JP" b="0" i="1" smtClean="0">
                                    <a:latin typeface="Cambria Math" panose="02040503050406030204" pitchFamily="18" charset="0"/>
                                    <a:ea typeface="Cambria Math" panose="02040503050406030204" pitchFamily="18" charset="0"/>
                                  </a:rPr>
                                  <m:t>×</m:t>
                                </m:r>
                                <m:sSup>
                                  <m:sSupPr>
                                    <m:ctrlPr>
                                      <a:rPr kumimoji="1" lang="en-US" altLang="ja-JP" b="0" i="1" smtClean="0">
                                        <a:latin typeface="Cambria Math" panose="02040503050406030204" pitchFamily="18" charset="0"/>
                                        <a:ea typeface="Cambria Math" panose="02040503050406030204" pitchFamily="18" charset="0"/>
                                      </a:rPr>
                                    </m:ctrlPr>
                                  </m:sSupPr>
                                  <m:e>
                                    <m:r>
                                      <a:rPr kumimoji="1" lang="en-US" altLang="ja-JP" b="0" i="1" smtClean="0">
                                        <a:latin typeface="Cambria Math" panose="02040503050406030204" pitchFamily="18" charset="0"/>
                                        <a:ea typeface="Cambria Math" panose="02040503050406030204" pitchFamily="18" charset="0"/>
                                      </a:rPr>
                                      <m:t>10</m:t>
                                    </m:r>
                                  </m:e>
                                  <m:sup>
                                    <m:r>
                                      <a:rPr kumimoji="1" lang="en-US" altLang="ja-JP" b="0" i="1" smtClean="0">
                                        <a:latin typeface="Cambria Math" panose="02040503050406030204" pitchFamily="18" charset="0"/>
                                        <a:ea typeface="Cambria Math" panose="02040503050406030204" pitchFamily="18" charset="0"/>
                                      </a:rPr>
                                      <m:t>−2</m:t>
                                    </m:r>
                                  </m:sup>
                                </m:sSup>
                              </m:oMath>
                            </m:oMathPara>
                          </a14:m>
                          <a:endParaRPr kumimoji="1" lang="ja-JP" altLang="en-US" dirty="0"/>
                        </a:p>
                      </a:txBody>
                      <a:tcPr anchor="ctr"/>
                    </a:tc>
                    <a:extLst>
                      <a:ext uri="{0D108BD9-81ED-4DB2-BD59-A6C34878D82A}">
                        <a16:rowId xmlns:a16="http://schemas.microsoft.com/office/drawing/2014/main" xmlns="" val="65885161"/>
                      </a:ext>
                    </a:extLst>
                  </a:tr>
                </a:tbl>
              </a:graphicData>
            </a:graphic>
          </p:graphicFrame>
        </mc:Choice>
        <mc:Fallback xmlns="">
          <p:graphicFrame>
            <p:nvGraphicFramePr>
              <p:cNvPr id="5405" name="表 5404"/>
              <p:cNvGraphicFramePr>
                <a:graphicFrameLocks noGrp="1"/>
              </p:cNvGraphicFramePr>
              <p:nvPr>
                <p:extLst>
                  <p:ext uri="{D42A27DB-BD31-4B8C-83A1-F6EECF244321}">
                    <p14:modId xmlns:p14="http://schemas.microsoft.com/office/powerpoint/2010/main" val="263857229"/>
                  </p:ext>
                </p:extLst>
              </p:nvPr>
            </p:nvGraphicFramePr>
            <p:xfrm>
              <a:off x="4908177" y="2917853"/>
              <a:ext cx="3321438" cy="1381760"/>
            </p:xfrm>
            <a:graphic>
              <a:graphicData uri="http://schemas.openxmlformats.org/drawingml/2006/table">
                <a:tbl>
                  <a:tblPr firstRow="1" bandRow="1">
                    <a:tableStyleId>{5C22544A-7EE6-4342-B048-85BDC9FD1C3A}</a:tableStyleId>
                  </a:tblPr>
                  <a:tblGrid>
                    <a:gridCol w="1329570">
                      <a:extLst>
                        <a:ext uri="{9D8B030D-6E8A-4147-A177-3AD203B41FA5}">
                          <a16:colId xmlns:a16="http://schemas.microsoft.com/office/drawing/2014/main" val="20000"/>
                        </a:ext>
                      </a:extLst>
                    </a:gridCol>
                    <a:gridCol w="1991868">
                      <a:extLst>
                        <a:ext uri="{9D8B030D-6E8A-4147-A177-3AD203B41FA5}">
                          <a16:colId xmlns:a16="http://schemas.microsoft.com/office/drawing/2014/main" val="20001"/>
                        </a:ext>
                      </a:extLst>
                    </a:gridCol>
                  </a:tblGrid>
                  <a:tr h="370840">
                    <a:tc>
                      <a:txBody>
                        <a:bodyPr/>
                        <a:lstStyle/>
                        <a:p>
                          <a:pPr algn="ctr"/>
                          <a:r>
                            <a:rPr kumimoji="1" lang="en-US" altLang="ja-JP" dirty="0" smtClean="0"/>
                            <a:t>Type</a:t>
                          </a:r>
                          <a:endParaRPr kumimoji="1" lang="ja-JP" altLang="en-US" dirty="0"/>
                        </a:p>
                      </a:txBody>
                      <a:tcPr/>
                    </a:tc>
                    <a:tc>
                      <a:txBody>
                        <a:bodyPr/>
                        <a:lstStyle/>
                        <a:p>
                          <a:endParaRPr lang="ja-JP"/>
                        </a:p>
                      </a:txBody>
                      <a:tcPr>
                        <a:blipFill>
                          <a:blip r:embed="rId6"/>
                          <a:stretch>
                            <a:fillRect l="-67278" t="-8197" r="-1223" b="-298361"/>
                          </a:stretch>
                        </a:blipFill>
                      </a:tcPr>
                    </a:tc>
                    <a:extLst>
                      <a:ext uri="{0D108BD9-81ED-4DB2-BD59-A6C34878D82A}">
                        <a16:rowId xmlns:a16="http://schemas.microsoft.com/office/drawing/2014/main" val="10000"/>
                      </a:ext>
                    </a:extLst>
                  </a:tr>
                  <a:tr h="370840">
                    <a:tc>
                      <a:txBody>
                        <a:bodyPr/>
                        <a:lstStyle/>
                        <a:p>
                          <a:pPr algn="ctr"/>
                          <a:r>
                            <a:rPr kumimoji="1" lang="en-US" altLang="ja-JP" smtClean="0">
                              <a:solidFill>
                                <a:srgbClr val="FF0000"/>
                              </a:solidFill>
                            </a:rPr>
                            <a:t>Relativistic</a:t>
                          </a:r>
                          <a:endParaRPr kumimoji="1" lang="ja-JP" altLang="en-US" dirty="0">
                            <a:solidFill>
                              <a:srgbClr val="FF0000"/>
                            </a:solidFill>
                          </a:endParaRPr>
                        </a:p>
                      </a:txBody>
                      <a:tcPr/>
                    </a:tc>
                    <a:tc>
                      <a:txBody>
                        <a:bodyPr/>
                        <a:lstStyle/>
                        <a:p>
                          <a:endParaRPr lang="ja-JP"/>
                        </a:p>
                      </a:txBody>
                      <a:tcPr>
                        <a:blipFill>
                          <a:blip r:embed="rId6"/>
                          <a:stretch>
                            <a:fillRect l="-67278" t="-108197" r="-1223" b="-198361"/>
                          </a:stretch>
                        </a:blipFill>
                      </a:tcPr>
                    </a:tc>
                    <a:extLst>
                      <a:ext uri="{0D108BD9-81ED-4DB2-BD59-A6C34878D82A}">
                        <a16:rowId xmlns:a16="http://schemas.microsoft.com/office/drawing/2014/main" val="10002"/>
                      </a:ext>
                    </a:extLst>
                  </a:tr>
                  <a:tr h="640080">
                    <a:tc>
                      <a:txBody>
                        <a:bodyPr/>
                        <a:lstStyle/>
                        <a:p>
                          <a:pPr algn="ctr"/>
                          <a:r>
                            <a:rPr kumimoji="1" lang="en-US" altLang="ja-JP" smtClean="0">
                              <a:solidFill>
                                <a:srgbClr val="0070C0"/>
                              </a:solidFill>
                            </a:rPr>
                            <a:t>Non-relativistic</a:t>
                          </a:r>
                          <a:endParaRPr kumimoji="1" lang="ja-JP" altLang="en-US" dirty="0">
                            <a:solidFill>
                              <a:srgbClr val="0070C0"/>
                            </a:solidFill>
                          </a:endParaRPr>
                        </a:p>
                      </a:txBody>
                      <a:tcPr/>
                    </a:tc>
                    <a:tc>
                      <a:txBody>
                        <a:bodyPr/>
                        <a:lstStyle/>
                        <a:p>
                          <a:endParaRPr lang="ja-JP"/>
                        </a:p>
                      </a:txBody>
                      <a:tcPr anchor="ctr">
                        <a:blipFill>
                          <a:blip r:embed="rId6"/>
                          <a:stretch>
                            <a:fillRect l="-67278" t="-119811" r="-1223" b="-14151"/>
                          </a:stretch>
                        </a:blipFill>
                      </a:tcPr>
                    </a:tc>
                    <a:extLst>
                      <a:ext uri="{0D108BD9-81ED-4DB2-BD59-A6C34878D82A}">
                        <a16:rowId xmlns:a16="http://schemas.microsoft.com/office/drawing/2014/main" val="65885161"/>
                      </a:ext>
                    </a:extLst>
                  </a:tr>
                </a:tbl>
              </a:graphicData>
            </a:graphic>
          </p:graphicFrame>
        </mc:Fallback>
      </mc:AlternateContent>
      <mc:AlternateContent xmlns:mc="http://schemas.openxmlformats.org/markup-compatibility/2006" xmlns:a14="http://schemas.microsoft.com/office/drawing/2010/main">
        <mc:Choice Requires="a14">
          <p:sp>
            <p:nvSpPr>
              <p:cNvPr id="5418" name="テキスト ボックス 5417"/>
              <p:cNvSpPr txBox="1"/>
              <p:nvPr/>
            </p:nvSpPr>
            <p:spPr>
              <a:xfrm>
                <a:off x="7493181" y="1145295"/>
                <a:ext cx="103393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sz="2000" b="0" i="1" smtClean="0">
                          <a:latin typeface="Cambria Math" panose="02040503050406030204" pitchFamily="18" charset="0"/>
                        </a:rPr>
                        <m:t>𝑍</m:t>
                      </m:r>
                      <m:r>
                        <a:rPr kumimoji="1" lang="en-US" altLang="ja-JP" sz="2000" b="0" i="1" smtClean="0">
                          <a:latin typeface="Cambria Math" panose="02040503050406030204" pitchFamily="18" charset="0"/>
                        </a:rPr>
                        <m:t>=81</m:t>
                      </m:r>
                    </m:oMath>
                  </m:oMathPara>
                </a14:m>
                <a:endParaRPr kumimoji="1" lang="ja-JP" altLang="en-US" sz="2000" dirty="0"/>
              </a:p>
            </p:txBody>
          </p:sp>
        </mc:Choice>
        <mc:Fallback xmlns="">
          <p:sp>
            <p:nvSpPr>
              <p:cNvPr id="5418" name="テキスト ボックス 5417"/>
              <p:cNvSpPr txBox="1">
                <a:spLocks noRot="1" noChangeAspect="1" noMove="1" noResize="1" noEditPoints="1" noAdjustHandles="1" noChangeArrowheads="1" noChangeShapeType="1" noTextEdit="1"/>
              </p:cNvSpPr>
              <p:nvPr/>
            </p:nvSpPr>
            <p:spPr>
              <a:xfrm>
                <a:off x="7493181" y="1145295"/>
                <a:ext cx="1033937" cy="400110"/>
              </a:xfrm>
              <a:prstGeom prst="rect">
                <a:avLst/>
              </a:prstGeom>
              <a:blipFill>
                <a:blip r:embed="rId7"/>
                <a:stretch>
                  <a:fillRect/>
                </a:stretch>
              </a:blipFill>
            </p:spPr>
            <p:txBody>
              <a:bodyPr/>
              <a:lstStyle/>
              <a:p>
                <a:r>
                  <a:rPr lang="ja-JP" altLang="en-US">
                    <a:noFill/>
                  </a:rPr>
                  <a:t> </a:t>
                </a:r>
              </a:p>
            </p:txBody>
          </p:sp>
        </mc:Fallback>
      </mc:AlternateContent>
      <p:grpSp>
        <p:nvGrpSpPr>
          <p:cNvPr id="4" name="グループ化 3"/>
          <p:cNvGrpSpPr/>
          <p:nvPr/>
        </p:nvGrpSpPr>
        <p:grpSpPr>
          <a:xfrm>
            <a:off x="5861665" y="1110510"/>
            <a:ext cx="1393482" cy="434895"/>
            <a:chOff x="5747195" y="2592338"/>
            <a:chExt cx="1393482" cy="434895"/>
          </a:xfrm>
        </p:grpSpPr>
        <mc:AlternateContent xmlns:mc="http://schemas.openxmlformats.org/markup-compatibility/2006" xmlns:a14="http://schemas.microsoft.com/office/drawing/2010/main">
          <mc:Choice Requires="a14">
            <p:sp>
              <p:nvSpPr>
                <p:cNvPr id="4656" name="テキスト ボックス 4655"/>
                <p:cNvSpPr txBox="1"/>
                <p:nvPr/>
              </p:nvSpPr>
              <p:spPr>
                <a:xfrm>
                  <a:off x="6056726" y="2627123"/>
                  <a:ext cx="1083951" cy="400110"/>
                </a:xfrm>
                <a:prstGeom prst="rect">
                  <a:avLst/>
                </a:prstGeom>
                <a:noFill/>
              </p:spPr>
              <p:txBody>
                <a:bodyPr wrap="none" rtlCol="0">
                  <a:spAutoFit/>
                </a:bodyPr>
                <a:lstStyle/>
                <a:p>
                  <a14:m>
                    <m:oMath xmlns:m="http://schemas.openxmlformats.org/officeDocument/2006/math">
                      <m:r>
                        <m:rPr>
                          <m:sty m:val="p"/>
                        </m:rPr>
                        <a:rPr kumimoji="1" lang="en-US" altLang="ja-JP" sz="2000" b="0" i="0" smtClean="0">
                          <a:latin typeface="Cambria Math" panose="02040503050406030204" pitchFamily="18" charset="0"/>
                        </a:rPr>
                        <m:t>Pb</m:t>
                      </m:r>
                    </m:oMath>
                  </a14:m>
                  <a:r>
                    <a:rPr kumimoji="1" lang="en-US" altLang="ja-JP" sz="2000" dirty="0" smtClean="0"/>
                    <a:t> case</a:t>
                  </a:r>
                  <a:endParaRPr kumimoji="1" lang="ja-JP" altLang="en-US" sz="2000" dirty="0"/>
                </a:p>
              </p:txBody>
            </p:sp>
          </mc:Choice>
          <mc:Fallback xmlns="">
            <p:sp>
              <p:nvSpPr>
                <p:cNvPr id="4656" name="テキスト ボックス 4655"/>
                <p:cNvSpPr txBox="1">
                  <a:spLocks noRot="1" noChangeAspect="1" noMove="1" noResize="1" noEditPoints="1" noAdjustHandles="1" noChangeArrowheads="1" noChangeShapeType="1" noTextEdit="1"/>
                </p:cNvSpPr>
                <p:nvPr/>
              </p:nvSpPr>
              <p:spPr>
                <a:xfrm>
                  <a:off x="6056726" y="2627123"/>
                  <a:ext cx="1083951" cy="400110"/>
                </a:xfrm>
                <a:prstGeom prst="rect">
                  <a:avLst/>
                </a:prstGeom>
                <a:blipFill>
                  <a:blip r:embed="rId8"/>
                  <a:stretch>
                    <a:fillRect t="-7576" r="-4494"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 name="正方形/長方形 2"/>
                <p:cNvSpPr/>
                <p:nvPr/>
              </p:nvSpPr>
              <p:spPr>
                <a:xfrm>
                  <a:off x="5747195" y="2592338"/>
                  <a:ext cx="532517" cy="30777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1400" i="1">
                            <a:solidFill>
                              <a:srgbClr val="000000"/>
                            </a:solidFill>
                            <a:latin typeface="Cambria Math" panose="02040503050406030204" pitchFamily="18" charset="0"/>
                          </a:rPr>
                          <m:t>208</m:t>
                        </m:r>
                      </m:oMath>
                    </m:oMathPara>
                  </a14:m>
                  <a:endParaRPr lang="ja-JP" altLang="en-US" sz="1200" dirty="0"/>
                </a:p>
              </p:txBody>
            </p:sp>
          </mc:Choice>
          <mc:Fallback xmlns="">
            <p:sp>
              <p:nvSpPr>
                <p:cNvPr id="3" name="正方形/長方形 2"/>
                <p:cNvSpPr>
                  <a:spLocks noRot="1" noChangeAspect="1" noMove="1" noResize="1" noEditPoints="1" noAdjustHandles="1" noChangeArrowheads="1" noChangeShapeType="1" noTextEdit="1"/>
                </p:cNvSpPr>
                <p:nvPr/>
              </p:nvSpPr>
              <p:spPr>
                <a:xfrm>
                  <a:off x="5747195" y="2592338"/>
                  <a:ext cx="532517" cy="307777"/>
                </a:xfrm>
                <a:prstGeom prst="rect">
                  <a:avLst/>
                </a:prstGeom>
                <a:blipFill>
                  <a:blip r:embed="rId9"/>
                  <a:stretch>
                    <a:fillRect/>
                  </a:stretch>
                </a:blipFill>
              </p:spPr>
              <p:txBody>
                <a:bodyPr/>
                <a:lstStyle/>
                <a:p>
                  <a:r>
                    <a:rPr lang="ja-JP" altLang="en-US">
                      <a:noFill/>
                    </a:rPr>
                    <a:t> </a:t>
                  </a:r>
                </a:p>
              </p:txBody>
            </p:sp>
          </mc:Fallback>
        </mc:AlternateContent>
      </p:grpSp>
      <mc:AlternateContent xmlns:mc="http://schemas.openxmlformats.org/markup-compatibility/2006" xmlns:a14="http://schemas.microsoft.com/office/drawing/2010/main">
        <mc:Choice Requires="a14">
          <p:sp>
            <p:nvSpPr>
              <p:cNvPr id="6" name="正方形/長方形 5"/>
              <p:cNvSpPr/>
              <p:nvPr/>
            </p:nvSpPr>
            <p:spPr>
              <a:xfrm>
                <a:off x="5631915" y="1526526"/>
                <a:ext cx="3286349" cy="400110"/>
              </a:xfrm>
              <a:prstGeom prst="rect">
                <a:avLst/>
              </a:prstGeom>
            </p:spPr>
            <p:txBody>
              <a:bodyPr wrap="none">
                <a:spAutoFit/>
              </a:bodyPr>
              <a:lstStyle/>
              <a:p>
                <a:pPr lvl="0"/>
                <a:r>
                  <a:rPr lang="ja-JP" altLang="en-US" sz="2000" dirty="0">
                    <a:solidFill>
                      <a:srgbClr val="000000"/>
                    </a:solidFill>
                  </a:rPr>
                  <a:t> </a:t>
                </a:r>
                <a:r>
                  <a:rPr lang="en-US" altLang="ja-JP" sz="2000" dirty="0">
                    <a:solidFill>
                      <a:srgbClr val="000000"/>
                    </a:solidFill>
                  </a:rPr>
                  <a:t>(considering </a:t>
                </a:r>
                <a14:m>
                  <m:oMath xmlns:m="http://schemas.openxmlformats.org/officeDocument/2006/math">
                    <m:sSup>
                      <m:sSupPr>
                        <m:ctrlPr>
                          <a:rPr lang="en-US" altLang="ja-JP" sz="2000" i="1">
                            <a:solidFill>
                              <a:srgbClr val="000000"/>
                            </a:solidFill>
                            <a:latin typeface="Cambria Math" panose="02040503050406030204" pitchFamily="18" charset="0"/>
                          </a:rPr>
                        </m:ctrlPr>
                      </m:sSupPr>
                      <m:e>
                        <m:r>
                          <a:rPr lang="en-US" altLang="ja-JP" sz="2000" i="1">
                            <a:solidFill>
                              <a:srgbClr val="000000"/>
                            </a:solidFill>
                            <a:latin typeface="Cambria Math" panose="02040503050406030204" pitchFamily="18" charset="0"/>
                          </a:rPr>
                          <m:t>𝜇</m:t>
                        </m:r>
                      </m:e>
                      <m:sup>
                        <m:r>
                          <a:rPr lang="en-US" altLang="ja-JP" sz="2000" i="1">
                            <a:solidFill>
                              <a:srgbClr val="000000"/>
                            </a:solidFill>
                            <a:latin typeface="Cambria Math" panose="02040503050406030204" pitchFamily="18" charset="0"/>
                          </a:rPr>
                          <m:t>−</m:t>
                        </m:r>
                      </m:sup>
                    </m:sSup>
                  </m:oMath>
                </a14:m>
                <a:r>
                  <a:rPr lang="en-US" altLang="ja-JP" sz="2000" dirty="0">
                    <a:solidFill>
                      <a:srgbClr val="000000"/>
                    </a:solidFill>
                  </a:rPr>
                  <a:t> screening)</a:t>
                </a:r>
                <a:endParaRPr lang="ja-JP" altLang="en-US" sz="2000" dirty="0">
                  <a:solidFill>
                    <a:srgbClr val="000000"/>
                  </a:solidFill>
                </a:endParaRPr>
              </a:p>
            </p:txBody>
          </p:sp>
        </mc:Choice>
        <mc:Fallback xmlns="">
          <p:sp>
            <p:nvSpPr>
              <p:cNvPr id="6" name="正方形/長方形 5"/>
              <p:cNvSpPr>
                <a:spLocks noRot="1" noChangeAspect="1" noMove="1" noResize="1" noEditPoints="1" noAdjustHandles="1" noChangeArrowheads="1" noChangeShapeType="1" noTextEdit="1"/>
              </p:cNvSpPr>
              <p:nvPr/>
            </p:nvSpPr>
            <p:spPr>
              <a:xfrm>
                <a:off x="5631915" y="1526526"/>
                <a:ext cx="3286349" cy="400110"/>
              </a:xfrm>
              <a:prstGeom prst="rect">
                <a:avLst/>
              </a:prstGeom>
              <a:blipFill>
                <a:blip r:embed="rId10"/>
                <a:stretch>
                  <a:fillRect t="-6061" r="-742" b="-27273"/>
                </a:stretch>
              </a:blipFill>
            </p:spPr>
            <p:txBody>
              <a:bodyPr/>
              <a:lstStyle/>
              <a:p>
                <a:r>
                  <a:rPr lang="ja-JP" altLang="en-US">
                    <a:noFill/>
                  </a:rPr>
                  <a:t> </a:t>
                </a:r>
              </a:p>
            </p:txBody>
          </p:sp>
        </mc:Fallback>
      </mc:AlternateContent>
      <p:sp>
        <p:nvSpPr>
          <p:cNvPr id="6915" name="テキスト ボックス 6914"/>
          <p:cNvSpPr txBox="1"/>
          <p:nvPr/>
        </p:nvSpPr>
        <p:spPr>
          <a:xfrm>
            <a:off x="1922135" y="6119944"/>
            <a:ext cx="5299849" cy="400110"/>
          </a:xfrm>
          <a:prstGeom prst="rect">
            <a:avLst/>
          </a:prstGeom>
          <a:noFill/>
          <a:ln w="28575">
            <a:solidFill>
              <a:srgbClr val="FF0000"/>
            </a:solidFill>
          </a:ln>
        </p:spPr>
        <p:txBody>
          <a:bodyPr wrap="none" rtlCol="0">
            <a:spAutoFit/>
          </a:bodyPr>
          <a:lstStyle/>
          <a:p>
            <a:pPr algn="ctr"/>
            <a:r>
              <a:rPr lang="en-US" altLang="ja-JP" sz="2000" dirty="0" smtClean="0"/>
              <a:t>Relativity enhances the value near the origin.</a:t>
            </a:r>
            <a:endParaRPr kumimoji="1" lang="ja-JP" altLang="en-US" sz="2000" dirty="0"/>
          </a:p>
        </p:txBody>
      </p:sp>
      <mc:AlternateContent xmlns:mc="http://schemas.openxmlformats.org/markup-compatibility/2006" xmlns:a14="http://schemas.microsoft.com/office/drawing/2010/main">
        <mc:Choice Requires="a14">
          <p:sp>
            <p:nvSpPr>
              <p:cNvPr id="13955" name="正方形/長方形 13954"/>
              <p:cNvSpPr/>
              <p:nvPr/>
            </p:nvSpPr>
            <p:spPr>
              <a:xfrm>
                <a:off x="3933386" y="1581837"/>
                <a:ext cx="1278748"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Sup>
                        <m:sSubSupPr>
                          <m:ctrlPr>
                            <a:rPr lang="en-US" altLang="ja-JP" sz="2800" i="1">
                              <a:solidFill>
                                <a:srgbClr val="000000"/>
                              </a:solidFill>
                              <a:latin typeface="Cambria Math" panose="02040503050406030204" pitchFamily="18" charset="0"/>
                            </a:rPr>
                          </m:ctrlPr>
                        </m:sSubSupPr>
                        <m:e>
                          <m:r>
                            <a:rPr lang="en-US" altLang="ja-JP" sz="2800" i="1">
                              <a:solidFill>
                                <a:srgbClr val="000000"/>
                              </a:solidFill>
                              <a:latin typeface="Cambria Math" panose="02040503050406030204" pitchFamily="18" charset="0"/>
                            </a:rPr>
                            <m:t>𝑔</m:t>
                          </m:r>
                        </m:e>
                        <m:sub>
                          <m:r>
                            <a:rPr lang="en-US" altLang="ja-JP" sz="2800" i="1">
                              <a:solidFill>
                                <a:srgbClr val="000000"/>
                              </a:solidFill>
                              <a:latin typeface="Cambria Math" panose="02040503050406030204" pitchFamily="18" charset="0"/>
                            </a:rPr>
                            <m:t>𝑒</m:t>
                          </m:r>
                        </m:sub>
                        <m:sup>
                          <m:r>
                            <a:rPr lang="en-US" altLang="ja-JP" sz="2800" i="1">
                              <a:solidFill>
                                <a:srgbClr val="000000"/>
                              </a:solidFill>
                              <a:latin typeface="Cambria Math" panose="02040503050406030204" pitchFamily="18" charset="0"/>
                            </a:rPr>
                            <m:t>1</m:t>
                          </m:r>
                          <m:r>
                            <a:rPr lang="en-US" altLang="ja-JP" sz="2800" i="1">
                              <a:solidFill>
                                <a:srgbClr val="000000"/>
                              </a:solidFill>
                              <a:latin typeface="Cambria Math" panose="02040503050406030204" pitchFamily="18" charset="0"/>
                            </a:rPr>
                            <m:t>𝑠</m:t>
                          </m:r>
                        </m:sup>
                      </m:sSubSup>
                      <m:d>
                        <m:dPr>
                          <m:ctrlPr>
                            <a:rPr lang="en-US" altLang="ja-JP" sz="2800" i="1">
                              <a:solidFill>
                                <a:srgbClr val="000000"/>
                              </a:solidFill>
                              <a:latin typeface="Cambria Math" panose="02040503050406030204" pitchFamily="18" charset="0"/>
                            </a:rPr>
                          </m:ctrlPr>
                        </m:dPr>
                        <m:e>
                          <m:r>
                            <a:rPr lang="en-US" altLang="ja-JP" sz="2800" i="1">
                              <a:solidFill>
                                <a:srgbClr val="000000"/>
                              </a:solidFill>
                              <a:latin typeface="Cambria Math" panose="02040503050406030204" pitchFamily="18" charset="0"/>
                            </a:rPr>
                            <m:t>𝑟</m:t>
                          </m:r>
                        </m:e>
                      </m:d>
                    </m:oMath>
                  </m:oMathPara>
                </a14:m>
                <a:endParaRPr lang="ja-JP" altLang="en-US" sz="2000" dirty="0"/>
              </a:p>
            </p:txBody>
          </p:sp>
        </mc:Choice>
        <mc:Fallback xmlns="">
          <p:sp>
            <p:nvSpPr>
              <p:cNvPr id="13955" name="正方形/長方形 13954"/>
              <p:cNvSpPr>
                <a:spLocks noRot="1" noChangeAspect="1" noMove="1" noResize="1" noEditPoints="1" noAdjustHandles="1" noChangeArrowheads="1" noChangeShapeType="1" noTextEdit="1"/>
              </p:cNvSpPr>
              <p:nvPr/>
            </p:nvSpPr>
            <p:spPr>
              <a:xfrm>
                <a:off x="3933386" y="1581837"/>
                <a:ext cx="1278748" cy="523220"/>
              </a:xfrm>
              <a:prstGeom prst="rect">
                <a:avLst/>
              </a:prstGeom>
              <a:blipFill>
                <a:blip r:embed="rId11"/>
                <a:stretch>
                  <a:fillRect/>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276864507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55" name="Group 1987"/>
          <p:cNvGrpSpPr>
            <a:grpSpLocks noChangeAspect="1"/>
          </p:cNvGrpSpPr>
          <p:nvPr/>
        </p:nvGrpSpPr>
        <p:grpSpPr bwMode="auto">
          <a:xfrm>
            <a:off x="1972449" y="2164810"/>
            <a:ext cx="4900068" cy="3511559"/>
            <a:chOff x="1594" y="1231"/>
            <a:chExt cx="2615" cy="1874"/>
          </a:xfrm>
        </p:grpSpPr>
        <p:grpSp>
          <p:nvGrpSpPr>
            <p:cNvPr id="6857" name="Group 2188"/>
            <p:cNvGrpSpPr>
              <a:grpSpLocks/>
            </p:cNvGrpSpPr>
            <p:nvPr/>
          </p:nvGrpSpPr>
          <p:grpSpPr bwMode="auto">
            <a:xfrm>
              <a:off x="1594" y="2939"/>
              <a:ext cx="2553" cy="70"/>
              <a:chOff x="1594" y="2939"/>
              <a:chExt cx="2553" cy="70"/>
            </a:xfrm>
          </p:grpSpPr>
          <p:sp>
            <p:nvSpPr>
              <p:cNvPr id="8704" name="Line 1989"/>
              <p:cNvSpPr>
                <a:spLocks noChangeShapeType="1"/>
              </p:cNvSpPr>
              <p:nvPr/>
            </p:nvSpPr>
            <p:spPr bwMode="auto">
              <a:xfrm>
                <a:off x="18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05" name="Line 1990"/>
              <p:cNvSpPr>
                <a:spLocks noChangeShapeType="1"/>
              </p:cNvSpPr>
              <p:nvPr/>
            </p:nvSpPr>
            <p:spPr bwMode="auto">
              <a:xfrm>
                <a:off x="182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06" name="Line 1991"/>
              <p:cNvSpPr>
                <a:spLocks noChangeShapeType="1"/>
              </p:cNvSpPr>
              <p:nvPr/>
            </p:nvSpPr>
            <p:spPr bwMode="auto">
              <a:xfrm>
                <a:off x="183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07" name="Line 1992"/>
              <p:cNvSpPr>
                <a:spLocks noChangeShapeType="1"/>
              </p:cNvSpPr>
              <p:nvPr/>
            </p:nvSpPr>
            <p:spPr bwMode="auto">
              <a:xfrm>
                <a:off x="18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08" name="Line 1993"/>
              <p:cNvSpPr>
                <a:spLocks noChangeShapeType="1"/>
              </p:cNvSpPr>
              <p:nvPr/>
            </p:nvSpPr>
            <p:spPr bwMode="auto">
              <a:xfrm>
                <a:off x="18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09" name="Line 1994"/>
              <p:cNvSpPr>
                <a:spLocks noChangeShapeType="1"/>
              </p:cNvSpPr>
              <p:nvPr/>
            </p:nvSpPr>
            <p:spPr bwMode="auto">
              <a:xfrm>
                <a:off x="187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0" name="Line 1995"/>
              <p:cNvSpPr>
                <a:spLocks noChangeShapeType="1"/>
              </p:cNvSpPr>
              <p:nvPr/>
            </p:nvSpPr>
            <p:spPr bwMode="auto">
              <a:xfrm>
                <a:off x="188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1" name="Line 1996"/>
              <p:cNvSpPr>
                <a:spLocks noChangeShapeType="1"/>
              </p:cNvSpPr>
              <p:nvPr/>
            </p:nvSpPr>
            <p:spPr bwMode="auto">
              <a:xfrm>
                <a:off x="18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2" name="Line 1997"/>
              <p:cNvSpPr>
                <a:spLocks noChangeShapeType="1"/>
              </p:cNvSpPr>
              <p:nvPr/>
            </p:nvSpPr>
            <p:spPr bwMode="auto">
              <a:xfrm>
                <a:off x="19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3" name="Line 1998"/>
              <p:cNvSpPr>
                <a:spLocks noChangeShapeType="1"/>
              </p:cNvSpPr>
              <p:nvPr/>
            </p:nvSpPr>
            <p:spPr bwMode="auto">
              <a:xfrm>
                <a:off x="192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4" name="Line 1999"/>
              <p:cNvSpPr>
                <a:spLocks noChangeShapeType="1"/>
              </p:cNvSpPr>
              <p:nvPr/>
            </p:nvSpPr>
            <p:spPr bwMode="auto">
              <a:xfrm>
                <a:off x="193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5" name="Line 2000"/>
              <p:cNvSpPr>
                <a:spLocks noChangeShapeType="1"/>
              </p:cNvSpPr>
              <p:nvPr/>
            </p:nvSpPr>
            <p:spPr bwMode="auto">
              <a:xfrm>
                <a:off x="19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6" name="Line 2001"/>
              <p:cNvSpPr>
                <a:spLocks noChangeShapeType="1"/>
              </p:cNvSpPr>
              <p:nvPr/>
            </p:nvSpPr>
            <p:spPr bwMode="auto">
              <a:xfrm>
                <a:off x="19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7" name="Line 2002"/>
              <p:cNvSpPr>
                <a:spLocks noChangeShapeType="1"/>
              </p:cNvSpPr>
              <p:nvPr/>
            </p:nvSpPr>
            <p:spPr bwMode="auto">
              <a:xfrm>
                <a:off x="197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8" name="Line 2003"/>
              <p:cNvSpPr>
                <a:spLocks noChangeShapeType="1"/>
              </p:cNvSpPr>
              <p:nvPr/>
            </p:nvSpPr>
            <p:spPr bwMode="auto">
              <a:xfrm>
                <a:off x="198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19" name="Line 2004"/>
              <p:cNvSpPr>
                <a:spLocks noChangeShapeType="1"/>
              </p:cNvSpPr>
              <p:nvPr/>
            </p:nvSpPr>
            <p:spPr bwMode="auto">
              <a:xfrm>
                <a:off x="19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0" name="Line 2005"/>
              <p:cNvSpPr>
                <a:spLocks noChangeShapeType="1"/>
              </p:cNvSpPr>
              <p:nvPr/>
            </p:nvSpPr>
            <p:spPr bwMode="auto">
              <a:xfrm>
                <a:off x="20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1" name="Line 2006"/>
              <p:cNvSpPr>
                <a:spLocks noChangeShapeType="1"/>
              </p:cNvSpPr>
              <p:nvPr/>
            </p:nvSpPr>
            <p:spPr bwMode="auto">
              <a:xfrm>
                <a:off x="201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2" name="Line 2007"/>
              <p:cNvSpPr>
                <a:spLocks noChangeShapeType="1"/>
              </p:cNvSpPr>
              <p:nvPr/>
            </p:nvSpPr>
            <p:spPr bwMode="auto">
              <a:xfrm>
                <a:off x="203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3" name="Line 2008"/>
              <p:cNvSpPr>
                <a:spLocks noChangeShapeType="1"/>
              </p:cNvSpPr>
              <p:nvPr/>
            </p:nvSpPr>
            <p:spPr bwMode="auto">
              <a:xfrm>
                <a:off x="20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4" name="Line 2009"/>
              <p:cNvSpPr>
                <a:spLocks noChangeShapeType="1"/>
              </p:cNvSpPr>
              <p:nvPr/>
            </p:nvSpPr>
            <p:spPr bwMode="auto">
              <a:xfrm>
                <a:off x="20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5" name="Line 2010"/>
              <p:cNvSpPr>
                <a:spLocks noChangeShapeType="1"/>
              </p:cNvSpPr>
              <p:nvPr/>
            </p:nvSpPr>
            <p:spPr bwMode="auto">
              <a:xfrm>
                <a:off x="206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6" name="Line 2011"/>
              <p:cNvSpPr>
                <a:spLocks noChangeShapeType="1"/>
              </p:cNvSpPr>
              <p:nvPr/>
            </p:nvSpPr>
            <p:spPr bwMode="auto">
              <a:xfrm>
                <a:off x="207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7" name="Line 2012"/>
              <p:cNvSpPr>
                <a:spLocks noChangeShapeType="1"/>
              </p:cNvSpPr>
              <p:nvPr/>
            </p:nvSpPr>
            <p:spPr bwMode="auto">
              <a:xfrm>
                <a:off x="20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8" name="Line 2013"/>
              <p:cNvSpPr>
                <a:spLocks noChangeShapeType="1"/>
              </p:cNvSpPr>
              <p:nvPr/>
            </p:nvSpPr>
            <p:spPr bwMode="auto">
              <a:xfrm>
                <a:off x="21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29" name="Line 2014"/>
              <p:cNvSpPr>
                <a:spLocks noChangeShapeType="1"/>
              </p:cNvSpPr>
              <p:nvPr/>
            </p:nvSpPr>
            <p:spPr bwMode="auto">
              <a:xfrm>
                <a:off x="211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0" name="Line 2015"/>
              <p:cNvSpPr>
                <a:spLocks noChangeShapeType="1"/>
              </p:cNvSpPr>
              <p:nvPr/>
            </p:nvSpPr>
            <p:spPr bwMode="auto">
              <a:xfrm>
                <a:off x="212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1" name="Line 2016"/>
              <p:cNvSpPr>
                <a:spLocks noChangeShapeType="1"/>
              </p:cNvSpPr>
              <p:nvPr/>
            </p:nvSpPr>
            <p:spPr bwMode="auto">
              <a:xfrm>
                <a:off x="21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2" name="Line 2017"/>
              <p:cNvSpPr>
                <a:spLocks noChangeShapeType="1"/>
              </p:cNvSpPr>
              <p:nvPr/>
            </p:nvSpPr>
            <p:spPr bwMode="auto">
              <a:xfrm>
                <a:off x="21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3" name="Line 2018"/>
              <p:cNvSpPr>
                <a:spLocks noChangeShapeType="1"/>
              </p:cNvSpPr>
              <p:nvPr/>
            </p:nvSpPr>
            <p:spPr bwMode="auto">
              <a:xfrm>
                <a:off x="216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4" name="Line 2019"/>
              <p:cNvSpPr>
                <a:spLocks noChangeShapeType="1"/>
              </p:cNvSpPr>
              <p:nvPr/>
            </p:nvSpPr>
            <p:spPr bwMode="auto">
              <a:xfrm>
                <a:off x="217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5" name="Line 2020"/>
              <p:cNvSpPr>
                <a:spLocks noChangeShapeType="1"/>
              </p:cNvSpPr>
              <p:nvPr/>
            </p:nvSpPr>
            <p:spPr bwMode="auto">
              <a:xfrm>
                <a:off x="21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6" name="Line 2021"/>
              <p:cNvSpPr>
                <a:spLocks noChangeShapeType="1"/>
              </p:cNvSpPr>
              <p:nvPr/>
            </p:nvSpPr>
            <p:spPr bwMode="auto">
              <a:xfrm>
                <a:off x="21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7" name="Line 2022"/>
              <p:cNvSpPr>
                <a:spLocks noChangeShapeType="1"/>
              </p:cNvSpPr>
              <p:nvPr/>
            </p:nvSpPr>
            <p:spPr bwMode="auto">
              <a:xfrm>
                <a:off x="221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8" name="Line 2023"/>
              <p:cNvSpPr>
                <a:spLocks noChangeShapeType="1"/>
              </p:cNvSpPr>
              <p:nvPr/>
            </p:nvSpPr>
            <p:spPr bwMode="auto">
              <a:xfrm>
                <a:off x="222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39" name="Line 2024"/>
              <p:cNvSpPr>
                <a:spLocks noChangeShapeType="1"/>
              </p:cNvSpPr>
              <p:nvPr/>
            </p:nvSpPr>
            <p:spPr bwMode="auto">
              <a:xfrm>
                <a:off x="22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0" name="Line 2025"/>
              <p:cNvSpPr>
                <a:spLocks noChangeShapeType="1"/>
              </p:cNvSpPr>
              <p:nvPr/>
            </p:nvSpPr>
            <p:spPr bwMode="auto">
              <a:xfrm>
                <a:off x="22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1" name="Line 2026"/>
              <p:cNvSpPr>
                <a:spLocks noChangeShapeType="1"/>
              </p:cNvSpPr>
              <p:nvPr/>
            </p:nvSpPr>
            <p:spPr bwMode="auto">
              <a:xfrm>
                <a:off x="225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2" name="Line 2027"/>
              <p:cNvSpPr>
                <a:spLocks noChangeShapeType="1"/>
              </p:cNvSpPr>
              <p:nvPr/>
            </p:nvSpPr>
            <p:spPr bwMode="auto">
              <a:xfrm>
                <a:off x="227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3" name="Line 2028"/>
              <p:cNvSpPr>
                <a:spLocks noChangeShapeType="1"/>
              </p:cNvSpPr>
              <p:nvPr/>
            </p:nvSpPr>
            <p:spPr bwMode="auto">
              <a:xfrm>
                <a:off x="22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4" name="Line 2029"/>
              <p:cNvSpPr>
                <a:spLocks noChangeShapeType="1"/>
              </p:cNvSpPr>
              <p:nvPr/>
            </p:nvSpPr>
            <p:spPr bwMode="auto">
              <a:xfrm>
                <a:off x="22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5" name="Line 2030"/>
              <p:cNvSpPr>
                <a:spLocks noChangeShapeType="1"/>
              </p:cNvSpPr>
              <p:nvPr/>
            </p:nvSpPr>
            <p:spPr bwMode="auto">
              <a:xfrm>
                <a:off x="230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6" name="Line 2031"/>
              <p:cNvSpPr>
                <a:spLocks noChangeShapeType="1"/>
              </p:cNvSpPr>
              <p:nvPr/>
            </p:nvSpPr>
            <p:spPr bwMode="auto">
              <a:xfrm>
                <a:off x="231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7" name="Line 2032"/>
              <p:cNvSpPr>
                <a:spLocks noChangeShapeType="1"/>
              </p:cNvSpPr>
              <p:nvPr/>
            </p:nvSpPr>
            <p:spPr bwMode="auto">
              <a:xfrm>
                <a:off x="23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8" name="Line 2033"/>
              <p:cNvSpPr>
                <a:spLocks noChangeShapeType="1"/>
              </p:cNvSpPr>
              <p:nvPr/>
            </p:nvSpPr>
            <p:spPr bwMode="auto">
              <a:xfrm>
                <a:off x="23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49" name="Line 2034"/>
              <p:cNvSpPr>
                <a:spLocks noChangeShapeType="1"/>
              </p:cNvSpPr>
              <p:nvPr/>
            </p:nvSpPr>
            <p:spPr bwMode="auto">
              <a:xfrm>
                <a:off x="235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0" name="Line 2035"/>
              <p:cNvSpPr>
                <a:spLocks noChangeShapeType="1"/>
              </p:cNvSpPr>
              <p:nvPr/>
            </p:nvSpPr>
            <p:spPr bwMode="auto">
              <a:xfrm>
                <a:off x="236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1" name="Line 2036"/>
              <p:cNvSpPr>
                <a:spLocks noChangeShapeType="1"/>
              </p:cNvSpPr>
              <p:nvPr/>
            </p:nvSpPr>
            <p:spPr bwMode="auto">
              <a:xfrm>
                <a:off x="23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2" name="Line 2037"/>
              <p:cNvSpPr>
                <a:spLocks noChangeShapeType="1"/>
              </p:cNvSpPr>
              <p:nvPr/>
            </p:nvSpPr>
            <p:spPr bwMode="auto">
              <a:xfrm>
                <a:off x="23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3" name="Line 2038"/>
              <p:cNvSpPr>
                <a:spLocks noChangeShapeType="1"/>
              </p:cNvSpPr>
              <p:nvPr/>
            </p:nvSpPr>
            <p:spPr bwMode="auto">
              <a:xfrm>
                <a:off x="240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4" name="Line 2039"/>
              <p:cNvSpPr>
                <a:spLocks noChangeShapeType="1"/>
              </p:cNvSpPr>
              <p:nvPr/>
            </p:nvSpPr>
            <p:spPr bwMode="auto">
              <a:xfrm>
                <a:off x="241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5" name="Line 2040"/>
              <p:cNvSpPr>
                <a:spLocks noChangeShapeType="1"/>
              </p:cNvSpPr>
              <p:nvPr/>
            </p:nvSpPr>
            <p:spPr bwMode="auto">
              <a:xfrm>
                <a:off x="24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6" name="Line 2041"/>
              <p:cNvSpPr>
                <a:spLocks noChangeShapeType="1"/>
              </p:cNvSpPr>
              <p:nvPr/>
            </p:nvSpPr>
            <p:spPr bwMode="auto">
              <a:xfrm>
                <a:off x="24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7" name="Line 2042"/>
              <p:cNvSpPr>
                <a:spLocks noChangeShapeType="1"/>
              </p:cNvSpPr>
              <p:nvPr/>
            </p:nvSpPr>
            <p:spPr bwMode="auto">
              <a:xfrm>
                <a:off x="245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8" name="Line 2043"/>
              <p:cNvSpPr>
                <a:spLocks noChangeShapeType="1"/>
              </p:cNvSpPr>
              <p:nvPr/>
            </p:nvSpPr>
            <p:spPr bwMode="auto">
              <a:xfrm>
                <a:off x="246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59" name="Line 2044"/>
              <p:cNvSpPr>
                <a:spLocks noChangeShapeType="1"/>
              </p:cNvSpPr>
              <p:nvPr/>
            </p:nvSpPr>
            <p:spPr bwMode="auto">
              <a:xfrm>
                <a:off x="24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0" name="Line 2045"/>
              <p:cNvSpPr>
                <a:spLocks noChangeShapeType="1"/>
              </p:cNvSpPr>
              <p:nvPr/>
            </p:nvSpPr>
            <p:spPr bwMode="auto">
              <a:xfrm>
                <a:off x="24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1" name="Line 2046"/>
              <p:cNvSpPr>
                <a:spLocks noChangeShapeType="1"/>
              </p:cNvSpPr>
              <p:nvPr/>
            </p:nvSpPr>
            <p:spPr bwMode="auto">
              <a:xfrm>
                <a:off x="249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2" name="Line 2047"/>
              <p:cNvSpPr>
                <a:spLocks noChangeShapeType="1"/>
              </p:cNvSpPr>
              <p:nvPr/>
            </p:nvSpPr>
            <p:spPr bwMode="auto">
              <a:xfrm>
                <a:off x="251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3" name="Line 2048"/>
              <p:cNvSpPr>
                <a:spLocks noChangeShapeType="1"/>
              </p:cNvSpPr>
              <p:nvPr/>
            </p:nvSpPr>
            <p:spPr bwMode="auto">
              <a:xfrm>
                <a:off x="25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4" name="Line 2049"/>
              <p:cNvSpPr>
                <a:spLocks noChangeShapeType="1"/>
              </p:cNvSpPr>
              <p:nvPr/>
            </p:nvSpPr>
            <p:spPr bwMode="auto">
              <a:xfrm>
                <a:off x="25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5" name="Line 2050"/>
              <p:cNvSpPr>
                <a:spLocks noChangeShapeType="1"/>
              </p:cNvSpPr>
              <p:nvPr/>
            </p:nvSpPr>
            <p:spPr bwMode="auto">
              <a:xfrm>
                <a:off x="254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6" name="Line 2051"/>
              <p:cNvSpPr>
                <a:spLocks noChangeShapeType="1"/>
              </p:cNvSpPr>
              <p:nvPr/>
            </p:nvSpPr>
            <p:spPr bwMode="auto">
              <a:xfrm>
                <a:off x="255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7" name="Line 2052"/>
              <p:cNvSpPr>
                <a:spLocks noChangeShapeType="1"/>
              </p:cNvSpPr>
              <p:nvPr/>
            </p:nvSpPr>
            <p:spPr bwMode="auto">
              <a:xfrm>
                <a:off x="25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8" name="Line 2053"/>
              <p:cNvSpPr>
                <a:spLocks noChangeShapeType="1"/>
              </p:cNvSpPr>
              <p:nvPr/>
            </p:nvSpPr>
            <p:spPr bwMode="auto">
              <a:xfrm>
                <a:off x="25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69" name="Line 2054"/>
              <p:cNvSpPr>
                <a:spLocks noChangeShapeType="1"/>
              </p:cNvSpPr>
              <p:nvPr/>
            </p:nvSpPr>
            <p:spPr bwMode="auto">
              <a:xfrm>
                <a:off x="259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0" name="Line 2055"/>
              <p:cNvSpPr>
                <a:spLocks noChangeShapeType="1"/>
              </p:cNvSpPr>
              <p:nvPr/>
            </p:nvSpPr>
            <p:spPr bwMode="auto">
              <a:xfrm>
                <a:off x="260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1" name="Line 2056"/>
              <p:cNvSpPr>
                <a:spLocks noChangeShapeType="1"/>
              </p:cNvSpPr>
              <p:nvPr/>
            </p:nvSpPr>
            <p:spPr bwMode="auto">
              <a:xfrm>
                <a:off x="26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2" name="Line 2057"/>
              <p:cNvSpPr>
                <a:spLocks noChangeShapeType="1"/>
              </p:cNvSpPr>
              <p:nvPr/>
            </p:nvSpPr>
            <p:spPr bwMode="auto">
              <a:xfrm>
                <a:off x="26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3" name="Line 2058"/>
              <p:cNvSpPr>
                <a:spLocks noChangeShapeType="1"/>
              </p:cNvSpPr>
              <p:nvPr/>
            </p:nvSpPr>
            <p:spPr bwMode="auto">
              <a:xfrm>
                <a:off x="264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4" name="Line 2059"/>
              <p:cNvSpPr>
                <a:spLocks noChangeShapeType="1"/>
              </p:cNvSpPr>
              <p:nvPr/>
            </p:nvSpPr>
            <p:spPr bwMode="auto">
              <a:xfrm>
                <a:off x="265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5" name="Line 2060"/>
              <p:cNvSpPr>
                <a:spLocks noChangeShapeType="1"/>
              </p:cNvSpPr>
              <p:nvPr/>
            </p:nvSpPr>
            <p:spPr bwMode="auto">
              <a:xfrm>
                <a:off x="26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6" name="Line 2061"/>
              <p:cNvSpPr>
                <a:spLocks noChangeShapeType="1"/>
              </p:cNvSpPr>
              <p:nvPr/>
            </p:nvSpPr>
            <p:spPr bwMode="auto">
              <a:xfrm>
                <a:off x="26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7" name="Line 2062"/>
              <p:cNvSpPr>
                <a:spLocks noChangeShapeType="1"/>
              </p:cNvSpPr>
              <p:nvPr/>
            </p:nvSpPr>
            <p:spPr bwMode="auto">
              <a:xfrm>
                <a:off x="269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8" name="Line 2063"/>
              <p:cNvSpPr>
                <a:spLocks noChangeShapeType="1"/>
              </p:cNvSpPr>
              <p:nvPr/>
            </p:nvSpPr>
            <p:spPr bwMode="auto">
              <a:xfrm>
                <a:off x="270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79" name="Line 2064"/>
              <p:cNvSpPr>
                <a:spLocks noChangeShapeType="1"/>
              </p:cNvSpPr>
              <p:nvPr/>
            </p:nvSpPr>
            <p:spPr bwMode="auto">
              <a:xfrm>
                <a:off x="27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0" name="Line 2065"/>
              <p:cNvSpPr>
                <a:spLocks noChangeShapeType="1"/>
              </p:cNvSpPr>
              <p:nvPr/>
            </p:nvSpPr>
            <p:spPr bwMode="auto">
              <a:xfrm>
                <a:off x="27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1" name="Line 2066"/>
              <p:cNvSpPr>
                <a:spLocks noChangeShapeType="1"/>
              </p:cNvSpPr>
              <p:nvPr/>
            </p:nvSpPr>
            <p:spPr bwMode="auto">
              <a:xfrm>
                <a:off x="273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2" name="Line 2067"/>
              <p:cNvSpPr>
                <a:spLocks noChangeShapeType="1"/>
              </p:cNvSpPr>
              <p:nvPr/>
            </p:nvSpPr>
            <p:spPr bwMode="auto">
              <a:xfrm>
                <a:off x="275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3" name="Line 2068"/>
              <p:cNvSpPr>
                <a:spLocks noChangeShapeType="1"/>
              </p:cNvSpPr>
              <p:nvPr/>
            </p:nvSpPr>
            <p:spPr bwMode="auto">
              <a:xfrm>
                <a:off x="27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4" name="Line 2069"/>
              <p:cNvSpPr>
                <a:spLocks noChangeShapeType="1"/>
              </p:cNvSpPr>
              <p:nvPr/>
            </p:nvSpPr>
            <p:spPr bwMode="auto">
              <a:xfrm>
                <a:off x="27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5" name="Line 2070"/>
              <p:cNvSpPr>
                <a:spLocks noChangeShapeType="1"/>
              </p:cNvSpPr>
              <p:nvPr/>
            </p:nvSpPr>
            <p:spPr bwMode="auto">
              <a:xfrm>
                <a:off x="278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6" name="Line 2071"/>
              <p:cNvSpPr>
                <a:spLocks noChangeShapeType="1"/>
              </p:cNvSpPr>
              <p:nvPr/>
            </p:nvSpPr>
            <p:spPr bwMode="auto">
              <a:xfrm>
                <a:off x="279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7" name="Line 2072"/>
              <p:cNvSpPr>
                <a:spLocks noChangeShapeType="1"/>
              </p:cNvSpPr>
              <p:nvPr/>
            </p:nvSpPr>
            <p:spPr bwMode="auto">
              <a:xfrm>
                <a:off x="28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8" name="Line 2073"/>
              <p:cNvSpPr>
                <a:spLocks noChangeShapeType="1"/>
              </p:cNvSpPr>
              <p:nvPr/>
            </p:nvSpPr>
            <p:spPr bwMode="auto">
              <a:xfrm>
                <a:off x="28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89" name="Line 2074"/>
              <p:cNvSpPr>
                <a:spLocks noChangeShapeType="1"/>
              </p:cNvSpPr>
              <p:nvPr/>
            </p:nvSpPr>
            <p:spPr bwMode="auto">
              <a:xfrm>
                <a:off x="283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0" name="Line 2075"/>
              <p:cNvSpPr>
                <a:spLocks noChangeShapeType="1"/>
              </p:cNvSpPr>
              <p:nvPr/>
            </p:nvSpPr>
            <p:spPr bwMode="auto">
              <a:xfrm>
                <a:off x="284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1" name="Line 2076"/>
              <p:cNvSpPr>
                <a:spLocks noChangeShapeType="1"/>
              </p:cNvSpPr>
              <p:nvPr/>
            </p:nvSpPr>
            <p:spPr bwMode="auto">
              <a:xfrm>
                <a:off x="28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2" name="Line 2077"/>
              <p:cNvSpPr>
                <a:spLocks noChangeShapeType="1"/>
              </p:cNvSpPr>
              <p:nvPr/>
            </p:nvSpPr>
            <p:spPr bwMode="auto">
              <a:xfrm>
                <a:off x="28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3" name="Line 2078"/>
              <p:cNvSpPr>
                <a:spLocks noChangeShapeType="1"/>
              </p:cNvSpPr>
              <p:nvPr/>
            </p:nvSpPr>
            <p:spPr bwMode="auto">
              <a:xfrm>
                <a:off x="288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4" name="Line 2079"/>
              <p:cNvSpPr>
                <a:spLocks noChangeShapeType="1"/>
              </p:cNvSpPr>
              <p:nvPr/>
            </p:nvSpPr>
            <p:spPr bwMode="auto">
              <a:xfrm>
                <a:off x="289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5" name="Line 2080"/>
              <p:cNvSpPr>
                <a:spLocks noChangeShapeType="1"/>
              </p:cNvSpPr>
              <p:nvPr/>
            </p:nvSpPr>
            <p:spPr bwMode="auto">
              <a:xfrm>
                <a:off x="29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6" name="Line 2081"/>
              <p:cNvSpPr>
                <a:spLocks noChangeShapeType="1"/>
              </p:cNvSpPr>
              <p:nvPr/>
            </p:nvSpPr>
            <p:spPr bwMode="auto">
              <a:xfrm>
                <a:off x="29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7" name="Line 2082"/>
              <p:cNvSpPr>
                <a:spLocks noChangeShapeType="1"/>
              </p:cNvSpPr>
              <p:nvPr/>
            </p:nvSpPr>
            <p:spPr bwMode="auto">
              <a:xfrm>
                <a:off x="293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8" name="Line 2083"/>
              <p:cNvSpPr>
                <a:spLocks noChangeShapeType="1"/>
              </p:cNvSpPr>
              <p:nvPr/>
            </p:nvSpPr>
            <p:spPr bwMode="auto">
              <a:xfrm>
                <a:off x="294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99" name="Line 2084"/>
              <p:cNvSpPr>
                <a:spLocks noChangeShapeType="1"/>
              </p:cNvSpPr>
              <p:nvPr/>
            </p:nvSpPr>
            <p:spPr bwMode="auto">
              <a:xfrm>
                <a:off x="29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0" name="Line 2085"/>
              <p:cNvSpPr>
                <a:spLocks noChangeShapeType="1"/>
              </p:cNvSpPr>
              <p:nvPr/>
            </p:nvSpPr>
            <p:spPr bwMode="auto">
              <a:xfrm>
                <a:off x="29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1" name="Line 2086"/>
              <p:cNvSpPr>
                <a:spLocks noChangeShapeType="1"/>
              </p:cNvSpPr>
              <p:nvPr/>
            </p:nvSpPr>
            <p:spPr bwMode="auto">
              <a:xfrm>
                <a:off x="297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2" name="Line 2087"/>
              <p:cNvSpPr>
                <a:spLocks noChangeShapeType="1"/>
              </p:cNvSpPr>
              <p:nvPr/>
            </p:nvSpPr>
            <p:spPr bwMode="auto">
              <a:xfrm>
                <a:off x="299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3" name="Line 2088"/>
              <p:cNvSpPr>
                <a:spLocks noChangeShapeType="1"/>
              </p:cNvSpPr>
              <p:nvPr/>
            </p:nvSpPr>
            <p:spPr bwMode="auto">
              <a:xfrm>
                <a:off x="30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4" name="Line 2089"/>
              <p:cNvSpPr>
                <a:spLocks noChangeShapeType="1"/>
              </p:cNvSpPr>
              <p:nvPr/>
            </p:nvSpPr>
            <p:spPr bwMode="auto">
              <a:xfrm>
                <a:off x="30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5" name="Line 2090"/>
              <p:cNvSpPr>
                <a:spLocks noChangeShapeType="1"/>
              </p:cNvSpPr>
              <p:nvPr/>
            </p:nvSpPr>
            <p:spPr bwMode="auto">
              <a:xfrm>
                <a:off x="302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6" name="Line 2091"/>
              <p:cNvSpPr>
                <a:spLocks noChangeShapeType="1"/>
              </p:cNvSpPr>
              <p:nvPr/>
            </p:nvSpPr>
            <p:spPr bwMode="auto">
              <a:xfrm>
                <a:off x="303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7" name="Line 2092"/>
              <p:cNvSpPr>
                <a:spLocks noChangeShapeType="1"/>
              </p:cNvSpPr>
              <p:nvPr/>
            </p:nvSpPr>
            <p:spPr bwMode="auto">
              <a:xfrm>
                <a:off x="30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8" name="Line 2093"/>
              <p:cNvSpPr>
                <a:spLocks noChangeShapeType="1"/>
              </p:cNvSpPr>
              <p:nvPr/>
            </p:nvSpPr>
            <p:spPr bwMode="auto">
              <a:xfrm>
                <a:off x="30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09" name="Line 2094"/>
              <p:cNvSpPr>
                <a:spLocks noChangeShapeType="1"/>
              </p:cNvSpPr>
              <p:nvPr/>
            </p:nvSpPr>
            <p:spPr bwMode="auto">
              <a:xfrm>
                <a:off x="307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0" name="Line 2095"/>
              <p:cNvSpPr>
                <a:spLocks noChangeShapeType="1"/>
              </p:cNvSpPr>
              <p:nvPr/>
            </p:nvSpPr>
            <p:spPr bwMode="auto">
              <a:xfrm>
                <a:off x="308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1" name="Line 2096"/>
              <p:cNvSpPr>
                <a:spLocks noChangeShapeType="1"/>
              </p:cNvSpPr>
              <p:nvPr/>
            </p:nvSpPr>
            <p:spPr bwMode="auto">
              <a:xfrm>
                <a:off x="30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2" name="Line 2097"/>
              <p:cNvSpPr>
                <a:spLocks noChangeShapeType="1"/>
              </p:cNvSpPr>
              <p:nvPr/>
            </p:nvSpPr>
            <p:spPr bwMode="auto">
              <a:xfrm>
                <a:off x="31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3" name="Line 2098"/>
              <p:cNvSpPr>
                <a:spLocks noChangeShapeType="1"/>
              </p:cNvSpPr>
              <p:nvPr/>
            </p:nvSpPr>
            <p:spPr bwMode="auto">
              <a:xfrm>
                <a:off x="312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4" name="Line 2099"/>
              <p:cNvSpPr>
                <a:spLocks noChangeShapeType="1"/>
              </p:cNvSpPr>
              <p:nvPr/>
            </p:nvSpPr>
            <p:spPr bwMode="auto">
              <a:xfrm>
                <a:off x="313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5" name="Line 2100"/>
              <p:cNvSpPr>
                <a:spLocks noChangeShapeType="1"/>
              </p:cNvSpPr>
              <p:nvPr/>
            </p:nvSpPr>
            <p:spPr bwMode="auto">
              <a:xfrm>
                <a:off x="31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6" name="Line 2101"/>
              <p:cNvSpPr>
                <a:spLocks noChangeShapeType="1"/>
              </p:cNvSpPr>
              <p:nvPr/>
            </p:nvSpPr>
            <p:spPr bwMode="auto">
              <a:xfrm>
                <a:off x="31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7" name="Line 2102"/>
              <p:cNvSpPr>
                <a:spLocks noChangeShapeType="1"/>
              </p:cNvSpPr>
              <p:nvPr/>
            </p:nvSpPr>
            <p:spPr bwMode="auto">
              <a:xfrm>
                <a:off x="317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8" name="Line 2103"/>
              <p:cNvSpPr>
                <a:spLocks noChangeShapeType="1"/>
              </p:cNvSpPr>
              <p:nvPr/>
            </p:nvSpPr>
            <p:spPr bwMode="auto">
              <a:xfrm>
                <a:off x="318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19" name="Line 2104"/>
              <p:cNvSpPr>
                <a:spLocks noChangeShapeType="1"/>
              </p:cNvSpPr>
              <p:nvPr/>
            </p:nvSpPr>
            <p:spPr bwMode="auto">
              <a:xfrm>
                <a:off x="31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0" name="Line 2105"/>
              <p:cNvSpPr>
                <a:spLocks noChangeShapeType="1"/>
              </p:cNvSpPr>
              <p:nvPr/>
            </p:nvSpPr>
            <p:spPr bwMode="auto">
              <a:xfrm>
                <a:off x="32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1" name="Line 2106"/>
              <p:cNvSpPr>
                <a:spLocks noChangeShapeType="1"/>
              </p:cNvSpPr>
              <p:nvPr/>
            </p:nvSpPr>
            <p:spPr bwMode="auto">
              <a:xfrm>
                <a:off x="321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2" name="Line 2107"/>
              <p:cNvSpPr>
                <a:spLocks noChangeShapeType="1"/>
              </p:cNvSpPr>
              <p:nvPr/>
            </p:nvSpPr>
            <p:spPr bwMode="auto">
              <a:xfrm>
                <a:off x="323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3" name="Line 2108"/>
              <p:cNvSpPr>
                <a:spLocks noChangeShapeType="1"/>
              </p:cNvSpPr>
              <p:nvPr/>
            </p:nvSpPr>
            <p:spPr bwMode="auto">
              <a:xfrm>
                <a:off x="32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4" name="Line 2109"/>
              <p:cNvSpPr>
                <a:spLocks noChangeShapeType="1"/>
              </p:cNvSpPr>
              <p:nvPr/>
            </p:nvSpPr>
            <p:spPr bwMode="auto">
              <a:xfrm>
                <a:off x="325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5" name="Line 2110"/>
              <p:cNvSpPr>
                <a:spLocks noChangeShapeType="1"/>
              </p:cNvSpPr>
              <p:nvPr/>
            </p:nvSpPr>
            <p:spPr bwMode="auto">
              <a:xfrm>
                <a:off x="326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6" name="Line 2111"/>
              <p:cNvSpPr>
                <a:spLocks noChangeShapeType="1"/>
              </p:cNvSpPr>
              <p:nvPr/>
            </p:nvSpPr>
            <p:spPr bwMode="auto">
              <a:xfrm>
                <a:off x="327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7" name="Line 2112"/>
              <p:cNvSpPr>
                <a:spLocks noChangeShapeType="1"/>
              </p:cNvSpPr>
              <p:nvPr/>
            </p:nvSpPr>
            <p:spPr bwMode="auto">
              <a:xfrm>
                <a:off x="32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8" name="Line 2113"/>
              <p:cNvSpPr>
                <a:spLocks noChangeShapeType="1"/>
              </p:cNvSpPr>
              <p:nvPr/>
            </p:nvSpPr>
            <p:spPr bwMode="auto">
              <a:xfrm>
                <a:off x="330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29" name="Line 2114"/>
              <p:cNvSpPr>
                <a:spLocks noChangeShapeType="1"/>
              </p:cNvSpPr>
              <p:nvPr/>
            </p:nvSpPr>
            <p:spPr bwMode="auto">
              <a:xfrm>
                <a:off x="331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0" name="Line 2115"/>
              <p:cNvSpPr>
                <a:spLocks noChangeShapeType="1"/>
              </p:cNvSpPr>
              <p:nvPr/>
            </p:nvSpPr>
            <p:spPr bwMode="auto">
              <a:xfrm>
                <a:off x="332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1" name="Line 2116"/>
              <p:cNvSpPr>
                <a:spLocks noChangeShapeType="1"/>
              </p:cNvSpPr>
              <p:nvPr/>
            </p:nvSpPr>
            <p:spPr bwMode="auto">
              <a:xfrm>
                <a:off x="33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2" name="Line 2117"/>
              <p:cNvSpPr>
                <a:spLocks noChangeShapeType="1"/>
              </p:cNvSpPr>
              <p:nvPr/>
            </p:nvSpPr>
            <p:spPr bwMode="auto">
              <a:xfrm>
                <a:off x="335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3" name="Line 2118"/>
              <p:cNvSpPr>
                <a:spLocks noChangeShapeType="1"/>
              </p:cNvSpPr>
              <p:nvPr/>
            </p:nvSpPr>
            <p:spPr bwMode="auto">
              <a:xfrm>
                <a:off x="336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4" name="Line 2119"/>
              <p:cNvSpPr>
                <a:spLocks noChangeShapeType="1"/>
              </p:cNvSpPr>
              <p:nvPr/>
            </p:nvSpPr>
            <p:spPr bwMode="auto">
              <a:xfrm>
                <a:off x="337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5" name="Line 2120"/>
              <p:cNvSpPr>
                <a:spLocks noChangeShapeType="1"/>
              </p:cNvSpPr>
              <p:nvPr/>
            </p:nvSpPr>
            <p:spPr bwMode="auto">
              <a:xfrm>
                <a:off x="33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6" name="Line 2121"/>
              <p:cNvSpPr>
                <a:spLocks noChangeShapeType="1"/>
              </p:cNvSpPr>
              <p:nvPr/>
            </p:nvSpPr>
            <p:spPr bwMode="auto">
              <a:xfrm>
                <a:off x="339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7" name="Line 2122"/>
              <p:cNvSpPr>
                <a:spLocks noChangeShapeType="1"/>
              </p:cNvSpPr>
              <p:nvPr/>
            </p:nvSpPr>
            <p:spPr bwMode="auto">
              <a:xfrm>
                <a:off x="341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8" name="Line 2123"/>
              <p:cNvSpPr>
                <a:spLocks noChangeShapeType="1"/>
              </p:cNvSpPr>
              <p:nvPr/>
            </p:nvSpPr>
            <p:spPr bwMode="auto">
              <a:xfrm>
                <a:off x="342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39" name="Line 2124"/>
              <p:cNvSpPr>
                <a:spLocks noChangeShapeType="1"/>
              </p:cNvSpPr>
              <p:nvPr/>
            </p:nvSpPr>
            <p:spPr bwMode="auto">
              <a:xfrm>
                <a:off x="34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0" name="Line 2125"/>
              <p:cNvSpPr>
                <a:spLocks noChangeShapeType="1"/>
              </p:cNvSpPr>
              <p:nvPr/>
            </p:nvSpPr>
            <p:spPr bwMode="auto">
              <a:xfrm>
                <a:off x="344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1" name="Line 2126"/>
              <p:cNvSpPr>
                <a:spLocks noChangeShapeType="1"/>
              </p:cNvSpPr>
              <p:nvPr/>
            </p:nvSpPr>
            <p:spPr bwMode="auto">
              <a:xfrm>
                <a:off x="345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2" name="Line 2127"/>
              <p:cNvSpPr>
                <a:spLocks noChangeShapeType="1"/>
              </p:cNvSpPr>
              <p:nvPr/>
            </p:nvSpPr>
            <p:spPr bwMode="auto">
              <a:xfrm>
                <a:off x="347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3" name="Line 2128"/>
              <p:cNvSpPr>
                <a:spLocks noChangeShapeType="1"/>
              </p:cNvSpPr>
              <p:nvPr/>
            </p:nvSpPr>
            <p:spPr bwMode="auto">
              <a:xfrm>
                <a:off x="34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4" name="Line 2129"/>
              <p:cNvSpPr>
                <a:spLocks noChangeShapeType="1"/>
              </p:cNvSpPr>
              <p:nvPr/>
            </p:nvSpPr>
            <p:spPr bwMode="auto">
              <a:xfrm>
                <a:off x="349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5" name="Line 2130"/>
              <p:cNvSpPr>
                <a:spLocks noChangeShapeType="1"/>
              </p:cNvSpPr>
              <p:nvPr/>
            </p:nvSpPr>
            <p:spPr bwMode="auto">
              <a:xfrm>
                <a:off x="350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6" name="Line 2131"/>
              <p:cNvSpPr>
                <a:spLocks noChangeShapeType="1"/>
              </p:cNvSpPr>
              <p:nvPr/>
            </p:nvSpPr>
            <p:spPr bwMode="auto">
              <a:xfrm>
                <a:off x="351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7" name="Line 2132"/>
              <p:cNvSpPr>
                <a:spLocks noChangeShapeType="1"/>
              </p:cNvSpPr>
              <p:nvPr/>
            </p:nvSpPr>
            <p:spPr bwMode="auto">
              <a:xfrm>
                <a:off x="35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8" name="Line 2133"/>
              <p:cNvSpPr>
                <a:spLocks noChangeShapeType="1"/>
              </p:cNvSpPr>
              <p:nvPr/>
            </p:nvSpPr>
            <p:spPr bwMode="auto">
              <a:xfrm>
                <a:off x="354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49" name="Line 2134"/>
              <p:cNvSpPr>
                <a:spLocks noChangeShapeType="1"/>
              </p:cNvSpPr>
              <p:nvPr/>
            </p:nvSpPr>
            <p:spPr bwMode="auto">
              <a:xfrm>
                <a:off x="355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0" name="Line 2135"/>
              <p:cNvSpPr>
                <a:spLocks noChangeShapeType="1"/>
              </p:cNvSpPr>
              <p:nvPr/>
            </p:nvSpPr>
            <p:spPr bwMode="auto">
              <a:xfrm>
                <a:off x="356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1" name="Line 2136"/>
              <p:cNvSpPr>
                <a:spLocks noChangeShapeType="1"/>
              </p:cNvSpPr>
              <p:nvPr/>
            </p:nvSpPr>
            <p:spPr bwMode="auto">
              <a:xfrm>
                <a:off x="35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2" name="Line 2137"/>
              <p:cNvSpPr>
                <a:spLocks noChangeShapeType="1"/>
              </p:cNvSpPr>
              <p:nvPr/>
            </p:nvSpPr>
            <p:spPr bwMode="auto">
              <a:xfrm>
                <a:off x="359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3" name="Line 2138"/>
              <p:cNvSpPr>
                <a:spLocks noChangeShapeType="1"/>
              </p:cNvSpPr>
              <p:nvPr/>
            </p:nvSpPr>
            <p:spPr bwMode="auto">
              <a:xfrm>
                <a:off x="360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4" name="Line 2139"/>
              <p:cNvSpPr>
                <a:spLocks noChangeShapeType="1"/>
              </p:cNvSpPr>
              <p:nvPr/>
            </p:nvSpPr>
            <p:spPr bwMode="auto">
              <a:xfrm>
                <a:off x="361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5" name="Line 2140"/>
              <p:cNvSpPr>
                <a:spLocks noChangeShapeType="1"/>
              </p:cNvSpPr>
              <p:nvPr/>
            </p:nvSpPr>
            <p:spPr bwMode="auto">
              <a:xfrm>
                <a:off x="36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6" name="Line 2141"/>
              <p:cNvSpPr>
                <a:spLocks noChangeShapeType="1"/>
              </p:cNvSpPr>
              <p:nvPr/>
            </p:nvSpPr>
            <p:spPr bwMode="auto">
              <a:xfrm>
                <a:off x="363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7" name="Line 2142"/>
              <p:cNvSpPr>
                <a:spLocks noChangeShapeType="1"/>
              </p:cNvSpPr>
              <p:nvPr/>
            </p:nvSpPr>
            <p:spPr bwMode="auto">
              <a:xfrm>
                <a:off x="365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8" name="Line 2143"/>
              <p:cNvSpPr>
                <a:spLocks noChangeShapeType="1"/>
              </p:cNvSpPr>
              <p:nvPr/>
            </p:nvSpPr>
            <p:spPr bwMode="auto">
              <a:xfrm>
                <a:off x="366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59" name="Line 2144"/>
              <p:cNvSpPr>
                <a:spLocks noChangeShapeType="1"/>
              </p:cNvSpPr>
              <p:nvPr/>
            </p:nvSpPr>
            <p:spPr bwMode="auto">
              <a:xfrm>
                <a:off x="36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0" name="Line 2145"/>
              <p:cNvSpPr>
                <a:spLocks noChangeShapeType="1"/>
              </p:cNvSpPr>
              <p:nvPr/>
            </p:nvSpPr>
            <p:spPr bwMode="auto">
              <a:xfrm>
                <a:off x="368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1" name="Line 2146"/>
              <p:cNvSpPr>
                <a:spLocks noChangeShapeType="1"/>
              </p:cNvSpPr>
              <p:nvPr/>
            </p:nvSpPr>
            <p:spPr bwMode="auto">
              <a:xfrm>
                <a:off x="369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2" name="Line 2147"/>
              <p:cNvSpPr>
                <a:spLocks noChangeShapeType="1"/>
              </p:cNvSpPr>
              <p:nvPr/>
            </p:nvSpPr>
            <p:spPr bwMode="auto">
              <a:xfrm>
                <a:off x="371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3" name="Line 2148"/>
              <p:cNvSpPr>
                <a:spLocks noChangeShapeType="1"/>
              </p:cNvSpPr>
              <p:nvPr/>
            </p:nvSpPr>
            <p:spPr bwMode="auto">
              <a:xfrm>
                <a:off x="37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4" name="Line 2149"/>
              <p:cNvSpPr>
                <a:spLocks noChangeShapeType="1"/>
              </p:cNvSpPr>
              <p:nvPr/>
            </p:nvSpPr>
            <p:spPr bwMode="auto">
              <a:xfrm>
                <a:off x="373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5" name="Line 2150"/>
              <p:cNvSpPr>
                <a:spLocks noChangeShapeType="1"/>
              </p:cNvSpPr>
              <p:nvPr/>
            </p:nvSpPr>
            <p:spPr bwMode="auto">
              <a:xfrm>
                <a:off x="374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6" name="Line 2151"/>
              <p:cNvSpPr>
                <a:spLocks noChangeShapeType="1"/>
              </p:cNvSpPr>
              <p:nvPr/>
            </p:nvSpPr>
            <p:spPr bwMode="auto">
              <a:xfrm>
                <a:off x="375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7" name="Line 2152"/>
              <p:cNvSpPr>
                <a:spLocks noChangeShapeType="1"/>
              </p:cNvSpPr>
              <p:nvPr/>
            </p:nvSpPr>
            <p:spPr bwMode="auto">
              <a:xfrm>
                <a:off x="37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8" name="Line 2153"/>
              <p:cNvSpPr>
                <a:spLocks noChangeShapeType="1"/>
              </p:cNvSpPr>
              <p:nvPr/>
            </p:nvSpPr>
            <p:spPr bwMode="auto">
              <a:xfrm>
                <a:off x="378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69" name="Line 2154"/>
              <p:cNvSpPr>
                <a:spLocks noChangeShapeType="1"/>
              </p:cNvSpPr>
              <p:nvPr/>
            </p:nvSpPr>
            <p:spPr bwMode="auto">
              <a:xfrm>
                <a:off x="379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0" name="Line 2155"/>
              <p:cNvSpPr>
                <a:spLocks noChangeShapeType="1"/>
              </p:cNvSpPr>
              <p:nvPr/>
            </p:nvSpPr>
            <p:spPr bwMode="auto">
              <a:xfrm>
                <a:off x="380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1" name="Line 2156"/>
              <p:cNvSpPr>
                <a:spLocks noChangeShapeType="1"/>
              </p:cNvSpPr>
              <p:nvPr/>
            </p:nvSpPr>
            <p:spPr bwMode="auto">
              <a:xfrm>
                <a:off x="38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2" name="Line 2157"/>
              <p:cNvSpPr>
                <a:spLocks noChangeShapeType="1"/>
              </p:cNvSpPr>
              <p:nvPr/>
            </p:nvSpPr>
            <p:spPr bwMode="auto">
              <a:xfrm>
                <a:off x="383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3" name="Line 2158"/>
              <p:cNvSpPr>
                <a:spLocks noChangeShapeType="1"/>
              </p:cNvSpPr>
              <p:nvPr/>
            </p:nvSpPr>
            <p:spPr bwMode="auto">
              <a:xfrm>
                <a:off x="384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4" name="Line 2159"/>
              <p:cNvSpPr>
                <a:spLocks noChangeShapeType="1"/>
              </p:cNvSpPr>
              <p:nvPr/>
            </p:nvSpPr>
            <p:spPr bwMode="auto">
              <a:xfrm>
                <a:off x="385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5" name="Line 2160"/>
              <p:cNvSpPr>
                <a:spLocks noChangeShapeType="1"/>
              </p:cNvSpPr>
              <p:nvPr/>
            </p:nvSpPr>
            <p:spPr bwMode="auto">
              <a:xfrm>
                <a:off x="386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6" name="Line 2161"/>
              <p:cNvSpPr>
                <a:spLocks noChangeShapeType="1"/>
              </p:cNvSpPr>
              <p:nvPr/>
            </p:nvSpPr>
            <p:spPr bwMode="auto">
              <a:xfrm>
                <a:off x="387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7" name="Line 2162"/>
              <p:cNvSpPr>
                <a:spLocks noChangeShapeType="1"/>
              </p:cNvSpPr>
              <p:nvPr/>
            </p:nvSpPr>
            <p:spPr bwMode="auto">
              <a:xfrm>
                <a:off x="389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8" name="Line 2163"/>
              <p:cNvSpPr>
                <a:spLocks noChangeShapeType="1"/>
              </p:cNvSpPr>
              <p:nvPr/>
            </p:nvSpPr>
            <p:spPr bwMode="auto">
              <a:xfrm>
                <a:off x="390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79" name="Line 2164"/>
              <p:cNvSpPr>
                <a:spLocks noChangeShapeType="1"/>
              </p:cNvSpPr>
              <p:nvPr/>
            </p:nvSpPr>
            <p:spPr bwMode="auto">
              <a:xfrm>
                <a:off x="391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0" name="Line 2165"/>
              <p:cNvSpPr>
                <a:spLocks noChangeShapeType="1"/>
              </p:cNvSpPr>
              <p:nvPr/>
            </p:nvSpPr>
            <p:spPr bwMode="auto">
              <a:xfrm>
                <a:off x="392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1" name="Line 2166"/>
              <p:cNvSpPr>
                <a:spLocks noChangeShapeType="1"/>
              </p:cNvSpPr>
              <p:nvPr/>
            </p:nvSpPr>
            <p:spPr bwMode="auto">
              <a:xfrm>
                <a:off x="3939"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2" name="Line 2167"/>
              <p:cNvSpPr>
                <a:spLocks noChangeShapeType="1"/>
              </p:cNvSpPr>
              <p:nvPr/>
            </p:nvSpPr>
            <p:spPr bwMode="auto">
              <a:xfrm>
                <a:off x="3950"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3" name="Line 2168"/>
              <p:cNvSpPr>
                <a:spLocks noChangeShapeType="1"/>
              </p:cNvSpPr>
              <p:nvPr/>
            </p:nvSpPr>
            <p:spPr bwMode="auto">
              <a:xfrm>
                <a:off x="396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4" name="Line 2169"/>
              <p:cNvSpPr>
                <a:spLocks noChangeShapeType="1"/>
              </p:cNvSpPr>
              <p:nvPr/>
            </p:nvSpPr>
            <p:spPr bwMode="auto">
              <a:xfrm>
                <a:off x="3974"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5" name="Line 2170"/>
              <p:cNvSpPr>
                <a:spLocks noChangeShapeType="1"/>
              </p:cNvSpPr>
              <p:nvPr/>
            </p:nvSpPr>
            <p:spPr bwMode="auto">
              <a:xfrm>
                <a:off x="3987"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6" name="Line 2171"/>
              <p:cNvSpPr>
                <a:spLocks noChangeShapeType="1"/>
              </p:cNvSpPr>
              <p:nvPr/>
            </p:nvSpPr>
            <p:spPr bwMode="auto">
              <a:xfrm>
                <a:off x="3998"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7" name="Line 2172"/>
              <p:cNvSpPr>
                <a:spLocks noChangeShapeType="1"/>
              </p:cNvSpPr>
              <p:nvPr/>
            </p:nvSpPr>
            <p:spPr bwMode="auto">
              <a:xfrm>
                <a:off x="401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8" name="Line 2173"/>
              <p:cNvSpPr>
                <a:spLocks noChangeShapeType="1"/>
              </p:cNvSpPr>
              <p:nvPr/>
            </p:nvSpPr>
            <p:spPr bwMode="auto">
              <a:xfrm>
                <a:off x="4022"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89" name="Line 2174"/>
              <p:cNvSpPr>
                <a:spLocks noChangeShapeType="1"/>
              </p:cNvSpPr>
              <p:nvPr/>
            </p:nvSpPr>
            <p:spPr bwMode="auto">
              <a:xfrm>
                <a:off x="4035"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0" name="Line 2175"/>
              <p:cNvSpPr>
                <a:spLocks noChangeShapeType="1"/>
              </p:cNvSpPr>
              <p:nvPr/>
            </p:nvSpPr>
            <p:spPr bwMode="auto">
              <a:xfrm>
                <a:off x="4046"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1" name="Line 2176"/>
              <p:cNvSpPr>
                <a:spLocks noChangeShapeType="1"/>
              </p:cNvSpPr>
              <p:nvPr/>
            </p:nvSpPr>
            <p:spPr bwMode="auto">
              <a:xfrm>
                <a:off x="405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2" name="Line 2177"/>
              <p:cNvSpPr>
                <a:spLocks noChangeShapeType="1"/>
              </p:cNvSpPr>
              <p:nvPr/>
            </p:nvSpPr>
            <p:spPr bwMode="auto">
              <a:xfrm>
                <a:off x="4070"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3" name="Line 2178"/>
              <p:cNvSpPr>
                <a:spLocks noChangeShapeType="1"/>
              </p:cNvSpPr>
              <p:nvPr/>
            </p:nvSpPr>
            <p:spPr bwMode="auto">
              <a:xfrm>
                <a:off x="4083"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4" name="Line 2179"/>
              <p:cNvSpPr>
                <a:spLocks noChangeShapeType="1"/>
              </p:cNvSpPr>
              <p:nvPr/>
            </p:nvSpPr>
            <p:spPr bwMode="auto">
              <a:xfrm>
                <a:off x="4094"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5" name="Line 2180"/>
              <p:cNvSpPr>
                <a:spLocks noChangeShapeType="1"/>
              </p:cNvSpPr>
              <p:nvPr/>
            </p:nvSpPr>
            <p:spPr bwMode="auto">
              <a:xfrm>
                <a:off x="4106"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6" name="Line 2181"/>
              <p:cNvSpPr>
                <a:spLocks noChangeShapeType="1"/>
              </p:cNvSpPr>
              <p:nvPr/>
            </p:nvSpPr>
            <p:spPr bwMode="auto">
              <a:xfrm>
                <a:off x="4118" y="2976"/>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7" name="Line 2182"/>
              <p:cNvSpPr>
                <a:spLocks noChangeShapeType="1"/>
              </p:cNvSpPr>
              <p:nvPr/>
            </p:nvSpPr>
            <p:spPr bwMode="auto">
              <a:xfrm>
                <a:off x="4131" y="2976"/>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8" name="Line 2183"/>
              <p:cNvSpPr>
                <a:spLocks noChangeShapeType="1"/>
              </p:cNvSpPr>
              <p:nvPr/>
            </p:nvSpPr>
            <p:spPr bwMode="auto">
              <a:xfrm>
                <a:off x="4142" y="2976"/>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899" name="Line 2184"/>
              <p:cNvSpPr>
                <a:spLocks noChangeShapeType="1"/>
              </p:cNvSpPr>
              <p:nvPr/>
            </p:nvSpPr>
            <p:spPr bwMode="auto">
              <a:xfrm>
                <a:off x="1814" y="2976"/>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900" name="Line 2185"/>
              <p:cNvSpPr>
                <a:spLocks noChangeShapeType="1"/>
              </p:cNvSpPr>
              <p:nvPr/>
            </p:nvSpPr>
            <p:spPr bwMode="auto">
              <a:xfrm flipH="1">
                <a:off x="4122" y="2976"/>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901" name="Rectangle 2186"/>
              <p:cNvSpPr>
                <a:spLocks noChangeArrowheads="1"/>
              </p:cNvSpPr>
              <p:nvPr/>
            </p:nvSpPr>
            <p:spPr bwMode="auto">
              <a:xfrm>
                <a:off x="1594" y="2979"/>
                <a:ext cx="27"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902" name="Freeform 2187"/>
              <p:cNvSpPr>
                <a:spLocks noEditPoints="1"/>
              </p:cNvSpPr>
              <p:nvPr/>
            </p:nvSpPr>
            <p:spPr bwMode="auto">
              <a:xfrm>
                <a:off x="1628" y="2939"/>
                <a:ext cx="45" cy="70"/>
              </a:xfrm>
              <a:custGeom>
                <a:avLst/>
                <a:gdLst>
                  <a:gd name="T0" fmla="*/ 0 w 91"/>
                  <a:gd name="T1" fmla="*/ 70 h 139"/>
                  <a:gd name="T2" fmla="*/ 2 w 91"/>
                  <a:gd name="T3" fmla="*/ 47 h 139"/>
                  <a:gd name="T4" fmla="*/ 6 w 91"/>
                  <a:gd name="T5" fmla="*/ 29 h 139"/>
                  <a:gd name="T6" fmla="*/ 9 w 91"/>
                  <a:gd name="T7" fmla="*/ 21 h 139"/>
                  <a:gd name="T8" fmla="*/ 14 w 91"/>
                  <a:gd name="T9" fmla="*/ 12 h 139"/>
                  <a:gd name="T10" fmla="*/ 21 w 91"/>
                  <a:gd name="T11" fmla="*/ 7 h 139"/>
                  <a:gd name="T12" fmla="*/ 28 w 91"/>
                  <a:gd name="T13" fmla="*/ 3 h 139"/>
                  <a:gd name="T14" fmla="*/ 37 w 91"/>
                  <a:gd name="T15" fmla="*/ 0 h 139"/>
                  <a:gd name="T16" fmla="*/ 46 w 91"/>
                  <a:gd name="T17" fmla="*/ 0 h 139"/>
                  <a:gd name="T18" fmla="*/ 56 w 91"/>
                  <a:gd name="T19" fmla="*/ 0 h 139"/>
                  <a:gd name="T20" fmla="*/ 65 w 91"/>
                  <a:gd name="T21" fmla="*/ 3 h 139"/>
                  <a:gd name="T22" fmla="*/ 72 w 91"/>
                  <a:gd name="T23" fmla="*/ 7 h 139"/>
                  <a:gd name="T24" fmla="*/ 75 w 91"/>
                  <a:gd name="T25" fmla="*/ 12 h 139"/>
                  <a:gd name="T26" fmla="*/ 79 w 91"/>
                  <a:gd name="T27" fmla="*/ 15 h 139"/>
                  <a:gd name="T28" fmla="*/ 84 w 91"/>
                  <a:gd name="T29" fmla="*/ 26 h 139"/>
                  <a:gd name="T30" fmla="*/ 88 w 91"/>
                  <a:gd name="T31" fmla="*/ 36 h 139"/>
                  <a:gd name="T32" fmla="*/ 89 w 91"/>
                  <a:gd name="T33" fmla="*/ 50 h 139"/>
                  <a:gd name="T34" fmla="*/ 91 w 91"/>
                  <a:gd name="T35" fmla="*/ 70 h 139"/>
                  <a:gd name="T36" fmla="*/ 89 w 91"/>
                  <a:gd name="T37" fmla="*/ 90 h 139"/>
                  <a:gd name="T38" fmla="*/ 86 w 91"/>
                  <a:gd name="T39" fmla="*/ 108 h 139"/>
                  <a:gd name="T40" fmla="*/ 82 w 91"/>
                  <a:gd name="T41" fmla="*/ 118 h 139"/>
                  <a:gd name="T42" fmla="*/ 77 w 91"/>
                  <a:gd name="T43" fmla="*/ 125 h 139"/>
                  <a:gd name="T44" fmla="*/ 70 w 91"/>
                  <a:gd name="T45" fmla="*/ 131 h 139"/>
                  <a:gd name="T46" fmla="*/ 63 w 91"/>
                  <a:gd name="T47" fmla="*/ 136 h 139"/>
                  <a:gd name="T48" fmla="*/ 54 w 91"/>
                  <a:gd name="T49" fmla="*/ 138 h 139"/>
                  <a:gd name="T50" fmla="*/ 46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8 w 91"/>
                  <a:gd name="T63" fmla="*/ 70 h 139"/>
                  <a:gd name="T64" fmla="*/ 19 w 91"/>
                  <a:gd name="T65" fmla="*/ 89 h 139"/>
                  <a:gd name="T66" fmla="*/ 21 w 91"/>
                  <a:gd name="T67" fmla="*/ 103 h 139"/>
                  <a:gd name="T68" fmla="*/ 26 w 91"/>
                  <a:gd name="T69" fmla="*/ 113 h 139"/>
                  <a:gd name="T70" fmla="*/ 32 w 91"/>
                  <a:gd name="T71" fmla="*/ 118 h 139"/>
                  <a:gd name="T72" fmla="*/ 39 w 91"/>
                  <a:gd name="T73" fmla="*/ 122 h 139"/>
                  <a:gd name="T74" fmla="*/ 46 w 91"/>
                  <a:gd name="T75" fmla="*/ 124 h 139"/>
                  <a:gd name="T76" fmla="*/ 53 w 91"/>
                  <a:gd name="T77" fmla="*/ 122 h 139"/>
                  <a:gd name="T78" fmla="*/ 60 w 91"/>
                  <a:gd name="T79" fmla="*/ 118 h 139"/>
                  <a:gd name="T80" fmla="*/ 65 w 91"/>
                  <a:gd name="T81" fmla="*/ 113 h 139"/>
                  <a:gd name="T82" fmla="*/ 68 w 91"/>
                  <a:gd name="T83" fmla="*/ 103 h 139"/>
                  <a:gd name="T84" fmla="*/ 72 w 91"/>
                  <a:gd name="T85" fmla="*/ 89 h 139"/>
                  <a:gd name="T86" fmla="*/ 72 w 91"/>
                  <a:gd name="T87" fmla="*/ 70 h 139"/>
                  <a:gd name="T88" fmla="*/ 72 w 91"/>
                  <a:gd name="T89" fmla="*/ 50 h 139"/>
                  <a:gd name="T90" fmla="*/ 70 w 91"/>
                  <a:gd name="T91" fmla="*/ 35 h 139"/>
                  <a:gd name="T92" fmla="*/ 65 w 91"/>
                  <a:gd name="T93" fmla="*/ 26 h 139"/>
                  <a:gd name="T94" fmla="*/ 60 w 91"/>
                  <a:gd name="T95" fmla="*/ 19 h 139"/>
                  <a:gd name="T96" fmla="*/ 53 w 91"/>
                  <a:gd name="T97" fmla="*/ 15 h 139"/>
                  <a:gd name="T98" fmla="*/ 46 w 91"/>
                  <a:gd name="T99" fmla="*/ 15 h 139"/>
                  <a:gd name="T100" fmla="*/ 39 w 91"/>
                  <a:gd name="T101" fmla="*/ 15 h 139"/>
                  <a:gd name="T102" fmla="*/ 32 w 91"/>
                  <a:gd name="T103" fmla="*/ 19 h 139"/>
                  <a:gd name="T104" fmla="*/ 26 w 91"/>
                  <a:gd name="T105" fmla="*/ 24 h 139"/>
                  <a:gd name="T106" fmla="*/ 23 w 91"/>
                  <a:gd name="T107" fmla="*/ 35 h 139"/>
                  <a:gd name="T108" fmla="*/ 19 w 91"/>
                  <a:gd name="T109" fmla="*/ 50 h 139"/>
                  <a:gd name="T110" fmla="*/ 18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6" y="29"/>
                    </a:lnTo>
                    <a:lnTo>
                      <a:pt x="9" y="21"/>
                    </a:lnTo>
                    <a:lnTo>
                      <a:pt x="14" y="12"/>
                    </a:lnTo>
                    <a:lnTo>
                      <a:pt x="21" y="7"/>
                    </a:lnTo>
                    <a:lnTo>
                      <a:pt x="28" y="3"/>
                    </a:lnTo>
                    <a:lnTo>
                      <a:pt x="37" y="0"/>
                    </a:lnTo>
                    <a:lnTo>
                      <a:pt x="46" y="0"/>
                    </a:lnTo>
                    <a:lnTo>
                      <a:pt x="56" y="0"/>
                    </a:lnTo>
                    <a:lnTo>
                      <a:pt x="65" y="3"/>
                    </a:lnTo>
                    <a:lnTo>
                      <a:pt x="72" y="7"/>
                    </a:lnTo>
                    <a:lnTo>
                      <a:pt x="75" y="12"/>
                    </a:lnTo>
                    <a:lnTo>
                      <a:pt x="79" y="15"/>
                    </a:lnTo>
                    <a:lnTo>
                      <a:pt x="84" y="26"/>
                    </a:lnTo>
                    <a:lnTo>
                      <a:pt x="88" y="36"/>
                    </a:lnTo>
                    <a:lnTo>
                      <a:pt x="89" y="50"/>
                    </a:lnTo>
                    <a:lnTo>
                      <a:pt x="91" y="70"/>
                    </a:lnTo>
                    <a:lnTo>
                      <a:pt x="89" y="90"/>
                    </a:lnTo>
                    <a:lnTo>
                      <a:pt x="86" y="108"/>
                    </a:lnTo>
                    <a:lnTo>
                      <a:pt x="82" y="118"/>
                    </a:lnTo>
                    <a:lnTo>
                      <a:pt x="77" y="125"/>
                    </a:lnTo>
                    <a:lnTo>
                      <a:pt x="70" y="131"/>
                    </a:lnTo>
                    <a:lnTo>
                      <a:pt x="63" y="136"/>
                    </a:lnTo>
                    <a:lnTo>
                      <a:pt x="54" y="138"/>
                    </a:lnTo>
                    <a:lnTo>
                      <a:pt x="46" y="139"/>
                    </a:lnTo>
                    <a:lnTo>
                      <a:pt x="28" y="136"/>
                    </a:lnTo>
                    <a:lnTo>
                      <a:pt x="14" y="125"/>
                    </a:lnTo>
                    <a:lnTo>
                      <a:pt x="7" y="111"/>
                    </a:lnTo>
                    <a:lnTo>
                      <a:pt x="2" y="92"/>
                    </a:lnTo>
                    <a:lnTo>
                      <a:pt x="0" y="70"/>
                    </a:lnTo>
                    <a:close/>
                    <a:moveTo>
                      <a:pt x="18" y="70"/>
                    </a:moveTo>
                    <a:lnTo>
                      <a:pt x="19" y="89"/>
                    </a:lnTo>
                    <a:lnTo>
                      <a:pt x="21" y="103"/>
                    </a:lnTo>
                    <a:lnTo>
                      <a:pt x="26" y="113"/>
                    </a:lnTo>
                    <a:lnTo>
                      <a:pt x="32" y="118"/>
                    </a:lnTo>
                    <a:lnTo>
                      <a:pt x="39" y="122"/>
                    </a:lnTo>
                    <a:lnTo>
                      <a:pt x="46" y="124"/>
                    </a:lnTo>
                    <a:lnTo>
                      <a:pt x="53" y="122"/>
                    </a:lnTo>
                    <a:lnTo>
                      <a:pt x="60" y="118"/>
                    </a:lnTo>
                    <a:lnTo>
                      <a:pt x="65" y="113"/>
                    </a:lnTo>
                    <a:lnTo>
                      <a:pt x="68" y="103"/>
                    </a:lnTo>
                    <a:lnTo>
                      <a:pt x="72" y="89"/>
                    </a:lnTo>
                    <a:lnTo>
                      <a:pt x="72" y="70"/>
                    </a:lnTo>
                    <a:lnTo>
                      <a:pt x="72" y="50"/>
                    </a:lnTo>
                    <a:lnTo>
                      <a:pt x="70" y="35"/>
                    </a:lnTo>
                    <a:lnTo>
                      <a:pt x="65" y="26"/>
                    </a:lnTo>
                    <a:lnTo>
                      <a:pt x="60" y="19"/>
                    </a:lnTo>
                    <a:lnTo>
                      <a:pt x="53" y="15"/>
                    </a:lnTo>
                    <a:lnTo>
                      <a:pt x="46" y="15"/>
                    </a:lnTo>
                    <a:lnTo>
                      <a:pt x="39" y="15"/>
                    </a:lnTo>
                    <a:lnTo>
                      <a:pt x="32" y="19"/>
                    </a:lnTo>
                    <a:lnTo>
                      <a:pt x="26" y="24"/>
                    </a:lnTo>
                    <a:lnTo>
                      <a:pt x="23" y="35"/>
                    </a:lnTo>
                    <a:lnTo>
                      <a:pt x="19"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858" name="Group 2389"/>
            <p:cNvGrpSpPr>
              <a:grpSpLocks/>
            </p:cNvGrpSpPr>
            <p:nvPr/>
          </p:nvGrpSpPr>
          <p:grpSpPr bwMode="auto">
            <a:xfrm>
              <a:off x="1594" y="2549"/>
              <a:ext cx="2553" cy="459"/>
              <a:chOff x="1594" y="2549"/>
              <a:chExt cx="2553" cy="459"/>
            </a:xfrm>
          </p:grpSpPr>
          <p:sp>
            <p:nvSpPr>
              <p:cNvPr id="8503" name="Rectangle 2189"/>
              <p:cNvSpPr>
                <a:spLocks noChangeArrowheads="1"/>
              </p:cNvSpPr>
              <p:nvPr/>
            </p:nvSpPr>
            <p:spPr bwMode="auto">
              <a:xfrm>
                <a:off x="1686" y="2999"/>
                <a:ext cx="9"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504" name="Freeform 2190"/>
              <p:cNvSpPr>
                <a:spLocks/>
              </p:cNvSpPr>
              <p:nvPr/>
            </p:nvSpPr>
            <p:spPr bwMode="auto">
              <a:xfrm>
                <a:off x="1707" y="2939"/>
                <a:ext cx="45" cy="69"/>
              </a:xfrm>
              <a:custGeom>
                <a:avLst/>
                <a:gdLst>
                  <a:gd name="T0" fmla="*/ 89 w 89"/>
                  <a:gd name="T1" fmla="*/ 118 h 138"/>
                  <a:gd name="T2" fmla="*/ 89 w 89"/>
                  <a:gd name="T3" fmla="*/ 138 h 138"/>
                  <a:gd name="T4" fmla="*/ 0 w 89"/>
                  <a:gd name="T5" fmla="*/ 138 h 138"/>
                  <a:gd name="T6" fmla="*/ 0 w 89"/>
                  <a:gd name="T7" fmla="*/ 131 h 138"/>
                  <a:gd name="T8" fmla="*/ 2 w 89"/>
                  <a:gd name="T9" fmla="*/ 125 h 138"/>
                  <a:gd name="T10" fmla="*/ 5 w 89"/>
                  <a:gd name="T11" fmla="*/ 115 h 138"/>
                  <a:gd name="T12" fmla="*/ 12 w 89"/>
                  <a:gd name="T13" fmla="*/ 106 h 138"/>
                  <a:gd name="T14" fmla="*/ 18 w 89"/>
                  <a:gd name="T15" fmla="*/ 99 h 138"/>
                  <a:gd name="T16" fmla="*/ 25 w 89"/>
                  <a:gd name="T17" fmla="*/ 92 h 138"/>
                  <a:gd name="T18" fmla="*/ 33 w 89"/>
                  <a:gd name="T19" fmla="*/ 85 h 138"/>
                  <a:gd name="T20" fmla="*/ 51 w 89"/>
                  <a:gd name="T21" fmla="*/ 70 h 138"/>
                  <a:gd name="T22" fmla="*/ 63 w 89"/>
                  <a:gd name="T23" fmla="*/ 57 h 138"/>
                  <a:gd name="T24" fmla="*/ 66 w 89"/>
                  <a:gd name="T25" fmla="*/ 50 h 138"/>
                  <a:gd name="T26" fmla="*/ 68 w 89"/>
                  <a:gd name="T27" fmla="*/ 43 h 138"/>
                  <a:gd name="T28" fmla="*/ 70 w 89"/>
                  <a:gd name="T29" fmla="*/ 36 h 138"/>
                  <a:gd name="T30" fmla="*/ 68 w 89"/>
                  <a:gd name="T31" fmla="*/ 31 h 138"/>
                  <a:gd name="T32" fmla="*/ 66 w 89"/>
                  <a:gd name="T33" fmla="*/ 26 h 138"/>
                  <a:gd name="T34" fmla="*/ 63 w 89"/>
                  <a:gd name="T35" fmla="*/ 21 h 138"/>
                  <a:gd name="T36" fmla="*/ 58 w 89"/>
                  <a:gd name="T37" fmla="*/ 17 h 138"/>
                  <a:gd name="T38" fmla="*/ 52 w 89"/>
                  <a:gd name="T39" fmla="*/ 15 h 138"/>
                  <a:gd name="T40" fmla="*/ 45 w 89"/>
                  <a:gd name="T41" fmla="*/ 15 h 138"/>
                  <a:gd name="T42" fmla="*/ 39 w 89"/>
                  <a:gd name="T43" fmla="*/ 15 h 138"/>
                  <a:gd name="T44" fmla="*/ 32 w 89"/>
                  <a:gd name="T45" fmla="*/ 17 h 138"/>
                  <a:gd name="T46" fmla="*/ 26 w 89"/>
                  <a:gd name="T47" fmla="*/ 21 h 138"/>
                  <a:gd name="T48" fmla="*/ 23 w 89"/>
                  <a:gd name="T49" fmla="*/ 26 h 138"/>
                  <a:gd name="T50" fmla="*/ 21 w 89"/>
                  <a:gd name="T51" fmla="*/ 33 h 138"/>
                  <a:gd name="T52" fmla="*/ 19 w 89"/>
                  <a:gd name="T53" fmla="*/ 40 h 138"/>
                  <a:gd name="T54" fmla="*/ 2 w 89"/>
                  <a:gd name="T55" fmla="*/ 36 h 138"/>
                  <a:gd name="T56" fmla="*/ 5 w 89"/>
                  <a:gd name="T57" fmla="*/ 21 h 138"/>
                  <a:gd name="T58" fmla="*/ 14 w 89"/>
                  <a:gd name="T59" fmla="*/ 8 h 138"/>
                  <a:gd name="T60" fmla="*/ 28 w 89"/>
                  <a:gd name="T61" fmla="*/ 1 h 138"/>
                  <a:gd name="T62" fmla="*/ 45 w 89"/>
                  <a:gd name="T63" fmla="*/ 0 h 138"/>
                  <a:gd name="T64" fmla="*/ 63 w 89"/>
                  <a:gd name="T65" fmla="*/ 1 h 138"/>
                  <a:gd name="T66" fmla="*/ 77 w 89"/>
                  <a:gd name="T67" fmla="*/ 10 h 138"/>
                  <a:gd name="T68" fmla="*/ 80 w 89"/>
                  <a:gd name="T69" fmla="*/ 15 h 138"/>
                  <a:gd name="T70" fmla="*/ 84 w 89"/>
                  <a:gd name="T71" fmla="*/ 22 h 138"/>
                  <a:gd name="T72" fmla="*/ 87 w 89"/>
                  <a:gd name="T73" fmla="*/ 29 h 138"/>
                  <a:gd name="T74" fmla="*/ 87 w 89"/>
                  <a:gd name="T75" fmla="*/ 36 h 138"/>
                  <a:gd name="T76" fmla="*/ 87 w 89"/>
                  <a:gd name="T77" fmla="*/ 45 h 138"/>
                  <a:gd name="T78" fmla="*/ 84 w 89"/>
                  <a:gd name="T79" fmla="*/ 54 h 138"/>
                  <a:gd name="T80" fmla="*/ 80 w 89"/>
                  <a:gd name="T81" fmla="*/ 61 h 138"/>
                  <a:gd name="T82" fmla="*/ 75 w 89"/>
                  <a:gd name="T83" fmla="*/ 70 h 138"/>
                  <a:gd name="T84" fmla="*/ 70 w 89"/>
                  <a:gd name="T85" fmla="*/ 75 h 138"/>
                  <a:gd name="T86" fmla="*/ 65 w 89"/>
                  <a:gd name="T87" fmla="*/ 80 h 138"/>
                  <a:gd name="T88" fmla="*/ 58 w 89"/>
                  <a:gd name="T89" fmla="*/ 87 h 138"/>
                  <a:gd name="T90" fmla="*/ 49 w 89"/>
                  <a:gd name="T91" fmla="*/ 94 h 138"/>
                  <a:gd name="T92" fmla="*/ 42 w 89"/>
                  <a:gd name="T93" fmla="*/ 99 h 138"/>
                  <a:gd name="T94" fmla="*/ 37 w 89"/>
                  <a:gd name="T95" fmla="*/ 104 h 138"/>
                  <a:gd name="T96" fmla="*/ 33 w 89"/>
                  <a:gd name="T97" fmla="*/ 108 h 138"/>
                  <a:gd name="T98" fmla="*/ 30 w 89"/>
                  <a:gd name="T99" fmla="*/ 110 h 138"/>
                  <a:gd name="T100" fmla="*/ 23 w 89"/>
                  <a:gd name="T101" fmla="*/ 118 h 138"/>
                  <a:gd name="T102" fmla="*/ 89 w 89"/>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38">
                    <a:moveTo>
                      <a:pt x="89" y="118"/>
                    </a:moveTo>
                    <a:lnTo>
                      <a:pt x="89" y="138"/>
                    </a:lnTo>
                    <a:lnTo>
                      <a:pt x="0" y="138"/>
                    </a:lnTo>
                    <a:lnTo>
                      <a:pt x="0" y="131"/>
                    </a:lnTo>
                    <a:lnTo>
                      <a:pt x="2" y="125"/>
                    </a:lnTo>
                    <a:lnTo>
                      <a:pt x="5" y="115"/>
                    </a:lnTo>
                    <a:lnTo>
                      <a:pt x="12" y="106"/>
                    </a:lnTo>
                    <a:lnTo>
                      <a:pt x="18" y="99"/>
                    </a:lnTo>
                    <a:lnTo>
                      <a:pt x="25" y="92"/>
                    </a:lnTo>
                    <a:lnTo>
                      <a:pt x="33" y="85"/>
                    </a:lnTo>
                    <a:lnTo>
                      <a:pt x="51" y="70"/>
                    </a:lnTo>
                    <a:lnTo>
                      <a:pt x="63" y="57"/>
                    </a:lnTo>
                    <a:lnTo>
                      <a:pt x="66" y="50"/>
                    </a:lnTo>
                    <a:lnTo>
                      <a:pt x="68" y="43"/>
                    </a:lnTo>
                    <a:lnTo>
                      <a:pt x="70" y="36"/>
                    </a:lnTo>
                    <a:lnTo>
                      <a:pt x="68" y="31"/>
                    </a:lnTo>
                    <a:lnTo>
                      <a:pt x="66" y="26"/>
                    </a:lnTo>
                    <a:lnTo>
                      <a:pt x="63" y="21"/>
                    </a:lnTo>
                    <a:lnTo>
                      <a:pt x="58" y="17"/>
                    </a:lnTo>
                    <a:lnTo>
                      <a:pt x="52" y="15"/>
                    </a:lnTo>
                    <a:lnTo>
                      <a:pt x="45" y="15"/>
                    </a:lnTo>
                    <a:lnTo>
                      <a:pt x="39" y="15"/>
                    </a:lnTo>
                    <a:lnTo>
                      <a:pt x="32" y="17"/>
                    </a:lnTo>
                    <a:lnTo>
                      <a:pt x="26" y="21"/>
                    </a:lnTo>
                    <a:lnTo>
                      <a:pt x="23" y="26"/>
                    </a:lnTo>
                    <a:lnTo>
                      <a:pt x="21" y="33"/>
                    </a:lnTo>
                    <a:lnTo>
                      <a:pt x="19" y="40"/>
                    </a:lnTo>
                    <a:lnTo>
                      <a:pt x="2" y="36"/>
                    </a:lnTo>
                    <a:lnTo>
                      <a:pt x="5" y="21"/>
                    </a:lnTo>
                    <a:lnTo>
                      <a:pt x="14" y="8"/>
                    </a:lnTo>
                    <a:lnTo>
                      <a:pt x="28" y="1"/>
                    </a:lnTo>
                    <a:lnTo>
                      <a:pt x="45" y="0"/>
                    </a:lnTo>
                    <a:lnTo>
                      <a:pt x="63" y="1"/>
                    </a:lnTo>
                    <a:lnTo>
                      <a:pt x="77" y="10"/>
                    </a:lnTo>
                    <a:lnTo>
                      <a:pt x="80" y="15"/>
                    </a:lnTo>
                    <a:lnTo>
                      <a:pt x="84" y="22"/>
                    </a:lnTo>
                    <a:lnTo>
                      <a:pt x="87" y="29"/>
                    </a:lnTo>
                    <a:lnTo>
                      <a:pt x="87" y="36"/>
                    </a:lnTo>
                    <a:lnTo>
                      <a:pt x="87" y="45"/>
                    </a:lnTo>
                    <a:lnTo>
                      <a:pt x="84" y="54"/>
                    </a:lnTo>
                    <a:lnTo>
                      <a:pt x="80" y="61"/>
                    </a:lnTo>
                    <a:lnTo>
                      <a:pt x="75" y="70"/>
                    </a:lnTo>
                    <a:lnTo>
                      <a:pt x="70" y="75"/>
                    </a:lnTo>
                    <a:lnTo>
                      <a:pt x="65" y="80"/>
                    </a:lnTo>
                    <a:lnTo>
                      <a:pt x="58" y="87"/>
                    </a:lnTo>
                    <a:lnTo>
                      <a:pt x="49" y="94"/>
                    </a:lnTo>
                    <a:lnTo>
                      <a:pt x="42" y="99"/>
                    </a:lnTo>
                    <a:lnTo>
                      <a:pt x="37" y="104"/>
                    </a:lnTo>
                    <a:lnTo>
                      <a:pt x="33" y="108"/>
                    </a:lnTo>
                    <a:lnTo>
                      <a:pt x="30" y="110"/>
                    </a:lnTo>
                    <a:lnTo>
                      <a:pt x="23" y="118"/>
                    </a:lnTo>
                    <a:lnTo>
                      <a:pt x="89"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505" name="Line 2191"/>
              <p:cNvSpPr>
                <a:spLocks noChangeShapeType="1"/>
              </p:cNvSpPr>
              <p:nvPr/>
            </p:nvSpPr>
            <p:spPr bwMode="auto">
              <a:xfrm>
                <a:off x="181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06" name="Line 2192"/>
              <p:cNvSpPr>
                <a:spLocks noChangeShapeType="1"/>
              </p:cNvSpPr>
              <p:nvPr/>
            </p:nvSpPr>
            <p:spPr bwMode="auto">
              <a:xfrm>
                <a:off x="182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07" name="Line 2193"/>
              <p:cNvSpPr>
                <a:spLocks noChangeShapeType="1"/>
              </p:cNvSpPr>
              <p:nvPr/>
            </p:nvSpPr>
            <p:spPr bwMode="auto">
              <a:xfrm>
                <a:off x="183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08" name="Line 2194"/>
              <p:cNvSpPr>
                <a:spLocks noChangeShapeType="1"/>
              </p:cNvSpPr>
              <p:nvPr/>
            </p:nvSpPr>
            <p:spPr bwMode="auto">
              <a:xfrm>
                <a:off x="185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09" name="Line 2195"/>
              <p:cNvSpPr>
                <a:spLocks noChangeShapeType="1"/>
              </p:cNvSpPr>
              <p:nvPr/>
            </p:nvSpPr>
            <p:spPr bwMode="auto">
              <a:xfrm>
                <a:off x="186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0" name="Line 2196"/>
              <p:cNvSpPr>
                <a:spLocks noChangeShapeType="1"/>
              </p:cNvSpPr>
              <p:nvPr/>
            </p:nvSpPr>
            <p:spPr bwMode="auto">
              <a:xfrm>
                <a:off x="187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1" name="Line 2197"/>
              <p:cNvSpPr>
                <a:spLocks noChangeShapeType="1"/>
              </p:cNvSpPr>
              <p:nvPr/>
            </p:nvSpPr>
            <p:spPr bwMode="auto">
              <a:xfrm>
                <a:off x="188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2" name="Line 2198"/>
              <p:cNvSpPr>
                <a:spLocks noChangeShapeType="1"/>
              </p:cNvSpPr>
              <p:nvPr/>
            </p:nvSpPr>
            <p:spPr bwMode="auto">
              <a:xfrm>
                <a:off x="189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3" name="Line 2199"/>
              <p:cNvSpPr>
                <a:spLocks noChangeShapeType="1"/>
              </p:cNvSpPr>
              <p:nvPr/>
            </p:nvSpPr>
            <p:spPr bwMode="auto">
              <a:xfrm>
                <a:off x="191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4" name="Line 2200"/>
              <p:cNvSpPr>
                <a:spLocks noChangeShapeType="1"/>
              </p:cNvSpPr>
              <p:nvPr/>
            </p:nvSpPr>
            <p:spPr bwMode="auto">
              <a:xfrm>
                <a:off x="192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5" name="Line 2201"/>
              <p:cNvSpPr>
                <a:spLocks noChangeShapeType="1"/>
              </p:cNvSpPr>
              <p:nvPr/>
            </p:nvSpPr>
            <p:spPr bwMode="auto">
              <a:xfrm>
                <a:off x="193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6" name="Line 2202"/>
              <p:cNvSpPr>
                <a:spLocks noChangeShapeType="1"/>
              </p:cNvSpPr>
              <p:nvPr/>
            </p:nvSpPr>
            <p:spPr bwMode="auto">
              <a:xfrm>
                <a:off x="194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7" name="Line 2203"/>
              <p:cNvSpPr>
                <a:spLocks noChangeShapeType="1"/>
              </p:cNvSpPr>
              <p:nvPr/>
            </p:nvSpPr>
            <p:spPr bwMode="auto">
              <a:xfrm>
                <a:off x="195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8" name="Line 2204"/>
              <p:cNvSpPr>
                <a:spLocks noChangeShapeType="1"/>
              </p:cNvSpPr>
              <p:nvPr/>
            </p:nvSpPr>
            <p:spPr bwMode="auto">
              <a:xfrm>
                <a:off x="197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19" name="Line 2205"/>
              <p:cNvSpPr>
                <a:spLocks noChangeShapeType="1"/>
              </p:cNvSpPr>
              <p:nvPr/>
            </p:nvSpPr>
            <p:spPr bwMode="auto">
              <a:xfrm>
                <a:off x="198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0" name="Line 2206"/>
              <p:cNvSpPr>
                <a:spLocks noChangeShapeType="1"/>
              </p:cNvSpPr>
              <p:nvPr/>
            </p:nvSpPr>
            <p:spPr bwMode="auto">
              <a:xfrm>
                <a:off x="199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1" name="Line 2207"/>
              <p:cNvSpPr>
                <a:spLocks noChangeShapeType="1"/>
              </p:cNvSpPr>
              <p:nvPr/>
            </p:nvSpPr>
            <p:spPr bwMode="auto">
              <a:xfrm>
                <a:off x="200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2" name="Line 2208"/>
              <p:cNvSpPr>
                <a:spLocks noChangeShapeType="1"/>
              </p:cNvSpPr>
              <p:nvPr/>
            </p:nvSpPr>
            <p:spPr bwMode="auto">
              <a:xfrm>
                <a:off x="2019"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3" name="Line 2209"/>
              <p:cNvSpPr>
                <a:spLocks noChangeShapeType="1"/>
              </p:cNvSpPr>
              <p:nvPr/>
            </p:nvSpPr>
            <p:spPr bwMode="auto">
              <a:xfrm>
                <a:off x="2030"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4" name="Line 2210"/>
              <p:cNvSpPr>
                <a:spLocks noChangeShapeType="1"/>
              </p:cNvSpPr>
              <p:nvPr/>
            </p:nvSpPr>
            <p:spPr bwMode="auto">
              <a:xfrm>
                <a:off x="204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5" name="Line 2211"/>
              <p:cNvSpPr>
                <a:spLocks noChangeShapeType="1"/>
              </p:cNvSpPr>
              <p:nvPr/>
            </p:nvSpPr>
            <p:spPr bwMode="auto">
              <a:xfrm>
                <a:off x="205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6" name="Line 2212"/>
              <p:cNvSpPr>
                <a:spLocks noChangeShapeType="1"/>
              </p:cNvSpPr>
              <p:nvPr/>
            </p:nvSpPr>
            <p:spPr bwMode="auto">
              <a:xfrm>
                <a:off x="206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7" name="Line 2213"/>
              <p:cNvSpPr>
                <a:spLocks noChangeShapeType="1"/>
              </p:cNvSpPr>
              <p:nvPr/>
            </p:nvSpPr>
            <p:spPr bwMode="auto">
              <a:xfrm>
                <a:off x="207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8" name="Line 2214"/>
              <p:cNvSpPr>
                <a:spLocks noChangeShapeType="1"/>
              </p:cNvSpPr>
              <p:nvPr/>
            </p:nvSpPr>
            <p:spPr bwMode="auto">
              <a:xfrm>
                <a:off x="209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29" name="Line 2215"/>
              <p:cNvSpPr>
                <a:spLocks noChangeShapeType="1"/>
              </p:cNvSpPr>
              <p:nvPr/>
            </p:nvSpPr>
            <p:spPr bwMode="auto">
              <a:xfrm>
                <a:off x="210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0" name="Line 2216"/>
              <p:cNvSpPr>
                <a:spLocks noChangeShapeType="1"/>
              </p:cNvSpPr>
              <p:nvPr/>
            </p:nvSpPr>
            <p:spPr bwMode="auto">
              <a:xfrm>
                <a:off x="211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1" name="Line 2217"/>
              <p:cNvSpPr>
                <a:spLocks noChangeShapeType="1"/>
              </p:cNvSpPr>
              <p:nvPr/>
            </p:nvSpPr>
            <p:spPr bwMode="auto">
              <a:xfrm>
                <a:off x="212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2" name="Line 2218"/>
              <p:cNvSpPr>
                <a:spLocks noChangeShapeType="1"/>
              </p:cNvSpPr>
              <p:nvPr/>
            </p:nvSpPr>
            <p:spPr bwMode="auto">
              <a:xfrm>
                <a:off x="213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3" name="Line 2219"/>
              <p:cNvSpPr>
                <a:spLocks noChangeShapeType="1"/>
              </p:cNvSpPr>
              <p:nvPr/>
            </p:nvSpPr>
            <p:spPr bwMode="auto">
              <a:xfrm>
                <a:off x="215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4" name="Line 2220"/>
              <p:cNvSpPr>
                <a:spLocks noChangeShapeType="1"/>
              </p:cNvSpPr>
              <p:nvPr/>
            </p:nvSpPr>
            <p:spPr bwMode="auto">
              <a:xfrm>
                <a:off x="216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5" name="Line 2221"/>
              <p:cNvSpPr>
                <a:spLocks noChangeShapeType="1"/>
              </p:cNvSpPr>
              <p:nvPr/>
            </p:nvSpPr>
            <p:spPr bwMode="auto">
              <a:xfrm>
                <a:off x="217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6" name="Line 2222"/>
              <p:cNvSpPr>
                <a:spLocks noChangeShapeType="1"/>
              </p:cNvSpPr>
              <p:nvPr/>
            </p:nvSpPr>
            <p:spPr bwMode="auto">
              <a:xfrm>
                <a:off x="218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7" name="Line 2223"/>
              <p:cNvSpPr>
                <a:spLocks noChangeShapeType="1"/>
              </p:cNvSpPr>
              <p:nvPr/>
            </p:nvSpPr>
            <p:spPr bwMode="auto">
              <a:xfrm>
                <a:off x="219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8" name="Line 2224"/>
              <p:cNvSpPr>
                <a:spLocks noChangeShapeType="1"/>
              </p:cNvSpPr>
              <p:nvPr/>
            </p:nvSpPr>
            <p:spPr bwMode="auto">
              <a:xfrm>
                <a:off x="221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39" name="Line 2225"/>
              <p:cNvSpPr>
                <a:spLocks noChangeShapeType="1"/>
              </p:cNvSpPr>
              <p:nvPr/>
            </p:nvSpPr>
            <p:spPr bwMode="auto">
              <a:xfrm>
                <a:off x="222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0" name="Line 2226"/>
              <p:cNvSpPr>
                <a:spLocks noChangeShapeType="1"/>
              </p:cNvSpPr>
              <p:nvPr/>
            </p:nvSpPr>
            <p:spPr bwMode="auto">
              <a:xfrm>
                <a:off x="223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1" name="Line 2227"/>
              <p:cNvSpPr>
                <a:spLocks noChangeShapeType="1"/>
              </p:cNvSpPr>
              <p:nvPr/>
            </p:nvSpPr>
            <p:spPr bwMode="auto">
              <a:xfrm>
                <a:off x="224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2" name="Line 2228"/>
              <p:cNvSpPr>
                <a:spLocks noChangeShapeType="1"/>
              </p:cNvSpPr>
              <p:nvPr/>
            </p:nvSpPr>
            <p:spPr bwMode="auto">
              <a:xfrm>
                <a:off x="2259"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3" name="Line 2229"/>
              <p:cNvSpPr>
                <a:spLocks noChangeShapeType="1"/>
              </p:cNvSpPr>
              <p:nvPr/>
            </p:nvSpPr>
            <p:spPr bwMode="auto">
              <a:xfrm>
                <a:off x="2270"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4" name="Line 2230"/>
              <p:cNvSpPr>
                <a:spLocks noChangeShapeType="1"/>
              </p:cNvSpPr>
              <p:nvPr/>
            </p:nvSpPr>
            <p:spPr bwMode="auto">
              <a:xfrm>
                <a:off x="228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5" name="Line 2231"/>
              <p:cNvSpPr>
                <a:spLocks noChangeShapeType="1"/>
              </p:cNvSpPr>
              <p:nvPr/>
            </p:nvSpPr>
            <p:spPr bwMode="auto">
              <a:xfrm>
                <a:off x="229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6" name="Line 2232"/>
              <p:cNvSpPr>
                <a:spLocks noChangeShapeType="1"/>
              </p:cNvSpPr>
              <p:nvPr/>
            </p:nvSpPr>
            <p:spPr bwMode="auto">
              <a:xfrm>
                <a:off x="230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7" name="Line 2233"/>
              <p:cNvSpPr>
                <a:spLocks noChangeShapeType="1"/>
              </p:cNvSpPr>
              <p:nvPr/>
            </p:nvSpPr>
            <p:spPr bwMode="auto">
              <a:xfrm>
                <a:off x="231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8" name="Line 2234"/>
              <p:cNvSpPr>
                <a:spLocks noChangeShapeType="1"/>
              </p:cNvSpPr>
              <p:nvPr/>
            </p:nvSpPr>
            <p:spPr bwMode="auto">
              <a:xfrm>
                <a:off x="233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49" name="Line 2235"/>
              <p:cNvSpPr>
                <a:spLocks noChangeShapeType="1"/>
              </p:cNvSpPr>
              <p:nvPr/>
            </p:nvSpPr>
            <p:spPr bwMode="auto">
              <a:xfrm>
                <a:off x="234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0" name="Line 2236"/>
              <p:cNvSpPr>
                <a:spLocks noChangeShapeType="1"/>
              </p:cNvSpPr>
              <p:nvPr/>
            </p:nvSpPr>
            <p:spPr bwMode="auto">
              <a:xfrm>
                <a:off x="235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1" name="Line 2237"/>
              <p:cNvSpPr>
                <a:spLocks noChangeShapeType="1"/>
              </p:cNvSpPr>
              <p:nvPr/>
            </p:nvSpPr>
            <p:spPr bwMode="auto">
              <a:xfrm>
                <a:off x="236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2" name="Line 2238"/>
              <p:cNvSpPr>
                <a:spLocks noChangeShapeType="1"/>
              </p:cNvSpPr>
              <p:nvPr/>
            </p:nvSpPr>
            <p:spPr bwMode="auto">
              <a:xfrm>
                <a:off x="237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3" name="Line 2239"/>
              <p:cNvSpPr>
                <a:spLocks noChangeShapeType="1"/>
              </p:cNvSpPr>
              <p:nvPr/>
            </p:nvSpPr>
            <p:spPr bwMode="auto">
              <a:xfrm>
                <a:off x="239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4" name="Line 2240"/>
              <p:cNvSpPr>
                <a:spLocks noChangeShapeType="1"/>
              </p:cNvSpPr>
              <p:nvPr/>
            </p:nvSpPr>
            <p:spPr bwMode="auto">
              <a:xfrm>
                <a:off x="240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5" name="Line 2241"/>
              <p:cNvSpPr>
                <a:spLocks noChangeShapeType="1"/>
              </p:cNvSpPr>
              <p:nvPr/>
            </p:nvSpPr>
            <p:spPr bwMode="auto">
              <a:xfrm>
                <a:off x="241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6" name="Line 2242"/>
              <p:cNvSpPr>
                <a:spLocks noChangeShapeType="1"/>
              </p:cNvSpPr>
              <p:nvPr/>
            </p:nvSpPr>
            <p:spPr bwMode="auto">
              <a:xfrm>
                <a:off x="242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7" name="Line 2243"/>
              <p:cNvSpPr>
                <a:spLocks noChangeShapeType="1"/>
              </p:cNvSpPr>
              <p:nvPr/>
            </p:nvSpPr>
            <p:spPr bwMode="auto">
              <a:xfrm>
                <a:off x="243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8" name="Line 2244"/>
              <p:cNvSpPr>
                <a:spLocks noChangeShapeType="1"/>
              </p:cNvSpPr>
              <p:nvPr/>
            </p:nvSpPr>
            <p:spPr bwMode="auto">
              <a:xfrm>
                <a:off x="245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59" name="Line 2245"/>
              <p:cNvSpPr>
                <a:spLocks noChangeShapeType="1"/>
              </p:cNvSpPr>
              <p:nvPr/>
            </p:nvSpPr>
            <p:spPr bwMode="auto">
              <a:xfrm>
                <a:off x="246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0" name="Line 2246"/>
              <p:cNvSpPr>
                <a:spLocks noChangeShapeType="1"/>
              </p:cNvSpPr>
              <p:nvPr/>
            </p:nvSpPr>
            <p:spPr bwMode="auto">
              <a:xfrm>
                <a:off x="247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1" name="Line 2247"/>
              <p:cNvSpPr>
                <a:spLocks noChangeShapeType="1"/>
              </p:cNvSpPr>
              <p:nvPr/>
            </p:nvSpPr>
            <p:spPr bwMode="auto">
              <a:xfrm>
                <a:off x="248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2" name="Line 2248"/>
              <p:cNvSpPr>
                <a:spLocks noChangeShapeType="1"/>
              </p:cNvSpPr>
              <p:nvPr/>
            </p:nvSpPr>
            <p:spPr bwMode="auto">
              <a:xfrm>
                <a:off x="2499"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3" name="Line 2249"/>
              <p:cNvSpPr>
                <a:spLocks noChangeShapeType="1"/>
              </p:cNvSpPr>
              <p:nvPr/>
            </p:nvSpPr>
            <p:spPr bwMode="auto">
              <a:xfrm>
                <a:off x="2510"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4" name="Line 2250"/>
              <p:cNvSpPr>
                <a:spLocks noChangeShapeType="1"/>
              </p:cNvSpPr>
              <p:nvPr/>
            </p:nvSpPr>
            <p:spPr bwMode="auto">
              <a:xfrm>
                <a:off x="252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5" name="Line 2251"/>
              <p:cNvSpPr>
                <a:spLocks noChangeShapeType="1"/>
              </p:cNvSpPr>
              <p:nvPr/>
            </p:nvSpPr>
            <p:spPr bwMode="auto">
              <a:xfrm>
                <a:off x="253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6" name="Line 2252"/>
              <p:cNvSpPr>
                <a:spLocks noChangeShapeType="1"/>
              </p:cNvSpPr>
              <p:nvPr/>
            </p:nvSpPr>
            <p:spPr bwMode="auto">
              <a:xfrm>
                <a:off x="254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7" name="Line 2253"/>
              <p:cNvSpPr>
                <a:spLocks noChangeShapeType="1"/>
              </p:cNvSpPr>
              <p:nvPr/>
            </p:nvSpPr>
            <p:spPr bwMode="auto">
              <a:xfrm>
                <a:off x="255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8" name="Line 2254"/>
              <p:cNvSpPr>
                <a:spLocks noChangeShapeType="1"/>
              </p:cNvSpPr>
              <p:nvPr/>
            </p:nvSpPr>
            <p:spPr bwMode="auto">
              <a:xfrm>
                <a:off x="257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69" name="Line 2255"/>
              <p:cNvSpPr>
                <a:spLocks noChangeShapeType="1"/>
              </p:cNvSpPr>
              <p:nvPr/>
            </p:nvSpPr>
            <p:spPr bwMode="auto">
              <a:xfrm>
                <a:off x="258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0" name="Line 2256"/>
              <p:cNvSpPr>
                <a:spLocks noChangeShapeType="1"/>
              </p:cNvSpPr>
              <p:nvPr/>
            </p:nvSpPr>
            <p:spPr bwMode="auto">
              <a:xfrm>
                <a:off x="259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1" name="Line 2257"/>
              <p:cNvSpPr>
                <a:spLocks noChangeShapeType="1"/>
              </p:cNvSpPr>
              <p:nvPr/>
            </p:nvSpPr>
            <p:spPr bwMode="auto">
              <a:xfrm>
                <a:off x="260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2" name="Line 2258"/>
              <p:cNvSpPr>
                <a:spLocks noChangeShapeType="1"/>
              </p:cNvSpPr>
              <p:nvPr/>
            </p:nvSpPr>
            <p:spPr bwMode="auto">
              <a:xfrm>
                <a:off x="261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3" name="Line 2259"/>
              <p:cNvSpPr>
                <a:spLocks noChangeShapeType="1"/>
              </p:cNvSpPr>
              <p:nvPr/>
            </p:nvSpPr>
            <p:spPr bwMode="auto">
              <a:xfrm>
                <a:off x="263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4" name="Line 2260"/>
              <p:cNvSpPr>
                <a:spLocks noChangeShapeType="1"/>
              </p:cNvSpPr>
              <p:nvPr/>
            </p:nvSpPr>
            <p:spPr bwMode="auto">
              <a:xfrm>
                <a:off x="264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5" name="Line 2261"/>
              <p:cNvSpPr>
                <a:spLocks noChangeShapeType="1"/>
              </p:cNvSpPr>
              <p:nvPr/>
            </p:nvSpPr>
            <p:spPr bwMode="auto">
              <a:xfrm>
                <a:off x="265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6" name="Line 2262"/>
              <p:cNvSpPr>
                <a:spLocks noChangeShapeType="1"/>
              </p:cNvSpPr>
              <p:nvPr/>
            </p:nvSpPr>
            <p:spPr bwMode="auto">
              <a:xfrm>
                <a:off x="266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7" name="Line 2263"/>
              <p:cNvSpPr>
                <a:spLocks noChangeShapeType="1"/>
              </p:cNvSpPr>
              <p:nvPr/>
            </p:nvSpPr>
            <p:spPr bwMode="auto">
              <a:xfrm>
                <a:off x="267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8" name="Line 2264"/>
              <p:cNvSpPr>
                <a:spLocks noChangeShapeType="1"/>
              </p:cNvSpPr>
              <p:nvPr/>
            </p:nvSpPr>
            <p:spPr bwMode="auto">
              <a:xfrm>
                <a:off x="269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79" name="Line 2265"/>
              <p:cNvSpPr>
                <a:spLocks noChangeShapeType="1"/>
              </p:cNvSpPr>
              <p:nvPr/>
            </p:nvSpPr>
            <p:spPr bwMode="auto">
              <a:xfrm>
                <a:off x="270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0" name="Line 2266"/>
              <p:cNvSpPr>
                <a:spLocks noChangeShapeType="1"/>
              </p:cNvSpPr>
              <p:nvPr/>
            </p:nvSpPr>
            <p:spPr bwMode="auto">
              <a:xfrm>
                <a:off x="271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1" name="Line 2267"/>
              <p:cNvSpPr>
                <a:spLocks noChangeShapeType="1"/>
              </p:cNvSpPr>
              <p:nvPr/>
            </p:nvSpPr>
            <p:spPr bwMode="auto">
              <a:xfrm>
                <a:off x="272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2" name="Line 2268"/>
              <p:cNvSpPr>
                <a:spLocks noChangeShapeType="1"/>
              </p:cNvSpPr>
              <p:nvPr/>
            </p:nvSpPr>
            <p:spPr bwMode="auto">
              <a:xfrm>
                <a:off x="2739"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3" name="Line 2269"/>
              <p:cNvSpPr>
                <a:spLocks noChangeShapeType="1"/>
              </p:cNvSpPr>
              <p:nvPr/>
            </p:nvSpPr>
            <p:spPr bwMode="auto">
              <a:xfrm>
                <a:off x="2750"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4" name="Line 2270"/>
              <p:cNvSpPr>
                <a:spLocks noChangeShapeType="1"/>
              </p:cNvSpPr>
              <p:nvPr/>
            </p:nvSpPr>
            <p:spPr bwMode="auto">
              <a:xfrm>
                <a:off x="276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5" name="Line 2271"/>
              <p:cNvSpPr>
                <a:spLocks noChangeShapeType="1"/>
              </p:cNvSpPr>
              <p:nvPr/>
            </p:nvSpPr>
            <p:spPr bwMode="auto">
              <a:xfrm>
                <a:off x="277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6" name="Line 2272"/>
              <p:cNvSpPr>
                <a:spLocks noChangeShapeType="1"/>
              </p:cNvSpPr>
              <p:nvPr/>
            </p:nvSpPr>
            <p:spPr bwMode="auto">
              <a:xfrm>
                <a:off x="278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7" name="Line 2273"/>
              <p:cNvSpPr>
                <a:spLocks noChangeShapeType="1"/>
              </p:cNvSpPr>
              <p:nvPr/>
            </p:nvSpPr>
            <p:spPr bwMode="auto">
              <a:xfrm>
                <a:off x="279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8" name="Line 2274"/>
              <p:cNvSpPr>
                <a:spLocks noChangeShapeType="1"/>
              </p:cNvSpPr>
              <p:nvPr/>
            </p:nvSpPr>
            <p:spPr bwMode="auto">
              <a:xfrm>
                <a:off x="281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89" name="Line 2275"/>
              <p:cNvSpPr>
                <a:spLocks noChangeShapeType="1"/>
              </p:cNvSpPr>
              <p:nvPr/>
            </p:nvSpPr>
            <p:spPr bwMode="auto">
              <a:xfrm>
                <a:off x="282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0" name="Line 2276"/>
              <p:cNvSpPr>
                <a:spLocks noChangeShapeType="1"/>
              </p:cNvSpPr>
              <p:nvPr/>
            </p:nvSpPr>
            <p:spPr bwMode="auto">
              <a:xfrm>
                <a:off x="283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1" name="Line 2277"/>
              <p:cNvSpPr>
                <a:spLocks noChangeShapeType="1"/>
              </p:cNvSpPr>
              <p:nvPr/>
            </p:nvSpPr>
            <p:spPr bwMode="auto">
              <a:xfrm>
                <a:off x="284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2" name="Line 2278"/>
              <p:cNvSpPr>
                <a:spLocks noChangeShapeType="1"/>
              </p:cNvSpPr>
              <p:nvPr/>
            </p:nvSpPr>
            <p:spPr bwMode="auto">
              <a:xfrm>
                <a:off x="285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3" name="Line 2279"/>
              <p:cNvSpPr>
                <a:spLocks noChangeShapeType="1"/>
              </p:cNvSpPr>
              <p:nvPr/>
            </p:nvSpPr>
            <p:spPr bwMode="auto">
              <a:xfrm>
                <a:off x="287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4" name="Line 2280"/>
              <p:cNvSpPr>
                <a:spLocks noChangeShapeType="1"/>
              </p:cNvSpPr>
              <p:nvPr/>
            </p:nvSpPr>
            <p:spPr bwMode="auto">
              <a:xfrm>
                <a:off x="288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5" name="Line 2281"/>
              <p:cNvSpPr>
                <a:spLocks noChangeShapeType="1"/>
              </p:cNvSpPr>
              <p:nvPr/>
            </p:nvSpPr>
            <p:spPr bwMode="auto">
              <a:xfrm>
                <a:off x="289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6" name="Line 2282"/>
              <p:cNvSpPr>
                <a:spLocks noChangeShapeType="1"/>
              </p:cNvSpPr>
              <p:nvPr/>
            </p:nvSpPr>
            <p:spPr bwMode="auto">
              <a:xfrm>
                <a:off x="290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7" name="Line 2283"/>
              <p:cNvSpPr>
                <a:spLocks noChangeShapeType="1"/>
              </p:cNvSpPr>
              <p:nvPr/>
            </p:nvSpPr>
            <p:spPr bwMode="auto">
              <a:xfrm>
                <a:off x="291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8" name="Line 2284"/>
              <p:cNvSpPr>
                <a:spLocks noChangeShapeType="1"/>
              </p:cNvSpPr>
              <p:nvPr/>
            </p:nvSpPr>
            <p:spPr bwMode="auto">
              <a:xfrm>
                <a:off x="293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99" name="Line 2285"/>
              <p:cNvSpPr>
                <a:spLocks noChangeShapeType="1"/>
              </p:cNvSpPr>
              <p:nvPr/>
            </p:nvSpPr>
            <p:spPr bwMode="auto">
              <a:xfrm>
                <a:off x="294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0" name="Line 2286"/>
              <p:cNvSpPr>
                <a:spLocks noChangeShapeType="1"/>
              </p:cNvSpPr>
              <p:nvPr/>
            </p:nvSpPr>
            <p:spPr bwMode="auto">
              <a:xfrm>
                <a:off x="295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1" name="Line 2287"/>
              <p:cNvSpPr>
                <a:spLocks noChangeShapeType="1"/>
              </p:cNvSpPr>
              <p:nvPr/>
            </p:nvSpPr>
            <p:spPr bwMode="auto">
              <a:xfrm>
                <a:off x="296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2" name="Line 2288"/>
              <p:cNvSpPr>
                <a:spLocks noChangeShapeType="1"/>
              </p:cNvSpPr>
              <p:nvPr/>
            </p:nvSpPr>
            <p:spPr bwMode="auto">
              <a:xfrm>
                <a:off x="2979"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3" name="Line 2289"/>
              <p:cNvSpPr>
                <a:spLocks noChangeShapeType="1"/>
              </p:cNvSpPr>
              <p:nvPr/>
            </p:nvSpPr>
            <p:spPr bwMode="auto">
              <a:xfrm>
                <a:off x="2990"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4" name="Line 2290"/>
              <p:cNvSpPr>
                <a:spLocks noChangeShapeType="1"/>
              </p:cNvSpPr>
              <p:nvPr/>
            </p:nvSpPr>
            <p:spPr bwMode="auto">
              <a:xfrm>
                <a:off x="300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5" name="Line 2291"/>
              <p:cNvSpPr>
                <a:spLocks noChangeShapeType="1"/>
              </p:cNvSpPr>
              <p:nvPr/>
            </p:nvSpPr>
            <p:spPr bwMode="auto">
              <a:xfrm>
                <a:off x="301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6" name="Line 2292"/>
              <p:cNvSpPr>
                <a:spLocks noChangeShapeType="1"/>
              </p:cNvSpPr>
              <p:nvPr/>
            </p:nvSpPr>
            <p:spPr bwMode="auto">
              <a:xfrm>
                <a:off x="302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7" name="Line 2293"/>
              <p:cNvSpPr>
                <a:spLocks noChangeShapeType="1"/>
              </p:cNvSpPr>
              <p:nvPr/>
            </p:nvSpPr>
            <p:spPr bwMode="auto">
              <a:xfrm>
                <a:off x="303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8" name="Line 2294"/>
              <p:cNvSpPr>
                <a:spLocks noChangeShapeType="1"/>
              </p:cNvSpPr>
              <p:nvPr/>
            </p:nvSpPr>
            <p:spPr bwMode="auto">
              <a:xfrm>
                <a:off x="305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09" name="Line 2295"/>
              <p:cNvSpPr>
                <a:spLocks noChangeShapeType="1"/>
              </p:cNvSpPr>
              <p:nvPr/>
            </p:nvSpPr>
            <p:spPr bwMode="auto">
              <a:xfrm>
                <a:off x="306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0" name="Line 2296"/>
              <p:cNvSpPr>
                <a:spLocks noChangeShapeType="1"/>
              </p:cNvSpPr>
              <p:nvPr/>
            </p:nvSpPr>
            <p:spPr bwMode="auto">
              <a:xfrm>
                <a:off x="307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1" name="Line 2297"/>
              <p:cNvSpPr>
                <a:spLocks noChangeShapeType="1"/>
              </p:cNvSpPr>
              <p:nvPr/>
            </p:nvSpPr>
            <p:spPr bwMode="auto">
              <a:xfrm>
                <a:off x="308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2" name="Line 2298"/>
              <p:cNvSpPr>
                <a:spLocks noChangeShapeType="1"/>
              </p:cNvSpPr>
              <p:nvPr/>
            </p:nvSpPr>
            <p:spPr bwMode="auto">
              <a:xfrm>
                <a:off x="309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3" name="Line 2299"/>
              <p:cNvSpPr>
                <a:spLocks noChangeShapeType="1"/>
              </p:cNvSpPr>
              <p:nvPr/>
            </p:nvSpPr>
            <p:spPr bwMode="auto">
              <a:xfrm>
                <a:off x="311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4" name="Line 2300"/>
              <p:cNvSpPr>
                <a:spLocks noChangeShapeType="1"/>
              </p:cNvSpPr>
              <p:nvPr/>
            </p:nvSpPr>
            <p:spPr bwMode="auto">
              <a:xfrm>
                <a:off x="312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5" name="Line 2301"/>
              <p:cNvSpPr>
                <a:spLocks noChangeShapeType="1"/>
              </p:cNvSpPr>
              <p:nvPr/>
            </p:nvSpPr>
            <p:spPr bwMode="auto">
              <a:xfrm>
                <a:off x="313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6" name="Line 2302"/>
              <p:cNvSpPr>
                <a:spLocks noChangeShapeType="1"/>
              </p:cNvSpPr>
              <p:nvPr/>
            </p:nvSpPr>
            <p:spPr bwMode="auto">
              <a:xfrm>
                <a:off x="314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7" name="Line 2303"/>
              <p:cNvSpPr>
                <a:spLocks noChangeShapeType="1"/>
              </p:cNvSpPr>
              <p:nvPr/>
            </p:nvSpPr>
            <p:spPr bwMode="auto">
              <a:xfrm>
                <a:off x="315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8" name="Line 2304"/>
              <p:cNvSpPr>
                <a:spLocks noChangeShapeType="1"/>
              </p:cNvSpPr>
              <p:nvPr/>
            </p:nvSpPr>
            <p:spPr bwMode="auto">
              <a:xfrm>
                <a:off x="317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19" name="Line 2305"/>
              <p:cNvSpPr>
                <a:spLocks noChangeShapeType="1"/>
              </p:cNvSpPr>
              <p:nvPr/>
            </p:nvSpPr>
            <p:spPr bwMode="auto">
              <a:xfrm>
                <a:off x="318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0" name="Line 2306"/>
              <p:cNvSpPr>
                <a:spLocks noChangeShapeType="1"/>
              </p:cNvSpPr>
              <p:nvPr/>
            </p:nvSpPr>
            <p:spPr bwMode="auto">
              <a:xfrm>
                <a:off x="319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1" name="Line 2307"/>
              <p:cNvSpPr>
                <a:spLocks noChangeShapeType="1"/>
              </p:cNvSpPr>
              <p:nvPr/>
            </p:nvSpPr>
            <p:spPr bwMode="auto">
              <a:xfrm>
                <a:off x="320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2" name="Line 2308"/>
              <p:cNvSpPr>
                <a:spLocks noChangeShapeType="1"/>
              </p:cNvSpPr>
              <p:nvPr/>
            </p:nvSpPr>
            <p:spPr bwMode="auto">
              <a:xfrm>
                <a:off x="3219"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3" name="Line 2309"/>
              <p:cNvSpPr>
                <a:spLocks noChangeShapeType="1"/>
              </p:cNvSpPr>
              <p:nvPr/>
            </p:nvSpPr>
            <p:spPr bwMode="auto">
              <a:xfrm>
                <a:off x="3230"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4" name="Line 2310"/>
              <p:cNvSpPr>
                <a:spLocks noChangeShapeType="1"/>
              </p:cNvSpPr>
              <p:nvPr/>
            </p:nvSpPr>
            <p:spPr bwMode="auto">
              <a:xfrm>
                <a:off x="324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5" name="Line 2311"/>
              <p:cNvSpPr>
                <a:spLocks noChangeShapeType="1"/>
              </p:cNvSpPr>
              <p:nvPr/>
            </p:nvSpPr>
            <p:spPr bwMode="auto">
              <a:xfrm>
                <a:off x="325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6" name="Line 2312"/>
              <p:cNvSpPr>
                <a:spLocks noChangeShapeType="1"/>
              </p:cNvSpPr>
              <p:nvPr/>
            </p:nvSpPr>
            <p:spPr bwMode="auto">
              <a:xfrm>
                <a:off x="326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7" name="Line 2313"/>
              <p:cNvSpPr>
                <a:spLocks noChangeShapeType="1"/>
              </p:cNvSpPr>
              <p:nvPr/>
            </p:nvSpPr>
            <p:spPr bwMode="auto">
              <a:xfrm>
                <a:off x="327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8" name="Line 2314"/>
              <p:cNvSpPr>
                <a:spLocks noChangeShapeType="1"/>
              </p:cNvSpPr>
              <p:nvPr/>
            </p:nvSpPr>
            <p:spPr bwMode="auto">
              <a:xfrm>
                <a:off x="329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29" name="Line 2315"/>
              <p:cNvSpPr>
                <a:spLocks noChangeShapeType="1"/>
              </p:cNvSpPr>
              <p:nvPr/>
            </p:nvSpPr>
            <p:spPr bwMode="auto">
              <a:xfrm>
                <a:off x="330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0" name="Line 2316"/>
              <p:cNvSpPr>
                <a:spLocks noChangeShapeType="1"/>
              </p:cNvSpPr>
              <p:nvPr/>
            </p:nvSpPr>
            <p:spPr bwMode="auto">
              <a:xfrm>
                <a:off x="331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1" name="Line 2317"/>
              <p:cNvSpPr>
                <a:spLocks noChangeShapeType="1"/>
              </p:cNvSpPr>
              <p:nvPr/>
            </p:nvSpPr>
            <p:spPr bwMode="auto">
              <a:xfrm>
                <a:off x="332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2" name="Line 2318"/>
              <p:cNvSpPr>
                <a:spLocks noChangeShapeType="1"/>
              </p:cNvSpPr>
              <p:nvPr/>
            </p:nvSpPr>
            <p:spPr bwMode="auto">
              <a:xfrm>
                <a:off x="333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3" name="Line 2319"/>
              <p:cNvSpPr>
                <a:spLocks noChangeShapeType="1"/>
              </p:cNvSpPr>
              <p:nvPr/>
            </p:nvSpPr>
            <p:spPr bwMode="auto">
              <a:xfrm>
                <a:off x="335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4" name="Line 2320"/>
              <p:cNvSpPr>
                <a:spLocks noChangeShapeType="1"/>
              </p:cNvSpPr>
              <p:nvPr/>
            </p:nvSpPr>
            <p:spPr bwMode="auto">
              <a:xfrm>
                <a:off x="336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5" name="Line 2321"/>
              <p:cNvSpPr>
                <a:spLocks noChangeShapeType="1"/>
              </p:cNvSpPr>
              <p:nvPr/>
            </p:nvSpPr>
            <p:spPr bwMode="auto">
              <a:xfrm>
                <a:off x="337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6" name="Line 2322"/>
              <p:cNvSpPr>
                <a:spLocks noChangeShapeType="1"/>
              </p:cNvSpPr>
              <p:nvPr/>
            </p:nvSpPr>
            <p:spPr bwMode="auto">
              <a:xfrm>
                <a:off x="338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7" name="Line 2323"/>
              <p:cNvSpPr>
                <a:spLocks noChangeShapeType="1"/>
              </p:cNvSpPr>
              <p:nvPr/>
            </p:nvSpPr>
            <p:spPr bwMode="auto">
              <a:xfrm>
                <a:off x="339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8" name="Line 2324"/>
              <p:cNvSpPr>
                <a:spLocks noChangeShapeType="1"/>
              </p:cNvSpPr>
              <p:nvPr/>
            </p:nvSpPr>
            <p:spPr bwMode="auto">
              <a:xfrm>
                <a:off x="341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39" name="Line 2325"/>
              <p:cNvSpPr>
                <a:spLocks noChangeShapeType="1"/>
              </p:cNvSpPr>
              <p:nvPr/>
            </p:nvSpPr>
            <p:spPr bwMode="auto">
              <a:xfrm>
                <a:off x="342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0" name="Line 2326"/>
              <p:cNvSpPr>
                <a:spLocks noChangeShapeType="1"/>
              </p:cNvSpPr>
              <p:nvPr/>
            </p:nvSpPr>
            <p:spPr bwMode="auto">
              <a:xfrm>
                <a:off x="343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1" name="Line 2327"/>
              <p:cNvSpPr>
                <a:spLocks noChangeShapeType="1"/>
              </p:cNvSpPr>
              <p:nvPr/>
            </p:nvSpPr>
            <p:spPr bwMode="auto">
              <a:xfrm>
                <a:off x="344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2" name="Line 2328"/>
              <p:cNvSpPr>
                <a:spLocks noChangeShapeType="1"/>
              </p:cNvSpPr>
              <p:nvPr/>
            </p:nvSpPr>
            <p:spPr bwMode="auto">
              <a:xfrm>
                <a:off x="3459"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3" name="Line 2329"/>
              <p:cNvSpPr>
                <a:spLocks noChangeShapeType="1"/>
              </p:cNvSpPr>
              <p:nvPr/>
            </p:nvSpPr>
            <p:spPr bwMode="auto">
              <a:xfrm>
                <a:off x="3470"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4" name="Line 2330"/>
              <p:cNvSpPr>
                <a:spLocks noChangeShapeType="1"/>
              </p:cNvSpPr>
              <p:nvPr/>
            </p:nvSpPr>
            <p:spPr bwMode="auto">
              <a:xfrm>
                <a:off x="348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5" name="Line 2331"/>
              <p:cNvSpPr>
                <a:spLocks noChangeShapeType="1"/>
              </p:cNvSpPr>
              <p:nvPr/>
            </p:nvSpPr>
            <p:spPr bwMode="auto">
              <a:xfrm>
                <a:off x="349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6" name="Line 2332"/>
              <p:cNvSpPr>
                <a:spLocks noChangeShapeType="1"/>
              </p:cNvSpPr>
              <p:nvPr/>
            </p:nvSpPr>
            <p:spPr bwMode="auto">
              <a:xfrm>
                <a:off x="350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7" name="Line 2333"/>
              <p:cNvSpPr>
                <a:spLocks noChangeShapeType="1"/>
              </p:cNvSpPr>
              <p:nvPr/>
            </p:nvSpPr>
            <p:spPr bwMode="auto">
              <a:xfrm>
                <a:off x="351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8" name="Line 2334"/>
              <p:cNvSpPr>
                <a:spLocks noChangeShapeType="1"/>
              </p:cNvSpPr>
              <p:nvPr/>
            </p:nvSpPr>
            <p:spPr bwMode="auto">
              <a:xfrm>
                <a:off x="353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49" name="Line 2335"/>
              <p:cNvSpPr>
                <a:spLocks noChangeShapeType="1"/>
              </p:cNvSpPr>
              <p:nvPr/>
            </p:nvSpPr>
            <p:spPr bwMode="auto">
              <a:xfrm>
                <a:off x="354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0" name="Line 2336"/>
              <p:cNvSpPr>
                <a:spLocks noChangeShapeType="1"/>
              </p:cNvSpPr>
              <p:nvPr/>
            </p:nvSpPr>
            <p:spPr bwMode="auto">
              <a:xfrm>
                <a:off x="355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1" name="Line 2337"/>
              <p:cNvSpPr>
                <a:spLocks noChangeShapeType="1"/>
              </p:cNvSpPr>
              <p:nvPr/>
            </p:nvSpPr>
            <p:spPr bwMode="auto">
              <a:xfrm>
                <a:off x="356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2" name="Line 2338"/>
              <p:cNvSpPr>
                <a:spLocks noChangeShapeType="1"/>
              </p:cNvSpPr>
              <p:nvPr/>
            </p:nvSpPr>
            <p:spPr bwMode="auto">
              <a:xfrm>
                <a:off x="357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3" name="Line 2339"/>
              <p:cNvSpPr>
                <a:spLocks noChangeShapeType="1"/>
              </p:cNvSpPr>
              <p:nvPr/>
            </p:nvSpPr>
            <p:spPr bwMode="auto">
              <a:xfrm>
                <a:off x="359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4" name="Line 2340"/>
              <p:cNvSpPr>
                <a:spLocks noChangeShapeType="1"/>
              </p:cNvSpPr>
              <p:nvPr/>
            </p:nvSpPr>
            <p:spPr bwMode="auto">
              <a:xfrm>
                <a:off x="360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5" name="Line 2341"/>
              <p:cNvSpPr>
                <a:spLocks noChangeShapeType="1"/>
              </p:cNvSpPr>
              <p:nvPr/>
            </p:nvSpPr>
            <p:spPr bwMode="auto">
              <a:xfrm>
                <a:off x="361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6" name="Line 2342"/>
              <p:cNvSpPr>
                <a:spLocks noChangeShapeType="1"/>
              </p:cNvSpPr>
              <p:nvPr/>
            </p:nvSpPr>
            <p:spPr bwMode="auto">
              <a:xfrm>
                <a:off x="362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7" name="Line 2343"/>
              <p:cNvSpPr>
                <a:spLocks noChangeShapeType="1"/>
              </p:cNvSpPr>
              <p:nvPr/>
            </p:nvSpPr>
            <p:spPr bwMode="auto">
              <a:xfrm>
                <a:off x="363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8" name="Line 2344"/>
              <p:cNvSpPr>
                <a:spLocks noChangeShapeType="1"/>
              </p:cNvSpPr>
              <p:nvPr/>
            </p:nvSpPr>
            <p:spPr bwMode="auto">
              <a:xfrm>
                <a:off x="365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59" name="Line 2345"/>
              <p:cNvSpPr>
                <a:spLocks noChangeShapeType="1"/>
              </p:cNvSpPr>
              <p:nvPr/>
            </p:nvSpPr>
            <p:spPr bwMode="auto">
              <a:xfrm>
                <a:off x="366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0" name="Line 2346"/>
              <p:cNvSpPr>
                <a:spLocks noChangeShapeType="1"/>
              </p:cNvSpPr>
              <p:nvPr/>
            </p:nvSpPr>
            <p:spPr bwMode="auto">
              <a:xfrm>
                <a:off x="367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1" name="Line 2347"/>
              <p:cNvSpPr>
                <a:spLocks noChangeShapeType="1"/>
              </p:cNvSpPr>
              <p:nvPr/>
            </p:nvSpPr>
            <p:spPr bwMode="auto">
              <a:xfrm>
                <a:off x="368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2" name="Line 2348"/>
              <p:cNvSpPr>
                <a:spLocks noChangeShapeType="1"/>
              </p:cNvSpPr>
              <p:nvPr/>
            </p:nvSpPr>
            <p:spPr bwMode="auto">
              <a:xfrm>
                <a:off x="3699"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3" name="Line 2349"/>
              <p:cNvSpPr>
                <a:spLocks noChangeShapeType="1"/>
              </p:cNvSpPr>
              <p:nvPr/>
            </p:nvSpPr>
            <p:spPr bwMode="auto">
              <a:xfrm>
                <a:off x="3710"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4" name="Line 2350"/>
              <p:cNvSpPr>
                <a:spLocks noChangeShapeType="1"/>
              </p:cNvSpPr>
              <p:nvPr/>
            </p:nvSpPr>
            <p:spPr bwMode="auto">
              <a:xfrm>
                <a:off x="372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5" name="Line 2351"/>
              <p:cNvSpPr>
                <a:spLocks noChangeShapeType="1"/>
              </p:cNvSpPr>
              <p:nvPr/>
            </p:nvSpPr>
            <p:spPr bwMode="auto">
              <a:xfrm>
                <a:off x="373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6" name="Line 2352"/>
              <p:cNvSpPr>
                <a:spLocks noChangeShapeType="1"/>
              </p:cNvSpPr>
              <p:nvPr/>
            </p:nvSpPr>
            <p:spPr bwMode="auto">
              <a:xfrm>
                <a:off x="374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7" name="Line 2353"/>
              <p:cNvSpPr>
                <a:spLocks noChangeShapeType="1"/>
              </p:cNvSpPr>
              <p:nvPr/>
            </p:nvSpPr>
            <p:spPr bwMode="auto">
              <a:xfrm>
                <a:off x="375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8" name="Line 2354"/>
              <p:cNvSpPr>
                <a:spLocks noChangeShapeType="1"/>
              </p:cNvSpPr>
              <p:nvPr/>
            </p:nvSpPr>
            <p:spPr bwMode="auto">
              <a:xfrm>
                <a:off x="377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69" name="Line 2355"/>
              <p:cNvSpPr>
                <a:spLocks noChangeShapeType="1"/>
              </p:cNvSpPr>
              <p:nvPr/>
            </p:nvSpPr>
            <p:spPr bwMode="auto">
              <a:xfrm>
                <a:off x="378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0" name="Line 2356"/>
              <p:cNvSpPr>
                <a:spLocks noChangeShapeType="1"/>
              </p:cNvSpPr>
              <p:nvPr/>
            </p:nvSpPr>
            <p:spPr bwMode="auto">
              <a:xfrm>
                <a:off x="379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1" name="Line 2357"/>
              <p:cNvSpPr>
                <a:spLocks noChangeShapeType="1"/>
              </p:cNvSpPr>
              <p:nvPr/>
            </p:nvSpPr>
            <p:spPr bwMode="auto">
              <a:xfrm>
                <a:off x="380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2" name="Line 2358"/>
              <p:cNvSpPr>
                <a:spLocks noChangeShapeType="1"/>
              </p:cNvSpPr>
              <p:nvPr/>
            </p:nvSpPr>
            <p:spPr bwMode="auto">
              <a:xfrm>
                <a:off x="381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3" name="Line 2359"/>
              <p:cNvSpPr>
                <a:spLocks noChangeShapeType="1"/>
              </p:cNvSpPr>
              <p:nvPr/>
            </p:nvSpPr>
            <p:spPr bwMode="auto">
              <a:xfrm>
                <a:off x="383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4" name="Line 2360"/>
              <p:cNvSpPr>
                <a:spLocks noChangeShapeType="1"/>
              </p:cNvSpPr>
              <p:nvPr/>
            </p:nvSpPr>
            <p:spPr bwMode="auto">
              <a:xfrm>
                <a:off x="384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5" name="Line 2361"/>
              <p:cNvSpPr>
                <a:spLocks noChangeShapeType="1"/>
              </p:cNvSpPr>
              <p:nvPr/>
            </p:nvSpPr>
            <p:spPr bwMode="auto">
              <a:xfrm>
                <a:off x="385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6" name="Line 2362"/>
              <p:cNvSpPr>
                <a:spLocks noChangeShapeType="1"/>
              </p:cNvSpPr>
              <p:nvPr/>
            </p:nvSpPr>
            <p:spPr bwMode="auto">
              <a:xfrm>
                <a:off x="386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7" name="Line 2363"/>
              <p:cNvSpPr>
                <a:spLocks noChangeShapeType="1"/>
              </p:cNvSpPr>
              <p:nvPr/>
            </p:nvSpPr>
            <p:spPr bwMode="auto">
              <a:xfrm>
                <a:off x="387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8" name="Line 2364"/>
              <p:cNvSpPr>
                <a:spLocks noChangeShapeType="1"/>
              </p:cNvSpPr>
              <p:nvPr/>
            </p:nvSpPr>
            <p:spPr bwMode="auto">
              <a:xfrm>
                <a:off x="389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79" name="Line 2365"/>
              <p:cNvSpPr>
                <a:spLocks noChangeShapeType="1"/>
              </p:cNvSpPr>
              <p:nvPr/>
            </p:nvSpPr>
            <p:spPr bwMode="auto">
              <a:xfrm>
                <a:off x="390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0" name="Line 2366"/>
              <p:cNvSpPr>
                <a:spLocks noChangeShapeType="1"/>
              </p:cNvSpPr>
              <p:nvPr/>
            </p:nvSpPr>
            <p:spPr bwMode="auto">
              <a:xfrm>
                <a:off x="391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1" name="Line 2367"/>
              <p:cNvSpPr>
                <a:spLocks noChangeShapeType="1"/>
              </p:cNvSpPr>
              <p:nvPr/>
            </p:nvSpPr>
            <p:spPr bwMode="auto">
              <a:xfrm>
                <a:off x="392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2" name="Line 2368"/>
              <p:cNvSpPr>
                <a:spLocks noChangeShapeType="1"/>
              </p:cNvSpPr>
              <p:nvPr/>
            </p:nvSpPr>
            <p:spPr bwMode="auto">
              <a:xfrm>
                <a:off x="3939"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3" name="Line 2369"/>
              <p:cNvSpPr>
                <a:spLocks noChangeShapeType="1"/>
              </p:cNvSpPr>
              <p:nvPr/>
            </p:nvSpPr>
            <p:spPr bwMode="auto">
              <a:xfrm>
                <a:off x="3950"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4" name="Line 2370"/>
              <p:cNvSpPr>
                <a:spLocks noChangeShapeType="1"/>
              </p:cNvSpPr>
              <p:nvPr/>
            </p:nvSpPr>
            <p:spPr bwMode="auto">
              <a:xfrm>
                <a:off x="396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5" name="Line 2371"/>
              <p:cNvSpPr>
                <a:spLocks noChangeShapeType="1"/>
              </p:cNvSpPr>
              <p:nvPr/>
            </p:nvSpPr>
            <p:spPr bwMode="auto">
              <a:xfrm>
                <a:off x="3974"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6" name="Line 2372"/>
              <p:cNvSpPr>
                <a:spLocks noChangeShapeType="1"/>
              </p:cNvSpPr>
              <p:nvPr/>
            </p:nvSpPr>
            <p:spPr bwMode="auto">
              <a:xfrm>
                <a:off x="3987"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7" name="Line 2373"/>
              <p:cNvSpPr>
                <a:spLocks noChangeShapeType="1"/>
              </p:cNvSpPr>
              <p:nvPr/>
            </p:nvSpPr>
            <p:spPr bwMode="auto">
              <a:xfrm>
                <a:off x="3998"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8" name="Line 2374"/>
              <p:cNvSpPr>
                <a:spLocks noChangeShapeType="1"/>
              </p:cNvSpPr>
              <p:nvPr/>
            </p:nvSpPr>
            <p:spPr bwMode="auto">
              <a:xfrm>
                <a:off x="401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89" name="Line 2375"/>
              <p:cNvSpPr>
                <a:spLocks noChangeShapeType="1"/>
              </p:cNvSpPr>
              <p:nvPr/>
            </p:nvSpPr>
            <p:spPr bwMode="auto">
              <a:xfrm>
                <a:off x="4022"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0" name="Line 2376"/>
              <p:cNvSpPr>
                <a:spLocks noChangeShapeType="1"/>
              </p:cNvSpPr>
              <p:nvPr/>
            </p:nvSpPr>
            <p:spPr bwMode="auto">
              <a:xfrm>
                <a:off x="4035"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1" name="Line 2377"/>
              <p:cNvSpPr>
                <a:spLocks noChangeShapeType="1"/>
              </p:cNvSpPr>
              <p:nvPr/>
            </p:nvSpPr>
            <p:spPr bwMode="auto">
              <a:xfrm>
                <a:off x="4046"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2" name="Line 2378"/>
              <p:cNvSpPr>
                <a:spLocks noChangeShapeType="1"/>
              </p:cNvSpPr>
              <p:nvPr/>
            </p:nvSpPr>
            <p:spPr bwMode="auto">
              <a:xfrm>
                <a:off x="405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3" name="Line 2379"/>
              <p:cNvSpPr>
                <a:spLocks noChangeShapeType="1"/>
              </p:cNvSpPr>
              <p:nvPr/>
            </p:nvSpPr>
            <p:spPr bwMode="auto">
              <a:xfrm>
                <a:off x="4070"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4" name="Line 2380"/>
              <p:cNvSpPr>
                <a:spLocks noChangeShapeType="1"/>
              </p:cNvSpPr>
              <p:nvPr/>
            </p:nvSpPr>
            <p:spPr bwMode="auto">
              <a:xfrm>
                <a:off x="4083"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5" name="Line 2381"/>
              <p:cNvSpPr>
                <a:spLocks noChangeShapeType="1"/>
              </p:cNvSpPr>
              <p:nvPr/>
            </p:nvSpPr>
            <p:spPr bwMode="auto">
              <a:xfrm>
                <a:off x="4094"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6" name="Line 2382"/>
              <p:cNvSpPr>
                <a:spLocks noChangeShapeType="1"/>
              </p:cNvSpPr>
              <p:nvPr/>
            </p:nvSpPr>
            <p:spPr bwMode="auto">
              <a:xfrm>
                <a:off x="4106"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7" name="Line 2383"/>
              <p:cNvSpPr>
                <a:spLocks noChangeShapeType="1"/>
              </p:cNvSpPr>
              <p:nvPr/>
            </p:nvSpPr>
            <p:spPr bwMode="auto">
              <a:xfrm>
                <a:off x="4118" y="2549"/>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8" name="Line 2384"/>
              <p:cNvSpPr>
                <a:spLocks noChangeShapeType="1"/>
              </p:cNvSpPr>
              <p:nvPr/>
            </p:nvSpPr>
            <p:spPr bwMode="auto">
              <a:xfrm>
                <a:off x="4131" y="2549"/>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99" name="Line 2385"/>
              <p:cNvSpPr>
                <a:spLocks noChangeShapeType="1"/>
              </p:cNvSpPr>
              <p:nvPr/>
            </p:nvSpPr>
            <p:spPr bwMode="auto">
              <a:xfrm>
                <a:off x="4142" y="2549"/>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00" name="Line 2386"/>
              <p:cNvSpPr>
                <a:spLocks noChangeShapeType="1"/>
              </p:cNvSpPr>
              <p:nvPr/>
            </p:nvSpPr>
            <p:spPr bwMode="auto">
              <a:xfrm>
                <a:off x="1814" y="2549"/>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01" name="Line 2387"/>
              <p:cNvSpPr>
                <a:spLocks noChangeShapeType="1"/>
              </p:cNvSpPr>
              <p:nvPr/>
            </p:nvSpPr>
            <p:spPr bwMode="auto">
              <a:xfrm flipH="1">
                <a:off x="4122" y="2549"/>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02" name="Rectangle 2388"/>
              <p:cNvSpPr>
                <a:spLocks noChangeArrowheads="1"/>
              </p:cNvSpPr>
              <p:nvPr/>
            </p:nvSpPr>
            <p:spPr bwMode="auto">
              <a:xfrm>
                <a:off x="1594" y="2552"/>
                <a:ext cx="27"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859" name="Group 2590"/>
            <p:cNvGrpSpPr>
              <a:grpSpLocks/>
            </p:cNvGrpSpPr>
            <p:nvPr/>
          </p:nvGrpSpPr>
          <p:grpSpPr bwMode="auto">
            <a:xfrm>
              <a:off x="1628" y="2122"/>
              <a:ext cx="2519" cy="460"/>
              <a:chOff x="1628" y="2122"/>
              <a:chExt cx="2519" cy="460"/>
            </a:xfrm>
          </p:grpSpPr>
          <p:sp>
            <p:nvSpPr>
              <p:cNvPr id="8303" name="Freeform 2390"/>
              <p:cNvSpPr>
                <a:spLocks noEditPoints="1"/>
              </p:cNvSpPr>
              <p:nvPr/>
            </p:nvSpPr>
            <p:spPr bwMode="auto">
              <a:xfrm>
                <a:off x="1628" y="2512"/>
                <a:ext cx="45" cy="70"/>
              </a:xfrm>
              <a:custGeom>
                <a:avLst/>
                <a:gdLst>
                  <a:gd name="T0" fmla="*/ 0 w 91"/>
                  <a:gd name="T1" fmla="*/ 70 h 140"/>
                  <a:gd name="T2" fmla="*/ 2 w 91"/>
                  <a:gd name="T3" fmla="*/ 49 h 140"/>
                  <a:gd name="T4" fmla="*/ 6 w 91"/>
                  <a:gd name="T5" fmla="*/ 32 h 140"/>
                  <a:gd name="T6" fmla="*/ 9 w 91"/>
                  <a:gd name="T7" fmla="*/ 21 h 140"/>
                  <a:gd name="T8" fmla="*/ 14 w 91"/>
                  <a:gd name="T9" fmla="*/ 14 h 140"/>
                  <a:gd name="T10" fmla="*/ 21 w 91"/>
                  <a:gd name="T11" fmla="*/ 7 h 140"/>
                  <a:gd name="T12" fmla="*/ 28 w 91"/>
                  <a:gd name="T13" fmla="*/ 4 h 140"/>
                  <a:gd name="T14" fmla="*/ 37 w 91"/>
                  <a:gd name="T15" fmla="*/ 2 h 140"/>
                  <a:gd name="T16" fmla="*/ 46 w 91"/>
                  <a:gd name="T17" fmla="*/ 0 h 140"/>
                  <a:gd name="T18" fmla="*/ 56 w 91"/>
                  <a:gd name="T19" fmla="*/ 2 h 140"/>
                  <a:gd name="T20" fmla="*/ 65 w 91"/>
                  <a:gd name="T21" fmla="*/ 6 h 140"/>
                  <a:gd name="T22" fmla="*/ 72 w 91"/>
                  <a:gd name="T23" fmla="*/ 9 h 140"/>
                  <a:gd name="T24" fmla="*/ 75 w 91"/>
                  <a:gd name="T25" fmla="*/ 13 h 140"/>
                  <a:gd name="T26" fmla="*/ 79 w 91"/>
                  <a:gd name="T27" fmla="*/ 18 h 140"/>
                  <a:gd name="T28" fmla="*/ 84 w 91"/>
                  <a:gd name="T29" fmla="*/ 27 h 140"/>
                  <a:gd name="T30" fmla="*/ 88 w 91"/>
                  <a:gd name="T31" fmla="*/ 39 h 140"/>
                  <a:gd name="T32" fmla="*/ 89 w 91"/>
                  <a:gd name="T33" fmla="*/ 53 h 140"/>
                  <a:gd name="T34" fmla="*/ 91 w 91"/>
                  <a:gd name="T35" fmla="*/ 70 h 140"/>
                  <a:gd name="T36" fmla="*/ 89 w 91"/>
                  <a:gd name="T37" fmla="*/ 93 h 140"/>
                  <a:gd name="T38" fmla="*/ 86 w 91"/>
                  <a:gd name="T39" fmla="*/ 110 h 140"/>
                  <a:gd name="T40" fmla="*/ 82 w 91"/>
                  <a:gd name="T41" fmla="*/ 119 h 140"/>
                  <a:gd name="T42" fmla="*/ 77 w 91"/>
                  <a:gd name="T43" fmla="*/ 128 h 140"/>
                  <a:gd name="T44" fmla="*/ 70 w 91"/>
                  <a:gd name="T45" fmla="*/ 133 h 140"/>
                  <a:gd name="T46" fmla="*/ 63 w 91"/>
                  <a:gd name="T47" fmla="*/ 137 h 140"/>
                  <a:gd name="T48" fmla="*/ 54 w 91"/>
                  <a:gd name="T49" fmla="*/ 140 h 140"/>
                  <a:gd name="T50" fmla="*/ 46 w 91"/>
                  <a:gd name="T51" fmla="*/ 140 h 140"/>
                  <a:gd name="T52" fmla="*/ 28 w 91"/>
                  <a:gd name="T53" fmla="*/ 137 h 140"/>
                  <a:gd name="T54" fmla="*/ 14 w 91"/>
                  <a:gd name="T55" fmla="*/ 128 h 140"/>
                  <a:gd name="T56" fmla="*/ 7 w 91"/>
                  <a:gd name="T57" fmla="*/ 114 h 140"/>
                  <a:gd name="T58" fmla="*/ 2 w 91"/>
                  <a:gd name="T59" fmla="*/ 95 h 140"/>
                  <a:gd name="T60" fmla="*/ 0 w 91"/>
                  <a:gd name="T61" fmla="*/ 70 h 140"/>
                  <a:gd name="T62" fmla="*/ 18 w 91"/>
                  <a:gd name="T63" fmla="*/ 70 h 140"/>
                  <a:gd name="T64" fmla="*/ 19 w 91"/>
                  <a:gd name="T65" fmla="*/ 91 h 140"/>
                  <a:gd name="T66" fmla="*/ 21 w 91"/>
                  <a:gd name="T67" fmla="*/ 105 h 140"/>
                  <a:gd name="T68" fmla="*/ 26 w 91"/>
                  <a:gd name="T69" fmla="*/ 114 h 140"/>
                  <a:gd name="T70" fmla="*/ 32 w 91"/>
                  <a:gd name="T71" fmla="*/ 121 h 140"/>
                  <a:gd name="T72" fmla="*/ 39 w 91"/>
                  <a:gd name="T73" fmla="*/ 123 h 140"/>
                  <a:gd name="T74" fmla="*/ 46 w 91"/>
                  <a:gd name="T75" fmla="*/ 124 h 140"/>
                  <a:gd name="T76" fmla="*/ 53 w 91"/>
                  <a:gd name="T77" fmla="*/ 123 h 140"/>
                  <a:gd name="T78" fmla="*/ 60 w 91"/>
                  <a:gd name="T79" fmla="*/ 121 h 140"/>
                  <a:gd name="T80" fmla="*/ 65 w 91"/>
                  <a:gd name="T81" fmla="*/ 114 h 140"/>
                  <a:gd name="T82" fmla="*/ 68 w 91"/>
                  <a:gd name="T83" fmla="*/ 105 h 140"/>
                  <a:gd name="T84" fmla="*/ 72 w 91"/>
                  <a:gd name="T85" fmla="*/ 89 h 140"/>
                  <a:gd name="T86" fmla="*/ 72 w 91"/>
                  <a:gd name="T87" fmla="*/ 70 h 140"/>
                  <a:gd name="T88" fmla="*/ 72 w 91"/>
                  <a:gd name="T89" fmla="*/ 51 h 140"/>
                  <a:gd name="T90" fmla="*/ 70 w 91"/>
                  <a:gd name="T91" fmla="*/ 37 h 140"/>
                  <a:gd name="T92" fmla="*/ 65 w 91"/>
                  <a:gd name="T93" fmla="*/ 27 h 140"/>
                  <a:gd name="T94" fmla="*/ 60 w 91"/>
                  <a:gd name="T95" fmla="*/ 21 h 140"/>
                  <a:gd name="T96" fmla="*/ 53 w 91"/>
                  <a:gd name="T97" fmla="*/ 18 h 140"/>
                  <a:gd name="T98" fmla="*/ 46 w 91"/>
                  <a:gd name="T99" fmla="*/ 16 h 140"/>
                  <a:gd name="T100" fmla="*/ 39 w 91"/>
                  <a:gd name="T101" fmla="*/ 18 h 140"/>
                  <a:gd name="T102" fmla="*/ 32 w 91"/>
                  <a:gd name="T103" fmla="*/ 21 h 140"/>
                  <a:gd name="T104" fmla="*/ 26 w 91"/>
                  <a:gd name="T105" fmla="*/ 27 h 140"/>
                  <a:gd name="T106" fmla="*/ 23 w 91"/>
                  <a:gd name="T107" fmla="*/ 37 h 140"/>
                  <a:gd name="T108" fmla="*/ 19 w 91"/>
                  <a:gd name="T109" fmla="*/ 51 h 140"/>
                  <a:gd name="T110" fmla="*/ 18 w 91"/>
                  <a:gd name="T111" fmla="*/ 7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40">
                    <a:moveTo>
                      <a:pt x="0" y="70"/>
                    </a:moveTo>
                    <a:lnTo>
                      <a:pt x="2" y="49"/>
                    </a:lnTo>
                    <a:lnTo>
                      <a:pt x="6" y="32"/>
                    </a:lnTo>
                    <a:lnTo>
                      <a:pt x="9" y="21"/>
                    </a:lnTo>
                    <a:lnTo>
                      <a:pt x="14" y="14"/>
                    </a:lnTo>
                    <a:lnTo>
                      <a:pt x="21" y="7"/>
                    </a:lnTo>
                    <a:lnTo>
                      <a:pt x="28" y="4"/>
                    </a:lnTo>
                    <a:lnTo>
                      <a:pt x="37" y="2"/>
                    </a:lnTo>
                    <a:lnTo>
                      <a:pt x="46" y="0"/>
                    </a:lnTo>
                    <a:lnTo>
                      <a:pt x="56" y="2"/>
                    </a:lnTo>
                    <a:lnTo>
                      <a:pt x="65" y="6"/>
                    </a:lnTo>
                    <a:lnTo>
                      <a:pt x="72" y="9"/>
                    </a:lnTo>
                    <a:lnTo>
                      <a:pt x="75" y="13"/>
                    </a:lnTo>
                    <a:lnTo>
                      <a:pt x="79" y="18"/>
                    </a:lnTo>
                    <a:lnTo>
                      <a:pt x="84" y="27"/>
                    </a:lnTo>
                    <a:lnTo>
                      <a:pt x="88" y="39"/>
                    </a:lnTo>
                    <a:lnTo>
                      <a:pt x="89" y="53"/>
                    </a:lnTo>
                    <a:lnTo>
                      <a:pt x="91" y="70"/>
                    </a:lnTo>
                    <a:lnTo>
                      <a:pt x="89" y="93"/>
                    </a:lnTo>
                    <a:lnTo>
                      <a:pt x="86" y="110"/>
                    </a:lnTo>
                    <a:lnTo>
                      <a:pt x="82" y="119"/>
                    </a:lnTo>
                    <a:lnTo>
                      <a:pt x="77" y="128"/>
                    </a:lnTo>
                    <a:lnTo>
                      <a:pt x="70" y="133"/>
                    </a:lnTo>
                    <a:lnTo>
                      <a:pt x="63" y="137"/>
                    </a:lnTo>
                    <a:lnTo>
                      <a:pt x="54" y="140"/>
                    </a:lnTo>
                    <a:lnTo>
                      <a:pt x="46" y="140"/>
                    </a:lnTo>
                    <a:lnTo>
                      <a:pt x="28" y="137"/>
                    </a:lnTo>
                    <a:lnTo>
                      <a:pt x="14" y="128"/>
                    </a:lnTo>
                    <a:lnTo>
                      <a:pt x="7" y="114"/>
                    </a:lnTo>
                    <a:lnTo>
                      <a:pt x="2" y="95"/>
                    </a:lnTo>
                    <a:lnTo>
                      <a:pt x="0" y="70"/>
                    </a:lnTo>
                    <a:close/>
                    <a:moveTo>
                      <a:pt x="18" y="70"/>
                    </a:moveTo>
                    <a:lnTo>
                      <a:pt x="19" y="91"/>
                    </a:lnTo>
                    <a:lnTo>
                      <a:pt x="21" y="105"/>
                    </a:lnTo>
                    <a:lnTo>
                      <a:pt x="26" y="114"/>
                    </a:lnTo>
                    <a:lnTo>
                      <a:pt x="32" y="121"/>
                    </a:lnTo>
                    <a:lnTo>
                      <a:pt x="39" y="123"/>
                    </a:lnTo>
                    <a:lnTo>
                      <a:pt x="46" y="124"/>
                    </a:lnTo>
                    <a:lnTo>
                      <a:pt x="53" y="123"/>
                    </a:lnTo>
                    <a:lnTo>
                      <a:pt x="60" y="121"/>
                    </a:lnTo>
                    <a:lnTo>
                      <a:pt x="65" y="114"/>
                    </a:lnTo>
                    <a:lnTo>
                      <a:pt x="68" y="105"/>
                    </a:lnTo>
                    <a:lnTo>
                      <a:pt x="72" y="89"/>
                    </a:lnTo>
                    <a:lnTo>
                      <a:pt x="72" y="70"/>
                    </a:lnTo>
                    <a:lnTo>
                      <a:pt x="72" y="51"/>
                    </a:lnTo>
                    <a:lnTo>
                      <a:pt x="70" y="37"/>
                    </a:lnTo>
                    <a:lnTo>
                      <a:pt x="65" y="27"/>
                    </a:lnTo>
                    <a:lnTo>
                      <a:pt x="60" y="21"/>
                    </a:lnTo>
                    <a:lnTo>
                      <a:pt x="53" y="18"/>
                    </a:lnTo>
                    <a:lnTo>
                      <a:pt x="46" y="16"/>
                    </a:lnTo>
                    <a:lnTo>
                      <a:pt x="39" y="18"/>
                    </a:lnTo>
                    <a:lnTo>
                      <a:pt x="32" y="21"/>
                    </a:lnTo>
                    <a:lnTo>
                      <a:pt x="26" y="27"/>
                    </a:lnTo>
                    <a:lnTo>
                      <a:pt x="23" y="37"/>
                    </a:lnTo>
                    <a:lnTo>
                      <a:pt x="19" y="51"/>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304" name="Rectangle 2391"/>
              <p:cNvSpPr>
                <a:spLocks noChangeArrowheads="1"/>
              </p:cNvSpPr>
              <p:nvPr/>
            </p:nvSpPr>
            <p:spPr bwMode="auto">
              <a:xfrm>
                <a:off x="1686" y="2572"/>
                <a:ext cx="9"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305" name="Freeform 2392"/>
              <p:cNvSpPr>
                <a:spLocks/>
              </p:cNvSpPr>
              <p:nvPr/>
            </p:nvSpPr>
            <p:spPr bwMode="auto">
              <a:xfrm>
                <a:off x="1714" y="2512"/>
                <a:ext cx="24" cy="69"/>
              </a:xfrm>
              <a:custGeom>
                <a:avLst/>
                <a:gdLst>
                  <a:gd name="T0" fmla="*/ 49 w 49"/>
                  <a:gd name="T1" fmla="*/ 138 h 138"/>
                  <a:gd name="T2" fmla="*/ 31 w 49"/>
                  <a:gd name="T3" fmla="*/ 138 h 138"/>
                  <a:gd name="T4" fmla="*/ 31 w 49"/>
                  <a:gd name="T5" fmla="*/ 32 h 138"/>
                  <a:gd name="T6" fmla="*/ 25 w 49"/>
                  <a:gd name="T7" fmla="*/ 37 h 138"/>
                  <a:gd name="T8" fmla="*/ 16 w 49"/>
                  <a:gd name="T9" fmla="*/ 42 h 138"/>
                  <a:gd name="T10" fmla="*/ 7 w 49"/>
                  <a:gd name="T11" fmla="*/ 48 h 138"/>
                  <a:gd name="T12" fmla="*/ 0 w 49"/>
                  <a:gd name="T13" fmla="*/ 51 h 138"/>
                  <a:gd name="T14" fmla="*/ 0 w 49"/>
                  <a:gd name="T15" fmla="*/ 35 h 138"/>
                  <a:gd name="T16" fmla="*/ 12 w 49"/>
                  <a:gd name="T17" fmla="*/ 28 h 138"/>
                  <a:gd name="T18" fmla="*/ 23 w 49"/>
                  <a:gd name="T19" fmla="*/ 20 h 138"/>
                  <a:gd name="T20" fmla="*/ 31 w 49"/>
                  <a:gd name="T21" fmla="*/ 9 h 138"/>
                  <a:gd name="T22" fmla="*/ 38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1" y="138"/>
                    </a:lnTo>
                    <a:lnTo>
                      <a:pt x="31" y="32"/>
                    </a:lnTo>
                    <a:lnTo>
                      <a:pt x="25" y="37"/>
                    </a:lnTo>
                    <a:lnTo>
                      <a:pt x="16" y="42"/>
                    </a:lnTo>
                    <a:lnTo>
                      <a:pt x="7" y="48"/>
                    </a:lnTo>
                    <a:lnTo>
                      <a:pt x="0" y="51"/>
                    </a:lnTo>
                    <a:lnTo>
                      <a:pt x="0" y="35"/>
                    </a:lnTo>
                    <a:lnTo>
                      <a:pt x="12" y="28"/>
                    </a:lnTo>
                    <a:lnTo>
                      <a:pt x="23" y="20"/>
                    </a:lnTo>
                    <a:lnTo>
                      <a:pt x="31" y="9"/>
                    </a:lnTo>
                    <a:lnTo>
                      <a:pt x="38"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306" name="Line 2393"/>
              <p:cNvSpPr>
                <a:spLocks noChangeShapeType="1"/>
              </p:cNvSpPr>
              <p:nvPr/>
            </p:nvSpPr>
            <p:spPr bwMode="auto">
              <a:xfrm>
                <a:off x="181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07" name="Line 2394"/>
              <p:cNvSpPr>
                <a:spLocks noChangeShapeType="1"/>
              </p:cNvSpPr>
              <p:nvPr/>
            </p:nvSpPr>
            <p:spPr bwMode="auto">
              <a:xfrm>
                <a:off x="182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08" name="Line 2395"/>
              <p:cNvSpPr>
                <a:spLocks noChangeShapeType="1"/>
              </p:cNvSpPr>
              <p:nvPr/>
            </p:nvSpPr>
            <p:spPr bwMode="auto">
              <a:xfrm>
                <a:off x="183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09" name="Line 2396"/>
              <p:cNvSpPr>
                <a:spLocks noChangeShapeType="1"/>
              </p:cNvSpPr>
              <p:nvPr/>
            </p:nvSpPr>
            <p:spPr bwMode="auto">
              <a:xfrm>
                <a:off x="185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0" name="Line 2397"/>
              <p:cNvSpPr>
                <a:spLocks noChangeShapeType="1"/>
              </p:cNvSpPr>
              <p:nvPr/>
            </p:nvSpPr>
            <p:spPr bwMode="auto">
              <a:xfrm>
                <a:off x="186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1" name="Line 2398"/>
              <p:cNvSpPr>
                <a:spLocks noChangeShapeType="1"/>
              </p:cNvSpPr>
              <p:nvPr/>
            </p:nvSpPr>
            <p:spPr bwMode="auto">
              <a:xfrm>
                <a:off x="187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2" name="Line 2399"/>
              <p:cNvSpPr>
                <a:spLocks noChangeShapeType="1"/>
              </p:cNvSpPr>
              <p:nvPr/>
            </p:nvSpPr>
            <p:spPr bwMode="auto">
              <a:xfrm>
                <a:off x="188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3" name="Line 2400"/>
              <p:cNvSpPr>
                <a:spLocks noChangeShapeType="1"/>
              </p:cNvSpPr>
              <p:nvPr/>
            </p:nvSpPr>
            <p:spPr bwMode="auto">
              <a:xfrm>
                <a:off x="189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4" name="Line 2401"/>
              <p:cNvSpPr>
                <a:spLocks noChangeShapeType="1"/>
              </p:cNvSpPr>
              <p:nvPr/>
            </p:nvSpPr>
            <p:spPr bwMode="auto">
              <a:xfrm>
                <a:off x="191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5" name="Line 2402"/>
              <p:cNvSpPr>
                <a:spLocks noChangeShapeType="1"/>
              </p:cNvSpPr>
              <p:nvPr/>
            </p:nvSpPr>
            <p:spPr bwMode="auto">
              <a:xfrm>
                <a:off x="192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6" name="Line 2403"/>
              <p:cNvSpPr>
                <a:spLocks noChangeShapeType="1"/>
              </p:cNvSpPr>
              <p:nvPr/>
            </p:nvSpPr>
            <p:spPr bwMode="auto">
              <a:xfrm>
                <a:off x="193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7" name="Line 2404"/>
              <p:cNvSpPr>
                <a:spLocks noChangeShapeType="1"/>
              </p:cNvSpPr>
              <p:nvPr/>
            </p:nvSpPr>
            <p:spPr bwMode="auto">
              <a:xfrm>
                <a:off x="194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8" name="Line 2405"/>
              <p:cNvSpPr>
                <a:spLocks noChangeShapeType="1"/>
              </p:cNvSpPr>
              <p:nvPr/>
            </p:nvSpPr>
            <p:spPr bwMode="auto">
              <a:xfrm>
                <a:off x="195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19" name="Line 2406"/>
              <p:cNvSpPr>
                <a:spLocks noChangeShapeType="1"/>
              </p:cNvSpPr>
              <p:nvPr/>
            </p:nvSpPr>
            <p:spPr bwMode="auto">
              <a:xfrm>
                <a:off x="197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0" name="Line 2407"/>
              <p:cNvSpPr>
                <a:spLocks noChangeShapeType="1"/>
              </p:cNvSpPr>
              <p:nvPr/>
            </p:nvSpPr>
            <p:spPr bwMode="auto">
              <a:xfrm>
                <a:off x="198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1" name="Line 2408"/>
              <p:cNvSpPr>
                <a:spLocks noChangeShapeType="1"/>
              </p:cNvSpPr>
              <p:nvPr/>
            </p:nvSpPr>
            <p:spPr bwMode="auto">
              <a:xfrm>
                <a:off x="199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2" name="Line 2409"/>
              <p:cNvSpPr>
                <a:spLocks noChangeShapeType="1"/>
              </p:cNvSpPr>
              <p:nvPr/>
            </p:nvSpPr>
            <p:spPr bwMode="auto">
              <a:xfrm>
                <a:off x="200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3" name="Line 2410"/>
              <p:cNvSpPr>
                <a:spLocks noChangeShapeType="1"/>
              </p:cNvSpPr>
              <p:nvPr/>
            </p:nvSpPr>
            <p:spPr bwMode="auto">
              <a:xfrm>
                <a:off x="2019"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4" name="Line 2411"/>
              <p:cNvSpPr>
                <a:spLocks noChangeShapeType="1"/>
              </p:cNvSpPr>
              <p:nvPr/>
            </p:nvSpPr>
            <p:spPr bwMode="auto">
              <a:xfrm>
                <a:off x="2030"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5" name="Line 2412"/>
              <p:cNvSpPr>
                <a:spLocks noChangeShapeType="1"/>
              </p:cNvSpPr>
              <p:nvPr/>
            </p:nvSpPr>
            <p:spPr bwMode="auto">
              <a:xfrm>
                <a:off x="204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6" name="Line 2413"/>
              <p:cNvSpPr>
                <a:spLocks noChangeShapeType="1"/>
              </p:cNvSpPr>
              <p:nvPr/>
            </p:nvSpPr>
            <p:spPr bwMode="auto">
              <a:xfrm>
                <a:off x="205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7" name="Line 2414"/>
              <p:cNvSpPr>
                <a:spLocks noChangeShapeType="1"/>
              </p:cNvSpPr>
              <p:nvPr/>
            </p:nvSpPr>
            <p:spPr bwMode="auto">
              <a:xfrm>
                <a:off x="206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8" name="Line 2415"/>
              <p:cNvSpPr>
                <a:spLocks noChangeShapeType="1"/>
              </p:cNvSpPr>
              <p:nvPr/>
            </p:nvSpPr>
            <p:spPr bwMode="auto">
              <a:xfrm>
                <a:off x="207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29" name="Line 2416"/>
              <p:cNvSpPr>
                <a:spLocks noChangeShapeType="1"/>
              </p:cNvSpPr>
              <p:nvPr/>
            </p:nvSpPr>
            <p:spPr bwMode="auto">
              <a:xfrm>
                <a:off x="209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0" name="Line 2417"/>
              <p:cNvSpPr>
                <a:spLocks noChangeShapeType="1"/>
              </p:cNvSpPr>
              <p:nvPr/>
            </p:nvSpPr>
            <p:spPr bwMode="auto">
              <a:xfrm>
                <a:off x="210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1" name="Line 2418"/>
              <p:cNvSpPr>
                <a:spLocks noChangeShapeType="1"/>
              </p:cNvSpPr>
              <p:nvPr/>
            </p:nvSpPr>
            <p:spPr bwMode="auto">
              <a:xfrm>
                <a:off x="211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2" name="Line 2419"/>
              <p:cNvSpPr>
                <a:spLocks noChangeShapeType="1"/>
              </p:cNvSpPr>
              <p:nvPr/>
            </p:nvSpPr>
            <p:spPr bwMode="auto">
              <a:xfrm>
                <a:off x="212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3" name="Line 2420"/>
              <p:cNvSpPr>
                <a:spLocks noChangeShapeType="1"/>
              </p:cNvSpPr>
              <p:nvPr/>
            </p:nvSpPr>
            <p:spPr bwMode="auto">
              <a:xfrm>
                <a:off x="213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4" name="Line 2421"/>
              <p:cNvSpPr>
                <a:spLocks noChangeShapeType="1"/>
              </p:cNvSpPr>
              <p:nvPr/>
            </p:nvSpPr>
            <p:spPr bwMode="auto">
              <a:xfrm>
                <a:off x="215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5" name="Line 2422"/>
              <p:cNvSpPr>
                <a:spLocks noChangeShapeType="1"/>
              </p:cNvSpPr>
              <p:nvPr/>
            </p:nvSpPr>
            <p:spPr bwMode="auto">
              <a:xfrm>
                <a:off x="216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6" name="Line 2423"/>
              <p:cNvSpPr>
                <a:spLocks noChangeShapeType="1"/>
              </p:cNvSpPr>
              <p:nvPr/>
            </p:nvSpPr>
            <p:spPr bwMode="auto">
              <a:xfrm>
                <a:off x="217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7" name="Line 2424"/>
              <p:cNvSpPr>
                <a:spLocks noChangeShapeType="1"/>
              </p:cNvSpPr>
              <p:nvPr/>
            </p:nvSpPr>
            <p:spPr bwMode="auto">
              <a:xfrm>
                <a:off x="218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8" name="Line 2425"/>
              <p:cNvSpPr>
                <a:spLocks noChangeShapeType="1"/>
              </p:cNvSpPr>
              <p:nvPr/>
            </p:nvSpPr>
            <p:spPr bwMode="auto">
              <a:xfrm>
                <a:off x="219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39" name="Line 2426"/>
              <p:cNvSpPr>
                <a:spLocks noChangeShapeType="1"/>
              </p:cNvSpPr>
              <p:nvPr/>
            </p:nvSpPr>
            <p:spPr bwMode="auto">
              <a:xfrm>
                <a:off x="221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0" name="Line 2427"/>
              <p:cNvSpPr>
                <a:spLocks noChangeShapeType="1"/>
              </p:cNvSpPr>
              <p:nvPr/>
            </p:nvSpPr>
            <p:spPr bwMode="auto">
              <a:xfrm>
                <a:off x="222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1" name="Line 2428"/>
              <p:cNvSpPr>
                <a:spLocks noChangeShapeType="1"/>
              </p:cNvSpPr>
              <p:nvPr/>
            </p:nvSpPr>
            <p:spPr bwMode="auto">
              <a:xfrm>
                <a:off x="223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2" name="Line 2429"/>
              <p:cNvSpPr>
                <a:spLocks noChangeShapeType="1"/>
              </p:cNvSpPr>
              <p:nvPr/>
            </p:nvSpPr>
            <p:spPr bwMode="auto">
              <a:xfrm>
                <a:off x="224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3" name="Line 2430"/>
              <p:cNvSpPr>
                <a:spLocks noChangeShapeType="1"/>
              </p:cNvSpPr>
              <p:nvPr/>
            </p:nvSpPr>
            <p:spPr bwMode="auto">
              <a:xfrm>
                <a:off x="2259"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4" name="Line 2431"/>
              <p:cNvSpPr>
                <a:spLocks noChangeShapeType="1"/>
              </p:cNvSpPr>
              <p:nvPr/>
            </p:nvSpPr>
            <p:spPr bwMode="auto">
              <a:xfrm>
                <a:off x="2270"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5" name="Line 2432"/>
              <p:cNvSpPr>
                <a:spLocks noChangeShapeType="1"/>
              </p:cNvSpPr>
              <p:nvPr/>
            </p:nvSpPr>
            <p:spPr bwMode="auto">
              <a:xfrm>
                <a:off x="228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6" name="Line 2433"/>
              <p:cNvSpPr>
                <a:spLocks noChangeShapeType="1"/>
              </p:cNvSpPr>
              <p:nvPr/>
            </p:nvSpPr>
            <p:spPr bwMode="auto">
              <a:xfrm>
                <a:off x="229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7" name="Line 2434"/>
              <p:cNvSpPr>
                <a:spLocks noChangeShapeType="1"/>
              </p:cNvSpPr>
              <p:nvPr/>
            </p:nvSpPr>
            <p:spPr bwMode="auto">
              <a:xfrm>
                <a:off x="230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8" name="Line 2435"/>
              <p:cNvSpPr>
                <a:spLocks noChangeShapeType="1"/>
              </p:cNvSpPr>
              <p:nvPr/>
            </p:nvSpPr>
            <p:spPr bwMode="auto">
              <a:xfrm>
                <a:off x="231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49" name="Line 2436"/>
              <p:cNvSpPr>
                <a:spLocks noChangeShapeType="1"/>
              </p:cNvSpPr>
              <p:nvPr/>
            </p:nvSpPr>
            <p:spPr bwMode="auto">
              <a:xfrm>
                <a:off x="233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0" name="Line 2437"/>
              <p:cNvSpPr>
                <a:spLocks noChangeShapeType="1"/>
              </p:cNvSpPr>
              <p:nvPr/>
            </p:nvSpPr>
            <p:spPr bwMode="auto">
              <a:xfrm>
                <a:off x="234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1" name="Line 2438"/>
              <p:cNvSpPr>
                <a:spLocks noChangeShapeType="1"/>
              </p:cNvSpPr>
              <p:nvPr/>
            </p:nvSpPr>
            <p:spPr bwMode="auto">
              <a:xfrm>
                <a:off x="235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2" name="Line 2439"/>
              <p:cNvSpPr>
                <a:spLocks noChangeShapeType="1"/>
              </p:cNvSpPr>
              <p:nvPr/>
            </p:nvSpPr>
            <p:spPr bwMode="auto">
              <a:xfrm>
                <a:off x="236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3" name="Line 2440"/>
              <p:cNvSpPr>
                <a:spLocks noChangeShapeType="1"/>
              </p:cNvSpPr>
              <p:nvPr/>
            </p:nvSpPr>
            <p:spPr bwMode="auto">
              <a:xfrm>
                <a:off x="237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4" name="Line 2441"/>
              <p:cNvSpPr>
                <a:spLocks noChangeShapeType="1"/>
              </p:cNvSpPr>
              <p:nvPr/>
            </p:nvSpPr>
            <p:spPr bwMode="auto">
              <a:xfrm>
                <a:off x="239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5" name="Line 2442"/>
              <p:cNvSpPr>
                <a:spLocks noChangeShapeType="1"/>
              </p:cNvSpPr>
              <p:nvPr/>
            </p:nvSpPr>
            <p:spPr bwMode="auto">
              <a:xfrm>
                <a:off x="240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6" name="Line 2443"/>
              <p:cNvSpPr>
                <a:spLocks noChangeShapeType="1"/>
              </p:cNvSpPr>
              <p:nvPr/>
            </p:nvSpPr>
            <p:spPr bwMode="auto">
              <a:xfrm>
                <a:off x="241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7" name="Line 2444"/>
              <p:cNvSpPr>
                <a:spLocks noChangeShapeType="1"/>
              </p:cNvSpPr>
              <p:nvPr/>
            </p:nvSpPr>
            <p:spPr bwMode="auto">
              <a:xfrm>
                <a:off x="242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8" name="Line 2445"/>
              <p:cNvSpPr>
                <a:spLocks noChangeShapeType="1"/>
              </p:cNvSpPr>
              <p:nvPr/>
            </p:nvSpPr>
            <p:spPr bwMode="auto">
              <a:xfrm>
                <a:off x="243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59" name="Line 2446"/>
              <p:cNvSpPr>
                <a:spLocks noChangeShapeType="1"/>
              </p:cNvSpPr>
              <p:nvPr/>
            </p:nvSpPr>
            <p:spPr bwMode="auto">
              <a:xfrm>
                <a:off x="245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0" name="Line 2447"/>
              <p:cNvSpPr>
                <a:spLocks noChangeShapeType="1"/>
              </p:cNvSpPr>
              <p:nvPr/>
            </p:nvSpPr>
            <p:spPr bwMode="auto">
              <a:xfrm>
                <a:off x="246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1" name="Line 2448"/>
              <p:cNvSpPr>
                <a:spLocks noChangeShapeType="1"/>
              </p:cNvSpPr>
              <p:nvPr/>
            </p:nvSpPr>
            <p:spPr bwMode="auto">
              <a:xfrm>
                <a:off x="247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2" name="Line 2449"/>
              <p:cNvSpPr>
                <a:spLocks noChangeShapeType="1"/>
              </p:cNvSpPr>
              <p:nvPr/>
            </p:nvSpPr>
            <p:spPr bwMode="auto">
              <a:xfrm>
                <a:off x="248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3" name="Line 2450"/>
              <p:cNvSpPr>
                <a:spLocks noChangeShapeType="1"/>
              </p:cNvSpPr>
              <p:nvPr/>
            </p:nvSpPr>
            <p:spPr bwMode="auto">
              <a:xfrm>
                <a:off x="2499"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4" name="Line 2451"/>
              <p:cNvSpPr>
                <a:spLocks noChangeShapeType="1"/>
              </p:cNvSpPr>
              <p:nvPr/>
            </p:nvSpPr>
            <p:spPr bwMode="auto">
              <a:xfrm>
                <a:off x="2510"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5" name="Line 2452"/>
              <p:cNvSpPr>
                <a:spLocks noChangeShapeType="1"/>
              </p:cNvSpPr>
              <p:nvPr/>
            </p:nvSpPr>
            <p:spPr bwMode="auto">
              <a:xfrm>
                <a:off x="252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6" name="Line 2453"/>
              <p:cNvSpPr>
                <a:spLocks noChangeShapeType="1"/>
              </p:cNvSpPr>
              <p:nvPr/>
            </p:nvSpPr>
            <p:spPr bwMode="auto">
              <a:xfrm>
                <a:off x="253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7" name="Line 2454"/>
              <p:cNvSpPr>
                <a:spLocks noChangeShapeType="1"/>
              </p:cNvSpPr>
              <p:nvPr/>
            </p:nvSpPr>
            <p:spPr bwMode="auto">
              <a:xfrm>
                <a:off x="254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8" name="Line 2455"/>
              <p:cNvSpPr>
                <a:spLocks noChangeShapeType="1"/>
              </p:cNvSpPr>
              <p:nvPr/>
            </p:nvSpPr>
            <p:spPr bwMode="auto">
              <a:xfrm>
                <a:off x="255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69" name="Line 2456"/>
              <p:cNvSpPr>
                <a:spLocks noChangeShapeType="1"/>
              </p:cNvSpPr>
              <p:nvPr/>
            </p:nvSpPr>
            <p:spPr bwMode="auto">
              <a:xfrm>
                <a:off x="257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0" name="Line 2457"/>
              <p:cNvSpPr>
                <a:spLocks noChangeShapeType="1"/>
              </p:cNvSpPr>
              <p:nvPr/>
            </p:nvSpPr>
            <p:spPr bwMode="auto">
              <a:xfrm>
                <a:off x="258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1" name="Line 2458"/>
              <p:cNvSpPr>
                <a:spLocks noChangeShapeType="1"/>
              </p:cNvSpPr>
              <p:nvPr/>
            </p:nvSpPr>
            <p:spPr bwMode="auto">
              <a:xfrm>
                <a:off x="259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2" name="Line 2459"/>
              <p:cNvSpPr>
                <a:spLocks noChangeShapeType="1"/>
              </p:cNvSpPr>
              <p:nvPr/>
            </p:nvSpPr>
            <p:spPr bwMode="auto">
              <a:xfrm>
                <a:off x="260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3" name="Line 2460"/>
              <p:cNvSpPr>
                <a:spLocks noChangeShapeType="1"/>
              </p:cNvSpPr>
              <p:nvPr/>
            </p:nvSpPr>
            <p:spPr bwMode="auto">
              <a:xfrm>
                <a:off x="261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4" name="Line 2461"/>
              <p:cNvSpPr>
                <a:spLocks noChangeShapeType="1"/>
              </p:cNvSpPr>
              <p:nvPr/>
            </p:nvSpPr>
            <p:spPr bwMode="auto">
              <a:xfrm>
                <a:off x="263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5" name="Line 2462"/>
              <p:cNvSpPr>
                <a:spLocks noChangeShapeType="1"/>
              </p:cNvSpPr>
              <p:nvPr/>
            </p:nvSpPr>
            <p:spPr bwMode="auto">
              <a:xfrm>
                <a:off x="264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6" name="Line 2463"/>
              <p:cNvSpPr>
                <a:spLocks noChangeShapeType="1"/>
              </p:cNvSpPr>
              <p:nvPr/>
            </p:nvSpPr>
            <p:spPr bwMode="auto">
              <a:xfrm>
                <a:off x="265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7" name="Line 2464"/>
              <p:cNvSpPr>
                <a:spLocks noChangeShapeType="1"/>
              </p:cNvSpPr>
              <p:nvPr/>
            </p:nvSpPr>
            <p:spPr bwMode="auto">
              <a:xfrm>
                <a:off x="266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8" name="Line 2465"/>
              <p:cNvSpPr>
                <a:spLocks noChangeShapeType="1"/>
              </p:cNvSpPr>
              <p:nvPr/>
            </p:nvSpPr>
            <p:spPr bwMode="auto">
              <a:xfrm>
                <a:off x="267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79" name="Line 2466"/>
              <p:cNvSpPr>
                <a:spLocks noChangeShapeType="1"/>
              </p:cNvSpPr>
              <p:nvPr/>
            </p:nvSpPr>
            <p:spPr bwMode="auto">
              <a:xfrm>
                <a:off x="269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0" name="Line 2467"/>
              <p:cNvSpPr>
                <a:spLocks noChangeShapeType="1"/>
              </p:cNvSpPr>
              <p:nvPr/>
            </p:nvSpPr>
            <p:spPr bwMode="auto">
              <a:xfrm>
                <a:off x="270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1" name="Line 2468"/>
              <p:cNvSpPr>
                <a:spLocks noChangeShapeType="1"/>
              </p:cNvSpPr>
              <p:nvPr/>
            </p:nvSpPr>
            <p:spPr bwMode="auto">
              <a:xfrm>
                <a:off x="271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2" name="Line 2469"/>
              <p:cNvSpPr>
                <a:spLocks noChangeShapeType="1"/>
              </p:cNvSpPr>
              <p:nvPr/>
            </p:nvSpPr>
            <p:spPr bwMode="auto">
              <a:xfrm>
                <a:off x="272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3" name="Line 2470"/>
              <p:cNvSpPr>
                <a:spLocks noChangeShapeType="1"/>
              </p:cNvSpPr>
              <p:nvPr/>
            </p:nvSpPr>
            <p:spPr bwMode="auto">
              <a:xfrm>
                <a:off x="2739"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4" name="Line 2471"/>
              <p:cNvSpPr>
                <a:spLocks noChangeShapeType="1"/>
              </p:cNvSpPr>
              <p:nvPr/>
            </p:nvSpPr>
            <p:spPr bwMode="auto">
              <a:xfrm>
                <a:off x="2750"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5" name="Line 2472"/>
              <p:cNvSpPr>
                <a:spLocks noChangeShapeType="1"/>
              </p:cNvSpPr>
              <p:nvPr/>
            </p:nvSpPr>
            <p:spPr bwMode="auto">
              <a:xfrm>
                <a:off x="276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6" name="Line 2473"/>
              <p:cNvSpPr>
                <a:spLocks noChangeShapeType="1"/>
              </p:cNvSpPr>
              <p:nvPr/>
            </p:nvSpPr>
            <p:spPr bwMode="auto">
              <a:xfrm>
                <a:off x="277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7" name="Line 2474"/>
              <p:cNvSpPr>
                <a:spLocks noChangeShapeType="1"/>
              </p:cNvSpPr>
              <p:nvPr/>
            </p:nvSpPr>
            <p:spPr bwMode="auto">
              <a:xfrm>
                <a:off x="278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8" name="Line 2475"/>
              <p:cNvSpPr>
                <a:spLocks noChangeShapeType="1"/>
              </p:cNvSpPr>
              <p:nvPr/>
            </p:nvSpPr>
            <p:spPr bwMode="auto">
              <a:xfrm>
                <a:off x="279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89" name="Line 2476"/>
              <p:cNvSpPr>
                <a:spLocks noChangeShapeType="1"/>
              </p:cNvSpPr>
              <p:nvPr/>
            </p:nvSpPr>
            <p:spPr bwMode="auto">
              <a:xfrm>
                <a:off x="281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0" name="Line 2477"/>
              <p:cNvSpPr>
                <a:spLocks noChangeShapeType="1"/>
              </p:cNvSpPr>
              <p:nvPr/>
            </p:nvSpPr>
            <p:spPr bwMode="auto">
              <a:xfrm>
                <a:off x="282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1" name="Line 2478"/>
              <p:cNvSpPr>
                <a:spLocks noChangeShapeType="1"/>
              </p:cNvSpPr>
              <p:nvPr/>
            </p:nvSpPr>
            <p:spPr bwMode="auto">
              <a:xfrm>
                <a:off x="283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2" name="Line 2479"/>
              <p:cNvSpPr>
                <a:spLocks noChangeShapeType="1"/>
              </p:cNvSpPr>
              <p:nvPr/>
            </p:nvSpPr>
            <p:spPr bwMode="auto">
              <a:xfrm>
                <a:off x="284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3" name="Line 2480"/>
              <p:cNvSpPr>
                <a:spLocks noChangeShapeType="1"/>
              </p:cNvSpPr>
              <p:nvPr/>
            </p:nvSpPr>
            <p:spPr bwMode="auto">
              <a:xfrm>
                <a:off x="285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4" name="Line 2481"/>
              <p:cNvSpPr>
                <a:spLocks noChangeShapeType="1"/>
              </p:cNvSpPr>
              <p:nvPr/>
            </p:nvSpPr>
            <p:spPr bwMode="auto">
              <a:xfrm>
                <a:off x="287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5" name="Line 2482"/>
              <p:cNvSpPr>
                <a:spLocks noChangeShapeType="1"/>
              </p:cNvSpPr>
              <p:nvPr/>
            </p:nvSpPr>
            <p:spPr bwMode="auto">
              <a:xfrm>
                <a:off x="288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6" name="Line 2483"/>
              <p:cNvSpPr>
                <a:spLocks noChangeShapeType="1"/>
              </p:cNvSpPr>
              <p:nvPr/>
            </p:nvSpPr>
            <p:spPr bwMode="auto">
              <a:xfrm>
                <a:off x="289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7" name="Line 2484"/>
              <p:cNvSpPr>
                <a:spLocks noChangeShapeType="1"/>
              </p:cNvSpPr>
              <p:nvPr/>
            </p:nvSpPr>
            <p:spPr bwMode="auto">
              <a:xfrm>
                <a:off x="290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8" name="Line 2485"/>
              <p:cNvSpPr>
                <a:spLocks noChangeShapeType="1"/>
              </p:cNvSpPr>
              <p:nvPr/>
            </p:nvSpPr>
            <p:spPr bwMode="auto">
              <a:xfrm>
                <a:off x="291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99" name="Line 2486"/>
              <p:cNvSpPr>
                <a:spLocks noChangeShapeType="1"/>
              </p:cNvSpPr>
              <p:nvPr/>
            </p:nvSpPr>
            <p:spPr bwMode="auto">
              <a:xfrm>
                <a:off x="293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0" name="Line 2487"/>
              <p:cNvSpPr>
                <a:spLocks noChangeShapeType="1"/>
              </p:cNvSpPr>
              <p:nvPr/>
            </p:nvSpPr>
            <p:spPr bwMode="auto">
              <a:xfrm>
                <a:off x="294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1" name="Line 2488"/>
              <p:cNvSpPr>
                <a:spLocks noChangeShapeType="1"/>
              </p:cNvSpPr>
              <p:nvPr/>
            </p:nvSpPr>
            <p:spPr bwMode="auto">
              <a:xfrm>
                <a:off x="295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2" name="Line 2489"/>
              <p:cNvSpPr>
                <a:spLocks noChangeShapeType="1"/>
              </p:cNvSpPr>
              <p:nvPr/>
            </p:nvSpPr>
            <p:spPr bwMode="auto">
              <a:xfrm>
                <a:off x="296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3" name="Line 2490"/>
              <p:cNvSpPr>
                <a:spLocks noChangeShapeType="1"/>
              </p:cNvSpPr>
              <p:nvPr/>
            </p:nvSpPr>
            <p:spPr bwMode="auto">
              <a:xfrm>
                <a:off x="2979"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4" name="Line 2491"/>
              <p:cNvSpPr>
                <a:spLocks noChangeShapeType="1"/>
              </p:cNvSpPr>
              <p:nvPr/>
            </p:nvSpPr>
            <p:spPr bwMode="auto">
              <a:xfrm>
                <a:off x="2990"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5" name="Line 2492"/>
              <p:cNvSpPr>
                <a:spLocks noChangeShapeType="1"/>
              </p:cNvSpPr>
              <p:nvPr/>
            </p:nvSpPr>
            <p:spPr bwMode="auto">
              <a:xfrm>
                <a:off x="300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6" name="Line 2493"/>
              <p:cNvSpPr>
                <a:spLocks noChangeShapeType="1"/>
              </p:cNvSpPr>
              <p:nvPr/>
            </p:nvSpPr>
            <p:spPr bwMode="auto">
              <a:xfrm>
                <a:off x="301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7" name="Line 2494"/>
              <p:cNvSpPr>
                <a:spLocks noChangeShapeType="1"/>
              </p:cNvSpPr>
              <p:nvPr/>
            </p:nvSpPr>
            <p:spPr bwMode="auto">
              <a:xfrm>
                <a:off x="302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8" name="Line 2495"/>
              <p:cNvSpPr>
                <a:spLocks noChangeShapeType="1"/>
              </p:cNvSpPr>
              <p:nvPr/>
            </p:nvSpPr>
            <p:spPr bwMode="auto">
              <a:xfrm>
                <a:off x="303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09" name="Line 2496"/>
              <p:cNvSpPr>
                <a:spLocks noChangeShapeType="1"/>
              </p:cNvSpPr>
              <p:nvPr/>
            </p:nvSpPr>
            <p:spPr bwMode="auto">
              <a:xfrm>
                <a:off x="305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0" name="Line 2497"/>
              <p:cNvSpPr>
                <a:spLocks noChangeShapeType="1"/>
              </p:cNvSpPr>
              <p:nvPr/>
            </p:nvSpPr>
            <p:spPr bwMode="auto">
              <a:xfrm>
                <a:off x="306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1" name="Line 2498"/>
              <p:cNvSpPr>
                <a:spLocks noChangeShapeType="1"/>
              </p:cNvSpPr>
              <p:nvPr/>
            </p:nvSpPr>
            <p:spPr bwMode="auto">
              <a:xfrm>
                <a:off x="307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2" name="Line 2499"/>
              <p:cNvSpPr>
                <a:spLocks noChangeShapeType="1"/>
              </p:cNvSpPr>
              <p:nvPr/>
            </p:nvSpPr>
            <p:spPr bwMode="auto">
              <a:xfrm>
                <a:off x="308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3" name="Line 2500"/>
              <p:cNvSpPr>
                <a:spLocks noChangeShapeType="1"/>
              </p:cNvSpPr>
              <p:nvPr/>
            </p:nvSpPr>
            <p:spPr bwMode="auto">
              <a:xfrm>
                <a:off x="309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4" name="Line 2501"/>
              <p:cNvSpPr>
                <a:spLocks noChangeShapeType="1"/>
              </p:cNvSpPr>
              <p:nvPr/>
            </p:nvSpPr>
            <p:spPr bwMode="auto">
              <a:xfrm>
                <a:off x="311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5" name="Line 2502"/>
              <p:cNvSpPr>
                <a:spLocks noChangeShapeType="1"/>
              </p:cNvSpPr>
              <p:nvPr/>
            </p:nvSpPr>
            <p:spPr bwMode="auto">
              <a:xfrm>
                <a:off x="312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6" name="Line 2503"/>
              <p:cNvSpPr>
                <a:spLocks noChangeShapeType="1"/>
              </p:cNvSpPr>
              <p:nvPr/>
            </p:nvSpPr>
            <p:spPr bwMode="auto">
              <a:xfrm>
                <a:off x="313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7" name="Line 2504"/>
              <p:cNvSpPr>
                <a:spLocks noChangeShapeType="1"/>
              </p:cNvSpPr>
              <p:nvPr/>
            </p:nvSpPr>
            <p:spPr bwMode="auto">
              <a:xfrm>
                <a:off x="314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8" name="Line 2505"/>
              <p:cNvSpPr>
                <a:spLocks noChangeShapeType="1"/>
              </p:cNvSpPr>
              <p:nvPr/>
            </p:nvSpPr>
            <p:spPr bwMode="auto">
              <a:xfrm>
                <a:off x="315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19" name="Line 2506"/>
              <p:cNvSpPr>
                <a:spLocks noChangeShapeType="1"/>
              </p:cNvSpPr>
              <p:nvPr/>
            </p:nvSpPr>
            <p:spPr bwMode="auto">
              <a:xfrm>
                <a:off x="317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0" name="Line 2507"/>
              <p:cNvSpPr>
                <a:spLocks noChangeShapeType="1"/>
              </p:cNvSpPr>
              <p:nvPr/>
            </p:nvSpPr>
            <p:spPr bwMode="auto">
              <a:xfrm>
                <a:off x="318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1" name="Line 2508"/>
              <p:cNvSpPr>
                <a:spLocks noChangeShapeType="1"/>
              </p:cNvSpPr>
              <p:nvPr/>
            </p:nvSpPr>
            <p:spPr bwMode="auto">
              <a:xfrm>
                <a:off x="319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2" name="Line 2509"/>
              <p:cNvSpPr>
                <a:spLocks noChangeShapeType="1"/>
              </p:cNvSpPr>
              <p:nvPr/>
            </p:nvSpPr>
            <p:spPr bwMode="auto">
              <a:xfrm>
                <a:off x="320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3" name="Line 2510"/>
              <p:cNvSpPr>
                <a:spLocks noChangeShapeType="1"/>
              </p:cNvSpPr>
              <p:nvPr/>
            </p:nvSpPr>
            <p:spPr bwMode="auto">
              <a:xfrm>
                <a:off x="3219"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4" name="Line 2511"/>
              <p:cNvSpPr>
                <a:spLocks noChangeShapeType="1"/>
              </p:cNvSpPr>
              <p:nvPr/>
            </p:nvSpPr>
            <p:spPr bwMode="auto">
              <a:xfrm>
                <a:off x="3230"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5" name="Line 2512"/>
              <p:cNvSpPr>
                <a:spLocks noChangeShapeType="1"/>
              </p:cNvSpPr>
              <p:nvPr/>
            </p:nvSpPr>
            <p:spPr bwMode="auto">
              <a:xfrm>
                <a:off x="324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6" name="Line 2513"/>
              <p:cNvSpPr>
                <a:spLocks noChangeShapeType="1"/>
              </p:cNvSpPr>
              <p:nvPr/>
            </p:nvSpPr>
            <p:spPr bwMode="auto">
              <a:xfrm>
                <a:off x="325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7" name="Line 2514"/>
              <p:cNvSpPr>
                <a:spLocks noChangeShapeType="1"/>
              </p:cNvSpPr>
              <p:nvPr/>
            </p:nvSpPr>
            <p:spPr bwMode="auto">
              <a:xfrm>
                <a:off x="326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8" name="Line 2515"/>
              <p:cNvSpPr>
                <a:spLocks noChangeShapeType="1"/>
              </p:cNvSpPr>
              <p:nvPr/>
            </p:nvSpPr>
            <p:spPr bwMode="auto">
              <a:xfrm>
                <a:off x="327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29" name="Line 2516"/>
              <p:cNvSpPr>
                <a:spLocks noChangeShapeType="1"/>
              </p:cNvSpPr>
              <p:nvPr/>
            </p:nvSpPr>
            <p:spPr bwMode="auto">
              <a:xfrm>
                <a:off x="329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0" name="Line 2517"/>
              <p:cNvSpPr>
                <a:spLocks noChangeShapeType="1"/>
              </p:cNvSpPr>
              <p:nvPr/>
            </p:nvSpPr>
            <p:spPr bwMode="auto">
              <a:xfrm>
                <a:off x="330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1" name="Line 2518"/>
              <p:cNvSpPr>
                <a:spLocks noChangeShapeType="1"/>
              </p:cNvSpPr>
              <p:nvPr/>
            </p:nvSpPr>
            <p:spPr bwMode="auto">
              <a:xfrm>
                <a:off x="331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2" name="Line 2519"/>
              <p:cNvSpPr>
                <a:spLocks noChangeShapeType="1"/>
              </p:cNvSpPr>
              <p:nvPr/>
            </p:nvSpPr>
            <p:spPr bwMode="auto">
              <a:xfrm>
                <a:off x="332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3" name="Line 2520"/>
              <p:cNvSpPr>
                <a:spLocks noChangeShapeType="1"/>
              </p:cNvSpPr>
              <p:nvPr/>
            </p:nvSpPr>
            <p:spPr bwMode="auto">
              <a:xfrm>
                <a:off x="333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4" name="Line 2521"/>
              <p:cNvSpPr>
                <a:spLocks noChangeShapeType="1"/>
              </p:cNvSpPr>
              <p:nvPr/>
            </p:nvSpPr>
            <p:spPr bwMode="auto">
              <a:xfrm>
                <a:off x="335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5" name="Line 2522"/>
              <p:cNvSpPr>
                <a:spLocks noChangeShapeType="1"/>
              </p:cNvSpPr>
              <p:nvPr/>
            </p:nvSpPr>
            <p:spPr bwMode="auto">
              <a:xfrm>
                <a:off x="336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6" name="Line 2523"/>
              <p:cNvSpPr>
                <a:spLocks noChangeShapeType="1"/>
              </p:cNvSpPr>
              <p:nvPr/>
            </p:nvSpPr>
            <p:spPr bwMode="auto">
              <a:xfrm>
                <a:off x="337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7" name="Line 2524"/>
              <p:cNvSpPr>
                <a:spLocks noChangeShapeType="1"/>
              </p:cNvSpPr>
              <p:nvPr/>
            </p:nvSpPr>
            <p:spPr bwMode="auto">
              <a:xfrm>
                <a:off x="338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8" name="Line 2525"/>
              <p:cNvSpPr>
                <a:spLocks noChangeShapeType="1"/>
              </p:cNvSpPr>
              <p:nvPr/>
            </p:nvSpPr>
            <p:spPr bwMode="auto">
              <a:xfrm>
                <a:off x="339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39" name="Line 2526"/>
              <p:cNvSpPr>
                <a:spLocks noChangeShapeType="1"/>
              </p:cNvSpPr>
              <p:nvPr/>
            </p:nvSpPr>
            <p:spPr bwMode="auto">
              <a:xfrm>
                <a:off x="341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0" name="Line 2527"/>
              <p:cNvSpPr>
                <a:spLocks noChangeShapeType="1"/>
              </p:cNvSpPr>
              <p:nvPr/>
            </p:nvSpPr>
            <p:spPr bwMode="auto">
              <a:xfrm>
                <a:off x="342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1" name="Line 2528"/>
              <p:cNvSpPr>
                <a:spLocks noChangeShapeType="1"/>
              </p:cNvSpPr>
              <p:nvPr/>
            </p:nvSpPr>
            <p:spPr bwMode="auto">
              <a:xfrm>
                <a:off x="343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2" name="Line 2529"/>
              <p:cNvSpPr>
                <a:spLocks noChangeShapeType="1"/>
              </p:cNvSpPr>
              <p:nvPr/>
            </p:nvSpPr>
            <p:spPr bwMode="auto">
              <a:xfrm>
                <a:off x="344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3" name="Line 2530"/>
              <p:cNvSpPr>
                <a:spLocks noChangeShapeType="1"/>
              </p:cNvSpPr>
              <p:nvPr/>
            </p:nvSpPr>
            <p:spPr bwMode="auto">
              <a:xfrm>
                <a:off x="3459"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4" name="Line 2531"/>
              <p:cNvSpPr>
                <a:spLocks noChangeShapeType="1"/>
              </p:cNvSpPr>
              <p:nvPr/>
            </p:nvSpPr>
            <p:spPr bwMode="auto">
              <a:xfrm>
                <a:off x="3470"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5" name="Line 2532"/>
              <p:cNvSpPr>
                <a:spLocks noChangeShapeType="1"/>
              </p:cNvSpPr>
              <p:nvPr/>
            </p:nvSpPr>
            <p:spPr bwMode="auto">
              <a:xfrm>
                <a:off x="348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6" name="Line 2533"/>
              <p:cNvSpPr>
                <a:spLocks noChangeShapeType="1"/>
              </p:cNvSpPr>
              <p:nvPr/>
            </p:nvSpPr>
            <p:spPr bwMode="auto">
              <a:xfrm>
                <a:off x="349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7" name="Line 2534"/>
              <p:cNvSpPr>
                <a:spLocks noChangeShapeType="1"/>
              </p:cNvSpPr>
              <p:nvPr/>
            </p:nvSpPr>
            <p:spPr bwMode="auto">
              <a:xfrm>
                <a:off x="350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8" name="Line 2535"/>
              <p:cNvSpPr>
                <a:spLocks noChangeShapeType="1"/>
              </p:cNvSpPr>
              <p:nvPr/>
            </p:nvSpPr>
            <p:spPr bwMode="auto">
              <a:xfrm>
                <a:off x="351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49" name="Line 2536"/>
              <p:cNvSpPr>
                <a:spLocks noChangeShapeType="1"/>
              </p:cNvSpPr>
              <p:nvPr/>
            </p:nvSpPr>
            <p:spPr bwMode="auto">
              <a:xfrm>
                <a:off x="353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0" name="Line 2537"/>
              <p:cNvSpPr>
                <a:spLocks noChangeShapeType="1"/>
              </p:cNvSpPr>
              <p:nvPr/>
            </p:nvSpPr>
            <p:spPr bwMode="auto">
              <a:xfrm>
                <a:off x="354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1" name="Line 2538"/>
              <p:cNvSpPr>
                <a:spLocks noChangeShapeType="1"/>
              </p:cNvSpPr>
              <p:nvPr/>
            </p:nvSpPr>
            <p:spPr bwMode="auto">
              <a:xfrm>
                <a:off x="355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2" name="Line 2539"/>
              <p:cNvSpPr>
                <a:spLocks noChangeShapeType="1"/>
              </p:cNvSpPr>
              <p:nvPr/>
            </p:nvSpPr>
            <p:spPr bwMode="auto">
              <a:xfrm>
                <a:off x="356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3" name="Line 2540"/>
              <p:cNvSpPr>
                <a:spLocks noChangeShapeType="1"/>
              </p:cNvSpPr>
              <p:nvPr/>
            </p:nvSpPr>
            <p:spPr bwMode="auto">
              <a:xfrm>
                <a:off x="357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4" name="Line 2541"/>
              <p:cNvSpPr>
                <a:spLocks noChangeShapeType="1"/>
              </p:cNvSpPr>
              <p:nvPr/>
            </p:nvSpPr>
            <p:spPr bwMode="auto">
              <a:xfrm>
                <a:off x="359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5" name="Line 2542"/>
              <p:cNvSpPr>
                <a:spLocks noChangeShapeType="1"/>
              </p:cNvSpPr>
              <p:nvPr/>
            </p:nvSpPr>
            <p:spPr bwMode="auto">
              <a:xfrm>
                <a:off x="360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6" name="Line 2543"/>
              <p:cNvSpPr>
                <a:spLocks noChangeShapeType="1"/>
              </p:cNvSpPr>
              <p:nvPr/>
            </p:nvSpPr>
            <p:spPr bwMode="auto">
              <a:xfrm>
                <a:off x="361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7" name="Line 2544"/>
              <p:cNvSpPr>
                <a:spLocks noChangeShapeType="1"/>
              </p:cNvSpPr>
              <p:nvPr/>
            </p:nvSpPr>
            <p:spPr bwMode="auto">
              <a:xfrm>
                <a:off x="362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8" name="Line 2545"/>
              <p:cNvSpPr>
                <a:spLocks noChangeShapeType="1"/>
              </p:cNvSpPr>
              <p:nvPr/>
            </p:nvSpPr>
            <p:spPr bwMode="auto">
              <a:xfrm>
                <a:off x="363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59" name="Line 2546"/>
              <p:cNvSpPr>
                <a:spLocks noChangeShapeType="1"/>
              </p:cNvSpPr>
              <p:nvPr/>
            </p:nvSpPr>
            <p:spPr bwMode="auto">
              <a:xfrm>
                <a:off x="365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0" name="Line 2547"/>
              <p:cNvSpPr>
                <a:spLocks noChangeShapeType="1"/>
              </p:cNvSpPr>
              <p:nvPr/>
            </p:nvSpPr>
            <p:spPr bwMode="auto">
              <a:xfrm>
                <a:off x="366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1" name="Line 2548"/>
              <p:cNvSpPr>
                <a:spLocks noChangeShapeType="1"/>
              </p:cNvSpPr>
              <p:nvPr/>
            </p:nvSpPr>
            <p:spPr bwMode="auto">
              <a:xfrm>
                <a:off x="367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2" name="Line 2549"/>
              <p:cNvSpPr>
                <a:spLocks noChangeShapeType="1"/>
              </p:cNvSpPr>
              <p:nvPr/>
            </p:nvSpPr>
            <p:spPr bwMode="auto">
              <a:xfrm>
                <a:off x="368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3" name="Line 2550"/>
              <p:cNvSpPr>
                <a:spLocks noChangeShapeType="1"/>
              </p:cNvSpPr>
              <p:nvPr/>
            </p:nvSpPr>
            <p:spPr bwMode="auto">
              <a:xfrm>
                <a:off x="3699"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4" name="Line 2551"/>
              <p:cNvSpPr>
                <a:spLocks noChangeShapeType="1"/>
              </p:cNvSpPr>
              <p:nvPr/>
            </p:nvSpPr>
            <p:spPr bwMode="auto">
              <a:xfrm>
                <a:off x="3710"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5" name="Line 2552"/>
              <p:cNvSpPr>
                <a:spLocks noChangeShapeType="1"/>
              </p:cNvSpPr>
              <p:nvPr/>
            </p:nvSpPr>
            <p:spPr bwMode="auto">
              <a:xfrm>
                <a:off x="372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6" name="Line 2553"/>
              <p:cNvSpPr>
                <a:spLocks noChangeShapeType="1"/>
              </p:cNvSpPr>
              <p:nvPr/>
            </p:nvSpPr>
            <p:spPr bwMode="auto">
              <a:xfrm>
                <a:off x="373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7" name="Line 2554"/>
              <p:cNvSpPr>
                <a:spLocks noChangeShapeType="1"/>
              </p:cNvSpPr>
              <p:nvPr/>
            </p:nvSpPr>
            <p:spPr bwMode="auto">
              <a:xfrm>
                <a:off x="374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8" name="Line 2555"/>
              <p:cNvSpPr>
                <a:spLocks noChangeShapeType="1"/>
              </p:cNvSpPr>
              <p:nvPr/>
            </p:nvSpPr>
            <p:spPr bwMode="auto">
              <a:xfrm>
                <a:off x="375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69" name="Line 2556"/>
              <p:cNvSpPr>
                <a:spLocks noChangeShapeType="1"/>
              </p:cNvSpPr>
              <p:nvPr/>
            </p:nvSpPr>
            <p:spPr bwMode="auto">
              <a:xfrm>
                <a:off x="377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0" name="Line 2557"/>
              <p:cNvSpPr>
                <a:spLocks noChangeShapeType="1"/>
              </p:cNvSpPr>
              <p:nvPr/>
            </p:nvSpPr>
            <p:spPr bwMode="auto">
              <a:xfrm>
                <a:off x="378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1" name="Line 2558"/>
              <p:cNvSpPr>
                <a:spLocks noChangeShapeType="1"/>
              </p:cNvSpPr>
              <p:nvPr/>
            </p:nvSpPr>
            <p:spPr bwMode="auto">
              <a:xfrm>
                <a:off x="379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2" name="Line 2559"/>
              <p:cNvSpPr>
                <a:spLocks noChangeShapeType="1"/>
              </p:cNvSpPr>
              <p:nvPr/>
            </p:nvSpPr>
            <p:spPr bwMode="auto">
              <a:xfrm>
                <a:off x="380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3" name="Line 2560"/>
              <p:cNvSpPr>
                <a:spLocks noChangeShapeType="1"/>
              </p:cNvSpPr>
              <p:nvPr/>
            </p:nvSpPr>
            <p:spPr bwMode="auto">
              <a:xfrm>
                <a:off x="381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4" name="Line 2561"/>
              <p:cNvSpPr>
                <a:spLocks noChangeShapeType="1"/>
              </p:cNvSpPr>
              <p:nvPr/>
            </p:nvSpPr>
            <p:spPr bwMode="auto">
              <a:xfrm>
                <a:off x="383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5" name="Line 2562"/>
              <p:cNvSpPr>
                <a:spLocks noChangeShapeType="1"/>
              </p:cNvSpPr>
              <p:nvPr/>
            </p:nvSpPr>
            <p:spPr bwMode="auto">
              <a:xfrm>
                <a:off x="384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6" name="Line 2563"/>
              <p:cNvSpPr>
                <a:spLocks noChangeShapeType="1"/>
              </p:cNvSpPr>
              <p:nvPr/>
            </p:nvSpPr>
            <p:spPr bwMode="auto">
              <a:xfrm>
                <a:off x="385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7" name="Line 2564"/>
              <p:cNvSpPr>
                <a:spLocks noChangeShapeType="1"/>
              </p:cNvSpPr>
              <p:nvPr/>
            </p:nvSpPr>
            <p:spPr bwMode="auto">
              <a:xfrm>
                <a:off x="386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8" name="Line 2565"/>
              <p:cNvSpPr>
                <a:spLocks noChangeShapeType="1"/>
              </p:cNvSpPr>
              <p:nvPr/>
            </p:nvSpPr>
            <p:spPr bwMode="auto">
              <a:xfrm>
                <a:off x="387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79" name="Line 2566"/>
              <p:cNvSpPr>
                <a:spLocks noChangeShapeType="1"/>
              </p:cNvSpPr>
              <p:nvPr/>
            </p:nvSpPr>
            <p:spPr bwMode="auto">
              <a:xfrm>
                <a:off x="389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0" name="Line 2567"/>
              <p:cNvSpPr>
                <a:spLocks noChangeShapeType="1"/>
              </p:cNvSpPr>
              <p:nvPr/>
            </p:nvSpPr>
            <p:spPr bwMode="auto">
              <a:xfrm>
                <a:off x="390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1" name="Line 2568"/>
              <p:cNvSpPr>
                <a:spLocks noChangeShapeType="1"/>
              </p:cNvSpPr>
              <p:nvPr/>
            </p:nvSpPr>
            <p:spPr bwMode="auto">
              <a:xfrm>
                <a:off x="391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2" name="Line 2569"/>
              <p:cNvSpPr>
                <a:spLocks noChangeShapeType="1"/>
              </p:cNvSpPr>
              <p:nvPr/>
            </p:nvSpPr>
            <p:spPr bwMode="auto">
              <a:xfrm>
                <a:off x="392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3" name="Line 2570"/>
              <p:cNvSpPr>
                <a:spLocks noChangeShapeType="1"/>
              </p:cNvSpPr>
              <p:nvPr/>
            </p:nvSpPr>
            <p:spPr bwMode="auto">
              <a:xfrm>
                <a:off x="3939"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4" name="Line 2571"/>
              <p:cNvSpPr>
                <a:spLocks noChangeShapeType="1"/>
              </p:cNvSpPr>
              <p:nvPr/>
            </p:nvSpPr>
            <p:spPr bwMode="auto">
              <a:xfrm>
                <a:off x="3950"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5" name="Line 2572"/>
              <p:cNvSpPr>
                <a:spLocks noChangeShapeType="1"/>
              </p:cNvSpPr>
              <p:nvPr/>
            </p:nvSpPr>
            <p:spPr bwMode="auto">
              <a:xfrm>
                <a:off x="396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6" name="Line 2573"/>
              <p:cNvSpPr>
                <a:spLocks noChangeShapeType="1"/>
              </p:cNvSpPr>
              <p:nvPr/>
            </p:nvSpPr>
            <p:spPr bwMode="auto">
              <a:xfrm>
                <a:off x="3974"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7" name="Line 2574"/>
              <p:cNvSpPr>
                <a:spLocks noChangeShapeType="1"/>
              </p:cNvSpPr>
              <p:nvPr/>
            </p:nvSpPr>
            <p:spPr bwMode="auto">
              <a:xfrm>
                <a:off x="3987"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8" name="Line 2575"/>
              <p:cNvSpPr>
                <a:spLocks noChangeShapeType="1"/>
              </p:cNvSpPr>
              <p:nvPr/>
            </p:nvSpPr>
            <p:spPr bwMode="auto">
              <a:xfrm>
                <a:off x="3998"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89" name="Line 2576"/>
              <p:cNvSpPr>
                <a:spLocks noChangeShapeType="1"/>
              </p:cNvSpPr>
              <p:nvPr/>
            </p:nvSpPr>
            <p:spPr bwMode="auto">
              <a:xfrm>
                <a:off x="401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0" name="Line 2577"/>
              <p:cNvSpPr>
                <a:spLocks noChangeShapeType="1"/>
              </p:cNvSpPr>
              <p:nvPr/>
            </p:nvSpPr>
            <p:spPr bwMode="auto">
              <a:xfrm>
                <a:off x="4022"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1" name="Line 2578"/>
              <p:cNvSpPr>
                <a:spLocks noChangeShapeType="1"/>
              </p:cNvSpPr>
              <p:nvPr/>
            </p:nvSpPr>
            <p:spPr bwMode="auto">
              <a:xfrm>
                <a:off x="4035"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2" name="Line 2579"/>
              <p:cNvSpPr>
                <a:spLocks noChangeShapeType="1"/>
              </p:cNvSpPr>
              <p:nvPr/>
            </p:nvSpPr>
            <p:spPr bwMode="auto">
              <a:xfrm>
                <a:off x="4046"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3" name="Line 2580"/>
              <p:cNvSpPr>
                <a:spLocks noChangeShapeType="1"/>
              </p:cNvSpPr>
              <p:nvPr/>
            </p:nvSpPr>
            <p:spPr bwMode="auto">
              <a:xfrm>
                <a:off x="405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4" name="Line 2581"/>
              <p:cNvSpPr>
                <a:spLocks noChangeShapeType="1"/>
              </p:cNvSpPr>
              <p:nvPr/>
            </p:nvSpPr>
            <p:spPr bwMode="auto">
              <a:xfrm>
                <a:off x="4070"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5" name="Line 2582"/>
              <p:cNvSpPr>
                <a:spLocks noChangeShapeType="1"/>
              </p:cNvSpPr>
              <p:nvPr/>
            </p:nvSpPr>
            <p:spPr bwMode="auto">
              <a:xfrm>
                <a:off x="4083"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6" name="Line 2583"/>
              <p:cNvSpPr>
                <a:spLocks noChangeShapeType="1"/>
              </p:cNvSpPr>
              <p:nvPr/>
            </p:nvSpPr>
            <p:spPr bwMode="auto">
              <a:xfrm>
                <a:off x="4094"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7" name="Line 2584"/>
              <p:cNvSpPr>
                <a:spLocks noChangeShapeType="1"/>
              </p:cNvSpPr>
              <p:nvPr/>
            </p:nvSpPr>
            <p:spPr bwMode="auto">
              <a:xfrm>
                <a:off x="4106"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8" name="Line 2585"/>
              <p:cNvSpPr>
                <a:spLocks noChangeShapeType="1"/>
              </p:cNvSpPr>
              <p:nvPr/>
            </p:nvSpPr>
            <p:spPr bwMode="auto">
              <a:xfrm>
                <a:off x="4118" y="212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499" name="Line 2586"/>
              <p:cNvSpPr>
                <a:spLocks noChangeShapeType="1"/>
              </p:cNvSpPr>
              <p:nvPr/>
            </p:nvSpPr>
            <p:spPr bwMode="auto">
              <a:xfrm>
                <a:off x="4131" y="212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00" name="Line 2587"/>
              <p:cNvSpPr>
                <a:spLocks noChangeShapeType="1"/>
              </p:cNvSpPr>
              <p:nvPr/>
            </p:nvSpPr>
            <p:spPr bwMode="auto">
              <a:xfrm>
                <a:off x="4142" y="212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01" name="Line 2588"/>
              <p:cNvSpPr>
                <a:spLocks noChangeShapeType="1"/>
              </p:cNvSpPr>
              <p:nvPr/>
            </p:nvSpPr>
            <p:spPr bwMode="auto">
              <a:xfrm>
                <a:off x="1814" y="2122"/>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502" name="Line 2589"/>
              <p:cNvSpPr>
                <a:spLocks noChangeShapeType="1"/>
              </p:cNvSpPr>
              <p:nvPr/>
            </p:nvSpPr>
            <p:spPr bwMode="auto">
              <a:xfrm flipH="1">
                <a:off x="4122" y="2122"/>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860" name="Group 2791"/>
            <p:cNvGrpSpPr>
              <a:grpSpLocks/>
            </p:cNvGrpSpPr>
            <p:nvPr/>
          </p:nvGrpSpPr>
          <p:grpSpPr bwMode="auto">
            <a:xfrm>
              <a:off x="1628" y="1658"/>
              <a:ext cx="2519" cy="497"/>
              <a:chOff x="1628" y="1658"/>
              <a:chExt cx="2519" cy="497"/>
            </a:xfrm>
          </p:grpSpPr>
          <p:sp>
            <p:nvSpPr>
              <p:cNvPr id="8103" name="Freeform 2591"/>
              <p:cNvSpPr>
                <a:spLocks noEditPoints="1"/>
              </p:cNvSpPr>
              <p:nvPr/>
            </p:nvSpPr>
            <p:spPr bwMode="auto">
              <a:xfrm>
                <a:off x="1708" y="2085"/>
                <a:ext cx="44" cy="70"/>
              </a:xfrm>
              <a:custGeom>
                <a:avLst/>
                <a:gdLst>
                  <a:gd name="T0" fmla="*/ 0 w 89"/>
                  <a:gd name="T1" fmla="*/ 70 h 140"/>
                  <a:gd name="T2" fmla="*/ 2 w 89"/>
                  <a:gd name="T3" fmla="*/ 47 h 140"/>
                  <a:gd name="T4" fmla="*/ 5 w 89"/>
                  <a:gd name="T5" fmla="*/ 30 h 140"/>
                  <a:gd name="T6" fmla="*/ 9 w 89"/>
                  <a:gd name="T7" fmla="*/ 21 h 140"/>
                  <a:gd name="T8" fmla="*/ 14 w 89"/>
                  <a:gd name="T9" fmla="*/ 12 h 140"/>
                  <a:gd name="T10" fmla="*/ 19 w 89"/>
                  <a:gd name="T11" fmla="*/ 7 h 140"/>
                  <a:gd name="T12" fmla="*/ 26 w 89"/>
                  <a:gd name="T13" fmla="*/ 3 h 140"/>
                  <a:gd name="T14" fmla="*/ 35 w 89"/>
                  <a:gd name="T15" fmla="*/ 0 h 140"/>
                  <a:gd name="T16" fmla="*/ 45 w 89"/>
                  <a:gd name="T17" fmla="*/ 0 h 140"/>
                  <a:gd name="T18" fmla="*/ 56 w 89"/>
                  <a:gd name="T19" fmla="*/ 0 h 140"/>
                  <a:gd name="T20" fmla="*/ 64 w 89"/>
                  <a:gd name="T21" fmla="*/ 3 h 140"/>
                  <a:gd name="T22" fmla="*/ 70 w 89"/>
                  <a:gd name="T23" fmla="*/ 7 h 140"/>
                  <a:gd name="T24" fmla="*/ 75 w 89"/>
                  <a:gd name="T25" fmla="*/ 12 h 140"/>
                  <a:gd name="T26" fmla="*/ 78 w 89"/>
                  <a:gd name="T27" fmla="*/ 16 h 140"/>
                  <a:gd name="T28" fmla="*/ 84 w 89"/>
                  <a:gd name="T29" fmla="*/ 26 h 140"/>
                  <a:gd name="T30" fmla="*/ 87 w 89"/>
                  <a:gd name="T31" fmla="*/ 37 h 140"/>
                  <a:gd name="T32" fmla="*/ 89 w 89"/>
                  <a:gd name="T33" fmla="*/ 51 h 140"/>
                  <a:gd name="T34" fmla="*/ 89 w 89"/>
                  <a:gd name="T35" fmla="*/ 70 h 140"/>
                  <a:gd name="T36" fmla="*/ 89 w 89"/>
                  <a:gd name="T37" fmla="*/ 91 h 140"/>
                  <a:gd name="T38" fmla="*/ 85 w 89"/>
                  <a:gd name="T39" fmla="*/ 108 h 140"/>
                  <a:gd name="T40" fmla="*/ 80 w 89"/>
                  <a:gd name="T41" fmla="*/ 119 h 140"/>
                  <a:gd name="T42" fmla="*/ 75 w 89"/>
                  <a:gd name="T43" fmla="*/ 126 h 140"/>
                  <a:gd name="T44" fmla="*/ 70 w 89"/>
                  <a:gd name="T45" fmla="*/ 131 h 140"/>
                  <a:gd name="T46" fmla="*/ 63 w 89"/>
                  <a:gd name="T47" fmla="*/ 136 h 140"/>
                  <a:gd name="T48" fmla="*/ 54 w 89"/>
                  <a:gd name="T49" fmla="*/ 138 h 140"/>
                  <a:gd name="T50" fmla="*/ 45 w 89"/>
                  <a:gd name="T51" fmla="*/ 140 h 140"/>
                  <a:gd name="T52" fmla="*/ 26 w 89"/>
                  <a:gd name="T53" fmla="*/ 136 h 140"/>
                  <a:gd name="T54" fmla="*/ 14 w 89"/>
                  <a:gd name="T55" fmla="*/ 126 h 140"/>
                  <a:gd name="T56" fmla="*/ 5 w 89"/>
                  <a:gd name="T57" fmla="*/ 112 h 140"/>
                  <a:gd name="T58" fmla="*/ 2 w 89"/>
                  <a:gd name="T59" fmla="*/ 92 h 140"/>
                  <a:gd name="T60" fmla="*/ 0 w 89"/>
                  <a:gd name="T61" fmla="*/ 70 h 140"/>
                  <a:gd name="T62" fmla="*/ 17 w 89"/>
                  <a:gd name="T63" fmla="*/ 70 h 140"/>
                  <a:gd name="T64" fmla="*/ 19 w 89"/>
                  <a:gd name="T65" fmla="*/ 89 h 140"/>
                  <a:gd name="T66" fmla="*/ 21 w 89"/>
                  <a:gd name="T67" fmla="*/ 103 h 140"/>
                  <a:gd name="T68" fmla="*/ 26 w 89"/>
                  <a:gd name="T69" fmla="*/ 113 h 140"/>
                  <a:gd name="T70" fmla="*/ 31 w 89"/>
                  <a:gd name="T71" fmla="*/ 119 h 140"/>
                  <a:gd name="T72" fmla="*/ 37 w 89"/>
                  <a:gd name="T73" fmla="*/ 122 h 140"/>
                  <a:gd name="T74" fmla="*/ 45 w 89"/>
                  <a:gd name="T75" fmla="*/ 124 h 140"/>
                  <a:gd name="T76" fmla="*/ 52 w 89"/>
                  <a:gd name="T77" fmla="*/ 122 h 140"/>
                  <a:gd name="T78" fmla="*/ 57 w 89"/>
                  <a:gd name="T79" fmla="*/ 119 h 140"/>
                  <a:gd name="T80" fmla="*/ 64 w 89"/>
                  <a:gd name="T81" fmla="*/ 113 h 140"/>
                  <a:gd name="T82" fmla="*/ 68 w 89"/>
                  <a:gd name="T83" fmla="*/ 103 h 140"/>
                  <a:gd name="T84" fmla="*/ 71 w 89"/>
                  <a:gd name="T85" fmla="*/ 89 h 140"/>
                  <a:gd name="T86" fmla="*/ 71 w 89"/>
                  <a:gd name="T87" fmla="*/ 70 h 140"/>
                  <a:gd name="T88" fmla="*/ 71 w 89"/>
                  <a:gd name="T89" fmla="*/ 51 h 140"/>
                  <a:gd name="T90" fmla="*/ 68 w 89"/>
                  <a:gd name="T91" fmla="*/ 35 h 140"/>
                  <a:gd name="T92" fmla="*/ 64 w 89"/>
                  <a:gd name="T93" fmla="*/ 26 h 140"/>
                  <a:gd name="T94" fmla="*/ 59 w 89"/>
                  <a:gd name="T95" fmla="*/ 19 h 140"/>
                  <a:gd name="T96" fmla="*/ 52 w 89"/>
                  <a:gd name="T97" fmla="*/ 16 h 140"/>
                  <a:gd name="T98" fmla="*/ 45 w 89"/>
                  <a:gd name="T99" fmla="*/ 16 h 140"/>
                  <a:gd name="T100" fmla="*/ 37 w 89"/>
                  <a:gd name="T101" fmla="*/ 16 h 140"/>
                  <a:gd name="T102" fmla="*/ 31 w 89"/>
                  <a:gd name="T103" fmla="*/ 19 h 140"/>
                  <a:gd name="T104" fmla="*/ 26 w 89"/>
                  <a:gd name="T105" fmla="*/ 24 h 140"/>
                  <a:gd name="T106" fmla="*/ 21 w 89"/>
                  <a:gd name="T107" fmla="*/ 35 h 140"/>
                  <a:gd name="T108" fmla="*/ 19 w 89"/>
                  <a:gd name="T109" fmla="*/ 51 h 140"/>
                  <a:gd name="T110" fmla="*/ 17 w 89"/>
                  <a:gd name="T111" fmla="*/ 7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40">
                    <a:moveTo>
                      <a:pt x="0" y="70"/>
                    </a:moveTo>
                    <a:lnTo>
                      <a:pt x="2" y="47"/>
                    </a:lnTo>
                    <a:lnTo>
                      <a:pt x="5" y="30"/>
                    </a:lnTo>
                    <a:lnTo>
                      <a:pt x="9" y="21"/>
                    </a:lnTo>
                    <a:lnTo>
                      <a:pt x="14" y="12"/>
                    </a:lnTo>
                    <a:lnTo>
                      <a:pt x="19" y="7"/>
                    </a:lnTo>
                    <a:lnTo>
                      <a:pt x="26" y="3"/>
                    </a:lnTo>
                    <a:lnTo>
                      <a:pt x="35" y="0"/>
                    </a:lnTo>
                    <a:lnTo>
                      <a:pt x="45" y="0"/>
                    </a:lnTo>
                    <a:lnTo>
                      <a:pt x="56" y="0"/>
                    </a:lnTo>
                    <a:lnTo>
                      <a:pt x="64" y="3"/>
                    </a:lnTo>
                    <a:lnTo>
                      <a:pt x="70" y="7"/>
                    </a:lnTo>
                    <a:lnTo>
                      <a:pt x="75" y="12"/>
                    </a:lnTo>
                    <a:lnTo>
                      <a:pt x="78" y="16"/>
                    </a:lnTo>
                    <a:lnTo>
                      <a:pt x="84" y="26"/>
                    </a:lnTo>
                    <a:lnTo>
                      <a:pt x="87" y="37"/>
                    </a:lnTo>
                    <a:lnTo>
                      <a:pt x="89" y="51"/>
                    </a:lnTo>
                    <a:lnTo>
                      <a:pt x="89" y="70"/>
                    </a:lnTo>
                    <a:lnTo>
                      <a:pt x="89" y="91"/>
                    </a:lnTo>
                    <a:lnTo>
                      <a:pt x="85" y="108"/>
                    </a:lnTo>
                    <a:lnTo>
                      <a:pt x="80" y="119"/>
                    </a:lnTo>
                    <a:lnTo>
                      <a:pt x="75" y="126"/>
                    </a:lnTo>
                    <a:lnTo>
                      <a:pt x="70" y="131"/>
                    </a:lnTo>
                    <a:lnTo>
                      <a:pt x="63" y="136"/>
                    </a:lnTo>
                    <a:lnTo>
                      <a:pt x="54" y="138"/>
                    </a:lnTo>
                    <a:lnTo>
                      <a:pt x="45" y="140"/>
                    </a:lnTo>
                    <a:lnTo>
                      <a:pt x="26" y="136"/>
                    </a:lnTo>
                    <a:lnTo>
                      <a:pt x="14" y="126"/>
                    </a:lnTo>
                    <a:lnTo>
                      <a:pt x="5" y="112"/>
                    </a:lnTo>
                    <a:lnTo>
                      <a:pt x="2" y="92"/>
                    </a:lnTo>
                    <a:lnTo>
                      <a:pt x="0" y="70"/>
                    </a:lnTo>
                    <a:close/>
                    <a:moveTo>
                      <a:pt x="17" y="70"/>
                    </a:moveTo>
                    <a:lnTo>
                      <a:pt x="19" y="89"/>
                    </a:lnTo>
                    <a:lnTo>
                      <a:pt x="21" y="103"/>
                    </a:lnTo>
                    <a:lnTo>
                      <a:pt x="26" y="113"/>
                    </a:lnTo>
                    <a:lnTo>
                      <a:pt x="31" y="119"/>
                    </a:lnTo>
                    <a:lnTo>
                      <a:pt x="37" y="122"/>
                    </a:lnTo>
                    <a:lnTo>
                      <a:pt x="45" y="124"/>
                    </a:lnTo>
                    <a:lnTo>
                      <a:pt x="52" y="122"/>
                    </a:lnTo>
                    <a:lnTo>
                      <a:pt x="57" y="119"/>
                    </a:lnTo>
                    <a:lnTo>
                      <a:pt x="64" y="113"/>
                    </a:lnTo>
                    <a:lnTo>
                      <a:pt x="68" y="103"/>
                    </a:lnTo>
                    <a:lnTo>
                      <a:pt x="71" y="89"/>
                    </a:lnTo>
                    <a:lnTo>
                      <a:pt x="71" y="70"/>
                    </a:lnTo>
                    <a:lnTo>
                      <a:pt x="71" y="51"/>
                    </a:lnTo>
                    <a:lnTo>
                      <a:pt x="68" y="35"/>
                    </a:lnTo>
                    <a:lnTo>
                      <a:pt x="64" y="26"/>
                    </a:lnTo>
                    <a:lnTo>
                      <a:pt x="59" y="19"/>
                    </a:lnTo>
                    <a:lnTo>
                      <a:pt x="52" y="16"/>
                    </a:lnTo>
                    <a:lnTo>
                      <a:pt x="45" y="16"/>
                    </a:lnTo>
                    <a:lnTo>
                      <a:pt x="37" y="16"/>
                    </a:lnTo>
                    <a:lnTo>
                      <a:pt x="31" y="19"/>
                    </a:lnTo>
                    <a:lnTo>
                      <a:pt x="26" y="24"/>
                    </a:lnTo>
                    <a:lnTo>
                      <a:pt x="21" y="35"/>
                    </a:lnTo>
                    <a:lnTo>
                      <a:pt x="19" y="51"/>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104" name="Line 2592"/>
              <p:cNvSpPr>
                <a:spLocks noChangeShapeType="1"/>
              </p:cNvSpPr>
              <p:nvPr/>
            </p:nvSpPr>
            <p:spPr bwMode="auto">
              <a:xfrm>
                <a:off x="181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5" name="Line 2593"/>
              <p:cNvSpPr>
                <a:spLocks noChangeShapeType="1"/>
              </p:cNvSpPr>
              <p:nvPr/>
            </p:nvSpPr>
            <p:spPr bwMode="auto">
              <a:xfrm>
                <a:off x="182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6" name="Line 2594"/>
              <p:cNvSpPr>
                <a:spLocks noChangeShapeType="1"/>
              </p:cNvSpPr>
              <p:nvPr/>
            </p:nvSpPr>
            <p:spPr bwMode="auto">
              <a:xfrm>
                <a:off x="183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7" name="Line 2595"/>
              <p:cNvSpPr>
                <a:spLocks noChangeShapeType="1"/>
              </p:cNvSpPr>
              <p:nvPr/>
            </p:nvSpPr>
            <p:spPr bwMode="auto">
              <a:xfrm>
                <a:off x="185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8" name="Line 2596"/>
              <p:cNvSpPr>
                <a:spLocks noChangeShapeType="1"/>
              </p:cNvSpPr>
              <p:nvPr/>
            </p:nvSpPr>
            <p:spPr bwMode="auto">
              <a:xfrm>
                <a:off x="186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9" name="Line 2597"/>
              <p:cNvSpPr>
                <a:spLocks noChangeShapeType="1"/>
              </p:cNvSpPr>
              <p:nvPr/>
            </p:nvSpPr>
            <p:spPr bwMode="auto">
              <a:xfrm>
                <a:off x="187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0" name="Line 2598"/>
              <p:cNvSpPr>
                <a:spLocks noChangeShapeType="1"/>
              </p:cNvSpPr>
              <p:nvPr/>
            </p:nvSpPr>
            <p:spPr bwMode="auto">
              <a:xfrm>
                <a:off x="188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1" name="Line 2599"/>
              <p:cNvSpPr>
                <a:spLocks noChangeShapeType="1"/>
              </p:cNvSpPr>
              <p:nvPr/>
            </p:nvSpPr>
            <p:spPr bwMode="auto">
              <a:xfrm>
                <a:off x="189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2" name="Line 2600"/>
              <p:cNvSpPr>
                <a:spLocks noChangeShapeType="1"/>
              </p:cNvSpPr>
              <p:nvPr/>
            </p:nvSpPr>
            <p:spPr bwMode="auto">
              <a:xfrm>
                <a:off x="191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3" name="Line 2601"/>
              <p:cNvSpPr>
                <a:spLocks noChangeShapeType="1"/>
              </p:cNvSpPr>
              <p:nvPr/>
            </p:nvSpPr>
            <p:spPr bwMode="auto">
              <a:xfrm>
                <a:off x="192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4" name="Line 2602"/>
              <p:cNvSpPr>
                <a:spLocks noChangeShapeType="1"/>
              </p:cNvSpPr>
              <p:nvPr/>
            </p:nvSpPr>
            <p:spPr bwMode="auto">
              <a:xfrm>
                <a:off x="193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5" name="Line 2603"/>
              <p:cNvSpPr>
                <a:spLocks noChangeShapeType="1"/>
              </p:cNvSpPr>
              <p:nvPr/>
            </p:nvSpPr>
            <p:spPr bwMode="auto">
              <a:xfrm>
                <a:off x="194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6" name="Line 2604"/>
              <p:cNvSpPr>
                <a:spLocks noChangeShapeType="1"/>
              </p:cNvSpPr>
              <p:nvPr/>
            </p:nvSpPr>
            <p:spPr bwMode="auto">
              <a:xfrm>
                <a:off x="195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7" name="Line 2605"/>
              <p:cNvSpPr>
                <a:spLocks noChangeShapeType="1"/>
              </p:cNvSpPr>
              <p:nvPr/>
            </p:nvSpPr>
            <p:spPr bwMode="auto">
              <a:xfrm>
                <a:off x="197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8" name="Line 2606"/>
              <p:cNvSpPr>
                <a:spLocks noChangeShapeType="1"/>
              </p:cNvSpPr>
              <p:nvPr/>
            </p:nvSpPr>
            <p:spPr bwMode="auto">
              <a:xfrm>
                <a:off x="198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19" name="Line 2607"/>
              <p:cNvSpPr>
                <a:spLocks noChangeShapeType="1"/>
              </p:cNvSpPr>
              <p:nvPr/>
            </p:nvSpPr>
            <p:spPr bwMode="auto">
              <a:xfrm>
                <a:off x="199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0" name="Line 2608"/>
              <p:cNvSpPr>
                <a:spLocks noChangeShapeType="1"/>
              </p:cNvSpPr>
              <p:nvPr/>
            </p:nvSpPr>
            <p:spPr bwMode="auto">
              <a:xfrm>
                <a:off x="200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1" name="Line 2609"/>
              <p:cNvSpPr>
                <a:spLocks noChangeShapeType="1"/>
              </p:cNvSpPr>
              <p:nvPr/>
            </p:nvSpPr>
            <p:spPr bwMode="auto">
              <a:xfrm>
                <a:off x="2019"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2" name="Line 2610"/>
              <p:cNvSpPr>
                <a:spLocks noChangeShapeType="1"/>
              </p:cNvSpPr>
              <p:nvPr/>
            </p:nvSpPr>
            <p:spPr bwMode="auto">
              <a:xfrm>
                <a:off x="2030"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3" name="Line 2611"/>
              <p:cNvSpPr>
                <a:spLocks noChangeShapeType="1"/>
              </p:cNvSpPr>
              <p:nvPr/>
            </p:nvSpPr>
            <p:spPr bwMode="auto">
              <a:xfrm>
                <a:off x="204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4" name="Line 2612"/>
              <p:cNvSpPr>
                <a:spLocks noChangeShapeType="1"/>
              </p:cNvSpPr>
              <p:nvPr/>
            </p:nvSpPr>
            <p:spPr bwMode="auto">
              <a:xfrm>
                <a:off x="205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5" name="Line 2613"/>
              <p:cNvSpPr>
                <a:spLocks noChangeShapeType="1"/>
              </p:cNvSpPr>
              <p:nvPr/>
            </p:nvSpPr>
            <p:spPr bwMode="auto">
              <a:xfrm>
                <a:off x="206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6" name="Line 2614"/>
              <p:cNvSpPr>
                <a:spLocks noChangeShapeType="1"/>
              </p:cNvSpPr>
              <p:nvPr/>
            </p:nvSpPr>
            <p:spPr bwMode="auto">
              <a:xfrm>
                <a:off x="207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7" name="Line 2615"/>
              <p:cNvSpPr>
                <a:spLocks noChangeShapeType="1"/>
              </p:cNvSpPr>
              <p:nvPr/>
            </p:nvSpPr>
            <p:spPr bwMode="auto">
              <a:xfrm>
                <a:off x="209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8" name="Line 2616"/>
              <p:cNvSpPr>
                <a:spLocks noChangeShapeType="1"/>
              </p:cNvSpPr>
              <p:nvPr/>
            </p:nvSpPr>
            <p:spPr bwMode="auto">
              <a:xfrm>
                <a:off x="210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29" name="Line 2617"/>
              <p:cNvSpPr>
                <a:spLocks noChangeShapeType="1"/>
              </p:cNvSpPr>
              <p:nvPr/>
            </p:nvSpPr>
            <p:spPr bwMode="auto">
              <a:xfrm>
                <a:off x="211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0" name="Line 2618"/>
              <p:cNvSpPr>
                <a:spLocks noChangeShapeType="1"/>
              </p:cNvSpPr>
              <p:nvPr/>
            </p:nvSpPr>
            <p:spPr bwMode="auto">
              <a:xfrm>
                <a:off x="212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1" name="Line 2619"/>
              <p:cNvSpPr>
                <a:spLocks noChangeShapeType="1"/>
              </p:cNvSpPr>
              <p:nvPr/>
            </p:nvSpPr>
            <p:spPr bwMode="auto">
              <a:xfrm>
                <a:off x="213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2" name="Line 2620"/>
              <p:cNvSpPr>
                <a:spLocks noChangeShapeType="1"/>
              </p:cNvSpPr>
              <p:nvPr/>
            </p:nvSpPr>
            <p:spPr bwMode="auto">
              <a:xfrm>
                <a:off x="215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3" name="Line 2621"/>
              <p:cNvSpPr>
                <a:spLocks noChangeShapeType="1"/>
              </p:cNvSpPr>
              <p:nvPr/>
            </p:nvSpPr>
            <p:spPr bwMode="auto">
              <a:xfrm>
                <a:off x="216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4" name="Line 2622"/>
              <p:cNvSpPr>
                <a:spLocks noChangeShapeType="1"/>
              </p:cNvSpPr>
              <p:nvPr/>
            </p:nvSpPr>
            <p:spPr bwMode="auto">
              <a:xfrm>
                <a:off x="217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5" name="Line 2623"/>
              <p:cNvSpPr>
                <a:spLocks noChangeShapeType="1"/>
              </p:cNvSpPr>
              <p:nvPr/>
            </p:nvSpPr>
            <p:spPr bwMode="auto">
              <a:xfrm>
                <a:off x="218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6" name="Line 2624"/>
              <p:cNvSpPr>
                <a:spLocks noChangeShapeType="1"/>
              </p:cNvSpPr>
              <p:nvPr/>
            </p:nvSpPr>
            <p:spPr bwMode="auto">
              <a:xfrm>
                <a:off x="219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7" name="Line 2625"/>
              <p:cNvSpPr>
                <a:spLocks noChangeShapeType="1"/>
              </p:cNvSpPr>
              <p:nvPr/>
            </p:nvSpPr>
            <p:spPr bwMode="auto">
              <a:xfrm>
                <a:off x="221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8" name="Line 2626"/>
              <p:cNvSpPr>
                <a:spLocks noChangeShapeType="1"/>
              </p:cNvSpPr>
              <p:nvPr/>
            </p:nvSpPr>
            <p:spPr bwMode="auto">
              <a:xfrm>
                <a:off x="222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39" name="Line 2627"/>
              <p:cNvSpPr>
                <a:spLocks noChangeShapeType="1"/>
              </p:cNvSpPr>
              <p:nvPr/>
            </p:nvSpPr>
            <p:spPr bwMode="auto">
              <a:xfrm>
                <a:off x="223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0" name="Line 2628"/>
              <p:cNvSpPr>
                <a:spLocks noChangeShapeType="1"/>
              </p:cNvSpPr>
              <p:nvPr/>
            </p:nvSpPr>
            <p:spPr bwMode="auto">
              <a:xfrm>
                <a:off x="224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1" name="Line 2629"/>
              <p:cNvSpPr>
                <a:spLocks noChangeShapeType="1"/>
              </p:cNvSpPr>
              <p:nvPr/>
            </p:nvSpPr>
            <p:spPr bwMode="auto">
              <a:xfrm>
                <a:off x="2259"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2" name="Line 2630"/>
              <p:cNvSpPr>
                <a:spLocks noChangeShapeType="1"/>
              </p:cNvSpPr>
              <p:nvPr/>
            </p:nvSpPr>
            <p:spPr bwMode="auto">
              <a:xfrm>
                <a:off x="2270"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3" name="Line 2631"/>
              <p:cNvSpPr>
                <a:spLocks noChangeShapeType="1"/>
              </p:cNvSpPr>
              <p:nvPr/>
            </p:nvSpPr>
            <p:spPr bwMode="auto">
              <a:xfrm>
                <a:off x="228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4" name="Line 2632"/>
              <p:cNvSpPr>
                <a:spLocks noChangeShapeType="1"/>
              </p:cNvSpPr>
              <p:nvPr/>
            </p:nvSpPr>
            <p:spPr bwMode="auto">
              <a:xfrm>
                <a:off x="229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5" name="Line 2633"/>
              <p:cNvSpPr>
                <a:spLocks noChangeShapeType="1"/>
              </p:cNvSpPr>
              <p:nvPr/>
            </p:nvSpPr>
            <p:spPr bwMode="auto">
              <a:xfrm>
                <a:off x="230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6" name="Line 2634"/>
              <p:cNvSpPr>
                <a:spLocks noChangeShapeType="1"/>
              </p:cNvSpPr>
              <p:nvPr/>
            </p:nvSpPr>
            <p:spPr bwMode="auto">
              <a:xfrm>
                <a:off x="231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7" name="Line 2635"/>
              <p:cNvSpPr>
                <a:spLocks noChangeShapeType="1"/>
              </p:cNvSpPr>
              <p:nvPr/>
            </p:nvSpPr>
            <p:spPr bwMode="auto">
              <a:xfrm>
                <a:off x="233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8" name="Line 2636"/>
              <p:cNvSpPr>
                <a:spLocks noChangeShapeType="1"/>
              </p:cNvSpPr>
              <p:nvPr/>
            </p:nvSpPr>
            <p:spPr bwMode="auto">
              <a:xfrm>
                <a:off x="234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49" name="Line 2637"/>
              <p:cNvSpPr>
                <a:spLocks noChangeShapeType="1"/>
              </p:cNvSpPr>
              <p:nvPr/>
            </p:nvSpPr>
            <p:spPr bwMode="auto">
              <a:xfrm>
                <a:off x="235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0" name="Line 2638"/>
              <p:cNvSpPr>
                <a:spLocks noChangeShapeType="1"/>
              </p:cNvSpPr>
              <p:nvPr/>
            </p:nvSpPr>
            <p:spPr bwMode="auto">
              <a:xfrm>
                <a:off x="236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1" name="Line 2639"/>
              <p:cNvSpPr>
                <a:spLocks noChangeShapeType="1"/>
              </p:cNvSpPr>
              <p:nvPr/>
            </p:nvSpPr>
            <p:spPr bwMode="auto">
              <a:xfrm>
                <a:off x="237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2" name="Line 2640"/>
              <p:cNvSpPr>
                <a:spLocks noChangeShapeType="1"/>
              </p:cNvSpPr>
              <p:nvPr/>
            </p:nvSpPr>
            <p:spPr bwMode="auto">
              <a:xfrm>
                <a:off x="239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3" name="Line 2641"/>
              <p:cNvSpPr>
                <a:spLocks noChangeShapeType="1"/>
              </p:cNvSpPr>
              <p:nvPr/>
            </p:nvSpPr>
            <p:spPr bwMode="auto">
              <a:xfrm>
                <a:off x="240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4" name="Line 2642"/>
              <p:cNvSpPr>
                <a:spLocks noChangeShapeType="1"/>
              </p:cNvSpPr>
              <p:nvPr/>
            </p:nvSpPr>
            <p:spPr bwMode="auto">
              <a:xfrm>
                <a:off x="241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5" name="Line 2643"/>
              <p:cNvSpPr>
                <a:spLocks noChangeShapeType="1"/>
              </p:cNvSpPr>
              <p:nvPr/>
            </p:nvSpPr>
            <p:spPr bwMode="auto">
              <a:xfrm>
                <a:off x="242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6" name="Line 2644"/>
              <p:cNvSpPr>
                <a:spLocks noChangeShapeType="1"/>
              </p:cNvSpPr>
              <p:nvPr/>
            </p:nvSpPr>
            <p:spPr bwMode="auto">
              <a:xfrm>
                <a:off x="243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7" name="Line 2645"/>
              <p:cNvSpPr>
                <a:spLocks noChangeShapeType="1"/>
              </p:cNvSpPr>
              <p:nvPr/>
            </p:nvSpPr>
            <p:spPr bwMode="auto">
              <a:xfrm>
                <a:off x="245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8" name="Line 2646"/>
              <p:cNvSpPr>
                <a:spLocks noChangeShapeType="1"/>
              </p:cNvSpPr>
              <p:nvPr/>
            </p:nvSpPr>
            <p:spPr bwMode="auto">
              <a:xfrm>
                <a:off x="246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59" name="Line 2647"/>
              <p:cNvSpPr>
                <a:spLocks noChangeShapeType="1"/>
              </p:cNvSpPr>
              <p:nvPr/>
            </p:nvSpPr>
            <p:spPr bwMode="auto">
              <a:xfrm>
                <a:off x="247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0" name="Line 2648"/>
              <p:cNvSpPr>
                <a:spLocks noChangeShapeType="1"/>
              </p:cNvSpPr>
              <p:nvPr/>
            </p:nvSpPr>
            <p:spPr bwMode="auto">
              <a:xfrm>
                <a:off x="248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1" name="Line 2649"/>
              <p:cNvSpPr>
                <a:spLocks noChangeShapeType="1"/>
              </p:cNvSpPr>
              <p:nvPr/>
            </p:nvSpPr>
            <p:spPr bwMode="auto">
              <a:xfrm>
                <a:off x="2499"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2" name="Line 2650"/>
              <p:cNvSpPr>
                <a:spLocks noChangeShapeType="1"/>
              </p:cNvSpPr>
              <p:nvPr/>
            </p:nvSpPr>
            <p:spPr bwMode="auto">
              <a:xfrm>
                <a:off x="2510"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3" name="Line 2651"/>
              <p:cNvSpPr>
                <a:spLocks noChangeShapeType="1"/>
              </p:cNvSpPr>
              <p:nvPr/>
            </p:nvSpPr>
            <p:spPr bwMode="auto">
              <a:xfrm>
                <a:off x="252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4" name="Line 2652"/>
              <p:cNvSpPr>
                <a:spLocks noChangeShapeType="1"/>
              </p:cNvSpPr>
              <p:nvPr/>
            </p:nvSpPr>
            <p:spPr bwMode="auto">
              <a:xfrm>
                <a:off x="253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5" name="Line 2653"/>
              <p:cNvSpPr>
                <a:spLocks noChangeShapeType="1"/>
              </p:cNvSpPr>
              <p:nvPr/>
            </p:nvSpPr>
            <p:spPr bwMode="auto">
              <a:xfrm>
                <a:off x="254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6" name="Line 2654"/>
              <p:cNvSpPr>
                <a:spLocks noChangeShapeType="1"/>
              </p:cNvSpPr>
              <p:nvPr/>
            </p:nvSpPr>
            <p:spPr bwMode="auto">
              <a:xfrm>
                <a:off x="255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7" name="Line 2655"/>
              <p:cNvSpPr>
                <a:spLocks noChangeShapeType="1"/>
              </p:cNvSpPr>
              <p:nvPr/>
            </p:nvSpPr>
            <p:spPr bwMode="auto">
              <a:xfrm>
                <a:off x="257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8" name="Line 2656"/>
              <p:cNvSpPr>
                <a:spLocks noChangeShapeType="1"/>
              </p:cNvSpPr>
              <p:nvPr/>
            </p:nvSpPr>
            <p:spPr bwMode="auto">
              <a:xfrm>
                <a:off x="258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69" name="Line 2657"/>
              <p:cNvSpPr>
                <a:spLocks noChangeShapeType="1"/>
              </p:cNvSpPr>
              <p:nvPr/>
            </p:nvSpPr>
            <p:spPr bwMode="auto">
              <a:xfrm>
                <a:off x="259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0" name="Line 2658"/>
              <p:cNvSpPr>
                <a:spLocks noChangeShapeType="1"/>
              </p:cNvSpPr>
              <p:nvPr/>
            </p:nvSpPr>
            <p:spPr bwMode="auto">
              <a:xfrm>
                <a:off x="260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1" name="Line 2659"/>
              <p:cNvSpPr>
                <a:spLocks noChangeShapeType="1"/>
              </p:cNvSpPr>
              <p:nvPr/>
            </p:nvSpPr>
            <p:spPr bwMode="auto">
              <a:xfrm>
                <a:off x="261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2" name="Line 2660"/>
              <p:cNvSpPr>
                <a:spLocks noChangeShapeType="1"/>
              </p:cNvSpPr>
              <p:nvPr/>
            </p:nvSpPr>
            <p:spPr bwMode="auto">
              <a:xfrm>
                <a:off x="263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3" name="Line 2661"/>
              <p:cNvSpPr>
                <a:spLocks noChangeShapeType="1"/>
              </p:cNvSpPr>
              <p:nvPr/>
            </p:nvSpPr>
            <p:spPr bwMode="auto">
              <a:xfrm>
                <a:off x="264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4" name="Line 2662"/>
              <p:cNvSpPr>
                <a:spLocks noChangeShapeType="1"/>
              </p:cNvSpPr>
              <p:nvPr/>
            </p:nvSpPr>
            <p:spPr bwMode="auto">
              <a:xfrm>
                <a:off x="265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5" name="Line 2663"/>
              <p:cNvSpPr>
                <a:spLocks noChangeShapeType="1"/>
              </p:cNvSpPr>
              <p:nvPr/>
            </p:nvSpPr>
            <p:spPr bwMode="auto">
              <a:xfrm>
                <a:off x="266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6" name="Line 2664"/>
              <p:cNvSpPr>
                <a:spLocks noChangeShapeType="1"/>
              </p:cNvSpPr>
              <p:nvPr/>
            </p:nvSpPr>
            <p:spPr bwMode="auto">
              <a:xfrm>
                <a:off x="267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7" name="Line 2665"/>
              <p:cNvSpPr>
                <a:spLocks noChangeShapeType="1"/>
              </p:cNvSpPr>
              <p:nvPr/>
            </p:nvSpPr>
            <p:spPr bwMode="auto">
              <a:xfrm>
                <a:off x="269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8" name="Line 2666"/>
              <p:cNvSpPr>
                <a:spLocks noChangeShapeType="1"/>
              </p:cNvSpPr>
              <p:nvPr/>
            </p:nvSpPr>
            <p:spPr bwMode="auto">
              <a:xfrm>
                <a:off x="270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79" name="Line 2667"/>
              <p:cNvSpPr>
                <a:spLocks noChangeShapeType="1"/>
              </p:cNvSpPr>
              <p:nvPr/>
            </p:nvSpPr>
            <p:spPr bwMode="auto">
              <a:xfrm>
                <a:off x="271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0" name="Line 2668"/>
              <p:cNvSpPr>
                <a:spLocks noChangeShapeType="1"/>
              </p:cNvSpPr>
              <p:nvPr/>
            </p:nvSpPr>
            <p:spPr bwMode="auto">
              <a:xfrm>
                <a:off x="272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1" name="Line 2669"/>
              <p:cNvSpPr>
                <a:spLocks noChangeShapeType="1"/>
              </p:cNvSpPr>
              <p:nvPr/>
            </p:nvSpPr>
            <p:spPr bwMode="auto">
              <a:xfrm>
                <a:off x="2739"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2" name="Line 2670"/>
              <p:cNvSpPr>
                <a:spLocks noChangeShapeType="1"/>
              </p:cNvSpPr>
              <p:nvPr/>
            </p:nvSpPr>
            <p:spPr bwMode="auto">
              <a:xfrm>
                <a:off x="2750"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3" name="Line 2671"/>
              <p:cNvSpPr>
                <a:spLocks noChangeShapeType="1"/>
              </p:cNvSpPr>
              <p:nvPr/>
            </p:nvSpPr>
            <p:spPr bwMode="auto">
              <a:xfrm>
                <a:off x="276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4" name="Line 2672"/>
              <p:cNvSpPr>
                <a:spLocks noChangeShapeType="1"/>
              </p:cNvSpPr>
              <p:nvPr/>
            </p:nvSpPr>
            <p:spPr bwMode="auto">
              <a:xfrm>
                <a:off x="277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5" name="Line 2673"/>
              <p:cNvSpPr>
                <a:spLocks noChangeShapeType="1"/>
              </p:cNvSpPr>
              <p:nvPr/>
            </p:nvSpPr>
            <p:spPr bwMode="auto">
              <a:xfrm>
                <a:off x="278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6" name="Line 2674"/>
              <p:cNvSpPr>
                <a:spLocks noChangeShapeType="1"/>
              </p:cNvSpPr>
              <p:nvPr/>
            </p:nvSpPr>
            <p:spPr bwMode="auto">
              <a:xfrm>
                <a:off x="279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7" name="Line 2675"/>
              <p:cNvSpPr>
                <a:spLocks noChangeShapeType="1"/>
              </p:cNvSpPr>
              <p:nvPr/>
            </p:nvSpPr>
            <p:spPr bwMode="auto">
              <a:xfrm>
                <a:off x="281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8" name="Line 2676"/>
              <p:cNvSpPr>
                <a:spLocks noChangeShapeType="1"/>
              </p:cNvSpPr>
              <p:nvPr/>
            </p:nvSpPr>
            <p:spPr bwMode="auto">
              <a:xfrm>
                <a:off x="282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89" name="Line 2677"/>
              <p:cNvSpPr>
                <a:spLocks noChangeShapeType="1"/>
              </p:cNvSpPr>
              <p:nvPr/>
            </p:nvSpPr>
            <p:spPr bwMode="auto">
              <a:xfrm>
                <a:off x="283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0" name="Line 2678"/>
              <p:cNvSpPr>
                <a:spLocks noChangeShapeType="1"/>
              </p:cNvSpPr>
              <p:nvPr/>
            </p:nvSpPr>
            <p:spPr bwMode="auto">
              <a:xfrm>
                <a:off x="284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1" name="Line 2679"/>
              <p:cNvSpPr>
                <a:spLocks noChangeShapeType="1"/>
              </p:cNvSpPr>
              <p:nvPr/>
            </p:nvSpPr>
            <p:spPr bwMode="auto">
              <a:xfrm>
                <a:off x="285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2" name="Line 2680"/>
              <p:cNvSpPr>
                <a:spLocks noChangeShapeType="1"/>
              </p:cNvSpPr>
              <p:nvPr/>
            </p:nvSpPr>
            <p:spPr bwMode="auto">
              <a:xfrm>
                <a:off x="287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3" name="Line 2681"/>
              <p:cNvSpPr>
                <a:spLocks noChangeShapeType="1"/>
              </p:cNvSpPr>
              <p:nvPr/>
            </p:nvSpPr>
            <p:spPr bwMode="auto">
              <a:xfrm>
                <a:off x="288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4" name="Line 2682"/>
              <p:cNvSpPr>
                <a:spLocks noChangeShapeType="1"/>
              </p:cNvSpPr>
              <p:nvPr/>
            </p:nvSpPr>
            <p:spPr bwMode="auto">
              <a:xfrm>
                <a:off x="289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5" name="Line 2683"/>
              <p:cNvSpPr>
                <a:spLocks noChangeShapeType="1"/>
              </p:cNvSpPr>
              <p:nvPr/>
            </p:nvSpPr>
            <p:spPr bwMode="auto">
              <a:xfrm>
                <a:off x="290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6" name="Line 2684"/>
              <p:cNvSpPr>
                <a:spLocks noChangeShapeType="1"/>
              </p:cNvSpPr>
              <p:nvPr/>
            </p:nvSpPr>
            <p:spPr bwMode="auto">
              <a:xfrm>
                <a:off x="291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7" name="Line 2685"/>
              <p:cNvSpPr>
                <a:spLocks noChangeShapeType="1"/>
              </p:cNvSpPr>
              <p:nvPr/>
            </p:nvSpPr>
            <p:spPr bwMode="auto">
              <a:xfrm>
                <a:off x="293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8" name="Line 2686"/>
              <p:cNvSpPr>
                <a:spLocks noChangeShapeType="1"/>
              </p:cNvSpPr>
              <p:nvPr/>
            </p:nvSpPr>
            <p:spPr bwMode="auto">
              <a:xfrm>
                <a:off x="294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99" name="Line 2687"/>
              <p:cNvSpPr>
                <a:spLocks noChangeShapeType="1"/>
              </p:cNvSpPr>
              <p:nvPr/>
            </p:nvSpPr>
            <p:spPr bwMode="auto">
              <a:xfrm>
                <a:off x="295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0" name="Line 2688"/>
              <p:cNvSpPr>
                <a:spLocks noChangeShapeType="1"/>
              </p:cNvSpPr>
              <p:nvPr/>
            </p:nvSpPr>
            <p:spPr bwMode="auto">
              <a:xfrm>
                <a:off x="296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1" name="Line 2689"/>
              <p:cNvSpPr>
                <a:spLocks noChangeShapeType="1"/>
              </p:cNvSpPr>
              <p:nvPr/>
            </p:nvSpPr>
            <p:spPr bwMode="auto">
              <a:xfrm>
                <a:off x="2979"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2" name="Line 2690"/>
              <p:cNvSpPr>
                <a:spLocks noChangeShapeType="1"/>
              </p:cNvSpPr>
              <p:nvPr/>
            </p:nvSpPr>
            <p:spPr bwMode="auto">
              <a:xfrm>
                <a:off x="2990"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3" name="Line 2691"/>
              <p:cNvSpPr>
                <a:spLocks noChangeShapeType="1"/>
              </p:cNvSpPr>
              <p:nvPr/>
            </p:nvSpPr>
            <p:spPr bwMode="auto">
              <a:xfrm>
                <a:off x="300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4" name="Line 2692"/>
              <p:cNvSpPr>
                <a:spLocks noChangeShapeType="1"/>
              </p:cNvSpPr>
              <p:nvPr/>
            </p:nvSpPr>
            <p:spPr bwMode="auto">
              <a:xfrm>
                <a:off x="301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5" name="Line 2693"/>
              <p:cNvSpPr>
                <a:spLocks noChangeShapeType="1"/>
              </p:cNvSpPr>
              <p:nvPr/>
            </p:nvSpPr>
            <p:spPr bwMode="auto">
              <a:xfrm>
                <a:off x="302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6" name="Line 2694"/>
              <p:cNvSpPr>
                <a:spLocks noChangeShapeType="1"/>
              </p:cNvSpPr>
              <p:nvPr/>
            </p:nvSpPr>
            <p:spPr bwMode="auto">
              <a:xfrm>
                <a:off x="303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7" name="Line 2695"/>
              <p:cNvSpPr>
                <a:spLocks noChangeShapeType="1"/>
              </p:cNvSpPr>
              <p:nvPr/>
            </p:nvSpPr>
            <p:spPr bwMode="auto">
              <a:xfrm>
                <a:off x="305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8" name="Line 2696"/>
              <p:cNvSpPr>
                <a:spLocks noChangeShapeType="1"/>
              </p:cNvSpPr>
              <p:nvPr/>
            </p:nvSpPr>
            <p:spPr bwMode="auto">
              <a:xfrm>
                <a:off x="306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09" name="Line 2697"/>
              <p:cNvSpPr>
                <a:spLocks noChangeShapeType="1"/>
              </p:cNvSpPr>
              <p:nvPr/>
            </p:nvSpPr>
            <p:spPr bwMode="auto">
              <a:xfrm>
                <a:off x="307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0" name="Line 2698"/>
              <p:cNvSpPr>
                <a:spLocks noChangeShapeType="1"/>
              </p:cNvSpPr>
              <p:nvPr/>
            </p:nvSpPr>
            <p:spPr bwMode="auto">
              <a:xfrm>
                <a:off x="308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1" name="Line 2699"/>
              <p:cNvSpPr>
                <a:spLocks noChangeShapeType="1"/>
              </p:cNvSpPr>
              <p:nvPr/>
            </p:nvSpPr>
            <p:spPr bwMode="auto">
              <a:xfrm>
                <a:off x="309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2" name="Line 2700"/>
              <p:cNvSpPr>
                <a:spLocks noChangeShapeType="1"/>
              </p:cNvSpPr>
              <p:nvPr/>
            </p:nvSpPr>
            <p:spPr bwMode="auto">
              <a:xfrm>
                <a:off x="311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3" name="Line 2701"/>
              <p:cNvSpPr>
                <a:spLocks noChangeShapeType="1"/>
              </p:cNvSpPr>
              <p:nvPr/>
            </p:nvSpPr>
            <p:spPr bwMode="auto">
              <a:xfrm>
                <a:off x="312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4" name="Line 2702"/>
              <p:cNvSpPr>
                <a:spLocks noChangeShapeType="1"/>
              </p:cNvSpPr>
              <p:nvPr/>
            </p:nvSpPr>
            <p:spPr bwMode="auto">
              <a:xfrm>
                <a:off x="313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5" name="Line 2703"/>
              <p:cNvSpPr>
                <a:spLocks noChangeShapeType="1"/>
              </p:cNvSpPr>
              <p:nvPr/>
            </p:nvSpPr>
            <p:spPr bwMode="auto">
              <a:xfrm>
                <a:off x="314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6" name="Line 2704"/>
              <p:cNvSpPr>
                <a:spLocks noChangeShapeType="1"/>
              </p:cNvSpPr>
              <p:nvPr/>
            </p:nvSpPr>
            <p:spPr bwMode="auto">
              <a:xfrm>
                <a:off x="315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7" name="Line 2705"/>
              <p:cNvSpPr>
                <a:spLocks noChangeShapeType="1"/>
              </p:cNvSpPr>
              <p:nvPr/>
            </p:nvSpPr>
            <p:spPr bwMode="auto">
              <a:xfrm>
                <a:off x="317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8" name="Line 2706"/>
              <p:cNvSpPr>
                <a:spLocks noChangeShapeType="1"/>
              </p:cNvSpPr>
              <p:nvPr/>
            </p:nvSpPr>
            <p:spPr bwMode="auto">
              <a:xfrm>
                <a:off x="318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19" name="Line 2707"/>
              <p:cNvSpPr>
                <a:spLocks noChangeShapeType="1"/>
              </p:cNvSpPr>
              <p:nvPr/>
            </p:nvSpPr>
            <p:spPr bwMode="auto">
              <a:xfrm>
                <a:off x="319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0" name="Line 2708"/>
              <p:cNvSpPr>
                <a:spLocks noChangeShapeType="1"/>
              </p:cNvSpPr>
              <p:nvPr/>
            </p:nvSpPr>
            <p:spPr bwMode="auto">
              <a:xfrm>
                <a:off x="320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1" name="Line 2709"/>
              <p:cNvSpPr>
                <a:spLocks noChangeShapeType="1"/>
              </p:cNvSpPr>
              <p:nvPr/>
            </p:nvSpPr>
            <p:spPr bwMode="auto">
              <a:xfrm>
                <a:off x="3219"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2" name="Line 2710"/>
              <p:cNvSpPr>
                <a:spLocks noChangeShapeType="1"/>
              </p:cNvSpPr>
              <p:nvPr/>
            </p:nvSpPr>
            <p:spPr bwMode="auto">
              <a:xfrm>
                <a:off x="3230"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3" name="Line 2711"/>
              <p:cNvSpPr>
                <a:spLocks noChangeShapeType="1"/>
              </p:cNvSpPr>
              <p:nvPr/>
            </p:nvSpPr>
            <p:spPr bwMode="auto">
              <a:xfrm>
                <a:off x="324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4" name="Line 2712"/>
              <p:cNvSpPr>
                <a:spLocks noChangeShapeType="1"/>
              </p:cNvSpPr>
              <p:nvPr/>
            </p:nvSpPr>
            <p:spPr bwMode="auto">
              <a:xfrm>
                <a:off x="325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5" name="Line 2713"/>
              <p:cNvSpPr>
                <a:spLocks noChangeShapeType="1"/>
              </p:cNvSpPr>
              <p:nvPr/>
            </p:nvSpPr>
            <p:spPr bwMode="auto">
              <a:xfrm>
                <a:off x="326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6" name="Line 2714"/>
              <p:cNvSpPr>
                <a:spLocks noChangeShapeType="1"/>
              </p:cNvSpPr>
              <p:nvPr/>
            </p:nvSpPr>
            <p:spPr bwMode="auto">
              <a:xfrm>
                <a:off x="327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7" name="Line 2715"/>
              <p:cNvSpPr>
                <a:spLocks noChangeShapeType="1"/>
              </p:cNvSpPr>
              <p:nvPr/>
            </p:nvSpPr>
            <p:spPr bwMode="auto">
              <a:xfrm>
                <a:off x="329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8" name="Line 2716"/>
              <p:cNvSpPr>
                <a:spLocks noChangeShapeType="1"/>
              </p:cNvSpPr>
              <p:nvPr/>
            </p:nvSpPr>
            <p:spPr bwMode="auto">
              <a:xfrm>
                <a:off x="330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29" name="Line 2717"/>
              <p:cNvSpPr>
                <a:spLocks noChangeShapeType="1"/>
              </p:cNvSpPr>
              <p:nvPr/>
            </p:nvSpPr>
            <p:spPr bwMode="auto">
              <a:xfrm>
                <a:off x="331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0" name="Line 2718"/>
              <p:cNvSpPr>
                <a:spLocks noChangeShapeType="1"/>
              </p:cNvSpPr>
              <p:nvPr/>
            </p:nvSpPr>
            <p:spPr bwMode="auto">
              <a:xfrm>
                <a:off x="332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1" name="Line 2719"/>
              <p:cNvSpPr>
                <a:spLocks noChangeShapeType="1"/>
              </p:cNvSpPr>
              <p:nvPr/>
            </p:nvSpPr>
            <p:spPr bwMode="auto">
              <a:xfrm>
                <a:off x="333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2" name="Line 2720"/>
              <p:cNvSpPr>
                <a:spLocks noChangeShapeType="1"/>
              </p:cNvSpPr>
              <p:nvPr/>
            </p:nvSpPr>
            <p:spPr bwMode="auto">
              <a:xfrm>
                <a:off x="335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3" name="Line 2721"/>
              <p:cNvSpPr>
                <a:spLocks noChangeShapeType="1"/>
              </p:cNvSpPr>
              <p:nvPr/>
            </p:nvSpPr>
            <p:spPr bwMode="auto">
              <a:xfrm>
                <a:off x="336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4" name="Line 2722"/>
              <p:cNvSpPr>
                <a:spLocks noChangeShapeType="1"/>
              </p:cNvSpPr>
              <p:nvPr/>
            </p:nvSpPr>
            <p:spPr bwMode="auto">
              <a:xfrm>
                <a:off x="337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5" name="Line 2723"/>
              <p:cNvSpPr>
                <a:spLocks noChangeShapeType="1"/>
              </p:cNvSpPr>
              <p:nvPr/>
            </p:nvSpPr>
            <p:spPr bwMode="auto">
              <a:xfrm>
                <a:off x="338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6" name="Line 2724"/>
              <p:cNvSpPr>
                <a:spLocks noChangeShapeType="1"/>
              </p:cNvSpPr>
              <p:nvPr/>
            </p:nvSpPr>
            <p:spPr bwMode="auto">
              <a:xfrm>
                <a:off x="339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7" name="Line 2725"/>
              <p:cNvSpPr>
                <a:spLocks noChangeShapeType="1"/>
              </p:cNvSpPr>
              <p:nvPr/>
            </p:nvSpPr>
            <p:spPr bwMode="auto">
              <a:xfrm>
                <a:off x="341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8" name="Line 2726"/>
              <p:cNvSpPr>
                <a:spLocks noChangeShapeType="1"/>
              </p:cNvSpPr>
              <p:nvPr/>
            </p:nvSpPr>
            <p:spPr bwMode="auto">
              <a:xfrm>
                <a:off x="342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39" name="Line 2727"/>
              <p:cNvSpPr>
                <a:spLocks noChangeShapeType="1"/>
              </p:cNvSpPr>
              <p:nvPr/>
            </p:nvSpPr>
            <p:spPr bwMode="auto">
              <a:xfrm>
                <a:off x="343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0" name="Line 2728"/>
              <p:cNvSpPr>
                <a:spLocks noChangeShapeType="1"/>
              </p:cNvSpPr>
              <p:nvPr/>
            </p:nvSpPr>
            <p:spPr bwMode="auto">
              <a:xfrm>
                <a:off x="344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1" name="Line 2729"/>
              <p:cNvSpPr>
                <a:spLocks noChangeShapeType="1"/>
              </p:cNvSpPr>
              <p:nvPr/>
            </p:nvSpPr>
            <p:spPr bwMode="auto">
              <a:xfrm>
                <a:off x="3459"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2" name="Line 2730"/>
              <p:cNvSpPr>
                <a:spLocks noChangeShapeType="1"/>
              </p:cNvSpPr>
              <p:nvPr/>
            </p:nvSpPr>
            <p:spPr bwMode="auto">
              <a:xfrm>
                <a:off x="3470"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3" name="Line 2731"/>
              <p:cNvSpPr>
                <a:spLocks noChangeShapeType="1"/>
              </p:cNvSpPr>
              <p:nvPr/>
            </p:nvSpPr>
            <p:spPr bwMode="auto">
              <a:xfrm>
                <a:off x="348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4" name="Line 2732"/>
              <p:cNvSpPr>
                <a:spLocks noChangeShapeType="1"/>
              </p:cNvSpPr>
              <p:nvPr/>
            </p:nvSpPr>
            <p:spPr bwMode="auto">
              <a:xfrm>
                <a:off x="349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5" name="Line 2733"/>
              <p:cNvSpPr>
                <a:spLocks noChangeShapeType="1"/>
              </p:cNvSpPr>
              <p:nvPr/>
            </p:nvSpPr>
            <p:spPr bwMode="auto">
              <a:xfrm>
                <a:off x="350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6" name="Line 2734"/>
              <p:cNvSpPr>
                <a:spLocks noChangeShapeType="1"/>
              </p:cNvSpPr>
              <p:nvPr/>
            </p:nvSpPr>
            <p:spPr bwMode="auto">
              <a:xfrm>
                <a:off x="351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7" name="Line 2735"/>
              <p:cNvSpPr>
                <a:spLocks noChangeShapeType="1"/>
              </p:cNvSpPr>
              <p:nvPr/>
            </p:nvSpPr>
            <p:spPr bwMode="auto">
              <a:xfrm>
                <a:off x="353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8" name="Line 2736"/>
              <p:cNvSpPr>
                <a:spLocks noChangeShapeType="1"/>
              </p:cNvSpPr>
              <p:nvPr/>
            </p:nvSpPr>
            <p:spPr bwMode="auto">
              <a:xfrm>
                <a:off x="354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49" name="Line 2737"/>
              <p:cNvSpPr>
                <a:spLocks noChangeShapeType="1"/>
              </p:cNvSpPr>
              <p:nvPr/>
            </p:nvSpPr>
            <p:spPr bwMode="auto">
              <a:xfrm>
                <a:off x="355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0" name="Line 2738"/>
              <p:cNvSpPr>
                <a:spLocks noChangeShapeType="1"/>
              </p:cNvSpPr>
              <p:nvPr/>
            </p:nvSpPr>
            <p:spPr bwMode="auto">
              <a:xfrm>
                <a:off x="356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1" name="Line 2739"/>
              <p:cNvSpPr>
                <a:spLocks noChangeShapeType="1"/>
              </p:cNvSpPr>
              <p:nvPr/>
            </p:nvSpPr>
            <p:spPr bwMode="auto">
              <a:xfrm>
                <a:off x="357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2" name="Line 2740"/>
              <p:cNvSpPr>
                <a:spLocks noChangeShapeType="1"/>
              </p:cNvSpPr>
              <p:nvPr/>
            </p:nvSpPr>
            <p:spPr bwMode="auto">
              <a:xfrm>
                <a:off x="359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3" name="Line 2741"/>
              <p:cNvSpPr>
                <a:spLocks noChangeShapeType="1"/>
              </p:cNvSpPr>
              <p:nvPr/>
            </p:nvSpPr>
            <p:spPr bwMode="auto">
              <a:xfrm>
                <a:off x="360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4" name="Line 2742"/>
              <p:cNvSpPr>
                <a:spLocks noChangeShapeType="1"/>
              </p:cNvSpPr>
              <p:nvPr/>
            </p:nvSpPr>
            <p:spPr bwMode="auto">
              <a:xfrm>
                <a:off x="361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5" name="Line 2743"/>
              <p:cNvSpPr>
                <a:spLocks noChangeShapeType="1"/>
              </p:cNvSpPr>
              <p:nvPr/>
            </p:nvSpPr>
            <p:spPr bwMode="auto">
              <a:xfrm>
                <a:off x="362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6" name="Line 2744"/>
              <p:cNvSpPr>
                <a:spLocks noChangeShapeType="1"/>
              </p:cNvSpPr>
              <p:nvPr/>
            </p:nvSpPr>
            <p:spPr bwMode="auto">
              <a:xfrm>
                <a:off x="363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7" name="Line 2745"/>
              <p:cNvSpPr>
                <a:spLocks noChangeShapeType="1"/>
              </p:cNvSpPr>
              <p:nvPr/>
            </p:nvSpPr>
            <p:spPr bwMode="auto">
              <a:xfrm>
                <a:off x="365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8" name="Line 2746"/>
              <p:cNvSpPr>
                <a:spLocks noChangeShapeType="1"/>
              </p:cNvSpPr>
              <p:nvPr/>
            </p:nvSpPr>
            <p:spPr bwMode="auto">
              <a:xfrm>
                <a:off x="366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59" name="Line 2747"/>
              <p:cNvSpPr>
                <a:spLocks noChangeShapeType="1"/>
              </p:cNvSpPr>
              <p:nvPr/>
            </p:nvSpPr>
            <p:spPr bwMode="auto">
              <a:xfrm>
                <a:off x="367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0" name="Line 2748"/>
              <p:cNvSpPr>
                <a:spLocks noChangeShapeType="1"/>
              </p:cNvSpPr>
              <p:nvPr/>
            </p:nvSpPr>
            <p:spPr bwMode="auto">
              <a:xfrm>
                <a:off x="368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1" name="Line 2749"/>
              <p:cNvSpPr>
                <a:spLocks noChangeShapeType="1"/>
              </p:cNvSpPr>
              <p:nvPr/>
            </p:nvSpPr>
            <p:spPr bwMode="auto">
              <a:xfrm>
                <a:off x="3699"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2" name="Line 2750"/>
              <p:cNvSpPr>
                <a:spLocks noChangeShapeType="1"/>
              </p:cNvSpPr>
              <p:nvPr/>
            </p:nvSpPr>
            <p:spPr bwMode="auto">
              <a:xfrm>
                <a:off x="3710"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3" name="Line 2751"/>
              <p:cNvSpPr>
                <a:spLocks noChangeShapeType="1"/>
              </p:cNvSpPr>
              <p:nvPr/>
            </p:nvSpPr>
            <p:spPr bwMode="auto">
              <a:xfrm>
                <a:off x="372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4" name="Line 2752"/>
              <p:cNvSpPr>
                <a:spLocks noChangeShapeType="1"/>
              </p:cNvSpPr>
              <p:nvPr/>
            </p:nvSpPr>
            <p:spPr bwMode="auto">
              <a:xfrm>
                <a:off x="373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5" name="Line 2753"/>
              <p:cNvSpPr>
                <a:spLocks noChangeShapeType="1"/>
              </p:cNvSpPr>
              <p:nvPr/>
            </p:nvSpPr>
            <p:spPr bwMode="auto">
              <a:xfrm>
                <a:off x="374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6" name="Line 2754"/>
              <p:cNvSpPr>
                <a:spLocks noChangeShapeType="1"/>
              </p:cNvSpPr>
              <p:nvPr/>
            </p:nvSpPr>
            <p:spPr bwMode="auto">
              <a:xfrm>
                <a:off x="375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7" name="Line 2755"/>
              <p:cNvSpPr>
                <a:spLocks noChangeShapeType="1"/>
              </p:cNvSpPr>
              <p:nvPr/>
            </p:nvSpPr>
            <p:spPr bwMode="auto">
              <a:xfrm>
                <a:off x="377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8" name="Line 2756"/>
              <p:cNvSpPr>
                <a:spLocks noChangeShapeType="1"/>
              </p:cNvSpPr>
              <p:nvPr/>
            </p:nvSpPr>
            <p:spPr bwMode="auto">
              <a:xfrm>
                <a:off x="378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69" name="Line 2757"/>
              <p:cNvSpPr>
                <a:spLocks noChangeShapeType="1"/>
              </p:cNvSpPr>
              <p:nvPr/>
            </p:nvSpPr>
            <p:spPr bwMode="auto">
              <a:xfrm>
                <a:off x="379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0" name="Line 2758"/>
              <p:cNvSpPr>
                <a:spLocks noChangeShapeType="1"/>
              </p:cNvSpPr>
              <p:nvPr/>
            </p:nvSpPr>
            <p:spPr bwMode="auto">
              <a:xfrm>
                <a:off x="380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1" name="Line 2759"/>
              <p:cNvSpPr>
                <a:spLocks noChangeShapeType="1"/>
              </p:cNvSpPr>
              <p:nvPr/>
            </p:nvSpPr>
            <p:spPr bwMode="auto">
              <a:xfrm>
                <a:off x="381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2" name="Line 2760"/>
              <p:cNvSpPr>
                <a:spLocks noChangeShapeType="1"/>
              </p:cNvSpPr>
              <p:nvPr/>
            </p:nvSpPr>
            <p:spPr bwMode="auto">
              <a:xfrm>
                <a:off x="383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3" name="Line 2761"/>
              <p:cNvSpPr>
                <a:spLocks noChangeShapeType="1"/>
              </p:cNvSpPr>
              <p:nvPr/>
            </p:nvSpPr>
            <p:spPr bwMode="auto">
              <a:xfrm>
                <a:off x="384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4" name="Line 2762"/>
              <p:cNvSpPr>
                <a:spLocks noChangeShapeType="1"/>
              </p:cNvSpPr>
              <p:nvPr/>
            </p:nvSpPr>
            <p:spPr bwMode="auto">
              <a:xfrm>
                <a:off x="385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5" name="Line 2763"/>
              <p:cNvSpPr>
                <a:spLocks noChangeShapeType="1"/>
              </p:cNvSpPr>
              <p:nvPr/>
            </p:nvSpPr>
            <p:spPr bwMode="auto">
              <a:xfrm>
                <a:off x="386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6" name="Line 2764"/>
              <p:cNvSpPr>
                <a:spLocks noChangeShapeType="1"/>
              </p:cNvSpPr>
              <p:nvPr/>
            </p:nvSpPr>
            <p:spPr bwMode="auto">
              <a:xfrm>
                <a:off x="387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7" name="Line 2765"/>
              <p:cNvSpPr>
                <a:spLocks noChangeShapeType="1"/>
              </p:cNvSpPr>
              <p:nvPr/>
            </p:nvSpPr>
            <p:spPr bwMode="auto">
              <a:xfrm>
                <a:off x="389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8" name="Line 2766"/>
              <p:cNvSpPr>
                <a:spLocks noChangeShapeType="1"/>
              </p:cNvSpPr>
              <p:nvPr/>
            </p:nvSpPr>
            <p:spPr bwMode="auto">
              <a:xfrm>
                <a:off x="390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79" name="Line 2767"/>
              <p:cNvSpPr>
                <a:spLocks noChangeShapeType="1"/>
              </p:cNvSpPr>
              <p:nvPr/>
            </p:nvSpPr>
            <p:spPr bwMode="auto">
              <a:xfrm>
                <a:off x="391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0" name="Line 2768"/>
              <p:cNvSpPr>
                <a:spLocks noChangeShapeType="1"/>
              </p:cNvSpPr>
              <p:nvPr/>
            </p:nvSpPr>
            <p:spPr bwMode="auto">
              <a:xfrm>
                <a:off x="392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1" name="Line 2769"/>
              <p:cNvSpPr>
                <a:spLocks noChangeShapeType="1"/>
              </p:cNvSpPr>
              <p:nvPr/>
            </p:nvSpPr>
            <p:spPr bwMode="auto">
              <a:xfrm>
                <a:off x="3939"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2" name="Line 2770"/>
              <p:cNvSpPr>
                <a:spLocks noChangeShapeType="1"/>
              </p:cNvSpPr>
              <p:nvPr/>
            </p:nvSpPr>
            <p:spPr bwMode="auto">
              <a:xfrm>
                <a:off x="3950"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3" name="Line 2771"/>
              <p:cNvSpPr>
                <a:spLocks noChangeShapeType="1"/>
              </p:cNvSpPr>
              <p:nvPr/>
            </p:nvSpPr>
            <p:spPr bwMode="auto">
              <a:xfrm>
                <a:off x="396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4" name="Line 2772"/>
              <p:cNvSpPr>
                <a:spLocks noChangeShapeType="1"/>
              </p:cNvSpPr>
              <p:nvPr/>
            </p:nvSpPr>
            <p:spPr bwMode="auto">
              <a:xfrm>
                <a:off x="3974"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5" name="Line 2773"/>
              <p:cNvSpPr>
                <a:spLocks noChangeShapeType="1"/>
              </p:cNvSpPr>
              <p:nvPr/>
            </p:nvSpPr>
            <p:spPr bwMode="auto">
              <a:xfrm>
                <a:off x="3987"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6" name="Line 2774"/>
              <p:cNvSpPr>
                <a:spLocks noChangeShapeType="1"/>
              </p:cNvSpPr>
              <p:nvPr/>
            </p:nvSpPr>
            <p:spPr bwMode="auto">
              <a:xfrm>
                <a:off x="3998"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7" name="Line 2775"/>
              <p:cNvSpPr>
                <a:spLocks noChangeShapeType="1"/>
              </p:cNvSpPr>
              <p:nvPr/>
            </p:nvSpPr>
            <p:spPr bwMode="auto">
              <a:xfrm>
                <a:off x="401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8" name="Line 2776"/>
              <p:cNvSpPr>
                <a:spLocks noChangeShapeType="1"/>
              </p:cNvSpPr>
              <p:nvPr/>
            </p:nvSpPr>
            <p:spPr bwMode="auto">
              <a:xfrm>
                <a:off x="4022"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89" name="Line 2777"/>
              <p:cNvSpPr>
                <a:spLocks noChangeShapeType="1"/>
              </p:cNvSpPr>
              <p:nvPr/>
            </p:nvSpPr>
            <p:spPr bwMode="auto">
              <a:xfrm>
                <a:off x="4035"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0" name="Line 2778"/>
              <p:cNvSpPr>
                <a:spLocks noChangeShapeType="1"/>
              </p:cNvSpPr>
              <p:nvPr/>
            </p:nvSpPr>
            <p:spPr bwMode="auto">
              <a:xfrm>
                <a:off x="4046"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1" name="Line 2779"/>
              <p:cNvSpPr>
                <a:spLocks noChangeShapeType="1"/>
              </p:cNvSpPr>
              <p:nvPr/>
            </p:nvSpPr>
            <p:spPr bwMode="auto">
              <a:xfrm>
                <a:off x="405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2" name="Line 2780"/>
              <p:cNvSpPr>
                <a:spLocks noChangeShapeType="1"/>
              </p:cNvSpPr>
              <p:nvPr/>
            </p:nvSpPr>
            <p:spPr bwMode="auto">
              <a:xfrm>
                <a:off x="4070"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3" name="Line 2781"/>
              <p:cNvSpPr>
                <a:spLocks noChangeShapeType="1"/>
              </p:cNvSpPr>
              <p:nvPr/>
            </p:nvSpPr>
            <p:spPr bwMode="auto">
              <a:xfrm>
                <a:off x="4083"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4" name="Line 2782"/>
              <p:cNvSpPr>
                <a:spLocks noChangeShapeType="1"/>
              </p:cNvSpPr>
              <p:nvPr/>
            </p:nvSpPr>
            <p:spPr bwMode="auto">
              <a:xfrm>
                <a:off x="4094"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5" name="Line 2783"/>
              <p:cNvSpPr>
                <a:spLocks noChangeShapeType="1"/>
              </p:cNvSpPr>
              <p:nvPr/>
            </p:nvSpPr>
            <p:spPr bwMode="auto">
              <a:xfrm>
                <a:off x="4106"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6" name="Line 2784"/>
              <p:cNvSpPr>
                <a:spLocks noChangeShapeType="1"/>
              </p:cNvSpPr>
              <p:nvPr/>
            </p:nvSpPr>
            <p:spPr bwMode="auto">
              <a:xfrm>
                <a:off x="4118" y="1695"/>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7" name="Line 2785"/>
              <p:cNvSpPr>
                <a:spLocks noChangeShapeType="1"/>
              </p:cNvSpPr>
              <p:nvPr/>
            </p:nvSpPr>
            <p:spPr bwMode="auto">
              <a:xfrm>
                <a:off x="4131" y="1695"/>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8" name="Line 2786"/>
              <p:cNvSpPr>
                <a:spLocks noChangeShapeType="1"/>
              </p:cNvSpPr>
              <p:nvPr/>
            </p:nvSpPr>
            <p:spPr bwMode="auto">
              <a:xfrm>
                <a:off x="4142" y="1695"/>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99" name="Line 2787"/>
              <p:cNvSpPr>
                <a:spLocks noChangeShapeType="1"/>
              </p:cNvSpPr>
              <p:nvPr/>
            </p:nvSpPr>
            <p:spPr bwMode="auto">
              <a:xfrm>
                <a:off x="1814" y="1695"/>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00" name="Line 2788"/>
              <p:cNvSpPr>
                <a:spLocks noChangeShapeType="1"/>
              </p:cNvSpPr>
              <p:nvPr/>
            </p:nvSpPr>
            <p:spPr bwMode="auto">
              <a:xfrm flipH="1">
                <a:off x="4122" y="1695"/>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301" name="Freeform 2789"/>
              <p:cNvSpPr>
                <a:spLocks noEditPoints="1"/>
              </p:cNvSpPr>
              <p:nvPr/>
            </p:nvSpPr>
            <p:spPr bwMode="auto">
              <a:xfrm>
                <a:off x="1628" y="1658"/>
                <a:ext cx="45" cy="70"/>
              </a:xfrm>
              <a:custGeom>
                <a:avLst/>
                <a:gdLst>
                  <a:gd name="T0" fmla="*/ 0 w 91"/>
                  <a:gd name="T1" fmla="*/ 70 h 140"/>
                  <a:gd name="T2" fmla="*/ 2 w 91"/>
                  <a:gd name="T3" fmla="*/ 47 h 140"/>
                  <a:gd name="T4" fmla="*/ 6 w 91"/>
                  <a:gd name="T5" fmla="*/ 30 h 140"/>
                  <a:gd name="T6" fmla="*/ 9 w 91"/>
                  <a:gd name="T7" fmla="*/ 21 h 140"/>
                  <a:gd name="T8" fmla="*/ 14 w 91"/>
                  <a:gd name="T9" fmla="*/ 13 h 140"/>
                  <a:gd name="T10" fmla="*/ 21 w 91"/>
                  <a:gd name="T11" fmla="*/ 7 h 140"/>
                  <a:gd name="T12" fmla="*/ 28 w 91"/>
                  <a:gd name="T13" fmla="*/ 2 h 140"/>
                  <a:gd name="T14" fmla="*/ 37 w 91"/>
                  <a:gd name="T15" fmla="*/ 0 h 140"/>
                  <a:gd name="T16" fmla="*/ 46 w 91"/>
                  <a:gd name="T17" fmla="*/ 0 h 140"/>
                  <a:gd name="T18" fmla="*/ 56 w 91"/>
                  <a:gd name="T19" fmla="*/ 0 h 140"/>
                  <a:gd name="T20" fmla="*/ 65 w 91"/>
                  <a:gd name="T21" fmla="*/ 4 h 140"/>
                  <a:gd name="T22" fmla="*/ 72 w 91"/>
                  <a:gd name="T23" fmla="*/ 7 h 140"/>
                  <a:gd name="T24" fmla="*/ 75 w 91"/>
                  <a:gd name="T25" fmla="*/ 11 h 140"/>
                  <a:gd name="T26" fmla="*/ 79 w 91"/>
                  <a:gd name="T27" fmla="*/ 16 h 140"/>
                  <a:gd name="T28" fmla="*/ 84 w 91"/>
                  <a:gd name="T29" fmla="*/ 27 h 140"/>
                  <a:gd name="T30" fmla="*/ 88 w 91"/>
                  <a:gd name="T31" fmla="*/ 37 h 140"/>
                  <a:gd name="T32" fmla="*/ 89 w 91"/>
                  <a:gd name="T33" fmla="*/ 51 h 140"/>
                  <a:gd name="T34" fmla="*/ 91 w 91"/>
                  <a:gd name="T35" fmla="*/ 70 h 140"/>
                  <a:gd name="T36" fmla="*/ 89 w 91"/>
                  <a:gd name="T37" fmla="*/ 91 h 140"/>
                  <a:gd name="T38" fmla="*/ 86 w 91"/>
                  <a:gd name="T39" fmla="*/ 109 h 140"/>
                  <a:gd name="T40" fmla="*/ 82 w 91"/>
                  <a:gd name="T41" fmla="*/ 119 h 140"/>
                  <a:gd name="T42" fmla="*/ 77 w 91"/>
                  <a:gd name="T43" fmla="*/ 126 h 140"/>
                  <a:gd name="T44" fmla="*/ 70 w 91"/>
                  <a:gd name="T45" fmla="*/ 131 h 140"/>
                  <a:gd name="T46" fmla="*/ 63 w 91"/>
                  <a:gd name="T47" fmla="*/ 137 h 140"/>
                  <a:gd name="T48" fmla="*/ 54 w 91"/>
                  <a:gd name="T49" fmla="*/ 138 h 140"/>
                  <a:gd name="T50" fmla="*/ 46 w 91"/>
                  <a:gd name="T51" fmla="*/ 140 h 140"/>
                  <a:gd name="T52" fmla="*/ 28 w 91"/>
                  <a:gd name="T53" fmla="*/ 137 h 140"/>
                  <a:gd name="T54" fmla="*/ 14 w 91"/>
                  <a:gd name="T55" fmla="*/ 126 h 140"/>
                  <a:gd name="T56" fmla="*/ 7 w 91"/>
                  <a:gd name="T57" fmla="*/ 112 h 140"/>
                  <a:gd name="T58" fmla="*/ 2 w 91"/>
                  <a:gd name="T59" fmla="*/ 93 h 140"/>
                  <a:gd name="T60" fmla="*/ 0 w 91"/>
                  <a:gd name="T61" fmla="*/ 70 h 140"/>
                  <a:gd name="T62" fmla="*/ 18 w 91"/>
                  <a:gd name="T63" fmla="*/ 70 h 140"/>
                  <a:gd name="T64" fmla="*/ 19 w 91"/>
                  <a:gd name="T65" fmla="*/ 89 h 140"/>
                  <a:gd name="T66" fmla="*/ 21 w 91"/>
                  <a:gd name="T67" fmla="*/ 103 h 140"/>
                  <a:gd name="T68" fmla="*/ 26 w 91"/>
                  <a:gd name="T69" fmla="*/ 114 h 140"/>
                  <a:gd name="T70" fmla="*/ 32 w 91"/>
                  <a:gd name="T71" fmla="*/ 119 h 140"/>
                  <a:gd name="T72" fmla="*/ 39 w 91"/>
                  <a:gd name="T73" fmla="*/ 123 h 140"/>
                  <a:gd name="T74" fmla="*/ 46 w 91"/>
                  <a:gd name="T75" fmla="*/ 124 h 140"/>
                  <a:gd name="T76" fmla="*/ 53 w 91"/>
                  <a:gd name="T77" fmla="*/ 123 h 140"/>
                  <a:gd name="T78" fmla="*/ 60 w 91"/>
                  <a:gd name="T79" fmla="*/ 119 h 140"/>
                  <a:gd name="T80" fmla="*/ 65 w 91"/>
                  <a:gd name="T81" fmla="*/ 114 h 140"/>
                  <a:gd name="T82" fmla="*/ 68 w 91"/>
                  <a:gd name="T83" fmla="*/ 103 h 140"/>
                  <a:gd name="T84" fmla="*/ 72 w 91"/>
                  <a:gd name="T85" fmla="*/ 89 h 140"/>
                  <a:gd name="T86" fmla="*/ 72 w 91"/>
                  <a:gd name="T87" fmla="*/ 70 h 140"/>
                  <a:gd name="T88" fmla="*/ 72 w 91"/>
                  <a:gd name="T89" fmla="*/ 51 h 140"/>
                  <a:gd name="T90" fmla="*/ 70 w 91"/>
                  <a:gd name="T91" fmla="*/ 35 h 140"/>
                  <a:gd name="T92" fmla="*/ 65 w 91"/>
                  <a:gd name="T93" fmla="*/ 27 h 140"/>
                  <a:gd name="T94" fmla="*/ 60 w 91"/>
                  <a:gd name="T95" fmla="*/ 20 h 140"/>
                  <a:gd name="T96" fmla="*/ 53 w 91"/>
                  <a:gd name="T97" fmla="*/ 16 h 140"/>
                  <a:gd name="T98" fmla="*/ 46 w 91"/>
                  <a:gd name="T99" fmla="*/ 16 h 140"/>
                  <a:gd name="T100" fmla="*/ 39 w 91"/>
                  <a:gd name="T101" fmla="*/ 16 h 140"/>
                  <a:gd name="T102" fmla="*/ 32 w 91"/>
                  <a:gd name="T103" fmla="*/ 20 h 140"/>
                  <a:gd name="T104" fmla="*/ 26 w 91"/>
                  <a:gd name="T105" fmla="*/ 25 h 140"/>
                  <a:gd name="T106" fmla="*/ 23 w 91"/>
                  <a:gd name="T107" fmla="*/ 35 h 140"/>
                  <a:gd name="T108" fmla="*/ 19 w 91"/>
                  <a:gd name="T109" fmla="*/ 51 h 140"/>
                  <a:gd name="T110" fmla="*/ 18 w 91"/>
                  <a:gd name="T111" fmla="*/ 7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40">
                    <a:moveTo>
                      <a:pt x="0" y="70"/>
                    </a:moveTo>
                    <a:lnTo>
                      <a:pt x="2" y="47"/>
                    </a:lnTo>
                    <a:lnTo>
                      <a:pt x="6" y="30"/>
                    </a:lnTo>
                    <a:lnTo>
                      <a:pt x="9" y="21"/>
                    </a:lnTo>
                    <a:lnTo>
                      <a:pt x="14" y="13"/>
                    </a:lnTo>
                    <a:lnTo>
                      <a:pt x="21" y="7"/>
                    </a:lnTo>
                    <a:lnTo>
                      <a:pt x="28" y="2"/>
                    </a:lnTo>
                    <a:lnTo>
                      <a:pt x="37" y="0"/>
                    </a:lnTo>
                    <a:lnTo>
                      <a:pt x="46" y="0"/>
                    </a:lnTo>
                    <a:lnTo>
                      <a:pt x="56" y="0"/>
                    </a:lnTo>
                    <a:lnTo>
                      <a:pt x="65" y="4"/>
                    </a:lnTo>
                    <a:lnTo>
                      <a:pt x="72" y="7"/>
                    </a:lnTo>
                    <a:lnTo>
                      <a:pt x="75" y="11"/>
                    </a:lnTo>
                    <a:lnTo>
                      <a:pt x="79" y="16"/>
                    </a:lnTo>
                    <a:lnTo>
                      <a:pt x="84" y="27"/>
                    </a:lnTo>
                    <a:lnTo>
                      <a:pt x="88" y="37"/>
                    </a:lnTo>
                    <a:lnTo>
                      <a:pt x="89" y="51"/>
                    </a:lnTo>
                    <a:lnTo>
                      <a:pt x="91" y="70"/>
                    </a:lnTo>
                    <a:lnTo>
                      <a:pt x="89" y="91"/>
                    </a:lnTo>
                    <a:lnTo>
                      <a:pt x="86" y="109"/>
                    </a:lnTo>
                    <a:lnTo>
                      <a:pt x="82" y="119"/>
                    </a:lnTo>
                    <a:lnTo>
                      <a:pt x="77" y="126"/>
                    </a:lnTo>
                    <a:lnTo>
                      <a:pt x="70" y="131"/>
                    </a:lnTo>
                    <a:lnTo>
                      <a:pt x="63" y="137"/>
                    </a:lnTo>
                    <a:lnTo>
                      <a:pt x="54" y="138"/>
                    </a:lnTo>
                    <a:lnTo>
                      <a:pt x="46" y="140"/>
                    </a:lnTo>
                    <a:lnTo>
                      <a:pt x="28" y="137"/>
                    </a:lnTo>
                    <a:lnTo>
                      <a:pt x="14" y="126"/>
                    </a:lnTo>
                    <a:lnTo>
                      <a:pt x="7" y="112"/>
                    </a:lnTo>
                    <a:lnTo>
                      <a:pt x="2" y="93"/>
                    </a:lnTo>
                    <a:lnTo>
                      <a:pt x="0" y="70"/>
                    </a:lnTo>
                    <a:close/>
                    <a:moveTo>
                      <a:pt x="18" y="70"/>
                    </a:moveTo>
                    <a:lnTo>
                      <a:pt x="19" y="89"/>
                    </a:lnTo>
                    <a:lnTo>
                      <a:pt x="21" y="103"/>
                    </a:lnTo>
                    <a:lnTo>
                      <a:pt x="26" y="114"/>
                    </a:lnTo>
                    <a:lnTo>
                      <a:pt x="32" y="119"/>
                    </a:lnTo>
                    <a:lnTo>
                      <a:pt x="39" y="123"/>
                    </a:lnTo>
                    <a:lnTo>
                      <a:pt x="46" y="124"/>
                    </a:lnTo>
                    <a:lnTo>
                      <a:pt x="53" y="123"/>
                    </a:lnTo>
                    <a:lnTo>
                      <a:pt x="60" y="119"/>
                    </a:lnTo>
                    <a:lnTo>
                      <a:pt x="65" y="114"/>
                    </a:lnTo>
                    <a:lnTo>
                      <a:pt x="68" y="103"/>
                    </a:lnTo>
                    <a:lnTo>
                      <a:pt x="72" y="89"/>
                    </a:lnTo>
                    <a:lnTo>
                      <a:pt x="72" y="70"/>
                    </a:lnTo>
                    <a:lnTo>
                      <a:pt x="72" y="51"/>
                    </a:lnTo>
                    <a:lnTo>
                      <a:pt x="70" y="35"/>
                    </a:lnTo>
                    <a:lnTo>
                      <a:pt x="65" y="27"/>
                    </a:lnTo>
                    <a:lnTo>
                      <a:pt x="60" y="20"/>
                    </a:lnTo>
                    <a:lnTo>
                      <a:pt x="53" y="16"/>
                    </a:lnTo>
                    <a:lnTo>
                      <a:pt x="46" y="16"/>
                    </a:lnTo>
                    <a:lnTo>
                      <a:pt x="39" y="16"/>
                    </a:lnTo>
                    <a:lnTo>
                      <a:pt x="32" y="20"/>
                    </a:lnTo>
                    <a:lnTo>
                      <a:pt x="26" y="25"/>
                    </a:lnTo>
                    <a:lnTo>
                      <a:pt x="23" y="35"/>
                    </a:lnTo>
                    <a:lnTo>
                      <a:pt x="19" y="51"/>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302" name="Rectangle 2790"/>
              <p:cNvSpPr>
                <a:spLocks noChangeArrowheads="1"/>
              </p:cNvSpPr>
              <p:nvPr/>
            </p:nvSpPr>
            <p:spPr bwMode="auto">
              <a:xfrm>
                <a:off x="1686" y="1718"/>
                <a:ext cx="9" cy="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861" name="Group 2992"/>
            <p:cNvGrpSpPr>
              <a:grpSpLocks/>
            </p:cNvGrpSpPr>
            <p:nvPr/>
          </p:nvGrpSpPr>
          <p:grpSpPr bwMode="auto">
            <a:xfrm>
              <a:off x="1628" y="1231"/>
              <a:ext cx="2519" cy="496"/>
              <a:chOff x="1628" y="1231"/>
              <a:chExt cx="2519" cy="496"/>
            </a:xfrm>
          </p:grpSpPr>
          <p:sp>
            <p:nvSpPr>
              <p:cNvPr id="7903" name="Freeform 2792"/>
              <p:cNvSpPr>
                <a:spLocks/>
              </p:cNvSpPr>
              <p:nvPr/>
            </p:nvSpPr>
            <p:spPr bwMode="auto">
              <a:xfrm>
                <a:off x="1714" y="1658"/>
                <a:ext cx="24" cy="69"/>
              </a:xfrm>
              <a:custGeom>
                <a:avLst/>
                <a:gdLst>
                  <a:gd name="T0" fmla="*/ 49 w 49"/>
                  <a:gd name="T1" fmla="*/ 138 h 138"/>
                  <a:gd name="T2" fmla="*/ 31 w 49"/>
                  <a:gd name="T3" fmla="*/ 138 h 138"/>
                  <a:gd name="T4" fmla="*/ 31 w 49"/>
                  <a:gd name="T5" fmla="*/ 30 h 138"/>
                  <a:gd name="T6" fmla="*/ 25 w 49"/>
                  <a:gd name="T7" fmla="*/ 35 h 138"/>
                  <a:gd name="T8" fmla="*/ 16 w 49"/>
                  <a:gd name="T9" fmla="*/ 42 h 138"/>
                  <a:gd name="T10" fmla="*/ 7 w 49"/>
                  <a:gd name="T11" fmla="*/ 47 h 138"/>
                  <a:gd name="T12" fmla="*/ 0 w 49"/>
                  <a:gd name="T13" fmla="*/ 51 h 138"/>
                  <a:gd name="T14" fmla="*/ 0 w 49"/>
                  <a:gd name="T15" fmla="*/ 34 h 138"/>
                  <a:gd name="T16" fmla="*/ 12 w 49"/>
                  <a:gd name="T17" fmla="*/ 27 h 138"/>
                  <a:gd name="T18" fmla="*/ 23 w 49"/>
                  <a:gd name="T19" fmla="*/ 18 h 138"/>
                  <a:gd name="T20" fmla="*/ 31 w 49"/>
                  <a:gd name="T21" fmla="*/ 9 h 138"/>
                  <a:gd name="T22" fmla="*/ 38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1" y="138"/>
                    </a:lnTo>
                    <a:lnTo>
                      <a:pt x="31" y="30"/>
                    </a:lnTo>
                    <a:lnTo>
                      <a:pt x="25" y="35"/>
                    </a:lnTo>
                    <a:lnTo>
                      <a:pt x="16" y="42"/>
                    </a:lnTo>
                    <a:lnTo>
                      <a:pt x="7" y="47"/>
                    </a:lnTo>
                    <a:lnTo>
                      <a:pt x="0" y="51"/>
                    </a:lnTo>
                    <a:lnTo>
                      <a:pt x="0" y="34"/>
                    </a:lnTo>
                    <a:lnTo>
                      <a:pt x="12" y="27"/>
                    </a:lnTo>
                    <a:lnTo>
                      <a:pt x="23" y="18"/>
                    </a:lnTo>
                    <a:lnTo>
                      <a:pt x="31" y="9"/>
                    </a:lnTo>
                    <a:lnTo>
                      <a:pt x="38"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904" name="Line 2793"/>
              <p:cNvSpPr>
                <a:spLocks noChangeShapeType="1"/>
              </p:cNvSpPr>
              <p:nvPr/>
            </p:nvSpPr>
            <p:spPr bwMode="auto">
              <a:xfrm>
                <a:off x="18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5" name="Line 2794"/>
              <p:cNvSpPr>
                <a:spLocks noChangeShapeType="1"/>
              </p:cNvSpPr>
              <p:nvPr/>
            </p:nvSpPr>
            <p:spPr bwMode="auto">
              <a:xfrm>
                <a:off x="182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6" name="Line 2795"/>
              <p:cNvSpPr>
                <a:spLocks noChangeShapeType="1"/>
              </p:cNvSpPr>
              <p:nvPr/>
            </p:nvSpPr>
            <p:spPr bwMode="auto">
              <a:xfrm>
                <a:off x="183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7" name="Line 2796"/>
              <p:cNvSpPr>
                <a:spLocks noChangeShapeType="1"/>
              </p:cNvSpPr>
              <p:nvPr/>
            </p:nvSpPr>
            <p:spPr bwMode="auto">
              <a:xfrm>
                <a:off x="18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8" name="Line 2797"/>
              <p:cNvSpPr>
                <a:spLocks noChangeShapeType="1"/>
              </p:cNvSpPr>
              <p:nvPr/>
            </p:nvSpPr>
            <p:spPr bwMode="auto">
              <a:xfrm>
                <a:off x="18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9" name="Line 2798"/>
              <p:cNvSpPr>
                <a:spLocks noChangeShapeType="1"/>
              </p:cNvSpPr>
              <p:nvPr/>
            </p:nvSpPr>
            <p:spPr bwMode="auto">
              <a:xfrm>
                <a:off x="187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0" name="Line 2799"/>
              <p:cNvSpPr>
                <a:spLocks noChangeShapeType="1"/>
              </p:cNvSpPr>
              <p:nvPr/>
            </p:nvSpPr>
            <p:spPr bwMode="auto">
              <a:xfrm>
                <a:off x="188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1" name="Line 2800"/>
              <p:cNvSpPr>
                <a:spLocks noChangeShapeType="1"/>
              </p:cNvSpPr>
              <p:nvPr/>
            </p:nvSpPr>
            <p:spPr bwMode="auto">
              <a:xfrm>
                <a:off x="18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2" name="Line 2801"/>
              <p:cNvSpPr>
                <a:spLocks noChangeShapeType="1"/>
              </p:cNvSpPr>
              <p:nvPr/>
            </p:nvSpPr>
            <p:spPr bwMode="auto">
              <a:xfrm>
                <a:off x="19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3" name="Line 2802"/>
              <p:cNvSpPr>
                <a:spLocks noChangeShapeType="1"/>
              </p:cNvSpPr>
              <p:nvPr/>
            </p:nvSpPr>
            <p:spPr bwMode="auto">
              <a:xfrm>
                <a:off x="192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4" name="Line 2803"/>
              <p:cNvSpPr>
                <a:spLocks noChangeShapeType="1"/>
              </p:cNvSpPr>
              <p:nvPr/>
            </p:nvSpPr>
            <p:spPr bwMode="auto">
              <a:xfrm>
                <a:off x="193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5" name="Line 2804"/>
              <p:cNvSpPr>
                <a:spLocks noChangeShapeType="1"/>
              </p:cNvSpPr>
              <p:nvPr/>
            </p:nvSpPr>
            <p:spPr bwMode="auto">
              <a:xfrm>
                <a:off x="19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6" name="Line 2805"/>
              <p:cNvSpPr>
                <a:spLocks noChangeShapeType="1"/>
              </p:cNvSpPr>
              <p:nvPr/>
            </p:nvSpPr>
            <p:spPr bwMode="auto">
              <a:xfrm>
                <a:off x="19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7" name="Line 2806"/>
              <p:cNvSpPr>
                <a:spLocks noChangeShapeType="1"/>
              </p:cNvSpPr>
              <p:nvPr/>
            </p:nvSpPr>
            <p:spPr bwMode="auto">
              <a:xfrm>
                <a:off x="197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8" name="Line 2807"/>
              <p:cNvSpPr>
                <a:spLocks noChangeShapeType="1"/>
              </p:cNvSpPr>
              <p:nvPr/>
            </p:nvSpPr>
            <p:spPr bwMode="auto">
              <a:xfrm>
                <a:off x="198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19" name="Line 2808"/>
              <p:cNvSpPr>
                <a:spLocks noChangeShapeType="1"/>
              </p:cNvSpPr>
              <p:nvPr/>
            </p:nvSpPr>
            <p:spPr bwMode="auto">
              <a:xfrm>
                <a:off x="19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0" name="Line 2809"/>
              <p:cNvSpPr>
                <a:spLocks noChangeShapeType="1"/>
              </p:cNvSpPr>
              <p:nvPr/>
            </p:nvSpPr>
            <p:spPr bwMode="auto">
              <a:xfrm>
                <a:off x="20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1" name="Line 2810"/>
              <p:cNvSpPr>
                <a:spLocks noChangeShapeType="1"/>
              </p:cNvSpPr>
              <p:nvPr/>
            </p:nvSpPr>
            <p:spPr bwMode="auto">
              <a:xfrm>
                <a:off x="201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2" name="Line 2811"/>
              <p:cNvSpPr>
                <a:spLocks noChangeShapeType="1"/>
              </p:cNvSpPr>
              <p:nvPr/>
            </p:nvSpPr>
            <p:spPr bwMode="auto">
              <a:xfrm>
                <a:off x="203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3" name="Line 2812"/>
              <p:cNvSpPr>
                <a:spLocks noChangeShapeType="1"/>
              </p:cNvSpPr>
              <p:nvPr/>
            </p:nvSpPr>
            <p:spPr bwMode="auto">
              <a:xfrm>
                <a:off x="20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4" name="Line 2813"/>
              <p:cNvSpPr>
                <a:spLocks noChangeShapeType="1"/>
              </p:cNvSpPr>
              <p:nvPr/>
            </p:nvSpPr>
            <p:spPr bwMode="auto">
              <a:xfrm>
                <a:off x="20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5" name="Line 2814"/>
              <p:cNvSpPr>
                <a:spLocks noChangeShapeType="1"/>
              </p:cNvSpPr>
              <p:nvPr/>
            </p:nvSpPr>
            <p:spPr bwMode="auto">
              <a:xfrm>
                <a:off x="206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6" name="Line 2815"/>
              <p:cNvSpPr>
                <a:spLocks noChangeShapeType="1"/>
              </p:cNvSpPr>
              <p:nvPr/>
            </p:nvSpPr>
            <p:spPr bwMode="auto">
              <a:xfrm>
                <a:off x="207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7" name="Line 2816"/>
              <p:cNvSpPr>
                <a:spLocks noChangeShapeType="1"/>
              </p:cNvSpPr>
              <p:nvPr/>
            </p:nvSpPr>
            <p:spPr bwMode="auto">
              <a:xfrm>
                <a:off x="20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8" name="Line 2817"/>
              <p:cNvSpPr>
                <a:spLocks noChangeShapeType="1"/>
              </p:cNvSpPr>
              <p:nvPr/>
            </p:nvSpPr>
            <p:spPr bwMode="auto">
              <a:xfrm>
                <a:off x="21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29" name="Line 2818"/>
              <p:cNvSpPr>
                <a:spLocks noChangeShapeType="1"/>
              </p:cNvSpPr>
              <p:nvPr/>
            </p:nvSpPr>
            <p:spPr bwMode="auto">
              <a:xfrm>
                <a:off x="211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0" name="Line 2819"/>
              <p:cNvSpPr>
                <a:spLocks noChangeShapeType="1"/>
              </p:cNvSpPr>
              <p:nvPr/>
            </p:nvSpPr>
            <p:spPr bwMode="auto">
              <a:xfrm>
                <a:off x="212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1" name="Line 2820"/>
              <p:cNvSpPr>
                <a:spLocks noChangeShapeType="1"/>
              </p:cNvSpPr>
              <p:nvPr/>
            </p:nvSpPr>
            <p:spPr bwMode="auto">
              <a:xfrm>
                <a:off x="21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2" name="Line 2821"/>
              <p:cNvSpPr>
                <a:spLocks noChangeShapeType="1"/>
              </p:cNvSpPr>
              <p:nvPr/>
            </p:nvSpPr>
            <p:spPr bwMode="auto">
              <a:xfrm>
                <a:off x="21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3" name="Line 2822"/>
              <p:cNvSpPr>
                <a:spLocks noChangeShapeType="1"/>
              </p:cNvSpPr>
              <p:nvPr/>
            </p:nvSpPr>
            <p:spPr bwMode="auto">
              <a:xfrm>
                <a:off x="216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4" name="Line 2823"/>
              <p:cNvSpPr>
                <a:spLocks noChangeShapeType="1"/>
              </p:cNvSpPr>
              <p:nvPr/>
            </p:nvSpPr>
            <p:spPr bwMode="auto">
              <a:xfrm>
                <a:off x="217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5" name="Line 2824"/>
              <p:cNvSpPr>
                <a:spLocks noChangeShapeType="1"/>
              </p:cNvSpPr>
              <p:nvPr/>
            </p:nvSpPr>
            <p:spPr bwMode="auto">
              <a:xfrm>
                <a:off x="21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6" name="Line 2825"/>
              <p:cNvSpPr>
                <a:spLocks noChangeShapeType="1"/>
              </p:cNvSpPr>
              <p:nvPr/>
            </p:nvSpPr>
            <p:spPr bwMode="auto">
              <a:xfrm>
                <a:off x="21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7" name="Line 2826"/>
              <p:cNvSpPr>
                <a:spLocks noChangeShapeType="1"/>
              </p:cNvSpPr>
              <p:nvPr/>
            </p:nvSpPr>
            <p:spPr bwMode="auto">
              <a:xfrm>
                <a:off x="221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8" name="Line 2827"/>
              <p:cNvSpPr>
                <a:spLocks noChangeShapeType="1"/>
              </p:cNvSpPr>
              <p:nvPr/>
            </p:nvSpPr>
            <p:spPr bwMode="auto">
              <a:xfrm>
                <a:off x="222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39" name="Line 2828"/>
              <p:cNvSpPr>
                <a:spLocks noChangeShapeType="1"/>
              </p:cNvSpPr>
              <p:nvPr/>
            </p:nvSpPr>
            <p:spPr bwMode="auto">
              <a:xfrm>
                <a:off x="22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0" name="Line 2829"/>
              <p:cNvSpPr>
                <a:spLocks noChangeShapeType="1"/>
              </p:cNvSpPr>
              <p:nvPr/>
            </p:nvSpPr>
            <p:spPr bwMode="auto">
              <a:xfrm>
                <a:off x="22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1" name="Line 2830"/>
              <p:cNvSpPr>
                <a:spLocks noChangeShapeType="1"/>
              </p:cNvSpPr>
              <p:nvPr/>
            </p:nvSpPr>
            <p:spPr bwMode="auto">
              <a:xfrm>
                <a:off x="225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2" name="Line 2831"/>
              <p:cNvSpPr>
                <a:spLocks noChangeShapeType="1"/>
              </p:cNvSpPr>
              <p:nvPr/>
            </p:nvSpPr>
            <p:spPr bwMode="auto">
              <a:xfrm>
                <a:off x="227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3" name="Line 2832"/>
              <p:cNvSpPr>
                <a:spLocks noChangeShapeType="1"/>
              </p:cNvSpPr>
              <p:nvPr/>
            </p:nvSpPr>
            <p:spPr bwMode="auto">
              <a:xfrm>
                <a:off x="22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4" name="Line 2833"/>
              <p:cNvSpPr>
                <a:spLocks noChangeShapeType="1"/>
              </p:cNvSpPr>
              <p:nvPr/>
            </p:nvSpPr>
            <p:spPr bwMode="auto">
              <a:xfrm>
                <a:off x="22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5" name="Line 2834"/>
              <p:cNvSpPr>
                <a:spLocks noChangeShapeType="1"/>
              </p:cNvSpPr>
              <p:nvPr/>
            </p:nvSpPr>
            <p:spPr bwMode="auto">
              <a:xfrm>
                <a:off x="230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6" name="Line 2835"/>
              <p:cNvSpPr>
                <a:spLocks noChangeShapeType="1"/>
              </p:cNvSpPr>
              <p:nvPr/>
            </p:nvSpPr>
            <p:spPr bwMode="auto">
              <a:xfrm>
                <a:off x="231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7" name="Line 2836"/>
              <p:cNvSpPr>
                <a:spLocks noChangeShapeType="1"/>
              </p:cNvSpPr>
              <p:nvPr/>
            </p:nvSpPr>
            <p:spPr bwMode="auto">
              <a:xfrm>
                <a:off x="23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8" name="Line 2837"/>
              <p:cNvSpPr>
                <a:spLocks noChangeShapeType="1"/>
              </p:cNvSpPr>
              <p:nvPr/>
            </p:nvSpPr>
            <p:spPr bwMode="auto">
              <a:xfrm>
                <a:off x="23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49" name="Line 2838"/>
              <p:cNvSpPr>
                <a:spLocks noChangeShapeType="1"/>
              </p:cNvSpPr>
              <p:nvPr/>
            </p:nvSpPr>
            <p:spPr bwMode="auto">
              <a:xfrm>
                <a:off x="235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0" name="Line 2839"/>
              <p:cNvSpPr>
                <a:spLocks noChangeShapeType="1"/>
              </p:cNvSpPr>
              <p:nvPr/>
            </p:nvSpPr>
            <p:spPr bwMode="auto">
              <a:xfrm>
                <a:off x="236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1" name="Line 2840"/>
              <p:cNvSpPr>
                <a:spLocks noChangeShapeType="1"/>
              </p:cNvSpPr>
              <p:nvPr/>
            </p:nvSpPr>
            <p:spPr bwMode="auto">
              <a:xfrm>
                <a:off x="23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2" name="Line 2841"/>
              <p:cNvSpPr>
                <a:spLocks noChangeShapeType="1"/>
              </p:cNvSpPr>
              <p:nvPr/>
            </p:nvSpPr>
            <p:spPr bwMode="auto">
              <a:xfrm>
                <a:off x="23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3" name="Line 2842"/>
              <p:cNvSpPr>
                <a:spLocks noChangeShapeType="1"/>
              </p:cNvSpPr>
              <p:nvPr/>
            </p:nvSpPr>
            <p:spPr bwMode="auto">
              <a:xfrm>
                <a:off x="240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4" name="Line 2843"/>
              <p:cNvSpPr>
                <a:spLocks noChangeShapeType="1"/>
              </p:cNvSpPr>
              <p:nvPr/>
            </p:nvSpPr>
            <p:spPr bwMode="auto">
              <a:xfrm>
                <a:off x="241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5" name="Line 2844"/>
              <p:cNvSpPr>
                <a:spLocks noChangeShapeType="1"/>
              </p:cNvSpPr>
              <p:nvPr/>
            </p:nvSpPr>
            <p:spPr bwMode="auto">
              <a:xfrm>
                <a:off x="24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6" name="Line 2845"/>
              <p:cNvSpPr>
                <a:spLocks noChangeShapeType="1"/>
              </p:cNvSpPr>
              <p:nvPr/>
            </p:nvSpPr>
            <p:spPr bwMode="auto">
              <a:xfrm>
                <a:off x="24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7" name="Line 2846"/>
              <p:cNvSpPr>
                <a:spLocks noChangeShapeType="1"/>
              </p:cNvSpPr>
              <p:nvPr/>
            </p:nvSpPr>
            <p:spPr bwMode="auto">
              <a:xfrm>
                <a:off x="245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8" name="Line 2847"/>
              <p:cNvSpPr>
                <a:spLocks noChangeShapeType="1"/>
              </p:cNvSpPr>
              <p:nvPr/>
            </p:nvSpPr>
            <p:spPr bwMode="auto">
              <a:xfrm>
                <a:off x="246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59" name="Line 2848"/>
              <p:cNvSpPr>
                <a:spLocks noChangeShapeType="1"/>
              </p:cNvSpPr>
              <p:nvPr/>
            </p:nvSpPr>
            <p:spPr bwMode="auto">
              <a:xfrm>
                <a:off x="24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0" name="Line 2849"/>
              <p:cNvSpPr>
                <a:spLocks noChangeShapeType="1"/>
              </p:cNvSpPr>
              <p:nvPr/>
            </p:nvSpPr>
            <p:spPr bwMode="auto">
              <a:xfrm>
                <a:off x="24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1" name="Line 2850"/>
              <p:cNvSpPr>
                <a:spLocks noChangeShapeType="1"/>
              </p:cNvSpPr>
              <p:nvPr/>
            </p:nvSpPr>
            <p:spPr bwMode="auto">
              <a:xfrm>
                <a:off x="249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2" name="Line 2851"/>
              <p:cNvSpPr>
                <a:spLocks noChangeShapeType="1"/>
              </p:cNvSpPr>
              <p:nvPr/>
            </p:nvSpPr>
            <p:spPr bwMode="auto">
              <a:xfrm>
                <a:off x="251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3" name="Line 2852"/>
              <p:cNvSpPr>
                <a:spLocks noChangeShapeType="1"/>
              </p:cNvSpPr>
              <p:nvPr/>
            </p:nvSpPr>
            <p:spPr bwMode="auto">
              <a:xfrm>
                <a:off x="25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4" name="Line 2853"/>
              <p:cNvSpPr>
                <a:spLocks noChangeShapeType="1"/>
              </p:cNvSpPr>
              <p:nvPr/>
            </p:nvSpPr>
            <p:spPr bwMode="auto">
              <a:xfrm>
                <a:off x="25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5" name="Line 2854"/>
              <p:cNvSpPr>
                <a:spLocks noChangeShapeType="1"/>
              </p:cNvSpPr>
              <p:nvPr/>
            </p:nvSpPr>
            <p:spPr bwMode="auto">
              <a:xfrm>
                <a:off x="254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6" name="Line 2855"/>
              <p:cNvSpPr>
                <a:spLocks noChangeShapeType="1"/>
              </p:cNvSpPr>
              <p:nvPr/>
            </p:nvSpPr>
            <p:spPr bwMode="auto">
              <a:xfrm>
                <a:off x="255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7" name="Line 2856"/>
              <p:cNvSpPr>
                <a:spLocks noChangeShapeType="1"/>
              </p:cNvSpPr>
              <p:nvPr/>
            </p:nvSpPr>
            <p:spPr bwMode="auto">
              <a:xfrm>
                <a:off x="25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8" name="Line 2857"/>
              <p:cNvSpPr>
                <a:spLocks noChangeShapeType="1"/>
              </p:cNvSpPr>
              <p:nvPr/>
            </p:nvSpPr>
            <p:spPr bwMode="auto">
              <a:xfrm>
                <a:off x="25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69" name="Line 2858"/>
              <p:cNvSpPr>
                <a:spLocks noChangeShapeType="1"/>
              </p:cNvSpPr>
              <p:nvPr/>
            </p:nvSpPr>
            <p:spPr bwMode="auto">
              <a:xfrm>
                <a:off x="259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0" name="Line 2859"/>
              <p:cNvSpPr>
                <a:spLocks noChangeShapeType="1"/>
              </p:cNvSpPr>
              <p:nvPr/>
            </p:nvSpPr>
            <p:spPr bwMode="auto">
              <a:xfrm>
                <a:off x="260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1" name="Line 2860"/>
              <p:cNvSpPr>
                <a:spLocks noChangeShapeType="1"/>
              </p:cNvSpPr>
              <p:nvPr/>
            </p:nvSpPr>
            <p:spPr bwMode="auto">
              <a:xfrm>
                <a:off x="26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2" name="Line 2861"/>
              <p:cNvSpPr>
                <a:spLocks noChangeShapeType="1"/>
              </p:cNvSpPr>
              <p:nvPr/>
            </p:nvSpPr>
            <p:spPr bwMode="auto">
              <a:xfrm>
                <a:off x="26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3" name="Line 2862"/>
              <p:cNvSpPr>
                <a:spLocks noChangeShapeType="1"/>
              </p:cNvSpPr>
              <p:nvPr/>
            </p:nvSpPr>
            <p:spPr bwMode="auto">
              <a:xfrm>
                <a:off x="264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4" name="Line 2863"/>
              <p:cNvSpPr>
                <a:spLocks noChangeShapeType="1"/>
              </p:cNvSpPr>
              <p:nvPr/>
            </p:nvSpPr>
            <p:spPr bwMode="auto">
              <a:xfrm>
                <a:off x="265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5" name="Line 2864"/>
              <p:cNvSpPr>
                <a:spLocks noChangeShapeType="1"/>
              </p:cNvSpPr>
              <p:nvPr/>
            </p:nvSpPr>
            <p:spPr bwMode="auto">
              <a:xfrm>
                <a:off x="26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6" name="Line 2865"/>
              <p:cNvSpPr>
                <a:spLocks noChangeShapeType="1"/>
              </p:cNvSpPr>
              <p:nvPr/>
            </p:nvSpPr>
            <p:spPr bwMode="auto">
              <a:xfrm>
                <a:off x="26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7" name="Line 2866"/>
              <p:cNvSpPr>
                <a:spLocks noChangeShapeType="1"/>
              </p:cNvSpPr>
              <p:nvPr/>
            </p:nvSpPr>
            <p:spPr bwMode="auto">
              <a:xfrm>
                <a:off x="269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8" name="Line 2867"/>
              <p:cNvSpPr>
                <a:spLocks noChangeShapeType="1"/>
              </p:cNvSpPr>
              <p:nvPr/>
            </p:nvSpPr>
            <p:spPr bwMode="auto">
              <a:xfrm>
                <a:off x="270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79" name="Line 2868"/>
              <p:cNvSpPr>
                <a:spLocks noChangeShapeType="1"/>
              </p:cNvSpPr>
              <p:nvPr/>
            </p:nvSpPr>
            <p:spPr bwMode="auto">
              <a:xfrm>
                <a:off x="27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0" name="Line 2869"/>
              <p:cNvSpPr>
                <a:spLocks noChangeShapeType="1"/>
              </p:cNvSpPr>
              <p:nvPr/>
            </p:nvSpPr>
            <p:spPr bwMode="auto">
              <a:xfrm>
                <a:off x="27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1" name="Line 2870"/>
              <p:cNvSpPr>
                <a:spLocks noChangeShapeType="1"/>
              </p:cNvSpPr>
              <p:nvPr/>
            </p:nvSpPr>
            <p:spPr bwMode="auto">
              <a:xfrm>
                <a:off x="273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2" name="Line 2871"/>
              <p:cNvSpPr>
                <a:spLocks noChangeShapeType="1"/>
              </p:cNvSpPr>
              <p:nvPr/>
            </p:nvSpPr>
            <p:spPr bwMode="auto">
              <a:xfrm>
                <a:off x="275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3" name="Line 2872"/>
              <p:cNvSpPr>
                <a:spLocks noChangeShapeType="1"/>
              </p:cNvSpPr>
              <p:nvPr/>
            </p:nvSpPr>
            <p:spPr bwMode="auto">
              <a:xfrm>
                <a:off x="27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4" name="Line 2873"/>
              <p:cNvSpPr>
                <a:spLocks noChangeShapeType="1"/>
              </p:cNvSpPr>
              <p:nvPr/>
            </p:nvSpPr>
            <p:spPr bwMode="auto">
              <a:xfrm>
                <a:off x="27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5" name="Line 2874"/>
              <p:cNvSpPr>
                <a:spLocks noChangeShapeType="1"/>
              </p:cNvSpPr>
              <p:nvPr/>
            </p:nvSpPr>
            <p:spPr bwMode="auto">
              <a:xfrm>
                <a:off x="278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6" name="Line 2875"/>
              <p:cNvSpPr>
                <a:spLocks noChangeShapeType="1"/>
              </p:cNvSpPr>
              <p:nvPr/>
            </p:nvSpPr>
            <p:spPr bwMode="auto">
              <a:xfrm>
                <a:off x="279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7" name="Line 2876"/>
              <p:cNvSpPr>
                <a:spLocks noChangeShapeType="1"/>
              </p:cNvSpPr>
              <p:nvPr/>
            </p:nvSpPr>
            <p:spPr bwMode="auto">
              <a:xfrm>
                <a:off x="28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8" name="Line 2877"/>
              <p:cNvSpPr>
                <a:spLocks noChangeShapeType="1"/>
              </p:cNvSpPr>
              <p:nvPr/>
            </p:nvSpPr>
            <p:spPr bwMode="auto">
              <a:xfrm>
                <a:off x="28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89" name="Line 2878"/>
              <p:cNvSpPr>
                <a:spLocks noChangeShapeType="1"/>
              </p:cNvSpPr>
              <p:nvPr/>
            </p:nvSpPr>
            <p:spPr bwMode="auto">
              <a:xfrm>
                <a:off x="283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0" name="Line 2879"/>
              <p:cNvSpPr>
                <a:spLocks noChangeShapeType="1"/>
              </p:cNvSpPr>
              <p:nvPr/>
            </p:nvSpPr>
            <p:spPr bwMode="auto">
              <a:xfrm>
                <a:off x="284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1" name="Line 2880"/>
              <p:cNvSpPr>
                <a:spLocks noChangeShapeType="1"/>
              </p:cNvSpPr>
              <p:nvPr/>
            </p:nvSpPr>
            <p:spPr bwMode="auto">
              <a:xfrm>
                <a:off x="28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2" name="Line 2881"/>
              <p:cNvSpPr>
                <a:spLocks noChangeShapeType="1"/>
              </p:cNvSpPr>
              <p:nvPr/>
            </p:nvSpPr>
            <p:spPr bwMode="auto">
              <a:xfrm>
                <a:off x="28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3" name="Line 2882"/>
              <p:cNvSpPr>
                <a:spLocks noChangeShapeType="1"/>
              </p:cNvSpPr>
              <p:nvPr/>
            </p:nvSpPr>
            <p:spPr bwMode="auto">
              <a:xfrm>
                <a:off x="288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4" name="Line 2883"/>
              <p:cNvSpPr>
                <a:spLocks noChangeShapeType="1"/>
              </p:cNvSpPr>
              <p:nvPr/>
            </p:nvSpPr>
            <p:spPr bwMode="auto">
              <a:xfrm>
                <a:off x="289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5" name="Line 2884"/>
              <p:cNvSpPr>
                <a:spLocks noChangeShapeType="1"/>
              </p:cNvSpPr>
              <p:nvPr/>
            </p:nvSpPr>
            <p:spPr bwMode="auto">
              <a:xfrm>
                <a:off x="29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6" name="Line 2885"/>
              <p:cNvSpPr>
                <a:spLocks noChangeShapeType="1"/>
              </p:cNvSpPr>
              <p:nvPr/>
            </p:nvSpPr>
            <p:spPr bwMode="auto">
              <a:xfrm>
                <a:off x="29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7" name="Line 2886"/>
              <p:cNvSpPr>
                <a:spLocks noChangeShapeType="1"/>
              </p:cNvSpPr>
              <p:nvPr/>
            </p:nvSpPr>
            <p:spPr bwMode="auto">
              <a:xfrm>
                <a:off x="293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8" name="Line 2887"/>
              <p:cNvSpPr>
                <a:spLocks noChangeShapeType="1"/>
              </p:cNvSpPr>
              <p:nvPr/>
            </p:nvSpPr>
            <p:spPr bwMode="auto">
              <a:xfrm>
                <a:off x="294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99" name="Line 2888"/>
              <p:cNvSpPr>
                <a:spLocks noChangeShapeType="1"/>
              </p:cNvSpPr>
              <p:nvPr/>
            </p:nvSpPr>
            <p:spPr bwMode="auto">
              <a:xfrm>
                <a:off x="29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0" name="Line 2889"/>
              <p:cNvSpPr>
                <a:spLocks noChangeShapeType="1"/>
              </p:cNvSpPr>
              <p:nvPr/>
            </p:nvSpPr>
            <p:spPr bwMode="auto">
              <a:xfrm>
                <a:off x="29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1" name="Line 2890"/>
              <p:cNvSpPr>
                <a:spLocks noChangeShapeType="1"/>
              </p:cNvSpPr>
              <p:nvPr/>
            </p:nvSpPr>
            <p:spPr bwMode="auto">
              <a:xfrm>
                <a:off x="297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2" name="Line 2891"/>
              <p:cNvSpPr>
                <a:spLocks noChangeShapeType="1"/>
              </p:cNvSpPr>
              <p:nvPr/>
            </p:nvSpPr>
            <p:spPr bwMode="auto">
              <a:xfrm>
                <a:off x="299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3" name="Line 2892"/>
              <p:cNvSpPr>
                <a:spLocks noChangeShapeType="1"/>
              </p:cNvSpPr>
              <p:nvPr/>
            </p:nvSpPr>
            <p:spPr bwMode="auto">
              <a:xfrm>
                <a:off x="30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4" name="Line 2893"/>
              <p:cNvSpPr>
                <a:spLocks noChangeShapeType="1"/>
              </p:cNvSpPr>
              <p:nvPr/>
            </p:nvSpPr>
            <p:spPr bwMode="auto">
              <a:xfrm>
                <a:off x="30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5" name="Line 2894"/>
              <p:cNvSpPr>
                <a:spLocks noChangeShapeType="1"/>
              </p:cNvSpPr>
              <p:nvPr/>
            </p:nvSpPr>
            <p:spPr bwMode="auto">
              <a:xfrm>
                <a:off x="302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6" name="Line 2895"/>
              <p:cNvSpPr>
                <a:spLocks noChangeShapeType="1"/>
              </p:cNvSpPr>
              <p:nvPr/>
            </p:nvSpPr>
            <p:spPr bwMode="auto">
              <a:xfrm>
                <a:off x="303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7" name="Line 2896"/>
              <p:cNvSpPr>
                <a:spLocks noChangeShapeType="1"/>
              </p:cNvSpPr>
              <p:nvPr/>
            </p:nvSpPr>
            <p:spPr bwMode="auto">
              <a:xfrm>
                <a:off x="30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8" name="Line 2897"/>
              <p:cNvSpPr>
                <a:spLocks noChangeShapeType="1"/>
              </p:cNvSpPr>
              <p:nvPr/>
            </p:nvSpPr>
            <p:spPr bwMode="auto">
              <a:xfrm>
                <a:off x="30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09" name="Line 2898"/>
              <p:cNvSpPr>
                <a:spLocks noChangeShapeType="1"/>
              </p:cNvSpPr>
              <p:nvPr/>
            </p:nvSpPr>
            <p:spPr bwMode="auto">
              <a:xfrm>
                <a:off x="307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0" name="Line 2899"/>
              <p:cNvSpPr>
                <a:spLocks noChangeShapeType="1"/>
              </p:cNvSpPr>
              <p:nvPr/>
            </p:nvSpPr>
            <p:spPr bwMode="auto">
              <a:xfrm>
                <a:off x="308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1" name="Line 2900"/>
              <p:cNvSpPr>
                <a:spLocks noChangeShapeType="1"/>
              </p:cNvSpPr>
              <p:nvPr/>
            </p:nvSpPr>
            <p:spPr bwMode="auto">
              <a:xfrm>
                <a:off x="30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2" name="Line 2901"/>
              <p:cNvSpPr>
                <a:spLocks noChangeShapeType="1"/>
              </p:cNvSpPr>
              <p:nvPr/>
            </p:nvSpPr>
            <p:spPr bwMode="auto">
              <a:xfrm>
                <a:off x="31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3" name="Line 2902"/>
              <p:cNvSpPr>
                <a:spLocks noChangeShapeType="1"/>
              </p:cNvSpPr>
              <p:nvPr/>
            </p:nvSpPr>
            <p:spPr bwMode="auto">
              <a:xfrm>
                <a:off x="312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4" name="Line 2903"/>
              <p:cNvSpPr>
                <a:spLocks noChangeShapeType="1"/>
              </p:cNvSpPr>
              <p:nvPr/>
            </p:nvSpPr>
            <p:spPr bwMode="auto">
              <a:xfrm>
                <a:off x="313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5" name="Line 2904"/>
              <p:cNvSpPr>
                <a:spLocks noChangeShapeType="1"/>
              </p:cNvSpPr>
              <p:nvPr/>
            </p:nvSpPr>
            <p:spPr bwMode="auto">
              <a:xfrm>
                <a:off x="31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6" name="Line 2905"/>
              <p:cNvSpPr>
                <a:spLocks noChangeShapeType="1"/>
              </p:cNvSpPr>
              <p:nvPr/>
            </p:nvSpPr>
            <p:spPr bwMode="auto">
              <a:xfrm>
                <a:off x="31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7" name="Line 2906"/>
              <p:cNvSpPr>
                <a:spLocks noChangeShapeType="1"/>
              </p:cNvSpPr>
              <p:nvPr/>
            </p:nvSpPr>
            <p:spPr bwMode="auto">
              <a:xfrm>
                <a:off x="317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8" name="Line 2907"/>
              <p:cNvSpPr>
                <a:spLocks noChangeShapeType="1"/>
              </p:cNvSpPr>
              <p:nvPr/>
            </p:nvSpPr>
            <p:spPr bwMode="auto">
              <a:xfrm>
                <a:off x="318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19" name="Line 2908"/>
              <p:cNvSpPr>
                <a:spLocks noChangeShapeType="1"/>
              </p:cNvSpPr>
              <p:nvPr/>
            </p:nvSpPr>
            <p:spPr bwMode="auto">
              <a:xfrm>
                <a:off x="31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0" name="Line 2909"/>
              <p:cNvSpPr>
                <a:spLocks noChangeShapeType="1"/>
              </p:cNvSpPr>
              <p:nvPr/>
            </p:nvSpPr>
            <p:spPr bwMode="auto">
              <a:xfrm>
                <a:off x="32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1" name="Line 2910"/>
              <p:cNvSpPr>
                <a:spLocks noChangeShapeType="1"/>
              </p:cNvSpPr>
              <p:nvPr/>
            </p:nvSpPr>
            <p:spPr bwMode="auto">
              <a:xfrm>
                <a:off x="321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2" name="Line 2911"/>
              <p:cNvSpPr>
                <a:spLocks noChangeShapeType="1"/>
              </p:cNvSpPr>
              <p:nvPr/>
            </p:nvSpPr>
            <p:spPr bwMode="auto">
              <a:xfrm>
                <a:off x="323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3" name="Line 2912"/>
              <p:cNvSpPr>
                <a:spLocks noChangeShapeType="1"/>
              </p:cNvSpPr>
              <p:nvPr/>
            </p:nvSpPr>
            <p:spPr bwMode="auto">
              <a:xfrm>
                <a:off x="32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4" name="Line 2913"/>
              <p:cNvSpPr>
                <a:spLocks noChangeShapeType="1"/>
              </p:cNvSpPr>
              <p:nvPr/>
            </p:nvSpPr>
            <p:spPr bwMode="auto">
              <a:xfrm>
                <a:off x="325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5" name="Line 2914"/>
              <p:cNvSpPr>
                <a:spLocks noChangeShapeType="1"/>
              </p:cNvSpPr>
              <p:nvPr/>
            </p:nvSpPr>
            <p:spPr bwMode="auto">
              <a:xfrm>
                <a:off x="326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6" name="Line 2915"/>
              <p:cNvSpPr>
                <a:spLocks noChangeShapeType="1"/>
              </p:cNvSpPr>
              <p:nvPr/>
            </p:nvSpPr>
            <p:spPr bwMode="auto">
              <a:xfrm>
                <a:off x="327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7" name="Line 2916"/>
              <p:cNvSpPr>
                <a:spLocks noChangeShapeType="1"/>
              </p:cNvSpPr>
              <p:nvPr/>
            </p:nvSpPr>
            <p:spPr bwMode="auto">
              <a:xfrm>
                <a:off x="32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8" name="Line 2917"/>
              <p:cNvSpPr>
                <a:spLocks noChangeShapeType="1"/>
              </p:cNvSpPr>
              <p:nvPr/>
            </p:nvSpPr>
            <p:spPr bwMode="auto">
              <a:xfrm>
                <a:off x="330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29" name="Line 2918"/>
              <p:cNvSpPr>
                <a:spLocks noChangeShapeType="1"/>
              </p:cNvSpPr>
              <p:nvPr/>
            </p:nvSpPr>
            <p:spPr bwMode="auto">
              <a:xfrm>
                <a:off x="331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0" name="Line 2919"/>
              <p:cNvSpPr>
                <a:spLocks noChangeShapeType="1"/>
              </p:cNvSpPr>
              <p:nvPr/>
            </p:nvSpPr>
            <p:spPr bwMode="auto">
              <a:xfrm>
                <a:off x="332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1" name="Line 2920"/>
              <p:cNvSpPr>
                <a:spLocks noChangeShapeType="1"/>
              </p:cNvSpPr>
              <p:nvPr/>
            </p:nvSpPr>
            <p:spPr bwMode="auto">
              <a:xfrm>
                <a:off x="33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2" name="Line 2921"/>
              <p:cNvSpPr>
                <a:spLocks noChangeShapeType="1"/>
              </p:cNvSpPr>
              <p:nvPr/>
            </p:nvSpPr>
            <p:spPr bwMode="auto">
              <a:xfrm>
                <a:off x="335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3" name="Line 2922"/>
              <p:cNvSpPr>
                <a:spLocks noChangeShapeType="1"/>
              </p:cNvSpPr>
              <p:nvPr/>
            </p:nvSpPr>
            <p:spPr bwMode="auto">
              <a:xfrm>
                <a:off x="336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4" name="Line 2923"/>
              <p:cNvSpPr>
                <a:spLocks noChangeShapeType="1"/>
              </p:cNvSpPr>
              <p:nvPr/>
            </p:nvSpPr>
            <p:spPr bwMode="auto">
              <a:xfrm>
                <a:off x="337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5" name="Line 2924"/>
              <p:cNvSpPr>
                <a:spLocks noChangeShapeType="1"/>
              </p:cNvSpPr>
              <p:nvPr/>
            </p:nvSpPr>
            <p:spPr bwMode="auto">
              <a:xfrm>
                <a:off x="33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6" name="Line 2925"/>
              <p:cNvSpPr>
                <a:spLocks noChangeShapeType="1"/>
              </p:cNvSpPr>
              <p:nvPr/>
            </p:nvSpPr>
            <p:spPr bwMode="auto">
              <a:xfrm>
                <a:off x="339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7" name="Line 2926"/>
              <p:cNvSpPr>
                <a:spLocks noChangeShapeType="1"/>
              </p:cNvSpPr>
              <p:nvPr/>
            </p:nvSpPr>
            <p:spPr bwMode="auto">
              <a:xfrm>
                <a:off x="341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8" name="Line 2927"/>
              <p:cNvSpPr>
                <a:spLocks noChangeShapeType="1"/>
              </p:cNvSpPr>
              <p:nvPr/>
            </p:nvSpPr>
            <p:spPr bwMode="auto">
              <a:xfrm>
                <a:off x="342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39" name="Line 2928"/>
              <p:cNvSpPr>
                <a:spLocks noChangeShapeType="1"/>
              </p:cNvSpPr>
              <p:nvPr/>
            </p:nvSpPr>
            <p:spPr bwMode="auto">
              <a:xfrm>
                <a:off x="34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0" name="Line 2929"/>
              <p:cNvSpPr>
                <a:spLocks noChangeShapeType="1"/>
              </p:cNvSpPr>
              <p:nvPr/>
            </p:nvSpPr>
            <p:spPr bwMode="auto">
              <a:xfrm>
                <a:off x="344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1" name="Line 2930"/>
              <p:cNvSpPr>
                <a:spLocks noChangeShapeType="1"/>
              </p:cNvSpPr>
              <p:nvPr/>
            </p:nvSpPr>
            <p:spPr bwMode="auto">
              <a:xfrm>
                <a:off x="345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2" name="Line 2931"/>
              <p:cNvSpPr>
                <a:spLocks noChangeShapeType="1"/>
              </p:cNvSpPr>
              <p:nvPr/>
            </p:nvSpPr>
            <p:spPr bwMode="auto">
              <a:xfrm>
                <a:off x="347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3" name="Line 2932"/>
              <p:cNvSpPr>
                <a:spLocks noChangeShapeType="1"/>
              </p:cNvSpPr>
              <p:nvPr/>
            </p:nvSpPr>
            <p:spPr bwMode="auto">
              <a:xfrm>
                <a:off x="34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4" name="Line 2933"/>
              <p:cNvSpPr>
                <a:spLocks noChangeShapeType="1"/>
              </p:cNvSpPr>
              <p:nvPr/>
            </p:nvSpPr>
            <p:spPr bwMode="auto">
              <a:xfrm>
                <a:off x="349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5" name="Line 2934"/>
              <p:cNvSpPr>
                <a:spLocks noChangeShapeType="1"/>
              </p:cNvSpPr>
              <p:nvPr/>
            </p:nvSpPr>
            <p:spPr bwMode="auto">
              <a:xfrm>
                <a:off x="350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6" name="Line 2935"/>
              <p:cNvSpPr>
                <a:spLocks noChangeShapeType="1"/>
              </p:cNvSpPr>
              <p:nvPr/>
            </p:nvSpPr>
            <p:spPr bwMode="auto">
              <a:xfrm>
                <a:off x="351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7" name="Line 2936"/>
              <p:cNvSpPr>
                <a:spLocks noChangeShapeType="1"/>
              </p:cNvSpPr>
              <p:nvPr/>
            </p:nvSpPr>
            <p:spPr bwMode="auto">
              <a:xfrm>
                <a:off x="35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8" name="Line 2937"/>
              <p:cNvSpPr>
                <a:spLocks noChangeShapeType="1"/>
              </p:cNvSpPr>
              <p:nvPr/>
            </p:nvSpPr>
            <p:spPr bwMode="auto">
              <a:xfrm>
                <a:off x="354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49" name="Line 2938"/>
              <p:cNvSpPr>
                <a:spLocks noChangeShapeType="1"/>
              </p:cNvSpPr>
              <p:nvPr/>
            </p:nvSpPr>
            <p:spPr bwMode="auto">
              <a:xfrm>
                <a:off x="355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0" name="Line 2939"/>
              <p:cNvSpPr>
                <a:spLocks noChangeShapeType="1"/>
              </p:cNvSpPr>
              <p:nvPr/>
            </p:nvSpPr>
            <p:spPr bwMode="auto">
              <a:xfrm>
                <a:off x="356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1" name="Line 2940"/>
              <p:cNvSpPr>
                <a:spLocks noChangeShapeType="1"/>
              </p:cNvSpPr>
              <p:nvPr/>
            </p:nvSpPr>
            <p:spPr bwMode="auto">
              <a:xfrm>
                <a:off x="35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2" name="Line 2941"/>
              <p:cNvSpPr>
                <a:spLocks noChangeShapeType="1"/>
              </p:cNvSpPr>
              <p:nvPr/>
            </p:nvSpPr>
            <p:spPr bwMode="auto">
              <a:xfrm>
                <a:off x="359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3" name="Line 2942"/>
              <p:cNvSpPr>
                <a:spLocks noChangeShapeType="1"/>
              </p:cNvSpPr>
              <p:nvPr/>
            </p:nvSpPr>
            <p:spPr bwMode="auto">
              <a:xfrm>
                <a:off x="360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4" name="Line 2943"/>
              <p:cNvSpPr>
                <a:spLocks noChangeShapeType="1"/>
              </p:cNvSpPr>
              <p:nvPr/>
            </p:nvSpPr>
            <p:spPr bwMode="auto">
              <a:xfrm>
                <a:off x="361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5" name="Line 2944"/>
              <p:cNvSpPr>
                <a:spLocks noChangeShapeType="1"/>
              </p:cNvSpPr>
              <p:nvPr/>
            </p:nvSpPr>
            <p:spPr bwMode="auto">
              <a:xfrm>
                <a:off x="36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6" name="Line 2945"/>
              <p:cNvSpPr>
                <a:spLocks noChangeShapeType="1"/>
              </p:cNvSpPr>
              <p:nvPr/>
            </p:nvSpPr>
            <p:spPr bwMode="auto">
              <a:xfrm>
                <a:off x="363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7" name="Line 2946"/>
              <p:cNvSpPr>
                <a:spLocks noChangeShapeType="1"/>
              </p:cNvSpPr>
              <p:nvPr/>
            </p:nvSpPr>
            <p:spPr bwMode="auto">
              <a:xfrm>
                <a:off x="365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8" name="Line 2947"/>
              <p:cNvSpPr>
                <a:spLocks noChangeShapeType="1"/>
              </p:cNvSpPr>
              <p:nvPr/>
            </p:nvSpPr>
            <p:spPr bwMode="auto">
              <a:xfrm>
                <a:off x="366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59" name="Line 2948"/>
              <p:cNvSpPr>
                <a:spLocks noChangeShapeType="1"/>
              </p:cNvSpPr>
              <p:nvPr/>
            </p:nvSpPr>
            <p:spPr bwMode="auto">
              <a:xfrm>
                <a:off x="36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0" name="Line 2949"/>
              <p:cNvSpPr>
                <a:spLocks noChangeShapeType="1"/>
              </p:cNvSpPr>
              <p:nvPr/>
            </p:nvSpPr>
            <p:spPr bwMode="auto">
              <a:xfrm>
                <a:off x="368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1" name="Line 2950"/>
              <p:cNvSpPr>
                <a:spLocks noChangeShapeType="1"/>
              </p:cNvSpPr>
              <p:nvPr/>
            </p:nvSpPr>
            <p:spPr bwMode="auto">
              <a:xfrm>
                <a:off x="369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2" name="Line 2951"/>
              <p:cNvSpPr>
                <a:spLocks noChangeShapeType="1"/>
              </p:cNvSpPr>
              <p:nvPr/>
            </p:nvSpPr>
            <p:spPr bwMode="auto">
              <a:xfrm>
                <a:off x="371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3" name="Line 2952"/>
              <p:cNvSpPr>
                <a:spLocks noChangeShapeType="1"/>
              </p:cNvSpPr>
              <p:nvPr/>
            </p:nvSpPr>
            <p:spPr bwMode="auto">
              <a:xfrm>
                <a:off x="37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4" name="Line 2953"/>
              <p:cNvSpPr>
                <a:spLocks noChangeShapeType="1"/>
              </p:cNvSpPr>
              <p:nvPr/>
            </p:nvSpPr>
            <p:spPr bwMode="auto">
              <a:xfrm>
                <a:off x="373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5" name="Line 2954"/>
              <p:cNvSpPr>
                <a:spLocks noChangeShapeType="1"/>
              </p:cNvSpPr>
              <p:nvPr/>
            </p:nvSpPr>
            <p:spPr bwMode="auto">
              <a:xfrm>
                <a:off x="374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6" name="Line 2955"/>
              <p:cNvSpPr>
                <a:spLocks noChangeShapeType="1"/>
              </p:cNvSpPr>
              <p:nvPr/>
            </p:nvSpPr>
            <p:spPr bwMode="auto">
              <a:xfrm>
                <a:off x="375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7" name="Line 2956"/>
              <p:cNvSpPr>
                <a:spLocks noChangeShapeType="1"/>
              </p:cNvSpPr>
              <p:nvPr/>
            </p:nvSpPr>
            <p:spPr bwMode="auto">
              <a:xfrm>
                <a:off x="37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8" name="Line 2957"/>
              <p:cNvSpPr>
                <a:spLocks noChangeShapeType="1"/>
              </p:cNvSpPr>
              <p:nvPr/>
            </p:nvSpPr>
            <p:spPr bwMode="auto">
              <a:xfrm>
                <a:off x="378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69" name="Line 2958"/>
              <p:cNvSpPr>
                <a:spLocks noChangeShapeType="1"/>
              </p:cNvSpPr>
              <p:nvPr/>
            </p:nvSpPr>
            <p:spPr bwMode="auto">
              <a:xfrm>
                <a:off x="379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0" name="Line 2959"/>
              <p:cNvSpPr>
                <a:spLocks noChangeShapeType="1"/>
              </p:cNvSpPr>
              <p:nvPr/>
            </p:nvSpPr>
            <p:spPr bwMode="auto">
              <a:xfrm>
                <a:off x="380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1" name="Line 2960"/>
              <p:cNvSpPr>
                <a:spLocks noChangeShapeType="1"/>
              </p:cNvSpPr>
              <p:nvPr/>
            </p:nvSpPr>
            <p:spPr bwMode="auto">
              <a:xfrm>
                <a:off x="38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2" name="Line 2961"/>
              <p:cNvSpPr>
                <a:spLocks noChangeShapeType="1"/>
              </p:cNvSpPr>
              <p:nvPr/>
            </p:nvSpPr>
            <p:spPr bwMode="auto">
              <a:xfrm>
                <a:off x="383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3" name="Line 2962"/>
              <p:cNvSpPr>
                <a:spLocks noChangeShapeType="1"/>
              </p:cNvSpPr>
              <p:nvPr/>
            </p:nvSpPr>
            <p:spPr bwMode="auto">
              <a:xfrm>
                <a:off x="384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4" name="Line 2963"/>
              <p:cNvSpPr>
                <a:spLocks noChangeShapeType="1"/>
              </p:cNvSpPr>
              <p:nvPr/>
            </p:nvSpPr>
            <p:spPr bwMode="auto">
              <a:xfrm>
                <a:off x="385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5" name="Line 2964"/>
              <p:cNvSpPr>
                <a:spLocks noChangeShapeType="1"/>
              </p:cNvSpPr>
              <p:nvPr/>
            </p:nvSpPr>
            <p:spPr bwMode="auto">
              <a:xfrm>
                <a:off x="386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6" name="Line 2965"/>
              <p:cNvSpPr>
                <a:spLocks noChangeShapeType="1"/>
              </p:cNvSpPr>
              <p:nvPr/>
            </p:nvSpPr>
            <p:spPr bwMode="auto">
              <a:xfrm>
                <a:off x="387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7" name="Line 2966"/>
              <p:cNvSpPr>
                <a:spLocks noChangeShapeType="1"/>
              </p:cNvSpPr>
              <p:nvPr/>
            </p:nvSpPr>
            <p:spPr bwMode="auto">
              <a:xfrm>
                <a:off x="389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8" name="Line 2967"/>
              <p:cNvSpPr>
                <a:spLocks noChangeShapeType="1"/>
              </p:cNvSpPr>
              <p:nvPr/>
            </p:nvSpPr>
            <p:spPr bwMode="auto">
              <a:xfrm>
                <a:off x="390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79" name="Line 2968"/>
              <p:cNvSpPr>
                <a:spLocks noChangeShapeType="1"/>
              </p:cNvSpPr>
              <p:nvPr/>
            </p:nvSpPr>
            <p:spPr bwMode="auto">
              <a:xfrm>
                <a:off x="391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0" name="Line 2969"/>
              <p:cNvSpPr>
                <a:spLocks noChangeShapeType="1"/>
              </p:cNvSpPr>
              <p:nvPr/>
            </p:nvSpPr>
            <p:spPr bwMode="auto">
              <a:xfrm>
                <a:off x="392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1" name="Line 2970"/>
              <p:cNvSpPr>
                <a:spLocks noChangeShapeType="1"/>
              </p:cNvSpPr>
              <p:nvPr/>
            </p:nvSpPr>
            <p:spPr bwMode="auto">
              <a:xfrm>
                <a:off x="3939"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2" name="Line 2971"/>
              <p:cNvSpPr>
                <a:spLocks noChangeShapeType="1"/>
              </p:cNvSpPr>
              <p:nvPr/>
            </p:nvSpPr>
            <p:spPr bwMode="auto">
              <a:xfrm>
                <a:off x="3950"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3" name="Line 2972"/>
              <p:cNvSpPr>
                <a:spLocks noChangeShapeType="1"/>
              </p:cNvSpPr>
              <p:nvPr/>
            </p:nvSpPr>
            <p:spPr bwMode="auto">
              <a:xfrm>
                <a:off x="396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4" name="Line 2973"/>
              <p:cNvSpPr>
                <a:spLocks noChangeShapeType="1"/>
              </p:cNvSpPr>
              <p:nvPr/>
            </p:nvSpPr>
            <p:spPr bwMode="auto">
              <a:xfrm>
                <a:off x="3974"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5" name="Line 2974"/>
              <p:cNvSpPr>
                <a:spLocks noChangeShapeType="1"/>
              </p:cNvSpPr>
              <p:nvPr/>
            </p:nvSpPr>
            <p:spPr bwMode="auto">
              <a:xfrm>
                <a:off x="3987"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6" name="Line 2975"/>
              <p:cNvSpPr>
                <a:spLocks noChangeShapeType="1"/>
              </p:cNvSpPr>
              <p:nvPr/>
            </p:nvSpPr>
            <p:spPr bwMode="auto">
              <a:xfrm>
                <a:off x="3998"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7" name="Line 2976"/>
              <p:cNvSpPr>
                <a:spLocks noChangeShapeType="1"/>
              </p:cNvSpPr>
              <p:nvPr/>
            </p:nvSpPr>
            <p:spPr bwMode="auto">
              <a:xfrm>
                <a:off x="401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8" name="Line 2977"/>
              <p:cNvSpPr>
                <a:spLocks noChangeShapeType="1"/>
              </p:cNvSpPr>
              <p:nvPr/>
            </p:nvSpPr>
            <p:spPr bwMode="auto">
              <a:xfrm>
                <a:off x="4022"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89" name="Line 2978"/>
              <p:cNvSpPr>
                <a:spLocks noChangeShapeType="1"/>
              </p:cNvSpPr>
              <p:nvPr/>
            </p:nvSpPr>
            <p:spPr bwMode="auto">
              <a:xfrm>
                <a:off x="4035"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0" name="Line 2979"/>
              <p:cNvSpPr>
                <a:spLocks noChangeShapeType="1"/>
              </p:cNvSpPr>
              <p:nvPr/>
            </p:nvSpPr>
            <p:spPr bwMode="auto">
              <a:xfrm>
                <a:off x="4046"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1" name="Line 2980"/>
              <p:cNvSpPr>
                <a:spLocks noChangeShapeType="1"/>
              </p:cNvSpPr>
              <p:nvPr/>
            </p:nvSpPr>
            <p:spPr bwMode="auto">
              <a:xfrm>
                <a:off x="405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2" name="Line 2981"/>
              <p:cNvSpPr>
                <a:spLocks noChangeShapeType="1"/>
              </p:cNvSpPr>
              <p:nvPr/>
            </p:nvSpPr>
            <p:spPr bwMode="auto">
              <a:xfrm>
                <a:off x="4070"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3" name="Line 2982"/>
              <p:cNvSpPr>
                <a:spLocks noChangeShapeType="1"/>
              </p:cNvSpPr>
              <p:nvPr/>
            </p:nvSpPr>
            <p:spPr bwMode="auto">
              <a:xfrm>
                <a:off x="4083"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4" name="Line 2983"/>
              <p:cNvSpPr>
                <a:spLocks noChangeShapeType="1"/>
              </p:cNvSpPr>
              <p:nvPr/>
            </p:nvSpPr>
            <p:spPr bwMode="auto">
              <a:xfrm>
                <a:off x="4094"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5" name="Line 2984"/>
              <p:cNvSpPr>
                <a:spLocks noChangeShapeType="1"/>
              </p:cNvSpPr>
              <p:nvPr/>
            </p:nvSpPr>
            <p:spPr bwMode="auto">
              <a:xfrm>
                <a:off x="4106"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6" name="Line 2985"/>
              <p:cNvSpPr>
                <a:spLocks noChangeShapeType="1"/>
              </p:cNvSpPr>
              <p:nvPr/>
            </p:nvSpPr>
            <p:spPr bwMode="auto">
              <a:xfrm>
                <a:off x="4118" y="126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7" name="Line 2986"/>
              <p:cNvSpPr>
                <a:spLocks noChangeShapeType="1"/>
              </p:cNvSpPr>
              <p:nvPr/>
            </p:nvSpPr>
            <p:spPr bwMode="auto">
              <a:xfrm>
                <a:off x="4131" y="126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8" name="Line 2987"/>
              <p:cNvSpPr>
                <a:spLocks noChangeShapeType="1"/>
              </p:cNvSpPr>
              <p:nvPr/>
            </p:nvSpPr>
            <p:spPr bwMode="auto">
              <a:xfrm>
                <a:off x="4142" y="126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099" name="Line 2988"/>
              <p:cNvSpPr>
                <a:spLocks noChangeShapeType="1"/>
              </p:cNvSpPr>
              <p:nvPr/>
            </p:nvSpPr>
            <p:spPr bwMode="auto">
              <a:xfrm>
                <a:off x="1814" y="1267"/>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0" name="Line 2989"/>
              <p:cNvSpPr>
                <a:spLocks noChangeShapeType="1"/>
              </p:cNvSpPr>
              <p:nvPr/>
            </p:nvSpPr>
            <p:spPr bwMode="auto">
              <a:xfrm flipH="1">
                <a:off x="4122" y="1267"/>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01" name="Freeform 2990"/>
              <p:cNvSpPr>
                <a:spLocks noEditPoints="1"/>
              </p:cNvSpPr>
              <p:nvPr/>
            </p:nvSpPr>
            <p:spPr bwMode="auto">
              <a:xfrm>
                <a:off x="1628" y="1231"/>
                <a:ext cx="45" cy="69"/>
              </a:xfrm>
              <a:custGeom>
                <a:avLst/>
                <a:gdLst>
                  <a:gd name="T0" fmla="*/ 0 w 91"/>
                  <a:gd name="T1" fmla="*/ 70 h 140"/>
                  <a:gd name="T2" fmla="*/ 2 w 91"/>
                  <a:gd name="T3" fmla="*/ 49 h 140"/>
                  <a:gd name="T4" fmla="*/ 6 w 91"/>
                  <a:gd name="T5" fmla="*/ 30 h 140"/>
                  <a:gd name="T6" fmla="*/ 9 w 91"/>
                  <a:gd name="T7" fmla="*/ 21 h 140"/>
                  <a:gd name="T8" fmla="*/ 14 w 91"/>
                  <a:gd name="T9" fmla="*/ 14 h 140"/>
                  <a:gd name="T10" fmla="*/ 21 w 91"/>
                  <a:gd name="T11" fmla="*/ 7 h 140"/>
                  <a:gd name="T12" fmla="*/ 28 w 91"/>
                  <a:gd name="T13" fmla="*/ 4 h 140"/>
                  <a:gd name="T14" fmla="*/ 37 w 91"/>
                  <a:gd name="T15" fmla="*/ 2 h 140"/>
                  <a:gd name="T16" fmla="*/ 46 w 91"/>
                  <a:gd name="T17" fmla="*/ 0 h 140"/>
                  <a:gd name="T18" fmla="*/ 56 w 91"/>
                  <a:gd name="T19" fmla="*/ 2 h 140"/>
                  <a:gd name="T20" fmla="*/ 65 w 91"/>
                  <a:gd name="T21" fmla="*/ 5 h 140"/>
                  <a:gd name="T22" fmla="*/ 72 w 91"/>
                  <a:gd name="T23" fmla="*/ 9 h 140"/>
                  <a:gd name="T24" fmla="*/ 75 w 91"/>
                  <a:gd name="T25" fmla="*/ 12 h 140"/>
                  <a:gd name="T26" fmla="*/ 79 w 91"/>
                  <a:gd name="T27" fmla="*/ 18 h 140"/>
                  <a:gd name="T28" fmla="*/ 84 w 91"/>
                  <a:gd name="T29" fmla="*/ 26 h 140"/>
                  <a:gd name="T30" fmla="*/ 88 w 91"/>
                  <a:gd name="T31" fmla="*/ 38 h 140"/>
                  <a:gd name="T32" fmla="*/ 89 w 91"/>
                  <a:gd name="T33" fmla="*/ 52 h 140"/>
                  <a:gd name="T34" fmla="*/ 91 w 91"/>
                  <a:gd name="T35" fmla="*/ 70 h 140"/>
                  <a:gd name="T36" fmla="*/ 89 w 91"/>
                  <a:gd name="T37" fmla="*/ 93 h 140"/>
                  <a:gd name="T38" fmla="*/ 86 w 91"/>
                  <a:gd name="T39" fmla="*/ 110 h 140"/>
                  <a:gd name="T40" fmla="*/ 82 w 91"/>
                  <a:gd name="T41" fmla="*/ 119 h 140"/>
                  <a:gd name="T42" fmla="*/ 77 w 91"/>
                  <a:gd name="T43" fmla="*/ 128 h 140"/>
                  <a:gd name="T44" fmla="*/ 70 w 91"/>
                  <a:gd name="T45" fmla="*/ 133 h 140"/>
                  <a:gd name="T46" fmla="*/ 63 w 91"/>
                  <a:gd name="T47" fmla="*/ 136 h 140"/>
                  <a:gd name="T48" fmla="*/ 54 w 91"/>
                  <a:gd name="T49" fmla="*/ 140 h 140"/>
                  <a:gd name="T50" fmla="*/ 46 w 91"/>
                  <a:gd name="T51" fmla="*/ 140 h 140"/>
                  <a:gd name="T52" fmla="*/ 28 w 91"/>
                  <a:gd name="T53" fmla="*/ 136 h 140"/>
                  <a:gd name="T54" fmla="*/ 14 w 91"/>
                  <a:gd name="T55" fmla="*/ 128 h 140"/>
                  <a:gd name="T56" fmla="*/ 7 w 91"/>
                  <a:gd name="T57" fmla="*/ 112 h 140"/>
                  <a:gd name="T58" fmla="*/ 2 w 91"/>
                  <a:gd name="T59" fmla="*/ 94 h 140"/>
                  <a:gd name="T60" fmla="*/ 0 w 91"/>
                  <a:gd name="T61" fmla="*/ 70 h 140"/>
                  <a:gd name="T62" fmla="*/ 18 w 91"/>
                  <a:gd name="T63" fmla="*/ 70 h 140"/>
                  <a:gd name="T64" fmla="*/ 19 w 91"/>
                  <a:gd name="T65" fmla="*/ 89 h 140"/>
                  <a:gd name="T66" fmla="*/ 21 w 91"/>
                  <a:gd name="T67" fmla="*/ 105 h 140"/>
                  <a:gd name="T68" fmla="*/ 26 w 91"/>
                  <a:gd name="T69" fmla="*/ 114 h 140"/>
                  <a:gd name="T70" fmla="*/ 32 w 91"/>
                  <a:gd name="T71" fmla="*/ 119 h 140"/>
                  <a:gd name="T72" fmla="*/ 39 w 91"/>
                  <a:gd name="T73" fmla="*/ 122 h 140"/>
                  <a:gd name="T74" fmla="*/ 46 w 91"/>
                  <a:gd name="T75" fmla="*/ 124 h 140"/>
                  <a:gd name="T76" fmla="*/ 53 w 91"/>
                  <a:gd name="T77" fmla="*/ 122 h 140"/>
                  <a:gd name="T78" fmla="*/ 60 w 91"/>
                  <a:gd name="T79" fmla="*/ 119 h 140"/>
                  <a:gd name="T80" fmla="*/ 65 w 91"/>
                  <a:gd name="T81" fmla="*/ 114 h 140"/>
                  <a:gd name="T82" fmla="*/ 68 w 91"/>
                  <a:gd name="T83" fmla="*/ 105 h 140"/>
                  <a:gd name="T84" fmla="*/ 72 w 91"/>
                  <a:gd name="T85" fmla="*/ 89 h 140"/>
                  <a:gd name="T86" fmla="*/ 72 w 91"/>
                  <a:gd name="T87" fmla="*/ 70 h 140"/>
                  <a:gd name="T88" fmla="*/ 72 w 91"/>
                  <a:gd name="T89" fmla="*/ 51 h 140"/>
                  <a:gd name="T90" fmla="*/ 70 w 91"/>
                  <a:gd name="T91" fmla="*/ 37 h 140"/>
                  <a:gd name="T92" fmla="*/ 65 w 91"/>
                  <a:gd name="T93" fmla="*/ 26 h 140"/>
                  <a:gd name="T94" fmla="*/ 60 w 91"/>
                  <a:gd name="T95" fmla="*/ 21 h 140"/>
                  <a:gd name="T96" fmla="*/ 53 w 91"/>
                  <a:gd name="T97" fmla="*/ 18 h 140"/>
                  <a:gd name="T98" fmla="*/ 46 w 91"/>
                  <a:gd name="T99" fmla="*/ 16 h 140"/>
                  <a:gd name="T100" fmla="*/ 39 w 91"/>
                  <a:gd name="T101" fmla="*/ 18 h 140"/>
                  <a:gd name="T102" fmla="*/ 32 w 91"/>
                  <a:gd name="T103" fmla="*/ 21 h 140"/>
                  <a:gd name="T104" fmla="*/ 26 w 91"/>
                  <a:gd name="T105" fmla="*/ 26 h 140"/>
                  <a:gd name="T106" fmla="*/ 23 w 91"/>
                  <a:gd name="T107" fmla="*/ 37 h 140"/>
                  <a:gd name="T108" fmla="*/ 19 w 91"/>
                  <a:gd name="T109" fmla="*/ 51 h 140"/>
                  <a:gd name="T110" fmla="*/ 18 w 91"/>
                  <a:gd name="T111" fmla="*/ 7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40">
                    <a:moveTo>
                      <a:pt x="0" y="70"/>
                    </a:moveTo>
                    <a:lnTo>
                      <a:pt x="2" y="49"/>
                    </a:lnTo>
                    <a:lnTo>
                      <a:pt x="6" y="30"/>
                    </a:lnTo>
                    <a:lnTo>
                      <a:pt x="9" y="21"/>
                    </a:lnTo>
                    <a:lnTo>
                      <a:pt x="14" y="14"/>
                    </a:lnTo>
                    <a:lnTo>
                      <a:pt x="21" y="7"/>
                    </a:lnTo>
                    <a:lnTo>
                      <a:pt x="28" y="4"/>
                    </a:lnTo>
                    <a:lnTo>
                      <a:pt x="37" y="2"/>
                    </a:lnTo>
                    <a:lnTo>
                      <a:pt x="46" y="0"/>
                    </a:lnTo>
                    <a:lnTo>
                      <a:pt x="56" y="2"/>
                    </a:lnTo>
                    <a:lnTo>
                      <a:pt x="65" y="5"/>
                    </a:lnTo>
                    <a:lnTo>
                      <a:pt x="72" y="9"/>
                    </a:lnTo>
                    <a:lnTo>
                      <a:pt x="75" y="12"/>
                    </a:lnTo>
                    <a:lnTo>
                      <a:pt x="79" y="18"/>
                    </a:lnTo>
                    <a:lnTo>
                      <a:pt x="84" y="26"/>
                    </a:lnTo>
                    <a:lnTo>
                      <a:pt x="88" y="38"/>
                    </a:lnTo>
                    <a:lnTo>
                      <a:pt x="89" y="52"/>
                    </a:lnTo>
                    <a:lnTo>
                      <a:pt x="91" y="70"/>
                    </a:lnTo>
                    <a:lnTo>
                      <a:pt x="89" y="93"/>
                    </a:lnTo>
                    <a:lnTo>
                      <a:pt x="86" y="110"/>
                    </a:lnTo>
                    <a:lnTo>
                      <a:pt x="82" y="119"/>
                    </a:lnTo>
                    <a:lnTo>
                      <a:pt x="77" y="128"/>
                    </a:lnTo>
                    <a:lnTo>
                      <a:pt x="70" y="133"/>
                    </a:lnTo>
                    <a:lnTo>
                      <a:pt x="63" y="136"/>
                    </a:lnTo>
                    <a:lnTo>
                      <a:pt x="54" y="140"/>
                    </a:lnTo>
                    <a:lnTo>
                      <a:pt x="46" y="140"/>
                    </a:lnTo>
                    <a:lnTo>
                      <a:pt x="28" y="136"/>
                    </a:lnTo>
                    <a:lnTo>
                      <a:pt x="14" y="128"/>
                    </a:lnTo>
                    <a:lnTo>
                      <a:pt x="7" y="112"/>
                    </a:lnTo>
                    <a:lnTo>
                      <a:pt x="2" y="94"/>
                    </a:lnTo>
                    <a:lnTo>
                      <a:pt x="0" y="70"/>
                    </a:lnTo>
                    <a:close/>
                    <a:moveTo>
                      <a:pt x="18" y="70"/>
                    </a:moveTo>
                    <a:lnTo>
                      <a:pt x="19" y="89"/>
                    </a:lnTo>
                    <a:lnTo>
                      <a:pt x="21" y="105"/>
                    </a:lnTo>
                    <a:lnTo>
                      <a:pt x="26" y="114"/>
                    </a:lnTo>
                    <a:lnTo>
                      <a:pt x="32" y="119"/>
                    </a:lnTo>
                    <a:lnTo>
                      <a:pt x="39" y="122"/>
                    </a:lnTo>
                    <a:lnTo>
                      <a:pt x="46" y="124"/>
                    </a:lnTo>
                    <a:lnTo>
                      <a:pt x="53" y="122"/>
                    </a:lnTo>
                    <a:lnTo>
                      <a:pt x="60" y="119"/>
                    </a:lnTo>
                    <a:lnTo>
                      <a:pt x="65" y="114"/>
                    </a:lnTo>
                    <a:lnTo>
                      <a:pt x="68" y="105"/>
                    </a:lnTo>
                    <a:lnTo>
                      <a:pt x="72" y="89"/>
                    </a:lnTo>
                    <a:lnTo>
                      <a:pt x="72" y="70"/>
                    </a:lnTo>
                    <a:lnTo>
                      <a:pt x="72" y="51"/>
                    </a:lnTo>
                    <a:lnTo>
                      <a:pt x="70" y="37"/>
                    </a:lnTo>
                    <a:lnTo>
                      <a:pt x="65" y="26"/>
                    </a:lnTo>
                    <a:lnTo>
                      <a:pt x="60" y="21"/>
                    </a:lnTo>
                    <a:lnTo>
                      <a:pt x="53" y="18"/>
                    </a:lnTo>
                    <a:lnTo>
                      <a:pt x="46" y="16"/>
                    </a:lnTo>
                    <a:lnTo>
                      <a:pt x="39" y="18"/>
                    </a:lnTo>
                    <a:lnTo>
                      <a:pt x="32" y="21"/>
                    </a:lnTo>
                    <a:lnTo>
                      <a:pt x="26" y="26"/>
                    </a:lnTo>
                    <a:lnTo>
                      <a:pt x="23" y="37"/>
                    </a:lnTo>
                    <a:lnTo>
                      <a:pt x="19" y="51"/>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102" name="Rectangle 2991"/>
              <p:cNvSpPr>
                <a:spLocks noChangeArrowheads="1"/>
              </p:cNvSpPr>
              <p:nvPr/>
            </p:nvSpPr>
            <p:spPr bwMode="auto">
              <a:xfrm>
                <a:off x="1686" y="1291"/>
                <a:ext cx="9"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862" name="Group 3193"/>
            <p:cNvGrpSpPr>
              <a:grpSpLocks/>
            </p:cNvGrpSpPr>
            <p:nvPr/>
          </p:nvGrpSpPr>
          <p:grpSpPr bwMode="auto">
            <a:xfrm>
              <a:off x="1707" y="1231"/>
              <a:ext cx="496" cy="1874"/>
              <a:chOff x="1707" y="1231"/>
              <a:chExt cx="496" cy="1874"/>
            </a:xfrm>
          </p:grpSpPr>
          <p:sp>
            <p:nvSpPr>
              <p:cNvPr id="7703" name="Freeform 2993"/>
              <p:cNvSpPr>
                <a:spLocks/>
              </p:cNvSpPr>
              <p:nvPr/>
            </p:nvSpPr>
            <p:spPr bwMode="auto">
              <a:xfrm>
                <a:off x="1707" y="1231"/>
                <a:ext cx="45" cy="68"/>
              </a:xfrm>
              <a:custGeom>
                <a:avLst/>
                <a:gdLst>
                  <a:gd name="T0" fmla="*/ 89 w 89"/>
                  <a:gd name="T1" fmla="*/ 121 h 138"/>
                  <a:gd name="T2" fmla="*/ 89 w 89"/>
                  <a:gd name="T3" fmla="*/ 138 h 138"/>
                  <a:gd name="T4" fmla="*/ 0 w 89"/>
                  <a:gd name="T5" fmla="*/ 138 h 138"/>
                  <a:gd name="T6" fmla="*/ 0 w 89"/>
                  <a:gd name="T7" fmla="*/ 133 h 138"/>
                  <a:gd name="T8" fmla="*/ 2 w 89"/>
                  <a:gd name="T9" fmla="*/ 126 h 138"/>
                  <a:gd name="T10" fmla="*/ 5 w 89"/>
                  <a:gd name="T11" fmla="*/ 117 h 138"/>
                  <a:gd name="T12" fmla="*/ 12 w 89"/>
                  <a:gd name="T13" fmla="*/ 107 h 138"/>
                  <a:gd name="T14" fmla="*/ 18 w 89"/>
                  <a:gd name="T15" fmla="*/ 101 h 138"/>
                  <a:gd name="T16" fmla="*/ 25 w 89"/>
                  <a:gd name="T17" fmla="*/ 94 h 138"/>
                  <a:gd name="T18" fmla="*/ 33 w 89"/>
                  <a:gd name="T19" fmla="*/ 86 h 138"/>
                  <a:gd name="T20" fmla="*/ 51 w 89"/>
                  <a:gd name="T21" fmla="*/ 70 h 138"/>
                  <a:gd name="T22" fmla="*/ 63 w 89"/>
                  <a:gd name="T23" fmla="*/ 58 h 138"/>
                  <a:gd name="T24" fmla="*/ 66 w 89"/>
                  <a:gd name="T25" fmla="*/ 51 h 138"/>
                  <a:gd name="T26" fmla="*/ 68 w 89"/>
                  <a:gd name="T27" fmla="*/ 45 h 138"/>
                  <a:gd name="T28" fmla="*/ 70 w 89"/>
                  <a:gd name="T29" fmla="*/ 38 h 138"/>
                  <a:gd name="T30" fmla="*/ 68 w 89"/>
                  <a:gd name="T31" fmla="*/ 33 h 138"/>
                  <a:gd name="T32" fmla="*/ 66 w 89"/>
                  <a:gd name="T33" fmla="*/ 28 h 138"/>
                  <a:gd name="T34" fmla="*/ 63 w 89"/>
                  <a:gd name="T35" fmla="*/ 23 h 138"/>
                  <a:gd name="T36" fmla="*/ 58 w 89"/>
                  <a:gd name="T37" fmla="*/ 19 h 138"/>
                  <a:gd name="T38" fmla="*/ 52 w 89"/>
                  <a:gd name="T39" fmla="*/ 18 h 138"/>
                  <a:gd name="T40" fmla="*/ 45 w 89"/>
                  <a:gd name="T41" fmla="*/ 16 h 138"/>
                  <a:gd name="T42" fmla="*/ 39 w 89"/>
                  <a:gd name="T43" fmla="*/ 18 h 138"/>
                  <a:gd name="T44" fmla="*/ 32 w 89"/>
                  <a:gd name="T45" fmla="*/ 19 h 138"/>
                  <a:gd name="T46" fmla="*/ 26 w 89"/>
                  <a:gd name="T47" fmla="*/ 23 h 138"/>
                  <a:gd name="T48" fmla="*/ 23 w 89"/>
                  <a:gd name="T49" fmla="*/ 28 h 138"/>
                  <a:gd name="T50" fmla="*/ 21 w 89"/>
                  <a:gd name="T51" fmla="*/ 33 h 138"/>
                  <a:gd name="T52" fmla="*/ 19 w 89"/>
                  <a:gd name="T53" fmla="*/ 40 h 138"/>
                  <a:gd name="T54" fmla="*/ 2 w 89"/>
                  <a:gd name="T55" fmla="*/ 38 h 138"/>
                  <a:gd name="T56" fmla="*/ 5 w 89"/>
                  <a:gd name="T57" fmla="*/ 21 h 138"/>
                  <a:gd name="T58" fmla="*/ 14 w 89"/>
                  <a:gd name="T59" fmla="*/ 11 h 138"/>
                  <a:gd name="T60" fmla="*/ 28 w 89"/>
                  <a:gd name="T61" fmla="*/ 2 h 138"/>
                  <a:gd name="T62" fmla="*/ 45 w 89"/>
                  <a:gd name="T63" fmla="*/ 0 h 138"/>
                  <a:gd name="T64" fmla="*/ 63 w 89"/>
                  <a:gd name="T65" fmla="*/ 4 h 138"/>
                  <a:gd name="T66" fmla="*/ 77 w 89"/>
                  <a:gd name="T67" fmla="*/ 11 h 138"/>
                  <a:gd name="T68" fmla="*/ 80 w 89"/>
                  <a:gd name="T69" fmla="*/ 18 h 138"/>
                  <a:gd name="T70" fmla="*/ 84 w 89"/>
                  <a:gd name="T71" fmla="*/ 23 h 138"/>
                  <a:gd name="T72" fmla="*/ 87 w 89"/>
                  <a:gd name="T73" fmla="*/ 30 h 138"/>
                  <a:gd name="T74" fmla="*/ 87 w 89"/>
                  <a:gd name="T75" fmla="*/ 38 h 138"/>
                  <a:gd name="T76" fmla="*/ 87 w 89"/>
                  <a:gd name="T77" fmla="*/ 47 h 138"/>
                  <a:gd name="T78" fmla="*/ 84 w 89"/>
                  <a:gd name="T79" fmla="*/ 54 h 138"/>
                  <a:gd name="T80" fmla="*/ 80 w 89"/>
                  <a:gd name="T81" fmla="*/ 63 h 138"/>
                  <a:gd name="T82" fmla="*/ 75 w 89"/>
                  <a:gd name="T83" fmla="*/ 72 h 138"/>
                  <a:gd name="T84" fmla="*/ 70 w 89"/>
                  <a:gd name="T85" fmla="*/ 75 h 138"/>
                  <a:gd name="T86" fmla="*/ 65 w 89"/>
                  <a:gd name="T87" fmla="*/ 82 h 138"/>
                  <a:gd name="T88" fmla="*/ 58 w 89"/>
                  <a:gd name="T89" fmla="*/ 87 h 138"/>
                  <a:gd name="T90" fmla="*/ 49 w 89"/>
                  <a:gd name="T91" fmla="*/ 94 h 138"/>
                  <a:gd name="T92" fmla="*/ 42 w 89"/>
                  <a:gd name="T93" fmla="*/ 100 h 138"/>
                  <a:gd name="T94" fmla="*/ 37 w 89"/>
                  <a:gd name="T95" fmla="*/ 105 h 138"/>
                  <a:gd name="T96" fmla="*/ 33 w 89"/>
                  <a:gd name="T97" fmla="*/ 108 h 138"/>
                  <a:gd name="T98" fmla="*/ 30 w 89"/>
                  <a:gd name="T99" fmla="*/ 112 h 138"/>
                  <a:gd name="T100" fmla="*/ 23 w 89"/>
                  <a:gd name="T101" fmla="*/ 121 h 138"/>
                  <a:gd name="T102" fmla="*/ 89 w 89"/>
                  <a:gd name="T103" fmla="*/ 12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38">
                    <a:moveTo>
                      <a:pt x="89" y="121"/>
                    </a:moveTo>
                    <a:lnTo>
                      <a:pt x="89" y="138"/>
                    </a:lnTo>
                    <a:lnTo>
                      <a:pt x="0" y="138"/>
                    </a:lnTo>
                    <a:lnTo>
                      <a:pt x="0" y="133"/>
                    </a:lnTo>
                    <a:lnTo>
                      <a:pt x="2" y="126"/>
                    </a:lnTo>
                    <a:lnTo>
                      <a:pt x="5" y="117"/>
                    </a:lnTo>
                    <a:lnTo>
                      <a:pt x="12" y="107"/>
                    </a:lnTo>
                    <a:lnTo>
                      <a:pt x="18" y="101"/>
                    </a:lnTo>
                    <a:lnTo>
                      <a:pt x="25" y="94"/>
                    </a:lnTo>
                    <a:lnTo>
                      <a:pt x="33" y="86"/>
                    </a:lnTo>
                    <a:lnTo>
                      <a:pt x="51" y="70"/>
                    </a:lnTo>
                    <a:lnTo>
                      <a:pt x="63" y="58"/>
                    </a:lnTo>
                    <a:lnTo>
                      <a:pt x="66" y="51"/>
                    </a:lnTo>
                    <a:lnTo>
                      <a:pt x="68" y="45"/>
                    </a:lnTo>
                    <a:lnTo>
                      <a:pt x="70" y="38"/>
                    </a:lnTo>
                    <a:lnTo>
                      <a:pt x="68" y="33"/>
                    </a:lnTo>
                    <a:lnTo>
                      <a:pt x="66" y="28"/>
                    </a:lnTo>
                    <a:lnTo>
                      <a:pt x="63" y="23"/>
                    </a:lnTo>
                    <a:lnTo>
                      <a:pt x="58" y="19"/>
                    </a:lnTo>
                    <a:lnTo>
                      <a:pt x="52" y="18"/>
                    </a:lnTo>
                    <a:lnTo>
                      <a:pt x="45" y="16"/>
                    </a:lnTo>
                    <a:lnTo>
                      <a:pt x="39" y="18"/>
                    </a:lnTo>
                    <a:lnTo>
                      <a:pt x="32" y="19"/>
                    </a:lnTo>
                    <a:lnTo>
                      <a:pt x="26" y="23"/>
                    </a:lnTo>
                    <a:lnTo>
                      <a:pt x="23" y="28"/>
                    </a:lnTo>
                    <a:lnTo>
                      <a:pt x="21" y="33"/>
                    </a:lnTo>
                    <a:lnTo>
                      <a:pt x="19" y="40"/>
                    </a:lnTo>
                    <a:lnTo>
                      <a:pt x="2" y="38"/>
                    </a:lnTo>
                    <a:lnTo>
                      <a:pt x="5" y="21"/>
                    </a:lnTo>
                    <a:lnTo>
                      <a:pt x="14" y="11"/>
                    </a:lnTo>
                    <a:lnTo>
                      <a:pt x="28" y="2"/>
                    </a:lnTo>
                    <a:lnTo>
                      <a:pt x="45" y="0"/>
                    </a:lnTo>
                    <a:lnTo>
                      <a:pt x="63" y="4"/>
                    </a:lnTo>
                    <a:lnTo>
                      <a:pt x="77" y="11"/>
                    </a:lnTo>
                    <a:lnTo>
                      <a:pt x="80" y="18"/>
                    </a:lnTo>
                    <a:lnTo>
                      <a:pt x="84" y="23"/>
                    </a:lnTo>
                    <a:lnTo>
                      <a:pt x="87" y="30"/>
                    </a:lnTo>
                    <a:lnTo>
                      <a:pt x="87" y="38"/>
                    </a:lnTo>
                    <a:lnTo>
                      <a:pt x="87" y="47"/>
                    </a:lnTo>
                    <a:lnTo>
                      <a:pt x="84" y="54"/>
                    </a:lnTo>
                    <a:lnTo>
                      <a:pt x="80" y="63"/>
                    </a:lnTo>
                    <a:lnTo>
                      <a:pt x="75" y="72"/>
                    </a:lnTo>
                    <a:lnTo>
                      <a:pt x="70" y="75"/>
                    </a:lnTo>
                    <a:lnTo>
                      <a:pt x="65" y="82"/>
                    </a:lnTo>
                    <a:lnTo>
                      <a:pt x="58" y="87"/>
                    </a:lnTo>
                    <a:lnTo>
                      <a:pt x="49" y="94"/>
                    </a:lnTo>
                    <a:lnTo>
                      <a:pt x="42" y="100"/>
                    </a:lnTo>
                    <a:lnTo>
                      <a:pt x="37" y="105"/>
                    </a:lnTo>
                    <a:lnTo>
                      <a:pt x="33" y="108"/>
                    </a:lnTo>
                    <a:lnTo>
                      <a:pt x="30" y="112"/>
                    </a:lnTo>
                    <a:lnTo>
                      <a:pt x="23" y="121"/>
                    </a:lnTo>
                    <a:lnTo>
                      <a:pt x="89" y="12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704" name="Line 2994"/>
              <p:cNvSpPr>
                <a:spLocks noChangeShapeType="1"/>
              </p:cNvSpPr>
              <p:nvPr/>
            </p:nvSpPr>
            <p:spPr bwMode="auto">
              <a:xfrm flipV="1">
                <a:off x="1814"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5" name="Line 2995"/>
              <p:cNvSpPr>
                <a:spLocks noChangeShapeType="1"/>
              </p:cNvSpPr>
              <p:nvPr/>
            </p:nvSpPr>
            <p:spPr bwMode="auto">
              <a:xfrm flipV="1">
                <a:off x="1814"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6" name="Line 2996"/>
              <p:cNvSpPr>
                <a:spLocks noChangeShapeType="1"/>
              </p:cNvSpPr>
              <p:nvPr/>
            </p:nvSpPr>
            <p:spPr bwMode="auto">
              <a:xfrm flipV="1">
                <a:off x="1814"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7" name="Line 2997"/>
              <p:cNvSpPr>
                <a:spLocks noChangeShapeType="1"/>
              </p:cNvSpPr>
              <p:nvPr/>
            </p:nvSpPr>
            <p:spPr bwMode="auto">
              <a:xfrm flipV="1">
                <a:off x="1814"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8" name="Line 2998"/>
              <p:cNvSpPr>
                <a:spLocks noChangeShapeType="1"/>
              </p:cNvSpPr>
              <p:nvPr/>
            </p:nvSpPr>
            <p:spPr bwMode="auto">
              <a:xfrm flipV="1">
                <a:off x="1814"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9" name="Line 2999"/>
              <p:cNvSpPr>
                <a:spLocks noChangeShapeType="1"/>
              </p:cNvSpPr>
              <p:nvPr/>
            </p:nvSpPr>
            <p:spPr bwMode="auto">
              <a:xfrm flipV="1">
                <a:off x="1814"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0" name="Line 3000"/>
              <p:cNvSpPr>
                <a:spLocks noChangeShapeType="1"/>
              </p:cNvSpPr>
              <p:nvPr/>
            </p:nvSpPr>
            <p:spPr bwMode="auto">
              <a:xfrm flipV="1">
                <a:off x="1814"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1" name="Line 3001"/>
              <p:cNvSpPr>
                <a:spLocks noChangeShapeType="1"/>
              </p:cNvSpPr>
              <p:nvPr/>
            </p:nvSpPr>
            <p:spPr bwMode="auto">
              <a:xfrm flipV="1">
                <a:off x="1814"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2" name="Line 3002"/>
              <p:cNvSpPr>
                <a:spLocks noChangeShapeType="1"/>
              </p:cNvSpPr>
              <p:nvPr/>
            </p:nvSpPr>
            <p:spPr bwMode="auto">
              <a:xfrm flipV="1">
                <a:off x="1814"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3" name="Line 3003"/>
              <p:cNvSpPr>
                <a:spLocks noChangeShapeType="1"/>
              </p:cNvSpPr>
              <p:nvPr/>
            </p:nvSpPr>
            <p:spPr bwMode="auto">
              <a:xfrm flipV="1">
                <a:off x="1814"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4" name="Line 3004"/>
              <p:cNvSpPr>
                <a:spLocks noChangeShapeType="1"/>
              </p:cNvSpPr>
              <p:nvPr/>
            </p:nvSpPr>
            <p:spPr bwMode="auto">
              <a:xfrm flipV="1">
                <a:off x="1814"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5" name="Line 3005"/>
              <p:cNvSpPr>
                <a:spLocks noChangeShapeType="1"/>
              </p:cNvSpPr>
              <p:nvPr/>
            </p:nvSpPr>
            <p:spPr bwMode="auto">
              <a:xfrm flipV="1">
                <a:off x="1814"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6" name="Line 3006"/>
              <p:cNvSpPr>
                <a:spLocks noChangeShapeType="1"/>
              </p:cNvSpPr>
              <p:nvPr/>
            </p:nvSpPr>
            <p:spPr bwMode="auto">
              <a:xfrm flipV="1">
                <a:off x="1814"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7" name="Line 3007"/>
              <p:cNvSpPr>
                <a:spLocks noChangeShapeType="1"/>
              </p:cNvSpPr>
              <p:nvPr/>
            </p:nvSpPr>
            <p:spPr bwMode="auto">
              <a:xfrm flipV="1">
                <a:off x="1814"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8" name="Line 3008"/>
              <p:cNvSpPr>
                <a:spLocks noChangeShapeType="1"/>
              </p:cNvSpPr>
              <p:nvPr/>
            </p:nvSpPr>
            <p:spPr bwMode="auto">
              <a:xfrm flipV="1">
                <a:off x="1814"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19" name="Line 3009"/>
              <p:cNvSpPr>
                <a:spLocks noChangeShapeType="1"/>
              </p:cNvSpPr>
              <p:nvPr/>
            </p:nvSpPr>
            <p:spPr bwMode="auto">
              <a:xfrm flipV="1">
                <a:off x="1814"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0" name="Line 3010"/>
              <p:cNvSpPr>
                <a:spLocks noChangeShapeType="1"/>
              </p:cNvSpPr>
              <p:nvPr/>
            </p:nvSpPr>
            <p:spPr bwMode="auto">
              <a:xfrm flipV="1">
                <a:off x="1814"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1" name="Line 3011"/>
              <p:cNvSpPr>
                <a:spLocks noChangeShapeType="1"/>
              </p:cNvSpPr>
              <p:nvPr/>
            </p:nvSpPr>
            <p:spPr bwMode="auto">
              <a:xfrm flipV="1">
                <a:off x="1814"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2" name="Line 3012"/>
              <p:cNvSpPr>
                <a:spLocks noChangeShapeType="1"/>
              </p:cNvSpPr>
              <p:nvPr/>
            </p:nvSpPr>
            <p:spPr bwMode="auto">
              <a:xfrm flipV="1">
                <a:off x="1814"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3" name="Line 3013"/>
              <p:cNvSpPr>
                <a:spLocks noChangeShapeType="1"/>
              </p:cNvSpPr>
              <p:nvPr/>
            </p:nvSpPr>
            <p:spPr bwMode="auto">
              <a:xfrm flipV="1">
                <a:off x="1814"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4" name="Line 3014"/>
              <p:cNvSpPr>
                <a:spLocks noChangeShapeType="1"/>
              </p:cNvSpPr>
              <p:nvPr/>
            </p:nvSpPr>
            <p:spPr bwMode="auto">
              <a:xfrm flipV="1">
                <a:off x="1814"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5" name="Line 3015"/>
              <p:cNvSpPr>
                <a:spLocks noChangeShapeType="1"/>
              </p:cNvSpPr>
              <p:nvPr/>
            </p:nvSpPr>
            <p:spPr bwMode="auto">
              <a:xfrm flipV="1">
                <a:off x="1814"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6" name="Line 3016"/>
              <p:cNvSpPr>
                <a:spLocks noChangeShapeType="1"/>
              </p:cNvSpPr>
              <p:nvPr/>
            </p:nvSpPr>
            <p:spPr bwMode="auto">
              <a:xfrm flipV="1">
                <a:off x="1814"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7" name="Line 3017"/>
              <p:cNvSpPr>
                <a:spLocks noChangeShapeType="1"/>
              </p:cNvSpPr>
              <p:nvPr/>
            </p:nvSpPr>
            <p:spPr bwMode="auto">
              <a:xfrm flipV="1">
                <a:off x="1814"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8" name="Line 3018"/>
              <p:cNvSpPr>
                <a:spLocks noChangeShapeType="1"/>
              </p:cNvSpPr>
              <p:nvPr/>
            </p:nvSpPr>
            <p:spPr bwMode="auto">
              <a:xfrm flipV="1">
                <a:off x="1814"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29" name="Line 3019"/>
              <p:cNvSpPr>
                <a:spLocks noChangeShapeType="1"/>
              </p:cNvSpPr>
              <p:nvPr/>
            </p:nvSpPr>
            <p:spPr bwMode="auto">
              <a:xfrm flipV="1">
                <a:off x="1814"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0" name="Line 3020"/>
              <p:cNvSpPr>
                <a:spLocks noChangeShapeType="1"/>
              </p:cNvSpPr>
              <p:nvPr/>
            </p:nvSpPr>
            <p:spPr bwMode="auto">
              <a:xfrm flipV="1">
                <a:off x="1814"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1" name="Line 3021"/>
              <p:cNvSpPr>
                <a:spLocks noChangeShapeType="1"/>
              </p:cNvSpPr>
              <p:nvPr/>
            </p:nvSpPr>
            <p:spPr bwMode="auto">
              <a:xfrm flipV="1">
                <a:off x="1814"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2" name="Line 3022"/>
              <p:cNvSpPr>
                <a:spLocks noChangeShapeType="1"/>
              </p:cNvSpPr>
              <p:nvPr/>
            </p:nvSpPr>
            <p:spPr bwMode="auto">
              <a:xfrm flipV="1">
                <a:off x="1814"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3" name="Line 3023"/>
              <p:cNvSpPr>
                <a:spLocks noChangeShapeType="1"/>
              </p:cNvSpPr>
              <p:nvPr/>
            </p:nvSpPr>
            <p:spPr bwMode="auto">
              <a:xfrm flipV="1">
                <a:off x="1814"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4" name="Line 3024"/>
              <p:cNvSpPr>
                <a:spLocks noChangeShapeType="1"/>
              </p:cNvSpPr>
              <p:nvPr/>
            </p:nvSpPr>
            <p:spPr bwMode="auto">
              <a:xfrm flipV="1">
                <a:off x="1814"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5" name="Line 3025"/>
              <p:cNvSpPr>
                <a:spLocks noChangeShapeType="1"/>
              </p:cNvSpPr>
              <p:nvPr/>
            </p:nvSpPr>
            <p:spPr bwMode="auto">
              <a:xfrm flipV="1">
                <a:off x="1814"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6" name="Line 3026"/>
              <p:cNvSpPr>
                <a:spLocks noChangeShapeType="1"/>
              </p:cNvSpPr>
              <p:nvPr/>
            </p:nvSpPr>
            <p:spPr bwMode="auto">
              <a:xfrm flipV="1">
                <a:off x="1814"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7" name="Line 3027"/>
              <p:cNvSpPr>
                <a:spLocks noChangeShapeType="1"/>
              </p:cNvSpPr>
              <p:nvPr/>
            </p:nvSpPr>
            <p:spPr bwMode="auto">
              <a:xfrm flipV="1">
                <a:off x="1814"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8" name="Line 3028"/>
              <p:cNvSpPr>
                <a:spLocks noChangeShapeType="1"/>
              </p:cNvSpPr>
              <p:nvPr/>
            </p:nvSpPr>
            <p:spPr bwMode="auto">
              <a:xfrm flipV="1">
                <a:off x="1814"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39" name="Line 3029"/>
              <p:cNvSpPr>
                <a:spLocks noChangeShapeType="1"/>
              </p:cNvSpPr>
              <p:nvPr/>
            </p:nvSpPr>
            <p:spPr bwMode="auto">
              <a:xfrm flipV="1">
                <a:off x="1814"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0" name="Line 3030"/>
              <p:cNvSpPr>
                <a:spLocks noChangeShapeType="1"/>
              </p:cNvSpPr>
              <p:nvPr/>
            </p:nvSpPr>
            <p:spPr bwMode="auto">
              <a:xfrm flipV="1">
                <a:off x="1814"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1" name="Line 3031"/>
              <p:cNvSpPr>
                <a:spLocks noChangeShapeType="1"/>
              </p:cNvSpPr>
              <p:nvPr/>
            </p:nvSpPr>
            <p:spPr bwMode="auto">
              <a:xfrm flipV="1">
                <a:off x="1814"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2" name="Line 3032"/>
              <p:cNvSpPr>
                <a:spLocks noChangeShapeType="1"/>
              </p:cNvSpPr>
              <p:nvPr/>
            </p:nvSpPr>
            <p:spPr bwMode="auto">
              <a:xfrm flipV="1">
                <a:off x="1814"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3" name="Line 3033"/>
              <p:cNvSpPr>
                <a:spLocks noChangeShapeType="1"/>
              </p:cNvSpPr>
              <p:nvPr/>
            </p:nvSpPr>
            <p:spPr bwMode="auto">
              <a:xfrm flipV="1">
                <a:off x="1814"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4" name="Line 3034"/>
              <p:cNvSpPr>
                <a:spLocks noChangeShapeType="1"/>
              </p:cNvSpPr>
              <p:nvPr/>
            </p:nvSpPr>
            <p:spPr bwMode="auto">
              <a:xfrm flipV="1">
                <a:off x="1814"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5" name="Line 3035"/>
              <p:cNvSpPr>
                <a:spLocks noChangeShapeType="1"/>
              </p:cNvSpPr>
              <p:nvPr/>
            </p:nvSpPr>
            <p:spPr bwMode="auto">
              <a:xfrm flipV="1">
                <a:off x="1814"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6" name="Line 3036"/>
              <p:cNvSpPr>
                <a:spLocks noChangeShapeType="1"/>
              </p:cNvSpPr>
              <p:nvPr/>
            </p:nvSpPr>
            <p:spPr bwMode="auto">
              <a:xfrm flipV="1">
                <a:off x="1814"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7" name="Line 3037"/>
              <p:cNvSpPr>
                <a:spLocks noChangeShapeType="1"/>
              </p:cNvSpPr>
              <p:nvPr/>
            </p:nvSpPr>
            <p:spPr bwMode="auto">
              <a:xfrm flipV="1">
                <a:off x="1814"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8" name="Line 3038"/>
              <p:cNvSpPr>
                <a:spLocks noChangeShapeType="1"/>
              </p:cNvSpPr>
              <p:nvPr/>
            </p:nvSpPr>
            <p:spPr bwMode="auto">
              <a:xfrm flipV="1">
                <a:off x="1814"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49" name="Line 3039"/>
              <p:cNvSpPr>
                <a:spLocks noChangeShapeType="1"/>
              </p:cNvSpPr>
              <p:nvPr/>
            </p:nvSpPr>
            <p:spPr bwMode="auto">
              <a:xfrm flipV="1">
                <a:off x="1814"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0" name="Line 3040"/>
              <p:cNvSpPr>
                <a:spLocks noChangeShapeType="1"/>
              </p:cNvSpPr>
              <p:nvPr/>
            </p:nvSpPr>
            <p:spPr bwMode="auto">
              <a:xfrm flipV="1">
                <a:off x="1814"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1" name="Line 3041"/>
              <p:cNvSpPr>
                <a:spLocks noChangeShapeType="1"/>
              </p:cNvSpPr>
              <p:nvPr/>
            </p:nvSpPr>
            <p:spPr bwMode="auto">
              <a:xfrm flipV="1">
                <a:off x="1814"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2" name="Line 3042"/>
              <p:cNvSpPr>
                <a:spLocks noChangeShapeType="1"/>
              </p:cNvSpPr>
              <p:nvPr/>
            </p:nvSpPr>
            <p:spPr bwMode="auto">
              <a:xfrm flipV="1">
                <a:off x="1814"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3" name="Line 3043"/>
              <p:cNvSpPr>
                <a:spLocks noChangeShapeType="1"/>
              </p:cNvSpPr>
              <p:nvPr/>
            </p:nvSpPr>
            <p:spPr bwMode="auto">
              <a:xfrm flipV="1">
                <a:off x="1814"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4" name="Line 3044"/>
              <p:cNvSpPr>
                <a:spLocks noChangeShapeType="1"/>
              </p:cNvSpPr>
              <p:nvPr/>
            </p:nvSpPr>
            <p:spPr bwMode="auto">
              <a:xfrm flipV="1">
                <a:off x="1814"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5" name="Line 3045"/>
              <p:cNvSpPr>
                <a:spLocks noChangeShapeType="1"/>
              </p:cNvSpPr>
              <p:nvPr/>
            </p:nvSpPr>
            <p:spPr bwMode="auto">
              <a:xfrm flipV="1">
                <a:off x="1814"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6" name="Line 3046"/>
              <p:cNvSpPr>
                <a:spLocks noChangeShapeType="1"/>
              </p:cNvSpPr>
              <p:nvPr/>
            </p:nvSpPr>
            <p:spPr bwMode="auto">
              <a:xfrm flipV="1">
                <a:off x="1814"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7" name="Line 3047"/>
              <p:cNvSpPr>
                <a:spLocks noChangeShapeType="1"/>
              </p:cNvSpPr>
              <p:nvPr/>
            </p:nvSpPr>
            <p:spPr bwMode="auto">
              <a:xfrm flipV="1">
                <a:off x="1814"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8" name="Line 3048"/>
              <p:cNvSpPr>
                <a:spLocks noChangeShapeType="1"/>
              </p:cNvSpPr>
              <p:nvPr/>
            </p:nvSpPr>
            <p:spPr bwMode="auto">
              <a:xfrm flipV="1">
                <a:off x="1814"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59" name="Line 3049"/>
              <p:cNvSpPr>
                <a:spLocks noChangeShapeType="1"/>
              </p:cNvSpPr>
              <p:nvPr/>
            </p:nvSpPr>
            <p:spPr bwMode="auto">
              <a:xfrm flipV="1">
                <a:off x="1814"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0" name="Line 3050"/>
              <p:cNvSpPr>
                <a:spLocks noChangeShapeType="1"/>
              </p:cNvSpPr>
              <p:nvPr/>
            </p:nvSpPr>
            <p:spPr bwMode="auto">
              <a:xfrm flipV="1">
                <a:off x="1814"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1" name="Line 3051"/>
              <p:cNvSpPr>
                <a:spLocks noChangeShapeType="1"/>
              </p:cNvSpPr>
              <p:nvPr/>
            </p:nvSpPr>
            <p:spPr bwMode="auto">
              <a:xfrm flipV="1">
                <a:off x="1814"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2" name="Line 3052"/>
              <p:cNvSpPr>
                <a:spLocks noChangeShapeType="1"/>
              </p:cNvSpPr>
              <p:nvPr/>
            </p:nvSpPr>
            <p:spPr bwMode="auto">
              <a:xfrm flipV="1">
                <a:off x="1814"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3" name="Line 3053"/>
              <p:cNvSpPr>
                <a:spLocks noChangeShapeType="1"/>
              </p:cNvSpPr>
              <p:nvPr/>
            </p:nvSpPr>
            <p:spPr bwMode="auto">
              <a:xfrm flipV="1">
                <a:off x="1814"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4" name="Line 3054"/>
              <p:cNvSpPr>
                <a:spLocks noChangeShapeType="1"/>
              </p:cNvSpPr>
              <p:nvPr/>
            </p:nvSpPr>
            <p:spPr bwMode="auto">
              <a:xfrm flipV="1">
                <a:off x="1814"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5" name="Line 3055"/>
              <p:cNvSpPr>
                <a:spLocks noChangeShapeType="1"/>
              </p:cNvSpPr>
              <p:nvPr/>
            </p:nvSpPr>
            <p:spPr bwMode="auto">
              <a:xfrm flipV="1">
                <a:off x="1814"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6" name="Line 3056"/>
              <p:cNvSpPr>
                <a:spLocks noChangeShapeType="1"/>
              </p:cNvSpPr>
              <p:nvPr/>
            </p:nvSpPr>
            <p:spPr bwMode="auto">
              <a:xfrm flipV="1">
                <a:off x="1814"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7" name="Line 3057"/>
              <p:cNvSpPr>
                <a:spLocks noChangeShapeType="1"/>
              </p:cNvSpPr>
              <p:nvPr/>
            </p:nvSpPr>
            <p:spPr bwMode="auto">
              <a:xfrm flipV="1">
                <a:off x="1814"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8" name="Line 3058"/>
              <p:cNvSpPr>
                <a:spLocks noChangeShapeType="1"/>
              </p:cNvSpPr>
              <p:nvPr/>
            </p:nvSpPr>
            <p:spPr bwMode="auto">
              <a:xfrm flipV="1">
                <a:off x="1814"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69" name="Line 3059"/>
              <p:cNvSpPr>
                <a:spLocks noChangeShapeType="1"/>
              </p:cNvSpPr>
              <p:nvPr/>
            </p:nvSpPr>
            <p:spPr bwMode="auto">
              <a:xfrm flipV="1">
                <a:off x="1814"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0" name="Line 3060"/>
              <p:cNvSpPr>
                <a:spLocks noChangeShapeType="1"/>
              </p:cNvSpPr>
              <p:nvPr/>
            </p:nvSpPr>
            <p:spPr bwMode="auto">
              <a:xfrm flipV="1">
                <a:off x="1814"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1" name="Line 3061"/>
              <p:cNvSpPr>
                <a:spLocks noChangeShapeType="1"/>
              </p:cNvSpPr>
              <p:nvPr/>
            </p:nvSpPr>
            <p:spPr bwMode="auto">
              <a:xfrm flipV="1">
                <a:off x="1814"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2" name="Line 3062"/>
              <p:cNvSpPr>
                <a:spLocks noChangeShapeType="1"/>
              </p:cNvSpPr>
              <p:nvPr/>
            </p:nvSpPr>
            <p:spPr bwMode="auto">
              <a:xfrm flipV="1">
                <a:off x="1814"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3" name="Line 3063"/>
              <p:cNvSpPr>
                <a:spLocks noChangeShapeType="1"/>
              </p:cNvSpPr>
              <p:nvPr/>
            </p:nvSpPr>
            <p:spPr bwMode="auto">
              <a:xfrm flipV="1">
                <a:off x="1814"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4" name="Line 3064"/>
              <p:cNvSpPr>
                <a:spLocks noChangeShapeType="1"/>
              </p:cNvSpPr>
              <p:nvPr/>
            </p:nvSpPr>
            <p:spPr bwMode="auto">
              <a:xfrm flipV="1">
                <a:off x="1814"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5" name="Line 3065"/>
              <p:cNvSpPr>
                <a:spLocks noChangeShapeType="1"/>
              </p:cNvSpPr>
              <p:nvPr/>
            </p:nvSpPr>
            <p:spPr bwMode="auto">
              <a:xfrm flipV="1">
                <a:off x="1814"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6" name="Line 3066"/>
              <p:cNvSpPr>
                <a:spLocks noChangeShapeType="1"/>
              </p:cNvSpPr>
              <p:nvPr/>
            </p:nvSpPr>
            <p:spPr bwMode="auto">
              <a:xfrm flipV="1">
                <a:off x="1814"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7" name="Line 3067"/>
              <p:cNvSpPr>
                <a:spLocks noChangeShapeType="1"/>
              </p:cNvSpPr>
              <p:nvPr/>
            </p:nvSpPr>
            <p:spPr bwMode="auto">
              <a:xfrm flipV="1">
                <a:off x="1814"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8" name="Line 3068"/>
              <p:cNvSpPr>
                <a:spLocks noChangeShapeType="1"/>
              </p:cNvSpPr>
              <p:nvPr/>
            </p:nvSpPr>
            <p:spPr bwMode="auto">
              <a:xfrm flipV="1">
                <a:off x="1814"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79" name="Line 3069"/>
              <p:cNvSpPr>
                <a:spLocks noChangeShapeType="1"/>
              </p:cNvSpPr>
              <p:nvPr/>
            </p:nvSpPr>
            <p:spPr bwMode="auto">
              <a:xfrm flipV="1">
                <a:off x="1814"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0" name="Line 3070"/>
              <p:cNvSpPr>
                <a:spLocks noChangeShapeType="1"/>
              </p:cNvSpPr>
              <p:nvPr/>
            </p:nvSpPr>
            <p:spPr bwMode="auto">
              <a:xfrm flipV="1">
                <a:off x="1814"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1" name="Line 3071"/>
              <p:cNvSpPr>
                <a:spLocks noChangeShapeType="1"/>
              </p:cNvSpPr>
              <p:nvPr/>
            </p:nvSpPr>
            <p:spPr bwMode="auto">
              <a:xfrm flipV="1">
                <a:off x="1814"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2" name="Line 3072"/>
              <p:cNvSpPr>
                <a:spLocks noChangeShapeType="1"/>
              </p:cNvSpPr>
              <p:nvPr/>
            </p:nvSpPr>
            <p:spPr bwMode="auto">
              <a:xfrm flipV="1">
                <a:off x="1814"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3" name="Line 3073"/>
              <p:cNvSpPr>
                <a:spLocks noChangeShapeType="1"/>
              </p:cNvSpPr>
              <p:nvPr/>
            </p:nvSpPr>
            <p:spPr bwMode="auto">
              <a:xfrm flipV="1">
                <a:off x="1814"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4" name="Line 3074"/>
              <p:cNvSpPr>
                <a:spLocks noChangeShapeType="1"/>
              </p:cNvSpPr>
              <p:nvPr/>
            </p:nvSpPr>
            <p:spPr bwMode="auto">
              <a:xfrm flipV="1">
                <a:off x="1814"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5" name="Line 3075"/>
              <p:cNvSpPr>
                <a:spLocks noChangeShapeType="1"/>
              </p:cNvSpPr>
              <p:nvPr/>
            </p:nvSpPr>
            <p:spPr bwMode="auto">
              <a:xfrm flipV="1">
                <a:off x="1814"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6" name="Line 3076"/>
              <p:cNvSpPr>
                <a:spLocks noChangeShapeType="1"/>
              </p:cNvSpPr>
              <p:nvPr/>
            </p:nvSpPr>
            <p:spPr bwMode="auto">
              <a:xfrm flipV="1">
                <a:off x="1814"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7" name="Line 3077"/>
              <p:cNvSpPr>
                <a:spLocks noChangeShapeType="1"/>
              </p:cNvSpPr>
              <p:nvPr/>
            </p:nvSpPr>
            <p:spPr bwMode="auto">
              <a:xfrm flipV="1">
                <a:off x="1814"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8" name="Line 3078"/>
              <p:cNvSpPr>
                <a:spLocks noChangeShapeType="1"/>
              </p:cNvSpPr>
              <p:nvPr/>
            </p:nvSpPr>
            <p:spPr bwMode="auto">
              <a:xfrm flipV="1">
                <a:off x="1814"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89" name="Line 3079"/>
              <p:cNvSpPr>
                <a:spLocks noChangeShapeType="1"/>
              </p:cNvSpPr>
              <p:nvPr/>
            </p:nvSpPr>
            <p:spPr bwMode="auto">
              <a:xfrm flipV="1">
                <a:off x="1814"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0" name="Line 3080"/>
              <p:cNvSpPr>
                <a:spLocks noChangeShapeType="1"/>
              </p:cNvSpPr>
              <p:nvPr/>
            </p:nvSpPr>
            <p:spPr bwMode="auto">
              <a:xfrm flipV="1">
                <a:off x="1814"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1" name="Line 3081"/>
              <p:cNvSpPr>
                <a:spLocks noChangeShapeType="1"/>
              </p:cNvSpPr>
              <p:nvPr/>
            </p:nvSpPr>
            <p:spPr bwMode="auto">
              <a:xfrm flipV="1">
                <a:off x="1814"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2" name="Line 3082"/>
              <p:cNvSpPr>
                <a:spLocks noChangeShapeType="1"/>
              </p:cNvSpPr>
              <p:nvPr/>
            </p:nvSpPr>
            <p:spPr bwMode="auto">
              <a:xfrm flipV="1">
                <a:off x="1814"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3" name="Line 3083"/>
              <p:cNvSpPr>
                <a:spLocks noChangeShapeType="1"/>
              </p:cNvSpPr>
              <p:nvPr/>
            </p:nvSpPr>
            <p:spPr bwMode="auto">
              <a:xfrm flipV="1">
                <a:off x="1814"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4" name="Line 3084"/>
              <p:cNvSpPr>
                <a:spLocks noChangeShapeType="1"/>
              </p:cNvSpPr>
              <p:nvPr/>
            </p:nvSpPr>
            <p:spPr bwMode="auto">
              <a:xfrm flipV="1">
                <a:off x="1814"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5" name="Line 3085"/>
              <p:cNvSpPr>
                <a:spLocks noChangeShapeType="1"/>
              </p:cNvSpPr>
              <p:nvPr/>
            </p:nvSpPr>
            <p:spPr bwMode="auto">
              <a:xfrm flipV="1">
                <a:off x="1814"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6" name="Line 3086"/>
              <p:cNvSpPr>
                <a:spLocks noChangeShapeType="1"/>
              </p:cNvSpPr>
              <p:nvPr/>
            </p:nvSpPr>
            <p:spPr bwMode="auto">
              <a:xfrm flipV="1">
                <a:off x="1814"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7" name="Line 3087"/>
              <p:cNvSpPr>
                <a:spLocks noChangeShapeType="1"/>
              </p:cNvSpPr>
              <p:nvPr/>
            </p:nvSpPr>
            <p:spPr bwMode="auto">
              <a:xfrm flipV="1">
                <a:off x="1814"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8" name="Line 3088"/>
              <p:cNvSpPr>
                <a:spLocks noChangeShapeType="1"/>
              </p:cNvSpPr>
              <p:nvPr/>
            </p:nvSpPr>
            <p:spPr bwMode="auto">
              <a:xfrm flipV="1">
                <a:off x="1814"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99" name="Line 3089"/>
              <p:cNvSpPr>
                <a:spLocks noChangeShapeType="1"/>
              </p:cNvSpPr>
              <p:nvPr/>
            </p:nvSpPr>
            <p:spPr bwMode="auto">
              <a:xfrm flipV="1">
                <a:off x="1814"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0" name="Line 3090"/>
              <p:cNvSpPr>
                <a:spLocks noChangeShapeType="1"/>
              </p:cNvSpPr>
              <p:nvPr/>
            </p:nvSpPr>
            <p:spPr bwMode="auto">
              <a:xfrm flipV="1">
                <a:off x="1814"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1" name="Line 3091"/>
              <p:cNvSpPr>
                <a:spLocks noChangeShapeType="1"/>
              </p:cNvSpPr>
              <p:nvPr/>
            </p:nvSpPr>
            <p:spPr bwMode="auto">
              <a:xfrm flipV="1">
                <a:off x="1814"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2" name="Line 3092"/>
              <p:cNvSpPr>
                <a:spLocks noChangeShapeType="1"/>
              </p:cNvSpPr>
              <p:nvPr/>
            </p:nvSpPr>
            <p:spPr bwMode="auto">
              <a:xfrm flipV="1">
                <a:off x="1814"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3" name="Line 3093"/>
              <p:cNvSpPr>
                <a:spLocks noChangeShapeType="1"/>
              </p:cNvSpPr>
              <p:nvPr/>
            </p:nvSpPr>
            <p:spPr bwMode="auto">
              <a:xfrm flipV="1">
                <a:off x="1814"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4" name="Line 3094"/>
              <p:cNvSpPr>
                <a:spLocks noChangeShapeType="1"/>
              </p:cNvSpPr>
              <p:nvPr/>
            </p:nvSpPr>
            <p:spPr bwMode="auto">
              <a:xfrm flipV="1">
                <a:off x="1814"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5" name="Line 3095"/>
              <p:cNvSpPr>
                <a:spLocks noChangeShapeType="1"/>
              </p:cNvSpPr>
              <p:nvPr/>
            </p:nvSpPr>
            <p:spPr bwMode="auto">
              <a:xfrm flipV="1">
                <a:off x="1814"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6" name="Line 3096"/>
              <p:cNvSpPr>
                <a:spLocks noChangeShapeType="1"/>
              </p:cNvSpPr>
              <p:nvPr/>
            </p:nvSpPr>
            <p:spPr bwMode="auto">
              <a:xfrm flipV="1">
                <a:off x="1814"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7" name="Line 3097"/>
              <p:cNvSpPr>
                <a:spLocks noChangeShapeType="1"/>
              </p:cNvSpPr>
              <p:nvPr/>
            </p:nvSpPr>
            <p:spPr bwMode="auto">
              <a:xfrm flipV="1">
                <a:off x="1814"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8" name="Line 3098"/>
              <p:cNvSpPr>
                <a:spLocks noChangeShapeType="1"/>
              </p:cNvSpPr>
              <p:nvPr/>
            </p:nvSpPr>
            <p:spPr bwMode="auto">
              <a:xfrm flipV="1">
                <a:off x="1814"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09" name="Line 3099"/>
              <p:cNvSpPr>
                <a:spLocks noChangeShapeType="1"/>
              </p:cNvSpPr>
              <p:nvPr/>
            </p:nvSpPr>
            <p:spPr bwMode="auto">
              <a:xfrm flipV="1">
                <a:off x="1814"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0" name="Line 3100"/>
              <p:cNvSpPr>
                <a:spLocks noChangeShapeType="1"/>
              </p:cNvSpPr>
              <p:nvPr/>
            </p:nvSpPr>
            <p:spPr bwMode="auto">
              <a:xfrm flipV="1">
                <a:off x="1814"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1" name="Line 3101"/>
              <p:cNvSpPr>
                <a:spLocks noChangeShapeType="1"/>
              </p:cNvSpPr>
              <p:nvPr/>
            </p:nvSpPr>
            <p:spPr bwMode="auto">
              <a:xfrm flipV="1">
                <a:off x="1814"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2" name="Line 3102"/>
              <p:cNvSpPr>
                <a:spLocks noChangeShapeType="1"/>
              </p:cNvSpPr>
              <p:nvPr/>
            </p:nvSpPr>
            <p:spPr bwMode="auto">
              <a:xfrm flipV="1">
                <a:off x="1814"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3" name="Line 3103"/>
              <p:cNvSpPr>
                <a:spLocks noChangeShapeType="1"/>
              </p:cNvSpPr>
              <p:nvPr/>
            </p:nvSpPr>
            <p:spPr bwMode="auto">
              <a:xfrm flipV="1">
                <a:off x="1814"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4" name="Line 3104"/>
              <p:cNvSpPr>
                <a:spLocks noChangeShapeType="1"/>
              </p:cNvSpPr>
              <p:nvPr/>
            </p:nvSpPr>
            <p:spPr bwMode="auto">
              <a:xfrm flipV="1">
                <a:off x="1814"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5" name="Line 3105"/>
              <p:cNvSpPr>
                <a:spLocks noChangeShapeType="1"/>
              </p:cNvSpPr>
              <p:nvPr/>
            </p:nvSpPr>
            <p:spPr bwMode="auto">
              <a:xfrm flipV="1">
                <a:off x="1814"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6" name="Line 3106"/>
              <p:cNvSpPr>
                <a:spLocks noChangeShapeType="1"/>
              </p:cNvSpPr>
              <p:nvPr/>
            </p:nvSpPr>
            <p:spPr bwMode="auto">
              <a:xfrm flipV="1">
                <a:off x="1814"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7" name="Line 3107"/>
              <p:cNvSpPr>
                <a:spLocks noChangeShapeType="1"/>
              </p:cNvSpPr>
              <p:nvPr/>
            </p:nvSpPr>
            <p:spPr bwMode="auto">
              <a:xfrm flipV="1">
                <a:off x="1814"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8" name="Line 3108"/>
              <p:cNvSpPr>
                <a:spLocks noChangeShapeType="1"/>
              </p:cNvSpPr>
              <p:nvPr/>
            </p:nvSpPr>
            <p:spPr bwMode="auto">
              <a:xfrm flipV="1">
                <a:off x="1814"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19" name="Line 3109"/>
              <p:cNvSpPr>
                <a:spLocks noChangeShapeType="1"/>
              </p:cNvSpPr>
              <p:nvPr/>
            </p:nvSpPr>
            <p:spPr bwMode="auto">
              <a:xfrm flipV="1">
                <a:off x="1814"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0" name="Line 3110"/>
              <p:cNvSpPr>
                <a:spLocks noChangeShapeType="1"/>
              </p:cNvSpPr>
              <p:nvPr/>
            </p:nvSpPr>
            <p:spPr bwMode="auto">
              <a:xfrm flipV="1">
                <a:off x="1814"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1" name="Line 3111"/>
              <p:cNvSpPr>
                <a:spLocks noChangeShapeType="1"/>
              </p:cNvSpPr>
              <p:nvPr/>
            </p:nvSpPr>
            <p:spPr bwMode="auto">
              <a:xfrm flipV="1">
                <a:off x="1814"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2" name="Line 3112"/>
              <p:cNvSpPr>
                <a:spLocks noChangeShapeType="1"/>
              </p:cNvSpPr>
              <p:nvPr/>
            </p:nvSpPr>
            <p:spPr bwMode="auto">
              <a:xfrm flipV="1">
                <a:off x="1814"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3" name="Line 3113"/>
              <p:cNvSpPr>
                <a:spLocks noChangeShapeType="1"/>
              </p:cNvSpPr>
              <p:nvPr/>
            </p:nvSpPr>
            <p:spPr bwMode="auto">
              <a:xfrm flipV="1">
                <a:off x="1814"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4" name="Line 3114"/>
              <p:cNvSpPr>
                <a:spLocks noChangeShapeType="1"/>
              </p:cNvSpPr>
              <p:nvPr/>
            </p:nvSpPr>
            <p:spPr bwMode="auto">
              <a:xfrm flipV="1">
                <a:off x="1814"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5" name="Line 3115"/>
              <p:cNvSpPr>
                <a:spLocks noChangeShapeType="1"/>
              </p:cNvSpPr>
              <p:nvPr/>
            </p:nvSpPr>
            <p:spPr bwMode="auto">
              <a:xfrm flipV="1">
                <a:off x="1814"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6" name="Line 3116"/>
              <p:cNvSpPr>
                <a:spLocks noChangeShapeType="1"/>
              </p:cNvSpPr>
              <p:nvPr/>
            </p:nvSpPr>
            <p:spPr bwMode="auto">
              <a:xfrm flipV="1">
                <a:off x="1814"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7" name="Line 3117"/>
              <p:cNvSpPr>
                <a:spLocks noChangeShapeType="1"/>
              </p:cNvSpPr>
              <p:nvPr/>
            </p:nvSpPr>
            <p:spPr bwMode="auto">
              <a:xfrm flipV="1">
                <a:off x="1814"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8" name="Line 3118"/>
              <p:cNvSpPr>
                <a:spLocks noChangeShapeType="1"/>
              </p:cNvSpPr>
              <p:nvPr/>
            </p:nvSpPr>
            <p:spPr bwMode="auto">
              <a:xfrm flipV="1">
                <a:off x="1814"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29" name="Line 3119"/>
              <p:cNvSpPr>
                <a:spLocks noChangeShapeType="1"/>
              </p:cNvSpPr>
              <p:nvPr/>
            </p:nvSpPr>
            <p:spPr bwMode="auto">
              <a:xfrm flipV="1">
                <a:off x="1814"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0" name="Line 3120"/>
              <p:cNvSpPr>
                <a:spLocks noChangeShapeType="1"/>
              </p:cNvSpPr>
              <p:nvPr/>
            </p:nvSpPr>
            <p:spPr bwMode="auto">
              <a:xfrm flipV="1">
                <a:off x="1814"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1" name="Line 3121"/>
              <p:cNvSpPr>
                <a:spLocks noChangeShapeType="1"/>
              </p:cNvSpPr>
              <p:nvPr/>
            </p:nvSpPr>
            <p:spPr bwMode="auto">
              <a:xfrm flipV="1">
                <a:off x="1814"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2" name="Line 3122"/>
              <p:cNvSpPr>
                <a:spLocks noChangeShapeType="1"/>
              </p:cNvSpPr>
              <p:nvPr/>
            </p:nvSpPr>
            <p:spPr bwMode="auto">
              <a:xfrm flipV="1">
                <a:off x="1814"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3" name="Line 3123"/>
              <p:cNvSpPr>
                <a:spLocks noChangeShapeType="1"/>
              </p:cNvSpPr>
              <p:nvPr/>
            </p:nvSpPr>
            <p:spPr bwMode="auto">
              <a:xfrm flipV="1">
                <a:off x="1814"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4" name="Line 3124"/>
              <p:cNvSpPr>
                <a:spLocks noChangeShapeType="1"/>
              </p:cNvSpPr>
              <p:nvPr/>
            </p:nvSpPr>
            <p:spPr bwMode="auto">
              <a:xfrm flipV="1">
                <a:off x="1814"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5" name="Line 3125"/>
              <p:cNvSpPr>
                <a:spLocks noChangeShapeType="1"/>
              </p:cNvSpPr>
              <p:nvPr/>
            </p:nvSpPr>
            <p:spPr bwMode="auto">
              <a:xfrm flipV="1">
                <a:off x="1814"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6" name="Line 3126"/>
              <p:cNvSpPr>
                <a:spLocks noChangeShapeType="1"/>
              </p:cNvSpPr>
              <p:nvPr/>
            </p:nvSpPr>
            <p:spPr bwMode="auto">
              <a:xfrm flipV="1">
                <a:off x="1814"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7" name="Line 3127"/>
              <p:cNvSpPr>
                <a:spLocks noChangeShapeType="1"/>
              </p:cNvSpPr>
              <p:nvPr/>
            </p:nvSpPr>
            <p:spPr bwMode="auto">
              <a:xfrm flipV="1">
                <a:off x="1814"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8" name="Line 3128"/>
              <p:cNvSpPr>
                <a:spLocks noChangeShapeType="1"/>
              </p:cNvSpPr>
              <p:nvPr/>
            </p:nvSpPr>
            <p:spPr bwMode="auto">
              <a:xfrm flipV="1">
                <a:off x="1814"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39" name="Line 3129"/>
              <p:cNvSpPr>
                <a:spLocks noChangeShapeType="1"/>
              </p:cNvSpPr>
              <p:nvPr/>
            </p:nvSpPr>
            <p:spPr bwMode="auto">
              <a:xfrm flipV="1">
                <a:off x="1814"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0" name="Line 3130"/>
              <p:cNvSpPr>
                <a:spLocks noChangeShapeType="1"/>
              </p:cNvSpPr>
              <p:nvPr/>
            </p:nvSpPr>
            <p:spPr bwMode="auto">
              <a:xfrm flipV="1">
                <a:off x="1814"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1" name="Line 3131"/>
              <p:cNvSpPr>
                <a:spLocks noChangeShapeType="1"/>
              </p:cNvSpPr>
              <p:nvPr/>
            </p:nvSpPr>
            <p:spPr bwMode="auto">
              <a:xfrm flipV="1">
                <a:off x="1814"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2" name="Line 3132"/>
              <p:cNvSpPr>
                <a:spLocks noChangeShapeType="1"/>
              </p:cNvSpPr>
              <p:nvPr/>
            </p:nvSpPr>
            <p:spPr bwMode="auto">
              <a:xfrm flipV="1">
                <a:off x="1814"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3" name="Line 3133"/>
              <p:cNvSpPr>
                <a:spLocks noChangeShapeType="1"/>
              </p:cNvSpPr>
              <p:nvPr/>
            </p:nvSpPr>
            <p:spPr bwMode="auto">
              <a:xfrm flipV="1">
                <a:off x="1814"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4" name="Line 3134"/>
              <p:cNvSpPr>
                <a:spLocks noChangeShapeType="1"/>
              </p:cNvSpPr>
              <p:nvPr/>
            </p:nvSpPr>
            <p:spPr bwMode="auto">
              <a:xfrm flipV="1">
                <a:off x="1814"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5" name="Line 3135"/>
              <p:cNvSpPr>
                <a:spLocks noChangeShapeType="1"/>
              </p:cNvSpPr>
              <p:nvPr/>
            </p:nvSpPr>
            <p:spPr bwMode="auto">
              <a:xfrm flipV="1">
                <a:off x="1814"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6" name="Line 3136"/>
              <p:cNvSpPr>
                <a:spLocks noChangeShapeType="1"/>
              </p:cNvSpPr>
              <p:nvPr/>
            </p:nvSpPr>
            <p:spPr bwMode="auto">
              <a:xfrm flipV="1">
                <a:off x="1814"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7" name="Line 3137"/>
              <p:cNvSpPr>
                <a:spLocks noChangeShapeType="1"/>
              </p:cNvSpPr>
              <p:nvPr/>
            </p:nvSpPr>
            <p:spPr bwMode="auto">
              <a:xfrm flipV="1">
                <a:off x="1814"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8" name="Line 3138"/>
              <p:cNvSpPr>
                <a:spLocks noChangeShapeType="1"/>
              </p:cNvSpPr>
              <p:nvPr/>
            </p:nvSpPr>
            <p:spPr bwMode="auto">
              <a:xfrm>
                <a:off x="1814"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49" name="Freeform 3139"/>
              <p:cNvSpPr>
                <a:spLocks noEditPoints="1"/>
              </p:cNvSpPr>
              <p:nvPr/>
            </p:nvSpPr>
            <p:spPr bwMode="auto">
              <a:xfrm>
                <a:off x="1806" y="3035"/>
                <a:ext cx="44" cy="70"/>
              </a:xfrm>
              <a:custGeom>
                <a:avLst/>
                <a:gdLst>
                  <a:gd name="T0" fmla="*/ 0 w 89"/>
                  <a:gd name="T1" fmla="*/ 70 h 139"/>
                  <a:gd name="T2" fmla="*/ 0 w 89"/>
                  <a:gd name="T3" fmla="*/ 47 h 139"/>
                  <a:gd name="T4" fmla="*/ 6 w 89"/>
                  <a:gd name="T5" fmla="*/ 29 h 139"/>
                  <a:gd name="T6" fmla="*/ 9 w 89"/>
                  <a:gd name="T7" fmla="*/ 21 h 139"/>
                  <a:gd name="T8" fmla="*/ 14 w 89"/>
                  <a:gd name="T9" fmla="*/ 12 h 139"/>
                  <a:gd name="T10" fmla="*/ 20 w 89"/>
                  <a:gd name="T11" fmla="*/ 7 h 139"/>
                  <a:gd name="T12" fmla="*/ 27 w 89"/>
                  <a:gd name="T13" fmla="*/ 3 h 139"/>
                  <a:gd name="T14" fmla="*/ 35 w 89"/>
                  <a:gd name="T15" fmla="*/ 0 h 139"/>
                  <a:gd name="T16" fmla="*/ 44 w 89"/>
                  <a:gd name="T17" fmla="*/ 0 h 139"/>
                  <a:gd name="T18" fmla="*/ 56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9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7 w 89"/>
                  <a:gd name="T53" fmla="*/ 136 h 139"/>
                  <a:gd name="T54" fmla="*/ 14 w 89"/>
                  <a:gd name="T55" fmla="*/ 125 h 139"/>
                  <a:gd name="T56" fmla="*/ 6 w 89"/>
                  <a:gd name="T57" fmla="*/ 111 h 139"/>
                  <a:gd name="T58" fmla="*/ 2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7 w 89"/>
                  <a:gd name="T105" fmla="*/ 24 h 139"/>
                  <a:gd name="T106" fmla="*/ 21 w 89"/>
                  <a:gd name="T107" fmla="*/ 35 h 139"/>
                  <a:gd name="T108" fmla="*/ 20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6" y="29"/>
                    </a:lnTo>
                    <a:lnTo>
                      <a:pt x="9" y="21"/>
                    </a:lnTo>
                    <a:lnTo>
                      <a:pt x="14" y="12"/>
                    </a:lnTo>
                    <a:lnTo>
                      <a:pt x="20" y="7"/>
                    </a:lnTo>
                    <a:lnTo>
                      <a:pt x="27" y="3"/>
                    </a:lnTo>
                    <a:lnTo>
                      <a:pt x="35" y="0"/>
                    </a:lnTo>
                    <a:lnTo>
                      <a:pt x="44" y="0"/>
                    </a:lnTo>
                    <a:lnTo>
                      <a:pt x="56" y="0"/>
                    </a:lnTo>
                    <a:lnTo>
                      <a:pt x="65" y="3"/>
                    </a:lnTo>
                    <a:lnTo>
                      <a:pt x="70" y="7"/>
                    </a:lnTo>
                    <a:lnTo>
                      <a:pt x="75" y="12"/>
                    </a:lnTo>
                    <a:lnTo>
                      <a:pt x="79" y="15"/>
                    </a:lnTo>
                    <a:lnTo>
                      <a:pt x="82" y="26"/>
                    </a:lnTo>
                    <a:lnTo>
                      <a:pt x="86" y="36"/>
                    </a:lnTo>
                    <a:lnTo>
                      <a:pt x="89" y="50"/>
                    </a:lnTo>
                    <a:lnTo>
                      <a:pt x="89" y="70"/>
                    </a:lnTo>
                    <a:lnTo>
                      <a:pt x="89" y="90"/>
                    </a:lnTo>
                    <a:lnTo>
                      <a:pt x="84" y="108"/>
                    </a:lnTo>
                    <a:lnTo>
                      <a:pt x="81" y="118"/>
                    </a:lnTo>
                    <a:lnTo>
                      <a:pt x="75" y="125"/>
                    </a:lnTo>
                    <a:lnTo>
                      <a:pt x="70" y="131"/>
                    </a:lnTo>
                    <a:lnTo>
                      <a:pt x="63" y="136"/>
                    </a:lnTo>
                    <a:lnTo>
                      <a:pt x="54" y="138"/>
                    </a:lnTo>
                    <a:lnTo>
                      <a:pt x="44" y="139"/>
                    </a:lnTo>
                    <a:lnTo>
                      <a:pt x="27" y="136"/>
                    </a:lnTo>
                    <a:lnTo>
                      <a:pt x="14" y="125"/>
                    </a:lnTo>
                    <a:lnTo>
                      <a:pt x="6" y="111"/>
                    </a:lnTo>
                    <a:lnTo>
                      <a:pt x="2"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7" y="24"/>
                    </a:lnTo>
                    <a:lnTo>
                      <a:pt x="21" y="35"/>
                    </a:lnTo>
                    <a:lnTo>
                      <a:pt x="20"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850" name="Line 3140"/>
              <p:cNvSpPr>
                <a:spLocks noChangeShapeType="1"/>
              </p:cNvSpPr>
              <p:nvPr/>
            </p:nvSpPr>
            <p:spPr bwMode="auto">
              <a:xfrm flipV="1">
                <a:off x="2203"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1" name="Line 3141"/>
              <p:cNvSpPr>
                <a:spLocks noChangeShapeType="1"/>
              </p:cNvSpPr>
              <p:nvPr/>
            </p:nvSpPr>
            <p:spPr bwMode="auto">
              <a:xfrm flipV="1">
                <a:off x="2203"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2" name="Line 3142"/>
              <p:cNvSpPr>
                <a:spLocks noChangeShapeType="1"/>
              </p:cNvSpPr>
              <p:nvPr/>
            </p:nvSpPr>
            <p:spPr bwMode="auto">
              <a:xfrm flipV="1">
                <a:off x="2203"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3" name="Line 3143"/>
              <p:cNvSpPr>
                <a:spLocks noChangeShapeType="1"/>
              </p:cNvSpPr>
              <p:nvPr/>
            </p:nvSpPr>
            <p:spPr bwMode="auto">
              <a:xfrm flipV="1">
                <a:off x="2203"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4" name="Line 3144"/>
              <p:cNvSpPr>
                <a:spLocks noChangeShapeType="1"/>
              </p:cNvSpPr>
              <p:nvPr/>
            </p:nvSpPr>
            <p:spPr bwMode="auto">
              <a:xfrm flipV="1">
                <a:off x="2203"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5" name="Line 3145"/>
              <p:cNvSpPr>
                <a:spLocks noChangeShapeType="1"/>
              </p:cNvSpPr>
              <p:nvPr/>
            </p:nvSpPr>
            <p:spPr bwMode="auto">
              <a:xfrm flipV="1">
                <a:off x="2203"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6" name="Line 3146"/>
              <p:cNvSpPr>
                <a:spLocks noChangeShapeType="1"/>
              </p:cNvSpPr>
              <p:nvPr/>
            </p:nvSpPr>
            <p:spPr bwMode="auto">
              <a:xfrm flipV="1">
                <a:off x="2203"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7" name="Line 3147"/>
              <p:cNvSpPr>
                <a:spLocks noChangeShapeType="1"/>
              </p:cNvSpPr>
              <p:nvPr/>
            </p:nvSpPr>
            <p:spPr bwMode="auto">
              <a:xfrm flipV="1">
                <a:off x="2203"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8" name="Line 3148"/>
              <p:cNvSpPr>
                <a:spLocks noChangeShapeType="1"/>
              </p:cNvSpPr>
              <p:nvPr/>
            </p:nvSpPr>
            <p:spPr bwMode="auto">
              <a:xfrm flipV="1">
                <a:off x="2203"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59" name="Line 3149"/>
              <p:cNvSpPr>
                <a:spLocks noChangeShapeType="1"/>
              </p:cNvSpPr>
              <p:nvPr/>
            </p:nvSpPr>
            <p:spPr bwMode="auto">
              <a:xfrm flipV="1">
                <a:off x="2203"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0" name="Line 3150"/>
              <p:cNvSpPr>
                <a:spLocks noChangeShapeType="1"/>
              </p:cNvSpPr>
              <p:nvPr/>
            </p:nvSpPr>
            <p:spPr bwMode="auto">
              <a:xfrm flipV="1">
                <a:off x="2203"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1" name="Line 3151"/>
              <p:cNvSpPr>
                <a:spLocks noChangeShapeType="1"/>
              </p:cNvSpPr>
              <p:nvPr/>
            </p:nvSpPr>
            <p:spPr bwMode="auto">
              <a:xfrm flipV="1">
                <a:off x="2203"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2" name="Line 3152"/>
              <p:cNvSpPr>
                <a:spLocks noChangeShapeType="1"/>
              </p:cNvSpPr>
              <p:nvPr/>
            </p:nvSpPr>
            <p:spPr bwMode="auto">
              <a:xfrm flipV="1">
                <a:off x="2203"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3" name="Line 3153"/>
              <p:cNvSpPr>
                <a:spLocks noChangeShapeType="1"/>
              </p:cNvSpPr>
              <p:nvPr/>
            </p:nvSpPr>
            <p:spPr bwMode="auto">
              <a:xfrm flipV="1">
                <a:off x="2203"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4" name="Line 3154"/>
              <p:cNvSpPr>
                <a:spLocks noChangeShapeType="1"/>
              </p:cNvSpPr>
              <p:nvPr/>
            </p:nvSpPr>
            <p:spPr bwMode="auto">
              <a:xfrm flipV="1">
                <a:off x="2203"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5" name="Line 3155"/>
              <p:cNvSpPr>
                <a:spLocks noChangeShapeType="1"/>
              </p:cNvSpPr>
              <p:nvPr/>
            </p:nvSpPr>
            <p:spPr bwMode="auto">
              <a:xfrm flipV="1">
                <a:off x="2203"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6" name="Line 3156"/>
              <p:cNvSpPr>
                <a:spLocks noChangeShapeType="1"/>
              </p:cNvSpPr>
              <p:nvPr/>
            </p:nvSpPr>
            <p:spPr bwMode="auto">
              <a:xfrm flipV="1">
                <a:off x="2203"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7" name="Line 3157"/>
              <p:cNvSpPr>
                <a:spLocks noChangeShapeType="1"/>
              </p:cNvSpPr>
              <p:nvPr/>
            </p:nvSpPr>
            <p:spPr bwMode="auto">
              <a:xfrm flipV="1">
                <a:off x="2203"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8" name="Line 3158"/>
              <p:cNvSpPr>
                <a:spLocks noChangeShapeType="1"/>
              </p:cNvSpPr>
              <p:nvPr/>
            </p:nvSpPr>
            <p:spPr bwMode="auto">
              <a:xfrm flipV="1">
                <a:off x="2203"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69" name="Line 3159"/>
              <p:cNvSpPr>
                <a:spLocks noChangeShapeType="1"/>
              </p:cNvSpPr>
              <p:nvPr/>
            </p:nvSpPr>
            <p:spPr bwMode="auto">
              <a:xfrm flipV="1">
                <a:off x="2203"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0" name="Line 3160"/>
              <p:cNvSpPr>
                <a:spLocks noChangeShapeType="1"/>
              </p:cNvSpPr>
              <p:nvPr/>
            </p:nvSpPr>
            <p:spPr bwMode="auto">
              <a:xfrm flipV="1">
                <a:off x="2203"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1" name="Line 3161"/>
              <p:cNvSpPr>
                <a:spLocks noChangeShapeType="1"/>
              </p:cNvSpPr>
              <p:nvPr/>
            </p:nvSpPr>
            <p:spPr bwMode="auto">
              <a:xfrm flipV="1">
                <a:off x="2203"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2" name="Line 3162"/>
              <p:cNvSpPr>
                <a:spLocks noChangeShapeType="1"/>
              </p:cNvSpPr>
              <p:nvPr/>
            </p:nvSpPr>
            <p:spPr bwMode="auto">
              <a:xfrm flipV="1">
                <a:off x="2203"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3" name="Line 3163"/>
              <p:cNvSpPr>
                <a:spLocks noChangeShapeType="1"/>
              </p:cNvSpPr>
              <p:nvPr/>
            </p:nvSpPr>
            <p:spPr bwMode="auto">
              <a:xfrm flipV="1">
                <a:off x="2203"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4" name="Line 3164"/>
              <p:cNvSpPr>
                <a:spLocks noChangeShapeType="1"/>
              </p:cNvSpPr>
              <p:nvPr/>
            </p:nvSpPr>
            <p:spPr bwMode="auto">
              <a:xfrm flipV="1">
                <a:off x="2203"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5" name="Line 3165"/>
              <p:cNvSpPr>
                <a:spLocks noChangeShapeType="1"/>
              </p:cNvSpPr>
              <p:nvPr/>
            </p:nvSpPr>
            <p:spPr bwMode="auto">
              <a:xfrm flipV="1">
                <a:off x="2203"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6" name="Line 3166"/>
              <p:cNvSpPr>
                <a:spLocks noChangeShapeType="1"/>
              </p:cNvSpPr>
              <p:nvPr/>
            </p:nvSpPr>
            <p:spPr bwMode="auto">
              <a:xfrm flipV="1">
                <a:off x="2203"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7" name="Line 3167"/>
              <p:cNvSpPr>
                <a:spLocks noChangeShapeType="1"/>
              </p:cNvSpPr>
              <p:nvPr/>
            </p:nvSpPr>
            <p:spPr bwMode="auto">
              <a:xfrm flipV="1">
                <a:off x="2203"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8" name="Line 3168"/>
              <p:cNvSpPr>
                <a:spLocks noChangeShapeType="1"/>
              </p:cNvSpPr>
              <p:nvPr/>
            </p:nvSpPr>
            <p:spPr bwMode="auto">
              <a:xfrm flipV="1">
                <a:off x="2203"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79" name="Line 3169"/>
              <p:cNvSpPr>
                <a:spLocks noChangeShapeType="1"/>
              </p:cNvSpPr>
              <p:nvPr/>
            </p:nvSpPr>
            <p:spPr bwMode="auto">
              <a:xfrm flipV="1">
                <a:off x="2203"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0" name="Line 3170"/>
              <p:cNvSpPr>
                <a:spLocks noChangeShapeType="1"/>
              </p:cNvSpPr>
              <p:nvPr/>
            </p:nvSpPr>
            <p:spPr bwMode="auto">
              <a:xfrm flipV="1">
                <a:off x="2203"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1" name="Line 3171"/>
              <p:cNvSpPr>
                <a:spLocks noChangeShapeType="1"/>
              </p:cNvSpPr>
              <p:nvPr/>
            </p:nvSpPr>
            <p:spPr bwMode="auto">
              <a:xfrm flipV="1">
                <a:off x="2203"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2" name="Line 3172"/>
              <p:cNvSpPr>
                <a:spLocks noChangeShapeType="1"/>
              </p:cNvSpPr>
              <p:nvPr/>
            </p:nvSpPr>
            <p:spPr bwMode="auto">
              <a:xfrm flipV="1">
                <a:off x="2203"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3" name="Line 3173"/>
              <p:cNvSpPr>
                <a:spLocks noChangeShapeType="1"/>
              </p:cNvSpPr>
              <p:nvPr/>
            </p:nvSpPr>
            <p:spPr bwMode="auto">
              <a:xfrm flipV="1">
                <a:off x="2203"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4" name="Line 3174"/>
              <p:cNvSpPr>
                <a:spLocks noChangeShapeType="1"/>
              </p:cNvSpPr>
              <p:nvPr/>
            </p:nvSpPr>
            <p:spPr bwMode="auto">
              <a:xfrm flipV="1">
                <a:off x="2203"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5" name="Line 3175"/>
              <p:cNvSpPr>
                <a:spLocks noChangeShapeType="1"/>
              </p:cNvSpPr>
              <p:nvPr/>
            </p:nvSpPr>
            <p:spPr bwMode="auto">
              <a:xfrm flipV="1">
                <a:off x="2203"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6" name="Line 3176"/>
              <p:cNvSpPr>
                <a:spLocks noChangeShapeType="1"/>
              </p:cNvSpPr>
              <p:nvPr/>
            </p:nvSpPr>
            <p:spPr bwMode="auto">
              <a:xfrm flipV="1">
                <a:off x="2203"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7" name="Line 3177"/>
              <p:cNvSpPr>
                <a:spLocks noChangeShapeType="1"/>
              </p:cNvSpPr>
              <p:nvPr/>
            </p:nvSpPr>
            <p:spPr bwMode="auto">
              <a:xfrm flipV="1">
                <a:off x="2203"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8" name="Line 3178"/>
              <p:cNvSpPr>
                <a:spLocks noChangeShapeType="1"/>
              </p:cNvSpPr>
              <p:nvPr/>
            </p:nvSpPr>
            <p:spPr bwMode="auto">
              <a:xfrm flipV="1">
                <a:off x="2203"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89" name="Line 3179"/>
              <p:cNvSpPr>
                <a:spLocks noChangeShapeType="1"/>
              </p:cNvSpPr>
              <p:nvPr/>
            </p:nvSpPr>
            <p:spPr bwMode="auto">
              <a:xfrm flipV="1">
                <a:off x="2203"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0" name="Line 3180"/>
              <p:cNvSpPr>
                <a:spLocks noChangeShapeType="1"/>
              </p:cNvSpPr>
              <p:nvPr/>
            </p:nvSpPr>
            <p:spPr bwMode="auto">
              <a:xfrm flipV="1">
                <a:off x="2203"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1" name="Line 3181"/>
              <p:cNvSpPr>
                <a:spLocks noChangeShapeType="1"/>
              </p:cNvSpPr>
              <p:nvPr/>
            </p:nvSpPr>
            <p:spPr bwMode="auto">
              <a:xfrm flipV="1">
                <a:off x="2203"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2" name="Line 3182"/>
              <p:cNvSpPr>
                <a:spLocks noChangeShapeType="1"/>
              </p:cNvSpPr>
              <p:nvPr/>
            </p:nvSpPr>
            <p:spPr bwMode="auto">
              <a:xfrm flipV="1">
                <a:off x="2203"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3" name="Line 3183"/>
              <p:cNvSpPr>
                <a:spLocks noChangeShapeType="1"/>
              </p:cNvSpPr>
              <p:nvPr/>
            </p:nvSpPr>
            <p:spPr bwMode="auto">
              <a:xfrm flipV="1">
                <a:off x="2203"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4" name="Line 3184"/>
              <p:cNvSpPr>
                <a:spLocks noChangeShapeType="1"/>
              </p:cNvSpPr>
              <p:nvPr/>
            </p:nvSpPr>
            <p:spPr bwMode="auto">
              <a:xfrm flipV="1">
                <a:off x="2203"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5" name="Line 3185"/>
              <p:cNvSpPr>
                <a:spLocks noChangeShapeType="1"/>
              </p:cNvSpPr>
              <p:nvPr/>
            </p:nvSpPr>
            <p:spPr bwMode="auto">
              <a:xfrm flipV="1">
                <a:off x="2203"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6" name="Line 3186"/>
              <p:cNvSpPr>
                <a:spLocks noChangeShapeType="1"/>
              </p:cNvSpPr>
              <p:nvPr/>
            </p:nvSpPr>
            <p:spPr bwMode="auto">
              <a:xfrm flipV="1">
                <a:off x="2203"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7" name="Line 3187"/>
              <p:cNvSpPr>
                <a:spLocks noChangeShapeType="1"/>
              </p:cNvSpPr>
              <p:nvPr/>
            </p:nvSpPr>
            <p:spPr bwMode="auto">
              <a:xfrm flipV="1">
                <a:off x="2203"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8" name="Line 3188"/>
              <p:cNvSpPr>
                <a:spLocks noChangeShapeType="1"/>
              </p:cNvSpPr>
              <p:nvPr/>
            </p:nvSpPr>
            <p:spPr bwMode="auto">
              <a:xfrm flipV="1">
                <a:off x="2203"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899" name="Line 3189"/>
              <p:cNvSpPr>
                <a:spLocks noChangeShapeType="1"/>
              </p:cNvSpPr>
              <p:nvPr/>
            </p:nvSpPr>
            <p:spPr bwMode="auto">
              <a:xfrm flipV="1">
                <a:off x="2203"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0" name="Line 3190"/>
              <p:cNvSpPr>
                <a:spLocks noChangeShapeType="1"/>
              </p:cNvSpPr>
              <p:nvPr/>
            </p:nvSpPr>
            <p:spPr bwMode="auto">
              <a:xfrm flipV="1">
                <a:off x="2203"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1" name="Line 3191"/>
              <p:cNvSpPr>
                <a:spLocks noChangeShapeType="1"/>
              </p:cNvSpPr>
              <p:nvPr/>
            </p:nvSpPr>
            <p:spPr bwMode="auto">
              <a:xfrm flipV="1">
                <a:off x="2203"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902" name="Line 3192"/>
              <p:cNvSpPr>
                <a:spLocks noChangeShapeType="1"/>
              </p:cNvSpPr>
              <p:nvPr/>
            </p:nvSpPr>
            <p:spPr bwMode="auto">
              <a:xfrm flipV="1">
                <a:off x="2203"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863" name="Group 3394"/>
            <p:cNvGrpSpPr>
              <a:grpSpLocks/>
            </p:cNvGrpSpPr>
            <p:nvPr/>
          </p:nvGrpSpPr>
          <p:grpSpPr bwMode="auto">
            <a:xfrm>
              <a:off x="2194" y="1267"/>
              <a:ext cx="398" cy="1838"/>
              <a:chOff x="2194" y="1267"/>
              <a:chExt cx="398" cy="1838"/>
            </a:xfrm>
          </p:grpSpPr>
          <p:sp>
            <p:nvSpPr>
              <p:cNvPr id="7503" name="Line 3194"/>
              <p:cNvSpPr>
                <a:spLocks noChangeShapeType="1"/>
              </p:cNvSpPr>
              <p:nvPr/>
            </p:nvSpPr>
            <p:spPr bwMode="auto">
              <a:xfrm flipV="1">
                <a:off x="2203"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4" name="Line 3195"/>
              <p:cNvSpPr>
                <a:spLocks noChangeShapeType="1"/>
              </p:cNvSpPr>
              <p:nvPr/>
            </p:nvSpPr>
            <p:spPr bwMode="auto">
              <a:xfrm flipV="1">
                <a:off x="2203"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5" name="Line 3196"/>
              <p:cNvSpPr>
                <a:spLocks noChangeShapeType="1"/>
              </p:cNvSpPr>
              <p:nvPr/>
            </p:nvSpPr>
            <p:spPr bwMode="auto">
              <a:xfrm flipV="1">
                <a:off x="2203"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6" name="Line 3197"/>
              <p:cNvSpPr>
                <a:spLocks noChangeShapeType="1"/>
              </p:cNvSpPr>
              <p:nvPr/>
            </p:nvSpPr>
            <p:spPr bwMode="auto">
              <a:xfrm flipV="1">
                <a:off x="2203"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7" name="Line 3198"/>
              <p:cNvSpPr>
                <a:spLocks noChangeShapeType="1"/>
              </p:cNvSpPr>
              <p:nvPr/>
            </p:nvSpPr>
            <p:spPr bwMode="auto">
              <a:xfrm flipV="1">
                <a:off x="2203"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8" name="Line 3199"/>
              <p:cNvSpPr>
                <a:spLocks noChangeShapeType="1"/>
              </p:cNvSpPr>
              <p:nvPr/>
            </p:nvSpPr>
            <p:spPr bwMode="auto">
              <a:xfrm flipV="1">
                <a:off x="2203"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9" name="Line 3200"/>
              <p:cNvSpPr>
                <a:spLocks noChangeShapeType="1"/>
              </p:cNvSpPr>
              <p:nvPr/>
            </p:nvSpPr>
            <p:spPr bwMode="auto">
              <a:xfrm flipV="1">
                <a:off x="2203"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0" name="Line 3201"/>
              <p:cNvSpPr>
                <a:spLocks noChangeShapeType="1"/>
              </p:cNvSpPr>
              <p:nvPr/>
            </p:nvSpPr>
            <p:spPr bwMode="auto">
              <a:xfrm flipV="1">
                <a:off x="2203"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1" name="Line 3202"/>
              <p:cNvSpPr>
                <a:spLocks noChangeShapeType="1"/>
              </p:cNvSpPr>
              <p:nvPr/>
            </p:nvSpPr>
            <p:spPr bwMode="auto">
              <a:xfrm flipV="1">
                <a:off x="2203"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2" name="Line 3203"/>
              <p:cNvSpPr>
                <a:spLocks noChangeShapeType="1"/>
              </p:cNvSpPr>
              <p:nvPr/>
            </p:nvSpPr>
            <p:spPr bwMode="auto">
              <a:xfrm flipV="1">
                <a:off x="2203"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3" name="Line 3204"/>
              <p:cNvSpPr>
                <a:spLocks noChangeShapeType="1"/>
              </p:cNvSpPr>
              <p:nvPr/>
            </p:nvSpPr>
            <p:spPr bwMode="auto">
              <a:xfrm flipV="1">
                <a:off x="2203"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4" name="Line 3205"/>
              <p:cNvSpPr>
                <a:spLocks noChangeShapeType="1"/>
              </p:cNvSpPr>
              <p:nvPr/>
            </p:nvSpPr>
            <p:spPr bwMode="auto">
              <a:xfrm flipV="1">
                <a:off x="2203"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5" name="Line 3206"/>
              <p:cNvSpPr>
                <a:spLocks noChangeShapeType="1"/>
              </p:cNvSpPr>
              <p:nvPr/>
            </p:nvSpPr>
            <p:spPr bwMode="auto">
              <a:xfrm flipV="1">
                <a:off x="2203"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6" name="Line 3207"/>
              <p:cNvSpPr>
                <a:spLocks noChangeShapeType="1"/>
              </p:cNvSpPr>
              <p:nvPr/>
            </p:nvSpPr>
            <p:spPr bwMode="auto">
              <a:xfrm flipV="1">
                <a:off x="2203"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7" name="Line 3208"/>
              <p:cNvSpPr>
                <a:spLocks noChangeShapeType="1"/>
              </p:cNvSpPr>
              <p:nvPr/>
            </p:nvSpPr>
            <p:spPr bwMode="auto">
              <a:xfrm flipV="1">
                <a:off x="2203"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8" name="Line 3209"/>
              <p:cNvSpPr>
                <a:spLocks noChangeShapeType="1"/>
              </p:cNvSpPr>
              <p:nvPr/>
            </p:nvSpPr>
            <p:spPr bwMode="auto">
              <a:xfrm flipV="1">
                <a:off x="2203"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19" name="Line 3210"/>
              <p:cNvSpPr>
                <a:spLocks noChangeShapeType="1"/>
              </p:cNvSpPr>
              <p:nvPr/>
            </p:nvSpPr>
            <p:spPr bwMode="auto">
              <a:xfrm flipV="1">
                <a:off x="2203"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0" name="Line 3211"/>
              <p:cNvSpPr>
                <a:spLocks noChangeShapeType="1"/>
              </p:cNvSpPr>
              <p:nvPr/>
            </p:nvSpPr>
            <p:spPr bwMode="auto">
              <a:xfrm flipV="1">
                <a:off x="2203"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1" name="Line 3212"/>
              <p:cNvSpPr>
                <a:spLocks noChangeShapeType="1"/>
              </p:cNvSpPr>
              <p:nvPr/>
            </p:nvSpPr>
            <p:spPr bwMode="auto">
              <a:xfrm flipV="1">
                <a:off x="2203"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2" name="Line 3213"/>
              <p:cNvSpPr>
                <a:spLocks noChangeShapeType="1"/>
              </p:cNvSpPr>
              <p:nvPr/>
            </p:nvSpPr>
            <p:spPr bwMode="auto">
              <a:xfrm flipV="1">
                <a:off x="2203"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3" name="Line 3214"/>
              <p:cNvSpPr>
                <a:spLocks noChangeShapeType="1"/>
              </p:cNvSpPr>
              <p:nvPr/>
            </p:nvSpPr>
            <p:spPr bwMode="auto">
              <a:xfrm flipV="1">
                <a:off x="2203"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4" name="Line 3215"/>
              <p:cNvSpPr>
                <a:spLocks noChangeShapeType="1"/>
              </p:cNvSpPr>
              <p:nvPr/>
            </p:nvSpPr>
            <p:spPr bwMode="auto">
              <a:xfrm flipV="1">
                <a:off x="2203"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5" name="Line 3216"/>
              <p:cNvSpPr>
                <a:spLocks noChangeShapeType="1"/>
              </p:cNvSpPr>
              <p:nvPr/>
            </p:nvSpPr>
            <p:spPr bwMode="auto">
              <a:xfrm flipV="1">
                <a:off x="2203"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6" name="Line 3217"/>
              <p:cNvSpPr>
                <a:spLocks noChangeShapeType="1"/>
              </p:cNvSpPr>
              <p:nvPr/>
            </p:nvSpPr>
            <p:spPr bwMode="auto">
              <a:xfrm flipV="1">
                <a:off x="2203"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7" name="Line 3218"/>
              <p:cNvSpPr>
                <a:spLocks noChangeShapeType="1"/>
              </p:cNvSpPr>
              <p:nvPr/>
            </p:nvSpPr>
            <p:spPr bwMode="auto">
              <a:xfrm flipV="1">
                <a:off x="2203"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8" name="Line 3219"/>
              <p:cNvSpPr>
                <a:spLocks noChangeShapeType="1"/>
              </p:cNvSpPr>
              <p:nvPr/>
            </p:nvSpPr>
            <p:spPr bwMode="auto">
              <a:xfrm flipV="1">
                <a:off x="2203"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29" name="Line 3220"/>
              <p:cNvSpPr>
                <a:spLocks noChangeShapeType="1"/>
              </p:cNvSpPr>
              <p:nvPr/>
            </p:nvSpPr>
            <p:spPr bwMode="auto">
              <a:xfrm flipV="1">
                <a:off x="2203"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0" name="Line 3221"/>
              <p:cNvSpPr>
                <a:spLocks noChangeShapeType="1"/>
              </p:cNvSpPr>
              <p:nvPr/>
            </p:nvSpPr>
            <p:spPr bwMode="auto">
              <a:xfrm flipV="1">
                <a:off x="2203"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1" name="Line 3222"/>
              <p:cNvSpPr>
                <a:spLocks noChangeShapeType="1"/>
              </p:cNvSpPr>
              <p:nvPr/>
            </p:nvSpPr>
            <p:spPr bwMode="auto">
              <a:xfrm flipV="1">
                <a:off x="2203"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2" name="Line 3223"/>
              <p:cNvSpPr>
                <a:spLocks noChangeShapeType="1"/>
              </p:cNvSpPr>
              <p:nvPr/>
            </p:nvSpPr>
            <p:spPr bwMode="auto">
              <a:xfrm flipV="1">
                <a:off x="2203"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3" name="Line 3224"/>
              <p:cNvSpPr>
                <a:spLocks noChangeShapeType="1"/>
              </p:cNvSpPr>
              <p:nvPr/>
            </p:nvSpPr>
            <p:spPr bwMode="auto">
              <a:xfrm flipV="1">
                <a:off x="2203"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4" name="Line 3225"/>
              <p:cNvSpPr>
                <a:spLocks noChangeShapeType="1"/>
              </p:cNvSpPr>
              <p:nvPr/>
            </p:nvSpPr>
            <p:spPr bwMode="auto">
              <a:xfrm flipV="1">
                <a:off x="2203"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5" name="Line 3226"/>
              <p:cNvSpPr>
                <a:spLocks noChangeShapeType="1"/>
              </p:cNvSpPr>
              <p:nvPr/>
            </p:nvSpPr>
            <p:spPr bwMode="auto">
              <a:xfrm flipV="1">
                <a:off x="2203"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6" name="Line 3227"/>
              <p:cNvSpPr>
                <a:spLocks noChangeShapeType="1"/>
              </p:cNvSpPr>
              <p:nvPr/>
            </p:nvSpPr>
            <p:spPr bwMode="auto">
              <a:xfrm flipV="1">
                <a:off x="2203"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7" name="Line 3228"/>
              <p:cNvSpPr>
                <a:spLocks noChangeShapeType="1"/>
              </p:cNvSpPr>
              <p:nvPr/>
            </p:nvSpPr>
            <p:spPr bwMode="auto">
              <a:xfrm flipV="1">
                <a:off x="2203"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8" name="Line 3229"/>
              <p:cNvSpPr>
                <a:spLocks noChangeShapeType="1"/>
              </p:cNvSpPr>
              <p:nvPr/>
            </p:nvSpPr>
            <p:spPr bwMode="auto">
              <a:xfrm flipV="1">
                <a:off x="2203"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39" name="Line 3230"/>
              <p:cNvSpPr>
                <a:spLocks noChangeShapeType="1"/>
              </p:cNvSpPr>
              <p:nvPr/>
            </p:nvSpPr>
            <p:spPr bwMode="auto">
              <a:xfrm flipV="1">
                <a:off x="2203"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0" name="Line 3231"/>
              <p:cNvSpPr>
                <a:spLocks noChangeShapeType="1"/>
              </p:cNvSpPr>
              <p:nvPr/>
            </p:nvSpPr>
            <p:spPr bwMode="auto">
              <a:xfrm flipV="1">
                <a:off x="2203"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1" name="Line 3232"/>
              <p:cNvSpPr>
                <a:spLocks noChangeShapeType="1"/>
              </p:cNvSpPr>
              <p:nvPr/>
            </p:nvSpPr>
            <p:spPr bwMode="auto">
              <a:xfrm flipV="1">
                <a:off x="2203"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2" name="Line 3233"/>
              <p:cNvSpPr>
                <a:spLocks noChangeShapeType="1"/>
              </p:cNvSpPr>
              <p:nvPr/>
            </p:nvSpPr>
            <p:spPr bwMode="auto">
              <a:xfrm flipV="1">
                <a:off x="2203"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3" name="Line 3234"/>
              <p:cNvSpPr>
                <a:spLocks noChangeShapeType="1"/>
              </p:cNvSpPr>
              <p:nvPr/>
            </p:nvSpPr>
            <p:spPr bwMode="auto">
              <a:xfrm flipV="1">
                <a:off x="2203"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4" name="Line 3235"/>
              <p:cNvSpPr>
                <a:spLocks noChangeShapeType="1"/>
              </p:cNvSpPr>
              <p:nvPr/>
            </p:nvSpPr>
            <p:spPr bwMode="auto">
              <a:xfrm flipV="1">
                <a:off x="2203"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5" name="Line 3236"/>
              <p:cNvSpPr>
                <a:spLocks noChangeShapeType="1"/>
              </p:cNvSpPr>
              <p:nvPr/>
            </p:nvSpPr>
            <p:spPr bwMode="auto">
              <a:xfrm flipV="1">
                <a:off x="2203"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6" name="Line 3237"/>
              <p:cNvSpPr>
                <a:spLocks noChangeShapeType="1"/>
              </p:cNvSpPr>
              <p:nvPr/>
            </p:nvSpPr>
            <p:spPr bwMode="auto">
              <a:xfrm flipV="1">
                <a:off x="2203"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7" name="Line 3238"/>
              <p:cNvSpPr>
                <a:spLocks noChangeShapeType="1"/>
              </p:cNvSpPr>
              <p:nvPr/>
            </p:nvSpPr>
            <p:spPr bwMode="auto">
              <a:xfrm flipV="1">
                <a:off x="2203"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8" name="Line 3239"/>
              <p:cNvSpPr>
                <a:spLocks noChangeShapeType="1"/>
              </p:cNvSpPr>
              <p:nvPr/>
            </p:nvSpPr>
            <p:spPr bwMode="auto">
              <a:xfrm flipV="1">
                <a:off x="2203"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49" name="Line 3240"/>
              <p:cNvSpPr>
                <a:spLocks noChangeShapeType="1"/>
              </p:cNvSpPr>
              <p:nvPr/>
            </p:nvSpPr>
            <p:spPr bwMode="auto">
              <a:xfrm flipV="1">
                <a:off x="2203"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0" name="Line 3241"/>
              <p:cNvSpPr>
                <a:spLocks noChangeShapeType="1"/>
              </p:cNvSpPr>
              <p:nvPr/>
            </p:nvSpPr>
            <p:spPr bwMode="auto">
              <a:xfrm flipV="1">
                <a:off x="2203"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1" name="Line 3242"/>
              <p:cNvSpPr>
                <a:spLocks noChangeShapeType="1"/>
              </p:cNvSpPr>
              <p:nvPr/>
            </p:nvSpPr>
            <p:spPr bwMode="auto">
              <a:xfrm flipV="1">
                <a:off x="2203"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2" name="Line 3243"/>
              <p:cNvSpPr>
                <a:spLocks noChangeShapeType="1"/>
              </p:cNvSpPr>
              <p:nvPr/>
            </p:nvSpPr>
            <p:spPr bwMode="auto">
              <a:xfrm flipV="1">
                <a:off x="2203"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3" name="Line 3244"/>
              <p:cNvSpPr>
                <a:spLocks noChangeShapeType="1"/>
              </p:cNvSpPr>
              <p:nvPr/>
            </p:nvSpPr>
            <p:spPr bwMode="auto">
              <a:xfrm flipV="1">
                <a:off x="2203"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4" name="Line 3245"/>
              <p:cNvSpPr>
                <a:spLocks noChangeShapeType="1"/>
              </p:cNvSpPr>
              <p:nvPr/>
            </p:nvSpPr>
            <p:spPr bwMode="auto">
              <a:xfrm flipV="1">
                <a:off x="2203"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5" name="Line 3246"/>
              <p:cNvSpPr>
                <a:spLocks noChangeShapeType="1"/>
              </p:cNvSpPr>
              <p:nvPr/>
            </p:nvSpPr>
            <p:spPr bwMode="auto">
              <a:xfrm flipV="1">
                <a:off x="2203"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6" name="Line 3247"/>
              <p:cNvSpPr>
                <a:spLocks noChangeShapeType="1"/>
              </p:cNvSpPr>
              <p:nvPr/>
            </p:nvSpPr>
            <p:spPr bwMode="auto">
              <a:xfrm flipV="1">
                <a:off x="2203"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7" name="Line 3248"/>
              <p:cNvSpPr>
                <a:spLocks noChangeShapeType="1"/>
              </p:cNvSpPr>
              <p:nvPr/>
            </p:nvSpPr>
            <p:spPr bwMode="auto">
              <a:xfrm flipV="1">
                <a:off x="2203"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8" name="Line 3249"/>
              <p:cNvSpPr>
                <a:spLocks noChangeShapeType="1"/>
              </p:cNvSpPr>
              <p:nvPr/>
            </p:nvSpPr>
            <p:spPr bwMode="auto">
              <a:xfrm flipV="1">
                <a:off x="2203"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59" name="Line 3250"/>
              <p:cNvSpPr>
                <a:spLocks noChangeShapeType="1"/>
              </p:cNvSpPr>
              <p:nvPr/>
            </p:nvSpPr>
            <p:spPr bwMode="auto">
              <a:xfrm flipV="1">
                <a:off x="2203"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0" name="Line 3251"/>
              <p:cNvSpPr>
                <a:spLocks noChangeShapeType="1"/>
              </p:cNvSpPr>
              <p:nvPr/>
            </p:nvSpPr>
            <p:spPr bwMode="auto">
              <a:xfrm flipV="1">
                <a:off x="2203"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1" name="Line 3252"/>
              <p:cNvSpPr>
                <a:spLocks noChangeShapeType="1"/>
              </p:cNvSpPr>
              <p:nvPr/>
            </p:nvSpPr>
            <p:spPr bwMode="auto">
              <a:xfrm flipV="1">
                <a:off x="2203"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2" name="Line 3253"/>
              <p:cNvSpPr>
                <a:spLocks noChangeShapeType="1"/>
              </p:cNvSpPr>
              <p:nvPr/>
            </p:nvSpPr>
            <p:spPr bwMode="auto">
              <a:xfrm flipV="1">
                <a:off x="2203"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3" name="Line 3254"/>
              <p:cNvSpPr>
                <a:spLocks noChangeShapeType="1"/>
              </p:cNvSpPr>
              <p:nvPr/>
            </p:nvSpPr>
            <p:spPr bwMode="auto">
              <a:xfrm flipV="1">
                <a:off x="2203"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4" name="Line 3255"/>
              <p:cNvSpPr>
                <a:spLocks noChangeShapeType="1"/>
              </p:cNvSpPr>
              <p:nvPr/>
            </p:nvSpPr>
            <p:spPr bwMode="auto">
              <a:xfrm flipV="1">
                <a:off x="2203"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5" name="Line 3256"/>
              <p:cNvSpPr>
                <a:spLocks noChangeShapeType="1"/>
              </p:cNvSpPr>
              <p:nvPr/>
            </p:nvSpPr>
            <p:spPr bwMode="auto">
              <a:xfrm flipV="1">
                <a:off x="2203"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6" name="Line 3257"/>
              <p:cNvSpPr>
                <a:spLocks noChangeShapeType="1"/>
              </p:cNvSpPr>
              <p:nvPr/>
            </p:nvSpPr>
            <p:spPr bwMode="auto">
              <a:xfrm flipV="1">
                <a:off x="2203"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7" name="Line 3258"/>
              <p:cNvSpPr>
                <a:spLocks noChangeShapeType="1"/>
              </p:cNvSpPr>
              <p:nvPr/>
            </p:nvSpPr>
            <p:spPr bwMode="auto">
              <a:xfrm flipV="1">
                <a:off x="2203"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8" name="Line 3259"/>
              <p:cNvSpPr>
                <a:spLocks noChangeShapeType="1"/>
              </p:cNvSpPr>
              <p:nvPr/>
            </p:nvSpPr>
            <p:spPr bwMode="auto">
              <a:xfrm flipV="1">
                <a:off x="2203"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69" name="Line 3260"/>
              <p:cNvSpPr>
                <a:spLocks noChangeShapeType="1"/>
              </p:cNvSpPr>
              <p:nvPr/>
            </p:nvSpPr>
            <p:spPr bwMode="auto">
              <a:xfrm flipV="1">
                <a:off x="2203"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0" name="Line 3261"/>
              <p:cNvSpPr>
                <a:spLocks noChangeShapeType="1"/>
              </p:cNvSpPr>
              <p:nvPr/>
            </p:nvSpPr>
            <p:spPr bwMode="auto">
              <a:xfrm flipV="1">
                <a:off x="2203"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1" name="Line 3262"/>
              <p:cNvSpPr>
                <a:spLocks noChangeShapeType="1"/>
              </p:cNvSpPr>
              <p:nvPr/>
            </p:nvSpPr>
            <p:spPr bwMode="auto">
              <a:xfrm flipV="1">
                <a:off x="2203"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2" name="Line 3263"/>
              <p:cNvSpPr>
                <a:spLocks noChangeShapeType="1"/>
              </p:cNvSpPr>
              <p:nvPr/>
            </p:nvSpPr>
            <p:spPr bwMode="auto">
              <a:xfrm flipV="1">
                <a:off x="2203"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3" name="Line 3264"/>
              <p:cNvSpPr>
                <a:spLocks noChangeShapeType="1"/>
              </p:cNvSpPr>
              <p:nvPr/>
            </p:nvSpPr>
            <p:spPr bwMode="auto">
              <a:xfrm flipV="1">
                <a:off x="2203"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4" name="Line 3265"/>
              <p:cNvSpPr>
                <a:spLocks noChangeShapeType="1"/>
              </p:cNvSpPr>
              <p:nvPr/>
            </p:nvSpPr>
            <p:spPr bwMode="auto">
              <a:xfrm flipV="1">
                <a:off x="2203"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5" name="Line 3266"/>
              <p:cNvSpPr>
                <a:spLocks noChangeShapeType="1"/>
              </p:cNvSpPr>
              <p:nvPr/>
            </p:nvSpPr>
            <p:spPr bwMode="auto">
              <a:xfrm flipV="1">
                <a:off x="2203"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6" name="Line 3267"/>
              <p:cNvSpPr>
                <a:spLocks noChangeShapeType="1"/>
              </p:cNvSpPr>
              <p:nvPr/>
            </p:nvSpPr>
            <p:spPr bwMode="auto">
              <a:xfrm flipV="1">
                <a:off x="2203"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7" name="Line 3268"/>
              <p:cNvSpPr>
                <a:spLocks noChangeShapeType="1"/>
              </p:cNvSpPr>
              <p:nvPr/>
            </p:nvSpPr>
            <p:spPr bwMode="auto">
              <a:xfrm flipV="1">
                <a:off x="2203"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8" name="Line 3269"/>
              <p:cNvSpPr>
                <a:spLocks noChangeShapeType="1"/>
              </p:cNvSpPr>
              <p:nvPr/>
            </p:nvSpPr>
            <p:spPr bwMode="auto">
              <a:xfrm flipV="1">
                <a:off x="2203"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79" name="Line 3270"/>
              <p:cNvSpPr>
                <a:spLocks noChangeShapeType="1"/>
              </p:cNvSpPr>
              <p:nvPr/>
            </p:nvSpPr>
            <p:spPr bwMode="auto">
              <a:xfrm flipV="1">
                <a:off x="2203"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0" name="Line 3271"/>
              <p:cNvSpPr>
                <a:spLocks noChangeShapeType="1"/>
              </p:cNvSpPr>
              <p:nvPr/>
            </p:nvSpPr>
            <p:spPr bwMode="auto">
              <a:xfrm flipV="1">
                <a:off x="2203"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1" name="Line 3272"/>
              <p:cNvSpPr>
                <a:spLocks noChangeShapeType="1"/>
              </p:cNvSpPr>
              <p:nvPr/>
            </p:nvSpPr>
            <p:spPr bwMode="auto">
              <a:xfrm flipV="1">
                <a:off x="2203"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2" name="Line 3273"/>
              <p:cNvSpPr>
                <a:spLocks noChangeShapeType="1"/>
              </p:cNvSpPr>
              <p:nvPr/>
            </p:nvSpPr>
            <p:spPr bwMode="auto">
              <a:xfrm flipV="1">
                <a:off x="2203"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3" name="Line 3274"/>
              <p:cNvSpPr>
                <a:spLocks noChangeShapeType="1"/>
              </p:cNvSpPr>
              <p:nvPr/>
            </p:nvSpPr>
            <p:spPr bwMode="auto">
              <a:xfrm flipV="1">
                <a:off x="2203"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4" name="Line 3275"/>
              <p:cNvSpPr>
                <a:spLocks noChangeShapeType="1"/>
              </p:cNvSpPr>
              <p:nvPr/>
            </p:nvSpPr>
            <p:spPr bwMode="auto">
              <a:xfrm flipV="1">
                <a:off x="2203"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5" name="Line 3276"/>
              <p:cNvSpPr>
                <a:spLocks noChangeShapeType="1"/>
              </p:cNvSpPr>
              <p:nvPr/>
            </p:nvSpPr>
            <p:spPr bwMode="auto">
              <a:xfrm flipV="1">
                <a:off x="2203"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6" name="Line 3277"/>
              <p:cNvSpPr>
                <a:spLocks noChangeShapeType="1"/>
              </p:cNvSpPr>
              <p:nvPr/>
            </p:nvSpPr>
            <p:spPr bwMode="auto">
              <a:xfrm flipV="1">
                <a:off x="2203"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7" name="Line 3278"/>
              <p:cNvSpPr>
                <a:spLocks noChangeShapeType="1"/>
              </p:cNvSpPr>
              <p:nvPr/>
            </p:nvSpPr>
            <p:spPr bwMode="auto">
              <a:xfrm flipV="1">
                <a:off x="2203"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8" name="Line 3279"/>
              <p:cNvSpPr>
                <a:spLocks noChangeShapeType="1"/>
              </p:cNvSpPr>
              <p:nvPr/>
            </p:nvSpPr>
            <p:spPr bwMode="auto">
              <a:xfrm flipV="1">
                <a:off x="2203"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9" name="Line 3280"/>
              <p:cNvSpPr>
                <a:spLocks noChangeShapeType="1"/>
              </p:cNvSpPr>
              <p:nvPr/>
            </p:nvSpPr>
            <p:spPr bwMode="auto">
              <a:xfrm flipV="1">
                <a:off x="2203"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0" name="Line 3281"/>
              <p:cNvSpPr>
                <a:spLocks noChangeShapeType="1"/>
              </p:cNvSpPr>
              <p:nvPr/>
            </p:nvSpPr>
            <p:spPr bwMode="auto">
              <a:xfrm flipV="1">
                <a:off x="2203"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1" name="Line 3282"/>
              <p:cNvSpPr>
                <a:spLocks noChangeShapeType="1"/>
              </p:cNvSpPr>
              <p:nvPr/>
            </p:nvSpPr>
            <p:spPr bwMode="auto">
              <a:xfrm flipV="1">
                <a:off x="2203"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2" name="Line 3283"/>
              <p:cNvSpPr>
                <a:spLocks noChangeShapeType="1"/>
              </p:cNvSpPr>
              <p:nvPr/>
            </p:nvSpPr>
            <p:spPr bwMode="auto">
              <a:xfrm flipV="1">
                <a:off x="2203"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3" name="Line 3284"/>
              <p:cNvSpPr>
                <a:spLocks noChangeShapeType="1"/>
              </p:cNvSpPr>
              <p:nvPr/>
            </p:nvSpPr>
            <p:spPr bwMode="auto">
              <a:xfrm flipV="1">
                <a:off x="2203"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4" name="Line 3285"/>
              <p:cNvSpPr>
                <a:spLocks noChangeShapeType="1"/>
              </p:cNvSpPr>
              <p:nvPr/>
            </p:nvSpPr>
            <p:spPr bwMode="auto">
              <a:xfrm>
                <a:off x="2203"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5" name="Freeform 3286"/>
              <p:cNvSpPr>
                <a:spLocks/>
              </p:cNvSpPr>
              <p:nvPr/>
            </p:nvSpPr>
            <p:spPr bwMode="auto">
              <a:xfrm>
                <a:off x="2194" y="3036"/>
                <a:ext cx="45" cy="69"/>
              </a:xfrm>
              <a:custGeom>
                <a:avLst/>
                <a:gdLst>
                  <a:gd name="T0" fmla="*/ 0 w 91"/>
                  <a:gd name="T1" fmla="*/ 100 h 138"/>
                  <a:gd name="T2" fmla="*/ 18 w 91"/>
                  <a:gd name="T3" fmla="*/ 98 h 138"/>
                  <a:gd name="T4" fmla="*/ 21 w 91"/>
                  <a:gd name="T5" fmla="*/ 105 h 138"/>
                  <a:gd name="T6" fmla="*/ 23 w 91"/>
                  <a:gd name="T7" fmla="*/ 112 h 138"/>
                  <a:gd name="T8" fmla="*/ 26 w 91"/>
                  <a:gd name="T9" fmla="*/ 116 h 138"/>
                  <a:gd name="T10" fmla="*/ 31 w 91"/>
                  <a:gd name="T11" fmla="*/ 119 h 138"/>
                  <a:gd name="T12" fmla="*/ 37 w 91"/>
                  <a:gd name="T13" fmla="*/ 121 h 138"/>
                  <a:gd name="T14" fmla="*/ 44 w 91"/>
                  <a:gd name="T15" fmla="*/ 123 h 138"/>
                  <a:gd name="T16" fmla="*/ 52 w 91"/>
                  <a:gd name="T17" fmla="*/ 121 h 138"/>
                  <a:gd name="T18" fmla="*/ 59 w 91"/>
                  <a:gd name="T19" fmla="*/ 117 h 138"/>
                  <a:gd name="T20" fmla="*/ 65 w 91"/>
                  <a:gd name="T21" fmla="*/ 114 h 138"/>
                  <a:gd name="T22" fmla="*/ 70 w 91"/>
                  <a:gd name="T23" fmla="*/ 107 h 138"/>
                  <a:gd name="T24" fmla="*/ 72 w 91"/>
                  <a:gd name="T25" fmla="*/ 98 h 138"/>
                  <a:gd name="T26" fmla="*/ 72 w 91"/>
                  <a:gd name="T27" fmla="*/ 89 h 138"/>
                  <a:gd name="T28" fmla="*/ 72 w 91"/>
                  <a:gd name="T29" fmla="*/ 81 h 138"/>
                  <a:gd name="T30" fmla="*/ 70 w 91"/>
                  <a:gd name="T31" fmla="*/ 74 h 138"/>
                  <a:gd name="T32" fmla="*/ 65 w 91"/>
                  <a:gd name="T33" fmla="*/ 69 h 138"/>
                  <a:gd name="T34" fmla="*/ 59 w 91"/>
                  <a:gd name="T35" fmla="*/ 63 h 138"/>
                  <a:gd name="T36" fmla="*/ 52 w 91"/>
                  <a:gd name="T37" fmla="*/ 62 h 138"/>
                  <a:gd name="T38" fmla="*/ 44 w 91"/>
                  <a:gd name="T39" fmla="*/ 60 h 138"/>
                  <a:gd name="T40" fmla="*/ 37 w 91"/>
                  <a:gd name="T41" fmla="*/ 62 h 138"/>
                  <a:gd name="T42" fmla="*/ 30 w 91"/>
                  <a:gd name="T43" fmla="*/ 63 h 138"/>
                  <a:gd name="T44" fmla="*/ 25 w 91"/>
                  <a:gd name="T45" fmla="*/ 67 h 138"/>
                  <a:gd name="T46" fmla="*/ 21 w 91"/>
                  <a:gd name="T47" fmla="*/ 72 h 138"/>
                  <a:gd name="T48" fmla="*/ 2 w 91"/>
                  <a:gd name="T49" fmla="*/ 70 h 138"/>
                  <a:gd name="T50" fmla="*/ 16 w 91"/>
                  <a:gd name="T51" fmla="*/ 0 h 138"/>
                  <a:gd name="T52" fmla="*/ 82 w 91"/>
                  <a:gd name="T53" fmla="*/ 0 h 138"/>
                  <a:gd name="T54" fmla="*/ 82 w 91"/>
                  <a:gd name="T55" fmla="*/ 18 h 138"/>
                  <a:gd name="T56" fmla="*/ 31 w 91"/>
                  <a:gd name="T57" fmla="*/ 18 h 138"/>
                  <a:gd name="T58" fmla="*/ 25 w 91"/>
                  <a:gd name="T59" fmla="*/ 53 h 138"/>
                  <a:gd name="T60" fmla="*/ 31 w 91"/>
                  <a:gd name="T61" fmla="*/ 48 h 138"/>
                  <a:gd name="T62" fmla="*/ 40 w 91"/>
                  <a:gd name="T63" fmla="*/ 46 h 138"/>
                  <a:gd name="T64" fmla="*/ 49 w 91"/>
                  <a:gd name="T65" fmla="*/ 44 h 138"/>
                  <a:gd name="T66" fmla="*/ 65 w 91"/>
                  <a:gd name="T67" fmla="*/ 48 h 138"/>
                  <a:gd name="T68" fmla="*/ 79 w 91"/>
                  <a:gd name="T69" fmla="*/ 56 h 138"/>
                  <a:gd name="T70" fmla="*/ 87 w 91"/>
                  <a:gd name="T71" fmla="*/ 70 h 138"/>
                  <a:gd name="T72" fmla="*/ 91 w 91"/>
                  <a:gd name="T73" fmla="*/ 89 h 138"/>
                  <a:gd name="T74" fmla="*/ 87 w 91"/>
                  <a:gd name="T75" fmla="*/ 107 h 138"/>
                  <a:gd name="T76" fmla="*/ 80 w 91"/>
                  <a:gd name="T77" fmla="*/ 121 h 138"/>
                  <a:gd name="T78" fmla="*/ 65 w 91"/>
                  <a:gd name="T79" fmla="*/ 133 h 138"/>
                  <a:gd name="T80" fmla="*/ 44 w 91"/>
                  <a:gd name="T81" fmla="*/ 138 h 138"/>
                  <a:gd name="T82" fmla="*/ 28 w 91"/>
                  <a:gd name="T83" fmla="*/ 135 h 138"/>
                  <a:gd name="T84" fmla="*/ 14 w 91"/>
                  <a:gd name="T85" fmla="*/ 128 h 138"/>
                  <a:gd name="T86" fmla="*/ 9 w 91"/>
                  <a:gd name="T87" fmla="*/ 123 h 138"/>
                  <a:gd name="T88" fmla="*/ 5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18" y="98"/>
                    </a:lnTo>
                    <a:lnTo>
                      <a:pt x="21" y="105"/>
                    </a:lnTo>
                    <a:lnTo>
                      <a:pt x="23" y="112"/>
                    </a:lnTo>
                    <a:lnTo>
                      <a:pt x="26" y="116"/>
                    </a:lnTo>
                    <a:lnTo>
                      <a:pt x="31" y="119"/>
                    </a:lnTo>
                    <a:lnTo>
                      <a:pt x="37" y="121"/>
                    </a:lnTo>
                    <a:lnTo>
                      <a:pt x="44" y="123"/>
                    </a:lnTo>
                    <a:lnTo>
                      <a:pt x="52" y="121"/>
                    </a:lnTo>
                    <a:lnTo>
                      <a:pt x="59" y="117"/>
                    </a:lnTo>
                    <a:lnTo>
                      <a:pt x="65" y="114"/>
                    </a:lnTo>
                    <a:lnTo>
                      <a:pt x="70" y="107"/>
                    </a:lnTo>
                    <a:lnTo>
                      <a:pt x="72" y="98"/>
                    </a:lnTo>
                    <a:lnTo>
                      <a:pt x="72" y="89"/>
                    </a:lnTo>
                    <a:lnTo>
                      <a:pt x="72" y="81"/>
                    </a:lnTo>
                    <a:lnTo>
                      <a:pt x="70" y="74"/>
                    </a:lnTo>
                    <a:lnTo>
                      <a:pt x="65" y="69"/>
                    </a:lnTo>
                    <a:lnTo>
                      <a:pt x="59" y="63"/>
                    </a:lnTo>
                    <a:lnTo>
                      <a:pt x="52" y="62"/>
                    </a:lnTo>
                    <a:lnTo>
                      <a:pt x="44" y="60"/>
                    </a:lnTo>
                    <a:lnTo>
                      <a:pt x="37" y="62"/>
                    </a:lnTo>
                    <a:lnTo>
                      <a:pt x="30" y="63"/>
                    </a:lnTo>
                    <a:lnTo>
                      <a:pt x="25" y="67"/>
                    </a:lnTo>
                    <a:lnTo>
                      <a:pt x="21" y="72"/>
                    </a:lnTo>
                    <a:lnTo>
                      <a:pt x="2" y="70"/>
                    </a:lnTo>
                    <a:lnTo>
                      <a:pt x="16" y="0"/>
                    </a:lnTo>
                    <a:lnTo>
                      <a:pt x="82" y="0"/>
                    </a:lnTo>
                    <a:lnTo>
                      <a:pt x="82" y="18"/>
                    </a:lnTo>
                    <a:lnTo>
                      <a:pt x="31" y="18"/>
                    </a:lnTo>
                    <a:lnTo>
                      <a:pt x="25" y="53"/>
                    </a:lnTo>
                    <a:lnTo>
                      <a:pt x="31" y="48"/>
                    </a:lnTo>
                    <a:lnTo>
                      <a:pt x="40" y="46"/>
                    </a:lnTo>
                    <a:lnTo>
                      <a:pt x="49" y="44"/>
                    </a:lnTo>
                    <a:lnTo>
                      <a:pt x="65" y="48"/>
                    </a:lnTo>
                    <a:lnTo>
                      <a:pt x="79" y="56"/>
                    </a:lnTo>
                    <a:lnTo>
                      <a:pt x="87" y="70"/>
                    </a:lnTo>
                    <a:lnTo>
                      <a:pt x="91" y="89"/>
                    </a:lnTo>
                    <a:lnTo>
                      <a:pt x="87" y="107"/>
                    </a:lnTo>
                    <a:lnTo>
                      <a:pt x="80" y="121"/>
                    </a:lnTo>
                    <a:lnTo>
                      <a:pt x="65" y="133"/>
                    </a:lnTo>
                    <a:lnTo>
                      <a:pt x="44" y="138"/>
                    </a:lnTo>
                    <a:lnTo>
                      <a:pt x="28" y="135"/>
                    </a:lnTo>
                    <a:lnTo>
                      <a:pt x="14" y="128"/>
                    </a:lnTo>
                    <a:lnTo>
                      <a:pt x="9" y="123"/>
                    </a:lnTo>
                    <a:lnTo>
                      <a:pt x="5"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596" name="Line 3287"/>
              <p:cNvSpPr>
                <a:spLocks noChangeShapeType="1"/>
              </p:cNvSpPr>
              <p:nvPr/>
            </p:nvSpPr>
            <p:spPr bwMode="auto">
              <a:xfrm flipV="1">
                <a:off x="2592"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7" name="Line 3288"/>
              <p:cNvSpPr>
                <a:spLocks noChangeShapeType="1"/>
              </p:cNvSpPr>
              <p:nvPr/>
            </p:nvSpPr>
            <p:spPr bwMode="auto">
              <a:xfrm flipV="1">
                <a:off x="2592"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8" name="Line 3289"/>
              <p:cNvSpPr>
                <a:spLocks noChangeShapeType="1"/>
              </p:cNvSpPr>
              <p:nvPr/>
            </p:nvSpPr>
            <p:spPr bwMode="auto">
              <a:xfrm flipV="1">
                <a:off x="2592"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9" name="Line 3290"/>
              <p:cNvSpPr>
                <a:spLocks noChangeShapeType="1"/>
              </p:cNvSpPr>
              <p:nvPr/>
            </p:nvSpPr>
            <p:spPr bwMode="auto">
              <a:xfrm flipV="1">
                <a:off x="2592"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0" name="Line 3291"/>
              <p:cNvSpPr>
                <a:spLocks noChangeShapeType="1"/>
              </p:cNvSpPr>
              <p:nvPr/>
            </p:nvSpPr>
            <p:spPr bwMode="auto">
              <a:xfrm flipV="1">
                <a:off x="2592"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1" name="Line 3292"/>
              <p:cNvSpPr>
                <a:spLocks noChangeShapeType="1"/>
              </p:cNvSpPr>
              <p:nvPr/>
            </p:nvSpPr>
            <p:spPr bwMode="auto">
              <a:xfrm flipV="1">
                <a:off x="2592"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2" name="Line 3293"/>
              <p:cNvSpPr>
                <a:spLocks noChangeShapeType="1"/>
              </p:cNvSpPr>
              <p:nvPr/>
            </p:nvSpPr>
            <p:spPr bwMode="auto">
              <a:xfrm flipV="1">
                <a:off x="2592"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3" name="Line 3294"/>
              <p:cNvSpPr>
                <a:spLocks noChangeShapeType="1"/>
              </p:cNvSpPr>
              <p:nvPr/>
            </p:nvSpPr>
            <p:spPr bwMode="auto">
              <a:xfrm flipV="1">
                <a:off x="2592"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4" name="Line 3295"/>
              <p:cNvSpPr>
                <a:spLocks noChangeShapeType="1"/>
              </p:cNvSpPr>
              <p:nvPr/>
            </p:nvSpPr>
            <p:spPr bwMode="auto">
              <a:xfrm flipV="1">
                <a:off x="2592"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5" name="Line 3296"/>
              <p:cNvSpPr>
                <a:spLocks noChangeShapeType="1"/>
              </p:cNvSpPr>
              <p:nvPr/>
            </p:nvSpPr>
            <p:spPr bwMode="auto">
              <a:xfrm flipV="1">
                <a:off x="2592"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6" name="Line 3297"/>
              <p:cNvSpPr>
                <a:spLocks noChangeShapeType="1"/>
              </p:cNvSpPr>
              <p:nvPr/>
            </p:nvSpPr>
            <p:spPr bwMode="auto">
              <a:xfrm flipV="1">
                <a:off x="2592"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7" name="Line 3298"/>
              <p:cNvSpPr>
                <a:spLocks noChangeShapeType="1"/>
              </p:cNvSpPr>
              <p:nvPr/>
            </p:nvSpPr>
            <p:spPr bwMode="auto">
              <a:xfrm flipV="1">
                <a:off x="2592"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8" name="Line 3299"/>
              <p:cNvSpPr>
                <a:spLocks noChangeShapeType="1"/>
              </p:cNvSpPr>
              <p:nvPr/>
            </p:nvSpPr>
            <p:spPr bwMode="auto">
              <a:xfrm flipV="1">
                <a:off x="2592"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9" name="Line 3300"/>
              <p:cNvSpPr>
                <a:spLocks noChangeShapeType="1"/>
              </p:cNvSpPr>
              <p:nvPr/>
            </p:nvSpPr>
            <p:spPr bwMode="auto">
              <a:xfrm flipV="1">
                <a:off x="2592"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0" name="Line 3301"/>
              <p:cNvSpPr>
                <a:spLocks noChangeShapeType="1"/>
              </p:cNvSpPr>
              <p:nvPr/>
            </p:nvSpPr>
            <p:spPr bwMode="auto">
              <a:xfrm flipV="1">
                <a:off x="2592"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1" name="Line 3302"/>
              <p:cNvSpPr>
                <a:spLocks noChangeShapeType="1"/>
              </p:cNvSpPr>
              <p:nvPr/>
            </p:nvSpPr>
            <p:spPr bwMode="auto">
              <a:xfrm flipV="1">
                <a:off x="2592"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2" name="Line 3303"/>
              <p:cNvSpPr>
                <a:spLocks noChangeShapeType="1"/>
              </p:cNvSpPr>
              <p:nvPr/>
            </p:nvSpPr>
            <p:spPr bwMode="auto">
              <a:xfrm flipV="1">
                <a:off x="2592"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3" name="Line 3304"/>
              <p:cNvSpPr>
                <a:spLocks noChangeShapeType="1"/>
              </p:cNvSpPr>
              <p:nvPr/>
            </p:nvSpPr>
            <p:spPr bwMode="auto">
              <a:xfrm flipV="1">
                <a:off x="2592"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4" name="Line 3305"/>
              <p:cNvSpPr>
                <a:spLocks noChangeShapeType="1"/>
              </p:cNvSpPr>
              <p:nvPr/>
            </p:nvSpPr>
            <p:spPr bwMode="auto">
              <a:xfrm flipV="1">
                <a:off x="2592"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5" name="Line 3306"/>
              <p:cNvSpPr>
                <a:spLocks noChangeShapeType="1"/>
              </p:cNvSpPr>
              <p:nvPr/>
            </p:nvSpPr>
            <p:spPr bwMode="auto">
              <a:xfrm flipV="1">
                <a:off x="2592"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6" name="Line 3307"/>
              <p:cNvSpPr>
                <a:spLocks noChangeShapeType="1"/>
              </p:cNvSpPr>
              <p:nvPr/>
            </p:nvSpPr>
            <p:spPr bwMode="auto">
              <a:xfrm flipV="1">
                <a:off x="2592"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7" name="Line 3308"/>
              <p:cNvSpPr>
                <a:spLocks noChangeShapeType="1"/>
              </p:cNvSpPr>
              <p:nvPr/>
            </p:nvSpPr>
            <p:spPr bwMode="auto">
              <a:xfrm flipV="1">
                <a:off x="2592"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8" name="Line 3309"/>
              <p:cNvSpPr>
                <a:spLocks noChangeShapeType="1"/>
              </p:cNvSpPr>
              <p:nvPr/>
            </p:nvSpPr>
            <p:spPr bwMode="auto">
              <a:xfrm flipV="1">
                <a:off x="2592"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9" name="Line 3310"/>
              <p:cNvSpPr>
                <a:spLocks noChangeShapeType="1"/>
              </p:cNvSpPr>
              <p:nvPr/>
            </p:nvSpPr>
            <p:spPr bwMode="auto">
              <a:xfrm flipV="1">
                <a:off x="2592"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0" name="Line 3311"/>
              <p:cNvSpPr>
                <a:spLocks noChangeShapeType="1"/>
              </p:cNvSpPr>
              <p:nvPr/>
            </p:nvSpPr>
            <p:spPr bwMode="auto">
              <a:xfrm flipV="1">
                <a:off x="2592"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1" name="Line 3312"/>
              <p:cNvSpPr>
                <a:spLocks noChangeShapeType="1"/>
              </p:cNvSpPr>
              <p:nvPr/>
            </p:nvSpPr>
            <p:spPr bwMode="auto">
              <a:xfrm flipV="1">
                <a:off x="2592"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2" name="Line 3313"/>
              <p:cNvSpPr>
                <a:spLocks noChangeShapeType="1"/>
              </p:cNvSpPr>
              <p:nvPr/>
            </p:nvSpPr>
            <p:spPr bwMode="auto">
              <a:xfrm flipV="1">
                <a:off x="2592"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3" name="Line 3314"/>
              <p:cNvSpPr>
                <a:spLocks noChangeShapeType="1"/>
              </p:cNvSpPr>
              <p:nvPr/>
            </p:nvSpPr>
            <p:spPr bwMode="auto">
              <a:xfrm flipV="1">
                <a:off x="2592"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4" name="Line 3315"/>
              <p:cNvSpPr>
                <a:spLocks noChangeShapeType="1"/>
              </p:cNvSpPr>
              <p:nvPr/>
            </p:nvSpPr>
            <p:spPr bwMode="auto">
              <a:xfrm flipV="1">
                <a:off x="2592"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5" name="Line 3316"/>
              <p:cNvSpPr>
                <a:spLocks noChangeShapeType="1"/>
              </p:cNvSpPr>
              <p:nvPr/>
            </p:nvSpPr>
            <p:spPr bwMode="auto">
              <a:xfrm flipV="1">
                <a:off x="2592"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6" name="Line 3317"/>
              <p:cNvSpPr>
                <a:spLocks noChangeShapeType="1"/>
              </p:cNvSpPr>
              <p:nvPr/>
            </p:nvSpPr>
            <p:spPr bwMode="auto">
              <a:xfrm flipV="1">
                <a:off x="2592"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7" name="Line 3318"/>
              <p:cNvSpPr>
                <a:spLocks noChangeShapeType="1"/>
              </p:cNvSpPr>
              <p:nvPr/>
            </p:nvSpPr>
            <p:spPr bwMode="auto">
              <a:xfrm flipV="1">
                <a:off x="2592"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8" name="Line 3319"/>
              <p:cNvSpPr>
                <a:spLocks noChangeShapeType="1"/>
              </p:cNvSpPr>
              <p:nvPr/>
            </p:nvSpPr>
            <p:spPr bwMode="auto">
              <a:xfrm flipV="1">
                <a:off x="2592"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29" name="Line 3320"/>
              <p:cNvSpPr>
                <a:spLocks noChangeShapeType="1"/>
              </p:cNvSpPr>
              <p:nvPr/>
            </p:nvSpPr>
            <p:spPr bwMode="auto">
              <a:xfrm flipV="1">
                <a:off x="2592"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0" name="Line 3321"/>
              <p:cNvSpPr>
                <a:spLocks noChangeShapeType="1"/>
              </p:cNvSpPr>
              <p:nvPr/>
            </p:nvSpPr>
            <p:spPr bwMode="auto">
              <a:xfrm flipV="1">
                <a:off x="2592"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1" name="Line 3322"/>
              <p:cNvSpPr>
                <a:spLocks noChangeShapeType="1"/>
              </p:cNvSpPr>
              <p:nvPr/>
            </p:nvSpPr>
            <p:spPr bwMode="auto">
              <a:xfrm flipV="1">
                <a:off x="2592"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2" name="Line 3323"/>
              <p:cNvSpPr>
                <a:spLocks noChangeShapeType="1"/>
              </p:cNvSpPr>
              <p:nvPr/>
            </p:nvSpPr>
            <p:spPr bwMode="auto">
              <a:xfrm flipV="1">
                <a:off x="2592"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3" name="Line 3324"/>
              <p:cNvSpPr>
                <a:spLocks noChangeShapeType="1"/>
              </p:cNvSpPr>
              <p:nvPr/>
            </p:nvSpPr>
            <p:spPr bwMode="auto">
              <a:xfrm flipV="1">
                <a:off x="2592"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4" name="Line 3325"/>
              <p:cNvSpPr>
                <a:spLocks noChangeShapeType="1"/>
              </p:cNvSpPr>
              <p:nvPr/>
            </p:nvSpPr>
            <p:spPr bwMode="auto">
              <a:xfrm flipV="1">
                <a:off x="2592"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5" name="Line 3326"/>
              <p:cNvSpPr>
                <a:spLocks noChangeShapeType="1"/>
              </p:cNvSpPr>
              <p:nvPr/>
            </p:nvSpPr>
            <p:spPr bwMode="auto">
              <a:xfrm flipV="1">
                <a:off x="2592"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6" name="Line 3327"/>
              <p:cNvSpPr>
                <a:spLocks noChangeShapeType="1"/>
              </p:cNvSpPr>
              <p:nvPr/>
            </p:nvSpPr>
            <p:spPr bwMode="auto">
              <a:xfrm flipV="1">
                <a:off x="2592"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7" name="Line 3328"/>
              <p:cNvSpPr>
                <a:spLocks noChangeShapeType="1"/>
              </p:cNvSpPr>
              <p:nvPr/>
            </p:nvSpPr>
            <p:spPr bwMode="auto">
              <a:xfrm flipV="1">
                <a:off x="2592"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8" name="Line 3329"/>
              <p:cNvSpPr>
                <a:spLocks noChangeShapeType="1"/>
              </p:cNvSpPr>
              <p:nvPr/>
            </p:nvSpPr>
            <p:spPr bwMode="auto">
              <a:xfrm flipV="1">
                <a:off x="2592"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39" name="Line 3330"/>
              <p:cNvSpPr>
                <a:spLocks noChangeShapeType="1"/>
              </p:cNvSpPr>
              <p:nvPr/>
            </p:nvSpPr>
            <p:spPr bwMode="auto">
              <a:xfrm flipV="1">
                <a:off x="2592"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0" name="Line 3331"/>
              <p:cNvSpPr>
                <a:spLocks noChangeShapeType="1"/>
              </p:cNvSpPr>
              <p:nvPr/>
            </p:nvSpPr>
            <p:spPr bwMode="auto">
              <a:xfrm flipV="1">
                <a:off x="2592"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1" name="Line 3332"/>
              <p:cNvSpPr>
                <a:spLocks noChangeShapeType="1"/>
              </p:cNvSpPr>
              <p:nvPr/>
            </p:nvSpPr>
            <p:spPr bwMode="auto">
              <a:xfrm flipV="1">
                <a:off x="2592"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2" name="Line 3333"/>
              <p:cNvSpPr>
                <a:spLocks noChangeShapeType="1"/>
              </p:cNvSpPr>
              <p:nvPr/>
            </p:nvSpPr>
            <p:spPr bwMode="auto">
              <a:xfrm flipV="1">
                <a:off x="2592"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3" name="Line 3334"/>
              <p:cNvSpPr>
                <a:spLocks noChangeShapeType="1"/>
              </p:cNvSpPr>
              <p:nvPr/>
            </p:nvSpPr>
            <p:spPr bwMode="auto">
              <a:xfrm flipV="1">
                <a:off x="2592"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4" name="Line 3335"/>
              <p:cNvSpPr>
                <a:spLocks noChangeShapeType="1"/>
              </p:cNvSpPr>
              <p:nvPr/>
            </p:nvSpPr>
            <p:spPr bwMode="auto">
              <a:xfrm flipV="1">
                <a:off x="2592"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5" name="Line 3336"/>
              <p:cNvSpPr>
                <a:spLocks noChangeShapeType="1"/>
              </p:cNvSpPr>
              <p:nvPr/>
            </p:nvSpPr>
            <p:spPr bwMode="auto">
              <a:xfrm flipV="1">
                <a:off x="2592"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6" name="Line 3337"/>
              <p:cNvSpPr>
                <a:spLocks noChangeShapeType="1"/>
              </p:cNvSpPr>
              <p:nvPr/>
            </p:nvSpPr>
            <p:spPr bwMode="auto">
              <a:xfrm flipV="1">
                <a:off x="2592"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7" name="Line 3338"/>
              <p:cNvSpPr>
                <a:spLocks noChangeShapeType="1"/>
              </p:cNvSpPr>
              <p:nvPr/>
            </p:nvSpPr>
            <p:spPr bwMode="auto">
              <a:xfrm flipV="1">
                <a:off x="2592"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8" name="Line 3339"/>
              <p:cNvSpPr>
                <a:spLocks noChangeShapeType="1"/>
              </p:cNvSpPr>
              <p:nvPr/>
            </p:nvSpPr>
            <p:spPr bwMode="auto">
              <a:xfrm flipV="1">
                <a:off x="2592"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49" name="Line 3340"/>
              <p:cNvSpPr>
                <a:spLocks noChangeShapeType="1"/>
              </p:cNvSpPr>
              <p:nvPr/>
            </p:nvSpPr>
            <p:spPr bwMode="auto">
              <a:xfrm flipV="1">
                <a:off x="2592"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0" name="Line 3341"/>
              <p:cNvSpPr>
                <a:spLocks noChangeShapeType="1"/>
              </p:cNvSpPr>
              <p:nvPr/>
            </p:nvSpPr>
            <p:spPr bwMode="auto">
              <a:xfrm flipV="1">
                <a:off x="2592"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1" name="Line 3342"/>
              <p:cNvSpPr>
                <a:spLocks noChangeShapeType="1"/>
              </p:cNvSpPr>
              <p:nvPr/>
            </p:nvSpPr>
            <p:spPr bwMode="auto">
              <a:xfrm flipV="1">
                <a:off x="2592"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2" name="Line 3343"/>
              <p:cNvSpPr>
                <a:spLocks noChangeShapeType="1"/>
              </p:cNvSpPr>
              <p:nvPr/>
            </p:nvSpPr>
            <p:spPr bwMode="auto">
              <a:xfrm flipV="1">
                <a:off x="2592"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3" name="Line 3344"/>
              <p:cNvSpPr>
                <a:spLocks noChangeShapeType="1"/>
              </p:cNvSpPr>
              <p:nvPr/>
            </p:nvSpPr>
            <p:spPr bwMode="auto">
              <a:xfrm flipV="1">
                <a:off x="2592"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4" name="Line 3345"/>
              <p:cNvSpPr>
                <a:spLocks noChangeShapeType="1"/>
              </p:cNvSpPr>
              <p:nvPr/>
            </p:nvSpPr>
            <p:spPr bwMode="auto">
              <a:xfrm flipV="1">
                <a:off x="2592"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5" name="Line 3346"/>
              <p:cNvSpPr>
                <a:spLocks noChangeShapeType="1"/>
              </p:cNvSpPr>
              <p:nvPr/>
            </p:nvSpPr>
            <p:spPr bwMode="auto">
              <a:xfrm flipV="1">
                <a:off x="2592"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6" name="Line 3347"/>
              <p:cNvSpPr>
                <a:spLocks noChangeShapeType="1"/>
              </p:cNvSpPr>
              <p:nvPr/>
            </p:nvSpPr>
            <p:spPr bwMode="auto">
              <a:xfrm flipV="1">
                <a:off x="2592"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7" name="Line 3348"/>
              <p:cNvSpPr>
                <a:spLocks noChangeShapeType="1"/>
              </p:cNvSpPr>
              <p:nvPr/>
            </p:nvSpPr>
            <p:spPr bwMode="auto">
              <a:xfrm flipV="1">
                <a:off x="2592"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8" name="Line 3349"/>
              <p:cNvSpPr>
                <a:spLocks noChangeShapeType="1"/>
              </p:cNvSpPr>
              <p:nvPr/>
            </p:nvSpPr>
            <p:spPr bwMode="auto">
              <a:xfrm flipV="1">
                <a:off x="2592"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59" name="Line 3350"/>
              <p:cNvSpPr>
                <a:spLocks noChangeShapeType="1"/>
              </p:cNvSpPr>
              <p:nvPr/>
            </p:nvSpPr>
            <p:spPr bwMode="auto">
              <a:xfrm flipV="1">
                <a:off x="2592"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0" name="Line 3351"/>
              <p:cNvSpPr>
                <a:spLocks noChangeShapeType="1"/>
              </p:cNvSpPr>
              <p:nvPr/>
            </p:nvSpPr>
            <p:spPr bwMode="auto">
              <a:xfrm flipV="1">
                <a:off x="2592"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1" name="Line 3352"/>
              <p:cNvSpPr>
                <a:spLocks noChangeShapeType="1"/>
              </p:cNvSpPr>
              <p:nvPr/>
            </p:nvSpPr>
            <p:spPr bwMode="auto">
              <a:xfrm flipV="1">
                <a:off x="2592"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2" name="Line 3353"/>
              <p:cNvSpPr>
                <a:spLocks noChangeShapeType="1"/>
              </p:cNvSpPr>
              <p:nvPr/>
            </p:nvSpPr>
            <p:spPr bwMode="auto">
              <a:xfrm flipV="1">
                <a:off x="2592"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3" name="Line 3354"/>
              <p:cNvSpPr>
                <a:spLocks noChangeShapeType="1"/>
              </p:cNvSpPr>
              <p:nvPr/>
            </p:nvSpPr>
            <p:spPr bwMode="auto">
              <a:xfrm flipV="1">
                <a:off x="2592"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4" name="Line 3355"/>
              <p:cNvSpPr>
                <a:spLocks noChangeShapeType="1"/>
              </p:cNvSpPr>
              <p:nvPr/>
            </p:nvSpPr>
            <p:spPr bwMode="auto">
              <a:xfrm flipV="1">
                <a:off x="2592"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5" name="Line 3356"/>
              <p:cNvSpPr>
                <a:spLocks noChangeShapeType="1"/>
              </p:cNvSpPr>
              <p:nvPr/>
            </p:nvSpPr>
            <p:spPr bwMode="auto">
              <a:xfrm flipV="1">
                <a:off x="2592"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6" name="Line 3357"/>
              <p:cNvSpPr>
                <a:spLocks noChangeShapeType="1"/>
              </p:cNvSpPr>
              <p:nvPr/>
            </p:nvSpPr>
            <p:spPr bwMode="auto">
              <a:xfrm flipV="1">
                <a:off x="2592"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7" name="Line 3358"/>
              <p:cNvSpPr>
                <a:spLocks noChangeShapeType="1"/>
              </p:cNvSpPr>
              <p:nvPr/>
            </p:nvSpPr>
            <p:spPr bwMode="auto">
              <a:xfrm flipV="1">
                <a:off x="2592"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8" name="Line 3359"/>
              <p:cNvSpPr>
                <a:spLocks noChangeShapeType="1"/>
              </p:cNvSpPr>
              <p:nvPr/>
            </p:nvSpPr>
            <p:spPr bwMode="auto">
              <a:xfrm flipV="1">
                <a:off x="2592"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69" name="Line 3360"/>
              <p:cNvSpPr>
                <a:spLocks noChangeShapeType="1"/>
              </p:cNvSpPr>
              <p:nvPr/>
            </p:nvSpPr>
            <p:spPr bwMode="auto">
              <a:xfrm flipV="1">
                <a:off x="2592"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0" name="Line 3361"/>
              <p:cNvSpPr>
                <a:spLocks noChangeShapeType="1"/>
              </p:cNvSpPr>
              <p:nvPr/>
            </p:nvSpPr>
            <p:spPr bwMode="auto">
              <a:xfrm flipV="1">
                <a:off x="2592"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1" name="Line 3362"/>
              <p:cNvSpPr>
                <a:spLocks noChangeShapeType="1"/>
              </p:cNvSpPr>
              <p:nvPr/>
            </p:nvSpPr>
            <p:spPr bwMode="auto">
              <a:xfrm flipV="1">
                <a:off x="2592"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2" name="Line 3363"/>
              <p:cNvSpPr>
                <a:spLocks noChangeShapeType="1"/>
              </p:cNvSpPr>
              <p:nvPr/>
            </p:nvSpPr>
            <p:spPr bwMode="auto">
              <a:xfrm flipV="1">
                <a:off x="2592"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3" name="Line 3364"/>
              <p:cNvSpPr>
                <a:spLocks noChangeShapeType="1"/>
              </p:cNvSpPr>
              <p:nvPr/>
            </p:nvSpPr>
            <p:spPr bwMode="auto">
              <a:xfrm flipV="1">
                <a:off x="2592"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4" name="Line 3365"/>
              <p:cNvSpPr>
                <a:spLocks noChangeShapeType="1"/>
              </p:cNvSpPr>
              <p:nvPr/>
            </p:nvSpPr>
            <p:spPr bwMode="auto">
              <a:xfrm flipV="1">
                <a:off x="2592"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5" name="Line 3366"/>
              <p:cNvSpPr>
                <a:spLocks noChangeShapeType="1"/>
              </p:cNvSpPr>
              <p:nvPr/>
            </p:nvSpPr>
            <p:spPr bwMode="auto">
              <a:xfrm flipV="1">
                <a:off x="2592"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6" name="Line 3367"/>
              <p:cNvSpPr>
                <a:spLocks noChangeShapeType="1"/>
              </p:cNvSpPr>
              <p:nvPr/>
            </p:nvSpPr>
            <p:spPr bwMode="auto">
              <a:xfrm flipV="1">
                <a:off x="2592"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7" name="Line 3368"/>
              <p:cNvSpPr>
                <a:spLocks noChangeShapeType="1"/>
              </p:cNvSpPr>
              <p:nvPr/>
            </p:nvSpPr>
            <p:spPr bwMode="auto">
              <a:xfrm flipV="1">
                <a:off x="2592"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8" name="Line 3369"/>
              <p:cNvSpPr>
                <a:spLocks noChangeShapeType="1"/>
              </p:cNvSpPr>
              <p:nvPr/>
            </p:nvSpPr>
            <p:spPr bwMode="auto">
              <a:xfrm flipV="1">
                <a:off x="2592"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79" name="Line 3370"/>
              <p:cNvSpPr>
                <a:spLocks noChangeShapeType="1"/>
              </p:cNvSpPr>
              <p:nvPr/>
            </p:nvSpPr>
            <p:spPr bwMode="auto">
              <a:xfrm flipV="1">
                <a:off x="2592"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0" name="Line 3371"/>
              <p:cNvSpPr>
                <a:spLocks noChangeShapeType="1"/>
              </p:cNvSpPr>
              <p:nvPr/>
            </p:nvSpPr>
            <p:spPr bwMode="auto">
              <a:xfrm flipV="1">
                <a:off x="2592"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1" name="Line 3372"/>
              <p:cNvSpPr>
                <a:spLocks noChangeShapeType="1"/>
              </p:cNvSpPr>
              <p:nvPr/>
            </p:nvSpPr>
            <p:spPr bwMode="auto">
              <a:xfrm flipV="1">
                <a:off x="2592"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2" name="Line 3373"/>
              <p:cNvSpPr>
                <a:spLocks noChangeShapeType="1"/>
              </p:cNvSpPr>
              <p:nvPr/>
            </p:nvSpPr>
            <p:spPr bwMode="auto">
              <a:xfrm flipV="1">
                <a:off x="2592"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3" name="Line 3374"/>
              <p:cNvSpPr>
                <a:spLocks noChangeShapeType="1"/>
              </p:cNvSpPr>
              <p:nvPr/>
            </p:nvSpPr>
            <p:spPr bwMode="auto">
              <a:xfrm flipV="1">
                <a:off x="2592"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4" name="Line 3375"/>
              <p:cNvSpPr>
                <a:spLocks noChangeShapeType="1"/>
              </p:cNvSpPr>
              <p:nvPr/>
            </p:nvSpPr>
            <p:spPr bwMode="auto">
              <a:xfrm flipV="1">
                <a:off x="2592"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5" name="Line 3376"/>
              <p:cNvSpPr>
                <a:spLocks noChangeShapeType="1"/>
              </p:cNvSpPr>
              <p:nvPr/>
            </p:nvSpPr>
            <p:spPr bwMode="auto">
              <a:xfrm flipV="1">
                <a:off x="2592"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6" name="Line 3377"/>
              <p:cNvSpPr>
                <a:spLocks noChangeShapeType="1"/>
              </p:cNvSpPr>
              <p:nvPr/>
            </p:nvSpPr>
            <p:spPr bwMode="auto">
              <a:xfrm flipV="1">
                <a:off x="2592"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7" name="Line 3378"/>
              <p:cNvSpPr>
                <a:spLocks noChangeShapeType="1"/>
              </p:cNvSpPr>
              <p:nvPr/>
            </p:nvSpPr>
            <p:spPr bwMode="auto">
              <a:xfrm flipV="1">
                <a:off x="2592"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8" name="Line 3379"/>
              <p:cNvSpPr>
                <a:spLocks noChangeShapeType="1"/>
              </p:cNvSpPr>
              <p:nvPr/>
            </p:nvSpPr>
            <p:spPr bwMode="auto">
              <a:xfrm flipV="1">
                <a:off x="2592"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89" name="Line 3380"/>
              <p:cNvSpPr>
                <a:spLocks noChangeShapeType="1"/>
              </p:cNvSpPr>
              <p:nvPr/>
            </p:nvSpPr>
            <p:spPr bwMode="auto">
              <a:xfrm flipV="1">
                <a:off x="2592"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0" name="Line 3381"/>
              <p:cNvSpPr>
                <a:spLocks noChangeShapeType="1"/>
              </p:cNvSpPr>
              <p:nvPr/>
            </p:nvSpPr>
            <p:spPr bwMode="auto">
              <a:xfrm flipV="1">
                <a:off x="2592"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1" name="Line 3382"/>
              <p:cNvSpPr>
                <a:spLocks noChangeShapeType="1"/>
              </p:cNvSpPr>
              <p:nvPr/>
            </p:nvSpPr>
            <p:spPr bwMode="auto">
              <a:xfrm flipV="1">
                <a:off x="2592"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2" name="Line 3383"/>
              <p:cNvSpPr>
                <a:spLocks noChangeShapeType="1"/>
              </p:cNvSpPr>
              <p:nvPr/>
            </p:nvSpPr>
            <p:spPr bwMode="auto">
              <a:xfrm flipV="1">
                <a:off x="2592"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3" name="Line 3384"/>
              <p:cNvSpPr>
                <a:spLocks noChangeShapeType="1"/>
              </p:cNvSpPr>
              <p:nvPr/>
            </p:nvSpPr>
            <p:spPr bwMode="auto">
              <a:xfrm flipV="1">
                <a:off x="2592"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4" name="Line 3385"/>
              <p:cNvSpPr>
                <a:spLocks noChangeShapeType="1"/>
              </p:cNvSpPr>
              <p:nvPr/>
            </p:nvSpPr>
            <p:spPr bwMode="auto">
              <a:xfrm flipV="1">
                <a:off x="2592"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5" name="Line 3386"/>
              <p:cNvSpPr>
                <a:spLocks noChangeShapeType="1"/>
              </p:cNvSpPr>
              <p:nvPr/>
            </p:nvSpPr>
            <p:spPr bwMode="auto">
              <a:xfrm flipV="1">
                <a:off x="2592"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6" name="Line 3387"/>
              <p:cNvSpPr>
                <a:spLocks noChangeShapeType="1"/>
              </p:cNvSpPr>
              <p:nvPr/>
            </p:nvSpPr>
            <p:spPr bwMode="auto">
              <a:xfrm flipV="1">
                <a:off x="2592"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7" name="Line 3388"/>
              <p:cNvSpPr>
                <a:spLocks noChangeShapeType="1"/>
              </p:cNvSpPr>
              <p:nvPr/>
            </p:nvSpPr>
            <p:spPr bwMode="auto">
              <a:xfrm flipV="1">
                <a:off x="2592"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8" name="Line 3389"/>
              <p:cNvSpPr>
                <a:spLocks noChangeShapeType="1"/>
              </p:cNvSpPr>
              <p:nvPr/>
            </p:nvSpPr>
            <p:spPr bwMode="auto">
              <a:xfrm flipV="1">
                <a:off x="2592"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99" name="Line 3390"/>
              <p:cNvSpPr>
                <a:spLocks noChangeShapeType="1"/>
              </p:cNvSpPr>
              <p:nvPr/>
            </p:nvSpPr>
            <p:spPr bwMode="auto">
              <a:xfrm flipV="1">
                <a:off x="2592"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0" name="Line 3391"/>
              <p:cNvSpPr>
                <a:spLocks noChangeShapeType="1"/>
              </p:cNvSpPr>
              <p:nvPr/>
            </p:nvSpPr>
            <p:spPr bwMode="auto">
              <a:xfrm flipV="1">
                <a:off x="2592"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1" name="Line 3392"/>
              <p:cNvSpPr>
                <a:spLocks noChangeShapeType="1"/>
              </p:cNvSpPr>
              <p:nvPr/>
            </p:nvSpPr>
            <p:spPr bwMode="auto">
              <a:xfrm flipV="1">
                <a:off x="2592"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702" name="Line 3393"/>
              <p:cNvSpPr>
                <a:spLocks noChangeShapeType="1"/>
              </p:cNvSpPr>
              <p:nvPr/>
            </p:nvSpPr>
            <p:spPr bwMode="auto">
              <a:xfrm flipV="1">
                <a:off x="2592"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864" name="Group 3595"/>
            <p:cNvGrpSpPr>
              <a:grpSpLocks/>
            </p:cNvGrpSpPr>
            <p:nvPr/>
          </p:nvGrpSpPr>
          <p:grpSpPr bwMode="auto">
            <a:xfrm>
              <a:off x="2562" y="1267"/>
              <a:ext cx="808" cy="1838"/>
              <a:chOff x="2562" y="1267"/>
              <a:chExt cx="808" cy="1838"/>
            </a:xfrm>
          </p:grpSpPr>
          <p:sp>
            <p:nvSpPr>
              <p:cNvPr id="7303" name="Line 3395"/>
              <p:cNvSpPr>
                <a:spLocks noChangeShapeType="1"/>
              </p:cNvSpPr>
              <p:nvPr/>
            </p:nvSpPr>
            <p:spPr bwMode="auto">
              <a:xfrm flipV="1">
                <a:off x="2592"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4" name="Line 3396"/>
              <p:cNvSpPr>
                <a:spLocks noChangeShapeType="1"/>
              </p:cNvSpPr>
              <p:nvPr/>
            </p:nvSpPr>
            <p:spPr bwMode="auto">
              <a:xfrm flipV="1">
                <a:off x="2592"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5" name="Line 3397"/>
              <p:cNvSpPr>
                <a:spLocks noChangeShapeType="1"/>
              </p:cNvSpPr>
              <p:nvPr/>
            </p:nvSpPr>
            <p:spPr bwMode="auto">
              <a:xfrm flipV="1">
                <a:off x="2592"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6" name="Line 3398"/>
              <p:cNvSpPr>
                <a:spLocks noChangeShapeType="1"/>
              </p:cNvSpPr>
              <p:nvPr/>
            </p:nvSpPr>
            <p:spPr bwMode="auto">
              <a:xfrm flipV="1">
                <a:off x="2592"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7" name="Line 3399"/>
              <p:cNvSpPr>
                <a:spLocks noChangeShapeType="1"/>
              </p:cNvSpPr>
              <p:nvPr/>
            </p:nvSpPr>
            <p:spPr bwMode="auto">
              <a:xfrm flipV="1">
                <a:off x="2592"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8" name="Line 3400"/>
              <p:cNvSpPr>
                <a:spLocks noChangeShapeType="1"/>
              </p:cNvSpPr>
              <p:nvPr/>
            </p:nvSpPr>
            <p:spPr bwMode="auto">
              <a:xfrm flipV="1">
                <a:off x="2592"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9" name="Line 3401"/>
              <p:cNvSpPr>
                <a:spLocks noChangeShapeType="1"/>
              </p:cNvSpPr>
              <p:nvPr/>
            </p:nvSpPr>
            <p:spPr bwMode="auto">
              <a:xfrm flipV="1">
                <a:off x="2592"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0" name="Line 3402"/>
              <p:cNvSpPr>
                <a:spLocks noChangeShapeType="1"/>
              </p:cNvSpPr>
              <p:nvPr/>
            </p:nvSpPr>
            <p:spPr bwMode="auto">
              <a:xfrm flipV="1">
                <a:off x="2592"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1" name="Line 3403"/>
              <p:cNvSpPr>
                <a:spLocks noChangeShapeType="1"/>
              </p:cNvSpPr>
              <p:nvPr/>
            </p:nvSpPr>
            <p:spPr bwMode="auto">
              <a:xfrm flipV="1">
                <a:off x="2592"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2" name="Line 3404"/>
              <p:cNvSpPr>
                <a:spLocks noChangeShapeType="1"/>
              </p:cNvSpPr>
              <p:nvPr/>
            </p:nvSpPr>
            <p:spPr bwMode="auto">
              <a:xfrm flipV="1">
                <a:off x="2592"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3" name="Line 3405"/>
              <p:cNvSpPr>
                <a:spLocks noChangeShapeType="1"/>
              </p:cNvSpPr>
              <p:nvPr/>
            </p:nvSpPr>
            <p:spPr bwMode="auto">
              <a:xfrm flipV="1">
                <a:off x="2592"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4" name="Line 3406"/>
              <p:cNvSpPr>
                <a:spLocks noChangeShapeType="1"/>
              </p:cNvSpPr>
              <p:nvPr/>
            </p:nvSpPr>
            <p:spPr bwMode="auto">
              <a:xfrm flipV="1">
                <a:off x="2592"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5" name="Line 3407"/>
              <p:cNvSpPr>
                <a:spLocks noChangeShapeType="1"/>
              </p:cNvSpPr>
              <p:nvPr/>
            </p:nvSpPr>
            <p:spPr bwMode="auto">
              <a:xfrm flipV="1">
                <a:off x="2592"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6" name="Line 3408"/>
              <p:cNvSpPr>
                <a:spLocks noChangeShapeType="1"/>
              </p:cNvSpPr>
              <p:nvPr/>
            </p:nvSpPr>
            <p:spPr bwMode="auto">
              <a:xfrm flipV="1">
                <a:off x="2592"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7" name="Line 3409"/>
              <p:cNvSpPr>
                <a:spLocks noChangeShapeType="1"/>
              </p:cNvSpPr>
              <p:nvPr/>
            </p:nvSpPr>
            <p:spPr bwMode="auto">
              <a:xfrm flipV="1">
                <a:off x="2592"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8" name="Line 3410"/>
              <p:cNvSpPr>
                <a:spLocks noChangeShapeType="1"/>
              </p:cNvSpPr>
              <p:nvPr/>
            </p:nvSpPr>
            <p:spPr bwMode="auto">
              <a:xfrm flipV="1">
                <a:off x="2592"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19" name="Line 3411"/>
              <p:cNvSpPr>
                <a:spLocks noChangeShapeType="1"/>
              </p:cNvSpPr>
              <p:nvPr/>
            </p:nvSpPr>
            <p:spPr bwMode="auto">
              <a:xfrm flipV="1">
                <a:off x="2592"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0" name="Line 3412"/>
              <p:cNvSpPr>
                <a:spLocks noChangeShapeType="1"/>
              </p:cNvSpPr>
              <p:nvPr/>
            </p:nvSpPr>
            <p:spPr bwMode="auto">
              <a:xfrm flipV="1">
                <a:off x="2592"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1" name="Line 3413"/>
              <p:cNvSpPr>
                <a:spLocks noChangeShapeType="1"/>
              </p:cNvSpPr>
              <p:nvPr/>
            </p:nvSpPr>
            <p:spPr bwMode="auto">
              <a:xfrm flipV="1">
                <a:off x="2592"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2" name="Line 3414"/>
              <p:cNvSpPr>
                <a:spLocks noChangeShapeType="1"/>
              </p:cNvSpPr>
              <p:nvPr/>
            </p:nvSpPr>
            <p:spPr bwMode="auto">
              <a:xfrm flipV="1">
                <a:off x="2592"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3" name="Line 3415"/>
              <p:cNvSpPr>
                <a:spLocks noChangeShapeType="1"/>
              </p:cNvSpPr>
              <p:nvPr/>
            </p:nvSpPr>
            <p:spPr bwMode="auto">
              <a:xfrm flipV="1">
                <a:off x="2592"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4" name="Line 3416"/>
              <p:cNvSpPr>
                <a:spLocks noChangeShapeType="1"/>
              </p:cNvSpPr>
              <p:nvPr/>
            </p:nvSpPr>
            <p:spPr bwMode="auto">
              <a:xfrm flipV="1">
                <a:off x="2592"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5" name="Line 3417"/>
              <p:cNvSpPr>
                <a:spLocks noChangeShapeType="1"/>
              </p:cNvSpPr>
              <p:nvPr/>
            </p:nvSpPr>
            <p:spPr bwMode="auto">
              <a:xfrm flipV="1">
                <a:off x="2592"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6" name="Line 3418"/>
              <p:cNvSpPr>
                <a:spLocks noChangeShapeType="1"/>
              </p:cNvSpPr>
              <p:nvPr/>
            </p:nvSpPr>
            <p:spPr bwMode="auto">
              <a:xfrm flipV="1">
                <a:off x="2592"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7" name="Line 3419"/>
              <p:cNvSpPr>
                <a:spLocks noChangeShapeType="1"/>
              </p:cNvSpPr>
              <p:nvPr/>
            </p:nvSpPr>
            <p:spPr bwMode="auto">
              <a:xfrm flipV="1">
                <a:off x="2592"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8" name="Line 3420"/>
              <p:cNvSpPr>
                <a:spLocks noChangeShapeType="1"/>
              </p:cNvSpPr>
              <p:nvPr/>
            </p:nvSpPr>
            <p:spPr bwMode="auto">
              <a:xfrm flipV="1">
                <a:off x="2592"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29" name="Line 3421"/>
              <p:cNvSpPr>
                <a:spLocks noChangeShapeType="1"/>
              </p:cNvSpPr>
              <p:nvPr/>
            </p:nvSpPr>
            <p:spPr bwMode="auto">
              <a:xfrm flipV="1">
                <a:off x="2592"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0" name="Line 3422"/>
              <p:cNvSpPr>
                <a:spLocks noChangeShapeType="1"/>
              </p:cNvSpPr>
              <p:nvPr/>
            </p:nvSpPr>
            <p:spPr bwMode="auto">
              <a:xfrm flipV="1">
                <a:off x="2592"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1" name="Line 3423"/>
              <p:cNvSpPr>
                <a:spLocks noChangeShapeType="1"/>
              </p:cNvSpPr>
              <p:nvPr/>
            </p:nvSpPr>
            <p:spPr bwMode="auto">
              <a:xfrm flipV="1">
                <a:off x="2592"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2" name="Line 3424"/>
              <p:cNvSpPr>
                <a:spLocks noChangeShapeType="1"/>
              </p:cNvSpPr>
              <p:nvPr/>
            </p:nvSpPr>
            <p:spPr bwMode="auto">
              <a:xfrm flipV="1">
                <a:off x="2592"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3" name="Line 3425"/>
              <p:cNvSpPr>
                <a:spLocks noChangeShapeType="1"/>
              </p:cNvSpPr>
              <p:nvPr/>
            </p:nvSpPr>
            <p:spPr bwMode="auto">
              <a:xfrm flipV="1">
                <a:off x="2592"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4" name="Line 3426"/>
              <p:cNvSpPr>
                <a:spLocks noChangeShapeType="1"/>
              </p:cNvSpPr>
              <p:nvPr/>
            </p:nvSpPr>
            <p:spPr bwMode="auto">
              <a:xfrm flipV="1">
                <a:off x="2592"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5" name="Line 3427"/>
              <p:cNvSpPr>
                <a:spLocks noChangeShapeType="1"/>
              </p:cNvSpPr>
              <p:nvPr/>
            </p:nvSpPr>
            <p:spPr bwMode="auto">
              <a:xfrm flipV="1">
                <a:off x="2592"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6" name="Line 3428"/>
              <p:cNvSpPr>
                <a:spLocks noChangeShapeType="1"/>
              </p:cNvSpPr>
              <p:nvPr/>
            </p:nvSpPr>
            <p:spPr bwMode="auto">
              <a:xfrm flipV="1">
                <a:off x="2592"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7" name="Line 3429"/>
              <p:cNvSpPr>
                <a:spLocks noChangeShapeType="1"/>
              </p:cNvSpPr>
              <p:nvPr/>
            </p:nvSpPr>
            <p:spPr bwMode="auto">
              <a:xfrm flipV="1">
                <a:off x="2592"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8" name="Line 3430"/>
              <p:cNvSpPr>
                <a:spLocks noChangeShapeType="1"/>
              </p:cNvSpPr>
              <p:nvPr/>
            </p:nvSpPr>
            <p:spPr bwMode="auto">
              <a:xfrm flipV="1">
                <a:off x="2592"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39" name="Line 3431"/>
              <p:cNvSpPr>
                <a:spLocks noChangeShapeType="1"/>
              </p:cNvSpPr>
              <p:nvPr/>
            </p:nvSpPr>
            <p:spPr bwMode="auto">
              <a:xfrm flipV="1">
                <a:off x="2592"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0" name="Line 3432"/>
              <p:cNvSpPr>
                <a:spLocks noChangeShapeType="1"/>
              </p:cNvSpPr>
              <p:nvPr/>
            </p:nvSpPr>
            <p:spPr bwMode="auto">
              <a:xfrm>
                <a:off x="2592"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1" name="Freeform 3433"/>
              <p:cNvSpPr>
                <a:spLocks/>
              </p:cNvSpPr>
              <p:nvPr/>
            </p:nvSpPr>
            <p:spPr bwMode="auto">
              <a:xfrm>
                <a:off x="2562" y="3035"/>
                <a:ext cx="26" cy="69"/>
              </a:xfrm>
              <a:custGeom>
                <a:avLst/>
                <a:gdLst>
                  <a:gd name="T0" fmla="*/ 50 w 50"/>
                  <a:gd name="T1" fmla="*/ 138 h 138"/>
                  <a:gd name="T2" fmla="*/ 33 w 50"/>
                  <a:gd name="T3" fmla="*/ 138 h 138"/>
                  <a:gd name="T4" fmla="*/ 33 w 50"/>
                  <a:gd name="T5" fmla="*/ 29 h 138"/>
                  <a:gd name="T6" fmla="*/ 26 w 50"/>
                  <a:gd name="T7" fmla="*/ 35 h 138"/>
                  <a:gd name="T8" fmla="*/ 17 w 50"/>
                  <a:gd name="T9" fmla="*/ 42 h 138"/>
                  <a:gd name="T10" fmla="*/ 8 w 50"/>
                  <a:gd name="T11" fmla="*/ 47 h 138"/>
                  <a:gd name="T12" fmla="*/ 0 w 50"/>
                  <a:gd name="T13" fmla="*/ 50 h 138"/>
                  <a:gd name="T14" fmla="*/ 0 w 50"/>
                  <a:gd name="T15" fmla="*/ 33 h 138"/>
                  <a:gd name="T16" fmla="*/ 14 w 50"/>
                  <a:gd name="T17" fmla="*/ 26 h 138"/>
                  <a:gd name="T18" fmla="*/ 24 w 50"/>
                  <a:gd name="T19" fmla="*/ 17 h 138"/>
                  <a:gd name="T20" fmla="*/ 33 w 50"/>
                  <a:gd name="T21" fmla="*/ 8 h 138"/>
                  <a:gd name="T22" fmla="*/ 38 w 50"/>
                  <a:gd name="T23" fmla="*/ 0 h 138"/>
                  <a:gd name="T24" fmla="*/ 50 w 50"/>
                  <a:gd name="T25" fmla="*/ 0 h 138"/>
                  <a:gd name="T26" fmla="*/ 50 w 50"/>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138">
                    <a:moveTo>
                      <a:pt x="50" y="138"/>
                    </a:moveTo>
                    <a:lnTo>
                      <a:pt x="33" y="138"/>
                    </a:lnTo>
                    <a:lnTo>
                      <a:pt x="33" y="29"/>
                    </a:lnTo>
                    <a:lnTo>
                      <a:pt x="26" y="35"/>
                    </a:lnTo>
                    <a:lnTo>
                      <a:pt x="17" y="42"/>
                    </a:lnTo>
                    <a:lnTo>
                      <a:pt x="8" y="47"/>
                    </a:lnTo>
                    <a:lnTo>
                      <a:pt x="0" y="50"/>
                    </a:lnTo>
                    <a:lnTo>
                      <a:pt x="0" y="33"/>
                    </a:lnTo>
                    <a:lnTo>
                      <a:pt x="14" y="26"/>
                    </a:lnTo>
                    <a:lnTo>
                      <a:pt x="24" y="17"/>
                    </a:lnTo>
                    <a:lnTo>
                      <a:pt x="33" y="8"/>
                    </a:lnTo>
                    <a:lnTo>
                      <a:pt x="38" y="0"/>
                    </a:lnTo>
                    <a:lnTo>
                      <a:pt x="50" y="0"/>
                    </a:lnTo>
                    <a:lnTo>
                      <a:pt x="50"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342" name="Freeform 3434"/>
              <p:cNvSpPr>
                <a:spLocks noEditPoints="1"/>
              </p:cNvSpPr>
              <p:nvPr/>
            </p:nvSpPr>
            <p:spPr bwMode="auto">
              <a:xfrm>
                <a:off x="2609" y="3035"/>
                <a:ext cx="46" cy="70"/>
              </a:xfrm>
              <a:custGeom>
                <a:avLst/>
                <a:gdLst>
                  <a:gd name="T0" fmla="*/ 0 w 91"/>
                  <a:gd name="T1" fmla="*/ 70 h 139"/>
                  <a:gd name="T2" fmla="*/ 2 w 91"/>
                  <a:gd name="T3" fmla="*/ 47 h 139"/>
                  <a:gd name="T4" fmla="*/ 5 w 91"/>
                  <a:gd name="T5" fmla="*/ 29 h 139"/>
                  <a:gd name="T6" fmla="*/ 9 w 91"/>
                  <a:gd name="T7" fmla="*/ 21 h 139"/>
                  <a:gd name="T8" fmla="*/ 14 w 91"/>
                  <a:gd name="T9" fmla="*/ 12 h 139"/>
                  <a:gd name="T10" fmla="*/ 21 w 91"/>
                  <a:gd name="T11" fmla="*/ 7 h 139"/>
                  <a:gd name="T12" fmla="*/ 28 w 91"/>
                  <a:gd name="T13" fmla="*/ 3 h 139"/>
                  <a:gd name="T14" fmla="*/ 35 w 91"/>
                  <a:gd name="T15" fmla="*/ 0 h 139"/>
                  <a:gd name="T16" fmla="*/ 45 w 91"/>
                  <a:gd name="T17" fmla="*/ 0 h 139"/>
                  <a:gd name="T18" fmla="*/ 56 w 91"/>
                  <a:gd name="T19" fmla="*/ 0 h 139"/>
                  <a:gd name="T20" fmla="*/ 64 w 91"/>
                  <a:gd name="T21" fmla="*/ 3 h 139"/>
                  <a:gd name="T22" fmla="*/ 70 w 91"/>
                  <a:gd name="T23" fmla="*/ 7 h 139"/>
                  <a:gd name="T24" fmla="*/ 75 w 91"/>
                  <a:gd name="T25" fmla="*/ 12 h 139"/>
                  <a:gd name="T26" fmla="*/ 78 w 91"/>
                  <a:gd name="T27" fmla="*/ 15 h 139"/>
                  <a:gd name="T28" fmla="*/ 84 w 91"/>
                  <a:gd name="T29" fmla="*/ 26 h 139"/>
                  <a:gd name="T30" fmla="*/ 87 w 91"/>
                  <a:gd name="T31" fmla="*/ 36 h 139"/>
                  <a:gd name="T32" fmla="*/ 89 w 91"/>
                  <a:gd name="T33" fmla="*/ 50 h 139"/>
                  <a:gd name="T34" fmla="*/ 91 w 91"/>
                  <a:gd name="T35" fmla="*/ 70 h 139"/>
                  <a:gd name="T36" fmla="*/ 89 w 91"/>
                  <a:gd name="T37" fmla="*/ 90 h 139"/>
                  <a:gd name="T38" fmla="*/ 85 w 91"/>
                  <a:gd name="T39" fmla="*/ 108 h 139"/>
                  <a:gd name="T40" fmla="*/ 82 w 91"/>
                  <a:gd name="T41" fmla="*/ 118 h 139"/>
                  <a:gd name="T42" fmla="*/ 77 w 91"/>
                  <a:gd name="T43" fmla="*/ 125 h 139"/>
                  <a:gd name="T44" fmla="*/ 70 w 91"/>
                  <a:gd name="T45" fmla="*/ 131 h 139"/>
                  <a:gd name="T46" fmla="*/ 63 w 91"/>
                  <a:gd name="T47" fmla="*/ 136 h 139"/>
                  <a:gd name="T48" fmla="*/ 54 w 91"/>
                  <a:gd name="T49" fmla="*/ 138 h 139"/>
                  <a:gd name="T50" fmla="*/ 45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7 w 91"/>
                  <a:gd name="T63" fmla="*/ 70 h 139"/>
                  <a:gd name="T64" fmla="*/ 19 w 91"/>
                  <a:gd name="T65" fmla="*/ 89 h 139"/>
                  <a:gd name="T66" fmla="*/ 21 w 91"/>
                  <a:gd name="T67" fmla="*/ 103 h 139"/>
                  <a:gd name="T68" fmla="*/ 26 w 91"/>
                  <a:gd name="T69" fmla="*/ 113 h 139"/>
                  <a:gd name="T70" fmla="*/ 31 w 91"/>
                  <a:gd name="T71" fmla="*/ 118 h 139"/>
                  <a:gd name="T72" fmla="*/ 38 w 91"/>
                  <a:gd name="T73" fmla="*/ 122 h 139"/>
                  <a:gd name="T74" fmla="*/ 45 w 91"/>
                  <a:gd name="T75" fmla="*/ 124 h 139"/>
                  <a:gd name="T76" fmla="*/ 52 w 91"/>
                  <a:gd name="T77" fmla="*/ 122 h 139"/>
                  <a:gd name="T78" fmla="*/ 59 w 91"/>
                  <a:gd name="T79" fmla="*/ 118 h 139"/>
                  <a:gd name="T80" fmla="*/ 64 w 91"/>
                  <a:gd name="T81" fmla="*/ 113 h 139"/>
                  <a:gd name="T82" fmla="*/ 68 w 91"/>
                  <a:gd name="T83" fmla="*/ 103 h 139"/>
                  <a:gd name="T84" fmla="*/ 71 w 91"/>
                  <a:gd name="T85" fmla="*/ 89 h 139"/>
                  <a:gd name="T86" fmla="*/ 71 w 91"/>
                  <a:gd name="T87" fmla="*/ 70 h 139"/>
                  <a:gd name="T88" fmla="*/ 71 w 91"/>
                  <a:gd name="T89" fmla="*/ 50 h 139"/>
                  <a:gd name="T90" fmla="*/ 68 w 91"/>
                  <a:gd name="T91" fmla="*/ 35 h 139"/>
                  <a:gd name="T92" fmla="*/ 64 w 91"/>
                  <a:gd name="T93" fmla="*/ 26 h 139"/>
                  <a:gd name="T94" fmla="*/ 59 w 91"/>
                  <a:gd name="T95" fmla="*/ 19 h 139"/>
                  <a:gd name="T96" fmla="*/ 52 w 91"/>
                  <a:gd name="T97" fmla="*/ 15 h 139"/>
                  <a:gd name="T98" fmla="*/ 45 w 91"/>
                  <a:gd name="T99" fmla="*/ 15 h 139"/>
                  <a:gd name="T100" fmla="*/ 38 w 91"/>
                  <a:gd name="T101" fmla="*/ 15 h 139"/>
                  <a:gd name="T102" fmla="*/ 31 w 91"/>
                  <a:gd name="T103" fmla="*/ 19 h 139"/>
                  <a:gd name="T104" fmla="*/ 26 w 91"/>
                  <a:gd name="T105" fmla="*/ 24 h 139"/>
                  <a:gd name="T106" fmla="*/ 21 w 91"/>
                  <a:gd name="T107" fmla="*/ 35 h 139"/>
                  <a:gd name="T108" fmla="*/ 19 w 91"/>
                  <a:gd name="T109" fmla="*/ 50 h 139"/>
                  <a:gd name="T110" fmla="*/ 17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5" y="29"/>
                    </a:lnTo>
                    <a:lnTo>
                      <a:pt x="9" y="21"/>
                    </a:lnTo>
                    <a:lnTo>
                      <a:pt x="14" y="12"/>
                    </a:lnTo>
                    <a:lnTo>
                      <a:pt x="21" y="7"/>
                    </a:lnTo>
                    <a:lnTo>
                      <a:pt x="28" y="3"/>
                    </a:lnTo>
                    <a:lnTo>
                      <a:pt x="35" y="0"/>
                    </a:lnTo>
                    <a:lnTo>
                      <a:pt x="45" y="0"/>
                    </a:lnTo>
                    <a:lnTo>
                      <a:pt x="56" y="0"/>
                    </a:lnTo>
                    <a:lnTo>
                      <a:pt x="64" y="3"/>
                    </a:lnTo>
                    <a:lnTo>
                      <a:pt x="70" y="7"/>
                    </a:lnTo>
                    <a:lnTo>
                      <a:pt x="75" y="12"/>
                    </a:lnTo>
                    <a:lnTo>
                      <a:pt x="78" y="15"/>
                    </a:lnTo>
                    <a:lnTo>
                      <a:pt x="84" y="26"/>
                    </a:lnTo>
                    <a:lnTo>
                      <a:pt x="87" y="36"/>
                    </a:lnTo>
                    <a:lnTo>
                      <a:pt x="89" y="50"/>
                    </a:lnTo>
                    <a:lnTo>
                      <a:pt x="91" y="70"/>
                    </a:lnTo>
                    <a:lnTo>
                      <a:pt x="89" y="90"/>
                    </a:lnTo>
                    <a:lnTo>
                      <a:pt x="85" y="108"/>
                    </a:lnTo>
                    <a:lnTo>
                      <a:pt x="82" y="118"/>
                    </a:lnTo>
                    <a:lnTo>
                      <a:pt x="77" y="125"/>
                    </a:lnTo>
                    <a:lnTo>
                      <a:pt x="70" y="131"/>
                    </a:lnTo>
                    <a:lnTo>
                      <a:pt x="63" y="136"/>
                    </a:lnTo>
                    <a:lnTo>
                      <a:pt x="54" y="138"/>
                    </a:lnTo>
                    <a:lnTo>
                      <a:pt x="45" y="139"/>
                    </a:lnTo>
                    <a:lnTo>
                      <a:pt x="28" y="136"/>
                    </a:lnTo>
                    <a:lnTo>
                      <a:pt x="14" y="125"/>
                    </a:lnTo>
                    <a:lnTo>
                      <a:pt x="7" y="111"/>
                    </a:lnTo>
                    <a:lnTo>
                      <a:pt x="2" y="92"/>
                    </a:lnTo>
                    <a:lnTo>
                      <a:pt x="0" y="70"/>
                    </a:lnTo>
                    <a:close/>
                    <a:moveTo>
                      <a:pt x="17" y="70"/>
                    </a:moveTo>
                    <a:lnTo>
                      <a:pt x="19" y="89"/>
                    </a:lnTo>
                    <a:lnTo>
                      <a:pt x="21" y="103"/>
                    </a:lnTo>
                    <a:lnTo>
                      <a:pt x="26" y="113"/>
                    </a:lnTo>
                    <a:lnTo>
                      <a:pt x="31" y="118"/>
                    </a:lnTo>
                    <a:lnTo>
                      <a:pt x="38" y="122"/>
                    </a:lnTo>
                    <a:lnTo>
                      <a:pt x="45" y="124"/>
                    </a:lnTo>
                    <a:lnTo>
                      <a:pt x="52" y="122"/>
                    </a:lnTo>
                    <a:lnTo>
                      <a:pt x="59" y="118"/>
                    </a:lnTo>
                    <a:lnTo>
                      <a:pt x="64" y="113"/>
                    </a:lnTo>
                    <a:lnTo>
                      <a:pt x="68" y="103"/>
                    </a:lnTo>
                    <a:lnTo>
                      <a:pt x="71" y="89"/>
                    </a:lnTo>
                    <a:lnTo>
                      <a:pt x="71" y="70"/>
                    </a:lnTo>
                    <a:lnTo>
                      <a:pt x="71" y="50"/>
                    </a:lnTo>
                    <a:lnTo>
                      <a:pt x="68" y="35"/>
                    </a:lnTo>
                    <a:lnTo>
                      <a:pt x="64" y="26"/>
                    </a:lnTo>
                    <a:lnTo>
                      <a:pt x="59" y="19"/>
                    </a:lnTo>
                    <a:lnTo>
                      <a:pt x="52" y="15"/>
                    </a:lnTo>
                    <a:lnTo>
                      <a:pt x="45" y="15"/>
                    </a:lnTo>
                    <a:lnTo>
                      <a:pt x="38"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343" name="Line 3435"/>
              <p:cNvSpPr>
                <a:spLocks noChangeShapeType="1"/>
              </p:cNvSpPr>
              <p:nvPr/>
            </p:nvSpPr>
            <p:spPr bwMode="auto">
              <a:xfrm flipV="1">
                <a:off x="2980"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4" name="Line 3436"/>
              <p:cNvSpPr>
                <a:spLocks noChangeShapeType="1"/>
              </p:cNvSpPr>
              <p:nvPr/>
            </p:nvSpPr>
            <p:spPr bwMode="auto">
              <a:xfrm flipV="1">
                <a:off x="2980"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5" name="Line 3437"/>
              <p:cNvSpPr>
                <a:spLocks noChangeShapeType="1"/>
              </p:cNvSpPr>
              <p:nvPr/>
            </p:nvSpPr>
            <p:spPr bwMode="auto">
              <a:xfrm flipV="1">
                <a:off x="2980"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6" name="Line 3438"/>
              <p:cNvSpPr>
                <a:spLocks noChangeShapeType="1"/>
              </p:cNvSpPr>
              <p:nvPr/>
            </p:nvSpPr>
            <p:spPr bwMode="auto">
              <a:xfrm flipV="1">
                <a:off x="2980"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7" name="Line 3439"/>
              <p:cNvSpPr>
                <a:spLocks noChangeShapeType="1"/>
              </p:cNvSpPr>
              <p:nvPr/>
            </p:nvSpPr>
            <p:spPr bwMode="auto">
              <a:xfrm flipV="1">
                <a:off x="2980"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8" name="Line 3440"/>
              <p:cNvSpPr>
                <a:spLocks noChangeShapeType="1"/>
              </p:cNvSpPr>
              <p:nvPr/>
            </p:nvSpPr>
            <p:spPr bwMode="auto">
              <a:xfrm flipV="1">
                <a:off x="2980"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49" name="Line 3441"/>
              <p:cNvSpPr>
                <a:spLocks noChangeShapeType="1"/>
              </p:cNvSpPr>
              <p:nvPr/>
            </p:nvSpPr>
            <p:spPr bwMode="auto">
              <a:xfrm flipV="1">
                <a:off x="2980"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0" name="Line 3442"/>
              <p:cNvSpPr>
                <a:spLocks noChangeShapeType="1"/>
              </p:cNvSpPr>
              <p:nvPr/>
            </p:nvSpPr>
            <p:spPr bwMode="auto">
              <a:xfrm flipV="1">
                <a:off x="2980"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1" name="Line 3443"/>
              <p:cNvSpPr>
                <a:spLocks noChangeShapeType="1"/>
              </p:cNvSpPr>
              <p:nvPr/>
            </p:nvSpPr>
            <p:spPr bwMode="auto">
              <a:xfrm flipV="1">
                <a:off x="2980"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2" name="Line 3444"/>
              <p:cNvSpPr>
                <a:spLocks noChangeShapeType="1"/>
              </p:cNvSpPr>
              <p:nvPr/>
            </p:nvSpPr>
            <p:spPr bwMode="auto">
              <a:xfrm flipV="1">
                <a:off x="2980"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3" name="Line 3445"/>
              <p:cNvSpPr>
                <a:spLocks noChangeShapeType="1"/>
              </p:cNvSpPr>
              <p:nvPr/>
            </p:nvSpPr>
            <p:spPr bwMode="auto">
              <a:xfrm flipV="1">
                <a:off x="2980"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4" name="Line 3446"/>
              <p:cNvSpPr>
                <a:spLocks noChangeShapeType="1"/>
              </p:cNvSpPr>
              <p:nvPr/>
            </p:nvSpPr>
            <p:spPr bwMode="auto">
              <a:xfrm flipV="1">
                <a:off x="2980"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5" name="Line 3447"/>
              <p:cNvSpPr>
                <a:spLocks noChangeShapeType="1"/>
              </p:cNvSpPr>
              <p:nvPr/>
            </p:nvSpPr>
            <p:spPr bwMode="auto">
              <a:xfrm flipV="1">
                <a:off x="2980"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6" name="Line 3448"/>
              <p:cNvSpPr>
                <a:spLocks noChangeShapeType="1"/>
              </p:cNvSpPr>
              <p:nvPr/>
            </p:nvSpPr>
            <p:spPr bwMode="auto">
              <a:xfrm flipV="1">
                <a:off x="2980"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7" name="Line 3449"/>
              <p:cNvSpPr>
                <a:spLocks noChangeShapeType="1"/>
              </p:cNvSpPr>
              <p:nvPr/>
            </p:nvSpPr>
            <p:spPr bwMode="auto">
              <a:xfrm flipV="1">
                <a:off x="2980"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8" name="Line 3450"/>
              <p:cNvSpPr>
                <a:spLocks noChangeShapeType="1"/>
              </p:cNvSpPr>
              <p:nvPr/>
            </p:nvSpPr>
            <p:spPr bwMode="auto">
              <a:xfrm flipV="1">
                <a:off x="2980"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59" name="Line 3451"/>
              <p:cNvSpPr>
                <a:spLocks noChangeShapeType="1"/>
              </p:cNvSpPr>
              <p:nvPr/>
            </p:nvSpPr>
            <p:spPr bwMode="auto">
              <a:xfrm flipV="1">
                <a:off x="2980"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0" name="Line 3452"/>
              <p:cNvSpPr>
                <a:spLocks noChangeShapeType="1"/>
              </p:cNvSpPr>
              <p:nvPr/>
            </p:nvSpPr>
            <p:spPr bwMode="auto">
              <a:xfrm flipV="1">
                <a:off x="2980"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1" name="Line 3453"/>
              <p:cNvSpPr>
                <a:spLocks noChangeShapeType="1"/>
              </p:cNvSpPr>
              <p:nvPr/>
            </p:nvSpPr>
            <p:spPr bwMode="auto">
              <a:xfrm flipV="1">
                <a:off x="2980"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2" name="Line 3454"/>
              <p:cNvSpPr>
                <a:spLocks noChangeShapeType="1"/>
              </p:cNvSpPr>
              <p:nvPr/>
            </p:nvSpPr>
            <p:spPr bwMode="auto">
              <a:xfrm flipV="1">
                <a:off x="2980"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3" name="Line 3455"/>
              <p:cNvSpPr>
                <a:spLocks noChangeShapeType="1"/>
              </p:cNvSpPr>
              <p:nvPr/>
            </p:nvSpPr>
            <p:spPr bwMode="auto">
              <a:xfrm flipV="1">
                <a:off x="2980"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4" name="Line 3456"/>
              <p:cNvSpPr>
                <a:spLocks noChangeShapeType="1"/>
              </p:cNvSpPr>
              <p:nvPr/>
            </p:nvSpPr>
            <p:spPr bwMode="auto">
              <a:xfrm flipV="1">
                <a:off x="2980"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5" name="Line 3457"/>
              <p:cNvSpPr>
                <a:spLocks noChangeShapeType="1"/>
              </p:cNvSpPr>
              <p:nvPr/>
            </p:nvSpPr>
            <p:spPr bwMode="auto">
              <a:xfrm flipV="1">
                <a:off x="2980"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6" name="Line 3458"/>
              <p:cNvSpPr>
                <a:spLocks noChangeShapeType="1"/>
              </p:cNvSpPr>
              <p:nvPr/>
            </p:nvSpPr>
            <p:spPr bwMode="auto">
              <a:xfrm flipV="1">
                <a:off x="2980"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7" name="Line 3459"/>
              <p:cNvSpPr>
                <a:spLocks noChangeShapeType="1"/>
              </p:cNvSpPr>
              <p:nvPr/>
            </p:nvSpPr>
            <p:spPr bwMode="auto">
              <a:xfrm flipV="1">
                <a:off x="2980"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8" name="Line 3460"/>
              <p:cNvSpPr>
                <a:spLocks noChangeShapeType="1"/>
              </p:cNvSpPr>
              <p:nvPr/>
            </p:nvSpPr>
            <p:spPr bwMode="auto">
              <a:xfrm flipV="1">
                <a:off x="2980"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69" name="Line 3461"/>
              <p:cNvSpPr>
                <a:spLocks noChangeShapeType="1"/>
              </p:cNvSpPr>
              <p:nvPr/>
            </p:nvSpPr>
            <p:spPr bwMode="auto">
              <a:xfrm flipV="1">
                <a:off x="2980"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0" name="Line 3462"/>
              <p:cNvSpPr>
                <a:spLocks noChangeShapeType="1"/>
              </p:cNvSpPr>
              <p:nvPr/>
            </p:nvSpPr>
            <p:spPr bwMode="auto">
              <a:xfrm flipV="1">
                <a:off x="2980"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1" name="Line 3463"/>
              <p:cNvSpPr>
                <a:spLocks noChangeShapeType="1"/>
              </p:cNvSpPr>
              <p:nvPr/>
            </p:nvSpPr>
            <p:spPr bwMode="auto">
              <a:xfrm flipV="1">
                <a:off x="2980"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2" name="Line 3464"/>
              <p:cNvSpPr>
                <a:spLocks noChangeShapeType="1"/>
              </p:cNvSpPr>
              <p:nvPr/>
            </p:nvSpPr>
            <p:spPr bwMode="auto">
              <a:xfrm flipV="1">
                <a:off x="2980"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3" name="Line 3465"/>
              <p:cNvSpPr>
                <a:spLocks noChangeShapeType="1"/>
              </p:cNvSpPr>
              <p:nvPr/>
            </p:nvSpPr>
            <p:spPr bwMode="auto">
              <a:xfrm flipV="1">
                <a:off x="2980"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4" name="Line 3466"/>
              <p:cNvSpPr>
                <a:spLocks noChangeShapeType="1"/>
              </p:cNvSpPr>
              <p:nvPr/>
            </p:nvSpPr>
            <p:spPr bwMode="auto">
              <a:xfrm flipV="1">
                <a:off x="2980"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5" name="Line 3467"/>
              <p:cNvSpPr>
                <a:spLocks noChangeShapeType="1"/>
              </p:cNvSpPr>
              <p:nvPr/>
            </p:nvSpPr>
            <p:spPr bwMode="auto">
              <a:xfrm flipV="1">
                <a:off x="2980"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6" name="Line 3468"/>
              <p:cNvSpPr>
                <a:spLocks noChangeShapeType="1"/>
              </p:cNvSpPr>
              <p:nvPr/>
            </p:nvSpPr>
            <p:spPr bwMode="auto">
              <a:xfrm flipV="1">
                <a:off x="2980"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7" name="Line 3469"/>
              <p:cNvSpPr>
                <a:spLocks noChangeShapeType="1"/>
              </p:cNvSpPr>
              <p:nvPr/>
            </p:nvSpPr>
            <p:spPr bwMode="auto">
              <a:xfrm flipV="1">
                <a:off x="2980"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8" name="Line 3470"/>
              <p:cNvSpPr>
                <a:spLocks noChangeShapeType="1"/>
              </p:cNvSpPr>
              <p:nvPr/>
            </p:nvSpPr>
            <p:spPr bwMode="auto">
              <a:xfrm flipV="1">
                <a:off x="2980"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79" name="Line 3471"/>
              <p:cNvSpPr>
                <a:spLocks noChangeShapeType="1"/>
              </p:cNvSpPr>
              <p:nvPr/>
            </p:nvSpPr>
            <p:spPr bwMode="auto">
              <a:xfrm flipV="1">
                <a:off x="2980"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0" name="Line 3472"/>
              <p:cNvSpPr>
                <a:spLocks noChangeShapeType="1"/>
              </p:cNvSpPr>
              <p:nvPr/>
            </p:nvSpPr>
            <p:spPr bwMode="auto">
              <a:xfrm flipV="1">
                <a:off x="2980"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1" name="Line 3473"/>
              <p:cNvSpPr>
                <a:spLocks noChangeShapeType="1"/>
              </p:cNvSpPr>
              <p:nvPr/>
            </p:nvSpPr>
            <p:spPr bwMode="auto">
              <a:xfrm flipV="1">
                <a:off x="2980"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2" name="Line 3474"/>
              <p:cNvSpPr>
                <a:spLocks noChangeShapeType="1"/>
              </p:cNvSpPr>
              <p:nvPr/>
            </p:nvSpPr>
            <p:spPr bwMode="auto">
              <a:xfrm flipV="1">
                <a:off x="2980"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3" name="Line 3475"/>
              <p:cNvSpPr>
                <a:spLocks noChangeShapeType="1"/>
              </p:cNvSpPr>
              <p:nvPr/>
            </p:nvSpPr>
            <p:spPr bwMode="auto">
              <a:xfrm flipV="1">
                <a:off x="2980"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4" name="Line 3476"/>
              <p:cNvSpPr>
                <a:spLocks noChangeShapeType="1"/>
              </p:cNvSpPr>
              <p:nvPr/>
            </p:nvSpPr>
            <p:spPr bwMode="auto">
              <a:xfrm flipV="1">
                <a:off x="2980"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5" name="Line 3477"/>
              <p:cNvSpPr>
                <a:spLocks noChangeShapeType="1"/>
              </p:cNvSpPr>
              <p:nvPr/>
            </p:nvSpPr>
            <p:spPr bwMode="auto">
              <a:xfrm flipV="1">
                <a:off x="2980"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6" name="Line 3478"/>
              <p:cNvSpPr>
                <a:spLocks noChangeShapeType="1"/>
              </p:cNvSpPr>
              <p:nvPr/>
            </p:nvSpPr>
            <p:spPr bwMode="auto">
              <a:xfrm flipV="1">
                <a:off x="2980"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7" name="Line 3479"/>
              <p:cNvSpPr>
                <a:spLocks noChangeShapeType="1"/>
              </p:cNvSpPr>
              <p:nvPr/>
            </p:nvSpPr>
            <p:spPr bwMode="auto">
              <a:xfrm flipV="1">
                <a:off x="2980"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8" name="Line 3480"/>
              <p:cNvSpPr>
                <a:spLocks noChangeShapeType="1"/>
              </p:cNvSpPr>
              <p:nvPr/>
            </p:nvSpPr>
            <p:spPr bwMode="auto">
              <a:xfrm flipV="1">
                <a:off x="2980"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9" name="Line 3481"/>
              <p:cNvSpPr>
                <a:spLocks noChangeShapeType="1"/>
              </p:cNvSpPr>
              <p:nvPr/>
            </p:nvSpPr>
            <p:spPr bwMode="auto">
              <a:xfrm flipV="1">
                <a:off x="2980"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0" name="Line 3482"/>
              <p:cNvSpPr>
                <a:spLocks noChangeShapeType="1"/>
              </p:cNvSpPr>
              <p:nvPr/>
            </p:nvSpPr>
            <p:spPr bwMode="auto">
              <a:xfrm flipV="1">
                <a:off x="2980"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1" name="Line 3483"/>
              <p:cNvSpPr>
                <a:spLocks noChangeShapeType="1"/>
              </p:cNvSpPr>
              <p:nvPr/>
            </p:nvSpPr>
            <p:spPr bwMode="auto">
              <a:xfrm flipV="1">
                <a:off x="2980"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2" name="Line 3484"/>
              <p:cNvSpPr>
                <a:spLocks noChangeShapeType="1"/>
              </p:cNvSpPr>
              <p:nvPr/>
            </p:nvSpPr>
            <p:spPr bwMode="auto">
              <a:xfrm flipV="1">
                <a:off x="2980"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3" name="Line 3485"/>
              <p:cNvSpPr>
                <a:spLocks noChangeShapeType="1"/>
              </p:cNvSpPr>
              <p:nvPr/>
            </p:nvSpPr>
            <p:spPr bwMode="auto">
              <a:xfrm flipV="1">
                <a:off x="2980"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4" name="Line 3486"/>
              <p:cNvSpPr>
                <a:spLocks noChangeShapeType="1"/>
              </p:cNvSpPr>
              <p:nvPr/>
            </p:nvSpPr>
            <p:spPr bwMode="auto">
              <a:xfrm flipV="1">
                <a:off x="2980"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5" name="Line 3487"/>
              <p:cNvSpPr>
                <a:spLocks noChangeShapeType="1"/>
              </p:cNvSpPr>
              <p:nvPr/>
            </p:nvSpPr>
            <p:spPr bwMode="auto">
              <a:xfrm flipV="1">
                <a:off x="2980"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6" name="Line 3488"/>
              <p:cNvSpPr>
                <a:spLocks noChangeShapeType="1"/>
              </p:cNvSpPr>
              <p:nvPr/>
            </p:nvSpPr>
            <p:spPr bwMode="auto">
              <a:xfrm flipV="1">
                <a:off x="2980"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7" name="Line 3489"/>
              <p:cNvSpPr>
                <a:spLocks noChangeShapeType="1"/>
              </p:cNvSpPr>
              <p:nvPr/>
            </p:nvSpPr>
            <p:spPr bwMode="auto">
              <a:xfrm flipV="1">
                <a:off x="2980"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8" name="Line 3490"/>
              <p:cNvSpPr>
                <a:spLocks noChangeShapeType="1"/>
              </p:cNvSpPr>
              <p:nvPr/>
            </p:nvSpPr>
            <p:spPr bwMode="auto">
              <a:xfrm flipV="1">
                <a:off x="2980"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99" name="Line 3491"/>
              <p:cNvSpPr>
                <a:spLocks noChangeShapeType="1"/>
              </p:cNvSpPr>
              <p:nvPr/>
            </p:nvSpPr>
            <p:spPr bwMode="auto">
              <a:xfrm flipV="1">
                <a:off x="2980"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0" name="Line 3492"/>
              <p:cNvSpPr>
                <a:spLocks noChangeShapeType="1"/>
              </p:cNvSpPr>
              <p:nvPr/>
            </p:nvSpPr>
            <p:spPr bwMode="auto">
              <a:xfrm flipV="1">
                <a:off x="2980"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1" name="Line 3493"/>
              <p:cNvSpPr>
                <a:spLocks noChangeShapeType="1"/>
              </p:cNvSpPr>
              <p:nvPr/>
            </p:nvSpPr>
            <p:spPr bwMode="auto">
              <a:xfrm flipV="1">
                <a:off x="2980"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2" name="Line 3494"/>
              <p:cNvSpPr>
                <a:spLocks noChangeShapeType="1"/>
              </p:cNvSpPr>
              <p:nvPr/>
            </p:nvSpPr>
            <p:spPr bwMode="auto">
              <a:xfrm flipV="1">
                <a:off x="2980"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3" name="Line 3495"/>
              <p:cNvSpPr>
                <a:spLocks noChangeShapeType="1"/>
              </p:cNvSpPr>
              <p:nvPr/>
            </p:nvSpPr>
            <p:spPr bwMode="auto">
              <a:xfrm flipV="1">
                <a:off x="2980"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4" name="Line 3496"/>
              <p:cNvSpPr>
                <a:spLocks noChangeShapeType="1"/>
              </p:cNvSpPr>
              <p:nvPr/>
            </p:nvSpPr>
            <p:spPr bwMode="auto">
              <a:xfrm flipV="1">
                <a:off x="2980"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5" name="Line 3497"/>
              <p:cNvSpPr>
                <a:spLocks noChangeShapeType="1"/>
              </p:cNvSpPr>
              <p:nvPr/>
            </p:nvSpPr>
            <p:spPr bwMode="auto">
              <a:xfrm flipV="1">
                <a:off x="2980"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6" name="Line 3498"/>
              <p:cNvSpPr>
                <a:spLocks noChangeShapeType="1"/>
              </p:cNvSpPr>
              <p:nvPr/>
            </p:nvSpPr>
            <p:spPr bwMode="auto">
              <a:xfrm flipV="1">
                <a:off x="2980"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7" name="Line 3499"/>
              <p:cNvSpPr>
                <a:spLocks noChangeShapeType="1"/>
              </p:cNvSpPr>
              <p:nvPr/>
            </p:nvSpPr>
            <p:spPr bwMode="auto">
              <a:xfrm flipV="1">
                <a:off x="2980"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8" name="Line 3500"/>
              <p:cNvSpPr>
                <a:spLocks noChangeShapeType="1"/>
              </p:cNvSpPr>
              <p:nvPr/>
            </p:nvSpPr>
            <p:spPr bwMode="auto">
              <a:xfrm flipV="1">
                <a:off x="2980"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09" name="Line 3501"/>
              <p:cNvSpPr>
                <a:spLocks noChangeShapeType="1"/>
              </p:cNvSpPr>
              <p:nvPr/>
            </p:nvSpPr>
            <p:spPr bwMode="auto">
              <a:xfrm flipV="1">
                <a:off x="2980"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0" name="Line 3502"/>
              <p:cNvSpPr>
                <a:spLocks noChangeShapeType="1"/>
              </p:cNvSpPr>
              <p:nvPr/>
            </p:nvSpPr>
            <p:spPr bwMode="auto">
              <a:xfrm flipV="1">
                <a:off x="2980"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1" name="Line 3503"/>
              <p:cNvSpPr>
                <a:spLocks noChangeShapeType="1"/>
              </p:cNvSpPr>
              <p:nvPr/>
            </p:nvSpPr>
            <p:spPr bwMode="auto">
              <a:xfrm flipV="1">
                <a:off x="2980"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2" name="Line 3504"/>
              <p:cNvSpPr>
                <a:spLocks noChangeShapeType="1"/>
              </p:cNvSpPr>
              <p:nvPr/>
            </p:nvSpPr>
            <p:spPr bwMode="auto">
              <a:xfrm flipV="1">
                <a:off x="2980"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3" name="Line 3505"/>
              <p:cNvSpPr>
                <a:spLocks noChangeShapeType="1"/>
              </p:cNvSpPr>
              <p:nvPr/>
            </p:nvSpPr>
            <p:spPr bwMode="auto">
              <a:xfrm flipV="1">
                <a:off x="2980"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4" name="Line 3506"/>
              <p:cNvSpPr>
                <a:spLocks noChangeShapeType="1"/>
              </p:cNvSpPr>
              <p:nvPr/>
            </p:nvSpPr>
            <p:spPr bwMode="auto">
              <a:xfrm flipV="1">
                <a:off x="2980"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5" name="Line 3507"/>
              <p:cNvSpPr>
                <a:spLocks noChangeShapeType="1"/>
              </p:cNvSpPr>
              <p:nvPr/>
            </p:nvSpPr>
            <p:spPr bwMode="auto">
              <a:xfrm flipV="1">
                <a:off x="2980"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6" name="Line 3508"/>
              <p:cNvSpPr>
                <a:spLocks noChangeShapeType="1"/>
              </p:cNvSpPr>
              <p:nvPr/>
            </p:nvSpPr>
            <p:spPr bwMode="auto">
              <a:xfrm flipV="1">
                <a:off x="2980"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7" name="Line 3509"/>
              <p:cNvSpPr>
                <a:spLocks noChangeShapeType="1"/>
              </p:cNvSpPr>
              <p:nvPr/>
            </p:nvSpPr>
            <p:spPr bwMode="auto">
              <a:xfrm flipV="1">
                <a:off x="2980"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8" name="Line 3510"/>
              <p:cNvSpPr>
                <a:spLocks noChangeShapeType="1"/>
              </p:cNvSpPr>
              <p:nvPr/>
            </p:nvSpPr>
            <p:spPr bwMode="auto">
              <a:xfrm flipV="1">
                <a:off x="2980"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19" name="Line 3511"/>
              <p:cNvSpPr>
                <a:spLocks noChangeShapeType="1"/>
              </p:cNvSpPr>
              <p:nvPr/>
            </p:nvSpPr>
            <p:spPr bwMode="auto">
              <a:xfrm flipV="1">
                <a:off x="2980"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0" name="Line 3512"/>
              <p:cNvSpPr>
                <a:spLocks noChangeShapeType="1"/>
              </p:cNvSpPr>
              <p:nvPr/>
            </p:nvSpPr>
            <p:spPr bwMode="auto">
              <a:xfrm flipV="1">
                <a:off x="2980"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1" name="Line 3513"/>
              <p:cNvSpPr>
                <a:spLocks noChangeShapeType="1"/>
              </p:cNvSpPr>
              <p:nvPr/>
            </p:nvSpPr>
            <p:spPr bwMode="auto">
              <a:xfrm flipV="1">
                <a:off x="2980"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2" name="Line 3514"/>
              <p:cNvSpPr>
                <a:spLocks noChangeShapeType="1"/>
              </p:cNvSpPr>
              <p:nvPr/>
            </p:nvSpPr>
            <p:spPr bwMode="auto">
              <a:xfrm flipV="1">
                <a:off x="2980"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3" name="Line 3515"/>
              <p:cNvSpPr>
                <a:spLocks noChangeShapeType="1"/>
              </p:cNvSpPr>
              <p:nvPr/>
            </p:nvSpPr>
            <p:spPr bwMode="auto">
              <a:xfrm flipV="1">
                <a:off x="2980"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4" name="Line 3516"/>
              <p:cNvSpPr>
                <a:spLocks noChangeShapeType="1"/>
              </p:cNvSpPr>
              <p:nvPr/>
            </p:nvSpPr>
            <p:spPr bwMode="auto">
              <a:xfrm flipV="1">
                <a:off x="2980"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5" name="Line 3517"/>
              <p:cNvSpPr>
                <a:spLocks noChangeShapeType="1"/>
              </p:cNvSpPr>
              <p:nvPr/>
            </p:nvSpPr>
            <p:spPr bwMode="auto">
              <a:xfrm flipV="1">
                <a:off x="2980"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6" name="Line 3518"/>
              <p:cNvSpPr>
                <a:spLocks noChangeShapeType="1"/>
              </p:cNvSpPr>
              <p:nvPr/>
            </p:nvSpPr>
            <p:spPr bwMode="auto">
              <a:xfrm flipV="1">
                <a:off x="2980"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7" name="Line 3519"/>
              <p:cNvSpPr>
                <a:spLocks noChangeShapeType="1"/>
              </p:cNvSpPr>
              <p:nvPr/>
            </p:nvSpPr>
            <p:spPr bwMode="auto">
              <a:xfrm flipV="1">
                <a:off x="2980"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8" name="Line 3520"/>
              <p:cNvSpPr>
                <a:spLocks noChangeShapeType="1"/>
              </p:cNvSpPr>
              <p:nvPr/>
            </p:nvSpPr>
            <p:spPr bwMode="auto">
              <a:xfrm flipV="1">
                <a:off x="2980"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29" name="Line 3521"/>
              <p:cNvSpPr>
                <a:spLocks noChangeShapeType="1"/>
              </p:cNvSpPr>
              <p:nvPr/>
            </p:nvSpPr>
            <p:spPr bwMode="auto">
              <a:xfrm flipV="1">
                <a:off x="2980"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0" name="Line 3522"/>
              <p:cNvSpPr>
                <a:spLocks noChangeShapeType="1"/>
              </p:cNvSpPr>
              <p:nvPr/>
            </p:nvSpPr>
            <p:spPr bwMode="auto">
              <a:xfrm flipV="1">
                <a:off x="2980"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1" name="Line 3523"/>
              <p:cNvSpPr>
                <a:spLocks noChangeShapeType="1"/>
              </p:cNvSpPr>
              <p:nvPr/>
            </p:nvSpPr>
            <p:spPr bwMode="auto">
              <a:xfrm flipV="1">
                <a:off x="2980"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2" name="Line 3524"/>
              <p:cNvSpPr>
                <a:spLocks noChangeShapeType="1"/>
              </p:cNvSpPr>
              <p:nvPr/>
            </p:nvSpPr>
            <p:spPr bwMode="auto">
              <a:xfrm flipV="1">
                <a:off x="2980"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3" name="Line 3525"/>
              <p:cNvSpPr>
                <a:spLocks noChangeShapeType="1"/>
              </p:cNvSpPr>
              <p:nvPr/>
            </p:nvSpPr>
            <p:spPr bwMode="auto">
              <a:xfrm flipV="1">
                <a:off x="2980"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4" name="Line 3526"/>
              <p:cNvSpPr>
                <a:spLocks noChangeShapeType="1"/>
              </p:cNvSpPr>
              <p:nvPr/>
            </p:nvSpPr>
            <p:spPr bwMode="auto">
              <a:xfrm flipV="1">
                <a:off x="2980"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5" name="Line 3527"/>
              <p:cNvSpPr>
                <a:spLocks noChangeShapeType="1"/>
              </p:cNvSpPr>
              <p:nvPr/>
            </p:nvSpPr>
            <p:spPr bwMode="auto">
              <a:xfrm flipV="1">
                <a:off x="2980"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6" name="Line 3528"/>
              <p:cNvSpPr>
                <a:spLocks noChangeShapeType="1"/>
              </p:cNvSpPr>
              <p:nvPr/>
            </p:nvSpPr>
            <p:spPr bwMode="auto">
              <a:xfrm flipV="1">
                <a:off x="2980"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7" name="Line 3529"/>
              <p:cNvSpPr>
                <a:spLocks noChangeShapeType="1"/>
              </p:cNvSpPr>
              <p:nvPr/>
            </p:nvSpPr>
            <p:spPr bwMode="auto">
              <a:xfrm flipV="1">
                <a:off x="2980"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8" name="Line 3530"/>
              <p:cNvSpPr>
                <a:spLocks noChangeShapeType="1"/>
              </p:cNvSpPr>
              <p:nvPr/>
            </p:nvSpPr>
            <p:spPr bwMode="auto">
              <a:xfrm flipV="1">
                <a:off x="2980"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39" name="Line 3531"/>
              <p:cNvSpPr>
                <a:spLocks noChangeShapeType="1"/>
              </p:cNvSpPr>
              <p:nvPr/>
            </p:nvSpPr>
            <p:spPr bwMode="auto">
              <a:xfrm flipV="1">
                <a:off x="2980"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0" name="Line 3532"/>
              <p:cNvSpPr>
                <a:spLocks noChangeShapeType="1"/>
              </p:cNvSpPr>
              <p:nvPr/>
            </p:nvSpPr>
            <p:spPr bwMode="auto">
              <a:xfrm flipV="1">
                <a:off x="2980"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1" name="Line 3533"/>
              <p:cNvSpPr>
                <a:spLocks noChangeShapeType="1"/>
              </p:cNvSpPr>
              <p:nvPr/>
            </p:nvSpPr>
            <p:spPr bwMode="auto">
              <a:xfrm flipV="1">
                <a:off x="2980"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2" name="Line 3534"/>
              <p:cNvSpPr>
                <a:spLocks noChangeShapeType="1"/>
              </p:cNvSpPr>
              <p:nvPr/>
            </p:nvSpPr>
            <p:spPr bwMode="auto">
              <a:xfrm flipV="1">
                <a:off x="2980"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3" name="Line 3535"/>
              <p:cNvSpPr>
                <a:spLocks noChangeShapeType="1"/>
              </p:cNvSpPr>
              <p:nvPr/>
            </p:nvSpPr>
            <p:spPr bwMode="auto">
              <a:xfrm flipV="1">
                <a:off x="2980"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4" name="Line 3536"/>
              <p:cNvSpPr>
                <a:spLocks noChangeShapeType="1"/>
              </p:cNvSpPr>
              <p:nvPr/>
            </p:nvSpPr>
            <p:spPr bwMode="auto">
              <a:xfrm flipV="1">
                <a:off x="2980"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5" name="Line 3537"/>
              <p:cNvSpPr>
                <a:spLocks noChangeShapeType="1"/>
              </p:cNvSpPr>
              <p:nvPr/>
            </p:nvSpPr>
            <p:spPr bwMode="auto">
              <a:xfrm flipV="1">
                <a:off x="2980"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6" name="Line 3538"/>
              <p:cNvSpPr>
                <a:spLocks noChangeShapeType="1"/>
              </p:cNvSpPr>
              <p:nvPr/>
            </p:nvSpPr>
            <p:spPr bwMode="auto">
              <a:xfrm flipV="1">
                <a:off x="2980"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7" name="Line 3539"/>
              <p:cNvSpPr>
                <a:spLocks noChangeShapeType="1"/>
              </p:cNvSpPr>
              <p:nvPr/>
            </p:nvSpPr>
            <p:spPr bwMode="auto">
              <a:xfrm flipV="1">
                <a:off x="2980"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8" name="Line 3540"/>
              <p:cNvSpPr>
                <a:spLocks noChangeShapeType="1"/>
              </p:cNvSpPr>
              <p:nvPr/>
            </p:nvSpPr>
            <p:spPr bwMode="auto">
              <a:xfrm flipV="1">
                <a:off x="2980"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49" name="Line 3541"/>
              <p:cNvSpPr>
                <a:spLocks noChangeShapeType="1"/>
              </p:cNvSpPr>
              <p:nvPr/>
            </p:nvSpPr>
            <p:spPr bwMode="auto">
              <a:xfrm flipV="1">
                <a:off x="2980"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0" name="Line 3542"/>
              <p:cNvSpPr>
                <a:spLocks noChangeShapeType="1"/>
              </p:cNvSpPr>
              <p:nvPr/>
            </p:nvSpPr>
            <p:spPr bwMode="auto">
              <a:xfrm flipV="1">
                <a:off x="2980"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1" name="Line 3543"/>
              <p:cNvSpPr>
                <a:spLocks noChangeShapeType="1"/>
              </p:cNvSpPr>
              <p:nvPr/>
            </p:nvSpPr>
            <p:spPr bwMode="auto">
              <a:xfrm flipV="1">
                <a:off x="2980"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2" name="Line 3544"/>
              <p:cNvSpPr>
                <a:spLocks noChangeShapeType="1"/>
              </p:cNvSpPr>
              <p:nvPr/>
            </p:nvSpPr>
            <p:spPr bwMode="auto">
              <a:xfrm flipV="1">
                <a:off x="2980"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3" name="Line 3545"/>
              <p:cNvSpPr>
                <a:spLocks noChangeShapeType="1"/>
              </p:cNvSpPr>
              <p:nvPr/>
            </p:nvSpPr>
            <p:spPr bwMode="auto">
              <a:xfrm flipV="1">
                <a:off x="2980"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4" name="Line 3546"/>
              <p:cNvSpPr>
                <a:spLocks noChangeShapeType="1"/>
              </p:cNvSpPr>
              <p:nvPr/>
            </p:nvSpPr>
            <p:spPr bwMode="auto">
              <a:xfrm flipV="1">
                <a:off x="2980"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5" name="Line 3547"/>
              <p:cNvSpPr>
                <a:spLocks noChangeShapeType="1"/>
              </p:cNvSpPr>
              <p:nvPr/>
            </p:nvSpPr>
            <p:spPr bwMode="auto">
              <a:xfrm flipV="1">
                <a:off x="2980"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6" name="Line 3548"/>
              <p:cNvSpPr>
                <a:spLocks noChangeShapeType="1"/>
              </p:cNvSpPr>
              <p:nvPr/>
            </p:nvSpPr>
            <p:spPr bwMode="auto">
              <a:xfrm flipV="1">
                <a:off x="2980"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7" name="Line 3549"/>
              <p:cNvSpPr>
                <a:spLocks noChangeShapeType="1"/>
              </p:cNvSpPr>
              <p:nvPr/>
            </p:nvSpPr>
            <p:spPr bwMode="auto">
              <a:xfrm flipV="1">
                <a:off x="2980"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8" name="Line 3550"/>
              <p:cNvSpPr>
                <a:spLocks noChangeShapeType="1"/>
              </p:cNvSpPr>
              <p:nvPr/>
            </p:nvSpPr>
            <p:spPr bwMode="auto">
              <a:xfrm flipV="1">
                <a:off x="2980"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59" name="Line 3551"/>
              <p:cNvSpPr>
                <a:spLocks noChangeShapeType="1"/>
              </p:cNvSpPr>
              <p:nvPr/>
            </p:nvSpPr>
            <p:spPr bwMode="auto">
              <a:xfrm flipV="1">
                <a:off x="2980"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0" name="Line 3552"/>
              <p:cNvSpPr>
                <a:spLocks noChangeShapeType="1"/>
              </p:cNvSpPr>
              <p:nvPr/>
            </p:nvSpPr>
            <p:spPr bwMode="auto">
              <a:xfrm flipV="1">
                <a:off x="2980"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1" name="Line 3553"/>
              <p:cNvSpPr>
                <a:spLocks noChangeShapeType="1"/>
              </p:cNvSpPr>
              <p:nvPr/>
            </p:nvSpPr>
            <p:spPr bwMode="auto">
              <a:xfrm flipV="1">
                <a:off x="2980"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2" name="Line 3554"/>
              <p:cNvSpPr>
                <a:spLocks noChangeShapeType="1"/>
              </p:cNvSpPr>
              <p:nvPr/>
            </p:nvSpPr>
            <p:spPr bwMode="auto">
              <a:xfrm flipV="1">
                <a:off x="2980"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3" name="Line 3555"/>
              <p:cNvSpPr>
                <a:spLocks noChangeShapeType="1"/>
              </p:cNvSpPr>
              <p:nvPr/>
            </p:nvSpPr>
            <p:spPr bwMode="auto">
              <a:xfrm flipV="1">
                <a:off x="2980"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4" name="Line 3556"/>
              <p:cNvSpPr>
                <a:spLocks noChangeShapeType="1"/>
              </p:cNvSpPr>
              <p:nvPr/>
            </p:nvSpPr>
            <p:spPr bwMode="auto">
              <a:xfrm flipV="1">
                <a:off x="2980"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5" name="Line 3557"/>
              <p:cNvSpPr>
                <a:spLocks noChangeShapeType="1"/>
              </p:cNvSpPr>
              <p:nvPr/>
            </p:nvSpPr>
            <p:spPr bwMode="auto">
              <a:xfrm flipV="1">
                <a:off x="2980"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6" name="Line 3558"/>
              <p:cNvSpPr>
                <a:spLocks noChangeShapeType="1"/>
              </p:cNvSpPr>
              <p:nvPr/>
            </p:nvSpPr>
            <p:spPr bwMode="auto">
              <a:xfrm flipV="1">
                <a:off x="2980"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7" name="Line 3559"/>
              <p:cNvSpPr>
                <a:spLocks noChangeShapeType="1"/>
              </p:cNvSpPr>
              <p:nvPr/>
            </p:nvSpPr>
            <p:spPr bwMode="auto">
              <a:xfrm flipV="1">
                <a:off x="2980"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8" name="Line 3560"/>
              <p:cNvSpPr>
                <a:spLocks noChangeShapeType="1"/>
              </p:cNvSpPr>
              <p:nvPr/>
            </p:nvSpPr>
            <p:spPr bwMode="auto">
              <a:xfrm flipV="1">
                <a:off x="2980"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69" name="Line 3561"/>
              <p:cNvSpPr>
                <a:spLocks noChangeShapeType="1"/>
              </p:cNvSpPr>
              <p:nvPr/>
            </p:nvSpPr>
            <p:spPr bwMode="auto">
              <a:xfrm flipV="1">
                <a:off x="2980"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0" name="Line 3562"/>
              <p:cNvSpPr>
                <a:spLocks noChangeShapeType="1"/>
              </p:cNvSpPr>
              <p:nvPr/>
            </p:nvSpPr>
            <p:spPr bwMode="auto">
              <a:xfrm flipV="1">
                <a:off x="2980"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1" name="Line 3563"/>
              <p:cNvSpPr>
                <a:spLocks noChangeShapeType="1"/>
              </p:cNvSpPr>
              <p:nvPr/>
            </p:nvSpPr>
            <p:spPr bwMode="auto">
              <a:xfrm flipV="1">
                <a:off x="2980"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2" name="Line 3564"/>
              <p:cNvSpPr>
                <a:spLocks noChangeShapeType="1"/>
              </p:cNvSpPr>
              <p:nvPr/>
            </p:nvSpPr>
            <p:spPr bwMode="auto">
              <a:xfrm flipV="1">
                <a:off x="2980"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3" name="Line 3565"/>
              <p:cNvSpPr>
                <a:spLocks noChangeShapeType="1"/>
              </p:cNvSpPr>
              <p:nvPr/>
            </p:nvSpPr>
            <p:spPr bwMode="auto">
              <a:xfrm flipV="1">
                <a:off x="2980"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4" name="Line 3566"/>
              <p:cNvSpPr>
                <a:spLocks noChangeShapeType="1"/>
              </p:cNvSpPr>
              <p:nvPr/>
            </p:nvSpPr>
            <p:spPr bwMode="auto">
              <a:xfrm flipV="1">
                <a:off x="2980"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5" name="Line 3567"/>
              <p:cNvSpPr>
                <a:spLocks noChangeShapeType="1"/>
              </p:cNvSpPr>
              <p:nvPr/>
            </p:nvSpPr>
            <p:spPr bwMode="auto">
              <a:xfrm flipV="1">
                <a:off x="2980"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6" name="Line 3568"/>
              <p:cNvSpPr>
                <a:spLocks noChangeShapeType="1"/>
              </p:cNvSpPr>
              <p:nvPr/>
            </p:nvSpPr>
            <p:spPr bwMode="auto">
              <a:xfrm flipV="1">
                <a:off x="2980"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7" name="Line 3569"/>
              <p:cNvSpPr>
                <a:spLocks noChangeShapeType="1"/>
              </p:cNvSpPr>
              <p:nvPr/>
            </p:nvSpPr>
            <p:spPr bwMode="auto">
              <a:xfrm flipV="1">
                <a:off x="2980"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8" name="Line 3570"/>
              <p:cNvSpPr>
                <a:spLocks noChangeShapeType="1"/>
              </p:cNvSpPr>
              <p:nvPr/>
            </p:nvSpPr>
            <p:spPr bwMode="auto">
              <a:xfrm flipV="1">
                <a:off x="2980"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79" name="Line 3571"/>
              <p:cNvSpPr>
                <a:spLocks noChangeShapeType="1"/>
              </p:cNvSpPr>
              <p:nvPr/>
            </p:nvSpPr>
            <p:spPr bwMode="auto">
              <a:xfrm flipV="1">
                <a:off x="2980"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0" name="Line 3572"/>
              <p:cNvSpPr>
                <a:spLocks noChangeShapeType="1"/>
              </p:cNvSpPr>
              <p:nvPr/>
            </p:nvSpPr>
            <p:spPr bwMode="auto">
              <a:xfrm flipV="1">
                <a:off x="2980"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1" name="Line 3573"/>
              <p:cNvSpPr>
                <a:spLocks noChangeShapeType="1"/>
              </p:cNvSpPr>
              <p:nvPr/>
            </p:nvSpPr>
            <p:spPr bwMode="auto">
              <a:xfrm flipV="1">
                <a:off x="2980"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2" name="Line 3574"/>
              <p:cNvSpPr>
                <a:spLocks noChangeShapeType="1"/>
              </p:cNvSpPr>
              <p:nvPr/>
            </p:nvSpPr>
            <p:spPr bwMode="auto">
              <a:xfrm flipV="1">
                <a:off x="2980"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3" name="Line 3575"/>
              <p:cNvSpPr>
                <a:spLocks noChangeShapeType="1"/>
              </p:cNvSpPr>
              <p:nvPr/>
            </p:nvSpPr>
            <p:spPr bwMode="auto">
              <a:xfrm flipV="1">
                <a:off x="2980"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4" name="Line 3576"/>
              <p:cNvSpPr>
                <a:spLocks noChangeShapeType="1"/>
              </p:cNvSpPr>
              <p:nvPr/>
            </p:nvSpPr>
            <p:spPr bwMode="auto">
              <a:xfrm flipV="1">
                <a:off x="2980"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5" name="Line 3577"/>
              <p:cNvSpPr>
                <a:spLocks noChangeShapeType="1"/>
              </p:cNvSpPr>
              <p:nvPr/>
            </p:nvSpPr>
            <p:spPr bwMode="auto">
              <a:xfrm flipV="1">
                <a:off x="2980"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6" name="Line 3578"/>
              <p:cNvSpPr>
                <a:spLocks noChangeShapeType="1"/>
              </p:cNvSpPr>
              <p:nvPr/>
            </p:nvSpPr>
            <p:spPr bwMode="auto">
              <a:xfrm flipV="1">
                <a:off x="2980"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7" name="Line 3579"/>
              <p:cNvSpPr>
                <a:spLocks noChangeShapeType="1"/>
              </p:cNvSpPr>
              <p:nvPr/>
            </p:nvSpPr>
            <p:spPr bwMode="auto">
              <a:xfrm>
                <a:off x="2980"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88" name="Freeform 3580"/>
              <p:cNvSpPr>
                <a:spLocks/>
              </p:cNvSpPr>
              <p:nvPr/>
            </p:nvSpPr>
            <p:spPr bwMode="auto">
              <a:xfrm>
                <a:off x="2952" y="3035"/>
                <a:ext cx="24" cy="69"/>
              </a:xfrm>
              <a:custGeom>
                <a:avLst/>
                <a:gdLst>
                  <a:gd name="T0" fmla="*/ 49 w 49"/>
                  <a:gd name="T1" fmla="*/ 138 h 138"/>
                  <a:gd name="T2" fmla="*/ 32 w 49"/>
                  <a:gd name="T3" fmla="*/ 138 h 138"/>
                  <a:gd name="T4" fmla="*/ 32 w 49"/>
                  <a:gd name="T5" fmla="*/ 29 h 138"/>
                  <a:gd name="T6" fmla="*/ 25 w 49"/>
                  <a:gd name="T7" fmla="*/ 35 h 138"/>
                  <a:gd name="T8" fmla="*/ 16 w 49"/>
                  <a:gd name="T9" fmla="*/ 42 h 138"/>
                  <a:gd name="T10" fmla="*/ 7 w 49"/>
                  <a:gd name="T11" fmla="*/ 47 h 138"/>
                  <a:gd name="T12" fmla="*/ 0 w 49"/>
                  <a:gd name="T13" fmla="*/ 50 h 138"/>
                  <a:gd name="T14" fmla="*/ 0 w 49"/>
                  <a:gd name="T15" fmla="*/ 33 h 138"/>
                  <a:gd name="T16" fmla="*/ 12 w 49"/>
                  <a:gd name="T17" fmla="*/ 26 h 138"/>
                  <a:gd name="T18" fmla="*/ 23 w 49"/>
                  <a:gd name="T19" fmla="*/ 17 h 138"/>
                  <a:gd name="T20" fmla="*/ 32 w 49"/>
                  <a:gd name="T21" fmla="*/ 8 h 138"/>
                  <a:gd name="T22" fmla="*/ 39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2" y="138"/>
                    </a:lnTo>
                    <a:lnTo>
                      <a:pt x="32" y="29"/>
                    </a:lnTo>
                    <a:lnTo>
                      <a:pt x="25" y="35"/>
                    </a:lnTo>
                    <a:lnTo>
                      <a:pt x="16" y="42"/>
                    </a:lnTo>
                    <a:lnTo>
                      <a:pt x="7" y="47"/>
                    </a:lnTo>
                    <a:lnTo>
                      <a:pt x="0" y="50"/>
                    </a:lnTo>
                    <a:lnTo>
                      <a:pt x="0" y="33"/>
                    </a:lnTo>
                    <a:lnTo>
                      <a:pt x="12" y="26"/>
                    </a:lnTo>
                    <a:lnTo>
                      <a:pt x="23" y="17"/>
                    </a:lnTo>
                    <a:lnTo>
                      <a:pt x="32" y="8"/>
                    </a:lnTo>
                    <a:lnTo>
                      <a:pt x="39"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489" name="Freeform 3581"/>
              <p:cNvSpPr>
                <a:spLocks/>
              </p:cNvSpPr>
              <p:nvPr/>
            </p:nvSpPr>
            <p:spPr bwMode="auto">
              <a:xfrm>
                <a:off x="2999" y="3036"/>
                <a:ext cx="44" cy="69"/>
              </a:xfrm>
              <a:custGeom>
                <a:avLst/>
                <a:gdLst>
                  <a:gd name="T0" fmla="*/ 0 w 89"/>
                  <a:gd name="T1" fmla="*/ 100 h 138"/>
                  <a:gd name="T2" fmla="*/ 18 w 89"/>
                  <a:gd name="T3" fmla="*/ 98 h 138"/>
                  <a:gd name="T4" fmla="*/ 20 w 89"/>
                  <a:gd name="T5" fmla="*/ 105 h 138"/>
                  <a:gd name="T6" fmla="*/ 21 w 89"/>
                  <a:gd name="T7" fmla="*/ 112 h 138"/>
                  <a:gd name="T8" fmla="*/ 27 w 89"/>
                  <a:gd name="T9" fmla="*/ 116 h 138"/>
                  <a:gd name="T10" fmla="*/ 30 w 89"/>
                  <a:gd name="T11" fmla="*/ 119 h 138"/>
                  <a:gd name="T12" fmla="*/ 37 w 89"/>
                  <a:gd name="T13" fmla="*/ 121 h 138"/>
                  <a:gd name="T14" fmla="*/ 44 w 89"/>
                  <a:gd name="T15" fmla="*/ 123 h 138"/>
                  <a:gd name="T16" fmla="*/ 51 w 89"/>
                  <a:gd name="T17" fmla="*/ 121 h 138"/>
                  <a:gd name="T18" fmla="*/ 58 w 89"/>
                  <a:gd name="T19" fmla="*/ 117 h 138"/>
                  <a:gd name="T20" fmla="*/ 65 w 89"/>
                  <a:gd name="T21" fmla="*/ 114 h 138"/>
                  <a:gd name="T22" fmla="*/ 68 w 89"/>
                  <a:gd name="T23" fmla="*/ 107 h 138"/>
                  <a:gd name="T24" fmla="*/ 70 w 89"/>
                  <a:gd name="T25" fmla="*/ 98 h 138"/>
                  <a:gd name="T26" fmla="*/ 72 w 89"/>
                  <a:gd name="T27" fmla="*/ 89 h 138"/>
                  <a:gd name="T28" fmla="*/ 70 w 89"/>
                  <a:gd name="T29" fmla="*/ 81 h 138"/>
                  <a:gd name="T30" fmla="*/ 68 w 89"/>
                  <a:gd name="T31" fmla="*/ 74 h 138"/>
                  <a:gd name="T32" fmla="*/ 65 w 89"/>
                  <a:gd name="T33" fmla="*/ 69 h 138"/>
                  <a:gd name="T34" fmla="*/ 60 w 89"/>
                  <a:gd name="T35" fmla="*/ 63 h 138"/>
                  <a:gd name="T36" fmla="*/ 53 w 89"/>
                  <a:gd name="T37" fmla="*/ 62 h 138"/>
                  <a:gd name="T38" fmla="*/ 44 w 89"/>
                  <a:gd name="T39" fmla="*/ 60 h 138"/>
                  <a:gd name="T40" fmla="*/ 35 w 89"/>
                  <a:gd name="T41" fmla="*/ 62 h 138"/>
                  <a:gd name="T42" fmla="*/ 28 w 89"/>
                  <a:gd name="T43" fmla="*/ 63 h 138"/>
                  <a:gd name="T44" fmla="*/ 23 w 89"/>
                  <a:gd name="T45" fmla="*/ 67 h 138"/>
                  <a:gd name="T46" fmla="*/ 20 w 89"/>
                  <a:gd name="T47" fmla="*/ 72 h 138"/>
                  <a:gd name="T48" fmla="*/ 2 w 89"/>
                  <a:gd name="T49" fmla="*/ 70 h 138"/>
                  <a:gd name="T50" fmla="*/ 16 w 89"/>
                  <a:gd name="T51" fmla="*/ 0 h 138"/>
                  <a:gd name="T52" fmla="*/ 82 w 89"/>
                  <a:gd name="T53" fmla="*/ 0 h 138"/>
                  <a:gd name="T54" fmla="*/ 82 w 89"/>
                  <a:gd name="T55" fmla="*/ 18 h 138"/>
                  <a:gd name="T56" fmla="*/ 30 w 89"/>
                  <a:gd name="T57" fmla="*/ 18 h 138"/>
                  <a:gd name="T58" fmla="*/ 23 w 89"/>
                  <a:gd name="T59" fmla="*/ 53 h 138"/>
                  <a:gd name="T60" fmla="*/ 32 w 89"/>
                  <a:gd name="T61" fmla="*/ 48 h 138"/>
                  <a:gd name="T62" fmla="*/ 41 w 89"/>
                  <a:gd name="T63" fmla="*/ 46 h 138"/>
                  <a:gd name="T64" fmla="*/ 49 w 89"/>
                  <a:gd name="T65" fmla="*/ 44 h 138"/>
                  <a:gd name="T66" fmla="*/ 65 w 89"/>
                  <a:gd name="T67" fmla="*/ 48 h 138"/>
                  <a:gd name="T68" fmla="*/ 77 w 89"/>
                  <a:gd name="T69" fmla="*/ 56 h 138"/>
                  <a:gd name="T70" fmla="*/ 86 w 89"/>
                  <a:gd name="T71" fmla="*/ 70 h 138"/>
                  <a:gd name="T72" fmla="*/ 89 w 89"/>
                  <a:gd name="T73" fmla="*/ 89 h 138"/>
                  <a:gd name="T74" fmla="*/ 88 w 89"/>
                  <a:gd name="T75" fmla="*/ 107 h 138"/>
                  <a:gd name="T76" fmla="*/ 79 w 89"/>
                  <a:gd name="T77" fmla="*/ 121 h 138"/>
                  <a:gd name="T78" fmla="*/ 63 w 89"/>
                  <a:gd name="T79" fmla="*/ 133 h 138"/>
                  <a:gd name="T80" fmla="*/ 44 w 89"/>
                  <a:gd name="T81" fmla="*/ 138 h 138"/>
                  <a:gd name="T82" fmla="*/ 27 w 89"/>
                  <a:gd name="T83" fmla="*/ 135 h 138"/>
                  <a:gd name="T84" fmla="*/ 13 w 89"/>
                  <a:gd name="T85" fmla="*/ 128 h 138"/>
                  <a:gd name="T86" fmla="*/ 7 w 89"/>
                  <a:gd name="T87" fmla="*/ 123 h 138"/>
                  <a:gd name="T88" fmla="*/ 4 w 89"/>
                  <a:gd name="T89" fmla="*/ 116 h 138"/>
                  <a:gd name="T90" fmla="*/ 0 w 89"/>
                  <a:gd name="T91" fmla="*/ 109 h 138"/>
                  <a:gd name="T92" fmla="*/ 0 w 89"/>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138">
                    <a:moveTo>
                      <a:pt x="0" y="100"/>
                    </a:moveTo>
                    <a:lnTo>
                      <a:pt x="18" y="98"/>
                    </a:lnTo>
                    <a:lnTo>
                      <a:pt x="20" y="105"/>
                    </a:lnTo>
                    <a:lnTo>
                      <a:pt x="21" y="112"/>
                    </a:lnTo>
                    <a:lnTo>
                      <a:pt x="27" y="116"/>
                    </a:lnTo>
                    <a:lnTo>
                      <a:pt x="30" y="119"/>
                    </a:lnTo>
                    <a:lnTo>
                      <a:pt x="37" y="121"/>
                    </a:lnTo>
                    <a:lnTo>
                      <a:pt x="44" y="123"/>
                    </a:lnTo>
                    <a:lnTo>
                      <a:pt x="51" y="121"/>
                    </a:lnTo>
                    <a:lnTo>
                      <a:pt x="58" y="117"/>
                    </a:lnTo>
                    <a:lnTo>
                      <a:pt x="65" y="114"/>
                    </a:lnTo>
                    <a:lnTo>
                      <a:pt x="68" y="107"/>
                    </a:lnTo>
                    <a:lnTo>
                      <a:pt x="70" y="98"/>
                    </a:lnTo>
                    <a:lnTo>
                      <a:pt x="72" y="89"/>
                    </a:lnTo>
                    <a:lnTo>
                      <a:pt x="70" y="81"/>
                    </a:lnTo>
                    <a:lnTo>
                      <a:pt x="68" y="74"/>
                    </a:lnTo>
                    <a:lnTo>
                      <a:pt x="65" y="69"/>
                    </a:lnTo>
                    <a:lnTo>
                      <a:pt x="60" y="63"/>
                    </a:lnTo>
                    <a:lnTo>
                      <a:pt x="53" y="62"/>
                    </a:lnTo>
                    <a:lnTo>
                      <a:pt x="44" y="60"/>
                    </a:lnTo>
                    <a:lnTo>
                      <a:pt x="35" y="62"/>
                    </a:lnTo>
                    <a:lnTo>
                      <a:pt x="28" y="63"/>
                    </a:lnTo>
                    <a:lnTo>
                      <a:pt x="23" y="67"/>
                    </a:lnTo>
                    <a:lnTo>
                      <a:pt x="20" y="72"/>
                    </a:lnTo>
                    <a:lnTo>
                      <a:pt x="2" y="70"/>
                    </a:lnTo>
                    <a:lnTo>
                      <a:pt x="16" y="0"/>
                    </a:lnTo>
                    <a:lnTo>
                      <a:pt x="82" y="0"/>
                    </a:lnTo>
                    <a:lnTo>
                      <a:pt x="82" y="18"/>
                    </a:lnTo>
                    <a:lnTo>
                      <a:pt x="30" y="18"/>
                    </a:lnTo>
                    <a:lnTo>
                      <a:pt x="23" y="53"/>
                    </a:lnTo>
                    <a:lnTo>
                      <a:pt x="32" y="48"/>
                    </a:lnTo>
                    <a:lnTo>
                      <a:pt x="41" y="46"/>
                    </a:lnTo>
                    <a:lnTo>
                      <a:pt x="49" y="44"/>
                    </a:lnTo>
                    <a:lnTo>
                      <a:pt x="65" y="48"/>
                    </a:lnTo>
                    <a:lnTo>
                      <a:pt x="77" y="56"/>
                    </a:lnTo>
                    <a:lnTo>
                      <a:pt x="86" y="70"/>
                    </a:lnTo>
                    <a:lnTo>
                      <a:pt x="89" y="89"/>
                    </a:lnTo>
                    <a:lnTo>
                      <a:pt x="88" y="107"/>
                    </a:lnTo>
                    <a:lnTo>
                      <a:pt x="79" y="121"/>
                    </a:lnTo>
                    <a:lnTo>
                      <a:pt x="63" y="133"/>
                    </a:lnTo>
                    <a:lnTo>
                      <a:pt x="44" y="138"/>
                    </a:lnTo>
                    <a:lnTo>
                      <a:pt x="27" y="135"/>
                    </a:lnTo>
                    <a:lnTo>
                      <a:pt x="13" y="128"/>
                    </a:lnTo>
                    <a:lnTo>
                      <a:pt x="7" y="123"/>
                    </a:lnTo>
                    <a:lnTo>
                      <a:pt x="4" y="116"/>
                    </a:lnTo>
                    <a:lnTo>
                      <a:pt x="0"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490" name="Line 3582"/>
              <p:cNvSpPr>
                <a:spLocks noChangeShapeType="1"/>
              </p:cNvSpPr>
              <p:nvPr/>
            </p:nvSpPr>
            <p:spPr bwMode="auto">
              <a:xfrm flipV="1">
                <a:off x="3370"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1" name="Line 3583"/>
              <p:cNvSpPr>
                <a:spLocks noChangeShapeType="1"/>
              </p:cNvSpPr>
              <p:nvPr/>
            </p:nvSpPr>
            <p:spPr bwMode="auto">
              <a:xfrm flipV="1">
                <a:off x="3370"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2" name="Line 3584"/>
              <p:cNvSpPr>
                <a:spLocks noChangeShapeType="1"/>
              </p:cNvSpPr>
              <p:nvPr/>
            </p:nvSpPr>
            <p:spPr bwMode="auto">
              <a:xfrm flipV="1">
                <a:off x="3370"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3" name="Line 3585"/>
              <p:cNvSpPr>
                <a:spLocks noChangeShapeType="1"/>
              </p:cNvSpPr>
              <p:nvPr/>
            </p:nvSpPr>
            <p:spPr bwMode="auto">
              <a:xfrm flipV="1">
                <a:off x="3370"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4" name="Line 3586"/>
              <p:cNvSpPr>
                <a:spLocks noChangeShapeType="1"/>
              </p:cNvSpPr>
              <p:nvPr/>
            </p:nvSpPr>
            <p:spPr bwMode="auto">
              <a:xfrm flipV="1">
                <a:off x="3370"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5" name="Line 3587"/>
              <p:cNvSpPr>
                <a:spLocks noChangeShapeType="1"/>
              </p:cNvSpPr>
              <p:nvPr/>
            </p:nvSpPr>
            <p:spPr bwMode="auto">
              <a:xfrm flipV="1">
                <a:off x="3370"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6" name="Line 3588"/>
              <p:cNvSpPr>
                <a:spLocks noChangeShapeType="1"/>
              </p:cNvSpPr>
              <p:nvPr/>
            </p:nvSpPr>
            <p:spPr bwMode="auto">
              <a:xfrm flipV="1">
                <a:off x="3370"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7" name="Line 3589"/>
              <p:cNvSpPr>
                <a:spLocks noChangeShapeType="1"/>
              </p:cNvSpPr>
              <p:nvPr/>
            </p:nvSpPr>
            <p:spPr bwMode="auto">
              <a:xfrm flipV="1">
                <a:off x="3370"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8" name="Line 3590"/>
              <p:cNvSpPr>
                <a:spLocks noChangeShapeType="1"/>
              </p:cNvSpPr>
              <p:nvPr/>
            </p:nvSpPr>
            <p:spPr bwMode="auto">
              <a:xfrm flipV="1">
                <a:off x="3370"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99" name="Line 3591"/>
              <p:cNvSpPr>
                <a:spLocks noChangeShapeType="1"/>
              </p:cNvSpPr>
              <p:nvPr/>
            </p:nvSpPr>
            <p:spPr bwMode="auto">
              <a:xfrm flipV="1">
                <a:off x="3370"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0" name="Line 3592"/>
              <p:cNvSpPr>
                <a:spLocks noChangeShapeType="1"/>
              </p:cNvSpPr>
              <p:nvPr/>
            </p:nvSpPr>
            <p:spPr bwMode="auto">
              <a:xfrm flipV="1">
                <a:off x="3370"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1" name="Line 3593"/>
              <p:cNvSpPr>
                <a:spLocks noChangeShapeType="1"/>
              </p:cNvSpPr>
              <p:nvPr/>
            </p:nvSpPr>
            <p:spPr bwMode="auto">
              <a:xfrm flipV="1">
                <a:off x="3370"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02" name="Line 3594"/>
              <p:cNvSpPr>
                <a:spLocks noChangeShapeType="1"/>
              </p:cNvSpPr>
              <p:nvPr/>
            </p:nvSpPr>
            <p:spPr bwMode="auto">
              <a:xfrm flipV="1">
                <a:off x="3370"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865" name="Group 3796"/>
            <p:cNvGrpSpPr>
              <a:grpSpLocks/>
            </p:cNvGrpSpPr>
            <p:nvPr/>
          </p:nvGrpSpPr>
          <p:grpSpPr bwMode="auto">
            <a:xfrm>
              <a:off x="3333" y="1267"/>
              <a:ext cx="425" cy="1838"/>
              <a:chOff x="3333" y="1267"/>
              <a:chExt cx="425" cy="1838"/>
            </a:xfrm>
          </p:grpSpPr>
          <p:sp>
            <p:nvSpPr>
              <p:cNvPr id="7103" name="Line 3596"/>
              <p:cNvSpPr>
                <a:spLocks noChangeShapeType="1"/>
              </p:cNvSpPr>
              <p:nvPr/>
            </p:nvSpPr>
            <p:spPr bwMode="auto">
              <a:xfrm flipV="1">
                <a:off x="3370"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4" name="Line 3597"/>
              <p:cNvSpPr>
                <a:spLocks noChangeShapeType="1"/>
              </p:cNvSpPr>
              <p:nvPr/>
            </p:nvSpPr>
            <p:spPr bwMode="auto">
              <a:xfrm flipV="1">
                <a:off x="3370"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5" name="Line 3598"/>
              <p:cNvSpPr>
                <a:spLocks noChangeShapeType="1"/>
              </p:cNvSpPr>
              <p:nvPr/>
            </p:nvSpPr>
            <p:spPr bwMode="auto">
              <a:xfrm flipV="1">
                <a:off x="3370"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6" name="Line 3599"/>
              <p:cNvSpPr>
                <a:spLocks noChangeShapeType="1"/>
              </p:cNvSpPr>
              <p:nvPr/>
            </p:nvSpPr>
            <p:spPr bwMode="auto">
              <a:xfrm flipV="1">
                <a:off x="3370"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7" name="Line 3600"/>
              <p:cNvSpPr>
                <a:spLocks noChangeShapeType="1"/>
              </p:cNvSpPr>
              <p:nvPr/>
            </p:nvSpPr>
            <p:spPr bwMode="auto">
              <a:xfrm flipV="1">
                <a:off x="3370"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8" name="Line 3601"/>
              <p:cNvSpPr>
                <a:spLocks noChangeShapeType="1"/>
              </p:cNvSpPr>
              <p:nvPr/>
            </p:nvSpPr>
            <p:spPr bwMode="auto">
              <a:xfrm flipV="1">
                <a:off x="3370"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9" name="Line 3602"/>
              <p:cNvSpPr>
                <a:spLocks noChangeShapeType="1"/>
              </p:cNvSpPr>
              <p:nvPr/>
            </p:nvSpPr>
            <p:spPr bwMode="auto">
              <a:xfrm flipV="1">
                <a:off x="3370"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0" name="Line 3603"/>
              <p:cNvSpPr>
                <a:spLocks noChangeShapeType="1"/>
              </p:cNvSpPr>
              <p:nvPr/>
            </p:nvSpPr>
            <p:spPr bwMode="auto">
              <a:xfrm flipV="1">
                <a:off x="3370"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1" name="Line 3604"/>
              <p:cNvSpPr>
                <a:spLocks noChangeShapeType="1"/>
              </p:cNvSpPr>
              <p:nvPr/>
            </p:nvSpPr>
            <p:spPr bwMode="auto">
              <a:xfrm flipV="1">
                <a:off x="3370"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2" name="Line 3605"/>
              <p:cNvSpPr>
                <a:spLocks noChangeShapeType="1"/>
              </p:cNvSpPr>
              <p:nvPr/>
            </p:nvSpPr>
            <p:spPr bwMode="auto">
              <a:xfrm flipV="1">
                <a:off x="3370"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3" name="Line 3606"/>
              <p:cNvSpPr>
                <a:spLocks noChangeShapeType="1"/>
              </p:cNvSpPr>
              <p:nvPr/>
            </p:nvSpPr>
            <p:spPr bwMode="auto">
              <a:xfrm flipV="1">
                <a:off x="3370"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4" name="Line 3607"/>
              <p:cNvSpPr>
                <a:spLocks noChangeShapeType="1"/>
              </p:cNvSpPr>
              <p:nvPr/>
            </p:nvSpPr>
            <p:spPr bwMode="auto">
              <a:xfrm flipV="1">
                <a:off x="3370"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5" name="Line 3608"/>
              <p:cNvSpPr>
                <a:spLocks noChangeShapeType="1"/>
              </p:cNvSpPr>
              <p:nvPr/>
            </p:nvSpPr>
            <p:spPr bwMode="auto">
              <a:xfrm flipV="1">
                <a:off x="3370"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6" name="Line 3609"/>
              <p:cNvSpPr>
                <a:spLocks noChangeShapeType="1"/>
              </p:cNvSpPr>
              <p:nvPr/>
            </p:nvSpPr>
            <p:spPr bwMode="auto">
              <a:xfrm flipV="1">
                <a:off x="3370"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7" name="Line 3610"/>
              <p:cNvSpPr>
                <a:spLocks noChangeShapeType="1"/>
              </p:cNvSpPr>
              <p:nvPr/>
            </p:nvSpPr>
            <p:spPr bwMode="auto">
              <a:xfrm flipV="1">
                <a:off x="3370"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8" name="Line 3611"/>
              <p:cNvSpPr>
                <a:spLocks noChangeShapeType="1"/>
              </p:cNvSpPr>
              <p:nvPr/>
            </p:nvSpPr>
            <p:spPr bwMode="auto">
              <a:xfrm flipV="1">
                <a:off x="3370"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19" name="Line 3612"/>
              <p:cNvSpPr>
                <a:spLocks noChangeShapeType="1"/>
              </p:cNvSpPr>
              <p:nvPr/>
            </p:nvSpPr>
            <p:spPr bwMode="auto">
              <a:xfrm flipV="1">
                <a:off x="3370"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0" name="Line 3613"/>
              <p:cNvSpPr>
                <a:spLocks noChangeShapeType="1"/>
              </p:cNvSpPr>
              <p:nvPr/>
            </p:nvSpPr>
            <p:spPr bwMode="auto">
              <a:xfrm flipV="1">
                <a:off x="3370"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1" name="Line 3614"/>
              <p:cNvSpPr>
                <a:spLocks noChangeShapeType="1"/>
              </p:cNvSpPr>
              <p:nvPr/>
            </p:nvSpPr>
            <p:spPr bwMode="auto">
              <a:xfrm flipV="1">
                <a:off x="3370"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2" name="Line 3615"/>
              <p:cNvSpPr>
                <a:spLocks noChangeShapeType="1"/>
              </p:cNvSpPr>
              <p:nvPr/>
            </p:nvSpPr>
            <p:spPr bwMode="auto">
              <a:xfrm flipV="1">
                <a:off x="3370"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3" name="Line 3616"/>
              <p:cNvSpPr>
                <a:spLocks noChangeShapeType="1"/>
              </p:cNvSpPr>
              <p:nvPr/>
            </p:nvSpPr>
            <p:spPr bwMode="auto">
              <a:xfrm flipV="1">
                <a:off x="3370"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4" name="Line 3617"/>
              <p:cNvSpPr>
                <a:spLocks noChangeShapeType="1"/>
              </p:cNvSpPr>
              <p:nvPr/>
            </p:nvSpPr>
            <p:spPr bwMode="auto">
              <a:xfrm flipV="1">
                <a:off x="3370"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5" name="Line 3618"/>
              <p:cNvSpPr>
                <a:spLocks noChangeShapeType="1"/>
              </p:cNvSpPr>
              <p:nvPr/>
            </p:nvSpPr>
            <p:spPr bwMode="auto">
              <a:xfrm flipV="1">
                <a:off x="3370"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6" name="Line 3619"/>
              <p:cNvSpPr>
                <a:spLocks noChangeShapeType="1"/>
              </p:cNvSpPr>
              <p:nvPr/>
            </p:nvSpPr>
            <p:spPr bwMode="auto">
              <a:xfrm flipV="1">
                <a:off x="3370"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7" name="Line 3620"/>
              <p:cNvSpPr>
                <a:spLocks noChangeShapeType="1"/>
              </p:cNvSpPr>
              <p:nvPr/>
            </p:nvSpPr>
            <p:spPr bwMode="auto">
              <a:xfrm flipV="1">
                <a:off x="3370"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8" name="Line 3621"/>
              <p:cNvSpPr>
                <a:spLocks noChangeShapeType="1"/>
              </p:cNvSpPr>
              <p:nvPr/>
            </p:nvSpPr>
            <p:spPr bwMode="auto">
              <a:xfrm flipV="1">
                <a:off x="3370"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29" name="Line 3622"/>
              <p:cNvSpPr>
                <a:spLocks noChangeShapeType="1"/>
              </p:cNvSpPr>
              <p:nvPr/>
            </p:nvSpPr>
            <p:spPr bwMode="auto">
              <a:xfrm flipV="1">
                <a:off x="3370"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0" name="Line 3623"/>
              <p:cNvSpPr>
                <a:spLocks noChangeShapeType="1"/>
              </p:cNvSpPr>
              <p:nvPr/>
            </p:nvSpPr>
            <p:spPr bwMode="auto">
              <a:xfrm flipV="1">
                <a:off x="3370"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1" name="Line 3624"/>
              <p:cNvSpPr>
                <a:spLocks noChangeShapeType="1"/>
              </p:cNvSpPr>
              <p:nvPr/>
            </p:nvSpPr>
            <p:spPr bwMode="auto">
              <a:xfrm flipV="1">
                <a:off x="3370"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2" name="Line 3625"/>
              <p:cNvSpPr>
                <a:spLocks noChangeShapeType="1"/>
              </p:cNvSpPr>
              <p:nvPr/>
            </p:nvSpPr>
            <p:spPr bwMode="auto">
              <a:xfrm flipV="1">
                <a:off x="3370"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3" name="Line 3626"/>
              <p:cNvSpPr>
                <a:spLocks noChangeShapeType="1"/>
              </p:cNvSpPr>
              <p:nvPr/>
            </p:nvSpPr>
            <p:spPr bwMode="auto">
              <a:xfrm flipV="1">
                <a:off x="3370"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4" name="Line 3627"/>
              <p:cNvSpPr>
                <a:spLocks noChangeShapeType="1"/>
              </p:cNvSpPr>
              <p:nvPr/>
            </p:nvSpPr>
            <p:spPr bwMode="auto">
              <a:xfrm flipV="1">
                <a:off x="3370"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5" name="Line 3628"/>
              <p:cNvSpPr>
                <a:spLocks noChangeShapeType="1"/>
              </p:cNvSpPr>
              <p:nvPr/>
            </p:nvSpPr>
            <p:spPr bwMode="auto">
              <a:xfrm flipV="1">
                <a:off x="3370"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6" name="Line 3629"/>
              <p:cNvSpPr>
                <a:spLocks noChangeShapeType="1"/>
              </p:cNvSpPr>
              <p:nvPr/>
            </p:nvSpPr>
            <p:spPr bwMode="auto">
              <a:xfrm flipV="1">
                <a:off x="3370"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7" name="Line 3630"/>
              <p:cNvSpPr>
                <a:spLocks noChangeShapeType="1"/>
              </p:cNvSpPr>
              <p:nvPr/>
            </p:nvSpPr>
            <p:spPr bwMode="auto">
              <a:xfrm flipV="1">
                <a:off x="3370"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8" name="Line 3631"/>
              <p:cNvSpPr>
                <a:spLocks noChangeShapeType="1"/>
              </p:cNvSpPr>
              <p:nvPr/>
            </p:nvSpPr>
            <p:spPr bwMode="auto">
              <a:xfrm flipV="1">
                <a:off x="3370"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39" name="Line 3632"/>
              <p:cNvSpPr>
                <a:spLocks noChangeShapeType="1"/>
              </p:cNvSpPr>
              <p:nvPr/>
            </p:nvSpPr>
            <p:spPr bwMode="auto">
              <a:xfrm flipV="1">
                <a:off x="3370"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0" name="Line 3633"/>
              <p:cNvSpPr>
                <a:spLocks noChangeShapeType="1"/>
              </p:cNvSpPr>
              <p:nvPr/>
            </p:nvSpPr>
            <p:spPr bwMode="auto">
              <a:xfrm flipV="1">
                <a:off x="3370"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1" name="Line 3634"/>
              <p:cNvSpPr>
                <a:spLocks noChangeShapeType="1"/>
              </p:cNvSpPr>
              <p:nvPr/>
            </p:nvSpPr>
            <p:spPr bwMode="auto">
              <a:xfrm flipV="1">
                <a:off x="3370"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2" name="Line 3635"/>
              <p:cNvSpPr>
                <a:spLocks noChangeShapeType="1"/>
              </p:cNvSpPr>
              <p:nvPr/>
            </p:nvSpPr>
            <p:spPr bwMode="auto">
              <a:xfrm flipV="1">
                <a:off x="3370"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3" name="Line 3636"/>
              <p:cNvSpPr>
                <a:spLocks noChangeShapeType="1"/>
              </p:cNvSpPr>
              <p:nvPr/>
            </p:nvSpPr>
            <p:spPr bwMode="auto">
              <a:xfrm flipV="1">
                <a:off x="3370"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4" name="Line 3637"/>
              <p:cNvSpPr>
                <a:spLocks noChangeShapeType="1"/>
              </p:cNvSpPr>
              <p:nvPr/>
            </p:nvSpPr>
            <p:spPr bwMode="auto">
              <a:xfrm flipV="1">
                <a:off x="3370"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5" name="Line 3638"/>
              <p:cNvSpPr>
                <a:spLocks noChangeShapeType="1"/>
              </p:cNvSpPr>
              <p:nvPr/>
            </p:nvSpPr>
            <p:spPr bwMode="auto">
              <a:xfrm flipV="1">
                <a:off x="3370"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6" name="Line 3639"/>
              <p:cNvSpPr>
                <a:spLocks noChangeShapeType="1"/>
              </p:cNvSpPr>
              <p:nvPr/>
            </p:nvSpPr>
            <p:spPr bwMode="auto">
              <a:xfrm flipV="1">
                <a:off x="3370"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7" name="Line 3640"/>
              <p:cNvSpPr>
                <a:spLocks noChangeShapeType="1"/>
              </p:cNvSpPr>
              <p:nvPr/>
            </p:nvSpPr>
            <p:spPr bwMode="auto">
              <a:xfrm flipV="1">
                <a:off x="3370"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8" name="Line 3641"/>
              <p:cNvSpPr>
                <a:spLocks noChangeShapeType="1"/>
              </p:cNvSpPr>
              <p:nvPr/>
            </p:nvSpPr>
            <p:spPr bwMode="auto">
              <a:xfrm flipV="1">
                <a:off x="3370"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49" name="Line 3642"/>
              <p:cNvSpPr>
                <a:spLocks noChangeShapeType="1"/>
              </p:cNvSpPr>
              <p:nvPr/>
            </p:nvSpPr>
            <p:spPr bwMode="auto">
              <a:xfrm flipV="1">
                <a:off x="3370"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0" name="Line 3643"/>
              <p:cNvSpPr>
                <a:spLocks noChangeShapeType="1"/>
              </p:cNvSpPr>
              <p:nvPr/>
            </p:nvSpPr>
            <p:spPr bwMode="auto">
              <a:xfrm flipV="1">
                <a:off x="3370"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1" name="Line 3644"/>
              <p:cNvSpPr>
                <a:spLocks noChangeShapeType="1"/>
              </p:cNvSpPr>
              <p:nvPr/>
            </p:nvSpPr>
            <p:spPr bwMode="auto">
              <a:xfrm flipV="1">
                <a:off x="3370"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2" name="Line 3645"/>
              <p:cNvSpPr>
                <a:spLocks noChangeShapeType="1"/>
              </p:cNvSpPr>
              <p:nvPr/>
            </p:nvSpPr>
            <p:spPr bwMode="auto">
              <a:xfrm flipV="1">
                <a:off x="3370"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3" name="Line 3646"/>
              <p:cNvSpPr>
                <a:spLocks noChangeShapeType="1"/>
              </p:cNvSpPr>
              <p:nvPr/>
            </p:nvSpPr>
            <p:spPr bwMode="auto">
              <a:xfrm flipV="1">
                <a:off x="3370"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4" name="Line 3647"/>
              <p:cNvSpPr>
                <a:spLocks noChangeShapeType="1"/>
              </p:cNvSpPr>
              <p:nvPr/>
            </p:nvSpPr>
            <p:spPr bwMode="auto">
              <a:xfrm flipV="1">
                <a:off x="3370"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5" name="Line 3648"/>
              <p:cNvSpPr>
                <a:spLocks noChangeShapeType="1"/>
              </p:cNvSpPr>
              <p:nvPr/>
            </p:nvSpPr>
            <p:spPr bwMode="auto">
              <a:xfrm flipV="1">
                <a:off x="3370"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6" name="Line 3649"/>
              <p:cNvSpPr>
                <a:spLocks noChangeShapeType="1"/>
              </p:cNvSpPr>
              <p:nvPr/>
            </p:nvSpPr>
            <p:spPr bwMode="auto">
              <a:xfrm flipV="1">
                <a:off x="3370"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7" name="Line 3650"/>
              <p:cNvSpPr>
                <a:spLocks noChangeShapeType="1"/>
              </p:cNvSpPr>
              <p:nvPr/>
            </p:nvSpPr>
            <p:spPr bwMode="auto">
              <a:xfrm flipV="1">
                <a:off x="3370"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8" name="Line 3651"/>
              <p:cNvSpPr>
                <a:spLocks noChangeShapeType="1"/>
              </p:cNvSpPr>
              <p:nvPr/>
            </p:nvSpPr>
            <p:spPr bwMode="auto">
              <a:xfrm flipV="1">
                <a:off x="3370"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59" name="Line 3652"/>
              <p:cNvSpPr>
                <a:spLocks noChangeShapeType="1"/>
              </p:cNvSpPr>
              <p:nvPr/>
            </p:nvSpPr>
            <p:spPr bwMode="auto">
              <a:xfrm flipV="1">
                <a:off x="3370"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0" name="Line 3653"/>
              <p:cNvSpPr>
                <a:spLocks noChangeShapeType="1"/>
              </p:cNvSpPr>
              <p:nvPr/>
            </p:nvSpPr>
            <p:spPr bwMode="auto">
              <a:xfrm flipV="1">
                <a:off x="3370"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1" name="Line 3654"/>
              <p:cNvSpPr>
                <a:spLocks noChangeShapeType="1"/>
              </p:cNvSpPr>
              <p:nvPr/>
            </p:nvSpPr>
            <p:spPr bwMode="auto">
              <a:xfrm flipV="1">
                <a:off x="3370"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2" name="Line 3655"/>
              <p:cNvSpPr>
                <a:spLocks noChangeShapeType="1"/>
              </p:cNvSpPr>
              <p:nvPr/>
            </p:nvSpPr>
            <p:spPr bwMode="auto">
              <a:xfrm flipV="1">
                <a:off x="3370"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3" name="Line 3656"/>
              <p:cNvSpPr>
                <a:spLocks noChangeShapeType="1"/>
              </p:cNvSpPr>
              <p:nvPr/>
            </p:nvSpPr>
            <p:spPr bwMode="auto">
              <a:xfrm flipV="1">
                <a:off x="3370"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4" name="Line 3657"/>
              <p:cNvSpPr>
                <a:spLocks noChangeShapeType="1"/>
              </p:cNvSpPr>
              <p:nvPr/>
            </p:nvSpPr>
            <p:spPr bwMode="auto">
              <a:xfrm flipV="1">
                <a:off x="3370"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5" name="Line 3658"/>
              <p:cNvSpPr>
                <a:spLocks noChangeShapeType="1"/>
              </p:cNvSpPr>
              <p:nvPr/>
            </p:nvSpPr>
            <p:spPr bwMode="auto">
              <a:xfrm flipV="1">
                <a:off x="3370"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6" name="Line 3659"/>
              <p:cNvSpPr>
                <a:spLocks noChangeShapeType="1"/>
              </p:cNvSpPr>
              <p:nvPr/>
            </p:nvSpPr>
            <p:spPr bwMode="auto">
              <a:xfrm flipV="1">
                <a:off x="3370"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7" name="Line 3660"/>
              <p:cNvSpPr>
                <a:spLocks noChangeShapeType="1"/>
              </p:cNvSpPr>
              <p:nvPr/>
            </p:nvSpPr>
            <p:spPr bwMode="auto">
              <a:xfrm flipV="1">
                <a:off x="3370"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8" name="Line 3661"/>
              <p:cNvSpPr>
                <a:spLocks noChangeShapeType="1"/>
              </p:cNvSpPr>
              <p:nvPr/>
            </p:nvSpPr>
            <p:spPr bwMode="auto">
              <a:xfrm flipV="1">
                <a:off x="3370"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69" name="Line 3662"/>
              <p:cNvSpPr>
                <a:spLocks noChangeShapeType="1"/>
              </p:cNvSpPr>
              <p:nvPr/>
            </p:nvSpPr>
            <p:spPr bwMode="auto">
              <a:xfrm flipV="1">
                <a:off x="3370"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0" name="Line 3663"/>
              <p:cNvSpPr>
                <a:spLocks noChangeShapeType="1"/>
              </p:cNvSpPr>
              <p:nvPr/>
            </p:nvSpPr>
            <p:spPr bwMode="auto">
              <a:xfrm flipV="1">
                <a:off x="3370"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1" name="Line 3664"/>
              <p:cNvSpPr>
                <a:spLocks noChangeShapeType="1"/>
              </p:cNvSpPr>
              <p:nvPr/>
            </p:nvSpPr>
            <p:spPr bwMode="auto">
              <a:xfrm flipV="1">
                <a:off x="3370"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2" name="Line 3665"/>
              <p:cNvSpPr>
                <a:spLocks noChangeShapeType="1"/>
              </p:cNvSpPr>
              <p:nvPr/>
            </p:nvSpPr>
            <p:spPr bwMode="auto">
              <a:xfrm flipV="1">
                <a:off x="3370"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3" name="Line 3666"/>
              <p:cNvSpPr>
                <a:spLocks noChangeShapeType="1"/>
              </p:cNvSpPr>
              <p:nvPr/>
            </p:nvSpPr>
            <p:spPr bwMode="auto">
              <a:xfrm flipV="1">
                <a:off x="3370"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4" name="Line 3667"/>
              <p:cNvSpPr>
                <a:spLocks noChangeShapeType="1"/>
              </p:cNvSpPr>
              <p:nvPr/>
            </p:nvSpPr>
            <p:spPr bwMode="auto">
              <a:xfrm flipV="1">
                <a:off x="3370"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5" name="Line 3668"/>
              <p:cNvSpPr>
                <a:spLocks noChangeShapeType="1"/>
              </p:cNvSpPr>
              <p:nvPr/>
            </p:nvSpPr>
            <p:spPr bwMode="auto">
              <a:xfrm flipV="1">
                <a:off x="3370"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6" name="Line 3669"/>
              <p:cNvSpPr>
                <a:spLocks noChangeShapeType="1"/>
              </p:cNvSpPr>
              <p:nvPr/>
            </p:nvSpPr>
            <p:spPr bwMode="auto">
              <a:xfrm flipV="1">
                <a:off x="3370"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7" name="Line 3670"/>
              <p:cNvSpPr>
                <a:spLocks noChangeShapeType="1"/>
              </p:cNvSpPr>
              <p:nvPr/>
            </p:nvSpPr>
            <p:spPr bwMode="auto">
              <a:xfrm flipV="1">
                <a:off x="3370"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8" name="Line 3671"/>
              <p:cNvSpPr>
                <a:spLocks noChangeShapeType="1"/>
              </p:cNvSpPr>
              <p:nvPr/>
            </p:nvSpPr>
            <p:spPr bwMode="auto">
              <a:xfrm flipV="1">
                <a:off x="3370"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79" name="Line 3672"/>
              <p:cNvSpPr>
                <a:spLocks noChangeShapeType="1"/>
              </p:cNvSpPr>
              <p:nvPr/>
            </p:nvSpPr>
            <p:spPr bwMode="auto">
              <a:xfrm flipV="1">
                <a:off x="3370"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0" name="Line 3673"/>
              <p:cNvSpPr>
                <a:spLocks noChangeShapeType="1"/>
              </p:cNvSpPr>
              <p:nvPr/>
            </p:nvSpPr>
            <p:spPr bwMode="auto">
              <a:xfrm flipV="1">
                <a:off x="3370"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1" name="Line 3674"/>
              <p:cNvSpPr>
                <a:spLocks noChangeShapeType="1"/>
              </p:cNvSpPr>
              <p:nvPr/>
            </p:nvSpPr>
            <p:spPr bwMode="auto">
              <a:xfrm flipV="1">
                <a:off x="3370"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2" name="Line 3675"/>
              <p:cNvSpPr>
                <a:spLocks noChangeShapeType="1"/>
              </p:cNvSpPr>
              <p:nvPr/>
            </p:nvSpPr>
            <p:spPr bwMode="auto">
              <a:xfrm flipV="1">
                <a:off x="3370"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3" name="Line 3676"/>
              <p:cNvSpPr>
                <a:spLocks noChangeShapeType="1"/>
              </p:cNvSpPr>
              <p:nvPr/>
            </p:nvSpPr>
            <p:spPr bwMode="auto">
              <a:xfrm flipV="1">
                <a:off x="3370"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4" name="Line 3677"/>
              <p:cNvSpPr>
                <a:spLocks noChangeShapeType="1"/>
              </p:cNvSpPr>
              <p:nvPr/>
            </p:nvSpPr>
            <p:spPr bwMode="auto">
              <a:xfrm flipV="1">
                <a:off x="3370"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5" name="Line 3678"/>
              <p:cNvSpPr>
                <a:spLocks noChangeShapeType="1"/>
              </p:cNvSpPr>
              <p:nvPr/>
            </p:nvSpPr>
            <p:spPr bwMode="auto">
              <a:xfrm flipV="1">
                <a:off x="3370"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6" name="Line 3679"/>
              <p:cNvSpPr>
                <a:spLocks noChangeShapeType="1"/>
              </p:cNvSpPr>
              <p:nvPr/>
            </p:nvSpPr>
            <p:spPr bwMode="auto">
              <a:xfrm flipV="1">
                <a:off x="3370"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7" name="Line 3680"/>
              <p:cNvSpPr>
                <a:spLocks noChangeShapeType="1"/>
              </p:cNvSpPr>
              <p:nvPr/>
            </p:nvSpPr>
            <p:spPr bwMode="auto">
              <a:xfrm flipV="1">
                <a:off x="3370"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8" name="Line 3681"/>
              <p:cNvSpPr>
                <a:spLocks noChangeShapeType="1"/>
              </p:cNvSpPr>
              <p:nvPr/>
            </p:nvSpPr>
            <p:spPr bwMode="auto">
              <a:xfrm flipV="1">
                <a:off x="3370"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89" name="Line 3682"/>
              <p:cNvSpPr>
                <a:spLocks noChangeShapeType="1"/>
              </p:cNvSpPr>
              <p:nvPr/>
            </p:nvSpPr>
            <p:spPr bwMode="auto">
              <a:xfrm flipV="1">
                <a:off x="3370"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0" name="Line 3683"/>
              <p:cNvSpPr>
                <a:spLocks noChangeShapeType="1"/>
              </p:cNvSpPr>
              <p:nvPr/>
            </p:nvSpPr>
            <p:spPr bwMode="auto">
              <a:xfrm flipV="1">
                <a:off x="3370"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1" name="Line 3684"/>
              <p:cNvSpPr>
                <a:spLocks noChangeShapeType="1"/>
              </p:cNvSpPr>
              <p:nvPr/>
            </p:nvSpPr>
            <p:spPr bwMode="auto">
              <a:xfrm flipV="1">
                <a:off x="3370"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2" name="Line 3685"/>
              <p:cNvSpPr>
                <a:spLocks noChangeShapeType="1"/>
              </p:cNvSpPr>
              <p:nvPr/>
            </p:nvSpPr>
            <p:spPr bwMode="auto">
              <a:xfrm flipV="1">
                <a:off x="3370"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3" name="Line 3686"/>
              <p:cNvSpPr>
                <a:spLocks noChangeShapeType="1"/>
              </p:cNvSpPr>
              <p:nvPr/>
            </p:nvSpPr>
            <p:spPr bwMode="auto">
              <a:xfrm flipV="1">
                <a:off x="3370"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4" name="Line 3687"/>
              <p:cNvSpPr>
                <a:spLocks noChangeShapeType="1"/>
              </p:cNvSpPr>
              <p:nvPr/>
            </p:nvSpPr>
            <p:spPr bwMode="auto">
              <a:xfrm flipV="1">
                <a:off x="3370"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5" name="Line 3688"/>
              <p:cNvSpPr>
                <a:spLocks noChangeShapeType="1"/>
              </p:cNvSpPr>
              <p:nvPr/>
            </p:nvSpPr>
            <p:spPr bwMode="auto">
              <a:xfrm flipV="1">
                <a:off x="3370"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6" name="Line 3689"/>
              <p:cNvSpPr>
                <a:spLocks noChangeShapeType="1"/>
              </p:cNvSpPr>
              <p:nvPr/>
            </p:nvSpPr>
            <p:spPr bwMode="auto">
              <a:xfrm flipV="1">
                <a:off x="3370"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7" name="Line 3690"/>
              <p:cNvSpPr>
                <a:spLocks noChangeShapeType="1"/>
              </p:cNvSpPr>
              <p:nvPr/>
            </p:nvSpPr>
            <p:spPr bwMode="auto">
              <a:xfrm flipV="1">
                <a:off x="3370"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8" name="Line 3691"/>
              <p:cNvSpPr>
                <a:spLocks noChangeShapeType="1"/>
              </p:cNvSpPr>
              <p:nvPr/>
            </p:nvSpPr>
            <p:spPr bwMode="auto">
              <a:xfrm flipV="1">
                <a:off x="3370"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99" name="Line 3692"/>
              <p:cNvSpPr>
                <a:spLocks noChangeShapeType="1"/>
              </p:cNvSpPr>
              <p:nvPr/>
            </p:nvSpPr>
            <p:spPr bwMode="auto">
              <a:xfrm flipV="1">
                <a:off x="3370"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0" name="Line 3693"/>
              <p:cNvSpPr>
                <a:spLocks noChangeShapeType="1"/>
              </p:cNvSpPr>
              <p:nvPr/>
            </p:nvSpPr>
            <p:spPr bwMode="auto">
              <a:xfrm flipV="1">
                <a:off x="3370"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1" name="Line 3694"/>
              <p:cNvSpPr>
                <a:spLocks noChangeShapeType="1"/>
              </p:cNvSpPr>
              <p:nvPr/>
            </p:nvSpPr>
            <p:spPr bwMode="auto">
              <a:xfrm flipV="1">
                <a:off x="3370"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2" name="Line 3695"/>
              <p:cNvSpPr>
                <a:spLocks noChangeShapeType="1"/>
              </p:cNvSpPr>
              <p:nvPr/>
            </p:nvSpPr>
            <p:spPr bwMode="auto">
              <a:xfrm flipV="1">
                <a:off x="3370"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3" name="Line 3696"/>
              <p:cNvSpPr>
                <a:spLocks noChangeShapeType="1"/>
              </p:cNvSpPr>
              <p:nvPr/>
            </p:nvSpPr>
            <p:spPr bwMode="auto">
              <a:xfrm flipV="1">
                <a:off x="3370"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4" name="Line 3697"/>
              <p:cNvSpPr>
                <a:spLocks noChangeShapeType="1"/>
              </p:cNvSpPr>
              <p:nvPr/>
            </p:nvSpPr>
            <p:spPr bwMode="auto">
              <a:xfrm flipV="1">
                <a:off x="3370"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5" name="Line 3698"/>
              <p:cNvSpPr>
                <a:spLocks noChangeShapeType="1"/>
              </p:cNvSpPr>
              <p:nvPr/>
            </p:nvSpPr>
            <p:spPr bwMode="auto">
              <a:xfrm flipV="1">
                <a:off x="3370"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6" name="Line 3699"/>
              <p:cNvSpPr>
                <a:spLocks noChangeShapeType="1"/>
              </p:cNvSpPr>
              <p:nvPr/>
            </p:nvSpPr>
            <p:spPr bwMode="auto">
              <a:xfrm flipV="1">
                <a:off x="3370"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7" name="Line 3700"/>
              <p:cNvSpPr>
                <a:spLocks noChangeShapeType="1"/>
              </p:cNvSpPr>
              <p:nvPr/>
            </p:nvSpPr>
            <p:spPr bwMode="auto">
              <a:xfrm flipV="1">
                <a:off x="3370"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8" name="Line 3701"/>
              <p:cNvSpPr>
                <a:spLocks noChangeShapeType="1"/>
              </p:cNvSpPr>
              <p:nvPr/>
            </p:nvSpPr>
            <p:spPr bwMode="auto">
              <a:xfrm flipV="1">
                <a:off x="3370"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09" name="Line 3702"/>
              <p:cNvSpPr>
                <a:spLocks noChangeShapeType="1"/>
              </p:cNvSpPr>
              <p:nvPr/>
            </p:nvSpPr>
            <p:spPr bwMode="auto">
              <a:xfrm flipV="1">
                <a:off x="3370"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0" name="Line 3703"/>
              <p:cNvSpPr>
                <a:spLocks noChangeShapeType="1"/>
              </p:cNvSpPr>
              <p:nvPr/>
            </p:nvSpPr>
            <p:spPr bwMode="auto">
              <a:xfrm flipV="1">
                <a:off x="3370"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1" name="Line 3704"/>
              <p:cNvSpPr>
                <a:spLocks noChangeShapeType="1"/>
              </p:cNvSpPr>
              <p:nvPr/>
            </p:nvSpPr>
            <p:spPr bwMode="auto">
              <a:xfrm flipV="1">
                <a:off x="3370"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2" name="Line 3705"/>
              <p:cNvSpPr>
                <a:spLocks noChangeShapeType="1"/>
              </p:cNvSpPr>
              <p:nvPr/>
            </p:nvSpPr>
            <p:spPr bwMode="auto">
              <a:xfrm flipV="1">
                <a:off x="3370"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3" name="Line 3706"/>
              <p:cNvSpPr>
                <a:spLocks noChangeShapeType="1"/>
              </p:cNvSpPr>
              <p:nvPr/>
            </p:nvSpPr>
            <p:spPr bwMode="auto">
              <a:xfrm flipV="1">
                <a:off x="3370"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4" name="Line 3707"/>
              <p:cNvSpPr>
                <a:spLocks noChangeShapeType="1"/>
              </p:cNvSpPr>
              <p:nvPr/>
            </p:nvSpPr>
            <p:spPr bwMode="auto">
              <a:xfrm flipV="1">
                <a:off x="3370"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5" name="Line 3708"/>
              <p:cNvSpPr>
                <a:spLocks noChangeShapeType="1"/>
              </p:cNvSpPr>
              <p:nvPr/>
            </p:nvSpPr>
            <p:spPr bwMode="auto">
              <a:xfrm flipV="1">
                <a:off x="3370"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6" name="Line 3709"/>
              <p:cNvSpPr>
                <a:spLocks noChangeShapeType="1"/>
              </p:cNvSpPr>
              <p:nvPr/>
            </p:nvSpPr>
            <p:spPr bwMode="auto">
              <a:xfrm flipV="1">
                <a:off x="3370"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7" name="Line 3710"/>
              <p:cNvSpPr>
                <a:spLocks noChangeShapeType="1"/>
              </p:cNvSpPr>
              <p:nvPr/>
            </p:nvSpPr>
            <p:spPr bwMode="auto">
              <a:xfrm flipV="1">
                <a:off x="3370"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8" name="Line 3711"/>
              <p:cNvSpPr>
                <a:spLocks noChangeShapeType="1"/>
              </p:cNvSpPr>
              <p:nvPr/>
            </p:nvSpPr>
            <p:spPr bwMode="auto">
              <a:xfrm flipV="1">
                <a:off x="3370"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19" name="Line 3712"/>
              <p:cNvSpPr>
                <a:spLocks noChangeShapeType="1"/>
              </p:cNvSpPr>
              <p:nvPr/>
            </p:nvSpPr>
            <p:spPr bwMode="auto">
              <a:xfrm flipV="1">
                <a:off x="3370"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0" name="Line 3713"/>
              <p:cNvSpPr>
                <a:spLocks noChangeShapeType="1"/>
              </p:cNvSpPr>
              <p:nvPr/>
            </p:nvSpPr>
            <p:spPr bwMode="auto">
              <a:xfrm flipV="1">
                <a:off x="3370"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1" name="Line 3714"/>
              <p:cNvSpPr>
                <a:spLocks noChangeShapeType="1"/>
              </p:cNvSpPr>
              <p:nvPr/>
            </p:nvSpPr>
            <p:spPr bwMode="auto">
              <a:xfrm flipV="1">
                <a:off x="3370"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2" name="Line 3715"/>
              <p:cNvSpPr>
                <a:spLocks noChangeShapeType="1"/>
              </p:cNvSpPr>
              <p:nvPr/>
            </p:nvSpPr>
            <p:spPr bwMode="auto">
              <a:xfrm flipV="1">
                <a:off x="3370"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3" name="Line 3716"/>
              <p:cNvSpPr>
                <a:spLocks noChangeShapeType="1"/>
              </p:cNvSpPr>
              <p:nvPr/>
            </p:nvSpPr>
            <p:spPr bwMode="auto">
              <a:xfrm flipV="1">
                <a:off x="3370"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4" name="Line 3717"/>
              <p:cNvSpPr>
                <a:spLocks noChangeShapeType="1"/>
              </p:cNvSpPr>
              <p:nvPr/>
            </p:nvSpPr>
            <p:spPr bwMode="auto">
              <a:xfrm flipV="1">
                <a:off x="3370"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5" name="Line 3718"/>
              <p:cNvSpPr>
                <a:spLocks noChangeShapeType="1"/>
              </p:cNvSpPr>
              <p:nvPr/>
            </p:nvSpPr>
            <p:spPr bwMode="auto">
              <a:xfrm flipV="1">
                <a:off x="3370"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6" name="Line 3719"/>
              <p:cNvSpPr>
                <a:spLocks noChangeShapeType="1"/>
              </p:cNvSpPr>
              <p:nvPr/>
            </p:nvSpPr>
            <p:spPr bwMode="auto">
              <a:xfrm flipV="1">
                <a:off x="3370"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7" name="Line 3720"/>
              <p:cNvSpPr>
                <a:spLocks noChangeShapeType="1"/>
              </p:cNvSpPr>
              <p:nvPr/>
            </p:nvSpPr>
            <p:spPr bwMode="auto">
              <a:xfrm flipV="1">
                <a:off x="3370"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8" name="Line 3721"/>
              <p:cNvSpPr>
                <a:spLocks noChangeShapeType="1"/>
              </p:cNvSpPr>
              <p:nvPr/>
            </p:nvSpPr>
            <p:spPr bwMode="auto">
              <a:xfrm flipV="1">
                <a:off x="3370"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29" name="Line 3722"/>
              <p:cNvSpPr>
                <a:spLocks noChangeShapeType="1"/>
              </p:cNvSpPr>
              <p:nvPr/>
            </p:nvSpPr>
            <p:spPr bwMode="auto">
              <a:xfrm flipV="1">
                <a:off x="3370"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0" name="Line 3723"/>
              <p:cNvSpPr>
                <a:spLocks noChangeShapeType="1"/>
              </p:cNvSpPr>
              <p:nvPr/>
            </p:nvSpPr>
            <p:spPr bwMode="auto">
              <a:xfrm flipV="1">
                <a:off x="3370"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1" name="Line 3724"/>
              <p:cNvSpPr>
                <a:spLocks noChangeShapeType="1"/>
              </p:cNvSpPr>
              <p:nvPr/>
            </p:nvSpPr>
            <p:spPr bwMode="auto">
              <a:xfrm flipV="1">
                <a:off x="3370"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2" name="Line 3725"/>
              <p:cNvSpPr>
                <a:spLocks noChangeShapeType="1"/>
              </p:cNvSpPr>
              <p:nvPr/>
            </p:nvSpPr>
            <p:spPr bwMode="auto">
              <a:xfrm flipV="1">
                <a:off x="3370"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3" name="Line 3726"/>
              <p:cNvSpPr>
                <a:spLocks noChangeShapeType="1"/>
              </p:cNvSpPr>
              <p:nvPr/>
            </p:nvSpPr>
            <p:spPr bwMode="auto">
              <a:xfrm flipV="1">
                <a:off x="3370"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4" name="Line 3727"/>
              <p:cNvSpPr>
                <a:spLocks noChangeShapeType="1"/>
              </p:cNvSpPr>
              <p:nvPr/>
            </p:nvSpPr>
            <p:spPr bwMode="auto">
              <a:xfrm>
                <a:off x="3370"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5" name="Freeform 3728"/>
              <p:cNvSpPr>
                <a:spLocks/>
              </p:cNvSpPr>
              <p:nvPr/>
            </p:nvSpPr>
            <p:spPr bwMode="auto">
              <a:xfrm>
                <a:off x="3333" y="3035"/>
                <a:ext cx="44" cy="69"/>
              </a:xfrm>
              <a:custGeom>
                <a:avLst/>
                <a:gdLst>
                  <a:gd name="T0" fmla="*/ 89 w 89"/>
                  <a:gd name="T1" fmla="*/ 118 h 138"/>
                  <a:gd name="T2" fmla="*/ 89 w 89"/>
                  <a:gd name="T3" fmla="*/ 138 h 138"/>
                  <a:gd name="T4" fmla="*/ 0 w 89"/>
                  <a:gd name="T5" fmla="*/ 138 h 138"/>
                  <a:gd name="T6" fmla="*/ 0 w 89"/>
                  <a:gd name="T7" fmla="*/ 131 h 138"/>
                  <a:gd name="T8" fmla="*/ 2 w 89"/>
                  <a:gd name="T9" fmla="*/ 125 h 138"/>
                  <a:gd name="T10" fmla="*/ 5 w 89"/>
                  <a:gd name="T11" fmla="*/ 115 h 138"/>
                  <a:gd name="T12" fmla="*/ 12 w 89"/>
                  <a:gd name="T13" fmla="*/ 106 h 138"/>
                  <a:gd name="T14" fmla="*/ 17 w 89"/>
                  <a:gd name="T15" fmla="*/ 99 h 138"/>
                  <a:gd name="T16" fmla="*/ 24 w 89"/>
                  <a:gd name="T17" fmla="*/ 92 h 138"/>
                  <a:gd name="T18" fmla="*/ 33 w 89"/>
                  <a:gd name="T19" fmla="*/ 85 h 138"/>
                  <a:gd name="T20" fmla="*/ 51 w 89"/>
                  <a:gd name="T21" fmla="*/ 70 h 138"/>
                  <a:gd name="T22" fmla="*/ 63 w 89"/>
                  <a:gd name="T23" fmla="*/ 57 h 138"/>
                  <a:gd name="T24" fmla="*/ 66 w 89"/>
                  <a:gd name="T25" fmla="*/ 50 h 138"/>
                  <a:gd name="T26" fmla="*/ 68 w 89"/>
                  <a:gd name="T27" fmla="*/ 43 h 138"/>
                  <a:gd name="T28" fmla="*/ 70 w 89"/>
                  <a:gd name="T29" fmla="*/ 36 h 138"/>
                  <a:gd name="T30" fmla="*/ 68 w 89"/>
                  <a:gd name="T31" fmla="*/ 31 h 138"/>
                  <a:gd name="T32" fmla="*/ 66 w 89"/>
                  <a:gd name="T33" fmla="*/ 26 h 138"/>
                  <a:gd name="T34" fmla="*/ 63 w 89"/>
                  <a:gd name="T35" fmla="*/ 21 h 138"/>
                  <a:gd name="T36" fmla="*/ 57 w 89"/>
                  <a:gd name="T37" fmla="*/ 17 h 138"/>
                  <a:gd name="T38" fmla="*/ 52 w 89"/>
                  <a:gd name="T39" fmla="*/ 15 h 138"/>
                  <a:gd name="T40" fmla="*/ 45 w 89"/>
                  <a:gd name="T41" fmla="*/ 15 h 138"/>
                  <a:gd name="T42" fmla="*/ 38 w 89"/>
                  <a:gd name="T43" fmla="*/ 15 h 138"/>
                  <a:gd name="T44" fmla="*/ 31 w 89"/>
                  <a:gd name="T45" fmla="*/ 17 h 138"/>
                  <a:gd name="T46" fmla="*/ 26 w 89"/>
                  <a:gd name="T47" fmla="*/ 21 h 138"/>
                  <a:gd name="T48" fmla="*/ 23 w 89"/>
                  <a:gd name="T49" fmla="*/ 26 h 138"/>
                  <a:gd name="T50" fmla="*/ 21 w 89"/>
                  <a:gd name="T51" fmla="*/ 33 h 138"/>
                  <a:gd name="T52" fmla="*/ 19 w 89"/>
                  <a:gd name="T53" fmla="*/ 40 h 138"/>
                  <a:gd name="T54" fmla="*/ 2 w 89"/>
                  <a:gd name="T55" fmla="*/ 36 h 138"/>
                  <a:gd name="T56" fmla="*/ 5 w 89"/>
                  <a:gd name="T57" fmla="*/ 21 h 138"/>
                  <a:gd name="T58" fmla="*/ 14 w 89"/>
                  <a:gd name="T59" fmla="*/ 8 h 138"/>
                  <a:gd name="T60" fmla="*/ 28 w 89"/>
                  <a:gd name="T61" fmla="*/ 1 h 138"/>
                  <a:gd name="T62" fmla="*/ 45 w 89"/>
                  <a:gd name="T63" fmla="*/ 0 h 138"/>
                  <a:gd name="T64" fmla="*/ 63 w 89"/>
                  <a:gd name="T65" fmla="*/ 1 h 138"/>
                  <a:gd name="T66" fmla="*/ 77 w 89"/>
                  <a:gd name="T67" fmla="*/ 10 h 138"/>
                  <a:gd name="T68" fmla="*/ 80 w 89"/>
                  <a:gd name="T69" fmla="*/ 15 h 138"/>
                  <a:gd name="T70" fmla="*/ 85 w 89"/>
                  <a:gd name="T71" fmla="*/ 22 h 138"/>
                  <a:gd name="T72" fmla="*/ 87 w 89"/>
                  <a:gd name="T73" fmla="*/ 29 h 138"/>
                  <a:gd name="T74" fmla="*/ 87 w 89"/>
                  <a:gd name="T75" fmla="*/ 36 h 138"/>
                  <a:gd name="T76" fmla="*/ 87 w 89"/>
                  <a:gd name="T77" fmla="*/ 45 h 138"/>
                  <a:gd name="T78" fmla="*/ 84 w 89"/>
                  <a:gd name="T79" fmla="*/ 54 h 138"/>
                  <a:gd name="T80" fmla="*/ 80 w 89"/>
                  <a:gd name="T81" fmla="*/ 61 h 138"/>
                  <a:gd name="T82" fmla="*/ 75 w 89"/>
                  <a:gd name="T83" fmla="*/ 70 h 138"/>
                  <a:gd name="T84" fmla="*/ 70 w 89"/>
                  <a:gd name="T85" fmla="*/ 75 h 138"/>
                  <a:gd name="T86" fmla="*/ 64 w 89"/>
                  <a:gd name="T87" fmla="*/ 80 h 138"/>
                  <a:gd name="T88" fmla="*/ 57 w 89"/>
                  <a:gd name="T89" fmla="*/ 87 h 138"/>
                  <a:gd name="T90" fmla="*/ 49 w 89"/>
                  <a:gd name="T91" fmla="*/ 94 h 138"/>
                  <a:gd name="T92" fmla="*/ 42 w 89"/>
                  <a:gd name="T93" fmla="*/ 99 h 138"/>
                  <a:gd name="T94" fmla="*/ 37 w 89"/>
                  <a:gd name="T95" fmla="*/ 104 h 138"/>
                  <a:gd name="T96" fmla="*/ 33 w 89"/>
                  <a:gd name="T97" fmla="*/ 108 h 138"/>
                  <a:gd name="T98" fmla="*/ 30 w 89"/>
                  <a:gd name="T99" fmla="*/ 110 h 138"/>
                  <a:gd name="T100" fmla="*/ 23 w 89"/>
                  <a:gd name="T101" fmla="*/ 118 h 138"/>
                  <a:gd name="T102" fmla="*/ 89 w 89"/>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38">
                    <a:moveTo>
                      <a:pt x="89" y="118"/>
                    </a:moveTo>
                    <a:lnTo>
                      <a:pt x="89" y="138"/>
                    </a:lnTo>
                    <a:lnTo>
                      <a:pt x="0" y="138"/>
                    </a:lnTo>
                    <a:lnTo>
                      <a:pt x="0" y="131"/>
                    </a:lnTo>
                    <a:lnTo>
                      <a:pt x="2" y="125"/>
                    </a:lnTo>
                    <a:lnTo>
                      <a:pt x="5" y="115"/>
                    </a:lnTo>
                    <a:lnTo>
                      <a:pt x="12" y="106"/>
                    </a:lnTo>
                    <a:lnTo>
                      <a:pt x="17" y="99"/>
                    </a:lnTo>
                    <a:lnTo>
                      <a:pt x="24" y="92"/>
                    </a:lnTo>
                    <a:lnTo>
                      <a:pt x="33" y="85"/>
                    </a:lnTo>
                    <a:lnTo>
                      <a:pt x="51" y="70"/>
                    </a:lnTo>
                    <a:lnTo>
                      <a:pt x="63" y="57"/>
                    </a:lnTo>
                    <a:lnTo>
                      <a:pt x="66" y="50"/>
                    </a:lnTo>
                    <a:lnTo>
                      <a:pt x="68" y="43"/>
                    </a:lnTo>
                    <a:lnTo>
                      <a:pt x="70" y="36"/>
                    </a:lnTo>
                    <a:lnTo>
                      <a:pt x="68" y="31"/>
                    </a:lnTo>
                    <a:lnTo>
                      <a:pt x="66" y="26"/>
                    </a:lnTo>
                    <a:lnTo>
                      <a:pt x="63" y="21"/>
                    </a:lnTo>
                    <a:lnTo>
                      <a:pt x="57" y="17"/>
                    </a:lnTo>
                    <a:lnTo>
                      <a:pt x="52" y="15"/>
                    </a:lnTo>
                    <a:lnTo>
                      <a:pt x="45" y="15"/>
                    </a:lnTo>
                    <a:lnTo>
                      <a:pt x="38" y="15"/>
                    </a:lnTo>
                    <a:lnTo>
                      <a:pt x="31" y="17"/>
                    </a:lnTo>
                    <a:lnTo>
                      <a:pt x="26" y="21"/>
                    </a:lnTo>
                    <a:lnTo>
                      <a:pt x="23" y="26"/>
                    </a:lnTo>
                    <a:lnTo>
                      <a:pt x="21" y="33"/>
                    </a:lnTo>
                    <a:lnTo>
                      <a:pt x="19" y="40"/>
                    </a:lnTo>
                    <a:lnTo>
                      <a:pt x="2" y="36"/>
                    </a:lnTo>
                    <a:lnTo>
                      <a:pt x="5" y="21"/>
                    </a:lnTo>
                    <a:lnTo>
                      <a:pt x="14" y="8"/>
                    </a:lnTo>
                    <a:lnTo>
                      <a:pt x="28" y="1"/>
                    </a:lnTo>
                    <a:lnTo>
                      <a:pt x="45" y="0"/>
                    </a:lnTo>
                    <a:lnTo>
                      <a:pt x="63" y="1"/>
                    </a:lnTo>
                    <a:lnTo>
                      <a:pt x="77" y="10"/>
                    </a:lnTo>
                    <a:lnTo>
                      <a:pt x="80" y="15"/>
                    </a:lnTo>
                    <a:lnTo>
                      <a:pt x="85" y="22"/>
                    </a:lnTo>
                    <a:lnTo>
                      <a:pt x="87" y="29"/>
                    </a:lnTo>
                    <a:lnTo>
                      <a:pt x="87" y="36"/>
                    </a:lnTo>
                    <a:lnTo>
                      <a:pt x="87" y="45"/>
                    </a:lnTo>
                    <a:lnTo>
                      <a:pt x="84" y="54"/>
                    </a:lnTo>
                    <a:lnTo>
                      <a:pt x="80" y="61"/>
                    </a:lnTo>
                    <a:lnTo>
                      <a:pt x="75" y="70"/>
                    </a:lnTo>
                    <a:lnTo>
                      <a:pt x="70" y="75"/>
                    </a:lnTo>
                    <a:lnTo>
                      <a:pt x="64" y="80"/>
                    </a:lnTo>
                    <a:lnTo>
                      <a:pt x="57" y="87"/>
                    </a:lnTo>
                    <a:lnTo>
                      <a:pt x="49" y="94"/>
                    </a:lnTo>
                    <a:lnTo>
                      <a:pt x="42" y="99"/>
                    </a:lnTo>
                    <a:lnTo>
                      <a:pt x="37" y="104"/>
                    </a:lnTo>
                    <a:lnTo>
                      <a:pt x="33" y="108"/>
                    </a:lnTo>
                    <a:lnTo>
                      <a:pt x="30" y="110"/>
                    </a:lnTo>
                    <a:lnTo>
                      <a:pt x="23" y="118"/>
                    </a:lnTo>
                    <a:lnTo>
                      <a:pt x="89"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236" name="Freeform 3729"/>
              <p:cNvSpPr>
                <a:spLocks noEditPoints="1"/>
              </p:cNvSpPr>
              <p:nvPr/>
            </p:nvSpPr>
            <p:spPr bwMode="auto">
              <a:xfrm>
                <a:off x="3387" y="3035"/>
                <a:ext cx="45"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19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7 w 89"/>
                  <a:gd name="T37" fmla="*/ 90 h 139"/>
                  <a:gd name="T38" fmla="*/ 84 w 89"/>
                  <a:gd name="T39" fmla="*/ 108 h 139"/>
                  <a:gd name="T40" fmla="*/ 80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2 w 89"/>
                  <a:gd name="T55" fmla="*/ 125 h 139"/>
                  <a:gd name="T56" fmla="*/ 5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2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2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19"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7" y="90"/>
                    </a:lnTo>
                    <a:lnTo>
                      <a:pt x="84" y="108"/>
                    </a:lnTo>
                    <a:lnTo>
                      <a:pt x="80" y="118"/>
                    </a:lnTo>
                    <a:lnTo>
                      <a:pt x="75" y="125"/>
                    </a:lnTo>
                    <a:lnTo>
                      <a:pt x="70" y="131"/>
                    </a:lnTo>
                    <a:lnTo>
                      <a:pt x="63" y="136"/>
                    </a:lnTo>
                    <a:lnTo>
                      <a:pt x="54" y="138"/>
                    </a:lnTo>
                    <a:lnTo>
                      <a:pt x="44" y="139"/>
                    </a:lnTo>
                    <a:lnTo>
                      <a:pt x="26" y="136"/>
                    </a:lnTo>
                    <a:lnTo>
                      <a:pt x="12" y="125"/>
                    </a:lnTo>
                    <a:lnTo>
                      <a:pt x="5" y="111"/>
                    </a:lnTo>
                    <a:lnTo>
                      <a:pt x="0" y="92"/>
                    </a:lnTo>
                    <a:lnTo>
                      <a:pt x="0" y="70"/>
                    </a:lnTo>
                    <a:close/>
                    <a:moveTo>
                      <a:pt x="18" y="70"/>
                    </a:moveTo>
                    <a:lnTo>
                      <a:pt x="18" y="89"/>
                    </a:lnTo>
                    <a:lnTo>
                      <a:pt x="21" y="103"/>
                    </a:lnTo>
                    <a:lnTo>
                      <a:pt x="25" y="113"/>
                    </a:lnTo>
                    <a:lnTo>
                      <a:pt x="32" y="118"/>
                    </a:lnTo>
                    <a:lnTo>
                      <a:pt x="37" y="122"/>
                    </a:lnTo>
                    <a:lnTo>
                      <a:pt x="44" y="124"/>
                    </a:lnTo>
                    <a:lnTo>
                      <a:pt x="52" y="122"/>
                    </a:lnTo>
                    <a:lnTo>
                      <a:pt x="58" y="118"/>
                    </a:lnTo>
                    <a:lnTo>
                      <a:pt x="63" y="113"/>
                    </a:lnTo>
                    <a:lnTo>
                      <a:pt x="68" y="103"/>
                    </a:lnTo>
                    <a:lnTo>
                      <a:pt x="70" y="89"/>
                    </a:lnTo>
                    <a:lnTo>
                      <a:pt x="72" y="70"/>
                    </a:lnTo>
                    <a:lnTo>
                      <a:pt x="70" y="50"/>
                    </a:lnTo>
                    <a:lnTo>
                      <a:pt x="68" y="35"/>
                    </a:lnTo>
                    <a:lnTo>
                      <a:pt x="65" y="26"/>
                    </a:lnTo>
                    <a:lnTo>
                      <a:pt x="58" y="19"/>
                    </a:lnTo>
                    <a:lnTo>
                      <a:pt x="52"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237" name="Line 3730"/>
              <p:cNvSpPr>
                <a:spLocks noChangeShapeType="1"/>
              </p:cNvSpPr>
              <p:nvPr/>
            </p:nvSpPr>
            <p:spPr bwMode="auto">
              <a:xfrm flipV="1">
                <a:off x="3758"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8" name="Line 3731"/>
              <p:cNvSpPr>
                <a:spLocks noChangeShapeType="1"/>
              </p:cNvSpPr>
              <p:nvPr/>
            </p:nvSpPr>
            <p:spPr bwMode="auto">
              <a:xfrm flipV="1">
                <a:off x="3758"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39" name="Line 3732"/>
              <p:cNvSpPr>
                <a:spLocks noChangeShapeType="1"/>
              </p:cNvSpPr>
              <p:nvPr/>
            </p:nvSpPr>
            <p:spPr bwMode="auto">
              <a:xfrm flipV="1">
                <a:off x="3758"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0" name="Line 3733"/>
              <p:cNvSpPr>
                <a:spLocks noChangeShapeType="1"/>
              </p:cNvSpPr>
              <p:nvPr/>
            </p:nvSpPr>
            <p:spPr bwMode="auto">
              <a:xfrm flipV="1">
                <a:off x="3758"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1" name="Line 3734"/>
              <p:cNvSpPr>
                <a:spLocks noChangeShapeType="1"/>
              </p:cNvSpPr>
              <p:nvPr/>
            </p:nvSpPr>
            <p:spPr bwMode="auto">
              <a:xfrm flipV="1">
                <a:off x="3758"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2" name="Line 3735"/>
              <p:cNvSpPr>
                <a:spLocks noChangeShapeType="1"/>
              </p:cNvSpPr>
              <p:nvPr/>
            </p:nvSpPr>
            <p:spPr bwMode="auto">
              <a:xfrm flipV="1">
                <a:off x="3758"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3" name="Line 3736"/>
              <p:cNvSpPr>
                <a:spLocks noChangeShapeType="1"/>
              </p:cNvSpPr>
              <p:nvPr/>
            </p:nvSpPr>
            <p:spPr bwMode="auto">
              <a:xfrm flipV="1">
                <a:off x="3758"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4" name="Line 3737"/>
              <p:cNvSpPr>
                <a:spLocks noChangeShapeType="1"/>
              </p:cNvSpPr>
              <p:nvPr/>
            </p:nvSpPr>
            <p:spPr bwMode="auto">
              <a:xfrm flipV="1">
                <a:off x="3758"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5" name="Line 3738"/>
              <p:cNvSpPr>
                <a:spLocks noChangeShapeType="1"/>
              </p:cNvSpPr>
              <p:nvPr/>
            </p:nvSpPr>
            <p:spPr bwMode="auto">
              <a:xfrm flipV="1">
                <a:off x="3758"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6" name="Line 3739"/>
              <p:cNvSpPr>
                <a:spLocks noChangeShapeType="1"/>
              </p:cNvSpPr>
              <p:nvPr/>
            </p:nvSpPr>
            <p:spPr bwMode="auto">
              <a:xfrm flipV="1">
                <a:off x="3758"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7" name="Line 3740"/>
              <p:cNvSpPr>
                <a:spLocks noChangeShapeType="1"/>
              </p:cNvSpPr>
              <p:nvPr/>
            </p:nvSpPr>
            <p:spPr bwMode="auto">
              <a:xfrm flipV="1">
                <a:off x="3758"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8" name="Line 3741"/>
              <p:cNvSpPr>
                <a:spLocks noChangeShapeType="1"/>
              </p:cNvSpPr>
              <p:nvPr/>
            </p:nvSpPr>
            <p:spPr bwMode="auto">
              <a:xfrm flipV="1">
                <a:off x="3758"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49" name="Line 3742"/>
              <p:cNvSpPr>
                <a:spLocks noChangeShapeType="1"/>
              </p:cNvSpPr>
              <p:nvPr/>
            </p:nvSpPr>
            <p:spPr bwMode="auto">
              <a:xfrm flipV="1">
                <a:off x="3758"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0" name="Line 3743"/>
              <p:cNvSpPr>
                <a:spLocks noChangeShapeType="1"/>
              </p:cNvSpPr>
              <p:nvPr/>
            </p:nvSpPr>
            <p:spPr bwMode="auto">
              <a:xfrm flipV="1">
                <a:off x="3758"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1" name="Line 3744"/>
              <p:cNvSpPr>
                <a:spLocks noChangeShapeType="1"/>
              </p:cNvSpPr>
              <p:nvPr/>
            </p:nvSpPr>
            <p:spPr bwMode="auto">
              <a:xfrm flipV="1">
                <a:off x="3758"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2" name="Line 3745"/>
              <p:cNvSpPr>
                <a:spLocks noChangeShapeType="1"/>
              </p:cNvSpPr>
              <p:nvPr/>
            </p:nvSpPr>
            <p:spPr bwMode="auto">
              <a:xfrm flipV="1">
                <a:off x="3758"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3" name="Line 3746"/>
              <p:cNvSpPr>
                <a:spLocks noChangeShapeType="1"/>
              </p:cNvSpPr>
              <p:nvPr/>
            </p:nvSpPr>
            <p:spPr bwMode="auto">
              <a:xfrm flipV="1">
                <a:off x="3758"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4" name="Line 3747"/>
              <p:cNvSpPr>
                <a:spLocks noChangeShapeType="1"/>
              </p:cNvSpPr>
              <p:nvPr/>
            </p:nvSpPr>
            <p:spPr bwMode="auto">
              <a:xfrm flipV="1">
                <a:off x="3758"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5" name="Line 3748"/>
              <p:cNvSpPr>
                <a:spLocks noChangeShapeType="1"/>
              </p:cNvSpPr>
              <p:nvPr/>
            </p:nvSpPr>
            <p:spPr bwMode="auto">
              <a:xfrm flipV="1">
                <a:off x="3758"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6" name="Line 3749"/>
              <p:cNvSpPr>
                <a:spLocks noChangeShapeType="1"/>
              </p:cNvSpPr>
              <p:nvPr/>
            </p:nvSpPr>
            <p:spPr bwMode="auto">
              <a:xfrm flipV="1">
                <a:off x="3758"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7" name="Line 3750"/>
              <p:cNvSpPr>
                <a:spLocks noChangeShapeType="1"/>
              </p:cNvSpPr>
              <p:nvPr/>
            </p:nvSpPr>
            <p:spPr bwMode="auto">
              <a:xfrm flipV="1">
                <a:off x="3758"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8" name="Line 3751"/>
              <p:cNvSpPr>
                <a:spLocks noChangeShapeType="1"/>
              </p:cNvSpPr>
              <p:nvPr/>
            </p:nvSpPr>
            <p:spPr bwMode="auto">
              <a:xfrm flipV="1">
                <a:off x="3758"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59" name="Line 3752"/>
              <p:cNvSpPr>
                <a:spLocks noChangeShapeType="1"/>
              </p:cNvSpPr>
              <p:nvPr/>
            </p:nvSpPr>
            <p:spPr bwMode="auto">
              <a:xfrm flipV="1">
                <a:off x="3758"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0" name="Line 3753"/>
              <p:cNvSpPr>
                <a:spLocks noChangeShapeType="1"/>
              </p:cNvSpPr>
              <p:nvPr/>
            </p:nvSpPr>
            <p:spPr bwMode="auto">
              <a:xfrm flipV="1">
                <a:off x="3758"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1" name="Line 3754"/>
              <p:cNvSpPr>
                <a:spLocks noChangeShapeType="1"/>
              </p:cNvSpPr>
              <p:nvPr/>
            </p:nvSpPr>
            <p:spPr bwMode="auto">
              <a:xfrm flipV="1">
                <a:off x="3758"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2" name="Line 3755"/>
              <p:cNvSpPr>
                <a:spLocks noChangeShapeType="1"/>
              </p:cNvSpPr>
              <p:nvPr/>
            </p:nvSpPr>
            <p:spPr bwMode="auto">
              <a:xfrm flipV="1">
                <a:off x="3758"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3" name="Line 3756"/>
              <p:cNvSpPr>
                <a:spLocks noChangeShapeType="1"/>
              </p:cNvSpPr>
              <p:nvPr/>
            </p:nvSpPr>
            <p:spPr bwMode="auto">
              <a:xfrm flipV="1">
                <a:off x="3758"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4" name="Line 3757"/>
              <p:cNvSpPr>
                <a:spLocks noChangeShapeType="1"/>
              </p:cNvSpPr>
              <p:nvPr/>
            </p:nvSpPr>
            <p:spPr bwMode="auto">
              <a:xfrm flipV="1">
                <a:off x="3758"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5" name="Line 3758"/>
              <p:cNvSpPr>
                <a:spLocks noChangeShapeType="1"/>
              </p:cNvSpPr>
              <p:nvPr/>
            </p:nvSpPr>
            <p:spPr bwMode="auto">
              <a:xfrm flipV="1">
                <a:off x="3758"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6" name="Line 3759"/>
              <p:cNvSpPr>
                <a:spLocks noChangeShapeType="1"/>
              </p:cNvSpPr>
              <p:nvPr/>
            </p:nvSpPr>
            <p:spPr bwMode="auto">
              <a:xfrm flipV="1">
                <a:off x="3758"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7" name="Line 3760"/>
              <p:cNvSpPr>
                <a:spLocks noChangeShapeType="1"/>
              </p:cNvSpPr>
              <p:nvPr/>
            </p:nvSpPr>
            <p:spPr bwMode="auto">
              <a:xfrm flipV="1">
                <a:off x="3758"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8" name="Line 3761"/>
              <p:cNvSpPr>
                <a:spLocks noChangeShapeType="1"/>
              </p:cNvSpPr>
              <p:nvPr/>
            </p:nvSpPr>
            <p:spPr bwMode="auto">
              <a:xfrm flipV="1">
                <a:off x="3758"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69" name="Line 3762"/>
              <p:cNvSpPr>
                <a:spLocks noChangeShapeType="1"/>
              </p:cNvSpPr>
              <p:nvPr/>
            </p:nvSpPr>
            <p:spPr bwMode="auto">
              <a:xfrm flipV="1">
                <a:off x="3758"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0" name="Line 3763"/>
              <p:cNvSpPr>
                <a:spLocks noChangeShapeType="1"/>
              </p:cNvSpPr>
              <p:nvPr/>
            </p:nvSpPr>
            <p:spPr bwMode="auto">
              <a:xfrm flipV="1">
                <a:off x="3758"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1" name="Line 3764"/>
              <p:cNvSpPr>
                <a:spLocks noChangeShapeType="1"/>
              </p:cNvSpPr>
              <p:nvPr/>
            </p:nvSpPr>
            <p:spPr bwMode="auto">
              <a:xfrm flipV="1">
                <a:off x="3758"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2" name="Line 3765"/>
              <p:cNvSpPr>
                <a:spLocks noChangeShapeType="1"/>
              </p:cNvSpPr>
              <p:nvPr/>
            </p:nvSpPr>
            <p:spPr bwMode="auto">
              <a:xfrm flipV="1">
                <a:off x="3758"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3" name="Line 3766"/>
              <p:cNvSpPr>
                <a:spLocks noChangeShapeType="1"/>
              </p:cNvSpPr>
              <p:nvPr/>
            </p:nvSpPr>
            <p:spPr bwMode="auto">
              <a:xfrm flipV="1">
                <a:off x="3758"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4" name="Line 3767"/>
              <p:cNvSpPr>
                <a:spLocks noChangeShapeType="1"/>
              </p:cNvSpPr>
              <p:nvPr/>
            </p:nvSpPr>
            <p:spPr bwMode="auto">
              <a:xfrm flipV="1">
                <a:off x="3758"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5" name="Line 3768"/>
              <p:cNvSpPr>
                <a:spLocks noChangeShapeType="1"/>
              </p:cNvSpPr>
              <p:nvPr/>
            </p:nvSpPr>
            <p:spPr bwMode="auto">
              <a:xfrm flipV="1">
                <a:off x="3758"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6" name="Line 3769"/>
              <p:cNvSpPr>
                <a:spLocks noChangeShapeType="1"/>
              </p:cNvSpPr>
              <p:nvPr/>
            </p:nvSpPr>
            <p:spPr bwMode="auto">
              <a:xfrm flipV="1">
                <a:off x="3758"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7" name="Line 3770"/>
              <p:cNvSpPr>
                <a:spLocks noChangeShapeType="1"/>
              </p:cNvSpPr>
              <p:nvPr/>
            </p:nvSpPr>
            <p:spPr bwMode="auto">
              <a:xfrm flipV="1">
                <a:off x="3758"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8" name="Line 3771"/>
              <p:cNvSpPr>
                <a:spLocks noChangeShapeType="1"/>
              </p:cNvSpPr>
              <p:nvPr/>
            </p:nvSpPr>
            <p:spPr bwMode="auto">
              <a:xfrm flipV="1">
                <a:off x="3758"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79" name="Line 3772"/>
              <p:cNvSpPr>
                <a:spLocks noChangeShapeType="1"/>
              </p:cNvSpPr>
              <p:nvPr/>
            </p:nvSpPr>
            <p:spPr bwMode="auto">
              <a:xfrm flipV="1">
                <a:off x="3758"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0" name="Line 3773"/>
              <p:cNvSpPr>
                <a:spLocks noChangeShapeType="1"/>
              </p:cNvSpPr>
              <p:nvPr/>
            </p:nvSpPr>
            <p:spPr bwMode="auto">
              <a:xfrm flipV="1">
                <a:off x="3758"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1" name="Line 3774"/>
              <p:cNvSpPr>
                <a:spLocks noChangeShapeType="1"/>
              </p:cNvSpPr>
              <p:nvPr/>
            </p:nvSpPr>
            <p:spPr bwMode="auto">
              <a:xfrm flipV="1">
                <a:off x="3758"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2" name="Line 3775"/>
              <p:cNvSpPr>
                <a:spLocks noChangeShapeType="1"/>
              </p:cNvSpPr>
              <p:nvPr/>
            </p:nvSpPr>
            <p:spPr bwMode="auto">
              <a:xfrm flipV="1">
                <a:off x="3758"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3" name="Line 3776"/>
              <p:cNvSpPr>
                <a:spLocks noChangeShapeType="1"/>
              </p:cNvSpPr>
              <p:nvPr/>
            </p:nvSpPr>
            <p:spPr bwMode="auto">
              <a:xfrm flipV="1">
                <a:off x="3758"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4" name="Line 3777"/>
              <p:cNvSpPr>
                <a:spLocks noChangeShapeType="1"/>
              </p:cNvSpPr>
              <p:nvPr/>
            </p:nvSpPr>
            <p:spPr bwMode="auto">
              <a:xfrm flipV="1">
                <a:off x="3758"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5" name="Line 3778"/>
              <p:cNvSpPr>
                <a:spLocks noChangeShapeType="1"/>
              </p:cNvSpPr>
              <p:nvPr/>
            </p:nvSpPr>
            <p:spPr bwMode="auto">
              <a:xfrm flipV="1">
                <a:off x="3758"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6" name="Line 3779"/>
              <p:cNvSpPr>
                <a:spLocks noChangeShapeType="1"/>
              </p:cNvSpPr>
              <p:nvPr/>
            </p:nvSpPr>
            <p:spPr bwMode="auto">
              <a:xfrm flipV="1">
                <a:off x="3758"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7" name="Line 3780"/>
              <p:cNvSpPr>
                <a:spLocks noChangeShapeType="1"/>
              </p:cNvSpPr>
              <p:nvPr/>
            </p:nvSpPr>
            <p:spPr bwMode="auto">
              <a:xfrm flipV="1">
                <a:off x="3758"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8" name="Line 3781"/>
              <p:cNvSpPr>
                <a:spLocks noChangeShapeType="1"/>
              </p:cNvSpPr>
              <p:nvPr/>
            </p:nvSpPr>
            <p:spPr bwMode="auto">
              <a:xfrm flipV="1">
                <a:off x="3758"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89" name="Line 3782"/>
              <p:cNvSpPr>
                <a:spLocks noChangeShapeType="1"/>
              </p:cNvSpPr>
              <p:nvPr/>
            </p:nvSpPr>
            <p:spPr bwMode="auto">
              <a:xfrm flipV="1">
                <a:off x="3758"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0" name="Line 3783"/>
              <p:cNvSpPr>
                <a:spLocks noChangeShapeType="1"/>
              </p:cNvSpPr>
              <p:nvPr/>
            </p:nvSpPr>
            <p:spPr bwMode="auto">
              <a:xfrm flipV="1">
                <a:off x="3758"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1" name="Line 3784"/>
              <p:cNvSpPr>
                <a:spLocks noChangeShapeType="1"/>
              </p:cNvSpPr>
              <p:nvPr/>
            </p:nvSpPr>
            <p:spPr bwMode="auto">
              <a:xfrm flipV="1">
                <a:off x="3758"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2" name="Line 3785"/>
              <p:cNvSpPr>
                <a:spLocks noChangeShapeType="1"/>
              </p:cNvSpPr>
              <p:nvPr/>
            </p:nvSpPr>
            <p:spPr bwMode="auto">
              <a:xfrm flipV="1">
                <a:off x="3758"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3" name="Line 3786"/>
              <p:cNvSpPr>
                <a:spLocks noChangeShapeType="1"/>
              </p:cNvSpPr>
              <p:nvPr/>
            </p:nvSpPr>
            <p:spPr bwMode="auto">
              <a:xfrm flipV="1">
                <a:off x="3758"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4" name="Line 3787"/>
              <p:cNvSpPr>
                <a:spLocks noChangeShapeType="1"/>
              </p:cNvSpPr>
              <p:nvPr/>
            </p:nvSpPr>
            <p:spPr bwMode="auto">
              <a:xfrm flipV="1">
                <a:off x="3758"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5" name="Line 3788"/>
              <p:cNvSpPr>
                <a:spLocks noChangeShapeType="1"/>
              </p:cNvSpPr>
              <p:nvPr/>
            </p:nvSpPr>
            <p:spPr bwMode="auto">
              <a:xfrm flipV="1">
                <a:off x="3758"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6" name="Line 3789"/>
              <p:cNvSpPr>
                <a:spLocks noChangeShapeType="1"/>
              </p:cNvSpPr>
              <p:nvPr/>
            </p:nvSpPr>
            <p:spPr bwMode="auto">
              <a:xfrm flipV="1">
                <a:off x="3758"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7" name="Line 3790"/>
              <p:cNvSpPr>
                <a:spLocks noChangeShapeType="1"/>
              </p:cNvSpPr>
              <p:nvPr/>
            </p:nvSpPr>
            <p:spPr bwMode="auto">
              <a:xfrm flipV="1">
                <a:off x="3758"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8" name="Line 3791"/>
              <p:cNvSpPr>
                <a:spLocks noChangeShapeType="1"/>
              </p:cNvSpPr>
              <p:nvPr/>
            </p:nvSpPr>
            <p:spPr bwMode="auto">
              <a:xfrm flipV="1">
                <a:off x="3758"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99" name="Line 3792"/>
              <p:cNvSpPr>
                <a:spLocks noChangeShapeType="1"/>
              </p:cNvSpPr>
              <p:nvPr/>
            </p:nvSpPr>
            <p:spPr bwMode="auto">
              <a:xfrm flipV="1">
                <a:off x="3758"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0" name="Line 3793"/>
              <p:cNvSpPr>
                <a:spLocks noChangeShapeType="1"/>
              </p:cNvSpPr>
              <p:nvPr/>
            </p:nvSpPr>
            <p:spPr bwMode="auto">
              <a:xfrm flipV="1">
                <a:off x="3758"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1" name="Line 3794"/>
              <p:cNvSpPr>
                <a:spLocks noChangeShapeType="1"/>
              </p:cNvSpPr>
              <p:nvPr/>
            </p:nvSpPr>
            <p:spPr bwMode="auto">
              <a:xfrm flipV="1">
                <a:off x="3758"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02" name="Line 3795"/>
              <p:cNvSpPr>
                <a:spLocks noChangeShapeType="1"/>
              </p:cNvSpPr>
              <p:nvPr/>
            </p:nvSpPr>
            <p:spPr bwMode="auto">
              <a:xfrm flipV="1">
                <a:off x="3758"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6866" name="Group 3997"/>
            <p:cNvGrpSpPr>
              <a:grpSpLocks/>
            </p:cNvGrpSpPr>
            <p:nvPr/>
          </p:nvGrpSpPr>
          <p:grpSpPr bwMode="auto">
            <a:xfrm>
              <a:off x="3721" y="1267"/>
              <a:ext cx="426" cy="1838"/>
              <a:chOff x="3721" y="1267"/>
              <a:chExt cx="426" cy="1838"/>
            </a:xfrm>
          </p:grpSpPr>
          <p:sp>
            <p:nvSpPr>
              <p:cNvPr id="6903" name="Line 3797"/>
              <p:cNvSpPr>
                <a:spLocks noChangeShapeType="1"/>
              </p:cNvSpPr>
              <p:nvPr/>
            </p:nvSpPr>
            <p:spPr bwMode="auto">
              <a:xfrm flipV="1">
                <a:off x="3758"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4" name="Line 3798"/>
              <p:cNvSpPr>
                <a:spLocks noChangeShapeType="1"/>
              </p:cNvSpPr>
              <p:nvPr/>
            </p:nvSpPr>
            <p:spPr bwMode="auto">
              <a:xfrm flipV="1">
                <a:off x="3758"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5" name="Line 3799"/>
              <p:cNvSpPr>
                <a:spLocks noChangeShapeType="1"/>
              </p:cNvSpPr>
              <p:nvPr/>
            </p:nvSpPr>
            <p:spPr bwMode="auto">
              <a:xfrm flipV="1">
                <a:off x="3758"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6" name="Line 3800"/>
              <p:cNvSpPr>
                <a:spLocks noChangeShapeType="1"/>
              </p:cNvSpPr>
              <p:nvPr/>
            </p:nvSpPr>
            <p:spPr bwMode="auto">
              <a:xfrm flipV="1">
                <a:off x="3758"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7" name="Line 3801"/>
              <p:cNvSpPr>
                <a:spLocks noChangeShapeType="1"/>
              </p:cNvSpPr>
              <p:nvPr/>
            </p:nvSpPr>
            <p:spPr bwMode="auto">
              <a:xfrm flipV="1">
                <a:off x="3758"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8" name="Line 3802"/>
              <p:cNvSpPr>
                <a:spLocks noChangeShapeType="1"/>
              </p:cNvSpPr>
              <p:nvPr/>
            </p:nvSpPr>
            <p:spPr bwMode="auto">
              <a:xfrm flipV="1">
                <a:off x="3758"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09" name="Line 3803"/>
              <p:cNvSpPr>
                <a:spLocks noChangeShapeType="1"/>
              </p:cNvSpPr>
              <p:nvPr/>
            </p:nvSpPr>
            <p:spPr bwMode="auto">
              <a:xfrm flipV="1">
                <a:off x="3758"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0" name="Line 3804"/>
              <p:cNvSpPr>
                <a:spLocks noChangeShapeType="1"/>
              </p:cNvSpPr>
              <p:nvPr/>
            </p:nvSpPr>
            <p:spPr bwMode="auto">
              <a:xfrm flipV="1">
                <a:off x="3758"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1" name="Line 3805"/>
              <p:cNvSpPr>
                <a:spLocks noChangeShapeType="1"/>
              </p:cNvSpPr>
              <p:nvPr/>
            </p:nvSpPr>
            <p:spPr bwMode="auto">
              <a:xfrm flipV="1">
                <a:off x="3758"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2" name="Line 3806"/>
              <p:cNvSpPr>
                <a:spLocks noChangeShapeType="1"/>
              </p:cNvSpPr>
              <p:nvPr/>
            </p:nvSpPr>
            <p:spPr bwMode="auto">
              <a:xfrm flipV="1">
                <a:off x="3758"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3" name="Line 3807"/>
              <p:cNvSpPr>
                <a:spLocks noChangeShapeType="1"/>
              </p:cNvSpPr>
              <p:nvPr/>
            </p:nvSpPr>
            <p:spPr bwMode="auto">
              <a:xfrm flipV="1">
                <a:off x="3758"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4" name="Line 3808"/>
              <p:cNvSpPr>
                <a:spLocks noChangeShapeType="1"/>
              </p:cNvSpPr>
              <p:nvPr/>
            </p:nvSpPr>
            <p:spPr bwMode="auto">
              <a:xfrm flipV="1">
                <a:off x="3758"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5" name="Line 3809"/>
              <p:cNvSpPr>
                <a:spLocks noChangeShapeType="1"/>
              </p:cNvSpPr>
              <p:nvPr/>
            </p:nvSpPr>
            <p:spPr bwMode="auto">
              <a:xfrm flipV="1">
                <a:off x="3758"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6" name="Line 3810"/>
              <p:cNvSpPr>
                <a:spLocks noChangeShapeType="1"/>
              </p:cNvSpPr>
              <p:nvPr/>
            </p:nvSpPr>
            <p:spPr bwMode="auto">
              <a:xfrm flipV="1">
                <a:off x="3758"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7" name="Line 3811"/>
              <p:cNvSpPr>
                <a:spLocks noChangeShapeType="1"/>
              </p:cNvSpPr>
              <p:nvPr/>
            </p:nvSpPr>
            <p:spPr bwMode="auto">
              <a:xfrm flipV="1">
                <a:off x="3758"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8" name="Line 3812"/>
              <p:cNvSpPr>
                <a:spLocks noChangeShapeType="1"/>
              </p:cNvSpPr>
              <p:nvPr/>
            </p:nvSpPr>
            <p:spPr bwMode="auto">
              <a:xfrm flipV="1">
                <a:off x="3758"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9" name="Line 3813"/>
              <p:cNvSpPr>
                <a:spLocks noChangeShapeType="1"/>
              </p:cNvSpPr>
              <p:nvPr/>
            </p:nvSpPr>
            <p:spPr bwMode="auto">
              <a:xfrm flipV="1">
                <a:off x="3758"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0" name="Line 3814"/>
              <p:cNvSpPr>
                <a:spLocks noChangeShapeType="1"/>
              </p:cNvSpPr>
              <p:nvPr/>
            </p:nvSpPr>
            <p:spPr bwMode="auto">
              <a:xfrm flipV="1">
                <a:off x="3758"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1" name="Line 3815"/>
              <p:cNvSpPr>
                <a:spLocks noChangeShapeType="1"/>
              </p:cNvSpPr>
              <p:nvPr/>
            </p:nvSpPr>
            <p:spPr bwMode="auto">
              <a:xfrm flipV="1">
                <a:off x="3758"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2" name="Line 3816"/>
              <p:cNvSpPr>
                <a:spLocks noChangeShapeType="1"/>
              </p:cNvSpPr>
              <p:nvPr/>
            </p:nvSpPr>
            <p:spPr bwMode="auto">
              <a:xfrm flipV="1">
                <a:off x="3758"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3" name="Line 3817"/>
              <p:cNvSpPr>
                <a:spLocks noChangeShapeType="1"/>
              </p:cNvSpPr>
              <p:nvPr/>
            </p:nvSpPr>
            <p:spPr bwMode="auto">
              <a:xfrm flipV="1">
                <a:off x="3758"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4" name="Line 3818"/>
              <p:cNvSpPr>
                <a:spLocks noChangeShapeType="1"/>
              </p:cNvSpPr>
              <p:nvPr/>
            </p:nvSpPr>
            <p:spPr bwMode="auto">
              <a:xfrm flipV="1">
                <a:off x="3758"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5" name="Line 3819"/>
              <p:cNvSpPr>
                <a:spLocks noChangeShapeType="1"/>
              </p:cNvSpPr>
              <p:nvPr/>
            </p:nvSpPr>
            <p:spPr bwMode="auto">
              <a:xfrm flipV="1">
                <a:off x="3758"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6" name="Line 3820"/>
              <p:cNvSpPr>
                <a:spLocks noChangeShapeType="1"/>
              </p:cNvSpPr>
              <p:nvPr/>
            </p:nvSpPr>
            <p:spPr bwMode="auto">
              <a:xfrm flipV="1">
                <a:off x="3758"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7" name="Line 3821"/>
              <p:cNvSpPr>
                <a:spLocks noChangeShapeType="1"/>
              </p:cNvSpPr>
              <p:nvPr/>
            </p:nvSpPr>
            <p:spPr bwMode="auto">
              <a:xfrm flipV="1">
                <a:off x="3758"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8" name="Line 3822"/>
              <p:cNvSpPr>
                <a:spLocks noChangeShapeType="1"/>
              </p:cNvSpPr>
              <p:nvPr/>
            </p:nvSpPr>
            <p:spPr bwMode="auto">
              <a:xfrm flipV="1">
                <a:off x="3758"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9" name="Line 3823"/>
              <p:cNvSpPr>
                <a:spLocks noChangeShapeType="1"/>
              </p:cNvSpPr>
              <p:nvPr/>
            </p:nvSpPr>
            <p:spPr bwMode="auto">
              <a:xfrm flipV="1">
                <a:off x="3758"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0" name="Line 3824"/>
              <p:cNvSpPr>
                <a:spLocks noChangeShapeType="1"/>
              </p:cNvSpPr>
              <p:nvPr/>
            </p:nvSpPr>
            <p:spPr bwMode="auto">
              <a:xfrm flipV="1">
                <a:off x="3758"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1" name="Line 3825"/>
              <p:cNvSpPr>
                <a:spLocks noChangeShapeType="1"/>
              </p:cNvSpPr>
              <p:nvPr/>
            </p:nvSpPr>
            <p:spPr bwMode="auto">
              <a:xfrm flipV="1">
                <a:off x="3758"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2" name="Line 3826"/>
              <p:cNvSpPr>
                <a:spLocks noChangeShapeType="1"/>
              </p:cNvSpPr>
              <p:nvPr/>
            </p:nvSpPr>
            <p:spPr bwMode="auto">
              <a:xfrm flipV="1">
                <a:off x="3758"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3" name="Line 3827"/>
              <p:cNvSpPr>
                <a:spLocks noChangeShapeType="1"/>
              </p:cNvSpPr>
              <p:nvPr/>
            </p:nvSpPr>
            <p:spPr bwMode="auto">
              <a:xfrm flipV="1">
                <a:off x="3758"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4" name="Line 3828"/>
              <p:cNvSpPr>
                <a:spLocks noChangeShapeType="1"/>
              </p:cNvSpPr>
              <p:nvPr/>
            </p:nvSpPr>
            <p:spPr bwMode="auto">
              <a:xfrm flipV="1">
                <a:off x="3758"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5" name="Line 3829"/>
              <p:cNvSpPr>
                <a:spLocks noChangeShapeType="1"/>
              </p:cNvSpPr>
              <p:nvPr/>
            </p:nvSpPr>
            <p:spPr bwMode="auto">
              <a:xfrm flipV="1">
                <a:off x="3758"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6" name="Line 3830"/>
              <p:cNvSpPr>
                <a:spLocks noChangeShapeType="1"/>
              </p:cNvSpPr>
              <p:nvPr/>
            </p:nvSpPr>
            <p:spPr bwMode="auto">
              <a:xfrm flipV="1">
                <a:off x="3758"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7" name="Line 3831"/>
              <p:cNvSpPr>
                <a:spLocks noChangeShapeType="1"/>
              </p:cNvSpPr>
              <p:nvPr/>
            </p:nvSpPr>
            <p:spPr bwMode="auto">
              <a:xfrm flipV="1">
                <a:off x="3758"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8" name="Line 3832"/>
              <p:cNvSpPr>
                <a:spLocks noChangeShapeType="1"/>
              </p:cNvSpPr>
              <p:nvPr/>
            </p:nvSpPr>
            <p:spPr bwMode="auto">
              <a:xfrm flipV="1">
                <a:off x="3758"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9" name="Line 3833"/>
              <p:cNvSpPr>
                <a:spLocks noChangeShapeType="1"/>
              </p:cNvSpPr>
              <p:nvPr/>
            </p:nvSpPr>
            <p:spPr bwMode="auto">
              <a:xfrm flipV="1">
                <a:off x="3758"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0" name="Line 3834"/>
              <p:cNvSpPr>
                <a:spLocks noChangeShapeType="1"/>
              </p:cNvSpPr>
              <p:nvPr/>
            </p:nvSpPr>
            <p:spPr bwMode="auto">
              <a:xfrm flipV="1">
                <a:off x="3758"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1" name="Line 3835"/>
              <p:cNvSpPr>
                <a:spLocks noChangeShapeType="1"/>
              </p:cNvSpPr>
              <p:nvPr/>
            </p:nvSpPr>
            <p:spPr bwMode="auto">
              <a:xfrm flipV="1">
                <a:off x="3758"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2" name="Line 3836"/>
              <p:cNvSpPr>
                <a:spLocks noChangeShapeType="1"/>
              </p:cNvSpPr>
              <p:nvPr/>
            </p:nvSpPr>
            <p:spPr bwMode="auto">
              <a:xfrm flipV="1">
                <a:off x="3758"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3" name="Line 3837"/>
              <p:cNvSpPr>
                <a:spLocks noChangeShapeType="1"/>
              </p:cNvSpPr>
              <p:nvPr/>
            </p:nvSpPr>
            <p:spPr bwMode="auto">
              <a:xfrm flipV="1">
                <a:off x="3758"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4" name="Line 3838"/>
              <p:cNvSpPr>
                <a:spLocks noChangeShapeType="1"/>
              </p:cNvSpPr>
              <p:nvPr/>
            </p:nvSpPr>
            <p:spPr bwMode="auto">
              <a:xfrm flipV="1">
                <a:off x="3758"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5" name="Line 3839"/>
              <p:cNvSpPr>
                <a:spLocks noChangeShapeType="1"/>
              </p:cNvSpPr>
              <p:nvPr/>
            </p:nvSpPr>
            <p:spPr bwMode="auto">
              <a:xfrm flipV="1">
                <a:off x="3758"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6" name="Line 3840"/>
              <p:cNvSpPr>
                <a:spLocks noChangeShapeType="1"/>
              </p:cNvSpPr>
              <p:nvPr/>
            </p:nvSpPr>
            <p:spPr bwMode="auto">
              <a:xfrm flipV="1">
                <a:off x="3758"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7" name="Line 3841"/>
              <p:cNvSpPr>
                <a:spLocks noChangeShapeType="1"/>
              </p:cNvSpPr>
              <p:nvPr/>
            </p:nvSpPr>
            <p:spPr bwMode="auto">
              <a:xfrm flipV="1">
                <a:off x="3758"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8" name="Line 3842"/>
              <p:cNvSpPr>
                <a:spLocks noChangeShapeType="1"/>
              </p:cNvSpPr>
              <p:nvPr/>
            </p:nvSpPr>
            <p:spPr bwMode="auto">
              <a:xfrm flipV="1">
                <a:off x="3758"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9" name="Line 3843"/>
              <p:cNvSpPr>
                <a:spLocks noChangeShapeType="1"/>
              </p:cNvSpPr>
              <p:nvPr/>
            </p:nvSpPr>
            <p:spPr bwMode="auto">
              <a:xfrm flipV="1">
                <a:off x="3758"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0" name="Line 3844"/>
              <p:cNvSpPr>
                <a:spLocks noChangeShapeType="1"/>
              </p:cNvSpPr>
              <p:nvPr/>
            </p:nvSpPr>
            <p:spPr bwMode="auto">
              <a:xfrm flipV="1">
                <a:off x="3758"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1" name="Line 3845"/>
              <p:cNvSpPr>
                <a:spLocks noChangeShapeType="1"/>
              </p:cNvSpPr>
              <p:nvPr/>
            </p:nvSpPr>
            <p:spPr bwMode="auto">
              <a:xfrm flipV="1">
                <a:off x="3758"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2" name="Line 3846"/>
              <p:cNvSpPr>
                <a:spLocks noChangeShapeType="1"/>
              </p:cNvSpPr>
              <p:nvPr/>
            </p:nvSpPr>
            <p:spPr bwMode="auto">
              <a:xfrm flipV="1">
                <a:off x="3758"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3" name="Line 3847"/>
              <p:cNvSpPr>
                <a:spLocks noChangeShapeType="1"/>
              </p:cNvSpPr>
              <p:nvPr/>
            </p:nvSpPr>
            <p:spPr bwMode="auto">
              <a:xfrm flipV="1">
                <a:off x="3758"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4" name="Line 3848"/>
              <p:cNvSpPr>
                <a:spLocks noChangeShapeType="1"/>
              </p:cNvSpPr>
              <p:nvPr/>
            </p:nvSpPr>
            <p:spPr bwMode="auto">
              <a:xfrm flipV="1">
                <a:off x="3758"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5" name="Line 3849"/>
              <p:cNvSpPr>
                <a:spLocks noChangeShapeType="1"/>
              </p:cNvSpPr>
              <p:nvPr/>
            </p:nvSpPr>
            <p:spPr bwMode="auto">
              <a:xfrm flipV="1">
                <a:off x="3758"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6" name="Line 3850"/>
              <p:cNvSpPr>
                <a:spLocks noChangeShapeType="1"/>
              </p:cNvSpPr>
              <p:nvPr/>
            </p:nvSpPr>
            <p:spPr bwMode="auto">
              <a:xfrm flipV="1">
                <a:off x="3758"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7" name="Line 3851"/>
              <p:cNvSpPr>
                <a:spLocks noChangeShapeType="1"/>
              </p:cNvSpPr>
              <p:nvPr/>
            </p:nvSpPr>
            <p:spPr bwMode="auto">
              <a:xfrm flipV="1">
                <a:off x="3758"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8" name="Line 3852"/>
              <p:cNvSpPr>
                <a:spLocks noChangeShapeType="1"/>
              </p:cNvSpPr>
              <p:nvPr/>
            </p:nvSpPr>
            <p:spPr bwMode="auto">
              <a:xfrm flipV="1">
                <a:off x="3758"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9" name="Line 3853"/>
              <p:cNvSpPr>
                <a:spLocks noChangeShapeType="1"/>
              </p:cNvSpPr>
              <p:nvPr/>
            </p:nvSpPr>
            <p:spPr bwMode="auto">
              <a:xfrm flipV="1">
                <a:off x="3758"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0" name="Line 3854"/>
              <p:cNvSpPr>
                <a:spLocks noChangeShapeType="1"/>
              </p:cNvSpPr>
              <p:nvPr/>
            </p:nvSpPr>
            <p:spPr bwMode="auto">
              <a:xfrm flipV="1">
                <a:off x="3758"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1" name="Line 3855"/>
              <p:cNvSpPr>
                <a:spLocks noChangeShapeType="1"/>
              </p:cNvSpPr>
              <p:nvPr/>
            </p:nvSpPr>
            <p:spPr bwMode="auto">
              <a:xfrm flipV="1">
                <a:off x="3758"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2" name="Line 3856"/>
              <p:cNvSpPr>
                <a:spLocks noChangeShapeType="1"/>
              </p:cNvSpPr>
              <p:nvPr/>
            </p:nvSpPr>
            <p:spPr bwMode="auto">
              <a:xfrm flipV="1">
                <a:off x="3758"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3" name="Line 3857"/>
              <p:cNvSpPr>
                <a:spLocks noChangeShapeType="1"/>
              </p:cNvSpPr>
              <p:nvPr/>
            </p:nvSpPr>
            <p:spPr bwMode="auto">
              <a:xfrm flipV="1">
                <a:off x="3758"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4" name="Line 3858"/>
              <p:cNvSpPr>
                <a:spLocks noChangeShapeType="1"/>
              </p:cNvSpPr>
              <p:nvPr/>
            </p:nvSpPr>
            <p:spPr bwMode="auto">
              <a:xfrm flipV="1">
                <a:off x="3758"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5" name="Line 3859"/>
              <p:cNvSpPr>
                <a:spLocks noChangeShapeType="1"/>
              </p:cNvSpPr>
              <p:nvPr/>
            </p:nvSpPr>
            <p:spPr bwMode="auto">
              <a:xfrm flipV="1">
                <a:off x="3758"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6" name="Line 3860"/>
              <p:cNvSpPr>
                <a:spLocks noChangeShapeType="1"/>
              </p:cNvSpPr>
              <p:nvPr/>
            </p:nvSpPr>
            <p:spPr bwMode="auto">
              <a:xfrm flipV="1">
                <a:off x="3758"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7" name="Line 3861"/>
              <p:cNvSpPr>
                <a:spLocks noChangeShapeType="1"/>
              </p:cNvSpPr>
              <p:nvPr/>
            </p:nvSpPr>
            <p:spPr bwMode="auto">
              <a:xfrm flipV="1">
                <a:off x="3758"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8" name="Line 3862"/>
              <p:cNvSpPr>
                <a:spLocks noChangeShapeType="1"/>
              </p:cNvSpPr>
              <p:nvPr/>
            </p:nvSpPr>
            <p:spPr bwMode="auto">
              <a:xfrm flipV="1">
                <a:off x="3758"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9" name="Line 3863"/>
              <p:cNvSpPr>
                <a:spLocks noChangeShapeType="1"/>
              </p:cNvSpPr>
              <p:nvPr/>
            </p:nvSpPr>
            <p:spPr bwMode="auto">
              <a:xfrm flipV="1">
                <a:off x="3758"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0" name="Line 3864"/>
              <p:cNvSpPr>
                <a:spLocks noChangeShapeType="1"/>
              </p:cNvSpPr>
              <p:nvPr/>
            </p:nvSpPr>
            <p:spPr bwMode="auto">
              <a:xfrm flipV="1">
                <a:off x="3758"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1" name="Line 3865"/>
              <p:cNvSpPr>
                <a:spLocks noChangeShapeType="1"/>
              </p:cNvSpPr>
              <p:nvPr/>
            </p:nvSpPr>
            <p:spPr bwMode="auto">
              <a:xfrm flipV="1">
                <a:off x="3758"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2" name="Line 3866"/>
              <p:cNvSpPr>
                <a:spLocks noChangeShapeType="1"/>
              </p:cNvSpPr>
              <p:nvPr/>
            </p:nvSpPr>
            <p:spPr bwMode="auto">
              <a:xfrm flipV="1">
                <a:off x="3758"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3" name="Line 3867"/>
              <p:cNvSpPr>
                <a:spLocks noChangeShapeType="1"/>
              </p:cNvSpPr>
              <p:nvPr/>
            </p:nvSpPr>
            <p:spPr bwMode="auto">
              <a:xfrm flipV="1">
                <a:off x="3758"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4" name="Line 3868"/>
              <p:cNvSpPr>
                <a:spLocks noChangeShapeType="1"/>
              </p:cNvSpPr>
              <p:nvPr/>
            </p:nvSpPr>
            <p:spPr bwMode="auto">
              <a:xfrm flipV="1">
                <a:off x="3758"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5" name="Line 3869"/>
              <p:cNvSpPr>
                <a:spLocks noChangeShapeType="1"/>
              </p:cNvSpPr>
              <p:nvPr/>
            </p:nvSpPr>
            <p:spPr bwMode="auto">
              <a:xfrm flipV="1">
                <a:off x="3758"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6" name="Line 3870"/>
              <p:cNvSpPr>
                <a:spLocks noChangeShapeType="1"/>
              </p:cNvSpPr>
              <p:nvPr/>
            </p:nvSpPr>
            <p:spPr bwMode="auto">
              <a:xfrm flipV="1">
                <a:off x="3758"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7" name="Line 3871"/>
              <p:cNvSpPr>
                <a:spLocks noChangeShapeType="1"/>
              </p:cNvSpPr>
              <p:nvPr/>
            </p:nvSpPr>
            <p:spPr bwMode="auto">
              <a:xfrm flipV="1">
                <a:off x="3758"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8" name="Line 3872"/>
              <p:cNvSpPr>
                <a:spLocks noChangeShapeType="1"/>
              </p:cNvSpPr>
              <p:nvPr/>
            </p:nvSpPr>
            <p:spPr bwMode="auto">
              <a:xfrm flipV="1">
                <a:off x="3758"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9" name="Line 3873"/>
              <p:cNvSpPr>
                <a:spLocks noChangeShapeType="1"/>
              </p:cNvSpPr>
              <p:nvPr/>
            </p:nvSpPr>
            <p:spPr bwMode="auto">
              <a:xfrm flipV="1">
                <a:off x="3758"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0" name="Line 3874"/>
              <p:cNvSpPr>
                <a:spLocks noChangeShapeType="1"/>
              </p:cNvSpPr>
              <p:nvPr/>
            </p:nvSpPr>
            <p:spPr bwMode="auto">
              <a:xfrm flipV="1">
                <a:off x="3758"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1" name="Line 3875"/>
              <p:cNvSpPr>
                <a:spLocks noChangeShapeType="1"/>
              </p:cNvSpPr>
              <p:nvPr/>
            </p:nvSpPr>
            <p:spPr bwMode="auto">
              <a:xfrm>
                <a:off x="3758"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2" name="Freeform 3876"/>
              <p:cNvSpPr>
                <a:spLocks/>
              </p:cNvSpPr>
              <p:nvPr/>
            </p:nvSpPr>
            <p:spPr bwMode="auto">
              <a:xfrm>
                <a:off x="3721" y="3035"/>
                <a:ext cx="46" cy="69"/>
              </a:xfrm>
              <a:custGeom>
                <a:avLst/>
                <a:gdLst>
                  <a:gd name="T0" fmla="*/ 90 w 90"/>
                  <a:gd name="T1" fmla="*/ 118 h 138"/>
                  <a:gd name="T2" fmla="*/ 90 w 90"/>
                  <a:gd name="T3" fmla="*/ 138 h 138"/>
                  <a:gd name="T4" fmla="*/ 0 w 90"/>
                  <a:gd name="T5" fmla="*/ 138 h 138"/>
                  <a:gd name="T6" fmla="*/ 0 w 90"/>
                  <a:gd name="T7" fmla="*/ 131 h 138"/>
                  <a:gd name="T8" fmla="*/ 1 w 90"/>
                  <a:gd name="T9" fmla="*/ 125 h 138"/>
                  <a:gd name="T10" fmla="*/ 7 w 90"/>
                  <a:gd name="T11" fmla="*/ 115 h 138"/>
                  <a:gd name="T12" fmla="*/ 12 w 90"/>
                  <a:gd name="T13" fmla="*/ 106 h 138"/>
                  <a:gd name="T14" fmla="*/ 17 w 90"/>
                  <a:gd name="T15" fmla="*/ 99 h 138"/>
                  <a:gd name="T16" fmla="*/ 24 w 90"/>
                  <a:gd name="T17" fmla="*/ 92 h 138"/>
                  <a:gd name="T18" fmla="*/ 33 w 90"/>
                  <a:gd name="T19" fmla="*/ 85 h 138"/>
                  <a:gd name="T20" fmla="*/ 52 w 90"/>
                  <a:gd name="T21" fmla="*/ 70 h 138"/>
                  <a:gd name="T22" fmla="*/ 62 w 90"/>
                  <a:gd name="T23" fmla="*/ 57 h 138"/>
                  <a:gd name="T24" fmla="*/ 66 w 90"/>
                  <a:gd name="T25" fmla="*/ 50 h 138"/>
                  <a:gd name="T26" fmla="*/ 69 w 90"/>
                  <a:gd name="T27" fmla="*/ 43 h 138"/>
                  <a:gd name="T28" fmla="*/ 69 w 90"/>
                  <a:gd name="T29" fmla="*/ 36 h 138"/>
                  <a:gd name="T30" fmla="*/ 69 w 90"/>
                  <a:gd name="T31" fmla="*/ 31 h 138"/>
                  <a:gd name="T32" fmla="*/ 68 w 90"/>
                  <a:gd name="T33" fmla="*/ 26 h 138"/>
                  <a:gd name="T34" fmla="*/ 62 w 90"/>
                  <a:gd name="T35" fmla="*/ 21 h 138"/>
                  <a:gd name="T36" fmla="*/ 59 w 90"/>
                  <a:gd name="T37" fmla="*/ 17 h 138"/>
                  <a:gd name="T38" fmla="*/ 52 w 90"/>
                  <a:gd name="T39" fmla="*/ 15 h 138"/>
                  <a:gd name="T40" fmla="*/ 45 w 90"/>
                  <a:gd name="T41" fmla="*/ 15 h 138"/>
                  <a:gd name="T42" fmla="*/ 38 w 90"/>
                  <a:gd name="T43" fmla="*/ 15 h 138"/>
                  <a:gd name="T44" fmla="*/ 33 w 90"/>
                  <a:gd name="T45" fmla="*/ 17 h 138"/>
                  <a:gd name="T46" fmla="*/ 28 w 90"/>
                  <a:gd name="T47" fmla="*/ 21 h 138"/>
                  <a:gd name="T48" fmla="*/ 22 w 90"/>
                  <a:gd name="T49" fmla="*/ 26 h 138"/>
                  <a:gd name="T50" fmla="*/ 21 w 90"/>
                  <a:gd name="T51" fmla="*/ 33 h 138"/>
                  <a:gd name="T52" fmla="*/ 21 w 90"/>
                  <a:gd name="T53" fmla="*/ 40 h 138"/>
                  <a:gd name="T54" fmla="*/ 1 w 90"/>
                  <a:gd name="T55" fmla="*/ 36 h 138"/>
                  <a:gd name="T56" fmla="*/ 7 w 90"/>
                  <a:gd name="T57" fmla="*/ 21 h 138"/>
                  <a:gd name="T58" fmla="*/ 15 w 90"/>
                  <a:gd name="T59" fmla="*/ 8 h 138"/>
                  <a:gd name="T60" fmla="*/ 29 w 90"/>
                  <a:gd name="T61" fmla="*/ 1 h 138"/>
                  <a:gd name="T62" fmla="*/ 47 w 90"/>
                  <a:gd name="T63" fmla="*/ 0 h 138"/>
                  <a:gd name="T64" fmla="*/ 62 w 90"/>
                  <a:gd name="T65" fmla="*/ 1 h 138"/>
                  <a:gd name="T66" fmla="*/ 76 w 90"/>
                  <a:gd name="T67" fmla="*/ 10 h 138"/>
                  <a:gd name="T68" fmla="*/ 82 w 90"/>
                  <a:gd name="T69" fmla="*/ 15 h 138"/>
                  <a:gd name="T70" fmla="*/ 85 w 90"/>
                  <a:gd name="T71" fmla="*/ 22 h 138"/>
                  <a:gd name="T72" fmla="*/ 87 w 90"/>
                  <a:gd name="T73" fmla="*/ 29 h 138"/>
                  <a:gd name="T74" fmla="*/ 89 w 90"/>
                  <a:gd name="T75" fmla="*/ 36 h 138"/>
                  <a:gd name="T76" fmla="*/ 87 w 90"/>
                  <a:gd name="T77" fmla="*/ 45 h 138"/>
                  <a:gd name="T78" fmla="*/ 85 w 90"/>
                  <a:gd name="T79" fmla="*/ 54 h 138"/>
                  <a:gd name="T80" fmla="*/ 82 w 90"/>
                  <a:gd name="T81" fmla="*/ 61 h 138"/>
                  <a:gd name="T82" fmla="*/ 75 w 90"/>
                  <a:gd name="T83" fmla="*/ 70 h 138"/>
                  <a:gd name="T84" fmla="*/ 71 w 90"/>
                  <a:gd name="T85" fmla="*/ 75 h 138"/>
                  <a:gd name="T86" fmla="*/ 64 w 90"/>
                  <a:gd name="T87" fmla="*/ 80 h 138"/>
                  <a:gd name="T88" fmla="*/ 59 w 90"/>
                  <a:gd name="T89" fmla="*/ 87 h 138"/>
                  <a:gd name="T90" fmla="*/ 50 w 90"/>
                  <a:gd name="T91" fmla="*/ 94 h 138"/>
                  <a:gd name="T92" fmla="*/ 43 w 90"/>
                  <a:gd name="T93" fmla="*/ 99 h 138"/>
                  <a:gd name="T94" fmla="*/ 38 w 90"/>
                  <a:gd name="T95" fmla="*/ 104 h 138"/>
                  <a:gd name="T96" fmla="*/ 33 w 90"/>
                  <a:gd name="T97" fmla="*/ 108 h 138"/>
                  <a:gd name="T98" fmla="*/ 31 w 90"/>
                  <a:gd name="T99" fmla="*/ 110 h 138"/>
                  <a:gd name="T100" fmla="*/ 24 w 90"/>
                  <a:gd name="T101" fmla="*/ 118 h 138"/>
                  <a:gd name="T102" fmla="*/ 90 w 90"/>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138">
                    <a:moveTo>
                      <a:pt x="90" y="118"/>
                    </a:moveTo>
                    <a:lnTo>
                      <a:pt x="90" y="138"/>
                    </a:lnTo>
                    <a:lnTo>
                      <a:pt x="0" y="138"/>
                    </a:lnTo>
                    <a:lnTo>
                      <a:pt x="0" y="131"/>
                    </a:lnTo>
                    <a:lnTo>
                      <a:pt x="1" y="125"/>
                    </a:lnTo>
                    <a:lnTo>
                      <a:pt x="7" y="115"/>
                    </a:lnTo>
                    <a:lnTo>
                      <a:pt x="12" y="106"/>
                    </a:lnTo>
                    <a:lnTo>
                      <a:pt x="17" y="99"/>
                    </a:lnTo>
                    <a:lnTo>
                      <a:pt x="24" y="92"/>
                    </a:lnTo>
                    <a:lnTo>
                      <a:pt x="33" y="85"/>
                    </a:lnTo>
                    <a:lnTo>
                      <a:pt x="52" y="70"/>
                    </a:lnTo>
                    <a:lnTo>
                      <a:pt x="62" y="57"/>
                    </a:lnTo>
                    <a:lnTo>
                      <a:pt x="66" y="50"/>
                    </a:lnTo>
                    <a:lnTo>
                      <a:pt x="69" y="43"/>
                    </a:lnTo>
                    <a:lnTo>
                      <a:pt x="69" y="36"/>
                    </a:lnTo>
                    <a:lnTo>
                      <a:pt x="69" y="31"/>
                    </a:lnTo>
                    <a:lnTo>
                      <a:pt x="68" y="26"/>
                    </a:lnTo>
                    <a:lnTo>
                      <a:pt x="62" y="21"/>
                    </a:lnTo>
                    <a:lnTo>
                      <a:pt x="59" y="17"/>
                    </a:lnTo>
                    <a:lnTo>
                      <a:pt x="52" y="15"/>
                    </a:lnTo>
                    <a:lnTo>
                      <a:pt x="45" y="15"/>
                    </a:lnTo>
                    <a:lnTo>
                      <a:pt x="38" y="15"/>
                    </a:lnTo>
                    <a:lnTo>
                      <a:pt x="33" y="17"/>
                    </a:lnTo>
                    <a:lnTo>
                      <a:pt x="28" y="21"/>
                    </a:lnTo>
                    <a:lnTo>
                      <a:pt x="22" y="26"/>
                    </a:lnTo>
                    <a:lnTo>
                      <a:pt x="21" y="33"/>
                    </a:lnTo>
                    <a:lnTo>
                      <a:pt x="21" y="40"/>
                    </a:lnTo>
                    <a:lnTo>
                      <a:pt x="1" y="36"/>
                    </a:lnTo>
                    <a:lnTo>
                      <a:pt x="7" y="21"/>
                    </a:lnTo>
                    <a:lnTo>
                      <a:pt x="15" y="8"/>
                    </a:lnTo>
                    <a:lnTo>
                      <a:pt x="29" y="1"/>
                    </a:lnTo>
                    <a:lnTo>
                      <a:pt x="47" y="0"/>
                    </a:lnTo>
                    <a:lnTo>
                      <a:pt x="62" y="1"/>
                    </a:lnTo>
                    <a:lnTo>
                      <a:pt x="76" y="10"/>
                    </a:lnTo>
                    <a:lnTo>
                      <a:pt x="82" y="15"/>
                    </a:lnTo>
                    <a:lnTo>
                      <a:pt x="85" y="22"/>
                    </a:lnTo>
                    <a:lnTo>
                      <a:pt x="87" y="29"/>
                    </a:lnTo>
                    <a:lnTo>
                      <a:pt x="89" y="36"/>
                    </a:lnTo>
                    <a:lnTo>
                      <a:pt x="87" y="45"/>
                    </a:lnTo>
                    <a:lnTo>
                      <a:pt x="85" y="54"/>
                    </a:lnTo>
                    <a:lnTo>
                      <a:pt x="82" y="61"/>
                    </a:lnTo>
                    <a:lnTo>
                      <a:pt x="75" y="70"/>
                    </a:lnTo>
                    <a:lnTo>
                      <a:pt x="71" y="75"/>
                    </a:lnTo>
                    <a:lnTo>
                      <a:pt x="64" y="80"/>
                    </a:lnTo>
                    <a:lnTo>
                      <a:pt x="59" y="87"/>
                    </a:lnTo>
                    <a:lnTo>
                      <a:pt x="50" y="94"/>
                    </a:lnTo>
                    <a:lnTo>
                      <a:pt x="43" y="99"/>
                    </a:lnTo>
                    <a:lnTo>
                      <a:pt x="38" y="104"/>
                    </a:lnTo>
                    <a:lnTo>
                      <a:pt x="33" y="108"/>
                    </a:lnTo>
                    <a:lnTo>
                      <a:pt x="31" y="110"/>
                    </a:lnTo>
                    <a:lnTo>
                      <a:pt x="24" y="118"/>
                    </a:lnTo>
                    <a:lnTo>
                      <a:pt x="90"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83" name="Freeform 3877"/>
              <p:cNvSpPr>
                <a:spLocks/>
              </p:cNvSpPr>
              <p:nvPr/>
            </p:nvSpPr>
            <p:spPr bwMode="auto">
              <a:xfrm>
                <a:off x="3775" y="3036"/>
                <a:ext cx="46" cy="69"/>
              </a:xfrm>
              <a:custGeom>
                <a:avLst/>
                <a:gdLst>
                  <a:gd name="T0" fmla="*/ 0 w 91"/>
                  <a:gd name="T1" fmla="*/ 100 h 138"/>
                  <a:gd name="T2" fmla="*/ 17 w 91"/>
                  <a:gd name="T3" fmla="*/ 98 h 138"/>
                  <a:gd name="T4" fmla="*/ 19 w 91"/>
                  <a:gd name="T5" fmla="*/ 105 h 138"/>
                  <a:gd name="T6" fmla="*/ 23 w 91"/>
                  <a:gd name="T7" fmla="*/ 112 h 138"/>
                  <a:gd name="T8" fmla="*/ 26 w 91"/>
                  <a:gd name="T9" fmla="*/ 116 h 138"/>
                  <a:gd name="T10" fmla="*/ 31 w 91"/>
                  <a:gd name="T11" fmla="*/ 119 h 138"/>
                  <a:gd name="T12" fmla="*/ 36 w 91"/>
                  <a:gd name="T13" fmla="*/ 121 h 138"/>
                  <a:gd name="T14" fmla="*/ 43 w 91"/>
                  <a:gd name="T15" fmla="*/ 123 h 138"/>
                  <a:gd name="T16" fmla="*/ 52 w 91"/>
                  <a:gd name="T17" fmla="*/ 121 h 138"/>
                  <a:gd name="T18" fmla="*/ 59 w 91"/>
                  <a:gd name="T19" fmla="*/ 117 h 138"/>
                  <a:gd name="T20" fmla="*/ 64 w 91"/>
                  <a:gd name="T21" fmla="*/ 114 h 138"/>
                  <a:gd name="T22" fmla="*/ 68 w 91"/>
                  <a:gd name="T23" fmla="*/ 107 h 138"/>
                  <a:gd name="T24" fmla="*/ 71 w 91"/>
                  <a:gd name="T25" fmla="*/ 98 h 138"/>
                  <a:gd name="T26" fmla="*/ 71 w 91"/>
                  <a:gd name="T27" fmla="*/ 89 h 138"/>
                  <a:gd name="T28" fmla="*/ 71 w 91"/>
                  <a:gd name="T29" fmla="*/ 81 h 138"/>
                  <a:gd name="T30" fmla="*/ 70 w 91"/>
                  <a:gd name="T31" fmla="*/ 74 h 138"/>
                  <a:gd name="T32" fmla="*/ 64 w 91"/>
                  <a:gd name="T33" fmla="*/ 69 h 138"/>
                  <a:gd name="T34" fmla="*/ 59 w 91"/>
                  <a:gd name="T35" fmla="*/ 63 h 138"/>
                  <a:gd name="T36" fmla="*/ 52 w 91"/>
                  <a:gd name="T37" fmla="*/ 62 h 138"/>
                  <a:gd name="T38" fmla="*/ 43 w 91"/>
                  <a:gd name="T39" fmla="*/ 60 h 138"/>
                  <a:gd name="T40" fmla="*/ 36 w 91"/>
                  <a:gd name="T41" fmla="*/ 62 h 138"/>
                  <a:gd name="T42" fmla="*/ 30 w 91"/>
                  <a:gd name="T43" fmla="*/ 63 h 138"/>
                  <a:gd name="T44" fmla="*/ 24 w 91"/>
                  <a:gd name="T45" fmla="*/ 67 h 138"/>
                  <a:gd name="T46" fmla="*/ 21 w 91"/>
                  <a:gd name="T47" fmla="*/ 72 h 138"/>
                  <a:gd name="T48" fmla="*/ 2 w 91"/>
                  <a:gd name="T49" fmla="*/ 70 h 138"/>
                  <a:gd name="T50" fmla="*/ 16 w 91"/>
                  <a:gd name="T51" fmla="*/ 0 h 138"/>
                  <a:gd name="T52" fmla="*/ 82 w 91"/>
                  <a:gd name="T53" fmla="*/ 0 h 138"/>
                  <a:gd name="T54" fmla="*/ 82 w 91"/>
                  <a:gd name="T55" fmla="*/ 18 h 138"/>
                  <a:gd name="T56" fmla="*/ 31 w 91"/>
                  <a:gd name="T57" fmla="*/ 18 h 138"/>
                  <a:gd name="T58" fmla="*/ 24 w 91"/>
                  <a:gd name="T59" fmla="*/ 53 h 138"/>
                  <a:gd name="T60" fmla="*/ 31 w 91"/>
                  <a:gd name="T61" fmla="*/ 48 h 138"/>
                  <a:gd name="T62" fmla="*/ 40 w 91"/>
                  <a:gd name="T63" fmla="*/ 46 h 138"/>
                  <a:gd name="T64" fmla="*/ 49 w 91"/>
                  <a:gd name="T65" fmla="*/ 44 h 138"/>
                  <a:gd name="T66" fmla="*/ 64 w 91"/>
                  <a:gd name="T67" fmla="*/ 48 h 138"/>
                  <a:gd name="T68" fmla="*/ 78 w 91"/>
                  <a:gd name="T69" fmla="*/ 56 h 138"/>
                  <a:gd name="T70" fmla="*/ 87 w 91"/>
                  <a:gd name="T71" fmla="*/ 70 h 138"/>
                  <a:gd name="T72" fmla="*/ 91 w 91"/>
                  <a:gd name="T73" fmla="*/ 89 h 138"/>
                  <a:gd name="T74" fmla="*/ 87 w 91"/>
                  <a:gd name="T75" fmla="*/ 107 h 138"/>
                  <a:gd name="T76" fmla="*/ 78 w 91"/>
                  <a:gd name="T77" fmla="*/ 121 h 138"/>
                  <a:gd name="T78" fmla="*/ 64 w 91"/>
                  <a:gd name="T79" fmla="*/ 133 h 138"/>
                  <a:gd name="T80" fmla="*/ 43 w 91"/>
                  <a:gd name="T81" fmla="*/ 138 h 138"/>
                  <a:gd name="T82" fmla="*/ 26 w 91"/>
                  <a:gd name="T83" fmla="*/ 135 h 138"/>
                  <a:gd name="T84" fmla="*/ 14 w 91"/>
                  <a:gd name="T85" fmla="*/ 128 h 138"/>
                  <a:gd name="T86" fmla="*/ 9 w 91"/>
                  <a:gd name="T87" fmla="*/ 123 h 138"/>
                  <a:gd name="T88" fmla="*/ 3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17" y="98"/>
                    </a:lnTo>
                    <a:lnTo>
                      <a:pt x="19" y="105"/>
                    </a:lnTo>
                    <a:lnTo>
                      <a:pt x="23" y="112"/>
                    </a:lnTo>
                    <a:lnTo>
                      <a:pt x="26" y="116"/>
                    </a:lnTo>
                    <a:lnTo>
                      <a:pt x="31" y="119"/>
                    </a:lnTo>
                    <a:lnTo>
                      <a:pt x="36" y="121"/>
                    </a:lnTo>
                    <a:lnTo>
                      <a:pt x="43" y="123"/>
                    </a:lnTo>
                    <a:lnTo>
                      <a:pt x="52" y="121"/>
                    </a:lnTo>
                    <a:lnTo>
                      <a:pt x="59" y="117"/>
                    </a:lnTo>
                    <a:lnTo>
                      <a:pt x="64" y="114"/>
                    </a:lnTo>
                    <a:lnTo>
                      <a:pt x="68" y="107"/>
                    </a:lnTo>
                    <a:lnTo>
                      <a:pt x="71" y="98"/>
                    </a:lnTo>
                    <a:lnTo>
                      <a:pt x="71" y="89"/>
                    </a:lnTo>
                    <a:lnTo>
                      <a:pt x="71" y="81"/>
                    </a:lnTo>
                    <a:lnTo>
                      <a:pt x="70" y="74"/>
                    </a:lnTo>
                    <a:lnTo>
                      <a:pt x="64" y="69"/>
                    </a:lnTo>
                    <a:lnTo>
                      <a:pt x="59" y="63"/>
                    </a:lnTo>
                    <a:lnTo>
                      <a:pt x="52" y="62"/>
                    </a:lnTo>
                    <a:lnTo>
                      <a:pt x="43" y="60"/>
                    </a:lnTo>
                    <a:lnTo>
                      <a:pt x="36" y="62"/>
                    </a:lnTo>
                    <a:lnTo>
                      <a:pt x="30" y="63"/>
                    </a:lnTo>
                    <a:lnTo>
                      <a:pt x="24" y="67"/>
                    </a:lnTo>
                    <a:lnTo>
                      <a:pt x="21" y="72"/>
                    </a:lnTo>
                    <a:lnTo>
                      <a:pt x="2" y="70"/>
                    </a:lnTo>
                    <a:lnTo>
                      <a:pt x="16" y="0"/>
                    </a:lnTo>
                    <a:lnTo>
                      <a:pt x="82" y="0"/>
                    </a:lnTo>
                    <a:lnTo>
                      <a:pt x="82" y="18"/>
                    </a:lnTo>
                    <a:lnTo>
                      <a:pt x="31" y="18"/>
                    </a:lnTo>
                    <a:lnTo>
                      <a:pt x="24" y="53"/>
                    </a:lnTo>
                    <a:lnTo>
                      <a:pt x="31" y="48"/>
                    </a:lnTo>
                    <a:lnTo>
                      <a:pt x="40" y="46"/>
                    </a:lnTo>
                    <a:lnTo>
                      <a:pt x="49" y="44"/>
                    </a:lnTo>
                    <a:lnTo>
                      <a:pt x="64" y="48"/>
                    </a:lnTo>
                    <a:lnTo>
                      <a:pt x="78" y="56"/>
                    </a:lnTo>
                    <a:lnTo>
                      <a:pt x="87" y="70"/>
                    </a:lnTo>
                    <a:lnTo>
                      <a:pt x="91" y="89"/>
                    </a:lnTo>
                    <a:lnTo>
                      <a:pt x="87" y="107"/>
                    </a:lnTo>
                    <a:lnTo>
                      <a:pt x="78" y="121"/>
                    </a:lnTo>
                    <a:lnTo>
                      <a:pt x="64" y="133"/>
                    </a:lnTo>
                    <a:lnTo>
                      <a:pt x="43" y="138"/>
                    </a:lnTo>
                    <a:lnTo>
                      <a:pt x="26" y="135"/>
                    </a:lnTo>
                    <a:lnTo>
                      <a:pt x="14" y="128"/>
                    </a:lnTo>
                    <a:lnTo>
                      <a:pt x="9" y="123"/>
                    </a:lnTo>
                    <a:lnTo>
                      <a:pt x="3"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84" name="Line 3878"/>
              <p:cNvSpPr>
                <a:spLocks noChangeShapeType="1"/>
              </p:cNvSpPr>
              <p:nvPr/>
            </p:nvSpPr>
            <p:spPr bwMode="auto">
              <a:xfrm flipV="1">
                <a:off x="4147" y="29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5" name="Line 3879"/>
              <p:cNvSpPr>
                <a:spLocks noChangeShapeType="1"/>
              </p:cNvSpPr>
              <p:nvPr/>
            </p:nvSpPr>
            <p:spPr bwMode="auto">
              <a:xfrm flipV="1">
                <a:off x="4147" y="29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6" name="Line 3880"/>
              <p:cNvSpPr>
                <a:spLocks noChangeShapeType="1"/>
              </p:cNvSpPr>
              <p:nvPr/>
            </p:nvSpPr>
            <p:spPr bwMode="auto">
              <a:xfrm flipV="1">
                <a:off x="4147" y="29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7" name="Line 3881"/>
              <p:cNvSpPr>
                <a:spLocks noChangeShapeType="1"/>
              </p:cNvSpPr>
              <p:nvPr/>
            </p:nvSpPr>
            <p:spPr bwMode="auto">
              <a:xfrm flipV="1">
                <a:off x="4147" y="29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8" name="Line 3882"/>
              <p:cNvSpPr>
                <a:spLocks noChangeShapeType="1"/>
              </p:cNvSpPr>
              <p:nvPr/>
            </p:nvSpPr>
            <p:spPr bwMode="auto">
              <a:xfrm flipV="1">
                <a:off x="4147" y="29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89" name="Line 3883"/>
              <p:cNvSpPr>
                <a:spLocks noChangeShapeType="1"/>
              </p:cNvSpPr>
              <p:nvPr/>
            </p:nvSpPr>
            <p:spPr bwMode="auto">
              <a:xfrm flipV="1">
                <a:off x="4147" y="29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0" name="Line 3884"/>
              <p:cNvSpPr>
                <a:spLocks noChangeShapeType="1"/>
              </p:cNvSpPr>
              <p:nvPr/>
            </p:nvSpPr>
            <p:spPr bwMode="auto">
              <a:xfrm flipV="1">
                <a:off x="4147" y="29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1" name="Line 3885"/>
              <p:cNvSpPr>
                <a:spLocks noChangeShapeType="1"/>
              </p:cNvSpPr>
              <p:nvPr/>
            </p:nvSpPr>
            <p:spPr bwMode="auto">
              <a:xfrm flipV="1">
                <a:off x="4147" y="28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2" name="Line 3886"/>
              <p:cNvSpPr>
                <a:spLocks noChangeShapeType="1"/>
              </p:cNvSpPr>
              <p:nvPr/>
            </p:nvSpPr>
            <p:spPr bwMode="auto">
              <a:xfrm flipV="1">
                <a:off x="4147" y="28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3" name="Line 3887"/>
              <p:cNvSpPr>
                <a:spLocks noChangeShapeType="1"/>
              </p:cNvSpPr>
              <p:nvPr/>
            </p:nvSpPr>
            <p:spPr bwMode="auto">
              <a:xfrm flipV="1">
                <a:off x="4147" y="28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4" name="Line 3888"/>
              <p:cNvSpPr>
                <a:spLocks noChangeShapeType="1"/>
              </p:cNvSpPr>
              <p:nvPr/>
            </p:nvSpPr>
            <p:spPr bwMode="auto">
              <a:xfrm flipV="1">
                <a:off x="4147" y="28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5" name="Line 3889"/>
              <p:cNvSpPr>
                <a:spLocks noChangeShapeType="1"/>
              </p:cNvSpPr>
              <p:nvPr/>
            </p:nvSpPr>
            <p:spPr bwMode="auto">
              <a:xfrm flipV="1">
                <a:off x="4147" y="28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6" name="Line 3890"/>
              <p:cNvSpPr>
                <a:spLocks noChangeShapeType="1"/>
              </p:cNvSpPr>
              <p:nvPr/>
            </p:nvSpPr>
            <p:spPr bwMode="auto">
              <a:xfrm flipV="1">
                <a:off x="4147" y="28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7" name="Line 3891"/>
              <p:cNvSpPr>
                <a:spLocks noChangeShapeType="1"/>
              </p:cNvSpPr>
              <p:nvPr/>
            </p:nvSpPr>
            <p:spPr bwMode="auto">
              <a:xfrm flipV="1">
                <a:off x="4147" y="28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8" name="Line 3892"/>
              <p:cNvSpPr>
                <a:spLocks noChangeShapeType="1"/>
              </p:cNvSpPr>
              <p:nvPr/>
            </p:nvSpPr>
            <p:spPr bwMode="auto">
              <a:xfrm flipV="1">
                <a:off x="4147" y="28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99" name="Line 3893"/>
              <p:cNvSpPr>
                <a:spLocks noChangeShapeType="1"/>
              </p:cNvSpPr>
              <p:nvPr/>
            </p:nvSpPr>
            <p:spPr bwMode="auto">
              <a:xfrm flipV="1">
                <a:off x="4147" y="27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0" name="Line 3894"/>
              <p:cNvSpPr>
                <a:spLocks noChangeShapeType="1"/>
              </p:cNvSpPr>
              <p:nvPr/>
            </p:nvSpPr>
            <p:spPr bwMode="auto">
              <a:xfrm flipV="1">
                <a:off x="4147" y="27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1" name="Line 3895"/>
              <p:cNvSpPr>
                <a:spLocks noChangeShapeType="1"/>
              </p:cNvSpPr>
              <p:nvPr/>
            </p:nvSpPr>
            <p:spPr bwMode="auto">
              <a:xfrm flipV="1">
                <a:off x="4147" y="27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2" name="Line 3896"/>
              <p:cNvSpPr>
                <a:spLocks noChangeShapeType="1"/>
              </p:cNvSpPr>
              <p:nvPr/>
            </p:nvSpPr>
            <p:spPr bwMode="auto">
              <a:xfrm flipV="1">
                <a:off x="4147" y="27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3" name="Line 3897"/>
              <p:cNvSpPr>
                <a:spLocks noChangeShapeType="1"/>
              </p:cNvSpPr>
              <p:nvPr/>
            </p:nvSpPr>
            <p:spPr bwMode="auto">
              <a:xfrm flipV="1">
                <a:off x="4147" y="27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4" name="Line 3898"/>
              <p:cNvSpPr>
                <a:spLocks noChangeShapeType="1"/>
              </p:cNvSpPr>
              <p:nvPr/>
            </p:nvSpPr>
            <p:spPr bwMode="auto">
              <a:xfrm flipV="1">
                <a:off x="4147" y="27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5" name="Line 3899"/>
              <p:cNvSpPr>
                <a:spLocks noChangeShapeType="1"/>
              </p:cNvSpPr>
              <p:nvPr/>
            </p:nvSpPr>
            <p:spPr bwMode="auto">
              <a:xfrm flipV="1">
                <a:off x="4147" y="27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6" name="Line 3900"/>
              <p:cNvSpPr>
                <a:spLocks noChangeShapeType="1"/>
              </p:cNvSpPr>
              <p:nvPr/>
            </p:nvSpPr>
            <p:spPr bwMode="auto">
              <a:xfrm flipV="1">
                <a:off x="4147" y="27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7" name="Line 3901"/>
              <p:cNvSpPr>
                <a:spLocks noChangeShapeType="1"/>
              </p:cNvSpPr>
              <p:nvPr/>
            </p:nvSpPr>
            <p:spPr bwMode="auto">
              <a:xfrm flipV="1">
                <a:off x="4147" y="26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8" name="Line 3902"/>
              <p:cNvSpPr>
                <a:spLocks noChangeShapeType="1"/>
              </p:cNvSpPr>
              <p:nvPr/>
            </p:nvSpPr>
            <p:spPr bwMode="auto">
              <a:xfrm flipV="1">
                <a:off x="4147" y="26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09" name="Line 3903"/>
              <p:cNvSpPr>
                <a:spLocks noChangeShapeType="1"/>
              </p:cNvSpPr>
              <p:nvPr/>
            </p:nvSpPr>
            <p:spPr bwMode="auto">
              <a:xfrm flipV="1">
                <a:off x="4147" y="26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0" name="Line 3904"/>
              <p:cNvSpPr>
                <a:spLocks noChangeShapeType="1"/>
              </p:cNvSpPr>
              <p:nvPr/>
            </p:nvSpPr>
            <p:spPr bwMode="auto">
              <a:xfrm flipV="1">
                <a:off x="4147" y="26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1" name="Line 3905"/>
              <p:cNvSpPr>
                <a:spLocks noChangeShapeType="1"/>
              </p:cNvSpPr>
              <p:nvPr/>
            </p:nvSpPr>
            <p:spPr bwMode="auto">
              <a:xfrm flipV="1">
                <a:off x="4147" y="26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2" name="Line 3906"/>
              <p:cNvSpPr>
                <a:spLocks noChangeShapeType="1"/>
              </p:cNvSpPr>
              <p:nvPr/>
            </p:nvSpPr>
            <p:spPr bwMode="auto">
              <a:xfrm flipV="1">
                <a:off x="4147" y="26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3" name="Line 3907"/>
              <p:cNvSpPr>
                <a:spLocks noChangeShapeType="1"/>
              </p:cNvSpPr>
              <p:nvPr/>
            </p:nvSpPr>
            <p:spPr bwMode="auto">
              <a:xfrm flipV="1">
                <a:off x="4147" y="26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4" name="Line 3908"/>
              <p:cNvSpPr>
                <a:spLocks noChangeShapeType="1"/>
              </p:cNvSpPr>
              <p:nvPr/>
            </p:nvSpPr>
            <p:spPr bwMode="auto">
              <a:xfrm flipV="1">
                <a:off x="4147" y="26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5" name="Line 3909"/>
              <p:cNvSpPr>
                <a:spLocks noChangeShapeType="1"/>
              </p:cNvSpPr>
              <p:nvPr/>
            </p:nvSpPr>
            <p:spPr bwMode="auto">
              <a:xfrm flipV="1">
                <a:off x="4147" y="26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6" name="Line 3910"/>
              <p:cNvSpPr>
                <a:spLocks noChangeShapeType="1"/>
              </p:cNvSpPr>
              <p:nvPr/>
            </p:nvSpPr>
            <p:spPr bwMode="auto">
              <a:xfrm flipV="1">
                <a:off x="4147" y="25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7" name="Line 3911"/>
              <p:cNvSpPr>
                <a:spLocks noChangeShapeType="1"/>
              </p:cNvSpPr>
              <p:nvPr/>
            </p:nvSpPr>
            <p:spPr bwMode="auto">
              <a:xfrm flipV="1">
                <a:off x="4147" y="25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8" name="Line 3912"/>
              <p:cNvSpPr>
                <a:spLocks noChangeShapeType="1"/>
              </p:cNvSpPr>
              <p:nvPr/>
            </p:nvSpPr>
            <p:spPr bwMode="auto">
              <a:xfrm flipV="1">
                <a:off x="4147" y="25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19" name="Line 3913"/>
              <p:cNvSpPr>
                <a:spLocks noChangeShapeType="1"/>
              </p:cNvSpPr>
              <p:nvPr/>
            </p:nvSpPr>
            <p:spPr bwMode="auto">
              <a:xfrm flipV="1">
                <a:off x="4147" y="25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0" name="Line 3914"/>
              <p:cNvSpPr>
                <a:spLocks noChangeShapeType="1"/>
              </p:cNvSpPr>
              <p:nvPr/>
            </p:nvSpPr>
            <p:spPr bwMode="auto">
              <a:xfrm flipV="1">
                <a:off x="4147" y="25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1" name="Line 3915"/>
              <p:cNvSpPr>
                <a:spLocks noChangeShapeType="1"/>
              </p:cNvSpPr>
              <p:nvPr/>
            </p:nvSpPr>
            <p:spPr bwMode="auto">
              <a:xfrm flipV="1">
                <a:off x="4147" y="25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2" name="Line 3916"/>
              <p:cNvSpPr>
                <a:spLocks noChangeShapeType="1"/>
              </p:cNvSpPr>
              <p:nvPr/>
            </p:nvSpPr>
            <p:spPr bwMode="auto">
              <a:xfrm flipV="1">
                <a:off x="4147" y="25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3" name="Line 3917"/>
              <p:cNvSpPr>
                <a:spLocks noChangeShapeType="1"/>
              </p:cNvSpPr>
              <p:nvPr/>
            </p:nvSpPr>
            <p:spPr bwMode="auto">
              <a:xfrm flipV="1">
                <a:off x="4147" y="25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4" name="Line 3918"/>
              <p:cNvSpPr>
                <a:spLocks noChangeShapeType="1"/>
              </p:cNvSpPr>
              <p:nvPr/>
            </p:nvSpPr>
            <p:spPr bwMode="auto">
              <a:xfrm flipV="1">
                <a:off x="4147" y="24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5" name="Line 3919"/>
              <p:cNvSpPr>
                <a:spLocks noChangeShapeType="1"/>
              </p:cNvSpPr>
              <p:nvPr/>
            </p:nvSpPr>
            <p:spPr bwMode="auto">
              <a:xfrm flipV="1">
                <a:off x="4147" y="24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6" name="Line 3920"/>
              <p:cNvSpPr>
                <a:spLocks noChangeShapeType="1"/>
              </p:cNvSpPr>
              <p:nvPr/>
            </p:nvSpPr>
            <p:spPr bwMode="auto">
              <a:xfrm flipV="1">
                <a:off x="4147" y="24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7" name="Line 3921"/>
              <p:cNvSpPr>
                <a:spLocks noChangeShapeType="1"/>
              </p:cNvSpPr>
              <p:nvPr/>
            </p:nvSpPr>
            <p:spPr bwMode="auto">
              <a:xfrm flipV="1">
                <a:off x="4147" y="24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8" name="Line 3922"/>
              <p:cNvSpPr>
                <a:spLocks noChangeShapeType="1"/>
              </p:cNvSpPr>
              <p:nvPr/>
            </p:nvSpPr>
            <p:spPr bwMode="auto">
              <a:xfrm flipV="1">
                <a:off x="4147" y="24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29" name="Line 3923"/>
              <p:cNvSpPr>
                <a:spLocks noChangeShapeType="1"/>
              </p:cNvSpPr>
              <p:nvPr/>
            </p:nvSpPr>
            <p:spPr bwMode="auto">
              <a:xfrm flipV="1">
                <a:off x="4147" y="24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0" name="Line 3924"/>
              <p:cNvSpPr>
                <a:spLocks noChangeShapeType="1"/>
              </p:cNvSpPr>
              <p:nvPr/>
            </p:nvSpPr>
            <p:spPr bwMode="auto">
              <a:xfrm flipV="1">
                <a:off x="4147" y="24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1" name="Line 3925"/>
              <p:cNvSpPr>
                <a:spLocks noChangeShapeType="1"/>
              </p:cNvSpPr>
              <p:nvPr/>
            </p:nvSpPr>
            <p:spPr bwMode="auto">
              <a:xfrm flipV="1">
                <a:off x="4147" y="24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2" name="Line 3926"/>
              <p:cNvSpPr>
                <a:spLocks noChangeShapeType="1"/>
              </p:cNvSpPr>
              <p:nvPr/>
            </p:nvSpPr>
            <p:spPr bwMode="auto">
              <a:xfrm flipV="1">
                <a:off x="4147" y="23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3" name="Line 3927"/>
              <p:cNvSpPr>
                <a:spLocks noChangeShapeType="1"/>
              </p:cNvSpPr>
              <p:nvPr/>
            </p:nvSpPr>
            <p:spPr bwMode="auto">
              <a:xfrm flipV="1">
                <a:off x="4147" y="23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4" name="Line 3928"/>
              <p:cNvSpPr>
                <a:spLocks noChangeShapeType="1"/>
              </p:cNvSpPr>
              <p:nvPr/>
            </p:nvSpPr>
            <p:spPr bwMode="auto">
              <a:xfrm flipV="1">
                <a:off x="4147" y="23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5" name="Line 3929"/>
              <p:cNvSpPr>
                <a:spLocks noChangeShapeType="1"/>
              </p:cNvSpPr>
              <p:nvPr/>
            </p:nvSpPr>
            <p:spPr bwMode="auto">
              <a:xfrm flipV="1">
                <a:off x="4147" y="23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6" name="Line 3930"/>
              <p:cNvSpPr>
                <a:spLocks noChangeShapeType="1"/>
              </p:cNvSpPr>
              <p:nvPr/>
            </p:nvSpPr>
            <p:spPr bwMode="auto">
              <a:xfrm flipV="1">
                <a:off x="4147" y="23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7" name="Line 3931"/>
              <p:cNvSpPr>
                <a:spLocks noChangeShapeType="1"/>
              </p:cNvSpPr>
              <p:nvPr/>
            </p:nvSpPr>
            <p:spPr bwMode="auto">
              <a:xfrm flipV="1">
                <a:off x="4147" y="23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8" name="Line 3932"/>
              <p:cNvSpPr>
                <a:spLocks noChangeShapeType="1"/>
              </p:cNvSpPr>
              <p:nvPr/>
            </p:nvSpPr>
            <p:spPr bwMode="auto">
              <a:xfrm flipV="1">
                <a:off x="4147" y="23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39" name="Line 3933"/>
              <p:cNvSpPr>
                <a:spLocks noChangeShapeType="1"/>
              </p:cNvSpPr>
              <p:nvPr/>
            </p:nvSpPr>
            <p:spPr bwMode="auto">
              <a:xfrm flipV="1">
                <a:off x="4147" y="23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0" name="Line 3934"/>
              <p:cNvSpPr>
                <a:spLocks noChangeShapeType="1"/>
              </p:cNvSpPr>
              <p:nvPr/>
            </p:nvSpPr>
            <p:spPr bwMode="auto">
              <a:xfrm flipV="1">
                <a:off x="4147" y="23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1" name="Line 3935"/>
              <p:cNvSpPr>
                <a:spLocks noChangeShapeType="1"/>
              </p:cNvSpPr>
              <p:nvPr/>
            </p:nvSpPr>
            <p:spPr bwMode="auto">
              <a:xfrm flipV="1">
                <a:off x="4147" y="22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2" name="Line 3936"/>
              <p:cNvSpPr>
                <a:spLocks noChangeShapeType="1"/>
              </p:cNvSpPr>
              <p:nvPr/>
            </p:nvSpPr>
            <p:spPr bwMode="auto">
              <a:xfrm flipV="1">
                <a:off x="4147" y="22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3" name="Line 3937"/>
              <p:cNvSpPr>
                <a:spLocks noChangeShapeType="1"/>
              </p:cNvSpPr>
              <p:nvPr/>
            </p:nvSpPr>
            <p:spPr bwMode="auto">
              <a:xfrm flipV="1">
                <a:off x="4147" y="22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4" name="Line 3938"/>
              <p:cNvSpPr>
                <a:spLocks noChangeShapeType="1"/>
              </p:cNvSpPr>
              <p:nvPr/>
            </p:nvSpPr>
            <p:spPr bwMode="auto">
              <a:xfrm flipV="1">
                <a:off x="4147" y="22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5" name="Line 3939"/>
              <p:cNvSpPr>
                <a:spLocks noChangeShapeType="1"/>
              </p:cNvSpPr>
              <p:nvPr/>
            </p:nvSpPr>
            <p:spPr bwMode="auto">
              <a:xfrm flipV="1">
                <a:off x="4147" y="22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6" name="Line 3940"/>
              <p:cNvSpPr>
                <a:spLocks noChangeShapeType="1"/>
              </p:cNvSpPr>
              <p:nvPr/>
            </p:nvSpPr>
            <p:spPr bwMode="auto">
              <a:xfrm flipV="1">
                <a:off x="4147" y="22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7" name="Line 3941"/>
              <p:cNvSpPr>
                <a:spLocks noChangeShapeType="1"/>
              </p:cNvSpPr>
              <p:nvPr/>
            </p:nvSpPr>
            <p:spPr bwMode="auto">
              <a:xfrm flipV="1">
                <a:off x="4147" y="22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8" name="Line 3942"/>
              <p:cNvSpPr>
                <a:spLocks noChangeShapeType="1"/>
              </p:cNvSpPr>
              <p:nvPr/>
            </p:nvSpPr>
            <p:spPr bwMode="auto">
              <a:xfrm flipV="1">
                <a:off x="4147" y="22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49" name="Line 3943"/>
              <p:cNvSpPr>
                <a:spLocks noChangeShapeType="1"/>
              </p:cNvSpPr>
              <p:nvPr/>
            </p:nvSpPr>
            <p:spPr bwMode="auto">
              <a:xfrm flipV="1">
                <a:off x="4147" y="21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0" name="Line 3944"/>
              <p:cNvSpPr>
                <a:spLocks noChangeShapeType="1"/>
              </p:cNvSpPr>
              <p:nvPr/>
            </p:nvSpPr>
            <p:spPr bwMode="auto">
              <a:xfrm flipV="1">
                <a:off x="4147" y="21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1" name="Line 3945"/>
              <p:cNvSpPr>
                <a:spLocks noChangeShapeType="1"/>
              </p:cNvSpPr>
              <p:nvPr/>
            </p:nvSpPr>
            <p:spPr bwMode="auto">
              <a:xfrm flipV="1">
                <a:off x="4147" y="21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2" name="Line 3946"/>
              <p:cNvSpPr>
                <a:spLocks noChangeShapeType="1"/>
              </p:cNvSpPr>
              <p:nvPr/>
            </p:nvSpPr>
            <p:spPr bwMode="auto">
              <a:xfrm flipV="1">
                <a:off x="4147" y="21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3" name="Line 3947"/>
              <p:cNvSpPr>
                <a:spLocks noChangeShapeType="1"/>
              </p:cNvSpPr>
              <p:nvPr/>
            </p:nvSpPr>
            <p:spPr bwMode="auto">
              <a:xfrm flipV="1">
                <a:off x="4147" y="21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4" name="Line 3948"/>
              <p:cNvSpPr>
                <a:spLocks noChangeShapeType="1"/>
              </p:cNvSpPr>
              <p:nvPr/>
            </p:nvSpPr>
            <p:spPr bwMode="auto">
              <a:xfrm flipV="1">
                <a:off x="4147" y="21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5" name="Line 3949"/>
              <p:cNvSpPr>
                <a:spLocks noChangeShapeType="1"/>
              </p:cNvSpPr>
              <p:nvPr/>
            </p:nvSpPr>
            <p:spPr bwMode="auto">
              <a:xfrm flipV="1">
                <a:off x="4147" y="21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6" name="Line 3950"/>
              <p:cNvSpPr>
                <a:spLocks noChangeShapeType="1"/>
              </p:cNvSpPr>
              <p:nvPr/>
            </p:nvSpPr>
            <p:spPr bwMode="auto">
              <a:xfrm flipV="1">
                <a:off x="4147" y="21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7" name="Line 3951"/>
              <p:cNvSpPr>
                <a:spLocks noChangeShapeType="1"/>
              </p:cNvSpPr>
              <p:nvPr/>
            </p:nvSpPr>
            <p:spPr bwMode="auto">
              <a:xfrm flipV="1">
                <a:off x="4147" y="20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8" name="Line 3952"/>
              <p:cNvSpPr>
                <a:spLocks noChangeShapeType="1"/>
              </p:cNvSpPr>
              <p:nvPr/>
            </p:nvSpPr>
            <p:spPr bwMode="auto">
              <a:xfrm flipV="1">
                <a:off x="4147" y="20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59" name="Line 3953"/>
              <p:cNvSpPr>
                <a:spLocks noChangeShapeType="1"/>
              </p:cNvSpPr>
              <p:nvPr/>
            </p:nvSpPr>
            <p:spPr bwMode="auto">
              <a:xfrm flipV="1">
                <a:off x="4147" y="20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0" name="Line 3954"/>
              <p:cNvSpPr>
                <a:spLocks noChangeShapeType="1"/>
              </p:cNvSpPr>
              <p:nvPr/>
            </p:nvSpPr>
            <p:spPr bwMode="auto">
              <a:xfrm flipV="1">
                <a:off x="4147" y="20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1" name="Line 3955"/>
              <p:cNvSpPr>
                <a:spLocks noChangeShapeType="1"/>
              </p:cNvSpPr>
              <p:nvPr/>
            </p:nvSpPr>
            <p:spPr bwMode="auto">
              <a:xfrm flipV="1">
                <a:off x="4147" y="20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2" name="Line 3956"/>
              <p:cNvSpPr>
                <a:spLocks noChangeShapeType="1"/>
              </p:cNvSpPr>
              <p:nvPr/>
            </p:nvSpPr>
            <p:spPr bwMode="auto">
              <a:xfrm flipV="1">
                <a:off x="4147" y="20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3" name="Line 3957"/>
              <p:cNvSpPr>
                <a:spLocks noChangeShapeType="1"/>
              </p:cNvSpPr>
              <p:nvPr/>
            </p:nvSpPr>
            <p:spPr bwMode="auto">
              <a:xfrm flipV="1">
                <a:off x="4147" y="20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4" name="Line 3958"/>
              <p:cNvSpPr>
                <a:spLocks noChangeShapeType="1"/>
              </p:cNvSpPr>
              <p:nvPr/>
            </p:nvSpPr>
            <p:spPr bwMode="auto">
              <a:xfrm flipV="1">
                <a:off x="4147" y="20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5" name="Line 3959"/>
              <p:cNvSpPr>
                <a:spLocks noChangeShapeType="1"/>
              </p:cNvSpPr>
              <p:nvPr/>
            </p:nvSpPr>
            <p:spPr bwMode="auto">
              <a:xfrm flipV="1">
                <a:off x="4147" y="20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6" name="Line 3960"/>
              <p:cNvSpPr>
                <a:spLocks noChangeShapeType="1"/>
              </p:cNvSpPr>
              <p:nvPr/>
            </p:nvSpPr>
            <p:spPr bwMode="auto">
              <a:xfrm flipV="1">
                <a:off x="4147" y="19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7" name="Line 3961"/>
              <p:cNvSpPr>
                <a:spLocks noChangeShapeType="1"/>
              </p:cNvSpPr>
              <p:nvPr/>
            </p:nvSpPr>
            <p:spPr bwMode="auto">
              <a:xfrm flipV="1">
                <a:off x="4147" y="19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8" name="Line 3962"/>
              <p:cNvSpPr>
                <a:spLocks noChangeShapeType="1"/>
              </p:cNvSpPr>
              <p:nvPr/>
            </p:nvSpPr>
            <p:spPr bwMode="auto">
              <a:xfrm flipV="1">
                <a:off x="4147" y="19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69" name="Line 3963"/>
              <p:cNvSpPr>
                <a:spLocks noChangeShapeType="1"/>
              </p:cNvSpPr>
              <p:nvPr/>
            </p:nvSpPr>
            <p:spPr bwMode="auto">
              <a:xfrm flipV="1">
                <a:off x="4147" y="19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0" name="Line 3964"/>
              <p:cNvSpPr>
                <a:spLocks noChangeShapeType="1"/>
              </p:cNvSpPr>
              <p:nvPr/>
            </p:nvSpPr>
            <p:spPr bwMode="auto">
              <a:xfrm flipV="1">
                <a:off x="4147" y="19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1" name="Line 3965"/>
              <p:cNvSpPr>
                <a:spLocks noChangeShapeType="1"/>
              </p:cNvSpPr>
              <p:nvPr/>
            </p:nvSpPr>
            <p:spPr bwMode="auto">
              <a:xfrm flipV="1">
                <a:off x="4147" y="19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2" name="Line 3966"/>
              <p:cNvSpPr>
                <a:spLocks noChangeShapeType="1"/>
              </p:cNvSpPr>
              <p:nvPr/>
            </p:nvSpPr>
            <p:spPr bwMode="auto">
              <a:xfrm flipV="1">
                <a:off x="4147" y="19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3" name="Line 3967"/>
              <p:cNvSpPr>
                <a:spLocks noChangeShapeType="1"/>
              </p:cNvSpPr>
              <p:nvPr/>
            </p:nvSpPr>
            <p:spPr bwMode="auto">
              <a:xfrm flipV="1">
                <a:off x="4147" y="19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4" name="Line 3968"/>
              <p:cNvSpPr>
                <a:spLocks noChangeShapeType="1"/>
              </p:cNvSpPr>
              <p:nvPr/>
            </p:nvSpPr>
            <p:spPr bwMode="auto">
              <a:xfrm flipV="1">
                <a:off x="4147" y="18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5" name="Line 3969"/>
              <p:cNvSpPr>
                <a:spLocks noChangeShapeType="1"/>
              </p:cNvSpPr>
              <p:nvPr/>
            </p:nvSpPr>
            <p:spPr bwMode="auto">
              <a:xfrm flipV="1">
                <a:off x="4147" y="18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6" name="Line 3970"/>
              <p:cNvSpPr>
                <a:spLocks noChangeShapeType="1"/>
              </p:cNvSpPr>
              <p:nvPr/>
            </p:nvSpPr>
            <p:spPr bwMode="auto">
              <a:xfrm flipV="1">
                <a:off x="4147" y="18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7" name="Line 3971"/>
              <p:cNvSpPr>
                <a:spLocks noChangeShapeType="1"/>
              </p:cNvSpPr>
              <p:nvPr/>
            </p:nvSpPr>
            <p:spPr bwMode="auto">
              <a:xfrm flipV="1">
                <a:off x="4147" y="18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8" name="Line 3972"/>
              <p:cNvSpPr>
                <a:spLocks noChangeShapeType="1"/>
              </p:cNvSpPr>
              <p:nvPr/>
            </p:nvSpPr>
            <p:spPr bwMode="auto">
              <a:xfrm flipV="1">
                <a:off x="4147" y="18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79" name="Line 3973"/>
              <p:cNvSpPr>
                <a:spLocks noChangeShapeType="1"/>
              </p:cNvSpPr>
              <p:nvPr/>
            </p:nvSpPr>
            <p:spPr bwMode="auto">
              <a:xfrm flipV="1">
                <a:off x="4147" y="18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0" name="Line 3974"/>
              <p:cNvSpPr>
                <a:spLocks noChangeShapeType="1"/>
              </p:cNvSpPr>
              <p:nvPr/>
            </p:nvSpPr>
            <p:spPr bwMode="auto">
              <a:xfrm flipV="1">
                <a:off x="4147" y="18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1" name="Line 3975"/>
              <p:cNvSpPr>
                <a:spLocks noChangeShapeType="1"/>
              </p:cNvSpPr>
              <p:nvPr/>
            </p:nvSpPr>
            <p:spPr bwMode="auto">
              <a:xfrm flipV="1">
                <a:off x="4147" y="18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2" name="Line 3976"/>
              <p:cNvSpPr>
                <a:spLocks noChangeShapeType="1"/>
              </p:cNvSpPr>
              <p:nvPr/>
            </p:nvSpPr>
            <p:spPr bwMode="auto">
              <a:xfrm flipV="1">
                <a:off x="4147" y="17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3" name="Line 3977"/>
              <p:cNvSpPr>
                <a:spLocks noChangeShapeType="1"/>
              </p:cNvSpPr>
              <p:nvPr/>
            </p:nvSpPr>
            <p:spPr bwMode="auto">
              <a:xfrm flipV="1">
                <a:off x="4147" y="17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4" name="Line 3978"/>
              <p:cNvSpPr>
                <a:spLocks noChangeShapeType="1"/>
              </p:cNvSpPr>
              <p:nvPr/>
            </p:nvSpPr>
            <p:spPr bwMode="auto">
              <a:xfrm flipV="1">
                <a:off x="4147" y="17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5" name="Line 3979"/>
              <p:cNvSpPr>
                <a:spLocks noChangeShapeType="1"/>
              </p:cNvSpPr>
              <p:nvPr/>
            </p:nvSpPr>
            <p:spPr bwMode="auto">
              <a:xfrm flipV="1">
                <a:off x="4147" y="17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6" name="Line 3980"/>
              <p:cNvSpPr>
                <a:spLocks noChangeShapeType="1"/>
              </p:cNvSpPr>
              <p:nvPr/>
            </p:nvSpPr>
            <p:spPr bwMode="auto">
              <a:xfrm flipV="1">
                <a:off x="4147" y="17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7" name="Line 3981"/>
              <p:cNvSpPr>
                <a:spLocks noChangeShapeType="1"/>
              </p:cNvSpPr>
              <p:nvPr/>
            </p:nvSpPr>
            <p:spPr bwMode="auto">
              <a:xfrm flipV="1">
                <a:off x="4147" y="17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8" name="Line 3982"/>
              <p:cNvSpPr>
                <a:spLocks noChangeShapeType="1"/>
              </p:cNvSpPr>
              <p:nvPr/>
            </p:nvSpPr>
            <p:spPr bwMode="auto">
              <a:xfrm flipV="1">
                <a:off x="4147" y="17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89" name="Line 3983"/>
              <p:cNvSpPr>
                <a:spLocks noChangeShapeType="1"/>
              </p:cNvSpPr>
              <p:nvPr/>
            </p:nvSpPr>
            <p:spPr bwMode="auto">
              <a:xfrm flipV="1">
                <a:off x="4147" y="17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0" name="Line 3984"/>
              <p:cNvSpPr>
                <a:spLocks noChangeShapeType="1"/>
              </p:cNvSpPr>
              <p:nvPr/>
            </p:nvSpPr>
            <p:spPr bwMode="auto">
              <a:xfrm flipV="1">
                <a:off x="4147" y="17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1" name="Line 3985"/>
              <p:cNvSpPr>
                <a:spLocks noChangeShapeType="1"/>
              </p:cNvSpPr>
              <p:nvPr/>
            </p:nvSpPr>
            <p:spPr bwMode="auto">
              <a:xfrm flipV="1">
                <a:off x="4147" y="16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2" name="Line 3986"/>
              <p:cNvSpPr>
                <a:spLocks noChangeShapeType="1"/>
              </p:cNvSpPr>
              <p:nvPr/>
            </p:nvSpPr>
            <p:spPr bwMode="auto">
              <a:xfrm flipV="1">
                <a:off x="4147" y="16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3" name="Line 3987"/>
              <p:cNvSpPr>
                <a:spLocks noChangeShapeType="1"/>
              </p:cNvSpPr>
              <p:nvPr/>
            </p:nvSpPr>
            <p:spPr bwMode="auto">
              <a:xfrm flipV="1">
                <a:off x="4147" y="16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4" name="Line 3988"/>
              <p:cNvSpPr>
                <a:spLocks noChangeShapeType="1"/>
              </p:cNvSpPr>
              <p:nvPr/>
            </p:nvSpPr>
            <p:spPr bwMode="auto">
              <a:xfrm flipV="1">
                <a:off x="4147" y="16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5" name="Line 3989"/>
              <p:cNvSpPr>
                <a:spLocks noChangeShapeType="1"/>
              </p:cNvSpPr>
              <p:nvPr/>
            </p:nvSpPr>
            <p:spPr bwMode="auto">
              <a:xfrm flipV="1">
                <a:off x="4147" y="16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6" name="Line 3990"/>
              <p:cNvSpPr>
                <a:spLocks noChangeShapeType="1"/>
              </p:cNvSpPr>
              <p:nvPr/>
            </p:nvSpPr>
            <p:spPr bwMode="auto">
              <a:xfrm flipV="1">
                <a:off x="4147" y="16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7" name="Line 3991"/>
              <p:cNvSpPr>
                <a:spLocks noChangeShapeType="1"/>
              </p:cNvSpPr>
              <p:nvPr/>
            </p:nvSpPr>
            <p:spPr bwMode="auto">
              <a:xfrm flipV="1">
                <a:off x="4147" y="16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8" name="Line 3992"/>
              <p:cNvSpPr>
                <a:spLocks noChangeShapeType="1"/>
              </p:cNvSpPr>
              <p:nvPr/>
            </p:nvSpPr>
            <p:spPr bwMode="auto">
              <a:xfrm flipV="1">
                <a:off x="4147" y="16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99" name="Line 3993"/>
              <p:cNvSpPr>
                <a:spLocks noChangeShapeType="1"/>
              </p:cNvSpPr>
              <p:nvPr/>
            </p:nvSpPr>
            <p:spPr bwMode="auto">
              <a:xfrm flipV="1">
                <a:off x="4147" y="15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0" name="Line 3994"/>
              <p:cNvSpPr>
                <a:spLocks noChangeShapeType="1"/>
              </p:cNvSpPr>
              <p:nvPr/>
            </p:nvSpPr>
            <p:spPr bwMode="auto">
              <a:xfrm flipV="1">
                <a:off x="4147" y="15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1" name="Line 3995"/>
              <p:cNvSpPr>
                <a:spLocks noChangeShapeType="1"/>
              </p:cNvSpPr>
              <p:nvPr/>
            </p:nvSpPr>
            <p:spPr bwMode="auto">
              <a:xfrm flipV="1">
                <a:off x="4147" y="15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02" name="Line 3996"/>
              <p:cNvSpPr>
                <a:spLocks noChangeShapeType="1"/>
              </p:cNvSpPr>
              <p:nvPr/>
            </p:nvSpPr>
            <p:spPr bwMode="auto">
              <a:xfrm flipV="1">
                <a:off x="4147" y="155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sp>
          <p:nvSpPr>
            <p:cNvPr id="6867" name="Line 3998"/>
            <p:cNvSpPr>
              <a:spLocks noChangeShapeType="1"/>
            </p:cNvSpPr>
            <p:nvPr/>
          </p:nvSpPr>
          <p:spPr bwMode="auto">
            <a:xfrm flipV="1">
              <a:off x="4147" y="154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8" name="Line 3999"/>
            <p:cNvSpPr>
              <a:spLocks noChangeShapeType="1"/>
            </p:cNvSpPr>
            <p:nvPr/>
          </p:nvSpPr>
          <p:spPr bwMode="auto">
            <a:xfrm flipV="1">
              <a:off x="4147" y="153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69" name="Line 4000"/>
            <p:cNvSpPr>
              <a:spLocks noChangeShapeType="1"/>
            </p:cNvSpPr>
            <p:nvPr/>
          </p:nvSpPr>
          <p:spPr bwMode="auto">
            <a:xfrm flipV="1">
              <a:off x="4147" y="152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0" name="Line 4001"/>
            <p:cNvSpPr>
              <a:spLocks noChangeShapeType="1"/>
            </p:cNvSpPr>
            <p:nvPr/>
          </p:nvSpPr>
          <p:spPr bwMode="auto">
            <a:xfrm flipV="1">
              <a:off x="4147" y="150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1" name="Line 4002"/>
            <p:cNvSpPr>
              <a:spLocks noChangeShapeType="1"/>
            </p:cNvSpPr>
            <p:nvPr/>
          </p:nvSpPr>
          <p:spPr bwMode="auto">
            <a:xfrm flipV="1">
              <a:off x="4147" y="149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2" name="Line 4003"/>
            <p:cNvSpPr>
              <a:spLocks noChangeShapeType="1"/>
            </p:cNvSpPr>
            <p:nvPr/>
          </p:nvSpPr>
          <p:spPr bwMode="auto">
            <a:xfrm flipV="1">
              <a:off x="4147" y="148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3" name="Line 4004"/>
            <p:cNvSpPr>
              <a:spLocks noChangeShapeType="1"/>
            </p:cNvSpPr>
            <p:nvPr/>
          </p:nvSpPr>
          <p:spPr bwMode="auto">
            <a:xfrm flipV="1">
              <a:off x="4147" y="147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4" name="Line 4005"/>
            <p:cNvSpPr>
              <a:spLocks noChangeShapeType="1"/>
            </p:cNvSpPr>
            <p:nvPr/>
          </p:nvSpPr>
          <p:spPr bwMode="auto">
            <a:xfrm flipV="1">
              <a:off x="4147" y="146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5" name="Line 4006"/>
            <p:cNvSpPr>
              <a:spLocks noChangeShapeType="1"/>
            </p:cNvSpPr>
            <p:nvPr/>
          </p:nvSpPr>
          <p:spPr bwMode="auto">
            <a:xfrm flipV="1">
              <a:off x="4147" y="144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6" name="Line 4007"/>
            <p:cNvSpPr>
              <a:spLocks noChangeShapeType="1"/>
            </p:cNvSpPr>
            <p:nvPr/>
          </p:nvSpPr>
          <p:spPr bwMode="auto">
            <a:xfrm flipV="1">
              <a:off x="4147" y="143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7" name="Line 4008"/>
            <p:cNvSpPr>
              <a:spLocks noChangeShapeType="1"/>
            </p:cNvSpPr>
            <p:nvPr/>
          </p:nvSpPr>
          <p:spPr bwMode="auto">
            <a:xfrm flipV="1">
              <a:off x="4147" y="142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8" name="Line 4009"/>
            <p:cNvSpPr>
              <a:spLocks noChangeShapeType="1"/>
            </p:cNvSpPr>
            <p:nvPr/>
          </p:nvSpPr>
          <p:spPr bwMode="auto">
            <a:xfrm flipV="1">
              <a:off x="4147" y="141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79" name="Line 4010"/>
            <p:cNvSpPr>
              <a:spLocks noChangeShapeType="1"/>
            </p:cNvSpPr>
            <p:nvPr/>
          </p:nvSpPr>
          <p:spPr bwMode="auto">
            <a:xfrm flipV="1">
              <a:off x="4147" y="140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0" name="Line 4011"/>
            <p:cNvSpPr>
              <a:spLocks noChangeShapeType="1"/>
            </p:cNvSpPr>
            <p:nvPr/>
          </p:nvSpPr>
          <p:spPr bwMode="auto">
            <a:xfrm flipV="1">
              <a:off x="4147" y="138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1" name="Line 4012"/>
            <p:cNvSpPr>
              <a:spLocks noChangeShapeType="1"/>
            </p:cNvSpPr>
            <p:nvPr/>
          </p:nvSpPr>
          <p:spPr bwMode="auto">
            <a:xfrm flipV="1">
              <a:off x="4147" y="137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2" name="Line 4013"/>
            <p:cNvSpPr>
              <a:spLocks noChangeShapeType="1"/>
            </p:cNvSpPr>
            <p:nvPr/>
          </p:nvSpPr>
          <p:spPr bwMode="auto">
            <a:xfrm flipV="1">
              <a:off x="4147" y="136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3" name="Line 4014"/>
            <p:cNvSpPr>
              <a:spLocks noChangeShapeType="1"/>
            </p:cNvSpPr>
            <p:nvPr/>
          </p:nvSpPr>
          <p:spPr bwMode="auto">
            <a:xfrm flipV="1">
              <a:off x="4147" y="135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4" name="Line 4015"/>
            <p:cNvSpPr>
              <a:spLocks noChangeShapeType="1"/>
            </p:cNvSpPr>
            <p:nvPr/>
          </p:nvSpPr>
          <p:spPr bwMode="auto">
            <a:xfrm flipV="1">
              <a:off x="4147" y="134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5" name="Line 4016"/>
            <p:cNvSpPr>
              <a:spLocks noChangeShapeType="1"/>
            </p:cNvSpPr>
            <p:nvPr/>
          </p:nvSpPr>
          <p:spPr bwMode="auto">
            <a:xfrm flipV="1">
              <a:off x="4147" y="132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6" name="Line 4017"/>
            <p:cNvSpPr>
              <a:spLocks noChangeShapeType="1"/>
            </p:cNvSpPr>
            <p:nvPr/>
          </p:nvSpPr>
          <p:spPr bwMode="auto">
            <a:xfrm flipV="1">
              <a:off x="4147" y="1316"/>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7" name="Line 4018"/>
            <p:cNvSpPr>
              <a:spLocks noChangeShapeType="1"/>
            </p:cNvSpPr>
            <p:nvPr/>
          </p:nvSpPr>
          <p:spPr bwMode="auto">
            <a:xfrm flipV="1">
              <a:off x="4147" y="1304"/>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8" name="Line 4019"/>
            <p:cNvSpPr>
              <a:spLocks noChangeShapeType="1"/>
            </p:cNvSpPr>
            <p:nvPr/>
          </p:nvSpPr>
          <p:spPr bwMode="auto">
            <a:xfrm flipV="1">
              <a:off x="4147" y="1292"/>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89" name="Line 4020"/>
            <p:cNvSpPr>
              <a:spLocks noChangeShapeType="1"/>
            </p:cNvSpPr>
            <p:nvPr/>
          </p:nvSpPr>
          <p:spPr bwMode="auto">
            <a:xfrm flipV="1">
              <a:off x="4147" y="1280"/>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0" name="Line 4021"/>
            <p:cNvSpPr>
              <a:spLocks noChangeShapeType="1"/>
            </p:cNvSpPr>
            <p:nvPr/>
          </p:nvSpPr>
          <p:spPr bwMode="auto">
            <a:xfrm flipV="1">
              <a:off x="4147" y="1268"/>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1" name="Line 4022"/>
            <p:cNvSpPr>
              <a:spLocks noChangeShapeType="1"/>
            </p:cNvSpPr>
            <p:nvPr/>
          </p:nvSpPr>
          <p:spPr bwMode="auto">
            <a:xfrm flipV="1">
              <a:off x="4147" y="2951"/>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2" name="Line 4023"/>
            <p:cNvSpPr>
              <a:spLocks noChangeShapeType="1"/>
            </p:cNvSpPr>
            <p:nvPr/>
          </p:nvSpPr>
          <p:spPr bwMode="auto">
            <a:xfrm>
              <a:off x="4147" y="1267"/>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3" name="Freeform 4024"/>
            <p:cNvSpPr>
              <a:spLocks/>
            </p:cNvSpPr>
            <p:nvPr/>
          </p:nvSpPr>
          <p:spPr bwMode="auto">
            <a:xfrm>
              <a:off x="4111" y="3035"/>
              <a:ext cx="45" cy="70"/>
            </a:xfrm>
            <a:custGeom>
              <a:avLst/>
              <a:gdLst>
                <a:gd name="T0" fmla="*/ 17 w 89"/>
                <a:gd name="T1" fmla="*/ 99 h 139"/>
                <a:gd name="T2" fmla="*/ 23 w 89"/>
                <a:gd name="T3" fmla="*/ 113 h 139"/>
                <a:gd name="T4" fmla="*/ 31 w 89"/>
                <a:gd name="T5" fmla="*/ 120 h 139"/>
                <a:gd name="T6" fmla="*/ 43 w 89"/>
                <a:gd name="T7" fmla="*/ 124 h 139"/>
                <a:gd name="T8" fmla="*/ 59 w 89"/>
                <a:gd name="T9" fmla="*/ 120 h 139"/>
                <a:gd name="T10" fmla="*/ 68 w 89"/>
                <a:gd name="T11" fmla="*/ 110 h 139"/>
                <a:gd name="T12" fmla="*/ 71 w 89"/>
                <a:gd name="T13" fmla="*/ 96 h 139"/>
                <a:gd name="T14" fmla="*/ 68 w 89"/>
                <a:gd name="T15" fmla="*/ 82 h 139"/>
                <a:gd name="T16" fmla="*/ 59 w 89"/>
                <a:gd name="T17" fmla="*/ 73 h 139"/>
                <a:gd name="T18" fmla="*/ 45 w 89"/>
                <a:gd name="T19" fmla="*/ 70 h 139"/>
                <a:gd name="T20" fmla="*/ 33 w 89"/>
                <a:gd name="T21" fmla="*/ 71 h 139"/>
                <a:gd name="T22" fmla="*/ 38 w 89"/>
                <a:gd name="T23" fmla="*/ 56 h 139"/>
                <a:gd name="T24" fmla="*/ 50 w 89"/>
                <a:gd name="T25" fmla="*/ 52 h 139"/>
                <a:gd name="T26" fmla="*/ 61 w 89"/>
                <a:gd name="T27" fmla="*/ 47 h 139"/>
                <a:gd name="T28" fmla="*/ 64 w 89"/>
                <a:gd name="T29" fmla="*/ 35 h 139"/>
                <a:gd name="T30" fmla="*/ 61 w 89"/>
                <a:gd name="T31" fmla="*/ 24 h 139"/>
                <a:gd name="T32" fmla="*/ 54 w 89"/>
                <a:gd name="T33" fmla="*/ 17 h 139"/>
                <a:gd name="T34" fmla="*/ 43 w 89"/>
                <a:gd name="T35" fmla="*/ 15 h 139"/>
                <a:gd name="T36" fmla="*/ 31 w 89"/>
                <a:gd name="T37" fmla="*/ 17 h 139"/>
                <a:gd name="T38" fmla="*/ 24 w 89"/>
                <a:gd name="T39" fmla="*/ 24 h 139"/>
                <a:gd name="T40" fmla="*/ 19 w 89"/>
                <a:gd name="T41" fmla="*/ 36 h 139"/>
                <a:gd name="T42" fmla="*/ 5 w 89"/>
                <a:gd name="T43" fmla="*/ 24 h 139"/>
                <a:gd name="T44" fmla="*/ 16 w 89"/>
                <a:gd name="T45" fmla="*/ 8 h 139"/>
                <a:gd name="T46" fmla="*/ 31 w 89"/>
                <a:gd name="T47" fmla="*/ 0 h 139"/>
                <a:gd name="T48" fmla="*/ 52 w 89"/>
                <a:gd name="T49" fmla="*/ 0 h 139"/>
                <a:gd name="T50" fmla="*/ 68 w 89"/>
                <a:gd name="T51" fmla="*/ 7 h 139"/>
                <a:gd name="T52" fmla="*/ 77 w 89"/>
                <a:gd name="T53" fmla="*/ 17 h 139"/>
                <a:gd name="T54" fmla="*/ 82 w 89"/>
                <a:gd name="T55" fmla="*/ 35 h 139"/>
                <a:gd name="T56" fmla="*/ 77 w 89"/>
                <a:gd name="T57" fmla="*/ 50 h 139"/>
                <a:gd name="T58" fmla="*/ 68 w 89"/>
                <a:gd name="T59" fmla="*/ 57 h 139"/>
                <a:gd name="T60" fmla="*/ 70 w 89"/>
                <a:gd name="T61" fmla="*/ 64 h 139"/>
                <a:gd name="T62" fmla="*/ 82 w 89"/>
                <a:gd name="T63" fmla="*/ 73 h 139"/>
                <a:gd name="T64" fmla="*/ 89 w 89"/>
                <a:gd name="T65" fmla="*/ 87 h 139"/>
                <a:gd name="T66" fmla="*/ 87 w 89"/>
                <a:gd name="T67" fmla="*/ 111 h 139"/>
                <a:gd name="T68" fmla="*/ 61 w 89"/>
                <a:gd name="T69" fmla="*/ 136 h 139"/>
                <a:gd name="T70" fmla="*/ 26 w 89"/>
                <a:gd name="T71" fmla="*/ 136 h 139"/>
                <a:gd name="T72" fmla="*/ 9 w 89"/>
                <a:gd name="T73" fmla="*/ 122 h 139"/>
                <a:gd name="T74" fmla="*/ 2 w 89"/>
                <a:gd name="T75" fmla="*/ 1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139">
                  <a:moveTo>
                    <a:pt x="0" y="101"/>
                  </a:moveTo>
                  <a:lnTo>
                    <a:pt x="17" y="99"/>
                  </a:lnTo>
                  <a:lnTo>
                    <a:pt x="19" y="106"/>
                  </a:lnTo>
                  <a:lnTo>
                    <a:pt x="23" y="113"/>
                  </a:lnTo>
                  <a:lnTo>
                    <a:pt x="26" y="117"/>
                  </a:lnTo>
                  <a:lnTo>
                    <a:pt x="31" y="120"/>
                  </a:lnTo>
                  <a:lnTo>
                    <a:pt x="36" y="122"/>
                  </a:lnTo>
                  <a:lnTo>
                    <a:pt x="43" y="124"/>
                  </a:lnTo>
                  <a:lnTo>
                    <a:pt x="52" y="122"/>
                  </a:lnTo>
                  <a:lnTo>
                    <a:pt x="59" y="120"/>
                  </a:lnTo>
                  <a:lnTo>
                    <a:pt x="64" y="115"/>
                  </a:lnTo>
                  <a:lnTo>
                    <a:pt x="68" y="110"/>
                  </a:lnTo>
                  <a:lnTo>
                    <a:pt x="71" y="103"/>
                  </a:lnTo>
                  <a:lnTo>
                    <a:pt x="71" y="96"/>
                  </a:lnTo>
                  <a:lnTo>
                    <a:pt x="71" y="89"/>
                  </a:lnTo>
                  <a:lnTo>
                    <a:pt x="68" y="82"/>
                  </a:lnTo>
                  <a:lnTo>
                    <a:pt x="64" y="76"/>
                  </a:lnTo>
                  <a:lnTo>
                    <a:pt x="59" y="73"/>
                  </a:lnTo>
                  <a:lnTo>
                    <a:pt x="52" y="70"/>
                  </a:lnTo>
                  <a:lnTo>
                    <a:pt x="45" y="70"/>
                  </a:lnTo>
                  <a:lnTo>
                    <a:pt x="40" y="70"/>
                  </a:lnTo>
                  <a:lnTo>
                    <a:pt x="33" y="71"/>
                  </a:lnTo>
                  <a:lnTo>
                    <a:pt x="35" y="56"/>
                  </a:lnTo>
                  <a:lnTo>
                    <a:pt x="38" y="56"/>
                  </a:lnTo>
                  <a:lnTo>
                    <a:pt x="45" y="54"/>
                  </a:lnTo>
                  <a:lnTo>
                    <a:pt x="50" y="52"/>
                  </a:lnTo>
                  <a:lnTo>
                    <a:pt x="56" y="50"/>
                  </a:lnTo>
                  <a:lnTo>
                    <a:pt x="61" y="47"/>
                  </a:lnTo>
                  <a:lnTo>
                    <a:pt x="63" y="42"/>
                  </a:lnTo>
                  <a:lnTo>
                    <a:pt x="64" y="35"/>
                  </a:lnTo>
                  <a:lnTo>
                    <a:pt x="63" y="29"/>
                  </a:lnTo>
                  <a:lnTo>
                    <a:pt x="61" y="24"/>
                  </a:lnTo>
                  <a:lnTo>
                    <a:pt x="57" y="21"/>
                  </a:lnTo>
                  <a:lnTo>
                    <a:pt x="54" y="17"/>
                  </a:lnTo>
                  <a:lnTo>
                    <a:pt x="49" y="15"/>
                  </a:lnTo>
                  <a:lnTo>
                    <a:pt x="43" y="15"/>
                  </a:lnTo>
                  <a:lnTo>
                    <a:pt x="36" y="15"/>
                  </a:lnTo>
                  <a:lnTo>
                    <a:pt x="31" y="17"/>
                  </a:lnTo>
                  <a:lnTo>
                    <a:pt x="28" y="21"/>
                  </a:lnTo>
                  <a:lnTo>
                    <a:pt x="24" y="24"/>
                  </a:lnTo>
                  <a:lnTo>
                    <a:pt x="21" y="31"/>
                  </a:lnTo>
                  <a:lnTo>
                    <a:pt x="19" y="36"/>
                  </a:lnTo>
                  <a:lnTo>
                    <a:pt x="2" y="35"/>
                  </a:lnTo>
                  <a:lnTo>
                    <a:pt x="5" y="24"/>
                  </a:lnTo>
                  <a:lnTo>
                    <a:pt x="9" y="15"/>
                  </a:lnTo>
                  <a:lnTo>
                    <a:pt x="16" y="8"/>
                  </a:lnTo>
                  <a:lnTo>
                    <a:pt x="23" y="3"/>
                  </a:lnTo>
                  <a:lnTo>
                    <a:pt x="31" y="0"/>
                  </a:lnTo>
                  <a:lnTo>
                    <a:pt x="42" y="0"/>
                  </a:lnTo>
                  <a:lnTo>
                    <a:pt x="52" y="0"/>
                  </a:lnTo>
                  <a:lnTo>
                    <a:pt x="63" y="3"/>
                  </a:lnTo>
                  <a:lnTo>
                    <a:pt x="68" y="7"/>
                  </a:lnTo>
                  <a:lnTo>
                    <a:pt x="73" y="12"/>
                  </a:lnTo>
                  <a:lnTo>
                    <a:pt x="77" y="17"/>
                  </a:lnTo>
                  <a:lnTo>
                    <a:pt x="80" y="24"/>
                  </a:lnTo>
                  <a:lnTo>
                    <a:pt x="82" y="35"/>
                  </a:lnTo>
                  <a:lnTo>
                    <a:pt x="80" y="42"/>
                  </a:lnTo>
                  <a:lnTo>
                    <a:pt x="77" y="50"/>
                  </a:lnTo>
                  <a:lnTo>
                    <a:pt x="73" y="54"/>
                  </a:lnTo>
                  <a:lnTo>
                    <a:pt x="68" y="57"/>
                  </a:lnTo>
                  <a:lnTo>
                    <a:pt x="63" y="61"/>
                  </a:lnTo>
                  <a:lnTo>
                    <a:pt x="70" y="64"/>
                  </a:lnTo>
                  <a:lnTo>
                    <a:pt x="77" y="68"/>
                  </a:lnTo>
                  <a:lnTo>
                    <a:pt x="82" y="73"/>
                  </a:lnTo>
                  <a:lnTo>
                    <a:pt x="87" y="80"/>
                  </a:lnTo>
                  <a:lnTo>
                    <a:pt x="89" y="87"/>
                  </a:lnTo>
                  <a:lnTo>
                    <a:pt x="89" y="96"/>
                  </a:lnTo>
                  <a:lnTo>
                    <a:pt x="87" y="111"/>
                  </a:lnTo>
                  <a:lnTo>
                    <a:pt x="77" y="127"/>
                  </a:lnTo>
                  <a:lnTo>
                    <a:pt x="61" y="136"/>
                  </a:lnTo>
                  <a:lnTo>
                    <a:pt x="43" y="139"/>
                  </a:lnTo>
                  <a:lnTo>
                    <a:pt x="26" y="136"/>
                  </a:lnTo>
                  <a:lnTo>
                    <a:pt x="14" y="129"/>
                  </a:lnTo>
                  <a:lnTo>
                    <a:pt x="9" y="122"/>
                  </a:lnTo>
                  <a:lnTo>
                    <a:pt x="3" y="117"/>
                  </a:lnTo>
                  <a:lnTo>
                    <a:pt x="2" y="110"/>
                  </a:lnTo>
                  <a:lnTo>
                    <a:pt x="0" y="10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894" name="Freeform 4025"/>
            <p:cNvSpPr>
              <a:spLocks noEditPoints="1"/>
            </p:cNvSpPr>
            <p:nvPr/>
          </p:nvSpPr>
          <p:spPr bwMode="auto">
            <a:xfrm>
              <a:off x="4165" y="3035"/>
              <a:ext cx="44"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20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8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3 w 89"/>
                <a:gd name="T55" fmla="*/ 125 h 139"/>
                <a:gd name="T56" fmla="*/ 6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20"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8" y="90"/>
                  </a:lnTo>
                  <a:lnTo>
                    <a:pt x="84" y="108"/>
                  </a:lnTo>
                  <a:lnTo>
                    <a:pt x="81" y="118"/>
                  </a:lnTo>
                  <a:lnTo>
                    <a:pt x="75" y="125"/>
                  </a:lnTo>
                  <a:lnTo>
                    <a:pt x="70" y="131"/>
                  </a:lnTo>
                  <a:lnTo>
                    <a:pt x="63" y="136"/>
                  </a:lnTo>
                  <a:lnTo>
                    <a:pt x="54" y="138"/>
                  </a:lnTo>
                  <a:lnTo>
                    <a:pt x="44" y="139"/>
                  </a:lnTo>
                  <a:lnTo>
                    <a:pt x="26" y="136"/>
                  </a:lnTo>
                  <a:lnTo>
                    <a:pt x="13" y="125"/>
                  </a:lnTo>
                  <a:lnTo>
                    <a:pt x="6" y="111"/>
                  </a:lnTo>
                  <a:lnTo>
                    <a:pt x="0"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895" name="Rectangle 4026"/>
            <p:cNvSpPr>
              <a:spLocks noChangeArrowheads="1"/>
            </p:cNvSpPr>
            <p:nvPr/>
          </p:nvSpPr>
          <p:spPr bwMode="auto">
            <a:xfrm>
              <a:off x="1814" y="1267"/>
              <a:ext cx="2333"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96" name="Freeform 4027"/>
            <p:cNvSpPr>
              <a:spLocks noEditPoints="1"/>
            </p:cNvSpPr>
            <p:nvPr/>
          </p:nvSpPr>
          <p:spPr bwMode="auto">
            <a:xfrm>
              <a:off x="1807" y="1492"/>
              <a:ext cx="768" cy="633"/>
            </a:xfrm>
            <a:custGeom>
              <a:avLst/>
              <a:gdLst>
                <a:gd name="T0" fmla="*/ 36 w 1536"/>
                <a:gd name="T1" fmla="*/ 1251 h 1265"/>
                <a:gd name="T2" fmla="*/ 52 w 1536"/>
                <a:gd name="T3" fmla="*/ 1218 h 1265"/>
                <a:gd name="T4" fmla="*/ 78 w 1536"/>
                <a:gd name="T5" fmla="*/ 1133 h 1265"/>
                <a:gd name="T6" fmla="*/ 64 w 1536"/>
                <a:gd name="T7" fmla="*/ 1126 h 1265"/>
                <a:gd name="T8" fmla="*/ 23 w 1536"/>
                <a:gd name="T9" fmla="*/ 1206 h 1265"/>
                <a:gd name="T10" fmla="*/ 5 w 1536"/>
                <a:gd name="T11" fmla="*/ 1244 h 1265"/>
                <a:gd name="T12" fmla="*/ 148 w 1536"/>
                <a:gd name="T13" fmla="*/ 1037 h 1265"/>
                <a:gd name="T14" fmla="*/ 183 w 1536"/>
                <a:gd name="T15" fmla="*/ 900 h 1265"/>
                <a:gd name="T16" fmla="*/ 110 w 1536"/>
                <a:gd name="T17" fmla="*/ 1040 h 1265"/>
                <a:gd name="T18" fmla="*/ 326 w 1536"/>
                <a:gd name="T19" fmla="*/ 708 h 1265"/>
                <a:gd name="T20" fmla="*/ 340 w 1536"/>
                <a:gd name="T21" fmla="*/ 625 h 1265"/>
                <a:gd name="T22" fmla="*/ 414 w 1536"/>
                <a:gd name="T23" fmla="*/ 565 h 1265"/>
                <a:gd name="T24" fmla="*/ 448 w 1536"/>
                <a:gd name="T25" fmla="*/ 511 h 1265"/>
                <a:gd name="T26" fmla="*/ 405 w 1536"/>
                <a:gd name="T27" fmla="*/ 520 h 1265"/>
                <a:gd name="T28" fmla="*/ 372 w 1536"/>
                <a:gd name="T29" fmla="*/ 572 h 1265"/>
                <a:gd name="T30" fmla="*/ 497 w 1536"/>
                <a:gd name="T31" fmla="*/ 438 h 1265"/>
                <a:gd name="T32" fmla="*/ 508 w 1536"/>
                <a:gd name="T33" fmla="*/ 422 h 1265"/>
                <a:gd name="T34" fmla="*/ 499 w 1536"/>
                <a:gd name="T35" fmla="*/ 406 h 1265"/>
                <a:gd name="T36" fmla="*/ 508 w 1536"/>
                <a:gd name="T37" fmla="*/ 394 h 1265"/>
                <a:gd name="T38" fmla="*/ 523 w 1536"/>
                <a:gd name="T39" fmla="*/ 372 h 1265"/>
                <a:gd name="T40" fmla="*/ 576 w 1536"/>
                <a:gd name="T41" fmla="*/ 328 h 1265"/>
                <a:gd name="T42" fmla="*/ 557 w 1536"/>
                <a:gd name="T43" fmla="*/ 303 h 1265"/>
                <a:gd name="T44" fmla="*/ 511 w 1536"/>
                <a:gd name="T45" fmla="*/ 363 h 1265"/>
                <a:gd name="T46" fmla="*/ 496 w 1536"/>
                <a:gd name="T47" fmla="*/ 385 h 1265"/>
                <a:gd name="T48" fmla="*/ 483 w 1536"/>
                <a:gd name="T49" fmla="*/ 399 h 1265"/>
                <a:gd name="T50" fmla="*/ 483 w 1536"/>
                <a:gd name="T51" fmla="*/ 403 h 1265"/>
                <a:gd name="T52" fmla="*/ 471 w 1536"/>
                <a:gd name="T53" fmla="*/ 422 h 1265"/>
                <a:gd name="T54" fmla="*/ 651 w 1536"/>
                <a:gd name="T55" fmla="*/ 242 h 1265"/>
                <a:gd name="T56" fmla="*/ 740 w 1536"/>
                <a:gd name="T57" fmla="*/ 155 h 1265"/>
                <a:gd name="T58" fmla="*/ 674 w 1536"/>
                <a:gd name="T59" fmla="*/ 174 h 1265"/>
                <a:gd name="T60" fmla="*/ 811 w 1536"/>
                <a:gd name="T61" fmla="*/ 103 h 1265"/>
                <a:gd name="T62" fmla="*/ 866 w 1536"/>
                <a:gd name="T63" fmla="*/ 54 h 1265"/>
                <a:gd name="T64" fmla="*/ 920 w 1536"/>
                <a:gd name="T65" fmla="*/ 31 h 1265"/>
                <a:gd name="T66" fmla="*/ 942 w 1536"/>
                <a:gd name="T67" fmla="*/ 10 h 1265"/>
                <a:gd name="T68" fmla="*/ 914 w 1536"/>
                <a:gd name="T69" fmla="*/ 17 h 1265"/>
                <a:gd name="T70" fmla="*/ 859 w 1536"/>
                <a:gd name="T71" fmla="*/ 40 h 1265"/>
                <a:gd name="T72" fmla="*/ 1024 w 1536"/>
                <a:gd name="T73" fmla="*/ 31 h 1265"/>
                <a:gd name="T74" fmla="*/ 1084 w 1536"/>
                <a:gd name="T75" fmla="*/ 21 h 1265"/>
                <a:gd name="T76" fmla="*/ 1147 w 1536"/>
                <a:gd name="T77" fmla="*/ 38 h 1265"/>
                <a:gd name="T78" fmla="*/ 1185 w 1536"/>
                <a:gd name="T79" fmla="*/ 36 h 1265"/>
                <a:gd name="T80" fmla="*/ 1152 w 1536"/>
                <a:gd name="T81" fmla="*/ 24 h 1265"/>
                <a:gd name="T82" fmla="*/ 1051 w 1536"/>
                <a:gd name="T83" fmla="*/ 1 h 1265"/>
                <a:gd name="T84" fmla="*/ 1253 w 1536"/>
                <a:gd name="T85" fmla="*/ 115 h 1265"/>
                <a:gd name="T86" fmla="*/ 1297 w 1536"/>
                <a:gd name="T87" fmla="*/ 146 h 1265"/>
                <a:gd name="T88" fmla="*/ 1316 w 1536"/>
                <a:gd name="T89" fmla="*/ 122 h 1265"/>
                <a:gd name="T90" fmla="*/ 1255 w 1536"/>
                <a:gd name="T91" fmla="*/ 77 h 1265"/>
                <a:gd name="T92" fmla="*/ 1442 w 1536"/>
                <a:gd name="T93" fmla="*/ 295 h 1265"/>
                <a:gd name="T94" fmla="*/ 1461 w 1536"/>
                <a:gd name="T95" fmla="*/ 316 h 1265"/>
                <a:gd name="T96" fmla="*/ 1466 w 1536"/>
                <a:gd name="T97" fmla="*/ 324 h 1265"/>
                <a:gd name="T98" fmla="*/ 1482 w 1536"/>
                <a:gd name="T99" fmla="*/ 345 h 1265"/>
                <a:gd name="T100" fmla="*/ 1536 w 1536"/>
                <a:gd name="T101" fmla="*/ 363 h 1265"/>
                <a:gd name="T102" fmla="*/ 1494 w 1536"/>
                <a:gd name="T103" fmla="*/ 335 h 1265"/>
                <a:gd name="T104" fmla="*/ 1485 w 1536"/>
                <a:gd name="T105" fmla="*/ 298 h 1265"/>
                <a:gd name="T106" fmla="*/ 1473 w 1536"/>
                <a:gd name="T107" fmla="*/ 284 h 1265"/>
                <a:gd name="T108" fmla="*/ 1445 w 1536"/>
                <a:gd name="T109" fmla="*/ 251 h 1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6" h="1265">
                  <a:moveTo>
                    <a:pt x="0" y="1251"/>
                  </a:moveTo>
                  <a:lnTo>
                    <a:pt x="28" y="1265"/>
                  </a:lnTo>
                  <a:lnTo>
                    <a:pt x="31" y="1258"/>
                  </a:lnTo>
                  <a:lnTo>
                    <a:pt x="17" y="1251"/>
                  </a:lnTo>
                  <a:lnTo>
                    <a:pt x="31" y="1260"/>
                  </a:lnTo>
                  <a:lnTo>
                    <a:pt x="36" y="1251"/>
                  </a:lnTo>
                  <a:lnTo>
                    <a:pt x="38" y="1246"/>
                  </a:lnTo>
                  <a:lnTo>
                    <a:pt x="36" y="1249"/>
                  </a:lnTo>
                  <a:lnTo>
                    <a:pt x="43" y="1236"/>
                  </a:lnTo>
                  <a:lnTo>
                    <a:pt x="52" y="1216"/>
                  </a:lnTo>
                  <a:lnTo>
                    <a:pt x="38" y="1209"/>
                  </a:lnTo>
                  <a:lnTo>
                    <a:pt x="52" y="1218"/>
                  </a:lnTo>
                  <a:lnTo>
                    <a:pt x="64" y="1197"/>
                  </a:lnTo>
                  <a:lnTo>
                    <a:pt x="66" y="1192"/>
                  </a:lnTo>
                  <a:lnTo>
                    <a:pt x="64" y="1195"/>
                  </a:lnTo>
                  <a:lnTo>
                    <a:pt x="77" y="1169"/>
                  </a:lnTo>
                  <a:lnTo>
                    <a:pt x="92" y="1140"/>
                  </a:lnTo>
                  <a:lnTo>
                    <a:pt x="78" y="1133"/>
                  </a:lnTo>
                  <a:lnTo>
                    <a:pt x="92" y="1141"/>
                  </a:lnTo>
                  <a:lnTo>
                    <a:pt x="99" y="1126"/>
                  </a:lnTo>
                  <a:lnTo>
                    <a:pt x="73" y="1110"/>
                  </a:lnTo>
                  <a:lnTo>
                    <a:pt x="66" y="1126"/>
                  </a:lnTo>
                  <a:lnTo>
                    <a:pt x="57" y="1141"/>
                  </a:lnTo>
                  <a:lnTo>
                    <a:pt x="64" y="1126"/>
                  </a:lnTo>
                  <a:lnTo>
                    <a:pt x="49" y="1155"/>
                  </a:lnTo>
                  <a:lnTo>
                    <a:pt x="36" y="1181"/>
                  </a:lnTo>
                  <a:lnTo>
                    <a:pt x="50" y="1188"/>
                  </a:lnTo>
                  <a:lnTo>
                    <a:pt x="38" y="1181"/>
                  </a:lnTo>
                  <a:lnTo>
                    <a:pt x="26" y="1202"/>
                  </a:lnTo>
                  <a:lnTo>
                    <a:pt x="23" y="1206"/>
                  </a:lnTo>
                  <a:lnTo>
                    <a:pt x="24" y="1202"/>
                  </a:lnTo>
                  <a:lnTo>
                    <a:pt x="16" y="1222"/>
                  </a:lnTo>
                  <a:lnTo>
                    <a:pt x="9" y="1236"/>
                  </a:lnTo>
                  <a:lnTo>
                    <a:pt x="23" y="1242"/>
                  </a:lnTo>
                  <a:lnTo>
                    <a:pt x="10" y="1236"/>
                  </a:lnTo>
                  <a:lnTo>
                    <a:pt x="5" y="1244"/>
                  </a:lnTo>
                  <a:lnTo>
                    <a:pt x="2" y="1248"/>
                  </a:lnTo>
                  <a:lnTo>
                    <a:pt x="3" y="1244"/>
                  </a:lnTo>
                  <a:lnTo>
                    <a:pt x="0" y="1251"/>
                  </a:lnTo>
                  <a:close/>
                  <a:moveTo>
                    <a:pt x="110" y="1040"/>
                  </a:moveTo>
                  <a:lnTo>
                    <a:pt x="136" y="1056"/>
                  </a:lnTo>
                  <a:lnTo>
                    <a:pt x="148" y="1037"/>
                  </a:lnTo>
                  <a:lnTo>
                    <a:pt x="169" y="998"/>
                  </a:lnTo>
                  <a:lnTo>
                    <a:pt x="178" y="979"/>
                  </a:lnTo>
                  <a:lnTo>
                    <a:pt x="169" y="996"/>
                  </a:lnTo>
                  <a:lnTo>
                    <a:pt x="190" y="956"/>
                  </a:lnTo>
                  <a:lnTo>
                    <a:pt x="211" y="914"/>
                  </a:lnTo>
                  <a:lnTo>
                    <a:pt x="183" y="900"/>
                  </a:lnTo>
                  <a:lnTo>
                    <a:pt x="162" y="942"/>
                  </a:lnTo>
                  <a:lnTo>
                    <a:pt x="141" y="982"/>
                  </a:lnTo>
                  <a:lnTo>
                    <a:pt x="155" y="989"/>
                  </a:lnTo>
                  <a:lnTo>
                    <a:pt x="143" y="982"/>
                  </a:lnTo>
                  <a:lnTo>
                    <a:pt x="122" y="1021"/>
                  </a:lnTo>
                  <a:lnTo>
                    <a:pt x="110" y="1040"/>
                  </a:lnTo>
                  <a:close/>
                  <a:moveTo>
                    <a:pt x="222" y="831"/>
                  </a:moveTo>
                  <a:lnTo>
                    <a:pt x="248" y="846"/>
                  </a:lnTo>
                  <a:lnTo>
                    <a:pt x="258" y="831"/>
                  </a:lnTo>
                  <a:lnTo>
                    <a:pt x="283" y="789"/>
                  </a:lnTo>
                  <a:lnTo>
                    <a:pt x="305" y="747"/>
                  </a:lnTo>
                  <a:lnTo>
                    <a:pt x="326" y="708"/>
                  </a:lnTo>
                  <a:lnTo>
                    <a:pt x="300" y="693"/>
                  </a:lnTo>
                  <a:lnTo>
                    <a:pt x="279" y="731"/>
                  </a:lnTo>
                  <a:lnTo>
                    <a:pt x="256" y="773"/>
                  </a:lnTo>
                  <a:lnTo>
                    <a:pt x="232" y="815"/>
                  </a:lnTo>
                  <a:lnTo>
                    <a:pt x="222" y="831"/>
                  </a:lnTo>
                  <a:close/>
                  <a:moveTo>
                    <a:pt x="340" y="625"/>
                  </a:moveTo>
                  <a:lnTo>
                    <a:pt x="366" y="640"/>
                  </a:lnTo>
                  <a:lnTo>
                    <a:pt x="373" y="632"/>
                  </a:lnTo>
                  <a:lnTo>
                    <a:pt x="393" y="598"/>
                  </a:lnTo>
                  <a:lnTo>
                    <a:pt x="379" y="590"/>
                  </a:lnTo>
                  <a:lnTo>
                    <a:pt x="393" y="598"/>
                  </a:lnTo>
                  <a:lnTo>
                    <a:pt x="414" y="565"/>
                  </a:lnTo>
                  <a:lnTo>
                    <a:pt x="431" y="537"/>
                  </a:lnTo>
                  <a:lnTo>
                    <a:pt x="417" y="529"/>
                  </a:lnTo>
                  <a:lnTo>
                    <a:pt x="431" y="537"/>
                  </a:lnTo>
                  <a:lnTo>
                    <a:pt x="448" y="511"/>
                  </a:lnTo>
                  <a:lnTo>
                    <a:pt x="441" y="522"/>
                  </a:lnTo>
                  <a:lnTo>
                    <a:pt x="448" y="511"/>
                  </a:lnTo>
                  <a:lnTo>
                    <a:pt x="450" y="506"/>
                  </a:lnTo>
                  <a:lnTo>
                    <a:pt x="424" y="490"/>
                  </a:lnTo>
                  <a:lnTo>
                    <a:pt x="422" y="495"/>
                  </a:lnTo>
                  <a:lnTo>
                    <a:pt x="434" y="502"/>
                  </a:lnTo>
                  <a:lnTo>
                    <a:pt x="422" y="494"/>
                  </a:lnTo>
                  <a:lnTo>
                    <a:pt x="405" y="520"/>
                  </a:lnTo>
                  <a:lnTo>
                    <a:pt x="414" y="508"/>
                  </a:lnTo>
                  <a:lnTo>
                    <a:pt x="387" y="550"/>
                  </a:lnTo>
                  <a:lnTo>
                    <a:pt x="400" y="557"/>
                  </a:lnTo>
                  <a:lnTo>
                    <a:pt x="387" y="548"/>
                  </a:lnTo>
                  <a:lnTo>
                    <a:pt x="366" y="581"/>
                  </a:lnTo>
                  <a:lnTo>
                    <a:pt x="372" y="572"/>
                  </a:lnTo>
                  <a:lnTo>
                    <a:pt x="366" y="583"/>
                  </a:lnTo>
                  <a:lnTo>
                    <a:pt x="347" y="616"/>
                  </a:lnTo>
                  <a:lnTo>
                    <a:pt x="340" y="625"/>
                  </a:lnTo>
                  <a:close/>
                  <a:moveTo>
                    <a:pt x="468" y="426"/>
                  </a:moveTo>
                  <a:lnTo>
                    <a:pt x="494" y="441"/>
                  </a:lnTo>
                  <a:lnTo>
                    <a:pt x="497" y="438"/>
                  </a:lnTo>
                  <a:lnTo>
                    <a:pt x="483" y="429"/>
                  </a:lnTo>
                  <a:lnTo>
                    <a:pt x="497" y="438"/>
                  </a:lnTo>
                  <a:lnTo>
                    <a:pt x="504" y="427"/>
                  </a:lnTo>
                  <a:lnTo>
                    <a:pt x="490" y="419"/>
                  </a:lnTo>
                  <a:lnTo>
                    <a:pt x="503" y="429"/>
                  </a:lnTo>
                  <a:lnTo>
                    <a:pt x="508" y="422"/>
                  </a:lnTo>
                  <a:lnTo>
                    <a:pt x="496" y="412"/>
                  </a:lnTo>
                  <a:lnTo>
                    <a:pt x="508" y="424"/>
                  </a:lnTo>
                  <a:lnTo>
                    <a:pt x="511" y="420"/>
                  </a:lnTo>
                  <a:lnTo>
                    <a:pt x="515" y="415"/>
                  </a:lnTo>
                  <a:lnTo>
                    <a:pt x="515" y="406"/>
                  </a:lnTo>
                  <a:lnTo>
                    <a:pt x="499" y="406"/>
                  </a:lnTo>
                  <a:lnTo>
                    <a:pt x="511" y="419"/>
                  </a:lnTo>
                  <a:lnTo>
                    <a:pt x="515" y="415"/>
                  </a:lnTo>
                  <a:lnTo>
                    <a:pt x="513" y="415"/>
                  </a:lnTo>
                  <a:lnTo>
                    <a:pt x="516" y="412"/>
                  </a:lnTo>
                  <a:lnTo>
                    <a:pt x="522" y="403"/>
                  </a:lnTo>
                  <a:lnTo>
                    <a:pt x="508" y="394"/>
                  </a:lnTo>
                  <a:lnTo>
                    <a:pt x="522" y="403"/>
                  </a:lnTo>
                  <a:lnTo>
                    <a:pt x="529" y="392"/>
                  </a:lnTo>
                  <a:lnTo>
                    <a:pt x="515" y="384"/>
                  </a:lnTo>
                  <a:lnTo>
                    <a:pt x="527" y="392"/>
                  </a:lnTo>
                  <a:lnTo>
                    <a:pt x="536" y="380"/>
                  </a:lnTo>
                  <a:lnTo>
                    <a:pt x="523" y="372"/>
                  </a:lnTo>
                  <a:lnTo>
                    <a:pt x="536" y="382"/>
                  </a:lnTo>
                  <a:lnTo>
                    <a:pt x="548" y="366"/>
                  </a:lnTo>
                  <a:lnTo>
                    <a:pt x="562" y="349"/>
                  </a:lnTo>
                  <a:lnTo>
                    <a:pt x="555" y="358"/>
                  </a:lnTo>
                  <a:lnTo>
                    <a:pt x="562" y="347"/>
                  </a:lnTo>
                  <a:lnTo>
                    <a:pt x="576" y="328"/>
                  </a:lnTo>
                  <a:lnTo>
                    <a:pt x="564" y="319"/>
                  </a:lnTo>
                  <a:lnTo>
                    <a:pt x="576" y="330"/>
                  </a:lnTo>
                  <a:lnTo>
                    <a:pt x="588" y="316"/>
                  </a:lnTo>
                  <a:lnTo>
                    <a:pt x="564" y="296"/>
                  </a:lnTo>
                  <a:lnTo>
                    <a:pt x="551" y="310"/>
                  </a:lnTo>
                  <a:lnTo>
                    <a:pt x="557" y="303"/>
                  </a:lnTo>
                  <a:lnTo>
                    <a:pt x="551" y="310"/>
                  </a:lnTo>
                  <a:lnTo>
                    <a:pt x="537" y="330"/>
                  </a:lnTo>
                  <a:lnTo>
                    <a:pt x="550" y="338"/>
                  </a:lnTo>
                  <a:lnTo>
                    <a:pt x="537" y="330"/>
                  </a:lnTo>
                  <a:lnTo>
                    <a:pt x="523" y="347"/>
                  </a:lnTo>
                  <a:lnTo>
                    <a:pt x="511" y="363"/>
                  </a:lnTo>
                  <a:lnTo>
                    <a:pt x="518" y="352"/>
                  </a:lnTo>
                  <a:lnTo>
                    <a:pt x="511" y="363"/>
                  </a:lnTo>
                  <a:lnTo>
                    <a:pt x="503" y="375"/>
                  </a:lnTo>
                  <a:lnTo>
                    <a:pt x="490" y="394"/>
                  </a:lnTo>
                  <a:lnTo>
                    <a:pt x="503" y="375"/>
                  </a:lnTo>
                  <a:lnTo>
                    <a:pt x="496" y="385"/>
                  </a:lnTo>
                  <a:lnTo>
                    <a:pt x="501" y="378"/>
                  </a:lnTo>
                  <a:lnTo>
                    <a:pt x="490" y="396"/>
                  </a:lnTo>
                  <a:lnTo>
                    <a:pt x="503" y="403"/>
                  </a:lnTo>
                  <a:lnTo>
                    <a:pt x="492" y="392"/>
                  </a:lnTo>
                  <a:lnTo>
                    <a:pt x="489" y="396"/>
                  </a:lnTo>
                  <a:lnTo>
                    <a:pt x="483" y="399"/>
                  </a:lnTo>
                  <a:lnTo>
                    <a:pt x="483" y="408"/>
                  </a:lnTo>
                  <a:lnTo>
                    <a:pt x="499" y="408"/>
                  </a:lnTo>
                  <a:lnTo>
                    <a:pt x="489" y="398"/>
                  </a:lnTo>
                  <a:lnTo>
                    <a:pt x="485" y="401"/>
                  </a:lnTo>
                  <a:lnTo>
                    <a:pt x="487" y="399"/>
                  </a:lnTo>
                  <a:lnTo>
                    <a:pt x="483" y="403"/>
                  </a:lnTo>
                  <a:lnTo>
                    <a:pt x="478" y="410"/>
                  </a:lnTo>
                  <a:lnTo>
                    <a:pt x="476" y="413"/>
                  </a:lnTo>
                  <a:lnTo>
                    <a:pt x="478" y="410"/>
                  </a:lnTo>
                  <a:lnTo>
                    <a:pt x="471" y="420"/>
                  </a:lnTo>
                  <a:lnTo>
                    <a:pt x="480" y="408"/>
                  </a:lnTo>
                  <a:lnTo>
                    <a:pt x="471" y="422"/>
                  </a:lnTo>
                  <a:lnTo>
                    <a:pt x="468" y="426"/>
                  </a:lnTo>
                  <a:close/>
                  <a:moveTo>
                    <a:pt x="614" y="235"/>
                  </a:moveTo>
                  <a:lnTo>
                    <a:pt x="637" y="256"/>
                  </a:lnTo>
                  <a:lnTo>
                    <a:pt x="651" y="241"/>
                  </a:lnTo>
                  <a:lnTo>
                    <a:pt x="639" y="230"/>
                  </a:lnTo>
                  <a:lnTo>
                    <a:pt x="651" y="242"/>
                  </a:lnTo>
                  <a:lnTo>
                    <a:pt x="696" y="197"/>
                  </a:lnTo>
                  <a:lnTo>
                    <a:pt x="684" y="185"/>
                  </a:lnTo>
                  <a:lnTo>
                    <a:pt x="695" y="197"/>
                  </a:lnTo>
                  <a:lnTo>
                    <a:pt x="740" y="155"/>
                  </a:lnTo>
                  <a:lnTo>
                    <a:pt x="729" y="143"/>
                  </a:lnTo>
                  <a:lnTo>
                    <a:pt x="740" y="155"/>
                  </a:lnTo>
                  <a:lnTo>
                    <a:pt x="749" y="146"/>
                  </a:lnTo>
                  <a:lnTo>
                    <a:pt x="729" y="122"/>
                  </a:lnTo>
                  <a:lnTo>
                    <a:pt x="719" y="132"/>
                  </a:lnTo>
                  <a:lnTo>
                    <a:pt x="674" y="174"/>
                  </a:lnTo>
                  <a:lnTo>
                    <a:pt x="663" y="185"/>
                  </a:lnTo>
                  <a:lnTo>
                    <a:pt x="674" y="174"/>
                  </a:lnTo>
                  <a:lnTo>
                    <a:pt x="628" y="220"/>
                  </a:lnTo>
                  <a:lnTo>
                    <a:pt x="633" y="214"/>
                  </a:lnTo>
                  <a:lnTo>
                    <a:pt x="628" y="220"/>
                  </a:lnTo>
                  <a:lnTo>
                    <a:pt x="614" y="235"/>
                  </a:lnTo>
                  <a:close/>
                  <a:moveTo>
                    <a:pt x="794" y="77"/>
                  </a:moveTo>
                  <a:lnTo>
                    <a:pt x="811" y="103"/>
                  </a:lnTo>
                  <a:lnTo>
                    <a:pt x="831" y="90"/>
                  </a:lnTo>
                  <a:lnTo>
                    <a:pt x="822" y="77"/>
                  </a:lnTo>
                  <a:lnTo>
                    <a:pt x="829" y="90"/>
                  </a:lnTo>
                  <a:lnTo>
                    <a:pt x="852" y="78"/>
                  </a:lnTo>
                  <a:lnTo>
                    <a:pt x="873" y="68"/>
                  </a:lnTo>
                  <a:lnTo>
                    <a:pt x="866" y="54"/>
                  </a:lnTo>
                  <a:lnTo>
                    <a:pt x="873" y="68"/>
                  </a:lnTo>
                  <a:lnTo>
                    <a:pt x="892" y="59"/>
                  </a:lnTo>
                  <a:lnTo>
                    <a:pt x="885" y="45"/>
                  </a:lnTo>
                  <a:lnTo>
                    <a:pt x="892" y="61"/>
                  </a:lnTo>
                  <a:lnTo>
                    <a:pt x="927" y="47"/>
                  </a:lnTo>
                  <a:lnTo>
                    <a:pt x="920" y="31"/>
                  </a:lnTo>
                  <a:lnTo>
                    <a:pt x="923" y="47"/>
                  </a:lnTo>
                  <a:lnTo>
                    <a:pt x="939" y="43"/>
                  </a:lnTo>
                  <a:lnTo>
                    <a:pt x="942" y="42"/>
                  </a:lnTo>
                  <a:lnTo>
                    <a:pt x="941" y="43"/>
                  </a:lnTo>
                  <a:lnTo>
                    <a:pt x="951" y="40"/>
                  </a:lnTo>
                  <a:lnTo>
                    <a:pt x="942" y="10"/>
                  </a:lnTo>
                  <a:lnTo>
                    <a:pt x="932" y="14"/>
                  </a:lnTo>
                  <a:lnTo>
                    <a:pt x="935" y="28"/>
                  </a:lnTo>
                  <a:lnTo>
                    <a:pt x="932" y="14"/>
                  </a:lnTo>
                  <a:lnTo>
                    <a:pt x="916" y="17"/>
                  </a:lnTo>
                  <a:lnTo>
                    <a:pt x="911" y="17"/>
                  </a:lnTo>
                  <a:lnTo>
                    <a:pt x="914" y="17"/>
                  </a:lnTo>
                  <a:lnTo>
                    <a:pt x="880" y="31"/>
                  </a:lnTo>
                  <a:lnTo>
                    <a:pt x="895" y="24"/>
                  </a:lnTo>
                  <a:lnTo>
                    <a:pt x="880" y="31"/>
                  </a:lnTo>
                  <a:lnTo>
                    <a:pt x="860" y="40"/>
                  </a:lnTo>
                  <a:lnTo>
                    <a:pt x="850" y="45"/>
                  </a:lnTo>
                  <a:lnTo>
                    <a:pt x="859" y="40"/>
                  </a:lnTo>
                  <a:lnTo>
                    <a:pt x="838" y="50"/>
                  </a:lnTo>
                  <a:lnTo>
                    <a:pt x="815" y="63"/>
                  </a:lnTo>
                  <a:lnTo>
                    <a:pt x="813" y="64"/>
                  </a:lnTo>
                  <a:lnTo>
                    <a:pt x="794" y="77"/>
                  </a:lnTo>
                  <a:close/>
                  <a:moveTo>
                    <a:pt x="1024" y="0"/>
                  </a:moveTo>
                  <a:lnTo>
                    <a:pt x="1024" y="31"/>
                  </a:lnTo>
                  <a:lnTo>
                    <a:pt x="1035" y="31"/>
                  </a:lnTo>
                  <a:lnTo>
                    <a:pt x="1035" y="15"/>
                  </a:lnTo>
                  <a:lnTo>
                    <a:pt x="1033" y="31"/>
                  </a:lnTo>
                  <a:lnTo>
                    <a:pt x="1047" y="33"/>
                  </a:lnTo>
                  <a:lnTo>
                    <a:pt x="1082" y="36"/>
                  </a:lnTo>
                  <a:lnTo>
                    <a:pt x="1084" y="21"/>
                  </a:lnTo>
                  <a:lnTo>
                    <a:pt x="1080" y="36"/>
                  </a:lnTo>
                  <a:lnTo>
                    <a:pt x="1122" y="47"/>
                  </a:lnTo>
                  <a:lnTo>
                    <a:pt x="1126" y="31"/>
                  </a:lnTo>
                  <a:lnTo>
                    <a:pt x="1120" y="47"/>
                  </a:lnTo>
                  <a:lnTo>
                    <a:pt x="1141" y="54"/>
                  </a:lnTo>
                  <a:lnTo>
                    <a:pt x="1147" y="38"/>
                  </a:lnTo>
                  <a:lnTo>
                    <a:pt x="1141" y="54"/>
                  </a:lnTo>
                  <a:lnTo>
                    <a:pt x="1164" y="63"/>
                  </a:lnTo>
                  <a:lnTo>
                    <a:pt x="1169" y="47"/>
                  </a:lnTo>
                  <a:lnTo>
                    <a:pt x="1162" y="61"/>
                  </a:lnTo>
                  <a:lnTo>
                    <a:pt x="1171" y="64"/>
                  </a:lnTo>
                  <a:lnTo>
                    <a:pt x="1185" y="36"/>
                  </a:lnTo>
                  <a:lnTo>
                    <a:pt x="1176" y="33"/>
                  </a:lnTo>
                  <a:lnTo>
                    <a:pt x="1169" y="29"/>
                  </a:lnTo>
                  <a:lnTo>
                    <a:pt x="1176" y="33"/>
                  </a:lnTo>
                  <a:lnTo>
                    <a:pt x="1154" y="24"/>
                  </a:lnTo>
                  <a:lnTo>
                    <a:pt x="1159" y="26"/>
                  </a:lnTo>
                  <a:lnTo>
                    <a:pt x="1152" y="24"/>
                  </a:lnTo>
                  <a:lnTo>
                    <a:pt x="1131" y="17"/>
                  </a:lnTo>
                  <a:lnTo>
                    <a:pt x="1136" y="19"/>
                  </a:lnTo>
                  <a:lnTo>
                    <a:pt x="1087" y="7"/>
                  </a:lnTo>
                  <a:lnTo>
                    <a:pt x="1082" y="5"/>
                  </a:lnTo>
                  <a:lnTo>
                    <a:pt x="1086" y="5"/>
                  </a:lnTo>
                  <a:lnTo>
                    <a:pt x="1051" y="1"/>
                  </a:lnTo>
                  <a:lnTo>
                    <a:pt x="1037" y="0"/>
                  </a:lnTo>
                  <a:lnTo>
                    <a:pt x="1035" y="0"/>
                  </a:lnTo>
                  <a:lnTo>
                    <a:pt x="1024" y="0"/>
                  </a:lnTo>
                  <a:close/>
                  <a:moveTo>
                    <a:pt x="1255" y="77"/>
                  </a:moveTo>
                  <a:lnTo>
                    <a:pt x="1237" y="103"/>
                  </a:lnTo>
                  <a:lnTo>
                    <a:pt x="1253" y="115"/>
                  </a:lnTo>
                  <a:lnTo>
                    <a:pt x="1276" y="131"/>
                  </a:lnTo>
                  <a:lnTo>
                    <a:pt x="1284" y="117"/>
                  </a:lnTo>
                  <a:lnTo>
                    <a:pt x="1276" y="129"/>
                  </a:lnTo>
                  <a:lnTo>
                    <a:pt x="1298" y="146"/>
                  </a:lnTo>
                  <a:lnTo>
                    <a:pt x="1307" y="134"/>
                  </a:lnTo>
                  <a:lnTo>
                    <a:pt x="1297" y="146"/>
                  </a:lnTo>
                  <a:lnTo>
                    <a:pt x="1339" y="185"/>
                  </a:lnTo>
                  <a:lnTo>
                    <a:pt x="1358" y="202"/>
                  </a:lnTo>
                  <a:lnTo>
                    <a:pt x="1379" y="180"/>
                  </a:lnTo>
                  <a:lnTo>
                    <a:pt x="1360" y="162"/>
                  </a:lnTo>
                  <a:lnTo>
                    <a:pt x="1318" y="124"/>
                  </a:lnTo>
                  <a:lnTo>
                    <a:pt x="1316" y="122"/>
                  </a:lnTo>
                  <a:lnTo>
                    <a:pt x="1318" y="122"/>
                  </a:lnTo>
                  <a:lnTo>
                    <a:pt x="1295" y="104"/>
                  </a:lnTo>
                  <a:lnTo>
                    <a:pt x="1291" y="101"/>
                  </a:lnTo>
                  <a:lnTo>
                    <a:pt x="1293" y="104"/>
                  </a:lnTo>
                  <a:lnTo>
                    <a:pt x="1271" y="89"/>
                  </a:lnTo>
                  <a:lnTo>
                    <a:pt x="1255" y="77"/>
                  </a:lnTo>
                  <a:close/>
                  <a:moveTo>
                    <a:pt x="1435" y="237"/>
                  </a:moveTo>
                  <a:lnTo>
                    <a:pt x="1410" y="256"/>
                  </a:lnTo>
                  <a:lnTo>
                    <a:pt x="1421" y="270"/>
                  </a:lnTo>
                  <a:lnTo>
                    <a:pt x="1428" y="279"/>
                  </a:lnTo>
                  <a:lnTo>
                    <a:pt x="1421" y="270"/>
                  </a:lnTo>
                  <a:lnTo>
                    <a:pt x="1442" y="295"/>
                  </a:lnTo>
                  <a:lnTo>
                    <a:pt x="1454" y="284"/>
                  </a:lnTo>
                  <a:lnTo>
                    <a:pt x="1442" y="295"/>
                  </a:lnTo>
                  <a:lnTo>
                    <a:pt x="1449" y="303"/>
                  </a:lnTo>
                  <a:lnTo>
                    <a:pt x="1452" y="307"/>
                  </a:lnTo>
                  <a:lnTo>
                    <a:pt x="1450" y="305"/>
                  </a:lnTo>
                  <a:lnTo>
                    <a:pt x="1461" y="316"/>
                  </a:lnTo>
                  <a:lnTo>
                    <a:pt x="1471" y="303"/>
                  </a:lnTo>
                  <a:lnTo>
                    <a:pt x="1457" y="310"/>
                  </a:lnTo>
                  <a:lnTo>
                    <a:pt x="1459" y="314"/>
                  </a:lnTo>
                  <a:lnTo>
                    <a:pt x="1459" y="316"/>
                  </a:lnTo>
                  <a:lnTo>
                    <a:pt x="1461" y="317"/>
                  </a:lnTo>
                  <a:lnTo>
                    <a:pt x="1466" y="324"/>
                  </a:lnTo>
                  <a:lnTo>
                    <a:pt x="1473" y="333"/>
                  </a:lnTo>
                  <a:lnTo>
                    <a:pt x="1485" y="323"/>
                  </a:lnTo>
                  <a:lnTo>
                    <a:pt x="1473" y="331"/>
                  </a:lnTo>
                  <a:lnTo>
                    <a:pt x="1482" y="344"/>
                  </a:lnTo>
                  <a:lnTo>
                    <a:pt x="1489" y="354"/>
                  </a:lnTo>
                  <a:lnTo>
                    <a:pt x="1482" y="345"/>
                  </a:lnTo>
                  <a:lnTo>
                    <a:pt x="1494" y="361"/>
                  </a:lnTo>
                  <a:lnTo>
                    <a:pt x="1508" y="378"/>
                  </a:lnTo>
                  <a:lnTo>
                    <a:pt x="1520" y="368"/>
                  </a:lnTo>
                  <a:lnTo>
                    <a:pt x="1508" y="377"/>
                  </a:lnTo>
                  <a:lnTo>
                    <a:pt x="1510" y="380"/>
                  </a:lnTo>
                  <a:lnTo>
                    <a:pt x="1536" y="363"/>
                  </a:lnTo>
                  <a:lnTo>
                    <a:pt x="1534" y="359"/>
                  </a:lnTo>
                  <a:lnTo>
                    <a:pt x="1534" y="361"/>
                  </a:lnTo>
                  <a:lnTo>
                    <a:pt x="1532" y="359"/>
                  </a:lnTo>
                  <a:lnTo>
                    <a:pt x="1518" y="342"/>
                  </a:lnTo>
                  <a:lnTo>
                    <a:pt x="1506" y="326"/>
                  </a:lnTo>
                  <a:lnTo>
                    <a:pt x="1494" y="335"/>
                  </a:lnTo>
                  <a:lnTo>
                    <a:pt x="1506" y="326"/>
                  </a:lnTo>
                  <a:lnTo>
                    <a:pt x="1497" y="314"/>
                  </a:lnTo>
                  <a:lnTo>
                    <a:pt x="1492" y="305"/>
                  </a:lnTo>
                  <a:lnTo>
                    <a:pt x="1497" y="314"/>
                  </a:lnTo>
                  <a:lnTo>
                    <a:pt x="1490" y="305"/>
                  </a:lnTo>
                  <a:lnTo>
                    <a:pt x="1485" y="298"/>
                  </a:lnTo>
                  <a:lnTo>
                    <a:pt x="1473" y="307"/>
                  </a:lnTo>
                  <a:lnTo>
                    <a:pt x="1487" y="300"/>
                  </a:lnTo>
                  <a:lnTo>
                    <a:pt x="1483" y="293"/>
                  </a:lnTo>
                  <a:lnTo>
                    <a:pt x="1473" y="282"/>
                  </a:lnTo>
                  <a:lnTo>
                    <a:pt x="1461" y="293"/>
                  </a:lnTo>
                  <a:lnTo>
                    <a:pt x="1473" y="284"/>
                  </a:lnTo>
                  <a:lnTo>
                    <a:pt x="1466" y="276"/>
                  </a:lnTo>
                  <a:lnTo>
                    <a:pt x="1456" y="262"/>
                  </a:lnTo>
                  <a:lnTo>
                    <a:pt x="1466" y="274"/>
                  </a:lnTo>
                  <a:lnTo>
                    <a:pt x="1445" y="249"/>
                  </a:lnTo>
                  <a:lnTo>
                    <a:pt x="1433" y="260"/>
                  </a:lnTo>
                  <a:lnTo>
                    <a:pt x="1445" y="251"/>
                  </a:lnTo>
                  <a:lnTo>
                    <a:pt x="1435" y="237"/>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897" name="Freeform 4028"/>
            <p:cNvSpPr>
              <a:spLocks noEditPoints="1"/>
            </p:cNvSpPr>
            <p:nvPr/>
          </p:nvSpPr>
          <p:spPr bwMode="auto">
            <a:xfrm>
              <a:off x="2577" y="1694"/>
              <a:ext cx="820" cy="1057"/>
            </a:xfrm>
            <a:custGeom>
              <a:avLst/>
              <a:gdLst>
                <a:gd name="T0" fmla="*/ 81 w 1639"/>
                <a:gd name="T1" fmla="*/ 138 h 2114"/>
                <a:gd name="T2" fmla="*/ 44 w 1639"/>
                <a:gd name="T3" fmla="*/ 26 h 2114"/>
                <a:gd name="T4" fmla="*/ 150 w 1639"/>
                <a:gd name="T5" fmla="*/ 250 h 2114"/>
                <a:gd name="T6" fmla="*/ 171 w 1639"/>
                <a:gd name="T7" fmla="*/ 225 h 2114"/>
                <a:gd name="T8" fmla="*/ 276 w 1639"/>
                <a:gd name="T9" fmla="*/ 442 h 2114"/>
                <a:gd name="T10" fmla="*/ 320 w 1639"/>
                <a:gd name="T11" fmla="*/ 557 h 2114"/>
                <a:gd name="T12" fmla="*/ 334 w 1639"/>
                <a:gd name="T13" fmla="*/ 550 h 2114"/>
                <a:gd name="T14" fmla="*/ 290 w 1639"/>
                <a:gd name="T15" fmla="*/ 435 h 2114"/>
                <a:gd name="T16" fmla="*/ 365 w 1639"/>
                <a:gd name="T17" fmla="*/ 642 h 2114"/>
                <a:gd name="T18" fmla="*/ 398 w 1639"/>
                <a:gd name="T19" fmla="*/ 705 h 2114"/>
                <a:gd name="T20" fmla="*/ 409 w 1639"/>
                <a:gd name="T21" fmla="*/ 723 h 2114"/>
                <a:gd name="T22" fmla="*/ 442 w 1639"/>
                <a:gd name="T23" fmla="*/ 754 h 2114"/>
                <a:gd name="T24" fmla="*/ 456 w 1639"/>
                <a:gd name="T25" fmla="*/ 747 h 2114"/>
                <a:gd name="T26" fmla="*/ 416 w 1639"/>
                <a:gd name="T27" fmla="*/ 707 h 2114"/>
                <a:gd name="T28" fmla="*/ 426 w 1639"/>
                <a:gd name="T29" fmla="*/ 691 h 2114"/>
                <a:gd name="T30" fmla="*/ 393 w 1639"/>
                <a:gd name="T31" fmla="*/ 628 h 2114"/>
                <a:gd name="T32" fmla="*/ 484 w 1639"/>
                <a:gd name="T33" fmla="*/ 871 h 2114"/>
                <a:gd name="T34" fmla="*/ 569 w 1639"/>
                <a:gd name="T35" fmla="*/ 965 h 2114"/>
                <a:gd name="T36" fmla="*/ 498 w 1639"/>
                <a:gd name="T37" fmla="*/ 862 h 2114"/>
                <a:gd name="T38" fmla="*/ 632 w 1639"/>
                <a:gd name="T39" fmla="*/ 1155 h 2114"/>
                <a:gd name="T40" fmla="*/ 646 w 1639"/>
                <a:gd name="T41" fmla="*/ 1148 h 2114"/>
                <a:gd name="T42" fmla="*/ 702 w 1639"/>
                <a:gd name="T43" fmla="*/ 1286 h 2114"/>
                <a:gd name="T44" fmla="*/ 747 w 1639"/>
                <a:gd name="T45" fmla="*/ 1365 h 2114"/>
                <a:gd name="T46" fmla="*/ 761 w 1639"/>
                <a:gd name="T47" fmla="*/ 1356 h 2114"/>
                <a:gd name="T48" fmla="*/ 716 w 1639"/>
                <a:gd name="T49" fmla="*/ 1278 h 2114"/>
                <a:gd name="T50" fmla="*/ 843 w 1639"/>
                <a:gd name="T51" fmla="*/ 1527 h 2114"/>
                <a:gd name="T52" fmla="*/ 850 w 1639"/>
                <a:gd name="T53" fmla="*/ 1541 h 2114"/>
                <a:gd name="T54" fmla="*/ 880 w 1639"/>
                <a:gd name="T55" fmla="*/ 1587 h 2114"/>
                <a:gd name="T56" fmla="*/ 891 w 1639"/>
                <a:gd name="T57" fmla="*/ 1602 h 2114"/>
                <a:gd name="T58" fmla="*/ 918 w 1639"/>
                <a:gd name="T59" fmla="*/ 1587 h 2114"/>
                <a:gd name="T60" fmla="*/ 913 w 1639"/>
                <a:gd name="T61" fmla="*/ 1580 h 2114"/>
                <a:gd name="T62" fmla="*/ 891 w 1639"/>
                <a:gd name="T63" fmla="*/ 1545 h 2114"/>
                <a:gd name="T64" fmla="*/ 866 w 1639"/>
                <a:gd name="T65" fmla="*/ 1505 h 2114"/>
                <a:gd name="T66" fmla="*/ 833 w 1639"/>
                <a:gd name="T67" fmla="*/ 1452 h 2114"/>
                <a:gd name="T68" fmla="*/ 953 w 1639"/>
                <a:gd name="T69" fmla="*/ 1698 h 2114"/>
                <a:gd name="T70" fmla="*/ 988 w 1639"/>
                <a:gd name="T71" fmla="*/ 1747 h 2114"/>
                <a:gd name="T72" fmla="*/ 1034 w 1639"/>
                <a:gd name="T73" fmla="*/ 1756 h 2114"/>
                <a:gd name="T74" fmla="*/ 995 w 1639"/>
                <a:gd name="T75" fmla="*/ 1703 h 2114"/>
                <a:gd name="T76" fmla="*/ 964 w 1639"/>
                <a:gd name="T77" fmla="*/ 1658 h 2114"/>
                <a:gd name="T78" fmla="*/ 1135 w 1639"/>
                <a:gd name="T79" fmla="*/ 1922 h 2114"/>
                <a:gd name="T80" fmla="*/ 1210 w 1639"/>
                <a:gd name="T81" fmla="*/ 1951 h 2114"/>
                <a:gd name="T82" fmla="*/ 1145 w 1639"/>
                <a:gd name="T83" fmla="*/ 1887 h 2114"/>
                <a:gd name="T84" fmla="*/ 1255 w 1639"/>
                <a:gd name="T85" fmla="*/ 2026 h 2114"/>
                <a:gd name="T86" fmla="*/ 1306 w 1639"/>
                <a:gd name="T87" fmla="*/ 2039 h 2114"/>
                <a:gd name="T88" fmla="*/ 1344 w 1639"/>
                <a:gd name="T89" fmla="*/ 2077 h 2114"/>
                <a:gd name="T90" fmla="*/ 1364 w 1639"/>
                <a:gd name="T91" fmla="*/ 2086 h 2114"/>
                <a:gd name="T92" fmla="*/ 1376 w 1639"/>
                <a:gd name="T93" fmla="*/ 2089 h 2114"/>
                <a:gd name="T94" fmla="*/ 1395 w 1639"/>
                <a:gd name="T95" fmla="*/ 2081 h 2114"/>
                <a:gd name="T96" fmla="*/ 1395 w 1639"/>
                <a:gd name="T97" fmla="*/ 2065 h 2114"/>
                <a:gd name="T98" fmla="*/ 1383 w 1639"/>
                <a:gd name="T99" fmla="*/ 2061 h 2114"/>
                <a:gd name="T100" fmla="*/ 1377 w 1639"/>
                <a:gd name="T101" fmla="*/ 2058 h 2114"/>
                <a:gd name="T102" fmla="*/ 1357 w 1639"/>
                <a:gd name="T103" fmla="*/ 2049 h 2114"/>
                <a:gd name="T104" fmla="*/ 1315 w 1639"/>
                <a:gd name="T105" fmla="*/ 2026 h 2114"/>
                <a:gd name="T106" fmla="*/ 1268 w 1639"/>
                <a:gd name="T107" fmla="*/ 2016 h 2114"/>
                <a:gd name="T108" fmla="*/ 1526 w 1639"/>
                <a:gd name="T109" fmla="*/ 2114 h 2114"/>
                <a:gd name="T110" fmla="*/ 1576 w 1639"/>
                <a:gd name="T111" fmla="*/ 2108 h 2114"/>
                <a:gd name="T112" fmla="*/ 1611 w 1639"/>
                <a:gd name="T113" fmla="*/ 2065 h 2114"/>
                <a:gd name="T114" fmla="*/ 1549 w 1639"/>
                <a:gd name="T115" fmla="*/ 2079 h 2114"/>
                <a:gd name="T116" fmla="*/ 1487 w 1639"/>
                <a:gd name="T117" fmla="*/ 2082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39" h="2114">
                  <a:moveTo>
                    <a:pt x="27" y="0"/>
                  </a:moveTo>
                  <a:lnTo>
                    <a:pt x="0" y="17"/>
                  </a:lnTo>
                  <a:lnTo>
                    <a:pt x="18" y="44"/>
                  </a:lnTo>
                  <a:lnTo>
                    <a:pt x="37" y="73"/>
                  </a:lnTo>
                  <a:lnTo>
                    <a:pt x="58" y="105"/>
                  </a:lnTo>
                  <a:lnTo>
                    <a:pt x="81" y="138"/>
                  </a:lnTo>
                  <a:lnTo>
                    <a:pt x="88" y="150"/>
                  </a:lnTo>
                  <a:lnTo>
                    <a:pt x="114" y="133"/>
                  </a:lnTo>
                  <a:lnTo>
                    <a:pt x="107" y="120"/>
                  </a:lnTo>
                  <a:lnTo>
                    <a:pt x="84" y="87"/>
                  </a:lnTo>
                  <a:lnTo>
                    <a:pt x="63" y="56"/>
                  </a:lnTo>
                  <a:lnTo>
                    <a:pt x="44" y="26"/>
                  </a:lnTo>
                  <a:lnTo>
                    <a:pt x="27" y="0"/>
                  </a:lnTo>
                  <a:close/>
                  <a:moveTo>
                    <a:pt x="154" y="199"/>
                  </a:moveTo>
                  <a:lnTo>
                    <a:pt x="128" y="216"/>
                  </a:lnTo>
                  <a:lnTo>
                    <a:pt x="150" y="250"/>
                  </a:lnTo>
                  <a:lnTo>
                    <a:pt x="163" y="241"/>
                  </a:lnTo>
                  <a:lnTo>
                    <a:pt x="150" y="250"/>
                  </a:lnTo>
                  <a:lnTo>
                    <a:pt x="196" y="330"/>
                  </a:lnTo>
                  <a:lnTo>
                    <a:pt x="208" y="353"/>
                  </a:lnTo>
                  <a:lnTo>
                    <a:pt x="234" y="337"/>
                  </a:lnTo>
                  <a:lnTo>
                    <a:pt x="222" y="314"/>
                  </a:lnTo>
                  <a:lnTo>
                    <a:pt x="177" y="234"/>
                  </a:lnTo>
                  <a:lnTo>
                    <a:pt x="171" y="225"/>
                  </a:lnTo>
                  <a:lnTo>
                    <a:pt x="177" y="232"/>
                  </a:lnTo>
                  <a:lnTo>
                    <a:pt x="154" y="199"/>
                  </a:lnTo>
                  <a:close/>
                  <a:moveTo>
                    <a:pt x="273" y="405"/>
                  </a:moveTo>
                  <a:lnTo>
                    <a:pt x="246" y="421"/>
                  </a:lnTo>
                  <a:lnTo>
                    <a:pt x="264" y="450"/>
                  </a:lnTo>
                  <a:lnTo>
                    <a:pt x="276" y="442"/>
                  </a:lnTo>
                  <a:lnTo>
                    <a:pt x="262" y="450"/>
                  </a:lnTo>
                  <a:lnTo>
                    <a:pt x="283" y="489"/>
                  </a:lnTo>
                  <a:lnTo>
                    <a:pt x="302" y="524"/>
                  </a:lnTo>
                  <a:lnTo>
                    <a:pt x="316" y="515"/>
                  </a:lnTo>
                  <a:lnTo>
                    <a:pt x="302" y="522"/>
                  </a:lnTo>
                  <a:lnTo>
                    <a:pt x="320" y="557"/>
                  </a:lnTo>
                  <a:lnTo>
                    <a:pt x="325" y="565"/>
                  </a:lnTo>
                  <a:lnTo>
                    <a:pt x="320" y="558"/>
                  </a:lnTo>
                  <a:lnTo>
                    <a:pt x="321" y="560"/>
                  </a:lnTo>
                  <a:lnTo>
                    <a:pt x="349" y="545"/>
                  </a:lnTo>
                  <a:lnTo>
                    <a:pt x="348" y="543"/>
                  </a:lnTo>
                  <a:lnTo>
                    <a:pt x="334" y="550"/>
                  </a:lnTo>
                  <a:lnTo>
                    <a:pt x="348" y="543"/>
                  </a:lnTo>
                  <a:lnTo>
                    <a:pt x="330" y="508"/>
                  </a:lnTo>
                  <a:lnTo>
                    <a:pt x="325" y="499"/>
                  </a:lnTo>
                  <a:lnTo>
                    <a:pt x="330" y="508"/>
                  </a:lnTo>
                  <a:lnTo>
                    <a:pt x="311" y="473"/>
                  </a:lnTo>
                  <a:lnTo>
                    <a:pt x="290" y="435"/>
                  </a:lnTo>
                  <a:lnTo>
                    <a:pt x="315" y="478"/>
                  </a:lnTo>
                  <a:lnTo>
                    <a:pt x="290" y="435"/>
                  </a:lnTo>
                  <a:lnTo>
                    <a:pt x="273" y="405"/>
                  </a:lnTo>
                  <a:close/>
                  <a:moveTo>
                    <a:pt x="388" y="616"/>
                  </a:moveTo>
                  <a:lnTo>
                    <a:pt x="360" y="630"/>
                  </a:lnTo>
                  <a:lnTo>
                    <a:pt x="365" y="642"/>
                  </a:lnTo>
                  <a:lnTo>
                    <a:pt x="363" y="639"/>
                  </a:lnTo>
                  <a:lnTo>
                    <a:pt x="367" y="644"/>
                  </a:lnTo>
                  <a:lnTo>
                    <a:pt x="379" y="665"/>
                  </a:lnTo>
                  <a:lnTo>
                    <a:pt x="391" y="656"/>
                  </a:lnTo>
                  <a:lnTo>
                    <a:pt x="377" y="663"/>
                  </a:lnTo>
                  <a:lnTo>
                    <a:pt x="398" y="705"/>
                  </a:lnTo>
                  <a:lnTo>
                    <a:pt x="400" y="707"/>
                  </a:lnTo>
                  <a:lnTo>
                    <a:pt x="404" y="712"/>
                  </a:lnTo>
                  <a:lnTo>
                    <a:pt x="416" y="703"/>
                  </a:lnTo>
                  <a:lnTo>
                    <a:pt x="400" y="703"/>
                  </a:lnTo>
                  <a:lnTo>
                    <a:pt x="400" y="714"/>
                  </a:lnTo>
                  <a:lnTo>
                    <a:pt x="409" y="723"/>
                  </a:lnTo>
                  <a:lnTo>
                    <a:pt x="419" y="710"/>
                  </a:lnTo>
                  <a:lnTo>
                    <a:pt x="405" y="717"/>
                  </a:lnTo>
                  <a:lnTo>
                    <a:pt x="423" y="752"/>
                  </a:lnTo>
                  <a:lnTo>
                    <a:pt x="417" y="743"/>
                  </a:lnTo>
                  <a:lnTo>
                    <a:pt x="428" y="763"/>
                  </a:lnTo>
                  <a:lnTo>
                    <a:pt x="442" y="754"/>
                  </a:lnTo>
                  <a:lnTo>
                    <a:pt x="428" y="761"/>
                  </a:lnTo>
                  <a:lnTo>
                    <a:pt x="431" y="770"/>
                  </a:lnTo>
                  <a:lnTo>
                    <a:pt x="459" y="756"/>
                  </a:lnTo>
                  <a:lnTo>
                    <a:pt x="456" y="747"/>
                  </a:lnTo>
                  <a:lnTo>
                    <a:pt x="451" y="737"/>
                  </a:lnTo>
                  <a:lnTo>
                    <a:pt x="456" y="747"/>
                  </a:lnTo>
                  <a:lnTo>
                    <a:pt x="445" y="728"/>
                  </a:lnTo>
                  <a:lnTo>
                    <a:pt x="431" y="735"/>
                  </a:lnTo>
                  <a:lnTo>
                    <a:pt x="445" y="728"/>
                  </a:lnTo>
                  <a:lnTo>
                    <a:pt x="431" y="700"/>
                  </a:lnTo>
                  <a:lnTo>
                    <a:pt x="428" y="696"/>
                  </a:lnTo>
                  <a:lnTo>
                    <a:pt x="416" y="707"/>
                  </a:lnTo>
                  <a:lnTo>
                    <a:pt x="431" y="707"/>
                  </a:lnTo>
                  <a:lnTo>
                    <a:pt x="431" y="698"/>
                  </a:lnTo>
                  <a:lnTo>
                    <a:pt x="430" y="695"/>
                  </a:lnTo>
                  <a:lnTo>
                    <a:pt x="426" y="689"/>
                  </a:lnTo>
                  <a:lnTo>
                    <a:pt x="412" y="698"/>
                  </a:lnTo>
                  <a:lnTo>
                    <a:pt x="426" y="691"/>
                  </a:lnTo>
                  <a:lnTo>
                    <a:pt x="405" y="649"/>
                  </a:lnTo>
                  <a:lnTo>
                    <a:pt x="407" y="654"/>
                  </a:lnTo>
                  <a:lnTo>
                    <a:pt x="405" y="649"/>
                  </a:lnTo>
                  <a:lnTo>
                    <a:pt x="393" y="628"/>
                  </a:lnTo>
                  <a:lnTo>
                    <a:pt x="379" y="635"/>
                  </a:lnTo>
                  <a:lnTo>
                    <a:pt x="393" y="628"/>
                  </a:lnTo>
                  <a:lnTo>
                    <a:pt x="388" y="616"/>
                  </a:lnTo>
                  <a:close/>
                  <a:moveTo>
                    <a:pt x="496" y="826"/>
                  </a:moveTo>
                  <a:lnTo>
                    <a:pt x="468" y="839"/>
                  </a:lnTo>
                  <a:lnTo>
                    <a:pt x="484" y="869"/>
                  </a:lnTo>
                  <a:lnTo>
                    <a:pt x="489" y="880"/>
                  </a:lnTo>
                  <a:lnTo>
                    <a:pt x="484" y="871"/>
                  </a:lnTo>
                  <a:lnTo>
                    <a:pt x="503" y="906"/>
                  </a:lnTo>
                  <a:lnTo>
                    <a:pt x="517" y="897"/>
                  </a:lnTo>
                  <a:lnTo>
                    <a:pt x="503" y="904"/>
                  </a:lnTo>
                  <a:lnTo>
                    <a:pt x="522" y="942"/>
                  </a:lnTo>
                  <a:lnTo>
                    <a:pt x="541" y="979"/>
                  </a:lnTo>
                  <a:lnTo>
                    <a:pt x="569" y="965"/>
                  </a:lnTo>
                  <a:lnTo>
                    <a:pt x="550" y="929"/>
                  </a:lnTo>
                  <a:lnTo>
                    <a:pt x="531" y="890"/>
                  </a:lnTo>
                  <a:lnTo>
                    <a:pt x="526" y="881"/>
                  </a:lnTo>
                  <a:lnTo>
                    <a:pt x="531" y="890"/>
                  </a:lnTo>
                  <a:lnTo>
                    <a:pt x="512" y="855"/>
                  </a:lnTo>
                  <a:lnTo>
                    <a:pt x="498" y="862"/>
                  </a:lnTo>
                  <a:lnTo>
                    <a:pt x="512" y="855"/>
                  </a:lnTo>
                  <a:lnTo>
                    <a:pt x="496" y="826"/>
                  </a:lnTo>
                  <a:close/>
                  <a:moveTo>
                    <a:pt x="606" y="1037"/>
                  </a:moveTo>
                  <a:lnTo>
                    <a:pt x="578" y="1051"/>
                  </a:lnTo>
                  <a:lnTo>
                    <a:pt x="587" y="1068"/>
                  </a:lnTo>
                  <a:lnTo>
                    <a:pt x="632" y="1155"/>
                  </a:lnTo>
                  <a:lnTo>
                    <a:pt x="627" y="1147"/>
                  </a:lnTo>
                  <a:lnTo>
                    <a:pt x="634" y="1157"/>
                  </a:lnTo>
                  <a:lnTo>
                    <a:pt x="653" y="1192"/>
                  </a:lnTo>
                  <a:lnTo>
                    <a:pt x="679" y="1176"/>
                  </a:lnTo>
                  <a:lnTo>
                    <a:pt x="660" y="1141"/>
                  </a:lnTo>
                  <a:lnTo>
                    <a:pt x="646" y="1148"/>
                  </a:lnTo>
                  <a:lnTo>
                    <a:pt x="660" y="1141"/>
                  </a:lnTo>
                  <a:lnTo>
                    <a:pt x="615" y="1054"/>
                  </a:lnTo>
                  <a:lnTo>
                    <a:pt x="606" y="1037"/>
                  </a:lnTo>
                  <a:close/>
                  <a:moveTo>
                    <a:pt x="716" y="1244"/>
                  </a:moveTo>
                  <a:lnTo>
                    <a:pt x="688" y="1260"/>
                  </a:lnTo>
                  <a:lnTo>
                    <a:pt x="702" y="1286"/>
                  </a:lnTo>
                  <a:lnTo>
                    <a:pt x="695" y="1272"/>
                  </a:lnTo>
                  <a:lnTo>
                    <a:pt x="704" y="1286"/>
                  </a:lnTo>
                  <a:lnTo>
                    <a:pt x="728" y="1326"/>
                  </a:lnTo>
                  <a:lnTo>
                    <a:pt x="740" y="1318"/>
                  </a:lnTo>
                  <a:lnTo>
                    <a:pt x="726" y="1326"/>
                  </a:lnTo>
                  <a:lnTo>
                    <a:pt x="747" y="1365"/>
                  </a:lnTo>
                  <a:lnTo>
                    <a:pt x="730" y="1330"/>
                  </a:lnTo>
                  <a:lnTo>
                    <a:pt x="749" y="1365"/>
                  </a:lnTo>
                  <a:lnTo>
                    <a:pt x="768" y="1398"/>
                  </a:lnTo>
                  <a:lnTo>
                    <a:pt x="795" y="1382"/>
                  </a:lnTo>
                  <a:lnTo>
                    <a:pt x="775" y="1349"/>
                  </a:lnTo>
                  <a:lnTo>
                    <a:pt x="761" y="1356"/>
                  </a:lnTo>
                  <a:lnTo>
                    <a:pt x="775" y="1349"/>
                  </a:lnTo>
                  <a:lnTo>
                    <a:pt x="754" y="1311"/>
                  </a:lnTo>
                  <a:lnTo>
                    <a:pt x="761" y="1323"/>
                  </a:lnTo>
                  <a:lnTo>
                    <a:pt x="754" y="1311"/>
                  </a:lnTo>
                  <a:lnTo>
                    <a:pt x="730" y="1271"/>
                  </a:lnTo>
                  <a:lnTo>
                    <a:pt x="716" y="1278"/>
                  </a:lnTo>
                  <a:lnTo>
                    <a:pt x="730" y="1271"/>
                  </a:lnTo>
                  <a:lnTo>
                    <a:pt x="716" y="1244"/>
                  </a:lnTo>
                  <a:close/>
                  <a:moveTo>
                    <a:pt x="833" y="1452"/>
                  </a:moveTo>
                  <a:lnTo>
                    <a:pt x="807" y="1468"/>
                  </a:lnTo>
                  <a:lnTo>
                    <a:pt x="824" y="1496"/>
                  </a:lnTo>
                  <a:lnTo>
                    <a:pt x="843" y="1527"/>
                  </a:lnTo>
                  <a:lnTo>
                    <a:pt x="824" y="1496"/>
                  </a:lnTo>
                  <a:lnTo>
                    <a:pt x="840" y="1520"/>
                  </a:lnTo>
                  <a:lnTo>
                    <a:pt x="852" y="1511"/>
                  </a:lnTo>
                  <a:lnTo>
                    <a:pt x="838" y="1520"/>
                  </a:lnTo>
                  <a:lnTo>
                    <a:pt x="850" y="1543"/>
                  </a:lnTo>
                  <a:lnTo>
                    <a:pt x="850" y="1541"/>
                  </a:lnTo>
                  <a:lnTo>
                    <a:pt x="852" y="1543"/>
                  </a:lnTo>
                  <a:lnTo>
                    <a:pt x="864" y="1560"/>
                  </a:lnTo>
                  <a:lnTo>
                    <a:pt x="877" y="1552"/>
                  </a:lnTo>
                  <a:lnTo>
                    <a:pt x="864" y="1560"/>
                  </a:lnTo>
                  <a:lnTo>
                    <a:pt x="873" y="1574"/>
                  </a:lnTo>
                  <a:lnTo>
                    <a:pt x="880" y="1587"/>
                  </a:lnTo>
                  <a:lnTo>
                    <a:pt x="880" y="1588"/>
                  </a:lnTo>
                  <a:lnTo>
                    <a:pt x="885" y="1595"/>
                  </a:lnTo>
                  <a:lnTo>
                    <a:pt x="897" y="1585"/>
                  </a:lnTo>
                  <a:lnTo>
                    <a:pt x="885" y="1594"/>
                  </a:lnTo>
                  <a:lnTo>
                    <a:pt x="889" y="1599"/>
                  </a:lnTo>
                  <a:lnTo>
                    <a:pt x="891" y="1602"/>
                  </a:lnTo>
                  <a:lnTo>
                    <a:pt x="892" y="1604"/>
                  </a:lnTo>
                  <a:lnTo>
                    <a:pt x="903" y="1592"/>
                  </a:lnTo>
                  <a:lnTo>
                    <a:pt x="889" y="1597"/>
                  </a:lnTo>
                  <a:lnTo>
                    <a:pt x="889" y="1599"/>
                  </a:lnTo>
                  <a:lnTo>
                    <a:pt x="918" y="1588"/>
                  </a:lnTo>
                  <a:lnTo>
                    <a:pt x="918" y="1587"/>
                  </a:lnTo>
                  <a:lnTo>
                    <a:pt x="917" y="1583"/>
                  </a:lnTo>
                  <a:lnTo>
                    <a:pt x="913" y="1580"/>
                  </a:lnTo>
                  <a:lnTo>
                    <a:pt x="901" y="1590"/>
                  </a:lnTo>
                  <a:lnTo>
                    <a:pt x="915" y="1581"/>
                  </a:lnTo>
                  <a:lnTo>
                    <a:pt x="911" y="1576"/>
                  </a:lnTo>
                  <a:lnTo>
                    <a:pt x="913" y="1580"/>
                  </a:lnTo>
                  <a:lnTo>
                    <a:pt x="910" y="1576"/>
                  </a:lnTo>
                  <a:lnTo>
                    <a:pt x="904" y="1569"/>
                  </a:lnTo>
                  <a:lnTo>
                    <a:pt x="892" y="1578"/>
                  </a:lnTo>
                  <a:lnTo>
                    <a:pt x="906" y="1571"/>
                  </a:lnTo>
                  <a:lnTo>
                    <a:pt x="899" y="1559"/>
                  </a:lnTo>
                  <a:lnTo>
                    <a:pt x="891" y="1545"/>
                  </a:lnTo>
                  <a:lnTo>
                    <a:pt x="885" y="1536"/>
                  </a:lnTo>
                  <a:lnTo>
                    <a:pt x="891" y="1543"/>
                  </a:lnTo>
                  <a:lnTo>
                    <a:pt x="878" y="1525"/>
                  </a:lnTo>
                  <a:lnTo>
                    <a:pt x="864" y="1534"/>
                  </a:lnTo>
                  <a:lnTo>
                    <a:pt x="878" y="1527"/>
                  </a:lnTo>
                  <a:lnTo>
                    <a:pt x="866" y="1505"/>
                  </a:lnTo>
                  <a:lnTo>
                    <a:pt x="868" y="1506"/>
                  </a:lnTo>
                  <a:lnTo>
                    <a:pt x="866" y="1503"/>
                  </a:lnTo>
                  <a:lnTo>
                    <a:pt x="850" y="1478"/>
                  </a:lnTo>
                  <a:lnTo>
                    <a:pt x="836" y="1487"/>
                  </a:lnTo>
                  <a:lnTo>
                    <a:pt x="850" y="1480"/>
                  </a:lnTo>
                  <a:lnTo>
                    <a:pt x="833" y="1452"/>
                  </a:lnTo>
                  <a:close/>
                  <a:moveTo>
                    <a:pt x="959" y="1651"/>
                  </a:moveTo>
                  <a:lnTo>
                    <a:pt x="934" y="1669"/>
                  </a:lnTo>
                  <a:lnTo>
                    <a:pt x="939" y="1676"/>
                  </a:lnTo>
                  <a:lnTo>
                    <a:pt x="952" y="1667"/>
                  </a:lnTo>
                  <a:lnTo>
                    <a:pt x="939" y="1676"/>
                  </a:lnTo>
                  <a:lnTo>
                    <a:pt x="953" y="1698"/>
                  </a:lnTo>
                  <a:lnTo>
                    <a:pt x="955" y="1700"/>
                  </a:lnTo>
                  <a:lnTo>
                    <a:pt x="953" y="1700"/>
                  </a:lnTo>
                  <a:lnTo>
                    <a:pt x="971" y="1723"/>
                  </a:lnTo>
                  <a:lnTo>
                    <a:pt x="983" y="1712"/>
                  </a:lnTo>
                  <a:lnTo>
                    <a:pt x="971" y="1721"/>
                  </a:lnTo>
                  <a:lnTo>
                    <a:pt x="988" y="1747"/>
                  </a:lnTo>
                  <a:lnTo>
                    <a:pt x="987" y="1745"/>
                  </a:lnTo>
                  <a:lnTo>
                    <a:pt x="988" y="1749"/>
                  </a:lnTo>
                  <a:lnTo>
                    <a:pt x="1009" y="1775"/>
                  </a:lnTo>
                  <a:lnTo>
                    <a:pt x="1028" y="1798"/>
                  </a:lnTo>
                  <a:lnTo>
                    <a:pt x="1053" y="1779"/>
                  </a:lnTo>
                  <a:lnTo>
                    <a:pt x="1034" y="1756"/>
                  </a:lnTo>
                  <a:lnTo>
                    <a:pt x="1013" y="1730"/>
                  </a:lnTo>
                  <a:lnTo>
                    <a:pt x="1000" y="1738"/>
                  </a:lnTo>
                  <a:lnTo>
                    <a:pt x="1014" y="1730"/>
                  </a:lnTo>
                  <a:lnTo>
                    <a:pt x="997" y="1703"/>
                  </a:lnTo>
                  <a:lnTo>
                    <a:pt x="997" y="1705"/>
                  </a:lnTo>
                  <a:lnTo>
                    <a:pt x="995" y="1703"/>
                  </a:lnTo>
                  <a:lnTo>
                    <a:pt x="978" y="1681"/>
                  </a:lnTo>
                  <a:lnTo>
                    <a:pt x="966" y="1690"/>
                  </a:lnTo>
                  <a:lnTo>
                    <a:pt x="980" y="1683"/>
                  </a:lnTo>
                  <a:lnTo>
                    <a:pt x="966" y="1660"/>
                  </a:lnTo>
                  <a:lnTo>
                    <a:pt x="966" y="1662"/>
                  </a:lnTo>
                  <a:lnTo>
                    <a:pt x="964" y="1658"/>
                  </a:lnTo>
                  <a:lnTo>
                    <a:pt x="959" y="1651"/>
                  </a:lnTo>
                  <a:close/>
                  <a:moveTo>
                    <a:pt x="1100" y="1838"/>
                  </a:moveTo>
                  <a:lnTo>
                    <a:pt x="1077" y="1859"/>
                  </a:lnTo>
                  <a:lnTo>
                    <a:pt x="1098" y="1882"/>
                  </a:lnTo>
                  <a:lnTo>
                    <a:pt x="1123" y="1908"/>
                  </a:lnTo>
                  <a:lnTo>
                    <a:pt x="1135" y="1922"/>
                  </a:lnTo>
                  <a:lnTo>
                    <a:pt x="1123" y="1909"/>
                  </a:lnTo>
                  <a:lnTo>
                    <a:pt x="1168" y="1955"/>
                  </a:lnTo>
                  <a:lnTo>
                    <a:pt x="1158" y="1944"/>
                  </a:lnTo>
                  <a:lnTo>
                    <a:pt x="1168" y="1955"/>
                  </a:lnTo>
                  <a:lnTo>
                    <a:pt x="1189" y="1974"/>
                  </a:lnTo>
                  <a:lnTo>
                    <a:pt x="1210" y="1951"/>
                  </a:lnTo>
                  <a:lnTo>
                    <a:pt x="1189" y="1932"/>
                  </a:lnTo>
                  <a:lnTo>
                    <a:pt x="1179" y="1943"/>
                  </a:lnTo>
                  <a:lnTo>
                    <a:pt x="1191" y="1932"/>
                  </a:lnTo>
                  <a:lnTo>
                    <a:pt x="1145" y="1887"/>
                  </a:lnTo>
                  <a:lnTo>
                    <a:pt x="1133" y="1897"/>
                  </a:lnTo>
                  <a:lnTo>
                    <a:pt x="1145" y="1887"/>
                  </a:lnTo>
                  <a:lnTo>
                    <a:pt x="1121" y="1861"/>
                  </a:lnTo>
                  <a:lnTo>
                    <a:pt x="1100" y="1838"/>
                  </a:lnTo>
                  <a:close/>
                  <a:moveTo>
                    <a:pt x="1271" y="1998"/>
                  </a:moveTo>
                  <a:lnTo>
                    <a:pt x="1252" y="2023"/>
                  </a:lnTo>
                  <a:lnTo>
                    <a:pt x="1259" y="2028"/>
                  </a:lnTo>
                  <a:lnTo>
                    <a:pt x="1255" y="2026"/>
                  </a:lnTo>
                  <a:lnTo>
                    <a:pt x="1261" y="2030"/>
                  </a:lnTo>
                  <a:lnTo>
                    <a:pt x="1280" y="2042"/>
                  </a:lnTo>
                  <a:lnTo>
                    <a:pt x="1283" y="2044"/>
                  </a:lnTo>
                  <a:lnTo>
                    <a:pt x="1280" y="2042"/>
                  </a:lnTo>
                  <a:lnTo>
                    <a:pt x="1299" y="2053"/>
                  </a:lnTo>
                  <a:lnTo>
                    <a:pt x="1306" y="2039"/>
                  </a:lnTo>
                  <a:lnTo>
                    <a:pt x="1297" y="2053"/>
                  </a:lnTo>
                  <a:lnTo>
                    <a:pt x="1313" y="2063"/>
                  </a:lnTo>
                  <a:lnTo>
                    <a:pt x="1315" y="2063"/>
                  </a:lnTo>
                  <a:lnTo>
                    <a:pt x="1343" y="2077"/>
                  </a:lnTo>
                  <a:lnTo>
                    <a:pt x="1337" y="2075"/>
                  </a:lnTo>
                  <a:lnTo>
                    <a:pt x="1344" y="2077"/>
                  </a:lnTo>
                  <a:lnTo>
                    <a:pt x="1357" y="2082"/>
                  </a:lnTo>
                  <a:lnTo>
                    <a:pt x="1386" y="2096"/>
                  </a:lnTo>
                  <a:lnTo>
                    <a:pt x="1357" y="2084"/>
                  </a:lnTo>
                  <a:lnTo>
                    <a:pt x="1365" y="2087"/>
                  </a:lnTo>
                  <a:lnTo>
                    <a:pt x="1371" y="2072"/>
                  </a:lnTo>
                  <a:lnTo>
                    <a:pt x="1364" y="2086"/>
                  </a:lnTo>
                  <a:lnTo>
                    <a:pt x="1371" y="2089"/>
                  </a:lnTo>
                  <a:lnTo>
                    <a:pt x="1372" y="2091"/>
                  </a:lnTo>
                  <a:lnTo>
                    <a:pt x="1377" y="2093"/>
                  </a:lnTo>
                  <a:lnTo>
                    <a:pt x="1386" y="2093"/>
                  </a:lnTo>
                  <a:lnTo>
                    <a:pt x="1386" y="2077"/>
                  </a:lnTo>
                  <a:lnTo>
                    <a:pt x="1376" y="2089"/>
                  </a:lnTo>
                  <a:lnTo>
                    <a:pt x="1381" y="2094"/>
                  </a:lnTo>
                  <a:lnTo>
                    <a:pt x="1390" y="2094"/>
                  </a:lnTo>
                  <a:lnTo>
                    <a:pt x="1390" y="2079"/>
                  </a:lnTo>
                  <a:lnTo>
                    <a:pt x="1384" y="2094"/>
                  </a:lnTo>
                  <a:lnTo>
                    <a:pt x="1390" y="2096"/>
                  </a:lnTo>
                  <a:lnTo>
                    <a:pt x="1395" y="2081"/>
                  </a:lnTo>
                  <a:lnTo>
                    <a:pt x="1390" y="2096"/>
                  </a:lnTo>
                  <a:lnTo>
                    <a:pt x="1395" y="2098"/>
                  </a:lnTo>
                  <a:lnTo>
                    <a:pt x="1407" y="2068"/>
                  </a:lnTo>
                  <a:lnTo>
                    <a:pt x="1402" y="2067"/>
                  </a:lnTo>
                  <a:lnTo>
                    <a:pt x="1405" y="2068"/>
                  </a:lnTo>
                  <a:lnTo>
                    <a:pt x="1395" y="2065"/>
                  </a:lnTo>
                  <a:lnTo>
                    <a:pt x="1393" y="2063"/>
                  </a:lnTo>
                  <a:lnTo>
                    <a:pt x="1388" y="2063"/>
                  </a:lnTo>
                  <a:lnTo>
                    <a:pt x="1388" y="2079"/>
                  </a:lnTo>
                  <a:lnTo>
                    <a:pt x="1400" y="2068"/>
                  </a:lnTo>
                  <a:lnTo>
                    <a:pt x="1393" y="2061"/>
                  </a:lnTo>
                  <a:lnTo>
                    <a:pt x="1383" y="2061"/>
                  </a:lnTo>
                  <a:lnTo>
                    <a:pt x="1383" y="2077"/>
                  </a:lnTo>
                  <a:lnTo>
                    <a:pt x="1388" y="2063"/>
                  </a:lnTo>
                  <a:lnTo>
                    <a:pt x="1383" y="2061"/>
                  </a:lnTo>
                  <a:lnTo>
                    <a:pt x="1377" y="2075"/>
                  </a:lnTo>
                  <a:lnTo>
                    <a:pt x="1384" y="2061"/>
                  </a:lnTo>
                  <a:lnTo>
                    <a:pt x="1377" y="2058"/>
                  </a:lnTo>
                  <a:lnTo>
                    <a:pt x="1372" y="2056"/>
                  </a:lnTo>
                  <a:lnTo>
                    <a:pt x="1377" y="2058"/>
                  </a:lnTo>
                  <a:lnTo>
                    <a:pt x="1369" y="2054"/>
                  </a:lnTo>
                  <a:lnTo>
                    <a:pt x="1362" y="2068"/>
                  </a:lnTo>
                  <a:lnTo>
                    <a:pt x="1369" y="2054"/>
                  </a:lnTo>
                  <a:lnTo>
                    <a:pt x="1357" y="2049"/>
                  </a:lnTo>
                  <a:lnTo>
                    <a:pt x="1350" y="2063"/>
                  </a:lnTo>
                  <a:lnTo>
                    <a:pt x="1357" y="2049"/>
                  </a:lnTo>
                  <a:lnTo>
                    <a:pt x="1329" y="2035"/>
                  </a:lnTo>
                  <a:lnTo>
                    <a:pt x="1322" y="2049"/>
                  </a:lnTo>
                  <a:lnTo>
                    <a:pt x="1330" y="2037"/>
                  </a:lnTo>
                  <a:lnTo>
                    <a:pt x="1315" y="2026"/>
                  </a:lnTo>
                  <a:lnTo>
                    <a:pt x="1313" y="2025"/>
                  </a:lnTo>
                  <a:lnTo>
                    <a:pt x="1294" y="2014"/>
                  </a:lnTo>
                  <a:lnTo>
                    <a:pt x="1287" y="2028"/>
                  </a:lnTo>
                  <a:lnTo>
                    <a:pt x="1295" y="2016"/>
                  </a:lnTo>
                  <a:lnTo>
                    <a:pt x="1276" y="2004"/>
                  </a:lnTo>
                  <a:lnTo>
                    <a:pt x="1268" y="2016"/>
                  </a:lnTo>
                  <a:lnTo>
                    <a:pt x="1278" y="2004"/>
                  </a:lnTo>
                  <a:lnTo>
                    <a:pt x="1271" y="1998"/>
                  </a:lnTo>
                  <a:close/>
                  <a:moveTo>
                    <a:pt x="1480" y="2082"/>
                  </a:moveTo>
                  <a:lnTo>
                    <a:pt x="1477" y="2114"/>
                  </a:lnTo>
                  <a:lnTo>
                    <a:pt x="1528" y="2114"/>
                  </a:lnTo>
                  <a:lnTo>
                    <a:pt x="1526" y="2114"/>
                  </a:lnTo>
                  <a:lnTo>
                    <a:pt x="1531" y="2114"/>
                  </a:lnTo>
                  <a:lnTo>
                    <a:pt x="1552" y="2110"/>
                  </a:lnTo>
                  <a:lnTo>
                    <a:pt x="1549" y="2094"/>
                  </a:lnTo>
                  <a:lnTo>
                    <a:pt x="1550" y="2110"/>
                  </a:lnTo>
                  <a:lnTo>
                    <a:pt x="1573" y="2108"/>
                  </a:lnTo>
                  <a:lnTo>
                    <a:pt x="1576" y="2108"/>
                  </a:lnTo>
                  <a:lnTo>
                    <a:pt x="1622" y="2094"/>
                  </a:lnTo>
                  <a:lnTo>
                    <a:pt x="1627" y="2091"/>
                  </a:lnTo>
                  <a:lnTo>
                    <a:pt x="1622" y="2094"/>
                  </a:lnTo>
                  <a:lnTo>
                    <a:pt x="1639" y="2087"/>
                  </a:lnTo>
                  <a:lnTo>
                    <a:pt x="1629" y="2058"/>
                  </a:lnTo>
                  <a:lnTo>
                    <a:pt x="1611" y="2065"/>
                  </a:lnTo>
                  <a:lnTo>
                    <a:pt x="1617" y="2079"/>
                  </a:lnTo>
                  <a:lnTo>
                    <a:pt x="1613" y="2065"/>
                  </a:lnTo>
                  <a:lnTo>
                    <a:pt x="1568" y="2079"/>
                  </a:lnTo>
                  <a:lnTo>
                    <a:pt x="1571" y="2093"/>
                  </a:lnTo>
                  <a:lnTo>
                    <a:pt x="1571" y="2077"/>
                  </a:lnTo>
                  <a:lnTo>
                    <a:pt x="1549" y="2079"/>
                  </a:lnTo>
                  <a:lnTo>
                    <a:pt x="1554" y="2079"/>
                  </a:lnTo>
                  <a:lnTo>
                    <a:pt x="1547" y="2081"/>
                  </a:lnTo>
                  <a:lnTo>
                    <a:pt x="1526" y="2084"/>
                  </a:lnTo>
                  <a:lnTo>
                    <a:pt x="1528" y="2098"/>
                  </a:lnTo>
                  <a:lnTo>
                    <a:pt x="1528" y="2082"/>
                  </a:lnTo>
                  <a:lnTo>
                    <a:pt x="1487" y="2082"/>
                  </a:lnTo>
                  <a:lnTo>
                    <a:pt x="1487" y="2098"/>
                  </a:lnTo>
                  <a:lnTo>
                    <a:pt x="1489" y="2082"/>
                  </a:lnTo>
                  <a:lnTo>
                    <a:pt x="1480" y="2082"/>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898" name="Freeform 4029"/>
            <p:cNvSpPr>
              <a:spLocks noEditPoints="1"/>
            </p:cNvSpPr>
            <p:nvPr/>
          </p:nvSpPr>
          <p:spPr bwMode="auto">
            <a:xfrm>
              <a:off x="3394" y="1602"/>
              <a:ext cx="759" cy="1134"/>
            </a:xfrm>
            <a:custGeom>
              <a:avLst/>
              <a:gdLst>
                <a:gd name="T0" fmla="*/ 86 w 1519"/>
                <a:gd name="T1" fmla="*/ 2230 h 2267"/>
                <a:gd name="T2" fmla="*/ 152 w 1519"/>
                <a:gd name="T3" fmla="*/ 2183 h 2267"/>
                <a:gd name="T4" fmla="*/ 68 w 1519"/>
                <a:gd name="T5" fmla="*/ 2206 h 2267"/>
                <a:gd name="T6" fmla="*/ 190 w 1519"/>
                <a:gd name="T7" fmla="*/ 2108 h 2267"/>
                <a:gd name="T8" fmla="*/ 241 w 1519"/>
                <a:gd name="T9" fmla="*/ 2105 h 2267"/>
                <a:gd name="T10" fmla="*/ 237 w 1519"/>
                <a:gd name="T11" fmla="*/ 2084 h 2267"/>
                <a:gd name="T12" fmla="*/ 253 w 1519"/>
                <a:gd name="T13" fmla="*/ 2092 h 2267"/>
                <a:gd name="T14" fmla="*/ 265 w 1519"/>
                <a:gd name="T15" fmla="*/ 2078 h 2267"/>
                <a:gd name="T16" fmla="*/ 316 w 1519"/>
                <a:gd name="T17" fmla="*/ 2021 h 2267"/>
                <a:gd name="T18" fmla="*/ 304 w 1519"/>
                <a:gd name="T19" fmla="*/ 2010 h 2267"/>
                <a:gd name="T20" fmla="*/ 253 w 1519"/>
                <a:gd name="T21" fmla="*/ 2045 h 2267"/>
                <a:gd name="T22" fmla="*/ 236 w 1519"/>
                <a:gd name="T23" fmla="*/ 2065 h 2267"/>
                <a:gd name="T24" fmla="*/ 230 w 1519"/>
                <a:gd name="T25" fmla="*/ 2068 h 2267"/>
                <a:gd name="T26" fmla="*/ 213 w 1519"/>
                <a:gd name="T27" fmla="*/ 2087 h 2267"/>
                <a:gd name="T28" fmla="*/ 370 w 1519"/>
                <a:gd name="T29" fmla="*/ 1951 h 2267"/>
                <a:gd name="T30" fmla="*/ 459 w 1519"/>
                <a:gd name="T31" fmla="*/ 1825 h 2267"/>
                <a:gd name="T32" fmla="*/ 388 w 1519"/>
                <a:gd name="T33" fmla="*/ 1874 h 2267"/>
                <a:gd name="T34" fmla="*/ 505 w 1519"/>
                <a:gd name="T35" fmla="*/ 1754 h 2267"/>
                <a:gd name="T36" fmla="*/ 531 w 1519"/>
                <a:gd name="T37" fmla="*/ 1714 h 2267"/>
                <a:gd name="T38" fmla="*/ 525 w 1519"/>
                <a:gd name="T39" fmla="*/ 1660 h 2267"/>
                <a:gd name="T40" fmla="*/ 480 w 1519"/>
                <a:gd name="T41" fmla="*/ 1736 h 2267"/>
                <a:gd name="T42" fmla="*/ 660 w 1519"/>
                <a:gd name="T43" fmla="*/ 1489 h 2267"/>
                <a:gd name="T44" fmla="*/ 691 w 1519"/>
                <a:gd name="T45" fmla="*/ 1433 h 2267"/>
                <a:gd name="T46" fmla="*/ 674 w 1519"/>
                <a:gd name="T47" fmla="*/ 1394 h 2267"/>
                <a:gd name="T48" fmla="*/ 662 w 1519"/>
                <a:gd name="T49" fmla="*/ 1424 h 2267"/>
                <a:gd name="T50" fmla="*/ 630 w 1519"/>
                <a:gd name="T51" fmla="*/ 1482 h 2267"/>
                <a:gd name="T52" fmla="*/ 726 w 1519"/>
                <a:gd name="T53" fmla="*/ 1331 h 2267"/>
                <a:gd name="T54" fmla="*/ 765 w 1519"/>
                <a:gd name="T55" fmla="*/ 1293 h 2267"/>
                <a:gd name="T56" fmla="*/ 789 w 1519"/>
                <a:gd name="T57" fmla="*/ 1248 h 2267"/>
                <a:gd name="T58" fmla="*/ 759 w 1519"/>
                <a:gd name="T59" fmla="*/ 1237 h 2267"/>
                <a:gd name="T60" fmla="*/ 735 w 1519"/>
                <a:gd name="T61" fmla="*/ 1283 h 2267"/>
                <a:gd name="T62" fmla="*/ 712 w 1519"/>
                <a:gd name="T63" fmla="*/ 1324 h 2267"/>
                <a:gd name="T64" fmla="*/ 878 w 1519"/>
                <a:gd name="T65" fmla="*/ 1077 h 2267"/>
                <a:gd name="T66" fmla="*/ 871 w 1519"/>
                <a:gd name="T67" fmla="*/ 1021 h 2267"/>
                <a:gd name="T68" fmla="*/ 969 w 1519"/>
                <a:gd name="T69" fmla="*/ 904 h 2267"/>
                <a:gd name="T70" fmla="*/ 1014 w 1519"/>
                <a:gd name="T71" fmla="*/ 815 h 2267"/>
                <a:gd name="T72" fmla="*/ 964 w 1519"/>
                <a:gd name="T73" fmla="*/ 843 h 2267"/>
                <a:gd name="T74" fmla="*/ 1068 w 1519"/>
                <a:gd name="T75" fmla="*/ 710 h 2267"/>
                <a:gd name="T76" fmla="*/ 1140 w 1519"/>
                <a:gd name="T77" fmla="*/ 579 h 2267"/>
                <a:gd name="T78" fmla="*/ 1108 w 1519"/>
                <a:gd name="T79" fmla="*/ 570 h 2267"/>
                <a:gd name="T80" fmla="*/ 1056 w 1519"/>
                <a:gd name="T81" fmla="*/ 672 h 2267"/>
                <a:gd name="T82" fmla="*/ 1185 w 1519"/>
                <a:gd name="T83" fmla="*/ 501 h 2267"/>
                <a:gd name="T84" fmla="*/ 1218 w 1519"/>
                <a:gd name="T85" fmla="*/ 445 h 2267"/>
                <a:gd name="T86" fmla="*/ 1222 w 1519"/>
                <a:gd name="T87" fmla="*/ 441 h 2267"/>
                <a:gd name="T88" fmla="*/ 1238 w 1519"/>
                <a:gd name="T89" fmla="*/ 412 h 2267"/>
                <a:gd name="T90" fmla="*/ 1264 w 1519"/>
                <a:gd name="T91" fmla="*/ 366 h 2267"/>
                <a:gd name="T92" fmla="*/ 1211 w 1519"/>
                <a:gd name="T93" fmla="*/ 394 h 2267"/>
                <a:gd name="T94" fmla="*/ 1197 w 1519"/>
                <a:gd name="T95" fmla="*/ 419 h 2267"/>
                <a:gd name="T96" fmla="*/ 1197 w 1519"/>
                <a:gd name="T97" fmla="*/ 420 h 2267"/>
                <a:gd name="T98" fmla="*/ 1159 w 1519"/>
                <a:gd name="T99" fmla="*/ 483 h 2267"/>
                <a:gd name="T100" fmla="*/ 1337 w 1519"/>
                <a:gd name="T101" fmla="*/ 258 h 2267"/>
                <a:gd name="T102" fmla="*/ 1382 w 1519"/>
                <a:gd name="T103" fmla="*/ 188 h 2267"/>
                <a:gd name="T104" fmla="*/ 1337 w 1519"/>
                <a:gd name="T105" fmla="*/ 200 h 2267"/>
                <a:gd name="T106" fmla="*/ 1419 w 1519"/>
                <a:gd name="T107" fmla="*/ 89 h 2267"/>
                <a:gd name="T108" fmla="*/ 1499 w 1519"/>
                <a:gd name="T109" fmla="*/ 42 h 2267"/>
                <a:gd name="T110" fmla="*/ 1451 w 1519"/>
                <a:gd name="T111" fmla="*/ 50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9" h="2267">
                  <a:moveTo>
                    <a:pt x="0" y="2239"/>
                  </a:moveTo>
                  <a:lnTo>
                    <a:pt x="14" y="2267"/>
                  </a:lnTo>
                  <a:lnTo>
                    <a:pt x="37" y="2257"/>
                  </a:lnTo>
                  <a:lnTo>
                    <a:pt x="61" y="2244"/>
                  </a:lnTo>
                  <a:lnTo>
                    <a:pt x="84" y="2232"/>
                  </a:lnTo>
                  <a:lnTo>
                    <a:pt x="86" y="2230"/>
                  </a:lnTo>
                  <a:lnTo>
                    <a:pt x="86" y="2232"/>
                  </a:lnTo>
                  <a:lnTo>
                    <a:pt x="127" y="2204"/>
                  </a:lnTo>
                  <a:lnTo>
                    <a:pt x="126" y="2204"/>
                  </a:lnTo>
                  <a:lnTo>
                    <a:pt x="129" y="2202"/>
                  </a:lnTo>
                  <a:lnTo>
                    <a:pt x="148" y="2187"/>
                  </a:lnTo>
                  <a:lnTo>
                    <a:pt x="152" y="2183"/>
                  </a:lnTo>
                  <a:lnTo>
                    <a:pt x="133" y="2159"/>
                  </a:lnTo>
                  <a:lnTo>
                    <a:pt x="129" y="2162"/>
                  </a:lnTo>
                  <a:lnTo>
                    <a:pt x="110" y="2178"/>
                  </a:lnTo>
                  <a:lnTo>
                    <a:pt x="119" y="2190"/>
                  </a:lnTo>
                  <a:lnTo>
                    <a:pt x="110" y="2178"/>
                  </a:lnTo>
                  <a:lnTo>
                    <a:pt x="68" y="2206"/>
                  </a:lnTo>
                  <a:lnTo>
                    <a:pt x="77" y="2218"/>
                  </a:lnTo>
                  <a:lnTo>
                    <a:pt x="70" y="2204"/>
                  </a:lnTo>
                  <a:lnTo>
                    <a:pt x="47" y="2216"/>
                  </a:lnTo>
                  <a:lnTo>
                    <a:pt x="23" y="2229"/>
                  </a:lnTo>
                  <a:lnTo>
                    <a:pt x="0" y="2239"/>
                  </a:lnTo>
                  <a:close/>
                  <a:moveTo>
                    <a:pt x="190" y="2108"/>
                  </a:moveTo>
                  <a:lnTo>
                    <a:pt x="213" y="2131"/>
                  </a:lnTo>
                  <a:lnTo>
                    <a:pt x="225" y="2120"/>
                  </a:lnTo>
                  <a:lnTo>
                    <a:pt x="234" y="2112"/>
                  </a:lnTo>
                  <a:lnTo>
                    <a:pt x="222" y="2099"/>
                  </a:lnTo>
                  <a:lnTo>
                    <a:pt x="232" y="2112"/>
                  </a:lnTo>
                  <a:lnTo>
                    <a:pt x="241" y="2105"/>
                  </a:lnTo>
                  <a:lnTo>
                    <a:pt x="244" y="2101"/>
                  </a:lnTo>
                  <a:lnTo>
                    <a:pt x="248" y="2096"/>
                  </a:lnTo>
                  <a:lnTo>
                    <a:pt x="234" y="2087"/>
                  </a:lnTo>
                  <a:lnTo>
                    <a:pt x="246" y="2099"/>
                  </a:lnTo>
                  <a:lnTo>
                    <a:pt x="250" y="2096"/>
                  </a:lnTo>
                  <a:lnTo>
                    <a:pt x="237" y="2084"/>
                  </a:lnTo>
                  <a:lnTo>
                    <a:pt x="237" y="2099"/>
                  </a:lnTo>
                  <a:lnTo>
                    <a:pt x="250" y="2099"/>
                  </a:lnTo>
                  <a:lnTo>
                    <a:pt x="253" y="2091"/>
                  </a:lnTo>
                  <a:lnTo>
                    <a:pt x="255" y="2087"/>
                  </a:lnTo>
                  <a:lnTo>
                    <a:pt x="241" y="2080"/>
                  </a:lnTo>
                  <a:lnTo>
                    <a:pt x="253" y="2092"/>
                  </a:lnTo>
                  <a:lnTo>
                    <a:pt x="258" y="2087"/>
                  </a:lnTo>
                  <a:lnTo>
                    <a:pt x="255" y="2089"/>
                  </a:lnTo>
                  <a:lnTo>
                    <a:pt x="258" y="2085"/>
                  </a:lnTo>
                  <a:lnTo>
                    <a:pt x="265" y="2077"/>
                  </a:lnTo>
                  <a:lnTo>
                    <a:pt x="253" y="2066"/>
                  </a:lnTo>
                  <a:lnTo>
                    <a:pt x="265" y="2078"/>
                  </a:lnTo>
                  <a:lnTo>
                    <a:pt x="276" y="2068"/>
                  </a:lnTo>
                  <a:lnTo>
                    <a:pt x="271" y="2073"/>
                  </a:lnTo>
                  <a:lnTo>
                    <a:pt x="276" y="2066"/>
                  </a:lnTo>
                  <a:lnTo>
                    <a:pt x="286" y="2054"/>
                  </a:lnTo>
                  <a:lnTo>
                    <a:pt x="300" y="2038"/>
                  </a:lnTo>
                  <a:lnTo>
                    <a:pt x="316" y="2021"/>
                  </a:lnTo>
                  <a:lnTo>
                    <a:pt x="316" y="2019"/>
                  </a:lnTo>
                  <a:lnTo>
                    <a:pt x="316" y="2021"/>
                  </a:lnTo>
                  <a:lnTo>
                    <a:pt x="321" y="2014"/>
                  </a:lnTo>
                  <a:lnTo>
                    <a:pt x="297" y="1995"/>
                  </a:lnTo>
                  <a:lnTo>
                    <a:pt x="292" y="2002"/>
                  </a:lnTo>
                  <a:lnTo>
                    <a:pt x="304" y="2010"/>
                  </a:lnTo>
                  <a:lnTo>
                    <a:pt x="293" y="2000"/>
                  </a:lnTo>
                  <a:lnTo>
                    <a:pt x="278" y="2017"/>
                  </a:lnTo>
                  <a:lnTo>
                    <a:pt x="264" y="2033"/>
                  </a:lnTo>
                  <a:lnTo>
                    <a:pt x="253" y="2045"/>
                  </a:lnTo>
                  <a:lnTo>
                    <a:pt x="264" y="2056"/>
                  </a:lnTo>
                  <a:lnTo>
                    <a:pt x="253" y="2045"/>
                  </a:lnTo>
                  <a:lnTo>
                    <a:pt x="243" y="2056"/>
                  </a:lnTo>
                  <a:lnTo>
                    <a:pt x="244" y="2052"/>
                  </a:lnTo>
                  <a:lnTo>
                    <a:pt x="241" y="2058"/>
                  </a:lnTo>
                  <a:lnTo>
                    <a:pt x="234" y="2066"/>
                  </a:lnTo>
                  <a:lnTo>
                    <a:pt x="246" y="2075"/>
                  </a:lnTo>
                  <a:lnTo>
                    <a:pt x="236" y="2065"/>
                  </a:lnTo>
                  <a:lnTo>
                    <a:pt x="230" y="2070"/>
                  </a:lnTo>
                  <a:lnTo>
                    <a:pt x="229" y="2070"/>
                  </a:lnTo>
                  <a:lnTo>
                    <a:pt x="225" y="2077"/>
                  </a:lnTo>
                  <a:lnTo>
                    <a:pt x="239" y="2084"/>
                  </a:lnTo>
                  <a:lnTo>
                    <a:pt x="239" y="2068"/>
                  </a:lnTo>
                  <a:lnTo>
                    <a:pt x="230" y="2068"/>
                  </a:lnTo>
                  <a:lnTo>
                    <a:pt x="227" y="2073"/>
                  </a:lnTo>
                  <a:lnTo>
                    <a:pt x="222" y="2078"/>
                  </a:lnTo>
                  <a:lnTo>
                    <a:pt x="218" y="2084"/>
                  </a:lnTo>
                  <a:lnTo>
                    <a:pt x="230" y="2092"/>
                  </a:lnTo>
                  <a:lnTo>
                    <a:pt x="222" y="2080"/>
                  </a:lnTo>
                  <a:lnTo>
                    <a:pt x="213" y="2087"/>
                  </a:lnTo>
                  <a:lnTo>
                    <a:pt x="208" y="2091"/>
                  </a:lnTo>
                  <a:lnTo>
                    <a:pt x="211" y="2089"/>
                  </a:lnTo>
                  <a:lnTo>
                    <a:pt x="203" y="2098"/>
                  </a:lnTo>
                  <a:lnTo>
                    <a:pt x="190" y="2108"/>
                  </a:lnTo>
                  <a:close/>
                  <a:moveTo>
                    <a:pt x="346" y="1932"/>
                  </a:moveTo>
                  <a:lnTo>
                    <a:pt x="370" y="1951"/>
                  </a:lnTo>
                  <a:lnTo>
                    <a:pt x="391" y="1923"/>
                  </a:lnTo>
                  <a:lnTo>
                    <a:pt x="381" y="1937"/>
                  </a:lnTo>
                  <a:lnTo>
                    <a:pt x="391" y="1921"/>
                  </a:lnTo>
                  <a:lnTo>
                    <a:pt x="412" y="1892"/>
                  </a:lnTo>
                  <a:lnTo>
                    <a:pt x="457" y="1825"/>
                  </a:lnTo>
                  <a:lnTo>
                    <a:pt x="459" y="1825"/>
                  </a:lnTo>
                  <a:lnTo>
                    <a:pt x="461" y="1820"/>
                  </a:lnTo>
                  <a:lnTo>
                    <a:pt x="435" y="1803"/>
                  </a:lnTo>
                  <a:lnTo>
                    <a:pt x="433" y="1808"/>
                  </a:lnTo>
                  <a:lnTo>
                    <a:pt x="445" y="1817"/>
                  </a:lnTo>
                  <a:lnTo>
                    <a:pt x="433" y="1808"/>
                  </a:lnTo>
                  <a:lnTo>
                    <a:pt x="388" y="1874"/>
                  </a:lnTo>
                  <a:lnTo>
                    <a:pt x="367" y="1904"/>
                  </a:lnTo>
                  <a:lnTo>
                    <a:pt x="379" y="1913"/>
                  </a:lnTo>
                  <a:lnTo>
                    <a:pt x="367" y="1904"/>
                  </a:lnTo>
                  <a:lnTo>
                    <a:pt x="346" y="1932"/>
                  </a:lnTo>
                  <a:close/>
                  <a:moveTo>
                    <a:pt x="478" y="1738"/>
                  </a:moveTo>
                  <a:lnTo>
                    <a:pt x="505" y="1754"/>
                  </a:lnTo>
                  <a:lnTo>
                    <a:pt x="506" y="1752"/>
                  </a:lnTo>
                  <a:lnTo>
                    <a:pt x="492" y="1743"/>
                  </a:lnTo>
                  <a:lnTo>
                    <a:pt x="506" y="1752"/>
                  </a:lnTo>
                  <a:lnTo>
                    <a:pt x="531" y="1714"/>
                  </a:lnTo>
                  <a:lnTo>
                    <a:pt x="527" y="1719"/>
                  </a:lnTo>
                  <a:lnTo>
                    <a:pt x="531" y="1714"/>
                  </a:lnTo>
                  <a:lnTo>
                    <a:pt x="552" y="1675"/>
                  </a:lnTo>
                  <a:lnTo>
                    <a:pt x="574" y="1639"/>
                  </a:lnTo>
                  <a:lnTo>
                    <a:pt x="587" y="1618"/>
                  </a:lnTo>
                  <a:lnTo>
                    <a:pt x="560" y="1602"/>
                  </a:lnTo>
                  <a:lnTo>
                    <a:pt x="548" y="1623"/>
                  </a:lnTo>
                  <a:lnTo>
                    <a:pt x="525" y="1660"/>
                  </a:lnTo>
                  <a:lnTo>
                    <a:pt x="505" y="1698"/>
                  </a:lnTo>
                  <a:lnTo>
                    <a:pt x="517" y="1705"/>
                  </a:lnTo>
                  <a:lnTo>
                    <a:pt x="505" y="1696"/>
                  </a:lnTo>
                  <a:lnTo>
                    <a:pt x="480" y="1735"/>
                  </a:lnTo>
                  <a:lnTo>
                    <a:pt x="499" y="1703"/>
                  </a:lnTo>
                  <a:lnTo>
                    <a:pt x="480" y="1736"/>
                  </a:lnTo>
                  <a:lnTo>
                    <a:pt x="478" y="1738"/>
                  </a:lnTo>
                  <a:close/>
                  <a:moveTo>
                    <a:pt x="599" y="1534"/>
                  </a:moveTo>
                  <a:lnTo>
                    <a:pt x="625" y="1550"/>
                  </a:lnTo>
                  <a:lnTo>
                    <a:pt x="637" y="1530"/>
                  </a:lnTo>
                  <a:lnTo>
                    <a:pt x="656" y="1497"/>
                  </a:lnTo>
                  <a:lnTo>
                    <a:pt x="660" y="1489"/>
                  </a:lnTo>
                  <a:lnTo>
                    <a:pt x="656" y="1496"/>
                  </a:lnTo>
                  <a:lnTo>
                    <a:pt x="672" y="1466"/>
                  </a:lnTo>
                  <a:lnTo>
                    <a:pt x="658" y="1459"/>
                  </a:lnTo>
                  <a:lnTo>
                    <a:pt x="672" y="1468"/>
                  </a:lnTo>
                  <a:lnTo>
                    <a:pt x="688" y="1440"/>
                  </a:lnTo>
                  <a:lnTo>
                    <a:pt x="691" y="1433"/>
                  </a:lnTo>
                  <a:lnTo>
                    <a:pt x="688" y="1438"/>
                  </a:lnTo>
                  <a:lnTo>
                    <a:pt x="700" y="1413"/>
                  </a:lnTo>
                  <a:lnTo>
                    <a:pt x="686" y="1406"/>
                  </a:lnTo>
                  <a:lnTo>
                    <a:pt x="700" y="1415"/>
                  </a:lnTo>
                  <a:lnTo>
                    <a:pt x="702" y="1410"/>
                  </a:lnTo>
                  <a:lnTo>
                    <a:pt x="674" y="1394"/>
                  </a:lnTo>
                  <a:lnTo>
                    <a:pt x="672" y="1400"/>
                  </a:lnTo>
                  <a:lnTo>
                    <a:pt x="679" y="1387"/>
                  </a:lnTo>
                  <a:lnTo>
                    <a:pt x="672" y="1400"/>
                  </a:lnTo>
                  <a:lnTo>
                    <a:pt x="660" y="1424"/>
                  </a:lnTo>
                  <a:lnTo>
                    <a:pt x="674" y="1431"/>
                  </a:lnTo>
                  <a:lnTo>
                    <a:pt x="662" y="1424"/>
                  </a:lnTo>
                  <a:lnTo>
                    <a:pt x="646" y="1452"/>
                  </a:lnTo>
                  <a:lnTo>
                    <a:pt x="639" y="1464"/>
                  </a:lnTo>
                  <a:lnTo>
                    <a:pt x="644" y="1452"/>
                  </a:lnTo>
                  <a:lnTo>
                    <a:pt x="628" y="1482"/>
                  </a:lnTo>
                  <a:lnTo>
                    <a:pt x="642" y="1489"/>
                  </a:lnTo>
                  <a:lnTo>
                    <a:pt x="630" y="1482"/>
                  </a:lnTo>
                  <a:lnTo>
                    <a:pt x="611" y="1515"/>
                  </a:lnTo>
                  <a:lnTo>
                    <a:pt x="599" y="1534"/>
                  </a:lnTo>
                  <a:close/>
                  <a:moveTo>
                    <a:pt x="710" y="1328"/>
                  </a:moveTo>
                  <a:lnTo>
                    <a:pt x="740" y="1338"/>
                  </a:lnTo>
                  <a:lnTo>
                    <a:pt x="742" y="1337"/>
                  </a:lnTo>
                  <a:lnTo>
                    <a:pt x="726" y="1331"/>
                  </a:lnTo>
                  <a:lnTo>
                    <a:pt x="740" y="1338"/>
                  </a:lnTo>
                  <a:lnTo>
                    <a:pt x="752" y="1314"/>
                  </a:lnTo>
                  <a:lnTo>
                    <a:pt x="738" y="1307"/>
                  </a:lnTo>
                  <a:lnTo>
                    <a:pt x="752" y="1316"/>
                  </a:lnTo>
                  <a:lnTo>
                    <a:pt x="763" y="1298"/>
                  </a:lnTo>
                  <a:lnTo>
                    <a:pt x="765" y="1293"/>
                  </a:lnTo>
                  <a:lnTo>
                    <a:pt x="763" y="1297"/>
                  </a:lnTo>
                  <a:lnTo>
                    <a:pt x="773" y="1276"/>
                  </a:lnTo>
                  <a:lnTo>
                    <a:pt x="759" y="1269"/>
                  </a:lnTo>
                  <a:lnTo>
                    <a:pt x="773" y="1277"/>
                  </a:lnTo>
                  <a:lnTo>
                    <a:pt x="787" y="1253"/>
                  </a:lnTo>
                  <a:lnTo>
                    <a:pt x="789" y="1248"/>
                  </a:lnTo>
                  <a:lnTo>
                    <a:pt x="787" y="1251"/>
                  </a:lnTo>
                  <a:lnTo>
                    <a:pt x="801" y="1221"/>
                  </a:lnTo>
                  <a:lnTo>
                    <a:pt x="813" y="1201"/>
                  </a:lnTo>
                  <a:lnTo>
                    <a:pt x="786" y="1187"/>
                  </a:lnTo>
                  <a:lnTo>
                    <a:pt x="773" y="1208"/>
                  </a:lnTo>
                  <a:lnTo>
                    <a:pt x="759" y="1237"/>
                  </a:lnTo>
                  <a:lnTo>
                    <a:pt x="773" y="1244"/>
                  </a:lnTo>
                  <a:lnTo>
                    <a:pt x="761" y="1237"/>
                  </a:lnTo>
                  <a:lnTo>
                    <a:pt x="747" y="1262"/>
                  </a:lnTo>
                  <a:lnTo>
                    <a:pt x="744" y="1267"/>
                  </a:lnTo>
                  <a:lnTo>
                    <a:pt x="745" y="1262"/>
                  </a:lnTo>
                  <a:lnTo>
                    <a:pt x="735" y="1283"/>
                  </a:lnTo>
                  <a:lnTo>
                    <a:pt x="749" y="1290"/>
                  </a:lnTo>
                  <a:lnTo>
                    <a:pt x="737" y="1283"/>
                  </a:lnTo>
                  <a:lnTo>
                    <a:pt x="726" y="1300"/>
                  </a:lnTo>
                  <a:lnTo>
                    <a:pt x="723" y="1304"/>
                  </a:lnTo>
                  <a:lnTo>
                    <a:pt x="724" y="1300"/>
                  </a:lnTo>
                  <a:lnTo>
                    <a:pt x="712" y="1324"/>
                  </a:lnTo>
                  <a:lnTo>
                    <a:pt x="712" y="1326"/>
                  </a:lnTo>
                  <a:lnTo>
                    <a:pt x="710" y="1328"/>
                  </a:lnTo>
                  <a:close/>
                  <a:moveTo>
                    <a:pt x="822" y="1117"/>
                  </a:moveTo>
                  <a:lnTo>
                    <a:pt x="850" y="1131"/>
                  </a:lnTo>
                  <a:lnTo>
                    <a:pt x="857" y="1117"/>
                  </a:lnTo>
                  <a:lnTo>
                    <a:pt x="878" y="1077"/>
                  </a:lnTo>
                  <a:lnTo>
                    <a:pt x="899" y="1035"/>
                  </a:lnTo>
                  <a:lnTo>
                    <a:pt x="922" y="991"/>
                  </a:lnTo>
                  <a:lnTo>
                    <a:pt x="923" y="989"/>
                  </a:lnTo>
                  <a:lnTo>
                    <a:pt x="895" y="975"/>
                  </a:lnTo>
                  <a:lnTo>
                    <a:pt x="894" y="977"/>
                  </a:lnTo>
                  <a:lnTo>
                    <a:pt x="871" y="1021"/>
                  </a:lnTo>
                  <a:lnTo>
                    <a:pt x="850" y="1063"/>
                  </a:lnTo>
                  <a:lnTo>
                    <a:pt x="829" y="1103"/>
                  </a:lnTo>
                  <a:lnTo>
                    <a:pt x="822" y="1117"/>
                  </a:lnTo>
                  <a:close/>
                  <a:moveTo>
                    <a:pt x="932" y="906"/>
                  </a:moveTo>
                  <a:lnTo>
                    <a:pt x="960" y="921"/>
                  </a:lnTo>
                  <a:lnTo>
                    <a:pt x="969" y="904"/>
                  </a:lnTo>
                  <a:lnTo>
                    <a:pt x="964" y="914"/>
                  </a:lnTo>
                  <a:lnTo>
                    <a:pt x="969" y="902"/>
                  </a:lnTo>
                  <a:lnTo>
                    <a:pt x="991" y="857"/>
                  </a:lnTo>
                  <a:lnTo>
                    <a:pt x="1014" y="813"/>
                  </a:lnTo>
                  <a:lnTo>
                    <a:pt x="1000" y="806"/>
                  </a:lnTo>
                  <a:lnTo>
                    <a:pt x="1014" y="815"/>
                  </a:lnTo>
                  <a:lnTo>
                    <a:pt x="1033" y="780"/>
                  </a:lnTo>
                  <a:lnTo>
                    <a:pt x="1005" y="764"/>
                  </a:lnTo>
                  <a:lnTo>
                    <a:pt x="986" y="799"/>
                  </a:lnTo>
                  <a:lnTo>
                    <a:pt x="1000" y="773"/>
                  </a:lnTo>
                  <a:lnTo>
                    <a:pt x="986" y="799"/>
                  </a:lnTo>
                  <a:lnTo>
                    <a:pt x="964" y="843"/>
                  </a:lnTo>
                  <a:lnTo>
                    <a:pt x="941" y="888"/>
                  </a:lnTo>
                  <a:lnTo>
                    <a:pt x="955" y="895"/>
                  </a:lnTo>
                  <a:lnTo>
                    <a:pt x="941" y="888"/>
                  </a:lnTo>
                  <a:lnTo>
                    <a:pt x="932" y="906"/>
                  </a:lnTo>
                  <a:close/>
                  <a:moveTo>
                    <a:pt x="1042" y="694"/>
                  </a:moveTo>
                  <a:lnTo>
                    <a:pt x="1068" y="710"/>
                  </a:lnTo>
                  <a:lnTo>
                    <a:pt x="1082" y="687"/>
                  </a:lnTo>
                  <a:lnTo>
                    <a:pt x="1103" y="649"/>
                  </a:lnTo>
                  <a:lnTo>
                    <a:pt x="1122" y="614"/>
                  </a:lnTo>
                  <a:lnTo>
                    <a:pt x="1131" y="597"/>
                  </a:lnTo>
                  <a:lnTo>
                    <a:pt x="1122" y="612"/>
                  </a:lnTo>
                  <a:lnTo>
                    <a:pt x="1140" y="579"/>
                  </a:lnTo>
                  <a:lnTo>
                    <a:pt x="1126" y="572"/>
                  </a:lnTo>
                  <a:lnTo>
                    <a:pt x="1140" y="581"/>
                  </a:lnTo>
                  <a:lnTo>
                    <a:pt x="1145" y="570"/>
                  </a:lnTo>
                  <a:lnTo>
                    <a:pt x="1119" y="555"/>
                  </a:lnTo>
                  <a:lnTo>
                    <a:pt x="1114" y="565"/>
                  </a:lnTo>
                  <a:lnTo>
                    <a:pt x="1108" y="570"/>
                  </a:lnTo>
                  <a:lnTo>
                    <a:pt x="1112" y="565"/>
                  </a:lnTo>
                  <a:lnTo>
                    <a:pt x="1094" y="598"/>
                  </a:lnTo>
                  <a:lnTo>
                    <a:pt x="1108" y="605"/>
                  </a:lnTo>
                  <a:lnTo>
                    <a:pt x="1096" y="598"/>
                  </a:lnTo>
                  <a:lnTo>
                    <a:pt x="1077" y="633"/>
                  </a:lnTo>
                  <a:lnTo>
                    <a:pt x="1056" y="672"/>
                  </a:lnTo>
                  <a:lnTo>
                    <a:pt x="1042" y="694"/>
                  </a:lnTo>
                  <a:close/>
                  <a:moveTo>
                    <a:pt x="1156" y="488"/>
                  </a:moveTo>
                  <a:lnTo>
                    <a:pt x="1183" y="502"/>
                  </a:lnTo>
                  <a:lnTo>
                    <a:pt x="1185" y="499"/>
                  </a:lnTo>
                  <a:lnTo>
                    <a:pt x="1171" y="492"/>
                  </a:lnTo>
                  <a:lnTo>
                    <a:pt x="1185" y="501"/>
                  </a:lnTo>
                  <a:lnTo>
                    <a:pt x="1197" y="481"/>
                  </a:lnTo>
                  <a:lnTo>
                    <a:pt x="1192" y="487"/>
                  </a:lnTo>
                  <a:lnTo>
                    <a:pt x="1197" y="481"/>
                  </a:lnTo>
                  <a:lnTo>
                    <a:pt x="1206" y="466"/>
                  </a:lnTo>
                  <a:lnTo>
                    <a:pt x="1213" y="453"/>
                  </a:lnTo>
                  <a:lnTo>
                    <a:pt x="1218" y="445"/>
                  </a:lnTo>
                  <a:lnTo>
                    <a:pt x="1204" y="436"/>
                  </a:lnTo>
                  <a:lnTo>
                    <a:pt x="1218" y="445"/>
                  </a:lnTo>
                  <a:lnTo>
                    <a:pt x="1222" y="440"/>
                  </a:lnTo>
                  <a:lnTo>
                    <a:pt x="1208" y="431"/>
                  </a:lnTo>
                  <a:lnTo>
                    <a:pt x="1220" y="443"/>
                  </a:lnTo>
                  <a:lnTo>
                    <a:pt x="1222" y="441"/>
                  </a:lnTo>
                  <a:lnTo>
                    <a:pt x="1225" y="434"/>
                  </a:lnTo>
                  <a:lnTo>
                    <a:pt x="1227" y="429"/>
                  </a:lnTo>
                  <a:lnTo>
                    <a:pt x="1211" y="424"/>
                  </a:lnTo>
                  <a:lnTo>
                    <a:pt x="1225" y="433"/>
                  </a:lnTo>
                  <a:lnTo>
                    <a:pt x="1231" y="424"/>
                  </a:lnTo>
                  <a:lnTo>
                    <a:pt x="1238" y="412"/>
                  </a:lnTo>
                  <a:lnTo>
                    <a:pt x="1224" y="403"/>
                  </a:lnTo>
                  <a:lnTo>
                    <a:pt x="1238" y="412"/>
                  </a:lnTo>
                  <a:lnTo>
                    <a:pt x="1248" y="396"/>
                  </a:lnTo>
                  <a:lnTo>
                    <a:pt x="1243" y="405"/>
                  </a:lnTo>
                  <a:lnTo>
                    <a:pt x="1259" y="378"/>
                  </a:lnTo>
                  <a:lnTo>
                    <a:pt x="1264" y="366"/>
                  </a:lnTo>
                  <a:lnTo>
                    <a:pt x="1238" y="350"/>
                  </a:lnTo>
                  <a:lnTo>
                    <a:pt x="1232" y="363"/>
                  </a:lnTo>
                  <a:lnTo>
                    <a:pt x="1222" y="380"/>
                  </a:lnTo>
                  <a:lnTo>
                    <a:pt x="1234" y="387"/>
                  </a:lnTo>
                  <a:lnTo>
                    <a:pt x="1222" y="378"/>
                  </a:lnTo>
                  <a:lnTo>
                    <a:pt x="1211" y="394"/>
                  </a:lnTo>
                  <a:lnTo>
                    <a:pt x="1215" y="389"/>
                  </a:lnTo>
                  <a:lnTo>
                    <a:pt x="1211" y="396"/>
                  </a:lnTo>
                  <a:lnTo>
                    <a:pt x="1204" y="408"/>
                  </a:lnTo>
                  <a:lnTo>
                    <a:pt x="1199" y="417"/>
                  </a:lnTo>
                  <a:lnTo>
                    <a:pt x="1196" y="419"/>
                  </a:lnTo>
                  <a:lnTo>
                    <a:pt x="1197" y="419"/>
                  </a:lnTo>
                  <a:lnTo>
                    <a:pt x="1196" y="424"/>
                  </a:lnTo>
                  <a:lnTo>
                    <a:pt x="1210" y="429"/>
                  </a:lnTo>
                  <a:lnTo>
                    <a:pt x="1199" y="419"/>
                  </a:lnTo>
                  <a:lnTo>
                    <a:pt x="1196" y="422"/>
                  </a:lnTo>
                  <a:lnTo>
                    <a:pt x="1192" y="427"/>
                  </a:lnTo>
                  <a:lnTo>
                    <a:pt x="1197" y="420"/>
                  </a:lnTo>
                  <a:lnTo>
                    <a:pt x="1187" y="438"/>
                  </a:lnTo>
                  <a:lnTo>
                    <a:pt x="1180" y="450"/>
                  </a:lnTo>
                  <a:lnTo>
                    <a:pt x="1171" y="466"/>
                  </a:lnTo>
                  <a:lnTo>
                    <a:pt x="1183" y="473"/>
                  </a:lnTo>
                  <a:lnTo>
                    <a:pt x="1171" y="464"/>
                  </a:lnTo>
                  <a:lnTo>
                    <a:pt x="1159" y="483"/>
                  </a:lnTo>
                  <a:lnTo>
                    <a:pt x="1157" y="485"/>
                  </a:lnTo>
                  <a:lnTo>
                    <a:pt x="1156" y="488"/>
                  </a:lnTo>
                  <a:close/>
                  <a:moveTo>
                    <a:pt x="1281" y="284"/>
                  </a:moveTo>
                  <a:lnTo>
                    <a:pt x="1306" y="302"/>
                  </a:lnTo>
                  <a:lnTo>
                    <a:pt x="1321" y="279"/>
                  </a:lnTo>
                  <a:lnTo>
                    <a:pt x="1337" y="258"/>
                  </a:lnTo>
                  <a:lnTo>
                    <a:pt x="1323" y="279"/>
                  </a:lnTo>
                  <a:lnTo>
                    <a:pt x="1342" y="249"/>
                  </a:lnTo>
                  <a:lnTo>
                    <a:pt x="1363" y="218"/>
                  </a:lnTo>
                  <a:lnTo>
                    <a:pt x="1349" y="209"/>
                  </a:lnTo>
                  <a:lnTo>
                    <a:pt x="1362" y="218"/>
                  </a:lnTo>
                  <a:lnTo>
                    <a:pt x="1382" y="188"/>
                  </a:lnTo>
                  <a:lnTo>
                    <a:pt x="1395" y="171"/>
                  </a:lnTo>
                  <a:lnTo>
                    <a:pt x="1370" y="153"/>
                  </a:lnTo>
                  <a:lnTo>
                    <a:pt x="1358" y="171"/>
                  </a:lnTo>
                  <a:lnTo>
                    <a:pt x="1337" y="200"/>
                  </a:lnTo>
                  <a:lnTo>
                    <a:pt x="1321" y="223"/>
                  </a:lnTo>
                  <a:lnTo>
                    <a:pt x="1337" y="200"/>
                  </a:lnTo>
                  <a:lnTo>
                    <a:pt x="1316" y="232"/>
                  </a:lnTo>
                  <a:lnTo>
                    <a:pt x="1297" y="261"/>
                  </a:lnTo>
                  <a:lnTo>
                    <a:pt x="1309" y="270"/>
                  </a:lnTo>
                  <a:lnTo>
                    <a:pt x="1297" y="261"/>
                  </a:lnTo>
                  <a:lnTo>
                    <a:pt x="1281" y="284"/>
                  </a:lnTo>
                  <a:close/>
                  <a:moveTo>
                    <a:pt x="1419" y="89"/>
                  </a:moveTo>
                  <a:lnTo>
                    <a:pt x="1444" y="108"/>
                  </a:lnTo>
                  <a:lnTo>
                    <a:pt x="1452" y="97"/>
                  </a:lnTo>
                  <a:lnTo>
                    <a:pt x="1475" y="69"/>
                  </a:lnTo>
                  <a:lnTo>
                    <a:pt x="1463" y="59"/>
                  </a:lnTo>
                  <a:lnTo>
                    <a:pt x="1475" y="69"/>
                  </a:lnTo>
                  <a:lnTo>
                    <a:pt x="1499" y="42"/>
                  </a:lnTo>
                  <a:lnTo>
                    <a:pt x="1519" y="21"/>
                  </a:lnTo>
                  <a:lnTo>
                    <a:pt x="1496" y="0"/>
                  </a:lnTo>
                  <a:lnTo>
                    <a:pt x="1477" y="21"/>
                  </a:lnTo>
                  <a:lnTo>
                    <a:pt x="1452" y="49"/>
                  </a:lnTo>
                  <a:lnTo>
                    <a:pt x="1449" y="52"/>
                  </a:lnTo>
                  <a:lnTo>
                    <a:pt x="1451" y="50"/>
                  </a:lnTo>
                  <a:lnTo>
                    <a:pt x="1428" y="78"/>
                  </a:lnTo>
                  <a:lnTo>
                    <a:pt x="1419" y="89"/>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899" name="Freeform 4030"/>
            <p:cNvSpPr>
              <a:spLocks/>
            </p:cNvSpPr>
            <p:nvPr/>
          </p:nvSpPr>
          <p:spPr bwMode="auto">
            <a:xfrm>
              <a:off x="1807" y="1484"/>
              <a:ext cx="783" cy="755"/>
            </a:xfrm>
            <a:custGeom>
              <a:avLst/>
              <a:gdLst>
                <a:gd name="T0" fmla="*/ 54 w 1566"/>
                <a:gd name="T1" fmla="*/ 1208 h 1510"/>
                <a:gd name="T2" fmla="*/ 150 w 1566"/>
                <a:gd name="T3" fmla="*/ 938 h 1510"/>
                <a:gd name="T4" fmla="*/ 260 w 1566"/>
                <a:gd name="T5" fmla="*/ 639 h 1510"/>
                <a:gd name="T6" fmla="*/ 305 w 1566"/>
                <a:gd name="T7" fmla="*/ 526 h 1510"/>
                <a:gd name="T8" fmla="*/ 414 w 1566"/>
                <a:gd name="T9" fmla="*/ 304 h 1510"/>
                <a:gd name="T10" fmla="*/ 475 w 1566"/>
                <a:gd name="T11" fmla="*/ 201 h 1510"/>
                <a:gd name="T12" fmla="*/ 490 w 1566"/>
                <a:gd name="T13" fmla="*/ 152 h 1510"/>
                <a:gd name="T14" fmla="*/ 513 w 1566"/>
                <a:gd name="T15" fmla="*/ 152 h 1510"/>
                <a:gd name="T16" fmla="*/ 536 w 1566"/>
                <a:gd name="T17" fmla="*/ 100 h 1510"/>
                <a:gd name="T18" fmla="*/ 592 w 1566"/>
                <a:gd name="T19" fmla="*/ 72 h 1510"/>
                <a:gd name="T20" fmla="*/ 625 w 1566"/>
                <a:gd name="T21" fmla="*/ 53 h 1510"/>
                <a:gd name="T22" fmla="*/ 684 w 1566"/>
                <a:gd name="T23" fmla="*/ 18 h 1510"/>
                <a:gd name="T24" fmla="*/ 750 w 1566"/>
                <a:gd name="T25" fmla="*/ 40 h 1510"/>
                <a:gd name="T26" fmla="*/ 822 w 1566"/>
                <a:gd name="T27" fmla="*/ 61 h 1510"/>
                <a:gd name="T28" fmla="*/ 874 w 1566"/>
                <a:gd name="T29" fmla="*/ 129 h 1510"/>
                <a:gd name="T30" fmla="*/ 934 w 1566"/>
                <a:gd name="T31" fmla="*/ 203 h 1510"/>
                <a:gd name="T32" fmla="*/ 976 w 1566"/>
                <a:gd name="T33" fmla="*/ 236 h 1510"/>
                <a:gd name="T34" fmla="*/ 972 w 1566"/>
                <a:gd name="T35" fmla="*/ 259 h 1510"/>
                <a:gd name="T36" fmla="*/ 991 w 1566"/>
                <a:gd name="T37" fmla="*/ 288 h 1510"/>
                <a:gd name="T38" fmla="*/ 1023 w 1566"/>
                <a:gd name="T39" fmla="*/ 341 h 1510"/>
                <a:gd name="T40" fmla="*/ 1052 w 1566"/>
                <a:gd name="T41" fmla="*/ 396 h 1510"/>
                <a:gd name="T42" fmla="*/ 1133 w 1566"/>
                <a:gd name="T43" fmla="*/ 555 h 1510"/>
                <a:gd name="T44" fmla="*/ 1225 w 1566"/>
                <a:gd name="T45" fmla="*/ 758 h 1510"/>
                <a:gd name="T46" fmla="*/ 1370 w 1566"/>
                <a:gd name="T47" fmla="*/ 1063 h 1510"/>
                <a:gd name="T48" fmla="*/ 1407 w 1566"/>
                <a:gd name="T49" fmla="*/ 1189 h 1510"/>
                <a:gd name="T50" fmla="*/ 1454 w 1566"/>
                <a:gd name="T51" fmla="*/ 1267 h 1510"/>
                <a:gd name="T52" fmla="*/ 1457 w 1566"/>
                <a:gd name="T53" fmla="*/ 1315 h 1510"/>
                <a:gd name="T54" fmla="*/ 1471 w 1566"/>
                <a:gd name="T55" fmla="*/ 1351 h 1510"/>
                <a:gd name="T56" fmla="*/ 1520 w 1566"/>
                <a:gd name="T57" fmla="*/ 1470 h 1510"/>
                <a:gd name="T58" fmla="*/ 1536 w 1566"/>
                <a:gd name="T59" fmla="*/ 1421 h 1510"/>
                <a:gd name="T60" fmla="*/ 1494 w 1566"/>
                <a:gd name="T61" fmla="*/ 1322 h 1510"/>
                <a:gd name="T62" fmla="*/ 1466 w 1566"/>
                <a:gd name="T63" fmla="*/ 1297 h 1510"/>
                <a:gd name="T64" fmla="*/ 1457 w 1566"/>
                <a:gd name="T65" fmla="*/ 1238 h 1510"/>
                <a:gd name="T66" fmla="*/ 1435 w 1566"/>
                <a:gd name="T67" fmla="*/ 1178 h 1510"/>
                <a:gd name="T68" fmla="*/ 1342 w 1566"/>
                <a:gd name="T69" fmla="*/ 960 h 1510"/>
                <a:gd name="T70" fmla="*/ 1215 w 1566"/>
                <a:gd name="T71" fmla="*/ 698 h 1510"/>
                <a:gd name="T72" fmla="*/ 1113 w 1566"/>
                <a:gd name="T73" fmla="*/ 444 h 1510"/>
                <a:gd name="T74" fmla="*/ 1063 w 1566"/>
                <a:gd name="T75" fmla="*/ 351 h 1510"/>
                <a:gd name="T76" fmla="*/ 1035 w 1566"/>
                <a:gd name="T77" fmla="*/ 302 h 1510"/>
                <a:gd name="T78" fmla="*/ 1005 w 1566"/>
                <a:gd name="T79" fmla="*/ 252 h 1510"/>
                <a:gd name="T80" fmla="*/ 996 w 1566"/>
                <a:gd name="T81" fmla="*/ 241 h 1510"/>
                <a:gd name="T82" fmla="*/ 983 w 1566"/>
                <a:gd name="T83" fmla="*/ 218 h 1510"/>
                <a:gd name="T84" fmla="*/ 949 w 1566"/>
                <a:gd name="T85" fmla="*/ 171 h 1510"/>
                <a:gd name="T86" fmla="*/ 876 w 1566"/>
                <a:gd name="T87" fmla="*/ 88 h 1510"/>
                <a:gd name="T88" fmla="*/ 808 w 1566"/>
                <a:gd name="T89" fmla="*/ 33 h 1510"/>
                <a:gd name="T90" fmla="*/ 684 w 1566"/>
                <a:gd name="T91" fmla="*/ 2 h 1510"/>
                <a:gd name="T92" fmla="*/ 633 w 1566"/>
                <a:gd name="T93" fmla="*/ 14 h 1510"/>
                <a:gd name="T94" fmla="*/ 572 w 1566"/>
                <a:gd name="T95" fmla="*/ 47 h 1510"/>
                <a:gd name="T96" fmla="*/ 518 w 1566"/>
                <a:gd name="T97" fmla="*/ 95 h 1510"/>
                <a:gd name="T98" fmla="*/ 503 w 1566"/>
                <a:gd name="T99" fmla="*/ 138 h 1510"/>
                <a:gd name="T100" fmla="*/ 471 w 1566"/>
                <a:gd name="T101" fmla="*/ 154 h 1510"/>
                <a:gd name="T102" fmla="*/ 450 w 1566"/>
                <a:gd name="T103" fmla="*/ 182 h 1510"/>
                <a:gd name="T104" fmla="*/ 363 w 1566"/>
                <a:gd name="T105" fmla="*/ 328 h 1510"/>
                <a:gd name="T106" fmla="*/ 277 w 1566"/>
                <a:gd name="T107" fmla="*/ 513 h 1510"/>
                <a:gd name="T108" fmla="*/ 218 w 1566"/>
                <a:gd name="T109" fmla="*/ 657 h 1510"/>
                <a:gd name="T110" fmla="*/ 101 w 1566"/>
                <a:gd name="T111" fmla="*/ 974 h 1510"/>
                <a:gd name="T112" fmla="*/ 9 w 1566"/>
                <a:gd name="T113" fmla="*/ 1247 h 1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6" h="1510">
                  <a:moveTo>
                    <a:pt x="0" y="1269"/>
                  </a:moveTo>
                  <a:lnTo>
                    <a:pt x="30" y="1281"/>
                  </a:lnTo>
                  <a:lnTo>
                    <a:pt x="33" y="1273"/>
                  </a:lnTo>
                  <a:lnTo>
                    <a:pt x="38" y="1259"/>
                  </a:lnTo>
                  <a:lnTo>
                    <a:pt x="35" y="1266"/>
                  </a:lnTo>
                  <a:lnTo>
                    <a:pt x="38" y="1257"/>
                  </a:lnTo>
                  <a:lnTo>
                    <a:pt x="45" y="1236"/>
                  </a:lnTo>
                  <a:lnTo>
                    <a:pt x="54" y="1208"/>
                  </a:lnTo>
                  <a:lnTo>
                    <a:pt x="66" y="1175"/>
                  </a:lnTo>
                  <a:lnTo>
                    <a:pt x="78" y="1137"/>
                  </a:lnTo>
                  <a:lnTo>
                    <a:pt x="94" y="1091"/>
                  </a:lnTo>
                  <a:lnTo>
                    <a:pt x="112" y="1044"/>
                  </a:lnTo>
                  <a:lnTo>
                    <a:pt x="129" y="992"/>
                  </a:lnTo>
                  <a:lnTo>
                    <a:pt x="113" y="986"/>
                  </a:lnTo>
                  <a:lnTo>
                    <a:pt x="129" y="993"/>
                  </a:lnTo>
                  <a:lnTo>
                    <a:pt x="150" y="938"/>
                  </a:lnTo>
                  <a:lnTo>
                    <a:pt x="139" y="966"/>
                  </a:lnTo>
                  <a:lnTo>
                    <a:pt x="150" y="936"/>
                  </a:lnTo>
                  <a:lnTo>
                    <a:pt x="171" y="878"/>
                  </a:lnTo>
                  <a:lnTo>
                    <a:pt x="192" y="819"/>
                  </a:lnTo>
                  <a:lnTo>
                    <a:pt x="237" y="697"/>
                  </a:lnTo>
                  <a:lnTo>
                    <a:pt x="222" y="691"/>
                  </a:lnTo>
                  <a:lnTo>
                    <a:pt x="237" y="698"/>
                  </a:lnTo>
                  <a:lnTo>
                    <a:pt x="260" y="639"/>
                  </a:lnTo>
                  <a:lnTo>
                    <a:pt x="244" y="632"/>
                  </a:lnTo>
                  <a:lnTo>
                    <a:pt x="258" y="639"/>
                  </a:lnTo>
                  <a:lnTo>
                    <a:pt x="283" y="582"/>
                  </a:lnTo>
                  <a:lnTo>
                    <a:pt x="304" y="533"/>
                  </a:lnTo>
                  <a:lnTo>
                    <a:pt x="284" y="582"/>
                  </a:lnTo>
                  <a:lnTo>
                    <a:pt x="307" y="526"/>
                  </a:lnTo>
                  <a:lnTo>
                    <a:pt x="291" y="519"/>
                  </a:lnTo>
                  <a:lnTo>
                    <a:pt x="305" y="526"/>
                  </a:lnTo>
                  <a:lnTo>
                    <a:pt x="351" y="424"/>
                  </a:lnTo>
                  <a:lnTo>
                    <a:pt x="337" y="417"/>
                  </a:lnTo>
                  <a:lnTo>
                    <a:pt x="351" y="424"/>
                  </a:lnTo>
                  <a:lnTo>
                    <a:pt x="373" y="381"/>
                  </a:lnTo>
                  <a:lnTo>
                    <a:pt x="393" y="339"/>
                  </a:lnTo>
                  <a:lnTo>
                    <a:pt x="379" y="332"/>
                  </a:lnTo>
                  <a:lnTo>
                    <a:pt x="393" y="341"/>
                  </a:lnTo>
                  <a:lnTo>
                    <a:pt x="414" y="304"/>
                  </a:lnTo>
                  <a:lnTo>
                    <a:pt x="431" y="273"/>
                  </a:lnTo>
                  <a:lnTo>
                    <a:pt x="448" y="245"/>
                  </a:lnTo>
                  <a:lnTo>
                    <a:pt x="462" y="220"/>
                  </a:lnTo>
                  <a:lnTo>
                    <a:pt x="448" y="211"/>
                  </a:lnTo>
                  <a:lnTo>
                    <a:pt x="462" y="220"/>
                  </a:lnTo>
                  <a:lnTo>
                    <a:pt x="476" y="199"/>
                  </a:lnTo>
                  <a:lnTo>
                    <a:pt x="462" y="191"/>
                  </a:lnTo>
                  <a:lnTo>
                    <a:pt x="475" y="201"/>
                  </a:lnTo>
                  <a:lnTo>
                    <a:pt x="487" y="185"/>
                  </a:lnTo>
                  <a:lnTo>
                    <a:pt x="480" y="194"/>
                  </a:lnTo>
                  <a:lnTo>
                    <a:pt x="487" y="184"/>
                  </a:lnTo>
                  <a:lnTo>
                    <a:pt x="496" y="171"/>
                  </a:lnTo>
                  <a:lnTo>
                    <a:pt x="510" y="154"/>
                  </a:lnTo>
                  <a:lnTo>
                    <a:pt x="497" y="171"/>
                  </a:lnTo>
                  <a:lnTo>
                    <a:pt x="504" y="161"/>
                  </a:lnTo>
                  <a:lnTo>
                    <a:pt x="490" y="152"/>
                  </a:lnTo>
                  <a:lnTo>
                    <a:pt x="503" y="164"/>
                  </a:lnTo>
                  <a:lnTo>
                    <a:pt x="511" y="156"/>
                  </a:lnTo>
                  <a:lnTo>
                    <a:pt x="515" y="150"/>
                  </a:lnTo>
                  <a:lnTo>
                    <a:pt x="515" y="142"/>
                  </a:lnTo>
                  <a:lnTo>
                    <a:pt x="499" y="142"/>
                  </a:lnTo>
                  <a:lnTo>
                    <a:pt x="511" y="154"/>
                  </a:lnTo>
                  <a:lnTo>
                    <a:pt x="515" y="150"/>
                  </a:lnTo>
                  <a:lnTo>
                    <a:pt x="513" y="152"/>
                  </a:lnTo>
                  <a:lnTo>
                    <a:pt x="515" y="149"/>
                  </a:lnTo>
                  <a:lnTo>
                    <a:pt x="520" y="142"/>
                  </a:lnTo>
                  <a:lnTo>
                    <a:pt x="527" y="133"/>
                  </a:lnTo>
                  <a:lnTo>
                    <a:pt x="536" y="122"/>
                  </a:lnTo>
                  <a:lnTo>
                    <a:pt x="523" y="112"/>
                  </a:lnTo>
                  <a:lnTo>
                    <a:pt x="536" y="124"/>
                  </a:lnTo>
                  <a:lnTo>
                    <a:pt x="548" y="112"/>
                  </a:lnTo>
                  <a:lnTo>
                    <a:pt x="536" y="100"/>
                  </a:lnTo>
                  <a:lnTo>
                    <a:pt x="546" y="112"/>
                  </a:lnTo>
                  <a:lnTo>
                    <a:pt x="560" y="100"/>
                  </a:lnTo>
                  <a:lnTo>
                    <a:pt x="567" y="93"/>
                  </a:lnTo>
                  <a:lnTo>
                    <a:pt x="562" y="100"/>
                  </a:lnTo>
                  <a:lnTo>
                    <a:pt x="576" y="86"/>
                  </a:lnTo>
                  <a:lnTo>
                    <a:pt x="564" y="74"/>
                  </a:lnTo>
                  <a:lnTo>
                    <a:pt x="574" y="86"/>
                  </a:lnTo>
                  <a:lnTo>
                    <a:pt x="592" y="72"/>
                  </a:lnTo>
                  <a:lnTo>
                    <a:pt x="581" y="60"/>
                  </a:lnTo>
                  <a:lnTo>
                    <a:pt x="590" y="74"/>
                  </a:lnTo>
                  <a:lnTo>
                    <a:pt x="607" y="61"/>
                  </a:lnTo>
                  <a:lnTo>
                    <a:pt x="599" y="47"/>
                  </a:lnTo>
                  <a:lnTo>
                    <a:pt x="606" y="61"/>
                  </a:lnTo>
                  <a:lnTo>
                    <a:pt x="625" y="51"/>
                  </a:lnTo>
                  <a:lnTo>
                    <a:pt x="618" y="37"/>
                  </a:lnTo>
                  <a:lnTo>
                    <a:pt x="625" y="53"/>
                  </a:lnTo>
                  <a:lnTo>
                    <a:pt x="646" y="44"/>
                  </a:lnTo>
                  <a:lnTo>
                    <a:pt x="639" y="28"/>
                  </a:lnTo>
                  <a:lnTo>
                    <a:pt x="644" y="44"/>
                  </a:lnTo>
                  <a:lnTo>
                    <a:pt x="667" y="37"/>
                  </a:lnTo>
                  <a:lnTo>
                    <a:pt x="661" y="21"/>
                  </a:lnTo>
                  <a:lnTo>
                    <a:pt x="665" y="37"/>
                  </a:lnTo>
                  <a:lnTo>
                    <a:pt x="688" y="33"/>
                  </a:lnTo>
                  <a:lnTo>
                    <a:pt x="684" y="18"/>
                  </a:lnTo>
                  <a:lnTo>
                    <a:pt x="686" y="33"/>
                  </a:lnTo>
                  <a:lnTo>
                    <a:pt x="708" y="32"/>
                  </a:lnTo>
                  <a:lnTo>
                    <a:pt x="707" y="16"/>
                  </a:lnTo>
                  <a:lnTo>
                    <a:pt x="707" y="32"/>
                  </a:lnTo>
                  <a:lnTo>
                    <a:pt x="729" y="33"/>
                  </a:lnTo>
                  <a:lnTo>
                    <a:pt x="729" y="18"/>
                  </a:lnTo>
                  <a:lnTo>
                    <a:pt x="726" y="33"/>
                  </a:lnTo>
                  <a:lnTo>
                    <a:pt x="750" y="40"/>
                  </a:lnTo>
                  <a:lnTo>
                    <a:pt x="754" y="25"/>
                  </a:lnTo>
                  <a:lnTo>
                    <a:pt x="747" y="39"/>
                  </a:lnTo>
                  <a:lnTo>
                    <a:pt x="770" y="49"/>
                  </a:lnTo>
                  <a:lnTo>
                    <a:pt x="794" y="61"/>
                  </a:lnTo>
                  <a:lnTo>
                    <a:pt x="801" y="47"/>
                  </a:lnTo>
                  <a:lnTo>
                    <a:pt x="792" y="61"/>
                  </a:lnTo>
                  <a:lnTo>
                    <a:pt x="813" y="75"/>
                  </a:lnTo>
                  <a:lnTo>
                    <a:pt x="822" y="61"/>
                  </a:lnTo>
                  <a:lnTo>
                    <a:pt x="813" y="74"/>
                  </a:lnTo>
                  <a:lnTo>
                    <a:pt x="836" y="91"/>
                  </a:lnTo>
                  <a:lnTo>
                    <a:pt x="845" y="79"/>
                  </a:lnTo>
                  <a:lnTo>
                    <a:pt x="834" y="91"/>
                  </a:lnTo>
                  <a:lnTo>
                    <a:pt x="855" y="110"/>
                  </a:lnTo>
                  <a:lnTo>
                    <a:pt x="866" y="98"/>
                  </a:lnTo>
                  <a:lnTo>
                    <a:pt x="855" y="110"/>
                  </a:lnTo>
                  <a:lnTo>
                    <a:pt x="874" y="129"/>
                  </a:lnTo>
                  <a:lnTo>
                    <a:pt x="885" y="117"/>
                  </a:lnTo>
                  <a:lnTo>
                    <a:pt x="873" y="128"/>
                  </a:lnTo>
                  <a:lnTo>
                    <a:pt x="907" y="170"/>
                  </a:lnTo>
                  <a:lnTo>
                    <a:pt x="923" y="189"/>
                  </a:lnTo>
                  <a:lnTo>
                    <a:pt x="935" y="178"/>
                  </a:lnTo>
                  <a:lnTo>
                    <a:pt x="923" y="187"/>
                  </a:lnTo>
                  <a:lnTo>
                    <a:pt x="935" y="204"/>
                  </a:lnTo>
                  <a:lnTo>
                    <a:pt x="934" y="203"/>
                  </a:lnTo>
                  <a:lnTo>
                    <a:pt x="935" y="206"/>
                  </a:lnTo>
                  <a:lnTo>
                    <a:pt x="948" y="222"/>
                  </a:lnTo>
                  <a:lnTo>
                    <a:pt x="960" y="211"/>
                  </a:lnTo>
                  <a:lnTo>
                    <a:pt x="948" y="220"/>
                  </a:lnTo>
                  <a:lnTo>
                    <a:pt x="965" y="248"/>
                  </a:lnTo>
                  <a:lnTo>
                    <a:pt x="956" y="234"/>
                  </a:lnTo>
                  <a:lnTo>
                    <a:pt x="963" y="245"/>
                  </a:lnTo>
                  <a:lnTo>
                    <a:pt x="976" y="236"/>
                  </a:lnTo>
                  <a:lnTo>
                    <a:pt x="963" y="245"/>
                  </a:lnTo>
                  <a:lnTo>
                    <a:pt x="969" y="253"/>
                  </a:lnTo>
                  <a:lnTo>
                    <a:pt x="981" y="245"/>
                  </a:lnTo>
                  <a:lnTo>
                    <a:pt x="967" y="252"/>
                  </a:lnTo>
                  <a:lnTo>
                    <a:pt x="970" y="259"/>
                  </a:lnTo>
                  <a:lnTo>
                    <a:pt x="974" y="262"/>
                  </a:lnTo>
                  <a:lnTo>
                    <a:pt x="984" y="250"/>
                  </a:lnTo>
                  <a:lnTo>
                    <a:pt x="972" y="259"/>
                  </a:lnTo>
                  <a:lnTo>
                    <a:pt x="976" y="264"/>
                  </a:lnTo>
                  <a:lnTo>
                    <a:pt x="974" y="262"/>
                  </a:lnTo>
                  <a:lnTo>
                    <a:pt x="976" y="266"/>
                  </a:lnTo>
                  <a:lnTo>
                    <a:pt x="981" y="273"/>
                  </a:lnTo>
                  <a:lnTo>
                    <a:pt x="993" y="262"/>
                  </a:lnTo>
                  <a:lnTo>
                    <a:pt x="981" y="271"/>
                  </a:lnTo>
                  <a:lnTo>
                    <a:pt x="988" y="283"/>
                  </a:lnTo>
                  <a:lnTo>
                    <a:pt x="991" y="288"/>
                  </a:lnTo>
                  <a:lnTo>
                    <a:pt x="988" y="283"/>
                  </a:lnTo>
                  <a:lnTo>
                    <a:pt x="998" y="299"/>
                  </a:lnTo>
                  <a:lnTo>
                    <a:pt x="1010" y="290"/>
                  </a:lnTo>
                  <a:lnTo>
                    <a:pt x="996" y="299"/>
                  </a:lnTo>
                  <a:lnTo>
                    <a:pt x="1007" y="318"/>
                  </a:lnTo>
                  <a:lnTo>
                    <a:pt x="1000" y="304"/>
                  </a:lnTo>
                  <a:lnTo>
                    <a:pt x="1009" y="318"/>
                  </a:lnTo>
                  <a:lnTo>
                    <a:pt x="1023" y="341"/>
                  </a:lnTo>
                  <a:lnTo>
                    <a:pt x="1035" y="332"/>
                  </a:lnTo>
                  <a:lnTo>
                    <a:pt x="1021" y="339"/>
                  </a:lnTo>
                  <a:lnTo>
                    <a:pt x="1035" y="365"/>
                  </a:lnTo>
                  <a:lnTo>
                    <a:pt x="1047" y="388"/>
                  </a:lnTo>
                  <a:lnTo>
                    <a:pt x="1035" y="367"/>
                  </a:lnTo>
                  <a:lnTo>
                    <a:pt x="1052" y="398"/>
                  </a:lnTo>
                  <a:lnTo>
                    <a:pt x="1066" y="390"/>
                  </a:lnTo>
                  <a:lnTo>
                    <a:pt x="1052" y="396"/>
                  </a:lnTo>
                  <a:lnTo>
                    <a:pt x="1070" y="430"/>
                  </a:lnTo>
                  <a:lnTo>
                    <a:pt x="1084" y="454"/>
                  </a:lnTo>
                  <a:lnTo>
                    <a:pt x="1070" y="431"/>
                  </a:lnTo>
                  <a:lnTo>
                    <a:pt x="1091" y="470"/>
                  </a:lnTo>
                  <a:lnTo>
                    <a:pt x="1105" y="461"/>
                  </a:lnTo>
                  <a:lnTo>
                    <a:pt x="1091" y="468"/>
                  </a:lnTo>
                  <a:lnTo>
                    <a:pt x="1112" y="510"/>
                  </a:lnTo>
                  <a:lnTo>
                    <a:pt x="1133" y="555"/>
                  </a:lnTo>
                  <a:lnTo>
                    <a:pt x="1155" y="602"/>
                  </a:lnTo>
                  <a:lnTo>
                    <a:pt x="1169" y="595"/>
                  </a:lnTo>
                  <a:lnTo>
                    <a:pt x="1155" y="602"/>
                  </a:lnTo>
                  <a:lnTo>
                    <a:pt x="1178" y="653"/>
                  </a:lnTo>
                  <a:lnTo>
                    <a:pt x="1201" y="705"/>
                  </a:lnTo>
                  <a:lnTo>
                    <a:pt x="1206" y="718"/>
                  </a:lnTo>
                  <a:lnTo>
                    <a:pt x="1201" y="705"/>
                  </a:lnTo>
                  <a:lnTo>
                    <a:pt x="1225" y="758"/>
                  </a:lnTo>
                  <a:lnTo>
                    <a:pt x="1239" y="751"/>
                  </a:lnTo>
                  <a:lnTo>
                    <a:pt x="1225" y="758"/>
                  </a:lnTo>
                  <a:lnTo>
                    <a:pt x="1293" y="920"/>
                  </a:lnTo>
                  <a:lnTo>
                    <a:pt x="1314" y="972"/>
                  </a:lnTo>
                  <a:lnTo>
                    <a:pt x="1302" y="941"/>
                  </a:lnTo>
                  <a:lnTo>
                    <a:pt x="1314" y="972"/>
                  </a:lnTo>
                  <a:lnTo>
                    <a:pt x="1356" y="1070"/>
                  </a:lnTo>
                  <a:lnTo>
                    <a:pt x="1370" y="1063"/>
                  </a:lnTo>
                  <a:lnTo>
                    <a:pt x="1356" y="1070"/>
                  </a:lnTo>
                  <a:lnTo>
                    <a:pt x="1374" y="1114"/>
                  </a:lnTo>
                  <a:lnTo>
                    <a:pt x="1363" y="1088"/>
                  </a:lnTo>
                  <a:lnTo>
                    <a:pt x="1374" y="1114"/>
                  </a:lnTo>
                  <a:lnTo>
                    <a:pt x="1391" y="1154"/>
                  </a:lnTo>
                  <a:lnTo>
                    <a:pt x="1407" y="1191"/>
                  </a:lnTo>
                  <a:lnTo>
                    <a:pt x="1421" y="1184"/>
                  </a:lnTo>
                  <a:lnTo>
                    <a:pt x="1407" y="1189"/>
                  </a:lnTo>
                  <a:lnTo>
                    <a:pt x="1419" y="1222"/>
                  </a:lnTo>
                  <a:lnTo>
                    <a:pt x="1436" y="1273"/>
                  </a:lnTo>
                  <a:lnTo>
                    <a:pt x="1419" y="1224"/>
                  </a:lnTo>
                  <a:lnTo>
                    <a:pt x="1429" y="1252"/>
                  </a:lnTo>
                  <a:lnTo>
                    <a:pt x="1426" y="1245"/>
                  </a:lnTo>
                  <a:lnTo>
                    <a:pt x="1429" y="1252"/>
                  </a:lnTo>
                  <a:lnTo>
                    <a:pt x="1440" y="1274"/>
                  </a:lnTo>
                  <a:lnTo>
                    <a:pt x="1454" y="1267"/>
                  </a:lnTo>
                  <a:lnTo>
                    <a:pt x="1440" y="1274"/>
                  </a:lnTo>
                  <a:lnTo>
                    <a:pt x="1447" y="1292"/>
                  </a:lnTo>
                  <a:lnTo>
                    <a:pt x="1435" y="1260"/>
                  </a:lnTo>
                  <a:lnTo>
                    <a:pt x="1447" y="1292"/>
                  </a:lnTo>
                  <a:lnTo>
                    <a:pt x="1452" y="1304"/>
                  </a:lnTo>
                  <a:lnTo>
                    <a:pt x="1456" y="1309"/>
                  </a:lnTo>
                  <a:lnTo>
                    <a:pt x="1452" y="1304"/>
                  </a:lnTo>
                  <a:lnTo>
                    <a:pt x="1457" y="1315"/>
                  </a:lnTo>
                  <a:lnTo>
                    <a:pt x="1471" y="1308"/>
                  </a:lnTo>
                  <a:lnTo>
                    <a:pt x="1457" y="1311"/>
                  </a:lnTo>
                  <a:lnTo>
                    <a:pt x="1459" y="1318"/>
                  </a:lnTo>
                  <a:lnTo>
                    <a:pt x="1459" y="1322"/>
                  </a:lnTo>
                  <a:lnTo>
                    <a:pt x="1464" y="1334"/>
                  </a:lnTo>
                  <a:lnTo>
                    <a:pt x="1478" y="1327"/>
                  </a:lnTo>
                  <a:lnTo>
                    <a:pt x="1464" y="1334"/>
                  </a:lnTo>
                  <a:lnTo>
                    <a:pt x="1471" y="1351"/>
                  </a:lnTo>
                  <a:lnTo>
                    <a:pt x="1480" y="1374"/>
                  </a:lnTo>
                  <a:lnTo>
                    <a:pt x="1473" y="1356"/>
                  </a:lnTo>
                  <a:lnTo>
                    <a:pt x="1480" y="1374"/>
                  </a:lnTo>
                  <a:lnTo>
                    <a:pt x="1492" y="1402"/>
                  </a:lnTo>
                  <a:lnTo>
                    <a:pt x="1506" y="1433"/>
                  </a:lnTo>
                  <a:lnTo>
                    <a:pt x="1520" y="1426"/>
                  </a:lnTo>
                  <a:lnTo>
                    <a:pt x="1506" y="1433"/>
                  </a:lnTo>
                  <a:lnTo>
                    <a:pt x="1520" y="1470"/>
                  </a:lnTo>
                  <a:lnTo>
                    <a:pt x="1513" y="1452"/>
                  </a:lnTo>
                  <a:lnTo>
                    <a:pt x="1520" y="1470"/>
                  </a:lnTo>
                  <a:lnTo>
                    <a:pt x="1538" y="1510"/>
                  </a:lnTo>
                  <a:lnTo>
                    <a:pt x="1566" y="1498"/>
                  </a:lnTo>
                  <a:lnTo>
                    <a:pt x="1548" y="1458"/>
                  </a:lnTo>
                  <a:lnTo>
                    <a:pt x="1534" y="1463"/>
                  </a:lnTo>
                  <a:lnTo>
                    <a:pt x="1550" y="1458"/>
                  </a:lnTo>
                  <a:lnTo>
                    <a:pt x="1536" y="1421"/>
                  </a:lnTo>
                  <a:lnTo>
                    <a:pt x="1541" y="1433"/>
                  </a:lnTo>
                  <a:lnTo>
                    <a:pt x="1534" y="1421"/>
                  </a:lnTo>
                  <a:lnTo>
                    <a:pt x="1520" y="1390"/>
                  </a:lnTo>
                  <a:lnTo>
                    <a:pt x="1508" y="1362"/>
                  </a:lnTo>
                  <a:lnTo>
                    <a:pt x="1494" y="1367"/>
                  </a:lnTo>
                  <a:lnTo>
                    <a:pt x="1510" y="1362"/>
                  </a:lnTo>
                  <a:lnTo>
                    <a:pt x="1501" y="1339"/>
                  </a:lnTo>
                  <a:lnTo>
                    <a:pt x="1494" y="1322"/>
                  </a:lnTo>
                  <a:lnTo>
                    <a:pt x="1506" y="1351"/>
                  </a:lnTo>
                  <a:lnTo>
                    <a:pt x="1492" y="1322"/>
                  </a:lnTo>
                  <a:lnTo>
                    <a:pt x="1487" y="1309"/>
                  </a:lnTo>
                  <a:lnTo>
                    <a:pt x="1473" y="1315"/>
                  </a:lnTo>
                  <a:lnTo>
                    <a:pt x="1489" y="1311"/>
                  </a:lnTo>
                  <a:lnTo>
                    <a:pt x="1487" y="1304"/>
                  </a:lnTo>
                  <a:lnTo>
                    <a:pt x="1480" y="1290"/>
                  </a:lnTo>
                  <a:lnTo>
                    <a:pt x="1466" y="1297"/>
                  </a:lnTo>
                  <a:lnTo>
                    <a:pt x="1480" y="1292"/>
                  </a:lnTo>
                  <a:lnTo>
                    <a:pt x="1475" y="1280"/>
                  </a:lnTo>
                  <a:lnTo>
                    <a:pt x="1461" y="1285"/>
                  </a:lnTo>
                  <a:lnTo>
                    <a:pt x="1476" y="1280"/>
                  </a:lnTo>
                  <a:lnTo>
                    <a:pt x="1470" y="1262"/>
                  </a:lnTo>
                  <a:lnTo>
                    <a:pt x="1471" y="1269"/>
                  </a:lnTo>
                  <a:lnTo>
                    <a:pt x="1468" y="1260"/>
                  </a:lnTo>
                  <a:lnTo>
                    <a:pt x="1457" y="1238"/>
                  </a:lnTo>
                  <a:lnTo>
                    <a:pt x="1443" y="1245"/>
                  </a:lnTo>
                  <a:lnTo>
                    <a:pt x="1459" y="1240"/>
                  </a:lnTo>
                  <a:lnTo>
                    <a:pt x="1449" y="1212"/>
                  </a:lnTo>
                  <a:lnTo>
                    <a:pt x="1433" y="1217"/>
                  </a:lnTo>
                  <a:lnTo>
                    <a:pt x="1449" y="1212"/>
                  </a:lnTo>
                  <a:lnTo>
                    <a:pt x="1436" y="1178"/>
                  </a:lnTo>
                  <a:lnTo>
                    <a:pt x="1438" y="1187"/>
                  </a:lnTo>
                  <a:lnTo>
                    <a:pt x="1435" y="1178"/>
                  </a:lnTo>
                  <a:lnTo>
                    <a:pt x="1419" y="1142"/>
                  </a:lnTo>
                  <a:lnTo>
                    <a:pt x="1401" y="1102"/>
                  </a:lnTo>
                  <a:lnTo>
                    <a:pt x="1387" y="1107"/>
                  </a:lnTo>
                  <a:lnTo>
                    <a:pt x="1403" y="1102"/>
                  </a:lnTo>
                  <a:lnTo>
                    <a:pt x="1386" y="1058"/>
                  </a:lnTo>
                  <a:lnTo>
                    <a:pt x="1398" y="1088"/>
                  </a:lnTo>
                  <a:lnTo>
                    <a:pt x="1384" y="1058"/>
                  </a:lnTo>
                  <a:lnTo>
                    <a:pt x="1342" y="960"/>
                  </a:lnTo>
                  <a:lnTo>
                    <a:pt x="1328" y="966"/>
                  </a:lnTo>
                  <a:lnTo>
                    <a:pt x="1344" y="960"/>
                  </a:lnTo>
                  <a:lnTo>
                    <a:pt x="1323" y="908"/>
                  </a:lnTo>
                  <a:lnTo>
                    <a:pt x="1255" y="746"/>
                  </a:lnTo>
                  <a:lnTo>
                    <a:pt x="1258" y="754"/>
                  </a:lnTo>
                  <a:lnTo>
                    <a:pt x="1253" y="744"/>
                  </a:lnTo>
                  <a:lnTo>
                    <a:pt x="1229" y="691"/>
                  </a:lnTo>
                  <a:lnTo>
                    <a:pt x="1215" y="698"/>
                  </a:lnTo>
                  <a:lnTo>
                    <a:pt x="1229" y="693"/>
                  </a:lnTo>
                  <a:lnTo>
                    <a:pt x="1206" y="641"/>
                  </a:lnTo>
                  <a:lnTo>
                    <a:pt x="1183" y="590"/>
                  </a:lnTo>
                  <a:lnTo>
                    <a:pt x="1178" y="576"/>
                  </a:lnTo>
                  <a:lnTo>
                    <a:pt x="1183" y="588"/>
                  </a:lnTo>
                  <a:lnTo>
                    <a:pt x="1161" y="541"/>
                  </a:lnTo>
                  <a:lnTo>
                    <a:pt x="1140" y="496"/>
                  </a:lnTo>
                  <a:lnTo>
                    <a:pt x="1113" y="444"/>
                  </a:lnTo>
                  <a:lnTo>
                    <a:pt x="1119" y="454"/>
                  </a:lnTo>
                  <a:lnTo>
                    <a:pt x="1098" y="416"/>
                  </a:lnTo>
                  <a:lnTo>
                    <a:pt x="1084" y="423"/>
                  </a:lnTo>
                  <a:lnTo>
                    <a:pt x="1098" y="416"/>
                  </a:lnTo>
                  <a:lnTo>
                    <a:pt x="1080" y="383"/>
                  </a:lnTo>
                  <a:lnTo>
                    <a:pt x="1072" y="367"/>
                  </a:lnTo>
                  <a:lnTo>
                    <a:pt x="1080" y="383"/>
                  </a:lnTo>
                  <a:lnTo>
                    <a:pt x="1063" y="351"/>
                  </a:lnTo>
                  <a:lnTo>
                    <a:pt x="1049" y="358"/>
                  </a:lnTo>
                  <a:lnTo>
                    <a:pt x="1063" y="351"/>
                  </a:lnTo>
                  <a:lnTo>
                    <a:pt x="1049" y="325"/>
                  </a:lnTo>
                  <a:lnTo>
                    <a:pt x="1051" y="328"/>
                  </a:lnTo>
                  <a:lnTo>
                    <a:pt x="1049" y="325"/>
                  </a:lnTo>
                  <a:lnTo>
                    <a:pt x="1035" y="302"/>
                  </a:lnTo>
                  <a:lnTo>
                    <a:pt x="1021" y="309"/>
                  </a:lnTo>
                  <a:lnTo>
                    <a:pt x="1035" y="302"/>
                  </a:lnTo>
                  <a:lnTo>
                    <a:pt x="1024" y="283"/>
                  </a:lnTo>
                  <a:lnTo>
                    <a:pt x="1026" y="285"/>
                  </a:lnTo>
                  <a:lnTo>
                    <a:pt x="1024" y="281"/>
                  </a:lnTo>
                  <a:lnTo>
                    <a:pt x="1014" y="266"/>
                  </a:lnTo>
                  <a:lnTo>
                    <a:pt x="1000" y="274"/>
                  </a:lnTo>
                  <a:lnTo>
                    <a:pt x="1014" y="267"/>
                  </a:lnTo>
                  <a:lnTo>
                    <a:pt x="1007" y="255"/>
                  </a:lnTo>
                  <a:lnTo>
                    <a:pt x="1005" y="252"/>
                  </a:lnTo>
                  <a:lnTo>
                    <a:pt x="1005" y="253"/>
                  </a:lnTo>
                  <a:lnTo>
                    <a:pt x="1000" y="246"/>
                  </a:lnTo>
                  <a:lnTo>
                    <a:pt x="988" y="255"/>
                  </a:lnTo>
                  <a:lnTo>
                    <a:pt x="1002" y="246"/>
                  </a:lnTo>
                  <a:lnTo>
                    <a:pt x="998" y="241"/>
                  </a:lnTo>
                  <a:lnTo>
                    <a:pt x="995" y="238"/>
                  </a:lnTo>
                  <a:lnTo>
                    <a:pt x="983" y="248"/>
                  </a:lnTo>
                  <a:lnTo>
                    <a:pt x="996" y="241"/>
                  </a:lnTo>
                  <a:lnTo>
                    <a:pt x="995" y="238"/>
                  </a:lnTo>
                  <a:lnTo>
                    <a:pt x="996" y="241"/>
                  </a:lnTo>
                  <a:lnTo>
                    <a:pt x="995" y="238"/>
                  </a:lnTo>
                  <a:lnTo>
                    <a:pt x="984" y="220"/>
                  </a:lnTo>
                  <a:lnTo>
                    <a:pt x="990" y="227"/>
                  </a:lnTo>
                  <a:lnTo>
                    <a:pt x="983" y="217"/>
                  </a:lnTo>
                  <a:lnTo>
                    <a:pt x="969" y="225"/>
                  </a:lnTo>
                  <a:lnTo>
                    <a:pt x="983" y="218"/>
                  </a:lnTo>
                  <a:lnTo>
                    <a:pt x="974" y="204"/>
                  </a:lnTo>
                  <a:lnTo>
                    <a:pt x="970" y="201"/>
                  </a:lnTo>
                  <a:lnTo>
                    <a:pt x="972" y="203"/>
                  </a:lnTo>
                  <a:lnTo>
                    <a:pt x="960" y="187"/>
                  </a:lnTo>
                  <a:lnTo>
                    <a:pt x="948" y="196"/>
                  </a:lnTo>
                  <a:lnTo>
                    <a:pt x="962" y="187"/>
                  </a:lnTo>
                  <a:lnTo>
                    <a:pt x="949" y="170"/>
                  </a:lnTo>
                  <a:lnTo>
                    <a:pt x="949" y="171"/>
                  </a:lnTo>
                  <a:lnTo>
                    <a:pt x="948" y="170"/>
                  </a:lnTo>
                  <a:lnTo>
                    <a:pt x="932" y="150"/>
                  </a:lnTo>
                  <a:lnTo>
                    <a:pt x="897" y="108"/>
                  </a:lnTo>
                  <a:lnTo>
                    <a:pt x="894" y="103"/>
                  </a:lnTo>
                  <a:lnTo>
                    <a:pt x="897" y="107"/>
                  </a:lnTo>
                  <a:lnTo>
                    <a:pt x="878" y="88"/>
                  </a:lnTo>
                  <a:lnTo>
                    <a:pt x="887" y="96"/>
                  </a:lnTo>
                  <a:lnTo>
                    <a:pt x="876" y="88"/>
                  </a:lnTo>
                  <a:lnTo>
                    <a:pt x="855" y="68"/>
                  </a:lnTo>
                  <a:lnTo>
                    <a:pt x="853" y="67"/>
                  </a:lnTo>
                  <a:lnTo>
                    <a:pt x="855" y="67"/>
                  </a:lnTo>
                  <a:lnTo>
                    <a:pt x="832" y="49"/>
                  </a:lnTo>
                  <a:lnTo>
                    <a:pt x="829" y="47"/>
                  </a:lnTo>
                  <a:lnTo>
                    <a:pt x="831" y="49"/>
                  </a:lnTo>
                  <a:lnTo>
                    <a:pt x="810" y="35"/>
                  </a:lnTo>
                  <a:lnTo>
                    <a:pt x="808" y="33"/>
                  </a:lnTo>
                  <a:lnTo>
                    <a:pt x="784" y="21"/>
                  </a:lnTo>
                  <a:lnTo>
                    <a:pt x="761" y="11"/>
                  </a:lnTo>
                  <a:lnTo>
                    <a:pt x="759" y="11"/>
                  </a:lnTo>
                  <a:lnTo>
                    <a:pt x="735" y="4"/>
                  </a:lnTo>
                  <a:lnTo>
                    <a:pt x="731" y="2"/>
                  </a:lnTo>
                  <a:lnTo>
                    <a:pt x="708" y="0"/>
                  </a:lnTo>
                  <a:lnTo>
                    <a:pt x="707" y="0"/>
                  </a:lnTo>
                  <a:lnTo>
                    <a:pt x="684" y="2"/>
                  </a:lnTo>
                  <a:lnTo>
                    <a:pt x="691" y="2"/>
                  </a:lnTo>
                  <a:lnTo>
                    <a:pt x="682" y="4"/>
                  </a:lnTo>
                  <a:lnTo>
                    <a:pt x="660" y="7"/>
                  </a:lnTo>
                  <a:lnTo>
                    <a:pt x="656" y="7"/>
                  </a:lnTo>
                  <a:lnTo>
                    <a:pt x="658" y="7"/>
                  </a:lnTo>
                  <a:lnTo>
                    <a:pt x="635" y="14"/>
                  </a:lnTo>
                  <a:lnTo>
                    <a:pt x="628" y="16"/>
                  </a:lnTo>
                  <a:lnTo>
                    <a:pt x="633" y="14"/>
                  </a:lnTo>
                  <a:lnTo>
                    <a:pt x="612" y="23"/>
                  </a:lnTo>
                  <a:lnTo>
                    <a:pt x="614" y="21"/>
                  </a:lnTo>
                  <a:lnTo>
                    <a:pt x="611" y="23"/>
                  </a:lnTo>
                  <a:lnTo>
                    <a:pt x="592" y="33"/>
                  </a:lnTo>
                  <a:lnTo>
                    <a:pt x="590" y="35"/>
                  </a:lnTo>
                  <a:lnTo>
                    <a:pt x="572" y="47"/>
                  </a:lnTo>
                  <a:lnTo>
                    <a:pt x="574" y="46"/>
                  </a:lnTo>
                  <a:lnTo>
                    <a:pt x="572" y="47"/>
                  </a:lnTo>
                  <a:lnTo>
                    <a:pt x="555" y="61"/>
                  </a:lnTo>
                  <a:lnTo>
                    <a:pt x="550" y="65"/>
                  </a:lnTo>
                  <a:lnTo>
                    <a:pt x="553" y="63"/>
                  </a:lnTo>
                  <a:lnTo>
                    <a:pt x="539" y="77"/>
                  </a:lnTo>
                  <a:lnTo>
                    <a:pt x="550" y="88"/>
                  </a:lnTo>
                  <a:lnTo>
                    <a:pt x="539" y="77"/>
                  </a:lnTo>
                  <a:lnTo>
                    <a:pt x="525" y="89"/>
                  </a:lnTo>
                  <a:lnTo>
                    <a:pt x="518" y="95"/>
                  </a:lnTo>
                  <a:lnTo>
                    <a:pt x="525" y="89"/>
                  </a:lnTo>
                  <a:lnTo>
                    <a:pt x="513" y="102"/>
                  </a:lnTo>
                  <a:lnTo>
                    <a:pt x="516" y="98"/>
                  </a:lnTo>
                  <a:lnTo>
                    <a:pt x="511" y="103"/>
                  </a:lnTo>
                  <a:lnTo>
                    <a:pt x="503" y="114"/>
                  </a:lnTo>
                  <a:lnTo>
                    <a:pt x="496" y="122"/>
                  </a:lnTo>
                  <a:lnTo>
                    <a:pt x="490" y="129"/>
                  </a:lnTo>
                  <a:lnTo>
                    <a:pt x="503" y="138"/>
                  </a:lnTo>
                  <a:lnTo>
                    <a:pt x="492" y="128"/>
                  </a:lnTo>
                  <a:lnTo>
                    <a:pt x="489" y="131"/>
                  </a:lnTo>
                  <a:lnTo>
                    <a:pt x="483" y="135"/>
                  </a:lnTo>
                  <a:lnTo>
                    <a:pt x="483" y="143"/>
                  </a:lnTo>
                  <a:lnTo>
                    <a:pt x="499" y="143"/>
                  </a:lnTo>
                  <a:lnTo>
                    <a:pt x="489" y="133"/>
                  </a:lnTo>
                  <a:lnTo>
                    <a:pt x="478" y="143"/>
                  </a:lnTo>
                  <a:lnTo>
                    <a:pt x="471" y="154"/>
                  </a:lnTo>
                  <a:lnTo>
                    <a:pt x="483" y="163"/>
                  </a:lnTo>
                  <a:lnTo>
                    <a:pt x="471" y="154"/>
                  </a:lnTo>
                  <a:lnTo>
                    <a:pt x="462" y="166"/>
                  </a:lnTo>
                  <a:lnTo>
                    <a:pt x="475" y="175"/>
                  </a:lnTo>
                  <a:lnTo>
                    <a:pt x="462" y="166"/>
                  </a:lnTo>
                  <a:lnTo>
                    <a:pt x="450" y="182"/>
                  </a:lnTo>
                  <a:lnTo>
                    <a:pt x="448" y="184"/>
                  </a:lnTo>
                  <a:lnTo>
                    <a:pt x="450" y="182"/>
                  </a:lnTo>
                  <a:lnTo>
                    <a:pt x="436" y="203"/>
                  </a:lnTo>
                  <a:lnTo>
                    <a:pt x="440" y="198"/>
                  </a:lnTo>
                  <a:lnTo>
                    <a:pt x="436" y="204"/>
                  </a:lnTo>
                  <a:lnTo>
                    <a:pt x="422" y="229"/>
                  </a:lnTo>
                  <a:lnTo>
                    <a:pt x="405" y="257"/>
                  </a:lnTo>
                  <a:lnTo>
                    <a:pt x="387" y="288"/>
                  </a:lnTo>
                  <a:lnTo>
                    <a:pt x="366" y="325"/>
                  </a:lnTo>
                  <a:lnTo>
                    <a:pt x="363" y="328"/>
                  </a:lnTo>
                  <a:lnTo>
                    <a:pt x="365" y="325"/>
                  </a:lnTo>
                  <a:lnTo>
                    <a:pt x="345" y="367"/>
                  </a:lnTo>
                  <a:lnTo>
                    <a:pt x="323" y="410"/>
                  </a:lnTo>
                  <a:lnTo>
                    <a:pt x="326" y="405"/>
                  </a:lnTo>
                  <a:lnTo>
                    <a:pt x="323" y="412"/>
                  </a:lnTo>
                  <a:lnTo>
                    <a:pt x="277" y="513"/>
                  </a:lnTo>
                  <a:lnTo>
                    <a:pt x="269" y="533"/>
                  </a:lnTo>
                  <a:lnTo>
                    <a:pt x="277" y="513"/>
                  </a:lnTo>
                  <a:lnTo>
                    <a:pt x="255" y="569"/>
                  </a:lnTo>
                  <a:lnTo>
                    <a:pt x="269" y="575"/>
                  </a:lnTo>
                  <a:lnTo>
                    <a:pt x="255" y="569"/>
                  </a:lnTo>
                  <a:lnTo>
                    <a:pt x="230" y="627"/>
                  </a:lnTo>
                  <a:lnTo>
                    <a:pt x="222" y="646"/>
                  </a:lnTo>
                  <a:lnTo>
                    <a:pt x="230" y="627"/>
                  </a:lnTo>
                  <a:lnTo>
                    <a:pt x="208" y="686"/>
                  </a:lnTo>
                  <a:lnTo>
                    <a:pt x="218" y="657"/>
                  </a:lnTo>
                  <a:lnTo>
                    <a:pt x="208" y="686"/>
                  </a:lnTo>
                  <a:lnTo>
                    <a:pt x="162" y="808"/>
                  </a:lnTo>
                  <a:lnTo>
                    <a:pt x="141" y="868"/>
                  </a:lnTo>
                  <a:lnTo>
                    <a:pt x="120" y="925"/>
                  </a:lnTo>
                  <a:lnTo>
                    <a:pt x="134" y="931"/>
                  </a:lnTo>
                  <a:lnTo>
                    <a:pt x="120" y="925"/>
                  </a:lnTo>
                  <a:lnTo>
                    <a:pt x="99" y="981"/>
                  </a:lnTo>
                  <a:lnTo>
                    <a:pt x="101" y="974"/>
                  </a:lnTo>
                  <a:lnTo>
                    <a:pt x="99" y="981"/>
                  </a:lnTo>
                  <a:lnTo>
                    <a:pt x="82" y="1034"/>
                  </a:lnTo>
                  <a:lnTo>
                    <a:pt x="64" y="1081"/>
                  </a:lnTo>
                  <a:lnTo>
                    <a:pt x="49" y="1126"/>
                  </a:lnTo>
                  <a:lnTo>
                    <a:pt x="36" y="1164"/>
                  </a:lnTo>
                  <a:lnTo>
                    <a:pt x="24" y="1198"/>
                  </a:lnTo>
                  <a:lnTo>
                    <a:pt x="16" y="1226"/>
                  </a:lnTo>
                  <a:lnTo>
                    <a:pt x="9" y="1247"/>
                  </a:lnTo>
                  <a:lnTo>
                    <a:pt x="23" y="1252"/>
                  </a:lnTo>
                  <a:lnTo>
                    <a:pt x="9" y="1247"/>
                  </a:lnTo>
                  <a:lnTo>
                    <a:pt x="3" y="1260"/>
                  </a:lnTo>
                  <a:lnTo>
                    <a:pt x="0" y="1269"/>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00" name="Freeform 4031"/>
            <p:cNvSpPr>
              <a:spLocks/>
            </p:cNvSpPr>
            <p:nvPr/>
          </p:nvSpPr>
          <p:spPr bwMode="auto">
            <a:xfrm>
              <a:off x="2576" y="2122"/>
              <a:ext cx="829" cy="630"/>
            </a:xfrm>
            <a:custGeom>
              <a:avLst/>
              <a:gdLst>
                <a:gd name="T0" fmla="*/ 57 w 1656"/>
                <a:gd name="T1" fmla="*/ 368 h 1258"/>
                <a:gd name="T2" fmla="*/ 150 w 1656"/>
                <a:gd name="T3" fmla="*/ 567 h 1258"/>
                <a:gd name="T4" fmla="*/ 286 w 1656"/>
                <a:gd name="T5" fmla="*/ 829 h 1258"/>
                <a:gd name="T6" fmla="*/ 340 w 1656"/>
                <a:gd name="T7" fmla="*/ 920 h 1258"/>
                <a:gd name="T8" fmla="*/ 391 w 1656"/>
                <a:gd name="T9" fmla="*/ 997 h 1258"/>
                <a:gd name="T10" fmla="*/ 417 w 1656"/>
                <a:gd name="T11" fmla="*/ 1005 h 1258"/>
                <a:gd name="T12" fmla="*/ 425 w 1656"/>
                <a:gd name="T13" fmla="*/ 1018 h 1258"/>
                <a:gd name="T14" fmla="*/ 431 w 1656"/>
                <a:gd name="T15" fmla="*/ 1051 h 1258"/>
                <a:gd name="T16" fmla="*/ 488 w 1656"/>
                <a:gd name="T17" fmla="*/ 1117 h 1258"/>
                <a:gd name="T18" fmla="*/ 570 w 1656"/>
                <a:gd name="T19" fmla="*/ 1189 h 1258"/>
                <a:gd name="T20" fmla="*/ 623 w 1656"/>
                <a:gd name="T21" fmla="*/ 1222 h 1258"/>
                <a:gd name="T22" fmla="*/ 668 w 1656"/>
                <a:gd name="T23" fmla="*/ 1243 h 1258"/>
                <a:gd name="T24" fmla="*/ 740 w 1656"/>
                <a:gd name="T25" fmla="*/ 1258 h 1258"/>
                <a:gd name="T26" fmla="*/ 823 w 1656"/>
                <a:gd name="T27" fmla="*/ 1251 h 1258"/>
                <a:gd name="T28" fmla="*/ 853 w 1656"/>
                <a:gd name="T29" fmla="*/ 1243 h 1258"/>
                <a:gd name="T30" fmla="*/ 900 w 1656"/>
                <a:gd name="T31" fmla="*/ 1220 h 1258"/>
                <a:gd name="T32" fmla="*/ 918 w 1656"/>
                <a:gd name="T33" fmla="*/ 1211 h 1258"/>
                <a:gd name="T34" fmla="*/ 918 w 1656"/>
                <a:gd name="T35" fmla="*/ 1192 h 1258"/>
                <a:gd name="T36" fmla="*/ 947 w 1656"/>
                <a:gd name="T37" fmla="*/ 1192 h 1258"/>
                <a:gd name="T38" fmla="*/ 1035 w 1656"/>
                <a:gd name="T39" fmla="*/ 1119 h 1258"/>
                <a:gd name="T40" fmla="*/ 1099 w 1656"/>
                <a:gd name="T41" fmla="*/ 1045 h 1258"/>
                <a:gd name="T42" fmla="*/ 1171 w 1656"/>
                <a:gd name="T43" fmla="*/ 949 h 1258"/>
                <a:gd name="T44" fmla="*/ 1262 w 1656"/>
                <a:gd name="T45" fmla="*/ 808 h 1258"/>
                <a:gd name="T46" fmla="*/ 1321 w 1656"/>
                <a:gd name="T47" fmla="*/ 703 h 1258"/>
                <a:gd name="T48" fmla="*/ 1377 w 1656"/>
                <a:gd name="T49" fmla="*/ 599 h 1258"/>
                <a:gd name="T50" fmla="*/ 1401 w 1656"/>
                <a:gd name="T51" fmla="*/ 550 h 1258"/>
                <a:gd name="T52" fmla="*/ 1419 w 1656"/>
                <a:gd name="T53" fmla="*/ 518 h 1258"/>
                <a:gd name="T54" fmla="*/ 1452 w 1656"/>
                <a:gd name="T55" fmla="*/ 449 h 1258"/>
                <a:gd name="T56" fmla="*/ 1537 w 1656"/>
                <a:gd name="T57" fmla="*/ 270 h 1258"/>
                <a:gd name="T58" fmla="*/ 1609 w 1656"/>
                <a:gd name="T59" fmla="*/ 115 h 1258"/>
                <a:gd name="T60" fmla="*/ 1609 w 1656"/>
                <a:gd name="T61" fmla="*/ 40 h 1258"/>
                <a:gd name="T62" fmla="*/ 1536 w 1656"/>
                <a:gd name="T63" fmla="*/ 201 h 1258"/>
                <a:gd name="T64" fmla="*/ 1441 w 1656"/>
                <a:gd name="T65" fmla="*/ 396 h 1258"/>
                <a:gd name="T66" fmla="*/ 1391 w 1656"/>
                <a:gd name="T67" fmla="*/ 503 h 1258"/>
                <a:gd name="T68" fmla="*/ 1375 w 1656"/>
                <a:gd name="T69" fmla="*/ 534 h 1258"/>
                <a:gd name="T70" fmla="*/ 1370 w 1656"/>
                <a:gd name="T71" fmla="*/ 541 h 1258"/>
                <a:gd name="T72" fmla="*/ 1324 w 1656"/>
                <a:gd name="T73" fmla="*/ 630 h 1258"/>
                <a:gd name="T74" fmla="*/ 1256 w 1656"/>
                <a:gd name="T75" fmla="*/ 757 h 1258"/>
                <a:gd name="T76" fmla="*/ 1190 w 1656"/>
                <a:gd name="T77" fmla="*/ 864 h 1258"/>
                <a:gd name="T78" fmla="*/ 1134 w 1656"/>
                <a:gd name="T79" fmla="*/ 974 h 1258"/>
                <a:gd name="T80" fmla="*/ 1033 w 1656"/>
                <a:gd name="T81" fmla="*/ 1075 h 1258"/>
                <a:gd name="T82" fmla="*/ 956 w 1656"/>
                <a:gd name="T83" fmla="*/ 1147 h 1258"/>
                <a:gd name="T84" fmla="*/ 919 w 1656"/>
                <a:gd name="T85" fmla="*/ 1175 h 1258"/>
                <a:gd name="T86" fmla="*/ 905 w 1656"/>
                <a:gd name="T87" fmla="*/ 1183 h 1258"/>
                <a:gd name="T88" fmla="*/ 892 w 1656"/>
                <a:gd name="T89" fmla="*/ 1190 h 1258"/>
                <a:gd name="T90" fmla="*/ 879 w 1656"/>
                <a:gd name="T91" fmla="*/ 1197 h 1258"/>
                <a:gd name="T92" fmla="*/ 832 w 1656"/>
                <a:gd name="T93" fmla="*/ 1217 h 1258"/>
                <a:gd name="T94" fmla="*/ 802 w 1656"/>
                <a:gd name="T95" fmla="*/ 1239 h 1258"/>
                <a:gd name="T96" fmla="*/ 743 w 1656"/>
                <a:gd name="T97" fmla="*/ 1227 h 1258"/>
                <a:gd name="T98" fmla="*/ 677 w 1656"/>
                <a:gd name="T99" fmla="*/ 1213 h 1258"/>
                <a:gd name="T100" fmla="*/ 624 w 1656"/>
                <a:gd name="T101" fmla="*/ 1206 h 1258"/>
                <a:gd name="T102" fmla="*/ 590 w 1656"/>
                <a:gd name="T103" fmla="*/ 1164 h 1258"/>
                <a:gd name="T104" fmla="*/ 511 w 1656"/>
                <a:gd name="T105" fmla="*/ 1094 h 1258"/>
                <a:gd name="T106" fmla="*/ 450 w 1656"/>
                <a:gd name="T107" fmla="*/ 1025 h 1258"/>
                <a:gd name="T108" fmla="*/ 420 w 1656"/>
                <a:gd name="T109" fmla="*/ 1012 h 1258"/>
                <a:gd name="T110" fmla="*/ 413 w 1656"/>
                <a:gd name="T111" fmla="*/ 1002 h 1258"/>
                <a:gd name="T112" fmla="*/ 401 w 1656"/>
                <a:gd name="T113" fmla="*/ 956 h 1258"/>
                <a:gd name="T114" fmla="*/ 349 w 1656"/>
                <a:gd name="T115" fmla="*/ 878 h 1258"/>
                <a:gd name="T116" fmla="*/ 254 w 1656"/>
                <a:gd name="T117" fmla="*/ 744 h 1258"/>
                <a:gd name="T118" fmla="*/ 153 w 1656"/>
                <a:gd name="T119" fmla="*/ 504 h 1258"/>
                <a:gd name="T120" fmla="*/ 64 w 1656"/>
                <a:gd name="T121" fmla="*/ 307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6" h="1258">
                  <a:moveTo>
                    <a:pt x="29" y="220"/>
                  </a:moveTo>
                  <a:lnTo>
                    <a:pt x="0" y="232"/>
                  </a:lnTo>
                  <a:lnTo>
                    <a:pt x="17" y="274"/>
                  </a:lnTo>
                  <a:lnTo>
                    <a:pt x="36" y="319"/>
                  </a:lnTo>
                  <a:lnTo>
                    <a:pt x="57" y="368"/>
                  </a:lnTo>
                  <a:lnTo>
                    <a:pt x="62" y="379"/>
                  </a:lnTo>
                  <a:lnTo>
                    <a:pt x="57" y="368"/>
                  </a:lnTo>
                  <a:lnTo>
                    <a:pt x="103" y="466"/>
                  </a:lnTo>
                  <a:lnTo>
                    <a:pt x="117" y="459"/>
                  </a:lnTo>
                  <a:lnTo>
                    <a:pt x="103" y="466"/>
                  </a:lnTo>
                  <a:lnTo>
                    <a:pt x="125" y="517"/>
                  </a:lnTo>
                  <a:lnTo>
                    <a:pt x="130" y="529"/>
                  </a:lnTo>
                  <a:lnTo>
                    <a:pt x="125" y="517"/>
                  </a:lnTo>
                  <a:lnTo>
                    <a:pt x="150" y="567"/>
                  </a:lnTo>
                  <a:lnTo>
                    <a:pt x="172" y="616"/>
                  </a:lnTo>
                  <a:lnTo>
                    <a:pt x="195" y="663"/>
                  </a:lnTo>
                  <a:lnTo>
                    <a:pt x="240" y="750"/>
                  </a:lnTo>
                  <a:lnTo>
                    <a:pt x="237" y="742"/>
                  </a:lnTo>
                  <a:lnTo>
                    <a:pt x="242" y="752"/>
                  </a:lnTo>
                  <a:lnTo>
                    <a:pt x="265" y="792"/>
                  </a:lnTo>
                  <a:lnTo>
                    <a:pt x="286" y="829"/>
                  </a:lnTo>
                  <a:lnTo>
                    <a:pt x="305" y="862"/>
                  </a:lnTo>
                  <a:lnTo>
                    <a:pt x="317" y="853"/>
                  </a:lnTo>
                  <a:lnTo>
                    <a:pt x="303" y="862"/>
                  </a:lnTo>
                  <a:lnTo>
                    <a:pt x="321" y="894"/>
                  </a:lnTo>
                  <a:lnTo>
                    <a:pt x="319" y="890"/>
                  </a:lnTo>
                  <a:lnTo>
                    <a:pt x="322" y="894"/>
                  </a:lnTo>
                  <a:lnTo>
                    <a:pt x="340" y="920"/>
                  </a:lnTo>
                  <a:lnTo>
                    <a:pt x="356" y="944"/>
                  </a:lnTo>
                  <a:lnTo>
                    <a:pt x="368" y="963"/>
                  </a:lnTo>
                  <a:lnTo>
                    <a:pt x="380" y="981"/>
                  </a:lnTo>
                  <a:lnTo>
                    <a:pt x="392" y="972"/>
                  </a:lnTo>
                  <a:lnTo>
                    <a:pt x="380" y="981"/>
                  </a:lnTo>
                  <a:lnTo>
                    <a:pt x="389" y="995"/>
                  </a:lnTo>
                  <a:lnTo>
                    <a:pt x="391" y="997"/>
                  </a:lnTo>
                  <a:lnTo>
                    <a:pt x="389" y="997"/>
                  </a:lnTo>
                  <a:lnTo>
                    <a:pt x="396" y="1005"/>
                  </a:lnTo>
                  <a:lnTo>
                    <a:pt x="401" y="1012"/>
                  </a:lnTo>
                  <a:lnTo>
                    <a:pt x="405" y="1016"/>
                  </a:lnTo>
                  <a:lnTo>
                    <a:pt x="403" y="1014"/>
                  </a:lnTo>
                  <a:lnTo>
                    <a:pt x="406" y="1018"/>
                  </a:lnTo>
                  <a:lnTo>
                    <a:pt x="417" y="1005"/>
                  </a:lnTo>
                  <a:lnTo>
                    <a:pt x="401" y="1005"/>
                  </a:lnTo>
                  <a:lnTo>
                    <a:pt x="401" y="1012"/>
                  </a:lnTo>
                  <a:lnTo>
                    <a:pt x="405" y="1016"/>
                  </a:lnTo>
                  <a:lnTo>
                    <a:pt x="408" y="1021"/>
                  </a:lnTo>
                  <a:lnTo>
                    <a:pt x="410" y="1025"/>
                  </a:lnTo>
                  <a:lnTo>
                    <a:pt x="415" y="1030"/>
                  </a:lnTo>
                  <a:lnTo>
                    <a:pt x="425" y="1018"/>
                  </a:lnTo>
                  <a:lnTo>
                    <a:pt x="413" y="1026"/>
                  </a:lnTo>
                  <a:lnTo>
                    <a:pt x="420" y="1037"/>
                  </a:lnTo>
                  <a:lnTo>
                    <a:pt x="422" y="1040"/>
                  </a:lnTo>
                  <a:lnTo>
                    <a:pt x="420" y="1038"/>
                  </a:lnTo>
                  <a:lnTo>
                    <a:pt x="431" y="1051"/>
                  </a:lnTo>
                  <a:lnTo>
                    <a:pt x="443" y="1040"/>
                  </a:lnTo>
                  <a:lnTo>
                    <a:pt x="431" y="1051"/>
                  </a:lnTo>
                  <a:lnTo>
                    <a:pt x="441" y="1065"/>
                  </a:lnTo>
                  <a:lnTo>
                    <a:pt x="441" y="1063"/>
                  </a:lnTo>
                  <a:lnTo>
                    <a:pt x="443" y="1065"/>
                  </a:lnTo>
                  <a:lnTo>
                    <a:pt x="457" y="1080"/>
                  </a:lnTo>
                  <a:lnTo>
                    <a:pt x="488" y="1115"/>
                  </a:lnTo>
                  <a:lnTo>
                    <a:pt x="495" y="1124"/>
                  </a:lnTo>
                  <a:lnTo>
                    <a:pt x="488" y="1117"/>
                  </a:lnTo>
                  <a:lnTo>
                    <a:pt x="508" y="1136"/>
                  </a:lnTo>
                  <a:lnTo>
                    <a:pt x="499" y="1128"/>
                  </a:lnTo>
                  <a:lnTo>
                    <a:pt x="508" y="1136"/>
                  </a:lnTo>
                  <a:lnTo>
                    <a:pt x="527" y="1154"/>
                  </a:lnTo>
                  <a:lnTo>
                    <a:pt x="528" y="1155"/>
                  </a:lnTo>
                  <a:lnTo>
                    <a:pt x="528" y="1154"/>
                  </a:lnTo>
                  <a:lnTo>
                    <a:pt x="570" y="1189"/>
                  </a:lnTo>
                  <a:lnTo>
                    <a:pt x="572" y="1190"/>
                  </a:lnTo>
                  <a:lnTo>
                    <a:pt x="570" y="1190"/>
                  </a:lnTo>
                  <a:lnTo>
                    <a:pt x="593" y="1206"/>
                  </a:lnTo>
                  <a:lnTo>
                    <a:pt x="586" y="1201"/>
                  </a:lnTo>
                  <a:lnTo>
                    <a:pt x="595" y="1206"/>
                  </a:lnTo>
                  <a:lnTo>
                    <a:pt x="617" y="1220"/>
                  </a:lnTo>
                  <a:lnTo>
                    <a:pt x="623" y="1222"/>
                  </a:lnTo>
                  <a:lnTo>
                    <a:pt x="617" y="1220"/>
                  </a:lnTo>
                  <a:lnTo>
                    <a:pt x="640" y="1232"/>
                  </a:lnTo>
                  <a:lnTo>
                    <a:pt x="642" y="1232"/>
                  </a:lnTo>
                  <a:lnTo>
                    <a:pt x="642" y="1234"/>
                  </a:lnTo>
                  <a:lnTo>
                    <a:pt x="666" y="1243"/>
                  </a:lnTo>
                  <a:lnTo>
                    <a:pt x="661" y="1239"/>
                  </a:lnTo>
                  <a:lnTo>
                    <a:pt x="668" y="1243"/>
                  </a:lnTo>
                  <a:lnTo>
                    <a:pt x="691" y="1250"/>
                  </a:lnTo>
                  <a:lnTo>
                    <a:pt x="687" y="1248"/>
                  </a:lnTo>
                  <a:lnTo>
                    <a:pt x="691" y="1250"/>
                  </a:lnTo>
                  <a:lnTo>
                    <a:pt x="713" y="1255"/>
                  </a:lnTo>
                  <a:lnTo>
                    <a:pt x="720" y="1255"/>
                  </a:lnTo>
                  <a:lnTo>
                    <a:pt x="715" y="1255"/>
                  </a:lnTo>
                  <a:lnTo>
                    <a:pt x="740" y="1258"/>
                  </a:lnTo>
                  <a:lnTo>
                    <a:pt x="783" y="1258"/>
                  </a:lnTo>
                  <a:lnTo>
                    <a:pt x="782" y="1258"/>
                  </a:lnTo>
                  <a:lnTo>
                    <a:pt x="787" y="1258"/>
                  </a:lnTo>
                  <a:lnTo>
                    <a:pt x="806" y="1255"/>
                  </a:lnTo>
                  <a:lnTo>
                    <a:pt x="815" y="1253"/>
                  </a:lnTo>
                  <a:lnTo>
                    <a:pt x="806" y="1255"/>
                  </a:lnTo>
                  <a:lnTo>
                    <a:pt x="823" y="1251"/>
                  </a:lnTo>
                  <a:lnTo>
                    <a:pt x="827" y="1250"/>
                  </a:lnTo>
                  <a:lnTo>
                    <a:pt x="825" y="1251"/>
                  </a:lnTo>
                  <a:lnTo>
                    <a:pt x="843" y="1246"/>
                  </a:lnTo>
                  <a:lnTo>
                    <a:pt x="851" y="1243"/>
                  </a:lnTo>
                  <a:lnTo>
                    <a:pt x="843" y="1246"/>
                  </a:lnTo>
                  <a:lnTo>
                    <a:pt x="858" y="1241"/>
                  </a:lnTo>
                  <a:lnTo>
                    <a:pt x="853" y="1243"/>
                  </a:lnTo>
                  <a:lnTo>
                    <a:pt x="860" y="1239"/>
                  </a:lnTo>
                  <a:lnTo>
                    <a:pt x="885" y="1229"/>
                  </a:lnTo>
                  <a:lnTo>
                    <a:pt x="886" y="1229"/>
                  </a:lnTo>
                  <a:lnTo>
                    <a:pt x="895" y="1224"/>
                  </a:lnTo>
                  <a:lnTo>
                    <a:pt x="886" y="1210"/>
                  </a:lnTo>
                  <a:lnTo>
                    <a:pt x="893" y="1224"/>
                  </a:lnTo>
                  <a:lnTo>
                    <a:pt x="900" y="1220"/>
                  </a:lnTo>
                  <a:lnTo>
                    <a:pt x="893" y="1206"/>
                  </a:lnTo>
                  <a:lnTo>
                    <a:pt x="898" y="1222"/>
                  </a:lnTo>
                  <a:lnTo>
                    <a:pt x="904" y="1220"/>
                  </a:lnTo>
                  <a:lnTo>
                    <a:pt x="905" y="1218"/>
                  </a:lnTo>
                  <a:lnTo>
                    <a:pt x="912" y="1215"/>
                  </a:lnTo>
                  <a:lnTo>
                    <a:pt x="914" y="1215"/>
                  </a:lnTo>
                  <a:lnTo>
                    <a:pt x="918" y="1211"/>
                  </a:lnTo>
                  <a:lnTo>
                    <a:pt x="905" y="1199"/>
                  </a:lnTo>
                  <a:lnTo>
                    <a:pt x="911" y="1215"/>
                  </a:lnTo>
                  <a:lnTo>
                    <a:pt x="916" y="1213"/>
                  </a:lnTo>
                  <a:lnTo>
                    <a:pt x="918" y="1211"/>
                  </a:lnTo>
                  <a:lnTo>
                    <a:pt x="921" y="1210"/>
                  </a:lnTo>
                  <a:lnTo>
                    <a:pt x="928" y="1204"/>
                  </a:lnTo>
                  <a:lnTo>
                    <a:pt x="918" y="1192"/>
                  </a:lnTo>
                  <a:lnTo>
                    <a:pt x="925" y="1206"/>
                  </a:lnTo>
                  <a:lnTo>
                    <a:pt x="935" y="1201"/>
                  </a:lnTo>
                  <a:lnTo>
                    <a:pt x="937" y="1201"/>
                  </a:lnTo>
                  <a:lnTo>
                    <a:pt x="939" y="1199"/>
                  </a:lnTo>
                  <a:lnTo>
                    <a:pt x="949" y="1190"/>
                  </a:lnTo>
                  <a:lnTo>
                    <a:pt x="939" y="1178"/>
                  </a:lnTo>
                  <a:lnTo>
                    <a:pt x="947" y="1192"/>
                  </a:lnTo>
                  <a:lnTo>
                    <a:pt x="961" y="1183"/>
                  </a:lnTo>
                  <a:lnTo>
                    <a:pt x="963" y="1182"/>
                  </a:lnTo>
                  <a:lnTo>
                    <a:pt x="977" y="1169"/>
                  </a:lnTo>
                  <a:lnTo>
                    <a:pt x="1012" y="1138"/>
                  </a:lnTo>
                  <a:lnTo>
                    <a:pt x="1033" y="1119"/>
                  </a:lnTo>
                  <a:lnTo>
                    <a:pt x="1043" y="1108"/>
                  </a:lnTo>
                  <a:lnTo>
                    <a:pt x="1035" y="1119"/>
                  </a:lnTo>
                  <a:lnTo>
                    <a:pt x="1056" y="1098"/>
                  </a:lnTo>
                  <a:lnTo>
                    <a:pt x="1050" y="1103"/>
                  </a:lnTo>
                  <a:lnTo>
                    <a:pt x="1056" y="1096"/>
                  </a:lnTo>
                  <a:lnTo>
                    <a:pt x="1077" y="1072"/>
                  </a:lnTo>
                  <a:lnTo>
                    <a:pt x="1099" y="1045"/>
                  </a:lnTo>
                  <a:lnTo>
                    <a:pt x="1101" y="1044"/>
                  </a:lnTo>
                  <a:lnTo>
                    <a:pt x="1099" y="1045"/>
                  </a:lnTo>
                  <a:lnTo>
                    <a:pt x="1122" y="1016"/>
                  </a:lnTo>
                  <a:lnTo>
                    <a:pt x="1146" y="984"/>
                  </a:lnTo>
                  <a:lnTo>
                    <a:pt x="1141" y="990"/>
                  </a:lnTo>
                  <a:lnTo>
                    <a:pt x="1146" y="983"/>
                  </a:lnTo>
                  <a:lnTo>
                    <a:pt x="1169" y="949"/>
                  </a:lnTo>
                  <a:lnTo>
                    <a:pt x="1186" y="923"/>
                  </a:lnTo>
                  <a:lnTo>
                    <a:pt x="1171" y="949"/>
                  </a:lnTo>
                  <a:lnTo>
                    <a:pt x="1216" y="880"/>
                  </a:lnTo>
                  <a:lnTo>
                    <a:pt x="1204" y="897"/>
                  </a:lnTo>
                  <a:lnTo>
                    <a:pt x="1216" y="880"/>
                  </a:lnTo>
                  <a:lnTo>
                    <a:pt x="1239" y="843"/>
                  </a:lnTo>
                  <a:lnTo>
                    <a:pt x="1225" y="834"/>
                  </a:lnTo>
                  <a:lnTo>
                    <a:pt x="1239" y="843"/>
                  </a:lnTo>
                  <a:lnTo>
                    <a:pt x="1262" y="808"/>
                  </a:lnTo>
                  <a:lnTo>
                    <a:pt x="1255" y="819"/>
                  </a:lnTo>
                  <a:lnTo>
                    <a:pt x="1262" y="808"/>
                  </a:lnTo>
                  <a:lnTo>
                    <a:pt x="1282" y="773"/>
                  </a:lnTo>
                  <a:lnTo>
                    <a:pt x="1302" y="738"/>
                  </a:lnTo>
                  <a:lnTo>
                    <a:pt x="1321" y="705"/>
                  </a:lnTo>
                  <a:lnTo>
                    <a:pt x="1323" y="698"/>
                  </a:lnTo>
                  <a:lnTo>
                    <a:pt x="1321" y="703"/>
                  </a:lnTo>
                  <a:lnTo>
                    <a:pt x="1351" y="644"/>
                  </a:lnTo>
                  <a:lnTo>
                    <a:pt x="1337" y="637"/>
                  </a:lnTo>
                  <a:lnTo>
                    <a:pt x="1351" y="646"/>
                  </a:lnTo>
                  <a:lnTo>
                    <a:pt x="1365" y="621"/>
                  </a:lnTo>
                  <a:lnTo>
                    <a:pt x="1378" y="593"/>
                  </a:lnTo>
                  <a:lnTo>
                    <a:pt x="1365" y="621"/>
                  </a:lnTo>
                  <a:lnTo>
                    <a:pt x="1377" y="599"/>
                  </a:lnTo>
                  <a:lnTo>
                    <a:pt x="1372" y="609"/>
                  </a:lnTo>
                  <a:lnTo>
                    <a:pt x="1377" y="597"/>
                  </a:lnTo>
                  <a:lnTo>
                    <a:pt x="1398" y="555"/>
                  </a:lnTo>
                  <a:lnTo>
                    <a:pt x="1384" y="548"/>
                  </a:lnTo>
                  <a:lnTo>
                    <a:pt x="1398" y="557"/>
                  </a:lnTo>
                  <a:lnTo>
                    <a:pt x="1401" y="552"/>
                  </a:lnTo>
                  <a:lnTo>
                    <a:pt x="1401" y="550"/>
                  </a:lnTo>
                  <a:lnTo>
                    <a:pt x="1403" y="546"/>
                  </a:lnTo>
                  <a:lnTo>
                    <a:pt x="1405" y="545"/>
                  </a:lnTo>
                  <a:lnTo>
                    <a:pt x="1406" y="539"/>
                  </a:lnTo>
                  <a:lnTo>
                    <a:pt x="1391" y="534"/>
                  </a:lnTo>
                  <a:lnTo>
                    <a:pt x="1405" y="543"/>
                  </a:lnTo>
                  <a:lnTo>
                    <a:pt x="1410" y="534"/>
                  </a:lnTo>
                  <a:lnTo>
                    <a:pt x="1419" y="518"/>
                  </a:lnTo>
                  <a:lnTo>
                    <a:pt x="1422" y="510"/>
                  </a:lnTo>
                  <a:lnTo>
                    <a:pt x="1419" y="517"/>
                  </a:lnTo>
                  <a:lnTo>
                    <a:pt x="1427" y="499"/>
                  </a:lnTo>
                  <a:lnTo>
                    <a:pt x="1438" y="476"/>
                  </a:lnTo>
                  <a:lnTo>
                    <a:pt x="1452" y="449"/>
                  </a:lnTo>
                  <a:lnTo>
                    <a:pt x="1448" y="456"/>
                  </a:lnTo>
                  <a:lnTo>
                    <a:pt x="1452" y="449"/>
                  </a:lnTo>
                  <a:lnTo>
                    <a:pt x="1466" y="417"/>
                  </a:lnTo>
                  <a:lnTo>
                    <a:pt x="1452" y="410"/>
                  </a:lnTo>
                  <a:lnTo>
                    <a:pt x="1466" y="417"/>
                  </a:lnTo>
                  <a:lnTo>
                    <a:pt x="1502" y="344"/>
                  </a:lnTo>
                  <a:lnTo>
                    <a:pt x="1522" y="304"/>
                  </a:lnTo>
                  <a:lnTo>
                    <a:pt x="1543" y="260"/>
                  </a:lnTo>
                  <a:lnTo>
                    <a:pt x="1537" y="270"/>
                  </a:lnTo>
                  <a:lnTo>
                    <a:pt x="1543" y="260"/>
                  </a:lnTo>
                  <a:lnTo>
                    <a:pt x="1564" y="213"/>
                  </a:lnTo>
                  <a:lnTo>
                    <a:pt x="1550" y="206"/>
                  </a:lnTo>
                  <a:lnTo>
                    <a:pt x="1564" y="213"/>
                  </a:lnTo>
                  <a:lnTo>
                    <a:pt x="1609" y="115"/>
                  </a:lnTo>
                  <a:lnTo>
                    <a:pt x="1598" y="140"/>
                  </a:lnTo>
                  <a:lnTo>
                    <a:pt x="1609" y="115"/>
                  </a:lnTo>
                  <a:lnTo>
                    <a:pt x="1632" y="65"/>
                  </a:lnTo>
                  <a:lnTo>
                    <a:pt x="1618" y="58"/>
                  </a:lnTo>
                  <a:lnTo>
                    <a:pt x="1632" y="65"/>
                  </a:lnTo>
                  <a:lnTo>
                    <a:pt x="1656" y="14"/>
                  </a:lnTo>
                  <a:lnTo>
                    <a:pt x="1628" y="0"/>
                  </a:lnTo>
                  <a:lnTo>
                    <a:pt x="1604" y="51"/>
                  </a:lnTo>
                  <a:lnTo>
                    <a:pt x="1609" y="40"/>
                  </a:lnTo>
                  <a:lnTo>
                    <a:pt x="1604" y="52"/>
                  </a:lnTo>
                  <a:lnTo>
                    <a:pt x="1581" y="103"/>
                  </a:lnTo>
                  <a:lnTo>
                    <a:pt x="1595" y="108"/>
                  </a:lnTo>
                  <a:lnTo>
                    <a:pt x="1581" y="101"/>
                  </a:lnTo>
                  <a:lnTo>
                    <a:pt x="1536" y="199"/>
                  </a:lnTo>
                  <a:lnTo>
                    <a:pt x="1544" y="180"/>
                  </a:lnTo>
                  <a:lnTo>
                    <a:pt x="1536" y="201"/>
                  </a:lnTo>
                  <a:lnTo>
                    <a:pt x="1515" y="248"/>
                  </a:lnTo>
                  <a:lnTo>
                    <a:pt x="1529" y="253"/>
                  </a:lnTo>
                  <a:lnTo>
                    <a:pt x="1515" y="246"/>
                  </a:lnTo>
                  <a:lnTo>
                    <a:pt x="1494" y="290"/>
                  </a:lnTo>
                  <a:lnTo>
                    <a:pt x="1474" y="330"/>
                  </a:lnTo>
                  <a:lnTo>
                    <a:pt x="1438" y="403"/>
                  </a:lnTo>
                  <a:lnTo>
                    <a:pt x="1441" y="396"/>
                  </a:lnTo>
                  <a:lnTo>
                    <a:pt x="1438" y="405"/>
                  </a:lnTo>
                  <a:lnTo>
                    <a:pt x="1424" y="436"/>
                  </a:lnTo>
                  <a:lnTo>
                    <a:pt x="1438" y="442"/>
                  </a:lnTo>
                  <a:lnTo>
                    <a:pt x="1424" y="435"/>
                  </a:lnTo>
                  <a:lnTo>
                    <a:pt x="1410" y="462"/>
                  </a:lnTo>
                  <a:lnTo>
                    <a:pt x="1399" y="485"/>
                  </a:lnTo>
                  <a:lnTo>
                    <a:pt x="1391" y="503"/>
                  </a:lnTo>
                  <a:lnTo>
                    <a:pt x="1405" y="510"/>
                  </a:lnTo>
                  <a:lnTo>
                    <a:pt x="1392" y="503"/>
                  </a:lnTo>
                  <a:lnTo>
                    <a:pt x="1384" y="518"/>
                  </a:lnTo>
                  <a:lnTo>
                    <a:pt x="1378" y="527"/>
                  </a:lnTo>
                  <a:lnTo>
                    <a:pt x="1375" y="529"/>
                  </a:lnTo>
                  <a:lnTo>
                    <a:pt x="1377" y="529"/>
                  </a:lnTo>
                  <a:lnTo>
                    <a:pt x="1375" y="534"/>
                  </a:lnTo>
                  <a:lnTo>
                    <a:pt x="1389" y="539"/>
                  </a:lnTo>
                  <a:lnTo>
                    <a:pt x="1375" y="532"/>
                  </a:lnTo>
                  <a:lnTo>
                    <a:pt x="1373" y="536"/>
                  </a:lnTo>
                  <a:lnTo>
                    <a:pt x="1387" y="543"/>
                  </a:lnTo>
                  <a:lnTo>
                    <a:pt x="1375" y="534"/>
                  </a:lnTo>
                  <a:lnTo>
                    <a:pt x="1372" y="539"/>
                  </a:lnTo>
                  <a:lnTo>
                    <a:pt x="1370" y="541"/>
                  </a:lnTo>
                  <a:lnTo>
                    <a:pt x="1349" y="583"/>
                  </a:lnTo>
                  <a:lnTo>
                    <a:pt x="1363" y="590"/>
                  </a:lnTo>
                  <a:lnTo>
                    <a:pt x="1349" y="583"/>
                  </a:lnTo>
                  <a:lnTo>
                    <a:pt x="1337" y="606"/>
                  </a:lnTo>
                  <a:lnTo>
                    <a:pt x="1351" y="613"/>
                  </a:lnTo>
                  <a:lnTo>
                    <a:pt x="1338" y="606"/>
                  </a:lnTo>
                  <a:lnTo>
                    <a:pt x="1324" y="630"/>
                  </a:lnTo>
                  <a:lnTo>
                    <a:pt x="1321" y="635"/>
                  </a:lnTo>
                  <a:lnTo>
                    <a:pt x="1323" y="630"/>
                  </a:lnTo>
                  <a:lnTo>
                    <a:pt x="1293" y="689"/>
                  </a:lnTo>
                  <a:lnTo>
                    <a:pt x="1307" y="696"/>
                  </a:lnTo>
                  <a:lnTo>
                    <a:pt x="1295" y="689"/>
                  </a:lnTo>
                  <a:lnTo>
                    <a:pt x="1276" y="723"/>
                  </a:lnTo>
                  <a:lnTo>
                    <a:pt x="1256" y="757"/>
                  </a:lnTo>
                  <a:lnTo>
                    <a:pt x="1235" y="792"/>
                  </a:lnTo>
                  <a:lnTo>
                    <a:pt x="1248" y="799"/>
                  </a:lnTo>
                  <a:lnTo>
                    <a:pt x="1235" y="791"/>
                  </a:lnTo>
                  <a:lnTo>
                    <a:pt x="1213" y="826"/>
                  </a:lnTo>
                  <a:lnTo>
                    <a:pt x="1223" y="808"/>
                  </a:lnTo>
                  <a:lnTo>
                    <a:pt x="1213" y="827"/>
                  </a:lnTo>
                  <a:lnTo>
                    <a:pt x="1190" y="864"/>
                  </a:lnTo>
                  <a:lnTo>
                    <a:pt x="1202" y="871"/>
                  </a:lnTo>
                  <a:lnTo>
                    <a:pt x="1190" y="862"/>
                  </a:lnTo>
                  <a:lnTo>
                    <a:pt x="1145" y="932"/>
                  </a:lnTo>
                  <a:lnTo>
                    <a:pt x="1157" y="941"/>
                  </a:lnTo>
                  <a:lnTo>
                    <a:pt x="1145" y="932"/>
                  </a:lnTo>
                  <a:lnTo>
                    <a:pt x="1122" y="965"/>
                  </a:lnTo>
                  <a:lnTo>
                    <a:pt x="1134" y="974"/>
                  </a:lnTo>
                  <a:lnTo>
                    <a:pt x="1122" y="965"/>
                  </a:lnTo>
                  <a:lnTo>
                    <a:pt x="1097" y="997"/>
                  </a:lnTo>
                  <a:lnTo>
                    <a:pt x="1075" y="1026"/>
                  </a:lnTo>
                  <a:lnTo>
                    <a:pt x="1087" y="1035"/>
                  </a:lnTo>
                  <a:lnTo>
                    <a:pt x="1077" y="1025"/>
                  </a:lnTo>
                  <a:lnTo>
                    <a:pt x="1054" y="1051"/>
                  </a:lnTo>
                  <a:lnTo>
                    <a:pt x="1033" y="1075"/>
                  </a:lnTo>
                  <a:lnTo>
                    <a:pt x="1043" y="1086"/>
                  </a:lnTo>
                  <a:lnTo>
                    <a:pt x="1033" y="1075"/>
                  </a:lnTo>
                  <a:lnTo>
                    <a:pt x="1012" y="1096"/>
                  </a:lnTo>
                  <a:lnTo>
                    <a:pt x="1022" y="1107"/>
                  </a:lnTo>
                  <a:lnTo>
                    <a:pt x="1012" y="1096"/>
                  </a:lnTo>
                  <a:lnTo>
                    <a:pt x="991" y="1115"/>
                  </a:lnTo>
                  <a:lnTo>
                    <a:pt x="956" y="1147"/>
                  </a:lnTo>
                  <a:lnTo>
                    <a:pt x="942" y="1159"/>
                  </a:lnTo>
                  <a:lnTo>
                    <a:pt x="953" y="1169"/>
                  </a:lnTo>
                  <a:lnTo>
                    <a:pt x="946" y="1157"/>
                  </a:lnTo>
                  <a:lnTo>
                    <a:pt x="932" y="1166"/>
                  </a:lnTo>
                  <a:lnTo>
                    <a:pt x="928" y="1168"/>
                  </a:lnTo>
                  <a:lnTo>
                    <a:pt x="930" y="1166"/>
                  </a:lnTo>
                  <a:lnTo>
                    <a:pt x="919" y="1175"/>
                  </a:lnTo>
                  <a:lnTo>
                    <a:pt x="928" y="1187"/>
                  </a:lnTo>
                  <a:lnTo>
                    <a:pt x="921" y="1173"/>
                  </a:lnTo>
                  <a:lnTo>
                    <a:pt x="911" y="1178"/>
                  </a:lnTo>
                  <a:lnTo>
                    <a:pt x="909" y="1180"/>
                  </a:lnTo>
                  <a:lnTo>
                    <a:pt x="902" y="1185"/>
                  </a:lnTo>
                  <a:lnTo>
                    <a:pt x="911" y="1197"/>
                  </a:lnTo>
                  <a:lnTo>
                    <a:pt x="905" y="1183"/>
                  </a:lnTo>
                  <a:lnTo>
                    <a:pt x="900" y="1185"/>
                  </a:lnTo>
                  <a:lnTo>
                    <a:pt x="897" y="1185"/>
                  </a:lnTo>
                  <a:lnTo>
                    <a:pt x="895" y="1189"/>
                  </a:lnTo>
                  <a:lnTo>
                    <a:pt x="892" y="1192"/>
                  </a:lnTo>
                  <a:lnTo>
                    <a:pt x="902" y="1203"/>
                  </a:lnTo>
                  <a:lnTo>
                    <a:pt x="895" y="1189"/>
                  </a:lnTo>
                  <a:lnTo>
                    <a:pt x="892" y="1190"/>
                  </a:lnTo>
                  <a:lnTo>
                    <a:pt x="898" y="1204"/>
                  </a:lnTo>
                  <a:lnTo>
                    <a:pt x="893" y="1190"/>
                  </a:lnTo>
                  <a:lnTo>
                    <a:pt x="888" y="1192"/>
                  </a:lnTo>
                  <a:lnTo>
                    <a:pt x="886" y="1192"/>
                  </a:lnTo>
                  <a:lnTo>
                    <a:pt x="879" y="1196"/>
                  </a:lnTo>
                  <a:lnTo>
                    <a:pt x="883" y="1194"/>
                  </a:lnTo>
                  <a:lnTo>
                    <a:pt x="879" y="1197"/>
                  </a:lnTo>
                  <a:lnTo>
                    <a:pt x="871" y="1203"/>
                  </a:lnTo>
                  <a:lnTo>
                    <a:pt x="878" y="1215"/>
                  </a:lnTo>
                  <a:lnTo>
                    <a:pt x="872" y="1201"/>
                  </a:lnTo>
                  <a:lnTo>
                    <a:pt x="848" y="1211"/>
                  </a:lnTo>
                  <a:lnTo>
                    <a:pt x="853" y="1225"/>
                  </a:lnTo>
                  <a:lnTo>
                    <a:pt x="848" y="1211"/>
                  </a:lnTo>
                  <a:lnTo>
                    <a:pt x="832" y="1217"/>
                  </a:lnTo>
                  <a:lnTo>
                    <a:pt x="837" y="1230"/>
                  </a:lnTo>
                  <a:lnTo>
                    <a:pt x="834" y="1217"/>
                  </a:lnTo>
                  <a:lnTo>
                    <a:pt x="816" y="1222"/>
                  </a:lnTo>
                  <a:lnTo>
                    <a:pt x="820" y="1236"/>
                  </a:lnTo>
                  <a:lnTo>
                    <a:pt x="816" y="1222"/>
                  </a:lnTo>
                  <a:lnTo>
                    <a:pt x="799" y="1225"/>
                  </a:lnTo>
                  <a:lnTo>
                    <a:pt x="802" y="1239"/>
                  </a:lnTo>
                  <a:lnTo>
                    <a:pt x="801" y="1225"/>
                  </a:lnTo>
                  <a:lnTo>
                    <a:pt x="782" y="1229"/>
                  </a:lnTo>
                  <a:lnTo>
                    <a:pt x="783" y="1243"/>
                  </a:lnTo>
                  <a:lnTo>
                    <a:pt x="783" y="1227"/>
                  </a:lnTo>
                  <a:lnTo>
                    <a:pt x="741" y="1227"/>
                  </a:lnTo>
                  <a:lnTo>
                    <a:pt x="741" y="1243"/>
                  </a:lnTo>
                  <a:lnTo>
                    <a:pt x="743" y="1227"/>
                  </a:lnTo>
                  <a:lnTo>
                    <a:pt x="719" y="1224"/>
                  </a:lnTo>
                  <a:lnTo>
                    <a:pt x="717" y="1239"/>
                  </a:lnTo>
                  <a:lnTo>
                    <a:pt x="720" y="1225"/>
                  </a:lnTo>
                  <a:lnTo>
                    <a:pt x="698" y="1220"/>
                  </a:lnTo>
                  <a:lnTo>
                    <a:pt x="694" y="1234"/>
                  </a:lnTo>
                  <a:lnTo>
                    <a:pt x="700" y="1220"/>
                  </a:lnTo>
                  <a:lnTo>
                    <a:pt x="677" y="1213"/>
                  </a:lnTo>
                  <a:lnTo>
                    <a:pt x="672" y="1227"/>
                  </a:lnTo>
                  <a:lnTo>
                    <a:pt x="677" y="1213"/>
                  </a:lnTo>
                  <a:lnTo>
                    <a:pt x="652" y="1204"/>
                  </a:lnTo>
                  <a:lnTo>
                    <a:pt x="647" y="1218"/>
                  </a:lnTo>
                  <a:lnTo>
                    <a:pt x="654" y="1204"/>
                  </a:lnTo>
                  <a:lnTo>
                    <a:pt x="631" y="1192"/>
                  </a:lnTo>
                  <a:lnTo>
                    <a:pt x="624" y="1206"/>
                  </a:lnTo>
                  <a:lnTo>
                    <a:pt x="633" y="1194"/>
                  </a:lnTo>
                  <a:lnTo>
                    <a:pt x="610" y="1180"/>
                  </a:lnTo>
                  <a:lnTo>
                    <a:pt x="602" y="1192"/>
                  </a:lnTo>
                  <a:lnTo>
                    <a:pt x="610" y="1180"/>
                  </a:lnTo>
                  <a:lnTo>
                    <a:pt x="588" y="1164"/>
                  </a:lnTo>
                  <a:lnTo>
                    <a:pt x="579" y="1176"/>
                  </a:lnTo>
                  <a:lnTo>
                    <a:pt x="590" y="1164"/>
                  </a:lnTo>
                  <a:lnTo>
                    <a:pt x="548" y="1129"/>
                  </a:lnTo>
                  <a:lnTo>
                    <a:pt x="537" y="1141"/>
                  </a:lnTo>
                  <a:lnTo>
                    <a:pt x="548" y="1131"/>
                  </a:lnTo>
                  <a:lnTo>
                    <a:pt x="528" y="1114"/>
                  </a:lnTo>
                  <a:lnTo>
                    <a:pt x="518" y="1124"/>
                  </a:lnTo>
                  <a:lnTo>
                    <a:pt x="530" y="1114"/>
                  </a:lnTo>
                  <a:lnTo>
                    <a:pt x="511" y="1094"/>
                  </a:lnTo>
                  <a:lnTo>
                    <a:pt x="499" y="1105"/>
                  </a:lnTo>
                  <a:lnTo>
                    <a:pt x="511" y="1094"/>
                  </a:lnTo>
                  <a:lnTo>
                    <a:pt x="480" y="1059"/>
                  </a:lnTo>
                  <a:lnTo>
                    <a:pt x="466" y="1044"/>
                  </a:lnTo>
                  <a:lnTo>
                    <a:pt x="453" y="1054"/>
                  </a:lnTo>
                  <a:lnTo>
                    <a:pt x="466" y="1045"/>
                  </a:lnTo>
                  <a:lnTo>
                    <a:pt x="450" y="1025"/>
                  </a:lnTo>
                  <a:lnTo>
                    <a:pt x="455" y="1030"/>
                  </a:lnTo>
                  <a:lnTo>
                    <a:pt x="445" y="1018"/>
                  </a:lnTo>
                  <a:lnTo>
                    <a:pt x="432" y="1028"/>
                  </a:lnTo>
                  <a:lnTo>
                    <a:pt x="446" y="1019"/>
                  </a:lnTo>
                  <a:lnTo>
                    <a:pt x="439" y="1009"/>
                  </a:lnTo>
                  <a:lnTo>
                    <a:pt x="432" y="1002"/>
                  </a:lnTo>
                  <a:lnTo>
                    <a:pt x="420" y="1012"/>
                  </a:lnTo>
                  <a:lnTo>
                    <a:pt x="434" y="1004"/>
                  </a:lnTo>
                  <a:lnTo>
                    <a:pt x="431" y="998"/>
                  </a:lnTo>
                  <a:lnTo>
                    <a:pt x="417" y="1007"/>
                  </a:lnTo>
                  <a:lnTo>
                    <a:pt x="432" y="1007"/>
                  </a:lnTo>
                  <a:lnTo>
                    <a:pt x="432" y="998"/>
                  </a:lnTo>
                  <a:lnTo>
                    <a:pt x="425" y="991"/>
                  </a:lnTo>
                  <a:lnTo>
                    <a:pt x="413" y="1002"/>
                  </a:lnTo>
                  <a:lnTo>
                    <a:pt x="425" y="993"/>
                  </a:lnTo>
                  <a:lnTo>
                    <a:pt x="420" y="986"/>
                  </a:lnTo>
                  <a:lnTo>
                    <a:pt x="413" y="977"/>
                  </a:lnTo>
                  <a:lnTo>
                    <a:pt x="401" y="986"/>
                  </a:lnTo>
                  <a:lnTo>
                    <a:pt x="415" y="979"/>
                  </a:lnTo>
                  <a:lnTo>
                    <a:pt x="406" y="965"/>
                  </a:lnTo>
                  <a:lnTo>
                    <a:pt x="401" y="956"/>
                  </a:lnTo>
                  <a:lnTo>
                    <a:pt x="406" y="963"/>
                  </a:lnTo>
                  <a:lnTo>
                    <a:pt x="394" y="946"/>
                  </a:lnTo>
                  <a:lnTo>
                    <a:pt x="382" y="927"/>
                  </a:lnTo>
                  <a:lnTo>
                    <a:pt x="366" y="902"/>
                  </a:lnTo>
                  <a:lnTo>
                    <a:pt x="349" y="876"/>
                  </a:lnTo>
                  <a:lnTo>
                    <a:pt x="335" y="885"/>
                  </a:lnTo>
                  <a:lnTo>
                    <a:pt x="349" y="878"/>
                  </a:lnTo>
                  <a:lnTo>
                    <a:pt x="331" y="846"/>
                  </a:lnTo>
                  <a:lnTo>
                    <a:pt x="352" y="883"/>
                  </a:lnTo>
                  <a:lnTo>
                    <a:pt x="331" y="846"/>
                  </a:lnTo>
                  <a:lnTo>
                    <a:pt x="312" y="813"/>
                  </a:lnTo>
                  <a:lnTo>
                    <a:pt x="291" y="777"/>
                  </a:lnTo>
                  <a:lnTo>
                    <a:pt x="268" y="737"/>
                  </a:lnTo>
                  <a:lnTo>
                    <a:pt x="254" y="744"/>
                  </a:lnTo>
                  <a:lnTo>
                    <a:pt x="268" y="737"/>
                  </a:lnTo>
                  <a:lnTo>
                    <a:pt x="223" y="649"/>
                  </a:lnTo>
                  <a:lnTo>
                    <a:pt x="200" y="602"/>
                  </a:lnTo>
                  <a:lnTo>
                    <a:pt x="178" y="553"/>
                  </a:lnTo>
                  <a:lnTo>
                    <a:pt x="153" y="503"/>
                  </a:lnTo>
                  <a:lnTo>
                    <a:pt x="139" y="510"/>
                  </a:lnTo>
                  <a:lnTo>
                    <a:pt x="153" y="504"/>
                  </a:lnTo>
                  <a:lnTo>
                    <a:pt x="130" y="454"/>
                  </a:lnTo>
                  <a:lnTo>
                    <a:pt x="120" y="428"/>
                  </a:lnTo>
                  <a:lnTo>
                    <a:pt x="130" y="452"/>
                  </a:lnTo>
                  <a:lnTo>
                    <a:pt x="85" y="354"/>
                  </a:lnTo>
                  <a:lnTo>
                    <a:pt x="71" y="361"/>
                  </a:lnTo>
                  <a:lnTo>
                    <a:pt x="85" y="356"/>
                  </a:lnTo>
                  <a:lnTo>
                    <a:pt x="64" y="307"/>
                  </a:lnTo>
                  <a:lnTo>
                    <a:pt x="50" y="312"/>
                  </a:lnTo>
                  <a:lnTo>
                    <a:pt x="66" y="307"/>
                  </a:lnTo>
                  <a:lnTo>
                    <a:pt x="47" y="262"/>
                  </a:lnTo>
                  <a:lnTo>
                    <a:pt x="29" y="220"/>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01" name="Freeform 4032"/>
            <p:cNvSpPr>
              <a:spLocks/>
            </p:cNvSpPr>
            <p:nvPr/>
          </p:nvSpPr>
          <p:spPr bwMode="auto">
            <a:xfrm>
              <a:off x="3391" y="1492"/>
              <a:ext cx="763" cy="637"/>
            </a:xfrm>
            <a:custGeom>
              <a:avLst/>
              <a:gdLst>
                <a:gd name="T0" fmla="*/ 98 w 1527"/>
                <a:gd name="T1" fmla="*/ 1126 h 1274"/>
                <a:gd name="T2" fmla="*/ 159 w 1527"/>
                <a:gd name="T3" fmla="*/ 993 h 1274"/>
                <a:gd name="T4" fmla="*/ 208 w 1527"/>
                <a:gd name="T5" fmla="*/ 855 h 1274"/>
                <a:gd name="T6" fmla="*/ 244 w 1527"/>
                <a:gd name="T7" fmla="*/ 782 h 1274"/>
                <a:gd name="T8" fmla="*/ 274 w 1527"/>
                <a:gd name="T9" fmla="*/ 757 h 1274"/>
                <a:gd name="T10" fmla="*/ 309 w 1527"/>
                <a:gd name="T11" fmla="*/ 691 h 1274"/>
                <a:gd name="T12" fmla="*/ 358 w 1527"/>
                <a:gd name="T13" fmla="*/ 598 h 1274"/>
                <a:gd name="T14" fmla="*/ 466 w 1527"/>
                <a:gd name="T15" fmla="*/ 419 h 1274"/>
                <a:gd name="T16" fmla="*/ 538 w 1527"/>
                <a:gd name="T17" fmla="*/ 316 h 1274"/>
                <a:gd name="T18" fmla="*/ 602 w 1527"/>
                <a:gd name="T19" fmla="*/ 232 h 1274"/>
                <a:gd name="T20" fmla="*/ 676 w 1527"/>
                <a:gd name="T21" fmla="*/ 153 h 1274"/>
                <a:gd name="T22" fmla="*/ 724 w 1527"/>
                <a:gd name="T23" fmla="*/ 111 h 1274"/>
                <a:gd name="T24" fmla="*/ 740 w 1527"/>
                <a:gd name="T25" fmla="*/ 101 h 1274"/>
                <a:gd name="T26" fmla="*/ 749 w 1527"/>
                <a:gd name="T27" fmla="*/ 94 h 1274"/>
                <a:gd name="T28" fmla="*/ 766 w 1527"/>
                <a:gd name="T29" fmla="*/ 64 h 1274"/>
                <a:gd name="T30" fmla="*/ 801 w 1527"/>
                <a:gd name="T31" fmla="*/ 64 h 1274"/>
                <a:gd name="T32" fmla="*/ 875 w 1527"/>
                <a:gd name="T33" fmla="*/ 38 h 1274"/>
                <a:gd name="T34" fmla="*/ 937 w 1527"/>
                <a:gd name="T35" fmla="*/ 31 h 1274"/>
                <a:gd name="T36" fmla="*/ 985 w 1527"/>
                <a:gd name="T37" fmla="*/ 21 h 1274"/>
                <a:gd name="T38" fmla="*/ 1026 w 1527"/>
                <a:gd name="T39" fmla="*/ 49 h 1274"/>
                <a:gd name="T40" fmla="*/ 1089 w 1527"/>
                <a:gd name="T41" fmla="*/ 78 h 1274"/>
                <a:gd name="T42" fmla="*/ 1157 w 1527"/>
                <a:gd name="T43" fmla="*/ 125 h 1274"/>
                <a:gd name="T44" fmla="*/ 1187 w 1527"/>
                <a:gd name="T45" fmla="*/ 153 h 1274"/>
                <a:gd name="T46" fmla="*/ 1229 w 1527"/>
                <a:gd name="T47" fmla="*/ 193 h 1274"/>
                <a:gd name="T48" fmla="*/ 1269 w 1527"/>
                <a:gd name="T49" fmla="*/ 237 h 1274"/>
                <a:gd name="T50" fmla="*/ 1344 w 1527"/>
                <a:gd name="T51" fmla="*/ 333 h 1274"/>
                <a:gd name="T52" fmla="*/ 1447 w 1527"/>
                <a:gd name="T53" fmla="*/ 459 h 1274"/>
                <a:gd name="T54" fmla="*/ 1482 w 1527"/>
                <a:gd name="T55" fmla="*/ 544 h 1274"/>
                <a:gd name="T56" fmla="*/ 1470 w 1527"/>
                <a:gd name="T57" fmla="*/ 497 h 1274"/>
                <a:gd name="T58" fmla="*/ 1391 w 1527"/>
                <a:gd name="T59" fmla="*/ 345 h 1274"/>
                <a:gd name="T60" fmla="*/ 1328 w 1527"/>
                <a:gd name="T61" fmla="*/ 260 h 1274"/>
                <a:gd name="T62" fmla="*/ 1269 w 1527"/>
                <a:gd name="T63" fmla="*/ 190 h 1274"/>
                <a:gd name="T64" fmla="*/ 1220 w 1527"/>
                <a:gd name="T65" fmla="*/ 139 h 1274"/>
                <a:gd name="T66" fmla="*/ 1185 w 1527"/>
                <a:gd name="T67" fmla="*/ 108 h 1274"/>
                <a:gd name="T68" fmla="*/ 1124 w 1527"/>
                <a:gd name="T69" fmla="*/ 64 h 1274"/>
                <a:gd name="T70" fmla="*/ 1060 w 1527"/>
                <a:gd name="T71" fmla="*/ 28 h 1274"/>
                <a:gd name="T72" fmla="*/ 988 w 1527"/>
                <a:gd name="T73" fmla="*/ 7 h 1274"/>
                <a:gd name="T74" fmla="*/ 915 w 1527"/>
                <a:gd name="T75" fmla="*/ 0 h 1274"/>
                <a:gd name="T76" fmla="*/ 847 w 1527"/>
                <a:gd name="T77" fmla="*/ 14 h 1274"/>
                <a:gd name="T78" fmla="*/ 791 w 1527"/>
                <a:gd name="T79" fmla="*/ 33 h 1274"/>
                <a:gd name="T80" fmla="*/ 747 w 1527"/>
                <a:gd name="T81" fmla="*/ 59 h 1274"/>
                <a:gd name="T82" fmla="*/ 730 w 1527"/>
                <a:gd name="T83" fmla="*/ 70 h 1274"/>
                <a:gd name="T84" fmla="*/ 712 w 1527"/>
                <a:gd name="T85" fmla="*/ 82 h 1274"/>
                <a:gd name="T86" fmla="*/ 670 w 1527"/>
                <a:gd name="T87" fmla="*/ 115 h 1274"/>
                <a:gd name="T88" fmla="*/ 628 w 1527"/>
                <a:gd name="T89" fmla="*/ 155 h 1274"/>
                <a:gd name="T90" fmla="*/ 532 w 1527"/>
                <a:gd name="T91" fmla="*/ 267 h 1274"/>
                <a:gd name="T92" fmla="*/ 485 w 1527"/>
                <a:gd name="T93" fmla="*/ 331 h 1274"/>
                <a:gd name="T94" fmla="*/ 353 w 1527"/>
                <a:gd name="T95" fmla="*/ 550 h 1274"/>
                <a:gd name="T96" fmla="*/ 299 w 1527"/>
                <a:gd name="T97" fmla="*/ 649 h 1274"/>
                <a:gd name="T98" fmla="*/ 258 w 1527"/>
                <a:gd name="T99" fmla="*/ 724 h 1274"/>
                <a:gd name="T100" fmla="*/ 246 w 1527"/>
                <a:gd name="T101" fmla="*/ 780 h 1274"/>
                <a:gd name="T102" fmla="*/ 206 w 1527"/>
                <a:gd name="T103" fmla="*/ 825 h 1274"/>
                <a:gd name="T104" fmla="*/ 166 w 1527"/>
                <a:gd name="T105" fmla="*/ 906 h 1274"/>
                <a:gd name="T106" fmla="*/ 70 w 1527"/>
                <a:gd name="T107" fmla="*/ 1113 h 1274"/>
                <a:gd name="T108" fmla="*/ 0 w 1527"/>
                <a:gd name="T109" fmla="*/ 1262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7" h="1274">
                  <a:moveTo>
                    <a:pt x="0" y="1262"/>
                  </a:moveTo>
                  <a:lnTo>
                    <a:pt x="28" y="1274"/>
                  </a:lnTo>
                  <a:lnTo>
                    <a:pt x="51" y="1223"/>
                  </a:lnTo>
                  <a:lnTo>
                    <a:pt x="37" y="1216"/>
                  </a:lnTo>
                  <a:lnTo>
                    <a:pt x="51" y="1223"/>
                  </a:lnTo>
                  <a:lnTo>
                    <a:pt x="75" y="1174"/>
                  </a:lnTo>
                  <a:lnTo>
                    <a:pt x="98" y="1126"/>
                  </a:lnTo>
                  <a:lnTo>
                    <a:pt x="89" y="1145"/>
                  </a:lnTo>
                  <a:lnTo>
                    <a:pt x="98" y="1126"/>
                  </a:lnTo>
                  <a:lnTo>
                    <a:pt x="119" y="1078"/>
                  </a:lnTo>
                  <a:lnTo>
                    <a:pt x="105" y="1071"/>
                  </a:lnTo>
                  <a:lnTo>
                    <a:pt x="119" y="1078"/>
                  </a:lnTo>
                  <a:lnTo>
                    <a:pt x="140" y="1035"/>
                  </a:lnTo>
                  <a:lnTo>
                    <a:pt x="159" y="993"/>
                  </a:lnTo>
                  <a:lnTo>
                    <a:pt x="176" y="954"/>
                  </a:lnTo>
                  <a:lnTo>
                    <a:pt x="194" y="920"/>
                  </a:lnTo>
                  <a:lnTo>
                    <a:pt x="210" y="890"/>
                  </a:lnTo>
                  <a:lnTo>
                    <a:pt x="208" y="893"/>
                  </a:lnTo>
                  <a:lnTo>
                    <a:pt x="210" y="890"/>
                  </a:lnTo>
                  <a:lnTo>
                    <a:pt x="222" y="862"/>
                  </a:lnTo>
                  <a:lnTo>
                    <a:pt x="208" y="855"/>
                  </a:lnTo>
                  <a:lnTo>
                    <a:pt x="222" y="864"/>
                  </a:lnTo>
                  <a:lnTo>
                    <a:pt x="234" y="841"/>
                  </a:lnTo>
                  <a:lnTo>
                    <a:pt x="230" y="848"/>
                  </a:lnTo>
                  <a:lnTo>
                    <a:pt x="234" y="839"/>
                  </a:lnTo>
                  <a:lnTo>
                    <a:pt x="255" y="796"/>
                  </a:lnTo>
                  <a:lnTo>
                    <a:pt x="258" y="789"/>
                  </a:lnTo>
                  <a:lnTo>
                    <a:pt x="244" y="782"/>
                  </a:lnTo>
                  <a:lnTo>
                    <a:pt x="257" y="794"/>
                  </a:lnTo>
                  <a:lnTo>
                    <a:pt x="258" y="792"/>
                  </a:lnTo>
                  <a:lnTo>
                    <a:pt x="262" y="785"/>
                  </a:lnTo>
                  <a:lnTo>
                    <a:pt x="264" y="780"/>
                  </a:lnTo>
                  <a:lnTo>
                    <a:pt x="248" y="775"/>
                  </a:lnTo>
                  <a:lnTo>
                    <a:pt x="262" y="782"/>
                  </a:lnTo>
                  <a:lnTo>
                    <a:pt x="274" y="757"/>
                  </a:lnTo>
                  <a:lnTo>
                    <a:pt x="260" y="750"/>
                  </a:lnTo>
                  <a:lnTo>
                    <a:pt x="274" y="759"/>
                  </a:lnTo>
                  <a:lnTo>
                    <a:pt x="285" y="740"/>
                  </a:lnTo>
                  <a:lnTo>
                    <a:pt x="290" y="729"/>
                  </a:lnTo>
                  <a:lnTo>
                    <a:pt x="285" y="738"/>
                  </a:lnTo>
                  <a:lnTo>
                    <a:pt x="295" y="717"/>
                  </a:lnTo>
                  <a:lnTo>
                    <a:pt x="309" y="691"/>
                  </a:lnTo>
                  <a:lnTo>
                    <a:pt x="295" y="684"/>
                  </a:lnTo>
                  <a:lnTo>
                    <a:pt x="309" y="693"/>
                  </a:lnTo>
                  <a:lnTo>
                    <a:pt x="325" y="665"/>
                  </a:lnTo>
                  <a:lnTo>
                    <a:pt x="328" y="658"/>
                  </a:lnTo>
                  <a:lnTo>
                    <a:pt x="325" y="663"/>
                  </a:lnTo>
                  <a:lnTo>
                    <a:pt x="340" y="632"/>
                  </a:lnTo>
                  <a:lnTo>
                    <a:pt x="358" y="598"/>
                  </a:lnTo>
                  <a:lnTo>
                    <a:pt x="344" y="591"/>
                  </a:lnTo>
                  <a:lnTo>
                    <a:pt x="358" y="600"/>
                  </a:lnTo>
                  <a:lnTo>
                    <a:pt x="379" y="565"/>
                  </a:lnTo>
                  <a:lnTo>
                    <a:pt x="421" y="492"/>
                  </a:lnTo>
                  <a:lnTo>
                    <a:pt x="466" y="419"/>
                  </a:lnTo>
                  <a:lnTo>
                    <a:pt x="452" y="410"/>
                  </a:lnTo>
                  <a:lnTo>
                    <a:pt x="466" y="419"/>
                  </a:lnTo>
                  <a:lnTo>
                    <a:pt x="491" y="382"/>
                  </a:lnTo>
                  <a:lnTo>
                    <a:pt x="513" y="347"/>
                  </a:lnTo>
                  <a:lnTo>
                    <a:pt x="499" y="338"/>
                  </a:lnTo>
                  <a:lnTo>
                    <a:pt x="512" y="349"/>
                  </a:lnTo>
                  <a:lnTo>
                    <a:pt x="536" y="317"/>
                  </a:lnTo>
                  <a:lnTo>
                    <a:pt x="538" y="314"/>
                  </a:lnTo>
                  <a:lnTo>
                    <a:pt x="538" y="316"/>
                  </a:lnTo>
                  <a:lnTo>
                    <a:pt x="559" y="284"/>
                  </a:lnTo>
                  <a:lnTo>
                    <a:pt x="545" y="276"/>
                  </a:lnTo>
                  <a:lnTo>
                    <a:pt x="557" y="286"/>
                  </a:lnTo>
                  <a:lnTo>
                    <a:pt x="580" y="258"/>
                  </a:lnTo>
                  <a:lnTo>
                    <a:pt x="567" y="248"/>
                  </a:lnTo>
                  <a:lnTo>
                    <a:pt x="580" y="258"/>
                  </a:lnTo>
                  <a:lnTo>
                    <a:pt x="602" y="232"/>
                  </a:lnTo>
                  <a:lnTo>
                    <a:pt x="623" y="207"/>
                  </a:lnTo>
                  <a:lnTo>
                    <a:pt x="642" y="186"/>
                  </a:lnTo>
                  <a:lnTo>
                    <a:pt x="630" y="176"/>
                  </a:lnTo>
                  <a:lnTo>
                    <a:pt x="642" y="188"/>
                  </a:lnTo>
                  <a:lnTo>
                    <a:pt x="677" y="153"/>
                  </a:lnTo>
                  <a:lnTo>
                    <a:pt x="665" y="141"/>
                  </a:lnTo>
                  <a:lnTo>
                    <a:pt x="676" y="153"/>
                  </a:lnTo>
                  <a:lnTo>
                    <a:pt x="691" y="139"/>
                  </a:lnTo>
                  <a:lnTo>
                    <a:pt x="681" y="127"/>
                  </a:lnTo>
                  <a:lnTo>
                    <a:pt x="691" y="139"/>
                  </a:lnTo>
                  <a:lnTo>
                    <a:pt x="716" y="118"/>
                  </a:lnTo>
                  <a:lnTo>
                    <a:pt x="705" y="106"/>
                  </a:lnTo>
                  <a:lnTo>
                    <a:pt x="716" y="118"/>
                  </a:lnTo>
                  <a:lnTo>
                    <a:pt x="724" y="111"/>
                  </a:lnTo>
                  <a:lnTo>
                    <a:pt x="731" y="106"/>
                  </a:lnTo>
                  <a:lnTo>
                    <a:pt x="721" y="94"/>
                  </a:lnTo>
                  <a:lnTo>
                    <a:pt x="730" y="108"/>
                  </a:lnTo>
                  <a:lnTo>
                    <a:pt x="735" y="104"/>
                  </a:lnTo>
                  <a:lnTo>
                    <a:pt x="726" y="90"/>
                  </a:lnTo>
                  <a:lnTo>
                    <a:pt x="733" y="104"/>
                  </a:lnTo>
                  <a:lnTo>
                    <a:pt x="740" y="101"/>
                  </a:lnTo>
                  <a:lnTo>
                    <a:pt x="742" y="101"/>
                  </a:lnTo>
                  <a:lnTo>
                    <a:pt x="745" y="97"/>
                  </a:lnTo>
                  <a:lnTo>
                    <a:pt x="733" y="85"/>
                  </a:lnTo>
                  <a:lnTo>
                    <a:pt x="742" y="99"/>
                  </a:lnTo>
                  <a:lnTo>
                    <a:pt x="747" y="96"/>
                  </a:lnTo>
                  <a:lnTo>
                    <a:pt x="745" y="97"/>
                  </a:lnTo>
                  <a:lnTo>
                    <a:pt x="749" y="94"/>
                  </a:lnTo>
                  <a:lnTo>
                    <a:pt x="756" y="89"/>
                  </a:lnTo>
                  <a:lnTo>
                    <a:pt x="745" y="77"/>
                  </a:lnTo>
                  <a:lnTo>
                    <a:pt x="752" y="90"/>
                  </a:lnTo>
                  <a:lnTo>
                    <a:pt x="763" y="85"/>
                  </a:lnTo>
                  <a:lnTo>
                    <a:pt x="765" y="85"/>
                  </a:lnTo>
                  <a:lnTo>
                    <a:pt x="775" y="78"/>
                  </a:lnTo>
                  <a:lnTo>
                    <a:pt x="766" y="64"/>
                  </a:lnTo>
                  <a:lnTo>
                    <a:pt x="773" y="78"/>
                  </a:lnTo>
                  <a:lnTo>
                    <a:pt x="787" y="71"/>
                  </a:lnTo>
                  <a:lnTo>
                    <a:pt x="786" y="73"/>
                  </a:lnTo>
                  <a:lnTo>
                    <a:pt x="789" y="71"/>
                  </a:lnTo>
                  <a:lnTo>
                    <a:pt x="803" y="63"/>
                  </a:lnTo>
                  <a:lnTo>
                    <a:pt x="794" y="49"/>
                  </a:lnTo>
                  <a:lnTo>
                    <a:pt x="801" y="64"/>
                  </a:lnTo>
                  <a:lnTo>
                    <a:pt x="819" y="57"/>
                  </a:lnTo>
                  <a:lnTo>
                    <a:pt x="812" y="42"/>
                  </a:lnTo>
                  <a:lnTo>
                    <a:pt x="817" y="57"/>
                  </a:lnTo>
                  <a:lnTo>
                    <a:pt x="855" y="43"/>
                  </a:lnTo>
                  <a:lnTo>
                    <a:pt x="850" y="28"/>
                  </a:lnTo>
                  <a:lnTo>
                    <a:pt x="854" y="43"/>
                  </a:lnTo>
                  <a:lnTo>
                    <a:pt x="875" y="38"/>
                  </a:lnTo>
                  <a:lnTo>
                    <a:pt x="871" y="22"/>
                  </a:lnTo>
                  <a:lnTo>
                    <a:pt x="875" y="38"/>
                  </a:lnTo>
                  <a:lnTo>
                    <a:pt x="896" y="35"/>
                  </a:lnTo>
                  <a:lnTo>
                    <a:pt x="918" y="31"/>
                  </a:lnTo>
                  <a:lnTo>
                    <a:pt x="915" y="15"/>
                  </a:lnTo>
                  <a:lnTo>
                    <a:pt x="915" y="31"/>
                  </a:lnTo>
                  <a:lnTo>
                    <a:pt x="937" y="31"/>
                  </a:lnTo>
                  <a:lnTo>
                    <a:pt x="937" y="15"/>
                  </a:lnTo>
                  <a:lnTo>
                    <a:pt x="937" y="31"/>
                  </a:lnTo>
                  <a:lnTo>
                    <a:pt x="962" y="33"/>
                  </a:lnTo>
                  <a:lnTo>
                    <a:pt x="962" y="17"/>
                  </a:lnTo>
                  <a:lnTo>
                    <a:pt x="960" y="33"/>
                  </a:lnTo>
                  <a:lnTo>
                    <a:pt x="983" y="36"/>
                  </a:lnTo>
                  <a:lnTo>
                    <a:pt x="985" y="21"/>
                  </a:lnTo>
                  <a:lnTo>
                    <a:pt x="981" y="36"/>
                  </a:lnTo>
                  <a:lnTo>
                    <a:pt x="1004" y="42"/>
                  </a:lnTo>
                  <a:lnTo>
                    <a:pt x="1007" y="26"/>
                  </a:lnTo>
                  <a:lnTo>
                    <a:pt x="1004" y="42"/>
                  </a:lnTo>
                  <a:lnTo>
                    <a:pt x="1028" y="49"/>
                  </a:lnTo>
                  <a:lnTo>
                    <a:pt x="1032" y="33"/>
                  </a:lnTo>
                  <a:lnTo>
                    <a:pt x="1026" y="49"/>
                  </a:lnTo>
                  <a:lnTo>
                    <a:pt x="1047" y="57"/>
                  </a:lnTo>
                  <a:lnTo>
                    <a:pt x="1053" y="42"/>
                  </a:lnTo>
                  <a:lnTo>
                    <a:pt x="1046" y="56"/>
                  </a:lnTo>
                  <a:lnTo>
                    <a:pt x="1068" y="66"/>
                  </a:lnTo>
                  <a:lnTo>
                    <a:pt x="1075" y="52"/>
                  </a:lnTo>
                  <a:lnTo>
                    <a:pt x="1068" y="66"/>
                  </a:lnTo>
                  <a:lnTo>
                    <a:pt x="1089" y="78"/>
                  </a:lnTo>
                  <a:lnTo>
                    <a:pt x="1108" y="90"/>
                  </a:lnTo>
                  <a:lnTo>
                    <a:pt x="1115" y="77"/>
                  </a:lnTo>
                  <a:lnTo>
                    <a:pt x="1107" y="90"/>
                  </a:lnTo>
                  <a:lnTo>
                    <a:pt x="1142" y="115"/>
                  </a:lnTo>
                  <a:lnTo>
                    <a:pt x="1150" y="101"/>
                  </a:lnTo>
                  <a:lnTo>
                    <a:pt x="1142" y="113"/>
                  </a:lnTo>
                  <a:lnTo>
                    <a:pt x="1157" y="125"/>
                  </a:lnTo>
                  <a:lnTo>
                    <a:pt x="1166" y="113"/>
                  </a:lnTo>
                  <a:lnTo>
                    <a:pt x="1156" y="125"/>
                  </a:lnTo>
                  <a:lnTo>
                    <a:pt x="1180" y="146"/>
                  </a:lnTo>
                  <a:lnTo>
                    <a:pt x="1190" y="134"/>
                  </a:lnTo>
                  <a:lnTo>
                    <a:pt x="1180" y="146"/>
                  </a:lnTo>
                  <a:lnTo>
                    <a:pt x="1189" y="155"/>
                  </a:lnTo>
                  <a:lnTo>
                    <a:pt x="1187" y="153"/>
                  </a:lnTo>
                  <a:lnTo>
                    <a:pt x="1190" y="155"/>
                  </a:lnTo>
                  <a:lnTo>
                    <a:pt x="1197" y="160"/>
                  </a:lnTo>
                  <a:lnTo>
                    <a:pt x="1206" y="148"/>
                  </a:lnTo>
                  <a:lnTo>
                    <a:pt x="1196" y="160"/>
                  </a:lnTo>
                  <a:lnTo>
                    <a:pt x="1231" y="195"/>
                  </a:lnTo>
                  <a:lnTo>
                    <a:pt x="1241" y="183"/>
                  </a:lnTo>
                  <a:lnTo>
                    <a:pt x="1229" y="193"/>
                  </a:lnTo>
                  <a:lnTo>
                    <a:pt x="1239" y="206"/>
                  </a:lnTo>
                  <a:lnTo>
                    <a:pt x="1255" y="221"/>
                  </a:lnTo>
                  <a:lnTo>
                    <a:pt x="1266" y="209"/>
                  </a:lnTo>
                  <a:lnTo>
                    <a:pt x="1255" y="220"/>
                  </a:lnTo>
                  <a:lnTo>
                    <a:pt x="1271" y="237"/>
                  </a:lnTo>
                  <a:lnTo>
                    <a:pt x="1281" y="227"/>
                  </a:lnTo>
                  <a:lnTo>
                    <a:pt x="1269" y="237"/>
                  </a:lnTo>
                  <a:lnTo>
                    <a:pt x="1290" y="265"/>
                  </a:lnTo>
                  <a:lnTo>
                    <a:pt x="1285" y="258"/>
                  </a:lnTo>
                  <a:lnTo>
                    <a:pt x="1304" y="281"/>
                  </a:lnTo>
                  <a:lnTo>
                    <a:pt x="1316" y="270"/>
                  </a:lnTo>
                  <a:lnTo>
                    <a:pt x="1304" y="281"/>
                  </a:lnTo>
                  <a:lnTo>
                    <a:pt x="1323" y="305"/>
                  </a:lnTo>
                  <a:lnTo>
                    <a:pt x="1344" y="333"/>
                  </a:lnTo>
                  <a:lnTo>
                    <a:pt x="1356" y="323"/>
                  </a:lnTo>
                  <a:lnTo>
                    <a:pt x="1344" y="331"/>
                  </a:lnTo>
                  <a:lnTo>
                    <a:pt x="1365" y="363"/>
                  </a:lnTo>
                  <a:lnTo>
                    <a:pt x="1388" y="396"/>
                  </a:lnTo>
                  <a:lnTo>
                    <a:pt x="1410" y="431"/>
                  </a:lnTo>
                  <a:lnTo>
                    <a:pt x="1435" y="468"/>
                  </a:lnTo>
                  <a:lnTo>
                    <a:pt x="1447" y="459"/>
                  </a:lnTo>
                  <a:lnTo>
                    <a:pt x="1435" y="468"/>
                  </a:lnTo>
                  <a:lnTo>
                    <a:pt x="1458" y="506"/>
                  </a:lnTo>
                  <a:lnTo>
                    <a:pt x="1465" y="518"/>
                  </a:lnTo>
                  <a:lnTo>
                    <a:pt x="1458" y="506"/>
                  </a:lnTo>
                  <a:lnTo>
                    <a:pt x="1482" y="544"/>
                  </a:lnTo>
                  <a:lnTo>
                    <a:pt x="1494" y="536"/>
                  </a:lnTo>
                  <a:lnTo>
                    <a:pt x="1482" y="544"/>
                  </a:lnTo>
                  <a:lnTo>
                    <a:pt x="1501" y="577"/>
                  </a:lnTo>
                  <a:lnTo>
                    <a:pt x="1527" y="562"/>
                  </a:lnTo>
                  <a:lnTo>
                    <a:pt x="1508" y="529"/>
                  </a:lnTo>
                  <a:lnTo>
                    <a:pt x="1501" y="518"/>
                  </a:lnTo>
                  <a:lnTo>
                    <a:pt x="1508" y="527"/>
                  </a:lnTo>
                  <a:lnTo>
                    <a:pt x="1484" y="488"/>
                  </a:lnTo>
                  <a:lnTo>
                    <a:pt x="1470" y="497"/>
                  </a:lnTo>
                  <a:lnTo>
                    <a:pt x="1484" y="490"/>
                  </a:lnTo>
                  <a:lnTo>
                    <a:pt x="1461" y="452"/>
                  </a:lnTo>
                  <a:lnTo>
                    <a:pt x="1456" y="443"/>
                  </a:lnTo>
                  <a:lnTo>
                    <a:pt x="1461" y="450"/>
                  </a:lnTo>
                  <a:lnTo>
                    <a:pt x="1437" y="413"/>
                  </a:lnTo>
                  <a:lnTo>
                    <a:pt x="1414" y="378"/>
                  </a:lnTo>
                  <a:lnTo>
                    <a:pt x="1391" y="345"/>
                  </a:lnTo>
                  <a:lnTo>
                    <a:pt x="1370" y="314"/>
                  </a:lnTo>
                  <a:lnTo>
                    <a:pt x="1372" y="317"/>
                  </a:lnTo>
                  <a:lnTo>
                    <a:pt x="1369" y="314"/>
                  </a:lnTo>
                  <a:lnTo>
                    <a:pt x="1348" y="286"/>
                  </a:lnTo>
                  <a:lnTo>
                    <a:pt x="1328" y="262"/>
                  </a:lnTo>
                  <a:lnTo>
                    <a:pt x="1320" y="249"/>
                  </a:lnTo>
                  <a:lnTo>
                    <a:pt x="1328" y="260"/>
                  </a:lnTo>
                  <a:lnTo>
                    <a:pt x="1309" y="237"/>
                  </a:lnTo>
                  <a:lnTo>
                    <a:pt x="1297" y="248"/>
                  </a:lnTo>
                  <a:lnTo>
                    <a:pt x="1309" y="239"/>
                  </a:lnTo>
                  <a:lnTo>
                    <a:pt x="1293" y="218"/>
                  </a:lnTo>
                  <a:lnTo>
                    <a:pt x="1293" y="216"/>
                  </a:lnTo>
                  <a:lnTo>
                    <a:pt x="1278" y="199"/>
                  </a:lnTo>
                  <a:lnTo>
                    <a:pt x="1269" y="190"/>
                  </a:lnTo>
                  <a:lnTo>
                    <a:pt x="1278" y="199"/>
                  </a:lnTo>
                  <a:lnTo>
                    <a:pt x="1264" y="185"/>
                  </a:lnTo>
                  <a:lnTo>
                    <a:pt x="1252" y="195"/>
                  </a:lnTo>
                  <a:lnTo>
                    <a:pt x="1264" y="185"/>
                  </a:lnTo>
                  <a:lnTo>
                    <a:pt x="1253" y="173"/>
                  </a:lnTo>
                  <a:lnTo>
                    <a:pt x="1218" y="138"/>
                  </a:lnTo>
                  <a:lnTo>
                    <a:pt x="1220" y="139"/>
                  </a:lnTo>
                  <a:lnTo>
                    <a:pt x="1217" y="136"/>
                  </a:lnTo>
                  <a:lnTo>
                    <a:pt x="1210" y="131"/>
                  </a:lnTo>
                  <a:lnTo>
                    <a:pt x="1199" y="143"/>
                  </a:lnTo>
                  <a:lnTo>
                    <a:pt x="1211" y="132"/>
                  </a:lnTo>
                  <a:lnTo>
                    <a:pt x="1201" y="122"/>
                  </a:lnTo>
                  <a:lnTo>
                    <a:pt x="1177" y="101"/>
                  </a:lnTo>
                  <a:lnTo>
                    <a:pt x="1185" y="108"/>
                  </a:lnTo>
                  <a:lnTo>
                    <a:pt x="1177" y="101"/>
                  </a:lnTo>
                  <a:lnTo>
                    <a:pt x="1161" y="89"/>
                  </a:lnTo>
                  <a:lnTo>
                    <a:pt x="1157" y="87"/>
                  </a:lnTo>
                  <a:lnTo>
                    <a:pt x="1159" y="89"/>
                  </a:lnTo>
                  <a:lnTo>
                    <a:pt x="1124" y="64"/>
                  </a:lnTo>
                  <a:lnTo>
                    <a:pt x="1133" y="70"/>
                  </a:lnTo>
                  <a:lnTo>
                    <a:pt x="1124" y="64"/>
                  </a:lnTo>
                  <a:lnTo>
                    <a:pt x="1105" y="52"/>
                  </a:lnTo>
                  <a:lnTo>
                    <a:pt x="1084" y="40"/>
                  </a:lnTo>
                  <a:lnTo>
                    <a:pt x="1079" y="36"/>
                  </a:lnTo>
                  <a:lnTo>
                    <a:pt x="1082" y="38"/>
                  </a:lnTo>
                  <a:lnTo>
                    <a:pt x="1060" y="28"/>
                  </a:lnTo>
                  <a:lnTo>
                    <a:pt x="1049" y="22"/>
                  </a:lnTo>
                  <a:lnTo>
                    <a:pt x="1060" y="28"/>
                  </a:lnTo>
                  <a:lnTo>
                    <a:pt x="1039" y="19"/>
                  </a:lnTo>
                  <a:lnTo>
                    <a:pt x="1042" y="19"/>
                  </a:lnTo>
                  <a:lnTo>
                    <a:pt x="1037" y="19"/>
                  </a:lnTo>
                  <a:lnTo>
                    <a:pt x="1012" y="12"/>
                  </a:lnTo>
                  <a:lnTo>
                    <a:pt x="1016" y="12"/>
                  </a:lnTo>
                  <a:lnTo>
                    <a:pt x="1011" y="12"/>
                  </a:lnTo>
                  <a:lnTo>
                    <a:pt x="988" y="7"/>
                  </a:lnTo>
                  <a:lnTo>
                    <a:pt x="990" y="7"/>
                  </a:lnTo>
                  <a:lnTo>
                    <a:pt x="988" y="7"/>
                  </a:lnTo>
                  <a:lnTo>
                    <a:pt x="965" y="3"/>
                  </a:lnTo>
                  <a:lnTo>
                    <a:pt x="955" y="1"/>
                  </a:lnTo>
                  <a:lnTo>
                    <a:pt x="964" y="1"/>
                  </a:lnTo>
                  <a:lnTo>
                    <a:pt x="939" y="0"/>
                  </a:lnTo>
                  <a:lnTo>
                    <a:pt x="915" y="0"/>
                  </a:lnTo>
                  <a:lnTo>
                    <a:pt x="918" y="0"/>
                  </a:lnTo>
                  <a:lnTo>
                    <a:pt x="913" y="1"/>
                  </a:lnTo>
                  <a:lnTo>
                    <a:pt x="890" y="5"/>
                  </a:lnTo>
                  <a:lnTo>
                    <a:pt x="869" y="8"/>
                  </a:lnTo>
                  <a:lnTo>
                    <a:pt x="866" y="8"/>
                  </a:lnTo>
                  <a:lnTo>
                    <a:pt x="868" y="8"/>
                  </a:lnTo>
                  <a:lnTo>
                    <a:pt x="847" y="14"/>
                  </a:lnTo>
                  <a:lnTo>
                    <a:pt x="841" y="14"/>
                  </a:lnTo>
                  <a:lnTo>
                    <a:pt x="845" y="14"/>
                  </a:lnTo>
                  <a:lnTo>
                    <a:pt x="806" y="28"/>
                  </a:lnTo>
                  <a:lnTo>
                    <a:pt x="798" y="31"/>
                  </a:lnTo>
                  <a:lnTo>
                    <a:pt x="806" y="28"/>
                  </a:lnTo>
                  <a:lnTo>
                    <a:pt x="789" y="35"/>
                  </a:lnTo>
                  <a:lnTo>
                    <a:pt x="791" y="33"/>
                  </a:lnTo>
                  <a:lnTo>
                    <a:pt x="787" y="36"/>
                  </a:lnTo>
                  <a:lnTo>
                    <a:pt x="773" y="45"/>
                  </a:lnTo>
                  <a:lnTo>
                    <a:pt x="780" y="57"/>
                  </a:lnTo>
                  <a:lnTo>
                    <a:pt x="773" y="43"/>
                  </a:lnTo>
                  <a:lnTo>
                    <a:pt x="759" y="50"/>
                  </a:lnTo>
                  <a:lnTo>
                    <a:pt x="758" y="52"/>
                  </a:lnTo>
                  <a:lnTo>
                    <a:pt x="747" y="59"/>
                  </a:lnTo>
                  <a:lnTo>
                    <a:pt x="756" y="71"/>
                  </a:lnTo>
                  <a:lnTo>
                    <a:pt x="749" y="57"/>
                  </a:lnTo>
                  <a:lnTo>
                    <a:pt x="738" y="63"/>
                  </a:lnTo>
                  <a:lnTo>
                    <a:pt x="737" y="64"/>
                  </a:lnTo>
                  <a:lnTo>
                    <a:pt x="730" y="70"/>
                  </a:lnTo>
                  <a:lnTo>
                    <a:pt x="738" y="82"/>
                  </a:lnTo>
                  <a:lnTo>
                    <a:pt x="730" y="70"/>
                  </a:lnTo>
                  <a:lnTo>
                    <a:pt x="724" y="73"/>
                  </a:lnTo>
                  <a:lnTo>
                    <a:pt x="719" y="78"/>
                  </a:lnTo>
                  <a:lnTo>
                    <a:pt x="730" y="89"/>
                  </a:lnTo>
                  <a:lnTo>
                    <a:pt x="723" y="75"/>
                  </a:lnTo>
                  <a:lnTo>
                    <a:pt x="719" y="77"/>
                  </a:lnTo>
                  <a:lnTo>
                    <a:pt x="717" y="78"/>
                  </a:lnTo>
                  <a:lnTo>
                    <a:pt x="712" y="82"/>
                  </a:lnTo>
                  <a:lnTo>
                    <a:pt x="716" y="80"/>
                  </a:lnTo>
                  <a:lnTo>
                    <a:pt x="712" y="82"/>
                  </a:lnTo>
                  <a:lnTo>
                    <a:pt x="705" y="87"/>
                  </a:lnTo>
                  <a:lnTo>
                    <a:pt x="697" y="94"/>
                  </a:lnTo>
                  <a:lnTo>
                    <a:pt x="683" y="104"/>
                  </a:lnTo>
                  <a:lnTo>
                    <a:pt x="695" y="94"/>
                  </a:lnTo>
                  <a:lnTo>
                    <a:pt x="670" y="115"/>
                  </a:lnTo>
                  <a:lnTo>
                    <a:pt x="698" y="92"/>
                  </a:lnTo>
                  <a:lnTo>
                    <a:pt x="670" y="117"/>
                  </a:lnTo>
                  <a:lnTo>
                    <a:pt x="655" y="131"/>
                  </a:lnTo>
                  <a:lnTo>
                    <a:pt x="648" y="138"/>
                  </a:lnTo>
                  <a:lnTo>
                    <a:pt x="655" y="131"/>
                  </a:lnTo>
                  <a:lnTo>
                    <a:pt x="620" y="166"/>
                  </a:lnTo>
                  <a:lnTo>
                    <a:pt x="628" y="155"/>
                  </a:lnTo>
                  <a:lnTo>
                    <a:pt x="620" y="166"/>
                  </a:lnTo>
                  <a:lnTo>
                    <a:pt x="601" y="186"/>
                  </a:lnTo>
                  <a:lnTo>
                    <a:pt x="580" y="211"/>
                  </a:lnTo>
                  <a:lnTo>
                    <a:pt x="557" y="237"/>
                  </a:lnTo>
                  <a:lnTo>
                    <a:pt x="553" y="241"/>
                  </a:lnTo>
                  <a:lnTo>
                    <a:pt x="555" y="239"/>
                  </a:lnTo>
                  <a:lnTo>
                    <a:pt x="532" y="267"/>
                  </a:lnTo>
                  <a:lnTo>
                    <a:pt x="531" y="269"/>
                  </a:lnTo>
                  <a:lnTo>
                    <a:pt x="532" y="267"/>
                  </a:lnTo>
                  <a:lnTo>
                    <a:pt x="512" y="298"/>
                  </a:lnTo>
                  <a:lnTo>
                    <a:pt x="524" y="307"/>
                  </a:lnTo>
                  <a:lnTo>
                    <a:pt x="512" y="298"/>
                  </a:lnTo>
                  <a:lnTo>
                    <a:pt x="487" y="330"/>
                  </a:lnTo>
                  <a:lnTo>
                    <a:pt x="485" y="331"/>
                  </a:lnTo>
                  <a:lnTo>
                    <a:pt x="487" y="330"/>
                  </a:lnTo>
                  <a:lnTo>
                    <a:pt x="464" y="365"/>
                  </a:lnTo>
                  <a:lnTo>
                    <a:pt x="440" y="401"/>
                  </a:lnTo>
                  <a:lnTo>
                    <a:pt x="447" y="391"/>
                  </a:lnTo>
                  <a:lnTo>
                    <a:pt x="440" y="403"/>
                  </a:lnTo>
                  <a:lnTo>
                    <a:pt x="395" y="476"/>
                  </a:lnTo>
                  <a:lnTo>
                    <a:pt x="353" y="550"/>
                  </a:lnTo>
                  <a:lnTo>
                    <a:pt x="332" y="584"/>
                  </a:lnTo>
                  <a:lnTo>
                    <a:pt x="328" y="590"/>
                  </a:lnTo>
                  <a:lnTo>
                    <a:pt x="330" y="584"/>
                  </a:lnTo>
                  <a:lnTo>
                    <a:pt x="313" y="618"/>
                  </a:lnTo>
                  <a:lnTo>
                    <a:pt x="297" y="649"/>
                  </a:lnTo>
                  <a:lnTo>
                    <a:pt x="311" y="656"/>
                  </a:lnTo>
                  <a:lnTo>
                    <a:pt x="299" y="649"/>
                  </a:lnTo>
                  <a:lnTo>
                    <a:pt x="283" y="677"/>
                  </a:lnTo>
                  <a:lnTo>
                    <a:pt x="274" y="691"/>
                  </a:lnTo>
                  <a:lnTo>
                    <a:pt x="281" y="677"/>
                  </a:lnTo>
                  <a:lnTo>
                    <a:pt x="267" y="703"/>
                  </a:lnTo>
                  <a:lnTo>
                    <a:pt x="257" y="724"/>
                  </a:lnTo>
                  <a:lnTo>
                    <a:pt x="271" y="731"/>
                  </a:lnTo>
                  <a:lnTo>
                    <a:pt x="258" y="724"/>
                  </a:lnTo>
                  <a:lnTo>
                    <a:pt x="248" y="743"/>
                  </a:lnTo>
                  <a:lnTo>
                    <a:pt x="243" y="752"/>
                  </a:lnTo>
                  <a:lnTo>
                    <a:pt x="246" y="743"/>
                  </a:lnTo>
                  <a:lnTo>
                    <a:pt x="234" y="768"/>
                  </a:lnTo>
                  <a:lnTo>
                    <a:pt x="234" y="769"/>
                  </a:lnTo>
                  <a:lnTo>
                    <a:pt x="232" y="775"/>
                  </a:lnTo>
                  <a:lnTo>
                    <a:pt x="246" y="780"/>
                  </a:lnTo>
                  <a:lnTo>
                    <a:pt x="236" y="769"/>
                  </a:lnTo>
                  <a:lnTo>
                    <a:pt x="234" y="771"/>
                  </a:lnTo>
                  <a:lnTo>
                    <a:pt x="232" y="771"/>
                  </a:lnTo>
                  <a:lnTo>
                    <a:pt x="227" y="782"/>
                  </a:lnTo>
                  <a:lnTo>
                    <a:pt x="206" y="825"/>
                  </a:lnTo>
                  <a:lnTo>
                    <a:pt x="220" y="832"/>
                  </a:lnTo>
                  <a:lnTo>
                    <a:pt x="206" y="825"/>
                  </a:lnTo>
                  <a:lnTo>
                    <a:pt x="194" y="848"/>
                  </a:lnTo>
                  <a:lnTo>
                    <a:pt x="197" y="839"/>
                  </a:lnTo>
                  <a:lnTo>
                    <a:pt x="194" y="850"/>
                  </a:lnTo>
                  <a:lnTo>
                    <a:pt x="182" y="878"/>
                  </a:lnTo>
                  <a:lnTo>
                    <a:pt x="196" y="883"/>
                  </a:lnTo>
                  <a:lnTo>
                    <a:pt x="182" y="876"/>
                  </a:lnTo>
                  <a:lnTo>
                    <a:pt x="166" y="906"/>
                  </a:lnTo>
                  <a:lnTo>
                    <a:pt x="148" y="941"/>
                  </a:lnTo>
                  <a:lnTo>
                    <a:pt x="131" y="979"/>
                  </a:lnTo>
                  <a:lnTo>
                    <a:pt x="112" y="1021"/>
                  </a:lnTo>
                  <a:lnTo>
                    <a:pt x="91" y="1064"/>
                  </a:lnTo>
                  <a:lnTo>
                    <a:pt x="96" y="1054"/>
                  </a:lnTo>
                  <a:lnTo>
                    <a:pt x="91" y="1066"/>
                  </a:lnTo>
                  <a:lnTo>
                    <a:pt x="70" y="1113"/>
                  </a:lnTo>
                  <a:lnTo>
                    <a:pt x="84" y="1119"/>
                  </a:lnTo>
                  <a:lnTo>
                    <a:pt x="70" y="1112"/>
                  </a:lnTo>
                  <a:lnTo>
                    <a:pt x="47" y="1160"/>
                  </a:lnTo>
                  <a:lnTo>
                    <a:pt x="23" y="1209"/>
                  </a:lnTo>
                  <a:lnTo>
                    <a:pt x="26" y="1202"/>
                  </a:lnTo>
                  <a:lnTo>
                    <a:pt x="23" y="1211"/>
                  </a:lnTo>
                  <a:lnTo>
                    <a:pt x="0" y="1262"/>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02" name="Rectangle 4033"/>
            <p:cNvSpPr>
              <a:spLocks noChangeArrowheads="1"/>
            </p:cNvSpPr>
            <p:nvPr/>
          </p:nvSpPr>
          <p:spPr bwMode="auto">
            <a:xfrm>
              <a:off x="1814" y="1267"/>
              <a:ext cx="2333"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2" name="テキスト ボックス 1"/>
              <p:cNvSpPr txBox="1"/>
              <p:nvPr/>
            </p:nvSpPr>
            <p:spPr>
              <a:xfrm>
                <a:off x="983863" y="369332"/>
                <a:ext cx="7176388" cy="584775"/>
              </a:xfrm>
              <a:prstGeom prst="rect">
                <a:avLst/>
              </a:prstGeom>
              <a:noFill/>
            </p:spPr>
            <p:txBody>
              <a:bodyPr wrap="none" rtlCol="0">
                <a:spAutoFit/>
              </a:bodyPr>
              <a:lstStyle/>
              <a:p>
                <a:pPr algn="ctr"/>
                <a:r>
                  <a:rPr lang="en-US" altLang="ja-JP" sz="3200" b="1" dirty="0" smtClean="0"/>
                  <a:t>Radial wave function</a:t>
                </a:r>
                <a:r>
                  <a:rPr lang="ja-JP" altLang="en-US" sz="3200" b="1" dirty="0" smtClean="0"/>
                  <a:t> </a:t>
                </a:r>
                <a:r>
                  <a:rPr lang="en-US" altLang="ja-JP" sz="3200" b="1" dirty="0" smtClean="0"/>
                  <a:t>(scattering </a:t>
                </a:r>
                <a14:m>
                  <m:oMath xmlns:m="http://schemas.openxmlformats.org/officeDocument/2006/math">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𝒆</m:t>
                        </m:r>
                      </m:e>
                      <m:sup>
                        <m:r>
                          <a:rPr lang="en-US" altLang="ja-JP" sz="3200" b="1" i="1" smtClean="0">
                            <a:latin typeface="Cambria Math" panose="02040503050406030204" pitchFamily="18" charset="0"/>
                          </a:rPr>
                          <m:t>−</m:t>
                        </m:r>
                      </m:sup>
                    </m:sSup>
                  </m:oMath>
                </a14:m>
                <a:r>
                  <a:rPr lang="en-US" altLang="ja-JP" sz="3200" b="1" dirty="0" smtClean="0"/>
                  <a:t>)</a:t>
                </a:r>
                <a:endParaRPr kumimoji="1" lang="ja-JP" altLang="en-US" sz="3200" b="1" dirty="0"/>
              </a:p>
            </p:txBody>
          </p:sp>
        </mc:Choice>
        <mc:Fallback xmlns="">
          <p:sp>
            <p:nvSpPr>
              <p:cNvPr id="2" name="テキスト ボックス 1"/>
              <p:cNvSpPr txBox="1">
                <a:spLocks noRot="1" noChangeAspect="1" noMove="1" noResize="1" noEditPoints="1" noAdjustHandles="1" noChangeArrowheads="1" noChangeShapeType="1" noTextEdit="1"/>
              </p:cNvSpPr>
              <p:nvPr/>
            </p:nvSpPr>
            <p:spPr>
              <a:xfrm>
                <a:off x="983863" y="369332"/>
                <a:ext cx="7176388" cy="584775"/>
              </a:xfrm>
              <a:prstGeom prst="rect">
                <a:avLst/>
              </a:prstGeom>
              <a:blipFill>
                <a:blip r:embed="rId3"/>
                <a:stretch>
                  <a:fillRect l="-1698" t="-13542" r="-1613" b="-33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128" name="テキスト ボックス 3127"/>
              <p:cNvSpPr txBox="1"/>
              <p:nvPr/>
            </p:nvSpPr>
            <p:spPr>
              <a:xfrm>
                <a:off x="7047798" y="5476314"/>
                <a:ext cx="807465" cy="400110"/>
              </a:xfrm>
              <a:prstGeom prst="rect">
                <a:avLst/>
              </a:prstGeom>
              <a:noFill/>
            </p:spPr>
            <p:txBody>
              <a:bodyPr wrap="none" rtlCol="0">
                <a:spAutoFit/>
              </a:bodyPr>
              <a:lstStyle/>
              <a:p>
                <a14:m>
                  <m:oMath xmlns:m="http://schemas.openxmlformats.org/officeDocument/2006/math">
                    <m:r>
                      <a:rPr kumimoji="1" lang="en-US" altLang="ja-JP" sz="2000" b="0" i="1" smtClean="0">
                        <a:latin typeface="Cambria Math" panose="02040503050406030204" pitchFamily="18" charset="0"/>
                      </a:rPr>
                      <m:t>𝑟</m:t>
                    </m:r>
                  </m:oMath>
                </a14:m>
                <a:r>
                  <a:rPr kumimoji="1" lang="en-US" altLang="ja-JP" sz="2000" dirty="0" smtClean="0"/>
                  <a:t> [fm]</a:t>
                </a:r>
                <a:endParaRPr kumimoji="1" lang="ja-JP" altLang="en-US" sz="2000" dirty="0"/>
              </a:p>
            </p:txBody>
          </p:sp>
        </mc:Choice>
        <mc:Fallback xmlns="">
          <p:sp>
            <p:nvSpPr>
              <p:cNvPr id="3128" name="テキスト ボックス 3127"/>
              <p:cNvSpPr txBox="1">
                <a:spLocks noRot="1" noChangeAspect="1" noMove="1" noResize="1" noEditPoints="1" noAdjustHandles="1" noChangeArrowheads="1" noChangeShapeType="1" noTextEdit="1"/>
              </p:cNvSpPr>
              <p:nvPr/>
            </p:nvSpPr>
            <p:spPr>
              <a:xfrm>
                <a:off x="7047798" y="5476314"/>
                <a:ext cx="807465" cy="400110"/>
              </a:xfrm>
              <a:prstGeom prst="rect">
                <a:avLst/>
              </a:prstGeom>
              <a:blipFill>
                <a:blip r:embed="rId4"/>
                <a:stretch>
                  <a:fillRect t="-6061" r="-9023"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129" name="テキスト ボックス 3128"/>
              <p:cNvSpPr txBox="1"/>
              <p:nvPr/>
            </p:nvSpPr>
            <p:spPr>
              <a:xfrm>
                <a:off x="658792" y="1919930"/>
                <a:ext cx="1280928" cy="411651"/>
              </a:xfrm>
              <a:prstGeom prst="rect">
                <a:avLst/>
              </a:prstGeom>
              <a:noFill/>
            </p:spPr>
            <p:txBody>
              <a:bodyPr wrap="none" rtlCol="0">
                <a:spAutoFit/>
              </a:bodyPr>
              <a:lstStyle/>
              <a:p>
                <a:r>
                  <a:rPr kumimoji="1" lang="en-US" altLang="ja-JP" sz="2000" dirty="0" smtClean="0"/>
                  <a:t>[</a:t>
                </a:r>
                <a14:m>
                  <m:oMath xmlns:m="http://schemas.openxmlformats.org/officeDocument/2006/math">
                    <m:sSup>
                      <m:sSupPr>
                        <m:ctrlPr>
                          <a:rPr kumimoji="1" lang="en-US" altLang="ja-JP" sz="2000" b="0" i="1" smtClean="0">
                            <a:latin typeface="Cambria Math" panose="02040503050406030204" pitchFamily="18" charset="0"/>
                          </a:rPr>
                        </m:ctrlPr>
                      </m:sSupPr>
                      <m:e>
                        <m:r>
                          <m:rPr>
                            <m:sty m:val="p"/>
                          </m:rPr>
                          <a:rPr lang="en-US" altLang="ja-JP" sz="2000" i="0">
                            <a:latin typeface="Cambria Math" panose="02040503050406030204" pitchFamily="18" charset="0"/>
                          </a:rPr>
                          <m:t>Me</m:t>
                        </m:r>
                        <m:r>
                          <m:rPr>
                            <m:sty m:val="p"/>
                          </m:rPr>
                          <a:rPr kumimoji="1" lang="en-US" altLang="ja-JP" sz="2000" b="0" i="0" smtClean="0">
                            <a:latin typeface="Cambria Math" panose="02040503050406030204" pitchFamily="18" charset="0"/>
                          </a:rPr>
                          <m:t>V</m:t>
                        </m:r>
                      </m:e>
                      <m:sup>
                        <m:r>
                          <a:rPr kumimoji="1" lang="en-US" altLang="ja-JP" sz="2000" b="0" i="1" smtClean="0">
                            <a:latin typeface="Cambria Math" panose="02040503050406030204" pitchFamily="18" charset="0"/>
                          </a:rPr>
                          <m:t>−3/2</m:t>
                        </m:r>
                      </m:sup>
                    </m:sSup>
                  </m:oMath>
                </a14:m>
                <a:r>
                  <a:rPr kumimoji="1" lang="en-US" altLang="ja-JP" sz="2000" dirty="0" smtClean="0"/>
                  <a:t>]</a:t>
                </a:r>
                <a:endParaRPr kumimoji="1" lang="ja-JP" altLang="en-US" sz="2000" dirty="0"/>
              </a:p>
            </p:txBody>
          </p:sp>
        </mc:Choice>
        <mc:Fallback xmlns="">
          <p:sp>
            <p:nvSpPr>
              <p:cNvPr id="3129" name="テキスト ボックス 3128"/>
              <p:cNvSpPr txBox="1">
                <a:spLocks noRot="1" noChangeAspect="1" noMove="1" noResize="1" noEditPoints="1" noAdjustHandles="1" noChangeArrowheads="1" noChangeShapeType="1" noTextEdit="1"/>
              </p:cNvSpPr>
              <p:nvPr/>
            </p:nvSpPr>
            <p:spPr>
              <a:xfrm>
                <a:off x="658792" y="1919930"/>
                <a:ext cx="1280928" cy="411651"/>
              </a:xfrm>
              <a:prstGeom prst="rect">
                <a:avLst/>
              </a:prstGeom>
              <a:blipFill>
                <a:blip r:embed="rId5"/>
                <a:stretch>
                  <a:fillRect l="-4762" t="-5970" r="-4762" b="-26866"/>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130" name="正方形/長方形 3129"/>
              <p:cNvSpPr/>
              <p:nvPr/>
            </p:nvSpPr>
            <p:spPr>
              <a:xfrm>
                <a:off x="3630771" y="1580272"/>
                <a:ext cx="1879489" cy="629339"/>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ea typeface="Cambria Math"/>
                        </a:rPr>
                        <m:t>𝑟</m:t>
                      </m:r>
                      <m:sSubSup>
                        <m:sSubSupPr>
                          <m:ctrlPr>
                            <a:rPr lang="en-US" altLang="ja-JP" sz="2800" i="1" smtClean="0">
                              <a:solidFill>
                                <a:srgbClr val="000000"/>
                              </a:solidFill>
                              <a:latin typeface="Cambria Math" panose="02040503050406030204" pitchFamily="18" charset="0"/>
                              <a:ea typeface="Cambria Math"/>
                            </a:rPr>
                          </m:ctrlPr>
                        </m:sSubSupPr>
                        <m:e>
                          <m:r>
                            <a:rPr lang="en-US" altLang="ja-JP" sz="2800" b="0" i="1" smtClean="0">
                              <a:solidFill>
                                <a:srgbClr val="000000"/>
                              </a:solidFill>
                              <a:latin typeface="Cambria Math" panose="02040503050406030204" pitchFamily="18" charset="0"/>
                              <a:ea typeface="Cambria Math"/>
                            </a:rPr>
                            <m:t>𝑔</m:t>
                          </m:r>
                        </m:e>
                        <m:sub>
                          <m:sSub>
                            <m:sSubPr>
                              <m:ctrlPr>
                                <a:rPr lang="en-US" altLang="ja-JP" sz="2800" b="0" i="1" smtClean="0">
                                  <a:solidFill>
                                    <a:srgbClr val="000000"/>
                                  </a:solidFill>
                                  <a:latin typeface="Cambria Math" panose="02040503050406030204" pitchFamily="18" charset="0"/>
                                  <a:ea typeface="Cambria Math"/>
                                </a:rPr>
                              </m:ctrlPr>
                            </m:sSubPr>
                            <m:e>
                              <m:r>
                                <a:rPr lang="en-US" altLang="ja-JP" sz="2800" i="1">
                                  <a:solidFill>
                                    <a:srgbClr val="000000"/>
                                  </a:solidFill>
                                  <a:latin typeface="Cambria Math" panose="02040503050406030204" pitchFamily="18" charset="0"/>
                                  <a:ea typeface="Cambria Math"/>
                                </a:rPr>
                                <m:t>𝐸</m:t>
                              </m:r>
                            </m:e>
                            <m:sub>
                              <m:r>
                                <a:rPr lang="en-US" altLang="ja-JP" sz="2800" b="0" i="1" smtClean="0">
                                  <a:solidFill>
                                    <a:srgbClr val="000000"/>
                                  </a:solidFill>
                                  <a:latin typeface="Cambria Math" panose="02040503050406030204" pitchFamily="18" charset="0"/>
                                  <a:ea typeface="Cambria Math"/>
                                </a:rPr>
                                <m:t>1/2</m:t>
                              </m:r>
                            </m:sub>
                          </m:sSub>
                        </m:sub>
                        <m:sup>
                          <m:r>
                            <a:rPr lang="en-US" altLang="ja-JP" sz="2800" i="1">
                              <a:solidFill>
                                <a:srgbClr val="000000"/>
                              </a:solidFill>
                              <a:latin typeface="Cambria Math" panose="02040503050406030204" pitchFamily="18" charset="0"/>
                              <a:ea typeface="Cambria Math"/>
                            </a:rPr>
                            <m:t>𝜅</m:t>
                          </m:r>
                          <m:r>
                            <a:rPr lang="en-US" altLang="ja-JP" sz="2800" i="1">
                              <a:solidFill>
                                <a:srgbClr val="000000"/>
                              </a:solidFill>
                              <a:latin typeface="Cambria Math" panose="02040503050406030204" pitchFamily="18" charset="0"/>
                              <a:ea typeface="Cambria Math"/>
                            </a:rPr>
                            <m:t>=−1</m:t>
                          </m:r>
                        </m:sup>
                      </m:sSubSup>
                      <m:d>
                        <m:dPr>
                          <m:ctrlPr>
                            <a:rPr lang="en-US" altLang="ja-JP" sz="2800" b="0" i="1" smtClean="0">
                              <a:solidFill>
                                <a:srgbClr val="000000"/>
                              </a:solidFill>
                              <a:latin typeface="Cambria Math" panose="02040503050406030204" pitchFamily="18" charset="0"/>
                              <a:ea typeface="Cambria Math"/>
                            </a:rPr>
                          </m:ctrlPr>
                        </m:dPr>
                        <m:e>
                          <m:r>
                            <a:rPr lang="en-US" altLang="ja-JP" sz="2800" b="0" i="1" smtClean="0">
                              <a:solidFill>
                                <a:srgbClr val="000000"/>
                              </a:solidFill>
                              <a:latin typeface="Cambria Math" panose="02040503050406030204" pitchFamily="18" charset="0"/>
                              <a:ea typeface="Cambria Math"/>
                            </a:rPr>
                            <m:t>𝑟</m:t>
                          </m:r>
                        </m:e>
                      </m:d>
                    </m:oMath>
                  </m:oMathPara>
                </a14:m>
                <a:endParaRPr lang="ja-JP" altLang="en-US" sz="2000" dirty="0"/>
              </a:p>
            </p:txBody>
          </p:sp>
        </mc:Choice>
        <mc:Fallback xmlns="">
          <p:sp>
            <p:nvSpPr>
              <p:cNvPr id="3130" name="正方形/長方形 3129"/>
              <p:cNvSpPr>
                <a:spLocks noRot="1" noChangeAspect="1" noMove="1" noResize="1" noEditPoints="1" noAdjustHandles="1" noChangeArrowheads="1" noChangeShapeType="1" noTextEdit="1"/>
              </p:cNvSpPr>
              <p:nvPr/>
            </p:nvSpPr>
            <p:spPr>
              <a:xfrm>
                <a:off x="3630771" y="1580272"/>
                <a:ext cx="1879489" cy="629339"/>
              </a:xfrm>
              <a:prstGeom prst="rect">
                <a:avLst/>
              </a:prstGeom>
              <a:blipFill>
                <a:blip r:embed="rId6"/>
                <a:stretch>
                  <a:fillRect/>
                </a:stretch>
              </a:blipFill>
            </p:spPr>
            <p:txBody>
              <a:bodyPr/>
              <a:lstStyle/>
              <a:p>
                <a:r>
                  <a:rPr lang="ja-JP" altLang="en-US">
                    <a:noFill/>
                  </a:rPr>
                  <a:t> </a:t>
                </a:r>
              </a:p>
            </p:txBody>
          </p:sp>
        </mc:Fallback>
      </mc:AlternateContent>
      <p:sp>
        <p:nvSpPr>
          <p:cNvPr id="3132" name="テキスト ボックス 3131"/>
          <p:cNvSpPr txBox="1"/>
          <p:nvPr/>
        </p:nvSpPr>
        <p:spPr>
          <a:xfrm>
            <a:off x="4276617" y="3171057"/>
            <a:ext cx="4331635" cy="400110"/>
          </a:xfrm>
          <a:prstGeom prst="rect">
            <a:avLst/>
          </a:prstGeom>
          <a:solidFill>
            <a:schemeClr val="bg1"/>
          </a:solidFill>
          <a:ln w="28575">
            <a:solidFill>
              <a:srgbClr val="FF0000"/>
            </a:solidFill>
          </a:ln>
        </p:spPr>
        <p:txBody>
          <a:bodyPr wrap="none" rtlCol="0">
            <a:spAutoFit/>
          </a:bodyPr>
          <a:lstStyle/>
          <a:p>
            <a:pPr algn="ctr"/>
            <a:r>
              <a:rPr lang="en-US" altLang="ja-JP" sz="2000" dirty="0" smtClean="0"/>
              <a:t>shifted by nuclear Coulomb potential</a:t>
            </a:r>
            <a:endParaRPr kumimoji="1" lang="ja-JP" altLang="en-US" sz="2000" dirty="0"/>
          </a:p>
        </p:txBody>
      </p:sp>
      <mc:AlternateContent xmlns:mc="http://schemas.openxmlformats.org/markup-compatibility/2006" xmlns:a14="http://schemas.microsoft.com/office/drawing/2010/main">
        <mc:Choice Requires="a14">
          <p:sp>
            <p:nvSpPr>
              <p:cNvPr id="3134" name="テキスト ボックス 3133"/>
              <p:cNvSpPr txBox="1"/>
              <p:nvPr/>
            </p:nvSpPr>
            <p:spPr>
              <a:xfrm>
                <a:off x="7816473" y="1533588"/>
                <a:ext cx="103393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sz="2000" b="0" i="1" smtClean="0">
                          <a:latin typeface="Cambria Math" panose="02040503050406030204" pitchFamily="18" charset="0"/>
                        </a:rPr>
                        <m:t>𝑍</m:t>
                      </m:r>
                      <m:r>
                        <a:rPr kumimoji="1" lang="en-US" altLang="ja-JP" sz="2000" b="0" i="1" smtClean="0">
                          <a:latin typeface="Cambria Math" panose="02040503050406030204" pitchFamily="18" charset="0"/>
                        </a:rPr>
                        <m:t>=82</m:t>
                      </m:r>
                    </m:oMath>
                  </m:oMathPara>
                </a14:m>
                <a:endParaRPr kumimoji="1" lang="ja-JP" altLang="en-US" sz="2000" dirty="0"/>
              </a:p>
            </p:txBody>
          </p:sp>
        </mc:Choice>
        <mc:Fallback xmlns="">
          <p:sp>
            <p:nvSpPr>
              <p:cNvPr id="3134" name="テキスト ボックス 3133"/>
              <p:cNvSpPr txBox="1">
                <a:spLocks noRot="1" noChangeAspect="1" noMove="1" noResize="1" noEditPoints="1" noAdjustHandles="1" noChangeArrowheads="1" noChangeShapeType="1" noTextEdit="1"/>
              </p:cNvSpPr>
              <p:nvPr/>
            </p:nvSpPr>
            <p:spPr>
              <a:xfrm>
                <a:off x="7816473" y="1533588"/>
                <a:ext cx="1033937" cy="400110"/>
              </a:xfrm>
              <a:prstGeom prst="rect">
                <a:avLst/>
              </a:prstGeom>
              <a:blipFill>
                <a:blip r:embed="rId7"/>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135" name="テキスト ボックス 3134"/>
              <p:cNvSpPr txBox="1"/>
              <p:nvPr/>
            </p:nvSpPr>
            <p:spPr>
              <a:xfrm>
                <a:off x="7278853" y="1937671"/>
                <a:ext cx="1789592" cy="427618"/>
              </a:xfrm>
              <a:prstGeom prst="rect">
                <a:avLst/>
              </a:prstGeom>
              <a:noFill/>
            </p:spPr>
            <p:txBody>
              <a:bodyPr wrap="none" rtlCol="0">
                <a:spAutoFit/>
              </a:bodyPr>
              <a:lstStyle/>
              <a:p>
                <a14:m>
                  <m:oMath xmlns:m="http://schemas.openxmlformats.org/officeDocument/2006/math">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𝐸</m:t>
                        </m:r>
                      </m:e>
                      <m:sub>
                        <m:r>
                          <a:rPr kumimoji="1" lang="en-US" altLang="ja-JP" sz="2000" b="0" i="1" smtClean="0">
                            <a:latin typeface="Cambria Math" panose="02040503050406030204" pitchFamily="18" charset="0"/>
                          </a:rPr>
                          <m:t>1/2</m:t>
                        </m:r>
                      </m:sub>
                    </m:sSub>
                    <m:r>
                      <a:rPr lang="en-US" altLang="ja-JP" sz="2000" i="1">
                        <a:latin typeface="Cambria Math" panose="02040503050406030204" pitchFamily="18" charset="0"/>
                      </a:rPr>
                      <m:t>≈</m:t>
                    </m:r>
                    <m:r>
                      <a:rPr kumimoji="1" lang="en-US" altLang="ja-JP" sz="2000" b="0" i="1" smtClean="0">
                        <a:latin typeface="Cambria Math" panose="02040503050406030204" pitchFamily="18" charset="0"/>
                      </a:rPr>
                      <m:t>48</m:t>
                    </m:r>
                  </m:oMath>
                </a14:m>
                <a:r>
                  <a:rPr kumimoji="1" lang="en-US" altLang="ja-JP" sz="2000" dirty="0" smtClean="0"/>
                  <a:t>MeV</a:t>
                </a:r>
                <a:endParaRPr kumimoji="1" lang="ja-JP" altLang="en-US" sz="2000" dirty="0"/>
              </a:p>
            </p:txBody>
          </p:sp>
        </mc:Choice>
        <mc:Fallback xmlns="">
          <p:sp>
            <p:nvSpPr>
              <p:cNvPr id="3135" name="テキスト ボックス 3134"/>
              <p:cNvSpPr txBox="1">
                <a:spLocks noRot="1" noChangeAspect="1" noMove="1" noResize="1" noEditPoints="1" noAdjustHandles="1" noChangeArrowheads="1" noChangeShapeType="1" noTextEdit="1"/>
              </p:cNvSpPr>
              <p:nvPr/>
            </p:nvSpPr>
            <p:spPr>
              <a:xfrm>
                <a:off x="7278853" y="1937671"/>
                <a:ext cx="1789592" cy="427618"/>
              </a:xfrm>
              <a:prstGeom prst="rect">
                <a:avLst/>
              </a:prstGeom>
              <a:blipFill>
                <a:blip r:embed="rId8"/>
                <a:stretch>
                  <a:fillRect t="-8571" r="-2721" b="-1857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136" name="正方形/長方形 3135"/>
              <p:cNvSpPr/>
              <p:nvPr/>
            </p:nvSpPr>
            <p:spPr>
              <a:xfrm>
                <a:off x="440585" y="1099092"/>
                <a:ext cx="3289362" cy="461665"/>
              </a:xfrm>
              <a:prstGeom prst="rect">
                <a:avLst/>
              </a:prstGeom>
            </p:spPr>
            <p:txBody>
              <a:bodyPr wrap="none">
                <a:spAutoFit/>
              </a:bodyPr>
              <a:lstStyle/>
              <a:p>
                <a:r>
                  <a:rPr lang="en-US" altLang="ja-JP" sz="2400" dirty="0" smtClean="0">
                    <a:solidFill>
                      <a:srgbClr val="000000"/>
                    </a:solidFill>
                    <a:latin typeface="+mn-ea"/>
                  </a:rPr>
                  <a:t>e.g.</a:t>
                </a:r>
                <a:r>
                  <a:rPr lang="en-US" altLang="ja-JP" sz="2400" b="0" dirty="0" smtClean="0">
                    <a:solidFill>
                      <a:srgbClr val="000000"/>
                    </a:solidFill>
                    <a:ea typeface="Cambria Math"/>
                  </a:rPr>
                  <a:t> </a:t>
                </a:r>
                <a14:m>
                  <m:oMath xmlns:m="http://schemas.openxmlformats.org/officeDocument/2006/math">
                    <m:r>
                      <a:rPr lang="en-US" altLang="ja-JP" sz="2400" b="0" i="1" smtClean="0">
                        <a:solidFill>
                          <a:srgbClr val="000000"/>
                        </a:solidFill>
                        <a:latin typeface="Cambria Math" panose="02040503050406030204" pitchFamily="18" charset="0"/>
                        <a:ea typeface="Cambria Math"/>
                      </a:rPr>
                      <m:t>𝜅</m:t>
                    </m:r>
                    <m:r>
                      <a:rPr lang="en-US" altLang="ja-JP" sz="2400" b="0" i="1" smtClean="0">
                        <a:solidFill>
                          <a:srgbClr val="000000"/>
                        </a:solidFill>
                        <a:latin typeface="Cambria Math" panose="02040503050406030204" pitchFamily="18" charset="0"/>
                        <a:ea typeface="Cambria Math"/>
                      </a:rPr>
                      <m:t>=−1</m:t>
                    </m:r>
                  </m:oMath>
                </a14:m>
                <a:r>
                  <a:rPr lang="en-US" altLang="ja-JP" sz="2400" dirty="0" smtClean="0">
                    <a:solidFill>
                      <a:srgbClr val="000000"/>
                    </a:solidFill>
                    <a:ea typeface="Cambria Math"/>
                  </a:rPr>
                  <a:t> </a:t>
                </a:r>
                <a:r>
                  <a:rPr lang="en-US" altLang="ja-JP" sz="2400" dirty="0" smtClean="0">
                    <a:solidFill>
                      <a:srgbClr val="000000"/>
                    </a:solidFill>
                    <a:latin typeface="+mn-ea"/>
                  </a:rPr>
                  <a:t>partial wave</a:t>
                </a:r>
                <a:endParaRPr lang="ja-JP" altLang="en-US" sz="2400" dirty="0">
                  <a:latin typeface="+mn-ea"/>
                </a:endParaRPr>
              </a:p>
            </p:txBody>
          </p:sp>
        </mc:Choice>
        <mc:Fallback xmlns="">
          <p:sp>
            <p:nvSpPr>
              <p:cNvPr id="3136" name="正方形/長方形 3135"/>
              <p:cNvSpPr>
                <a:spLocks noRot="1" noChangeAspect="1" noMove="1" noResize="1" noEditPoints="1" noAdjustHandles="1" noChangeArrowheads="1" noChangeShapeType="1" noTextEdit="1"/>
              </p:cNvSpPr>
              <p:nvPr/>
            </p:nvSpPr>
            <p:spPr>
              <a:xfrm>
                <a:off x="440585" y="1099092"/>
                <a:ext cx="3289362" cy="461665"/>
              </a:xfrm>
              <a:prstGeom prst="rect">
                <a:avLst/>
              </a:prstGeom>
              <a:blipFill>
                <a:blip r:embed="rId9"/>
                <a:stretch>
                  <a:fillRect l="-2778" t="-14474" r="-1852" b="-25000"/>
                </a:stretch>
              </a:blipFill>
            </p:spPr>
            <p:txBody>
              <a:bodyPr/>
              <a:lstStyle/>
              <a:p>
                <a:r>
                  <a:rPr lang="ja-JP" altLang="en-US">
                    <a:noFill/>
                  </a:rPr>
                  <a:t> </a:t>
                </a:r>
              </a:p>
            </p:txBody>
          </p:sp>
        </mc:Fallback>
      </mc:AlternateContent>
      <p:sp>
        <p:nvSpPr>
          <p:cNvPr id="3127" name="テキスト ボックス 3126"/>
          <p:cNvSpPr txBox="1"/>
          <p:nvPr/>
        </p:nvSpPr>
        <p:spPr>
          <a:xfrm>
            <a:off x="5772135" y="4060251"/>
            <a:ext cx="2170786" cy="461665"/>
          </a:xfrm>
          <a:prstGeom prst="rect">
            <a:avLst/>
          </a:prstGeom>
          <a:solidFill>
            <a:schemeClr val="bg1"/>
          </a:solidFill>
        </p:spPr>
        <p:txBody>
          <a:bodyPr wrap="none" rtlCol="0">
            <a:spAutoFit/>
          </a:bodyPr>
          <a:lstStyle/>
          <a:p>
            <a:pPr algn="ctr"/>
            <a:r>
              <a:rPr lang="en-US" altLang="ja-JP" sz="2400" dirty="0" smtClean="0">
                <a:solidFill>
                  <a:srgbClr val="FF0000"/>
                </a:solidFill>
              </a:rPr>
              <a:t>distorted wave</a:t>
            </a:r>
            <a:endParaRPr kumimoji="1" lang="ja-JP" altLang="en-US" sz="2400" dirty="0">
              <a:solidFill>
                <a:srgbClr val="FF0000"/>
              </a:solidFill>
            </a:endParaRPr>
          </a:p>
        </p:txBody>
      </p:sp>
      <p:sp>
        <p:nvSpPr>
          <p:cNvPr id="3131" name="テキスト ボックス 3130"/>
          <p:cNvSpPr txBox="1"/>
          <p:nvPr/>
        </p:nvSpPr>
        <p:spPr>
          <a:xfrm>
            <a:off x="5985334" y="4532808"/>
            <a:ext cx="1744388" cy="461665"/>
          </a:xfrm>
          <a:prstGeom prst="rect">
            <a:avLst/>
          </a:prstGeom>
          <a:solidFill>
            <a:schemeClr val="bg1"/>
          </a:solidFill>
        </p:spPr>
        <p:txBody>
          <a:bodyPr wrap="none" rtlCol="0">
            <a:spAutoFit/>
          </a:bodyPr>
          <a:lstStyle/>
          <a:p>
            <a:pPr algn="ctr"/>
            <a:r>
              <a:rPr lang="en-US" altLang="ja-JP" sz="2400" dirty="0" smtClean="0">
                <a:solidFill>
                  <a:srgbClr val="0070C0"/>
                </a:solidFill>
              </a:rPr>
              <a:t>plane wave</a:t>
            </a:r>
            <a:endParaRPr kumimoji="1" lang="ja-JP" altLang="en-US" sz="2400" dirty="0">
              <a:solidFill>
                <a:srgbClr val="0070C0"/>
              </a:solidFill>
            </a:endParaRPr>
          </a:p>
        </p:txBody>
      </p:sp>
      <p:grpSp>
        <p:nvGrpSpPr>
          <p:cNvPr id="8903" name="グループ化 8902"/>
          <p:cNvGrpSpPr/>
          <p:nvPr/>
        </p:nvGrpSpPr>
        <p:grpSpPr>
          <a:xfrm>
            <a:off x="7476908" y="1094720"/>
            <a:ext cx="1393482" cy="434895"/>
            <a:chOff x="5747195" y="2592338"/>
            <a:chExt cx="1393482" cy="434895"/>
          </a:xfrm>
        </p:grpSpPr>
        <mc:AlternateContent xmlns:mc="http://schemas.openxmlformats.org/markup-compatibility/2006" xmlns:a14="http://schemas.microsoft.com/office/drawing/2010/main">
          <mc:Choice Requires="a14">
            <p:sp>
              <p:nvSpPr>
                <p:cNvPr id="8904" name="テキスト ボックス 8903"/>
                <p:cNvSpPr txBox="1"/>
                <p:nvPr/>
              </p:nvSpPr>
              <p:spPr>
                <a:xfrm>
                  <a:off x="6056726" y="2627123"/>
                  <a:ext cx="1083951" cy="400110"/>
                </a:xfrm>
                <a:prstGeom prst="rect">
                  <a:avLst/>
                </a:prstGeom>
                <a:noFill/>
              </p:spPr>
              <p:txBody>
                <a:bodyPr wrap="none" rtlCol="0">
                  <a:spAutoFit/>
                </a:bodyPr>
                <a:lstStyle/>
                <a:p>
                  <a14:m>
                    <m:oMath xmlns:m="http://schemas.openxmlformats.org/officeDocument/2006/math">
                      <m:r>
                        <m:rPr>
                          <m:sty m:val="p"/>
                        </m:rPr>
                        <a:rPr kumimoji="1" lang="en-US" altLang="ja-JP" sz="2000" b="0" i="0" smtClean="0">
                          <a:latin typeface="Cambria Math" panose="02040503050406030204" pitchFamily="18" charset="0"/>
                        </a:rPr>
                        <m:t>Pb</m:t>
                      </m:r>
                    </m:oMath>
                  </a14:m>
                  <a:r>
                    <a:rPr kumimoji="1" lang="en-US" altLang="ja-JP" sz="2000" dirty="0" smtClean="0"/>
                    <a:t> case</a:t>
                  </a:r>
                  <a:endParaRPr kumimoji="1" lang="ja-JP" altLang="en-US" sz="2000" dirty="0"/>
                </a:p>
              </p:txBody>
            </p:sp>
          </mc:Choice>
          <mc:Fallback xmlns="">
            <p:sp>
              <p:nvSpPr>
                <p:cNvPr id="8904" name="テキスト ボックス 8903"/>
                <p:cNvSpPr txBox="1">
                  <a:spLocks noRot="1" noChangeAspect="1" noMove="1" noResize="1" noEditPoints="1" noAdjustHandles="1" noChangeArrowheads="1" noChangeShapeType="1" noTextEdit="1"/>
                </p:cNvSpPr>
                <p:nvPr/>
              </p:nvSpPr>
              <p:spPr>
                <a:xfrm>
                  <a:off x="6056726" y="2627123"/>
                  <a:ext cx="1083951" cy="400110"/>
                </a:xfrm>
                <a:prstGeom prst="rect">
                  <a:avLst/>
                </a:prstGeom>
                <a:blipFill>
                  <a:blip r:embed="rId11"/>
                  <a:stretch>
                    <a:fillRect t="-6061" r="-4520"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905" name="正方形/長方形 8904"/>
                <p:cNvSpPr/>
                <p:nvPr/>
              </p:nvSpPr>
              <p:spPr>
                <a:xfrm>
                  <a:off x="5747195" y="2592338"/>
                  <a:ext cx="532517" cy="30777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1400" i="1">
                            <a:solidFill>
                              <a:srgbClr val="000000"/>
                            </a:solidFill>
                            <a:latin typeface="Cambria Math" panose="02040503050406030204" pitchFamily="18" charset="0"/>
                          </a:rPr>
                          <m:t>208</m:t>
                        </m:r>
                      </m:oMath>
                    </m:oMathPara>
                  </a14:m>
                  <a:endParaRPr lang="ja-JP" altLang="en-US" sz="1200" dirty="0"/>
                </a:p>
              </p:txBody>
            </p:sp>
          </mc:Choice>
          <mc:Fallback xmlns="">
            <p:sp>
              <p:nvSpPr>
                <p:cNvPr id="8905" name="正方形/長方形 8904"/>
                <p:cNvSpPr>
                  <a:spLocks noRot="1" noChangeAspect="1" noMove="1" noResize="1" noEditPoints="1" noAdjustHandles="1" noChangeArrowheads="1" noChangeShapeType="1" noTextEdit="1"/>
                </p:cNvSpPr>
                <p:nvPr/>
              </p:nvSpPr>
              <p:spPr>
                <a:xfrm>
                  <a:off x="5747195" y="2592338"/>
                  <a:ext cx="532517" cy="307777"/>
                </a:xfrm>
                <a:prstGeom prst="rect">
                  <a:avLst/>
                </a:prstGeom>
                <a:blipFill>
                  <a:blip r:embed="rId12"/>
                  <a:stretch>
                    <a:fillRect/>
                  </a:stretch>
                </a:blipFill>
              </p:spPr>
              <p:txBody>
                <a:bodyPr/>
                <a:lstStyle/>
                <a:p>
                  <a:r>
                    <a:rPr lang="ja-JP" altLang="en-US">
                      <a:noFill/>
                    </a:rPr>
                    <a:t> </a:t>
                  </a:r>
                </a:p>
              </p:txBody>
            </p:sp>
          </mc:Fallback>
        </mc:AlternateContent>
      </p:grpSp>
      <p:sp>
        <p:nvSpPr>
          <p:cNvPr id="3" name="左矢印 2"/>
          <p:cNvSpPr/>
          <p:nvPr/>
        </p:nvSpPr>
        <p:spPr>
          <a:xfrm>
            <a:off x="3823794" y="3632400"/>
            <a:ext cx="556218" cy="381330"/>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63" name="テキスト ボックス 2062"/>
          <p:cNvSpPr txBox="1"/>
          <p:nvPr/>
        </p:nvSpPr>
        <p:spPr>
          <a:xfrm>
            <a:off x="2172967" y="5894730"/>
            <a:ext cx="4031873" cy="400110"/>
          </a:xfrm>
          <a:prstGeom prst="rect">
            <a:avLst/>
          </a:prstGeom>
          <a:noFill/>
          <a:ln w="28575">
            <a:noFill/>
          </a:ln>
        </p:spPr>
        <p:txBody>
          <a:bodyPr wrap="none" rtlCol="0">
            <a:spAutoFit/>
          </a:bodyPr>
          <a:lstStyle/>
          <a:p>
            <a:r>
              <a:rPr lang="ja-JP" altLang="en-US" sz="2000" dirty="0" smtClean="0"/>
              <a:t>①</a:t>
            </a:r>
            <a:r>
              <a:rPr lang="en-US" altLang="ja-JP" sz="2000" dirty="0" smtClean="0"/>
              <a:t> </a:t>
            </a:r>
            <a:r>
              <a:rPr lang="en-US" altLang="ja-JP" sz="2000" dirty="0">
                <a:solidFill>
                  <a:srgbClr val="FF0000"/>
                </a:solidFill>
              </a:rPr>
              <a:t>enhanced</a:t>
            </a:r>
            <a:r>
              <a:rPr lang="en-US" altLang="ja-JP" sz="2000" dirty="0"/>
              <a:t> value near the origin</a:t>
            </a:r>
            <a:endParaRPr kumimoji="1" lang="ja-JP" altLang="en-US" sz="2000" dirty="0">
              <a:solidFill>
                <a:srgbClr val="FF0000"/>
              </a:solidFill>
            </a:endParaRPr>
          </a:p>
        </p:txBody>
      </p:sp>
      <p:sp>
        <p:nvSpPr>
          <p:cNvPr id="2064" name="テキスト ボックス 2063"/>
          <p:cNvSpPr txBox="1"/>
          <p:nvPr/>
        </p:nvSpPr>
        <p:spPr>
          <a:xfrm>
            <a:off x="2172967" y="6287345"/>
            <a:ext cx="4780668" cy="400110"/>
          </a:xfrm>
          <a:prstGeom prst="rect">
            <a:avLst/>
          </a:prstGeom>
          <a:noFill/>
          <a:ln w="28575">
            <a:noFill/>
          </a:ln>
        </p:spPr>
        <p:txBody>
          <a:bodyPr wrap="none" rtlCol="0">
            <a:spAutoFit/>
          </a:bodyPr>
          <a:lstStyle/>
          <a:p>
            <a:r>
              <a:rPr lang="ja-JP" altLang="en-US" sz="2000" dirty="0" smtClean="0"/>
              <a:t>②</a:t>
            </a:r>
            <a:r>
              <a:rPr lang="en-US" altLang="ja-JP" sz="2000" dirty="0" smtClean="0"/>
              <a:t> local momentum increased </a:t>
            </a:r>
            <a:r>
              <a:rPr lang="en-US" altLang="ja-JP" sz="2000" dirty="0"/>
              <a:t>effectively</a:t>
            </a:r>
            <a:endParaRPr lang="ja-JP" altLang="en-US" sz="2000" dirty="0"/>
          </a:p>
        </p:txBody>
      </p:sp>
    </p:spTree>
    <p:extLst>
      <p:ext uri="{BB962C8B-B14F-4D97-AF65-F5344CB8AC3E}">
        <p14:creationId xmlns:p14="http://schemas.microsoft.com/office/powerpoint/2010/main" val="77273837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テキスト ボックス 1"/>
              <p:cNvSpPr txBox="1"/>
              <p:nvPr/>
            </p:nvSpPr>
            <p:spPr>
              <a:xfrm>
                <a:off x="1319691" y="369332"/>
                <a:ext cx="6504729" cy="584775"/>
              </a:xfrm>
              <a:prstGeom prst="rect">
                <a:avLst/>
              </a:prstGeom>
              <a:noFill/>
            </p:spPr>
            <p:txBody>
              <a:bodyPr wrap="none" rtlCol="0">
                <a:spAutoFit/>
              </a:bodyPr>
              <a:lstStyle/>
              <a:p>
                <a:pPr algn="ctr"/>
                <a:r>
                  <a:rPr lang="en-US" altLang="ja-JP" sz="3200" b="1" dirty="0" smtClean="0"/>
                  <a:t>Radial wave function (bound </a:t>
                </a:r>
                <a14:m>
                  <m:oMath xmlns:m="http://schemas.openxmlformats.org/officeDocument/2006/math">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𝝁</m:t>
                        </m:r>
                      </m:e>
                      <m:sup>
                        <m:r>
                          <a:rPr lang="en-US" altLang="ja-JP" sz="3200" b="1" i="1" smtClean="0">
                            <a:latin typeface="Cambria Math" panose="02040503050406030204" pitchFamily="18" charset="0"/>
                          </a:rPr>
                          <m:t>−</m:t>
                        </m:r>
                      </m:sup>
                    </m:sSup>
                  </m:oMath>
                </a14:m>
                <a:r>
                  <a:rPr lang="en-US" altLang="ja-JP" sz="3200" b="1" dirty="0" smtClean="0"/>
                  <a:t>)</a:t>
                </a:r>
                <a:endParaRPr kumimoji="1" lang="ja-JP" altLang="en-US" sz="3200" b="1" dirty="0"/>
              </a:p>
            </p:txBody>
          </p:sp>
        </mc:Choice>
        <mc:Fallback xmlns="">
          <p:sp>
            <p:nvSpPr>
              <p:cNvPr id="2" name="テキスト ボックス 1"/>
              <p:cNvSpPr txBox="1">
                <a:spLocks noRot="1" noChangeAspect="1" noMove="1" noResize="1" noEditPoints="1" noAdjustHandles="1" noChangeArrowheads="1" noChangeShapeType="1" noTextEdit="1"/>
              </p:cNvSpPr>
              <p:nvPr/>
            </p:nvSpPr>
            <p:spPr>
              <a:xfrm>
                <a:off x="1319691" y="369332"/>
                <a:ext cx="6504729" cy="584775"/>
              </a:xfrm>
              <a:prstGeom prst="rect">
                <a:avLst/>
              </a:prstGeom>
              <a:blipFill>
                <a:blip r:embed="rId3"/>
                <a:stretch>
                  <a:fillRect l="-1873" t="-13542" r="-1873" b="-33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398" name="テキスト ボックス 5397"/>
              <p:cNvSpPr txBox="1"/>
              <p:nvPr/>
            </p:nvSpPr>
            <p:spPr>
              <a:xfrm>
                <a:off x="7255147" y="5380012"/>
                <a:ext cx="807465" cy="400110"/>
              </a:xfrm>
              <a:prstGeom prst="rect">
                <a:avLst/>
              </a:prstGeom>
              <a:noFill/>
            </p:spPr>
            <p:txBody>
              <a:bodyPr wrap="none" rtlCol="0">
                <a:spAutoFit/>
              </a:bodyPr>
              <a:lstStyle/>
              <a:p>
                <a14:m>
                  <m:oMath xmlns:m="http://schemas.openxmlformats.org/officeDocument/2006/math">
                    <m:r>
                      <a:rPr kumimoji="1" lang="en-US" altLang="ja-JP" sz="2000" b="0" i="1" smtClean="0">
                        <a:latin typeface="Cambria Math" panose="02040503050406030204" pitchFamily="18" charset="0"/>
                      </a:rPr>
                      <m:t>𝑟</m:t>
                    </m:r>
                  </m:oMath>
                </a14:m>
                <a:r>
                  <a:rPr kumimoji="1" lang="en-US" altLang="ja-JP" sz="2000" dirty="0" smtClean="0"/>
                  <a:t> [fm]</a:t>
                </a:r>
                <a:endParaRPr kumimoji="1" lang="ja-JP" altLang="en-US" sz="2000" dirty="0"/>
              </a:p>
            </p:txBody>
          </p:sp>
        </mc:Choice>
        <mc:Fallback xmlns="">
          <p:sp>
            <p:nvSpPr>
              <p:cNvPr id="5398" name="テキスト ボックス 5397"/>
              <p:cNvSpPr txBox="1">
                <a:spLocks noRot="1" noChangeAspect="1" noMove="1" noResize="1" noEditPoints="1" noAdjustHandles="1" noChangeArrowheads="1" noChangeShapeType="1" noTextEdit="1"/>
              </p:cNvSpPr>
              <p:nvPr/>
            </p:nvSpPr>
            <p:spPr>
              <a:xfrm>
                <a:off x="7255147" y="5380012"/>
                <a:ext cx="807465" cy="400110"/>
              </a:xfrm>
              <a:prstGeom prst="rect">
                <a:avLst/>
              </a:prstGeom>
              <a:blipFill>
                <a:blip r:embed="rId4"/>
                <a:stretch>
                  <a:fillRect t="-7692" r="-9023" b="-2923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399" name="テキスト ボックス 5398"/>
              <p:cNvSpPr txBox="1"/>
              <p:nvPr/>
            </p:nvSpPr>
            <p:spPr>
              <a:xfrm>
                <a:off x="860022" y="1896817"/>
                <a:ext cx="1280928" cy="411651"/>
              </a:xfrm>
              <a:prstGeom prst="rect">
                <a:avLst/>
              </a:prstGeom>
              <a:noFill/>
            </p:spPr>
            <p:txBody>
              <a:bodyPr wrap="none" rtlCol="0">
                <a:spAutoFit/>
              </a:bodyPr>
              <a:lstStyle/>
              <a:p>
                <a:r>
                  <a:rPr kumimoji="1" lang="en-US" altLang="ja-JP" sz="2000" dirty="0" smtClean="0"/>
                  <a:t>[</a:t>
                </a:r>
                <a14:m>
                  <m:oMath xmlns:m="http://schemas.openxmlformats.org/officeDocument/2006/math">
                    <m:sSup>
                      <m:sSupPr>
                        <m:ctrlPr>
                          <a:rPr kumimoji="1" lang="en-US" altLang="ja-JP" sz="2000" b="0" i="1" smtClean="0">
                            <a:latin typeface="Cambria Math" panose="02040503050406030204" pitchFamily="18" charset="0"/>
                          </a:rPr>
                        </m:ctrlPr>
                      </m:sSupPr>
                      <m:e>
                        <m:r>
                          <m:rPr>
                            <m:sty m:val="p"/>
                          </m:rPr>
                          <a:rPr lang="en-US" altLang="ja-JP" sz="2000" i="0">
                            <a:latin typeface="Cambria Math" panose="02040503050406030204" pitchFamily="18" charset="0"/>
                          </a:rPr>
                          <m:t>Me</m:t>
                        </m:r>
                        <m:r>
                          <m:rPr>
                            <m:sty m:val="p"/>
                          </m:rPr>
                          <a:rPr kumimoji="1" lang="en-US" altLang="ja-JP" sz="2000" b="0" i="0" smtClean="0">
                            <a:latin typeface="Cambria Math" panose="02040503050406030204" pitchFamily="18" charset="0"/>
                          </a:rPr>
                          <m:t>V</m:t>
                        </m:r>
                      </m:e>
                      <m:sup>
                        <m:r>
                          <a:rPr kumimoji="1" lang="en-US" altLang="ja-JP" sz="2000" b="0" i="1" smtClean="0">
                            <a:latin typeface="Cambria Math" panose="02040503050406030204" pitchFamily="18" charset="0"/>
                          </a:rPr>
                          <m:t>−1/2</m:t>
                        </m:r>
                      </m:sup>
                    </m:sSup>
                  </m:oMath>
                </a14:m>
                <a:r>
                  <a:rPr kumimoji="1" lang="en-US" altLang="ja-JP" sz="2000" dirty="0" smtClean="0"/>
                  <a:t>]</a:t>
                </a:r>
                <a:endParaRPr kumimoji="1" lang="ja-JP" altLang="en-US" sz="2000" dirty="0"/>
              </a:p>
            </p:txBody>
          </p:sp>
        </mc:Choice>
        <mc:Fallback xmlns="">
          <p:sp>
            <p:nvSpPr>
              <p:cNvPr id="5399" name="テキスト ボックス 5398"/>
              <p:cNvSpPr txBox="1">
                <a:spLocks noRot="1" noChangeAspect="1" noMove="1" noResize="1" noEditPoints="1" noAdjustHandles="1" noChangeArrowheads="1" noChangeShapeType="1" noTextEdit="1"/>
              </p:cNvSpPr>
              <p:nvPr/>
            </p:nvSpPr>
            <p:spPr>
              <a:xfrm>
                <a:off x="860022" y="1896817"/>
                <a:ext cx="1280928" cy="411651"/>
              </a:xfrm>
              <a:prstGeom prst="rect">
                <a:avLst/>
              </a:prstGeom>
              <a:blipFill>
                <a:blip r:embed="rId5"/>
                <a:stretch>
                  <a:fillRect l="-4762" t="-4412" r="-4762" b="-25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418" name="テキスト ボックス 5417"/>
              <p:cNvSpPr txBox="1"/>
              <p:nvPr/>
            </p:nvSpPr>
            <p:spPr>
              <a:xfrm>
                <a:off x="7493181" y="1145295"/>
                <a:ext cx="103393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sz="2000" b="0" i="1" smtClean="0">
                          <a:latin typeface="Cambria Math" panose="02040503050406030204" pitchFamily="18" charset="0"/>
                        </a:rPr>
                        <m:t>𝑍</m:t>
                      </m:r>
                      <m:r>
                        <a:rPr kumimoji="1" lang="en-US" altLang="ja-JP" sz="2000" b="0" i="1" smtClean="0">
                          <a:latin typeface="Cambria Math" panose="02040503050406030204" pitchFamily="18" charset="0"/>
                        </a:rPr>
                        <m:t>=8</m:t>
                      </m:r>
                      <m:r>
                        <a:rPr kumimoji="1" lang="en-US" altLang="ja-JP" sz="2000" b="0" i="0" smtClean="0">
                          <a:latin typeface="Cambria Math" panose="02040503050406030204" pitchFamily="18" charset="0"/>
                        </a:rPr>
                        <m:t>2</m:t>
                      </m:r>
                    </m:oMath>
                  </m:oMathPara>
                </a14:m>
                <a:endParaRPr kumimoji="1" lang="ja-JP" altLang="en-US" sz="2000" dirty="0"/>
              </a:p>
            </p:txBody>
          </p:sp>
        </mc:Choice>
        <mc:Fallback xmlns="">
          <p:sp>
            <p:nvSpPr>
              <p:cNvPr id="5418" name="テキスト ボックス 5417"/>
              <p:cNvSpPr txBox="1">
                <a:spLocks noRot="1" noChangeAspect="1" noMove="1" noResize="1" noEditPoints="1" noAdjustHandles="1" noChangeArrowheads="1" noChangeShapeType="1" noTextEdit="1"/>
              </p:cNvSpPr>
              <p:nvPr/>
            </p:nvSpPr>
            <p:spPr>
              <a:xfrm>
                <a:off x="7493181" y="1145295"/>
                <a:ext cx="1033937" cy="400110"/>
              </a:xfrm>
              <a:prstGeom prst="rect">
                <a:avLst/>
              </a:prstGeom>
              <a:blipFill>
                <a:blip r:embed="rId6"/>
                <a:stretch>
                  <a:fillRect/>
                </a:stretch>
              </a:blipFill>
            </p:spPr>
            <p:txBody>
              <a:bodyPr/>
              <a:lstStyle/>
              <a:p>
                <a:r>
                  <a:rPr lang="ja-JP" altLang="en-US">
                    <a:noFill/>
                  </a:rPr>
                  <a:t> </a:t>
                </a:r>
              </a:p>
            </p:txBody>
          </p:sp>
        </mc:Fallback>
      </mc:AlternateContent>
      <p:grpSp>
        <p:nvGrpSpPr>
          <p:cNvPr id="4" name="グループ化 3"/>
          <p:cNvGrpSpPr/>
          <p:nvPr/>
        </p:nvGrpSpPr>
        <p:grpSpPr>
          <a:xfrm>
            <a:off x="5861665" y="1110510"/>
            <a:ext cx="1393482" cy="434895"/>
            <a:chOff x="5747195" y="2592338"/>
            <a:chExt cx="1393482" cy="434895"/>
          </a:xfrm>
        </p:grpSpPr>
        <mc:AlternateContent xmlns:mc="http://schemas.openxmlformats.org/markup-compatibility/2006" xmlns:a14="http://schemas.microsoft.com/office/drawing/2010/main">
          <mc:Choice Requires="a14">
            <p:sp>
              <p:nvSpPr>
                <p:cNvPr id="4656" name="テキスト ボックス 4655"/>
                <p:cNvSpPr txBox="1"/>
                <p:nvPr/>
              </p:nvSpPr>
              <p:spPr>
                <a:xfrm>
                  <a:off x="6056726" y="2627123"/>
                  <a:ext cx="1083951" cy="400110"/>
                </a:xfrm>
                <a:prstGeom prst="rect">
                  <a:avLst/>
                </a:prstGeom>
                <a:noFill/>
              </p:spPr>
              <p:txBody>
                <a:bodyPr wrap="none" rtlCol="0">
                  <a:spAutoFit/>
                </a:bodyPr>
                <a:lstStyle/>
                <a:p>
                  <a14:m>
                    <m:oMath xmlns:m="http://schemas.openxmlformats.org/officeDocument/2006/math">
                      <m:r>
                        <m:rPr>
                          <m:sty m:val="p"/>
                        </m:rPr>
                        <a:rPr kumimoji="1" lang="en-US" altLang="ja-JP" sz="2000" b="0" i="0" smtClean="0">
                          <a:latin typeface="Cambria Math" panose="02040503050406030204" pitchFamily="18" charset="0"/>
                        </a:rPr>
                        <m:t>Pb</m:t>
                      </m:r>
                    </m:oMath>
                  </a14:m>
                  <a:r>
                    <a:rPr kumimoji="1" lang="en-US" altLang="ja-JP" sz="2000" dirty="0" smtClean="0"/>
                    <a:t> case</a:t>
                  </a:r>
                  <a:endParaRPr kumimoji="1" lang="ja-JP" altLang="en-US" sz="2000" dirty="0"/>
                </a:p>
              </p:txBody>
            </p:sp>
          </mc:Choice>
          <mc:Fallback xmlns="">
            <p:sp>
              <p:nvSpPr>
                <p:cNvPr id="4656" name="テキスト ボックス 4655"/>
                <p:cNvSpPr txBox="1">
                  <a:spLocks noRot="1" noChangeAspect="1" noMove="1" noResize="1" noEditPoints="1" noAdjustHandles="1" noChangeArrowheads="1" noChangeShapeType="1" noTextEdit="1"/>
                </p:cNvSpPr>
                <p:nvPr/>
              </p:nvSpPr>
              <p:spPr>
                <a:xfrm>
                  <a:off x="6056726" y="2627123"/>
                  <a:ext cx="1083951" cy="400110"/>
                </a:xfrm>
                <a:prstGeom prst="rect">
                  <a:avLst/>
                </a:prstGeom>
                <a:blipFill>
                  <a:blip r:embed="rId8"/>
                  <a:stretch>
                    <a:fillRect t="-7576" r="-4494"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 name="正方形/長方形 2"/>
                <p:cNvSpPr/>
                <p:nvPr/>
              </p:nvSpPr>
              <p:spPr>
                <a:xfrm>
                  <a:off x="5747195" y="2592338"/>
                  <a:ext cx="532517" cy="30777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1400" i="1">
                            <a:solidFill>
                              <a:srgbClr val="000000"/>
                            </a:solidFill>
                            <a:latin typeface="Cambria Math" panose="02040503050406030204" pitchFamily="18" charset="0"/>
                          </a:rPr>
                          <m:t>208</m:t>
                        </m:r>
                      </m:oMath>
                    </m:oMathPara>
                  </a14:m>
                  <a:endParaRPr lang="ja-JP" altLang="en-US" sz="1200" dirty="0"/>
                </a:p>
              </p:txBody>
            </p:sp>
          </mc:Choice>
          <mc:Fallback xmlns="">
            <p:sp>
              <p:nvSpPr>
                <p:cNvPr id="3" name="正方形/長方形 2"/>
                <p:cNvSpPr>
                  <a:spLocks noRot="1" noChangeAspect="1" noMove="1" noResize="1" noEditPoints="1" noAdjustHandles="1" noChangeArrowheads="1" noChangeShapeType="1" noTextEdit="1"/>
                </p:cNvSpPr>
                <p:nvPr/>
              </p:nvSpPr>
              <p:spPr>
                <a:xfrm>
                  <a:off x="5747195" y="2592338"/>
                  <a:ext cx="532517" cy="307777"/>
                </a:xfrm>
                <a:prstGeom prst="rect">
                  <a:avLst/>
                </a:prstGeom>
                <a:blipFill>
                  <a:blip r:embed="rId9"/>
                  <a:stretch>
                    <a:fillRect/>
                  </a:stretch>
                </a:blipFill>
              </p:spPr>
              <p:txBody>
                <a:bodyPr/>
                <a:lstStyle/>
                <a:p>
                  <a:r>
                    <a:rPr lang="ja-JP" altLang="en-US">
                      <a:noFill/>
                    </a:rPr>
                    <a:t> </a:t>
                  </a:r>
                </a:p>
              </p:txBody>
            </p:sp>
          </mc:Fallback>
        </mc:AlternateContent>
      </p:grpSp>
      <mc:AlternateContent xmlns:mc="http://schemas.openxmlformats.org/markup-compatibility/2006" xmlns:a14="http://schemas.microsoft.com/office/drawing/2010/main">
        <mc:Choice Requires="a14">
          <p:sp>
            <p:nvSpPr>
              <p:cNvPr id="13955" name="正方形/長方形 13954"/>
              <p:cNvSpPr/>
              <p:nvPr/>
            </p:nvSpPr>
            <p:spPr>
              <a:xfrm>
                <a:off x="3189138" y="1705590"/>
                <a:ext cx="2765822" cy="565668"/>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𝑟</m:t>
                      </m:r>
                      <m:sSubSup>
                        <m:sSubSupPr>
                          <m:ctrlPr>
                            <a:rPr lang="en-US" altLang="ja-JP" sz="2800" i="1" smtClean="0">
                              <a:solidFill>
                                <a:srgbClr val="000000"/>
                              </a:solidFill>
                              <a:latin typeface="Cambria Math" panose="02040503050406030204" pitchFamily="18" charset="0"/>
                            </a:rPr>
                          </m:ctrlPr>
                        </m:sSubSupPr>
                        <m:e>
                          <m:r>
                            <a:rPr lang="en-US" altLang="ja-JP" sz="2800" i="1">
                              <a:solidFill>
                                <a:srgbClr val="000000"/>
                              </a:solidFill>
                              <a:latin typeface="Cambria Math" panose="02040503050406030204" pitchFamily="18" charset="0"/>
                            </a:rPr>
                            <m:t>𝑔</m:t>
                          </m:r>
                        </m:e>
                        <m:sub>
                          <m:r>
                            <a:rPr lang="en-US" altLang="ja-JP" sz="2800" b="0" i="1" smtClean="0">
                              <a:solidFill>
                                <a:srgbClr val="000000"/>
                              </a:solidFill>
                              <a:latin typeface="Cambria Math" panose="02040503050406030204" pitchFamily="18" charset="0"/>
                            </a:rPr>
                            <m:t>𝜇</m:t>
                          </m:r>
                        </m:sub>
                        <m:sup>
                          <m:r>
                            <a:rPr lang="en-US" altLang="ja-JP" sz="2800" i="1">
                              <a:solidFill>
                                <a:srgbClr val="000000"/>
                              </a:solidFill>
                              <a:latin typeface="Cambria Math" panose="02040503050406030204" pitchFamily="18" charset="0"/>
                            </a:rPr>
                            <m:t>1</m:t>
                          </m:r>
                          <m:r>
                            <a:rPr lang="en-US" altLang="ja-JP" sz="2800" i="1">
                              <a:solidFill>
                                <a:srgbClr val="000000"/>
                              </a:solidFill>
                              <a:latin typeface="Cambria Math" panose="02040503050406030204" pitchFamily="18" charset="0"/>
                            </a:rPr>
                            <m:t>𝑠</m:t>
                          </m:r>
                        </m:sup>
                      </m:sSubSup>
                      <m:d>
                        <m:dPr>
                          <m:ctrlPr>
                            <a:rPr lang="en-US" altLang="ja-JP" sz="2800" i="1">
                              <a:solidFill>
                                <a:srgbClr val="000000"/>
                              </a:solidFill>
                              <a:latin typeface="Cambria Math" panose="02040503050406030204" pitchFamily="18" charset="0"/>
                            </a:rPr>
                          </m:ctrlPr>
                        </m:dPr>
                        <m:e>
                          <m:r>
                            <a:rPr lang="en-US" altLang="ja-JP" sz="2800" i="1">
                              <a:solidFill>
                                <a:srgbClr val="000000"/>
                              </a:solidFill>
                              <a:latin typeface="Cambria Math" panose="02040503050406030204" pitchFamily="18" charset="0"/>
                            </a:rPr>
                            <m:t>𝑟</m:t>
                          </m:r>
                        </m:e>
                      </m:d>
                      <m:r>
                        <a:rPr lang="en-US" altLang="ja-JP" sz="2800" i="1">
                          <a:solidFill>
                            <a:srgbClr val="000000"/>
                          </a:solidFill>
                          <a:latin typeface="Cambria Math" panose="02040503050406030204" pitchFamily="18" charset="0"/>
                        </a:rPr>
                        <m:t>,</m:t>
                      </m:r>
                      <m:r>
                        <a:rPr lang="en-US" altLang="ja-JP" sz="2800" i="1">
                          <a:solidFill>
                            <a:srgbClr val="000000"/>
                          </a:solidFill>
                          <a:latin typeface="Cambria Math" panose="02040503050406030204" pitchFamily="18" charset="0"/>
                        </a:rPr>
                        <m:t>𝑟</m:t>
                      </m:r>
                      <m:sSubSup>
                        <m:sSubSupPr>
                          <m:ctrlPr>
                            <a:rPr lang="en-US" altLang="ja-JP" sz="2800" i="1">
                              <a:solidFill>
                                <a:srgbClr val="000000"/>
                              </a:solidFill>
                              <a:latin typeface="Cambria Math" panose="02040503050406030204" pitchFamily="18" charset="0"/>
                            </a:rPr>
                          </m:ctrlPr>
                        </m:sSubSupPr>
                        <m:e>
                          <m:r>
                            <a:rPr lang="en-US" altLang="ja-JP" sz="2800" b="0" i="1" smtClean="0">
                              <a:solidFill>
                                <a:srgbClr val="000000"/>
                              </a:solidFill>
                              <a:latin typeface="Cambria Math" panose="02040503050406030204" pitchFamily="18" charset="0"/>
                            </a:rPr>
                            <m:t>𝑓</m:t>
                          </m:r>
                        </m:e>
                        <m:sub>
                          <m:r>
                            <a:rPr lang="en-US" altLang="ja-JP" sz="2800" i="1">
                              <a:solidFill>
                                <a:srgbClr val="000000"/>
                              </a:solidFill>
                              <a:latin typeface="Cambria Math" panose="02040503050406030204" pitchFamily="18" charset="0"/>
                            </a:rPr>
                            <m:t>𝜇</m:t>
                          </m:r>
                        </m:sub>
                        <m:sup>
                          <m:r>
                            <a:rPr lang="en-US" altLang="ja-JP" sz="2800" i="1">
                              <a:solidFill>
                                <a:srgbClr val="000000"/>
                              </a:solidFill>
                              <a:latin typeface="Cambria Math" panose="02040503050406030204" pitchFamily="18" charset="0"/>
                            </a:rPr>
                            <m:t>1</m:t>
                          </m:r>
                          <m:r>
                            <a:rPr lang="en-US" altLang="ja-JP" sz="2800" i="1">
                              <a:solidFill>
                                <a:srgbClr val="000000"/>
                              </a:solidFill>
                              <a:latin typeface="Cambria Math" panose="02040503050406030204" pitchFamily="18" charset="0"/>
                            </a:rPr>
                            <m:t>𝑠</m:t>
                          </m:r>
                        </m:sup>
                      </m:sSubSup>
                      <m:d>
                        <m:dPr>
                          <m:ctrlPr>
                            <a:rPr lang="en-US" altLang="ja-JP" sz="2800" i="1">
                              <a:solidFill>
                                <a:srgbClr val="000000"/>
                              </a:solidFill>
                              <a:latin typeface="Cambria Math" panose="02040503050406030204" pitchFamily="18" charset="0"/>
                            </a:rPr>
                          </m:ctrlPr>
                        </m:dPr>
                        <m:e>
                          <m:r>
                            <a:rPr lang="en-US" altLang="ja-JP" sz="2800" i="1">
                              <a:solidFill>
                                <a:srgbClr val="000000"/>
                              </a:solidFill>
                              <a:latin typeface="Cambria Math" panose="02040503050406030204" pitchFamily="18" charset="0"/>
                            </a:rPr>
                            <m:t>𝑟</m:t>
                          </m:r>
                        </m:e>
                      </m:d>
                    </m:oMath>
                  </m:oMathPara>
                </a14:m>
                <a:endParaRPr lang="ja-JP" altLang="en-US" sz="2000" dirty="0"/>
              </a:p>
            </p:txBody>
          </p:sp>
        </mc:Choice>
        <mc:Fallback xmlns="">
          <p:sp>
            <p:nvSpPr>
              <p:cNvPr id="13955" name="正方形/長方形 13954"/>
              <p:cNvSpPr>
                <a:spLocks noRot="1" noChangeAspect="1" noMove="1" noResize="1" noEditPoints="1" noAdjustHandles="1" noChangeArrowheads="1" noChangeShapeType="1" noTextEdit="1"/>
              </p:cNvSpPr>
              <p:nvPr/>
            </p:nvSpPr>
            <p:spPr>
              <a:xfrm>
                <a:off x="3189138" y="1705590"/>
                <a:ext cx="2765822" cy="565668"/>
              </a:xfrm>
              <a:prstGeom prst="rect">
                <a:avLst/>
              </a:prstGeom>
              <a:blipFill>
                <a:blip r:embed="rId10"/>
                <a:stretch>
                  <a:fillRect/>
                </a:stretch>
              </a:blipFill>
            </p:spPr>
            <p:txBody>
              <a:bodyPr/>
              <a:lstStyle/>
              <a:p>
                <a:r>
                  <a:rPr lang="ja-JP" altLang="en-US">
                    <a:noFill/>
                  </a:rPr>
                  <a:t> </a:t>
                </a:r>
              </a:p>
            </p:txBody>
          </p:sp>
        </mc:Fallback>
      </mc:AlternateContent>
      <p:grpSp>
        <p:nvGrpSpPr>
          <p:cNvPr id="7" name="Group 4"/>
          <p:cNvGrpSpPr>
            <a:grpSpLocks noChangeAspect="1"/>
          </p:cNvGrpSpPr>
          <p:nvPr/>
        </p:nvGrpSpPr>
        <p:grpSpPr bwMode="auto">
          <a:xfrm>
            <a:off x="2137533" y="2335591"/>
            <a:ext cx="4869031" cy="3444531"/>
            <a:chOff x="-371" y="1582"/>
            <a:chExt cx="2649" cy="1874"/>
          </a:xfrm>
        </p:grpSpPr>
        <p:grpSp>
          <p:nvGrpSpPr>
            <p:cNvPr id="9" name="Group 205"/>
            <p:cNvGrpSpPr>
              <a:grpSpLocks/>
            </p:cNvGrpSpPr>
            <p:nvPr/>
          </p:nvGrpSpPr>
          <p:grpSpPr bwMode="auto">
            <a:xfrm>
              <a:off x="-232" y="3327"/>
              <a:ext cx="2380" cy="0"/>
              <a:chOff x="-232" y="3327"/>
              <a:chExt cx="2380" cy="0"/>
            </a:xfrm>
          </p:grpSpPr>
          <p:sp>
            <p:nvSpPr>
              <p:cNvPr id="15754" name="Line 6"/>
              <p:cNvSpPr>
                <a:spLocks noChangeShapeType="1"/>
              </p:cNvSpPr>
              <p:nvPr/>
            </p:nvSpPr>
            <p:spPr bwMode="auto">
              <a:xfrm>
                <a:off x="-23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55" name="Line 7"/>
              <p:cNvSpPr>
                <a:spLocks noChangeShapeType="1"/>
              </p:cNvSpPr>
              <p:nvPr/>
            </p:nvSpPr>
            <p:spPr bwMode="auto">
              <a:xfrm>
                <a:off x="-22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56" name="Line 8"/>
              <p:cNvSpPr>
                <a:spLocks noChangeShapeType="1"/>
              </p:cNvSpPr>
              <p:nvPr/>
            </p:nvSpPr>
            <p:spPr bwMode="auto">
              <a:xfrm>
                <a:off x="-20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57" name="Line 9"/>
              <p:cNvSpPr>
                <a:spLocks noChangeShapeType="1"/>
              </p:cNvSpPr>
              <p:nvPr/>
            </p:nvSpPr>
            <p:spPr bwMode="auto">
              <a:xfrm>
                <a:off x="-19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58" name="Line 10"/>
              <p:cNvSpPr>
                <a:spLocks noChangeShapeType="1"/>
              </p:cNvSpPr>
              <p:nvPr/>
            </p:nvSpPr>
            <p:spPr bwMode="auto">
              <a:xfrm>
                <a:off x="-18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59" name="Line 11"/>
              <p:cNvSpPr>
                <a:spLocks noChangeShapeType="1"/>
              </p:cNvSpPr>
              <p:nvPr/>
            </p:nvSpPr>
            <p:spPr bwMode="auto">
              <a:xfrm>
                <a:off x="-17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0" name="Line 12"/>
              <p:cNvSpPr>
                <a:spLocks noChangeShapeType="1"/>
              </p:cNvSpPr>
              <p:nvPr/>
            </p:nvSpPr>
            <p:spPr bwMode="auto">
              <a:xfrm>
                <a:off x="-16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1" name="Line 13"/>
              <p:cNvSpPr>
                <a:spLocks noChangeShapeType="1"/>
              </p:cNvSpPr>
              <p:nvPr/>
            </p:nvSpPr>
            <p:spPr bwMode="auto">
              <a:xfrm>
                <a:off x="-14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2" name="Line 14"/>
              <p:cNvSpPr>
                <a:spLocks noChangeShapeType="1"/>
              </p:cNvSpPr>
              <p:nvPr/>
            </p:nvSpPr>
            <p:spPr bwMode="auto">
              <a:xfrm>
                <a:off x="-13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3" name="Line 15"/>
              <p:cNvSpPr>
                <a:spLocks noChangeShapeType="1"/>
              </p:cNvSpPr>
              <p:nvPr/>
            </p:nvSpPr>
            <p:spPr bwMode="auto">
              <a:xfrm>
                <a:off x="-12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4" name="Line 16"/>
              <p:cNvSpPr>
                <a:spLocks noChangeShapeType="1"/>
              </p:cNvSpPr>
              <p:nvPr/>
            </p:nvSpPr>
            <p:spPr bwMode="auto">
              <a:xfrm>
                <a:off x="-11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5" name="Line 17"/>
              <p:cNvSpPr>
                <a:spLocks noChangeShapeType="1"/>
              </p:cNvSpPr>
              <p:nvPr/>
            </p:nvSpPr>
            <p:spPr bwMode="auto">
              <a:xfrm>
                <a:off x="-10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6" name="Line 18"/>
              <p:cNvSpPr>
                <a:spLocks noChangeShapeType="1"/>
              </p:cNvSpPr>
              <p:nvPr/>
            </p:nvSpPr>
            <p:spPr bwMode="auto">
              <a:xfrm>
                <a:off x="-8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7" name="Line 19"/>
              <p:cNvSpPr>
                <a:spLocks noChangeShapeType="1"/>
              </p:cNvSpPr>
              <p:nvPr/>
            </p:nvSpPr>
            <p:spPr bwMode="auto">
              <a:xfrm>
                <a:off x="-7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8" name="Line 20"/>
              <p:cNvSpPr>
                <a:spLocks noChangeShapeType="1"/>
              </p:cNvSpPr>
              <p:nvPr/>
            </p:nvSpPr>
            <p:spPr bwMode="auto">
              <a:xfrm>
                <a:off x="-6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69" name="Line 21"/>
              <p:cNvSpPr>
                <a:spLocks noChangeShapeType="1"/>
              </p:cNvSpPr>
              <p:nvPr/>
            </p:nvSpPr>
            <p:spPr bwMode="auto">
              <a:xfrm>
                <a:off x="-5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0" name="Line 22"/>
              <p:cNvSpPr>
                <a:spLocks noChangeShapeType="1"/>
              </p:cNvSpPr>
              <p:nvPr/>
            </p:nvSpPr>
            <p:spPr bwMode="auto">
              <a:xfrm>
                <a:off x="-4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1" name="Line 23"/>
              <p:cNvSpPr>
                <a:spLocks noChangeShapeType="1"/>
              </p:cNvSpPr>
              <p:nvPr/>
            </p:nvSpPr>
            <p:spPr bwMode="auto">
              <a:xfrm>
                <a:off x="-2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2" name="Line 24"/>
              <p:cNvSpPr>
                <a:spLocks noChangeShapeType="1"/>
              </p:cNvSpPr>
              <p:nvPr/>
            </p:nvSpPr>
            <p:spPr bwMode="auto">
              <a:xfrm>
                <a:off x="-1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3" name="Line 25"/>
              <p:cNvSpPr>
                <a:spLocks noChangeShapeType="1"/>
              </p:cNvSpPr>
              <p:nvPr/>
            </p:nvSpPr>
            <p:spPr bwMode="auto">
              <a:xfrm>
                <a:off x="-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4" name="Line 26"/>
              <p:cNvSpPr>
                <a:spLocks noChangeShapeType="1"/>
              </p:cNvSpPr>
              <p:nvPr/>
            </p:nvSpPr>
            <p:spPr bwMode="auto">
              <a:xfrm>
                <a:off x="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5" name="Line 27"/>
              <p:cNvSpPr>
                <a:spLocks noChangeShapeType="1"/>
              </p:cNvSpPr>
              <p:nvPr/>
            </p:nvSpPr>
            <p:spPr bwMode="auto">
              <a:xfrm>
                <a:off x="2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6" name="Line 28"/>
              <p:cNvSpPr>
                <a:spLocks noChangeShapeType="1"/>
              </p:cNvSpPr>
              <p:nvPr/>
            </p:nvSpPr>
            <p:spPr bwMode="auto">
              <a:xfrm>
                <a:off x="3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7" name="Line 29"/>
              <p:cNvSpPr>
                <a:spLocks noChangeShapeType="1"/>
              </p:cNvSpPr>
              <p:nvPr/>
            </p:nvSpPr>
            <p:spPr bwMode="auto">
              <a:xfrm>
                <a:off x="4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8" name="Line 30"/>
              <p:cNvSpPr>
                <a:spLocks noChangeShapeType="1"/>
              </p:cNvSpPr>
              <p:nvPr/>
            </p:nvSpPr>
            <p:spPr bwMode="auto">
              <a:xfrm>
                <a:off x="5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79" name="Line 31"/>
              <p:cNvSpPr>
                <a:spLocks noChangeShapeType="1"/>
              </p:cNvSpPr>
              <p:nvPr/>
            </p:nvSpPr>
            <p:spPr bwMode="auto">
              <a:xfrm>
                <a:off x="6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0" name="Line 32"/>
              <p:cNvSpPr>
                <a:spLocks noChangeShapeType="1"/>
              </p:cNvSpPr>
              <p:nvPr/>
            </p:nvSpPr>
            <p:spPr bwMode="auto">
              <a:xfrm>
                <a:off x="8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1" name="Line 33"/>
              <p:cNvSpPr>
                <a:spLocks noChangeShapeType="1"/>
              </p:cNvSpPr>
              <p:nvPr/>
            </p:nvSpPr>
            <p:spPr bwMode="auto">
              <a:xfrm>
                <a:off x="9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2" name="Line 34"/>
              <p:cNvSpPr>
                <a:spLocks noChangeShapeType="1"/>
              </p:cNvSpPr>
              <p:nvPr/>
            </p:nvSpPr>
            <p:spPr bwMode="auto">
              <a:xfrm>
                <a:off x="10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3" name="Line 35"/>
              <p:cNvSpPr>
                <a:spLocks noChangeShapeType="1"/>
              </p:cNvSpPr>
              <p:nvPr/>
            </p:nvSpPr>
            <p:spPr bwMode="auto">
              <a:xfrm>
                <a:off x="11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4" name="Line 36"/>
              <p:cNvSpPr>
                <a:spLocks noChangeShapeType="1"/>
              </p:cNvSpPr>
              <p:nvPr/>
            </p:nvSpPr>
            <p:spPr bwMode="auto">
              <a:xfrm>
                <a:off x="12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5" name="Line 37"/>
              <p:cNvSpPr>
                <a:spLocks noChangeShapeType="1"/>
              </p:cNvSpPr>
              <p:nvPr/>
            </p:nvSpPr>
            <p:spPr bwMode="auto">
              <a:xfrm>
                <a:off x="14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6" name="Line 38"/>
              <p:cNvSpPr>
                <a:spLocks noChangeShapeType="1"/>
              </p:cNvSpPr>
              <p:nvPr/>
            </p:nvSpPr>
            <p:spPr bwMode="auto">
              <a:xfrm>
                <a:off x="15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7" name="Line 39"/>
              <p:cNvSpPr>
                <a:spLocks noChangeShapeType="1"/>
              </p:cNvSpPr>
              <p:nvPr/>
            </p:nvSpPr>
            <p:spPr bwMode="auto">
              <a:xfrm>
                <a:off x="16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8" name="Line 40"/>
              <p:cNvSpPr>
                <a:spLocks noChangeShapeType="1"/>
              </p:cNvSpPr>
              <p:nvPr/>
            </p:nvSpPr>
            <p:spPr bwMode="auto">
              <a:xfrm>
                <a:off x="17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89" name="Line 41"/>
              <p:cNvSpPr>
                <a:spLocks noChangeShapeType="1"/>
              </p:cNvSpPr>
              <p:nvPr/>
            </p:nvSpPr>
            <p:spPr bwMode="auto">
              <a:xfrm>
                <a:off x="18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0" name="Line 42"/>
              <p:cNvSpPr>
                <a:spLocks noChangeShapeType="1"/>
              </p:cNvSpPr>
              <p:nvPr/>
            </p:nvSpPr>
            <p:spPr bwMode="auto">
              <a:xfrm>
                <a:off x="20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1" name="Line 43"/>
              <p:cNvSpPr>
                <a:spLocks noChangeShapeType="1"/>
              </p:cNvSpPr>
              <p:nvPr/>
            </p:nvSpPr>
            <p:spPr bwMode="auto">
              <a:xfrm>
                <a:off x="21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2" name="Line 44"/>
              <p:cNvSpPr>
                <a:spLocks noChangeShapeType="1"/>
              </p:cNvSpPr>
              <p:nvPr/>
            </p:nvSpPr>
            <p:spPr bwMode="auto">
              <a:xfrm>
                <a:off x="22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3" name="Line 45"/>
              <p:cNvSpPr>
                <a:spLocks noChangeShapeType="1"/>
              </p:cNvSpPr>
              <p:nvPr/>
            </p:nvSpPr>
            <p:spPr bwMode="auto">
              <a:xfrm>
                <a:off x="23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4" name="Line 46"/>
              <p:cNvSpPr>
                <a:spLocks noChangeShapeType="1"/>
              </p:cNvSpPr>
              <p:nvPr/>
            </p:nvSpPr>
            <p:spPr bwMode="auto">
              <a:xfrm>
                <a:off x="24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5" name="Line 47"/>
              <p:cNvSpPr>
                <a:spLocks noChangeShapeType="1"/>
              </p:cNvSpPr>
              <p:nvPr/>
            </p:nvSpPr>
            <p:spPr bwMode="auto">
              <a:xfrm>
                <a:off x="26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6" name="Line 48"/>
              <p:cNvSpPr>
                <a:spLocks noChangeShapeType="1"/>
              </p:cNvSpPr>
              <p:nvPr/>
            </p:nvSpPr>
            <p:spPr bwMode="auto">
              <a:xfrm>
                <a:off x="27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7" name="Line 49"/>
              <p:cNvSpPr>
                <a:spLocks noChangeShapeType="1"/>
              </p:cNvSpPr>
              <p:nvPr/>
            </p:nvSpPr>
            <p:spPr bwMode="auto">
              <a:xfrm>
                <a:off x="28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8" name="Line 50"/>
              <p:cNvSpPr>
                <a:spLocks noChangeShapeType="1"/>
              </p:cNvSpPr>
              <p:nvPr/>
            </p:nvSpPr>
            <p:spPr bwMode="auto">
              <a:xfrm>
                <a:off x="29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99" name="Line 51"/>
              <p:cNvSpPr>
                <a:spLocks noChangeShapeType="1"/>
              </p:cNvSpPr>
              <p:nvPr/>
            </p:nvSpPr>
            <p:spPr bwMode="auto">
              <a:xfrm>
                <a:off x="30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0" name="Line 52"/>
              <p:cNvSpPr>
                <a:spLocks noChangeShapeType="1"/>
              </p:cNvSpPr>
              <p:nvPr/>
            </p:nvSpPr>
            <p:spPr bwMode="auto">
              <a:xfrm>
                <a:off x="32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1" name="Line 53"/>
              <p:cNvSpPr>
                <a:spLocks noChangeShapeType="1"/>
              </p:cNvSpPr>
              <p:nvPr/>
            </p:nvSpPr>
            <p:spPr bwMode="auto">
              <a:xfrm>
                <a:off x="33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2" name="Line 54"/>
              <p:cNvSpPr>
                <a:spLocks noChangeShapeType="1"/>
              </p:cNvSpPr>
              <p:nvPr/>
            </p:nvSpPr>
            <p:spPr bwMode="auto">
              <a:xfrm>
                <a:off x="34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3" name="Line 55"/>
              <p:cNvSpPr>
                <a:spLocks noChangeShapeType="1"/>
              </p:cNvSpPr>
              <p:nvPr/>
            </p:nvSpPr>
            <p:spPr bwMode="auto">
              <a:xfrm>
                <a:off x="35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4" name="Line 56"/>
              <p:cNvSpPr>
                <a:spLocks noChangeShapeType="1"/>
              </p:cNvSpPr>
              <p:nvPr/>
            </p:nvSpPr>
            <p:spPr bwMode="auto">
              <a:xfrm>
                <a:off x="36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5" name="Line 57"/>
              <p:cNvSpPr>
                <a:spLocks noChangeShapeType="1"/>
              </p:cNvSpPr>
              <p:nvPr/>
            </p:nvSpPr>
            <p:spPr bwMode="auto">
              <a:xfrm>
                <a:off x="38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6" name="Line 58"/>
              <p:cNvSpPr>
                <a:spLocks noChangeShapeType="1"/>
              </p:cNvSpPr>
              <p:nvPr/>
            </p:nvSpPr>
            <p:spPr bwMode="auto">
              <a:xfrm>
                <a:off x="39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7" name="Line 59"/>
              <p:cNvSpPr>
                <a:spLocks noChangeShapeType="1"/>
              </p:cNvSpPr>
              <p:nvPr/>
            </p:nvSpPr>
            <p:spPr bwMode="auto">
              <a:xfrm>
                <a:off x="40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8" name="Line 60"/>
              <p:cNvSpPr>
                <a:spLocks noChangeShapeType="1"/>
              </p:cNvSpPr>
              <p:nvPr/>
            </p:nvSpPr>
            <p:spPr bwMode="auto">
              <a:xfrm>
                <a:off x="41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09" name="Line 61"/>
              <p:cNvSpPr>
                <a:spLocks noChangeShapeType="1"/>
              </p:cNvSpPr>
              <p:nvPr/>
            </p:nvSpPr>
            <p:spPr bwMode="auto">
              <a:xfrm>
                <a:off x="42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0" name="Line 62"/>
              <p:cNvSpPr>
                <a:spLocks noChangeShapeType="1"/>
              </p:cNvSpPr>
              <p:nvPr/>
            </p:nvSpPr>
            <p:spPr bwMode="auto">
              <a:xfrm>
                <a:off x="44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1" name="Line 63"/>
              <p:cNvSpPr>
                <a:spLocks noChangeShapeType="1"/>
              </p:cNvSpPr>
              <p:nvPr/>
            </p:nvSpPr>
            <p:spPr bwMode="auto">
              <a:xfrm>
                <a:off x="45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2" name="Line 64"/>
              <p:cNvSpPr>
                <a:spLocks noChangeShapeType="1"/>
              </p:cNvSpPr>
              <p:nvPr/>
            </p:nvSpPr>
            <p:spPr bwMode="auto">
              <a:xfrm>
                <a:off x="46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3" name="Line 65"/>
              <p:cNvSpPr>
                <a:spLocks noChangeShapeType="1"/>
              </p:cNvSpPr>
              <p:nvPr/>
            </p:nvSpPr>
            <p:spPr bwMode="auto">
              <a:xfrm>
                <a:off x="47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4" name="Line 66"/>
              <p:cNvSpPr>
                <a:spLocks noChangeShapeType="1"/>
              </p:cNvSpPr>
              <p:nvPr/>
            </p:nvSpPr>
            <p:spPr bwMode="auto">
              <a:xfrm>
                <a:off x="48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5" name="Line 67"/>
              <p:cNvSpPr>
                <a:spLocks noChangeShapeType="1"/>
              </p:cNvSpPr>
              <p:nvPr/>
            </p:nvSpPr>
            <p:spPr bwMode="auto">
              <a:xfrm>
                <a:off x="50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6" name="Line 68"/>
              <p:cNvSpPr>
                <a:spLocks noChangeShapeType="1"/>
              </p:cNvSpPr>
              <p:nvPr/>
            </p:nvSpPr>
            <p:spPr bwMode="auto">
              <a:xfrm>
                <a:off x="51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7" name="Line 69"/>
              <p:cNvSpPr>
                <a:spLocks noChangeShapeType="1"/>
              </p:cNvSpPr>
              <p:nvPr/>
            </p:nvSpPr>
            <p:spPr bwMode="auto">
              <a:xfrm>
                <a:off x="52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8" name="Line 70"/>
              <p:cNvSpPr>
                <a:spLocks noChangeShapeType="1"/>
              </p:cNvSpPr>
              <p:nvPr/>
            </p:nvSpPr>
            <p:spPr bwMode="auto">
              <a:xfrm>
                <a:off x="53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19" name="Line 71"/>
              <p:cNvSpPr>
                <a:spLocks noChangeShapeType="1"/>
              </p:cNvSpPr>
              <p:nvPr/>
            </p:nvSpPr>
            <p:spPr bwMode="auto">
              <a:xfrm>
                <a:off x="54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0" name="Line 72"/>
              <p:cNvSpPr>
                <a:spLocks noChangeShapeType="1"/>
              </p:cNvSpPr>
              <p:nvPr/>
            </p:nvSpPr>
            <p:spPr bwMode="auto">
              <a:xfrm>
                <a:off x="56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1" name="Line 73"/>
              <p:cNvSpPr>
                <a:spLocks noChangeShapeType="1"/>
              </p:cNvSpPr>
              <p:nvPr/>
            </p:nvSpPr>
            <p:spPr bwMode="auto">
              <a:xfrm>
                <a:off x="57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2" name="Line 74"/>
              <p:cNvSpPr>
                <a:spLocks noChangeShapeType="1"/>
              </p:cNvSpPr>
              <p:nvPr/>
            </p:nvSpPr>
            <p:spPr bwMode="auto">
              <a:xfrm>
                <a:off x="58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3" name="Line 75"/>
              <p:cNvSpPr>
                <a:spLocks noChangeShapeType="1"/>
              </p:cNvSpPr>
              <p:nvPr/>
            </p:nvSpPr>
            <p:spPr bwMode="auto">
              <a:xfrm>
                <a:off x="59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4" name="Line 76"/>
              <p:cNvSpPr>
                <a:spLocks noChangeShapeType="1"/>
              </p:cNvSpPr>
              <p:nvPr/>
            </p:nvSpPr>
            <p:spPr bwMode="auto">
              <a:xfrm>
                <a:off x="60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5" name="Line 77"/>
              <p:cNvSpPr>
                <a:spLocks noChangeShapeType="1"/>
              </p:cNvSpPr>
              <p:nvPr/>
            </p:nvSpPr>
            <p:spPr bwMode="auto">
              <a:xfrm>
                <a:off x="62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6" name="Line 78"/>
              <p:cNvSpPr>
                <a:spLocks noChangeShapeType="1"/>
              </p:cNvSpPr>
              <p:nvPr/>
            </p:nvSpPr>
            <p:spPr bwMode="auto">
              <a:xfrm>
                <a:off x="63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7" name="Line 79"/>
              <p:cNvSpPr>
                <a:spLocks noChangeShapeType="1"/>
              </p:cNvSpPr>
              <p:nvPr/>
            </p:nvSpPr>
            <p:spPr bwMode="auto">
              <a:xfrm>
                <a:off x="64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8" name="Line 80"/>
              <p:cNvSpPr>
                <a:spLocks noChangeShapeType="1"/>
              </p:cNvSpPr>
              <p:nvPr/>
            </p:nvSpPr>
            <p:spPr bwMode="auto">
              <a:xfrm>
                <a:off x="65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29" name="Line 81"/>
              <p:cNvSpPr>
                <a:spLocks noChangeShapeType="1"/>
              </p:cNvSpPr>
              <p:nvPr/>
            </p:nvSpPr>
            <p:spPr bwMode="auto">
              <a:xfrm>
                <a:off x="66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0" name="Line 82"/>
              <p:cNvSpPr>
                <a:spLocks noChangeShapeType="1"/>
              </p:cNvSpPr>
              <p:nvPr/>
            </p:nvSpPr>
            <p:spPr bwMode="auto">
              <a:xfrm>
                <a:off x="68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1" name="Line 83"/>
              <p:cNvSpPr>
                <a:spLocks noChangeShapeType="1"/>
              </p:cNvSpPr>
              <p:nvPr/>
            </p:nvSpPr>
            <p:spPr bwMode="auto">
              <a:xfrm>
                <a:off x="69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2" name="Line 84"/>
              <p:cNvSpPr>
                <a:spLocks noChangeShapeType="1"/>
              </p:cNvSpPr>
              <p:nvPr/>
            </p:nvSpPr>
            <p:spPr bwMode="auto">
              <a:xfrm>
                <a:off x="70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3" name="Line 85"/>
              <p:cNvSpPr>
                <a:spLocks noChangeShapeType="1"/>
              </p:cNvSpPr>
              <p:nvPr/>
            </p:nvSpPr>
            <p:spPr bwMode="auto">
              <a:xfrm>
                <a:off x="71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4" name="Line 86"/>
              <p:cNvSpPr>
                <a:spLocks noChangeShapeType="1"/>
              </p:cNvSpPr>
              <p:nvPr/>
            </p:nvSpPr>
            <p:spPr bwMode="auto">
              <a:xfrm>
                <a:off x="72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5" name="Line 87"/>
              <p:cNvSpPr>
                <a:spLocks noChangeShapeType="1"/>
              </p:cNvSpPr>
              <p:nvPr/>
            </p:nvSpPr>
            <p:spPr bwMode="auto">
              <a:xfrm>
                <a:off x="74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6" name="Line 88"/>
              <p:cNvSpPr>
                <a:spLocks noChangeShapeType="1"/>
              </p:cNvSpPr>
              <p:nvPr/>
            </p:nvSpPr>
            <p:spPr bwMode="auto">
              <a:xfrm>
                <a:off x="75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7" name="Line 89"/>
              <p:cNvSpPr>
                <a:spLocks noChangeShapeType="1"/>
              </p:cNvSpPr>
              <p:nvPr/>
            </p:nvSpPr>
            <p:spPr bwMode="auto">
              <a:xfrm>
                <a:off x="76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8" name="Line 90"/>
              <p:cNvSpPr>
                <a:spLocks noChangeShapeType="1"/>
              </p:cNvSpPr>
              <p:nvPr/>
            </p:nvSpPr>
            <p:spPr bwMode="auto">
              <a:xfrm>
                <a:off x="77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39" name="Line 91"/>
              <p:cNvSpPr>
                <a:spLocks noChangeShapeType="1"/>
              </p:cNvSpPr>
              <p:nvPr/>
            </p:nvSpPr>
            <p:spPr bwMode="auto">
              <a:xfrm>
                <a:off x="78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0" name="Line 92"/>
              <p:cNvSpPr>
                <a:spLocks noChangeShapeType="1"/>
              </p:cNvSpPr>
              <p:nvPr/>
            </p:nvSpPr>
            <p:spPr bwMode="auto">
              <a:xfrm>
                <a:off x="80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1" name="Line 93"/>
              <p:cNvSpPr>
                <a:spLocks noChangeShapeType="1"/>
              </p:cNvSpPr>
              <p:nvPr/>
            </p:nvSpPr>
            <p:spPr bwMode="auto">
              <a:xfrm>
                <a:off x="81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2" name="Line 94"/>
              <p:cNvSpPr>
                <a:spLocks noChangeShapeType="1"/>
              </p:cNvSpPr>
              <p:nvPr/>
            </p:nvSpPr>
            <p:spPr bwMode="auto">
              <a:xfrm>
                <a:off x="82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3" name="Line 95"/>
              <p:cNvSpPr>
                <a:spLocks noChangeShapeType="1"/>
              </p:cNvSpPr>
              <p:nvPr/>
            </p:nvSpPr>
            <p:spPr bwMode="auto">
              <a:xfrm>
                <a:off x="83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4" name="Line 96"/>
              <p:cNvSpPr>
                <a:spLocks noChangeShapeType="1"/>
              </p:cNvSpPr>
              <p:nvPr/>
            </p:nvSpPr>
            <p:spPr bwMode="auto">
              <a:xfrm>
                <a:off x="84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5" name="Line 97"/>
              <p:cNvSpPr>
                <a:spLocks noChangeShapeType="1"/>
              </p:cNvSpPr>
              <p:nvPr/>
            </p:nvSpPr>
            <p:spPr bwMode="auto">
              <a:xfrm>
                <a:off x="86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6" name="Line 98"/>
              <p:cNvSpPr>
                <a:spLocks noChangeShapeType="1"/>
              </p:cNvSpPr>
              <p:nvPr/>
            </p:nvSpPr>
            <p:spPr bwMode="auto">
              <a:xfrm>
                <a:off x="87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7" name="Line 99"/>
              <p:cNvSpPr>
                <a:spLocks noChangeShapeType="1"/>
              </p:cNvSpPr>
              <p:nvPr/>
            </p:nvSpPr>
            <p:spPr bwMode="auto">
              <a:xfrm>
                <a:off x="88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8" name="Line 100"/>
              <p:cNvSpPr>
                <a:spLocks noChangeShapeType="1"/>
              </p:cNvSpPr>
              <p:nvPr/>
            </p:nvSpPr>
            <p:spPr bwMode="auto">
              <a:xfrm>
                <a:off x="89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49" name="Line 101"/>
              <p:cNvSpPr>
                <a:spLocks noChangeShapeType="1"/>
              </p:cNvSpPr>
              <p:nvPr/>
            </p:nvSpPr>
            <p:spPr bwMode="auto">
              <a:xfrm>
                <a:off x="90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0" name="Line 102"/>
              <p:cNvSpPr>
                <a:spLocks noChangeShapeType="1"/>
              </p:cNvSpPr>
              <p:nvPr/>
            </p:nvSpPr>
            <p:spPr bwMode="auto">
              <a:xfrm>
                <a:off x="92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1" name="Line 103"/>
              <p:cNvSpPr>
                <a:spLocks noChangeShapeType="1"/>
              </p:cNvSpPr>
              <p:nvPr/>
            </p:nvSpPr>
            <p:spPr bwMode="auto">
              <a:xfrm>
                <a:off x="93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2" name="Line 104"/>
              <p:cNvSpPr>
                <a:spLocks noChangeShapeType="1"/>
              </p:cNvSpPr>
              <p:nvPr/>
            </p:nvSpPr>
            <p:spPr bwMode="auto">
              <a:xfrm>
                <a:off x="94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3" name="Line 105"/>
              <p:cNvSpPr>
                <a:spLocks noChangeShapeType="1"/>
              </p:cNvSpPr>
              <p:nvPr/>
            </p:nvSpPr>
            <p:spPr bwMode="auto">
              <a:xfrm>
                <a:off x="95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4" name="Line 106"/>
              <p:cNvSpPr>
                <a:spLocks noChangeShapeType="1"/>
              </p:cNvSpPr>
              <p:nvPr/>
            </p:nvSpPr>
            <p:spPr bwMode="auto">
              <a:xfrm>
                <a:off x="96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5" name="Line 107"/>
              <p:cNvSpPr>
                <a:spLocks noChangeShapeType="1"/>
              </p:cNvSpPr>
              <p:nvPr/>
            </p:nvSpPr>
            <p:spPr bwMode="auto">
              <a:xfrm>
                <a:off x="98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6" name="Line 108"/>
              <p:cNvSpPr>
                <a:spLocks noChangeShapeType="1"/>
              </p:cNvSpPr>
              <p:nvPr/>
            </p:nvSpPr>
            <p:spPr bwMode="auto">
              <a:xfrm>
                <a:off x="99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7" name="Line 109"/>
              <p:cNvSpPr>
                <a:spLocks noChangeShapeType="1"/>
              </p:cNvSpPr>
              <p:nvPr/>
            </p:nvSpPr>
            <p:spPr bwMode="auto">
              <a:xfrm>
                <a:off x="100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8" name="Line 110"/>
              <p:cNvSpPr>
                <a:spLocks noChangeShapeType="1"/>
              </p:cNvSpPr>
              <p:nvPr/>
            </p:nvSpPr>
            <p:spPr bwMode="auto">
              <a:xfrm>
                <a:off x="101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59" name="Line 111"/>
              <p:cNvSpPr>
                <a:spLocks noChangeShapeType="1"/>
              </p:cNvSpPr>
              <p:nvPr/>
            </p:nvSpPr>
            <p:spPr bwMode="auto">
              <a:xfrm>
                <a:off x="102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0" name="Line 112"/>
              <p:cNvSpPr>
                <a:spLocks noChangeShapeType="1"/>
              </p:cNvSpPr>
              <p:nvPr/>
            </p:nvSpPr>
            <p:spPr bwMode="auto">
              <a:xfrm>
                <a:off x="104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1" name="Line 113"/>
              <p:cNvSpPr>
                <a:spLocks noChangeShapeType="1"/>
              </p:cNvSpPr>
              <p:nvPr/>
            </p:nvSpPr>
            <p:spPr bwMode="auto">
              <a:xfrm>
                <a:off x="105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2" name="Line 114"/>
              <p:cNvSpPr>
                <a:spLocks noChangeShapeType="1"/>
              </p:cNvSpPr>
              <p:nvPr/>
            </p:nvSpPr>
            <p:spPr bwMode="auto">
              <a:xfrm>
                <a:off x="106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3" name="Line 115"/>
              <p:cNvSpPr>
                <a:spLocks noChangeShapeType="1"/>
              </p:cNvSpPr>
              <p:nvPr/>
            </p:nvSpPr>
            <p:spPr bwMode="auto">
              <a:xfrm>
                <a:off x="107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4" name="Line 116"/>
              <p:cNvSpPr>
                <a:spLocks noChangeShapeType="1"/>
              </p:cNvSpPr>
              <p:nvPr/>
            </p:nvSpPr>
            <p:spPr bwMode="auto">
              <a:xfrm>
                <a:off x="108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5" name="Line 117"/>
              <p:cNvSpPr>
                <a:spLocks noChangeShapeType="1"/>
              </p:cNvSpPr>
              <p:nvPr/>
            </p:nvSpPr>
            <p:spPr bwMode="auto">
              <a:xfrm>
                <a:off x="110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6" name="Line 118"/>
              <p:cNvSpPr>
                <a:spLocks noChangeShapeType="1"/>
              </p:cNvSpPr>
              <p:nvPr/>
            </p:nvSpPr>
            <p:spPr bwMode="auto">
              <a:xfrm>
                <a:off x="111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7" name="Line 119"/>
              <p:cNvSpPr>
                <a:spLocks noChangeShapeType="1"/>
              </p:cNvSpPr>
              <p:nvPr/>
            </p:nvSpPr>
            <p:spPr bwMode="auto">
              <a:xfrm>
                <a:off x="112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8" name="Line 120"/>
              <p:cNvSpPr>
                <a:spLocks noChangeShapeType="1"/>
              </p:cNvSpPr>
              <p:nvPr/>
            </p:nvSpPr>
            <p:spPr bwMode="auto">
              <a:xfrm>
                <a:off x="113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69" name="Line 121"/>
              <p:cNvSpPr>
                <a:spLocks noChangeShapeType="1"/>
              </p:cNvSpPr>
              <p:nvPr/>
            </p:nvSpPr>
            <p:spPr bwMode="auto">
              <a:xfrm>
                <a:off x="114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0" name="Line 122"/>
              <p:cNvSpPr>
                <a:spLocks noChangeShapeType="1"/>
              </p:cNvSpPr>
              <p:nvPr/>
            </p:nvSpPr>
            <p:spPr bwMode="auto">
              <a:xfrm>
                <a:off x="116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1" name="Line 123"/>
              <p:cNvSpPr>
                <a:spLocks noChangeShapeType="1"/>
              </p:cNvSpPr>
              <p:nvPr/>
            </p:nvSpPr>
            <p:spPr bwMode="auto">
              <a:xfrm>
                <a:off x="117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2" name="Line 124"/>
              <p:cNvSpPr>
                <a:spLocks noChangeShapeType="1"/>
              </p:cNvSpPr>
              <p:nvPr/>
            </p:nvSpPr>
            <p:spPr bwMode="auto">
              <a:xfrm>
                <a:off x="118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3" name="Line 125"/>
              <p:cNvSpPr>
                <a:spLocks noChangeShapeType="1"/>
              </p:cNvSpPr>
              <p:nvPr/>
            </p:nvSpPr>
            <p:spPr bwMode="auto">
              <a:xfrm>
                <a:off x="119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4" name="Line 126"/>
              <p:cNvSpPr>
                <a:spLocks noChangeShapeType="1"/>
              </p:cNvSpPr>
              <p:nvPr/>
            </p:nvSpPr>
            <p:spPr bwMode="auto">
              <a:xfrm>
                <a:off x="120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5" name="Line 127"/>
              <p:cNvSpPr>
                <a:spLocks noChangeShapeType="1"/>
              </p:cNvSpPr>
              <p:nvPr/>
            </p:nvSpPr>
            <p:spPr bwMode="auto">
              <a:xfrm>
                <a:off x="122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6" name="Line 128"/>
              <p:cNvSpPr>
                <a:spLocks noChangeShapeType="1"/>
              </p:cNvSpPr>
              <p:nvPr/>
            </p:nvSpPr>
            <p:spPr bwMode="auto">
              <a:xfrm>
                <a:off x="123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7" name="Line 129"/>
              <p:cNvSpPr>
                <a:spLocks noChangeShapeType="1"/>
              </p:cNvSpPr>
              <p:nvPr/>
            </p:nvSpPr>
            <p:spPr bwMode="auto">
              <a:xfrm>
                <a:off x="124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8" name="Line 130"/>
              <p:cNvSpPr>
                <a:spLocks noChangeShapeType="1"/>
              </p:cNvSpPr>
              <p:nvPr/>
            </p:nvSpPr>
            <p:spPr bwMode="auto">
              <a:xfrm>
                <a:off x="125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79" name="Line 131"/>
              <p:cNvSpPr>
                <a:spLocks noChangeShapeType="1"/>
              </p:cNvSpPr>
              <p:nvPr/>
            </p:nvSpPr>
            <p:spPr bwMode="auto">
              <a:xfrm>
                <a:off x="126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0" name="Line 132"/>
              <p:cNvSpPr>
                <a:spLocks noChangeShapeType="1"/>
              </p:cNvSpPr>
              <p:nvPr/>
            </p:nvSpPr>
            <p:spPr bwMode="auto">
              <a:xfrm>
                <a:off x="128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1" name="Line 133"/>
              <p:cNvSpPr>
                <a:spLocks noChangeShapeType="1"/>
              </p:cNvSpPr>
              <p:nvPr/>
            </p:nvSpPr>
            <p:spPr bwMode="auto">
              <a:xfrm>
                <a:off x="129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2" name="Line 134"/>
              <p:cNvSpPr>
                <a:spLocks noChangeShapeType="1"/>
              </p:cNvSpPr>
              <p:nvPr/>
            </p:nvSpPr>
            <p:spPr bwMode="auto">
              <a:xfrm>
                <a:off x="130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3" name="Line 135"/>
              <p:cNvSpPr>
                <a:spLocks noChangeShapeType="1"/>
              </p:cNvSpPr>
              <p:nvPr/>
            </p:nvSpPr>
            <p:spPr bwMode="auto">
              <a:xfrm>
                <a:off x="131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4" name="Line 136"/>
              <p:cNvSpPr>
                <a:spLocks noChangeShapeType="1"/>
              </p:cNvSpPr>
              <p:nvPr/>
            </p:nvSpPr>
            <p:spPr bwMode="auto">
              <a:xfrm>
                <a:off x="132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5" name="Line 137"/>
              <p:cNvSpPr>
                <a:spLocks noChangeShapeType="1"/>
              </p:cNvSpPr>
              <p:nvPr/>
            </p:nvSpPr>
            <p:spPr bwMode="auto">
              <a:xfrm>
                <a:off x="134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6" name="Line 138"/>
              <p:cNvSpPr>
                <a:spLocks noChangeShapeType="1"/>
              </p:cNvSpPr>
              <p:nvPr/>
            </p:nvSpPr>
            <p:spPr bwMode="auto">
              <a:xfrm>
                <a:off x="135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7" name="Line 139"/>
              <p:cNvSpPr>
                <a:spLocks noChangeShapeType="1"/>
              </p:cNvSpPr>
              <p:nvPr/>
            </p:nvSpPr>
            <p:spPr bwMode="auto">
              <a:xfrm>
                <a:off x="136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8" name="Line 140"/>
              <p:cNvSpPr>
                <a:spLocks noChangeShapeType="1"/>
              </p:cNvSpPr>
              <p:nvPr/>
            </p:nvSpPr>
            <p:spPr bwMode="auto">
              <a:xfrm>
                <a:off x="137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89" name="Line 141"/>
              <p:cNvSpPr>
                <a:spLocks noChangeShapeType="1"/>
              </p:cNvSpPr>
              <p:nvPr/>
            </p:nvSpPr>
            <p:spPr bwMode="auto">
              <a:xfrm>
                <a:off x="138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0" name="Line 142"/>
              <p:cNvSpPr>
                <a:spLocks noChangeShapeType="1"/>
              </p:cNvSpPr>
              <p:nvPr/>
            </p:nvSpPr>
            <p:spPr bwMode="auto">
              <a:xfrm>
                <a:off x="140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1" name="Line 143"/>
              <p:cNvSpPr>
                <a:spLocks noChangeShapeType="1"/>
              </p:cNvSpPr>
              <p:nvPr/>
            </p:nvSpPr>
            <p:spPr bwMode="auto">
              <a:xfrm>
                <a:off x="141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2" name="Line 144"/>
              <p:cNvSpPr>
                <a:spLocks noChangeShapeType="1"/>
              </p:cNvSpPr>
              <p:nvPr/>
            </p:nvSpPr>
            <p:spPr bwMode="auto">
              <a:xfrm>
                <a:off x="1425"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3" name="Line 145"/>
              <p:cNvSpPr>
                <a:spLocks noChangeShapeType="1"/>
              </p:cNvSpPr>
              <p:nvPr/>
            </p:nvSpPr>
            <p:spPr bwMode="auto">
              <a:xfrm>
                <a:off x="143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4" name="Line 146"/>
              <p:cNvSpPr>
                <a:spLocks noChangeShapeType="1"/>
              </p:cNvSpPr>
              <p:nvPr/>
            </p:nvSpPr>
            <p:spPr bwMode="auto">
              <a:xfrm>
                <a:off x="144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5" name="Line 147"/>
              <p:cNvSpPr>
                <a:spLocks noChangeShapeType="1"/>
              </p:cNvSpPr>
              <p:nvPr/>
            </p:nvSpPr>
            <p:spPr bwMode="auto">
              <a:xfrm>
                <a:off x="146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6" name="Line 148"/>
              <p:cNvSpPr>
                <a:spLocks noChangeShapeType="1"/>
              </p:cNvSpPr>
              <p:nvPr/>
            </p:nvSpPr>
            <p:spPr bwMode="auto">
              <a:xfrm>
                <a:off x="1473"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7" name="Line 149"/>
              <p:cNvSpPr>
                <a:spLocks noChangeShapeType="1"/>
              </p:cNvSpPr>
              <p:nvPr/>
            </p:nvSpPr>
            <p:spPr bwMode="auto">
              <a:xfrm>
                <a:off x="148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8" name="Line 150"/>
              <p:cNvSpPr>
                <a:spLocks noChangeShapeType="1"/>
              </p:cNvSpPr>
              <p:nvPr/>
            </p:nvSpPr>
            <p:spPr bwMode="auto">
              <a:xfrm>
                <a:off x="149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899" name="Line 151"/>
              <p:cNvSpPr>
                <a:spLocks noChangeShapeType="1"/>
              </p:cNvSpPr>
              <p:nvPr/>
            </p:nvSpPr>
            <p:spPr bwMode="auto">
              <a:xfrm>
                <a:off x="150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0" name="Line 152"/>
              <p:cNvSpPr>
                <a:spLocks noChangeShapeType="1"/>
              </p:cNvSpPr>
              <p:nvPr/>
            </p:nvSpPr>
            <p:spPr bwMode="auto">
              <a:xfrm>
                <a:off x="1521"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1" name="Line 153"/>
              <p:cNvSpPr>
                <a:spLocks noChangeShapeType="1"/>
              </p:cNvSpPr>
              <p:nvPr/>
            </p:nvSpPr>
            <p:spPr bwMode="auto">
              <a:xfrm>
                <a:off x="153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2" name="Line 154"/>
              <p:cNvSpPr>
                <a:spLocks noChangeShapeType="1"/>
              </p:cNvSpPr>
              <p:nvPr/>
            </p:nvSpPr>
            <p:spPr bwMode="auto">
              <a:xfrm>
                <a:off x="154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3" name="Line 155"/>
              <p:cNvSpPr>
                <a:spLocks noChangeShapeType="1"/>
              </p:cNvSpPr>
              <p:nvPr/>
            </p:nvSpPr>
            <p:spPr bwMode="auto">
              <a:xfrm>
                <a:off x="155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4" name="Line 156"/>
              <p:cNvSpPr>
                <a:spLocks noChangeShapeType="1"/>
              </p:cNvSpPr>
              <p:nvPr/>
            </p:nvSpPr>
            <p:spPr bwMode="auto">
              <a:xfrm>
                <a:off x="1569"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5" name="Line 157"/>
              <p:cNvSpPr>
                <a:spLocks noChangeShapeType="1"/>
              </p:cNvSpPr>
              <p:nvPr/>
            </p:nvSpPr>
            <p:spPr bwMode="auto">
              <a:xfrm>
                <a:off x="158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6" name="Line 158"/>
              <p:cNvSpPr>
                <a:spLocks noChangeShapeType="1"/>
              </p:cNvSpPr>
              <p:nvPr/>
            </p:nvSpPr>
            <p:spPr bwMode="auto">
              <a:xfrm>
                <a:off x="159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7" name="Line 159"/>
              <p:cNvSpPr>
                <a:spLocks noChangeShapeType="1"/>
              </p:cNvSpPr>
              <p:nvPr/>
            </p:nvSpPr>
            <p:spPr bwMode="auto">
              <a:xfrm>
                <a:off x="160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8" name="Line 160"/>
              <p:cNvSpPr>
                <a:spLocks noChangeShapeType="1"/>
              </p:cNvSpPr>
              <p:nvPr/>
            </p:nvSpPr>
            <p:spPr bwMode="auto">
              <a:xfrm>
                <a:off x="1617"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09" name="Line 161"/>
              <p:cNvSpPr>
                <a:spLocks noChangeShapeType="1"/>
              </p:cNvSpPr>
              <p:nvPr/>
            </p:nvSpPr>
            <p:spPr bwMode="auto">
              <a:xfrm>
                <a:off x="162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0" name="Line 162"/>
              <p:cNvSpPr>
                <a:spLocks noChangeShapeType="1"/>
              </p:cNvSpPr>
              <p:nvPr/>
            </p:nvSpPr>
            <p:spPr bwMode="auto">
              <a:xfrm>
                <a:off x="164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1" name="Line 163"/>
              <p:cNvSpPr>
                <a:spLocks noChangeShapeType="1"/>
              </p:cNvSpPr>
              <p:nvPr/>
            </p:nvSpPr>
            <p:spPr bwMode="auto">
              <a:xfrm>
                <a:off x="165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2" name="Line 164"/>
              <p:cNvSpPr>
                <a:spLocks noChangeShapeType="1"/>
              </p:cNvSpPr>
              <p:nvPr/>
            </p:nvSpPr>
            <p:spPr bwMode="auto">
              <a:xfrm>
                <a:off x="1665"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3" name="Line 165"/>
              <p:cNvSpPr>
                <a:spLocks noChangeShapeType="1"/>
              </p:cNvSpPr>
              <p:nvPr/>
            </p:nvSpPr>
            <p:spPr bwMode="auto">
              <a:xfrm>
                <a:off x="167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4" name="Line 166"/>
              <p:cNvSpPr>
                <a:spLocks noChangeShapeType="1"/>
              </p:cNvSpPr>
              <p:nvPr/>
            </p:nvSpPr>
            <p:spPr bwMode="auto">
              <a:xfrm>
                <a:off x="168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5" name="Line 167"/>
              <p:cNvSpPr>
                <a:spLocks noChangeShapeType="1"/>
              </p:cNvSpPr>
              <p:nvPr/>
            </p:nvSpPr>
            <p:spPr bwMode="auto">
              <a:xfrm>
                <a:off x="170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6" name="Line 168"/>
              <p:cNvSpPr>
                <a:spLocks noChangeShapeType="1"/>
              </p:cNvSpPr>
              <p:nvPr/>
            </p:nvSpPr>
            <p:spPr bwMode="auto">
              <a:xfrm>
                <a:off x="1713"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7" name="Line 169"/>
              <p:cNvSpPr>
                <a:spLocks noChangeShapeType="1"/>
              </p:cNvSpPr>
              <p:nvPr/>
            </p:nvSpPr>
            <p:spPr bwMode="auto">
              <a:xfrm>
                <a:off x="172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8" name="Line 170"/>
              <p:cNvSpPr>
                <a:spLocks noChangeShapeType="1"/>
              </p:cNvSpPr>
              <p:nvPr/>
            </p:nvSpPr>
            <p:spPr bwMode="auto">
              <a:xfrm>
                <a:off x="173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19" name="Line 171"/>
              <p:cNvSpPr>
                <a:spLocks noChangeShapeType="1"/>
              </p:cNvSpPr>
              <p:nvPr/>
            </p:nvSpPr>
            <p:spPr bwMode="auto">
              <a:xfrm>
                <a:off x="174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0" name="Line 172"/>
              <p:cNvSpPr>
                <a:spLocks noChangeShapeType="1"/>
              </p:cNvSpPr>
              <p:nvPr/>
            </p:nvSpPr>
            <p:spPr bwMode="auto">
              <a:xfrm>
                <a:off x="1761"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1" name="Line 173"/>
              <p:cNvSpPr>
                <a:spLocks noChangeShapeType="1"/>
              </p:cNvSpPr>
              <p:nvPr/>
            </p:nvSpPr>
            <p:spPr bwMode="auto">
              <a:xfrm>
                <a:off x="177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2" name="Line 174"/>
              <p:cNvSpPr>
                <a:spLocks noChangeShapeType="1"/>
              </p:cNvSpPr>
              <p:nvPr/>
            </p:nvSpPr>
            <p:spPr bwMode="auto">
              <a:xfrm>
                <a:off x="178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3" name="Line 175"/>
              <p:cNvSpPr>
                <a:spLocks noChangeShapeType="1"/>
              </p:cNvSpPr>
              <p:nvPr/>
            </p:nvSpPr>
            <p:spPr bwMode="auto">
              <a:xfrm>
                <a:off x="179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4" name="Line 176"/>
              <p:cNvSpPr>
                <a:spLocks noChangeShapeType="1"/>
              </p:cNvSpPr>
              <p:nvPr/>
            </p:nvSpPr>
            <p:spPr bwMode="auto">
              <a:xfrm>
                <a:off x="1809"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5" name="Line 177"/>
              <p:cNvSpPr>
                <a:spLocks noChangeShapeType="1"/>
              </p:cNvSpPr>
              <p:nvPr/>
            </p:nvSpPr>
            <p:spPr bwMode="auto">
              <a:xfrm>
                <a:off x="182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6" name="Line 178"/>
              <p:cNvSpPr>
                <a:spLocks noChangeShapeType="1"/>
              </p:cNvSpPr>
              <p:nvPr/>
            </p:nvSpPr>
            <p:spPr bwMode="auto">
              <a:xfrm>
                <a:off x="183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7" name="Line 179"/>
              <p:cNvSpPr>
                <a:spLocks noChangeShapeType="1"/>
              </p:cNvSpPr>
              <p:nvPr/>
            </p:nvSpPr>
            <p:spPr bwMode="auto">
              <a:xfrm>
                <a:off x="184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8" name="Line 180"/>
              <p:cNvSpPr>
                <a:spLocks noChangeShapeType="1"/>
              </p:cNvSpPr>
              <p:nvPr/>
            </p:nvSpPr>
            <p:spPr bwMode="auto">
              <a:xfrm>
                <a:off x="1857"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29" name="Line 181"/>
              <p:cNvSpPr>
                <a:spLocks noChangeShapeType="1"/>
              </p:cNvSpPr>
              <p:nvPr/>
            </p:nvSpPr>
            <p:spPr bwMode="auto">
              <a:xfrm>
                <a:off x="186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0" name="Line 182"/>
              <p:cNvSpPr>
                <a:spLocks noChangeShapeType="1"/>
              </p:cNvSpPr>
              <p:nvPr/>
            </p:nvSpPr>
            <p:spPr bwMode="auto">
              <a:xfrm>
                <a:off x="188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1" name="Line 183"/>
              <p:cNvSpPr>
                <a:spLocks noChangeShapeType="1"/>
              </p:cNvSpPr>
              <p:nvPr/>
            </p:nvSpPr>
            <p:spPr bwMode="auto">
              <a:xfrm>
                <a:off x="189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2" name="Line 184"/>
              <p:cNvSpPr>
                <a:spLocks noChangeShapeType="1"/>
              </p:cNvSpPr>
              <p:nvPr/>
            </p:nvSpPr>
            <p:spPr bwMode="auto">
              <a:xfrm>
                <a:off x="1905"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3" name="Line 185"/>
              <p:cNvSpPr>
                <a:spLocks noChangeShapeType="1"/>
              </p:cNvSpPr>
              <p:nvPr/>
            </p:nvSpPr>
            <p:spPr bwMode="auto">
              <a:xfrm>
                <a:off x="191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4" name="Line 186"/>
              <p:cNvSpPr>
                <a:spLocks noChangeShapeType="1"/>
              </p:cNvSpPr>
              <p:nvPr/>
            </p:nvSpPr>
            <p:spPr bwMode="auto">
              <a:xfrm>
                <a:off x="192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5" name="Line 187"/>
              <p:cNvSpPr>
                <a:spLocks noChangeShapeType="1"/>
              </p:cNvSpPr>
              <p:nvPr/>
            </p:nvSpPr>
            <p:spPr bwMode="auto">
              <a:xfrm>
                <a:off x="194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6" name="Line 188"/>
              <p:cNvSpPr>
                <a:spLocks noChangeShapeType="1"/>
              </p:cNvSpPr>
              <p:nvPr/>
            </p:nvSpPr>
            <p:spPr bwMode="auto">
              <a:xfrm>
                <a:off x="1953"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7" name="Line 189"/>
              <p:cNvSpPr>
                <a:spLocks noChangeShapeType="1"/>
              </p:cNvSpPr>
              <p:nvPr/>
            </p:nvSpPr>
            <p:spPr bwMode="auto">
              <a:xfrm>
                <a:off x="196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8" name="Line 190"/>
              <p:cNvSpPr>
                <a:spLocks noChangeShapeType="1"/>
              </p:cNvSpPr>
              <p:nvPr/>
            </p:nvSpPr>
            <p:spPr bwMode="auto">
              <a:xfrm>
                <a:off x="1976"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39" name="Line 191"/>
              <p:cNvSpPr>
                <a:spLocks noChangeShapeType="1"/>
              </p:cNvSpPr>
              <p:nvPr/>
            </p:nvSpPr>
            <p:spPr bwMode="auto">
              <a:xfrm>
                <a:off x="198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0" name="Line 192"/>
              <p:cNvSpPr>
                <a:spLocks noChangeShapeType="1"/>
              </p:cNvSpPr>
              <p:nvPr/>
            </p:nvSpPr>
            <p:spPr bwMode="auto">
              <a:xfrm>
                <a:off x="2001"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1" name="Line 193"/>
              <p:cNvSpPr>
                <a:spLocks noChangeShapeType="1"/>
              </p:cNvSpPr>
              <p:nvPr/>
            </p:nvSpPr>
            <p:spPr bwMode="auto">
              <a:xfrm>
                <a:off x="201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2" name="Line 194"/>
              <p:cNvSpPr>
                <a:spLocks noChangeShapeType="1"/>
              </p:cNvSpPr>
              <p:nvPr/>
            </p:nvSpPr>
            <p:spPr bwMode="auto">
              <a:xfrm>
                <a:off x="2024"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3" name="Line 195"/>
              <p:cNvSpPr>
                <a:spLocks noChangeShapeType="1"/>
              </p:cNvSpPr>
              <p:nvPr/>
            </p:nvSpPr>
            <p:spPr bwMode="auto">
              <a:xfrm>
                <a:off x="203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4" name="Line 196"/>
              <p:cNvSpPr>
                <a:spLocks noChangeShapeType="1"/>
              </p:cNvSpPr>
              <p:nvPr/>
            </p:nvSpPr>
            <p:spPr bwMode="auto">
              <a:xfrm>
                <a:off x="2049"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5" name="Line 197"/>
              <p:cNvSpPr>
                <a:spLocks noChangeShapeType="1"/>
              </p:cNvSpPr>
              <p:nvPr/>
            </p:nvSpPr>
            <p:spPr bwMode="auto">
              <a:xfrm>
                <a:off x="206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6" name="Line 198"/>
              <p:cNvSpPr>
                <a:spLocks noChangeShapeType="1"/>
              </p:cNvSpPr>
              <p:nvPr/>
            </p:nvSpPr>
            <p:spPr bwMode="auto">
              <a:xfrm>
                <a:off x="2072"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7" name="Line 199"/>
              <p:cNvSpPr>
                <a:spLocks noChangeShapeType="1"/>
              </p:cNvSpPr>
              <p:nvPr/>
            </p:nvSpPr>
            <p:spPr bwMode="auto">
              <a:xfrm>
                <a:off x="208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8" name="Line 200"/>
              <p:cNvSpPr>
                <a:spLocks noChangeShapeType="1"/>
              </p:cNvSpPr>
              <p:nvPr/>
            </p:nvSpPr>
            <p:spPr bwMode="auto">
              <a:xfrm>
                <a:off x="2097"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49" name="Line 201"/>
              <p:cNvSpPr>
                <a:spLocks noChangeShapeType="1"/>
              </p:cNvSpPr>
              <p:nvPr/>
            </p:nvSpPr>
            <p:spPr bwMode="auto">
              <a:xfrm>
                <a:off x="2108"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50" name="Line 202"/>
              <p:cNvSpPr>
                <a:spLocks noChangeShapeType="1"/>
              </p:cNvSpPr>
              <p:nvPr/>
            </p:nvSpPr>
            <p:spPr bwMode="auto">
              <a:xfrm>
                <a:off x="2120"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51" name="Line 203"/>
              <p:cNvSpPr>
                <a:spLocks noChangeShapeType="1"/>
              </p:cNvSpPr>
              <p:nvPr/>
            </p:nvSpPr>
            <p:spPr bwMode="auto">
              <a:xfrm>
                <a:off x="2132"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952" name="Line 204"/>
              <p:cNvSpPr>
                <a:spLocks noChangeShapeType="1"/>
              </p:cNvSpPr>
              <p:nvPr/>
            </p:nvSpPr>
            <p:spPr bwMode="auto">
              <a:xfrm>
                <a:off x="2145"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0" name="Group 406"/>
            <p:cNvGrpSpPr>
              <a:grpSpLocks/>
            </p:cNvGrpSpPr>
            <p:nvPr/>
          </p:nvGrpSpPr>
          <p:grpSpPr bwMode="auto">
            <a:xfrm>
              <a:off x="-371" y="3042"/>
              <a:ext cx="2587" cy="317"/>
              <a:chOff x="-371" y="3042"/>
              <a:chExt cx="2587" cy="317"/>
            </a:xfrm>
          </p:grpSpPr>
          <p:sp>
            <p:nvSpPr>
              <p:cNvPr id="15553" name="Line 206"/>
              <p:cNvSpPr>
                <a:spLocks noChangeShapeType="1"/>
              </p:cNvSpPr>
              <p:nvPr/>
            </p:nvSpPr>
            <p:spPr bwMode="auto">
              <a:xfrm>
                <a:off x="2156"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54" name="Line 207"/>
              <p:cNvSpPr>
                <a:spLocks noChangeShapeType="1"/>
              </p:cNvSpPr>
              <p:nvPr/>
            </p:nvSpPr>
            <p:spPr bwMode="auto">
              <a:xfrm>
                <a:off x="2168" y="332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55" name="Line 208"/>
              <p:cNvSpPr>
                <a:spLocks noChangeShapeType="1"/>
              </p:cNvSpPr>
              <p:nvPr/>
            </p:nvSpPr>
            <p:spPr bwMode="auto">
              <a:xfrm>
                <a:off x="2180"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56" name="Line 209"/>
              <p:cNvSpPr>
                <a:spLocks noChangeShapeType="1"/>
              </p:cNvSpPr>
              <p:nvPr/>
            </p:nvSpPr>
            <p:spPr bwMode="auto">
              <a:xfrm>
                <a:off x="2193" y="332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57" name="Line 210"/>
              <p:cNvSpPr>
                <a:spLocks noChangeShapeType="1"/>
              </p:cNvSpPr>
              <p:nvPr/>
            </p:nvSpPr>
            <p:spPr bwMode="auto">
              <a:xfrm>
                <a:off x="2204" y="332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58" name="Line 211"/>
              <p:cNvSpPr>
                <a:spLocks noChangeShapeType="1"/>
              </p:cNvSpPr>
              <p:nvPr/>
            </p:nvSpPr>
            <p:spPr bwMode="auto">
              <a:xfrm>
                <a:off x="-232" y="3327"/>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59" name="Line 212"/>
              <p:cNvSpPr>
                <a:spLocks noChangeShapeType="1"/>
              </p:cNvSpPr>
              <p:nvPr/>
            </p:nvSpPr>
            <p:spPr bwMode="auto">
              <a:xfrm flipH="1">
                <a:off x="2191" y="3327"/>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60" name="Rectangle 213"/>
              <p:cNvSpPr>
                <a:spLocks noChangeArrowheads="1"/>
              </p:cNvSpPr>
              <p:nvPr/>
            </p:nvSpPr>
            <p:spPr bwMode="auto">
              <a:xfrm>
                <a:off x="-371" y="3330"/>
                <a:ext cx="26"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561" name="Freeform 214"/>
              <p:cNvSpPr>
                <a:spLocks/>
              </p:cNvSpPr>
              <p:nvPr/>
            </p:nvSpPr>
            <p:spPr bwMode="auto">
              <a:xfrm>
                <a:off x="-332" y="3290"/>
                <a:ext cx="24" cy="69"/>
              </a:xfrm>
              <a:custGeom>
                <a:avLst/>
                <a:gdLst>
                  <a:gd name="T0" fmla="*/ 49 w 49"/>
                  <a:gd name="T1" fmla="*/ 138 h 138"/>
                  <a:gd name="T2" fmla="*/ 31 w 49"/>
                  <a:gd name="T3" fmla="*/ 138 h 138"/>
                  <a:gd name="T4" fmla="*/ 31 w 49"/>
                  <a:gd name="T5" fmla="*/ 29 h 138"/>
                  <a:gd name="T6" fmla="*/ 24 w 49"/>
                  <a:gd name="T7" fmla="*/ 35 h 138"/>
                  <a:gd name="T8" fmla="*/ 15 w 49"/>
                  <a:gd name="T9" fmla="*/ 42 h 138"/>
                  <a:gd name="T10" fmla="*/ 7 w 49"/>
                  <a:gd name="T11" fmla="*/ 47 h 138"/>
                  <a:gd name="T12" fmla="*/ 0 w 49"/>
                  <a:gd name="T13" fmla="*/ 50 h 138"/>
                  <a:gd name="T14" fmla="*/ 0 w 49"/>
                  <a:gd name="T15" fmla="*/ 33 h 138"/>
                  <a:gd name="T16" fmla="*/ 12 w 49"/>
                  <a:gd name="T17" fmla="*/ 26 h 138"/>
                  <a:gd name="T18" fmla="*/ 22 w 49"/>
                  <a:gd name="T19" fmla="*/ 17 h 138"/>
                  <a:gd name="T20" fmla="*/ 31 w 49"/>
                  <a:gd name="T21" fmla="*/ 8 h 138"/>
                  <a:gd name="T22" fmla="*/ 38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1" y="138"/>
                    </a:lnTo>
                    <a:lnTo>
                      <a:pt x="31" y="29"/>
                    </a:lnTo>
                    <a:lnTo>
                      <a:pt x="24" y="35"/>
                    </a:lnTo>
                    <a:lnTo>
                      <a:pt x="15" y="42"/>
                    </a:lnTo>
                    <a:lnTo>
                      <a:pt x="7" y="47"/>
                    </a:lnTo>
                    <a:lnTo>
                      <a:pt x="0" y="50"/>
                    </a:lnTo>
                    <a:lnTo>
                      <a:pt x="0" y="33"/>
                    </a:lnTo>
                    <a:lnTo>
                      <a:pt x="12" y="26"/>
                    </a:lnTo>
                    <a:lnTo>
                      <a:pt x="22" y="17"/>
                    </a:lnTo>
                    <a:lnTo>
                      <a:pt x="31" y="8"/>
                    </a:lnTo>
                    <a:lnTo>
                      <a:pt x="38"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562" name="Line 215"/>
              <p:cNvSpPr>
                <a:spLocks noChangeShapeType="1"/>
              </p:cNvSpPr>
              <p:nvPr/>
            </p:nvSpPr>
            <p:spPr bwMode="auto">
              <a:xfrm>
                <a:off x="-23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63" name="Line 216"/>
              <p:cNvSpPr>
                <a:spLocks noChangeShapeType="1"/>
              </p:cNvSpPr>
              <p:nvPr/>
            </p:nvSpPr>
            <p:spPr bwMode="auto">
              <a:xfrm>
                <a:off x="-22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64" name="Line 217"/>
              <p:cNvSpPr>
                <a:spLocks noChangeShapeType="1"/>
              </p:cNvSpPr>
              <p:nvPr/>
            </p:nvSpPr>
            <p:spPr bwMode="auto">
              <a:xfrm>
                <a:off x="-20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65" name="Line 218"/>
              <p:cNvSpPr>
                <a:spLocks noChangeShapeType="1"/>
              </p:cNvSpPr>
              <p:nvPr/>
            </p:nvSpPr>
            <p:spPr bwMode="auto">
              <a:xfrm>
                <a:off x="-19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66" name="Line 219"/>
              <p:cNvSpPr>
                <a:spLocks noChangeShapeType="1"/>
              </p:cNvSpPr>
              <p:nvPr/>
            </p:nvSpPr>
            <p:spPr bwMode="auto">
              <a:xfrm>
                <a:off x="-18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67" name="Line 220"/>
              <p:cNvSpPr>
                <a:spLocks noChangeShapeType="1"/>
              </p:cNvSpPr>
              <p:nvPr/>
            </p:nvSpPr>
            <p:spPr bwMode="auto">
              <a:xfrm>
                <a:off x="-17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68" name="Line 221"/>
              <p:cNvSpPr>
                <a:spLocks noChangeShapeType="1"/>
              </p:cNvSpPr>
              <p:nvPr/>
            </p:nvSpPr>
            <p:spPr bwMode="auto">
              <a:xfrm>
                <a:off x="-16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69" name="Line 222"/>
              <p:cNvSpPr>
                <a:spLocks noChangeShapeType="1"/>
              </p:cNvSpPr>
              <p:nvPr/>
            </p:nvSpPr>
            <p:spPr bwMode="auto">
              <a:xfrm>
                <a:off x="-14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0" name="Line 223"/>
              <p:cNvSpPr>
                <a:spLocks noChangeShapeType="1"/>
              </p:cNvSpPr>
              <p:nvPr/>
            </p:nvSpPr>
            <p:spPr bwMode="auto">
              <a:xfrm>
                <a:off x="-13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1" name="Line 224"/>
              <p:cNvSpPr>
                <a:spLocks noChangeShapeType="1"/>
              </p:cNvSpPr>
              <p:nvPr/>
            </p:nvSpPr>
            <p:spPr bwMode="auto">
              <a:xfrm>
                <a:off x="-12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2" name="Line 225"/>
              <p:cNvSpPr>
                <a:spLocks noChangeShapeType="1"/>
              </p:cNvSpPr>
              <p:nvPr/>
            </p:nvSpPr>
            <p:spPr bwMode="auto">
              <a:xfrm>
                <a:off x="-11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3" name="Line 226"/>
              <p:cNvSpPr>
                <a:spLocks noChangeShapeType="1"/>
              </p:cNvSpPr>
              <p:nvPr/>
            </p:nvSpPr>
            <p:spPr bwMode="auto">
              <a:xfrm>
                <a:off x="-10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4" name="Line 227"/>
              <p:cNvSpPr>
                <a:spLocks noChangeShapeType="1"/>
              </p:cNvSpPr>
              <p:nvPr/>
            </p:nvSpPr>
            <p:spPr bwMode="auto">
              <a:xfrm>
                <a:off x="-8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5" name="Line 228"/>
              <p:cNvSpPr>
                <a:spLocks noChangeShapeType="1"/>
              </p:cNvSpPr>
              <p:nvPr/>
            </p:nvSpPr>
            <p:spPr bwMode="auto">
              <a:xfrm>
                <a:off x="-7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6" name="Line 229"/>
              <p:cNvSpPr>
                <a:spLocks noChangeShapeType="1"/>
              </p:cNvSpPr>
              <p:nvPr/>
            </p:nvSpPr>
            <p:spPr bwMode="auto">
              <a:xfrm>
                <a:off x="-6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7" name="Line 230"/>
              <p:cNvSpPr>
                <a:spLocks noChangeShapeType="1"/>
              </p:cNvSpPr>
              <p:nvPr/>
            </p:nvSpPr>
            <p:spPr bwMode="auto">
              <a:xfrm>
                <a:off x="-5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8" name="Line 231"/>
              <p:cNvSpPr>
                <a:spLocks noChangeShapeType="1"/>
              </p:cNvSpPr>
              <p:nvPr/>
            </p:nvSpPr>
            <p:spPr bwMode="auto">
              <a:xfrm>
                <a:off x="-4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79" name="Line 232"/>
              <p:cNvSpPr>
                <a:spLocks noChangeShapeType="1"/>
              </p:cNvSpPr>
              <p:nvPr/>
            </p:nvSpPr>
            <p:spPr bwMode="auto">
              <a:xfrm>
                <a:off x="-2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0" name="Line 233"/>
              <p:cNvSpPr>
                <a:spLocks noChangeShapeType="1"/>
              </p:cNvSpPr>
              <p:nvPr/>
            </p:nvSpPr>
            <p:spPr bwMode="auto">
              <a:xfrm>
                <a:off x="-1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1" name="Line 234"/>
              <p:cNvSpPr>
                <a:spLocks noChangeShapeType="1"/>
              </p:cNvSpPr>
              <p:nvPr/>
            </p:nvSpPr>
            <p:spPr bwMode="auto">
              <a:xfrm>
                <a:off x="-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2" name="Line 235"/>
              <p:cNvSpPr>
                <a:spLocks noChangeShapeType="1"/>
              </p:cNvSpPr>
              <p:nvPr/>
            </p:nvSpPr>
            <p:spPr bwMode="auto">
              <a:xfrm>
                <a:off x="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3" name="Line 236"/>
              <p:cNvSpPr>
                <a:spLocks noChangeShapeType="1"/>
              </p:cNvSpPr>
              <p:nvPr/>
            </p:nvSpPr>
            <p:spPr bwMode="auto">
              <a:xfrm>
                <a:off x="2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4" name="Line 237"/>
              <p:cNvSpPr>
                <a:spLocks noChangeShapeType="1"/>
              </p:cNvSpPr>
              <p:nvPr/>
            </p:nvSpPr>
            <p:spPr bwMode="auto">
              <a:xfrm>
                <a:off x="3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5" name="Line 238"/>
              <p:cNvSpPr>
                <a:spLocks noChangeShapeType="1"/>
              </p:cNvSpPr>
              <p:nvPr/>
            </p:nvSpPr>
            <p:spPr bwMode="auto">
              <a:xfrm>
                <a:off x="4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6" name="Line 239"/>
              <p:cNvSpPr>
                <a:spLocks noChangeShapeType="1"/>
              </p:cNvSpPr>
              <p:nvPr/>
            </p:nvSpPr>
            <p:spPr bwMode="auto">
              <a:xfrm>
                <a:off x="5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7" name="Line 240"/>
              <p:cNvSpPr>
                <a:spLocks noChangeShapeType="1"/>
              </p:cNvSpPr>
              <p:nvPr/>
            </p:nvSpPr>
            <p:spPr bwMode="auto">
              <a:xfrm>
                <a:off x="6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8" name="Line 241"/>
              <p:cNvSpPr>
                <a:spLocks noChangeShapeType="1"/>
              </p:cNvSpPr>
              <p:nvPr/>
            </p:nvSpPr>
            <p:spPr bwMode="auto">
              <a:xfrm>
                <a:off x="8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89" name="Line 242"/>
              <p:cNvSpPr>
                <a:spLocks noChangeShapeType="1"/>
              </p:cNvSpPr>
              <p:nvPr/>
            </p:nvSpPr>
            <p:spPr bwMode="auto">
              <a:xfrm>
                <a:off x="9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0" name="Line 243"/>
              <p:cNvSpPr>
                <a:spLocks noChangeShapeType="1"/>
              </p:cNvSpPr>
              <p:nvPr/>
            </p:nvSpPr>
            <p:spPr bwMode="auto">
              <a:xfrm>
                <a:off x="10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1" name="Line 244"/>
              <p:cNvSpPr>
                <a:spLocks noChangeShapeType="1"/>
              </p:cNvSpPr>
              <p:nvPr/>
            </p:nvSpPr>
            <p:spPr bwMode="auto">
              <a:xfrm>
                <a:off x="11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2" name="Line 245"/>
              <p:cNvSpPr>
                <a:spLocks noChangeShapeType="1"/>
              </p:cNvSpPr>
              <p:nvPr/>
            </p:nvSpPr>
            <p:spPr bwMode="auto">
              <a:xfrm>
                <a:off x="12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3" name="Line 246"/>
              <p:cNvSpPr>
                <a:spLocks noChangeShapeType="1"/>
              </p:cNvSpPr>
              <p:nvPr/>
            </p:nvSpPr>
            <p:spPr bwMode="auto">
              <a:xfrm>
                <a:off x="14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4" name="Line 247"/>
              <p:cNvSpPr>
                <a:spLocks noChangeShapeType="1"/>
              </p:cNvSpPr>
              <p:nvPr/>
            </p:nvSpPr>
            <p:spPr bwMode="auto">
              <a:xfrm>
                <a:off x="15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5" name="Line 248"/>
              <p:cNvSpPr>
                <a:spLocks noChangeShapeType="1"/>
              </p:cNvSpPr>
              <p:nvPr/>
            </p:nvSpPr>
            <p:spPr bwMode="auto">
              <a:xfrm>
                <a:off x="16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6" name="Line 249"/>
              <p:cNvSpPr>
                <a:spLocks noChangeShapeType="1"/>
              </p:cNvSpPr>
              <p:nvPr/>
            </p:nvSpPr>
            <p:spPr bwMode="auto">
              <a:xfrm>
                <a:off x="17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7" name="Line 250"/>
              <p:cNvSpPr>
                <a:spLocks noChangeShapeType="1"/>
              </p:cNvSpPr>
              <p:nvPr/>
            </p:nvSpPr>
            <p:spPr bwMode="auto">
              <a:xfrm>
                <a:off x="18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8" name="Line 251"/>
              <p:cNvSpPr>
                <a:spLocks noChangeShapeType="1"/>
              </p:cNvSpPr>
              <p:nvPr/>
            </p:nvSpPr>
            <p:spPr bwMode="auto">
              <a:xfrm>
                <a:off x="20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99" name="Line 252"/>
              <p:cNvSpPr>
                <a:spLocks noChangeShapeType="1"/>
              </p:cNvSpPr>
              <p:nvPr/>
            </p:nvSpPr>
            <p:spPr bwMode="auto">
              <a:xfrm>
                <a:off x="21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0" name="Line 253"/>
              <p:cNvSpPr>
                <a:spLocks noChangeShapeType="1"/>
              </p:cNvSpPr>
              <p:nvPr/>
            </p:nvSpPr>
            <p:spPr bwMode="auto">
              <a:xfrm>
                <a:off x="22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1" name="Line 254"/>
              <p:cNvSpPr>
                <a:spLocks noChangeShapeType="1"/>
              </p:cNvSpPr>
              <p:nvPr/>
            </p:nvSpPr>
            <p:spPr bwMode="auto">
              <a:xfrm>
                <a:off x="23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2" name="Line 255"/>
              <p:cNvSpPr>
                <a:spLocks noChangeShapeType="1"/>
              </p:cNvSpPr>
              <p:nvPr/>
            </p:nvSpPr>
            <p:spPr bwMode="auto">
              <a:xfrm>
                <a:off x="24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3" name="Line 256"/>
              <p:cNvSpPr>
                <a:spLocks noChangeShapeType="1"/>
              </p:cNvSpPr>
              <p:nvPr/>
            </p:nvSpPr>
            <p:spPr bwMode="auto">
              <a:xfrm>
                <a:off x="26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4" name="Line 257"/>
              <p:cNvSpPr>
                <a:spLocks noChangeShapeType="1"/>
              </p:cNvSpPr>
              <p:nvPr/>
            </p:nvSpPr>
            <p:spPr bwMode="auto">
              <a:xfrm>
                <a:off x="27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5" name="Line 258"/>
              <p:cNvSpPr>
                <a:spLocks noChangeShapeType="1"/>
              </p:cNvSpPr>
              <p:nvPr/>
            </p:nvSpPr>
            <p:spPr bwMode="auto">
              <a:xfrm>
                <a:off x="28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6" name="Line 259"/>
              <p:cNvSpPr>
                <a:spLocks noChangeShapeType="1"/>
              </p:cNvSpPr>
              <p:nvPr/>
            </p:nvSpPr>
            <p:spPr bwMode="auto">
              <a:xfrm>
                <a:off x="29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7" name="Line 260"/>
              <p:cNvSpPr>
                <a:spLocks noChangeShapeType="1"/>
              </p:cNvSpPr>
              <p:nvPr/>
            </p:nvSpPr>
            <p:spPr bwMode="auto">
              <a:xfrm>
                <a:off x="30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8" name="Line 261"/>
              <p:cNvSpPr>
                <a:spLocks noChangeShapeType="1"/>
              </p:cNvSpPr>
              <p:nvPr/>
            </p:nvSpPr>
            <p:spPr bwMode="auto">
              <a:xfrm>
                <a:off x="32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09" name="Line 262"/>
              <p:cNvSpPr>
                <a:spLocks noChangeShapeType="1"/>
              </p:cNvSpPr>
              <p:nvPr/>
            </p:nvSpPr>
            <p:spPr bwMode="auto">
              <a:xfrm>
                <a:off x="33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0" name="Line 263"/>
              <p:cNvSpPr>
                <a:spLocks noChangeShapeType="1"/>
              </p:cNvSpPr>
              <p:nvPr/>
            </p:nvSpPr>
            <p:spPr bwMode="auto">
              <a:xfrm>
                <a:off x="34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1" name="Line 264"/>
              <p:cNvSpPr>
                <a:spLocks noChangeShapeType="1"/>
              </p:cNvSpPr>
              <p:nvPr/>
            </p:nvSpPr>
            <p:spPr bwMode="auto">
              <a:xfrm>
                <a:off x="35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2" name="Line 265"/>
              <p:cNvSpPr>
                <a:spLocks noChangeShapeType="1"/>
              </p:cNvSpPr>
              <p:nvPr/>
            </p:nvSpPr>
            <p:spPr bwMode="auto">
              <a:xfrm>
                <a:off x="36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3" name="Line 266"/>
              <p:cNvSpPr>
                <a:spLocks noChangeShapeType="1"/>
              </p:cNvSpPr>
              <p:nvPr/>
            </p:nvSpPr>
            <p:spPr bwMode="auto">
              <a:xfrm>
                <a:off x="38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4" name="Line 267"/>
              <p:cNvSpPr>
                <a:spLocks noChangeShapeType="1"/>
              </p:cNvSpPr>
              <p:nvPr/>
            </p:nvSpPr>
            <p:spPr bwMode="auto">
              <a:xfrm>
                <a:off x="39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5" name="Line 268"/>
              <p:cNvSpPr>
                <a:spLocks noChangeShapeType="1"/>
              </p:cNvSpPr>
              <p:nvPr/>
            </p:nvSpPr>
            <p:spPr bwMode="auto">
              <a:xfrm>
                <a:off x="40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6" name="Line 269"/>
              <p:cNvSpPr>
                <a:spLocks noChangeShapeType="1"/>
              </p:cNvSpPr>
              <p:nvPr/>
            </p:nvSpPr>
            <p:spPr bwMode="auto">
              <a:xfrm>
                <a:off x="41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7" name="Line 270"/>
              <p:cNvSpPr>
                <a:spLocks noChangeShapeType="1"/>
              </p:cNvSpPr>
              <p:nvPr/>
            </p:nvSpPr>
            <p:spPr bwMode="auto">
              <a:xfrm>
                <a:off x="42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8" name="Line 271"/>
              <p:cNvSpPr>
                <a:spLocks noChangeShapeType="1"/>
              </p:cNvSpPr>
              <p:nvPr/>
            </p:nvSpPr>
            <p:spPr bwMode="auto">
              <a:xfrm>
                <a:off x="44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19" name="Line 272"/>
              <p:cNvSpPr>
                <a:spLocks noChangeShapeType="1"/>
              </p:cNvSpPr>
              <p:nvPr/>
            </p:nvSpPr>
            <p:spPr bwMode="auto">
              <a:xfrm>
                <a:off x="45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0" name="Line 273"/>
              <p:cNvSpPr>
                <a:spLocks noChangeShapeType="1"/>
              </p:cNvSpPr>
              <p:nvPr/>
            </p:nvSpPr>
            <p:spPr bwMode="auto">
              <a:xfrm>
                <a:off x="46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1" name="Line 274"/>
              <p:cNvSpPr>
                <a:spLocks noChangeShapeType="1"/>
              </p:cNvSpPr>
              <p:nvPr/>
            </p:nvSpPr>
            <p:spPr bwMode="auto">
              <a:xfrm>
                <a:off x="47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2" name="Line 275"/>
              <p:cNvSpPr>
                <a:spLocks noChangeShapeType="1"/>
              </p:cNvSpPr>
              <p:nvPr/>
            </p:nvSpPr>
            <p:spPr bwMode="auto">
              <a:xfrm>
                <a:off x="48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3" name="Line 276"/>
              <p:cNvSpPr>
                <a:spLocks noChangeShapeType="1"/>
              </p:cNvSpPr>
              <p:nvPr/>
            </p:nvSpPr>
            <p:spPr bwMode="auto">
              <a:xfrm>
                <a:off x="50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4" name="Line 277"/>
              <p:cNvSpPr>
                <a:spLocks noChangeShapeType="1"/>
              </p:cNvSpPr>
              <p:nvPr/>
            </p:nvSpPr>
            <p:spPr bwMode="auto">
              <a:xfrm>
                <a:off x="51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5" name="Line 278"/>
              <p:cNvSpPr>
                <a:spLocks noChangeShapeType="1"/>
              </p:cNvSpPr>
              <p:nvPr/>
            </p:nvSpPr>
            <p:spPr bwMode="auto">
              <a:xfrm>
                <a:off x="52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6" name="Line 279"/>
              <p:cNvSpPr>
                <a:spLocks noChangeShapeType="1"/>
              </p:cNvSpPr>
              <p:nvPr/>
            </p:nvSpPr>
            <p:spPr bwMode="auto">
              <a:xfrm>
                <a:off x="53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7" name="Line 280"/>
              <p:cNvSpPr>
                <a:spLocks noChangeShapeType="1"/>
              </p:cNvSpPr>
              <p:nvPr/>
            </p:nvSpPr>
            <p:spPr bwMode="auto">
              <a:xfrm>
                <a:off x="54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8" name="Line 281"/>
              <p:cNvSpPr>
                <a:spLocks noChangeShapeType="1"/>
              </p:cNvSpPr>
              <p:nvPr/>
            </p:nvSpPr>
            <p:spPr bwMode="auto">
              <a:xfrm>
                <a:off x="56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29" name="Line 282"/>
              <p:cNvSpPr>
                <a:spLocks noChangeShapeType="1"/>
              </p:cNvSpPr>
              <p:nvPr/>
            </p:nvSpPr>
            <p:spPr bwMode="auto">
              <a:xfrm>
                <a:off x="57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0" name="Line 283"/>
              <p:cNvSpPr>
                <a:spLocks noChangeShapeType="1"/>
              </p:cNvSpPr>
              <p:nvPr/>
            </p:nvSpPr>
            <p:spPr bwMode="auto">
              <a:xfrm>
                <a:off x="58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1" name="Line 284"/>
              <p:cNvSpPr>
                <a:spLocks noChangeShapeType="1"/>
              </p:cNvSpPr>
              <p:nvPr/>
            </p:nvSpPr>
            <p:spPr bwMode="auto">
              <a:xfrm>
                <a:off x="59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2" name="Line 285"/>
              <p:cNvSpPr>
                <a:spLocks noChangeShapeType="1"/>
              </p:cNvSpPr>
              <p:nvPr/>
            </p:nvSpPr>
            <p:spPr bwMode="auto">
              <a:xfrm>
                <a:off x="60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3" name="Line 286"/>
              <p:cNvSpPr>
                <a:spLocks noChangeShapeType="1"/>
              </p:cNvSpPr>
              <p:nvPr/>
            </p:nvSpPr>
            <p:spPr bwMode="auto">
              <a:xfrm>
                <a:off x="62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4" name="Line 287"/>
              <p:cNvSpPr>
                <a:spLocks noChangeShapeType="1"/>
              </p:cNvSpPr>
              <p:nvPr/>
            </p:nvSpPr>
            <p:spPr bwMode="auto">
              <a:xfrm>
                <a:off x="63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5" name="Line 288"/>
              <p:cNvSpPr>
                <a:spLocks noChangeShapeType="1"/>
              </p:cNvSpPr>
              <p:nvPr/>
            </p:nvSpPr>
            <p:spPr bwMode="auto">
              <a:xfrm>
                <a:off x="64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6" name="Line 289"/>
              <p:cNvSpPr>
                <a:spLocks noChangeShapeType="1"/>
              </p:cNvSpPr>
              <p:nvPr/>
            </p:nvSpPr>
            <p:spPr bwMode="auto">
              <a:xfrm>
                <a:off x="65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7" name="Line 290"/>
              <p:cNvSpPr>
                <a:spLocks noChangeShapeType="1"/>
              </p:cNvSpPr>
              <p:nvPr/>
            </p:nvSpPr>
            <p:spPr bwMode="auto">
              <a:xfrm>
                <a:off x="66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8" name="Line 291"/>
              <p:cNvSpPr>
                <a:spLocks noChangeShapeType="1"/>
              </p:cNvSpPr>
              <p:nvPr/>
            </p:nvSpPr>
            <p:spPr bwMode="auto">
              <a:xfrm>
                <a:off x="68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39" name="Line 292"/>
              <p:cNvSpPr>
                <a:spLocks noChangeShapeType="1"/>
              </p:cNvSpPr>
              <p:nvPr/>
            </p:nvSpPr>
            <p:spPr bwMode="auto">
              <a:xfrm>
                <a:off x="69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0" name="Line 293"/>
              <p:cNvSpPr>
                <a:spLocks noChangeShapeType="1"/>
              </p:cNvSpPr>
              <p:nvPr/>
            </p:nvSpPr>
            <p:spPr bwMode="auto">
              <a:xfrm>
                <a:off x="70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1" name="Line 294"/>
              <p:cNvSpPr>
                <a:spLocks noChangeShapeType="1"/>
              </p:cNvSpPr>
              <p:nvPr/>
            </p:nvSpPr>
            <p:spPr bwMode="auto">
              <a:xfrm>
                <a:off x="71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2" name="Line 295"/>
              <p:cNvSpPr>
                <a:spLocks noChangeShapeType="1"/>
              </p:cNvSpPr>
              <p:nvPr/>
            </p:nvSpPr>
            <p:spPr bwMode="auto">
              <a:xfrm>
                <a:off x="72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3" name="Line 296"/>
              <p:cNvSpPr>
                <a:spLocks noChangeShapeType="1"/>
              </p:cNvSpPr>
              <p:nvPr/>
            </p:nvSpPr>
            <p:spPr bwMode="auto">
              <a:xfrm>
                <a:off x="74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4" name="Line 297"/>
              <p:cNvSpPr>
                <a:spLocks noChangeShapeType="1"/>
              </p:cNvSpPr>
              <p:nvPr/>
            </p:nvSpPr>
            <p:spPr bwMode="auto">
              <a:xfrm>
                <a:off x="75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5" name="Line 298"/>
              <p:cNvSpPr>
                <a:spLocks noChangeShapeType="1"/>
              </p:cNvSpPr>
              <p:nvPr/>
            </p:nvSpPr>
            <p:spPr bwMode="auto">
              <a:xfrm>
                <a:off x="76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6" name="Line 299"/>
              <p:cNvSpPr>
                <a:spLocks noChangeShapeType="1"/>
              </p:cNvSpPr>
              <p:nvPr/>
            </p:nvSpPr>
            <p:spPr bwMode="auto">
              <a:xfrm>
                <a:off x="77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7" name="Line 300"/>
              <p:cNvSpPr>
                <a:spLocks noChangeShapeType="1"/>
              </p:cNvSpPr>
              <p:nvPr/>
            </p:nvSpPr>
            <p:spPr bwMode="auto">
              <a:xfrm>
                <a:off x="78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8" name="Line 301"/>
              <p:cNvSpPr>
                <a:spLocks noChangeShapeType="1"/>
              </p:cNvSpPr>
              <p:nvPr/>
            </p:nvSpPr>
            <p:spPr bwMode="auto">
              <a:xfrm>
                <a:off x="80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49" name="Line 302"/>
              <p:cNvSpPr>
                <a:spLocks noChangeShapeType="1"/>
              </p:cNvSpPr>
              <p:nvPr/>
            </p:nvSpPr>
            <p:spPr bwMode="auto">
              <a:xfrm>
                <a:off x="81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0" name="Line 303"/>
              <p:cNvSpPr>
                <a:spLocks noChangeShapeType="1"/>
              </p:cNvSpPr>
              <p:nvPr/>
            </p:nvSpPr>
            <p:spPr bwMode="auto">
              <a:xfrm>
                <a:off x="82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1" name="Line 304"/>
              <p:cNvSpPr>
                <a:spLocks noChangeShapeType="1"/>
              </p:cNvSpPr>
              <p:nvPr/>
            </p:nvSpPr>
            <p:spPr bwMode="auto">
              <a:xfrm>
                <a:off x="83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2" name="Line 305"/>
              <p:cNvSpPr>
                <a:spLocks noChangeShapeType="1"/>
              </p:cNvSpPr>
              <p:nvPr/>
            </p:nvSpPr>
            <p:spPr bwMode="auto">
              <a:xfrm>
                <a:off x="84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3" name="Line 306"/>
              <p:cNvSpPr>
                <a:spLocks noChangeShapeType="1"/>
              </p:cNvSpPr>
              <p:nvPr/>
            </p:nvSpPr>
            <p:spPr bwMode="auto">
              <a:xfrm>
                <a:off x="86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4" name="Line 307"/>
              <p:cNvSpPr>
                <a:spLocks noChangeShapeType="1"/>
              </p:cNvSpPr>
              <p:nvPr/>
            </p:nvSpPr>
            <p:spPr bwMode="auto">
              <a:xfrm>
                <a:off x="87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5" name="Line 308"/>
              <p:cNvSpPr>
                <a:spLocks noChangeShapeType="1"/>
              </p:cNvSpPr>
              <p:nvPr/>
            </p:nvSpPr>
            <p:spPr bwMode="auto">
              <a:xfrm>
                <a:off x="88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6" name="Line 309"/>
              <p:cNvSpPr>
                <a:spLocks noChangeShapeType="1"/>
              </p:cNvSpPr>
              <p:nvPr/>
            </p:nvSpPr>
            <p:spPr bwMode="auto">
              <a:xfrm>
                <a:off x="89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7" name="Line 310"/>
              <p:cNvSpPr>
                <a:spLocks noChangeShapeType="1"/>
              </p:cNvSpPr>
              <p:nvPr/>
            </p:nvSpPr>
            <p:spPr bwMode="auto">
              <a:xfrm>
                <a:off x="90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8" name="Line 311"/>
              <p:cNvSpPr>
                <a:spLocks noChangeShapeType="1"/>
              </p:cNvSpPr>
              <p:nvPr/>
            </p:nvSpPr>
            <p:spPr bwMode="auto">
              <a:xfrm>
                <a:off x="92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59" name="Line 312"/>
              <p:cNvSpPr>
                <a:spLocks noChangeShapeType="1"/>
              </p:cNvSpPr>
              <p:nvPr/>
            </p:nvSpPr>
            <p:spPr bwMode="auto">
              <a:xfrm>
                <a:off x="93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0" name="Line 313"/>
              <p:cNvSpPr>
                <a:spLocks noChangeShapeType="1"/>
              </p:cNvSpPr>
              <p:nvPr/>
            </p:nvSpPr>
            <p:spPr bwMode="auto">
              <a:xfrm>
                <a:off x="94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1" name="Line 314"/>
              <p:cNvSpPr>
                <a:spLocks noChangeShapeType="1"/>
              </p:cNvSpPr>
              <p:nvPr/>
            </p:nvSpPr>
            <p:spPr bwMode="auto">
              <a:xfrm>
                <a:off x="95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2" name="Line 315"/>
              <p:cNvSpPr>
                <a:spLocks noChangeShapeType="1"/>
              </p:cNvSpPr>
              <p:nvPr/>
            </p:nvSpPr>
            <p:spPr bwMode="auto">
              <a:xfrm>
                <a:off x="96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3" name="Line 316"/>
              <p:cNvSpPr>
                <a:spLocks noChangeShapeType="1"/>
              </p:cNvSpPr>
              <p:nvPr/>
            </p:nvSpPr>
            <p:spPr bwMode="auto">
              <a:xfrm>
                <a:off x="98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4" name="Line 317"/>
              <p:cNvSpPr>
                <a:spLocks noChangeShapeType="1"/>
              </p:cNvSpPr>
              <p:nvPr/>
            </p:nvSpPr>
            <p:spPr bwMode="auto">
              <a:xfrm>
                <a:off x="99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5" name="Line 318"/>
              <p:cNvSpPr>
                <a:spLocks noChangeShapeType="1"/>
              </p:cNvSpPr>
              <p:nvPr/>
            </p:nvSpPr>
            <p:spPr bwMode="auto">
              <a:xfrm>
                <a:off x="100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6" name="Line 319"/>
              <p:cNvSpPr>
                <a:spLocks noChangeShapeType="1"/>
              </p:cNvSpPr>
              <p:nvPr/>
            </p:nvSpPr>
            <p:spPr bwMode="auto">
              <a:xfrm>
                <a:off x="101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7" name="Line 320"/>
              <p:cNvSpPr>
                <a:spLocks noChangeShapeType="1"/>
              </p:cNvSpPr>
              <p:nvPr/>
            </p:nvSpPr>
            <p:spPr bwMode="auto">
              <a:xfrm>
                <a:off x="102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8" name="Line 321"/>
              <p:cNvSpPr>
                <a:spLocks noChangeShapeType="1"/>
              </p:cNvSpPr>
              <p:nvPr/>
            </p:nvSpPr>
            <p:spPr bwMode="auto">
              <a:xfrm>
                <a:off x="104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69" name="Line 322"/>
              <p:cNvSpPr>
                <a:spLocks noChangeShapeType="1"/>
              </p:cNvSpPr>
              <p:nvPr/>
            </p:nvSpPr>
            <p:spPr bwMode="auto">
              <a:xfrm>
                <a:off x="105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0" name="Line 323"/>
              <p:cNvSpPr>
                <a:spLocks noChangeShapeType="1"/>
              </p:cNvSpPr>
              <p:nvPr/>
            </p:nvSpPr>
            <p:spPr bwMode="auto">
              <a:xfrm>
                <a:off x="106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1" name="Line 324"/>
              <p:cNvSpPr>
                <a:spLocks noChangeShapeType="1"/>
              </p:cNvSpPr>
              <p:nvPr/>
            </p:nvSpPr>
            <p:spPr bwMode="auto">
              <a:xfrm>
                <a:off x="107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2" name="Line 325"/>
              <p:cNvSpPr>
                <a:spLocks noChangeShapeType="1"/>
              </p:cNvSpPr>
              <p:nvPr/>
            </p:nvSpPr>
            <p:spPr bwMode="auto">
              <a:xfrm>
                <a:off x="108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3" name="Line 326"/>
              <p:cNvSpPr>
                <a:spLocks noChangeShapeType="1"/>
              </p:cNvSpPr>
              <p:nvPr/>
            </p:nvSpPr>
            <p:spPr bwMode="auto">
              <a:xfrm>
                <a:off x="110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4" name="Line 327"/>
              <p:cNvSpPr>
                <a:spLocks noChangeShapeType="1"/>
              </p:cNvSpPr>
              <p:nvPr/>
            </p:nvSpPr>
            <p:spPr bwMode="auto">
              <a:xfrm>
                <a:off x="111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5" name="Line 328"/>
              <p:cNvSpPr>
                <a:spLocks noChangeShapeType="1"/>
              </p:cNvSpPr>
              <p:nvPr/>
            </p:nvSpPr>
            <p:spPr bwMode="auto">
              <a:xfrm>
                <a:off x="112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6" name="Line 329"/>
              <p:cNvSpPr>
                <a:spLocks noChangeShapeType="1"/>
              </p:cNvSpPr>
              <p:nvPr/>
            </p:nvSpPr>
            <p:spPr bwMode="auto">
              <a:xfrm>
                <a:off x="113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7" name="Line 330"/>
              <p:cNvSpPr>
                <a:spLocks noChangeShapeType="1"/>
              </p:cNvSpPr>
              <p:nvPr/>
            </p:nvSpPr>
            <p:spPr bwMode="auto">
              <a:xfrm>
                <a:off x="114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8" name="Line 331"/>
              <p:cNvSpPr>
                <a:spLocks noChangeShapeType="1"/>
              </p:cNvSpPr>
              <p:nvPr/>
            </p:nvSpPr>
            <p:spPr bwMode="auto">
              <a:xfrm>
                <a:off x="116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79" name="Line 332"/>
              <p:cNvSpPr>
                <a:spLocks noChangeShapeType="1"/>
              </p:cNvSpPr>
              <p:nvPr/>
            </p:nvSpPr>
            <p:spPr bwMode="auto">
              <a:xfrm>
                <a:off x="117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0" name="Line 333"/>
              <p:cNvSpPr>
                <a:spLocks noChangeShapeType="1"/>
              </p:cNvSpPr>
              <p:nvPr/>
            </p:nvSpPr>
            <p:spPr bwMode="auto">
              <a:xfrm>
                <a:off x="118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1" name="Line 334"/>
              <p:cNvSpPr>
                <a:spLocks noChangeShapeType="1"/>
              </p:cNvSpPr>
              <p:nvPr/>
            </p:nvSpPr>
            <p:spPr bwMode="auto">
              <a:xfrm>
                <a:off x="119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2" name="Line 335"/>
              <p:cNvSpPr>
                <a:spLocks noChangeShapeType="1"/>
              </p:cNvSpPr>
              <p:nvPr/>
            </p:nvSpPr>
            <p:spPr bwMode="auto">
              <a:xfrm>
                <a:off x="120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3" name="Line 336"/>
              <p:cNvSpPr>
                <a:spLocks noChangeShapeType="1"/>
              </p:cNvSpPr>
              <p:nvPr/>
            </p:nvSpPr>
            <p:spPr bwMode="auto">
              <a:xfrm>
                <a:off x="122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4" name="Line 337"/>
              <p:cNvSpPr>
                <a:spLocks noChangeShapeType="1"/>
              </p:cNvSpPr>
              <p:nvPr/>
            </p:nvSpPr>
            <p:spPr bwMode="auto">
              <a:xfrm>
                <a:off x="123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5" name="Line 338"/>
              <p:cNvSpPr>
                <a:spLocks noChangeShapeType="1"/>
              </p:cNvSpPr>
              <p:nvPr/>
            </p:nvSpPr>
            <p:spPr bwMode="auto">
              <a:xfrm>
                <a:off x="124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6" name="Line 339"/>
              <p:cNvSpPr>
                <a:spLocks noChangeShapeType="1"/>
              </p:cNvSpPr>
              <p:nvPr/>
            </p:nvSpPr>
            <p:spPr bwMode="auto">
              <a:xfrm>
                <a:off x="125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7" name="Line 340"/>
              <p:cNvSpPr>
                <a:spLocks noChangeShapeType="1"/>
              </p:cNvSpPr>
              <p:nvPr/>
            </p:nvSpPr>
            <p:spPr bwMode="auto">
              <a:xfrm>
                <a:off x="126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8" name="Line 341"/>
              <p:cNvSpPr>
                <a:spLocks noChangeShapeType="1"/>
              </p:cNvSpPr>
              <p:nvPr/>
            </p:nvSpPr>
            <p:spPr bwMode="auto">
              <a:xfrm>
                <a:off x="128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89" name="Line 342"/>
              <p:cNvSpPr>
                <a:spLocks noChangeShapeType="1"/>
              </p:cNvSpPr>
              <p:nvPr/>
            </p:nvSpPr>
            <p:spPr bwMode="auto">
              <a:xfrm>
                <a:off x="129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0" name="Line 343"/>
              <p:cNvSpPr>
                <a:spLocks noChangeShapeType="1"/>
              </p:cNvSpPr>
              <p:nvPr/>
            </p:nvSpPr>
            <p:spPr bwMode="auto">
              <a:xfrm>
                <a:off x="130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1" name="Line 344"/>
              <p:cNvSpPr>
                <a:spLocks noChangeShapeType="1"/>
              </p:cNvSpPr>
              <p:nvPr/>
            </p:nvSpPr>
            <p:spPr bwMode="auto">
              <a:xfrm>
                <a:off x="131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2" name="Line 345"/>
              <p:cNvSpPr>
                <a:spLocks noChangeShapeType="1"/>
              </p:cNvSpPr>
              <p:nvPr/>
            </p:nvSpPr>
            <p:spPr bwMode="auto">
              <a:xfrm>
                <a:off x="132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3" name="Line 346"/>
              <p:cNvSpPr>
                <a:spLocks noChangeShapeType="1"/>
              </p:cNvSpPr>
              <p:nvPr/>
            </p:nvSpPr>
            <p:spPr bwMode="auto">
              <a:xfrm>
                <a:off x="134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4" name="Line 347"/>
              <p:cNvSpPr>
                <a:spLocks noChangeShapeType="1"/>
              </p:cNvSpPr>
              <p:nvPr/>
            </p:nvSpPr>
            <p:spPr bwMode="auto">
              <a:xfrm>
                <a:off x="135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5" name="Line 348"/>
              <p:cNvSpPr>
                <a:spLocks noChangeShapeType="1"/>
              </p:cNvSpPr>
              <p:nvPr/>
            </p:nvSpPr>
            <p:spPr bwMode="auto">
              <a:xfrm>
                <a:off x="136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6" name="Line 349"/>
              <p:cNvSpPr>
                <a:spLocks noChangeShapeType="1"/>
              </p:cNvSpPr>
              <p:nvPr/>
            </p:nvSpPr>
            <p:spPr bwMode="auto">
              <a:xfrm>
                <a:off x="137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7" name="Line 350"/>
              <p:cNvSpPr>
                <a:spLocks noChangeShapeType="1"/>
              </p:cNvSpPr>
              <p:nvPr/>
            </p:nvSpPr>
            <p:spPr bwMode="auto">
              <a:xfrm>
                <a:off x="138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8" name="Line 351"/>
              <p:cNvSpPr>
                <a:spLocks noChangeShapeType="1"/>
              </p:cNvSpPr>
              <p:nvPr/>
            </p:nvSpPr>
            <p:spPr bwMode="auto">
              <a:xfrm>
                <a:off x="140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699" name="Line 352"/>
              <p:cNvSpPr>
                <a:spLocks noChangeShapeType="1"/>
              </p:cNvSpPr>
              <p:nvPr/>
            </p:nvSpPr>
            <p:spPr bwMode="auto">
              <a:xfrm>
                <a:off x="141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0" name="Line 353"/>
              <p:cNvSpPr>
                <a:spLocks noChangeShapeType="1"/>
              </p:cNvSpPr>
              <p:nvPr/>
            </p:nvSpPr>
            <p:spPr bwMode="auto">
              <a:xfrm>
                <a:off x="1425"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1" name="Line 354"/>
              <p:cNvSpPr>
                <a:spLocks noChangeShapeType="1"/>
              </p:cNvSpPr>
              <p:nvPr/>
            </p:nvSpPr>
            <p:spPr bwMode="auto">
              <a:xfrm>
                <a:off x="143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2" name="Line 355"/>
              <p:cNvSpPr>
                <a:spLocks noChangeShapeType="1"/>
              </p:cNvSpPr>
              <p:nvPr/>
            </p:nvSpPr>
            <p:spPr bwMode="auto">
              <a:xfrm>
                <a:off x="144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3" name="Line 356"/>
              <p:cNvSpPr>
                <a:spLocks noChangeShapeType="1"/>
              </p:cNvSpPr>
              <p:nvPr/>
            </p:nvSpPr>
            <p:spPr bwMode="auto">
              <a:xfrm>
                <a:off x="146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4" name="Line 357"/>
              <p:cNvSpPr>
                <a:spLocks noChangeShapeType="1"/>
              </p:cNvSpPr>
              <p:nvPr/>
            </p:nvSpPr>
            <p:spPr bwMode="auto">
              <a:xfrm>
                <a:off x="1473"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5" name="Line 358"/>
              <p:cNvSpPr>
                <a:spLocks noChangeShapeType="1"/>
              </p:cNvSpPr>
              <p:nvPr/>
            </p:nvSpPr>
            <p:spPr bwMode="auto">
              <a:xfrm>
                <a:off x="148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6" name="Line 359"/>
              <p:cNvSpPr>
                <a:spLocks noChangeShapeType="1"/>
              </p:cNvSpPr>
              <p:nvPr/>
            </p:nvSpPr>
            <p:spPr bwMode="auto">
              <a:xfrm>
                <a:off x="149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7" name="Line 360"/>
              <p:cNvSpPr>
                <a:spLocks noChangeShapeType="1"/>
              </p:cNvSpPr>
              <p:nvPr/>
            </p:nvSpPr>
            <p:spPr bwMode="auto">
              <a:xfrm>
                <a:off x="150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8" name="Line 361"/>
              <p:cNvSpPr>
                <a:spLocks noChangeShapeType="1"/>
              </p:cNvSpPr>
              <p:nvPr/>
            </p:nvSpPr>
            <p:spPr bwMode="auto">
              <a:xfrm>
                <a:off x="1521"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09" name="Line 362"/>
              <p:cNvSpPr>
                <a:spLocks noChangeShapeType="1"/>
              </p:cNvSpPr>
              <p:nvPr/>
            </p:nvSpPr>
            <p:spPr bwMode="auto">
              <a:xfrm>
                <a:off x="153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0" name="Line 363"/>
              <p:cNvSpPr>
                <a:spLocks noChangeShapeType="1"/>
              </p:cNvSpPr>
              <p:nvPr/>
            </p:nvSpPr>
            <p:spPr bwMode="auto">
              <a:xfrm>
                <a:off x="154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1" name="Line 364"/>
              <p:cNvSpPr>
                <a:spLocks noChangeShapeType="1"/>
              </p:cNvSpPr>
              <p:nvPr/>
            </p:nvSpPr>
            <p:spPr bwMode="auto">
              <a:xfrm>
                <a:off x="155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2" name="Line 365"/>
              <p:cNvSpPr>
                <a:spLocks noChangeShapeType="1"/>
              </p:cNvSpPr>
              <p:nvPr/>
            </p:nvSpPr>
            <p:spPr bwMode="auto">
              <a:xfrm>
                <a:off x="1569"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3" name="Line 366"/>
              <p:cNvSpPr>
                <a:spLocks noChangeShapeType="1"/>
              </p:cNvSpPr>
              <p:nvPr/>
            </p:nvSpPr>
            <p:spPr bwMode="auto">
              <a:xfrm>
                <a:off x="158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4" name="Line 367"/>
              <p:cNvSpPr>
                <a:spLocks noChangeShapeType="1"/>
              </p:cNvSpPr>
              <p:nvPr/>
            </p:nvSpPr>
            <p:spPr bwMode="auto">
              <a:xfrm>
                <a:off x="159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5" name="Line 368"/>
              <p:cNvSpPr>
                <a:spLocks noChangeShapeType="1"/>
              </p:cNvSpPr>
              <p:nvPr/>
            </p:nvSpPr>
            <p:spPr bwMode="auto">
              <a:xfrm>
                <a:off x="160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6" name="Line 369"/>
              <p:cNvSpPr>
                <a:spLocks noChangeShapeType="1"/>
              </p:cNvSpPr>
              <p:nvPr/>
            </p:nvSpPr>
            <p:spPr bwMode="auto">
              <a:xfrm>
                <a:off x="1617"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7" name="Line 370"/>
              <p:cNvSpPr>
                <a:spLocks noChangeShapeType="1"/>
              </p:cNvSpPr>
              <p:nvPr/>
            </p:nvSpPr>
            <p:spPr bwMode="auto">
              <a:xfrm>
                <a:off x="162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8" name="Line 371"/>
              <p:cNvSpPr>
                <a:spLocks noChangeShapeType="1"/>
              </p:cNvSpPr>
              <p:nvPr/>
            </p:nvSpPr>
            <p:spPr bwMode="auto">
              <a:xfrm>
                <a:off x="164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19" name="Line 372"/>
              <p:cNvSpPr>
                <a:spLocks noChangeShapeType="1"/>
              </p:cNvSpPr>
              <p:nvPr/>
            </p:nvSpPr>
            <p:spPr bwMode="auto">
              <a:xfrm>
                <a:off x="165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0" name="Line 373"/>
              <p:cNvSpPr>
                <a:spLocks noChangeShapeType="1"/>
              </p:cNvSpPr>
              <p:nvPr/>
            </p:nvSpPr>
            <p:spPr bwMode="auto">
              <a:xfrm>
                <a:off x="1665"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1" name="Line 374"/>
              <p:cNvSpPr>
                <a:spLocks noChangeShapeType="1"/>
              </p:cNvSpPr>
              <p:nvPr/>
            </p:nvSpPr>
            <p:spPr bwMode="auto">
              <a:xfrm>
                <a:off x="167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2" name="Line 375"/>
              <p:cNvSpPr>
                <a:spLocks noChangeShapeType="1"/>
              </p:cNvSpPr>
              <p:nvPr/>
            </p:nvSpPr>
            <p:spPr bwMode="auto">
              <a:xfrm>
                <a:off x="168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3" name="Line 376"/>
              <p:cNvSpPr>
                <a:spLocks noChangeShapeType="1"/>
              </p:cNvSpPr>
              <p:nvPr/>
            </p:nvSpPr>
            <p:spPr bwMode="auto">
              <a:xfrm>
                <a:off x="170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4" name="Line 377"/>
              <p:cNvSpPr>
                <a:spLocks noChangeShapeType="1"/>
              </p:cNvSpPr>
              <p:nvPr/>
            </p:nvSpPr>
            <p:spPr bwMode="auto">
              <a:xfrm>
                <a:off x="1713"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5" name="Line 378"/>
              <p:cNvSpPr>
                <a:spLocks noChangeShapeType="1"/>
              </p:cNvSpPr>
              <p:nvPr/>
            </p:nvSpPr>
            <p:spPr bwMode="auto">
              <a:xfrm>
                <a:off x="172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6" name="Line 379"/>
              <p:cNvSpPr>
                <a:spLocks noChangeShapeType="1"/>
              </p:cNvSpPr>
              <p:nvPr/>
            </p:nvSpPr>
            <p:spPr bwMode="auto">
              <a:xfrm>
                <a:off x="173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7" name="Line 380"/>
              <p:cNvSpPr>
                <a:spLocks noChangeShapeType="1"/>
              </p:cNvSpPr>
              <p:nvPr/>
            </p:nvSpPr>
            <p:spPr bwMode="auto">
              <a:xfrm>
                <a:off x="174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8" name="Line 381"/>
              <p:cNvSpPr>
                <a:spLocks noChangeShapeType="1"/>
              </p:cNvSpPr>
              <p:nvPr/>
            </p:nvSpPr>
            <p:spPr bwMode="auto">
              <a:xfrm>
                <a:off x="1761"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29" name="Line 382"/>
              <p:cNvSpPr>
                <a:spLocks noChangeShapeType="1"/>
              </p:cNvSpPr>
              <p:nvPr/>
            </p:nvSpPr>
            <p:spPr bwMode="auto">
              <a:xfrm>
                <a:off x="177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0" name="Line 383"/>
              <p:cNvSpPr>
                <a:spLocks noChangeShapeType="1"/>
              </p:cNvSpPr>
              <p:nvPr/>
            </p:nvSpPr>
            <p:spPr bwMode="auto">
              <a:xfrm>
                <a:off x="178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1" name="Line 384"/>
              <p:cNvSpPr>
                <a:spLocks noChangeShapeType="1"/>
              </p:cNvSpPr>
              <p:nvPr/>
            </p:nvSpPr>
            <p:spPr bwMode="auto">
              <a:xfrm>
                <a:off x="179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2" name="Line 385"/>
              <p:cNvSpPr>
                <a:spLocks noChangeShapeType="1"/>
              </p:cNvSpPr>
              <p:nvPr/>
            </p:nvSpPr>
            <p:spPr bwMode="auto">
              <a:xfrm>
                <a:off x="1809"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3" name="Line 386"/>
              <p:cNvSpPr>
                <a:spLocks noChangeShapeType="1"/>
              </p:cNvSpPr>
              <p:nvPr/>
            </p:nvSpPr>
            <p:spPr bwMode="auto">
              <a:xfrm>
                <a:off x="182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4" name="Line 387"/>
              <p:cNvSpPr>
                <a:spLocks noChangeShapeType="1"/>
              </p:cNvSpPr>
              <p:nvPr/>
            </p:nvSpPr>
            <p:spPr bwMode="auto">
              <a:xfrm>
                <a:off x="183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5" name="Line 388"/>
              <p:cNvSpPr>
                <a:spLocks noChangeShapeType="1"/>
              </p:cNvSpPr>
              <p:nvPr/>
            </p:nvSpPr>
            <p:spPr bwMode="auto">
              <a:xfrm>
                <a:off x="184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6" name="Line 389"/>
              <p:cNvSpPr>
                <a:spLocks noChangeShapeType="1"/>
              </p:cNvSpPr>
              <p:nvPr/>
            </p:nvSpPr>
            <p:spPr bwMode="auto">
              <a:xfrm>
                <a:off x="1857"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7" name="Line 390"/>
              <p:cNvSpPr>
                <a:spLocks noChangeShapeType="1"/>
              </p:cNvSpPr>
              <p:nvPr/>
            </p:nvSpPr>
            <p:spPr bwMode="auto">
              <a:xfrm>
                <a:off x="186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8" name="Line 391"/>
              <p:cNvSpPr>
                <a:spLocks noChangeShapeType="1"/>
              </p:cNvSpPr>
              <p:nvPr/>
            </p:nvSpPr>
            <p:spPr bwMode="auto">
              <a:xfrm>
                <a:off x="188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39" name="Line 392"/>
              <p:cNvSpPr>
                <a:spLocks noChangeShapeType="1"/>
              </p:cNvSpPr>
              <p:nvPr/>
            </p:nvSpPr>
            <p:spPr bwMode="auto">
              <a:xfrm>
                <a:off x="189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0" name="Line 393"/>
              <p:cNvSpPr>
                <a:spLocks noChangeShapeType="1"/>
              </p:cNvSpPr>
              <p:nvPr/>
            </p:nvSpPr>
            <p:spPr bwMode="auto">
              <a:xfrm>
                <a:off x="1905"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1" name="Line 394"/>
              <p:cNvSpPr>
                <a:spLocks noChangeShapeType="1"/>
              </p:cNvSpPr>
              <p:nvPr/>
            </p:nvSpPr>
            <p:spPr bwMode="auto">
              <a:xfrm>
                <a:off x="191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2" name="Line 395"/>
              <p:cNvSpPr>
                <a:spLocks noChangeShapeType="1"/>
              </p:cNvSpPr>
              <p:nvPr/>
            </p:nvSpPr>
            <p:spPr bwMode="auto">
              <a:xfrm>
                <a:off x="192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3" name="Line 396"/>
              <p:cNvSpPr>
                <a:spLocks noChangeShapeType="1"/>
              </p:cNvSpPr>
              <p:nvPr/>
            </p:nvSpPr>
            <p:spPr bwMode="auto">
              <a:xfrm>
                <a:off x="194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4" name="Line 397"/>
              <p:cNvSpPr>
                <a:spLocks noChangeShapeType="1"/>
              </p:cNvSpPr>
              <p:nvPr/>
            </p:nvSpPr>
            <p:spPr bwMode="auto">
              <a:xfrm>
                <a:off x="1953"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5" name="Line 398"/>
              <p:cNvSpPr>
                <a:spLocks noChangeShapeType="1"/>
              </p:cNvSpPr>
              <p:nvPr/>
            </p:nvSpPr>
            <p:spPr bwMode="auto">
              <a:xfrm>
                <a:off x="196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6" name="Line 399"/>
              <p:cNvSpPr>
                <a:spLocks noChangeShapeType="1"/>
              </p:cNvSpPr>
              <p:nvPr/>
            </p:nvSpPr>
            <p:spPr bwMode="auto">
              <a:xfrm>
                <a:off x="1976"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7" name="Line 400"/>
              <p:cNvSpPr>
                <a:spLocks noChangeShapeType="1"/>
              </p:cNvSpPr>
              <p:nvPr/>
            </p:nvSpPr>
            <p:spPr bwMode="auto">
              <a:xfrm>
                <a:off x="198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8" name="Line 401"/>
              <p:cNvSpPr>
                <a:spLocks noChangeShapeType="1"/>
              </p:cNvSpPr>
              <p:nvPr/>
            </p:nvSpPr>
            <p:spPr bwMode="auto">
              <a:xfrm>
                <a:off x="2001"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49" name="Line 402"/>
              <p:cNvSpPr>
                <a:spLocks noChangeShapeType="1"/>
              </p:cNvSpPr>
              <p:nvPr/>
            </p:nvSpPr>
            <p:spPr bwMode="auto">
              <a:xfrm>
                <a:off x="201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50" name="Line 403"/>
              <p:cNvSpPr>
                <a:spLocks noChangeShapeType="1"/>
              </p:cNvSpPr>
              <p:nvPr/>
            </p:nvSpPr>
            <p:spPr bwMode="auto">
              <a:xfrm>
                <a:off x="2024"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51" name="Line 404"/>
              <p:cNvSpPr>
                <a:spLocks noChangeShapeType="1"/>
              </p:cNvSpPr>
              <p:nvPr/>
            </p:nvSpPr>
            <p:spPr bwMode="auto">
              <a:xfrm>
                <a:off x="203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752" name="Line 405"/>
              <p:cNvSpPr>
                <a:spLocks noChangeShapeType="1"/>
              </p:cNvSpPr>
              <p:nvPr/>
            </p:nvSpPr>
            <p:spPr bwMode="auto">
              <a:xfrm>
                <a:off x="2049"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1" name="Group 607"/>
            <p:cNvGrpSpPr>
              <a:grpSpLocks/>
            </p:cNvGrpSpPr>
            <p:nvPr/>
          </p:nvGrpSpPr>
          <p:grpSpPr bwMode="auto">
            <a:xfrm>
              <a:off x="-338" y="2757"/>
              <a:ext cx="2554" cy="318"/>
              <a:chOff x="-338" y="2757"/>
              <a:chExt cx="2554" cy="318"/>
            </a:xfrm>
          </p:grpSpPr>
          <p:sp>
            <p:nvSpPr>
              <p:cNvPr id="15353" name="Line 407"/>
              <p:cNvSpPr>
                <a:spLocks noChangeShapeType="1"/>
              </p:cNvSpPr>
              <p:nvPr/>
            </p:nvSpPr>
            <p:spPr bwMode="auto">
              <a:xfrm>
                <a:off x="206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54" name="Line 408"/>
              <p:cNvSpPr>
                <a:spLocks noChangeShapeType="1"/>
              </p:cNvSpPr>
              <p:nvPr/>
            </p:nvSpPr>
            <p:spPr bwMode="auto">
              <a:xfrm>
                <a:off x="2072"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55" name="Line 409"/>
              <p:cNvSpPr>
                <a:spLocks noChangeShapeType="1"/>
              </p:cNvSpPr>
              <p:nvPr/>
            </p:nvSpPr>
            <p:spPr bwMode="auto">
              <a:xfrm>
                <a:off x="208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56" name="Line 410"/>
              <p:cNvSpPr>
                <a:spLocks noChangeShapeType="1"/>
              </p:cNvSpPr>
              <p:nvPr/>
            </p:nvSpPr>
            <p:spPr bwMode="auto">
              <a:xfrm>
                <a:off x="2097"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57" name="Line 411"/>
              <p:cNvSpPr>
                <a:spLocks noChangeShapeType="1"/>
              </p:cNvSpPr>
              <p:nvPr/>
            </p:nvSpPr>
            <p:spPr bwMode="auto">
              <a:xfrm>
                <a:off x="2108"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58" name="Line 412"/>
              <p:cNvSpPr>
                <a:spLocks noChangeShapeType="1"/>
              </p:cNvSpPr>
              <p:nvPr/>
            </p:nvSpPr>
            <p:spPr bwMode="auto">
              <a:xfrm>
                <a:off x="2120"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59" name="Line 413"/>
              <p:cNvSpPr>
                <a:spLocks noChangeShapeType="1"/>
              </p:cNvSpPr>
              <p:nvPr/>
            </p:nvSpPr>
            <p:spPr bwMode="auto">
              <a:xfrm>
                <a:off x="2132"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60" name="Line 414"/>
              <p:cNvSpPr>
                <a:spLocks noChangeShapeType="1"/>
              </p:cNvSpPr>
              <p:nvPr/>
            </p:nvSpPr>
            <p:spPr bwMode="auto">
              <a:xfrm>
                <a:off x="2145"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61" name="Line 415"/>
              <p:cNvSpPr>
                <a:spLocks noChangeShapeType="1"/>
              </p:cNvSpPr>
              <p:nvPr/>
            </p:nvSpPr>
            <p:spPr bwMode="auto">
              <a:xfrm>
                <a:off x="2156"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62" name="Line 416"/>
              <p:cNvSpPr>
                <a:spLocks noChangeShapeType="1"/>
              </p:cNvSpPr>
              <p:nvPr/>
            </p:nvSpPr>
            <p:spPr bwMode="auto">
              <a:xfrm>
                <a:off x="2168" y="3042"/>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63" name="Line 417"/>
              <p:cNvSpPr>
                <a:spLocks noChangeShapeType="1"/>
              </p:cNvSpPr>
              <p:nvPr/>
            </p:nvSpPr>
            <p:spPr bwMode="auto">
              <a:xfrm>
                <a:off x="2180"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64" name="Line 418"/>
              <p:cNvSpPr>
                <a:spLocks noChangeShapeType="1"/>
              </p:cNvSpPr>
              <p:nvPr/>
            </p:nvSpPr>
            <p:spPr bwMode="auto">
              <a:xfrm>
                <a:off x="2193" y="3042"/>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65" name="Line 419"/>
              <p:cNvSpPr>
                <a:spLocks noChangeShapeType="1"/>
              </p:cNvSpPr>
              <p:nvPr/>
            </p:nvSpPr>
            <p:spPr bwMode="auto">
              <a:xfrm>
                <a:off x="2204" y="3042"/>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66" name="Line 420"/>
              <p:cNvSpPr>
                <a:spLocks noChangeShapeType="1"/>
              </p:cNvSpPr>
              <p:nvPr/>
            </p:nvSpPr>
            <p:spPr bwMode="auto">
              <a:xfrm>
                <a:off x="-232" y="3042"/>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67" name="Line 421"/>
              <p:cNvSpPr>
                <a:spLocks noChangeShapeType="1"/>
              </p:cNvSpPr>
              <p:nvPr/>
            </p:nvSpPr>
            <p:spPr bwMode="auto">
              <a:xfrm flipH="1">
                <a:off x="2191" y="3042"/>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68" name="Freeform 422"/>
              <p:cNvSpPr>
                <a:spLocks noEditPoints="1"/>
              </p:cNvSpPr>
              <p:nvPr/>
            </p:nvSpPr>
            <p:spPr bwMode="auto">
              <a:xfrm>
                <a:off x="-338" y="3005"/>
                <a:ext cx="44" cy="70"/>
              </a:xfrm>
              <a:custGeom>
                <a:avLst/>
                <a:gdLst>
                  <a:gd name="T0" fmla="*/ 0 w 89"/>
                  <a:gd name="T1" fmla="*/ 70 h 140"/>
                  <a:gd name="T2" fmla="*/ 2 w 89"/>
                  <a:gd name="T3" fmla="*/ 49 h 140"/>
                  <a:gd name="T4" fmla="*/ 6 w 89"/>
                  <a:gd name="T5" fmla="*/ 31 h 140"/>
                  <a:gd name="T6" fmla="*/ 9 w 89"/>
                  <a:gd name="T7" fmla="*/ 21 h 140"/>
                  <a:gd name="T8" fmla="*/ 14 w 89"/>
                  <a:gd name="T9" fmla="*/ 14 h 140"/>
                  <a:gd name="T10" fmla="*/ 20 w 89"/>
                  <a:gd name="T11" fmla="*/ 9 h 140"/>
                  <a:gd name="T12" fmla="*/ 27 w 89"/>
                  <a:gd name="T13" fmla="*/ 3 h 140"/>
                  <a:gd name="T14" fmla="*/ 35 w 89"/>
                  <a:gd name="T15" fmla="*/ 2 h 140"/>
                  <a:gd name="T16" fmla="*/ 46 w 89"/>
                  <a:gd name="T17" fmla="*/ 0 h 140"/>
                  <a:gd name="T18" fmla="*/ 56 w 89"/>
                  <a:gd name="T19" fmla="*/ 2 h 140"/>
                  <a:gd name="T20" fmla="*/ 65 w 89"/>
                  <a:gd name="T21" fmla="*/ 5 h 140"/>
                  <a:gd name="T22" fmla="*/ 70 w 89"/>
                  <a:gd name="T23" fmla="*/ 9 h 140"/>
                  <a:gd name="T24" fmla="*/ 76 w 89"/>
                  <a:gd name="T25" fmla="*/ 12 h 140"/>
                  <a:gd name="T26" fmla="*/ 79 w 89"/>
                  <a:gd name="T27" fmla="*/ 17 h 140"/>
                  <a:gd name="T28" fmla="*/ 84 w 89"/>
                  <a:gd name="T29" fmla="*/ 26 h 140"/>
                  <a:gd name="T30" fmla="*/ 88 w 89"/>
                  <a:gd name="T31" fmla="*/ 38 h 140"/>
                  <a:gd name="T32" fmla="*/ 89 w 89"/>
                  <a:gd name="T33" fmla="*/ 52 h 140"/>
                  <a:gd name="T34" fmla="*/ 89 w 89"/>
                  <a:gd name="T35" fmla="*/ 70 h 140"/>
                  <a:gd name="T36" fmla="*/ 89 w 89"/>
                  <a:gd name="T37" fmla="*/ 92 h 140"/>
                  <a:gd name="T38" fmla="*/ 86 w 89"/>
                  <a:gd name="T39" fmla="*/ 110 h 140"/>
                  <a:gd name="T40" fmla="*/ 81 w 89"/>
                  <a:gd name="T41" fmla="*/ 119 h 140"/>
                  <a:gd name="T42" fmla="*/ 76 w 89"/>
                  <a:gd name="T43" fmla="*/ 127 h 140"/>
                  <a:gd name="T44" fmla="*/ 70 w 89"/>
                  <a:gd name="T45" fmla="*/ 133 h 140"/>
                  <a:gd name="T46" fmla="*/ 63 w 89"/>
                  <a:gd name="T47" fmla="*/ 138 h 140"/>
                  <a:gd name="T48" fmla="*/ 55 w 89"/>
                  <a:gd name="T49" fmla="*/ 140 h 140"/>
                  <a:gd name="T50" fmla="*/ 46 w 89"/>
                  <a:gd name="T51" fmla="*/ 140 h 140"/>
                  <a:gd name="T52" fmla="*/ 27 w 89"/>
                  <a:gd name="T53" fmla="*/ 138 h 140"/>
                  <a:gd name="T54" fmla="*/ 14 w 89"/>
                  <a:gd name="T55" fmla="*/ 127 h 140"/>
                  <a:gd name="T56" fmla="*/ 6 w 89"/>
                  <a:gd name="T57" fmla="*/ 113 h 140"/>
                  <a:gd name="T58" fmla="*/ 2 w 89"/>
                  <a:gd name="T59" fmla="*/ 94 h 140"/>
                  <a:gd name="T60" fmla="*/ 0 w 89"/>
                  <a:gd name="T61" fmla="*/ 70 h 140"/>
                  <a:gd name="T62" fmla="*/ 18 w 89"/>
                  <a:gd name="T63" fmla="*/ 70 h 140"/>
                  <a:gd name="T64" fmla="*/ 20 w 89"/>
                  <a:gd name="T65" fmla="*/ 91 h 140"/>
                  <a:gd name="T66" fmla="*/ 21 w 89"/>
                  <a:gd name="T67" fmla="*/ 105 h 140"/>
                  <a:gd name="T68" fmla="*/ 27 w 89"/>
                  <a:gd name="T69" fmla="*/ 113 h 140"/>
                  <a:gd name="T70" fmla="*/ 32 w 89"/>
                  <a:gd name="T71" fmla="*/ 120 h 140"/>
                  <a:gd name="T72" fmla="*/ 37 w 89"/>
                  <a:gd name="T73" fmla="*/ 124 h 140"/>
                  <a:gd name="T74" fmla="*/ 46 w 89"/>
                  <a:gd name="T75" fmla="*/ 124 h 140"/>
                  <a:gd name="T76" fmla="*/ 53 w 89"/>
                  <a:gd name="T77" fmla="*/ 124 h 140"/>
                  <a:gd name="T78" fmla="*/ 58 w 89"/>
                  <a:gd name="T79" fmla="*/ 120 h 140"/>
                  <a:gd name="T80" fmla="*/ 65 w 89"/>
                  <a:gd name="T81" fmla="*/ 113 h 140"/>
                  <a:gd name="T82" fmla="*/ 69 w 89"/>
                  <a:gd name="T83" fmla="*/ 105 h 140"/>
                  <a:gd name="T84" fmla="*/ 72 w 89"/>
                  <a:gd name="T85" fmla="*/ 91 h 140"/>
                  <a:gd name="T86" fmla="*/ 72 w 89"/>
                  <a:gd name="T87" fmla="*/ 70 h 140"/>
                  <a:gd name="T88" fmla="*/ 72 w 89"/>
                  <a:gd name="T89" fmla="*/ 51 h 140"/>
                  <a:gd name="T90" fmla="*/ 69 w 89"/>
                  <a:gd name="T91" fmla="*/ 37 h 140"/>
                  <a:gd name="T92" fmla="*/ 65 w 89"/>
                  <a:gd name="T93" fmla="*/ 28 h 140"/>
                  <a:gd name="T94" fmla="*/ 60 w 89"/>
                  <a:gd name="T95" fmla="*/ 21 h 140"/>
                  <a:gd name="T96" fmla="*/ 53 w 89"/>
                  <a:gd name="T97" fmla="*/ 17 h 140"/>
                  <a:gd name="T98" fmla="*/ 46 w 89"/>
                  <a:gd name="T99" fmla="*/ 16 h 140"/>
                  <a:gd name="T100" fmla="*/ 37 w 89"/>
                  <a:gd name="T101" fmla="*/ 17 h 140"/>
                  <a:gd name="T102" fmla="*/ 32 w 89"/>
                  <a:gd name="T103" fmla="*/ 21 h 140"/>
                  <a:gd name="T104" fmla="*/ 27 w 89"/>
                  <a:gd name="T105" fmla="*/ 26 h 140"/>
                  <a:gd name="T106" fmla="*/ 21 w 89"/>
                  <a:gd name="T107" fmla="*/ 37 h 140"/>
                  <a:gd name="T108" fmla="*/ 20 w 89"/>
                  <a:gd name="T109" fmla="*/ 51 h 140"/>
                  <a:gd name="T110" fmla="*/ 18 w 89"/>
                  <a:gd name="T111" fmla="*/ 7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40">
                    <a:moveTo>
                      <a:pt x="0" y="70"/>
                    </a:moveTo>
                    <a:lnTo>
                      <a:pt x="2" y="49"/>
                    </a:lnTo>
                    <a:lnTo>
                      <a:pt x="6" y="31"/>
                    </a:lnTo>
                    <a:lnTo>
                      <a:pt x="9" y="21"/>
                    </a:lnTo>
                    <a:lnTo>
                      <a:pt x="14" y="14"/>
                    </a:lnTo>
                    <a:lnTo>
                      <a:pt x="20" y="9"/>
                    </a:lnTo>
                    <a:lnTo>
                      <a:pt x="27" y="3"/>
                    </a:lnTo>
                    <a:lnTo>
                      <a:pt x="35" y="2"/>
                    </a:lnTo>
                    <a:lnTo>
                      <a:pt x="46" y="0"/>
                    </a:lnTo>
                    <a:lnTo>
                      <a:pt x="56" y="2"/>
                    </a:lnTo>
                    <a:lnTo>
                      <a:pt x="65" y="5"/>
                    </a:lnTo>
                    <a:lnTo>
                      <a:pt x="70" y="9"/>
                    </a:lnTo>
                    <a:lnTo>
                      <a:pt x="76" y="12"/>
                    </a:lnTo>
                    <a:lnTo>
                      <a:pt x="79" y="17"/>
                    </a:lnTo>
                    <a:lnTo>
                      <a:pt x="84" y="26"/>
                    </a:lnTo>
                    <a:lnTo>
                      <a:pt x="88" y="38"/>
                    </a:lnTo>
                    <a:lnTo>
                      <a:pt x="89" y="52"/>
                    </a:lnTo>
                    <a:lnTo>
                      <a:pt x="89" y="70"/>
                    </a:lnTo>
                    <a:lnTo>
                      <a:pt x="89" y="92"/>
                    </a:lnTo>
                    <a:lnTo>
                      <a:pt x="86" y="110"/>
                    </a:lnTo>
                    <a:lnTo>
                      <a:pt x="81" y="119"/>
                    </a:lnTo>
                    <a:lnTo>
                      <a:pt x="76" y="127"/>
                    </a:lnTo>
                    <a:lnTo>
                      <a:pt x="70" y="133"/>
                    </a:lnTo>
                    <a:lnTo>
                      <a:pt x="63" y="138"/>
                    </a:lnTo>
                    <a:lnTo>
                      <a:pt x="55" y="140"/>
                    </a:lnTo>
                    <a:lnTo>
                      <a:pt x="46" y="140"/>
                    </a:lnTo>
                    <a:lnTo>
                      <a:pt x="27" y="138"/>
                    </a:lnTo>
                    <a:lnTo>
                      <a:pt x="14" y="127"/>
                    </a:lnTo>
                    <a:lnTo>
                      <a:pt x="6" y="113"/>
                    </a:lnTo>
                    <a:lnTo>
                      <a:pt x="2" y="94"/>
                    </a:lnTo>
                    <a:lnTo>
                      <a:pt x="0" y="70"/>
                    </a:lnTo>
                    <a:close/>
                    <a:moveTo>
                      <a:pt x="18" y="70"/>
                    </a:moveTo>
                    <a:lnTo>
                      <a:pt x="20" y="91"/>
                    </a:lnTo>
                    <a:lnTo>
                      <a:pt x="21" y="105"/>
                    </a:lnTo>
                    <a:lnTo>
                      <a:pt x="27" y="113"/>
                    </a:lnTo>
                    <a:lnTo>
                      <a:pt x="32" y="120"/>
                    </a:lnTo>
                    <a:lnTo>
                      <a:pt x="37" y="124"/>
                    </a:lnTo>
                    <a:lnTo>
                      <a:pt x="46" y="124"/>
                    </a:lnTo>
                    <a:lnTo>
                      <a:pt x="53" y="124"/>
                    </a:lnTo>
                    <a:lnTo>
                      <a:pt x="58" y="120"/>
                    </a:lnTo>
                    <a:lnTo>
                      <a:pt x="65" y="113"/>
                    </a:lnTo>
                    <a:lnTo>
                      <a:pt x="69" y="105"/>
                    </a:lnTo>
                    <a:lnTo>
                      <a:pt x="72" y="91"/>
                    </a:lnTo>
                    <a:lnTo>
                      <a:pt x="72" y="70"/>
                    </a:lnTo>
                    <a:lnTo>
                      <a:pt x="72" y="51"/>
                    </a:lnTo>
                    <a:lnTo>
                      <a:pt x="69" y="37"/>
                    </a:lnTo>
                    <a:lnTo>
                      <a:pt x="65" y="28"/>
                    </a:lnTo>
                    <a:lnTo>
                      <a:pt x="60" y="21"/>
                    </a:lnTo>
                    <a:lnTo>
                      <a:pt x="53" y="17"/>
                    </a:lnTo>
                    <a:lnTo>
                      <a:pt x="46" y="16"/>
                    </a:lnTo>
                    <a:lnTo>
                      <a:pt x="37" y="17"/>
                    </a:lnTo>
                    <a:lnTo>
                      <a:pt x="32" y="21"/>
                    </a:lnTo>
                    <a:lnTo>
                      <a:pt x="27" y="26"/>
                    </a:lnTo>
                    <a:lnTo>
                      <a:pt x="21" y="37"/>
                    </a:lnTo>
                    <a:lnTo>
                      <a:pt x="20" y="51"/>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369" name="Line 423"/>
              <p:cNvSpPr>
                <a:spLocks noChangeShapeType="1"/>
              </p:cNvSpPr>
              <p:nvPr/>
            </p:nvSpPr>
            <p:spPr bwMode="auto">
              <a:xfrm>
                <a:off x="-23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0" name="Line 424"/>
              <p:cNvSpPr>
                <a:spLocks noChangeShapeType="1"/>
              </p:cNvSpPr>
              <p:nvPr/>
            </p:nvSpPr>
            <p:spPr bwMode="auto">
              <a:xfrm>
                <a:off x="-22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1" name="Line 425"/>
              <p:cNvSpPr>
                <a:spLocks noChangeShapeType="1"/>
              </p:cNvSpPr>
              <p:nvPr/>
            </p:nvSpPr>
            <p:spPr bwMode="auto">
              <a:xfrm>
                <a:off x="-20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2" name="Line 426"/>
              <p:cNvSpPr>
                <a:spLocks noChangeShapeType="1"/>
              </p:cNvSpPr>
              <p:nvPr/>
            </p:nvSpPr>
            <p:spPr bwMode="auto">
              <a:xfrm>
                <a:off x="-19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3" name="Line 427"/>
              <p:cNvSpPr>
                <a:spLocks noChangeShapeType="1"/>
              </p:cNvSpPr>
              <p:nvPr/>
            </p:nvSpPr>
            <p:spPr bwMode="auto">
              <a:xfrm>
                <a:off x="-18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4" name="Line 428"/>
              <p:cNvSpPr>
                <a:spLocks noChangeShapeType="1"/>
              </p:cNvSpPr>
              <p:nvPr/>
            </p:nvSpPr>
            <p:spPr bwMode="auto">
              <a:xfrm>
                <a:off x="-17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5" name="Line 429"/>
              <p:cNvSpPr>
                <a:spLocks noChangeShapeType="1"/>
              </p:cNvSpPr>
              <p:nvPr/>
            </p:nvSpPr>
            <p:spPr bwMode="auto">
              <a:xfrm>
                <a:off x="-16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6" name="Line 430"/>
              <p:cNvSpPr>
                <a:spLocks noChangeShapeType="1"/>
              </p:cNvSpPr>
              <p:nvPr/>
            </p:nvSpPr>
            <p:spPr bwMode="auto">
              <a:xfrm>
                <a:off x="-14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7" name="Line 431"/>
              <p:cNvSpPr>
                <a:spLocks noChangeShapeType="1"/>
              </p:cNvSpPr>
              <p:nvPr/>
            </p:nvSpPr>
            <p:spPr bwMode="auto">
              <a:xfrm>
                <a:off x="-13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8" name="Line 432"/>
              <p:cNvSpPr>
                <a:spLocks noChangeShapeType="1"/>
              </p:cNvSpPr>
              <p:nvPr/>
            </p:nvSpPr>
            <p:spPr bwMode="auto">
              <a:xfrm>
                <a:off x="-12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79" name="Line 433"/>
              <p:cNvSpPr>
                <a:spLocks noChangeShapeType="1"/>
              </p:cNvSpPr>
              <p:nvPr/>
            </p:nvSpPr>
            <p:spPr bwMode="auto">
              <a:xfrm>
                <a:off x="-11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0" name="Line 434"/>
              <p:cNvSpPr>
                <a:spLocks noChangeShapeType="1"/>
              </p:cNvSpPr>
              <p:nvPr/>
            </p:nvSpPr>
            <p:spPr bwMode="auto">
              <a:xfrm>
                <a:off x="-10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1" name="Line 435"/>
              <p:cNvSpPr>
                <a:spLocks noChangeShapeType="1"/>
              </p:cNvSpPr>
              <p:nvPr/>
            </p:nvSpPr>
            <p:spPr bwMode="auto">
              <a:xfrm>
                <a:off x="-8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2" name="Line 436"/>
              <p:cNvSpPr>
                <a:spLocks noChangeShapeType="1"/>
              </p:cNvSpPr>
              <p:nvPr/>
            </p:nvSpPr>
            <p:spPr bwMode="auto">
              <a:xfrm>
                <a:off x="-7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3" name="Line 437"/>
              <p:cNvSpPr>
                <a:spLocks noChangeShapeType="1"/>
              </p:cNvSpPr>
              <p:nvPr/>
            </p:nvSpPr>
            <p:spPr bwMode="auto">
              <a:xfrm>
                <a:off x="-6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4" name="Line 438"/>
              <p:cNvSpPr>
                <a:spLocks noChangeShapeType="1"/>
              </p:cNvSpPr>
              <p:nvPr/>
            </p:nvSpPr>
            <p:spPr bwMode="auto">
              <a:xfrm>
                <a:off x="-5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5" name="Line 439"/>
              <p:cNvSpPr>
                <a:spLocks noChangeShapeType="1"/>
              </p:cNvSpPr>
              <p:nvPr/>
            </p:nvSpPr>
            <p:spPr bwMode="auto">
              <a:xfrm>
                <a:off x="-4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6" name="Line 440"/>
              <p:cNvSpPr>
                <a:spLocks noChangeShapeType="1"/>
              </p:cNvSpPr>
              <p:nvPr/>
            </p:nvSpPr>
            <p:spPr bwMode="auto">
              <a:xfrm>
                <a:off x="-2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7" name="Line 441"/>
              <p:cNvSpPr>
                <a:spLocks noChangeShapeType="1"/>
              </p:cNvSpPr>
              <p:nvPr/>
            </p:nvSpPr>
            <p:spPr bwMode="auto">
              <a:xfrm>
                <a:off x="-1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8" name="Line 442"/>
              <p:cNvSpPr>
                <a:spLocks noChangeShapeType="1"/>
              </p:cNvSpPr>
              <p:nvPr/>
            </p:nvSpPr>
            <p:spPr bwMode="auto">
              <a:xfrm>
                <a:off x="-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89" name="Line 443"/>
              <p:cNvSpPr>
                <a:spLocks noChangeShapeType="1"/>
              </p:cNvSpPr>
              <p:nvPr/>
            </p:nvSpPr>
            <p:spPr bwMode="auto">
              <a:xfrm>
                <a:off x="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0" name="Line 444"/>
              <p:cNvSpPr>
                <a:spLocks noChangeShapeType="1"/>
              </p:cNvSpPr>
              <p:nvPr/>
            </p:nvSpPr>
            <p:spPr bwMode="auto">
              <a:xfrm>
                <a:off x="2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1" name="Line 445"/>
              <p:cNvSpPr>
                <a:spLocks noChangeShapeType="1"/>
              </p:cNvSpPr>
              <p:nvPr/>
            </p:nvSpPr>
            <p:spPr bwMode="auto">
              <a:xfrm>
                <a:off x="3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2" name="Line 446"/>
              <p:cNvSpPr>
                <a:spLocks noChangeShapeType="1"/>
              </p:cNvSpPr>
              <p:nvPr/>
            </p:nvSpPr>
            <p:spPr bwMode="auto">
              <a:xfrm>
                <a:off x="4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3" name="Line 447"/>
              <p:cNvSpPr>
                <a:spLocks noChangeShapeType="1"/>
              </p:cNvSpPr>
              <p:nvPr/>
            </p:nvSpPr>
            <p:spPr bwMode="auto">
              <a:xfrm>
                <a:off x="5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4" name="Line 448"/>
              <p:cNvSpPr>
                <a:spLocks noChangeShapeType="1"/>
              </p:cNvSpPr>
              <p:nvPr/>
            </p:nvSpPr>
            <p:spPr bwMode="auto">
              <a:xfrm>
                <a:off x="6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5" name="Line 449"/>
              <p:cNvSpPr>
                <a:spLocks noChangeShapeType="1"/>
              </p:cNvSpPr>
              <p:nvPr/>
            </p:nvSpPr>
            <p:spPr bwMode="auto">
              <a:xfrm>
                <a:off x="8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6" name="Line 450"/>
              <p:cNvSpPr>
                <a:spLocks noChangeShapeType="1"/>
              </p:cNvSpPr>
              <p:nvPr/>
            </p:nvSpPr>
            <p:spPr bwMode="auto">
              <a:xfrm>
                <a:off x="9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7" name="Line 451"/>
              <p:cNvSpPr>
                <a:spLocks noChangeShapeType="1"/>
              </p:cNvSpPr>
              <p:nvPr/>
            </p:nvSpPr>
            <p:spPr bwMode="auto">
              <a:xfrm>
                <a:off x="10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8" name="Line 452"/>
              <p:cNvSpPr>
                <a:spLocks noChangeShapeType="1"/>
              </p:cNvSpPr>
              <p:nvPr/>
            </p:nvSpPr>
            <p:spPr bwMode="auto">
              <a:xfrm>
                <a:off x="11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99" name="Line 453"/>
              <p:cNvSpPr>
                <a:spLocks noChangeShapeType="1"/>
              </p:cNvSpPr>
              <p:nvPr/>
            </p:nvSpPr>
            <p:spPr bwMode="auto">
              <a:xfrm>
                <a:off x="12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0" name="Line 454"/>
              <p:cNvSpPr>
                <a:spLocks noChangeShapeType="1"/>
              </p:cNvSpPr>
              <p:nvPr/>
            </p:nvSpPr>
            <p:spPr bwMode="auto">
              <a:xfrm>
                <a:off x="14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1" name="Line 455"/>
              <p:cNvSpPr>
                <a:spLocks noChangeShapeType="1"/>
              </p:cNvSpPr>
              <p:nvPr/>
            </p:nvSpPr>
            <p:spPr bwMode="auto">
              <a:xfrm>
                <a:off x="15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2" name="Line 456"/>
              <p:cNvSpPr>
                <a:spLocks noChangeShapeType="1"/>
              </p:cNvSpPr>
              <p:nvPr/>
            </p:nvSpPr>
            <p:spPr bwMode="auto">
              <a:xfrm>
                <a:off x="16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3" name="Line 457"/>
              <p:cNvSpPr>
                <a:spLocks noChangeShapeType="1"/>
              </p:cNvSpPr>
              <p:nvPr/>
            </p:nvSpPr>
            <p:spPr bwMode="auto">
              <a:xfrm>
                <a:off x="17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4" name="Line 458"/>
              <p:cNvSpPr>
                <a:spLocks noChangeShapeType="1"/>
              </p:cNvSpPr>
              <p:nvPr/>
            </p:nvSpPr>
            <p:spPr bwMode="auto">
              <a:xfrm>
                <a:off x="18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5" name="Line 459"/>
              <p:cNvSpPr>
                <a:spLocks noChangeShapeType="1"/>
              </p:cNvSpPr>
              <p:nvPr/>
            </p:nvSpPr>
            <p:spPr bwMode="auto">
              <a:xfrm>
                <a:off x="20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6" name="Line 460"/>
              <p:cNvSpPr>
                <a:spLocks noChangeShapeType="1"/>
              </p:cNvSpPr>
              <p:nvPr/>
            </p:nvSpPr>
            <p:spPr bwMode="auto">
              <a:xfrm>
                <a:off x="21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7" name="Line 461"/>
              <p:cNvSpPr>
                <a:spLocks noChangeShapeType="1"/>
              </p:cNvSpPr>
              <p:nvPr/>
            </p:nvSpPr>
            <p:spPr bwMode="auto">
              <a:xfrm>
                <a:off x="22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8" name="Line 462"/>
              <p:cNvSpPr>
                <a:spLocks noChangeShapeType="1"/>
              </p:cNvSpPr>
              <p:nvPr/>
            </p:nvSpPr>
            <p:spPr bwMode="auto">
              <a:xfrm>
                <a:off x="23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09" name="Line 463"/>
              <p:cNvSpPr>
                <a:spLocks noChangeShapeType="1"/>
              </p:cNvSpPr>
              <p:nvPr/>
            </p:nvSpPr>
            <p:spPr bwMode="auto">
              <a:xfrm>
                <a:off x="24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0" name="Line 464"/>
              <p:cNvSpPr>
                <a:spLocks noChangeShapeType="1"/>
              </p:cNvSpPr>
              <p:nvPr/>
            </p:nvSpPr>
            <p:spPr bwMode="auto">
              <a:xfrm>
                <a:off x="26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1" name="Line 465"/>
              <p:cNvSpPr>
                <a:spLocks noChangeShapeType="1"/>
              </p:cNvSpPr>
              <p:nvPr/>
            </p:nvSpPr>
            <p:spPr bwMode="auto">
              <a:xfrm>
                <a:off x="27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2" name="Line 466"/>
              <p:cNvSpPr>
                <a:spLocks noChangeShapeType="1"/>
              </p:cNvSpPr>
              <p:nvPr/>
            </p:nvSpPr>
            <p:spPr bwMode="auto">
              <a:xfrm>
                <a:off x="28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3" name="Line 467"/>
              <p:cNvSpPr>
                <a:spLocks noChangeShapeType="1"/>
              </p:cNvSpPr>
              <p:nvPr/>
            </p:nvSpPr>
            <p:spPr bwMode="auto">
              <a:xfrm>
                <a:off x="29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4" name="Line 468"/>
              <p:cNvSpPr>
                <a:spLocks noChangeShapeType="1"/>
              </p:cNvSpPr>
              <p:nvPr/>
            </p:nvSpPr>
            <p:spPr bwMode="auto">
              <a:xfrm>
                <a:off x="30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5" name="Line 469"/>
              <p:cNvSpPr>
                <a:spLocks noChangeShapeType="1"/>
              </p:cNvSpPr>
              <p:nvPr/>
            </p:nvSpPr>
            <p:spPr bwMode="auto">
              <a:xfrm>
                <a:off x="32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6" name="Line 470"/>
              <p:cNvSpPr>
                <a:spLocks noChangeShapeType="1"/>
              </p:cNvSpPr>
              <p:nvPr/>
            </p:nvSpPr>
            <p:spPr bwMode="auto">
              <a:xfrm>
                <a:off x="33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7" name="Line 471"/>
              <p:cNvSpPr>
                <a:spLocks noChangeShapeType="1"/>
              </p:cNvSpPr>
              <p:nvPr/>
            </p:nvSpPr>
            <p:spPr bwMode="auto">
              <a:xfrm>
                <a:off x="34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8" name="Line 472"/>
              <p:cNvSpPr>
                <a:spLocks noChangeShapeType="1"/>
              </p:cNvSpPr>
              <p:nvPr/>
            </p:nvSpPr>
            <p:spPr bwMode="auto">
              <a:xfrm>
                <a:off x="35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19" name="Line 473"/>
              <p:cNvSpPr>
                <a:spLocks noChangeShapeType="1"/>
              </p:cNvSpPr>
              <p:nvPr/>
            </p:nvSpPr>
            <p:spPr bwMode="auto">
              <a:xfrm>
                <a:off x="36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0" name="Line 474"/>
              <p:cNvSpPr>
                <a:spLocks noChangeShapeType="1"/>
              </p:cNvSpPr>
              <p:nvPr/>
            </p:nvSpPr>
            <p:spPr bwMode="auto">
              <a:xfrm>
                <a:off x="38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1" name="Line 475"/>
              <p:cNvSpPr>
                <a:spLocks noChangeShapeType="1"/>
              </p:cNvSpPr>
              <p:nvPr/>
            </p:nvSpPr>
            <p:spPr bwMode="auto">
              <a:xfrm>
                <a:off x="39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2" name="Line 476"/>
              <p:cNvSpPr>
                <a:spLocks noChangeShapeType="1"/>
              </p:cNvSpPr>
              <p:nvPr/>
            </p:nvSpPr>
            <p:spPr bwMode="auto">
              <a:xfrm>
                <a:off x="40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3" name="Line 477"/>
              <p:cNvSpPr>
                <a:spLocks noChangeShapeType="1"/>
              </p:cNvSpPr>
              <p:nvPr/>
            </p:nvSpPr>
            <p:spPr bwMode="auto">
              <a:xfrm>
                <a:off x="41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4" name="Line 478"/>
              <p:cNvSpPr>
                <a:spLocks noChangeShapeType="1"/>
              </p:cNvSpPr>
              <p:nvPr/>
            </p:nvSpPr>
            <p:spPr bwMode="auto">
              <a:xfrm>
                <a:off x="42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5" name="Line 479"/>
              <p:cNvSpPr>
                <a:spLocks noChangeShapeType="1"/>
              </p:cNvSpPr>
              <p:nvPr/>
            </p:nvSpPr>
            <p:spPr bwMode="auto">
              <a:xfrm>
                <a:off x="44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6" name="Line 480"/>
              <p:cNvSpPr>
                <a:spLocks noChangeShapeType="1"/>
              </p:cNvSpPr>
              <p:nvPr/>
            </p:nvSpPr>
            <p:spPr bwMode="auto">
              <a:xfrm>
                <a:off x="45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7" name="Line 481"/>
              <p:cNvSpPr>
                <a:spLocks noChangeShapeType="1"/>
              </p:cNvSpPr>
              <p:nvPr/>
            </p:nvSpPr>
            <p:spPr bwMode="auto">
              <a:xfrm>
                <a:off x="46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8" name="Line 482"/>
              <p:cNvSpPr>
                <a:spLocks noChangeShapeType="1"/>
              </p:cNvSpPr>
              <p:nvPr/>
            </p:nvSpPr>
            <p:spPr bwMode="auto">
              <a:xfrm>
                <a:off x="47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29" name="Line 483"/>
              <p:cNvSpPr>
                <a:spLocks noChangeShapeType="1"/>
              </p:cNvSpPr>
              <p:nvPr/>
            </p:nvSpPr>
            <p:spPr bwMode="auto">
              <a:xfrm>
                <a:off x="48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0" name="Line 484"/>
              <p:cNvSpPr>
                <a:spLocks noChangeShapeType="1"/>
              </p:cNvSpPr>
              <p:nvPr/>
            </p:nvSpPr>
            <p:spPr bwMode="auto">
              <a:xfrm>
                <a:off x="50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1" name="Line 485"/>
              <p:cNvSpPr>
                <a:spLocks noChangeShapeType="1"/>
              </p:cNvSpPr>
              <p:nvPr/>
            </p:nvSpPr>
            <p:spPr bwMode="auto">
              <a:xfrm>
                <a:off x="51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2" name="Line 486"/>
              <p:cNvSpPr>
                <a:spLocks noChangeShapeType="1"/>
              </p:cNvSpPr>
              <p:nvPr/>
            </p:nvSpPr>
            <p:spPr bwMode="auto">
              <a:xfrm>
                <a:off x="52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3" name="Line 487"/>
              <p:cNvSpPr>
                <a:spLocks noChangeShapeType="1"/>
              </p:cNvSpPr>
              <p:nvPr/>
            </p:nvSpPr>
            <p:spPr bwMode="auto">
              <a:xfrm>
                <a:off x="53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4" name="Line 488"/>
              <p:cNvSpPr>
                <a:spLocks noChangeShapeType="1"/>
              </p:cNvSpPr>
              <p:nvPr/>
            </p:nvSpPr>
            <p:spPr bwMode="auto">
              <a:xfrm>
                <a:off x="54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5" name="Line 489"/>
              <p:cNvSpPr>
                <a:spLocks noChangeShapeType="1"/>
              </p:cNvSpPr>
              <p:nvPr/>
            </p:nvSpPr>
            <p:spPr bwMode="auto">
              <a:xfrm>
                <a:off x="56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6" name="Line 490"/>
              <p:cNvSpPr>
                <a:spLocks noChangeShapeType="1"/>
              </p:cNvSpPr>
              <p:nvPr/>
            </p:nvSpPr>
            <p:spPr bwMode="auto">
              <a:xfrm>
                <a:off x="57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7" name="Line 491"/>
              <p:cNvSpPr>
                <a:spLocks noChangeShapeType="1"/>
              </p:cNvSpPr>
              <p:nvPr/>
            </p:nvSpPr>
            <p:spPr bwMode="auto">
              <a:xfrm>
                <a:off x="58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8" name="Line 492"/>
              <p:cNvSpPr>
                <a:spLocks noChangeShapeType="1"/>
              </p:cNvSpPr>
              <p:nvPr/>
            </p:nvSpPr>
            <p:spPr bwMode="auto">
              <a:xfrm>
                <a:off x="59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39" name="Line 493"/>
              <p:cNvSpPr>
                <a:spLocks noChangeShapeType="1"/>
              </p:cNvSpPr>
              <p:nvPr/>
            </p:nvSpPr>
            <p:spPr bwMode="auto">
              <a:xfrm>
                <a:off x="60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0" name="Line 494"/>
              <p:cNvSpPr>
                <a:spLocks noChangeShapeType="1"/>
              </p:cNvSpPr>
              <p:nvPr/>
            </p:nvSpPr>
            <p:spPr bwMode="auto">
              <a:xfrm>
                <a:off x="62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1" name="Line 495"/>
              <p:cNvSpPr>
                <a:spLocks noChangeShapeType="1"/>
              </p:cNvSpPr>
              <p:nvPr/>
            </p:nvSpPr>
            <p:spPr bwMode="auto">
              <a:xfrm>
                <a:off x="63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2" name="Line 496"/>
              <p:cNvSpPr>
                <a:spLocks noChangeShapeType="1"/>
              </p:cNvSpPr>
              <p:nvPr/>
            </p:nvSpPr>
            <p:spPr bwMode="auto">
              <a:xfrm>
                <a:off x="64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3" name="Line 497"/>
              <p:cNvSpPr>
                <a:spLocks noChangeShapeType="1"/>
              </p:cNvSpPr>
              <p:nvPr/>
            </p:nvSpPr>
            <p:spPr bwMode="auto">
              <a:xfrm>
                <a:off x="65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4" name="Line 498"/>
              <p:cNvSpPr>
                <a:spLocks noChangeShapeType="1"/>
              </p:cNvSpPr>
              <p:nvPr/>
            </p:nvSpPr>
            <p:spPr bwMode="auto">
              <a:xfrm>
                <a:off x="66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5" name="Line 499"/>
              <p:cNvSpPr>
                <a:spLocks noChangeShapeType="1"/>
              </p:cNvSpPr>
              <p:nvPr/>
            </p:nvSpPr>
            <p:spPr bwMode="auto">
              <a:xfrm>
                <a:off x="68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6" name="Line 500"/>
              <p:cNvSpPr>
                <a:spLocks noChangeShapeType="1"/>
              </p:cNvSpPr>
              <p:nvPr/>
            </p:nvSpPr>
            <p:spPr bwMode="auto">
              <a:xfrm>
                <a:off x="69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7" name="Line 501"/>
              <p:cNvSpPr>
                <a:spLocks noChangeShapeType="1"/>
              </p:cNvSpPr>
              <p:nvPr/>
            </p:nvSpPr>
            <p:spPr bwMode="auto">
              <a:xfrm>
                <a:off x="70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8" name="Line 502"/>
              <p:cNvSpPr>
                <a:spLocks noChangeShapeType="1"/>
              </p:cNvSpPr>
              <p:nvPr/>
            </p:nvSpPr>
            <p:spPr bwMode="auto">
              <a:xfrm>
                <a:off x="71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49" name="Line 503"/>
              <p:cNvSpPr>
                <a:spLocks noChangeShapeType="1"/>
              </p:cNvSpPr>
              <p:nvPr/>
            </p:nvSpPr>
            <p:spPr bwMode="auto">
              <a:xfrm>
                <a:off x="72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0" name="Line 504"/>
              <p:cNvSpPr>
                <a:spLocks noChangeShapeType="1"/>
              </p:cNvSpPr>
              <p:nvPr/>
            </p:nvSpPr>
            <p:spPr bwMode="auto">
              <a:xfrm>
                <a:off x="74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1" name="Line 505"/>
              <p:cNvSpPr>
                <a:spLocks noChangeShapeType="1"/>
              </p:cNvSpPr>
              <p:nvPr/>
            </p:nvSpPr>
            <p:spPr bwMode="auto">
              <a:xfrm>
                <a:off x="75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2" name="Line 506"/>
              <p:cNvSpPr>
                <a:spLocks noChangeShapeType="1"/>
              </p:cNvSpPr>
              <p:nvPr/>
            </p:nvSpPr>
            <p:spPr bwMode="auto">
              <a:xfrm>
                <a:off x="76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3" name="Line 507"/>
              <p:cNvSpPr>
                <a:spLocks noChangeShapeType="1"/>
              </p:cNvSpPr>
              <p:nvPr/>
            </p:nvSpPr>
            <p:spPr bwMode="auto">
              <a:xfrm>
                <a:off x="77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4" name="Line 508"/>
              <p:cNvSpPr>
                <a:spLocks noChangeShapeType="1"/>
              </p:cNvSpPr>
              <p:nvPr/>
            </p:nvSpPr>
            <p:spPr bwMode="auto">
              <a:xfrm>
                <a:off x="78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5" name="Line 509"/>
              <p:cNvSpPr>
                <a:spLocks noChangeShapeType="1"/>
              </p:cNvSpPr>
              <p:nvPr/>
            </p:nvSpPr>
            <p:spPr bwMode="auto">
              <a:xfrm>
                <a:off x="80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6" name="Line 510"/>
              <p:cNvSpPr>
                <a:spLocks noChangeShapeType="1"/>
              </p:cNvSpPr>
              <p:nvPr/>
            </p:nvSpPr>
            <p:spPr bwMode="auto">
              <a:xfrm>
                <a:off x="81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7" name="Line 511"/>
              <p:cNvSpPr>
                <a:spLocks noChangeShapeType="1"/>
              </p:cNvSpPr>
              <p:nvPr/>
            </p:nvSpPr>
            <p:spPr bwMode="auto">
              <a:xfrm>
                <a:off x="82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8" name="Line 512"/>
              <p:cNvSpPr>
                <a:spLocks noChangeShapeType="1"/>
              </p:cNvSpPr>
              <p:nvPr/>
            </p:nvSpPr>
            <p:spPr bwMode="auto">
              <a:xfrm>
                <a:off x="83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59" name="Line 513"/>
              <p:cNvSpPr>
                <a:spLocks noChangeShapeType="1"/>
              </p:cNvSpPr>
              <p:nvPr/>
            </p:nvSpPr>
            <p:spPr bwMode="auto">
              <a:xfrm>
                <a:off x="84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0" name="Line 514"/>
              <p:cNvSpPr>
                <a:spLocks noChangeShapeType="1"/>
              </p:cNvSpPr>
              <p:nvPr/>
            </p:nvSpPr>
            <p:spPr bwMode="auto">
              <a:xfrm>
                <a:off x="86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1" name="Line 515"/>
              <p:cNvSpPr>
                <a:spLocks noChangeShapeType="1"/>
              </p:cNvSpPr>
              <p:nvPr/>
            </p:nvSpPr>
            <p:spPr bwMode="auto">
              <a:xfrm>
                <a:off x="87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2" name="Line 516"/>
              <p:cNvSpPr>
                <a:spLocks noChangeShapeType="1"/>
              </p:cNvSpPr>
              <p:nvPr/>
            </p:nvSpPr>
            <p:spPr bwMode="auto">
              <a:xfrm>
                <a:off x="88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3" name="Line 517"/>
              <p:cNvSpPr>
                <a:spLocks noChangeShapeType="1"/>
              </p:cNvSpPr>
              <p:nvPr/>
            </p:nvSpPr>
            <p:spPr bwMode="auto">
              <a:xfrm>
                <a:off x="89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4" name="Line 518"/>
              <p:cNvSpPr>
                <a:spLocks noChangeShapeType="1"/>
              </p:cNvSpPr>
              <p:nvPr/>
            </p:nvSpPr>
            <p:spPr bwMode="auto">
              <a:xfrm>
                <a:off x="90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5" name="Line 519"/>
              <p:cNvSpPr>
                <a:spLocks noChangeShapeType="1"/>
              </p:cNvSpPr>
              <p:nvPr/>
            </p:nvSpPr>
            <p:spPr bwMode="auto">
              <a:xfrm>
                <a:off x="92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6" name="Line 520"/>
              <p:cNvSpPr>
                <a:spLocks noChangeShapeType="1"/>
              </p:cNvSpPr>
              <p:nvPr/>
            </p:nvSpPr>
            <p:spPr bwMode="auto">
              <a:xfrm>
                <a:off x="93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7" name="Line 521"/>
              <p:cNvSpPr>
                <a:spLocks noChangeShapeType="1"/>
              </p:cNvSpPr>
              <p:nvPr/>
            </p:nvSpPr>
            <p:spPr bwMode="auto">
              <a:xfrm>
                <a:off x="94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8" name="Line 522"/>
              <p:cNvSpPr>
                <a:spLocks noChangeShapeType="1"/>
              </p:cNvSpPr>
              <p:nvPr/>
            </p:nvSpPr>
            <p:spPr bwMode="auto">
              <a:xfrm>
                <a:off x="95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69" name="Line 523"/>
              <p:cNvSpPr>
                <a:spLocks noChangeShapeType="1"/>
              </p:cNvSpPr>
              <p:nvPr/>
            </p:nvSpPr>
            <p:spPr bwMode="auto">
              <a:xfrm>
                <a:off x="96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0" name="Line 524"/>
              <p:cNvSpPr>
                <a:spLocks noChangeShapeType="1"/>
              </p:cNvSpPr>
              <p:nvPr/>
            </p:nvSpPr>
            <p:spPr bwMode="auto">
              <a:xfrm>
                <a:off x="98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1" name="Line 525"/>
              <p:cNvSpPr>
                <a:spLocks noChangeShapeType="1"/>
              </p:cNvSpPr>
              <p:nvPr/>
            </p:nvSpPr>
            <p:spPr bwMode="auto">
              <a:xfrm>
                <a:off x="99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2" name="Line 526"/>
              <p:cNvSpPr>
                <a:spLocks noChangeShapeType="1"/>
              </p:cNvSpPr>
              <p:nvPr/>
            </p:nvSpPr>
            <p:spPr bwMode="auto">
              <a:xfrm>
                <a:off x="100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3" name="Line 527"/>
              <p:cNvSpPr>
                <a:spLocks noChangeShapeType="1"/>
              </p:cNvSpPr>
              <p:nvPr/>
            </p:nvSpPr>
            <p:spPr bwMode="auto">
              <a:xfrm>
                <a:off x="101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4" name="Line 528"/>
              <p:cNvSpPr>
                <a:spLocks noChangeShapeType="1"/>
              </p:cNvSpPr>
              <p:nvPr/>
            </p:nvSpPr>
            <p:spPr bwMode="auto">
              <a:xfrm>
                <a:off x="102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5" name="Line 529"/>
              <p:cNvSpPr>
                <a:spLocks noChangeShapeType="1"/>
              </p:cNvSpPr>
              <p:nvPr/>
            </p:nvSpPr>
            <p:spPr bwMode="auto">
              <a:xfrm>
                <a:off x="104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6" name="Line 530"/>
              <p:cNvSpPr>
                <a:spLocks noChangeShapeType="1"/>
              </p:cNvSpPr>
              <p:nvPr/>
            </p:nvSpPr>
            <p:spPr bwMode="auto">
              <a:xfrm>
                <a:off x="105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7" name="Line 531"/>
              <p:cNvSpPr>
                <a:spLocks noChangeShapeType="1"/>
              </p:cNvSpPr>
              <p:nvPr/>
            </p:nvSpPr>
            <p:spPr bwMode="auto">
              <a:xfrm>
                <a:off x="106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8" name="Line 532"/>
              <p:cNvSpPr>
                <a:spLocks noChangeShapeType="1"/>
              </p:cNvSpPr>
              <p:nvPr/>
            </p:nvSpPr>
            <p:spPr bwMode="auto">
              <a:xfrm>
                <a:off x="107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79" name="Line 533"/>
              <p:cNvSpPr>
                <a:spLocks noChangeShapeType="1"/>
              </p:cNvSpPr>
              <p:nvPr/>
            </p:nvSpPr>
            <p:spPr bwMode="auto">
              <a:xfrm>
                <a:off x="108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0" name="Line 534"/>
              <p:cNvSpPr>
                <a:spLocks noChangeShapeType="1"/>
              </p:cNvSpPr>
              <p:nvPr/>
            </p:nvSpPr>
            <p:spPr bwMode="auto">
              <a:xfrm>
                <a:off x="110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1" name="Line 535"/>
              <p:cNvSpPr>
                <a:spLocks noChangeShapeType="1"/>
              </p:cNvSpPr>
              <p:nvPr/>
            </p:nvSpPr>
            <p:spPr bwMode="auto">
              <a:xfrm>
                <a:off x="111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2" name="Line 536"/>
              <p:cNvSpPr>
                <a:spLocks noChangeShapeType="1"/>
              </p:cNvSpPr>
              <p:nvPr/>
            </p:nvSpPr>
            <p:spPr bwMode="auto">
              <a:xfrm>
                <a:off x="112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3" name="Line 537"/>
              <p:cNvSpPr>
                <a:spLocks noChangeShapeType="1"/>
              </p:cNvSpPr>
              <p:nvPr/>
            </p:nvSpPr>
            <p:spPr bwMode="auto">
              <a:xfrm>
                <a:off x="113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4" name="Line 538"/>
              <p:cNvSpPr>
                <a:spLocks noChangeShapeType="1"/>
              </p:cNvSpPr>
              <p:nvPr/>
            </p:nvSpPr>
            <p:spPr bwMode="auto">
              <a:xfrm>
                <a:off x="114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5" name="Line 539"/>
              <p:cNvSpPr>
                <a:spLocks noChangeShapeType="1"/>
              </p:cNvSpPr>
              <p:nvPr/>
            </p:nvSpPr>
            <p:spPr bwMode="auto">
              <a:xfrm>
                <a:off x="116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6" name="Line 540"/>
              <p:cNvSpPr>
                <a:spLocks noChangeShapeType="1"/>
              </p:cNvSpPr>
              <p:nvPr/>
            </p:nvSpPr>
            <p:spPr bwMode="auto">
              <a:xfrm>
                <a:off x="117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7" name="Line 541"/>
              <p:cNvSpPr>
                <a:spLocks noChangeShapeType="1"/>
              </p:cNvSpPr>
              <p:nvPr/>
            </p:nvSpPr>
            <p:spPr bwMode="auto">
              <a:xfrm>
                <a:off x="118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8" name="Line 542"/>
              <p:cNvSpPr>
                <a:spLocks noChangeShapeType="1"/>
              </p:cNvSpPr>
              <p:nvPr/>
            </p:nvSpPr>
            <p:spPr bwMode="auto">
              <a:xfrm>
                <a:off x="119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89" name="Line 543"/>
              <p:cNvSpPr>
                <a:spLocks noChangeShapeType="1"/>
              </p:cNvSpPr>
              <p:nvPr/>
            </p:nvSpPr>
            <p:spPr bwMode="auto">
              <a:xfrm>
                <a:off x="120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0" name="Line 544"/>
              <p:cNvSpPr>
                <a:spLocks noChangeShapeType="1"/>
              </p:cNvSpPr>
              <p:nvPr/>
            </p:nvSpPr>
            <p:spPr bwMode="auto">
              <a:xfrm>
                <a:off x="122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1" name="Line 545"/>
              <p:cNvSpPr>
                <a:spLocks noChangeShapeType="1"/>
              </p:cNvSpPr>
              <p:nvPr/>
            </p:nvSpPr>
            <p:spPr bwMode="auto">
              <a:xfrm>
                <a:off x="123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2" name="Line 546"/>
              <p:cNvSpPr>
                <a:spLocks noChangeShapeType="1"/>
              </p:cNvSpPr>
              <p:nvPr/>
            </p:nvSpPr>
            <p:spPr bwMode="auto">
              <a:xfrm>
                <a:off x="124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3" name="Line 547"/>
              <p:cNvSpPr>
                <a:spLocks noChangeShapeType="1"/>
              </p:cNvSpPr>
              <p:nvPr/>
            </p:nvSpPr>
            <p:spPr bwMode="auto">
              <a:xfrm>
                <a:off x="125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4" name="Line 548"/>
              <p:cNvSpPr>
                <a:spLocks noChangeShapeType="1"/>
              </p:cNvSpPr>
              <p:nvPr/>
            </p:nvSpPr>
            <p:spPr bwMode="auto">
              <a:xfrm>
                <a:off x="126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5" name="Line 549"/>
              <p:cNvSpPr>
                <a:spLocks noChangeShapeType="1"/>
              </p:cNvSpPr>
              <p:nvPr/>
            </p:nvSpPr>
            <p:spPr bwMode="auto">
              <a:xfrm>
                <a:off x="128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6" name="Line 550"/>
              <p:cNvSpPr>
                <a:spLocks noChangeShapeType="1"/>
              </p:cNvSpPr>
              <p:nvPr/>
            </p:nvSpPr>
            <p:spPr bwMode="auto">
              <a:xfrm>
                <a:off x="129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7" name="Line 551"/>
              <p:cNvSpPr>
                <a:spLocks noChangeShapeType="1"/>
              </p:cNvSpPr>
              <p:nvPr/>
            </p:nvSpPr>
            <p:spPr bwMode="auto">
              <a:xfrm>
                <a:off x="130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8" name="Line 552"/>
              <p:cNvSpPr>
                <a:spLocks noChangeShapeType="1"/>
              </p:cNvSpPr>
              <p:nvPr/>
            </p:nvSpPr>
            <p:spPr bwMode="auto">
              <a:xfrm>
                <a:off x="131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499" name="Line 553"/>
              <p:cNvSpPr>
                <a:spLocks noChangeShapeType="1"/>
              </p:cNvSpPr>
              <p:nvPr/>
            </p:nvSpPr>
            <p:spPr bwMode="auto">
              <a:xfrm>
                <a:off x="132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0" name="Line 554"/>
              <p:cNvSpPr>
                <a:spLocks noChangeShapeType="1"/>
              </p:cNvSpPr>
              <p:nvPr/>
            </p:nvSpPr>
            <p:spPr bwMode="auto">
              <a:xfrm>
                <a:off x="134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1" name="Line 555"/>
              <p:cNvSpPr>
                <a:spLocks noChangeShapeType="1"/>
              </p:cNvSpPr>
              <p:nvPr/>
            </p:nvSpPr>
            <p:spPr bwMode="auto">
              <a:xfrm>
                <a:off x="135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2" name="Line 556"/>
              <p:cNvSpPr>
                <a:spLocks noChangeShapeType="1"/>
              </p:cNvSpPr>
              <p:nvPr/>
            </p:nvSpPr>
            <p:spPr bwMode="auto">
              <a:xfrm>
                <a:off x="136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3" name="Line 557"/>
              <p:cNvSpPr>
                <a:spLocks noChangeShapeType="1"/>
              </p:cNvSpPr>
              <p:nvPr/>
            </p:nvSpPr>
            <p:spPr bwMode="auto">
              <a:xfrm>
                <a:off x="137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4" name="Line 558"/>
              <p:cNvSpPr>
                <a:spLocks noChangeShapeType="1"/>
              </p:cNvSpPr>
              <p:nvPr/>
            </p:nvSpPr>
            <p:spPr bwMode="auto">
              <a:xfrm>
                <a:off x="138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5" name="Line 559"/>
              <p:cNvSpPr>
                <a:spLocks noChangeShapeType="1"/>
              </p:cNvSpPr>
              <p:nvPr/>
            </p:nvSpPr>
            <p:spPr bwMode="auto">
              <a:xfrm>
                <a:off x="140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6" name="Line 560"/>
              <p:cNvSpPr>
                <a:spLocks noChangeShapeType="1"/>
              </p:cNvSpPr>
              <p:nvPr/>
            </p:nvSpPr>
            <p:spPr bwMode="auto">
              <a:xfrm>
                <a:off x="141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7" name="Line 561"/>
              <p:cNvSpPr>
                <a:spLocks noChangeShapeType="1"/>
              </p:cNvSpPr>
              <p:nvPr/>
            </p:nvSpPr>
            <p:spPr bwMode="auto">
              <a:xfrm>
                <a:off x="1425"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8" name="Line 562"/>
              <p:cNvSpPr>
                <a:spLocks noChangeShapeType="1"/>
              </p:cNvSpPr>
              <p:nvPr/>
            </p:nvSpPr>
            <p:spPr bwMode="auto">
              <a:xfrm>
                <a:off x="143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09" name="Line 563"/>
              <p:cNvSpPr>
                <a:spLocks noChangeShapeType="1"/>
              </p:cNvSpPr>
              <p:nvPr/>
            </p:nvSpPr>
            <p:spPr bwMode="auto">
              <a:xfrm>
                <a:off x="144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0" name="Line 564"/>
              <p:cNvSpPr>
                <a:spLocks noChangeShapeType="1"/>
              </p:cNvSpPr>
              <p:nvPr/>
            </p:nvSpPr>
            <p:spPr bwMode="auto">
              <a:xfrm>
                <a:off x="146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1" name="Line 565"/>
              <p:cNvSpPr>
                <a:spLocks noChangeShapeType="1"/>
              </p:cNvSpPr>
              <p:nvPr/>
            </p:nvSpPr>
            <p:spPr bwMode="auto">
              <a:xfrm>
                <a:off x="1473"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2" name="Line 566"/>
              <p:cNvSpPr>
                <a:spLocks noChangeShapeType="1"/>
              </p:cNvSpPr>
              <p:nvPr/>
            </p:nvSpPr>
            <p:spPr bwMode="auto">
              <a:xfrm>
                <a:off x="148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3" name="Line 567"/>
              <p:cNvSpPr>
                <a:spLocks noChangeShapeType="1"/>
              </p:cNvSpPr>
              <p:nvPr/>
            </p:nvSpPr>
            <p:spPr bwMode="auto">
              <a:xfrm>
                <a:off x="149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4" name="Line 568"/>
              <p:cNvSpPr>
                <a:spLocks noChangeShapeType="1"/>
              </p:cNvSpPr>
              <p:nvPr/>
            </p:nvSpPr>
            <p:spPr bwMode="auto">
              <a:xfrm>
                <a:off x="150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5" name="Line 569"/>
              <p:cNvSpPr>
                <a:spLocks noChangeShapeType="1"/>
              </p:cNvSpPr>
              <p:nvPr/>
            </p:nvSpPr>
            <p:spPr bwMode="auto">
              <a:xfrm>
                <a:off x="1521"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6" name="Line 570"/>
              <p:cNvSpPr>
                <a:spLocks noChangeShapeType="1"/>
              </p:cNvSpPr>
              <p:nvPr/>
            </p:nvSpPr>
            <p:spPr bwMode="auto">
              <a:xfrm>
                <a:off x="153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7" name="Line 571"/>
              <p:cNvSpPr>
                <a:spLocks noChangeShapeType="1"/>
              </p:cNvSpPr>
              <p:nvPr/>
            </p:nvSpPr>
            <p:spPr bwMode="auto">
              <a:xfrm>
                <a:off x="154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8" name="Line 572"/>
              <p:cNvSpPr>
                <a:spLocks noChangeShapeType="1"/>
              </p:cNvSpPr>
              <p:nvPr/>
            </p:nvSpPr>
            <p:spPr bwMode="auto">
              <a:xfrm>
                <a:off x="155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19" name="Line 573"/>
              <p:cNvSpPr>
                <a:spLocks noChangeShapeType="1"/>
              </p:cNvSpPr>
              <p:nvPr/>
            </p:nvSpPr>
            <p:spPr bwMode="auto">
              <a:xfrm>
                <a:off x="1569"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0" name="Line 574"/>
              <p:cNvSpPr>
                <a:spLocks noChangeShapeType="1"/>
              </p:cNvSpPr>
              <p:nvPr/>
            </p:nvSpPr>
            <p:spPr bwMode="auto">
              <a:xfrm>
                <a:off x="158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1" name="Line 575"/>
              <p:cNvSpPr>
                <a:spLocks noChangeShapeType="1"/>
              </p:cNvSpPr>
              <p:nvPr/>
            </p:nvSpPr>
            <p:spPr bwMode="auto">
              <a:xfrm>
                <a:off x="159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2" name="Line 576"/>
              <p:cNvSpPr>
                <a:spLocks noChangeShapeType="1"/>
              </p:cNvSpPr>
              <p:nvPr/>
            </p:nvSpPr>
            <p:spPr bwMode="auto">
              <a:xfrm>
                <a:off x="160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3" name="Line 577"/>
              <p:cNvSpPr>
                <a:spLocks noChangeShapeType="1"/>
              </p:cNvSpPr>
              <p:nvPr/>
            </p:nvSpPr>
            <p:spPr bwMode="auto">
              <a:xfrm>
                <a:off x="1617"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4" name="Line 578"/>
              <p:cNvSpPr>
                <a:spLocks noChangeShapeType="1"/>
              </p:cNvSpPr>
              <p:nvPr/>
            </p:nvSpPr>
            <p:spPr bwMode="auto">
              <a:xfrm>
                <a:off x="162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5" name="Line 579"/>
              <p:cNvSpPr>
                <a:spLocks noChangeShapeType="1"/>
              </p:cNvSpPr>
              <p:nvPr/>
            </p:nvSpPr>
            <p:spPr bwMode="auto">
              <a:xfrm>
                <a:off x="164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6" name="Line 580"/>
              <p:cNvSpPr>
                <a:spLocks noChangeShapeType="1"/>
              </p:cNvSpPr>
              <p:nvPr/>
            </p:nvSpPr>
            <p:spPr bwMode="auto">
              <a:xfrm>
                <a:off x="165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7" name="Line 581"/>
              <p:cNvSpPr>
                <a:spLocks noChangeShapeType="1"/>
              </p:cNvSpPr>
              <p:nvPr/>
            </p:nvSpPr>
            <p:spPr bwMode="auto">
              <a:xfrm>
                <a:off x="1665"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8" name="Line 582"/>
              <p:cNvSpPr>
                <a:spLocks noChangeShapeType="1"/>
              </p:cNvSpPr>
              <p:nvPr/>
            </p:nvSpPr>
            <p:spPr bwMode="auto">
              <a:xfrm>
                <a:off x="167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29" name="Line 583"/>
              <p:cNvSpPr>
                <a:spLocks noChangeShapeType="1"/>
              </p:cNvSpPr>
              <p:nvPr/>
            </p:nvSpPr>
            <p:spPr bwMode="auto">
              <a:xfrm>
                <a:off x="168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0" name="Line 584"/>
              <p:cNvSpPr>
                <a:spLocks noChangeShapeType="1"/>
              </p:cNvSpPr>
              <p:nvPr/>
            </p:nvSpPr>
            <p:spPr bwMode="auto">
              <a:xfrm>
                <a:off x="170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1" name="Line 585"/>
              <p:cNvSpPr>
                <a:spLocks noChangeShapeType="1"/>
              </p:cNvSpPr>
              <p:nvPr/>
            </p:nvSpPr>
            <p:spPr bwMode="auto">
              <a:xfrm>
                <a:off x="1713"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2" name="Line 586"/>
              <p:cNvSpPr>
                <a:spLocks noChangeShapeType="1"/>
              </p:cNvSpPr>
              <p:nvPr/>
            </p:nvSpPr>
            <p:spPr bwMode="auto">
              <a:xfrm>
                <a:off x="172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3" name="Line 587"/>
              <p:cNvSpPr>
                <a:spLocks noChangeShapeType="1"/>
              </p:cNvSpPr>
              <p:nvPr/>
            </p:nvSpPr>
            <p:spPr bwMode="auto">
              <a:xfrm>
                <a:off x="173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4" name="Line 588"/>
              <p:cNvSpPr>
                <a:spLocks noChangeShapeType="1"/>
              </p:cNvSpPr>
              <p:nvPr/>
            </p:nvSpPr>
            <p:spPr bwMode="auto">
              <a:xfrm>
                <a:off x="174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5" name="Line 589"/>
              <p:cNvSpPr>
                <a:spLocks noChangeShapeType="1"/>
              </p:cNvSpPr>
              <p:nvPr/>
            </p:nvSpPr>
            <p:spPr bwMode="auto">
              <a:xfrm>
                <a:off x="1761"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6" name="Line 590"/>
              <p:cNvSpPr>
                <a:spLocks noChangeShapeType="1"/>
              </p:cNvSpPr>
              <p:nvPr/>
            </p:nvSpPr>
            <p:spPr bwMode="auto">
              <a:xfrm>
                <a:off x="177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7" name="Line 591"/>
              <p:cNvSpPr>
                <a:spLocks noChangeShapeType="1"/>
              </p:cNvSpPr>
              <p:nvPr/>
            </p:nvSpPr>
            <p:spPr bwMode="auto">
              <a:xfrm>
                <a:off x="178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8" name="Line 592"/>
              <p:cNvSpPr>
                <a:spLocks noChangeShapeType="1"/>
              </p:cNvSpPr>
              <p:nvPr/>
            </p:nvSpPr>
            <p:spPr bwMode="auto">
              <a:xfrm>
                <a:off x="179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39" name="Line 593"/>
              <p:cNvSpPr>
                <a:spLocks noChangeShapeType="1"/>
              </p:cNvSpPr>
              <p:nvPr/>
            </p:nvSpPr>
            <p:spPr bwMode="auto">
              <a:xfrm>
                <a:off x="1809"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0" name="Line 594"/>
              <p:cNvSpPr>
                <a:spLocks noChangeShapeType="1"/>
              </p:cNvSpPr>
              <p:nvPr/>
            </p:nvSpPr>
            <p:spPr bwMode="auto">
              <a:xfrm>
                <a:off x="182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1" name="Line 595"/>
              <p:cNvSpPr>
                <a:spLocks noChangeShapeType="1"/>
              </p:cNvSpPr>
              <p:nvPr/>
            </p:nvSpPr>
            <p:spPr bwMode="auto">
              <a:xfrm>
                <a:off x="183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2" name="Line 596"/>
              <p:cNvSpPr>
                <a:spLocks noChangeShapeType="1"/>
              </p:cNvSpPr>
              <p:nvPr/>
            </p:nvSpPr>
            <p:spPr bwMode="auto">
              <a:xfrm>
                <a:off x="184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3" name="Line 597"/>
              <p:cNvSpPr>
                <a:spLocks noChangeShapeType="1"/>
              </p:cNvSpPr>
              <p:nvPr/>
            </p:nvSpPr>
            <p:spPr bwMode="auto">
              <a:xfrm>
                <a:off x="1857"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4" name="Line 598"/>
              <p:cNvSpPr>
                <a:spLocks noChangeShapeType="1"/>
              </p:cNvSpPr>
              <p:nvPr/>
            </p:nvSpPr>
            <p:spPr bwMode="auto">
              <a:xfrm>
                <a:off x="186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5" name="Line 599"/>
              <p:cNvSpPr>
                <a:spLocks noChangeShapeType="1"/>
              </p:cNvSpPr>
              <p:nvPr/>
            </p:nvSpPr>
            <p:spPr bwMode="auto">
              <a:xfrm>
                <a:off x="188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6" name="Line 600"/>
              <p:cNvSpPr>
                <a:spLocks noChangeShapeType="1"/>
              </p:cNvSpPr>
              <p:nvPr/>
            </p:nvSpPr>
            <p:spPr bwMode="auto">
              <a:xfrm>
                <a:off x="189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7" name="Line 601"/>
              <p:cNvSpPr>
                <a:spLocks noChangeShapeType="1"/>
              </p:cNvSpPr>
              <p:nvPr/>
            </p:nvSpPr>
            <p:spPr bwMode="auto">
              <a:xfrm>
                <a:off x="1905"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8" name="Line 602"/>
              <p:cNvSpPr>
                <a:spLocks noChangeShapeType="1"/>
              </p:cNvSpPr>
              <p:nvPr/>
            </p:nvSpPr>
            <p:spPr bwMode="auto">
              <a:xfrm>
                <a:off x="191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49" name="Line 603"/>
              <p:cNvSpPr>
                <a:spLocks noChangeShapeType="1"/>
              </p:cNvSpPr>
              <p:nvPr/>
            </p:nvSpPr>
            <p:spPr bwMode="auto">
              <a:xfrm>
                <a:off x="192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50" name="Line 604"/>
              <p:cNvSpPr>
                <a:spLocks noChangeShapeType="1"/>
              </p:cNvSpPr>
              <p:nvPr/>
            </p:nvSpPr>
            <p:spPr bwMode="auto">
              <a:xfrm>
                <a:off x="194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51" name="Line 605"/>
              <p:cNvSpPr>
                <a:spLocks noChangeShapeType="1"/>
              </p:cNvSpPr>
              <p:nvPr/>
            </p:nvSpPr>
            <p:spPr bwMode="auto">
              <a:xfrm>
                <a:off x="1953"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552" name="Line 606"/>
              <p:cNvSpPr>
                <a:spLocks noChangeShapeType="1"/>
              </p:cNvSpPr>
              <p:nvPr/>
            </p:nvSpPr>
            <p:spPr bwMode="auto">
              <a:xfrm>
                <a:off x="196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2" name="Group 808"/>
            <p:cNvGrpSpPr>
              <a:grpSpLocks/>
            </p:cNvGrpSpPr>
            <p:nvPr/>
          </p:nvGrpSpPr>
          <p:grpSpPr bwMode="auto">
            <a:xfrm>
              <a:off x="-332" y="2473"/>
              <a:ext cx="2548" cy="316"/>
              <a:chOff x="-332" y="2473"/>
              <a:chExt cx="2548" cy="316"/>
            </a:xfrm>
          </p:grpSpPr>
          <p:sp>
            <p:nvSpPr>
              <p:cNvPr id="15153" name="Line 608"/>
              <p:cNvSpPr>
                <a:spLocks noChangeShapeType="1"/>
              </p:cNvSpPr>
              <p:nvPr/>
            </p:nvSpPr>
            <p:spPr bwMode="auto">
              <a:xfrm>
                <a:off x="1976"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54" name="Line 609"/>
              <p:cNvSpPr>
                <a:spLocks noChangeShapeType="1"/>
              </p:cNvSpPr>
              <p:nvPr/>
            </p:nvSpPr>
            <p:spPr bwMode="auto">
              <a:xfrm>
                <a:off x="198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55" name="Line 610"/>
              <p:cNvSpPr>
                <a:spLocks noChangeShapeType="1"/>
              </p:cNvSpPr>
              <p:nvPr/>
            </p:nvSpPr>
            <p:spPr bwMode="auto">
              <a:xfrm>
                <a:off x="2001"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56" name="Line 611"/>
              <p:cNvSpPr>
                <a:spLocks noChangeShapeType="1"/>
              </p:cNvSpPr>
              <p:nvPr/>
            </p:nvSpPr>
            <p:spPr bwMode="auto">
              <a:xfrm>
                <a:off x="201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57" name="Line 612"/>
              <p:cNvSpPr>
                <a:spLocks noChangeShapeType="1"/>
              </p:cNvSpPr>
              <p:nvPr/>
            </p:nvSpPr>
            <p:spPr bwMode="auto">
              <a:xfrm>
                <a:off x="2024"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58" name="Line 613"/>
              <p:cNvSpPr>
                <a:spLocks noChangeShapeType="1"/>
              </p:cNvSpPr>
              <p:nvPr/>
            </p:nvSpPr>
            <p:spPr bwMode="auto">
              <a:xfrm>
                <a:off x="203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59" name="Line 614"/>
              <p:cNvSpPr>
                <a:spLocks noChangeShapeType="1"/>
              </p:cNvSpPr>
              <p:nvPr/>
            </p:nvSpPr>
            <p:spPr bwMode="auto">
              <a:xfrm>
                <a:off x="2049"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0" name="Line 615"/>
              <p:cNvSpPr>
                <a:spLocks noChangeShapeType="1"/>
              </p:cNvSpPr>
              <p:nvPr/>
            </p:nvSpPr>
            <p:spPr bwMode="auto">
              <a:xfrm>
                <a:off x="206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1" name="Line 616"/>
              <p:cNvSpPr>
                <a:spLocks noChangeShapeType="1"/>
              </p:cNvSpPr>
              <p:nvPr/>
            </p:nvSpPr>
            <p:spPr bwMode="auto">
              <a:xfrm>
                <a:off x="2072"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2" name="Line 617"/>
              <p:cNvSpPr>
                <a:spLocks noChangeShapeType="1"/>
              </p:cNvSpPr>
              <p:nvPr/>
            </p:nvSpPr>
            <p:spPr bwMode="auto">
              <a:xfrm>
                <a:off x="208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3" name="Line 618"/>
              <p:cNvSpPr>
                <a:spLocks noChangeShapeType="1"/>
              </p:cNvSpPr>
              <p:nvPr/>
            </p:nvSpPr>
            <p:spPr bwMode="auto">
              <a:xfrm>
                <a:off x="2097"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4" name="Line 619"/>
              <p:cNvSpPr>
                <a:spLocks noChangeShapeType="1"/>
              </p:cNvSpPr>
              <p:nvPr/>
            </p:nvSpPr>
            <p:spPr bwMode="auto">
              <a:xfrm>
                <a:off x="2108"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5" name="Line 620"/>
              <p:cNvSpPr>
                <a:spLocks noChangeShapeType="1"/>
              </p:cNvSpPr>
              <p:nvPr/>
            </p:nvSpPr>
            <p:spPr bwMode="auto">
              <a:xfrm>
                <a:off x="2120"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6" name="Line 621"/>
              <p:cNvSpPr>
                <a:spLocks noChangeShapeType="1"/>
              </p:cNvSpPr>
              <p:nvPr/>
            </p:nvSpPr>
            <p:spPr bwMode="auto">
              <a:xfrm>
                <a:off x="2132"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7" name="Line 622"/>
              <p:cNvSpPr>
                <a:spLocks noChangeShapeType="1"/>
              </p:cNvSpPr>
              <p:nvPr/>
            </p:nvSpPr>
            <p:spPr bwMode="auto">
              <a:xfrm>
                <a:off x="2145"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8" name="Line 623"/>
              <p:cNvSpPr>
                <a:spLocks noChangeShapeType="1"/>
              </p:cNvSpPr>
              <p:nvPr/>
            </p:nvSpPr>
            <p:spPr bwMode="auto">
              <a:xfrm>
                <a:off x="2156"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69" name="Line 624"/>
              <p:cNvSpPr>
                <a:spLocks noChangeShapeType="1"/>
              </p:cNvSpPr>
              <p:nvPr/>
            </p:nvSpPr>
            <p:spPr bwMode="auto">
              <a:xfrm>
                <a:off x="2168" y="2757"/>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70" name="Line 625"/>
              <p:cNvSpPr>
                <a:spLocks noChangeShapeType="1"/>
              </p:cNvSpPr>
              <p:nvPr/>
            </p:nvSpPr>
            <p:spPr bwMode="auto">
              <a:xfrm>
                <a:off x="2180"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71" name="Line 626"/>
              <p:cNvSpPr>
                <a:spLocks noChangeShapeType="1"/>
              </p:cNvSpPr>
              <p:nvPr/>
            </p:nvSpPr>
            <p:spPr bwMode="auto">
              <a:xfrm>
                <a:off x="2193" y="2757"/>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72" name="Line 627"/>
              <p:cNvSpPr>
                <a:spLocks noChangeShapeType="1"/>
              </p:cNvSpPr>
              <p:nvPr/>
            </p:nvSpPr>
            <p:spPr bwMode="auto">
              <a:xfrm>
                <a:off x="2204" y="2757"/>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73" name="Line 628"/>
              <p:cNvSpPr>
                <a:spLocks noChangeShapeType="1"/>
              </p:cNvSpPr>
              <p:nvPr/>
            </p:nvSpPr>
            <p:spPr bwMode="auto">
              <a:xfrm>
                <a:off x="-232" y="2757"/>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74" name="Line 629"/>
              <p:cNvSpPr>
                <a:spLocks noChangeShapeType="1"/>
              </p:cNvSpPr>
              <p:nvPr/>
            </p:nvSpPr>
            <p:spPr bwMode="auto">
              <a:xfrm flipH="1">
                <a:off x="2191" y="2757"/>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75" name="Freeform 630"/>
              <p:cNvSpPr>
                <a:spLocks/>
              </p:cNvSpPr>
              <p:nvPr/>
            </p:nvSpPr>
            <p:spPr bwMode="auto">
              <a:xfrm>
                <a:off x="-332" y="2720"/>
                <a:ext cx="24" cy="69"/>
              </a:xfrm>
              <a:custGeom>
                <a:avLst/>
                <a:gdLst>
                  <a:gd name="T0" fmla="*/ 49 w 49"/>
                  <a:gd name="T1" fmla="*/ 138 h 138"/>
                  <a:gd name="T2" fmla="*/ 31 w 49"/>
                  <a:gd name="T3" fmla="*/ 138 h 138"/>
                  <a:gd name="T4" fmla="*/ 31 w 49"/>
                  <a:gd name="T5" fmla="*/ 30 h 138"/>
                  <a:gd name="T6" fmla="*/ 24 w 49"/>
                  <a:gd name="T7" fmla="*/ 37 h 138"/>
                  <a:gd name="T8" fmla="*/ 15 w 49"/>
                  <a:gd name="T9" fmla="*/ 42 h 138"/>
                  <a:gd name="T10" fmla="*/ 7 w 49"/>
                  <a:gd name="T11" fmla="*/ 47 h 138"/>
                  <a:gd name="T12" fmla="*/ 0 w 49"/>
                  <a:gd name="T13" fmla="*/ 51 h 138"/>
                  <a:gd name="T14" fmla="*/ 0 w 49"/>
                  <a:gd name="T15" fmla="*/ 35 h 138"/>
                  <a:gd name="T16" fmla="*/ 12 w 49"/>
                  <a:gd name="T17" fmla="*/ 26 h 138"/>
                  <a:gd name="T18" fmla="*/ 22 w 49"/>
                  <a:gd name="T19" fmla="*/ 17 h 138"/>
                  <a:gd name="T20" fmla="*/ 31 w 49"/>
                  <a:gd name="T21" fmla="*/ 9 h 138"/>
                  <a:gd name="T22" fmla="*/ 38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1" y="138"/>
                    </a:lnTo>
                    <a:lnTo>
                      <a:pt x="31" y="30"/>
                    </a:lnTo>
                    <a:lnTo>
                      <a:pt x="24" y="37"/>
                    </a:lnTo>
                    <a:lnTo>
                      <a:pt x="15" y="42"/>
                    </a:lnTo>
                    <a:lnTo>
                      <a:pt x="7" y="47"/>
                    </a:lnTo>
                    <a:lnTo>
                      <a:pt x="0" y="51"/>
                    </a:lnTo>
                    <a:lnTo>
                      <a:pt x="0" y="35"/>
                    </a:lnTo>
                    <a:lnTo>
                      <a:pt x="12" y="26"/>
                    </a:lnTo>
                    <a:lnTo>
                      <a:pt x="22" y="17"/>
                    </a:lnTo>
                    <a:lnTo>
                      <a:pt x="31" y="9"/>
                    </a:lnTo>
                    <a:lnTo>
                      <a:pt x="38"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5176" name="Line 631"/>
              <p:cNvSpPr>
                <a:spLocks noChangeShapeType="1"/>
              </p:cNvSpPr>
              <p:nvPr/>
            </p:nvSpPr>
            <p:spPr bwMode="auto">
              <a:xfrm>
                <a:off x="-23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77" name="Line 632"/>
              <p:cNvSpPr>
                <a:spLocks noChangeShapeType="1"/>
              </p:cNvSpPr>
              <p:nvPr/>
            </p:nvSpPr>
            <p:spPr bwMode="auto">
              <a:xfrm>
                <a:off x="-22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78" name="Line 633"/>
              <p:cNvSpPr>
                <a:spLocks noChangeShapeType="1"/>
              </p:cNvSpPr>
              <p:nvPr/>
            </p:nvSpPr>
            <p:spPr bwMode="auto">
              <a:xfrm>
                <a:off x="-20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79" name="Line 634"/>
              <p:cNvSpPr>
                <a:spLocks noChangeShapeType="1"/>
              </p:cNvSpPr>
              <p:nvPr/>
            </p:nvSpPr>
            <p:spPr bwMode="auto">
              <a:xfrm>
                <a:off x="-19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0" name="Line 635"/>
              <p:cNvSpPr>
                <a:spLocks noChangeShapeType="1"/>
              </p:cNvSpPr>
              <p:nvPr/>
            </p:nvSpPr>
            <p:spPr bwMode="auto">
              <a:xfrm>
                <a:off x="-18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1" name="Line 636"/>
              <p:cNvSpPr>
                <a:spLocks noChangeShapeType="1"/>
              </p:cNvSpPr>
              <p:nvPr/>
            </p:nvSpPr>
            <p:spPr bwMode="auto">
              <a:xfrm>
                <a:off x="-17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2" name="Line 637"/>
              <p:cNvSpPr>
                <a:spLocks noChangeShapeType="1"/>
              </p:cNvSpPr>
              <p:nvPr/>
            </p:nvSpPr>
            <p:spPr bwMode="auto">
              <a:xfrm>
                <a:off x="-16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3" name="Line 638"/>
              <p:cNvSpPr>
                <a:spLocks noChangeShapeType="1"/>
              </p:cNvSpPr>
              <p:nvPr/>
            </p:nvSpPr>
            <p:spPr bwMode="auto">
              <a:xfrm>
                <a:off x="-14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4" name="Line 639"/>
              <p:cNvSpPr>
                <a:spLocks noChangeShapeType="1"/>
              </p:cNvSpPr>
              <p:nvPr/>
            </p:nvSpPr>
            <p:spPr bwMode="auto">
              <a:xfrm>
                <a:off x="-13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5" name="Line 640"/>
              <p:cNvSpPr>
                <a:spLocks noChangeShapeType="1"/>
              </p:cNvSpPr>
              <p:nvPr/>
            </p:nvSpPr>
            <p:spPr bwMode="auto">
              <a:xfrm>
                <a:off x="-12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6" name="Line 641"/>
              <p:cNvSpPr>
                <a:spLocks noChangeShapeType="1"/>
              </p:cNvSpPr>
              <p:nvPr/>
            </p:nvSpPr>
            <p:spPr bwMode="auto">
              <a:xfrm>
                <a:off x="-11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7" name="Line 642"/>
              <p:cNvSpPr>
                <a:spLocks noChangeShapeType="1"/>
              </p:cNvSpPr>
              <p:nvPr/>
            </p:nvSpPr>
            <p:spPr bwMode="auto">
              <a:xfrm>
                <a:off x="-10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8" name="Line 643"/>
              <p:cNvSpPr>
                <a:spLocks noChangeShapeType="1"/>
              </p:cNvSpPr>
              <p:nvPr/>
            </p:nvSpPr>
            <p:spPr bwMode="auto">
              <a:xfrm>
                <a:off x="-8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89" name="Line 644"/>
              <p:cNvSpPr>
                <a:spLocks noChangeShapeType="1"/>
              </p:cNvSpPr>
              <p:nvPr/>
            </p:nvSpPr>
            <p:spPr bwMode="auto">
              <a:xfrm>
                <a:off x="-7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0" name="Line 645"/>
              <p:cNvSpPr>
                <a:spLocks noChangeShapeType="1"/>
              </p:cNvSpPr>
              <p:nvPr/>
            </p:nvSpPr>
            <p:spPr bwMode="auto">
              <a:xfrm>
                <a:off x="-6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1" name="Line 646"/>
              <p:cNvSpPr>
                <a:spLocks noChangeShapeType="1"/>
              </p:cNvSpPr>
              <p:nvPr/>
            </p:nvSpPr>
            <p:spPr bwMode="auto">
              <a:xfrm>
                <a:off x="-5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2" name="Line 647"/>
              <p:cNvSpPr>
                <a:spLocks noChangeShapeType="1"/>
              </p:cNvSpPr>
              <p:nvPr/>
            </p:nvSpPr>
            <p:spPr bwMode="auto">
              <a:xfrm>
                <a:off x="-4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3" name="Line 648"/>
              <p:cNvSpPr>
                <a:spLocks noChangeShapeType="1"/>
              </p:cNvSpPr>
              <p:nvPr/>
            </p:nvSpPr>
            <p:spPr bwMode="auto">
              <a:xfrm>
                <a:off x="-2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4" name="Line 649"/>
              <p:cNvSpPr>
                <a:spLocks noChangeShapeType="1"/>
              </p:cNvSpPr>
              <p:nvPr/>
            </p:nvSpPr>
            <p:spPr bwMode="auto">
              <a:xfrm>
                <a:off x="-1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5" name="Line 650"/>
              <p:cNvSpPr>
                <a:spLocks noChangeShapeType="1"/>
              </p:cNvSpPr>
              <p:nvPr/>
            </p:nvSpPr>
            <p:spPr bwMode="auto">
              <a:xfrm>
                <a:off x="-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6" name="Line 651"/>
              <p:cNvSpPr>
                <a:spLocks noChangeShapeType="1"/>
              </p:cNvSpPr>
              <p:nvPr/>
            </p:nvSpPr>
            <p:spPr bwMode="auto">
              <a:xfrm>
                <a:off x="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7" name="Line 652"/>
              <p:cNvSpPr>
                <a:spLocks noChangeShapeType="1"/>
              </p:cNvSpPr>
              <p:nvPr/>
            </p:nvSpPr>
            <p:spPr bwMode="auto">
              <a:xfrm>
                <a:off x="2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8" name="Line 653"/>
              <p:cNvSpPr>
                <a:spLocks noChangeShapeType="1"/>
              </p:cNvSpPr>
              <p:nvPr/>
            </p:nvSpPr>
            <p:spPr bwMode="auto">
              <a:xfrm>
                <a:off x="3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99" name="Line 654"/>
              <p:cNvSpPr>
                <a:spLocks noChangeShapeType="1"/>
              </p:cNvSpPr>
              <p:nvPr/>
            </p:nvSpPr>
            <p:spPr bwMode="auto">
              <a:xfrm>
                <a:off x="4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0" name="Line 655"/>
              <p:cNvSpPr>
                <a:spLocks noChangeShapeType="1"/>
              </p:cNvSpPr>
              <p:nvPr/>
            </p:nvSpPr>
            <p:spPr bwMode="auto">
              <a:xfrm>
                <a:off x="5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1" name="Line 656"/>
              <p:cNvSpPr>
                <a:spLocks noChangeShapeType="1"/>
              </p:cNvSpPr>
              <p:nvPr/>
            </p:nvSpPr>
            <p:spPr bwMode="auto">
              <a:xfrm>
                <a:off x="6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2" name="Line 657"/>
              <p:cNvSpPr>
                <a:spLocks noChangeShapeType="1"/>
              </p:cNvSpPr>
              <p:nvPr/>
            </p:nvSpPr>
            <p:spPr bwMode="auto">
              <a:xfrm>
                <a:off x="8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3" name="Line 658"/>
              <p:cNvSpPr>
                <a:spLocks noChangeShapeType="1"/>
              </p:cNvSpPr>
              <p:nvPr/>
            </p:nvSpPr>
            <p:spPr bwMode="auto">
              <a:xfrm>
                <a:off x="9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4" name="Line 659"/>
              <p:cNvSpPr>
                <a:spLocks noChangeShapeType="1"/>
              </p:cNvSpPr>
              <p:nvPr/>
            </p:nvSpPr>
            <p:spPr bwMode="auto">
              <a:xfrm>
                <a:off x="10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5" name="Line 660"/>
              <p:cNvSpPr>
                <a:spLocks noChangeShapeType="1"/>
              </p:cNvSpPr>
              <p:nvPr/>
            </p:nvSpPr>
            <p:spPr bwMode="auto">
              <a:xfrm>
                <a:off x="11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6" name="Line 661"/>
              <p:cNvSpPr>
                <a:spLocks noChangeShapeType="1"/>
              </p:cNvSpPr>
              <p:nvPr/>
            </p:nvSpPr>
            <p:spPr bwMode="auto">
              <a:xfrm>
                <a:off x="12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7" name="Line 662"/>
              <p:cNvSpPr>
                <a:spLocks noChangeShapeType="1"/>
              </p:cNvSpPr>
              <p:nvPr/>
            </p:nvSpPr>
            <p:spPr bwMode="auto">
              <a:xfrm>
                <a:off x="14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8" name="Line 663"/>
              <p:cNvSpPr>
                <a:spLocks noChangeShapeType="1"/>
              </p:cNvSpPr>
              <p:nvPr/>
            </p:nvSpPr>
            <p:spPr bwMode="auto">
              <a:xfrm>
                <a:off x="15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09" name="Line 664"/>
              <p:cNvSpPr>
                <a:spLocks noChangeShapeType="1"/>
              </p:cNvSpPr>
              <p:nvPr/>
            </p:nvSpPr>
            <p:spPr bwMode="auto">
              <a:xfrm>
                <a:off x="16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0" name="Line 665"/>
              <p:cNvSpPr>
                <a:spLocks noChangeShapeType="1"/>
              </p:cNvSpPr>
              <p:nvPr/>
            </p:nvSpPr>
            <p:spPr bwMode="auto">
              <a:xfrm>
                <a:off x="17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1" name="Line 666"/>
              <p:cNvSpPr>
                <a:spLocks noChangeShapeType="1"/>
              </p:cNvSpPr>
              <p:nvPr/>
            </p:nvSpPr>
            <p:spPr bwMode="auto">
              <a:xfrm>
                <a:off x="18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2" name="Line 667"/>
              <p:cNvSpPr>
                <a:spLocks noChangeShapeType="1"/>
              </p:cNvSpPr>
              <p:nvPr/>
            </p:nvSpPr>
            <p:spPr bwMode="auto">
              <a:xfrm>
                <a:off x="20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3" name="Line 668"/>
              <p:cNvSpPr>
                <a:spLocks noChangeShapeType="1"/>
              </p:cNvSpPr>
              <p:nvPr/>
            </p:nvSpPr>
            <p:spPr bwMode="auto">
              <a:xfrm>
                <a:off x="21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4" name="Line 669"/>
              <p:cNvSpPr>
                <a:spLocks noChangeShapeType="1"/>
              </p:cNvSpPr>
              <p:nvPr/>
            </p:nvSpPr>
            <p:spPr bwMode="auto">
              <a:xfrm>
                <a:off x="22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5" name="Line 670"/>
              <p:cNvSpPr>
                <a:spLocks noChangeShapeType="1"/>
              </p:cNvSpPr>
              <p:nvPr/>
            </p:nvSpPr>
            <p:spPr bwMode="auto">
              <a:xfrm>
                <a:off x="23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6" name="Line 671"/>
              <p:cNvSpPr>
                <a:spLocks noChangeShapeType="1"/>
              </p:cNvSpPr>
              <p:nvPr/>
            </p:nvSpPr>
            <p:spPr bwMode="auto">
              <a:xfrm>
                <a:off x="24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7" name="Line 672"/>
              <p:cNvSpPr>
                <a:spLocks noChangeShapeType="1"/>
              </p:cNvSpPr>
              <p:nvPr/>
            </p:nvSpPr>
            <p:spPr bwMode="auto">
              <a:xfrm>
                <a:off x="26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8" name="Line 673"/>
              <p:cNvSpPr>
                <a:spLocks noChangeShapeType="1"/>
              </p:cNvSpPr>
              <p:nvPr/>
            </p:nvSpPr>
            <p:spPr bwMode="auto">
              <a:xfrm>
                <a:off x="27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19" name="Line 674"/>
              <p:cNvSpPr>
                <a:spLocks noChangeShapeType="1"/>
              </p:cNvSpPr>
              <p:nvPr/>
            </p:nvSpPr>
            <p:spPr bwMode="auto">
              <a:xfrm>
                <a:off x="28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0" name="Line 675"/>
              <p:cNvSpPr>
                <a:spLocks noChangeShapeType="1"/>
              </p:cNvSpPr>
              <p:nvPr/>
            </p:nvSpPr>
            <p:spPr bwMode="auto">
              <a:xfrm>
                <a:off x="29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1" name="Line 676"/>
              <p:cNvSpPr>
                <a:spLocks noChangeShapeType="1"/>
              </p:cNvSpPr>
              <p:nvPr/>
            </p:nvSpPr>
            <p:spPr bwMode="auto">
              <a:xfrm>
                <a:off x="30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2" name="Line 677"/>
              <p:cNvSpPr>
                <a:spLocks noChangeShapeType="1"/>
              </p:cNvSpPr>
              <p:nvPr/>
            </p:nvSpPr>
            <p:spPr bwMode="auto">
              <a:xfrm>
                <a:off x="32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3" name="Line 678"/>
              <p:cNvSpPr>
                <a:spLocks noChangeShapeType="1"/>
              </p:cNvSpPr>
              <p:nvPr/>
            </p:nvSpPr>
            <p:spPr bwMode="auto">
              <a:xfrm>
                <a:off x="33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4" name="Line 679"/>
              <p:cNvSpPr>
                <a:spLocks noChangeShapeType="1"/>
              </p:cNvSpPr>
              <p:nvPr/>
            </p:nvSpPr>
            <p:spPr bwMode="auto">
              <a:xfrm>
                <a:off x="34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5" name="Line 680"/>
              <p:cNvSpPr>
                <a:spLocks noChangeShapeType="1"/>
              </p:cNvSpPr>
              <p:nvPr/>
            </p:nvSpPr>
            <p:spPr bwMode="auto">
              <a:xfrm>
                <a:off x="35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6" name="Line 681"/>
              <p:cNvSpPr>
                <a:spLocks noChangeShapeType="1"/>
              </p:cNvSpPr>
              <p:nvPr/>
            </p:nvSpPr>
            <p:spPr bwMode="auto">
              <a:xfrm>
                <a:off x="36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7" name="Line 682"/>
              <p:cNvSpPr>
                <a:spLocks noChangeShapeType="1"/>
              </p:cNvSpPr>
              <p:nvPr/>
            </p:nvSpPr>
            <p:spPr bwMode="auto">
              <a:xfrm>
                <a:off x="38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8" name="Line 683"/>
              <p:cNvSpPr>
                <a:spLocks noChangeShapeType="1"/>
              </p:cNvSpPr>
              <p:nvPr/>
            </p:nvSpPr>
            <p:spPr bwMode="auto">
              <a:xfrm>
                <a:off x="39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29" name="Line 684"/>
              <p:cNvSpPr>
                <a:spLocks noChangeShapeType="1"/>
              </p:cNvSpPr>
              <p:nvPr/>
            </p:nvSpPr>
            <p:spPr bwMode="auto">
              <a:xfrm>
                <a:off x="40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0" name="Line 685"/>
              <p:cNvSpPr>
                <a:spLocks noChangeShapeType="1"/>
              </p:cNvSpPr>
              <p:nvPr/>
            </p:nvSpPr>
            <p:spPr bwMode="auto">
              <a:xfrm>
                <a:off x="41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1" name="Line 686"/>
              <p:cNvSpPr>
                <a:spLocks noChangeShapeType="1"/>
              </p:cNvSpPr>
              <p:nvPr/>
            </p:nvSpPr>
            <p:spPr bwMode="auto">
              <a:xfrm>
                <a:off x="42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2" name="Line 687"/>
              <p:cNvSpPr>
                <a:spLocks noChangeShapeType="1"/>
              </p:cNvSpPr>
              <p:nvPr/>
            </p:nvSpPr>
            <p:spPr bwMode="auto">
              <a:xfrm>
                <a:off x="44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3" name="Line 688"/>
              <p:cNvSpPr>
                <a:spLocks noChangeShapeType="1"/>
              </p:cNvSpPr>
              <p:nvPr/>
            </p:nvSpPr>
            <p:spPr bwMode="auto">
              <a:xfrm>
                <a:off x="45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4" name="Line 689"/>
              <p:cNvSpPr>
                <a:spLocks noChangeShapeType="1"/>
              </p:cNvSpPr>
              <p:nvPr/>
            </p:nvSpPr>
            <p:spPr bwMode="auto">
              <a:xfrm>
                <a:off x="46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5" name="Line 690"/>
              <p:cNvSpPr>
                <a:spLocks noChangeShapeType="1"/>
              </p:cNvSpPr>
              <p:nvPr/>
            </p:nvSpPr>
            <p:spPr bwMode="auto">
              <a:xfrm>
                <a:off x="47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6" name="Line 691"/>
              <p:cNvSpPr>
                <a:spLocks noChangeShapeType="1"/>
              </p:cNvSpPr>
              <p:nvPr/>
            </p:nvSpPr>
            <p:spPr bwMode="auto">
              <a:xfrm>
                <a:off x="48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7" name="Line 692"/>
              <p:cNvSpPr>
                <a:spLocks noChangeShapeType="1"/>
              </p:cNvSpPr>
              <p:nvPr/>
            </p:nvSpPr>
            <p:spPr bwMode="auto">
              <a:xfrm>
                <a:off x="50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8" name="Line 693"/>
              <p:cNvSpPr>
                <a:spLocks noChangeShapeType="1"/>
              </p:cNvSpPr>
              <p:nvPr/>
            </p:nvSpPr>
            <p:spPr bwMode="auto">
              <a:xfrm>
                <a:off x="51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39" name="Line 694"/>
              <p:cNvSpPr>
                <a:spLocks noChangeShapeType="1"/>
              </p:cNvSpPr>
              <p:nvPr/>
            </p:nvSpPr>
            <p:spPr bwMode="auto">
              <a:xfrm>
                <a:off x="52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0" name="Line 695"/>
              <p:cNvSpPr>
                <a:spLocks noChangeShapeType="1"/>
              </p:cNvSpPr>
              <p:nvPr/>
            </p:nvSpPr>
            <p:spPr bwMode="auto">
              <a:xfrm>
                <a:off x="53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1" name="Line 696"/>
              <p:cNvSpPr>
                <a:spLocks noChangeShapeType="1"/>
              </p:cNvSpPr>
              <p:nvPr/>
            </p:nvSpPr>
            <p:spPr bwMode="auto">
              <a:xfrm>
                <a:off x="54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2" name="Line 697"/>
              <p:cNvSpPr>
                <a:spLocks noChangeShapeType="1"/>
              </p:cNvSpPr>
              <p:nvPr/>
            </p:nvSpPr>
            <p:spPr bwMode="auto">
              <a:xfrm>
                <a:off x="56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3" name="Line 698"/>
              <p:cNvSpPr>
                <a:spLocks noChangeShapeType="1"/>
              </p:cNvSpPr>
              <p:nvPr/>
            </p:nvSpPr>
            <p:spPr bwMode="auto">
              <a:xfrm>
                <a:off x="57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4" name="Line 699"/>
              <p:cNvSpPr>
                <a:spLocks noChangeShapeType="1"/>
              </p:cNvSpPr>
              <p:nvPr/>
            </p:nvSpPr>
            <p:spPr bwMode="auto">
              <a:xfrm>
                <a:off x="58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5" name="Line 700"/>
              <p:cNvSpPr>
                <a:spLocks noChangeShapeType="1"/>
              </p:cNvSpPr>
              <p:nvPr/>
            </p:nvSpPr>
            <p:spPr bwMode="auto">
              <a:xfrm>
                <a:off x="59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6" name="Line 701"/>
              <p:cNvSpPr>
                <a:spLocks noChangeShapeType="1"/>
              </p:cNvSpPr>
              <p:nvPr/>
            </p:nvSpPr>
            <p:spPr bwMode="auto">
              <a:xfrm>
                <a:off x="60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7" name="Line 702"/>
              <p:cNvSpPr>
                <a:spLocks noChangeShapeType="1"/>
              </p:cNvSpPr>
              <p:nvPr/>
            </p:nvSpPr>
            <p:spPr bwMode="auto">
              <a:xfrm>
                <a:off x="62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8" name="Line 703"/>
              <p:cNvSpPr>
                <a:spLocks noChangeShapeType="1"/>
              </p:cNvSpPr>
              <p:nvPr/>
            </p:nvSpPr>
            <p:spPr bwMode="auto">
              <a:xfrm>
                <a:off x="63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49" name="Line 704"/>
              <p:cNvSpPr>
                <a:spLocks noChangeShapeType="1"/>
              </p:cNvSpPr>
              <p:nvPr/>
            </p:nvSpPr>
            <p:spPr bwMode="auto">
              <a:xfrm>
                <a:off x="64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0" name="Line 705"/>
              <p:cNvSpPr>
                <a:spLocks noChangeShapeType="1"/>
              </p:cNvSpPr>
              <p:nvPr/>
            </p:nvSpPr>
            <p:spPr bwMode="auto">
              <a:xfrm>
                <a:off x="65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1" name="Line 706"/>
              <p:cNvSpPr>
                <a:spLocks noChangeShapeType="1"/>
              </p:cNvSpPr>
              <p:nvPr/>
            </p:nvSpPr>
            <p:spPr bwMode="auto">
              <a:xfrm>
                <a:off x="66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2" name="Line 707"/>
              <p:cNvSpPr>
                <a:spLocks noChangeShapeType="1"/>
              </p:cNvSpPr>
              <p:nvPr/>
            </p:nvSpPr>
            <p:spPr bwMode="auto">
              <a:xfrm>
                <a:off x="68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3" name="Line 708"/>
              <p:cNvSpPr>
                <a:spLocks noChangeShapeType="1"/>
              </p:cNvSpPr>
              <p:nvPr/>
            </p:nvSpPr>
            <p:spPr bwMode="auto">
              <a:xfrm>
                <a:off x="69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4" name="Line 709"/>
              <p:cNvSpPr>
                <a:spLocks noChangeShapeType="1"/>
              </p:cNvSpPr>
              <p:nvPr/>
            </p:nvSpPr>
            <p:spPr bwMode="auto">
              <a:xfrm>
                <a:off x="70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5" name="Line 710"/>
              <p:cNvSpPr>
                <a:spLocks noChangeShapeType="1"/>
              </p:cNvSpPr>
              <p:nvPr/>
            </p:nvSpPr>
            <p:spPr bwMode="auto">
              <a:xfrm>
                <a:off x="71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6" name="Line 711"/>
              <p:cNvSpPr>
                <a:spLocks noChangeShapeType="1"/>
              </p:cNvSpPr>
              <p:nvPr/>
            </p:nvSpPr>
            <p:spPr bwMode="auto">
              <a:xfrm>
                <a:off x="72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7" name="Line 712"/>
              <p:cNvSpPr>
                <a:spLocks noChangeShapeType="1"/>
              </p:cNvSpPr>
              <p:nvPr/>
            </p:nvSpPr>
            <p:spPr bwMode="auto">
              <a:xfrm>
                <a:off x="74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8" name="Line 713"/>
              <p:cNvSpPr>
                <a:spLocks noChangeShapeType="1"/>
              </p:cNvSpPr>
              <p:nvPr/>
            </p:nvSpPr>
            <p:spPr bwMode="auto">
              <a:xfrm>
                <a:off x="75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59" name="Line 714"/>
              <p:cNvSpPr>
                <a:spLocks noChangeShapeType="1"/>
              </p:cNvSpPr>
              <p:nvPr/>
            </p:nvSpPr>
            <p:spPr bwMode="auto">
              <a:xfrm>
                <a:off x="76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0" name="Line 715"/>
              <p:cNvSpPr>
                <a:spLocks noChangeShapeType="1"/>
              </p:cNvSpPr>
              <p:nvPr/>
            </p:nvSpPr>
            <p:spPr bwMode="auto">
              <a:xfrm>
                <a:off x="77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1" name="Line 716"/>
              <p:cNvSpPr>
                <a:spLocks noChangeShapeType="1"/>
              </p:cNvSpPr>
              <p:nvPr/>
            </p:nvSpPr>
            <p:spPr bwMode="auto">
              <a:xfrm>
                <a:off x="78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2" name="Line 717"/>
              <p:cNvSpPr>
                <a:spLocks noChangeShapeType="1"/>
              </p:cNvSpPr>
              <p:nvPr/>
            </p:nvSpPr>
            <p:spPr bwMode="auto">
              <a:xfrm>
                <a:off x="80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3" name="Line 718"/>
              <p:cNvSpPr>
                <a:spLocks noChangeShapeType="1"/>
              </p:cNvSpPr>
              <p:nvPr/>
            </p:nvSpPr>
            <p:spPr bwMode="auto">
              <a:xfrm>
                <a:off x="81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4" name="Line 719"/>
              <p:cNvSpPr>
                <a:spLocks noChangeShapeType="1"/>
              </p:cNvSpPr>
              <p:nvPr/>
            </p:nvSpPr>
            <p:spPr bwMode="auto">
              <a:xfrm>
                <a:off x="82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5" name="Line 720"/>
              <p:cNvSpPr>
                <a:spLocks noChangeShapeType="1"/>
              </p:cNvSpPr>
              <p:nvPr/>
            </p:nvSpPr>
            <p:spPr bwMode="auto">
              <a:xfrm>
                <a:off x="83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6" name="Line 721"/>
              <p:cNvSpPr>
                <a:spLocks noChangeShapeType="1"/>
              </p:cNvSpPr>
              <p:nvPr/>
            </p:nvSpPr>
            <p:spPr bwMode="auto">
              <a:xfrm>
                <a:off x="84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7" name="Line 722"/>
              <p:cNvSpPr>
                <a:spLocks noChangeShapeType="1"/>
              </p:cNvSpPr>
              <p:nvPr/>
            </p:nvSpPr>
            <p:spPr bwMode="auto">
              <a:xfrm>
                <a:off x="86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8" name="Line 723"/>
              <p:cNvSpPr>
                <a:spLocks noChangeShapeType="1"/>
              </p:cNvSpPr>
              <p:nvPr/>
            </p:nvSpPr>
            <p:spPr bwMode="auto">
              <a:xfrm>
                <a:off x="87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69" name="Line 724"/>
              <p:cNvSpPr>
                <a:spLocks noChangeShapeType="1"/>
              </p:cNvSpPr>
              <p:nvPr/>
            </p:nvSpPr>
            <p:spPr bwMode="auto">
              <a:xfrm>
                <a:off x="88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0" name="Line 725"/>
              <p:cNvSpPr>
                <a:spLocks noChangeShapeType="1"/>
              </p:cNvSpPr>
              <p:nvPr/>
            </p:nvSpPr>
            <p:spPr bwMode="auto">
              <a:xfrm>
                <a:off x="89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1" name="Line 726"/>
              <p:cNvSpPr>
                <a:spLocks noChangeShapeType="1"/>
              </p:cNvSpPr>
              <p:nvPr/>
            </p:nvSpPr>
            <p:spPr bwMode="auto">
              <a:xfrm>
                <a:off x="90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2" name="Line 727"/>
              <p:cNvSpPr>
                <a:spLocks noChangeShapeType="1"/>
              </p:cNvSpPr>
              <p:nvPr/>
            </p:nvSpPr>
            <p:spPr bwMode="auto">
              <a:xfrm>
                <a:off x="92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3" name="Line 728"/>
              <p:cNvSpPr>
                <a:spLocks noChangeShapeType="1"/>
              </p:cNvSpPr>
              <p:nvPr/>
            </p:nvSpPr>
            <p:spPr bwMode="auto">
              <a:xfrm>
                <a:off x="93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4" name="Line 729"/>
              <p:cNvSpPr>
                <a:spLocks noChangeShapeType="1"/>
              </p:cNvSpPr>
              <p:nvPr/>
            </p:nvSpPr>
            <p:spPr bwMode="auto">
              <a:xfrm>
                <a:off x="94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5" name="Line 730"/>
              <p:cNvSpPr>
                <a:spLocks noChangeShapeType="1"/>
              </p:cNvSpPr>
              <p:nvPr/>
            </p:nvSpPr>
            <p:spPr bwMode="auto">
              <a:xfrm>
                <a:off x="95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6" name="Line 731"/>
              <p:cNvSpPr>
                <a:spLocks noChangeShapeType="1"/>
              </p:cNvSpPr>
              <p:nvPr/>
            </p:nvSpPr>
            <p:spPr bwMode="auto">
              <a:xfrm>
                <a:off x="96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7" name="Line 732"/>
              <p:cNvSpPr>
                <a:spLocks noChangeShapeType="1"/>
              </p:cNvSpPr>
              <p:nvPr/>
            </p:nvSpPr>
            <p:spPr bwMode="auto">
              <a:xfrm>
                <a:off x="98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8" name="Line 733"/>
              <p:cNvSpPr>
                <a:spLocks noChangeShapeType="1"/>
              </p:cNvSpPr>
              <p:nvPr/>
            </p:nvSpPr>
            <p:spPr bwMode="auto">
              <a:xfrm>
                <a:off x="99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79" name="Line 734"/>
              <p:cNvSpPr>
                <a:spLocks noChangeShapeType="1"/>
              </p:cNvSpPr>
              <p:nvPr/>
            </p:nvSpPr>
            <p:spPr bwMode="auto">
              <a:xfrm>
                <a:off x="100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0" name="Line 735"/>
              <p:cNvSpPr>
                <a:spLocks noChangeShapeType="1"/>
              </p:cNvSpPr>
              <p:nvPr/>
            </p:nvSpPr>
            <p:spPr bwMode="auto">
              <a:xfrm>
                <a:off x="101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1" name="Line 736"/>
              <p:cNvSpPr>
                <a:spLocks noChangeShapeType="1"/>
              </p:cNvSpPr>
              <p:nvPr/>
            </p:nvSpPr>
            <p:spPr bwMode="auto">
              <a:xfrm>
                <a:off x="102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2" name="Line 737"/>
              <p:cNvSpPr>
                <a:spLocks noChangeShapeType="1"/>
              </p:cNvSpPr>
              <p:nvPr/>
            </p:nvSpPr>
            <p:spPr bwMode="auto">
              <a:xfrm>
                <a:off x="104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3" name="Line 738"/>
              <p:cNvSpPr>
                <a:spLocks noChangeShapeType="1"/>
              </p:cNvSpPr>
              <p:nvPr/>
            </p:nvSpPr>
            <p:spPr bwMode="auto">
              <a:xfrm>
                <a:off x="105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4" name="Line 739"/>
              <p:cNvSpPr>
                <a:spLocks noChangeShapeType="1"/>
              </p:cNvSpPr>
              <p:nvPr/>
            </p:nvSpPr>
            <p:spPr bwMode="auto">
              <a:xfrm>
                <a:off x="106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5" name="Line 740"/>
              <p:cNvSpPr>
                <a:spLocks noChangeShapeType="1"/>
              </p:cNvSpPr>
              <p:nvPr/>
            </p:nvSpPr>
            <p:spPr bwMode="auto">
              <a:xfrm>
                <a:off x="107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6" name="Line 741"/>
              <p:cNvSpPr>
                <a:spLocks noChangeShapeType="1"/>
              </p:cNvSpPr>
              <p:nvPr/>
            </p:nvSpPr>
            <p:spPr bwMode="auto">
              <a:xfrm>
                <a:off x="108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7" name="Line 742"/>
              <p:cNvSpPr>
                <a:spLocks noChangeShapeType="1"/>
              </p:cNvSpPr>
              <p:nvPr/>
            </p:nvSpPr>
            <p:spPr bwMode="auto">
              <a:xfrm>
                <a:off x="110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8" name="Line 743"/>
              <p:cNvSpPr>
                <a:spLocks noChangeShapeType="1"/>
              </p:cNvSpPr>
              <p:nvPr/>
            </p:nvSpPr>
            <p:spPr bwMode="auto">
              <a:xfrm>
                <a:off x="111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89" name="Line 744"/>
              <p:cNvSpPr>
                <a:spLocks noChangeShapeType="1"/>
              </p:cNvSpPr>
              <p:nvPr/>
            </p:nvSpPr>
            <p:spPr bwMode="auto">
              <a:xfrm>
                <a:off x="112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0" name="Line 745"/>
              <p:cNvSpPr>
                <a:spLocks noChangeShapeType="1"/>
              </p:cNvSpPr>
              <p:nvPr/>
            </p:nvSpPr>
            <p:spPr bwMode="auto">
              <a:xfrm>
                <a:off x="113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1" name="Line 746"/>
              <p:cNvSpPr>
                <a:spLocks noChangeShapeType="1"/>
              </p:cNvSpPr>
              <p:nvPr/>
            </p:nvSpPr>
            <p:spPr bwMode="auto">
              <a:xfrm>
                <a:off x="114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2" name="Line 747"/>
              <p:cNvSpPr>
                <a:spLocks noChangeShapeType="1"/>
              </p:cNvSpPr>
              <p:nvPr/>
            </p:nvSpPr>
            <p:spPr bwMode="auto">
              <a:xfrm>
                <a:off x="116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3" name="Line 748"/>
              <p:cNvSpPr>
                <a:spLocks noChangeShapeType="1"/>
              </p:cNvSpPr>
              <p:nvPr/>
            </p:nvSpPr>
            <p:spPr bwMode="auto">
              <a:xfrm>
                <a:off x="117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4" name="Line 749"/>
              <p:cNvSpPr>
                <a:spLocks noChangeShapeType="1"/>
              </p:cNvSpPr>
              <p:nvPr/>
            </p:nvSpPr>
            <p:spPr bwMode="auto">
              <a:xfrm>
                <a:off x="118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5" name="Line 750"/>
              <p:cNvSpPr>
                <a:spLocks noChangeShapeType="1"/>
              </p:cNvSpPr>
              <p:nvPr/>
            </p:nvSpPr>
            <p:spPr bwMode="auto">
              <a:xfrm>
                <a:off x="119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6" name="Line 751"/>
              <p:cNvSpPr>
                <a:spLocks noChangeShapeType="1"/>
              </p:cNvSpPr>
              <p:nvPr/>
            </p:nvSpPr>
            <p:spPr bwMode="auto">
              <a:xfrm>
                <a:off x="120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7" name="Line 752"/>
              <p:cNvSpPr>
                <a:spLocks noChangeShapeType="1"/>
              </p:cNvSpPr>
              <p:nvPr/>
            </p:nvSpPr>
            <p:spPr bwMode="auto">
              <a:xfrm>
                <a:off x="122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8" name="Line 753"/>
              <p:cNvSpPr>
                <a:spLocks noChangeShapeType="1"/>
              </p:cNvSpPr>
              <p:nvPr/>
            </p:nvSpPr>
            <p:spPr bwMode="auto">
              <a:xfrm>
                <a:off x="123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299" name="Line 754"/>
              <p:cNvSpPr>
                <a:spLocks noChangeShapeType="1"/>
              </p:cNvSpPr>
              <p:nvPr/>
            </p:nvSpPr>
            <p:spPr bwMode="auto">
              <a:xfrm>
                <a:off x="124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0" name="Line 755"/>
              <p:cNvSpPr>
                <a:spLocks noChangeShapeType="1"/>
              </p:cNvSpPr>
              <p:nvPr/>
            </p:nvSpPr>
            <p:spPr bwMode="auto">
              <a:xfrm>
                <a:off x="125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1" name="Line 756"/>
              <p:cNvSpPr>
                <a:spLocks noChangeShapeType="1"/>
              </p:cNvSpPr>
              <p:nvPr/>
            </p:nvSpPr>
            <p:spPr bwMode="auto">
              <a:xfrm>
                <a:off x="126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2" name="Line 757"/>
              <p:cNvSpPr>
                <a:spLocks noChangeShapeType="1"/>
              </p:cNvSpPr>
              <p:nvPr/>
            </p:nvSpPr>
            <p:spPr bwMode="auto">
              <a:xfrm>
                <a:off x="128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3" name="Line 758"/>
              <p:cNvSpPr>
                <a:spLocks noChangeShapeType="1"/>
              </p:cNvSpPr>
              <p:nvPr/>
            </p:nvSpPr>
            <p:spPr bwMode="auto">
              <a:xfrm>
                <a:off x="129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4" name="Line 759"/>
              <p:cNvSpPr>
                <a:spLocks noChangeShapeType="1"/>
              </p:cNvSpPr>
              <p:nvPr/>
            </p:nvSpPr>
            <p:spPr bwMode="auto">
              <a:xfrm>
                <a:off x="130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5" name="Line 760"/>
              <p:cNvSpPr>
                <a:spLocks noChangeShapeType="1"/>
              </p:cNvSpPr>
              <p:nvPr/>
            </p:nvSpPr>
            <p:spPr bwMode="auto">
              <a:xfrm>
                <a:off x="131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6" name="Line 761"/>
              <p:cNvSpPr>
                <a:spLocks noChangeShapeType="1"/>
              </p:cNvSpPr>
              <p:nvPr/>
            </p:nvSpPr>
            <p:spPr bwMode="auto">
              <a:xfrm>
                <a:off x="132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7" name="Line 762"/>
              <p:cNvSpPr>
                <a:spLocks noChangeShapeType="1"/>
              </p:cNvSpPr>
              <p:nvPr/>
            </p:nvSpPr>
            <p:spPr bwMode="auto">
              <a:xfrm>
                <a:off x="134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8" name="Line 763"/>
              <p:cNvSpPr>
                <a:spLocks noChangeShapeType="1"/>
              </p:cNvSpPr>
              <p:nvPr/>
            </p:nvSpPr>
            <p:spPr bwMode="auto">
              <a:xfrm>
                <a:off x="135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09" name="Line 764"/>
              <p:cNvSpPr>
                <a:spLocks noChangeShapeType="1"/>
              </p:cNvSpPr>
              <p:nvPr/>
            </p:nvSpPr>
            <p:spPr bwMode="auto">
              <a:xfrm>
                <a:off x="136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0" name="Line 765"/>
              <p:cNvSpPr>
                <a:spLocks noChangeShapeType="1"/>
              </p:cNvSpPr>
              <p:nvPr/>
            </p:nvSpPr>
            <p:spPr bwMode="auto">
              <a:xfrm>
                <a:off x="137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1" name="Line 766"/>
              <p:cNvSpPr>
                <a:spLocks noChangeShapeType="1"/>
              </p:cNvSpPr>
              <p:nvPr/>
            </p:nvSpPr>
            <p:spPr bwMode="auto">
              <a:xfrm>
                <a:off x="138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2" name="Line 767"/>
              <p:cNvSpPr>
                <a:spLocks noChangeShapeType="1"/>
              </p:cNvSpPr>
              <p:nvPr/>
            </p:nvSpPr>
            <p:spPr bwMode="auto">
              <a:xfrm>
                <a:off x="140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3" name="Line 768"/>
              <p:cNvSpPr>
                <a:spLocks noChangeShapeType="1"/>
              </p:cNvSpPr>
              <p:nvPr/>
            </p:nvSpPr>
            <p:spPr bwMode="auto">
              <a:xfrm>
                <a:off x="141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4" name="Line 769"/>
              <p:cNvSpPr>
                <a:spLocks noChangeShapeType="1"/>
              </p:cNvSpPr>
              <p:nvPr/>
            </p:nvSpPr>
            <p:spPr bwMode="auto">
              <a:xfrm>
                <a:off x="1425"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5" name="Line 770"/>
              <p:cNvSpPr>
                <a:spLocks noChangeShapeType="1"/>
              </p:cNvSpPr>
              <p:nvPr/>
            </p:nvSpPr>
            <p:spPr bwMode="auto">
              <a:xfrm>
                <a:off x="143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6" name="Line 771"/>
              <p:cNvSpPr>
                <a:spLocks noChangeShapeType="1"/>
              </p:cNvSpPr>
              <p:nvPr/>
            </p:nvSpPr>
            <p:spPr bwMode="auto">
              <a:xfrm>
                <a:off x="144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7" name="Line 772"/>
              <p:cNvSpPr>
                <a:spLocks noChangeShapeType="1"/>
              </p:cNvSpPr>
              <p:nvPr/>
            </p:nvSpPr>
            <p:spPr bwMode="auto">
              <a:xfrm>
                <a:off x="146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8" name="Line 773"/>
              <p:cNvSpPr>
                <a:spLocks noChangeShapeType="1"/>
              </p:cNvSpPr>
              <p:nvPr/>
            </p:nvSpPr>
            <p:spPr bwMode="auto">
              <a:xfrm>
                <a:off x="1473"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19" name="Line 774"/>
              <p:cNvSpPr>
                <a:spLocks noChangeShapeType="1"/>
              </p:cNvSpPr>
              <p:nvPr/>
            </p:nvSpPr>
            <p:spPr bwMode="auto">
              <a:xfrm>
                <a:off x="148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0" name="Line 775"/>
              <p:cNvSpPr>
                <a:spLocks noChangeShapeType="1"/>
              </p:cNvSpPr>
              <p:nvPr/>
            </p:nvSpPr>
            <p:spPr bwMode="auto">
              <a:xfrm>
                <a:off x="149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1" name="Line 776"/>
              <p:cNvSpPr>
                <a:spLocks noChangeShapeType="1"/>
              </p:cNvSpPr>
              <p:nvPr/>
            </p:nvSpPr>
            <p:spPr bwMode="auto">
              <a:xfrm>
                <a:off x="150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2" name="Line 777"/>
              <p:cNvSpPr>
                <a:spLocks noChangeShapeType="1"/>
              </p:cNvSpPr>
              <p:nvPr/>
            </p:nvSpPr>
            <p:spPr bwMode="auto">
              <a:xfrm>
                <a:off x="1521"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3" name="Line 778"/>
              <p:cNvSpPr>
                <a:spLocks noChangeShapeType="1"/>
              </p:cNvSpPr>
              <p:nvPr/>
            </p:nvSpPr>
            <p:spPr bwMode="auto">
              <a:xfrm>
                <a:off x="153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4" name="Line 779"/>
              <p:cNvSpPr>
                <a:spLocks noChangeShapeType="1"/>
              </p:cNvSpPr>
              <p:nvPr/>
            </p:nvSpPr>
            <p:spPr bwMode="auto">
              <a:xfrm>
                <a:off x="154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5" name="Line 780"/>
              <p:cNvSpPr>
                <a:spLocks noChangeShapeType="1"/>
              </p:cNvSpPr>
              <p:nvPr/>
            </p:nvSpPr>
            <p:spPr bwMode="auto">
              <a:xfrm>
                <a:off x="155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6" name="Line 781"/>
              <p:cNvSpPr>
                <a:spLocks noChangeShapeType="1"/>
              </p:cNvSpPr>
              <p:nvPr/>
            </p:nvSpPr>
            <p:spPr bwMode="auto">
              <a:xfrm>
                <a:off x="1569"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7" name="Line 782"/>
              <p:cNvSpPr>
                <a:spLocks noChangeShapeType="1"/>
              </p:cNvSpPr>
              <p:nvPr/>
            </p:nvSpPr>
            <p:spPr bwMode="auto">
              <a:xfrm>
                <a:off x="158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8" name="Line 783"/>
              <p:cNvSpPr>
                <a:spLocks noChangeShapeType="1"/>
              </p:cNvSpPr>
              <p:nvPr/>
            </p:nvSpPr>
            <p:spPr bwMode="auto">
              <a:xfrm>
                <a:off x="159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29" name="Line 784"/>
              <p:cNvSpPr>
                <a:spLocks noChangeShapeType="1"/>
              </p:cNvSpPr>
              <p:nvPr/>
            </p:nvSpPr>
            <p:spPr bwMode="auto">
              <a:xfrm>
                <a:off x="160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0" name="Line 785"/>
              <p:cNvSpPr>
                <a:spLocks noChangeShapeType="1"/>
              </p:cNvSpPr>
              <p:nvPr/>
            </p:nvSpPr>
            <p:spPr bwMode="auto">
              <a:xfrm>
                <a:off x="1617"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1" name="Line 786"/>
              <p:cNvSpPr>
                <a:spLocks noChangeShapeType="1"/>
              </p:cNvSpPr>
              <p:nvPr/>
            </p:nvSpPr>
            <p:spPr bwMode="auto">
              <a:xfrm>
                <a:off x="162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2" name="Line 787"/>
              <p:cNvSpPr>
                <a:spLocks noChangeShapeType="1"/>
              </p:cNvSpPr>
              <p:nvPr/>
            </p:nvSpPr>
            <p:spPr bwMode="auto">
              <a:xfrm>
                <a:off x="164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3" name="Line 788"/>
              <p:cNvSpPr>
                <a:spLocks noChangeShapeType="1"/>
              </p:cNvSpPr>
              <p:nvPr/>
            </p:nvSpPr>
            <p:spPr bwMode="auto">
              <a:xfrm>
                <a:off x="165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4" name="Line 789"/>
              <p:cNvSpPr>
                <a:spLocks noChangeShapeType="1"/>
              </p:cNvSpPr>
              <p:nvPr/>
            </p:nvSpPr>
            <p:spPr bwMode="auto">
              <a:xfrm>
                <a:off x="1665"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5" name="Line 790"/>
              <p:cNvSpPr>
                <a:spLocks noChangeShapeType="1"/>
              </p:cNvSpPr>
              <p:nvPr/>
            </p:nvSpPr>
            <p:spPr bwMode="auto">
              <a:xfrm>
                <a:off x="167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6" name="Line 791"/>
              <p:cNvSpPr>
                <a:spLocks noChangeShapeType="1"/>
              </p:cNvSpPr>
              <p:nvPr/>
            </p:nvSpPr>
            <p:spPr bwMode="auto">
              <a:xfrm>
                <a:off x="168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7" name="Line 792"/>
              <p:cNvSpPr>
                <a:spLocks noChangeShapeType="1"/>
              </p:cNvSpPr>
              <p:nvPr/>
            </p:nvSpPr>
            <p:spPr bwMode="auto">
              <a:xfrm>
                <a:off x="170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8" name="Line 793"/>
              <p:cNvSpPr>
                <a:spLocks noChangeShapeType="1"/>
              </p:cNvSpPr>
              <p:nvPr/>
            </p:nvSpPr>
            <p:spPr bwMode="auto">
              <a:xfrm>
                <a:off x="1713"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39" name="Line 794"/>
              <p:cNvSpPr>
                <a:spLocks noChangeShapeType="1"/>
              </p:cNvSpPr>
              <p:nvPr/>
            </p:nvSpPr>
            <p:spPr bwMode="auto">
              <a:xfrm>
                <a:off x="172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0" name="Line 795"/>
              <p:cNvSpPr>
                <a:spLocks noChangeShapeType="1"/>
              </p:cNvSpPr>
              <p:nvPr/>
            </p:nvSpPr>
            <p:spPr bwMode="auto">
              <a:xfrm>
                <a:off x="173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1" name="Line 796"/>
              <p:cNvSpPr>
                <a:spLocks noChangeShapeType="1"/>
              </p:cNvSpPr>
              <p:nvPr/>
            </p:nvSpPr>
            <p:spPr bwMode="auto">
              <a:xfrm>
                <a:off x="174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2" name="Line 797"/>
              <p:cNvSpPr>
                <a:spLocks noChangeShapeType="1"/>
              </p:cNvSpPr>
              <p:nvPr/>
            </p:nvSpPr>
            <p:spPr bwMode="auto">
              <a:xfrm>
                <a:off x="1761"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3" name="Line 798"/>
              <p:cNvSpPr>
                <a:spLocks noChangeShapeType="1"/>
              </p:cNvSpPr>
              <p:nvPr/>
            </p:nvSpPr>
            <p:spPr bwMode="auto">
              <a:xfrm>
                <a:off x="177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4" name="Line 799"/>
              <p:cNvSpPr>
                <a:spLocks noChangeShapeType="1"/>
              </p:cNvSpPr>
              <p:nvPr/>
            </p:nvSpPr>
            <p:spPr bwMode="auto">
              <a:xfrm>
                <a:off x="178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5" name="Line 800"/>
              <p:cNvSpPr>
                <a:spLocks noChangeShapeType="1"/>
              </p:cNvSpPr>
              <p:nvPr/>
            </p:nvSpPr>
            <p:spPr bwMode="auto">
              <a:xfrm>
                <a:off x="179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6" name="Line 801"/>
              <p:cNvSpPr>
                <a:spLocks noChangeShapeType="1"/>
              </p:cNvSpPr>
              <p:nvPr/>
            </p:nvSpPr>
            <p:spPr bwMode="auto">
              <a:xfrm>
                <a:off x="1809"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7" name="Line 802"/>
              <p:cNvSpPr>
                <a:spLocks noChangeShapeType="1"/>
              </p:cNvSpPr>
              <p:nvPr/>
            </p:nvSpPr>
            <p:spPr bwMode="auto">
              <a:xfrm>
                <a:off x="182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8" name="Line 803"/>
              <p:cNvSpPr>
                <a:spLocks noChangeShapeType="1"/>
              </p:cNvSpPr>
              <p:nvPr/>
            </p:nvSpPr>
            <p:spPr bwMode="auto">
              <a:xfrm>
                <a:off x="183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49" name="Line 804"/>
              <p:cNvSpPr>
                <a:spLocks noChangeShapeType="1"/>
              </p:cNvSpPr>
              <p:nvPr/>
            </p:nvSpPr>
            <p:spPr bwMode="auto">
              <a:xfrm>
                <a:off x="184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50" name="Line 805"/>
              <p:cNvSpPr>
                <a:spLocks noChangeShapeType="1"/>
              </p:cNvSpPr>
              <p:nvPr/>
            </p:nvSpPr>
            <p:spPr bwMode="auto">
              <a:xfrm>
                <a:off x="1857"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51" name="Line 806"/>
              <p:cNvSpPr>
                <a:spLocks noChangeShapeType="1"/>
              </p:cNvSpPr>
              <p:nvPr/>
            </p:nvSpPr>
            <p:spPr bwMode="auto">
              <a:xfrm>
                <a:off x="186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352" name="Line 807"/>
              <p:cNvSpPr>
                <a:spLocks noChangeShapeType="1"/>
              </p:cNvSpPr>
              <p:nvPr/>
            </p:nvSpPr>
            <p:spPr bwMode="auto">
              <a:xfrm>
                <a:off x="188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3" name="Group 1009"/>
            <p:cNvGrpSpPr>
              <a:grpSpLocks/>
            </p:cNvGrpSpPr>
            <p:nvPr/>
          </p:nvGrpSpPr>
          <p:grpSpPr bwMode="auto">
            <a:xfrm>
              <a:off x="-339" y="2188"/>
              <a:ext cx="2555" cy="317"/>
              <a:chOff x="-339" y="2188"/>
              <a:chExt cx="2555" cy="317"/>
            </a:xfrm>
          </p:grpSpPr>
          <p:sp>
            <p:nvSpPr>
              <p:cNvPr id="14953" name="Line 809"/>
              <p:cNvSpPr>
                <a:spLocks noChangeShapeType="1"/>
              </p:cNvSpPr>
              <p:nvPr/>
            </p:nvSpPr>
            <p:spPr bwMode="auto">
              <a:xfrm>
                <a:off x="189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54" name="Line 810"/>
              <p:cNvSpPr>
                <a:spLocks noChangeShapeType="1"/>
              </p:cNvSpPr>
              <p:nvPr/>
            </p:nvSpPr>
            <p:spPr bwMode="auto">
              <a:xfrm>
                <a:off x="1905"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55" name="Line 811"/>
              <p:cNvSpPr>
                <a:spLocks noChangeShapeType="1"/>
              </p:cNvSpPr>
              <p:nvPr/>
            </p:nvSpPr>
            <p:spPr bwMode="auto">
              <a:xfrm>
                <a:off x="191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56" name="Line 812"/>
              <p:cNvSpPr>
                <a:spLocks noChangeShapeType="1"/>
              </p:cNvSpPr>
              <p:nvPr/>
            </p:nvSpPr>
            <p:spPr bwMode="auto">
              <a:xfrm>
                <a:off x="192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57" name="Line 813"/>
              <p:cNvSpPr>
                <a:spLocks noChangeShapeType="1"/>
              </p:cNvSpPr>
              <p:nvPr/>
            </p:nvSpPr>
            <p:spPr bwMode="auto">
              <a:xfrm>
                <a:off x="194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58" name="Line 814"/>
              <p:cNvSpPr>
                <a:spLocks noChangeShapeType="1"/>
              </p:cNvSpPr>
              <p:nvPr/>
            </p:nvSpPr>
            <p:spPr bwMode="auto">
              <a:xfrm>
                <a:off x="1953"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59" name="Line 815"/>
              <p:cNvSpPr>
                <a:spLocks noChangeShapeType="1"/>
              </p:cNvSpPr>
              <p:nvPr/>
            </p:nvSpPr>
            <p:spPr bwMode="auto">
              <a:xfrm>
                <a:off x="196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0" name="Line 816"/>
              <p:cNvSpPr>
                <a:spLocks noChangeShapeType="1"/>
              </p:cNvSpPr>
              <p:nvPr/>
            </p:nvSpPr>
            <p:spPr bwMode="auto">
              <a:xfrm>
                <a:off x="1976"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1" name="Line 817"/>
              <p:cNvSpPr>
                <a:spLocks noChangeShapeType="1"/>
              </p:cNvSpPr>
              <p:nvPr/>
            </p:nvSpPr>
            <p:spPr bwMode="auto">
              <a:xfrm>
                <a:off x="198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2" name="Line 818"/>
              <p:cNvSpPr>
                <a:spLocks noChangeShapeType="1"/>
              </p:cNvSpPr>
              <p:nvPr/>
            </p:nvSpPr>
            <p:spPr bwMode="auto">
              <a:xfrm>
                <a:off x="2001"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3" name="Line 819"/>
              <p:cNvSpPr>
                <a:spLocks noChangeShapeType="1"/>
              </p:cNvSpPr>
              <p:nvPr/>
            </p:nvSpPr>
            <p:spPr bwMode="auto">
              <a:xfrm>
                <a:off x="201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4" name="Line 820"/>
              <p:cNvSpPr>
                <a:spLocks noChangeShapeType="1"/>
              </p:cNvSpPr>
              <p:nvPr/>
            </p:nvSpPr>
            <p:spPr bwMode="auto">
              <a:xfrm>
                <a:off x="2024"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5" name="Line 821"/>
              <p:cNvSpPr>
                <a:spLocks noChangeShapeType="1"/>
              </p:cNvSpPr>
              <p:nvPr/>
            </p:nvSpPr>
            <p:spPr bwMode="auto">
              <a:xfrm>
                <a:off x="203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6" name="Line 822"/>
              <p:cNvSpPr>
                <a:spLocks noChangeShapeType="1"/>
              </p:cNvSpPr>
              <p:nvPr/>
            </p:nvSpPr>
            <p:spPr bwMode="auto">
              <a:xfrm>
                <a:off x="2049"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7" name="Line 823"/>
              <p:cNvSpPr>
                <a:spLocks noChangeShapeType="1"/>
              </p:cNvSpPr>
              <p:nvPr/>
            </p:nvSpPr>
            <p:spPr bwMode="auto">
              <a:xfrm>
                <a:off x="206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8" name="Line 824"/>
              <p:cNvSpPr>
                <a:spLocks noChangeShapeType="1"/>
              </p:cNvSpPr>
              <p:nvPr/>
            </p:nvSpPr>
            <p:spPr bwMode="auto">
              <a:xfrm>
                <a:off x="2072"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69" name="Line 825"/>
              <p:cNvSpPr>
                <a:spLocks noChangeShapeType="1"/>
              </p:cNvSpPr>
              <p:nvPr/>
            </p:nvSpPr>
            <p:spPr bwMode="auto">
              <a:xfrm>
                <a:off x="208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0" name="Line 826"/>
              <p:cNvSpPr>
                <a:spLocks noChangeShapeType="1"/>
              </p:cNvSpPr>
              <p:nvPr/>
            </p:nvSpPr>
            <p:spPr bwMode="auto">
              <a:xfrm>
                <a:off x="2097"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1" name="Line 827"/>
              <p:cNvSpPr>
                <a:spLocks noChangeShapeType="1"/>
              </p:cNvSpPr>
              <p:nvPr/>
            </p:nvSpPr>
            <p:spPr bwMode="auto">
              <a:xfrm>
                <a:off x="2108"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2" name="Line 828"/>
              <p:cNvSpPr>
                <a:spLocks noChangeShapeType="1"/>
              </p:cNvSpPr>
              <p:nvPr/>
            </p:nvSpPr>
            <p:spPr bwMode="auto">
              <a:xfrm>
                <a:off x="2120"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3" name="Line 829"/>
              <p:cNvSpPr>
                <a:spLocks noChangeShapeType="1"/>
              </p:cNvSpPr>
              <p:nvPr/>
            </p:nvSpPr>
            <p:spPr bwMode="auto">
              <a:xfrm>
                <a:off x="2132"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4" name="Line 830"/>
              <p:cNvSpPr>
                <a:spLocks noChangeShapeType="1"/>
              </p:cNvSpPr>
              <p:nvPr/>
            </p:nvSpPr>
            <p:spPr bwMode="auto">
              <a:xfrm>
                <a:off x="2145"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5" name="Line 831"/>
              <p:cNvSpPr>
                <a:spLocks noChangeShapeType="1"/>
              </p:cNvSpPr>
              <p:nvPr/>
            </p:nvSpPr>
            <p:spPr bwMode="auto">
              <a:xfrm>
                <a:off x="2156"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6" name="Line 832"/>
              <p:cNvSpPr>
                <a:spLocks noChangeShapeType="1"/>
              </p:cNvSpPr>
              <p:nvPr/>
            </p:nvSpPr>
            <p:spPr bwMode="auto">
              <a:xfrm>
                <a:off x="2168" y="2473"/>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7" name="Line 833"/>
              <p:cNvSpPr>
                <a:spLocks noChangeShapeType="1"/>
              </p:cNvSpPr>
              <p:nvPr/>
            </p:nvSpPr>
            <p:spPr bwMode="auto">
              <a:xfrm>
                <a:off x="2180"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8" name="Line 834"/>
              <p:cNvSpPr>
                <a:spLocks noChangeShapeType="1"/>
              </p:cNvSpPr>
              <p:nvPr/>
            </p:nvSpPr>
            <p:spPr bwMode="auto">
              <a:xfrm>
                <a:off x="2193" y="2473"/>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79" name="Line 835"/>
              <p:cNvSpPr>
                <a:spLocks noChangeShapeType="1"/>
              </p:cNvSpPr>
              <p:nvPr/>
            </p:nvSpPr>
            <p:spPr bwMode="auto">
              <a:xfrm>
                <a:off x="2204" y="2473"/>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80" name="Line 836"/>
              <p:cNvSpPr>
                <a:spLocks noChangeShapeType="1"/>
              </p:cNvSpPr>
              <p:nvPr/>
            </p:nvSpPr>
            <p:spPr bwMode="auto">
              <a:xfrm>
                <a:off x="-232" y="2473"/>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81" name="Line 837"/>
              <p:cNvSpPr>
                <a:spLocks noChangeShapeType="1"/>
              </p:cNvSpPr>
              <p:nvPr/>
            </p:nvSpPr>
            <p:spPr bwMode="auto">
              <a:xfrm flipH="1">
                <a:off x="2191" y="2473"/>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82" name="Freeform 838"/>
              <p:cNvSpPr>
                <a:spLocks/>
              </p:cNvSpPr>
              <p:nvPr/>
            </p:nvSpPr>
            <p:spPr bwMode="auto">
              <a:xfrm>
                <a:off x="-339" y="2436"/>
                <a:ext cx="44" cy="69"/>
              </a:xfrm>
              <a:custGeom>
                <a:avLst/>
                <a:gdLst>
                  <a:gd name="T0" fmla="*/ 89 w 89"/>
                  <a:gd name="T1" fmla="*/ 119 h 138"/>
                  <a:gd name="T2" fmla="*/ 89 w 89"/>
                  <a:gd name="T3" fmla="*/ 138 h 138"/>
                  <a:gd name="T4" fmla="*/ 0 w 89"/>
                  <a:gd name="T5" fmla="*/ 138 h 138"/>
                  <a:gd name="T6" fmla="*/ 0 w 89"/>
                  <a:gd name="T7" fmla="*/ 131 h 138"/>
                  <a:gd name="T8" fmla="*/ 1 w 89"/>
                  <a:gd name="T9" fmla="*/ 126 h 138"/>
                  <a:gd name="T10" fmla="*/ 5 w 89"/>
                  <a:gd name="T11" fmla="*/ 115 h 138"/>
                  <a:gd name="T12" fmla="*/ 12 w 89"/>
                  <a:gd name="T13" fmla="*/ 106 h 138"/>
                  <a:gd name="T14" fmla="*/ 17 w 89"/>
                  <a:gd name="T15" fmla="*/ 99 h 138"/>
                  <a:gd name="T16" fmla="*/ 24 w 89"/>
                  <a:gd name="T17" fmla="*/ 92 h 138"/>
                  <a:gd name="T18" fmla="*/ 33 w 89"/>
                  <a:gd name="T19" fmla="*/ 85 h 138"/>
                  <a:gd name="T20" fmla="*/ 50 w 89"/>
                  <a:gd name="T21" fmla="*/ 70 h 138"/>
                  <a:gd name="T22" fmla="*/ 63 w 89"/>
                  <a:gd name="T23" fmla="*/ 57 h 138"/>
                  <a:gd name="T24" fmla="*/ 66 w 89"/>
                  <a:gd name="T25" fmla="*/ 51 h 138"/>
                  <a:gd name="T26" fmla="*/ 68 w 89"/>
                  <a:gd name="T27" fmla="*/ 44 h 138"/>
                  <a:gd name="T28" fmla="*/ 70 w 89"/>
                  <a:gd name="T29" fmla="*/ 37 h 138"/>
                  <a:gd name="T30" fmla="*/ 68 w 89"/>
                  <a:gd name="T31" fmla="*/ 31 h 138"/>
                  <a:gd name="T32" fmla="*/ 66 w 89"/>
                  <a:gd name="T33" fmla="*/ 26 h 138"/>
                  <a:gd name="T34" fmla="*/ 63 w 89"/>
                  <a:gd name="T35" fmla="*/ 21 h 138"/>
                  <a:gd name="T36" fmla="*/ 57 w 89"/>
                  <a:gd name="T37" fmla="*/ 17 h 138"/>
                  <a:gd name="T38" fmla="*/ 52 w 89"/>
                  <a:gd name="T39" fmla="*/ 16 h 138"/>
                  <a:gd name="T40" fmla="*/ 45 w 89"/>
                  <a:gd name="T41" fmla="*/ 16 h 138"/>
                  <a:gd name="T42" fmla="*/ 38 w 89"/>
                  <a:gd name="T43" fmla="*/ 16 h 138"/>
                  <a:gd name="T44" fmla="*/ 31 w 89"/>
                  <a:gd name="T45" fmla="*/ 17 h 138"/>
                  <a:gd name="T46" fmla="*/ 26 w 89"/>
                  <a:gd name="T47" fmla="*/ 21 h 138"/>
                  <a:gd name="T48" fmla="*/ 22 w 89"/>
                  <a:gd name="T49" fmla="*/ 26 h 138"/>
                  <a:gd name="T50" fmla="*/ 21 w 89"/>
                  <a:gd name="T51" fmla="*/ 33 h 138"/>
                  <a:gd name="T52" fmla="*/ 19 w 89"/>
                  <a:gd name="T53" fmla="*/ 40 h 138"/>
                  <a:gd name="T54" fmla="*/ 1 w 89"/>
                  <a:gd name="T55" fmla="*/ 37 h 138"/>
                  <a:gd name="T56" fmla="*/ 5 w 89"/>
                  <a:gd name="T57" fmla="*/ 21 h 138"/>
                  <a:gd name="T58" fmla="*/ 14 w 89"/>
                  <a:gd name="T59" fmla="*/ 9 h 138"/>
                  <a:gd name="T60" fmla="*/ 28 w 89"/>
                  <a:gd name="T61" fmla="*/ 2 h 138"/>
                  <a:gd name="T62" fmla="*/ 45 w 89"/>
                  <a:gd name="T63" fmla="*/ 0 h 138"/>
                  <a:gd name="T64" fmla="*/ 63 w 89"/>
                  <a:gd name="T65" fmla="*/ 2 h 138"/>
                  <a:gd name="T66" fmla="*/ 77 w 89"/>
                  <a:gd name="T67" fmla="*/ 10 h 138"/>
                  <a:gd name="T68" fmla="*/ 80 w 89"/>
                  <a:gd name="T69" fmla="*/ 16 h 138"/>
                  <a:gd name="T70" fmla="*/ 85 w 89"/>
                  <a:gd name="T71" fmla="*/ 23 h 138"/>
                  <a:gd name="T72" fmla="*/ 87 w 89"/>
                  <a:gd name="T73" fmla="*/ 30 h 138"/>
                  <a:gd name="T74" fmla="*/ 87 w 89"/>
                  <a:gd name="T75" fmla="*/ 37 h 138"/>
                  <a:gd name="T76" fmla="*/ 87 w 89"/>
                  <a:gd name="T77" fmla="*/ 45 h 138"/>
                  <a:gd name="T78" fmla="*/ 83 w 89"/>
                  <a:gd name="T79" fmla="*/ 54 h 138"/>
                  <a:gd name="T80" fmla="*/ 80 w 89"/>
                  <a:gd name="T81" fmla="*/ 61 h 138"/>
                  <a:gd name="T82" fmla="*/ 75 w 89"/>
                  <a:gd name="T83" fmla="*/ 70 h 138"/>
                  <a:gd name="T84" fmla="*/ 70 w 89"/>
                  <a:gd name="T85" fmla="*/ 75 h 138"/>
                  <a:gd name="T86" fmla="*/ 64 w 89"/>
                  <a:gd name="T87" fmla="*/ 80 h 138"/>
                  <a:gd name="T88" fmla="*/ 57 w 89"/>
                  <a:gd name="T89" fmla="*/ 87 h 138"/>
                  <a:gd name="T90" fmla="*/ 49 w 89"/>
                  <a:gd name="T91" fmla="*/ 94 h 138"/>
                  <a:gd name="T92" fmla="*/ 42 w 89"/>
                  <a:gd name="T93" fmla="*/ 99 h 138"/>
                  <a:gd name="T94" fmla="*/ 36 w 89"/>
                  <a:gd name="T95" fmla="*/ 105 h 138"/>
                  <a:gd name="T96" fmla="*/ 33 w 89"/>
                  <a:gd name="T97" fmla="*/ 108 h 138"/>
                  <a:gd name="T98" fmla="*/ 29 w 89"/>
                  <a:gd name="T99" fmla="*/ 110 h 138"/>
                  <a:gd name="T100" fmla="*/ 22 w 89"/>
                  <a:gd name="T101" fmla="*/ 119 h 138"/>
                  <a:gd name="T102" fmla="*/ 89 w 89"/>
                  <a:gd name="T103"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38">
                    <a:moveTo>
                      <a:pt x="89" y="119"/>
                    </a:moveTo>
                    <a:lnTo>
                      <a:pt x="89" y="138"/>
                    </a:lnTo>
                    <a:lnTo>
                      <a:pt x="0" y="138"/>
                    </a:lnTo>
                    <a:lnTo>
                      <a:pt x="0" y="131"/>
                    </a:lnTo>
                    <a:lnTo>
                      <a:pt x="1" y="126"/>
                    </a:lnTo>
                    <a:lnTo>
                      <a:pt x="5" y="115"/>
                    </a:lnTo>
                    <a:lnTo>
                      <a:pt x="12" y="106"/>
                    </a:lnTo>
                    <a:lnTo>
                      <a:pt x="17" y="99"/>
                    </a:lnTo>
                    <a:lnTo>
                      <a:pt x="24" y="92"/>
                    </a:lnTo>
                    <a:lnTo>
                      <a:pt x="33" y="85"/>
                    </a:lnTo>
                    <a:lnTo>
                      <a:pt x="50" y="70"/>
                    </a:lnTo>
                    <a:lnTo>
                      <a:pt x="63" y="57"/>
                    </a:lnTo>
                    <a:lnTo>
                      <a:pt x="66" y="51"/>
                    </a:lnTo>
                    <a:lnTo>
                      <a:pt x="68" y="44"/>
                    </a:lnTo>
                    <a:lnTo>
                      <a:pt x="70" y="37"/>
                    </a:lnTo>
                    <a:lnTo>
                      <a:pt x="68" y="31"/>
                    </a:lnTo>
                    <a:lnTo>
                      <a:pt x="66" y="26"/>
                    </a:lnTo>
                    <a:lnTo>
                      <a:pt x="63" y="21"/>
                    </a:lnTo>
                    <a:lnTo>
                      <a:pt x="57" y="17"/>
                    </a:lnTo>
                    <a:lnTo>
                      <a:pt x="52" y="16"/>
                    </a:lnTo>
                    <a:lnTo>
                      <a:pt x="45" y="16"/>
                    </a:lnTo>
                    <a:lnTo>
                      <a:pt x="38" y="16"/>
                    </a:lnTo>
                    <a:lnTo>
                      <a:pt x="31" y="17"/>
                    </a:lnTo>
                    <a:lnTo>
                      <a:pt x="26" y="21"/>
                    </a:lnTo>
                    <a:lnTo>
                      <a:pt x="22" y="26"/>
                    </a:lnTo>
                    <a:lnTo>
                      <a:pt x="21" y="33"/>
                    </a:lnTo>
                    <a:lnTo>
                      <a:pt x="19" y="40"/>
                    </a:lnTo>
                    <a:lnTo>
                      <a:pt x="1" y="37"/>
                    </a:lnTo>
                    <a:lnTo>
                      <a:pt x="5" y="21"/>
                    </a:lnTo>
                    <a:lnTo>
                      <a:pt x="14" y="9"/>
                    </a:lnTo>
                    <a:lnTo>
                      <a:pt x="28" y="2"/>
                    </a:lnTo>
                    <a:lnTo>
                      <a:pt x="45" y="0"/>
                    </a:lnTo>
                    <a:lnTo>
                      <a:pt x="63" y="2"/>
                    </a:lnTo>
                    <a:lnTo>
                      <a:pt x="77" y="10"/>
                    </a:lnTo>
                    <a:lnTo>
                      <a:pt x="80" y="16"/>
                    </a:lnTo>
                    <a:lnTo>
                      <a:pt x="85" y="23"/>
                    </a:lnTo>
                    <a:lnTo>
                      <a:pt x="87" y="30"/>
                    </a:lnTo>
                    <a:lnTo>
                      <a:pt x="87" y="37"/>
                    </a:lnTo>
                    <a:lnTo>
                      <a:pt x="87" y="45"/>
                    </a:lnTo>
                    <a:lnTo>
                      <a:pt x="83" y="54"/>
                    </a:lnTo>
                    <a:lnTo>
                      <a:pt x="80" y="61"/>
                    </a:lnTo>
                    <a:lnTo>
                      <a:pt x="75" y="70"/>
                    </a:lnTo>
                    <a:lnTo>
                      <a:pt x="70" y="75"/>
                    </a:lnTo>
                    <a:lnTo>
                      <a:pt x="64" y="80"/>
                    </a:lnTo>
                    <a:lnTo>
                      <a:pt x="57" y="87"/>
                    </a:lnTo>
                    <a:lnTo>
                      <a:pt x="49" y="94"/>
                    </a:lnTo>
                    <a:lnTo>
                      <a:pt x="42" y="99"/>
                    </a:lnTo>
                    <a:lnTo>
                      <a:pt x="36" y="105"/>
                    </a:lnTo>
                    <a:lnTo>
                      <a:pt x="33" y="108"/>
                    </a:lnTo>
                    <a:lnTo>
                      <a:pt x="29" y="110"/>
                    </a:lnTo>
                    <a:lnTo>
                      <a:pt x="22" y="119"/>
                    </a:lnTo>
                    <a:lnTo>
                      <a:pt x="89" y="119"/>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983" name="Line 839"/>
              <p:cNvSpPr>
                <a:spLocks noChangeShapeType="1"/>
              </p:cNvSpPr>
              <p:nvPr/>
            </p:nvSpPr>
            <p:spPr bwMode="auto">
              <a:xfrm>
                <a:off x="-23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84" name="Line 840"/>
              <p:cNvSpPr>
                <a:spLocks noChangeShapeType="1"/>
              </p:cNvSpPr>
              <p:nvPr/>
            </p:nvSpPr>
            <p:spPr bwMode="auto">
              <a:xfrm>
                <a:off x="-22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85" name="Line 841"/>
              <p:cNvSpPr>
                <a:spLocks noChangeShapeType="1"/>
              </p:cNvSpPr>
              <p:nvPr/>
            </p:nvSpPr>
            <p:spPr bwMode="auto">
              <a:xfrm>
                <a:off x="-20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86" name="Line 842"/>
              <p:cNvSpPr>
                <a:spLocks noChangeShapeType="1"/>
              </p:cNvSpPr>
              <p:nvPr/>
            </p:nvSpPr>
            <p:spPr bwMode="auto">
              <a:xfrm>
                <a:off x="-19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87" name="Line 843"/>
              <p:cNvSpPr>
                <a:spLocks noChangeShapeType="1"/>
              </p:cNvSpPr>
              <p:nvPr/>
            </p:nvSpPr>
            <p:spPr bwMode="auto">
              <a:xfrm>
                <a:off x="-18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88" name="Line 844"/>
              <p:cNvSpPr>
                <a:spLocks noChangeShapeType="1"/>
              </p:cNvSpPr>
              <p:nvPr/>
            </p:nvSpPr>
            <p:spPr bwMode="auto">
              <a:xfrm>
                <a:off x="-17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89" name="Line 845"/>
              <p:cNvSpPr>
                <a:spLocks noChangeShapeType="1"/>
              </p:cNvSpPr>
              <p:nvPr/>
            </p:nvSpPr>
            <p:spPr bwMode="auto">
              <a:xfrm>
                <a:off x="-16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0" name="Line 846"/>
              <p:cNvSpPr>
                <a:spLocks noChangeShapeType="1"/>
              </p:cNvSpPr>
              <p:nvPr/>
            </p:nvSpPr>
            <p:spPr bwMode="auto">
              <a:xfrm>
                <a:off x="-14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1" name="Line 847"/>
              <p:cNvSpPr>
                <a:spLocks noChangeShapeType="1"/>
              </p:cNvSpPr>
              <p:nvPr/>
            </p:nvSpPr>
            <p:spPr bwMode="auto">
              <a:xfrm>
                <a:off x="-13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2" name="Line 848"/>
              <p:cNvSpPr>
                <a:spLocks noChangeShapeType="1"/>
              </p:cNvSpPr>
              <p:nvPr/>
            </p:nvSpPr>
            <p:spPr bwMode="auto">
              <a:xfrm>
                <a:off x="-12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3" name="Line 849"/>
              <p:cNvSpPr>
                <a:spLocks noChangeShapeType="1"/>
              </p:cNvSpPr>
              <p:nvPr/>
            </p:nvSpPr>
            <p:spPr bwMode="auto">
              <a:xfrm>
                <a:off x="-11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4" name="Line 850"/>
              <p:cNvSpPr>
                <a:spLocks noChangeShapeType="1"/>
              </p:cNvSpPr>
              <p:nvPr/>
            </p:nvSpPr>
            <p:spPr bwMode="auto">
              <a:xfrm>
                <a:off x="-10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5" name="Line 851"/>
              <p:cNvSpPr>
                <a:spLocks noChangeShapeType="1"/>
              </p:cNvSpPr>
              <p:nvPr/>
            </p:nvSpPr>
            <p:spPr bwMode="auto">
              <a:xfrm>
                <a:off x="-8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6" name="Line 852"/>
              <p:cNvSpPr>
                <a:spLocks noChangeShapeType="1"/>
              </p:cNvSpPr>
              <p:nvPr/>
            </p:nvSpPr>
            <p:spPr bwMode="auto">
              <a:xfrm>
                <a:off x="-7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7" name="Line 853"/>
              <p:cNvSpPr>
                <a:spLocks noChangeShapeType="1"/>
              </p:cNvSpPr>
              <p:nvPr/>
            </p:nvSpPr>
            <p:spPr bwMode="auto">
              <a:xfrm>
                <a:off x="-6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8" name="Line 854"/>
              <p:cNvSpPr>
                <a:spLocks noChangeShapeType="1"/>
              </p:cNvSpPr>
              <p:nvPr/>
            </p:nvSpPr>
            <p:spPr bwMode="auto">
              <a:xfrm>
                <a:off x="-5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99" name="Line 855"/>
              <p:cNvSpPr>
                <a:spLocks noChangeShapeType="1"/>
              </p:cNvSpPr>
              <p:nvPr/>
            </p:nvSpPr>
            <p:spPr bwMode="auto">
              <a:xfrm>
                <a:off x="-4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0" name="Line 856"/>
              <p:cNvSpPr>
                <a:spLocks noChangeShapeType="1"/>
              </p:cNvSpPr>
              <p:nvPr/>
            </p:nvSpPr>
            <p:spPr bwMode="auto">
              <a:xfrm>
                <a:off x="-2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1" name="Line 857"/>
              <p:cNvSpPr>
                <a:spLocks noChangeShapeType="1"/>
              </p:cNvSpPr>
              <p:nvPr/>
            </p:nvSpPr>
            <p:spPr bwMode="auto">
              <a:xfrm>
                <a:off x="-1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2" name="Line 858"/>
              <p:cNvSpPr>
                <a:spLocks noChangeShapeType="1"/>
              </p:cNvSpPr>
              <p:nvPr/>
            </p:nvSpPr>
            <p:spPr bwMode="auto">
              <a:xfrm>
                <a:off x="-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3" name="Line 859"/>
              <p:cNvSpPr>
                <a:spLocks noChangeShapeType="1"/>
              </p:cNvSpPr>
              <p:nvPr/>
            </p:nvSpPr>
            <p:spPr bwMode="auto">
              <a:xfrm>
                <a:off x="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4" name="Line 860"/>
              <p:cNvSpPr>
                <a:spLocks noChangeShapeType="1"/>
              </p:cNvSpPr>
              <p:nvPr/>
            </p:nvSpPr>
            <p:spPr bwMode="auto">
              <a:xfrm>
                <a:off x="2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5" name="Line 861"/>
              <p:cNvSpPr>
                <a:spLocks noChangeShapeType="1"/>
              </p:cNvSpPr>
              <p:nvPr/>
            </p:nvSpPr>
            <p:spPr bwMode="auto">
              <a:xfrm>
                <a:off x="3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6" name="Line 862"/>
              <p:cNvSpPr>
                <a:spLocks noChangeShapeType="1"/>
              </p:cNvSpPr>
              <p:nvPr/>
            </p:nvSpPr>
            <p:spPr bwMode="auto">
              <a:xfrm>
                <a:off x="4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7" name="Line 863"/>
              <p:cNvSpPr>
                <a:spLocks noChangeShapeType="1"/>
              </p:cNvSpPr>
              <p:nvPr/>
            </p:nvSpPr>
            <p:spPr bwMode="auto">
              <a:xfrm>
                <a:off x="5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8" name="Line 864"/>
              <p:cNvSpPr>
                <a:spLocks noChangeShapeType="1"/>
              </p:cNvSpPr>
              <p:nvPr/>
            </p:nvSpPr>
            <p:spPr bwMode="auto">
              <a:xfrm>
                <a:off x="6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09" name="Line 865"/>
              <p:cNvSpPr>
                <a:spLocks noChangeShapeType="1"/>
              </p:cNvSpPr>
              <p:nvPr/>
            </p:nvSpPr>
            <p:spPr bwMode="auto">
              <a:xfrm>
                <a:off x="8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0" name="Line 866"/>
              <p:cNvSpPr>
                <a:spLocks noChangeShapeType="1"/>
              </p:cNvSpPr>
              <p:nvPr/>
            </p:nvSpPr>
            <p:spPr bwMode="auto">
              <a:xfrm>
                <a:off x="9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1" name="Line 867"/>
              <p:cNvSpPr>
                <a:spLocks noChangeShapeType="1"/>
              </p:cNvSpPr>
              <p:nvPr/>
            </p:nvSpPr>
            <p:spPr bwMode="auto">
              <a:xfrm>
                <a:off x="10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2" name="Line 868"/>
              <p:cNvSpPr>
                <a:spLocks noChangeShapeType="1"/>
              </p:cNvSpPr>
              <p:nvPr/>
            </p:nvSpPr>
            <p:spPr bwMode="auto">
              <a:xfrm>
                <a:off x="11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3" name="Line 869"/>
              <p:cNvSpPr>
                <a:spLocks noChangeShapeType="1"/>
              </p:cNvSpPr>
              <p:nvPr/>
            </p:nvSpPr>
            <p:spPr bwMode="auto">
              <a:xfrm>
                <a:off x="12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4" name="Line 870"/>
              <p:cNvSpPr>
                <a:spLocks noChangeShapeType="1"/>
              </p:cNvSpPr>
              <p:nvPr/>
            </p:nvSpPr>
            <p:spPr bwMode="auto">
              <a:xfrm>
                <a:off x="14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5" name="Line 871"/>
              <p:cNvSpPr>
                <a:spLocks noChangeShapeType="1"/>
              </p:cNvSpPr>
              <p:nvPr/>
            </p:nvSpPr>
            <p:spPr bwMode="auto">
              <a:xfrm>
                <a:off x="15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6" name="Line 872"/>
              <p:cNvSpPr>
                <a:spLocks noChangeShapeType="1"/>
              </p:cNvSpPr>
              <p:nvPr/>
            </p:nvSpPr>
            <p:spPr bwMode="auto">
              <a:xfrm>
                <a:off x="16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7" name="Line 873"/>
              <p:cNvSpPr>
                <a:spLocks noChangeShapeType="1"/>
              </p:cNvSpPr>
              <p:nvPr/>
            </p:nvSpPr>
            <p:spPr bwMode="auto">
              <a:xfrm>
                <a:off x="17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8" name="Line 874"/>
              <p:cNvSpPr>
                <a:spLocks noChangeShapeType="1"/>
              </p:cNvSpPr>
              <p:nvPr/>
            </p:nvSpPr>
            <p:spPr bwMode="auto">
              <a:xfrm>
                <a:off x="18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19" name="Line 875"/>
              <p:cNvSpPr>
                <a:spLocks noChangeShapeType="1"/>
              </p:cNvSpPr>
              <p:nvPr/>
            </p:nvSpPr>
            <p:spPr bwMode="auto">
              <a:xfrm>
                <a:off x="20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0" name="Line 876"/>
              <p:cNvSpPr>
                <a:spLocks noChangeShapeType="1"/>
              </p:cNvSpPr>
              <p:nvPr/>
            </p:nvSpPr>
            <p:spPr bwMode="auto">
              <a:xfrm>
                <a:off x="21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1" name="Line 877"/>
              <p:cNvSpPr>
                <a:spLocks noChangeShapeType="1"/>
              </p:cNvSpPr>
              <p:nvPr/>
            </p:nvSpPr>
            <p:spPr bwMode="auto">
              <a:xfrm>
                <a:off x="22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2" name="Line 878"/>
              <p:cNvSpPr>
                <a:spLocks noChangeShapeType="1"/>
              </p:cNvSpPr>
              <p:nvPr/>
            </p:nvSpPr>
            <p:spPr bwMode="auto">
              <a:xfrm>
                <a:off x="23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3" name="Line 879"/>
              <p:cNvSpPr>
                <a:spLocks noChangeShapeType="1"/>
              </p:cNvSpPr>
              <p:nvPr/>
            </p:nvSpPr>
            <p:spPr bwMode="auto">
              <a:xfrm>
                <a:off x="24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4" name="Line 880"/>
              <p:cNvSpPr>
                <a:spLocks noChangeShapeType="1"/>
              </p:cNvSpPr>
              <p:nvPr/>
            </p:nvSpPr>
            <p:spPr bwMode="auto">
              <a:xfrm>
                <a:off x="26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5" name="Line 881"/>
              <p:cNvSpPr>
                <a:spLocks noChangeShapeType="1"/>
              </p:cNvSpPr>
              <p:nvPr/>
            </p:nvSpPr>
            <p:spPr bwMode="auto">
              <a:xfrm>
                <a:off x="27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6" name="Line 882"/>
              <p:cNvSpPr>
                <a:spLocks noChangeShapeType="1"/>
              </p:cNvSpPr>
              <p:nvPr/>
            </p:nvSpPr>
            <p:spPr bwMode="auto">
              <a:xfrm>
                <a:off x="28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7" name="Line 883"/>
              <p:cNvSpPr>
                <a:spLocks noChangeShapeType="1"/>
              </p:cNvSpPr>
              <p:nvPr/>
            </p:nvSpPr>
            <p:spPr bwMode="auto">
              <a:xfrm>
                <a:off x="29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8" name="Line 884"/>
              <p:cNvSpPr>
                <a:spLocks noChangeShapeType="1"/>
              </p:cNvSpPr>
              <p:nvPr/>
            </p:nvSpPr>
            <p:spPr bwMode="auto">
              <a:xfrm>
                <a:off x="30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29" name="Line 885"/>
              <p:cNvSpPr>
                <a:spLocks noChangeShapeType="1"/>
              </p:cNvSpPr>
              <p:nvPr/>
            </p:nvSpPr>
            <p:spPr bwMode="auto">
              <a:xfrm>
                <a:off x="32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0" name="Line 886"/>
              <p:cNvSpPr>
                <a:spLocks noChangeShapeType="1"/>
              </p:cNvSpPr>
              <p:nvPr/>
            </p:nvSpPr>
            <p:spPr bwMode="auto">
              <a:xfrm>
                <a:off x="33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1" name="Line 887"/>
              <p:cNvSpPr>
                <a:spLocks noChangeShapeType="1"/>
              </p:cNvSpPr>
              <p:nvPr/>
            </p:nvSpPr>
            <p:spPr bwMode="auto">
              <a:xfrm>
                <a:off x="34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2" name="Line 888"/>
              <p:cNvSpPr>
                <a:spLocks noChangeShapeType="1"/>
              </p:cNvSpPr>
              <p:nvPr/>
            </p:nvSpPr>
            <p:spPr bwMode="auto">
              <a:xfrm>
                <a:off x="35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3" name="Line 889"/>
              <p:cNvSpPr>
                <a:spLocks noChangeShapeType="1"/>
              </p:cNvSpPr>
              <p:nvPr/>
            </p:nvSpPr>
            <p:spPr bwMode="auto">
              <a:xfrm>
                <a:off x="36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4" name="Line 890"/>
              <p:cNvSpPr>
                <a:spLocks noChangeShapeType="1"/>
              </p:cNvSpPr>
              <p:nvPr/>
            </p:nvSpPr>
            <p:spPr bwMode="auto">
              <a:xfrm>
                <a:off x="38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5" name="Line 891"/>
              <p:cNvSpPr>
                <a:spLocks noChangeShapeType="1"/>
              </p:cNvSpPr>
              <p:nvPr/>
            </p:nvSpPr>
            <p:spPr bwMode="auto">
              <a:xfrm>
                <a:off x="39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6" name="Line 892"/>
              <p:cNvSpPr>
                <a:spLocks noChangeShapeType="1"/>
              </p:cNvSpPr>
              <p:nvPr/>
            </p:nvSpPr>
            <p:spPr bwMode="auto">
              <a:xfrm>
                <a:off x="40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7" name="Line 893"/>
              <p:cNvSpPr>
                <a:spLocks noChangeShapeType="1"/>
              </p:cNvSpPr>
              <p:nvPr/>
            </p:nvSpPr>
            <p:spPr bwMode="auto">
              <a:xfrm>
                <a:off x="41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8" name="Line 894"/>
              <p:cNvSpPr>
                <a:spLocks noChangeShapeType="1"/>
              </p:cNvSpPr>
              <p:nvPr/>
            </p:nvSpPr>
            <p:spPr bwMode="auto">
              <a:xfrm>
                <a:off x="42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39" name="Line 895"/>
              <p:cNvSpPr>
                <a:spLocks noChangeShapeType="1"/>
              </p:cNvSpPr>
              <p:nvPr/>
            </p:nvSpPr>
            <p:spPr bwMode="auto">
              <a:xfrm>
                <a:off x="44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0" name="Line 896"/>
              <p:cNvSpPr>
                <a:spLocks noChangeShapeType="1"/>
              </p:cNvSpPr>
              <p:nvPr/>
            </p:nvSpPr>
            <p:spPr bwMode="auto">
              <a:xfrm>
                <a:off x="45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1" name="Line 897"/>
              <p:cNvSpPr>
                <a:spLocks noChangeShapeType="1"/>
              </p:cNvSpPr>
              <p:nvPr/>
            </p:nvSpPr>
            <p:spPr bwMode="auto">
              <a:xfrm>
                <a:off x="46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2" name="Line 898"/>
              <p:cNvSpPr>
                <a:spLocks noChangeShapeType="1"/>
              </p:cNvSpPr>
              <p:nvPr/>
            </p:nvSpPr>
            <p:spPr bwMode="auto">
              <a:xfrm>
                <a:off x="47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3" name="Line 899"/>
              <p:cNvSpPr>
                <a:spLocks noChangeShapeType="1"/>
              </p:cNvSpPr>
              <p:nvPr/>
            </p:nvSpPr>
            <p:spPr bwMode="auto">
              <a:xfrm>
                <a:off x="48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4" name="Line 900"/>
              <p:cNvSpPr>
                <a:spLocks noChangeShapeType="1"/>
              </p:cNvSpPr>
              <p:nvPr/>
            </p:nvSpPr>
            <p:spPr bwMode="auto">
              <a:xfrm>
                <a:off x="50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5" name="Line 901"/>
              <p:cNvSpPr>
                <a:spLocks noChangeShapeType="1"/>
              </p:cNvSpPr>
              <p:nvPr/>
            </p:nvSpPr>
            <p:spPr bwMode="auto">
              <a:xfrm>
                <a:off x="51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6" name="Line 902"/>
              <p:cNvSpPr>
                <a:spLocks noChangeShapeType="1"/>
              </p:cNvSpPr>
              <p:nvPr/>
            </p:nvSpPr>
            <p:spPr bwMode="auto">
              <a:xfrm>
                <a:off x="52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7" name="Line 903"/>
              <p:cNvSpPr>
                <a:spLocks noChangeShapeType="1"/>
              </p:cNvSpPr>
              <p:nvPr/>
            </p:nvSpPr>
            <p:spPr bwMode="auto">
              <a:xfrm>
                <a:off x="53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8" name="Line 904"/>
              <p:cNvSpPr>
                <a:spLocks noChangeShapeType="1"/>
              </p:cNvSpPr>
              <p:nvPr/>
            </p:nvSpPr>
            <p:spPr bwMode="auto">
              <a:xfrm>
                <a:off x="54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49" name="Line 905"/>
              <p:cNvSpPr>
                <a:spLocks noChangeShapeType="1"/>
              </p:cNvSpPr>
              <p:nvPr/>
            </p:nvSpPr>
            <p:spPr bwMode="auto">
              <a:xfrm>
                <a:off x="56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0" name="Line 906"/>
              <p:cNvSpPr>
                <a:spLocks noChangeShapeType="1"/>
              </p:cNvSpPr>
              <p:nvPr/>
            </p:nvSpPr>
            <p:spPr bwMode="auto">
              <a:xfrm>
                <a:off x="57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1" name="Line 907"/>
              <p:cNvSpPr>
                <a:spLocks noChangeShapeType="1"/>
              </p:cNvSpPr>
              <p:nvPr/>
            </p:nvSpPr>
            <p:spPr bwMode="auto">
              <a:xfrm>
                <a:off x="58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2" name="Line 908"/>
              <p:cNvSpPr>
                <a:spLocks noChangeShapeType="1"/>
              </p:cNvSpPr>
              <p:nvPr/>
            </p:nvSpPr>
            <p:spPr bwMode="auto">
              <a:xfrm>
                <a:off x="59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3" name="Line 909"/>
              <p:cNvSpPr>
                <a:spLocks noChangeShapeType="1"/>
              </p:cNvSpPr>
              <p:nvPr/>
            </p:nvSpPr>
            <p:spPr bwMode="auto">
              <a:xfrm>
                <a:off x="60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4" name="Line 910"/>
              <p:cNvSpPr>
                <a:spLocks noChangeShapeType="1"/>
              </p:cNvSpPr>
              <p:nvPr/>
            </p:nvSpPr>
            <p:spPr bwMode="auto">
              <a:xfrm>
                <a:off x="62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5" name="Line 911"/>
              <p:cNvSpPr>
                <a:spLocks noChangeShapeType="1"/>
              </p:cNvSpPr>
              <p:nvPr/>
            </p:nvSpPr>
            <p:spPr bwMode="auto">
              <a:xfrm>
                <a:off x="63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6" name="Line 912"/>
              <p:cNvSpPr>
                <a:spLocks noChangeShapeType="1"/>
              </p:cNvSpPr>
              <p:nvPr/>
            </p:nvSpPr>
            <p:spPr bwMode="auto">
              <a:xfrm>
                <a:off x="64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7" name="Line 913"/>
              <p:cNvSpPr>
                <a:spLocks noChangeShapeType="1"/>
              </p:cNvSpPr>
              <p:nvPr/>
            </p:nvSpPr>
            <p:spPr bwMode="auto">
              <a:xfrm>
                <a:off x="65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8" name="Line 914"/>
              <p:cNvSpPr>
                <a:spLocks noChangeShapeType="1"/>
              </p:cNvSpPr>
              <p:nvPr/>
            </p:nvSpPr>
            <p:spPr bwMode="auto">
              <a:xfrm>
                <a:off x="66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59" name="Line 915"/>
              <p:cNvSpPr>
                <a:spLocks noChangeShapeType="1"/>
              </p:cNvSpPr>
              <p:nvPr/>
            </p:nvSpPr>
            <p:spPr bwMode="auto">
              <a:xfrm>
                <a:off x="68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0" name="Line 916"/>
              <p:cNvSpPr>
                <a:spLocks noChangeShapeType="1"/>
              </p:cNvSpPr>
              <p:nvPr/>
            </p:nvSpPr>
            <p:spPr bwMode="auto">
              <a:xfrm>
                <a:off x="69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1" name="Line 917"/>
              <p:cNvSpPr>
                <a:spLocks noChangeShapeType="1"/>
              </p:cNvSpPr>
              <p:nvPr/>
            </p:nvSpPr>
            <p:spPr bwMode="auto">
              <a:xfrm>
                <a:off x="70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2" name="Line 918"/>
              <p:cNvSpPr>
                <a:spLocks noChangeShapeType="1"/>
              </p:cNvSpPr>
              <p:nvPr/>
            </p:nvSpPr>
            <p:spPr bwMode="auto">
              <a:xfrm>
                <a:off x="71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3" name="Line 919"/>
              <p:cNvSpPr>
                <a:spLocks noChangeShapeType="1"/>
              </p:cNvSpPr>
              <p:nvPr/>
            </p:nvSpPr>
            <p:spPr bwMode="auto">
              <a:xfrm>
                <a:off x="72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4" name="Line 920"/>
              <p:cNvSpPr>
                <a:spLocks noChangeShapeType="1"/>
              </p:cNvSpPr>
              <p:nvPr/>
            </p:nvSpPr>
            <p:spPr bwMode="auto">
              <a:xfrm>
                <a:off x="74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5" name="Line 921"/>
              <p:cNvSpPr>
                <a:spLocks noChangeShapeType="1"/>
              </p:cNvSpPr>
              <p:nvPr/>
            </p:nvSpPr>
            <p:spPr bwMode="auto">
              <a:xfrm>
                <a:off x="75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6" name="Line 922"/>
              <p:cNvSpPr>
                <a:spLocks noChangeShapeType="1"/>
              </p:cNvSpPr>
              <p:nvPr/>
            </p:nvSpPr>
            <p:spPr bwMode="auto">
              <a:xfrm>
                <a:off x="76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7" name="Line 923"/>
              <p:cNvSpPr>
                <a:spLocks noChangeShapeType="1"/>
              </p:cNvSpPr>
              <p:nvPr/>
            </p:nvSpPr>
            <p:spPr bwMode="auto">
              <a:xfrm>
                <a:off x="77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8" name="Line 924"/>
              <p:cNvSpPr>
                <a:spLocks noChangeShapeType="1"/>
              </p:cNvSpPr>
              <p:nvPr/>
            </p:nvSpPr>
            <p:spPr bwMode="auto">
              <a:xfrm>
                <a:off x="78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69" name="Line 925"/>
              <p:cNvSpPr>
                <a:spLocks noChangeShapeType="1"/>
              </p:cNvSpPr>
              <p:nvPr/>
            </p:nvSpPr>
            <p:spPr bwMode="auto">
              <a:xfrm>
                <a:off x="80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0" name="Line 926"/>
              <p:cNvSpPr>
                <a:spLocks noChangeShapeType="1"/>
              </p:cNvSpPr>
              <p:nvPr/>
            </p:nvSpPr>
            <p:spPr bwMode="auto">
              <a:xfrm>
                <a:off x="81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1" name="Line 927"/>
              <p:cNvSpPr>
                <a:spLocks noChangeShapeType="1"/>
              </p:cNvSpPr>
              <p:nvPr/>
            </p:nvSpPr>
            <p:spPr bwMode="auto">
              <a:xfrm>
                <a:off x="82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2" name="Line 928"/>
              <p:cNvSpPr>
                <a:spLocks noChangeShapeType="1"/>
              </p:cNvSpPr>
              <p:nvPr/>
            </p:nvSpPr>
            <p:spPr bwMode="auto">
              <a:xfrm>
                <a:off x="83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3" name="Line 929"/>
              <p:cNvSpPr>
                <a:spLocks noChangeShapeType="1"/>
              </p:cNvSpPr>
              <p:nvPr/>
            </p:nvSpPr>
            <p:spPr bwMode="auto">
              <a:xfrm>
                <a:off x="84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4" name="Line 930"/>
              <p:cNvSpPr>
                <a:spLocks noChangeShapeType="1"/>
              </p:cNvSpPr>
              <p:nvPr/>
            </p:nvSpPr>
            <p:spPr bwMode="auto">
              <a:xfrm>
                <a:off x="86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5" name="Line 931"/>
              <p:cNvSpPr>
                <a:spLocks noChangeShapeType="1"/>
              </p:cNvSpPr>
              <p:nvPr/>
            </p:nvSpPr>
            <p:spPr bwMode="auto">
              <a:xfrm>
                <a:off x="87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6" name="Line 932"/>
              <p:cNvSpPr>
                <a:spLocks noChangeShapeType="1"/>
              </p:cNvSpPr>
              <p:nvPr/>
            </p:nvSpPr>
            <p:spPr bwMode="auto">
              <a:xfrm>
                <a:off x="88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7" name="Line 933"/>
              <p:cNvSpPr>
                <a:spLocks noChangeShapeType="1"/>
              </p:cNvSpPr>
              <p:nvPr/>
            </p:nvSpPr>
            <p:spPr bwMode="auto">
              <a:xfrm>
                <a:off x="89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8" name="Line 934"/>
              <p:cNvSpPr>
                <a:spLocks noChangeShapeType="1"/>
              </p:cNvSpPr>
              <p:nvPr/>
            </p:nvSpPr>
            <p:spPr bwMode="auto">
              <a:xfrm>
                <a:off x="90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79" name="Line 935"/>
              <p:cNvSpPr>
                <a:spLocks noChangeShapeType="1"/>
              </p:cNvSpPr>
              <p:nvPr/>
            </p:nvSpPr>
            <p:spPr bwMode="auto">
              <a:xfrm>
                <a:off x="92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0" name="Line 936"/>
              <p:cNvSpPr>
                <a:spLocks noChangeShapeType="1"/>
              </p:cNvSpPr>
              <p:nvPr/>
            </p:nvSpPr>
            <p:spPr bwMode="auto">
              <a:xfrm>
                <a:off x="93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1" name="Line 937"/>
              <p:cNvSpPr>
                <a:spLocks noChangeShapeType="1"/>
              </p:cNvSpPr>
              <p:nvPr/>
            </p:nvSpPr>
            <p:spPr bwMode="auto">
              <a:xfrm>
                <a:off x="94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2" name="Line 938"/>
              <p:cNvSpPr>
                <a:spLocks noChangeShapeType="1"/>
              </p:cNvSpPr>
              <p:nvPr/>
            </p:nvSpPr>
            <p:spPr bwMode="auto">
              <a:xfrm>
                <a:off x="95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3" name="Line 939"/>
              <p:cNvSpPr>
                <a:spLocks noChangeShapeType="1"/>
              </p:cNvSpPr>
              <p:nvPr/>
            </p:nvSpPr>
            <p:spPr bwMode="auto">
              <a:xfrm>
                <a:off x="96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4" name="Line 940"/>
              <p:cNvSpPr>
                <a:spLocks noChangeShapeType="1"/>
              </p:cNvSpPr>
              <p:nvPr/>
            </p:nvSpPr>
            <p:spPr bwMode="auto">
              <a:xfrm>
                <a:off x="98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5" name="Line 941"/>
              <p:cNvSpPr>
                <a:spLocks noChangeShapeType="1"/>
              </p:cNvSpPr>
              <p:nvPr/>
            </p:nvSpPr>
            <p:spPr bwMode="auto">
              <a:xfrm>
                <a:off x="99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6" name="Line 942"/>
              <p:cNvSpPr>
                <a:spLocks noChangeShapeType="1"/>
              </p:cNvSpPr>
              <p:nvPr/>
            </p:nvSpPr>
            <p:spPr bwMode="auto">
              <a:xfrm>
                <a:off x="100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7" name="Line 943"/>
              <p:cNvSpPr>
                <a:spLocks noChangeShapeType="1"/>
              </p:cNvSpPr>
              <p:nvPr/>
            </p:nvSpPr>
            <p:spPr bwMode="auto">
              <a:xfrm>
                <a:off x="101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8" name="Line 944"/>
              <p:cNvSpPr>
                <a:spLocks noChangeShapeType="1"/>
              </p:cNvSpPr>
              <p:nvPr/>
            </p:nvSpPr>
            <p:spPr bwMode="auto">
              <a:xfrm>
                <a:off x="102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89" name="Line 945"/>
              <p:cNvSpPr>
                <a:spLocks noChangeShapeType="1"/>
              </p:cNvSpPr>
              <p:nvPr/>
            </p:nvSpPr>
            <p:spPr bwMode="auto">
              <a:xfrm>
                <a:off x="104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0" name="Line 946"/>
              <p:cNvSpPr>
                <a:spLocks noChangeShapeType="1"/>
              </p:cNvSpPr>
              <p:nvPr/>
            </p:nvSpPr>
            <p:spPr bwMode="auto">
              <a:xfrm>
                <a:off x="105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1" name="Line 947"/>
              <p:cNvSpPr>
                <a:spLocks noChangeShapeType="1"/>
              </p:cNvSpPr>
              <p:nvPr/>
            </p:nvSpPr>
            <p:spPr bwMode="auto">
              <a:xfrm>
                <a:off x="106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2" name="Line 948"/>
              <p:cNvSpPr>
                <a:spLocks noChangeShapeType="1"/>
              </p:cNvSpPr>
              <p:nvPr/>
            </p:nvSpPr>
            <p:spPr bwMode="auto">
              <a:xfrm>
                <a:off x="107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3" name="Line 949"/>
              <p:cNvSpPr>
                <a:spLocks noChangeShapeType="1"/>
              </p:cNvSpPr>
              <p:nvPr/>
            </p:nvSpPr>
            <p:spPr bwMode="auto">
              <a:xfrm>
                <a:off x="108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4" name="Line 950"/>
              <p:cNvSpPr>
                <a:spLocks noChangeShapeType="1"/>
              </p:cNvSpPr>
              <p:nvPr/>
            </p:nvSpPr>
            <p:spPr bwMode="auto">
              <a:xfrm>
                <a:off x="110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5" name="Line 951"/>
              <p:cNvSpPr>
                <a:spLocks noChangeShapeType="1"/>
              </p:cNvSpPr>
              <p:nvPr/>
            </p:nvSpPr>
            <p:spPr bwMode="auto">
              <a:xfrm>
                <a:off x="111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6" name="Line 952"/>
              <p:cNvSpPr>
                <a:spLocks noChangeShapeType="1"/>
              </p:cNvSpPr>
              <p:nvPr/>
            </p:nvSpPr>
            <p:spPr bwMode="auto">
              <a:xfrm>
                <a:off x="112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7" name="Line 953"/>
              <p:cNvSpPr>
                <a:spLocks noChangeShapeType="1"/>
              </p:cNvSpPr>
              <p:nvPr/>
            </p:nvSpPr>
            <p:spPr bwMode="auto">
              <a:xfrm>
                <a:off x="113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8" name="Line 954"/>
              <p:cNvSpPr>
                <a:spLocks noChangeShapeType="1"/>
              </p:cNvSpPr>
              <p:nvPr/>
            </p:nvSpPr>
            <p:spPr bwMode="auto">
              <a:xfrm>
                <a:off x="114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099" name="Line 955"/>
              <p:cNvSpPr>
                <a:spLocks noChangeShapeType="1"/>
              </p:cNvSpPr>
              <p:nvPr/>
            </p:nvSpPr>
            <p:spPr bwMode="auto">
              <a:xfrm>
                <a:off x="116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0" name="Line 956"/>
              <p:cNvSpPr>
                <a:spLocks noChangeShapeType="1"/>
              </p:cNvSpPr>
              <p:nvPr/>
            </p:nvSpPr>
            <p:spPr bwMode="auto">
              <a:xfrm>
                <a:off x="117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1" name="Line 957"/>
              <p:cNvSpPr>
                <a:spLocks noChangeShapeType="1"/>
              </p:cNvSpPr>
              <p:nvPr/>
            </p:nvSpPr>
            <p:spPr bwMode="auto">
              <a:xfrm>
                <a:off x="118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2" name="Line 958"/>
              <p:cNvSpPr>
                <a:spLocks noChangeShapeType="1"/>
              </p:cNvSpPr>
              <p:nvPr/>
            </p:nvSpPr>
            <p:spPr bwMode="auto">
              <a:xfrm>
                <a:off x="119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3" name="Line 959"/>
              <p:cNvSpPr>
                <a:spLocks noChangeShapeType="1"/>
              </p:cNvSpPr>
              <p:nvPr/>
            </p:nvSpPr>
            <p:spPr bwMode="auto">
              <a:xfrm>
                <a:off x="120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4" name="Line 960"/>
              <p:cNvSpPr>
                <a:spLocks noChangeShapeType="1"/>
              </p:cNvSpPr>
              <p:nvPr/>
            </p:nvSpPr>
            <p:spPr bwMode="auto">
              <a:xfrm>
                <a:off x="122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5" name="Line 961"/>
              <p:cNvSpPr>
                <a:spLocks noChangeShapeType="1"/>
              </p:cNvSpPr>
              <p:nvPr/>
            </p:nvSpPr>
            <p:spPr bwMode="auto">
              <a:xfrm>
                <a:off x="123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6" name="Line 962"/>
              <p:cNvSpPr>
                <a:spLocks noChangeShapeType="1"/>
              </p:cNvSpPr>
              <p:nvPr/>
            </p:nvSpPr>
            <p:spPr bwMode="auto">
              <a:xfrm>
                <a:off x="124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7" name="Line 963"/>
              <p:cNvSpPr>
                <a:spLocks noChangeShapeType="1"/>
              </p:cNvSpPr>
              <p:nvPr/>
            </p:nvSpPr>
            <p:spPr bwMode="auto">
              <a:xfrm>
                <a:off x="125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8" name="Line 964"/>
              <p:cNvSpPr>
                <a:spLocks noChangeShapeType="1"/>
              </p:cNvSpPr>
              <p:nvPr/>
            </p:nvSpPr>
            <p:spPr bwMode="auto">
              <a:xfrm>
                <a:off x="126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09" name="Line 965"/>
              <p:cNvSpPr>
                <a:spLocks noChangeShapeType="1"/>
              </p:cNvSpPr>
              <p:nvPr/>
            </p:nvSpPr>
            <p:spPr bwMode="auto">
              <a:xfrm>
                <a:off x="128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0" name="Line 966"/>
              <p:cNvSpPr>
                <a:spLocks noChangeShapeType="1"/>
              </p:cNvSpPr>
              <p:nvPr/>
            </p:nvSpPr>
            <p:spPr bwMode="auto">
              <a:xfrm>
                <a:off x="129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1" name="Line 967"/>
              <p:cNvSpPr>
                <a:spLocks noChangeShapeType="1"/>
              </p:cNvSpPr>
              <p:nvPr/>
            </p:nvSpPr>
            <p:spPr bwMode="auto">
              <a:xfrm>
                <a:off x="130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2" name="Line 968"/>
              <p:cNvSpPr>
                <a:spLocks noChangeShapeType="1"/>
              </p:cNvSpPr>
              <p:nvPr/>
            </p:nvSpPr>
            <p:spPr bwMode="auto">
              <a:xfrm>
                <a:off x="131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3" name="Line 969"/>
              <p:cNvSpPr>
                <a:spLocks noChangeShapeType="1"/>
              </p:cNvSpPr>
              <p:nvPr/>
            </p:nvSpPr>
            <p:spPr bwMode="auto">
              <a:xfrm>
                <a:off x="132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4" name="Line 970"/>
              <p:cNvSpPr>
                <a:spLocks noChangeShapeType="1"/>
              </p:cNvSpPr>
              <p:nvPr/>
            </p:nvSpPr>
            <p:spPr bwMode="auto">
              <a:xfrm>
                <a:off x="134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5" name="Line 971"/>
              <p:cNvSpPr>
                <a:spLocks noChangeShapeType="1"/>
              </p:cNvSpPr>
              <p:nvPr/>
            </p:nvSpPr>
            <p:spPr bwMode="auto">
              <a:xfrm>
                <a:off x="135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6" name="Line 972"/>
              <p:cNvSpPr>
                <a:spLocks noChangeShapeType="1"/>
              </p:cNvSpPr>
              <p:nvPr/>
            </p:nvSpPr>
            <p:spPr bwMode="auto">
              <a:xfrm>
                <a:off x="136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7" name="Line 973"/>
              <p:cNvSpPr>
                <a:spLocks noChangeShapeType="1"/>
              </p:cNvSpPr>
              <p:nvPr/>
            </p:nvSpPr>
            <p:spPr bwMode="auto">
              <a:xfrm>
                <a:off x="137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8" name="Line 974"/>
              <p:cNvSpPr>
                <a:spLocks noChangeShapeType="1"/>
              </p:cNvSpPr>
              <p:nvPr/>
            </p:nvSpPr>
            <p:spPr bwMode="auto">
              <a:xfrm>
                <a:off x="138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19" name="Line 975"/>
              <p:cNvSpPr>
                <a:spLocks noChangeShapeType="1"/>
              </p:cNvSpPr>
              <p:nvPr/>
            </p:nvSpPr>
            <p:spPr bwMode="auto">
              <a:xfrm>
                <a:off x="140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0" name="Line 976"/>
              <p:cNvSpPr>
                <a:spLocks noChangeShapeType="1"/>
              </p:cNvSpPr>
              <p:nvPr/>
            </p:nvSpPr>
            <p:spPr bwMode="auto">
              <a:xfrm>
                <a:off x="141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1" name="Line 977"/>
              <p:cNvSpPr>
                <a:spLocks noChangeShapeType="1"/>
              </p:cNvSpPr>
              <p:nvPr/>
            </p:nvSpPr>
            <p:spPr bwMode="auto">
              <a:xfrm>
                <a:off x="1425"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2" name="Line 978"/>
              <p:cNvSpPr>
                <a:spLocks noChangeShapeType="1"/>
              </p:cNvSpPr>
              <p:nvPr/>
            </p:nvSpPr>
            <p:spPr bwMode="auto">
              <a:xfrm>
                <a:off x="143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3" name="Line 979"/>
              <p:cNvSpPr>
                <a:spLocks noChangeShapeType="1"/>
              </p:cNvSpPr>
              <p:nvPr/>
            </p:nvSpPr>
            <p:spPr bwMode="auto">
              <a:xfrm>
                <a:off x="144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4" name="Line 980"/>
              <p:cNvSpPr>
                <a:spLocks noChangeShapeType="1"/>
              </p:cNvSpPr>
              <p:nvPr/>
            </p:nvSpPr>
            <p:spPr bwMode="auto">
              <a:xfrm>
                <a:off x="146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5" name="Line 981"/>
              <p:cNvSpPr>
                <a:spLocks noChangeShapeType="1"/>
              </p:cNvSpPr>
              <p:nvPr/>
            </p:nvSpPr>
            <p:spPr bwMode="auto">
              <a:xfrm>
                <a:off x="1473"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6" name="Line 982"/>
              <p:cNvSpPr>
                <a:spLocks noChangeShapeType="1"/>
              </p:cNvSpPr>
              <p:nvPr/>
            </p:nvSpPr>
            <p:spPr bwMode="auto">
              <a:xfrm>
                <a:off x="148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7" name="Line 983"/>
              <p:cNvSpPr>
                <a:spLocks noChangeShapeType="1"/>
              </p:cNvSpPr>
              <p:nvPr/>
            </p:nvSpPr>
            <p:spPr bwMode="auto">
              <a:xfrm>
                <a:off x="149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8" name="Line 984"/>
              <p:cNvSpPr>
                <a:spLocks noChangeShapeType="1"/>
              </p:cNvSpPr>
              <p:nvPr/>
            </p:nvSpPr>
            <p:spPr bwMode="auto">
              <a:xfrm>
                <a:off x="150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29" name="Line 985"/>
              <p:cNvSpPr>
                <a:spLocks noChangeShapeType="1"/>
              </p:cNvSpPr>
              <p:nvPr/>
            </p:nvSpPr>
            <p:spPr bwMode="auto">
              <a:xfrm>
                <a:off x="1521"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0" name="Line 986"/>
              <p:cNvSpPr>
                <a:spLocks noChangeShapeType="1"/>
              </p:cNvSpPr>
              <p:nvPr/>
            </p:nvSpPr>
            <p:spPr bwMode="auto">
              <a:xfrm>
                <a:off x="153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1" name="Line 987"/>
              <p:cNvSpPr>
                <a:spLocks noChangeShapeType="1"/>
              </p:cNvSpPr>
              <p:nvPr/>
            </p:nvSpPr>
            <p:spPr bwMode="auto">
              <a:xfrm>
                <a:off x="154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2" name="Line 988"/>
              <p:cNvSpPr>
                <a:spLocks noChangeShapeType="1"/>
              </p:cNvSpPr>
              <p:nvPr/>
            </p:nvSpPr>
            <p:spPr bwMode="auto">
              <a:xfrm>
                <a:off x="155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3" name="Line 989"/>
              <p:cNvSpPr>
                <a:spLocks noChangeShapeType="1"/>
              </p:cNvSpPr>
              <p:nvPr/>
            </p:nvSpPr>
            <p:spPr bwMode="auto">
              <a:xfrm>
                <a:off x="1569"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4" name="Line 990"/>
              <p:cNvSpPr>
                <a:spLocks noChangeShapeType="1"/>
              </p:cNvSpPr>
              <p:nvPr/>
            </p:nvSpPr>
            <p:spPr bwMode="auto">
              <a:xfrm>
                <a:off x="158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5" name="Line 991"/>
              <p:cNvSpPr>
                <a:spLocks noChangeShapeType="1"/>
              </p:cNvSpPr>
              <p:nvPr/>
            </p:nvSpPr>
            <p:spPr bwMode="auto">
              <a:xfrm>
                <a:off x="159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6" name="Line 992"/>
              <p:cNvSpPr>
                <a:spLocks noChangeShapeType="1"/>
              </p:cNvSpPr>
              <p:nvPr/>
            </p:nvSpPr>
            <p:spPr bwMode="auto">
              <a:xfrm>
                <a:off x="160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7" name="Line 993"/>
              <p:cNvSpPr>
                <a:spLocks noChangeShapeType="1"/>
              </p:cNvSpPr>
              <p:nvPr/>
            </p:nvSpPr>
            <p:spPr bwMode="auto">
              <a:xfrm>
                <a:off x="1617"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8" name="Line 994"/>
              <p:cNvSpPr>
                <a:spLocks noChangeShapeType="1"/>
              </p:cNvSpPr>
              <p:nvPr/>
            </p:nvSpPr>
            <p:spPr bwMode="auto">
              <a:xfrm>
                <a:off x="162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39" name="Line 995"/>
              <p:cNvSpPr>
                <a:spLocks noChangeShapeType="1"/>
              </p:cNvSpPr>
              <p:nvPr/>
            </p:nvSpPr>
            <p:spPr bwMode="auto">
              <a:xfrm>
                <a:off x="164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0" name="Line 996"/>
              <p:cNvSpPr>
                <a:spLocks noChangeShapeType="1"/>
              </p:cNvSpPr>
              <p:nvPr/>
            </p:nvSpPr>
            <p:spPr bwMode="auto">
              <a:xfrm>
                <a:off x="165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1" name="Line 997"/>
              <p:cNvSpPr>
                <a:spLocks noChangeShapeType="1"/>
              </p:cNvSpPr>
              <p:nvPr/>
            </p:nvSpPr>
            <p:spPr bwMode="auto">
              <a:xfrm>
                <a:off x="1665"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2" name="Line 998"/>
              <p:cNvSpPr>
                <a:spLocks noChangeShapeType="1"/>
              </p:cNvSpPr>
              <p:nvPr/>
            </p:nvSpPr>
            <p:spPr bwMode="auto">
              <a:xfrm>
                <a:off x="167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3" name="Line 999"/>
              <p:cNvSpPr>
                <a:spLocks noChangeShapeType="1"/>
              </p:cNvSpPr>
              <p:nvPr/>
            </p:nvSpPr>
            <p:spPr bwMode="auto">
              <a:xfrm>
                <a:off x="168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4" name="Line 1000"/>
              <p:cNvSpPr>
                <a:spLocks noChangeShapeType="1"/>
              </p:cNvSpPr>
              <p:nvPr/>
            </p:nvSpPr>
            <p:spPr bwMode="auto">
              <a:xfrm>
                <a:off x="170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5" name="Line 1001"/>
              <p:cNvSpPr>
                <a:spLocks noChangeShapeType="1"/>
              </p:cNvSpPr>
              <p:nvPr/>
            </p:nvSpPr>
            <p:spPr bwMode="auto">
              <a:xfrm>
                <a:off x="1713"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6" name="Line 1002"/>
              <p:cNvSpPr>
                <a:spLocks noChangeShapeType="1"/>
              </p:cNvSpPr>
              <p:nvPr/>
            </p:nvSpPr>
            <p:spPr bwMode="auto">
              <a:xfrm>
                <a:off x="172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7" name="Line 1003"/>
              <p:cNvSpPr>
                <a:spLocks noChangeShapeType="1"/>
              </p:cNvSpPr>
              <p:nvPr/>
            </p:nvSpPr>
            <p:spPr bwMode="auto">
              <a:xfrm>
                <a:off x="173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8" name="Line 1004"/>
              <p:cNvSpPr>
                <a:spLocks noChangeShapeType="1"/>
              </p:cNvSpPr>
              <p:nvPr/>
            </p:nvSpPr>
            <p:spPr bwMode="auto">
              <a:xfrm>
                <a:off x="174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49" name="Line 1005"/>
              <p:cNvSpPr>
                <a:spLocks noChangeShapeType="1"/>
              </p:cNvSpPr>
              <p:nvPr/>
            </p:nvSpPr>
            <p:spPr bwMode="auto">
              <a:xfrm>
                <a:off x="1761"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50" name="Line 1006"/>
              <p:cNvSpPr>
                <a:spLocks noChangeShapeType="1"/>
              </p:cNvSpPr>
              <p:nvPr/>
            </p:nvSpPr>
            <p:spPr bwMode="auto">
              <a:xfrm>
                <a:off x="177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51" name="Line 1007"/>
              <p:cNvSpPr>
                <a:spLocks noChangeShapeType="1"/>
              </p:cNvSpPr>
              <p:nvPr/>
            </p:nvSpPr>
            <p:spPr bwMode="auto">
              <a:xfrm>
                <a:off x="178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152" name="Line 1008"/>
              <p:cNvSpPr>
                <a:spLocks noChangeShapeType="1"/>
              </p:cNvSpPr>
              <p:nvPr/>
            </p:nvSpPr>
            <p:spPr bwMode="auto">
              <a:xfrm>
                <a:off x="179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4" name="Group 1210"/>
            <p:cNvGrpSpPr>
              <a:grpSpLocks/>
            </p:cNvGrpSpPr>
            <p:nvPr/>
          </p:nvGrpSpPr>
          <p:grpSpPr bwMode="auto">
            <a:xfrm>
              <a:off x="-338" y="1904"/>
              <a:ext cx="2554" cy="317"/>
              <a:chOff x="-338" y="1904"/>
              <a:chExt cx="2554" cy="317"/>
            </a:xfrm>
          </p:grpSpPr>
          <p:sp>
            <p:nvSpPr>
              <p:cNvPr id="14753" name="Line 1010"/>
              <p:cNvSpPr>
                <a:spLocks noChangeShapeType="1"/>
              </p:cNvSpPr>
              <p:nvPr/>
            </p:nvSpPr>
            <p:spPr bwMode="auto">
              <a:xfrm>
                <a:off x="1809"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54" name="Line 1011"/>
              <p:cNvSpPr>
                <a:spLocks noChangeShapeType="1"/>
              </p:cNvSpPr>
              <p:nvPr/>
            </p:nvSpPr>
            <p:spPr bwMode="auto">
              <a:xfrm>
                <a:off x="182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55" name="Line 1012"/>
              <p:cNvSpPr>
                <a:spLocks noChangeShapeType="1"/>
              </p:cNvSpPr>
              <p:nvPr/>
            </p:nvSpPr>
            <p:spPr bwMode="auto">
              <a:xfrm>
                <a:off x="183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56" name="Line 1013"/>
              <p:cNvSpPr>
                <a:spLocks noChangeShapeType="1"/>
              </p:cNvSpPr>
              <p:nvPr/>
            </p:nvSpPr>
            <p:spPr bwMode="auto">
              <a:xfrm>
                <a:off x="184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57" name="Line 1014"/>
              <p:cNvSpPr>
                <a:spLocks noChangeShapeType="1"/>
              </p:cNvSpPr>
              <p:nvPr/>
            </p:nvSpPr>
            <p:spPr bwMode="auto">
              <a:xfrm>
                <a:off x="1857"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58" name="Line 1015"/>
              <p:cNvSpPr>
                <a:spLocks noChangeShapeType="1"/>
              </p:cNvSpPr>
              <p:nvPr/>
            </p:nvSpPr>
            <p:spPr bwMode="auto">
              <a:xfrm>
                <a:off x="186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59" name="Line 1016"/>
              <p:cNvSpPr>
                <a:spLocks noChangeShapeType="1"/>
              </p:cNvSpPr>
              <p:nvPr/>
            </p:nvSpPr>
            <p:spPr bwMode="auto">
              <a:xfrm>
                <a:off x="188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0" name="Line 1017"/>
              <p:cNvSpPr>
                <a:spLocks noChangeShapeType="1"/>
              </p:cNvSpPr>
              <p:nvPr/>
            </p:nvSpPr>
            <p:spPr bwMode="auto">
              <a:xfrm>
                <a:off x="189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1" name="Line 1018"/>
              <p:cNvSpPr>
                <a:spLocks noChangeShapeType="1"/>
              </p:cNvSpPr>
              <p:nvPr/>
            </p:nvSpPr>
            <p:spPr bwMode="auto">
              <a:xfrm>
                <a:off x="1905"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2" name="Line 1019"/>
              <p:cNvSpPr>
                <a:spLocks noChangeShapeType="1"/>
              </p:cNvSpPr>
              <p:nvPr/>
            </p:nvSpPr>
            <p:spPr bwMode="auto">
              <a:xfrm>
                <a:off x="191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3" name="Line 1020"/>
              <p:cNvSpPr>
                <a:spLocks noChangeShapeType="1"/>
              </p:cNvSpPr>
              <p:nvPr/>
            </p:nvSpPr>
            <p:spPr bwMode="auto">
              <a:xfrm>
                <a:off x="192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4" name="Line 1021"/>
              <p:cNvSpPr>
                <a:spLocks noChangeShapeType="1"/>
              </p:cNvSpPr>
              <p:nvPr/>
            </p:nvSpPr>
            <p:spPr bwMode="auto">
              <a:xfrm>
                <a:off x="194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5" name="Line 1022"/>
              <p:cNvSpPr>
                <a:spLocks noChangeShapeType="1"/>
              </p:cNvSpPr>
              <p:nvPr/>
            </p:nvSpPr>
            <p:spPr bwMode="auto">
              <a:xfrm>
                <a:off x="1953"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6" name="Line 1023"/>
              <p:cNvSpPr>
                <a:spLocks noChangeShapeType="1"/>
              </p:cNvSpPr>
              <p:nvPr/>
            </p:nvSpPr>
            <p:spPr bwMode="auto">
              <a:xfrm>
                <a:off x="196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7" name="Line 1024"/>
              <p:cNvSpPr>
                <a:spLocks noChangeShapeType="1"/>
              </p:cNvSpPr>
              <p:nvPr/>
            </p:nvSpPr>
            <p:spPr bwMode="auto">
              <a:xfrm>
                <a:off x="1976"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8" name="Line 1025"/>
              <p:cNvSpPr>
                <a:spLocks noChangeShapeType="1"/>
              </p:cNvSpPr>
              <p:nvPr/>
            </p:nvSpPr>
            <p:spPr bwMode="auto">
              <a:xfrm>
                <a:off x="198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69" name="Line 1026"/>
              <p:cNvSpPr>
                <a:spLocks noChangeShapeType="1"/>
              </p:cNvSpPr>
              <p:nvPr/>
            </p:nvSpPr>
            <p:spPr bwMode="auto">
              <a:xfrm>
                <a:off x="2001"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0" name="Line 1027"/>
              <p:cNvSpPr>
                <a:spLocks noChangeShapeType="1"/>
              </p:cNvSpPr>
              <p:nvPr/>
            </p:nvSpPr>
            <p:spPr bwMode="auto">
              <a:xfrm>
                <a:off x="201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1" name="Line 1028"/>
              <p:cNvSpPr>
                <a:spLocks noChangeShapeType="1"/>
              </p:cNvSpPr>
              <p:nvPr/>
            </p:nvSpPr>
            <p:spPr bwMode="auto">
              <a:xfrm>
                <a:off x="2024"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2" name="Line 1029"/>
              <p:cNvSpPr>
                <a:spLocks noChangeShapeType="1"/>
              </p:cNvSpPr>
              <p:nvPr/>
            </p:nvSpPr>
            <p:spPr bwMode="auto">
              <a:xfrm>
                <a:off x="203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3" name="Line 1030"/>
              <p:cNvSpPr>
                <a:spLocks noChangeShapeType="1"/>
              </p:cNvSpPr>
              <p:nvPr/>
            </p:nvSpPr>
            <p:spPr bwMode="auto">
              <a:xfrm>
                <a:off x="2049"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4" name="Line 1031"/>
              <p:cNvSpPr>
                <a:spLocks noChangeShapeType="1"/>
              </p:cNvSpPr>
              <p:nvPr/>
            </p:nvSpPr>
            <p:spPr bwMode="auto">
              <a:xfrm>
                <a:off x="206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5" name="Line 1032"/>
              <p:cNvSpPr>
                <a:spLocks noChangeShapeType="1"/>
              </p:cNvSpPr>
              <p:nvPr/>
            </p:nvSpPr>
            <p:spPr bwMode="auto">
              <a:xfrm>
                <a:off x="2072"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6" name="Line 1033"/>
              <p:cNvSpPr>
                <a:spLocks noChangeShapeType="1"/>
              </p:cNvSpPr>
              <p:nvPr/>
            </p:nvSpPr>
            <p:spPr bwMode="auto">
              <a:xfrm>
                <a:off x="208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7" name="Line 1034"/>
              <p:cNvSpPr>
                <a:spLocks noChangeShapeType="1"/>
              </p:cNvSpPr>
              <p:nvPr/>
            </p:nvSpPr>
            <p:spPr bwMode="auto">
              <a:xfrm>
                <a:off x="2097"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8" name="Line 1035"/>
              <p:cNvSpPr>
                <a:spLocks noChangeShapeType="1"/>
              </p:cNvSpPr>
              <p:nvPr/>
            </p:nvSpPr>
            <p:spPr bwMode="auto">
              <a:xfrm>
                <a:off x="2108"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79" name="Line 1036"/>
              <p:cNvSpPr>
                <a:spLocks noChangeShapeType="1"/>
              </p:cNvSpPr>
              <p:nvPr/>
            </p:nvSpPr>
            <p:spPr bwMode="auto">
              <a:xfrm>
                <a:off x="2120"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0" name="Line 1037"/>
              <p:cNvSpPr>
                <a:spLocks noChangeShapeType="1"/>
              </p:cNvSpPr>
              <p:nvPr/>
            </p:nvSpPr>
            <p:spPr bwMode="auto">
              <a:xfrm>
                <a:off x="2132"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1" name="Line 1038"/>
              <p:cNvSpPr>
                <a:spLocks noChangeShapeType="1"/>
              </p:cNvSpPr>
              <p:nvPr/>
            </p:nvSpPr>
            <p:spPr bwMode="auto">
              <a:xfrm>
                <a:off x="2145"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2" name="Line 1039"/>
              <p:cNvSpPr>
                <a:spLocks noChangeShapeType="1"/>
              </p:cNvSpPr>
              <p:nvPr/>
            </p:nvSpPr>
            <p:spPr bwMode="auto">
              <a:xfrm>
                <a:off x="2156"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3" name="Line 1040"/>
              <p:cNvSpPr>
                <a:spLocks noChangeShapeType="1"/>
              </p:cNvSpPr>
              <p:nvPr/>
            </p:nvSpPr>
            <p:spPr bwMode="auto">
              <a:xfrm>
                <a:off x="2168" y="218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4" name="Line 1041"/>
              <p:cNvSpPr>
                <a:spLocks noChangeShapeType="1"/>
              </p:cNvSpPr>
              <p:nvPr/>
            </p:nvSpPr>
            <p:spPr bwMode="auto">
              <a:xfrm>
                <a:off x="2180"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5" name="Line 1042"/>
              <p:cNvSpPr>
                <a:spLocks noChangeShapeType="1"/>
              </p:cNvSpPr>
              <p:nvPr/>
            </p:nvSpPr>
            <p:spPr bwMode="auto">
              <a:xfrm>
                <a:off x="2193" y="218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6" name="Line 1043"/>
              <p:cNvSpPr>
                <a:spLocks noChangeShapeType="1"/>
              </p:cNvSpPr>
              <p:nvPr/>
            </p:nvSpPr>
            <p:spPr bwMode="auto">
              <a:xfrm>
                <a:off x="2204" y="218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7" name="Line 1044"/>
              <p:cNvSpPr>
                <a:spLocks noChangeShapeType="1"/>
              </p:cNvSpPr>
              <p:nvPr/>
            </p:nvSpPr>
            <p:spPr bwMode="auto">
              <a:xfrm>
                <a:off x="-232" y="2188"/>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8" name="Line 1045"/>
              <p:cNvSpPr>
                <a:spLocks noChangeShapeType="1"/>
              </p:cNvSpPr>
              <p:nvPr/>
            </p:nvSpPr>
            <p:spPr bwMode="auto">
              <a:xfrm flipH="1">
                <a:off x="2191" y="2188"/>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89" name="Freeform 1046"/>
              <p:cNvSpPr>
                <a:spLocks/>
              </p:cNvSpPr>
              <p:nvPr/>
            </p:nvSpPr>
            <p:spPr bwMode="auto">
              <a:xfrm>
                <a:off x="-338" y="2151"/>
                <a:ext cx="44" cy="70"/>
              </a:xfrm>
              <a:custGeom>
                <a:avLst/>
                <a:gdLst>
                  <a:gd name="T0" fmla="*/ 18 w 89"/>
                  <a:gd name="T1" fmla="*/ 99 h 140"/>
                  <a:gd name="T2" fmla="*/ 23 w 89"/>
                  <a:gd name="T3" fmla="*/ 113 h 140"/>
                  <a:gd name="T4" fmla="*/ 32 w 89"/>
                  <a:gd name="T5" fmla="*/ 120 h 140"/>
                  <a:gd name="T6" fmla="*/ 44 w 89"/>
                  <a:gd name="T7" fmla="*/ 124 h 140"/>
                  <a:gd name="T8" fmla="*/ 60 w 89"/>
                  <a:gd name="T9" fmla="*/ 120 h 140"/>
                  <a:gd name="T10" fmla="*/ 69 w 89"/>
                  <a:gd name="T11" fmla="*/ 110 h 140"/>
                  <a:gd name="T12" fmla="*/ 72 w 89"/>
                  <a:gd name="T13" fmla="*/ 96 h 140"/>
                  <a:gd name="T14" fmla="*/ 69 w 89"/>
                  <a:gd name="T15" fmla="*/ 82 h 140"/>
                  <a:gd name="T16" fmla="*/ 60 w 89"/>
                  <a:gd name="T17" fmla="*/ 73 h 140"/>
                  <a:gd name="T18" fmla="*/ 46 w 89"/>
                  <a:gd name="T19" fmla="*/ 70 h 140"/>
                  <a:gd name="T20" fmla="*/ 34 w 89"/>
                  <a:gd name="T21" fmla="*/ 71 h 140"/>
                  <a:gd name="T22" fmla="*/ 39 w 89"/>
                  <a:gd name="T23" fmla="*/ 56 h 140"/>
                  <a:gd name="T24" fmla="*/ 51 w 89"/>
                  <a:gd name="T25" fmla="*/ 54 h 140"/>
                  <a:gd name="T26" fmla="*/ 62 w 89"/>
                  <a:gd name="T27" fmla="*/ 47 h 140"/>
                  <a:gd name="T28" fmla="*/ 65 w 89"/>
                  <a:gd name="T29" fmla="*/ 35 h 140"/>
                  <a:gd name="T30" fmla="*/ 62 w 89"/>
                  <a:gd name="T31" fmla="*/ 24 h 140"/>
                  <a:gd name="T32" fmla="*/ 55 w 89"/>
                  <a:gd name="T33" fmla="*/ 17 h 140"/>
                  <a:gd name="T34" fmla="*/ 44 w 89"/>
                  <a:gd name="T35" fmla="*/ 16 h 140"/>
                  <a:gd name="T36" fmla="*/ 32 w 89"/>
                  <a:gd name="T37" fmla="*/ 17 h 140"/>
                  <a:gd name="T38" fmla="*/ 25 w 89"/>
                  <a:gd name="T39" fmla="*/ 24 h 140"/>
                  <a:gd name="T40" fmla="*/ 20 w 89"/>
                  <a:gd name="T41" fmla="*/ 37 h 140"/>
                  <a:gd name="T42" fmla="*/ 6 w 89"/>
                  <a:gd name="T43" fmla="*/ 24 h 140"/>
                  <a:gd name="T44" fmla="*/ 16 w 89"/>
                  <a:gd name="T45" fmla="*/ 9 h 140"/>
                  <a:gd name="T46" fmla="*/ 32 w 89"/>
                  <a:gd name="T47" fmla="*/ 0 h 140"/>
                  <a:gd name="T48" fmla="*/ 53 w 89"/>
                  <a:gd name="T49" fmla="*/ 0 h 140"/>
                  <a:gd name="T50" fmla="*/ 69 w 89"/>
                  <a:gd name="T51" fmla="*/ 7 h 140"/>
                  <a:gd name="T52" fmla="*/ 77 w 89"/>
                  <a:gd name="T53" fmla="*/ 17 h 140"/>
                  <a:gd name="T54" fmla="*/ 82 w 89"/>
                  <a:gd name="T55" fmla="*/ 35 h 140"/>
                  <a:gd name="T56" fmla="*/ 77 w 89"/>
                  <a:gd name="T57" fmla="*/ 50 h 140"/>
                  <a:gd name="T58" fmla="*/ 69 w 89"/>
                  <a:gd name="T59" fmla="*/ 57 h 140"/>
                  <a:gd name="T60" fmla="*/ 70 w 89"/>
                  <a:gd name="T61" fmla="*/ 64 h 140"/>
                  <a:gd name="T62" fmla="*/ 82 w 89"/>
                  <a:gd name="T63" fmla="*/ 73 h 140"/>
                  <a:gd name="T64" fmla="*/ 89 w 89"/>
                  <a:gd name="T65" fmla="*/ 87 h 140"/>
                  <a:gd name="T66" fmla="*/ 88 w 89"/>
                  <a:gd name="T67" fmla="*/ 113 h 140"/>
                  <a:gd name="T68" fmla="*/ 62 w 89"/>
                  <a:gd name="T69" fmla="*/ 136 h 140"/>
                  <a:gd name="T70" fmla="*/ 27 w 89"/>
                  <a:gd name="T71" fmla="*/ 136 h 140"/>
                  <a:gd name="T72" fmla="*/ 9 w 89"/>
                  <a:gd name="T73" fmla="*/ 124 h 140"/>
                  <a:gd name="T74" fmla="*/ 2 w 89"/>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140">
                    <a:moveTo>
                      <a:pt x="0" y="101"/>
                    </a:moveTo>
                    <a:lnTo>
                      <a:pt x="18" y="99"/>
                    </a:lnTo>
                    <a:lnTo>
                      <a:pt x="20" y="106"/>
                    </a:lnTo>
                    <a:lnTo>
                      <a:pt x="23" y="113"/>
                    </a:lnTo>
                    <a:lnTo>
                      <a:pt x="27" y="119"/>
                    </a:lnTo>
                    <a:lnTo>
                      <a:pt x="32" y="120"/>
                    </a:lnTo>
                    <a:lnTo>
                      <a:pt x="37" y="122"/>
                    </a:lnTo>
                    <a:lnTo>
                      <a:pt x="44" y="124"/>
                    </a:lnTo>
                    <a:lnTo>
                      <a:pt x="53" y="122"/>
                    </a:lnTo>
                    <a:lnTo>
                      <a:pt x="60" y="120"/>
                    </a:lnTo>
                    <a:lnTo>
                      <a:pt x="65" y="115"/>
                    </a:lnTo>
                    <a:lnTo>
                      <a:pt x="69" y="110"/>
                    </a:lnTo>
                    <a:lnTo>
                      <a:pt x="72" y="103"/>
                    </a:lnTo>
                    <a:lnTo>
                      <a:pt x="72" y="96"/>
                    </a:lnTo>
                    <a:lnTo>
                      <a:pt x="72" y="89"/>
                    </a:lnTo>
                    <a:lnTo>
                      <a:pt x="69" y="82"/>
                    </a:lnTo>
                    <a:lnTo>
                      <a:pt x="65" y="77"/>
                    </a:lnTo>
                    <a:lnTo>
                      <a:pt x="60" y="73"/>
                    </a:lnTo>
                    <a:lnTo>
                      <a:pt x="53" y="70"/>
                    </a:lnTo>
                    <a:lnTo>
                      <a:pt x="46" y="70"/>
                    </a:lnTo>
                    <a:lnTo>
                      <a:pt x="41" y="70"/>
                    </a:lnTo>
                    <a:lnTo>
                      <a:pt x="34" y="71"/>
                    </a:lnTo>
                    <a:lnTo>
                      <a:pt x="35" y="56"/>
                    </a:lnTo>
                    <a:lnTo>
                      <a:pt x="39" y="56"/>
                    </a:lnTo>
                    <a:lnTo>
                      <a:pt x="46" y="56"/>
                    </a:lnTo>
                    <a:lnTo>
                      <a:pt x="51" y="54"/>
                    </a:lnTo>
                    <a:lnTo>
                      <a:pt x="56" y="50"/>
                    </a:lnTo>
                    <a:lnTo>
                      <a:pt x="62" y="47"/>
                    </a:lnTo>
                    <a:lnTo>
                      <a:pt x="63" y="42"/>
                    </a:lnTo>
                    <a:lnTo>
                      <a:pt x="65" y="35"/>
                    </a:lnTo>
                    <a:lnTo>
                      <a:pt x="63" y="30"/>
                    </a:lnTo>
                    <a:lnTo>
                      <a:pt x="62" y="24"/>
                    </a:lnTo>
                    <a:lnTo>
                      <a:pt x="58" y="21"/>
                    </a:lnTo>
                    <a:lnTo>
                      <a:pt x="55" y="17"/>
                    </a:lnTo>
                    <a:lnTo>
                      <a:pt x="49" y="16"/>
                    </a:lnTo>
                    <a:lnTo>
                      <a:pt x="44" y="16"/>
                    </a:lnTo>
                    <a:lnTo>
                      <a:pt x="37" y="16"/>
                    </a:lnTo>
                    <a:lnTo>
                      <a:pt x="32" y="17"/>
                    </a:lnTo>
                    <a:lnTo>
                      <a:pt x="28" y="21"/>
                    </a:lnTo>
                    <a:lnTo>
                      <a:pt x="25" y="24"/>
                    </a:lnTo>
                    <a:lnTo>
                      <a:pt x="21" y="31"/>
                    </a:lnTo>
                    <a:lnTo>
                      <a:pt x="20" y="37"/>
                    </a:lnTo>
                    <a:lnTo>
                      <a:pt x="2" y="35"/>
                    </a:lnTo>
                    <a:lnTo>
                      <a:pt x="6" y="24"/>
                    </a:lnTo>
                    <a:lnTo>
                      <a:pt x="9" y="16"/>
                    </a:lnTo>
                    <a:lnTo>
                      <a:pt x="16" y="9"/>
                    </a:lnTo>
                    <a:lnTo>
                      <a:pt x="23" y="3"/>
                    </a:lnTo>
                    <a:lnTo>
                      <a:pt x="32" y="0"/>
                    </a:lnTo>
                    <a:lnTo>
                      <a:pt x="42" y="0"/>
                    </a:lnTo>
                    <a:lnTo>
                      <a:pt x="53" y="0"/>
                    </a:lnTo>
                    <a:lnTo>
                      <a:pt x="63" y="3"/>
                    </a:lnTo>
                    <a:lnTo>
                      <a:pt x="69" y="7"/>
                    </a:lnTo>
                    <a:lnTo>
                      <a:pt x="74" y="12"/>
                    </a:lnTo>
                    <a:lnTo>
                      <a:pt x="77" y="17"/>
                    </a:lnTo>
                    <a:lnTo>
                      <a:pt x="81" y="26"/>
                    </a:lnTo>
                    <a:lnTo>
                      <a:pt x="82" y="35"/>
                    </a:lnTo>
                    <a:lnTo>
                      <a:pt x="81" y="42"/>
                    </a:lnTo>
                    <a:lnTo>
                      <a:pt x="77" y="50"/>
                    </a:lnTo>
                    <a:lnTo>
                      <a:pt x="74" y="54"/>
                    </a:lnTo>
                    <a:lnTo>
                      <a:pt x="69" y="57"/>
                    </a:lnTo>
                    <a:lnTo>
                      <a:pt x="63" y="61"/>
                    </a:lnTo>
                    <a:lnTo>
                      <a:pt x="70" y="64"/>
                    </a:lnTo>
                    <a:lnTo>
                      <a:pt x="77" y="68"/>
                    </a:lnTo>
                    <a:lnTo>
                      <a:pt x="82" y="73"/>
                    </a:lnTo>
                    <a:lnTo>
                      <a:pt x="88" y="80"/>
                    </a:lnTo>
                    <a:lnTo>
                      <a:pt x="89" y="87"/>
                    </a:lnTo>
                    <a:lnTo>
                      <a:pt x="89" y="96"/>
                    </a:lnTo>
                    <a:lnTo>
                      <a:pt x="88" y="113"/>
                    </a:lnTo>
                    <a:lnTo>
                      <a:pt x="77" y="127"/>
                    </a:lnTo>
                    <a:lnTo>
                      <a:pt x="62" y="136"/>
                    </a:lnTo>
                    <a:lnTo>
                      <a:pt x="44" y="140"/>
                    </a:lnTo>
                    <a:lnTo>
                      <a:pt x="27" y="136"/>
                    </a:lnTo>
                    <a:lnTo>
                      <a:pt x="14" y="129"/>
                    </a:lnTo>
                    <a:lnTo>
                      <a:pt x="9" y="124"/>
                    </a:lnTo>
                    <a:lnTo>
                      <a:pt x="4" y="117"/>
                    </a:lnTo>
                    <a:lnTo>
                      <a:pt x="2" y="110"/>
                    </a:lnTo>
                    <a:lnTo>
                      <a:pt x="0" y="10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790" name="Line 1047"/>
              <p:cNvSpPr>
                <a:spLocks noChangeShapeType="1"/>
              </p:cNvSpPr>
              <p:nvPr/>
            </p:nvSpPr>
            <p:spPr bwMode="auto">
              <a:xfrm>
                <a:off x="-23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91" name="Line 1048"/>
              <p:cNvSpPr>
                <a:spLocks noChangeShapeType="1"/>
              </p:cNvSpPr>
              <p:nvPr/>
            </p:nvSpPr>
            <p:spPr bwMode="auto">
              <a:xfrm>
                <a:off x="-22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92" name="Line 1049"/>
              <p:cNvSpPr>
                <a:spLocks noChangeShapeType="1"/>
              </p:cNvSpPr>
              <p:nvPr/>
            </p:nvSpPr>
            <p:spPr bwMode="auto">
              <a:xfrm>
                <a:off x="-20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93" name="Line 1050"/>
              <p:cNvSpPr>
                <a:spLocks noChangeShapeType="1"/>
              </p:cNvSpPr>
              <p:nvPr/>
            </p:nvSpPr>
            <p:spPr bwMode="auto">
              <a:xfrm>
                <a:off x="-19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94" name="Line 1051"/>
              <p:cNvSpPr>
                <a:spLocks noChangeShapeType="1"/>
              </p:cNvSpPr>
              <p:nvPr/>
            </p:nvSpPr>
            <p:spPr bwMode="auto">
              <a:xfrm>
                <a:off x="-18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95" name="Line 1052"/>
              <p:cNvSpPr>
                <a:spLocks noChangeShapeType="1"/>
              </p:cNvSpPr>
              <p:nvPr/>
            </p:nvSpPr>
            <p:spPr bwMode="auto">
              <a:xfrm>
                <a:off x="-17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96" name="Line 1053"/>
              <p:cNvSpPr>
                <a:spLocks noChangeShapeType="1"/>
              </p:cNvSpPr>
              <p:nvPr/>
            </p:nvSpPr>
            <p:spPr bwMode="auto">
              <a:xfrm>
                <a:off x="-16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97" name="Line 1054"/>
              <p:cNvSpPr>
                <a:spLocks noChangeShapeType="1"/>
              </p:cNvSpPr>
              <p:nvPr/>
            </p:nvSpPr>
            <p:spPr bwMode="auto">
              <a:xfrm>
                <a:off x="-14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98" name="Line 1055"/>
              <p:cNvSpPr>
                <a:spLocks noChangeShapeType="1"/>
              </p:cNvSpPr>
              <p:nvPr/>
            </p:nvSpPr>
            <p:spPr bwMode="auto">
              <a:xfrm>
                <a:off x="-13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99" name="Line 1056"/>
              <p:cNvSpPr>
                <a:spLocks noChangeShapeType="1"/>
              </p:cNvSpPr>
              <p:nvPr/>
            </p:nvSpPr>
            <p:spPr bwMode="auto">
              <a:xfrm>
                <a:off x="-12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0" name="Line 1057"/>
              <p:cNvSpPr>
                <a:spLocks noChangeShapeType="1"/>
              </p:cNvSpPr>
              <p:nvPr/>
            </p:nvSpPr>
            <p:spPr bwMode="auto">
              <a:xfrm>
                <a:off x="-11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1" name="Line 1058"/>
              <p:cNvSpPr>
                <a:spLocks noChangeShapeType="1"/>
              </p:cNvSpPr>
              <p:nvPr/>
            </p:nvSpPr>
            <p:spPr bwMode="auto">
              <a:xfrm>
                <a:off x="-10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2" name="Line 1059"/>
              <p:cNvSpPr>
                <a:spLocks noChangeShapeType="1"/>
              </p:cNvSpPr>
              <p:nvPr/>
            </p:nvSpPr>
            <p:spPr bwMode="auto">
              <a:xfrm>
                <a:off x="-8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3" name="Line 1060"/>
              <p:cNvSpPr>
                <a:spLocks noChangeShapeType="1"/>
              </p:cNvSpPr>
              <p:nvPr/>
            </p:nvSpPr>
            <p:spPr bwMode="auto">
              <a:xfrm>
                <a:off x="-7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4" name="Line 1061"/>
              <p:cNvSpPr>
                <a:spLocks noChangeShapeType="1"/>
              </p:cNvSpPr>
              <p:nvPr/>
            </p:nvSpPr>
            <p:spPr bwMode="auto">
              <a:xfrm>
                <a:off x="-6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5" name="Line 1062"/>
              <p:cNvSpPr>
                <a:spLocks noChangeShapeType="1"/>
              </p:cNvSpPr>
              <p:nvPr/>
            </p:nvSpPr>
            <p:spPr bwMode="auto">
              <a:xfrm>
                <a:off x="-5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6" name="Line 1063"/>
              <p:cNvSpPr>
                <a:spLocks noChangeShapeType="1"/>
              </p:cNvSpPr>
              <p:nvPr/>
            </p:nvSpPr>
            <p:spPr bwMode="auto">
              <a:xfrm>
                <a:off x="-4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7" name="Line 1064"/>
              <p:cNvSpPr>
                <a:spLocks noChangeShapeType="1"/>
              </p:cNvSpPr>
              <p:nvPr/>
            </p:nvSpPr>
            <p:spPr bwMode="auto">
              <a:xfrm>
                <a:off x="-2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8" name="Line 1065"/>
              <p:cNvSpPr>
                <a:spLocks noChangeShapeType="1"/>
              </p:cNvSpPr>
              <p:nvPr/>
            </p:nvSpPr>
            <p:spPr bwMode="auto">
              <a:xfrm>
                <a:off x="-1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09" name="Line 1066"/>
              <p:cNvSpPr>
                <a:spLocks noChangeShapeType="1"/>
              </p:cNvSpPr>
              <p:nvPr/>
            </p:nvSpPr>
            <p:spPr bwMode="auto">
              <a:xfrm>
                <a:off x="-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0" name="Line 1067"/>
              <p:cNvSpPr>
                <a:spLocks noChangeShapeType="1"/>
              </p:cNvSpPr>
              <p:nvPr/>
            </p:nvSpPr>
            <p:spPr bwMode="auto">
              <a:xfrm>
                <a:off x="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1" name="Line 1068"/>
              <p:cNvSpPr>
                <a:spLocks noChangeShapeType="1"/>
              </p:cNvSpPr>
              <p:nvPr/>
            </p:nvSpPr>
            <p:spPr bwMode="auto">
              <a:xfrm>
                <a:off x="2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2" name="Line 1069"/>
              <p:cNvSpPr>
                <a:spLocks noChangeShapeType="1"/>
              </p:cNvSpPr>
              <p:nvPr/>
            </p:nvSpPr>
            <p:spPr bwMode="auto">
              <a:xfrm>
                <a:off x="3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3" name="Line 1070"/>
              <p:cNvSpPr>
                <a:spLocks noChangeShapeType="1"/>
              </p:cNvSpPr>
              <p:nvPr/>
            </p:nvSpPr>
            <p:spPr bwMode="auto">
              <a:xfrm>
                <a:off x="4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4" name="Line 1071"/>
              <p:cNvSpPr>
                <a:spLocks noChangeShapeType="1"/>
              </p:cNvSpPr>
              <p:nvPr/>
            </p:nvSpPr>
            <p:spPr bwMode="auto">
              <a:xfrm>
                <a:off x="5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5" name="Line 1072"/>
              <p:cNvSpPr>
                <a:spLocks noChangeShapeType="1"/>
              </p:cNvSpPr>
              <p:nvPr/>
            </p:nvSpPr>
            <p:spPr bwMode="auto">
              <a:xfrm>
                <a:off x="6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6" name="Line 1073"/>
              <p:cNvSpPr>
                <a:spLocks noChangeShapeType="1"/>
              </p:cNvSpPr>
              <p:nvPr/>
            </p:nvSpPr>
            <p:spPr bwMode="auto">
              <a:xfrm>
                <a:off x="8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7" name="Line 1074"/>
              <p:cNvSpPr>
                <a:spLocks noChangeShapeType="1"/>
              </p:cNvSpPr>
              <p:nvPr/>
            </p:nvSpPr>
            <p:spPr bwMode="auto">
              <a:xfrm>
                <a:off x="9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8" name="Line 1075"/>
              <p:cNvSpPr>
                <a:spLocks noChangeShapeType="1"/>
              </p:cNvSpPr>
              <p:nvPr/>
            </p:nvSpPr>
            <p:spPr bwMode="auto">
              <a:xfrm>
                <a:off x="10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19" name="Line 1076"/>
              <p:cNvSpPr>
                <a:spLocks noChangeShapeType="1"/>
              </p:cNvSpPr>
              <p:nvPr/>
            </p:nvSpPr>
            <p:spPr bwMode="auto">
              <a:xfrm>
                <a:off x="11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0" name="Line 1077"/>
              <p:cNvSpPr>
                <a:spLocks noChangeShapeType="1"/>
              </p:cNvSpPr>
              <p:nvPr/>
            </p:nvSpPr>
            <p:spPr bwMode="auto">
              <a:xfrm>
                <a:off x="12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1" name="Line 1078"/>
              <p:cNvSpPr>
                <a:spLocks noChangeShapeType="1"/>
              </p:cNvSpPr>
              <p:nvPr/>
            </p:nvSpPr>
            <p:spPr bwMode="auto">
              <a:xfrm>
                <a:off x="14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2" name="Line 1079"/>
              <p:cNvSpPr>
                <a:spLocks noChangeShapeType="1"/>
              </p:cNvSpPr>
              <p:nvPr/>
            </p:nvSpPr>
            <p:spPr bwMode="auto">
              <a:xfrm>
                <a:off x="15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3" name="Line 1080"/>
              <p:cNvSpPr>
                <a:spLocks noChangeShapeType="1"/>
              </p:cNvSpPr>
              <p:nvPr/>
            </p:nvSpPr>
            <p:spPr bwMode="auto">
              <a:xfrm>
                <a:off x="16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4" name="Line 1081"/>
              <p:cNvSpPr>
                <a:spLocks noChangeShapeType="1"/>
              </p:cNvSpPr>
              <p:nvPr/>
            </p:nvSpPr>
            <p:spPr bwMode="auto">
              <a:xfrm>
                <a:off x="17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5" name="Line 1082"/>
              <p:cNvSpPr>
                <a:spLocks noChangeShapeType="1"/>
              </p:cNvSpPr>
              <p:nvPr/>
            </p:nvSpPr>
            <p:spPr bwMode="auto">
              <a:xfrm>
                <a:off x="18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6" name="Line 1083"/>
              <p:cNvSpPr>
                <a:spLocks noChangeShapeType="1"/>
              </p:cNvSpPr>
              <p:nvPr/>
            </p:nvSpPr>
            <p:spPr bwMode="auto">
              <a:xfrm>
                <a:off x="20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7" name="Line 1084"/>
              <p:cNvSpPr>
                <a:spLocks noChangeShapeType="1"/>
              </p:cNvSpPr>
              <p:nvPr/>
            </p:nvSpPr>
            <p:spPr bwMode="auto">
              <a:xfrm>
                <a:off x="21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8" name="Line 1085"/>
              <p:cNvSpPr>
                <a:spLocks noChangeShapeType="1"/>
              </p:cNvSpPr>
              <p:nvPr/>
            </p:nvSpPr>
            <p:spPr bwMode="auto">
              <a:xfrm>
                <a:off x="22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29" name="Line 1086"/>
              <p:cNvSpPr>
                <a:spLocks noChangeShapeType="1"/>
              </p:cNvSpPr>
              <p:nvPr/>
            </p:nvSpPr>
            <p:spPr bwMode="auto">
              <a:xfrm>
                <a:off x="23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0" name="Line 1087"/>
              <p:cNvSpPr>
                <a:spLocks noChangeShapeType="1"/>
              </p:cNvSpPr>
              <p:nvPr/>
            </p:nvSpPr>
            <p:spPr bwMode="auto">
              <a:xfrm>
                <a:off x="24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1" name="Line 1088"/>
              <p:cNvSpPr>
                <a:spLocks noChangeShapeType="1"/>
              </p:cNvSpPr>
              <p:nvPr/>
            </p:nvSpPr>
            <p:spPr bwMode="auto">
              <a:xfrm>
                <a:off x="26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2" name="Line 1089"/>
              <p:cNvSpPr>
                <a:spLocks noChangeShapeType="1"/>
              </p:cNvSpPr>
              <p:nvPr/>
            </p:nvSpPr>
            <p:spPr bwMode="auto">
              <a:xfrm>
                <a:off x="27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3" name="Line 1090"/>
              <p:cNvSpPr>
                <a:spLocks noChangeShapeType="1"/>
              </p:cNvSpPr>
              <p:nvPr/>
            </p:nvSpPr>
            <p:spPr bwMode="auto">
              <a:xfrm>
                <a:off x="28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4" name="Line 1091"/>
              <p:cNvSpPr>
                <a:spLocks noChangeShapeType="1"/>
              </p:cNvSpPr>
              <p:nvPr/>
            </p:nvSpPr>
            <p:spPr bwMode="auto">
              <a:xfrm>
                <a:off x="29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5" name="Line 1092"/>
              <p:cNvSpPr>
                <a:spLocks noChangeShapeType="1"/>
              </p:cNvSpPr>
              <p:nvPr/>
            </p:nvSpPr>
            <p:spPr bwMode="auto">
              <a:xfrm>
                <a:off x="30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6" name="Line 1093"/>
              <p:cNvSpPr>
                <a:spLocks noChangeShapeType="1"/>
              </p:cNvSpPr>
              <p:nvPr/>
            </p:nvSpPr>
            <p:spPr bwMode="auto">
              <a:xfrm>
                <a:off x="32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7" name="Line 1094"/>
              <p:cNvSpPr>
                <a:spLocks noChangeShapeType="1"/>
              </p:cNvSpPr>
              <p:nvPr/>
            </p:nvSpPr>
            <p:spPr bwMode="auto">
              <a:xfrm>
                <a:off x="33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8" name="Line 1095"/>
              <p:cNvSpPr>
                <a:spLocks noChangeShapeType="1"/>
              </p:cNvSpPr>
              <p:nvPr/>
            </p:nvSpPr>
            <p:spPr bwMode="auto">
              <a:xfrm>
                <a:off x="34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39" name="Line 1096"/>
              <p:cNvSpPr>
                <a:spLocks noChangeShapeType="1"/>
              </p:cNvSpPr>
              <p:nvPr/>
            </p:nvSpPr>
            <p:spPr bwMode="auto">
              <a:xfrm>
                <a:off x="35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0" name="Line 1097"/>
              <p:cNvSpPr>
                <a:spLocks noChangeShapeType="1"/>
              </p:cNvSpPr>
              <p:nvPr/>
            </p:nvSpPr>
            <p:spPr bwMode="auto">
              <a:xfrm>
                <a:off x="36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1" name="Line 1098"/>
              <p:cNvSpPr>
                <a:spLocks noChangeShapeType="1"/>
              </p:cNvSpPr>
              <p:nvPr/>
            </p:nvSpPr>
            <p:spPr bwMode="auto">
              <a:xfrm>
                <a:off x="38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2" name="Line 1099"/>
              <p:cNvSpPr>
                <a:spLocks noChangeShapeType="1"/>
              </p:cNvSpPr>
              <p:nvPr/>
            </p:nvSpPr>
            <p:spPr bwMode="auto">
              <a:xfrm>
                <a:off x="39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3" name="Line 1100"/>
              <p:cNvSpPr>
                <a:spLocks noChangeShapeType="1"/>
              </p:cNvSpPr>
              <p:nvPr/>
            </p:nvSpPr>
            <p:spPr bwMode="auto">
              <a:xfrm>
                <a:off x="40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4" name="Line 1101"/>
              <p:cNvSpPr>
                <a:spLocks noChangeShapeType="1"/>
              </p:cNvSpPr>
              <p:nvPr/>
            </p:nvSpPr>
            <p:spPr bwMode="auto">
              <a:xfrm>
                <a:off x="41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5" name="Line 1102"/>
              <p:cNvSpPr>
                <a:spLocks noChangeShapeType="1"/>
              </p:cNvSpPr>
              <p:nvPr/>
            </p:nvSpPr>
            <p:spPr bwMode="auto">
              <a:xfrm>
                <a:off x="42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6" name="Line 1103"/>
              <p:cNvSpPr>
                <a:spLocks noChangeShapeType="1"/>
              </p:cNvSpPr>
              <p:nvPr/>
            </p:nvSpPr>
            <p:spPr bwMode="auto">
              <a:xfrm>
                <a:off x="44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7" name="Line 1104"/>
              <p:cNvSpPr>
                <a:spLocks noChangeShapeType="1"/>
              </p:cNvSpPr>
              <p:nvPr/>
            </p:nvSpPr>
            <p:spPr bwMode="auto">
              <a:xfrm>
                <a:off x="45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8" name="Line 1105"/>
              <p:cNvSpPr>
                <a:spLocks noChangeShapeType="1"/>
              </p:cNvSpPr>
              <p:nvPr/>
            </p:nvSpPr>
            <p:spPr bwMode="auto">
              <a:xfrm>
                <a:off x="46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49" name="Line 1106"/>
              <p:cNvSpPr>
                <a:spLocks noChangeShapeType="1"/>
              </p:cNvSpPr>
              <p:nvPr/>
            </p:nvSpPr>
            <p:spPr bwMode="auto">
              <a:xfrm>
                <a:off x="47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0" name="Line 1107"/>
              <p:cNvSpPr>
                <a:spLocks noChangeShapeType="1"/>
              </p:cNvSpPr>
              <p:nvPr/>
            </p:nvSpPr>
            <p:spPr bwMode="auto">
              <a:xfrm>
                <a:off x="48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1" name="Line 1108"/>
              <p:cNvSpPr>
                <a:spLocks noChangeShapeType="1"/>
              </p:cNvSpPr>
              <p:nvPr/>
            </p:nvSpPr>
            <p:spPr bwMode="auto">
              <a:xfrm>
                <a:off x="50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2" name="Line 1109"/>
              <p:cNvSpPr>
                <a:spLocks noChangeShapeType="1"/>
              </p:cNvSpPr>
              <p:nvPr/>
            </p:nvSpPr>
            <p:spPr bwMode="auto">
              <a:xfrm>
                <a:off x="51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3" name="Line 1110"/>
              <p:cNvSpPr>
                <a:spLocks noChangeShapeType="1"/>
              </p:cNvSpPr>
              <p:nvPr/>
            </p:nvSpPr>
            <p:spPr bwMode="auto">
              <a:xfrm>
                <a:off x="52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4" name="Line 1111"/>
              <p:cNvSpPr>
                <a:spLocks noChangeShapeType="1"/>
              </p:cNvSpPr>
              <p:nvPr/>
            </p:nvSpPr>
            <p:spPr bwMode="auto">
              <a:xfrm>
                <a:off x="53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5" name="Line 1112"/>
              <p:cNvSpPr>
                <a:spLocks noChangeShapeType="1"/>
              </p:cNvSpPr>
              <p:nvPr/>
            </p:nvSpPr>
            <p:spPr bwMode="auto">
              <a:xfrm>
                <a:off x="54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6" name="Line 1113"/>
              <p:cNvSpPr>
                <a:spLocks noChangeShapeType="1"/>
              </p:cNvSpPr>
              <p:nvPr/>
            </p:nvSpPr>
            <p:spPr bwMode="auto">
              <a:xfrm>
                <a:off x="56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7" name="Line 1114"/>
              <p:cNvSpPr>
                <a:spLocks noChangeShapeType="1"/>
              </p:cNvSpPr>
              <p:nvPr/>
            </p:nvSpPr>
            <p:spPr bwMode="auto">
              <a:xfrm>
                <a:off x="57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8" name="Line 1115"/>
              <p:cNvSpPr>
                <a:spLocks noChangeShapeType="1"/>
              </p:cNvSpPr>
              <p:nvPr/>
            </p:nvSpPr>
            <p:spPr bwMode="auto">
              <a:xfrm>
                <a:off x="58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59" name="Line 1116"/>
              <p:cNvSpPr>
                <a:spLocks noChangeShapeType="1"/>
              </p:cNvSpPr>
              <p:nvPr/>
            </p:nvSpPr>
            <p:spPr bwMode="auto">
              <a:xfrm>
                <a:off x="59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0" name="Line 1117"/>
              <p:cNvSpPr>
                <a:spLocks noChangeShapeType="1"/>
              </p:cNvSpPr>
              <p:nvPr/>
            </p:nvSpPr>
            <p:spPr bwMode="auto">
              <a:xfrm>
                <a:off x="60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1" name="Line 1118"/>
              <p:cNvSpPr>
                <a:spLocks noChangeShapeType="1"/>
              </p:cNvSpPr>
              <p:nvPr/>
            </p:nvSpPr>
            <p:spPr bwMode="auto">
              <a:xfrm>
                <a:off x="62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2" name="Line 1119"/>
              <p:cNvSpPr>
                <a:spLocks noChangeShapeType="1"/>
              </p:cNvSpPr>
              <p:nvPr/>
            </p:nvSpPr>
            <p:spPr bwMode="auto">
              <a:xfrm>
                <a:off x="63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3" name="Line 1120"/>
              <p:cNvSpPr>
                <a:spLocks noChangeShapeType="1"/>
              </p:cNvSpPr>
              <p:nvPr/>
            </p:nvSpPr>
            <p:spPr bwMode="auto">
              <a:xfrm>
                <a:off x="64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4" name="Line 1121"/>
              <p:cNvSpPr>
                <a:spLocks noChangeShapeType="1"/>
              </p:cNvSpPr>
              <p:nvPr/>
            </p:nvSpPr>
            <p:spPr bwMode="auto">
              <a:xfrm>
                <a:off x="65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5" name="Line 1122"/>
              <p:cNvSpPr>
                <a:spLocks noChangeShapeType="1"/>
              </p:cNvSpPr>
              <p:nvPr/>
            </p:nvSpPr>
            <p:spPr bwMode="auto">
              <a:xfrm>
                <a:off x="66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6" name="Line 1123"/>
              <p:cNvSpPr>
                <a:spLocks noChangeShapeType="1"/>
              </p:cNvSpPr>
              <p:nvPr/>
            </p:nvSpPr>
            <p:spPr bwMode="auto">
              <a:xfrm>
                <a:off x="68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7" name="Line 1124"/>
              <p:cNvSpPr>
                <a:spLocks noChangeShapeType="1"/>
              </p:cNvSpPr>
              <p:nvPr/>
            </p:nvSpPr>
            <p:spPr bwMode="auto">
              <a:xfrm>
                <a:off x="69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8" name="Line 1125"/>
              <p:cNvSpPr>
                <a:spLocks noChangeShapeType="1"/>
              </p:cNvSpPr>
              <p:nvPr/>
            </p:nvSpPr>
            <p:spPr bwMode="auto">
              <a:xfrm>
                <a:off x="70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69" name="Line 1126"/>
              <p:cNvSpPr>
                <a:spLocks noChangeShapeType="1"/>
              </p:cNvSpPr>
              <p:nvPr/>
            </p:nvSpPr>
            <p:spPr bwMode="auto">
              <a:xfrm>
                <a:off x="71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0" name="Line 1127"/>
              <p:cNvSpPr>
                <a:spLocks noChangeShapeType="1"/>
              </p:cNvSpPr>
              <p:nvPr/>
            </p:nvSpPr>
            <p:spPr bwMode="auto">
              <a:xfrm>
                <a:off x="72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1" name="Line 1128"/>
              <p:cNvSpPr>
                <a:spLocks noChangeShapeType="1"/>
              </p:cNvSpPr>
              <p:nvPr/>
            </p:nvSpPr>
            <p:spPr bwMode="auto">
              <a:xfrm>
                <a:off x="74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2" name="Line 1129"/>
              <p:cNvSpPr>
                <a:spLocks noChangeShapeType="1"/>
              </p:cNvSpPr>
              <p:nvPr/>
            </p:nvSpPr>
            <p:spPr bwMode="auto">
              <a:xfrm>
                <a:off x="75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3" name="Line 1130"/>
              <p:cNvSpPr>
                <a:spLocks noChangeShapeType="1"/>
              </p:cNvSpPr>
              <p:nvPr/>
            </p:nvSpPr>
            <p:spPr bwMode="auto">
              <a:xfrm>
                <a:off x="76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4" name="Line 1131"/>
              <p:cNvSpPr>
                <a:spLocks noChangeShapeType="1"/>
              </p:cNvSpPr>
              <p:nvPr/>
            </p:nvSpPr>
            <p:spPr bwMode="auto">
              <a:xfrm>
                <a:off x="77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5" name="Line 1132"/>
              <p:cNvSpPr>
                <a:spLocks noChangeShapeType="1"/>
              </p:cNvSpPr>
              <p:nvPr/>
            </p:nvSpPr>
            <p:spPr bwMode="auto">
              <a:xfrm>
                <a:off x="78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6" name="Line 1133"/>
              <p:cNvSpPr>
                <a:spLocks noChangeShapeType="1"/>
              </p:cNvSpPr>
              <p:nvPr/>
            </p:nvSpPr>
            <p:spPr bwMode="auto">
              <a:xfrm>
                <a:off x="80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7" name="Line 1134"/>
              <p:cNvSpPr>
                <a:spLocks noChangeShapeType="1"/>
              </p:cNvSpPr>
              <p:nvPr/>
            </p:nvSpPr>
            <p:spPr bwMode="auto">
              <a:xfrm>
                <a:off x="81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8" name="Line 1135"/>
              <p:cNvSpPr>
                <a:spLocks noChangeShapeType="1"/>
              </p:cNvSpPr>
              <p:nvPr/>
            </p:nvSpPr>
            <p:spPr bwMode="auto">
              <a:xfrm>
                <a:off x="82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79" name="Line 1136"/>
              <p:cNvSpPr>
                <a:spLocks noChangeShapeType="1"/>
              </p:cNvSpPr>
              <p:nvPr/>
            </p:nvSpPr>
            <p:spPr bwMode="auto">
              <a:xfrm>
                <a:off x="83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0" name="Line 1137"/>
              <p:cNvSpPr>
                <a:spLocks noChangeShapeType="1"/>
              </p:cNvSpPr>
              <p:nvPr/>
            </p:nvSpPr>
            <p:spPr bwMode="auto">
              <a:xfrm>
                <a:off x="84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1" name="Line 1138"/>
              <p:cNvSpPr>
                <a:spLocks noChangeShapeType="1"/>
              </p:cNvSpPr>
              <p:nvPr/>
            </p:nvSpPr>
            <p:spPr bwMode="auto">
              <a:xfrm>
                <a:off x="86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2" name="Line 1139"/>
              <p:cNvSpPr>
                <a:spLocks noChangeShapeType="1"/>
              </p:cNvSpPr>
              <p:nvPr/>
            </p:nvSpPr>
            <p:spPr bwMode="auto">
              <a:xfrm>
                <a:off x="87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3" name="Line 1140"/>
              <p:cNvSpPr>
                <a:spLocks noChangeShapeType="1"/>
              </p:cNvSpPr>
              <p:nvPr/>
            </p:nvSpPr>
            <p:spPr bwMode="auto">
              <a:xfrm>
                <a:off x="88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4" name="Line 1141"/>
              <p:cNvSpPr>
                <a:spLocks noChangeShapeType="1"/>
              </p:cNvSpPr>
              <p:nvPr/>
            </p:nvSpPr>
            <p:spPr bwMode="auto">
              <a:xfrm>
                <a:off x="89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5" name="Line 1142"/>
              <p:cNvSpPr>
                <a:spLocks noChangeShapeType="1"/>
              </p:cNvSpPr>
              <p:nvPr/>
            </p:nvSpPr>
            <p:spPr bwMode="auto">
              <a:xfrm>
                <a:off x="90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6" name="Line 1143"/>
              <p:cNvSpPr>
                <a:spLocks noChangeShapeType="1"/>
              </p:cNvSpPr>
              <p:nvPr/>
            </p:nvSpPr>
            <p:spPr bwMode="auto">
              <a:xfrm>
                <a:off x="92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7" name="Line 1144"/>
              <p:cNvSpPr>
                <a:spLocks noChangeShapeType="1"/>
              </p:cNvSpPr>
              <p:nvPr/>
            </p:nvSpPr>
            <p:spPr bwMode="auto">
              <a:xfrm>
                <a:off x="93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8" name="Line 1145"/>
              <p:cNvSpPr>
                <a:spLocks noChangeShapeType="1"/>
              </p:cNvSpPr>
              <p:nvPr/>
            </p:nvSpPr>
            <p:spPr bwMode="auto">
              <a:xfrm>
                <a:off x="94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89" name="Line 1146"/>
              <p:cNvSpPr>
                <a:spLocks noChangeShapeType="1"/>
              </p:cNvSpPr>
              <p:nvPr/>
            </p:nvSpPr>
            <p:spPr bwMode="auto">
              <a:xfrm>
                <a:off x="95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0" name="Line 1147"/>
              <p:cNvSpPr>
                <a:spLocks noChangeShapeType="1"/>
              </p:cNvSpPr>
              <p:nvPr/>
            </p:nvSpPr>
            <p:spPr bwMode="auto">
              <a:xfrm>
                <a:off x="96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1" name="Line 1148"/>
              <p:cNvSpPr>
                <a:spLocks noChangeShapeType="1"/>
              </p:cNvSpPr>
              <p:nvPr/>
            </p:nvSpPr>
            <p:spPr bwMode="auto">
              <a:xfrm>
                <a:off x="98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2" name="Line 1149"/>
              <p:cNvSpPr>
                <a:spLocks noChangeShapeType="1"/>
              </p:cNvSpPr>
              <p:nvPr/>
            </p:nvSpPr>
            <p:spPr bwMode="auto">
              <a:xfrm>
                <a:off x="99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3" name="Line 1150"/>
              <p:cNvSpPr>
                <a:spLocks noChangeShapeType="1"/>
              </p:cNvSpPr>
              <p:nvPr/>
            </p:nvSpPr>
            <p:spPr bwMode="auto">
              <a:xfrm>
                <a:off x="100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4" name="Line 1151"/>
              <p:cNvSpPr>
                <a:spLocks noChangeShapeType="1"/>
              </p:cNvSpPr>
              <p:nvPr/>
            </p:nvSpPr>
            <p:spPr bwMode="auto">
              <a:xfrm>
                <a:off x="101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5" name="Line 1152"/>
              <p:cNvSpPr>
                <a:spLocks noChangeShapeType="1"/>
              </p:cNvSpPr>
              <p:nvPr/>
            </p:nvSpPr>
            <p:spPr bwMode="auto">
              <a:xfrm>
                <a:off x="102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6" name="Line 1153"/>
              <p:cNvSpPr>
                <a:spLocks noChangeShapeType="1"/>
              </p:cNvSpPr>
              <p:nvPr/>
            </p:nvSpPr>
            <p:spPr bwMode="auto">
              <a:xfrm>
                <a:off x="104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7" name="Line 1154"/>
              <p:cNvSpPr>
                <a:spLocks noChangeShapeType="1"/>
              </p:cNvSpPr>
              <p:nvPr/>
            </p:nvSpPr>
            <p:spPr bwMode="auto">
              <a:xfrm>
                <a:off x="105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8" name="Line 1155"/>
              <p:cNvSpPr>
                <a:spLocks noChangeShapeType="1"/>
              </p:cNvSpPr>
              <p:nvPr/>
            </p:nvSpPr>
            <p:spPr bwMode="auto">
              <a:xfrm>
                <a:off x="106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899" name="Line 1156"/>
              <p:cNvSpPr>
                <a:spLocks noChangeShapeType="1"/>
              </p:cNvSpPr>
              <p:nvPr/>
            </p:nvSpPr>
            <p:spPr bwMode="auto">
              <a:xfrm>
                <a:off x="107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0" name="Line 1157"/>
              <p:cNvSpPr>
                <a:spLocks noChangeShapeType="1"/>
              </p:cNvSpPr>
              <p:nvPr/>
            </p:nvSpPr>
            <p:spPr bwMode="auto">
              <a:xfrm>
                <a:off x="108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1" name="Line 1158"/>
              <p:cNvSpPr>
                <a:spLocks noChangeShapeType="1"/>
              </p:cNvSpPr>
              <p:nvPr/>
            </p:nvSpPr>
            <p:spPr bwMode="auto">
              <a:xfrm>
                <a:off x="110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2" name="Line 1159"/>
              <p:cNvSpPr>
                <a:spLocks noChangeShapeType="1"/>
              </p:cNvSpPr>
              <p:nvPr/>
            </p:nvSpPr>
            <p:spPr bwMode="auto">
              <a:xfrm>
                <a:off x="111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3" name="Line 1160"/>
              <p:cNvSpPr>
                <a:spLocks noChangeShapeType="1"/>
              </p:cNvSpPr>
              <p:nvPr/>
            </p:nvSpPr>
            <p:spPr bwMode="auto">
              <a:xfrm>
                <a:off x="112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4" name="Line 1161"/>
              <p:cNvSpPr>
                <a:spLocks noChangeShapeType="1"/>
              </p:cNvSpPr>
              <p:nvPr/>
            </p:nvSpPr>
            <p:spPr bwMode="auto">
              <a:xfrm>
                <a:off x="113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5" name="Line 1162"/>
              <p:cNvSpPr>
                <a:spLocks noChangeShapeType="1"/>
              </p:cNvSpPr>
              <p:nvPr/>
            </p:nvSpPr>
            <p:spPr bwMode="auto">
              <a:xfrm>
                <a:off x="114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6" name="Line 1163"/>
              <p:cNvSpPr>
                <a:spLocks noChangeShapeType="1"/>
              </p:cNvSpPr>
              <p:nvPr/>
            </p:nvSpPr>
            <p:spPr bwMode="auto">
              <a:xfrm>
                <a:off x="116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7" name="Line 1164"/>
              <p:cNvSpPr>
                <a:spLocks noChangeShapeType="1"/>
              </p:cNvSpPr>
              <p:nvPr/>
            </p:nvSpPr>
            <p:spPr bwMode="auto">
              <a:xfrm>
                <a:off x="117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8" name="Line 1165"/>
              <p:cNvSpPr>
                <a:spLocks noChangeShapeType="1"/>
              </p:cNvSpPr>
              <p:nvPr/>
            </p:nvSpPr>
            <p:spPr bwMode="auto">
              <a:xfrm>
                <a:off x="118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09" name="Line 1166"/>
              <p:cNvSpPr>
                <a:spLocks noChangeShapeType="1"/>
              </p:cNvSpPr>
              <p:nvPr/>
            </p:nvSpPr>
            <p:spPr bwMode="auto">
              <a:xfrm>
                <a:off x="119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0" name="Line 1167"/>
              <p:cNvSpPr>
                <a:spLocks noChangeShapeType="1"/>
              </p:cNvSpPr>
              <p:nvPr/>
            </p:nvSpPr>
            <p:spPr bwMode="auto">
              <a:xfrm>
                <a:off x="120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1" name="Line 1168"/>
              <p:cNvSpPr>
                <a:spLocks noChangeShapeType="1"/>
              </p:cNvSpPr>
              <p:nvPr/>
            </p:nvSpPr>
            <p:spPr bwMode="auto">
              <a:xfrm>
                <a:off x="122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2" name="Line 1169"/>
              <p:cNvSpPr>
                <a:spLocks noChangeShapeType="1"/>
              </p:cNvSpPr>
              <p:nvPr/>
            </p:nvSpPr>
            <p:spPr bwMode="auto">
              <a:xfrm>
                <a:off x="123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3" name="Line 1170"/>
              <p:cNvSpPr>
                <a:spLocks noChangeShapeType="1"/>
              </p:cNvSpPr>
              <p:nvPr/>
            </p:nvSpPr>
            <p:spPr bwMode="auto">
              <a:xfrm>
                <a:off x="124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4" name="Line 1171"/>
              <p:cNvSpPr>
                <a:spLocks noChangeShapeType="1"/>
              </p:cNvSpPr>
              <p:nvPr/>
            </p:nvSpPr>
            <p:spPr bwMode="auto">
              <a:xfrm>
                <a:off x="125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5" name="Line 1172"/>
              <p:cNvSpPr>
                <a:spLocks noChangeShapeType="1"/>
              </p:cNvSpPr>
              <p:nvPr/>
            </p:nvSpPr>
            <p:spPr bwMode="auto">
              <a:xfrm>
                <a:off x="126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6" name="Line 1173"/>
              <p:cNvSpPr>
                <a:spLocks noChangeShapeType="1"/>
              </p:cNvSpPr>
              <p:nvPr/>
            </p:nvSpPr>
            <p:spPr bwMode="auto">
              <a:xfrm>
                <a:off x="128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7" name="Line 1174"/>
              <p:cNvSpPr>
                <a:spLocks noChangeShapeType="1"/>
              </p:cNvSpPr>
              <p:nvPr/>
            </p:nvSpPr>
            <p:spPr bwMode="auto">
              <a:xfrm>
                <a:off x="129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8" name="Line 1175"/>
              <p:cNvSpPr>
                <a:spLocks noChangeShapeType="1"/>
              </p:cNvSpPr>
              <p:nvPr/>
            </p:nvSpPr>
            <p:spPr bwMode="auto">
              <a:xfrm>
                <a:off x="130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19" name="Line 1176"/>
              <p:cNvSpPr>
                <a:spLocks noChangeShapeType="1"/>
              </p:cNvSpPr>
              <p:nvPr/>
            </p:nvSpPr>
            <p:spPr bwMode="auto">
              <a:xfrm>
                <a:off x="131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0" name="Line 1177"/>
              <p:cNvSpPr>
                <a:spLocks noChangeShapeType="1"/>
              </p:cNvSpPr>
              <p:nvPr/>
            </p:nvSpPr>
            <p:spPr bwMode="auto">
              <a:xfrm>
                <a:off x="132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1" name="Line 1178"/>
              <p:cNvSpPr>
                <a:spLocks noChangeShapeType="1"/>
              </p:cNvSpPr>
              <p:nvPr/>
            </p:nvSpPr>
            <p:spPr bwMode="auto">
              <a:xfrm>
                <a:off x="134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2" name="Line 1179"/>
              <p:cNvSpPr>
                <a:spLocks noChangeShapeType="1"/>
              </p:cNvSpPr>
              <p:nvPr/>
            </p:nvSpPr>
            <p:spPr bwMode="auto">
              <a:xfrm>
                <a:off x="135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3" name="Line 1180"/>
              <p:cNvSpPr>
                <a:spLocks noChangeShapeType="1"/>
              </p:cNvSpPr>
              <p:nvPr/>
            </p:nvSpPr>
            <p:spPr bwMode="auto">
              <a:xfrm>
                <a:off x="136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4" name="Line 1181"/>
              <p:cNvSpPr>
                <a:spLocks noChangeShapeType="1"/>
              </p:cNvSpPr>
              <p:nvPr/>
            </p:nvSpPr>
            <p:spPr bwMode="auto">
              <a:xfrm>
                <a:off x="137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5" name="Line 1182"/>
              <p:cNvSpPr>
                <a:spLocks noChangeShapeType="1"/>
              </p:cNvSpPr>
              <p:nvPr/>
            </p:nvSpPr>
            <p:spPr bwMode="auto">
              <a:xfrm>
                <a:off x="138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6" name="Line 1183"/>
              <p:cNvSpPr>
                <a:spLocks noChangeShapeType="1"/>
              </p:cNvSpPr>
              <p:nvPr/>
            </p:nvSpPr>
            <p:spPr bwMode="auto">
              <a:xfrm>
                <a:off x="140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7" name="Line 1184"/>
              <p:cNvSpPr>
                <a:spLocks noChangeShapeType="1"/>
              </p:cNvSpPr>
              <p:nvPr/>
            </p:nvSpPr>
            <p:spPr bwMode="auto">
              <a:xfrm>
                <a:off x="141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8" name="Line 1185"/>
              <p:cNvSpPr>
                <a:spLocks noChangeShapeType="1"/>
              </p:cNvSpPr>
              <p:nvPr/>
            </p:nvSpPr>
            <p:spPr bwMode="auto">
              <a:xfrm>
                <a:off x="1425"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29" name="Line 1186"/>
              <p:cNvSpPr>
                <a:spLocks noChangeShapeType="1"/>
              </p:cNvSpPr>
              <p:nvPr/>
            </p:nvSpPr>
            <p:spPr bwMode="auto">
              <a:xfrm>
                <a:off x="143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0" name="Line 1187"/>
              <p:cNvSpPr>
                <a:spLocks noChangeShapeType="1"/>
              </p:cNvSpPr>
              <p:nvPr/>
            </p:nvSpPr>
            <p:spPr bwMode="auto">
              <a:xfrm>
                <a:off x="144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1" name="Line 1188"/>
              <p:cNvSpPr>
                <a:spLocks noChangeShapeType="1"/>
              </p:cNvSpPr>
              <p:nvPr/>
            </p:nvSpPr>
            <p:spPr bwMode="auto">
              <a:xfrm>
                <a:off x="146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2" name="Line 1189"/>
              <p:cNvSpPr>
                <a:spLocks noChangeShapeType="1"/>
              </p:cNvSpPr>
              <p:nvPr/>
            </p:nvSpPr>
            <p:spPr bwMode="auto">
              <a:xfrm>
                <a:off x="1473"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3" name="Line 1190"/>
              <p:cNvSpPr>
                <a:spLocks noChangeShapeType="1"/>
              </p:cNvSpPr>
              <p:nvPr/>
            </p:nvSpPr>
            <p:spPr bwMode="auto">
              <a:xfrm>
                <a:off x="148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4" name="Line 1191"/>
              <p:cNvSpPr>
                <a:spLocks noChangeShapeType="1"/>
              </p:cNvSpPr>
              <p:nvPr/>
            </p:nvSpPr>
            <p:spPr bwMode="auto">
              <a:xfrm>
                <a:off x="149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5" name="Line 1192"/>
              <p:cNvSpPr>
                <a:spLocks noChangeShapeType="1"/>
              </p:cNvSpPr>
              <p:nvPr/>
            </p:nvSpPr>
            <p:spPr bwMode="auto">
              <a:xfrm>
                <a:off x="150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6" name="Line 1193"/>
              <p:cNvSpPr>
                <a:spLocks noChangeShapeType="1"/>
              </p:cNvSpPr>
              <p:nvPr/>
            </p:nvSpPr>
            <p:spPr bwMode="auto">
              <a:xfrm>
                <a:off x="1521"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7" name="Line 1194"/>
              <p:cNvSpPr>
                <a:spLocks noChangeShapeType="1"/>
              </p:cNvSpPr>
              <p:nvPr/>
            </p:nvSpPr>
            <p:spPr bwMode="auto">
              <a:xfrm>
                <a:off x="153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8" name="Line 1195"/>
              <p:cNvSpPr>
                <a:spLocks noChangeShapeType="1"/>
              </p:cNvSpPr>
              <p:nvPr/>
            </p:nvSpPr>
            <p:spPr bwMode="auto">
              <a:xfrm>
                <a:off x="154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39" name="Line 1196"/>
              <p:cNvSpPr>
                <a:spLocks noChangeShapeType="1"/>
              </p:cNvSpPr>
              <p:nvPr/>
            </p:nvSpPr>
            <p:spPr bwMode="auto">
              <a:xfrm>
                <a:off x="155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0" name="Line 1197"/>
              <p:cNvSpPr>
                <a:spLocks noChangeShapeType="1"/>
              </p:cNvSpPr>
              <p:nvPr/>
            </p:nvSpPr>
            <p:spPr bwMode="auto">
              <a:xfrm>
                <a:off x="1569"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1" name="Line 1198"/>
              <p:cNvSpPr>
                <a:spLocks noChangeShapeType="1"/>
              </p:cNvSpPr>
              <p:nvPr/>
            </p:nvSpPr>
            <p:spPr bwMode="auto">
              <a:xfrm>
                <a:off x="158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2" name="Line 1199"/>
              <p:cNvSpPr>
                <a:spLocks noChangeShapeType="1"/>
              </p:cNvSpPr>
              <p:nvPr/>
            </p:nvSpPr>
            <p:spPr bwMode="auto">
              <a:xfrm>
                <a:off x="159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3" name="Line 1200"/>
              <p:cNvSpPr>
                <a:spLocks noChangeShapeType="1"/>
              </p:cNvSpPr>
              <p:nvPr/>
            </p:nvSpPr>
            <p:spPr bwMode="auto">
              <a:xfrm>
                <a:off x="160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4" name="Line 1201"/>
              <p:cNvSpPr>
                <a:spLocks noChangeShapeType="1"/>
              </p:cNvSpPr>
              <p:nvPr/>
            </p:nvSpPr>
            <p:spPr bwMode="auto">
              <a:xfrm>
                <a:off x="1617"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5" name="Line 1202"/>
              <p:cNvSpPr>
                <a:spLocks noChangeShapeType="1"/>
              </p:cNvSpPr>
              <p:nvPr/>
            </p:nvSpPr>
            <p:spPr bwMode="auto">
              <a:xfrm>
                <a:off x="162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6" name="Line 1203"/>
              <p:cNvSpPr>
                <a:spLocks noChangeShapeType="1"/>
              </p:cNvSpPr>
              <p:nvPr/>
            </p:nvSpPr>
            <p:spPr bwMode="auto">
              <a:xfrm>
                <a:off x="164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7" name="Line 1204"/>
              <p:cNvSpPr>
                <a:spLocks noChangeShapeType="1"/>
              </p:cNvSpPr>
              <p:nvPr/>
            </p:nvSpPr>
            <p:spPr bwMode="auto">
              <a:xfrm>
                <a:off x="165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8" name="Line 1205"/>
              <p:cNvSpPr>
                <a:spLocks noChangeShapeType="1"/>
              </p:cNvSpPr>
              <p:nvPr/>
            </p:nvSpPr>
            <p:spPr bwMode="auto">
              <a:xfrm>
                <a:off x="1665"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49" name="Line 1206"/>
              <p:cNvSpPr>
                <a:spLocks noChangeShapeType="1"/>
              </p:cNvSpPr>
              <p:nvPr/>
            </p:nvSpPr>
            <p:spPr bwMode="auto">
              <a:xfrm>
                <a:off x="167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50" name="Line 1207"/>
              <p:cNvSpPr>
                <a:spLocks noChangeShapeType="1"/>
              </p:cNvSpPr>
              <p:nvPr/>
            </p:nvSpPr>
            <p:spPr bwMode="auto">
              <a:xfrm>
                <a:off x="168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51" name="Line 1208"/>
              <p:cNvSpPr>
                <a:spLocks noChangeShapeType="1"/>
              </p:cNvSpPr>
              <p:nvPr/>
            </p:nvSpPr>
            <p:spPr bwMode="auto">
              <a:xfrm>
                <a:off x="170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952" name="Line 1209"/>
              <p:cNvSpPr>
                <a:spLocks noChangeShapeType="1"/>
              </p:cNvSpPr>
              <p:nvPr/>
            </p:nvSpPr>
            <p:spPr bwMode="auto">
              <a:xfrm>
                <a:off x="1713"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5" name="Group 1411"/>
            <p:cNvGrpSpPr>
              <a:grpSpLocks/>
            </p:cNvGrpSpPr>
            <p:nvPr/>
          </p:nvGrpSpPr>
          <p:grpSpPr bwMode="auto">
            <a:xfrm>
              <a:off x="-342" y="1618"/>
              <a:ext cx="2558" cy="317"/>
              <a:chOff x="-342" y="1618"/>
              <a:chExt cx="2558" cy="317"/>
            </a:xfrm>
          </p:grpSpPr>
          <p:sp>
            <p:nvSpPr>
              <p:cNvPr id="14553" name="Line 1211"/>
              <p:cNvSpPr>
                <a:spLocks noChangeShapeType="1"/>
              </p:cNvSpPr>
              <p:nvPr/>
            </p:nvSpPr>
            <p:spPr bwMode="auto">
              <a:xfrm>
                <a:off x="172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54" name="Line 1212"/>
              <p:cNvSpPr>
                <a:spLocks noChangeShapeType="1"/>
              </p:cNvSpPr>
              <p:nvPr/>
            </p:nvSpPr>
            <p:spPr bwMode="auto">
              <a:xfrm>
                <a:off x="173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55" name="Line 1213"/>
              <p:cNvSpPr>
                <a:spLocks noChangeShapeType="1"/>
              </p:cNvSpPr>
              <p:nvPr/>
            </p:nvSpPr>
            <p:spPr bwMode="auto">
              <a:xfrm>
                <a:off x="174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56" name="Line 1214"/>
              <p:cNvSpPr>
                <a:spLocks noChangeShapeType="1"/>
              </p:cNvSpPr>
              <p:nvPr/>
            </p:nvSpPr>
            <p:spPr bwMode="auto">
              <a:xfrm>
                <a:off x="1761"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57" name="Line 1215"/>
              <p:cNvSpPr>
                <a:spLocks noChangeShapeType="1"/>
              </p:cNvSpPr>
              <p:nvPr/>
            </p:nvSpPr>
            <p:spPr bwMode="auto">
              <a:xfrm>
                <a:off x="177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58" name="Line 1216"/>
              <p:cNvSpPr>
                <a:spLocks noChangeShapeType="1"/>
              </p:cNvSpPr>
              <p:nvPr/>
            </p:nvSpPr>
            <p:spPr bwMode="auto">
              <a:xfrm>
                <a:off x="178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59" name="Line 1217"/>
              <p:cNvSpPr>
                <a:spLocks noChangeShapeType="1"/>
              </p:cNvSpPr>
              <p:nvPr/>
            </p:nvSpPr>
            <p:spPr bwMode="auto">
              <a:xfrm>
                <a:off x="179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0" name="Line 1218"/>
              <p:cNvSpPr>
                <a:spLocks noChangeShapeType="1"/>
              </p:cNvSpPr>
              <p:nvPr/>
            </p:nvSpPr>
            <p:spPr bwMode="auto">
              <a:xfrm>
                <a:off x="1809"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1" name="Line 1219"/>
              <p:cNvSpPr>
                <a:spLocks noChangeShapeType="1"/>
              </p:cNvSpPr>
              <p:nvPr/>
            </p:nvSpPr>
            <p:spPr bwMode="auto">
              <a:xfrm>
                <a:off x="182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2" name="Line 1220"/>
              <p:cNvSpPr>
                <a:spLocks noChangeShapeType="1"/>
              </p:cNvSpPr>
              <p:nvPr/>
            </p:nvSpPr>
            <p:spPr bwMode="auto">
              <a:xfrm>
                <a:off x="183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3" name="Line 1221"/>
              <p:cNvSpPr>
                <a:spLocks noChangeShapeType="1"/>
              </p:cNvSpPr>
              <p:nvPr/>
            </p:nvSpPr>
            <p:spPr bwMode="auto">
              <a:xfrm>
                <a:off x="184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4" name="Line 1222"/>
              <p:cNvSpPr>
                <a:spLocks noChangeShapeType="1"/>
              </p:cNvSpPr>
              <p:nvPr/>
            </p:nvSpPr>
            <p:spPr bwMode="auto">
              <a:xfrm>
                <a:off x="1857"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5" name="Line 1223"/>
              <p:cNvSpPr>
                <a:spLocks noChangeShapeType="1"/>
              </p:cNvSpPr>
              <p:nvPr/>
            </p:nvSpPr>
            <p:spPr bwMode="auto">
              <a:xfrm>
                <a:off x="186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6" name="Line 1224"/>
              <p:cNvSpPr>
                <a:spLocks noChangeShapeType="1"/>
              </p:cNvSpPr>
              <p:nvPr/>
            </p:nvSpPr>
            <p:spPr bwMode="auto">
              <a:xfrm>
                <a:off x="188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7" name="Line 1225"/>
              <p:cNvSpPr>
                <a:spLocks noChangeShapeType="1"/>
              </p:cNvSpPr>
              <p:nvPr/>
            </p:nvSpPr>
            <p:spPr bwMode="auto">
              <a:xfrm>
                <a:off x="189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8" name="Line 1226"/>
              <p:cNvSpPr>
                <a:spLocks noChangeShapeType="1"/>
              </p:cNvSpPr>
              <p:nvPr/>
            </p:nvSpPr>
            <p:spPr bwMode="auto">
              <a:xfrm>
                <a:off x="1905"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69" name="Line 1227"/>
              <p:cNvSpPr>
                <a:spLocks noChangeShapeType="1"/>
              </p:cNvSpPr>
              <p:nvPr/>
            </p:nvSpPr>
            <p:spPr bwMode="auto">
              <a:xfrm>
                <a:off x="191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0" name="Line 1228"/>
              <p:cNvSpPr>
                <a:spLocks noChangeShapeType="1"/>
              </p:cNvSpPr>
              <p:nvPr/>
            </p:nvSpPr>
            <p:spPr bwMode="auto">
              <a:xfrm>
                <a:off x="192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1" name="Line 1229"/>
              <p:cNvSpPr>
                <a:spLocks noChangeShapeType="1"/>
              </p:cNvSpPr>
              <p:nvPr/>
            </p:nvSpPr>
            <p:spPr bwMode="auto">
              <a:xfrm>
                <a:off x="194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2" name="Line 1230"/>
              <p:cNvSpPr>
                <a:spLocks noChangeShapeType="1"/>
              </p:cNvSpPr>
              <p:nvPr/>
            </p:nvSpPr>
            <p:spPr bwMode="auto">
              <a:xfrm>
                <a:off x="1953"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3" name="Line 1231"/>
              <p:cNvSpPr>
                <a:spLocks noChangeShapeType="1"/>
              </p:cNvSpPr>
              <p:nvPr/>
            </p:nvSpPr>
            <p:spPr bwMode="auto">
              <a:xfrm>
                <a:off x="196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4" name="Line 1232"/>
              <p:cNvSpPr>
                <a:spLocks noChangeShapeType="1"/>
              </p:cNvSpPr>
              <p:nvPr/>
            </p:nvSpPr>
            <p:spPr bwMode="auto">
              <a:xfrm>
                <a:off x="1976"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5" name="Line 1233"/>
              <p:cNvSpPr>
                <a:spLocks noChangeShapeType="1"/>
              </p:cNvSpPr>
              <p:nvPr/>
            </p:nvSpPr>
            <p:spPr bwMode="auto">
              <a:xfrm>
                <a:off x="198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6" name="Line 1234"/>
              <p:cNvSpPr>
                <a:spLocks noChangeShapeType="1"/>
              </p:cNvSpPr>
              <p:nvPr/>
            </p:nvSpPr>
            <p:spPr bwMode="auto">
              <a:xfrm>
                <a:off x="2001"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7" name="Line 1235"/>
              <p:cNvSpPr>
                <a:spLocks noChangeShapeType="1"/>
              </p:cNvSpPr>
              <p:nvPr/>
            </p:nvSpPr>
            <p:spPr bwMode="auto">
              <a:xfrm>
                <a:off x="201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8" name="Line 1236"/>
              <p:cNvSpPr>
                <a:spLocks noChangeShapeType="1"/>
              </p:cNvSpPr>
              <p:nvPr/>
            </p:nvSpPr>
            <p:spPr bwMode="auto">
              <a:xfrm>
                <a:off x="2024"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79" name="Line 1237"/>
              <p:cNvSpPr>
                <a:spLocks noChangeShapeType="1"/>
              </p:cNvSpPr>
              <p:nvPr/>
            </p:nvSpPr>
            <p:spPr bwMode="auto">
              <a:xfrm>
                <a:off x="203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0" name="Line 1238"/>
              <p:cNvSpPr>
                <a:spLocks noChangeShapeType="1"/>
              </p:cNvSpPr>
              <p:nvPr/>
            </p:nvSpPr>
            <p:spPr bwMode="auto">
              <a:xfrm>
                <a:off x="2049"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1" name="Line 1239"/>
              <p:cNvSpPr>
                <a:spLocks noChangeShapeType="1"/>
              </p:cNvSpPr>
              <p:nvPr/>
            </p:nvSpPr>
            <p:spPr bwMode="auto">
              <a:xfrm>
                <a:off x="206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2" name="Line 1240"/>
              <p:cNvSpPr>
                <a:spLocks noChangeShapeType="1"/>
              </p:cNvSpPr>
              <p:nvPr/>
            </p:nvSpPr>
            <p:spPr bwMode="auto">
              <a:xfrm>
                <a:off x="2072"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3" name="Line 1241"/>
              <p:cNvSpPr>
                <a:spLocks noChangeShapeType="1"/>
              </p:cNvSpPr>
              <p:nvPr/>
            </p:nvSpPr>
            <p:spPr bwMode="auto">
              <a:xfrm>
                <a:off x="208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4" name="Line 1242"/>
              <p:cNvSpPr>
                <a:spLocks noChangeShapeType="1"/>
              </p:cNvSpPr>
              <p:nvPr/>
            </p:nvSpPr>
            <p:spPr bwMode="auto">
              <a:xfrm>
                <a:off x="2097"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5" name="Line 1243"/>
              <p:cNvSpPr>
                <a:spLocks noChangeShapeType="1"/>
              </p:cNvSpPr>
              <p:nvPr/>
            </p:nvSpPr>
            <p:spPr bwMode="auto">
              <a:xfrm>
                <a:off x="2108"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6" name="Line 1244"/>
              <p:cNvSpPr>
                <a:spLocks noChangeShapeType="1"/>
              </p:cNvSpPr>
              <p:nvPr/>
            </p:nvSpPr>
            <p:spPr bwMode="auto">
              <a:xfrm>
                <a:off x="2120"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7" name="Line 1245"/>
              <p:cNvSpPr>
                <a:spLocks noChangeShapeType="1"/>
              </p:cNvSpPr>
              <p:nvPr/>
            </p:nvSpPr>
            <p:spPr bwMode="auto">
              <a:xfrm>
                <a:off x="2132"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8" name="Line 1246"/>
              <p:cNvSpPr>
                <a:spLocks noChangeShapeType="1"/>
              </p:cNvSpPr>
              <p:nvPr/>
            </p:nvSpPr>
            <p:spPr bwMode="auto">
              <a:xfrm>
                <a:off x="2145"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89" name="Line 1247"/>
              <p:cNvSpPr>
                <a:spLocks noChangeShapeType="1"/>
              </p:cNvSpPr>
              <p:nvPr/>
            </p:nvSpPr>
            <p:spPr bwMode="auto">
              <a:xfrm>
                <a:off x="2156"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90" name="Line 1248"/>
              <p:cNvSpPr>
                <a:spLocks noChangeShapeType="1"/>
              </p:cNvSpPr>
              <p:nvPr/>
            </p:nvSpPr>
            <p:spPr bwMode="auto">
              <a:xfrm>
                <a:off x="2168" y="1904"/>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91" name="Line 1249"/>
              <p:cNvSpPr>
                <a:spLocks noChangeShapeType="1"/>
              </p:cNvSpPr>
              <p:nvPr/>
            </p:nvSpPr>
            <p:spPr bwMode="auto">
              <a:xfrm>
                <a:off x="2180"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92" name="Line 1250"/>
              <p:cNvSpPr>
                <a:spLocks noChangeShapeType="1"/>
              </p:cNvSpPr>
              <p:nvPr/>
            </p:nvSpPr>
            <p:spPr bwMode="auto">
              <a:xfrm>
                <a:off x="2193" y="1904"/>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93" name="Line 1251"/>
              <p:cNvSpPr>
                <a:spLocks noChangeShapeType="1"/>
              </p:cNvSpPr>
              <p:nvPr/>
            </p:nvSpPr>
            <p:spPr bwMode="auto">
              <a:xfrm>
                <a:off x="2204" y="1904"/>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94" name="Line 1252"/>
              <p:cNvSpPr>
                <a:spLocks noChangeShapeType="1"/>
              </p:cNvSpPr>
              <p:nvPr/>
            </p:nvSpPr>
            <p:spPr bwMode="auto">
              <a:xfrm>
                <a:off x="-232" y="1904"/>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95" name="Line 1253"/>
              <p:cNvSpPr>
                <a:spLocks noChangeShapeType="1"/>
              </p:cNvSpPr>
              <p:nvPr/>
            </p:nvSpPr>
            <p:spPr bwMode="auto">
              <a:xfrm flipH="1">
                <a:off x="2191" y="1904"/>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96" name="Freeform 1254"/>
              <p:cNvSpPr>
                <a:spLocks noEditPoints="1"/>
              </p:cNvSpPr>
              <p:nvPr/>
            </p:nvSpPr>
            <p:spPr bwMode="auto">
              <a:xfrm>
                <a:off x="-342" y="1868"/>
                <a:ext cx="48" cy="67"/>
              </a:xfrm>
              <a:custGeom>
                <a:avLst/>
                <a:gdLst>
                  <a:gd name="T0" fmla="*/ 63 w 96"/>
                  <a:gd name="T1" fmla="*/ 134 h 134"/>
                  <a:gd name="T2" fmla="*/ 63 w 96"/>
                  <a:gd name="T3" fmla="*/ 103 h 134"/>
                  <a:gd name="T4" fmla="*/ 0 w 96"/>
                  <a:gd name="T5" fmla="*/ 103 h 134"/>
                  <a:gd name="T6" fmla="*/ 0 w 96"/>
                  <a:gd name="T7" fmla="*/ 85 h 134"/>
                  <a:gd name="T8" fmla="*/ 67 w 96"/>
                  <a:gd name="T9" fmla="*/ 0 h 134"/>
                  <a:gd name="T10" fmla="*/ 81 w 96"/>
                  <a:gd name="T11" fmla="*/ 0 h 134"/>
                  <a:gd name="T12" fmla="*/ 81 w 96"/>
                  <a:gd name="T13" fmla="*/ 85 h 134"/>
                  <a:gd name="T14" fmla="*/ 96 w 96"/>
                  <a:gd name="T15" fmla="*/ 85 h 134"/>
                  <a:gd name="T16" fmla="*/ 96 w 96"/>
                  <a:gd name="T17" fmla="*/ 103 h 134"/>
                  <a:gd name="T18" fmla="*/ 81 w 96"/>
                  <a:gd name="T19" fmla="*/ 103 h 134"/>
                  <a:gd name="T20" fmla="*/ 81 w 96"/>
                  <a:gd name="T21" fmla="*/ 134 h 134"/>
                  <a:gd name="T22" fmla="*/ 63 w 96"/>
                  <a:gd name="T23" fmla="*/ 134 h 134"/>
                  <a:gd name="T24" fmla="*/ 63 w 96"/>
                  <a:gd name="T25" fmla="*/ 85 h 134"/>
                  <a:gd name="T26" fmla="*/ 63 w 96"/>
                  <a:gd name="T27" fmla="*/ 33 h 134"/>
                  <a:gd name="T28" fmla="*/ 23 w 96"/>
                  <a:gd name="T29" fmla="*/ 85 h 134"/>
                  <a:gd name="T30" fmla="*/ 63 w 96"/>
                  <a:gd name="T31" fmla="*/ 8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134">
                    <a:moveTo>
                      <a:pt x="63" y="134"/>
                    </a:moveTo>
                    <a:lnTo>
                      <a:pt x="63" y="103"/>
                    </a:lnTo>
                    <a:lnTo>
                      <a:pt x="0" y="103"/>
                    </a:lnTo>
                    <a:lnTo>
                      <a:pt x="0" y="85"/>
                    </a:lnTo>
                    <a:lnTo>
                      <a:pt x="67" y="0"/>
                    </a:lnTo>
                    <a:lnTo>
                      <a:pt x="81" y="0"/>
                    </a:lnTo>
                    <a:lnTo>
                      <a:pt x="81" y="85"/>
                    </a:lnTo>
                    <a:lnTo>
                      <a:pt x="96" y="85"/>
                    </a:lnTo>
                    <a:lnTo>
                      <a:pt x="96" y="103"/>
                    </a:lnTo>
                    <a:lnTo>
                      <a:pt x="81" y="103"/>
                    </a:lnTo>
                    <a:lnTo>
                      <a:pt x="81" y="134"/>
                    </a:lnTo>
                    <a:lnTo>
                      <a:pt x="63" y="134"/>
                    </a:lnTo>
                    <a:close/>
                    <a:moveTo>
                      <a:pt x="63" y="85"/>
                    </a:moveTo>
                    <a:lnTo>
                      <a:pt x="63" y="33"/>
                    </a:lnTo>
                    <a:lnTo>
                      <a:pt x="23" y="85"/>
                    </a:lnTo>
                    <a:lnTo>
                      <a:pt x="63" y="8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597" name="Line 1255"/>
              <p:cNvSpPr>
                <a:spLocks noChangeShapeType="1"/>
              </p:cNvSpPr>
              <p:nvPr/>
            </p:nvSpPr>
            <p:spPr bwMode="auto">
              <a:xfrm>
                <a:off x="-23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98" name="Line 1256"/>
              <p:cNvSpPr>
                <a:spLocks noChangeShapeType="1"/>
              </p:cNvSpPr>
              <p:nvPr/>
            </p:nvSpPr>
            <p:spPr bwMode="auto">
              <a:xfrm>
                <a:off x="-22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99" name="Line 1257"/>
              <p:cNvSpPr>
                <a:spLocks noChangeShapeType="1"/>
              </p:cNvSpPr>
              <p:nvPr/>
            </p:nvSpPr>
            <p:spPr bwMode="auto">
              <a:xfrm>
                <a:off x="-20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0" name="Line 1258"/>
              <p:cNvSpPr>
                <a:spLocks noChangeShapeType="1"/>
              </p:cNvSpPr>
              <p:nvPr/>
            </p:nvSpPr>
            <p:spPr bwMode="auto">
              <a:xfrm>
                <a:off x="-19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1" name="Line 1259"/>
              <p:cNvSpPr>
                <a:spLocks noChangeShapeType="1"/>
              </p:cNvSpPr>
              <p:nvPr/>
            </p:nvSpPr>
            <p:spPr bwMode="auto">
              <a:xfrm>
                <a:off x="-18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2" name="Line 1260"/>
              <p:cNvSpPr>
                <a:spLocks noChangeShapeType="1"/>
              </p:cNvSpPr>
              <p:nvPr/>
            </p:nvSpPr>
            <p:spPr bwMode="auto">
              <a:xfrm>
                <a:off x="-17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3" name="Line 1261"/>
              <p:cNvSpPr>
                <a:spLocks noChangeShapeType="1"/>
              </p:cNvSpPr>
              <p:nvPr/>
            </p:nvSpPr>
            <p:spPr bwMode="auto">
              <a:xfrm>
                <a:off x="-16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4" name="Line 1262"/>
              <p:cNvSpPr>
                <a:spLocks noChangeShapeType="1"/>
              </p:cNvSpPr>
              <p:nvPr/>
            </p:nvSpPr>
            <p:spPr bwMode="auto">
              <a:xfrm>
                <a:off x="-14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5" name="Line 1263"/>
              <p:cNvSpPr>
                <a:spLocks noChangeShapeType="1"/>
              </p:cNvSpPr>
              <p:nvPr/>
            </p:nvSpPr>
            <p:spPr bwMode="auto">
              <a:xfrm>
                <a:off x="-13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6" name="Line 1264"/>
              <p:cNvSpPr>
                <a:spLocks noChangeShapeType="1"/>
              </p:cNvSpPr>
              <p:nvPr/>
            </p:nvSpPr>
            <p:spPr bwMode="auto">
              <a:xfrm>
                <a:off x="-12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7" name="Line 1265"/>
              <p:cNvSpPr>
                <a:spLocks noChangeShapeType="1"/>
              </p:cNvSpPr>
              <p:nvPr/>
            </p:nvSpPr>
            <p:spPr bwMode="auto">
              <a:xfrm>
                <a:off x="-11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8" name="Line 1266"/>
              <p:cNvSpPr>
                <a:spLocks noChangeShapeType="1"/>
              </p:cNvSpPr>
              <p:nvPr/>
            </p:nvSpPr>
            <p:spPr bwMode="auto">
              <a:xfrm>
                <a:off x="-10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09" name="Line 1267"/>
              <p:cNvSpPr>
                <a:spLocks noChangeShapeType="1"/>
              </p:cNvSpPr>
              <p:nvPr/>
            </p:nvSpPr>
            <p:spPr bwMode="auto">
              <a:xfrm>
                <a:off x="-8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0" name="Line 1268"/>
              <p:cNvSpPr>
                <a:spLocks noChangeShapeType="1"/>
              </p:cNvSpPr>
              <p:nvPr/>
            </p:nvSpPr>
            <p:spPr bwMode="auto">
              <a:xfrm>
                <a:off x="-7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1" name="Line 1269"/>
              <p:cNvSpPr>
                <a:spLocks noChangeShapeType="1"/>
              </p:cNvSpPr>
              <p:nvPr/>
            </p:nvSpPr>
            <p:spPr bwMode="auto">
              <a:xfrm>
                <a:off x="-6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2" name="Line 1270"/>
              <p:cNvSpPr>
                <a:spLocks noChangeShapeType="1"/>
              </p:cNvSpPr>
              <p:nvPr/>
            </p:nvSpPr>
            <p:spPr bwMode="auto">
              <a:xfrm>
                <a:off x="-5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3" name="Line 1271"/>
              <p:cNvSpPr>
                <a:spLocks noChangeShapeType="1"/>
              </p:cNvSpPr>
              <p:nvPr/>
            </p:nvSpPr>
            <p:spPr bwMode="auto">
              <a:xfrm>
                <a:off x="-4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4" name="Line 1272"/>
              <p:cNvSpPr>
                <a:spLocks noChangeShapeType="1"/>
              </p:cNvSpPr>
              <p:nvPr/>
            </p:nvSpPr>
            <p:spPr bwMode="auto">
              <a:xfrm>
                <a:off x="-2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5" name="Line 1273"/>
              <p:cNvSpPr>
                <a:spLocks noChangeShapeType="1"/>
              </p:cNvSpPr>
              <p:nvPr/>
            </p:nvSpPr>
            <p:spPr bwMode="auto">
              <a:xfrm>
                <a:off x="-1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6" name="Line 1274"/>
              <p:cNvSpPr>
                <a:spLocks noChangeShapeType="1"/>
              </p:cNvSpPr>
              <p:nvPr/>
            </p:nvSpPr>
            <p:spPr bwMode="auto">
              <a:xfrm>
                <a:off x="-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7" name="Line 1275"/>
              <p:cNvSpPr>
                <a:spLocks noChangeShapeType="1"/>
              </p:cNvSpPr>
              <p:nvPr/>
            </p:nvSpPr>
            <p:spPr bwMode="auto">
              <a:xfrm>
                <a:off x="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8" name="Line 1276"/>
              <p:cNvSpPr>
                <a:spLocks noChangeShapeType="1"/>
              </p:cNvSpPr>
              <p:nvPr/>
            </p:nvSpPr>
            <p:spPr bwMode="auto">
              <a:xfrm>
                <a:off x="2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19" name="Line 1277"/>
              <p:cNvSpPr>
                <a:spLocks noChangeShapeType="1"/>
              </p:cNvSpPr>
              <p:nvPr/>
            </p:nvSpPr>
            <p:spPr bwMode="auto">
              <a:xfrm>
                <a:off x="3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0" name="Line 1278"/>
              <p:cNvSpPr>
                <a:spLocks noChangeShapeType="1"/>
              </p:cNvSpPr>
              <p:nvPr/>
            </p:nvSpPr>
            <p:spPr bwMode="auto">
              <a:xfrm>
                <a:off x="4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1" name="Line 1279"/>
              <p:cNvSpPr>
                <a:spLocks noChangeShapeType="1"/>
              </p:cNvSpPr>
              <p:nvPr/>
            </p:nvSpPr>
            <p:spPr bwMode="auto">
              <a:xfrm>
                <a:off x="5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2" name="Line 1280"/>
              <p:cNvSpPr>
                <a:spLocks noChangeShapeType="1"/>
              </p:cNvSpPr>
              <p:nvPr/>
            </p:nvSpPr>
            <p:spPr bwMode="auto">
              <a:xfrm>
                <a:off x="6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3" name="Line 1281"/>
              <p:cNvSpPr>
                <a:spLocks noChangeShapeType="1"/>
              </p:cNvSpPr>
              <p:nvPr/>
            </p:nvSpPr>
            <p:spPr bwMode="auto">
              <a:xfrm>
                <a:off x="8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4" name="Line 1282"/>
              <p:cNvSpPr>
                <a:spLocks noChangeShapeType="1"/>
              </p:cNvSpPr>
              <p:nvPr/>
            </p:nvSpPr>
            <p:spPr bwMode="auto">
              <a:xfrm>
                <a:off x="9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5" name="Line 1283"/>
              <p:cNvSpPr>
                <a:spLocks noChangeShapeType="1"/>
              </p:cNvSpPr>
              <p:nvPr/>
            </p:nvSpPr>
            <p:spPr bwMode="auto">
              <a:xfrm>
                <a:off x="10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6" name="Line 1284"/>
              <p:cNvSpPr>
                <a:spLocks noChangeShapeType="1"/>
              </p:cNvSpPr>
              <p:nvPr/>
            </p:nvSpPr>
            <p:spPr bwMode="auto">
              <a:xfrm>
                <a:off x="11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7" name="Line 1285"/>
              <p:cNvSpPr>
                <a:spLocks noChangeShapeType="1"/>
              </p:cNvSpPr>
              <p:nvPr/>
            </p:nvSpPr>
            <p:spPr bwMode="auto">
              <a:xfrm>
                <a:off x="12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8" name="Line 1286"/>
              <p:cNvSpPr>
                <a:spLocks noChangeShapeType="1"/>
              </p:cNvSpPr>
              <p:nvPr/>
            </p:nvSpPr>
            <p:spPr bwMode="auto">
              <a:xfrm>
                <a:off x="14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29" name="Line 1287"/>
              <p:cNvSpPr>
                <a:spLocks noChangeShapeType="1"/>
              </p:cNvSpPr>
              <p:nvPr/>
            </p:nvSpPr>
            <p:spPr bwMode="auto">
              <a:xfrm>
                <a:off x="15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0" name="Line 1288"/>
              <p:cNvSpPr>
                <a:spLocks noChangeShapeType="1"/>
              </p:cNvSpPr>
              <p:nvPr/>
            </p:nvSpPr>
            <p:spPr bwMode="auto">
              <a:xfrm>
                <a:off x="16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1" name="Line 1289"/>
              <p:cNvSpPr>
                <a:spLocks noChangeShapeType="1"/>
              </p:cNvSpPr>
              <p:nvPr/>
            </p:nvSpPr>
            <p:spPr bwMode="auto">
              <a:xfrm>
                <a:off x="17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2" name="Line 1290"/>
              <p:cNvSpPr>
                <a:spLocks noChangeShapeType="1"/>
              </p:cNvSpPr>
              <p:nvPr/>
            </p:nvSpPr>
            <p:spPr bwMode="auto">
              <a:xfrm>
                <a:off x="18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3" name="Line 1291"/>
              <p:cNvSpPr>
                <a:spLocks noChangeShapeType="1"/>
              </p:cNvSpPr>
              <p:nvPr/>
            </p:nvSpPr>
            <p:spPr bwMode="auto">
              <a:xfrm>
                <a:off x="20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4" name="Line 1292"/>
              <p:cNvSpPr>
                <a:spLocks noChangeShapeType="1"/>
              </p:cNvSpPr>
              <p:nvPr/>
            </p:nvSpPr>
            <p:spPr bwMode="auto">
              <a:xfrm>
                <a:off x="21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5" name="Line 1293"/>
              <p:cNvSpPr>
                <a:spLocks noChangeShapeType="1"/>
              </p:cNvSpPr>
              <p:nvPr/>
            </p:nvSpPr>
            <p:spPr bwMode="auto">
              <a:xfrm>
                <a:off x="22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6" name="Line 1294"/>
              <p:cNvSpPr>
                <a:spLocks noChangeShapeType="1"/>
              </p:cNvSpPr>
              <p:nvPr/>
            </p:nvSpPr>
            <p:spPr bwMode="auto">
              <a:xfrm>
                <a:off x="23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7" name="Line 1295"/>
              <p:cNvSpPr>
                <a:spLocks noChangeShapeType="1"/>
              </p:cNvSpPr>
              <p:nvPr/>
            </p:nvSpPr>
            <p:spPr bwMode="auto">
              <a:xfrm>
                <a:off x="24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8" name="Line 1296"/>
              <p:cNvSpPr>
                <a:spLocks noChangeShapeType="1"/>
              </p:cNvSpPr>
              <p:nvPr/>
            </p:nvSpPr>
            <p:spPr bwMode="auto">
              <a:xfrm>
                <a:off x="26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39" name="Line 1297"/>
              <p:cNvSpPr>
                <a:spLocks noChangeShapeType="1"/>
              </p:cNvSpPr>
              <p:nvPr/>
            </p:nvSpPr>
            <p:spPr bwMode="auto">
              <a:xfrm>
                <a:off x="27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0" name="Line 1298"/>
              <p:cNvSpPr>
                <a:spLocks noChangeShapeType="1"/>
              </p:cNvSpPr>
              <p:nvPr/>
            </p:nvSpPr>
            <p:spPr bwMode="auto">
              <a:xfrm>
                <a:off x="28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1" name="Line 1299"/>
              <p:cNvSpPr>
                <a:spLocks noChangeShapeType="1"/>
              </p:cNvSpPr>
              <p:nvPr/>
            </p:nvSpPr>
            <p:spPr bwMode="auto">
              <a:xfrm>
                <a:off x="29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2" name="Line 1300"/>
              <p:cNvSpPr>
                <a:spLocks noChangeShapeType="1"/>
              </p:cNvSpPr>
              <p:nvPr/>
            </p:nvSpPr>
            <p:spPr bwMode="auto">
              <a:xfrm>
                <a:off x="30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3" name="Line 1301"/>
              <p:cNvSpPr>
                <a:spLocks noChangeShapeType="1"/>
              </p:cNvSpPr>
              <p:nvPr/>
            </p:nvSpPr>
            <p:spPr bwMode="auto">
              <a:xfrm>
                <a:off x="32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4" name="Line 1302"/>
              <p:cNvSpPr>
                <a:spLocks noChangeShapeType="1"/>
              </p:cNvSpPr>
              <p:nvPr/>
            </p:nvSpPr>
            <p:spPr bwMode="auto">
              <a:xfrm>
                <a:off x="33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5" name="Line 1303"/>
              <p:cNvSpPr>
                <a:spLocks noChangeShapeType="1"/>
              </p:cNvSpPr>
              <p:nvPr/>
            </p:nvSpPr>
            <p:spPr bwMode="auto">
              <a:xfrm>
                <a:off x="34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6" name="Line 1304"/>
              <p:cNvSpPr>
                <a:spLocks noChangeShapeType="1"/>
              </p:cNvSpPr>
              <p:nvPr/>
            </p:nvSpPr>
            <p:spPr bwMode="auto">
              <a:xfrm>
                <a:off x="35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7" name="Line 1305"/>
              <p:cNvSpPr>
                <a:spLocks noChangeShapeType="1"/>
              </p:cNvSpPr>
              <p:nvPr/>
            </p:nvSpPr>
            <p:spPr bwMode="auto">
              <a:xfrm>
                <a:off x="36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8" name="Line 1306"/>
              <p:cNvSpPr>
                <a:spLocks noChangeShapeType="1"/>
              </p:cNvSpPr>
              <p:nvPr/>
            </p:nvSpPr>
            <p:spPr bwMode="auto">
              <a:xfrm>
                <a:off x="38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49" name="Line 1307"/>
              <p:cNvSpPr>
                <a:spLocks noChangeShapeType="1"/>
              </p:cNvSpPr>
              <p:nvPr/>
            </p:nvSpPr>
            <p:spPr bwMode="auto">
              <a:xfrm>
                <a:off x="39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0" name="Line 1308"/>
              <p:cNvSpPr>
                <a:spLocks noChangeShapeType="1"/>
              </p:cNvSpPr>
              <p:nvPr/>
            </p:nvSpPr>
            <p:spPr bwMode="auto">
              <a:xfrm>
                <a:off x="40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1" name="Line 1309"/>
              <p:cNvSpPr>
                <a:spLocks noChangeShapeType="1"/>
              </p:cNvSpPr>
              <p:nvPr/>
            </p:nvSpPr>
            <p:spPr bwMode="auto">
              <a:xfrm>
                <a:off x="41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2" name="Line 1310"/>
              <p:cNvSpPr>
                <a:spLocks noChangeShapeType="1"/>
              </p:cNvSpPr>
              <p:nvPr/>
            </p:nvSpPr>
            <p:spPr bwMode="auto">
              <a:xfrm>
                <a:off x="42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3" name="Line 1311"/>
              <p:cNvSpPr>
                <a:spLocks noChangeShapeType="1"/>
              </p:cNvSpPr>
              <p:nvPr/>
            </p:nvSpPr>
            <p:spPr bwMode="auto">
              <a:xfrm>
                <a:off x="44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4" name="Line 1312"/>
              <p:cNvSpPr>
                <a:spLocks noChangeShapeType="1"/>
              </p:cNvSpPr>
              <p:nvPr/>
            </p:nvSpPr>
            <p:spPr bwMode="auto">
              <a:xfrm>
                <a:off x="45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5" name="Line 1313"/>
              <p:cNvSpPr>
                <a:spLocks noChangeShapeType="1"/>
              </p:cNvSpPr>
              <p:nvPr/>
            </p:nvSpPr>
            <p:spPr bwMode="auto">
              <a:xfrm>
                <a:off x="46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6" name="Line 1314"/>
              <p:cNvSpPr>
                <a:spLocks noChangeShapeType="1"/>
              </p:cNvSpPr>
              <p:nvPr/>
            </p:nvSpPr>
            <p:spPr bwMode="auto">
              <a:xfrm>
                <a:off x="47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7" name="Line 1315"/>
              <p:cNvSpPr>
                <a:spLocks noChangeShapeType="1"/>
              </p:cNvSpPr>
              <p:nvPr/>
            </p:nvSpPr>
            <p:spPr bwMode="auto">
              <a:xfrm>
                <a:off x="48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8" name="Line 1316"/>
              <p:cNvSpPr>
                <a:spLocks noChangeShapeType="1"/>
              </p:cNvSpPr>
              <p:nvPr/>
            </p:nvSpPr>
            <p:spPr bwMode="auto">
              <a:xfrm>
                <a:off x="50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59" name="Line 1317"/>
              <p:cNvSpPr>
                <a:spLocks noChangeShapeType="1"/>
              </p:cNvSpPr>
              <p:nvPr/>
            </p:nvSpPr>
            <p:spPr bwMode="auto">
              <a:xfrm>
                <a:off x="51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0" name="Line 1318"/>
              <p:cNvSpPr>
                <a:spLocks noChangeShapeType="1"/>
              </p:cNvSpPr>
              <p:nvPr/>
            </p:nvSpPr>
            <p:spPr bwMode="auto">
              <a:xfrm>
                <a:off x="52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1" name="Line 1319"/>
              <p:cNvSpPr>
                <a:spLocks noChangeShapeType="1"/>
              </p:cNvSpPr>
              <p:nvPr/>
            </p:nvSpPr>
            <p:spPr bwMode="auto">
              <a:xfrm>
                <a:off x="53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2" name="Line 1320"/>
              <p:cNvSpPr>
                <a:spLocks noChangeShapeType="1"/>
              </p:cNvSpPr>
              <p:nvPr/>
            </p:nvSpPr>
            <p:spPr bwMode="auto">
              <a:xfrm>
                <a:off x="54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3" name="Line 1321"/>
              <p:cNvSpPr>
                <a:spLocks noChangeShapeType="1"/>
              </p:cNvSpPr>
              <p:nvPr/>
            </p:nvSpPr>
            <p:spPr bwMode="auto">
              <a:xfrm>
                <a:off x="56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4" name="Line 1322"/>
              <p:cNvSpPr>
                <a:spLocks noChangeShapeType="1"/>
              </p:cNvSpPr>
              <p:nvPr/>
            </p:nvSpPr>
            <p:spPr bwMode="auto">
              <a:xfrm>
                <a:off x="57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5" name="Line 1323"/>
              <p:cNvSpPr>
                <a:spLocks noChangeShapeType="1"/>
              </p:cNvSpPr>
              <p:nvPr/>
            </p:nvSpPr>
            <p:spPr bwMode="auto">
              <a:xfrm>
                <a:off x="58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6" name="Line 1324"/>
              <p:cNvSpPr>
                <a:spLocks noChangeShapeType="1"/>
              </p:cNvSpPr>
              <p:nvPr/>
            </p:nvSpPr>
            <p:spPr bwMode="auto">
              <a:xfrm>
                <a:off x="59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7" name="Line 1325"/>
              <p:cNvSpPr>
                <a:spLocks noChangeShapeType="1"/>
              </p:cNvSpPr>
              <p:nvPr/>
            </p:nvSpPr>
            <p:spPr bwMode="auto">
              <a:xfrm>
                <a:off x="60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8" name="Line 1326"/>
              <p:cNvSpPr>
                <a:spLocks noChangeShapeType="1"/>
              </p:cNvSpPr>
              <p:nvPr/>
            </p:nvSpPr>
            <p:spPr bwMode="auto">
              <a:xfrm>
                <a:off x="62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69" name="Line 1327"/>
              <p:cNvSpPr>
                <a:spLocks noChangeShapeType="1"/>
              </p:cNvSpPr>
              <p:nvPr/>
            </p:nvSpPr>
            <p:spPr bwMode="auto">
              <a:xfrm>
                <a:off x="63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0" name="Line 1328"/>
              <p:cNvSpPr>
                <a:spLocks noChangeShapeType="1"/>
              </p:cNvSpPr>
              <p:nvPr/>
            </p:nvSpPr>
            <p:spPr bwMode="auto">
              <a:xfrm>
                <a:off x="64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1" name="Line 1329"/>
              <p:cNvSpPr>
                <a:spLocks noChangeShapeType="1"/>
              </p:cNvSpPr>
              <p:nvPr/>
            </p:nvSpPr>
            <p:spPr bwMode="auto">
              <a:xfrm>
                <a:off x="65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2" name="Line 1330"/>
              <p:cNvSpPr>
                <a:spLocks noChangeShapeType="1"/>
              </p:cNvSpPr>
              <p:nvPr/>
            </p:nvSpPr>
            <p:spPr bwMode="auto">
              <a:xfrm>
                <a:off x="66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3" name="Line 1331"/>
              <p:cNvSpPr>
                <a:spLocks noChangeShapeType="1"/>
              </p:cNvSpPr>
              <p:nvPr/>
            </p:nvSpPr>
            <p:spPr bwMode="auto">
              <a:xfrm>
                <a:off x="68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4" name="Line 1332"/>
              <p:cNvSpPr>
                <a:spLocks noChangeShapeType="1"/>
              </p:cNvSpPr>
              <p:nvPr/>
            </p:nvSpPr>
            <p:spPr bwMode="auto">
              <a:xfrm>
                <a:off x="69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5" name="Line 1333"/>
              <p:cNvSpPr>
                <a:spLocks noChangeShapeType="1"/>
              </p:cNvSpPr>
              <p:nvPr/>
            </p:nvSpPr>
            <p:spPr bwMode="auto">
              <a:xfrm>
                <a:off x="70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6" name="Line 1334"/>
              <p:cNvSpPr>
                <a:spLocks noChangeShapeType="1"/>
              </p:cNvSpPr>
              <p:nvPr/>
            </p:nvSpPr>
            <p:spPr bwMode="auto">
              <a:xfrm>
                <a:off x="71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7" name="Line 1335"/>
              <p:cNvSpPr>
                <a:spLocks noChangeShapeType="1"/>
              </p:cNvSpPr>
              <p:nvPr/>
            </p:nvSpPr>
            <p:spPr bwMode="auto">
              <a:xfrm>
                <a:off x="72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8" name="Line 1336"/>
              <p:cNvSpPr>
                <a:spLocks noChangeShapeType="1"/>
              </p:cNvSpPr>
              <p:nvPr/>
            </p:nvSpPr>
            <p:spPr bwMode="auto">
              <a:xfrm>
                <a:off x="74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79" name="Line 1337"/>
              <p:cNvSpPr>
                <a:spLocks noChangeShapeType="1"/>
              </p:cNvSpPr>
              <p:nvPr/>
            </p:nvSpPr>
            <p:spPr bwMode="auto">
              <a:xfrm>
                <a:off x="75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0" name="Line 1338"/>
              <p:cNvSpPr>
                <a:spLocks noChangeShapeType="1"/>
              </p:cNvSpPr>
              <p:nvPr/>
            </p:nvSpPr>
            <p:spPr bwMode="auto">
              <a:xfrm>
                <a:off x="76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1" name="Line 1339"/>
              <p:cNvSpPr>
                <a:spLocks noChangeShapeType="1"/>
              </p:cNvSpPr>
              <p:nvPr/>
            </p:nvSpPr>
            <p:spPr bwMode="auto">
              <a:xfrm>
                <a:off x="77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2" name="Line 1340"/>
              <p:cNvSpPr>
                <a:spLocks noChangeShapeType="1"/>
              </p:cNvSpPr>
              <p:nvPr/>
            </p:nvSpPr>
            <p:spPr bwMode="auto">
              <a:xfrm>
                <a:off x="78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3" name="Line 1341"/>
              <p:cNvSpPr>
                <a:spLocks noChangeShapeType="1"/>
              </p:cNvSpPr>
              <p:nvPr/>
            </p:nvSpPr>
            <p:spPr bwMode="auto">
              <a:xfrm>
                <a:off x="80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4" name="Line 1342"/>
              <p:cNvSpPr>
                <a:spLocks noChangeShapeType="1"/>
              </p:cNvSpPr>
              <p:nvPr/>
            </p:nvSpPr>
            <p:spPr bwMode="auto">
              <a:xfrm>
                <a:off x="81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5" name="Line 1343"/>
              <p:cNvSpPr>
                <a:spLocks noChangeShapeType="1"/>
              </p:cNvSpPr>
              <p:nvPr/>
            </p:nvSpPr>
            <p:spPr bwMode="auto">
              <a:xfrm>
                <a:off x="82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6" name="Line 1344"/>
              <p:cNvSpPr>
                <a:spLocks noChangeShapeType="1"/>
              </p:cNvSpPr>
              <p:nvPr/>
            </p:nvSpPr>
            <p:spPr bwMode="auto">
              <a:xfrm>
                <a:off x="83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7" name="Line 1345"/>
              <p:cNvSpPr>
                <a:spLocks noChangeShapeType="1"/>
              </p:cNvSpPr>
              <p:nvPr/>
            </p:nvSpPr>
            <p:spPr bwMode="auto">
              <a:xfrm>
                <a:off x="84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8" name="Line 1346"/>
              <p:cNvSpPr>
                <a:spLocks noChangeShapeType="1"/>
              </p:cNvSpPr>
              <p:nvPr/>
            </p:nvSpPr>
            <p:spPr bwMode="auto">
              <a:xfrm>
                <a:off x="86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89" name="Line 1347"/>
              <p:cNvSpPr>
                <a:spLocks noChangeShapeType="1"/>
              </p:cNvSpPr>
              <p:nvPr/>
            </p:nvSpPr>
            <p:spPr bwMode="auto">
              <a:xfrm>
                <a:off x="87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0" name="Line 1348"/>
              <p:cNvSpPr>
                <a:spLocks noChangeShapeType="1"/>
              </p:cNvSpPr>
              <p:nvPr/>
            </p:nvSpPr>
            <p:spPr bwMode="auto">
              <a:xfrm>
                <a:off x="88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1" name="Line 1349"/>
              <p:cNvSpPr>
                <a:spLocks noChangeShapeType="1"/>
              </p:cNvSpPr>
              <p:nvPr/>
            </p:nvSpPr>
            <p:spPr bwMode="auto">
              <a:xfrm>
                <a:off x="89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2" name="Line 1350"/>
              <p:cNvSpPr>
                <a:spLocks noChangeShapeType="1"/>
              </p:cNvSpPr>
              <p:nvPr/>
            </p:nvSpPr>
            <p:spPr bwMode="auto">
              <a:xfrm>
                <a:off x="90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3" name="Line 1351"/>
              <p:cNvSpPr>
                <a:spLocks noChangeShapeType="1"/>
              </p:cNvSpPr>
              <p:nvPr/>
            </p:nvSpPr>
            <p:spPr bwMode="auto">
              <a:xfrm>
                <a:off x="92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4" name="Line 1352"/>
              <p:cNvSpPr>
                <a:spLocks noChangeShapeType="1"/>
              </p:cNvSpPr>
              <p:nvPr/>
            </p:nvSpPr>
            <p:spPr bwMode="auto">
              <a:xfrm>
                <a:off x="93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5" name="Line 1353"/>
              <p:cNvSpPr>
                <a:spLocks noChangeShapeType="1"/>
              </p:cNvSpPr>
              <p:nvPr/>
            </p:nvSpPr>
            <p:spPr bwMode="auto">
              <a:xfrm>
                <a:off x="94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6" name="Line 1354"/>
              <p:cNvSpPr>
                <a:spLocks noChangeShapeType="1"/>
              </p:cNvSpPr>
              <p:nvPr/>
            </p:nvSpPr>
            <p:spPr bwMode="auto">
              <a:xfrm>
                <a:off x="95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7" name="Line 1355"/>
              <p:cNvSpPr>
                <a:spLocks noChangeShapeType="1"/>
              </p:cNvSpPr>
              <p:nvPr/>
            </p:nvSpPr>
            <p:spPr bwMode="auto">
              <a:xfrm>
                <a:off x="96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8" name="Line 1356"/>
              <p:cNvSpPr>
                <a:spLocks noChangeShapeType="1"/>
              </p:cNvSpPr>
              <p:nvPr/>
            </p:nvSpPr>
            <p:spPr bwMode="auto">
              <a:xfrm>
                <a:off x="98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699" name="Line 1357"/>
              <p:cNvSpPr>
                <a:spLocks noChangeShapeType="1"/>
              </p:cNvSpPr>
              <p:nvPr/>
            </p:nvSpPr>
            <p:spPr bwMode="auto">
              <a:xfrm>
                <a:off x="99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0" name="Line 1358"/>
              <p:cNvSpPr>
                <a:spLocks noChangeShapeType="1"/>
              </p:cNvSpPr>
              <p:nvPr/>
            </p:nvSpPr>
            <p:spPr bwMode="auto">
              <a:xfrm>
                <a:off x="100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1" name="Line 1359"/>
              <p:cNvSpPr>
                <a:spLocks noChangeShapeType="1"/>
              </p:cNvSpPr>
              <p:nvPr/>
            </p:nvSpPr>
            <p:spPr bwMode="auto">
              <a:xfrm>
                <a:off x="101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2" name="Line 1360"/>
              <p:cNvSpPr>
                <a:spLocks noChangeShapeType="1"/>
              </p:cNvSpPr>
              <p:nvPr/>
            </p:nvSpPr>
            <p:spPr bwMode="auto">
              <a:xfrm>
                <a:off x="102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3" name="Line 1361"/>
              <p:cNvSpPr>
                <a:spLocks noChangeShapeType="1"/>
              </p:cNvSpPr>
              <p:nvPr/>
            </p:nvSpPr>
            <p:spPr bwMode="auto">
              <a:xfrm>
                <a:off x="104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4" name="Line 1362"/>
              <p:cNvSpPr>
                <a:spLocks noChangeShapeType="1"/>
              </p:cNvSpPr>
              <p:nvPr/>
            </p:nvSpPr>
            <p:spPr bwMode="auto">
              <a:xfrm>
                <a:off x="105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5" name="Line 1363"/>
              <p:cNvSpPr>
                <a:spLocks noChangeShapeType="1"/>
              </p:cNvSpPr>
              <p:nvPr/>
            </p:nvSpPr>
            <p:spPr bwMode="auto">
              <a:xfrm>
                <a:off x="106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6" name="Line 1364"/>
              <p:cNvSpPr>
                <a:spLocks noChangeShapeType="1"/>
              </p:cNvSpPr>
              <p:nvPr/>
            </p:nvSpPr>
            <p:spPr bwMode="auto">
              <a:xfrm>
                <a:off x="107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7" name="Line 1365"/>
              <p:cNvSpPr>
                <a:spLocks noChangeShapeType="1"/>
              </p:cNvSpPr>
              <p:nvPr/>
            </p:nvSpPr>
            <p:spPr bwMode="auto">
              <a:xfrm>
                <a:off x="108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8" name="Line 1366"/>
              <p:cNvSpPr>
                <a:spLocks noChangeShapeType="1"/>
              </p:cNvSpPr>
              <p:nvPr/>
            </p:nvSpPr>
            <p:spPr bwMode="auto">
              <a:xfrm>
                <a:off x="110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09" name="Line 1367"/>
              <p:cNvSpPr>
                <a:spLocks noChangeShapeType="1"/>
              </p:cNvSpPr>
              <p:nvPr/>
            </p:nvSpPr>
            <p:spPr bwMode="auto">
              <a:xfrm>
                <a:off x="111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0" name="Line 1368"/>
              <p:cNvSpPr>
                <a:spLocks noChangeShapeType="1"/>
              </p:cNvSpPr>
              <p:nvPr/>
            </p:nvSpPr>
            <p:spPr bwMode="auto">
              <a:xfrm>
                <a:off x="112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1" name="Line 1369"/>
              <p:cNvSpPr>
                <a:spLocks noChangeShapeType="1"/>
              </p:cNvSpPr>
              <p:nvPr/>
            </p:nvSpPr>
            <p:spPr bwMode="auto">
              <a:xfrm>
                <a:off x="113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2" name="Line 1370"/>
              <p:cNvSpPr>
                <a:spLocks noChangeShapeType="1"/>
              </p:cNvSpPr>
              <p:nvPr/>
            </p:nvSpPr>
            <p:spPr bwMode="auto">
              <a:xfrm>
                <a:off x="114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3" name="Line 1371"/>
              <p:cNvSpPr>
                <a:spLocks noChangeShapeType="1"/>
              </p:cNvSpPr>
              <p:nvPr/>
            </p:nvSpPr>
            <p:spPr bwMode="auto">
              <a:xfrm>
                <a:off x="116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4" name="Line 1372"/>
              <p:cNvSpPr>
                <a:spLocks noChangeShapeType="1"/>
              </p:cNvSpPr>
              <p:nvPr/>
            </p:nvSpPr>
            <p:spPr bwMode="auto">
              <a:xfrm>
                <a:off x="117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5" name="Line 1373"/>
              <p:cNvSpPr>
                <a:spLocks noChangeShapeType="1"/>
              </p:cNvSpPr>
              <p:nvPr/>
            </p:nvSpPr>
            <p:spPr bwMode="auto">
              <a:xfrm>
                <a:off x="118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6" name="Line 1374"/>
              <p:cNvSpPr>
                <a:spLocks noChangeShapeType="1"/>
              </p:cNvSpPr>
              <p:nvPr/>
            </p:nvSpPr>
            <p:spPr bwMode="auto">
              <a:xfrm>
                <a:off x="119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7" name="Line 1375"/>
              <p:cNvSpPr>
                <a:spLocks noChangeShapeType="1"/>
              </p:cNvSpPr>
              <p:nvPr/>
            </p:nvSpPr>
            <p:spPr bwMode="auto">
              <a:xfrm>
                <a:off x="120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8" name="Line 1376"/>
              <p:cNvSpPr>
                <a:spLocks noChangeShapeType="1"/>
              </p:cNvSpPr>
              <p:nvPr/>
            </p:nvSpPr>
            <p:spPr bwMode="auto">
              <a:xfrm>
                <a:off x="122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19" name="Line 1377"/>
              <p:cNvSpPr>
                <a:spLocks noChangeShapeType="1"/>
              </p:cNvSpPr>
              <p:nvPr/>
            </p:nvSpPr>
            <p:spPr bwMode="auto">
              <a:xfrm>
                <a:off x="123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0" name="Line 1378"/>
              <p:cNvSpPr>
                <a:spLocks noChangeShapeType="1"/>
              </p:cNvSpPr>
              <p:nvPr/>
            </p:nvSpPr>
            <p:spPr bwMode="auto">
              <a:xfrm>
                <a:off x="124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1" name="Line 1379"/>
              <p:cNvSpPr>
                <a:spLocks noChangeShapeType="1"/>
              </p:cNvSpPr>
              <p:nvPr/>
            </p:nvSpPr>
            <p:spPr bwMode="auto">
              <a:xfrm>
                <a:off x="125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2" name="Line 1380"/>
              <p:cNvSpPr>
                <a:spLocks noChangeShapeType="1"/>
              </p:cNvSpPr>
              <p:nvPr/>
            </p:nvSpPr>
            <p:spPr bwMode="auto">
              <a:xfrm>
                <a:off x="126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3" name="Line 1381"/>
              <p:cNvSpPr>
                <a:spLocks noChangeShapeType="1"/>
              </p:cNvSpPr>
              <p:nvPr/>
            </p:nvSpPr>
            <p:spPr bwMode="auto">
              <a:xfrm>
                <a:off x="128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4" name="Line 1382"/>
              <p:cNvSpPr>
                <a:spLocks noChangeShapeType="1"/>
              </p:cNvSpPr>
              <p:nvPr/>
            </p:nvSpPr>
            <p:spPr bwMode="auto">
              <a:xfrm>
                <a:off x="129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5" name="Line 1383"/>
              <p:cNvSpPr>
                <a:spLocks noChangeShapeType="1"/>
              </p:cNvSpPr>
              <p:nvPr/>
            </p:nvSpPr>
            <p:spPr bwMode="auto">
              <a:xfrm>
                <a:off x="130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6" name="Line 1384"/>
              <p:cNvSpPr>
                <a:spLocks noChangeShapeType="1"/>
              </p:cNvSpPr>
              <p:nvPr/>
            </p:nvSpPr>
            <p:spPr bwMode="auto">
              <a:xfrm>
                <a:off x="131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7" name="Line 1385"/>
              <p:cNvSpPr>
                <a:spLocks noChangeShapeType="1"/>
              </p:cNvSpPr>
              <p:nvPr/>
            </p:nvSpPr>
            <p:spPr bwMode="auto">
              <a:xfrm>
                <a:off x="132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8" name="Line 1386"/>
              <p:cNvSpPr>
                <a:spLocks noChangeShapeType="1"/>
              </p:cNvSpPr>
              <p:nvPr/>
            </p:nvSpPr>
            <p:spPr bwMode="auto">
              <a:xfrm>
                <a:off x="134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29" name="Line 1387"/>
              <p:cNvSpPr>
                <a:spLocks noChangeShapeType="1"/>
              </p:cNvSpPr>
              <p:nvPr/>
            </p:nvSpPr>
            <p:spPr bwMode="auto">
              <a:xfrm>
                <a:off x="135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0" name="Line 1388"/>
              <p:cNvSpPr>
                <a:spLocks noChangeShapeType="1"/>
              </p:cNvSpPr>
              <p:nvPr/>
            </p:nvSpPr>
            <p:spPr bwMode="auto">
              <a:xfrm>
                <a:off x="136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1" name="Line 1389"/>
              <p:cNvSpPr>
                <a:spLocks noChangeShapeType="1"/>
              </p:cNvSpPr>
              <p:nvPr/>
            </p:nvSpPr>
            <p:spPr bwMode="auto">
              <a:xfrm>
                <a:off x="137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2" name="Line 1390"/>
              <p:cNvSpPr>
                <a:spLocks noChangeShapeType="1"/>
              </p:cNvSpPr>
              <p:nvPr/>
            </p:nvSpPr>
            <p:spPr bwMode="auto">
              <a:xfrm>
                <a:off x="138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3" name="Line 1391"/>
              <p:cNvSpPr>
                <a:spLocks noChangeShapeType="1"/>
              </p:cNvSpPr>
              <p:nvPr/>
            </p:nvSpPr>
            <p:spPr bwMode="auto">
              <a:xfrm>
                <a:off x="140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4" name="Line 1392"/>
              <p:cNvSpPr>
                <a:spLocks noChangeShapeType="1"/>
              </p:cNvSpPr>
              <p:nvPr/>
            </p:nvSpPr>
            <p:spPr bwMode="auto">
              <a:xfrm>
                <a:off x="141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5" name="Line 1393"/>
              <p:cNvSpPr>
                <a:spLocks noChangeShapeType="1"/>
              </p:cNvSpPr>
              <p:nvPr/>
            </p:nvSpPr>
            <p:spPr bwMode="auto">
              <a:xfrm>
                <a:off x="1425"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6" name="Line 1394"/>
              <p:cNvSpPr>
                <a:spLocks noChangeShapeType="1"/>
              </p:cNvSpPr>
              <p:nvPr/>
            </p:nvSpPr>
            <p:spPr bwMode="auto">
              <a:xfrm>
                <a:off x="143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7" name="Line 1395"/>
              <p:cNvSpPr>
                <a:spLocks noChangeShapeType="1"/>
              </p:cNvSpPr>
              <p:nvPr/>
            </p:nvSpPr>
            <p:spPr bwMode="auto">
              <a:xfrm>
                <a:off x="144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8" name="Line 1396"/>
              <p:cNvSpPr>
                <a:spLocks noChangeShapeType="1"/>
              </p:cNvSpPr>
              <p:nvPr/>
            </p:nvSpPr>
            <p:spPr bwMode="auto">
              <a:xfrm>
                <a:off x="146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39" name="Line 1397"/>
              <p:cNvSpPr>
                <a:spLocks noChangeShapeType="1"/>
              </p:cNvSpPr>
              <p:nvPr/>
            </p:nvSpPr>
            <p:spPr bwMode="auto">
              <a:xfrm>
                <a:off x="1473"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0" name="Line 1398"/>
              <p:cNvSpPr>
                <a:spLocks noChangeShapeType="1"/>
              </p:cNvSpPr>
              <p:nvPr/>
            </p:nvSpPr>
            <p:spPr bwMode="auto">
              <a:xfrm>
                <a:off x="148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1" name="Line 1399"/>
              <p:cNvSpPr>
                <a:spLocks noChangeShapeType="1"/>
              </p:cNvSpPr>
              <p:nvPr/>
            </p:nvSpPr>
            <p:spPr bwMode="auto">
              <a:xfrm>
                <a:off x="149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2" name="Line 1400"/>
              <p:cNvSpPr>
                <a:spLocks noChangeShapeType="1"/>
              </p:cNvSpPr>
              <p:nvPr/>
            </p:nvSpPr>
            <p:spPr bwMode="auto">
              <a:xfrm>
                <a:off x="150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3" name="Line 1401"/>
              <p:cNvSpPr>
                <a:spLocks noChangeShapeType="1"/>
              </p:cNvSpPr>
              <p:nvPr/>
            </p:nvSpPr>
            <p:spPr bwMode="auto">
              <a:xfrm>
                <a:off x="1521"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4" name="Line 1402"/>
              <p:cNvSpPr>
                <a:spLocks noChangeShapeType="1"/>
              </p:cNvSpPr>
              <p:nvPr/>
            </p:nvSpPr>
            <p:spPr bwMode="auto">
              <a:xfrm>
                <a:off x="153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5" name="Line 1403"/>
              <p:cNvSpPr>
                <a:spLocks noChangeShapeType="1"/>
              </p:cNvSpPr>
              <p:nvPr/>
            </p:nvSpPr>
            <p:spPr bwMode="auto">
              <a:xfrm>
                <a:off x="154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6" name="Line 1404"/>
              <p:cNvSpPr>
                <a:spLocks noChangeShapeType="1"/>
              </p:cNvSpPr>
              <p:nvPr/>
            </p:nvSpPr>
            <p:spPr bwMode="auto">
              <a:xfrm>
                <a:off x="155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7" name="Line 1405"/>
              <p:cNvSpPr>
                <a:spLocks noChangeShapeType="1"/>
              </p:cNvSpPr>
              <p:nvPr/>
            </p:nvSpPr>
            <p:spPr bwMode="auto">
              <a:xfrm>
                <a:off x="1569"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8" name="Line 1406"/>
              <p:cNvSpPr>
                <a:spLocks noChangeShapeType="1"/>
              </p:cNvSpPr>
              <p:nvPr/>
            </p:nvSpPr>
            <p:spPr bwMode="auto">
              <a:xfrm>
                <a:off x="158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49" name="Line 1407"/>
              <p:cNvSpPr>
                <a:spLocks noChangeShapeType="1"/>
              </p:cNvSpPr>
              <p:nvPr/>
            </p:nvSpPr>
            <p:spPr bwMode="auto">
              <a:xfrm>
                <a:off x="159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50" name="Line 1408"/>
              <p:cNvSpPr>
                <a:spLocks noChangeShapeType="1"/>
              </p:cNvSpPr>
              <p:nvPr/>
            </p:nvSpPr>
            <p:spPr bwMode="auto">
              <a:xfrm>
                <a:off x="160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51" name="Line 1409"/>
              <p:cNvSpPr>
                <a:spLocks noChangeShapeType="1"/>
              </p:cNvSpPr>
              <p:nvPr/>
            </p:nvSpPr>
            <p:spPr bwMode="auto">
              <a:xfrm>
                <a:off x="1617"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752" name="Line 1410"/>
              <p:cNvSpPr>
                <a:spLocks noChangeShapeType="1"/>
              </p:cNvSpPr>
              <p:nvPr/>
            </p:nvSpPr>
            <p:spPr bwMode="auto">
              <a:xfrm>
                <a:off x="162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6" name="Group 1612"/>
            <p:cNvGrpSpPr>
              <a:grpSpLocks/>
            </p:cNvGrpSpPr>
            <p:nvPr/>
          </p:nvGrpSpPr>
          <p:grpSpPr bwMode="auto">
            <a:xfrm>
              <a:off x="-338" y="1582"/>
              <a:ext cx="2554" cy="1874"/>
              <a:chOff x="-338" y="1582"/>
              <a:chExt cx="2554" cy="1874"/>
            </a:xfrm>
          </p:grpSpPr>
          <p:sp>
            <p:nvSpPr>
              <p:cNvPr id="14353" name="Line 1412"/>
              <p:cNvSpPr>
                <a:spLocks noChangeShapeType="1"/>
              </p:cNvSpPr>
              <p:nvPr/>
            </p:nvSpPr>
            <p:spPr bwMode="auto">
              <a:xfrm>
                <a:off x="164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54" name="Line 1413"/>
              <p:cNvSpPr>
                <a:spLocks noChangeShapeType="1"/>
              </p:cNvSpPr>
              <p:nvPr/>
            </p:nvSpPr>
            <p:spPr bwMode="auto">
              <a:xfrm>
                <a:off x="165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55" name="Line 1414"/>
              <p:cNvSpPr>
                <a:spLocks noChangeShapeType="1"/>
              </p:cNvSpPr>
              <p:nvPr/>
            </p:nvSpPr>
            <p:spPr bwMode="auto">
              <a:xfrm>
                <a:off x="1665"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56" name="Line 1415"/>
              <p:cNvSpPr>
                <a:spLocks noChangeShapeType="1"/>
              </p:cNvSpPr>
              <p:nvPr/>
            </p:nvSpPr>
            <p:spPr bwMode="auto">
              <a:xfrm>
                <a:off x="167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57" name="Line 1416"/>
              <p:cNvSpPr>
                <a:spLocks noChangeShapeType="1"/>
              </p:cNvSpPr>
              <p:nvPr/>
            </p:nvSpPr>
            <p:spPr bwMode="auto">
              <a:xfrm>
                <a:off x="168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58" name="Line 1417"/>
              <p:cNvSpPr>
                <a:spLocks noChangeShapeType="1"/>
              </p:cNvSpPr>
              <p:nvPr/>
            </p:nvSpPr>
            <p:spPr bwMode="auto">
              <a:xfrm>
                <a:off x="170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59" name="Line 1418"/>
              <p:cNvSpPr>
                <a:spLocks noChangeShapeType="1"/>
              </p:cNvSpPr>
              <p:nvPr/>
            </p:nvSpPr>
            <p:spPr bwMode="auto">
              <a:xfrm>
                <a:off x="1713"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0" name="Line 1419"/>
              <p:cNvSpPr>
                <a:spLocks noChangeShapeType="1"/>
              </p:cNvSpPr>
              <p:nvPr/>
            </p:nvSpPr>
            <p:spPr bwMode="auto">
              <a:xfrm>
                <a:off x="172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1" name="Line 1420"/>
              <p:cNvSpPr>
                <a:spLocks noChangeShapeType="1"/>
              </p:cNvSpPr>
              <p:nvPr/>
            </p:nvSpPr>
            <p:spPr bwMode="auto">
              <a:xfrm>
                <a:off x="173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2" name="Line 1421"/>
              <p:cNvSpPr>
                <a:spLocks noChangeShapeType="1"/>
              </p:cNvSpPr>
              <p:nvPr/>
            </p:nvSpPr>
            <p:spPr bwMode="auto">
              <a:xfrm>
                <a:off x="174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3" name="Line 1422"/>
              <p:cNvSpPr>
                <a:spLocks noChangeShapeType="1"/>
              </p:cNvSpPr>
              <p:nvPr/>
            </p:nvSpPr>
            <p:spPr bwMode="auto">
              <a:xfrm>
                <a:off x="1761"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4" name="Line 1423"/>
              <p:cNvSpPr>
                <a:spLocks noChangeShapeType="1"/>
              </p:cNvSpPr>
              <p:nvPr/>
            </p:nvSpPr>
            <p:spPr bwMode="auto">
              <a:xfrm>
                <a:off x="177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5" name="Line 1424"/>
              <p:cNvSpPr>
                <a:spLocks noChangeShapeType="1"/>
              </p:cNvSpPr>
              <p:nvPr/>
            </p:nvSpPr>
            <p:spPr bwMode="auto">
              <a:xfrm>
                <a:off x="178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6" name="Line 1425"/>
              <p:cNvSpPr>
                <a:spLocks noChangeShapeType="1"/>
              </p:cNvSpPr>
              <p:nvPr/>
            </p:nvSpPr>
            <p:spPr bwMode="auto">
              <a:xfrm>
                <a:off x="179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7" name="Line 1426"/>
              <p:cNvSpPr>
                <a:spLocks noChangeShapeType="1"/>
              </p:cNvSpPr>
              <p:nvPr/>
            </p:nvSpPr>
            <p:spPr bwMode="auto">
              <a:xfrm>
                <a:off x="1809"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8" name="Line 1427"/>
              <p:cNvSpPr>
                <a:spLocks noChangeShapeType="1"/>
              </p:cNvSpPr>
              <p:nvPr/>
            </p:nvSpPr>
            <p:spPr bwMode="auto">
              <a:xfrm>
                <a:off x="182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69" name="Line 1428"/>
              <p:cNvSpPr>
                <a:spLocks noChangeShapeType="1"/>
              </p:cNvSpPr>
              <p:nvPr/>
            </p:nvSpPr>
            <p:spPr bwMode="auto">
              <a:xfrm>
                <a:off x="183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0" name="Line 1429"/>
              <p:cNvSpPr>
                <a:spLocks noChangeShapeType="1"/>
              </p:cNvSpPr>
              <p:nvPr/>
            </p:nvSpPr>
            <p:spPr bwMode="auto">
              <a:xfrm>
                <a:off x="184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1" name="Line 1430"/>
              <p:cNvSpPr>
                <a:spLocks noChangeShapeType="1"/>
              </p:cNvSpPr>
              <p:nvPr/>
            </p:nvSpPr>
            <p:spPr bwMode="auto">
              <a:xfrm>
                <a:off x="1857"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2" name="Line 1431"/>
              <p:cNvSpPr>
                <a:spLocks noChangeShapeType="1"/>
              </p:cNvSpPr>
              <p:nvPr/>
            </p:nvSpPr>
            <p:spPr bwMode="auto">
              <a:xfrm>
                <a:off x="186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3" name="Line 1432"/>
              <p:cNvSpPr>
                <a:spLocks noChangeShapeType="1"/>
              </p:cNvSpPr>
              <p:nvPr/>
            </p:nvSpPr>
            <p:spPr bwMode="auto">
              <a:xfrm>
                <a:off x="188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4" name="Line 1433"/>
              <p:cNvSpPr>
                <a:spLocks noChangeShapeType="1"/>
              </p:cNvSpPr>
              <p:nvPr/>
            </p:nvSpPr>
            <p:spPr bwMode="auto">
              <a:xfrm>
                <a:off x="189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5" name="Line 1434"/>
              <p:cNvSpPr>
                <a:spLocks noChangeShapeType="1"/>
              </p:cNvSpPr>
              <p:nvPr/>
            </p:nvSpPr>
            <p:spPr bwMode="auto">
              <a:xfrm>
                <a:off x="1905"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6" name="Line 1435"/>
              <p:cNvSpPr>
                <a:spLocks noChangeShapeType="1"/>
              </p:cNvSpPr>
              <p:nvPr/>
            </p:nvSpPr>
            <p:spPr bwMode="auto">
              <a:xfrm>
                <a:off x="191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7" name="Line 1436"/>
              <p:cNvSpPr>
                <a:spLocks noChangeShapeType="1"/>
              </p:cNvSpPr>
              <p:nvPr/>
            </p:nvSpPr>
            <p:spPr bwMode="auto">
              <a:xfrm>
                <a:off x="192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8" name="Line 1437"/>
              <p:cNvSpPr>
                <a:spLocks noChangeShapeType="1"/>
              </p:cNvSpPr>
              <p:nvPr/>
            </p:nvSpPr>
            <p:spPr bwMode="auto">
              <a:xfrm>
                <a:off x="194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79" name="Line 1438"/>
              <p:cNvSpPr>
                <a:spLocks noChangeShapeType="1"/>
              </p:cNvSpPr>
              <p:nvPr/>
            </p:nvSpPr>
            <p:spPr bwMode="auto">
              <a:xfrm>
                <a:off x="1953"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0" name="Line 1439"/>
              <p:cNvSpPr>
                <a:spLocks noChangeShapeType="1"/>
              </p:cNvSpPr>
              <p:nvPr/>
            </p:nvSpPr>
            <p:spPr bwMode="auto">
              <a:xfrm>
                <a:off x="196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1" name="Line 1440"/>
              <p:cNvSpPr>
                <a:spLocks noChangeShapeType="1"/>
              </p:cNvSpPr>
              <p:nvPr/>
            </p:nvSpPr>
            <p:spPr bwMode="auto">
              <a:xfrm>
                <a:off x="1976"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2" name="Line 1441"/>
              <p:cNvSpPr>
                <a:spLocks noChangeShapeType="1"/>
              </p:cNvSpPr>
              <p:nvPr/>
            </p:nvSpPr>
            <p:spPr bwMode="auto">
              <a:xfrm>
                <a:off x="198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3" name="Line 1442"/>
              <p:cNvSpPr>
                <a:spLocks noChangeShapeType="1"/>
              </p:cNvSpPr>
              <p:nvPr/>
            </p:nvSpPr>
            <p:spPr bwMode="auto">
              <a:xfrm>
                <a:off x="2001"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4" name="Line 1443"/>
              <p:cNvSpPr>
                <a:spLocks noChangeShapeType="1"/>
              </p:cNvSpPr>
              <p:nvPr/>
            </p:nvSpPr>
            <p:spPr bwMode="auto">
              <a:xfrm>
                <a:off x="201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5" name="Line 1444"/>
              <p:cNvSpPr>
                <a:spLocks noChangeShapeType="1"/>
              </p:cNvSpPr>
              <p:nvPr/>
            </p:nvSpPr>
            <p:spPr bwMode="auto">
              <a:xfrm>
                <a:off x="2024"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6" name="Line 1445"/>
              <p:cNvSpPr>
                <a:spLocks noChangeShapeType="1"/>
              </p:cNvSpPr>
              <p:nvPr/>
            </p:nvSpPr>
            <p:spPr bwMode="auto">
              <a:xfrm>
                <a:off x="203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7" name="Line 1446"/>
              <p:cNvSpPr>
                <a:spLocks noChangeShapeType="1"/>
              </p:cNvSpPr>
              <p:nvPr/>
            </p:nvSpPr>
            <p:spPr bwMode="auto">
              <a:xfrm>
                <a:off x="2049"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8" name="Line 1447"/>
              <p:cNvSpPr>
                <a:spLocks noChangeShapeType="1"/>
              </p:cNvSpPr>
              <p:nvPr/>
            </p:nvSpPr>
            <p:spPr bwMode="auto">
              <a:xfrm>
                <a:off x="206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89" name="Line 1448"/>
              <p:cNvSpPr>
                <a:spLocks noChangeShapeType="1"/>
              </p:cNvSpPr>
              <p:nvPr/>
            </p:nvSpPr>
            <p:spPr bwMode="auto">
              <a:xfrm>
                <a:off x="2072"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0" name="Line 1449"/>
              <p:cNvSpPr>
                <a:spLocks noChangeShapeType="1"/>
              </p:cNvSpPr>
              <p:nvPr/>
            </p:nvSpPr>
            <p:spPr bwMode="auto">
              <a:xfrm>
                <a:off x="208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1" name="Line 1450"/>
              <p:cNvSpPr>
                <a:spLocks noChangeShapeType="1"/>
              </p:cNvSpPr>
              <p:nvPr/>
            </p:nvSpPr>
            <p:spPr bwMode="auto">
              <a:xfrm>
                <a:off x="2097"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2" name="Line 1451"/>
              <p:cNvSpPr>
                <a:spLocks noChangeShapeType="1"/>
              </p:cNvSpPr>
              <p:nvPr/>
            </p:nvSpPr>
            <p:spPr bwMode="auto">
              <a:xfrm>
                <a:off x="2108"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3" name="Line 1452"/>
              <p:cNvSpPr>
                <a:spLocks noChangeShapeType="1"/>
              </p:cNvSpPr>
              <p:nvPr/>
            </p:nvSpPr>
            <p:spPr bwMode="auto">
              <a:xfrm>
                <a:off x="2120"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4" name="Line 1453"/>
              <p:cNvSpPr>
                <a:spLocks noChangeShapeType="1"/>
              </p:cNvSpPr>
              <p:nvPr/>
            </p:nvSpPr>
            <p:spPr bwMode="auto">
              <a:xfrm>
                <a:off x="2132"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5" name="Line 1454"/>
              <p:cNvSpPr>
                <a:spLocks noChangeShapeType="1"/>
              </p:cNvSpPr>
              <p:nvPr/>
            </p:nvSpPr>
            <p:spPr bwMode="auto">
              <a:xfrm>
                <a:off x="2145"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6" name="Line 1455"/>
              <p:cNvSpPr>
                <a:spLocks noChangeShapeType="1"/>
              </p:cNvSpPr>
              <p:nvPr/>
            </p:nvSpPr>
            <p:spPr bwMode="auto">
              <a:xfrm>
                <a:off x="2156"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7" name="Line 1456"/>
              <p:cNvSpPr>
                <a:spLocks noChangeShapeType="1"/>
              </p:cNvSpPr>
              <p:nvPr/>
            </p:nvSpPr>
            <p:spPr bwMode="auto">
              <a:xfrm>
                <a:off x="2168" y="1618"/>
                <a:ext cx="5"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8" name="Line 1457"/>
              <p:cNvSpPr>
                <a:spLocks noChangeShapeType="1"/>
              </p:cNvSpPr>
              <p:nvPr/>
            </p:nvSpPr>
            <p:spPr bwMode="auto">
              <a:xfrm>
                <a:off x="2180"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99" name="Line 1458"/>
              <p:cNvSpPr>
                <a:spLocks noChangeShapeType="1"/>
              </p:cNvSpPr>
              <p:nvPr/>
            </p:nvSpPr>
            <p:spPr bwMode="auto">
              <a:xfrm>
                <a:off x="2193" y="1618"/>
                <a:ext cx="3"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00" name="Line 1459"/>
              <p:cNvSpPr>
                <a:spLocks noChangeShapeType="1"/>
              </p:cNvSpPr>
              <p:nvPr/>
            </p:nvSpPr>
            <p:spPr bwMode="auto">
              <a:xfrm>
                <a:off x="2204" y="1618"/>
                <a:ext cx="4" cy="0"/>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01" name="Line 1460"/>
              <p:cNvSpPr>
                <a:spLocks noChangeShapeType="1"/>
              </p:cNvSpPr>
              <p:nvPr/>
            </p:nvSpPr>
            <p:spPr bwMode="auto">
              <a:xfrm>
                <a:off x="-232" y="1618"/>
                <a:ext cx="26"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02" name="Line 1461"/>
              <p:cNvSpPr>
                <a:spLocks noChangeShapeType="1"/>
              </p:cNvSpPr>
              <p:nvPr/>
            </p:nvSpPr>
            <p:spPr bwMode="auto">
              <a:xfrm flipH="1">
                <a:off x="2191" y="1618"/>
                <a:ext cx="25"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03" name="Freeform 1462"/>
              <p:cNvSpPr>
                <a:spLocks/>
              </p:cNvSpPr>
              <p:nvPr/>
            </p:nvSpPr>
            <p:spPr bwMode="auto">
              <a:xfrm>
                <a:off x="-338" y="1582"/>
                <a:ext cx="44" cy="69"/>
              </a:xfrm>
              <a:custGeom>
                <a:avLst/>
                <a:gdLst>
                  <a:gd name="T0" fmla="*/ 0 w 89"/>
                  <a:gd name="T1" fmla="*/ 99 h 138"/>
                  <a:gd name="T2" fmla="*/ 18 w 89"/>
                  <a:gd name="T3" fmla="*/ 98 h 138"/>
                  <a:gd name="T4" fmla="*/ 20 w 89"/>
                  <a:gd name="T5" fmla="*/ 106 h 138"/>
                  <a:gd name="T6" fmla="*/ 23 w 89"/>
                  <a:gd name="T7" fmla="*/ 112 h 138"/>
                  <a:gd name="T8" fmla="*/ 27 w 89"/>
                  <a:gd name="T9" fmla="*/ 117 h 138"/>
                  <a:gd name="T10" fmla="*/ 32 w 89"/>
                  <a:gd name="T11" fmla="*/ 120 h 138"/>
                  <a:gd name="T12" fmla="*/ 37 w 89"/>
                  <a:gd name="T13" fmla="*/ 122 h 138"/>
                  <a:gd name="T14" fmla="*/ 44 w 89"/>
                  <a:gd name="T15" fmla="*/ 122 h 138"/>
                  <a:gd name="T16" fmla="*/ 53 w 89"/>
                  <a:gd name="T17" fmla="*/ 122 h 138"/>
                  <a:gd name="T18" fmla="*/ 60 w 89"/>
                  <a:gd name="T19" fmla="*/ 119 h 138"/>
                  <a:gd name="T20" fmla="*/ 65 w 89"/>
                  <a:gd name="T21" fmla="*/ 113 h 138"/>
                  <a:gd name="T22" fmla="*/ 69 w 89"/>
                  <a:gd name="T23" fmla="*/ 106 h 138"/>
                  <a:gd name="T24" fmla="*/ 72 w 89"/>
                  <a:gd name="T25" fmla="*/ 99 h 138"/>
                  <a:gd name="T26" fmla="*/ 72 w 89"/>
                  <a:gd name="T27" fmla="*/ 91 h 138"/>
                  <a:gd name="T28" fmla="*/ 72 w 89"/>
                  <a:gd name="T29" fmla="*/ 82 h 138"/>
                  <a:gd name="T30" fmla="*/ 69 w 89"/>
                  <a:gd name="T31" fmla="*/ 75 h 138"/>
                  <a:gd name="T32" fmla="*/ 65 w 89"/>
                  <a:gd name="T33" fmla="*/ 68 h 138"/>
                  <a:gd name="T34" fmla="*/ 60 w 89"/>
                  <a:gd name="T35" fmla="*/ 64 h 138"/>
                  <a:gd name="T36" fmla="*/ 53 w 89"/>
                  <a:gd name="T37" fmla="*/ 61 h 138"/>
                  <a:gd name="T38" fmla="*/ 44 w 89"/>
                  <a:gd name="T39" fmla="*/ 61 h 138"/>
                  <a:gd name="T40" fmla="*/ 35 w 89"/>
                  <a:gd name="T41" fmla="*/ 61 h 138"/>
                  <a:gd name="T42" fmla="*/ 30 w 89"/>
                  <a:gd name="T43" fmla="*/ 63 h 138"/>
                  <a:gd name="T44" fmla="*/ 25 w 89"/>
                  <a:gd name="T45" fmla="*/ 68 h 138"/>
                  <a:gd name="T46" fmla="*/ 20 w 89"/>
                  <a:gd name="T47" fmla="*/ 71 h 138"/>
                  <a:gd name="T48" fmla="*/ 2 w 89"/>
                  <a:gd name="T49" fmla="*/ 70 h 138"/>
                  <a:gd name="T50" fmla="*/ 16 w 89"/>
                  <a:gd name="T51" fmla="*/ 0 h 138"/>
                  <a:gd name="T52" fmla="*/ 82 w 89"/>
                  <a:gd name="T53" fmla="*/ 0 h 138"/>
                  <a:gd name="T54" fmla="*/ 82 w 89"/>
                  <a:gd name="T55" fmla="*/ 19 h 138"/>
                  <a:gd name="T56" fmla="*/ 30 w 89"/>
                  <a:gd name="T57" fmla="*/ 19 h 138"/>
                  <a:gd name="T58" fmla="*/ 23 w 89"/>
                  <a:gd name="T59" fmla="*/ 54 h 138"/>
                  <a:gd name="T60" fmla="*/ 32 w 89"/>
                  <a:gd name="T61" fmla="*/ 49 h 138"/>
                  <a:gd name="T62" fmla="*/ 41 w 89"/>
                  <a:gd name="T63" fmla="*/ 45 h 138"/>
                  <a:gd name="T64" fmla="*/ 49 w 89"/>
                  <a:gd name="T65" fmla="*/ 43 h 138"/>
                  <a:gd name="T66" fmla="*/ 65 w 89"/>
                  <a:gd name="T67" fmla="*/ 47 h 138"/>
                  <a:gd name="T68" fmla="*/ 79 w 89"/>
                  <a:gd name="T69" fmla="*/ 57 h 138"/>
                  <a:gd name="T70" fmla="*/ 88 w 89"/>
                  <a:gd name="T71" fmla="*/ 71 h 138"/>
                  <a:gd name="T72" fmla="*/ 89 w 89"/>
                  <a:gd name="T73" fmla="*/ 89 h 138"/>
                  <a:gd name="T74" fmla="*/ 88 w 89"/>
                  <a:gd name="T75" fmla="*/ 106 h 138"/>
                  <a:gd name="T76" fmla="*/ 79 w 89"/>
                  <a:gd name="T77" fmla="*/ 122 h 138"/>
                  <a:gd name="T78" fmla="*/ 63 w 89"/>
                  <a:gd name="T79" fmla="*/ 134 h 138"/>
                  <a:gd name="T80" fmla="*/ 44 w 89"/>
                  <a:gd name="T81" fmla="*/ 138 h 138"/>
                  <a:gd name="T82" fmla="*/ 27 w 89"/>
                  <a:gd name="T83" fmla="*/ 136 h 138"/>
                  <a:gd name="T84" fmla="*/ 14 w 89"/>
                  <a:gd name="T85" fmla="*/ 127 h 138"/>
                  <a:gd name="T86" fmla="*/ 9 w 89"/>
                  <a:gd name="T87" fmla="*/ 122 h 138"/>
                  <a:gd name="T88" fmla="*/ 4 w 89"/>
                  <a:gd name="T89" fmla="*/ 115 h 138"/>
                  <a:gd name="T90" fmla="*/ 2 w 89"/>
                  <a:gd name="T91" fmla="*/ 108 h 138"/>
                  <a:gd name="T92" fmla="*/ 0 w 89"/>
                  <a:gd name="T93" fmla="*/ 9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138">
                    <a:moveTo>
                      <a:pt x="0" y="99"/>
                    </a:moveTo>
                    <a:lnTo>
                      <a:pt x="18" y="98"/>
                    </a:lnTo>
                    <a:lnTo>
                      <a:pt x="20" y="106"/>
                    </a:lnTo>
                    <a:lnTo>
                      <a:pt x="23" y="112"/>
                    </a:lnTo>
                    <a:lnTo>
                      <a:pt x="27" y="117"/>
                    </a:lnTo>
                    <a:lnTo>
                      <a:pt x="32" y="120"/>
                    </a:lnTo>
                    <a:lnTo>
                      <a:pt x="37" y="122"/>
                    </a:lnTo>
                    <a:lnTo>
                      <a:pt x="44" y="122"/>
                    </a:lnTo>
                    <a:lnTo>
                      <a:pt x="53" y="122"/>
                    </a:lnTo>
                    <a:lnTo>
                      <a:pt x="60" y="119"/>
                    </a:lnTo>
                    <a:lnTo>
                      <a:pt x="65" y="113"/>
                    </a:lnTo>
                    <a:lnTo>
                      <a:pt x="69" y="106"/>
                    </a:lnTo>
                    <a:lnTo>
                      <a:pt x="72" y="99"/>
                    </a:lnTo>
                    <a:lnTo>
                      <a:pt x="72" y="91"/>
                    </a:lnTo>
                    <a:lnTo>
                      <a:pt x="72" y="82"/>
                    </a:lnTo>
                    <a:lnTo>
                      <a:pt x="69" y="75"/>
                    </a:lnTo>
                    <a:lnTo>
                      <a:pt x="65" y="68"/>
                    </a:lnTo>
                    <a:lnTo>
                      <a:pt x="60" y="64"/>
                    </a:lnTo>
                    <a:lnTo>
                      <a:pt x="53" y="61"/>
                    </a:lnTo>
                    <a:lnTo>
                      <a:pt x="44" y="61"/>
                    </a:lnTo>
                    <a:lnTo>
                      <a:pt x="35" y="61"/>
                    </a:lnTo>
                    <a:lnTo>
                      <a:pt x="30" y="63"/>
                    </a:lnTo>
                    <a:lnTo>
                      <a:pt x="25" y="68"/>
                    </a:lnTo>
                    <a:lnTo>
                      <a:pt x="20" y="71"/>
                    </a:lnTo>
                    <a:lnTo>
                      <a:pt x="2" y="70"/>
                    </a:lnTo>
                    <a:lnTo>
                      <a:pt x="16" y="0"/>
                    </a:lnTo>
                    <a:lnTo>
                      <a:pt x="82" y="0"/>
                    </a:lnTo>
                    <a:lnTo>
                      <a:pt x="82" y="19"/>
                    </a:lnTo>
                    <a:lnTo>
                      <a:pt x="30" y="19"/>
                    </a:lnTo>
                    <a:lnTo>
                      <a:pt x="23" y="54"/>
                    </a:lnTo>
                    <a:lnTo>
                      <a:pt x="32" y="49"/>
                    </a:lnTo>
                    <a:lnTo>
                      <a:pt x="41" y="45"/>
                    </a:lnTo>
                    <a:lnTo>
                      <a:pt x="49" y="43"/>
                    </a:lnTo>
                    <a:lnTo>
                      <a:pt x="65" y="47"/>
                    </a:lnTo>
                    <a:lnTo>
                      <a:pt x="79" y="57"/>
                    </a:lnTo>
                    <a:lnTo>
                      <a:pt x="88" y="71"/>
                    </a:lnTo>
                    <a:lnTo>
                      <a:pt x="89" y="89"/>
                    </a:lnTo>
                    <a:lnTo>
                      <a:pt x="88" y="106"/>
                    </a:lnTo>
                    <a:lnTo>
                      <a:pt x="79" y="122"/>
                    </a:lnTo>
                    <a:lnTo>
                      <a:pt x="63" y="134"/>
                    </a:lnTo>
                    <a:lnTo>
                      <a:pt x="44" y="138"/>
                    </a:lnTo>
                    <a:lnTo>
                      <a:pt x="27" y="136"/>
                    </a:lnTo>
                    <a:lnTo>
                      <a:pt x="14" y="127"/>
                    </a:lnTo>
                    <a:lnTo>
                      <a:pt x="9" y="122"/>
                    </a:lnTo>
                    <a:lnTo>
                      <a:pt x="4" y="115"/>
                    </a:lnTo>
                    <a:lnTo>
                      <a:pt x="2" y="108"/>
                    </a:lnTo>
                    <a:lnTo>
                      <a:pt x="0" y="99"/>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404" name="Line 1463"/>
              <p:cNvSpPr>
                <a:spLocks noChangeShapeType="1"/>
              </p:cNvSpPr>
              <p:nvPr/>
            </p:nvSpPr>
            <p:spPr bwMode="auto">
              <a:xfrm flipV="1">
                <a:off x="-232" y="33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05" name="Line 1464"/>
              <p:cNvSpPr>
                <a:spLocks noChangeShapeType="1"/>
              </p:cNvSpPr>
              <p:nvPr/>
            </p:nvSpPr>
            <p:spPr bwMode="auto">
              <a:xfrm flipV="1">
                <a:off x="-232" y="33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06" name="Line 1465"/>
              <p:cNvSpPr>
                <a:spLocks noChangeShapeType="1"/>
              </p:cNvSpPr>
              <p:nvPr/>
            </p:nvSpPr>
            <p:spPr bwMode="auto">
              <a:xfrm flipV="1">
                <a:off x="-232" y="32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07" name="Line 1466"/>
              <p:cNvSpPr>
                <a:spLocks noChangeShapeType="1"/>
              </p:cNvSpPr>
              <p:nvPr/>
            </p:nvSpPr>
            <p:spPr bwMode="auto">
              <a:xfrm flipV="1">
                <a:off x="-232" y="32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08" name="Line 1467"/>
              <p:cNvSpPr>
                <a:spLocks noChangeShapeType="1"/>
              </p:cNvSpPr>
              <p:nvPr/>
            </p:nvSpPr>
            <p:spPr bwMode="auto">
              <a:xfrm flipV="1">
                <a:off x="-232" y="32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09" name="Line 1468"/>
              <p:cNvSpPr>
                <a:spLocks noChangeShapeType="1"/>
              </p:cNvSpPr>
              <p:nvPr/>
            </p:nvSpPr>
            <p:spPr bwMode="auto">
              <a:xfrm flipV="1">
                <a:off x="-232" y="32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0" name="Line 1469"/>
              <p:cNvSpPr>
                <a:spLocks noChangeShapeType="1"/>
              </p:cNvSpPr>
              <p:nvPr/>
            </p:nvSpPr>
            <p:spPr bwMode="auto">
              <a:xfrm flipV="1">
                <a:off x="-232" y="32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1" name="Line 1470"/>
              <p:cNvSpPr>
                <a:spLocks noChangeShapeType="1"/>
              </p:cNvSpPr>
              <p:nvPr/>
            </p:nvSpPr>
            <p:spPr bwMode="auto">
              <a:xfrm flipV="1">
                <a:off x="-232" y="32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2" name="Line 1471"/>
              <p:cNvSpPr>
                <a:spLocks noChangeShapeType="1"/>
              </p:cNvSpPr>
              <p:nvPr/>
            </p:nvSpPr>
            <p:spPr bwMode="auto">
              <a:xfrm flipV="1">
                <a:off x="-232" y="32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3" name="Line 1472"/>
              <p:cNvSpPr>
                <a:spLocks noChangeShapeType="1"/>
              </p:cNvSpPr>
              <p:nvPr/>
            </p:nvSpPr>
            <p:spPr bwMode="auto">
              <a:xfrm flipV="1">
                <a:off x="-232" y="32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4" name="Line 1473"/>
              <p:cNvSpPr>
                <a:spLocks noChangeShapeType="1"/>
              </p:cNvSpPr>
              <p:nvPr/>
            </p:nvSpPr>
            <p:spPr bwMode="auto">
              <a:xfrm flipV="1">
                <a:off x="-232" y="32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5" name="Line 1474"/>
              <p:cNvSpPr>
                <a:spLocks noChangeShapeType="1"/>
              </p:cNvSpPr>
              <p:nvPr/>
            </p:nvSpPr>
            <p:spPr bwMode="auto">
              <a:xfrm flipV="1">
                <a:off x="-232" y="31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6" name="Line 1475"/>
              <p:cNvSpPr>
                <a:spLocks noChangeShapeType="1"/>
              </p:cNvSpPr>
              <p:nvPr/>
            </p:nvSpPr>
            <p:spPr bwMode="auto">
              <a:xfrm flipV="1">
                <a:off x="-232" y="31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7" name="Line 1476"/>
              <p:cNvSpPr>
                <a:spLocks noChangeShapeType="1"/>
              </p:cNvSpPr>
              <p:nvPr/>
            </p:nvSpPr>
            <p:spPr bwMode="auto">
              <a:xfrm flipV="1">
                <a:off x="-232" y="31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8" name="Line 1477"/>
              <p:cNvSpPr>
                <a:spLocks noChangeShapeType="1"/>
              </p:cNvSpPr>
              <p:nvPr/>
            </p:nvSpPr>
            <p:spPr bwMode="auto">
              <a:xfrm flipV="1">
                <a:off x="-232" y="31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19" name="Line 1478"/>
              <p:cNvSpPr>
                <a:spLocks noChangeShapeType="1"/>
              </p:cNvSpPr>
              <p:nvPr/>
            </p:nvSpPr>
            <p:spPr bwMode="auto">
              <a:xfrm flipV="1">
                <a:off x="-232" y="31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0" name="Line 1479"/>
              <p:cNvSpPr>
                <a:spLocks noChangeShapeType="1"/>
              </p:cNvSpPr>
              <p:nvPr/>
            </p:nvSpPr>
            <p:spPr bwMode="auto">
              <a:xfrm flipV="1">
                <a:off x="-232" y="31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1" name="Line 1480"/>
              <p:cNvSpPr>
                <a:spLocks noChangeShapeType="1"/>
              </p:cNvSpPr>
              <p:nvPr/>
            </p:nvSpPr>
            <p:spPr bwMode="auto">
              <a:xfrm flipV="1">
                <a:off x="-232" y="31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2" name="Line 1481"/>
              <p:cNvSpPr>
                <a:spLocks noChangeShapeType="1"/>
              </p:cNvSpPr>
              <p:nvPr/>
            </p:nvSpPr>
            <p:spPr bwMode="auto">
              <a:xfrm flipV="1">
                <a:off x="-232" y="31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3" name="Line 1482"/>
              <p:cNvSpPr>
                <a:spLocks noChangeShapeType="1"/>
              </p:cNvSpPr>
              <p:nvPr/>
            </p:nvSpPr>
            <p:spPr bwMode="auto">
              <a:xfrm flipV="1">
                <a:off x="-232" y="30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4" name="Line 1483"/>
              <p:cNvSpPr>
                <a:spLocks noChangeShapeType="1"/>
              </p:cNvSpPr>
              <p:nvPr/>
            </p:nvSpPr>
            <p:spPr bwMode="auto">
              <a:xfrm flipV="1">
                <a:off x="-232" y="30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5" name="Line 1484"/>
              <p:cNvSpPr>
                <a:spLocks noChangeShapeType="1"/>
              </p:cNvSpPr>
              <p:nvPr/>
            </p:nvSpPr>
            <p:spPr bwMode="auto">
              <a:xfrm flipV="1">
                <a:off x="-232" y="30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6" name="Line 1485"/>
              <p:cNvSpPr>
                <a:spLocks noChangeShapeType="1"/>
              </p:cNvSpPr>
              <p:nvPr/>
            </p:nvSpPr>
            <p:spPr bwMode="auto">
              <a:xfrm flipV="1">
                <a:off x="-232" y="30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7" name="Line 1486"/>
              <p:cNvSpPr>
                <a:spLocks noChangeShapeType="1"/>
              </p:cNvSpPr>
              <p:nvPr/>
            </p:nvSpPr>
            <p:spPr bwMode="auto">
              <a:xfrm flipV="1">
                <a:off x="-232"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8" name="Line 1487"/>
              <p:cNvSpPr>
                <a:spLocks noChangeShapeType="1"/>
              </p:cNvSpPr>
              <p:nvPr/>
            </p:nvSpPr>
            <p:spPr bwMode="auto">
              <a:xfrm flipV="1">
                <a:off x="-232" y="30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29" name="Line 1488"/>
              <p:cNvSpPr>
                <a:spLocks noChangeShapeType="1"/>
              </p:cNvSpPr>
              <p:nvPr/>
            </p:nvSpPr>
            <p:spPr bwMode="auto">
              <a:xfrm flipV="1">
                <a:off x="-232" y="30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0" name="Line 1489"/>
              <p:cNvSpPr>
                <a:spLocks noChangeShapeType="1"/>
              </p:cNvSpPr>
              <p:nvPr/>
            </p:nvSpPr>
            <p:spPr bwMode="auto">
              <a:xfrm flipV="1">
                <a:off x="-232" y="30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1" name="Line 1490"/>
              <p:cNvSpPr>
                <a:spLocks noChangeShapeType="1"/>
              </p:cNvSpPr>
              <p:nvPr/>
            </p:nvSpPr>
            <p:spPr bwMode="auto">
              <a:xfrm flipV="1">
                <a:off x="-232" y="29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2" name="Line 1491"/>
              <p:cNvSpPr>
                <a:spLocks noChangeShapeType="1"/>
              </p:cNvSpPr>
              <p:nvPr/>
            </p:nvSpPr>
            <p:spPr bwMode="auto">
              <a:xfrm flipV="1">
                <a:off x="-232" y="29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3" name="Line 1492"/>
              <p:cNvSpPr>
                <a:spLocks noChangeShapeType="1"/>
              </p:cNvSpPr>
              <p:nvPr/>
            </p:nvSpPr>
            <p:spPr bwMode="auto">
              <a:xfrm flipV="1">
                <a:off x="-232" y="29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4" name="Line 1493"/>
              <p:cNvSpPr>
                <a:spLocks noChangeShapeType="1"/>
              </p:cNvSpPr>
              <p:nvPr/>
            </p:nvSpPr>
            <p:spPr bwMode="auto">
              <a:xfrm flipV="1">
                <a:off x="-232" y="29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5" name="Line 1494"/>
              <p:cNvSpPr>
                <a:spLocks noChangeShapeType="1"/>
              </p:cNvSpPr>
              <p:nvPr/>
            </p:nvSpPr>
            <p:spPr bwMode="auto">
              <a:xfrm flipV="1">
                <a:off x="-232" y="29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6" name="Line 1495"/>
              <p:cNvSpPr>
                <a:spLocks noChangeShapeType="1"/>
              </p:cNvSpPr>
              <p:nvPr/>
            </p:nvSpPr>
            <p:spPr bwMode="auto">
              <a:xfrm flipV="1">
                <a:off x="-232" y="29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7" name="Line 1496"/>
              <p:cNvSpPr>
                <a:spLocks noChangeShapeType="1"/>
              </p:cNvSpPr>
              <p:nvPr/>
            </p:nvSpPr>
            <p:spPr bwMode="auto">
              <a:xfrm flipV="1">
                <a:off x="-232" y="29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8" name="Line 1497"/>
              <p:cNvSpPr>
                <a:spLocks noChangeShapeType="1"/>
              </p:cNvSpPr>
              <p:nvPr/>
            </p:nvSpPr>
            <p:spPr bwMode="auto">
              <a:xfrm flipV="1">
                <a:off x="-232" y="29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39" name="Line 1498"/>
              <p:cNvSpPr>
                <a:spLocks noChangeShapeType="1"/>
              </p:cNvSpPr>
              <p:nvPr/>
            </p:nvSpPr>
            <p:spPr bwMode="auto">
              <a:xfrm flipV="1">
                <a:off x="-232" y="29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0" name="Line 1499"/>
              <p:cNvSpPr>
                <a:spLocks noChangeShapeType="1"/>
              </p:cNvSpPr>
              <p:nvPr/>
            </p:nvSpPr>
            <p:spPr bwMode="auto">
              <a:xfrm flipV="1">
                <a:off x="-232" y="28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1" name="Line 1500"/>
              <p:cNvSpPr>
                <a:spLocks noChangeShapeType="1"/>
              </p:cNvSpPr>
              <p:nvPr/>
            </p:nvSpPr>
            <p:spPr bwMode="auto">
              <a:xfrm flipV="1">
                <a:off x="-232" y="28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2" name="Line 1501"/>
              <p:cNvSpPr>
                <a:spLocks noChangeShapeType="1"/>
              </p:cNvSpPr>
              <p:nvPr/>
            </p:nvSpPr>
            <p:spPr bwMode="auto">
              <a:xfrm flipV="1">
                <a:off x="-232" y="28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3" name="Line 1502"/>
              <p:cNvSpPr>
                <a:spLocks noChangeShapeType="1"/>
              </p:cNvSpPr>
              <p:nvPr/>
            </p:nvSpPr>
            <p:spPr bwMode="auto">
              <a:xfrm flipV="1">
                <a:off x="-232" y="28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4" name="Line 1503"/>
              <p:cNvSpPr>
                <a:spLocks noChangeShapeType="1"/>
              </p:cNvSpPr>
              <p:nvPr/>
            </p:nvSpPr>
            <p:spPr bwMode="auto">
              <a:xfrm flipV="1">
                <a:off x="-232" y="28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5" name="Line 1504"/>
              <p:cNvSpPr>
                <a:spLocks noChangeShapeType="1"/>
              </p:cNvSpPr>
              <p:nvPr/>
            </p:nvSpPr>
            <p:spPr bwMode="auto">
              <a:xfrm flipV="1">
                <a:off x="-232" y="28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6" name="Line 1505"/>
              <p:cNvSpPr>
                <a:spLocks noChangeShapeType="1"/>
              </p:cNvSpPr>
              <p:nvPr/>
            </p:nvSpPr>
            <p:spPr bwMode="auto">
              <a:xfrm flipV="1">
                <a:off x="-232" y="28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7" name="Line 1506"/>
              <p:cNvSpPr>
                <a:spLocks noChangeShapeType="1"/>
              </p:cNvSpPr>
              <p:nvPr/>
            </p:nvSpPr>
            <p:spPr bwMode="auto">
              <a:xfrm flipV="1">
                <a:off x="-232" y="28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8" name="Line 1507"/>
              <p:cNvSpPr>
                <a:spLocks noChangeShapeType="1"/>
              </p:cNvSpPr>
              <p:nvPr/>
            </p:nvSpPr>
            <p:spPr bwMode="auto">
              <a:xfrm flipV="1">
                <a:off x="-232" y="27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49" name="Line 1508"/>
              <p:cNvSpPr>
                <a:spLocks noChangeShapeType="1"/>
              </p:cNvSpPr>
              <p:nvPr/>
            </p:nvSpPr>
            <p:spPr bwMode="auto">
              <a:xfrm flipV="1">
                <a:off x="-232" y="27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0" name="Line 1509"/>
              <p:cNvSpPr>
                <a:spLocks noChangeShapeType="1"/>
              </p:cNvSpPr>
              <p:nvPr/>
            </p:nvSpPr>
            <p:spPr bwMode="auto">
              <a:xfrm flipV="1">
                <a:off x="-232" y="27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1" name="Line 1510"/>
              <p:cNvSpPr>
                <a:spLocks noChangeShapeType="1"/>
              </p:cNvSpPr>
              <p:nvPr/>
            </p:nvSpPr>
            <p:spPr bwMode="auto">
              <a:xfrm flipV="1">
                <a:off x="-232" y="27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2" name="Line 1511"/>
              <p:cNvSpPr>
                <a:spLocks noChangeShapeType="1"/>
              </p:cNvSpPr>
              <p:nvPr/>
            </p:nvSpPr>
            <p:spPr bwMode="auto">
              <a:xfrm flipV="1">
                <a:off x="-232" y="27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3" name="Line 1512"/>
              <p:cNvSpPr>
                <a:spLocks noChangeShapeType="1"/>
              </p:cNvSpPr>
              <p:nvPr/>
            </p:nvSpPr>
            <p:spPr bwMode="auto">
              <a:xfrm flipV="1">
                <a:off x="-232" y="27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4" name="Line 1513"/>
              <p:cNvSpPr>
                <a:spLocks noChangeShapeType="1"/>
              </p:cNvSpPr>
              <p:nvPr/>
            </p:nvSpPr>
            <p:spPr bwMode="auto">
              <a:xfrm flipV="1">
                <a:off x="-232" y="27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5" name="Line 1514"/>
              <p:cNvSpPr>
                <a:spLocks noChangeShapeType="1"/>
              </p:cNvSpPr>
              <p:nvPr/>
            </p:nvSpPr>
            <p:spPr bwMode="auto">
              <a:xfrm flipV="1">
                <a:off x="-232" y="27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6" name="Line 1515"/>
              <p:cNvSpPr>
                <a:spLocks noChangeShapeType="1"/>
              </p:cNvSpPr>
              <p:nvPr/>
            </p:nvSpPr>
            <p:spPr bwMode="auto">
              <a:xfrm flipV="1">
                <a:off x="-232" y="2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7" name="Line 1516"/>
              <p:cNvSpPr>
                <a:spLocks noChangeShapeType="1"/>
              </p:cNvSpPr>
              <p:nvPr/>
            </p:nvSpPr>
            <p:spPr bwMode="auto">
              <a:xfrm flipV="1">
                <a:off x="-232" y="26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8" name="Line 1517"/>
              <p:cNvSpPr>
                <a:spLocks noChangeShapeType="1"/>
              </p:cNvSpPr>
              <p:nvPr/>
            </p:nvSpPr>
            <p:spPr bwMode="auto">
              <a:xfrm flipV="1">
                <a:off x="-232" y="26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59" name="Line 1518"/>
              <p:cNvSpPr>
                <a:spLocks noChangeShapeType="1"/>
              </p:cNvSpPr>
              <p:nvPr/>
            </p:nvSpPr>
            <p:spPr bwMode="auto">
              <a:xfrm flipV="1">
                <a:off x="-232" y="26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0" name="Line 1519"/>
              <p:cNvSpPr>
                <a:spLocks noChangeShapeType="1"/>
              </p:cNvSpPr>
              <p:nvPr/>
            </p:nvSpPr>
            <p:spPr bwMode="auto">
              <a:xfrm flipV="1">
                <a:off x="-232" y="26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1" name="Line 1520"/>
              <p:cNvSpPr>
                <a:spLocks noChangeShapeType="1"/>
              </p:cNvSpPr>
              <p:nvPr/>
            </p:nvSpPr>
            <p:spPr bwMode="auto">
              <a:xfrm flipV="1">
                <a:off x="-232" y="26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2" name="Line 1521"/>
              <p:cNvSpPr>
                <a:spLocks noChangeShapeType="1"/>
              </p:cNvSpPr>
              <p:nvPr/>
            </p:nvSpPr>
            <p:spPr bwMode="auto">
              <a:xfrm flipV="1">
                <a:off x="-232" y="26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3" name="Line 1522"/>
              <p:cNvSpPr>
                <a:spLocks noChangeShapeType="1"/>
              </p:cNvSpPr>
              <p:nvPr/>
            </p:nvSpPr>
            <p:spPr bwMode="auto">
              <a:xfrm flipV="1">
                <a:off x="-232" y="26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4" name="Line 1523"/>
              <p:cNvSpPr>
                <a:spLocks noChangeShapeType="1"/>
              </p:cNvSpPr>
              <p:nvPr/>
            </p:nvSpPr>
            <p:spPr bwMode="auto">
              <a:xfrm flipV="1">
                <a:off x="-232" y="26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5" name="Line 1524"/>
              <p:cNvSpPr>
                <a:spLocks noChangeShapeType="1"/>
              </p:cNvSpPr>
              <p:nvPr/>
            </p:nvSpPr>
            <p:spPr bwMode="auto">
              <a:xfrm flipV="1">
                <a:off x="-232" y="25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6" name="Line 1525"/>
              <p:cNvSpPr>
                <a:spLocks noChangeShapeType="1"/>
              </p:cNvSpPr>
              <p:nvPr/>
            </p:nvSpPr>
            <p:spPr bwMode="auto">
              <a:xfrm flipV="1">
                <a:off x="-232" y="25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7" name="Line 1526"/>
              <p:cNvSpPr>
                <a:spLocks noChangeShapeType="1"/>
              </p:cNvSpPr>
              <p:nvPr/>
            </p:nvSpPr>
            <p:spPr bwMode="auto">
              <a:xfrm flipV="1">
                <a:off x="-232" y="25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8" name="Line 1527"/>
              <p:cNvSpPr>
                <a:spLocks noChangeShapeType="1"/>
              </p:cNvSpPr>
              <p:nvPr/>
            </p:nvSpPr>
            <p:spPr bwMode="auto">
              <a:xfrm flipV="1">
                <a:off x="-232" y="25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69" name="Line 1528"/>
              <p:cNvSpPr>
                <a:spLocks noChangeShapeType="1"/>
              </p:cNvSpPr>
              <p:nvPr/>
            </p:nvSpPr>
            <p:spPr bwMode="auto">
              <a:xfrm flipV="1">
                <a:off x="-232" y="25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0" name="Line 1529"/>
              <p:cNvSpPr>
                <a:spLocks noChangeShapeType="1"/>
              </p:cNvSpPr>
              <p:nvPr/>
            </p:nvSpPr>
            <p:spPr bwMode="auto">
              <a:xfrm flipV="1">
                <a:off x="-232" y="25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1" name="Line 1530"/>
              <p:cNvSpPr>
                <a:spLocks noChangeShapeType="1"/>
              </p:cNvSpPr>
              <p:nvPr/>
            </p:nvSpPr>
            <p:spPr bwMode="auto">
              <a:xfrm flipV="1">
                <a:off x="-232" y="25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2" name="Line 1531"/>
              <p:cNvSpPr>
                <a:spLocks noChangeShapeType="1"/>
              </p:cNvSpPr>
              <p:nvPr/>
            </p:nvSpPr>
            <p:spPr bwMode="auto">
              <a:xfrm flipV="1">
                <a:off x="-232" y="25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3" name="Line 1532"/>
              <p:cNvSpPr>
                <a:spLocks noChangeShapeType="1"/>
              </p:cNvSpPr>
              <p:nvPr/>
            </p:nvSpPr>
            <p:spPr bwMode="auto">
              <a:xfrm flipV="1">
                <a:off x="-232" y="24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4" name="Line 1533"/>
              <p:cNvSpPr>
                <a:spLocks noChangeShapeType="1"/>
              </p:cNvSpPr>
              <p:nvPr/>
            </p:nvSpPr>
            <p:spPr bwMode="auto">
              <a:xfrm flipV="1">
                <a:off x="-232" y="24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5" name="Line 1534"/>
              <p:cNvSpPr>
                <a:spLocks noChangeShapeType="1"/>
              </p:cNvSpPr>
              <p:nvPr/>
            </p:nvSpPr>
            <p:spPr bwMode="auto">
              <a:xfrm flipV="1">
                <a:off x="-232" y="24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6" name="Line 1535"/>
              <p:cNvSpPr>
                <a:spLocks noChangeShapeType="1"/>
              </p:cNvSpPr>
              <p:nvPr/>
            </p:nvSpPr>
            <p:spPr bwMode="auto">
              <a:xfrm flipV="1">
                <a:off x="-232" y="24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7" name="Line 1536"/>
              <p:cNvSpPr>
                <a:spLocks noChangeShapeType="1"/>
              </p:cNvSpPr>
              <p:nvPr/>
            </p:nvSpPr>
            <p:spPr bwMode="auto">
              <a:xfrm flipV="1">
                <a:off x="-232" y="24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8" name="Line 1537"/>
              <p:cNvSpPr>
                <a:spLocks noChangeShapeType="1"/>
              </p:cNvSpPr>
              <p:nvPr/>
            </p:nvSpPr>
            <p:spPr bwMode="auto">
              <a:xfrm flipV="1">
                <a:off x="-232" y="24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79" name="Line 1538"/>
              <p:cNvSpPr>
                <a:spLocks noChangeShapeType="1"/>
              </p:cNvSpPr>
              <p:nvPr/>
            </p:nvSpPr>
            <p:spPr bwMode="auto">
              <a:xfrm flipV="1">
                <a:off x="-232" y="24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0" name="Line 1539"/>
              <p:cNvSpPr>
                <a:spLocks noChangeShapeType="1"/>
              </p:cNvSpPr>
              <p:nvPr/>
            </p:nvSpPr>
            <p:spPr bwMode="auto">
              <a:xfrm flipV="1">
                <a:off x="-232" y="24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1" name="Line 1540"/>
              <p:cNvSpPr>
                <a:spLocks noChangeShapeType="1"/>
              </p:cNvSpPr>
              <p:nvPr/>
            </p:nvSpPr>
            <p:spPr bwMode="auto">
              <a:xfrm flipV="1">
                <a:off x="-232" y="23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2" name="Line 1541"/>
              <p:cNvSpPr>
                <a:spLocks noChangeShapeType="1"/>
              </p:cNvSpPr>
              <p:nvPr/>
            </p:nvSpPr>
            <p:spPr bwMode="auto">
              <a:xfrm flipV="1">
                <a:off x="-232" y="23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3" name="Line 1542"/>
              <p:cNvSpPr>
                <a:spLocks noChangeShapeType="1"/>
              </p:cNvSpPr>
              <p:nvPr/>
            </p:nvSpPr>
            <p:spPr bwMode="auto">
              <a:xfrm flipV="1">
                <a:off x="-232" y="23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4" name="Line 1543"/>
              <p:cNvSpPr>
                <a:spLocks noChangeShapeType="1"/>
              </p:cNvSpPr>
              <p:nvPr/>
            </p:nvSpPr>
            <p:spPr bwMode="auto">
              <a:xfrm flipV="1">
                <a:off x="-232" y="23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5" name="Line 1544"/>
              <p:cNvSpPr>
                <a:spLocks noChangeShapeType="1"/>
              </p:cNvSpPr>
              <p:nvPr/>
            </p:nvSpPr>
            <p:spPr bwMode="auto">
              <a:xfrm flipV="1">
                <a:off x="-232" y="23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6" name="Line 1545"/>
              <p:cNvSpPr>
                <a:spLocks noChangeShapeType="1"/>
              </p:cNvSpPr>
              <p:nvPr/>
            </p:nvSpPr>
            <p:spPr bwMode="auto">
              <a:xfrm flipV="1">
                <a:off x="-232" y="23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7" name="Line 1546"/>
              <p:cNvSpPr>
                <a:spLocks noChangeShapeType="1"/>
              </p:cNvSpPr>
              <p:nvPr/>
            </p:nvSpPr>
            <p:spPr bwMode="auto">
              <a:xfrm flipV="1">
                <a:off x="-232" y="23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8" name="Line 1547"/>
              <p:cNvSpPr>
                <a:spLocks noChangeShapeType="1"/>
              </p:cNvSpPr>
              <p:nvPr/>
            </p:nvSpPr>
            <p:spPr bwMode="auto">
              <a:xfrm flipV="1">
                <a:off x="-232" y="23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89" name="Line 1548"/>
              <p:cNvSpPr>
                <a:spLocks noChangeShapeType="1"/>
              </p:cNvSpPr>
              <p:nvPr/>
            </p:nvSpPr>
            <p:spPr bwMode="auto">
              <a:xfrm flipV="1">
                <a:off x="-232" y="23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0" name="Line 1549"/>
              <p:cNvSpPr>
                <a:spLocks noChangeShapeType="1"/>
              </p:cNvSpPr>
              <p:nvPr/>
            </p:nvSpPr>
            <p:spPr bwMode="auto">
              <a:xfrm flipV="1">
                <a:off x="-232" y="22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1" name="Line 1550"/>
              <p:cNvSpPr>
                <a:spLocks noChangeShapeType="1"/>
              </p:cNvSpPr>
              <p:nvPr/>
            </p:nvSpPr>
            <p:spPr bwMode="auto">
              <a:xfrm flipV="1">
                <a:off x="-232" y="22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2" name="Line 1551"/>
              <p:cNvSpPr>
                <a:spLocks noChangeShapeType="1"/>
              </p:cNvSpPr>
              <p:nvPr/>
            </p:nvSpPr>
            <p:spPr bwMode="auto">
              <a:xfrm flipV="1">
                <a:off x="-232" y="22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3" name="Line 1552"/>
              <p:cNvSpPr>
                <a:spLocks noChangeShapeType="1"/>
              </p:cNvSpPr>
              <p:nvPr/>
            </p:nvSpPr>
            <p:spPr bwMode="auto">
              <a:xfrm flipV="1">
                <a:off x="-232" y="22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4" name="Line 1553"/>
              <p:cNvSpPr>
                <a:spLocks noChangeShapeType="1"/>
              </p:cNvSpPr>
              <p:nvPr/>
            </p:nvSpPr>
            <p:spPr bwMode="auto">
              <a:xfrm flipV="1">
                <a:off x="-232" y="22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5" name="Line 1554"/>
              <p:cNvSpPr>
                <a:spLocks noChangeShapeType="1"/>
              </p:cNvSpPr>
              <p:nvPr/>
            </p:nvSpPr>
            <p:spPr bwMode="auto">
              <a:xfrm flipV="1">
                <a:off x="-232" y="22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6" name="Line 1555"/>
              <p:cNvSpPr>
                <a:spLocks noChangeShapeType="1"/>
              </p:cNvSpPr>
              <p:nvPr/>
            </p:nvSpPr>
            <p:spPr bwMode="auto">
              <a:xfrm flipV="1">
                <a:off x="-232" y="22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7" name="Line 1556"/>
              <p:cNvSpPr>
                <a:spLocks noChangeShapeType="1"/>
              </p:cNvSpPr>
              <p:nvPr/>
            </p:nvSpPr>
            <p:spPr bwMode="auto">
              <a:xfrm flipV="1">
                <a:off x="-232" y="22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8" name="Line 1557"/>
              <p:cNvSpPr>
                <a:spLocks noChangeShapeType="1"/>
              </p:cNvSpPr>
              <p:nvPr/>
            </p:nvSpPr>
            <p:spPr bwMode="auto">
              <a:xfrm flipV="1">
                <a:off x="-232" y="21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499" name="Line 1558"/>
              <p:cNvSpPr>
                <a:spLocks noChangeShapeType="1"/>
              </p:cNvSpPr>
              <p:nvPr/>
            </p:nvSpPr>
            <p:spPr bwMode="auto">
              <a:xfrm flipV="1">
                <a:off x="-232" y="21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0" name="Line 1559"/>
              <p:cNvSpPr>
                <a:spLocks noChangeShapeType="1"/>
              </p:cNvSpPr>
              <p:nvPr/>
            </p:nvSpPr>
            <p:spPr bwMode="auto">
              <a:xfrm flipV="1">
                <a:off x="-232" y="21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1" name="Line 1560"/>
              <p:cNvSpPr>
                <a:spLocks noChangeShapeType="1"/>
              </p:cNvSpPr>
              <p:nvPr/>
            </p:nvSpPr>
            <p:spPr bwMode="auto">
              <a:xfrm flipV="1">
                <a:off x="-232" y="21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2" name="Line 1561"/>
              <p:cNvSpPr>
                <a:spLocks noChangeShapeType="1"/>
              </p:cNvSpPr>
              <p:nvPr/>
            </p:nvSpPr>
            <p:spPr bwMode="auto">
              <a:xfrm flipV="1">
                <a:off x="-232" y="21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3" name="Line 1562"/>
              <p:cNvSpPr>
                <a:spLocks noChangeShapeType="1"/>
              </p:cNvSpPr>
              <p:nvPr/>
            </p:nvSpPr>
            <p:spPr bwMode="auto">
              <a:xfrm flipV="1">
                <a:off x="-232" y="21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4" name="Line 1563"/>
              <p:cNvSpPr>
                <a:spLocks noChangeShapeType="1"/>
              </p:cNvSpPr>
              <p:nvPr/>
            </p:nvSpPr>
            <p:spPr bwMode="auto">
              <a:xfrm flipV="1">
                <a:off x="-232" y="21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5" name="Line 1564"/>
              <p:cNvSpPr>
                <a:spLocks noChangeShapeType="1"/>
              </p:cNvSpPr>
              <p:nvPr/>
            </p:nvSpPr>
            <p:spPr bwMode="auto">
              <a:xfrm flipV="1">
                <a:off x="-232" y="21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6" name="Line 1565"/>
              <p:cNvSpPr>
                <a:spLocks noChangeShapeType="1"/>
              </p:cNvSpPr>
              <p:nvPr/>
            </p:nvSpPr>
            <p:spPr bwMode="auto">
              <a:xfrm flipV="1">
                <a:off x="-232" y="20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7" name="Line 1566"/>
              <p:cNvSpPr>
                <a:spLocks noChangeShapeType="1"/>
              </p:cNvSpPr>
              <p:nvPr/>
            </p:nvSpPr>
            <p:spPr bwMode="auto">
              <a:xfrm flipV="1">
                <a:off x="-232" y="20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8" name="Line 1567"/>
              <p:cNvSpPr>
                <a:spLocks noChangeShapeType="1"/>
              </p:cNvSpPr>
              <p:nvPr/>
            </p:nvSpPr>
            <p:spPr bwMode="auto">
              <a:xfrm flipV="1">
                <a:off x="-232" y="20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09" name="Line 1568"/>
              <p:cNvSpPr>
                <a:spLocks noChangeShapeType="1"/>
              </p:cNvSpPr>
              <p:nvPr/>
            </p:nvSpPr>
            <p:spPr bwMode="auto">
              <a:xfrm flipV="1">
                <a:off x="-232" y="20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0" name="Line 1569"/>
              <p:cNvSpPr>
                <a:spLocks noChangeShapeType="1"/>
              </p:cNvSpPr>
              <p:nvPr/>
            </p:nvSpPr>
            <p:spPr bwMode="auto">
              <a:xfrm flipV="1">
                <a:off x="-232" y="20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1" name="Line 1570"/>
              <p:cNvSpPr>
                <a:spLocks noChangeShapeType="1"/>
              </p:cNvSpPr>
              <p:nvPr/>
            </p:nvSpPr>
            <p:spPr bwMode="auto">
              <a:xfrm flipV="1">
                <a:off x="-232" y="20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2" name="Line 1571"/>
              <p:cNvSpPr>
                <a:spLocks noChangeShapeType="1"/>
              </p:cNvSpPr>
              <p:nvPr/>
            </p:nvSpPr>
            <p:spPr bwMode="auto">
              <a:xfrm flipV="1">
                <a:off x="-232" y="20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3" name="Line 1572"/>
              <p:cNvSpPr>
                <a:spLocks noChangeShapeType="1"/>
              </p:cNvSpPr>
              <p:nvPr/>
            </p:nvSpPr>
            <p:spPr bwMode="auto">
              <a:xfrm flipV="1">
                <a:off x="-232" y="20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4" name="Line 1573"/>
              <p:cNvSpPr>
                <a:spLocks noChangeShapeType="1"/>
              </p:cNvSpPr>
              <p:nvPr/>
            </p:nvSpPr>
            <p:spPr bwMode="auto">
              <a:xfrm flipV="1">
                <a:off x="-232" y="20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5" name="Line 1574"/>
              <p:cNvSpPr>
                <a:spLocks noChangeShapeType="1"/>
              </p:cNvSpPr>
              <p:nvPr/>
            </p:nvSpPr>
            <p:spPr bwMode="auto">
              <a:xfrm flipV="1">
                <a:off x="-232" y="19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6" name="Line 1575"/>
              <p:cNvSpPr>
                <a:spLocks noChangeShapeType="1"/>
              </p:cNvSpPr>
              <p:nvPr/>
            </p:nvSpPr>
            <p:spPr bwMode="auto">
              <a:xfrm flipV="1">
                <a:off x="-232" y="19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7" name="Line 1576"/>
              <p:cNvSpPr>
                <a:spLocks noChangeShapeType="1"/>
              </p:cNvSpPr>
              <p:nvPr/>
            </p:nvSpPr>
            <p:spPr bwMode="auto">
              <a:xfrm flipV="1">
                <a:off x="-232" y="19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8" name="Line 1577"/>
              <p:cNvSpPr>
                <a:spLocks noChangeShapeType="1"/>
              </p:cNvSpPr>
              <p:nvPr/>
            </p:nvSpPr>
            <p:spPr bwMode="auto">
              <a:xfrm flipV="1">
                <a:off x="-232" y="1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19" name="Line 1578"/>
              <p:cNvSpPr>
                <a:spLocks noChangeShapeType="1"/>
              </p:cNvSpPr>
              <p:nvPr/>
            </p:nvSpPr>
            <p:spPr bwMode="auto">
              <a:xfrm flipV="1">
                <a:off x="-232" y="19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0" name="Line 1579"/>
              <p:cNvSpPr>
                <a:spLocks noChangeShapeType="1"/>
              </p:cNvSpPr>
              <p:nvPr/>
            </p:nvSpPr>
            <p:spPr bwMode="auto">
              <a:xfrm flipV="1">
                <a:off x="-232" y="19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1" name="Line 1580"/>
              <p:cNvSpPr>
                <a:spLocks noChangeShapeType="1"/>
              </p:cNvSpPr>
              <p:nvPr/>
            </p:nvSpPr>
            <p:spPr bwMode="auto">
              <a:xfrm flipV="1">
                <a:off x="-232" y="19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2" name="Line 1581"/>
              <p:cNvSpPr>
                <a:spLocks noChangeShapeType="1"/>
              </p:cNvSpPr>
              <p:nvPr/>
            </p:nvSpPr>
            <p:spPr bwMode="auto">
              <a:xfrm flipV="1">
                <a:off x="-232" y="19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3" name="Line 1582"/>
              <p:cNvSpPr>
                <a:spLocks noChangeShapeType="1"/>
              </p:cNvSpPr>
              <p:nvPr/>
            </p:nvSpPr>
            <p:spPr bwMode="auto">
              <a:xfrm flipV="1">
                <a:off x="-232" y="18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4" name="Line 1583"/>
              <p:cNvSpPr>
                <a:spLocks noChangeShapeType="1"/>
              </p:cNvSpPr>
              <p:nvPr/>
            </p:nvSpPr>
            <p:spPr bwMode="auto">
              <a:xfrm flipV="1">
                <a:off x="-232" y="18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5" name="Line 1584"/>
              <p:cNvSpPr>
                <a:spLocks noChangeShapeType="1"/>
              </p:cNvSpPr>
              <p:nvPr/>
            </p:nvSpPr>
            <p:spPr bwMode="auto">
              <a:xfrm flipV="1">
                <a:off x="-232" y="18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6" name="Line 1585"/>
              <p:cNvSpPr>
                <a:spLocks noChangeShapeType="1"/>
              </p:cNvSpPr>
              <p:nvPr/>
            </p:nvSpPr>
            <p:spPr bwMode="auto">
              <a:xfrm flipV="1">
                <a:off x="-232" y="18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7" name="Line 1586"/>
              <p:cNvSpPr>
                <a:spLocks noChangeShapeType="1"/>
              </p:cNvSpPr>
              <p:nvPr/>
            </p:nvSpPr>
            <p:spPr bwMode="auto">
              <a:xfrm flipV="1">
                <a:off x="-232" y="18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8" name="Line 1587"/>
              <p:cNvSpPr>
                <a:spLocks noChangeShapeType="1"/>
              </p:cNvSpPr>
              <p:nvPr/>
            </p:nvSpPr>
            <p:spPr bwMode="auto">
              <a:xfrm flipV="1">
                <a:off x="-232" y="18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29" name="Line 1588"/>
              <p:cNvSpPr>
                <a:spLocks noChangeShapeType="1"/>
              </p:cNvSpPr>
              <p:nvPr/>
            </p:nvSpPr>
            <p:spPr bwMode="auto">
              <a:xfrm flipV="1">
                <a:off x="-232" y="18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0" name="Line 1589"/>
              <p:cNvSpPr>
                <a:spLocks noChangeShapeType="1"/>
              </p:cNvSpPr>
              <p:nvPr/>
            </p:nvSpPr>
            <p:spPr bwMode="auto">
              <a:xfrm flipV="1">
                <a:off x="-232" y="18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1" name="Line 1590"/>
              <p:cNvSpPr>
                <a:spLocks noChangeShapeType="1"/>
              </p:cNvSpPr>
              <p:nvPr/>
            </p:nvSpPr>
            <p:spPr bwMode="auto">
              <a:xfrm flipV="1">
                <a:off x="-232" y="17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2" name="Line 1591"/>
              <p:cNvSpPr>
                <a:spLocks noChangeShapeType="1"/>
              </p:cNvSpPr>
              <p:nvPr/>
            </p:nvSpPr>
            <p:spPr bwMode="auto">
              <a:xfrm flipV="1">
                <a:off x="-232" y="17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3" name="Line 1592"/>
              <p:cNvSpPr>
                <a:spLocks noChangeShapeType="1"/>
              </p:cNvSpPr>
              <p:nvPr/>
            </p:nvSpPr>
            <p:spPr bwMode="auto">
              <a:xfrm flipV="1">
                <a:off x="-232" y="17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4" name="Line 1593"/>
              <p:cNvSpPr>
                <a:spLocks noChangeShapeType="1"/>
              </p:cNvSpPr>
              <p:nvPr/>
            </p:nvSpPr>
            <p:spPr bwMode="auto">
              <a:xfrm flipV="1">
                <a:off x="-232" y="17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5" name="Line 1594"/>
              <p:cNvSpPr>
                <a:spLocks noChangeShapeType="1"/>
              </p:cNvSpPr>
              <p:nvPr/>
            </p:nvSpPr>
            <p:spPr bwMode="auto">
              <a:xfrm flipV="1">
                <a:off x="-232" y="17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6" name="Line 1595"/>
              <p:cNvSpPr>
                <a:spLocks noChangeShapeType="1"/>
              </p:cNvSpPr>
              <p:nvPr/>
            </p:nvSpPr>
            <p:spPr bwMode="auto">
              <a:xfrm flipV="1">
                <a:off x="-232" y="17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7" name="Line 1596"/>
              <p:cNvSpPr>
                <a:spLocks noChangeShapeType="1"/>
              </p:cNvSpPr>
              <p:nvPr/>
            </p:nvSpPr>
            <p:spPr bwMode="auto">
              <a:xfrm flipV="1">
                <a:off x="-232" y="17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8" name="Line 1597"/>
              <p:cNvSpPr>
                <a:spLocks noChangeShapeType="1"/>
              </p:cNvSpPr>
              <p:nvPr/>
            </p:nvSpPr>
            <p:spPr bwMode="auto">
              <a:xfrm flipV="1">
                <a:off x="-232" y="17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39" name="Line 1598"/>
              <p:cNvSpPr>
                <a:spLocks noChangeShapeType="1"/>
              </p:cNvSpPr>
              <p:nvPr/>
            </p:nvSpPr>
            <p:spPr bwMode="auto">
              <a:xfrm flipV="1">
                <a:off x="-232" y="17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0" name="Line 1599"/>
              <p:cNvSpPr>
                <a:spLocks noChangeShapeType="1"/>
              </p:cNvSpPr>
              <p:nvPr/>
            </p:nvSpPr>
            <p:spPr bwMode="auto">
              <a:xfrm flipV="1">
                <a:off x="-232" y="16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1" name="Line 1600"/>
              <p:cNvSpPr>
                <a:spLocks noChangeShapeType="1"/>
              </p:cNvSpPr>
              <p:nvPr/>
            </p:nvSpPr>
            <p:spPr bwMode="auto">
              <a:xfrm flipV="1">
                <a:off x="-232" y="16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2" name="Line 1601"/>
              <p:cNvSpPr>
                <a:spLocks noChangeShapeType="1"/>
              </p:cNvSpPr>
              <p:nvPr/>
            </p:nvSpPr>
            <p:spPr bwMode="auto">
              <a:xfrm flipV="1">
                <a:off x="-232" y="16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3" name="Line 1602"/>
              <p:cNvSpPr>
                <a:spLocks noChangeShapeType="1"/>
              </p:cNvSpPr>
              <p:nvPr/>
            </p:nvSpPr>
            <p:spPr bwMode="auto">
              <a:xfrm flipV="1">
                <a:off x="-232" y="16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4" name="Line 1603"/>
              <p:cNvSpPr>
                <a:spLocks noChangeShapeType="1"/>
              </p:cNvSpPr>
              <p:nvPr/>
            </p:nvSpPr>
            <p:spPr bwMode="auto">
              <a:xfrm flipV="1">
                <a:off x="-232" y="16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5" name="Line 1604"/>
              <p:cNvSpPr>
                <a:spLocks noChangeShapeType="1"/>
              </p:cNvSpPr>
              <p:nvPr/>
            </p:nvSpPr>
            <p:spPr bwMode="auto">
              <a:xfrm flipV="1">
                <a:off x="-232" y="16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6" name="Line 1605"/>
              <p:cNvSpPr>
                <a:spLocks noChangeShapeType="1"/>
              </p:cNvSpPr>
              <p:nvPr/>
            </p:nvSpPr>
            <p:spPr bwMode="auto">
              <a:xfrm flipV="1">
                <a:off x="-232" y="16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7" name="Line 1606"/>
              <p:cNvSpPr>
                <a:spLocks noChangeShapeType="1"/>
              </p:cNvSpPr>
              <p:nvPr/>
            </p:nvSpPr>
            <p:spPr bwMode="auto">
              <a:xfrm flipV="1">
                <a:off x="-232" y="3302"/>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8" name="Line 1607"/>
              <p:cNvSpPr>
                <a:spLocks noChangeShapeType="1"/>
              </p:cNvSpPr>
              <p:nvPr/>
            </p:nvSpPr>
            <p:spPr bwMode="auto">
              <a:xfrm>
                <a:off x="-232" y="1618"/>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49" name="Freeform 1608"/>
              <p:cNvSpPr>
                <a:spLocks noEditPoints="1"/>
              </p:cNvSpPr>
              <p:nvPr/>
            </p:nvSpPr>
            <p:spPr bwMode="auto">
              <a:xfrm>
                <a:off x="-241" y="3386"/>
                <a:ext cx="45" cy="70"/>
              </a:xfrm>
              <a:custGeom>
                <a:avLst/>
                <a:gdLst>
                  <a:gd name="T0" fmla="*/ 0 w 89"/>
                  <a:gd name="T1" fmla="*/ 70 h 139"/>
                  <a:gd name="T2" fmla="*/ 0 w 89"/>
                  <a:gd name="T3" fmla="*/ 47 h 139"/>
                  <a:gd name="T4" fmla="*/ 5 w 89"/>
                  <a:gd name="T5" fmla="*/ 29 h 139"/>
                  <a:gd name="T6" fmla="*/ 9 w 89"/>
                  <a:gd name="T7" fmla="*/ 21 h 139"/>
                  <a:gd name="T8" fmla="*/ 14 w 89"/>
                  <a:gd name="T9" fmla="*/ 12 h 139"/>
                  <a:gd name="T10" fmla="*/ 19 w 89"/>
                  <a:gd name="T11" fmla="*/ 7 h 139"/>
                  <a:gd name="T12" fmla="*/ 26 w 89"/>
                  <a:gd name="T13" fmla="*/ 3 h 139"/>
                  <a:gd name="T14" fmla="*/ 35 w 89"/>
                  <a:gd name="T15" fmla="*/ 0 h 139"/>
                  <a:gd name="T16" fmla="*/ 44 w 89"/>
                  <a:gd name="T17" fmla="*/ 0 h 139"/>
                  <a:gd name="T18" fmla="*/ 56 w 89"/>
                  <a:gd name="T19" fmla="*/ 0 h 139"/>
                  <a:gd name="T20" fmla="*/ 65 w 89"/>
                  <a:gd name="T21" fmla="*/ 3 h 139"/>
                  <a:gd name="T22" fmla="*/ 70 w 89"/>
                  <a:gd name="T23" fmla="*/ 7 h 139"/>
                  <a:gd name="T24" fmla="*/ 75 w 89"/>
                  <a:gd name="T25" fmla="*/ 12 h 139"/>
                  <a:gd name="T26" fmla="*/ 78 w 89"/>
                  <a:gd name="T27" fmla="*/ 15 h 139"/>
                  <a:gd name="T28" fmla="*/ 82 w 89"/>
                  <a:gd name="T29" fmla="*/ 26 h 139"/>
                  <a:gd name="T30" fmla="*/ 85 w 89"/>
                  <a:gd name="T31" fmla="*/ 36 h 139"/>
                  <a:gd name="T32" fmla="*/ 89 w 89"/>
                  <a:gd name="T33" fmla="*/ 50 h 139"/>
                  <a:gd name="T34" fmla="*/ 89 w 89"/>
                  <a:gd name="T35" fmla="*/ 70 h 139"/>
                  <a:gd name="T36" fmla="*/ 89 w 89"/>
                  <a:gd name="T37" fmla="*/ 90 h 139"/>
                  <a:gd name="T38" fmla="*/ 84 w 89"/>
                  <a:gd name="T39" fmla="*/ 108 h 139"/>
                  <a:gd name="T40" fmla="*/ 80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4 w 89"/>
                  <a:gd name="T55" fmla="*/ 125 h 139"/>
                  <a:gd name="T56" fmla="*/ 5 w 89"/>
                  <a:gd name="T57" fmla="*/ 111 h 139"/>
                  <a:gd name="T58" fmla="*/ 2 w 89"/>
                  <a:gd name="T59" fmla="*/ 92 h 139"/>
                  <a:gd name="T60" fmla="*/ 0 w 89"/>
                  <a:gd name="T61" fmla="*/ 70 h 139"/>
                  <a:gd name="T62" fmla="*/ 17 w 89"/>
                  <a:gd name="T63" fmla="*/ 70 h 139"/>
                  <a:gd name="T64" fmla="*/ 17 w 89"/>
                  <a:gd name="T65" fmla="*/ 89 h 139"/>
                  <a:gd name="T66" fmla="*/ 21 w 89"/>
                  <a:gd name="T67" fmla="*/ 103 h 139"/>
                  <a:gd name="T68" fmla="*/ 24 w 89"/>
                  <a:gd name="T69" fmla="*/ 113 h 139"/>
                  <a:gd name="T70" fmla="*/ 31 w 89"/>
                  <a:gd name="T71" fmla="*/ 118 h 139"/>
                  <a:gd name="T72" fmla="*/ 37 w 89"/>
                  <a:gd name="T73" fmla="*/ 122 h 139"/>
                  <a:gd name="T74" fmla="*/ 44 w 89"/>
                  <a:gd name="T75" fmla="*/ 124 h 139"/>
                  <a:gd name="T76" fmla="*/ 52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2 w 89"/>
                  <a:gd name="T97" fmla="*/ 15 h 139"/>
                  <a:gd name="T98" fmla="*/ 44 w 89"/>
                  <a:gd name="T99" fmla="*/ 15 h 139"/>
                  <a:gd name="T100" fmla="*/ 37 w 89"/>
                  <a:gd name="T101" fmla="*/ 15 h 139"/>
                  <a:gd name="T102" fmla="*/ 31 w 89"/>
                  <a:gd name="T103" fmla="*/ 19 h 139"/>
                  <a:gd name="T104" fmla="*/ 26 w 89"/>
                  <a:gd name="T105" fmla="*/ 24 h 139"/>
                  <a:gd name="T106" fmla="*/ 21 w 89"/>
                  <a:gd name="T107" fmla="*/ 35 h 139"/>
                  <a:gd name="T108" fmla="*/ 19 w 89"/>
                  <a:gd name="T109" fmla="*/ 50 h 139"/>
                  <a:gd name="T110" fmla="*/ 17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5" y="29"/>
                    </a:lnTo>
                    <a:lnTo>
                      <a:pt x="9" y="21"/>
                    </a:lnTo>
                    <a:lnTo>
                      <a:pt x="14" y="12"/>
                    </a:lnTo>
                    <a:lnTo>
                      <a:pt x="19" y="7"/>
                    </a:lnTo>
                    <a:lnTo>
                      <a:pt x="26" y="3"/>
                    </a:lnTo>
                    <a:lnTo>
                      <a:pt x="35" y="0"/>
                    </a:lnTo>
                    <a:lnTo>
                      <a:pt x="44" y="0"/>
                    </a:lnTo>
                    <a:lnTo>
                      <a:pt x="56" y="0"/>
                    </a:lnTo>
                    <a:lnTo>
                      <a:pt x="65" y="3"/>
                    </a:lnTo>
                    <a:lnTo>
                      <a:pt x="70" y="7"/>
                    </a:lnTo>
                    <a:lnTo>
                      <a:pt x="75" y="12"/>
                    </a:lnTo>
                    <a:lnTo>
                      <a:pt x="78" y="15"/>
                    </a:lnTo>
                    <a:lnTo>
                      <a:pt x="82" y="26"/>
                    </a:lnTo>
                    <a:lnTo>
                      <a:pt x="85" y="36"/>
                    </a:lnTo>
                    <a:lnTo>
                      <a:pt x="89" y="50"/>
                    </a:lnTo>
                    <a:lnTo>
                      <a:pt x="89" y="70"/>
                    </a:lnTo>
                    <a:lnTo>
                      <a:pt x="89" y="90"/>
                    </a:lnTo>
                    <a:lnTo>
                      <a:pt x="84" y="108"/>
                    </a:lnTo>
                    <a:lnTo>
                      <a:pt x="80" y="118"/>
                    </a:lnTo>
                    <a:lnTo>
                      <a:pt x="75" y="125"/>
                    </a:lnTo>
                    <a:lnTo>
                      <a:pt x="70" y="131"/>
                    </a:lnTo>
                    <a:lnTo>
                      <a:pt x="63" y="136"/>
                    </a:lnTo>
                    <a:lnTo>
                      <a:pt x="54" y="138"/>
                    </a:lnTo>
                    <a:lnTo>
                      <a:pt x="44" y="139"/>
                    </a:lnTo>
                    <a:lnTo>
                      <a:pt x="26" y="136"/>
                    </a:lnTo>
                    <a:lnTo>
                      <a:pt x="14" y="125"/>
                    </a:lnTo>
                    <a:lnTo>
                      <a:pt x="5" y="111"/>
                    </a:lnTo>
                    <a:lnTo>
                      <a:pt x="2" y="92"/>
                    </a:lnTo>
                    <a:lnTo>
                      <a:pt x="0" y="70"/>
                    </a:lnTo>
                    <a:close/>
                    <a:moveTo>
                      <a:pt x="17" y="70"/>
                    </a:moveTo>
                    <a:lnTo>
                      <a:pt x="17" y="89"/>
                    </a:lnTo>
                    <a:lnTo>
                      <a:pt x="21" y="103"/>
                    </a:lnTo>
                    <a:lnTo>
                      <a:pt x="24" y="113"/>
                    </a:lnTo>
                    <a:lnTo>
                      <a:pt x="31" y="118"/>
                    </a:lnTo>
                    <a:lnTo>
                      <a:pt x="37" y="122"/>
                    </a:lnTo>
                    <a:lnTo>
                      <a:pt x="44" y="124"/>
                    </a:lnTo>
                    <a:lnTo>
                      <a:pt x="52" y="122"/>
                    </a:lnTo>
                    <a:lnTo>
                      <a:pt x="58" y="118"/>
                    </a:lnTo>
                    <a:lnTo>
                      <a:pt x="63" y="113"/>
                    </a:lnTo>
                    <a:lnTo>
                      <a:pt x="68" y="103"/>
                    </a:lnTo>
                    <a:lnTo>
                      <a:pt x="70" y="89"/>
                    </a:lnTo>
                    <a:lnTo>
                      <a:pt x="72" y="70"/>
                    </a:lnTo>
                    <a:lnTo>
                      <a:pt x="70" y="50"/>
                    </a:lnTo>
                    <a:lnTo>
                      <a:pt x="68" y="35"/>
                    </a:lnTo>
                    <a:lnTo>
                      <a:pt x="65" y="26"/>
                    </a:lnTo>
                    <a:lnTo>
                      <a:pt x="58" y="19"/>
                    </a:lnTo>
                    <a:lnTo>
                      <a:pt x="52" y="15"/>
                    </a:lnTo>
                    <a:lnTo>
                      <a:pt x="44" y="15"/>
                    </a:lnTo>
                    <a:lnTo>
                      <a:pt x="37" y="15"/>
                    </a:lnTo>
                    <a:lnTo>
                      <a:pt x="31" y="19"/>
                    </a:lnTo>
                    <a:lnTo>
                      <a:pt x="26" y="24"/>
                    </a:lnTo>
                    <a:lnTo>
                      <a:pt x="21" y="35"/>
                    </a:lnTo>
                    <a:lnTo>
                      <a:pt x="19" y="50"/>
                    </a:lnTo>
                    <a:lnTo>
                      <a:pt x="17"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550" name="Line 1609"/>
              <p:cNvSpPr>
                <a:spLocks noChangeShapeType="1"/>
              </p:cNvSpPr>
              <p:nvPr/>
            </p:nvSpPr>
            <p:spPr bwMode="auto">
              <a:xfrm flipV="1">
                <a:off x="176" y="33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51" name="Line 1610"/>
              <p:cNvSpPr>
                <a:spLocks noChangeShapeType="1"/>
              </p:cNvSpPr>
              <p:nvPr/>
            </p:nvSpPr>
            <p:spPr bwMode="auto">
              <a:xfrm flipV="1">
                <a:off x="176" y="33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552" name="Line 1611"/>
              <p:cNvSpPr>
                <a:spLocks noChangeShapeType="1"/>
              </p:cNvSpPr>
              <p:nvPr/>
            </p:nvSpPr>
            <p:spPr bwMode="auto">
              <a:xfrm flipV="1">
                <a:off x="176" y="32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7" name="Group 1813"/>
            <p:cNvGrpSpPr>
              <a:grpSpLocks/>
            </p:cNvGrpSpPr>
            <p:nvPr/>
          </p:nvGrpSpPr>
          <p:grpSpPr bwMode="auto">
            <a:xfrm>
              <a:off x="167" y="1618"/>
              <a:ext cx="417" cy="1838"/>
              <a:chOff x="167" y="1618"/>
              <a:chExt cx="417" cy="1838"/>
            </a:xfrm>
          </p:grpSpPr>
          <p:sp>
            <p:nvSpPr>
              <p:cNvPr id="14153" name="Line 1613"/>
              <p:cNvSpPr>
                <a:spLocks noChangeShapeType="1"/>
              </p:cNvSpPr>
              <p:nvPr/>
            </p:nvSpPr>
            <p:spPr bwMode="auto">
              <a:xfrm flipV="1">
                <a:off x="176" y="32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54" name="Line 1614"/>
              <p:cNvSpPr>
                <a:spLocks noChangeShapeType="1"/>
              </p:cNvSpPr>
              <p:nvPr/>
            </p:nvSpPr>
            <p:spPr bwMode="auto">
              <a:xfrm flipV="1">
                <a:off x="176" y="32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55" name="Line 1615"/>
              <p:cNvSpPr>
                <a:spLocks noChangeShapeType="1"/>
              </p:cNvSpPr>
              <p:nvPr/>
            </p:nvSpPr>
            <p:spPr bwMode="auto">
              <a:xfrm flipV="1">
                <a:off x="176" y="32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56" name="Line 1616"/>
              <p:cNvSpPr>
                <a:spLocks noChangeShapeType="1"/>
              </p:cNvSpPr>
              <p:nvPr/>
            </p:nvSpPr>
            <p:spPr bwMode="auto">
              <a:xfrm flipV="1">
                <a:off x="176" y="32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57" name="Line 1617"/>
              <p:cNvSpPr>
                <a:spLocks noChangeShapeType="1"/>
              </p:cNvSpPr>
              <p:nvPr/>
            </p:nvSpPr>
            <p:spPr bwMode="auto">
              <a:xfrm flipV="1">
                <a:off x="176" y="32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58" name="Line 1618"/>
              <p:cNvSpPr>
                <a:spLocks noChangeShapeType="1"/>
              </p:cNvSpPr>
              <p:nvPr/>
            </p:nvSpPr>
            <p:spPr bwMode="auto">
              <a:xfrm flipV="1">
                <a:off x="176" y="32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59" name="Line 1619"/>
              <p:cNvSpPr>
                <a:spLocks noChangeShapeType="1"/>
              </p:cNvSpPr>
              <p:nvPr/>
            </p:nvSpPr>
            <p:spPr bwMode="auto">
              <a:xfrm flipV="1">
                <a:off x="176" y="32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0" name="Line 1620"/>
              <p:cNvSpPr>
                <a:spLocks noChangeShapeType="1"/>
              </p:cNvSpPr>
              <p:nvPr/>
            </p:nvSpPr>
            <p:spPr bwMode="auto">
              <a:xfrm flipV="1">
                <a:off x="176" y="32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1" name="Line 1621"/>
              <p:cNvSpPr>
                <a:spLocks noChangeShapeType="1"/>
              </p:cNvSpPr>
              <p:nvPr/>
            </p:nvSpPr>
            <p:spPr bwMode="auto">
              <a:xfrm flipV="1">
                <a:off x="176" y="31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2" name="Line 1622"/>
              <p:cNvSpPr>
                <a:spLocks noChangeShapeType="1"/>
              </p:cNvSpPr>
              <p:nvPr/>
            </p:nvSpPr>
            <p:spPr bwMode="auto">
              <a:xfrm flipV="1">
                <a:off x="176" y="31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3" name="Line 1623"/>
              <p:cNvSpPr>
                <a:spLocks noChangeShapeType="1"/>
              </p:cNvSpPr>
              <p:nvPr/>
            </p:nvSpPr>
            <p:spPr bwMode="auto">
              <a:xfrm flipV="1">
                <a:off x="176" y="31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4" name="Line 1624"/>
              <p:cNvSpPr>
                <a:spLocks noChangeShapeType="1"/>
              </p:cNvSpPr>
              <p:nvPr/>
            </p:nvSpPr>
            <p:spPr bwMode="auto">
              <a:xfrm flipV="1">
                <a:off x="176" y="31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5" name="Line 1625"/>
              <p:cNvSpPr>
                <a:spLocks noChangeShapeType="1"/>
              </p:cNvSpPr>
              <p:nvPr/>
            </p:nvSpPr>
            <p:spPr bwMode="auto">
              <a:xfrm flipV="1">
                <a:off x="176" y="31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6" name="Line 1626"/>
              <p:cNvSpPr>
                <a:spLocks noChangeShapeType="1"/>
              </p:cNvSpPr>
              <p:nvPr/>
            </p:nvSpPr>
            <p:spPr bwMode="auto">
              <a:xfrm flipV="1">
                <a:off x="176" y="31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7" name="Line 1627"/>
              <p:cNvSpPr>
                <a:spLocks noChangeShapeType="1"/>
              </p:cNvSpPr>
              <p:nvPr/>
            </p:nvSpPr>
            <p:spPr bwMode="auto">
              <a:xfrm flipV="1">
                <a:off x="176" y="31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8" name="Line 1628"/>
              <p:cNvSpPr>
                <a:spLocks noChangeShapeType="1"/>
              </p:cNvSpPr>
              <p:nvPr/>
            </p:nvSpPr>
            <p:spPr bwMode="auto">
              <a:xfrm flipV="1">
                <a:off x="176" y="31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69" name="Line 1629"/>
              <p:cNvSpPr>
                <a:spLocks noChangeShapeType="1"/>
              </p:cNvSpPr>
              <p:nvPr/>
            </p:nvSpPr>
            <p:spPr bwMode="auto">
              <a:xfrm flipV="1">
                <a:off x="176" y="30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0" name="Line 1630"/>
              <p:cNvSpPr>
                <a:spLocks noChangeShapeType="1"/>
              </p:cNvSpPr>
              <p:nvPr/>
            </p:nvSpPr>
            <p:spPr bwMode="auto">
              <a:xfrm flipV="1">
                <a:off x="176" y="30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1" name="Line 1631"/>
              <p:cNvSpPr>
                <a:spLocks noChangeShapeType="1"/>
              </p:cNvSpPr>
              <p:nvPr/>
            </p:nvSpPr>
            <p:spPr bwMode="auto">
              <a:xfrm flipV="1">
                <a:off x="176" y="30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2" name="Line 1632"/>
              <p:cNvSpPr>
                <a:spLocks noChangeShapeType="1"/>
              </p:cNvSpPr>
              <p:nvPr/>
            </p:nvSpPr>
            <p:spPr bwMode="auto">
              <a:xfrm flipV="1">
                <a:off x="176" y="30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3" name="Line 1633"/>
              <p:cNvSpPr>
                <a:spLocks noChangeShapeType="1"/>
              </p:cNvSpPr>
              <p:nvPr/>
            </p:nvSpPr>
            <p:spPr bwMode="auto">
              <a:xfrm flipV="1">
                <a:off x="176"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4" name="Line 1634"/>
              <p:cNvSpPr>
                <a:spLocks noChangeShapeType="1"/>
              </p:cNvSpPr>
              <p:nvPr/>
            </p:nvSpPr>
            <p:spPr bwMode="auto">
              <a:xfrm flipV="1">
                <a:off x="176" y="30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5" name="Line 1635"/>
              <p:cNvSpPr>
                <a:spLocks noChangeShapeType="1"/>
              </p:cNvSpPr>
              <p:nvPr/>
            </p:nvSpPr>
            <p:spPr bwMode="auto">
              <a:xfrm flipV="1">
                <a:off x="176" y="30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6" name="Line 1636"/>
              <p:cNvSpPr>
                <a:spLocks noChangeShapeType="1"/>
              </p:cNvSpPr>
              <p:nvPr/>
            </p:nvSpPr>
            <p:spPr bwMode="auto">
              <a:xfrm flipV="1">
                <a:off x="176" y="30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7" name="Line 1637"/>
              <p:cNvSpPr>
                <a:spLocks noChangeShapeType="1"/>
              </p:cNvSpPr>
              <p:nvPr/>
            </p:nvSpPr>
            <p:spPr bwMode="auto">
              <a:xfrm flipV="1">
                <a:off x="176" y="29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8" name="Line 1638"/>
              <p:cNvSpPr>
                <a:spLocks noChangeShapeType="1"/>
              </p:cNvSpPr>
              <p:nvPr/>
            </p:nvSpPr>
            <p:spPr bwMode="auto">
              <a:xfrm flipV="1">
                <a:off x="176" y="29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79" name="Line 1639"/>
              <p:cNvSpPr>
                <a:spLocks noChangeShapeType="1"/>
              </p:cNvSpPr>
              <p:nvPr/>
            </p:nvSpPr>
            <p:spPr bwMode="auto">
              <a:xfrm flipV="1">
                <a:off x="176" y="29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0" name="Line 1640"/>
              <p:cNvSpPr>
                <a:spLocks noChangeShapeType="1"/>
              </p:cNvSpPr>
              <p:nvPr/>
            </p:nvSpPr>
            <p:spPr bwMode="auto">
              <a:xfrm flipV="1">
                <a:off x="176" y="29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1" name="Line 1641"/>
              <p:cNvSpPr>
                <a:spLocks noChangeShapeType="1"/>
              </p:cNvSpPr>
              <p:nvPr/>
            </p:nvSpPr>
            <p:spPr bwMode="auto">
              <a:xfrm flipV="1">
                <a:off x="176" y="29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2" name="Line 1642"/>
              <p:cNvSpPr>
                <a:spLocks noChangeShapeType="1"/>
              </p:cNvSpPr>
              <p:nvPr/>
            </p:nvSpPr>
            <p:spPr bwMode="auto">
              <a:xfrm flipV="1">
                <a:off x="176" y="29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3" name="Line 1643"/>
              <p:cNvSpPr>
                <a:spLocks noChangeShapeType="1"/>
              </p:cNvSpPr>
              <p:nvPr/>
            </p:nvSpPr>
            <p:spPr bwMode="auto">
              <a:xfrm flipV="1">
                <a:off x="176" y="29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4" name="Line 1644"/>
              <p:cNvSpPr>
                <a:spLocks noChangeShapeType="1"/>
              </p:cNvSpPr>
              <p:nvPr/>
            </p:nvSpPr>
            <p:spPr bwMode="auto">
              <a:xfrm flipV="1">
                <a:off x="176" y="29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5" name="Line 1645"/>
              <p:cNvSpPr>
                <a:spLocks noChangeShapeType="1"/>
              </p:cNvSpPr>
              <p:nvPr/>
            </p:nvSpPr>
            <p:spPr bwMode="auto">
              <a:xfrm flipV="1">
                <a:off x="176" y="29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6" name="Line 1646"/>
              <p:cNvSpPr>
                <a:spLocks noChangeShapeType="1"/>
              </p:cNvSpPr>
              <p:nvPr/>
            </p:nvSpPr>
            <p:spPr bwMode="auto">
              <a:xfrm flipV="1">
                <a:off x="176" y="28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7" name="Line 1647"/>
              <p:cNvSpPr>
                <a:spLocks noChangeShapeType="1"/>
              </p:cNvSpPr>
              <p:nvPr/>
            </p:nvSpPr>
            <p:spPr bwMode="auto">
              <a:xfrm flipV="1">
                <a:off x="176" y="28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8" name="Line 1648"/>
              <p:cNvSpPr>
                <a:spLocks noChangeShapeType="1"/>
              </p:cNvSpPr>
              <p:nvPr/>
            </p:nvSpPr>
            <p:spPr bwMode="auto">
              <a:xfrm flipV="1">
                <a:off x="176" y="28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89" name="Line 1649"/>
              <p:cNvSpPr>
                <a:spLocks noChangeShapeType="1"/>
              </p:cNvSpPr>
              <p:nvPr/>
            </p:nvSpPr>
            <p:spPr bwMode="auto">
              <a:xfrm flipV="1">
                <a:off x="176" y="28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0" name="Line 1650"/>
              <p:cNvSpPr>
                <a:spLocks noChangeShapeType="1"/>
              </p:cNvSpPr>
              <p:nvPr/>
            </p:nvSpPr>
            <p:spPr bwMode="auto">
              <a:xfrm flipV="1">
                <a:off x="176" y="28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1" name="Line 1651"/>
              <p:cNvSpPr>
                <a:spLocks noChangeShapeType="1"/>
              </p:cNvSpPr>
              <p:nvPr/>
            </p:nvSpPr>
            <p:spPr bwMode="auto">
              <a:xfrm flipV="1">
                <a:off x="176" y="28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2" name="Line 1652"/>
              <p:cNvSpPr>
                <a:spLocks noChangeShapeType="1"/>
              </p:cNvSpPr>
              <p:nvPr/>
            </p:nvSpPr>
            <p:spPr bwMode="auto">
              <a:xfrm flipV="1">
                <a:off x="176" y="28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3" name="Line 1653"/>
              <p:cNvSpPr>
                <a:spLocks noChangeShapeType="1"/>
              </p:cNvSpPr>
              <p:nvPr/>
            </p:nvSpPr>
            <p:spPr bwMode="auto">
              <a:xfrm flipV="1">
                <a:off x="176" y="28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4" name="Line 1654"/>
              <p:cNvSpPr>
                <a:spLocks noChangeShapeType="1"/>
              </p:cNvSpPr>
              <p:nvPr/>
            </p:nvSpPr>
            <p:spPr bwMode="auto">
              <a:xfrm flipV="1">
                <a:off x="176" y="27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5" name="Line 1655"/>
              <p:cNvSpPr>
                <a:spLocks noChangeShapeType="1"/>
              </p:cNvSpPr>
              <p:nvPr/>
            </p:nvSpPr>
            <p:spPr bwMode="auto">
              <a:xfrm flipV="1">
                <a:off x="176" y="27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6" name="Line 1656"/>
              <p:cNvSpPr>
                <a:spLocks noChangeShapeType="1"/>
              </p:cNvSpPr>
              <p:nvPr/>
            </p:nvSpPr>
            <p:spPr bwMode="auto">
              <a:xfrm flipV="1">
                <a:off x="176" y="27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7" name="Line 1657"/>
              <p:cNvSpPr>
                <a:spLocks noChangeShapeType="1"/>
              </p:cNvSpPr>
              <p:nvPr/>
            </p:nvSpPr>
            <p:spPr bwMode="auto">
              <a:xfrm flipV="1">
                <a:off x="176" y="27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8" name="Line 1658"/>
              <p:cNvSpPr>
                <a:spLocks noChangeShapeType="1"/>
              </p:cNvSpPr>
              <p:nvPr/>
            </p:nvSpPr>
            <p:spPr bwMode="auto">
              <a:xfrm flipV="1">
                <a:off x="176" y="27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99" name="Line 1659"/>
              <p:cNvSpPr>
                <a:spLocks noChangeShapeType="1"/>
              </p:cNvSpPr>
              <p:nvPr/>
            </p:nvSpPr>
            <p:spPr bwMode="auto">
              <a:xfrm flipV="1">
                <a:off x="176" y="27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0" name="Line 1660"/>
              <p:cNvSpPr>
                <a:spLocks noChangeShapeType="1"/>
              </p:cNvSpPr>
              <p:nvPr/>
            </p:nvSpPr>
            <p:spPr bwMode="auto">
              <a:xfrm flipV="1">
                <a:off x="176" y="27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1" name="Line 1661"/>
              <p:cNvSpPr>
                <a:spLocks noChangeShapeType="1"/>
              </p:cNvSpPr>
              <p:nvPr/>
            </p:nvSpPr>
            <p:spPr bwMode="auto">
              <a:xfrm flipV="1">
                <a:off x="176" y="27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2" name="Line 1662"/>
              <p:cNvSpPr>
                <a:spLocks noChangeShapeType="1"/>
              </p:cNvSpPr>
              <p:nvPr/>
            </p:nvSpPr>
            <p:spPr bwMode="auto">
              <a:xfrm flipV="1">
                <a:off x="176" y="2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3" name="Line 1663"/>
              <p:cNvSpPr>
                <a:spLocks noChangeShapeType="1"/>
              </p:cNvSpPr>
              <p:nvPr/>
            </p:nvSpPr>
            <p:spPr bwMode="auto">
              <a:xfrm flipV="1">
                <a:off x="176" y="26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4" name="Line 1664"/>
              <p:cNvSpPr>
                <a:spLocks noChangeShapeType="1"/>
              </p:cNvSpPr>
              <p:nvPr/>
            </p:nvSpPr>
            <p:spPr bwMode="auto">
              <a:xfrm flipV="1">
                <a:off x="176" y="26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5" name="Line 1665"/>
              <p:cNvSpPr>
                <a:spLocks noChangeShapeType="1"/>
              </p:cNvSpPr>
              <p:nvPr/>
            </p:nvSpPr>
            <p:spPr bwMode="auto">
              <a:xfrm flipV="1">
                <a:off x="176" y="26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6" name="Line 1666"/>
              <p:cNvSpPr>
                <a:spLocks noChangeShapeType="1"/>
              </p:cNvSpPr>
              <p:nvPr/>
            </p:nvSpPr>
            <p:spPr bwMode="auto">
              <a:xfrm flipV="1">
                <a:off x="176" y="26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7" name="Line 1667"/>
              <p:cNvSpPr>
                <a:spLocks noChangeShapeType="1"/>
              </p:cNvSpPr>
              <p:nvPr/>
            </p:nvSpPr>
            <p:spPr bwMode="auto">
              <a:xfrm flipV="1">
                <a:off x="176" y="26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8" name="Line 1668"/>
              <p:cNvSpPr>
                <a:spLocks noChangeShapeType="1"/>
              </p:cNvSpPr>
              <p:nvPr/>
            </p:nvSpPr>
            <p:spPr bwMode="auto">
              <a:xfrm flipV="1">
                <a:off x="176" y="26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09" name="Line 1669"/>
              <p:cNvSpPr>
                <a:spLocks noChangeShapeType="1"/>
              </p:cNvSpPr>
              <p:nvPr/>
            </p:nvSpPr>
            <p:spPr bwMode="auto">
              <a:xfrm flipV="1">
                <a:off x="176" y="26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0" name="Line 1670"/>
              <p:cNvSpPr>
                <a:spLocks noChangeShapeType="1"/>
              </p:cNvSpPr>
              <p:nvPr/>
            </p:nvSpPr>
            <p:spPr bwMode="auto">
              <a:xfrm flipV="1">
                <a:off x="176" y="26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1" name="Line 1671"/>
              <p:cNvSpPr>
                <a:spLocks noChangeShapeType="1"/>
              </p:cNvSpPr>
              <p:nvPr/>
            </p:nvSpPr>
            <p:spPr bwMode="auto">
              <a:xfrm flipV="1">
                <a:off x="176" y="25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2" name="Line 1672"/>
              <p:cNvSpPr>
                <a:spLocks noChangeShapeType="1"/>
              </p:cNvSpPr>
              <p:nvPr/>
            </p:nvSpPr>
            <p:spPr bwMode="auto">
              <a:xfrm flipV="1">
                <a:off x="176" y="25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3" name="Line 1673"/>
              <p:cNvSpPr>
                <a:spLocks noChangeShapeType="1"/>
              </p:cNvSpPr>
              <p:nvPr/>
            </p:nvSpPr>
            <p:spPr bwMode="auto">
              <a:xfrm flipV="1">
                <a:off x="176" y="25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4" name="Line 1674"/>
              <p:cNvSpPr>
                <a:spLocks noChangeShapeType="1"/>
              </p:cNvSpPr>
              <p:nvPr/>
            </p:nvSpPr>
            <p:spPr bwMode="auto">
              <a:xfrm flipV="1">
                <a:off x="176" y="25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5" name="Line 1675"/>
              <p:cNvSpPr>
                <a:spLocks noChangeShapeType="1"/>
              </p:cNvSpPr>
              <p:nvPr/>
            </p:nvSpPr>
            <p:spPr bwMode="auto">
              <a:xfrm flipV="1">
                <a:off x="176" y="25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6" name="Line 1676"/>
              <p:cNvSpPr>
                <a:spLocks noChangeShapeType="1"/>
              </p:cNvSpPr>
              <p:nvPr/>
            </p:nvSpPr>
            <p:spPr bwMode="auto">
              <a:xfrm flipV="1">
                <a:off x="176" y="25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7" name="Line 1677"/>
              <p:cNvSpPr>
                <a:spLocks noChangeShapeType="1"/>
              </p:cNvSpPr>
              <p:nvPr/>
            </p:nvSpPr>
            <p:spPr bwMode="auto">
              <a:xfrm flipV="1">
                <a:off x="176" y="25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8" name="Line 1678"/>
              <p:cNvSpPr>
                <a:spLocks noChangeShapeType="1"/>
              </p:cNvSpPr>
              <p:nvPr/>
            </p:nvSpPr>
            <p:spPr bwMode="auto">
              <a:xfrm flipV="1">
                <a:off x="176" y="25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19" name="Line 1679"/>
              <p:cNvSpPr>
                <a:spLocks noChangeShapeType="1"/>
              </p:cNvSpPr>
              <p:nvPr/>
            </p:nvSpPr>
            <p:spPr bwMode="auto">
              <a:xfrm flipV="1">
                <a:off x="176" y="24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0" name="Line 1680"/>
              <p:cNvSpPr>
                <a:spLocks noChangeShapeType="1"/>
              </p:cNvSpPr>
              <p:nvPr/>
            </p:nvSpPr>
            <p:spPr bwMode="auto">
              <a:xfrm flipV="1">
                <a:off x="176" y="24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1" name="Line 1681"/>
              <p:cNvSpPr>
                <a:spLocks noChangeShapeType="1"/>
              </p:cNvSpPr>
              <p:nvPr/>
            </p:nvSpPr>
            <p:spPr bwMode="auto">
              <a:xfrm flipV="1">
                <a:off x="176" y="24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2" name="Line 1682"/>
              <p:cNvSpPr>
                <a:spLocks noChangeShapeType="1"/>
              </p:cNvSpPr>
              <p:nvPr/>
            </p:nvSpPr>
            <p:spPr bwMode="auto">
              <a:xfrm flipV="1">
                <a:off x="176" y="24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3" name="Line 1683"/>
              <p:cNvSpPr>
                <a:spLocks noChangeShapeType="1"/>
              </p:cNvSpPr>
              <p:nvPr/>
            </p:nvSpPr>
            <p:spPr bwMode="auto">
              <a:xfrm flipV="1">
                <a:off x="176" y="24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4" name="Line 1684"/>
              <p:cNvSpPr>
                <a:spLocks noChangeShapeType="1"/>
              </p:cNvSpPr>
              <p:nvPr/>
            </p:nvSpPr>
            <p:spPr bwMode="auto">
              <a:xfrm flipV="1">
                <a:off x="176" y="24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5" name="Line 1685"/>
              <p:cNvSpPr>
                <a:spLocks noChangeShapeType="1"/>
              </p:cNvSpPr>
              <p:nvPr/>
            </p:nvSpPr>
            <p:spPr bwMode="auto">
              <a:xfrm flipV="1">
                <a:off x="176" y="24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6" name="Line 1686"/>
              <p:cNvSpPr>
                <a:spLocks noChangeShapeType="1"/>
              </p:cNvSpPr>
              <p:nvPr/>
            </p:nvSpPr>
            <p:spPr bwMode="auto">
              <a:xfrm flipV="1">
                <a:off x="176" y="24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7" name="Line 1687"/>
              <p:cNvSpPr>
                <a:spLocks noChangeShapeType="1"/>
              </p:cNvSpPr>
              <p:nvPr/>
            </p:nvSpPr>
            <p:spPr bwMode="auto">
              <a:xfrm flipV="1">
                <a:off x="176" y="23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8" name="Line 1688"/>
              <p:cNvSpPr>
                <a:spLocks noChangeShapeType="1"/>
              </p:cNvSpPr>
              <p:nvPr/>
            </p:nvSpPr>
            <p:spPr bwMode="auto">
              <a:xfrm flipV="1">
                <a:off x="176" y="23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29" name="Line 1689"/>
              <p:cNvSpPr>
                <a:spLocks noChangeShapeType="1"/>
              </p:cNvSpPr>
              <p:nvPr/>
            </p:nvSpPr>
            <p:spPr bwMode="auto">
              <a:xfrm flipV="1">
                <a:off x="176" y="23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0" name="Line 1690"/>
              <p:cNvSpPr>
                <a:spLocks noChangeShapeType="1"/>
              </p:cNvSpPr>
              <p:nvPr/>
            </p:nvSpPr>
            <p:spPr bwMode="auto">
              <a:xfrm flipV="1">
                <a:off x="176" y="23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1" name="Line 1691"/>
              <p:cNvSpPr>
                <a:spLocks noChangeShapeType="1"/>
              </p:cNvSpPr>
              <p:nvPr/>
            </p:nvSpPr>
            <p:spPr bwMode="auto">
              <a:xfrm flipV="1">
                <a:off x="176" y="23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2" name="Line 1692"/>
              <p:cNvSpPr>
                <a:spLocks noChangeShapeType="1"/>
              </p:cNvSpPr>
              <p:nvPr/>
            </p:nvSpPr>
            <p:spPr bwMode="auto">
              <a:xfrm flipV="1">
                <a:off x="176" y="23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3" name="Line 1693"/>
              <p:cNvSpPr>
                <a:spLocks noChangeShapeType="1"/>
              </p:cNvSpPr>
              <p:nvPr/>
            </p:nvSpPr>
            <p:spPr bwMode="auto">
              <a:xfrm flipV="1">
                <a:off x="176" y="23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4" name="Line 1694"/>
              <p:cNvSpPr>
                <a:spLocks noChangeShapeType="1"/>
              </p:cNvSpPr>
              <p:nvPr/>
            </p:nvSpPr>
            <p:spPr bwMode="auto">
              <a:xfrm flipV="1">
                <a:off x="176" y="23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5" name="Line 1695"/>
              <p:cNvSpPr>
                <a:spLocks noChangeShapeType="1"/>
              </p:cNvSpPr>
              <p:nvPr/>
            </p:nvSpPr>
            <p:spPr bwMode="auto">
              <a:xfrm flipV="1">
                <a:off x="176" y="23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6" name="Line 1696"/>
              <p:cNvSpPr>
                <a:spLocks noChangeShapeType="1"/>
              </p:cNvSpPr>
              <p:nvPr/>
            </p:nvSpPr>
            <p:spPr bwMode="auto">
              <a:xfrm flipV="1">
                <a:off x="176" y="22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7" name="Line 1697"/>
              <p:cNvSpPr>
                <a:spLocks noChangeShapeType="1"/>
              </p:cNvSpPr>
              <p:nvPr/>
            </p:nvSpPr>
            <p:spPr bwMode="auto">
              <a:xfrm flipV="1">
                <a:off x="176" y="22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8" name="Line 1698"/>
              <p:cNvSpPr>
                <a:spLocks noChangeShapeType="1"/>
              </p:cNvSpPr>
              <p:nvPr/>
            </p:nvSpPr>
            <p:spPr bwMode="auto">
              <a:xfrm flipV="1">
                <a:off x="176" y="22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39" name="Line 1699"/>
              <p:cNvSpPr>
                <a:spLocks noChangeShapeType="1"/>
              </p:cNvSpPr>
              <p:nvPr/>
            </p:nvSpPr>
            <p:spPr bwMode="auto">
              <a:xfrm flipV="1">
                <a:off x="176" y="22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0" name="Line 1700"/>
              <p:cNvSpPr>
                <a:spLocks noChangeShapeType="1"/>
              </p:cNvSpPr>
              <p:nvPr/>
            </p:nvSpPr>
            <p:spPr bwMode="auto">
              <a:xfrm flipV="1">
                <a:off x="176" y="22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1" name="Line 1701"/>
              <p:cNvSpPr>
                <a:spLocks noChangeShapeType="1"/>
              </p:cNvSpPr>
              <p:nvPr/>
            </p:nvSpPr>
            <p:spPr bwMode="auto">
              <a:xfrm flipV="1">
                <a:off x="176" y="22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2" name="Line 1702"/>
              <p:cNvSpPr>
                <a:spLocks noChangeShapeType="1"/>
              </p:cNvSpPr>
              <p:nvPr/>
            </p:nvSpPr>
            <p:spPr bwMode="auto">
              <a:xfrm flipV="1">
                <a:off x="176" y="22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3" name="Line 1703"/>
              <p:cNvSpPr>
                <a:spLocks noChangeShapeType="1"/>
              </p:cNvSpPr>
              <p:nvPr/>
            </p:nvSpPr>
            <p:spPr bwMode="auto">
              <a:xfrm flipV="1">
                <a:off x="176" y="22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4" name="Line 1704"/>
              <p:cNvSpPr>
                <a:spLocks noChangeShapeType="1"/>
              </p:cNvSpPr>
              <p:nvPr/>
            </p:nvSpPr>
            <p:spPr bwMode="auto">
              <a:xfrm flipV="1">
                <a:off x="176" y="21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5" name="Line 1705"/>
              <p:cNvSpPr>
                <a:spLocks noChangeShapeType="1"/>
              </p:cNvSpPr>
              <p:nvPr/>
            </p:nvSpPr>
            <p:spPr bwMode="auto">
              <a:xfrm flipV="1">
                <a:off x="176" y="21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6" name="Line 1706"/>
              <p:cNvSpPr>
                <a:spLocks noChangeShapeType="1"/>
              </p:cNvSpPr>
              <p:nvPr/>
            </p:nvSpPr>
            <p:spPr bwMode="auto">
              <a:xfrm flipV="1">
                <a:off x="176" y="21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7" name="Line 1707"/>
              <p:cNvSpPr>
                <a:spLocks noChangeShapeType="1"/>
              </p:cNvSpPr>
              <p:nvPr/>
            </p:nvSpPr>
            <p:spPr bwMode="auto">
              <a:xfrm flipV="1">
                <a:off x="176" y="21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8" name="Line 1708"/>
              <p:cNvSpPr>
                <a:spLocks noChangeShapeType="1"/>
              </p:cNvSpPr>
              <p:nvPr/>
            </p:nvSpPr>
            <p:spPr bwMode="auto">
              <a:xfrm flipV="1">
                <a:off x="176" y="21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49" name="Line 1709"/>
              <p:cNvSpPr>
                <a:spLocks noChangeShapeType="1"/>
              </p:cNvSpPr>
              <p:nvPr/>
            </p:nvSpPr>
            <p:spPr bwMode="auto">
              <a:xfrm flipV="1">
                <a:off x="176" y="21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0" name="Line 1710"/>
              <p:cNvSpPr>
                <a:spLocks noChangeShapeType="1"/>
              </p:cNvSpPr>
              <p:nvPr/>
            </p:nvSpPr>
            <p:spPr bwMode="auto">
              <a:xfrm flipV="1">
                <a:off x="176" y="21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1" name="Line 1711"/>
              <p:cNvSpPr>
                <a:spLocks noChangeShapeType="1"/>
              </p:cNvSpPr>
              <p:nvPr/>
            </p:nvSpPr>
            <p:spPr bwMode="auto">
              <a:xfrm flipV="1">
                <a:off x="176" y="21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2" name="Line 1712"/>
              <p:cNvSpPr>
                <a:spLocks noChangeShapeType="1"/>
              </p:cNvSpPr>
              <p:nvPr/>
            </p:nvSpPr>
            <p:spPr bwMode="auto">
              <a:xfrm flipV="1">
                <a:off x="176" y="20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3" name="Line 1713"/>
              <p:cNvSpPr>
                <a:spLocks noChangeShapeType="1"/>
              </p:cNvSpPr>
              <p:nvPr/>
            </p:nvSpPr>
            <p:spPr bwMode="auto">
              <a:xfrm flipV="1">
                <a:off x="176" y="20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4" name="Line 1714"/>
              <p:cNvSpPr>
                <a:spLocks noChangeShapeType="1"/>
              </p:cNvSpPr>
              <p:nvPr/>
            </p:nvSpPr>
            <p:spPr bwMode="auto">
              <a:xfrm flipV="1">
                <a:off x="176" y="20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5" name="Line 1715"/>
              <p:cNvSpPr>
                <a:spLocks noChangeShapeType="1"/>
              </p:cNvSpPr>
              <p:nvPr/>
            </p:nvSpPr>
            <p:spPr bwMode="auto">
              <a:xfrm flipV="1">
                <a:off x="176" y="20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6" name="Line 1716"/>
              <p:cNvSpPr>
                <a:spLocks noChangeShapeType="1"/>
              </p:cNvSpPr>
              <p:nvPr/>
            </p:nvSpPr>
            <p:spPr bwMode="auto">
              <a:xfrm flipV="1">
                <a:off x="176" y="20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7" name="Line 1717"/>
              <p:cNvSpPr>
                <a:spLocks noChangeShapeType="1"/>
              </p:cNvSpPr>
              <p:nvPr/>
            </p:nvSpPr>
            <p:spPr bwMode="auto">
              <a:xfrm flipV="1">
                <a:off x="176" y="20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8" name="Line 1718"/>
              <p:cNvSpPr>
                <a:spLocks noChangeShapeType="1"/>
              </p:cNvSpPr>
              <p:nvPr/>
            </p:nvSpPr>
            <p:spPr bwMode="auto">
              <a:xfrm flipV="1">
                <a:off x="176" y="20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59" name="Line 1719"/>
              <p:cNvSpPr>
                <a:spLocks noChangeShapeType="1"/>
              </p:cNvSpPr>
              <p:nvPr/>
            </p:nvSpPr>
            <p:spPr bwMode="auto">
              <a:xfrm flipV="1">
                <a:off x="176" y="20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0" name="Line 1720"/>
              <p:cNvSpPr>
                <a:spLocks noChangeShapeType="1"/>
              </p:cNvSpPr>
              <p:nvPr/>
            </p:nvSpPr>
            <p:spPr bwMode="auto">
              <a:xfrm flipV="1">
                <a:off x="176" y="20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1" name="Line 1721"/>
              <p:cNvSpPr>
                <a:spLocks noChangeShapeType="1"/>
              </p:cNvSpPr>
              <p:nvPr/>
            </p:nvSpPr>
            <p:spPr bwMode="auto">
              <a:xfrm flipV="1">
                <a:off x="176" y="19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2" name="Line 1722"/>
              <p:cNvSpPr>
                <a:spLocks noChangeShapeType="1"/>
              </p:cNvSpPr>
              <p:nvPr/>
            </p:nvSpPr>
            <p:spPr bwMode="auto">
              <a:xfrm flipV="1">
                <a:off x="176" y="19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3" name="Line 1723"/>
              <p:cNvSpPr>
                <a:spLocks noChangeShapeType="1"/>
              </p:cNvSpPr>
              <p:nvPr/>
            </p:nvSpPr>
            <p:spPr bwMode="auto">
              <a:xfrm flipV="1">
                <a:off x="176" y="19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4" name="Line 1724"/>
              <p:cNvSpPr>
                <a:spLocks noChangeShapeType="1"/>
              </p:cNvSpPr>
              <p:nvPr/>
            </p:nvSpPr>
            <p:spPr bwMode="auto">
              <a:xfrm flipV="1">
                <a:off x="176" y="1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5" name="Line 1725"/>
              <p:cNvSpPr>
                <a:spLocks noChangeShapeType="1"/>
              </p:cNvSpPr>
              <p:nvPr/>
            </p:nvSpPr>
            <p:spPr bwMode="auto">
              <a:xfrm flipV="1">
                <a:off x="176" y="19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6" name="Line 1726"/>
              <p:cNvSpPr>
                <a:spLocks noChangeShapeType="1"/>
              </p:cNvSpPr>
              <p:nvPr/>
            </p:nvSpPr>
            <p:spPr bwMode="auto">
              <a:xfrm flipV="1">
                <a:off x="176" y="19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7" name="Line 1727"/>
              <p:cNvSpPr>
                <a:spLocks noChangeShapeType="1"/>
              </p:cNvSpPr>
              <p:nvPr/>
            </p:nvSpPr>
            <p:spPr bwMode="auto">
              <a:xfrm flipV="1">
                <a:off x="176" y="19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8" name="Line 1728"/>
              <p:cNvSpPr>
                <a:spLocks noChangeShapeType="1"/>
              </p:cNvSpPr>
              <p:nvPr/>
            </p:nvSpPr>
            <p:spPr bwMode="auto">
              <a:xfrm flipV="1">
                <a:off x="176" y="19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69" name="Line 1729"/>
              <p:cNvSpPr>
                <a:spLocks noChangeShapeType="1"/>
              </p:cNvSpPr>
              <p:nvPr/>
            </p:nvSpPr>
            <p:spPr bwMode="auto">
              <a:xfrm flipV="1">
                <a:off x="176" y="18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0" name="Line 1730"/>
              <p:cNvSpPr>
                <a:spLocks noChangeShapeType="1"/>
              </p:cNvSpPr>
              <p:nvPr/>
            </p:nvSpPr>
            <p:spPr bwMode="auto">
              <a:xfrm flipV="1">
                <a:off x="176" y="18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1" name="Line 1731"/>
              <p:cNvSpPr>
                <a:spLocks noChangeShapeType="1"/>
              </p:cNvSpPr>
              <p:nvPr/>
            </p:nvSpPr>
            <p:spPr bwMode="auto">
              <a:xfrm flipV="1">
                <a:off x="176" y="18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2" name="Line 1732"/>
              <p:cNvSpPr>
                <a:spLocks noChangeShapeType="1"/>
              </p:cNvSpPr>
              <p:nvPr/>
            </p:nvSpPr>
            <p:spPr bwMode="auto">
              <a:xfrm flipV="1">
                <a:off x="176" y="18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3" name="Line 1733"/>
              <p:cNvSpPr>
                <a:spLocks noChangeShapeType="1"/>
              </p:cNvSpPr>
              <p:nvPr/>
            </p:nvSpPr>
            <p:spPr bwMode="auto">
              <a:xfrm flipV="1">
                <a:off x="176" y="18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4" name="Line 1734"/>
              <p:cNvSpPr>
                <a:spLocks noChangeShapeType="1"/>
              </p:cNvSpPr>
              <p:nvPr/>
            </p:nvSpPr>
            <p:spPr bwMode="auto">
              <a:xfrm flipV="1">
                <a:off x="176" y="18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5" name="Line 1735"/>
              <p:cNvSpPr>
                <a:spLocks noChangeShapeType="1"/>
              </p:cNvSpPr>
              <p:nvPr/>
            </p:nvSpPr>
            <p:spPr bwMode="auto">
              <a:xfrm flipV="1">
                <a:off x="176" y="18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6" name="Line 1736"/>
              <p:cNvSpPr>
                <a:spLocks noChangeShapeType="1"/>
              </p:cNvSpPr>
              <p:nvPr/>
            </p:nvSpPr>
            <p:spPr bwMode="auto">
              <a:xfrm flipV="1">
                <a:off x="176" y="18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7" name="Line 1737"/>
              <p:cNvSpPr>
                <a:spLocks noChangeShapeType="1"/>
              </p:cNvSpPr>
              <p:nvPr/>
            </p:nvSpPr>
            <p:spPr bwMode="auto">
              <a:xfrm flipV="1">
                <a:off x="176" y="17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8" name="Line 1738"/>
              <p:cNvSpPr>
                <a:spLocks noChangeShapeType="1"/>
              </p:cNvSpPr>
              <p:nvPr/>
            </p:nvSpPr>
            <p:spPr bwMode="auto">
              <a:xfrm flipV="1">
                <a:off x="176" y="17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79" name="Line 1739"/>
              <p:cNvSpPr>
                <a:spLocks noChangeShapeType="1"/>
              </p:cNvSpPr>
              <p:nvPr/>
            </p:nvSpPr>
            <p:spPr bwMode="auto">
              <a:xfrm flipV="1">
                <a:off x="176" y="17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0" name="Line 1740"/>
              <p:cNvSpPr>
                <a:spLocks noChangeShapeType="1"/>
              </p:cNvSpPr>
              <p:nvPr/>
            </p:nvSpPr>
            <p:spPr bwMode="auto">
              <a:xfrm flipV="1">
                <a:off x="176" y="17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1" name="Line 1741"/>
              <p:cNvSpPr>
                <a:spLocks noChangeShapeType="1"/>
              </p:cNvSpPr>
              <p:nvPr/>
            </p:nvSpPr>
            <p:spPr bwMode="auto">
              <a:xfrm flipV="1">
                <a:off x="176" y="17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2" name="Line 1742"/>
              <p:cNvSpPr>
                <a:spLocks noChangeShapeType="1"/>
              </p:cNvSpPr>
              <p:nvPr/>
            </p:nvSpPr>
            <p:spPr bwMode="auto">
              <a:xfrm flipV="1">
                <a:off x="176" y="17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3" name="Line 1743"/>
              <p:cNvSpPr>
                <a:spLocks noChangeShapeType="1"/>
              </p:cNvSpPr>
              <p:nvPr/>
            </p:nvSpPr>
            <p:spPr bwMode="auto">
              <a:xfrm flipV="1">
                <a:off x="176" y="17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4" name="Line 1744"/>
              <p:cNvSpPr>
                <a:spLocks noChangeShapeType="1"/>
              </p:cNvSpPr>
              <p:nvPr/>
            </p:nvSpPr>
            <p:spPr bwMode="auto">
              <a:xfrm flipV="1">
                <a:off x="176" y="17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5" name="Line 1745"/>
              <p:cNvSpPr>
                <a:spLocks noChangeShapeType="1"/>
              </p:cNvSpPr>
              <p:nvPr/>
            </p:nvSpPr>
            <p:spPr bwMode="auto">
              <a:xfrm flipV="1">
                <a:off x="176" y="17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6" name="Line 1746"/>
              <p:cNvSpPr>
                <a:spLocks noChangeShapeType="1"/>
              </p:cNvSpPr>
              <p:nvPr/>
            </p:nvSpPr>
            <p:spPr bwMode="auto">
              <a:xfrm flipV="1">
                <a:off x="176" y="16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7" name="Line 1747"/>
              <p:cNvSpPr>
                <a:spLocks noChangeShapeType="1"/>
              </p:cNvSpPr>
              <p:nvPr/>
            </p:nvSpPr>
            <p:spPr bwMode="auto">
              <a:xfrm flipV="1">
                <a:off x="176" y="16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8" name="Line 1748"/>
              <p:cNvSpPr>
                <a:spLocks noChangeShapeType="1"/>
              </p:cNvSpPr>
              <p:nvPr/>
            </p:nvSpPr>
            <p:spPr bwMode="auto">
              <a:xfrm flipV="1">
                <a:off x="176" y="16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89" name="Line 1749"/>
              <p:cNvSpPr>
                <a:spLocks noChangeShapeType="1"/>
              </p:cNvSpPr>
              <p:nvPr/>
            </p:nvSpPr>
            <p:spPr bwMode="auto">
              <a:xfrm flipV="1">
                <a:off x="176" y="16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90" name="Line 1750"/>
              <p:cNvSpPr>
                <a:spLocks noChangeShapeType="1"/>
              </p:cNvSpPr>
              <p:nvPr/>
            </p:nvSpPr>
            <p:spPr bwMode="auto">
              <a:xfrm flipV="1">
                <a:off x="176" y="16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91" name="Line 1751"/>
              <p:cNvSpPr>
                <a:spLocks noChangeShapeType="1"/>
              </p:cNvSpPr>
              <p:nvPr/>
            </p:nvSpPr>
            <p:spPr bwMode="auto">
              <a:xfrm flipV="1">
                <a:off x="176" y="16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92" name="Line 1752"/>
              <p:cNvSpPr>
                <a:spLocks noChangeShapeType="1"/>
              </p:cNvSpPr>
              <p:nvPr/>
            </p:nvSpPr>
            <p:spPr bwMode="auto">
              <a:xfrm flipV="1">
                <a:off x="176" y="16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93" name="Line 1753"/>
              <p:cNvSpPr>
                <a:spLocks noChangeShapeType="1"/>
              </p:cNvSpPr>
              <p:nvPr/>
            </p:nvSpPr>
            <p:spPr bwMode="auto">
              <a:xfrm flipV="1">
                <a:off x="176" y="3302"/>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94" name="Line 1754"/>
              <p:cNvSpPr>
                <a:spLocks noChangeShapeType="1"/>
              </p:cNvSpPr>
              <p:nvPr/>
            </p:nvSpPr>
            <p:spPr bwMode="auto">
              <a:xfrm>
                <a:off x="176" y="1618"/>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95" name="Freeform 1755"/>
              <p:cNvSpPr>
                <a:spLocks/>
              </p:cNvSpPr>
              <p:nvPr/>
            </p:nvSpPr>
            <p:spPr bwMode="auto">
              <a:xfrm>
                <a:off x="167" y="3387"/>
                <a:ext cx="45" cy="69"/>
              </a:xfrm>
              <a:custGeom>
                <a:avLst/>
                <a:gdLst>
                  <a:gd name="T0" fmla="*/ 0 w 91"/>
                  <a:gd name="T1" fmla="*/ 100 h 138"/>
                  <a:gd name="T2" fmla="*/ 18 w 91"/>
                  <a:gd name="T3" fmla="*/ 98 h 138"/>
                  <a:gd name="T4" fmla="*/ 21 w 91"/>
                  <a:gd name="T5" fmla="*/ 105 h 138"/>
                  <a:gd name="T6" fmla="*/ 23 w 91"/>
                  <a:gd name="T7" fmla="*/ 112 h 138"/>
                  <a:gd name="T8" fmla="*/ 26 w 91"/>
                  <a:gd name="T9" fmla="*/ 116 h 138"/>
                  <a:gd name="T10" fmla="*/ 31 w 91"/>
                  <a:gd name="T11" fmla="*/ 119 h 138"/>
                  <a:gd name="T12" fmla="*/ 37 w 91"/>
                  <a:gd name="T13" fmla="*/ 121 h 138"/>
                  <a:gd name="T14" fmla="*/ 44 w 91"/>
                  <a:gd name="T15" fmla="*/ 123 h 138"/>
                  <a:gd name="T16" fmla="*/ 52 w 91"/>
                  <a:gd name="T17" fmla="*/ 121 h 138"/>
                  <a:gd name="T18" fmla="*/ 59 w 91"/>
                  <a:gd name="T19" fmla="*/ 117 h 138"/>
                  <a:gd name="T20" fmla="*/ 65 w 91"/>
                  <a:gd name="T21" fmla="*/ 114 h 138"/>
                  <a:gd name="T22" fmla="*/ 70 w 91"/>
                  <a:gd name="T23" fmla="*/ 107 h 138"/>
                  <a:gd name="T24" fmla="*/ 72 w 91"/>
                  <a:gd name="T25" fmla="*/ 98 h 138"/>
                  <a:gd name="T26" fmla="*/ 72 w 91"/>
                  <a:gd name="T27" fmla="*/ 89 h 138"/>
                  <a:gd name="T28" fmla="*/ 72 w 91"/>
                  <a:gd name="T29" fmla="*/ 81 h 138"/>
                  <a:gd name="T30" fmla="*/ 70 w 91"/>
                  <a:gd name="T31" fmla="*/ 74 h 138"/>
                  <a:gd name="T32" fmla="*/ 65 w 91"/>
                  <a:gd name="T33" fmla="*/ 69 h 138"/>
                  <a:gd name="T34" fmla="*/ 59 w 91"/>
                  <a:gd name="T35" fmla="*/ 63 h 138"/>
                  <a:gd name="T36" fmla="*/ 52 w 91"/>
                  <a:gd name="T37" fmla="*/ 62 h 138"/>
                  <a:gd name="T38" fmla="*/ 44 w 91"/>
                  <a:gd name="T39" fmla="*/ 60 h 138"/>
                  <a:gd name="T40" fmla="*/ 37 w 91"/>
                  <a:gd name="T41" fmla="*/ 62 h 138"/>
                  <a:gd name="T42" fmla="*/ 30 w 91"/>
                  <a:gd name="T43" fmla="*/ 63 h 138"/>
                  <a:gd name="T44" fmla="*/ 25 w 91"/>
                  <a:gd name="T45" fmla="*/ 67 h 138"/>
                  <a:gd name="T46" fmla="*/ 21 w 91"/>
                  <a:gd name="T47" fmla="*/ 72 h 138"/>
                  <a:gd name="T48" fmla="*/ 2 w 91"/>
                  <a:gd name="T49" fmla="*/ 70 h 138"/>
                  <a:gd name="T50" fmla="*/ 16 w 91"/>
                  <a:gd name="T51" fmla="*/ 0 h 138"/>
                  <a:gd name="T52" fmla="*/ 82 w 91"/>
                  <a:gd name="T53" fmla="*/ 0 h 138"/>
                  <a:gd name="T54" fmla="*/ 82 w 91"/>
                  <a:gd name="T55" fmla="*/ 18 h 138"/>
                  <a:gd name="T56" fmla="*/ 31 w 91"/>
                  <a:gd name="T57" fmla="*/ 18 h 138"/>
                  <a:gd name="T58" fmla="*/ 25 w 91"/>
                  <a:gd name="T59" fmla="*/ 53 h 138"/>
                  <a:gd name="T60" fmla="*/ 31 w 91"/>
                  <a:gd name="T61" fmla="*/ 48 h 138"/>
                  <a:gd name="T62" fmla="*/ 40 w 91"/>
                  <a:gd name="T63" fmla="*/ 46 h 138"/>
                  <a:gd name="T64" fmla="*/ 49 w 91"/>
                  <a:gd name="T65" fmla="*/ 44 h 138"/>
                  <a:gd name="T66" fmla="*/ 65 w 91"/>
                  <a:gd name="T67" fmla="*/ 48 h 138"/>
                  <a:gd name="T68" fmla="*/ 79 w 91"/>
                  <a:gd name="T69" fmla="*/ 56 h 138"/>
                  <a:gd name="T70" fmla="*/ 87 w 91"/>
                  <a:gd name="T71" fmla="*/ 70 h 138"/>
                  <a:gd name="T72" fmla="*/ 91 w 91"/>
                  <a:gd name="T73" fmla="*/ 89 h 138"/>
                  <a:gd name="T74" fmla="*/ 87 w 91"/>
                  <a:gd name="T75" fmla="*/ 107 h 138"/>
                  <a:gd name="T76" fmla="*/ 80 w 91"/>
                  <a:gd name="T77" fmla="*/ 121 h 138"/>
                  <a:gd name="T78" fmla="*/ 65 w 91"/>
                  <a:gd name="T79" fmla="*/ 133 h 138"/>
                  <a:gd name="T80" fmla="*/ 44 w 91"/>
                  <a:gd name="T81" fmla="*/ 138 h 138"/>
                  <a:gd name="T82" fmla="*/ 28 w 91"/>
                  <a:gd name="T83" fmla="*/ 135 h 138"/>
                  <a:gd name="T84" fmla="*/ 14 w 91"/>
                  <a:gd name="T85" fmla="*/ 128 h 138"/>
                  <a:gd name="T86" fmla="*/ 9 w 91"/>
                  <a:gd name="T87" fmla="*/ 123 h 138"/>
                  <a:gd name="T88" fmla="*/ 5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18" y="98"/>
                    </a:lnTo>
                    <a:lnTo>
                      <a:pt x="21" y="105"/>
                    </a:lnTo>
                    <a:lnTo>
                      <a:pt x="23" y="112"/>
                    </a:lnTo>
                    <a:lnTo>
                      <a:pt x="26" y="116"/>
                    </a:lnTo>
                    <a:lnTo>
                      <a:pt x="31" y="119"/>
                    </a:lnTo>
                    <a:lnTo>
                      <a:pt x="37" y="121"/>
                    </a:lnTo>
                    <a:lnTo>
                      <a:pt x="44" y="123"/>
                    </a:lnTo>
                    <a:lnTo>
                      <a:pt x="52" y="121"/>
                    </a:lnTo>
                    <a:lnTo>
                      <a:pt x="59" y="117"/>
                    </a:lnTo>
                    <a:lnTo>
                      <a:pt x="65" y="114"/>
                    </a:lnTo>
                    <a:lnTo>
                      <a:pt x="70" y="107"/>
                    </a:lnTo>
                    <a:lnTo>
                      <a:pt x="72" y="98"/>
                    </a:lnTo>
                    <a:lnTo>
                      <a:pt x="72" y="89"/>
                    </a:lnTo>
                    <a:lnTo>
                      <a:pt x="72" y="81"/>
                    </a:lnTo>
                    <a:lnTo>
                      <a:pt x="70" y="74"/>
                    </a:lnTo>
                    <a:lnTo>
                      <a:pt x="65" y="69"/>
                    </a:lnTo>
                    <a:lnTo>
                      <a:pt x="59" y="63"/>
                    </a:lnTo>
                    <a:lnTo>
                      <a:pt x="52" y="62"/>
                    </a:lnTo>
                    <a:lnTo>
                      <a:pt x="44" y="60"/>
                    </a:lnTo>
                    <a:lnTo>
                      <a:pt x="37" y="62"/>
                    </a:lnTo>
                    <a:lnTo>
                      <a:pt x="30" y="63"/>
                    </a:lnTo>
                    <a:lnTo>
                      <a:pt x="25" y="67"/>
                    </a:lnTo>
                    <a:lnTo>
                      <a:pt x="21" y="72"/>
                    </a:lnTo>
                    <a:lnTo>
                      <a:pt x="2" y="70"/>
                    </a:lnTo>
                    <a:lnTo>
                      <a:pt x="16" y="0"/>
                    </a:lnTo>
                    <a:lnTo>
                      <a:pt x="82" y="0"/>
                    </a:lnTo>
                    <a:lnTo>
                      <a:pt x="82" y="18"/>
                    </a:lnTo>
                    <a:lnTo>
                      <a:pt x="31" y="18"/>
                    </a:lnTo>
                    <a:lnTo>
                      <a:pt x="25" y="53"/>
                    </a:lnTo>
                    <a:lnTo>
                      <a:pt x="31" y="48"/>
                    </a:lnTo>
                    <a:lnTo>
                      <a:pt x="40" y="46"/>
                    </a:lnTo>
                    <a:lnTo>
                      <a:pt x="49" y="44"/>
                    </a:lnTo>
                    <a:lnTo>
                      <a:pt x="65" y="48"/>
                    </a:lnTo>
                    <a:lnTo>
                      <a:pt x="79" y="56"/>
                    </a:lnTo>
                    <a:lnTo>
                      <a:pt x="87" y="70"/>
                    </a:lnTo>
                    <a:lnTo>
                      <a:pt x="91" y="89"/>
                    </a:lnTo>
                    <a:lnTo>
                      <a:pt x="87" y="107"/>
                    </a:lnTo>
                    <a:lnTo>
                      <a:pt x="80" y="121"/>
                    </a:lnTo>
                    <a:lnTo>
                      <a:pt x="65" y="133"/>
                    </a:lnTo>
                    <a:lnTo>
                      <a:pt x="44" y="138"/>
                    </a:lnTo>
                    <a:lnTo>
                      <a:pt x="28" y="135"/>
                    </a:lnTo>
                    <a:lnTo>
                      <a:pt x="14" y="128"/>
                    </a:lnTo>
                    <a:lnTo>
                      <a:pt x="9" y="123"/>
                    </a:lnTo>
                    <a:lnTo>
                      <a:pt x="5"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296" name="Line 1756"/>
              <p:cNvSpPr>
                <a:spLocks noChangeShapeType="1"/>
              </p:cNvSpPr>
              <p:nvPr/>
            </p:nvSpPr>
            <p:spPr bwMode="auto">
              <a:xfrm flipV="1">
                <a:off x="584" y="33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97" name="Line 1757"/>
              <p:cNvSpPr>
                <a:spLocks noChangeShapeType="1"/>
              </p:cNvSpPr>
              <p:nvPr/>
            </p:nvSpPr>
            <p:spPr bwMode="auto">
              <a:xfrm flipV="1">
                <a:off x="584" y="33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98" name="Line 1758"/>
              <p:cNvSpPr>
                <a:spLocks noChangeShapeType="1"/>
              </p:cNvSpPr>
              <p:nvPr/>
            </p:nvSpPr>
            <p:spPr bwMode="auto">
              <a:xfrm flipV="1">
                <a:off x="584" y="32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299" name="Line 1759"/>
              <p:cNvSpPr>
                <a:spLocks noChangeShapeType="1"/>
              </p:cNvSpPr>
              <p:nvPr/>
            </p:nvSpPr>
            <p:spPr bwMode="auto">
              <a:xfrm flipV="1">
                <a:off x="584" y="32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0" name="Line 1760"/>
              <p:cNvSpPr>
                <a:spLocks noChangeShapeType="1"/>
              </p:cNvSpPr>
              <p:nvPr/>
            </p:nvSpPr>
            <p:spPr bwMode="auto">
              <a:xfrm flipV="1">
                <a:off x="584" y="32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1" name="Line 1761"/>
              <p:cNvSpPr>
                <a:spLocks noChangeShapeType="1"/>
              </p:cNvSpPr>
              <p:nvPr/>
            </p:nvSpPr>
            <p:spPr bwMode="auto">
              <a:xfrm flipV="1">
                <a:off x="584" y="32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2" name="Line 1762"/>
              <p:cNvSpPr>
                <a:spLocks noChangeShapeType="1"/>
              </p:cNvSpPr>
              <p:nvPr/>
            </p:nvSpPr>
            <p:spPr bwMode="auto">
              <a:xfrm flipV="1">
                <a:off x="584" y="32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3" name="Line 1763"/>
              <p:cNvSpPr>
                <a:spLocks noChangeShapeType="1"/>
              </p:cNvSpPr>
              <p:nvPr/>
            </p:nvSpPr>
            <p:spPr bwMode="auto">
              <a:xfrm flipV="1">
                <a:off x="584" y="32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4" name="Line 1764"/>
              <p:cNvSpPr>
                <a:spLocks noChangeShapeType="1"/>
              </p:cNvSpPr>
              <p:nvPr/>
            </p:nvSpPr>
            <p:spPr bwMode="auto">
              <a:xfrm flipV="1">
                <a:off x="584" y="32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5" name="Line 1765"/>
              <p:cNvSpPr>
                <a:spLocks noChangeShapeType="1"/>
              </p:cNvSpPr>
              <p:nvPr/>
            </p:nvSpPr>
            <p:spPr bwMode="auto">
              <a:xfrm flipV="1">
                <a:off x="584" y="32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6" name="Line 1766"/>
              <p:cNvSpPr>
                <a:spLocks noChangeShapeType="1"/>
              </p:cNvSpPr>
              <p:nvPr/>
            </p:nvSpPr>
            <p:spPr bwMode="auto">
              <a:xfrm flipV="1">
                <a:off x="584" y="32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7" name="Line 1767"/>
              <p:cNvSpPr>
                <a:spLocks noChangeShapeType="1"/>
              </p:cNvSpPr>
              <p:nvPr/>
            </p:nvSpPr>
            <p:spPr bwMode="auto">
              <a:xfrm flipV="1">
                <a:off x="584" y="31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8" name="Line 1768"/>
              <p:cNvSpPr>
                <a:spLocks noChangeShapeType="1"/>
              </p:cNvSpPr>
              <p:nvPr/>
            </p:nvSpPr>
            <p:spPr bwMode="auto">
              <a:xfrm flipV="1">
                <a:off x="584" y="31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09" name="Line 1769"/>
              <p:cNvSpPr>
                <a:spLocks noChangeShapeType="1"/>
              </p:cNvSpPr>
              <p:nvPr/>
            </p:nvSpPr>
            <p:spPr bwMode="auto">
              <a:xfrm flipV="1">
                <a:off x="584" y="31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0" name="Line 1770"/>
              <p:cNvSpPr>
                <a:spLocks noChangeShapeType="1"/>
              </p:cNvSpPr>
              <p:nvPr/>
            </p:nvSpPr>
            <p:spPr bwMode="auto">
              <a:xfrm flipV="1">
                <a:off x="584" y="31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1" name="Line 1771"/>
              <p:cNvSpPr>
                <a:spLocks noChangeShapeType="1"/>
              </p:cNvSpPr>
              <p:nvPr/>
            </p:nvSpPr>
            <p:spPr bwMode="auto">
              <a:xfrm flipV="1">
                <a:off x="584" y="31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2" name="Line 1772"/>
              <p:cNvSpPr>
                <a:spLocks noChangeShapeType="1"/>
              </p:cNvSpPr>
              <p:nvPr/>
            </p:nvSpPr>
            <p:spPr bwMode="auto">
              <a:xfrm flipV="1">
                <a:off x="584" y="31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3" name="Line 1773"/>
              <p:cNvSpPr>
                <a:spLocks noChangeShapeType="1"/>
              </p:cNvSpPr>
              <p:nvPr/>
            </p:nvSpPr>
            <p:spPr bwMode="auto">
              <a:xfrm flipV="1">
                <a:off x="584" y="31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4" name="Line 1774"/>
              <p:cNvSpPr>
                <a:spLocks noChangeShapeType="1"/>
              </p:cNvSpPr>
              <p:nvPr/>
            </p:nvSpPr>
            <p:spPr bwMode="auto">
              <a:xfrm flipV="1">
                <a:off x="584" y="31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5" name="Line 1775"/>
              <p:cNvSpPr>
                <a:spLocks noChangeShapeType="1"/>
              </p:cNvSpPr>
              <p:nvPr/>
            </p:nvSpPr>
            <p:spPr bwMode="auto">
              <a:xfrm flipV="1">
                <a:off x="584" y="30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6" name="Line 1776"/>
              <p:cNvSpPr>
                <a:spLocks noChangeShapeType="1"/>
              </p:cNvSpPr>
              <p:nvPr/>
            </p:nvSpPr>
            <p:spPr bwMode="auto">
              <a:xfrm flipV="1">
                <a:off x="584" y="30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7" name="Line 1777"/>
              <p:cNvSpPr>
                <a:spLocks noChangeShapeType="1"/>
              </p:cNvSpPr>
              <p:nvPr/>
            </p:nvSpPr>
            <p:spPr bwMode="auto">
              <a:xfrm flipV="1">
                <a:off x="584" y="30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8" name="Line 1778"/>
              <p:cNvSpPr>
                <a:spLocks noChangeShapeType="1"/>
              </p:cNvSpPr>
              <p:nvPr/>
            </p:nvSpPr>
            <p:spPr bwMode="auto">
              <a:xfrm flipV="1">
                <a:off x="584" y="30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19" name="Line 1779"/>
              <p:cNvSpPr>
                <a:spLocks noChangeShapeType="1"/>
              </p:cNvSpPr>
              <p:nvPr/>
            </p:nvSpPr>
            <p:spPr bwMode="auto">
              <a:xfrm flipV="1">
                <a:off x="584"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0" name="Line 1780"/>
              <p:cNvSpPr>
                <a:spLocks noChangeShapeType="1"/>
              </p:cNvSpPr>
              <p:nvPr/>
            </p:nvSpPr>
            <p:spPr bwMode="auto">
              <a:xfrm flipV="1">
                <a:off x="584" y="30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1" name="Line 1781"/>
              <p:cNvSpPr>
                <a:spLocks noChangeShapeType="1"/>
              </p:cNvSpPr>
              <p:nvPr/>
            </p:nvSpPr>
            <p:spPr bwMode="auto">
              <a:xfrm flipV="1">
                <a:off x="584" y="30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2" name="Line 1782"/>
              <p:cNvSpPr>
                <a:spLocks noChangeShapeType="1"/>
              </p:cNvSpPr>
              <p:nvPr/>
            </p:nvSpPr>
            <p:spPr bwMode="auto">
              <a:xfrm flipV="1">
                <a:off x="584" y="30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3" name="Line 1783"/>
              <p:cNvSpPr>
                <a:spLocks noChangeShapeType="1"/>
              </p:cNvSpPr>
              <p:nvPr/>
            </p:nvSpPr>
            <p:spPr bwMode="auto">
              <a:xfrm flipV="1">
                <a:off x="584" y="29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4" name="Line 1784"/>
              <p:cNvSpPr>
                <a:spLocks noChangeShapeType="1"/>
              </p:cNvSpPr>
              <p:nvPr/>
            </p:nvSpPr>
            <p:spPr bwMode="auto">
              <a:xfrm flipV="1">
                <a:off x="584" y="29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5" name="Line 1785"/>
              <p:cNvSpPr>
                <a:spLocks noChangeShapeType="1"/>
              </p:cNvSpPr>
              <p:nvPr/>
            </p:nvSpPr>
            <p:spPr bwMode="auto">
              <a:xfrm flipV="1">
                <a:off x="584" y="29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6" name="Line 1786"/>
              <p:cNvSpPr>
                <a:spLocks noChangeShapeType="1"/>
              </p:cNvSpPr>
              <p:nvPr/>
            </p:nvSpPr>
            <p:spPr bwMode="auto">
              <a:xfrm flipV="1">
                <a:off x="584" y="29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7" name="Line 1787"/>
              <p:cNvSpPr>
                <a:spLocks noChangeShapeType="1"/>
              </p:cNvSpPr>
              <p:nvPr/>
            </p:nvSpPr>
            <p:spPr bwMode="auto">
              <a:xfrm flipV="1">
                <a:off x="584" y="29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8" name="Line 1788"/>
              <p:cNvSpPr>
                <a:spLocks noChangeShapeType="1"/>
              </p:cNvSpPr>
              <p:nvPr/>
            </p:nvSpPr>
            <p:spPr bwMode="auto">
              <a:xfrm flipV="1">
                <a:off x="584" y="29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29" name="Line 1789"/>
              <p:cNvSpPr>
                <a:spLocks noChangeShapeType="1"/>
              </p:cNvSpPr>
              <p:nvPr/>
            </p:nvSpPr>
            <p:spPr bwMode="auto">
              <a:xfrm flipV="1">
                <a:off x="584" y="29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0" name="Line 1790"/>
              <p:cNvSpPr>
                <a:spLocks noChangeShapeType="1"/>
              </p:cNvSpPr>
              <p:nvPr/>
            </p:nvSpPr>
            <p:spPr bwMode="auto">
              <a:xfrm flipV="1">
                <a:off x="584" y="29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1" name="Line 1791"/>
              <p:cNvSpPr>
                <a:spLocks noChangeShapeType="1"/>
              </p:cNvSpPr>
              <p:nvPr/>
            </p:nvSpPr>
            <p:spPr bwMode="auto">
              <a:xfrm flipV="1">
                <a:off x="584" y="29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2" name="Line 1792"/>
              <p:cNvSpPr>
                <a:spLocks noChangeShapeType="1"/>
              </p:cNvSpPr>
              <p:nvPr/>
            </p:nvSpPr>
            <p:spPr bwMode="auto">
              <a:xfrm flipV="1">
                <a:off x="584" y="28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3" name="Line 1793"/>
              <p:cNvSpPr>
                <a:spLocks noChangeShapeType="1"/>
              </p:cNvSpPr>
              <p:nvPr/>
            </p:nvSpPr>
            <p:spPr bwMode="auto">
              <a:xfrm flipV="1">
                <a:off x="584" y="28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4" name="Line 1794"/>
              <p:cNvSpPr>
                <a:spLocks noChangeShapeType="1"/>
              </p:cNvSpPr>
              <p:nvPr/>
            </p:nvSpPr>
            <p:spPr bwMode="auto">
              <a:xfrm flipV="1">
                <a:off x="584" y="28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5" name="Line 1795"/>
              <p:cNvSpPr>
                <a:spLocks noChangeShapeType="1"/>
              </p:cNvSpPr>
              <p:nvPr/>
            </p:nvSpPr>
            <p:spPr bwMode="auto">
              <a:xfrm flipV="1">
                <a:off x="584" y="28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6" name="Line 1796"/>
              <p:cNvSpPr>
                <a:spLocks noChangeShapeType="1"/>
              </p:cNvSpPr>
              <p:nvPr/>
            </p:nvSpPr>
            <p:spPr bwMode="auto">
              <a:xfrm flipV="1">
                <a:off x="584" y="28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7" name="Line 1797"/>
              <p:cNvSpPr>
                <a:spLocks noChangeShapeType="1"/>
              </p:cNvSpPr>
              <p:nvPr/>
            </p:nvSpPr>
            <p:spPr bwMode="auto">
              <a:xfrm flipV="1">
                <a:off x="584" y="28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8" name="Line 1798"/>
              <p:cNvSpPr>
                <a:spLocks noChangeShapeType="1"/>
              </p:cNvSpPr>
              <p:nvPr/>
            </p:nvSpPr>
            <p:spPr bwMode="auto">
              <a:xfrm flipV="1">
                <a:off x="584" y="28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39" name="Line 1799"/>
              <p:cNvSpPr>
                <a:spLocks noChangeShapeType="1"/>
              </p:cNvSpPr>
              <p:nvPr/>
            </p:nvSpPr>
            <p:spPr bwMode="auto">
              <a:xfrm flipV="1">
                <a:off x="584" y="28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0" name="Line 1800"/>
              <p:cNvSpPr>
                <a:spLocks noChangeShapeType="1"/>
              </p:cNvSpPr>
              <p:nvPr/>
            </p:nvSpPr>
            <p:spPr bwMode="auto">
              <a:xfrm flipV="1">
                <a:off x="584" y="27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1" name="Line 1801"/>
              <p:cNvSpPr>
                <a:spLocks noChangeShapeType="1"/>
              </p:cNvSpPr>
              <p:nvPr/>
            </p:nvSpPr>
            <p:spPr bwMode="auto">
              <a:xfrm flipV="1">
                <a:off x="584" y="27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2" name="Line 1802"/>
              <p:cNvSpPr>
                <a:spLocks noChangeShapeType="1"/>
              </p:cNvSpPr>
              <p:nvPr/>
            </p:nvSpPr>
            <p:spPr bwMode="auto">
              <a:xfrm flipV="1">
                <a:off x="584" y="27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3" name="Line 1803"/>
              <p:cNvSpPr>
                <a:spLocks noChangeShapeType="1"/>
              </p:cNvSpPr>
              <p:nvPr/>
            </p:nvSpPr>
            <p:spPr bwMode="auto">
              <a:xfrm flipV="1">
                <a:off x="584" y="27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4" name="Line 1804"/>
              <p:cNvSpPr>
                <a:spLocks noChangeShapeType="1"/>
              </p:cNvSpPr>
              <p:nvPr/>
            </p:nvSpPr>
            <p:spPr bwMode="auto">
              <a:xfrm flipV="1">
                <a:off x="584" y="27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5" name="Line 1805"/>
              <p:cNvSpPr>
                <a:spLocks noChangeShapeType="1"/>
              </p:cNvSpPr>
              <p:nvPr/>
            </p:nvSpPr>
            <p:spPr bwMode="auto">
              <a:xfrm flipV="1">
                <a:off x="584" y="27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6" name="Line 1806"/>
              <p:cNvSpPr>
                <a:spLocks noChangeShapeType="1"/>
              </p:cNvSpPr>
              <p:nvPr/>
            </p:nvSpPr>
            <p:spPr bwMode="auto">
              <a:xfrm flipV="1">
                <a:off x="584" y="27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7" name="Line 1807"/>
              <p:cNvSpPr>
                <a:spLocks noChangeShapeType="1"/>
              </p:cNvSpPr>
              <p:nvPr/>
            </p:nvSpPr>
            <p:spPr bwMode="auto">
              <a:xfrm flipV="1">
                <a:off x="584" y="27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8" name="Line 1808"/>
              <p:cNvSpPr>
                <a:spLocks noChangeShapeType="1"/>
              </p:cNvSpPr>
              <p:nvPr/>
            </p:nvSpPr>
            <p:spPr bwMode="auto">
              <a:xfrm flipV="1">
                <a:off x="584" y="2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49" name="Line 1809"/>
              <p:cNvSpPr>
                <a:spLocks noChangeShapeType="1"/>
              </p:cNvSpPr>
              <p:nvPr/>
            </p:nvSpPr>
            <p:spPr bwMode="auto">
              <a:xfrm flipV="1">
                <a:off x="584" y="26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50" name="Line 1810"/>
              <p:cNvSpPr>
                <a:spLocks noChangeShapeType="1"/>
              </p:cNvSpPr>
              <p:nvPr/>
            </p:nvSpPr>
            <p:spPr bwMode="auto">
              <a:xfrm flipV="1">
                <a:off x="584" y="26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51" name="Line 1811"/>
              <p:cNvSpPr>
                <a:spLocks noChangeShapeType="1"/>
              </p:cNvSpPr>
              <p:nvPr/>
            </p:nvSpPr>
            <p:spPr bwMode="auto">
              <a:xfrm flipV="1">
                <a:off x="584" y="26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352" name="Line 1812"/>
              <p:cNvSpPr>
                <a:spLocks noChangeShapeType="1"/>
              </p:cNvSpPr>
              <p:nvPr/>
            </p:nvSpPr>
            <p:spPr bwMode="auto">
              <a:xfrm flipV="1">
                <a:off x="584" y="26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8" name="Group 2014"/>
            <p:cNvGrpSpPr>
              <a:grpSpLocks/>
            </p:cNvGrpSpPr>
            <p:nvPr/>
          </p:nvGrpSpPr>
          <p:grpSpPr bwMode="auto">
            <a:xfrm>
              <a:off x="555" y="1618"/>
              <a:ext cx="437" cy="1838"/>
              <a:chOff x="555" y="1618"/>
              <a:chExt cx="437" cy="1838"/>
            </a:xfrm>
          </p:grpSpPr>
          <p:sp>
            <p:nvSpPr>
              <p:cNvPr id="5222" name="Line 1814"/>
              <p:cNvSpPr>
                <a:spLocks noChangeShapeType="1"/>
              </p:cNvSpPr>
              <p:nvPr/>
            </p:nvSpPr>
            <p:spPr bwMode="auto">
              <a:xfrm flipV="1">
                <a:off x="584" y="26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3" name="Line 1815"/>
              <p:cNvSpPr>
                <a:spLocks noChangeShapeType="1"/>
              </p:cNvSpPr>
              <p:nvPr/>
            </p:nvSpPr>
            <p:spPr bwMode="auto">
              <a:xfrm flipV="1">
                <a:off x="584" y="26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4" name="Line 1816"/>
              <p:cNvSpPr>
                <a:spLocks noChangeShapeType="1"/>
              </p:cNvSpPr>
              <p:nvPr/>
            </p:nvSpPr>
            <p:spPr bwMode="auto">
              <a:xfrm flipV="1">
                <a:off x="584" y="26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5" name="Line 1817"/>
              <p:cNvSpPr>
                <a:spLocks noChangeShapeType="1"/>
              </p:cNvSpPr>
              <p:nvPr/>
            </p:nvSpPr>
            <p:spPr bwMode="auto">
              <a:xfrm flipV="1">
                <a:off x="584" y="26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6" name="Line 1818"/>
              <p:cNvSpPr>
                <a:spLocks noChangeShapeType="1"/>
              </p:cNvSpPr>
              <p:nvPr/>
            </p:nvSpPr>
            <p:spPr bwMode="auto">
              <a:xfrm flipV="1">
                <a:off x="584" y="25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7" name="Line 1819"/>
              <p:cNvSpPr>
                <a:spLocks noChangeShapeType="1"/>
              </p:cNvSpPr>
              <p:nvPr/>
            </p:nvSpPr>
            <p:spPr bwMode="auto">
              <a:xfrm flipV="1">
                <a:off x="584" y="25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8" name="Line 1820"/>
              <p:cNvSpPr>
                <a:spLocks noChangeShapeType="1"/>
              </p:cNvSpPr>
              <p:nvPr/>
            </p:nvSpPr>
            <p:spPr bwMode="auto">
              <a:xfrm flipV="1">
                <a:off x="584" y="25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9" name="Line 1821"/>
              <p:cNvSpPr>
                <a:spLocks noChangeShapeType="1"/>
              </p:cNvSpPr>
              <p:nvPr/>
            </p:nvSpPr>
            <p:spPr bwMode="auto">
              <a:xfrm flipV="1">
                <a:off x="584" y="25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0" name="Line 1822"/>
              <p:cNvSpPr>
                <a:spLocks noChangeShapeType="1"/>
              </p:cNvSpPr>
              <p:nvPr/>
            </p:nvSpPr>
            <p:spPr bwMode="auto">
              <a:xfrm flipV="1">
                <a:off x="584" y="25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1" name="Line 1823"/>
              <p:cNvSpPr>
                <a:spLocks noChangeShapeType="1"/>
              </p:cNvSpPr>
              <p:nvPr/>
            </p:nvSpPr>
            <p:spPr bwMode="auto">
              <a:xfrm flipV="1">
                <a:off x="584" y="25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2" name="Line 1824"/>
              <p:cNvSpPr>
                <a:spLocks noChangeShapeType="1"/>
              </p:cNvSpPr>
              <p:nvPr/>
            </p:nvSpPr>
            <p:spPr bwMode="auto">
              <a:xfrm flipV="1">
                <a:off x="584" y="25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3" name="Line 1825"/>
              <p:cNvSpPr>
                <a:spLocks noChangeShapeType="1"/>
              </p:cNvSpPr>
              <p:nvPr/>
            </p:nvSpPr>
            <p:spPr bwMode="auto">
              <a:xfrm flipV="1">
                <a:off x="584" y="25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4" name="Line 1826"/>
              <p:cNvSpPr>
                <a:spLocks noChangeShapeType="1"/>
              </p:cNvSpPr>
              <p:nvPr/>
            </p:nvSpPr>
            <p:spPr bwMode="auto">
              <a:xfrm flipV="1">
                <a:off x="584" y="24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5" name="Line 1827"/>
              <p:cNvSpPr>
                <a:spLocks noChangeShapeType="1"/>
              </p:cNvSpPr>
              <p:nvPr/>
            </p:nvSpPr>
            <p:spPr bwMode="auto">
              <a:xfrm flipV="1">
                <a:off x="584" y="24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6" name="Line 1828"/>
              <p:cNvSpPr>
                <a:spLocks noChangeShapeType="1"/>
              </p:cNvSpPr>
              <p:nvPr/>
            </p:nvSpPr>
            <p:spPr bwMode="auto">
              <a:xfrm flipV="1">
                <a:off x="584" y="24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7" name="Line 1829"/>
              <p:cNvSpPr>
                <a:spLocks noChangeShapeType="1"/>
              </p:cNvSpPr>
              <p:nvPr/>
            </p:nvSpPr>
            <p:spPr bwMode="auto">
              <a:xfrm flipV="1">
                <a:off x="584" y="24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8" name="Line 1830"/>
              <p:cNvSpPr>
                <a:spLocks noChangeShapeType="1"/>
              </p:cNvSpPr>
              <p:nvPr/>
            </p:nvSpPr>
            <p:spPr bwMode="auto">
              <a:xfrm flipV="1">
                <a:off x="584" y="24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39" name="Line 1831"/>
              <p:cNvSpPr>
                <a:spLocks noChangeShapeType="1"/>
              </p:cNvSpPr>
              <p:nvPr/>
            </p:nvSpPr>
            <p:spPr bwMode="auto">
              <a:xfrm flipV="1">
                <a:off x="584" y="24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0" name="Line 1832"/>
              <p:cNvSpPr>
                <a:spLocks noChangeShapeType="1"/>
              </p:cNvSpPr>
              <p:nvPr/>
            </p:nvSpPr>
            <p:spPr bwMode="auto">
              <a:xfrm flipV="1">
                <a:off x="584" y="24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1" name="Line 1833"/>
              <p:cNvSpPr>
                <a:spLocks noChangeShapeType="1"/>
              </p:cNvSpPr>
              <p:nvPr/>
            </p:nvSpPr>
            <p:spPr bwMode="auto">
              <a:xfrm flipV="1">
                <a:off x="584" y="24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2" name="Line 1834"/>
              <p:cNvSpPr>
                <a:spLocks noChangeShapeType="1"/>
              </p:cNvSpPr>
              <p:nvPr/>
            </p:nvSpPr>
            <p:spPr bwMode="auto">
              <a:xfrm flipV="1">
                <a:off x="584" y="23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3" name="Line 1835"/>
              <p:cNvSpPr>
                <a:spLocks noChangeShapeType="1"/>
              </p:cNvSpPr>
              <p:nvPr/>
            </p:nvSpPr>
            <p:spPr bwMode="auto">
              <a:xfrm flipV="1">
                <a:off x="584" y="23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4" name="Line 1836"/>
              <p:cNvSpPr>
                <a:spLocks noChangeShapeType="1"/>
              </p:cNvSpPr>
              <p:nvPr/>
            </p:nvSpPr>
            <p:spPr bwMode="auto">
              <a:xfrm flipV="1">
                <a:off x="584" y="23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5" name="Line 1837"/>
              <p:cNvSpPr>
                <a:spLocks noChangeShapeType="1"/>
              </p:cNvSpPr>
              <p:nvPr/>
            </p:nvSpPr>
            <p:spPr bwMode="auto">
              <a:xfrm flipV="1">
                <a:off x="584" y="23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6" name="Line 1838"/>
              <p:cNvSpPr>
                <a:spLocks noChangeShapeType="1"/>
              </p:cNvSpPr>
              <p:nvPr/>
            </p:nvSpPr>
            <p:spPr bwMode="auto">
              <a:xfrm flipV="1">
                <a:off x="584" y="23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47" name="Line 1839"/>
              <p:cNvSpPr>
                <a:spLocks noChangeShapeType="1"/>
              </p:cNvSpPr>
              <p:nvPr/>
            </p:nvSpPr>
            <p:spPr bwMode="auto">
              <a:xfrm flipV="1">
                <a:off x="584" y="23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6" name="Line 1840"/>
              <p:cNvSpPr>
                <a:spLocks noChangeShapeType="1"/>
              </p:cNvSpPr>
              <p:nvPr/>
            </p:nvSpPr>
            <p:spPr bwMode="auto">
              <a:xfrm flipV="1">
                <a:off x="584" y="23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7" name="Line 1841"/>
              <p:cNvSpPr>
                <a:spLocks noChangeShapeType="1"/>
              </p:cNvSpPr>
              <p:nvPr/>
            </p:nvSpPr>
            <p:spPr bwMode="auto">
              <a:xfrm flipV="1">
                <a:off x="584" y="23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8" name="Line 1842"/>
              <p:cNvSpPr>
                <a:spLocks noChangeShapeType="1"/>
              </p:cNvSpPr>
              <p:nvPr/>
            </p:nvSpPr>
            <p:spPr bwMode="auto">
              <a:xfrm flipV="1">
                <a:off x="584" y="23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79" name="Line 1843"/>
              <p:cNvSpPr>
                <a:spLocks noChangeShapeType="1"/>
              </p:cNvSpPr>
              <p:nvPr/>
            </p:nvSpPr>
            <p:spPr bwMode="auto">
              <a:xfrm flipV="1">
                <a:off x="584" y="22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0" name="Line 1844"/>
              <p:cNvSpPr>
                <a:spLocks noChangeShapeType="1"/>
              </p:cNvSpPr>
              <p:nvPr/>
            </p:nvSpPr>
            <p:spPr bwMode="auto">
              <a:xfrm flipV="1">
                <a:off x="584" y="22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1" name="Line 1845"/>
              <p:cNvSpPr>
                <a:spLocks noChangeShapeType="1"/>
              </p:cNvSpPr>
              <p:nvPr/>
            </p:nvSpPr>
            <p:spPr bwMode="auto">
              <a:xfrm flipV="1">
                <a:off x="584" y="22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2" name="Line 1846"/>
              <p:cNvSpPr>
                <a:spLocks noChangeShapeType="1"/>
              </p:cNvSpPr>
              <p:nvPr/>
            </p:nvSpPr>
            <p:spPr bwMode="auto">
              <a:xfrm flipV="1">
                <a:off x="584" y="22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3" name="Line 1847"/>
              <p:cNvSpPr>
                <a:spLocks noChangeShapeType="1"/>
              </p:cNvSpPr>
              <p:nvPr/>
            </p:nvSpPr>
            <p:spPr bwMode="auto">
              <a:xfrm flipV="1">
                <a:off x="584" y="22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4" name="Line 1848"/>
              <p:cNvSpPr>
                <a:spLocks noChangeShapeType="1"/>
              </p:cNvSpPr>
              <p:nvPr/>
            </p:nvSpPr>
            <p:spPr bwMode="auto">
              <a:xfrm flipV="1">
                <a:off x="584" y="22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5" name="Line 1849"/>
              <p:cNvSpPr>
                <a:spLocks noChangeShapeType="1"/>
              </p:cNvSpPr>
              <p:nvPr/>
            </p:nvSpPr>
            <p:spPr bwMode="auto">
              <a:xfrm flipV="1">
                <a:off x="584" y="22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6" name="Line 1850"/>
              <p:cNvSpPr>
                <a:spLocks noChangeShapeType="1"/>
              </p:cNvSpPr>
              <p:nvPr/>
            </p:nvSpPr>
            <p:spPr bwMode="auto">
              <a:xfrm flipV="1">
                <a:off x="584" y="22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7" name="Line 1851"/>
              <p:cNvSpPr>
                <a:spLocks noChangeShapeType="1"/>
              </p:cNvSpPr>
              <p:nvPr/>
            </p:nvSpPr>
            <p:spPr bwMode="auto">
              <a:xfrm flipV="1">
                <a:off x="584" y="21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8" name="Line 1852"/>
              <p:cNvSpPr>
                <a:spLocks noChangeShapeType="1"/>
              </p:cNvSpPr>
              <p:nvPr/>
            </p:nvSpPr>
            <p:spPr bwMode="auto">
              <a:xfrm flipV="1">
                <a:off x="584" y="21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89" name="Line 1853"/>
              <p:cNvSpPr>
                <a:spLocks noChangeShapeType="1"/>
              </p:cNvSpPr>
              <p:nvPr/>
            </p:nvSpPr>
            <p:spPr bwMode="auto">
              <a:xfrm flipV="1">
                <a:off x="584" y="21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0" name="Line 1854"/>
              <p:cNvSpPr>
                <a:spLocks noChangeShapeType="1"/>
              </p:cNvSpPr>
              <p:nvPr/>
            </p:nvSpPr>
            <p:spPr bwMode="auto">
              <a:xfrm flipV="1">
                <a:off x="584" y="21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1" name="Line 1855"/>
              <p:cNvSpPr>
                <a:spLocks noChangeShapeType="1"/>
              </p:cNvSpPr>
              <p:nvPr/>
            </p:nvSpPr>
            <p:spPr bwMode="auto">
              <a:xfrm flipV="1">
                <a:off x="584" y="21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2" name="Line 1856"/>
              <p:cNvSpPr>
                <a:spLocks noChangeShapeType="1"/>
              </p:cNvSpPr>
              <p:nvPr/>
            </p:nvSpPr>
            <p:spPr bwMode="auto">
              <a:xfrm flipV="1">
                <a:off x="584" y="21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3" name="Line 1857"/>
              <p:cNvSpPr>
                <a:spLocks noChangeShapeType="1"/>
              </p:cNvSpPr>
              <p:nvPr/>
            </p:nvSpPr>
            <p:spPr bwMode="auto">
              <a:xfrm flipV="1">
                <a:off x="584" y="21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4" name="Line 1858"/>
              <p:cNvSpPr>
                <a:spLocks noChangeShapeType="1"/>
              </p:cNvSpPr>
              <p:nvPr/>
            </p:nvSpPr>
            <p:spPr bwMode="auto">
              <a:xfrm flipV="1">
                <a:off x="584" y="21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5" name="Line 1859"/>
              <p:cNvSpPr>
                <a:spLocks noChangeShapeType="1"/>
              </p:cNvSpPr>
              <p:nvPr/>
            </p:nvSpPr>
            <p:spPr bwMode="auto">
              <a:xfrm flipV="1">
                <a:off x="584" y="20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6" name="Line 1860"/>
              <p:cNvSpPr>
                <a:spLocks noChangeShapeType="1"/>
              </p:cNvSpPr>
              <p:nvPr/>
            </p:nvSpPr>
            <p:spPr bwMode="auto">
              <a:xfrm flipV="1">
                <a:off x="584" y="20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97" name="Line 1861"/>
              <p:cNvSpPr>
                <a:spLocks noChangeShapeType="1"/>
              </p:cNvSpPr>
              <p:nvPr/>
            </p:nvSpPr>
            <p:spPr bwMode="auto">
              <a:xfrm flipV="1">
                <a:off x="584" y="20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0" name="Line 1862"/>
              <p:cNvSpPr>
                <a:spLocks noChangeShapeType="1"/>
              </p:cNvSpPr>
              <p:nvPr/>
            </p:nvSpPr>
            <p:spPr bwMode="auto">
              <a:xfrm flipV="1">
                <a:off x="584" y="20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1" name="Line 1863"/>
              <p:cNvSpPr>
                <a:spLocks noChangeShapeType="1"/>
              </p:cNvSpPr>
              <p:nvPr/>
            </p:nvSpPr>
            <p:spPr bwMode="auto">
              <a:xfrm flipV="1">
                <a:off x="584" y="20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2" name="Line 1864"/>
              <p:cNvSpPr>
                <a:spLocks noChangeShapeType="1"/>
              </p:cNvSpPr>
              <p:nvPr/>
            </p:nvSpPr>
            <p:spPr bwMode="auto">
              <a:xfrm flipV="1">
                <a:off x="584" y="20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3" name="Line 1865"/>
              <p:cNvSpPr>
                <a:spLocks noChangeShapeType="1"/>
              </p:cNvSpPr>
              <p:nvPr/>
            </p:nvSpPr>
            <p:spPr bwMode="auto">
              <a:xfrm flipV="1">
                <a:off x="584" y="20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4" name="Line 1866"/>
              <p:cNvSpPr>
                <a:spLocks noChangeShapeType="1"/>
              </p:cNvSpPr>
              <p:nvPr/>
            </p:nvSpPr>
            <p:spPr bwMode="auto">
              <a:xfrm flipV="1">
                <a:off x="584" y="20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6" name="Line 1867"/>
              <p:cNvSpPr>
                <a:spLocks noChangeShapeType="1"/>
              </p:cNvSpPr>
              <p:nvPr/>
            </p:nvSpPr>
            <p:spPr bwMode="auto">
              <a:xfrm flipV="1">
                <a:off x="584" y="20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08" name="Line 1868"/>
              <p:cNvSpPr>
                <a:spLocks noChangeShapeType="1"/>
              </p:cNvSpPr>
              <p:nvPr/>
            </p:nvSpPr>
            <p:spPr bwMode="auto">
              <a:xfrm flipV="1">
                <a:off x="584" y="19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2" name="Line 1869"/>
              <p:cNvSpPr>
                <a:spLocks noChangeShapeType="1"/>
              </p:cNvSpPr>
              <p:nvPr/>
            </p:nvSpPr>
            <p:spPr bwMode="auto">
              <a:xfrm flipV="1">
                <a:off x="584" y="19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4" name="Line 1870"/>
              <p:cNvSpPr>
                <a:spLocks noChangeShapeType="1"/>
              </p:cNvSpPr>
              <p:nvPr/>
            </p:nvSpPr>
            <p:spPr bwMode="auto">
              <a:xfrm flipV="1">
                <a:off x="584" y="19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16" name="Line 1871"/>
              <p:cNvSpPr>
                <a:spLocks noChangeShapeType="1"/>
              </p:cNvSpPr>
              <p:nvPr/>
            </p:nvSpPr>
            <p:spPr bwMode="auto">
              <a:xfrm flipV="1">
                <a:off x="584" y="1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4" name="Line 1872"/>
              <p:cNvSpPr>
                <a:spLocks noChangeShapeType="1"/>
              </p:cNvSpPr>
              <p:nvPr/>
            </p:nvSpPr>
            <p:spPr bwMode="auto">
              <a:xfrm flipV="1">
                <a:off x="584" y="19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5" name="Line 1873"/>
              <p:cNvSpPr>
                <a:spLocks noChangeShapeType="1"/>
              </p:cNvSpPr>
              <p:nvPr/>
            </p:nvSpPr>
            <p:spPr bwMode="auto">
              <a:xfrm flipV="1">
                <a:off x="584" y="19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6" name="Line 1874"/>
              <p:cNvSpPr>
                <a:spLocks noChangeShapeType="1"/>
              </p:cNvSpPr>
              <p:nvPr/>
            </p:nvSpPr>
            <p:spPr bwMode="auto">
              <a:xfrm flipV="1">
                <a:off x="584" y="19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7" name="Line 1875"/>
              <p:cNvSpPr>
                <a:spLocks noChangeShapeType="1"/>
              </p:cNvSpPr>
              <p:nvPr/>
            </p:nvSpPr>
            <p:spPr bwMode="auto">
              <a:xfrm flipV="1">
                <a:off x="584" y="19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78" name="Line 1876"/>
              <p:cNvSpPr>
                <a:spLocks noChangeShapeType="1"/>
              </p:cNvSpPr>
              <p:nvPr/>
            </p:nvSpPr>
            <p:spPr bwMode="auto">
              <a:xfrm flipV="1">
                <a:off x="584" y="18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6" name="Line 1877"/>
              <p:cNvSpPr>
                <a:spLocks noChangeShapeType="1"/>
              </p:cNvSpPr>
              <p:nvPr/>
            </p:nvSpPr>
            <p:spPr bwMode="auto">
              <a:xfrm flipV="1">
                <a:off x="584" y="18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7" name="Line 1878"/>
              <p:cNvSpPr>
                <a:spLocks noChangeShapeType="1"/>
              </p:cNvSpPr>
              <p:nvPr/>
            </p:nvSpPr>
            <p:spPr bwMode="auto">
              <a:xfrm flipV="1">
                <a:off x="584" y="18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8" name="Line 1879"/>
              <p:cNvSpPr>
                <a:spLocks noChangeShapeType="1"/>
              </p:cNvSpPr>
              <p:nvPr/>
            </p:nvSpPr>
            <p:spPr bwMode="auto">
              <a:xfrm flipV="1">
                <a:off x="584" y="18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9" name="Line 1880"/>
              <p:cNvSpPr>
                <a:spLocks noChangeShapeType="1"/>
              </p:cNvSpPr>
              <p:nvPr/>
            </p:nvSpPr>
            <p:spPr bwMode="auto">
              <a:xfrm flipV="1">
                <a:off x="584" y="18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0" name="Line 1881"/>
              <p:cNvSpPr>
                <a:spLocks noChangeShapeType="1"/>
              </p:cNvSpPr>
              <p:nvPr/>
            </p:nvSpPr>
            <p:spPr bwMode="auto">
              <a:xfrm flipV="1">
                <a:off x="584" y="18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1" name="Line 1882"/>
              <p:cNvSpPr>
                <a:spLocks noChangeShapeType="1"/>
              </p:cNvSpPr>
              <p:nvPr/>
            </p:nvSpPr>
            <p:spPr bwMode="auto">
              <a:xfrm flipV="1">
                <a:off x="584" y="18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2" name="Line 1883"/>
              <p:cNvSpPr>
                <a:spLocks noChangeShapeType="1"/>
              </p:cNvSpPr>
              <p:nvPr/>
            </p:nvSpPr>
            <p:spPr bwMode="auto">
              <a:xfrm flipV="1">
                <a:off x="584" y="18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3" name="Line 1884"/>
              <p:cNvSpPr>
                <a:spLocks noChangeShapeType="1"/>
              </p:cNvSpPr>
              <p:nvPr/>
            </p:nvSpPr>
            <p:spPr bwMode="auto">
              <a:xfrm flipV="1">
                <a:off x="584" y="17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4" name="Line 1885"/>
              <p:cNvSpPr>
                <a:spLocks noChangeShapeType="1"/>
              </p:cNvSpPr>
              <p:nvPr/>
            </p:nvSpPr>
            <p:spPr bwMode="auto">
              <a:xfrm flipV="1">
                <a:off x="584" y="17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5" name="Line 1886"/>
              <p:cNvSpPr>
                <a:spLocks noChangeShapeType="1"/>
              </p:cNvSpPr>
              <p:nvPr/>
            </p:nvSpPr>
            <p:spPr bwMode="auto">
              <a:xfrm flipV="1">
                <a:off x="584" y="17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6" name="Line 1887"/>
              <p:cNvSpPr>
                <a:spLocks noChangeShapeType="1"/>
              </p:cNvSpPr>
              <p:nvPr/>
            </p:nvSpPr>
            <p:spPr bwMode="auto">
              <a:xfrm flipV="1">
                <a:off x="584" y="17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7" name="Line 1888"/>
              <p:cNvSpPr>
                <a:spLocks noChangeShapeType="1"/>
              </p:cNvSpPr>
              <p:nvPr/>
            </p:nvSpPr>
            <p:spPr bwMode="auto">
              <a:xfrm flipV="1">
                <a:off x="584" y="17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8" name="Line 1889"/>
              <p:cNvSpPr>
                <a:spLocks noChangeShapeType="1"/>
              </p:cNvSpPr>
              <p:nvPr/>
            </p:nvSpPr>
            <p:spPr bwMode="auto">
              <a:xfrm flipV="1">
                <a:off x="584" y="17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29" name="Line 1890"/>
              <p:cNvSpPr>
                <a:spLocks noChangeShapeType="1"/>
              </p:cNvSpPr>
              <p:nvPr/>
            </p:nvSpPr>
            <p:spPr bwMode="auto">
              <a:xfrm flipV="1">
                <a:off x="584" y="17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0" name="Line 1891"/>
              <p:cNvSpPr>
                <a:spLocks noChangeShapeType="1"/>
              </p:cNvSpPr>
              <p:nvPr/>
            </p:nvSpPr>
            <p:spPr bwMode="auto">
              <a:xfrm flipV="1">
                <a:off x="584" y="17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1" name="Line 1892"/>
              <p:cNvSpPr>
                <a:spLocks noChangeShapeType="1"/>
              </p:cNvSpPr>
              <p:nvPr/>
            </p:nvSpPr>
            <p:spPr bwMode="auto">
              <a:xfrm flipV="1">
                <a:off x="584" y="17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2" name="Line 1893"/>
              <p:cNvSpPr>
                <a:spLocks noChangeShapeType="1"/>
              </p:cNvSpPr>
              <p:nvPr/>
            </p:nvSpPr>
            <p:spPr bwMode="auto">
              <a:xfrm flipV="1">
                <a:off x="584" y="16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3" name="Line 1894"/>
              <p:cNvSpPr>
                <a:spLocks noChangeShapeType="1"/>
              </p:cNvSpPr>
              <p:nvPr/>
            </p:nvSpPr>
            <p:spPr bwMode="auto">
              <a:xfrm flipV="1">
                <a:off x="584" y="16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4" name="Line 1895"/>
              <p:cNvSpPr>
                <a:spLocks noChangeShapeType="1"/>
              </p:cNvSpPr>
              <p:nvPr/>
            </p:nvSpPr>
            <p:spPr bwMode="auto">
              <a:xfrm flipV="1">
                <a:off x="584" y="16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5" name="Line 1896"/>
              <p:cNvSpPr>
                <a:spLocks noChangeShapeType="1"/>
              </p:cNvSpPr>
              <p:nvPr/>
            </p:nvSpPr>
            <p:spPr bwMode="auto">
              <a:xfrm flipV="1">
                <a:off x="584" y="16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6" name="Line 1897"/>
              <p:cNvSpPr>
                <a:spLocks noChangeShapeType="1"/>
              </p:cNvSpPr>
              <p:nvPr/>
            </p:nvSpPr>
            <p:spPr bwMode="auto">
              <a:xfrm flipV="1">
                <a:off x="584" y="16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7" name="Line 1898"/>
              <p:cNvSpPr>
                <a:spLocks noChangeShapeType="1"/>
              </p:cNvSpPr>
              <p:nvPr/>
            </p:nvSpPr>
            <p:spPr bwMode="auto">
              <a:xfrm flipV="1">
                <a:off x="584" y="16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8" name="Line 1899"/>
              <p:cNvSpPr>
                <a:spLocks noChangeShapeType="1"/>
              </p:cNvSpPr>
              <p:nvPr/>
            </p:nvSpPr>
            <p:spPr bwMode="auto">
              <a:xfrm flipV="1">
                <a:off x="584" y="16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39" name="Line 1900"/>
              <p:cNvSpPr>
                <a:spLocks noChangeShapeType="1"/>
              </p:cNvSpPr>
              <p:nvPr/>
            </p:nvSpPr>
            <p:spPr bwMode="auto">
              <a:xfrm flipV="1">
                <a:off x="584" y="3302"/>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40" name="Line 1901"/>
              <p:cNvSpPr>
                <a:spLocks noChangeShapeType="1"/>
              </p:cNvSpPr>
              <p:nvPr/>
            </p:nvSpPr>
            <p:spPr bwMode="auto">
              <a:xfrm>
                <a:off x="584" y="1618"/>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41" name="Freeform 1902"/>
              <p:cNvSpPr>
                <a:spLocks/>
              </p:cNvSpPr>
              <p:nvPr/>
            </p:nvSpPr>
            <p:spPr bwMode="auto">
              <a:xfrm>
                <a:off x="555" y="3386"/>
                <a:ext cx="25" cy="69"/>
              </a:xfrm>
              <a:custGeom>
                <a:avLst/>
                <a:gdLst>
                  <a:gd name="T0" fmla="*/ 51 w 51"/>
                  <a:gd name="T1" fmla="*/ 138 h 138"/>
                  <a:gd name="T2" fmla="*/ 33 w 51"/>
                  <a:gd name="T3" fmla="*/ 138 h 138"/>
                  <a:gd name="T4" fmla="*/ 33 w 51"/>
                  <a:gd name="T5" fmla="*/ 29 h 138"/>
                  <a:gd name="T6" fmla="*/ 26 w 51"/>
                  <a:gd name="T7" fmla="*/ 35 h 138"/>
                  <a:gd name="T8" fmla="*/ 18 w 51"/>
                  <a:gd name="T9" fmla="*/ 42 h 138"/>
                  <a:gd name="T10" fmla="*/ 9 w 51"/>
                  <a:gd name="T11" fmla="*/ 47 h 138"/>
                  <a:gd name="T12" fmla="*/ 0 w 51"/>
                  <a:gd name="T13" fmla="*/ 50 h 138"/>
                  <a:gd name="T14" fmla="*/ 0 w 51"/>
                  <a:gd name="T15" fmla="*/ 33 h 138"/>
                  <a:gd name="T16" fmla="*/ 14 w 51"/>
                  <a:gd name="T17" fmla="*/ 26 h 138"/>
                  <a:gd name="T18" fmla="*/ 24 w 51"/>
                  <a:gd name="T19" fmla="*/ 17 h 138"/>
                  <a:gd name="T20" fmla="*/ 33 w 51"/>
                  <a:gd name="T21" fmla="*/ 8 h 138"/>
                  <a:gd name="T22" fmla="*/ 38 w 51"/>
                  <a:gd name="T23" fmla="*/ 0 h 138"/>
                  <a:gd name="T24" fmla="*/ 51 w 51"/>
                  <a:gd name="T25" fmla="*/ 0 h 138"/>
                  <a:gd name="T26" fmla="*/ 51 w 51"/>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138">
                    <a:moveTo>
                      <a:pt x="51" y="138"/>
                    </a:moveTo>
                    <a:lnTo>
                      <a:pt x="33" y="138"/>
                    </a:lnTo>
                    <a:lnTo>
                      <a:pt x="33" y="29"/>
                    </a:lnTo>
                    <a:lnTo>
                      <a:pt x="26" y="35"/>
                    </a:lnTo>
                    <a:lnTo>
                      <a:pt x="18" y="42"/>
                    </a:lnTo>
                    <a:lnTo>
                      <a:pt x="9" y="47"/>
                    </a:lnTo>
                    <a:lnTo>
                      <a:pt x="0" y="50"/>
                    </a:lnTo>
                    <a:lnTo>
                      <a:pt x="0" y="33"/>
                    </a:lnTo>
                    <a:lnTo>
                      <a:pt x="14" y="26"/>
                    </a:lnTo>
                    <a:lnTo>
                      <a:pt x="24" y="17"/>
                    </a:lnTo>
                    <a:lnTo>
                      <a:pt x="33" y="8"/>
                    </a:lnTo>
                    <a:lnTo>
                      <a:pt x="38" y="0"/>
                    </a:lnTo>
                    <a:lnTo>
                      <a:pt x="51" y="0"/>
                    </a:lnTo>
                    <a:lnTo>
                      <a:pt x="51"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042" name="Freeform 1903"/>
              <p:cNvSpPr>
                <a:spLocks noEditPoints="1"/>
              </p:cNvSpPr>
              <p:nvPr/>
            </p:nvSpPr>
            <p:spPr bwMode="auto">
              <a:xfrm>
                <a:off x="602" y="3386"/>
                <a:ext cx="45" cy="70"/>
              </a:xfrm>
              <a:custGeom>
                <a:avLst/>
                <a:gdLst>
                  <a:gd name="T0" fmla="*/ 0 w 91"/>
                  <a:gd name="T1" fmla="*/ 70 h 139"/>
                  <a:gd name="T2" fmla="*/ 2 w 91"/>
                  <a:gd name="T3" fmla="*/ 47 h 139"/>
                  <a:gd name="T4" fmla="*/ 6 w 91"/>
                  <a:gd name="T5" fmla="*/ 29 h 139"/>
                  <a:gd name="T6" fmla="*/ 9 w 91"/>
                  <a:gd name="T7" fmla="*/ 21 h 139"/>
                  <a:gd name="T8" fmla="*/ 14 w 91"/>
                  <a:gd name="T9" fmla="*/ 12 h 139"/>
                  <a:gd name="T10" fmla="*/ 21 w 91"/>
                  <a:gd name="T11" fmla="*/ 7 h 139"/>
                  <a:gd name="T12" fmla="*/ 28 w 91"/>
                  <a:gd name="T13" fmla="*/ 3 h 139"/>
                  <a:gd name="T14" fmla="*/ 35 w 91"/>
                  <a:gd name="T15" fmla="*/ 0 h 139"/>
                  <a:gd name="T16" fmla="*/ 46 w 91"/>
                  <a:gd name="T17" fmla="*/ 0 h 139"/>
                  <a:gd name="T18" fmla="*/ 56 w 91"/>
                  <a:gd name="T19" fmla="*/ 0 h 139"/>
                  <a:gd name="T20" fmla="*/ 65 w 91"/>
                  <a:gd name="T21" fmla="*/ 3 h 139"/>
                  <a:gd name="T22" fmla="*/ 70 w 91"/>
                  <a:gd name="T23" fmla="*/ 7 h 139"/>
                  <a:gd name="T24" fmla="*/ 75 w 91"/>
                  <a:gd name="T25" fmla="*/ 12 h 139"/>
                  <a:gd name="T26" fmla="*/ 79 w 91"/>
                  <a:gd name="T27" fmla="*/ 15 h 139"/>
                  <a:gd name="T28" fmla="*/ 84 w 91"/>
                  <a:gd name="T29" fmla="*/ 26 h 139"/>
                  <a:gd name="T30" fmla="*/ 88 w 91"/>
                  <a:gd name="T31" fmla="*/ 36 h 139"/>
                  <a:gd name="T32" fmla="*/ 89 w 91"/>
                  <a:gd name="T33" fmla="*/ 50 h 139"/>
                  <a:gd name="T34" fmla="*/ 91 w 91"/>
                  <a:gd name="T35" fmla="*/ 70 h 139"/>
                  <a:gd name="T36" fmla="*/ 89 w 91"/>
                  <a:gd name="T37" fmla="*/ 90 h 139"/>
                  <a:gd name="T38" fmla="*/ 86 w 91"/>
                  <a:gd name="T39" fmla="*/ 108 h 139"/>
                  <a:gd name="T40" fmla="*/ 82 w 91"/>
                  <a:gd name="T41" fmla="*/ 118 h 139"/>
                  <a:gd name="T42" fmla="*/ 77 w 91"/>
                  <a:gd name="T43" fmla="*/ 125 h 139"/>
                  <a:gd name="T44" fmla="*/ 70 w 91"/>
                  <a:gd name="T45" fmla="*/ 131 h 139"/>
                  <a:gd name="T46" fmla="*/ 63 w 91"/>
                  <a:gd name="T47" fmla="*/ 136 h 139"/>
                  <a:gd name="T48" fmla="*/ 54 w 91"/>
                  <a:gd name="T49" fmla="*/ 138 h 139"/>
                  <a:gd name="T50" fmla="*/ 46 w 91"/>
                  <a:gd name="T51" fmla="*/ 139 h 139"/>
                  <a:gd name="T52" fmla="*/ 28 w 91"/>
                  <a:gd name="T53" fmla="*/ 136 h 139"/>
                  <a:gd name="T54" fmla="*/ 14 w 91"/>
                  <a:gd name="T55" fmla="*/ 125 h 139"/>
                  <a:gd name="T56" fmla="*/ 7 w 91"/>
                  <a:gd name="T57" fmla="*/ 111 h 139"/>
                  <a:gd name="T58" fmla="*/ 2 w 91"/>
                  <a:gd name="T59" fmla="*/ 92 h 139"/>
                  <a:gd name="T60" fmla="*/ 0 w 91"/>
                  <a:gd name="T61" fmla="*/ 70 h 139"/>
                  <a:gd name="T62" fmla="*/ 18 w 91"/>
                  <a:gd name="T63" fmla="*/ 70 h 139"/>
                  <a:gd name="T64" fmla="*/ 20 w 91"/>
                  <a:gd name="T65" fmla="*/ 89 h 139"/>
                  <a:gd name="T66" fmla="*/ 21 w 91"/>
                  <a:gd name="T67" fmla="*/ 103 h 139"/>
                  <a:gd name="T68" fmla="*/ 26 w 91"/>
                  <a:gd name="T69" fmla="*/ 113 h 139"/>
                  <a:gd name="T70" fmla="*/ 32 w 91"/>
                  <a:gd name="T71" fmla="*/ 118 h 139"/>
                  <a:gd name="T72" fmla="*/ 39 w 91"/>
                  <a:gd name="T73" fmla="*/ 122 h 139"/>
                  <a:gd name="T74" fmla="*/ 46 w 91"/>
                  <a:gd name="T75" fmla="*/ 124 h 139"/>
                  <a:gd name="T76" fmla="*/ 53 w 91"/>
                  <a:gd name="T77" fmla="*/ 122 h 139"/>
                  <a:gd name="T78" fmla="*/ 60 w 91"/>
                  <a:gd name="T79" fmla="*/ 118 h 139"/>
                  <a:gd name="T80" fmla="*/ 65 w 91"/>
                  <a:gd name="T81" fmla="*/ 113 h 139"/>
                  <a:gd name="T82" fmla="*/ 68 w 91"/>
                  <a:gd name="T83" fmla="*/ 103 h 139"/>
                  <a:gd name="T84" fmla="*/ 72 w 91"/>
                  <a:gd name="T85" fmla="*/ 89 h 139"/>
                  <a:gd name="T86" fmla="*/ 72 w 91"/>
                  <a:gd name="T87" fmla="*/ 70 h 139"/>
                  <a:gd name="T88" fmla="*/ 72 w 91"/>
                  <a:gd name="T89" fmla="*/ 50 h 139"/>
                  <a:gd name="T90" fmla="*/ 68 w 91"/>
                  <a:gd name="T91" fmla="*/ 35 h 139"/>
                  <a:gd name="T92" fmla="*/ 65 w 91"/>
                  <a:gd name="T93" fmla="*/ 26 h 139"/>
                  <a:gd name="T94" fmla="*/ 60 w 91"/>
                  <a:gd name="T95" fmla="*/ 19 h 139"/>
                  <a:gd name="T96" fmla="*/ 53 w 91"/>
                  <a:gd name="T97" fmla="*/ 15 h 139"/>
                  <a:gd name="T98" fmla="*/ 46 w 91"/>
                  <a:gd name="T99" fmla="*/ 15 h 139"/>
                  <a:gd name="T100" fmla="*/ 39 w 91"/>
                  <a:gd name="T101" fmla="*/ 15 h 139"/>
                  <a:gd name="T102" fmla="*/ 32 w 91"/>
                  <a:gd name="T103" fmla="*/ 19 h 139"/>
                  <a:gd name="T104" fmla="*/ 26 w 91"/>
                  <a:gd name="T105" fmla="*/ 24 h 139"/>
                  <a:gd name="T106" fmla="*/ 21 w 91"/>
                  <a:gd name="T107" fmla="*/ 35 h 139"/>
                  <a:gd name="T108" fmla="*/ 20 w 91"/>
                  <a:gd name="T109" fmla="*/ 50 h 139"/>
                  <a:gd name="T110" fmla="*/ 18 w 91"/>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139">
                    <a:moveTo>
                      <a:pt x="0" y="70"/>
                    </a:moveTo>
                    <a:lnTo>
                      <a:pt x="2" y="47"/>
                    </a:lnTo>
                    <a:lnTo>
                      <a:pt x="6" y="29"/>
                    </a:lnTo>
                    <a:lnTo>
                      <a:pt x="9" y="21"/>
                    </a:lnTo>
                    <a:lnTo>
                      <a:pt x="14" y="12"/>
                    </a:lnTo>
                    <a:lnTo>
                      <a:pt x="21" y="7"/>
                    </a:lnTo>
                    <a:lnTo>
                      <a:pt x="28" y="3"/>
                    </a:lnTo>
                    <a:lnTo>
                      <a:pt x="35" y="0"/>
                    </a:lnTo>
                    <a:lnTo>
                      <a:pt x="46" y="0"/>
                    </a:lnTo>
                    <a:lnTo>
                      <a:pt x="56" y="0"/>
                    </a:lnTo>
                    <a:lnTo>
                      <a:pt x="65" y="3"/>
                    </a:lnTo>
                    <a:lnTo>
                      <a:pt x="70" y="7"/>
                    </a:lnTo>
                    <a:lnTo>
                      <a:pt x="75" y="12"/>
                    </a:lnTo>
                    <a:lnTo>
                      <a:pt x="79" y="15"/>
                    </a:lnTo>
                    <a:lnTo>
                      <a:pt x="84" y="26"/>
                    </a:lnTo>
                    <a:lnTo>
                      <a:pt x="88" y="36"/>
                    </a:lnTo>
                    <a:lnTo>
                      <a:pt x="89" y="50"/>
                    </a:lnTo>
                    <a:lnTo>
                      <a:pt x="91" y="70"/>
                    </a:lnTo>
                    <a:lnTo>
                      <a:pt x="89" y="90"/>
                    </a:lnTo>
                    <a:lnTo>
                      <a:pt x="86" y="108"/>
                    </a:lnTo>
                    <a:lnTo>
                      <a:pt x="82" y="118"/>
                    </a:lnTo>
                    <a:lnTo>
                      <a:pt x="77" y="125"/>
                    </a:lnTo>
                    <a:lnTo>
                      <a:pt x="70" y="131"/>
                    </a:lnTo>
                    <a:lnTo>
                      <a:pt x="63" y="136"/>
                    </a:lnTo>
                    <a:lnTo>
                      <a:pt x="54" y="138"/>
                    </a:lnTo>
                    <a:lnTo>
                      <a:pt x="46" y="139"/>
                    </a:lnTo>
                    <a:lnTo>
                      <a:pt x="28" y="136"/>
                    </a:lnTo>
                    <a:lnTo>
                      <a:pt x="14" y="125"/>
                    </a:lnTo>
                    <a:lnTo>
                      <a:pt x="7" y="111"/>
                    </a:lnTo>
                    <a:lnTo>
                      <a:pt x="2" y="92"/>
                    </a:lnTo>
                    <a:lnTo>
                      <a:pt x="0" y="70"/>
                    </a:lnTo>
                    <a:close/>
                    <a:moveTo>
                      <a:pt x="18" y="70"/>
                    </a:moveTo>
                    <a:lnTo>
                      <a:pt x="20" y="89"/>
                    </a:lnTo>
                    <a:lnTo>
                      <a:pt x="21" y="103"/>
                    </a:lnTo>
                    <a:lnTo>
                      <a:pt x="26" y="113"/>
                    </a:lnTo>
                    <a:lnTo>
                      <a:pt x="32" y="118"/>
                    </a:lnTo>
                    <a:lnTo>
                      <a:pt x="39" y="122"/>
                    </a:lnTo>
                    <a:lnTo>
                      <a:pt x="46" y="124"/>
                    </a:lnTo>
                    <a:lnTo>
                      <a:pt x="53" y="122"/>
                    </a:lnTo>
                    <a:lnTo>
                      <a:pt x="60" y="118"/>
                    </a:lnTo>
                    <a:lnTo>
                      <a:pt x="65" y="113"/>
                    </a:lnTo>
                    <a:lnTo>
                      <a:pt x="68" y="103"/>
                    </a:lnTo>
                    <a:lnTo>
                      <a:pt x="72" y="89"/>
                    </a:lnTo>
                    <a:lnTo>
                      <a:pt x="72" y="70"/>
                    </a:lnTo>
                    <a:lnTo>
                      <a:pt x="72" y="50"/>
                    </a:lnTo>
                    <a:lnTo>
                      <a:pt x="68" y="35"/>
                    </a:lnTo>
                    <a:lnTo>
                      <a:pt x="65" y="26"/>
                    </a:lnTo>
                    <a:lnTo>
                      <a:pt x="60" y="19"/>
                    </a:lnTo>
                    <a:lnTo>
                      <a:pt x="53" y="15"/>
                    </a:lnTo>
                    <a:lnTo>
                      <a:pt x="46" y="15"/>
                    </a:lnTo>
                    <a:lnTo>
                      <a:pt x="39" y="15"/>
                    </a:lnTo>
                    <a:lnTo>
                      <a:pt x="32" y="19"/>
                    </a:lnTo>
                    <a:lnTo>
                      <a:pt x="26" y="24"/>
                    </a:lnTo>
                    <a:lnTo>
                      <a:pt x="21" y="35"/>
                    </a:lnTo>
                    <a:lnTo>
                      <a:pt x="20"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043" name="Line 1904"/>
              <p:cNvSpPr>
                <a:spLocks noChangeShapeType="1"/>
              </p:cNvSpPr>
              <p:nvPr/>
            </p:nvSpPr>
            <p:spPr bwMode="auto">
              <a:xfrm flipV="1">
                <a:off x="992" y="33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44" name="Line 1905"/>
              <p:cNvSpPr>
                <a:spLocks noChangeShapeType="1"/>
              </p:cNvSpPr>
              <p:nvPr/>
            </p:nvSpPr>
            <p:spPr bwMode="auto">
              <a:xfrm flipV="1">
                <a:off x="992" y="33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45" name="Line 1906"/>
              <p:cNvSpPr>
                <a:spLocks noChangeShapeType="1"/>
              </p:cNvSpPr>
              <p:nvPr/>
            </p:nvSpPr>
            <p:spPr bwMode="auto">
              <a:xfrm flipV="1">
                <a:off x="992" y="32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46" name="Line 1907"/>
              <p:cNvSpPr>
                <a:spLocks noChangeShapeType="1"/>
              </p:cNvSpPr>
              <p:nvPr/>
            </p:nvSpPr>
            <p:spPr bwMode="auto">
              <a:xfrm flipV="1">
                <a:off x="992" y="32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47" name="Line 1908"/>
              <p:cNvSpPr>
                <a:spLocks noChangeShapeType="1"/>
              </p:cNvSpPr>
              <p:nvPr/>
            </p:nvSpPr>
            <p:spPr bwMode="auto">
              <a:xfrm flipV="1">
                <a:off x="992" y="32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48" name="Line 1909"/>
              <p:cNvSpPr>
                <a:spLocks noChangeShapeType="1"/>
              </p:cNvSpPr>
              <p:nvPr/>
            </p:nvSpPr>
            <p:spPr bwMode="auto">
              <a:xfrm flipV="1">
                <a:off x="992" y="32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49" name="Line 1910"/>
              <p:cNvSpPr>
                <a:spLocks noChangeShapeType="1"/>
              </p:cNvSpPr>
              <p:nvPr/>
            </p:nvSpPr>
            <p:spPr bwMode="auto">
              <a:xfrm flipV="1">
                <a:off x="992" y="32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0" name="Line 1911"/>
              <p:cNvSpPr>
                <a:spLocks noChangeShapeType="1"/>
              </p:cNvSpPr>
              <p:nvPr/>
            </p:nvSpPr>
            <p:spPr bwMode="auto">
              <a:xfrm flipV="1">
                <a:off x="992" y="32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1" name="Line 1912"/>
              <p:cNvSpPr>
                <a:spLocks noChangeShapeType="1"/>
              </p:cNvSpPr>
              <p:nvPr/>
            </p:nvSpPr>
            <p:spPr bwMode="auto">
              <a:xfrm flipV="1">
                <a:off x="992" y="32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2" name="Line 1913"/>
              <p:cNvSpPr>
                <a:spLocks noChangeShapeType="1"/>
              </p:cNvSpPr>
              <p:nvPr/>
            </p:nvSpPr>
            <p:spPr bwMode="auto">
              <a:xfrm flipV="1">
                <a:off x="992" y="32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3" name="Line 1914"/>
              <p:cNvSpPr>
                <a:spLocks noChangeShapeType="1"/>
              </p:cNvSpPr>
              <p:nvPr/>
            </p:nvSpPr>
            <p:spPr bwMode="auto">
              <a:xfrm flipV="1">
                <a:off x="992" y="32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4" name="Line 1915"/>
              <p:cNvSpPr>
                <a:spLocks noChangeShapeType="1"/>
              </p:cNvSpPr>
              <p:nvPr/>
            </p:nvSpPr>
            <p:spPr bwMode="auto">
              <a:xfrm flipV="1">
                <a:off x="992" y="31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5" name="Line 1916"/>
              <p:cNvSpPr>
                <a:spLocks noChangeShapeType="1"/>
              </p:cNvSpPr>
              <p:nvPr/>
            </p:nvSpPr>
            <p:spPr bwMode="auto">
              <a:xfrm flipV="1">
                <a:off x="992" y="31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6" name="Line 1917"/>
              <p:cNvSpPr>
                <a:spLocks noChangeShapeType="1"/>
              </p:cNvSpPr>
              <p:nvPr/>
            </p:nvSpPr>
            <p:spPr bwMode="auto">
              <a:xfrm flipV="1">
                <a:off x="992" y="31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7" name="Line 1918"/>
              <p:cNvSpPr>
                <a:spLocks noChangeShapeType="1"/>
              </p:cNvSpPr>
              <p:nvPr/>
            </p:nvSpPr>
            <p:spPr bwMode="auto">
              <a:xfrm flipV="1">
                <a:off x="992" y="31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8" name="Line 1919"/>
              <p:cNvSpPr>
                <a:spLocks noChangeShapeType="1"/>
              </p:cNvSpPr>
              <p:nvPr/>
            </p:nvSpPr>
            <p:spPr bwMode="auto">
              <a:xfrm flipV="1">
                <a:off x="992" y="31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59" name="Line 1920"/>
              <p:cNvSpPr>
                <a:spLocks noChangeShapeType="1"/>
              </p:cNvSpPr>
              <p:nvPr/>
            </p:nvSpPr>
            <p:spPr bwMode="auto">
              <a:xfrm flipV="1">
                <a:off x="992" y="31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0" name="Line 1921"/>
              <p:cNvSpPr>
                <a:spLocks noChangeShapeType="1"/>
              </p:cNvSpPr>
              <p:nvPr/>
            </p:nvSpPr>
            <p:spPr bwMode="auto">
              <a:xfrm flipV="1">
                <a:off x="992" y="31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1" name="Line 1922"/>
              <p:cNvSpPr>
                <a:spLocks noChangeShapeType="1"/>
              </p:cNvSpPr>
              <p:nvPr/>
            </p:nvSpPr>
            <p:spPr bwMode="auto">
              <a:xfrm flipV="1">
                <a:off x="992" y="31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2" name="Line 1923"/>
              <p:cNvSpPr>
                <a:spLocks noChangeShapeType="1"/>
              </p:cNvSpPr>
              <p:nvPr/>
            </p:nvSpPr>
            <p:spPr bwMode="auto">
              <a:xfrm flipV="1">
                <a:off x="992" y="30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3" name="Line 1924"/>
              <p:cNvSpPr>
                <a:spLocks noChangeShapeType="1"/>
              </p:cNvSpPr>
              <p:nvPr/>
            </p:nvSpPr>
            <p:spPr bwMode="auto">
              <a:xfrm flipV="1">
                <a:off x="992" y="30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4" name="Line 1925"/>
              <p:cNvSpPr>
                <a:spLocks noChangeShapeType="1"/>
              </p:cNvSpPr>
              <p:nvPr/>
            </p:nvSpPr>
            <p:spPr bwMode="auto">
              <a:xfrm flipV="1">
                <a:off x="992" y="30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5" name="Line 1926"/>
              <p:cNvSpPr>
                <a:spLocks noChangeShapeType="1"/>
              </p:cNvSpPr>
              <p:nvPr/>
            </p:nvSpPr>
            <p:spPr bwMode="auto">
              <a:xfrm flipV="1">
                <a:off x="992" y="30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6" name="Line 1927"/>
              <p:cNvSpPr>
                <a:spLocks noChangeShapeType="1"/>
              </p:cNvSpPr>
              <p:nvPr/>
            </p:nvSpPr>
            <p:spPr bwMode="auto">
              <a:xfrm flipV="1">
                <a:off x="992"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7" name="Line 1928"/>
              <p:cNvSpPr>
                <a:spLocks noChangeShapeType="1"/>
              </p:cNvSpPr>
              <p:nvPr/>
            </p:nvSpPr>
            <p:spPr bwMode="auto">
              <a:xfrm flipV="1">
                <a:off x="992" y="30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8" name="Line 1929"/>
              <p:cNvSpPr>
                <a:spLocks noChangeShapeType="1"/>
              </p:cNvSpPr>
              <p:nvPr/>
            </p:nvSpPr>
            <p:spPr bwMode="auto">
              <a:xfrm flipV="1">
                <a:off x="992" y="30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69" name="Line 1930"/>
              <p:cNvSpPr>
                <a:spLocks noChangeShapeType="1"/>
              </p:cNvSpPr>
              <p:nvPr/>
            </p:nvSpPr>
            <p:spPr bwMode="auto">
              <a:xfrm flipV="1">
                <a:off x="992" y="30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0" name="Line 1931"/>
              <p:cNvSpPr>
                <a:spLocks noChangeShapeType="1"/>
              </p:cNvSpPr>
              <p:nvPr/>
            </p:nvSpPr>
            <p:spPr bwMode="auto">
              <a:xfrm flipV="1">
                <a:off x="992" y="29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1" name="Line 1932"/>
              <p:cNvSpPr>
                <a:spLocks noChangeShapeType="1"/>
              </p:cNvSpPr>
              <p:nvPr/>
            </p:nvSpPr>
            <p:spPr bwMode="auto">
              <a:xfrm flipV="1">
                <a:off x="992" y="29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2" name="Line 1933"/>
              <p:cNvSpPr>
                <a:spLocks noChangeShapeType="1"/>
              </p:cNvSpPr>
              <p:nvPr/>
            </p:nvSpPr>
            <p:spPr bwMode="auto">
              <a:xfrm flipV="1">
                <a:off x="992" y="29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3" name="Line 1934"/>
              <p:cNvSpPr>
                <a:spLocks noChangeShapeType="1"/>
              </p:cNvSpPr>
              <p:nvPr/>
            </p:nvSpPr>
            <p:spPr bwMode="auto">
              <a:xfrm flipV="1">
                <a:off x="992" y="29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4" name="Line 1935"/>
              <p:cNvSpPr>
                <a:spLocks noChangeShapeType="1"/>
              </p:cNvSpPr>
              <p:nvPr/>
            </p:nvSpPr>
            <p:spPr bwMode="auto">
              <a:xfrm flipV="1">
                <a:off x="992" y="29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5" name="Line 1936"/>
              <p:cNvSpPr>
                <a:spLocks noChangeShapeType="1"/>
              </p:cNvSpPr>
              <p:nvPr/>
            </p:nvSpPr>
            <p:spPr bwMode="auto">
              <a:xfrm flipV="1">
                <a:off x="992" y="29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6" name="Line 1937"/>
              <p:cNvSpPr>
                <a:spLocks noChangeShapeType="1"/>
              </p:cNvSpPr>
              <p:nvPr/>
            </p:nvSpPr>
            <p:spPr bwMode="auto">
              <a:xfrm flipV="1">
                <a:off x="992" y="29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7" name="Line 1938"/>
              <p:cNvSpPr>
                <a:spLocks noChangeShapeType="1"/>
              </p:cNvSpPr>
              <p:nvPr/>
            </p:nvSpPr>
            <p:spPr bwMode="auto">
              <a:xfrm flipV="1">
                <a:off x="992" y="29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8" name="Line 1939"/>
              <p:cNvSpPr>
                <a:spLocks noChangeShapeType="1"/>
              </p:cNvSpPr>
              <p:nvPr/>
            </p:nvSpPr>
            <p:spPr bwMode="auto">
              <a:xfrm flipV="1">
                <a:off x="992" y="29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79" name="Line 1940"/>
              <p:cNvSpPr>
                <a:spLocks noChangeShapeType="1"/>
              </p:cNvSpPr>
              <p:nvPr/>
            </p:nvSpPr>
            <p:spPr bwMode="auto">
              <a:xfrm flipV="1">
                <a:off x="992" y="28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0" name="Line 1941"/>
              <p:cNvSpPr>
                <a:spLocks noChangeShapeType="1"/>
              </p:cNvSpPr>
              <p:nvPr/>
            </p:nvSpPr>
            <p:spPr bwMode="auto">
              <a:xfrm flipV="1">
                <a:off x="992" y="28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1" name="Line 1942"/>
              <p:cNvSpPr>
                <a:spLocks noChangeShapeType="1"/>
              </p:cNvSpPr>
              <p:nvPr/>
            </p:nvSpPr>
            <p:spPr bwMode="auto">
              <a:xfrm flipV="1">
                <a:off x="992" y="28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2" name="Line 1943"/>
              <p:cNvSpPr>
                <a:spLocks noChangeShapeType="1"/>
              </p:cNvSpPr>
              <p:nvPr/>
            </p:nvSpPr>
            <p:spPr bwMode="auto">
              <a:xfrm flipV="1">
                <a:off x="992" y="28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3" name="Line 1944"/>
              <p:cNvSpPr>
                <a:spLocks noChangeShapeType="1"/>
              </p:cNvSpPr>
              <p:nvPr/>
            </p:nvSpPr>
            <p:spPr bwMode="auto">
              <a:xfrm flipV="1">
                <a:off x="992" y="28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4" name="Line 1945"/>
              <p:cNvSpPr>
                <a:spLocks noChangeShapeType="1"/>
              </p:cNvSpPr>
              <p:nvPr/>
            </p:nvSpPr>
            <p:spPr bwMode="auto">
              <a:xfrm flipV="1">
                <a:off x="992" y="28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5" name="Line 1946"/>
              <p:cNvSpPr>
                <a:spLocks noChangeShapeType="1"/>
              </p:cNvSpPr>
              <p:nvPr/>
            </p:nvSpPr>
            <p:spPr bwMode="auto">
              <a:xfrm flipV="1">
                <a:off x="992" y="28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6" name="Line 1947"/>
              <p:cNvSpPr>
                <a:spLocks noChangeShapeType="1"/>
              </p:cNvSpPr>
              <p:nvPr/>
            </p:nvSpPr>
            <p:spPr bwMode="auto">
              <a:xfrm flipV="1">
                <a:off x="992" y="28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7" name="Line 1948"/>
              <p:cNvSpPr>
                <a:spLocks noChangeShapeType="1"/>
              </p:cNvSpPr>
              <p:nvPr/>
            </p:nvSpPr>
            <p:spPr bwMode="auto">
              <a:xfrm flipV="1">
                <a:off x="992" y="27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8" name="Line 1949"/>
              <p:cNvSpPr>
                <a:spLocks noChangeShapeType="1"/>
              </p:cNvSpPr>
              <p:nvPr/>
            </p:nvSpPr>
            <p:spPr bwMode="auto">
              <a:xfrm flipV="1">
                <a:off x="992" y="27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89" name="Line 1950"/>
              <p:cNvSpPr>
                <a:spLocks noChangeShapeType="1"/>
              </p:cNvSpPr>
              <p:nvPr/>
            </p:nvSpPr>
            <p:spPr bwMode="auto">
              <a:xfrm flipV="1">
                <a:off x="992" y="27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0" name="Line 1951"/>
              <p:cNvSpPr>
                <a:spLocks noChangeShapeType="1"/>
              </p:cNvSpPr>
              <p:nvPr/>
            </p:nvSpPr>
            <p:spPr bwMode="auto">
              <a:xfrm flipV="1">
                <a:off x="992" y="27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1" name="Line 1952"/>
              <p:cNvSpPr>
                <a:spLocks noChangeShapeType="1"/>
              </p:cNvSpPr>
              <p:nvPr/>
            </p:nvSpPr>
            <p:spPr bwMode="auto">
              <a:xfrm flipV="1">
                <a:off x="992" y="27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2" name="Line 1953"/>
              <p:cNvSpPr>
                <a:spLocks noChangeShapeType="1"/>
              </p:cNvSpPr>
              <p:nvPr/>
            </p:nvSpPr>
            <p:spPr bwMode="auto">
              <a:xfrm flipV="1">
                <a:off x="992" y="27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3" name="Line 1954"/>
              <p:cNvSpPr>
                <a:spLocks noChangeShapeType="1"/>
              </p:cNvSpPr>
              <p:nvPr/>
            </p:nvSpPr>
            <p:spPr bwMode="auto">
              <a:xfrm flipV="1">
                <a:off x="992" y="27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4" name="Line 1955"/>
              <p:cNvSpPr>
                <a:spLocks noChangeShapeType="1"/>
              </p:cNvSpPr>
              <p:nvPr/>
            </p:nvSpPr>
            <p:spPr bwMode="auto">
              <a:xfrm flipV="1">
                <a:off x="992" y="27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5" name="Line 1956"/>
              <p:cNvSpPr>
                <a:spLocks noChangeShapeType="1"/>
              </p:cNvSpPr>
              <p:nvPr/>
            </p:nvSpPr>
            <p:spPr bwMode="auto">
              <a:xfrm flipV="1">
                <a:off x="992" y="2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6" name="Line 1957"/>
              <p:cNvSpPr>
                <a:spLocks noChangeShapeType="1"/>
              </p:cNvSpPr>
              <p:nvPr/>
            </p:nvSpPr>
            <p:spPr bwMode="auto">
              <a:xfrm flipV="1">
                <a:off x="992" y="26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7" name="Line 1958"/>
              <p:cNvSpPr>
                <a:spLocks noChangeShapeType="1"/>
              </p:cNvSpPr>
              <p:nvPr/>
            </p:nvSpPr>
            <p:spPr bwMode="auto">
              <a:xfrm flipV="1">
                <a:off x="992" y="26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8" name="Line 1959"/>
              <p:cNvSpPr>
                <a:spLocks noChangeShapeType="1"/>
              </p:cNvSpPr>
              <p:nvPr/>
            </p:nvSpPr>
            <p:spPr bwMode="auto">
              <a:xfrm flipV="1">
                <a:off x="992" y="26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99" name="Line 1960"/>
              <p:cNvSpPr>
                <a:spLocks noChangeShapeType="1"/>
              </p:cNvSpPr>
              <p:nvPr/>
            </p:nvSpPr>
            <p:spPr bwMode="auto">
              <a:xfrm flipV="1">
                <a:off x="992" y="26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0" name="Line 1961"/>
              <p:cNvSpPr>
                <a:spLocks noChangeShapeType="1"/>
              </p:cNvSpPr>
              <p:nvPr/>
            </p:nvSpPr>
            <p:spPr bwMode="auto">
              <a:xfrm flipV="1">
                <a:off x="992" y="26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1" name="Line 1962"/>
              <p:cNvSpPr>
                <a:spLocks noChangeShapeType="1"/>
              </p:cNvSpPr>
              <p:nvPr/>
            </p:nvSpPr>
            <p:spPr bwMode="auto">
              <a:xfrm flipV="1">
                <a:off x="992" y="26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2" name="Line 1963"/>
              <p:cNvSpPr>
                <a:spLocks noChangeShapeType="1"/>
              </p:cNvSpPr>
              <p:nvPr/>
            </p:nvSpPr>
            <p:spPr bwMode="auto">
              <a:xfrm flipV="1">
                <a:off x="992" y="26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3" name="Line 1964"/>
              <p:cNvSpPr>
                <a:spLocks noChangeShapeType="1"/>
              </p:cNvSpPr>
              <p:nvPr/>
            </p:nvSpPr>
            <p:spPr bwMode="auto">
              <a:xfrm flipV="1">
                <a:off x="992" y="26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4" name="Line 1965"/>
              <p:cNvSpPr>
                <a:spLocks noChangeShapeType="1"/>
              </p:cNvSpPr>
              <p:nvPr/>
            </p:nvSpPr>
            <p:spPr bwMode="auto">
              <a:xfrm flipV="1">
                <a:off x="992" y="25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5" name="Line 1966"/>
              <p:cNvSpPr>
                <a:spLocks noChangeShapeType="1"/>
              </p:cNvSpPr>
              <p:nvPr/>
            </p:nvSpPr>
            <p:spPr bwMode="auto">
              <a:xfrm flipV="1">
                <a:off x="992" y="25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6" name="Line 1967"/>
              <p:cNvSpPr>
                <a:spLocks noChangeShapeType="1"/>
              </p:cNvSpPr>
              <p:nvPr/>
            </p:nvSpPr>
            <p:spPr bwMode="auto">
              <a:xfrm flipV="1">
                <a:off x="992" y="25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7" name="Line 1968"/>
              <p:cNvSpPr>
                <a:spLocks noChangeShapeType="1"/>
              </p:cNvSpPr>
              <p:nvPr/>
            </p:nvSpPr>
            <p:spPr bwMode="auto">
              <a:xfrm flipV="1">
                <a:off x="992" y="25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8" name="Line 1969"/>
              <p:cNvSpPr>
                <a:spLocks noChangeShapeType="1"/>
              </p:cNvSpPr>
              <p:nvPr/>
            </p:nvSpPr>
            <p:spPr bwMode="auto">
              <a:xfrm flipV="1">
                <a:off x="992" y="25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09" name="Line 1970"/>
              <p:cNvSpPr>
                <a:spLocks noChangeShapeType="1"/>
              </p:cNvSpPr>
              <p:nvPr/>
            </p:nvSpPr>
            <p:spPr bwMode="auto">
              <a:xfrm flipV="1">
                <a:off x="992" y="25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0" name="Line 1971"/>
              <p:cNvSpPr>
                <a:spLocks noChangeShapeType="1"/>
              </p:cNvSpPr>
              <p:nvPr/>
            </p:nvSpPr>
            <p:spPr bwMode="auto">
              <a:xfrm flipV="1">
                <a:off x="992" y="25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1" name="Line 1972"/>
              <p:cNvSpPr>
                <a:spLocks noChangeShapeType="1"/>
              </p:cNvSpPr>
              <p:nvPr/>
            </p:nvSpPr>
            <p:spPr bwMode="auto">
              <a:xfrm flipV="1">
                <a:off x="992" y="25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2" name="Line 1973"/>
              <p:cNvSpPr>
                <a:spLocks noChangeShapeType="1"/>
              </p:cNvSpPr>
              <p:nvPr/>
            </p:nvSpPr>
            <p:spPr bwMode="auto">
              <a:xfrm flipV="1">
                <a:off x="992" y="24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3" name="Line 1974"/>
              <p:cNvSpPr>
                <a:spLocks noChangeShapeType="1"/>
              </p:cNvSpPr>
              <p:nvPr/>
            </p:nvSpPr>
            <p:spPr bwMode="auto">
              <a:xfrm flipV="1">
                <a:off x="992" y="24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4" name="Line 1975"/>
              <p:cNvSpPr>
                <a:spLocks noChangeShapeType="1"/>
              </p:cNvSpPr>
              <p:nvPr/>
            </p:nvSpPr>
            <p:spPr bwMode="auto">
              <a:xfrm flipV="1">
                <a:off x="992" y="24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5" name="Line 1976"/>
              <p:cNvSpPr>
                <a:spLocks noChangeShapeType="1"/>
              </p:cNvSpPr>
              <p:nvPr/>
            </p:nvSpPr>
            <p:spPr bwMode="auto">
              <a:xfrm flipV="1">
                <a:off x="992" y="24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6" name="Line 1977"/>
              <p:cNvSpPr>
                <a:spLocks noChangeShapeType="1"/>
              </p:cNvSpPr>
              <p:nvPr/>
            </p:nvSpPr>
            <p:spPr bwMode="auto">
              <a:xfrm flipV="1">
                <a:off x="992" y="24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7" name="Line 1978"/>
              <p:cNvSpPr>
                <a:spLocks noChangeShapeType="1"/>
              </p:cNvSpPr>
              <p:nvPr/>
            </p:nvSpPr>
            <p:spPr bwMode="auto">
              <a:xfrm flipV="1">
                <a:off x="992" y="24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8" name="Line 1979"/>
              <p:cNvSpPr>
                <a:spLocks noChangeShapeType="1"/>
              </p:cNvSpPr>
              <p:nvPr/>
            </p:nvSpPr>
            <p:spPr bwMode="auto">
              <a:xfrm flipV="1">
                <a:off x="992" y="24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19" name="Line 1980"/>
              <p:cNvSpPr>
                <a:spLocks noChangeShapeType="1"/>
              </p:cNvSpPr>
              <p:nvPr/>
            </p:nvSpPr>
            <p:spPr bwMode="auto">
              <a:xfrm flipV="1">
                <a:off x="992" y="24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0" name="Line 1981"/>
              <p:cNvSpPr>
                <a:spLocks noChangeShapeType="1"/>
              </p:cNvSpPr>
              <p:nvPr/>
            </p:nvSpPr>
            <p:spPr bwMode="auto">
              <a:xfrm flipV="1">
                <a:off x="992" y="23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1" name="Line 1982"/>
              <p:cNvSpPr>
                <a:spLocks noChangeShapeType="1"/>
              </p:cNvSpPr>
              <p:nvPr/>
            </p:nvSpPr>
            <p:spPr bwMode="auto">
              <a:xfrm flipV="1">
                <a:off x="992" y="23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2" name="Line 1983"/>
              <p:cNvSpPr>
                <a:spLocks noChangeShapeType="1"/>
              </p:cNvSpPr>
              <p:nvPr/>
            </p:nvSpPr>
            <p:spPr bwMode="auto">
              <a:xfrm flipV="1">
                <a:off x="992" y="23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3" name="Line 1984"/>
              <p:cNvSpPr>
                <a:spLocks noChangeShapeType="1"/>
              </p:cNvSpPr>
              <p:nvPr/>
            </p:nvSpPr>
            <p:spPr bwMode="auto">
              <a:xfrm flipV="1">
                <a:off x="992" y="23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4" name="Line 1985"/>
              <p:cNvSpPr>
                <a:spLocks noChangeShapeType="1"/>
              </p:cNvSpPr>
              <p:nvPr/>
            </p:nvSpPr>
            <p:spPr bwMode="auto">
              <a:xfrm flipV="1">
                <a:off x="992" y="23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5" name="Line 1986"/>
              <p:cNvSpPr>
                <a:spLocks noChangeShapeType="1"/>
              </p:cNvSpPr>
              <p:nvPr/>
            </p:nvSpPr>
            <p:spPr bwMode="auto">
              <a:xfrm flipV="1">
                <a:off x="992" y="23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6" name="Line 1987"/>
              <p:cNvSpPr>
                <a:spLocks noChangeShapeType="1"/>
              </p:cNvSpPr>
              <p:nvPr/>
            </p:nvSpPr>
            <p:spPr bwMode="auto">
              <a:xfrm flipV="1">
                <a:off x="992" y="23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7" name="Line 1988"/>
              <p:cNvSpPr>
                <a:spLocks noChangeShapeType="1"/>
              </p:cNvSpPr>
              <p:nvPr/>
            </p:nvSpPr>
            <p:spPr bwMode="auto">
              <a:xfrm flipV="1">
                <a:off x="992" y="23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8" name="Line 1989"/>
              <p:cNvSpPr>
                <a:spLocks noChangeShapeType="1"/>
              </p:cNvSpPr>
              <p:nvPr/>
            </p:nvSpPr>
            <p:spPr bwMode="auto">
              <a:xfrm flipV="1">
                <a:off x="992" y="23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29" name="Line 1990"/>
              <p:cNvSpPr>
                <a:spLocks noChangeShapeType="1"/>
              </p:cNvSpPr>
              <p:nvPr/>
            </p:nvSpPr>
            <p:spPr bwMode="auto">
              <a:xfrm flipV="1">
                <a:off x="992" y="22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0" name="Line 1991"/>
              <p:cNvSpPr>
                <a:spLocks noChangeShapeType="1"/>
              </p:cNvSpPr>
              <p:nvPr/>
            </p:nvSpPr>
            <p:spPr bwMode="auto">
              <a:xfrm flipV="1">
                <a:off x="992" y="22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1" name="Line 1992"/>
              <p:cNvSpPr>
                <a:spLocks noChangeShapeType="1"/>
              </p:cNvSpPr>
              <p:nvPr/>
            </p:nvSpPr>
            <p:spPr bwMode="auto">
              <a:xfrm flipV="1">
                <a:off x="992" y="22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2" name="Line 1993"/>
              <p:cNvSpPr>
                <a:spLocks noChangeShapeType="1"/>
              </p:cNvSpPr>
              <p:nvPr/>
            </p:nvSpPr>
            <p:spPr bwMode="auto">
              <a:xfrm flipV="1">
                <a:off x="992" y="22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3" name="Line 1994"/>
              <p:cNvSpPr>
                <a:spLocks noChangeShapeType="1"/>
              </p:cNvSpPr>
              <p:nvPr/>
            </p:nvSpPr>
            <p:spPr bwMode="auto">
              <a:xfrm flipV="1">
                <a:off x="992" y="22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4" name="Line 1995"/>
              <p:cNvSpPr>
                <a:spLocks noChangeShapeType="1"/>
              </p:cNvSpPr>
              <p:nvPr/>
            </p:nvSpPr>
            <p:spPr bwMode="auto">
              <a:xfrm flipV="1">
                <a:off x="992" y="22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5" name="Line 1996"/>
              <p:cNvSpPr>
                <a:spLocks noChangeShapeType="1"/>
              </p:cNvSpPr>
              <p:nvPr/>
            </p:nvSpPr>
            <p:spPr bwMode="auto">
              <a:xfrm flipV="1">
                <a:off x="992" y="22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6" name="Line 1997"/>
              <p:cNvSpPr>
                <a:spLocks noChangeShapeType="1"/>
              </p:cNvSpPr>
              <p:nvPr/>
            </p:nvSpPr>
            <p:spPr bwMode="auto">
              <a:xfrm flipV="1">
                <a:off x="992" y="22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7" name="Line 1998"/>
              <p:cNvSpPr>
                <a:spLocks noChangeShapeType="1"/>
              </p:cNvSpPr>
              <p:nvPr/>
            </p:nvSpPr>
            <p:spPr bwMode="auto">
              <a:xfrm flipV="1">
                <a:off x="992" y="21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8" name="Line 1999"/>
              <p:cNvSpPr>
                <a:spLocks noChangeShapeType="1"/>
              </p:cNvSpPr>
              <p:nvPr/>
            </p:nvSpPr>
            <p:spPr bwMode="auto">
              <a:xfrm flipV="1">
                <a:off x="992" y="21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39" name="Line 2000"/>
              <p:cNvSpPr>
                <a:spLocks noChangeShapeType="1"/>
              </p:cNvSpPr>
              <p:nvPr/>
            </p:nvSpPr>
            <p:spPr bwMode="auto">
              <a:xfrm flipV="1">
                <a:off x="992" y="21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0" name="Line 2001"/>
              <p:cNvSpPr>
                <a:spLocks noChangeShapeType="1"/>
              </p:cNvSpPr>
              <p:nvPr/>
            </p:nvSpPr>
            <p:spPr bwMode="auto">
              <a:xfrm flipV="1">
                <a:off x="992" y="21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1" name="Line 2002"/>
              <p:cNvSpPr>
                <a:spLocks noChangeShapeType="1"/>
              </p:cNvSpPr>
              <p:nvPr/>
            </p:nvSpPr>
            <p:spPr bwMode="auto">
              <a:xfrm flipV="1">
                <a:off x="992" y="21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2" name="Line 2003"/>
              <p:cNvSpPr>
                <a:spLocks noChangeShapeType="1"/>
              </p:cNvSpPr>
              <p:nvPr/>
            </p:nvSpPr>
            <p:spPr bwMode="auto">
              <a:xfrm flipV="1">
                <a:off x="992" y="21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3" name="Line 2004"/>
              <p:cNvSpPr>
                <a:spLocks noChangeShapeType="1"/>
              </p:cNvSpPr>
              <p:nvPr/>
            </p:nvSpPr>
            <p:spPr bwMode="auto">
              <a:xfrm flipV="1">
                <a:off x="992" y="21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4" name="Line 2005"/>
              <p:cNvSpPr>
                <a:spLocks noChangeShapeType="1"/>
              </p:cNvSpPr>
              <p:nvPr/>
            </p:nvSpPr>
            <p:spPr bwMode="auto">
              <a:xfrm flipV="1">
                <a:off x="992" y="21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5" name="Line 2006"/>
              <p:cNvSpPr>
                <a:spLocks noChangeShapeType="1"/>
              </p:cNvSpPr>
              <p:nvPr/>
            </p:nvSpPr>
            <p:spPr bwMode="auto">
              <a:xfrm flipV="1">
                <a:off x="992" y="20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6" name="Line 2007"/>
              <p:cNvSpPr>
                <a:spLocks noChangeShapeType="1"/>
              </p:cNvSpPr>
              <p:nvPr/>
            </p:nvSpPr>
            <p:spPr bwMode="auto">
              <a:xfrm flipV="1">
                <a:off x="992" y="20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7" name="Line 2008"/>
              <p:cNvSpPr>
                <a:spLocks noChangeShapeType="1"/>
              </p:cNvSpPr>
              <p:nvPr/>
            </p:nvSpPr>
            <p:spPr bwMode="auto">
              <a:xfrm flipV="1">
                <a:off x="992" y="20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8" name="Line 2009"/>
              <p:cNvSpPr>
                <a:spLocks noChangeShapeType="1"/>
              </p:cNvSpPr>
              <p:nvPr/>
            </p:nvSpPr>
            <p:spPr bwMode="auto">
              <a:xfrm flipV="1">
                <a:off x="992" y="20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49" name="Line 2010"/>
              <p:cNvSpPr>
                <a:spLocks noChangeShapeType="1"/>
              </p:cNvSpPr>
              <p:nvPr/>
            </p:nvSpPr>
            <p:spPr bwMode="auto">
              <a:xfrm flipV="1">
                <a:off x="992" y="20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50" name="Line 2011"/>
              <p:cNvSpPr>
                <a:spLocks noChangeShapeType="1"/>
              </p:cNvSpPr>
              <p:nvPr/>
            </p:nvSpPr>
            <p:spPr bwMode="auto">
              <a:xfrm flipV="1">
                <a:off x="992" y="20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51" name="Line 2012"/>
              <p:cNvSpPr>
                <a:spLocks noChangeShapeType="1"/>
              </p:cNvSpPr>
              <p:nvPr/>
            </p:nvSpPr>
            <p:spPr bwMode="auto">
              <a:xfrm flipV="1">
                <a:off x="992" y="20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152" name="Line 2013"/>
              <p:cNvSpPr>
                <a:spLocks noChangeShapeType="1"/>
              </p:cNvSpPr>
              <p:nvPr/>
            </p:nvSpPr>
            <p:spPr bwMode="auto">
              <a:xfrm flipV="1">
                <a:off x="992" y="20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19" name="Group 2215"/>
            <p:cNvGrpSpPr>
              <a:grpSpLocks/>
            </p:cNvGrpSpPr>
            <p:nvPr/>
          </p:nvGrpSpPr>
          <p:grpSpPr bwMode="auto">
            <a:xfrm>
              <a:off x="963" y="1618"/>
              <a:ext cx="845" cy="1838"/>
              <a:chOff x="963" y="1618"/>
              <a:chExt cx="845" cy="1838"/>
            </a:xfrm>
          </p:grpSpPr>
          <p:sp>
            <p:nvSpPr>
              <p:cNvPr id="11714" name="Line 2015"/>
              <p:cNvSpPr>
                <a:spLocks noChangeShapeType="1"/>
              </p:cNvSpPr>
              <p:nvPr/>
            </p:nvSpPr>
            <p:spPr bwMode="auto">
              <a:xfrm flipV="1">
                <a:off x="992" y="20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15" name="Line 2016"/>
              <p:cNvSpPr>
                <a:spLocks noChangeShapeType="1"/>
              </p:cNvSpPr>
              <p:nvPr/>
            </p:nvSpPr>
            <p:spPr bwMode="auto">
              <a:xfrm flipV="1">
                <a:off x="992" y="19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16" name="Line 2017"/>
              <p:cNvSpPr>
                <a:spLocks noChangeShapeType="1"/>
              </p:cNvSpPr>
              <p:nvPr/>
            </p:nvSpPr>
            <p:spPr bwMode="auto">
              <a:xfrm flipV="1">
                <a:off x="992" y="19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17" name="Line 2018"/>
              <p:cNvSpPr>
                <a:spLocks noChangeShapeType="1"/>
              </p:cNvSpPr>
              <p:nvPr/>
            </p:nvSpPr>
            <p:spPr bwMode="auto">
              <a:xfrm flipV="1">
                <a:off x="992" y="19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18" name="Line 2019"/>
              <p:cNvSpPr>
                <a:spLocks noChangeShapeType="1"/>
              </p:cNvSpPr>
              <p:nvPr/>
            </p:nvSpPr>
            <p:spPr bwMode="auto">
              <a:xfrm flipV="1">
                <a:off x="992" y="1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19" name="Line 2020"/>
              <p:cNvSpPr>
                <a:spLocks noChangeShapeType="1"/>
              </p:cNvSpPr>
              <p:nvPr/>
            </p:nvSpPr>
            <p:spPr bwMode="auto">
              <a:xfrm flipV="1">
                <a:off x="992" y="19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0" name="Line 2021"/>
              <p:cNvSpPr>
                <a:spLocks noChangeShapeType="1"/>
              </p:cNvSpPr>
              <p:nvPr/>
            </p:nvSpPr>
            <p:spPr bwMode="auto">
              <a:xfrm flipV="1">
                <a:off x="992" y="19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1" name="Line 2022"/>
              <p:cNvSpPr>
                <a:spLocks noChangeShapeType="1"/>
              </p:cNvSpPr>
              <p:nvPr/>
            </p:nvSpPr>
            <p:spPr bwMode="auto">
              <a:xfrm flipV="1">
                <a:off x="992" y="19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2" name="Line 2023"/>
              <p:cNvSpPr>
                <a:spLocks noChangeShapeType="1"/>
              </p:cNvSpPr>
              <p:nvPr/>
            </p:nvSpPr>
            <p:spPr bwMode="auto">
              <a:xfrm flipV="1">
                <a:off x="992" y="19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3" name="Line 2024"/>
              <p:cNvSpPr>
                <a:spLocks noChangeShapeType="1"/>
              </p:cNvSpPr>
              <p:nvPr/>
            </p:nvSpPr>
            <p:spPr bwMode="auto">
              <a:xfrm flipV="1">
                <a:off x="992" y="18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4" name="Line 2025"/>
              <p:cNvSpPr>
                <a:spLocks noChangeShapeType="1"/>
              </p:cNvSpPr>
              <p:nvPr/>
            </p:nvSpPr>
            <p:spPr bwMode="auto">
              <a:xfrm flipV="1">
                <a:off x="992" y="18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5" name="Line 2026"/>
              <p:cNvSpPr>
                <a:spLocks noChangeShapeType="1"/>
              </p:cNvSpPr>
              <p:nvPr/>
            </p:nvSpPr>
            <p:spPr bwMode="auto">
              <a:xfrm flipV="1">
                <a:off x="992" y="18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6" name="Line 2027"/>
              <p:cNvSpPr>
                <a:spLocks noChangeShapeType="1"/>
              </p:cNvSpPr>
              <p:nvPr/>
            </p:nvSpPr>
            <p:spPr bwMode="auto">
              <a:xfrm flipV="1">
                <a:off x="992" y="18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7" name="Line 2028"/>
              <p:cNvSpPr>
                <a:spLocks noChangeShapeType="1"/>
              </p:cNvSpPr>
              <p:nvPr/>
            </p:nvSpPr>
            <p:spPr bwMode="auto">
              <a:xfrm flipV="1">
                <a:off x="992" y="18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8" name="Line 2029"/>
              <p:cNvSpPr>
                <a:spLocks noChangeShapeType="1"/>
              </p:cNvSpPr>
              <p:nvPr/>
            </p:nvSpPr>
            <p:spPr bwMode="auto">
              <a:xfrm flipV="1">
                <a:off x="992" y="18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29" name="Line 2030"/>
              <p:cNvSpPr>
                <a:spLocks noChangeShapeType="1"/>
              </p:cNvSpPr>
              <p:nvPr/>
            </p:nvSpPr>
            <p:spPr bwMode="auto">
              <a:xfrm flipV="1">
                <a:off x="992" y="18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0" name="Line 2031"/>
              <p:cNvSpPr>
                <a:spLocks noChangeShapeType="1"/>
              </p:cNvSpPr>
              <p:nvPr/>
            </p:nvSpPr>
            <p:spPr bwMode="auto">
              <a:xfrm flipV="1">
                <a:off x="992" y="18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1" name="Line 2032"/>
              <p:cNvSpPr>
                <a:spLocks noChangeShapeType="1"/>
              </p:cNvSpPr>
              <p:nvPr/>
            </p:nvSpPr>
            <p:spPr bwMode="auto">
              <a:xfrm flipV="1">
                <a:off x="992" y="17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2" name="Line 2033"/>
              <p:cNvSpPr>
                <a:spLocks noChangeShapeType="1"/>
              </p:cNvSpPr>
              <p:nvPr/>
            </p:nvSpPr>
            <p:spPr bwMode="auto">
              <a:xfrm flipV="1">
                <a:off x="992" y="17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3" name="Line 2034"/>
              <p:cNvSpPr>
                <a:spLocks noChangeShapeType="1"/>
              </p:cNvSpPr>
              <p:nvPr/>
            </p:nvSpPr>
            <p:spPr bwMode="auto">
              <a:xfrm flipV="1">
                <a:off x="992" y="17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4" name="Line 2035"/>
              <p:cNvSpPr>
                <a:spLocks noChangeShapeType="1"/>
              </p:cNvSpPr>
              <p:nvPr/>
            </p:nvSpPr>
            <p:spPr bwMode="auto">
              <a:xfrm flipV="1">
                <a:off x="992" y="17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5" name="Line 2036"/>
              <p:cNvSpPr>
                <a:spLocks noChangeShapeType="1"/>
              </p:cNvSpPr>
              <p:nvPr/>
            </p:nvSpPr>
            <p:spPr bwMode="auto">
              <a:xfrm flipV="1">
                <a:off x="992" y="17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6" name="Line 2037"/>
              <p:cNvSpPr>
                <a:spLocks noChangeShapeType="1"/>
              </p:cNvSpPr>
              <p:nvPr/>
            </p:nvSpPr>
            <p:spPr bwMode="auto">
              <a:xfrm flipV="1">
                <a:off x="992" y="17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7" name="Line 2038"/>
              <p:cNvSpPr>
                <a:spLocks noChangeShapeType="1"/>
              </p:cNvSpPr>
              <p:nvPr/>
            </p:nvSpPr>
            <p:spPr bwMode="auto">
              <a:xfrm flipV="1">
                <a:off x="992" y="17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8" name="Line 2039"/>
              <p:cNvSpPr>
                <a:spLocks noChangeShapeType="1"/>
              </p:cNvSpPr>
              <p:nvPr/>
            </p:nvSpPr>
            <p:spPr bwMode="auto">
              <a:xfrm flipV="1">
                <a:off x="992" y="17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39" name="Line 2040"/>
              <p:cNvSpPr>
                <a:spLocks noChangeShapeType="1"/>
              </p:cNvSpPr>
              <p:nvPr/>
            </p:nvSpPr>
            <p:spPr bwMode="auto">
              <a:xfrm flipV="1">
                <a:off x="992" y="17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0" name="Line 2041"/>
              <p:cNvSpPr>
                <a:spLocks noChangeShapeType="1"/>
              </p:cNvSpPr>
              <p:nvPr/>
            </p:nvSpPr>
            <p:spPr bwMode="auto">
              <a:xfrm flipV="1">
                <a:off x="992" y="16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1" name="Line 2042"/>
              <p:cNvSpPr>
                <a:spLocks noChangeShapeType="1"/>
              </p:cNvSpPr>
              <p:nvPr/>
            </p:nvSpPr>
            <p:spPr bwMode="auto">
              <a:xfrm flipV="1">
                <a:off x="992" y="16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2" name="Line 2043"/>
              <p:cNvSpPr>
                <a:spLocks noChangeShapeType="1"/>
              </p:cNvSpPr>
              <p:nvPr/>
            </p:nvSpPr>
            <p:spPr bwMode="auto">
              <a:xfrm flipV="1">
                <a:off x="992" y="16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3" name="Line 2044"/>
              <p:cNvSpPr>
                <a:spLocks noChangeShapeType="1"/>
              </p:cNvSpPr>
              <p:nvPr/>
            </p:nvSpPr>
            <p:spPr bwMode="auto">
              <a:xfrm flipV="1">
                <a:off x="992" y="16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4" name="Line 2045"/>
              <p:cNvSpPr>
                <a:spLocks noChangeShapeType="1"/>
              </p:cNvSpPr>
              <p:nvPr/>
            </p:nvSpPr>
            <p:spPr bwMode="auto">
              <a:xfrm flipV="1">
                <a:off x="992" y="16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5" name="Line 2046"/>
              <p:cNvSpPr>
                <a:spLocks noChangeShapeType="1"/>
              </p:cNvSpPr>
              <p:nvPr/>
            </p:nvSpPr>
            <p:spPr bwMode="auto">
              <a:xfrm flipV="1">
                <a:off x="992" y="16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6" name="Line 2047"/>
              <p:cNvSpPr>
                <a:spLocks noChangeShapeType="1"/>
              </p:cNvSpPr>
              <p:nvPr/>
            </p:nvSpPr>
            <p:spPr bwMode="auto">
              <a:xfrm flipV="1">
                <a:off x="992" y="16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7" name="Line 2048"/>
              <p:cNvSpPr>
                <a:spLocks noChangeShapeType="1"/>
              </p:cNvSpPr>
              <p:nvPr/>
            </p:nvSpPr>
            <p:spPr bwMode="auto">
              <a:xfrm flipV="1">
                <a:off x="992" y="3302"/>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8" name="Line 2049"/>
              <p:cNvSpPr>
                <a:spLocks noChangeShapeType="1"/>
              </p:cNvSpPr>
              <p:nvPr/>
            </p:nvSpPr>
            <p:spPr bwMode="auto">
              <a:xfrm>
                <a:off x="992" y="1618"/>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49" name="Freeform 2050"/>
              <p:cNvSpPr>
                <a:spLocks/>
              </p:cNvSpPr>
              <p:nvPr/>
            </p:nvSpPr>
            <p:spPr bwMode="auto">
              <a:xfrm>
                <a:off x="963" y="3386"/>
                <a:ext cx="24" cy="69"/>
              </a:xfrm>
              <a:custGeom>
                <a:avLst/>
                <a:gdLst>
                  <a:gd name="T0" fmla="*/ 49 w 49"/>
                  <a:gd name="T1" fmla="*/ 138 h 138"/>
                  <a:gd name="T2" fmla="*/ 31 w 49"/>
                  <a:gd name="T3" fmla="*/ 138 h 138"/>
                  <a:gd name="T4" fmla="*/ 31 w 49"/>
                  <a:gd name="T5" fmla="*/ 29 h 138"/>
                  <a:gd name="T6" fmla="*/ 24 w 49"/>
                  <a:gd name="T7" fmla="*/ 35 h 138"/>
                  <a:gd name="T8" fmla="*/ 16 w 49"/>
                  <a:gd name="T9" fmla="*/ 42 h 138"/>
                  <a:gd name="T10" fmla="*/ 7 w 49"/>
                  <a:gd name="T11" fmla="*/ 47 h 138"/>
                  <a:gd name="T12" fmla="*/ 0 w 49"/>
                  <a:gd name="T13" fmla="*/ 50 h 138"/>
                  <a:gd name="T14" fmla="*/ 0 w 49"/>
                  <a:gd name="T15" fmla="*/ 33 h 138"/>
                  <a:gd name="T16" fmla="*/ 12 w 49"/>
                  <a:gd name="T17" fmla="*/ 26 h 138"/>
                  <a:gd name="T18" fmla="*/ 23 w 49"/>
                  <a:gd name="T19" fmla="*/ 17 h 138"/>
                  <a:gd name="T20" fmla="*/ 31 w 49"/>
                  <a:gd name="T21" fmla="*/ 8 h 138"/>
                  <a:gd name="T22" fmla="*/ 38 w 49"/>
                  <a:gd name="T23" fmla="*/ 0 h 138"/>
                  <a:gd name="T24" fmla="*/ 49 w 49"/>
                  <a:gd name="T25" fmla="*/ 0 h 138"/>
                  <a:gd name="T26" fmla="*/ 49 w 49"/>
                  <a:gd name="T2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38">
                    <a:moveTo>
                      <a:pt x="49" y="138"/>
                    </a:moveTo>
                    <a:lnTo>
                      <a:pt x="31" y="138"/>
                    </a:lnTo>
                    <a:lnTo>
                      <a:pt x="31" y="29"/>
                    </a:lnTo>
                    <a:lnTo>
                      <a:pt x="24" y="35"/>
                    </a:lnTo>
                    <a:lnTo>
                      <a:pt x="16" y="42"/>
                    </a:lnTo>
                    <a:lnTo>
                      <a:pt x="7" y="47"/>
                    </a:lnTo>
                    <a:lnTo>
                      <a:pt x="0" y="50"/>
                    </a:lnTo>
                    <a:lnTo>
                      <a:pt x="0" y="33"/>
                    </a:lnTo>
                    <a:lnTo>
                      <a:pt x="12" y="26"/>
                    </a:lnTo>
                    <a:lnTo>
                      <a:pt x="23" y="17"/>
                    </a:lnTo>
                    <a:lnTo>
                      <a:pt x="31" y="8"/>
                    </a:lnTo>
                    <a:lnTo>
                      <a:pt x="38" y="0"/>
                    </a:lnTo>
                    <a:lnTo>
                      <a:pt x="49" y="0"/>
                    </a:lnTo>
                    <a:lnTo>
                      <a:pt x="49" y="13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750" name="Freeform 2051"/>
              <p:cNvSpPr>
                <a:spLocks/>
              </p:cNvSpPr>
              <p:nvPr/>
            </p:nvSpPr>
            <p:spPr bwMode="auto">
              <a:xfrm>
                <a:off x="1010" y="3387"/>
                <a:ext cx="45" cy="69"/>
              </a:xfrm>
              <a:custGeom>
                <a:avLst/>
                <a:gdLst>
                  <a:gd name="T0" fmla="*/ 0 w 89"/>
                  <a:gd name="T1" fmla="*/ 100 h 138"/>
                  <a:gd name="T2" fmla="*/ 18 w 89"/>
                  <a:gd name="T3" fmla="*/ 98 h 138"/>
                  <a:gd name="T4" fmla="*/ 19 w 89"/>
                  <a:gd name="T5" fmla="*/ 105 h 138"/>
                  <a:gd name="T6" fmla="*/ 21 w 89"/>
                  <a:gd name="T7" fmla="*/ 112 h 138"/>
                  <a:gd name="T8" fmla="*/ 26 w 89"/>
                  <a:gd name="T9" fmla="*/ 116 h 138"/>
                  <a:gd name="T10" fmla="*/ 30 w 89"/>
                  <a:gd name="T11" fmla="*/ 119 h 138"/>
                  <a:gd name="T12" fmla="*/ 37 w 89"/>
                  <a:gd name="T13" fmla="*/ 121 h 138"/>
                  <a:gd name="T14" fmla="*/ 44 w 89"/>
                  <a:gd name="T15" fmla="*/ 123 h 138"/>
                  <a:gd name="T16" fmla="*/ 51 w 89"/>
                  <a:gd name="T17" fmla="*/ 121 h 138"/>
                  <a:gd name="T18" fmla="*/ 58 w 89"/>
                  <a:gd name="T19" fmla="*/ 117 h 138"/>
                  <a:gd name="T20" fmla="*/ 65 w 89"/>
                  <a:gd name="T21" fmla="*/ 114 h 138"/>
                  <a:gd name="T22" fmla="*/ 68 w 89"/>
                  <a:gd name="T23" fmla="*/ 107 h 138"/>
                  <a:gd name="T24" fmla="*/ 70 w 89"/>
                  <a:gd name="T25" fmla="*/ 98 h 138"/>
                  <a:gd name="T26" fmla="*/ 72 w 89"/>
                  <a:gd name="T27" fmla="*/ 89 h 138"/>
                  <a:gd name="T28" fmla="*/ 70 w 89"/>
                  <a:gd name="T29" fmla="*/ 81 h 138"/>
                  <a:gd name="T30" fmla="*/ 68 w 89"/>
                  <a:gd name="T31" fmla="*/ 74 h 138"/>
                  <a:gd name="T32" fmla="*/ 65 w 89"/>
                  <a:gd name="T33" fmla="*/ 69 h 138"/>
                  <a:gd name="T34" fmla="*/ 60 w 89"/>
                  <a:gd name="T35" fmla="*/ 63 h 138"/>
                  <a:gd name="T36" fmla="*/ 53 w 89"/>
                  <a:gd name="T37" fmla="*/ 62 h 138"/>
                  <a:gd name="T38" fmla="*/ 44 w 89"/>
                  <a:gd name="T39" fmla="*/ 60 h 138"/>
                  <a:gd name="T40" fmla="*/ 35 w 89"/>
                  <a:gd name="T41" fmla="*/ 62 h 138"/>
                  <a:gd name="T42" fmla="*/ 28 w 89"/>
                  <a:gd name="T43" fmla="*/ 63 h 138"/>
                  <a:gd name="T44" fmla="*/ 23 w 89"/>
                  <a:gd name="T45" fmla="*/ 67 h 138"/>
                  <a:gd name="T46" fmla="*/ 19 w 89"/>
                  <a:gd name="T47" fmla="*/ 72 h 138"/>
                  <a:gd name="T48" fmla="*/ 2 w 89"/>
                  <a:gd name="T49" fmla="*/ 70 h 138"/>
                  <a:gd name="T50" fmla="*/ 16 w 89"/>
                  <a:gd name="T51" fmla="*/ 0 h 138"/>
                  <a:gd name="T52" fmla="*/ 82 w 89"/>
                  <a:gd name="T53" fmla="*/ 0 h 138"/>
                  <a:gd name="T54" fmla="*/ 82 w 89"/>
                  <a:gd name="T55" fmla="*/ 18 h 138"/>
                  <a:gd name="T56" fmla="*/ 30 w 89"/>
                  <a:gd name="T57" fmla="*/ 18 h 138"/>
                  <a:gd name="T58" fmla="*/ 23 w 89"/>
                  <a:gd name="T59" fmla="*/ 53 h 138"/>
                  <a:gd name="T60" fmla="*/ 32 w 89"/>
                  <a:gd name="T61" fmla="*/ 48 h 138"/>
                  <a:gd name="T62" fmla="*/ 40 w 89"/>
                  <a:gd name="T63" fmla="*/ 46 h 138"/>
                  <a:gd name="T64" fmla="*/ 49 w 89"/>
                  <a:gd name="T65" fmla="*/ 44 h 138"/>
                  <a:gd name="T66" fmla="*/ 65 w 89"/>
                  <a:gd name="T67" fmla="*/ 48 h 138"/>
                  <a:gd name="T68" fmla="*/ 77 w 89"/>
                  <a:gd name="T69" fmla="*/ 56 h 138"/>
                  <a:gd name="T70" fmla="*/ 86 w 89"/>
                  <a:gd name="T71" fmla="*/ 70 h 138"/>
                  <a:gd name="T72" fmla="*/ 89 w 89"/>
                  <a:gd name="T73" fmla="*/ 89 h 138"/>
                  <a:gd name="T74" fmla="*/ 87 w 89"/>
                  <a:gd name="T75" fmla="*/ 107 h 138"/>
                  <a:gd name="T76" fmla="*/ 79 w 89"/>
                  <a:gd name="T77" fmla="*/ 121 h 138"/>
                  <a:gd name="T78" fmla="*/ 63 w 89"/>
                  <a:gd name="T79" fmla="*/ 133 h 138"/>
                  <a:gd name="T80" fmla="*/ 44 w 89"/>
                  <a:gd name="T81" fmla="*/ 138 h 138"/>
                  <a:gd name="T82" fmla="*/ 26 w 89"/>
                  <a:gd name="T83" fmla="*/ 135 h 138"/>
                  <a:gd name="T84" fmla="*/ 12 w 89"/>
                  <a:gd name="T85" fmla="*/ 128 h 138"/>
                  <a:gd name="T86" fmla="*/ 7 w 89"/>
                  <a:gd name="T87" fmla="*/ 123 h 138"/>
                  <a:gd name="T88" fmla="*/ 4 w 89"/>
                  <a:gd name="T89" fmla="*/ 116 h 138"/>
                  <a:gd name="T90" fmla="*/ 0 w 89"/>
                  <a:gd name="T91" fmla="*/ 109 h 138"/>
                  <a:gd name="T92" fmla="*/ 0 w 89"/>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138">
                    <a:moveTo>
                      <a:pt x="0" y="100"/>
                    </a:moveTo>
                    <a:lnTo>
                      <a:pt x="18" y="98"/>
                    </a:lnTo>
                    <a:lnTo>
                      <a:pt x="19" y="105"/>
                    </a:lnTo>
                    <a:lnTo>
                      <a:pt x="21" y="112"/>
                    </a:lnTo>
                    <a:lnTo>
                      <a:pt x="26" y="116"/>
                    </a:lnTo>
                    <a:lnTo>
                      <a:pt x="30" y="119"/>
                    </a:lnTo>
                    <a:lnTo>
                      <a:pt x="37" y="121"/>
                    </a:lnTo>
                    <a:lnTo>
                      <a:pt x="44" y="123"/>
                    </a:lnTo>
                    <a:lnTo>
                      <a:pt x="51" y="121"/>
                    </a:lnTo>
                    <a:lnTo>
                      <a:pt x="58" y="117"/>
                    </a:lnTo>
                    <a:lnTo>
                      <a:pt x="65" y="114"/>
                    </a:lnTo>
                    <a:lnTo>
                      <a:pt x="68" y="107"/>
                    </a:lnTo>
                    <a:lnTo>
                      <a:pt x="70" y="98"/>
                    </a:lnTo>
                    <a:lnTo>
                      <a:pt x="72" y="89"/>
                    </a:lnTo>
                    <a:lnTo>
                      <a:pt x="70" y="81"/>
                    </a:lnTo>
                    <a:lnTo>
                      <a:pt x="68" y="74"/>
                    </a:lnTo>
                    <a:lnTo>
                      <a:pt x="65" y="69"/>
                    </a:lnTo>
                    <a:lnTo>
                      <a:pt x="60" y="63"/>
                    </a:lnTo>
                    <a:lnTo>
                      <a:pt x="53" y="62"/>
                    </a:lnTo>
                    <a:lnTo>
                      <a:pt x="44" y="60"/>
                    </a:lnTo>
                    <a:lnTo>
                      <a:pt x="35" y="62"/>
                    </a:lnTo>
                    <a:lnTo>
                      <a:pt x="28" y="63"/>
                    </a:lnTo>
                    <a:lnTo>
                      <a:pt x="23" y="67"/>
                    </a:lnTo>
                    <a:lnTo>
                      <a:pt x="19" y="72"/>
                    </a:lnTo>
                    <a:lnTo>
                      <a:pt x="2" y="70"/>
                    </a:lnTo>
                    <a:lnTo>
                      <a:pt x="16" y="0"/>
                    </a:lnTo>
                    <a:lnTo>
                      <a:pt x="82" y="0"/>
                    </a:lnTo>
                    <a:lnTo>
                      <a:pt x="82" y="18"/>
                    </a:lnTo>
                    <a:lnTo>
                      <a:pt x="30" y="18"/>
                    </a:lnTo>
                    <a:lnTo>
                      <a:pt x="23" y="53"/>
                    </a:lnTo>
                    <a:lnTo>
                      <a:pt x="32" y="48"/>
                    </a:lnTo>
                    <a:lnTo>
                      <a:pt x="40" y="46"/>
                    </a:lnTo>
                    <a:lnTo>
                      <a:pt x="49" y="44"/>
                    </a:lnTo>
                    <a:lnTo>
                      <a:pt x="65" y="48"/>
                    </a:lnTo>
                    <a:lnTo>
                      <a:pt x="77" y="56"/>
                    </a:lnTo>
                    <a:lnTo>
                      <a:pt x="86" y="70"/>
                    </a:lnTo>
                    <a:lnTo>
                      <a:pt x="89" y="89"/>
                    </a:lnTo>
                    <a:lnTo>
                      <a:pt x="87" y="107"/>
                    </a:lnTo>
                    <a:lnTo>
                      <a:pt x="79" y="121"/>
                    </a:lnTo>
                    <a:lnTo>
                      <a:pt x="63" y="133"/>
                    </a:lnTo>
                    <a:lnTo>
                      <a:pt x="44" y="138"/>
                    </a:lnTo>
                    <a:lnTo>
                      <a:pt x="26" y="135"/>
                    </a:lnTo>
                    <a:lnTo>
                      <a:pt x="12" y="128"/>
                    </a:lnTo>
                    <a:lnTo>
                      <a:pt x="7" y="123"/>
                    </a:lnTo>
                    <a:lnTo>
                      <a:pt x="4" y="116"/>
                    </a:lnTo>
                    <a:lnTo>
                      <a:pt x="0"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751" name="Line 2052"/>
              <p:cNvSpPr>
                <a:spLocks noChangeShapeType="1"/>
              </p:cNvSpPr>
              <p:nvPr/>
            </p:nvSpPr>
            <p:spPr bwMode="auto">
              <a:xfrm flipV="1">
                <a:off x="1400" y="33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52" name="Line 2053"/>
              <p:cNvSpPr>
                <a:spLocks noChangeShapeType="1"/>
              </p:cNvSpPr>
              <p:nvPr/>
            </p:nvSpPr>
            <p:spPr bwMode="auto">
              <a:xfrm flipV="1">
                <a:off x="1400" y="33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53" name="Line 2054"/>
              <p:cNvSpPr>
                <a:spLocks noChangeShapeType="1"/>
              </p:cNvSpPr>
              <p:nvPr/>
            </p:nvSpPr>
            <p:spPr bwMode="auto">
              <a:xfrm flipV="1">
                <a:off x="1400" y="32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54" name="Line 2055"/>
              <p:cNvSpPr>
                <a:spLocks noChangeShapeType="1"/>
              </p:cNvSpPr>
              <p:nvPr/>
            </p:nvSpPr>
            <p:spPr bwMode="auto">
              <a:xfrm flipV="1">
                <a:off x="1400" y="32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55" name="Line 2056"/>
              <p:cNvSpPr>
                <a:spLocks noChangeShapeType="1"/>
              </p:cNvSpPr>
              <p:nvPr/>
            </p:nvSpPr>
            <p:spPr bwMode="auto">
              <a:xfrm flipV="1">
                <a:off x="1400" y="32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56" name="Line 2057"/>
              <p:cNvSpPr>
                <a:spLocks noChangeShapeType="1"/>
              </p:cNvSpPr>
              <p:nvPr/>
            </p:nvSpPr>
            <p:spPr bwMode="auto">
              <a:xfrm flipV="1">
                <a:off x="1400" y="32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57" name="Line 2058"/>
              <p:cNvSpPr>
                <a:spLocks noChangeShapeType="1"/>
              </p:cNvSpPr>
              <p:nvPr/>
            </p:nvSpPr>
            <p:spPr bwMode="auto">
              <a:xfrm flipV="1">
                <a:off x="1400" y="32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59" name="Line 2059"/>
              <p:cNvSpPr>
                <a:spLocks noChangeShapeType="1"/>
              </p:cNvSpPr>
              <p:nvPr/>
            </p:nvSpPr>
            <p:spPr bwMode="auto">
              <a:xfrm flipV="1">
                <a:off x="1400" y="32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0" name="Line 2060"/>
              <p:cNvSpPr>
                <a:spLocks noChangeShapeType="1"/>
              </p:cNvSpPr>
              <p:nvPr/>
            </p:nvSpPr>
            <p:spPr bwMode="auto">
              <a:xfrm flipV="1">
                <a:off x="1400" y="32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1" name="Line 2061"/>
              <p:cNvSpPr>
                <a:spLocks noChangeShapeType="1"/>
              </p:cNvSpPr>
              <p:nvPr/>
            </p:nvSpPr>
            <p:spPr bwMode="auto">
              <a:xfrm flipV="1">
                <a:off x="1400" y="32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2" name="Line 2062"/>
              <p:cNvSpPr>
                <a:spLocks noChangeShapeType="1"/>
              </p:cNvSpPr>
              <p:nvPr/>
            </p:nvSpPr>
            <p:spPr bwMode="auto">
              <a:xfrm flipV="1">
                <a:off x="1400" y="32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3" name="Line 2063"/>
              <p:cNvSpPr>
                <a:spLocks noChangeShapeType="1"/>
              </p:cNvSpPr>
              <p:nvPr/>
            </p:nvSpPr>
            <p:spPr bwMode="auto">
              <a:xfrm flipV="1">
                <a:off x="1400" y="31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4" name="Line 2064"/>
              <p:cNvSpPr>
                <a:spLocks noChangeShapeType="1"/>
              </p:cNvSpPr>
              <p:nvPr/>
            </p:nvSpPr>
            <p:spPr bwMode="auto">
              <a:xfrm flipV="1">
                <a:off x="1400" y="31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5" name="Line 2065"/>
              <p:cNvSpPr>
                <a:spLocks noChangeShapeType="1"/>
              </p:cNvSpPr>
              <p:nvPr/>
            </p:nvSpPr>
            <p:spPr bwMode="auto">
              <a:xfrm flipV="1">
                <a:off x="1400" y="31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6" name="Line 2066"/>
              <p:cNvSpPr>
                <a:spLocks noChangeShapeType="1"/>
              </p:cNvSpPr>
              <p:nvPr/>
            </p:nvSpPr>
            <p:spPr bwMode="auto">
              <a:xfrm flipV="1">
                <a:off x="1400" y="31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7" name="Line 2067"/>
              <p:cNvSpPr>
                <a:spLocks noChangeShapeType="1"/>
              </p:cNvSpPr>
              <p:nvPr/>
            </p:nvSpPr>
            <p:spPr bwMode="auto">
              <a:xfrm flipV="1">
                <a:off x="1400" y="31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8" name="Line 2068"/>
              <p:cNvSpPr>
                <a:spLocks noChangeShapeType="1"/>
              </p:cNvSpPr>
              <p:nvPr/>
            </p:nvSpPr>
            <p:spPr bwMode="auto">
              <a:xfrm flipV="1">
                <a:off x="1400" y="31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69" name="Line 2069"/>
              <p:cNvSpPr>
                <a:spLocks noChangeShapeType="1"/>
              </p:cNvSpPr>
              <p:nvPr/>
            </p:nvSpPr>
            <p:spPr bwMode="auto">
              <a:xfrm flipV="1">
                <a:off x="1400" y="31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70" name="Line 2070"/>
              <p:cNvSpPr>
                <a:spLocks noChangeShapeType="1"/>
              </p:cNvSpPr>
              <p:nvPr/>
            </p:nvSpPr>
            <p:spPr bwMode="auto">
              <a:xfrm flipV="1">
                <a:off x="1400" y="31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71" name="Line 2071"/>
              <p:cNvSpPr>
                <a:spLocks noChangeShapeType="1"/>
              </p:cNvSpPr>
              <p:nvPr/>
            </p:nvSpPr>
            <p:spPr bwMode="auto">
              <a:xfrm flipV="1">
                <a:off x="1400" y="30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72" name="Line 2072"/>
              <p:cNvSpPr>
                <a:spLocks noChangeShapeType="1"/>
              </p:cNvSpPr>
              <p:nvPr/>
            </p:nvSpPr>
            <p:spPr bwMode="auto">
              <a:xfrm flipV="1">
                <a:off x="1400" y="30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73" name="Line 2073"/>
              <p:cNvSpPr>
                <a:spLocks noChangeShapeType="1"/>
              </p:cNvSpPr>
              <p:nvPr/>
            </p:nvSpPr>
            <p:spPr bwMode="auto">
              <a:xfrm flipV="1">
                <a:off x="1400" y="30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74" name="Line 2074"/>
              <p:cNvSpPr>
                <a:spLocks noChangeShapeType="1"/>
              </p:cNvSpPr>
              <p:nvPr/>
            </p:nvSpPr>
            <p:spPr bwMode="auto">
              <a:xfrm flipV="1">
                <a:off x="1400" y="30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75" name="Line 2075"/>
              <p:cNvSpPr>
                <a:spLocks noChangeShapeType="1"/>
              </p:cNvSpPr>
              <p:nvPr/>
            </p:nvSpPr>
            <p:spPr bwMode="auto">
              <a:xfrm flipV="1">
                <a:off x="1400"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04" name="Line 2076"/>
              <p:cNvSpPr>
                <a:spLocks noChangeShapeType="1"/>
              </p:cNvSpPr>
              <p:nvPr/>
            </p:nvSpPr>
            <p:spPr bwMode="auto">
              <a:xfrm flipV="1">
                <a:off x="1400" y="30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05" name="Line 2077"/>
              <p:cNvSpPr>
                <a:spLocks noChangeShapeType="1"/>
              </p:cNvSpPr>
              <p:nvPr/>
            </p:nvSpPr>
            <p:spPr bwMode="auto">
              <a:xfrm flipV="1">
                <a:off x="1400" y="30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06" name="Line 2078"/>
              <p:cNvSpPr>
                <a:spLocks noChangeShapeType="1"/>
              </p:cNvSpPr>
              <p:nvPr/>
            </p:nvSpPr>
            <p:spPr bwMode="auto">
              <a:xfrm flipV="1">
                <a:off x="1400" y="30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07" name="Line 2079"/>
              <p:cNvSpPr>
                <a:spLocks noChangeShapeType="1"/>
              </p:cNvSpPr>
              <p:nvPr/>
            </p:nvSpPr>
            <p:spPr bwMode="auto">
              <a:xfrm flipV="1">
                <a:off x="1400" y="29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08" name="Line 2080"/>
              <p:cNvSpPr>
                <a:spLocks noChangeShapeType="1"/>
              </p:cNvSpPr>
              <p:nvPr/>
            </p:nvSpPr>
            <p:spPr bwMode="auto">
              <a:xfrm flipV="1">
                <a:off x="1400" y="29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09" name="Line 2081"/>
              <p:cNvSpPr>
                <a:spLocks noChangeShapeType="1"/>
              </p:cNvSpPr>
              <p:nvPr/>
            </p:nvSpPr>
            <p:spPr bwMode="auto">
              <a:xfrm flipV="1">
                <a:off x="1400" y="29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0" name="Line 2082"/>
              <p:cNvSpPr>
                <a:spLocks noChangeShapeType="1"/>
              </p:cNvSpPr>
              <p:nvPr/>
            </p:nvSpPr>
            <p:spPr bwMode="auto">
              <a:xfrm flipV="1">
                <a:off x="1400" y="29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1" name="Line 2083"/>
              <p:cNvSpPr>
                <a:spLocks noChangeShapeType="1"/>
              </p:cNvSpPr>
              <p:nvPr/>
            </p:nvSpPr>
            <p:spPr bwMode="auto">
              <a:xfrm flipV="1">
                <a:off x="1400" y="29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2" name="Line 2084"/>
              <p:cNvSpPr>
                <a:spLocks noChangeShapeType="1"/>
              </p:cNvSpPr>
              <p:nvPr/>
            </p:nvSpPr>
            <p:spPr bwMode="auto">
              <a:xfrm flipV="1">
                <a:off x="1400" y="29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3" name="Line 2085"/>
              <p:cNvSpPr>
                <a:spLocks noChangeShapeType="1"/>
              </p:cNvSpPr>
              <p:nvPr/>
            </p:nvSpPr>
            <p:spPr bwMode="auto">
              <a:xfrm flipV="1">
                <a:off x="1400" y="29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4" name="Line 2086"/>
              <p:cNvSpPr>
                <a:spLocks noChangeShapeType="1"/>
              </p:cNvSpPr>
              <p:nvPr/>
            </p:nvSpPr>
            <p:spPr bwMode="auto">
              <a:xfrm flipV="1">
                <a:off x="1400" y="29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5" name="Line 2087"/>
              <p:cNvSpPr>
                <a:spLocks noChangeShapeType="1"/>
              </p:cNvSpPr>
              <p:nvPr/>
            </p:nvSpPr>
            <p:spPr bwMode="auto">
              <a:xfrm flipV="1">
                <a:off x="1400" y="29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6" name="Line 2088"/>
              <p:cNvSpPr>
                <a:spLocks noChangeShapeType="1"/>
              </p:cNvSpPr>
              <p:nvPr/>
            </p:nvSpPr>
            <p:spPr bwMode="auto">
              <a:xfrm flipV="1">
                <a:off x="1400" y="28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7" name="Line 2089"/>
              <p:cNvSpPr>
                <a:spLocks noChangeShapeType="1"/>
              </p:cNvSpPr>
              <p:nvPr/>
            </p:nvSpPr>
            <p:spPr bwMode="auto">
              <a:xfrm flipV="1">
                <a:off x="1400" y="28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8" name="Line 2090"/>
              <p:cNvSpPr>
                <a:spLocks noChangeShapeType="1"/>
              </p:cNvSpPr>
              <p:nvPr/>
            </p:nvSpPr>
            <p:spPr bwMode="auto">
              <a:xfrm flipV="1">
                <a:off x="1400" y="28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19" name="Line 2091"/>
              <p:cNvSpPr>
                <a:spLocks noChangeShapeType="1"/>
              </p:cNvSpPr>
              <p:nvPr/>
            </p:nvSpPr>
            <p:spPr bwMode="auto">
              <a:xfrm flipV="1">
                <a:off x="1400" y="28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0" name="Line 2092"/>
              <p:cNvSpPr>
                <a:spLocks noChangeShapeType="1"/>
              </p:cNvSpPr>
              <p:nvPr/>
            </p:nvSpPr>
            <p:spPr bwMode="auto">
              <a:xfrm flipV="1">
                <a:off x="1400" y="28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1" name="Line 2093"/>
              <p:cNvSpPr>
                <a:spLocks noChangeShapeType="1"/>
              </p:cNvSpPr>
              <p:nvPr/>
            </p:nvSpPr>
            <p:spPr bwMode="auto">
              <a:xfrm flipV="1">
                <a:off x="1400" y="28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2" name="Line 2094"/>
              <p:cNvSpPr>
                <a:spLocks noChangeShapeType="1"/>
              </p:cNvSpPr>
              <p:nvPr/>
            </p:nvSpPr>
            <p:spPr bwMode="auto">
              <a:xfrm flipV="1">
                <a:off x="1400" y="28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3" name="Line 2095"/>
              <p:cNvSpPr>
                <a:spLocks noChangeShapeType="1"/>
              </p:cNvSpPr>
              <p:nvPr/>
            </p:nvSpPr>
            <p:spPr bwMode="auto">
              <a:xfrm flipV="1">
                <a:off x="1400" y="28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4" name="Line 2096"/>
              <p:cNvSpPr>
                <a:spLocks noChangeShapeType="1"/>
              </p:cNvSpPr>
              <p:nvPr/>
            </p:nvSpPr>
            <p:spPr bwMode="auto">
              <a:xfrm flipV="1">
                <a:off x="1400" y="27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5" name="Line 2097"/>
              <p:cNvSpPr>
                <a:spLocks noChangeShapeType="1"/>
              </p:cNvSpPr>
              <p:nvPr/>
            </p:nvSpPr>
            <p:spPr bwMode="auto">
              <a:xfrm flipV="1">
                <a:off x="1400" y="27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6" name="Line 2098"/>
              <p:cNvSpPr>
                <a:spLocks noChangeShapeType="1"/>
              </p:cNvSpPr>
              <p:nvPr/>
            </p:nvSpPr>
            <p:spPr bwMode="auto">
              <a:xfrm flipV="1">
                <a:off x="1400" y="27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7" name="Line 2099"/>
              <p:cNvSpPr>
                <a:spLocks noChangeShapeType="1"/>
              </p:cNvSpPr>
              <p:nvPr/>
            </p:nvSpPr>
            <p:spPr bwMode="auto">
              <a:xfrm flipV="1">
                <a:off x="1400" y="27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8" name="Line 2100"/>
              <p:cNvSpPr>
                <a:spLocks noChangeShapeType="1"/>
              </p:cNvSpPr>
              <p:nvPr/>
            </p:nvSpPr>
            <p:spPr bwMode="auto">
              <a:xfrm flipV="1">
                <a:off x="1400" y="27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29" name="Line 2101"/>
              <p:cNvSpPr>
                <a:spLocks noChangeShapeType="1"/>
              </p:cNvSpPr>
              <p:nvPr/>
            </p:nvSpPr>
            <p:spPr bwMode="auto">
              <a:xfrm flipV="1">
                <a:off x="1400" y="27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0" name="Line 2102"/>
              <p:cNvSpPr>
                <a:spLocks noChangeShapeType="1"/>
              </p:cNvSpPr>
              <p:nvPr/>
            </p:nvSpPr>
            <p:spPr bwMode="auto">
              <a:xfrm flipV="1">
                <a:off x="1400" y="27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1" name="Line 2103"/>
              <p:cNvSpPr>
                <a:spLocks noChangeShapeType="1"/>
              </p:cNvSpPr>
              <p:nvPr/>
            </p:nvSpPr>
            <p:spPr bwMode="auto">
              <a:xfrm flipV="1">
                <a:off x="1400" y="27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2" name="Line 2104"/>
              <p:cNvSpPr>
                <a:spLocks noChangeShapeType="1"/>
              </p:cNvSpPr>
              <p:nvPr/>
            </p:nvSpPr>
            <p:spPr bwMode="auto">
              <a:xfrm flipV="1">
                <a:off x="1400" y="2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3" name="Line 2105"/>
              <p:cNvSpPr>
                <a:spLocks noChangeShapeType="1"/>
              </p:cNvSpPr>
              <p:nvPr/>
            </p:nvSpPr>
            <p:spPr bwMode="auto">
              <a:xfrm flipV="1">
                <a:off x="1400" y="26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4" name="Line 2106"/>
              <p:cNvSpPr>
                <a:spLocks noChangeShapeType="1"/>
              </p:cNvSpPr>
              <p:nvPr/>
            </p:nvSpPr>
            <p:spPr bwMode="auto">
              <a:xfrm flipV="1">
                <a:off x="1400" y="26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5" name="Line 2107"/>
              <p:cNvSpPr>
                <a:spLocks noChangeShapeType="1"/>
              </p:cNvSpPr>
              <p:nvPr/>
            </p:nvSpPr>
            <p:spPr bwMode="auto">
              <a:xfrm flipV="1">
                <a:off x="1400" y="26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6" name="Line 2108"/>
              <p:cNvSpPr>
                <a:spLocks noChangeShapeType="1"/>
              </p:cNvSpPr>
              <p:nvPr/>
            </p:nvSpPr>
            <p:spPr bwMode="auto">
              <a:xfrm flipV="1">
                <a:off x="1400" y="26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7" name="Line 2109"/>
              <p:cNvSpPr>
                <a:spLocks noChangeShapeType="1"/>
              </p:cNvSpPr>
              <p:nvPr/>
            </p:nvSpPr>
            <p:spPr bwMode="auto">
              <a:xfrm flipV="1">
                <a:off x="1400" y="26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8" name="Line 2110"/>
              <p:cNvSpPr>
                <a:spLocks noChangeShapeType="1"/>
              </p:cNvSpPr>
              <p:nvPr/>
            </p:nvSpPr>
            <p:spPr bwMode="auto">
              <a:xfrm flipV="1">
                <a:off x="1400" y="26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39" name="Line 2111"/>
              <p:cNvSpPr>
                <a:spLocks noChangeShapeType="1"/>
              </p:cNvSpPr>
              <p:nvPr/>
            </p:nvSpPr>
            <p:spPr bwMode="auto">
              <a:xfrm flipV="1">
                <a:off x="1400" y="26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0" name="Line 2112"/>
              <p:cNvSpPr>
                <a:spLocks noChangeShapeType="1"/>
              </p:cNvSpPr>
              <p:nvPr/>
            </p:nvSpPr>
            <p:spPr bwMode="auto">
              <a:xfrm flipV="1">
                <a:off x="1400" y="26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1" name="Line 2113"/>
              <p:cNvSpPr>
                <a:spLocks noChangeShapeType="1"/>
              </p:cNvSpPr>
              <p:nvPr/>
            </p:nvSpPr>
            <p:spPr bwMode="auto">
              <a:xfrm flipV="1">
                <a:off x="1400" y="25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2" name="Line 2114"/>
              <p:cNvSpPr>
                <a:spLocks noChangeShapeType="1"/>
              </p:cNvSpPr>
              <p:nvPr/>
            </p:nvSpPr>
            <p:spPr bwMode="auto">
              <a:xfrm flipV="1">
                <a:off x="1400" y="25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3" name="Line 2115"/>
              <p:cNvSpPr>
                <a:spLocks noChangeShapeType="1"/>
              </p:cNvSpPr>
              <p:nvPr/>
            </p:nvSpPr>
            <p:spPr bwMode="auto">
              <a:xfrm flipV="1">
                <a:off x="1400" y="25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4" name="Line 2116"/>
              <p:cNvSpPr>
                <a:spLocks noChangeShapeType="1"/>
              </p:cNvSpPr>
              <p:nvPr/>
            </p:nvSpPr>
            <p:spPr bwMode="auto">
              <a:xfrm flipV="1">
                <a:off x="1400" y="25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5" name="Line 2117"/>
              <p:cNvSpPr>
                <a:spLocks noChangeShapeType="1"/>
              </p:cNvSpPr>
              <p:nvPr/>
            </p:nvSpPr>
            <p:spPr bwMode="auto">
              <a:xfrm flipV="1">
                <a:off x="1400" y="25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6" name="Line 2118"/>
              <p:cNvSpPr>
                <a:spLocks noChangeShapeType="1"/>
              </p:cNvSpPr>
              <p:nvPr/>
            </p:nvSpPr>
            <p:spPr bwMode="auto">
              <a:xfrm flipV="1">
                <a:off x="1400" y="25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7" name="Line 2119"/>
              <p:cNvSpPr>
                <a:spLocks noChangeShapeType="1"/>
              </p:cNvSpPr>
              <p:nvPr/>
            </p:nvSpPr>
            <p:spPr bwMode="auto">
              <a:xfrm flipV="1">
                <a:off x="1400" y="25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8" name="Line 2120"/>
              <p:cNvSpPr>
                <a:spLocks noChangeShapeType="1"/>
              </p:cNvSpPr>
              <p:nvPr/>
            </p:nvSpPr>
            <p:spPr bwMode="auto">
              <a:xfrm flipV="1">
                <a:off x="1400" y="25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49" name="Line 2121"/>
              <p:cNvSpPr>
                <a:spLocks noChangeShapeType="1"/>
              </p:cNvSpPr>
              <p:nvPr/>
            </p:nvSpPr>
            <p:spPr bwMode="auto">
              <a:xfrm flipV="1">
                <a:off x="1400" y="24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0" name="Line 2122"/>
              <p:cNvSpPr>
                <a:spLocks noChangeShapeType="1"/>
              </p:cNvSpPr>
              <p:nvPr/>
            </p:nvSpPr>
            <p:spPr bwMode="auto">
              <a:xfrm flipV="1">
                <a:off x="1400" y="24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1" name="Line 2123"/>
              <p:cNvSpPr>
                <a:spLocks noChangeShapeType="1"/>
              </p:cNvSpPr>
              <p:nvPr/>
            </p:nvSpPr>
            <p:spPr bwMode="auto">
              <a:xfrm flipV="1">
                <a:off x="1400" y="24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2" name="Line 2124"/>
              <p:cNvSpPr>
                <a:spLocks noChangeShapeType="1"/>
              </p:cNvSpPr>
              <p:nvPr/>
            </p:nvSpPr>
            <p:spPr bwMode="auto">
              <a:xfrm flipV="1">
                <a:off x="1400" y="24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3" name="Line 2125"/>
              <p:cNvSpPr>
                <a:spLocks noChangeShapeType="1"/>
              </p:cNvSpPr>
              <p:nvPr/>
            </p:nvSpPr>
            <p:spPr bwMode="auto">
              <a:xfrm flipV="1">
                <a:off x="1400" y="24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4" name="Line 2126"/>
              <p:cNvSpPr>
                <a:spLocks noChangeShapeType="1"/>
              </p:cNvSpPr>
              <p:nvPr/>
            </p:nvSpPr>
            <p:spPr bwMode="auto">
              <a:xfrm flipV="1">
                <a:off x="1400" y="24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5" name="Line 2127"/>
              <p:cNvSpPr>
                <a:spLocks noChangeShapeType="1"/>
              </p:cNvSpPr>
              <p:nvPr/>
            </p:nvSpPr>
            <p:spPr bwMode="auto">
              <a:xfrm flipV="1">
                <a:off x="1400" y="24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6" name="Line 2128"/>
              <p:cNvSpPr>
                <a:spLocks noChangeShapeType="1"/>
              </p:cNvSpPr>
              <p:nvPr/>
            </p:nvSpPr>
            <p:spPr bwMode="auto">
              <a:xfrm flipV="1">
                <a:off x="1400" y="24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957" name="Line 2129"/>
              <p:cNvSpPr>
                <a:spLocks noChangeShapeType="1"/>
              </p:cNvSpPr>
              <p:nvPr/>
            </p:nvSpPr>
            <p:spPr bwMode="auto">
              <a:xfrm flipV="1">
                <a:off x="1400" y="23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2" name="Line 2130"/>
              <p:cNvSpPr>
                <a:spLocks noChangeShapeType="1"/>
              </p:cNvSpPr>
              <p:nvPr/>
            </p:nvSpPr>
            <p:spPr bwMode="auto">
              <a:xfrm flipV="1">
                <a:off x="1400" y="23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3" name="Line 2131"/>
              <p:cNvSpPr>
                <a:spLocks noChangeShapeType="1"/>
              </p:cNvSpPr>
              <p:nvPr/>
            </p:nvSpPr>
            <p:spPr bwMode="auto">
              <a:xfrm flipV="1">
                <a:off x="1400" y="23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4" name="Line 2132"/>
              <p:cNvSpPr>
                <a:spLocks noChangeShapeType="1"/>
              </p:cNvSpPr>
              <p:nvPr/>
            </p:nvSpPr>
            <p:spPr bwMode="auto">
              <a:xfrm flipV="1">
                <a:off x="1400" y="23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5" name="Line 2133"/>
              <p:cNvSpPr>
                <a:spLocks noChangeShapeType="1"/>
              </p:cNvSpPr>
              <p:nvPr/>
            </p:nvSpPr>
            <p:spPr bwMode="auto">
              <a:xfrm flipV="1">
                <a:off x="1400" y="23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6" name="Line 2134"/>
              <p:cNvSpPr>
                <a:spLocks noChangeShapeType="1"/>
              </p:cNvSpPr>
              <p:nvPr/>
            </p:nvSpPr>
            <p:spPr bwMode="auto">
              <a:xfrm flipV="1">
                <a:off x="1400" y="23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7" name="Line 2135"/>
              <p:cNvSpPr>
                <a:spLocks noChangeShapeType="1"/>
              </p:cNvSpPr>
              <p:nvPr/>
            </p:nvSpPr>
            <p:spPr bwMode="auto">
              <a:xfrm flipV="1">
                <a:off x="1400" y="23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8" name="Line 2136"/>
              <p:cNvSpPr>
                <a:spLocks noChangeShapeType="1"/>
              </p:cNvSpPr>
              <p:nvPr/>
            </p:nvSpPr>
            <p:spPr bwMode="auto">
              <a:xfrm flipV="1">
                <a:off x="1400" y="23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79" name="Line 2137"/>
              <p:cNvSpPr>
                <a:spLocks noChangeShapeType="1"/>
              </p:cNvSpPr>
              <p:nvPr/>
            </p:nvSpPr>
            <p:spPr bwMode="auto">
              <a:xfrm flipV="1">
                <a:off x="1400" y="23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0" name="Line 2138"/>
              <p:cNvSpPr>
                <a:spLocks noChangeShapeType="1"/>
              </p:cNvSpPr>
              <p:nvPr/>
            </p:nvSpPr>
            <p:spPr bwMode="auto">
              <a:xfrm flipV="1">
                <a:off x="1400" y="22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1" name="Line 2139"/>
              <p:cNvSpPr>
                <a:spLocks noChangeShapeType="1"/>
              </p:cNvSpPr>
              <p:nvPr/>
            </p:nvSpPr>
            <p:spPr bwMode="auto">
              <a:xfrm flipV="1">
                <a:off x="1400" y="22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2" name="Line 2140"/>
              <p:cNvSpPr>
                <a:spLocks noChangeShapeType="1"/>
              </p:cNvSpPr>
              <p:nvPr/>
            </p:nvSpPr>
            <p:spPr bwMode="auto">
              <a:xfrm flipV="1">
                <a:off x="1400" y="22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3" name="Line 2141"/>
              <p:cNvSpPr>
                <a:spLocks noChangeShapeType="1"/>
              </p:cNvSpPr>
              <p:nvPr/>
            </p:nvSpPr>
            <p:spPr bwMode="auto">
              <a:xfrm flipV="1">
                <a:off x="1400" y="22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4" name="Line 2142"/>
              <p:cNvSpPr>
                <a:spLocks noChangeShapeType="1"/>
              </p:cNvSpPr>
              <p:nvPr/>
            </p:nvSpPr>
            <p:spPr bwMode="auto">
              <a:xfrm flipV="1">
                <a:off x="1400" y="22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5" name="Line 2143"/>
              <p:cNvSpPr>
                <a:spLocks noChangeShapeType="1"/>
              </p:cNvSpPr>
              <p:nvPr/>
            </p:nvSpPr>
            <p:spPr bwMode="auto">
              <a:xfrm flipV="1">
                <a:off x="1400" y="22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6" name="Line 2144"/>
              <p:cNvSpPr>
                <a:spLocks noChangeShapeType="1"/>
              </p:cNvSpPr>
              <p:nvPr/>
            </p:nvSpPr>
            <p:spPr bwMode="auto">
              <a:xfrm flipV="1">
                <a:off x="1400" y="22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7" name="Line 2145"/>
              <p:cNvSpPr>
                <a:spLocks noChangeShapeType="1"/>
              </p:cNvSpPr>
              <p:nvPr/>
            </p:nvSpPr>
            <p:spPr bwMode="auto">
              <a:xfrm flipV="1">
                <a:off x="1400" y="22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8" name="Line 2146"/>
              <p:cNvSpPr>
                <a:spLocks noChangeShapeType="1"/>
              </p:cNvSpPr>
              <p:nvPr/>
            </p:nvSpPr>
            <p:spPr bwMode="auto">
              <a:xfrm flipV="1">
                <a:off x="1400" y="21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89" name="Line 2147"/>
              <p:cNvSpPr>
                <a:spLocks noChangeShapeType="1"/>
              </p:cNvSpPr>
              <p:nvPr/>
            </p:nvSpPr>
            <p:spPr bwMode="auto">
              <a:xfrm flipV="1">
                <a:off x="1400" y="21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0" name="Line 2148"/>
              <p:cNvSpPr>
                <a:spLocks noChangeShapeType="1"/>
              </p:cNvSpPr>
              <p:nvPr/>
            </p:nvSpPr>
            <p:spPr bwMode="auto">
              <a:xfrm flipV="1">
                <a:off x="1400" y="21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1" name="Line 2149"/>
              <p:cNvSpPr>
                <a:spLocks noChangeShapeType="1"/>
              </p:cNvSpPr>
              <p:nvPr/>
            </p:nvSpPr>
            <p:spPr bwMode="auto">
              <a:xfrm flipV="1">
                <a:off x="1400" y="21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2" name="Line 2150"/>
              <p:cNvSpPr>
                <a:spLocks noChangeShapeType="1"/>
              </p:cNvSpPr>
              <p:nvPr/>
            </p:nvSpPr>
            <p:spPr bwMode="auto">
              <a:xfrm flipV="1">
                <a:off x="1400" y="21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3" name="Line 2151"/>
              <p:cNvSpPr>
                <a:spLocks noChangeShapeType="1"/>
              </p:cNvSpPr>
              <p:nvPr/>
            </p:nvSpPr>
            <p:spPr bwMode="auto">
              <a:xfrm flipV="1">
                <a:off x="1400" y="21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4" name="Line 2152"/>
              <p:cNvSpPr>
                <a:spLocks noChangeShapeType="1"/>
              </p:cNvSpPr>
              <p:nvPr/>
            </p:nvSpPr>
            <p:spPr bwMode="auto">
              <a:xfrm flipV="1">
                <a:off x="1400" y="21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5" name="Line 2153"/>
              <p:cNvSpPr>
                <a:spLocks noChangeShapeType="1"/>
              </p:cNvSpPr>
              <p:nvPr/>
            </p:nvSpPr>
            <p:spPr bwMode="auto">
              <a:xfrm flipV="1">
                <a:off x="1400" y="21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6" name="Line 2154"/>
              <p:cNvSpPr>
                <a:spLocks noChangeShapeType="1"/>
              </p:cNvSpPr>
              <p:nvPr/>
            </p:nvSpPr>
            <p:spPr bwMode="auto">
              <a:xfrm flipV="1">
                <a:off x="1400" y="20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7" name="Line 2155"/>
              <p:cNvSpPr>
                <a:spLocks noChangeShapeType="1"/>
              </p:cNvSpPr>
              <p:nvPr/>
            </p:nvSpPr>
            <p:spPr bwMode="auto">
              <a:xfrm flipV="1">
                <a:off x="1400" y="20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8" name="Line 2156"/>
              <p:cNvSpPr>
                <a:spLocks noChangeShapeType="1"/>
              </p:cNvSpPr>
              <p:nvPr/>
            </p:nvSpPr>
            <p:spPr bwMode="auto">
              <a:xfrm flipV="1">
                <a:off x="1400" y="20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99" name="Line 2157"/>
              <p:cNvSpPr>
                <a:spLocks noChangeShapeType="1"/>
              </p:cNvSpPr>
              <p:nvPr/>
            </p:nvSpPr>
            <p:spPr bwMode="auto">
              <a:xfrm flipV="1">
                <a:off x="1400" y="20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0" name="Line 2158"/>
              <p:cNvSpPr>
                <a:spLocks noChangeShapeType="1"/>
              </p:cNvSpPr>
              <p:nvPr/>
            </p:nvSpPr>
            <p:spPr bwMode="auto">
              <a:xfrm flipV="1">
                <a:off x="1400" y="20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1" name="Line 2159"/>
              <p:cNvSpPr>
                <a:spLocks noChangeShapeType="1"/>
              </p:cNvSpPr>
              <p:nvPr/>
            </p:nvSpPr>
            <p:spPr bwMode="auto">
              <a:xfrm flipV="1">
                <a:off x="1400" y="20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2" name="Line 2160"/>
              <p:cNvSpPr>
                <a:spLocks noChangeShapeType="1"/>
              </p:cNvSpPr>
              <p:nvPr/>
            </p:nvSpPr>
            <p:spPr bwMode="auto">
              <a:xfrm flipV="1">
                <a:off x="1400" y="20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3" name="Line 2161"/>
              <p:cNvSpPr>
                <a:spLocks noChangeShapeType="1"/>
              </p:cNvSpPr>
              <p:nvPr/>
            </p:nvSpPr>
            <p:spPr bwMode="auto">
              <a:xfrm flipV="1">
                <a:off x="1400" y="20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4" name="Line 2162"/>
              <p:cNvSpPr>
                <a:spLocks noChangeShapeType="1"/>
              </p:cNvSpPr>
              <p:nvPr/>
            </p:nvSpPr>
            <p:spPr bwMode="auto">
              <a:xfrm flipV="1">
                <a:off x="1400" y="20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5" name="Line 2163"/>
              <p:cNvSpPr>
                <a:spLocks noChangeShapeType="1"/>
              </p:cNvSpPr>
              <p:nvPr/>
            </p:nvSpPr>
            <p:spPr bwMode="auto">
              <a:xfrm flipV="1">
                <a:off x="1400" y="19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6" name="Line 2164"/>
              <p:cNvSpPr>
                <a:spLocks noChangeShapeType="1"/>
              </p:cNvSpPr>
              <p:nvPr/>
            </p:nvSpPr>
            <p:spPr bwMode="auto">
              <a:xfrm flipV="1">
                <a:off x="1400" y="19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7" name="Line 2165"/>
              <p:cNvSpPr>
                <a:spLocks noChangeShapeType="1"/>
              </p:cNvSpPr>
              <p:nvPr/>
            </p:nvSpPr>
            <p:spPr bwMode="auto">
              <a:xfrm flipV="1">
                <a:off x="1400" y="19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8" name="Line 2166"/>
              <p:cNvSpPr>
                <a:spLocks noChangeShapeType="1"/>
              </p:cNvSpPr>
              <p:nvPr/>
            </p:nvSpPr>
            <p:spPr bwMode="auto">
              <a:xfrm flipV="1">
                <a:off x="1400" y="1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09" name="Line 2167"/>
              <p:cNvSpPr>
                <a:spLocks noChangeShapeType="1"/>
              </p:cNvSpPr>
              <p:nvPr/>
            </p:nvSpPr>
            <p:spPr bwMode="auto">
              <a:xfrm flipV="1">
                <a:off x="1400" y="19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0" name="Line 2168"/>
              <p:cNvSpPr>
                <a:spLocks noChangeShapeType="1"/>
              </p:cNvSpPr>
              <p:nvPr/>
            </p:nvSpPr>
            <p:spPr bwMode="auto">
              <a:xfrm flipV="1">
                <a:off x="1400" y="19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1" name="Line 2169"/>
              <p:cNvSpPr>
                <a:spLocks noChangeShapeType="1"/>
              </p:cNvSpPr>
              <p:nvPr/>
            </p:nvSpPr>
            <p:spPr bwMode="auto">
              <a:xfrm flipV="1">
                <a:off x="1400" y="19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2" name="Line 2170"/>
              <p:cNvSpPr>
                <a:spLocks noChangeShapeType="1"/>
              </p:cNvSpPr>
              <p:nvPr/>
            </p:nvSpPr>
            <p:spPr bwMode="auto">
              <a:xfrm flipV="1">
                <a:off x="1400" y="19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3" name="Line 2171"/>
              <p:cNvSpPr>
                <a:spLocks noChangeShapeType="1"/>
              </p:cNvSpPr>
              <p:nvPr/>
            </p:nvSpPr>
            <p:spPr bwMode="auto">
              <a:xfrm flipV="1">
                <a:off x="1400" y="18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4" name="Line 2172"/>
              <p:cNvSpPr>
                <a:spLocks noChangeShapeType="1"/>
              </p:cNvSpPr>
              <p:nvPr/>
            </p:nvSpPr>
            <p:spPr bwMode="auto">
              <a:xfrm flipV="1">
                <a:off x="1400" y="18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5" name="Line 2173"/>
              <p:cNvSpPr>
                <a:spLocks noChangeShapeType="1"/>
              </p:cNvSpPr>
              <p:nvPr/>
            </p:nvSpPr>
            <p:spPr bwMode="auto">
              <a:xfrm flipV="1">
                <a:off x="1400" y="18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6" name="Line 2174"/>
              <p:cNvSpPr>
                <a:spLocks noChangeShapeType="1"/>
              </p:cNvSpPr>
              <p:nvPr/>
            </p:nvSpPr>
            <p:spPr bwMode="auto">
              <a:xfrm flipV="1">
                <a:off x="1400" y="18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7" name="Line 2175"/>
              <p:cNvSpPr>
                <a:spLocks noChangeShapeType="1"/>
              </p:cNvSpPr>
              <p:nvPr/>
            </p:nvSpPr>
            <p:spPr bwMode="auto">
              <a:xfrm flipV="1">
                <a:off x="1400" y="18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8" name="Line 2176"/>
              <p:cNvSpPr>
                <a:spLocks noChangeShapeType="1"/>
              </p:cNvSpPr>
              <p:nvPr/>
            </p:nvSpPr>
            <p:spPr bwMode="auto">
              <a:xfrm flipV="1">
                <a:off x="1400" y="18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19" name="Line 2177"/>
              <p:cNvSpPr>
                <a:spLocks noChangeShapeType="1"/>
              </p:cNvSpPr>
              <p:nvPr/>
            </p:nvSpPr>
            <p:spPr bwMode="auto">
              <a:xfrm flipV="1">
                <a:off x="1400" y="18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4" name="Line 2178"/>
              <p:cNvSpPr>
                <a:spLocks noChangeShapeType="1"/>
              </p:cNvSpPr>
              <p:nvPr/>
            </p:nvSpPr>
            <p:spPr bwMode="auto">
              <a:xfrm flipV="1">
                <a:off x="1400" y="18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5" name="Line 2179"/>
              <p:cNvSpPr>
                <a:spLocks noChangeShapeType="1"/>
              </p:cNvSpPr>
              <p:nvPr/>
            </p:nvSpPr>
            <p:spPr bwMode="auto">
              <a:xfrm flipV="1">
                <a:off x="1400" y="17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6" name="Line 2180"/>
              <p:cNvSpPr>
                <a:spLocks noChangeShapeType="1"/>
              </p:cNvSpPr>
              <p:nvPr/>
            </p:nvSpPr>
            <p:spPr bwMode="auto">
              <a:xfrm flipV="1">
                <a:off x="1400" y="17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7" name="Line 2181"/>
              <p:cNvSpPr>
                <a:spLocks noChangeShapeType="1"/>
              </p:cNvSpPr>
              <p:nvPr/>
            </p:nvSpPr>
            <p:spPr bwMode="auto">
              <a:xfrm flipV="1">
                <a:off x="1400" y="17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8" name="Line 2182"/>
              <p:cNvSpPr>
                <a:spLocks noChangeShapeType="1"/>
              </p:cNvSpPr>
              <p:nvPr/>
            </p:nvSpPr>
            <p:spPr bwMode="auto">
              <a:xfrm flipV="1">
                <a:off x="1400" y="17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89" name="Line 2183"/>
              <p:cNvSpPr>
                <a:spLocks noChangeShapeType="1"/>
              </p:cNvSpPr>
              <p:nvPr/>
            </p:nvSpPr>
            <p:spPr bwMode="auto">
              <a:xfrm flipV="1">
                <a:off x="1400" y="17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0" name="Line 2184"/>
              <p:cNvSpPr>
                <a:spLocks noChangeShapeType="1"/>
              </p:cNvSpPr>
              <p:nvPr/>
            </p:nvSpPr>
            <p:spPr bwMode="auto">
              <a:xfrm flipV="1">
                <a:off x="1400" y="17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1" name="Line 2185"/>
              <p:cNvSpPr>
                <a:spLocks noChangeShapeType="1"/>
              </p:cNvSpPr>
              <p:nvPr/>
            </p:nvSpPr>
            <p:spPr bwMode="auto">
              <a:xfrm flipV="1">
                <a:off x="1400" y="17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2" name="Line 2186"/>
              <p:cNvSpPr>
                <a:spLocks noChangeShapeType="1"/>
              </p:cNvSpPr>
              <p:nvPr/>
            </p:nvSpPr>
            <p:spPr bwMode="auto">
              <a:xfrm flipV="1">
                <a:off x="1400" y="17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3" name="Line 2187"/>
              <p:cNvSpPr>
                <a:spLocks noChangeShapeType="1"/>
              </p:cNvSpPr>
              <p:nvPr/>
            </p:nvSpPr>
            <p:spPr bwMode="auto">
              <a:xfrm flipV="1">
                <a:off x="1400" y="17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4" name="Line 2188"/>
              <p:cNvSpPr>
                <a:spLocks noChangeShapeType="1"/>
              </p:cNvSpPr>
              <p:nvPr/>
            </p:nvSpPr>
            <p:spPr bwMode="auto">
              <a:xfrm flipV="1">
                <a:off x="1400" y="16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5" name="Line 2189"/>
              <p:cNvSpPr>
                <a:spLocks noChangeShapeType="1"/>
              </p:cNvSpPr>
              <p:nvPr/>
            </p:nvSpPr>
            <p:spPr bwMode="auto">
              <a:xfrm flipV="1">
                <a:off x="1400" y="16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6" name="Line 2190"/>
              <p:cNvSpPr>
                <a:spLocks noChangeShapeType="1"/>
              </p:cNvSpPr>
              <p:nvPr/>
            </p:nvSpPr>
            <p:spPr bwMode="auto">
              <a:xfrm flipV="1">
                <a:off x="1400" y="16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7" name="Line 2191"/>
              <p:cNvSpPr>
                <a:spLocks noChangeShapeType="1"/>
              </p:cNvSpPr>
              <p:nvPr/>
            </p:nvSpPr>
            <p:spPr bwMode="auto">
              <a:xfrm flipV="1">
                <a:off x="1400" y="16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99" name="Line 2192"/>
              <p:cNvSpPr>
                <a:spLocks noChangeShapeType="1"/>
              </p:cNvSpPr>
              <p:nvPr/>
            </p:nvSpPr>
            <p:spPr bwMode="auto">
              <a:xfrm flipV="1">
                <a:off x="1400" y="16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0" name="Line 2193"/>
              <p:cNvSpPr>
                <a:spLocks noChangeShapeType="1"/>
              </p:cNvSpPr>
              <p:nvPr/>
            </p:nvSpPr>
            <p:spPr bwMode="auto">
              <a:xfrm flipV="1">
                <a:off x="1400" y="16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1" name="Line 2194"/>
              <p:cNvSpPr>
                <a:spLocks noChangeShapeType="1"/>
              </p:cNvSpPr>
              <p:nvPr/>
            </p:nvSpPr>
            <p:spPr bwMode="auto">
              <a:xfrm flipV="1">
                <a:off x="1400" y="16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2" name="Line 2195"/>
              <p:cNvSpPr>
                <a:spLocks noChangeShapeType="1"/>
              </p:cNvSpPr>
              <p:nvPr/>
            </p:nvSpPr>
            <p:spPr bwMode="auto">
              <a:xfrm flipV="1">
                <a:off x="1400" y="3302"/>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3" name="Line 2196"/>
              <p:cNvSpPr>
                <a:spLocks noChangeShapeType="1"/>
              </p:cNvSpPr>
              <p:nvPr/>
            </p:nvSpPr>
            <p:spPr bwMode="auto">
              <a:xfrm>
                <a:off x="1400" y="1618"/>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4" name="Freeform 2197"/>
              <p:cNvSpPr>
                <a:spLocks/>
              </p:cNvSpPr>
              <p:nvPr/>
            </p:nvSpPr>
            <p:spPr bwMode="auto">
              <a:xfrm>
                <a:off x="1364" y="3386"/>
                <a:ext cx="44" cy="69"/>
              </a:xfrm>
              <a:custGeom>
                <a:avLst/>
                <a:gdLst>
                  <a:gd name="T0" fmla="*/ 89 w 89"/>
                  <a:gd name="T1" fmla="*/ 118 h 138"/>
                  <a:gd name="T2" fmla="*/ 89 w 89"/>
                  <a:gd name="T3" fmla="*/ 138 h 138"/>
                  <a:gd name="T4" fmla="*/ 0 w 89"/>
                  <a:gd name="T5" fmla="*/ 138 h 138"/>
                  <a:gd name="T6" fmla="*/ 0 w 89"/>
                  <a:gd name="T7" fmla="*/ 131 h 138"/>
                  <a:gd name="T8" fmla="*/ 2 w 89"/>
                  <a:gd name="T9" fmla="*/ 125 h 138"/>
                  <a:gd name="T10" fmla="*/ 5 w 89"/>
                  <a:gd name="T11" fmla="*/ 115 h 138"/>
                  <a:gd name="T12" fmla="*/ 12 w 89"/>
                  <a:gd name="T13" fmla="*/ 106 h 138"/>
                  <a:gd name="T14" fmla="*/ 18 w 89"/>
                  <a:gd name="T15" fmla="*/ 99 h 138"/>
                  <a:gd name="T16" fmla="*/ 25 w 89"/>
                  <a:gd name="T17" fmla="*/ 92 h 138"/>
                  <a:gd name="T18" fmla="*/ 33 w 89"/>
                  <a:gd name="T19" fmla="*/ 85 h 138"/>
                  <a:gd name="T20" fmla="*/ 51 w 89"/>
                  <a:gd name="T21" fmla="*/ 70 h 138"/>
                  <a:gd name="T22" fmla="*/ 63 w 89"/>
                  <a:gd name="T23" fmla="*/ 57 h 138"/>
                  <a:gd name="T24" fmla="*/ 66 w 89"/>
                  <a:gd name="T25" fmla="*/ 50 h 138"/>
                  <a:gd name="T26" fmla="*/ 68 w 89"/>
                  <a:gd name="T27" fmla="*/ 43 h 138"/>
                  <a:gd name="T28" fmla="*/ 70 w 89"/>
                  <a:gd name="T29" fmla="*/ 36 h 138"/>
                  <a:gd name="T30" fmla="*/ 68 w 89"/>
                  <a:gd name="T31" fmla="*/ 31 h 138"/>
                  <a:gd name="T32" fmla="*/ 66 w 89"/>
                  <a:gd name="T33" fmla="*/ 26 h 138"/>
                  <a:gd name="T34" fmla="*/ 63 w 89"/>
                  <a:gd name="T35" fmla="*/ 21 h 138"/>
                  <a:gd name="T36" fmla="*/ 58 w 89"/>
                  <a:gd name="T37" fmla="*/ 17 h 138"/>
                  <a:gd name="T38" fmla="*/ 52 w 89"/>
                  <a:gd name="T39" fmla="*/ 15 h 138"/>
                  <a:gd name="T40" fmla="*/ 45 w 89"/>
                  <a:gd name="T41" fmla="*/ 15 h 138"/>
                  <a:gd name="T42" fmla="*/ 38 w 89"/>
                  <a:gd name="T43" fmla="*/ 15 h 138"/>
                  <a:gd name="T44" fmla="*/ 32 w 89"/>
                  <a:gd name="T45" fmla="*/ 17 h 138"/>
                  <a:gd name="T46" fmla="*/ 26 w 89"/>
                  <a:gd name="T47" fmla="*/ 21 h 138"/>
                  <a:gd name="T48" fmla="*/ 23 w 89"/>
                  <a:gd name="T49" fmla="*/ 26 h 138"/>
                  <a:gd name="T50" fmla="*/ 21 w 89"/>
                  <a:gd name="T51" fmla="*/ 33 h 138"/>
                  <a:gd name="T52" fmla="*/ 19 w 89"/>
                  <a:gd name="T53" fmla="*/ 40 h 138"/>
                  <a:gd name="T54" fmla="*/ 2 w 89"/>
                  <a:gd name="T55" fmla="*/ 36 h 138"/>
                  <a:gd name="T56" fmla="*/ 5 w 89"/>
                  <a:gd name="T57" fmla="*/ 21 h 138"/>
                  <a:gd name="T58" fmla="*/ 14 w 89"/>
                  <a:gd name="T59" fmla="*/ 8 h 138"/>
                  <a:gd name="T60" fmla="*/ 28 w 89"/>
                  <a:gd name="T61" fmla="*/ 1 h 138"/>
                  <a:gd name="T62" fmla="*/ 45 w 89"/>
                  <a:gd name="T63" fmla="*/ 0 h 138"/>
                  <a:gd name="T64" fmla="*/ 63 w 89"/>
                  <a:gd name="T65" fmla="*/ 1 h 138"/>
                  <a:gd name="T66" fmla="*/ 77 w 89"/>
                  <a:gd name="T67" fmla="*/ 10 h 138"/>
                  <a:gd name="T68" fmla="*/ 80 w 89"/>
                  <a:gd name="T69" fmla="*/ 15 h 138"/>
                  <a:gd name="T70" fmla="*/ 86 w 89"/>
                  <a:gd name="T71" fmla="*/ 22 h 138"/>
                  <a:gd name="T72" fmla="*/ 87 w 89"/>
                  <a:gd name="T73" fmla="*/ 29 h 138"/>
                  <a:gd name="T74" fmla="*/ 87 w 89"/>
                  <a:gd name="T75" fmla="*/ 36 h 138"/>
                  <a:gd name="T76" fmla="*/ 87 w 89"/>
                  <a:gd name="T77" fmla="*/ 45 h 138"/>
                  <a:gd name="T78" fmla="*/ 84 w 89"/>
                  <a:gd name="T79" fmla="*/ 54 h 138"/>
                  <a:gd name="T80" fmla="*/ 80 w 89"/>
                  <a:gd name="T81" fmla="*/ 61 h 138"/>
                  <a:gd name="T82" fmla="*/ 75 w 89"/>
                  <a:gd name="T83" fmla="*/ 70 h 138"/>
                  <a:gd name="T84" fmla="*/ 70 w 89"/>
                  <a:gd name="T85" fmla="*/ 75 h 138"/>
                  <a:gd name="T86" fmla="*/ 65 w 89"/>
                  <a:gd name="T87" fmla="*/ 80 h 138"/>
                  <a:gd name="T88" fmla="*/ 58 w 89"/>
                  <a:gd name="T89" fmla="*/ 87 h 138"/>
                  <a:gd name="T90" fmla="*/ 49 w 89"/>
                  <a:gd name="T91" fmla="*/ 94 h 138"/>
                  <a:gd name="T92" fmla="*/ 42 w 89"/>
                  <a:gd name="T93" fmla="*/ 99 h 138"/>
                  <a:gd name="T94" fmla="*/ 37 w 89"/>
                  <a:gd name="T95" fmla="*/ 104 h 138"/>
                  <a:gd name="T96" fmla="*/ 33 w 89"/>
                  <a:gd name="T97" fmla="*/ 108 h 138"/>
                  <a:gd name="T98" fmla="*/ 30 w 89"/>
                  <a:gd name="T99" fmla="*/ 110 h 138"/>
                  <a:gd name="T100" fmla="*/ 23 w 89"/>
                  <a:gd name="T101" fmla="*/ 118 h 138"/>
                  <a:gd name="T102" fmla="*/ 89 w 89"/>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38">
                    <a:moveTo>
                      <a:pt x="89" y="118"/>
                    </a:moveTo>
                    <a:lnTo>
                      <a:pt x="89" y="138"/>
                    </a:lnTo>
                    <a:lnTo>
                      <a:pt x="0" y="138"/>
                    </a:lnTo>
                    <a:lnTo>
                      <a:pt x="0" y="131"/>
                    </a:lnTo>
                    <a:lnTo>
                      <a:pt x="2" y="125"/>
                    </a:lnTo>
                    <a:lnTo>
                      <a:pt x="5" y="115"/>
                    </a:lnTo>
                    <a:lnTo>
                      <a:pt x="12" y="106"/>
                    </a:lnTo>
                    <a:lnTo>
                      <a:pt x="18" y="99"/>
                    </a:lnTo>
                    <a:lnTo>
                      <a:pt x="25" y="92"/>
                    </a:lnTo>
                    <a:lnTo>
                      <a:pt x="33" y="85"/>
                    </a:lnTo>
                    <a:lnTo>
                      <a:pt x="51" y="70"/>
                    </a:lnTo>
                    <a:lnTo>
                      <a:pt x="63" y="57"/>
                    </a:lnTo>
                    <a:lnTo>
                      <a:pt x="66" y="50"/>
                    </a:lnTo>
                    <a:lnTo>
                      <a:pt x="68" y="43"/>
                    </a:lnTo>
                    <a:lnTo>
                      <a:pt x="70" y="36"/>
                    </a:lnTo>
                    <a:lnTo>
                      <a:pt x="68" y="31"/>
                    </a:lnTo>
                    <a:lnTo>
                      <a:pt x="66" y="26"/>
                    </a:lnTo>
                    <a:lnTo>
                      <a:pt x="63" y="21"/>
                    </a:lnTo>
                    <a:lnTo>
                      <a:pt x="58" y="17"/>
                    </a:lnTo>
                    <a:lnTo>
                      <a:pt x="52" y="15"/>
                    </a:lnTo>
                    <a:lnTo>
                      <a:pt x="45" y="15"/>
                    </a:lnTo>
                    <a:lnTo>
                      <a:pt x="38" y="15"/>
                    </a:lnTo>
                    <a:lnTo>
                      <a:pt x="32" y="17"/>
                    </a:lnTo>
                    <a:lnTo>
                      <a:pt x="26" y="21"/>
                    </a:lnTo>
                    <a:lnTo>
                      <a:pt x="23" y="26"/>
                    </a:lnTo>
                    <a:lnTo>
                      <a:pt x="21" y="33"/>
                    </a:lnTo>
                    <a:lnTo>
                      <a:pt x="19" y="40"/>
                    </a:lnTo>
                    <a:lnTo>
                      <a:pt x="2" y="36"/>
                    </a:lnTo>
                    <a:lnTo>
                      <a:pt x="5" y="21"/>
                    </a:lnTo>
                    <a:lnTo>
                      <a:pt x="14" y="8"/>
                    </a:lnTo>
                    <a:lnTo>
                      <a:pt x="28" y="1"/>
                    </a:lnTo>
                    <a:lnTo>
                      <a:pt x="45" y="0"/>
                    </a:lnTo>
                    <a:lnTo>
                      <a:pt x="63" y="1"/>
                    </a:lnTo>
                    <a:lnTo>
                      <a:pt x="77" y="10"/>
                    </a:lnTo>
                    <a:lnTo>
                      <a:pt x="80" y="15"/>
                    </a:lnTo>
                    <a:lnTo>
                      <a:pt x="86" y="22"/>
                    </a:lnTo>
                    <a:lnTo>
                      <a:pt x="87" y="29"/>
                    </a:lnTo>
                    <a:lnTo>
                      <a:pt x="87" y="36"/>
                    </a:lnTo>
                    <a:lnTo>
                      <a:pt x="87" y="45"/>
                    </a:lnTo>
                    <a:lnTo>
                      <a:pt x="84" y="54"/>
                    </a:lnTo>
                    <a:lnTo>
                      <a:pt x="80" y="61"/>
                    </a:lnTo>
                    <a:lnTo>
                      <a:pt x="75" y="70"/>
                    </a:lnTo>
                    <a:lnTo>
                      <a:pt x="70" y="75"/>
                    </a:lnTo>
                    <a:lnTo>
                      <a:pt x="65" y="80"/>
                    </a:lnTo>
                    <a:lnTo>
                      <a:pt x="58" y="87"/>
                    </a:lnTo>
                    <a:lnTo>
                      <a:pt x="49" y="94"/>
                    </a:lnTo>
                    <a:lnTo>
                      <a:pt x="42" y="99"/>
                    </a:lnTo>
                    <a:lnTo>
                      <a:pt x="37" y="104"/>
                    </a:lnTo>
                    <a:lnTo>
                      <a:pt x="33" y="108"/>
                    </a:lnTo>
                    <a:lnTo>
                      <a:pt x="30" y="110"/>
                    </a:lnTo>
                    <a:lnTo>
                      <a:pt x="23" y="118"/>
                    </a:lnTo>
                    <a:lnTo>
                      <a:pt x="89"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205" name="Freeform 2198"/>
              <p:cNvSpPr>
                <a:spLocks noEditPoints="1"/>
              </p:cNvSpPr>
              <p:nvPr/>
            </p:nvSpPr>
            <p:spPr bwMode="auto">
              <a:xfrm>
                <a:off x="1418" y="3386"/>
                <a:ext cx="44"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20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8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3 w 89"/>
                  <a:gd name="T55" fmla="*/ 125 h 139"/>
                  <a:gd name="T56" fmla="*/ 6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20"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8" y="90"/>
                    </a:lnTo>
                    <a:lnTo>
                      <a:pt x="84" y="108"/>
                    </a:lnTo>
                    <a:lnTo>
                      <a:pt x="81" y="118"/>
                    </a:lnTo>
                    <a:lnTo>
                      <a:pt x="75" y="125"/>
                    </a:lnTo>
                    <a:lnTo>
                      <a:pt x="70" y="131"/>
                    </a:lnTo>
                    <a:lnTo>
                      <a:pt x="63" y="136"/>
                    </a:lnTo>
                    <a:lnTo>
                      <a:pt x="54" y="138"/>
                    </a:lnTo>
                    <a:lnTo>
                      <a:pt x="44" y="139"/>
                    </a:lnTo>
                    <a:lnTo>
                      <a:pt x="26" y="136"/>
                    </a:lnTo>
                    <a:lnTo>
                      <a:pt x="13" y="125"/>
                    </a:lnTo>
                    <a:lnTo>
                      <a:pt x="6" y="111"/>
                    </a:lnTo>
                    <a:lnTo>
                      <a:pt x="0"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206" name="Line 2199"/>
              <p:cNvSpPr>
                <a:spLocks noChangeShapeType="1"/>
              </p:cNvSpPr>
              <p:nvPr/>
            </p:nvSpPr>
            <p:spPr bwMode="auto">
              <a:xfrm flipV="1">
                <a:off x="1808" y="33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7" name="Line 2200"/>
              <p:cNvSpPr>
                <a:spLocks noChangeShapeType="1"/>
              </p:cNvSpPr>
              <p:nvPr/>
            </p:nvSpPr>
            <p:spPr bwMode="auto">
              <a:xfrm flipV="1">
                <a:off x="1808" y="33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8" name="Line 2201"/>
              <p:cNvSpPr>
                <a:spLocks noChangeShapeType="1"/>
              </p:cNvSpPr>
              <p:nvPr/>
            </p:nvSpPr>
            <p:spPr bwMode="auto">
              <a:xfrm flipV="1">
                <a:off x="1808" y="32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09" name="Line 2202"/>
              <p:cNvSpPr>
                <a:spLocks noChangeShapeType="1"/>
              </p:cNvSpPr>
              <p:nvPr/>
            </p:nvSpPr>
            <p:spPr bwMode="auto">
              <a:xfrm flipV="1">
                <a:off x="1808" y="32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0" name="Line 2203"/>
              <p:cNvSpPr>
                <a:spLocks noChangeShapeType="1"/>
              </p:cNvSpPr>
              <p:nvPr/>
            </p:nvSpPr>
            <p:spPr bwMode="auto">
              <a:xfrm flipV="1">
                <a:off x="1808" y="32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1" name="Line 2204"/>
              <p:cNvSpPr>
                <a:spLocks noChangeShapeType="1"/>
              </p:cNvSpPr>
              <p:nvPr/>
            </p:nvSpPr>
            <p:spPr bwMode="auto">
              <a:xfrm flipV="1">
                <a:off x="1808" y="32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2" name="Line 2205"/>
              <p:cNvSpPr>
                <a:spLocks noChangeShapeType="1"/>
              </p:cNvSpPr>
              <p:nvPr/>
            </p:nvSpPr>
            <p:spPr bwMode="auto">
              <a:xfrm flipV="1">
                <a:off x="1808" y="32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3" name="Line 2206"/>
              <p:cNvSpPr>
                <a:spLocks noChangeShapeType="1"/>
              </p:cNvSpPr>
              <p:nvPr/>
            </p:nvSpPr>
            <p:spPr bwMode="auto">
              <a:xfrm flipV="1">
                <a:off x="1808" y="32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4" name="Line 2207"/>
              <p:cNvSpPr>
                <a:spLocks noChangeShapeType="1"/>
              </p:cNvSpPr>
              <p:nvPr/>
            </p:nvSpPr>
            <p:spPr bwMode="auto">
              <a:xfrm flipV="1">
                <a:off x="1808" y="32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5" name="Line 2208"/>
              <p:cNvSpPr>
                <a:spLocks noChangeShapeType="1"/>
              </p:cNvSpPr>
              <p:nvPr/>
            </p:nvSpPr>
            <p:spPr bwMode="auto">
              <a:xfrm flipV="1">
                <a:off x="1808" y="32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6" name="Line 2209"/>
              <p:cNvSpPr>
                <a:spLocks noChangeShapeType="1"/>
              </p:cNvSpPr>
              <p:nvPr/>
            </p:nvSpPr>
            <p:spPr bwMode="auto">
              <a:xfrm flipV="1">
                <a:off x="1808" y="32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7" name="Line 2210"/>
              <p:cNvSpPr>
                <a:spLocks noChangeShapeType="1"/>
              </p:cNvSpPr>
              <p:nvPr/>
            </p:nvSpPr>
            <p:spPr bwMode="auto">
              <a:xfrm flipV="1">
                <a:off x="1808" y="31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8" name="Line 2211"/>
              <p:cNvSpPr>
                <a:spLocks noChangeShapeType="1"/>
              </p:cNvSpPr>
              <p:nvPr/>
            </p:nvSpPr>
            <p:spPr bwMode="auto">
              <a:xfrm flipV="1">
                <a:off x="1808" y="31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19" name="Line 2212"/>
              <p:cNvSpPr>
                <a:spLocks noChangeShapeType="1"/>
              </p:cNvSpPr>
              <p:nvPr/>
            </p:nvSpPr>
            <p:spPr bwMode="auto">
              <a:xfrm flipV="1">
                <a:off x="1808" y="31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0" name="Line 2213"/>
              <p:cNvSpPr>
                <a:spLocks noChangeShapeType="1"/>
              </p:cNvSpPr>
              <p:nvPr/>
            </p:nvSpPr>
            <p:spPr bwMode="auto">
              <a:xfrm flipV="1">
                <a:off x="1808" y="31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21" name="Line 2214"/>
              <p:cNvSpPr>
                <a:spLocks noChangeShapeType="1"/>
              </p:cNvSpPr>
              <p:nvPr/>
            </p:nvSpPr>
            <p:spPr bwMode="auto">
              <a:xfrm flipV="1">
                <a:off x="1808" y="31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grpSp>
          <p:nvGrpSpPr>
            <p:cNvPr id="20" name="Group 2416"/>
            <p:cNvGrpSpPr>
              <a:grpSpLocks/>
            </p:cNvGrpSpPr>
            <p:nvPr/>
          </p:nvGrpSpPr>
          <p:grpSpPr bwMode="auto">
            <a:xfrm>
              <a:off x="1771" y="1618"/>
              <a:ext cx="445" cy="1838"/>
              <a:chOff x="1771" y="1618"/>
              <a:chExt cx="445" cy="1838"/>
            </a:xfrm>
          </p:grpSpPr>
          <p:sp>
            <p:nvSpPr>
              <p:cNvPr id="6955" name="Line 2216"/>
              <p:cNvSpPr>
                <a:spLocks noChangeShapeType="1"/>
              </p:cNvSpPr>
              <p:nvPr/>
            </p:nvSpPr>
            <p:spPr bwMode="auto">
              <a:xfrm flipV="1">
                <a:off x="1808" y="31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6" name="Line 2217"/>
              <p:cNvSpPr>
                <a:spLocks noChangeShapeType="1"/>
              </p:cNvSpPr>
              <p:nvPr/>
            </p:nvSpPr>
            <p:spPr bwMode="auto">
              <a:xfrm flipV="1">
                <a:off x="1808" y="31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7" name="Line 2218"/>
              <p:cNvSpPr>
                <a:spLocks noChangeShapeType="1"/>
              </p:cNvSpPr>
              <p:nvPr/>
            </p:nvSpPr>
            <p:spPr bwMode="auto">
              <a:xfrm flipV="1">
                <a:off x="1808" y="31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8" name="Line 2219"/>
              <p:cNvSpPr>
                <a:spLocks noChangeShapeType="1"/>
              </p:cNvSpPr>
              <p:nvPr/>
            </p:nvSpPr>
            <p:spPr bwMode="auto">
              <a:xfrm flipV="1">
                <a:off x="1808" y="30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59" name="Line 2220"/>
              <p:cNvSpPr>
                <a:spLocks noChangeShapeType="1"/>
              </p:cNvSpPr>
              <p:nvPr/>
            </p:nvSpPr>
            <p:spPr bwMode="auto">
              <a:xfrm flipV="1">
                <a:off x="1808" y="30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0" name="Line 2221"/>
              <p:cNvSpPr>
                <a:spLocks noChangeShapeType="1"/>
              </p:cNvSpPr>
              <p:nvPr/>
            </p:nvSpPr>
            <p:spPr bwMode="auto">
              <a:xfrm flipV="1">
                <a:off x="1808" y="30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1" name="Line 2222"/>
              <p:cNvSpPr>
                <a:spLocks noChangeShapeType="1"/>
              </p:cNvSpPr>
              <p:nvPr/>
            </p:nvSpPr>
            <p:spPr bwMode="auto">
              <a:xfrm flipV="1">
                <a:off x="1808" y="30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2" name="Line 2223"/>
              <p:cNvSpPr>
                <a:spLocks noChangeShapeType="1"/>
              </p:cNvSpPr>
              <p:nvPr/>
            </p:nvSpPr>
            <p:spPr bwMode="auto">
              <a:xfrm flipV="1">
                <a:off x="1808"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3" name="Line 2224"/>
              <p:cNvSpPr>
                <a:spLocks noChangeShapeType="1"/>
              </p:cNvSpPr>
              <p:nvPr/>
            </p:nvSpPr>
            <p:spPr bwMode="auto">
              <a:xfrm flipV="1">
                <a:off x="1808" y="30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4" name="Line 2225"/>
              <p:cNvSpPr>
                <a:spLocks noChangeShapeType="1"/>
              </p:cNvSpPr>
              <p:nvPr/>
            </p:nvSpPr>
            <p:spPr bwMode="auto">
              <a:xfrm flipV="1">
                <a:off x="1808" y="30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5" name="Line 2226"/>
              <p:cNvSpPr>
                <a:spLocks noChangeShapeType="1"/>
              </p:cNvSpPr>
              <p:nvPr/>
            </p:nvSpPr>
            <p:spPr bwMode="auto">
              <a:xfrm flipV="1">
                <a:off x="1808" y="30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6" name="Line 2227"/>
              <p:cNvSpPr>
                <a:spLocks noChangeShapeType="1"/>
              </p:cNvSpPr>
              <p:nvPr/>
            </p:nvSpPr>
            <p:spPr bwMode="auto">
              <a:xfrm flipV="1">
                <a:off x="1808" y="29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7" name="Line 2228"/>
              <p:cNvSpPr>
                <a:spLocks noChangeShapeType="1"/>
              </p:cNvSpPr>
              <p:nvPr/>
            </p:nvSpPr>
            <p:spPr bwMode="auto">
              <a:xfrm flipV="1">
                <a:off x="1808" y="29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8" name="Line 2229"/>
              <p:cNvSpPr>
                <a:spLocks noChangeShapeType="1"/>
              </p:cNvSpPr>
              <p:nvPr/>
            </p:nvSpPr>
            <p:spPr bwMode="auto">
              <a:xfrm flipV="1">
                <a:off x="1808" y="29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69" name="Line 2230"/>
              <p:cNvSpPr>
                <a:spLocks noChangeShapeType="1"/>
              </p:cNvSpPr>
              <p:nvPr/>
            </p:nvSpPr>
            <p:spPr bwMode="auto">
              <a:xfrm flipV="1">
                <a:off x="1808" y="29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0" name="Line 2231"/>
              <p:cNvSpPr>
                <a:spLocks noChangeShapeType="1"/>
              </p:cNvSpPr>
              <p:nvPr/>
            </p:nvSpPr>
            <p:spPr bwMode="auto">
              <a:xfrm flipV="1">
                <a:off x="1808" y="29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1" name="Line 2232"/>
              <p:cNvSpPr>
                <a:spLocks noChangeShapeType="1"/>
              </p:cNvSpPr>
              <p:nvPr/>
            </p:nvSpPr>
            <p:spPr bwMode="auto">
              <a:xfrm flipV="1">
                <a:off x="1808" y="29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2" name="Line 2233"/>
              <p:cNvSpPr>
                <a:spLocks noChangeShapeType="1"/>
              </p:cNvSpPr>
              <p:nvPr/>
            </p:nvSpPr>
            <p:spPr bwMode="auto">
              <a:xfrm flipV="1">
                <a:off x="1808" y="29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3" name="Line 2234"/>
              <p:cNvSpPr>
                <a:spLocks noChangeShapeType="1"/>
              </p:cNvSpPr>
              <p:nvPr/>
            </p:nvSpPr>
            <p:spPr bwMode="auto">
              <a:xfrm flipV="1">
                <a:off x="1808" y="29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4" name="Line 2235"/>
              <p:cNvSpPr>
                <a:spLocks noChangeShapeType="1"/>
              </p:cNvSpPr>
              <p:nvPr/>
            </p:nvSpPr>
            <p:spPr bwMode="auto">
              <a:xfrm flipV="1">
                <a:off x="1808" y="29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75" name="Line 2236"/>
              <p:cNvSpPr>
                <a:spLocks noChangeShapeType="1"/>
              </p:cNvSpPr>
              <p:nvPr/>
            </p:nvSpPr>
            <p:spPr bwMode="auto">
              <a:xfrm flipV="1">
                <a:off x="1808" y="28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56" name="Line 2237"/>
              <p:cNvSpPr>
                <a:spLocks noChangeShapeType="1"/>
              </p:cNvSpPr>
              <p:nvPr/>
            </p:nvSpPr>
            <p:spPr bwMode="auto">
              <a:xfrm flipV="1">
                <a:off x="1808" y="28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57" name="Line 2238"/>
              <p:cNvSpPr>
                <a:spLocks noChangeShapeType="1"/>
              </p:cNvSpPr>
              <p:nvPr/>
            </p:nvSpPr>
            <p:spPr bwMode="auto">
              <a:xfrm flipV="1">
                <a:off x="1808" y="28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58" name="Line 2239"/>
              <p:cNvSpPr>
                <a:spLocks noChangeShapeType="1"/>
              </p:cNvSpPr>
              <p:nvPr/>
            </p:nvSpPr>
            <p:spPr bwMode="auto">
              <a:xfrm flipV="1">
                <a:off x="1808" y="28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59" name="Line 2240"/>
              <p:cNvSpPr>
                <a:spLocks noChangeShapeType="1"/>
              </p:cNvSpPr>
              <p:nvPr/>
            </p:nvSpPr>
            <p:spPr bwMode="auto">
              <a:xfrm flipV="1">
                <a:off x="1808" y="28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0" name="Line 2241"/>
              <p:cNvSpPr>
                <a:spLocks noChangeShapeType="1"/>
              </p:cNvSpPr>
              <p:nvPr/>
            </p:nvSpPr>
            <p:spPr bwMode="auto">
              <a:xfrm flipV="1">
                <a:off x="1808" y="28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1" name="Line 2242"/>
              <p:cNvSpPr>
                <a:spLocks noChangeShapeType="1"/>
              </p:cNvSpPr>
              <p:nvPr/>
            </p:nvSpPr>
            <p:spPr bwMode="auto">
              <a:xfrm flipV="1">
                <a:off x="1808" y="28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2" name="Line 2243"/>
              <p:cNvSpPr>
                <a:spLocks noChangeShapeType="1"/>
              </p:cNvSpPr>
              <p:nvPr/>
            </p:nvSpPr>
            <p:spPr bwMode="auto">
              <a:xfrm flipV="1">
                <a:off x="1808" y="28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3" name="Line 2244"/>
              <p:cNvSpPr>
                <a:spLocks noChangeShapeType="1"/>
              </p:cNvSpPr>
              <p:nvPr/>
            </p:nvSpPr>
            <p:spPr bwMode="auto">
              <a:xfrm flipV="1">
                <a:off x="1808" y="27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4" name="Line 2245"/>
              <p:cNvSpPr>
                <a:spLocks noChangeShapeType="1"/>
              </p:cNvSpPr>
              <p:nvPr/>
            </p:nvSpPr>
            <p:spPr bwMode="auto">
              <a:xfrm flipV="1">
                <a:off x="1808" y="27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5" name="Line 2246"/>
              <p:cNvSpPr>
                <a:spLocks noChangeShapeType="1"/>
              </p:cNvSpPr>
              <p:nvPr/>
            </p:nvSpPr>
            <p:spPr bwMode="auto">
              <a:xfrm flipV="1">
                <a:off x="1808" y="27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6" name="Line 2247"/>
              <p:cNvSpPr>
                <a:spLocks noChangeShapeType="1"/>
              </p:cNvSpPr>
              <p:nvPr/>
            </p:nvSpPr>
            <p:spPr bwMode="auto">
              <a:xfrm flipV="1">
                <a:off x="1808" y="27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7" name="Line 2248"/>
              <p:cNvSpPr>
                <a:spLocks noChangeShapeType="1"/>
              </p:cNvSpPr>
              <p:nvPr/>
            </p:nvSpPr>
            <p:spPr bwMode="auto">
              <a:xfrm flipV="1">
                <a:off x="1808" y="27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8" name="Line 2249"/>
              <p:cNvSpPr>
                <a:spLocks noChangeShapeType="1"/>
              </p:cNvSpPr>
              <p:nvPr/>
            </p:nvSpPr>
            <p:spPr bwMode="auto">
              <a:xfrm flipV="1">
                <a:off x="1808" y="27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69" name="Line 2250"/>
              <p:cNvSpPr>
                <a:spLocks noChangeShapeType="1"/>
              </p:cNvSpPr>
              <p:nvPr/>
            </p:nvSpPr>
            <p:spPr bwMode="auto">
              <a:xfrm flipV="1">
                <a:off x="1808" y="27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0" name="Line 2251"/>
              <p:cNvSpPr>
                <a:spLocks noChangeShapeType="1"/>
              </p:cNvSpPr>
              <p:nvPr/>
            </p:nvSpPr>
            <p:spPr bwMode="auto">
              <a:xfrm flipV="1">
                <a:off x="1808" y="27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1" name="Line 2252"/>
              <p:cNvSpPr>
                <a:spLocks noChangeShapeType="1"/>
              </p:cNvSpPr>
              <p:nvPr/>
            </p:nvSpPr>
            <p:spPr bwMode="auto">
              <a:xfrm flipV="1">
                <a:off x="1808" y="2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2" name="Line 2253"/>
              <p:cNvSpPr>
                <a:spLocks noChangeShapeType="1"/>
              </p:cNvSpPr>
              <p:nvPr/>
            </p:nvSpPr>
            <p:spPr bwMode="auto">
              <a:xfrm flipV="1">
                <a:off x="1808" y="26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3" name="Line 2254"/>
              <p:cNvSpPr>
                <a:spLocks noChangeShapeType="1"/>
              </p:cNvSpPr>
              <p:nvPr/>
            </p:nvSpPr>
            <p:spPr bwMode="auto">
              <a:xfrm flipV="1">
                <a:off x="1808" y="26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4" name="Line 2255"/>
              <p:cNvSpPr>
                <a:spLocks noChangeShapeType="1"/>
              </p:cNvSpPr>
              <p:nvPr/>
            </p:nvSpPr>
            <p:spPr bwMode="auto">
              <a:xfrm flipV="1">
                <a:off x="1808" y="26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5" name="Line 2256"/>
              <p:cNvSpPr>
                <a:spLocks noChangeShapeType="1"/>
              </p:cNvSpPr>
              <p:nvPr/>
            </p:nvSpPr>
            <p:spPr bwMode="auto">
              <a:xfrm flipV="1">
                <a:off x="1808" y="26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6" name="Line 2257"/>
              <p:cNvSpPr>
                <a:spLocks noChangeShapeType="1"/>
              </p:cNvSpPr>
              <p:nvPr/>
            </p:nvSpPr>
            <p:spPr bwMode="auto">
              <a:xfrm flipV="1">
                <a:off x="1808" y="26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7" name="Line 2258"/>
              <p:cNvSpPr>
                <a:spLocks noChangeShapeType="1"/>
              </p:cNvSpPr>
              <p:nvPr/>
            </p:nvSpPr>
            <p:spPr bwMode="auto">
              <a:xfrm flipV="1">
                <a:off x="1808" y="26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8" name="Line 2259"/>
              <p:cNvSpPr>
                <a:spLocks noChangeShapeType="1"/>
              </p:cNvSpPr>
              <p:nvPr/>
            </p:nvSpPr>
            <p:spPr bwMode="auto">
              <a:xfrm flipV="1">
                <a:off x="1808" y="26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79" name="Line 2260"/>
              <p:cNvSpPr>
                <a:spLocks noChangeShapeType="1"/>
              </p:cNvSpPr>
              <p:nvPr/>
            </p:nvSpPr>
            <p:spPr bwMode="auto">
              <a:xfrm flipV="1">
                <a:off x="1808" y="26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0" name="Line 2261"/>
              <p:cNvSpPr>
                <a:spLocks noChangeShapeType="1"/>
              </p:cNvSpPr>
              <p:nvPr/>
            </p:nvSpPr>
            <p:spPr bwMode="auto">
              <a:xfrm flipV="1">
                <a:off x="1808" y="25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1" name="Line 2262"/>
              <p:cNvSpPr>
                <a:spLocks noChangeShapeType="1"/>
              </p:cNvSpPr>
              <p:nvPr/>
            </p:nvSpPr>
            <p:spPr bwMode="auto">
              <a:xfrm flipV="1">
                <a:off x="1808" y="25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2" name="Line 2263"/>
              <p:cNvSpPr>
                <a:spLocks noChangeShapeType="1"/>
              </p:cNvSpPr>
              <p:nvPr/>
            </p:nvSpPr>
            <p:spPr bwMode="auto">
              <a:xfrm flipV="1">
                <a:off x="1808" y="25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3" name="Line 2264"/>
              <p:cNvSpPr>
                <a:spLocks noChangeShapeType="1"/>
              </p:cNvSpPr>
              <p:nvPr/>
            </p:nvSpPr>
            <p:spPr bwMode="auto">
              <a:xfrm flipV="1">
                <a:off x="1808" y="25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4" name="Line 2265"/>
              <p:cNvSpPr>
                <a:spLocks noChangeShapeType="1"/>
              </p:cNvSpPr>
              <p:nvPr/>
            </p:nvSpPr>
            <p:spPr bwMode="auto">
              <a:xfrm flipV="1">
                <a:off x="1808" y="25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5" name="Line 2266"/>
              <p:cNvSpPr>
                <a:spLocks noChangeShapeType="1"/>
              </p:cNvSpPr>
              <p:nvPr/>
            </p:nvSpPr>
            <p:spPr bwMode="auto">
              <a:xfrm flipV="1">
                <a:off x="1808" y="25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6" name="Line 2267"/>
              <p:cNvSpPr>
                <a:spLocks noChangeShapeType="1"/>
              </p:cNvSpPr>
              <p:nvPr/>
            </p:nvSpPr>
            <p:spPr bwMode="auto">
              <a:xfrm flipV="1">
                <a:off x="1808" y="25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7" name="Line 2268"/>
              <p:cNvSpPr>
                <a:spLocks noChangeShapeType="1"/>
              </p:cNvSpPr>
              <p:nvPr/>
            </p:nvSpPr>
            <p:spPr bwMode="auto">
              <a:xfrm flipV="1">
                <a:off x="1808" y="25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8" name="Line 2269"/>
              <p:cNvSpPr>
                <a:spLocks noChangeShapeType="1"/>
              </p:cNvSpPr>
              <p:nvPr/>
            </p:nvSpPr>
            <p:spPr bwMode="auto">
              <a:xfrm flipV="1">
                <a:off x="1808" y="24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89" name="Line 2270"/>
              <p:cNvSpPr>
                <a:spLocks noChangeShapeType="1"/>
              </p:cNvSpPr>
              <p:nvPr/>
            </p:nvSpPr>
            <p:spPr bwMode="auto">
              <a:xfrm flipV="1">
                <a:off x="1808" y="24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0" name="Line 2271"/>
              <p:cNvSpPr>
                <a:spLocks noChangeShapeType="1"/>
              </p:cNvSpPr>
              <p:nvPr/>
            </p:nvSpPr>
            <p:spPr bwMode="auto">
              <a:xfrm flipV="1">
                <a:off x="1808" y="24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1" name="Line 2272"/>
              <p:cNvSpPr>
                <a:spLocks noChangeShapeType="1"/>
              </p:cNvSpPr>
              <p:nvPr/>
            </p:nvSpPr>
            <p:spPr bwMode="auto">
              <a:xfrm flipV="1">
                <a:off x="1808" y="24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2" name="Line 2273"/>
              <p:cNvSpPr>
                <a:spLocks noChangeShapeType="1"/>
              </p:cNvSpPr>
              <p:nvPr/>
            </p:nvSpPr>
            <p:spPr bwMode="auto">
              <a:xfrm flipV="1">
                <a:off x="1808" y="24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3" name="Line 2274"/>
              <p:cNvSpPr>
                <a:spLocks noChangeShapeType="1"/>
              </p:cNvSpPr>
              <p:nvPr/>
            </p:nvSpPr>
            <p:spPr bwMode="auto">
              <a:xfrm flipV="1">
                <a:off x="1808" y="24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4" name="Line 2275"/>
              <p:cNvSpPr>
                <a:spLocks noChangeShapeType="1"/>
              </p:cNvSpPr>
              <p:nvPr/>
            </p:nvSpPr>
            <p:spPr bwMode="auto">
              <a:xfrm flipV="1">
                <a:off x="1808" y="24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5" name="Line 2276"/>
              <p:cNvSpPr>
                <a:spLocks noChangeShapeType="1"/>
              </p:cNvSpPr>
              <p:nvPr/>
            </p:nvSpPr>
            <p:spPr bwMode="auto">
              <a:xfrm flipV="1">
                <a:off x="1808" y="24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6" name="Line 2277"/>
              <p:cNvSpPr>
                <a:spLocks noChangeShapeType="1"/>
              </p:cNvSpPr>
              <p:nvPr/>
            </p:nvSpPr>
            <p:spPr bwMode="auto">
              <a:xfrm flipV="1">
                <a:off x="1808" y="23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7" name="Line 2278"/>
              <p:cNvSpPr>
                <a:spLocks noChangeShapeType="1"/>
              </p:cNvSpPr>
              <p:nvPr/>
            </p:nvSpPr>
            <p:spPr bwMode="auto">
              <a:xfrm flipV="1">
                <a:off x="1808" y="23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8" name="Line 2279"/>
              <p:cNvSpPr>
                <a:spLocks noChangeShapeType="1"/>
              </p:cNvSpPr>
              <p:nvPr/>
            </p:nvSpPr>
            <p:spPr bwMode="auto">
              <a:xfrm flipV="1">
                <a:off x="1808" y="23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999" name="Line 2280"/>
              <p:cNvSpPr>
                <a:spLocks noChangeShapeType="1"/>
              </p:cNvSpPr>
              <p:nvPr/>
            </p:nvSpPr>
            <p:spPr bwMode="auto">
              <a:xfrm flipV="1">
                <a:off x="1808" y="23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0" name="Line 2281"/>
              <p:cNvSpPr>
                <a:spLocks noChangeShapeType="1"/>
              </p:cNvSpPr>
              <p:nvPr/>
            </p:nvSpPr>
            <p:spPr bwMode="auto">
              <a:xfrm flipV="1">
                <a:off x="1808" y="23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1" name="Line 2282"/>
              <p:cNvSpPr>
                <a:spLocks noChangeShapeType="1"/>
              </p:cNvSpPr>
              <p:nvPr/>
            </p:nvSpPr>
            <p:spPr bwMode="auto">
              <a:xfrm flipV="1">
                <a:off x="1808" y="23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2" name="Line 2283"/>
              <p:cNvSpPr>
                <a:spLocks noChangeShapeType="1"/>
              </p:cNvSpPr>
              <p:nvPr/>
            </p:nvSpPr>
            <p:spPr bwMode="auto">
              <a:xfrm flipV="1">
                <a:off x="1808" y="23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3" name="Line 2284"/>
              <p:cNvSpPr>
                <a:spLocks noChangeShapeType="1"/>
              </p:cNvSpPr>
              <p:nvPr/>
            </p:nvSpPr>
            <p:spPr bwMode="auto">
              <a:xfrm flipV="1">
                <a:off x="1808" y="23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4" name="Line 2285"/>
              <p:cNvSpPr>
                <a:spLocks noChangeShapeType="1"/>
              </p:cNvSpPr>
              <p:nvPr/>
            </p:nvSpPr>
            <p:spPr bwMode="auto">
              <a:xfrm flipV="1">
                <a:off x="1808" y="23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5" name="Line 2286"/>
              <p:cNvSpPr>
                <a:spLocks noChangeShapeType="1"/>
              </p:cNvSpPr>
              <p:nvPr/>
            </p:nvSpPr>
            <p:spPr bwMode="auto">
              <a:xfrm flipV="1">
                <a:off x="1808" y="22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6" name="Line 2287"/>
              <p:cNvSpPr>
                <a:spLocks noChangeShapeType="1"/>
              </p:cNvSpPr>
              <p:nvPr/>
            </p:nvSpPr>
            <p:spPr bwMode="auto">
              <a:xfrm flipV="1">
                <a:off x="1808" y="22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7" name="Line 2288"/>
              <p:cNvSpPr>
                <a:spLocks noChangeShapeType="1"/>
              </p:cNvSpPr>
              <p:nvPr/>
            </p:nvSpPr>
            <p:spPr bwMode="auto">
              <a:xfrm flipV="1">
                <a:off x="1808" y="22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8" name="Line 2289"/>
              <p:cNvSpPr>
                <a:spLocks noChangeShapeType="1"/>
              </p:cNvSpPr>
              <p:nvPr/>
            </p:nvSpPr>
            <p:spPr bwMode="auto">
              <a:xfrm flipV="1">
                <a:off x="1808" y="22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09" name="Line 2290"/>
              <p:cNvSpPr>
                <a:spLocks noChangeShapeType="1"/>
              </p:cNvSpPr>
              <p:nvPr/>
            </p:nvSpPr>
            <p:spPr bwMode="auto">
              <a:xfrm flipV="1">
                <a:off x="1808" y="22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0" name="Line 2291"/>
              <p:cNvSpPr>
                <a:spLocks noChangeShapeType="1"/>
              </p:cNvSpPr>
              <p:nvPr/>
            </p:nvSpPr>
            <p:spPr bwMode="auto">
              <a:xfrm flipV="1">
                <a:off x="1808" y="22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1" name="Line 2292"/>
              <p:cNvSpPr>
                <a:spLocks noChangeShapeType="1"/>
              </p:cNvSpPr>
              <p:nvPr/>
            </p:nvSpPr>
            <p:spPr bwMode="auto">
              <a:xfrm flipV="1">
                <a:off x="1808" y="22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2" name="Line 2293"/>
              <p:cNvSpPr>
                <a:spLocks noChangeShapeType="1"/>
              </p:cNvSpPr>
              <p:nvPr/>
            </p:nvSpPr>
            <p:spPr bwMode="auto">
              <a:xfrm flipV="1">
                <a:off x="1808" y="22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3" name="Line 2294"/>
              <p:cNvSpPr>
                <a:spLocks noChangeShapeType="1"/>
              </p:cNvSpPr>
              <p:nvPr/>
            </p:nvSpPr>
            <p:spPr bwMode="auto">
              <a:xfrm flipV="1">
                <a:off x="1808" y="21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4" name="Line 2295"/>
              <p:cNvSpPr>
                <a:spLocks noChangeShapeType="1"/>
              </p:cNvSpPr>
              <p:nvPr/>
            </p:nvSpPr>
            <p:spPr bwMode="auto">
              <a:xfrm flipV="1">
                <a:off x="1808" y="21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4015" name="Line 2296"/>
              <p:cNvSpPr>
                <a:spLocks noChangeShapeType="1"/>
              </p:cNvSpPr>
              <p:nvPr/>
            </p:nvSpPr>
            <p:spPr bwMode="auto">
              <a:xfrm flipV="1">
                <a:off x="1808" y="21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86" name="Line 2297"/>
              <p:cNvSpPr>
                <a:spLocks noChangeShapeType="1"/>
              </p:cNvSpPr>
              <p:nvPr/>
            </p:nvSpPr>
            <p:spPr bwMode="auto">
              <a:xfrm flipV="1">
                <a:off x="1808" y="21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6" name="Line 2298"/>
              <p:cNvSpPr>
                <a:spLocks noChangeShapeType="1"/>
              </p:cNvSpPr>
              <p:nvPr/>
            </p:nvSpPr>
            <p:spPr bwMode="auto">
              <a:xfrm flipV="1">
                <a:off x="1808" y="21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7" name="Line 2299"/>
              <p:cNvSpPr>
                <a:spLocks noChangeShapeType="1"/>
              </p:cNvSpPr>
              <p:nvPr/>
            </p:nvSpPr>
            <p:spPr bwMode="auto">
              <a:xfrm flipV="1">
                <a:off x="1808" y="21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8" name="Line 2300"/>
              <p:cNvSpPr>
                <a:spLocks noChangeShapeType="1"/>
              </p:cNvSpPr>
              <p:nvPr/>
            </p:nvSpPr>
            <p:spPr bwMode="auto">
              <a:xfrm flipV="1">
                <a:off x="1808" y="21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89" name="Line 2301"/>
              <p:cNvSpPr>
                <a:spLocks noChangeShapeType="1"/>
              </p:cNvSpPr>
              <p:nvPr/>
            </p:nvSpPr>
            <p:spPr bwMode="auto">
              <a:xfrm flipV="1">
                <a:off x="1808" y="21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0" name="Line 2302"/>
              <p:cNvSpPr>
                <a:spLocks noChangeShapeType="1"/>
              </p:cNvSpPr>
              <p:nvPr/>
            </p:nvSpPr>
            <p:spPr bwMode="auto">
              <a:xfrm flipV="1">
                <a:off x="1808" y="20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1" name="Line 2303"/>
              <p:cNvSpPr>
                <a:spLocks noChangeShapeType="1"/>
              </p:cNvSpPr>
              <p:nvPr/>
            </p:nvSpPr>
            <p:spPr bwMode="auto">
              <a:xfrm flipV="1">
                <a:off x="1808" y="20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2" name="Line 2304"/>
              <p:cNvSpPr>
                <a:spLocks noChangeShapeType="1"/>
              </p:cNvSpPr>
              <p:nvPr/>
            </p:nvSpPr>
            <p:spPr bwMode="auto">
              <a:xfrm flipV="1">
                <a:off x="1808" y="20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3" name="Line 2305"/>
              <p:cNvSpPr>
                <a:spLocks noChangeShapeType="1"/>
              </p:cNvSpPr>
              <p:nvPr/>
            </p:nvSpPr>
            <p:spPr bwMode="auto">
              <a:xfrm flipV="1">
                <a:off x="1808" y="20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4" name="Line 2306"/>
              <p:cNvSpPr>
                <a:spLocks noChangeShapeType="1"/>
              </p:cNvSpPr>
              <p:nvPr/>
            </p:nvSpPr>
            <p:spPr bwMode="auto">
              <a:xfrm flipV="1">
                <a:off x="1808" y="20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5" name="Line 2307"/>
              <p:cNvSpPr>
                <a:spLocks noChangeShapeType="1"/>
              </p:cNvSpPr>
              <p:nvPr/>
            </p:nvSpPr>
            <p:spPr bwMode="auto">
              <a:xfrm flipV="1">
                <a:off x="1808" y="20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6" name="Line 2308"/>
              <p:cNvSpPr>
                <a:spLocks noChangeShapeType="1"/>
              </p:cNvSpPr>
              <p:nvPr/>
            </p:nvSpPr>
            <p:spPr bwMode="auto">
              <a:xfrm flipV="1">
                <a:off x="1808" y="20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7" name="Line 2309"/>
              <p:cNvSpPr>
                <a:spLocks noChangeShapeType="1"/>
              </p:cNvSpPr>
              <p:nvPr/>
            </p:nvSpPr>
            <p:spPr bwMode="auto">
              <a:xfrm flipV="1">
                <a:off x="1808" y="20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8" name="Line 2310"/>
              <p:cNvSpPr>
                <a:spLocks noChangeShapeType="1"/>
              </p:cNvSpPr>
              <p:nvPr/>
            </p:nvSpPr>
            <p:spPr bwMode="auto">
              <a:xfrm flipV="1">
                <a:off x="1808" y="20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99" name="Line 2311"/>
              <p:cNvSpPr>
                <a:spLocks noChangeShapeType="1"/>
              </p:cNvSpPr>
              <p:nvPr/>
            </p:nvSpPr>
            <p:spPr bwMode="auto">
              <a:xfrm flipV="1">
                <a:off x="1808" y="19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0" name="Line 2312"/>
              <p:cNvSpPr>
                <a:spLocks noChangeShapeType="1"/>
              </p:cNvSpPr>
              <p:nvPr/>
            </p:nvSpPr>
            <p:spPr bwMode="auto">
              <a:xfrm flipV="1">
                <a:off x="1808" y="19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1" name="Line 2313"/>
              <p:cNvSpPr>
                <a:spLocks noChangeShapeType="1"/>
              </p:cNvSpPr>
              <p:nvPr/>
            </p:nvSpPr>
            <p:spPr bwMode="auto">
              <a:xfrm flipV="1">
                <a:off x="1808" y="19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2" name="Line 2314"/>
              <p:cNvSpPr>
                <a:spLocks noChangeShapeType="1"/>
              </p:cNvSpPr>
              <p:nvPr/>
            </p:nvSpPr>
            <p:spPr bwMode="auto">
              <a:xfrm flipV="1">
                <a:off x="1808" y="1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3" name="Line 2315"/>
              <p:cNvSpPr>
                <a:spLocks noChangeShapeType="1"/>
              </p:cNvSpPr>
              <p:nvPr/>
            </p:nvSpPr>
            <p:spPr bwMode="auto">
              <a:xfrm flipV="1">
                <a:off x="1808" y="19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4" name="Line 2316"/>
              <p:cNvSpPr>
                <a:spLocks noChangeShapeType="1"/>
              </p:cNvSpPr>
              <p:nvPr/>
            </p:nvSpPr>
            <p:spPr bwMode="auto">
              <a:xfrm flipV="1">
                <a:off x="1808" y="19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5" name="Line 2317"/>
              <p:cNvSpPr>
                <a:spLocks noChangeShapeType="1"/>
              </p:cNvSpPr>
              <p:nvPr/>
            </p:nvSpPr>
            <p:spPr bwMode="auto">
              <a:xfrm flipV="1">
                <a:off x="1808" y="19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6" name="Line 2318"/>
              <p:cNvSpPr>
                <a:spLocks noChangeShapeType="1"/>
              </p:cNvSpPr>
              <p:nvPr/>
            </p:nvSpPr>
            <p:spPr bwMode="auto">
              <a:xfrm flipV="1">
                <a:off x="1808" y="19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7" name="Line 2319"/>
              <p:cNvSpPr>
                <a:spLocks noChangeShapeType="1"/>
              </p:cNvSpPr>
              <p:nvPr/>
            </p:nvSpPr>
            <p:spPr bwMode="auto">
              <a:xfrm flipV="1">
                <a:off x="1808" y="18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8" name="Line 2320"/>
              <p:cNvSpPr>
                <a:spLocks noChangeShapeType="1"/>
              </p:cNvSpPr>
              <p:nvPr/>
            </p:nvSpPr>
            <p:spPr bwMode="auto">
              <a:xfrm flipV="1">
                <a:off x="1808" y="18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09" name="Line 2321"/>
              <p:cNvSpPr>
                <a:spLocks noChangeShapeType="1"/>
              </p:cNvSpPr>
              <p:nvPr/>
            </p:nvSpPr>
            <p:spPr bwMode="auto">
              <a:xfrm flipV="1">
                <a:off x="1808" y="18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0" name="Line 2322"/>
              <p:cNvSpPr>
                <a:spLocks noChangeShapeType="1"/>
              </p:cNvSpPr>
              <p:nvPr/>
            </p:nvSpPr>
            <p:spPr bwMode="auto">
              <a:xfrm flipV="1">
                <a:off x="1808" y="18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1" name="Line 2323"/>
              <p:cNvSpPr>
                <a:spLocks noChangeShapeType="1"/>
              </p:cNvSpPr>
              <p:nvPr/>
            </p:nvSpPr>
            <p:spPr bwMode="auto">
              <a:xfrm flipV="1">
                <a:off x="1808" y="18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2" name="Line 2324"/>
              <p:cNvSpPr>
                <a:spLocks noChangeShapeType="1"/>
              </p:cNvSpPr>
              <p:nvPr/>
            </p:nvSpPr>
            <p:spPr bwMode="auto">
              <a:xfrm flipV="1">
                <a:off x="1808" y="18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3" name="Line 2325"/>
              <p:cNvSpPr>
                <a:spLocks noChangeShapeType="1"/>
              </p:cNvSpPr>
              <p:nvPr/>
            </p:nvSpPr>
            <p:spPr bwMode="auto">
              <a:xfrm flipV="1">
                <a:off x="1808" y="18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4" name="Line 2326"/>
              <p:cNvSpPr>
                <a:spLocks noChangeShapeType="1"/>
              </p:cNvSpPr>
              <p:nvPr/>
            </p:nvSpPr>
            <p:spPr bwMode="auto">
              <a:xfrm flipV="1">
                <a:off x="1808" y="18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15" name="Line 2327"/>
              <p:cNvSpPr>
                <a:spLocks noChangeShapeType="1"/>
              </p:cNvSpPr>
              <p:nvPr/>
            </p:nvSpPr>
            <p:spPr bwMode="auto">
              <a:xfrm flipV="1">
                <a:off x="1808" y="17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0" name="Line 2328"/>
              <p:cNvSpPr>
                <a:spLocks noChangeShapeType="1"/>
              </p:cNvSpPr>
              <p:nvPr/>
            </p:nvSpPr>
            <p:spPr bwMode="auto">
              <a:xfrm flipV="1">
                <a:off x="1808" y="17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1" name="Line 2329"/>
              <p:cNvSpPr>
                <a:spLocks noChangeShapeType="1"/>
              </p:cNvSpPr>
              <p:nvPr/>
            </p:nvSpPr>
            <p:spPr bwMode="auto">
              <a:xfrm flipV="1">
                <a:off x="1808" y="17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2" name="Line 2330"/>
              <p:cNvSpPr>
                <a:spLocks noChangeShapeType="1"/>
              </p:cNvSpPr>
              <p:nvPr/>
            </p:nvSpPr>
            <p:spPr bwMode="auto">
              <a:xfrm flipV="1">
                <a:off x="1808" y="17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3" name="Line 2331"/>
              <p:cNvSpPr>
                <a:spLocks noChangeShapeType="1"/>
              </p:cNvSpPr>
              <p:nvPr/>
            </p:nvSpPr>
            <p:spPr bwMode="auto">
              <a:xfrm flipV="1">
                <a:off x="1808" y="17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4" name="Line 2332"/>
              <p:cNvSpPr>
                <a:spLocks noChangeShapeType="1"/>
              </p:cNvSpPr>
              <p:nvPr/>
            </p:nvSpPr>
            <p:spPr bwMode="auto">
              <a:xfrm flipV="1">
                <a:off x="1808" y="17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5" name="Line 2333"/>
              <p:cNvSpPr>
                <a:spLocks noChangeShapeType="1"/>
              </p:cNvSpPr>
              <p:nvPr/>
            </p:nvSpPr>
            <p:spPr bwMode="auto">
              <a:xfrm flipV="1">
                <a:off x="1808" y="17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6" name="Line 2334"/>
              <p:cNvSpPr>
                <a:spLocks noChangeShapeType="1"/>
              </p:cNvSpPr>
              <p:nvPr/>
            </p:nvSpPr>
            <p:spPr bwMode="auto">
              <a:xfrm flipV="1">
                <a:off x="1808" y="17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7" name="Line 2335"/>
              <p:cNvSpPr>
                <a:spLocks noChangeShapeType="1"/>
              </p:cNvSpPr>
              <p:nvPr/>
            </p:nvSpPr>
            <p:spPr bwMode="auto">
              <a:xfrm flipV="1">
                <a:off x="1808" y="17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8" name="Line 2336"/>
              <p:cNvSpPr>
                <a:spLocks noChangeShapeType="1"/>
              </p:cNvSpPr>
              <p:nvPr/>
            </p:nvSpPr>
            <p:spPr bwMode="auto">
              <a:xfrm flipV="1">
                <a:off x="1808" y="16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49" name="Line 2337"/>
              <p:cNvSpPr>
                <a:spLocks noChangeShapeType="1"/>
              </p:cNvSpPr>
              <p:nvPr/>
            </p:nvSpPr>
            <p:spPr bwMode="auto">
              <a:xfrm flipV="1">
                <a:off x="1808" y="16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50" name="Line 2338"/>
              <p:cNvSpPr>
                <a:spLocks noChangeShapeType="1"/>
              </p:cNvSpPr>
              <p:nvPr/>
            </p:nvSpPr>
            <p:spPr bwMode="auto">
              <a:xfrm flipV="1">
                <a:off x="1808" y="16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51" name="Line 2339"/>
              <p:cNvSpPr>
                <a:spLocks noChangeShapeType="1"/>
              </p:cNvSpPr>
              <p:nvPr/>
            </p:nvSpPr>
            <p:spPr bwMode="auto">
              <a:xfrm flipV="1">
                <a:off x="1808" y="16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52" name="Line 2340"/>
              <p:cNvSpPr>
                <a:spLocks noChangeShapeType="1"/>
              </p:cNvSpPr>
              <p:nvPr/>
            </p:nvSpPr>
            <p:spPr bwMode="auto">
              <a:xfrm flipV="1">
                <a:off x="1808" y="16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53" name="Line 2341"/>
              <p:cNvSpPr>
                <a:spLocks noChangeShapeType="1"/>
              </p:cNvSpPr>
              <p:nvPr/>
            </p:nvSpPr>
            <p:spPr bwMode="auto">
              <a:xfrm flipV="1">
                <a:off x="1808" y="16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54" name="Line 2342"/>
              <p:cNvSpPr>
                <a:spLocks noChangeShapeType="1"/>
              </p:cNvSpPr>
              <p:nvPr/>
            </p:nvSpPr>
            <p:spPr bwMode="auto">
              <a:xfrm flipV="1">
                <a:off x="1808" y="16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55" name="Line 2343"/>
              <p:cNvSpPr>
                <a:spLocks noChangeShapeType="1"/>
              </p:cNvSpPr>
              <p:nvPr/>
            </p:nvSpPr>
            <p:spPr bwMode="auto">
              <a:xfrm flipV="1">
                <a:off x="1808" y="3302"/>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56" name="Line 2344"/>
              <p:cNvSpPr>
                <a:spLocks noChangeShapeType="1"/>
              </p:cNvSpPr>
              <p:nvPr/>
            </p:nvSpPr>
            <p:spPr bwMode="auto">
              <a:xfrm>
                <a:off x="1808" y="1618"/>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57" name="Freeform 2345"/>
              <p:cNvSpPr>
                <a:spLocks/>
              </p:cNvSpPr>
              <p:nvPr/>
            </p:nvSpPr>
            <p:spPr bwMode="auto">
              <a:xfrm>
                <a:off x="1771" y="3386"/>
                <a:ext cx="45" cy="69"/>
              </a:xfrm>
              <a:custGeom>
                <a:avLst/>
                <a:gdLst>
                  <a:gd name="T0" fmla="*/ 91 w 91"/>
                  <a:gd name="T1" fmla="*/ 118 h 138"/>
                  <a:gd name="T2" fmla="*/ 91 w 91"/>
                  <a:gd name="T3" fmla="*/ 138 h 138"/>
                  <a:gd name="T4" fmla="*/ 0 w 91"/>
                  <a:gd name="T5" fmla="*/ 138 h 138"/>
                  <a:gd name="T6" fmla="*/ 0 w 91"/>
                  <a:gd name="T7" fmla="*/ 131 h 138"/>
                  <a:gd name="T8" fmla="*/ 2 w 91"/>
                  <a:gd name="T9" fmla="*/ 125 h 138"/>
                  <a:gd name="T10" fmla="*/ 7 w 91"/>
                  <a:gd name="T11" fmla="*/ 115 h 138"/>
                  <a:gd name="T12" fmla="*/ 12 w 91"/>
                  <a:gd name="T13" fmla="*/ 106 h 138"/>
                  <a:gd name="T14" fmla="*/ 18 w 91"/>
                  <a:gd name="T15" fmla="*/ 99 h 138"/>
                  <a:gd name="T16" fmla="*/ 25 w 91"/>
                  <a:gd name="T17" fmla="*/ 92 h 138"/>
                  <a:gd name="T18" fmla="*/ 33 w 91"/>
                  <a:gd name="T19" fmla="*/ 85 h 138"/>
                  <a:gd name="T20" fmla="*/ 53 w 91"/>
                  <a:gd name="T21" fmla="*/ 70 h 138"/>
                  <a:gd name="T22" fmla="*/ 63 w 91"/>
                  <a:gd name="T23" fmla="*/ 57 h 138"/>
                  <a:gd name="T24" fmla="*/ 67 w 91"/>
                  <a:gd name="T25" fmla="*/ 50 h 138"/>
                  <a:gd name="T26" fmla="*/ 70 w 91"/>
                  <a:gd name="T27" fmla="*/ 43 h 138"/>
                  <a:gd name="T28" fmla="*/ 70 w 91"/>
                  <a:gd name="T29" fmla="*/ 36 h 138"/>
                  <a:gd name="T30" fmla="*/ 70 w 91"/>
                  <a:gd name="T31" fmla="*/ 31 h 138"/>
                  <a:gd name="T32" fmla="*/ 68 w 91"/>
                  <a:gd name="T33" fmla="*/ 26 h 138"/>
                  <a:gd name="T34" fmla="*/ 63 w 91"/>
                  <a:gd name="T35" fmla="*/ 21 h 138"/>
                  <a:gd name="T36" fmla="*/ 60 w 91"/>
                  <a:gd name="T37" fmla="*/ 17 h 138"/>
                  <a:gd name="T38" fmla="*/ 53 w 91"/>
                  <a:gd name="T39" fmla="*/ 15 h 138"/>
                  <a:gd name="T40" fmla="*/ 46 w 91"/>
                  <a:gd name="T41" fmla="*/ 15 h 138"/>
                  <a:gd name="T42" fmla="*/ 39 w 91"/>
                  <a:gd name="T43" fmla="*/ 15 h 138"/>
                  <a:gd name="T44" fmla="*/ 33 w 91"/>
                  <a:gd name="T45" fmla="*/ 17 h 138"/>
                  <a:gd name="T46" fmla="*/ 28 w 91"/>
                  <a:gd name="T47" fmla="*/ 21 h 138"/>
                  <a:gd name="T48" fmla="*/ 23 w 91"/>
                  <a:gd name="T49" fmla="*/ 26 h 138"/>
                  <a:gd name="T50" fmla="*/ 21 w 91"/>
                  <a:gd name="T51" fmla="*/ 33 h 138"/>
                  <a:gd name="T52" fmla="*/ 21 w 91"/>
                  <a:gd name="T53" fmla="*/ 40 h 138"/>
                  <a:gd name="T54" fmla="*/ 2 w 91"/>
                  <a:gd name="T55" fmla="*/ 36 h 138"/>
                  <a:gd name="T56" fmla="*/ 7 w 91"/>
                  <a:gd name="T57" fmla="*/ 21 h 138"/>
                  <a:gd name="T58" fmla="*/ 16 w 91"/>
                  <a:gd name="T59" fmla="*/ 8 h 138"/>
                  <a:gd name="T60" fmla="*/ 30 w 91"/>
                  <a:gd name="T61" fmla="*/ 1 h 138"/>
                  <a:gd name="T62" fmla="*/ 47 w 91"/>
                  <a:gd name="T63" fmla="*/ 0 h 138"/>
                  <a:gd name="T64" fmla="*/ 63 w 91"/>
                  <a:gd name="T65" fmla="*/ 1 h 138"/>
                  <a:gd name="T66" fmla="*/ 77 w 91"/>
                  <a:gd name="T67" fmla="*/ 10 h 138"/>
                  <a:gd name="T68" fmla="*/ 82 w 91"/>
                  <a:gd name="T69" fmla="*/ 15 h 138"/>
                  <a:gd name="T70" fmla="*/ 86 w 91"/>
                  <a:gd name="T71" fmla="*/ 22 h 138"/>
                  <a:gd name="T72" fmla="*/ 87 w 91"/>
                  <a:gd name="T73" fmla="*/ 29 h 138"/>
                  <a:gd name="T74" fmla="*/ 89 w 91"/>
                  <a:gd name="T75" fmla="*/ 36 h 138"/>
                  <a:gd name="T76" fmla="*/ 87 w 91"/>
                  <a:gd name="T77" fmla="*/ 45 h 138"/>
                  <a:gd name="T78" fmla="*/ 86 w 91"/>
                  <a:gd name="T79" fmla="*/ 54 h 138"/>
                  <a:gd name="T80" fmla="*/ 82 w 91"/>
                  <a:gd name="T81" fmla="*/ 61 h 138"/>
                  <a:gd name="T82" fmla="*/ 75 w 91"/>
                  <a:gd name="T83" fmla="*/ 70 h 138"/>
                  <a:gd name="T84" fmla="*/ 72 w 91"/>
                  <a:gd name="T85" fmla="*/ 75 h 138"/>
                  <a:gd name="T86" fmla="*/ 65 w 91"/>
                  <a:gd name="T87" fmla="*/ 80 h 138"/>
                  <a:gd name="T88" fmla="*/ 60 w 91"/>
                  <a:gd name="T89" fmla="*/ 87 h 138"/>
                  <a:gd name="T90" fmla="*/ 51 w 91"/>
                  <a:gd name="T91" fmla="*/ 94 h 138"/>
                  <a:gd name="T92" fmla="*/ 44 w 91"/>
                  <a:gd name="T93" fmla="*/ 99 h 138"/>
                  <a:gd name="T94" fmla="*/ 39 w 91"/>
                  <a:gd name="T95" fmla="*/ 104 h 138"/>
                  <a:gd name="T96" fmla="*/ 33 w 91"/>
                  <a:gd name="T97" fmla="*/ 108 h 138"/>
                  <a:gd name="T98" fmla="*/ 32 w 91"/>
                  <a:gd name="T99" fmla="*/ 110 h 138"/>
                  <a:gd name="T100" fmla="*/ 25 w 91"/>
                  <a:gd name="T101" fmla="*/ 118 h 138"/>
                  <a:gd name="T102" fmla="*/ 91 w 91"/>
                  <a:gd name="T103" fmla="*/ 1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1" h="138">
                    <a:moveTo>
                      <a:pt x="91" y="118"/>
                    </a:moveTo>
                    <a:lnTo>
                      <a:pt x="91" y="138"/>
                    </a:lnTo>
                    <a:lnTo>
                      <a:pt x="0" y="138"/>
                    </a:lnTo>
                    <a:lnTo>
                      <a:pt x="0" y="131"/>
                    </a:lnTo>
                    <a:lnTo>
                      <a:pt x="2" y="125"/>
                    </a:lnTo>
                    <a:lnTo>
                      <a:pt x="7" y="115"/>
                    </a:lnTo>
                    <a:lnTo>
                      <a:pt x="12" y="106"/>
                    </a:lnTo>
                    <a:lnTo>
                      <a:pt x="18" y="99"/>
                    </a:lnTo>
                    <a:lnTo>
                      <a:pt x="25" y="92"/>
                    </a:lnTo>
                    <a:lnTo>
                      <a:pt x="33" y="85"/>
                    </a:lnTo>
                    <a:lnTo>
                      <a:pt x="53" y="70"/>
                    </a:lnTo>
                    <a:lnTo>
                      <a:pt x="63" y="57"/>
                    </a:lnTo>
                    <a:lnTo>
                      <a:pt x="67" y="50"/>
                    </a:lnTo>
                    <a:lnTo>
                      <a:pt x="70" y="43"/>
                    </a:lnTo>
                    <a:lnTo>
                      <a:pt x="70" y="36"/>
                    </a:lnTo>
                    <a:lnTo>
                      <a:pt x="70" y="31"/>
                    </a:lnTo>
                    <a:lnTo>
                      <a:pt x="68" y="26"/>
                    </a:lnTo>
                    <a:lnTo>
                      <a:pt x="63" y="21"/>
                    </a:lnTo>
                    <a:lnTo>
                      <a:pt x="60" y="17"/>
                    </a:lnTo>
                    <a:lnTo>
                      <a:pt x="53" y="15"/>
                    </a:lnTo>
                    <a:lnTo>
                      <a:pt x="46" y="15"/>
                    </a:lnTo>
                    <a:lnTo>
                      <a:pt x="39" y="15"/>
                    </a:lnTo>
                    <a:lnTo>
                      <a:pt x="33" y="17"/>
                    </a:lnTo>
                    <a:lnTo>
                      <a:pt x="28" y="21"/>
                    </a:lnTo>
                    <a:lnTo>
                      <a:pt x="23" y="26"/>
                    </a:lnTo>
                    <a:lnTo>
                      <a:pt x="21" y="33"/>
                    </a:lnTo>
                    <a:lnTo>
                      <a:pt x="21" y="40"/>
                    </a:lnTo>
                    <a:lnTo>
                      <a:pt x="2" y="36"/>
                    </a:lnTo>
                    <a:lnTo>
                      <a:pt x="7" y="21"/>
                    </a:lnTo>
                    <a:lnTo>
                      <a:pt x="16" y="8"/>
                    </a:lnTo>
                    <a:lnTo>
                      <a:pt x="30" y="1"/>
                    </a:lnTo>
                    <a:lnTo>
                      <a:pt x="47" y="0"/>
                    </a:lnTo>
                    <a:lnTo>
                      <a:pt x="63" y="1"/>
                    </a:lnTo>
                    <a:lnTo>
                      <a:pt x="77" y="10"/>
                    </a:lnTo>
                    <a:lnTo>
                      <a:pt x="82" y="15"/>
                    </a:lnTo>
                    <a:lnTo>
                      <a:pt x="86" y="22"/>
                    </a:lnTo>
                    <a:lnTo>
                      <a:pt x="87" y="29"/>
                    </a:lnTo>
                    <a:lnTo>
                      <a:pt x="89" y="36"/>
                    </a:lnTo>
                    <a:lnTo>
                      <a:pt x="87" y="45"/>
                    </a:lnTo>
                    <a:lnTo>
                      <a:pt x="86" y="54"/>
                    </a:lnTo>
                    <a:lnTo>
                      <a:pt x="82" y="61"/>
                    </a:lnTo>
                    <a:lnTo>
                      <a:pt x="75" y="70"/>
                    </a:lnTo>
                    <a:lnTo>
                      <a:pt x="72" y="75"/>
                    </a:lnTo>
                    <a:lnTo>
                      <a:pt x="65" y="80"/>
                    </a:lnTo>
                    <a:lnTo>
                      <a:pt x="60" y="87"/>
                    </a:lnTo>
                    <a:lnTo>
                      <a:pt x="51" y="94"/>
                    </a:lnTo>
                    <a:lnTo>
                      <a:pt x="44" y="99"/>
                    </a:lnTo>
                    <a:lnTo>
                      <a:pt x="39" y="104"/>
                    </a:lnTo>
                    <a:lnTo>
                      <a:pt x="33" y="108"/>
                    </a:lnTo>
                    <a:lnTo>
                      <a:pt x="32" y="110"/>
                    </a:lnTo>
                    <a:lnTo>
                      <a:pt x="25" y="118"/>
                    </a:lnTo>
                    <a:lnTo>
                      <a:pt x="91" y="11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58" name="Freeform 2346"/>
              <p:cNvSpPr>
                <a:spLocks/>
              </p:cNvSpPr>
              <p:nvPr/>
            </p:nvSpPr>
            <p:spPr bwMode="auto">
              <a:xfrm>
                <a:off x="1825" y="3387"/>
                <a:ext cx="46" cy="69"/>
              </a:xfrm>
              <a:custGeom>
                <a:avLst/>
                <a:gdLst>
                  <a:gd name="T0" fmla="*/ 0 w 91"/>
                  <a:gd name="T1" fmla="*/ 100 h 138"/>
                  <a:gd name="T2" fmla="*/ 18 w 91"/>
                  <a:gd name="T3" fmla="*/ 98 h 138"/>
                  <a:gd name="T4" fmla="*/ 20 w 91"/>
                  <a:gd name="T5" fmla="*/ 105 h 138"/>
                  <a:gd name="T6" fmla="*/ 23 w 91"/>
                  <a:gd name="T7" fmla="*/ 112 h 138"/>
                  <a:gd name="T8" fmla="*/ 27 w 91"/>
                  <a:gd name="T9" fmla="*/ 116 h 138"/>
                  <a:gd name="T10" fmla="*/ 32 w 91"/>
                  <a:gd name="T11" fmla="*/ 119 h 138"/>
                  <a:gd name="T12" fmla="*/ 37 w 91"/>
                  <a:gd name="T13" fmla="*/ 121 h 138"/>
                  <a:gd name="T14" fmla="*/ 44 w 91"/>
                  <a:gd name="T15" fmla="*/ 123 h 138"/>
                  <a:gd name="T16" fmla="*/ 53 w 91"/>
                  <a:gd name="T17" fmla="*/ 121 h 138"/>
                  <a:gd name="T18" fmla="*/ 60 w 91"/>
                  <a:gd name="T19" fmla="*/ 117 h 138"/>
                  <a:gd name="T20" fmla="*/ 65 w 91"/>
                  <a:gd name="T21" fmla="*/ 114 h 138"/>
                  <a:gd name="T22" fmla="*/ 69 w 91"/>
                  <a:gd name="T23" fmla="*/ 107 h 138"/>
                  <a:gd name="T24" fmla="*/ 72 w 91"/>
                  <a:gd name="T25" fmla="*/ 98 h 138"/>
                  <a:gd name="T26" fmla="*/ 72 w 91"/>
                  <a:gd name="T27" fmla="*/ 89 h 138"/>
                  <a:gd name="T28" fmla="*/ 72 w 91"/>
                  <a:gd name="T29" fmla="*/ 81 h 138"/>
                  <a:gd name="T30" fmla="*/ 70 w 91"/>
                  <a:gd name="T31" fmla="*/ 74 h 138"/>
                  <a:gd name="T32" fmla="*/ 65 w 91"/>
                  <a:gd name="T33" fmla="*/ 69 h 138"/>
                  <a:gd name="T34" fmla="*/ 60 w 91"/>
                  <a:gd name="T35" fmla="*/ 63 h 138"/>
                  <a:gd name="T36" fmla="*/ 53 w 91"/>
                  <a:gd name="T37" fmla="*/ 62 h 138"/>
                  <a:gd name="T38" fmla="*/ 44 w 91"/>
                  <a:gd name="T39" fmla="*/ 60 h 138"/>
                  <a:gd name="T40" fmla="*/ 37 w 91"/>
                  <a:gd name="T41" fmla="*/ 62 h 138"/>
                  <a:gd name="T42" fmla="*/ 30 w 91"/>
                  <a:gd name="T43" fmla="*/ 63 h 138"/>
                  <a:gd name="T44" fmla="*/ 25 w 91"/>
                  <a:gd name="T45" fmla="*/ 67 h 138"/>
                  <a:gd name="T46" fmla="*/ 21 w 91"/>
                  <a:gd name="T47" fmla="*/ 72 h 138"/>
                  <a:gd name="T48" fmla="*/ 2 w 91"/>
                  <a:gd name="T49" fmla="*/ 70 h 138"/>
                  <a:gd name="T50" fmla="*/ 16 w 91"/>
                  <a:gd name="T51" fmla="*/ 0 h 138"/>
                  <a:gd name="T52" fmla="*/ 82 w 91"/>
                  <a:gd name="T53" fmla="*/ 0 h 138"/>
                  <a:gd name="T54" fmla="*/ 82 w 91"/>
                  <a:gd name="T55" fmla="*/ 18 h 138"/>
                  <a:gd name="T56" fmla="*/ 32 w 91"/>
                  <a:gd name="T57" fmla="*/ 18 h 138"/>
                  <a:gd name="T58" fmla="*/ 25 w 91"/>
                  <a:gd name="T59" fmla="*/ 53 h 138"/>
                  <a:gd name="T60" fmla="*/ 32 w 91"/>
                  <a:gd name="T61" fmla="*/ 48 h 138"/>
                  <a:gd name="T62" fmla="*/ 41 w 91"/>
                  <a:gd name="T63" fmla="*/ 46 h 138"/>
                  <a:gd name="T64" fmla="*/ 49 w 91"/>
                  <a:gd name="T65" fmla="*/ 44 h 138"/>
                  <a:gd name="T66" fmla="*/ 65 w 91"/>
                  <a:gd name="T67" fmla="*/ 48 h 138"/>
                  <a:gd name="T68" fmla="*/ 79 w 91"/>
                  <a:gd name="T69" fmla="*/ 56 h 138"/>
                  <a:gd name="T70" fmla="*/ 88 w 91"/>
                  <a:gd name="T71" fmla="*/ 70 h 138"/>
                  <a:gd name="T72" fmla="*/ 91 w 91"/>
                  <a:gd name="T73" fmla="*/ 89 h 138"/>
                  <a:gd name="T74" fmla="*/ 88 w 91"/>
                  <a:gd name="T75" fmla="*/ 107 h 138"/>
                  <a:gd name="T76" fmla="*/ 79 w 91"/>
                  <a:gd name="T77" fmla="*/ 121 h 138"/>
                  <a:gd name="T78" fmla="*/ 65 w 91"/>
                  <a:gd name="T79" fmla="*/ 133 h 138"/>
                  <a:gd name="T80" fmla="*/ 44 w 91"/>
                  <a:gd name="T81" fmla="*/ 138 h 138"/>
                  <a:gd name="T82" fmla="*/ 27 w 91"/>
                  <a:gd name="T83" fmla="*/ 135 h 138"/>
                  <a:gd name="T84" fmla="*/ 14 w 91"/>
                  <a:gd name="T85" fmla="*/ 128 h 138"/>
                  <a:gd name="T86" fmla="*/ 9 w 91"/>
                  <a:gd name="T87" fmla="*/ 123 h 138"/>
                  <a:gd name="T88" fmla="*/ 4 w 91"/>
                  <a:gd name="T89" fmla="*/ 116 h 138"/>
                  <a:gd name="T90" fmla="*/ 2 w 91"/>
                  <a:gd name="T91" fmla="*/ 109 h 138"/>
                  <a:gd name="T92" fmla="*/ 0 w 91"/>
                  <a:gd name="T93" fmla="*/ 10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138">
                    <a:moveTo>
                      <a:pt x="0" y="100"/>
                    </a:moveTo>
                    <a:lnTo>
                      <a:pt x="18" y="98"/>
                    </a:lnTo>
                    <a:lnTo>
                      <a:pt x="20" y="105"/>
                    </a:lnTo>
                    <a:lnTo>
                      <a:pt x="23" y="112"/>
                    </a:lnTo>
                    <a:lnTo>
                      <a:pt x="27" y="116"/>
                    </a:lnTo>
                    <a:lnTo>
                      <a:pt x="32" y="119"/>
                    </a:lnTo>
                    <a:lnTo>
                      <a:pt x="37" y="121"/>
                    </a:lnTo>
                    <a:lnTo>
                      <a:pt x="44" y="123"/>
                    </a:lnTo>
                    <a:lnTo>
                      <a:pt x="53" y="121"/>
                    </a:lnTo>
                    <a:lnTo>
                      <a:pt x="60" y="117"/>
                    </a:lnTo>
                    <a:lnTo>
                      <a:pt x="65" y="114"/>
                    </a:lnTo>
                    <a:lnTo>
                      <a:pt x="69" y="107"/>
                    </a:lnTo>
                    <a:lnTo>
                      <a:pt x="72" y="98"/>
                    </a:lnTo>
                    <a:lnTo>
                      <a:pt x="72" y="89"/>
                    </a:lnTo>
                    <a:lnTo>
                      <a:pt x="72" y="81"/>
                    </a:lnTo>
                    <a:lnTo>
                      <a:pt x="70" y="74"/>
                    </a:lnTo>
                    <a:lnTo>
                      <a:pt x="65" y="69"/>
                    </a:lnTo>
                    <a:lnTo>
                      <a:pt x="60" y="63"/>
                    </a:lnTo>
                    <a:lnTo>
                      <a:pt x="53" y="62"/>
                    </a:lnTo>
                    <a:lnTo>
                      <a:pt x="44" y="60"/>
                    </a:lnTo>
                    <a:lnTo>
                      <a:pt x="37" y="62"/>
                    </a:lnTo>
                    <a:lnTo>
                      <a:pt x="30" y="63"/>
                    </a:lnTo>
                    <a:lnTo>
                      <a:pt x="25" y="67"/>
                    </a:lnTo>
                    <a:lnTo>
                      <a:pt x="21" y="72"/>
                    </a:lnTo>
                    <a:lnTo>
                      <a:pt x="2" y="70"/>
                    </a:lnTo>
                    <a:lnTo>
                      <a:pt x="16" y="0"/>
                    </a:lnTo>
                    <a:lnTo>
                      <a:pt x="82" y="0"/>
                    </a:lnTo>
                    <a:lnTo>
                      <a:pt x="82" y="18"/>
                    </a:lnTo>
                    <a:lnTo>
                      <a:pt x="32" y="18"/>
                    </a:lnTo>
                    <a:lnTo>
                      <a:pt x="25" y="53"/>
                    </a:lnTo>
                    <a:lnTo>
                      <a:pt x="32" y="48"/>
                    </a:lnTo>
                    <a:lnTo>
                      <a:pt x="41" y="46"/>
                    </a:lnTo>
                    <a:lnTo>
                      <a:pt x="49" y="44"/>
                    </a:lnTo>
                    <a:lnTo>
                      <a:pt x="65" y="48"/>
                    </a:lnTo>
                    <a:lnTo>
                      <a:pt x="79" y="56"/>
                    </a:lnTo>
                    <a:lnTo>
                      <a:pt x="88" y="70"/>
                    </a:lnTo>
                    <a:lnTo>
                      <a:pt x="91" y="89"/>
                    </a:lnTo>
                    <a:lnTo>
                      <a:pt x="88" y="107"/>
                    </a:lnTo>
                    <a:lnTo>
                      <a:pt x="79" y="121"/>
                    </a:lnTo>
                    <a:lnTo>
                      <a:pt x="65" y="133"/>
                    </a:lnTo>
                    <a:lnTo>
                      <a:pt x="44" y="138"/>
                    </a:lnTo>
                    <a:lnTo>
                      <a:pt x="27" y="135"/>
                    </a:lnTo>
                    <a:lnTo>
                      <a:pt x="14" y="128"/>
                    </a:lnTo>
                    <a:lnTo>
                      <a:pt x="9" y="123"/>
                    </a:lnTo>
                    <a:lnTo>
                      <a:pt x="4" y="116"/>
                    </a:lnTo>
                    <a:lnTo>
                      <a:pt x="2" y="109"/>
                    </a:lnTo>
                    <a:lnTo>
                      <a:pt x="0" y="10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259" name="Line 2347"/>
              <p:cNvSpPr>
                <a:spLocks noChangeShapeType="1"/>
              </p:cNvSpPr>
              <p:nvPr/>
            </p:nvSpPr>
            <p:spPr bwMode="auto">
              <a:xfrm flipV="1">
                <a:off x="2216" y="33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60" name="Line 2348"/>
              <p:cNvSpPr>
                <a:spLocks noChangeShapeType="1"/>
              </p:cNvSpPr>
              <p:nvPr/>
            </p:nvSpPr>
            <p:spPr bwMode="auto">
              <a:xfrm flipV="1">
                <a:off x="2216" y="33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61" name="Line 2349"/>
              <p:cNvSpPr>
                <a:spLocks noChangeShapeType="1"/>
              </p:cNvSpPr>
              <p:nvPr/>
            </p:nvSpPr>
            <p:spPr bwMode="auto">
              <a:xfrm flipV="1">
                <a:off x="2216" y="32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62" name="Line 2350"/>
              <p:cNvSpPr>
                <a:spLocks noChangeShapeType="1"/>
              </p:cNvSpPr>
              <p:nvPr/>
            </p:nvSpPr>
            <p:spPr bwMode="auto">
              <a:xfrm flipV="1">
                <a:off x="2216" y="32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63" name="Line 2351"/>
              <p:cNvSpPr>
                <a:spLocks noChangeShapeType="1"/>
              </p:cNvSpPr>
              <p:nvPr/>
            </p:nvSpPr>
            <p:spPr bwMode="auto">
              <a:xfrm flipV="1">
                <a:off x="2216" y="32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0" name="Line 2352"/>
              <p:cNvSpPr>
                <a:spLocks noChangeShapeType="1"/>
              </p:cNvSpPr>
              <p:nvPr/>
            </p:nvSpPr>
            <p:spPr bwMode="auto">
              <a:xfrm flipV="1">
                <a:off x="2216" y="32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1" name="Line 2353"/>
              <p:cNvSpPr>
                <a:spLocks noChangeShapeType="1"/>
              </p:cNvSpPr>
              <p:nvPr/>
            </p:nvSpPr>
            <p:spPr bwMode="auto">
              <a:xfrm flipV="1">
                <a:off x="2216" y="32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2" name="Line 2354"/>
              <p:cNvSpPr>
                <a:spLocks noChangeShapeType="1"/>
              </p:cNvSpPr>
              <p:nvPr/>
            </p:nvSpPr>
            <p:spPr bwMode="auto">
              <a:xfrm flipV="1">
                <a:off x="2216" y="32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3" name="Line 2355"/>
              <p:cNvSpPr>
                <a:spLocks noChangeShapeType="1"/>
              </p:cNvSpPr>
              <p:nvPr/>
            </p:nvSpPr>
            <p:spPr bwMode="auto">
              <a:xfrm flipV="1">
                <a:off x="2216" y="32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4" name="Line 2356"/>
              <p:cNvSpPr>
                <a:spLocks noChangeShapeType="1"/>
              </p:cNvSpPr>
              <p:nvPr/>
            </p:nvSpPr>
            <p:spPr bwMode="auto">
              <a:xfrm flipV="1">
                <a:off x="2216" y="32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5" name="Line 2357"/>
              <p:cNvSpPr>
                <a:spLocks noChangeShapeType="1"/>
              </p:cNvSpPr>
              <p:nvPr/>
            </p:nvSpPr>
            <p:spPr bwMode="auto">
              <a:xfrm flipV="1">
                <a:off x="2216" y="32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6" name="Line 2358"/>
              <p:cNvSpPr>
                <a:spLocks noChangeShapeType="1"/>
              </p:cNvSpPr>
              <p:nvPr/>
            </p:nvSpPr>
            <p:spPr bwMode="auto">
              <a:xfrm flipV="1">
                <a:off x="2216" y="31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7" name="Line 2359"/>
              <p:cNvSpPr>
                <a:spLocks noChangeShapeType="1"/>
              </p:cNvSpPr>
              <p:nvPr/>
            </p:nvSpPr>
            <p:spPr bwMode="auto">
              <a:xfrm flipV="1">
                <a:off x="2216" y="31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8" name="Line 2360"/>
              <p:cNvSpPr>
                <a:spLocks noChangeShapeType="1"/>
              </p:cNvSpPr>
              <p:nvPr/>
            </p:nvSpPr>
            <p:spPr bwMode="auto">
              <a:xfrm flipV="1">
                <a:off x="2216" y="31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29" name="Line 2361"/>
              <p:cNvSpPr>
                <a:spLocks noChangeShapeType="1"/>
              </p:cNvSpPr>
              <p:nvPr/>
            </p:nvSpPr>
            <p:spPr bwMode="auto">
              <a:xfrm flipV="1">
                <a:off x="2216" y="31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0" name="Line 2362"/>
              <p:cNvSpPr>
                <a:spLocks noChangeShapeType="1"/>
              </p:cNvSpPr>
              <p:nvPr/>
            </p:nvSpPr>
            <p:spPr bwMode="auto">
              <a:xfrm flipV="1">
                <a:off x="2216" y="31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1" name="Line 2363"/>
              <p:cNvSpPr>
                <a:spLocks noChangeShapeType="1"/>
              </p:cNvSpPr>
              <p:nvPr/>
            </p:nvSpPr>
            <p:spPr bwMode="auto">
              <a:xfrm flipV="1">
                <a:off x="2216" y="31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2" name="Line 2364"/>
              <p:cNvSpPr>
                <a:spLocks noChangeShapeType="1"/>
              </p:cNvSpPr>
              <p:nvPr/>
            </p:nvSpPr>
            <p:spPr bwMode="auto">
              <a:xfrm flipV="1">
                <a:off x="2216" y="31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3" name="Line 2365"/>
              <p:cNvSpPr>
                <a:spLocks noChangeShapeType="1"/>
              </p:cNvSpPr>
              <p:nvPr/>
            </p:nvSpPr>
            <p:spPr bwMode="auto">
              <a:xfrm flipV="1">
                <a:off x="2216" y="31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4" name="Line 2366"/>
              <p:cNvSpPr>
                <a:spLocks noChangeShapeType="1"/>
              </p:cNvSpPr>
              <p:nvPr/>
            </p:nvSpPr>
            <p:spPr bwMode="auto">
              <a:xfrm flipV="1">
                <a:off x="2216" y="30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5" name="Line 2367"/>
              <p:cNvSpPr>
                <a:spLocks noChangeShapeType="1"/>
              </p:cNvSpPr>
              <p:nvPr/>
            </p:nvSpPr>
            <p:spPr bwMode="auto">
              <a:xfrm flipV="1">
                <a:off x="2216" y="30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8" name="Line 2368"/>
              <p:cNvSpPr>
                <a:spLocks noChangeShapeType="1"/>
              </p:cNvSpPr>
              <p:nvPr/>
            </p:nvSpPr>
            <p:spPr bwMode="auto">
              <a:xfrm flipV="1">
                <a:off x="2216" y="30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39" name="Line 2369"/>
              <p:cNvSpPr>
                <a:spLocks noChangeShapeType="1"/>
              </p:cNvSpPr>
              <p:nvPr/>
            </p:nvSpPr>
            <p:spPr bwMode="auto">
              <a:xfrm flipV="1">
                <a:off x="2216" y="30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0" name="Line 2370"/>
              <p:cNvSpPr>
                <a:spLocks noChangeShapeType="1"/>
              </p:cNvSpPr>
              <p:nvPr/>
            </p:nvSpPr>
            <p:spPr bwMode="auto">
              <a:xfrm flipV="1">
                <a:off x="2216" y="30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1" name="Line 2371"/>
              <p:cNvSpPr>
                <a:spLocks noChangeShapeType="1"/>
              </p:cNvSpPr>
              <p:nvPr/>
            </p:nvSpPr>
            <p:spPr bwMode="auto">
              <a:xfrm flipV="1">
                <a:off x="2216" y="30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2" name="Line 2372"/>
              <p:cNvSpPr>
                <a:spLocks noChangeShapeType="1"/>
              </p:cNvSpPr>
              <p:nvPr/>
            </p:nvSpPr>
            <p:spPr bwMode="auto">
              <a:xfrm flipV="1">
                <a:off x="2216" y="30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3" name="Line 2373"/>
              <p:cNvSpPr>
                <a:spLocks noChangeShapeType="1"/>
              </p:cNvSpPr>
              <p:nvPr/>
            </p:nvSpPr>
            <p:spPr bwMode="auto">
              <a:xfrm flipV="1">
                <a:off x="2216" y="30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4" name="Line 2374"/>
              <p:cNvSpPr>
                <a:spLocks noChangeShapeType="1"/>
              </p:cNvSpPr>
              <p:nvPr/>
            </p:nvSpPr>
            <p:spPr bwMode="auto">
              <a:xfrm flipV="1">
                <a:off x="2216" y="29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5" name="Line 2375"/>
              <p:cNvSpPr>
                <a:spLocks noChangeShapeType="1"/>
              </p:cNvSpPr>
              <p:nvPr/>
            </p:nvSpPr>
            <p:spPr bwMode="auto">
              <a:xfrm flipV="1">
                <a:off x="2216" y="29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6" name="Line 2376"/>
              <p:cNvSpPr>
                <a:spLocks noChangeShapeType="1"/>
              </p:cNvSpPr>
              <p:nvPr/>
            </p:nvSpPr>
            <p:spPr bwMode="auto">
              <a:xfrm flipV="1">
                <a:off x="2216" y="29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7" name="Line 2377"/>
              <p:cNvSpPr>
                <a:spLocks noChangeShapeType="1"/>
              </p:cNvSpPr>
              <p:nvPr/>
            </p:nvSpPr>
            <p:spPr bwMode="auto">
              <a:xfrm flipV="1">
                <a:off x="2216" y="29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8" name="Line 2378"/>
              <p:cNvSpPr>
                <a:spLocks noChangeShapeType="1"/>
              </p:cNvSpPr>
              <p:nvPr/>
            </p:nvSpPr>
            <p:spPr bwMode="auto">
              <a:xfrm flipV="1">
                <a:off x="2216" y="29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49" name="Line 2379"/>
              <p:cNvSpPr>
                <a:spLocks noChangeShapeType="1"/>
              </p:cNvSpPr>
              <p:nvPr/>
            </p:nvSpPr>
            <p:spPr bwMode="auto">
              <a:xfrm flipV="1">
                <a:off x="2216" y="29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0" name="Line 2380"/>
              <p:cNvSpPr>
                <a:spLocks noChangeShapeType="1"/>
              </p:cNvSpPr>
              <p:nvPr/>
            </p:nvSpPr>
            <p:spPr bwMode="auto">
              <a:xfrm flipV="1">
                <a:off x="2216" y="29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1" name="Line 2381"/>
              <p:cNvSpPr>
                <a:spLocks noChangeShapeType="1"/>
              </p:cNvSpPr>
              <p:nvPr/>
            </p:nvSpPr>
            <p:spPr bwMode="auto">
              <a:xfrm flipV="1">
                <a:off x="2216" y="29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2" name="Line 2382"/>
              <p:cNvSpPr>
                <a:spLocks noChangeShapeType="1"/>
              </p:cNvSpPr>
              <p:nvPr/>
            </p:nvSpPr>
            <p:spPr bwMode="auto">
              <a:xfrm flipV="1">
                <a:off x="2216" y="29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3" name="Line 2383"/>
              <p:cNvSpPr>
                <a:spLocks noChangeShapeType="1"/>
              </p:cNvSpPr>
              <p:nvPr/>
            </p:nvSpPr>
            <p:spPr bwMode="auto">
              <a:xfrm flipV="1">
                <a:off x="2216" y="28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4" name="Line 2384"/>
              <p:cNvSpPr>
                <a:spLocks noChangeShapeType="1"/>
              </p:cNvSpPr>
              <p:nvPr/>
            </p:nvSpPr>
            <p:spPr bwMode="auto">
              <a:xfrm flipV="1">
                <a:off x="2216" y="28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5" name="Line 2385"/>
              <p:cNvSpPr>
                <a:spLocks noChangeShapeType="1"/>
              </p:cNvSpPr>
              <p:nvPr/>
            </p:nvSpPr>
            <p:spPr bwMode="auto">
              <a:xfrm flipV="1">
                <a:off x="2216" y="28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6" name="Line 2386"/>
              <p:cNvSpPr>
                <a:spLocks noChangeShapeType="1"/>
              </p:cNvSpPr>
              <p:nvPr/>
            </p:nvSpPr>
            <p:spPr bwMode="auto">
              <a:xfrm flipV="1">
                <a:off x="2216" y="28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7" name="Line 2387"/>
              <p:cNvSpPr>
                <a:spLocks noChangeShapeType="1"/>
              </p:cNvSpPr>
              <p:nvPr/>
            </p:nvSpPr>
            <p:spPr bwMode="auto">
              <a:xfrm flipV="1">
                <a:off x="2216" y="28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8" name="Line 2388"/>
              <p:cNvSpPr>
                <a:spLocks noChangeShapeType="1"/>
              </p:cNvSpPr>
              <p:nvPr/>
            </p:nvSpPr>
            <p:spPr bwMode="auto">
              <a:xfrm flipV="1">
                <a:off x="2216" y="28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59" name="Line 2389"/>
              <p:cNvSpPr>
                <a:spLocks noChangeShapeType="1"/>
              </p:cNvSpPr>
              <p:nvPr/>
            </p:nvSpPr>
            <p:spPr bwMode="auto">
              <a:xfrm flipV="1">
                <a:off x="2216" y="28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0" name="Line 2390"/>
              <p:cNvSpPr>
                <a:spLocks noChangeShapeType="1"/>
              </p:cNvSpPr>
              <p:nvPr/>
            </p:nvSpPr>
            <p:spPr bwMode="auto">
              <a:xfrm flipV="1">
                <a:off x="2216" y="28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1" name="Line 2391"/>
              <p:cNvSpPr>
                <a:spLocks noChangeShapeType="1"/>
              </p:cNvSpPr>
              <p:nvPr/>
            </p:nvSpPr>
            <p:spPr bwMode="auto">
              <a:xfrm flipV="1">
                <a:off x="2216" y="27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2" name="Line 2392"/>
              <p:cNvSpPr>
                <a:spLocks noChangeShapeType="1"/>
              </p:cNvSpPr>
              <p:nvPr/>
            </p:nvSpPr>
            <p:spPr bwMode="auto">
              <a:xfrm flipV="1">
                <a:off x="2216" y="27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3" name="Line 2393"/>
              <p:cNvSpPr>
                <a:spLocks noChangeShapeType="1"/>
              </p:cNvSpPr>
              <p:nvPr/>
            </p:nvSpPr>
            <p:spPr bwMode="auto">
              <a:xfrm flipV="1">
                <a:off x="2216" y="27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4" name="Line 2394"/>
              <p:cNvSpPr>
                <a:spLocks noChangeShapeType="1"/>
              </p:cNvSpPr>
              <p:nvPr/>
            </p:nvSpPr>
            <p:spPr bwMode="auto">
              <a:xfrm flipV="1">
                <a:off x="2216" y="27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5" name="Line 2395"/>
              <p:cNvSpPr>
                <a:spLocks noChangeShapeType="1"/>
              </p:cNvSpPr>
              <p:nvPr/>
            </p:nvSpPr>
            <p:spPr bwMode="auto">
              <a:xfrm flipV="1">
                <a:off x="2216" y="27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6" name="Line 2396"/>
              <p:cNvSpPr>
                <a:spLocks noChangeShapeType="1"/>
              </p:cNvSpPr>
              <p:nvPr/>
            </p:nvSpPr>
            <p:spPr bwMode="auto">
              <a:xfrm flipV="1">
                <a:off x="2216" y="27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7" name="Line 2397"/>
              <p:cNvSpPr>
                <a:spLocks noChangeShapeType="1"/>
              </p:cNvSpPr>
              <p:nvPr/>
            </p:nvSpPr>
            <p:spPr bwMode="auto">
              <a:xfrm flipV="1">
                <a:off x="2216" y="27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8" name="Line 2398"/>
              <p:cNvSpPr>
                <a:spLocks noChangeShapeType="1"/>
              </p:cNvSpPr>
              <p:nvPr/>
            </p:nvSpPr>
            <p:spPr bwMode="auto">
              <a:xfrm flipV="1">
                <a:off x="2216" y="27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69" name="Line 2399"/>
              <p:cNvSpPr>
                <a:spLocks noChangeShapeType="1"/>
              </p:cNvSpPr>
              <p:nvPr/>
            </p:nvSpPr>
            <p:spPr bwMode="auto">
              <a:xfrm flipV="1">
                <a:off x="2216" y="26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0" name="Line 2400"/>
              <p:cNvSpPr>
                <a:spLocks noChangeShapeType="1"/>
              </p:cNvSpPr>
              <p:nvPr/>
            </p:nvSpPr>
            <p:spPr bwMode="auto">
              <a:xfrm flipV="1">
                <a:off x="2216" y="26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1" name="Line 2401"/>
              <p:cNvSpPr>
                <a:spLocks noChangeShapeType="1"/>
              </p:cNvSpPr>
              <p:nvPr/>
            </p:nvSpPr>
            <p:spPr bwMode="auto">
              <a:xfrm flipV="1">
                <a:off x="2216" y="26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2" name="Line 2402"/>
              <p:cNvSpPr>
                <a:spLocks noChangeShapeType="1"/>
              </p:cNvSpPr>
              <p:nvPr/>
            </p:nvSpPr>
            <p:spPr bwMode="auto">
              <a:xfrm flipV="1">
                <a:off x="2216" y="26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3" name="Line 2403"/>
              <p:cNvSpPr>
                <a:spLocks noChangeShapeType="1"/>
              </p:cNvSpPr>
              <p:nvPr/>
            </p:nvSpPr>
            <p:spPr bwMode="auto">
              <a:xfrm flipV="1">
                <a:off x="2216" y="26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4" name="Line 2404"/>
              <p:cNvSpPr>
                <a:spLocks noChangeShapeType="1"/>
              </p:cNvSpPr>
              <p:nvPr/>
            </p:nvSpPr>
            <p:spPr bwMode="auto">
              <a:xfrm flipV="1">
                <a:off x="2216" y="26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5" name="Line 2405"/>
              <p:cNvSpPr>
                <a:spLocks noChangeShapeType="1"/>
              </p:cNvSpPr>
              <p:nvPr/>
            </p:nvSpPr>
            <p:spPr bwMode="auto">
              <a:xfrm flipV="1">
                <a:off x="2216" y="26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6" name="Line 2406"/>
              <p:cNvSpPr>
                <a:spLocks noChangeShapeType="1"/>
              </p:cNvSpPr>
              <p:nvPr/>
            </p:nvSpPr>
            <p:spPr bwMode="auto">
              <a:xfrm flipV="1">
                <a:off x="2216" y="26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7" name="Line 2407"/>
              <p:cNvSpPr>
                <a:spLocks noChangeShapeType="1"/>
              </p:cNvSpPr>
              <p:nvPr/>
            </p:nvSpPr>
            <p:spPr bwMode="auto">
              <a:xfrm flipV="1">
                <a:off x="2216" y="26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8" name="Line 2408"/>
              <p:cNvSpPr>
                <a:spLocks noChangeShapeType="1"/>
              </p:cNvSpPr>
              <p:nvPr/>
            </p:nvSpPr>
            <p:spPr bwMode="auto">
              <a:xfrm flipV="1">
                <a:off x="2216" y="25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79" name="Line 2409"/>
              <p:cNvSpPr>
                <a:spLocks noChangeShapeType="1"/>
              </p:cNvSpPr>
              <p:nvPr/>
            </p:nvSpPr>
            <p:spPr bwMode="auto">
              <a:xfrm flipV="1">
                <a:off x="2216" y="25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80" name="Line 2410"/>
              <p:cNvSpPr>
                <a:spLocks noChangeShapeType="1"/>
              </p:cNvSpPr>
              <p:nvPr/>
            </p:nvSpPr>
            <p:spPr bwMode="auto">
              <a:xfrm flipV="1">
                <a:off x="2216" y="25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81" name="Line 2411"/>
              <p:cNvSpPr>
                <a:spLocks noChangeShapeType="1"/>
              </p:cNvSpPr>
              <p:nvPr/>
            </p:nvSpPr>
            <p:spPr bwMode="auto">
              <a:xfrm flipV="1">
                <a:off x="2216" y="25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82" name="Line 2412"/>
              <p:cNvSpPr>
                <a:spLocks noChangeShapeType="1"/>
              </p:cNvSpPr>
              <p:nvPr/>
            </p:nvSpPr>
            <p:spPr bwMode="auto">
              <a:xfrm flipV="1">
                <a:off x="2216" y="25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83" name="Line 2413"/>
              <p:cNvSpPr>
                <a:spLocks noChangeShapeType="1"/>
              </p:cNvSpPr>
              <p:nvPr/>
            </p:nvSpPr>
            <p:spPr bwMode="auto">
              <a:xfrm flipV="1">
                <a:off x="2216" y="25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12" name="Line 2414"/>
              <p:cNvSpPr>
                <a:spLocks noChangeShapeType="1"/>
              </p:cNvSpPr>
              <p:nvPr/>
            </p:nvSpPr>
            <p:spPr bwMode="auto">
              <a:xfrm flipV="1">
                <a:off x="2216" y="25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1713" name="Line 2415"/>
              <p:cNvSpPr>
                <a:spLocks noChangeShapeType="1"/>
              </p:cNvSpPr>
              <p:nvPr/>
            </p:nvSpPr>
            <p:spPr bwMode="auto">
              <a:xfrm flipV="1">
                <a:off x="2216" y="25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sp>
          <p:nvSpPr>
            <p:cNvPr id="21" name="Line 2417"/>
            <p:cNvSpPr>
              <a:spLocks noChangeShapeType="1"/>
            </p:cNvSpPr>
            <p:nvPr/>
          </p:nvSpPr>
          <p:spPr bwMode="auto">
            <a:xfrm flipV="1">
              <a:off x="2216" y="24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 name="Line 2418"/>
            <p:cNvSpPr>
              <a:spLocks noChangeShapeType="1"/>
            </p:cNvSpPr>
            <p:nvPr/>
          </p:nvSpPr>
          <p:spPr bwMode="auto">
            <a:xfrm flipV="1">
              <a:off x="2216" y="24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 name="Line 2419"/>
            <p:cNvSpPr>
              <a:spLocks noChangeShapeType="1"/>
            </p:cNvSpPr>
            <p:nvPr/>
          </p:nvSpPr>
          <p:spPr bwMode="auto">
            <a:xfrm flipV="1">
              <a:off x="2216" y="24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4" name="Line 2420"/>
            <p:cNvSpPr>
              <a:spLocks noChangeShapeType="1"/>
            </p:cNvSpPr>
            <p:nvPr/>
          </p:nvSpPr>
          <p:spPr bwMode="auto">
            <a:xfrm flipV="1">
              <a:off x="2216" y="24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5" name="Line 2421"/>
            <p:cNvSpPr>
              <a:spLocks noChangeShapeType="1"/>
            </p:cNvSpPr>
            <p:nvPr/>
          </p:nvSpPr>
          <p:spPr bwMode="auto">
            <a:xfrm flipV="1">
              <a:off x="2216" y="24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 name="Line 2422"/>
            <p:cNvSpPr>
              <a:spLocks noChangeShapeType="1"/>
            </p:cNvSpPr>
            <p:nvPr/>
          </p:nvSpPr>
          <p:spPr bwMode="auto">
            <a:xfrm flipV="1">
              <a:off x="2216" y="24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 name="Line 2423"/>
            <p:cNvSpPr>
              <a:spLocks noChangeShapeType="1"/>
            </p:cNvSpPr>
            <p:nvPr/>
          </p:nvSpPr>
          <p:spPr bwMode="auto">
            <a:xfrm flipV="1">
              <a:off x="2216" y="24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 name="Line 2424"/>
            <p:cNvSpPr>
              <a:spLocks noChangeShapeType="1"/>
            </p:cNvSpPr>
            <p:nvPr/>
          </p:nvSpPr>
          <p:spPr bwMode="auto">
            <a:xfrm flipV="1">
              <a:off x="2216" y="24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 name="Line 2425"/>
            <p:cNvSpPr>
              <a:spLocks noChangeShapeType="1"/>
            </p:cNvSpPr>
            <p:nvPr/>
          </p:nvSpPr>
          <p:spPr bwMode="auto">
            <a:xfrm flipV="1">
              <a:off x="2216" y="23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 name="Line 2426"/>
            <p:cNvSpPr>
              <a:spLocks noChangeShapeType="1"/>
            </p:cNvSpPr>
            <p:nvPr/>
          </p:nvSpPr>
          <p:spPr bwMode="auto">
            <a:xfrm flipV="1">
              <a:off x="2216" y="23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 name="Line 2427"/>
            <p:cNvSpPr>
              <a:spLocks noChangeShapeType="1"/>
            </p:cNvSpPr>
            <p:nvPr/>
          </p:nvSpPr>
          <p:spPr bwMode="auto">
            <a:xfrm flipV="1">
              <a:off x="2216" y="23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 name="Line 2428"/>
            <p:cNvSpPr>
              <a:spLocks noChangeShapeType="1"/>
            </p:cNvSpPr>
            <p:nvPr/>
          </p:nvSpPr>
          <p:spPr bwMode="auto">
            <a:xfrm flipV="1">
              <a:off x="2216" y="23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3" name="Line 2429"/>
            <p:cNvSpPr>
              <a:spLocks noChangeShapeType="1"/>
            </p:cNvSpPr>
            <p:nvPr/>
          </p:nvSpPr>
          <p:spPr bwMode="auto">
            <a:xfrm flipV="1">
              <a:off x="2216" y="23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4" name="Line 2430"/>
            <p:cNvSpPr>
              <a:spLocks noChangeShapeType="1"/>
            </p:cNvSpPr>
            <p:nvPr/>
          </p:nvSpPr>
          <p:spPr bwMode="auto">
            <a:xfrm flipV="1">
              <a:off x="2216" y="23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5" name="Line 2431"/>
            <p:cNvSpPr>
              <a:spLocks noChangeShapeType="1"/>
            </p:cNvSpPr>
            <p:nvPr/>
          </p:nvSpPr>
          <p:spPr bwMode="auto">
            <a:xfrm flipV="1">
              <a:off x="2216" y="23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6" name="Line 2432"/>
            <p:cNvSpPr>
              <a:spLocks noChangeShapeType="1"/>
            </p:cNvSpPr>
            <p:nvPr/>
          </p:nvSpPr>
          <p:spPr bwMode="auto">
            <a:xfrm flipV="1">
              <a:off x="2216" y="23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 name="Line 2433"/>
            <p:cNvSpPr>
              <a:spLocks noChangeShapeType="1"/>
            </p:cNvSpPr>
            <p:nvPr/>
          </p:nvSpPr>
          <p:spPr bwMode="auto">
            <a:xfrm flipV="1">
              <a:off x="2216" y="23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 name="Line 2434"/>
            <p:cNvSpPr>
              <a:spLocks noChangeShapeType="1"/>
            </p:cNvSpPr>
            <p:nvPr/>
          </p:nvSpPr>
          <p:spPr bwMode="auto">
            <a:xfrm flipV="1">
              <a:off x="2216" y="22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 name="Line 2435"/>
            <p:cNvSpPr>
              <a:spLocks noChangeShapeType="1"/>
            </p:cNvSpPr>
            <p:nvPr/>
          </p:nvSpPr>
          <p:spPr bwMode="auto">
            <a:xfrm flipV="1">
              <a:off x="2216" y="22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 name="Line 2436"/>
            <p:cNvSpPr>
              <a:spLocks noChangeShapeType="1"/>
            </p:cNvSpPr>
            <p:nvPr/>
          </p:nvSpPr>
          <p:spPr bwMode="auto">
            <a:xfrm flipV="1">
              <a:off x="2216" y="22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 name="Line 2437"/>
            <p:cNvSpPr>
              <a:spLocks noChangeShapeType="1"/>
            </p:cNvSpPr>
            <p:nvPr/>
          </p:nvSpPr>
          <p:spPr bwMode="auto">
            <a:xfrm flipV="1">
              <a:off x="2216" y="22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 name="Line 2438"/>
            <p:cNvSpPr>
              <a:spLocks noChangeShapeType="1"/>
            </p:cNvSpPr>
            <p:nvPr/>
          </p:nvSpPr>
          <p:spPr bwMode="auto">
            <a:xfrm flipV="1">
              <a:off x="2216" y="22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 name="Line 2439"/>
            <p:cNvSpPr>
              <a:spLocks noChangeShapeType="1"/>
            </p:cNvSpPr>
            <p:nvPr/>
          </p:nvSpPr>
          <p:spPr bwMode="auto">
            <a:xfrm flipV="1">
              <a:off x="2216" y="22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 name="Line 2440"/>
            <p:cNvSpPr>
              <a:spLocks noChangeShapeType="1"/>
            </p:cNvSpPr>
            <p:nvPr/>
          </p:nvSpPr>
          <p:spPr bwMode="auto">
            <a:xfrm flipV="1">
              <a:off x="2216" y="22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 name="Line 2441"/>
            <p:cNvSpPr>
              <a:spLocks noChangeShapeType="1"/>
            </p:cNvSpPr>
            <p:nvPr/>
          </p:nvSpPr>
          <p:spPr bwMode="auto">
            <a:xfrm flipV="1">
              <a:off x="2216" y="22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 name="Line 2442"/>
            <p:cNvSpPr>
              <a:spLocks noChangeShapeType="1"/>
            </p:cNvSpPr>
            <p:nvPr/>
          </p:nvSpPr>
          <p:spPr bwMode="auto">
            <a:xfrm flipV="1">
              <a:off x="2216" y="21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 name="Line 2443"/>
            <p:cNvSpPr>
              <a:spLocks noChangeShapeType="1"/>
            </p:cNvSpPr>
            <p:nvPr/>
          </p:nvSpPr>
          <p:spPr bwMode="auto">
            <a:xfrm flipV="1">
              <a:off x="2216" y="21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 name="Line 2444"/>
            <p:cNvSpPr>
              <a:spLocks noChangeShapeType="1"/>
            </p:cNvSpPr>
            <p:nvPr/>
          </p:nvSpPr>
          <p:spPr bwMode="auto">
            <a:xfrm flipV="1">
              <a:off x="2216" y="21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 name="Line 2445"/>
            <p:cNvSpPr>
              <a:spLocks noChangeShapeType="1"/>
            </p:cNvSpPr>
            <p:nvPr/>
          </p:nvSpPr>
          <p:spPr bwMode="auto">
            <a:xfrm flipV="1">
              <a:off x="2216" y="21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 name="Line 2446"/>
            <p:cNvSpPr>
              <a:spLocks noChangeShapeType="1"/>
            </p:cNvSpPr>
            <p:nvPr/>
          </p:nvSpPr>
          <p:spPr bwMode="auto">
            <a:xfrm flipV="1">
              <a:off x="2216" y="21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 name="Line 2447"/>
            <p:cNvSpPr>
              <a:spLocks noChangeShapeType="1"/>
            </p:cNvSpPr>
            <p:nvPr/>
          </p:nvSpPr>
          <p:spPr bwMode="auto">
            <a:xfrm flipV="1">
              <a:off x="2216" y="21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 name="Line 2448"/>
            <p:cNvSpPr>
              <a:spLocks noChangeShapeType="1"/>
            </p:cNvSpPr>
            <p:nvPr/>
          </p:nvSpPr>
          <p:spPr bwMode="auto">
            <a:xfrm flipV="1">
              <a:off x="2216" y="21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 name="Line 2449"/>
            <p:cNvSpPr>
              <a:spLocks noChangeShapeType="1"/>
            </p:cNvSpPr>
            <p:nvPr/>
          </p:nvSpPr>
          <p:spPr bwMode="auto">
            <a:xfrm flipV="1">
              <a:off x="2216" y="21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 name="Line 2450"/>
            <p:cNvSpPr>
              <a:spLocks noChangeShapeType="1"/>
            </p:cNvSpPr>
            <p:nvPr/>
          </p:nvSpPr>
          <p:spPr bwMode="auto">
            <a:xfrm flipV="1">
              <a:off x="2216" y="20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5" name="Line 2451"/>
            <p:cNvSpPr>
              <a:spLocks noChangeShapeType="1"/>
            </p:cNvSpPr>
            <p:nvPr/>
          </p:nvSpPr>
          <p:spPr bwMode="auto">
            <a:xfrm flipV="1">
              <a:off x="2216" y="20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6" name="Line 2452"/>
            <p:cNvSpPr>
              <a:spLocks noChangeShapeType="1"/>
            </p:cNvSpPr>
            <p:nvPr/>
          </p:nvSpPr>
          <p:spPr bwMode="auto">
            <a:xfrm flipV="1">
              <a:off x="2216" y="20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7" name="Line 2453"/>
            <p:cNvSpPr>
              <a:spLocks noChangeShapeType="1"/>
            </p:cNvSpPr>
            <p:nvPr/>
          </p:nvSpPr>
          <p:spPr bwMode="auto">
            <a:xfrm flipV="1">
              <a:off x="2216" y="20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8" name="Line 2454"/>
            <p:cNvSpPr>
              <a:spLocks noChangeShapeType="1"/>
            </p:cNvSpPr>
            <p:nvPr/>
          </p:nvSpPr>
          <p:spPr bwMode="auto">
            <a:xfrm flipV="1">
              <a:off x="2216" y="20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 name="Line 2455"/>
            <p:cNvSpPr>
              <a:spLocks noChangeShapeType="1"/>
            </p:cNvSpPr>
            <p:nvPr/>
          </p:nvSpPr>
          <p:spPr bwMode="auto">
            <a:xfrm flipV="1">
              <a:off x="2216" y="20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 name="Line 2456"/>
            <p:cNvSpPr>
              <a:spLocks noChangeShapeType="1"/>
            </p:cNvSpPr>
            <p:nvPr/>
          </p:nvSpPr>
          <p:spPr bwMode="auto">
            <a:xfrm flipV="1">
              <a:off x="2216" y="20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 name="Line 2457"/>
            <p:cNvSpPr>
              <a:spLocks noChangeShapeType="1"/>
            </p:cNvSpPr>
            <p:nvPr/>
          </p:nvSpPr>
          <p:spPr bwMode="auto">
            <a:xfrm flipV="1">
              <a:off x="2216" y="20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 name="Line 2458"/>
            <p:cNvSpPr>
              <a:spLocks noChangeShapeType="1"/>
            </p:cNvSpPr>
            <p:nvPr/>
          </p:nvSpPr>
          <p:spPr bwMode="auto">
            <a:xfrm flipV="1">
              <a:off x="2216" y="20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 name="Line 2459"/>
            <p:cNvSpPr>
              <a:spLocks noChangeShapeType="1"/>
            </p:cNvSpPr>
            <p:nvPr/>
          </p:nvSpPr>
          <p:spPr bwMode="auto">
            <a:xfrm flipV="1">
              <a:off x="2216" y="19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3755" name="Line 2460"/>
            <p:cNvSpPr>
              <a:spLocks noChangeShapeType="1"/>
            </p:cNvSpPr>
            <p:nvPr/>
          </p:nvSpPr>
          <p:spPr bwMode="auto">
            <a:xfrm flipV="1">
              <a:off x="2216" y="19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2" name="Line 2461"/>
            <p:cNvSpPr>
              <a:spLocks noChangeShapeType="1"/>
            </p:cNvSpPr>
            <p:nvPr/>
          </p:nvSpPr>
          <p:spPr bwMode="auto">
            <a:xfrm flipV="1">
              <a:off x="2216" y="19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3" name="Line 2462"/>
            <p:cNvSpPr>
              <a:spLocks noChangeShapeType="1"/>
            </p:cNvSpPr>
            <p:nvPr/>
          </p:nvSpPr>
          <p:spPr bwMode="auto">
            <a:xfrm flipV="1">
              <a:off x="2216" y="19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4" name="Line 2463"/>
            <p:cNvSpPr>
              <a:spLocks noChangeShapeType="1"/>
            </p:cNvSpPr>
            <p:nvPr/>
          </p:nvSpPr>
          <p:spPr bwMode="auto">
            <a:xfrm flipV="1">
              <a:off x="2216" y="19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6" name="Line 2464"/>
            <p:cNvSpPr>
              <a:spLocks noChangeShapeType="1"/>
            </p:cNvSpPr>
            <p:nvPr/>
          </p:nvSpPr>
          <p:spPr bwMode="auto">
            <a:xfrm flipV="1">
              <a:off x="2216" y="19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7" name="Line 2465"/>
            <p:cNvSpPr>
              <a:spLocks noChangeShapeType="1"/>
            </p:cNvSpPr>
            <p:nvPr/>
          </p:nvSpPr>
          <p:spPr bwMode="auto">
            <a:xfrm flipV="1">
              <a:off x="2216" y="19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8" name="Line 2466"/>
            <p:cNvSpPr>
              <a:spLocks noChangeShapeType="1"/>
            </p:cNvSpPr>
            <p:nvPr/>
          </p:nvSpPr>
          <p:spPr bwMode="auto">
            <a:xfrm flipV="1">
              <a:off x="2216" y="190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19" name="Line 2467"/>
            <p:cNvSpPr>
              <a:spLocks noChangeShapeType="1"/>
            </p:cNvSpPr>
            <p:nvPr/>
          </p:nvSpPr>
          <p:spPr bwMode="auto">
            <a:xfrm flipV="1">
              <a:off x="2216" y="189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0" name="Line 2468"/>
            <p:cNvSpPr>
              <a:spLocks noChangeShapeType="1"/>
            </p:cNvSpPr>
            <p:nvPr/>
          </p:nvSpPr>
          <p:spPr bwMode="auto">
            <a:xfrm flipV="1">
              <a:off x="2216" y="188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1" name="Line 2469"/>
            <p:cNvSpPr>
              <a:spLocks noChangeShapeType="1"/>
            </p:cNvSpPr>
            <p:nvPr/>
          </p:nvSpPr>
          <p:spPr bwMode="auto">
            <a:xfrm flipV="1">
              <a:off x="2216" y="187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2" name="Line 2470"/>
            <p:cNvSpPr>
              <a:spLocks noChangeShapeType="1"/>
            </p:cNvSpPr>
            <p:nvPr/>
          </p:nvSpPr>
          <p:spPr bwMode="auto">
            <a:xfrm flipV="1">
              <a:off x="2216" y="185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3" name="Line 2471"/>
            <p:cNvSpPr>
              <a:spLocks noChangeShapeType="1"/>
            </p:cNvSpPr>
            <p:nvPr/>
          </p:nvSpPr>
          <p:spPr bwMode="auto">
            <a:xfrm flipV="1">
              <a:off x="2216" y="184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4" name="Line 2472"/>
            <p:cNvSpPr>
              <a:spLocks noChangeShapeType="1"/>
            </p:cNvSpPr>
            <p:nvPr/>
          </p:nvSpPr>
          <p:spPr bwMode="auto">
            <a:xfrm flipV="1">
              <a:off x="2216" y="183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5" name="Line 2473"/>
            <p:cNvSpPr>
              <a:spLocks noChangeShapeType="1"/>
            </p:cNvSpPr>
            <p:nvPr/>
          </p:nvSpPr>
          <p:spPr bwMode="auto">
            <a:xfrm flipV="1">
              <a:off x="2216" y="182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6" name="Line 2474"/>
            <p:cNvSpPr>
              <a:spLocks noChangeShapeType="1"/>
            </p:cNvSpPr>
            <p:nvPr/>
          </p:nvSpPr>
          <p:spPr bwMode="auto">
            <a:xfrm flipV="1">
              <a:off x="2216" y="181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7" name="Line 2475"/>
            <p:cNvSpPr>
              <a:spLocks noChangeShapeType="1"/>
            </p:cNvSpPr>
            <p:nvPr/>
          </p:nvSpPr>
          <p:spPr bwMode="auto">
            <a:xfrm flipV="1">
              <a:off x="2216" y="179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8" name="Line 2476"/>
            <p:cNvSpPr>
              <a:spLocks noChangeShapeType="1"/>
            </p:cNvSpPr>
            <p:nvPr/>
          </p:nvSpPr>
          <p:spPr bwMode="auto">
            <a:xfrm flipV="1">
              <a:off x="2216" y="178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29" name="Line 2477"/>
            <p:cNvSpPr>
              <a:spLocks noChangeShapeType="1"/>
            </p:cNvSpPr>
            <p:nvPr/>
          </p:nvSpPr>
          <p:spPr bwMode="auto">
            <a:xfrm flipV="1">
              <a:off x="2216" y="177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0" name="Line 2478"/>
            <p:cNvSpPr>
              <a:spLocks noChangeShapeType="1"/>
            </p:cNvSpPr>
            <p:nvPr/>
          </p:nvSpPr>
          <p:spPr bwMode="auto">
            <a:xfrm flipV="1">
              <a:off x="2216" y="176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1" name="Line 2479"/>
            <p:cNvSpPr>
              <a:spLocks noChangeShapeType="1"/>
            </p:cNvSpPr>
            <p:nvPr/>
          </p:nvSpPr>
          <p:spPr bwMode="auto">
            <a:xfrm flipV="1">
              <a:off x="2216" y="175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2" name="Line 2480"/>
            <p:cNvSpPr>
              <a:spLocks noChangeShapeType="1"/>
            </p:cNvSpPr>
            <p:nvPr/>
          </p:nvSpPr>
          <p:spPr bwMode="auto">
            <a:xfrm flipV="1">
              <a:off x="2216" y="173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3" name="Line 2481"/>
            <p:cNvSpPr>
              <a:spLocks noChangeShapeType="1"/>
            </p:cNvSpPr>
            <p:nvPr/>
          </p:nvSpPr>
          <p:spPr bwMode="auto">
            <a:xfrm flipV="1">
              <a:off x="2216" y="172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4" name="Line 2482"/>
            <p:cNvSpPr>
              <a:spLocks noChangeShapeType="1"/>
            </p:cNvSpPr>
            <p:nvPr/>
          </p:nvSpPr>
          <p:spPr bwMode="auto">
            <a:xfrm flipV="1">
              <a:off x="2216" y="171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5" name="Line 2483"/>
            <p:cNvSpPr>
              <a:spLocks noChangeShapeType="1"/>
            </p:cNvSpPr>
            <p:nvPr/>
          </p:nvSpPr>
          <p:spPr bwMode="auto">
            <a:xfrm flipV="1">
              <a:off x="2216" y="170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6" name="Line 2484"/>
            <p:cNvSpPr>
              <a:spLocks noChangeShapeType="1"/>
            </p:cNvSpPr>
            <p:nvPr/>
          </p:nvSpPr>
          <p:spPr bwMode="auto">
            <a:xfrm flipV="1">
              <a:off x="2216" y="169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7" name="Line 2485"/>
            <p:cNvSpPr>
              <a:spLocks noChangeShapeType="1"/>
            </p:cNvSpPr>
            <p:nvPr/>
          </p:nvSpPr>
          <p:spPr bwMode="auto">
            <a:xfrm flipV="1">
              <a:off x="2216" y="167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8" name="Line 2486"/>
            <p:cNvSpPr>
              <a:spLocks noChangeShapeType="1"/>
            </p:cNvSpPr>
            <p:nvPr/>
          </p:nvSpPr>
          <p:spPr bwMode="auto">
            <a:xfrm flipV="1">
              <a:off x="2216" y="1667"/>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39" name="Line 2487"/>
            <p:cNvSpPr>
              <a:spLocks noChangeShapeType="1"/>
            </p:cNvSpPr>
            <p:nvPr/>
          </p:nvSpPr>
          <p:spPr bwMode="auto">
            <a:xfrm flipV="1">
              <a:off x="2216" y="1655"/>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0" name="Line 2488"/>
            <p:cNvSpPr>
              <a:spLocks noChangeShapeType="1"/>
            </p:cNvSpPr>
            <p:nvPr/>
          </p:nvSpPr>
          <p:spPr bwMode="auto">
            <a:xfrm flipV="1">
              <a:off x="2216" y="1643"/>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1" name="Line 2489"/>
            <p:cNvSpPr>
              <a:spLocks noChangeShapeType="1"/>
            </p:cNvSpPr>
            <p:nvPr/>
          </p:nvSpPr>
          <p:spPr bwMode="auto">
            <a:xfrm flipV="1">
              <a:off x="2216" y="1631"/>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2" name="Line 2490"/>
            <p:cNvSpPr>
              <a:spLocks noChangeShapeType="1"/>
            </p:cNvSpPr>
            <p:nvPr/>
          </p:nvSpPr>
          <p:spPr bwMode="auto">
            <a:xfrm flipV="1">
              <a:off x="2216" y="1619"/>
              <a:ext cx="0" cy="4"/>
            </a:xfrm>
            <a:prstGeom prst="line">
              <a:avLst/>
            </a:prstGeom>
            <a:noFill/>
            <a:ln w="15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3" name="Line 2491"/>
            <p:cNvSpPr>
              <a:spLocks noChangeShapeType="1"/>
            </p:cNvSpPr>
            <p:nvPr/>
          </p:nvSpPr>
          <p:spPr bwMode="auto">
            <a:xfrm flipV="1">
              <a:off x="2216" y="3302"/>
              <a:ext cx="0" cy="25"/>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4" name="Line 2492"/>
            <p:cNvSpPr>
              <a:spLocks noChangeShapeType="1"/>
            </p:cNvSpPr>
            <p:nvPr/>
          </p:nvSpPr>
          <p:spPr bwMode="auto">
            <a:xfrm>
              <a:off x="2216" y="1618"/>
              <a:ext cx="0" cy="26"/>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5" name="Freeform 2493"/>
            <p:cNvSpPr>
              <a:spLocks/>
            </p:cNvSpPr>
            <p:nvPr/>
          </p:nvSpPr>
          <p:spPr bwMode="auto">
            <a:xfrm>
              <a:off x="2180" y="3386"/>
              <a:ext cx="45" cy="70"/>
            </a:xfrm>
            <a:custGeom>
              <a:avLst/>
              <a:gdLst>
                <a:gd name="T0" fmla="*/ 17 w 89"/>
                <a:gd name="T1" fmla="*/ 99 h 139"/>
                <a:gd name="T2" fmla="*/ 23 w 89"/>
                <a:gd name="T3" fmla="*/ 113 h 139"/>
                <a:gd name="T4" fmla="*/ 31 w 89"/>
                <a:gd name="T5" fmla="*/ 120 h 139"/>
                <a:gd name="T6" fmla="*/ 43 w 89"/>
                <a:gd name="T7" fmla="*/ 124 h 139"/>
                <a:gd name="T8" fmla="*/ 59 w 89"/>
                <a:gd name="T9" fmla="*/ 120 h 139"/>
                <a:gd name="T10" fmla="*/ 68 w 89"/>
                <a:gd name="T11" fmla="*/ 110 h 139"/>
                <a:gd name="T12" fmla="*/ 71 w 89"/>
                <a:gd name="T13" fmla="*/ 96 h 139"/>
                <a:gd name="T14" fmla="*/ 68 w 89"/>
                <a:gd name="T15" fmla="*/ 82 h 139"/>
                <a:gd name="T16" fmla="*/ 59 w 89"/>
                <a:gd name="T17" fmla="*/ 73 h 139"/>
                <a:gd name="T18" fmla="*/ 45 w 89"/>
                <a:gd name="T19" fmla="*/ 70 h 139"/>
                <a:gd name="T20" fmla="*/ 33 w 89"/>
                <a:gd name="T21" fmla="*/ 71 h 139"/>
                <a:gd name="T22" fmla="*/ 38 w 89"/>
                <a:gd name="T23" fmla="*/ 56 h 139"/>
                <a:gd name="T24" fmla="*/ 50 w 89"/>
                <a:gd name="T25" fmla="*/ 52 h 139"/>
                <a:gd name="T26" fmla="*/ 61 w 89"/>
                <a:gd name="T27" fmla="*/ 47 h 139"/>
                <a:gd name="T28" fmla="*/ 64 w 89"/>
                <a:gd name="T29" fmla="*/ 35 h 139"/>
                <a:gd name="T30" fmla="*/ 61 w 89"/>
                <a:gd name="T31" fmla="*/ 24 h 139"/>
                <a:gd name="T32" fmla="*/ 54 w 89"/>
                <a:gd name="T33" fmla="*/ 17 h 139"/>
                <a:gd name="T34" fmla="*/ 43 w 89"/>
                <a:gd name="T35" fmla="*/ 15 h 139"/>
                <a:gd name="T36" fmla="*/ 31 w 89"/>
                <a:gd name="T37" fmla="*/ 17 h 139"/>
                <a:gd name="T38" fmla="*/ 24 w 89"/>
                <a:gd name="T39" fmla="*/ 24 h 139"/>
                <a:gd name="T40" fmla="*/ 19 w 89"/>
                <a:gd name="T41" fmla="*/ 36 h 139"/>
                <a:gd name="T42" fmla="*/ 5 w 89"/>
                <a:gd name="T43" fmla="*/ 24 h 139"/>
                <a:gd name="T44" fmla="*/ 16 w 89"/>
                <a:gd name="T45" fmla="*/ 8 h 139"/>
                <a:gd name="T46" fmla="*/ 31 w 89"/>
                <a:gd name="T47" fmla="*/ 0 h 139"/>
                <a:gd name="T48" fmla="*/ 52 w 89"/>
                <a:gd name="T49" fmla="*/ 0 h 139"/>
                <a:gd name="T50" fmla="*/ 68 w 89"/>
                <a:gd name="T51" fmla="*/ 7 h 139"/>
                <a:gd name="T52" fmla="*/ 77 w 89"/>
                <a:gd name="T53" fmla="*/ 17 h 139"/>
                <a:gd name="T54" fmla="*/ 82 w 89"/>
                <a:gd name="T55" fmla="*/ 35 h 139"/>
                <a:gd name="T56" fmla="*/ 77 w 89"/>
                <a:gd name="T57" fmla="*/ 50 h 139"/>
                <a:gd name="T58" fmla="*/ 68 w 89"/>
                <a:gd name="T59" fmla="*/ 57 h 139"/>
                <a:gd name="T60" fmla="*/ 70 w 89"/>
                <a:gd name="T61" fmla="*/ 64 h 139"/>
                <a:gd name="T62" fmla="*/ 82 w 89"/>
                <a:gd name="T63" fmla="*/ 73 h 139"/>
                <a:gd name="T64" fmla="*/ 89 w 89"/>
                <a:gd name="T65" fmla="*/ 87 h 139"/>
                <a:gd name="T66" fmla="*/ 87 w 89"/>
                <a:gd name="T67" fmla="*/ 111 h 139"/>
                <a:gd name="T68" fmla="*/ 61 w 89"/>
                <a:gd name="T69" fmla="*/ 136 h 139"/>
                <a:gd name="T70" fmla="*/ 26 w 89"/>
                <a:gd name="T71" fmla="*/ 136 h 139"/>
                <a:gd name="T72" fmla="*/ 9 w 89"/>
                <a:gd name="T73" fmla="*/ 122 h 139"/>
                <a:gd name="T74" fmla="*/ 2 w 89"/>
                <a:gd name="T75" fmla="*/ 1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139">
                  <a:moveTo>
                    <a:pt x="0" y="101"/>
                  </a:moveTo>
                  <a:lnTo>
                    <a:pt x="17" y="99"/>
                  </a:lnTo>
                  <a:lnTo>
                    <a:pt x="19" y="106"/>
                  </a:lnTo>
                  <a:lnTo>
                    <a:pt x="23" y="113"/>
                  </a:lnTo>
                  <a:lnTo>
                    <a:pt x="26" y="117"/>
                  </a:lnTo>
                  <a:lnTo>
                    <a:pt x="31" y="120"/>
                  </a:lnTo>
                  <a:lnTo>
                    <a:pt x="36" y="122"/>
                  </a:lnTo>
                  <a:lnTo>
                    <a:pt x="43" y="124"/>
                  </a:lnTo>
                  <a:lnTo>
                    <a:pt x="52" y="122"/>
                  </a:lnTo>
                  <a:lnTo>
                    <a:pt x="59" y="120"/>
                  </a:lnTo>
                  <a:lnTo>
                    <a:pt x="64" y="115"/>
                  </a:lnTo>
                  <a:lnTo>
                    <a:pt x="68" y="110"/>
                  </a:lnTo>
                  <a:lnTo>
                    <a:pt x="71" y="103"/>
                  </a:lnTo>
                  <a:lnTo>
                    <a:pt x="71" y="96"/>
                  </a:lnTo>
                  <a:lnTo>
                    <a:pt x="71" y="89"/>
                  </a:lnTo>
                  <a:lnTo>
                    <a:pt x="68" y="82"/>
                  </a:lnTo>
                  <a:lnTo>
                    <a:pt x="64" y="76"/>
                  </a:lnTo>
                  <a:lnTo>
                    <a:pt x="59" y="73"/>
                  </a:lnTo>
                  <a:lnTo>
                    <a:pt x="52" y="70"/>
                  </a:lnTo>
                  <a:lnTo>
                    <a:pt x="45" y="70"/>
                  </a:lnTo>
                  <a:lnTo>
                    <a:pt x="40" y="70"/>
                  </a:lnTo>
                  <a:lnTo>
                    <a:pt x="33" y="71"/>
                  </a:lnTo>
                  <a:lnTo>
                    <a:pt x="35" y="56"/>
                  </a:lnTo>
                  <a:lnTo>
                    <a:pt x="38" y="56"/>
                  </a:lnTo>
                  <a:lnTo>
                    <a:pt x="45" y="54"/>
                  </a:lnTo>
                  <a:lnTo>
                    <a:pt x="50" y="52"/>
                  </a:lnTo>
                  <a:lnTo>
                    <a:pt x="56" y="50"/>
                  </a:lnTo>
                  <a:lnTo>
                    <a:pt x="61" y="47"/>
                  </a:lnTo>
                  <a:lnTo>
                    <a:pt x="63" y="42"/>
                  </a:lnTo>
                  <a:lnTo>
                    <a:pt x="64" y="35"/>
                  </a:lnTo>
                  <a:lnTo>
                    <a:pt x="63" y="29"/>
                  </a:lnTo>
                  <a:lnTo>
                    <a:pt x="61" y="24"/>
                  </a:lnTo>
                  <a:lnTo>
                    <a:pt x="57" y="21"/>
                  </a:lnTo>
                  <a:lnTo>
                    <a:pt x="54" y="17"/>
                  </a:lnTo>
                  <a:lnTo>
                    <a:pt x="49" y="15"/>
                  </a:lnTo>
                  <a:lnTo>
                    <a:pt x="43" y="15"/>
                  </a:lnTo>
                  <a:lnTo>
                    <a:pt x="36" y="15"/>
                  </a:lnTo>
                  <a:lnTo>
                    <a:pt x="31" y="17"/>
                  </a:lnTo>
                  <a:lnTo>
                    <a:pt x="28" y="21"/>
                  </a:lnTo>
                  <a:lnTo>
                    <a:pt x="24" y="24"/>
                  </a:lnTo>
                  <a:lnTo>
                    <a:pt x="21" y="31"/>
                  </a:lnTo>
                  <a:lnTo>
                    <a:pt x="19" y="36"/>
                  </a:lnTo>
                  <a:lnTo>
                    <a:pt x="2" y="35"/>
                  </a:lnTo>
                  <a:lnTo>
                    <a:pt x="5" y="24"/>
                  </a:lnTo>
                  <a:lnTo>
                    <a:pt x="9" y="15"/>
                  </a:lnTo>
                  <a:lnTo>
                    <a:pt x="16" y="8"/>
                  </a:lnTo>
                  <a:lnTo>
                    <a:pt x="23" y="3"/>
                  </a:lnTo>
                  <a:lnTo>
                    <a:pt x="31" y="0"/>
                  </a:lnTo>
                  <a:lnTo>
                    <a:pt x="42" y="0"/>
                  </a:lnTo>
                  <a:lnTo>
                    <a:pt x="52" y="0"/>
                  </a:lnTo>
                  <a:lnTo>
                    <a:pt x="63" y="3"/>
                  </a:lnTo>
                  <a:lnTo>
                    <a:pt x="68" y="7"/>
                  </a:lnTo>
                  <a:lnTo>
                    <a:pt x="73" y="12"/>
                  </a:lnTo>
                  <a:lnTo>
                    <a:pt x="77" y="17"/>
                  </a:lnTo>
                  <a:lnTo>
                    <a:pt x="80" y="24"/>
                  </a:lnTo>
                  <a:lnTo>
                    <a:pt x="82" y="35"/>
                  </a:lnTo>
                  <a:lnTo>
                    <a:pt x="80" y="42"/>
                  </a:lnTo>
                  <a:lnTo>
                    <a:pt x="77" y="50"/>
                  </a:lnTo>
                  <a:lnTo>
                    <a:pt x="73" y="54"/>
                  </a:lnTo>
                  <a:lnTo>
                    <a:pt x="68" y="57"/>
                  </a:lnTo>
                  <a:lnTo>
                    <a:pt x="63" y="61"/>
                  </a:lnTo>
                  <a:lnTo>
                    <a:pt x="70" y="64"/>
                  </a:lnTo>
                  <a:lnTo>
                    <a:pt x="77" y="68"/>
                  </a:lnTo>
                  <a:lnTo>
                    <a:pt x="82" y="73"/>
                  </a:lnTo>
                  <a:lnTo>
                    <a:pt x="87" y="80"/>
                  </a:lnTo>
                  <a:lnTo>
                    <a:pt x="89" y="87"/>
                  </a:lnTo>
                  <a:lnTo>
                    <a:pt x="89" y="96"/>
                  </a:lnTo>
                  <a:lnTo>
                    <a:pt x="87" y="111"/>
                  </a:lnTo>
                  <a:lnTo>
                    <a:pt x="77" y="127"/>
                  </a:lnTo>
                  <a:lnTo>
                    <a:pt x="61" y="136"/>
                  </a:lnTo>
                  <a:lnTo>
                    <a:pt x="43" y="139"/>
                  </a:lnTo>
                  <a:lnTo>
                    <a:pt x="26" y="136"/>
                  </a:lnTo>
                  <a:lnTo>
                    <a:pt x="14" y="129"/>
                  </a:lnTo>
                  <a:lnTo>
                    <a:pt x="9" y="122"/>
                  </a:lnTo>
                  <a:lnTo>
                    <a:pt x="3" y="117"/>
                  </a:lnTo>
                  <a:lnTo>
                    <a:pt x="2" y="110"/>
                  </a:lnTo>
                  <a:lnTo>
                    <a:pt x="0" y="10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46" name="Freeform 2494"/>
            <p:cNvSpPr>
              <a:spLocks noEditPoints="1"/>
            </p:cNvSpPr>
            <p:nvPr/>
          </p:nvSpPr>
          <p:spPr bwMode="auto">
            <a:xfrm>
              <a:off x="2234" y="3386"/>
              <a:ext cx="44" cy="70"/>
            </a:xfrm>
            <a:custGeom>
              <a:avLst/>
              <a:gdLst>
                <a:gd name="T0" fmla="*/ 0 w 89"/>
                <a:gd name="T1" fmla="*/ 70 h 139"/>
                <a:gd name="T2" fmla="*/ 0 w 89"/>
                <a:gd name="T3" fmla="*/ 47 h 139"/>
                <a:gd name="T4" fmla="*/ 4 w 89"/>
                <a:gd name="T5" fmla="*/ 29 h 139"/>
                <a:gd name="T6" fmla="*/ 9 w 89"/>
                <a:gd name="T7" fmla="*/ 21 h 139"/>
                <a:gd name="T8" fmla="*/ 14 w 89"/>
                <a:gd name="T9" fmla="*/ 12 h 139"/>
                <a:gd name="T10" fmla="*/ 20 w 89"/>
                <a:gd name="T11" fmla="*/ 7 h 139"/>
                <a:gd name="T12" fmla="*/ 26 w 89"/>
                <a:gd name="T13" fmla="*/ 3 h 139"/>
                <a:gd name="T14" fmla="*/ 35 w 89"/>
                <a:gd name="T15" fmla="*/ 0 h 139"/>
                <a:gd name="T16" fmla="*/ 44 w 89"/>
                <a:gd name="T17" fmla="*/ 0 h 139"/>
                <a:gd name="T18" fmla="*/ 54 w 89"/>
                <a:gd name="T19" fmla="*/ 0 h 139"/>
                <a:gd name="T20" fmla="*/ 65 w 89"/>
                <a:gd name="T21" fmla="*/ 3 h 139"/>
                <a:gd name="T22" fmla="*/ 70 w 89"/>
                <a:gd name="T23" fmla="*/ 7 h 139"/>
                <a:gd name="T24" fmla="*/ 75 w 89"/>
                <a:gd name="T25" fmla="*/ 12 h 139"/>
                <a:gd name="T26" fmla="*/ 79 w 89"/>
                <a:gd name="T27" fmla="*/ 15 h 139"/>
                <a:gd name="T28" fmla="*/ 82 w 89"/>
                <a:gd name="T29" fmla="*/ 26 h 139"/>
                <a:gd name="T30" fmla="*/ 86 w 89"/>
                <a:gd name="T31" fmla="*/ 36 h 139"/>
                <a:gd name="T32" fmla="*/ 89 w 89"/>
                <a:gd name="T33" fmla="*/ 50 h 139"/>
                <a:gd name="T34" fmla="*/ 89 w 89"/>
                <a:gd name="T35" fmla="*/ 70 h 139"/>
                <a:gd name="T36" fmla="*/ 88 w 89"/>
                <a:gd name="T37" fmla="*/ 90 h 139"/>
                <a:gd name="T38" fmla="*/ 84 w 89"/>
                <a:gd name="T39" fmla="*/ 108 h 139"/>
                <a:gd name="T40" fmla="*/ 81 w 89"/>
                <a:gd name="T41" fmla="*/ 118 h 139"/>
                <a:gd name="T42" fmla="*/ 75 w 89"/>
                <a:gd name="T43" fmla="*/ 125 h 139"/>
                <a:gd name="T44" fmla="*/ 70 w 89"/>
                <a:gd name="T45" fmla="*/ 131 h 139"/>
                <a:gd name="T46" fmla="*/ 63 w 89"/>
                <a:gd name="T47" fmla="*/ 136 h 139"/>
                <a:gd name="T48" fmla="*/ 54 w 89"/>
                <a:gd name="T49" fmla="*/ 138 h 139"/>
                <a:gd name="T50" fmla="*/ 44 w 89"/>
                <a:gd name="T51" fmla="*/ 139 h 139"/>
                <a:gd name="T52" fmla="*/ 26 w 89"/>
                <a:gd name="T53" fmla="*/ 136 h 139"/>
                <a:gd name="T54" fmla="*/ 13 w 89"/>
                <a:gd name="T55" fmla="*/ 125 h 139"/>
                <a:gd name="T56" fmla="*/ 6 w 89"/>
                <a:gd name="T57" fmla="*/ 111 h 139"/>
                <a:gd name="T58" fmla="*/ 0 w 89"/>
                <a:gd name="T59" fmla="*/ 92 h 139"/>
                <a:gd name="T60" fmla="*/ 0 w 89"/>
                <a:gd name="T61" fmla="*/ 70 h 139"/>
                <a:gd name="T62" fmla="*/ 18 w 89"/>
                <a:gd name="T63" fmla="*/ 70 h 139"/>
                <a:gd name="T64" fmla="*/ 18 w 89"/>
                <a:gd name="T65" fmla="*/ 89 h 139"/>
                <a:gd name="T66" fmla="*/ 21 w 89"/>
                <a:gd name="T67" fmla="*/ 103 h 139"/>
                <a:gd name="T68" fmla="*/ 25 w 89"/>
                <a:gd name="T69" fmla="*/ 113 h 139"/>
                <a:gd name="T70" fmla="*/ 32 w 89"/>
                <a:gd name="T71" fmla="*/ 118 h 139"/>
                <a:gd name="T72" fmla="*/ 37 w 89"/>
                <a:gd name="T73" fmla="*/ 122 h 139"/>
                <a:gd name="T74" fmla="*/ 44 w 89"/>
                <a:gd name="T75" fmla="*/ 124 h 139"/>
                <a:gd name="T76" fmla="*/ 53 w 89"/>
                <a:gd name="T77" fmla="*/ 122 h 139"/>
                <a:gd name="T78" fmla="*/ 58 w 89"/>
                <a:gd name="T79" fmla="*/ 118 h 139"/>
                <a:gd name="T80" fmla="*/ 63 w 89"/>
                <a:gd name="T81" fmla="*/ 113 h 139"/>
                <a:gd name="T82" fmla="*/ 68 w 89"/>
                <a:gd name="T83" fmla="*/ 103 h 139"/>
                <a:gd name="T84" fmla="*/ 70 w 89"/>
                <a:gd name="T85" fmla="*/ 89 h 139"/>
                <a:gd name="T86" fmla="*/ 72 w 89"/>
                <a:gd name="T87" fmla="*/ 70 h 139"/>
                <a:gd name="T88" fmla="*/ 70 w 89"/>
                <a:gd name="T89" fmla="*/ 50 h 139"/>
                <a:gd name="T90" fmla="*/ 68 w 89"/>
                <a:gd name="T91" fmla="*/ 35 h 139"/>
                <a:gd name="T92" fmla="*/ 65 w 89"/>
                <a:gd name="T93" fmla="*/ 26 h 139"/>
                <a:gd name="T94" fmla="*/ 58 w 89"/>
                <a:gd name="T95" fmla="*/ 19 h 139"/>
                <a:gd name="T96" fmla="*/ 53 w 89"/>
                <a:gd name="T97" fmla="*/ 15 h 139"/>
                <a:gd name="T98" fmla="*/ 44 w 89"/>
                <a:gd name="T99" fmla="*/ 15 h 139"/>
                <a:gd name="T100" fmla="*/ 37 w 89"/>
                <a:gd name="T101" fmla="*/ 15 h 139"/>
                <a:gd name="T102" fmla="*/ 32 w 89"/>
                <a:gd name="T103" fmla="*/ 19 h 139"/>
                <a:gd name="T104" fmla="*/ 26 w 89"/>
                <a:gd name="T105" fmla="*/ 24 h 139"/>
                <a:gd name="T106" fmla="*/ 21 w 89"/>
                <a:gd name="T107" fmla="*/ 35 h 139"/>
                <a:gd name="T108" fmla="*/ 18 w 89"/>
                <a:gd name="T109" fmla="*/ 50 h 139"/>
                <a:gd name="T110" fmla="*/ 18 w 89"/>
                <a:gd name="T11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39">
                  <a:moveTo>
                    <a:pt x="0" y="70"/>
                  </a:moveTo>
                  <a:lnTo>
                    <a:pt x="0" y="47"/>
                  </a:lnTo>
                  <a:lnTo>
                    <a:pt x="4" y="29"/>
                  </a:lnTo>
                  <a:lnTo>
                    <a:pt x="9" y="21"/>
                  </a:lnTo>
                  <a:lnTo>
                    <a:pt x="14" y="12"/>
                  </a:lnTo>
                  <a:lnTo>
                    <a:pt x="20" y="7"/>
                  </a:lnTo>
                  <a:lnTo>
                    <a:pt x="26" y="3"/>
                  </a:lnTo>
                  <a:lnTo>
                    <a:pt x="35" y="0"/>
                  </a:lnTo>
                  <a:lnTo>
                    <a:pt x="44" y="0"/>
                  </a:lnTo>
                  <a:lnTo>
                    <a:pt x="54" y="0"/>
                  </a:lnTo>
                  <a:lnTo>
                    <a:pt x="65" y="3"/>
                  </a:lnTo>
                  <a:lnTo>
                    <a:pt x="70" y="7"/>
                  </a:lnTo>
                  <a:lnTo>
                    <a:pt x="75" y="12"/>
                  </a:lnTo>
                  <a:lnTo>
                    <a:pt x="79" y="15"/>
                  </a:lnTo>
                  <a:lnTo>
                    <a:pt x="82" y="26"/>
                  </a:lnTo>
                  <a:lnTo>
                    <a:pt x="86" y="36"/>
                  </a:lnTo>
                  <a:lnTo>
                    <a:pt x="89" y="50"/>
                  </a:lnTo>
                  <a:lnTo>
                    <a:pt x="89" y="70"/>
                  </a:lnTo>
                  <a:lnTo>
                    <a:pt x="88" y="90"/>
                  </a:lnTo>
                  <a:lnTo>
                    <a:pt x="84" y="108"/>
                  </a:lnTo>
                  <a:lnTo>
                    <a:pt x="81" y="118"/>
                  </a:lnTo>
                  <a:lnTo>
                    <a:pt x="75" y="125"/>
                  </a:lnTo>
                  <a:lnTo>
                    <a:pt x="70" y="131"/>
                  </a:lnTo>
                  <a:lnTo>
                    <a:pt x="63" y="136"/>
                  </a:lnTo>
                  <a:lnTo>
                    <a:pt x="54" y="138"/>
                  </a:lnTo>
                  <a:lnTo>
                    <a:pt x="44" y="139"/>
                  </a:lnTo>
                  <a:lnTo>
                    <a:pt x="26" y="136"/>
                  </a:lnTo>
                  <a:lnTo>
                    <a:pt x="13" y="125"/>
                  </a:lnTo>
                  <a:lnTo>
                    <a:pt x="6" y="111"/>
                  </a:lnTo>
                  <a:lnTo>
                    <a:pt x="0" y="92"/>
                  </a:lnTo>
                  <a:lnTo>
                    <a:pt x="0" y="70"/>
                  </a:lnTo>
                  <a:close/>
                  <a:moveTo>
                    <a:pt x="18" y="70"/>
                  </a:moveTo>
                  <a:lnTo>
                    <a:pt x="18" y="89"/>
                  </a:lnTo>
                  <a:lnTo>
                    <a:pt x="21" y="103"/>
                  </a:lnTo>
                  <a:lnTo>
                    <a:pt x="25" y="113"/>
                  </a:lnTo>
                  <a:lnTo>
                    <a:pt x="32" y="118"/>
                  </a:lnTo>
                  <a:lnTo>
                    <a:pt x="37" y="122"/>
                  </a:lnTo>
                  <a:lnTo>
                    <a:pt x="44" y="124"/>
                  </a:lnTo>
                  <a:lnTo>
                    <a:pt x="53" y="122"/>
                  </a:lnTo>
                  <a:lnTo>
                    <a:pt x="58" y="118"/>
                  </a:lnTo>
                  <a:lnTo>
                    <a:pt x="63" y="113"/>
                  </a:lnTo>
                  <a:lnTo>
                    <a:pt x="68" y="103"/>
                  </a:lnTo>
                  <a:lnTo>
                    <a:pt x="70" y="89"/>
                  </a:lnTo>
                  <a:lnTo>
                    <a:pt x="72" y="70"/>
                  </a:lnTo>
                  <a:lnTo>
                    <a:pt x="70" y="50"/>
                  </a:lnTo>
                  <a:lnTo>
                    <a:pt x="68" y="35"/>
                  </a:lnTo>
                  <a:lnTo>
                    <a:pt x="65" y="26"/>
                  </a:lnTo>
                  <a:lnTo>
                    <a:pt x="58" y="19"/>
                  </a:lnTo>
                  <a:lnTo>
                    <a:pt x="53" y="15"/>
                  </a:lnTo>
                  <a:lnTo>
                    <a:pt x="44" y="15"/>
                  </a:lnTo>
                  <a:lnTo>
                    <a:pt x="37" y="15"/>
                  </a:lnTo>
                  <a:lnTo>
                    <a:pt x="32" y="19"/>
                  </a:lnTo>
                  <a:lnTo>
                    <a:pt x="26" y="24"/>
                  </a:lnTo>
                  <a:lnTo>
                    <a:pt x="21" y="35"/>
                  </a:lnTo>
                  <a:lnTo>
                    <a:pt x="18" y="50"/>
                  </a:lnTo>
                  <a:lnTo>
                    <a:pt x="18" y="7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47" name="Rectangle 2495"/>
            <p:cNvSpPr>
              <a:spLocks noChangeArrowheads="1"/>
            </p:cNvSpPr>
            <p:nvPr/>
          </p:nvSpPr>
          <p:spPr bwMode="auto">
            <a:xfrm>
              <a:off x="-232" y="1618"/>
              <a:ext cx="2448"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48" name="Freeform 2496"/>
            <p:cNvSpPr>
              <a:spLocks/>
            </p:cNvSpPr>
            <p:nvPr/>
          </p:nvSpPr>
          <p:spPr bwMode="auto">
            <a:xfrm>
              <a:off x="-239" y="1725"/>
              <a:ext cx="820" cy="1318"/>
            </a:xfrm>
            <a:custGeom>
              <a:avLst/>
              <a:gdLst>
                <a:gd name="T0" fmla="*/ 23 w 1639"/>
                <a:gd name="T1" fmla="*/ 2598 h 2638"/>
                <a:gd name="T2" fmla="*/ 82 w 1639"/>
                <a:gd name="T3" fmla="*/ 2413 h 2638"/>
                <a:gd name="T4" fmla="*/ 177 w 1639"/>
                <a:gd name="T5" fmla="*/ 2011 h 2638"/>
                <a:gd name="T6" fmla="*/ 273 w 1639"/>
                <a:gd name="T7" fmla="*/ 1625 h 2638"/>
                <a:gd name="T8" fmla="*/ 433 w 1639"/>
                <a:gd name="T9" fmla="*/ 1037 h 2638"/>
                <a:gd name="T10" fmla="*/ 514 w 1639"/>
                <a:gd name="T11" fmla="*/ 793 h 2638"/>
                <a:gd name="T12" fmla="*/ 522 w 1639"/>
                <a:gd name="T13" fmla="*/ 714 h 2638"/>
                <a:gd name="T14" fmla="*/ 545 w 1639"/>
                <a:gd name="T15" fmla="*/ 702 h 2638"/>
                <a:gd name="T16" fmla="*/ 592 w 1639"/>
                <a:gd name="T17" fmla="*/ 582 h 2638"/>
                <a:gd name="T18" fmla="*/ 643 w 1639"/>
                <a:gd name="T19" fmla="*/ 459 h 2638"/>
                <a:gd name="T20" fmla="*/ 718 w 1639"/>
                <a:gd name="T21" fmla="*/ 280 h 2638"/>
                <a:gd name="T22" fmla="*/ 828 w 1639"/>
                <a:gd name="T23" fmla="*/ 152 h 2638"/>
                <a:gd name="T24" fmla="*/ 863 w 1639"/>
                <a:gd name="T25" fmla="*/ 95 h 2638"/>
                <a:gd name="T26" fmla="*/ 927 w 1639"/>
                <a:gd name="T27" fmla="*/ 47 h 2638"/>
                <a:gd name="T28" fmla="*/ 967 w 1639"/>
                <a:gd name="T29" fmla="*/ 46 h 2638"/>
                <a:gd name="T30" fmla="*/ 1008 w 1639"/>
                <a:gd name="T31" fmla="*/ 35 h 2638"/>
                <a:gd name="T32" fmla="*/ 1048 w 1639"/>
                <a:gd name="T33" fmla="*/ 30 h 2638"/>
                <a:gd name="T34" fmla="*/ 1063 w 1639"/>
                <a:gd name="T35" fmla="*/ 34 h 2638"/>
                <a:gd name="T36" fmla="*/ 1083 w 1639"/>
                <a:gd name="T37" fmla="*/ 35 h 2638"/>
                <a:gd name="T38" fmla="*/ 1131 w 1639"/>
                <a:gd name="T39" fmla="*/ 49 h 2638"/>
                <a:gd name="T40" fmla="*/ 1196 w 1639"/>
                <a:gd name="T41" fmla="*/ 77 h 2638"/>
                <a:gd name="T42" fmla="*/ 1266 w 1639"/>
                <a:gd name="T43" fmla="*/ 124 h 2638"/>
                <a:gd name="T44" fmla="*/ 1315 w 1639"/>
                <a:gd name="T45" fmla="*/ 164 h 2638"/>
                <a:gd name="T46" fmla="*/ 1406 w 1639"/>
                <a:gd name="T47" fmla="*/ 250 h 2638"/>
                <a:gd name="T48" fmla="*/ 1456 w 1639"/>
                <a:gd name="T49" fmla="*/ 280 h 2638"/>
                <a:gd name="T50" fmla="*/ 1495 w 1639"/>
                <a:gd name="T51" fmla="*/ 348 h 2638"/>
                <a:gd name="T52" fmla="*/ 1514 w 1639"/>
                <a:gd name="T53" fmla="*/ 369 h 2638"/>
                <a:gd name="T54" fmla="*/ 1531 w 1639"/>
                <a:gd name="T55" fmla="*/ 388 h 2638"/>
                <a:gd name="T56" fmla="*/ 1557 w 1639"/>
                <a:gd name="T57" fmla="*/ 419 h 2638"/>
                <a:gd name="T58" fmla="*/ 1606 w 1639"/>
                <a:gd name="T59" fmla="*/ 431 h 2638"/>
                <a:gd name="T60" fmla="*/ 1561 w 1639"/>
                <a:gd name="T61" fmla="*/ 377 h 2638"/>
                <a:gd name="T62" fmla="*/ 1528 w 1639"/>
                <a:gd name="T63" fmla="*/ 335 h 2638"/>
                <a:gd name="T64" fmla="*/ 1502 w 1639"/>
                <a:gd name="T65" fmla="*/ 306 h 2638"/>
                <a:gd name="T66" fmla="*/ 1449 w 1639"/>
                <a:gd name="T67" fmla="*/ 250 h 2638"/>
                <a:gd name="T68" fmla="*/ 1358 w 1639"/>
                <a:gd name="T69" fmla="*/ 161 h 2638"/>
                <a:gd name="T70" fmla="*/ 1313 w 1639"/>
                <a:gd name="T71" fmla="*/ 123 h 2638"/>
                <a:gd name="T72" fmla="*/ 1261 w 1639"/>
                <a:gd name="T73" fmla="*/ 82 h 2638"/>
                <a:gd name="T74" fmla="*/ 1187 w 1639"/>
                <a:gd name="T75" fmla="*/ 37 h 2638"/>
                <a:gd name="T76" fmla="*/ 1123 w 1639"/>
                <a:gd name="T77" fmla="*/ 13 h 2638"/>
                <a:gd name="T78" fmla="*/ 1072 w 1639"/>
                <a:gd name="T79" fmla="*/ 2 h 2638"/>
                <a:gd name="T80" fmla="*/ 1037 w 1639"/>
                <a:gd name="T81" fmla="*/ 0 h 2638"/>
                <a:gd name="T82" fmla="*/ 1004 w 1639"/>
                <a:gd name="T83" fmla="*/ 6 h 2638"/>
                <a:gd name="T84" fmla="*/ 978 w 1639"/>
                <a:gd name="T85" fmla="*/ 13 h 2638"/>
                <a:gd name="T86" fmla="*/ 920 w 1639"/>
                <a:gd name="T87" fmla="*/ 34 h 2638"/>
                <a:gd name="T88" fmla="*/ 854 w 1639"/>
                <a:gd name="T89" fmla="*/ 82 h 2638"/>
                <a:gd name="T90" fmla="*/ 751 w 1639"/>
                <a:gd name="T91" fmla="*/ 199 h 2638"/>
                <a:gd name="T92" fmla="*/ 658 w 1639"/>
                <a:gd name="T93" fmla="*/ 356 h 2638"/>
                <a:gd name="T94" fmla="*/ 596 w 1639"/>
                <a:gd name="T95" fmla="*/ 491 h 2638"/>
                <a:gd name="T96" fmla="*/ 526 w 1639"/>
                <a:gd name="T97" fmla="*/ 662 h 2638"/>
                <a:gd name="T98" fmla="*/ 524 w 1639"/>
                <a:gd name="T99" fmla="*/ 711 h 2638"/>
                <a:gd name="T100" fmla="*/ 500 w 1639"/>
                <a:gd name="T101" fmla="*/ 730 h 2638"/>
                <a:gd name="T102" fmla="*/ 458 w 1639"/>
                <a:gd name="T103" fmla="*/ 859 h 2638"/>
                <a:gd name="T104" fmla="*/ 362 w 1639"/>
                <a:gd name="T105" fmla="*/ 1172 h 2638"/>
                <a:gd name="T106" fmla="*/ 194 w 1639"/>
                <a:gd name="T107" fmla="*/ 1812 h 2638"/>
                <a:gd name="T108" fmla="*/ 126 w 1639"/>
                <a:gd name="T109" fmla="*/ 2095 h 2638"/>
                <a:gd name="T110" fmla="*/ 18 w 1639"/>
                <a:gd name="T111" fmla="*/ 2561 h 2638"/>
                <a:gd name="T112" fmla="*/ 18 w 1639"/>
                <a:gd name="T113" fmla="*/ 2620 h 2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9" h="2638">
                  <a:moveTo>
                    <a:pt x="0" y="2629"/>
                  </a:moveTo>
                  <a:lnTo>
                    <a:pt x="30" y="2638"/>
                  </a:lnTo>
                  <a:lnTo>
                    <a:pt x="34" y="2626"/>
                  </a:lnTo>
                  <a:lnTo>
                    <a:pt x="32" y="2629"/>
                  </a:lnTo>
                  <a:lnTo>
                    <a:pt x="34" y="2624"/>
                  </a:lnTo>
                  <a:lnTo>
                    <a:pt x="39" y="2601"/>
                  </a:lnTo>
                  <a:lnTo>
                    <a:pt x="23" y="2598"/>
                  </a:lnTo>
                  <a:lnTo>
                    <a:pt x="39" y="2603"/>
                  </a:lnTo>
                  <a:lnTo>
                    <a:pt x="48" y="2570"/>
                  </a:lnTo>
                  <a:lnTo>
                    <a:pt x="46" y="2571"/>
                  </a:lnTo>
                  <a:lnTo>
                    <a:pt x="48" y="2568"/>
                  </a:lnTo>
                  <a:lnTo>
                    <a:pt x="56" y="2526"/>
                  </a:lnTo>
                  <a:lnTo>
                    <a:pt x="69" y="2474"/>
                  </a:lnTo>
                  <a:lnTo>
                    <a:pt x="82" y="2413"/>
                  </a:lnTo>
                  <a:lnTo>
                    <a:pt x="98" y="2344"/>
                  </a:lnTo>
                  <a:lnTo>
                    <a:pt x="116" y="2269"/>
                  </a:lnTo>
                  <a:lnTo>
                    <a:pt x="135" y="2189"/>
                  </a:lnTo>
                  <a:lnTo>
                    <a:pt x="156" y="2102"/>
                  </a:lnTo>
                  <a:lnTo>
                    <a:pt x="177" y="2009"/>
                  </a:lnTo>
                  <a:lnTo>
                    <a:pt x="161" y="2006"/>
                  </a:lnTo>
                  <a:lnTo>
                    <a:pt x="177" y="2011"/>
                  </a:lnTo>
                  <a:lnTo>
                    <a:pt x="201" y="1917"/>
                  </a:lnTo>
                  <a:lnTo>
                    <a:pt x="198" y="1926"/>
                  </a:lnTo>
                  <a:lnTo>
                    <a:pt x="201" y="1915"/>
                  </a:lnTo>
                  <a:lnTo>
                    <a:pt x="224" y="1819"/>
                  </a:lnTo>
                  <a:lnTo>
                    <a:pt x="273" y="1624"/>
                  </a:lnTo>
                  <a:lnTo>
                    <a:pt x="257" y="1620"/>
                  </a:lnTo>
                  <a:lnTo>
                    <a:pt x="273" y="1625"/>
                  </a:lnTo>
                  <a:lnTo>
                    <a:pt x="297" y="1529"/>
                  </a:lnTo>
                  <a:lnTo>
                    <a:pt x="322" y="1437"/>
                  </a:lnTo>
                  <a:lnTo>
                    <a:pt x="346" y="1348"/>
                  </a:lnTo>
                  <a:lnTo>
                    <a:pt x="369" y="1261"/>
                  </a:lnTo>
                  <a:lnTo>
                    <a:pt x="391" y="1180"/>
                  </a:lnTo>
                  <a:lnTo>
                    <a:pt x="414" y="1107"/>
                  </a:lnTo>
                  <a:lnTo>
                    <a:pt x="433" y="1037"/>
                  </a:lnTo>
                  <a:lnTo>
                    <a:pt x="453" y="974"/>
                  </a:lnTo>
                  <a:lnTo>
                    <a:pt x="437" y="969"/>
                  </a:lnTo>
                  <a:lnTo>
                    <a:pt x="453" y="974"/>
                  </a:lnTo>
                  <a:lnTo>
                    <a:pt x="472" y="918"/>
                  </a:lnTo>
                  <a:lnTo>
                    <a:pt x="487" y="870"/>
                  </a:lnTo>
                  <a:lnTo>
                    <a:pt x="501" y="828"/>
                  </a:lnTo>
                  <a:lnTo>
                    <a:pt x="514" y="793"/>
                  </a:lnTo>
                  <a:lnTo>
                    <a:pt x="522" y="765"/>
                  </a:lnTo>
                  <a:lnTo>
                    <a:pt x="529" y="742"/>
                  </a:lnTo>
                  <a:lnTo>
                    <a:pt x="514" y="737"/>
                  </a:lnTo>
                  <a:lnTo>
                    <a:pt x="528" y="744"/>
                  </a:lnTo>
                  <a:lnTo>
                    <a:pt x="536" y="726"/>
                  </a:lnTo>
                  <a:lnTo>
                    <a:pt x="538" y="718"/>
                  </a:lnTo>
                  <a:lnTo>
                    <a:pt x="522" y="714"/>
                  </a:lnTo>
                  <a:lnTo>
                    <a:pt x="536" y="721"/>
                  </a:lnTo>
                  <a:lnTo>
                    <a:pt x="538" y="718"/>
                  </a:lnTo>
                  <a:lnTo>
                    <a:pt x="542" y="712"/>
                  </a:lnTo>
                  <a:lnTo>
                    <a:pt x="540" y="718"/>
                  </a:lnTo>
                  <a:lnTo>
                    <a:pt x="543" y="709"/>
                  </a:lnTo>
                  <a:lnTo>
                    <a:pt x="549" y="695"/>
                  </a:lnTo>
                  <a:lnTo>
                    <a:pt x="545" y="702"/>
                  </a:lnTo>
                  <a:lnTo>
                    <a:pt x="549" y="693"/>
                  </a:lnTo>
                  <a:lnTo>
                    <a:pt x="555" y="672"/>
                  </a:lnTo>
                  <a:lnTo>
                    <a:pt x="540" y="667"/>
                  </a:lnTo>
                  <a:lnTo>
                    <a:pt x="555" y="674"/>
                  </a:lnTo>
                  <a:lnTo>
                    <a:pt x="566" y="648"/>
                  </a:lnTo>
                  <a:lnTo>
                    <a:pt x="578" y="618"/>
                  </a:lnTo>
                  <a:lnTo>
                    <a:pt x="592" y="582"/>
                  </a:lnTo>
                  <a:lnTo>
                    <a:pt x="608" y="543"/>
                  </a:lnTo>
                  <a:lnTo>
                    <a:pt x="592" y="536"/>
                  </a:lnTo>
                  <a:lnTo>
                    <a:pt x="606" y="543"/>
                  </a:lnTo>
                  <a:lnTo>
                    <a:pt x="624" y="503"/>
                  </a:lnTo>
                  <a:lnTo>
                    <a:pt x="643" y="459"/>
                  </a:lnTo>
                  <a:lnTo>
                    <a:pt x="629" y="452"/>
                  </a:lnTo>
                  <a:lnTo>
                    <a:pt x="643" y="459"/>
                  </a:lnTo>
                  <a:lnTo>
                    <a:pt x="664" y="416"/>
                  </a:lnTo>
                  <a:lnTo>
                    <a:pt x="685" y="370"/>
                  </a:lnTo>
                  <a:lnTo>
                    <a:pt x="671" y="363"/>
                  </a:lnTo>
                  <a:lnTo>
                    <a:pt x="685" y="372"/>
                  </a:lnTo>
                  <a:lnTo>
                    <a:pt x="707" y="330"/>
                  </a:lnTo>
                  <a:lnTo>
                    <a:pt x="732" y="288"/>
                  </a:lnTo>
                  <a:lnTo>
                    <a:pt x="718" y="280"/>
                  </a:lnTo>
                  <a:lnTo>
                    <a:pt x="732" y="288"/>
                  </a:lnTo>
                  <a:lnTo>
                    <a:pt x="756" y="250"/>
                  </a:lnTo>
                  <a:lnTo>
                    <a:pt x="781" y="213"/>
                  </a:lnTo>
                  <a:lnTo>
                    <a:pt x="767" y="205"/>
                  </a:lnTo>
                  <a:lnTo>
                    <a:pt x="779" y="215"/>
                  </a:lnTo>
                  <a:lnTo>
                    <a:pt x="803" y="182"/>
                  </a:lnTo>
                  <a:lnTo>
                    <a:pt x="828" y="152"/>
                  </a:lnTo>
                  <a:lnTo>
                    <a:pt x="816" y="142"/>
                  </a:lnTo>
                  <a:lnTo>
                    <a:pt x="828" y="152"/>
                  </a:lnTo>
                  <a:lnTo>
                    <a:pt x="852" y="126"/>
                  </a:lnTo>
                  <a:lnTo>
                    <a:pt x="840" y="116"/>
                  </a:lnTo>
                  <a:lnTo>
                    <a:pt x="850" y="128"/>
                  </a:lnTo>
                  <a:lnTo>
                    <a:pt x="873" y="107"/>
                  </a:lnTo>
                  <a:lnTo>
                    <a:pt x="863" y="95"/>
                  </a:lnTo>
                  <a:lnTo>
                    <a:pt x="873" y="107"/>
                  </a:lnTo>
                  <a:lnTo>
                    <a:pt x="896" y="88"/>
                  </a:lnTo>
                  <a:lnTo>
                    <a:pt x="917" y="72"/>
                  </a:lnTo>
                  <a:lnTo>
                    <a:pt x="906" y="60"/>
                  </a:lnTo>
                  <a:lnTo>
                    <a:pt x="915" y="74"/>
                  </a:lnTo>
                  <a:lnTo>
                    <a:pt x="936" y="61"/>
                  </a:lnTo>
                  <a:lnTo>
                    <a:pt x="927" y="47"/>
                  </a:lnTo>
                  <a:lnTo>
                    <a:pt x="934" y="61"/>
                  </a:lnTo>
                  <a:lnTo>
                    <a:pt x="953" y="51"/>
                  </a:lnTo>
                  <a:lnTo>
                    <a:pt x="946" y="37"/>
                  </a:lnTo>
                  <a:lnTo>
                    <a:pt x="953" y="53"/>
                  </a:lnTo>
                  <a:lnTo>
                    <a:pt x="971" y="46"/>
                  </a:lnTo>
                  <a:lnTo>
                    <a:pt x="964" y="30"/>
                  </a:lnTo>
                  <a:lnTo>
                    <a:pt x="967" y="46"/>
                  </a:lnTo>
                  <a:lnTo>
                    <a:pt x="985" y="42"/>
                  </a:lnTo>
                  <a:lnTo>
                    <a:pt x="987" y="40"/>
                  </a:lnTo>
                  <a:lnTo>
                    <a:pt x="988" y="40"/>
                  </a:lnTo>
                  <a:lnTo>
                    <a:pt x="1001" y="35"/>
                  </a:lnTo>
                  <a:lnTo>
                    <a:pt x="994" y="21"/>
                  </a:lnTo>
                  <a:lnTo>
                    <a:pt x="995" y="37"/>
                  </a:lnTo>
                  <a:lnTo>
                    <a:pt x="1008" y="35"/>
                  </a:lnTo>
                  <a:lnTo>
                    <a:pt x="1015" y="34"/>
                  </a:lnTo>
                  <a:lnTo>
                    <a:pt x="1009" y="35"/>
                  </a:lnTo>
                  <a:lnTo>
                    <a:pt x="1020" y="34"/>
                  </a:lnTo>
                  <a:lnTo>
                    <a:pt x="1016" y="18"/>
                  </a:lnTo>
                  <a:lnTo>
                    <a:pt x="1016" y="34"/>
                  </a:lnTo>
                  <a:lnTo>
                    <a:pt x="1041" y="34"/>
                  </a:lnTo>
                  <a:lnTo>
                    <a:pt x="1048" y="30"/>
                  </a:lnTo>
                  <a:lnTo>
                    <a:pt x="1041" y="16"/>
                  </a:lnTo>
                  <a:lnTo>
                    <a:pt x="1041" y="32"/>
                  </a:lnTo>
                  <a:lnTo>
                    <a:pt x="1049" y="32"/>
                  </a:lnTo>
                  <a:lnTo>
                    <a:pt x="1049" y="16"/>
                  </a:lnTo>
                  <a:lnTo>
                    <a:pt x="1048" y="32"/>
                  </a:lnTo>
                  <a:lnTo>
                    <a:pt x="1058" y="34"/>
                  </a:lnTo>
                  <a:lnTo>
                    <a:pt x="1063" y="34"/>
                  </a:lnTo>
                  <a:lnTo>
                    <a:pt x="1060" y="34"/>
                  </a:lnTo>
                  <a:lnTo>
                    <a:pt x="1070" y="34"/>
                  </a:lnTo>
                  <a:lnTo>
                    <a:pt x="1070" y="18"/>
                  </a:lnTo>
                  <a:lnTo>
                    <a:pt x="1069" y="34"/>
                  </a:lnTo>
                  <a:lnTo>
                    <a:pt x="1084" y="35"/>
                  </a:lnTo>
                  <a:lnTo>
                    <a:pt x="1086" y="20"/>
                  </a:lnTo>
                  <a:lnTo>
                    <a:pt x="1083" y="35"/>
                  </a:lnTo>
                  <a:lnTo>
                    <a:pt x="1097" y="39"/>
                  </a:lnTo>
                  <a:lnTo>
                    <a:pt x="1114" y="42"/>
                  </a:lnTo>
                  <a:lnTo>
                    <a:pt x="1118" y="27"/>
                  </a:lnTo>
                  <a:lnTo>
                    <a:pt x="1112" y="42"/>
                  </a:lnTo>
                  <a:lnTo>
                    <a:pt x="1131" y="49"/>
                  </a:lnTo>
                  <a:lnTo>
                    <a:pt x="1137" y="34"/>
                  </a:lnTo>
                  <a:lnTo>
                    <a:pt x="1131" y="49"/>
                  </a:lnTo>
                  <a:lnTo>
                    <a:pt x="1152" y="58"/>
                  </a:lnTo>
                  <a:lnTo>
                    <a:pt x="1175" y="67"/>
                  </a:lnTo>
                  <a:lnTo>
                    <a:pt x="1180" y="51"/>
                  </a:lnTo>
                  <a:lnTo>
                    <a:pt x="1173" y="65"/>
                  </a:lnTo>
                  <a:lnTo>
                    <a:pt x="1196" y="77"/>
                  </a:lnTo>
                  <a:lnTo>
                    <a:pt x="1203" y="63"/>
                  </a:lnTo>
                  <a:lnTo>
                    <a:pt x="1196" y="77"/>
                  </a:lnTo>
                  <a:lnTo>
                    <a:pt x="1219" y="91"/>
                  </a:lnTo>
                  <a:lnTo>
                    <a:pt x="1226" y="77"/>
                  </a:lnTo>
                  <a:lnTo>
                    <a:pt x="1217" y="91"/>
                  </a:lnTo>
                  <a:lnTo>
                    <a:pt x="1243" y="109"/>
                  </a:lnTo>
                  <a:lnTo>
                    <a:pt x="1252" y="95"/>
                  </a:lnTo>
                  <a:lnTo>
                    <a:pt x="1243" y="107"/>
                  </a:lnTo>
                  <a:lnTo>
                    <a:pt x="1266" y="124"/>
                  </a:lnTo>
                  <a:lnTo>
                    <a:pt x="1247" y="110"/>
                  </a:lnTo>
                  <a:lnTo>
                    <a:pt x="1266" y="124"/>
                  </a:lnTo>
                  <a:lnTo>
                    <a:pt x="1292" y="143"/>
                  </a:lnTo>
                  <a:lnTo>
                    <a:pt x="1301" y="131"/>
                  </a:lnTo>
                  <a:lnTo>
                    <a:pt x="1290" y="143"/>
                  </a:lnTo>
                  <a:lnTo>
                    <a:pt x="1313" y="164"/>
                  </a:lnTo>
                  <a:lnTo>
                    <a:pt x="1315" y="164"/>
                  </a:lnTo>
                  <a:lnTo>
                    <a:pt x="1339" y="184"/>
                  </a:lnTo>
                  <a:lnTo>
                    <a:pt x="1348" y="171"/>
                  </a:lnTo>
                  <a:lnTo>
                    <a:pt x="1337" y="184"/>
                  </a:lnTo>
                  <a:lnTo>
                    <a:pt x="1362" y="206"/>
                  </a:lnTo>
                  <a:lnTo>
                    <a:pt x="1372" y="194"/>
                  </a:lnTo>
                  <a:lnTo>
                    <a:pt x="1362" y="206"/>
                  </a:lnTo>
                  <a:lnTo>
                    <a:pt x="1406" y="250"/>
                  </a:lnTo>
                  <a:lnTo>
                    <a:pt x="1416" y="238"/>
                  </a:lnTo>
                  <a:lnTo>
                    <a:pt x="1406" y="248"/>
                  </a:lnTo>
                  <a:lnTo>
                    <a:pt x="1426" y="271"/>
                  </a:lnTo>
                  <a:lnTo>
                    <a:pt x="1437" y="283"/>
                  </a:lnTo>
                  <a:lnTo>
                    <a:pt x="1426" y="273"/>
                  </a:lnTo>
                  <a:lnTo>
                    <a:pt x="1446" y="292"/>
                  </a:lnTo>
                  <a:lnTo>
                    <a:pt x="1456" y="280"/>
                  </a:lnTo>
                  <a:lnTo>
                    <a:pt x="1446" y="290"/>
                  </a:lnTo>
                  <a:lnTo>
                    <a:pt x="1463" y="309"/>
                  </a:lnTo>
                  <a:lnTo>
                    <a:pt x="1479" y="327"/>
                  </a:lnTo>
                  <a:lnTo>
                    <a:pt x="1489" y="316"/>
                  </a:lnTo>
                  <a:lnTo>
                    <a:pt x="1477" y="327"/>
                  </a:lnTo>
                  <a:lnTo>
                    <a:pt x="1491" y="344"/>
                  </a:lnTo>
                  <a:lnTo>
                    <a:pt x="1495" y="348"/>
                  </a:lnTo>
                  <a:lnTo>
                    <a:pt x="1493" y="346"/>
                  </a:lnTo>
                  <a:lnTo>
                    <a:pt x="1505" y="358"/>
                  </a:lnTo>
                  <a:lnTo>
                    <a:pt x="1515" y="346"/>
                  </a:lnTo>
                  <a:lnTo>
                    <a:pt x="1503" y="356"/>
                  </a:lnTo>
                  <a:lnTo>
                    <a:pt x="1514" y="369"/>
                  </a:lnTo>
                  <a:lnTo>
                    <a:pt x="1526" y="358"/>
                  </a:lnTo>
                  <a:lnTo>
                    <a:pt x="1514" y="369"/>
                  </a:lnTo>
                  <a:lnTo>
                    <a:pt x="1521" y="377"/>
                  </a:lnTo>
                  <a:lnTo>
                    <a:pt x="1524" y="381"/>
                  </a:lnTo>
                  <a:lnTo>
                    <a:pt x="1522" y="379"/>
                  </a:lnTo>
                  <a:lnTo>
                    <a:pt x="1533" y="390"/>
                  </a:lnTo>
                  <a:lnTo>
                    <a:pt x="1543" y="377"/>
                  </a:lnTo>
                  <a:lnTo>
                    <a:pt x="1529" y="383"/>
                  </a:lnTo>
                  <a:lnTo>
                    <a:pt x="1531" y="388"/>
                  </a:lnTo>
                  <a:lnTo>
                    <a:pt x="1531" y="391"/>
                  </a:lnTo>
                  <a:lnTo>
                    <a:pt x="1549" y="409"/>
                  </a:lnTo>
                  <a:lnTo>
                    <a:pt x="1559" y="397"/>
                  </a:lnTo>
                  <a:lnTo>
                    <a:pt x="1547" y="407"/>
                  </a:lnTo>
                  <a:lnTo>
                    <a:pt x="1557" y="419"/>
                  </a:lnTo>
                  <a:lnTo>
                    <a:pt x="1570" y="409"/>
                  </a:lnTo>
                  <a:lnTo>
                    <a:pt x="1557" y="419"/>
                  </a:lnTo>
                  <a:lnTo>
                    <a:pt x="1568" y="433"/>
                  </a:lnTo>
                  <a:lnTo>
                    <a:pt x="1582" y="451"/>
                  </a:lnTo>
                  <a:lnTo>
                    <a:pt x="1598" y="470"/>
                  </a:lnTo>
                  <a:lnTo>
                    <a:pt x="1615" y="491"/>
                  </a:lnTo>
                  <a:lnTo>
                    <a:pt x="1639" y="472"/>
                  </a:lnTo>
                  <a:lnTo>
                    <a:pt x="1622" y="451"/>
                  </a:lnTo>
                  <a:lnTo>
                    <a:pt x="1606" y="431"/>
                  </a:lnTo>
                  <a:lnTo>
                    <a:pt x="1592" y="414"/>
                  </a:lnTo>
                  <a:lnTo>
                    <a:pt x="1577" y="393"/>
                  </a:lnTo>
                  <a:lnTo>
                    <a:pt x="1582" y="398"/>
                  </a:lnTo>
                  <a:lnTo>
                    <a:pt x="1571" y="386"/>
                  </a:lnTo>
                  <a:lnTo>
                    <a:pt x="1557" y="372"/>
                  </a:lnTo>
                  <a:lnTo>
                    <a:pt x="1545" y="383"/>
                  </a:lnTo>
                  <a:lnTo>
                    <a:pt x="1561" y="377"/>
                  </a:lnTo>
                  <a:lnTo>
                    <a:pt x="1559" y="372"/>
                  </a:lnTo>
                  <a:lnTo>
                    <a:pt x="1557" y="369"/>
                  </a:lnTo>
                  <a:lnTo>
                    <a:pt x="1545" y="356"/>
                  </a:lnTo>
                  <a:lnTo>
                    <a:pt x="1533" y="367"/>
                  </a:lnTo>
                  <a:lnTo>
                    <a:pt x="1545" y="358"/>
                  </a:lnTo>
                  <a:lnTo>
                    <a:pt x="1538" y="349"/>
                  </a:lnTo>
                  <a:lnTo>
                    <a:pt x="1528" y="335"/>
                  </a:lnTo>
                  <a:lnTo>
                    <a:pt x="1538" y="348"/>
                  </a:lnTo>
                  <a:lnTo>
                    <a:pt x="1528" y="335"/>
                  </a:lnTo>
                  <a:lnTo>
                    <a:pt x="1515" y="323"/>
                  </a:lnTo>
                  <a:lnTo>
                    <a:pt x="1503" y="334"/>
                  </a:lnTo>
                  <a:lnTo>
                    <a:pt x="1515" y="325"/>
                  </a:lnTo>
                  <a:lnTo>
                    <a:pt x="1502" y="308"/>
                  </a:lnTo>
                  <a:lnTo>
                    <a:pt x="1502" y="306"/>
                  </a:lnTo>
                  <a:lnTo>
                    <a:pt x="1486" y="288"/>
                  </a:lnTo>
                  <a:lnTo>
                    <a:pt x="1468" y="269"/>
                  </a:lnTo>
                  <a:lnTo>
                    <a:pt x="1460" y="260"/>
                  </a:lnTo>
                  <a:lnTo>
                    <a:pt x="1468" y="269"/>
                  </a:lnTo>
                  <a:lnTo>
                    <a:pt x="1449" y="250"/>
                  </a:lnTo>
                  <a:lnTo>
                    <a:pt x="1437" y="260"/>
                  </a:lnTo>
                  <a:lnTo>
                    <a:pt x="1449" y="250"/>
                  </a:lnTo>
                  <a:lnTo>
                    <a:pt x="1428" y="227"/>
                  </a:lnTo>
                  <a:lnTo>
                    <a:pt x="1418" y="217"/>
                  </a:lnTo>
                  <a:lnTo>
                    <a:pt x="1428" y="227"/>
                  </a:lnTo>
                  <a:lnTo>
                    <a:pt x="1385" y="184"/>
                  </a:lnTo>
                  <a:lnTo>
                    <a:pt x="1395" y="194"/>
                  </a:lnTo>
                  <a:lnTo>
                    <a:pt x="1383" y="184"/>
                  </a:lnTo>
                  <a:lnTo>
                    <a:pt x="1358" y="161"/>
                  </a:lnTo>
                  <a:lnTo>
                    <a:pt x="1357" y="159"/>
                  </a:lnTo>
                  <a:lnTo>
                    <a:pt x="1358" y="159"/>
                  </a:lnTo>
                  <a:lnTo>
                    <a:pt x="1334" y="140"/>
                  </a:lnTo>
                  <a:lnTo>
                    <a:pt x="1323" y="152"/>
                  </a:lnTo>
                  <a:lnTo>
                    <a:pt x="1334" y="142"/>
                  </a:lnTo>
                  <a:lnTo>
                    <a:pt x="1311" y="121"/>
                  </a:lnTo>
                  <a:lnTo>
                    <a:pt x="1313" y="123"/>
                  </a:lnTo>
                  <a:lnTo>
                    <a:pt x="1310" y="119"/>
                  </a:lnTo>
                  <a:lnTo>
                    <a:pt x="1283" y="100"/>
                  </a:lnTo>
                  <a:lnTo>
                    <a:pt x="1275" y="112"/>
                  </a:lnTo>
                  <a:lnTo>
                    <a:pt x="1285" y="100"/>
                  </a:lnTo>
                  <a:lnTo>
                    <a:pt x="1262" y="82"/>
                  </a:lnTo>
                  <a:lnTo>
                    <a:pt x="1259" y="81"/>
                  </a:lnTo>
                  <a:lnTo>
                    <a:pt x="1261" y="82"/>
                  </a:lnTo>
                  <a:lnTo>
                    <a:pt x="1234" y="65"/>
                  </a:lnTo>
                  <a:lnTo>
                    <a:pt x="1245" y="72"/>
                  </a:lnTo>
                  <a:lnTo>
                    <a:pt x="1234" y="65"/>
                  </a:lnTo>
                  <a:lnTo>
                    <a:pt x="1212" y="51"/>
                  </a:lnTo>
                  <a:lnTo>
                    <a:pt x="1207" y="47"/>
                  </a:lnTo>
                  <a:lnTo>
                    <a:pt x="1210" y="49"/>
                  </a:lnTo>
                  <a:lnTo>
                    <a:pt x="1187" y="37"/>
                  </a:lnTo>
                  <a:lnTo>
                    <a:pt x="1184" y="35"/>
                  </a:lnTo>
                  <a:lnTo>
                    <a:pt x="1187" y="37"/>
                  </a:lnTo>
                  <a:lnTo>
                    <a:pt x="1165" y="28"/>
                  </a:lnTo>
                  <a:lnTo>
                    <a:pt x="1144" y="20"/>
                  </a:lnTo>
                  <a:lnTo>
                    <a:pt x="1149" y="21"/>
                  </a:lnTo>
                  <a:lnTo>
                    <a:pt x="1142" y="20"/>
                  </a:lnTo>
                  <a:lnTo>
                    <a:pt x="1123" y="13"/>
                  </a:lnTo>
                  <a:lnTo>
                    <a:pt x="1125" y="13"/>
                  </a:lnTo>
                  <a:lnTo>
                    <a:pt x="1121" y="13"/>
                  </a:lnTo>
                  <a:lnTo>
                    <a:pt x="1104" y="9"/>
                  </a:lnTo>
                  <a:lnTo>
                    <a:pt x="1090" y="6"/>
                  </a:lnTo>
                  <a:lnTo>
                    <a:pt x="1084" y="4"/>
                  </a:lnTo>
                  <a:lnTo>
                    <a:pt x="1088" y="4"/>
                  </a:lnTo>
                  <a:lnTo>
                    <a:pt x="1072" y="2"/>
                  </a:lnTo>
                  <a:lnTo>
                    <a:pt x="1060" y="2"/>
                  </a:lnTo>
                  <a:lnTo>
                    <a:pt x="1060" y="18"/>
                  </a:lnTo>
                  <a:lnTo>
                    <a:pt x="1063" y="4"/>
                  </a:lnTo>
                  <a:lnTo>
                    <a:pt x="1053" y="2"/>
                  </a:lnTo>
                  <a:lnTo>
                    <a:pt x="1048" y="0"/>
                  </a:lnTo>
                  <a:lnTo>
                    <a:pt x="1049" y="0"/>
                  </a:lnTo>
                  <a:lnTo>
                    <a:pt x="1037" y="0"/>
                  </a:lnTo>
                  <a:lnTo>
                    <a:pt x="1030" y="4"/>
                  </a:lnTo>
                  <a:lnTo>
                    <a:pt x="1037" y="18"/>
                  </a:lnTo>
                  <a:lnTo>
                    <a:pt x="1037" y="2"/>
                  </a:lnTo>
                  <a:lnTo>
                    <a:pt x="1016" y="2"/>
                  </a:lnTo>
                  <a:lnTo>
                    <a:pt x="1020" y="2"/>
                  </a:lnTo>
                  <a:lnTo>
                    <a:pt x="1015" y="4"/>
                  </a:lnTo>
                  <a:lnTo>
                    <a:pt x="1004" y="6"/>
                  </a:lnTo>
                  <a:lnTo>
                    <a:pt x="1006" y="20"/>
                  </a:lnTo>
                  <a:lnTo>
                    <a:pt x="1004" y="6"/>
                  </a:lnTo>
                  <a:lnTo>
                    <a:pt x="992" y="7"/>
                  </a:lnTo>
                  <a:lnTo>
                    <a:pt x="988" y="7"/>
                  </a:lnTo>
                  <a:lnTo>
                    <a:pt x="976" y="13"/>
                  </a:lnTo>
                  <a:lnTo>
                    <a:pt x="981" y="27"/>
                  </a:lnTo>
                  <a:lnTo>
                    <a:pt x="978" y="13"/>
                  </a:lnTo>
                  <a:lnTo>
                    <a:pt x="960" y="16"/>
                  </a:lnTo>
                  <a:lnTo>
                    <a:pt x="955" y="16"/>
                  </a:lnTo>
                  <a:lnTo>
                    <a:pt x="959" y="16"/>
                  </a:lnTo>
                  <a:lnTo>
                    <a:pt x="941" y="23"/>
                  </a:lnTo>
                  <a:lnTo>
                    <a:pt x="943" y="21"/>
                  </a:lnTo>
                  <a:lnTo>
                    <a:pt x="939" y="23"/>
                  </a:lnTo>
                  <a:lnTo>
                    <a:pt x="920" y="34"/>
                  </a:lnTo>
                  <a:lnTo>
                    <a:pt x="931" y="28"/>
                  </a:lnTo>
                  <a:lnTo>
                    <a:pt x="920" y="35"/>
                  </a:lnTo>
                  <a:lnTo>
                    <a:pt x="899" y="47"/>
                  </a:lnTo>
                  <a:lnTo>
                    <a:pt x="896" y="47"/>
                  </a:lnTo>
                  <a:lnTo>
                    <a:pt x="898" y="47"/>
                  </a:lnTo>
                  <a:lnTo>
                    <a:pt x="877" y="63"/>
                  </a:lnTo>
                  <a:lnTo>
                    <a:pt x="854" y="82"/>
                  </a:lnTo>
                  <a:lnTo>
                    <a:pt x="852" y="84"/>
                  </a:lnTo>
                  <a:lnTo>
                    <a:pt x="830" y="105"/>
                  </a:lnTo>
                  <a:lnTo>
                    <a:pt x="805" y="131"/>
                  </a:lnTo>
                  <a:lnTo>
                    <a:pt x="803" y="133"/>
                  </a:lnTo>
                  <a:lnTo>
                    <a:pt x="779" y="163"/>
                  </a:lnTo>
                  <a:lnTo>
                    <a:pt x="754" y="196"/>
                  </a:lnTo>
                  <a:lnTo>
                    <a:pt x="751" y="199"/>
                  </a:lnTo>
                  <a:lnTo>
                    <a:pt x="754" y="196"/>
                  </a:lnTo>
                  <a:lnTo>
                    <a:pt x="730" y="232"/>
                  </a:lnTo>
                  <a:lnTo>
                    <a:pt x="706" y="271"/>
                  </a:lnTo>
                  <a:lnTo>
                    <a:pt x="711" y="262"/>
                  </a:lnTo>
                  <a:lnTo>
                    <a:pt x="706" y="273"/>
                  </a:lnTo>
                  <a:lnTo>
                    <a:pt x="681" y="315"/>
                  </a:lnTo>
                  <a:lnTo>
                    <a:pt x="658" y="356"/>
                  </a:lnTo>
                  <a:lnTo>
                    <a:pt x="655" y="362"/>
                  </a:lnTo>
                  <a:lnTo>
                    <a:pt x="657" y="356"/>
                  </a:lnTo>
                  <a:lnTo>
                    <a:pt x="636" y="402"/>
                  </a:lnTo>
                  <a:lnTo>
                    <a:pt x="615" y="445"/>
                  </a:lnTo>
                  <a:lnTo>
                    <a:pt x="620" y="437"/>
                  </a:lnTo>
                  <a:lnTo>
                    <a:pt x="615" y="447"/>
                  </a:lnTo>
                  <a:lnTo>
                    <a:pt x="596" y="491"/>
                  </a:lnTo>
                  <a:lnTo>
                    <a:pt x="578" y="531"/>
                  </a:lnTo>
                  <a:lnTo>
                    <a:pt x="564" y="564"/>
                  </a:lnTo>
                  <a:lnTo>
                    <a:pt x="578" y="531"/>
                  </a:lnTo>
                  <a:lnTo>
                    <a:pt x="562" y="569"/>
                  </a:lnTo>
                  <a:lnTo>
                    <a:pt x="549" y="606"/>
                  </a:lnTo>
                  <a:lnTo>
                    <a:pt x="536" y="636"/>
                  </a:lnTo>
                  <a:lnTo>
                    <a:pt x="526" y="662"/>
                  </a:lnTo>
                  <a:lnTo>
                    <a:pt x="528" y="657"/>
                  </a:lnTo>
                  <a:lnTo>
                    <a:pt x="519" y="683"/>
                  </a:lnTo>
                  <a:lnTo>
                    <a:pt x="533" y="688"/>
                  </a:lnTo>
                  <a:lnTo>
                    <a:pt x="519" y="683"/>
                  </a:lnTo>
                  <a:lnTo>
                    <a:pt x="514" y="697"/>
                  </a:lnTo>
                  <a:lnTo>
                    <a:pt x="510" y="706"/>
                  </a:lnTo>
                  <a:lnTo>
                    <a:pt x="524" y="711"/>
                  </a:lnTo>
                  <a:lnTo>
                    <a:pt x="510" y="704"/>
                  </a:lnTo>
                  <a:lnTo>
                    <a:pt x="508" y="707"/>
                  </a:lnTo>
                  <a:lnTo>
                    <a:pt x="508" y="711"/>
                  </a:lnTo>
                  <a:lnTo>
                    <a:pt x="507" y="719"/>
                  </a:lnTo>
                  <a:lnTo>
                    <a:pt x="521" y="723"/>
                  </a:lnTo>
                  <a:lnTo>
                    <a:pt x="507" y="716"/>
                  </a:lnTo>
                  <a:lnTo>
                    <a:pt x="500" y="730"/>
                  </a:lnTo>
                  <a:lnTo>
                    <a:pt x="500" y="733"/>
                  </a:lnTo>
                  <a:lnTo>
                    <a:pt x="493" y="756"/>
                  </a:lnTo>
                  <a:lnTo>
                    <a:pt x="507" y="760"/>
                  </a:lnTo>
                  <a:lnTo>
                    <a:pt x="493" y="754"/>
                  </a:lnTo>
                  <a:lnTo>
                    <a:pt x="484" y="782"/>
                  </a:lnTo>
                  <a:lnTo>
                    <a:pt x="472" y="817"/>
                  </a:lnTo>
                  <a:lnTo>
                    <a:pt x="458" y="859"/>
                  </a:lnTo>
                  <a:lnTo>
                    <a:pt x="442" y="908"/>
                  </a:lnTo>
                  <a:lnTo>
                    <a:pt x="423" y="964"/>
                  </a:lnTo>
                  <a:lnTo>
                    <a:pt x="425" y="957"/>
                  </a:lnTo>
                  <a:lnTo>
                    <a:pt x="423" y="966"/>
                  </a:lnTo>
                  <a:lnTo>
                    <a:pt x="404" y="1028"/>
                  </a:lnTo>
                  <a:lnTo>
                    <a:pt x="384" y="1098"/>
                  </a:lnTo>
                  <a:lnTo>
                    <a:pt x="362" y="1172"/>
                  </a:lnTo>
                  <a:lnTo>
                    <a:pt x="339" y="1252"/>
                  </a:lnTo>
                  <a:lnTo>
                    <a:pt x="316" y="1339"/>
                  </a:lnTo>
                  <a:lnTo>
                    <a:pt x="292" y="1428"/>
                  </a:lnTo>
                  <a:lnTo>
                    <a:pt x="267" y="1521"/>
                  </a:lnTo>
                  <a:lnTo>
                    <a:pt x="243" y="1617"/>
                  </a:lnTo>
                  <a:lnTo>
                    <a:pt x="255" y="1568"/>
                  </a:lnTo>
                  <a:lnTo>
                    <a:pt x="194" y="1812"/>
                  </a:lnTo>
                  <a:lnTo>
                    <a:pt x="171" y="1908"/>
                  </a:lnTo>
                  <a:lnTo>
                    <a:pt x="185" y="1912"/>
                  </a:lnTo>
                  <a:lnTo>
                    <a:pt x="171" y="1908"/>
                  </a:lnTo>
                  <a:lnTo>
                    <a:pt x="147" y="2002"/>
                  </a:lnTo>
                  <a:lnTo>
                    <a:pt x="147" y="1995"/>
                  </a:lnTo>
                  <a:lnTo>
                    <a:pt x="147" y="2002"/>
                  </a:lnTo>
                  <a:lnTo>
                    <a:pt x="126" y="2095"/>
                  </a:lnTo>
                  <a:lnTo>
                    <a:pt x="105" y="2182"/>
                  </a:lnTo>
                  <a:lnTo>
                    <a:pt x="86" y="2262"/>
                  </a:lnTo>
                  <a:lnTo>
                    <a:pt x="69" y="2338"/>
                  </a:lnTo>
                  <a:lnTo>
                    <a:pt x="53" y="2406"/>
                  </a:lnTo>
                  <a:lnTo>
                    <a:pt x="39" y="2467"/>
                  </a:lnTo>
                  <a:lnTo>
                    <a:pt x="27" y="2519"/>
                  </a:lnTo>
                  <a:lnTo>
                    <a:pt x="18" y="2561"/>
                  </a:lnTo>
                  <a:lnTo>
                    <a:pt x="32" y="2564"/>
                  </a:lnTo>
                  <a:lnTo>
                    <a:pt x="18" y="2561"/>
                  </a:lnTo>
                  <a:lnTo>
                    <a:pt x="9" y="2594"/>
                  </a:lnTo>
                  <a:lnTo>
                    <a:pt x="9" y="2587"/>
                  </a:lnTo>
                  <a:lnTo>
                    <a:pt x="9" y="2594"/>
                  </a:lnTo>
                  <a:lnTo>
                    <a:pt x="4" y="2617"/>
                  </a:lnTo>
                  <a:lnTo>
                    <a:pt x="18" y="2620"/>
                  </a:lnTo>
                  <a:lnTo>
                    <a:pt x="4" y="2617"/>
                  </a:lnTo>
                  <a:lnTo>
                    <a:pt x="0" y="2629"/>
                  </a:lnTo>
                  <a:close/>
                </a:path>
              </a:pathLst>
            </a:custGeom>
            <a:solidFill>
              <a:srgbClr val="008040"/>
            </a:solidFill>
            <a:ln w="0">
              <a:solidFill>
                <a:srgbClr val="00804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49" name="Freeform 2497"/>
            <p:cNvSpPr>
              <a:spLocks/>
            </p:cNvSpPr>
            <p:nvPr/>
          </p:nvSpPr>
          <p:spPr bwMode="auto">
            <a:xfrm>
              <a:off x="568" y="1960"/>
              <a:ext cx="864" cy="842"/>
            </a:xfrm>
            <a:custGeom>
              <a:avLst/>
              <a:gdLst>
                <a:gd name="T0" fmla="*/ 42 w 1728"/>
                <a:gd name="T1" fmla="*/ 69 h 1682"/>
                <a:gd name="T2" fmla="*/ 230 w 1728"/>
                <a:gd name="T3" fmla="*/ 312 h 1682"/>
                <a:gd name="T4" fmla="*/ 319 w 1728"/>
                <a:gd name="T5" fmla="*/ 426 h 1682"/>
                <a:gd name="T6" fmla="*/ 386 w 1728"/>
                <a:gd name="T7" fmla="*/ 509 h 1682"/>
                <a:gd name="T8" fmla="*/ 408 w 1728"/>
                <a:gd name="T9" fmla="*/ 535 h 1682"/>
                <a:gd name="T10" fmla="*/ 421 w 1728"/>
                <a:gd name="T11" fmla="*/ 551 h 1682"/>
                <a:gd name="T12" fmla="*/ 424 w 1728"/>
                <a:gd name="T13" fmla="*/ 555 h 1682"/>
                <a:gd name="T14" fmla="*/ 442 w 1728"/>
                <a:gd name="T15" fmla="*/ 577 h 1682"/>
                <a:gd name="T16" fmla="*/ 464 w 1728"/>
                <a:gd name="T17" fmla="*/ 604 h 1682"/>
                <a:gd name="T18" fmla="*/ 529 w 1728"/>
                <a:gd name="T19" fmla="*/ 684 h 1682"/>
                <a:gd name="T20" fmla="*/ 618 w 1728"/>
                <a:gd name="T21" fmla="*/ 789 h 1682"/>
                <a:gd name="T22" fmla="*/ 764 w 1728"/>
                <a:gd name="T23" fmla="*/ 947 h 1682"/>
                <a:gd name="T24" fmla="*/ 808 w 1728"/>
                <a:gd name="T25" fmla="*/ 996 h 1682"/>
                <a:gd name="T26" fmla="*/ 850 w 1728"/>
                <a:gd name="T27" fmla="*/ 1036 h 1682"/>
                <a:gd name="T28" fmla="*/ 908 w 1728"/>
                <a:gd name="T29" fmla="*/ 1094 h 1682"/>
                <a:gd name="T30" fmla="*/ 925 w 1728"/>
                <a:gd name="T31" fmla="*/ 1110 h 1682"/>
                <a:gd name="T32" fmla="*/ 946 w 1728"/>
                <a:gd name="T33" fmla="*/ 1131 h 1682"/>
                <a:gd name="T34" fmla="*/ 974 w 1728"/>
                <a:gd name="T35" fmla="*/ 1159 h 1682"/>
                <a:gd name="T36" fmla="*/ 1084 w 1728"/>
                <a:gd name="T37" fmla="*/ 1256 h 1682"/>
                <a:gd name="T38" fmla="*/ 1178 w 1728"/>
                <a:gd name="T39" fmla="*/ 1335 h 1682"/>
                <a:gd name="T40" fmla="*/ 1278 w 1728"/>
                <a:gd name="T41" fmla="*/ 1412 h 1682"/>
                <a:gd name="T42" fmla="*/ 1339 w 1728"/>
                <a:gd name="T43" fmla="*/ 1455 h 1682"/>
                <a:gd name="T44" fmla="*/ 1388 w 1728"/>
                <a:gd name="T45" fmla="*/ 1490 h 1682"/>
                <a:gd name="T46" fmla="*/ 1430 w 1728"/>
                <a:gd name="T47" fmla="*/ 1516 h 1682"/>
                <a:gd name="T48" fmla="*/ 1445 w 1728"/>
                <a:gd name="T49" fmla="*/ 1529 h 1682"/>
                <a:gd name="T50" fmla="*/ 1464 w 1728"/>
                <a:gd name="T51" fmla="*/ 1539 h 1682"/>
                <a:gd name="T52" fmla="*/ 1487 w 1728"/>
                <a:gd name="T53" fmla="*/ 1553 h 1682"/>
                <a:gd name="T54" fmla="*/ 1534 w 1728"/>
                <a:gd name="T55" fmla="*/ 1583 h 1682"/>
                <a:gd name="T56" fmla="*/ 1573 w 1728"/>
                <a:gd name="T57" fmla="*/ 1605 h 1682"/>
                <a:gd name="T58" fmla="*/ 1690 w 1728"/>
                <a:gd name="T59" fmla="*/ 1670 h 1682"/>
                <a:gd name="T60" fmla="*/ 1609 w 1728"/>
                <a:gd name="T61" fmla="*/ 1591 h 1682"/>
                <a:gd name="T62" fmla="*/ 1560 w 1728"/>
                <a:gd name="T63" fmla="*/ 1581 h 1682"/>
                <a:gd name="T64" fmla="*/ 1517 w 1728"/>
                <a:gd name="T65" fmla="*/ 1536 h 1682"/>
                <a:gd name="T66" fmla="*/ 1480 w 1728"/>
                <a:gd name="T67" fmla="*/ 1513 h 1682"/>
                <a:gd name="T68" fmla="*/ 1466 w 1728"/>
                <a:gd name="T69" fmla="*/ 1504 h 1682"/>
                <a:gd name="T70" fmla="*/ 1445 w 1728"/>
                <a:gd name="T71" fmla="*/ 1509 h 1682"/>
                <a:gd name="T72" fmla="*/ 1412 w 1728"/>
                <a:gd name="T73" fmla="*/ 1469 h 1682"/>
                <a:gd name="T74" fmla="*/ 1358 w 1728"/>
                <a:gd name="T75" fmla="*/ 1433 h 1682"/>
                <a:gd name="T76" fmla="*/ 1293 w 1728"/>
                <a:gd name="T77" fmla="*/ 1386 h 1682"/>
                <a:gd name="T78" fmla="*/ 1189 w 1728"/>
                <a:gd name="T79" fmla="*/ 1323 h 1682"/>
                <a:gd name="T80" fmla="*/ 1128 w 1728"/>
                <a:gd name="T81" fmla="*/ 1251 h 1682"/>
                <a:gd name="T82" fmla="*/ 1025 w 1728"/>
                <a:gd name="T83" fmla="*/ 1162 h 1682"/>
                <a:gd name="T84" fmla="*/ 977 w 1728"/>
                <a:gd name="T85" fmla="*/ 1117 h 1682"/>
                <a:gd name="T86" fmla="*/ 946 w 1728"/>
                <a:gd name="T87" fmla="*/ 1110 h 1682"/>
                <a:gd name="T88" fmla="*/ 941 w 1728"/>
                <a:gd name="T89" fmla="*/ 1085 h 1682"/>
                <a:gd name="T90" fmla="*/ 920 w 1728"/>
                <a:gd name="T91" fmla="*/ 1063 h 1682"/>
                <a:gd name="T92" fmla="*/ 831 w 1728"/>
                <a:gd name="T93" fmla="*/ 975 h 1682"/>
                <a:gd name="T94" fmla="*/ 787 w 1728"/>
                <a:gd name="T95" fmla="*/ 926 h 1682"/>
                <a:gd name="T96" fmla="*/ 642 w 1728"/>
                <a:gd name="T97" fmla="*/ 769 h 1682"/>
                <a:gd name="T98" fmla="*/ 574 w 1728"/>
                <a:gd name="T99" fmla="*/ 687 h 1682"/>
                <a:gd name="T100" fmla="*/ 501 w 1728"/>
                <a:gd name="T101" fmla="*/ 602 h 1682"/>
                <a:gd name="T102" fmla="*/ 475 w 1728"/>
                <a:gd name="T103" fmla="*/ 570 h 1682"/>
                <a:gd name="T104" fmla="*/ 457 w 1728"/>
                <a:gd name="T105" fmla="*/ 546 h 1682"/>
                <a:gd name="T106" fmla="*/ 452 w 1728"/>
                <a:gd name="T107" fmla="*/ 546 h 1682"/>
                <a:gd name="T108" fmla="*/ 442 w 1728"/>
                <a:gd name="T109" fmla="*/ 527 h 1682"/>
                <a:gd name="T110" fmla="*/ 422 w 1728"/>
                <a:gd name="T111" fmla="*/ 502 h 1682"/>
                <a:gd name="T112" fmla="*/ 363 w 1728"/>
                <a:gd name="T113" fmla="*/ 429 h 1682"/>
                <a:gd name="T114" fmla="*/ 323 w 1728"/>
                <a:gd name="T115" fmla="*/ 380 h 1682"/>
                <a:gd name="T116" fmla="*/ 87 w 1728"/>
                <a:gd name="T117" fmla="*/ 76 h 1682"/>
                <a:gd name="T118" fmla="*/ 44 w 1728"/>
                <a:gd name="T119" fmla="*/ 24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8" h="1682">
                  <a:moveTo>
                    <a:pt x="24" y="0"/>
                  </a:moveTo>
                  <a:lnTo>
                    <a:pt x="0" y="19"/>
                  </a:lnTo>
                  <a:lnTo>
                    <a:pt x="19" y="43"/>
                  </a:lnTo>
                  <a:lnTo>
                    <a:pt x="40" y="69"/>
                  </a:lnTo>
                  <a:lnTo>
                    <a:pt x="38" y="68"/>
                  </a:lnTo>
                  <a:lnTo>
                    <a:pt x="42" y="69"/>
                  </a:lnTo>
                  <a:lnTo>
                    <a:pt x="65" y="96"/>
                  </a:lnTo>
                  <a:lnTo>
                    <a:pt x="75" y="85"/>
                  </a:lnTo>
                  <a:lnTo>
                    <a:pt x="63" y="96"/>
                  </a:lnTo>
                  <a:lnTo>
                    <a:pt x="86" y="125"/>
                  </a:lnTo>
                  <a:lnTo>
                    <a:pt x="133" y="186"/>
                  </a:lnTo>
                  <a:lnTo>
                    <a:pt x="230" y="312"/>
                  </a:lnTo>
                  <a:lnTo>
                    <a:pt x="255" y="342"/>
                  </a:lnTo>
                  <a:lnTo>
                    <a:pt x="278" y="371"/>
                  </a:lnTo>
                  <a:lnTo>
                    <a:pt x="298" y="399"/>
                  </a:lnTo>
                  <a:lnTo>
                    <a:pt x="319" y="426"/>
                  </a:lnTo>
                  <a:lnTo>
                    <a:pt x="332" y="441"/>
                  </a:lnTo>
                  <a:lnTo>
                    <a:pt x="319" y="426"/>
                  </a:lnTo>
                  <a:lnTo>
                    <a:pt x="339" y="448"/>
                  </a:lnTo>
                  <a:lnTo>
                    <a:pt x="351" y="438"/>
                  </a:lnTo>
                  <a:lnTo>
                    <a:pt x="339" y="448"/>
                  </a:lnTo>
                  <a:lnTo>
                    <a:pt x="356" y="471"/>
                  </a:lnTo>
                  <a:lnTo>
                    <a:pt x="372" y="492"/>
                  </a:lnTo>
                  <a:lnTo>
                    <a:pt x="386" y="509"/>
                  </a:lnTo>
                  <a:lnTo>
                    <a:pt x="384" y="508"/>
                  </a:lnTo>
                  <a:lnTo>
                    <a:pt x="387" y="509"/>
                  </a:lnTo>
                  <a:lnTo>
                    <a:pt x="400" y="523"/>
                  </a:lnTo>
                  <a:lnTo>
                    <a:pt x="410" y="513"/>
                  </a:lnTo>
                  <a:lnTo>
                    <a:pt x="398" y="523"/>
                  </a:lnTo>
                  <a:lnTo>
                    <a:pt x="408" y="535"/>
                  </a:lnTo>
                  <a:lnTo>
                    <a:pt x="421" y="525"/>
                  </a:lnTo>
                  <a:lnTo>
                    <a:pt x="408" y="535"/>
                  </a:lnTo>
                  <a:lnTo>
                    <a:pt x="415" y="544"/>
                  </a:lnTo>
                  <a:lnTo>
                    <a:pt x="428" y="534"/>
                  </a:lnTo>
                  <a:lnTo>
                    <a:pt x="415" y="542"/>
                  </a:lnTo>
                  <a:lnTo>
                    <a:pt x="421" y="551"/>
                  </a:lnTo>
                  <a:lnTo>
                    <a:pt x="422" y="555"/>
                  </a:lnTo>
                  <a:lnTo>
                    <a:pt x="429" y="558"/>
                  </a:lnTo>
                  <a:lnTo>
                    <a:pt x="436" y="544"/>
                  </a:lnTo>
                  <a:lnTo>
                    <a:pt x="421" y="544"/>
                  </a:lnTo>
                  <a:lnTo>
                    <a:pt x="421" y="551"/>
                  </a:lnTo>
                  <a:lnTo>
                    <a:pt x="424" y="555"/>
                  </a:lnTo>
                  <a:lnTo>
                    <a:pt x="428" y="560"/>
                  </a:lnTo>
                  <a:lnTo>
                    <a:pt x="429" y="563"/>
                  </a:lnTo>
                  <a:lnTo>
                    <a:pt x="435" y="569"/>
                  </a:lnTo>
                  <a:lnTo>
                    <a:pt x="445" y="556"/>
                  </a:lnTo>
                  <a:lnTo>
                    <a:pt x="433" y="567"/>
                  </a:lnTo>
                  <a:lnTo>
                    <a:pt x="442" y="577"/>
                  </a:lnTo>
                  <a:lnTo>
                    <a:pt x="454" y="567"/>
                  </a:lnTo>
                  <a:lnTo>
                    <a:pt x="442" y="576"/>
                  </a:lnTo>
                  <a:lnTo>
                    <a:pt x="450" y="588"/>
                  </a:lnTo>
                  <a:lnTo>
                    <a:pt x="454" y="591"/>
                  </a:lnTo>
                  <a:lnTo>
                    <a:pt x="452" y="590"/>
                  </a:lnTo>
                  <a:lnTo>
                    <a:pt x="464" y="604"/>
                  </a:lnTo>
                  <a:lnTo>
                    <a:pt x="475" y="593"/>
                  </a:lnTo>
                  <a:lnTo>
                    <a:pt x="463" y="604"/>
                  </a:lnTo>
                  <a:lnTo>
                    <a:pt x="476" y="621"/>
                  </a:lnTo>
                  <a:lnTo>
                    <a:pt x="492" y="640"/>
                  </a:lnTo>
                  <a:lnTo>
                    <a:pt x="510" y="661"/>
                  </a:lnTo>
                  <a:lnTo>
                    <a:pt x="529" y="684"/>
                  </a:lnTo>
                  <a:lnTo>
                    <a:pt x="550" y="708"/>
                  </a:lnTo>
                  <a:lnTo>
                    <a:pt x="552" y="708"/>
                  </a:lnTo>
                  <a:lnTo>
                    <a:pt x="597" y="761"/>
                  </a:lnTo>
                  <a:lnTo>
                    <a:pt x="607" y="750"/>
                  </a:lnTo>
                  <a:lnTo>
                    <a:pt x="595" y="761"/>
                  </a:lnTo>
                  <a:lnTo>
                    <a:pt x="618" y="789"/>
                  </a:lnTo>
                  <a:lnTo>
                    <a:pt x="618" y="787"/>
                  </a:lnTo>
                  <a:lnTo>
                    <a:pt x="620" y="789"/>
                  </a:lnTo>
                  <a:lnTo>
                    <a:pt x="668" y="843"/>
                  </a:lnTo>
                  <a:lnTo>
                    <a:pt x="693" y="871"/>
                  </a:lnTo>
                  <a:lnTo>
                    <a:pt x="742" y="923"/>
                  </a:lnTo>
                  <a:lnTo>
                    <a:pt x="764" y="947"/>
                  </a:lnTo>
                  <a:lnTo>
                    <a:pt x="775" y="960"/>
                  </a:lnTo>
                  <a:lnTo>
                    <a:pt x="764" y="949"/>
                  </a:lnTo>
                  <a:lnTo>
                    <a:pt x="789" y="974"/>
                  </a:lnTo>
                  <a:lnTo>
                    <a:pt x="799" y="961"/>
                  </a:lnTo>
                  <a:lnTo>
                    <a:pt x="787" y="972"/>
                  </a:lnTo>
                  <a:lnTo>
                    <a:pt x="808" y="996"/>
                  </a:lnTo>
                  <a:lnTo>
                    <a:pt x="805" y="993"/>
                  </a:lnTo>
                  <a:lnTo>
                    <a:pt x="810" y="998"/>
                  </a:lnTo>
                  <a:lnTo>
                    <a:pt x="831" y="1017"/>
                  </a:lnTo>
                  <a:lnTo>
                    <a:pt x="841" y="1005"/>
                  </a:lnTo>
                  <a:lnTo>
                    <a:pt x="831" y="1015"/>
                  </a:lnTo>
                  <a:lnTo>
                    <a:pt x="850" y="1036"/>
                  </a:lnTo>
                  <a:lnTo>
                    <a:pt x="859" y="1047"/>
                  </a:lnTo>
                  <a:lnTo>
                    <a:pt x="850" y="1038"/>
                  </a:lnTo>
                  <a:lnTo>
                    <a:pt x="897" y="1085"/>
                  </a:lnTo>
                  <a:lnTo>
                    <a:pt x="909" y="1096"/>
                  </a:lnTo>
                  <a:lnTo>
                    <a:pt x="920" y="1084"/>
                  </a:lnTo>
                  <a:lnTo>
                    <a:pt x="908" y="1094"/>
                  </a:lnTo>
                  <a:lnTo>
                    <a:pt x="916" y="1104"/>
                  </a:lnTo>
                  <a:lnTo>
                    <a:pt x="918" y="1106"/>
                  </a:lnTo>
                  <a:lnTo>
                    <a:pt x="922" y="1108"/>
                  </a:lnTo>
                  <a:lnTo>
                    <a:pt x="930" y="1113"/>
                  </a:lnTo>
                  <a:lnTo>
                    <a:pt x="937" y="1099"/>
                  </a:lnTo>
                  <a:lnTo>
                    <a:pt x="925" y="1110"/>
                  </a:lnTo>
                  <a:lnTo>
                    <a:pt x="934" y="1120"/>
                  </a:lnTo>
                  <a:lnTo>
                    <a:pt x="939" y="1125"/>
                  </a:lnTo>
                  <a:lnTo>
                    <a:pt x="936" y="1122"/>
                  </a:lnTo>
                  <a:lnTo>
                    <a:pt x="944" y="1131"/>
                  </a:lnTo>
                  <a:lnTo>
                    <a:pt x="941" y="1127"/>
                  </a:lnTo>
                  <a:lnTo>
                    <a:pt x="946" y="1131"/>
                  </a:lnTo>
                  <a:lnTo>
                    <a:pt x="955" y="1138"/>
                  </a:lnTo>
                  <a:lnTo>
                    <a:pt x="963" y="1125"/>
                  </a:lnTo>
                  <a:lnTo>
                    <a:pt x="953" y="1138"/>
                  </a:lnTo>
                  <a:lnTo>
                    <a:pt x="974" y="1159"/>
                  </a:lnTo>
                  <a:lnTo>
                    <a:pt x="967" y="1152"/>
                  </a:lnTo>
                  <a:lnTo>
                    <a:pt x="974" y="1159"/>
                  </a:lnTo>
                  <a:lnTo>
                    <a:pt x="988" y="1171"/>
                  </a:lnTo>
                  <a:lnTo>
                    <a:pt x="1004" y="1185"/>
                  </a:lnTo>
                  <a:lnTo>
                    <a:pt x="1021" y="1200"/>
                  </a:lnTo>
                  <a:lnTo>
                    <a:pt x="1040" y="1218"/>
                  </a:lnTo>
                  <a:lnTo>
                    <a:pt x="1082" y="1256"/>
                  </a:lnTo>
                  <a:lnTo>
                    <a:pt x="1084" y="1256"/>
                  </a:lnTo>
                  <a:lnTo>
                    <a:pt x="1108" y="1276"/>
                  </a:lnTo>
                  <a:lnTo>
                    <a:pt x="1131" y="1295"/>
                  </a:lnTo>
                  <a:lnTo>
                    <a:pt x="1155" y="1314"/>
                  </a:lnTo>
                  <a:lnTo>
                    <a:pt x="1164" y="1302"/>
                  </a:lnTo>
                  <a:lnTo>
                    <a:pt x="1154" y="1314"/>
                  </a:lnTo>
                  <a:lnTo>
                    <a:pt x="1178" y="1335"/>
                  </a:lnTo>
                  <a:lnTo>
                    <a:pt x="1169" y="1326"/>
                  </a:lnTo>
                  <a:lnTo>
                    <a:pt x="1180" y="1335"/>
                  </a:lnTo>
                  <a:lnTo>
                    <a:pt x="1229" y="1373"/>
                  </a:lnTo>
                  <a:lnTo>
                    <a:pt x="1251" y="1391"/>
                  </a:lnTo>
                  <a:lnTo>
                    <a:pt x="1276" y="1410"/>
                  </a:lnTo>
                  <a:lnTo>
                    <a:pt x="1278" y="1412"/>
                  </a:lnTo>
                  <a:lnTo>
                    <a:pt x="1276" y="1412"/>
                  </a:lnTo>
                  <a:lnTo>
                    <a:pt x="1321" y="1443"/>
                  </a:lnTo>
                  <a:lnTo>
                    <a:pt x="1330" y="1429"/>
                  </a:lnTo>
                  <a:lnTo>
                    <a:pt x="1321" y="1441"/>
                  </a:lnTo>
                  <a:lnTo>
                    <a:pt x="1340" y="1457"/>
                  </a:lnTo>
                  <a:lnTo>
                    <a:pt x="1339" y="1455"/>
                  </a:lnTo>
                  <a:lnTo>
                    <a:pt x="1342" y="1459"/>
                  </a:lnTo>
                  <a:lnTo>
                    <a:pt x="1361" y="1471"/>
                  </a:lnTo>
                  <a:lnTo>
                    <a:pt x="1368" y="1457"/>
                  </a:lnTo>
                  <a:lnTo>
                    <a:pt x="1360" y="1471"/>
                  </a:lnTo>
                  <a:lnTo>
                    <a:pt x="1395" y="1495"/>
                  </a:lnTo>
                  <a:lnTo>
                    <a:pt x="1388" y="1490"/>
                  </a:lnTo>
                  <a:lnTo>
                    <a:pt x="1396" y="1495"/>
                  </a:lnTo>
                  <a:lnTo>
                    <a:pt x="1410" y="1504"/>
                  </a:lnTo>
                  <a:lnTo>
                    <a:pt x="1423" y="1511"/>
                  </a:lnTo>
                  <a:lnTo>
                    <a:pt x="1430" y="1497"/>
                  </a:lnTo>
                  <a:lnTo>
                    <a:pt x="1421" y="1509"/>
                  </a:lnTo>
                  <a:lnTo>
                    <a:pt x="1430" y="1516"/>
                  </a:lnTo>
                  <a:lnTo>
                    <a:pt x="1436" y="1522"/>
                  </a:lnTo>
                  <a:lnTo>
                    <a:pt x="1438" y="1523"/>
                  </a:lnTo>
                  <a:lnTo>
                    <a:pt x="1445" y="1527"/>
                  </a:lnTo>
                  <a:lnTo>
                    <a:pt x="1452" y="1513"/>
                  </a:lnTo>
                  <a:lnTo>
                    <a:pt x="1442" y="1525"/>
                  </a:lnTo>
                  <a:lnTo>
                    <a:pt x="1445" y="1529"/>
                  </a:lnTo>
                  <a:lnTo>
                    <a:pt x="1452" y="1532"/>
                  </a:lnTo>
                  <a:lnTo>
                    <a:pt x="1459" y="1518"/>
                  </a:lnTo>
                  <a:lnTo>
                    <a:pt x="1450" y="1532"/>
                  </a:lnTo>
                  <a:lnTo>
                    <a:pt x="1456" y="1536"/>
                  </a:lnTo>
                  <a:lnTo>
                    <a:pt x="1457" y="1536"/>
                  </a:lnTo>
                  <a:lnTo>
                    <a:pt x="1464" y="1539"/>
                  </a:lnTo>
                  <a:lnTo>
                    <a:pt x="1471" y="1525"/>
                  </a:lnTo>
                  <a:lnTo>
                    <a:pt x="1463" y="1539"/>
                  </a:lnTo>
                  <a:lnTo>
                    <a:pt x="1473" y="1546"/>
                  </a:lnTo>
                  <a:lnTo>
                    <a:pt x="1468" y="1543"/>
                  </a:lnTo>
                  <a:lnTo>
                    <a:pt x="1475" y="1546"/>
                  </a:lnTo>
                  <a:lnTo>
                    <a:pt x="1487" y="1553"/>
                  </a:lnTo>
                  <a:lnTo>
                    <a:pt x="1501" y="1562"/>
                  </a:lnTo>
                  <a:lnTo>
                    <a:pt x="1508" y="1548"/>
                  </a:lnTo>
                  <a:lnTo>
                    <a:pt x="1499" y="1562"/>
                  </a:lnTo>
                  <a:lnTo>
                    <a:pt x="1515" y="1572"/>
                  </a:lnTo>
                  <a:lnTo>
                    <a:pt x="1508" y="1567"/>
                  </a:lnTo>
                  <a:lnTo>
                    <a:pt x="1534" y="1583"/>
                  </a:lnTo>
                  <a:lnTo>
                    <a:pt x="1553" y="1595"/>
                  </a:lnTo>
                  <a:lnTo>
                    <a:pt x="1555" y="1597"/>
                  </a:lnTo>
                  <a:lnTo>
                    <a:pt x="1553" y="1595"/>
                  </a:lnTo>
                  <a:lnTo>
                    <a:pt x="1574" y="1605"/>
                  </a:lnTo>
                  <a:lnTo>
                    <a:pt x="1581" y="1591"/>
                  </a:lnTo>
                  <a:lnTo>
                    <a:pt x="1573" y="1605"/>
                  </a:lnTo>
                  <a:lnTo>
                    <a:pt x="1594" y="1619"/>
                  </a:lnTo>
                  <a:lnTo>
                    <a:pt x="1594" y="1618"/>
                  </a:lnTo>
                  <a:lnTo>
                    <a:pt x="1595" y="1619"/>
                  </a:lnTo>
                  <a:lnTo>
                    <a:pt x="1618" y="1632"/>
                  </a:lnTo>
                  <a:lnTo>
                    <a:pt x="1667" y="1658"/>
                  </a:lnTo>
                  <a:lnTo>
                    <a:pt x="1690" y="1670"/>
                  </a:lnTo>
                  <a:lnTo>
                    <a:pt x="1714" y="1682"/>
                  </a:lnTo>
                  <a:lnTo>
                    <a:pt x="1728" y="1654"/>
                  </a:lnTo>
                  <a:lnTo>
                    <a:pt x="1704" y="1642"/>
                  </a:lnTo>
                  <a:lnTo>
                    <a:pt x="1681" y="1630"/>
                  </a:lnTo>
                  <a:lnTo>
                    <a:pt x="1632" y="1604"/>
                  </a:lnTo>
                  <a:lnTo>
                    <a:pt x="1609" y="1591"/>
                  </a:lnTo>
                  <a:lnTo>
                    <a:pt x="1602" y="1605"/>
                  </a:lnTo>
                  <a:lnTo>
                    <a:pt x="1611" y="1593"/>
                  </a:lnTo>
                  <a:lnTo>
                    <a:pt x="1590" y="1579"/>
                  </a:lnTo>
                  <a:lnTo>
                    <a:pt x="1588" y="1578"/>
                  </a:lnTo>
                  <a:lnTo>
                    <a:pt x="1567" y="1567"/>
                  </a:lnTo>
                  <a:lnTo>
                    <a:pt x="1560" y="1581"/>
                  </a:lnTo>
                  <a:lnTo>
                    <a:pt x="1569" y="1569"/>
                  </a:lnTo>
                  <a:lnTo>
                    <a:pt x="1550" y="1557"/>
                  </a:lnTo>
                  <a:lnTo>
                    <a:pt x="1532" y="1546"/>
                  </a:lnTo>
                  <a:lnTo>
                    <a:pt x="1524" y="1558"/>
                  </a:lnTo>
                  <a:lnTo>
                    <a:pt x="1532" y="1546"/>
                  </a:lnTo>
                  <a:lnTo>
                    <a:pt x="1517" y="1536"/>
                  </a:lnTo>
                  <a:lnTo>
                    <a:pt x="1531" y="1544"/>
                  </a:lnTo>
                  <a:lnTo>
                    <a:pt x="1503" y="1527"/>
                  </a:lnTo>
                  <a:lnTo>
                    <a:pt x="1491" y="1520"/>
                  </a:lnTo>
                  <a:lnTo>
                    <a:pt x="1482" y="1532"/>
                  </a:lnTo>
                  <a:lnTo>
                    <a:pt x="1491" y="1520"/>
                  </a:lnTo>
                  <a:lnTo>
                    <a:pt x="1480" y="1513"/>
                  </a:lnTo>
                  <a:lnTo>
                    <a:pt x="1478" y="1511"/>
                  </a:lnTo>
                  <a:lnTo>
                    <a:pt x="1471" y="1508"/>
                  </a:lnTo>
                  <a:lnTo>
                    <a:pt x="1464" y="1522"/>
                  </a:lnTo>
                  <a:lnTo>
                    <a:pt x="1473" y="1509"/>
                  </a:lnTo>
                  <a:lnTo>
                    <a:pt x="1468" y="1506"/>
                  </a:lnTo>
                  <a:lnTo>
                    <a:pt x="1466" y="1504"/>
                  </a:lnTo>
                  <a:lnTo>
                    <a:pt x="1463" y="1502"/>
                  </a:lnTo>
                  <a:lnTo>
                    <a:pt x="1456" y="1516"/>
                  </a:lnTo>
                  <a:lnTo>
                    <a:pt x="1468" y="1506"/>
                  </a:lnTo>
                  <a:lnTo>
                    <a:pt x="1463" y="1501"/>
                  </a:lnTo>
                  <a:lnTo>
                    <a:pt x="1452" y="1495"/>
                  </a:lnTo>
                  <a:lnTo>
                    <a:pt x="1445" y="1509"/>
                  </a:lnTo>
                  <a:lnTo>
                    <a:pt x="1456" y="1497"/>
                  </a:lnTo>
                  <a:lnTo>
                    <a:pt x="1449" y="1492"/>
                  </a:lnTo>
                  <a:lnTo>
                    <a:pt x="1440" y="1485"/>
                  </a:lnTo>
                  <a:lnTo>
                    <a:pt x="1438" y="1485"/>
                  </a:lnTo>
                  <a:lnTo>
                    <a:pt x="1426" y="1478"/>
                  </a:lnTo>
                  <a:lnTo>
                    <a:pt x="1412" y="1469"/>
                  </a:lnTo>
                  <a:lnTo>
                    <a:pt x="1403" y="1482"/>
                  </a:lnTo>
                  <a:lnTo>
                    <a:pt x="1412" y="1469"/>
                  </a:lnTo>
                  <a:lnTo>
                    <a:pt x="1377" y="1445"/>
                  </a:lnTo>
                  <a:lnTo>
                    <a:pt x="1386" y="1450"/>
                  </a:lnTo>
                  <a:lnTo>
                    <a:pt x="1377" y="1445"/>
                  </a:lnTo>
                  <a:lnTo>
                    <a:pt x="1358" y="1433"/>
                  </a:lnTo>
                  <a:lnTo>
                    <a:pt x="1349" y="1445"/>
                  </a:lnTo>
                  <a:lnTo>
                    <a:pt x="1360" y="1433"/>
                  </a:lnTo>
                  <a:lnTo>
                    <a:pt x="1340" y="1417"/>
                  </a:lnTo>
                  <a:lnTo>
                    <a:pt x="1337" y="1415"/>
                  </a:lnTo>
                  <a:lnTo>
                    <a:pt x="1339" y="1417"/>
                  </a:lnTo>
                  <a:lnTo>
                    <a:pt x="1293" y="1386"/>
                  </a:lnTo>
                  <a:lnTo>
                    <a:pt x="1285" y="1398"/>
                  </a:lnTo>
                  <a:lnTo>
                    <a:pt x="1295" y="1386"/>
                  </a:lnTo>
                  <a:lnTo>
                    <a:pt x="1271" y="1366"/>
                  </a:lnTo>
                  <a:lnTo>
                    <a:pt x="1248" y="1349"/>
                  </a:lnTo>
                  <a:lnTo>
                    <a:pt x="1199" y="1310"/>
                  </a:lnTo>
                  <a:lnTo>
                    <a:pt x="1189" y="1323"/>
                  </a:lnTo>
                  <a:lnTo>
                    <a:pt x="1199" y="1310"/>
                  </a:lnTo>
                  <a:lnTo>
                    <a:pt x="1175" y="1290"/>
                  </a:lnTo>
                  <a:lnTo>
                    <a:pt x="1185" y="1298"/>
                  </a:lnTo>
                  <a:lnTo>
                    <a:pt x="1175" y="1290"/>
                  </a:lnTo>
                  <a:lnTo>
                    <a:pt x="1150" y="1270"/>
                  </a:lnTo>
                  <a:lnTo>
                    <a:pt x="1128" y="1251"/>
                  </a:lnTo>
                  <a:lnTo>
                    <a:pt x="1103" y="1232"/>
                  </a:lnTo>
                  <a:lnTo>
                    <a:pt x="1093" y="1244"/>
                  </a:lnTo>
                  <a:lnTo>
                    <a:pt x="1103" y="1234"/>
                  </a:lnTo>
                  <a:lnTo>
                    <a:pt x="1061" y="1195"/>
                  </a:lnTo>
                  <a:lnTo>
                    <a:pt x="1042" y="1178"/>
                  </a:lnTo>
                  <a:lnTo>
                    <a:pt x="1025" y="1162"/>
                  </a:lnTo>
                  <a:lnTo>
                    <a:pt x="1009" y="1148"/>
                  </a:lnTo>
                  <a:lnTo>
                    <a:pt x="995" y="1136"/>
                  </a:lnTo>
                  <a:lnTo>
                    <a:pt x="984" y="1146"/>
                  </a:lnTo>
                  <a:lnTo>
                    <a:pt x="997" y="1136"/>
                  </a:lnTo>
                  <a:lnTo>
                    <a:pt x="976" y="1115"/>
                  </a:lnTo>
                  <a:lnTo>
                    <a:pt x="977" y="1117"/>
                  </a:lnTo>
                  <a:lnTo>
                    <a:pt x="974" y="1113"/>
                  </a:lnTo>
                  <a:lnTo>
                    <a:pt x="965" y="1106"/>
                  </a:lnTo>
                  <a:lnTo>
                    <a:pt x="955" y="1118"/>
                  </a:lnTo>
                  <a:lnTo>
                    <a:pt x="967" y="1108"/>
                  </a:lnTo>
                  <a:lnTo>
                    <a:pt x="958" y="1099"/>
                  </a:lnTo>
                  <a:lnTo>
                    <a:pt x="946" y="1110"/>
                  </a:lnTo>
                  <a:lnTo>
                    <a:pt x="958" y="1101"/>
                  </a:lnTo>
                  <a:lnTo>
                    <a:pt x="950" y="1091"/>
                  </a:lnTo>
                  <a:lnTo>
                    <a:pt x="946" y="1087"/>
                  </a:lnTo>
                  <a:lnTo>
                    <a:pt x="937" y="1082"/>
                  </a:lnTo>
                  <a:lnTo>
                    <a:pt x="929" y="1094"/>
                  </a:lnTo>
                  <a:lnTo>
                    <a:pt x="941" y="1085"/>
                  </a:lnTo>
                  <a:lnTo>
                    <a:pt x="932" y="1075"/>
                  </a:lnTo>
                  <a:lnTo>
                    <a:pt x="929" y="1070"/>
                  </a:lnTo>
                  <a:lnTo>
                    <a:pt x="930" y="1071"/>
                  </a:lnTo>
                  <a:lnTo>
                    <a:pt x="918" y="1061"/>
                  </a:lnTo>
                  <a:lnTo>
                    <a:pt x="908" y="1073"/>
                  </a:lnTo>
                  <a:lnTo>
                    <a:pt x="920" y="1063"/>
                  </a:lnTo>
                  <a:lnTo>
                    <a:pt x="873" y="1015"/>
                  </a:lnTo>
                  <a:lnTo>
                    <a:pt x="860" y="1026"/>
                  </a:lnTo>
                  <a:lnTo>
                    <a:pt x="873" y="1015"/>
                  </a:lnTo>
                  <a:lnTo>
                    <a:pt x="854" y="995"/>
                  </a:lnTo>
                  <a:lnTo>
                    <a:pt x="852" y="995"/>
                  </a:lnTo>
                  <a:lnTo>
                    <a:pt x="831" y="975"/>
                  </a:lnTo>
                  <a:lnTo>
                    <a:pt x="820" y="986"/>
                  </a:lnTo>
                  <a:lnTo>
                    <a:pt x="833" y="975"/>
                  </a:lnTo>
                  <a:lnTo>
                    <a:pt x="812" y="951"/>
                  </a:lnTo>
                  <a:lnTo>
                    <a:pt x="787" y="926"/>
                  </a:lnTo>
                  <a:lnTo>
                    <a:pt x="775" y="937"/>
                  </a:lnTo>
                  <a:lnTo>
                    <a:pt x="787" y="926"/>
                  </a:lnTo>
                  <a:lnTo>
                    <a:pt x="764" y="902"/>
                  </a:lnTo>
                  <a:lnTo>
                    <a:pt x="716" y="850"/>
                  </a:lnTo>
                  <a:lnTo>
                    <a:pt x="691" y="822"/>
                  </a:lnTo>
                  <a:lnTo>
                    <a:pt x="642" y="768"/>
                  </a:lnTo>
                  <a:lnTo>
                    <a:pt x="630" y="778"/>
                  </a:lnTo>
                  <a:lnTo>
                    <a:pt x="642" y="769"/>
                  </a:lnTo>
                  <a:lnTo>
                    <a:pt x="620" y="741"/>
                  </a:lnTo>
                  <a:lnTo>
                    <a:pt x="621" y="743"/>
                  </a:lnTo>
                  <a:lnTo>
                    <a:pt x="620" y="740"/>
                  </a:lnTo>
                  <a:lnTo>
                    <a:pt x="574" y="687"/>
                  </a:lnTo>
                  <a:lnTo>
                    <a:pt x="562" y="698"/>
                  </a:lnTo>
                  <a:lnTo>
                    <a:pt x="574" y="687"/>
                  </a:lnTo>
                  <a:lnTo>
                    <a:pt x="553" y="663"/>
                  </a:lnTo>
                  <a:lnTo>
                    <a:pt x="534" y="640"/>
                  </a:lnTo>
                  <a:lnTo>
                    <a:pt x="522" y="651"/>
                  </a:lnTo>
                  <a:lnTo>
                    <a:pt x="534" y="642"/>
                  </a:lnTo>
                  <a:lnTo>
                    <a:pt x="517" y="621"/>
                  </a:lnTo>
                  <a:lnTo>
                    <a:pt x="501" y="602"/>
                  </a:lnTo>
                  <a:lnTo>
                    <a:pt x="487" y="584"/>
                  </a:lnTo>
                  <a:lnTo>
                    <a:pt x="489" y="584"/>
                  </a:lnTo>
                  <a:lnTo>
                    <a:pt x="487" y="583"/>
                  </a:lnTo>
                  <a:lnTo>
                    <a:pt x="475" y="569"/>
                  </a:lnTo>
                  <a:lnTo>
                    <a:pt x="463" y="579"/>
                  </a:lnTo>
                  <a:lnTo>
                    <a:pt x="475" y="570"/>
                  </a:lnTo>
                  <a:lnTo>
                    <a:pt x="466" y="558"/>
                  </a:lnTo>
                  <a:lnTo>
                    <a:pt x="463" y="553"/>
                  </a:lnTo>
                  <a:lnTo>
                    <a:pt x="466" y="558"/>
                  </a:lnTo>
                  <a:lnTo>
                    <a:pt x="457" y="548"/>
                  </a:lnTo>
                  <a:lnTo>
                    <a:pt x="454" y="542"/>
                  </a:lnTo>
                  <a:lnTo>
                    <a:pt x="457" y="546"/>
                  </a:lnTo>
                  <a:lnTo>
                    <a:pt x="452" y="541"/>
                  </a:lnTo>
                  <a:lnTo>
                    <a:pt x="440" y="551"/>
                  </a:lnTo>
                  <a:lnTo>
                    <a:pt x="454" y="542"/>
                  </a:lnTo>
                  <a:lnTo>
                    <a:pt x="450" y="537"/>
                  </a:lnTo>
                  <a:lnTo>
                    <a:pt x="436" y="546"/>
                  </a:lnTo>
                  <a:lnTo>
                    <a:pt x="452" y="546"/>
                  </a:lnTo>
                  <a:lnTo>
                    <a:pt x="452" y="535"/>
                  </a:lnTo>
                  <a:lnTo>
                    <a:pt x="443" y="530"/>
                  </a:lnTo>
                  <a:lnTo>
                    <a:pt x="440" y="528"/>
                  </a:lnTo>
                  <a:lnTo>
                    <a:pt x="433" y="542"/>
                  </a:lnTo>
                  <a:lnTo>
                    <a:pt x="447" y="535"/>
                  </a:lnTo>
                  <a:lnTo>
                    <a:pt x="442" y="527"/>
                  </a:lnTo>
                  <a:lnTo>
                    <a:pt x="440" y="523"/>
                  </a:lnTo>
                  <a:lnTo>
                    <a:pt x="440" y="525"/>
                  </a:lnTo>
                  <a:lnTo>
                    <a:pt x="433" y="516"/>
                  </a:lnTo>
                  <a:lnTo>
                    <a:pt x="422" y="502"/>
                  </a:lnTo>
                  <a:lnTo>
                    <a:pt x="433" y="515"/>
                  </a:lnTo>
                  <a:lnTo>
                    <a:pt x="422" y="502"/>
                  </a:lnTo>
                  <a:lnTo>
                    <a:pt x="410" y="488"/>
                  </a:lnTo>
                  <a:lnTo>
                    <a:pt x="398" y="499"/>
                  </a:lnTo>
                  <a:lnTo>
                    <a:pt x="410" y="490"/>
                  </a:lnTo>
                  <a:lnTo>
                    <a:pt x="396" y="473"/>
                  </a:lnTo>
                  <a:lnTo>
                    <a:pt x="380" y="452"/>
                  </a:lnTo>
                  <a:lnTo>
                    <a:pt x="363" y="429"/>
                  </a:lnTo>
                  <a:lnTo>
                    <a:pt x="356" y="419"/>
                  </a:lnTo>
                  <a:lnTo>
                    <a:pt x="363" y="427"/>
                  </a:lnTo>
                  <a:lnTo>
                    <a:pt x="344" y="405"/>
                  </a:lnTo>
                  <a:lnTo>
                    <a:pt x="332" y="415"/>
                  </a:lnTo>
                  <a:lnTo>
                    <a:pt x="344" y="406"/>
                  </a:lnTo>
                  <a:lnTo>
                    <a:pt x="323" y="380"/>
                  </a:lnTo>
                  <a:lnTo>
                    <a:pt x="302" y="352"/>
                  </a:lnTo>
                  <a:lnTo>
                    <a:pt x="279" y="323"/>
                  </a:lnTo>
                  <a:lnTo>
                    <a:pt x="255" y="293"/>
                  </a:lnTo>
                  <a:lnTo>
                    <a:pt x="157" y="167"/>
                  </a:lnTo>
                  <a:lnTo>
                    <a:pt x="110" y="106"/>
                  </a:lnTo>
                  <a:lnTo>
                    <a:pt x="87" y="76"/>
                  </a:lnTo>
                  <a:lnTo>
                    <a:pt x="89" y="76"/>
                  </a:lnTo>
                  <a:lnTo>
                    <a:pt x="87" y="75"/>
                  </a:lnTo>
                  <a:lnTo>
                    <a:pt x="65" y="48"/>
                  </a:lnTo>
                  <a:lnTo>
                    <a:pt x="52" y="59"/>
                  </a:lnTo>
                  <a:lnTo>
                    <a:pt x="65" y="50"/>
                  </a:lnTo>
                  <a:lnTo>
                    <a:pt x="44" y="24"/>
                  </a:lnTo>
                  <a:lnTo>
                    <a:pt x="24" y="0"/>
                  </a:lnTo>
                  <a:close/>
                </a:path>
              </a:pathLst>
            </a:custGeom>
            <a:solidFill>
              <a:srgbClr val="008040"/>
            </a:solidFill>
            <a:ln w="0">
              <a:solidFill>
                <a:srgbClr val="00804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50" name="Freeform 2498"/>
            <p:cNvSpPr>
              <a:spLocks/>
            </p:cNvSpPr>
            <p:nvPr/>
          </p:nvSpPr>
          <p:spPr bwMode="auto">
            <a:xfrm>
              <a:off x="1426" y="2788"/>
              <a:ext cx="791" cy="219"/>
            </a:xfrm>
            <a:custGeom>
              <a:avLst/>
              <a:gdLst>
                <a:gd name="T0" fmla="*/ 75 w 1583"/>
                <a:gd name="T1" fmla="*/ 65 h 438"/>
                <a:gd name="T2" fmla="*/ 145 w 1583"/>
                <a:gd name="T3" fmla="*/ 81 h 438"/>
                <a:gd name="T4" fmla="*/ 176 w 1583"/>
                <a:gd name="T5" fmla="*/ 114 h 438"/>
                <a:gd name="T6" fmla="*/ 229 w 1583"/>
                <a:gd name="T7" fmla="*/ 135 h 438"/>
                <a:gd name="T8" fmla="*/ 241 w 1583"/>
                <a:gd name="T9" fmla="*/ 140 h 438"/>
                <a:gd name="T10" fmla="*/ 253 w 1583"/>
                <a:gd name="T11" fmla="*/ 145 h 438"/>
                <a:gd name="T12" fmla="*/ 298 w 1583"/>
                <a:gd name="T13" fmla="*/ 163 h 438"/>
                <a:gd name="T14" fmla="*/ 349 w 1583"/>
                <a:gd name="T15" fmla="*/ 182 h 438"/>
                <a:gd name="T16" fmla="*/ 398 w 1583"/>
                <a:gd name="T17" fmla="*/ 182 h 438"/>
                <a:gd name="T18" fmla="*/ 438 w 1583"/>
                <a:gd name="T19" fmla="*/ 213 h 438"/>
                <a:gd name="T20" fmla="*/ 585 w 1583"/>
                <a:gd name="T21" fmla="*/ 260 h 438"/>
                <a:gd name="T22" fmla="*/ 649 w 1583"/>
                <a:gd name="T23" fmla="*/ 278 h 438"/>
                <a:gd name="T24" fmla="*/ 703 w 1583"/>
                <a:gd name="T25" fmla="*/ 292 h 438"/>
                <a:gd name="T26" fmla="*/ 742 w 1583"/>
                <a:gd name="T27" fmla="*/ 301 h 438"/>
                <a:gd name="T28" fmla="*/ 759 w 1583"/>
                <a:gd name="T29" fmla="*/ 304 h 438"/>
                <a:gd name="T30" fmla="*/ 763 w 1583"/>
                <a:gd name="T31" fmla="*/ 308 h 438"/>
                <a:gd name="T32" fmla="*/ 794 w 1583"/>
                <a:gd name="T33" fmla="*/ 314 h 438"/>
                <a:gd name="T34" fmla="*/ 862 w 1583"/>
                <a:gd name="T35" fmla="*/ 328 h 438"/>
                <a:gd name="T36" fmla="*/ 908 w 1583"/>
                <a:gd name="T37" fmla="*/ 321 h 438"/>
                <a:gd name="T38" fmla="*/ 1002 w 1583"/>
                <a:gd name="T39" fmla="*/ 341 h 438"/>
                <a:gd name="T40" fmla="*/ 1047 w 1583"/>
                <a:gd name="T41" fmla="*/ 365 h 438"/>
                <a:gd name="T42" fmla="*/ 1140 w 1583"/>
                <a:gd name="T43" fmla="*/ 383 h 438"/>
                <a:gd name="T44" fmla="*/ 1183 w 1583"/>
                <a:gd name="T45" fmla="*/ 372 h 438"/>
                <a:gd name="T46" fmla="*/ 1241 w 1583"/>
                <a:gd name="T47" fmla="*/ 397 h 438"/>
                <a:gd name="T48" fmla="*/ 1265 w 1583"/>
                <a:gd name="T49" fmla="*/ 400 h 438"/>
                <a:gd name="T50" fmla="*/ 1281 w 1583"/>
                <a:gd name="T51" fmla="*/ 404 h 438"/>
                <a:gd name="T52" fmla="*/ 1335 w 1583"/>
                <a:gd name="T53" fmla="*/ 410 h 438"/>
                <a:gd name="T54" fmla="*/ 1424 w 1583"/>
                <a:gd name="T55" fmla="*/ 421 h 438"/>
                <a:gd name="T56" fmla="*/ 1487 w 1583"/>
                <a:gd name="T57" fmla="*/ 428 h 438"/>
                <a:gd name="T58" fmla="*/ 1581 w 1583"/>
                <a:gd name="T59" fmla="*/ 438 h 438"/>
                <a:gd name="T60" fmla="*/ 1491 w 1583"/>
                <a:gd name="T61" fmla="*/ 397 h 438"/>
                <a:gd name="T62" fmla="*/ 1440 w 1583"/>
                <a:gd name="T63" fmla="*/ 391 h 438"/>
                <a:gd name="T64" fmla="*/ 1356 w 1583"/>
                <a:gd name="T65" fmla="*/ 381 h 438"/>
                <a:gd name="T66" fmla="*/ 1297 w 1583"/>
                <a:gd name="T67" fmla="*/ 372 h 438"/>
                <a:gd name="T68" fmla="*/ 1267 w 1583"/>
                <a:gd name="T69" fmla="*/ 386 h 438"/>
                <a:gd name="T70" fmla="*/ 1258 w 1583"/>
                <a:gd name="T71" fmla="*/ 369 h 438"/>
                <a:gd name="T72" fmla="*/ 1201 w 1583"/>
                <a:gd name="T73" fmla="*/ 376 h 438"/>
                <a:gd name="T74" fmla="*/ 1166 w 1583"/>
                <a:gd name="T75" fmla="*/ 353 h 438"/>
                <a:gd name="T76" fmla="*/ 1101 w 1583"/>
                <a:gd name="T77" fmla="*/ 344 h 438"/>
                <a:gd name="T78" fmla="*/ 1026 w 1583"/>
                <a:gd name="T79" fmla="*/ 346 h 438"/>
                <a:gd name="T80" fmla="*/ 981 w 1583"/>
                <a:gd name="T81" fmla="*/ 323 h 438"/>
                <a:gd name="T82" fmla="*/ 888 w 1583"/>
                <a:gd name="T83" fmla="*/ 304 h 438"/>
                <a:gd name="T84" fmla="*/ 831 w 1583"/>
                <a:gd name="T85" fmla="*/ 292 h 438"/>
                <a:gd name="T86" fmla="*/ 791 w 1583"/>
                <a:gd name="T87" fmla="*/ 281 h 438"/>
                <a:gd name="T88" fmla="*/ 766 w 1583"/>
                <a:gd name="T89" fmla="*/ 274 h 438"/>
                <a:gd name="T90" fmla="*/ 761 w 1583"/>
                <a:gd name="T91" fmla="*/ 274 h 438"/>
                <a:gd name="T92" fmla="*/ 733 w 1583"/>
                <a:gd name="T93" fmla="*/ 283 h 438"/>
                <a:gd name="T94" fmla="*/ 696 w 1583"/>
                <a:gd name="T95" fmla="*/ 259 h 438"/>
                <a:gd name="T96" fmla="*/ 616 w 1583"/>
                <a:gd name="T97" fmla="*/ 236 h 438"/>
                <a:gd name="T98" fmla="*/ 497 w 1583"/>
                <a:gd name="T99" fmla="*/ 201 h 438"/>
                <a:gd name="T100" fmla="*/ 421 w 1583"/>
                <a:gd name="T101" fmla="*/ 191 h 438"/>
                <a:gd name="T102" fmla="*/ 381 w 1583"/>
                <a:gd name="T103" fmla="*/ 161 h 438"/>
                <a:gd name="T104" fmla="*/ 325 w 1583"/>
                <a:gd name="T105" fmla="*/ 138 h 438"/>
                <a:gd name="T106" fmla="*/ 251 w 1583"/>
                <a:gd name="T107" fmla="*/ 110 h 438"/>
                <a:gd name="T108" fmla="*/ 255 w 1583"/>
                <a:gd name="T109" fmla="*/ 112 h 438"/>
                <a:gd name="T110" fmla="*/ 248 w 1583"/>
                <a:gd name="T111" fmla="*/ 109 h 438"/>
                <a:gd name="T112" fmla="*/ 175 w 1583"/>
                <a:gd name="T113" fmla="*/ 79 h 438"/>
                <a:gd name="T114" fmla="*/ 171 w 1583"/>
                <a:gd name="T115" fmla="*/ 75 h 438"/>
                <a:gd name="T116" fmla="*/ 110 w 1583"/>
                <a:gd name="T117" fmla="*/ 47 h 438"/>
                <a:gd name="T118" fmla="*/ 14 w 1583"/>
                <a:gd name="T11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3" h="438">
                  <a:moveTo>
                    <a:pt x="14" y="0"/>
                  </a:moveTo>
                  <a:lnTo>
                    <a:pt x="0" y="28"/>
                  </a:lnTo>
                  <a:lnTo>
                    <a:pt x="26" y="42"/>
                  </a:lnTo>
                  <a:lnTo>
                    <a:pt x="49" y="54"/>
                  </a:lnTo>
                  <a:lnTo>
                    <a:pt x="45" y="53"/>
                  </a:lnTo>
                  <a:lnTo>
                    <a:pt x="51" y="54"/>
                  </a:lnTo>
                  <a:lnTo>
                    <a:pt x="75" y="65"/>
                  </a:lnTo>
                  <a:lnTo>
                    <a:pt x="80" y="51"/>
                  </a:lnTo>
                  <a:lnTo>
                    <a:pt x="73" y="65"/>
                  </a:lnTo>
                  <a:lnTo>
                    <a:pt x="96" y="75"/>
                  </a:lnTo>
                  <a:lnTo>
                    <a:pt x="124" y="89"/>
                  </a:lnTo>
                  <a:lnTo>
                    <a:pt x="119" y="88"/>
                  </a:lnTo>
                  <a:lnTo>
                    <a:pt x="140" y="96"/>
                  </a:lnTo>
                  <a:lnTo>
                    <a:pt x="145" y="81"/>
                  </a:lnTo>
                  <a:lnTo>
                    <a:pt x="140" y="95"/>
                  </a:lnTo>
                  <a:lnTo>
                    <a:pt x="159" y="103"/>
                  </a:lnTo>
                  <a:lnTo>
                    <a:pt x="164" y="89"/>
                  </a:lnTo>
                  <a:lnTo>
                    <a:pt x="157" y="103"/>
                  </a:lnTo>
                  <a:lnTo>
                    <a:pt x="175" y="112"/>
                  </a:lnTo>
                  <a:lnTo>
                    <a:pt x="180" y="116"/>
                  </a:lnTo>
                  <a:lnTo>
                    <a:pt x="176" y="114"/>
                  </a:lnTo>
                  <a:lnTo>
                    <a:pt x="194" y="121"/>
                  </a:lnTo>
                  <a:lnTo>
                    <a:pt x="199" y="105"/>
                  </a:lnTo>
                  <a:lnTo>
                    <a:pt x="194" y="119"/>
                  </a:lnTo>
                  <a:lnTo>
                    <a:pt x="218" y="129"/>
                  </a:lnTo>
                  <a:lnTo>
                    <a:pt x="223" y="133"/>
                  </a:lnTo>
                  <a:lnTo>
                    <a:pt x="218" y="131"/>
                  </a:lnTo>
                  <a:lnTo>
                    <a:pt x="229" y="135"/>
                  </a:lnTo>
                  <a:lnTo>
                    <a:pt x="234" y="119"/>
                  </a:lnTo>
                  <a:lnTo>
                    <a:pt x="227" y="133"/>
                  </a:lnTo>
                  <a:lnTo>
                    <a:pt x="237" y="138"/>
                  </a:lnTo>
                  <a:lnTo>
                    <a:pt x="244" y="140"/>
                  </a:lnTo>
                  <a:lnTo>
                    <a:pt x="248" y="124"/>
                  </a:lnTo>
                  <a:lnTo>
                    <a:pt x="237" y="136"/>
                  </a:lnTo>
                  <a:lnTo>
                    <a:pt x="241" y="140"/>
                  </a:lnTo>
                  <a:lnTo>
                    <a:pt x="244" y="142"/>
                  </a:lnTo>
                  <a:lnTo>
                    <a:pt x="250" y="143"/>
                  </a:lnTo>
                  <a:lnTo>
                    <a:pt x="255" y="128"/>
                  </a:lnTo>
                  <a:lnTo>
                    <a:pt x="248" y="142"/>
                  </a:lnTo>
                  <a:lnTo>
                    <a:pt x="251" y="143"/>
                  </a:lnTo>
                  <a:lnTo>
                    <a:pt x="257" y="147"/>
                  </a:lnTo>
                  <a:lnTo>
                    <a:pt x="253" y="145"/>
                  </a:lnTo>
                  <a:lnTo>
                    <a:pt x="271" y="152"/>
                  </a:lnTo>
                  <a:lnTo>
                    <a:pt x="276" y="136"/>
                  </a:lnTo>
                  <a:lnTo>
                    <a:pt x="271" y="150"/>
                  </a:lnTo>
                  <a:lnTo>
                    <a:pt x="283" y="156"/>
                  </a:lnTo>
                  <a:lnTo>
                    <a:pt x="288" y="159"/>
                  </a:lnTo>
                  <a:lnTo>
                    <a:pt x="283" y="157"/>
                  </a:lnTo>
                  <a:lnTo>
                    <a:pt x="298" y="163"/>
                  </a:lnTo>
                  <a:lnTo>
                    <a:pt x="312" y="168"/>
                  </a:lnTo>
                  <a:lnTo>
                    <a:pt x="318" y="152"/>
                  </a:lnTo>
                  <a:lnTo>
                    <a:pt x="312" y="168"/>
                  </a:lnTo>
                  <a:lnTo>
                    <a:pt x="330" y="175"/>
                  </a:lnTo>
                  <a:lnTo>
                    <a:pt x="335" y="159"/>
                  </a:lnTo>
                  <a:lnTo>
                    <a:pt x="330" y="173"/>
                  </a:lnTo>
                  <a:lnTo>
                    <a:pt x="349" y="182"/>
                  </a:lnTo>
                  <a:lnTo>
                    <a:pt x="353" y="184"/>
                  </a:lnTo>
                  <a:lnTo>
                    <a:pt x="349" y="184"/>
                  </a:lnTo>
                  <a:lnTo>
                    <a:pt x="370" y="191"/>
                  </a:lnTo>
                  <a:lnTo>
                    <a:pt x="360" y="187"/>
                  </a:lnTo>
                  <a:lnTo>
                    <a:pt x="372" y="191"/>
                  </a:lnTo>
                  <a:lnTo>
                    <a:pt x="394" y="198"/>
                  </a:lnTo>
                  <a:lnTo>
                    <a:pt x="398" y="182"/>
                  </a:lnTo>
                  <a:lnTo>
                    <a:pt x="393" y="198"/>
                  </a:lnTo>
                  <a:lnTo>
                    <a:pt x="415" y="206"/>
                  </a:lnTo>
                  <a:lnTo>
                    <a:pt x="408" y="203"/>
                  </a:lnTo>
                  <a:lnTo>
                    <a:pt x="417" y="206"/>
                  </a:lnTo>
                  <a:lnTo>
                    <a:pt x="440" y="213"/>
                  </a:lnTo>
                  <a:lnTo>
                    <a:pt x="443" y="198"/>
                  </a:lnTo>
                  <a:lnTo>
                    <a:pt x="438" y="213"/>
                  </a:lnTo>
                  <a:lnTo>
                    <a:pt x="487" y="231"/>
                  </a:lnTo>
                  <a:lnTo>
                    <a:pt x="484" y="229"/>
                  </a:lnTo>
                  <a:lnTo>
                    <a:pt x="489" y="231"/>
                  </a:lnTo>
                  <a:lnTo>
                    <a:pt x="562" y="252"/>
                  </a:lnTo>
                  <a:lnTo>
                    <a:pt x="566" y="236"/>
                  </a:lnTo>
                  <a:lnTo>
                    <a:pt x="560" y="252"/>
                  </a:lnTo>
                  <a:lnTo>
                    <a:pt x="585" y="260"/>
                  </a:lnTo>
                  <a:lnTo>
                    <a:pt x="581" y="259"/>
                  </a:lnTo>
                  <a:lnTo>
                    <a:pt x="586" y="260"/>
                  </a:lnTo>
                  <a:lnTo>
                    <a:pt x="609" y="266"/>
                  </a:lnTo>
                  <a:lnTo>
                    <a:pt x="630" y="271"/>
                  </a:lnTo>
                  <a:lnTo>
                    <a:pt x="634" y="255"/>
                  </a:lnTo>
                  <a:lnTo>
                    <a:pt x="628" y="271"/>
                  </a:lnTo>
                  <a:lnTo>
                    <a:pt x="649" y="278"/>
                  </a:lnTo>
                  <a:lnTo>
                    <a:pt x="646" y="276"/>
                  </a:lnTo>
                  <a:lnTo>
                    <a:pt x="651" y="278"/>
                  </a:lnTo>
                  <a:lnTo>
                    <a:pt x="670" y="283"/>
                  </a:lnTo>
                  <a:lnTo>
                    <a:pt x="688" y="288"/>
                  </a:lnTo>
                  <a:lnTo>
                    <a:pt x="684" y="287"/>
                  </a:lnTo>
                  <a:lnTo>
                    <a:pt x="688" y="288"/>
                  </a:lnTo>
                  <a:lnTo>
                    <a:pt x="703" y="292"/>
                  </a:lnTo>
                  <a:lnTo>
                    <a:pt x="717" y="295"/>
                  </a:lnTo>
                  <a:lnTo>
                    <a:pt x="721" y="280"/>
                  </a:lnTo>
                  <a:lnTo>
                    <a:pt x="717" y="295"/>
                  </a:lnTo>
                  <a:lnTo>
                    <a:pt x="730" y="299"/>
                  </a:lnTo>
                  <a:lnTo>
                    <a:pt x="726" y="297"/>
                  </a:lnTo>
                  <a:lnTo>
                    <a:pt x="731" y="299"/>
                  </a:lnTo>
                  <a:lnTo>
                    <a:pt x="742" y="301"/>
                  </a:lnTo>
                  <a:lnTo>
                    <a:pt x="744" y="285"/>
                  </a:lnTo>
                  <a:lnTo>
                    <a:pt x="740" y="301"/>
                  </a:lnTo>
                  <a:lnTo>
                    <a:pt x="747" y="302"/>
                  </a:lnTo>
                  <a:lnTo>
                    <a:pt x="751" y="287"/>
                  </a:lnTo>
                  <a:lnTo>
                    <a:pt x="745" y="302"/>
                  </a:lnTo>
                  <a:lnTo>
                    <a:pt x="751" y="304"/>
                  </a:lnTo>
                  <a:lnTo>
                    <a:pt x="759" y="304"/>
                  </a:lnTo>
                  <a:lnTo>
                    <a:pt x="759" y="288"/>
                  </a:lnTo>
                  <a:lnTo>
                    <a:pt x="749" y="301"/>
                  </a:lnTo>
                  <a:lnTo>
                    <a:pt x="754" y="306"/>
                  </a:lnTo>
                  <a:lnTo>
                    <a:pt x="763" y="306"/>
                  </a:lnTo>
                  <a:lnTo>
                    <a:pt x="763" y="290"/>
                  </a:lnTo>
                  <a:lnTo>
                    <a:pt x="758" y="306"/>
                  </a:lnTo>
                  <a:lnTo>
                    <a:pt x="763" y="308"/>
                  </a:lnTo>
                  <a:lnTo>
                    <a:pt x="775" y="308"/>
                  </a:lnTo>
                  <a:lnTo>
                    <a:pt x="775" y="292"/>
                  </a:lnTo>
                  <a:lnTo>
                    <a:pt x="770" y="308"/>
                  </a:lnTo>
                  <a:lnTo>
                    <a:pt x="780" y="311"/>
                  </a:lnTo>
                  <a:lnTo>
                    <a:pt x="775" y="309"/>
                  </a:lnTo>
                  <a:lnTo>
                    <a:pt x="782" y="311"/>
                  </a:lnTo>
                  <a:lnTo>
                    <a:pt x="794" y="314"/>
                  </a:lnTo>
                  <a:lnTo>
                    <a:pt x="787" y="313"/>
                  </a:lnTo>
                  <a:lnTo>
                    <a:pt x="808" y="318"/>
                  </a:lnTo>
                  <a:lnTo>
                    <a:pt x="824" y="321"/>
                  </a:lnTo>
                  <a:lnTo>
                    <a:pt x="841" y="325"/>
                  </a:lnTo>
                  <a:lnTo>
                    <a:pt x="833" y="323"/>
                  </a:lnTo>
                  <a:lnTo>
                    <a:pt x="843" y="325"/>
                  </a:lnTo>
                  <a:lnTo>
                    <a:pt x="862" y="328"/>
                  </a:lnTo>
                  <a:lnTo>
                    <a:pt x="864" y="313"/>
                  </a:lnTo>
                  <a:lnTo>
                    <a:pt x="861" y="328"/>
                  </a:lnTo>
                  <a:lnTo>
                    <a:pt x="881" y="334"/>
                  </a:lnTo>
                  <a:lnTo>
                    <a:pt x="880" y="332"/>
                  </a:lnTo>
                  <a:lnTo>
                    <a:pt x="883" y="334"/>
                  </a:lnTo>
                  <a:lnTo>
                    <a:pt x="906" y="337"/>
                  </a:lnTo>
                  <a:lnTo>
                    <a:pt x="908" y="321"/>
                  </a:lnTo>
                  <a:lnTo>
                    <a:pt x="904" y="337"/>
                  </a:lnTo>
                  <a:lnTo>
                    <a:pt x="925" y="342"/>
                  </a:lnTo>
                  <a:lnTo>
                    <a:pt x="974" y="353"/>
                  </a:lnTo>
                  <a:lnTo>
                    <a:pt x="983" y="355"/>
                  </a:lnTo>
                  <a:lnTo>
                    <a:pt x="976" y="353"/>
                  </a:lnTo>
                  <a:lnTo>
                    <a:pt x="1000" y="356"/>
                  </a:lnTo>
                  <a:lnTo>
                    <a:pt x="1002" y="341"/>
                  </a:lnTo>
                  <a:lnTo>
                    <a:pt x="998" y="356"/>
                  </a:lnTo>
                  <a:lnTo>
                    <a:pt x="1023" y="362"/>
                  </a:lnTo>
                  <a:lnTo>
                    <a:pt x="1032" y="363"/>
                  </a:lnTo>
                  <a:lnTo>
                    <a:pt x="1025" y="362"/>
                  </a:lnTo>
                  <a:lnTo>
                    <a:pt x="1049" y="365"/>
                  </a:lnTo>
                  <a:lnTo>
                    <a:pt x="1051" y="349"/>
                  </a:lnTo>
                  <a:lnTo>
                    <a:pt x="1047" y="365"/>
                  </a:lnTo>
                  <a:lnTo>
                    <a:pt x="1096" y="376"/>
                  </a:lnTo>
                  <a:lnTo>
                    <a:pt x="1101" y="376"/>
                  </a:lnTo>
                  <a:lnTo>
                    <a:pt x="1100" y="376"/>
                  </a:lnTo>
                  <a:lnTo>
                    <a:pt x="1121" y="377"/>
                  </a:lnTo>
                  <a:lnTo>
                    <a:pt x="1121" y="362"/>
                  </a:lnTo>
                  <a:lnTo>
                    <a:pt x="1117" y="377"/>
                  </a:lnTo>
                  <a:lnTo>
                    <a:pt x="1140" y="383"/>
                  </a:lnTo>
                  <a:lnTo>
                    <a:pt x="1145" y="383"/>
                  </a:lnTo>
                  <a:lnTo>
                    <a:pt x="1143" y="383"/>
                  </a:lnTo>
                  <a:lnTo>
                    <a:pt x="1164" y="384"/>
                  </a:lnTo>
                  <a:lnTo>
                    <a:pt x="1164" y="369"/>
                  </a:lnTo>
                  <a:lnTo>
                    <a:pt x="1162" y="384"/>
                  </a:lnTo>
                  <a:lnTo>
                    <a:pt x="1182" y="388"/>
                  </a:lnTo>
                  <a:lnTo>
                    <a:pt x="1183" y="372"/>
                  </a:lnTo>
                  <a:lnTo>
                    <a:pt x="1180" y="388"/>
                  </a:lnTo>
                  <a:lnTo>
                    <a:pt x="1197" y="391"/>
                  </a:lnTo>
                  <a:lnTo>
                    <a:pt x="1204" y="391"/>
                  </a:lnTo>
                  <a:lnTo>
                    <a:pt x="1199" y="391"/>
                  </a:lnTo>
                  <a:lnTo>
                    <a:pt x="1215" y="393"/>
                  </a:lnTo>
                  <a:lnTo>
                    <a:pt x="1229" y="395"/>
                  </a:lnTo>
                  <a:lnTo>
                    <a:pt x="1241" y="397"/>
                  </a:lnTo>
                  <a:lnTo>
                    <a:pt x="1243" y="381"/>
                  </a:lnTo>
                  <a:lnTo>
                    <a:pt x="1241" y="397"/>
                  </a:lnTo>
                  <a:lnTo>
                    <a:pt x="1252" y="398"/>
                  </a:lnTo>
                  <a:lnTo>
                    <a:pt x="1253" y="383"/>
                  </a:lnTo>
                  <a:lnTo>
                    <a:pt x="1250" y="398"/>
                  </a:lnTo>
                  <a:lnTo>
                    <a:pt x="1257" y="400"/>
                  </a:lnTo>
                  <a:lnTo>
                    <a:pt x="1265" y="400"/>
                  </a:lnTo>
                  <a:lnTo>
                    <a:pt x="1265" y="384"/>
                  </a:lnTo>
                  <a:lnTo>
                    <a:pt x="1255" y="397"/>
                  </a:lnTo>
                  <a:lnTo>
                    <a:pt x="1260" y="402"/>
                  </a:lnTo>
                  <a:lnTo>
                    <a:pt x="1278" y="402"/>
                  </a:lnTo>
                  <a:lnTo>
                    <a:pt x="1278" y="386"/>
                  </a:lnTo>
                  <a:lnTo>
                    <a:pt x="1274" y="402"/>
                  </a:lnTo>
                  <a:lnTo>
                    <a:pt x="1281" y="404"/>
                  </a:lnTo>
                  <a:lnTo>
                    <a:pt x="1295" y="404"/>
                  </a:lnTo>
                  <a:lnTo>
                    <a:pt x="1295" y="388"/>
                  </a:lnTo>
                  <a:lnTo>
                    <a:pt x="1292" y="404"/>
                  </a:lnTo>
                  <a:lnTo>
                    <a:pt x="1304" y="407"/>
                  </a:lnTo>
                  <a:lnTo>
                    <a:pt x="1306" y="407"/>
                  </a:lnTo>
                  <a:lnTo>
                    <a:pt x="1320" y="409"/>
                  </a:lnTo>
                  <a:lnTo>
                    <a:pt x="1335" y="410"/>
                  </a:lnTo>
                  <a:lnTo>
                    <a:pt x="1353" y="412"/>
                  </a:lnTo>
                  <a:lnTo>
                    <a:pt x="1372" y="414"/>
                  </a:lnTo>
                  <a:lnTo>
                    <a:pt x="1374" y="398"/>
                  </a:lnTo>
                  <a:lnTo>
                    <a:pt x="1372" y="414"/>
                  </a:lnTo>
                  <a:lnTo>
                    <a:pt x="1393" y="417"/>
                  </a:lnTo>
                  <a:lnTo>
                    <a:pt x="1416" y="421"/>
                  </a:lnTo>
                  <a:lnTo>
                    <a:pt x="1424" y="421"/>
                  </a:lnTo>
                  <a:lnTo>
                    <a:pt x="1417" y="421"/>
                  </a:lnTo>
                  <a:lnTo>
                    <a:pt x="1438" y="423"/>
                  </a:lnTo>
                  <a:lnTo>
                    <a:pt x="1438" y="407"/>
                  </a:lnTo>
                  <a:lnTo>
                    <a:pt x="1437" y="423"/>
                  </a:lnTo>
                  <a:lnTo>
                    <a:pt x="1461" y="426"/>
                  </a:lnTo>
                  <a:lnTo>
                    <a:pt x="1463" y="426"/>
                  </a:lnTo>
                  <a:lnTo>
                    <a:pt x="1487" y="428"/>
                  </a:lnTo>
                  <a:lnTo>
                    <a:pt x="1487" y="412"/>
                  </a:lnTo>
                  <a:lnTo>
                    <a:pt x="1485" y="428"/>
                  </a:lnTo>
                  <a:lnTo>
                    <a:pt x="1510" y="431"/>
                  </a:lnTo>
                  <a:lnTo>
                    <a:pt x="1559" y="437"/>
                  </a:lnTo>
                  <a:lnTo>
                    <a:pt x="1555" y="437"/>
                  </a:lnTo>
                  <a:lnTo>
                    <a:pt x="1560" y="437"/>
                  </a:lnTo>
                  <a:lnTo>
                    <a:pt x="1581" y="438"/>
                  </a:lnTo>
                  <a:lnTo>
                    <a:pt x="1583" y="407"/>
                  </a:lnTo>
                  <a:lnTo>
                    <a:pt x="1562" y="405"/>
                  </a:lnTo>
                  <a:lnTo>
                    <a:pt x="1560" y="421"/>
                  </a:lnTo>
                  <a:lnTo>
                    <a:pt x="1562" y="405"/>
                  </a:lnTo>
                  <a:lnTo>
                    <a:pt x="1513" y="400"/>
                  </a:lnTo>
                  <a:lnTo>
                    <a:pt x="1489" y="397"/>
                  </a:lnTo>
                  <a:lnTo>
                    <a:pt x="1491" y="397"/>
                  </a:lnTo>
                  <a:lnTo>
                    <a:pt x="1489" y="397"/>
                  </a:lnTo>
                  <a:lnTo>
                    <a:pt x="1464" y="395"/>
                  </a:lnTo>
                  <a:lnTo>
                    <a:pt x="1463" y="410"/>
                  </a:lnTo>
                  <a:lnTo>
                    <a:pt x="1464" y="395"/>
                  </a:lnTo>
                  <a:lnTo>
                    <a:pt x="1440" y="391"/>
                  </a:lnTo>
                  <a:lnTo>
                    <a:pt x="1442" y="391"/>
                  </a:lnTo>
                  <a:lnTo>
                    <a:pt x="1440" y="391"/>
                  </a:lnTo>
                  <a:lnTo>
                    <a:pt x="1419" y="390"/>
                  </a:lnTo>
                  <a:lnTo>
                    <a:pt x="1417" y="405"/>
                  </a:lnTo>
                  <a:lnTo>
                    <a:pt x="1421" y="391"/>
                  </a:lnTo>
                  <a:lnTo>
                    <a:pt x="1398" y="388"/>
                  </a:lnTo>
                  <a:lnTo>
                    <a:pt x="1367" y="383"/>
                  </a:lnTo>
                  <a:lnTo>
                    <a:pt x="1375" y="383"/>
                  </a:lnTo>
                  <a:lnTo>
                    <a:pt x="1356" y="381"/>
                  </a:lnTo>
                  <a:lnTo>
                    <a:pt x="1339" y="379"/>
                  </a:lnTo>
                  <a:lnTo>
                    <a:pt x="1323" y="377"/>
                  </a:lnTo>
                  <a:lnTo>
                    <a:pt x="1309" y="376"/>
                  </a:lnTo>
                  <a:lnTo>
                    <a:pt x="1307" y="391"/>
                  </a:lnTo>
                  <a:lnTo>
                    <a:pt x="1313" y="377"/>
                  </a:lnTo>
                  <a:lnTo>
                    <a:pt x="1300" y="374"/>
                  </a:lnTo>
                  <a:lnTo>
                    <a:pt x="1297" y="372"/>
                  </a:lnTo>
                  <a:lnTo>
                    <a:pt x="1285" y="372"/>
                  </a:lnTo>
                  <a:lnTo>
                    <a:pt x="1285" y="388"/>
                  </a:lnTo>
                  <a:lnTo>
                    <a:pt x="1288" y="374"/>
                  </a:lnTo>
                  <a:lnTo>
                    <a:pt x="1281" y="372"/>
                  </a:lnTo>
                  <a:lnTo>
                    <a:pt x="1278" y="370"/>
                  </a:lnTo>
                  <a:lnTo>
                    <a:pt x="1267" y="370"/>
                  </a:lnTo>
                  <a:lnTo>
                    <a:pt x="1267" y="386"/>
                  </a:lnTo>
                  <a:lnTo>
                    <a:pt x="1279" y="376"/>
                  </a:lnTo>
                  <a:lnTo>
                    <a:pt x="1272" y="369"/>
                  </a:lnTo>
                  <a:lnTo>
                    <a:pt x="1260" y="369"/>
                  </a:lnTo>
                  <a:lnTo>
                    <a:pt x="1260" y="384"/>
                  </a:lnTo>
                  <a:lnTo>
                    <a:pt x="1264" y="370"/>
                  </a:lnTo>
                  <a:lnTo>
                    <a:pt x="1257" y="369"/>
                  </a:lnTo>
                  <a:lnTo>
                    <a:pt x="1258" y="369"/>
                  </a:lnTo>
                  <a:lnTo>
                    <a:pt x="1257" y="369"/>
                  </a:lnTo>
                  <a:lnTo>
                    <a:pt x="1215" y="362"/>
                  </a:lnTo>
                  <a:lnTo>
                    <a:pt x="1245" y="365"/>
                  </a:lnTo>
                  <a:lnTo>
                    <a:pt x="1232" y="363"/>
                  </a:lnTo>
                  <a:lnTo>
                    <a:pt x="1218" y="362"/>
                  </a:lnTo>
                  <a:lnTo>
                    <a:pt x="1203" y="360"/>
                  </a:lnTo>
                  <a:lnTo>
                    <a:pt x="1201" y="376"/>
                  </a:lnTo>
                  <a:lnTo>
                    <a:pt x="1204" y="362"/>
                  </a:lnTo>
                  <a:lnTo>
                    <a:pt x="1187" y="358"/>
                  </a:lnTo>
                  <a:lnTo>
                    <a:pt x="1196" y="360"/>
                  </a:lnTo>
                  <a:lnTo>
                    <a:pt x="1187" y="358"/>
                  </a:lnTo>
                  <a:lnTo>
                    <a:pt x="1168" y="355"/>
                  </a:lnTo>
                  <a:lnTo>
                    <a:pt x="1159" y="353"/>
                  </a:lnTo>
                  <a:lnTo>
                    <a:pt x="1166" y="353"/>
                  </a:lnTo>
                  <a:lnTo>
                    <a:pt x="1145" y="351"/>
                  </a:lnTo>
                  <a:lnTo>
                    <a:pt x="1143" y="367"/>
                  </a:lnTo>
                  <a:lnTo>
                    <a:pt x="1147" y="353"/>
                  </a:lnTo>
                  <a:lnTo>
                    <a:pt x="1124" y="348"/>
                  </a:lnTo>
                  <a:lnTo>
                    <a:pt x="1119" y="346"/>
                  </a:lnTo>
                  <a:lnTo>
                    <a:pt x="1122" y="346"/>
                  </a:lnTo>
                  <a:lnTo>
                    <a:pt x="1101" y="344"/>
                  </a:lnTo>
                  <a:lnTo>
                    <a:pt x="1100" y="360"/>
                  </a:lnTo>
                  <a:lnTo>
                    <a:pt x="1103" y="346"/>
                  </a:lnTo>
                  <a:lnTo>
                    <a:pt x="1054" y="335"/>
                  </a:lnTo>
                  <a:lnTo>
                    <a:pt x="1046" y="332"/>
                  </a:lnTo>
                  <a:lnTo>
                    <a:pt x="1053" y="334"/>
                  </a:lnTo>
                  <a:lnTo>
                    <a:pt x="1028" y="330"/>
                  </a:lnTo>
                  <a:lnTo>
                    <a:pt x="1026" y="346"/>
                  </a:lnTo>
                  <a:lnTo>
                    <a:pt x="1030" y="332"/>
                  </a:lnTo>
                  <a:lnTo>
                    <a:pt x="1005" y="327"/>
                  </a:lnTo>
                  <a:lnTo>
                    <a:pt x="997" y="323"/>
                  </a:lnTo>
                  <a:lnTo>
                    <a:pt x="1004" y="325"/>
                  </a:lnTo>
                  <a:lnTo>
                    <a:pt x="979" y="321"/>
                  </a:lnTo>
                  <a:lnTo>
                    <a:pt x="977" y="337"/>
                  </a:lnTo>
                  <a:lnTo>
                    <a:pt x="981" y="323"/>
                  </a:lnTo>
                  <a:lnTo>
                    <a:pt x="932" y="313"/>
                  </a:lnTo>
                  <a:lnTo>
                    <a:pt x="911" y="308"/>
                  </a:lnTo>
                  <a:lnTo>
                    <a:pt x="913" y="308"/>
                  </a:lnTo>
                  <a:lnTo>
                    <a:pt x="911" y="308"/>
                  </a:lnTo>
                  <a:lnTo>
                    <a:pt x="888" y="304"/>
                  </a:lnTo>
                  <a:lnTo>
                    <a:pt x="885" y="318"/>
                  </a:lnTo>
                  <a:lnTo>
                    <a:pt x="888" y="304"/>
                  </a:lnTo>
                  <a:lnTo>
                    <a:pt x="868" y="299"/>
                  </a:lnTo>
                  <a:lnTo>
                    <a:pt x="869" y="299"/>
                  </a:lnTo>
                  <a:lnTo>
                    <a:pt x="868" y="299"/>
                  </a:lnTo>
                  <a:lnTo>
                    <a:pt x="848" y="295"/>
                  </a:lnTo>
                  <a:lnTo>
                    <a:pt x="845" y="309"/>
                  </a:lnTo>
                  <a:lnTo>
                    <a:pt x="848" y="295"/>
                  </a:lnTo>
                  <a:lnTo>
                    <a:pt x="831" y="292"/>
                  </a:lnTo>
                  <a:lnTo>
                    <a:pt x="815" y="288"/>
                  </a:lnTo>
                  <a:lnTo>
                    <a:pt x="801" y="285"/>
                  </a:lnTo>
                  <a:lnTo>
                    <a:pt x="798" y="299"/>
                  </a:lnTo>
                  <a:lnTo>
                    <a:pt x="803" y="285"/>
                  </a:lnTo>
                  <a:lnTo>
                    <a:pt x="791" y="281"/>
                  </a:lnTo>
                  <a:lnTo>
                    <a:pt x="785" y="295"/>
                  </a:lnTo>
                  <a:lnTo>
                    <a:pt x="791" y="281"/>
                  </a:lnTo>
                  <a:lnTo>
                    <a:pt x="780" y="278"/>
                  </a:lnTo>
                  <a:lnTo>
                    <a:pt x="778" y="276"/>
                  </a:lnTo>
                  <a:lnTo>
                    <a:pt x="768" y="276"/>
                  </a:lnTo>
                  <a:lnTo>
                    <a:pt x="768" y="292"/>
                  </a:lnTo>
                  <a:lnTo>
                    <a:pt x="773" y="278"/>
                  </a:lnTo>
                  <a:lnTo>
                    <a:pt x="768" y="276"/>
                  </a:lnTo>
                  <a:lnTo>
                    <a:pt x="766" y="274"/>
                  </a:lnTo>
                  <a:lnTo>
                    <a:pt x="761" y="274"/>
                  </a:lnTo>
                  <a:lnTo>
                    <a:pt x="761" y="290"/>
                  </a:lnTo>
                  <a:lnTo>
                    <a:pt x="773" y="280"/>
                  </a:lnTo>
                  <a:lnTo>
                    <a:pt x="766" y="273"/>
                  </a:lnTo>
                  <a:lnTo>
                    <a:pt x="756" y="273"/>
                  </a:lnTo>
                  <a:lnTo>
                    <a:pt x="756" y="288"/>
                  </a:lnTo>
                  <a:lnTo>
                    <a:pt x="761" y="274"/>
                  </a:lnTo>
                  <a:lnTo>
                    <a:pt x="756" y="273"/>
                  </a:lnTo>
                  <a:lnTo>
                    <a:pt x="761" y="274"/>
                  </a:lnTo>
                  <a:lnTo>
                    <a:pt x="747" y="271"/>
                  </a:lnTo>
                  <a:lnTo>
                    <a:pt x="749" y="271"/>
                  </a:lnTo>
                  <a:lnTo>
                    <a:pt x="747" y="271"/>
                  </a:lnTo>
                  <a:lnTo>
                    <a:pt x="737" y="269"/>
                  </a:lnTo>
                  <a:lnTo>
                    <a:pt x="733" y="283"/>
                  </a:lnTo>
                  <a:lnTo>
                    <a:pt x="738" y="269"/>
                  </a:lnTo>
                  <a:lnTo>
                    <a:pt x="726" y="266"/>
                  </a:lnTo>
                  <a:lnTo>
                    <a:pt x="731" y="267"/>
                  </a:lnTo>
                  <a:lnTo>
                    <a:pt x="710" y="262"/>
                  </a:lnTo>
                  <a:lnTo>
                    <a:pt x="695" y="259"/>
                  </a:lnTo>
                  <a:lnTo>
                    <a:pt x="691" y="273"/>
                  </a:lnTo>
                  <a:lnTo>
                    <a:pt x="696" y="259"/>
                  </a:lnTo>
                  <a:lnTo>
                    <a:pt x="679" y="253"/>
                  </a:lnTo>
                  <a:lnTo>
                    <a:pt x="660" y="248"/>
                  </a:lnTo>
                  <a:lnTo>
                    <a:pt x="655" y="262"/>
                  </a:lnTo>
                  <a:lnTo>
                    <a:pt x="660" y="248"/>
                  </a:lnTo>
                  <a:lnTo>
                    <a:pt x="639" y="241"/>
                  </a:lnTo>
                  <a:lnTo>
                    <a:pt x="644" y="243"/>
                  </a:lnTo>
                  <a:lnTo>
                    <a:pt x="616" y="236"/>
                  </a:lnTo>
                  <a:lnTo>
                    <a:pt x="593" y="231"/>
                  </a:lnTo>
                  <a:lnTo>
                    <a:pt x="590" y="245"/>
                  </a:lnTo>
                  <a:lnTo>
                    <a:pt x="595" y="231"/>
                  </a:lnTo>
                  <a:lnTo>
                    <a:pt x="571" y="222"/>
                  </a:lnTo>
                  <a:lnTo>
                    <a:pt x="574" y="222"/>
                  </a:lnTo>
                  <a:lnTo>
                    <a:pt x="571" y="222"/>
                  </a:lnTo>
                  <a:lnTo>
                    <a:pt x="497" y="201"/>
                  </a:lnTo>
                  <a:lnTo>
                    <a:pt x="492" y="215"/>
                  </a:lnTo>
                  <a:lnTo>
                    <a:pt x="497" y="201"/>
                  </a:lnTo>
                  <a:lnTo>
                    <a:pt x="449" y="184"/>
                  </a:lnTo>
                  <a:lnTo>
                    <a:pt x="454" y="185"/>
                  </a:lnTo>
                  <a:lnTo>
                    <a:pt x="449" y="184"/>
                  </a:lnTo>
                  <a:lnTo>
                    <a:pt x="426" y="177"/>
                  </a:lnTo>
                  <a:lnTo>
                    <a:pt x="421" y="191"/>
                  </a:lnTo>
                  <a:lnTo>
                    <a:pt x="428" y="177"/>
                  </a:lnTo>
                  <a:lnTo>
                    <a:pt x="405" y="168"/>
                  </a:lnTo>
                  <a:lnTo>
                    <a:pt x="412" y="170"/>
                  </a:lnTo>
                  <a:lnTo>
                    <a:pt x="403" y="168"/>
                  </a:lnTo>
                  <a:lnTo>
                    <a:pt x="381" y="161"/>
                  </a:lnTo>
                  <a:lnTo>
                    <a:pt x="375" y="175"/>
                  </a:lnTo>
                  <a:lnTo>
                    <a:pt x="381" y="161"/>
                  </a:lnTo>
                  <a:lnTo>
                    <a:pt x="360" y="154"/>
                  </a:lnTo>
                  <a:lnTo>
                    <a:pt x="354" y="168"/>
                  </a:lnTo>
                  <a:lnTo>
                    <a:pt x="361" y="154"/>
                  </a:lnTo>
                  <a:lnTo>
                    <a:pt x="342" y="145"/>
                  </a:lnTo>
                  <a:lnTo>
                    <a:pt x="325" y="138"/>
                  </a:lnTo>
                  <a:lnTo>
                    <a:pt x="342" y="145"/>
                  </a:lnTo>
                  <a:lnTo>
                    <a:pt x="325" y="138"/>
                  </a:lnTo>
                  <a:lnTo>
                    <a:pt x="337" y="143"/>
                  </a:lnTo>
                  <a:lnTo>
                    <a:pt x="309" y="133"/>
                  </a:lnTo>
                  <a:lnTo>
                    <a:pt x="293" y="128"/>
                  </a:lnTo>
                  <a:lnTo>
                    <a:pt x="288" y="142"/>
                  </a:lnTo>
                  <a:lnTo>
                    <a:pt x="295" y="128"/>
                  </a:lnTo>
                  <a:lnTo>
                    <a:pt x="283" y="122"/>
                  </a:lnTo>
                  <a:lnTo>
                    <a:pt x="251" y="110"/>
                  </a:lnTo>
                  <a:lnTo>
                    <a:pt x="283" y="122"/>
                  </a:lnTo>
                  <a:lnTo>
                    <a:pt x="265" y="116"/>
                  </a:lnTo>
                  <a:lnTo>
                    <a:pt x="258" y="129"/>
                  </a:lnTo>
                  <a:lnTo>
                    <a:pt x="265" y="116"/>
                  </a:lnTo>
                  <a:lnTo>
                    <a:pt x="262" y="114"/>
                  </a:lnTo>
                  <a:lnTo>
                    <a:pt x="260" y="114"/>
                  </a:lnTo>
                  <a:lnTo>
                    <a:pt x="255" y="112"/>
                  </a:lnTo>
                  <a:lnTo>
                    <a:pt x="250" y="126"/>
                  </a:lnTo>
                  <a:lnTo>
                    <a:pt x="262" y="116"/>
                  </a:lnTo>
                  <a:lnTo>
                    <a:pt x="257" y="110"/>
                  </a:lnTo>
                  <a:lnTo>
                    <a:pt x="251" y="110"/>
                  </a:lnTo>
                  <a:lnTo>
                    <a:pt x="244" y="109"/>
                  </a:lnTo>
                  <a:lnTo>
                    <a:pt x="241" y="122"/>
                  </a:lnTo>
                  <a:lnTo>
                    <a:pt x="248" y="109"/>
                  </a:lnTo>
                  <a:lnTo>
                    <a:pt x="241" y="105"/>
                  </a:lnTo>
                  <a:lnTo>
                    <a:pt x="239" y="105"/>
                  </a:lnTo>
                  <a:lnTo>
                    <a:pt x="229" y="102"/>
                  </a:lnTo>
                  <a:lnTo>
                    <a:pt x="223" y="116"/>
                  </a:lnTo>
                  <a:lnTo>
                    <a:pt x="230" y="102"/>
                  </a:lnTo>
                  <a:lnTo>
                    <a:pt x="206" y="91"/>
                  </a:lnTo>
                  <a:lnTo>
                    <a:pt x="175" y="79"/>
                  </a:lnTo>
                  <a:lnTo>
                    <a:pt x="206" y="91"/>
                  </a:lnTo>
                  <a:lnTo>
                    <a:pt x="189" y="84"/>
                  </a:lnTo>
                  <a:lnTo>
                    <a:pt x="182" y="98"/>
                  </a:lnTo>
                  <a:lnTo>
                    <a:pt x="189" y="84"/>
                  </a:lnTo>
                  <a:lnTo>
                    <a:pt x="171" y="75"/>
                  </a:lnTo>
                  <a:lnTo>
                    <a:pt x="180" y="81"/>
                  </a:lnTo>
                  <a:lnTo>
                    <a:pt x="171" y="75"/>
                  </a:lnTo>
                  <a:lnTo>
                    <a:pt x="152" y="67"/>
                  </a:lnTo>
                  <a:lnTo>
                    <a:pt x="127" y="56"/>
                  </a:lnTo>
                  <a:lnTo>
                    <a:pt x="152" y="67"/>
                  </a:lnTo>
                  <a:lnTo>
                    <a:pt x="131" y="58"/>
                  </a:lnTo>
                  <a:lnTo>
                    <a:pt x="124" y="72"/>
                  </a:lnTo>
                  <a:lnTo>
                    <a:pt x="131" y="58"/>
                  </a:lnTo>
                  <a:lnTo>
                    <a:pt x="110" y="47"/>
                  </a:lnTo>
                  <a:lnTo>
                    <a:pt x="87" y="37"/>
                  </a:lnTo>
                  <a:lnTo>
                    <a:pt x="100" y="42"/>
                  </a:lnTo>
                  <a:lnTo>
                    <a:pt x="63" y="26"/>
                  </a:lnTo>
                  <a:lnTo>
                    <a:pt x="56" y="40"/>
                  </a:lnTo>
                  <a:lnTo>
                    <a:pt x="63" y="26"/>
                  </a:lnTo>
                  <a:lnTo>
                    <a:pt x="40" y="14"/>
                  </a:lnTo>
                  <a:lnTo>
                    <a:pt x="14" y="0"/>
                  </a:lnTo>
                  <a:close/>
                </a:path>
              </a:pathLst>
            </a:custGeom>
            <a:solidFill>
              <a:srgbClr val="008040"/>
            </a:solidFill>
            <a:ln w="0">
              <a:solidFill>
                <a:srgbClr val="00804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51" name="Freeform 2499"/>
            <p:cNvSpPr>
              <a:spLocks noEditPoints="1"/>
            </p:cNvSpPr>
            <p:nvPr/>
          </p:nvSpPr>
          <p:spPr bwMode="auto">
            <a:xfrm>
              <a:off x="-232" y="3035"/>
              <a:ext cx="808" cy="221"/>
            </a:xfrm>
            <a:custGeom>
              <a:avLst/>
              <a:gdLst>
                <a:gd name="T0" fmla="*/ 37 w 1617"/>
                <a:gd name="T1" fmla="*/ 32 h 444"/>
                <a:gd name="T2" fmla="*/ 84 w 1617"/>
                <a:gd name="T3" fmla="*/ 35 h 444"/>
                <a:gd name="T4" fmla="*/ 147 w 1617"/>
                <a:gd name="T5" fmla="*/ 44 h 444"/>
                <a:gd name="T6" fmla="*/ 151 w 1617"/>
                <a:gd name="T7" fmla="*/ 14 h 444"/>
                <a:gd name="T8" fmla="*/ 130 w 1617"/>
                <a:gd name="T9" fmla="*/ 12 h 444"/>
                <a:gd name="T10" fmla="*/ 68 w 1617"/>
                <a:gd name="T11" fmla="*/ 4 h 444"/>
                <a:gd name="T12" fmla="*/ 18 w 1617"/>
                <a:gd name="T13" fmla="*/ 0 h 444"/>
                <a:gd name="T14" fmla="*/ 288 w 1617"/>
                <a:gd name="T15" fmla="*/ 82 h 444"/>
                <a:gd name="T16" fmla="*/ 311 w 1617"/>
                <a:gd name="T17" fmla="*/ 93 h 444"/>
                <a:gd name="T18" fmla="*/ 323 w 1617"/>
                <a:gd name="T19" fmla="*/ 63 h 444"/>
                <a:gd name="T20" fmla="*/ 297 w 1617"/>
                <a:gd name="T21" fmla="*/ 53 h 444"/>
                <a:gd name="T22" fmla="*/ 452 w 1617"/>
                <a:gd name="T23" fmla="*/ 149 h 444"/>
                <a:gd name="T24" fmla="*/ 466 w 1617"/>
                <a:gd name="T25" fmla="*/ 156 h 444"/>
                <a:gd name="T26" fmla="*/ 489 w 1617"/>
                <a:gd name="T27" fmla="*/ 168 h 444"/>
                <a:gd name="T28" fmla="*/ 496 w 1617"/>
                <a:gd name="T29" fmla="*/ 170 h 444"/>
                <a:gd name="T30" fmla="*/ 519 w 1617"/>
                <a:gd name="T31" fmla="*/ 164 h 444"/>
                <a:gd name="T32" fmla="*/ 543 w 1617"/>
                <a:gd name="T33" fmla="*/ 192 h 444"/>
                <a:gd name="T34" fmla="*/ 555 w 1617"/>
                <a:gd name="T35" fmla="*/ 199 h 444"/>
                <a:gd name="T36" fmla="*/ 580 w 1617"/>
                <a:gd name="T37" fmla="*/ 213 h 444"/>
                <a:gd name="T38" fmla="*/ 596 w 1617"/>
                <a:gd name="T39" fmla="*/ 203 h 444"/>
                <a:gd name="T40" fmla="*/ 571 w 1617"/>
                <a:gd name="T41" fmla="*/ 171 h 444"/>
                <a:gd name="T42" fmla="*/ 555 w 1617"/>
                <a:gd name="T43" fmla="*/ 164 h 444"/>
                <a:gd name="T44" fmla="*/ 524 w 1617"/>
                <a:gd name="T45" fmla="*/ 150 h 444"/>
                <a:gd name="T46" fmla="*/ 510 w 1617"/>
                <a:gd name="T47" fmla="*/ 161 h 444"/>
                <a:gd name="T48" fmla="*/ 500 w 1617"/>
                <a:gd name="T49" fmla="*/ 156 h 444"/>
                <a:gd name="T50" fmla="*/ 493 w 1617"/>
                <a:gd name="T51" fmla="*/ 135 h 444"/>
                <a:gd name="T52" fmla="*/ 465 w 1617"/>
                <a:gd name="T53" fmla="*/ 121 h 444"/>
                <a:gd name="T54" fmla="*/ 662 w 1617"/>
                <a:gd name="T55" fmla="*/ 253 h 444"/>
                <a:gd name="T56" fmla="*/ 753 w 1617"/>
                <a:gd name="T57" fmla="*/ 280 h 444"/>
                <a:gd name="T58" fmla="*/ 796 w 1617"/>
                <a:gd name="T59" fmla="*/ 316 h 444"/>
                <a:gd name="T60" fmla="*/ 777 w 1617"/>
                <a:gd name="T61" fmla="*/ 292 h 444"/>
                <a:gd name="T62" fmla="*/ 735 w 1617"/>
                <a:gd name="T63" fmla="*/ 255 h 444"/>
                <a:gd name="T64" fmla="*/ 889 w 1617"/>
                <a:gd name="T65" fmla="*/ 323 h 444"/>
                <a:gd name="T66" fmla="*/ 908 w 1617"/>
                <a:gd name="T67" fmla="*/ 365 h 444"/>
                <a:gd name="T68" fmla="*/ 939 w 1617"/>
                <a:gd name="T69" fmla="*/ 376 h 444"/>
                <a:gd name="T70" fmla="*/ 974 w 1617"/>
                <a:gd name="T71" fmla="*/ 388 h 444"/>
                <a:gd name="T72" fmla="*/ 997 w 1617"/>
                <a:gd name="T73" fmla="*/ 396 h 444"/>
                <a:gd name="T74" fmla="*/ 1013 w 1617"/>
                <a:gd name="T75" fmla="*/ 398 h 444"/>
                <a:gd name="T76" fmla="*/ 1027 w 1617"/>
                <a:gd name="T77" fmla="*/ 388 h 444"/>
                <a:gd name="T78" fmla="*/ 1020 w 1617"/>
                <a:gd name="T79" fmla="*/ 370 h 444"/>
                <a:gd name="T80" fmla="*/ 1002 w 1617"/>
                <a:gd name="T81" fmla="*/ 365 h 444"/>
                <a:gd name="T82" fmla="*/ 974 w 1617"/>
                <a:gd name="T83" fmla="*/ 355 h 444"/>
                <a:gd name="T84" fmla="*/ 957 w 1617"/>
                <a:gd name="T85" fmla="*/ 349 h 444"/>
                <a:gd name="T86" fmla="*/ 898 w 1617"/>
                <a:gd name="T87" fmla="*/ 328 h 444"/>
                <a:gd name="T88" fmla="*/ 1107 w 1617"/>
                <a:gd name="T89" fmla="*/ 423 h 444"/>
                <a:gd name="T90" fmla="*/ 1189 w 1617"/>
                <a:gd name="T91" fmla="*/ 437 h 444"/>
                <a:gd name="T92" fmla="*/ 1268 w 1617"/>
                <a:gd name="T93" fmla="*/ 410 h 444"/>
                <a:gd name="T94" fmla="*/ 1189 w 1617"/>
                <a:gd name="T95" fmla="*/ 421 h 444"/>
                <a:gd name="T96" fmla="*/ 1346 w 1617"/>
                <a:gd name="T97" fmla="*/ 412 h 444"/>
                <a:gd name="T98" fmla="*/ 1381 w 1617"/>
                <a:gd name="T99" fmla="*/ 442 h 444"/>
                <a:gd name="T100" fmla="*/ 1444 w 1617"/>
                <a:gd name="T101" fmla="*/ 438 h 444"/>
                <a:gd name="T102" fmla="*/ 1491 w 1617"/>
                <a:gd name="T103" fmla="*/ 435 h 444"/>
                <a:gd name="T104" fmla="*/ 1505 w 1617"/>
                <a:gd name="T105" fmla="*/ 435 h 444"/>
                <a:gd name="T106" fmla="*/ 1501 w 1617"/>
                <a:gd name="T107" fmla="*/ 403 h 444"/>
                <a:gd name="T108" fmla="*/ 1460 w 1617"/>
                <a:gd name="T109" fmla="*/ 407 h 444"/>
                <a:gd name="T110" fmla="*/ 1402 w 1617"/>
                <a:gd name="T111" fmla="*/ 410 h 444"/>
                <a:gd name="T112" fmla="*/ 1358 w 1617"/>
                <a:gd name="T113" fmla="*/ 428 h 444"/>
                <a:gd name="T114" fmla="*/ 1597 w 1617"/>
                <a:gd name="T115" fmla="*/ 423 h 444"/>
                <a:gd name="T116" fmla="*/ 1592 w 1617"/>
                <a:gd name="T117" fmla="*/ 393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7" h="444">
                  <a:moveTo>
                    <a:pt x="0" y="0"/>
                  </a:moveTo>
                  <a:lnTo>
                    <a:pt x="0" y="32"/>
                  </a:lnTo>
                  <a:lnTo>
                    <a:pt x="39" y="32"/>
                  </a:lnTo>
                  <a:lnTo>
                    <a:pt x="39" y="16"/>
                  </a:lnTo>
                  <a:lnTo>
                    <a:pt x="37" y="32"/>
                  </a:lnTo>
                  <a:lnTo>
                    <a:pt x="51" y="33"/>
                  </a:lnTo>
                  <a:lnTo>
                    <a:pt x="67" y="35"/>
                  </a:lnTo>
                  <a:lnTo>
                    <a:pt x="86" y="35"/>
                  </a:lnTo>
                  <a:lnTo>
                    <a:pt x="86" y="19"/>
                  </a:lnTo>
                  <a:lnTo>
                    <a:pt x="84" y="35"/>
                  </a:lnTo>
                  <a:lnTo>
                    <a:pt x="103" y="39"/>
                  </a:lnTo>
                  <a:lnTo>
                    <a:pt x="124" y="42"/>
                  </a:lnTo>
                  <a:lnTo>
                    <a:pt x="133" y="42"/>
                  </a:lnTo>
                  <a:lnTo>
                    <a:pt x="126" y="42"/>
                  </a:lnTo>
                  <a:lnTo>
                    <a:pt x="147" y="44"/>
                  </a:lnTo>
                  <a:lnTo>
                    <a:pt x="147" y="28"/>
                  </a:lnTo>
                  <a:lnTo>
                    <a:pt x="144" y="44"/>
                  </a:lnTo>
                  <a:lnTo>
                    <a:pt x="154" y="46"/>
                  </a:lnTo>
                  <a:lnTo>
                    <a:pt x="161" y="16"/>
                  </a:lnTo>
                  <a:lnTo>
                    <a:pt x="151" y="14"/>
                  </a:lnTo>
                  <a:lnTo>
                    <a:pt x="145" y="12"/>
                  </a:lnTo>
                  <a:lnTo>
                    <a:pt x="149" y="12"/>
                  </a:lnTo>
                  <a:lnTo>
                    <a:pt x="128" y="11"/>
                  </a:lnTo>
                  <a:lnTo>
                    <a:pt x="126" y="26"/>
                  </a:lnTo>
                  <a:lnTo>
                    <a:pt x="130" y="12"/>
                  </a:lnTo>
                  <a:lnTo>
                    <a:pt x="109" y="9"/>
                  </a:lnTo>
                  <a:lnTo>
                    <a:pt x="89" y="6"/>
                  </a:lnTo>
                  <a:lnTo>
                    <a:pt x="84" y="4"/>
                  </a:lnTo>
                  <a:lnTo>
                    <a:pt x="86" y="4"/>
                  </a:lnTo>
                  <a:lnTo>
                    <a:pt x="68" y="4"/>
                  </a:lnTo>
                  <a:lnTo>
                    <a:pt x="68" y="19"/>
                  </a:lnTo>
                  <a:lnTo>
                    <a:pt x="70" y="4"/>
                  </a:lnTo>
                  <a:lnTo>
                    <a:pt x="55" y="2"/>
                  </a:lnTo>
                  <a:lnTo>
                    <a:pt x="41" y="0"/>
                  </a:lnTo>
                  <a:lnTo>
                    <a:pt x="18" y="0"/>
                  </a:lnTo>
                  <a:lnTo>
                    <a:pt x="0" y="0"/>
                  </a:lnTo>
                  <a:close/>
                  <a:moveTo>
                    <a:pt x="238" y="35"/>
                  </a:moveTo>
                  <a:lnTo>
                    <a:pt x="229" y="65"/>
                  </a:lnTo>
                  <a:lnTo>
                    <a:pt x="240" y="68"/>
                  </a:lnTo>
                  <a:lnTo>
                    <a:pt x="288" y="82"/>
                  </a:lnTo>
                  <a:lnTo>
                    <a:pt x="292" y="67"/>
                  </a:lnTo>
                  <a:lnTo>
                    <a:pt x="287" y="81"/>
                  </a:lnTo>
                  <a:lnTo>
                    <a:pt x="311" y="91"/>
                  </a:lnTo>
                  <a:lnTo>
                    <a:pt x="330" y="100"/>
                  </a:lnTo>
                  <a:lnTo>
                    <a:pt x="311" y="93"/>
                  </a:lnTo>
                  <a:lnTo>
                    <a:pt x="334" y="102"/>
                  </a:lnTo>
                  <a:lnTo>
                    <a:pt x="377" y="117"/>
                  </a:lnTo>
                  <a:lnTo>
                    <a:pt x="390" y="88"/>
                  </a:lnTo>
                  <a:lnTo>
                    <a:pt x="346" y="72"/>
                  </a:lnTo>
                  <a:lnTo>
                    <a:pt x="323" y="63"/>
                  </a:lnTo>
                  <a:lnTo>
                    <a:pt x="316" y="77"/>
                  </a:lnTo>
                  <a:lnTo>
                    <a:pt x="323" y="63"/>
                  </a:lnTo>
                  <a:lnTo>
                    <a:pt x="299" y="53"/>
                  </a:lnTo>
                  <a:lnTo>
                    <a:pt x="295" y="51"/>
                  </a:lnTo>
                  <a:lnTo>
                    <a:pt x="297" y="53"/>
                  </a:lnTo>
                  <a:lnTo>
                    <a:pt x="248" y="39"/>
                  </a:lnTo>
                  <a:lnTo>
                    <a:pt x="238" y="35"/>
                  </a:lnTo>
                  <a:close/>
                  <a:moveTo>
                    <a:pt x="461" y="121"/>
                  </a:moveTo>
                  <a:lnTo>
                    <a:pt x="449" y="149"/>
                  </a:lnTo>
                  <a:lnTo>
                    <a:pt x="452" y="149"/>
                  </a:lnTo>
                  <a:lnTo>
                    <a:pt x="458" y="135"/>
                  </a:lnTo>
                  <a:lnTo>
                    <a:pt x="451" y="149"/>
                  </a:lnTo>
                  <a:lnTo>
                    <a:pt x="465" y="156"/>
                  </a:lnTo>
                  <a:lnTo>
                    <a:pt x="459" y="154"/>
                  </a:lnTo>
                  <a:lnTo>
                    <a:pt x="466" y="156"/>
                  </a:lnTo>
                  <a:lnTo>
                    <a:pt x="479" y="161"/>
                  </a:lnTo>
                  <a:lnTo>
                    <a:pt x="484" y="147"/>
                  </a:lnTo>
                  <a:lnTo>
                    <a:pt x="477" y="161"/>
                  </a:lnTo>
                  <a:lnTo>
                    <a:pt x="486" y="166"/>
                  </a:lnTo>
                  <a:lnTo>
                    <a:pt x="489" y="168"/>
                  </a:lnTo>
                  <a:lnTo>
                    <a:pt x="486" y="166"/>
                  </a:lnTo>
                  <a:lnTo>
                    <a:pt x="496" y="171"/>
                  </a:lnTo>
                  <a:lnTo>
                    <a:pt x="503" y="173"/>
                  </a:lnTo>
                  <a:lnTo>
                    <a:pt x="507" y="157"/>
                  </a:lnTo>
                  <a:lnTo>
                    <a:pt x="496" y="170"/>
                  </a:lnTo>
                  <a:lnTo>
                    <a:pt x="500" y="173"/>
                  </a:lnTo>
                  <a:lnTo>
                    <a:pt x="507" y="177"/>
                  </a:lnTo>
                  <a:lnTo>
                    <a:pt x="508" y="178"/>
                  </a:lnTo>
                  <a:lnTo>
                    <a:pt x="514" y="180"/>
                  </a:lnTo>
                  <a:lnTo>
                    <a:pt x="519" y="164"/>
                  </a:lnTo>
                  <a:lnTo>
                    <a:pt x="512" y="178"/>
                  </a:lnTo>
                  <a:lnTo>
                    <a:pt x="529" y="187"/>
                  </a:lnTo>
                  <a:lnTo>
                    <a:pt x="524" y="185"/>
                  </a:lnTo>
                  <a:lnTo>
                    <a:pt x="531" y="187"/>
                  </a:lnTo>
                  <a:lnTo>
                    <a:pt x="543" y="192"/>
                  </a:lnTo>
                  <a:lnTo>
                    <a:pt x="548" y="178"/>
                  </a:lnTo>
                  <a:lnTo>
                    <a:pt x="541" y="192"/>
                  </a:lnTo>
                  <a:lnTo>
                    <a:pt x="555" y="199"/>
                  </a:lnTo>
                  <a:lnTo>
                    <a:pt x="562" y="185"/>
                  </a:lnTo>
                  <a:lnTo>
                    <a:pt x="555" y="199"/>
                  </a:lnTo>
                  <a:lnTo>
                    <a:pt x="571" y="208"/>
                  </a:lnTo>
                  <a:lnTo>
                    <a:pt x="562" y="204"/>
                  </a:lnTo>
                  <a:lnTo>
                    <a:pt x="571" y="208"/>
                  </a:lnTo>
                  <a:lnTo>
                    <a:pt x="589" y="217"/>
                  </a:lnTo>
                  <a:lnTo>
                    <a:pt x="580" y="213"/>
                  </a:lnTo>
                  <a:lnTo>
                    <a:pt x="590" y="217"/>
                  </a:lnTo>
                  <a:lnTo>
                    <a:pt x="592" y="218"/>
                  </a:lnTo>
                  <a:lnTo>
                    <a:pt x="604" y="191"/>
                  </a:lnTo>
                  <a:lnTo>
                    <a:pt x="603" y="189"/>
                  </a:lnTo>
                  <a:lnTo>
                    <a:pt x="596" y="203"/>
                  </a:lnTo>
                  <a:lnTo>
                    <a:pt x="603" y="189"/>
                  </a:lnTo>
                  <a:lnTo>
                    <a:pt x="585" y="180"/>
                  </a:lnTo>
                  <a:lnTo>
                    <a:pt x="578" y="194"/>
                  </a:lnTo>
                  <a:lnTo>
                    <a:pt x="587" y="180"/>
                  </a:lnTo>
                  <a:lnTo>
                    <a:pt x="571" y="171"/>
                  </a:lnTo>
                  <a:lnTo>
                    <a:pt x="578" y="177"/>
                  </a:lnTo>
                  <a:lnTo>
                    <a:pt x="569" y="171"/>
                  </a:lnTo>
                  <a:lnTo>
                    <a:pt x="555" y="164"/>
                  </a:lnTo>
                  <a:lnTo>
                    <a:pt x="561" y="168"/>
                  </a:lnTo>
                  <a:lnTo>
                    <a:pt x="555" y="164"/>
                  </a:lnTo>
                  <a:lnTo>
                    <a:pt x="543" y="159"/>
                  </a:lnTo>
                  <a:lnTo>
                    <a:pt x="536" y="173"/>
                  </a:lnTo>
                  <a:lnTo>
                    <a:pt x="543" y="159"/>
                  </a:lnTo>
                  <a:lnTo>
                    <a:pt x="526" y="150"/>
                  </a:lnTo>
                  <a:lnTo>
                    <a:pt x="524" y="150"/>
                  </a:lnTo>
                  <a:lnTo>
                    <a:pt x="519" y="149"/>
                  </a:lnTo>
                  <a:lnTo>
                    <a:pt x="514" y="163"/>
                  </a:lnTo>
                  <a:lnTo>
                    <a:pt x="521" y="149"/>
                  </a:lnTo>
                  <a:lnTo>
                    <a:pt x="517" y="147"/>
                  </a:lnTo>
                  <a:lnTo>
                    <a:pt x="510" y="161"/>
                  </a:lnTo>
                  <a:lnTo>
                    <a:pt x="522" y="150"/>
                  </a:lnTo>
                  <a:lnTo>
                    <a:pt x="515" y="143"/>
                  </a:lnTo>
                  <a:lnTo>
                    <a:pt x="510" y="143"/>
                  </a:lnTo>
                  <a:lnTo>
                    <a:pt x="503" y="142"/>
                  </a:lnTo>
                  <a:lnTo>
                    <a:pt x="500" y="156"/>
                  </a:lnTo>
                  <a:lnTo>
                    <a:pt x="507" y="142"/>
                  </a:lnTo>
                  <a:lnTo>
                    <a:pt x="500" y="138"/>
                  </a:lnTo>
                  <a:lnTo>
                    <a:pt x="493" y="152"/>
                  </a:lnTo>
                  <a:lnTo>
                    <a:pt x="501" y="140"/>
                  </a:lnTo>
                  <a:lnTo>
                    <a:pt x="493" y="135"/>
                  </a:lnTo>
                  <a:lnTo>
                    <a:pt x="491" y="133"/>
                  </a:lnTo>
                  <a:lnTo>
                    <a:pt x="479" y="128"/>
                  </a:lnTo>
                  <a:lnTo>
                    <a:pt x="472" y="142"/>
                  </a:lnTo>
                  <a:lnTo>
                    <a:pt x="479" y="128"/>
                  </a:lnTo>
                  <a:lnTo>
                    <a:pt x="465" y="121"/>
                  </a:lnTo>
                  <a:lnTo>
                    <a:pt x="472" y="124"/>
                  </a:lnTo>
                  <a:lnTo>
                    <a:pt x="465" y="121"/>
                  </a:lnTo>
                  <a:lnTo>
                    <a:pt x="461" y="121"/>
                  </a:lnTo>
                  <a:close/>
                  <a:moveTo>
                    <a:pt x="676" y="225"/>
                  </a:moveTo>
                  <a:lnTo>
                    <a:pt x="662" y="253"/>
                  </a:lnTo>
                  <a:lnTo>
                    <a:pt x="721" y="283"/>
                  </a:lnTo>
                  <a:lnTo>
                    <a:pt x="716" y="281"/>
                  </a:lnTo>
                  <a:lnTo>
                    <a:pt x="723" y="283"/>
                  </a:lnTo>
                  <a:lnTo>
                    <a:pt x="747" y="294"/>
                  </a:lnTo>
                  <a:lnTo>
                    <a:pt x="753" y="280"/>
                  </a:lnTo>
                  <a:lnTo>
                    <a:pt x="746" y="294"/>
                  </a:lnTo>
                  <a:lnTo>
                    <a:pt x="770" y="306"/>
                  </a:lnTo>
                  <a:lnTo>
                    <a:pt x="765" y="304"/>
                  </a:lnTo>
                  <a:lnTo>
                    <a:pt x="772" y="306"/>
                  </a:lnTo>
                  <a:lnTo>
                    <a:pt x="796" y="316"/>
                  </a:lnTo>
                  <a:lnTo>
                    <a:pt x="805" y="321"/>
                  </a:lnTo>
                  <a:lnTo>
                    <a:pt x="817" y="294"/>
                  </a:lnTo>
                  <a:lnTo>
                    <a:pt x="809" y="288"/>
                  </a:lnTo>
                  <a:lnTo>
                    <a:pt x="784" y="278"/>
                  </a:lnTo>
                  <a:lnTo>
                    <a:pt x="777" y="292"/>
                  </a:lnTo>
                  <a:lnTo>
                    <a:pt x="784" y="278"/>
                  </a:lnTo>
                  <a:lnTo>
                    <a:pt x="760" y="266"/>
                  </a:lnTo>
                  <a:lnTo>
                    <a:pt x="765" y="269"/>
                  </a:lnTo>
                  <a:lnTo>
                    <a:pt x="760" y="266"/>
                  </a:lnTo>
                  <a:lnTo>
                    <a:pt x="735" y="255"/>
                  </a:lnTo>
                  <a:lnTo>
                    <a:pt x="728" y="269"/>
                  </a:lnTo>
                  <a:lnTo>
                    <a:pt x="735" y="255"/>
                  </a:lnTo>
                  <a:lnTo>
                    <a:pt x="686" y="231"/>
                  </a:lnTo>
                  <a:lnTo>
                    <a:pt x="676" y="225"/>
                  </a:lnTo>
                  <a:close/>
                  <a:moveTo>
                    <a:pt x="889" y="323"/>
                  </a:moveTo>
                  <a:lnTo>
                    <a:pt x="877" y="353"/>
                  </a:lnTo>
                  <a:lnTo>
                    <a:pt x="887" y="358"/>
                  </a:lnTo>
                  <a:lnTo>
                    <a:pt x="884" y="356"/>
                  </a:lnTo>
                  <a:lnTo>
                    <a:pt x="887" y="358"/>
                  </a:lnTo>
                  <a:lnTo>
                    <a:pt x="908" y="365"/>
                  </a:lnTo>
                  <a:lnTo>
                    <a:pt x="927" y="372"/>
                  </a:lnTo>
                  <a:lnTo>
                    <a:pt x="932" y="356"/>
                  </a:lnTo>
                  <a:lnTo>
                    <a:pt x="927" y="372"/>
                  </a:lnTo>
                  <a:lnTo>
                    <a:pt x="945" y="379"/>
                  </a:lnTo>
                  <a:lnTo>
                    <a:pt x="939" y="376"/>
                  </a:lnTo>
                  <a:lnTo>
                    <a:pt x="946" y="379"/>
                  </a:lnTo>
                  <a:lnTo>
                    <a:pt x="964" y="384"/>
                  </a:lnTo>
                  <a:lnTo>
                    <a:pt x="967" y="369"/>
                  </a:lnTo>
                  <a:lnTo>
                    <a:pt x="962" y="383"/>
                  </a:lnTo>
                  <a:lnTo>
                    <a:pt x="974" y="388"/>
                  </a:lnTo>
                  <a:lnTo>
                    <a:pt x="976" y="390"/>
                  </a:lnTo>
                  <a:lnTo>
                    <a:pt x="988" y="393"/>
                  </a:lnTo>
                  <a:lnTo>
                    <a:pt x="992" y="377"/>
                  </a:lnTo>
                  <a:lnTo>
                    <a:pt x="987" y="393"/>
                  </a:lnTo>
                  <a:lnTo>
                    <a:pt x="997" y="396"/>
                  </a:lnTo>
                  <a:lnTo>
                    <a:pt x="992" y="395"/>
                  </a:lnTo>
                  <a:lnTo>
                    <a:pt x="1013" y="400"/>
                  </a:lnTo>
                  <a:lnTo>
                    <a:pt x="1020" y="400"/>
                  </a:lnTo>
                  <a:lnTo>
                    <a:pt x="1020" y="384"/>
                  </a:lnTo>
                  <a:lnTo>
                    <a:pt x="1013" y="398"/>
                  </a:lnTo>
                  <a:lnTo>
                    <a:pt x="1023" y="403"/>
                  </a:lnTo>
                  <a:lnTo>
                    <a:pt x="1030" y="403"/>
                  </a:lnTo>
                  <a:lnTo>
                    <a:pt x="1037" y="374"/>
                  </a:lnTo>
                  <a:lnTo>
                    <a:pt x="1030" y="374"/>
                  </a:lnTo>
                  <a:lnTo>
                    <a:pt x="1027" y="388"/>
                  </a:lnTo>
                  <a:lnTo>
                    <a:pt x="1034" y="374"/>
                  </a:lnTo>
                  <a:lnTo>
                    <a:pt x="1023" y="369"/>
                  </a:lnTo>
                  <a:lnTo>
                    <a:pt x="1016" y="369"/>
                  </a:lnTo>
                  <a:lnTo>
                    <a:pt x="1016" y="384"/>
                  </a:lnTo>
                  <a:lnTo>
                    <a:pt x="1020" y="370"/>
                  </a:lnTo>
                  <a:lnTo>
                    <a:pt x="1006" y="367"/>
                  </a:lnTo>
                  <a:lnTo>
                    <a:pt x="1002" y="381"/>
                  </a:lnTo>
                  <a:lnTo>
                    <a:pt x="1008" y="367"/>
                  </a:lnTo>
                  <a:lnTo>
                    <a:pt x="997" y="363"/>
                  </a:lnTo>
                  <a:lnTo>
                    <a:pt x="1002" y="365"/>
                  </a:lnTo>
                  <a:lnTo>
                    <a:pt x="997" y="363"/>
                  </a:lnTo>
                  <a:lnTo>
                    <a:pt x="985" y="360"/>
                  </a:lnTo>
                  <a:lnTo>
                    <a:pt x="980" y="374"/>
                  </a:lnTo>
                  <a:lnTo>
                    <a:pt x="987" y="360"/>
                  </a:lnTo>
                  <a:lnTo>
                    <a:pt x="974" y="355"/>
                  </a:lnTo>
                  <a:lnTo>
                    <a:pt x="971" y="353"/>
                  </a:lnTo>
                  <a:lnTo>
                    <a:pt x="973" y="355"/>
                  </a:lnTo>
                  <a:lnTo>
                    <a:pt x="955" y="349"/>
                  </a:lnTo>
                  <a:lnTo>
                    <a:pt x="950" y="363"/>
                  </a:lnTo>
                  <a:lnTo>
                    <a:pt x="957" y="349"/>
                  </a:lnTo>
                  <a:lnTo>
                    <a:pt x="939" y="342"/>
                  </a:lnTo>
                  <a:lnTo>
                    <a:pt x="948" y="346"/>
                  </a:lnTo>
                  <a:lnTo>
                    <a:pt x="938" y="342"/>
                  </a:lnTo>
                  <a:lnTo>
                    <a:pt x="919" y="335"/>
                  </a:lnTo>
                  <a:lnTo>
                    <a:pt x="898" y="328"/>
                  </a:lnTo>
                  <a:lnTo>
                    <a:pt x="892" y="342"/>
                  </a:lnTo>
                  <a:lnTo>
                    <a:pt x="899" y="328"/>
                  </a:lnTo>
                  <a:lnTo>
                    <a:pt x="889" y="323"/>
                  </a:lnTo>
                  <a:close/>
                  <a:moveTo>
                    <a:pt x="1112" y="393"/>
                  </a:moveTo>
                  <a:lnTo>
                    <a:pt x="1107" y="423"/>
                  </a:lnTo>
                  <a:lnTo>
                    <a:pt x="1121" y="426"/>
                  </a:lnTo>
                  <a:lnTo>
                    <a:pt x="1142" y="430"/>
                  </a:lnTo>
                  <a:lnTo>
                    <a:pt x="1187" y="437"/>
                  </a:lnTo>
                  <a:lnTo>
                    <a:pt x="1196" y="437"/>
                  </a:lnTo>
                  <a:lnTo>
                    <a:pt x="1189" y="437"/>
                  </a:lnTo>
                  <a:lnTo>
                    <a:pt x="1212" y="438"/>
                  </a:lnTo>
                  <a:lnTo>
                    <a:pt x="1238" y="440"/>
                  </a:lnTo>
                  <a:lnTo>
                    <a:pt x="1261" y="442"/>
                  </a:lnTo>
                  <a:lnTo>
                    <a:pt x="1266" y="442"/>
                  </a:lnTo>
                  <a:lnTo>
                    <a:pt x="1268" y="410"/>
                  </a:lnTo>
                  <a:lnTo>
                    <a:pt x="1262" y="410"/>
                  </a:lnTo>
                  <a:lnTo>
                    <a:pt x="1240" y="409"/>
                  </a:lnTo>
                  <a:lnTo>
                    <a:pt x="1213" y="407"/>
                  </a:lnTo>
                  <a:lnTo>
                    <a:pt x="1191" y="405"/>
                  </a:lnTo>
                  <a:lnTo>
                    <a:pt x="1189" y="421"/>
                  </a:lnTo>
                  <a:lnTo>
                    <a:pt x="1193" y="407"/>
                  </a:lnTo>
                  <a:lnTo>
                    <a:pt x="1147" y="400"/>
                  </a:lnTo>
                  <a:lnTo>
                    <a:pt x="1126" y="396"/>
                  </a:lnTo>
                  <a:lnTo>
                    <a:pt x="1112" y="393"/>
                  </a:lnTo>
                  <a:close/>
                  <a:moveTo>
                    <a:pt x="1346" y="412"/>
                  </a:moveTo>
                  <a:lnTo>
                    <a:pt x="1346" y="444"/>
                  </a:lnTo>
                  <a:lnTo>
                    <a:pt x="1360" y="444"/>
                  </a:lnTo>
                  <a:lnTo>
                    <a:pt x="1383" y="442"/>
                  </a:lnTo>
                  <a:lnTo>
                    <a:pt x="1381" y="426"/>
                  </a:lnTo>
                  <a:lnTo>
                    <a:pt x="1381" y="442"/>
                  </a:lnTo>
                  <a:lnTo>
                    <a:pt x="1404" y="442"/>
                  </a:lnTo>
                  <a:lnTo>
                    <a:pt x="1425" y="440"/>
                  </a:lnTo>
                  <a:lnTo>
                    <a:pt x="1435" y="440"/>
                  </a:lnTo>
                  <a:lnTo>
                    <a:pt x="1425" y="440"/>
                  </a:lnTo>
                  <a:lnTo>
                    <a:pt x="1444" y="438"/>
                  </a:lnTo>
                  <a:lnTo>
                    <a:pt x="1442" y="423"/>
                  </a:lnTo>
                  <a:lnTo>
                    <a:pt x="1442" y="438"/>
                  </a:lnTo>
                  <a:lnTo>
                    <a:pt x="1461" y="438"/>
                  </a:lnTo>
                  <a:lnTo>
                    <a:pt x="1477" y="437"/>
                  </a:lnTo>
                  <a:lnTo>
                    <a:pt x="1491" y="435"/>
                  </a:lnTo>
                  <a:lnTo>
                    <a:pt x="1489" y="419"/>
                  </a:lnTo>
                  <a:lnTo>
                    <a:pt x="1489" y="435"/>
                  </a:lnTo>
                  <a:lnTo>
                    <a:pt x="1501" y="435"/>
                  </a:lnTo>
                  <a:lnTo>
                    <a:pt x="1500" y="435"/>
                  </a:lnTo>
                  <a:lnTo>
                    <a:pt x="1505" y="435"/>
                  </a:lnTo>
                  <a:lnTo>
                    <a:pt x="1507" y="433"/>
                  </a:lnTo>
                  <a:lnTo>
                    <a:pt x="1501" y="403"/>
                  </a:lnTo>
                  <a:lnTo>
                    <a:pt x="1500" y="405"/>
                  </a:lnTo>
                  <a:lnTo>
                    <a:pt x="1501" y="419"/>
                  </a:lnTo>
                  <a:lnTo>
                    <a:pt x="1501" y="403"/>
                  </a:lnTo>
                  <a:lnTo>
                    <a:pt x="1488" y="403"/>
                  </a:lnTo>
                  <a:lnTo>
                    <a:pt x="1474" y="405"/>
                  </a:lnTo>
                  <a:lnTo>
                    <a:pt x="1458" y="407"/>
                  </a:lnTo>
                  <a:lnTo>
                    <a:pt x="1460" y="423"/>
                  </a:lnTo>
                  <a:lnTo>
                    <a:pt x="1460" y="407"/>
                  </a:lnTo>
                  <a:lnTo>
                    <a:pt x="1440" y="407"/>
                  </a:lnTo>
                  <a:lnTo>
                    <a:pt x="1421" y="409"/>
                  </a:lnTo>
                  <a:lnTo>
                    <a:pt x="1423" y="424"/>
                  </a:lnTo>
                  <a:lnTo>
                    <a:pt x="1423" y="409"/>
                  </a:lnTo>
                  <a:lnTo>
                    <a:pt x="1402" y="410"/>
                  </a:lnTo>
                  <a:lnTo>
                    <a:pt x="1402" y="426"/>
                  </a:lnTo>
                  <a:lnTo>
                    <a:pt x="1402" y="410"/>
                  </a:lnTo>
                  <a:lnTo>
                    <a:pt x="1381" y="410"/>
                  </a:lnTo>
                  <a:lnTo>
                    <a:pt x="1358" y="412"/>
                  </a:lnTo>
                  <a:lnTo>
                    <a:pt x="1358" y="428"/>
                  </a:lnTo>
                  <a:lnTo>
                    <a:pt x="1358" y="412"/>
                  </a:lnTo>
                  <a:lnTo>
                    <a:pt x="1346" y="412"/>
                  </a:lnTo>
                  <a:close/>
                  <a:moveTo>
                    <a:pt x="1580" y="393"/>
                  </a:moveTo>
                  <a:lnTo>
                    <a:pt x="1584" y="424"/>
                  </a:lnTo>
                  <a:lnTo>
                    <a:pt x="1597" y="423"/>
                  </a:lnTo>
                  <a:lnTo>
                    <a:pt x="1592" y="423"/>
                  </a:lnTo>
                  <a:lnTo>
                    <a:pt x="1599" y="423"/>
                  </a:lnTo>
                  <a:lnTo>
                    <a:pt x="1617" y="419"/>
                  </a:lnTo>
                  <a:lnTo>
                    <a:pt x="1610" y="390"/>
                  </a:lnTo>
                  <a:lnTo>
                    <a:pt x="1592" y="393"/>
                  </a:lnTo>
                  <a:lnTo>
                    <a:pt x="1596" y="407"/>
                  </a:lnTo>
                  <a:lnTo>
                    <a:pt x="1594" y="391"/>
                  </a:lnTo>
                  <a:lnTo>
                    <a:pt x="1580" y="393"/>
                  </a:lnTo>
                  <a:close/>
                </a:path>
              </a:pathLst>
            </a:custGeom>
            <a:solidFill>
              <a:srgbClr val="008040"/>
            </a:solidFill>
            <a:ln w="0">
              <a:solidFill>
                <a:srgbClr val="00804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52" name="Freeform 2500"/>
            <p:cNvSpPr>
              <a:spLocks noEditPoints="1"/>
            </p:cNvSpPr>
            <p:nvPr/>
          </p:nvSpPr>
          <p:spPr bwMode="auto">
            <a:xfrm>
              <a:off x="574" y="3086"/>
              <a:ext cx="856" cy="158"/>
            </a:xfrm>
            <a:custGeom>
              <a:avLst/>
              <a:gdLst>
                <a:gd name="T0" fmla="*/ 114 w 1713"/>
                <a:gd name="T1" fmla="*/ 300 h 316"/>
                <a:gd name="T2" fmla="*/ 163 w 1713"/>
                <a:gd name="T3" fmla="*/ 292 h 316"/>
                <a:gd name="T4" fmla="*/ 109 w 1713"/>
                <a:gd name="T5" fmla="*/ 271 h 316"/>
                <a:gd name="T6" fmla="*/ 234 w 1713"/>
                <a:gd name="T7" fmla="*/ 246 h 316"/>
                <a:gd name="T8" fmla="*/ 280 w 1713"/>
                <a:gd name="T9" fmla="*/ 253 h 316"/>
                <a:gd name="T10" fmla="*/ 322 w 1713"/>
                <a:gd name="T11" fmla="*/ 245 h 316"/>
                <a:gd name="T12" fmla="*/ 377 w 1713"/>
                <a:gd name="T13" fmla="*/ 250 h 316"/>
                <a:gd name="T14" fmla="*/ 388 w 1713"/>
                <a:gd name="T15" fmla="*/ 217 h 316"/>
                <a:gd name="T16" fmla="*/ 370 w 1713"/>
                <a:gd name="T17" fmla="*/ 220 h 316"/>
                <a:gd name="T18" fmla="*/ 316 w 1713"/>
                <a:gd name="T19" fmla="*/ 231 h 316"/>
                <a:gd name="T20" fmla="*/ 274 w 1713"/>
                <a:gd name="T21" fmla="*/ 239 h 316"/>
                <a:gd name="T22" fmla="*/ 466 w 1713"/>
                <a:gd name="T23" fmla="*/ 199 h 316"/>
                <a:gd name="T24" fmla="*/ 515 w 1713"/>
                <a:gd name="T25" fmla="*/ 222 h 316"/>
                <a:gd name="T26" fmla="*/ 556 w 1713"/>
                <a:gd name="T27" fmla="*/ 213 h 316"/>
                <a:gd name="T28" fmla="*/ 601 w 1713"/>
                <a:gd name="T29" fmla="*/ 204 h 316"/>
                <a:gd name="T30" fmla="*/ 589 w 1713"/>
                <a:gd name="T31" fmla="*/ 175 h 316"/>
                <a:gd name="T32" fmla="*/ 547 w 1713"/>
                <a:gd name="T33" fmla="*/ 184 h 316"/>
                <a:gd name="T34" fmla="*/ 500 w 1713"/>
                <a:gd name="T35" fmla="*/ 194 h 316"/>
                <a:gd name="T36" fmla="*/ 466 w 1713"/>
                <a:gd name="T37" fmla="*/ 199 h 316"/>
                <a:gd name="T38" fmla="*/ 746 w 1713"/>
                <a:gd name="T39" fmla="*/ 177 h 316"/>
                <a:gd name="T40" fmla="*/ 863 w 1713"/>
                <a:gd name="T41" fmla="*/ 154 h 316"/>
                <a:gd name="T42" fmla="*/ 849 w 1713"/>
                <a:gd name="T43" fmla="*/ 126 h 316"/>
                <a:gd name="T44" fmla="*/ 714 w 1713"/>
                <a:gd name="T45" fmla="*/ 152 h 316"/>
                <a:gd name="T46" fmla="*/ 945 w 1713"/>
                <a:gd name="T47" fmla="*/ 140 h 316"/>
                <a:gd name="T48" fmla="*/ 964 w 1713"/>
                <a:gd name="T49" fmla="*/ 135 h 316"/>
                <a:gd name="T50" fmla="*/ 992 w 1713"/>
                <a:gd name="T51" fmla="*/ 131 h 316"/>
                <a:gd name="T52" fmla="*/ 1039 w 1713"/>
                <a:gd name="T53" fmla="*/ 122 h 316"/>
                <a:gd name="T54" fmla="*/ 1083 w 1713"/>
                <a:gd name="T55" fmla="*/ 98 h 316"/>
                <a:gd name="T56" fmla="*/ 1081 w 1713"/>
                <a:gd name="T57" fmla="*/ 84 h 316"/>
                <a:gd name="T58" fmla="*/ 1039 w 1713"/>
                <a:gd name="T59" fmla="*/ 91 h 316"/>
                <a:gd name="T60" fmla="*/ 988 w 1713"/>
                <a:gd name="T61" fmla="*/ 115 h 316"/>
                <a:gd name="T62" fmla="*/ 959 w 1713"/>
                <a:gd name="T63" fmla="*/ 105 h 316"/>
                <a:gd name="T64" fmla="*/ 940 w 1713"/>
                <a:gd name="T65" fmla="*/ 108 h 316"/>
                <a:gd name="T66" fmla="*/ 1182 w 1713"/>
                <a:gd name="T67" fmla="*/ 100 h 316"/>
                <a:gd name="T68" fmla="*/ 1231 w 1713"/>
                <a:gd name="T69" fmla="*/ 93 h 316"/>
                <a:gd name="T70" fmla="*/ 1278 w 1713"/>
                <a:gd name="T71" fmla="*/ 86 h 316"/>
                <a:gd name="T72" fmla="*/ 1275 w 1713"/>
                <a:gd name="T73" fmla="*/ 70 h 316"/>
                <a:gd name="T74" fmla="*/ 1228 w 1713"/>
                <a:gd name="T75" fmla="*/ 61 h 316"/>
                <a:gd name="T76" fmla="*/ 1177 w 1713"/>
                <a:gd name="T77" fmla="*/ 70 h 316"/>
                <a:gd name="T78" fmla="*/ 1421 w 1713"/>
                <a:gd name="T79" fmla="*/ 65 h 316"/>
                <a:gd name="T80" fmla="*/ 1435 w 1713"/>
                <a:gd name="T81" fmla="*/ 63 h 316"/>
                <a:gd name="T82" fmla="*/ 1458 w 1713"/>
                <a:gd name="T83" fmla="*/ 61 h 316"/>
                <a:gd name="T84" fmla="*/ 1474 w 1713"/>
                <a:gd name="T85" fmla="*/ 58 h 316"/>
                <a:gd name="T86" fmla="*/ 1514 w 1713"/>
                <a:gd name="T87" fmla="*/ 37 h 316"/>
                <a:gd name="T88" fmla="*/ 1561 w 1713"/>
                <a:gd name="T89" fmla="*/ 49 h 316"/>
                <a:gd name="T90" fmla="*/ 1512 w 1713"/>
                <a:gd name="T91" fmla="*/ 21 h 316"/>
                <a:gd name="T92" fmla="*/ 1484 w 1713"/>
                <a:gd name="T93" fmla="*/ 25 h 316"/>
                <a:gd name="T94" fmla="*/ 1460 w 1713"/>
                <a:gd name="T95" fmla="*/ 30 h 316"/>
                <a:gd name="T96" fmla="*/ 1437 w 1713"/>
                <a:gd name="T97" fmla="*/ 30 h 316"/>
                <a:gd name="T98" fmla="*/ 1432 w 1713"/>
                <a:gd name="T99" fmla="*/ 33 h 316"/>
                <a:gd name="T100" fmla="*/ 1418 w 1713"/>
                <a:gd name="T101" fmla="*/ 35 h 316"/>
                <a:gd name="T102" fmla="*/ 1639 w 1713"/>
                <a:gd name="T103" fmla="*/ 39 h 316"/>
                <a:gd name="T104" fmla="*/ 1688 w 1713"/>
                <a:gd name="T105" fmla="*/ 33 h 316"/>
                <a:gd name="T106" fmla="*/ 1638 w 1713"/>
                <a:gd name="T107" fmla="*/ 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3" h="316">
                  <a:moveTo>
                    <a:pt x="0" y="285"/>
                  </a:moveTo>
                  <a:lnTo>
                    <a:pt x="4" y="316"/>
                  </a:lnTo>
                  <a:lnTo>
                    <a:pt x="23" y="314"/>
                  </a:lnTo>
                  <a:lnTo>
                    <a:pt x="14" y="316"/>
                  </a:lnTo>
                  <a:lnTo>
                    <a:pt x="46" y="311"/>
                  </a:lnTo>
                  <a:lnTo>
                    <a:pt x="114" y="300"/>
                  </a:lnTo>
                  <a:lnTo>
                    <a:pt x="110" y="285"/>
                  </a:lnTo>
                  <a:lnTo>
                    <a:pt x="112" y="300"/>
                  </a:lnTo>
                  <a:lnTo>
                    <a:pt x="137" y="297"/>
                  </a:lnTo>
                  <a:lnTo>
                    <a:pt x="142" y="295"/>
                  </a:lnTo>
                  <a:lnTo>
                    <a:pt x="138" y="297"/>
                  </a:lnTo>
                  <a:lnTo>
                    <a:pt x="163" y="292"/>
                  </a:lnTo>
                  <a:lnTo>
                    <a:pt x="156" y="262"/>
                  </a:lnTo>
                  <a:lnTo>
                    <a:pt x="131" y="267"/>
                  </a:lnTo>
                  <a:lnTo>
                    <a:pt x="135" y="281"/>
                  </a:lnTo>
                  <a:lnTo>
                    <a:pt x="133" y="267"/>
                  </a:lnTo>
                  <a:lnTo>
                    <a:pt x="96" y="273"/>
                  </a:lnTo>
                  <a:lnTo>
                    <a:pt x="109" y="271"/>
                  </a:lnTo>
                  <a:lnTo>
                    <a:pt x="41" y="281"/>
                  </a:lnTo>
                  <a:lnTo>
                    <a:pt x="20" y="285"/>
                  </a:lnTo>
                  <a:lnTo>
                    <a:pt x="21" y="299"/>
                  </a:lnTo>
                  <a:lnTo>
                    <a:pt x="20" y="283"/>
                  </a:lnTo>
                  <a:lnTo>
                    <a:pt x="0" y="285"/>
                  </a:lnTo>
                  <a:close/>
                  <a:moveTo>
                    <a:pt x="234" y="246"/>
                  </a:moveTo>
                  <a:lnTo>
                    <a:pt x="238" y="276"/>
                  </a:lnTo>
                  <a:lnTo>
                    <a:pt x="259" y="274"/>
                  </a:lnTo>
                  <a:lnTo>
                    <a:pt x="264" y="273"/>
                  </a:lnTo>
                  <a:lnTo>
                    <a:pt x="261" y="274"/>
                  </a:lnTo>
                  <a:lnTo>
                    <a:pt x="283" y="269"/>
                  </a:lnTo>
                  <a:lnTo>
                    <a:pt x="280" y="253"/>
                  </a:lnTo>
                  <a:lnTo>
                    <a:pt x="283" y="269"/>
                  </a:lnTo>
                  <a:lnTo>
                    <a:pt x="304" y="266"/>
                  </a:lnTo>
                  <a:lnTo>
                    <a:pt x="306" y="264"/>
                  </a:lnTo>
                  <a:lnTo>
                    <a:pt x="304" y="266"/>
                  </a:lnTo>
                  <a:lnTo>
                    <a:pt x="325" y="260"/>
                  </a:lnTo>
                  <a:lnTo>
                    <a:pt x="322" y="245"/>
                  </a:lnTo>
                  <a:lnTo>
                    <a:pt x="325" y="260"/>
                  </a:lnTo>
                  <a:lnTo>
                    <a:pt x="344" y="257"/>
                  </a:lnTo>
                  <a:lnTo>
                    <a:pt x="353" y="255"/>
                  </a:lnTo>
                  <a:lnTo>
                    <a:pt x="344" y="257"/>
                  </a:lnTo>
                  <a:lnTo>
                    <a:pt x="362" y="253"/>
                  </a:lnTo>
                  <a:lnTo>
                    <a:pt x="377" y="250"/>
                  </a:lnTo>
                  <a:lnTo>
                    <a:pt x="374" y="234"/>
                  </a:lnTo>
                  <a:lnTo>
                    <a:pt x="376" y="250"/>
                  </a:lnTo>
                  <a:lnTo>
                    <a:pt x="390" y="248"/>
                  </a:lnTo>
                  <a:lnTo>
                    <a:pt x="393" y="248"/>
                  </a:lnTo>
                  <a:lnTo>
                    <a:pt x="397" y="246"/>
                  </a:lnTo>
                  <a:lnTo>
                    <a:pt x="388" y="217"/>
                  </a:lnTo>
                  <a:lnTo>
                    <a:pt x="384" y="218"/>
                  </a:lnTo>
                  <a:lnTo>
                    <a:pt x="388" y="232"/>
                  </a:lnTo>
                  <a:lnTo>
                    <a:pt x="386" y="217"/>
                  </a:lnTo>
                  <a:lnTo>
                    <a:pt x="372" y="218"/>
                  </a:lnTo>
                  <a:lnTo>
                    <a:pt x="377" y="218"/>
                  </a:lnTo>
                  <a:lnTo>
                    <a:pt x="370" y="220"/>
                  </a:lnTo>
                  <a:lnTo>
                    <a:pt x="355" y="224"/>
                  </a:lnTo>
                  <a:lnTo>
                    <a:pt x="337" y="227"/>
                  </a:lnTo>
                  <a:lnTo>
                    <a:pt x="341" y="241"/>
                  </a:lnTo>
                  <a:lnTo>
                    <a:pt x="339" y="227"/>
                  </a:lnTo>
                  <a:lnTo>
                    <a:pt x="320" y="231"/>
                  </a:lnTo>
                  <a:lnTo>
                    <a:pt x="316" y="231"/>
                  </a:lnTo>
                  <a:lnTo>
                    <a:pt x="318" y="231"/>
                  </a:lnTo>
                  <a:lnTo>
                    <a:pt x="297" y="236"/>
                  </a:lnTo>
                  <a:lnTo>
                    <a:pt x="301" y="250"/>
                  </a:lnTo>
                  <a:lnTo>
                    <a:pt x="299" y="236"/>
                  </a:lnTo>
                  <a:lnTo>
                    <a:pt x="278" y="239"/>
                  </a:lnTo>
                  <a:lnTo>
                    <a:pt x="274" y="239"/>
                  </a:lnTo>
                  <a:lnTo>
                    <a:pt x="276" y="239"/>
                  </a:lnTo>
                  <a:lnTo>
                    <a:pt x="254" y="245"/>
                  </a:lnTo>
                  <a:lnTo>
                    <a:pt x="257" y="259"/>
                  </a:lnTo>
                  <a:lnTo>
                    <a:pt x="255" y="245"/>
                  </a:lnTo>
                  <a:lnTo>
                    <a:pt x="234" y="246"/>
                  </a:lnTo>
                  <a:close/>
                  <a:moveTo>
                    <a:pt x="466" y="199"/>
                  </a:moveTo>
                  <a:lnTo>
                    <a:pt x="470" y="231"/>
                  </a:lnTo>
                  <a:lnTo>
                    <a:pt x="480" y="229"/>
                  </a:lnTo>
                  <a:lnTo>
                    <a:pt x="475" y="229"/>
                  </a:lnTo>
                  <a:lnTo>
                    <a:pt x="482" y="229"/>
                  </a:lnTo>
                  <a:lnTo>
                    <a:pt x="498" y="225"/>
                  </a:lnTo>
                  <a:lnTo>
                    <a:pt x="515" y="222"/>
                  </a:lnTo>
                  <a:lnTo>
                    <a:pt x="512" y="206"/>
                  </a:lnTo>
                  <a:lnTo>
                    <a:pt x="515" y="222"/>
                  </a:lnTo>
                  <a:lnTo>
                    <a:pt x="535" y="218"/>
                  </a:lnTo>
                  <a:lnTo>
                    <a:pt x="536" y="217"/>
                  </a:lnTo>
                  <a:lnTo>
                    <a:pt x="535" y="218"/>
                  </a:lnTo>
                  <a:lnTo>
                    <a:pt x="556" y="213"/>
                  </a:lnTo>
                  <a:lnTo>
                    <a:pt x="552" y="197"/>
                  </a:lnTo>
                  <a:lnTo>
                    <a:pt x="556" y="213"/>
                  </a:lnTo>
                  <a:lnTo>
                    <a:pt x="578" y="210"/>
                  </a:lnTo>
                  <a:lnTo>
                    <a:pt x="580" y="208"/>
                  </a:lnTo>
                  <a:lnTo>
                    <a:pt x="578" y="210"/>
                  </a:lnTo>
                  <a:lnTo>
                    <a:pt x="601" y="204"/>
                  </a:lnTo>
                  <a:lnTo>
                    <a:pt x="597" y="189"/>
                  </a:lnTo>
                  <a:lnTo>
                    <a:pt x="601" y="204"/>
                  </a:lnTo>
                  <a:lnTo>
                    <a:pt x="627" y="199"/>
                  </a:lnTo>
                  <a:lnTo>
                    <a:pt x="622" y="170"/>
                  </a:lnTo>
                  <a:lnTo>
                    <a:pt x="596" y="175"/>
                  </a:lnTo>
                  <a:lnTo>
                    <a:pt x="589" y="175"/>
                  </a:lnTo>
                  <a:lnTo>
                    <a:pt x="594" y="175"/>
                  </a:lnTo>
                  <a:lnTo>
                    <a:pt x="571" y="180"/>
                  </a:lnTo>
                  <a:lnTo>
                    <a:pt x="575" y="194"/>
                  </a:lnTo>
                  <a:lnTo>
                    <a:pt x="573" y="180"/>
                  </a:lnTo>
                  <a:lnTo>
                    <a:pt x="550" y="184"/>
                  </a:lnTo>
                  <a:lnTo>
                    <a:pt x="547" y="184"/>
                  </a:lnTo>
                  <a:lnTo>
                    <a:pt x="549" y="184"/>
                  </a:lnTo>
                  <a:lnTo>
                    <a:pt x="528" y="189"/>
                  </a:lnTo>
                  <a:lnTo>
                    <a:pt x="531" y="203"/>
                  </a:lnTo>
                  <a:lnTo>
                    <a:pt x="529" y="189"/>
                  </a:lnTo>
                  <a:lnTo>
                    <a:pt x="510" y="192"/>
                  </a:lnTo>
                  <a:lnTo>
                    <a:pt x="500" y="194"/>
                  </a:lnTo>
                  <a:lnTo>
                    <a:pt x="508" y="192"/>
                  </a:lnTo>
                  <a:lnTo>
                    <a:pt x="491" y="196"/>
                  </a:lnTo>
                  <a:lnTo>
                    <a:pt x="475" y="199"/>
                  </a:lnTo>
                  <a:lnTo>
                    <a:pt x="479" y="213"/>
                  </a:lnTo>
                  <a:lnTo>
                    <a:pt x="477" y="197"/>
                  </a:lnTo>
                  <a:lnTo>
                    <a:pt x="466" y="199"/>
                  </a:lnTo>
                  <a:close/>
                  <a:moveTo>
                    <a:pt x="699" y="154"/>
                  </a:moveTo>
                  <a:lnTo>
                    <a:pt x="704" y="184"/>
                  </a:lnTo>
                  <a:lnTo>
                    <a:pt x="721" y="182"/>
                  </a:lnTo>
                  <a:lnTo>
                    <a:pt x="727" y="180"/>
                  </a:lnTo>
                  <a:lnTo>
                    <a:pt x="721" y="182"/>
                  </a:lnTo>
                  <a:lnTo>
                    <a:pt x="746" y="177"/>
                  </a:lnTo>
                  <a:lnTo>
                    <a:pt x="793" y="166"/>
                  </a:lnTo>
                  <a:lnTo>
                    <a:pt x="789" y="150"/>
                  </a:lnTo>
                  <a:lnTo>
                    <a:pt x="793" y="166"/>
                  </a:lnTo>
                  <a:lnTo>
                    <a:pt x="835" y="159"/>
                  </a:lnTo>
                  <a:lnTo>
                    <a:pt x="854" y="156"/>
                  </a:lnTo>
                  <a:lnTo>
                    <a:pt x="863" y="154"/>
                  </a:lnTo>
                  <a:lnTo>
                    <a:pt x="854" y="156"/>
                  </a:lnTo>
                  <a:lnTo>
                    <a:pt x="861" y="154"/>
                  </a:lnTo>
                  <a:lnTo>
                    <a:pt x="854" y="124"/>
                  </a:lnTo>
                  <a:lnTo>
                    <a:pt x="847" y="126"/>
                  </a:lnTo>
                  <a:lnTo>
                    <a:pt x="850" y="140"/>
                  </a:lnTo>
                  <a:lnTo>
                    <a:pt x="849" y="126"/>
                  </a:lnTo>
                  <a:lnTo>
                    <a:pt x="830" y="129"/>
                  </a:lnTo>
                  <a:lnTo>
                    <a:pt x="788" y="136"/>
                  </a:lnTo>
                  <a:lnTo>
                    <a:pt x="784" y="136"/>
                  </a:lnTo>
                  <a:lnTo>
                    <a:pt x="786" y="136"/>
                  </a:lnTo>
                  <a:lnTo>
                    <a:pt x="739" y="147"/>
                  </a:lnTo>
                  <a:lnTo>
                    <a:pt x="714" y="152"/>
                  </a:lnTo>
                  <a:lnTo>
                    <a:pt x="718" y="166"/>
                  </a:lnTo>
                  <a:lnTo>
                    <a:pt x="716" y="152"/>
                  </a:lnTo>
                  <a:lnTo>
                    <a:pt x="699" y="154"/>
                  </a:lnTo>
                  <a:close/>
                  <a:moveTo>
                    <a:pt x="934" y="108"/>
                  </a:moveTo>
                  <a:lnTo>
                    <a:pt x="934" y="140"/>
                  </a:lnTo>
                  <a:lnTo>
                    <a:pt x="945" y="140"/>
                  </a:lnTo>
                  <a:lnTo>
                    <a:pt x="950" y="138"/>
                  </a:lnTo>
                  <a:lnTo>
                    <a:pt x="945" y="122"/>
                  </a:lnTo>
                  <a:lnTo>
                    <a:pt x="948" y="138"/>
                  </a:lnTo>
                  <a:lnTo>
                    <a:pt x="966" y="135"/>
                  </a:lnTo>
                  <a:lnTo>
                    <a:pt x="962" y="119"/>
                  </a:lnTo>
                  <a:lnTo>
                    <a:pt x="964" y="135"/>
                  </a:lnTo>
                  <a:lnTo>
                    <a:pt x="976" y="133"/>
                  </a:lnTo>
                  <a:lnTo>
                    <a:pt x="974" y="117"/>
                  </a:lnTo>
                  <a:lnTo>
                    <a:pt x="976" y="133"/>
                  </a:lnTo>
                  <a:lnTo>
                    <a:pt x="990" y="131"/>
                  </a:lnTo>
                  <a:lnTo>
                    <a:pt x="985" y="131"/>
                  </a:lnTo>
                  <a:lnTo>
                    <a:pt x="992" y="131"/>
                  </a:lnTo>
                  <a:lnTo>
                    <a:pt x="1008" y="128"/>
                  </a:lnTo>
                  <a:lnTo>
                    <a:pt x="1025" y="124"/>
                  </a:lnTo>
                  <a:lnTo>
                    <a:pt x="1022" y="108"/>
                  </a:lnTo>
                  <a:lnTo>
                    <a:pt x="1023" y="124"/>
                  </a:lnTo>
                  <a:lnTo>
                    <a:pt x="1042" y="122"/>
                  </a:lnTo>
                  <a:lnTo>
                    <a:pt x="1039" y="122"/>
                  </a:lnTo>
                  <a:lnTo>
                    <a:pt x="1044" y="122"/>
                  </a:lnTo>
                  <a:lnTo>
                    <a:pt x="1065" y="117"/>
                  </a:lnTo>
                  <a:lnTo>
                    <a:pt x="1062" y="101"/>
                  </a:lnTo>
                  <a:lnTo>
                    <a:pt x="1065" y="117"/>
                  </a:lnTo>
                  <a:lnTo>
                    <a:pt x="1086" y="114"/>
                  </a:lnTo>
                  <a:lnTo>
                    <a:pt x="1083" y="98"/>
                  </a:lnTo>
                  <a:lnTo>
                    <a:pt x="1084" y="114"/>
                  </a:lnTo>
                  <a:lnTo>
                    <a:pt x="1091" y="112"/>
                  </a:lnTo>
                  <a:lnTo>
                    <a:pt x="1088" y="82"/>
                  </a:lnTo>
                  <a:lnTo>
                    <a:pt x="1081" y="84"/>
                  </a:lnTo>
                  <a:lnTo>
                    <a:pt x="1076" y="84"/>
                  </a:lnTo>
                  <a:lnTo>
                    <a:pt x="1081" y="84"/>
                  </a:lnTo>
                  <a:lnTo>
                    <a:pt x="1060" y="88"/>
                  </a:lnTo>
                  <a:lnTo>
                    <a:pt x="1056" y="88"/>
                  </a:lnTo>
                  <a:lnTo>
                    <a:pt x="1058" y="88"/>
                  </a:lnTo>
                  <a:lnTo>
                    <a:pt x="1037" y="93"/>
                  </a:lnTo>
                  <a:lnTo>
                    <a:pt x="1041" y="107"/>
                  </a:lnTo>
                  <a:lnTo>
                    <a:pt x="1039" y="91"/>
                  </a:lnTo>
                  <a:lnTo>
                    <a:pt x="1020" y="93"/>
                  </a:lnTo>
                  <a:lnTo>
                    <a:pt x="1025" y="93"/>
                  </a:lnTo>
                  <a:lnTo>
                    <a:pt x="1018" y="95"/>
                  </a:lnTo>
                  <a:lnTo>
                    <a:pt x="1001" y="98"/>
                  </a:lnTo>
                  <a:lnTo>
                    <a:pt x="985" y="101"/>
                  </a:lnTo>
                  <a:lnTo>
                    <a:pt x="988" y="115"/>
                  </a:lnTo>
                  <a:lnTo>
                    <a:pt x="987" y="100"/>
                  </a:lnTo>
                  <a:lnTo>
                    <a:pt x="973" y="101"/>
                  </a:lnTo>
                  <a:lnTo>
                    <a:pt x="1022" y="96"/>
                  </a:lnTo>
                  <a:lnTo>
                    <a:pt x="960" y="105"/>
                  </a:lnTo>
                  <a:lnTo>
                    <a:pt x="955" y="105"/>
                  </a:lnTo>
                  <a:lnTo>
                    <a:pt x="959" y="105"/>
                  </a:lnTo>
                  <a:lnTo>
                    <a:pt x="941" y="108"/>
                  </a:lnTo>
                  <a:lnTo>
                    <a:pt x="938" y="108"/>
                  </a:lnTo>
                  <a:lnTo>
                    <a:pt x="940" y="108"/>
                  </a:lnTo>
                  <a:lnTo>
                    <a:pt x="934" y="110"/>
                  </a:lnTo>
                  <a:lnTo>
                    <a:pt x="940" y="124"/>
                  </a:lnTo>
                  <a:lnTo>
                    <a:pt x="940" y="108"/>
                  </a:lnTo>
                  <a:lnTo>
                    <a:pt x="934" y="108"/>
                  </a:lnTo>
                  <a:close/>
                  <a:moveTo>
                    <a:pt x="1166" y="70"/>
                  </a:moveTo>
                  <a:lnTo>
                    <a:pt x="1170" y="100"/>
                  </a:lnTo>
                  <a:lnTo>
                    <a:pt x="1180" y="100"/>
                  </a:lnTo>
                  <a:lnTo>
                    <a:pt x="1186" y="98"/>
                  </a:lnTo>
                  <a:lnTo>
                    <a:pt x="1182" y="100"/>
                  </a:lnTo>
                  <a:lnTo>
                    <a:pt x="1207" y="95"/>
                  </a:lnTo>
                  <a:lnTo>
                    <a:pt x="1203" y="79"/>
                  </a:lnTo>
                  <a:lnTo>
                    <a:pt x="1205" y="95"/>
                  </a:lnTo>
                  <a:lnTo>
                    <a:pt x="1229" y="93"/>
                  </a:lnTo>
                  <a:lnTo>
                    <a:pt x="1228" y="93"/>
                  </a:lnTo>
                  <a:lnTo>
                    <a:pt x="1231" y="93"/>
                  </a:lnTo>
                  <a:lnTo>
                    <a:pt x="1254" y="88"/>
                  </a:lnTo>
                  <a:lnTo>
                    <a:pt x="1250" y="72"/>
                  </a:lnTo>
                  <a:lnTo>
                    <a:pt x="1252" y="88"/>
                  </a:lnTo>
                  <a:lnTo>
                    <a:pt x="1276" y="86"/>
                  </a:lnTo>
                  <a:lnTo>
                    <a:pt x="1268" y="86"/>
                  </a:lnTo>
                  <a:lnTo>
                    <a:pt x="1278" y="86"/>
                  </a:lnTo>
                  <a:lnTo>
                    <a:pt x="1324" y="79"/>
                  </a:lnTo>
                  <a:lnTo>
                    <a:pt x="1327" y="77"/>
                  </a:lnTo>
                  <a:lnTo>
                    <a:pt x="1322" y="47"/>
                  </a:lnTo>
                  <a:lnTo>
                    <a:pt x="1318" y="49"/>
                  </a:lnTo>
                  <a:lnTo>
                    <a:pt x="1273" y="56"/>
                  </a:lnTo>
                  <a:lnTo>
                    <a:pt x="1275" y="70"/>
                  </a:lnTo>
                  <a:lnTo>
                    <a:pt x="1275" y="54"/>
                  </a:lnTo>
                  <a:lnTo>
                    <a:pt x="1250" y="56"/>
                  </a:lnTo>
                  <a:lnTo>
                    <a:pt x="1247" y="58"/>
                  </a:lnTo>
                  <a:lnTo>
                    <a:pt x="1224" y="63"/>
                  </a:lnTo>
                  <a:lnTo>
                    <a:pt x="1228" y="77"/>
                  </a:lnTo>
                  <a:lnTo>
                    <a:pt x="1228" y="61"/>
                  </a:lnTo>
                  <a:lnTo>
                    <a:pt x="1203" y="63"/>
                  </a:lnTo>
                  <a:lnTo>
                    <a:pt x="1205" y="63"/>
                  </a:lnTo>
                  <a:lnTo>
                    <a:pt x="1200" y="65"/>
                  </a:lnTo>
                  <a:lnTo>
                    <a:pt x="1175" y="70"/>
                  </a:lnTo>
                  <a:lnTo>
                    <a:pt x="1179" y="84"/>
                  </a:lnTo>
                  <a:lnTo>
                    <a:pt x="1177" y="70"/>
                  </a:lnTo>
                  <a:lnTo>
                    <a:pt x="1166" y="70"/>
                  </a:lnTo>
                  <a:close/>
                  <a:moveTo>
                    <a:pt x="1400" y="35"/>
                  </a:moveTo>
                  <a:lnTo>
                    <a:pt x="1404" y="67"/>
                  </a:lnTo>
                  <a:lnTo>
                    <a:pt x="1409" y="67"/>
                  </a:lnTo>
                  <a:lnTo>
                    <a:pt x="1360" y="74"/>
                  </a:lnTo>
                  <a:lnTo>
                    <a:pt x="1421" y="65"/>
                  </a:lnTo>
                  <a:lnTo>
                    <a:pt x="1420" y="49"/>
                  </a:lnTo>
                  <a:lnTo>
                    <a:pt x="1420" y="65"/>
                  </a:lnTo>
                  <a:lnTo>
                    <a:pt x="1432" y="65"/>
                  </a:lnTo>
                  <a:lnTo>
                    <a:pt x="1439" y="63"/>
                  </a:lnTo>
                  <a:lnTo>
                    <a:pt x="1435" y="47"/>
                  </a:lnTo>
                  <a:lnTo>
                    <a:pt x="1435" y="63"/>
                  </a:lnTo>
                  <a:lnTo>
                    <a:pt x="1449" y="63"/>
                  </a:lnTo>
                  <a:lnTo>
                    <a:pt x="1454" y="60"/>
                  </a:lnTo>
                  <a:lnTo>
                    <a:pt x="1456" y="58"/>
                  </a:lnTo>
                  <a:lnTo>
                    <a:pt x="1444" y="46"/>
                  </a:lnTo>
                  <a:lnTo>
                    <a:pt x="1444" y="61"/>
                  </a:lnTo>
                  <a:lnTo>
                    <a:pt x="1458" y="61"/>
                  </a:lnTo>
                  <a:lnTo>
                    <a:pt x="1465" y="60"/>
                  </a:lnTo>
                  <a:lnTo>
                    <a:pt x="1461" y="44"/>
                  </a:lnTo>
                  <a:lnTo>
                    <a:pt x="1465" y="60"/>
                  </a:lnTo>
                  <a:lnTo>
                    <a:pt x="1475" y="58"/>
                  </a:lnTo>
                  <a:lnTo>
                    <a:pt x="1472" y="42"/>
                  </a:lnTo>
                  <a:lnTo>
                    <a:pt x="1474" y="58"/>
                  </a:lnTo>
                  <a:lnTo>
                    <a:pt x="1486" y="56"/>
                  </a:lnTo>
                  <a:lnTo>
                    <a:pt x="1484" y="40"/>
                  </a:lnTo>
                  <a:lnTo>
                    <a:pt x="1484" y="56"/>
                  </a:lnTo>
                  <a:lnTo>
                    <a:pt x="1502" y="56"/>
                  </a:lnTo>
                  <a:lnTo>
                    <a:pt x="1517" y="53"/>
                  </a:lnTo>
                  <a:lnTo>
                    <a:pt x="1514" y="37"/>
                  </a:lnTo>
                  <a:lnTo>
                    <a:pt x="1516" y="53"/>
                  </a:lnTo>
                  <a:lnTo>
                    <a:pt x="1533" y="51"/>
                  </a:lnTo>
                  <a:lnTo>
                    <a:pt x="1552" y="49"/>
                  </a:lnTo>
                  <a:lnTo>
                    <a:pt x="1550" y="33"/>
                  </a:lnTo>
                  <a:lnTo>
                    <a:pt x="1552" y="49"/>
                  </a:lnTo>
                  <a:lnTo>
                    <a:pt x="1561" y="49"/>
                  </a:lnTo>
                  <a:lnTo>
                    <a:pt x="1559" y="18"/>
                  </a:lnTo>
                  <a:lnTo>
                    <a:pt x="1550" y="18"/>
                  </a:lnTo>
                  <a:lnTo>
                    <a:pt x="1540" y="19"/>
                  </a:lnTo>
                  <a:lnTo>
                    <a:pt x="1549" y="18"/>
                  </a:lnTo>
                  <a:lnTo>
                    <a:pt x="1529" y="19"/>
                  </a:lnTo>
                  <a:lnTo>
                    <a:pt x="1512" y="21"/>
                  </a:lnTo>
                  <a:lnTo>
                    <a:pt x="1516" y="21"/>
                  </a:lnTo>
                  <a:lnTo>
                    <a:pt x="1510" y="23"/>
                  </a:lnTo>
                  <a:lnTo>
                    <a:pt x="1495" y="26"/>
                  </a:lnTo>
                  <a:lnTo>
                    <a:pt x="1498" y="40"/>
                  </a:lnTo>
                  <a:lnTo>
                    <a:pt x="1498" y="25"/>
                  </a:lnTo>
                  <a:lnTo>
                    <a:pt x="1484" y="25"/>
                  </a:lnTo>
                  <a:lnTo>
                    <a:pt x="1489" y="25"/>
                  </a:lnTo>
                  <a:lnTo>
                    <a:pt x="1482" y="26"/>
                  </a:lnTo>
                  <a:lnTo>
                    <a:pt x="1470" y="28"/>
                  </a:lnTo>
                  <a:lnTo>
                    <a:pt x="1465" y="28"/>
                  </a:lnTo>
                  <a:lnTo>
                    <a:pt x="1470" y="28"/>
                  </a:lnTo>
                  <a:lnTo>
                    <a:pt x="1460" y="30"/>
                  </a:lnTo>
                  <a:lnTo>
                    <a:pt x="1456" y="30"/>
                  </a:lnTo>
                  <a:lnTo>
                    <a:pt x="1458" y="30"/>
                  </a:lnTo>
                  <a:lnTo>
                    <a:pt x="1451" y="32"/>
                  </a:lnTo>
                  <a:lnTo>
                    <a:pt x="1454" y="46"/>
                  </a:lnTo>
                  <a:lnTo>
                    <a:pt x="1454" y="30"/>
                  </a:lnTo>
                  <a:lnTo>
                    <a:pt x="1437" y="30"/>
                  </a:lnTo>
                  <a:lnTo>
                    <a:pt x="1433" y="35"/>
                  </a:lnTo>
                  <a:lnTo>
                    <a:pt x="1432" y="37"/>
                  </a:lnTo>
                  <a:lnTo>
                    <a:pt x="1442" y="47"/>
                  </a:lnTo>
                  <a:lnTo>
                    <a:pt x="1442" y="32"/>
                  </a:lnTo>
                  <a:lnTo>
                    <a:pt x="1435" y="32"/>
                  </a:lnTo>
                  <a:lnTo>
                    <a:pt x="1432" y="33"/>
                  </a:lnTo>
                  <a:lnTo>
                    <a:pt x="1425" y="35"/>
                  </a:lnTo>
                  <a:lnTo>
                    <a:pt x="1428" y="49"/>
                  </a:lnTo>
                  <a:lnTo>
                    <a:pt x="1428" y="33"/>
                  </a:lnTo>
                  <a:lnTo>
                    <a:pt x="1420" y="33"/>
                  </a:lnTo>
                  <a:lnTo>
                    <a:pt x="1425" y="33"/>
                  </a:lnTo>
                  <a:lnTo>
                    <a:pt x="1418" y="35"/>
                  </a:lnTo>
                  <a:lnTo>
                    <a:pt x="1406" y="37"/>
                  </a:lnTo>
                  <a:lnTo>
                    <a:pt x="1407" y="51"/>
                  </a:lnTo>
                  <a:lnTo>
                    <a:pt x="1406" y="35"/>
                  </a:lnTo>
                  <a:lnTo>
                    <a:pt x="1400" y="35"/>
                  </a:lnTo>
                  <a:close/>
                  <a:moveTo>
                    <a:pt x="1636" y="9"/>
                  </a:moveTo>
                  <a:lnTo>
                    <a:pt x="1639" y="39"/>
                  </a:lnTo>
                  <a:lnTo>
                    <a:pt x="1641" y="39"/>
                  </a:lnTo>
                  <a:lnTo>
                    <a:pt x="1639" y="23"/>
                  </a:lnTo>
                  <a:lnTo>
                    <a:pt x="1641" y="39"/>
                  </a:lnTo>
                  <a:lnTo>
                    <a:pt x="1688" y="33"/>
                  </a:lnTo>
                  <a:lnTo>
                    <a:pt x="1687" y="18"/>
                  </a:lnTo>
                  <a:lnTo>
                    <a:pt x="1688" y="33"/>
                  </a:lnTo>
                  <a:lnTo>
                    <a:pt x="1713" y="32"/>
                  </a:lnTo>
                  <a:lnTo>
                    <a:pt x="1711" y="0"/>
                  </a:lnTo>
                  <a:lnTo>
                    <a:pt x="1687" y="2"/>
                  </a:lnTo>
                  <a:lnTo>
                    <a:pt x="1683" y="2"/>
                  </a:lnTo>
                  <a:lnTo>
                    <a:pt x="1685" y="2"/>
                  </a:lnTo>
                  <a:lnTo>
                    <a:pt x="1638" y="7"/>
                  </a:lnTo>
                  <a:lnTo>
                    <a:pt x="1666" y="4"/>
                  </a:lnTo>
                  <a:lnTo>
                    <a:pt x="1638" y="9"/>
                  </a:lnTo>
                  <a:lnTo>
                    <a:pt x="1636" y="9"/>
                  </a:lnTo>
                  <a:close/>
                </a:path>
              </a:pathLst>
            </a:custGeom>
            <a:solidFill>
              <a:srgbClr val="008040"/>
            </a:solidFill>
            <a:ln w="0">
              <a:solidFill>
                <a:srgbClr val="00804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53" name="Freeform 2501"/>
            <p:cNvSpPr>
              <a:spLocks noEditPoints="1"/>
            </p:cNvSpPr>
            <p:nvPr/>
          </p:nvSpPr>
          <p:spPr bwMode="auto">
            <a:xfrm>
              <a:off x="1428" y="3043"/>
              <a:ext cx="789" cy="59"/>
            </a:xfrm>
            <a:custGeom>
              <a:avLst/>
              <a:gdLst>
                <a:gd name="T0" fmla="*/ 28 w 1578"/>
                <a:gd name="T1" fmla="*/ 97 h 117"/>
                <a:gd name="T2" fmla="*/ 68 w 1578"/>
                <a:gd name="T3" fmla="*/ 110 h 117"/>
                <a:gd name="T4" fmla="*/ 100 w 1578"/>
                <a:gd name="T5" fmla="*/ 106 h 117"/>
                <a:gd name="T6" fmla="*/ 161 w 1578"/>
                <a:gd name="T7" fmla="*/ 101 h 117"/>
                <a:gd name="T8" fmla="*/ 138 w 1578"/>
                <a:gd name="T9" fmla="*/ 71 h 117"/>
                <a:gd name="T10" fmla="*/ 105 w 1578"/>
                <a:gd name="T11" fmla="*/ 75 h 117"/>
                <a:gd name="T12" fmla="*/ 75 w 1578"/>
                <a:gd name="T13" fmla="*/ 78 h 117"/>
                <a:gd name="T14" fmla="*/ 26 w 1578"/>
                <a:gd name="T15" fmla="*/ 82 h 117"/>
                <a:gd name="T16" fmla="*/ 257 w 1578"/>
                <a:gd name="T17" fmla="*/ 94 h 117"/>
                <a:gd name="T18" fmla="*/ 271 w 1578"/>
                <a:gd name="T19" fmla="*/ 92 h 117"/>
                <a:gd name="T20" fmla="*/ 283 w 1578"/>
                <a:gd name="T21" fmla="*/ 75 h 117"/>
                <a:gd name="T22" fmla="*/ 299 w 1578"/>
                <a:gd name="T23" fmla="*/ 89 h 117"/>
                <a:gd name="T24" fmla="*/ 349 w 1578"/>
                <a:gd name="T25" fmla="*/ 70 h 117"/>
                <a:gd name="T26" fmla="*/ 396 w 1578"/>
                <a:gd name="T27" fmla="*/ 82 h 117"/>
                <a:gd name="T28" fmla="*/ 349 w 1578"/>
                <a:gd name="T29" fmla="*/ 54 h 117"/>
                <a:gd name="T30" fmla="*/ 311 w 1578"/>
                <a:gd name="T31" fmla="*/ 57 h 117"/>
                <a:gd name="T32" fmla="*/ 281 w 1578"/>
                <a:gd name="T33" fmla="*/ 59 h 117"/>
                <a:gd name="T34" fmla="*/ 271 w 1578"/>
                <a:gd name="T35" fmla="*/ 77 h 117"/>
                <a:gd name="T36" fmla="*/ 259 w 1578"/>
                <a:gd name="T37" fmla="*/ 63 h 117"/>
                <a:gd name="T38" fmla="*/ 245 w 1578"/>
                <a:gd name="T39" fmla="*/ 63 h 117"/>
                <a:gd name="T40" fmla="*/ 489 w 1578"/>
                <a:gd name="T41" fmla="*/ 75 h 117"/>
                <a:gd name="T42" fmla="*/ 587 w 1578"/>
                <a:gd name="T43" fmla="*/ 70 h 117"/>
                <a:gd name="T44" fmla="*/ 629 w 1578"/>
                <a:gd name="T45" fmla="*/ 66 h 117"/>
                <a:gd name="T46" fmla="*/ 608 w 1578"/>
                <a:gd name="T47" fmla="*/ 36 h 117"/>
                <a:gd name="T48" fmla="*/ 512 w 1578"/>
                <a:gd name="T49" fmla="*/ 43 h 117"/>
                <a:gd name="T50" fmla="*/ 711 w 1578"/>
                <a:gd name="T51" fmla="*/ 63 h 117"/>
                <a:gd name="T52" fmla="*/ 730 w 1578"/>
                <a:gd name="T53" fmla="*/ 61 h 117"/>
                <a:gd name="T54" fmla="*/ 768 w 1578"/>
                <a:gd name="T55" fmla="*/ 57 h 117"/>
                <a:gd name="T56" fmla="*/ 780 w 1578"/>
                <a:gd name="T57" fmla="*/ 59 h 117"/>
                <a:gd name="T58" fmla="*/ 793 w 1578"/>
                <a:gd name="T59" fmla="*/ 42 h 117"/>
                <a:gd name="T60" fmla="*/ 822 w 1578"/>
                <a:gd name="T61" fmla="*/ 40 h 117"/>
                <a:gd name="T62" fmla="*/ 859 w 1578"/>
                <a:gd name="T63" fmla="*/ 24 h 117"/>
                <a:gd name="T64" fmla="*/ 805 w 1578"/>
                <a:gd name="T65" fmla="*/ 26 h 117"/>
                <a:gd name="T66" fmla="*/ 798 w 1578"/>
                <a:gd name="T67" fmla="*/ 26 h 117"/>
                <a:gd name="T68" fmla="*/ 780 w 1578"/>
                <a:gd name="T69" fmla="*/ 28 h 117"/>
                <a:gd name="T70" fmla="*/ 756 w 1578"/>
                <a:gd name="T71" fmla="*/ 45 h 117"/>
                <a:gd name="T72" fmla="*/ 726 w 1578"/>
                <a:gd name="T73" fmla="*/ 31 h 117"/>
                <a:gd name="T74" fmla="*/ 711 w 1578"/>
                <a:gd name="T75" fmla="*/ 31 h 117"/>
                <a:gd name="T76" fmla="*/ 948 w 1578"/>
                <a:gd name="T77" fmla="*/ 35 h 117"/>
                <a:gd name="T78" fmla="*/ 997 w 1578"/>
                <a:gd name="T79" fmla="*/ 33 h 117"/>
                <a:gd name="T80" fmla="*/ 1070 w 1578"/>
                <a:gd name="T81" fmla="*/ 29 h 117"/>
                <a:gd name="T82" fmla="*/ 1070 w 1578"/>
                <a:gd name="T83" fmla="*/ 14 h 117"/>
                <a:gd name="T84" fmla="*/ 997 w 1578"/>
                <a:gd name="T85" fmla="*/ 17 h 117"/>
                <a:gd name="T86" fmla="*/ 948 w 1578"/>
                <a:gd name="T87" fmla="*/ 19 h 117"/>
                <a:gd name="T88" fmla="*/ 1198 w 1578"/>
                <a:gd name="T89" fmla="*/ 42 h 117"/>
                <a:gd name="T90" fmla="*/ 1222 w 1578"/>
                <a:gd name="T91" fmla="*/ 42 h 117"/>
                <a:gd name="T92" fmla="*/ 1238 w 1578"/>
                <a:gd name="T93" fmla="*/ 40 h 117"/>
                <a:gd name="T94" fmla="*/ 1294 w 1578"/>
                <a:gd name="T95" fmla="*/ 38 h 117"/>
                <a:gd name="T96" fmla="*/ 1344 w 1578"/>
                <a:gd name="T97" fmla="*/ 36 h 117"/>
                <a:gd name="T98" fmla="*/ 1332 w 1578"/>
                <a:gd name="T99" fmla="*/ 7 h 117"/>
                <a:gd name="T100" fmla="*/ 1278 w 1578"/>
                <a:gd name="T101" fmla="*/ 10 h 117"/>
                <a:gd name="T102" fmla="*/ 1243 w 1578"/>
                <a:gd name="T103" fmla="*/ 8 h 117"/>
                <a:gd name="T104" fmla="*/ 1226 w 1578"/>
                <a:gd name="T105" fmla="*/ 10 h 117"/>
                <a:gd name="T106" fmla="*/ 1421 w 1578"/>
                <a:gd name="T107" fmla="*/ 36 h 117"/>
                <a:gd name="T108" fmla="*/ 1458 w 1578"/>
                <a:gd name="T109" fmla="*/ 35 h 117"/>
                <a:gd name="T110" fmla="*/ 1507 w 1578"/>
                <a:gd name="T111" fmla="*/ 33 h 117"/>
                <a:gd name="T112" fmla="*/ 1555 w 1578"/>
                <a:gd name="T113" fmla="*/ 1 h 117"/>
                <a:gd name="T114" fmla="*/ 1482 w 1578"/>
                <a:gd name="T115" fmla="*/ 3 h 117"/>
                <a:gd name="T116" fmla="*/ 1433 w 1578"/>
                <a:gd name="T117" fmla="*/ 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78" h="117">
                  <a:moveTo>
                    <a:pt x="0" y="85"/>
                  </a:moveTo>
                  <a:lnTo>
                    <a:pt x="4" y="117"/>
                  </a:lnTo>
                  <a:lnTo>
                    <a:pt x="30" y="113"/>
                  </a:lnTo>
                  <a:lnTo>
                    <a:pt x="28" y="97"/>
                  </a:lnTo>
                  <a:lnTo>
                    <a:pt x="30" y="113"/>
                  </a:lnTo>
                  <a:lnTo>
                    <a:pt x="53" y="111"/>
                  </a:lnTo>
                  <a:lnTo>
                    <a:pt x="77" y="110"/>
                  </a:lnTo>
                  <a:lnTo>
                    <a:pt x="68" y="110"/>
                  </a:lnTo>
                  <a:lnTo>
                    <a:pt x="79" y="110"/>
                  </a:lnTo>
                  <a:lnTo>
                    <a:pt x="101" y="106"/>
                  </a:lnTo>
                  <a:lnTo>
                    <a:pt x="98" y="90"/>
                  </a:lnTo>
                  <a:lnTo>
                    <a:pt x="100" y="106"/>
                  </a:lnTo>
                  <a:lnTo>
                    <a:pt x="142" y="103"/>
                  </a:lnTo>
                  <a:lnTo>
                    <a:pt x="152" y="103"/>
                  </a:lnTo>
                  <a:lnTo>
                    <a:pt x="142" y="103"/>
                  </a:lnTo>
                  <a:lnTo>
                    <a:pt x="161" y="101"/>
                  </a:lnTo>
                  <a:lnTo>
                    <a:pt x="163" y="101"/>
                  </a:lnTo>
                  <a:lnTo>
                    <a:pt x="159" y="70"/>
                  </a:lnTo>
                  <a:lnTo>
                    <a:pt x="157" y="70"/>
                  </a:lnTo>
                  <a:lnTo>
                    <a:pt x="138" y="71"/>
                  </a:lnTo>
                  <a:lnTo>
                    <a:pt x="140" y="87"/>
                  </a:lnTo>
                  <a:lnTo>
                    <a:pt x="140" y="71"/>
                  </a:lnTo>
                  <a:lnTo>
                    <a:pt x="98" y="75"/>
                  </a:lnTo>
                  <a:lnTo>
                    <a:pt x="105" y="75"/>
                  </a:lnTo>
                  <a:lnTo>
                    <a:pt x="96" y="77"/>
                  </a:lnTo>
                  <a:lnTo>
                    <a:pt x="74" y="80"/>
                  </a:lnTo>
                  <a:lnTo>
                    <a:pt x="75" y="94"/>
                  </a:lnTo>
                  <a:lnTo>
                    <a:pt x="75" y="78"/>
                  </a:lnTo>
                  <a:lnTo>
                    <a:pt x="51" y="80"/>
                  </a:lnTo>
                  <a:lnTo>
                    <a:pt x="28" y="82"/>
                  </a:lnTo>
                  <a:lnTo>
                    <a:pt x="25" y="82"/>
                  </a:lnTo>
                  <a:lnTo>
                    <a:pt x="26" y="82"/>
                  </a:lnTo>
                  <a:lnTo>
                    <a:pt x="0" y="85"/>
                  </a:lnTo>
                  <a:close/>
                  <a:moveTo>
                    <a:pt x="238" y="63"/>
                  </a:moveTo>
                  <a:lnTo>
                    <a:pt x="238" y="94"/>
                  </a:lnTo>
                  <a:lnTo>
                    <a:pt x="257" y="94"/>
                  </a:lnTo>
                  <a:lnTo>
                    <a:pt x="266" y="92"/>
                  </a:lnTo>
                  <a:lnTo>
                    <a:pt x="262" y="77"/>
                  </a:lnTo>
                  <a:lnTo>
                    <a:pt x="262" y="92"/>
                  </a:lnTo>
                  <a:lnTo>
                    <a:pt x="271" y="92"/>
                  </a:lnTo>
                  <a:lnTo>
                    <a:pt x="267" y="92"/>
                  </a:lnTo>
                  <a:lnTo>
                    <a:pt x="273" y="92"/>
                  </a:lnTo>
                  <a:lnTo>
                    <a:pt x="285" y="90"/>
                  </a:lnTo>
                  <a:lnTo>
                    <a:pt x="283" y="75"/>
                  </a:lnTo>
                  <a:lnTo>
                    <a:pt x="285" y="90"/>
                  </a:lnTo>
                  <a:lnTo>
                    <a:pt x="300" y="89"/>
                  </a:lnTo>
                  <a:lnTo>
                    <a:pt x="299" y="73"/>
                  </a:lnTo>
                  <a:lnTo>
                    <a:pt x="299" y="89"/>
                  </a:lnTo>
                  <a:lnTo>
                    <a:pt x="314" y="89"/>
                  </a:lnTo>
                  <a:lnTo>
                    <a:pt x="332" y="87"/>
                  </a:lnTo>
                  <a:lnTo>
                    <a:pt x="351" y="85"/>
                  </a:lnTo>
                  <a:lnTo>
                    <a:pt x="349" y="70"/>
                  </a:lnTo>
                  <a:lnTo>
                    <a:pt x="351" y="85"/>
                  </a:lnTo>
                  <a:lnTo>
                    <a:pt x="372" y="84"/>
                  </a:lnTo>
                  <a:lnTo>
                    <a:pt x="395" y="82"/>
                  </a:lnTo>
                  <a:lnTo>
                    <a:pt x="396" y="82"/>
                  </a:lnTo>
                  <a:lnTo>
                    <a:pt x="395" y="50"/>
                  </a:lnTo>
                  <a:lnTo>
                    <a:pt x="393" y="50"/>
                  </a:lnTo>
                  <a:lnTo>
                    <a:pt x="370" y="52"/>
                  </a:lnTo>
                  <a:lnTo>
                    <a:pt x="349" y="54"/>
                  </a:lnTo>
                  <a:lnTo>
                    <a:pt x="339" y="56"/>
                  </a:lnTo>
                  <a:lnTo>
                    <a:pt x="348" y="54"/>
                  </a:lnTo>
                  <a:lnTo>
                    <a:pt x="328" y="56"/>
                  </a:lnTo>
                  <a:lnTo>
                    <a:pt x="311" y="57"/>
                  </a:lnTo>
                  <a:lnTo>
                    <a:pt x="313" y="73"/>
                  </a:lnTo>
                  <a:lnTo>
                    <a:pt x="313" y="57"/>
                  </a:lnTo>
                  <a:lnTo>
                    <a:pt x="297" y="57"/>
                  </a:lnTo>
                  <a:lnTo>
                    <a:pt x="281" y="59"/>
                  </a:lnTo>
                  <a:lnTo>
                    <a:pt x="309" y="56"/>
                  </a:lnTo>
                  <a:lnTo>
                    <a:pt x="281" y="61"/>
                  </a:lnTo>
                  <a:lnTo>
                    <a:pt x="269" y="63"/>
                  </a:lnTo>
                  <a:lnTo>
                    <a:pt x="271" y="77"/>
                  </a:lnTo>
                  <a:lnTo>
                    <a:pt x="271" y="61"/>
                  </a:lnTo>
                  <a:lnTo>
                    <a:pt x="262" y="61"/>
                  </a:lnTo>
                  <a:lnTo>
                    <a:pt x="264" y="61"/>
                  </a:lnTo>
                  <a:lnTo>
                    <a:pt x="259" y="63"/>
                  </a:lnTo>
                  <a:lnTo>
                    <a:pt x="250" y="64"/>
                  </a:lnTo>
                  <a:lnTo>
                    <a:pt x="253" y="78"/>
                  </a:lnTo>
                  <a:lnTo>
                    <a:pt x="253" y="63"/>
                  </a:lnTo>
                  <a:lnTo>
                    <a:pt x="245" y="63"/>
                  </a:lnTo>
                  <a:lnTo>
                    <a:pt x="238" y="63"/>
                  </a:lnTo>
                  <a:close/>
                  <a:moveTo>
                    <a:pt x="473" y="45"/>
                  </a:moveTo>
                  <a:lnTo>
                    <a:pt x="475" y="77"/>
                  </a:lnTo>
                  <a:lnTo>
                    <a:pt x="489" y="75"/>
                  </a:lnTo>
                  <a:lnTo>
                    <a:pt x="487" y="59"/>
                  </a:lnTo>
                  <a:lnTo>
                    <a:pt x="487" y="75"/>
                  </a:lnTo>
                  <a:lnTo>
                    <a:pt x="513" y="75"/>
                  </a:lnTo>
                  <a:lnTo>
                    <a:pt x="587" y="70"/>
                  </a:lnTo>
                  <a:lnTo>
                    <a:pt x="609" y="68"/>
                  </a:lnTo>
                  <a:lnTo>
                    <a:pt x="630" y="66"/>
                  </a:lnTo>
                  <a:lnTo>
                    <a:pt x="629" y="50"/>
                  </a:lnTo>
                  <a:lnTo>
                    <a:pt x="629" y="66"/>
                  </a:lnTo>
                  <a:lnTo>
                    <a:pt x="634" y="66"/>
                  </a:lnTo>
                  <a:lnTo>
                    <a:pt x="634" y="35"/>
                  </a:lnTo>
                  <a:lnTo>
                    <a:pt x="629" y="35"/>
                  </a:lnTo>
                  <a:lnTo>
                    <a:pt x="608" y="36"/>
                  </a:lnTo>
                  <a:lnTo>
                    <a:pt x="585" y="38"/>
                  </a:lnTo>
                  <a:lnTo>
                    <a:pt x="512" y="43"/>
                  </a:lnTo>
                  <a:lnTo>
                    <a:pt x="512" y="59"/>
                  </a:lnTo>
                  <a:lnTo>
                    <a:pt x="512" y="43"/>
                  </a:lnTo>
                  <a:lnTo>
                    <a:pt x="487" y="43"/>
                  </a:lnTo>
                  <a:lnTo>
                    <a:pt x="473" y="45"/>
                  </a:lnTo>
                  <a:close/>
                  <a:moveTo>
                    <a:pt x="711" y="31"/>
                  </a:moveTo>
                  <a:lnTo>
                    <a:pt x="711" y="63"/>
                  </a:lnTo>
                  <a:lnTo>
                    <a:pt x="716" y="63"/>
                  </a:lnTo>
                  <a:lnTo>
                    <a:pt x="712" y="63"/>
                  </a:lnTo>
                  <a:lnTo>
                    <a:pt x="718" y="63"/>
                  </a:lnTo>
                  <a:lnTo>
                    <a:pt x="730" y="61"/>
                  </a:lnTo>
                  <a:lnTo>
                    <a:pt x="728" y="45"/>
                  </a:lnTo>
                  <a:lnTo>
                    <a:pt x="728" y="61"/>
                  </a:lnTo>
                  <a:lnTo>
                    <a:pt x="763" y="61"/>
                  </a:lnTo>
                  <a:lnTo>
                    <a:pt x="768" y="57"/>
                  </a:lnTo>
                  <a:lnTo>
                    <a:pt x="770" y="56"/>
                  </a:lnTo>
                  <a:lnTo>
                    <a:pt x="758" y="43"/>
                  </a:lnTo>
                  <a:lnTo>
                    <a:pt x="758" y="59"/>
                  </a:lnTo>
                  <a:lnTo>
                    <a:pt x="780" y="59"/>
                  </a:lnTo>
                  <a:lnTo>
                    <a:pt x="777" y="59"/>
                  </a:lnTo>
                  <a:lnTo>
                    <a:pt x="782" y="59"/>
                  </a:lnTo>
                  <a:lnTo>
                    <a:pt x="794" y="57"/>
                  </a:lnTo>
                  <a:lnTo>
                    <a:pt x="793" y="42"/>
                  </a:lnTo>
                  <a:lnTo>
                    <a:pt x="793" y="57"/>
                  </a:lnTo>
                  <a:lnTo>
                    <a:pt x="808" y="57"/>
                  </a:lnTo>
                  <a:lnTo>
                    <a:pt x="824" y="56"/>
                  </a:lnTo>
                  <a:lnTo>
                    <a:pt x="822" y="40"/>
                  </a:lnTo>
                  <a:lnTo>
                    <a:pt x="822" y="56"/>
                  </a:lnTo>
                  <a:lnTo>
                    <a:pt x="869" y="56"/>
                  </a:lnTo>
                  <a:lnTo>
                    <a:pt x="868" y="24"/>
                  </a:lnTo>
                  <a:lnTo>
                    <a:pt x="859" y="24"/>
                  </a:lnTo>
                  <a:lnTo>
                    <a:pt x="859" y="40"/>
                  </a:lnTo>
                  <a:lnTo>
                    <a:pt x="859" y="24"/>
                  </a:lnTo>
                  <a:lnTo>
                    <a:pt x="821" y="24"/>
                  </a:lnTo>
                  <a:lnTo>
                    <a:pt x="805" y="26"/>
                  </a:lnTo>
                  <a:lnTo>
                    <a:pt x="807" y="42"/>
                  </a:lnTo>
                  <a:lnTo>
                    <a:pt x="807" y="26"/>
                  </a:lnTo>
                  <a:lnTo>
                    <a:pt x="793" y="26"/>
                  </a:lnTo>
                  <a:lnTo>
                    <a:pt x="798" y="26"/>
                  </a:lnTo>
                  <a:lnTo>
                    <a:pt x="791" y="28"/>
                  </a:lnTo>
                  <a:lnTo>
                    <a:pt x="779" y="29"/>
                  </a:lnTo>
                  <a:lnTo>
                    <a:pt x="780" y="43"/>
                  </a:lnTo>
                  <a:lnTo>
                    <a:pt x="780" y="28"/>
                  </a:lnTo>
                  <a:lnTo>
                    <a:pt x="751" y="28"/>
                  </a:lnTo>
                  <a:lnTo>
                    <a:pt x="747" y="33"/>
                  </a:lnTo>
                  <a:lnTo>
                    <a:pt x="746" y="35"/>
                  </a:lnTo>
                  <a:lnTo>
                    <a:pt x="756" y="45"/>
                  </a:lnTo>
                  <a:lnTo>
                    <a:pt x="756" y="29"/>
                  </a:lnTo>
                  <a:lnTo>
                    <a:pt x="728" y="29"/>
                  </a:lnTo>
                  <a:lnTo>
                    <a:pt x="733" y="29"/>
                  </a:lnTo>
                  <a:lnTo>
                    <a:pt x="726" y="31"/>
                  </a:lnTo>
                  <a:lnTo>
                    <a:pt x="714" y="33"/>
                  </a:lnTo>
                  <a:lnTo>
                    <a:pt x="716" y="47"/>
                  </a:lnTo>
                  <a:lnTo>
                    <a:pt x="716" y="31"/>
                  </a:lnTo>
                  <a:lnTo>
                    <a:pt x="711" y="31"/>
                  </a:lnTo>
                  <a:close/>
                  <a:moveTo>
                    <a:pt x="946" y="19"/>
                  </a:moveTo>
                  <a:lnTo>
                    <a:pt x="948" y="50"/>
                  </a:lnTo>
                  <a:lnTo>
                    <a:pt x="950" y="50"/>
                  </a:lnTo>
                  <a:lnTo>
                    <a:pt x="948" y="35"/>
                  </a:lnTo>
                  <a:lnTo>
                    <a:pt x="948" y="50"/>
                  </a:lnTo>
                  <a:lnTo>
                    <a:pt x="974" y="50"/>
                  </a:lnTo>
                  <a:lnTo>
                    <a:pt x="999" y="49"/>
                  </a:lnTo>
                  <a:lnTo>
                    <a:pt x="997" y="33"/>
                  </a:lnTo>
                  <a:lnTo>
                    <a:pt x="997" y="49"/>
                  </a:lnTo>
                  <a:lnTo>
                    <a:pt x="1023" y="49"/>
                  </a:lnTo>
                  <a:lnTo>
                    <a:pt x="1072" y="45"/>
                  </a:lnTo>
                  <a:lnTo>
                    <a:pt x="1070" y="29"/>
                  </a:lnTo>
                  <a:lnTo>
                    <a:pt x="1070" y="45"/>
                  </a:lnTo>
                  <a:lnTo>
                    <a:pt x="1107" y="45"/>
                  </a:lnTo>
                  <a:lnTo>
                    <a:pt x="1107" y="14"/>
                  </a:lnTo>
                  <a:lnTo>
                    <a:pt x="1070" y="14"/>
                  </a:lnTo>
                  <a:lnTo>
                    <a:pt x="1021" y="17"/>
                  </a:lnTo>
                  <a:lnTo>
                    <a:pt x="1021" y="33"/>
                  </a:lnTo>
                  <a:lnTo>
                    <a:pt x="1021" y="17"/>
                  </a:lnTo>
                  <a:lnTo>
                    <a:pt x="997" y="17"/>
                  </a:lnTo>
                  <a:lnTo>
                    <a:pt x="972" y="19"/>
                  </a:lnTo>
                  <a:lnTo>
                    <a:pt x="972" y="35"/>
                  </a:lnTo>
                  <a:lnTo>
                    <a:pt x="972" y="19"/>
                  </a:lnTo>
                  <a:lnTo>
                    <a:pt x="948" y="19"/>
                  </a:lnTo>
                  <a:lnTo>
                    <a:pt x="946" y="19"/>
                  </a:lnTo>
                  <a:close/>
                  <a:moveTo>
                    <a:pt x="1184" y="12"/>
                  </a:moveTo>
                  <a:lnTo>
                    <a:pt x="1187" y="43"/>
                  </a:lnTo>
                  <a:lnTo>
                    <a:pt x="1198" y="42"/>
                  </a:lnTo>
                  <a:lnTo>
                    <a:pt x="1196" y="26"/>
                  </a:lnTo>
                  <a:lnTo>
                    <a:pt x="1196" y="42"/>
                  </a:lnTo>
                  <a:lnTo>
                    <a:pt x="1226" y="42"/>
                  </a:lnTo>
                  <a:lnTo>
                    <a:pt x="1222" y="42"/>
                  </a:lnTo>
                  <a:lnTo>
                    <a:pt x="1227" y="42"/>
                  </a:lnTo>
                  <a:lnTo>
                    <a:pt x="1240" y="40"/>
                  </a:lnTo>
                  <a:lnTo>
                    <a:pt x="1238" y="24"/>
                  </a:lnTo>
                  <a:lnTo>
                    <a:pt x="1238" y="40"/>
                  </a:lnTo>
                  <a:lnTo>
                    <a:pt x="1280" y="40"/>
                  </a:lnTo>
                  <a:lnTo>
                    <a:pt x="1278" y="40"/>
                  </a:lnTo>
                  <a:lnTo>
                    <a:pt x="1283" y="40"/>
                  </a:lnTo>
                  <a:lnTo>
                    <a:pt x="1294" y="38"/>
                  </a:lnTo>
                  <a:lnTo>
                    <a:pt x="1290" y="22"/>
                  </a:lnTo>
                  <a:lnTo>
                    <a:pt x="1290" y="38"/>
                  </a:lnTo>
                  <a:lnTo>
                    <a:pt x="1334" y="38"/>
                  </a:lnTo>
                  <a:lnTo>
                    <a:pt x="1344" y="36"/>
                  </a:lnTo>
                  <a:lnTo>
                    <a:pt x="1341" y="5"/>
                  </a:lnTo>
                  <a:lnTo>
                    <a:pt x="1330" y="7"/>
                  </a:lnTo>
                  <a:lnTo>
                    <a:pt x="1332" y="22"/>
                  </a:lnTo>
                  <a:lnTo>
                    <a:pt x="1332" y="7"/>
                  </a:lnTo>
                  <a:lnTo>
                    <a:pt x="1290" y="7"/>
                  </a:lnTo>
                  <a:lnTo>
                    <a:pt x="1294" y="7"/>
                  </a:lnTo>
                  <a:lnTo>
                    <a:pt x="1288" y="8"/>
                  </a:lnTo>
                  <a:lnTo>
                    <a:pt x="1278" y="10"/>
                  </a:lnTo>
                  <a:lnTo>
                    <a:pt x="1280" y="24"/>
                  </a:lnTo>
                  <a:lnTo>
                    <a:pt x="1280" y="8"/>
                  </a:lnTo>
                  <a:lnTo>
                    <a:pt x="1238" y="8"/>
                  </a:lnTo>
                  <a:lnTo>
                    <a:pt x="1243" y="8"/>
                  </a:lnTo>
                  <a:lnTo>
                    <a:pt x="1236" y="10"/>
                  </a:lnTo>
                  <a:lnTo>
                    <a:pt x="1224" y="12"/>
                  </a:lnTo>
                  <a:lnTo>
                    <a:pt x="1226" y="26"/>
                  </a:lnTo>
                  <a:lnTo>
                    <a:pt x="1226" y="10"/>
                  </a:lnTo>
                  <a:lnTo>
                    <a:pt x="1194" y="10"/>
                  </a:lnTo>
                  <a:lnTo>
                    <a:pt x="1184" y="12"/>
                  </a:lnTo>
                  <a:close/>
                  <a:moveTo>
                    <a:pt x="1421" y="5"/>
                  </a:moveTo>
                  <a:lnTo>
                    <a:pt x="1421" y="36"/>
                  </a:lnTo>
                  <a:lnTo>
                    <a:pt x="1435" y="36"/>
                  </a:lnTo>
                  <a:lnTo>
                    <a:pt x="1459" y="35"/>
                  </a:lnTo>
                  <a:lnTo>
                    <a:pt x="1458" y="19"/>
                  </a:lnTo>
                  <a:lnTo>
                    <a:pt x="1458" y="35"/>
                  </a:lnTo>
                  <a:lnTo>
                    <a:pt x="1484" y="35"/>
                  </a:lnTo>
                  <a:lnTo>
                    <a:pt x="1508" y="33"/>
                  </a:lnTo>
                  <a:lnTo>
                    <a:pt x="1507" y="17"/>
                  </a:lnTo>
                  <a:lnTo>
                    <a:pt x="1507" y="33"/>
                  </a:lnTo>
                  <a:lnTo>
                    <a:pt x="1557" y="33"/>
                  </a:lnTo>
                  <a:lnTo>
                    <a:pt x="1578" y="31"/>
                  </a:lnTo>
                  <a:lnTo>
                    <a:pt x="1576" y="0"/>
                  </a:lnTo>
                  <a:lnTo>
                    <a:pt x="1555" y="1"/>
                  </a:lnTo>
                  <a:lnTo>
                    <a:pt x="1555" y="17"/>
                  </a:lnTo>
                  <a:lnTo>
                    <a:pt x="1555" y="1"/>
                  </a:lnTo>
                  <a:lnTo>
                    <a:pt x="1507" y="1"/>
                  </a:lnTo>
                  <a:lnTo>
                    <a:pt x="1482" y="3"/>
                  </a:lnTo>
                  <a:lnTo>
                    <a:pt x="1482" y="19"/>
                  </a:lnTo>
                  <a:lnTo>
                    <a:pt x="1482" y="3"/>
                  </a:lnTo>
                  <a:lnTo>
                    <a:pt x="1458" y="3"/>
                  </a:lnTo>
                  <a:lnTo>
                    <a:pt x="1433" y="5"/>
                  </a:lnTo>
                  <a:lnTo>
                    <a:pt x="1433" y="21"/>
                  </a:lnTo>
                  <a:lnTo>
                    <a:pt x="1433" y="5"/>
                  </a:lnTo>
                  <a:lnTo>
                    <a:pt x="1421" y="5"/>
                  </a:lnTo>
                  <a:close/>
                </a:path>
              </a:pathLst>
            </a:custGeom>
            <a:solidFill>
              <a:srgbClr val="008040"/>
            </a:solidFill>
            <a:ln w="0">
              <a:solidFill>
                <a:srgbClr val="00804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6954" name="Rectangle 2502"/>
            <p:cNvSpPr>
              <a:spLocks noChangeArrowheads="1"/>
            </p:cNvSpPr>
            <p:nvPr/>
          </p:nvSpPr>
          <p:spPr bwMode="auto">
            <a:xfrm>
              <a:off x="-232" y="1618"/>
              <a:ext cx="2448" cy="170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p:cxnSp>
        <p:nvCxnSpPr>
          <p:cNvPr id="15954" name="直線矢印コネクタ 15953"/>
          <p:cNvCxnSpPr/>
          <p:nvPr/>
        </p:nvCxnSpPr>
        <p:spPr>
          <a:xfrm flipV="1">
            <a:off x="3436277" y="5595916"/>
            <a:ext cx="0" cy="32400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955" name="テキスト ボックス 15954"/>
              <p:cNvSpPr txBox="1"/>
              <p:nvPr/>
            </p:nvSpPr>
            <p:spPr>
              <a:xfrm>
                <a:off x="2542187" y="5934520"/>
                <a:ext cx="1788183" cy="338554"/>
              </a:xfrm>
              <a:prstGeom prst="rect">
                <a:avLst/>
              </a:prstGeom>
              <a:noFill/>
            </p:spPr>
            <p:txBody>
              <a:bodyPr wrap="none" rtlCol="0">
                <a:spAutoFit/>
              </a:bodyPr>
              <a:lstStyle/>
              <a:p>
                <a:pPr algn="ctr"/>
                <a:r>
                  <a:rPr kumimoji="1" lang="en-US" altLang="ja-JP" sz="1600" dirty="0" smtClean="0">
                    <a:solidFill>
                      <a:schemeClr val="tx1"/>
                    </a:solidFill>
                  </a:rPr>
                  <a:t>(radius of</a:t>
                </a:r>
                <a14:m>
                  <m:oMath xmlns:m="http://schemas.openxmlformats.org/officeDocument/2006/math">
                    <m:sSup>
                      <m:sSupPr>
                        <m:ctrlPr>
                          <a:rPr kumimoji="1" lang="en-US" altLang="ja-JP" sz="1600" b="0" i="1" smtClean="0">
                            <a:solidFill>
                              <a:schemeClr val="tx1"/>
                            </a:solidFill>
                            <a:latin typeface="Cambria Math" panose="02040503050406030204" pitchFamily="18" charset="0"/>
                          </a:rPr>
                        </m:ctrlPr>
                      </m:sSupPr>
                      <m:e>
                        <m:r>
                          <a:rPr kumimoji="1" lang="en-US" altLang="ja-JP" sz="1600" b="0" i="1" smtClean="0">
                            <a:solidFill>
                              <a:schemeClr val="tx1"/>
                            </a:solidFill>
                            <a:latin typeface="Cambria Math" panose="02040503050406030204" pitchFamily="18" charset="0"/>
                          </a:rPr>
                          <m:t> </m:t>
                        </m:r>
                      </m:e>
                      <m:sup>
                        <m:r>
                          <a:rPr kumimoji="1" lang="en-US" altLang="ja-JP" sz="1600" b="0" i="1" smtClean="0">
                            <a:solidFill>
                              <a:schemeClr val="tx1"/>
                            </a:solidFill>
                            <a:latin typeface="Cambria Math" panose="02040503050406030204" pitchFamily="18" charset="0"/>
                          </a:rPr>
                          <m:t>208</m:t>
                        </m:r>
                      </m:sup>
                    </m:sSup>
                  </m:oMath>
                </a14:m>
                <a:r>
                  <a:rPr kumimoji="1" lang="en-US" altLang="ja-JP" sz="1600" dirty="0" smtClean="0">
                    <a:solidFill>
                      <a:schemeClr val="tx1"/>
                    </a:solidFill>
                  </a:rPr>
                  <a:t>Pb</a:t>
                </a:r>
                <a:r>
                  <a:rPr kumimoji="1" lang="ja-JP" altLang="en-US" sz="1600" dirty="0" smtClean="0">
                    <a:solidFill>
                      <a:schemeClr val="tx1"/>
                    </a:solidFill>
                  </a:rPr>
                  <a:t> </a:t>
                </a:r>
                <a:r>
                  <a:rPr kumimoji="1" lang="en-US" altLang="ja-JP" sz="1600" dirty="0" smtClean="0">
                    <a:solidFill>
                      <a:schemeClr val="tx1"/>
                    </a:solidFill>
                  </a:rPr>
                  <a:t>)</a:t>
                </a:r>
                <a:endParaRPr kumimoji="1" lang="ja-JP" altLang="en-US" sz="1600" dirty="0">
                  <a:solidFill>
                    <a:schemeClr val="tx1"/>
                  </a:solidFill>
                </a:endParaRPr>
              </a:p>
            </p:txBody>
          </p:sp>
        </mc:Choice>
        <mc:Fallback xmlns="">
          <p:sp>
            <p:nvSpPr>
              <p:cNvPr id="15955" name="テキスト ボックス 15954"/>
              <p:cNvSpPr txBox="1">
                <a:spLocks noRot="1" noChangeAspect="1" noMove="1" noResize="1" noEditPoints="1" noAdjustHandles="1" noChangeArrowheads="1" noChangeShapeType="1" noTextEdit="1"/>
              </p:cNvSpPr>
              <p:nvPr/>
            </p:nvSpPr>
            <p:spPr>
              <a:xfrm>
                <a:off x="2542187" y="5934520"/>
                <a:ext cx="1788183" cy="338554"/>
              </a:xfrm>
              <a:prstGeom prst="rect">
                <a:avLst/>
              </a:prstGeom>
              <a:blipFill>
                <a:blip r:embed="rId11"/>
                <a:stretch>
                  <a:fillRect t="-5455" b="-23636"/>
                </a:stretch>
              </a:blipFill>
            </p:spPr>
            <p:txBody>
              <a:bodyPr/>
              <a:lstStyle/>
              <a:p>
                <a:r>
                  <a:rPr lang="ja-JP" altLang="en-US">
                    <a:noFill/>
                  </a:rPr>
                  <a:t> </a:t>
                </a:r>
              </a:p>
            </p:txBody>
          </p:sp>
        </mc:Fallback>
      </mc:AlternateContent>
      <p:cxnSp>
        <p:nvCxnSpPr>
          <p:cNvPr id="7509" name="直線矢印コネクタ 7508"/>
          <p:cNvCxnSpPr/>
          <p:nvPr/>
        </p:nvCxnSpPr>
        <p:spPr>
          <a:xfrm flipV="1">
            <a:off x="3429138" y="2401761"/>
            <a:ext cx="7139" cy="3168000"/>
          </a:xfrm>
          <a:prstGeom prst="straightConnector1">
            <a:avLst/>
          </a:prstGeom>
          <a:ln w="19050">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957" name="テキスト ボックス 15956"/>
              <p:cNvSpPr txBox="1"/>
              <p:nvPr/>
            </p:nvSpPr>
            <p:spPr>
              <a:xfrm>
                <a:off x="5182992" y="2761254"/>
                <a:ext cx="1462067" cy="332463"/>
              </a:xfrm>
              <a:prstGeom prst="rect">
                <a:avLst/>
              </a:prstGeom>
              <a:solidFill>
                <a:schemeClr val="bg1"/>
              </a:solidFill>
            </p:spPr>
            <p:txBody>
              <a:bodyPr wrap="none" lIns="0" tIns="0" rIns="0" bIns="0" rtlCol="0">
                <a:spAutoFit/>
              </a:bodyPr>
              <a:lstStyle/>
              <a:p>
                <a14:m>
                  <m:oMath xmlns:m="http://schemas.openxmlformats.org/officeDocument/2006/math">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𝐵</m:t>
                        </m:r>
                      </m:e>
                      <m:sub>
                        <m:r>
                          <a:rPr kumimoji="1" lang="en-US" altLang="ja-JP" sz="2000" b="0" i="1" smtClean="0">
                            <a:latin typeface="Cambria Math" panose="02040503050406030204" pitchFamily="18" charset="0"/>
                          </a:rPr>
                          <m:t>𝜇</m:t>
                        </m:r>
                      </m:sub>
                    </m:sSub>
                    <m:r>
                      <a:rPr kumimoji="1" lang="en-US" altLang="ja-JP" sz="2000" b="0" i="1" smtClean="0">
                        <a:latin typeface="Cambria Math" panose="02040503050406030204" pitchFamily="18" charset="0"/>
                      </a:rPr>
                      <m:t>:10.5</m:t>
                    </m:r>
                  </m:oMath>
                </a14:m>
                <a:r>
                  <a:rPr kumimoji="1" lang="en-US" altLang="ja-JP" sz="2000" dirty="0" smtClean="0"/>
                  <a:t> MeV</a:t>
                </a:r>
                <a:endParaRPr kumimoji="1" lang="ja-JP" altLang="en-US" sz="2000" dirty="0"/>
              </a:p>
            </p:txBody>
          </p:sp>
        </mc:Choice>
        <mc:Fallback xmlns="">
          <p:sp>
            <p:nvSpPr>
              <p:cNvPr id="15957" name="テキスト ボックス 15956"/>
              <p:cNvSpPr txBox="1">
                <a:spLocks noRot="1" noChangeAspect="1" noMove="1" noResize="1" noEditPoints="1" noAdjustHandles="1" noChangeArrowheads="1" noChangeShapeType="1" noTextEdit="1"/>
              </p:cNvSpPr>
              <p:nvPr/>
            </p:nvSpPr>
            <p:spPr>
              <a:xfrm>
                <a:off x="5182992" y="2761254"/>
                <a:ext cx="1462067" cy="332463"/>
              </a:xfrm>
              <a:prstGeom prst="rect">
                <a:avLst/>
              </a:prstGeom>
              <a:blipFill>
                <a:blip r:embed="rId12"/>
                <a:stretch>
                  <a:fillRect l="-5833" t="-24074" r="-9583" b="-38889"/>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14" name="正方形/長方形 2513"/>
              <p:cNvSpPr/>
              <p:nvPr/>
            </p:nvSpPr>
            <p:spPr>
              <a:xfrm>
                <a:off x="258397" y="2589714"/>
                <a:ext cx="1603901" cy="396583"/>
              </a:xfrm>
              <a:prstGeom prst="rect">
                <a:avLst/>
              </a:prstGeom>
            </p:spPr>
            <p:txBody>
              <a:bodyPr wrap="none">
                <a:spAutoFit/>
              </a:bodyPr>
              <a:lstStyle/>
              <a:p>
                <a14:m>
                  <m:oMath xmlns:m="http://schemas.openxmlformats.org/officeDocument/2006/math">
                    <m:r>
                      <a:rPr lang="en-US" altLang="ja-JP" b="0" i="1" smtClean="0">
                        <a:solidFill>
                          <a:srgbClr val="000000"/>
                        </a:solidFill>
                        <a:latin typeface="Cambria Math" panose="02040503050406030204" pitchFamily="18" charset="0"/>
                      </a:rPr>
                      <m:t>𝑟</m:t>
                    </m:r>
                    <m:sSubSup>
                      <m:sSubSupPr>
                        <m:ctrlPr>
                          <a:rPr lang="en-US" altLang="ja-JP" i="1" smtClean="0">
                            <a:solidFill>
                              <a:srgbClr val="000000"/>
                            </a:solidFill>
                            <a:latin typeface="Cambria Math" panose="02040503050406030204" pitchFamily="18" charset="0"/>
                          </a:rPr>
                        </m:ctrlPr>
                      </m:sSubSupPr>
                      <m:e>
                        <m:r>
                          <a:rPr lang="en-US" altLang="ja-JP" i="1">
                            <a:solidFill>
                              <a:srgbClr val="000000"/>
                            </a:solidFill>
                            <a:latin typeface="Cambria Math" panose="02040503050406030204" pitchFamily="18" charset="0"/>
                          </a:rPr>
                          <m:t>𝑔</m:t>
                        </m:r>
                      </m:e>
                      <m:sub>
                        <m:r>
                          <a:rPr lang="en-US" altLang="ja-JP" b="0" i="1" smtClean="0">
                            <a:solidFill>
                              <a:srgbClr val="000000"/>
                            </a:solidFill>
                            <a:latin typeface="Cambria Math" panose="02040503050406030204" pitchFamily="18" charset="0"/>
                          </a:rPr>
                          <m:t>𝜇</m:t>
                        </m:r>
                      </m:sub>
                      <m:sup>
                        <m:r>
                          <a:rPr lang="en-US" altLang="ja-JP" i="1">
                            <a:solidFill>
                              <a:srgbClr val="000000"/>
                            </a:solidFill>
                            <a:latin typeface="Cambria Math" panose="02040503050406030204" pitchFamily="18" charset="0"/>
                          </a:rPr>
                          <m:t>1</m:t>
                        </m:r>
                        <m:r>
                          <a:rPr lang="en-US" altLang="ja-JP" i="1">
                            <a:solidFill>
                              <a:srgbClr val="000000"/>
                            </a:solidFill>
                            <a:latin typeface="Cambria Math" panose="02040503050406030204" pitchFamily="18" charset="0"/>
                          </a:rPr>
                          <m:t>𝑠</m:t>
                        </m:r>
                      </m:sup>
                    </m:sSubSup>
                    <m:d>
                      <m:dPr>
                        <m:ctrlPr>
                          <a:rPr lang="en-US" altLang="ja-JP" i="1">
                            <a:solidFill>
                              <a:srgbClr val="000000"/>
                            </a:solidFill>
                            <a:latin typeface="Cambria Math" panose="02040503050406030204" pitchFamily="18" charset="0"/>
                          </a:rPr>
                        </m:ctrlPr>
                      </m:dPr>
                      <m:e>
                        <m:r>
                          <a:rPr lang="en-US" altLang="ja-JP" i="1">
                            <a:solidFill>
                              <a:srgbClr val="000000"/>
                            </a:solidFill>
                            <a:latin typeface="Cambria Math" panose="02040503050406030204" pitchFamily="18" charset="0"/>
                          </a:rPr>
                          <m:t>𝑟</m:t>
                        </m:r>
                      </m:e>
                    </m:d>
                  </m:oMath>
                </a14:m>
                <a:r>
                  <a:rPr lang="ja-JP" altLang="en-US" dirty="0" smtClean="0"/>
                  <a:t> </a:t>
                </a:r>
                <a:r>
                  <a:rPr lang="en-US" altLang="ja-JP" dirty="0" smtClean="0"/>
                  <a:t>: solid</a:t>
                </a:r>
                <a:endParaRPr lang="ja-JP" altLang="en-US" dirty="0"/>
              </a:p>
            </p:txBody>
          </p:sp>
        </mc:Choice>
        <mc:Fallback xmlns="">
          <p:sp>
            <p:nvSpPr>
              <p:cNvPr id="2514" name="正方形/長方形 2513"/>
              <p:cNvSpPr>
                <a:spLocks noRot="1" noChangeAspect="1" noMove="1" noResize="1" noEditPoints="1" noAdjustHandles="1" noChangeArrowheads="1" noChangeShapeType="1" noTextEdit="1"/>
              </p:cNvSpPr>
              <p:nvPr/>
            </p:nvSpPr>
            <p:spPr>
              <a:xfrm>
                <a:off x="258397" y="2589714"/>
                <a:ext cx="1603901" cy="396583"/>
              </a:xfrm>
              <a:prstGeom prst="rect">
                <a:avLst/>
              </a:prstGeom>
              <a:blipFill>
                <a:blip r:embed="rId13"/>
                <a:stretch>
                  <a:fillRect t="-9231" r="-3042" b="-1692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15" name="正方形/長方形 2514"/>
              <p:cNvSpPr/>
              <p:nvPr/>
            </p:nvSpPr>
            <p:spPr>
              <a:xfrm>
                <a:off x="260600" y="2999833"/>
                <a:ext cx="1766253" cy="396583"/>
              </a:xfrm>
              <a:prstGeom prst="rect">
                <a:avLst/>
              </a:prstGeom>
            </p:spPr>
            <p:txBody>
              <a:bodyPr wrap="none">
                <a:spAutoFit/>
              </a:bodyPr>
              <a:lstStyle/>
              <a:p>
                <a14:m>
                  <m:oMath xmlns:m="http://schemas.openxmlformats.org/officeDocument/2006/math">
                    <m:r>
                      <a:rPr lang="en-US" altLang="ja-JP" i="1">
                        <a:solidFill>
                          <a:srgbClr val="000000"/>
                        </a:solidFill>
                        <a:latin typeface="Cambria Math" panose="02040503050406030204" pitchFamily="18" charset="0"/>
                      </a:rPr>
                      <m:t>𝑟</m:t>
                    </m:r>
                    <m:sSubSup>
                      <m:sSubSupPr>
                        <m:ctrlPr>
                          <a:rPr lang="en-US" altLang="ja-JP" i="1">
                            <a:solidFill>
                              <a:srgbClr val="000000"/>
                            </a:solidFill>
                            <a:latin typeface="Cambria Math" panose="02040503050406030204" pitchFamily="18" charset="0"/>
                          </a:rPr>
                        </m:ctrlPr>
                      </m:sSubSupPr>
                      <m:e>
                        <m:r>
                          <a:rPr lang="en-US" altLang="ja-JP" b="0" i="1" smtClean="0">
                            <a:solidFill>
                              <a:srgbClr val="000000"/>
                            </a:solidFill>
                            <a:latin typeface="Cambria Math" panose="02040503050406030204" pitchFamily="18" charset="0"/>
                          </a:rPr>
                          <m:t>𝑓</m:t>
                        </m:r>
                      </m:e>
                      <m:sub>
                        <m:r>
                          <a:rPr lang="en-US" altLang="ja-JP" i="1">
                            <a:solidFill>
                              <a:srgbClr val="000000"/>
                            </a:solidFill>
                            <a:latin typeface="Cambria Math" panose="02040503050406030204" pitchFamily="18" charset="0"/>
                          </a:rPr>
                          <m:t>𝜇</m:t>
                        </m:r>
                      </m:sub>
                      <m:sup>
                        <m:r>
                          <a:rPr lang="en-US" altLang="ja-JP" i="1">
                            <a:solidFill>
                              <a:srgbClr val="000000"/>
                            </a:solidFill>
                            <a:latin typeface="Cambria Math" panose="02040503050406030204" pitchFamily="18" charset="0"/>
                          </a:rPr>
                          <m:t>1</m:t>
                        </m:r>
                        <m:r>
                          <a:rPr lang="en-US" altLang="ja-JP" i="1">
                            <a:solidFill>
                              <a:srgbClr val="000000"/>
                            </a:solidFill>
                            <a:latin typeface="Cambria Math" panose="02040503050406030204" pitchFamily="18" charset="0"/>
                          </a:rPr>
                          <m:t>𝑠</m:t>
                        </m:r>
                      </m:sup>
                    </m:sSubSup>
                    <m:d>
                      <m:dPr>
                        <m:ctrlPr>
                          <a:rPr lang="en-US" altLang="ja-JP" i="1">
                            <a:solidFill>
                              <a:srgbClr val="000000"/>
                            </a:solidFill>
                            <a:latin typeface="Cambria Math" panose="02040503050406030204" pitchFamily="18" charset="0"/>
                          </a:rPr>
                        </m:ctrlPr>
                      </m:dPr>
                      <m:e>
                        <m:r>
                          <a:rPr lang="en-US" altLang="ja-JP" i="1">
                            <a:solidFill>
                              <a:srgbClr val="000000"/>
                            </a:solidFill>
                            <a:latin typeface="Cambria Math" panose="02040503050406030204" pitchFamily="18" charset="0"/>
                          </a:rPr>
                          <m:t>𝑟</m:t>
                        </m:r>
                      </m:e>
                    </m:d>
                  </m:oMath>
                </a14:m>
                <a:r>
                  <a:rPr lang="ja-JP" altLang="en-US" dirty="0" smtClean="0"/>
                  <a:t> </a:t>
                </a:r>
                <a:r>
                  <a:rPr lang="en-US" altLang="ja-JP" dirty="0" smtClean="0"/>
                  <a:t>: dotted</a:t>
                </a:r>
                <a:endParaRPr lang="ja-JP" altLang="en-US" sz="1400" dirty="0"/>
              </a:p>
            </p:txBody>
          </p:sp>
        </mc:Choice>
        <mc:Fallback xmlns="">
          <p:sp>
            <p:nvSpPr>
              <p:cNvPr id="2515" name="正方形/長方形 2514"/>
              <p:cNvSpPr>
                <a:spLocks noRot="1" noChangeAspect="1" noMove="1" noResize="1" noEditPoints="1" noAdjustHandles="1" noChangeArrowheads="1" noChangeShapeType="1" noTextEdit="1"/>
              </p:cNvSpPr>
              <p:nvPr/>
            </p:nvSpPr>
            <p:spPr>
              <a:xfrm>
                <a:off x="260600" y="2999833"/>
                <a:ext cx="1766253" cy="396583"/>
              </a:xfrm>
              <a:prstGeom prst="rect">
                <a:avLst/>
              </a:prstGeom>
              <a:blipFill>
                <a:blip r:embed="rId14"/>
                <a:stretch>
                  <a:fillRect t="-7692" r="-2422" b="-16923"/>
                </a:stretch>
              </a:blipFill>
            </p:spPr>
            <p:txBody>
              <a:bodyPr/>
              <a:lstStyle/>
              <a:p>
                <a:r>
                  <a:rPr lang="ja-JP" altLang="en-US">
                    <a:noFill/>
                  </a:rPr>
                  <a:t> </a:t>
                </a:r>
              </a:p>
            </p:txBody>
          </p:sp>
        </mc:Fallback>
      </mc:AlternateContent>
      <p:sp>
        <p:nvSpPr>
          <p:cNvPr id="2516" name="テキスト ボックス 2515"/>
          <p:cNvSpPr txBox="1"/>
          <p:nvPr/>
        </p:nvSpPr>
        <p:spPr>
          <a:xfrm>
            <a:off x="1304826" y="6335806"/>
            <a:ext cx="6534482" cy="400110"/>
          </a:xfrm>
          <a:prstGeom prst="rect">
            <a:avLst/>
          </a:prstGeom>
          <a:noFill/>
          <a:ln w="28575">
            <a:noFill/>
          </a:ln>
        </p:spPr>
        <p:txBody>
          <a:bodyPr wrap="none" rtlCol="0">
            <a:spAutoFit/>
          </a:bodyPr>
          <a:lstStyle/>
          <a:p>
            <a:pPr marL="268288" indent="-268288" algn="ctr">
              <a:buFont typeface="Wingdings" panose="05000000000000000000" pitchFamily="2" charset="2"/>
              <a:buChar char="ü"/>
            </a:pPr>
            <a:r>
              <a:rPr lang="en-US" altLang="ja-JP" sz="2000" dirty="0" smtClean="0"/>
              <a:t>It is important to consider finite nuclear charge radius.</a:t>
            </a:r>
            <a:endParaRPr kumimoji="1" lang="ja-JP" altLang="en-US" sz="2000" dirty="0"/>
          </a:p>
        </p:txBody>
      </p:sp>
      <p:sp>
        <p:nvSpPr>
          <p:cNvPr id="2517" name="テキスト ボックス 2516"/>
          <p:cNvSpPr txBox="1"/>
          <p:nvPr/>
        </p:nvSpPr>
        <p:spPr>
          <a:xfrm>
            <a:off x="0" y="0"/>
            <a:ext cx="1018227" cy="369332"/>
          </a:xfrm>
          <a:prstGeom prst="rect">
            <a:avLst/>
          </a:prstGeom>
          <a:noFill/>
        </p:spPr>
        <p:txBody>
          <a:bodyPr wrap="none" rtlCol="0">
            <a:spAutoFit/>
          </a:bodyPr>
          <a:lstStyle/>
          <a:p>
            <a:r>
              <a:rPr lang="en-US" altLang="ja-JP" b="1" dirty="0" smtClean="0"/>
              <a:t>Backup</a:t>
            </a:r>
            <a:endParaRPr kumimoji="1" lang="en-US" altLang="ja-JP" b="1" dirty="0" smtClean="0"/>
          </a:p>
        </p:txBody>
      </p:sp>
    </p:spTree>
    <p:extLst>
      <p:ext uri="{BB962C8B-B14F-4D97-AF65-F5344CB8AC3E}">
        <p14:creationId xmlns:p14="http://schemas.microsoft.com/office/powerpoint/2010/main" val="313488296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248078" y="369332"/>
            <a:ext cx="6647975" cy="584775"/>
          </a:xfrm>
          <a:prstGeom prst="rect">
            <a:avLst/>
          </a:prstGeom>
          <a:noFill/>
        </p:spPr>
        <p:txBody>
          <a:bodyPr wrap="none" rtlCol="0">
            <a:spAutoFit/>
          </a:bodyPr>
          <a:lstStyle/>
          <a:p>
            <a:pPr algn="ctr"/>
            <a:r>
              <a:rPr lang="en-US" altLang="ja-JP" sz="3200" b="1" dirty="0" smtClean="0"/>
              <a:t>Effect of finite size of muon wave</a:t>
            </a:r>
            <a:endParaRPr kumimoji="1" lang="ja-JP" altLang="en-US" sz="3200" b="1" dirty="0"/>
          </a:p>
        </p:txBody>
      </p:sp>
      <p:pic>
        <p:nvPicPr>
          <p:cNvPr id="3" name="図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7761" y="1782949"/>
            <a:ext cx="5451695" cy="3828361"/>
          </a:xfrm>
          <a:prstGeom prst="rect">
            <a:avLst/>
          </a:prstGeom>
        </p:spPr>
      </p:pic>
      <mc:AlternateContent xmlns:mc="http://schemas.openxmlformats.org/markup-compatibility/2006" xmlns:a14="http://schemas.microsoft.com/office/drawing/2010/main">
        <mc:Choice Requires="a14">
          <p:sp>
            <p:nvSpPr>
              <p:cNvPr id="4" name="テキスト ボックス 3"/>
              <p:cNvSpPr txBox="1"/>
              <p:nvPr/>
            </p:nvSpPr>
            <p:spPr>
              <a:xfrm>
                <a:off x="2023466" y="1210301"/>
                <a:ext cx="1026307" cy="5232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sty m:val="p"/>
                        </m:rPr>
                        <a:rPr kumimoji="1" lang="en-US" altLang="ja-JP" sz="2800" b="0" i="0" smtClean="0">
                          <a:latin typeface="Cambria Math" panose="02040503050406030204" pitchFamily="18" charset="0"/>
                        </a:rPr>
                        <m:t>Γ</m:t>
                      </m:r>
                      <m:r>
                        <a:rPr kumimoji="1" lang="en-US" altLang="ja-JP" sz="2800" b="0" i="1" smtClean="0">
                          <a:latin typeface="Cambria Math" panose="02040503050406030204" pitchFamily="18" charset="0"/>
                        </a:rPr>
                        <m:t>/</m:t>
                      </m:r>
                      <m:sSup>
                        <m:sSupPr>
                          <m:ctrlPr>
                            <a:rPr kumimoji="1" lang="en-US" altLang="ja-JP" sz="2800" b="0" i="1" smtClean="0">
                              <a:latin typeface="Cambria Math" panose="02040503050406030204" pitchFamily="18" charset="0"/>
                            </a:rPr>
                          </m:ctrlPr>
                        </m:sSupPr>
                        <m:e>
                          <m:r>
                            <m:rPr>
                              <m:sty m:val="p"/>
                            </m:rPr>
                            <a:rPr kumimoji="1" lang="en-US" altLang="ja-JP" sz="2800" b="0" i="0" smtClean="0">
                              <a:latin typeface="Cambria Math" panose="02040503050406030204" pitchFamily="18" charset="0"/>
                            </a:rPr>
                            <m:t>Γ</m:t>
                          </m:r>
                        </m:e>
                        <m:sup>
                          <m:r>
                            <a:rPr kumimoji="1" lang="en-US" altLang="ja-JP" sz="2800" b="0" i="1" smtClean="0">
                              <a:latin typeface="Cambria Math" panose="02040503050406030204" pitchFamily="18" charset="0"/>
                            </a:rPr>
                            <m:t>0</m:t>
                          </m:r>
                        </m:sup>
                      </m:sSup>
                    </m:oMath>
                  </m:oMathPara>
                </a14:m>
                <a:endParaRPr kumimoji="1" lang="ja-JP" altLang="en-US" sz="2800" dirty="0"/>
              </a:p>
            </p:txBody>
          </p:sp>
        </mc:Choice>
        <mc:Fallback xmlns="">
          <p:sp>
            <p:nvSpPr>
              <p:cNvPr id="4" name="テキスト ボックス 3"/>
              <p:cNvSpPr txBox="1">
                <a:spLocks noRot="1" noChangeAspect="1" noMove="1" noResize="1" noEditPoints="1" noAdjustHandles="1" noChangeArrowheads="1" noChangeShapeType="1" noTextEdit="1"/>
              </p:cNvSpPr>
              <p:nvPr/>
            </p:nvSpPr>
            <p:spPr>
              <a:xfrm>
                <a:off x="2023466" y="1210301"/>
                <a:ext cx="1026307" cy="523220"/>
              </a:xfrm>
              <a:prstGeom prst="rect">
                <a:avLst/>
              </a:prstGeom>
              <a:blipFill>
                <a:blip r:embed="rId4"/>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 name="テキスト ボックス 4"/>
              <p:cNvSpPr txBox="1"/>
              <p:nvPr/>
            </p:nvSpPr>
            <p:spPr>
              <a:xfrm>
                <a:off x="7251636" y="5293980"/>
                <a:ext cx="459869" cy="46166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sz="2400" b="0" i="1" smtClean="0">
                          <a:latin typeface="Cambria Math" panose="02040503050406030204" pitchFamily="18" charset="0"/>
                        </a:rPr>
                        <m:t>𝑍</m:t>
                      </m:r>
                    </m:oMath>
                  </m:oMathPara>
                </a14:m>
                <a:endParaRPr kumimoji="1" lang="ja-JP" altLang="en-US" sz="2400" dirty="0"/>
              </a:p>
            </p:txBody>
          </p:sp>
        </mc:Choice>
        <mc:Fallback xmlns="">
          <p:sp>
            <p:nvSpPr>
              <p:cNvPr id="5" name="テキスト ボックス 4"/>
              <p:cNvSpPr txBox="1">
                <a:spLocks noRot="1" noChangeAspect="1" noMove="1" noResize="1" noEditPoints="1" noAdjustHandles="1" noChangeArrowheads="1" noChangeShapeType="1" noTextEdit="1"/>
              </p:cNvSpPr>
              <p:nvPr/>
            </p:nvSpPr>
            <p:spPr>
              <a:xfrm>
                <a:off x="7251636" y="5293980"/>
                <a:ext cx="459869" cy="461665"/>
              </a:xfrm>
              <a:prstGeom prst="rect">
                <a:avLst/>
              </a:prstGeom>
              <a:blipFill>
                <a:blip r:embed="rId5"/>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6" name="テキスト ボックス 5"/>
              <p:cNvSpPr txBox="1"/>
              <p:nvPr/>
            </p:nvSpPr>
            <p:spPr>
              <a:xfrm>
                <a:off x="2337757" y="3626937"/>
                <a:ext cx="1699119" cy="369332"/>
              </a:xfrm>
              <a:prstGeom prst="rect">
                <a:avLst/>
              </a:prstGeom>
              <a:solidFill>
                <a:schemeClr val="bg1"/>
              </a:solidFill>
              <a:ln w="28575">
                <a:solidFill>
                  <a:schemeClr val="tx2"/>
                </a:solidFill>
              </a:ln>
            </p:spPr>
            <p:txBody>
              <a:bodyPr wrap="none" rtlCol="0">
                <a:spAutoFit/>
              </a:bodyPr>
              <a:lstStyle/>
              <a:p>
                <a:r>
                  <a:rPr lang="en-US" altLang="ja-JP" dirty="0" smtClean="0"/>
                  <a:t>contact</a:t>
                </a:r>
                <a:r>
                  <a:rPr kumimoji="1" lang="en-US" altLang="ja-JP" b="0" dirty="0" smtClean="0"/>
                  <a:t> (</a:t>
                </a:r>
                <a14:m>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𝑔</m:t>
                        </m:r>
                      </m:e>
                      <m:sub>
                        <m:r>
                          <a:rPr kumimoji="1" lang="en-US" altLang="ja-JP" b="0" i="1" smtClean="0">
                            <a:latin typeface="Cambria Math" panose="02040503050406030204" pitchFamily="18" charset="0"/>
                          </a:rPr>
                          <m:t>1</m:t>
                        </m:r>
                      </m:sub>
                    </m:sSub>
                  </m:oMath>
                </a14:m>
                <a:r>
                  <a:rPr kumimoji="1" lang="en-US" altLang="ja-JP" b="0" dirty="0" smtClean="0"/>
                  <a:t>-</a:t>
                </a:r>
                <a14:m>
                  <m:oMath xmlns:m="http://schemas.openxmlformats.org/officeDocument/2006/math">
                    <m:sSub>
                      <m:sSubPr>
                        <m:ctrlPr>
                          <a:rPr lang="en-US" altLang="ja-JP" i="1">
                            <a:latin typeface="Cambria Math" panose="02040503050406030204" pitchFamily="18" charset="0"/>
                          </a:rPr>
                        </m:ctrlPr>
                      </m:sSubPr>
                      <m:e>
                        <m:r>
                          <a:rPr lang="en-US" altLang="ja-JP" i="1">
                            <a:latin typeface="Cambria Math" panose="02040503050406030204" pitchFamily="18" charset="0"/>
                          </a:rPr>
                          <m:t>𝑔</m:t>
                        </m:r>
                      </m:e>
                      <m:sub>
                        <m:r>
                          <a:rPr lang="en-US" altLang="ja-JP" b="0" i="1" smtClean="0">
                            <a:latin typeface="Cambria Math" panose="02040503050406030204" pitchFamily="18" charset="0"/>
                          </a:rPr>
                          <m:t>4</m:t>
                        </m:r>
                      </m:sub>
                    </m:sSub>
                  </m:oMath>
                </a14:m>
                <a:r>
                  <a:rPr kumimoji="1" lang="en-US" altLang="ja-JP" b="0" dirty="0" smtClean="0"/>
                  <a:t>)</a:t>
                </a:r>
                <a:endParaRPr kumimoji="1" lang="ja-JP" altLang="en-US" dirty="0"/>
              </a:p>
            </p:txBody>
          </p:sp>
        </mc:Choice>
        <mc:Fallback xmlns="">
          <p:sp>
            <p:nvSpPr>
              <p:cNvPr id="6" name="テキスト ボックス 5"/>
              <p:cNvSpPr txBox="1">
                <a:spLocks noRot="1" noChangeAspect="1" noMove="1" noResize="1" noEditPoints="1" noAdjustHandles="1" noChangeArrowheads="1" noChangeShapeType="1" noTextEdit="1"/>
              </p:cNvSpPr>
              <p:nvPr/>
            </p:nvSpPr>
            <p:spPr>
              <a:xfrm>
                <a:off x="2337757" y="3626937"/>
                <a:ext cx="1699119" cy="369332"/>
              </a:xfrm>
              <a:prstGeom prst="rect">
                <a:avLst/>
              </a:prstGeom>
              <a:blipFill>
                <a:blip r:embed="rId6"/>
                <a:stretch>
                  <a:fillRect l="-2113" t="-6061" r="-1408" b="-18182"/>
                </a:stretch>
              </a:blipFill>
              <a:ln w="28575">
                <a:solidFill>
                  <a:schemeClr val="tx2"/>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7" name="テキスト ボックス 6"/>
              <p:cNvSpPr txBox="1"/>
              <p:nvPr/>
            </p:nvSpPr>
            <p:spPr>
              <a:xfrm>
                <a:off x="2337757" y="4101866"/>
                <a:ext cx="1704441" cy="369332"/>
              </a:xfrm>
              <a:prstGeom prst="rect">
                <a:avLst/>
              </a:prstGeom>
              <a:solidFill>
                <a:schemeClr val="bg1"/>
              </a:solidFill>
              <a:ln w="28575">
                <a:solidFill>
                  <a:schemeClr val="tx1"/>
                </a:solidFill>
                <a:prstDash val="dash"/>
              </a:ln>
            </p:spPr>
            <p:txBody>
              <a:bodyPr wrap="none" rtlCol="0">
                <a:spAutoFit/>
              </a:bodyPr>
              <a:lstStyle/>
              <a:p>
                <a:r>
                  <a:rPr lang="en-US" altLang="ja-JP" dirty="0" smtClean="0"/>
                  <a:t>contact</a:t>
                </a:r>
                <a:r>
                  <a:rPr kumimoji="1" lang="ja-JP" altLang="en-US" b="0" dirty="0" smtClean="0"/>
                  <a:t> </a:t>
                </a:r>
                <a:r>
                  <a:rPr kumimoji="1" lang="en-US" altLang="ja-JP" b="0" dirty="0" smtClean="0"/>
                  <a:t>(</a:t>
                </a:r>
                <a14:m>
                  <m:oMath xmlns:m="http://schemas.openxmlformats.org/officeDocument/2006/math">
                    <m:sSub>
                      <m:sSubPr>
                        <m:ctrlPr>
                          <a:rPr lang="en-US" altLang="ja-JP" i="1">
                            <a:latin typeface="Cambria Math" panose="02040503050406030204" pitchFamily="18" charset="0"/>
                          </a:rPr>
                        </m:ctrlPr>
                      </m:sSubPr>
                      <m:e>
                        <m:r>
                          <a:rPr lang="en-US" altLang="ja-JP" i="1">
                            <a:latin typeface="Cambria Math" panose="02040503050406030204" pitchFamily="18" charset="0"/>
                          </a:rPr>
                          <m:t>𝑔</m:t>
                        </m:r>
                      </m:e>
                      <m:sub>
                        <m:r>
                          <a:rPr lang="en-US" altLang="ja-JP" b="0" i="1" smtClean="0">
                            <a:latin typeface="Cambria Math" panose="02040503050406030204" pitchFamily="18" charset="0"/>
                          </a:rPr>
                          <m:t>5</m:t>
                        </m:r>
                      </m:sub>
                    </m:sSub>
                  </m:oMath>
                </a14:m>
                <a:r>
                  <a:rPr lang="en-US" altLang="ja-JP" dirty="0"/>
                  <a:t>-</a:t>
                </a:r>
                <a14:m>
                  <m:oMath xmlns:m="http://schemas.openxmlformats.org/officeDocument/2006/math">
                    <m:sSub>
                      <m:sSubPr>
                        <m:ctrlPr>
                          <a:rPr lang="en-US" altLang="ja-JP" i="1">
                            <a:latin typeface="Cambria Math" panose="02040503050406030204" pitchFamily="18" charset="0"/>
                          </a:rPr>
                        </m:ctrlPr>
                      </m:sSubPr>
                      <m:e>
                        <m:r>
                          <a:rPr lang="en-US" altLang="ja-JP" i="1">
                            <a:latin typeface="Cambria Math" panose="02040503050406030204" pitchFamily="18" charset="0"/>
                          </a:rPr>
                          <m:t>𝑔</m:t>
                        </m:r>
                      </m:e>
                      <m:sub>
                        <m:r>
                          <a:rPr lang="en-US" altLang="ja-JP" b="0" i="1" smtClean="0">
                            <a:latin typeface="Cambria Math" panose="02040503050406030204" pitchFamily="18" charset="0"/>
                          </a:rPr>
                          <m:t>6</m:t>
                        </m:r>
                      </m:sub>
                    </m:sSub>
                  </m:oMath>
                </a14:m>
                <a:r>
                  <a:rPr kumimoji="1" lang="en-US" altLang="ja-JP" b="0" dirty="0" smtClean="0"/>
                  <a:t>)</a:t>
                </a:r>
                <a:endParaRPr kumimoji="1" lang="ja-JP" altLang="en-US" dirty="0"/>
              </a:p>
            </p:txBody>
          </p:sp>
        </mc:Choice>
        <mc:Fallback xmlns="">
          <p:sp>
            <p:nvSpPr>
              <p:cNvPr id="7" name="テキスト ボックス 6"/>
              <p:cNvSpPr txBox="1">
                <a:spLocks noRot="1" noChangeAspect="1" noMove="1" noResize="1" noEditPoints="1" noAdjustHandles="1" noChangeArrowheads="1" noChangeShapeType="1" noTextEdit="1"/>
              </p:cNvSpPr>
              <p:nvPr/>
            </p:nvSpPr>
            <p:spPr>
              <a:xfrm>
                <a:off x="2337757" y="4101866"/>
                <a:ext cx="1704441" cy="369332"/>
              </a:xfrm>
              <a:prstGeom prst="rect">
                <a:avLst/>
              </a:prstGeom>
              <a:blipFill>
                <a:blip r:embed="rId7"/>
                <a:stretch>
                  <a:fillRect l="-2105" t="-6154" r="-1404" b="-20000"/>
                </a:stretch>
              </a:blipFill>
              <a:ln w="28575">
                <a:solidFill>
                  <a:schemeClr val="tx1"/>
                </a:solidFill>
                <a:prstDash val="dash"/>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テキスト ボックス 7"/>
              <p:cNvSpPr txBox="1"/>
              <p:nvPr/>
            </p:nvSpPr>
            <p:spPr>
              <a:xfrm>
                <a:off x="2337757" y="4614265"/>
                <a:ext cx="1874039" cy="369332"/>
              </a:xfrm>
              <a:prstGeom prst="rect">
                <a:avLst/>
              </a:prstGeom>
              <a:solidFill>
                <a:schemeClr val="bg1"/>
              </a:solidFill>
              <a:ln w="28575">
                <a:solidFill>
                  <a:srgbClr val="006300"/>
                </a:solidFill>
                <a:prstDash val="lgDashDot"/>
              </a:ln>
            </p:spPr>
            <p:txBody>
              <a:bodyPr wrap="none" rtlCol="0">
                <a:spAutoFit/>
              </a:bodyPr>
              <a:lstStyle/>
              <a:p>
                <a:r>
                  <a:rPr lang="en-US" altLang="ja-JP" dirty="0" smtClean="0"/>
                  <a:t>photonic</a:t>
                </a:r>
                <a:r>
                  <a:rPr kumimoji="1" lang="ja-JP" altLang="en-US" dirty="0" smtClean="0"/>
                  <a:t> </a:t>
                </a:r>
                <a:r>
                  <a:rPr kumimoji="1" lang="en-US" altLang="ja-JP" dirty="0" smtClean="0"/>
                  <a:t>(</a:t>
                </a:r>
                <a14:m>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𝐴</m:t>
                        </m:r>
                      </m:e>
                      <m:sub>
                        <m:r>
                          <a:rPr kumimoji="1" lang="en-US" altLang="ja-JP" b="0" i="1" smtClean="0">
                            <a:latin typeface="Cambria Math" panose="02040503050406030204" pitchFamily="18" charset="0"/>
                          </a:rPr>
                          <m:t>𝑅</m:t>
                        </m:r>
                      </m:sub>
                    </m:sSub>
                  </m:oMath>
                </a14:m>
                <a:r>
                  <a:rPr kumimoji="1" lang="en-US" altLang="ja-JP" dirty="0" smtClean="0"/>
                  <a:t>-</a:t>
                </a:r>
                <a14:m>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𝐴</m:t>
                        </m:r>
                      </m:e>
                      <m:sub>
                        <m:r>
                          <a:rPr kumimoji="1" lang="en-US" altLang="ja-JP" b="0" i="1" smtClean="0">
                            <a:latin typeface="Cambria Math" panose="02040503050406030204" pitchFamily="18" charset="0"/>
                          </a:rPr>
                          <m:t>𝐿</m:t>
                        </m:r>
                      </m:sub>
                    </m:sSub>
                  </m:oMath>
                </a14:m>
                <a:r>
                  <a:rPr kumimoji="1" lang="en-US" altLang="ja-JP" dirty="0" smtClean="0"/>
                  <a:t>)</a:t>
                </a:r>
                <a:endParaRPr kumimoji="1" lang="ja-JP" altLang="en-US" dirty="0"/>
              </a:p>
            </p:txBody>
          </p:sp>
        </mc:Choice>
        <mc:Fallback xmlns="">
          <p:sp>
            <p:nvSpPr>
              <p:cNvPr id="8" name="テキスト ボックス 7"/>
              <p:cNvSpPr txBox="1">
                <a:spLocks noRot="1" noChangeAspect="1" noMove="1" noResize="1" noEditPoints="1" noAdjustHandles="1" noChangeArrowheads="1" noChangeShapeType="1" noTextEdit="1"/>
              </p:cNvSpPr>
              <p:nvPr/>
            </p:nvSpPr>
            <p:spPr>
              <a:xfrm>
                <a:off x="2337757" y="4614265"/>
                <a:ext cx="1874039" cy="369332"/>
              </a:xfrm>
              <a:prstGeom prst="rect">
                <a:avLst/>
              </a:prstGeom>
              <a:blipFill>
                <a:blip r:embed="rId8"/>
                <a:stretch>
                  <a:fillRect l="-1917" t="-6061" r="-1278" b="-18182"/>
                </a:stretch>
              </a:blipFill>
              <a:ln w="28575">
                <a:solidFill>
                  <a:srgbClr val="006300"/>
                </a:solidFill>
                <a:prstDash val="lgDashDot"/>
              </a:ln>
            </p:spPr>
            <p:txBody>
              <a:bodyPr/>
              <a:lstStyle/>
              <a:p>
                <a:r>
                  <a:rPr lang="ja-JP" altLang="en-US">
                    <a:noFill/>
                  </a:rPr>
                  <a:t> </a:t>
                </a:r>
              </a:p>
            </p:txBody>
          </p:sp>
        </mc:Fallback>
      </mc:AlternateContent>
      <p:sp>
        <p:nvSpPr>
          <p:cNvPr id="11" name="テキスト ボックス 10"/>
          <p:cNvSpPr txBox="1"/>
          <p:nvPr/>
        </p:nvSpPr>
        <p:spPr>
          <a:xfrm>
            <a:off x="4722730" y="2468677"/>
            <a:ext cx="4089581" cy="461665"/>
          </a:xfrm>
          <a:prstGeom prst="rect">
            <a:avLst/>
          </a:prstGeom>
          <a:solidFill>
            <a:schemeClr val="bg1"/>
          </a:solidFill>
        </p:spPr>
        <p:txBody>
          <a:bodyPr wrap="none" rtlCol="0">
            <a:spAutoFit/>
          </a:bodyPr>
          <a:lstStyle/>
          <a:p>
            <a:r>
              <a:rPr lang="en-US" altLang="ja-JP" sz="2400" dirty="0" smtClean="0"/>
              <a:t>bound lepton </a:t>
            </a:r>
            <a:r>
              <a:rPr kumimoji="1" lang="en-US" altLang="ja-JP" sz="2400" dirty="0" smtClean="0">
                <a:solidFill>
                  <a:schemeClr val="tx1"/>
                </a:solidFill>
              </a:rPr>
              <a:t>: </a:t>
            </a:r>
            <a:r>
              <a:rPr kumimoji="1" lang="en-US" altLang="ja-JP" sz="2400" dirty="0" smtClean="0">
                <a:solidFill>
                  <a:srgbClr val="0070C0"/>
                </a:solidFill>
              </a:rPr>
              <a:t>nonrelativistic</a:t>
            </a:r>
            <a:endParaRPr kumimoji="1" lang="ja-JP" altLang="en-US" sz="2400" dirty="0">
              <a:solidFill>
                <a:srgbClr val="0070C0"/>
              </a:solidFill>
            </a:endParaRPr>
          </a:p>
        </p:txBody>
      </p:sp>
      <mc:AlternateContent xmlns:mc="http://schemas.openxmlformats.org/markup-compatibility/2006" xmlns:a14="http://schemas.microsoft.com/office/drawing/2010/main">
        <mc:Choice Requires="a14">
          <p:sp>
            <p:nvSpPr>
              <p:cNvPr id="12" name="テキスト ボックス 11"/>
              <p:cNvSpPr txBox="1"/>
              <p:nvPr/>
            </p:nvSpPr>
            <p:spPr>
              <a:xfrm>
                <a:off x="4719917" y="2034243"/>
                <a:ext cx="3764557" cy="461665"/>
              </a:xfrm>
              <a:prstGeom prst="rect">
                <a:avLst/>
              </a:prstGeom>
              <a:solidFill>
                <a:schemeClr val="bg1"/>
              </a:solidFill>
            </p:spPr>
            <p:txBody>
              <a:bodyPr wrap="none" rtlCol="0">
                <a:spAutoFit/>
              </a:bodyPr>
              <a:lstStyle/>
              <a:p>
                <a:r>
                  <a:rPr lang="en-US" altLang="ja-JP" sz="2400" b="0" dirty="0" smtClean="0">
                    <a:solidFill>
                      <a:schemeClr val="tx1"/>
                    </a:solidFill>
                  </a:rPr>
                  <a:t>scattering </a:t>
                </a:r>
                <a14:m>
                  <m:oMath xmlns:m="http://schemas.openxmlformats.org/officeDocument/2006/math">
                    <m:sSup>
                      <m:sSupPr>
                        <m:ctrlPr>
                          <a:rPr lang="en-US" altLang="ja-JP" sz="2400" b="0" i="1" smtClean="0">
                            <a:solidFill>
                              <a:schemeClr val="tx1"/>
                            </a:solidFill>
                            <a:latin typeface="Cambria Math" panose="02040503050406030204" pitchFamily="18" charset="0"/>
                          </a:rPr>
                        </m:ctrlPr>
                      </m:sSupPr>
                      <m:e>
                        <m:r>
                          <a:rPr lang="en-US" altLang="ja-JP" sz="2400" b="0" i="1" smtClean="0">
                            <a:solidFill>
                              <a:schemeClr val="tx1"/>
                            </a:solidFill>
                            <a:latin typeface="Cambria Math" panose="02040503050406030204" pitchFamily="18" charset="0"/>
                          </a:rPr>
                          <m:t>𝑒</m:t>
                        </m:r>
                      </m:e>
                      <m:sup>
                        <m:r>
                          <a:rPr lang="en-US" altLang="ja-JP" sz="2400" b="0" i="1" smtClean="0">
                            <a:solidFill>
                              <a:schemeClr val="tx1"/>
                            </a:solidFill>
                            <a:latin typeface="Cambria Math" panose="02040503050406030204" pitchFamily="18" charset="0"/>
                          </a:rPr>
                          <m:t>−</m:t>
                        </m:r>
                      </m:sup>
                    </m:sSup>
                  </m:oMath>
                </a14:m>
                <a:r>
                  <a:rPr kumimoji="1" lang="en-US" altLang="ja-JP" sz="2400" dirty="0" smtClean="0">
                    <a:solidFill>
                      <a:schemeClr val="tx1"/>
                    </a:solidFill>
                  </a:rPr>
                  <a:t> : </a:t>
                </a:r>
                <a:r>
                  <a:rPr kumimoji="1" lang="en-US" altLang="ja-JP" sz="2400" dirty="0" smtClean="0">
                    <a:solidFill>
                      <a:srgbClr val="0070C0"/>
                    </a:solidFill>
                  </a:rPr>
                  <a:t>plane wave</a:t>
                </a:r>
                <a:endParaRPr kumimoji="1" lang="ja-JP" altLang="en-US" sz="2400" dirty="0">
                  <a:solidFill>
                    <a:srgbClr val="0070C0"/>
                  </a:solidFill>
                </a:endParaRPr>
              </a:p>
            </p:txBody>
          </p:sp>
        </mc:Choice>
        <mc:Fallback xmlns="">
          <p:sp>
            <p:nvSpPr>
              <p:cNvPr id="12" name="テキスト ボックス 11"/>
              <p:cNvSpPr txBox="1">
                <a:spLocks noRot="1" noChangeAspect="1" noMove="1" noResize="1" noEditPoints="1" noAdjustHandles="1" noChangeArrowheads="1" noChangeShapeType="1" noTextEdit="1"/>
              </p:cNvSpPr>
              <p:nvPr/>
            </p:nvSpPr>
            <p:spPr>
              <a:xfrm>
                <a:off x="4719917" y="2034243"/>
                <a:ext cx="3764557" cy="461665"/>
              </a:xfrm>
              <a:prstGeom prst="rect">
                <a:avLst/>
              </a:prstGeom>
              <a:blipFill>
                <a:blip r:embed="rId9"/>
                <a:stretch>
                  <a:fillRect l="-2427" t="-9333" r="-1456" b="-32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3" name="テキスト ボックス 12"/>
              <p:cNvSpPr txBox="1"/>
              <p:nvPr/>
            </p:nvSpPr>
            <p:spPr>
              <a:xfrm>
                <a:off x="3242066" y="1352523"/>
                <a:ext cx="4079322" cy="369332"/>
              </a:xfrm>
              <a:prstGeom prst="rect">
                <a:avLst/>
              </a:prstGeom>
              <a:noFill/>
            </p:spPr>
            <p:txBody>
              <a:bodyPr wrap="none" rtlCol="0">
                <a:spAutoFit/>
              </a:bodyPr>
              <a:lstStyle/>
              <a:p>
                <a:r>
                  <a:rPr lang="en-US" altLang="ja-JP" b="0" dirty="0" smtClean="0">
                    <a:solidFill>
                      <a:schemeClr val="tx1">
                        <a:lumMod val="95000"/>
                        <a:lumOff val="5000"/>
                      </a:schemeClr>
                    </a:solidFill>
                  </a:rPr>
                  <a:t>( </a:t>
                </a:r>
                <a14:m>
                  <m:oMath xmlns:m="http://schemas.openxmlformats.org/officeDocument/2006/math">
                    <m:sSup>
                      <m:sSupPr>
                        <m:ctrlPr>
                          <a:rPr lang="en-US" altLang="ja-JP" b="0" i="1" smtClean="0">
                            <a:solidFill>
                              <a:schemeClr val="tx1">
                                <a:lumMod val="95000"/>
                                <a:lumOff val="5000"/>
                              </a:schemeClr>
                            </a:solidFill>
                            <a:latin typeface="Cambria Math" panose="02040503050406030204" pitchFamily="18" charset="0"/>
                          </a:rPr>
                        </m:ctrlPr>
                      </m:sSupPr>
                      <m:e>
                        <m:r>
                          <m:rPr>
                            <m:sty m:val="p"/>
                          </m:rPr>
                          <a:rPr lang="en-US" altLang="ja-JP" b="0" i="0" smtClean="0">
                            <a:solidFill>
                              <a:schemeClr val="tx1">
                                <a:lumMod val="95000"/>
                                <a:lumOff val="5000"/>
                              </a:schemeClr>
                            </a:solidFill>
                            <a:latin typeface="Cambria Math" panose="02040503050406030204" pitchFamily="18" charset="0"/>
                          </a:rPr>
                          <m:t>Γ</m:t>
                        </m:r>
                      </m:e>
                      <m:sup>
                        <m:r>
                          <a:rPr lang="en-US" altLang="ja-JP" b="0" i="1" smtClean="0">
                            <a:solidFill>
                              <a:schemeClr val="tx1">
                                <a:lumMod val="95000"/>
                                <a:lumOff val="5000"/>
                              </a:schemeClr>
                            </a:solidFill>
                            <a:latin typeface="Cambria Math" panose="02040503050406030204" pitchFamily="18" charset="0"/>
                          </a:rPr>
                          <m:t>0</m:t>
                        </m:r>
                      </m:sup>
                    </m:sSup>
                  </m:oMath>
                </a14:m>
                <a:r>
                  <a:rPr lang="en-US" altLang="ja-JP" dirty="0" smtClean="0">
                    <a:solidFill>
                      <a:schemeClr val="tx1">
                        <a:lumMod val="95000"/>
                        <a:lumOff val="5000"/>
                      </a:schemeClr>
                    </a:solidFill>
                  </a:rPr>
                  <a:t> : the rate in the previous approx.</a:t>
                </a:r>
                <a:r>
                  <a:rPr kumimoji="1" lang="en-US" altLang="ja-JP" dirty="0" smtClean="0">
                    <a:solidFill>
                      <a:schemeClr val="tx1">
                        <a:lumMod val="95000"/>
                        <a:lumOff val="5000"/>
                      </a:schemeClr>
                    </a:solidFill>
                  </a:rPr>
                  <a:t> </a:t>
                </a:r>
                <a:r>
                  <a:rPr lang="en-US" altLang="ja-JP" dirty="0" smtClean="0">
                    <a:solidFill>
                      <a:schemeClr val="tx1">
                        <a:lumMod val="95000"/>
                        <a:lumOff val="5000"/>
                      </a:schemeClr>
                    </a:solidFill>
                  </a:rPr>
                  <a:t>)</a:t>
                </a:r>
                <a:endParaRPr kumimoji="1" lang="ja-JP" altLang="en-US" dirty="0">
                  <a:solidFill>
                    <a:schemeClr val="tx1">
                      <a:lumMod val="95000"/>
                      <a:lumOff val="5000"/>
                    </a:schemeClr>
                  </a:solidFill>
                </a:endParaRPr>
              </a:p>
            </p:txBody>
          </p:sp>
        </mc:Choice>
        <mc:Fallback xmlns="">
          <p:sp>
            <p:nvSpPr>
              <p:cNvPr id="13" name="テキスト ボックス 12"/>
              <p:cNvSpPr txBox="1">
                <a:spLocks noRot="1" noChangeAspect="1" noMove="1" noResize="1" noEditPoints="1" noAdjustHandles="1" noChangeArrowheads="1" noChangeShapeType="1" noTextEdit="1"/>
              </p:cNvSpPr>
              <p:nvPr/>
            </p:nvSpPr>
            <p:spPr>
              <a:xfrm>
                <a:off x="3242066" y="1352523"/>
                <a:ext cx="4079322" cy="369332"/>
              </a:xfrm>
              <a:prstGeom prst="rect">
                <a:avLst/>
              </a:prstGeom>
              <a:blipFill>
                <a:blip r:embed="rId10"/>
                <a:stretch>
                  <a:fillRect l="-1345" t="-10000" r="-299" b="-26667"/>
                </a:stretch>
              </a:blipFill>
            </p:spPr>
            <p:txBody>
              <a:bodyPr/>
              <a:lstStyle/>
              <a:p>
                <a:r>
                  <a:rPr lang="ja-JP" altLang="en-US">
                    <a:noFill/>
                  </a:rPr>
                  <a:t> </a:t>
                </a:r>
              </a:p>
            </p:txBody>
          </p:sp>
        </mc:Fallback>
      </mc:AlternateContent>
      <p:sp>
        <p:nvSpPr>
          <p:cNvPr id="16" name="角丸四角形 15"/>
          <p:cNvSpPr/>
          <p:nvPr/>
        </p:nvSpPr>
        <p:spPr>
          <a:xfrm>
            <a:off x="4703515" y="2013225"/>
            <a:ext cx="4167527" cy="929474"/>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正方形/長方形 13"/>
          <p:cNvSpPr/>
          <p:nvPr/>
        </p:nvSpPr>
        <p:spPr>
          <a:xfrm>
            <a:off x="1145731" y="6011462"/>
            <a:ext cx="4083169" cy="369332"/>
          </a:xfrm>
          <a:prstGeom prst="rect">
            <a:avLst/>
          </a:prstGeom>
        </p:spPr>
        <p:txBody>
          <a:bodyPr wrap="none">
            <a:spAutoFit/>
          </a:bodyPr>
          <a:lstStyle/>
          <a:p>
            <a:pPr algn="ctr"/>
            <a:r>
              <a:rPr lang="en-US" altLang="ja-JP" dirty="0"/>
              <a:t>Momentum fluctuation of bound muon</a:t>
            </a:r>
            <a:endParaRPr lang="ja-JP" altLang="en-US" b="1" dirty="0">
              <a:solidFill>
                <a:srgbClr val="0070C0"/>
              </a:solidFill>
            </a:endParaRPr>
          </a:p>
        </p:txBody>
      </p:sp>
      <p:sp>
        <p:nvSpPr>
          <p:cNvPr id="15" name="正方形/長方形 14"/>
          <p:cNvSpPr/>
          <p:nvPr/>
        </p:nvSpPr>
        <p:spPr>
          <a:xfrm>
            <a:off x="4860088" y="6374324"/>
            <a:ext cx="2480166" cy="369332"/>
          </a:xfrm>
          <a:prstGeom prst="rect">
            <a:avLst/>
          </a:prstGeom>
        </p:spPr>
        <p:txBody>
          <a:bodyPr wrap="none">
            <a:spAutoFit/>
          </a:bodyPr>
          <a:lstStyle/>
          <a:p>
            <a:pPr algn="ctr"/>
            <a:r>
              <a:rPr lang="en-US" altLang="ja-JP" dirty="0" smtClean="0"/>
              <a:t>overlap integral </a:t>
            </a:r>
            <a:r>
              <a:rPr lang="en-US" altLang="ja-JP" b="1" dirty="0" smtClean="0">
                <a:solidFill>
                  <a:srgbClr val="0070C0"/>
                </a:solidFill>
              </a:rPr>
              <a:t>small</a:t>
            </a:r>
            <a:endParaRPr lang="ja-JP" altLang="en-US" b="1" dirty="0">
              <a:solidFill>
                <a:srgbClr val="0070C0"/>
              </a:solidFill>
            </a:endParaRPr>
          </a:p>
        </p:txBody>
      </p:sp>
      <p:sp>
        <p:nvSpPr>
          <p:cNvPr id="9" name="右矢印 8"/>
          <p:cNvSpPr/>
          <p:nvPr/>
        </p:nvSpPr>
        <p:spPr>
          <a:xfrm>
            <a:off x="4499824" y="6409485"/>
            <a:ext cx="360264" cy="29901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886869738"/>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角丸四角形 72"/>
          <p:cNvSpPr/>
          <p:nvPr/>
        </p:nvSpPr>
        <p:spPr>
          <a:xfrm>
            <a:off x="367208" y="1171156"/>
            <a:ext cx="7194885" cy="1437274"/>
          </a:xfrm>
          <a:prstGeom prst="round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 name="角丸四角形吹き出し 4"/>
          <p:cNvSpPr/>
          <p:nvPr/>
        </p:nvSpPr>
        <p:spPr>
          <a:xfrm>
            <a:off x="222541" y="2583057"/>
            <a:ext cx="8711424" cy="2730606"/>
          </a:xfrm>
          <a:custGeom>
            <a:avLst/>
            <a:gdLst>
              <a:gd name="connsiteX0" fmla="*/ 0 w 8711424"/>
              <a:gd name="connsiteY0" fmla="*/ 443173 h 2658985"/>
              <a:gd name="connsiteX1" fmla="*/ 443173 w 8711424"/>
              <a:gd name="connsiteY1" fmla="*/ 0 h 2658985"/>
              <a:gd name="connsiteX2" fmla="*/ 5081664 w 8711424"/>
              <a:gd name="connsiteY2" fmla="*/ 0 h 2658985"/>
              <a:gd name="connsiteX3" fmla="*/ 5211871 w 8711424"/>
              <a:gd name="connsiteY3" fmla="*/ -533898 h 2658985"/>
              <a:gd name="connsiteX4" fmla="*/ 7259520 w 8711424"/>
              <a:gd name="connsiteY4" fmla="*/ 0 h 2658985"/>
              <a:gd name="connsiteX5" fmla="*/ 8268251 w 8711424"/>
              <a:gd name="connsiteY5" fmla="*/ 0 h 2658985"/>
              <a:gd name="connsiteX6" fmla="*/ 8711424 w 8711424"/>
              <a:gd name="connsiteY6" fmla="*/ 443173 h 2658985"/>
              <a:gd name="connsiteX7" fmla="*/ 8711424 w 8711424"/>
              <a:gd name="connsiteY7" fmla="*/ 443164 h 2658985"/>
              <a:gd name="connsiteX8" fmla="*/ 8711424 w 8711424"/>
              <a:gd name="connsiteY8" fmla="*/ 443164 h 2658985"/>
              <a:gd name="connsiteX9" fmla="*/ 8711424 w 8711424"/>
              <a:gd name="connsiteY9" fmla="*/ 1107910 h 2658985"/>
              <a:gd name="connsiteX10" fmla="*/ 8711424 w 8711424"/>
              <a:gd name="connsiteY10" fmla="*/ 2215812 h 2658985"/>
              <a:gd name="connsiteX11" fmla="*/ 8268251 w 8711424"/>
              <a:gd name="connsiteY11" fmla="*/ 2658985 h 2658985"/>
              <a:gd name="connsiteX12" fmla="*/ 7259520 w 8711424"/>
              <a:gd name="connsiteY12" fmla="*/ 2658985 h 2658985"/>
              <a:gd name="connsiteX13" fmla="*/ 5081664 w 8711424"/>
              <a:gd name="connsiteY13" fmla="*/ 2658985 h 2658985"/>
              <a:gd name="connsiteX14" fmla="*/ 5081664 w 8711424"/>
              <a:gd name="connsiteY14" fmla="*/ 2658985 h 2658985"/>
              <a:gd name="connsiteX15" fmla="*/ 443173 w 8711424"/>
              <a:gd name="connsiteY15" fmla="*/ 2658985 h 2658985"/>
              <a:gd name="connsiteX16" fmla="*/ 0 w 8711424"/>
              <a:gd name="connsiteY16" fmla="*/ 2215812 h 2658985"/>
              <a:gd name="connsiteX17" fmla="*/ 0 w 8711424"/>
              <a:gd name="connsiteY17" fmla="*/ 1107910 h 2658985"/>
              <a:gd name="connsiteX18" fmla="*/ 0 w 8711424"/>
              <a:gd name="connsiteY18" fmla="*/ 443164 h 2658985"/>
              <a:gd name="connsiteX19" fmla="*/ 0 w 8711424"/>
              <a:gd name="connsiteY19" fmla="*/ 443164 h 2658985"/>
              <a:gd name="connsiteX20" fmla="*/ 0 w 8711424"/>
              <a:gd name="connsiteY20" fmla="*/ 443173 h 2658985"/>
              <a:gd name="connsiteX0" fmla="*/ 0 w 8711424"/>
              <a:gd name="connsiteY0" fmla="*/ 977071 h 3192883"/>
              <a:gd name="connsiteX1" fmla="*/ 443173 w 8711424"/>
              <a:gd name="connsiteY1" fmla="*/ 533898 h 3192883"/>
              <a:gd name="connsiteX2" fmla="*/ 5081664 w 8711424"/>
              <a:gd name="connsiteY2" fmla="*/ 533898 h 3192883"/>
              <a:gd name="connsiteX3" fmla="*/ 5211871 w 8711424"/>
              <a:gd name="connsiteY3" fmla="*/ 0 h 3192883"/>
              <a:gd name="connsiteX4" fmla="*/ 5683383 w 8711424"/>
              <a:gd name="connsiteY4" fmla="*/ 521866 h 3192883"/>
              <a:gd name="connsiteX5" fmla="*/ 8268251 w 8711424"/>
              <a:gd name="connsiteY5" fmla="*/ 533898 h 3192883"/>
              <a:gd name="connsiteX6" fmla="*/ 8711424 w 8711424"/>
              <a:gd name="connsiteY6" fmla="*/ 977071 h 3192883"/>
              <a:gd name="connsiteX7" fmla="*/ 8711424 w 8711424"/>
              <a:gd name="connsiteY7" fmla="*/ 977062 h 3192883"/>
              <a:gd name="connsiteX8" fmla="*/ 8711424 w 8711424"/>
              <a:gd name="connsiteY8" fmla="*/ 977062 h 3192883"/>
              <a:gd name="connsiteX9" fmla="*/ 8711424 w 8711424"/>
              <a:gd name="connsiteY9" fmla="*/ 1641808 h 3192883"/>
              <a:gd name="connsiteX10" fmla="*/ 8711424 w 8711424"/>
              <a:gd name="connsiteY10" fmla="*/ 2749710 h 3192883"/>
              <a:gd name="connsiteX11" fmla="*/ 8268251 w 8711424"/>
              <a:gd name="connsiteY11" fmla="*/ 3192883 h 3192883"/>
              <a:gd name="connsiteX12" fmla="*/ 7259520 w 8711424"/>
              <a:gd name="connsiteY12" fmla="*/ 3192883 h 3192883"/>
              <a:gd name="connsiteX13" fmla="*/ 5081664 w 8711424"/>
              <a:gd name="connsiteY13" fmla="*/ 3192883 h 3192883"/>
              <a:gd name="connsiteX14" fmla="*/ 5081664 w 8711424"/>
              <a:gd name="connsiteY14" fmla="*/ 3192883 h 3192883"/>
              <a:gd name="connsiteX15" fmla="*/ 443173 w 8711424"/>
              <a:gd name="connsiteY15" fmla="*/ 3192883 h 3192883"/>
              <a:gd name="connsiteX16" fmla="*/ 0 w 8711424"/>
              <a:gd name="connsiteY16" fmla="*/ 2749710 h 3192883"/>
              <a:gd name="connsiteX17" fmla="*/ 0 w 8711424"/>
              <a:gd name="connsiteY17" fmla="*/ 1641808 h 3192883"/>
              <a:gd name="connsiteX18" fmla="*/ 0 w 8711424"/>
              <a:gd name="connsiteY18" fmla="*/ 977062 h 3192883"/>
              <a:gd name="connsiteX19" fmla="*/ 0 w 8711424"/>
              <a:gd name="connsiteY19" fmla="*/ 977062 h 3192883"/>
              <a:gd name="connsiteX20" fmla="*/ 0 w 8711424"/>
              <a:gd name="connsiteY20" fmla="*/ 977071 h 3192883"/>
              <a:gd name="connsiteX0" fmla="*/ 0 w 8711424"/>
              <a:gd name="connsiteY0" fmla="*/ 796597 h 3012409"/>
              <a:gd name="connsiteX1" fmla="*/ 443173 w 8711424"/>
              <a:gd name="connsiteY1" fmla="*/ 353424 h 3012409"/>
              <a:gd name="connsiteX2" fmla="*/ 5081664 w 8711424"/>
              <a:gd name="connsiteY2" fmla="*/ 353424 h 3012409"/>
              <a:gd name="connsiteX3" fmla="*/ 6944418 w 8711424"/>
              <a:gd name="connsiteY3" fmla="*/ 0 h 3012409"/>
              <a:gd name="connsiteX4" fmla="*/ 5683383 w 8711424"/>
              <a:gd name="connsiteY4" fmla="*/ 341392 h 3012409"/>
              <a:gd name="connsiteX5" fmla="*/ 8268251 w 8711424"/>
              <a:gd name="connsiteY5" fmla="*/ 353424 h 3012409"/>
              <a:gd name="connsiteX6" fmla="*/ 8711424 w 8711424"/>
              <a:gd name="connsiteY6" fmla="*/ 796597 h 3012409"/>
              <a:gd name="connsiteX7" fmla="*/ 8711424 w 8711424"/>
              <a:gd name="connsiteY7" fmla="*/ 796588 h 3012409"/>
              <a:gd name="connsiteX8" fmla="*/ 8711424 w 8711424"/>
              <a:gd name="connsiteY8" fmla="*/ 796588 h 3012409"/>
              <a:gd name="connsiteX9" fmla="*/ 8711424 w 8711424"/>
              <a:gd name="connsiteY9" fmla="*/ 1461334 h 3012409"/>
              <a:gd name="connsiteX10" fmla="*/ 8711424 w 8711424"/>
              <a:gd name="connsiteY10" fmla="*/ 2569236 h 3012409"/>
              <a:gd name="connsiteX11" fmla="*/ 8268251 w 8711424"/>
              <a:gd name="connsiteY11" fmla="*/ 3012409 h 3012409"/>
              <a:gd name="connsiteX12" fmla="*/ 7259520 w 8711424"/>
              <a:gd name="connsiteY12" fmla="*/ 3012409 h 3012409"/>
              <a:gd name="connsiteX13" fmla="*/ 5081664 w 8711424"/>
              <a:gd name="connsiteY13" fmla="*/ 3012409 h 3012409"/>
              <a:gd name="connsiteX14" fmla="*/ 5081664 w 8711424"/>
              <a:gd name="connsiteY14" fmla="*/ 3012409 h 3012409"/>
              <a:gd name="connsiteX15" fmla="*/ 443173 w 8711424"/>
              <a:gd name="connsiteY15" fmla="*/ 3012409 h 3012409"/>
              <a:gd name="connsiteX16" fmla="*/ 0 w 8711424"/>
              <a:gd name="connsiteY16" fmla="*/ 2569236 h 3012409"/>
              <a:gd name="connsiteX17" fmla="*/ 0 w 8711424"/>
              <a:gd name="connsiteY17" fmla="*/ 1461334 h 3012409"/>
              <a:gd name="connsiteX18" fmla="*/ 0 w 8711424"/>
              <a:gd name="connsiteY18" fmla="*/ 796588 h 3012409"/>
              <a:gd name="connsiteX19" fmla="*/ 0 w 8711424"/>
              <a:gd name="connsiteY19" fmla="*/ 796588 h 3012409"/>
              <a:gd name="connsiteX20" fmla="*/ 0 w 8711424"/>
              <a:gd name="connsiteY20" fmla="*/ 796597 h 3012409"/>
              <a:gd name="connsiteX0" fmla="*/ 0 w 8711424"/>
              <a:gd name="connsiteY0" fmla="*/ 796597 h 3012409"/>
              <a:gd name="connsiteX1" fmla="*/ 443173 w 8711424"/>
              <a:gd name="connsiteY1" fmla="*/ 353424 h 3012409"/>
              <a:gd name="connsiteX2" fmla="*/ 5081664 w 8711424"/>
              <a:gd name="connsiteY2" fmla="*/ 353424 h 3012409"/>
              <a:gd name="connsiteX3" fmla="*/ 6944418 w 8711424"/>
              <a:gd name="connsiteY3" fmla="*/ 0 h 3012409"/>
              <a:gd name="connsiteX4" fmla="*/ 7415930 w 8711424"/>
              <a:gd name="connsiteY4" fmla="*/ 365455 h 3012409"/>
              <a:gd name="connsiteX5" fmla="*/ 8268251 w 8711424"/>
              <a:gd name="connsiteY5" fmla="*/ 353424 h 3012409"/>
              <a:gd name="connsiteX6" fmla="*/ 8711424 w 8711424"/>
              <a:gd name="connsiteY6" fmla="*/ 796597 h 3012409"/>
              <a:gd name="connsiteX7" fmla="*/ 8711424 w 8711424"/>
              <a:gd name="connsiteY7" fmla="*/ 796588 h 3012409"/>
              <a:gd name="connsiteX8" fmla="*/ 8711424 w 8711424"/>
              <a:gd name="connsiteY8" fmla="*/ 796588 h 3012409"/>
              <a:gd name="connsiteX9" fmla="*/ 8711424 w 8711424"/>
              <a:gd name="connsiteY9" fmla="*/ 1461334 h 3012409"/>
              <a:gd name="connsiteX10" fmla="*/ 8711424 w 8711424"/>
              <a:gd name="connsiteY10" fmla="*/ 2569236 h 3012409"/>
              <a:gd name="connsiteX11" fmla="*/ 8268251 w 8711424"/>
              <a:gd name="connsiteY11" fmla="*/ 3012409 h 3012409"/>
              <a:gd name="connsiteX12" fmla="*/ 7259520 w 8711424"/>
              <a:gd name="connsiteY12" fmla="*/ 3012409 h 3012409"/>
              <a:gd name="connsiteX13" fmla="*/ 5081664 w 8711424"/>
              <a:gd name="connsiteY13" fmla="*/ 3012409 h 3012409"/>
              <a:gd name="connsiteX14" fmla="*/ 5081664 w 8711424"/>
              <a:gd name="connsiteY14" fmla="*/ 3012409 h 3012409"/>
              <a:gd name="connsiteX15" fmla="*/ 443173 w 8711424"/>
              <a:gd name="connsiteY15" fmla="*/ 3012409 h 3012409"/>
              <a:gd name="connsiteX16" fmla="*/ 0 w 8711424"/>
              <a:gd name="connsiteY16" fmla="*/ 2569236 h 3012409"/>
              <a:gd name="connsiteX17" fmla="*/ 0 w 8711424"/>
              <a:gd name="connsiteY17" fmla="*/ 1461334 h 3012409"/>
              <a:gd name="connsiteX18" fmla="*/ 0 w 8711424"/>
              <a:gd name="connsiteY18" fmla="*/ 796588 h 3012409"/>
              <a:gd name="connsiteX19" fmla="*/ 0 w 8711424"/>
              <a:gd name="connsiteY19" fmla="*/ 796588 h 3012409"/>
              <a:gd name="connsiteX20" fmla="*/ 0 w 8711424"/>
              <a:gd name="connsiteY20" fmla="*/ 796597 h 3012409"/>
              <a:gd name="connsiteX0" fmla="*/ 0 w 8711424"/>
              <a:gd name="connsiteY0" fmla="*/ 796597 h 3012409"/>
              <a:gd name="connsiteX1" fmla="*/ 443173 w 8711424"/>
              <a:gd name="connsiteY1" fmla="*/ 353424 h 3012409"/>
              <a:gd name="connsiteX2" fmla="*/ 6525454 w 8711424"/>
              <a:gd name="connsiteY2" fmla="*/ 353424 h 3012409"/>
              <a:gd name="connsiteX3" fmla="*/ 6944418 w 8711424"/>
              <a:gd name="connsiteY3" fmla="*/ 0 h 3012409"/>
              <a:gd name="connsiteX4" fmla="*/ 7415930 w 8711424"/>
              <a:gd name="connsiteY4" fmla="*/ 365455 h 3012409"/>
              <a:gd name="connsiteX5" fmla="*/ 8268251 w 8711424"/>
              <a:gd name="connsiteY5" fmla="*/ 353424 h 3012409"/>
              <a:gd name="connsiteX6" fmla="*/ 8711424 w 8711424"/>
              <a:gd name="connsiteY6" fmla="*/ 796597 h 3012409"/>
              <a:gd name="connsiteX7" fmla="*/ 8711424 w 8711424"/>
              <a:gd name="connsiteY7" fmla="*/ 796588 h 3012409"/>
              <a:gd name="connsiteX8" fmla="*/ 8711424 w 8711424"/>
              <a:gd name="connsiteY8" fmla="*/ 796588 h 3012409"/>
              <a:gd name="connsiteX9" fmla="*/ 8711424 w 8711424"/>
              <a:gd name="connsiteY9" fmla="*/ 1461334 h 3012409"/>
              <a:gd name="connsiteX10" fmla="*/ 8711424 w 8711424"/>
              <a:gd name="connsiteY10" fmla="*/ 2569236 h 3012409"/>
              <a:gd name="connsiteX11" fmla="*/ 8268251 w 8711424"/>
              <a:gd name="connsiteY11" fmla="*/ 3012409 h 3012409"/>
              <a:gd name="connsiteX12" fmla="*/ 7259520 w 8711424"/>
              <a:gd name="connsiteY12" fmla="*/ 3012409 h 3012409"/>
              <a:gd name="connsiteX13" fmla="*/ 5081664 w 8711424"/>
              <a:gd name="connsiteY13" fmla="*/ 3012409 h 3012409"/>
              <a:gd name="connsiteX14" fmla="*/ 5081664 w 8711424"/>
              <a:gd name="connsiteY14" fmla="*/ 3012409 h 3012409"/>
              <a:gd name="connsiteX15" fmla="*/ 443173 w 8711424"/>
              <a:gd name="connsiteY15" fmla="*/ 3012409 h 3012409"/>
              <a:gd name="connsiteX16" fmla="*/ 0 w 8711424"/>
              <a:gd name="connsiteY16" fmla="*/ 2569236 h 3012409"/>
              <a:gd name="connsiteX17" fmla="*/ 0 w 8711424"/>
              <a:gd name="connsiteY17" fmla="*/ 1461334 h 3012409"/>
              <a:gd name="connsiteX18" fmla="*/ 0 w 8711424"/>
              <a:gd name="connsiteY18" fmla="*/ 796588 h 3012409"/>
              <a:gd name="connsiteX19" fmla="*/ 0 w 8711424"/>
              <a:gd name="connsiteY19" fmla="*/ 796588 h 3012409"/>
              <a:gd name="connsiteX20" fmla="*/ 0 w 8711424"/>
              <a:gd name="connsiteY20" fmla="*/ 796597 h 3012409"/>
              <a:gd name="connsiteX0" fmla="*/ 0 w 8711424"/>
              <a:gd name="connsiteY0" fmla="*/ 796597 h 3012409"/>
              <a:gd name="connsiteX1" fmla="*/ 443173 w 8711424"/>
              <a:gd name="connsiteY1" fmla="*/ 353424 h 3012409"/>
              <a:gd name="connsiteX2" fmla="*/ 6537486 w 8711424"/>
              <a:gd name="connsiteY2" fmla="*/ 353424 h 3012409"/>
              <a:gd name="connsiteX3" fmla="*/ 6944418 w 8711424"/>
              <a:gd name="connsiteY3" fmla="*/ 0 h 3012409"/>
              <a:gd name="connsiteX4" fmla="*/ 7415930 w 8711424"/>
              <a:gd name="connsiteY4" fmla="*/ 365455 h 3012409"/>
              <a:gd name="connsiteX5" fmla="*/ 8268251 w 8711424"/>
              <a:gd name="connsiteY5" fmla="*/ 353424 h 3012409"/>
              <a:gd name="connsiteX6" fmla="*/ 8711424 w 8711424"/>
              <a:gd name="connsiteY6" fmla="*/ 796597 h 3012409"/>
              <a:gd name="connsiteX7" fmla="*/ 8711424 w 8711424"/>
              <a:gd name="connsiteY7" fmla="*/ 796588 h 3012409"/>
              <a:gd name="connsiteX8" fmla="*/ 8711424 w 8711424"/>
              <a:gd name="connsiteY8" fmla="*/ 796588 h 3012409"/>
              <a:gd name="connsiteX9" fmla="*/ 8711424 w 8711424"/>
              <a:gd name="connsiteY9" fmla="*/ 1461334 h 3012409"/>
              <a:gd name="connsiteX10" fmla="*/ 8711424 w 8711424"/>
              <a:gd name="connsiteY10" fmla="*/ 2569236 h 3012409"/>
              <a:gd name="connsiteX11" fmla="*/ 8268251 w 8711424"/>
              <a:gd name="connsiteY11" fmla="*/ 3012409 h 3012409"/>
              <a:gd name="connsiteX12" fmla="*/ 7259520 w 8711424"/>
              <a:gd name="connsiteY12" fmla="*/ 3012409 h 3012409"/>
              <a:gd name="connsiteX13" fmla="*/ 5081664 w 8711424"/>
              <a:gd name="connsiteY13" fmla="*/ 3012409 h 3012409"/>
              <a:gd name="connsiteX14" fmla="*/ 5081664 w 8711424"/>
              <a:gd name="connsiteY14" fmla="*/ 3012409 h 3012409"/>
              <a:gd name="connsiteX15" fmla="*/ 443173 w 8711424"/>
              <a:gd name="connsiteY15" fmla="*/ 3012409 h 3012409"/>
              <a:gd name="connsiteX16" fmla="*/ 0 w 8711424"/>
              <a:gd name="connsiteY16" fmla="*/ 2569236 h 3012409"/>
              <a:gd name="connsiteX17" fmla="*/ 0 w 8711424"/>
              <a:gd name="connsiteY17" fmla="*/ 1461334 h 3012409"/>
              <a:gd name="connsiteX18" fmla="*/ 0 w 8711424"/>
              <a:gd name="connsiteY18" fmla="*/ 796588 h 3012409"/>
              <a:gd name="connsiteX19" fmla="*/ 0 w 8711424"/>
              <a:gd name="connsiteY19" fmla="*/ 796588 h 3012409"/>
              <a:gd name="connsiteX20" fmla="*/ 0 w 8711424"/>
              <a:gd name="connsiteY20" fmla="*/ 796597 h 3012409"/>
              <a:gd name="connsiteX0" fmla="*/ 0 w 8711424"/>
              <a:gd name="connsiteY0" fmla="*/ 796597 h 3012409"/>
              <a:gd name="connsiteX1" fmla="*/ 443173 w 8711424"/>
              <a:gd name="connsiteY1" fmla="*/ 353424 h 3012409"/>
              <a:gd name="connsiteX2" fmla="*/ 6537486 w 8711424"/>
              <a:gd name="connsiteY2" fmla="*/ 353424 h 3012409"/>
              <a:gd name="connsiteX3" fmla="*/ 6944418 w 8711424"/>
              <a:gd name="connsiteY3" fmla="*/ 0 h 3012409"/>
              <a:gd name="connsiteX4" fmla="*/ 6982793 w 8711424"/>
              <a:gd name="connsiteY4" fmla="*/ 365455 h 3012409"/>
              <a:gd name="connsiteX5" fmla="*/ 8268251 w 8711424"/>
              <a:gd name="connsiteY5" fmla="*/ 353424 h 3012409"/>
              <a:gd name="connsiteX6" fmla="*/ 8711424 w 8711424"/>
              <a:gd name="connsiteY6" fmla="*/ 796597 h 3012409"/>
              <a:gd name="connsiteX7" fmla="*/ 8711424 w 8711424"/>
              <a:gd name="connsiteY7" fmla="*/ 796588 h 3012409"/>
              <a:gd name="connsiteX8" fmla="*/ 8711424 w 8711424"/>
              <a:gd name="connsiteY8" fmla="*/ 796588 h 3012409"/>
              <a:gd name="connsiteX9" fmla="*/ 8711424 w 8711424"/>
              <a:gd name="connsiteY9" fmla="*/ 1461334 h 3012409"/>
              <a:gd name="connsiteX10" fmla="*/ 8711424 w 8711424"/>
              <a:gd name="connsiteY10" fmla="*/ 2569236 h 3012409"/>
              <a:gd name="connsiteX11" fmla="*/ 8268251 w 8711424"/>
              <a:gd name="connsiteY11" fmla="*/ 3012409 h 3012409"/>
              <a:gd name="connsiteX12" fmla="*/ 7259520 w 8711424"/>
              <a:gd name="connsiteY12" fmla="*/ 3012409 h 3012409"/>
              <a:gd name="connsiteX13" fmla="*/ 5081664 w 8711424"/>
              <a:gd name="connsiteY13" fmla="*/ 3012409 h 3012409"/>
              <a:gd name="connsiteX14" fmla="*/ 5081664 w 8711424"/>
              <a:gd name="connsiteY14" fmla="*/ 3012409 h 3012409"/>
              <a:gd name="connsiteX15" fmla="*/ 443173 w 8711424"/>
              <a:gd name="connsiteY15" fmla="*/ 3012409 h 3012409"/>
              <a:gd name="connsiteX16" fmla="*/ 0 w 8711424"/>
              <a:gd name="connsiteY16" fmla="*/ 2569236 h 3012409"/>
              <a:gd name="connsiteX17" fmla="*/ 0 w 8711424"/>
              <a:gd name="connsiteY17" fmla="*/ 1461334 h 3012409"/>
              <a:gd name="connsiteX18" fmla="*/ 0 w 8711424"/>
              <a:gd name="connsiteY18" fmla="*/ 796588 h 3012409"/>
              <a:gd name="connsiteX19" fmla="*/ 0 w 8711424"/>
              <a:gd name="connsiteY19" fmla="*/ 796588 h 3012409"/>
              <a:gd name="connsiteX20" fmla="*/ 0 w 8711424"/>
              <a:gd name="connsiteY20" fmla="*/ 796597 h 3012409"/>
              <a:gd name="connsiteX0" fmla="*/ 0 w 8711424"/>
              <a:gd name="connsiteY0" fmla="*/ 832692 h 3048504"/>
              <a:gd name="connsiteX1" fmla="*/ 443173 w 8711424"/>
              <a:gd name="connsiteY1" fmla="*/ 389519 h 3048504"/>
              <a:gd name="connsiteX2" fmla="*/ 6537486 w 8711424"/>
              <a:gd name="connsiteY2" fmla="*/ 389519 h 3048504"/>
              <a:gd name="connsiteX3" fmla="*/ 6884261 w 8711424"/>
              <a:gd name="connsiteY3" fmla="*/ 0 h 3048504"/>
              <a:gd name="connsiteX4" fmla="*/ 6982793 w 8711424"/>
              <a:gd name="connsiteY4" fmla="*/ 401550 h 3048504"/>
              <a:gd name="connsiteX5" fmla="*/ 8268251 w 8711424"/>
              <a:gd name="connsiteY5" fmla="*/ 389519 h 3048504"/>
              <a:gd name="connsiteX6" fmla="*/ 8711424 w 8711424"/>
              <a:gd name="connsiteY6" fmla="*/ 832692 h 3048504"/>
              <a:gd name="connsiteX7" fmla="*/ 8711424 w 8711424"/>
              <a:gd name="connsiteY7" fmla="*/ 832683 h 3048504"/>
              <a:gd name="connsiteX8" fmla="*/ 8711424 w 8711424"/>
              <a:gd name="connsiteY8" fmla="*/ 832683 h 3048504"/>
              <a:gd name="connsiteX9" fmla="*/ 8711424 w 8711424"/>
              <a:gd name="connsiteY9" fmla="*/ 1497429 h 3048504"/>
              <a:gd name="connsiteX10" fmla="*/ 8711424 w 8711424"/>
              <a:gd name="connsiteY10" fmla="*/ 2605331 h 3048504"/>
              <a:gd name="connsiteX11" fmla="*/ 8268251 w 8711424"/>
              <a:gd name="connsiteY11" fmla="*/ 3048504 h 3048504"/>
              <a:gd name="connsiteX12" fmla="*/ 7259520 w 8711424"/>
              <a:gd name="connsiteY12" fmla="*/ 3048504 h 3048504"/>
              <a:gd name="connsiteX13" fmla="*/ 5081664 w 8711424"/>
              <a:gd name="connsiteY13" fmla="*/ 3048504 h 3048504"/>
              <a:gd name="connsiteX14" fmla="*/ 5081664 w 8711424"/>
              <a:gd name="connsiteY14" fmla="*/ 3048504 h 3048504"/>
              <a:gd name="connsiteX15" fmla="*/ 443173 w 8711424"/>
              <a:gd name="connsiteY15" fmla="*/ 3048504 h 3048504"/>
              <a:gd name="connsiteX16" fmla="*/ 0 w 8711424"/>
              <a:gd name="connsiteY16" fmla="*/ 2605331 h 3048504"/>
              <a:gd name="connsiteX17" fmla="*/ 0 w 8711424"/>
              <a:gd name="connsiteY17" fmla="*/ 1497429 h 3048504"/>
              <a:gd name="connsiteX18" fmla="*/ 0 w 8711424"/>
              <a:gd name="connsiteY18" fmla="*/ 832683 h 3048504"/>
              <a:gd name="connsiteX19" fmla="*/ 0 w 8711424"/>
              <a:gd name="connsiteY19" fmla="*/ 832683 h 3048504"/>
              <a:gd name="connsiteX20" fmla="*/ 0 w 8711424"/>
              <a:gd name="connsiteY20" fmla="*/ 832692 h 3048504"/>
              <a:gd name="connsiteX0" fmla="*/ 0 w 8711424"/>
              <a:gd name="connsiteY0" fmla="*/ 1776359 h 3992171"/>
              <a:gd name="connsiteX1" fmla="*/ 443173 w 8711424"/>
              <a:gd name="connsiteY1" fmla="*/ 1333186 h 3992171"/>
              <a:gd name="connsiteX2" fmla="*/ 6537486 w 8711424"/>
              <a:gd name="connsiteY2" fmla="*/ 1333186 h 3992171"/>
              <a:gd name="connsiteX3" fmla="*/ 6669108 w 8711424"/>
              <a:gd name="connsiteY3" fmla="*/ 0 h 3992171"/>
              <a:gd name="connsiteX4" fmla="*/ 6982793 w 8711424"/>
              <a:gd name="connsiteY4" fmla="*/ 1345217 h 3992171"/>
              <a:gd name="connsiteX5" fmla="*/ 8268251 w 8711424"/>
              <a:gd name="connsiteY5" fmla="*/ 1333186 h 3992171"/>
              <a:gd name="connsiteX6" fmla="*/ 8711424 w 8711424"/>
              <a:gd name="connsiteY6" fmla="*/ 1776359 h 3992171"/>
              <a:gd name="connsiteX7" fmla="*/ 8711424 w 8711424"/>
              <a:gd name="connsiteY7" fmla="*/ 1776350 h 3992171"/>
              <a:gd name="connsiteX8" fmla="*/ 8711424 w 8711424"/>
              <a:gd name="connsiteY8" fmla="*/ 1776350 h 3992171"/>
              <a:gd name="connsiteX9" fmla="*/ 8711424 w 8711424"/>
              <a:gd name="connsiteY9" fmla="*/ 2441096 h 3992171"/>
              <a:gd name="connsiteX10" fmla="*/ 8711424 w 8711424"/>
              <a:gd name="connsiteY10" fmla="*/ 3548998 h 3992171"/>
              <a:gd name="connsiteX11" fmla="*/ 8268251 w 8711424"/>
              <a:gd name="connsiteY11" fmla="*/ 3992171 h 3992171"/>
              <a:gd name="connsiteX12" fmla="*/ 7259520 w 8711424"/>
              <a:gd name="connsiteY12" fmla="*/ 3992171 h 3992171"/>
              <a:gd name="connsiteX13" fmla="*/ 5081664 w 8711424"/>
              <a:gd name="connsiteY13" fmla="*/ 3992171 h 3992171"/>
              <a:gd name="connsiteX14" fmla="*/ 5081664 w 8711424"/>
              <a:gd name="connsiteY14" fmla="*/ 3992171 h 3992171"/>
              <a:gd name="connsiteX15" fmla="*/ 443173 w 8711424"/>
              <a:gd name="connsiteY15" fmla="*/ 3992171 h 3992171"/>
              <a:gd name="connsiteX16" fmla="*/ 0 w 8711424"/>
              <a:gd name="connsiteY16" fmla="*/ 3548998 h 3992171"/>
              <a:gd name="connsiteX17" fmla="*/ 0 w 8711424"/>
              <a:gd name="connsiteY17" fmla="*/ 2441096 h 3992171"/>
              <a:gd name="connsiteX18" fmla="*/ 0 w 8711424"/>
              <a:gd name="connsiteY18" fmla="*/ 1776350 h 3992171"/>
              <a:gd name="connsiteX19" fmla="*/ 0 w 8711424"/>
              <a:gd name="connsiteY19" fmla="*/ 1776350 h 3992171"/>
              <a:gd name="connsiteX20" fmla="*/ 0 w 8711424"/>
              <a:gd name="connsiteY20" fmla="*/ 1776359 h 399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711424" h="3992171">
                <a:moveTo>
                  <a:pt x="0" y="1776359"/>
                </a:moveTo>
                <a:cubicBezTo>
                  <a:pt x="0" y="1531601"/>
                  <a:pt x="198415" y="1333186"/>
                  <a:pt x="443173" y="1333186"/>
                </a:cubicBezTo>
                <a:lnTo>
                  <a:pt x="6537486" y="1333186"/>
                </a:lnTo>
                <a:lnTo>
                  <a:pt x="6669108" y="0"/>
                </a:lnTo>
                <a:lnTo>
                  <a:pt x="6982793" y="1345217"/>
                </a:lnTo>
                <a:lnTo>
                  <a:pt x="8268251" y="1333186"/>
                </a:lnTo>
                <a:cubicBezTo>
                  <a:pt x="8513009" y="1333186"/>
                  <a:pt x="8711424" y="1531601"/>
                  <a:pt x="8711424" y="1776359"/>
                </a:cubicBezTo>
                <a:lnTo>
                  <a:pt x="8711424" y="1776350"/>
                </a:lnTo>
                <a:lnTo>
                  <a:pt x="8711424" y="1776350"/>
                </a:lnTo>
                <a:lnTo>
                  <a:pt x="8711424" y="2441096"/>
                </a:lnTo>
                <a:lnTo>
                  <a:pt x="8711424" y="3548998"/>
                </a:lnTo>
                <a:cubicBezTo>
                  <a:pt x="8711424" y="3793756"/>
                  <a:pt x="8513009" y="3992171"/>
                  <a:pt x="8268251" y="3992171"/>
                </a:cubicBezTo>
                <a:lnTo>
                  <a:pt x="7259520" y="3992171"/>
                </a:lnTo>
                <a:lnTo>
                  <a:pt x="5081664" y="3992171"/>
                </a:lnTo>
                <a:lnTo>
                  <a:pt x="5081664" y="3992171"/>
                </a:lnTo>
                <a:lnTo>
                  <a:pt x="443173" y="3992171"/>
                </a:lnTo>
                <a:cubicBezTo>
                  <a:pt x="198415" y="3992171"/>
                  <a:pt x="0" y="3793756"/>
                  <a:pt x="0" y="3548998"/>
                </a:cubicBezTo>
                <a:lnTo>
                  <a:pt x="0" y="2441096"/>
                </a:lnTo>
                <a:lnTo>
                  <a:pt x="0" y="1776350"/>
                </a:lnTo>
                <a:lnTo>
                  <a:pt x="0" y="1776350"/>
                </a:lnTo>
                <a:lnTo>
                  <a:pt x="0" y="1776359"/>
                </a:lnTo>
                <a:close/>
              </a:path>
            </a:pathLst>
          </a:custGeom>
          <a:solidFill>
            <a:schemeClr val="bg1"/>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3" name="テキスト ボックス 2"/>
              <p:cNvSpPr txBox="1"/>
              <p:nvPr/>
            </p:nvSpPr>
            <p:spPr>
              <a:xfrm>
                <a:off x="563868" y="1184963"/>
                <a:ext cx="6801567" cy="1423467"/>
              </a:xfrm>
              <a:prstGeom prst="rect">
                <a:avLst/>
              </a:prstGeom>
              <a:noFill/>
              <a:ln w="19050">
                <a:noFill/>
              </a:ln>
            </p:spPr>
            <p:txBody>
              <a:bodyPr wrap="square" rtlCol="0">
                <a:spAutoFit/>
              </a:bodyPr>
              <a:lstStyle/>
              <a:p>
                <a:pPr/>
                <a14:m>
                  <m:oMathPara xmlns:m="http://schemas.openxmlformats.org/officeDocument/2006/math">
                    <m:oMathParaPr>
                      <m:jc m:val="left"/>
                    </m:oMathParaPr>
                    <m:oMath xmlns:m="http://schemas.openxmlformats.org/officeDocument/2006/math">
                      <m:r>
                        <m:rPr>
                          <m:sty m:val="p"/>
                        </m:rPr>
                        <a:rPr lang="el-GR" altLang="ja-JP" sz="2400" i="1" smtClean="0">
                          <a:latin typeface="Cambria Math"/>
                          <a:ea typeface="Cambria Math"/>
                        </a:rPr>
                        <m:t>Γ</m:t>
                      </m:r>
                      <m:d>
                        <m:dPr>
                          <m:ctrlPr>
                            <a:rPr lang="en-US" altLang="ja-JP" sz="2400" b="0" i="1" smtClean="0">
                              <a:latin typeface="Cambria Math" panose="02040503050406030204" pitchFamily="18" charset="0"/>
                              <a:ea typeface="Cambria Math"/>
                            </a:rPr>
                          </m:ctrlPr>
                        </m:dPr>
                        <m:e>
                          <m:sSup>
                            <m:sSupPr>
                              <m:ctrlPr>
                                <a:rPr lang="en-US" altLang="ja-JP" sz="2400" b="0" i="1" smtClean="0">
                                  <a:latin typeface="Cambria Math" panose="02040503050406030204" pitchFamily="18" charset="0"/>
                                  <a:ea typeface="Cambria Math"/>
                                </a:rPr>
                              </m:ctrlPr>
                            </m:sSupPr>
                            <m:e>
                              <m:r>
                                <a:rPr lang="en-US" altLang="ja-JP" sz="2400" b="0" i="1" smtClean="0">
                                  <a:latin typeface="Cambria Math" panose="02040503050406030204" pitchFamily="18" charset="0"/>
                                  <a:ea typeface="Cambria Math"/>
                                </a:rPr>
                                <m:t>𝜇</m:t>
                              </m:r>
                            </m:e>
                            <m:sup>
                              <m:r>
                                <a:rPr lang="en-US" altLang="ja-JP" sz="2400" b="0" i="1" smtClean="0">
                                  <a:latin typeface="Cambria Math" panose="02040503050406030204" pitchFamily="18" charset="0"/>
                                  <a:ea typeface="Cambria Math"/>
                                </a:rPr>
                                <m:t>−</m:t>
                              </m:r>
                            </m:sup>
                          </m:sSup>
                          <m:d>
                            <m:dPr>
                              <m:ctrlPr>
                                <a:rPr lang="en-US" altLang="ja-JP" sz="2400" b="0" i="1" smtClean="0">
                                  <a:latin typeface="Cambria Math" panose="02040503050406030204" pitchFamily="18" charset="0"/>
                                  <a:ea typeface="Cambria Math"/>
                                </a:rPr>
                              </m:ctrlPr>
                            </m:dPr>
                            <m:e>
                              <m:r>
                                <a:rPr lang="en-US" altLang="ja-JP" sz="2400" b="0" i="1" smtClean="0">
                                  <a:latin typeface="Cambria Math" panose="02040503050406030204" pitchFamily="18" charset="0"/>
                                  <a:ea typeface="Cambria Math"/>
                                </a:rPr>
                                <m:t>1</m:t>
                              </m:r>
                              <m:r>
                                <a:rPr lang="en-US" altLang="ja-JP" sz="2400" b="0" i="1" smtClean="0">
                                  <a:latin typeface="Cambria Math" panose="02040503050406030204" pitchFamily="18" charset="0"/>
                                  <a:ea typeface="Cambria Math"/>
                                </a:rPr>
                                <m:t>𝑆</m:t>
                              </m:r>
                            </m:e>
                          </m:d>
                          <m:sSup>
                            <m:sSupPr>
                              <m:ctrlPr>
                                <a:rPr lang="en-US" altLang="ja-JP" sz="2400" b="0" i="1" smtClean="0">
                                  <a:latin typeface="Cambria Math" panose="02040503050406030204" pitchFamily="18" charset="0"/>
                                  <a:ea typeface="Cambria Math"/>
                                </a:rPr>
                              </m:ctrlPr>
                            </m:sSupPr>
                            <m:e>
                              <m:r>
                                <a:rPr lang="en-US" altLang="ja-JP" sz="2400" b="0" i="1" smtClean="0">
                                  <a:latin typeface="Cambria Math" panose="02040503050406030204" pitchFamily="18" charset="0"/>
                                  <a:ea typeface="Cambria Math"/>
                                </a:rPr>
                                <m:t>𝑒</m:t>
                              </m:r>
                            </m:e>
                            <m:sup>
                              <m:r>
                                <a:rPr lang="en-US" altLang="ja-JP" sz="2400" b="0" i="1" smtClean="0">
                                  <a:latin typeface="Cambria Math" panose="02040503050406030204" pitchFamily="18" charset="0"/>
                                  <a:ea typeface="Cambria Math"/>
                                </a:rPr>
                                <m:t>−</m:t>
                              </m:r>
                            </m:sup>
                          </m:sSup>
                          <m:d>
                            <m:dPr>
                              <m:ctrlPr>
                                <a:rPr lang="en-US" altLang="ja-JP" sz="2400" b="0" i="1" smtClean="0">
                                  <a:latin typeface="Cambria Math" panose="02040503050406030204" pitchFamily="18" charset="0"/>
                                  <a:ea typeface="Cambria Math"/>
                                </a:rPr>
                              </m:ctrlPr>
                            </m:dPr>
                            <m:e>
                              <m:r>
                                <a:rPr lang="en-US" altLang="ja-JP" sz="2400" b="0" i="1" smtClean="0">
                                  <a:latin typeface="Cambria Math" panose="02040503050406030204" pitchFamily="18" charset="0"/>
                                  <a:ea typeface="Cambria Math"/>
                                </a:rPr>
                                <m:t>𝛼</m:t>
                              </m:r>
                            </m:e>
                          </m:d>
                          <m:r>
                            <a:rPr lang="en-US" altLang="ja-JP" sz="2400" b="0" i="1" smtClean="0">
                              <a:latin typeface="Cambria Math" panose="02040503050406030204" pitchFamily="18" charset="0"/>
                              <a:ea typeface="Cambria Math"/>
                            </a:rPr>
                            <m:t>→</m:t>
                          </m:r>
                          <m:sSup>
                            <m:sSupPr>
                              <m:ctrlPr>
                                <a:rPr lang="en-US" altLang="ja-JP" sz="2400" b="0" i="1" smtClean="0">
                                  <a:latin typeface="Cambria Math" panose="02040503050406030204" pitchFamily="18" charset="0"/>
                                  <a:ea typeface="Cambria Math"/>
                                </a:rPr>
                              </m:ctrlPr>
                            </m:sSupPr>
                            <m:e>
                              <m:r>
                                <a:rPr lang="en-US" altLang="ja-JP" sz="2400" b="0" i="1" smtClean="0">
                                  <a:latin typeface="Cambria Math" panose="02040503050406030204" pitchFamily="18" charset="0"/>
                                  <a:ea typeface="Cambria Math"/>
                                </a:rPr>
                                <m:t>𝑒</m:t>
                              </m:r>
                            </m:e>
                            <m:sup>
                              <m:r>
                                <a:rPr lang="en-US" altLang="ja-JP" sz="2400" b="0" i="1" smtClean="0">
                                  <a:latin typeface="Cambria Math" panose="02040503050406030204" pitchFamily="18" charset="0"/>
                                  <a:ea typeface="Cambria Math"/>
                                </a:rPr>
                                <m:t>−</m:t>
                              </m:r>
                            </m:sup>
                          </m:sSup>
                          <m:sSup>
                            <m:sSupPr>
                              <m:ctrlPr>
                                <a:rPr lang="en-US" altLang="ja-JP" sz="2400" b="0" i="1" smtClean="0">
                                  <a:latin typeface="Cambria Math" panose="02040503050406030204" pitchFamily="18" charset="0"/>
                                  <a:ea typeface="Cambria Math"/>
                                </a:rPr>
                              </m:ctrlPr>
                            </m:sSupPr>
                            <m:e>
                              <m:r>
                                <a:rPr lang="en-US" altLang="ja-JP" sz="2400" b="0" i="1" smtClean="0">
                                  <a:latin typeface="Cambria Math" panose="02040503050406030204" pitchFamily="18" charset="0"/>
                                  <a:ea typeface="Cambria Math"/>
                                </a:rPr>
                                <m:t>𝑒</m:t>
                              </m:r>
                            </m:e>
                            <m:sup>
                              <m:r>
                                <a:rPr lang="en-US" altLang="ja-JP" sz="2400" b="0" i="1" smtClean="0">
                                  <a:latin typeface="Cambria Math" panose="02040503050406030204" pitchFamily="18" charset="0"/>
                                  <a:ea typeface="Cambria Math"/>
                                </a:rPr>
                                <m:t>−</m:t>
                              </m:r>
                            </m:sup>
                          </m:sSup>
                        </m:e>
                      </m:d>
                    </m:oMath>
                  </m:oMathPara>
                </a14:m>
                <a:endParaRPr lang="en-US" altLang="ja-JP" sz="2400" b="0" i="1" dirty="0" smtClean="0">
                  <a:latin typeface="Cambria Math" panose="02040503050406030204" pitchFamily="18" charset="0"/>
                  <a:ea typeface="Cambria Math"/>
                </a:endParaRPr>
              </a:p>
              <a:p>
                <a:pPr/>
                <a14:m>
                  <m:oMathPara xmlns:m="http://schemas.openxmlformats.org/officeDocument/2006/math">
                    <m:oMathParaPr>
                      <m:jc m:val="right"/>
                    </m:oMathParaPr>
                    <m:oMath xmlns:m="http://schemas.openxmlformats.org/officeDocument/2006/math">
                      <m:r>
                        <a:rPr lang="en-US" altLang="ja-JP" sz="2400" b="0" i="1" smtClean="0">
                          <a:latin typeface="Cambria Math" panose="02040503050406030204" pitchFamily="18" charset="0"/>
                          <a:ea typeface="Cambria Math"/>
                        </a:rPr>
                        <m:t>=</m:t>
                      </m:r>
                      <m:f>
                        <m:fPr>
                          <m:ctrlPr>
                            <a:rPr lang="en-US" altLang="ja-JP" sz="2400" b="0" i="1" smtClean="0">
                              <a:latin typeface="Cambria Math" panose="02040503050406030204" pitchFamily="18" charset="0"/>
                              <a:ea typeface="Cambria Math"/>
                            </a:rPr>
                          </m:ctrlPr>
                        </m:fPr>
                        <m:num>
                          <m:r>
                            <a:rPr lang="en-US" altLang="ja-JP" sz="2400" b="0" i="1" smtClean="0">
                              <a:latin typeface="Cambria Math" panose="02040503050406030204" pitchFamily="18" charset="0"/>
                              <a:ea typeface="Cambria Math"/>
                            </a:rPr>
                            <m:t>1</m:t>
                          </m:r>
                        </m:num>
                        <m:den>
                          <m:r>
                            <a:rPr lang="en-US" altLang="ja-JP" sz="2400" b="0" i="1" smtClean="0">
                              <a:latin typeface="Cambria Math" panose="02040503050406030204" pitchFamily="18" charset="0"/>
                              <a:ea typeface="Cambria Math"/>
                            </a:rPr>
                            <m:t>2</m:t>
                          </m:r>
                        </m:den>
                      </m:f>
                      <m:nary>
                        <m:naryPr>
                          <m:ctrlPr>
                            <a:rPr lang="en-US" altLang="ja-JP" sz="2400" b="0" i="1" smtClean="0">
                              <a:latin typeface="Cambria Math" panose="02040503050406030204" pitchFamily="18" charset="0"/>
                              <a:ea typeface="Cambria Math"/>
                            </a:rPr>
                          </m:ctrlPr>
                        </m:naryPr>
                        <m:sub>
                          <m:sSub>
                            <m:sSubPr>
                              <m:ctrlPr>
                                <a:rPr lang="en-US" altLang="ja-JP" sz="2400" b="0" i="1" smtClean="0">
                                  <a:latin typeface="Cambria Math" panose="02040503050406030204" pitchFamily="18" charset="0"/>
                                  <a:ea typeface="Cambria Math"/>
                                </a:rPr>
                              </m:ctrlPr>
                            </m:sSubPr>
                            <m:e>
                              <m:r>
                                <a:rPr lang="en-US" altLang="ja-JP" sz="2400" b="0" i="1" smtClean="0">
                                  <a:latin typeface="Cambria Math" panose="02040503050406030204" pitchFamily="18" charset="0"/>
                                  <a:ea typeface="Cambria Math"/>
                                </a:rPr>
                                <m:t>𝑚</m:t>
                              </m:r>
                            </m:e>
                            <m:sub>
                              <m:r>
                                <a:rPr lang="en-US" altLang="ja-JP" sz="2400" b="0" i="1" smtClean="0">
                                  <a:latin typeface="Cambria Math" panose="02040503050406030204" pitchFamily="18" charset="0"/>
                                  <a:ea typeface="Cambria Math"/>
                                </a:rPr>
                                <m:t>𝑒</m:t>
                              </m:r>
                            </m:sub>
                          </m:sSub>
                        </m:sub>
                        <m:sup>
                          <m:sSub>
                            <m:sSubPr>
                              <m:ctrlPr>
                                <a:rPr lang="en-US" altLang="ja-JP" sz="2400" b="0" i="1" smtClean="0">
                                  <a:latin typeface="Cambria Math" panose="02040503050406030204" pitchFamily="18" charset="0"/>
                                  <a:ea typeface="Cambria Math"/>
                                </a:rPr>
                              </m:ctrlPr>
                            </m:sSubPr>
                            <m:e>
                              <m:r>
                                <a:rPr lang="en-US" altLang="ja-JP" sz="2400" b="0" i="1" smtClean="0">
                                  <a:latin typeface="Cambria Math" panose="02040503050406030204" pitchFamily="18" charset="0"/>
                                  <a:ea typeface="Cambria Math"/>
                                </a:rPr>
                                <m:t>𝑚</m:t>
                              </m:r>
                            </m:e>
                            <m:sub>
                              <m:r>
                                <a:rPr lang="en-US" altLang="ja-JP" sz="2400" b="0" i="1" smtClean="0">
                                  <a:latin typeface="Cambria Math" panose="02040503050406030204" pitchFamily="18" charset="0"/>
                                  <a:ea typeface="Cambria Math"/>
                                </a:rPr>
                                <m:t>𝜇</m:t>
                              </m:r>
                            </m:sub>
                          </m:sSub>
                          <m:r>
                            <a:rPr lang="en-US" altLang="ja-JP" sz="2400" b="0" i="1" smtClean="0">
                              <a:latin typeface="Cambria Math" panose="02040503050406030204" pitchFamily="18" charset="0"/>
                              <a:ea typeface="Cambria Math"/>
                            </a:rPr>
                            <m:t>−</m:t>
                          </m:r>
                          <m:sSubSup>
                            <m:sSubSupPr>
                              <m:ctrlPr>
                                <a:rPr lang="en-US" altLang="ja-JP" sz="2400" b="0" i="1" smtClean="0">
                                  <a:latin typeface="Cambria Math" panose="02040503050406030204" pitchFamily="18" charset="0"/>
                                  <a:ea typeface="Cambria Math"/>
                                </a:rPr>
                              </m:ctrlPr>
                            </m:sSubSupPr>
                            <m:e>
                              <m:r>
                                <a:rPr lang="en-US" altLang="ja-JP" sz="2400" b="0" i="1" smtClean="0">
                                  <a:latin typeface="Cambria Math" panose="02040503050406030204" pitchFamily="18" charset="0"/>
                                  <a:ea typeface="Cambria Math"/>
                                </a:rPr>
                                <m:t>𝐵</m:t>
                              </m:r>
                            </m:e>
                            <m:sub>
                              <m:r>
                                <a:rPr lang="en-US" altLang="ja-JP" sz="2400" b="0" i="1" smtClean="0">
                                  <a:latin typeface="Cambria Math" panose="02040503050406030204" pitchFamily="18" charset="0"/>
                                  <a:ea typeface="Cambria Math"/>
                                </a:rPr>
                                <m:t>𝜇</m:t>
                              </m:r>
                            </m:sub>
                            <m:sup>
                              <m:r>
                                <a:rPr lang="en-US" altLang="ja-JP" sz="2400" b="0" i="1" smtClean="0">
                                  <a:latin typeface="Cambria Math" panose="02040503050406030204" pitchFamily="18" charset="0"/>
                                  <a:ea typeface="Cambria Math"/>
                                </a:rPr>
                                <m:t>1</m:t>
                              </m:r>
                              <m:r>
                                <a:rPr lang="en-US" altLang="ja-JP" sz="2400" b="0" i="1" smtClean="0">
                                  <a:latin typeface="Cambria Math" panose="02040503050406030204" pitchFamily="18" charset="0"/>
                                  <a:ea typeface="Cambria Math"/>
                                </a:rPr>
                                <m:t>𝑆</m:t>
                              </m:r>
                            </m:sup>
                          </m:sSubSup>
                          <m:r>
                            <a:rPr lang="en-US" altLang="ja-JP" sz="2400" b="0" i="1" smtClean="0">
                              <a:latin typeface="Cambria Math" panose="02040503050406030204" pitchFamily="18" charset="0"/>
                              <a:ea typeface="Cambria Math"/>
                            </a:rPr>
                            <m:t>−</m:t>
                          </m:r>
                          <m:sSubSup>
                            <m:sSubSupPr>
                              <m:ctrlPr>
                                <a:rPr lang="en-US" altLang="ja-JP" sz="2400" b="0" i="1" smtClean="0">
                                  <a:latin typeface="Cambria Math" panose="02040503050406030204" pitchFamily="18" charset="0"/>
                                  <a:ea typeface="Cambria Math"/>
                                </a:rPr>
                              </m:ctrlPr>
                            </m:sSubSupPr>
                            <m:e>
                              <m:r>
                                <a:rPr lang="en-US" altLang="ja-JP" sz="2400" b="0" i="1" smtClean="0">
                                  <a:latin typeface="Cambria Math" panose="02040503050406030204" pitchFamily="18" charset="0"/>
                                  <a:ea typeface="Cambria Math"/>
                                </a:rPr>
                                <m:t>𝐵</m:t>
                              </m:r>
                            </m:e>
                            <m:sub>
                              <m:r>
                                <a:rPr lang="en-US" altLang="ja-JP" sz="2400" b="0" i="1" smtClean="0">
                                  <a:latin typeface="Cambria Math" panose="02040503050406030204" pitchFamily="18" charset="0"/>
                                  <a:ea typeface="Cambria Math"/>
                                </a:rPr>
                                <m:t>𝑒</m:t>
                              </m:r>
                            </m:sub>
                            <m:sup>
                              <m:r>
                                <a:rPr lang="en-US" altLang="ja-JP" sz="2400" b="0" i="1" smtClean="0">
                                  <a:latin typeface="Cambria Math" panose="02040503050406030204" pitchFamily="18" charset="0"/>
                                  <a:ea typeface="Cambria Math"/>
                                </a:rPr>
                                <m:t>𝛼</m:t>
                              </m:r>
                            </m:sup>
                          </m:sSubSup>
                        </m:sup>
                        <m:e>
                          <m:r>
                            <m:rPr>
                              <m:sty m:val="p"/>
                            </m:rPr>
                            <a:rPr lang="en-US" altLang="ja-JP" sz="2400" b="0" i="0" smtClean="0">
                              <a:latin typeface="Cambria Math" panose="02040503050406030204" pitchFamily="18" charset="0"/>
                              <a:ea typeface="Cambria Math"/>
                            </a:rPr>
                            <m:t>d</m:t>
                          </m:r>
                        </m:e>
                      </m:nary>
                      <m:sSub>
                        <m:sSubPr>
                          <m:ctrlPr>
                            <a:rPr lang="en-US" altLang="ja-JP" sz="2400" b="0" i="1" smtClean="0">
                              <a:latin typeface="Cambria Math" panose="02040503050406030204" pitchFamily="18" charset="0"/>
                              <a:ea typeface="Cambria Math"/>
                            </a:rPr>
                          </m:ctrlPr>
                        </m:sSubPr>
                        <m:e>
                          <m:r>
                            <a:rPr lang="en-US" altLang="ja-JP" sz="2400" b="0" i="1" smtClean="0">
                              <a:latin typeface="Cambria Math" panose="02040503050406030204" pitchFamily="18" charset="0"/>
                              <a:ea typeface="Cambria Math"/>
                            </a:rPr>
                            <m:t>𝐸</m:t>
                          </m:r>
                        </m:e>
                        <m:sub>
                          <m:r>
                            <a:rPr lang="en-US" altLang="ja-JP" sz="2400" b="0" i="1" smtClean="0">
                              <a:latin typeface="Cambria Math" panose="02040503050406030204" pitchFamily="18" charset="0"/>
                              <a:ea typeface="Cambria Math"/>
                            </a:rPr>
                            <m:t>1</m:t>
                          </m:r>
                        </m:sub>
                      </m:sSub>
                      <m:nary>
                        <m:naryPr>
                          <m:ctrlPr>
                            <a:rPr lang="en-US" altLang="ja-JP" sz="2400" b="0" i="1" smtClean="0">
                              <a:latin typeface="Cambria Math" panose="02040503050406030204" pitchFamily="18" charset="0"/>
                              <a:ea typeface="Cambria Math"/>
                            </a:rPr>
                          </m:ctrlPr>
                        </m:naryPr>
                        <m:sub>
                          <m:r>
                            <a:rPr lang="en-US" altLang="ja-JP" sz="2400" b="0" i="1" smtClean="0">
                              <a:latin typeface="Cambria Math" panose="02040503050406030204" pitchFamily="18" charset="0"/>
                              <a:ea typeface="Cambria Math"/>
                            </a:rPr>
                            <m:t>−1</m:t>
                          </m:r>
                        </m:sub>
                        <m:sup>
                          <m:r>
                            <a:rPr lang="en-US" altLang="ja-JP" sz="2400" b="0" i="1" smtClean="0">
                              <a:latin typeface="Cambria Math" panose="02040503050406030204" pitchFamily="18" charset="0"/>
                              <a:ea typeface="Cambria Math"/>
                            </a:rPr>
                            <m:t>1</m:t>
                          </m:r>
                        </m:sup>
                        <m:e>
                          <m:r>
                            <m:rPr>
                              <m:sty m:val="p"/>
                            </m:rPr>
                            <a:rPr lang="en-US" altLang="ja-JP" sz="2400" b="0" i="0" smtClean="0">
                              <a:latin typeface="Cambria Math" panose="02040503050406030204" pitchFamily="18" charset="0"/>
                              <a:ea typeface="Cambria Math"/>
                            </a:rPr>
                            <m:t>d</m:t>
                          </m:r>
                        </m:e>
                      </m:nary>
                      <m:r>
                        <m:rPr>
                          <m:sty m:val="p"/>
                        </m:rPr>
                        <a:rPr lang="en-US" altLang="ja-JP" sz="2400" b="0" i="0" smtClean="0">
                          <a:latin typeface="Cambria Math" panose="02040503050406030204" pitchFamily="18" charset="0"/>
                          <a:ea typeface="Cambria Math"/>
                        </a:rPr>
                        <m:t>cos</m:t>
                      </m:r>
                      <m:r>
                        <a:rPr lang="en-US" altLang="ja-JP" sz="2400" b="0" i="1" smtClean="0">
                          <a:latin typeface="Cambria Math" panose="02040503050406030204" pitchFamily="18" charset="0"/>
                          <a:ea typeface="Cambria Math"/>
                        </a:rPr>
                        <m:t>𝜃</m:t>
                      </m:r>
                      <m:f>
                        <m:fPr>
                          <m:ctrlPr>
                            <a:rPr lang="en-US" altLang="ja-JP" sz="2400" i="1">
                              <a:latin typeface="Cambria Math" panose="02040503050406030204" pitchFamily="18" charset="0"/>
                              <a:ea typeface="Cambria Math"/>
                            </a:rPr>
                          </m:ctrlPr>
                        </m:fPr>
                        <m:num>
                          <m:sSup>
                            <m:sSupPr>
                              <m:ctrlPr>
                                <a:rPr lang="en-US" altLang="ja-JP" sz="2400" i="1">
                                  <a:latin typeface="Cambria Math" panose="02040503050406030204" pitchFamily="18" charset="0"/>
                                  <a:ea typeface="Cambria Math"/>
                                </a:rPr>
                              </m:ctrlPr>
                            </m:sSupPr>
                            <m:e>
                              <m:r>
                                <m:rPr>
                                  <m:sty m:val="p"/>
                                </m:rPr>
                                <a:rPr lang="en-US" altLang="ja-JP" sz="2400">
                                  <a:latin typeface="Cambria Math" panose="02040503050406030204" pitchFamily="18" charset="0"/>
                                  <a:ea typeface="Cambria Math"/>
                                </a:rPr>
                                <m:t>d</m:t>
                              </m:r>
                            </m:e>
                            <m:sup>
                              <m:r>
                                <a:rPr lang="en-US" altLang="ja-JP" sz="2400" i="1">
                                  <a:latin typeface="Cambria Math" panose="02040503050406030204" pitchFamily="18" charset="0"/>
                                  <a:ea typeface="Cambria Math"/>
                                </a:rPr>
                                <m:t>2</m:t>
                              </m:r>
                            </m:sup>
                          </m:sSup>
                          <m:r>
                            <m:rPr>
                              <m:sty m:val="p"/>
                            </m:rPr>
                            <a:rPr lang="el-GR" altLang="ja-JP" sz="2400" i="1">
                              <a:latin typeface="Cambria Math"/>
                              <a:ea typeface="Cambria Math"/>
                            </a:rPr>
                            <m:t>Γ</m:t>
                          </m:r>
                        </m:num>
                        <m:den>
                          <m:r>
                            <m:rPr>
                              <m:sty m:val="p"/>
                            </m:rPr>
                            <a:rPr lang="en-US" altLang="ja-JP" sz="2400">
                              <a:latin typeface="Cambria Math" panose="02040503050406030204" pitchFamily="18" charset="0"/>
                              <a:ea typeface="Cambria Math"/>
                            </a:rPr>
                            <m:t>d</m:t>
                          </m:r>
                          <m:sSub>
                            <m:sSubPr>
                              <m:ctrlPr>
                                <a:rPr lang="en-US" altLang="ja-JP" sz="2400" i="1">
                                  <a:latin typeface="Cambria Math" panose="02040503050406030204" pitchFamily="18" charset="0"/>
                                  <a:ea typeface="Cambria Math"/>
                                </a:rPr>
                              </m:ctrlPr>
                            </m:sSubPr>
                            <m:e>
                              <m:r>
                                <a:rPr lang="en-US" altLang="ja-JP" sz="2400" i="1">
                                  <a:latin typeface="Cambria Math" panose="02040503050406030204" pitchFamily="18" charset="0"/>
                                  <a:ea typeface="Cambria Math"/>
                                </a:rPr>
                                <m:t>𝐸</m:t>
                              </m:r>
                            </m:e>
                            <m:sub>
                              <m:r>
                                <a:rPr lang="en-US" altLang="ja-JP" sz="2400" i="1">
                                  <a:latin typeface="Cambria Math" panose="02040503050406030204" pitchFamily="18" charset="0"/>
                                  <a:ea typeface="Cambria Math"/>
                                </a:rPr>
                                <m:t>1</m:t>
                              </m:r>
                            </m:sub>
                          </m:sSub>
                          <m:r>
                            <m:rPr>
                              <m:sty m:val="p"/>
                            </m:rPr>
                            <a:rPr lang="en-US" altLang="ja-JP" sz="2400">
                              <a:latin typeface="Cambria Math" panose="02040503050406030204" pitchFamily="18" charset="0"/>
                              <a:ea typeface="Cambria Math"/>
                            </a:rPr>
                            <m:t>d</m:t>
                          </m:r>
                          <m:r>
                            <m:rPr>
                              <m:sty m:val="p"/>
                            </m:rPr>
                            <a:rPr lang="en-US" altLang="ja-JP" sz="2400" i="1">
                              <a:latin typeface="Cambria Math" panose="02040503050406030204" pitchFamily="18" charset="0"/>
                              <a:ea typeface="Cambria Math"/>
                            </a:rPr>
                            <m:t>cos</m:t>
                          </m:r>
                          <m:r>
                            <a:rPr lang="en-US" altLang="ja-JP" sz="2400" i="1">
                              <a:latin typeface="Cambria Math" panose="02040503050406030204" pitchFamily="18" charset="0"/>
                              <a:ea typeface="Cambria Math"/>
                            </a:rPr>
                            <m:t>𝜃</m:t>
                          </m:r>
                        </m:den>
                      </m:f>
                    </m:oMath>
                  </m:oMathPara>
                </a14:m>
                <a:endParaRPr kumimoji="1" lang="ja-JP" altLang="en-US" sz="2400" dirty="0"/>
              </a:p>
            </p:txBody>
          </p:sp>
        </mc:Choice>
        <mc:Fallback xmlns="">
          <p:sp>
            <p:nvSpPr>
              <p:cNvPr id="3" name="テキスト ボックス 2"/>
              <p:cNvSpPr txBox="1">
                <a:spLocks noRot="1" noChangeAspect="1" noMove="1" noResize="1" noEditPoints="1" noAdjustHandles="1" noChangeArrowheads="1" noChangeShapeType="1" noTextEdit="1"/>
              </p:cNvSpPr>
              <p:nvPr/>
            </p:nvSpPr>
            <p:spPr>
              <a:xfrm>
                <a:off x="563868" y="1184963"/>
                <a:ext cx="6801567" cy="1423467"/>
              </a:xfrm>
              <a:prstGeom prst="rect">
                <a:avLst/>
              </a:prstGeom>
              <a:blipFill>
                <a:blip r:embed="rId3"/>
                <a:stretch>
                  <a:fillRect l="-179"/>
                </a:stretch>
              </a:blipFill>
              <a:ln w="19050">
                <a:no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4" name="正方形/長方形 3"/>
              <p:cNvSpPr/>
              <p:nvPr/>
            </p:nvSpPr>
            <p:spPr>
              <a:xfrm>
                <a:off x="222541" y="5390168"/>
                <a:ext cx="8711424" cy="87408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000" i="1" smtClean="0">
                          <a:solidFill>
                            <a:srgbClr val="000000"/>
                          </a:solidFill>
                          <a:latin typeface="Cambria Math" panose="02040503050406030204" pitchFamily="18" charset="0"/>
                          <a:ea typeface="Cambria Math"/>
                        </a:rPr>
                        <m:t>𝑀</m:t>
                      </m:r>
                      <m:d>
                        <m:dPr>
                          <m:ctrlPr>
                            <a:rPr lang="en-US" altLang="ja-JP" sz="2000" i="1">
                              <a:solidFill>
                                <a:srgbClr val="000000"/>
                              </a:solidFill>
                              <a:latin typeface="Cambria Math" panose="02040503050406030204" pitchFamily="18" charset="0"/>
                              <a:ea typeface="Cambria Math"/>
                            </a:rPr>
                          </m:ctrlPr>
                        </m:dPr>
                        <m:e>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𝐸</m:t>
                              </m:r>
                            </m:e>
                            <m:sub>
                              <m:r>
                                <a:rPr lang="en-US" altLang="ja-JP" sz="2000" i="1">
                                  <a:solidFill>
                                    <a:srgbClr val="000000"/>
                                  </a:solidFill>
                                  <a:latin typeface="Cambria Math" panose="02040503050406030204" pitchFamily="18" charset="0"/>
                                  <a:ea typeface="Cambria Math"/>
                                </a:rPr>
                                <m:t>1</m:t>
                              </m:r>
                            </m:sub>
                          </m:sSub>
                          <m:r>
                            <a:rPr lang="en-US" altLang="ja-JP" sz="2000" i="1">
                              <a:solidFill>
                                <a:srgbClr val="000000"/>
                              </a:solidFill>
                              <a:latin typeface="Cambria Math" panose="02040503050406030204" pitchFamily="18" charset="0"/>
                              <a:ea typeface="Cambria Math"/>
                            </a:rPr>
                            <m:t>,</m:t>
                          </m:r>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𝜅</m:t>
                              </m:r>
                            </m:e>
                            <m:sub>
                              <m:r>
                                <a:rPr lang="en-US" altLang="ja-JP" sz="2000" i="1">
                                  <a:solidFill>
                                    <a:srgbClr val="000000"/>
                                  </a:solidFill>
                                  <a:latin typeface="Cambria Math" panose="02040503050406030204" pitchFamily="18" charset="0"/>
                                  <a:ea typeface="Cambria Math"/>
                                </a:rPr>
                                <m:t>1</m:t>
                              </m:r>
                            </m:sub>
                          </m:sSub>
                          <m:r>
                            <a:rPr lang="en-US" altLang="ja-JP" sz="2000" i="1">
                              <a:solidFill>
                                <a:srgbClr val="000000"/>
                              </a:solidFill>
                              <a:latin typeface="Cambria Math" panose="02040503050406030204" pitchFamily="18" charset="0"/>
                              <a:ea typeface="Cambria Math"/>
                            </a:rPr>
                            <m:t>,</m:t>
                          </m:r>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𝜅</m:t>
                              </m:r>
                            </m:e>
                            <m:sub>
                              <m:r>
                                <a:rPr lang="en-US" altLang="ja-JP" sz="2000" i="1">
                                  <a:solidFill>
                                    <a:srgbClr val="000000"/>
                                  </a:solidFill>
                                  <a:latin typeface="Cambria Math" panose="02040503050406030204" pitchFamily="18" charset="0"/>
                                  <a:ea typeface="Cambria Math"/>
                                </a:rPr>
                                <m:t>2</m:t>
                              </m:r>
                            </m:sub>
                          </m:sSub>
                          <m:r>
                            <a:rPr lang="en-US" altLang="ja-JP" sz="2000" i="1">
                              <a:solidFill>
                                <a:srgbClr val="000000"/>
                              </a:solidFill>
                              <a:latin typeface="Cambria Math" panose="02040503050406030204" pitchFamily="18" charset="0"/>
                              <a:ea typeface="Cambria Math"/>
                            </a:rPr>
                            <m:t>,</m:t>
                          </m:r>
                          <m:r>
                            <a:rPr lang="en-US" altLang="ja-JP" sz="2000" i="1">
                              <a:solidFill>
                                <a:srgbClr val="000000"/>
                              </a:solidFill>
                              <a:latin typeface="Cambria Math" panose="02040503050406030204" pitchFamily="18" charset="0"/>
                              <a:ea typeface="Cambria Math"/>
                            </a:rPr>
                            <m:t>𝐽</m:t>
                          </m:r>
                        </m:e>
                      </m:d>
                      <m:r>
                        <a:rPr lang="en-US" altLang="ja-JP" sz="2000" b="0" i="1" smtClean="0">
                          <a:solidFill>
                            <a:srgbClr val="000000"/>
                          </a:solidFill>
                          <a:latin typeface="Cambria Math" panose="02040503050406030204" pitchFamily="18" charset="0"/>
                          <a:ea typeface="Cambria Math"/>
                        </a:rPr>
                        <m:t>=</m:t>
                      </m:r>
                      <m:nary>
                        <m:naryPr>
                          <m:chr m:val="∑"/>
                          <m:supHide m:val="on"/>
                          <m:ctrlPr>
                            <a:rPr lang="en-US" altLang="ja-JP" sz="2000" b="0" i="1" smtClean="0">
                              <a:solidFill>
                                <a:srgbClr val="000000"/>
                              </a:solidFill>
                              <a:latin typeface="Cambria Math" panose="02040503050406030204" pitchFamily="18" charset="0"/>
                              <a:ea typeface="Cambria Math"/>
                            </a:rPr>
                          </m:ctrlPr>
                        </m:naryPr>
                        <m:sub>
                          <m:r>
                            <a:rPr lang="en-US" altLang="ja-JP" sz="2000" b="0" i="1" smtClean="0">
                              <a:solidFill>
                                <a:srgbClr val="000000"/>
                              </a:solidFill>
                              <a:latin typeface="Cambria Math" panose="02040503050406030204" pitchFamily="18" charset="0"/>
                              <a:ea typeface="Cambria Math"/>
                            </a:rPr>
                            <m:t>𝑖</m:t>
                          </m:r>
                          <m:r>
                            <a:rPr lang="en-US" altLang="ja-JP" sz="2000" b="0" i="1" smtClean="0">
                              <a:solidFill>
                                <a:srgbClr val="000000"/>
                              </a:solidFill>
                              <a:latin typeface="Cambria Math" panose="02040503050406030204" pitchFamily="18" charset="0"/>
                              <a:ea typeface="Cambria Math"/>
                            </a:rPr>
                            <m:t>=1,⋯,6</m:t>
                          </m:r>
                        </m:sub>
                        <m:sup/>
                        <m:e>
                          <m:sSub>
                            <m:sSubPr>
                              <m:ctrlPr>
                                <a:rPr lang="en-US" altLang="ja-JP" sz="2000" b="0" i="1" smtClean="0">
                                  <a:solidFill>
                                    <a:srgbClr val="000000"/>
                                  </a:solidFill>
                                  <a:latin typeface="Cambria Math" panose="02040503050406030204" pitchFamily="18" charset="0"/>
                                  <a:ea typeface="Cambria Math"/>
                                </a:rPr>
                              </m:ctrlPr>
                            </m:sSubPr>
                            <m:e>
                              <m:r>
                                <a:rPr lang="en-US" altLang="ja-JP" sz="2000" b="0" i="1" smtClean="0">
                                  <a:solidFill>
                                    <a:srgbClr val="000000"/>
                                  </a:solidFill>
                                  <a:latin typeface="Cambria Math" panose="02040503050406030204" pitchFamily="18" charset="0"/>
                                  <a:ea typeface="Cambria Math"/>
                                </a:rPr>
                                <m:t>𝑔</m:t>
                              </m:r>
                            </m:e>
                            <m:sub>
                              <m:r>
                                <a:rPr lang="en-US" altLang="ja-JP" sz="2000" b="0" i="1" smtClean="0">
                                  <a:solidFill>
                                    <a:srgbClr val="000000"/>
                                  </a:solidFill>
                                  <a:latin typeface="Cambria Math" panose="02040503050406030204" pitchFamily="18" charset="0"/>
                                  <a:ea typeface="Cambria Math"/>
                                </a:rPr>
                                <m:t>𝑖</m:t>
                              </m:r>
                            </m:sub>
                          </m:sSub>
                        </m:e>
                      </m:nary>
                      <m:sSubSup>
                        <m:sSubSupPr>
                          <m:ctrlPr>
                            <a:rPr lang="en-US" altLang="ja-JP" sz="2000" b="0" i="1" smtClean="0">
                              <a:solidFill>
                                <a:srgbClr val="000000"/>
                              </a:solidFill>
                              <a:latin typeface="Cambria Math" panose="02040503050406030204" pitchFamily="18" charset="0"/>
                              <a:ea typeface="Cambria Math"/>
                            </a:rPr>
                          </m:ctrlPr>
                        </m:sSubSupPr>
                        <m:e>
                          <m:r>
                            <a:rPr lang="en-US" altLang="ja-JP" sz="2000" b="0" i="1" smtClean="0">
                              <a:solidFill>
                                <a:srgbClr val="000000"/>
                              </a:solidFill>
                              <a:latin typeface="Cambria Math" panose="02040503050406030204" pitchFamily="18" charset="0"/>
                              <a:ea typeface="Cambria Math"/>
                            </a:rPr>
                            <m:t>𝑀</m:t>
                          </m:r>
                        </m:e>
                        <m:sub>
                          <m:r>
                            <m:rPr>
                              <m:sty m:val="p"/>
                            </m:rPr>
                            <a:rPr lang="en-US" altLang="ja-JP" sz="2000" b="0" i="0" smtClean="0">
                              <a:solidFill>
                                <a:srgbClr val="000000"/>
                              </a:solidFill>
                              <a:latin typeface="Cambria Math" panose="02040503050406030204" pitchFamily="18" charset="0"/>
                              <a:ea typeface="Cambria Math"/>
                            </a:rPr>
                            <m:t>contact</m:t>
                          </m:r>
                        </m:sub>
                        <m:sup>
                          <m:r>
                            <a:rPr lang="en-US" altLang="ja-JP" sz="2000" b="0" i="1" smtClean="0">
                              <a:solidFill>
                                <a:srgbClr val="000000"/>
                              </a:solidFill>
                              <a:latin typeface="Cambria Math" panose="02040503050406030204" pitchFamily="18" charset="0"/>
                              <a:ea typeface="Cambria Math"/>
                            </a:rPr>
                            <m:t>𝑖</m:t>
                          </m:r>
                        </m:sup>
                      </m:sSubSup>
                      <m:d>
                        <m:dPr>
                          <m:ctrlPr>
                            <a:rPr lang="en-US" altLang="ja-JP" sz="2000" i="1">
                              <a:solidFill>
                                <a:srgbClr val="000000"/>
                              </a:solidFill>
                              <a:latin typeface="Cambria Math" panose="02040503050406030204" pitchFamily="18" charset="0"/>
                              <a:ea typeface="Cambria Math"/>
                            </a:rPr>
                          </m:ctrlPr>
                        </m:dPr>
                        <m:e>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𝐸</m:t>
                              </m:r>
                            </m:e>
                            <m:sub>
                              <m:r>
                                <a:rPr lang="en-US" altLang="ja-JP" sz="2000" i="1">
                                  <a:solidFill>
                                    <a:srgbClr val="000000"/>
                                  </a:solidFill>
                                  <a:latin typeface="Cambria Math" panose="02040503050406030204" pitchFamily="18" charset="0"/>
                                  <a:ea typeface="Cambria Math"/>
                                </a:rPr>
                                <m:t>1</m:t>
                              </m:r>
                            </m:sub>
                          </m:sSub>
                          <m:r>
                            <a:rPr lang="en-US" altLang="ja-JP" sz="2000" i="1">
                              <a:solidFill>
                                <a:srgbClr val="000000"/>
                              </a:solidFill>
                              <a:latin typeface="Cambria Math" panose="02040503050406030204" pitchFamily="18" charset="0"/>
                              <a:ea typeface="Cambria Math"/>
                            </a:rPr>
                            <m:t>,</m:t>
                          </m:r>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𝜅</m:t>
                              </m:r>
                            </m:e>
                            <m:sub>
                              <m:r>
                                <a:rPr lang="en-US" altLang="ja-JP" sz="2000" i="1">
                                  <a:solidFill>
                                    <a:srgbClr val="000000"/>
                                  </a:solidFill>
                                  <a:latin typeface="Cambria Math" panose="02040503050406030204" pitchFamily="18" charset="0"/>
                                  <a:ea typeface="Cambria Math"/>
                                </a:rPr>
                                <m:t>1</m:t>
                              </m:r>
                            </m:sub>
                          </m:sSub>
                          <m:r>
                            <a:rPr lang="en-US" altLang="ja-JP" sz="2000" i="1">
                              <a:solidFill>
                                <a:srgbClr val="000000"/>
                              </a:solidFill>
                              <a:latin typeface="Cambria Math" panose="02040503050406030204" pitchFamily="18" charset="0"/>
                              <a:ea typeface="Cambria Math"/>
                            </a:rPr>
                            <m:t>,</m:t>
                          </m:r>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𝜅</m:t>
                              </m:r>
                            </m:e>
                            <m:sub>
                              <m:r>
                                <a:rPr lang="en-US" altLang="ja-JP" sz="2000" i="1">
                                  <a:solidFill>
                                    <a:srgbClr val="000000"/>
                                  </a:solidFill>
                                  <a:latin typeface="Cambria Math" panose="02040503050406030204" pitchFamily="18" charset="0"/>
                                  <a:ea typeface="Cambria Math"/>
                                </a:rPr>
                                <m:t>2</m:t>
                              </m:r>
                            </m:sub>
                          </m:sSub>
                          <m:r>
                            <a:rPr lang="en-US" altLang="ja-JP" sz="2000" i="1">
                              <a:solidFill>
                                <a:srgbClr val="000000"/>
                              </a:solidFill>
                              <a:latin typeface="Cambria Math" panose="02040503050406030204" pitchFamily="18" charset="0"/>
                              <a:ea typeface="Cambria Math"/>
                            </a:rPr>
                            <m:t>,</m:t>
                          </m:r>
                          <m:r>
                            <a:rPr lang="en-US" altLang="ja-JP" sz="2000" i="1">
                              <a:solidFill>
                                <a:srgbClr val="000000"/>
                              </a:solidFill>
                              <a:latin typeface="Cambria Math" panose="02040503050406030204" pitchFamily="18" charset="0"/>
                              <a:ea typeface="Cambria Math"/>
                            </a:rPr>
                            <m:t>𝐽</m:t>
                          </m:r>
                        </m:e>
                      </m:d>
                      <m:r>
                        <a:rPr lang="en-US" altLang="ja-JP" sz="2000" b="0" i="1" smtClean="0">
                          <a:solidFill>
                            <a:srgbClr val="000000"/>
                          </a:solidFill>
                          <a:latin typeface="Cambria Math" panose="02040503050406030204" pitchFamily="18" charset="0"/>
                          <a:ea typeface="Cambria Math"/>
                        </a:rPr>
                        <m:t>+</m:t>
                      </m:r>
                      <m:nary>
                        <m:naryPr>
                          <m:chr m:val="∑"/>
                          <m:supHide m:val="on"/>
                          <m:ctrlPr>
                            <a:rPr lang="en-US" altLang="ja-JP" sz="2000" i="1">
                              <a:solidFill>
                                <a:srgbClr val="000000"/>
                              </a:solidFill>
                              <a:latin typeface="Cambria Math" panose="02040503050406030204" pitchFamily="18" charset="0"/>
                              <a:ea typeface="Cambria Math"/>
                            </a:rPr>
                          </m:ctrlPr>
                        </m:naryPr>
                        <m:sub>
                          <m:r>
                            <a:rPr lang="en-US" altLang="ja-JP" sz="2000" b="0" i="1" smtClean="0">
                              <a:solidFill>
                                <a:srgbClr val="000000"/>
                              </a:solidFill>
                              <a:latin typeface="Cambria Math" panose="02040503050406030204" pitchFamily="18" charset="0"/>
                              <a:ea typeface="Cambria Math"/>
                            </a:rPr>
                            <m:t>𝑗</m:t>
                          </m:r>
                          <m:r>
                            <a:rPr lang="en-US" altLang="ja-JP" sz="2000" i="1">
                              <a:solidFill>
                                <a:srgbClr val="000000"/>
                              </a:solidFill>
                              <a:latin typeface="Cambria Math" panose="02040503050406030204" pitchFamily="18" charset="0"/>
                              <a:ea typeface="Cambria Math"/>
                            </a:rPr>
                            <m:t>=</m:t>
                          </m:r>
                          <m:r>
                            <a:rPr lang="en-US" altLang="ja-JP" sz="2000" b="0" i="1" smtClean="0">
                              <a:solidFill>
                                <a:srgbClr val="000000"/>
                              </a:solidFill>
                              <a:latin typeface="Cambria Math" panose="02040503050406030204" pitchFamily="18" charset="0"/>
                              <a:ea typeface="Cambria Math"/>
                            </a:rPr>
                            <m:t>𝐿</m:t>
                          </m:r>
                          <m:r>
                            <a:rPr lang="en-US" altLang="ja-JP" sz="2000" b="0" i="1" smtClean="0">
                              <a:solidFill>
                                <a:srgbClr val="000000"/>
                              </a:solidFill>
                              <a:latin typeface="Cambria Math" panose="02040503050406030204" pitchFamily="18" charset="0"/>
                              <a:ea typeface="Cambria Math"/>
                            </a:rPr>
                            <m:t>,</m:t>
                          </m:r>
                          <m:r>
                            <a:rPr lang="en-US" altLang="ja-JP" sz="2000" b="0" i="1" smtClean="0">
                              <a:solidFill>
                                <a:srgbClr val="000000"/>
                              </a:solidFill>
                              <a:latin typeface="Cambria Math" panose="02040503050406030204" pitchFamily="18" charset="0"/>
                              <a:ea typeface="Cambria Math"/>
                            </a:rPr>
                            <m:t>𝑅</m:t>
                          </m:r>
                        </m:sub>
                        <m:sup/>
                        <m:e>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𝑔</m:t>
                              </m:r>
                            </m:e>
                            <m:sub>
                              <m:r>
                                <a:rPr lang="en-US" altLang="ja-JP" sz="2000" b="0" i="1" smtClean="0">
                                  <a:solidFill>
                                    <a:srgbClr val="000000"/>
                                  </a:solidFill>
                                  <a:latin typeface="Cambria Math" panose="02040503050406030204" pitchFamily="18" charset="0"/>
                                  <a:ea typeface="Cambria Math"/>
                                </a:rPr>
                                <m:t>𝑗</m:t>
                              </m:r>
                            </m:sub>
                          </m:sSub>
                        </m:e>
                      </m:nary>
                      <m:sSubSup>
                        <m:sSubSupPr>
                          <m:ctrlPr>
                            <a:rPr lang="en-US" altLang="ja-JP" sz="2000" b="0" i="1" smtClean="0">
                              <a:solidFill>
                                <a:srgbClr val="000000"/>
                              </a:solidFill>
                              <a:latin typeface="Cambria Math" panose="02040503050406030204" pitchFamily="18" charset="0"/>
                              <a:ea typeface="Cambria Math"/>
                            </a:rPr>
                          </m:ctrlPr>
                        </m:sSubSupPr>
                        <m:e>
                          <m:r>
                            <a:rPr lang="en-US" altLang="ja-JP" sz="2000" b="0" i="1" smtClean="0">
                              <a:solidFill>
                                <a:srgbClr val="000000"/>
                              </a:solidFill>
                              <a:latin typeface="Cambria Math" panose="02040503050406030204" pitchFamily="18" charset="0"/>
                              <a:ea typeface="Cambria Math"/>
                            </a:rPr>
                            <m:t>𝑀</m:t>
                          </m:r>
                        </m:e>
                        <m:sub>
                          <m:r>
                            <m:rPr>
                              <m:sty m:val="p"/>
                            </m:rPr>
                            <a:rPr lang="en-US" altLang="ja-JP" sz="2000" b="0" i="0" smtClean="0">
                              <a:solidFill>
                                <a:srgbClr val="000000"/>
                              </a:solidFill>
                              <a:latin typeface="Cambria Math" panose="02040503050406030204" pitchFamily="18" charset="0"/>
                              <a:ea typeface="Cambria Math"/>
                            </a:rPr>
                            <m:t>photo</m:t>
                          </m:r>
                        </m:sub>
                        <m:sup>
                          <m:r>
                            <a:rPr lang="en-US" altLang="ja-JP" sz="2000" b="0" i="1" smtClean="0">
                              <a:solidFill>
                                <a:srgbClr val="000000"/>
                              </a:solidFill>
                              <a:latin typeface="Cambria Math" panose="02040503050406030204" pitchFamily="18" charset="0"/>
                              <a:ea typeface="Cambria Math"/>
                            </a:rPr>
                            <m:t>𝑗</m:t>
                          </m:r>
                        </m:sup>
                      </m:sSubSup>
                      <m:d>
                        <m:dPr>
                          <m:ctrlPr>
                            <a:rPr lang="en-US" altLang="ja-JP" sz="2000" i="1">
                              <a:solidFill>
                                <a:srgbClr val="000000"/>
                              </a:solidFill>
                              <a:latin typeface="Cambria Math" panose="02040503050406030204" pitchFamily="18" charset="0"/>
                              <a:ea typeface="Cambria Math"/>
                            </a:rPr>
                          </m:ctrlPr>
                        </m:dPr>
                        <m:e>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𝐸</m:t>
                              </m:r>
                            </m:e>
                            <m:sub>
                              <m:r>
                                <a:rPr lang="en-US" altLang="ja-JP" sz="2000" i="1">
                                  <a:solidFill>
                                    <a:srgbClr val="000000"/>
                                  </a:solidFill>
                                  <a:latin typeface="Cambria Math" panose="02040503050406030204" pitchFamily="18" charset="0"/>
                                  <a:ea typeface="Cambria Math"/>
                                </a:rPr>
                                <m:t>1</m:t>
                              </m:r>
                            </m:sub>
                          </m:sSub>
                          <m:r>
                            <a:rPr lang="en-US" altLang="ja-JP" sz="2000" i="1">
                              <a:solidFill>
                                <a:srgbClr val="000000"/>
                              </a:solidFill>
                              <a:latin typeface="Cambria Math" panose="02040503050406030204" pitchFamily="18" charset="0"/>
                              <a:ea typeface="Cambria Math"/>
                            </a:rPr>
                            <m:t>,</m:t>
                          </m:r>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𝜅</m:t>
                              </m:r>
                            </m:e>
                            <m:sub>
                              <m:r>
                                <a:rPr lang="en-US" altLang="ja-JP" sz="2000" i="1">
                                  <a:solidFill>
                                    <a:srgbClr val="000000"/>
                                  </a:solidFill>
                                  <a:latin typeface="Cambria Math" panose="02040503050406030204" pitchFamily="18" charset="0"/>
                                  <a:ea typeface="Cambria Math"/>
                                </a:rPr>
                                <m:t>1</m:t>
                              </m:r>
                            </m:sub>
                          </m:sSub>
                          <m:r>
                            <a:rPr lang="en-US" altLang="ja-JP" sz="2000" i="1">
                              <a:solidFill>
                                <a:srgbClr val="000000"/>
                              </a:solidFill>
                              <a:latin typeface="Cambria Math" panose="02040503050406030204" pitchFamily="18" charset="0"/>
                              <a:ea typeface="Cambria Math"/>
                            </a:rPr>
                            <m:t>,</m:t>
                          </m:r>
                          <m:sSub>
                            <m:sSubPr>
                              <m:ctrlPr>
                                <a:rPr lang="en-US" altLang="ja-JP" sz="2000" i="1">
                                  <a:solidFill>
                                    <a:srgbClr val="000000"/>
                                  </a:solidFill>
                                  <a:latin typeface="Cambria Math" panose="02040503050406030204" pitchFamily="18" charset="0"/>
                                  <a:ea typeface="Cambria Math"/>
                                </a:rPr>
                              </m:ctrlPr>
                            </m:sSubPr>
                            <m:e>
                              <m:r>
                                <a:rPr lang="en-US" altLang="ja-JP" sz="2000" i="1">
                                  <a:solidFill>
                                    <a:srgbClr val="000000"/>
                                  </a:solidFill>
                                  <a:latin typeface="Cambria Math" panose="02040503050406030204" pitchFamily="18" charset="0"/>
                                  <a:ea typeface="Cambria Math"/>
                                </a:rPr>
                                <m:t>𝜅</m:t>
                              </m:r>
                            </m:e>
                            <m:sub>
                              <m:r>
                                <a:rPr lang="en-US" altLang="ja-JP" sz="2000" i="1">
                                  <a:solidFill>
                                    <a:srgbClr val="000000"/>
                                  </a:solidFill>
                                  <a:latin typeface="Cambria Math" panose="02040503050406030204" pitchFamily="18" charset="0"/>
                                  <a:ea typeface="Cambria Math"/>
                                </a:rPr>
                                <m:t>2</m:t>
                              </m:r>
                            </m:sub>
                          </m:sSub>
                          <m:r>
                            <a:rPr lang="en-US" altLang="ja-JP" sz="2000" i="1">
                              <a:solidFill>
                                <a:srgbClr val="000000"/>
                              </a:solidFill>
                              <a:latin typeface="Cambria Math" panose="02040503050406030204" pitchFamily="18" charset="0"/>
                              <a:ea typeface="Cambria Math"/>
                            </a:rPr>
                            <m:t>,</m:t>
                          </m:r>
                          <m:r>
                            <a:rPr lang="en-US" altLang="ja-JP" sz="2000" i="1">
                              <a:solidFill>
                                <a:srgbClr val="000000"/>
                              </a:solidFill>
                              <a:latin typeface="Cambria Math" panose="02040503050406030204" pitchFamily="18" charset="0"/>
                              <a:ea typeface="Cambria Math"/>
                            </a:rPr>
                            <m:t>𝐽</m:t>
                          </m:r>
                        </m:e>
                      </m:d>
                    </m:oMath>
                  </m:oMathPara>
                </a14:m>
                <a:endParaRPr lang="ja-JP" altLang="en-US" sz="2000" dirty="0"/>
              </a:p>
            </p:txBody>
          </p:sp>
        </mc:Choice>
        <mc:Fallback xmlns="">
          <p:sp>
            <p:nvSpPr>
              <p:cNvPr id="4" name="正方形/長方形 3"/>
              <p:cNvSpPr>
                <a:spLocks noRot="1" noChangeAspect="1" noMove="1" noResize="1" noEditPoints="1" noAdjustHandles="1" noChangeArrowheads="1" noChangeShapeType="1" noTextEdit="1"/>
              </p:cNvSpPr>
              <p:nvPr/>
            </p:nvSpPr>
            <p:spPr>
              <a:xfrm>
                <a:off x="222541" y="5390168"/>
                <a:ext cx="8711424" cy="874085"/>
              </a:xfrm>
              <a:prstGeom prst="rect">
                <a:avLst/>
              </a:prstGeom>
              <a:blipFill>
                <a:blip r:embed="rId4"/>
                <a:stretch>
                  <a:fillRect/>
                </a:stretch>
              </a:blipFill>
            </p:spPr>
            <p:txBody>
              <a:bodyPr/>
              <a:lstStyle/>
              <a:p>
                <a:r>
                  <a:rPr lang="ja-JP" altLang="en-US">
                    <a:noFill/>
                  </a:rPr>
                  <a:t> </a:t>
                </a:r>
              </a:p>
            </p:txBody>
          </p:sp>
        </mc:Fallback>
      </mc:AlternateContent>
      <p:cxnSp>
        <p:nvCxnSpPr>
          <p:cNvPr id="69" name="直線コネクタ 68"/>
          <p:cNvCxnSpPr/>
          <p:nvPr/>
        </p:nvCxnSpPr>
        <p:spPr>
          <a:xfrm flipV="1">
            <a:off x="2302956" y="6263947"/>
            <a:ext cx="3236149" cy="306"/>
          </a:xfrm>
          <a:prstGeom prst="line">
            <a:avLst/>
          </a:prstGeom>
          <a:ln w="285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 name="直線コネクタ 69"/>
          <p:cNvCxnSpPr/>
          <p:nvPr/>
        </p:nvCxnSpPr>
        <p:spPr>
          <a:xfrm flipV="1">
            <a:off x="5781947" y="6263947"/>
            <a:ext cx="3000496"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72" name="テキスト ボックス 71"/>
              <p:cNvSpPr txBox="1"/>
              <p:nvPr/>
            </p:nvSpPr>
            <p:spPr>
              <a:xfrm>
                <a:off x="753960" y="3977203"/>
                <a:ext cx="7762799" cy="1246303"/>
              </a:xfrm>
              <a:prstGeom prst="rect">
                <a:avLst/>
              </a:prstGeom>
              <a:noFill/>
              <a:ln w="19050">
                <a:noFill/>
              </a:ln>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en-US" altLang="ja-JP" sz="2000" b="0" i="1" smtClean="0">
                              <a:latin typeface="Cambria Math" panose="02040503050406030204" pitchFamily="18" charset="0"/>
                              <a:ea typeface="Cambria Math"/>
                            </a:rPr>
                          </m:ctrlPr>
                        </m:fPr>
                        <m:num>
                          <m:sSup>
                            <m:sSupPr>
                              <m:ctrlPr>
                                <a:rPr lang="en-US" altLang="ja-JP" sz="2000" b="0" i="1" smtClean="0">
                                  <a:latin typeface="Cambria Math" panose="02040503050406030204" pitchFamily="18" charset="0"/>
                                  <a:ea typeface="Cambria Math"/>
                                </a:rPr>
                              </m:ctrlPr>
                            </m:sSupPr>
                            <m:e>
                              <m:r>
                                <m:rPr>
                                  <m:sty m:val="p"/>
                                </m:rPr>
                                <a:rPr lang="en-US" altLang="ja-JP" sz="2000" b="0" i="0" smtClean="0">
                                  <a:latin typeface="Cambria Math" panose="02040503050406030204" pitchFamily="18" charset="0"/>
                                  <a:ea typeface="Cambria Math"/>
                                </a:rPr>
                                <m:t>d</m:t>
                              </m:r>
                            </m:e>
                            <m:sup>
                              <m:r>
                                <a:rPr lang="en-US" altLang="ja-JP" sz="2000" b="0" i="1" smtClean="0">
                                  <a:latin typeface="Cambria Math" panose="02040503050406030204" pitchFamily="18" charset="0"/>
                                  <a:ea typeface="Cambria Math"/>
                                </a:rPr>
                                <m:t>2</m:t>
                              </m:r>
                            </m:sup>
                          </m:sSup>
                          <m:r>
                            <m:rPr>
                              <m:sty m:val="p"/>
                            </m:rPr>
                            <a:rPr lang="el-GR" altLang="ja-JP" sz="2000" i="1" smtClean="0">
                              <a:latin typeface="Cambria Math"/>
                              <a:ea typeface="Cambria Math"/>
                            </a:rPr>
                            <m:t>Γ</m:t>
                          </m:r>
                        </m:num>
                        <m:den>
                          <m:r>
                            <m:rPr>
                              <m:sty m:val="p"/>
                            </m:rPr>
                            <a:rPr lang="en-US" altLang="ja-JP" sz="2000" b="0" i="0" smtClean="0">
                              <a:latin typeface="Cambria Math" panose="02040503050406030204" pitchFamily="18" charset="0"/>
                              <a:ea typeface="Cambria Math"/>
                            </a:rPr>
                            <m:t>d</m:t>
                          </m:r>
                          <m:sSub>
                            <m:sSubPr>
                              <m:ctrlPr>
                                <a:rPr lang="en-US" altLang="ja-JP" sz="2000" b="0" i="1" smtClean="0">
                                  <a:latin typeface="Cambria Math" panose="02040503050406030204" pitchFamily="18" charset="0"/>
                                  <a:ea typeface="Cambria Math"/>
                                </a:rPr>
                              </m:ctrlPr>
                            </m:sSubPr>
                            <m:e>
                              <m:r>
                                <a:rPr lang="en-US" altLang="ja-JP" sz="2000" b="0" i="1" smtClean="0">
                                  <a:latin typeface="Cambria Math" panose="02040503050406030204" pitchFamily="18" charset="0"/>
                                  <a:ea typeface="Cambria Math"/>
                                </a:rPr>
                                <m:t>𝐸</m:t>
                              </m:r>
                            </m:e>
                            <m:sub>
                              <m:r>
                                <a:rPr lang="en-US" altLang="ja-JP" sz="2000" b="0" i="1" smtClean="0">
                                  <a:latin typeface="Cambria Math" panose="02040503050406030204" pitchFamily="18" charset="0"/>
                                  <a:ea typeface="Cambria Math"/>
                                </a:rPr>
                                <m:t>1</m:t>
                              </m:r>
                            </m:sub>
                          </m:sSub>
                          <m:r>
                            <m:rPr>
                              <m:sty m:val="p"/>
                            </m:rPr>
                            <a:rPr lang="en-US" altLang="ja-JP" sz="2000" b="0" i="0" smtClean="0">
                              <a:latin typeface="Cambria Math" panose="02040503050406030204" pitchFamily="18" charset="0"/>
                              <a:ea typeface="Cambria Math"/>
                            </a:rPr>
                            <m:t>d</m:t>
                          </m:r>
                          <m:r>
                            <m:rPr>
                              <m:sty m:val="p"/>
                            </m:rPr>
                            <a:rPr lang="en-US" altLang="ja-JP" sz="2000" b="0" i="1" smtClean="0">
                              <a:latin typeface="Cambria Math" panose="02040503050406030204" pitchFamily="18" charset="0"/>
                              <a:ea typeface="Cambria Math"/>
                            </a:rPr>
                            <m:t>cos</m:t>
                          </m:r>
                          <m:r>
                            <a:rPr lang="en-US" altLang="ja-JP" sz="2000" b="0" i="1" smtClean="0">
                              <a:latin typeface="Cambria Math" panose="02040503050406030204" pitchFamily="18" charset="0"/>
                              <a:ea typeface="Cambria Math"/>
                            </a:rPr>
                            <m:t>𝜃</m:t>
                          </m:r>
                        </m:den>
                      </m:f>
                      <m:r>
                        <a:rPr lang="en-US" altLang="ja-JP" sz="2000" b="0" i="1" smtClean="0">
                          <a:latin typeface="Cambria Math" panose="02040503050406030204" pitchFamily="18" charset="0"/>
                          <a:ea typeface="Cambria Math"/>
                        </a:rPr>
                        <m:t>=</m:t>
                      </m:r>
                      <m:nary>
                        <m:naryPr>
                          <m:chr m:val="∑"/>
                          <m:supHide m:val="on"/>
                          <m:ctrlPr>
                            <a:rPr lang="en-US" altLang="ja-JP" sz="2000" i="1">
                              <a:latin typeface="Cambria Math" panose="02040503050406030204" pitchFamily="18" charset="0"/>
                              <a:ea typeface="Cambria Math"/>
                            </a:rPr>
                          </m:ctrlPr>
                        </m:naryPr>
                        <m:sub>
                          <m:sSub>
                            <m:sSubPr>
                              <m:ctrlPr>
                                <a:rPr lang="en-US" altLang="ja-JP" sz="2000" i="1">
                                  <a:latin typeface="Cambria Math" panose="02040503050406030204" pitchFamily="18" charset="0"/>
                                  <a:ea typeface="Cambria Math"/>
                                </a:rPr>
                              </m:ctrlPr>
                            </m:sSub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1</m:t>
                              </m:r>
                            </m:sub>
                          </m:sSub>
                          <m:r>
                            <a:rPr lang="en-US" altLang="ja-JP" sz="2000" i="1">
                              <a:latin typeface="Cambria Math" panose="02040503050406030204" pitchFamily="18" charset="0"/>
                              <a:ea typeface="Cambria Math"/>
                            </a:rPr>
                            <m:t>,</m:t>
                          </m:r>
                          <m:sSub>
                            <m:sSubPr>
                              <m:ctrlPr>
                                <a:rPr lang="en-US" altLang="ja-JP" sz="2000" i="1">
                                  <a:latin typeface="Cambria Math" panose="02040503050406030204" pitchFamily="18" charset="0"/>
                                  <a:ea typeface="Cambria Math"/>
                                </a:rPr>
                              </m:ctrlPr>
                            </m:sSub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2</m:t>
                              </m:r>
                            </m:sub>
                          </m:sSub>
                          <m:r>
                            <a:rPr lang="en-US" altLang="ja-JP" sz="2000" i="1">
                              <a:latin typeface="Cambria Math" panose="02040503050406030204" pitchFamily="18" charset="0"/>
                              <a:ea typeface="Cambria Math"/>
                            </a:rPr>
                            <m:t>,</m:t>
                          </m:r>
                          <m:sSubSup>
                            <m:sSubSupPr>
                              <m:ctrlPr>
                                <a:rPr lang="en-US" altLang="ja-JP" sz="2000" b="0" i="1" smtClean="0">
                                  <a:latin typeface="Cambria Math" panose="02040503050406030204" pitchFamily="18" charset="0"/>
                                  <a:ea typeface="Cambria Math"/>
                                </a:rPr>
                              </m:ctrlPr>
                            </m:sSubSupPr>
                            <m:e>
                              <m:r>
                                <a:rPr lang="en-US" altLang="ja-JP" sz="2000" b="0" i="1" smtClean="0">
                                  <a:latin typeface="Cambria Math" panose="02040503050406030204" pitchFamily="18" charset="0"/>
                                  <a:ea typeface="Cambria Math"/>
                                </a:rPr>
                                <m:t>𝜅</m:t>
                              </m:r>
                            </m:e>
                            <m:sub>
                              <m:r>
                                <a:rPr lang="en-US" altLang="ja-JP" sz="2000" b="0" i="1" smtClean="0">
                                  <a:latin typeface="Cambria Math" panose="02040503050406030204" pitchFamily="18" charset="0"/>
                                  <a:ea typeface="Cambria Math"/>
                                </a:rPr>
                                <m:t>1</m:t>
                              </m:r>
                            </m:sub>
                            <m:sup>
                              <m:r>
                                <a:rPr lang="en-US" altLang="ja-JP" sz="2000" b="0" i="1" smtClean="0">
                                  <a:latin typeface="Cambria Math" panose="02040503050406030204" pitchFamily="18" charset="0"/>
                                  <a:ea typeface="Cambria Math"/>
                                </a:rPr>
                                <m:t>′</m:t>
                              </m:r>
                            </m:sup>
                          </m:sSubSup>
                          <m:r>
                            <a:rPr lang="en-US" altLang="ja-JP" sz="2000" b="0" i="1" smtClean="0">
                              <a:latin typeface="Cambria Math" panose="02040503050406030204" pitchFamily="18" charset="0"/>
                              <a:ea typeface="Cambria Math"/>
                            </a:rPr>
                            <m:t>,</m:t>
                          </m:r>
                          <m:sSubSup>
                            <m:sSubSupPr>
                              <m:ctrlPr>
                                <a:rPr lang="en-US" altLang="ja-JP" sz="2000" b="0" i="1" smtClean="0">
                                  <a:latin typeface="Cambria Math" panose="02040503050406030204" pitchFamily="18" charset="0"/>
                                  <a:ea typeface="Cambria Math"/>
                                </a:rPr>
                              </m:ctrlPr>
                            </m:sSubSupPr>
                            <m:e>
                              <m:r>
                                <a:rPr lang="en-US" altLang="ja-JP" sz="2000" b="0" i="1" smtClean="0">
                                  <a:latin typeface="Cambria Math" panose="02040503050406030204" pitchFamily="18" charset="0"/>
                                  <a:ea typeface="Cambria Math"/>
                                </a:rPr>
                                <m:t>𝜅</m:t>
                              </m:r>
                            </m:e>
                            <m:sub>
                              <m:r>
                                <a:rPr lang="en-US" altLang="ja-JP" sz="2000" b="0" i="1" smtClean="0">
                                  <a:latin typeface="Cambria Math" panose="02040503050406030204" pitchFamily="18" charset="0"/>
                                  <a:ea typeface="Cambria Math"/>
                                </a:rPr>
                                <m:t>2</m:t>
                              </m:r>
                            </m:sub>
                            <m:sup>
                              <m:r>
                                <a:rPr lang="en-US" altLang="ja-JP" sz="2000" b="0" i="1" smtClean="0">
                                  <a:latin typeface="Cambria Math" panose="02040503050406030204" pitchFamily="18" charset="0"/>
                                  <a:ea typeface="Cambria Math"/>
                                </a:rPr>
                                <m:t>′</m:t>
                              </m:r>
                            </m:sup>
                          </m:sSubSup>
                          <m:r>
                            <a:rPr lang="en-US" altLang="ja-JP" sz="2000" b="0" i="1" smtClean="0">
                              <a:latin typeface="Cambria Math" panose="02040503050406030204" pitchFamily="18" charset="0"/>
                              <a:ea typeface="Cambria Math"/>
                            </a:rPr>
                            <m:t>,</m:t>
                          </m:r>
                          <m:r>
                            <a:rPr lang="en-US" altLang="ja-JP" sz="2000" i="1">
                              <a:latin typeface="Cambria Math" panose="02040503050406030204" pitchFamily="18" charset="0"/>
                              <a:ea typeface="Cambria Math"/>
                            </a:rPr>
                            <m:t>𝐽</m:t>
                          </m:r>
                          <m:r>
                            <a:rPr lang="en-US" altLang="ja-JP" sz="2000" b="0" i="1" smtClean="0">
                              <a:latin typeface="Cambria Math" panose="02040503050406030204" pitchFamily="18" charset="0"/>
                              <a:ea typeface="Cambria Math"/>
                            </a:rPr>
                            <m:t>,</m:t>
                          </m:r>
                          <m:r>
                            <a:rPr lang="en-US" altLang="ja-JP" sz="2000" b="0" i="1" smtClean="0">
                              <a:latin typeface="Cambria Math" panose="02040503050406030204" pitchFamily="18" charset="0"/>
                              <a:ea typeface="Cambria Math"/>
                            </a:rPr>
                            <m:t>𝑙</m:t>
                          </m:r>
                        </m:sub>
                        <m:sup/>
                        <m:e>
                          <m:r>
                            <a:rPr lang="en-US" altLang="ja-JP" sz="2000" i="1">
                              <a:latin typeface="Cambria Math" panose="02040503050406030204" pitchFamily="18" charset="0"/>
                              <a:ea typeface="Cambria Math"/>
                            </a:rPr>
                            <m:t>𝑀</m:t>
                          </m:r>
                          <m:d>
                            <m:dPr>
                              <m:ctrlPr>
                                <a:rPr lang="en-US" altLang="ja-JP" sz="2000" i="1">
                                  <a:latin typeface="Cambria Math" panose="02040503050406030204" pitchFamily="18" charset="0"/>
                                  <a:ea typeface="Cambria Math"/>
                                </a:rPr>
                              </m:ctrlPr>
                            </m:dPr>
                            <m:e>
                              <m:sSub>
                                <m:sSubPr>
                                  <m:ctrlPr>
                                    <a:rPr lang="en-US" altLang="ja-JP" sz="2000" i="1">
                                      <a:latin typeface="Cambria Math" panose="02040503050406030204" pitchFamily="18" charset="0"/>
                                      <a:ea typeface="Cambria Math"/>
                                    </a:rPr>
                                  </m:ctrlPr>
                                </m:sSubPr>
                                <m:e>
                                  <m:r>
                                    <a:rPr lang="en-US" altLang="ja-JP" sz="2000" i="1">
                                      <a:latin typeface="Cambria Math" panose="02040503050406030204" pitchFamily="18" charset="0"/>
                                      <a:ea typeface="Cambria Math"/>
                                    </a:rPr>
                                    <m:t>𝐸</m:t>
                                  </m:r>
                                </m:e>
                                <m:sub>
                                  <m:r>
                                    <a:rPr lang="en-US" altLang="ja-JP" sz="2000" i="1">
                                      <a:latin typeface="Cambria Math" panose="02040503050406030204" pitchFamily="18" charset="0"/>
                                      <a:ea typeface="Cambria Math"/>
                                    </a:rPr>
                                    <m:t>1</m:t>
                                  </m:r>
                                </m:sub>
                              </m:sSub>
                              <m:r>
                                <a:rPr lang="en-US" altLang="ja-JP" sz="2000" i="1">
                                  <a:latin typeface="Cambria Math" panose="02040503050406030204" pitchFamily="18" charset="0"/>
                                  <a:ea typeface="Cambria Math"/>
                                </a:rPr>
                                <m:t>,</m:t>
                              </m:r>
                              <m:sSub>
                                <m:sSubPr>
                                  <m:ctrlPr>
                                    <a:rPr lang="en-US" altLang="ja-JP" sz="2000" i="1">
                                      <a:latin typeface="Cambria Math" panose="02040503050406030204" pitchFamily="18" charset="0"/>
                                      <a:ea typeface="Cambria Math"/>
                                    </a:rPr>
                                  </m:ctrlPr>
                                </m:sSub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1</m:t>
                                  </m:r>
                                </m:sub>
                              </m:sSub>
                              <m:r>
                                <a:rPr lang="en-US" altLang="ja-JP" sz="2000" i="1">
                                  <a:latin typeface="Cambria Math" panose="02040503050406030204" pitchFamily="18" charset="0"/>
                                  <a:ea typeface="Cambria Math"/>
                                </a:rPr>
                                <m:t>,</m:t>
                              </m:r>
                              <m:sSub>
                                <m:sSubPr>
                                  <m:ctrlPr>
                                    <a:rPr lang="en-US" altLang="ja-JP" sz="2000" i="1">
                                      <a:latin typeface="Cambria Math" panose="02040503050406030204" pitchFamily="18" charset="0"/>
                                      <a:ea typeface="Cambria Math"/>
                                    </a:rPr>
                                  </m:ctrlPr>
                                </m:sSub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2</m:t>
                                  </m:r>
                                </m:sub>
                              </m:sSub>
                              <m:r>
                                <a:rPr lang="en-US" altLang="ja-JP" sz="2000" i="1">
                                  <a:latin typeface="Cambria Math" panose="02040503050406030204" pitchFamily="18" charset="0"/>
                                  <a:ea typeface="Cambria Math"/>
                                </a:rPr>
                                <m:t>,</m:t>
                              </m:r>
                              <m:r>
                                <a:rPr lang="en-US" altLang="ja-JP" sz="2000" i="1">
                                  <a:latin typeface="Cambria Math" panose="02040503050406030204" pitchFamily="18" charset="0"/>
                                  <a:ea typeface="Cambria Math"/>
                                </a:rPr>
                                <m:t>𝐽</m:t>
                              </m:r>
                            </m:e>
                          </m:d>
                          <m:sSup>
                            <m:sSupPr>
                              <m:ctrlPr>
                                <a:rPr lang="en-US" altLang="ja-JP" sz="2000" b="0" i="1" smtClean="0">
                                  <a:latin typeface="Cambria Math" panose="02040503050406030204" pitchFamily="18" charset="0"/>
                                  <a:ea typeface="Cambria Math"/>
                                </a:rPr>
                              </m:ctrlPr>
                            </m:sSupPr>
                            <m:e>
                              <m:r>
                                <a:rPr lang="en-US" altLang="ja-JP" sz="2000" i="1">
                                  <a:latin typeface="Cambria Math" panose="02040503050406030204" pitchFamily="18" charset="0"/>
                                  <a:ea typeface="Cambria Math"/>
                                </a:rPr>
                                <m:t>𝑀</m:t>
                              </m:r>
                            </m:e>
                            <m:sup>
                              <m:r>
                                <a:rPr lang="en-US" altLang="ja-JP" sz="2000" b="0" i="1" smtClean="0">
                                  <a:latin typeface="Cambria Math" panose="02040503050406030204" pitchFamily="18" charset="0"/>
                                  <a:ea typeface="Cambria Math"/>
                                </a:rPr>
                                <m:t>∗</m:t>
                              </m:r>
                            </m:sup>
                          </m:sSup>
                          <m:d>
                            <m:dPr>
                              <m:ctrlPr>
                                <a:rPr lang="en-US" altLang="ja-JP" sz="2000" i="1">
                                  <a:latin typeface="Cambria Math" panose="02040503050406030204" pitchFamily="18" charset="0"/>
                                  <a:ea typeface="Cambria Math"/>
                                </a:rPr>
                              </m:ctrlPr>
                            </m:dPr>
                            <m:e>
                              <m:sSub>
                                <m:sSubPr>
                                  <m:ctrlPr>
                                    <a:rPr lang="en-US" altLang="ja-JP" sz="2000" i="1">
                                      <a:latin typeface="Cambria Math" panose="02040503050406030204" pitchFamily="18" charset="0"/>
                                      <a:ea typeface="Cambria Math"/>
                                    </a:rPr>
                                  </m:ctrlPr>
                                </m:sSubPr>
                                <m:e>
                                  <m:r>
                                    <a:rPr lang="en-US" altLang="ja-JP" sz="2000" i="1">
                                      <a:latin typeface="Cambria Math" panose="02040503050406030204" pitchFamily="18" charset="0"/>
                                      <a:ea typeface="Cambria Math"/>
                                    </a:rPr>
                                    <m:t>𝐸</m:t>
                                  </m:r>
                                </m:e>
                                <m:sub>
                                  <m:r>
                                    <a:rPr lang="en-US" altLang="ja-JP" sz="2000" i="1">
                                      <a:latin typeface="Cambria Math" panose="02040503050406030204" pitchFamily="18" charset="0"/>
                                      <a:ea typeface="Cambria Math"/>
                                    </a:rPr>
                                    <m:t>1</m:t>
                                  </m:r>
                                </m:sub>
                              </m:sSub>
                              <m:r>
                                <a:rPr lang="en-US" altLang="ja-JP" sz="2000" i="1">
                                  <a:latin typeface="Cambria Math" panose="02040503050406030204" pitchFamily="18" charset="0"/>
                                  <a:ea typeface="Cambria Math"/>
                                </a:rPr>
                                <m:t>,</m:t>
                              </m:r>
                              <m:sSubSup>
                                <m:sSubSupPr>
                                  <m:ctrlPr>
                                    <a:rPr lang="en-US" altLang="ja-JP" sz="2000" b="0" i="1" smtClean="0">
                                      <a:latin typeface="Cambria Math" panose="02040503050406030204" pitchFamily="18" charset="0"/>
                                      <a:ea typeface="Cambria Math"/>
                                    </a:rPr>
                                  </m:ctrlPr>
                                </m:sSubSup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1</m:t>
                                  </m:r>
                                </m:sub>
                                <m:sup>
                                  <m:r>
                                    <a:rPr lang="en-US" altLang="ja-JP" sz="2000" b="0" i="1" smtClean="0">
                                      <a:latin typeface="Cambria Math" panose="02040503050406030204" pitchFamily="18" charset="0"/>
                                      <a:ea typeface="Cambria Math"/>
                                    </a:rPr>
                                    <m:t>′</m:t>
                                  </m:r>
                                </m:sup>
                              </m:sSubSup>
                              <m:r>
                                <a:rPr lang="en-US" altLang="ja-JP" sz="2000" i="1">
                                  <a:latin typeface="Cambria Math" panose="02040503050406030204" pitchFamily="18" charset="0"/>
                                  <a:ea typeface="Cambria Math"/>
                                </a:rPr>
                                <m:t>,</m:t>
                              </m:r>
                              <m:sSubSup>
                                <m:sSubSupPr>
                                  <m:ctrlPr>
                                    <a:rPr lang="en-US" altLang="ja-JP" sz="2000" b="0" i="1" smtClean="0">
                                      <a:latin typeface="Cambria Math" panose="02040503050406030204" pitchFamily="18" charset="0"/>
                                      <a:ea typeface="Cambria Math"/>
                                    </a:rPr>
                                  </m:ctrlPr>
                                </m:sSubSup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2</m:t>
                                  </m:r>
                                </m:sub>
                                <m:sup>
                                  <m:r>
                                    <a:rPr lang="en-US" altLang="ja-JP" sz="2000" b="0" i="1" smtClean="0">
                                      <a:latin typeface="Cambria Math" panose="02040503050406030204" pitchFamily="18" charset="0"/>
                                      <a:ea typeface="Cambria Math"/>
                                    </a:rPr>
                                    <m:t>′</m:t>
                                  </m:r>
                                </m:sup>
                              </m:sSubSup>
                              <m:r>
                                <a:rPr lang="en-US" altLang="ja-JP" sz="2000" i="1">
                                  <a:latin typeface="Cambria Math" panose="02040503050406030204" pitchFamily="18" charset="0"/>
                                  <a:ea typeface="Cambria Math"/>
                                </a:rPr>
                                <m:t>,</m:t>
                              </m:r>
                              <m:r>
                                <a:rPr lang="en-US" altLang="ja-JP" sz="2000" i="1">
                                  <a:latin typeface="Cambria Math" panose="02040503050406030204" pitchFamily="18" charset="0"/>
                                  <a:ea typeface="Cambria Math"/>
                                </a:rPr>
                                <m:t>𝐽</m:t>
                              </m:r>
                            </m:e>
                          </m:d>
                        </m:e>
                      </m:nary>
                    </m:oMath>
                  </m:oMathPara>
                </a14:m>
                <a:endParaRPr lang="en-US" altLang="ja-JP" sz="2000" b="0" i="1" dirty="0" smtClean="0">
                  <a:latin typeface="Cambria Math" panose="02040503050406030204" pitchFamily="18" charset="0"/>
                  <a:ea typeface="Cambria Math"/>
                </a:endParaRPr>
              </a:p>
              <a:p>
                <a:pPr/>
                <a14:m>
                  <m:oMathPara xmlns:m="http://schemas.openxmlformats.org/officeDocument/2006/math">
                    <m:oMathParaPr>
                      <m:jc m:val="right"/>
                    </m:oMathParaPr>
                    <m:oMath xmlns:m="http://schemas.openxmlformats.org/officeDocument/2006/math">
                      <m:r>
                        <a:rPr lang="en-US" altLang="ja-JP" sz="2000" b="0" i="1" smtClean="0">
                          <a:latin typeface="Cambria Math" panose="02040503050406030204" pitchFamily="18" charset="0"/>
                          <a:ea typeface="Cambria Math"/>
                        </a:rPr>
                        <m:t>×</m:t>
                      </m:r>
                      <m:r>
                        <a:rPr lang="en-US" altLang="ja-JP" sz="2000" b="0" i="1" smtClean="0">
                          <a:latin typeface="Cambria Math" panose="02040503050406030204" pitchFamily="18" charset="0"/>
                          <a:ea typeface="Cambria Math"/>
                        </a:rPr>
                        <m:t>𝑤</m:t>
                      </m:r>
                      <m:d>
                        <m:dPr>
                          <m:ctrlPr>
                            <a:rPr lang="en-US" altLang="ja-JP" sz="2000" b="0" i="1" smtClean="0">
                              <a:latin typeface="Cambria Math" panose="02040503050406030204" pitchFamily="18" charset="0"/>
                              <a:ea typeface="Cambria Math"/>
                            </a:rPr>
                          </m:ctrlPr>
                        </m:dPr>
                        <m:e>
                          <m:sSub>
                            <m:sSubPr>
                              <m:ctrlPr>
                                <a:rPr lang="en-US" altLang="ja-JP" sz="2000" i="1">
                                  <a:latin typeface="Cambria Math" panose="02040503050406030204" pitchFamily="18" charset="0"/>
                                  <a:ea typeface="Cambria Math"/>
                                </a:rPr>
                              </m:ctrlPr>
                            </m:sSub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1</m:t>
                              </m:r>
                            </m:sub>
                          </m:sSub>
                          <m:r>
                            <a:rPr lang="en-US" altLang="ja-JP" sz="2000" i="1">
                              <a:latin typeface="Cambria Math" panose="02040503050406030204" pitchFamily="18" charset="0"/>
                              <a:ea typeface="Cambria Math"/>
                            </a:rPr>
                            <m:t>,</m:t>
                          </m:r>
                          <m:sSub>
                            <m:sSubPr>
                              <m:ctrlPr>
                                <a:rPr lang="en-US" altLang="ja-JP" sz="2000" i="1">
                                  <a:latin typeface="Cambria Math" panose="02040503050406030204" pitchFamily="18" charset="0"/>
                                  <a:ea typeface="Cambria Math"/>
                                </a:rPr>
                              </m:ctrlPr>
                            </m:sSub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2</m:t>
                              </m:r>
                            </m:sub>
                          </m:sSub>
                          <m:r>
                            <a:rPr lang="en-US" altLang="ja-JP" sz="2000" i="1">
                              <a:latin typeface="Cambria Math" panose="02040503050406030204" pitchFamily="18" charset="0"/>
                              <a:ea typeface="Cambria Math"/>
                            </a:rPr>
                            <m:t>,</m:t>
                          </m:r>
                          <m:sSubSup>
                            <m:sSubSupPr>
                              <m:ctrlPr>
                                <a:rPr lang="en-US" altLang="ja-JP" sz="2000" i="1">
                                  <a:latin typeface="Cambria Math" panose="02040503050406030204" pitchFamily="18" charset="0"/>
                                  <a:ea typeface="Cambria Math"/>
                                </a:rPr>
                              </m:ctrlPr>
                            </m:sSubSup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1</m:t>
                              </m:r>
                            </m:sub>
                            <m:sup>
                              <m:r>
                                <a:rPr lang="en-US" altLang="ja-JP" sz="2000" i="1">
                                  <a:latin typeface="Cambria Math" panose="02040503050406030204" pitchFamily="18" charset="0"/>
                                  <a:ea typeface="Cambria Math"/>
                                </a:rPr>
                                <m:t>′</m:t>
                              </m:r>
                            </m:sup>
                          </m:sSubSup>
                          <m:r>
                            <a:rPr lang="en-US" altLang="ja-JP" sz="2000" i="1">
                              <a:latin typeface="Cambria Math" panose="02040503050406030204" pitchFamily="18" charset="0"/>
                              <a:ea typeface="Cambria Math"/>
                            </a:rPr>
                            <m:t>,</m:t>
                          </m:r>
                          <m:sSubSup>
                            <m:sSubSupPr>
                              <m:ctrlPr>
                                <a:rPr lang="en-US" altLang="ja-JP" sz="2000" i="1">
                                  <a:latin typeface="Cambria Math" panose="02040503050406030204" pitchFamily="18" charset="0"/>
                                  <a:ea typeface="Cambria Math"/>
                                </a:rPr>
                              </m:ctrlPr>
                            </m:sSubSupPr>
                            <m:e>
                              <m:r>
                                <a:rPr lang="en-US" altLang="ja-JP" sz="2000" i="1">
                                  <a:latin typeface="Cambria Math" panose="02040503050406030204" pitchFamily="18" charset="0"/>
                                  <a:ea typeface="Cambria Math"/>
                                </a:rPr>
                                <m:t>𝜅</m:t>
                              </m:r>
                            </m:e>
                            <m:sub>
                              <m:r>
                                <a:rPr lang="en-US" altLang="ja-JP" sz="2000" i="1">
                                  <a:latin typeface="Cambria Math" panose="02040503050406030204" pitchFamily="18" charset="0"/>
                                  <a:ea typeface="Cambria Math"/>
                                </a:rPr>
                                <m:t>2</m:t>
                              </m:r>
                            </m:sub>
                            <m:sup>
                              <m:r>
                                <a:rPr lang="en-US" altLang="ja-JP" sz="2000" i="1">
                                  <a:latin typeface="Cambria Math" panose="02040503050406030204" pitchFamily="18" charset="0"/>
                                  <a:ea typeface="Cambria Math"/>
                                </a:rPr>
                                <m:t>′</m:t>
                              </m:r>
                            </m:sup>
                          </m:sSubSup>
                          <m:r>
                            <a:rPr lang="en-US" altLang="ja-JP" sz="2000" i="1">
                              <a:latin typeface="Cambria Math" panose="02040503050406030204" pitchFamily="18" charset="0"/>
                              <a:ea typeface="Cambria Math"/>
                            </a:rPr>
                            <m:t>,</m:t>
                          </m:r>
                          <m:r>
                            <a:rPr lang="en-US" altLang="ja-JP" sz="2000" i="1">
                              <a:latin typeface="Cambria Math" panose="02040503050406030204" pitchFamily="18" charset="0"/>
                              <a:ea typeface="Cambria Math"/>
                            </a:rPr>
                            <m:t>𝐽</m:t>
                          </m:r>
                          <m:r>
                            <a:rPr lang="en-US" altLang="ja-JP" sz="2000" i="1">
                              <a:latin typeface="Cambria Math" panose="02040503050406030204" pitchFamily="18" charset="0"/>
                              <a:ea typeface="Cambria Math"/>
                            </a:rPr>
                            <m:t>,</m:t>
                          </m:r>
                          <m:r>
                            <a:rPr lang="en-US" altLang="ja-JP" sz="2000" i="1">
                              <a:latin typeface="Cambria Math" panose="02040503050406030204" pitchFamily="18" charset="0"/>
                              <a:ea typeface="Cambria Math"/>
                            </a:rPr>
                            <m:t>𝑙</m:t>
                          </m:r>
                        </m:e>
                      </m:d>
                      <m:sSub>
                        <m:sSubPr>
                          <m:ctrlPr>
                            <a:rPr lang="en-US" altLang="ja-JP" sz="2000" b="0" i="1" smtClean="0">
                              <a:latin typeface="Cambria Math" panose="02040503050406030204" pitchFamily="18" charset="0"/>
                              <a:ea typeface="Cambria Math"/>
                            </a:rPr>
                          </m:ctrlPr>
                        </m:sSubPr>
                        <m:e>
                          <m:r>
                            <a:rPr lang="en-US" altLang="ja-JP" sz="2000" b="0" i="1" smtClean="0">
                              <a:latin typeface="Cambria Math" panose="02040503050406030204" pitchFamily="18" charset="0"/>
                              <a:ea typeface="Cambria Math"/>
                            </a:rPr>
                            <m:t>𝑃</m:t>
                          </m:r>
                        </m:e>
                        <m:sub>
                          <m:r>
                            <a:rPr lang="en-US" altLang="ja-JP" sz="2000" b="0" i="1" smtClean="0">
                              <a:latin typeface="Cambria Math" panose="02040503050406030204" pitchFamily="18" charset="0"/>
                              <a:ea typeface="Cambria Math"/>
                            </a:rPr>
                            <m:t>𝑙</m:t>
                          </m:r>
                        </m:sub>
                      </m:sSub>
                      <m:d>
                        <m:dPr>
                          <m:ctrlPr>
                            <a:rPr lang="en-US" altLang="ja-JP" sz="2000" b="0" i="1" smtClean="0">
                              <a:latin typeface="Cambria Math" panose="02040503050406030204" pitchFamily="18" charset="0"/>
                              <a:ea typeface="Cambria Math"/>
                            </a:rPr>
                          </m:ctrlPr>
                        </m:dPr>
                        <m:e>
                          <m:r>
                            <m:rPr>
                              <m:sty m:val="p"/>
                            </m:rPr>
                            <a:rPr lang="en-US" altLang="ja-JP" sz="2000" b="0" i="1" smtClean="0">
                              <a:latin typeface="Cambria Math" panose="02040503050406030204" pitchFamily="18" charset="0"/>
                              <a:ea typeface="Cambria Math"/>
                            </a:rPr>
                            <m:t>cos</m:t>
                          </m:r>
                          <m:r>
                            <a:rPr lang="en-US" altLang="ja-JP" sz="2000" b="0" i="1" smtClean="0">
                              <a:latin typeface="Cambria Math" panose="02040503050406030204" pitchFamily="18" charset="0"/>
                              <a:ea typeface="Cambria Math"/>
                            </a:rPr>
                            <m:t>𝜃</m:t>
                          </m:r>
                        </m:e>
                      </m:d>
                    </m:oMath>
                  </m:oMathPara>
                </a14:m>
                <a:endParaRPr kumimoji="1" lang="ja-JP" altLang="en-US" sz="2000" dirty="0"/>
              </a:p>
            </p:txBody>
          </p:sp>
        </mc:Choice>
        <mc:Fallback xmlns="">
          <p:sp>
            <p:nvSpPr>
              <p:cNvPr id="72" name="テキスト ボックス 71"/>
              <p:cNvSpPr txBox="1">
                <a:spLocks noRot="1" noChangeAspect="1" noMove="1" noResize="1" noEditPoints="1" noAdjustHandles="1" noChangeArrowheads="1" noChangeShapeType="1" noTextEdit="1"/>
              </p:cNvSpPr>
              <p:nvPr/>
            </p:nvSpPr>
            <p:spPr>
              <a:xfrm>
                <a:off x="753960" y="3977203"/>
                <a:ext cx="7762799" cy="1246303"/>
              </a:xfrm>
              <a:prstGeom prst="rect">
                <a:avLst/>
              </a:prstGeom>
              <a:blipFill>
                <a:blip r:embed="rId5"/>
                <a:stretch>
                  <a:fillRect b="-3415"/>
                </a:stretch>
              </a:blipFill>
              <a:ln w="19050">
                <a:noFill/>
              </a:ln>
            </p:spPr>
            <p:txBody>
              <a:bodyPr/>
              <a:lstStyle/>
              <a:p>
                <a:r>
                  <a:rPr lang="ja-JP" altLang="en-US">
                    <a:noFill/>
                  </a:rPr>
                  <a:t> </a:t>
                </a:r>
              </a:p>
            </p:txBody>
          </p:sp>
        </mc:Fallback>
      </mc:AlternateContent>
      <p:sp>
        <p:nvSpPr>
          <p:cNvPr id="76" name="テキスト ボックス 75"/>
          <p:cNvSpPr txBox="1"/>
          <p:nvPr/>
        </p:nvSpPr>
        <p:spPr>
          <a:xfrm>
            <a:off x="367208" y="3539738"/>
            <a:ext cx="2986715" cy="400110"/>
          </a:xfrm>
          <a:prstGeom prst="rect">
            <a:avLst/>
          </a:prstGeom>
          <a:noFill/>
        </p:spPr>
        <p:txBody>
          <a:bodyPr wrap="none" rtlCol="0">
            <a:spAutoFit/>
          </a:bodyPr>
          <a:lstStyle/>
          <a:p>
            <a:r>
              <a:rPr kumimoji="1" lang="en-US" altLang="ja-JP" sz="2000" b="1" dirty="0" smtClean="0"/>
              <a:t>differential decay rate</a:t>
            </a:r>
            <a:r>
              <a:rPr kumimoji="1" lang="ja-JP" altLang="en-US" sz="2000" b="1" dirty="0" smtClean="0"/>
              <a:t> </a:t>
            </a:r>
            <a:r>
              <a:rPr kumimoji="1" lang="en-US" altLang="ja-JP" sz="2000" b="1" dirty="0" smtClean="0"/>
              <a:t>:</a:t>
            </a:r>
            <a:endParaRPr kumimoji="1" lang="ja-JP" altLang="en-US" sz="2000" b="1" dirty="0"/>
          </a:p>
        </p:txBody>
      </p:sp>
      <mc:AlternateContent xmlns:mc="http://schemas.openxmlformats.org/markup-compatibility/2006" xmlns:a14="http://schemas.microsoft.com/office/drawing/2010/main">
        <mc:Choice Requires="a14">
          <p:sp>
            <p:nvSpPr>
              <p:cNvPr id="77" name="正方形/長方形 76"/>
              <p:cNvSpPr/>
              <p:nvPr/>
            </p:nvSpPr>
            <p:spPr>
              <a:xfrm>
                <a:off x="6890756" y="473344"/>
                <a:ext cx="482696"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i="1" smtClean="0">
                              <a:latin typeface="Cambria Math" panose="02040503050406030204" pitchFamily="18" charset="0"/>
                            </a:rPr>
                          </m:ctrlPr>
                        </m:sSubPr>
                        <m:e>
                          <m:r>
                            <a:rPr lang="en-US" altLang="ja-JP" i="1">
                              <a:latin typeface="Cambria Math" panose="02040503050406030204" pitchFamily="18" charset="0"/>
                            </a:rPr>
                            <m:t>𝐸</m:t>
                          </m:r>
                        </m:e>
                        <m:sub>
                          <m:r>
                            <a:rPr lang="en-US" altLang="ja-JP" b="0" i="1" smtClean="0">
                              <a:latin typeface="Cambria Math" panose="02040503050406030204" pitchFamily="18" charset="0"/>
                            </a:rPr>
                            <m:t>1</m:t>
                          </m:r>
                        </m:sub>
                      </m:sSub>
                    </m:oMath>
                  </m:oMathPara>
                </a14:m>
                <a:endParaRPr lang="ja-JP" altLang="en-US" dirty="0"/>
              </a:p>
            </p:txBody>
          </p:sp>
        </mc:Choice>
        <mc:Fallback xmlns="">
          <p:sp>
            <p:nvSpPr>
              <p:cNvPr id="77" name="正方形/長方形 76"/>
              <p:cNvSpPr>
                <a:spLocks noRot="1" noChangeAspect="1" noMove="1" noResize="1" noEditPoints="1" noAdjustHandles="1" noChangeArrowheads="1" noChangeShapeType="1" noTextEdit="1"/>
              </p:cNvSpPr>
              <p:nvPr/>
            </p:nvSpPr>
            <p:spPr>
              <a:xfrm>
                <a:off x="6890756" y="473344"/>
                <a:ext cx="482696" cy="369332"/>
              </a:xfrm>
              <a:prstGeom prst="rect">
                <a:avLst/>
              </a:prstGeom>
              <a:blipFill>
                <a:blip r:embed="rId6"/>
                <a:stretch>
                  <a:fillRect b="-1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78" name="正方形/長方形 77"/>
              <p:cNvSpPr/>
              <p:nvPr/>
            </p:nvSpPr>
            <p:spPr>
              <a:xfrm>
                <a:off x="8045452" y="934900"/>
                <a:ext cx="488019"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i="1" smtClean="0">
                              <a:latin typeface="Cambria Math" panose="02040503050406030204" pitchFamily="18" charset="0"/>
                            </a:rPr>
                          </m:ctrlPr>
                        </m:sSubPr>
                        <m:e>
                          <m:r>
                            <a:rPr lang="en-US" altLang="ja-JP" i="1">
                              <a:latin typeface="Cambria Math" panose="02040503050406030204" pitchFamily="18" charset="0"/>
                            </a:rPr>
                            <m:t>𝐸</m:t>
                          </m:r>
                        </m:e>
                        <m:sub>
                          <m:r>
                            <a:rPr lang="en-US" altLang="ja-JP" b="0" i="1" smtClean="0">
                              <a:latin typeface="Cambria Math" panose="02040503050406030204" pitchFamily="18" charset="0"/>
                            </a:rPr>
                            <m:t>2</m:t>
                          </m:r>
                        </m:sub>
                      </m:sSub>
                    </m:oMath>
                  </m:oMathPara>
                </a14:m>
                <a:endParaRPr lang="ja-JP" altLang="en-US" dirty="0"/>
              </a:p>
            </p:txBody>
          </p:sp>
        </mc:Choice>
        <mc:Fallback xmlns="">
          <p:sp>
            <p:nvSpPr>
              <p:cNvPr id="78" name="正方形/長方形 77"/>
              <p:cNvSpPr>
                <a:spLocks noRot="1" noChangeAspect="1" noMove="1" noResize="1" noEditPoints="1" noAdjustHandles="1" noChangeArrowheads="1" noChangeShapeType="1" noTextEdit="1"/>
              </p:cNvSpPr>
              <p:nvPr/>
            </p:nvSpPr>
            <p:spPr>
              <a:xfrm>
                <a:off x="8045452" y="934900"/>
                <a:ext cx="488019" cy="369332"/>
              </a:xfrm>
              <a:prstGeom prst="rect">
                <a:avLst/>
              </a:prstGeom>
              <a:blipFill>
                <a:blip r:embed="rId7"/>
                <a:stretch>
                  <a:fillRect/>
                </a:stretch>
              </a:blipFill>
            </p:spPr>
            <p:txBody>
              <a:bodyPr/>
              <a:lstStyle/>
              <a:p>
                <a:r>
                  <a:rPr lang="ja-JP" altLang="en-US">
                    <a:noFill/>
                  </a:rPr>
                  <a:t> </a:t>
                </a:r>
              </a:p>
            </p:txBody>
          </p:sp>
        </mc:Fallback>
      </mc:AlternateContent>
      <p:cxnSp>
        <p:nvCxnSpPr>
          <p:cNvPr id="79" name="直線矢印コネクタ 78"/>
          <p:cNvCxnSpPr/>
          <p:nvPr/>
        </p:nvCxnSpPr>
        <p:spPr>
          <a:xfrm flipH="1">
            <a:off x="7374476" y="403536"/>
            <a:ext cx="1359025" cy="26302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80" name="直線矢印コネクタ 79"/>
          <p:cNvCxnSpPr/>
          <p:nvPr/>
        </p:nvCxnSpPr>
        <p:spPr>
          <a:xfrm flipH="1">
            <a:off x="8448991" y="395887"/>
            <a:ext cx="282042" cy="551147"/>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81" name="フリーフォーム 80"/>
          <p:cNvSpPr/>
          <p:nvPr/>
        </p:nvSpPr>
        <p:spPr>
          <a:xfrm rot="854609">
            <a:off x="8343616" y="526869"/>
            <a:ext cx="253432" cy="160464"/>
          </a:xfrm>
          <a:custGeom>
            <a:avLst/>
            <a:gdLst>
              <a:gd name="connsiteX0" fmla="*/ 0 w 276046"/>
              <a:gd name="connsiteY0" fmla="*/ 0 h 206828"/>
              <a:gd name="connsiteX1" fmla="*/ 54429 w 276046"/>
              <a:gd name="connsiteY1" fmla="*/ 130628 h 206828"/>
              <a:gd name="connsiteX2" fmla="*/ 87086 w 276046"/>
              <a:gd name="connsiteY2" fmla="*/ 163286 h 206828"/>
              <a:gd name="connsiteX3" fmla="*/ 152400 w 276046"/>
              <a:gd name="connsiteY3" fmla="*/ 195943 h 206828"/>
              <a:gd name="connsiteX4" fmla="*/ 261257 w 276046"/>
              <a:gd name="connsiteY4" fmla="*/ 195943 h 206828"/>
              <a:gd name="connsiteX5" fmla="*/ 272143 w 276046"/>
              <a:gd name="connsiteY5" fmla="*/ 206828 h 20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046" h="206828">
                <a:moveTo>
                  <a:pt x="0" y="0"/>
                </a:moveTo>
                <a:cubicBezTo>
                  <a:pt x="19957" y="51707"/>
                  <a:pt x="39915" y="103414"/>
                  <a:pt x="54429" y="130628"/>
                </a:cubicBezTo>
                <a:cubicBezTo>
                  <a:pt x="68943" y="157842"/>
                  <a:pt x="70758" y="152400"/>
                  <a:pt x="87086" y="163286"/>
                </a:cubicBezTo>
                <a:cubicBezTo>
                  <a:pt x="103415" y="174172"/>
                  <a:pt x="123372" y="190500"/>
                  <a:pt x="152400" y="195943"/>
                </a:cubicBezTo>
                <a:cubicBezTo>
                  <a:pt x="181428" y="201386"/>
                  <a:pt x="241300" y="194129"/>
                  <a:pt x="261257" y="195943"/>
                </a:cubicBezTo>
                <a:cubicBezTo>
                  <a:pt x="281214" y="197757"/>
                  <a:pt x="276678" y="202292"/>
                  <a:pt x="272143" y="2068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82" name="正方形/長方形 81"/>
              <p:cNvSpPr/>
              <p:nvPr/>
            </p:nvSpPr>
            <p:spPr>
              <a:xfrm>
                <a:off x="8037251" y="502775"/>
                <a:ext cx="385362"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𝜃</m:t>
                      </m:r>
                    </m:oMath>
                  </m:oMathPara>
                </a14:m>
                <a:endParaRPr lang="ja-JP" altLang="en-US" dirty="0"/>
              </a:p>
            </p:txBody>
          </p:sp>
        </mc:Choice>
        <mc:Fallback xmlns="">
          <p:sp>
            <p:nvSpPr>
              <p:cNvPr id="82" name="正方形/長方形 81"/>
              <p:cNvSpPr>
                <a:spLocks noRot="1" noChangeAspect="1" noMove="1" noResize="1" noEditPoints="1" noAdjustHandles="1" noChangeArrowheads="1" noChangeShapeType="1" noTextEdit="1"/>
              </p:cNvSpPr>
              <p:nvPr/>
            </p:nvSpPr>
            <p:spPr>
              <a:xfrm>
                <a:off x="8037251" y="502775"/>
                <a:ext cx="385362" cy="369332"/>
              </a:xfrm>
              <a:prstGeom prst="rect">
                <a:avLst/>
              </a:prstGeom>
              <a:blipFill>
                <a:blip r:embed="rId8"/>
                <a:stretch>
                  <a:fillRect/>
                </a:stretch>
              </a:blipFill>
            </p:spPr>
            <p:txBody>
              <a:bodyPr/>
              <a:lstStyle/>
              <a:p>
                <a:r>
                  <a:rPr lang="ja-JP" altLang="en-US">
                    <a:noFill/>
                  </a:rPr>
                  <a:t> </a:t>
                </a:r>
              </a:p>
            </p:txBody>
          </p:sp>
        </mc:Fallback>
      </mc:AlternateContent>
      <p:sp>
        <p:nvSpPr>
          <p:cNvPr id="83" name="テキスト ボックス 82"/>
          <p:cNvSpPr txBox="1"/>
          <p:nvPr/>
        </p:nvSpPr>
        <p:spPr>
          <a:xfrm>
            <a:off x="3423226" y="6313980"/>
            <a:ext cx="1010212" cy="400110"/>
          </a:xfrm>
          <a:prstGeom prst="rect">
            <a:avLst/>
          </a:prstGeom>
          <a:noFill/>
        </p:spPr>
        <p:txBody>
          <a:bodyPr wrap="none" rtlCol="0">
            <a:spAutoFit/>
          </a:bodyPr>
          <a:lstStyle/>
          <a:p>
            <a:pPr algn="ctr"/>
            <a:r>
              <a:rPr lang="en-US" altLang="ja-JP" sz="2000" dirty="0" smtClean="0">
                <a:ln>
                  <a:solidFill>
                    <a:srgbClr val="00B050"/>
                  </a:solidFill>
                </a:ln>
              </a:rPr>
              <a:t>contact</a:t>
            </a:r>
            <a:endParaRPr kumimoji="1" lang="ja-JP" altLang="en-US" sz="2000" dirty="0">
              <a:ln>
                <a:solidFill>
                  <a:srgbClr val="00B050"/>
                </a:solidFill>
              </a:ln>
            </a:endParaRPr>
          </a:p>
        </p:txBody>
      </p:sp>
      <p:sp>
        <p:nvSpPr>
          <p:cNvPr id="84" name="テキスト ボックス 83"/>
          <p:cNvSpPr txBox="1"/>
          <p:nvPr/>
        </p:nvSpPr>
        <p:spPr>
          <a:xfrm>
            <a:off x="6794136" y="6313980"/>
            <a:ext cx="1154483" cy="400110"/>
          </a:xfrm>
          <a:prstGeom prst="rect">
            <a:avLst/>
          </a:prstGeom>
          <a:noFill/>
        </p:spPr>
        <p:txBody>
          <a:bodyPr wrap="none" rtlCol="0">
            <a:spAutoFit/>
          </a:bodyPr>
          <a:lstStyle/>
          <a:p>
            <a:pPr algn="ctr"/>
            <a:r>
              <a:rPr kumimoji="1" lang="en-US" altLang="ja-JP" sz="2000" dirty="0" smtClean="0">
                <a:ln>
                  <a:solidFill>
                    <a:srgbClr val="FFFF00"/>
                  </a:solidFill>
                </a:ln>
              </a:rPr>
              <a:t>photonic</a:t>
            </a:r>
            <a:endParaRPr kumimoji="1" lang="ja-JP" altLang="en-US" sz="2000" dirty="0">
              <a:ln>
                <a:solidFill>
                  <a:srgbClr val="FFFF00"/>
                </a:solidFill>
              </a:ln>
            </a:endParaRPr>
          </a:p>
        </p:txBody>
      </p:sp>
      <mc:AlternateContent xmlns:mc="http://schemas.openxmlformats.org/markup-compatibility/2006" xmlns:a14="http://schemas.microsoft.com/office/drawing/2010/main">
        <mc:Choice Requires="a14">
          <p:sp>
            <p:nvSpPr>
              <p:cNvPr id="20" name="テキスト ボックス 19"/>
              <p:cNvSpPr txBox="1"/>
              <p:nvPr/>
            </p:nvSpPr>
            <p:spPr>
              <a:xfrm>
                <a:off x="2396662" y="2745967"/>
                <a:ext cx="3414268" cy="276999"/>
              </a:xfrm>
              <a:prstGeom prst="rect">
                <a:avLst/>
              </a:prstGeom>
              <a:noFill/>
            </p:spPr>
            <p:txBody>
              <a:bodyPr wrap="none" lIns="0" tIns="0" rIns="0" bIns="0" rtlCol="0">
                <a:spAutoFit/>
              </a:bodyPr>
              <a:lstStyle/>
              <a:p>
                <a14:m>
                  <m:oMath xmlns:m="http://schemas.openxmlformats.org/officeDocument/2006/math">
                    <m:sSub>
                      <m:sSubPr>
                        <m:ctrlPr>
                          <a:rPr lang="en-US" altLang="ja-JP" i="1" smtClean="0">
                            <a:latin typeface="Cambria Math" panose="02040503050406030204" pitchFamily="18" charset="0"/>
                          </a:rPr>
                        </m:ctrlPr>
                      </m:sSubPr>
                      <m:e>
                        <m:r>
                          <a:rPr lang="en-US" altLang="ja-JP" i="1">
                            <a:latin typeface="Cambria Math" panose="02040503050406030204" pitchFamily="18" charset="0"/>
                          </a:rPr>
                          <m:t>𝐸</m:t>
                        </m:r>
                      </m:e>
                      <m:sub>
                        <m:r>
                          <a:rPr lang="en-US" altLang="ja-JP" b="0" i="1" smtClean="0">
                            <a:latin typeface="Cambria Math" panose="02040503050406030204" pitchFamily="18" charset="0"/>
                          </a:rPr>
                          <m:t>1</m:t>
                        </m:r>
                      </m:sub>
                    </m:sSub>
                  </m:oMath>
                </a14:m>
                <a:r>
                  <a:rPr kumimoji="1" lang="en-US" altLang="ja-JP" b="0" dirty="0" smtClean="0"/>
                  <a:t> : energy of an emitted electron</a:t>
                </a:r>
              </a:p>
            </p:txBody>
          </p:sp>
        </mc:Choice>
        <mc:Fallback xmlns="">
          <p:sp>
            <p:nvSpPr>
              <p:cNvPr id="20" name="テキスト ボックス 19"/>
              <p:cNvSpPr txBox="1">
                <a:spLocks noRot="1" noChangeAspect="1" noMove="1" noResize="1" noEditPoints="1" noAdjustHandles="1" noChangeArrowheads="1" noChangeShapeType="1" noTextEdit="1"/>
              </p:cNvSpPr>
              <p:nvPr/>
            </p:nvSpPr>
            <p:spPr>
              <a:xfrm>
                <a:off x="2396662" y="2745967"/>
                <a:ext cx="3414268" cy="276999"/>
              </a:xfrm>
              <a:prstGeom prst="rect">
                <a:avLst/>
              </a:prstGeom>
              <a:blipFill>
                <a:blip r:embed="rId9"/>
                <a:stretch>
                  <a:fillRect l="-2321" t="-28261" r="-3393" b="-50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2" name="テキスト ボックス 21"/>
              <p:cNvSpPr txBox="1"/>
              <p:nvPr/>
            </p:nvSpPr>
            <p:spPr>
              <a:xfrm>
                <a:off x="2396662" y="3087171"/>
                <a:ext cx="4073551" cy="276999"/>
              </a:xfrm>
              <a:prstGeom prst="rect">
                <a:avLst/>
              </a:prstGeom>
              <a:noFill/>
            </p:spPr>
            <p:txBody>
              <a:bodyPr wrap="none" lIns="0" tIns="0" rIns="0" bIns="0" rtlCol="0">
                <a:spAutoFit/>
              </a:bodyPr>
              <a:lstStyle/>
              <a:p>
                <a14:m>
                  <m:oMath xmlns:m="http://schemas.openxmlformats.org/officeDocument/2006/math">
                    <m:r>
                      <a:rPr lang="en-US" altLang="ja-JP" b="0" i="1" smtClean="0">
                        <a:latin typeface="Cambria Math" panose="02040503050406030204" pitchFamily="18" charset="0"/>
                      </a:rPr>
                      <m:t>𝜃</m:t>
                    </m:r>
                  </m:oMath>
                </a14:m>
                <a:r>
                  <a:rPr kumimoji="1" lang="en-US" altLang="ja-JP" b="0" dirty="0" smtClean="0"/>
                  <a:t> : angle between two emitted electrons</a:t>
                </a:r>
              </a:p>
            </p:txBody>
          </p:sp>
        </mc:Choice>
        <mc:Fallback xmlns="">
          <p:sp>
            <p:nvSpPr>
              <p:cNvPr id="22" name="テキスト ボックス 21"/>
              <p:cNvSpPr txBox="1">
                <a:spLocks noRot="1" noChangeAspect="1" noMove="1" noResize="1" noEditPoints="1" noAdjustHandles="1" noChangeArrowheads="1" noChangeShapeType="1" noTextEdit="1"/>
              </p:cNvSpPr>
              <p:nvPr/>
            </p:nvSpPr>
            <p:spPr>
              <a:xfrm>
                <a:off x="2396662" y="3087171"/>
                <a:ext cx="4073551" cy="276999"/>
              </a:xfrm>
              <a:prstGeom prst="rect">
                <a:avLst/>
              </a:prstGeom>
              <a:blipFill>
                <a:blip r:embed="rId10"/>
                <a:stretch>
                  <a:fillRect l="-1946" t="-28261" r="-2695" b="-50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 name="テキスト ボックス 1"/>
              <p:cNvSpPr txBox="1"/>
              <p:nvPr/>
            </p:nvSpPr>
            <p:spPr>
              <a:xfrm>
                <a:off x="6094581" y="3681526"/>
                <a:ext cx="2526461" cy="276999"/>
              </a:xfrm>
              <a:prstGeom prst="rect">
                <a:avLst/>
              </a:prstGeom>
              <a:noFill/>
            </p:spPr>
            <p:txBody>
              <a:bodyPr wrap="none" lIns="0" tIns="0" rIns="0" bIns="0" rtlCol="0">
                <a:spAutoFit/>
              </a:bodyPr>
              <a:lstStyle/>
              <a:p>
                <a14:m>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𝑃</m:t>
                        </m:r>
                      </m:e>
                      <m:sub>
                        <m:r>
                          <a:rPr kumimoji="1" lang="en-US" altLang="ja-JP" b="0" i="1" smtClean="0">
                            <a:latin typeface="Cambria Math" panose="02040503050406030204" pitchFamily="18" charset="0"/>
                          </a:rPr>
                          <m:t>𝑙</m:t>
                        </m:r>
                      </m:sub>
                    </m:sSub>
                  </m:oMath>
                </a14:m>
                <a:r>
                  <a:rPr kumimoji="1" lang="ja-JP" altLang="en-US" dirty="0" smtClean="0"/>
                  <a:t> </a:t>
                </a:r>
                <a:r>
                  <a:rPr kumimoji="1" lang="en-US" altLang="ja-JP" dirty="0" smtClean="0"/>
                  <a:t>: Legendre polynomial</a:t>
                </a:r>
                <a:endParaRPr kumimoji="1" lang="ja-JP" altLang="en-US" dirty="0"/>
              </a:p>
            </p:txBody>
          </p:sp>
        </mc:Choice>
        <mc:Fallback xmlns="">
          <p:sp>
            <p:nvSpPr>
              <p:cNvPr id="2" name="テキスト ボックス 1"/>
              <p:cNvSpPr txBox="1">
                <a:spLocks noRot="1" noChangeAspect="1" noMove="1" noResize="1" noEditPoints="1" noAdjustHandles="1" noChangeArrowheads="1" noChangeShapeType="1" noTextEdit="1"/>
              </p:cNvSpPr>
              <p:nvPr/>
            </p:nvSpPr>
            <p:spPr>
              <a:xfrm>
                <a:off x="6094581" y="3681526"/>
                <a:ext cx="2526461" cy="276999"/>
              </a:xfrm>
              <a:prstGeom prst="rect">
                <a:avLst/>
              </a:prstGeom>
              <a:blipFill>
                <a:blip r:embed="rId11"/>
                <a:stretch>
                  <a:fillRect l="-3382" t="-28889" r="-5314" b="-51111"/>
                </a:stretch>
              </a:blipFill>
            </p:spPr>
            <p:txBody>
              <a:bodyPr/>
              <a:lstStyle/>
              <a:p>
                <a:r>
                  <a:rPr lang="ja-JP" altLang="en-US">
                    <a:noFill/>
                  </a:rPr>
                  <a:t> </a:t>
                </a:r>
              </a:p>
            </p:txBody>
          </p:sp>
        </mc:Fallback>
      </mc:AlternateContent>
      <p:sp>
        <p:nvSpPr>
          <p:cNvPr id="24" name="テキスト ボックス 23"/>
          <p:cNvSpPr txBox="1"/>
          <p:nvPr/>
        </p:nvSpPr>
        <p:spPr>
          <a:xfrm>
            <a:off x="3443364" y="369332"/>
            <a:ext cx="2257348" cy="584775"/>
          </a:xfrm>
          <a:prstGeom prst="rect">
            <a:avLst/>
          </a:prstGeom>
          <a:noFill/>
        </p:spPr>
        <p:txBody>
          <a:bodyPr wrap="none" rtlCol="0">
            <a:spAutoFit/>
          </a:bodyPr>
          <a:lstStyle/>
          <a:p>
            <a:pPr algn="ctr"/>
            <a:r>
              <a:rPr lang="en-US" altLang="ja-JP" sz="3200" b="1" dirty="0" smtClean="0"/>
              <a:t>Decay rate</a:t>
            </a:r>
            <a:endParaRPr kumimoji="1" lang="ja-JP" altLang="en-US" sz="3200" b="1" dirty="0"/>
          </a:p>
        </p:txBody>
      </p:sp>
      <p:sp>
        <p:nvSpPr>
          <p:cNvPr id="25" name="テキスト ボックス 24"/>
          <p:cNvSpPr txBox="1"/>
          <p:nvPr/>
        </p:nvSpPr>
        <p:spPr>
          <a:xfrm>
            <a:off x="0" y="0"/>
            <a:ext cx="1018227" cy="369332"/>
          </a:xfrm>
          <a:prstGeom prst="rect">
            <a:avLst/>
          </a:prstGeom>
          <a:noFill/>
        </p:spPr>
        <p:txBody>
          <a:bodyPr wrap="none" rtlCol="0">
            <a:spAutoFit/>
          </a:bodyPr>
          <a:lstStyle/>
          <a:p>
            <a:r>
              <a:rPr lang="en-US" altLang="ja-JP" b="1" dirty="0" smtClean="0"/>
              <a:t>Backup</a:t>
            </a:r>
            <a:endParaRPr kumimoji="1" lang="en-US" altLang="ja-JP" b="1" dirty="0" smtClean="0"/>
          </a:p>
        </p:txBody>
      </p:sp>
    </p:spTree>
    <p:extLst>
      <p:ext uri="{BB962C8B-B14F-4D97-AF65-F5344CB8AC3E}">
        <p14:creationId xmlns:p14="http://schemas.microsoft.com/office/powerpoint/2010/main" val="47801125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図 31"/>
          <p:cNvPicPr>
            <a:picLocks noChangeAspect="1"/>
          </p:cNvPicPr>
          <p:nvPr/>
        </p:nvPicPr>
        <p:blipFill rotWithShape="1">
          <a:blip r:embed="rId3">
            <a:extLst>
              <a:ext uri="{28A0092B-C50C-407E-A947-70E740481C1C}">
                <a14:useLocalDpi xmlns:a14="http://schemas.microsoft.com/office/drawing/2010/main" val="0"/>
              </a:ext>
            </a:extLst>
          </a:blip>
          <a:srcRect t="25931"/>
          <a:stretch/>
        </p:blipFill>
        <p:spPr>
          <a:xfrm>
            <a:off x="884605" y="3008758"/>
            <a:ext cx="3060844" cy="1698899"/>
          </a:xfrm>
          <a:prstGeom prst="rect">
            <a:avLst/>
          </a:prstGeom>
          <a:ln w="25400">
            <a:noFill/>
          </a:ln>
        </p:spPr>
      </p:pic>
      <p:pic>
        <p:nvPicPr>
          <p:cNvPr id="23" name="Picture 7"/>
          <p:cNvPicPr>
            <a:picLocks noChangeAspect="1" noChangeArrowheads="1"/>
          </p:cNvPicPr>
          <p:nvPr/>
        </p:nvPicPr>
        <p:blipFill rotWithShape="1">
          <a:blip r:embed="rId4">
            <a:extLst>
              <a:ext uri="{28A0092B-C50C-407E-A947-70E740481C1C}">
                <a14:useLocalDpi xmlns:a14="http://schemas.microsoft.com/office/drawing/2010/main" val="0"/>
              </a:ext>
            </a:extLst>
          </a:blip>
          <a:srcRect r="5719"/>
          <a:stretch/>
        </p:blipFill>
        <p:spPr bwMode="auto">
          <a:xfrm>
            <a:off x="884605" y="5095006"/>
            <a:ext cx="3009981" cy="1762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テキスト ボックス 2"/>
          <p:cNvSpPr txBox="1"/>
          <p:nvPr/>
        </p:nvSpPr>
        <p:spPr>
          <a:xfrm>
            <a:off x="277621" y="4718647"/>
            <a:ext cx="4812536" cy="400110"/>
          </a:xfrm>
          <a:prstGeom prst="rect">
            <a:avLst/>
          </a:prstGeom>
          <a:noFill/>
        </p:spPr>
        <p:txBody>
          <a:bodyPr wrap="none" rtlCol="0">
            <a:spAutoFit/>
          </a:bodyPr>
          <a:lstStyle/>
          <a:p>
            <a:pPr marL="180975" indent="-180975">
              <a:buClr>
                <a:schemeClr val="tx1"/>
              </a:buClr>
              <a:buFont typeface="Arial" panose="020B0604020202020204" pitchFamily="34" charset="0"/>
              <a:buChar char="•"/>
            </a:pPr>
            <a:r>
              <a:rPr lang="en-US" altLang="ja-JP" sz="2000" dirty="0" smtClean="0">
                <a:solidFill>
                  <a:srgbClr val="FF0000"/>
                </a:solidFill>
              </a:rPr>
              <a:t>enhanced</a:t>
            </a:r>
            <a:r>
              <a:rPr lang="en-US" altLang="ja-JP" sz="2000" dirty="0" smtClean="0"/>
              <a:t> in many theories beyond SM</a:t>
            </a:r>
            <a:endParaRPr lang="ja-JP" altLang="en-US" sz="2000" dirty="0"/>
          </a:p>
        </p:txBody>
      </p:sp>
      <p:sp>
        <p:nvSpPr>
          <p:cNvPr id="33" name="テキスト ボックス 32"/>
          <p:cNvSpPr txBox="1"/>
          <p:nvPr/>
        </p:nvSpPr>
        <p:spPr>
          <a:xfrm>
            <a:off x="601311" y="358815"/>
            <a:ext cx="7961410" cy="584775"/>
          </a:xfrm>
          <a:prstGeom prst="rect">
            <a:avLst/>
          </a:prstGeom>
          <a:noFill/>
        </p:spPr>
        <p:txBody>
          <a:bodyPr wrap="none" rtlCol="0">
            <a:spAutoFit/>
          </a:bodyPr>
          <a:lstStyle/>
          <a:p>
            <a:pPr algn="ctr"/>
            <a:r>
              <a:rPr lang="en-US" altLang="ja-JP" sz="3200" b="1" dirty="0" smtClean="0"/>
              <a:t>Charged Lepton Flavor Violation (CLFV)</a:t>
            </a:r>
            <a:endParaRPr kumimoji="1" lang="ja-JP" altLang="en-US" sz="3600" b="1" dirty="0"/>
          </a:p>
        </p:txBody>
      </p:sp>
      <p:sp>
        <p:nvSpPr>
          <p:cNvPr id="37" name="テキスト ボックス 36"/>
          <p:cNvSpPr txBox="1"/>
          <p:nvPr/>
        </p:nvSpPr>
        <p:spPr>
          <a:xfrm>
            <a:off x="277621" y="2557876"/>
            <a:ext cx="5338321" cy="400110"/>
          </a:xfrm>
          <a:prstGeom prst="rect">
            <a:avLst/>
          </a:prstGeom>
          <a:noFill/>
        </p:spPr>
        <p:txBody>
          <a:bodyPr wrap="none" rtlCol="0">
            <a:spAutoFit/>
          </a:bodyPr>
          <a:lstStyle/>
          <a:p>
            <a:pPr marL="180975" indent="-180975">
              <a:buFont typeface="Arial" panose="020B0604020202020204" pitchFamily="34" charset="0"/>
              <a:buChar char="•"/>
            </a:pPr>
            <a:r>
              <a:rPr lang="en-US" altLang="ja-JP" sz="2000" dirty="0" smtClean="0"/>
              <a:t>contribution of neutrino mixing </a:t>
            </a:r>
            <a:r>
              <a:rPr lang="ja-JP" altLang="en-US" sz="2000" dirty="0" smtClean="0"/>
              <a:t>→</a:t>
            </a:r>
            <a:r>
              <a:rPr lang="en-US" altLang="ja-JP" sz="2000" dirty="0" smtClean="0"/>
              <a:t> </a:t>
            </a:r>
            <a:r>
              <a:rPr lang="en-US" altLang="ja-JP" sz="2000" dirty="0" smtClean="0">
                <a:solidFill>
                  <a:srgbClr val="0070C0"/>
                </a:solidFill>
              </a:rPr>
              <a:t>very</a:t>
            </a:r>
            <a:r>
              <a:rPr lang="en-US" altLang="ja-JP" sz="2000" dirty="0" smtClean="0"/>
              <a:t> </a:t>
            </a:r>
            <a:r>
              <a:rPr lang="en-US" altLang="ja-JP" sz="2000" dirty="0" smtClean="0">
                <a:solidFill>
                  <a:srgbClr val="0070C0"/>
                </a:solidFill>
              </a:rPr>
              <a:t>small</a:t>
            </a:r>
            <a:endParaRPr lang="ja-JP" altLang="en-US" sz="2000" dirty="0"/>
          </a:p>
        </p:txBody>
      </p:sp>
      <mc:AlternateContent xmlns:mc="http://schemas.openxmlformats.org/markup-compatibility/2006" xmlns:a14="http://schemas.microsoft.com/office/drawing/2010/main">
        <mc:Choice Requires="a14">
          <p:sp>
            <p:nvSpPr>
              <p:cNvPr id="41" name="テキスト ボックス 40"/>
              <p:cNvSpPr txBox="1"/>
              <p:nvPr/>
            </p:nvSpPr>
            <p:spPr>
              <a:xfrm>
                <a:off x="3321380" y="3294407"/>
                <a:ext cx="2489399" cy="40363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sty m:val="p"/>
                        </m:rPr>
                        <a:rPr lang="en-US" altLang="ja-JP" sz="2000" b="0" i="0" smtClean="0">
                          <a:latin typeface="Cambria Math" panose="02040503050406030204" pitchFamily="18" charset="0"/>
                        </a:rPr>
                        <m:t>Br</m:t>
                      </m:r>
                      <m:d>
                        <m:dPr>
                          <m:ctrlPr>
                            <a:rPr lang="en-US" altLang="ja-JP" sz="2000" b="0" i="1" smtClean="0">
                              <a:latin typeface="Cambria Math" panose="02040503050406030204" pitchFamily="18" charset="0"/>
                            </a:rPr>
                          </m:ctrlPr>
                        </m:dPr>
                        <m:e>
                          <m:r>
                            <a:rPr lang="en-US" altLang="ja-JP" sz="2000" b="0" i="1" smtClean="0">
                              <a:latin typeface="Cambria Math" panose="02040503050406030204" pitchFamily="18" charset="0"/>
                            </a:rPr>
                            <m:t>𝜇</m:t>
                          </m:r>
                          <m:r>
                            <a:rPr lang="en-US" altLang="ja-JP" sz="2000" b="0" i="1" smtClean="0">
                              <a:latin typeface="Cambria Math" panose="02040503050406030204" pitchFamily="18" charset="0"/>
                            </a:rPr>
                            <m:t>→</m:t>
                          </m:r>
                          <m:r>
                            <a:rPr lang="en-US" altLang="ja-JP" sz="2000" b="0" i="1" smtClean="0">
                              <a:latin typeface="Cambria Math" panose="02040503050406030204" pitchFamily="18" charset="0"/>
                            </a:rPr>
                            <m:t>𝑒</m:t>
                          </m:r>
                          <m:r>
                            <a:rPr lang="en-US" altLang="ja-JP" sz="2000" b="0" i="1" smtClean="0">
                              <a:latin typeface="Cambria Math" panose="02040503050406030204" pitchFamily="18" charset="0"/>
                            </a:rPr>
                            <m:t>𝛾</m:t>
                          </m:r>
                        </m:e>
                      </m:d>
                      <m:r>
                        <a:rPr lang="en-US" altLang="ja-JP" sz="2000" b="0" i="1" smtClean="0">
                          <a:latin typeface="Cambria Math" panose="02040503050406030204" pitchFamily="18" charset="0"/>
                          <a:ea typeface="Cambria Math" panose="02040503050406030204" pitchFamily="18" charset="0"/>
                        </a:rPr>
                        <m:t>≲</m:t>
                      </m:r>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10</m:t>
                          </m:r>
                        </m:e>
                        <m:sup>
                          <m:r>
                            <a:rPr lang="en-US" altLang="ja-JP" sz="2000" b="0" i="1" smtClean="0">
                              <a:latin typeface="Cambria Math" panose="02040503050406030204" pitchFamily="18" charset="0"/>
                            </a:rPr>
                            <m:t>−54</m:t>
                          </m:r>
                        </m:sup>
                      </m:sSup>
                    </m:oMath>
                  </m:oMathPara>
                </a14:m>
                <a:endParaRPr kumimoji="1" lang="ja-JP" altLang="en-US" sz="2000" dirty="0"/>
              </a:p>
            </p:txBody>
          </p:sp>
        </mc:Choice>
        <mc:Fallback xmlns="">
          <p:sp>
            <p:nvSpPr>
              <p:cNvPr id="41" name="テキスト ボックス 40"/>
              <p:cNvSpPr txBox="1">
                <a:spLocks noRot="1" noChangeAspect="1" noMove="1" noResize="1" noEditPoints="1" noAdjustHandles="1" noChangeArrowheads="1" noChangeShapeType="1" noTextEdit="1"/>
              </p:cNvSpPr>
              <p:nvPr/>
            </p:nvSpPr>
            <p:spPr>
              <a:xfrm>
                <a:off x="3321380" y="3294407"/>
                <a:ext cx="2489399" cy="403637"/>
              </a:xfrm>
              <a:prstGeom prst="rect">
                <a:avLst/>
              </a:prstGeom>
              <a:blipFill>
                <a:blip r:embed="rId5"/>
                <a:stretch>
                  <a:fillRect b="-5970"/>
                </a:stretch>
              </a:blipFill>
            </p:spPr>
            <p:txBody>
              <a:bodyPr/>
              <a:lstStyle/>
              <a:p>
                <a:r>
                  <a:rPr lang="ja-JP" altLang="en-US">
                    <a:noFill/>
                  </a:rPr>
                  <a:t> </a:t>
                </a:r>
              </a:p>
            </p:txBody>
          </p:sp>
        </mc:Fallback>
      </mc:AlternateContent>
      <p:sp>
        <p:nvSpPr>
          <p:cNvPr id="42" name="テキスト ボックス 41"/>
          <p:cNvSpPr txBox="1"/>
          <p:nvPr/>
        </p:nvSpPr>
        <p:spPr>
          <a:xfrm>
            <a:off x="4014180" y="4125339"/>
            <a:ext cx="4769254" cy="369332"/>
          </a:xfrm>
          <a:prstGeom prst="rect">
            <a:avLst/>
          </a:prstGeom>
          <a:noFill/>
        </p:spPr>
        <p:txBody>
          <a:bodyPr wrap="none" rtlCol="0">
            <a:spAutoFit/>
          </a:bodyPr>
          <a:lstStyle/>
          <a:p>
            <a:pPr marL="285750" indent="-285750">
              <a:buFont typeface="Wingdings" panose="05000000000000000000" pitchFamily="2" charset="2"/>
              <a:buChar char="ü"/>
            </a:pPr>
            <a:r>
              <a:rPr lang="en-US" altLang="ja-JP" dirty="0" smtClean="0"/>
              <a:t>cannot be observed by current technology</a:t>
            </a:r>
            <a:endParaRPr lang="ja-JP" altLang="en-US" sz="1600" dirty="0"/>
          </a:p>
        </p:txBody>
      </p:sp>
      <p:sp>
        <p:nvSpPr>
          <p:cNvPr id="46" name="角丸四角形 45"/>
          <p:cNvSpPr/>
          <p:nvPr/>
        </p:nvSpPr>
        <p:spPr>
          <a:xfrm>
            <a:off x="3373221" y="3270946"/>
            <a:ext cx="2385715" cy="450559"/>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テキスト ボックス 46"/>
          <p:cNvSpPr txBox="1"/>
          <p:nvPr/>
        </p:nvSpPr>
        <p:spPr>
          <a:xfrm>
            <a:off x="2945741" y="890723"/>
            <a:ext cx="3272563" cy="400110"/>
          </a:xfrm>
          <a:prstGeom prst="rect">
            <a:avLst/>
          </a:prstGeom>
          <a:noFill/>
        </p:spPr>
        <p:txBody>
          <a:bodyPr wrap="none" rtlCol="0">
            <a:spAutoFit/>
          </a:bodyPr>
          <a:lstStyle/>
          <a:p>
            <a:pPr algn="ctr"/>
            <a:r>
              <a:rPr lang="en-US" altLang="ja-JP" sz="2000" dirty="0" smtClean="0"/>
              <a:t>-</a:t>
            </a:r>
            <a:r>
              <a:rPr lang="ja-JP" altLang="en-US" sz="2000" dirty="0"/>
              <a:t> </a:t>
            </a:r>
            <a:r>
              <a:rPr lang="en-US" altLang="ja-JP" sz="2000" dirty="0" smtClean="0"/>
              <a:t>A probe for new physics</a:t>
            </a:r>
            <a:r>
              <a:rPr lang="ja-JP" altLang="en-US" sz="2000" dirty="0" smtClean="0"/>
              <a:t> </a:t>
            </a:r>
            <a:r>
              <a:rPr lang="en-US" altLang="ja-JP" sz="2000" dirty="0" smtClean="0"/>
              <a:t>-</a:t>
            </a:r>
            <a:endParaRPr lang="ja-JP" altLang="en-US" sz="2000" dirty="0"/>
          </a:p>
        </p:txBody>
      </p:sp>
      <p:sp>
        <p:nvSpPr>
          <p:cNvPr id="24" name="テキスト ボックス 23"/>
          <p:cNvSpPr txBox="1"/>
          <p:nvPr/>
        </p:nvSpPr>
        <p:spPr>
          <a:xfrm>
            <a:off x="741915" y="5173456"/>
            <a:ext cx="1141658" cy="338554"/>
          </a:xfrm>
          <a:prstGeom prst="rect">
            <a:avLst/>
          </a:prstGeom>
          <a:noFill/>
          <a:ln w="19050">
            <a:noFill/>
          </a:ln>
        </p:spPr>
        <p:txBody>
          <a:bodyPr wrap="none" rtlCol="0">
            <a:spAutoFit/>
          </a:bodyPr>
          <a:lstStyle/>
          <a:p>
            <a:pPr algn="ctr"/>
            <a:r>
              <a:rPr lang="en-US" altLang="ja-JP" sz="1600" dirty="0" smtClean="0"/>
              <a:t>e.g. SUSY</a:t>
            </a:r>
            <a:endParaRPr kumimoji="1" lang="ja-JP" altLang="en-US" sz="1600" dirty="0"/>
          </a:p>
        </p:txBody>
      </p:sp>
      <p:sp>
        <p:nvSpPr>
          <p:cNvPr id="25" name="テキスト ボックス 24"/>
          <p:cNvSpPr txBox="1"/>
          <p:nvPr/>
        </p:nvSpPr>
        <p:spPr>
          <a:xfrm>
            <a:off x="277621" y="2106994"/>
            <a:ext cx="2162772" cy="400110"/>
          </a:xfrm>
          <a:prstGeom prst="rect">
            <a:avLst/>
          </a:prstGeom>
          <a:noFill/>
        </p:spPr>
        <p:txBody>
          <a:bodyPr wrap="none" rtlCol="0">
            <a:spAutoFit/>
          </a:bodyPr>
          <a:lstStyle/>
          <a:p>
            <a:pPr marL="180975" indent="-180975">
              <a:buClr>
                <a:schemeClr val="tx1"/>
              </a:buClr>
              <a:buFont typeface="Arial" panose="020B0604020202020204" pitchFamily="34" charset="0"/>
              <a:buChar char="•"/>
            </a:pPr>
            <a:r>
              <a:rPr lang="en-US" altLang="ja-JP" sz="2000" dirty="0" smtClean="0">
                <a:solidFill>
                  <a:srgbClr val="0070C0"/>
                </a:solidFill>
              </a:rPr>
              <a:t>forbidden</a:t>
            </a:r>
            <a:r>
              <a:rPr lang="en-US" altLang="ja-JP" sz="2000" dirty="0" smtClean="0">
                <a:solidFill>
                  <a:srgbClr val="FF0000"/>
                </a:solidFill>
              </a:rPr>
              <a:t> </a:t>
            </a:r>
            <a:r>
              <a:rPr lang="en-US" altLang="ja-JP" sz="2000" dirty="0" smtClean="0"/>
              <a:t>in SM</a:t>
            </a:r>
            <a:endParaRPr lang="ja-JP" altLang="en-US" sz="2000" dirty="0"/>
          </a:p>
        </p:txBody>
      </p:sp>
      <p:sp>
        <p:nvSpPr>
          <p:cNvPr id="5" name="テキスト ボックス 4"/>
          <p:cNvSpPr txBox="1"/>
          <p:nvPr/>
        </p:nvSpPr>
        <p:spPr>
          <a:xfrm>
            <a:off x="4926267" y="5632932"/>
            <a:ext cx="4063933" cy="1015663"/>
          </a:xfrm>
          <a:prstGeom prst="rect">
            <a:avLst/>
          </a:prstGeom>
          <a:noFill/>
        </p:spPr>
        <p:txBody>
          <a:bodyPr wrap="none" rtlCol="0">
            <a:spAutoFit/>
          </a:bodyPr>
          <a:lstStyle/>
          <a:p>
            <a:pPr marL="342900" indent="-342900" algn="ctr">
              <a:buFont typeface="Wingdings" panose="05000000000000000000" pitchFamily="2" charset="2"/>
              <a:buChar char="ü"/>
            </a:pPr>
            <a:r>
              <a:rPr lang="en-US" altLang="ja-JP" sz="2000" dirty="0" smtClean="0"/>
              <a:t>Searches for CLFV can access</a:t>
            </a:r>
          </a:p>
          <a:p>
            <a:pPr algn="ctr"/>
            <a:r>
              <a:rPr lang="en-US" altLang="ja-JP" sz="2000" dirty="0" smtClean="0"/>
              <a:t>high energy physics</a:t>
            </a:r>
          </a:p>
          <a:p>
            <a:pPr algn="ctr"/>
            <a:r>
              <a:rPr lang="en-US" altLang="ja-JP" sz="2000" dirty="0" smtClean="0"/>
              <a:t>with little SM backgrounds.</a:t>
            </a:r>
            <a:endParaRPr kumimoji="1" lang="ja-JP" altLang="en-US" sz="2000" b="1" dirty="0">
              <a:effectLst>
                <a:outerShdw blurRad="38100" dist="38100" dir="2700000" algn="tl">
                  <a:srgbClr val="000000">
                    <a:alpha val="43137"/>
                  </a:srgbClr>
                </a:outerShdw>
              </a:effectLst>
            </a:endParaRPr>
          </a:p>
        </p:txBody>
      </p:sp>
      <mc:AlternateContent xmlns:mc="http://schemas.openxmlformats.org/markup-compatibility/2006" xmlns:a14="http://schemas.microsoft.com/office/drawing/2010/main">
        <mc:Choice Requires="a14">
          <p:sp>
            <p:nvSpPr>
              <p:cNvPr id="26" name="テキスト ボックス 25"/>
              <p:cNvSpPr txBox="1"/>
              <p:nvPr/>
            </p:nvSpPr>
            <p:spPr>
              <a:xfrm>
                <a:off x="116257" y="1619526"/>
                <a:ext cx="6151043" cy="400110"/>
              </a:xfrm>
              <a:prstGeom prst="rect">
                <a:avLst/>
              </a:prstGeom>
              <a:noFill/>
            </p:spPr>
            <p:txBody>
              <a:bodyPr wrap="none" rtlCol="0">
                <a:spAutoFit/>
              </a:bodyPr>
              <a:lstStyle/>
              <a:p>
                <a:pPr marL="342900" indent="-342900">
                  <a:buFont typeface="Wingdings" panose="05000000000000000000" pitchFamily="2" charset="2"/>
                  <a:buChar char="u"/>
                </a:pPr>
                <a:r>
                  <a:rPr lang="en-US" altLang="ja-JP" sz="2000" dirty="0"/>
                  <a:t>l</a:t>
                </a:r>
                <a:r>
                  <a:rPr lang="en-US" altLang="ja-JP" sz="2000" dirty="0" smtClean="0"/>
                  <a:t>epton flavor violation for charged lepton </a:t>
                </a:r>
                <a14:m>
                  <m:oMath xmlns:m="http://schemas.openxmlformats.org/officeDocument/2006/math">
                    <m:r>
                      <a:rPr lang="en-US" altLang="ja-JP" sz="2000" b="0" i="1" smtClean="0">
                        <a:latin typeface="Cambria Math" panose="02040503050406030204" pitchFamily="18" charset="0"/>
                      </a:rPr>
                      <m:t>=</m:t>
                    </m:r>
                  </m:oMath>
                </a14:m>
                <a:r>
                  <a:rPr lang="ja-JP" altLang="en-US" sz="2000" dirty="0" smtClean="0"/>
                  <a:t> </a:t>
                </a:r>
                <a:r>
                  <a:rPr lang="en-US" altLang="ja-JP" sz="2000" dirty="0" smtClean="0"/>
                  <a:t>CLFV</a:t>
                </a:r>
                <a:endParaRPr lang="ja-JP" altLang="en-US" sz="2000" dirty="0"/>
              </a:p>
            </p:txBody>
          </p:sp>
        </mc:Choice>
        <mc:Fallback xmlns="">
          <p:sp>
            <p:nvSpPr>
              <p:cNvPr id="26" name="テキスト ボックス 25"/>
              <p:cNvSpPr txBox="1">
                <a:spLocks noRot="1" noChangeAspect="1" noMove="1" noResize="1" noEditPoints="1" noAdjustHandles="1" noChangeArrowheads="1" noChangeShapeType="1" noTextEdit="1"/>
              </p:cNvSpPr>
              <p:nvPr/>
            </p:nvSpPr>
            <p:spPr>
              <a:xfrm>
                <a:off x="116257" y="1619526"/>
                <a:ext cx="6151043" cy="400110"/>
              </a:xfrm>
              <a:prstGeom prst="rect">
                <a:avLst/>
              </a:prstGeom>
              <a:blipFill>
                <a:blip r:embed="rId6"/>
                <a:stretch>
                  <a:fillRect l="-892" t="-7692" b="-29231"/>
                </a:stretch>
              </a:blipFill>
            </p:spPr>
            <p:txBody>
              <a:bodyPr/>
              <a:lstStyle/>
              <a:p>
                <a:r>
                  <a:rPr lang="ja-JP" altLang="en-US">
                    <a:noFill/>
                  </a:rPr>
                  <a:t> </a:t>
                </a:r>
              </a:p>
            </p:txBody>
          </p:sp>
        </mc:Fallback>
      </mc:AlternateContent>
      <p:sp>
        <p:nvSpPr>
          <p:cNvPr id="8" name="角丸四角形 7"/>
          <p:cNvSpPr/>
          <p:nvPr/>
        </p:nvSpPr>
        <p:spPr>
          <a:xfrm>
            <a:off x="5359236" y="1657673"/>
            <a:ext cx="712520" cy="30017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角丸四角形 1"/>
          <p:cNvSpPr/>
          <p:nvPr/>
        </p:nvSpPr>
        <p:spPr>
          <a:xfrm>
            <a:off x="4954140" y="5512010"/>
            <a:ext cx="3993070" cy="1239431"/>
          </a:xfrm>
          <a:prstGeom prst="roundRect">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34" name="テキスト ボックス 33"/>
              <p:cNvSpPr txBox="1"/>
              <p:nvPr/>
            </p:nvSpPr>
            <p:spPr>
              <a:xfrm>
                <a:off x="6485551" y="3725220"/>
                <a:ext cx="1943096" cy="369332"/>
              </a:xfrm>
              <a:prstGeom prst="rect">
                <a:avLst/>
              </a:prstGeom>
              <a:noFill/>
              <a:ln w="28575">
                <a:noFill/>
              </a:ln>
            </p:spPr>
            <p:txBody>
              <a:bodyPr wrap="none" rtlCol="0">
                <a:spAutoFit/>
              </a:bodyPr>
              <a:lstStyle/>
              <a:p>
                <a:pPr algn="ctr"/>
                <a14:m>
                  <m:oMathPara xmlns:m="http://schemas.openxmlformats.org/officeDocument/2006/math">
                    <m:oMathParaPr>
                      <m:jc m:val="centerGroup"/>
                    </m:oMathParaPr>
                    <m:oMath xmlns:m="http://schemas.openxmlformats.org/officeDocument/2006/math">
                      <m:r>
                        <m:rPr>
                          <m:sty m:val="p"/>
                        </m:rPr>
                        <a:rPr lang="en-US" altLang="ja-JP" i="1" smtClean="0">
                          <a:latin typeface="Cambria Math" panose="02040503050406030204" pitchFamily="18" charset="0"/>
                        </a:rPr>
                        <m:t>B</m:t>
                      </m:r>
                      <m:r>
                        <m:rPr>
                          <m:sty m:val="p"/>
                        </m:rPr>
                        <a:rPr lang="en-US" altLang="ja-JP" b="0" i="0" smtClean="0">
                          <a:latin typeface="Cambria Math" panose="02040503050406030204" pitchFamily="18" charset="0"/>
                        </a:rPr>
                        <m:t>r</m:t>
                      </m:r>
                      <m:r>
                        <a:rPr lang="en-US" altLang="ja-JP" b="0" i="1" smtClean="0">
                          <a:latin typeface="Cambria Math" panose="02040503050406030204" pitchFamily="18" charset="0"/>
                        </a:rPr>
                        <m:t>&lt;</m:t>
                      </m:r>
                      <m:sSup>
                        <m:sSupPr>
                          <m:ctrlPr>
                            <a:rPr lang="en-US" altLang="ja-JP" b="0" i="1" smtClean="0">
                              <a:latin typeface="Cambria Math" panose="02040503050406030204" pitchFamily="18" charset="0"/>
                            </a:rPr>
                          </m:ctrlPr>
                        </m:sSupPr>
                        <m:e>
                          <m:r>
                            <a:rPr lang="en-US" altLang="ja-JP" b="0" i="1" smtClean="0">
                              <a:latin typeface="Cambria Math" panose="02040503050406030204" pitchFamily="18" charset="0"/>
                            </a:rPr>
                            <m:t>4.2</m:t>
                          </m:r>
                          <m:r>
                            <a:rPr lang="en-US" altLang="ja-JP" b="0" i="1" smtClean="0">
                              <a:latin typeface="Cambria Math" panose="02040503050406030204" pitchFamily="18" charset="0"/>
                              <a:ea typeface="Cambria Math" panose="02040503050406030204" pitchFamily="18" charset="0"/>
                            </a:rPr>
                            <m:t>×</m:t>
                          </m:r>
                          <m:r>
                            <a:rPr lang="en-US" altLang="ja-JP" b="0" i="1" smtClean="0">
                              <a:latin typeface="Cambria Math" panose="02040503050406030204" pitchFamily="18" charset="0"/>
                            </a:rPr>
                            <m:t>10</m:t>
                          </m:r>
                        </m:e>
                        <m:sup>
                          <m:r>
                            <a:rPr lang="en-US" altLang="ja-JP" b="0" i="1" smtClean="0">
                              <a:latin typeface="Cambria Math" panose="02040503050406030204" pitchFamily="18" charset="0"/>
                            </a:rPr>
                            <m:t>−13</m:t>
                          </m:r>
                        </m:sup>
                      </m:sSup>
                    </m:oMath>
                  </m:oMathPara>
                </a14:m>
                <a:endParaRPr kumimoji="1" lang="ja-JP" altLang="en-US" sz="1400" dirty="0"/>
              </a:p>
            </p:txBody>
          </p:sp>
        </mc:Choice>
        <mc:Fallback xmlns="">
          <p:sp>
            <p:nvSpPr>
              <p:cNvPr id="34" name="テキスト ボックス 33"/>
              <p:cNvSpPr txBox="1">
                <a:spLocks noRot="1" noChangeAspect="1" noMove="1" noResize="1" noEditPoints="1" noAdjustHandles="1" noChangeArrowheads="1" noChangeShapeType="1" noTextEdit="1"/>
              </p:cNvSpPr>
              <p:nvPr/>
            </p:nvSpPr>
            <p:spPr>
              <a:xfrm>
                <a:off x="6485551" y="3725220"/>
                <a:ext cx="1943096" cy="369332"/>
              </a:xfrm>
              <a:prstGeom prst="rect">
                <a:avLst/>
              </a:prstGeom>
              <a:blipFill>
                <a:blip r:embed="rId7"/>
                <a:stretch>
                  <a:fillRect/>
                </a:stretch>
              </a:blipFill>
              <a:ln w="28575">
                <a:noFill/>
              </a:ln>
            </p:spPr>
            <p:txBody>
              <a:bodyPr/>
              <a:lstStyle/>
              <a:p>
                <a:r>
                  <a:rPr lang="ja-JP" altLang="en-US">
                    <a:noFill/>
                  </a:rPr>
                  <a:t> </a:t>
                </a:r>
              </a:p>
            </p:txBody>
          </p:sp>
        </mc:Fallback>
      </mc:AlternateContent>
      <p:sp>
        <p:nvSpPr>
          <p:cNvPr id="35" name="テキスト ボックス 34"/>
          <p:cNvSpPr txBox="1"/>
          <p:nvPr/>
        </p:nvSpPr>
        <p:spPr>
          <a:xfrm>
            <a:off x="6089961" y="3154720"/>
            <a:ext cx="2595582" cy="646331"/>
          </a:xfrm>
          <a:prstGeom prst="rect">
            <a:avLst/>
          </a:prstGeom>
          <a:noFill/>
        </p:spPr>
        <p:txBody>
          <a:bodyPr wrap="none" rtlCol="0">
            <a:spAutoFit/>
          </a:bodyPr>
          <a:lstStyle/>
          <a:p>
            <a:r>
              <a:rPr lang="en-US" altLang="ja-JP" dirty="0" smtClean="0"/>
              <a:t>cf. current experimental</a:t>
            </a:r>
          </a:p>
          <a:p>
            <a:pPr algn="r"/>
            <a:r>
              <a:rPr lang="en-US" altLang="ja-JP" dirty="0" smtClean="0"/>
              <a:t>upper limit</a:t>
            </a:r>
            <a:endParaRPr lang="ja-JP" altLang="en-US" sz="1600" dirty="0"/>
          </a:p>
        </p:txBody>
      </p:sp>
      <p:sp>
        <p:nvSpPr>
          <p:cNvPr id="7" name="角丸四角形吹き出し 6"/>
          <p:cNvSpPr/>
          <p:nvPr/>
        </p:nvSpPr>
        <p:spPr>
          <a:xfrm>
            <a:off x="6053450" y="3173766"/>
            <a:ext cx="2807298" cy="920311"/>
          </a:xfrm>
          <a:prstGeom prst="wedgeRoundRectCallout">
            <a:avLst>
              <a:gd name="adj1" fmla="val -61801"/>
              <a:gd name="adj2" fmla="val 1750"/>
              <a:gd name="adj3" fmla="val 16667"/>
            </a:avLst>
          </a:prstGeom>
          <a:no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347320233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9" name="テキスト ボックス 8"/>
              <p:cNvSpPr txBox="1"/>
              <p:nvPr/>
            </p:nvSpPr>
            <p:spPr>
              <a:xfrm>
                <a:off x="2565056" y="1736988"/>
                <a:ext cx="4261551" cy="461665"/>
              </a:xfrm>
              <a:prstGeom prst="rect">
                <a:avLst/>
              </a:prstGeom>
              <a:noFill/>
            </p:spPr>
            <p:txBody>
              <a:bodyPr wrap="none" rtlCol="0">
                <a:spAutoFit/>
              </a:bodyPr>
              <a:lstStyle/>
              <a:p>
                <a:pPr algn="ctr"/>
                <a:r>
                  <a:rPr kumimoji="1" lang="en-US" altLang="ja-JP" sz="2400" dirty="0" smtClean="0"/>
                  <a:t>angular distribution (</a:t>
                </a:r>
                <a14:m>
                  <m:oMath xmlns:m="http://schemas.openxmlformats.org/officeDocument/2006/math">
                    <m:r>
                      <m:rPr>
                        <m:sty m:val="p"/>
                      </m:rPr>
                      <a:rPr kumimoji="1" lang="en-US" altLang="ja-JP" sz="2400" b="0" i="1" smtClean="0">
                        <a:latin typeface="Cambria Math" panose="02040503050406030204" pitchFamily="18" charset="0"/>
                      </a:rPr>
                      <m:t>cos</m:t>
                    </m:r>
                    <m:r>
                      <a:rPr kumimoji="1" lang="en-US" altLang="ja-JP" sz="2400" b="0" i="1" smtClean="0">
                        <a:latin typeface="Cambria Math" panose="02040503050406030204" pitchFamily="18" charset="0"/>
                      </a:rPr>
                      <m:t>𝜃</m:t>
                    </m:r>
                    <m:r>
                      <a:rPr kumimoji="1" lang="en-US" altLang="ja-JP" sz="2400" b="0" i="1" smtClean="0">
                        <a:latin typeface="Cambria Math" panose="02040503050406030204" pitchFamily="18" charset="0"/>
                      </a:rPr>
                      <m:t>≈1</m:t>
                    </m:r>
                  </m:oMath>
                </a14:m>
                <a:r>
                  <a:rPr kumimoji="1" lang="en-US" altLang="ja-JP" sz="2400" dirty="0" smtClean="0"/>
                  <a:t>)</a:t>
                </a:r>
                <a:endParaRPr kumimoji="1" lang="ja-JP" altLang="en-US" sz="2400" dirty="0"/>
              </a:p>
            </p:txBody>
          </p:sp>
        </mc:Choice>
        <mc:Fallback xmlns="">
          <p:sp>
            <p:nvSpPr>
              <p:cNvPr id="9" name="テキスト ボックス 8"/>
              <p:cNvSpPr txBox="1">
                <a:spLocks noRot="1" noChangeAspect="1" noMove="1" noResize="1" noEditPoints="1" noAdjustHandles="1" noChangeArrowheads="1" noChangeShapeType="1" noTextEdit="1"/>
              </p:cNvSpPr>
              <p:nvPr/>
            </p:nvSpPr>
            <p:spPr>
              <a:xfrm>
                <a:off x="2565056" y="1736988"/>
                <a:ext cx="4261551" cy="461665"/>
              </a:xfrm>
              <a:prstGeom prst="rect">
                <a:avLst/>
              </a:prstGeom>
              <a:blipFill>
                <a:blip r:embed="rId3"/>
                <a:stretch>
                  <a:fillRect l="-1860" t="-9211" r="-1717" b="-30263"/>
                </a:stretch>
              </a:blipFill>
            </p:spPr>
            <p:txBody>
              <a:bodyPr/>
              <a:lstStyle/>
              <a:p>
                <a:r>
                  <a:rPr lang="ja-JP" altLang="en-US">
                    <a:noFill/>
                  </a:rPr>
                  <a:t> </a:t>
                </a:r>
              </a:p>
            </p:txBody>
          </p:sp>
        </mc:Fallback>
      </mc:AlternateContent>
      <p:grpSp>
        <p:nvGrpSpPr>
          <p:cNvPr id="3" name="Group 4"/>
          <p:cNvGrpSpPr>
            <a:grpSpLocks noChangeAspect="1"/>
          </p:cNvGrpSpPr>
          <p:nvPr/>
        </p:nvGrpSpPr>
        <p:grpSpPr bwMode="auto">
          <a:xfrm>
            <a:off x="2249488" y="2278145"/>
            <a:ext cx="4560888" cy="3289300"/>
            <a:chOff x="1417" y="1263"/>
            <a:chExt cx="2873" cy="2072"/>
          </a:xfrm>
        </p:grpSpPr>
        <p:sp>
          <p:nvSpPr>
            <p:cNvPr id="7" name="Line 6"/>
            <p:cNvSpPr>
              <a:spLocks noChangeShapeType="1"/>
            </p:cNvSpPr>
            <p:nvPr/>
          </p:nvSpPr>
          <p:spPr bwMode="auto">
            <a:xfrm>
              <a:off x="1659" y="3194"/>
              <a:ext cx="27"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 name="Line 7"/>
            <p:cNvSpPr>
              <a:spLocks noChangeShapeType="1"/>
            </p:cNvSpPr>
            <p:nvPr/>
          </p:nvSpPr>
          <p:spPr bwMode="auto">
            <a:xfrm flipH="1">
              <a:off x="4239" y="3194"/>
              <a:ext cx="27"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0" name="Freeform 8"/>
            <p:cNvSpPr>
              <a:spLocks/>
            </p:cNvSpPr>
            <p:nvPr/>
          </p:nvSpPr>
          <p:spPr bwMode="auto">
            <a:xfrm>
              <a:off x="1417" y="3165"/>
              <a:ext cx="27" cy="75"/>
            </a:xfrm>
            <a:custGeom>
              <a:avLst/>
              <a:gdLst>
                <a:gd name="T0" fmla="*/ 55 w 55"/>
                <a:gd name="T1" fmla="*/ 150 h 150"/>
                <a:gd name="T2" fmla="*/ 34 w 55"/>
                <a:gd name="T3" fmla="*/ 150 h 150"/>
                <a:gd name="T4" fmla="*/ 34 w 55"/>
                <a:gd name="T5" fmla="*/ 32 h 150"/>
                <a:gd name="T6" fmla="*/ 28 w 55"/>
                <a:gd name="T7" fmla="*/ 38 h 150"/>
                <a:gd name="T8" fmla="*/ 19 w 55"/>
                <a:gd name="T9" fmla="*/ 46 h 150"/>
                <a:gd name="T10" fmla="*/ 9 w 55"/>
                <a:gd name="T11" fmla="*/ 51 h 150"/>
                <a:gd name="T12" fmla="*/ 0 w 55"/>
                <a:gd name="T13" fmla="*/ 55 h 150"/>
                <a:gd name="T14" fmla="*/ 0 w 55"/>
                <a:gd name="T15" fmla="*/ 36 h 150"/>
                <a:gd name="T16" fmla="*/ 13 w 55"/>
                <a:gd name="T17" fmla="*/ 28 h 150"/>
                <a:gd name="T18" fmla="*/ 26 w 55"/>
                <a:gd name="T19" fmla="*/ 19 h 150"/>
                <a:gd name="T20" fmla="*/ 36 w 55"/>
                <a:gd name="T21" fmla="*/ 9 h 150"/>
                <a:gd name="T22" fmla="*/ 41 w 55"/>
                <a:gd name="T23" fmla="*/ 0 h 150"/>
                <a:gd name="T24" fmla="*/ 55 w 55"/>
                <a:gd name="T25" fmla="*/ 0 h 150"/>
                <a:gd name="T26" fmla="*/ 55 w 55"/>
                <a:gd name="T2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50">
                  <a:moveTo>
                    <a:pt x="55" y="150"/>
                  </a:moveTo>
                  <a:lnTo>
                    <a:pt x="34" y="150"/>
                  </a:lnTo>
                  <a:lnTo>
                    <a:pt x="34" y="32"/>
                  </a:lnTo>
                  <a:lnTo>
                    <a:pt x="28" y="38"/>
                  </a:lnTo>
                  <a:lnTo>
                    <a:pt x="19" y="46"/>
                  </a:lnTo>
                  <a:lnTo>
                    <a:pt x="9" y="51"/>
                  </a:lnTo>
                  <a:lnTo>
                    <a:pt x="0" y="55"/>
                  </a:lnTo>
                  <a:lnTo>
                    <a:pt x="0" y="36"/>
                  </a:lnTo>
                  <a:lnTo>
                    <a:pt x="13" y="28"/>
                  </a:lnTo>
                  <a:lnTo>
                    <a:pt x="26" y="19"/>
                  </a:lnTo>
                  <a:lnTo>
                    <a:pt x="36" y="9"/>
                  </a:lnTo>
                  <a:lnTo>
                    <a:pt x="41" y="0"/>
                  </a:lnTo>
                  <a:lnTo>
                    <a:pt x="55" y="0"/>
                  </a:lnTo>
                  <a:lnTo>
                    <a:pt x="55" y="15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1" name="Freeform 9"/>
            <p:cNvSpPr>
              <a:spLocks noEditPoints="1"/>
            </p:cNvSpPr>
            <p:nvPr/>
          </p:nvSpPr>
          <p:spPr bwMode="auto">
            <a:xfrm>
              <a:off x="1468" y="3165"/>
              <a:ext cx="49" cy="76"/>
            </a:xfrm>
            <a:custGeom>
              <a:avLst/>
              <a:gdLst>
                <a:gd name="T0" fmla="*/ 0 w 98"/>
                <a:gd name="T1" fmla="*/ 76 h 152"/>
                <a:gd name="T2" fmla="*/ 2 w 98"/>
                <a:gd name="T3" fmla="*/ 51 h 152"/>
                <a:gd name="T4" fmla="*/ 6 w 98"/>
                <a:gd name="T5" fmla="*/ 32 h 152"/>
                <a:gd name="T6" fmla="*/ 10 w 98"/>
                <a:gd name="T7" fmla="*/ 23 h 152"/>
                <a:gd name="T8" fmla="*/ 16 w 98"/>
                <a:gd name="T9" fmla="*/ 13 h 152"/>
                <a:gd name="T10" fmla="*/ 21 w 98"/>
                <a:gd name="T11" fmla="*/ 8 h 152"/>
                <a:gd name="T12" fmla="*/ 31 w 98"/>
                <a:gd name="T13" fmla="*/ 4 h 152"/>
                <a:gd name="T14" fmla="*/ 38 w 98"/>
                <a:gd name="T15" fmla="*/ 0 h 152"/>
                <a:gd name="T16" fmla="*/ 50 w 98"/>
                <a:gd name="T17" fmla="*/ 0 h 152"/>
                <a:gd name="T18" fmla="*/ 61 w 98"/>
                <a:gd name="T19" fmla="*/ 0 h 152"/>
                <a:gd name="T20" fmla="*/ 71 w 98"/>
                <a:gd name="T21" fmla="*/ 4 h 152"/>
                <a:gd name="T22" fmla="*/ 77 w 98"/>
                <a:gd name="T23" fmla="*/ 8 h 152"/>
                <a:gd name="T24" fmla="*/ 82 w 98"/>
                <a:gd name="T25" fmla="*/ 13 h 152"/>
                <a:gd name="T26" fmla="*/ 86 w 98"/>
                <a:gd name="T27" fmla="*/ 17 h 152"/>
                <a:gd name="T28" fmla="*/ 92 w 98"/>
                <a:gd name="T29" fmla="*/ 28 h 152"/>
                <a:gd name="T30" fmla="*/ 96 w 98"/>
                <a:gd name="T31" fmla="*/ 40 h 152"/>
                <a:gd name="T32" fmla="*/ 98 w 98"/>
                <a:gd name="T33" fmla="*/ 55 h 152"/>
                <a:gd name="T34" fmla="*/ 98 w 98"/>
                <a:gd name="T35" fmla="*/ 76 h 152"/>
                <a:gd name="T36" fmla="*/ 98 w 98"/>
                <a:gd name="T37" fmla="*/ 99 h 152"/>
                <a:gd name="T38" fmla="*/ 94 w 98"/>
                <a:gd name="T39" fmla="*/ 118 h 152"/>
                <a:gd name="T40" fmla="*/ 88 w 98"/>
                <a:gd name="T41" fmla="*/ 129 h 152"/>
                <a:gd name="T42" fmla="*/ 84 w 98"/>
                <a:gd name="T43" fmla="*/ 137 h 152"/>
                <a:gd name="T44" fmla="*/ 77 w 98"/>
                <a:gd name="T45" fmla="*/ 143 h 152"/>
                <a:gd name="T46" fmla="*/ 69 w 98"/>
                <a:gd name="T47" fmla="*/ 148 h 152"/>
                <a:gd name="T48" fmla="*/ 59 w 98"/>
                <a:gd name="T49" fmla="*/ 150 h 152"/>
                <a:gd name="T50" fmla="*/ 50 w 98"/>
                <a:gd name="T51" fmla="*/ 152 h 152"/>
                <a:gd name="T52" fmla="*/ 31 w 98"/>
                <a:gd name="T53" fmla="*/ 148 h 152"/>
                <a:gd name="T54" fmla="*/ 16 w 98"/>
                <a:gd name="T55" fmla="*/ 137 h 152"/>
                <a:gd name="T56" fmla="*/ 6 w 98"/>
                <a:gd name="T57" fmla="*/ 122 h 152"/>
                <a:gd name="T58" fmla="*/ 2 w 98"/>
                <a:gd name="T59" fmla="*/ 101 h 152"/>
                <a:gd name="T60" fmla="*/ 0 w 98"/>
                <a:gd name="T61" fmla="*/ 76 h 152"/>
                <a:gd name="T62" fmla="*/ 19 w 98"/>
                <a:gd name="T63" fmla="*/ 76 h 152"/>
                <a:gd name="T64" fmla="*/ 21 w 98"/>
                <a:gd name="T65" fmla="*/ 97 h 152"/>
                <a:gd name="T66" fmla="*/ 23 w 98"/>
                <a:gd name="T67" fmla="*/ 112 h 152"/>
                <a:gd name="T68" fmla="*/ 29 w 98"/>
                <a:gd name="T69" fmla="*/ 124 h 152"/>
                <a:gd name="T70" fmla="*/ 35 w 98"/>
                <a:gd name="T71" fmla="*/ 129 h 152"/>
                <a:gd name="T72" fmla="*/ 42 w 98"/>
                <a:gd name="T73" fmla="*/ 133 h 152"/>
                <a:gd name="T74" fmla="*/ 50 w 98"/>
                <a:gd name="T75" fmla="*/ 135 h 152"/>
                <a:gd name="T76" fmla="*/ 58 w 98"/>
                <a:gd name="T77" fmla="*/ 133 h 152"/>
                <a:gd name="T78" fmla="*/ 65 w 98"/>
                <a:gd name="T79" fmla="*/ 129 h 152"/>
                <a:gd name="T80" fmla="*/ 71 w 98"/>
                <a:gd name="T81" fmla="*/ 124 h 152"/>
                <a:gd name="T82" fmla="*/ 75 w 98"/>
                <a:gd name="T83" fmla="*/ 112 h 152"/>
                <a:gd name="T84" fmla="*/ 78 w 98"/>
                <a:gd name="T85" fmla="*/ 97 h 152"/>
                <a:gd name="T86" fmla="*/ 78 w 98"/>
                <a:gd name="T87" fmla="*/ 76 h 152"/>
                <a:gd name="T88" fmla="*/ 78 w 98"/>
                <a:gd name="T89" fmla="*/ 55 h 152"/>
                <a:gd name="T90" fmla="*/ 75 w 98"/>
                <a:gd name="T91" fmla="*/ 38 h 152"/>
                <a:gd name="T92" fmla="*/ 71 w 98"/>
                <a:gd name="T93" fmla="*/ 28 h 152"/>
                <a:gd name="T94" fmla="*/ 65 w 98"/>
                <a:gd name="T95" fmla="*/ 21 h 152"/>
                <a:gd name="T96" fmla="*/ 58 w 98"/>
                <a:gd name="T97" fmla="*/ 17 h 152"/>
                <a:gd name="T98" fmla="*/ 50 w 98"/>
                <a:gd name="T99" fmla="*/ 17 h 152"/>
                <a:gd name="T100" fmla="*/ 42 w 98"/>
                <a:gd name="T101" fmla="*/ 17 h 152"/>
                <a:gd name="T102" fmla="*/ 35 w 98"/>
                <a:gd name="T103" fmla="*/ 21 h 152"/>
                <a:gd name="T104" fmla="*/ 29 w 98"/>
                <a:gd name="T105" fmla="*/ 27 h 152"/>
                <a:gd name="T106" fmla="*/ 23 w 98"/>
                <a:gd name="T107" fmla="*/ 38 h 152"/>
                <a:gd name="T108" fmla="*/ 21 w 98"/>
                <a:gd name="T109" fmla="*/ 55 h 152"/>
                <a:gd name="T110" fmla="*/ 19 w 98"/>
                <a:gd name="T111"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152">
                  <a:moveTo>
                    <a:pt x="0" y="76"/>
                  </a:moveTo>
                  <a:lnTo>
                    <a:pt x="2" y="51"/>
                  </a:lnTo>
                  <a:lnTo>
                    <a:pt x="6" y="32"/>
                  </a:lnTo>
                  <a:lnTo>
                    <a:pt x="10" y="23"/>
                  </a:lnTo>
                  <a:lnTo>
                    <a:pt x="16" y="13"/>
                  </a:lnTo>
                  <a:lnTo>
                    <a:pt x="21" y="8"/>
                  </a:lnTo>
                  <a:lnTo>
                    <a:pt x="31" y="4"/>
                  </a:lnTo>
                  <a:lnTo>
                    <a:pt x="38" y="0"/>
                  </a:lnTo>
                  <a:lnTo>
                    <a:pt x="50" y="0"/>
                  </a:lnTo>
                  <a:lnTo>
                    <a:pt x="61" y="0"/>
                  </a:lnTo>
                  <a:lnTo>
                    <a:pt x="71" y="4"/>
                  </a:lnTo>
                  <a:lnTo>
                    <a:pt x="77" y="8"/>
                  </a:lnTo>
                  <a:lnTo>
                    <a:pt x="82" y="13"/>
                  </a:lnTo>
                  <a:lnTo>
                    <a:pt x="86" y="17"/>
                  </a:lnTo>
                  <a:lnTo>
                    <a:pt x="92" y="28"/>
                  </a:lnTo>
                  <a:lnTo>
                    <a:pt x="96" y="40"/>
                  </a:lnTo>
                  <a:lnTo>
                    <a:pt x="98" y="55"/>
                  </a:lnTo>
                  <a:lnTo>
                    <a:pt x="98" y="76"/>
                  </a:lnTo>
                  <a:lnTo>
                    <a:pt x="98" y="99"/>
                  </a:lnTo>
                  <a:lnTo>
                    <a:pt x="94" y="118"/>
                  </a:lnTo>
                  <a:lnTo>
                    <a:pt x="88" y="129"/>
                  </a:lnTo>
                  <a:lnTo>
                    <a:pt x="84" y="137"/>
                  </a:lnTo>
                  <a:lnTo>
                    <a:pt x="77" y="143"/>
                  </a:lnTo>
                  <a:lnTo>
                    <a:pt x="69" y="148"/>
                  </a:lnTo>
                  <a:lnTo>
                    <a:pt x="59" y="150"/>
                  </a:lnTo>
                  <a:lnTo>
                    <a:pt x="50" y="152"/>
                  </a:lnTo>
                  <a:lnTo>
                    <a:pt x="31" y="148"/>
                  </a:lnTo>
                  <a:lnTo>
                    <a:pt x="16" y="137"/>
                  </a:lnTo>
                  <a:lnTo>
                    <a:pt x="6" y="122"/>
                  </a:lnTo>
                  <a:lnTo>
                    <a:pt x="2" y="101"/>
                  </a:lnTo>
                  <a:lnTo>
                    <a:pt x="0" y="76"/>
                  </a:lnTo>
                  <a:close/>
                  <a:moveTo>
                    <a:pt x="19" y="76"/>
                  </a:moveTo>
                  <a:lnTo>
                    <a:pt x="21" y="97"/>
                  </a:lnTo>
                  <a:lnTo>
                    <a:pt x="23" y="112"/>
                  </a:lnTo>
                  <a:lnTo>
                    <a:pt x="29" y="124"/>
                  </a:lnTo>
                  <a:lnTo>
                    <a:pt x="35" y="129"/>
                  </a:lnTo>
                  <a:lnTo>
                    <a:pt x="42" y="133"/>
                  </a:lnTo>
                  <a:lnTo>
                    <a:pt x="50" y="135"/>
                  </a:lnTo>
                  <a:lnTo>
                    <a:pt x="58" y="133"/>
                  </a:lnTo>
                  <a:lnTo>
                    <a:pt x="65" y="129"/>
                  </a:lnTo>
                  <a:lnTo>
                    <a:pt x="71" y="124"/>
                  </a:lnTo>
                  <a:lnTo>
                    <a:pt x="75" y="112"/>
                  </a:lnTo>
                  <a:lnTo>
                    <a:pt x="78" y="97"/>
                  </a:lnTo>
                  <a:lnTo>
                    <a:pt x="78" y="76"/>
                  </a:lnTo>
                  <a:lnTo>
                    <a:pt x="78" y="55"/>
                  </a:lnTo>
                  <a:lnTo>
                    <a:pt x="75" y="38"/>
                  </a:lnTo>
                  <a:lnTo>
                    <a:pt x="71" y="28"/>
                  </a:lnTo>
                  <a:lnTo>
                    <a:pt x="65" y="21"/>
                  </a:lnTo>
                  <a:lnTo>
                    <a:pt x="58" y="17"/>
                  </a:lnTo>
                  <a:lnTo>
                    <a:pt x="50" y="17"/>
                  </a:lnTo>
                  <a:lnTo>
                    <a:pt x="42" y="17"/>
                  </a:lnTo>
                  <a:lnTo>
                    <a:pt x="35" y="21"/>
                  </a:lnTo>
                  <a:lnTo>
                    <a:pt x="29" y="27"/>
                  </a:lnTo>
                  <a:lnTo>
                    <a:pt x="23" y="38"/>
                  </a:lnTo>
                  <a:lnTo>
                    <a:pt x="21" y="55"/>
                  </a:lnTo>
                  <a:lnTo>
                    <a:pt x="19" y="7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2" name="Rectangle 10"/>
            <p:cNvSpPr>
              <a:spLocks noChangeArrowheads="1"/>
            </p:cNvSpPr>
            <p:nvPr/>
          </p:nvSpPr>
          <p:spPr bwMode="auto">
            <a:xfrm>
              <a:off x="1524" y="3162"/>
              <a:ext cx="23"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3" name="Freeform 11"/>
            <p:cNvSpPr>
              <a:spLocks/>
            </p:cNvSpPr>
            <p:nvPr/>
          </p:nvSpPr>
          <p:spPr bwMode="auto">
            <a:xfrm>
              <a:off x="1553" y="3128"/>
              <a:ext cx="39" cy="61"/>
            </a:xfrm>
            <a:custGeom>
              <a:avLst/>
              <a:gdLst>
                <a:gd name="T0" fmla="*/ 0 w 78"/>
                <a:gd name="T1" fmla="*/ 87 h 122"/>
                <a:gd name="T2" fmla="*/ 15 w 78"/>
                <a:gd name="T3" fmla="*/ 85 h 122"/>
                <a:gd name="T4" fmla="*/ 17 w 78"/>
                <a:gd name="T5" fmla="*/ 93 h 122"/>
                <a:gd name="T6" fmla="*/ 19 w 78"/>
                <a:gd name="T7" fmla="*/ 97 h 122"/>
                <a:gd name="T8" fmla="*/ 23 w 78"/>
                <a:gd name="T9" fmla="*/ 101 h 122"/>
                <a:gd name="T10" fmla="*/ 27 w 78"/>
                <a:gd name="T11" fmla="*/ 104 h 122"/>
                <a:gd name="T12" fmla="*/ 32 w 78"/>
                <a:gd name="T13" fmla="*/ 106 h 122"/>
                <a:gd name="T14" fmla="*/ 38 w 78"/>
                <a:gd name="T15" fmla="*/ 106 h 122"/>
                <a:gd name="T16" fmla="*/ 46 w 78"/>
                <a:gd name="T17" fmla="*/ 106 h 122"/>
                <a:gd name="T18" fmla="*/ 51 w 78"/>
                <a:gd name="T19" fmla="*/ 102 h 122"/>
                <a:gd name="T20" fmla="*/ 57 w 78"/>
                <a:gd name="T21" fmla="*/ 99 h 122"/>
                <a:gd name="T22" fmla="*/ 61 w 78"/>
                <a:gd name="T23" fmla="*/ 93 h 122"/>
                <a:gd name="T24" fmla="*/ 63 w 78"/>
                <a:gd name="T25" fmla="*/ 87 h 122"/>
                <a:gd name="T26" fmla="*/ 63 w 78"/>
                <a:gd name="T27" fmla="*/ 80 h 122"/>
                <a:gd name="T28" fmla="*/ 63 w 78"/>
                <a:gd name="T29" fmla="*/ 72 h 122"/>
                <a:gd name="T30" fmla="*/ 61 w 78"/>
                <a:gd name="T31" fmla="*/ 64 h 122"/>
                <a:gd name="T32" fmla="*/ 57 w 78"/>
                <a:gd name="T33" fmla="*/ 59 h 122"/>
                <a:gd name="T34" fmla="*/ 51 w 78"/>
                <a:gd name="T35" fmla="*/ 55 h 122"/>
                <a:gd name="T36" fmla="*/ 46 w 78"/>
                <a:gd name="T37" fmla="*/ 53 h 122"/>
                <a:gd name="T38" fmla="*/ 38 w 78"/>
                <a:gd name="T39" fmla="*/ 53 h 122"/>
                <a:gd name="T40" fmla="*/ 32 w 78"/>
                <a:gd name="T41" fmla="*/ 53 h 122"/>
                <a:gd name="T42" fmla="*/ 27 w 78"/>
                <a:gd name="T43" fmla="*/ 55 h 122"/>
                <a:gd name="T44" fmla="*/ 21 w 78"/>
                <a:gd name="T45" fmla="*/ 59 h 122"/>
                <a:gd name="T46" fmla="*/ 17 w 78"/>
                <a:gd name="T47" fmla="*/ 62 h 122"/>
                <a:gd name="T48" fmla="*/ 2 w 78"/>
                <a:gd name="T49" fmla="*/ 61 h 122"/>
                <a:gd name="T50" fmla="*/ 13 w 78"/>
                <a:gd name="T51" fmla="*/ 0 h 122"/>
                <a:gd name="T52" fmla="*/ 72 w 78"/>
                <a:gd name="T53" fmla="*/ 0 h 122"/>
                <a:gd name="T54" fmla="*/ 72 w 78"/>
                <a:gd name="T55" fmla="*/ 17 h 122"/>
                <a:gd name="T56" fmla="*/ 27 w 78"/>
                <a:gd name="T57" fmla="*/ 17 h 122"/>
                <a:gd name="T58" fmla="*/ 21 w 78"/>
                <a:gd name="T59" fmla="*/ 47 h 122"/>
                <a:gd name="T60" fmla="*/ 28 w 78"/>
                <a:gd name="T61" fmla="*/ 42 h 122"/>
                <a:gd name="T62" fmla="*/ 36 w 78"/>
                <a:gd name="T63" fmla="*/ 40 h 122"/>
                <a:gd name="T64" fmla="*/ 42 w 78"/>
                <a:gd name="T65" fmla="*/ 38 h 122"/>
                <a:gd name="T66" fmla="*/ 51 w 78"/>
                <a:gd name="T67" fmla="*/ 40 h 122"/>
                <a:gd name="T68" fmla="*/ 61 w 78"/>
                <a:gd name="T69" fmla="*/ 43 h 122"/>
                <a:gd name="T70" fmla="*/ 68 w 78"/>
                <a:gd name="T71" fmla="*/ 49 h 122"/>
                <a:gd name="T72" fmla="*/ 74 w 78"/>
                <a:gd name="T73" fmla="*/ 57 h 122"/>
                <a:gd name="T74" fmla="*/ 78 w 78"/>
                <a:gd name="T75" fmla="*/ 66 h 122"/>
                <a:gd name="T76" fmla="*/ 78 w 78"/>
                <a:gd name="T77" fmla="*/ 78 h 122"/>
                <a:gd name="T78" fmla="*/ 78 w 78"/>
                <a:gd name="T79" fmla="*/ 87 h 122"/>
                <a:gd name="T80" fmla="*/ 74 w 78"/>
                <a:gd name="T81" fmla="*/ 97 h 122"/>
                <a:gd name="T82" fmla="*/ 68 w 78"/>
                <a:gd name="T83" fmla="*/ 106 h 122"/>
                <a:gd name="T84" fmla="*/ 55 w 78"/>
                <a:gd name="T85" fmla="*/ 118 h 122"/>
                <a:gd name="T86" fmla="*/ 38 w 78"/>
                <a:gd name="T87" fmla="*/ 122 h 122"/>
                <a:gd name="T88" fmla="*/ 28 w 78"/>
                <a:gd name="T89" fmla="*/ 120 h 122"/>
                <a:gd name="T90" fmla="*/ 19 w 78"/>
                <a:gd name="T91" fmla="*/ 116 h 122"/>
                <a:gd name="T92" fmla="*/ 11 w 78"/>
                <a:gd name="T93" fmla="*/ 112 h 122"/>
                <a:gd name="T94" fmla="*/ 6 w 78"/>
                <a:gd name="T95" fmla="*/ 104 h 122"/>
                <a:gd name="T96" fmla="*/ 2 w 78"/>
                <a:gd name="T97" fmla="*/ 97 h 122"/>
                <a:gd name="T98" fmla="*/ 0 w 78"/>
                <a:gd name="T99" fmla="*/ 8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122">
                  <a:moveTo>
                    <a:pt x="0" y="87"/>
                  </a:moveTo>
                  <a:lnTo>
                    <a:pt x="15" y="85"/>
                  </a:lnTo>
                  <a:lnTo>
                    <a:pt x="17" y="93"/>
                  </a:lnTo>
                  <a:lnTo>
                    <a:pt x="19" y="97"/>
                  </a:lnTo>
                  <a:lnTo>
                    <a:pt x="23" y="101"/>
                  </a:lnTo>
                  <a:lnTo>
                    <a:pt x="27" y="104"/>
                  </a:lnTo>
                  <a:lnTo>
                    <a:pt x="32" y="106"/>
                  </a:lnTo>
                  <a:lnTo>
                    <a:pt x="38" y="106"/>
                  </a:lnTo>
                  <a:lnTo>
                    <a:pt x="46" y="106"/>
                  </a:lnTo>
                  <a:lnTo>
                    <a:pt x="51" y="102"/>
                  </a:lnTo>
                  <a:lnTo>
                    <a:pt x="57" y="99"/>
                  </a:lnTo>
                  <a:lnTo>
                    <a:pt x="61" y="93"/>
                  </a:lnTo>
                  <a:lnTo>
                    <a:pt x="63" y="87"/>
                  </a:lnTo>
                  <a:lnTo>
                    <a:pt x="63" y="80"/>
                  </a:lnTo>
                  <a:lnTo>
                    <a:pt x="63" y="72"/>
                  </a:lnTo>
                  <a:lnTo>
                    <a:pt x="61" y="64"/>
                  </a:lnTo>
                  <a:lnTo>
                    <a:pt x="57" y="59"/>
                  </a:lnTo>
                  <a:lnTo>
                    <a:pt x="51" y="55"/>
                  </a:lnTo>
                  <a:lnTo>
                    <a:pt x="46" y="53"/>
                  </a:lnTo>
                  <a:lnTo>
                    <a:pt x="38" y="53"/>
                  </a:lnTo>
                  <a:lnTo>
                    <a:pt x="32" y="53"/>
                  </a:lnTo>
                  <a:lnTo>
                    <a:pt x="27" y="55"/>
                  </a:lnTo>
                  <a:lnTo>
                    <a:pt x="21" y="59"/>
                  </a:lnTo>
                  <a:lnTo>
                    <a:pt x="17" y="62"/>
                  </a:lnTo>
                  <a:lnTo>
                    <a:pt x="2" y="61"/>
                  </a:lnTo>
                  <a:lnTo>
                    <a:pt x="13" y="0"/>
                  </a:lnTo>
                  <a:lnTo>
                    <a:pt x="72" y="0"/>
                  </a:lnTo>
                  <a:lnTo>
                    <a:pt x="72" y="17"/>
                  </a:lnTo>
                  <a:lnTo>
                    <a:pt x="27" y="17"/>
                  </a:lnTo>
                  <a:lnTo>
                    <a:pt x="21" y="47"/>
                  </a:lnTo>
                  <a:lnTo>
                    <a:pt x="28" y="42"/>
                  </a:lnTo>
                  <a:lnTo>
                    <a:pt x="36" y="40"/>
                  </a:lnTo>
                  <a:lnTo>
                    <a:pt x="42" y="38"/>
                  </a:lnTo>
                  <a:lnTo>
                    <a:pt x="51" y="40"/>
                  </a:lnTo>
                  <a:lnTo>
                    <a:pt x="61" y="43"/>
                  </a:lnTo>
                  <a:lnTo>
                    <a:pt x="68" y="49"/>
                  </a:lnTo>
                  <a:lnTo>
                    <a:pt x="74" y="57"/>
                  </a:lnTo>
                  <a:lnTo>
                    <a:pt x="78" y="66"/>
                  </a:lnTo>
                  <a:lnTo>
                    <a:pt x="78" y="78"/>
                  </a:lnTo>
                  <a:lnTo>
                    <a:pt x="78" y="87"/>
                  </a:lnTo>
                  <a:lnTo>
                    <a:pt x="74" y="97"/>
                  </a:lnTo>
                  <a:lnTo>
                    <a:pt x="68" y="106"/>
                  </a:lnTo>
                  <a:lnTo>
                    <a:pt x="55" y="118"/>
                  </a:lnTo>
                  <a:lnTo>
                    <a:pt x="38" y="122"/>
                  </a:lnTo>
                  <a:lnTo>
                    <a:pt x="28" y="120"/>
                  </a:lnTo>
                  <a:lnTo>
                    <a:pt x="19" y="116"/>
                  </a:lnTo>
                  <a:lnTo>
                    <a:pt x="11" y="112"/>
                  </a:lnTo>
                  <a:lnTo>
                    <a:pt x="6" y="104"/>
                  </a:lnTo>
                  <a:lnTo>
                    <a:pt x="2" y="97"/>
                  </a:lnTo>
                  <a:lnTo>
                    <a:pt x="0" y="8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14" name="Line 12"/>
            <p:cNvSpPr>
              <a:spLocks noChangeShapeType="1"/>
            </p:cNvSpPr>
            <p:nvPr/>
          </p:nvSpPr>
          <p:spPr bwMode="auto">
            <a:xfrm>
              <a:off x="1659" y="3007"/>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5" name="Line 13"/>
            <p:cNvSpPr>
              <a:spLocks noChangeShapeType="1"/>
            </p:cNvSpPr>
            <p:nvPr/>
          </p:nvSpPr>
          <p:spPr bwMode="auto">
            <a:xfrm flipH="1">
              <a:off x="4252" y="3007"/>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6" name="Line 14"/>
            <p:cNvSpPr>
              <a:spLocks noChangeShapeType="1"/>
            </p:cNvSpPr>
            <p:nvPr/>
          </p:nvSpPr>
          <p:spPr bwMode="auto">
            <a:xfrm>
              <a:off x="1659" y="2898"/>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7" name="Line 15"/>
            <p:cNvSpPr>
              <a:spLocks noChangeShapeType="1"/>
            </p:cNvSpPr>
            <p:nvPr/>
          </p:nvSpPr>
          <p:spPr bwMode="auto">
            <a:xfrm flipH="1">
              <a:off x="4252" y="2898"/>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8" name="Line 16"/>
            <p:cNvSpPr>
              <a:spLocks noChangeShapeType="1"/>
            </p:cNvSpPr>
            <p:nvPr/>
          </p:nvSpPr>
          <p:spPr bwMode="auto">
            <a:xfrm>
              <a:off x="1659" y="2820"/>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9" name="Line 17"/>
            <p:cNvSpPr>
              <a:spLocks noChangeShapeType="1"/>
            </p:cNvSpPr>
            <p:nvPr/>
          </p:nvSpPr>
          <p:spPr bwMode="auto">
            <a:xfrm flipH="1">
              <a:off x="4252" y="2820"/>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0" name="Line 18"/>
            <p:cNvSpPr>
              <a:spLocks noChangeShapeType="1"/>
            </p:cNvSpPr>
            <p:nvPr/>
          </p:nvSpPr>
          <p:spPr bwMode="auto">
            <a:xfrm>
              <a:off x="1659" y="2760"/>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 name="Line 19"/>
            <p:cNvSpPr>
              <a:spLocks noChangeShapeType="1"/>
            </p:cNvSpPr>
            <p:nvPr/>
          </p:nvSpPr>
          <p:spPr bwMode="auto">
            <a:xfrm flipH="1">
              <a:off x="4252" y="2760"/>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2" name="Line 20"/>
            <p:cNvSpPr>
              <a:spLocks noChangeShapeType="1"/>
            </p:cNvSpPr>
            <p:nvPr/>
          </p:nvSpPr>
          <p:spPr bwMode="auto">
            <a:xfrm>
              <a:off x="1659" y="2711"/>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3" name="Line 21"/>
            <p:cNvSpPr>
              <a:spLocks noChangeShapeType="1"/>
            </p:cNvSpPr>
            <p:nvPr/>
          </p:nvSpPr>
          <p:spPr bwMode="auto">
            <a:xfrm flipH="1">
              <a:off x="4252" y="2711"/>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4" name="Line 22"/>
            <p:cNvSpPr>
              <a:spLocks noChangeShapeType="1"/>
            </p:cNvSpPr>
            <p:nvPr/>
          </p:nvSpPr>
          <p:spPr bwMode="auto">
            <a:xfrm>
              <a:off x="1659" y="2670"/>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5" name="Line 23"/>
            <p:cNvSpPr>
              <a:spLocks noChangeShapeType="1"/>
            </p:cNvSpPr>
            <p:nvPr/>
          </p:nvSpPr>
          <p:spPr bwMode="auto">
            <a:xfrm flipH="1">
              <a:off x="4252" y="2670"/>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6" name="Line 24"/>
            <p:cNvSpPr>
              <a:spLocks noChangeShapeType="1"/>
            </p:cNvSpPr>
            <p:nvPr/>
          </p:nvSpPr>
          <p:spPr bwMode="auto">
            <a:xfrm>
              <a:off x="1659" y="2634"/>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7" name="Line 25"/>
            <p:cNvSpPr>
              <a:spLocks noChangeShapeType="1"/>
            </p:cNvSpPr>
            <p:nvPr/>
          </p:nvSpPr>
          <p:spPr bwMode="auto">
            <a:xfrm flipH="1">
              <a:off x="4252" y="2634"/>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8" name="Line 26"/>
            <p:cNvSpPr>
              <a:spLocks noChangeShapeType="1"/>
            </p:cNvSpPr>
            <p:nvPr/>
          </p:nvSpPr>
          <p:spPr bwMode="auto">
            <a:xfrm>
              <a:off x="1659" y="2601"/>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9" name="Line 27"/>
            <p:cNvSpPr>
              <a:spLocks noChangeShapeType="1"/>
            </p:cNvSpPr>
            <p:nvPr/>
          </p:nvSpPr>
          <p:spPr bwMode="auto">
            <a:xfrm flipH="1">
              <a:off x="4252" y="2601"/>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0" name="Line 28"/>
            <p:cNvSpPr>
              <a:spLocks noChangeShapeType="1"/>
            </p:cNvSpPr>
            <p:nvPr/>
          </p:nvSpPr>
          <p:spPr bwMode="auto">
            <a:xfrm>
              <a:off x="1659" y="2573"/>
              <a:ext cx="27"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1" name="Line 29"/>
            <p:cNvSpPr>
              <a:spLocks noChangeShapeType="1"/>
            </p:cNvSpPr>
            <p:nvPr/>
          </p:nvSpPr>
          <p:spPr bwMode="auto">
            <a:xfrm flipH="1">
              <a:off x="4239" y="2573"/>
              <a:ext cx="27"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 name="Freeform 30"/>
            <p:cNvSpPr>
              <a:spLocks/>
            </p:cNvSpPr>
            <p:nvPr/>
          </p:nvSpPr>
          <p:spPr bwMode="auto">
            <a:xfrm>
              <a:off x="1417" y="2543"/>
              <a:ext cx="27" cy="75"/>
            </a:xfrm>
            <a:custGeom>
              <a:avLst/>
              <a:gdLst>
                <a:gd name="T0" fmla="*/ 55 w 55"/>
                <a:gd name="T1" fmla="*/ 151 h 151"/>
                <a:gd name="T2" fmla="*/ 34 w 55"/>
                <a:gd name="T3" fmla="*/ 151 h 151"/>
                <a:gd name="T4" fmla="*/ 34 w 55"/>
                <a:gd name="T5" fmla="*/ 32 h 151"/>
                <a:gd name="T6" fmla="*/ 28 w 55"/>
                <a:gd name="T7" fmla="*/ 40 h 151"/>
                <a:gd name="T8" fmla="*/ 19 w 55"/>
                <a:gd name="T9" fmla="*/ 46 h 151"/>
                <a:gd name="T10" fmla="*/ 9 w 55"/>
                <a:gd name="T11" fmla="*/ 52 h 151"/>
                <a:gd name="T12" fmla="*/ 0 w 55"/>
                <a:gd name="T13" fmla="*/ 55 h 151"/>
                <a:gd name="T14" fmla="*/ 0 w 55"/>
                <a:gd name="T15" fmla="*/ 38 h 151"/>
                <a:gd name="T16" fmla="*/ 13 w 55"/>
                <a:gd name="T17" fmla="*/ 29 h 151"/>
                <a:gd name="T18" fmla="*/ 26 w 55"/>
                <a:gd name="T19" fmla="*/ 19 h 151"/>
                <a:gd name="T20" fmla="*/ 36 w 55"/>
                <a:gd name="T21" fmla="*/ 10 h 151"/>
                <a:gd name="T22" fmla="*/ 41 w 55"/>
                <a:gd name="T23" fmla="*/ 0 h 151"/>
                <a:gd name="T24" fmla="*/ 55 w 55"/>
                <a:gd name="T25" fmla="*/ 0 h 151"/>
                <a:gd name="T26" fmla="*/ 55 w 55"/>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51">
                  <a:moveTo>
                    <a:pt x="55" y="151"/>
                  </a:moveTo>
                  <a:lnTo>
                    <a:pt x="34" y="151"/>
                  </a:lnTo>
                  <a:lnTo>
                    <a:pt x="34" y="32"/>
                  </a:lnTo>
                  <a:lnTo>
                    <a:pt x="28" y="40"/>
                  </a:lnTo>
                  <a:lnTo>
                    <a:pt x="19" y="46"/>
                  </a:lnTo>
                  <a:lnTo>
                    <a:pt x="9" y="52"/>
                  </a:lnTo>
                  <a:lnTo>
                    <a:pt x="0" y="55"/>
                  </a:lnTo>
                  <a:lnTo>
                    <a:pt x="0" y="38"/>
                  </a:lnTo>
                  <a:lnTo>
                    <a:pt x="13" y="29"/>
                  </a:lnTo>
                  <a:lnTo>
                    <a:pt x="26" y="19"/>
                  </a:lnTo>
                  <a:lnTo>
                    <a:pt x="36" y="10"/>
                  </a:lnTo>
                  <a:lnTo>
                    <a:pt x="41" y="0"/>
                  </a:lnTo>
                  <a:lnTo>
                    <a:pt x="55" y="0"/>
                  </a:lnTo>
                  <a:lnTo>
                    <a:pt x="55" y="15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3" name="Freeform 31"/>
            <p:cNvSpPr>
              <a:spLocks noEditPoints="1"/>
            </p:cNvSpPr>
            <p:nvPr/>
          </p:nvSpPr>
          <p:spPr bwMode="auto">
            <a:xfrm>
              <a:off x="1468" y="2543"/>
              <a:ext cx="49" cy="76"/>
            </a:xfrm>
            <a:custGeom>
              <a:avLst/>
              <a:gdLst>
                <a:gd name="T0" fmla="*/ 0 w 98"/>
                <a:gd name="T1" fmla="*/ 76 h 152"/>
                <a:gd name="T2" fmla="*/ 2 w 98"/>
                <a:gd name="T3" fmla="*/ 52 h 152"/>
                <a:gd name="T4" fmla="*/ 6 w 98"/>
                <a:gd name="T5" fmla="*/ 32 h 152"/>
                <a:gd name="T6" fmla="*/ 10 w 98"/>
                <a:gd name="T7" fmla="*/ 23 h 152"/>
                <a:gd name="T8" fmla="*/ 16 w 98"/>
                <a:gd name="T9" fmla="*/ 15 h 152"/>
                <a:gd name="T10" fmla="*/ 21 w 98"/>
                <a:gd name="T11" fmla="*/ 8 h 152"/>
                <a:gd name="T12" fmla="*/ 31 w 98"/>
                <a:gd name="T13" fmla="*/ 4 h 152"/>
                <a:gd name="T14" fmla="*/ 38 w 98"/>
                <a:gd name="T15" fmla="*/ 0 h 152"/>
                <a:gd name="T16" fmla="*/ 50 w 98"/>
                <a:gd name="T17" fmla="*/ 0 h 152"/>
                <a:gd name="T18" fmla="*/ 61 w 98"/>
                <a:gd name="T19" fmla="*/ 2 h 152"/>
                <a:gd name="T20" fmla="*/ 71 w 98"/>
                <a:gd name="T21" fmla="*/ 4 h 152"/>
                <a:gd name="T22" fmla="*/ 77 w 98"/>
                <a:gd name="T23" fmla="*/ 8 h 152"/>
                <a:gd name="T24" fmla="*/ 82 w 98"/>
                <a:gd name="T25" fmla="*/ 13 h 152"/>
                <a:gd name="T26" fmla="*/ 86 w 98"/>
                <a:gd name="T27" fmla="*/ 19 h 152"/>
                <a:gd name="T28" fmla="*/ 92 w 98"/>
                <a:gd name="T29" fmla="*/ 29 h 152"/>
                <a:gd name="T30" fmla="*/ 96 w 98"/>
                <a:gd name="T31" fmla="*/ 42 h 152"/>
                <a:gd name="T32" fmla="*/ 98 w 98"/>
                <a:gd name="T33" fmla="*/ 57 h 152"/>
                <a:gd name="T34" fmla="*/ 98 w 98"/>
                <a:gd name="T35" fmla="*/ 76 h 152"/>
                <a:gd name="T36" fmla="*/ 98 w 98"/>
                <a:gd name="T37" fmla="*/ 101 h 152"/>
                <a:gd name="T38" fmla="*/ 94 w 98"/>
                <a:gd name="T39" fmla="*/ 120 h 152"/>
                <a:gd name="T40" fmla="*/ 88 w 98"/>
                <a:gd name="T41" fmla="*/ 130 h 152"/>
                <a:gd name="T42" fmla="*/ 84 w 98"/>
                <a:gd name="T43" fmla="*/ 137 h 152"/>
                <a:gd name="T44" fmla="*/ 77 w 98"/>
                <a:gd name="T45" fmla="*/ 145 h 152"/>
                <a:gd name="T46" fmla="*/ 69 w 98"/>
                <a:gd name="T47" fmla="*/ 149 h 152"/>
                <a:gd name="T48" fmla="*/ 59 w 98"/>
                <a:gd name="T49" fmla="*/ 152 h 152"/>
                <a:gd name="T50" fmla="*/ 50 w 98"/>
                <a:gd name="T51" fmla="*/ 152 h 152"/>
                <a:gd name="T52" fmla="*/ 31 w 98"/>
                <a:gd name="T53" fmla="*/ 149 h 152"/>
                <a:gd name="T54" fmla="*/ 16 w 98"/>
                <a:gd name="T55" fmla="*/ 139 h 152"/>
                <a:gd name="T56" fmla="*/ 6 w 98"/>
                <a:gd name="T57" fmla="*/ 122 h 152"/>
                <a:gd name="T58" fmla="*/ 2 w 98"/>
                <a:gd name="T59" fmla="*/ 103 h 152"/>
                <a:gd name="T60" fmla="*/ 0 w 98"/>
                <a:gd name="T61" fmla="*/ 76 h 152"/>
                <a:gd name="T62" fmla="*/ 19 w 98"/>
                <a:gd name="T63" fmla="*/ 76 h 152"/>
                <a:gd name="T64" fmla="*/ 21 w 98"/>
                <a:gd name="T65" fmla="*/ 97 h 152"/>
                <a:gd name="T66" fmla="*/ 23 w 98"/>
                <a:gd name="T67" fmla="*/ 114 h 152"/>
                <a:gd name="T68" fmla="*/ 29 w 98"/>
                <a:gd name="T69" fmla="*/ 124 h 152"/>
                <a:gd name="T70" fmla="*/ 35 w 98"/>
                <a:gd name="T71" fmla="*/ 130 h 152"/>
                <a:gd name="T72" fmla="*/ 42 w 98"/>
                <a:gd name="T73" fmla="*/ 133 h 152"/>
                <a:gd name="T74" fmla="*/ 50 w 98"/>
                <a:gd name="T75" fmla="*/ 135 h 152"/>
                <a:gd name="T76" fmla="*/ 58 w 98"/>
                <a:gd name="T77" fmla="*/ 133 h 152"/>
                <a:gd name="T78" fmla="*/ 65 w 98"/>
                <a:gd name="T79" fmla="*/ 130 h 152"/>
                <a:gd name="T80" fmla="*/ 71 w 98"/>
                <a:gd name="T81" fmla="*/ 124 h 152"/>
                <a:gd name="T82" fmla="*/ 75 w 98"/>
                <a:gd name="T83" fmla="*/ 114 h 152"/>
                <a:gd name="T84" fmla="*/ 78 w 98"/>
                <a:gd name="T85" fmla="*/ 97 h 152"/>
                <a:gd name="T86" fmla="*/ 78 w 98"/>
                <a:gd name="T87" fmla="*/ 76 h 152"/>
                <a:gd name="T88" fmla="*/ 78 w 98"/>
                <a:gd name="T89" fmla="*/ 55 h 152"/>
                <a:gd name="T90" fmla="*/ 75 w 98"/>
                <a:gd name="T91" fmla="*/ 40 h 152"/>
                <a:gd name="T92" fmla="*/ 71 w 98"/>
                <a:gd name="T93" fmla="*/ 29 h 152"/>
                <a:gd name="T94" fmla="*/ 65 w 98"/>
                <a:gd name="T95" fmla="*/ 23 h 152"/>
                <a:gd name="T96" fmla="*/ 58 w 98"/>
                <a:gd name="T97" fmla="*/ 19 h 152"/>
                <a:gd name="T98" fmla="*/ 50 w 98"/>
                <a:gd name="T99" fmla="*/ 17 h 152"/>
                <a:gd name="T100" fmla="*/ 42 w 98"/>
                <a:gd name="T101" fmla="*/ 19 h 152"/>
                <a:gd name="T102" fmla="*/ 35 w 98"/>
                <a:gd name="T103" fmla="*/ 23 h 152"/>
                <a:gd name="T104" fmla="*/ 29 w 98"/>
                <a:gd name="T105" fmla="*/ 29 h 152"/>
                <a:gd name="T106" fmla="*/ 23 w 98"/>
                <a:gd name="T107" fmla="*/ 38 h 152"/>
                <a:gd name="T108" fmla="*/ 21 w 98"/>
                <a:gd name="T109" fmla="*/ 55 h 152"/>
                <a:gd name="T110" fmla="*/ 19 w 98"/>
                <a:gd name="T111"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152">
                  <a:moveTo>
                    <a:pt x="0" y="76"/>
                  </a:moveTo>
                  <a:lnTo>
                    <a:pt x="2" y="52"/>
                  </a:lnTo>
                  <a:lnTo>
                    <a:pt x="6" y="32"/>
                  </a:lnTo>
                  <a:lnTo>
                    <a:pt x="10" y="23"/>
                  </a:lnTo>
                  <a:lnTo>
                    <a:pt x="16" y="15"/>
                  </a:lnTo>
                  <a:lnTo>
                    <a:pt x="21" y="8"/>
                  </a:lnTo>
                  <a:lnTo>
                    <a:pt x="31" y="4"/>
                  </a:lnTo>
                  <a:lnTo>
                    <a:pt x="38" y="0"/>
                  </a:lnTo>
                  <a:lnTo>
                    <a:pt x="50" y="0"/>
                  </a:lnTo>
                  <a:lnTo>
                    <a:pt x="61" y="2"/>
                  </a:lnTo>
                  <a:lnTo>
                    <a:pt x="71" y="4"/>
                  </a:lnTo>
                  <a:lnTo>
                    <a:pt x="77" y="8"/>
                  </a:lnTo>
                  <a:lnTo>
                    <a:pt x="82" y="13"/>
                  </a:lnTo>
                  <a:lnTo>
                    <a:pt x="86" y="19"/>
                  </a:lnTo>
                  <a:lnTo>
                    <a:pt x="92" y="29"/>
                  </a:lnTo>
                  <a:lnTo>
                    <a:pt x="96" y="42"/>
                  </a:lnTo>
                  <a:lnTo>
                    <a:pt x="98" y="57"/>
                  </a:lnTo>
                  <a:lnTo>
                    <a:pt x="98" y="76"/>
                  </a:lnTo>
                  <a:lnTo>
                    <a:pt x="98" y="101"/>
                  </a:lnTo>
                  <a:lnTo>
                    <a:pt x="94" y="120"/>
                  </a:lnTo>
                  <a:lnTo>
                    <a:pt x="88" y="130"/>
                  </a:lnTo>
                  <a:lnTo>
                    <a:pt x="84" y="137"/>
                  </a:lnTo>
                  <a:lnTo>
                    <a:pt x="77" y="145"/>
                  </a:lnTo>
                  <a:lnTo>
                    <a:pt x="69" y="149"/>
                  </a:lnTo>
                  <a:lnTo>
                    <a:pt x="59" y="152"/>
                  </a:lnTo>
                  <a:lnTo>
                    <a:pt x="50" y="152"/>
                  </a:lnTo>
                  <a:lnTo>
                    <a:pt x="31" y="149"/>
                  </a:lnTo>
                  <a:lnTo>
                    <a:pt x="16" y="139"/>
                  </a:lnTo>
                  <a:lnTo>
                    <a:pt x="6" y="122"/>
                  </a:lnTo>
                  <a:lnTo>
                    <a:pt x="2" y="103"/>
                  </a:lnTo>
                  <a:lnTo>
                    <a:pt x="0" y="76"/>
                  </a:lnTo>
                  <a:close/>
                  <a:moveTo>
                    <a:pt x="19" y="76"/>
                  </a:moveTo>
                  <a:lnTo>
                    <a:pt x="21" y="97"/>
                  </a:lnTo>
                  <a:lnTo>
                    <a:pt x="23" y="114"/>
                  </a:lnTo>
                  <a:lnTo>
                    <a:pt x="29" y="124"/>
                  </a:lnTo>
                  <a:lnTo>
                    <a:pt x="35" y="130"/>
                  </a:lnTo>
                  <a:lnTo>
                    <a:pt x="42" y="133"/>
                  </a:lnTo>
                  <a:lnTo>
                    <a:pt x="50" y="135"/>
                  </a:lnTo>
                  <a:lnTo>
                    <a:pt x="58" y="133"/>
                  </a:lnTo>
                  <a:lnTo>
                    <a:pt x="65" y="130"/>
                  </a:lnTo>
                  <a:lnTo>
                    <a:pt x="71" y="124"/>
                  </a:lnTo>
                  <a:lnTo>
                    <a:pt x="75" y="114"/>
                  </a:lnTo>
                  <a:lnTo>
                    <a:pt x="78" y="97"/>
                  </a:lnTo>
                  <a:lnTo>
                    <a:pt x="78" y="76"/>
                  </a:lnTo>
                  <a:lnTo>
                    <a:pt x="78" y="55"/>
                  </a:lnTo>
                  <a:lnTo>
                    <a:pt x="75" y="40"/>
                  </a:lnTo>
                  <a:lnTo>
                    <a:pt x="71" y="29"/>
                  </a:lnTo>
                  <a:lnTo>
                    <a:pt x="65" y="23"/>
                  </a:lnTo>
                  <a:lnTo>
                    <a:pt x="58" y="19"/>
                  </a:lnTo>
                  <a:lnTo>
                    <a:pt x="50" y="17"/>
                  </a:lnTo>
                  <a:lnTo>
                    <a:pt x="42" y="19"/>
                  </a:lnTo>
                  <a:lnTo>
                    <a:pt x="35" y="23"/>
                  </a:lnTo>
                  <a:lnTo>
                    <a:pt x="29" y="29"/>
                  </a:lnTo>
                  <a:lnTo>
                    <a:pt x="23" y="38"/>
                  </a:lnTo>
                  <a:lnTo>
                    <a:pt x="21" y="55"/>
                  </a:lnTo>
                  <a:lnTo>
                    <a:pt x="19" y="7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4" name="Rectangle 32"/>
            <p:cNvSpPr>
              <a:spLocks noChangeArrowheads="1"/>
            </p:cNvSpPr>
            <p:nvPr/>
          </p:nvSpPr>
          <p:spPr bwMode="auto">
            <a:xfrm>
              <a:off x="1524" y="2540"/>
              <a:ext cx="23"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5" name="Freeform 33"/>
            <p:cNvSpPr>
              <a:spLocks noEditPoints="1"/>
            </p:cNvSpPr>
            <p:nvPr/>
          </p:nvSpPr>
          <p:spPr bwMode="auto">
            <a:xfrm>
              <a:off x="1550" y="2507"/>
              <a:ext cx="42" cy="59"/>
            </a:xfrm>
            <a:custGeom>
              <a:avLst/>
              <a:gdLst>
                <a:gd name="T0" fmla="*/ 55 w 84"/>
                <a:gd name="T1" fmla="*/ 118 h 118"/>
                <a:gd name="T2" fmla="*/ 55 w 84"/>
                <a:gd name="T3" fmla="*/ 89 h 118"/>
                <a:gd name="T4" fmla="*/ 0 w 84"/>
                <a:gd name="T5" fmla="*/ 89 h 118"/>
                <a:gd name="T6" fmla="*/ 0 w 84"/>
                <a:gd name="T7" fmla="*/ 74 h 118"/>
                <a:gd name="T8" fmla="*/ 59 w 84"/>
                <a:gd name="T9" fmla="*/ 0 h 118"/>
                <a:gd name="T10" fmla="*/ 71 w 84"/>
                <a:gd name="T11" fmla="*/ 0 h 118"/>
                <a:gd name="T12" fmla="*/ 71 w 84"/>
                <a:gd name="T13" fmla="*/ 74 h 118"/>
                <a:gd name="T14" fmla="*/ 84 w 84"/>
                <a:gd name="T15" fmla="*/ 74 h 118"/>
                <a:gd name="T16" fmla="*/ 84 w 84"/>
                <a:gd name="T17" fmla="*/ 89 h 118"/>
                <a:gd name="T18" fmla="*/ 71 w 84"/>
                <a:gd name="T19" fmla="*/ 89 h 118"/>
                <a:gd name="T20" fmla="*/ 71 w 84"/>
                <a:gd name="T21" fmla="*/ 118 h 118"/>
                <a:gd name="T22" fmla="*/ 55 w 84"/>
                <a:gd name="T23" fmla="*/ 118 h 118"/>
                <a:gd name="T24" fmla="*/ 55 w 84"/>
                <a:gd name="T25" fmla="*/ 74 h 118"/>
                <a:gd name="T26" fmla="*/ 55 w 84"/>
                <a:gd name="T27" fmla="*/ 28 h 118"/>
                <a:gd name="T28" fmla="*/ 19 w 84"/>
                <a:gd name="T29" fmla="*/ 74 h 118"/>
                <a:gd name="T30" fmla="*/ 55 w 84"/>
                <a:gd name="T31" fmla="*/ 7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118">
                  <a:moveTo>
                    <a:pt x="55" y="118"/>
                  </a:moveTo>
                  <a:lnTo>
                    <a:pt x="55" y="89"/>
                  </a:lnTo>
                  <a:lnTo>
                    <a:pt x="0" y="89"/>
                  </a:lnTo>
                  <a:lnTo>
                    <a:pt x="0" y="74"/>
                  </a:lnTo>
                  <a:lnTo>
                    <a:pt x="59" y="0"/>
                  </a:lnTo>
                  <a:lnTo>
                    <a:pt x="71" y="0"/>
                  </a:lnTo>
                  <a:lnTo>
                    <a:pt x="71" y="74"/>
                  </a:lnTo>
                  <a:lnTo>
                    <a:pt x="84" y="74"/>
                  </a:lnTo>
                  <a:lnTo>
                    <a:pt x="84" y="89"/>
                  </a:lnTo>
                  <a:lnTo>
                    <a:pt x="71" y="89"/>
                  </a:lnTo>
                  <a:lnTo>
                    <a:pt x="71" y="118"/>
                  </a:lnTo>
                  <a:lnTo>
                    <a:pt x="55" y="118"/>
                  </a:lnTo>
                  <a:close/>
                  <a:moveTo>
                    <a:pt x="55" y="74"/>
                  </a:moveTo>
                  <a:lnTo>
                    <a:pt x="55" y="28"/>
                  </a:lnTo>
                  <a:lnTo>
                    <a:pt x="19" y="74"/>
                  </a:lnTo>
                  <a:lnTo>
                    <a:pt x="55" y="74"/>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6" name="Line 34"/>
            <p:cNvSpPr>
              <a:spLocks noChangeShapeType="1"/>
            </p:cNvSpPr>
            <p:nvPr/>
          </p:nvSpPr>
          <p:spPr bwMode="auto">
            <a:xfrm>
              <a:off x="1659" y="2386"/>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7" name="Line 35"/>
            <p:cNvSpPr>
              <a:spLocks noChangeShapeType="1"/>
            </p:cNvSpPr>
            <p:nvPr/>
          </p:nvSpPr>
          <p:spPr bwMode="auto">
            <a:xfrm flipH="1">
              <a:off x="4252" y="2386"/>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8" name="Line 36"/>
            <p:cNvSpPr>
              <a:spLocks noChangeShapeType="1"/>
            </p:cNvSpPr>
            <p:nvPr/>
          </p:nvSpPr>
          <p:spPr bwMode="auto">
            <a:xfrm>
              <a:off x="1659" y="2276"/>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9" name="Line 37"/>
            <p:cNvSpPr>
              <a:spLocks noChangeShapeType="1"/>
            </p:cNvSpPr>
            <p:nvPr/>
          </p:nvSpPr>
          <p:spPr bwMode="auto">
            <a:xfrm flipH="1">
              <a:off x="4252" y="2276"/>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0" name="Line 38"/>
            <p:cNvSpPr>
              <a:spLocks noChangeShapeType="1"/>
            </p:cNvSpPr>
            <p:nvPr/>
          </p:nvSpPr>
          <p:spPr bwMode="auto">
            <a:xfrm>
              <a:off x="1659" y="2199"/>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1" name="Line 39"/>
            <p:cNvSpPr>
              <a:spLocks noChangeShapeType="1"/>
            </p:cNvSpPr>
            <p:nvPr/>
          </p:nvSpPr>
          <p:spPr bwMode="auto">
            <a:xfrm flipH="1">
              <a:off x="4252" y="2199"/>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2" name="Line 40"/>
            <p:cNvSpPr>
              <a:spLocks noChangeShapeType="1"/>
            </p:cNvSpPr>
            <p:nvPr/>
          </p:nvSpPr>
          <p:spPr bwMode="auto">
            <a:xfrm>
              <a:off x="1659" y="2138"/>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3" name="Line 41"/>
            <p:cNvSpPr>
              <a:spLocks noChangeShapeType="1"/>
            </p:cNvSpPr>
            <p:nvPr/>
          </p:nvSpPr>
          <p:spPr bwMode="auto">
            <a:xfrm flipH="1">
              <a:off x="4252" y="2138"/>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4" name="Line 42"/>
            <p:cNvSpPr>
              <a:spLocks noChangeShapeType="1"/>
            </p:cNvSpPr>
            <p:nvPr/>
          </p:nvSpPr>
          <p:spPr bwMode="auto">
            <a:xfrm>
              <a:off x="1659" y="2090"/>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5" name="Line 43"/>
            <p:cNvSpPr>
              <a:spLocks noChangeShapeType="1"/>
            </p:cNvSpPr>
            <p:nvPr/>
          </p:nvSpPr>
          <p:spPr bwMode="auto">
            <a:xfrm flipH="1">
              <a:off x="4252" y="2090"/>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6" name="Line 44"/>
            <p:cNvSpPr>
              <a:spLocks noChangeShapeType="1"/>
            </p:cNvSpPr>
            <p:nvPr/>
          </p:nvSpPr>
          <p:spPr bwMode="auto">
            <a:xfrm>
              <a:off x="1659" y="2048"/>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7" name="Line 45"/>
            <p:cNvSpPr>
              <a:spLocks noChangeShapeType="1"/>
            </p:cNvSpPr>
            <p:nvPr/>
          </p:nvSpPr>
          <p:spPr bwMode="auto">
            <a:xfrm flipH="1">
              <a:off x="4252" y="2048"/>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8" name="Line 46"/>
            <p:cNvSpPr>
              <a:spLocks noChangeShapeType="1"/>
            </p:cNvSpPr>
            <p:nvPr/>
          </p:nvSpPr>
          <p:spPr bwMode="auto">
            <a:xfrm>
              <a:off x="1659" y="2012"/>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49" name="Line 47"/>
            <p:cNvSpPr>
              <a:spLocks noChangeShapeType="1"/>
            </p:cNvSpPr>
            <p:nvPr/>
          </p:nvSpPr>
          <p:spPr bwMode="auto">
            <a:xfrm flipH="1">
              <a:off x="4252" y="2012"/>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0" name="Line 48"/>
            <p:cNvSpPr>
              <a:spLocks noChangeShapeType="1"/>
            </p:cNvSpPr>
            <p:nvPr/>
          </p:nvSpPr>
          <p:spPr bwMode="auto">
            <a:xfrm>
              <a:off x="1659" y="1980"/>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1" name="Line 49"/>
            <p:cNvSpPr>
              <a:spLocks noChangeShapeType="1"/>
            </p:cNvSpPr>
            <p:nvPr/>
          </p:nvSpPr>
          <p:spPr bwMode="auto">
            <a:xfrm flipH="1">
              <a:off x="4252" y="1980"/>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2" name="Line 50"/>
            <p:cNvSpPr>
              <a:spLocks noChangeShapeType="1"/>
            </p:cNvSpPr>
            <p:nvPr/>
          </p:nvSpPr>
          <p:spPr bwMode="auto">
            <a:xfrm>
              <a:off x="1659" y="1952"/>
              <a:ext cx="27"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3" name="Line 51"/>
            <p:cNvSpPr>
              <a:spLocks noChangeShapeType="1"/>
            </p:cNvSpPr>
            <p:nvPr/>
          </p:nvSpPr>
          <p:spPr bwMode="auto">
            <a:xfrm flipH="1">
              <a:off x="4239" y="1952"/>
              <a:ext cx="27"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4" name="Freeform 52"/>
            <p:cNvSpPr>
              <a:spLocks/>
            </p:cNvSpPr>
            <p:nvPr/>
          </p:nvSpPr>
          <p:spPr bwMode="auto">
            <a:xfrm>
              <a:off x="1417" y="1922"/>
              <a:ext cx="27" cy="75"/>
            </a:xfrm>
            <a:custGeom>
              <a:avLst/>
              <a:gdLst>
                <a:gd name="T0" fmla="*/ 55 w 55"/>
                <a:gd name="T1" fmla="*/ 151 h 151"/>
                <a:gd name="T2" fmla="*/ 34 w 55"/>
                <a:gd name="T3" fmla="*/ 151 h 151"/>
                <a:gd name="T4" fmla="*/ 34 w 55"/>
                <a:gd name="T5" fmla="*/ 33 h 151"/>
                <a:gd name="T6" fmla="*/ 28 w 55"/>
                <a:gd name="T7" fmla="*/ 40 h 151"/>
                <a:gd name="T8" fmla="*/ 19 w 55"/>
                <a:gd name="T9" fmla="*/ 46 h 151"/>
                <a:gd name="T10" fmla="*/ 9 w 55"/>
                <a:gd name="T11" fmla="*/ 52 h 151"/>
                <a:gd name="T12" fmla="*/ 0 w 55"/>
                <a:gd name="T13" fmla="*/ 55 h 151"/>
                <a:gd name="T14" fmla="*/ 0 w 55"/>
                <a:gd name="T15" fmla="*/ 36 h 151"/>
                <a:gd name="T16" fmla="*/ 13 w 55"/>
                <a:gd name="T17" fmla="*/ 29 h 151"/>
                <a:gd name="T18" fmla="*/ 26 w 55"/>
                <a:gd name="T19" fmla="*/ 19 h 151"/>
                <a:gd name="T20" fmla="*/ 36 w 55"/>
                <a:gd name="T21" fmla="*/ 10 h 151"/>
                <a:gd name="T22" fmla="*/ 41 w 55"/>
                <a:gd name="T23" fmla="*/ 0 h 151"/>
                <a:gd name="T24" fmla="*/ 55 w 55"/>
                <a:gd name="T25" fmla="*/ 0 h 151"/>
                <a:gd name="T26" fmla="*/ 55 w 55"/>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51">
                  <a:moveTo>
                    <a:pt x="55" y="151"/>
                  </a:moveTo>
                  <a:lnTo>
                    <a:pt x="34" y="151"/>
                  </a:lnTo>
                  <a:lnTo>
                    <a:pt x="34" y="33"/>
                  </a:lnTo>
                  <a:lnTo>
                    <a:pt x="28" y="40"/>
                  </a:lnTo>
                  <a:lnTo>
                    <a:pt x="19" y="46"/>
                  </a:lnTo>
                  <a:lnTo>
                    <a:pt x="9" y="52"/>
                  </a:lnTo>
                  <a:lnTo>
                    <a:pt x="0" y="55"/>
                  </a:lnTo>
                  <a:lnTo>
                    <a:pt x="0" y="36"/>
                  </a:lnTo>
                  <a:lnTo>
                    <a:pt x="13" y="29"/>
                  </a:lnTo>
                  <a:lnTo>
                    <a:pt x="26" y="19"/>
                  </a:lnTo>
                  <a:lnTo>
                    <a:pt x="36" y="10"/>
                  </a:lnTo>
                  <a:lnTo>
                    <a:pt x="41" y="0"/>
                  </a:lnTo>
                  <a:lnTo>
                    <a:pt x="55" y="0"/>
                  </a:lnTo>
                  <a:lnTo>
                    <a:pt x="55" y="15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5" name="Freeform 53"/>
            <p:cNvSpPr>
              <a:spLocks noEditPoints="1"/>
            </p:cNvSpPr>
            <p:nvPr/>
          </p:nvSpPr>
          <p:spPr bwMode="auto">
            <a:xfrm>
              <a:off x="1468" y="1922"/>
              <a:ext cx="49" cy="76"/>
            </a:xfrm>
            <a:custGeom>
              <a:avLst/>
              <a:gdLst>
                <a:gd name="T0" fmla="*/ 0 w 98"/>
                <a:gd name="T1" fmla="*/ 76 h 153"/>
                <a:gd name="T2" fmla="*/ 2 w 98"/>
                <a:gd name="T3" fmla="*/ 52 h 153"/>
                <a:gd name="T4" fmla="*/ 6 w 98"/>
                <a:gd name="T5" fmla="*/ 33 h 153"/>
                <a:gd name="T6" fmla="*/ 10 w 98"/>
                <a:gd name="T7" fmla="*/ 23 h 153"/>
                <a:gd name="T8" fmla="*/ 16 w 98"/>
                <a:gd name="T9" fmla="*/ 14 h 153"/>
                <a:gd name="T10" fmla="*/ 21 w 98"/>
                <a:gd name="T11" fmla="*/ 8 h 153"/>
                <a:gd name="T12" fmla="*/ 31 w 98"/>
                <a:gd name="T13" fmla="*/ 4 h 153"/>
                <a:gd name="T14" fmla="*/ 38 w 98"/>
                <a:gd name="T15" fmla="*/ 0 h 153"/>
                <a:gd name="T16" fmla="*/ 50 w 98"/>
                <a:gd name="T17" fmla="*/ 0 h 153"/>
                <a:gd name="T18" fmla="*/ 61 w 98"/>
                <a:gd name="T19" fmla="*/ 0 h 153"/>
                <a:gd name="T20" fmla="*/ 71 w 98"/>
                <a:gd name="T21" fmla="*/ 4 h 153"/>
                <a:gd name="T22" fmla="*/ 77 w 98"/>
                <a:gd name="T23" fmla="*/ 8 h 153"/>
                <a:gd name="T24" fmla="*/ 82 w 98"/>
                <a:gd name="T25" fmla="*/ 14 h 153"/>
                <a:gd name="T26" fmla="*/ 86 w 98"/>
                <a:gd name="T27" fmla="*/ 19 h 153"/>
                <a:gd name="T28" fmla="*/ 92 w 98"/>
                <a:gd name="T29" fmla="*/ 29 h 153"/>
                <a:gd name="T30" fmla="*/ 96 w 98"/>
                <a:gd name="T31" fmla="*/ 40 h 153"/>
                <a:gd name="T32" fmla="*/ 98 w 98"/>
                <a:gd name="T33" fmla="*/ 55 h 153"/>
                <a:gd name="T34" fmla="*/ 98 w 98"/>
                <a:gd name="T35" fmla="*/ 76 h 153"/>
                <a:gd name="T36" fmla="*/ 98 w 98"/>
                <a:gd name="T37" fmla="*/ 99 h 153"/>
                <a:gd name="T38" fmla="*/ 94 w 98"/>
                <a:gd name="T39" fmla="*/ 118 h 153"/>
                <a:gd name="T40" fmla="*/ 88 w 98"/>
                <a:gd name="T41" fmla="*/ 130 h 153"/>
                <a:gd name="T42" fmla="*/ 84 w 98"/>
                <a:gd name="T43" fmla="*/ 137 h 153"/>
                <a:gd name="T44" fmla="*/ 77 w 98"/>
                <a:gd name="T45" fmla="*/ 145 h 153"/>
                <a:gd name="T46" fmla="*/ 69 w 98"/>
                <a:gd name="T47" fmla="*/ 149 h 153"/>
                <a:gd name="T48" fmla="*/ 59 w 98"/>
                <a:gd name="T49" fmla="*/ 151 h 153"/>
                <a:gd name="T50" fmla="*/ 50 w 98"/>
                <a:gd name="T51" fmla="*/ 153 h 153"/>
                <a:gd name="T52" fmla="*/ 31 w 98"/>
                <a:gd name="T53" fmla="*/ 149 h 153"/>
                <a:gd name="T54" fmla="*/ 16 w 98"/>
                <a:gd name="T55" fmla="*/ 137 h 153"/>
                <a:gd name="T56" fmla="*/ 6 w 98"/>
                <a:gd name="T57" fmla="*/ 122 h 153"/>
                <a:gd name="T58" fmla="*/ 2 w 98"/>
                <a:gd name="T59" fmla="*/ 101 h 153"/>
                <a:gd name="T60" fmla="*/ 0 w 98"/>
                <a:gd name="T61" fmla="*/ 76 h 153"/>
                <a:gd name="T62" fmla="*/ 19 w 98"/>
                <a:gd name="T63" fmla="*/ 76 h 153"/>
                <a:gd name="T64" fmla="*/ 21 w 98"/>
                <a:gd name="T65" fmla="*/ 97 h 153"/>
                <a:gd name="T66" fmla="*/ 23 w 98"/>
                <a:gd name="T67" fmla="*/ 114 h 153"/>
                <a:gd name="T68" fmla="*/ 29 w 98"/>
                <a:gd name="T69" fmla="*/ 124 h 153"/>
                <a:gd name="T70" fmla="*/ 35 w 98"/>
                <a:gd name="T71" fmla="*/ 130 h 153"/>
                <a:gd name="T72" fmla="*/ 42 w 98"/>
                <a:gd name="T73" fmla="*/ 134 h 153"/>
                <a:gd name="T74" fmla="*/ 50 w 98"/>
                <a:gd name="T75" fmla="*/ 135 h 153"/>
                <a:gd name="T76" fmla="*/ 58 w 98"/>
                <a:gd name="T77" fmla="*/ 134 h 153"/>
                <a:gd name="T78" fmla="*/ 65 w 98"/>
                <a:gd name="T79" fmla="*/ 130 h 153"/>
                <a:gd name="T80" fmla="*/ 71 w 98"/>
                <a:gd name="T81" fmla="*/ 124 h 153"/>
                <a:gd name="T82" fmla="*/ 75 w 98"/>
                <a:gd name="T83" fmla="*/ 113 h 153"/>
                <a:gd name="T84" fmla="*/ 78 w 98"/>
                <a:gd name="T85" fmla="*/ 97 h 153"/>
                <a:gd name="T86" fmla="*/ 78 w 98"/>
                <a:gd name="T87" fmla="*/ 76 h 153"/>
                <a:gd name="T88" fmla="*/ 78 w 98"/>
                <a:gd name="T89" fmla="*/ 55 h 153"/>
                <a:gd name="T90" fmla="*/ 75 w 98"/>
                <a:gd name="T91" fmla="*/ 40 h 153"/>
                <a:gd name="T92" fmla="*/ 71 w 98"/>
                <a:gd name="T93" fmla="*/ 29 h 153"/>
                <a:gd name="T94" fmla="*/ 65 w 98"/>
                <a:gd name="T95" fmla="*/ 23 h 153"/>
                <a:gd name="T96" fmla="*/ 58 w 98"/>
                <a:gd name="T97" fmla="*/ 19 h 153"/>
                <a:gd name="T98" fmla="*/ 50 w 98"/>
                <a:gd name="T99" fmla="*/ 17 h 153"/>
                <a:gd name="T100" fmla="*/ 42 w 98"/>
                <a:gd name="T101" fmla="*/ 17 h 153"/>
                <a:gd name="T102" fmla="*/ 35 w 98"/>
                <a:gd name="T103" fmla="*/ 21 h 153"/>
                <a:gd name="T104" fmla="*/ 29 w 98"/>
                <a:gd name="T105" fmla="*/ 27 h 153"/>
                <a:gd name="T106" fmla="*/ 23 w 98"/>
                <a:gd name="T107" fmla="*/ 38 h 153"/>
                <a:gd name="T108" fmla="*/ 21 w 98"/>
                <a:gd name="T109" fmla="*/ 55 h 153"/>
                <a:gd name="T110" fmla="*/ 19 w 98"/>
                <a:gd name="T111"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153">
                  <a:moveTo>
                    <a:pt x="0" y="76"/>
                  </a:moveTo>
                  <a:lnTo>
                    <a:pt x="2" y="52"/>
                  </a:lnTo>
                  <a:lnTo>
                    <a:pt x="6" y="33"/>
                  </a:lnTo>
                  <a:lnTo>
                    <a:pt x="10" y="23"/>
                  </a:lnTo>
                  <a:lnTo>
                    <a:pt x="16" y="14"/>
                  </a:lnTo>
                  <a:lnTo>
                    <a:pt x="21" y="8"/>
                  </a:lnTo>
                  <a:lnTo>
                    <a:pt x="31" y="4"/>
                  </a:lnTo>
                  <a:lnTo>
                    <a:pt x="38" y="0"/>
                  </a:lnTo>
                  <a:lnTo>
                    <a:pt x="50" y="0"/>
                  </a:lnTo>
                  <a:lnTo>
                    <a:pt x="61" y="0"/>
                  </a:lnTo>
                  <a:lnTo>
                    <a:pt x="71" y="4"/>
                  </a:lnTo>
                  <a:lnTo>
                    <a:pt x="77" y="8"/>
                  </a:lnTo>
                  <a:lnTo>
                    <a:pt x="82" y="14"/>
                  </a:lnTo>
                  <a:lnTo>
                    <a:pt x="86" y="19"/>
                  </a:lnTo>
                  <a:lnTo>
                    <a:pt x="92" y="29"/>
                  </a:lnTo>
                  <a:lnTo>
                    <a:pt x="96" y="40"/>
                  </a:lnTo>
                  <a:lnTo>
                    <a:pt x="98" y="55"/>
                  </a:lnTo>
                  <a:lnTo>
                    <a:pt x="98" y="76"/>
                  </a:lnTo>
                  <a:lnTo>
                    <a:pt x="98" y="99"/>
                  </a:lnTo>
                  <a:lnTo>
                    <a:pt x="94" y="118"/>
                  </a:lnTo>
                  <a:lnTo>
                    <a:pt x="88" y="130"/>
                  </a:lnTo>
                  <a:lnTo>
                    <a:pt x="84" y="137"/>
                  </a:lnTo>
                  <a:lnTo>
                    <a:pt x="77" y="145"/>
                  </a:lnTo>
                  <a:lnTo>
                    <a:pt x="69" y="149"/>
                  </a:lnTo>
                  <a:lnTo>
                    <a:pt x="59" y="151"/>
                  </a:lnTo>
                  <a:lnTo>
                    <a:pt x="50" y="153"/>
                  </a:lnTo>
                  <a:lnTo>
                    <a:pt x="31" y="149"/>
                  </a:lnTo>
                  <a:lnTo>
                    <a:pt x="16" y="137"/>
                  </a:lnTo>
                  <a:lnTo>
                    <a:pt x="6" y="122"/>
                  </a:lnTo>
                  <a:lnTo>
                    <a:pt x="2" y="101"/>
                  </a:lnTo>
                  <a:lnTo>
                    <a:pt x="0" y="76"/>
                  </a:lnTo>
                  <a:close/>
                  <a:moveTo>
                    <a:pt x="19" y="76"/>
                  </a:moveTo>
                  <a:lnTo>
                    <a:pt x="21" y="97"/>
                  </a:lnTo>
                  <a:lnTo>
                    <a:pt x="23" y="114"/>
                  </a:lnTo>
                  <a:lnTo>
                    <a:pt x="29" y="124"/>
                  </a:lnTo>
                  <a:lnTo>
                    <a:pt x="35" y="130"/>
                  </a:lnTo>
                  <a:lnTo>
                    <a:pt x="42" y="134"/>
                  </a:lnTo>
                  <a:lnTo>
                    <a:pt x="50" y="135"/>
                  </a:lnTo>
                  <a:lnTo>
                    <a:pt x="58" y="134"/>
                  </a:lnTo>
                  <a:lnTo>
                    <a:pt x="65" y="130"/>
                  </a:lnTo>
                  <a:lnTo>
                    <a:pt x="71" y="124"/>
                  </a:lnTo>
                  <a:lnTo>
                    <a:pt x="75" y="113"/>
                  </a:lnTo>
                  <a:lnTo>
                    <a:pt x="78" y="97"/>
                  </a:lnTo>
                  <a:lnTo>
                    <a:pt x="78" y="76"/>
                  </a:lnTo>
                  <a:lnTo>
                    <a:pt x="78" y="55"/>
                  </a:lnTo>
                  <a:lnTo>
                    <a:pt x="75" y="40"/>
                  </a:lnTo>
                  <a:lnTo>
                    <a:pt x="71" y="29"/>
                  </a:lnTo>
                  <a:lnTo>
                    <a:pt x="65" y="23"/>
                  </a:lnTo>
                  <a:lnTo>
                    <a:pt x="58" y="19"/>
                  </a:lnTo>
                  <a:lnTo>
                    <a:pt x="50" y="17"/>
                  </a:lnTo>
                  <a:lnTo>
                    <a:pt x="42" y="17"/>
                  </a:lnTo>
                  <a:lnTo>
                    <a:pt x="35" y="21"/>
                  </a:lnTo>
                  <a:lnTo>
                    <a:pt x="29" y="27"/>
                  </a:lnTo>
                  <a:lnTo>
                    <a:pt x="23" y="38"/>
                  </a:lnTo>
                  <a:lnTo>
                    <a:pt x="21" y="55"/>
                  </a:lnTo>
                  <a:lnTo>
                    <a:pt x="19" y="7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6" name="Rectangle 54"/>
            <p:cNvSpPr>
              <a:spLocks noChangeArrowheads="1"/>
            </p:cNvSpPr>
            <p:nvPr/>
          </p:nvSpPr>
          <p:spPr bwMode="auto">
            <a:xfrm>
              <a:off x="1524" y="1919"/>
              <a:ext cx="23" cy="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7" name="Freeform 55"/>
            <p:cNvSpPr>
              <a:spLocks/>
            </p:cNvSpPr>
            <p:nvPr/>
          </p:nvSpPr>
          <p:spPr bwMode="auto">
            <a:xfrm>
              <a:off x="1553" y="1885"/>
              <a:ext cx="39" cy="61"/>
            </a:xfrm>
            <a:custGeom>
              <a:avLst/>
              <a:gdLst>
                <a:gd name="T0" fmla="*/ 15 w 78"/>
                <a:gd name="T1" fmla="*/ 86 h 122"/>
                <a:gd name="T2" fmla="*/ 21 w 78"/>
                <a:gd name="T3" fmla="*/ 99 h 122"/>
                <a:gd name="T4" fmla="*/ 28 w 78"/>
                <a:gd name="T5" fmla="*/ 105 h 122"/>
                <a:gd name="T6" fmla="*/ 38 w 78"/>
                <a:gd name="T7" fmla="*/ 107 h 122"/>
                <a:gd name="T8" fmla="*/ 51 w 78"/>
                <a:gd name="T9" fmla="*/ 105 h 122"/>
                <a:gd name="T10" fmla="*/ 61 w 78"/>
                <a:gd name="T11" fmla="*/ 95 h 122"/>
                <a:gd name="T12" fmla="*/ 63 w 78"/>
                <a:gd name="T13" fmla="*/ 84 h 122"/>
                <a:gd name="T14" fmla="*/ 61 w 78"/>
                <a:gd name="T15" fmla="*/ 72 h 122"/>
                <a:gd name="T16" fmla="*/ 51 w 78"/>
                <a:gd name="T17" fmla="*/ 63 h 122"/>
                <a:gd name="T18" fmla="*/ 40 w 78"/>
                <a:gd name="T19" fmla="*/ 61 h 122"/>
                <a:gd name="T20" fmla="*/ 30 w 78"/>
                <a:gd name="T21" fmla="*/ 63 h 122"/>
                <a:gd name="T22" fmla="*/ 34 w 78"/>
                <a:gd name="T23" fmla="*/ 48 h 122"/>
                <a:gd name="T24" fmla="*/ 49 w 78"/>
                <a:gd name="T25" fmla="*/ 44 h 122"/>
                <a:gd name="T26" fmla="*/ 55 w 78"/>
                <a:gd name="T27" fmla="*/ 36 h 122"/>
                <a:gd name="T28" fmla="*/ 55 w 78"/>
                <a:gd name="T29" fmla="*/ 23 h 122"/>
                <a:gd name="T30" fmla="*/ 47 w 78"/>
                <a:gd name="T31" fmla="*/ 15 h 122"/>
                <a:gd name="T32" fmla="*/ 38 w 78"/>
                <a:gd name="T33" fmla="*/ 13 h 122"/>
                <a:gd name="T34" fmla="*/ 25 w 78"/>
                <a:gd name="T35" fmla="*/ 17 h 122"/>
                <a:gd name="T36" fmla="*/ 19 w 78"/>
                <a:gd name="T37" fmla="*/ 27 h 122"/>
                <a:gd name="T38" fmla="*/ 2 w 78"/>
                <a:gd name="T39" fmla="*/ 30 h 122"/>
                <a:gd name="T40" fmla="*/ 7 w 78"/>
                <a:gd name="T41" fmla="*/ 13 h 122"/>
                <a:gd name="T42" fmla="*/ 21 w 78"/>
                <a:gd name="T43" fmla="*/ 2 h 122"/>
                <a:gd name="T44" fmla="*/ 38 w 78"/>
                <a:gd name="T45" fmla="*/ 0 h 122"/>
                <a:gd name="T46" fmla="*/ 55 w 78"/>
                <a:gd name="T47" fmla="*/ 4 h 122"/>
                <a:gd name="T48" fmla="*/ 67 w 78"/>
                <a:gd name="T49" fmla="*/ 15 h 122"/>
                <a:gd name="T50" fmla="*/ 72 w 78"/>
                <a:gd name="T51" fmla="*/ 28 h 122"/>
                <a:gd name="T52" fmla="*/ 67 w 78"/>
                <a:gd name="T53" fmla="*/ 44 h 122"/>
                <a:gd name="T54" fmla="*/ 55 w 78"/>
                <a:gd name="T55" fmla="*/ 53 h 122"/>
                <a:gd name="T56" fmla="*/ 67 w 78"/>
                <a:gd name="T57" fmla="*/ 59 h 122"/>
                <a:gd name="T58" fmla="*/ 76 w 78"/>
                <a:gd name="T59" fmla="*/ 68 h 122"/>
                <a:gd name="T60" fmla="*/ 78 w 78"/>
                <a:gd name="T61" fmla="*/ 84 h 122"/>
                <a:gd name="T62" fmla="*/ 74 w 78"/>
                <a:gd name="T63" fmla="*/ 103 h 122"/>
                <a:gd name="T64" fmla="*/ 61 w 78"/>
                <a:gd name="T65" fmla="*/ 114 h 122"/>
                <a:gd name="T66" fmla="*/ 47 w 78"/>
                <a:gd name="T67" fmla="*/ 120 h 122"/>
                <a:gd name="T68" fmla="*/ 28 w 78"/>
                <a:gd name="T69" fmla="*/ 120 h 122"/>
                <a:gd name="T70" fmla="*/ 11 w 78"/>
                <a:gd name="T71" fmla="*/ 112 h 122"/>
                <a:gd name="T72" fmla="*/ 2 w 78"/>
                <a:gd name="T73" fmla="*/ 9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122">
                  <a:moveTo>
                    <a:pt x="0" y="88"/>
                  </a:moveTo>
                  <a:lnTo>
                    <a:pt x="15" y="86"/>
                  </a:lnTo>
                  <a:lnTo>
                    <a:pt x="17" y="93"/>
                  </a:lnTo>
                  <a:lnTo>
                    <a:pt x="21" y="99"/>
                  </a:lnTo>
                  <a:lnTo>
                    <a:pt x="25" y="103"/>
                  </a:lnTo>
                  <a:lnTo>
                    <a:pt x="28" y="105"/>
                  </a:lnTo>
                  <a:lnTo>
                    <a:pt x="32" y="107"/>
                  </a:lnTo>
                  <a:lnTo>
                    <a:pt x="38" y="107"/>
                  </a:lnTo>
                  <a:lnTo>
                    <a:pt x="46" y="107"/>
                  </a:lnTo>
                  <a:lnTo>
                    <a:pt x="51" y="105"/>
                  </a:lnTo>
                  <a:lnTo>
                    <a:pt x="57" y="101"/>
                  </a:lnTo>
                  <a:lnTo>
                    <a:pt x="61" y="95"/>
                  </a:lnTo>
                  <a:lnTo>
                    <a:pt x="63" y="89"/>
                  </a:lnTo>
                  <a:lnTo>
                    <a:pt x="63" y="84"/>
                  </a:lnTo>
                  <a:lnTo>
                    <a:pt x="63" y="76"/>
                  </a:lnTo>
                  <a:lnTo>
                    <a:pt x="61" y="72"/>
                  </a:lnTo>
                  <a:lnTo>
                    <a:pt x="57" y="67"/>
                  </a:lnTo>
                  <a:lnTo>
                    <a:pt x="51" y="63"/>
                  </a:lnTo>
                  <a:lnTo>
                    <a:pt x="46" y="61"/>
                  </a:lnTo>
                  <a:lnTo>
                    <a:pt x="40" y="61"/>
                  </a:lnTo>
                  <a:lnTo>
                    <a:pt x="36" y="61"/>
                  </a:lnTo>
                  <a:lnTo>
                    <a:pt x="30" y="63"/>
                  </a:lnTo>
                  <a:lnTo>
                    <a:pt x="32" y="48"/>
                  </a:lnTo>
                  <a:lnTo>
                    <a:pt x="34" y="48"/>
                  </a:lnTo>
                  <a:lnTo>
                    <a:pt x="42" y="48"/>
                  </a:lnTo>
                  <a:lnTo>
                    <a:pt x="49" y="44"/>
                  </a:lnTo>
                  <a:lnTo>
                    <a:pt x="53" y="40"/>
                  </a:lnTo>
                  <a:lnTo>
                    <a:pt x="55" y="36"/>
                  </a:lnTo>
                  <a:lnTo>
                    <a:pt x="55" y="30"/>
                  </a:lnTo>
                  <a:lnTo>
                    <a:pt x="55" y="23"/>
                  </a:lnTo>
                  <a:lnTo>
                    <a:pt x="51" y="17"/>
                  </a:lnTo>
                  <a:lnTo>
                    <a:pt x="47" y="15"/>
                  </a:lnTo>
                  <a:lnTo>
                    <a:pt x="42" y="13"/>
                  </a:lnTo>
                  <a:lnTo>
                    <a:pt x="38" y="13"/>
                  </a:lnTo>
                  <a:lnTo>
                    <a:pt x="30" y="15"/>
                  </a:lnTo>
                  <a:lnTo>
                    <a:pt x="25" y="17"/>
                  </a:lnTo>
                  <a:lnTo>
                    <a:pt x="21" y="21"/>
                  </a:lnTo>
                  <a:lnTo>
                    <a:pt x="19" y="27"/>
                  </a:lnTo>
                  <a:lnTo>
                    <a:pt x="17" y="32"/>
                  </a:lnTo>
                  <a:lnTo>
                    <a:pt x="2" y="30"/>
                  </a:lnTo>
                  <a:lnTo>
                    <a:pt x="4" y="21"/>
                  </a:lnTo>
                  <a:lnTo>
                    <a:pt x="7" y="13"/>
                  </a:lnTo>
                  <a:lnTo>
                    <a:pt x="13" y="8"/>
                  </a:lnTo>
                  <a:lnTo>
                    <a:pt x="21" y="2"/>
                  </a:lnTo>
                  <a:lnTo>
                    <a:pt x="28" y="0"/>
                  </a:lnTo>
                  <a:lnTo>
                    <a:pt x="38" y="0"/>
                  </a:lnTo>
                  <a:lnTo>
                    <a:pt x="46" y="0"/>
                  </a:lnTo>
                  <a:lnTo>
                    <a:pt x="55" y="4"/>
                  </a:lnTo>
                  <a:lnTo>
                    <a:pt x="63" y="8"/>
                  </a:lnTo>
                  <a:lnTo>
                    <a:pt x="67" y="15"/>
                  </a:lnTo>
                  <a:lnTo>
                    <a:pt x="70" y="21"/>
                  </a:lnTo>
                  <a:lnTo>
                    <a:pt x="72" y="28"/>
                  </a:lnTo>
                  <a:lnTo>
                    <a:pt x="70" y="36"/>
                  </a:lnTo>
                  <a:lnTo>
                    <a:pt x="67" y="44"/>
                  </a:lnTo>
                  <a:lnTo>
                    <a:pt x="63" y="49"/>
                  </a:lnTo>
                  <a:lnTo>
                    <a:pt x="55" y="53"/>
                  </a:lnTo>
                  <a:lnTo>
                    <a:pt x="61" y="55"/>
                  </a:lnTo>
                  <a:lnTo>
                    <a:pt x="67" y="59"/>
                  </a:lnTo>
                  <a:lnTo>
                    <a:pt x="72" y="63"/>
                  </a:lnTo>
                  <a:lnTo>
                    <a:pt x="76" y="68"/>
                  </a:lnTo>
                  <a:lnTo>
                    <a:pt x="78" y="76"/>
                  </a:lnTo>
                  <a:lnTo>
                    <a:pt x="78" y="84"/>
                  </a:lnTo>
                  <a:lnTo>
                    <a:pt x="78" y="93"/>
                  </a:lnTo>
                  <a:lnTo>
                    <a:pt x="74" y="103"/>
                  </a:lnTo>
                  <a:lnTo>
                    <a:pt x="67" y="110"/>
                  </a:lnTo>
                  <a:lnTo>
                    <a:pt x="61" y="114"/>
                  </a:lnTo>
                  <a:lnTo>
                    <a:pt x="55" y="118"/>
                  </a:lnTo>
                  <a:lnTo>
                    <a:pt x="47" y="120"/>
                  </a:lnTo>
                  <a:lnTo>
                    <a:pt x="38" y="122"/>
                  </a:lnTo>
                  <a:lnTo>
                    <a:pt x="28" y="120"/>
                  </a:lnTo>
                  <a:lnTo>
                    <a:pt x="19" y="118"/>
                  </a:lnTo>
                  <a:lnTo>
                    <a:pt x="11" y="112"/>
                  </a:lnTo>
                  <a:lnTo>
                    <a:pt x="6" y="105"/>
                  </a:lnTo>
                  <a:lnTo>
                    <a:pt x="2" y="97"/>
                  </a:lnTo>
                  <a:lnTo>
                    <a:pt x="0" y="8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58" name="Line 56"/>
            <p:cNvSpPr>
              <a:spLocks noChangeShapeType="1"/>
            </p:cNvSpPr>
            <p:nvPr/>
          </p:nvSpPr>
          <p:spPr bwMode="auto">
            <a:xfrm>
              <a:off x="1659" y="1764"/>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59" name="Line 57"/>
            <p:cNvSpPr>
              <a:spLocks noChangeShapeType="1"/>
            </p:cNvSpPr>
            <p:nvPr/>
          </p:nvSpPr>
          <p:spPr bwMode="auto">
            <a:xfrm flipH="1">
              <a:off x="4252" y="1764"/>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0" name="Line 58"/>
            <p:cNvSpPr>
              <a:spLocks noChangeShapeType="1"/>
            </p:cNvSpPr>
            <p:nvPr/>
          </p:nvSpPr>
          <p:spPr bwMode="auto">
            <a:xfrm>
              <a:off x="1659" y="1654"/>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1" name="Line 59"/>
            <p:cNvSpPr>
              <a:spLocks noChangeShapeType="1"/>
            </p:cNvSpPr>
            <p:nvPr/>
          </p:nvSpPr>
          <p:spPr bwMode="auto">
            <a:xfrm flipH="1">
              <a:off x="4252" y="1654"/>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2" name="Line 60"/>
            <p:cNvSpPr>
              <a:spLocks noChangeShapeType="1"/>
            </p:cNvSpPr>
            <p:nvPr/>
          </p:nvSpPr>
          <p:spPr bwMode="auto">
            <a:xfrm>
              <a:off x="1659" y="1577"/>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3" name="Line 61"/>
            <p:cNvSpPr>
              <a:spLocks noChangeShapeType="1"/>
            </p:cNvSpPr>
            <p:nvPr/>
          </p:nvSpPr>
          <p:spPr bwMode="auto">
            <a:xfrm flipH="1">
              <a:off x="4252" y="1577"/>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4" name="Line 62"/>
            <p:cNvSpPr>
              <a:spLocks noChangeShapeType="1"/>
            </p:cNvSpPr>
            <p:nvPr/>
          </p:nvSpPr>
          <p:spPr bwMode="auto">
            <a:xfrm>
              <a:off x="1659" y="1517"/>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5" name="Line 63"/>
            <p:cNvSpPr>
              <a:spLocks noChangeShapeType="1"/>
            </p:cNvSpPr>
            <p:nvPr/>
          </p:nvSpPr>
          <p:spPr bwMode="auto">
            <a:xfrm flipH="1">
              <a:off x="4252" y="1517"/>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6" name="Line 64"/>
            <p:cNvSpPr>
              <a:spLocks noChangeShapeType="1"/>
            </p:cNvSpPr>
            <p:nvPr/>
          </p:nvSpPr>
          <p:spPr bwMode="auto">
            <a:xfrm>
              <a:off x="1659" y="1468"/>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7" name="Line 65"/>
            <p:cNvSpPr>
              <a:spLocks noChangeShapeType="1"/>
            </p:cNvSpPr>
            <p:nvPr/>
          </p:nvSpPr>
          <p:spPr bwMode="auto">
            <a:xfrm flipH="1">
              <a:off x="4252" y="1468"/>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8" name="Line 66"/>
            <p:cNvSpPr>
              <a:spLocks noChangeShapeType="1"/>
            </p:cNvSpPr>
            <p:nvPr/>
          </p:nvSpPr>
          <p:spPr bwMode="auto">
            <a:xfrm>
              <a:off x="1659" y="1427"/>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69" name="Line 67"/>
            <p:cNvSpPr>
              <a:spLocks noChangeShapeType="1"/>
            </p:cNvSpPr>
            <p:nvPr/>
          </p:nvSpPr>
          <p:spPr bwMode="auto">
            <a:xfrm flipH="1">
              <a:off x="4252" y="1427"/>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0" name="Line 68"/>
            <p:cNvSpPr>
              <a:spLocks noChangeShapeType="1"/>
            </p:cNvSpPr>
            <p:nvPr/>
          </p:nvSpPr>
          <p:spPr bwMode="auto">
            <a:xfrm>
              <a:off x="1659" y="1391"/>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1" name="Line 69"/>
            <p:cNvSpPr>
              <a:spLocks noChangeShapeType="1"/>
            </p:cNvSpPr>
            <p:nvPr/>
          </p:nvSpPr>
          <p:spPr bwMode="auto">
            <a:xfrm flipH="1">
              <a:off x="4252" y="1391"/>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2" name="Line 70"/>
            <p:cNvSpPr>
              <a:spLocks noChangeShapeType="1"/>
            </p:cNvSpPr>
            <p:nvPr/>
          </p:nvSpPr>
          <p:spPr bwMode="auto">
            <a:xfrm>
              <a:off x="1659" y="1358"/>
              <a:ext cx="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3" name="Line 71"/>
            <p:cNvSpPr>
              <a:spLocks noChangeShapeType="1"/>
            </p:cNvSpPr>
            <p:nvPr/>
          </p:nvSpPr>
          <p:spPr bwMode="auto">
            <a:xfrm flipH="1">
              <a:off x="4252" y="1358"/>
              <a:ext cx="14"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4" name="Line 72"/>
            <p:cNvSpPr>
              <a:spLocks noChangeShapeType="1"/>
            </p:cNvSpPr>
            <p:nvPr/>
          </p:nvSpPr>
          <p:spPr bwMode="auto">
            <a:xfrm>
              <a:off x="1659" y="1330"/>
              <a:ext cx="27"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5" name="Line 73"/>
            <p:cNvSpPr>
              <a:spLocks noChangeShapeType="1"/>
            </p:cNvSpPr>
            <p:nvPr/>
          </p:nvSpPr>
          <p:spPr bwMode="auto">
            <a:xfrm flipH="1">
              <a:off x="4239" y="1330"/>
              <a:ext cx="27"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76" name="Freeform 74"/>
            <p:cNvSpPr>
              <a:spLocks/>
            </p:cNvSpPr>
            <p:nvPr/>
          </p:nvSpPr>
          <p:spPr bwMode="auto">
            <a:xfrm>
              <a:off x="1417" y="1300"/>
              <a:ext cx="27" cy="75"/>
            </a:xfrm>
            <a:custGeom>
              <a:avLst/>
              <a:gdLst>
                <a:gd name="T0" fmla="*/ 55 w 55"/>
                <a:gd name="T1" fmla="*/ 151 h 151"/>
                <a:gd name="T2" fmla="*/ 34 w 55"/>
                <a:gd name="T3" fmla="*/ 151 h 151"/>
                <a:gd name="T4" fmla="*/ 34 w 55"/>
                <a:gd name="T5" fmla="*/ 35 h 151"/>
                <a:gd name="T6" fmla="*/ 28 w 55"/>
                <a:gd name="T7" fmla="*/ 40 h 151"/>
                <a:gd name="T8" fmla="*/ 19 w 55"/>
                <a:gd name="T9" fmla="*/ 46 h 151"/>
                <a:gd name="T10" fmla="*/ 9 w 55"/>
                <a:gd name="T11" fmla="*/ 52 h 151"/>
                <a:gd name="T12" fmla="*/ 0 w 55"/>
                <a:gd name="T13" fmla="*/ 56 h 151"/>
                <a:gd name="T14" fmla="*/ 0 w 55"/>
                <a:gd name="T15" fmla="*/ 38 h 151"/>
                <a:gd name="T16" fmla="*/ 13 w 55"/>
                <a:gd name="T17" fmla="*/ 31 h 151"/>
                <a:gd name="T18" fmla="*/ 26 w 55"/>
                <a:gd name="T19" fmla="*/ 21 h 151"/>
                <a:gd name="T20" fmla="*/ 36 w 55"/>
                <a:gd name="T21" fmla="*/ 10 h 151"/>
                <a:gd name="T22" fmla="*/ 41 w 55"/>
                <a:gd name="T23" fmla="*/ 0 h 151"/>
                <a:gd name="T24" fmla="*/ 55 w 55"/>
                <a:gd name="T25" fmla="*/ 0 h 151"/>
                <a:gd name="T26" fmla="*/ 55 w 55"/>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51">
                  <a:moveTo>
                    <a:pt x="55" y="151"/>
                  </a:moveTo>
                  <a:lnTo>
                    <a:pt x="34" y="151"/>
                  </a:lnTo>
                  <a:lnTo>
                    <a:pt x="34" y="35"/>
                  </a:lnTo>
                  <a:lnTo>
                    <a:pt x="28" y="40"/>
                  </a:lnTo>
                  <a:lnTo>
                    <a:pt x="19" y="46"/>
                  </a:lnTo>
                  <a:lnTo>
                    <a:pt x="9" y="52"/>
                  </a:lnTo>
                  <a:lnTo>
                    <a:pt x="0" y="56"/>
                  </a:lnTo>
                  <a:lnTo>
                    <a:pt x="0" y="38"/>
                  </a:lnTo>
                  <a:lnTo>
                    <a:pt x="13" y="31"/>
                  </a:lnTo>
                  <a:lnTo>
                    <a:pt x="26" y="21"/>
                  </a:lnTo>
                  <a:lnTo>
                    <a:pt x="36" y="10"/>
                  </a:lnTo>
                  <a:lnTo>
                    <a:pt x="41" y="0"/>
                  </a:lnTo>
                  <a:lnTo>
                    <a:pt x="55" y="0"/>
                  </a:lnTo>
                  <a:lnTo>
                    <a:pt x="55" y="15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7" name="Freeform 75"/>
            <p:cNvSpPr>
              <a:spLocks noEditPoints="1"/>
            </p:cNvSpPr>
            <p:nvPr/>
          </p:nvSpPr>
          <p:spPr bwMode="auto">
            <a:xfrm>
              <a:off x="1468" y="1300"/>
              <a:ext cx="49" cy="76"/>
            </a:xfrm>
            <a:custGeom>
              <a:avLst/>
              <a:gdLst>
                <a:gd name="T0" fmla="*/ 0 w 98"/>
                <a:gd name="T1" fmla="*/ 77 h 153"/>
                <a:gd name="T2" fmla="*/ 2 w 98"/>
                <a:gd name="T3" fmla="*/ 54 h 153"/>
                <a:gd name="T4" fmla="*/ 6 w 98"/>
                <a:gd name="T5" fmla="*/ 33 h 153"/>
                <a:gd name="T6" fmla="*/ 10 w 98"/>
                <a:gd name="T7" fmla="*/ 23 h 153"/>
                <a:gd name="T8" fmla="*/ 16 w 98"/>
                <a:gd name="T9" fmla="*/ 16 h 153"/>
                <a:gd name="T10" fmla="*/ 21 w 98"/>
                <a:gd name="T11" fmla="*/ 8 h 153"/>
                <a:gd name="T12" fmla="*/ 31 w 98"/>
                <a:gd name="T13" fmla="*/ 4 h 153"/>
                <a:gd name="T14" fmla="*/ 38 w 98"/>
                <a:gd name="T15" fmla="*/ 2 h 153"/>
                <a:gd name="T16" fmla="*/ 50 w 98"/>
                <a:gd name="T17" fmla="*/ 0 h 153"/>
                <a:gd name="T18" fmla="*/ 61 w 98"/>
                <a:gd name="T19" fmla="*/ 2 h 153"/>
                <a:gd name="T20" fmla="*/ 71 w 98"/>
                <a:gd name="T21" fmla="*/ 6 h 153"/>
                <a:gd name="T22" fmla="*/ 77 w 98"/>
                <a:gd name="T23" fmla="*/ 10 h 153"/>
                <a:gd name="T24" fmla="*/ 82 w 98"/>
                <a:gd name="T25" fmla="*/ 14 h 153"/>
                <a:gd name="T26" fmla="*/ 86 w 98"/>
                <a:gd name="T27" fmla="*/ 19 h 153"/>
                <a:gd name="T28" fmla="*/ 92 w 98"/>
                <a:gd name="T29" fmla="*/ 29 h 153"/>
                <a:gd name="T30" fmla="*/ 96 w 98"/>
                <a:gd name="T31" fmla="*/ 42 h 153"/>
                <a:gd name="T32" fmla="*/ 98 w 98"/>
                <a:gd name="T33" fmla="*/ 58 h 153"/>
                <a:gd name="T34" fmla="*/ 98 w 98"/>
                <a:gd name="T35" fmla="*/ 77 h 153"/>
                <a:gd name="T36" fmla="*/ 98 w 98"/>
                <a:gd name="T37" fmla="*/ 101 h 153"/>
                <a:gd name="T38" fmla="*/ 94 w 98"/>
                <a:gd name="T39" fmla="*/ 120 h 153"/>
                <a:gd name="T40" fmla="*/ 88 w 98"/>
                <a:gd name="T41" fmla="*/ 130 h 153"/>
                <a:gd name="T42" fmla="*/ 84 w 98"/>
                <a:gd name="T43" fmla="*/ 139 h 153"/>
                <a:gd name="T44" fmla="*/ 77 w 98"/>
                <a:gd name="T45" fmla="*/ 145 h 153"/>
                <a:gd name="T46" fmla="*/ 69 w 98"/>
                <a:gd name="T47" fmla="*/ 149 h 153"/>
                <a:gd name="T48" fmla="*/ 59 w 98"/>
                <a:gd name="T49" fmla="*/ 153 h 153"/>
                <a:gd name="T50" fmla="*/ 50 w 98"/>
                <a:gd name="T51" fmla="*/ 153 h 153"/>
                <a:gd name="T52" fmla="*/ 31 w 98"/>
                <a:gd name="T53" fmla="*/ 149 h 153"/>
                <a:gd name="T54" fmla="*/ 16 w 98"/>
                <a:gd name="T55" fmla="*/ 139 h 153"/>
                <a:gd name="T56" fmla="*/ 6 w 98"/>
                <a:gd name="T57" fmla="*/ 122 h 153"/>
                <a:gd name="T58" fmla="*/ 2 w 98"/>
                <a:gd name="T59" fmla="*/ 103 h 153"/>
                <a:gd name="T60" fmla="*/ 0 w 98"/>
                <a:gd name="T61" fmla="*/ 77 h 153"/>
                <a:gd name="T62" fmla="*/ 19 w 98"/>
                <a:gd name="T63" fmla="*/ 77 h 153"/>
                <a:gd name="T64" fmla="*/ 21 w 98"/>
                <a:gd name="T65" fmla="*/ 98 h 153"/>
                <a:gd name="T66" fmla="*/ 23 w 98"/>
                <a:gd name="T67" fmla="*/ 115 h 153"/>
                <a:gd name="T68" fmla="*/ 29 w 98"/>
                <a:gd name="T69" fmla="*/ 124 h 153"/>
                <a:gd name="T70" fmla="*/ 35 w 98"/>
                <a:gd name="T71" fmla="*/ 130 h 153"/>
                <a:gd name="T72" fmla="*/ 42 w 98"/>
                <a:gd name="T73" fmla="*/ 134 h 153"/>
                <a:gd name="T74" fmla="*/ 50 w 98"/>
                <a:gd name="T75" fmla="*/ 136 h 153"/>
                <a:gd name="T76" fmla="*/ 58 w 98"/>
                <a:gd name="T77" fmla="*/ 134 h 153"/>
                <a:gd name="T78" fmla="*/ 65 w 98"/>
                <a:gd name="T79" fmla="*/ 130 h 153"/>
                <a:gd name="T80" fmla="*/ 71 w 98"/>
                <a:gd name="T81" fmla="*/ 124 h 153"/>
                <a:gd name="T82" fmla="*/ 75 w 98"/>
                <a:gd name="T83" fmla="*/ 115 h 153"/>
                <a:gd name="T84" fmla="*/ 78 w 98"/>
                <a:gd name="T85" fmla="*/ 98 h 153"/>
                <a:gd name="T86" fmla="*/ 78 w 98"/>
                <a:gd name="T87" fmla="*/ 77 h 153"/>
                <a:gd name="T88" fmla="*/ 78 w 98"/>
                <a:gd name="T89" fmla="*/ 56 h 153"/>
                <a:gd name="T90" fmla="*/ 75 w 98"/>
                <a:gd name="T91" fmla="*/ 40 h 153"/>
                <a:gd name="T92" fmla="*/ 71 w 98"/>
                <a:gd name="T93" fmla="*/ 29 h 153"/>
                <a:gd name="T94" fmla="*/ 65 w 98"/>
                <a:gd name="T95" fmla="*/ 23 h 153"/>
                <a:gd name="T96" fmla="*/ 58 w 98"/>
                <a:gd name="T97" fmla="*/ 19 h 153"/>
                <a:gd name="T98" fmla="*/ 50 w 98"/>
                <a:gd name="T99" fmla="*/ 18 h 153"/>
                <a:gd name="T100" fmla="*/ 42 w 98"/>
                <a:gd name="T101" fmla="*/ 19 h 153"/>
                <a:gd name="T102" fmla="*/ 35 w 98"/>
                <a:gd name="T103" fmla="*/ 23 h 153"/>
                <a:gd name="T104" fmla="*/ 29 w 98"/>
                <a:gd name="T105" fmla="*/ 29 h 153"/>
                <a:gd name="T106" fmla="*/ 23 w 98"/>
                <a:gd name="T107" fmla="*/ 40 h 153"/>
                <a:gd name="T108" fmla="*/ 21 w 98"/>
                <a:gd name="T109" fmla="*/ 56 h 153"/>
                <a:gd name="T110" fmla="*/ 19 w 98"/>
                <a:gd name="T111"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153">
                  <a:moveTo>
                    <a:pt x="0" y="77"/>
                  </a:moveTo>
                  <a:lnTo>
                    <a:pt x="2" y="54"/>
                  </a:lnTo>
                  <a:lnTo>
                    <a:pt x="6" y="33"/>
                  </a:lnTo>
                  <a:lnTo>
                    <a:pt x="10" y="23"/>
                  </a:lnTo>
                  <a:lnTo>
                    <a:pt x="16" y="16"/>
                  </a:lnTo>
                  <a:lnTo>
                    <a:pt x="21" y="8"/>
                  </a:lnTo>
                  <a:lnTo>
                    <a:pt x="31" y="4"/>
                  </a:lnTo>
                  <a:lnTo>
                    <a:pt x="38" y="2"/>
                  </a:lnTo>
                  <a:lnTo>
                    <a:pt x="50" y="0"/>
                  </a:lnTo>
                  <a:lnTo>
                    <a:pt x="61" y="2"/>
                  </a:lnTo>
                  <a:lnTo>
                    <a:pt x="71" y="6"/>
                  </a:lnTo>
                  <a:lnTo>
                    <a:pt x="77" y="10"/>
                  </a:lnTo>
                  <a:lnTo>
                    <a:pt x="82" y="14"/>
                  </a:lnTo>
                  <a:lnTo>
                    <a:pt x="86" y="19"/>
                  </a:lnTo>
                  <a:lnTo>
                    <a:pt x="92" y="29"/>
                  </a:lnTo>
                  <a:lnTo>
                    <a:pt x="96" y="42"/>
                  </a:lnTo>
                  <a:lnTo>
                    <a:pt x="98" y="58"/>
                  </a:lnTo>
                  <a:lnTo>
                    <a:pt x="98" y="77"/>
                  </a:lnTo>
                  <a:lnTo>
                    <a:pt x="98" y="101"/>
                  </a:lnTo>
                  <a:lnTo>
                    <a:pt x="94" y="120"/>
                  </a:lnTo>
                  <a:lnTo>
                    <a:pt x="88" y="130"/>
                  </a:lnTo>
                  <a:lnTo>
                    <a:pt x="84" y="139"/>
                  </a:lnTo>
                  <a:lnTo>
                    <a:pt x="77" y="145"/>
                  </a:lnTo>
                  <a:lnTo>
                    <a:pt x="69" y="149"/>
                  </a:lnTo>
                  <a:lnTo>
                    <a:pt x="59" y="153"/>
                  </a:lnTo>
                  <a:lnTo>
                    <a:pt x="50" y="153"/>
                  </a:lnTo>
                  <a:lnTo>
                    <a:pt x="31" y="149"/>
                  </a:lnTo>
                  <a:lnTo>
                    <a:pt x="16" y="139"/>
                  </a:lnTo>
                  <a:lnTo>
                    <a:pt x="6" y="122"/>
                  </a:lnTo>
                  <a:lnTo>
                    <a:pt x="2" y="103"/>
                  </a:lnTo>
                  <a:lnTo>
                    <a:pt x="0" y="77"/>
                  </a:lnTo>
                  <a:close/>
                  <a:moveTo>
                    <a:pt x="19" y="77"/>
                  </a:moveTo>
                  <a:lnTo>
                    <a:pt x="21" y="98"/>
                  </a:lnTo>
                  <a:lnTo>
                    <a:pt x="23" y="115"/>
                  </a:lnTo>
                  <a:lnTo>
                    <a:pt x="29" y="124"/>
                  </a:lnTo>
                  <a:lnTo>
                    <a:pt x="35" y="130"/>
                  </a:lnTo>
                  <a:lnTo>
                    <a:pt x="42" y="134"/>
                  </a:lnTo>
                  <a:lnTo>
                    <a:pt x="50" y="136"/>
                  </a:lnTo>
                  <a:lnTo>
                    <a:pt x="58" y="134"/>
                  </a:lnTo>
                  <a:lnTo>
                    <a:pt x="65" y="130"/>
                  </a:lnTo>
                  <a:lnTo>
                    <a:pt x="71" y="124"/>
                  </a:lnTo>
                  <a:lnTo>
                    <a:pt x="75" y="115"/>
                  </a:lnTo>
                  <a:lnTo>
                    <a:pt x="78" y="98"/>
                  </a:lnTo>
                  <a:lnTo>
                    <a:pt x="78" y="77"/>
                  </a:lnTo>
                  <a:lnTo>
                    <a:pt x="78" y="56"/>
                  </a:lnTo>
                  <a:lnTo>
                    <a:pt x="75" y="40"/>
                  </a:lnTo>
                  <a:lnTo>
                    <a:pt x="71" y="29"/>
                  </a:lnTo>
                  <a:lnTo>
                    <a:pt x="65" y="23"/>
                  </a:lnTo>
                  <a:lnTo>
                    <a:pt x="58" y="19"/>
                  </a:lnTo>
                  <a:lnTo>
                    <a:pt x="50" y="18"/>
                  </a:lnTo>
                  <a:lnTo>
                    <a:pt x="42" y="19"/>
                  </a:lnTo>
                  <a:lnTo>
                    <a:pt x="35" y="23"/>
                  </a:lnTo>
                  <a:lnTo>
                    <a:pt x="29" y="29"/>
                  </a:lnTo>
                  <a:lnTo>
                    <a:pt x="23" y="40"/>
                  </a:lnTo>
                  <a:lnTo>
                    <a:pt x="21" y="56"/>
                  </a:lnTo>
                  <a:lnTo>
                    <a:pt x="19" y="7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8" name="Rectangle 76"/>
            <p:cNvSpPr>
              <a:spLocks noChangeArrowheads="1"/>
            </p:cNvSpPr>
            <p:nvPr/>
          </p:nvSpPr>
          <p:spPr bwMode="auto">
            <a:xfrm>
              <a:off x="1524" y="1298"/>
              <a:ext cx="23" cy="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79" name="Freeform 77"/>
            <p:cNvSpPr>
              <a:spLocks/>
            </p:cNvSpPr>
            <p:nvPr/>
          </p:nvSpPr>
          <p:spPr bwMode="auto">
            <a:xfrm>
              <a:off x="1552" y="1263"/>
              <a:ext cx="39" cy="60"/>
            </a:xfrm>
            <a:custGeom>
              <a:avLst/>
              <a:gdLst>
                <a:gd name="T0" fmla="*/ 78 w 78"/>
                <a:gd name="T1" fmla="*/ 105 h 120"/>
                <a:gd name="T2" fmla="*/ 78 w 78"/>
                <a:gd name="T3" fmla="*/ 120 h 120"/>
                <a:gd name="T4" fmla="*/ 0 w 78"/>
                <a:gd name="T5" fmla="*/ 120 h 120"/>
                <a:gd name="T6" fmla="*/ 0 w 78"/>
                <a:gd name="T7" fmla="*/ 114 h 120"/>
                <a:gd name="T8" fmla="*/ 2 w 78"/>
                <a:gd name="T9" fmla="*/ 109 h 120"/>
                <a:gd name="T10" fmla="*/ 6 w 78"/>
                <a:gd name="T11" fmla="*/ 101 h 120"/>
                <a:gd name="T12" fmla="*/ 11 w 78"/>
                <a:gd name="T13" fmla="*/ 93 h 120"/>
                <a:gd name="T14" fmla="*/ 15 w 78"/>
                <a:gd name="T15" fmla="*/ 88 h 120"/>
                <a:gd name="T16" fmla="*/ 21 w 78"/>
                <a:gd name="T17" fmla="*/ 82 h 120"/>
                <a:gd name="T18" fmla="*/ 29 w 78"/>
                <a:gd name="T19" fmla="*/ 74 h 120"/>
                <a:gd name="T20" fmla="*/ 38 w 78"/>
                <a:gd name="T21" fmla="*/ 67 h 120"/>
                <a:gd name="T22" fmla="*/ 46 w 78"/>
                <a:gd name="T23" fmla="*/ 61 h 120"/>
                <a:gd name="T24" fmla="*/ 51 w 78"/>
                <a:gd name="T25" fmla="*/ 55 h 120"/>
                <a:gd name="T26" fmla="*/ 55 w 78"/>
                <a:gd name="T27" fmla="*/ 50 h 120"/>
                <a:gd name="T28" fmla="*/ 59 w 78"/>
                <a:gd name="T29" fmla="*/ 42 h 120"/>
                <a:gd name="T30" fmla="*/ 61 w 78"/>
                <a:gd name="T31" fmla="*/ 32 h 120"/>
                <a:gd name="T32" fmla="*/ 61 w 78"/>
                <a:gd name="T33" fmla="*/ 29 h 120"/>
                <a:gd name="T34" fmla="*/ 59 w 78"/>
                <a:gd name="T35" fmla="*/ 23 h 120"/>
                <a:gd name="T36" fmla="*/ 55 w 78"/>
                <a:gd name="T37" fmla="*/ 19 h 120"/>
                <a:gd name="T38" fmla="*/ 51 w 78"/>
                <a:gd name="T39" fmla="*/ 17 h 120"/>
                <a:gd name="T40" fmla="*/ 46 w 78"/>
                <a:gd name="T41" fmla="*/ 15 h 120"/>
                <a:gd name="T42" fmla="*/ 40 w 78"/>
                <a:gd name="T43" fmla="*/ 13 h 120"/>
                <a:gd name="T44" fmla="*/ 34 w 78"/>
                <a:gd name="T45" fmla="*/ 15 h 120"/>
                <a:gd name="T46" fmla="*/ 29 w 78"/>
                <a:gd name="T47" fmla="*/ 17 h 120"/>
                <a:gd name="T48" fmla="*/ 25 w 78"/>
                <a:gd name="T49" fmla="*/ 19 h 120"/>
                <a:gd name="T50" fmla="*/ 21 w 78"/>
                <a:gd name="T51" fmla="*/ 23 h 120"/>
                <a:gd name="T52" fmla="*/ 19 w 78"/>
                <a:gd name="T53" fmla="*/ 29 h 120"/>
                <a:gd name="T54" fmla="*/ 17 w 78"/>
                <a:gd name="T55" fmla="*/ 34 h 120"/>
                <a:gd name="T56" fmla="*/ 2 w 78"/>
                <a:gd name="T57" fmla="*/ 32 h 120"/>
                <a:gd name="T58" fmla="*/ 4 w 78"/>
                <a:gd name="T59" fmla="*/ 23 h 120"/>
                <a:gd name="T60" fmla="*/ 8 w 78"/>
                <a:gd name="T61" fmla="*/ 15 h 120"/>
                <a:gd name="T62" fmla="*/ 13 w 78"/>
                <a:gd name="T63" fmla="*/ 8 h 120"/>
                <a:gd name="T64" fmla="*/ 21 w 78"/>
                <a:gd name="T65" fmla="*/ 4 h 120"/>
                <a:gd name="T66" fmla="*/ 30 w 78"/>
                <a:gd name="T67" fmla="*/ 0 h 120"/>
                <a:gd name="T68" fmla="*/ 40 w 78"/>
                <a:gd name="T69" fmla="*/ 0 h 120"/>
                <a:gd name="T70" fmla="*/ 51 w 78"/>
                <a:gd name="T71" fmla="*/ 0 h 120"/>
                <a:gd name="T72" fmla="*/ 59 w 78"/>
                <a:gd name="T73" fmla="*/ 4 h 120"/>
                <a:gd name="T74" fmla="*/ 67 w 78"/>
                <a:gd name="T75" fmla="*/ 10 h 120"/>
                <a:gd name="T76" fmla="*/ 72 w 78"/>
                <a:gd name="T77" fmla="*/ 15 h 120"/>
                <a:gd name="T78" fmla="*/ 76 w 78"/>
                <a:gd name="T79" fmla="*/ 25 h 120"/>
                <a:gd name="T80" fmla="*/ 76 w 78"/>
                <a:gd name="T81" fmla="*/ 32 h 120"/>
                <a:gd name="T82" fmla="*/ 76 w 78"/>
                <a:gd name="T83" fmla="*/ 40 h 120"/>
                <a:gd name="T84" fmla="*/ 74 w 78"/>
                <a:gd name="T85" fmla="*/ 48 h 120"/>
                <a:gd name="T86" fmla="*/ 70 w 78"/>
                <a:gd name="T87" fmla="*/ 53 h 120"/>
                <a:gd name="T88" fmla="*/ 65 w 78"/>
                <a:gd name="T89" fmla="*/ 61 h 120"/>
                <a:gd name="T90" fmla="*/ 61 w 78"/>
                <a:gd name="T91" fmla="*/ 67 h 120"/>
                <a:gd name="T92" fmla="*/ 53 w 78"/>
                <a:gd name="T93" fmla="*/ 74 h 120"/>
                <a:gd name="T94" fmla="*/ 44 w 78"/>
                <a:gd name="T95" fmla="*/ 82 h 120"/>
                <a:gd name="T96" fmla="*/ 36 w 78"/>
                <a:gd name="T97" fmla="*/ 90 h 120"/>
                <a:gd name="T98" fmla="*/ 30 w 78"/>
                <a:gd name="T99" fmla="*/ 93 h 120"/>
                <a:gd name="T100" fmla="*/ 27 w 78"/>
                <a:gd name="T101" fmla="*/ 97 h 120"/>
                <a:gd name="T102" fmla="*/ 21 w 78"/>
                <a:gd name="T103" fmla="*/ 105 h 120"/>
                <a:gd name="T104" fmla="*/ 78 w 78"/>
                <a:gd name="T105" fmla="*/ 10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 h="120">
                  <a:moveTo>
                    <a:pt x="78" y="105"/>
                  </a:moveTo>
                  <a:lnTo>
                    <a:pt x="78" y="120"/>
                  </a:lnTo>
                  <a:lnTo>
                    <a:pt x="0" y="120"/>
                  </a:lnTo>
                  <a:lnTo>
                    <a:pt x="0" y="114"/>
                  </a:lnTo>
                  <a:lnTo>
                    <a:pt x="2" y="109"/>
                  </a:lnTo>
                  <a:lnTo>
                    <a:pt x="6" y="101"/>
                  </a:lnTo>
                  <a:lnTo>
                    <a:pt x="11" y="93"/>
                  </a:lnTo>
                  <a:lnTo>
                    <a:pt x="15" y="88"/>
                  </a:lnTo>
                  <a:lnTo>
                    <a:pt x="21" y="82"/>
                  </a:lnTo>
                  <a:lnTo>
                    <a:pt x="29" y="74"/>
                  </a:lnTo>
                  <a:lnTo>
                    <a:pt x="38" y="67"/>
                  </a:lnTo>
                  <a:lnTo>
                    <a:pt x="46" y="61"/>
                  </a:lnTo>
                  <a:lnTo>
                    <a:pt x="51" y="55"/>
                  </a:lnTo>
                  <a:lnTo>
                    <a:pt x="55" y="50"/>
                  </a:lnTo>
                  <a:lnTo>
                    <a:pt x="59" y="42"/>
                  </a:lnTo>
                  <a:lnTo>
                    <a:pt x="61" y="32"/>
                  </a:lnTo>
                  <a:lnTo>
                    <a:pt x="61" y="29"/>
                  </a:lnTo>
                  <a:lnTo>
                    <a:pt x="59" y="23"/>
                  </a:lnTo>
                  <a:lnTo>
                    <a:pt x="55" y="19"/>
                  </a:lnTo>
                  <a:lnTo>
                    <a:pt x="51" y="17"/>
                  </a:lnTo>
                  <a:lnTo>
                    <a:pt x="46" y="15"/>
                  </a:lnTo>
                  <a:lnTo>
                    <a:pt x="40" y="13"/>
                  </a:lnTo>
                  <a:lnTo>
                    <a:pt x="34" y="15"/>
                  </a:lnTo>
                  <a:lnTo>
                    <a:pt x="29" y="17"/>
                  </a:lnTo>
                  <a:lnTo>
                    <a:pt x="25" y="19"/>
                  </a:lnTo>
                  <a:lnTo>
                    <a:pt x="21" y="23"/>
                  </a:lnTo>
                  <a:lnTo>
                    <a:pt x="19" y="29"/>
                  </a:lnTo>
                  <a:lnTo>
                    <a:pt x="17" y="34"/>
                  </a:lnTo>
                  <a:lnTo>
                    <a:pt x="2" y="32"/>
                  </a:lnTo>
                  <a:lnTo>
                    <a:pt x="4" y="23"/>
                  </a:lnTo>
                  <a:lnTo>
                    <a:pt x="8" y="15"/>
                  </a:lnTo>
                  <a:lnTo>
                    <a:pt x="13" y="8"/>
                  </a:lnTo>
                  <a:lnTo>
                    <a:pt x="21" y="4"/>
                  </a:lnTo>
                  <a:lnTo>
                    <a:pt x="30" y="0"/>
                  </a:lnTo>
                  <a:lnTo>
                    <a:pt x="40" y="0"/>
                  </a:lnTo>
                  <a:lnTo>
                    <a:pt x="51" y="0"/>
                  </a:lnTo>
                  <a:lnTo>
                    <a:pt x="59" y="4"/>
                  </a:lnTo>
                  <a:lnTo>
                    <a:pt x="67" y="10"/>
                  </a:lnTo>
                  <a:lnTo>
                    <a:pt x="72" y="15"/>
                  </a:lnTo>
                  <a:lnTo>
                    <a:pt x="76" y="25"/>
                  </a:lnTo>
                  <a:lnTo>
                    <a:pt x="76" y="32"/>
                  </a:lnTo>
                  <a:lnTo>
                    <a:pt x="76" y="40"/>
                  </a:lnTo>
                  <a:lnTo>
                    <a:pt x="74" y="48"/>
                  </a:lnTo>
                  <a:lnTo>
                    <a:pt x="70" y="53"/>
                  </a:lnTo>
                  <a:lnTo>
                    <a:pt x="65" y="61"/>
                  </a:lnTo>
                  <a:lnTo>
                    <a:pt x="61" y="67"/>
                  </a:lnTo>
                  <a:lnTo>
                    <a:pt x="53" y="74"/>
                  </a:lnTo>
                  <a:lnTo>
                    <a:pt x="44" y="82"/>
                  </a:lnTo>
                  <a:lnTo>
                    <a:pt x="36" y="90"/>
                  </a:lnTo>
                  <a:lnTo>
                    <a:pt x="30" y="93"/>
                  </a:lnTo>
                  <a:lnTo>
                    <a:pt x="27" y="97"/>
                  </a:lnTo>
                  <a:lnTo>
                    <a:pt x="21" y="105"/>
                  </a:lnTo>
                  <a:lnTo>
                    <a:pt x="78" y="1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0" name="Line 78"/>
            <p:cNvSpPr>
              <a:spLocks noChangeShapeType="1"/>
            </p:cNvSpPr>
            <p:nvPr/>
          </p:nvSpPr>
          <p:spPr bwMode="auto">
            <a:xfrm flipV="1">
              <a:off x="1659" y="3167"/>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1" name="Line 79"/>
            <p:cNvSpPr>
              <a:spLocks noChangeShapeType="1"/>
            </p:cNvSpPr>
            <p:nvPr/>
          </p:nvSpPr>
          <p:spPr bwMode="auto">
            <a:xfrm>
              <a:off x="1659" y="1330"/>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2" name="Freeform 80"/>
            <p:cNvSpPr>
              <a:spLocks noEditPoints="1"/>
            </p:cNvSpPr>
            <p:nvPr/>
          </p:nvSpPr>
          <p:spPr bwMode="auto">
            <a:xfrm>
              <a:off x="1605" y="3259"/>
              <a:ext cx="49" cy="76"/>
            </a:xfrm>
            <a:custGeom>
              <a:avLst/>
              <a:gdLst>
                <a:gd name="T0" fmla="*/ 0 w 97"/>
                <a:gd name="T1" fmla="*/ 77 h 153"/>
                <a:gd name="T2" fmla="*/ 2 w 97"/>
                <a:gd name="T3" fmla="*/ 52 h 153"/>
                <a:gd name="T4" fmla="*/ 5 w 97"/>
                <a:gd name="T5" fmla="*/ 33 h 153"/>
                <a:gd name="T6" fmla="*/ 9 w 97"/>
                <a:gd name="T7" fmla="*/ 23 h 153"/>
                <a:gd name="T8" fmla="*/ 15 w 97"/>
                <a:gd name="T9" fmla="*/ 14 h 153"/>
                <a:gd name="T10" fmla="*/ 21 w 97"/>
                <a:gd name="T11" fmla="*/ 8 h 153"/>
                <a:gd name="T12" fmla="*/ 28 w 97"/>
                <a:gd name="T13" fmla="*/ 4 h 153"/>
                <a:gd name="T14" fmla="*/ 38 w 97"/>
                <a:gd name="T15" fmla="*/ 0 h 153"/>
                <a:gd name="T16" fmla="*/ 49 w 97"/>
                <a:gd name="T17" fmla="*/ 0 h 153"/>
                <a:gd name="T18" fmla="*/ 61 w 97"/>
                <a:gd name="T19" fmla="*/ 0 h 153"/>
                <a:gd name="T20" fmla="*/ 70 w 97"/>
                <a:gd name="T21" fmla="*/ 4 h 153"/>
                <a:gd name="T22" fmla="*/ 76 w 97"/>
                <a:gd name="T23" fmla="*/ 8 h 153"/>
                <a:gd name="T24" fmla="*/ 81 w 97"/>
                <a:gd name="T25" fmla="*/ 14 h 153"/>
                <a:gd name="T26" fmla="*/ 85 w 97"/>
                <a:gd name="T27" fmla="*/ 18 h 153"/>
                <a:gd name="T28" fmla="*/ 91 w 97"/>
                <a:gd name="T29" fmla="*/ 29 h 153"/>
                <a:gd name="T30" fmla="*/ 95 w 97"/>
                <a:gd name="T31" fmla="*/ 40 h 153"/>
                <a:gd name="T32" fmla="*/ 97 w 97"/>
                <a:gd name="T33" fmla="*/ 56 h 153"/>
                <a:gd name="T34" fmla="*/ 97 w 97"/>
                <a:gd name="T35" fmla="*/ 77 h 153"/>
                <a:gd name="T36" fmla="*/ 97 w 97"/>
                <a:gd name="T37" fmla="*/ 100 h 153"/>
                <a:gd name="T38" fmla="*/ 93 w 97"/>
                <a:gd name="T39" fmla="*/ 119 h 153"/>
                <a:gd name="T40" fmla="*/ 87 w 97"/>
                <a:gd name="T41" fmla="*/ 130 h 153"/>
                <a:gd name="T42" fmla="*/ 81 w 97"/>
                <a:gd name="T43" fmla="*/ 138 h 153"/>
                <a:gd name="T44" fmla="*/ 76 w 97"/>
                <a:gd name="T45" fmla="*/ 143 h 153"/>
                <a:gd name="T46" fmla="*/ 68 w 97"/>
                <a:gd name="T47" fmla="*/ 149 h 153"/>
                <a:gd name="T48" fmla="*/ 59 w 97"/>
                <a:gd name="T49" fmla="*/ 151 h 153"/>
                <a:gd name="T50" fmla="*/ 49 w 97"/>
                <a:gd name="T51" fmla="*/ 153 h 153"/>
                <a:gd name="T52" fmla="*/ 28 w 97"/>
                <a:gd name="T53" fmla="*/ 149 h 153"/>
                <a:gd name="T54" fmla="*/ 15 w 97"/>
                <a:gd name="T55" fmla="*/ 138 h 153"/>
                <a:gd name="T56" fmla="*/ 5 w 97"/>
                <a:gd name="T57" fmla="*/ 122 h 153"/>
                <a:gd name="T58" fmla="*/ 2 w 97"/>
                <a:gd name="T59" fmla="*/ 101 h 153"/>
                <a:gd name="T60" fmla="*/ 0 w 97"/>
                <a:gd name="T61" fmla="*/ 77 h 153"/>
                <a:gd name="T62" fmla="*/ 19 w 97"/>
                <a:gd name="T63" fmla="*/ 77 h 153"/>
                <a:gd name="T64" fmla="*/ 21 w 97"/>
                <a:gd name="T65" fmla="*/ 98 h 153"/>
                <a:gd name="T66" fmla="*/ 22 w 97"/>
                <a:gd name="T67" fmla="*/ 113 h 153"/>
                <a:gd name="T68" fmla="*/ 28 w 97"/>
                <a:gd name="T69" fmla="*/ 124 h 153"/>
                <a:gd name="T70" fmla="*/ 34 w 97"/>
                <a:gd name="T71" fmla="*/ 130 h 153"/>
                <a:gd name="T72" fmla="*/ 40 w 97"/>
                <a:gd name="T73" fmla="*/ 134 h 153"/>
                <a:gd name="T74" fmla="*/ 49 w 97"/>
                <a:gd name="T75" fmla="*/ 136 h 153"/>
                <a:gd name="T76" fmla="*/ 57 w 97"/>
                <a:gd name="T77" fmla="*/ 134 h 153"/>
                <a:gd name="T78" fmla="*/ 62 w 97"/>
                <a:gd name="T79" fmla="*/ 130 h 153"/>
                <a:gd name="T80" fmla="*/ 70 w 97"/>
                <a:gd name="T81" fmla="*/ 124 h 153"/>
                <a:gd name="T82" fmla="*/ 74 w 97"/>
                <a:gd name="T83" fmla="*/ 113 h 153"/>
                <a:gd name="T84" fmla="*/ 78 w 97"/>
                <a:gd name="T85" fmla="*/ 98 h 153"/>
                <a:gd name="T86" fmla="*/ 78 w 97"/>
                <a:gd name="T87" fmla="*/ 77 h 153"/>
                <a:gd name="T88" fmla="*/ 78 w 97"/>
                <a:gd name="T89" fmla="*/ 56 h 153"/>
                <a:gd name="T90" fmla="*/ 74 w 97"/>
                <a:gd name="T91" fmla="*/ 39 h 153"/>
                <a:gd name="T92" fmla="*/ 70 w 97"/>
                <a:gd name="T93" fmla="*/ 29 h 153"/>
                <a:gd name="T94" fmla="*/ 64 w 97"/>
                <a:gd name="T95" fmla="*/ 21 h 153"/>
                <a:gd name="T96" fmla="*/ 57 w 97"/>
                <a:gd name="T97" fmla="*/ 18 h 153"/>
                <a:gd name="T98" fmla="*/ 49 w 97"/>
                <a:gd name="T99" fmla="*/ 18 h 153"/>
                <a:gd name="T100" fmla="*/ 40 w 97"/>
                <a:gd name="T101" fmla="*/ 18 h 153"/>
                <a:gd name="T102" fmla="*/ 34 w 97"/>
                <a:gd name="T103" fmla="*/ 21 h 153"/>
                <a:gd name="T104" fmla="*/ 28 w 97"/>
                <a:gd name="T105" fmla="*/ 27 h 153"/>
                <a:gd name="T106" fmla="*/ 22 w 97"/>
                <a:gd name="T107" fmla="*/ 39 h 153"/>
                <a:gd name="T108" fmla="*/ 21 w 97"/>
                <a:gd name="T109" fmla="*/ 56 h 153"/>
                <a:gd name="T110" fmla="*/ 19 w 97"/>
                <a:gd name="T111"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153">
                  <a:moveTo>
                    <a:pt x="0" y="77"/>
                  </a:moveTo>
                  <a:lnTo>
                    <a:pt x="2" y="52"/>
                  </a:lnTo>
                  <a:lnTo>
                    <a:pt x="5" y="33"/>
                  </a:lnTo>
                  <a:lnTo>
                    <a:pt x="9" y="23"/>
                  </a:lnTo>
                  <a:lnTo>
                    <a:pt x="15" y="14"/>
                  </a:lnTo>
                  <a:lnTo>
                    <a:pt x="21" y="8"/>
                  </a:lnTo>
                  <a:lnTo>
                    <a:pt x="28" y="4"/>
                  </a:lnTo>
                  <a:lnTo>
                    <a:pt x="38" y="0"/>
                  </a:lnTo>
                  <a:lnTo>
                    <a:pt x="49" y="0"/>
                  </a:lnTo>
                  <a:lnTo>
                    <a:pt x="61" y="0"/>
                  </a:lnTo>
                  <a:lnTo>
                    <a:pt x="70" y="4"/>
                  </a:lnTo>
                  <a:lnTo>
                    <a:pt x="76" y="8"/>
                  </a:lnTo>
                  <a:lnTo>
                    <a:pt x="81" y="14"/>
                  </a:lnTo>
                  <a:lnTo>
                    <a:pt x="85" y="18"/>
                  </a:lnTo>
                  <a:lnTo>
                    <a:pt x="91" y="29"/>
                  </a:lnTo>
                  <a:lnTo>
                    <a:pt x="95" y="40"/>
                  </a:lnTo>
                  <a:lnTo>
                    <a:pt x="97" y="56"/>
                  </a:lnTo>
                  <a:lnTo>
                    <a:pt x="97" y="77"/>
                  </a:lnTo>
                  <a:lnTo>
                    <a:pt x="97" y="100"/>
                  </a:lnTo>
                  <a:lnTo>
                    <a:pt x="93" y="119"/>
                  </a:lnTo>
                  <a:lnTo>
                    <a:pt x="87" y="130"/>
                  </a:lnTo>
                  <a:lnTo>
                    <a:pt x="81" y="138"/>
                  </a:lnTo>
                  <a:lnTo>
                    <a:pt x="76" y="143"/>
                  </a:lnTo>
                  <a:lnTo>
                    <a:pt x="68" y="149"/>
                  </a:lnTo>
                  <a:lnTo>
                    <a:pt x="59" y="151"/>
                  </a:lnTo>
                  <a:lnTo>
                    <a:pt x="49" y="153"/>
                  </a:lnTo>
                  <a:lnTo>
                    <a:pt x="28" y="149"/>
                  </a:lnTo>
                  <a:lnTo>
                    <a:pt x="15" y="138"/>
                  </a:lnTo>
                  <a:lnTo>
                    <a:pt x="5" y="122"/>
                  </a:lnTo>
                  <a:lnTo>
                    <a:pt x="2" y="101"/>
                  </a:lnTo>
                  <a:lnTo>
                    <a:pt x="0" y="77"/>
                  </a:lnTo>
                  <a:close/>
                  <a:moveTo>
                    <a:pt x="19" y="77"/>
                  </a:moveTo>
                  <a:lnTo>
                    <a:pt x="21" y="98"/>
                  </a:lnTo>
                  <a:lnTo>
                    <a:pt x="22" y="113"/>
                  </a:lnTo>
                  <a:lnTo>
                    <a:pt x="28" y="124"/>
                  </a:lnTo>
                  <a:lnTo>
                    <a:pt x="34" y="130"/>
                  </a:lnTo>
                  <a:lnTo>
                    <a:pt x="40" y="134"/>
                  </a:lnTo>
                  <a:lnTo>
                    <a:pt x="49" y="136"/>
                  </a:lnTo>
                  <a:lnTo>
                    <a:pt x="57" y="134"/>
                  </a:lnTo>
                  <a:lnTo>
                    <a:pt x="62" y="130"/>
                  </a:lnTo>
                  <a:lnTo>
                    <a:pt x="70" y="124"/>
                  </a:lnTo>
                  <a:lnTo>
                    <a:pt x="74" y="113"/>
                  </a:lnTo>
                  <a:lnTo>
                    <a:pt x="78" y="98"/>
                  </a:lnTo>
                  <a:lnTo>
                    <a:pt x="78" y="77"/>
                  </a:lnTo>
                  <a:lnTo>
                    <a:pt x="78" y="56"/>
                  </a:lnTo>
                  <a:lnTo>
                    <a:pt x="74" y="39"/>
                  </a:lnTo>
                  <a:lnTo>
                    <a:pt x="70" y="29"/>
                  </a:lnTo>
                  <a:lnTo>
                    <a:pt x="64" y="21"/>
                  </a:lnTo>
                  <a:lnTo>
                    <a:pt x="57" y="18"/>
                  </a:lnTo>
                  <a:lnTo>
                    <a:pt x="49" y="18"/>
                  </a:lnTo>
                  <a:lnTo>
                    <a:pt x="40" y="18"/>
                  </a:lnTo>
                  <a:lnTo>
                    <a:pt x="34" y="21"/>
                  </a:lnTo>
                  <a:lnTo>
                    <a:pt x="28" y="27"/>
                  </a:lnTo>
                  <a:lnTo>
                    <a:pt x="22" y="39"/>
                  </a:lnTo>
                  <a:lnTo>
                    <a:pt x="21" y="56"/>
                  </a:lnTo>
                  <a:lnTo>
                    <a:pt x="19" y="7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3" name="Rectangle 81"/>
            <p:cNvSpPr>
              <a:spLocks noChangeArrowheads="1"/>
            </p:cNvSpPr>
            <p:nvPr/>
          </p:nvSpPr>
          <p:spPr bwMode="auto">
            <a:xfrm>
              <a:off x="1668" y="3324"/>
              <a:ext cx="11" cy="1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4" name="Freeform 82"/>
            <p:cNvSpPr>
              <a:spLocks noEditPoints="1"/>
            </p:cNvSpPr>
            <p:nvPr/>
          </p:nvSpPr>
          <p:spPr bwMode="auto">
            <a:xfrm>
              <a:off x="1693" y="3259"/>
              <a:ext cx="48" cy="76"/>
            </a:xfrm>
            <a:custGeom>
              <a:avLst/>
              <a:gdLst>
                <a:gd name="T0" fmla="*/ 19 w 95"/>
                <a:gd name="T1" fmla="*/ 63 h 153"/>
                <a:gd name="T2" fmla="*/ 9 w 95"/>
                <a:gd name="T3" fmla="*/ 56 h 153"/>
                <a:gd name="T4" fmla="*/ 4 w 95"/>
                <a:gd name="T5" fmla="*/ 44 h 153"/>
                <a:gd name="T6" fmla="*/ 6 w 95"/>
                <a:gd name="T7" fmla="*/ 27 h 153"/>
                <a:gd name="T8" fmla="*/ 15 w 95"/>
                <a:gd name="T9" fmla="*/ 10 h 153"/>
                <a:gd name="T10" fmla="*/ 47 w 95"/>
                <a:gd name="T11" fmla="*/ 0 h 153"/>
                <a:gd name="T12" fmla="*/ 78 w 95"/>
                <a:gd name="T13" fmla="*/ 10 h 153"/>
                <a:gd name="T14" fmla="*/ 89 w 95"/>
                <a:gd name="T15" fmla="*/ 27 h 153"/>
                <a:gd name="T16" fmla="*/ 89 w 95"/>
                <a:gd name="T17" fmla="*/ 44 h 153"/>
                <a:gd name="T18" fmla="*/ 85 w 95"/>
                <a:gd name="T19" fmla="*/ 56 h 153"/>
                <a:gd name="T20" fmla="*/ 74 w 95"/>
                <a:gd name="T21" fmla="*/ 63 h 153"/>
                <a:gd name="T22" fmla="*/ 76 w 95"/>
                <a:gd name="T23" fmla="*/ 71 h 153"/>
                <a:gd name="T24" fmla="*/ 87 w 95"/>
                <a:gd name="T25" fmla="*/ 82 h 153"/>
                <a:gd name="T26" fmla="*/ 95 w 95"/>
                <a:gd name="T27" fmla="*/ 98 h 153"/>
                <a:gd name="T28" fmla="*/ 91 w 95"/>
                <a:gd name="T29" fmla="*/ 124 h 153"/>
                <a:gd name="T30" fmla="*/ 66 w 95"/>
                <a:gd name="T31" fmla="*/ 149 h 153"/>
                <a:gd name="T32" fmla="*/ 26 w 95"/>
                <a:gd name="T33" fmla="*/ 149 h 153"/>
                <a:gd name="T34" fmla="*/ 2 w 95"/>
                <a:gd name="T35" fmla="*/ 124 h 153"/>
                <a:gd name="T36" fmla="*/ 0 w 95"/>
                <a:gd name="T37" fmla="*/ 96 h 153"/>
                <a:gd name="T38" fmla="*/ 6 w 95"/>
                <a:gd name="T39" fmla="*/ 80 h 153"/>
                <a:gd name="T40" fmla="*/ 19 w 95"/>
                <a:gd name="T41" fmla="*/ 69 h 153"/>
                <a:gd name="T42" fmla="*/ 23 w 95"/>
                <a:gd name="T43" fmla="*/ 37 h 153"/>
                <a:gd name="T44" fmla="*/ 26 w 95"/>
                <a:gd name="T45" fmla="*/ 48 h 153"/>
                <a:gd name="T46" fmla="*/ 34 w 95"/>
                <a:gd name="T47" fmla="*/ 56 h 153"/>
                <a:gd name="T48" fmla="*/ 47 w 95"/>
                <a:gd name="T49" fmla="*/ 60 h 153"/>
                <a:gd name="T50" fmla="*/ 61 w 95"/>
                <a:gd name="T51" fmla="*/ 56 h 153"/>
                <a:gd name="T52" fmla="*/ 68 w 95"/>
                <a:gd name="T53" fmla="*/ 48 h 153"/>
                <a:gd name="T54" fmla="*/ 70 w 95"/>
                <a:gd name="T55" fmla="*/ 39 h 153"/>
                <a:gd name="T56" fmla="*/ 68 w 95"/>
                <a:gd name="T57" fmla="*/ 27 h 153"/>
                <a:gd name="T58" fmla="*/ 59 w 95"/>
                <a:gd name="T59" fmla="*/ 20 h 153"/>
                <a:gd name="T60" fmla="*/ 47 w 95"/>
                <a:gd name="T61" fmla="*/ 18 h 153"/>
                <a:gd name="T62" fmla="*/ 34 w 95"/>
                <a:gd name="T63" fmla="*/ 20 h 153"/>
                <a:gd name="T64" fmla="*/ 26 w 95"/>
                <a:gd name="T65" fmla="*/ 27 h 153"/>
                <a:gd name="T66" fmla="*/ 23 w 95"/>
                <a:gd name="T67" fmla="*/ 37 h 153"/>
                <a:gd name="T68" fmla="*/ 19 w 95"/>
                <a:gd name="T69" fmla="*/ 113 h 153"/>
                <a:gd name="T70" fmla="*/ 25 w 95"/>
                <a:gd name="T71" fmla="*/ 124 h 153"/>
                <a:gd name="T72" fmla="*/ 32 w 95"/>
                <a:gd name="T73" fmla="*/ 132 h 153"/>
                <a:gd name="T74" fmla="*/ 47 w 95"/>
                <a:gd name="T75" fmla="*/ 136 h 153"/>
                <a:gd name="T76" fmla="*/ 63 w 95"/>
                <a:gd name="T77" fmla="*/ 132 h 153"/>
                <a:gd name="T78" fmla="*/ 72 w 95"/>
                <a:gd name="T79" fmla="*/ 120 h 153"/>
                <a:gd name="T80" fmla="*/ 76 w 95"/>
                <a:gd name="T81" fmla="*/ 105 h 153"/>
                <a:gd name="T82" fmla="*/ 72 w 95"/>
                <a:gd name="T83" fmla="*/ 90 h 153"/>
                <a:gd name="T84" fmla="*/ 63 w 95"/>
                <a:gd name="T85" fmla="*/ 80 h 153"/>
                <a:gd name="T86" fmla="*/ 45 w 95"/>
                <a:gd name="T87" fmla="*/ 77 h 153"/>
                <a:gd name="T88" fmla="*/ 32 w 95"/>
                <a:gd name="T89" fmla="*/ 80 h 153"/>
                <a:gd name="T90" fmla="*/ 23 w 95"/>
                <a:gd name="T91" fmla="*/ 90 h 153"/>
                <a:gd name="T92" fmla="*/ 19 w 95"/>
                <a:gd name="T93" fmla="*/ 10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153">
                  <a:moveTo>
                    <a:pt x="26" y="67"/>
                  </a:moveTo>
                  <a:lnTo>
                    <a:pt x="19" y="63"/>
                  </a:lnTo>
                  <a:lnTo>
                    <a:pt x="13" y="60"/>
                  </a:lnTo>
                  <a:lnTo>
                    <a:pt x="9" y="56"/>
                  </a:lnTo>
                  <a:lnTo>
                    <a:pt x="6" y="50"/>
                  </a:lnTo>
                  <a:lnTo>
                    <a:pt x="4" y="44"/>
                  </a:lnTo>
                  <a:lnTo>
                    <a:pt x="4" y="37"/>
                  </a:lnTo>
                  <a:lnTo>
                    <a:pt x="6" y="27"/>
                  </a:lnTo>
                  <a:lnTo>
                    <a:pt x="9" y="18"/>
                  </a:lnTo>
                  <a:lnTo>
                    <a:pt x="15" y="10"/>
                  </a:lnTo>
                  <a:lnTo>
                    <a:pt x="28" y="2"/>
                  </a:lnTo>
                  <a:lnTo>
                    <a:pt x="47" y="0"/>
                  </a:lnTo>
                  <a:lnTo>
                    <a:pt x="65" y="2"/>
                  </a:lnTo>
                  <a:lnTo>
                    <a:pt x="78" y="10"/>
                  </a:lnTo>
                  <a:lnTo>
                    <a:pt x="85" y="20"/>
                  </a:lnTo>
                  <a:lnTo>
                    <a:pt x="89" y="27"/>
                  </a:lnTo>
                  <a:lnTo>
                    <a:pt x="91" y="39"/>
                  </a:lnTo>
                  <a:lnTo>
                    <a:pt x="89" y="44"/>
                  </a:lnTo>
                  <a:lnTo>
                    <a:pt x="87" y="50"/>
                  </a:lnTo>
                  <a:lnTo>
                    <a:pt x="85" y="56"/>
                  </a:lnTo>
                  <a:lnTo>
                    <a:pt x="80" y="60"/>
                  </a:lnTo>
                  <a:lnTo>
                    <a:pt x="74" y="63"/>
                  </a:lnTo>
                  <a:lnTo>
                    <a:pt x="68" y="67"/>
                  </a:lnTo>
                  <a:lnTo>
                    <a:pt x="76" y="71"/>
                  </a:lnTo>
                  <a:lnTo>
                    <a:pt x="84" y="75"/>
                  </a:lnTo>
                  <a:lnTo>
                    <a:pt x="87" y="82"/>
                  </a:lnTo>
                  <a:lnTo>
                    <a:pt x="91" y="88"/>
                  </a:lnTo>
                  <a:lnTo>
                    <a:pt x="95" y="98"/>
                  </a:lnTo>
                  <a:lnTo>
                    <a:pt x="95" y="105"/>
                  </a:lnTo>
                  <a:lnTo>
                    <a:pt x="91" y="124"/>
                  </a:lnTo>
                  <a:lnTo>
                    <a:pt x="82" y="140"/>
                  </a:lnTo>
                  <a:lnTo>
                    <a:pt x="66" y="149"/>
                  </a:lnTo>
                  <a:lnTo>
                    <a:pt x="47" y="153"/>
                  </a:lnTo>
                  <a:lnTo>
                    <a:pt x="26" y="149"/>
                  </a:lnTo>
                  <a:lnTo>
                    <a:pt x="11" y="140"/>
                  </a:lnTo>
                  <a:lnTo>
                    <a:pt x="2" y="124"/>
                  </a:lnTo>
                  <a:lnTo>
                    <a:pt x="0" y="105"/>
                  </a:lnTo>
                  <a:lnTo>
                    <a:pt x="0" y="96"/>
                  </a:lnTo>
                  <a:lnTo>
                    <a:pt x="2" y="88"/>
                  </a:lnTo>
                  <a:lnTo>
                    <a:pt x="6" y="80"/>
                  </a:lnTo>
                  <a:lnTo>
                    <a:pt x="11" y="75"/>
                  </a:lnTo>
                  <a:lnTo>
                    <a:pt x="19" y="69"/>
                  </a:lnTo>
                  <a:lnTo>
                    <a:pt x="26" y="67"/>
                  </a:lnTo>
                  <a:close/>
                  <a:moveTo>
                    <a:pt x="23" y="37"/>
                  </a:moveTo>
                  <a:lnTo>
                    <a:pt x="23" y="42"/>
                  </a:lnTo>
                  <a:lnTo>
                    <a:pt x="26" y="48"/>
                  </a:lnTo>
                  <a:lnTo>
                    <a:pt x="28" y="52"/>
                  </a:lnTo>
                  <a:lnTo>
                    <a:pt x="34" y="56"/>
                  </a:lnTo>
                  <a:lnTo>
                    <a:pt x="40" y="58"/>
                  </a:lnTo>
                  <a:lnTo>
                    <a:pt x="47" y="60"/>
                  </a:lnTo>
                  <a:lnTo>
                    <a:pt x="55" y="58"/>
                  </a:lnTo>
                  <a:lnTo>
                    <a:pt x="61" y="56"/>
                  </a:lnTo>
                  <a:lnTo>
                    <a:pt x="65" y="52"/>
                  </a:lnTo>
                  <a:lnTo>
                    <a:pt x="68" y="48"/>
                  </a:lnTo>
                  <a:lnTo>
                    <a:pt x="70" y="44"/>
                  </a:lnTo>
                  <a:lnTo>
                    <a:pt x="70" y="39"/>
                  </a:lnTo>
                  <a:lnTo>
                    <a:pt x="70" y="33"/>
                  </a:lnTo>
                  <a:lnTo>
                    <a:pt x="68" y="27"/>
                  </a:lnTo>
                  <a:lnTo>
                    <a:pt x="65" y="23"/>
                  </a:lnTo>
                  <a:lnTo>
                    <a:pt x="59" y="20"/>
                  </a:lnTo>
                  <a:lnTo>
                    <a:pt x="53" y="18"/>
                  </a:lnTo>
                  <a:lnTo>
                    <a:pt x="47" y="18"/>
                  </a:lnTo>
                  <a:lnTo>
                    <a:pt x="40" y="18"/>
                  </a:lnTo>
                  <a:lnTo>
                    <a:pt x="34" y="20"/>
                  </a:lnTo>
                  <a:lnTo>
                    <a:pt x="28" y="23"/>
                  </a:lnTo>
                  <a:lnTo>
                    <a:pt x="26" y="27"/>
                  </a:lnTo>
                  <a:lnTo>
                    <a:pt x="23" y="33"/>
                  </a:lnTo>
                  <a:lnTo>
                    <a:pt x="23" y="37"/>
                  </a:lnTo>
                  <a:close/>
                  <a:moveTo>
                    <a:pt x="19" y="105"/>
                  </a:moveTo>
                  <a:lnTo>
                    <a:pt x="19" y="113"/>
                  </a:lnTo>
                  <a:lnTo>
                    <a:pt x="21" y="120"/>
                  </a:lnTo>
                  <a:lnTo>
                    <a:pt x="25" y="124"/>
                  </a:lnTo>
                  <a:lnTo>
                    <a:pt x="26" y="128"/>
                  </a:lnTo>
                  <a:lnTo>
                    <a:pt x="32" y="132"/>
                  </a:lnTo>
                  <a:lnTo>
                    <a:pt x="40" y="134"/>
                  </a:lnTo>
                  <a:lnTo>
                    <a:pt x="47" y="136"/>
                  </a:lnTo>
                  <a:lnTo>
                    <a:pt x="55" y="134"/>
                  </a:lnTo>
                  <a:lnTo>
                    <a:pt x="63" y="132"/>
                  </a:lnTo>
                  <a:lnTo>
                    <a:pt x="68" y="126"/>
                  </a:lnTo>
                  <a:lnTo>
                    <a:pt x="72" y="120"/>
                  </a:lnTo>
                  <a:lnTo>
                    <a:pt x="74" y="115"/>
                  </a:lnTo>
                  <a:lnTo>
                    <a:pt x="76" y="105"/>
                  </a:lnTo>
                  <a:lnTo>
                    <a:pt x="74" y="98"/>
                  </a:lnTo>
                  <a:lnTo>
                    <a:pt x="72" y="90"/>
                  </a:lnTo>
                  <a:lnTo>
                    <a:pt x="68" y="84"/>
                  </a:lnTo>
                  <a:lnTo>
                    <a:pt x="63" y="80"/>
                  </a:lnTo>
                  <a:lnTo>
                    <a:pt x="55" y="77"/>
                  </a:lnTo>
                  <a:lnTo>
                    <a:pt x="45" y="77"/>
                  </a:lnTo>
                  <a:lnTo>
                    <a:pt x="38" y="77"/>
                  </a:lnTo>
                  <a:lnTo>
                    <a:pt x="32" y="80"/>
                  </a:lnTo>
                  <a:lnTo>
                    <a:pt x="26" y="84"/>
                  </a:lnTo>
                  <a:lnTo>
                    <a:pt x="23" y="90"/>
                  </a:lnTo>
                  <a:lnTo>
                    <a:pt x="19" y="98"/>
                  </a:lnTo>
                  <a:lnTo>
                    <a:pt x="19" y="1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5" name="Line 83"/>
            <p:cNvSpPr>
              <a:spLocks noChangeShapeType="1"/>
            </p:cNvSpPr>
            <p:nvPr/>
          </p:nvSpPr>
          <p:spPr bwMode="auto">
            <a:xfrm flipV="1">
              <a:off x="2311" y="3167"/>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6" name="Line 84"/>
            <p:cNvSpPr>
              <a:spLocks noChangeShapeType="1"/>
            </p:cNvSpPr>
            <p:nvPr/>
          </p:nvSpPr>
          <p:spPr bwMode="auto">
            <a:xfrm>
              <a:off x="2311" y="1330"/>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87" name="Freeform 85"/>
            <p:cNvSpPr>
              <a:spLocks noEditPoints="1"/>
            </p:cNvSpPr>
            <p:nvPr/>
          </p:nvSpPr>
          <p:spPr bwMode="auto">
            <a:xfrm>
              <a:off x="2228" y="3259"/>
              <a:ext cx="49" cy="76"/>
            </a:xfrm>
            <a:custGeom>
              <a:avLst/>
              <a:gdLst>
                <a:gd name="T0" fmla="*/ 0 w 99"/>
                <a:gd name="T1" fmla="*/ 77 h 153"/>
                <a:gd name="T2" fmla="*/ 2 w 99"/>
                <a:gd name="T3" fmla="*/ 52 h 153"/>
                <a:gd name="T4" fmla="*/ 6 w 99"/>
                <a:gd name="T5" fmla="*/ 33 h 153"/>
                <a:gd name="T6" fmla="*/ 9 w 99"/>
                <a:gd name="T7" fmla="*/ 23 h 153"/>
                <a:gd name="T8" fmla="*/ 15 w 99"/>
                <a:gd name="T9" fmla="*/ 14 h 153"/>
                <a:gd name="T10" fmla="*/ 23 w 99"/>
                <a:gd name="T11" fmla="*/ 8 h 153"/>
                <a:gd name="T12" fmla="*/ 30 w 99"/>
                <a:gd name="T13" fmla="*/ 4 h 153"/>
                <a:gd name="T14" fmla="*/ 40 w 99"/>
                <a:gd name="T15" fmla="*/ 0 h 153"/>
                <a:gd name="T16" fmla="*/ 49 w 99"/>
                <a:gd name="T17" fmla="*/ 0 h 153"/>
                <a:gd name="T18" fmla="*/ 61 w 99"/>
                <a:gd name="T19" fmla="*/ 0 h 153"/>
                <a:gd name="T20" fmla="*/ 70 w 99"/>
                <a:gd name="T21" fmla="*/ 4 h 153"/>
                <a:gd name="T22" fmla="*/ 78 w 99"/>
                <a:gd name="T23" fmla="*/ 8 h 153"/>
                <a:gd name="T24" fmla="*/ 82 w 99"/>
                <a:gd name="T25" fmla="*/ 14 h 153"/>
                <a:gd name="T26" fmla="*/ 86 w 99"/>
                <a:gd name="T27" fmla="*/ 18 h 153"/>
                <a:gd name="T28" fmla="*/ 91 w 99"/>
                <a:gd name="T29" fmla="*/ 29 h 153"/>
                <a:gd name="T30" fmla="*/ 95 w 99"/>
                <a:gd name="T31" fmla="*/ 40 h 153"/>
                <a:gd name="T32" fmla="*/ 97 w 99"/>
                <a:gd name="T33" fmla="*/ 56 h 153"/>
                <a:gd name="T34" fmla="*/ 99 w 99"/>
                <a:gd name="T35" fmla="*/ 77 h 153"/>
                <a:gd name="T36" fmla="*/ 97 w 99"/>
                <a:gd name="T37" fmla="*/ 100 h 153"/>
                <a:gd name="T38" fmla="*/ 93 w 99"/>
                <a:gd name="T39" fmla="*/ 119 h 153"/>
                <a:gd name="T40" fmla="*/ 89 w 99"/>
                <a:gd name="T41" fmla="*/ 130 h 153"/>
                <a:gd name="T42" fmla="*/ 84 w 99"/>
                <a:gd name="T43" fmla="*/ 138 h 153"/>
                <a:gd name="T44" fmla="*/ 76 w 99"/>
                <a:gd name="T45" fmla="*/ 143 h 153"/>
                <a:gd name="T46" fmla="*/ 69 w 99"/>
                <a:gd name="T47" fmla="*/ 149 h 153"/>
                <a:gd name="T48" fmla="*/ 59 w 99"/>
                <a:gd name="T49" fmla="*/ 151 h 153"/>
                <a:gd name="T50" fmla="*/ 49 w 99"/>
                <a:gd name="T51" fmla="*/ 153 h 153"/>
                <a:gd name="T52" fmla="*/ 30 w 99"/>
                <a:gd name="T53" fmla="*/ 149 h 153"/>
                <a:gd name="T54" fmla="*/ 15 w 99"/>
                <a:gd name="T55" fmla="*/ 138 h 153"/>
                <a:gd name="T56" fmla="*/ 8 w 99"/>
                <a:gd name="T57" fmla="*/ 122 h 153"/>
                <a:gd name="T58" fmla="*/ 2 w 99"/>
                <a:gd name="T59" fmla="*/ 101 h 153"/>
                <a:gd name="T60" fmla="*/ 0 w 99"/>
                <a:gd name="T61" fmla="*/ 77 h 153"/>
                <a:gd name="T62" fmla="*/ 21 w 99"/>
                <a:gd name="T63" fmla="*/ 77 h 153"/>
                <a:gd name="T64" fmla="*/ 21 w 99"/>
                <a:gd name="T65" fmla="*/ 98 h 153"/>
                <a:gd name="T66" fmla="*/ 25 w 99"/>
                <a:gd name="T67" fmla="*/ 113 h 153"/>
                <a:gd name="T68" fmla="*/ 29 w 99"/>
                <a:gd name="T69" fmla="*/ 124 h 153"/>
                <a:gd name="T70" fmla="*/ 34 w 99"/>
                <a:gd name="T71" fmla="*/ 130 h 153"/>
                <a:gd name="T72" fmla="*/ 42 w 99"/>
                <a:gd name="T73" fmla="*/ 134 h 153"/>
                <a:gd name="T74" fmla="*/ 49 w 99"/>
                <a:gd name="T75" fmla="*/ 136 h 153"/>
                <a:gd name="T76" fmla="*/ 57 w 99"/>
                <a:gd name="T77" fmla="*/ 134 h 153"/>
                <a:gd name="T78" fmla="*/ 65 w 99"/>
                <a:gd name="T79" fmla="*/ 130 h 153"/>
                <a:gd name="T80" fmla="*/ 70 w 99"/>
                <a:gd name="T81" fmla="*/ 124 h 153"/>
                <a:gd name="T82" fmla="*/ 76 w 99"/>
                <a:gd name="T83" fmla="*/ 113 h 153"/>
                <a:gd name="T84" fmla="*/ 78 w 99"/>
                <a:gd name="T85" fmla="*/ 98 h 153"/>
                <a:gd name="T86" fmla="*/ 78 w 99"/>
                <a:gd name="T87" fmla="*/ 77 h 153"/>
                <a:gd name="T88" fmla="*/ 78 w 99"/>
                <a:gd name="T89" fmla="*/ 56 h 153"/>
                <a:gd name="T90" fmla="*/ 76 w 99"/>
                <a:gd name="T91" fmla="*/ 39 h 153"/>
                <a:gd name="T92" fmla="*/ 70 w 99"/>
                <a:gd name="T93" fmla="*/ 29 h 153"/>
                <a:gd name="T94" fmla="*/ 65 w 99"/>
                <a:gd name="T95" fmla="*/ 21 h 153"/>
                <a:gd name="T96" fmla="*/ 57 w 99"/>
                <a:gd name="T97" fmla="*/ 18 h 153"/>
                <a:gd name="T98" fmla="*/ 49 w 99"/>
                <a:gd name="T99" fmla="*/ 18 h 153"/>
                <a:gd name="T100" fmla="*/ 42 w 99"/>
                <a:gd name="T101" fmla="*/ 18 h 153"/>
                <a:gd name="T102" fmla="*/ 34 w 99"/>
                <a:gd name="T103" fmla="*/ 21 h 153"/>
                <a:gd name="T104" fmla="*/ 29 w 99"/>
                <a:gd name="T105" fmla="*/ 27 h 153"/>
                <a:gd name="T106" fmla="*/ 25 w 99"/>
                <a:gd name="T107" fmla="*/ 39 h 153"/>
                <a:gd name="T108" fmla="*/ 21 w 99"/>
                <a:gd name="T109" fmla="*/ 56 h 153"/>
                <a:gd name="T110" fmla="*/ 21 w 99"/>
                <a:gd name="T111"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153">
                  <a:moveTo>
                    <a:pt x="0" y="77"/>
                  </a:moveTo>
                  <a:lnTo>
                    <a:pt x="2" y="52"/>
                  </a:lnTo>
                  <a:lnTo>
                    <a:pt x="6" y="33"/>
                  </a:lnTo>
                  <a:lnTo>
                    <a:pt x="9" y="23"/>
                  </a:lnTo>
                  <a:lnTo>
                    <a:pt x="15" y="14"/>
                  </a:lnTo>
                  <a:lnTo>
                    <a:pt x="23" y="8"/>
                  </a:lnTo>
                  <a:lnTo>
                    <a:pt x="30" y="4"/>
                  </a:lnTo>
                  <a:lnTo>
                    <a:pt x="40" y="0"/>
                  </a:lnTo>
                  <a:lnTo>
                    <a:pt x="49" y="0"/>
                  </a:lnTo>
                  <a:lnTo>
                    <a:pt x="61" y="0"/>
                  </a:lnTo>
                  <a:lnTo>
                    <a:pt x="70" y="4"/>
                  </a:lnTo>
                  <a:lnTo>
                    <a:pt x="78" y="8"/>
                  </a:lnTo>
                  <a:lnTo>
                    <a:pt x="82" y="14"/>
                  </a:lnTo>
                  <a:lnTo>
                    <a:pt x="86" y="18"/>
                  </a:lnTo>
                  <a:lnTo>
                    <a:pt x="91" y="29"/>
                  </a:lnTo>
                  <a:lnTo>
                    <a:pt x="95" y="40"/>
                  </a:lnTo>
                  <a:lnTo>
                    <a:pt x="97" y="56"/>
                  </a:lnTo>
                  <a:lnTo>
                    <a:pt x="99" y="77"/>
                  </a:lnTo>
                  <a:lnTo>
                    <a:pt x="97" y="100"/>
                  </a:lnTo>
                  <a:lnTo>
                    <a:pt x="93" y="119"/>
                  </a:lnTo>
                  <a:lnTo>
                    <a:pt x="89" y="130"/>
                  </a:lnTo>
                  <a:lnTo>
                    <a:pt x="84" y="138"/>
                  </a:lnTo>
                  <a:lnTo>
                    <a:pt x="76" y="143"/>
                  </a:lnTo>
                  <a:lnTo>
                    <a:pt x="69" y="149"/>
                  </a:lnTo>
                  <a:lnTo>
                    <a:pt x="59" y="151"/>
                  </a:lnTo>
                  <a:lnTo>
                    <a:pt x="49" y="153"/>
                  </a:lnTo>
                  <a:lnTo>
                    <a:pt x="30" y="149"/>
                  </a:lnTo>
                  <a:lnTo>
                    <a:pt x="15" y="138"/>
                  </a:lnTo>
                  <a:lnTo>
                    <a:pt x="8" y="122"/>
                  </a:lnTo>
                  <a:lnTo>
                    <a:pt x="2" y="101"/>
                  </a:lnTo>
                  <a:lnTo>
                    <a:pt x="0" y="77"/>
                  </a:lnTo>
                  <a:close/>
                  <a:moveTo>
                    <a:pt x="21" y="77"/>
                  </a:moveTo>
                  <a:lnTo>
                    <a:pt x="21" y="98"/>
                  </a:lnTo>
                  <a:lnTo>
                    <a:pt x="25" y="113"/>
                  </a:lnTo>
                  <a:lnTo>
                    <a:pt x="29" y="124"/>
                  </a:lnTo>
                  <a:lnTo>
                    <a:pt x="34" y="130"/>
                  </a:lnTo>
                  <a:lnTo>
                    <a:pt x="42" y="134"/>
                  </a:lnTo>
                  <a:lnTo>
                    <a:pt x="49" y="136"/>
                  </a:lnTo>
                  <a:lnTo>
                    <a:pt x="57" y="134"/>
                  </a:lnTo>
                  <a:lnTo>
                    <a:pt x="65" y="130"/>
                  </a:lnTo>
                  <a:lnTo>
                    <a:pt x="70" y="124"/>
                  </a:lnTo>
                  <a:lnTo>
                    <a:pt x="76" y="113"/>
                  </a:lnTo>
                  <a:lnTo>
                    <a:pt x="78" y="98"/>
                  </a:lnTo>
                  <a:lnTo>
                    <a:pt x="78" y="77"/>
                  </a:lnTo>
                  <a:lnTo>
                    <a:pt x="78" y="56"/>
                  </a:lnTo>
                  <a:lnTo>
                    <a:pt x="76" y="39"/>
                  </a:lnTo>
                  <a:lnTo>
                    <a:pt x="70" y="29"/>
                  </a:lnTo>
                  <a:lnTo>
                    <a:pt x="65" y="21"/>
                  </a:lnTo>
                  <a:lnTo>
                    <a:pt x="57" y="18"/>
                  </a:lnTo>
                  <a:lnTo>
                    <a:pt x="49" y="18"/>
                  </a:lnTo>
                  <a:lnTo>
                    <a:pt x="42" y="18"/>
                  </a:lnTo>
                  <a:lnTo>
                    <a:pt x="34" y="21"/>
                  </a:lnTo>
                  <a:lnTo>
                    <a:pt x="29" y="27"/>
                  </a:lnTo>
                  <a:lnTo>
                    <a:pt x="25" y="39"/>
                  </a:lnTo>
                  <a:lnTo>
                    <a:pt x="21" y="56"/>
                  </a:lnTo>
                  <a:lnTo>
                    <a:pt x="21" y="7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8" name="Rectangle 86"/>
            <p:cNvSpPr>
              <a:spLocks noChangeArrowheads="1"/>
            </p:cNvSpPr>
            <p:nvPr/>
          </p:nvSpPr>
          <p:spPr bwMode="auto">
            <a:xfrm>
              <a:off x="2292" y="3324"/>
              <a:ext cx="9" cy="1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89" name="Freeform 87"/>
            <p:cNvSpPr>
              <a:spLocks noEditPoints="1"/>
            </p:cNvSpPr>
            <p:nvPr/>
          </p:nvSpPr>
          <p:spPr bwMode="auto">
            <a:xfrm>
              <a:off x="2316" y="3259"/>
              <a:ext cx="47" cy="76"/>
            </a:xfrm>
            <a:custGeom>
              <a:avLst/>
              <a:gdLst>
                <a:gd name="T0" fmla="*/ 21 w 95"/>
                <a:gd name="T1" fmla="*/ 63 h 153"/>
                <a:gd name="T2" fmla="*/ 10 w 95"/>
                <a:gd name="T3" fmla="*/ 56 h 153"/>
                <a:gd name="T4" fmla="*/ 6 w 95"/>
                <a:gd name="T5" fmla="*/ 44 h 153"/>
                <a:gd name="T6" fmla="*/ 6 w 95"/>
                <a:gd name="T7" fmla="*/ 27 h 153"/>
                <a:gd name="T8" fmla="*/ 15 w 95"/>
                <a:gd name="T9" fmla="*/ 10 h 153"/>
                <a:gd name="T10" fmla="*/ 48 w 95"/>
                <a:gd name="T11" fmla="*/ 0 h 153"/>
                <a:gd name="T12" fmla="*/ 80 w 95"/>
                <a:gd name="T13" fmla="*/ 10 h 153"/>
                <a:gd name="T14" fmla="*/ 90 w 95"/>
                <a:gd name="T15" fmla="*/ 27 h 153"/>
                <a:gd name="T16" fmla="*/ 92 w 95"/>
                <a:gd name="T17" fmla="*/ 44 h 153"/>
                <a:gd name="T18" fmla="*/ 86 w 95"/>
                <a:gd name="T19" fmla="*/ 56 h 153"/>
                <a:gd name="T20" fmla="*/ 76 w 95"/>
                <a:gd name="T21" fmla="*/ 63 h 153"/>
                <a:gd name="T22" fmla="*/ 76 w 95"/>
                <a:gd name="T23" fmla="*/ 71 h 153"/>
                <a:gd name="T24" fmla="*/ 90 w 95"/>
                <a:gd name="T25" fmla="*/ 82 h 153"/>
                <a:gd name="T26" fmla="*/ 95 w 95"/>
                <a:gd name="T27" fmla="*/ 98 h 153"/>
                <a:gd name="T28" fmla="*/ 93 w 95"/>
                <a:gd name="T29" fmla="*/ 124 h 153"/>
                <a:gd name="T30" fmla="*/ 67 w 95"/>
                <a:gd name="T31" fmla="*/ 149 h 153"/>
                <a:gd name="T32" fmla="*/ 29 w 95"/>
                <a:gd name="T33" fmla="*/ 149 h 153"/>
                <a:gd name="T34" fmla="*/ 4 w 95"/>
                <a:gd name="T35" fmla="*/ 124 h 153"/>
                <a:gd name="T36" fmla="*/ 0 w 95"/>
                <a:gd name="T37" fmla="*/ 96 h 153"/>
                <a:gd name="T38" fmla="*/ 8 w 95"/>
                <a:gd name="T39" fmla="*/ 80 h 153"/>
                <a:gd name="T40" fmla="*/ 19 w 95"/>
                <a:gd name="T41" fmla="*/ 69 h 153"/>
                <a:gd name="T42" fmla="*/ 25 w 95"/>
                <a:gd name="T43" fmla="*/ 37 h 153"/>
                <a:gd name="T44" fmla="*/ 27 w 95"/>
                <a:gd name="T45" fmla="*/ 48 h 153"/>
                <a:gd name="T46" fmla="*/ 34 w 95"/>
                <a:gd name="T47" fmla="*/ 56 h 153"/>
                <a:gd name="T48" fmla="*/ 48 w 95"/>
                <a:gd name="T49" fmla="*/ 60 h 153"/>
                <a:gd name="T50" fmla="*/ 61 w 95"/>
                <a:gd name="T51" fmla="*/ 56 h 153"/>
                <a:gd name="T52" fmla="*/ 69 w 95"/>
                <a:gd name="T53" fmla="*/ 48 h 153"/>
                <a:gd name="T54" fmla="*/ 73 w 95"/>
                <a:gd name="T55" fmla="*/ 39 h 153"/>
                <a:gd name="T56" fmla="*/ 69 w 95"/>
                <a:gd name="T57" fmla="*/ 27 h 153"/>
                <a:gd name="T58" fmla="*/ 61 w 95"/>
                <a:gd name="T59" fmla="*/ 20 h 153"/>
                <a:gd name="T60" fmla="*/ 48 w 95"/>
                <a:gd name="T61" fmla="*/ 18 h 153"/>
                <a:gd name="T62" fmla="*/ 34 w 95"/>
                <a:gd name="T63" fmla="*/ 20 h 153"/>
                <a:gd name="T64" fmla="*/ 27 w 95"/>
                <a:gd name="T65" fmla="*/ 27 h 153"/>
                <a:gd name="T66" fmla="*/ 25 w 95"/>
                <a:gd name="T67" fmla="*/ 37 h 153"/>
                <a:gd name="T68" fmla="*/ 21 w 95"/>
                <a:gd name="T69" fmla="*/ 113 h 153"/>
                <a:gd name="T70" fmla="*/ 25 w 95"/>
                <a:gd name="T71" fmla="*/ 124 h 153"/>
                <a:gd name="T72" fmla="*/ 33 w 95"/>
                <a:gd name="T73" fmla="*/ 132 h 153"/>
                <a:gd name="T74" fmla="*/ 48 w 95"/>
                <a:gd name="T75" fmla="*/ 136 h 153"/>
                <a:gd name="T76" fmla="*/ 63 w 95"/>
                <a:gd name="T77" fmla="*/ 132 h 153"/>
                <a:gd name="T78" fmla="*/ 73 w 95"/>
                <a:gd name="T79" fmla="*/ 120 h 153"/>
                <a:gd name="T80" fmla="*/ 76 w 95"/>
                <a:gd name="T81" fmla="*/ 105 h 153"/>
                <a:gd name="T82" fmla="*/ 73 w 95"/>
                <a:gd name="T83" fmla="*/ 90 h 153"/>
                <a:gd name="T84" fmla="*/ 63 w 95"/>
                <a:gd name="T85" fmla="*/ 80 h 153"/>
                <a:gd name="T86" fmla="*/ 48 w 95"/>
                <a:gd name="T87" fmla="*/ 77 h 153"/>
                <a:gd name="T88" fmla="*/ 33 w 95"/>
                <a:gd name="T89" fmla="*/ 80 h 153"/>
                <a:gd name="T90" fmla="*/ 23 w 95"/>
                <a:gd name="T91" fmla="*/ 90 h 153"/>
                <a:gd name="T92" fmla="*/ 19 w 95"/>
                <a:gd name="T93" fmla="*/ 10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153">
                  <a:moveTo>
                    <a:pt x="27" y="67"/>
                  </a:moveTo>
                  <a:lnTo>
                    <a:pt x="21" y="63"/>
                  </a:lnTo>
                  <a:lnTo>
                    <a:pt x="15" y="60"/>
                  </a:lnTo>
                  <a:lnTo>
                    <a:pt x="10" y="56"/>
                  </a:lnTo>
                  <a:lnTo>
                    <a:pt x="8" y="50"/>
                  </a:lnTo>
                  <a:lnTo>
                    <a:pt x="6" y="44"/>
                  </a:lnTo>
                  <a:lnTo>
                    <a:pt x="4" y="37"/>
                  </a:lnTo>
                  <a:lnTo>
                    <a:pt x="6" y="27"/>
                  </a:lnTo>
                  <a:lnTo>
                    <a:pt x="10" y="18"/>
                  </a:lnTo>
                  <a:lnTo>
                    <a:pt x="15" y="10"/>
                  </a:lnTo>
                  <a:lnTo>
                    <a:pt x="31" y="2"/>
                  </a:lnTo>
                  <a:lnTo>
                    <a:pt x="48" y="0"/>
                  </a:lnTo>
                  <a:lnTo>
                    <a:pt x="65" y="2"/>
                  </a:lnTo>
                  <a:lnTo>
                    <a:pt x="80" y="10"/>
                  </a:lnTo>
                  <a:lnTo>
                    <a:pt x="86" y="20"/>
                  </a:lnTo>
                  <a:lnTo>
                    <a:pt x="90" y="27"/>
                  </a:lnTo>
                  <a:lnTo>
                    <a:pt x="92" y="39"/>
                  </a:lnTo>
                  <a:lnTo>
                    <a:pt x="92" y="44"/>
                  </a:lnTo>
                  <a:lnTo>
                    <a:pt x="90" y="50"/>
                  </a:lnTo>
                  <a:lnTo>
                    <a:pt x="86" y="56"/>
                  </a:lnTo>
                  <a:lnTo>
                    <a:pt x="82" y="60"/>
                  </a:lnTo>
                  <a:lnTo>
                    <a:pt x="76" y="63"/>
                  </a:lnTo>
                  <a:lnTo>
                    <a:pt x="69" y="67"/>
                  </a:lnTo>
                  <a:lnTo>
                    <a:pt x="76" y="71"/>
                  </a:lnTo>
                  <a:lnTo>
                    <a:pt x="84" y="75"/>
                  </a:lnTo>
                  <a:lnTo>
                    <a:pt x="90" y="82"/>
                  </a:lnTo>
                  <a:lnTo>
                    <a:pt x="93" y="88"/>
                  </a:lnTo>
                  <a:lnTo>
                    <a:pt x="95" y="98"/>
                  </a:lnTo>
                  <a:lnTo>
                    <a:pt x="95" y="105"/>
                  </a:lnTo>
                  <a:lnTo>
                    <a:pt x="93" y="124"/>
                  </a:lnTo>
                  <a:lnTo>
                    <a:pt x="82" y="140"/>
                  </a:lnTo>
                  <a:lnTo>
                    <a:pt x="67" y="149"/>
                  </a:lnTo>
                  <a:lnTo>
                    <a:pt x="48" y="153"/>
                  </a:lnTo>
                  <a:lnTo>
                    <a:pt x="29" y="149"/>
                  </a:lnTo>
                  <a:lnTo>
                    <a:pt x="13" y="140"/>
                  </a:lnTo>
                  <a:lnTo>
                    <a:pt x="4" y="124"/>
                  </a:lnTo>
                  <a:lnTo>
                    <a:pt x="0" y="105"/>
                  </a:lnTo>
                  <a:lnTo>
                    <a:pt x="0" y="96"/>
                  </a:lnTo>
                  <a:lnTo>
                    <a:pt x="4" y="88"/>
                  </a:lnTo>
                  <a:lnTo>
                    <a:pt x="8" y="80"/>
                  </a:lnTo>
                  <a:lnTo>
                    <a:pt x="13" y="75"/>
                  </a:lnTo>
                  <a:lnTo>
                    <a:pt x="19" y="69"/>
                  </a:lnTo>
                  <a:lnTo>
                    <a:pt x="27" y="67"/>
                  </a:lnTo>
                  <a:close/>
                  <a:moveTo>
                    <a:pt x="25" y="37"/>
                  </a:moveTo>
                  <a:lnTo>
                    <a:pt x="25" y="42"/>
                  </a:lnTo>
                  <a:lnTo>
                    <a:pt x="27" y="48"/>
                  </a:lnTo>
                  <a:lnTo>
                    <a:pt x="31" y="52"/>
                  </a:lnTo>
                  <a:lnTo>
                    <a:pt x="34" y="56"/>
                  </a:lnTo>
                  <a:lnTo>
                    <a:pt x="40" y="58"/>
                  </a:lnTo>
                  <a:lnTo>
                    <a:pt x="48" y="60"/>
                  </a:lnTo>
                  <a:lnTo>
                    <a:pt x="55" y="58"/>
                  </a:lnTo>
                  <a:lnTo>
                    <a:pt x="61" y="56"/>
                  </a:lnTo>
                  <a:lnTo>
                    <a:pt x="65" y="52"/>
                  </a:lnTo>
                  <a:lnTo>
                    <a:pt x="69" y="48"/>
                  </a:lnTo>
                  <a:lnTo>
                    <a:pt x="71" y="44"/>
                  </a:lnTo>
                  <a:lnTo>
                    <a:pt x="73" y="39"/>
                  </a:lnTo>
                  <a:lnTo>
                    <a:pt x="71" y="33"/>
                  </a:lnTo>
                  <a:lnTo>
                    <a:pt x="69" y="27"/>
                  </a:lnTo>
                  <a:lnTo>
                    <a:pt x="65" y="23"/>
                  </a:lnTo>
                  <a:lnTo>
                    <a:pt x="61" y="20"/>
                  </a:lnTo>
                  <a:lnTo>
                    <a:pt x="55" y="18"/>
                  </a:lnTo>
                  <a:lnTo>
                    <a:pt x="48" y="18"/>
                  </a:lnTo>
                  <a:lnTo>
                    <a:pt x="40" y="18"/>
                  </a:lnTo>
                  <a:lnTo>
                    <a:pt x="34" y="20"/>
                  </a:lnTo>
                  <a:lnTo>
                    <a:pt x="31" y="23"/>
                  </a:lnTo>
                  <a:lnTo>
                    <a:pt x="27" y="27"/>
                  </a:lnTo>
                  <a:lnTo>
                    <a:pt x="25" y="33"/>
                  </a:lnTo>
                  <a:lnTo>
                    <a:pt x="25" y="37"/>
                  </a:lnTo>
                  <a:close/>
                  <a:moveTo>
                    <a:pt x="19" y="105"/>
                  </a:moveTo>
                  <a:lnTo>
                    <a:pt x="21" y="113"/>
                  </a:lnTo>
                  <a:lnTo>
                    <a:pt x="23" y="120"/>
                  </a:lnTo>
                  <a:lnTo>
                    <a:pt x="25" y="124"/>
                  </a:lnTo>
                  <a:lnTo>
                    <a:pt x="29" y="128"/>
                  </a:lnTo>
                  <a:lnTo>
                    <a:pt x="33" y="132"/>
                  </a:lnTo>
                  <a:lnTo>
                    <a:pt x="40" y="134"/>
                  </a:lnTo>
                  <a:lnTo>
                    <a:pt x="48" y="136"/>
                  </a:lnTo>
                  <a:lnTo>
                    <a:pt x="57" y="134"/>
                  </a:lnTo>
                  <a:lnTo>
                    <a:pt x="63" y="132"/>
                  </a:lnTo>
                  <a:lnTo>
                    <a:pt x="69" y="126"/>
                  </a:lnTo>
                  <a:lnTo>
                    <a:pt x="73" y="120"/>
                  </a:lnTo>
                  <a:lnTo>
                    <a:pt x="76" y="115"/>
                  </a:lnTo>
                  <a:lnTo>
                    <a:pt x="76" y="105"/>
                  </a:lnTo>
                  <a:lnTo>
                    <a:pt x="76" y="98"/>
                  </a:lnTo>
                  <a:lnTo>
                    <a:pt x="73" y="90"/>
                  </a:lnTo>
                  <a:lnTo>
                    <a:pt x="69" y="84"/>
                  </a:lnTo>
                  <a:lnTo>
                    <a:pt x="63" y="80"/>
                  </a:lnTo>
                  <a:lnTo>
                    <a:pt x="55" y="77"/>
                  </a:lnTo>
                  <a:lnTo>
                    <a:pt x="48" y="77"/>
                  </a:lnTo>
                  <a:lnTo>
                    <a:pt x="40" y="77"/>
                  </a:lnTo>
                  <a:lnTo>
                    <a:pt x="33" y="80"/>
                  </a:lnTo>
                  <a:lnTo>
                    <a:pt x="27" y="84"/>
                  </a:lnTo>
                  <a:lnTo>
                    <a:pt x="23" y="90"/>
                  </a:lnTo>
                  <a:lnTo>
                    <a:pt x="21" y="98"/>
                  </a:lnTo>
                  <a:lnTo>
                    <a:pt x="19" y="1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0" name="Freeform 88"/>
            <p:cNvSpPr>
              <a:spLocks/>
            </p:cNvSpPr>
            <p:nvPr/>
          </p:nvSpPr>
          <p:spPr bwMode="auto">
            <a:xfrm>
              <a:off x="2374" y="3260"/>
              <a:ext cx="48" cy="75"/>
            </a:xfrm>
            <a:custGeom>
              <a:avLst/>
              <a:gdLst>
                <a:gd name="T0" fmla="*/ 0 w 97"/>
                <a:gd name="T1" fmla="*/ 109 h 151"/>
                <a:gd name="T2" fmla="*/ 19 w 97"/>
                <a:gd name="T3" fmla="*/ 107 h 151"/>
                <a:gd name="T4" fmla="*/ 21 w 97"/>
                <a:gd name="T5" fmla="*/ 115 h 151"/>
                <a:gd name="T6" fmla="*/ 25 w 97"/>
                <a:gd name="T7" fmla="*/ 122 h 151"/>
                <a:gd name="T8" fmla="*/ 29 w 97"/>
                <a:gd name="T9" fmla="*/ 126 h 151"/>
                <a:gd name="T10" fmla="*/ 35 w 97"/>
                <a:gd name="T11" fmla="*/ 130 h 151"/>
                <a:gd name="T12" fmla="*/ 40 w 97"/>
                <a:gd name="T13" fmla="*/ 132 h 151"/>
                <a:gd name="T14" fmla="*/ 48 w 97"/>
                <a:gd name="T15" fmla="*/ 134 h 151"/>
                <a:gd name="T16" fmla="*/ 56 w 97"/>
                <a:gd name="T17" fmla="*/ 132 h 151"/>
                <a:gd name="T18" fmla="*/ 63 w 97"/>
                <a:gd name="T19" fmla="*/ 128 h 151"/>
                <a:gd name="T20" fmla="*/ 71 w 97"/>
                <a:gd name="T21" fmla="*/ 124 h 151"/>
                <a:gd name="T22" fmla="*/ 75 w 97"/>
                <a:gd name="T23" fmla="*/ 117 h 151"/>
                <a:gd name="T24" fmla="*/ 76 w 97"/>
                <a:gd name="T25" fmla="*/ 107 h 151"/>
                <a:gd name="T26" fmla="*/ 78 w 97"/>
                <a:gd name="T27" fmla="*/ 98 h 151"/>
                <a:gd name="T28" fmla="*/ 76 w 97"/>
                <a:gd name="T29" fmla="*/ 88 h 151"/>
                <a:gd name="T30" fmla="*/ 75 w 97"/>
                <a:gd name="T31" fmla="*/ 80 h 151"/>
                <a:gd name="T32" fmla="*/ 71 w 97"/>
                <a:gd name="T33" fmla="*/ 75 h 151"/>
                <a:gd name="T34" fmla="*/ 65 w 97"/>
                <a:gd name="T35" fmla="*/ 69 h 151"/>
                <a:gd name="T36" fmla="*/ 57 w 97"/>
                <a:gd name="T37" fmla="*/ 67 h 151"/>
                <a:gd name="T38" fmla="*/ 48 w 97"/>
                <a:gd name="T39" fmla="*/ 65 h 151"/>
                <a:gd name="T40" fmla="*/ 38 w 97"/>
                <a:gd name="T41" fmla="*/ 67 h 151"/>
                <a:gd name="T42" fmla="*/ 31 w 97"/>
                <a:gd name="T43" fmla="*/ 69 h 151"/>
                <a:gd name="T44" fmla="*/ 25 w 97"/>
                <a:gd name="T45" fmla="*/ 73 h 151"/>
                <a:gd name="T46" fmla="*/ 21 w 97"/>
                <a:gd name="T47" fmla="*/ 78 h 151"/>
                <a:gd name="T48" fmla="*/ 2 w 97"/>
                <a:gd name="T49" fmla="*/ 77 h 151"/>
                <a:gd name="T50" fmla="*/ 17 w 97"/>
                <a:gd name="T51" fmla="*/ 0 h 151"/>
                <a:gd name="T52" fmla="*/ 90 w 97"/>
                <a:gd name="T53" fmla="*/ 0 h 151"/>
                <a:gd name="T54" fmla="*/ 90 w 97"/>
                <a:gd name="T55" fmla="*/ 19 h 151"/>
                <a:gd name="T56" fmla="*/ 33 w 97"/>
                <a:gd name="T57" fmla="*/ 19 h 151"/>
                <a:gd name="T58" fmla="*/ 25 w 97"/>
                <a:gd name="T59" fmla="*/ 58 h 151"/>
                <a:gd name="T60" fmla="*/ 35 w 97"/>
                <a:gd name="T61" fmla="*/ 52 h 151"/>
                <a:gd name="T62" fmla="*/ 44 w 97"/>
                <a:gd name="T63" fmla="*/ 50 h 151"/>
                <a:gd name="T64" fmla="*/ 54 w 97"/>
                <a:gd name="T65" fmla="*/ 48 h 151"/>
                <a:gd name="T66" fmla="*/ 71 w 97"/>
                <a:gd name="T67" fmla="*/ 52 h 151"/>
                <a:gd name="T68" fmla="*/ 84 w 97"/>
                <a:gd name="T69" fmla="*/ 61 h 151"/>
                <a:gd name="T70" fmla="*/ 94 w 97"/>
                <a:gd name="T71" fmla="*/ 77 h 151"/>
                <a:gd name="T72" fmla="*/ 97 w 97"/>
                <a:gd name="T73" fmla="*/ 98 h 151"/>
                <a:gd name="T74" fmla="*/ 96 w 97"/>
                <a:gd name="T75" fmla="*/ 117 h 151"/>
                <a:gd name="T76" fmla="*/ 86 w 97"/>
                <a:gd name="T77" fmla="*/ 132 h 151"/>
                <a:gd name="T78" fmla="*/ 69 w 97"/>
                <a:gd name="T79" fmla="*/ 145 h 151"/>
                <a:gd name="T80" fmla="*/ 48 w 97"/>
                <a:gd name="T81" fmla="*/ 151 h 151"/>
                <a:gd name="T82" fmla="*/ 29 w 97"/>
                <a:gd name="T83" fmla="*/ 147 h 151"/>
                <a:gd name="T84" fmla="*/ 14 w 97"/>
                <a:gd name="T85" fmla="*/ 139 h 151"/>
                <a:gd name="T86" fmla="*/ 8 w 97"/>
                <a:gd name="T87" fmla="*/ 134 h 151"/>
                <a:gd name="T88" fmla="*/ 4 w 97"/>
                <a:gd name="T89" fmla="*/ 126 h 151"/>
                <a:gd name="T90" fmla="*/ 0 w 97"/>
                <a:gd name="T91" fmla="*/ 118 h 151"/>
                <a:gd name="T92" fmla="*/ 0 w 97"/>
                <a:gd name="T93" fmla="*/ 10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51">
                  <a:moveTo>
                    <a:pt x="0" y="109"/>
                  </a:moveTo>
                  <a:lnTo>
                    <a:pt x="19" y="107"/>
                  </a:lnTo>
                  <a:lnTo>
                    <a:pt x="21" y="115"/>
                  </a:lnTo>
                  <a:lnTo>
                    <a:pt x="25" y="122"/>
                  </a:lnTo>
                  <a:lnTo>
                    <a:pt x="29" y="126"/>
                  </a:lnTo>
                  <a:lnTo>
                    <a:pt x="35" y="130"/>
                  </a:lnTo>
                  <a:lnTo>
                    <a:pt x="40" y="132"/>
                  </a:lnTo>
                  <a:lnTo>
                    <a:pt x="48" y="134"/>
                  </a:lnTo>
                  <a:lnTo>
                    <a:pt x="56" y="132"/>
                  </a:lnTo>
                  <a:lnTo>
                    <a:pt x="63" y="128"/>
                  </a:lnTo>
                  <a:lnTo>
                    <a:pt x="71" y="124"/>
                  </a:lnTo>
                  <a:lnTo>
                    <a:pt x="75" y="117"/>
                  </a:lnTo>
                  <a:lnTo>
                    <a:pt x="76" y="107"/>
                  </a:lnTo>
                  <a:lnTo>
                    <a:pt x="78" y="98"/>
                  </a:lnTo>
                  <a:lnTo>
                    <a:pt x="76" y="88"/>
                  </a:lnTo>
                  <a:lnTo>
                    <a:pt x="75" y="80"/>
                  </a:lnTo>
                  <a:lnTo>
                    <a:pt x="71" y="75"/>
                  </a:lnTo>
                  <a:lnTo>
                    <a:pt x="65" y="69"/>
                  </a:lnTo>
                  <a:lnTo>
                    <a:pt x="57" y="67"/>
                  </a:lnTo>
                  <a:lnTo>
                    <a:pt x="48" y="65"/>
                  </a:lnTo>
                  <a:lnTo>
                    <a:pt x="38" y="67"/>
                  </a:lnTo>
                  <a:lnTo>
                    <a:pt x="31" y="69"/>
                  </a:lnTo>
                  <a:lnTo>
                    <a:pt x="25" y="73"/>
                  </a:lnTo>
                  <a:lnTo>
                    <a:pt x="21" y="78"/>
                  </a:lnTo>
                  <a:lnTo>
                    <a:pt x="2" y="77"/>
                  </a:lnTo>
                  <a:lnTo>
                    <a:pt x="17" y="0"/>
                  </a:lnTo>
                  <a:lnTo>
                    <a:pt x="90" y="0"/>
                  </a:lnTo>
                  <a:lnTo>
                    <a:pt x="90" y="19"/>
                  </a:lnTo>
                  <a:lnTo>
                    <a:pt x="33" y="19"/>
                  </a:lnTo>
                  <a:lnTo>
                    <a:pt x="25" y="58"/>
                  </a:lnTo>
                  <a:lnTo>
                    <a:pt x="35" y="52"/>
                  </a:lnTo>
                  <a:lnTo>
                    <a:pt x="44" y="50"/>
                  </a:lnTo>
                  <a:lnTo>
                    <a:pt x="54" y="48"/>
                  </a:lnTo>
                  <a:lnTo>
                    <a:pt x="71" y="52"/>
                  </a:lnTo>
                  <a:lnTo>
                    <a:pt x="84" y="61"/>
                  </a:lnTo>
                  <a:lnTo>
                    <a:pt x="94" y="77"/>
                  </a:lnTo>
                  <a:lnTo>
                    <a:pt x="97" y="98"/>
                  </a:lnTo>
                  <a:lnTo>
                    <a:pt x="96" y="117"/>
                  </a:lnTo>
                  <a:lnTo>
                    <a:pt x="86" y="132"/>
                  </a:lnTo>
                  <a:lnTo>
                    <a:pt x="69" y="145"/>
                  </a:lnTo>
                  <a:lnTo>
                    <a:pt x="48" y="151"/>
                  </a:lnTo>
                  <a:lnTo>
                    <a:pt x="29" y="147"/>
                  </a:lnTo>
                  <a:lnTo>
                    <a:pt x="14" y="139"/>
                  </a:lnTo>
                  <a:lnTo>
                    <a:pt x="8" y="134"/>
                  </a:lnTo>
                  <a:lnTo>
                    <a:pt x="4" y="126"/>
                  </a:lnTo>
                  <a:lnTo>
                    <a:pt x="0" y="118"/>
                  </a:lnTo>
                  <a:lnTo>
                    <a:pt x="0" y="109"/>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1" name="Line 89"/>
            <p:cNvSpPr>
              <a:spLocks noChangeShapeType="1"/>
            </p:cNvSpPr>
            <p:nvPr/>
          </p:nvSpPr>
          <p:spPr bwMode="auto">
            <a:xfrm flipV="1">
              <a:off x="2962" y="3167"/>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2" name="Line 90"/>
            <p:cNvSpPr>
              <a:spLocks noChangeShapeType="1"/>
            </p:cNvSpPr>
            <p:nvPr/>
          </p:nvSpPr>
          <p:spPr bwMode="auto">
            <a:xfrm>
              <a:off x="2962" y="1330"/>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3" name="Freeform 91"/>
            <p:cNvSpPr>
              <a:spLocks noEditPoints="1"/>
            </p:cNvSpPr>
            <p:nvPr/>
          </p:nvSpPr>
          <p:spPr bwMode="auto">
            <a:xfrm>
              <a:off x="2909" y="3259"/>
              <a:ext cx="49" cy="76"/>
            </a:xfrm>
            <a:custGeom>
              <a:avLst/>
              <a:gdLst>
                <a:gd name="T0" fmla="*/ 0 w 99"/>
                <a:gd name="T1" fmla="*/ 77 h 153"/>
                <a:gd name="T2" fmla="*/ 1 w 99"/>
                <a:gd name="T3" fmla="*/ 52 h 153"/>
                <a:gd name="T4" fmla="*/ 5 w 99"/>
                <a:gd name="T5" fmla="*/ 33 h 153"/>
                <a:gd name="T6" fmla="*/ 9 w 99"/>
                <a:gd name="T7" fmla="*/ 23 h 153"/>
                <a:gd name="T8" fmla="*/ 15 w 99"/>
                <a:gd name="T9" fmla="*/ 14 h 153"/>
                <a:gd name="T10" fmla="*/ 22 w 99"/>
                <a:gd name="T11" fmla="*/ 8 h 153"/>
                <a:gd name="T12" fmla="*/ 30 w 99"/>
                <a:gd name="T13" fmla="*/ 4 h 153"/>
                <a:gd name="T14" fmla="*/ 39 w 99"/>
                <a:gd name="T15" fmla="*/ 0 h 153"/>
                <a:gd name="T16" fmla="*/ 49 w 99"/>
                <a:gd name="T17" fmla="*/ 0 h 153"/>
                <a:gd name="T18" fmla="*/ 60 w 99"/>
                <a:gd name="T19" fmla="*/ 0 h 153"/>
                <a:gd name="T20" fmla="*/ 72 w 99"/>
                <a:gd name="T21" fmla="*/ 4 h 153"/>
                <a:gd name="T22" fmla="*/ 78 w 99"/>
                <a:gd name="T23" fmla="*/ 8 h 153"/>
                <a:gd name="T24" fmla="*/ 81 w 99"/>
                <a:gd name="T25" fmla="*/ 14 h 153"/>
                <a:gd name="T26" fmla="*/ 87 w 99"/>
                <a:gd name="T27" fmla="*/ 18 h 153"/>
                <a:gd name="T28" fmla="*/ 91 w 99"/>
                <a:gd name="T29" fmla="*/ 29 h 153"/>
                <a:gd name="T30" fmla="*/ 95 w 99"/>
                <a:gd name="T31" fmla="*/ 40 h 153"/>
                <a:gd name="T32" fmla="*/ 97 w 99"/>
                <a:gd name="T33" fmla="*/ 56 h 153"/>
                <a:gd name="T34" fmla="*/ 99 w 99"/>
                <a:gd name="T35" fmla="*/ 77 h 153"/>
                <a:gd name="T36" fmla="*/ 97 w 99"/>
                <a:gd name="T37" fmla="*/ 100 h 153"/>
                <a:gd name="T38" fmla="*/ 93 w 99"/>
                <a:gd name="T39" fmla="*/ 119 h 153"/>
                <a:gd name="T40" fmla="*/ 89 w 99"/>
                <a:gd name="T41" fmla="*/ 130 h 153"/>
                <a:gd name="T42" fmla="*/ 83 w 99"/>
                <a:gd name="T43" fmla="*/ 138 h 153"/>
                <a:gd name="T44" fmla="*/ 78 w 99"/>
                <a:gd name="T45" fmla="*/ 143 h 153"/>
                <a:gd name="T46" fmla="*/ 68 w 99"/>
                <a:gd name="T47" fmla="*/ 149 h 153"/>
                <a:gd name="T48" fmla="*/ 60 w 99"/>
                <a:gd name="T49" fmla="*/ 151 h 153"/>
                <a:gd name="T50" fmla="*/ 49 w 99"/>
                <a:gd name="T51" fmla="*/ 153 h 153"/>
                <a:gd name="T52" fmla="*/ 30 w 99"/>
                <a:gd name="T53" fmla="*/ 149 h 153"/>
                <a:gd name="T54" fmla="*/ 15 w 99"/>
                <a:gd name="T55" fmla="*/ 138 h 153"/>
                <a:gd name="T56" fmla="*/ 7 w 99"/>
                <a:gd name="T57" fmla="*/ 122 h 153"/>
                <a:gd name="T58" fmla="*/ 1 w 99"/>
                <a:gd name="T59" fmla="*/ 101 h 153"/>
                <a:gd name="T60" fmla="*/ 0 w 99"/>
                <a:gd name="T61" fmla="*/ 77 h 153"/>
                <a:gd name="T62" fmla="*/ 20 w 99"/>
                <a:gd name="T63" fmla="*/ 77 h 153"/>
                <a:gd name="T64" fmla="*/ 20 w 99"/>
                <a:gd name="T65" fmla="*/ 98 h 153"/>
                <a:gd name="T66" fmla="*/ 24 w 99"/>
                <a:gd name="T67" fmla="*/ 113 h 153"/>
                <a:gd name="T68" fmla="*/ 28 w 99"/>
                <a:gd name="T69" fmla="*/ 124 h 153"/>
                <a:gd name="T70" fmla="*/ 34 w 99"/>
                <a:gd name="T71" fmla="*/ 130 h 153"/>
                <a:gd name="T72" fmla="*/ 41 w 99"/>
                <a:gd name="T73" fmla="*/ 134 h 153"/>
                <a:gd name="T74" fmla="*/ 49 w 99"/>
                <a:gd name="T75" fmla="*/ 136 h 153"/>
                <a:gd name="T76" fmla="*/ 57 w 99"/>
                <a:gd name="T77" fmla="*/ 134 h 153"/>
                <a:gd name="T78" fmla="*/ 64 w 99"/>
                <a:gd name="T79" fmla="*/ 130 h 153"/>
                <a:gd name="T80" fmla="*/ 70 w 99"/>
                <a:gd name="T81" fmla="*/ 124 h 153"/>
                <a:gd name="T82" fmla="*/ 76 w 99"/>
                <a:gd name="T83" fmla="*/ 113 h 153"/>
                <a:gd name="T84" fmla="*/ 78 w 99"/>
                <a:gd name="T85" fmla="*/ 98 h 153"/>
                <a:gd name="T86" fmla="*/ 79 w 99"/>
                <a:gd name="T87" fmla="*/ 77 h 153"/>
                <a:gd name="T88" fmla="*/ 78 w 99"/>
                <a:gd name="T89" fmla="*/ 56 h 153"/>
                <a:gd name="T90" fmla="*/ 76 w 99"/>
                <a:gd name="T91" fmla="*/ 39 h 153"/>
                <a:gd name="T92" fmla="*/ 70 w 99"/>
                <a:gd name="T93" fmla="*/ 29 h 153"/>
                <a:gd name="T94" fmla="*/ 64 w 99"/>
                <a:gd name="T95" fmla="*/ 21 h 153"/>
                <a:gd name="T96" fmla="*/ 57 w 99"/>
                <a:gd name="T97" fmla="*/ 18 h 153"/>
                <a:gd name="T98" fmla="*/ 49 w 99"/>
                <a:gd name="T99" fmla="*/ 18 h 153"/>
                <a:gd name="T100" fmla="*/ 41 w 99"/>
                <a:gd name="T101" fmla="*/ 18 h 153"/>
                <a:gd name="T102" fmla="*/ 34 w 99"/>
                <a:gd name="T103" fmla="*/ 21 h 153"/>
                <a:gd name="T104" fmla="*/ 28 w 99"/>
                <a:gd name="T105" fmla="*/ 27 h 153"/>
                <a:gd name="T106" fmla="*/ 24 w 99"/>
                <a:gd name="T107" fmla="*/ 39 h 153"/>
                <a:gd name="T108" fmla="*/ 20 w 99"/>
                <a:gd name="T109" fmla="*/ 56 h 153"/>
                <a:gd name="T110" fmla="*/ 20 w 99"/>
                <a:gd name="T111"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153">
                  <a:moveTo>
                    <a:pt x="0" y="77"/>
                  </a:moveTo>
                  <a:lnTo>
                    <a:pt x="1" y="52"/>
                  </a:lnTo>
                  <a:lnTo>
                    <a:pt x="5" y="33"/>
                  </a:lnTo>
                  <a:lnTo>
                    <a:pt x="9" y="23"/>
                  </a:lnTo>
                  <a:lnTo>
                    <a:pt x="15" y="14"/>
                  </a:lnTo>
                  <a:lnTo>
                    <a:pt x="22" y="8"/>
                  </a:lnTo>
                  <a:lnTo>
                    <a:pt x="30" y="4"/>
                  </a:lnTo>
                  <a:lnTo>
                    <a:pt x="39" y="0"/>
                  </a:lnTo>
                  <a:lnTo>
                    <a:pt x="49" y="0"/>
                  </a:lnTo>
                  <a:lnTo>
                    <a:pt x="60" y="0"/>
                  </a:lnTo>
                  <a:lnTo>
                    <a:pt x="72" y="4"/>
                  </a:lnTo>
                  <a:lnTo>
                    <a:pt x="78" y="8"/>
                  </a:lnTo>
                  <a:lnTo>
                    <a:pt x="81" y="14"/>
                  </a:lnTo>
                  <a:lnTo>
                    <a:pt x="87" y="18"/>
                  </a:lnTo>
                  <a:lnTo>
                    <a:pt x="91" y="29"/>
                  </a:lnTo>
                  <a:lnTo>
                    <a:pt x="95" y="40"/>
                  </a:lnTo>
                  <a:lnTo>
                    <a:pt x="97" y="56"/>
                  </a:lnTo>
                  <a:lnTo>
                    <a:pt x="99" y="77"/>
                  </a:lnTo>
                  <a:lnTo>
                    <a:pt x="97" y="100"/>
                  </a:lnTo>
                  <a:lnTo>
                    <a:pt x="93" y="119"/>
                  </a:lnTo>
                  <a:lnTo>
                    <a:pt x="89" y="130"/>
                  </a:lnTo>
                  <a:lnTo>
                    <a:pt x="83" y="138"/>
                  </a:lnTo>
                  <a:lnTo>
                    <a:pt x="78" y="143"/>
                  </a:lnTo>
                  <a:lnTo>
                    <a:pt x="68" y="149"/>
                  </a:lnTo>
                  <a:lnTo>
                    <a:pt x="60" y="151"/>
                  </a:lnTo>
                  <a:lnTo>
                    <a:pt x="49" y="153"/>
                  </a:lnTo>
                  <a:lnTo>
                    <a:pt x="30" y="149"/>
                  </a:lnTo>
                  <a:lnTo>
                    <a:pt x="15" y="138"/>
                  </a:lnTo>
                  <a:lnTo>
                    <a:pt x="7" y="122"/>
                  </a:lnTo>
                  <a:lnTo>
                    <a:pt x="1" y="101"/>
                  </a:lnTo>
                  <a:lnTo>
                    <a:pt x="0" y="77"/>
                  </a:lnTo>
                  <a:close/>
                  <a:moveTo>
                    <a:pt x="20" y="77"/>
                  </a:moveTo>
                  <a:lnTo>
                    <a:pt x="20" y="98"/>
                  </a:lnTo>
                  <a:lnTo>
                    <a:pt x="24" y="113"/>
                  </a:lnTo>
                  <a:lnTo>
                    <a:pt x="28" y="124"/>
                  </a:lnTo>
                  <a:lnTo>
                    <a:pt x="34" y="130"/>
                  </a:lnTo>
                  <a:lnTo>
                    <a:pt x="41" y="134"/>
                  </a:lnTo>
                  <a:lnTo>
                    <a:pt x="49" y="136"/>
                  </a:lnTo>
                  <a:lnTo>
                    <a:pt x="57" y="134"/>
                  </a:lnTo>
                  <a:lnTo>
                    <a:pt x="64" y="130"/>
                  </a:lnTo>
                  <a:lnTo>
                    <a:pt x="70" y="124"/>
                  </a:lnTo>
                  <a:lnTo>
                    <a:pt x="76" y="113"/>
                  </a:lnTo>
                  <a:lnTo>
                    <a:pt x="78" y="98"/>
                  </a:lnTo>
                  <a:lnTo>
                    <a:pt x="79" y="77"/>
                  </a:lnTo>
                  <a:lnTo>
                    <a:pt x="78" y="56"/>
                  </a:lnTo>
                  <a:lnTo>
                    <a:pt x="76" y="39"/>
                  </a:lnTo>
                  <a:lnTo>
                    <a:pt x="70" y="29"/>
                  </a:lnTo>
                  <a:lnTo>
                    <a:pt x="64" y="21"/>
                  </a:lnTo>
                  <a:lnTo>
                    <a:pt x="57" y="18"/>
                  </a:lnTo>
                  <a:lnTo>
                    <a:pt x="49" y="18"/>
                  </a:lnTo>
                  <a:lnTo>
                    <a:pt x="41" y="18"/>
                  </a:lnTo>
                  <a:lnTo>
                    <a:pt x="34" y="21"/>
                  </a:lnTo>
                  <a:lnTo>
                    <a:pt x="28" y="27"/>
                  </a:lnTo>
                  <a:lnTo>
                    <a:pt x="24" y="39"/>
                  </a:lnTo>
                  <a:lnTo>
                    <a:pt x="20" y="56"/>
                  </a:lnTo>
                  <a:lnTo>
                    <a:pt x="20" y="7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4" name="Rectangle 92"/>
            <p:cNvSpPr>
              <a:spLocks noChangeArrowheads="1"/>
            </p:cNvSpPr>
            <p:nvPr/>
          </p:nvSpPr>
          <p:spPr bwMode="auto">
            <a:xfrm>
              <a:off x="2973" y="3324"/>
              <a:ext cx="9" cy="1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5" name="Freeform 93"/>
            <p:cNvSpPr>
              <a:spLocks noEditPoints="1"/>
            </p:cNvSpPr>
            <p:nvPr/>
          </p:nvSpPr>
          <p:spPr bwMode="auto">
            <a:xfrm>
              <a:off x="2996" y="3259"/>
              <a:ext cx="50" cy="76"/>
            </a:xfrm>
            <a:custGeom>
              <a:avLst/>
              <a:gdLst>
                <a:gd name="T0" fmla="*/ 21 w 99"/>
                <a:gd name="T1" fmla="*/ 111 h 153"/>
                <a:gd name="T2" fmla="*/ 26 w 99"/>
                <a:gd name="T3" fmla="*/ 124 h 153"/>
                <a:gd name="T4" fmla="*/ 34 w 99"/>
                <a:gd name="T5" fmla="*/ 132 h 153"/>
                <a:gd name="T6" fmla="*/ 45 w 99"/>
                <a:gd name="T7" fmla="*/ 136 h 153"/>
                <a:gd name="T8" fmla="*/ 61 w 99"/>
                <a:gd name="T9" fmla="*/ 132 h 153"/>
                <a:gd name="T10" fmla="*/ 70 w 99"/>
                <a:gd name="T11" fmla="*/ 122 h 153"/>
                <a:gd name="T12" fmla="*/ 76 w 99"/>
                <a:gd name="T13" fmla="*/ 105 h 153"/>
                <a:gd name="T14" fmla="*/ 78 w 99"/>
                <a:gd name="T15" fmla="*/ 84 h 153"/>
                <a:gd name="T16" fmla="*/ 72 w 99"/>
                <a:gd name="T17" fmla="*/ 88 h 153"/>
                <a:gd name="T18" fmla="*/ 53 w 99"/>
                <a:gd name="T19" fmla="*/ 100 h 153"/>
                <a:gd name="T20" fmla="*/ 26 w 99"/>
                <a:gd name="T21" fmla="*/ 98 h 153"/>
                <a:gd name="T22" fmla="*/ 4 w 99"/>
                <a:gd name="T23" fmla="*/ 71 h 153"/>
                <a:gd name="T24" fmla="*/ 4 w 99"/>
                <a:gd name="T25" fmla="*/ 29 h 153"/>
                <a:gd name="T26" fmla="*/ 28 w 99"/>
                <a:gd name="T27" fmla="*/ 2 h 153"/>
                <a:gd name="T28" fmla="*/ 57 w 99"/>
                <a:gd name="T29" fmla="*/ 0 h 153"/>
                <a:gd name="T30" fmla="*/ 74 w 99"/>
                <a:gd name="T31" fmla="*/ 8 h 153"/>
                <a:gd name="T32" fmla="*/ 87 w 99"/>
                <a:gd name="T33" fmla="*/ 21 h 153"/>
                <a:gd name="T34" fmla="*/ 97 w 99"/>
                <a:gd name="T35" fmla="*/ 48 h 153"/>
                <a:gd name="T36" fmla="*/ 97 w 99"/>
                <a:gd name="T37" fmla="*/ 98 h 153"/>
                <a:gd name="T38" fmla="*/ 87 w 99"/>
                <a:gd name="T39" fmla="*/ 128 h 153"/>
                <a:gd name="T40" fmla="*/ 74 w 99"/>
                <a:gd name="T41" fmla="*/ 143 h 153"/>
                <a:gd name="T42" fmla="*/ 55 w 99"/>
                <a:gd name="T43" fmla="*/ 151 h 153"/>
                <a:gd name="T44" fmla="*/ 34 w 99"/>
                <a:gd name="T45" fmla="*/ 151 h 153"/>
                <a:gd name="T46" fmla="*/ 15 w 99"/>
                <a:gd name="T47" fmla="*/ 141 h 153"/>
                <a:gd name="T48" fmla="*/ 7 w 99"/>
                <a:gd name="T49" fmla="*/ 130 h 153"/>
                <a:gd name="T50" fmla="*/ 2 w 99"/>
                <a:gd name="T51" fmla="*/ 113 h 153"/>
                <a:gd name="T52" fmla="*/ 78 w 99"/>
                <a:gd name="T53" fmla="*/ 40 h 153"/>
                <a:gd name="T54" fmla="*/ 70 w 99"/>
                <a:gd name="T55" fmla="*/ 25 h 153"/>
                <a:gd name="T56" fmla="*/ 57 w 99"/>
                <a:gd name="T57" fmla="*/ 18 h 153"/>
                <a:gd name="T58" fmla="*/ 42 w 99"/>
                <a:gd name="T59" fmla="*/ 18 h 153"/>
                <a:gd name="T60" fmla="*/ 28 w 99"/>
                <a:gd name="T61" fmla="*/ 27 h 153"/>
                <a:gd name="T62" fmla="*/ 21 w 99"/>
                <a:gd name="T63" fmla="*/ 42 h 153"/>
                <a:gd name="T64" fmla="*/ 21 w 99"/>
                <a:gd name="T65" fmla="*/ 60 h 153"/>
                <a:gd name="T66" fmla="*/ 28 w 99"/>
                <a:gd name="T67" fmla="*/ 75 h 153"/>
                <a:gd name="T68" fmla="*/ 42 w 99"/>
                <a:gd name="T69" fmla="*/ 82 h 153"/>
                <a:gd name="T70" fmla="*/ 57 w 99"/>
                <a:gd name="T71" fmla="*/ 82 h 153"/>
                <a:gd name="T72" fmla="*/ 70 w 99"/>
                <a:gd name="T73" fmla="*/ 75 h 153"/>
                <a:gd name="T74" fmla="*/ 78 w 99"/>
                <a:gd name="T75" fmla="*/ 6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153">
                  <a:moveTo>
                    <a:pt x="2" y="113"/>
                  </a:moveTo>
                  <a:lnTo>
                    <a:pt x="21" y="111"/>
                  </a:lnTo>
                  <a:lnTo>
                    <a:pt x="23" y="119"/>
                  </a:lnTo>
                  <a:lnTo>
                    <a:pt x="26" y="124"/>
                  </a:lnTo>
                  <a:lnTo>
                    <a:pt x="30" y="130"/>
                  </a:lnTo>
                  <a:lnTo>
                    <a:pt x="34" y="132"/>
                  </a:lnTo>
                  <a:lnTo>
                    <a:pt x="40" y="134"/>
                  </a:lnTo>
                  <a:lnTo>
                    <a:pt x="45" y="136"/>
                  </a:lnTo>
                  <a:lnTo>
                    <a:pt x="53" y="134"/>
                  </a:lnTo>
                  <a:lnTo>
                    <a:pt x="61" y="132"/>
                  </a:lnTo>
                  <a:lnTo>
                    <a:pt x="66" y="128"/>
                  </a:lnTo>
                  <a:lnTo>
                    <a:pt x="70" y="122"/>
                  </a:lnTo>
                  <a:lnTo>
                    <a:pt x="72" y="115"/>
                  </a:lnTo>
                  <a:lnTo>
                    <a:pt x="76" y="105"/>
                  </a:lnTo>
                  <a:lnTo>
                    <a:pt x="78" y="96"/>
                  </a:lnTo>
                  <a:lnTo>
                    <a:pt x="78" y="84"/>
                  </a:lnTo>
                  <a:lnTo>
                    <a:pt x="78" y="80"/>
                  </a:lnTo>
                  <a:lnTo>
                    <a:pt x="72" y="88"/>
                  </a:lnTo>
                  <a:lnTo>
                    <a:pt x="64" y="94"/>
                  </a:lnTo>
                  <a:lnTo>
                    <a:pt x="53" y="100"/>
                  </a:lnTo>
                  <a:lnTo>
                    <a:pt x="43" y="100"/>
                  </a:lnTo>
                  <a:lnTo>
                    <a:pt x="26" y="98"/>
                  </a:lnTo>
                  <a:lnTo>
                    <a:pt x="13" y="86"/>
                  </a:lnTo>
                  <a:lnTo>
                    <a:pt x="4" y="71"/>
                  </a:lnTo>
                  <a:lnTo>
                    <a:pt x="0" y="50"/>
                  </a:lnTo>
                  <a:lnTo>
                    <a:pt x="4" y="29"/>
                  </a:lnTo>
                  <a:lnTo>
                    <a:pt x="13" y="14"/>
                  </a:lnTo>
                  <a:lnTo>
                    <a:pt x="28" y="2"/>
                  </a:lnTo>
                  <a:lnTo>
                    <a:pt x="47" y="0"/>
                  </a:lnTo>
                  <a:lnTo>
                    <a:pt x="57" y="0"/>
                  </a:lnTo>
                  <a:lnTo>
                    <a:pt x="64" y="2"/>
                  </a:lnTo>
                  <a:lnTo>
                    <a:pt x="74" y="8"/>
                  </a:lnTo>
                  <a:lnTo>
                    <a:pt x="82" y="14"/>
                  </a:lnTo>
                  <a:lnTo>
                    <a:pt x="87" y="21"/>
                  </a:lnTo>
                  <a:lnTo>
                    <a:pt x="91" y="29"/>
                  </a:lnTo>
                  <a:lnTo>
                    <a:pt x="97" y="48"/>
                  </a:lnTo>
                  <a:lnTo>
                    <a:pt x="99" y="73"/>
                  </a:lnTo>
                  <a:lnTo>
                    <a:pt x="97" y="98"/>
                  </a:lnTo>
                  <a:lnTo>
                    <a:pt x="91" y="119"/>
                  </a:lnTo>
                  <a:lnTo>
                    <a:pt x="87" y="128"/>
                  </a:lnTo>
                  <a:lnTo>
                    <a:pt x="80" y="138"/>
                  </a:lnTo>
                  <a:lnTo>
                    <a:pt x="74" y="143"/>
                  </a:lnTo>
                  <a:lnTo>
                    <a:pt x="64" y="149"/>
                  </a:lnTo>
                  <a:lnTo>
                    <a:pt x="55" y="151"/>
                  </a:lnTo>
                  <a:lnTo>
                    <a:pt x="43" y="153"/>
                  </a:lnTo>
                  <a:lnTo>
                    <a:pt x="34" y="151"/>
                  </a:lnTo>
                  <a:lnTo>
                    <a:pt x="23" y="147"/>
                  </a:lnTo>
                  <a:lnTo>
                    <a:pt x="15" y="141"/>
                  </a:lnTo>
                  <a:lnTo>
                    <a:pt x="11" y="136"/>
                  </a:lnTo>
                  <a:lnTo>
                    <a:pt x="7" y="130"/>
                  </a:lnTo>
                  <a:lnTo>
                    <a:pt x="4" y="122"/>
                  </a:lnTo>
                  <a:lnTo>
                    <a:pt x="2" y="113"/>
                  </a:lnTo>
                  <a:close/>
                  <a:moveTo>
                    <a:pt x="78" y="50"/>
                  </a:moveTo>
                  <a:lnTo>
                    <a:pt x="78" y="40"/>
                  </a:lnTo>
                  <a:lnTo>
                    <a:pt x="74" y="33"/>
                  </a:lnTo>
                  <a:lnTo>
                    <a:pt x="70" y="25"/>
                  </a:lnTo>
                  <a:lnTo>
                    <a:pt x="64" y="21"/>
                  </a:lnTo>
                  <a:lnTo>
                    <a:pt x="57" y="18"/>
                  </a:lnTo>
                  <a:lnTo>
                    <a:pt x="49" y="18"/>
                  </a:lnTo>
                  <a:lnTo>
                    <a:pt x="42" y="18"/>
                  </a:lnTo>
                  <a:lnTo>
                    <a:pt x="34" y="21"/>
                  </a:lnTo>
                  <a:lnTo>
                    <a:pt x="28" y="27"/>
                  </a:lnTo>
                  <a:lnTo>
                    <a:pt x="23" y="35"/>
                  </a:lnTo>
                  <a:lnTo>
                    <a:pt x="21" y="42"/>
                  </a:lnTo>
                  <a:lnTo>
                    <a:pt x="19" y="52"/>
                  </a:lnTo>
                  <a:lnTo>
                    <a:pt x="21" y="60"/>
                  </a:lnTo>
                  <a:lnTo>
                    <a:pt x="23" y="67"/>
                  </a:lnTo>
                  <a:lnTo>
                    <a:pt x="28" y="75"/>
                  </a:lnTo>
                  <a:lnTo>
                    <a:pt x="34" y="79"/>
                  </a:lnTo>
                  <a:lnTo>
                    <a:pt x="42" y="82"/>
                  </a:lnTo>
                  <a:lnTo>
                    <a:pt x="49" y="82"/>
                  </a:lnTo>
                  <a:lnTo>
                    <a:pt x="57" y="82"/>
                  </a:lnTo>
                  <a:lnTo>
                    <a:pt x="64" y="79"/>
                  </a:lnTo>
                  <a:lnTo>
                    <a:pt x="70" y="75"/>
                  </a:lnTo>
                  <a:lnTo>
                    <a:pt x="74" y="67"/>
                  </a:lnTo>
                  <a:lnTo>
                    <a:pt x="78" y="60"/>
                  </a:lnTo>
                  <a:lnTo>
                    <a:pt x="78" y="5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96" name="Line 94"/>
            <p:cNvSpPr>
              <a:spLocks noChangeShapeType="1"/>
            </p:cNvSpPr>
            <p:nvPr/>
          </p:nvSpPr>
          <p:spPr bwMode="auto">
            <a:xfrm flipV="1">
              <a:off x="3614" y="3167"/>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8" name="Line 95"/>
            <p:cNvSpPr>
              <a:spLocks noChangeShapeType="1"/>
            </p:cNvSpPr>
            <p:nvPr/>
          </p:nvSpPr>
          <p:spPr bwMode="auto">
            <a:xfrm>
              <a:off x="3614" y="1330"/>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99" name="Freeform 96"/>
            <p:cNvSpPr>
              <a:spLocks noEditPoints="1"/>
            </p:cNvSpPr>
            <p:nvPr/>
          </p:nvSpPr>
          <p:spPr bwMode="auto">
            <a:xfrm>
              <a:off x="3531" y="3259"/>
              <a:ext cx="50" cy="76"/>
            </a:xfrm>
            <a:custGeom>
              <a:avLst/>
              <a:gdLst>
                <a:gd name="T0" fmla="*/ 0 w 99"/>
                <a:gd name="T1" fmla="*/ 77 h 153"/>
                <a:gd name="T2" fmla="*/ 2 w 99"/>
                <a:gd name="T3" fmla="*/ 52 h 153"/>
                <a:gd name="T4" fmla="*/ 6 w 99"/>
                <a:gd name="T5" fmla="*/ 33 h 153"/>
                <a:gd name="T6" fmla="*/ 9 w 99"/>
                <a:gd name="T7" fmla="*/ 23 h 153"/>
                <a:gd name="T8" fmla="*/ 15 w 99"/>
                <a:gd name="T9" fmla="*/ 14 h 153"/>
                <a:gd name="T10" fmla="*/ 23 w 99"/>
                <a:gd name="T11" fmla="*/ 8 h 153"/>
                <a:gd name="T12" fmla="*/ 30 w 99"/>
                <a:gd name="T13" fmla="*/ 4 h 153"/>
                <a:gd name="T14" fmla="*/ 40 w 99"/>
                <a:gd name="T15" fmla="*/ 0 h 153"/>
                <a:gd name="T16" fmla="*/ 49 w 99"/>
                <a:gd name="T17" fmla="*/ 0 h 153"/>
                <a:gd name="T18" fmla="*/ 61 w 99"/>
                <a:gd name="T19" fmla="*/ 0 h 153"/>
                <a:gd name="T20" fmla="*/ 72 w 99"/>
                <a:gd name="T21" fmla="*/ 4 h 153"/>
                <a:gd name="T22" fmla="*/ 78 w 99"/>
                <a:gd name="T23" fmla="*/ 8 h 153"/>
                <a:gd name="T24" fmla="*/ 82 w 99"/>
                <a:gd name="T25" fmla="*/ 14 h 153"/>
                <a:gd name="T26" fmla="*/ 86 w 99"/>
                <a:gd name="T27" fmla="*/ 18 h 153"/>
                <a:gd name="T28" fmla="*/ 91 w 99"/>
                <a:gd name="T29" fmla="*/ 29 h 153"/>
                <a:gd name="T30" fmla="*/ 95 w 99"/>
                <a:gd name="T31" fmla="*/ 40 h 153"/>
                <a:gd name="T32" fmla="*/ 97 w 99"/>
                <a:gd name="T33" fmla="*/ 56 h 153"/>
                <a:gd name="T34" fmla="*/ 99 w 99"/>
                <a:gd name="T35" fmla="*/ 77 h 153"/>
                <a:gd name="T36" fmla="*/ 97 w 99"/>
                <a:gd name="T37" fmla="*/ 100 h 153"/>
                <a:gd name="T38" fmla="*/ 93 w 99"/>
                <a:gd name="T39" fmla="*/ 119 h 153"/>
                <a:gd name="T40" fmla="*/ 89 w 99"/>
                <a:gd name="T41" fmla="*/ 130 h 153"/>
                <a:gd name="T42" fmla="*/ 84 w 99"/>
                <a:gd name="T43" fmla="*/ 138 h 153"/>
                <a:gd name="T44" fmla="*/ 76 w 99"/>
                <a:gd name="T45" fmla="*/ 143 h 153"/>
                <a:gd name="T46" fmla="*/ 68 w 99"/>
                <a:gd name="T47" fmla="*/ 149 h 153"/>
                <a:gd name="T48" fmla="*/ 61 w 99"/>
                <a:gd name="T49" fmla="*/ 151 h 153"/>
                <a:gd name="T50" fmla="*/ 49 w 99"/>
                <a:gd name="T51" fmla="*/ 153 h 153"/>
                <a:gd name="T52" fmla="*/ 30 w 99"/>
                <a:gd name="T53" fmla="*/ 149 h 153"/>
                <a:gd name="T54" fmla="*/ 15 w 99"/>
                <a:gd name="T55" fmla="*/ 138 h 153"/>
                <a:gd name="T56" fmla="*/ 8 w 99"/>
                <a:gd name="T57" fmla="*/ 122 h 153"/>
                <a:gd name="T58" fmla="*/ 2 w 99"/>
                <a:gd name="T59" fmla="*/ 101 h 153"/>
                <a:gd name="T60" fmla="*/ 0 w 99"/>
                <a:gd name="T61" fmla="*/ 77 h 153"/>
                <a:gd name="T62" fmla="*/ 21 w 99"/>
                <a:gd name="T63" fmla="*/ 77 h 153"/>
                <a:gd name="T64" fmla="*/ 21 w 99"/>
                <a:gd name="T65" fmla="*/ 98 h 153"/>
                <a:gd name="T66" fmla="*/ 25 w 99"/>
                <a:gd name="T67" fmla="*/ 113 h 153"/>
                <a:gd name="T68" fmla="*/ 28 w 99"/>
                <a:gd name="T69" fmla="*/ 124 h 153"/>
                <a:gd name="T70" fmla="*/ 34 w 99"/>
                <a:gd name="T71" fmla="*/ 130 h 153"/>
                <a:gd name="T72" fmla="*/ 42 w 99"/>
                <a:gd name="T73" fmla="*/ 134 h 153"/>
                <a:gd name="T74" fmla="*/ 49 w 99"/>
                <a:gd name="T75" fmla="*/ 136 h 153"/>
                <a:gd name="T76" fmla="*/ 57 w 99"/>
                <a:gd name="T77" fmla="*/ 134 h 153"/>
                <a:gd name="T78" fmla="*/ 65 w 99"/>
                <a:gd name="T79" fmla="*/ 130 h 153"/>
                <a:gd name="T80" fmla="*/ 70 w 99"/>
                <a:gd name="T81" fmla="*/ 124 h 153"/>
                <a:gd name="T82" fmla="*/ 76 w 99"/>
                <a:gd name="T83" fmla="*/ 113 h 153"/>
                <a:gd name="T84" fmla="*/ 78 w 99"/>
                <a:gd name="T85" fmla="*/ 98 h 153"/>
                <a:gd name="T86" fmla="*/ 80 w 99"/>
                <a:gd name="T87" fmla="*/ 77 h 153"/>
                <a:gd name="T88" fmla="*/ 78 w 99"/>
                <a:gd name="T89" fmla="*/ 56 h 153"/>
                <a:gd name="T90" fmla="*/ 76 w 99"/>
                <a:gd name="T91" fmla="*/ 39 h 153"/>
                <a:gd name="T92" fmla="*/ 70 w 99"/>
                <a:gd name="T93" fmla="*/ 29 h 153"/>
                <a:gd name="T94" fmla="*/ 65 w 99"/>
                <a:gd name="T95" fmla="*/ 21 h 153"/>
                <a:gd name="T96" fmla="*/ 57 w 99"/>
                <a:gd name="T97" fmla="*/ 18 h 153"/>
                <a:gd name="T98" fmla="*/ 49 w 99"/>
                <a:gd name="T99" fmla="*/ 18 h 153"/>
                <a:gd name="T100" fmla="*/ 42 w 99"/>
                <a:gd name="T101" fmla="*/ 18 h 153"/>
                <a:gd name="T102" fmla="*/ 34 w 99"/>
                <a:gd name="T103" fmla="*/ 21 h 153"/>
                <a:gd name="T104" fmla="*/ 28 w 99"/>
                <a:gd name="T105" fmla="*/ 27 h 153"/>
                <a:gd name="T106" fmla="*/ 25 w 99"/>
                <a:gd name="T107" fmla="*/ 39 h 153"/>
                <a:gd name="T108" fmla="*/ 21 w 99"/>
                <a:gd name="T109" fmla="*/ 56 h 153"/>
                <a:gd name="T110" fmla="*/ 21 w 99"/>
                <a:gd name="T111"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153">
                  <a:moveTo>
                    <a:pt x="0" y="77"/>
                  </a:moveTo>
                  <a:lnTo>
                    <a:pt x="2" y="52"/>
                  </a:lnTo>
                  <a:lnTo>
                    <a:pt x="6" y="33"/>
                  </a:lnTo>
                  <a:lnTo>
                    <a:pt x="9" y="23"/>
                  </a:lnTo>
                  <a:lnTo>
                    <a:pt x="15" y="14"/>
                  </a:lnTo>
                  <a:lnTo>
                    <a:pt x="23" y="8"/>
                  </a:lnTo>
                  <a:lnTo>
                    <a:pt x="30" y="4"/>
                  </a:lnTo>
                  <a:lnTo>
                    <a:pt x="40" y="0"/>
                  </a:lnTo>
                  <a:lnTo>
                    <a:pt x="49" y="0"/>
                  </a:lnTo>
                  <a:lnTo>
                    <a:pt x="61" y="0"/>
                  </a:lnTo>
                  <a:lnTo>
                    <a:pt x="72" y="4"/>
                  </a:lnTo>
                  <a:lnTo>
                    <a:pt x="78" y="8"/>
                  </a:lnTo>
                  <a:lnTo>
                    <a:pt x="82" y="14"/>
                  </a:lnTo>
                  <a:lnTo>
                    <a:pt x="86" y="18"/>
                  </a:lnTo>
                  <a:lnTo>
                    <a:pt x="91" y="29"/>
                  </a:lnTo>
                  <a:lnTo>
                    <a:pt x="95" y="40"/>
                  </a:lnTo>
                  <a:lnTo>
                    <a:pt x="97" y="56"/>
                  </a:lnTo>
                  <a:lnTo>
                    <a:pt x="99" y="77"/>
                  </a:lnTo>
                  <a:lnTo>
                    <a:pt x="97" y="100"/>
                  </a:lnTo>
                  <a:lnTo>
                    <a:pt x="93" y="119"/>
                  </a:lnTo>
                  <a:lnTo>
                    <a:pt x="89" y="130"/>
                  </a:lnTo>
                  <a:lnTo>
                    <a:pt x="84" y="138"/>
                  </a:lnTo>
                  <a:lnTo>
                    <a:pt x="76" y="143"/>
                  </a:lnTo>
                  <a:lnTo>
                    <a:pt x="68" y="149"/>
                  </a:lnTo>
                  <a:lnTo>
                    <a:pt x="61" y="151"/>
                  </a:lnTo>
                  <a:lnTo>
                    <a:pt x="49" y="153"/>
                  </a:lnTo>
                  <a:lnTo>
                    <a:pt x="30" y="149"/>
                  </a:lnTo>
                  <a:lnTo>
                    <a:pt x="15" y="138"/>
                  </a:lnTo>
                  <a:lnTo>
                    <a:pt x="8" y="122"/>
                  </a:lnTo>
                  <a:lnTo>
                    <a:pt x="2" y="101"/>
                  </a:lnTo>
                  <a:lnTo>
                    <a:pt x="0" y="77"/>
                  </a:lnTo>
                  <a:close/>
                  <a:moveTo>
                    <a:pt x="21" y="77"/>
                  </a:moveTo>
                  <a:lnTo>
                    <a:pt x="21" y="98"/>
                  </a:lnTo>
                  <a:lnTo>
                    <a:pt x="25" y="113"/>
                  </a:lnTo>
                  <a:lnTo>
                    <a:pt x="28" y="124"/>
                  </a:lnTo>
                  <a:lnTo>
                    <a:pt x="34" y="130"/>
                  </a:lnTo>
                  <a:lnTo>
                    <a:pt x="42" y="134"/>
                  </a:lnTo>
                  <a:lnTo>
                    <a:pt x="49" y="136"/>
                  </a:lnTo>
                  <a:lnTo>
                    <a:pt x="57" y="134"/>
                  </a:lnTo>
                  <a:lnTo>
                    <a:pt x="65" y="130"/>
                  </a:lnTo>
                  <a:lnTo>
                    <a:pt x="70" y="124"/>
                  </a:lnTo>
                  <a:lnTo>
                    <a:pt x="76" y="113"/>
                  </a:lnTo>
                  <a:lnTo>
                    <a:pt x="78" y="98"/>
                  </a:lnTo>
                  <a:lnTo>
                    <a:pt x="80" y="77"/>
                  </a:lnTo>
                  <a:lnTo>
                    <a:pt x="78" y="56"/>
                  </a:lnTo>
                  <a:lnTo>
                    <a:pt x="76" y="39"/>
                  </a:lnTo>
                  <a:lnTo>
                    <a:pt x="70" y="29"/>
                  </a:lnTo>
                  <a:lnTo>
                    <a:pt x="65" y="21"/>
                  </a:lnTo>
                  <a:lnTo>
                    <a:pt x="57" y="18"/>
                  </a:lnTo>
                  <a:lnTo>
                    <a:pt x="49" y="18"/>
                  </a:lnTo>
                  <a:lnTo>
                    <a:pt x="42" y="18"/>
                  </a:lnTo>
                  <a:lnTo>
                    <a:pt x="34" y="21"/>
                  </a:lnTo>
                  <a:lnTo>
                    <a:pt x="28" y="27"/>
                  </a:lnTo>
                  <a:lnTo>
                    <a:pt x="25" y="39"/>
                  </a:lnTo>
                  <a:lnTo>
                    <a:pt x="21" y="56"/>
                  </a:lnTo>
                  <a:lnTo>
                    <a:pt x="21" y="7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7" name="Rectangle 97"/>
            <p:cNvSpPr>
              <a:spLocks noChangeArrowheads="1"/>
            </p:cNvSpPr>
            <p:nvPr/>
          </p:nvSpPr>
          <p:spPr bwMode="auto">
            <a:xfrm>
              <a:off x="3595" y="3324"/>
              <a:ext cx="10" cy="1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8" name="Freeform 98"/>
            <p:cNvSpPr>
              <a:spLocks noEditPoints="1"/>
            </p:cNvSpPr>
            <p:nvPr/>
          </p:nvSpPr>
          <p:spPr bwMode="auto">
            <a:xfrm>
              <a:off x="3619" y="3259"/>
              <a:ext cx="50" cy="76"/>
            </a:xfrm>
            <a:custGeom>
              <a:avLst/>
              <a:gdLst>
                <a:gd name="T0" fmla="*/ 21 w 99"/>
                <a:gd name="T1" fmla="*/ 111 h 153"/>
                <a:gd name="T2" fmla="*/ 27 w 99"/>
                <a:gd name="T3" fmla="*/ 124 h 153"/>
                <a:gd name="T4" fmla="*/ 34 w 99"/>
                <a:gd name="T5" fmla="*/ 132 h 153"/>
                <a:gd name="T6" fmla="*/ 46 w 99"/>
                <a:gd name="T7" fmla="*/ 136 h 153"/>
                <a:gd name="T8" fmla="*/ 61 w 99"/>
                <a:gd name="T9" fmla="*/ 132 h 153"/>
                <a:gd name="T10" fmla="*/ 71 w 99"/>
                <a:gd name="T11" fmla="*/ 122 h 153"/>
                <a:gd name="T12" fmla="*/ 76 w 99"/>
                <a:gd name="T13" fmla="*/ 105 h 153"/>
                <a:gd name="T14" fmla="*/ 78 w 99"/>
                <a:gd name="T15" fmla="*/ 84 h 153"/>
                <a:gd name="T16" fmla="*/ 72 w 99"/>
                <a:gd name="T17" fmla="*/ 88 h 153"/>
                <a:gd name="T18" fmla="*/ 53 w 99"/>
                <a:gd name="T19" fmla="*/ 100 h 153"/>
                <a:gd name="T20" fmla="*/ 27 w 99"/>
                <a:gd name="T21" fmla="*/ 98 h 153"/>
                <a:gd name="T22" fmla="*/ 4 w 99"/>
                <a:gd name="T23" fmla="*/ 71 h 153"/>
                <a:gd name="T24" fmla="*/ 4 w 99"/>
                <a:gd name="T25" fmla="*/ 29 h 153"/>
                <a:gd name="T26" fmla="*/ 29 w 99"/>
                <a:gd name="T27" fmla="*/ 2 h 153"/>
                <a:gd name="T28" fmla="*/ 57 w 99"/>
                <a:gd name="T29" fmla="*/ 0 h 153"/>
                <a:gd name="T30" fmla="*/ 74 w 99"/>
                <a:gd name="T31" fmla="*/ 8 h 153"/>
                <a:gd name="T32" fmla="*/ 88 w 99"/>
                <a:gd name="T33" fmla="*/ 21 h 153"/>
                <a:gd name="T34" fmla="*/ 97 w 99"/>
                <a:gd name="T35" fmla="*/ 48 h 153"/>
                <a:gd name="T36" fmla="*/ 97 w 99"/>
                <a:gd name="T37" fmla="*/ 98 h 153"/>
                <a:gd name="T38" fmla="*/ 88 w 99"/>
                <a:gd name="T39" fmla="*/ 128 h 153"/>
                <a:gd name="T40" fmla="*/ 72 w 99"/>
                <a:gd name="T41" fmla="*/ 143 h 153"/>
                <a:gd name="T42" fmla="*/ 55 w 99"/>
                <a:gd name="T43" fmla="*/ 151 h 153"/>
                <a:gd name="T44" fmla="*/ 32 w 99"/>
                <a:gd name="T45" fmla="*/ 151 h 153"/>
                <a:gd name="T46" fmla="*/ 15 w 99"/>
                <a:gd name="T47" fmla="*/ 141 h 153"/>
                <a:gd name="T48" fmla="*/ 6 w 99"/>
                <a:gd name="T49" fmla="*/ 130 h 153"/>
                <a:gd name="T50" fmla="*/ 2 w 99"/>
                <a:gd name="T51" fmla="*/ 113 h 153"/>
                <a:gd name="T52" fmla="*/ 78 w 99"/>
                <a:gd name="T53" fmla="*/ 40 h 153"/>
                <a:gd name="T54" fmla="*/ 71 w 99"/>
                <a:gd name="T55" fmla="*/ 25 h 153"/>
                <a:gd name="T56" fmla="*/ 57 w 99"/>
                <a:gd name="T57" fmla="*/ 18 h 153"/>
                <a:gd name="T58" fmla="*/ 42 w 99"/>
                <a:gd name="T59" fmla="*/ 18 h 153"/>
                <a:gd name="T60" fmla="*/ 29 w 99"/>
                <a:gd name="T61" fmla="*/ 27 h 153"/>
                <a:gd name="T62" fmla="*/ 21 w 99"/>
                <a:gd name="T63" fmla="*/ 42 h 153"/>
                <a:gd name="T64" fmla="*/ 21 w 99"/>
                <a:gd name="T65" fmla="*/ 60 h 153"/>
                <a:gd name="T66" fmla="*/ 27 w 99"/>
                <a:gd name="T67" fmla="*/ 75 h 153"/>
                <a:gd name="T68" fmla="*/ 40 w 99"/>
                <a:gd name="T69" fmla="*/ 82 h 153"/>
                <a:gd name="T70" fmla="*/ 57 w 99"/>
                <a:gd name="T71" fmla="*/ 82 h 153"/>
                <a:gd name="T72" fmla="*/ 71 w 99"/>
                <a:gd name="T73" fmla="*/ 75 h 153"/>
                <a:gd name="T74" fmla="*/ 78 w 99"/>
                <a:gd name="T75" fmla="*/ 6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153">
                  <a:moveTo>
                    <a:pt x="2" y="113"/>
                  </a:moveTo>
                  <a:lnTo>
                    <a:pt x="21" y="111"/>
                  </a:lnTo>
                  <a:lnTo>
                    <a:pt x="23" y="119"/>
                  </a:lnTo>
                  <a:lnTo>
                    <a:pt x="27" y="124"/>
                  </a:lnTo>
                  <a:lnTo>
                    <a:pt x="31" y="130"/>
                  </a:lnTo>
                  <a:lnTo>
                    <a:pt x="34" y="132"/>
                  </a:lnTo>
                  <a:lnTo>
                    <a:pt x="40" y="134"/>
                  </a:lnTo>
                  <a:lnTo>
                    <a:pt x="46" y="136"/>
                  </a:lnTo>
                  <a:lnTo>
                    <a:pt x="53" y="134"/>
                  </a:lnTo>
                  <a:lnTo>
                    <a:pt x="61" y="132"/>
                  </a:lnTo>
                  <a:lnTo>
                    <a:pt x="67" y="128"/>
                  </a:lnTo>
                  <a:lnTo>
                    <a:pt x="71" y="122"/>
                  </a:lnTo>
                  <a:lnTo>
                    <a:pt x="72" y="115"/>
                  </a:lnTo>
                  <a:lnTo>
                    <a:pt x="76" y="105"/>
                  </a:lnTo>
                  <a:lnTo>
                    <a:pt x="78" y="96"/>
                  </a:lnTo>
                  <a:lnTo>
                    <a:pt x="78" y="84"/>
                  </a:lnTo>
                  <a:lnTo>
                    <a:pt x="78" y="80"/>
                  </a:lnTo>
                  <a:lnTo>
                    <a:pt x="72" y="88"/>
                  </a:lnTo>
                  <a:lnTo>
                    <a:pt x="63" y="94"/>
                  </a:lnTo>
                  <a:lnTo>
                    <a:pt x="53" y="100"/>
                  </a:lnTo>
                  <a:lnTo>
                    <a:pt x="44" y="100"/>
                  </a:lnTo>
                  <a:lnTo>
                    <a:pt x="27" y="98"/>
                  </a:lnTo>
                  <a:lnTo>
                    <a:pt x="13" y="86"/>
                  </a:lnTo>
                  <a:lnTo>
                    <a:pt x="4" y="71"/>
                  </a:lnTo>
                  <a:lnTo>
                    <a:pt x="0" y="50"/>
                  </a:lnTo>
                  <a:lnTo>
                    <a:pt x="4" y="29"/>
                  </a:lnTo>
                  <a:lnTo>
                    <a:pt x="13" y="14"/>
                  </a:lnTo>
                  <a:lnTo>
                    <a:pt x="29" y="2"/>
                  </a:lnTo>
                  <a:lnTo>
                    <a:pt x="48" y="0"/>
                  </a:lnTo>
                  <a:lnTo>
                    <a:pt x="57" y="0"/>
                  </a:lnTo>
                  <a:lnTo>
                    <a:pt x="65" y="2"/>
                  </a:lnTo>
                  <a:lnTo>
                    <a:pt x="74" y="8"/>
                  </a:lnTo>
                  <a:lnTo>
                    <a:pt x="80" y="14"/>
                  </a:lnTo>
                  <a:lnTo>
                    <a:pt x="88" y="21"/>
                  </a:lnTo>
                  <a:lnTo>
                    <a:pt x="91" y="29"/>
                  </a:lnTo>
                  <a:lnTo>
                    <a:pt x="97" y="48"/>
                  </a:lnTo>
                  <a:lnTo>
                    <a:pt x="99" y="73"/>
                  </a:lnTo>
                  <a:lnTo>
                    <a:pt x="97" y="98"/>
                  </a:lnTo>
                  <a:lnTo>
                    <a:pt x="91" y="119"/>
                  </a:lnTo>
                  <a:lnTo>
                    <a:pt x="88" y="128"/>
                  </a:lnTo>
                  <a:lnTo>
                    <a:pt x="80" y="138"/>
                  </a:lnTo>
                  <a:lnTo>
                    <a:pt x="72" y="143"/>
                  </a:lnTo>
                  <a:lnTo>
                    <a:pt x="65" y="149"/>
                  </a:lnTo>
                  <a:lnTo>
                    <a:pt x="55" y="151"/>
                  </a:lnTo>
                  <a:lnTo>
                    <a:pt x="44" y="153"/>
                  </a:lnTo>
                  <a:lnTo>
                    <a:pt x="32" y="151"/>
                  </a:lnTo>
                  <a:lnTo>
                    <a:pt x="23" y="147"/>
                  </a:lnTo>
                  <a:lnTo>
                    <a:pt x="15" y="141"/>
                  </a:lnTo>
                  <a:lnTo>
                    <a:pt x="10" y="136"/>
                  </a:lnTo>
                  <a:lnTo>
                    <a:pt x="6" y="130"/>
                  </a:lnTo>
                  <a:lnTo>
                    <a:pt x="4" y="122"/>
                  </a:lnTo>
                  <a:lnTo>
                    <a:pt x="2" y="113"/>
                  </a:lnTo>
                  <a:close/>
                  <a:moveTo>
                    <a:pt x="78" y="50"/>
                  </a:moveTo>
                  <a:lnTo>
                    <a:pt x="78" y="40"/>
                  </a:lnTo>
                  <a:lnTo>
                    <a:pt x="74" y="33"/>
                  </a:lnTo>
                  <a:lnTo>
                    <a:pt x="71" y="25"/>
                  </a:lnTo>
                  <a:lnTo>
                    <a:pt x="65" y="21"/>
                  </a:lnTo>
                  <a:lnTo>
                    <a:pt x="57" y="18"/>
                  </a:lnTo>
                  <a:lnTo>
                    <a:pt x="50" y="18"/>
                  </a:lnTo>
                  <a:lnTo>
                    <a:pt x="42" y="18"/>
                  </a:lnTo>
                  <a:lnTo>
                    <a:pt x="34" y="21"/>
                  </a:lnTo>
                  <a:lnTo>
                    <a:pt x="29" y="27"/>
                  </a:lnTo>
                  <a:lnTo>
                    <a:pt x="23" y="35"/>
                  </a:lnTo>
                  <a:lnTo>
                    <a:pt x="21" y="42"/>
                  </a:lnTo>
                  <a:lnTo>
                    <a:pt x="19" y="52"/>
                  </a:lnTo>
                  <a:lnTo>
                    <a:pt x="21" y="60"/>
                  </a:lnTo>
                  <a:lnTo>
                    <a:pt x="23" y="67"/>
                  </a:lnTo>
                  <a:lnTo>
                    <a:pt x="27" y="75"/>
                  </a:lnTo>
                  <a:lnTo>
                    <a:pt x="34" y="79"/>
                  </a:lnTo>
                  <a:lnTo>
                    <a:pt x="40" y="82"/>
                  </a:lnTo>
                  <a:lnTo>
                    <a:pt x="50" y="82"/>
                  </a:lnTo>
                  <a:lnTo>
                    <a:pt x="57" y="82"/>
                  </a:lnTo>
                  <a:lnTo>
                    <a:pt x="65" y="79"/>
                  </a:lnTo>
                  <a:lnTo>
                    <a:pt x="71" y="75"/>
                  </a:lnTo>
                  <a:lnTo>
                    <a:pt x="74" y="67"/>
                  </a:lnTo>
                  <a:lnTo>
                    <a:pt x="78" y="60"/>
                  </a:lnTo>
                  <a:lnTo>
                    <a:pt x="78" y="5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09" name="Freeform 99"/>
            <p:cNvSpPr>
              <a:spLocks/>
            </p:cNvSpPr>
            <p:nvPr/>
          </p:nvSpPr>
          <p:spPr bwMode="auto">
            <a:xfrm>
              <a:off x="3677" y="3260"/>
              <a:ext cx="49" cy="75"/>
            </a:xfrm>
            <a:custGeom>
              <a:avLst/>
              <a:gdLst>
                <a:gd name="T0" fmla="*/ 0 w 97"/>
                <a:gd name="T1" fmla="*/ 109 h 151"/>
                <a:gd name="T2" fmla="*/ 19 w 97"/>
                <a:gd name="T3" fmla="*/ 107 h 151"/>
                <a:gd name="T4" fmla="*/ 21 w 97"/>
                <a:gd name="T5" fmla="*/ 115 h 151"/>
                <a:gd name="T6" fmla="*/ 25 w 97"/>
                <a:gd name="T7" fmla="*/ 122 h 151"/>
                <a:gd name="T8" fmla="*/ 29 w 97"/>
                <a:gd name="T9" fmla="*/ 126 h 151"/>
                <a:gd name="T10" fmla="*/ 35 w 97"/>
                <a:gd name="T11" fmla="*/ 130 h 151"/>
                <a:gd name="T12" fmla="*/ 40 w 97"/>
                <a:gd name="T13" fmla="*/ 132 h 151"/>
                <a:gd name="T14" fmla="*/ 48 w 97"/>
                <a:gd name="T15" fmla="*/ 134 h 151"/>
                <a:gd name="T16" fmla="*/ 55 w 97"/>
                <a:gd name="T17" fmla="*/ 132 h 151"/>
                <a:gd name="T18" fmla="*/ 63 w 97"/>
                <a:gd name="T19" fmla="*/ 128 h 151"/>
                <a:gd name="T20" fmla="*/ 71 w 97"/>
                <a:gd name="T21" fmla="*/ 124 h 151"/>
                <a:gd name="T22" fmla="*/ 74 w 97"/>
                <a:gd name="T23" fmla="*/ 117 h 151"/>
                <a:gd name="T24" fmla="*/ 76 w 97"/>
                <a:gd name="T25" fmla="*/ 107 h 151"/>
                <a:gd name="T26" fmla="*/ 78 w 97"/>
                <a:gd name="T27" fmla="*/ 98 h 151"/>
                <a:gd name="T28" fmla="*/ 76 w 97"/>
                <a:gd name="T29" fmla="*/ 88 h 151"/>
                <a:gd name="T30" fmla="*/ 74 w 97"/>
                <a:gd name="T31" fmla="*/ 80 h 151"/>
                <a:gd name="T32" fmla="*/ 71 w 97"/>
                <a:gd name="T33" fmla="*/ 75 h 151"/>
                <a:gd name="T34" fmla="*/ 65 w 97"/>
                <a:gd name="T35" fmla="*/ 69 h 151"/>
                <a:gd name="T36" fmla="*/ 57 w 97"/>
                <a:gd name="T37" fmla="*/ 67 h 151"/>
                <a:gd name="T38" fmla="*/ 48 w 97"/>
                <a:gd name="T39" fmla="*/ 65 h 151"/>
                <a:gd name="T40" fmla="*/ 38 w 97"/>
                <a:gd name="T41" fmla="*/ 67 h 151"/>
                <a:gd name="T42" fmla="*/ 31 w 97"/>
                <a:gd name="T43" fmla="*/ 69 h 151"/>
                <a:gd name="T44" fmla="*/ 27 w 97"/>
                <a:gd name="T45" fmla="*/ 73 h 151"/>
                <a:gd name="T46" fmla="*/ 21 w 97"/>
                <a:gd name="T47" fmla="*/ 78 h 151"/>
                <a:gd name="T48" fmla="*/ 2 w 97"/>
                <a:gd name="T49" fmla="*/ 77 h 151"/>
                <a:gd name="T50" fmla="*/ 17 w 97"/>
                <a:gd name="T51" fmla="*/ 0 h 151"/>
                <a:gd name="T52" fmla="*/ 90 w 97"/>
                <a:gd name="T53" fmla="*/ 0 h 151"/>
                <a:gd name="T54" fmla="*/ 90 w 97"/>
                <a:gd name="T55" fmla="*/ 19 h 151"/>
                <a:gd name="T56" fmla="*/ 33 w 97"/>
                <a:gd name="T57" fmla="*/ 19 h 151"/>
                <a:gd name="T58" fmla="*/ 25 w 97"/>
                <a:gd name="T59" fmla="*/ 58 h 151"/>
                <a:gd name="T60" fmla="*/ 35 w 97"/>
                <a:gd name="T61" fmla="*/ 52 h 151"/>
                <a:gd name="T62" fmla="*/ 44 w 97"/>
                <a:gd name="T63" fmla="*/ 50 h 151"/>
                <a:gd name="T64" fmla="*/ 54 w 97"/>
                <a:gd name="T65" fmla="*/ 48 h 151"/>
                <a:gd name="T66" fmla="*/ 71 w 97"/>
                <a:gd name="T67" fmla="*/ 52 h 151"/>
                <a:gd name="T68" fmla="*/ 84 w 97"/>
                <a:gd name="T69" fmla="*/ 61 h 151"/>
                <a:gd name="T70" fmla="*/ 95 w 97"/>
                <a:gd name="T71" fmla="*/ 77 h 151"/>
                <a:gd name="T72" fmla="*/ 97 w 97"/>
                <a:gd name="T73" fmla="*/ 98 h 151"/>
                <a:gd name="T74" fmla="*/ 95 w 97"/>
                <a:gd name="T75" fmla="*/ 117 h 151"/>
                <a:gd name="T76" fmla="*/ 86 w 97"/>
                <a:gd name="T77" fmla="*/ 132 h 151"/>
                <a:gd name="T78" fmla="*/ 69 w 97"/>
                <a:gd name="T79" fmla="*/ 145 h 151"/>
                <a:gd name="T80" fmla="*/ 48 w 97"/>
                <a:gd name="T81" fmla="*/ 151 h 151"/>
                <a:gd name="T82" fmla="*/ 29 w 97"/>
                <a:gd name="T83" fmla="*/ 147 h 151"/>
                <a:gd name="T84" fmla="*/ 14 w 97"/>
                <a:gd name="T85" fmla="*/ 139 h 151"/>
                <a:gd name="T86" fmla="*/ 8 w 97"/>
                <a:gd name="T87" fmla="*/ 134 h 151"/>
                <a:gd name="T88" fmla="*/ 4 w 97"/>
                <a:gd name="T89" fmla="*/ 126 h 151"/>
                <a:gd name="T90" fmla="*/ 2 w 97"/>
                <a:gd name="T91" fmla="*/ 118 h 151"/>
                <a:gd name="T92" fmla="*/ 0 w 97"/>
                <a:gd name="T93" fmla="*/ 10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51">
                  <a:moveTo>
                    <a:pt x="0" y="109"/>
                  </a:moveTo>
                  <a:lnTo>
                    <a:pt x="19" y="107"/>
                  </a:lnTo>
                  <a:lnTo>
                    <a:pt x="21" y="115"/>
                  </a:lnTo>
                  <a:lnTo>
                    <a:pt x="25" y="122"/>
                  </a:lnTo>
                  <a:lnTo>
                    <a:pt x="29" y="126"/>
                  </a:lnTo>
                  <a:lnTo>
                    <a:pt x="35" y="130"/>
                  </a:lnTo>
                  <a:lnTo>
                    <a:pt x="40" y="132"/>
                  </a:lnTo>
                  <a:lnTo>
                    <a:pt x="48" y="134"/>
                  </a:lnTo>
                  <a:lnTo>
                    <a:pt x="55" y="132"/>
                  </a:lnTo>
                  <a:lnTo>
                    <a:pt x="63" y="128"/>
                  </a:lnTo>
                  <a:lnTo>
                    <a:pt x="71" y="124"/>
                  </a:lnTo>
                  <a:lnTo>
                    <a:pt x="74" y="117"/>
                  </a:lnTo>
                  <a:lnTo>
                    <a:pt x="76" y="107"/>
                  </a:lnTo>
                  <a:lnTo>
                    <a:pt x="78" y="98"/>
                  </a:lnTo>
                  <a:lnTo>
                    <a:pt x="76" y="88"/>
                  </a:lnTo>
                  <a:lnTo>
                    <a:pt x="74" y="80"/>
                  </a:lnTo>
                  <a:lnTo>
                    <a:pt x="71" y="75"/>
                  </a:lnTo>
                  <a:lnTo>
                    <a:pt x="65" y="69"/>
                  </a:lnTo>
                  <a:lnTo>
                    <a:pt x="57" y="67"/>
                  </a:lnTo>
                  <a:lnTo>
                    <a:pt x="48" y="65"/>
                  </a:lnTo>
                  <a:lnTo>
                    <a:pt x="38" y="67"/>
                  </a:lnTo>
                  <a:lnTo>
                    <a:pt x="31" y="69"/>
                  </a:lnTo>
                  <a:lnTo>
                    <a:pt x="27" y="73"/>
                  </a:lnTo>
                  <a:lnTo>
                    <a:pt x="21" y="78"/>
                  </a:lnTo>
                  <a:lnTo>
                    <a:pt x="2" y="77"/>
                  </a:lnTo>
                  <a:lnTo>
                    <a:pt x="17" y="0"/>
                  </a:lnTo>
                  <a:lnTo>
                    <a:pt x="90" y="0"/>
                  </a:lnTo>
                  <a:lnTo>
                    <a:pt x="90" y="19"/>
                  </a:lnTo>
                  <a:lnTo>
                    <a:pt x="33" y="19"/>
                  </a:lnTo>
                  <a:lnTo>
                    <a:pt x="25" y="58"/>
                  </a:lnTo>
                  <a:lnTo>
                    <a:pt x="35" y="52"/>
                  </a:lnTo>
                  <a:lnTo>
                    <a:pt x="44" y="50"/>
                  </a:lnTo>
                  <a:lnTo>
                    <a:pt x="54" y="48"/>
                  </a:lnTo>
                  <a:lnTo>
                    <a:pt x="71" y="52"/>
                  </a:lnTo>
                  <a:lnTo>
                    <a:pt x="84" y="61"/>
                  </a:lnTo>
                  <a:lnTo>
                    <a:pt x="95" y="77"/>
                  </a:lnTo>
                  <a:lnTo>
                    <a:pt x="97" y="98"/>
                  </a:lnTo>
                  <a:lnTo>
                    <a:pt x="95" y="117"/>
                  </a:lnTo>
                  <a:lnTo>
                    <a:pt x="86" y="132"/>
                  </a:lnTo>
                  <a:lnTo>
                    <a:pt x="69" y="145"/>
                  </a:lnTo>
                  <a:lnTo>
                    <a:pt x="48" y="151"/>
                  </a:lnTo>
                  <a:lnTo>
                    <a:pt x="29" y="147"/>
                  </a:lnTo>
                  <a:lnTo>
                    <a:pt x="14" y="139"/>
                  </a:lnTo>
                  <a:lnTo>
                    <a:pt x="8" y="134"/>
                  </a:lnTo>
                  <a:lnTo>
                    <a:pt x="4" y="126"/>
                  </a:lnTo>
                  <a:lnTo>
                    <a:pt x="2" y="118"/>
                  </a:lnTo>
                  <a:lnTo>
                    <a:pt x="0" y="109"/>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0" name="Line 100"/>
            <p:cNvSpPr>
              <a:spLocks noChangeShapeType="1"/>
            </p:cNvSpPr>
            <p:nvPr/>
          </p:nvSpPr>
          <p:spPr bwMode="auto">
            <a:xfrm flipV="1">
              <a:off x="4266" y="3167"/>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1" name="Line 101"/>
            <p:cNvSpPr>
              <a:spLocks noChangeShapeType="1"/>
            </p:cNvSpPr>
            <p:nvPr/>
          </p:nvSpPr>
          <p:spPr bwMode="auto">
            <a:xfrm>
              <a:off x="4266" y="1330"/>
              <a:ext cx="0" cy="27"/>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2" name="Freeform 102"/>
            <p:cNvSpPr>
              <a:spLocks/>
            </p:cNvSpPr>
            <p:nvPr/>
          </p:nvSpPr>
          <p:spPr bwMode="auto">
            <a:xfrm>
              <a:off x="4263" y="3259"/>
              <a:ext cx="27" cy="75"/>
            </a:xfrm>
            <a:custGeom>
              <a:avLst/>
              <a:gdLst>
                <a:gd name="T0" fmla="*/ 56 w 56"/>
                <a:gd name="T1" fmla="*/ 151 h 151"/>
                <a:gd name="T2" fmla="*/ 35 w 56"/>
                <a:gd name="T3" fmla="*/ 151 h 151"/>
                <a:gd name="T4" fmla="*/ 35 w 56"/>
                <a:gd name="T5" fmla="*/ 33 h 151"/>
                <a:gd name="T6" fmla="*/ 29 w 56"/>
                <a:gd name="T7" fmla="*/ 39 h 151"/>
                <a:gd name="T8" fmla="*/ 19 w 56"/>
                <a:gd name="T9" fmla="*/ 46 h 151"/>
                <a:gd name="T10" fmla="*/ 10 w 56"/>
                <a:gd name="T11" fmla="*/ 52 h 151"/>
                <a:gd name="T12" fmla="*/ 0 w 56"/>
                <a:gd name="T13" fmla="*/ 56 h 151"/>
                <a:gd name="T14" fmla="*/ 0 w 56"/>
                <a:gd name="T15" fmla="*/ 37 h 151"/>
                <a:gd name="T16" fmla="*/ 14 w 56"/>
                <a:gd name="T17" fmla="*/ 29 h 151"/>
                <a:gd name="T18" fmla="*/ 27 w 56"/>
                <a:gd name="T19" fmla="*/ 20 h 151"/>
                <a:gd name="T20" fmla="*/ 37 w 56"/>
                <a:gd name="T21" fmla="*/ 10 h 151"/>
                <a:gd name="T22" fmla="*/ 42 w 56"/>
                <a:gd name="T23" fmla="*/ 0 h 151"/>
                <a:gd name="T24" fmla="*/ 56 w 56"/>
                <a:gd name="T25" fmla="*/ 0 h 151"/>
                <a:gd name="T26" fmla="*/ 56 w 56"/>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151">
                  <a:moveTo>
                    <a:pt x="56" y="151"/>
                  </a:moveTo>
                  <a:lnTo>
                    <a:pt x="35" y="151"/>
                  </a:lnTo>
                  <a:lnTo>
                    <a:pt x="35" y="33"/>
                  </a:lnTo>
                  <a:lnTo>
                    <a:pt x="29" y="39"/>
                  </a:lnTo>
                  <a:lnTo>
                    <a:pt x="19" y="46"/>
                  </a:lnTo>
                  <a:lnTo>
                    <a:pt x="10" y="52"/>
                  </a:lnTo>
                  <a:lnTo>
                    <a:pt x="0" y="56"/>
                  </a:lnTo>
                  <a:lnTo>
                    <a:pt x="0" y="37"/>
                  </a:lnTo>
                  <a:lnTo>
                    <a:pt x="14" y="29"/>
                  </a:lnTo>
                  <a:lnTo>
                    <a:pt x="27" y="20"/>
                  </a:lnTo>
                  <a:lnTo>
                    <a:pt x="37" y="10"/>
                  </a:lnTo>
                  <a:lnTo>
                    <a:pt x="42" y="0"/>
                  </a:lnTo>
                  <a:lnTo>
                    <a:pt x="56" y="0"/>
                  </a:lnTo>
                  <a:lnTo>
                    <a:pt x="56" y="15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3" name="Rectangle 103"/>
            <p:cNvSpPr>
              <a:spLocks noChangeArrowheads="1"/>
            </p:cNvSpPr>
            <p:nvPr/>
          </p:nvSpPr>
          <p:spPr bwMode="auto">
            <a:xfrm>
              <a:off x="1659" y="1330"/>
              <a:ext cx="2607" cy="1864"/>
            </a:xfrm>
            <a:prstGeom prst="rect">
              <a:avLst/>
            </a:prstGeom>
            <a:noFill/>
            <a:ln w="79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214" name="Freeform 104"/>
            <p:cNvSpPr>
              <a:spLocks/>
            </p:cNvSpPr>
            <p:nvPr/>
          </p:nvSpPr>
          <p:spPr bwMode="auto">
            <a:xfrm>
              <a:off x="1658" y="1463"/>
              <a:ext cx="2617" cy="1554"/>
            </a:xfrm>
            <a:custGeom>
              <a:avLst/>
              <a:gdLst>
                <a:gd name="T0" fmla="*/ 315 w 5235"/>
                <a:gd name="T1" fmla="*/ 74 h 3109"/>
                <a:gd name="T2" fmla="*/ 417 w 5235"/>
                <a:gd name="T3" fmla="*/ 88 h 3109"/>
                <a:gd name="T4" fmla="*/ 522 w 5235"/>
                <a:gd name="T5" fmla="*/ 103 h 3109"/>
                <a:gd name="T6" fmla="*/ 627 w 5235"/>
                <a:gd name="T7" fmla="*/ 116 h 3109"/>
                <a:gd name="T8" fmla="*/ 1149 w 5235"/>
                <a:gd name="T9" fmla="*/ 192 h 3109"/>
                <a:gd name="T10" fmla="*/ 1461 w 5235"/>
                <a:gd name="T11" fmla="*/ 242 h 3109"/>
                <a:gd name="T12" fmla="*/ 1773 w 5235"/>
                <a:gd name="T13" fmla="*/ 295 h 3109"/>
                <a:gd name="T14" fmla="*/ 1876 w 5235"/>
                <a:gd name="T15" fmla="*/ 316 h 3109"/>
                <a:gd name="T16" fmla="*/ 1981 w 5235"/>
                <a:gd name="T17" fmla="*/ 333 h 3109"/>
                <a:gd name="T18" fmla="*/ 2084 w 5235"/>
                <a:gd name="T19" fmla="*/ 354 h 3109"/>
                <a:gd name="T20" fmla="*/ 2190 w 5235"/>
                <a:gd name="T21" fmla="*/ 373 h 3109"/>
                <a:gd name="T22" fmla="*/ 2293 w 5235"/>
                <a:gd name="T23" fmla="*/ 394 h 3109"/>
                <a:gd name="T24" fmla="*/ 2605 w 5235"/>
                <a:gd name="T25" fmla="*/ 463 h 3109"/>
                <a:gd name="T26" fmla="*/ 2923 w 5235"/>
                <a:gd name="T27" fmla="*/ 518 h 3109"/>
                <a:gd name="T28" fmla="*/ 3011 w 5235"/>
                <a:gd name="T29" fmla="*/ 560 h 3109"/>
                <a:gd name="T30" fmla="*/ 3131 w 5235"/>
                <a:gd name="T31" fmla="*/ 573 h 3109"/>
                <a:gd name="T32" fmla="*/ 3439 w 5235"/>
                <a:gd name="T33" fmla="*/ 684 h 3109"/>
                <a:gd name="T34" fmla="*/ 3542 w 5235"/>
                <a:gd name="T35" fmla="*/ 718 h 3109"/>
                <a:gd name="T36" fmla="*/ 3752 w 5235"/>
                <a:gd name="T37" fmla="*/ 794 h 3109"/>
                <a:gd name="T38" fmla="*/ 3965 w 5235"/>
                <a:gd name="T39" fmla="*/ 863 h 3109"/>
                <a:gd name="T40" fmla="*/ 4070 w 5235"/>
                <a:gd name="T41" fmla="*/ 911 h 3109"/>
                <a:gd name="T42" fmla="*/ 4174 w 5235"/>
                <a:gd name="T43" fmla="*/ 964 h 3109"/>
                <a:gd name="T44" fmla="*/ 4277 w 5235"/>
                <a:gd name="T45" fmla="*/ 1021 h 3109"/>
                <a:gd name="T46" fmla="*/ 4382 w 5235"/>
                <a:gd name="T47" fmla="*/ 1086 h 3109"/>
                <a:gd name="T48" fmla="*/ 4487 w 5235"/>
                <a:gd name="T49" fmla="*/ 1158 h 3109"/>
                <a:gd name="T50" fmla="*/ 4591 w 5235"/>
                <a:gd name="T51" fmla="*/ 1242 h 3109"/>
                <a:gd name="T52" fmla="*/ 4694 w 5235"/>
                <a:gd name="T53" fmla="*/ 1337 h 3109"/>
                <a:gd name="T54" fmla="*/ 4799 w 5235"/>
                <a:gd name="T55" fmla="*/ 1455 h 3109"/>
                <a:gd name="T56" fmla="*/ 4904 w 5235"/>
                <a:gd name="T57" fmla="*/ 1604 h 3109"/>
                <a:gd name="T58" fmla="*/ 5008 w 5235"/>
                <a:gd name="T59" fmla="*/ 1810 h 3109"/>
                <a:gd name="T60" fmla="*/ 5113 w 5235"/>
                <a:gd name="T61" fmla="*/ 2139 h 3109"/>
                <a:gd name="T62" fmla="*/ 5235 w 5235"/>
                <a:gd name="T63" fmla="*/ 3105 h 3109"/>
                <a:gd name="T64" fmla="*/ 5026 w 5235"/>
                <a:gd name="T65" fmla="*/ 1804 h 3109"/>
                <a:gd name="T66" fmla="*/ 4921 w 5235"/>
                <a:gd name="T67" fmla="*/ 1600 h 3109"/>
                <a:gd name="T68" fmla="*/ 4810 w 5235"/>
                <a:gd name="T69" fmla="*/ 1442 h 3109"/>
                <a:gd name="T70" fmla="*/ 4706 w 5235"/>
                <a:gd name="T71" fmla="*/ 1326 h 3109"/>
                <a:gd name="T72" fmla="*/ 4603 w 5235"/>
                <a:gd name="T73" fmla="*/ 1229 h 3109"/>
                <a:gd name="T74" fmla="*/ 4496 w 5235"/>
                <a:gd name="T75" fmla="*/ 1145 h 3109"/>
                <a:gd name="T76" fmla="*/ 4392 w 5235"/>
                <a:gd name="T77" fmla="*/ 1072 h 3109"/>
                <a:gd name="T78" fmla="*/ 4287 w 5235"/>
                <a:gd name="T79" fmla="*/ 1006 h 3109"/>
                <a:gd name="T80" fmla="*/ 4182 w 5235"/>
                <a:gd name="T81" fmla="*/ 949 h 3109"/>
                <a:gd name="T82" fmla="*/ 4077 w 5235"/>
                <a:gd name="T83" fmla="*/ 895 h 3109"/>
                <a:gd name="T84" fmla="*/ 3973 w 5235"/>
                <a:gd name="T85" fmla="*/ 848 h 3109"/>
                <a:gd name="T86" fmla="*/ 3773 w 5235"/>
                <a:gd name="T87" fmla="*/ 764 h 3109"/>
                <a:gd name="T88" fmla="*/ 3449 w 5235"/>
                <a:gd name="T89" fmla="*/ 652 h 3109"/>
                <a:gd name="T90" fmla="*/ 3346 w 5235"/>
                <a:gd name="T91" fmla="*/ 619 h 3109"/>
                <a:gd name="T92" fmla="*/ 3135 w 5235"/>
                <a:gd name="T93" fmla="*/ 558 h 3109"/>
                <a:gd name="T94" fmla="*/ 3032 w 5235"/>
                <a:gd name="T95" fmla="*/ 532 h 3109"/>
                <a:gd name="T96" fmla="*/ 2927 w 5235"/>
                <a:gd name="T97" fmla="*/ 503 h 3109"/>
                <a:gd name="T98" fmla="*/ 2508 w 5235"/>
                <a:gd name="T99" fmla="*/ 406 h 3109"/>
                <a:gd name="T100" fmla="*/ 2196 w 5235"/>
                <a:gd name="T101" fmla="*/ 341 h 3109"/>
                <a:gd name="T102" fmla="*/ 2091 w 5235"/>
                <a:gd name="T103" fmla="*/ 322 h 3109"/>
                <a:gd name="T104" fmla="*/ 1986 w 5235"/>
                <a:gd name="T105" fmla="*/ 301 h 3109"/>
                <a:gd name="T106" fmla="*/ 1884 w 5235"/>
                <a:gd name="T107" fmla="*/ 284 h 3109"/>
                <a:gd name="T108" fmla="*/ 1779 w 5235"/>
                <a:gd name="T109" fmla="*/ 263 h 3109"/>
                <a:gd name="T110" fmla="*/ 1674 w 5235"/>
                <a:gd name="T111" fmla="*/ 246 h 3109"/>
                <a:gd name="T112" fmla="*/ 1362 w 5235"/>
                <a:gd name="T113" fmla="*/ 194 h 3109"/>
                <a:gd name="T114" fmla="*/ 840 w 5235"/>
                <a:gd name="T115" fmla="*/ 114 h 3109"/>
                <a:gd name="T116" fmla="*/ 587 w 5235"/>
                <a:gd name="T117" fmla="*/ 76 h 3109"/>
                <a:gd name="T118" fmla="*/ 524 w 5235"/>
                <a:gd name="T119" fmla="*/ 86 h 3109"/>
                <a:gd name="T120" fmla="*/ 370 w 5235"/>
                <a:gd name="T121" fmla="*/ 48 h 3109"/>
                <a:gd name="T122" fmla="*/ 109 w 5235"/>
                <a:gd name="T123" fmla="*/ 13 h 3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35" h="3109">
                  <a:moveTo>
                    <a:pt x="4" y="0"/>
                  </a:moveTo>
                  <a:lnTo>
                    <a:pt x="0" y="34"/>
                  </a:lnTo>
                  <a:lnTo>
                    <a:pt x="315" y="74"/>
                  </a:lnTo>
                  <a:lnTo>
                    <a:pt x="417" y="88"/>
                  </a:lnTo>
                  <a:lnTo>
                    <a:pt x="419" y="71"/>
                  </a:lnTo>
                  <a:lnTo>
                    <a:pt x="417" y="88"/>
                  </a:lnTo>
                  <a:lnTo>
                    <a:pt x="522" y="103"/>
                  </a:lnTo>
                  <a:lnTo>
                    <a:pt x="568" y="109"/>
                  </a:lnTo>
                  <a:lnTo>
                    <a:pt x="522" y="103"/>
                  </a:lnTo>
                  <a:lnTo>
                    <a:pt x="627" y="116"/>
                  </a:lnTo>
                  <a:lnTo>
                    <a:pt x="629" y="99"/>
                  </a:lnTo>
                  <a:lnTo>
                    <a:pt x="627" y="116"/>
                  </a:lnTo>
                  <a:lnTo>
                    <a:pt x="732" y="132"/>
                  </a:lnTo>
                  <a:lnTo>
                    <a:pt x="834" y="147"/>
                  </a:lnTo>
                  <a:lnTo>
                    <a:pt x="1149" y="192"/>
                  </a:lnTo>
                  <a:lnTo>
                    <a:pt x="1251" y="210"/>
                  </a:lnTo>
                  <a:lnTo>
                    <a:pt x="1356" y="227"/>
                  </a:lnTo>
                  <a:lnTo>
                    <a:pt x="1461" y="242"/>
                  </a:lnTo>
                  <a:lnTo>
                    <a:pt x="1566" y="261"/>
                  </a:lnTo>
                  <a:lnTo>
                    <a:pt x="1668" y="278"/>
                  </a:lnTo>
                  <a:lnTo>
                    <a:pt x="1773" y="295"/>
                  </a:lnTo>
                  <a:lnTo>
                    <a:pt x="1775" y="278"/>
                  </a:lnTo>
                  <a:lnTo>
                    <a:pt x="1771" y="295"/>
                  </a:lnTo>
                  <a:lnTo>
                    <a:pt x="1876" y="316"/>
                  </a:lnTo>
                  <a:lnTo>
                    <a:pt x="1872" y="314"/>
                  </a:lnTo>
                  <a:lnTo>
                    <a:pt x="1878" y="316"/>
                  </a:lnTo>
                  <a:lnTo>
                    <a:pt x="1981" y="333"/>
                  </a:lnTo>
                  <a:lnTo>
                    <a:pt x="1983" y="316"/>
                  </a:lnTo>
                  <a:lnTo>
                    <a:pt x="1979" y="333"/>
                  </a:lnTo>
                  <a:lnTo>
                    <a:pt x="2084" y="354"/>
                  </a:lnTo>
                  <a:lnTo>
                    <a:pt x="2074" y="352"/>
                  </a:lnTo>
                  <a:lnTo>
                    <a:pt x="2085" y="354"/>
                  </a:lnTo>
                  <a:lnTo>
                    <a:pt x="2190" y="373"/>
                  </a:lnTo>
                  <a:lnTo>
                    <a:pt x="2192" y="356"/>
                  </a:lnTo>
                  <a:lnTo>
                    <a:pt x="2188" y="373"/>
                  </a:lnTo>
                  <a:lnTo>
                    <a:pt x="2293" y="394"/>
                  </a:lnTo>
                  <a:lnTo>
                    <a:pt x="2396" y="417"/>
                  </a:lnTo>
                  <a:lnTo>
                    <a:pt x="2501" y="438"/>
                  </a:lnTo>
                  <a:lnTo>
                    <a:pt x="2605" y="463"/>
                  </a:lnTo>
                  <a:lnTo>
                    <a:pt x="2710" y="486"/>
                  </a:lnTo>
                  <a:lnTo>
                    <a:pt x="2920" y="535"/>
                  </a:lnTo>
                  <a:lnTo>
                    <a:pt x="2923" y="518"/>
                  </a:lnTo>
                  <a:lnTo>
                    <a:pt x="2920" y="535"/>
                  </a:lnTo>
                  <a:lnTo>
                    <a:pt x="3022" y="564"/>
                  </a:lnTo>
                  <a:lnTo>
                    <a:pt x="3011" y="560"/>
                  </a:lnTo>
                  <a:lnTo>
                    <a:pt x="3022" y="564"/>
                  </a:lnTo>
                  <a:lnTo>
                    <a:pt x="3127" y="591"/>
                  </a:lnTo>
                  <a:lnTo>
                    <a:pt x="3131" y="573"/>
                  </a:lnTo>
                  <a:lnTo>
                    <a:pt x="3127" y="591"/>
                  </a:lnTo>
                  <a:lnTo>
                    <a:pt x="3337" y="652"/>
                  </a:lnTo>
                  <a:lnTo>
                    <a:pt x="3439" y="684"/>
                  </a:lnTo>
                  <a:lnTo>
                    <a:pt x="3443" y="667"/>
                  </a:lnTo>
                  <a:lnTo>
                    <a:pt x="3437" y="684"/>
                  </a:lnTo>
                  <a:lnTo>
                    <a:pt x="3542" y="718"/>
                  </a:lnTo>
                  <a:lnTo>
                    <a:pt x="3752" y="794"/>
                  </a:lnTo>
                  <a:lnTo>
                    <a:pt x="3757" y="777"/>
                  </a:lnTo>
                  <a:lnTo>
                    <a:pt x="3752" y="794"/>
                  </a:lnTo>
                  <a:lnTo>
                    <a:pt x="3855" y="836"/>
                  </a:lnTo>
                  <a:lnTo>
                    <a:pt x="3959" y="880"/>
                  </a:lnTo>
                  <a:lnTo>
                    <a:pt x="3965" y="863"/>
                  </a:lnTo>
                  <a:lnTo>
                    <a:pt x="3959" y="878"/>
                  </a:lnTo>
                  <a:lnTo>
                    <a:pt x="4064" y="926"/>
                  </a:lnTo>
                  <a:lnTo>
                    <a:pt x="4070" y="911"/>
                  </a:lnTo>
                  <a:lnTo>
                    <a:pt x="4062" y="926"/>
                  </a:lnTo>
                  <a:lnTo>
                    <a:pt x="4167" y="979"/>
                  </a:lnTo>
                  <a:lnTo>
                    <a:pt x="4174" y="964"/>
                  </a:lnTo>
                  <a:lnTo>
                    <a:pt x="4167" y="979"/>
                  </a:lnTo>
                  <a:lnTo>
                    <a:pt x="4270" y="1036"/>
                  </a:lnTo>
                  <a:lnTo>
                    <a:pt x="4277" y="1021"/>
                  </a:lnTo>
                  <a:lnTo>
                    <a:pt x="4270" y="1036"/>
                  </a:lnTo>
                  <a:lnTo>
                    <a:pt x="4374" y="1101"/>
                  </a:lnTo>
                  <a:lnTo>
                    <a:pt x="4382" y="1086"/>
                  </a:lnTo>
                  <a:lnTo>
                    <a:pt x="4372" y="1101"/>
                  </a:lnTo>
                  <a:lnTo>
                    <a:pt x="4477" y="1173"/>
                  </a:lnTo>
                  <a:lnTo>
                    <a:pt x="4487" y="1158"/>
                  </a:lnTo>
                  <a:lnTo>
                    <a:pt x="4477" y="1172"/>
                  </a:lnTo>
                  <a:lnTo>
                    <a:pt x="4582" y="1255"/>
                  </a:lnTo>
                  <a:lnTo>
                    <a:pt x="4591" y="1242"/>
                  </a:lnTo>
                  <a:lnTo>
                    <a:pt x="4580" y="1255"/>
                  </a:lnTo>
                  <a:lnTo>
                    <a:pt x="4683" y="1351"/>
                  </a:lnTo>
                  <a:lnTo>
                    <a:pt x="4694" y="1337"/>
                  </a:lnTo>
                  <a:lnTo>
                    <a:pt x="4683" y="1349"/>
                  </a:lnTo>
                  <a:lnTo>
                    <a:pt x="4788" y="1467"/>
                  </a:lnTo>
                  <a:lnTo>
                    <a:pt x="4799" y="1455"/>
                  </a:lnTo>
                  <a:lnTo>
                    <a:pt x="4786" y="1465"/>
                  </a:lnTo>
                  <a:lnTo>
                    <a:pt x="4890" y="1613"/>
                  </a:lnTo>
                  <a:lnTo>
                    <a:pt x="4904" y="1604"/>
                  </a:lnTo>
                  <a:lnTo>
                    <a:pt x="4889" y="1612"/>
                  </a:lnTo>
                  <a:lnTo>
                    <a:pt x="4993" y="1817"/>
                  </a:lnTo>
                  <a:lnTo>
                    <a:pt x="5008" y="1810"/>
                  </a:lnTo>
                  <a:lnTo>
                    <a:pt x="4993" y="1815"/>
                  </a:lnTo>
                  <a:lnTo>
                    <a:pt x="5098" y="2145"/>
                  </a:lnTo>
                  <a:lnTo>
                    <a:pt x="5113" y="2139"/>
                  </a:lnTo>
                  <a:lnTo>
                    <a:pt x="5096" y="2141"/>
                  </a:lnTo>
                  <a:lnTo>
                    <a:pt x="5201" y="3109"/>
                  </a:lnTo>
                  <a:lnTo>
                    <a:pt x="5235" y="3105"/>
                  </a:lnTo>
                  <a:lnTo>
                    <a:pt x="5130" y="2137"/>
                  </a:lnTo>
                  <a:lnTo>
                    <a:pt x="5130" y="2133"/>
                  </a:lnTo>
                  <a:lnTo>
                    <a:pt x="5026" y="1804"/>
                  </a:lnTo>
                  <a:lnTo>
                    <a:pt x="5024" y="1802"/>
                  </a:lnTo>
                  <a:lnTo>
                    <a:pt x="4919" y="1596"/>
                  </a:lnTo>
                  <a:lnTo>
                    <a:pt x="4921" y="1600"/>
                  </a:lnTo>
                  <a:lnTo>
                    <a:pt x="4917" y="1594"/>
                  </a:lnTo>
                  <a:lnTo>
                    <a:pt x="4812" y="1446"/>
                  </a:lnTo>
                  <a:lnTo>
                    <a:pt x="4810" y="1442"/>
                  </a:lnTo>
                  <a:lnTo>
                    <a:pt x="4812" y="1444"/>
                  </a:lnTo>
                  <a:lnTo>
                    <a:pt x="4708" y="1326"/>
                  </a:lnTo>
                  <a:lnTo>
                    <a:pt x="4706" y="1326"/>
                  </a:lnTo>
                  <a:lnTo>
                    <a:pt x="4603" y="1231"/>
                  </a:lnTo>
                  <a:lnTo>
                    <a:pt x="4601" y="1229"/>
                  </a:lnTo>
                  <a:lnTo>
                    <a:pt x="4603" y="1229"/>
                  </a:lnTo>
                  <a:lnTo>
                    <a:pt x="4498" y="1145"/>
                  </a:lnTo>
                  <a:lnTo>
                    <a:pt x="4494" y="1143"/>
                  </a:lnTo>
                  <a:lnTo>
                    <a:pt x="4496" y="1145"/>
                  </a:lnTo>
                  <a:lnTo>
                    <a:pt x="4392" y="1072"/>
                  </a:lnTo>
                  <a:lnTo>
                    <a:pt x="4399" y="1076"/>
                  </a:lnTo>
                  <a:lnTo>
                    <a:pt x="4392" y="1072"/>
                  </a:lnTo>
                  <a:lnTo>
                    <a:pt x="4287" y="1008"/>
                  </a:lnTo>
                  <a:lnTo>
                    <a:pt x="4272" y="998"/>
                  </a:lnTo>
                  <a:lnTo>
                    <a:pt x="4287" y="1006"/>
                  </a:lnTo>
                  <a:lnTo>
                    <a:pt x="4184" y="949"/>
                  </a:lnTo>
                  <a:lnTo>
                    <a:pt x="4193" y="954"/>
                  </a:lnTo>
                  <a:lnTo>
                    <a:pt x="4182" y="949"/>
                  </a:lnTo>
                  <a:lnTo>
                    <a:pt x="4077" y="895"/>
                  </a:lnTo>
                  <a:lnTo>
                    <a:pt x="4085" y="899"/>
                  </a:lnTo>
                  <a:lnTo>
                    <a:pt x="4077" y="895"/>
                  </a:lnTo>
                  <a:lnTo>
                    <a:pt x="3973" y="848"/>
                  </a:lnTo>
                  <a:lnTo>
                    <a:pt x="3946" y="836"/>
                  </a:lnTo>
                  <a:lnTo>
                    <a:pt x="3973" y="848"/>
                  </a:lnTo>
                  <a:lnTo>
                    <a:pt x="3868" y="804"/>
                  </a:lnTo>
                  <a:lnTo>
                    <a:pt x="3765" y="762"/>
                  </a:lnTo>
                  <a:lnTo>
                    <a:pt x="3773" y="764"/>
                  </a:lnTo>
                  <a:lnTo>
                    <a:pt x="3763" y="762"/>
                  </a:lnTo>
                  <a:lnTo>
                    <a:pt x="3554" y="686"/>
                  </a:lnTo>
                  <a:lnTo>
                    <a:pt x="3449" y="652"/>
                  </a:lnTo>
                  <a:lnTo>
                    <a:pt x="3474" y="659"/>
                  </a:lnTo>
                  <a:lnTo>
                    <a:pt x="3449" y="652"/>
                  </a:lnTo>
                  <a:lnTo>
                    <a:pt x="3346" y="619"/>
                  </a:lnTo>
                  <a:lnTo>
                    <a:pt x="3137" y="558"/>
                  </a:lnTo>
                  <a:lnTo>
                    <a:pt x="3142" y="560"/>
                  </a:lnTo>
                  <a:lnTo>
                    <a:pt x="3135" y="558"/>
                  </a:lnTo>
                  <a:lnTo>
                    <a:pt x="3030" y="532"/>
                  </a:lnTo>
                  <a:lnTo>
                    <a:pt x="3026" y="547"/>
                  </a:lnTo>
                  <a:lnTo>
                    <a:pt x="3032" y="532"/>
                  </a:lnTo>
                  <a:lnTo>
                    <a:pt x="2929" y="503"/>
                  </a:lnTo>
                  <a:lnTo>
                    <a:pt x="2933" y="503"/>
                  </a:lnTo>
                  <a:lnTo>
                    <a:pt x="2927" y="503"/>
                  </a:lnTo>
                  <a:lnTo>
                    <a:pt x="2718" y="453"/>
                  </a:lnTo>
                  <a:lnTo>
                    <a:pt x="2613" y="431"/>
                  </a:lnTo>
                  <a:lnTo>
                    <a:pt x="2508" y="406"/>
                  </a:lnTo>
                  <a:lnTo>
                    <a:pt x="2403" y="385"/>
                  </a:lnTo>
                  <a:lnTo>
                    <a:pt x="2301" y="362"/>
                  </a:lnTo>
                  <a:lnTo>
                    <a:pt x="2196" y="341"/>
                  </a:lnTo>
                  <a:lnTo>
                    <a:pt x="2205" y="343"/>
                  </a:lnTo>
                  <a:lnTo>
                    <a:pt x="2196" y="341"/>
                  </a:lnTo>
                  <a:lnTo>
                    <a:pt x="2091" y="322"/>
                  </a:lnTo>
                  <a:lnTo>
                    <a:pt x="2087" y="337"/>
                  </a:lnTo>
                  <a:lnTo>
                    <a:pt x="2091" y="322"/>
                  </a:lnTo>
                  <a:lnTo>
                    <a:pt x="1986" y="301"/>
                  </a:lnTo>
                  <a:lnTo>
                    <a:pt x="1992" y="301"/>
                  </a:lnTo>
                  <a:lnTo>
                    <a:pt x="1986" y="301"/>
                  </a:lnTo>
                  <a:lnTo>
                    <a:pt x="1884" y="284"/>
                  </a:lnTo>
                  <a:lnTo>
                    <a:pt x="1880" y="299"/>
                  </a:lnTo>
                  <a:lnTo>
                    <a:pt x="1884" y="284"/>
                  </a:lnTo>
                  <a:lnTo>
                    <a:pt x="1779" y="263"/>
                  </a:lnTo>
                  <a:lnTo>
                    <a:pt x="1783" y="263"/>
                  </a:lnTo>
                  <a:lnTo>
                    <a:pt x="1779" y="263"/>
                  </a:lnTo>
                  <a:lnTo>
                    <a:pt x="1674" y="246"/>
                  </a:lnTo>
                  <a:lnTo>
                    <a:pt x="1571" y="229"/>
                  </a:lnTo>
                  <a:lnTo>
                    <a:pt x="1467" y="210"/>
                  </a:lnTo>
                  <a:lnTo>
                    <a:pt x="1362" y="194"/>
                  </a:lnTo>
                  <a:lnTo>
                    <a:pt x="1257" y="177"/>
                  </a:lnTo>
                  <a:lnTo>
                    <a:pt x="1154" y="160"/>
                  </a:lnTo>
                  <a:lnTo>
                    <a:pt x="840" y="114"/>
                  </a:lnTo>
                  <a:lnTo>
                    <a:pt x="737" y="99"/>
                  </a:lnTo>
                  <a:lnTo>
                    <a:pt x="633" y="84"/>
                  </a:lnTo>
                  <a:lnTo>
                    <a:pt x="587" y="76"/>
                  </a:lnTo>
                  <a:lnTo>
                    <a:pt x="631" y="82"/>
                  </a:lnTo>
                  <a:lnTo>
                    <a:pt x="526" y="69"/>
                  </a:lnTo>
                  <a:lnTo>
                    <a:pt x="524" y="86"/>
                  </a:lnTo>
                  <a:lnTo>
                    <a:pt x="528" y="71"/>
                  </a:lnTo>
                  <a:lnTo>
                    <a:pt x="423" y="55"/>
                  </a:lnTo>
                  <a:lnTo>
                    <a:pt x="370" y="48"/>
                  </a:lnTo>
                  <a:lnTo>
                    <a:pt x="421" y="53"/>
                  </a:lnTo>
                  <a:lnTo>
                    <a:pt x="318" y="40"/>
                  </a:lnTo>
                  <a:lnTo>
                    <a:pt x="109" y="13"/>
                  </a:lnTo>
                  <a:lnTo>
                    <a:pt x="4" y="0"/>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5" name="Freeform 105"/>
            <p:cNvSpPr>
              <a:spLocks noEditPoints="1"/>
            </p:cNvSpPr>
            <p:nvPr/>
          </p:nvSpPr>
          <p:spPr bwMode="auto">
            <a:xfrm>
              <a:off x="1658" y="1468"/>
              <a:ext cx="2611" cy="492"/>
            </a:xfrm>
            <a:custGeom>
              <a:avLst/>
              <a:gdLst>
                <a:gd name="T0" fmla="*/ 105 w 5224"/>
                <a:gd name="T1" fmla="*/ 43 h 984"/>
                <a:gd name="T2" fmla="*/ 109 w 5224"/>
                <a:gd name="T3" fmla="*/ 9 h 984"/>
                <a:gd name="T4" fmla="*/ 257 w 5224"/>
                <a:gd name="T5" fmla="*/ 62 h 984"/>
                <a:gd name="T6" fmla="*/ 431 w 5224"/>
                <a:gd name="T7" fmla="*/ 82 h 984"/>
                <a:gd name="T8" fmla="*/ 318 w 5224"/>
                <a:gd name="T9" fmla="*/ 34 h 984"/>
                <a:gd name="T10" fmla="*/ 514 w 5224"/>
                <a:gd name="T11" fmla="*/ 91 h 984"/>
                <a:gd name="T12" fmla="*/ 688 w 5224"/>
                <a:gd name="T13" fmla="*/ 110 h 984"/>
                <a:gd name="T14" fmla="*/ 526 w 5224"/>
                <a:gd name="T15" fmla="*/ 57 h 984"/>
                <a:gd name="T16" fmla="*/ 772 w 5224"/>
                <a:gd name="T17" fmla="*/ 120 h 984"/>
                <a:gd name="T18" fmla="*/ 945 w 5224"/>
                <a:gd name="T19" fmla="*/ 141 h 984"/>
                <a:gd name="T20" fmla="*/ 838 w 5224"/>
                <a:gd name="T21" fmla="*/ 93 h 984"/>
                <a:gd name="T22" fmla="*/ 1029 w 5224"/>
                <a:gd name="T23" fmla="*/ 152 h 984"/>
                <a:gd name="T24" fmla="*/ 1202 w 5224"/>
                <a:gd name="T25" fmla="*/ 173 h 984"/>
                <a:gd name="T26" fmla="*/ 1048 w 5224"/>
                <a:gd name="T27" fmla="*/ 120 h 984"/>
                <a:gd name="T28" fmla="*/ 1286 w 5224"/>
                <a:gd name="T29" fmla="*/ 182 h 984"/>
                <a:gd name="T30" fmla="*/ 1463 w 5224"/>
                <a:gd name="T31" fmla="*/ 171 h 984"/>
                <a:gd name="T32" fmla="*/ 1547 w 5224"/>
                <a:gd name="T33" fmla="*/ 182 h 984"/>
                <a:gd name="T34" fmla="*/ 1668 w 5224"/>
                <a:gd name="T35" fmla="*/ 232 h 984"/>
                <a:gd name="T36" fmla="*/ 1672 w 5224"/>
                <a:gd name="T37" fmla="*/ 198 h 984"/>
                <a:gd name="T38" fmla="*/ 1806 w 5224"/>
                <a:gd name="T39" fmla="*/ 217 h 984"/>
                <a:gd name="T40" fmla="*/ 1929 w 5224"/>
                <a:gd name="T41" fmla="*/ 268 h 984"/>
                <a:gd name="T42" fmla="*/ 1975 w 5224"/>
                <a:gd name="T43" fmla="*/ 238 h 984"/>
                <a:gd name="T44" fmla="*/ 1884 w 5224"/>
                <a:gd name="T45" fmla="*/ 228 h 984"/>
                <a:gd name="T46" fmla="*/ 2055 w 5224"/>
                <a:gd name="T47" fmla="*/ 283 h 984"/>
                <a:gd name="T48" fmla="*/ 2226 w 5224"/>
                <a:gd name="T49" fmla="*/ 308 h 984"/>
                <a:gd name="T50" fmla="*/ 2091 w 5224"/>
                <a:gd name="T51" fmla="*/ 257 h 984"/>
                <a:gd name="T52" fmla="*/ 2312 w 5224"/>
                <a:gd name="T53" fmla="*/ 322 h 984"/>
                <a:gd name="T54" fmla="*/ 2489 w 5224"/>
                <a:gd name="T55" fmla="*/ 314 h 984"/>
                <a:gd name="T56" fmla="*/ 2573 w 5224"/>
                <a:gd name="T57" fmla="*/ 327 h 984"/>
                <a:gd name="T58" fmla="*/ 2712 w 5224"/>
                <a:gd name="T59" fmla="*/ 382 h 984"/>
                <a:gd name="T60" fmla="*/ 2718 w 5224"/>
                <a:gd name="T61" fmla="*/ 350 h 984"/>
                <a:gd name="T62" fmla="*/ 2830 w 5224"/>
                <a:gd name="T63" fmla="*/ 367 h 984"/>
                <a:gd name="T64" fmla="*/ 2996 w 5224"/>
                <a:gd name="T65" fmla="*/ 428 h 984"/>
                <a:gd name="T66" fmla="*/ 2830 w 5224"/>
                <a:gd name="T67" fmla="*/ 367 h 984"/>
                <a:gd name="T68" fmla="*/ 3129 w 5224"/>
                <a:gd name="T69" fmla="*/ 453 h 984"/>
                <a:gd name="T70" fmla="*/ 3255 w 5224"/>
                <a:gd name="T71" fmla="*/ 442 h 984"/>
                <a:gd name="T72" fmla="*/ 3085 w 5224"/>
                <a:gd name="T73" fmla="*/ 411 h 984"/>
                <a:gd name="T74" fmla="*/ 3338 w 5224"/>
                <a:gd name="T75" fmla="*/ 491 h 984"/>
                <a:gd name="T76" fmla="*/ 3510 w 5224"/>
                <a:gd name="T77" fmla="*/ 489 h 984"/>
                <a:gd name="T78" fmla="*/ 3340 w 5224"/>
                <a:gd name="T79" fmla="*/ 457 h 984"/>
                <a:gd name="T80" fmla="*/ 3649 w 5224"/>
                <a:gd name="T81" fmla="*/ 550 h 984"/>
                <a:gd name="T82" fmla="*/ 3765 w 5224"/>
                <a:gd name="T83" fmla="*/ 539 h 984"/>
                <a:gd name="T84" fmla="*/ 3596 w 5224"/>
                <a:gd name="T85" fmla="*/ 504 h 984"/>
                <a:gd name="T86" fmla="*/ 3856 w 5224"/>
                <a:gd name="T87" fmla="*/ 594 h 984"/>
                <a:gd name="T88" fmla="*/ 4018 w 5224"/>
                <a:gd name="T89" fmla="*/ 594 h 984"/>
                <a:gd name="T90" fmla="*/ 3849 w 5224"/>
                <a:gd name="T91" fmla="*/ 558 h 984"/>
                <a:gd name="T92" fmla="*/ 4171 w 5224"/>
                <a:gd name="T93" fmla="*/ 664 h 984"/>
                <a:gd name="T94" fmla="*/ 4178 w 5224"/>
                <a:gd name="T95" fmla="*/ 632 h 984"/>
                <a:gd name="T96" fmla="*/ 4346 w 5224"/>
                <a:gd name="T97" fmla="*/ 706 h 984"/>
                <a:gd name="T98" fmla="*/ 4378 w 5224"/>
                <a:gd name="T99" fmla="*/ 716 h 984"/>
                <a:gd name="T100" fmla="*/ 4521 w 5224"/>
                <a:gd name="T101" fmla="*/ 720 h 984"/>
                <a:gd name="T102" fmla="*/ 4401 w 5224"/>
                <a:gd name="T103" fmla="*/ 685 h 984"/>
                <a:gd name="T104" fmla="*/ 4605 w 5224"/>
                <a:gd name="T105" fmla="*/ 742 h 984"/>
                <a:gd name="T106" fmla="*/ 4761 w 5224"/>
                <a:gd name="T107" fmla="*/ 824 h 984"/>
                <a:gd name="T108" fmla="*/ 4605 w 5224"/>
                <a:gd name="T109" fmla="*/ 742 h 984"/>
                <a:gd name="T110" fmla="*/ 4898 w 5224"/>
                <a:gd name="T111" fmla="*/ 870 h 984"/>
                <a:gd name="T112" fmla="*/ 5016 w 5224"/>
                <a:gd name="T113" fmla="*/ 874 h 984"/>
                <a:gd name="T114" fmla="*/ 4852 w 5224"/>
                <a:gd name="T115" fmla="*/ 819 h 984"/>
                <a:gd name="T116" fmla="*/ 5108 w 5224"/>
                <a:gd name="T117" fmla="*/ 944 h 984"/>
                <a:gd name="T118" fmla="*/ 5119 w 5224"/>
                <a:gd name="T119" fmla="*/ 912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24" h="984">
                  <a:moveTo>
                    <a:pt x="4" y="0"/>
                  </a:moveTo>
                  <a:lnTo>
                    <a:pt x="0" y="34"/>
                  </a:lnTo>
                  <a:lnTo>
                    <a:pt x="105" y="43"/>
                  </a:lnTo>
                  <a:lnTo>
                    <a:pt x="174" y="53"/>
                  </a:lnTo>
                  <a:lnTo>
                    <a:pt x="177" y="19"/>
                  </a:lnTo>
                  <a:lnTo>
                    <a:pt x="109" y="9"/>
                  </a:lnTo>
                  <a:lnTo>
                    <a:pt x="4" y="0"/>
                  </a:lnTo>
                  <a:close/>
                  <a:moveTo>
                    <a:pt x="261" y="28"/>
                  </a:moveTo>
                  <a:lnTo>
                    <a:pt x="257" y="62"/>
                  </a:lnTo>
                  <a:lnTo>
                    <a:pt x="315" y="68"/>
                  </a:lnTo>
                  <a:lnTo>
                    <a:pt x="417" y="80"/>
                  </a:lnTo>
                  <a:lnTo>
                    <a:pt x="431" y="82"/>
                  </a:lnTo>
                  <a:lnTo>
                    <a:pt x="435" y="47"/>
                  </a:lnTo>
                  <a:lnTo>
                    <a:pt x="421" y="45"/>
                  </a:lnTo>
                  <a:lnTo>
                    <a:pt x="318" y="34"/>
                  </a:lnTo>
                  <a:lnTo>
                    <a:pt x="261" y="28"/>
                  </a:lnTo>
                  <a:close/>
                  <a:moveTo>
                    <a:pt x="518" y="57"/>
                  </a:moveTo>
                  <a:lnTo>
                    <a:pt x="514" y="91"/>
                  </a:lnTo>
                  <a:lnTo>
                    <a:pt x="522" y="91"/>
                  </a:lnTo>
                  <a:lnTo>
                    <a:pt x="627" y="104"/>
                  </a:lnTo>
                  <a:lnTo>
                    <a:pt x="688" y="110"/>
                  </a:lnTo>
                  <a:lnTo>
                    <a:pt x="692" y="76"/>
                  </a:lnTo>
                  <a:lnTo>
                    <a:pt x="631" y="70"/>
                  </a:lnTo>
                  <a:lnTo>
                    <a:pt x="526" y="57"/>
                  </a:lnTo>
                  <a:lnTo>
                    <a:pt x="518" y="57"/>
                  </a:lnTo>
                  <a:close/>
                  <a:moveTo>
                    <a:pt x="775" y="85"/>
                  </a:moveTo>
                  <a:lnTo>
                    <a:pt x="772" y="120"/>
                  </a:lnTo>
                  <a:lnTo>
                    <a:pt x="834" y="127"/>
                  </a:lnTo>
                  <a:lnTo>
                    <a:pt x="939" y="141"/>
                  </a:lnTo>
                  <a:lnTo>
                    <a:pt x="945" y="141"/>
                  </a:lnTo>
                  <a:lnTo>
                    <a:pt x="949" y="106"/>
                  </a:lnTo>
                  <a:lnTo>
                    <a:pt x="943" y="106"/>
                  </a:lnTo>
                  <a:lnTo>
                    <a:pt x="838" y="93"/>
                  </a:lnTo>
                  <a:lnTo>
                    <a:pt x="775" y="85"/>
                  </a:lnTo>
                  <a:close/>
                  <a:moveTo>
                    <a:pt x="1032" y="118"/>
                  </a:moveTo>
                  <a:lnTo>
                    <a:pt x="1029" y="152"/>
                  </a:lnTo>
                  <a:lnTo>
                    <a:pt x="1044" y="154"/>
                  </a:lnTo>
                  <a:lnTo>
                    <a:pt x="1149" y="165"/>
                  </a:lnTo>
                  <a:lnTo>
                    <a:pt x="1202" y="173"/>
                  </a:lnTo>
                  <a:lnTo>
                    <a:pt x="1206" y="139"/>
                  </a:lnTo>
                  <a:lnTo>
                    <a:pt x="1152" y="131"/>
                  </a:lnTo>
                  <a:lnTo>
                    <a:pt x="1048" y="120"/>
                  </a:lnTo>
                  <a:lnTo>
                    <a:pt x="1032" y="118"/>
                  </a:lnTo>
                  <a:close/>
                  <a:moveTo>
                    <a:pt x="1290" y="148"/>
                  </a:moveTo>
                  <a:lnTo>
                    <a:pt x="1286" y="182"/>
                  </a:lnTo>
                  <a:lnTo>
                    <a:pt x="1356" y="192"/>
                  </a:lnTo>
                  <a:lnTo>
                    <a:pt x="1459" y="205"/>
                  </a:lnTo>
                  <a:lnTo>
                    <a:pt x="1463" y="171"/>
                  </a:lnTo>
                  <a:lnTo>
                    <a:pt x="1360" y="158"/>
                  </a:lnTo>
                  <a:lnTo>
                    <a:pt x="1290" y="148"/>
                  </a:lnTo>
                  <a:close/>
                  <a:moveTo>
                    <a:pt x="1547" y="182"/>
                  </a:moveTo>
                  <a:lnTo>
                    <a:pt x="1543" y="217"/>
                  </a:lnTo>
                  <a:lnTo>
                    <a:pt x="1566" y="219"/>
                  </a:lnTo>
                  <a:lnTo>
                    <a:pt x="1668" y="232"/>
                  </a:lnTo>
                  <a:lnTo>
                    <a:pt x="1716" y="238"/>
                  </a:lnTo>
                  <a:lnTo>
                    <a:pt x="1720" y="203"/>
                  </a:lnTo>
                  <a:lnTo>
                    <a:pt x="1672" y="198"/>
                  </a:lnTo>
                  <a:lnTo>
                    <a:pt x="1569" y="184"/>
                  </a:lnTo>
                  <a:lnTo>
                    <a:pt x="1547" y="182"/>
                  </a:lnTo>
                  <a:close/>
                  <a:moveTo>
                    <a:pt x="1806" y="217"/>
                  </a:moveTo>
                  <a:lnTo>
                    <a:pt x="1800" y="249"/>
                  </a:lnTo>
                  <a:lnTo>
                    <a:pt x="1878" y="261"/>
                  </a:lnTo>
                  <a:lnTo>
                    <a:pt x="1929" y="268"/>
                  </a:lnTo>
                  <a:lnTo>
                    <a:pt x="1878" y="261"/>
                  </a:lnTo>
                  <a:lnTo>
                    <a:pt x="1971" y="272"/>
                  </a:lnTo>
                  <a:lnTo>
                    <a:pt x="1975" y="238"/>
                  </a:lnTo>
                  <a:lnTo>
                    <a:pt x="1882" y="226"/>
                  </a:lnTo>
                  <a:lnTo>
                    <a:pt x="1880" y="243"/>
                  </a:lnTo>
                  <a:lnTo>
                    <a:pt x="1884" y="228"/>
                  </a:lnTo>
                  <a:lnTo>
                    <a:pt x="1806" y="217"/>
                  </a:lnTo>
                  <a:close/>
                  <a:moveTo>
                    <a:pt x="2061" y="251"/>
                  </a:moveTo>
                  <a:lnTo>
                    <a:pt x="2055" y="283"/>
                  </a:lnTo>
                  <a:lnTo>
                    <a:pt x="2085" y="289"/>
                  </a:lnTo>
                  <a:lnTo>
                    <a:pt x="2190" y="304"/>
                  </a:lnTo>
                  <a:lnTo>
                    <a:pt x="2226" y="308"/>
                  </a:lnTo>
                  <a:lnTo>
                    <a:pt x="2232" y="276"/>
                  </a:lnTo>
                  <a:lnTo>
                    <a:pt x="2196" y="272"/>
                  </a:lnTo>
                  <a:lnTo>
                    <a:pt x="2091" y="257"/>
                  </a:lnTo>
                  <a:lnTo>
                    <a:pt x="2061" y="251"/>
                  </a:lnTo>
                  <a:close/>
                  <a:moveTo>
                    <a:pt x="2318" y="289"/>
                  </a:moveTo>
                  <a:lnTo>
                    <a:pt x="2312" y="322"/>
                  </a:lnTo>
                  <a:lnTo>
                    <a:pt x="2398" y="335"/>
                  </a:lnTo>
                  <a:lnTo>
                    <a:pt x="2483" y="346"/>
                  </a:lnTo>
                  <a:lnTo>
                    <a:pt x="2489" y="314"/>
                  </a:lnTo>
                  <a:lnTo>
                    <a:pt x="2403" y="302"/>
                  </a:lnTo>
                  <a:lnTo>
                    <a:pt x="2318" y="289"/>
                  </a:lnTo>
                  <a:close/>
                  <a:moveTo>
                    <a:pt x="2573" y="327"/>
                  </a:moveTo>
                  <a:lnTo>
                    <a:pt x="2567" y="360"/>
                  </a:lnTo>
                  <a:lnTo>
                    <a:pt x="2607" y="367"/>
                  </a:lnTo>
                  <a:lnTo>
                    <a:pt x="2712" y="382"/>
                  </a:lnTo>
                  <a:lnTo>
                    <a:pt x="2739" y="386"/>
                  </a:lnTo>
                  <a:lnTo>
                    <a:pt x="2744" y="354"/>
                  </a:lnTo>
                  <a:lnTo>
                    <a:pt x="2718" y="350"/>
                  </a:lnTo>
                  <a:lnTo>
                    <a:pt x="2613" y="335"/>
                  </a:lnTo>
                  <a:lnTo>
                    <a:pt x="2573" y="327"/>
                  </a:lnTo>
                  <a:close/>
                  <a:moveTo>
                    <a:pt x="2830" y="367"/>
                  </a:moveTo>
                  <a:lnTo>
                    <a:pt x="2824" y="400"/>
                  </a:lnTo>
                  <a:lnTo>
                    <a:pt x="2921" y="417"/>
                  </a:lnTo>
                  <a:lnTo>
                    <a:pt x="2996" y="428"/>
                  </a:lnTo>
                  <a:lnTo>
                    <a:pt x="3001" y="396"/>
                  </a:lnTo>
                  <a:lnTo>
                    <a:pt x="2927" y="384"/>
                  </a:lnTo>
                  <a:lnTo>
                    <a:pt x="2830" y="367"/>
                  </a:lnTo>
                  <a:close/>
                  <a:moveTo>
                    <a:pt x="3085" y="411"/>
                  </a:moveTo>
                  <a:lnTo>
                    <a:pt x="3079" y="443"/>
                  </a:lnTo>
                  <a:lnTo>
                    <a:pt x="3129" y="453"/>
                  </a:lnTo>
                  <a:lnTo>
                    <a:pt x="3234" y="472"/>
                  </a:lnTo>
                  <a:lnTo>
                    <a:pt x="3249" y="474"/>
                  </a:lnTo>
                  <a:lnTo>
                    <a:pt x="3255" y="442"/>
                  </a:lnTo>
                  <a:lnTo>
                    <a:pt x="3239" y="440"/>
                  </a:lnTo>
                  <a:lnTo>
                    <a:pt x="3135" y="421"/>
                  </a:lnTo>
                  <a:lnTo>
                    <a:pt x="3085" y="411"/>
                  </a:lnTo>
                  <a:close/>
                  <a:moveTo>
                    <a:pt x="3340" y="457"/>
                  </a:moveTo>
                  <a:lnTo>
                    <a:pt x="3335" y="489"/>
                  </a:lnTo>
                  <a:lnTo>
                    <a:pt x="3338" y="491"/>
                  </a:lnTo>
                  <a:lnTo>
                    <a:pt x="3441" y="510"/>
                  </a:lnTo>
                  <a:lnTo>
                    <a:pt x="3504" y="522"/>
                  </a:lnTo>
                  <a:lnTo>
                    <a:pt x="3510" y="489"/>
                  </a:lnTo>
                  <a:lnTo>
                    <a:pt x="3447" y="478"/>
                  </a:lnTo>
                  <a:lnTo>
                    <a:pt x="3344" y="459"/>
                  </a:lnTo>
                  <a:lnTo>
                    <a:pt x="3340" y="457"/>
                  </a:lnTo>
                  <a:close/>
                  <a:moveTo>
                    <a:pt x="3596" y="504"/>
                  </a:moveTo>
                  <a:lnTo>
                    <a:pt x="3588" y="537"/>
                  </a:lnTo>
                  <a:lnTo>
                    <a:pt x="3649" y="550"/>
                  </a:lnTo>
                  <a:lnTo>
                    <a:pt x="3754" y="571"/>
                  </a:lnTo>
                  <a:lnTo>
                    <a:pt x="3757" y="571"/>
                  </a:lnTo>
                  <a:lnTo>
                    <a:pt x="3765" y="539"/>
                  </a:lnTo>
                  <a:lnTo>
                    <a:pt x="3761" y="539"/>
                  </a:lnTo>
                  <a:lnTo>
                    <a:pt x="3656" y="518"/>
                  </a:lnTo>
                  <a:lnTo>
                    <a:pt x="3596" y="504"/>
                  </a:lnTo>
                  <a:close/>
                  <a:moveTo>
                    <a:pt x="3849" y="558"/>
                  </a:moveTo>
                  <a:lnTo>
                    <a:pt x="3841" y="590"/>
                  </a:lnTo>
                  <a:lnTo>
                    <a:pt x="3856" y="594"/>
                  </a:lnTo>
                  <a:lnTo>
                    <a:pt x="3961" y="617"/>
                  </a:lnTo>
                  <a:lnTo>
                    <a:pt x="4011" y="626"/>
                  </a:lnTo>
                  <a:lnTo>
                    <a:pt x="4018" y="594"/>
                  </a:lnTo>
                  <a:lnTo>
                    <a:pt x="3969" y="584"/>
                  </a:lnTo>
                  <a:lnTo>
                    <a:pt x="3864" y="562"/>
                  </a:lnTo>
                  <a:lnTo>
                    <a:pt x="3849" y="558"/>
                  </a:lnTo>
                  <a:close/>
                  <a:moveTo>
                    <a:pt x="4102" y="613"/>
                  </a:moveTo>
                  <a:lnTo>
                    <a:pt x="4094" y="645"/>
                  </a:lnTo>
                  <a:lnTo>
                    <a:pt x="4171" y="664"/>
                  </a:lnTo>
                  <a:lnTo>
                    <a:pt x="4262" y="685"/>
                  </a:lnTo>
                  <a:lnTo>
                    <a:pt x="4270" y="653"/>
                  </a:lnTo>
                  <a:lnTo>
                    <a:pt x="4178" y="632"/>
                  </a:lnTo>
                  <a:lnTo>
                    <a:pt x="4102" y="613"/>
                  </a:lnTo>
                  <a:close/>
                  <a:moveTo>
                    <a:pt x="4353" y="674"/>
                  </a:moveTo>
                  <a:lnTo>
                    <a:pt x="4346" y="706"/>
                  </a:lnTo>
                  <a:lnTo>
                    <a:pt x="4378" y="716"/>
                  </a:lnTo>
                  <a:lnTo>
                    <a:pt x="4382" y="699"/>
                  </a:lnTo>
                  <a:lnTo>
                    <a:pt x="4378" y="716"/>
                  </a:lnTo>
                  <a:lnTo>
                    <a:pt x="4483" y="744"/>
                  </a:lnTo>
                  <a:lnTo>
                    <a:pt x="4511" y="752"/>
                  </a:lnTo>
                  <a:lnTo>
                    <a:pt x="4521" y="720"/>
                  </a:lnTo>
                  <a:lnTo>
                    <a:pt x="4492" y="712"/>
                  </a:lnTo>
                  <a:lnTo>
                    <a:pt x="4388" y="683"/>
                  </a:lnTo>
                  <a:lnTo>
                    <a:pt x="4401" y="685"/>
                  </a:lnTo>
                  <a:lnTo>
                    <a:pt x="4386" y="683"/>
                  </a:lnTo>
                  <a:lnTo>
                    <a:pt x="4353" y="674"/>
                  </a:lnTo>
                  <a:close/>
                  <a:moveTo>
                    <a:pt x="4605" y="742"/>
                  </a:moveTo>
                  <a:lnTo>
                    <a:pt x="4595" y="775"/>
                  </a:lnTo>
                  <a:lnTo>
                    <a:pt x="4690" y="803"/>
                  </a:lnTo>
                  <a:lnTo>
                    <a:pt x="4761" y="824"/>
                  </a:lnTo>
                  <a:lnTo>
                    <a:pt x="4770" y="792"/>
                  </a:lnTo>
                  <a:lnTo>
                    <a:pt x="4700" y="771"/>
                  </a:lnTo>
                  <a:lnTo>
                    <a:pt x="4605" y="742"/>
                  </a:lnTo>
                  <a:close/>
                  <a:moveTo>
                    <a:pt x="4852" y="819"/>
                  </a:moveTo>
                  <a:lnTo>
                    <a:pt x="4841" y="851"/>
                  </a:lnTo>
                  <a:lnTo>
                    <a:pt x="4898" y="870"/>
                  </a:lnTo>
                  <a:lnTo>
                    <a:pt x="5003" y="906"/>
                  </a:lnTo>
                  <a:lnTo>
                    <a:pt x="5005" y="906"/>
                  </a:lnTo>
                  <a:lnTo>
                    <a:pt x="5016" y="874"/>
                  </a:lnTo>
                  <a:lnTo>
                    <a:pt x="5014" y="874"/>
                  </a:lnTo>
                  <a:lnTo>
                    <a:pt x="4909" y="838"/>
                  </a:lnTo>
                  <a:lnTo>
                    <a:pt x="4852" y="819"/>
                  </a:lnTo>
                  <a:close/>
                  <a:moveTo>
                    <a:pt x="5098" y="902"/>
                  </a:moveTo>
                  <a:lnTo>
                    <a:pt x="5087" y="935"/>
                  </a:lnTo>
                  <a:lnTo>
                    <a:pt x="5108" y="944"/>
                  </a:lnTo>
                  <a:lnTo>
                    <a:pt x="5212" y="984"/>
                  </a:lnTo>
                  <a:lnTo>
                    <a:pt x="5224" y="952"/>
                  </a:lnTo>
                  <a:lnTo>
                    <a:pt x="5119" y="912"/>
                  </a:lnTo>
                  <a:lnTo>
                    <a:pt x="5098" y="90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217" name="Rectangle 107"/>
            <p:cNvSpPr>
              <a:spLocks noChangeArrowheads="1"/>
            </p:cNvSpPr>
            <p:nvPr/>
          </p:nvSpPr>
          <p:spPr bwMode="auto">
            <a:xfrm>
              <a:off x="1659" y="1330"/>
              <a:ext cx="2607" cy="1864"/>
            </a:xfrm>
            <a:prstGeom prst="rect">
              <a:avLst/>
            </a:prstGeom>
            <a:noFill/>
            <a:ln w="793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dirty="0"/>
            </a:p>
          </p:txBody>
        </p:sp>
      </p:grpSp>
      <mc:AlternateContent xmlns:mc="http://schemas.openxmlformats.org/markup-compatibility/2006" xmlns:a14="http://schemas.microsoft.com/office/drawing/2010/main">
        <mc:Choice Requires="a14">
          <p:sp>
            <p:nvSpPr>
              <p:cNvPr id="218" name="テキスト ボックス 217"/>
              <p:cNvSpPr txBox="1"/>
              <p:nvPr/>
            </p:nvSpPr>
            <p:spPr>
              <a:xfrm>
                <a:off x="1058672" y="3351239"/>
                <a:ext cx="1019831" cy="618503"/>
              </a:xfrm>
              <a:prstGeom prst="rect">
                <a:avLst/>
              </a:prstGeom>
              <a:noFill/>
            </p:spPr>
            <p:txBody>
              <a:bodyPr wrap="none" rtlCol="0">
                <a:spAutoFit/>
              </a:bodyPr>
              <a:lstStyle/>
              <a:p>
                <a:pPr algn="ctr"/>
                <a14:m>
                  <m:oMathPara xmlns:m="http://schemas.openxmlformats.org/officeDocument/2006/math">
                    <m:oMathParaPr>
                      <m:jc m:val="centerGroup"/>
                    </m:oMathParaPr>
                    <m:oMath xmlns:m="http://schemas.openxmlformats.org/officeDocument/2006/math">
                      <m:f>
                        <m:fPr>
                          <m:ctrlPr>
                            <a:rPr kumimoji="1" lang="en-US" altLang="ja-JP" b="1" i="1" smtClean="0">
                              <a:latin typeface="Cambria Math" panose="02040503050406030204" pitchFamily="18" charset="0"/>
                            </a:rPr>
                          </m:ctrlPr>
                        </m:fPr>
                        <m:num>
                          <m:r>
                            <a:rPr kumimoji="1" lang="en-US" altLang="ja-JP" b="1" i="0" smtClean="0">
                              <a:latin typeface="Cambria Math" panose="02040503050406030204" pitchFamily="18" charset="0"/>
                            </a:rPr>
                            <m:t>𝐝</m:t>
                          </m:r>
                          <m:r>
                            <a:rPr kumimoji="1" lang="en-US" altLang="ja-JP" b="1" i="0" smtClean="0">
                              <a:latin typeface="Cambria Math" panose="02040503050406030204" pitchFamily="18" charset="0"/>
                            </a:rPr>
                            <m:t>𝚪</m:t>
                          </m:r>
                        </m:num>
                        <m:den>
                          <m:r>
                            <a:rPr lang="en-US" altLang="ja-JP" b="1">
                              <a:latin typeface="Cambria Math" panose="02040503050406030204" pitchFamily="18" charset="0"/>
                            </a:rPr>
                            <m:t>𝚪</m:t>
                          </m:r>
                          <m:r>
                            <a:rPr lang="en-US" altLang="ja-JP" b="1" i="0" smtClean="0">
                              <a:latin typeface="Cambria Math" panose="02040503050406030204" pitchFamily="18" charset="0"/>
                            </a:rPr>
                            <m:t>𝐝𝐜𝐨𝐬</m:t>
                          </m:r>
                          <m:r>
                            <a:rPr lang="en-US" altLang="ja-JP" b="1" i="1" smtClean="0">
                              <a:latin typeface="Cambria Math" panose="02040503050406030204" pitchFamily="18" charset="0"/>
                            </a:rPr>
                            <m:t>𝜽</m:t>
                          </m:r>
                        </m:den>
                      </m:f>
                    </m:oMath>
                  </m:oMathPara>
                </a14:m>
                <a:endParaRPr kumimoji="1" lang="ja-JP" altLang="en-US" b="1" dirty="0"/>
              </a:p>
            </p:txBody>
          </p:sp>
        </mc:Choice>
        <mc:Fallback xmlns="">
          <p:sp>
            <p:nvSpPr>
              <p:cNvPr id="218" name="テキスト ボックス 217"/>
              <p:cNvSpPr txBox="1">
                <a:spLocks noRot="1" noChangeAspect="1" noMove="1" noResize="1" noEditPoints="1" noAdjustHandles="1" noChangeArrowheads="1" noChangeShapeType="1" noTextEdit="1"/>
              </p:cNvSpPr>
              <p:nvPr/>
            </p:nvSpPr>
            <p:spPr>
              <a:xfrm>
                <a:off x="1058672" y="3351239"/>
                <a:ext cx="1019831" cy="618503"/>
              </a:xfrm>
              <a:prstGeom prst="rect">
                <a:avLst/>
              </a:prstGeom>
              <a:blipFill>
                <a:blip r:embed="rId4"/>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19" name="テキスト ボックス 218"/>
              <p:cNvSpPr txBox="1"/>
              <p:nvPr/>
            </p:nvSpPr>
            <p:spPr>
              <a:xfrm>
                <a:off x="7056813" y="5270787"/>
                <a:ext cx="748923" cy="369332"/>
              </a:xfrm>
              <a:prstGeom prst="rect">
                <a:avLst/>
              </a:prstGeom>
              <a:noFill/>
            </p:spPr>
            <p:txBody>
              <a:bodyPr wrap="none" rtlCol="0">
                <a:spAutoFit/>
              </a:bodyPr>
              <a:lstStyle/>
              <a:p>
                <a:pPr algn="ctr"/>
                <a14:m>
                  <m:oMathPara xmlns:m="http://schemas.openxmlformats.org/officeDocument/2006/math">
                    <m:oMathParaPr>
                      <m:jc m:val="centerGroup"/>
                    </m:oMathParaPr>
                    <m:oMath xmlns:m="http://schemas.openxmlformats.org/officeDocument/2006/math">
                      <m:r>
                        <a:rPr lang="en-US" altLang="ja-JP" b="1">
                          <a:latin typeface="Cambria Math" panose="02040503050406030204" pitchFamily="18" charset="0"/>
                        </a:rPr>
                        <m:t>𝐜𝐨𝐬</m:t>
                      </m:r>
                      <m:r>
                        <a:rPr lang="en-US" altLang="ja-JP" b="1" i="1">
                          <a:latin typeface="Cambria Math" panose="02040503050406030204" pitchFamily="18" charset="0"/>
                        </a:rPr>
                        <m:t>𝜽</m:t>
                      </m:r>
                    </m:oMath>
                  </m:oMathPara>
                </a14:m>
                <a:endParaRPr kumimoji="1" lang="ja-JP" altLang="en-US" b="1" dirty="0"/>
              </a:p>
            </p:txBody>
          </p:sp>
        </mc:Choice>
        <mc:Fallback xmlns="">
          <p:sp>
            <p:nvSpPr>
              <p:cNvPr id="219" name="テキスト ボックス 218"/>
              <p:cNvSpPr txBox="1">
                <a:spLocks noRot="1" noChangeAspect="1" noMove="1" noResize="1" noEditPoints="1" noAdjustHandles="1" noChangeArrowheads="1" noChangeShapeType="1" noTextEdit="1"/>
              </p:cNvSpPr>
              <p:nvPr/>
            </p:nvSpPr>
            <p:spPr>
              <a:xfrm>
                <a:off x="7056813" y="5270787"/>
                <a:ext cx="748923" cy="369332"/>
              </a:xfrm>
              <a:prstGeom prst="rect">
                <a:avLst/>
              </a:prstGeom>
              <a:blipFill>
                <a:blip r:embed="rId5"/>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20" name="テキスト ボックス 219"/>
              <p:cNvSpPr txBox="1"/>
              <p:nvPr/>
            </p:nvSpPr>
            <p:spPr>
              <a:xfrm>
                <a:off x="494768" y="5900309"/>
                <a:ext cx="3439147" cy="400110"/>
              </a:xfrm>
              <a:prstGeom prst="rect">
                <a:avLst/>
              </a:prstGeom>
              <a:noFill/>
            </p:spPr>
            <p:txBody>
              <a:bodyPr wrap="none" rtlCol="0">
                <a:spAutoFit/>
              </a:bodyPr>
              <a:lstStyle/>
              <a:p>
                <a:pPr marL="342900" indent="-342900" algn="r">
                  <a:buFont typeface="Wingdings" panose="05000000000000000000" pitchFamily="2" charset="2"/>
                  <a:buChar char="Ø"/>
                </a:pPr>
                <a14:m>
                  <m:oMath xmlns:m="http://schemas.openxmlformats.org/officeDocument/2006/math">
                    <m:sSup>
                      <m:sSupPr>
                        <m:ctrlPr>
                          <a:rPr kumimoji="1" lang="en-US" altLang="ja-JP" sz="2000" b="0" i="1" smtClean="0">
                            <a:latin typeface="Cambria Math" panose="02040503050406030204" pitchFamily="18" charset="0"/>
                          </a:rPr>
                        </m:ctrlPr>
                      </m:sSupPr>
                      <m:e>
                        <m:r>
                          <a:rPr kumimoji="1" lang="en-US" altLang="ja-JP" sz="2000" b="0" i="1" smtClean="0">
                            <a:latin typeface="Cambria Math" panose="02040503050406030204" pitchFamily="18" charset="0"/>
                          </a:rPr>
                          <m:t>𝑒</m:t>
                        </m:r>
                      </m:e>
                      <m:sup>
                        <m:r>
                          <a:rPr kumimoji="1" lang="en-US" altLang="ja-JP" sz="2000" b="0" i="1" smtClean="0">
                            <a:latin typeface="Cambria Math" panose="02040503050406030204" pitchFamily="18" charset="0"/>
                          </a:rPr>
                          <m:t>−</m:t>
                        </m:r>
                      </m:sup>
                    </m:sSup>
                  </m:oMath>
                </a14:m>
                <a:r>
                  <a:rPr kumimoji="1" lang="en-US" altLang="ja-JP" sz="2000" dirty="0" smtClean="0"/>
                  <a:t> pair has same chirality</a:t>
                </a:r>
                <a:endParaRPr kumimoji="1" lang="ja-JP" altLang="en-US" sz="2000" dirty="0"/>
              </a:p>
            </p:txBody>
          </p:sp>
        </mc:Choice>
        <mc:Fallback xmlns="">
          <p:sp>
            <p:nvSpPr>
              <p:cNvPr id="220" name="テキスト ボックス 219"/>
              <p:cNvSpPr txBox="1">
                <a:spLocks noRot="1" noChangeAspect="1" noMove="1" noResize="1" noEditPoints="1" noAdjustHandles="1" noChangeArrowheads="1" noChangeShapeType="1" noTextEdit="1"/>
              </p:cNvSpPr>
              <p:nvPr/>
            </p:nvSpPr>
            <p:spPr>
              <a:xfrm>
                <a:off x="494768" y="5900309"/>
                <a:ext cx="3439147" cy="400110"/>
              </a:xfrm>
              <a:prstGeom prst="rect">
                <a:avLst/>
              </a:prstGeom>
              <a:blipFill>
                <a:blip r:embed="rId6"/>
                <a:stretch>
                  <a:fillRect l="-1064" t="-7576" r="-1950"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2" name="テキスト ボックス 111"/>
              <p:cNvSpPr txBox="1"/>
              <p:nvPr/>
            </p:nvSpPr>
            <p:spPr>
              <a:xfrm>
                <a:off x="6960496" y="2058039"/>
                <a:ext cx="948529"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kumimoji="1" lang="en-US" altLang="ja-JP" b="0" i="1" smtClean="0">
                          <a:latin typeface="Cambria Math" panose="02040503050406030204" pitchFamily="18" charset="0"/>
                        </a:rPr>
                        <m:t>𝑍</m:t>
                      </m:r>
                      <m:r>
                        <a:rPr kumimoji="1" lang="en-US" altLang="ja-JP" b="0" i="1" smtClean="0">
                          <a:latin typeface="Cambria Math" panose="02040503050406030204" pitchFamily="18" charset="0"/>
                        </a:rPr>
                        <m:t>=82</m:t>
                      </m:r>
                    </m:oMath>
                  </m:oMathPara>
                </a14:m>
                <a:endParaRPr kumimoji="1" lang="ja-JP" altLang="en-US" dirty="0"/>
              </a:p>
            </p:txBody>
          </p:sp>
        </mc:Choice>
        <mc:Fallback xmlns="">
          <p:sp>
            <p:nvSpPr>
              <p:cNvPr id="112" name="テキスト ボックス 111"/>
              <p:cNvSpPr txBox="1">
                <a:spLocks noRot="1" noChangeAspect="1" noMove="1" noResize="1" noEditPoints="1" noAdjustHandles="1" noChangeArrowheads="1" noChangeShapeType="1" noTextEdit="1"/>
              </p:cNvSpPr>
              <p:nvPr/>
            </p:nvSpPr>
            <p:spPr>
              <a:xfrm>
                <a:off x="6960496" y="2058039"/>
                <a:ext cx="948529" cy="369332"/>
              </a:xfrm>
              <a:prstGeom prst="rect">
                <a:avLst/>
              </a:prstGeom>
              <a:blipFill>
                <a:blip r:embed="rId7"/>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3" name="テキスト ボックス 112"/>
              <p:cNvSpPr txBox="1"/>
              <p:nvPr/>
            </p:nvSpPr>
            <p:spPr>
              <a:xfrm>
                <a:off x="1158116" y="1200530"/>
                <a:ext cx="4523161" cy="307777"/>
              </a:xfrm>
              <a:prstGeom prst="rect">
                <a:avLst/>
              </a:prstGeom>
              <a:noFill/>
            </p:spPr>
            <p:txBody>
              <a:bodyPr wrap="none" lIns="0" tIns="0" rIns="0" bIns="0" rtlCol="0">
                <a:spAutoFit/>
              </a:bodyPr>
              <a:lstStyle/>
              <a:p>
                <a14:m>
                  <m:oMath xmlns:m="http://schemas.openxmlformats.org/officeDocument/2006/math">
                    <m:r>
                      <a:rPr lang="en-US" altLang="ja-JP" sz="2000" b="0" i="1" smtClean="0">
                        <a:latin typeface="Cambria Math" panose="02040503050406030204" pitchFamily="18" charset="0"/>
                      </a:rPr>
                      <m:t>𝜃</m:t>
                    </m:r>
                  </m:oMath>
                </a14:m>
                <a:r>
                  <a:rPr kumimoji="1" lang="en-US" altLang="ja-JP" sz="2000" b="0" dirty="0" smtClean="0"/>
                  <a:t> : </a:t>
                </a:r>
                <a:r>
                  <a:rPr lang="en-US" altLang="ja-JP" sz="2000" dirty="0"/>
                  <a:t>angle between two emitted </a:t>
                </a:r>
                <a:r>
                  <a:rPr lang="en-US" altLang="ja-JP" sz="2000" dirty="0" smtClean="0"/>
                  <a:t>electrons</a:t>
                </a:r>
                <a:endParaRPr lang="en-US" altLang="ja-JP" sz="2000" dirty="0"/>
              </a:p>
            </p:txBody>
          </p:sp>
        </mc:Choice>
        <mc:Fallback xmlns="">
          <p:sp>
            <p:nvSpPr>
              <p:cNvPr id="113" name="テキスト ボックス 112"/>
              <p:cNvSpPr txBox="1">
                <a:spLocks noRot="1" noChangeAspect="1" noMove="1" noResize="1" noEditPoints="1" noAdjustHandles="1" noChangeArrowheads="1" noChangeShapeType="1" noTextEdit="1"/>
              </p:cNvSpPr>
              <p:nvPr/>
            </p:nvSpPr>
            <p:spPr>
              <a:xfrm>
                <a:off x="1158116" y="1200530"/>
                <a:ext cx="4523161" cy="307777"/>
              </a:xfrm>
              <a:prstGeom prst="rect">
                <a:avLst/>
              </a:prstGeom>
              <a:blipFill>
                <a:blip r:embed="rId8"/>
                <a:stretch>
                  <a:fillRect l="-2022" t="-24000" r="-2426" b="-52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4" name="正方形/長方形 113"/>
              <p:cNvSpPr/>
              <p:nvPr/>
            </p:nvSpPr>
            <p:spPr>
              <a:xfrm>
                <a:off x="6642503" y="988802"/>
                <a:ext cx="482696"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i="1" smtClean="0">
                              <a:latin typeface="Cambria Math" panose="02040503050406030204" pitchFamily="18" charset="0"/>
                            </a:rPr>
                          </m:ctrlPr>
                        </m:sSubPr>
                        <m:e>
                          <m:r>
                            <a:rPr lang="en-US" altLang="ja-JP" i="1">
                              <a:latin typeface="Cambria Math" panose="02040503050406030204" pitchFamily="18" charset="0"/>
                            </a:rPr>
                            <m:t>𝐸</m:t>
                          </m:r>
                        </m:e>
                        <m:sub>
                          <m:r>
                            <a:rPr lang="en-US" altLang="ja-JP" b="0" i="1" smtClean="0">
                              <a:latin typeface="Cambria Math" panose="02040503050406030204" pitchFamily="18" charset="0"/>
                            </a:rPr>
                            <m:t>1</m:t>
                          </m:r>
                        </m:sub>
                      </m:sSub>
                    </m:oMath>
                  </m:oMathPara>
                </a14:m>
                <a:endParaRPr lang="ja-JP" altLang="en-US" dirty="0"/>
              </a:p>
            </p:txBody>
          </p:sp>
        </mc:Choice>
        <mc:Fallback xmlns="">
          <p:sp>
            <p:nvSpPr>
              <p:cNvPr id="114" name="正方形/長方形 113"/>
              <p:cNvSpPr>
                <a:spLocks noRot="1" noChangeAspect="1" noMove="1" noResize="1" noEditPoints="1" noAdjustHandles="1" noChangeArrowheads="1" noChangeShapeType="1" noTextEdit="1"/>
              </p:cNvSpPr>
              <p:nvPr/>
            </p:nvSpPr>
            <p:spPr>
              <a:xfrm>
                <a:off x="6642503" y="988802"/>
                <a:ext cx="482696" cy="369332"/>
              </a:xfrm>
              <a:prstGeom prst="rect">
                <a:avLst/>
              </a:prstGeom>
              <a:blipFill>
                <a:blip r:embed="rId9"/>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5" name="正方形/長方形 114"/>
              <p:cNvSpPr/>
              <p:nvPr/>
            </p:nvSpPr>
            <p:spPr>
              <a:xfrm>
                <a:off x="7921835" y="1434756"/>
                <a:ext cx="488019"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i="1" smtClean="0">
                              <a:latin typeface="Cambria Math" panose="02040503050406030204" pitchFamily="18" charset="0"/>
                            </a:rPr>
                          </m:ctrlPr>
                        </m:sSubPr>
                        <m:e>
                          <m:r>
                            <a:rPr lang="en-US" altLang="ja-JP" i="1">
                              <a:latin typeface="Cambria Math" panose="02040503050406030204" pitchFamily="18" charset="0"/>
                            </a:rPr>
                            <m:t>𝐸</m:t>
                          </m:r>
                        </m:e>
                        <m:sub>
                          <m:r>
                            <a:rPr lang="en-US" altLang="ja-JP" b="0" i="1" smtClean="0">
                              <a:latin typeface="Cambria Math" panose="02040503050406030204" pitchFamily="18" charset="0"/>
                            </a:rPr>
                            <m:t>2</m:t>
                          </m:r>
                        </m:sub>
                      </m:sSub>
                    </m:oMath>
                  </m:oMathPara>
                </a14:m>
                <a:endParaRPr lang="ja-JP" altLang="en-US" dirty="0"/>
              </a:p>
            </p:txBody>
          </p:sp>
        </mc:Choice>
        <mc:Fallback xmlns="">
          <p:sp>
            <p:nvSpPr>
              <p:cNvPr id="115" name="正方形/長方形 114"/>
              <p:cNvSpPr>
                <a:spLocks noRot="1" noChangeAspect="1" noMove="1" noResize="1" noEditPoints="1" noAdjustHandles="1" noChangeArrowheads="1" noChangeShapeType="1" noTextEdit="1"/>
              </p:cNvSpPr>
              <p:nvPr/>
            </p:nvSpPr>
            <p:spPr>
              <a:xfrm>
                <a:off x="7921835" y="1434756"/>
                <a:ext cx="488019" cy="369332"/>
              </a:xfrm>
              <a:prstGeom prst="rect">
                <a:avLst/>
              </a:prstGeom>
              <a:blipFill>
                <a:blip r:embed="rId10"/>
                <a:stretch>
                  <a:fillRect/>
                </a:stretch>
              </a:blipFill>
            </p:spPr>
            <p:txBody>
              <a:bodyPr/>
              <a:lstStyle/>
              <a:p>
                <a:r>
                  <a:rPr lang="ja-JP" altLang="en-US">
                    <a:noFill/>
                  </a:rPr>
                  <a:t> </a:t>
                </a:r>
              </a:p>
            </p:txBody>
          </p:sp>
        </mc:Fallback>
      </mc:AlternateContent>
      <p:cxnSp>
        <p:nvCxnSpPr>
          <p:cNvPr id="116" name="直線矢印コネクタ 115"/>
          <p:cNvCxnSpPr/>
          <p:nvPr/>
        </p:nvCxnSpPr>
        <p:spPr>
          <a:xfrm flipH="1">
            <a:off x="7126223" y="918994"/>
            <a:ext cx="1359025" cy="26302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17" name="直線矢印コネクタ 116"/>
          <p:cNvCxnSpPr/>
          <p:nvPr/>
        </p:nvCxnSpPr>
        <p:spPr>
          <a:xfrm flipH="1">
            <a:off x="8200738" y="911345"/>
            <a:ext cx="282042" cy="551147"/>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18" name="フリーフォーム 117"/>
          <p:cNvSpPr/>
          <p:nvPr/>
        </p:nvSpPr>
        <p:spPr>
          <a:xfrm rot="854609">
            <a:off x="8095363" y="1042327"/>
            <a:ext cx="253432" cy="160464"/>
          </a:xfrm>
          <a:custGeom>
            <a:avLst/>
            <a:gdLst>
              <a:gd name="connsiteX0" fmla="*/ 0 w 276046"/>
              <a:gd name="connsiteY0" fmla="*/ 0 h 206828"/>
              <a:gd name="connsiteX1" fmla="*/ 54429 w 276046"/>
              <a:gd name="connsiteY1" fmla="*/ 130628 h 206828"/>
              <a:gd name="connsiteX2" fmla="*/ 87086 w 276046"/>
              <a:gd name="connsiteY2" fmla="*/ 163286 h 206828"/>
              <a:gd name="connsiteX3" fmla="*/ 152400 w 276046"/>
              <a:gd name="connsiteY3" fmla="*/ 195943 h 206828"/>
              <a:gd name="connsiteX4" fmla="*/ 261257 w 276046"/>
              <a:gd name="connsiteY4" fmla="*/ 195943 h 206828"/>
              <a:gd name="connsiteX5" fmla="*/ 272143 w 276046"/>
              <a:gd name="connsiteY5" fmla="*/ 206828 h 20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046" h="206828">
                <a:moveTo>
                  <a:pt x="0" y="0"/>
                </a:moveTo>
                <a:cubicBezTo>
                  <a:pt x="19957" y="51707"/>
                  <a:pt x="39915" y="103414"/>
                  <a:pt x="54429" y="130628"/>
                </a:cubicBezTo>
                <a:cubicBezTo>
                  <a:pt x="68943" y="157842"/>
                  <a:pt x="70758" y="152400"/>
                  <a:pt x="87086" y="163286"/>
                </a:cubicBezTo>
                <a:cubicBezTo>
                  <a:pt x="103415" y="174172"/>
                  <a:pt x="123372" y="190500"/>
                  <a:pt x="152400" y="195943"/>
                </a:cubicBezTo>
                <a:cubicBezTo>
                  <a:pt x="181428" y="201386"/>
                  <a:pt x="241300" y="194129"/>
                  <a:pt x="261257" y="195943"/>
                </a:cubicBezTo>
                <a:cubicBezTo>
                  <a:pt x="281214" y="197757"/>
                  <a:pt x="276678" y="202292"/>
                  <a:pt x="272143" y="2068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19" name="正方形/長方形 118"/>
              <p:cNvSpPr/>
              <p:nvPr/>
            </p:nvSpPr>
            <p:spPr>
              <a:xfrm>
                <a:off x="7788998" y="1018233"/>
                <a:ext cx="385362"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i="1">
                          <a:latin typeface="Cambria Math" panose="02040503050406030204" pitchFamily="18" charset="0"/>
                        </a:rPr>
                        <m:t>𝜃</m:t>
                      </m:r>
                    </m:oMath>
                  </m:oMathPara>
                </a14:m>
                <a:endParaRPr lang="ja-JP" altLang="en-US" dirty="0"/>
              </a:p>
            </p:txBody>
          </p:sp>
        </mc:Choice>
        <mc:Fallback xmlns="">
          <p:sp>
            <p:nvSpPr>
              <p:cNvPr id="119" name="正方形/長方形 118"/>
              <p:cNvSpPr>
                <a:spLocks noRot="1" noChangeAspect="1" noMove="1" noResize="1" noEditPoints="1" noAdjustHandles="1" noChangeArrowheads="1" noChangeShapeType="1" noTextEdit="1"/>
              </p:cNvSpPr>
              <p:nvPr/>
            </p:nvSpPr>
            <p:spPr>
              <a:xfrm>
                <a:off x="7788998" y="1018233"/>
                <a:ext cx="385362" cy="369332"/>
              </a:xfrm>
              <a:prstGeom prst="rect">
                <a:avLst/>
              </a:prstGeom>
              <a:blipFill>
                <a:blip r:embed="rId11"/>
                <a:stretch>
                  <a:fillRect/>
                </a:stretch>
              </a:blipFill>
            </p:spPr>
            <p:txBody>
              <a:bodyPr/>
              <a:lstStyle/>
              <a:p>
                <a:r>
                  <a:rPr lang="ja-JP" altLang="en-US">
                    <a:noFill/>
                  </a:rPr>
                  <a:t> </a:t>
                </a:r>
              </a:p>
            </p:txBody>
          </p:sp>
        </mc:Fallback>
      </mc:AlternateContent>
      <p:sp>
        <p:nvSpPr>
          <p:cNvPr id="120" name="テキスト ボックス 119"/>
          <p:cNvSpPr txBox="1"/>
          <p:nvPr/>
        </p:nvSpPr>
        <p:spPr>
          <a:xfrm>
            <a:off x="2952646" y="3717099"/>
            <a:ext cx="2557110" cy="369332"/>
          </a:xfrm>
          <a:prstGeom prst="rect">
            <a:avLst/>
          </a:prstGeom>
          <a:solidFill>
            <a:schemeClr val="bg1"/>
          </a:solidFill>
          <a:ln w="28575">
            <a:solidFill>
              <a:schemeClr val="tx2"/>
            </a:solidFill>
          </a:ln>
        </p:spPr>
        <p:txBody>
          <a:bodyPr wrap="none" rtlCol="0">
            <a:spAutoFit/>
          </a:bodyPr>
          <a:lstStyle/>
          <a:p>
            <a:r>
              <a:rPr lang="en-US" altLang="ja-JP" dirty="0" smtClean="0"/>
              <a:t>contact</a:t>
            </a:r>
            <a:r>
              <a:rPr kumimoji="1" lang="en-US" altLang="ja-JP" b="0" dirty="0" smtClean="0"/>
              <a:t> (same chirality)</a:t>
            </a:r>
            <a:endParaRPr kumimoji="1" lang="ja-JP" altLang="en-US" dirty="0"/>
          </a:p>
        </p:txBody>
      </p:sp>
      <p:sp>
        <p:nvSpPr>
          <p:cNvPr id="121" name="テキスト ボックス 120"/>
          <p:cNvSpPr txBox="1"/>
          <p:nvPr/>
        </p:nvSpPr>
        <p:spPr>
          <a:xfrm>
            <a:off x="2952646" y="4192028"/>
            <a:ext cx="2864887" cy="369332"/>
          </a:xfrm>
          <a:prstGeom prst="rect">
            <a:avLst/>
          </a:prstGeom>
          <a:solidFill>
            <a:schemeClr val="bg1"/>
          </a:solidFill>
          <a:ln w="28575">
            <a:solidFill>
              <a:schemeClr val="tx1"/>
            </a:solidFill>
            <a:prstDash val="dash"/>
          </a:ln>
        </p:spPr>
        <p:txBody>
          <a:bodyPr wrap="none" rtlCol="0">
            <a:spAutoFit/>
          </a:bodyPr>
          <a:lstStyle/>
          <a:p>
            <a:r>
              <a:rPr lang="en-US" altLang="ja-JP" dirty="0" smtClean="0"/>
              <a:t>contact</a:t>
            </a:r>
            <a:r>
              <a:rPr kumimoji="1" lang="ja-JP" altLang="en-US" b="0" dirty="0" smtClean="0"/>
              <a:t> </a:t>
            </a:r>
            <a:r>
              <a:rPr kumimoji="1" lang="en-US" altLang="ja-JP" b="0" dirty="0" smtClean="0"/>
              <a:t>(opposite chirality)</a:t>
            </a:r>
            <a:endParaRPr kumimoji="1" lang="ja-JP" altLang="en-US" dirty="0"/>
          </a:p>
        </p:txBody>
      </p:sp>
      <mc:AlternateContent xmlns:mc="http://schemas.openxmlformats.org/markup-compatibility/2006" xmlns:a14="http://schemas.microsoft.com/office/drawing/2010/main">
        <mc:Choice Requires="a14">
          <p:sp>
            <p:nvSpPr>
              <p:cNvPr id="124" name="テキスト ボックス 123"/>
              <p:cNvSpPr txBox="1"/>
              <p:nvPr/>
            </p:nvSpPr>
            <p:spPr>
              <a:xfrm>
                <a:off x="4492146" y="5896758"/>
                <a:ext cx="4413772" cy="400110"/>
              </a:xfrm>
              <a:prstGeom prst="rect">
                <a:avLst/>
              </a:prstGeom>
              <a:noFill/>
            </p:spPr>
            <p:txBody>
              <a:bodyPr wrap="none" rtlCol="0">
                <a:spAutoFit/>
              </a:bodyPr>
              <a:lstStyle/>
              <a:p>
                <a14:m>
                  <m:oMath xmlns:m="http://schemas.openxmlformats.org/officeDocument/2006/math">
                    <m:sSup>
                      <m:sSupPr>
                        <m:ctrlPr>
                          <a:rPr kumimoji="1" lang="en-US" altLang="ja-JP" sz="2000" b="0" i="1" smtClean="0">
                            <a:latin typeface="Cambria Math" panose="02040503050406030204" pitchFamily="18" charset="0"/>
                          </a:rPr>
                        </m:ctrlPr>
                      </m:sSupPr>
                      <m:e>
                        <m:r>
                          <a:rPr kumimoji="1" lang="en-US" altLang="ja-JP" sz="2000" b="0" i="1" smtClean="0">
                            <a:latin typeface="Cambria Math" panose="02040503050406030204" pitchFamily="18" charset="0"/>
                          </a:rPr>
                          <m:t>𝑒</m:t>
                        </m:r>
                      </m:e>
                      <m:sup>
                        <m:r>
                          <a:rPr kumimoji="1" lang="en-US" altLang="ja-JP" sz="2000" b="0" i="1" smtClean="0">
                            <a:latin typeface="Cambria Math" panose="02040503050406030204" pitchFamily="18" charset="0"/>
                          </a:rPr>
                          <m:t>−</m:t>
                        </m:r>
                      </m:sup>
                    </m:sSup>
                  </m:oMath>
                </a14:m>
                <a:r>
                  <a:rPr kumimoji="1" lang="ja-JP" altLang="en-US" sz="2000" dirty="0" smtClean="0"/>
                  <a:t> </a:t>
                </a:r>
                <a:r>
                  <a:rPr kumimoji="1" lang="en-US" altLang="ja-JP" sz="2000" dirty="0" smtClean="0"/>
                  <a:t>pair cannot emit same momentum</a:t>
                </a:r>
                <a:endParaRPr kumimoji="1" lang="ja-JP" altLang="en-US" sz="2000" dirty="0"/>
              </a:p>
            </p:txBody>
          </p:sp>
        </mc:Choice>
        <mc:Fallback xmlns="">
          <p:sp>
            <p:nvSpPr>
              <p:cNvPr id="124" name="テキスト ボックス 123"/>
              <p:cNvSpPr txBox="1">
                <a:spLocks noRot="1" noChangeAspect="1" noMove="1" noResize="1" noEditPoints="1" noAdjustHandles="1" noChangeArrowheads="1" noChangeShapeType="1" noTextEdit="1"/>
              </p:cNvSpPr>
              <p:nvPr/>
            </p:nvSpPr>
            <p:spPr>
              <a:xfrm>
                <a:off x="4492146" y="5896758"/>
                <a:ext cx="4413772" cy="400110"/>
              </a:xfrm>
              <a:prstGeom prst="rect">
                <a:avLst/>
              </a:prstGeom>
              <a:blipFill>
                <a:blip r:embed="rId12"/>
                <a:stretch>
                  <a:fillRect t="-6061" r="-829" b="-27273"/>
                </a:stretch>
              </a:blipFill>
            </p:spPr>
            <p:txBody>
              <a:bodyPr/>
              <a:lstStyle/>
              <a:p>
                <a:r>
                  <a:rPr lang="ja-JP" altLang="en-US">
                    <a:noFill/>
                  </a:rPr>
                  <a:t> </a:t>
                </a:r>
              </a:p>
            </p:txBody>
          </p:sp>
        </mc:Fallback>
      </mc:AlternateContent>
      <p:sp>
        <p:nvSpPr>
          <p:cNvPr id="2" name="右矢印 1"/>
          <p:cNvSpPr/>
          <p:nvPr/>
        </p:nvSpPr>
        <p:spPr>
          <a:xfrm>
            <a:off x="4050136" y="5929689"/>
            <a:ext cx="360683" cy="34134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5" name="テキスト ボックス 124"/>
          <p:cNvSpPr txBox="1"/>
          <p:nvPr/>
        </p:nvSpPr>
        <p:spPr>
          <a:xfrm>
            <a:off x="2088831" y="369332"/>
            <a:ext cx="4966424" cy="584775"/>
          </a:xfrm>
          <a:prstGeom prst="rect">
            <a:avLst/>
          </a:prstGeom>
          <a:noFill/>
        </p:spPr>
        <p:txBody>
          <a:bodyPr wrap="none" rtlCol="0">
            <a:spAutoFit/>
          </a:bodyPr>
          <a:lstStyle/>
          <a:p>
            <a:pPr lvl="0" algn="ctr"/>
            <a:r>
              <a:rPr lang="en-US" altLang="ja-JP" sz="3200" b="1" dirty="0"/>
              <a:t>Discriminating </a:t>
            </a:r>
            <a:r>
              <a:rPr kumimoji="1" lang="en-US" altLang="ja-JP" sz="3200" b="1" dirty="0" smtClean="0"/>
              <a:t>method 2</a:t>
            </a:r>
            <a:endParaRPr lang="ja-JP" altLang="en-US" sz="3200" dirty="0">
              <a:solidFill>
                <a:srgbClr val="000000"/>
              </a:solidFill>
            </a:endParaRPr>
          </a:p>
        </p:txBody>
      </p:sp>
      <p:sp>
        <p:nvSpPr>
          <p:cNvPr id="126" name="テキスト ボックス 125"/>
          <p:cNvSpPr txBox="1"/>
          <p:nvPr/>
        </p:nvSpPr>
        <p:spPr>
          <a:xfrm>
            <a:off x="6191191" y="6310600"/>
            <a:ext cx="2480166" cy="369332"/>
          </a:xfrm>
          <a:prstGeom prst="rect">
            <a:avLst/>
          </a:prstGeom>
          <a:noFill/>
        </p:spPr>
        <p:txBody>
          <a:bodyPr wrap="none" rtlCol="0">
            <a:spAutoFit/>
          </a:bodyPr>
          <a:lstStyle/>
          <a:p>
            <a:r>
              <a:rPr kumimoji="1" lang="en-US" altLang="ja-JP" dirty="0" smtClean="0"/>
              <a:t>(due to Pauli principle)</a:t>
            </a:r>
          </a:p>
        </p:txBody>
      </p:sp>
      <p:sp>
        <p:nvSpPr>
          <p:cNvPr id="123" name="テキスト ボックス 122"/>
          <p:cNvSpPr txBox="1"/>
          <p:nvPr/>
        </p:nvSpPr>
        <p:spPr>
          <a:xfrm>
            <a:off x="0" y="0"/>
            <a:ext cx="1018227" cy="369332"/>
          </a:xfrm>
          <a:prstGeom prst="rect">
            <a:avLst/>
          </a:prstGeom>
          <a:noFill/>
        </p:spPr>
        <p:txBody>
          <a:bodyPr wrap="none" rtlCol="0">
            <a:spAutoFit/>
          </a:bodyPr>
          <a:lstStyle/>
          <a:p>
            <a:r>
              <a:rPr lang="en-US" altLang="ja-JP" b="1" dirty="0" smtClean="0"/>
              <a:t>Backup</a:t>
            </a:r>
            <a:endParaRPr kumimoji="1" lang="en-US" altLang="ja-JP" b="1" dirty="0" smtClean="0"/>
          </a:p>
        </p:txBody>
      </p:sp>
    </p:spTree>
    <p:extLst>
      <p:ext uri="{BB962C8B-B14F-4D97-AF65-F5344CB8AC3E}">
        <p14:creationId xmlns:p14="http://schemas.microsoft.com/office/powerpoint/2010/main" val="362893254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テキスト ボックス 1"/>
              <p:cNvSpPr txBox="1"/>
              <p:nvPr/>
            </p:nvSpPr>
            <p:spPr>
              <a:xfrm>
                <a:off x="1376009" y="329772"/>
                <a:ext cx="6381299" cy="584775"/>
              </a:xfrm>
              <a:prstGeom prst="rect">
                <a:avLst/>
              </a:prstGeom>
              <a:noFill/>
            </p:spPr>
            <p:txBody>
              <a:bodyPr wrap="none" rtlCol="0">
                <a:spAutoFit/>
              </a:bodyPr>
              <a:lstStyle/>
              <a:p>
                <a:pPr algn="ctr"/>
                <a:r>
                  <a:rPr lang="en-US" altLang="ja-JP" sz="3200" b="1" dirty="0" smtClean="0"/>
                  <a:t>Contribution from all bound </a:t>
                </a:r>
                <a14:m>
                  <m:oMath xmlns:m="http://schemas.openxmlformats.org/officeDocument/2006/math">
                    <m:sSup>
                      <m:sSupPr>
                        <m:ctrlPr>
                          <a:rPr lang="en-US" altLang="ja-JP" sz="3200" b="1" i="1" smtClean="0">
                            <a:latin typeface="Cambria Math" panose="02040503050406030204" pitchFamily="18" charset="0"/>
                          </a:rPr>
                        </m:ctrlPr>
                      </m:sSupPr>
                      <m:e>
                        <m:r>
                          <a:rPr lang="en-US" altLang="ja-JP" sz="3200" b="1" i="1" smtClean="0">
                            <a:latin typeface="Cambria Math" panose="02040503050406030204" pitchFamily="18" charset="0"/>
                          </a:rPr>
                          <m:t>𝒆</m:t>
                        </m:r>
                      </m:e>
                      <m:sup>
                        <m:r>
                          <a:rPr lang="en-US" altLang="ja-JP" sz="3200" b="1" i="1" smtClean="0">
                            <a:latin typeface="Cambria Math" panose="02040503050406030204" pitchFamily="18" charset="0"/>
                          </a:rPr>
                          <m:t>−</m:t>
                        </m:r>
                      </m:sup>
                    </m:sSup>
                  </m:oMath>
                </a14:m>
                <a:r>
                  <a:rPr lang="en-US" altLang="ja-JP" sz="3200" dirty="0" smtClean="0"/>
                  <a:t>s</a:t>
                </a:r>
                <a:endParaRPr lang="ja-JP" altLang="en-US" sz="3200" dirty="0"/>
              </a:p>
            </p:txBody>
          </p:sp>
        </mc:Choice>
        <mc:Fallback xmlns="">
          <p:sp>
            <p:nvSpPr>
              <p:cNvPr id="2" name="テキスト ボックス 1"/>
              <p:cNvSpPr txBox="1">
                <a:spLocks noRot="1" noChangeAspect="1" noMove="1" noResize="1" noEditPoints="1" noAdjustHandles="1" noChangeArrowheads="1" noChangeShapeType="1" noTextEdit="1"/>
              </p:cNvSpPr>
              <p:nvPr/>
            </p:nvSpPr>
            <p:spPr>
              <a:xfrm>
                <a:off x="1376009" y="329772"/>
                <a:ext cx="6381299" cy="584775"/>
              </a:xfrm>
              <a:prstGeom prst="rect">
                <a:avLst/>
              </a:prstGeom>
              <a:blipFill>
                <a:blip r:embed="rId3"/>
                <a:stretch>
                  <a:fillRect l="-2006" t="-13542" r="-1910" b="-33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graphicFrame>
            <p:nvGraphicFramePr>
              <p:cNvPr id="4" name="表 3"/>
              <p:cNvGraphicFramePr>
                <a:graphicFrameLocks noGrp="1"/>
              </p:cNvGraphicFramePr>
              <p:nvPr>
                <p:extLst/>
              </p:nvPr>
            </p:nvGraphicFramePr>
            <p:xfrm>
              <a:off x="254141" y="3917786"/>
              <a:ext cx="8625016" cy="1106056"/>
            </p:xfrm>
            <a:graphic>
              <a:graphicData uri="http://schemas.openxmlformats.org/drawingml/2006/table">
                <a:tbl>
                  <a:tblPr firstRow="1" bandRow="1">
                    <a:tableStyleId>{5C22544A-7EE6-4342-B048-85BDC9FD1C3A}</a:tableStyleId>
                  </a:tblPr>
                  <a:tblGrid>
                    <a:gridCol w="1078127">
                      <a:extLst>
                        <a:ext uri="{9D8B030D-6E8A-4147-A177-3AD203B41FA5}">
                          <a16:colId xmlns:a16="http://schemas.microsoft.com/office/drawing/2014/main" xmlns="" val="2086614958"/>
                        </a:ext>
                      </a:extLst>
                    </a:gridCol>
                    <a:gridCol w="1078127">
                      <a:extLst>
                        <a:ext uri="{9D8B030D-6E8A-4147-A177-3AD203B41FA5}">
                          <a16:colId xmlns:a16="http://schemas.microsoft.com/office/drawing/2014/main" xmlns="" val="2458597856"/>
                        </a:ext>
                      </a:extLst>
                    </a:gridCol>
                    <a:gridCol w="1078127">
                      <a:extLst>
                        <a:ext uri="{9D8B030D-6E8A-4147-A177-3AD203B41FA5}">
                          <a16:colId xmlns:a16="http://schemas.microsoft.com/office/drawing/2014/main" xmlns="" val="2359065990"/>
                        </a:ext>
                      </a:extLst>
                    </a:gridCol>
                    <a:gridCol w="1078127">
                      <a:extLst>
                        <a:ext uri="{9D8B030D-6E8A-4147-A177-3AD203B41FA5}">
                          <a16:colId xmlns:a16="http://schemas.microsoft.com/office/drawing/2014/main" xmlns="" val="3239008707"/>
                        </a:ext>
                      </a:extLst>
                    </a:gridCol>
                    <a:gridCol w="1078127">
                      <a:extLst>
                        <a:ext uri="{9D8B030D-6E8A-4147-A177-3AD203B41FA5}">
                          <a16:colId xmlns:a16="http://schemas.microsoft.com/office/drawing/2014/main" xmlns="" val="4095089045"/>
                        </a:ext>
                      </a:extLst>
                    </a:gridCol>
                    <a:gridCol w="1078127">
                      <a:extLst>
                        <a:ext uri="{9D8B030D-6E8A-4147-A177-3AD203B41FA5}">
                          <a16:colId xmlns:a16="http://schemas.microsoft.com/office/drawing/2014/main" xmlns="" val="1890409366"/>
                        </a:ext>
                      </a:extLst>
                    </a:gridCol>
                    <a:gridCol w="1078127">
                      <a:extLst>
                        <a:ext uri="{9D8B030D-6E8A-4147-A177-3AD203B41FA5}">
                          <a16:colId xmlns:a16="http://schemas.microsoft.com/office/drawing/2014/main" xmlns="" val="2324200901"/>
                        </a:ext>
                      </a:extLst>
                    </a:gridCol>
                    <a:gridCol w="1078127">
                      <a:extLst>
                        <a:ext uri="{9D8B030D-6E8A-4147-A177-3AD203B41FA5}">
                          <a16:colId xmlns:a16="http://schemas.microsoft.com/office/drawing/2014/main" xmlns="" val="2591457938"/>
                        </a:ext>
                      </a:extLst>
                    </a:gridCol>
                  </a:tblGrid>
                  <a:tr h="469214">
                    <a:tc>
                      <a:txBody>
                        <a:bodyPr/>
                        <a:lstStyle/>
                        <a:p>
                          <a:pPr algn="ctr"/>
                          <a:r>
                            <a:rPr kumimoji="1" lang="en-US" altLang="ja-JP" sz="1800" dirty="0" smtClean="0"/>
                            <a:t>1S</a:t>
                          </a:r>
                          <a:endParaRPr kumimoji="1" lang="ja-JP" altLang="en-US" sz="1800" dirty="0"/>
                        </a:p>
                      </a:txBody>
                      <a:tcPr anchor="ctr"/>
                    </a:tc>
                    <a:tc>
                      <a:txBody>
                        <a:bodyPr/>
                        <a:lstStyle/>
                        <a:p>
                          <a:pPr algn="ctr"/>
                          <a:r>
                            <a:rPr kumimoji="1" lang="en-US" altLang="ja-JP" sz="1800" dirty="0" smtClean="0"/>
                            <a:t>2S</a:t>
                          </a:r>
                          <a:endParaRPr kumimoji="1" lang="ja-JP" altLang="en-US" sz="1800" dirty="0"/>
                        </a:p>
                      </a:txBody>
                      <a:tcPr anchor="ctr"/>
                    </a:tc>
                    <a:tc>
                      <a:txBody>
                        <a:bodyPr/>
                        <a:lstStyle/>
                        <a:p>
                          <a:pPr algn="ctr"/>
                          <a:r>
                            <a:rPr kumimoji="1" lang="en-US" altLang="ja-JP" sz="1800" dirty="0" smtClean="0"/>
                            <a:t>2P</a:t>
                          </a:r>
                          <a:endParaRPr kumimoji="1" lang="ja-JP" altLang="en-US" sz="1800" dirty="0"/>
                        </a:p>
                      </a:txBody>
                      <a:tcPr anchor="ctr"/>
                    </a:tc>
                    <a:tc>
                      <a:txBody>
                        <a:bodyPr/>
                        <a:lstStyle/>
                        <a:p>
                          <a:pPr algn="ctr"/>
                          <a:r>
                            <a:rPr kumimoji="1" lang="en-US" altLang="ja-JP" sz="1800" dirty="0" smtClean="0"/>
                            <a:t>3S</a:t>
                          </a:r>
                          <a:endParaRPr kumimoji="1" lang="ja-JP" altLang="en-US" sz="1800" dirty="0"/>
                        </a:p>
                      </a:txBody>
                      <a:tcPr anchor="ctr"/>
                    </a:tc>
                    <a:tc>
                      <a:txBody>
                        <a:bodyPr/>
                        <a:lstStyle/>
                        <a:p>
                          <a:pPr algn="ctr"/>
                          <a:r>
                            <a:rPr kumimoji="1" lang="en-US" altLang="ja-JP" sz="1800" dirty="0" smtClean="0"/>
                            <a:t>3P</a:t>
                          </a:r>
                          <a:endParaRPr kumimoji="1" lang="ja-JP" altLang="en-US" sz="1800" dirty="0"/>
                        </a:p>
                      </a:txBody>
                      <a:tcPr anchor="ctr"/>
                    </a:tc>
                    <a:tc>
                      <a:txBody>
                        <a:bodyPr/>
                        <a:lstStyle/>
                        <a:p>
                          <a:pPr algn="ctr"/>
                          <a:r>
                            <a:rPr kumimoji="1" lang="en-US" altLang="ja-JP" sz="1800" dirty="0" smtClean="0"/>
                            <a:t>3D</a:t>
                          </a:r>
                          <a:endParaRPr kumimoji="1" lang="ja-JP" altLang="en-US" sz="1800" dirty="0"/>
                        </a:p>
                      </a:txBody>
                      <a:tcPr anchor="ctr"/>
                    </a:tc>
                    <a:tc>
                      <a:txBody>
                        <a:bodyPr/>
                        <a:lstStyle/>
                        <a:p>
                          <a:pPr algn="ctr"/>
                          <a:r>
                            <a:rPr kumimoji="1" lang="en-US" altLang="ja-JP" sz="1800" dirty="0" smtClean="0"/>
                            <a:t>4S</a:t>
                          </a:r>
                          <a:endParaRPr kumimoji="1" lang="ja-JP" altLang="en-US" sz="1800" dirty="0"/>
                        </a:p>
                      </a:txBody>
                      <a:tcPr anchor="ctr"/>
                    </a:tc>
                    <a:tc>
                      <a:txBody>
                        <a:bodyPr/>
                        <a:lstStyle/>
                        <a:p>
                          <a:pPr algn="ctr"/>
                          <a:r>
                            <a:rPr kumimoji="1" lang="en-US" altLang="ja-JP" sz="1800" dirty="0" smtClean="0"/>
                            <a:t>Total</a:t>
                          </a:r>
                          <a:endParaRPr kumimoji="1" lang="ja-JP" altLang="en-US" sz="1800" dirty="0"/>
                        </a:p>
                      </a:txBody>
                      <a:tcPr anchor="ctr"/>
                    </a:tc>
                    <a:extLst>
                      <a:ext uri="{0D108BD9-81ED-4DB2-BD59-A6C34878D82A}">
                        <a16:rowId xmlns:a16="http://schemas.microsoft.com/office/drawing/2014/main" xmlns="" val="2417034785"/>
                      </a:ext>
                    </a:extLst>
                  </a:tr>
                  <a:tr h="469214">
                    <a:tc>
                      <a:txBody>
                        <a:bodyPr/>
                        <a:lstStyle/>
                        <a:p>
                          <a:pPr algn="ctr"/>
                          <a14:m>
                            <m:oMathPara xmlns:m="http://schemas.openxmlformats.org/officeDocument/2006/math">
                              <m:oMathParaPr>
                                <m:jc m:val="centerGroup"/>
                              </m:oMathParaPr>
                              <m:oMath xmlns:m="http://schemas.openxmlformats.org/officeDocument/2006/math">
                                <m:r>
                                  <a:rPr kumimoji="1" lang="en-US" altLang="ja-JP" sz="1800" i="1" smtClean="0">
                                    <a:latin typeface="Cambria Math" panose="02040503050406030204" pitchFamily="18" charset="0"/>
                                  </a:rPr>
                                  <m:t>1</m:t>
                                </m:r>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i="1" smtClean="0">
                                    <a:latin typeface="Cambria Math" panose="02040503050406030204" pitchFamily="18" charset="0"/>
                                  </a:rPr>
                                  <m:t>0.15</m:t>
                                </m:r>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7.3×</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−3</m:t>
                                    </m:r>
                                  </m:sup>
                                </m:sSup>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4.3×</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−2</m:t>
                                    </m:r>
                                  </m:sup>
                                </m:sSup>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2.6×</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−3</m:t>
                                    </m:r>
                                  </m:sup>
                                </m:sSup>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2.4×</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−5</m:t>
                                    </m:r>
                                  </m:sup>
                                </m:sSup>
                              </m:oMath>
                            </m:oMathPara>
                          </a14:m>
                          <a:endParaRPr kumimoji="1" lang="en-US" altLang="ja-JP" sz="1800" b="0" dirty="0" smtClean="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1.8×</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−2</m:t>
                                    </m:r>
                                  </m:sup>
                                </m:sSup>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1.21</m:t>
                                </m:r>
                              </m:oMath>
                            </m:oMathPara>
                          </a14:m>
                          <a:endParaRPr kumimoji="1" lang="ja-JP" altLang="en-US" sz="1800" dirty="0"/>
                        </a:p>
                      </a:txBody>
                      <a:tcPr anchor="ctr"/>
                    </a:tc>
                    <a:extLst>
                      <a:ext uri="{0D108BD9-81ED-4DB2-BD59-A6C34878D82A}">
                        <a16:rowId xmlns:a16="http://schemas.microsoft.com/office/drawing/2014/main" xmlns="" val="3497535824"/>
                      </a:ext>
                    </a:extLst>
                  </a:tr>
                </a:tbl>
              </a:graphicData>
            </a:graphic>
          </p:graphicFrame>
        </mc:Choice>
        <mc:Fallback xmlns="">
          <p:graphicFrame>
            <p:nvGraphicFramePr>
              <p:cNvPr id="4" name="表 3"/>
              <p:cNvGraphicFramePr>
                <a:graphicFrameLocks noGrp="1"/>
              </p:cNvGraphicFramePr>
              <p:nvPr>
                <p:extLst>
                  <p:ext uri="{D42A27DB-BD31-4B8C-83A1-F6EECF244321}">
                    <p14:modId xmlns:p14="http://schemas.microsoft.com/office/powerpoint/2010/main" val="1682841285"/>
                  </p:ext>
                </p:extLst>
              </p:nvPr>
            </p:nvGraphicFramePr>
            <p:xfrm>
              <a:off x="254141" y="3917786"/>
              <a:ext cx="8625016" cy="1106056"/>
            </p:xfrm>
            <a:graphic>
              <a:graphicData uri="http://schemas.openxmlformats.org/drawingml/2006/table">
                <a:tbl>
                  <a:tblPr firstRow="1" bandRow="1">
                    <a:tableStyleId>{5C22544A-7EE6-4342-B048-85BDC9FD1C3A}</a:tableStyleId>
                  </a:tblPr>
                  <a:tblGrid>
                    <a:gridCol w="1078127">
                      <a:extLst>
                        <a:ext uri="{9D8B030D-6E8A-4147-A177-3AD203B41FA5}">
                          <a16:colId xmlns:a16="http://schemas.microsoft.com/office/drawing/2014/main" val="2086614958"/>
                        </a:ext>
                      </a:extLst>
                    </a:gridCol>
                    <a:gridCol w="1078127">
                      <a:extLst>
                        <a:ext uri="{9D8B030D-6E8A-4147-A177-3AD203B41FA5}">
                          <a16:colId xmlns:a16="http://schemas.microsoft.com/office/drawing/2014/main" val="2458597856"/>
                        </a:ext>
                      </a:extLst>
                    </a:gridCol>
                    <a:gridCol w="1078127">
                      <a:extLst>
                        <a:ext uri="{9D8B030D-6E8A-4147-A177-3AD203B41FA5}">
                          <a16:colId xmlns:a16="http://schemas.microsoft.com/office/drawing/2014/main" val="2359065990"/>
                        </a:ext>
                      </a:extLst>
                    </a:gridCol>
                    <a:gridCol w="1078127">
                      <a:extLst>
                        <a:ext uri="{9D8B030D-6E8A-4147-A177-3AD203B41FA5}">
                          <a16:colId xmlns:a16="http://schemas.microsoft.com/office/drawing/2014/main" val="3239008707"/>
                        </a:ext>
                      </a:extLst>
                    </a:gridCol>
                    <a:gridCol w="1078127">
                      <a:extLst>
                        <a:ext uri="{9D8B030D-6E8A-4147-A177-3AD203B41FA5}">
                          <a16:colId xmlns:a16="http://schemas.microsoft.com/office/drawing/2014/main" val="4095089045"/>
                        </a:ext>
                      </a:extLst>
                    </a:gridCol>
                    <a:gridCol w="1078127">
                      <a:extLst>
                        <a:ext uri="{9D8B030D-6E8A-4147-A177-3AD203B41FA5}">
                          <a16:colId xmlns:a16="http://schemas.microsoft.com/office/drawing/2014/main" val="1890409366"/>
                        </a:ext>
                      </a:extLst>
                    </a:gridCol>
                    <a:gridCol w="1078127">
                      <a:extLst>
                        <a:ext uri="{9D8B030D-6E8A-4147-A177-3AD203B41FA5}">
                          <a16:colId xmlns:a16="http://schemas.microsoft.com/office/drawing/2014/main" val="2324200901"/>
                        </a:ext>
                      </a:extLst>
                    </a:gridCol>
                    <a:gridCol w="1078127">
                      <a:extLst>
                        <a:ext uri="{9D8B030D-6E8A-4147-A177-3AD203B41FA5}">
                          <a16:colId xmlns:a16="http://schemas.microsoft.com/office/drawing/2014/main" val="2591457938"/>
                        </a:ext>
                      </a:extLst>
                    </a:gridCol>
                  </a:tblGrid>
                  <a:tr h="469214">
                    <a:tc>
                      <a:txBody>
                        <a:bodyPr/>
                        <a:lstStyle/>
                        <a:p>
                          <a:pPr algn="ctr"/>
                          <a:r>
                            <a:rPr kumimoji="1" lang="en-US" altLang="ja-JP" sz="1800" smtClean="0"/>
                            <a:t>1S</a:t>
                          </a:r>
                          <a:endParaRPr kumimoji="1" lang="ja-JP" altLang="en-US" sz="1800"/>
                        </a:p>
                      </a:txBody>
                      <a:tcPr anchor="ctr"/>
                    </a:tc>
                    <a:tc>
                      <a:txBody>
                        <a:bodyPr/>
                        <a:lstStyle/>
                        <a:p>
                          <a:pPr algn="ctr"/>
                          <a:r>
                            <a:rPr kumimoji="1" lang="en-US" altLang="ja-JP" sz="1800" smtClean="0"/>
                            <a:t>2S</a:t>
                          </a:r>
                          <a:endParaRPr kumimoji="1" lang="ja-JP" altLang="en-US" sz="1800"/>
                        </a:p>
                      </a:txBody>
                      <a:tcPr anchor="ctr"/>
                    </a:tc>
                    <a:tc>
                      <a:txBody>
                        <a:bodyPr/>
                        <a:lstStyle/>
                        <a:p>
                          <a:pPr algn="ctr"/>
                          <a:r>
                            <a:rPr kumimoji="1" lang="en-US" altLang="ja-JP" sz="1800" smtClean="0"/>
                            <a:t>2P</a:t>
                          </a:r>
                          <a:endParaRPr kumimoji="1" lang="ja-JP" altLang="en-US" sz="1800"/>
                        </a:p>
                      </a:txBody>
                      <a:tcPr anchor="ctr"/>
                    </a:tc>
                    <a:tc>
                      <a:txBody>
                        <a:bodyPr/>
                        <a:lstStyle/>
                        <a:p>
                          <a:pPr algn="ctr"/>
                          <a:r>
                            <a:rPr kumimoji="1" lang="en-US" altLang="ja-JP" sz="1800" smtClean="0"/>
                            <a:t>3S</a:t>
                          </a:r>
                          <a:endParaRPr kumimoji="1" lang="ja-JP" altLang="en-US" sz="1800"/>
                        </a:p>
                      </a:txBody>
                      <a:tcPr anchor="ctr"/>
                    </a:tc>
                    <a:tc>
                      <a:txBody>
                        <a:bodyPr/>
                        <a:lstStyle/>
                        <a:p>
                          <a:pPr algn="ctr"/>
                          <a:r>
                            <a:rPr kumimoji="1" lang="en-US" altLang="ja-JP" sz="1800" smtClean="0"/>
                            <a:t>3P</a:t>
                          </a:r>
                          <a:endParaRPr kumimoji="1" lang="ja-JP" altLang="en-US" sz="1800"/>
                        </a:p>
                      </a:txBody>
                      <a:tcPr anchor="ctr"/>
                    </a:tc>
                    <a:tc>
                      <a:txBody>
                        <a:bodyPr/>
                        <a:lstStyle/>
                        <a:p>
                          <a:pPr algn="ctr"/>
                          <a:r>
                            <a:rPr kumimoji="1" lang="en-US" altLang="ja-JP" sz="1800" smtClean="0"/>
                            <a:t>3D</a:t>
                          </a:r>
                          <a:endParaRPr kumimoji="1" lang="ja-JP" altLang="en-US" sz="1800"/>
                        </a:p>
                      </a:txBody>
                      <a:tcPr anchor="ctr"/>
                    </a:tc>
                    <a:tc>
                      <a:txBody>
                        <a:bodyPr/>
                        <a:lstStyle/>
                        <a:p>
                          <a:pPr algn="ctr"/>
                          <a:r>
                            <a:rPr kumimoji="1" lang="en-US" altLang="ja-JP" sz="1800" smtClean="0"/>
                            <a:t>4S</a:t>
                          </a:r>
                          <a:endParaRPr kumimoji="1" lang="ja-JP" altLang="en-US" sz="1800"/>
                        </a:p>
                      </a:txBody>
                      <a:tcPr anchor="ctr"/>
                    </a:tc>
                    <a:tc>
                      <a:txBody>
                        <a:bodyPr/>
                        <a:lstStyle/>
                        <a:p>
                          <a:pPr algn="ctr"/>
                          <a:r>
                            <a:rPr kumimoji="1" lang="en-US" altLang="ja-JP" sz="1800" smtClean="0"/>
                            <a:t>Total</a:t>
                          </a:r>
                          <a:endParaRPr kumimoji="1" lang="ja-JP" altLang="en-US" sz="1800"/>
                        </a:p>
                      </a:txBody>
                      <a:tcPr anchor="ctr"/>
                    </a:tc>
                    <a:extLst>
                      <a:ext uri="{0D108BD9-81ED-4DB2-BD59-A6C34878D82A}">
                        <a16:rowId xmlns:a16="http://schemas.microsoft.com/office/drawing/2014/main" val="2417034785"/>
                      </a:ext>
                    </a:extLst>
                  </a:tr>
                  <a:tr h="636842">
                    <a:tc>
                      <a:txBody>
                        <a:bodyPr/>
                        <a:lstStyle/>
                        <a:p>
                          <a:endParaRPr lang="ja-JP"/>
                        </a:p>
                      </a:txBody>
                      <a:tcPr anchor="ctr">
                        <a:blipFill>
                          <a:blip r:embed="rId4"/>
                          <a:stretch>
                            <a:fillRect l="-565" t="-75238" r="-702260" b="-1905"/>
                          </a:stretch>
                        </a:blipFill>
                      </a:tcPr>
                    </a:tc>
                    <a:tc>
                      <a:txBody>
                        <a:bodyPr/>
                        <a:lstStyle/>
                        <a:p>
                          <a:endParaRPr lang="ja-JP"/>
                        </a:p>
                      </a:txBody>
                      <a:tcPr anchor="ctr">
                        <a:blipFill>
                          <a:blip r:embed="rId4"/>
                          <a:stretch>
                            <a:fillRect l="-100565" t="-75238" r="-602260" b="-1905"/>
                          </a:stretch>
                        </a:blipFill>
                      </a:tcPr>
                    </a:tc>
                    <a:tc>
                      <a:txBody>
                        <a:bodyPr/>
                        <a:lstStyle/>
                        <a:p>
                          <a:endParaRPr lang="ja-JP"/>
                        </a:p>
                      </a:txBody>
                      <a:tcPr anchor="ctr">
                        <a:blipFill>
                          <a:blip r:embed="rId4"/>
                          <a:stretch>
                            <a:fillRect l="-200565" t="-75238" r="-502260" b="-1905"/>
                          </a:stretch>
                        </a:blipFill>
                      </a:tcPr>
                    </a:tc>
                    <a:tc>
                      <a:txBody>
                        <a:bodyPr/>
                        <a:lstStyle/>
                        <a:p>
                          <a:endParaRPr lang="ja-JP"/>
                        </a:p>
                      </a:txBody>
                      <a:tcPr anchor="ctr">
                        <a:blipFill>
                          <a:blip r:embed="rId4"/>
                          <a:stretch>
                            <a:fillRect l="-300565" t="-75238" r="-402260" b="-1905"/>
                          </a:stretch>
                        </a:blipFill>
                      </a:tcPr>
                    </a:tc>
                    <a:tc>
                      <a:txBody>
                        <a:bodyPr/>
                        <a:lstStyle/>
                        <a:p>
                          <a:endParaRPr lang="ja-JP"/>
                        </a:p>
                      </a:txBody>
                      <a:tcPr anchor="ctr">
                        <a:blipFill>
                          <a:blip r:embed="rId4"/>
                          <a:stretch>
                            <a:fillRect l="-400565" t="-75238" r="-302260" b="-1905"/>
                          </a:stretch>
                        </a:blipFill>
                      </a:tcPr>
                    </a:tc>
                    <a:tc>
                      <a:txBody>
                        <a:bodyPr/>
                        <a:lstStyle/>
                        <a:p>
                          <a:endParaRPr lang="ja-JP"/>
                        </a:p>
                      </a:txBody>
                      <a:tcPr anchor="ctr">
                        <a:blipFill>
                          <a:blip r:embed="rId4"/>
                          <a:stretch>
                            <a:fillRect l="-500565" t="-75238" r="-202260" b="-1905"/>
                          </a:stretch>
                        </a:blipFill>
                      </a:tcPr>
                    </a:tc>
                    <a:tc>
                      <a:txBody>
                        <a:bodyPr/>
                        <a:lstStyle/>
                        <a:p>
                          <a:endParaRPr lang="ja-JP"/>
                        </a:p>
                      </a:txBody>
                      <a:tcPr anchor="ctr">
                        <a:blipFill>
                          <a:blip r:embed="rId4"/>
                          <a:stretch>
                            <a:fillRect l="-600565" t="-75238" r="-102260" b="-1905"/>
                          </a:stretch>
                        </a:blipFill>
                      </a:tcPr>
                    </a:tc>
                    <a:tc>
                      <a:txBody>
                        <a:bodyPr/>
                        <a:lstStyle/>
                        <a:p>
                          <a:endParaRPr lang="ja-JP"/>
                        </a:p>
                      </a:txBody>
                      <a:tcPr anchor="ctr">
                        <a:blipFill>
                          <a:blip r:embed="rId4"/>
                          <a:stretch>
                            <a:fillRect l="-700565" t="-75238" r="-2260" b="-1905"/>
                          </a:stretch>
                        </a:blipFill>
                      </a:tcPr>
                    </a:tc>
                    <a:extLst>
                      <a:ext uri="{0D108BD9-81ED-4DB2-BD59-A6C34878D82A}">
                        <a16:rowId xmlns:a16="http://schemas.microsoft.com/office/drawing/2014/main" val="3497535824"/>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5" name="表 4"/>
              <p:cNvGraphicFramePr>
                <a:graphicFrameLocks noGrp="1"/>
              </p:cNvGraphicFramePr>
              <p:nvPr>
                <p:extLst/>
              </p:nvPr>
            </p:nvGraphicFramePr>
            <p:xfrm>
              <a:off x="254141" y="2147349"/>
              <a:ext cx="8625016" cy="1103008"/>
            </p:xfrm>
            <a:graphic>
              <a:graphicData uri="http://schemas.openxmlformats.org/drawingml/2006/table">
                <a:tbl>
                  <a:tblPr firstRow="1" bandRow="1">
                    <a:tableStyleId>{5C22544A-7EE6-4342-B048-85BDC9FD1C3A}</a:tableStyleId>
                  </a:tblPr>
                  <a:tblGrid>
                    <a:gridCol w="1078127">
                      <a:extLst>
                        <a:ext uri="{9D8B030D-6E8A-4147-A177-3AD203B41FA5}">
                          <a16:colId xmlns:a16="http://schemas.microsoft.com/office/drawing/2014/main" xmlns="" val="2086614958"/>
                        </a:ext>
                      </a:extLst>
                    </a:gridCol>
                    <a:gridCol w="1078127">
                      <a:extLst>
                        <a:ext uri="{9D8B030D-6E8A-4147-A177-3AD203B41FA5}">
                          <a16:colId xmlns:a16="http://schemas.microsoft.com/office/drawing/2014/main" xmlns="" val="2458597856"/>
                        </a:ext>
                      </a:extLst>
                    </a:gridCol>
                    <a:gridCol w="1078127">
                      <a:extLst>
                        <a:ext uri="{9D8B030D-6E8A-4147-A177-3AD203B41FA5}">
                          <a16:colId xmlns:a16="http://schemas.microsoft.com/office/drawing/2014/main" xmlns="" val="2359065990"/>
                        </a:ext>
                      </a:extLst>
                    </a:gridCol>
                    <a:gridCol w="1078127">
                      <a:extLst>
                        <a:ext uri="{9D8B030D-6E8A-4147-A177-3AD203B41FA5}">
                          <a16:colId xmlns:a16="http://schemas.microsoft.com/office/drawing/2014/main" xmlns="" val="3239008707"/>
                        </a:ext>
                      </a:extLst>
                    </a:gridCol>
                    <a:gridCol w="1078127">
                      <a:extLst>
                        <a:ext uri="{9D8B030D-6E8A-4147-A177-3AD203B41FA5}">
                          <a16:colId xmlns:a16="http://schemas.microsoft.com/office/drawing/2014/main" xmlns="" val="4095089045"/>
                        </a:ext>
                      </a:extLst>
                    </a:gridCol>
                    <a:gridCol w="1078127">
                      <a:extLst>
                        <a:ext uri="{9D8B030D-6E8A-4147-A177-3AD203B41FA5}">
                          <a16:colId xmlns:a16="http://schemas.microsoft.com/office/drawing/2014/main" xmlns="" val="1890409366"/>
                        </a:ext>
                      </a:extLst>
                    </a:gridCol>
                    <a:gridCol w="1078127">
                      <a:extLst>
                        <a:ext uri="{9D8B030D-6E8A-4147-A177-3AD203B41FA5}">
                          <a16:colId xmlns:a16="http://schemas.microsoft.com/office/drawing/2014/main" xmlns="" val="2324200901"/>
                        </a:ext>
                      </a:extLst>
                    </a:gridCol>
                    <a:gridCol w="1078127">
                      <a:extLst>
                        <a:ext uri="{9D8B030D-6E8A-4147-A177-3AD203B41FA5}">
                          <a16:colId xmlns:a16="http://schemas.microsoft.com/office/drawing/2014/main" xmlns="" val="2591457938"/>
                        </a:ext>
                      </a:extLst>
                    </a:gridCol>
                  </a:tblGrid>
                  <a:tr h="469214">
                    <a:tc>
                      <a:txBody>
                        <a:bodyPr/>
                        <a:lstStyle/>
                        <a:p>
                          <a:pPr algn="ctr"/>
                          <a:r>
                            <a:rPr kumimoji="1" lang="en-US" altLang="ja-JP" sz="1800" dirty="0" smtClean="0"/>
                            <a:t>1S</a:t>
                          </a:r>
                          <a:endParaRPr kumimoji="1" lang="ja-JP" altLang="en-US" sz="1800" dirty="0"/>
                        </a:p>
                      </a:txBody>
                      <a:tcPr anchor="ctr"/>
                    </a:tc>
                    <a:tc>
                      <a:txBody>
                        <a:bodyPr/>
                        <a:lstStyle/>
                        <a:p>
                          <a:pPr algn="ctr"/>
                          <a:r>
                            <a:rPr kumimoji="1" lang="en-US" altLang="ja-JP" sz="1800" dirty="0" smtClean="0"/>
                            <a:t>2S</a:t>
                          </a:r>
                          <a:endParaRPr kumimoji="1" lang="ja-JP" altLang="en-US" sz="1800" dirty="0"/>
                        </a:p>
                      </a:txBody>
                      <a:tcPr anchor="ctr"/>
                    </a:tc>
                    <a:tc>
                      <a:txBody>
                        <a:bodyPr/>
                        <a:lstStyle/>
                        <a:p>
                          <a:pPr algn="ctr"/>
                          <a:r>
                            <a:rPr kumimoji="1" lang="en-US" altLang="ja-JP" sz="1800" dirty="0" smtClean="0"/>
                            <a:t>2P</a:t>
                          </a:r>
                          <a:endParaRPr kumimoji="1" lang="ja-JP" altLang="en-US" sz="1800" dirty="0"/>
                        </a:p>
                      </a:txBody>
                      <a:tcPr anchor="ctr"/>
                    </a:tc>
                    <a:tc>
                      <a:txBody>
                        <a:bodyPr/>
                        <a:lstStyle/>
                        <a:p>
                          <a:pPr algn="ctr"/>
                          <a:r>
                            <a:rPr kumimoji="1" lang="en-US" altLang="ja-JP" sz="1800" dirty="0" smtClean="0"/>
                            <a:t>3S</a:t>
                          </a:r>
                          <a:endParaRPr kumimoji="1" lang="ja-JP" altLang="en-US" sz="1800" dirty="0"/>
                        </a:p>
                      </a:txBody>
                      <a:tcPr anchor="ctr"/>
                    </a:tc>
                    <a:tc>
                      <a:txBody>
                        <a:bodyPr/>
                        <a:lstStyle/>
                        <a:p>
                          <a:pPr algn="ctr"/>
                          <a:r>
                            <a:rPr kumimoji="1" lang="en-US" altLang="ja-JP" sz="1800" dirty="0" smtClean="0"/>
                            <a:t>3P</a:t>
                          </a:r>
                          <a:endParaRPr kumimoji="1" lang="ja-JP" altLang="en-US" sz="1800" dirty="0"/>
                        </a:p>
                      </a:txBody>
                      <a:tcPr anchor="ctr"/>
                    </a:tc>
                    <a:tc>
                      <a:txBody>
                        <a:bodyPr/>
                        <a:lstStyle/>
                        <a:p>
                          <a:pPr algn="ctr"/>
                          <a:r>
                            <a:rPr kumimoji="1" lang="en-US" altLang="ja-JP" sz="1800" dirty="0" smtClean="0"/>
                            <a:t>3D</a:t>
                          </a:r>
                          <a:endParaRPr kumimoji="1" lang="ja-JP" altLang="en-US" sz="1800" dirty="0"/>
                        </a:p>
                      </a:txBody>
                      <a:tcPr anchor="ctr"/>
                    </a:tc>
                    <a:tc>
                      <a:txBody>
                        <a:bodyPr/>
                        <a:lstStyle/>
                        <a:p>
                          <a:pPr algn="ctr"/>
                          <a:r>
                            <a:rPr kumimoji="1" lang="en-US" altLang="ja-JP" sz="1800" dirty="0" smtClean="0"/>
                            <a:t>4S</a:t>
                          </a:r>
                          <a:endParaRPr kumimoji="1" lang="ja-JP" altLang="en-US" sz="1800" dirty="0"/>
                        </a:p>
                      </a:txBody>
                      <a:tcPr anchor="ctr"/>
                    </a:tc>
                    <a:tc>
                      <a:txBody>
                        <a:bodyPr/>
                        <a:lstStyle/>
                        <a:p>
                          <a:pPr algn="ctr"/>
                          <a:r>
                            <a:rPr kumimoji="1" lang="en-US" altLang="ja-JP" sz="1800" dirty="0" smtClean="0"/>
                            <a:t>Total</a:t>
                          </a:r>
                          <a:endParaRPr kumimoji="1" lang="ja-JP" altLang="en-US" sz="1800" dirty="0"/>
                        </a:p>
                      </a:txBody>
                      <a:tcPr anchor="ctr"/>
                    </a:tc>
                    <a:extLst>
                      <a:ext uri="{0D108BD9-81ED-4DB2-BD59-A6C34878D82A}">
                        <a16:rowId xmlns:a16="http://schemas.microsoft.com/office/drawing/2014/main" xmlns="" val="2417034785"/>
                      </a:ext>
                    </a:extLst>
                  </a:tr>
                  <a:tr h="469214">
                    <a:tc>
                      <a:txBody>
                        <a:bodyPr/>
                        <a:lstStyle/>
                        <a:p>
                          <a:pPr algn="ctr"/>
                          <a14:m>
                            <m:oMathPara xmlns:m="http://schemas.openxmlformats.org/officeDocument/2006/math">
                              <m:oMathParaPr>
                                <m:jc m:val="centerGroup"/>
                              </m:oMathParaPr>
                              <m:oMath xmlns:m="http://schemas.openxmlformats.org/officeDocument/2006/math">
                                <m:r>
                                  <a:rPr kumimoji="1" lang="en-US" altLang="ja-JP" sz="1800" i="1" smtClean="0">
                                    <a:latin typeface="Cambria Math" panose="02040503050406030204" pitchFamily="18" charset="0"/>
                                  </a:rPr>
                                  <m:t>1</m:t>
                                </m:r>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i="1" smtClean="0">
                                    <a:latin typeface="Cambria Math" panose="02040503050406030204" pitchFamily="18" charset="0"/>
                                  </a:rPr>
                                  <m:t>0.1</m:t>
                                </m:r>
                                <m:r>
                                  <a:rPr kumimoji="1" lang="en-US" altLang="ja-JP" sz="1800" b="0" i="1" smtClean="0">
                                    <a:latin typeface="Cambria Math" panose="02040503050406030204" pitchFamily="18" charset="0"/>
                                  </a:rPr>
                                  <m:t>7</m:t>
                                </m:r>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6.2×</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−3</m:t>
                                    </m:r>
                                  </m:sup>
                                </m:sSup>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5.1×</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−2</m:t>
                                    </m:r>
                                  </m:sup>
                                </m:sSup>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3.1×</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−3</m:t>
                                    </m:r>
                                  </m:sup>
                                </m:sSup>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2.3×</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−9</m:t>
                                    </m:r>
                                  </m:sup>
                                </m:sSup>
                              </m:oMath>
                            </m:oMathPara>
                          </a14:m>
                          <a:endParaRPr kumimoji="1" lang="en-US" altLang="ja-JP" sz="1800" b="0" dirty="0" smtClean="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2.1×</m:t>
                                </m:r>
                                <m:sSup>
                                  <m:sSupPr>
                                    <m:ctrlPr>
                                      <a:rPr kumimoji="1" lang="en-US" altLang="ja-JP" sz="1800" b="0" i="1" smtClean="0">
                                        <a:latin typeface="Cambria Math" panose="02040503050406030204" pitchFamily="18" charset="0"/>
                                      </a:rPr>
                                    </m:ctrlPr>
                                  </m:sSupPr>
                                  <m:e>
                                    <m:r>
                                      <a:rPr kumimoji="1" lang="en-US" altLang="ja-JP" sz="1800" b="0" i="1" smtClean="0">
                                        <a:latin typeface="Cambria Math" panose="02040503050406030204" pitchFamily="18" charset="0"/>
                                      </a:rPr>
                                      <m:t>10</m:t>
                                    </m:r>
                                  </m:e>
                                  <m:sup>
                                    <m:r>
                                      <a:rPr kumimoji="1" lang="en-US" altLang="ja-JP" sz="1800" b="0" i="1" smtClean="0">
                                        <a:latin typeface="Cambria Math" panose="02040503050406030204" pitchFamily="18" charset="0"/>
                                      </a:rPr>
                                      <m:t>−2</m:t>
                                    </m:r>
                                  </m:sup>
                                </m:sSup>
                              </m:oMath>
                            </m:oMathPara>
                          </a14:m>
                          <a:endParaRPr kumimoji="1" lang="ja-JP" altLang="en-US" sz="1800" dirty="0"/>
                        </a:p>
                      </a:txBody>
                      <a:tcPr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1800" b="0" i="1" smtClean="0">
                                    <a:latin typeface="Cambria Math" panose="02040503050406030204" pitchFamily="18" charset="0"/>
                                  </a:rPr>
                                  <m:t>1.25</m:t>
                                </m:r>
                              </m:oMath>
                            </m:oMathPara>
                          </a14:m>
                          <a:endParaRPr kumimoji="1" lang="ja-JP" altLang="en-US" sz="1800" dirty="0"/>
                        </a:p>
                      </a:txBody>
                      <a:tcPr anchor="ctr"/>
                    </a:tc>
                    <a:extLst>
                      <a:ext uri="{0D108BD9-81ED-4DB2-BD59-A6C34878D82A}">
                        <a16:rowId xmlns:a16="http://schemas.microsoft.com/office/drawing/2014/main" xmlns="" val="3497535824"/>
                      </a:ext>
                    </a:extLst>
                  </a:tr>
                </a:tbl>
              </a:graphicData>
            </a:graphic>
          </p:graphicFrame>
        </mc:Choice>
        <mc:Fallback xmlns="">
          <p:graphicFrame>
            <p:nvGraphicFramePr>
              <p:cNvPr id="5" name="表 4"/>
              <p:cNvGraphicFramePr>
                <a:graphicFrameLocks noGrp="1"/>
              </p:cNvGraphicFramePr>
              <p:nvPr>
                <p:extLst>
                  <p:ext uri="{D42A27DB-BD31-4B8C-83A1-F6EECF244321}">
                    <p14:modId xmlns:p14="http://schemas.microsoft.com/office/powerpoint/2010/main" val="986001826"/>
                  </p:ext>
                </p:extLst>
              </p:nvPr>
            </p:nvGraphicFramePr>
            <p:xfrm>
              <a:off x="254141" y="2147349"/>
              <a:ext cx="8625016" cy="1103008"/>
            </p:xfrm>
            <a:graphic>
              <a:graphicData uri="http://schemas.openxmlformats.org/drawingml/2006/table">
                <a:tbl>
                  <a:tblPr firstRow="1" bandRow="1">
                    <a:tableStyleId>{5C22544A-7EE6-4342-B048-85BDC9FD1C3A}</a:tableStyleId>
                  </a:tblPr>
                  <a:tblGrid>
                    <a:gridCol w="1078127">
                      <a:extLst>
                        <a:ext uri="{9D8B030D-6E8A-4147-A177-3AD203B41FA5}">
                          <a16:colId xmlns:a16="http://schemas.microsoft.com/office/drawing/2014/main" val="2086614958"/>
                        </a:ext>
                      </a:extLst>
                    </a:gridCol>
                    <a:gridCol w="1078127">
                      <a:extLst>
                        <a:ext uri="{9D8B030D-6E8A-4147-A177-3AD203B41FA5}">
                          <a16:colId xmlns:a16="http://schemas.microsoft.com/office/drawing/2014/main" val="2458597856"/>
                        </a:ext>
                      </a:extLst>
                    </a:gridCol>
                    <a:gridCol w="1078127">
                      <a:extLst>
                        <a:ext uri="{9D8B030D-6E8A-4147-A177-3AD203B41FA5}">
                          <a16:colId xmlns:a16="http://schemas.microsoft.com/office/drawing/2014/main" val="2359065990"/>
                        </a:ext>
                      </a:extLst>
                    </a:gridCol>
                    <a:gridCol w="1078127">
                      <a:extLst>
                        <a:ext uri="{9D8B030D-6E8A-4147-A177-3AD203B41FA5}">
                          <a16:colId xmlns:a16="http://schemas.microsoft.com/office/drawing/2014/main" val="3239008707"/>
                        </a:ext>
                      </a:extLst>
                    </a:gridCol>
                    <a:gridCol w="1078127">
                      <a:extLst>
                        <a:ext uri="{9D8B030D-6E8A-4147-A177-3AD203B41FA5}">
                          <a16:colId xmlns:a16="http://schemas.microsoft.com/office/drawing/2014/main" val="4095089045"/>
                        </a:ext>
                      </a:extLst>
                    </a:gridCol>
                    <a:gridCol w="1078127">
                      <a:extLst>
                        <a:ext uri="{9D8B030D-6E8A-4147-A177-3AD203B41FA5}">
                          <a16:colId xmlns:a16="http://schemas.microsoft.com/office/drawing/2014/main" val="1890409366"/>
                        </a:ext>
                      </a:extLst>
                    </a:gridCol>
                    <a:gridCol w="1078127">
                      <a:extLst>
                        <a:ext uri="{9D8B030D-6E8A-4147-A177-3AD203B41FA5}">
                          <a16:colId xmlns:a16="http://schemas.microsoft.com/office/drawing/2014/main" val="2324200901"/>
                        </a:ext>
                      </a:extLst>
                    </a:gridCol>
                    <a:gridCol w="1078127">
                      <a:extLst>
                        <a:ext uri="{9D8B030D-6E8A-4147-A177-3AD203B41FA5}">
                          <a16:colId xmlns:a16="http://schemas.microsoft.com/office/drawing/2014/main" val="2591457938"/>
                        </a:ext>
                      </a:extLst>
                    </a:gridCol>
                  </a:tblGrid>
                  <a:tr h="469214">
                    <a:tc>
                      <a:txBody>
                        <a:bodyPr/>
                        <a:lstStyle/>
                        <a:p>
                          <a:pPr algn="ctr"/>
                          <a:r>
                            <a:rPr kumimoji="1" lang="en-US" altLang="ja-JP" sz="1800" smtClean="0"/>
                            <a:t>1S</a:t>
                          </a:r>
                          <a:endParaRPr kumimoji="1" lang="ja-JP" altLang="en-US" sz="1800"/>
                        </a:p>
                      </a:txBody>
                      <a:tcPr anchor="ctr"/>
                    </a:tc>
                    <a:tc>
                      <a:txBody>
                        <a:bodyPr/>
                        <a:lstStyle/>
                        <a:p>
                          <a:pPr algn="ctr"/>
                          <a:r>
                            <a:rPr kumimoji="1" lang="en-US" altLang="ja-JP" sz="1800" smtClean="0"/>
                            <a:t>2S</a:t>
                          </a:r>
                          <a:endParaRPr kumimoji="1" lang="ja-JP" altLang="en-US" sz="1800"/>
                        </a:p>
                      </a:txBody>
                      <a:tcPr anchor="ctr"/>
                    </a:tc>
                    <a:tc>
                      <a:txBody>
                        <a:bodyPr/>
                        <a:lstStyle/>
                        <a:p>
                          <a:pPr algn="ctr"/>
                          <a:r>
                            <a:rPr kumimoji="1" lang="en-US" altLang="ja-JP" sz="1800" smtClean="0"/>
                            <a:t>2P</a:t>
                          </a:r>
                          <a:endParaRPr kumimoji="1" lang="ja-JP" altLang="en-US" sz="1800"/>
                        </a:p>
                      </a:txBody>
                      <a:tcPr anchor="ctr"/>
                    </a:tc>
                    <a:tc>
                      <a:txBody>
                        <a:bodyPr/>
                        <a:lstStyle/>
                        <a:p>
                          <a:pPr algn="ctr"/>
                          <a:r>
                            <a:rPr kumimoji="1" lang="en-US" altLang="ja-JP" sz="1800" smtClean="0"/>
                            <a:t>3S</a:t>
                          </a:r>
                          <a:endParaRPr kumimoji="1" lang="ja-JP" altLang="en-US" sz="1800"/>
                        </a:p>
                      </a:txBody>
                      <a:tcPr anchor="ctr"/>
                    </a:tc>
                    <a:tc>
                      <a:txBody>
                        <a:bodyPr/>
                        <a:lstStyle/>
                        <a:p>
                          <a:pPr algn="ctr"/>
                          <a:r>
                            <a:rPr kumimoji="1" lang="en-US" altLang="ja-JP" sz="1800" smtClean="0"/>
                            <a:t>3P</a:t>
                          </a:r>
                          <a:endParaRPr kumimoji="1" lang="ja-JP" altLang="en-US" sz="1800"/>
                        </a:p>
                      </a:txBody>
                      <a:tcPr anchor="ctr"/>
                    </a:tc>
                    <a:tc>
                      <a:txBody>
                        <a:bodyPr/>
                        <a:lstStyle/>
                        <a:p>
                          <a:pPr algn="ctr"/>
                          <a:r>
                            <a:rPr kumimoji="1" lang="en-US" altLang="ja-JP" sz="1800" smtClean="0"/>
                            <a:t>3D</a:t>
                          </a:r>
                          <a:endParaRPr kumimoji="1" lang="ja-JP" altLang="en-US" sz="1800"/>
                        </a:p>
                      </a:txBody>
                      <a:tcPr anchor="ctr"/>
                    </a:tc>
                    <a:tc>
                      <a:txBody>
                        <a:bodyPr/>
                        <a:lstStyle/>
                        <a:p>
                          <a:pPr algn="ctr"/>
                          <a:r>
                            <a:rPr kumimoji="1" lang="en-US" altLang="ja-JP" sz="1800" smtClean="0"/>
                            <a:t>4S</a:t>
                          </a:r>
                          <a:endParaRPr kumimoji="1" lang="ja-JP" altLang="en-US" sz="1800"/>
                        </a:p>
                      </a:txBody>
                      <a:tcPr anchor="ctr"/>
                    </a:tc>
                    <a:tc>
                      <a:txBody>
                        <a:bodyPr/>
                        <a:lstStyle/>
                        <a:p>
                          <a:pPr algn="ctr"/>
                          <a:r>
                            <a:rPr kumimoji="1" lang="en-US" altLang="ja-JP" sz="1800" smtClean="0"/>
                            <a:t>Total</a:t>
                          </a:r>
                          <a:endParaRPr kumimoji="1" lang="ja-JP" altLang="en-US" sz="1800"/>
                        </a:p>
                      </a:txBody>
                      <a:tcPr anchor="ctr"/>
                    </a:tc>
                    <a:extLst>
                      <a:ext uri="{0D108BD9-81ED-4DB2-BD59-A6C34878D82A}">
                        <a16:rowId xmlns:a16="http://schemas.microsoft.com/office/drawing/2014/main" val="2417034785"/>
                      </a:ext>
                    </a:extLst>
                  </a:tr>
                  <a:tr h="633794">
                    <a:tc>
                      <a:txBody>
                        <a:bodyPr/>
                        <a:lstStyle/>
                        <a:p>
                          <a:endParaRPr lang="ja-JP"/>
                        </a:p>
                      </a:txBody>
                      <a:tcPr anchor="ctr">
                        <a:blipFill>
                          <a:blip r:embed="rId5"/>
                          <a:stretch>
                            <a:fillRect l="-565" t="-74286" r="-702260" b="-1905"/>
                          </a:stretch>
                        </a:blipFill>
                      </a:tcPr>
                    </a:tc>
                    <a:tc>
                      <a:txBody>
                        <a:bodyPr/>
                        <a:lstStyle/>
                        <a:p>
                          <a:endParaRPr lang="ja-JP"/>
                        </a:p>
                      </a:txBody>
                      <a:tcPr anchor="ctr">
                        <a:blipFill>
                          <a:blip r:embed="rId5"/>
                          <a:stretch>
                            <a:fillRect l="-100565" t="-74286" r="-602260" b="-1905"/>
                          </a:stretch>
                        </a:blipFill>
                      </a:tcPr>
                    </a:tc>
                    <a:tc>
                      <a:txBody>
                        <a:bodyPr/>
                        <a:lstStyle/>
                        <a:p>
                          <a:endParaRPr lang="ja-JP"/>
                        </a:p>
                      </a:txBody>
                      <a:tcPr anchor="ctr">
                        <a:blipFill>
                          <a:blip r:embed="rId5"/>
                          <a:stretch>
                            <a:fillRect l="-200565" t="-74286" r="-502260" b="-1905"/>
                          </a:stretch>
                        </a:blipFill>
                      </a:tcPr>
                    </a:tc>
                    <a:tc>
                      <a:txBody>
                        <a:bodyPr/>
                        <a:lstStyle/>
                        <a:p>
                          <a:endParaRPr lang="ja-JP"/>
                        </a:p>
                      </a:txBody>
                      <a:tcPr anchor="ctr">
                        <a:blipFill>
                          <a:blip r:embed="rId5"/>
                          <a:stretch>
                            <a:fillRect l="-300565" t="-74286" r="-402260" b="-1905"/>
                          </a:stretch>
                        </a:blipFill>
                      </a:tcPr>
                    </a:tc>
                    <a:tc>
                      <a:txBody>
                        <a:bodyPr/>
                        <a:lstStyle/>
                        <a:p>
                          <a:endParaRPr lang="ja-JP"/>
                        </a:p>
                      </a:txBody>
                      <a:tcPr anchor="ctr">
                        <a:blipFill>
                          <a:blip r:embed="rId5"/>
                          <a:stretch>
                            <a:fillRect l="-400565" t="-74286" r="-302260" b="-1905"/>
                          </a:stretch>
                        </a:blipFill>
                      </a:tcPr>
                    </a:tc>
                    <a:tc>
                      <a:txBody>
                        <a:bodyPr/>
                        <a:lstStyle/>
                        <a:p>
                          <a:endParaRPr lang="ja-JP"/>
                        </a:p>
                      </a:txBody>
                      <a:tcPr anchor="ctr">
                        <a:blipFill>
                          <a:blip r:embed="rId5"/>
                          <a:stretch>
                            <a:fillRect l="-500565" t="-74286" r="-202260" b="-1905"/>
                          </a:stretch>
                        </a:blipFill>
                      </a:tcPr>
                    </a:tc>
                    <a:tc>
                      <a:txBody>
                        <a:bodyPr/>
                        <a:lstStyle/>
                        <a:p>
                          <a:endParaRPr lang="ja-JP"/>
                        </a:p>
                      </a:txBody>
                      <a:tcPr anchor="ctr">
                        <a:blipFill>
                          <a:blip r:embed="rId5"/>
                          <a:stretch>
                            <a:fillRect l="-600565" t="-74286" r="-102260" b="-1905"/>
                          </a:stretch>
                        </a:blipFill>
                      </a:tcPr>
                    </a:tc>
                    <a:tc>
                      <a:txBody>
                        <a:bodyPr/>
                        <a:lstStyle/>
                        <a:p>
                          <a:endParaRPr lang="ja-JP"/>
                        </a:p>
                      </a:txBody>
                      <a:tcPr anchor="ctr">
                        <a:blipFill>
                          <a:blip r:embed="rId5"/>
                          <a:stretch>
                            <a:fillRect l="-700565" t="-74286" r="-2260" b="-1905"/>
                          </a:stretch>
                        </a:blipFill>
                      </a:tcPr>
                    </a:tc>
                    <a:extLst>
                      <a:ext uri="{0D108BD9-81ED-4DB2-BD59-A6C34878D82A}">
                        <a16:rowId xmlns:a16="http://schemas.microsoft.com/office/drawing/2014/main" val="3497535824"/>
                      </a:ext>
                    </a:extLst>
                  </a:tr>
                </a:tbl>
              </a:graphicData>
            </a:graphic>
          </p:graphicFrame>
        </mc:Fallback>
      </mc:AlternateContent>
      <mc:AlternateContent xmlns:mc="http://schemas.openxmlformats.org/markup-compatibility/2006" xmlns:a14="http://schemas.microsoft.com/office/drawing/2010/main">
        <mc:Choice Requires="a14">
          <p:sp>
            <p:nvSpPr>
              <p:cNvPr id="7" name="テキスト ボックス 6"/>
              <p:cNvSpPr txBox="1"/>
              <p:nvPr/>
            </p:nvSpPr>
            <p:spPr>
              <a:xfrm>
                <a:off x="716692" y="1594029"/>
                <a:ext cx="1419363" cy="369332"/>
              </a:xfrm>
              <a:prstGeom prst="rect">
                <a:avLst/>
              </a:prstGeom>
              <a:noFill/>
            </p:spPr>
            <p:txBody>
              <a:bodyPr wrap="none" rtlCol="0">
                <a:spAutoFit/>
              </a:bodyPr>
              <a:lstStyle/>
              <a:p>
                <a:r>
                  <a:rPr kumimoji="1" lang="en-US" altLang="ja-JP" dirty="0" smtClean="0"/>
                  <a:t>contact</a:t>
                </a:r>
                <a:r>
                  <a:rPr kumimoji="1" lang="ja-JP" altLang="en-US" dirty="0" smtClean="0"/>
                  <a:t> </a:t>
                </a:r>
                <a14:m>
                  <m:oMath xmlns:m="http://schemas.openxmlformats.org/officeDocument/2006/math">
                    <m:d>
                      <m:dPr>
                        <m:ctrlPr>
                          <a:rPr kumimoji="1" lang="en-US" altLang="ja-JP" b="0" i="1" smtClean="0">
                            <a:latin typeface="Cambria Math" panose="02040503050406030204" pitchFamily="18" charset="0"/>
                          </a:rPr>
                        </m:ctrlPr>
                      </m:dPr>
                      <m:e>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𝑔</m:t>
                            </m:r>
                          </m:e>
                          <m:sub>
                            <m:r>
                              <a:rPr kumimoji="1" lang="en-US" altLang="ja-JP" b="0" i="1" smtClean="0">
                                <a:latin typeface="Cambria Math" panose="02040503050406030204" pitchFamily="18" charset="0"/>
                              </a:rPr>
                              <m:t>1</m:t>
                            </m:r>
                          </m:sub>
                        </m:sSub>
                      </m:e>
                    </m:d>
                  </m:oMath>
                </a14:m>
                <a:endParaRPr kumimoji="1" lang="ja-JP" altLang="en-US" dirty="0"/>
              </a:p>
            </p:txBody>
          </p:sp>
        </mc:Choice>
        <mc:Fallback xmlns="">
          <p:sp>
            <p:nvSpPr>
              <p:cNvPr id="7" name="テキスト ボックス 6"/>
              <p:cNvSpPr txBox="1">
                <a:spLocks noRot="1" noChangeAspect="1" noMove="1" noResize="1" noEditPoints="1" noAdjustHandles="1" noChangeArrowheads="1" noChangeShapeType="1" noTextEdit="1"/>
              </p:cNvSpPr>
              <p:nvPr/>
            </p:nvSpPr>
            <p:spPr>
              <a:xfrm>
                <a:off x="716692" y="1594029"/>
                <a:ext cx="1419363" cy="369332"/>
              </a:xfrm>
              <a:prstGeom prst="rect">
                <a:avLst/>
              </a:prstGeom>
              <a:blipFill>
                <a:blip r:embed="rId6"/>
                <a:stretch>
                  <a:fillRect l="-3879" t="-8197" b="-2459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テキスト ボックス 7"/>
              <p:cNvSpPr txBox="1"/>
              <p:nvPr/>
            </p:nvSpPr>
            <p:spPr>
              <a:xfrm>
                <a:off x="716691" y="3434345"/>
                <a:ext cx="1551002" cy="369332"/>
              </a:xfrm>
              <a:prstGeom prst="rect">
                <a:avLst/>
              </a:prstGeom>
              <a:noFill/>
            </p:spPr>
            <p:txBody>
              <a:bodyPr wrap="none" rtlCol="0">
                <a:spAutoFit/>
              </a:bodyPr>
              <a:lstStyle/>
              <a:p>
                <a:r>
                  <a:rPr lang="en-US" altLang="ja-JP" dirty="0" smtClean="0"/>
                  <a:t>photonic</a:t>
                </a:r>
                <a:r>
                  <a:rPr kumimoji="1" lang="ja-JP" altLang="en-US" dirty="0" smtClean="0"/>
                  <a:t> </a:t>
                </a:r>
                <a14:m>
                  <m:oMath xmlns:m="http://schemas.openxmlformats.org/officeDocument/2006/math">
                    <m:d>
                      <m:dPr>
                        <m:ctrlPr>
                          <a:rPr kumimoji="1" lang="en-US" altLang="ja-JP" b="0" i="1" smtClean="0">
                            <a:latin typeface="Cambria Math" panose="02040503050406030204" pitchFamily="18" charset="0"/>
                          </a:rPr>
                        </m:ctrlPr>
                      </m:dPr>
                      <m:e>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𝑔</m:t>
                            </m:r>
                          </m:e>
                          <m:sub>
                            <m:r>
                              <a:rPr kumimoji="1" lang="en-US" altLang="ja-JP" b="0" i="1" smtClean="0">
                                <a:latin typeface="Cambria Math" panose="02040503050406030204" pitchFamily="18" charset="0"/>
                              </a:rPr>
                              <m:t>𝐿</m:t>
                            </m:r>
                          </m:sub>
                        </m:sSub>
                      </m:e>
                    </m:d>
                  </m:oMath>
                </a14:m>
                <a:endParaRPr kumimoji="1" lang="ja-JP" altLang="en-US" dirty="0"/>
              </a:p>
            </p:txBody>
          </p:sp>
        </mc:Choice>
        <mc:Fallback xmlns="">
          <p:sp>
            <p:nvSpPr>
              <p:cNvPr id="8" name="テキスト ボックス 7"/>
              <p:cNvSpPr txBox="1">
                <a:spLocks noRot="1" noChangeAspect="1" noMove="1" noResize="1" noEditPoints="1" noAdjustHandles="1" noChangeArrowheads="1" noChangeShapeType="1" noTextEdit="1"/>
              </p:cNvSpPr>
              <p:nvPr/>
            </p:nvSpPr>
            <p:spPr>
              <a:xfrm>
                <a:off x="716691" y="3434345"/>
                <a:ext cx="1551002" cy="369332"/>
              </a:xfrm>
              <a:prstGeom prst="rect">
                <a:avLst/>
              </a:prstGeom>
              <a:blipFill>
                <a:blip r:embed="rId7"/>
                <a:stretch>
                  <a:fillRect l="-3543" t="-8197" b="-2459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0" name="テキスト ボックス 9"/>
              <p:cNvSpPr txBox="1"/>
              <p:nvPr/>
            </p:nvSpPr>
            <p:spPr>
              <a:xfrm>
                <a:off x="2272644" y="1176711"/>
                <a:ext cx="4612738" cy="400110"/>
              </a:xfrm>
              <a:prstGeom prst="rect">
                <a:avLst/>
              </a:prstGeom>
              <a:noFill/>
            </p:spPr>
            <p:txBody>
              <a:bodyPr wrap="none" rtlCol="0">
                <a:spAutoFit/>
              </a:bodyPr>
              <a:lstStyle/>
              <a:p>
                <a:pPr algn="ctr"/>
                <a:r>
                  <a:rPr kumimoji="1" lang="en-US" altLang="ja-JP" sz="2000" dirty="0" smtClean="0"/>
                  <a:t>normalize the contribution of </a:t>
                </a:r>
                <a14:m>
                  <m:oMath xmlns:m="http://schemas.openxmlformats.org/officeDocument/2006/math">
                    <m:r>
                      <a:rPr kumimoji="1" lang="en-US" altLang="ja-JP" sz="2000" i="1" smtClean="0">
                        <a:latin typeface="Cambria Math" panose="02040503050406030204" pitchFamily="18" charset="0"/>
                      </a:rPr>
                      <m:t>1</m:t>
                    </m:r>
                    <m:r>
                      <a:rPr kumimoji="1" lang="en-US" altLang="ja-JP" sz="2000" i="1" smtClean="0">
                        <a:latin typeface="Cambria Math" panose="02040503050406030204" pitchFamily="18" charset="0"/>
                      </a:rPr>
                      <m:t>𝑆</m:t>
                    </m:r>
                  </m:oMath>
                </a14:m>
                <a:r>
                  <a:rPr kumimoji="1" lang="ja-JP" altLang="en-US" sz="2000" dirty="0" smtClean="0"/>
                  <a:t> </a:t>
                </a:r>
                <a14:m>
                  <m:oMath xmlns:m="http://schemas.openxmlformats.org/officeDocument/2006/math">
                    <m:sSup>
                      <m:sSupPr>
                        <m:ctrlPr>
                          <a:rPr kumimoji="1" lang="en-US" altLang="ja-JP" sz="2000" b="0" i="1" smtClean="0">
                            <a:latin typeface="Cambria Math" panose="02040503050406030204" pitchFamily="18" charset="0"/>
                          </a:rPr>
                        </m:ctrlPr>
                      </m:sSupPr>
                      <m:e>
                        <m:r>
                          <a:rPr kumimoji="1" lang="en-US" altLang="ja-JP" sz="2000" b="0" i="1" smtClean="0">
                            <a:latin typeface="Cambria Math" panose="02040503050406030204" pitchFamily="18" charset="0"/>
                          </a:rPr>
                          <m:t>𝑒</m:t>
                        </m:r>
                      </m:e>
                      <m:sup>
                        <m:r>
                          <a:rPr kumimoji="1" lang="en-US" altLang="ja-JP" sz="2000" b="0" i="1" smtClean="0">
                            <a:latin typeface="Cambria Math" panose="02040503050406030204" pitchFamily="18" charset="0"/>
                          </a:rPr>
                          <m:t>−</m:t>
                        </m:r>
                      </m:sup>
                    </m:sSup>
                  </m:oMath>
                </a14:m>
                <a:r>
                  <a:rPr kumimoji="1" lang="ja-JP" altLang="en-US" sz="2000" dirty="0" smtClean="0"/>
                  <a:t> </a:t>
                </a:r>
                <a:r>
                  <a:rPr kumimoji="1" lang="en-US" altLang="ja-JP" sz="2000" dirty="0" smtClean="0"/>
                  <a:t>to </a:t>
                </a:r>
                <a14:m>
                  <m:oMath xmlns:m="http://schemas.openxmlformats.org/officeDocument/2006/math">
                    <m:r>
                      <a:rPr kumimoji="1" lang="en-US" altLang="ja-JP" sz="2000" i="1" smtClean="0">
                        <a:latin typeface="Cambria Math" panose="02040503050406030204" pitchFamily="18" charset="0"/>
                      </a:rPr>
                      <m:t>1</m:t>
                    </m:r>
                  </m:oMath>
                </a14:m>
                <a:endParaRPr kumimoji="1" lang="en-US" altLang="ja-JP" sz="2000" dirty="0" smtClean="0"/>
              </a:p>
            </p:txBody>
          </p:sp>
        </mc:Choice>
        <mc:Fallback xmlns="">
          <p:sp>
            <p:nvSpPr>
              <p:cNvPr id="10" name="テキスト ボックス 9"/>
              <p:cNvSpPr txBox="1">
                <a:spLocks noRot="1" noChangeAspect="1" noMove="1" noResize="1" noEditPoints="1" noAdjustHandles="1" noChangeArrowheads="1" noChangeShapeType="1" noTextEdit="1"/>
              </p:cNvSpPr>
              <p:nvPr/>
            </p:nvSpPr>
            <p:spPr>
              <a:xfrm>
                <a:off x="2272644" y="1176711"/>
                <a:ext cx="4612738" cy="400110"/>
              </a:xfrm>
              <a:prstGeom prst="rect">
                <a:avLst/>
              </a:prstGeom>
              <a:blipFill>
                <a:blip r:embed="rId8"/>
                <a:stretch>
                  <a:fillRect l="-926" t="-6061"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 name="テキスト ボックス 10"/>
              <p:cNvSpPr txBox="1"/>
              <p:nvPr/>
            </p:nvSpPr>
            <p:spPr>
              <a:xfrm>
                <a:off x="254141" y="5320690"/>
                <a:ext cx="7044301" cy="400110"/>
              </a:xfrm>
              <a:prstGeom prst="rect">
                <a:avLst/>
              </a:prstGeom>
              <a:noFill/>
            </p:spPr>
            <p:txBody>
              <a:bodyPr wrap="none" rtlCol="0">
                <a:spAutoFit/>
              </a:bodyPr>
              <a:lstStyle/>
              <a:p>
                <a:pPr marL="342900" indent="-342900">
                  <a:buFont typeface="Wingdings" panose="05000000000000000000" pitchFamily="2" charset="2"/>
                  <a:buChar char="u"/>
                </a:pPr>
                <a:r>
                  <a:rPr kumimoji="1" lang="en-US" altLang="ja-JP" sz="2000" dirty="0" smtClean="0"/>
                  <a:t>it is sufficient to consider about </a:t>
                </a:r>
                <a14:m>
                  <m:oMath xmlns:m="http://schemas.openxmlformats.org/officeDocument/2006/math">
                    <m:r>
                      <a:rPr kumimoji="1" lang="en-US" altLang="ja-JP" sz="2000" i="1" smtClean="0">
                        <a:latin typeface="Cambria Math" panose="02040503050406030204" pitchFamily="18" charset="0"/>
                      </a:rPr>
                      <m:t>𝑆</m:t>
                    </m:r>
                  </m:oMath>
                </a14:m>
                <a:r>
                  <a:rPr kumimoji="1" lang="ja-JP" altLang="en-US" sz="2000" dirty="0" smtClean="0"/>
                  <a:t> </a:t>
                </a:r>
                <a:r>
                  <a:rPr kumimoji="1" lang="en-US" altLang="ja-JP" sz="2000" dirty="0" smtClean="0"/>
                  <a:t>electrons for both cases</a:t>
                </a:r>
              </a:p>
            </p:txBody>
          </p:sp>
        </mc:Choice>
        <mc:Fallback xmlns="">
          <p:sp>
            <p:nvSpPr>
              <p:cNvPr id="11" name="テキスト ボックス 10"/>
              <p:cNvSpPr txBox="1">
                <a:spLocks noRot="1" noChangeAspect="1" noMove="1" noResize="1" noEditPoints="1" noAdjustHandles="1" noChangeArrowheads="1" noChangeShapeType="1" noTextEdit="1"/>
              </p:cNvSpPr>
              <p:nvPr/>
            </p:nvSpPr>
            <p:spPr>
              <a:xfrm>
                <a:off x="254141" y="5320690"/>
                <a:ext cx="7044301" cy="400110"/>
              </a:xfrm>
              <a:prstGeom prst="rect">
                <a:avLst/>
              </a:prstGeom>
              <a:blipFill>
                <a:blip r:embed="rId9"/>
                <a:stretch>
                  <a:fillRect l="-779" t="-7692" b="-29231"/>
                </a:stretch>
              </a:blipFill>
            </p:spPr>
            <p:txBody>
              <a:bodyPr/>
              <a:lstStyle/>
              <a:p>
                <a:r>
                  <a:rPr lang="ja-JP" altLang="en-US">
                    <a:noFill/>
                  </a:rPr>
                  <a:t> </a:t>
                </a:r>
              </a:p>
            </p:txBody>
          </p:sp>
        </mc:Fallback>
      </mc:AlternateContent>
      <p:sp>
        <p:nvSpPr>
          <p:cNvPr id="14" name="テキスト ボックス 13"/>
          <p:cNvSpPr txBox="1"/>
          <p:nvPr/>
        </p:nvSpPr>
        <p:spPr>
          <a:xfrm>
            <a:off x="0" y="0"/>
            <a:ext cx="1018227" cy="369332"/>
          </a:xfrm>
          <a:prstGeom prst="rect">
            <a:avLst/>
          </a:prstGeom>
          <a:noFill/>
        </p:spPr>
        <p:txBody>
          <a:bodyPr wrap="none" rtlCol="0">
            <a:spAutoFit/>
          </a:bodyPr>
          <a:lstStyle/>
          <a:p>
            <a:r>
              <a:rPr lang="en-US" altLang="ja-JP" b="1" dirty="0" smtClean="0"/>
              <a:t>Backup</a:t>
            </a:r>
            <a:endParaRPr kumimoji="1" lang="en-US" altLang="ja-JP" b="1" dirty="0" smtClean="0"/>
          </a:p>
        </p:txBody>
      </p:sp>
    </p:spTree>
    <p:extLst>
      <p:ext uri="{BB962C8B-B14F-4D97-AF65-F5344CB8AC3E}">
        <p14:creationId xmlns:p14="http://schemas.microsoft.com/office/powerpoint/2010/main" val="13050421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上矢印 7"/>
          <p:cNvSpPr/>
          <p:nvPr/>
        </p:nvSpPr>
        <p:spPr>
          <a:xfrm>
            <a:off x="3352800" y="4328160"/>
            <a:ext cx="390144" cy="1231392"/>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テキスト ボックス 1"/>
          <p:cNvSpPr txBox="1"/>
          <p:nvPr/>
        </p:nvSpPr>
        <p:spPr>
          <a:xfrm>
            <a:off x="3037835" y="369332"/>
            <a:ext cx="3068469" cy="584775"/>
          </a:xfrm>
          <a:prstGeom prst="rect">
            <a:avLst/>
          </a:prstGeom>
          <a:noFill/>
        </p:spPr>
        <p:txBody>
          <a:bodyPr wrap="none" rtlCol="0">
            <a:spAutoFit/>
          </a:bodyPr>
          <a:lstStyle/>
          <a:p>
            <a:pPr lvl="0" algn="ctr"/>
            <a:r>
              <a:rPr lang="ja-JP" altLang="en-US" sz="3200" b="1" dirty="0" smtClean="0">
                <a:solidFill>
                  <a:srgbClr val="000000"/>
                </a:solidFill>
              </a:rPr>
              <a:t>非対称度の測定</a:t>
            </a:r>
            <a:endParaRPr lang="ja-JP" altLang="en-US" sz="3200" b="1" dirty="0">
              <a:solidFill>
                <a:srgbClr val="000000"/>
              </a:solidFill>
            </a:endParaRPr>
          </a:p>
        </p:txBody>
      </p:sp>
      <mc:AlternateContent xmlns:mc="http://schemas.openxmlformats.org/markup-compatibility/2006" xmlns:a14="http://schemas.microsoft.com/office/drawing/2010/main">
        <mc:Choice Requires="a14">
          <p:sp>
            <p:nvSpPr>
              <p:cNvPr id="3" name="テキスト ボックス 2"/>
              <p:cNvSpPr txBox="1"/>
              <p:nvPr/>
            </p:nvSpPr>
            <p:spPr>
              <a:xfrm>
                <a:off x="384029" y="1258932"/>
                <a:ext cx="8062785" cy="67230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kumimoji="1" lang="en-US" altLang="ja-JP" sz="2000" b="0" i="1" smtClean="0">
                              <a:latin typeface="Cambria Math" panose="02040503050406030204" pitchFamily="18" charset="0"/>
                            </a:rPr>
                          </m:ctrlPr>
                        </m:fPr>
                        <m:num>
                          <m:sSup>
                            <m:sSupPr>
                              <m:ctrlPr>
                                <a:rPr kumimoji="1" lang="en-US" altLang="ja-JP" sz="2000" b="0" i="1" smtClean="0">
                                  <a:latin typeface="Cambria Math" panose="02040503050406030204" pitchFamily="18" charset="0"/>
                                </a:rPr>
                              </m:ctrlPr>
                            </m:sSupPr>
                            <m:e>
                              <m:r>
                                <m:rPr>
                                  <m:sty m:val="p"/>
                                </m:rPr>
                                <a:rPr kumimoji="1" lang="en-US" altLang="ja-JP" sz="2000" b="0" i="0" smtClean="0">
                                  <a:latin typeface="Cambria Math" panose="02040503050406030204" pitchFamily="18" charset="0"/>
                                </a:rPr>
                                <m:t>d</m:t>
                              </m:r>
                            </m:e>
                            <m:sup>
                              <m:r>
                                <a:rPr kumimoji="1" lang="en-US" altLang="ja-JP" sz="2000" b="0" i="0" smtClean="0">
                                  <a:latin typeface="Cambria Math" panose="02040503050406030204" pitchFamily="18" charset="0"/>
                                </a:rPr>
                                <m:t>5</m:t>
                              </m:r>
                            </m:sup>
                          </m:sSup>
                          <m:r>
                            <m:rPr>
                              <m:sty m:val="p"/>
                            </m:rPr>
                            <a:rPr kumimoji="1" lang="en-US" altLang="ja-JP" sz="2000" b="0" i="0" smtClean="0">
                              <a:latin typeface="Cambria Math" panose="02040503050406030204" pitchFamily="18" charset="0"/>
                            </a:rPr>
                            <m:t>Γ</m:t>
                          </m:r>
                        </m:num>
                        <m:den>
                          <m:r>
                            <m:rPr>
                              <m:sty m:val="p"/>
                            </m:rPr>
                            <a:rPr kumimoji="1" lang="en-US" altLang="ja-JP" sz="2000" b="0" i="0" smtClean="0">
                              <a:latin typeface="Cambria Math" panose="02040503050406030204" pitchFamily="18" charset="0"/>
                            </a:rPr>
                            <m:t>d</m:t>
                          </m:r>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𝐸</m:t>
                              </m:r>
                            </m:e>
                            <m:sub>
                              <m:r>
                                <a:rPr kumimoji="1" lang="en-US" altLang="ja-JP" sz="2000" b="0" i="1" smtClean="0">
                                  <a:latin typeface="Cambria Math" panose="02040503050406030204" pitchFamily="18" charset="0"/>
                                </a:rPr>
                                <m:t>1</m:t>
                              </m:r>
                            </m:sub>
                          </m:sSub>
                          <m:r>
                            <m:rPr>
                              <m:sty m:val="p"/>
                            </m:rPr>
                            <a:rPr lang="en-US" altLang="ja-JP" sz="2000">
                              <a:latin typeface="Cambria Math" panose="02040503050406030204" pitchFamily="18" charset="0"/>
                            </a:rPr>
                            <m:t>d</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Ω</m:t>
                              </m:r>
                            </m:e>
                            <m:sub>
                              <m:r>
                                <a:rPr lang="en-US" altLang="ja-JP" sz="2000" i="1">
                                  <a:latin typeface="Cambria Math" panose="02040503050406030204" pitchFamily="18" charset="0"/>
                                </a:rPr>
                                <m:t>1</m:t>
                              </m:r>
                            </m:sub>
                          </m:sSub>
                          <m:r>
                            <m:rPr>
                              <m:sty m:val="p"/>
                            </m:rPr>
                            <a:rPr kumimoji="1" lang="en-US" altLang="ja-JP" sz="2000" b="0" i="0" smtClean="0">
                              <a:latin typeface="Cambria Math" panose="02040503050406030204" pitchFamily="18" charset="0"/>
                            </a:rPr>
                            <m:t>d</m:t>
                          </m:r>
                          <m:sSub>
                            <m:sSubPr>
                              <m:ctrlPr>
                                <a:rPr kumimoji="1" lang="en-US" altLang="ja-JP" sz="2000" b="0" i="1" smtClean="0">
                                  <a:latin typeface="Cambria Math" panose="02040503050406030204" pitchFamily="18" charset="0"/>
                                </a:rPr>
                              </m:ctrlPr>
                            </m:sSubPr>
                            <m:e>
                              <m:r>
                                <m:rPr>
                                  <m:sty m:val="p"/>
                                </m:rPr>
                                <a:rPr kumimoji="1" lang="en-US" altLang="ja-JP" sz="2000" b="0" i="0" smtClean="0">
                                  <a:latin typeface="Cambria Math" panose="02040503050406030204" pitchFamily="18" charset="0"/>
                                </a:rPr>
                                <m:t>Ω</m:t>
                              </m:r>
                            </m:e>
                            <m:sub>
                              <m:r>
                                <a:rPr kumimoji="1" lang="en-US" altLang="ja-JP" sz="2000" b="0" i="1" smtClean="0">
                                  <a:latin typeface="Cambria Math" panose="02040503050406030204" pitchFamily="18" charset="0"/>
                                </a:rPr>
                                <m:t>2</m:t>
                              </m:r>
                            </m:sub>
                          </m:sSub>
                        </m:den>
                      </m:f>
                      <m:r>
                        <a:rPr kumimoji="1" lang="en-US" altLang="ja-JP" sz="2000" b="0" i="1" smtClean="0">
                          <a:latin typeface="Cambria Math" panose="02040503050406030204" pitchFamily="18" charset="0"/>
                        </a:rPr>
                        <m:t>=</m:t>
                      </m:r>
                      <m:f>
                        <m:fPr>
                          <m:ctrlPr>
                            <a:rPr lang="en-US" altLang="ja-JP" sz="2000" i="1">
                              <a:latin typeface="Cambria Math" panose="02040503050406030204" pitchFamily="18" charset="0"/>
                            </a:rPr>
                          </m:ctrlPr>
                        </m:fPr>
                        <m:num>
                          <m:r>
                            <a:rPr lang="en-US" altLang="ja-JP" sz="2000" i="1">
                              <a:latin typeface="Cambria Math" panose="02040503050406030204" pitchFamily="18" charset="0"/>
                            </a:rPr>
                            <m:t>1</m:t>
                          </m:r>
                        </m:num>
                        <m:den>
                          <m:r>
                            <a:rPr lang="en-US" altLang="ja-JP" sz="2000" i="1">
                              <a:latin typeface="Cambria Math" panose="02040503050406030204" pitchFamily="18" charset="0"/>
                            </a:rPr>
                            <m:t>8</m:t>
                          </m:r>
                          <m:sSup>
                            <m:sSupPr>
                              <m:ctrlPr>
                                <a:rPr lang="en-US" altLang="ja-JP" sz="2000" i="1">
                                  <a:latin typeface="Cambria Math" panose="02040503050406030204" pitchFamily="18" charset="0"/>
                                </a:rPr>
                              </m:ctrlPr>
                            </m:sSupPr>
                            <m:e>
                              <m:r>
                                <a:rPr lang="en-US" altLang="ja-JP" sz="2000" i="1">
                                  <a:latin typeface="Cambria Math" panose="02040503050406030204" pitchFamily="18" charset="0"/>
                                </a:rPr>
                                <m:t>𝜋</m:t>
                              </m:r>
                            </m:e>
                            <m:sup>
                              <m:r>
                                <a:rPr lang="en-US" altLang="ja-JP" sz="2000" i="1">
                                  <a:latin typeface="Cambria Math" panose="02040503050406030204" pitchFamily="18" charset="0"/>
                                </a:rPr>
                                <m:t>2</m:t>
                              </m:r>
                            </m:sup>
                          </m:sSup>
                        </m:den>
                      </m:f>
                      <m:f>
                        <m:fPr>
                          <m:ctrlPr>
                            <a:rPr lang="en-US" altLang="ja-JP" sz="2000" i="1">
                              <a:latin typeface="Cambria Math" panose="02040503050406030204" pitchFamily="18" charset="0"/>
                            </a:rPr>
                          </m:ctrlPr>
                        </m:fPr>
                        <m:num>
                          <m:sSup>
                            <m:sSupPr>
                              <m:ctrlPr>
                                <a:rPr lang="en-US" altLang="ja-JP" sz="2000" i="1">
                                  <a:latin typeface="Cambria Math" panose="02040503050406030204" pitchFamily="18" charset="0"/>
                                </a:rPr>
                              </m:ctrlPr>
                            </m:sSupPr>
                            <m:e>
                              <m:r>
                                <m:rPr>
                                  <m:sty m:val="p"/>
                                </m:rPr>
                                <a:rPr lang="en-US" altLang="ja-JP" sz="2000">
                                  <a:latin typeface="Cambria Math" panose="02040503050406030204" pitchFamily="18" charset="0"/>
                                </a:rPr>
                                <m:t>d</m:t>
                              </m:r>
                            </m:e>
                            <m:sup>
                              <m:r>
                                <a:rPr lang="en-US" altLang="ja-JP" sz="2000">
                                  <a:latin typeface="Cambria Math" panose="02040503050406030204" pitchFamily="18" charset="0"/>
                                </a:rPr>
                                <m:t>2</m:t>
                              </m:r>
                            </m:sup>
                          </m:sSup>
                          <m:r>
                            <m:rPr>
                              <m:sty m:val="p"/>
                            </m:rPr>
                            <a:rPr lang="en-US" altLang="ja-JP" sz="2000">
                              <a:latin typeface="Cambria Math" panose="02040503050406030204" pitchFamily="18" charset="0"/>
                            </a:rPr>
                            <m:t>Γ</m:t>
                          </m:r>
                        </m:num>
                        <m:den>
                          <m:r>
                            <m:rPr>
                              <m:sty m:val="p"/>
                            </m:rPr>
                            <a:rPr lang="en-US" altLang="ja-JP" sz="2000">
                              <a:latin typeface="Cambria Math" panose="02040503050406030204" pitchFamily="18" charset="0"/>
                            </a:rPr>
                            <m:t>d</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1</m:t>
                              </m:r>
                            </m:sub>
                          </m:sSub>
                          <m:r>
                            <m:rPr>
                              <m:sty m:val="p"/>
                            </m:rPr>
                            <a:rPr lang="en-US" altLang="ja-JP" sz="2000">
                              <a:latin typeface="Cambria Math" panose="02040503050406030204" pitchFamily="18" charset="0"/>
                            </a:rPr>
                            <m:t>d</m:t>
                          </m:r>
                          <m:sSub>
                            <m:sSubPr>
                              <m:ctrlPr>
                                <a:rPr lang="en-US" altLang="ja-JP" sz="2000" b="0" i="1" smtClean="0">
                                  <a:latin typeface="Cambria Math" panose="02040503050406030204" pitchFamily="18" charset="0"/>
                                </a:rPr>
                              </m:ctrlPr>
                            </m:sSubPr>
                            <m:e>
                              <m:r>
                                <m:rPr>
                                  <m:sty m:val="p"/>
                                </m:rPr>
                                <a:rPr lang="en-US" altLang="ja-JP" sz="2000" b="0" i="0" smtClean="0">
                                  <a:latin typeface="Cambria Math" panose="02040503050406030204" pitchFamily="18" charset="0"/>
                                </a:rPr>
                                <m:t>c</m:t>
                              </m:r>
                            </m:e>
                            <m:sub>
                              <m:r>
                                <a:rPr lang="en-US" altLang="ja-JP" sz="2000" b="0" i="0" smtClean="0">
                                  <a:latin typeface="Cambria Math" panose="02040503050406030204" pitchFamily="18" charset="0"/>
                                </a:rPr>
                                <m:t>12</m:t>
                              </m:r>
                            </m:sub>
                          </m:sSub>
                        </m:den>
                      </m:f>
                      <m:d>
                        <m:dPr>
                          <m:begChr m:val="{"/>
                          <m:endChr m:val="}"/>
                          <m:ctrlPr>
                            <a:rPr kumimoji="1" lang="en-US" altLang="ja-JP" sz="2000" b="0" i="1" smtClean="0">
                              <a:latin typeface="Cambria Math" panose="02040503050406030204" pitchFamily="18" charset="0"/>
                            </a:rPr>
                          </m:ctrlPr>
                        </m:dPr>
                        <m:e>
                          <m:r>
                            <a:rPr lang="en-US" altLang="ja-JP" sz="2000" i="1">
                              <a:latin typeface="Cambria Math" panose="02040503050406030204" pitchFamily="18" charset="0"/>
                            </a:rPr>
                            <m:t>1+</m:t>
                          </m:r>
                          <m:r>
                            <a:rPr lang="en-US" altLang="ja-JP" sz="2000" b="0" i="1" smtClean="0">
                              <a:latin typeface="Cambria Math" panose="02040503050406030204" pitchFamily="18" charset="0"/>
                            </a:rPr>
                            <m:t>𝐹</m:t>
                          </m:r>
                          <m:d>
                            <m:dPr>
                              <m:ctrlPr>
                                <a:rPr lang="en-US" altLang="ja-JP" sz="2000" b="0" i="1" smtClean="0">
                                  <a:latin typeface="Cambria Math" panose="02040503050406030204" pitchFamily="18" charset="0"/>
                                </a:rPr>
                              </m:ctrlPr>
                            </m:dPr>
                            <m:e>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𝐸</m:t>
                                  </m:r>
                                </m:e>
                                <m:sub>
                                  <m:r>
                                    <a:rPr lang="en-US" altLang="ja-JP" sz="2000" b="0" i="1" smtClean="0">
                                      <a:latin typeface="Cambria Math" panose="02040503050406030204" pitchFamily="18" charset="0"/>
                                    </a:rPr>
                                    <m:t>1</m:t>
                                  </m:r>
                                </m:sub>
                              </m:sSub>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𝐸</m:t>
                                  </m:r>
                                </m:e>
                                <m:sub>
                                  <m:r>
                                    <a:rPr lang="en-US" altLang="ja-JP" sz="2000" b="0" i="1" smtClean="0">
                                      <a:latin typeface="Cambria Math" panose="02040503050406030204" pitchFamily="18" charset="0"/>
                                    </a:rPr>
                                    <m:t>2</m:t>
                                  </m:r>
                                </m:sub>
                              </m:sSub>
                              <m:r>
                                <a:rPr lang="en-US" altLang="ja-JP" sz="2000" b="0" i="1" smtClean="0">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acc>
                            <m:accPr>
                              <m:chr m:val="⃗"/>
                              <m:ctrlPr>
                                <a:rPr lang="en-US" altLang="ja-JP" sz="2000" b="0" i="1" smtClean="0">
                                  <a:solidFill>
                                    <a:srgbClr val="FF0000"/>
                                  </a:solidFill>
                                  <a:latin typeface="Cambria Math" panose="02040503050406030204" pitchFamily="18" charset="0"/>
                                </a:rPr>
                              </m:ctrlPr>
                            </m:accPr>
                            <m:e>
                              <m:r>
                                <a:rPr lang="en-US" altLang="ja-JP" sz="2000" b="0" i="1" smtClean="0">
                                  <a:solidFill>
                                    <a:srgbClr val="FF0000"/>
                                  </a:solidFill>
                                  <a:latin typeface="Cambria Math" panose="02040503050406030204" pitchFamily="18" charset="0"/>
                                </a:rPr>
                                <m:t>𝑃</m:t>
                              </m:r>
                            </m:e>
                          </m:acc>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acc>
                                <m:accPr>
                                  <m:chr m:val="̂"/>
                                  <m:ctrlPr>
                                    <a:rPr lang="en-US" altLang="ja-JP" sz="2000" b="0" i="1" smtClean="0">
                                      <a:latin typeface="Cambria Math" panose="02040503050406030204" pitchFamily="18" charset="0"/>
                                    </a:rPr>
                                  </m:ctrlPr>
                                </m:accPr>
                                <m:e>
                                  <m:r>
                                    <a:rPr lang="en-US" altLang="ja-JP" sz="2000" b="0" i="1" smtClean="0">
                                      <a:latin typeface="Cambria Math" panose="02040503050406030204" pitchFamily="18" charset="0"/>
                                    </a:rPr>
                                    <m:t>𝑝</m:t>
                                  </m:r>
                                </m:e>
                              </m:acc>
                            </m:e>
                            <m:sub>
                              <m:r>
                                <a:rPr lang="en-US" altLang="ja-JP" sz="2000" b="0" i="1" smtClean="0">
                                  <a:latin typeface="Cambria Math" panose="02040503050406030204" pitchFamily="18" charset="0"/>
                                </a:rPr>
                                <m:t>1</m:t>
                              </m:r>
                            </m:sub>
                          </m:sSub>
                          <m:r>
                            <a:rPr lang="en-US" altLang="ja-JP" sz="2000" i="1">
                              <a:latin typeface="Cambria Math" panose="02040503050406030204" pitchFamily="18" charset="0"/>
                            </a:rPr>
                            <m:t>+</m:t>
                          </m:r>
                          <m:r>
                            <a:rPr lang="en-US" altLang="ja-JP" sz="2000" b="0" i="1" smtClean="0">
                              <a:latin typeface="Cambria Math" panose="02040503050406030204" pitchFamily="18" charset="0"/>
                            </a:rPr>
                            <m:t>𝐹</m:t>
                          </m:r>
                          <m:d>
                            <m:dPr>
                              <m:ctrlPr>
                                <a:rPr lang="en-US" altLang="ja-JP" sz="2000" i="1">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b="0" i="1" smtClean="0">
                                      <a:latin typeface="Cambria Math" panose="02040503050406030204" pitchFamily="18" charset="0"/>
                                    </a:rPr>
                                    <m:t>2</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b="0" i="1" smtClean="0">
                                      <a:latin typeface="Cambria Math" panose="02040503050406030204" pitchFamily="18" charset="0"/>
                                    </a:rPr>
                                    <m:t>1</m:t>
                                  </m:r>
                                </m:sub>
                              </m:sSub>
                              <m:r>
                                <a:rPr lang="en-US" altLang="ja-JP" sz="2000" b="0" i="1" smtClean="0">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acc>
                            <m:accPr>
                              <m:chr m:val="⃗"/>
                              <m:ctrlPr>
                                <a:rPr lang="en-US" altLang="ja-JP" sz="2000" b="0" i="1" smtClean="0">
                                  <a:solidFill>
                                    <a:srgbClr val="FF0000"/>
                                  </a:solidFill>
                                  <a:latin typeface="Cambria Math" panose="02040503050406030204" pitchFamily="18" charset="0"/>
                                </a:rPr>
                              </m:ctrlPr>
                            </m:accPr>
                            <m:e>
                              <m:r>
                                <a:rPr lang="en-US" altLang="ja-JP" sz="2000" b="0" i="1" smtClean="0">
                                  <a:solidFill>
                                    <a:srgbClr val="FF0000"/>
                                  </a:solidFill>
                                  <a:latin typeface="Cambria Math" panose="02040503050406030204" pitchFamily="18" charset="0"/>
                                </a:rPr>
                                <m:t>𝑃</m:t>
                              </m:r>
                            </m:e>
                          </m:acc>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acc>
                                <m:accPr>
                                  <m:chr m:val="̂"/>
                                  <m:ctrlPr>
                                    <a:rPr lang="en-US" altLang="ja-JP" sz="2000" b="0" i="1" smtClean="0">
                                      <a:latin typeface="Cambria Math" panose="02040503050406030204" pitchFamily="18" charset="0"/>
                                    </a:rPr>
                                  </m:ctrlPr>
                                </m:accPr>
                                <m:e>
                                  <m:r>
                                    <a:rPr lang="en-US" altLang="ja-JP" sz="2000" b="0" i="1" smtClean="0">
                                      <a:latin typeface="Cambria Math" panose="02040503050406030204" pitchFamily="18" charset="0"/>
                                    </a:rPr>
                                    <m:t>𝑝</m:t>
                                  </m:r>
                                </m:e>
                              </m:acc>
                            </m:e>
                            <m:sub>
                              <m:r>
                                <a:rPr lang="en-US" altLang="ja-JP" sz="2000" b="0" i="1" smtClean="0">
                                  <a:latin typeface="Cambria Math" panose="02040503050406030204" pitchFamily="18" charset="0"/>
                                </a:rPr>
                                <m:t>2</m:t>
                              </m:r>
                            </m:sub>
                          </m:sSub>
                        </m:e>
                      </m:d>
                    </m:oMath>
                  </m:oMathPara>
                </a14:m>
                <a:endParaRPr kumimoji="1" lang="ja-JP" altLang="en-US" sz="2400" dirty="0"/>
              </a:p>
            </p:txBody>
          </p:sp>
        </mc:Choice>
        <mc:Fallback xmlns="">
          <p:sp>
            <p:nvSpPr>
              <p:cNvPr id="3" name="テキスト ボックス 2"/>
              <p:cNvSpPr txBox="1">
                <a:spLocks noRot="1" noChangeAspect="1" noMove="1" noResize="1" noEditPoints="1" noAdjustHandles="1" noChangeArrowheads="1" noChangeShapeType="1" noTextEdit="1"/>
              </p:cNvSpPr>
              <p:nvPr/>
            </p:nvSpPr>
            <p:spPr>
              <a:xfrm>
                <a:off x="384029" y="1258932"/>
                <a:ext cx="8062785" cy="672300"/>
              </a:xfrm>
              <a:prstGeom prst="rect">
                <a:avLst/>
              </a:prstGeom>
              <a:blipFill>
                <a:blip r:embed="rId2"/>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4" name="テキスト ボックス 3"/>
              <p:cNvSpPr txBox="1"/>
              <p:nvPr/>
            </p:nvSpPr>
            <p:spPr>
              <a:xfrm>
                <a:off x="384029" y="3535680"/>
                <a:ext cx="2798843" cy="369332"/>
              </a:xfrm>
              <a:prstGeom prst="rect">
                <a:avLst/>
              </a:prstGeom>
              <a:noFill/>
            </p:spPr>
            <p:txBody>
              <a:bodyPr wrap="none" lIns="0" tIns="0" rIns="0" bIns="0" rtlCol="0">
                <a:spAutoFit/>
              </a:bodyPr>
              <a:lstStyle/>
              <a:p>
                <a:r>
                  <a:rPr kumimoji="1" lang="ja-JP" altLang="en-US" sz="2400" dirty="0" smtClean="0"/>
                  <a:t>例 </a:t>
                </a:r>
                <a:r>
                  <a:rPr kumimoji="1" lang="en-US" altLang="ja-JP" sz="2400" dirty="0" smtClean="0"/>
                  <a:t>:</a:t>
                </a:r>
                <a:r>
                  <a:rPr lang="ja-JP" altLang="en-US" sz="2400" dirty="0"/>
                  <a:t> </a:t>
                </a:r>
                <a14:m>
                  <m:oMath xmlns:m="http://schemas.openxmlformats.org/officeDocument/2006/math">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𝜃</m:t>
                        </m:r>
                      </m:e>
                      <m:sub>
                        <m:r>
                          <a:rPr lang="en-US" altLang="ja-JP" sz="2400" b="0" i="1" smtClean="0">
                            <a:latin typeface="Cambria Math" panose="02040503050406030204" pitchFamily="18" charset="0"/>
                          </a:rPr>
                          <m:t>1</m:t>
                        </m:r>
                      </m:sub>
                    </m:sSub>
                    <m:r>
                      <a:rPr lang="en-US" altLang="ja-JP" sz="2400" b="0" i="1" smtClean="0">
                        <a:latin typeface="Cambria Math" panose="02040503050406030204" pitchFamily="18" charset="0"/>
                      </a:rPr>
                      <m:t>=</m:t>
                    </m:r>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𝜃</m:t>
                        </m:r>
                      </m:e>
                      <m:sub>
                        <m:r>
                          <a:rPr lang="en-US" altLang="ja-JP" sz="2400" b="0" i="1" smtClean="0">
                            <a:latin typeface="Cambria Math" panose="02040503050406030204" pitchFamily="18" charset="0"/>
                          </a:rPr>
                          <m:t>2</m:t>
                        </m:r>
                      </m:sub>
                    </m:sSub>
                    <m:r>
                      <a:rPr lang="en-US" altLang="ja-JP" sz="2400" b="0" i="1" smtClean="0">
                        <a:latin typeface="Cambria Math" panose="02040503050406030204" pitchFamily="18" charset="0"/>
                      </a:rPr>
                      <m:t>=</m:t>
                    </m:r>
                    <m:sSub>
                      <m:sSubPr>
                        <m:ctrlPr>
                          <a:rPr lang="en-US" altLang="ja-JP" sz="2400" b="0" i="1" smtClean="0">
                            <a:latin typeface="Cambria Math" panose="02040503050406030204" pitchFamily="18" charset="0"/>
                          </a:rPr>
                        </m:ctrlPr>
                      </m:sSubPr>
                      <m:e>
                        <m:r>
                          <a:rPr lang="en-US" altLang="ja-JP" sz="2400" b="0" i="1" smtClean="0">
                            <a:latin typeface="Cambria Math" panose="02040503050406030204" pitchFamily="18" charset="0"/>
                          </a:rPr>
                          <m:t>𝜃</m:t>
                        </m:r>
                      </m:e>
                      <m:sub>
                        <m:r>
                          <a:rPr lang="en-US" altLang="ja-JP" sz="2400" b="0" i="1" smtClean="0">
                            <a:latin typeface="Cambria Math" panose="02040503050406030204" pitchFamily="18" charset="0"/>
                          </a:rPr>
                          <m:t>12</m:t>
                        </m:r>
                      </m:sub>
                    </m:sSub>
                    <m:r>
                      <a:rPr lang="en-US" altLang="ja-JP" sz="2400" b="0" i="1" smtClean="0">
                        <a:latin typeface="Cambria Math" panose="02040503050406030204" pitchFamily="18" charset="0"/>
                      </a:rPr>
                      <m:t>/2</m:t>
                    </m:r>
                  </m:oMath>
                </a14:m>
                <a:endParaRPr kumimoji="1" lang="ja-JP" altLang="en-US" sz="2400" dirty="0"/>
              </a:p>
            </p:txBody>
          </p:sp>
        </mc:Choice>
        <mc:Fallback xmlns="">
          <p:sp>
            <p:nvSpPr>
              <p:cNvPr id="4" name="テキスト ボックス 3"/>
              <p:cNvSpPr txBox="1">
                <a:spLocks noRot="1" noChangeAspect="1" noMove="1" noResize="1" noEditPoints="1" noAdjustHandles="1" noChangeArrowheads="1" noChangeShapeType="1" noTextEdit="1"/>
              </p:cNvSpPr>
              <p:nvPr/>
            </p:nvSpPr>
            <p:spPr>
              <a:xfrm>
                <a:off x="384029" y="3535680"/>
                <a:ext cx="2798843" cy="369332"/>
              </a:xfrm>
              <a:prstGeom prst="rect">
                <a:avLst/>
              </a:prstGeom>
              <a:blipFill>
                <a:blip r:embed="rId3"/>
                <a:stretch>
                  <a:fillRect l="-6754" t="-29508" b="-49180"/>
                </a:stretch>
              </a:blipFill>
            </p:spPr>
            <p:txBody>
              <a:bodyPr/>
              <a:lstStyle/>
              <a:p>
                <a:r>
                  <a:rPr lang="ja-JP" altLang="en-US">
                    <a:noFill/>
                  </a:rPr>
                  <a:t> </a:t>
                </a:r>
              </a:p>
            </p:txBody>
          </p:sp>
        </mc:Fallback>
      </mc:AlternateContent>
      <p:cxnSp>
        <p:nvCxnSpPr>
          <p:cNvPr id="6" name="直線矢印コネクタ 5"/>
          <p:cNvCxnSpPr/>
          <p:nvPr/>
        </p:nvCxnSpPr>
        <p:spPr>
          <a:xfrm flipH="1" flipV="1">
            <a:off x="1975104" y="4523232"/>
            <a:ext cx="1572768" cy="1036320"/>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9" name="直線矢印コネクタ 8"/>
          <p:cNvCxnSpPr/>
          <p:nvPr/>
        </p:nvCxnSpPr>
        <p:spPr>
          <a:xfrm flipV="1">
            <a:off x="3547872" y="4523232"/>
            <a:ext cx="1572768" cy="1042416"/>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sp>
        <p:nvSpPr>
          <p:cNvPr id="13" name="円 12"/>
          <p:cNvSpPr/>
          <p:nvPr/>
        </p:nvSpPr>
        <p:spPr>
          <a:xfrm>
            <a:off x="3043872" y="5058600"/>
            <a:ext cx="1008000" cy="1008000"/>
          </a:xfrm>
          <a:prstGeom prst="pie">
            <a:avLst>
              <a:gd name="adj1" fmla="val 12941201"/>
              <a:gd name="adj2" fmla="val 19491613"/>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mc:AlternateContent xmlns:mc="http://schemas.openxmlformats.org/markup-compatibility/2006" xmlns:a14="http://schemas.microsoft.com/office/drawing/2010/main">
        <mc:Choice Requires="a14">
          <p:sp>
            <p:nvSpPr>
              <p:cNvPr id="14" name="テキスト ボックス 13"/>
              <p:cNvSpPr txBox="1"/>
              <p:nvPr/>
            </p:nvSpPr>
            <p:spPr>
              <a:xfrm>
                <a:off x="489507" y="2295464"/>
                <a:ext cx="6384954" cy="369332"/>
              </a:xfrm>
              <a:prstGeom prst="rect">
                <a:avLst/>
              </a:prstGeom>
              <a:noFill/>
            </p:spPr>
            <p:txBody>
              <a:bodyPr wrap="none" rtlCol="0">
                <a:spAutoFit/>
              </a:bodyPr>
              <a:lstStyle/>
              <a:p>
                <a:pPr marL="285750" indent="-285750" algn="ctr">
                  <a:buFont typeface="Wingdings" panose="05000000000000000000" pitchFamily="2" charset="2"/>
                  <a:buChar char="Ø"/>
                </a:pPr>
                <a:r>
                  <a:rPr lang="ja-JP" altLang="en-US" dirty="0" smtClean="0"/>
                  <a:t>終</a:t>
                </a:r>
                <a:r>
                  <a:rPr lang="ja-JP" altLang="en-US" dirty="0"/>
                  <a:t>状態</a:t>
                </a:r>
                <a:r>
                  <a:rPr lang="ja-JP" altLang="en-US" dirty="0" smtClean="0"/>
                  <a:t>の</a:t>
                </a:r>
                <a:r>
                  <a:rPr lang="en-US" altLang="ja-JP" dirty="0" smtClean="0"/>
                  <a:t>kinematics</a:t>
                </a:r>
                <a:r>
                  <a:rPr lang="ja-JP" altLang="en-US" dirty="0" smtClean="0"/>
                  <a:t>を決めるパラメータは</a:t>
                </a:r>
                <a:r>
                  <a:rPr lang="en-US" altLang="ja-JP" dirty="0" smtClean="0"/>
                  <a:t>4</a:t>
                </a:r>
                <a:r>
                  <a:rPr lang="ja-JP" altLang="en-US" dirty="0" smtClean="0"/>
                  <a:t>つ </a:t>
                </a:r>
                <a:r>
                  <a:rPr lang="en-US" altLang="ja-JP" dirty="0" smtClean="0"/>
                  <a:t>(</a:t>
                </a:r>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𝐸</m:t>
                        </m:r>
                      </m:e>
                      <m:sub>
                        <m:r>
                          <a:rPr lang="en-US" altLang="ja-JP" b="0" i="1" smtClean="0">
                            <a:latin typeface="Cambria Math" panose="02040503050406030204" pitchFamily="18" charset="0"/>
                          </a:rPr>
                          <m:t>1</m:t>
                        </m:r>
                      </m:sub>
                    </m:sSub>
                    <m:r>
                      <a:rPr lang="en-US" altLang="ja-JP" b="0" i="1" smtClean="0">
                        <a:latin typeface="Cambria Math" panose="02040503050406030204" pitchFamily="18" charset="0"/>
                      </a:rPr>
                      <m:t>, </m:t>
                    </m:r>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m:t>
                        </m:r>
                      </m:sub>
                    </m:sSub>
                    <m:r>
                      <a:rPr lang="en-US" altLang="ja-JP" b="0" i="1"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2</m:t>
                        </m:r>
                      </m:sub>
                    </m:sSub>
                    <m:r>
                      <a:rPr lang="en-US" altLang="ja-JP" b="0" i="1"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12</m:t>
                        </m:r>
                      </m:sub>
                    </m:sSub>
                  </m:oMath>
                </a14:m>
                <a:r>
                  <a:rPr lang="en-US" altLang="ja-JP" dirty="0" smtClean="0"/>
                  <a:t>)</a:t>
                </a:r>
                <a:endParaRPr kumimoji="1" lang="ja-JP" altLang="en-US" dirty="0"/>
              </a:p>
            </p:txBody>
          </p:sp>
        </mc:Choice>
        <mc:Fallback xmlns="">
          <p:sp>
            <p:nvSpPr>
              <p:cNvPr id="14" name="テキスト ボックス 13"/>
              <p:cNvSpPr txBox="1">
                <a:spLocks noRot="1" noChangeAspect="1" noMove="1" noResize="1" noEditPoints="1" noAdjustHandles="1" noChangeArrowheads="1" noChangeShapeType="1" noTextEdit="1"/>
              </p:cNvSpPr>
              <p:nvPr/>
            </p:nvSpPr>
            <p:spPr>
              <a:xfrm>
                <a:off x="489507" y="2295464"/>
                <a:ext cx="6384954" cy="369332"/>
              </a:xfrm>
              <a:prstGeom prst="rect">
                <a:avLst/>
              </a:prstGeom>
              <a:blipFill>
                <a:blip r:embed="rId4"/>
                <a:stretch>
                  <a:fillRect l="-191" t="-13333" r="-286" b="-28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5" name="テキスト ボックス 14"/>
              <p:cNvSpPr txBox="1"/>
              <p:nvPr/>
            </p:nvSpPr>
            <p:spPr>
              <a:xfrm>
                <a:off x="7031569" y="2436771"/>
                <a:ext cx="1940211" cy="369332"/>
              </a:xfrm>
              <a:prstGeom prst="rect">
                <a:avLst/>
              </a:prstGeom>
              <a:noFill/>
            </p:spPr>
            <p:txBody>
              <a:bodyPr wrap="none" rtlCol="0">
                <a:spAutoFit/>
              </a:bodyPr>
              <a:lstStyle/>
              <a:p>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m:t>
                        </m:r>
                      </m:sub>
                    </m:sSub>
                  </m:oMath>
                </a14:m>
                <a:r>
                  <a:rPr lang="en-US" altLang="ja-JP" dirty="0" smtClean="0"/>
                  <a:t> : </a:t>
                </a:r>
                <a14:m>
                  <m:oMath xmlns:m="http://schemas.openxmlformats.org/officeDocument/2006/math">
                    <m:r>
                      <a:rPr lang="en-US" altLang="ja-JP" i="1" smtClean="0">
                        <a:latin typeface="Cambria Math" panose="02040503050406030204" pitchFamily="18" charset="0"/>
                      </a:rPr>
                      <m:t>𝑃</m:t>
                    </m:r>
                    <m:r>
                      <a:rPr lang="en-US" altLang="ja-JP" b="0" i="0"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i="1" smtClean="0">
                            <a:latin typeface="Cambria Math" panose="02040503050406030204" pitchFamily="18" charset="0"/>
                          </a:rPr>
                          <m:t>𝑝</m:t>
                        </m:r>
                      </m:e>
                      <m:sub>
                        <m:r>
                          <a:rPr lang="en-US" altLang="ja-JP" b="0" i="1" smtClean="0">
                            <a:latin typeface="Cambria Math" panose="02040503050406030204" pitchFamily="18" charset="0"/>
                          </a:rPr>
                          <m:t>1</m:t>
                        </m:r>
                      </m:sub>
                    </m:sSub>
                  </m:oMath>
                </a14:m>
                <a:r>
                  <a:rPr lang="ja-JP" altLang="en-US" dirty="0" smtClean="0"/>
                  <a:t>の角度</a:t>
                </a:r>
                <a:endParaRPr kumimoji="1" lang="ja-JP" altLang="en-US" dirty="0"/>
              </a:p>
            </p:txBody>
          </p:sp>
        </mc:Choice>
        <mc:Fallback xmlns="">
          <p:sp>
            <p:nvSpPr>
              <p:cNvPr id="15" name="テキスト ボックス 14"/>
              <p:cNvSpPr txBox="1">
                <a:spLocks noRot="1" noChangeAspect="1" noMove="1" noResize="1" noEditPoints="1" noAdjustHandles="1" noChangeArrowheads="1" noChangeShapeType="1" noTextEdit="1"/>
              </p:cNvSpPr>
              <p:nvPr/>
            </p:nvSpPr>
            <p:spPr>
              <a:xfrm>
                <a:off x="7031569" y="2436771"/>
                <a:ext cx="1940211" cy="369332"/>
              </a:xfrm>
              <a:prstGeom prst="rect">
                <a:avLst/>
              </a:prstGeom>
              <a:blipFill>
                <a:blip r:embed="rId5"/>
                <a:stretch>
                  <a:fillRect t="-13333" r="-1881" b="-28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6" name="テキスト ボックス 15"/>
              <p:cNvSpPr txBox="1"/>
              <p:nvPr/>
            </p:nvSpPr>
            <p:spPr>
              <a:xfrm>
                <a:off x="7031569" y="2785970"/>
                <a:ext cx="1258358" cy="369332"/>
              </a:xfrm>
              <a:prstGeom prst="rect">
                <a:avLst/>
              </a:prstGeom>
              <a:noFill/>
            </p:spPr>
            <p:txBody>
              <a:bodyPr wrap="none" rtlCol="0">
                <a:spAutoFit/>
              </a:bodyPr>
              <a:lstStyle/>
              <a:p>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2</m:t>
                        </m:r>
                      </m:sub>
                    </m:sSub>
                  </m:oMath>
                </a14:m>
                <a:r>
                  <a:rPr lang="en-US" altLang="ja-JP" dirty="0" smtClean="0"/>
                  <a:t> : </a:t>
                </a:r>
                <a14:m>
                  <m:oMath xmlns:m="http://schemas.openxmlformats.org/officeDocument/2006/math">
                    <m:r>
                      <a:rPr lang="en-US" altLang="ja-JP" i="1" smtClean="0">
                        <a:latin typeface="Cambria Math" panose="02040503050406030204" pitchFamily="18" charset="0"/>
                      </a:rPr>
                      <m:t>𝑃</m:t>
                    </m:r>
                    <m:r>
                      <a:rPr lang="en-US" altLang="ja-JP" b="0" i="0"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i="1" smtClean="0">
                            <a:latin typeface="Cambria Math" panose="02040503050406030204" pitchFamily="18" charset="0"/>
                          </a:rPr>
                          <m:t>𝑝</m:t>
                        </m:r>
                      </m:e>
                      <m:sub>
                        <m:r>
                          <a:rPr lang="en-US" altLang="ja-JP" b="0" i="1" smtClean="0">
                            <a:latin typeface="Cambria Math" panose="02040503050406030204" pitchFamily="18" charset="0"/>
                          </a:rPr>
                          <m:t>2</m:t>
                        </m:r>
                      </m:sub>
                    </m:sSub>
                  </m:oMath>
                </a14:m>
                <a:endParaRPr kumimoji="1" lang="ja-JP" altLang="en-US" dirty="0"/>
              </a:p>
            </p:txBody>
          </p:sp>
        </mc:Choice>
        <mc:Fallback xmlns="">
          <p:sp>
            <p:nvSpPr>
              <p:cNvPr id="16" name="テキスト ボックス 15"/>
              <p:cNvSpPr txBox="1">
                <a:spLocks noRot="1" noChangeAspect="1" noMove="1" noResize="1" noEditPoints="1" noAdjustHandles="1" noChangeArrowheads="1" noChangeShapeType="1" noTextEdit="1"/>
              </p:cNvSpPr>
              <p:nvPr/>
            </p:nvSpPr>
            <p:spPr>
              <a:xfrm>
                <a:off x="7031569" y="2785970"/>
                <a:ext cx="1258358" cy="369332"/>
              </a:xfrm>
              <a:prstGeom prst="rect">
                <a:avLst/>
              </a:prstGeom>
              <a:blipFill>
                <a:blip r:embed="rId6"/>
                <a:stretch>
                  <a:fillRect t="-8197" b="-2459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7" name="テキスト ボックス 16"/>
              <p:cNvSpPr txBox="1"/>
              <p:nvPr/>
            </p:nvSpPr>
            <p:spPr>
              <a:xfrm>
                <a:off x="6935421" y="3110386"/>
                <a:ext cx="1425455" cy="369332"/>
              </a:xfrm>
              <a:prstGeom prst="rect">
                <a:avLst/>
              </a:prstGeom>
              <a:noFill/>
            </p:spPr>
            <p:txBody>
              <a:bodyPr wrap="none" rtlCol="0">
                <a:spAutoFit/>
              </a:bodyPr>
              <a:lstStyle/>
              <a:p>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12</m:t>
                        </m:r>
                      </m:sub>
                    </m:sSub>
                  </m:oMath>
                </a14:m>
                <a:r>
                  <a:rPr lang="en-US" altLang="ja-JP" dirty="0" smtClean="0"/>
                  <a:t> : </a:t>
                </a:r>
                <a14:m>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𝑝</m:t>
                        </m:r>
                      </m:e>
                      <m:sub>
                        <m:r>
                          <a:rPr lang="en-US" altLang="ja-JP" b="0" i="0" smtClean="0">
                            <a:latin typeface="Cambria Math" panose="02040503050406030204" pitchFamily="18" charset="0"/>
                          </a:rPr>
                          <m:t>1</m:t>
                        </m:r>
                      </m:sub>
                    </m:sSub>
                    <m:r>
                      <a:rPr lang="en-US" altLang="ja-JP" b="0" i="0" smtClean="0">
                        <a:latin typeface="Cambria Math" panose="02040503050406030204" pitchFamily="18" charset="0"/>
                      </a:rPr>
                      <m:t>−</m:t>
                    </m:r>
                    <m:sSub>
                      <m:sSubPr>
                        <m:ctrlPr>
                          <a:rPr lang="en-US" altLang="ja-JP" b="0" i="1" smtClean="0">
                            <a:latin typeface="Cambria Math" panose="02040503050406030204" pitchFamily="18" charset="0"/>
                          </a:rPr>
                        </m:ctrlPr>
                      </m:sSubPr>
                      <m:e>
                        <m:r>
                          <a:rPr lang="en-US" altLang="ja-JP" i="1" smtClean="0">
                            <a:latin typeface="Cambria Math" panose="02040503050406030204" pitchFamily="18" charset="0"/>
                          </a:rPr>
                          <m:t>𝑝</m:t>
                        </m:r>
                      </m:e>
                      <m:sub>
                        <m:r>
                          <a:rPr lang="en-US" altLang="ja-JP" b="0" i="1" smtClean="0">
                            <a:latin typeface="Cambria Math" panose="02040503050406030204" pitchFamily="18" charset="0"/>
                          </a:rPr>
                          <m:t>2</m:t>
                        </m:r>
                      </m:sub>
                    </m:sSub>
                  </m:oMath>
                </a14:m>
                <a:endParaRPr kumimoji="1" lang="ja-JP" altLang="en-US" dirty="0"/>
              </a:p>
            </p:txBody>
          </p:sp>
        </mc:Choice>
        <mc:Fallback xmlns="">
          <p:sp>
            <p:nvSpPr>
              <p:cNvPr id="17" name="テキスト ボックス 16"/>
              <p:cNvSpPr txBox="1">
                <a:spLocks noRot="1" noChangeAspect="1" noMove="1" noResize="1" noEditPoints="1" noAdjustHandles="1" noChangeArrowheads="1" noChangeShapeType="1" noTextEdit="1"/>
              </p:cNvSpPr>
              <p:nvPr/>
            </p:nvSpPr>
            <p:spPr>
              <a:xfrm>
                <a:off x="6935421" y="3110386"/>
                <a:ext cx="1425455" cy="369332"/>
              </a:xfrm>
              <a:prstGeom prst="rect">
                <a:avLst/>
              </a:prstGeom>
              <a:blipFill>
                <a:blip r:embed="rId7"/>
                <a:stretch>
                  <a:fillRect t="-8197" b="-24590"/>
                </a:stretch>
              </a:blipFill>
            </p:spPr>
            <p:txBody>
              <a:bodyPr/>
              <a:lstStyle/>
              <a:p>
                <a:r>
                  <a:rPr lang="ja-JP" altLang="en-US">
                    <a:noFill/>
                  </a:rPr>
                  <a:t> </a:t>
                </a:r>
              </a:p>
            </p:txBody>
          </p:sp>
        </mc:Fallback>
      </mc:AlternateContent>
      <p:sp>
        <p:nvSpPr>
          <p:cNvPr id="18" name="テキスト ボックス 17"/>
          <p:cNvSpPr txBox="1"/>
          <p:nvPr/>
        </p:nvSpPr>
        <p:spPr>
          <a:xfrm>
            <a:off x="3058043" y="2859868"/>
            <a:ext cx="2465739" cy="369332"/>
          </a:xfrm>
          <a:prstGeom prst="rect">
            <a:avLst/>
          </a:prstGeom>
          <a:noFill/>
        </p:spPr>
        <p:txBody>
          <a:bodyPr wrap="none" rtlCol="0">
            <a:spAutoFit/>
          </a:bodyPr>
          <a:lstStyle/>
          <a:p>
            <a:pPr algn="ctr"/>
            <a:r>
              <a:rPr kumimoji="1" lang="en-US" altLang="ja-JP" dirty="0" smtClean="0"/>
              <a:t>2</a:t>
            </a:r>
            <a:r>
              <a:rPr kumimoji="1" lang="ja-JP" altLang="en-US" dirty="0" smtClean="0"/>
              <a:t>つを固定して図を作成</a:t>
            </a:r>
            <a:endParaRPr kumimoji="1" lang="ja-JP" altLang="en-US" dirty="0"/>
          </a:p>
        </p:txBody>
      </p:sp>
      <p:sp>
        <p:nvSpPr>
          <p:cNvPr id="19" name="下矢印 18"/>
          <p:cNvSpPr/>
          <p:nvPr/>
        </p:nvSpPr>
        <p:spPr>
          <a:xfrm>
            <a:off x="2278395" y="2785970"/>
            <a:ext cx="483093" cy="56440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20" name="正方形/長方形 19"/>
              <p:cNvSpPr/>
              <p:nvPr/>
            </p:nvSpPr>
            <p:spPr>
              <a:xfrm>
                <a:off x="659972" y="5866545"/>
                <a:ext cx="7923964" cy="43973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000" b="0" i="1" smtClean="0">
                          <a:latin typeface="Cambria Math" panose="02040503050406030204" pitchFamily="18" charset="0"/>
                        </a:rPr>
                        <m:t>𝐴𝑠𝑦𝑚</m:t>
                      </m:r>
                      <m:r>
                        <a:rPr lang="en-US" altLang="ja-JP" sz="2000" b="0" i="1" smtClean="0">
                          <a:latin typeface="Cambria Math" panose="02040503050406030204" pitchFamily="18" charset="0"/>
                        </a:rPr>
                        <m:t>. =</m:t>
                      </m:r>
                      <m:d>
                        <m:dPr>
                          <m:begChr m:val="["/>
                          <m:endChr m:val="]"/>
                          <m:ctrlPr>
                            <a:rPr lang="en-US" altLang="ja-JP" sz="2000" b="0" i="1" smtClean="0">
                              <a:latin typeface="Cambria Math" panose="02040503050406030204" pitchFamily="18" charset="0"/>
                            </a:rPr>
                          </m:ctrlPr>
                        </m:dPr>
                        <m:e>
                          <m:r>
                            <a:rPr lang="en-US" altLang="ja-JP" sz="2000" i="1" smtClean="0">
                              <a:latin typeface="Cambria Math" panose="02040503050406030204" pitchFamily="18" charset="0"/>
                            </a:rPr>
                            <m:t>𝐹</m:t>
                          </m:r>
                          <m:d>
                            <m:dPr>
                              <m:ctrlPr>
                                <a:rPr lang="en-US" altLang="ja-JP" sz="2000" i="1">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1</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2</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r>
                            <a:rPr lang="en-US" altLang="ja-JP" sz="2000" i="1">
                              <a:latin typeface="Cambria Math" panose="02040503050406030204" pitchFamily="18" charset="0"/>
                            </a:rPr>
                            <m:t>+</m:t>
                          </m:r>
                          <m:r>
                            <a:rPr lang="en-US" altLang="ja-JP" sz="2000" i="1">
                              <a:latin typeface="Cambria Math" panose="02040503050406030204" pitchFamily="18" charset="0"/>
                            </a:rPr>
                            <m:t>𝐹</m:t>
                          </m:r>
                          <m:d>
                            <m:dPr>
                              <m:ctrlPr>
                                <a:rPr lang="en-US" altLang="ja-JP" sz="2000" i="1">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2</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𝐸</m:t>
                                  </m:r>
                                </m:e>
                                <m:sub>
                                  <m:r>
                                    <a:rPr lang="en-US" altLang="ja-JP" sz="2000" i="1">
                                      <a:latin typeface="Cambria Math" panose="02040503050406030204" pitchFamily="18" charset="0"/>
                                    </a:rPr>
                                    <m:t>1</m:t>
                                  </m:r>
                                </m:sub>
                              </m:sSub>
                              <m:r>
                                <a:rPr lang="en-US" altLang="ja-JP" sz="2000" i="1">
                                  <a:latin typeface="Cambria Math" panose="02040503050406030204" pitchFamily="18" charset="0"/>
                                </a:rPr>
                                <m:t>,</m:t>
                              </m:r>
                              <m:sSub>
                                <m:sSubPr>
                                  <m:ctrlPr>
                                    <a:rPr lang="en-US" altLang="ja-JP" sz="2000" i="1">
                                      <a:latin typeface="Cambria Math" panose="02040503050406030204" pitchFamily="18" charset="0"/>
                                    </a:rPr>
                                  </m:ctrlPr>
                                </m:sSubPr>
                                <m:e>
                                  <m:r>
                                    <m:rPr>
                                      <m:sty m:val="p"/>
                                    </m:rPr>
                                    <a:rPr lang="en-US" altLang="ja-JP" sz="2000">
                                      <a:latin typeface="Cambria Math" panose="02040503050406030204" pitchFamily="18" charset="0"/>
                                    </a:rPr>
                                    <m:t>c</m:t>
                                  </m:r>
                                </m:e>
                                <m:sub>
                                  <m:r>
                                    <a:rPr lang="en-US" altLang="ja-JP" sz="2000">
                                      <a:latin typeface="Cambria Math" panose="02040503050406030204" pitchFamily="18" charset="0"/>
                                    </a:rPr>
                                    <m:t>12</m:t>
                                  </m:r>
                                </m:sub>
                              </m:sSub>
                            </m:e>
                          </m:d>
                        </m:e>
                      </m:d>
                      <m:r>
                        <m:rPr>
                          <m:sty m:val="p"/>
                        </m:rPr>
                        <a:rPr lang="en-US" altLang="ja-JP" sz="2000" b="0" i="0" smtClean="0">
                          <a:latin typeface="Cambria Math" panose="02040503050406030204" pitchFamily="18" charset="0"/>
                        </a:rPr>
                        <m:t>cos</m:t>
                      </m:r>
                      <m:d>
                        <m:dPr>
                          <m:ctrlPr>
                            <a:rPr lang="en-US" altLang="ja-JP" sz="2000" b="0" i="1" smtClean="0">
                              <a:latin typeface="Cambria Math" panose="02040503050406030204" pitchFamily="18" charset="0"/>
                            </a:rPr>
                          </m:ctrlPr>
                        </m:dPr>
                        <m:e>
                          <m:sSub>
                            <m:sSubPr>
                              <m:ctrlPr>
                                <a:rPr lang="en-US" altLang="ja-JP" sz="2000" i="1">
                                  <a:latin typeface="Cambria Math" panose="02040503050406030204" pitchFamily="18" charset="0"/>
                                </a:rPr>
                              </m:ctrlPr>
                            </m:sSubPr>
                            <m:e>
                              <m:r>
                                <a:rPr lang="en-US" altLang="ja-JP" sz="2000" i="1">
                                  <a:latin typeface="Cambria Math" panose="02040503050406030204" pitchFamily="18" charset="0"/>
                                </a:rPr>
                                <m:t>𝜃</m:t>
                              </m:r>
                            </m:e>
                            <m:sub>
                              <m:r>
                                <a:rPr lang="en-US" altLang="ja-JP" sz="2000" i="1">
                                  <a:latin typeface="Cambria Math" panose="02040503050406030204" pitchFamily="18" charset="0"/>
                                </a:rPr>
                                <m:t>12</m:t>
                              </m:r>
                            </m:sub>
                          </m:sSub>
                          <m:r>
                            <a:rPr lang="en-US" altLang="ja-JP" sz="2000" b="0" i="1" smtClean="0">
                              <a:latin typeface="Cambria Math" panose="02040503050406030204" pitchFamily="18" charset="0"/>
                            </a:rPr>
                            <m:t>/2</m:t>
                          </m:r>
                        </m:e>
                      </m:d>
                      <m:r>
                        <a:rPr lang="en-US" altLang="ja-JP" sz="2000" b="0" i="1" smtClean="0">
                          <a:latin typeface="Cambria Math" panose="02040503050406030204" pitchFamily="18" charset="0"/>
                        </a:rPr>
                        <m:t>  </m:t>
                      </m:r>
                      <m:d>
                        <m:dPr>
                          <m:ctrlPr>
                            <a:rPr lang="en-US" altLang="ja-JP" sz="2000" b="0" i="1" smtClean="0">
                              <a:latin typeface="Cambria Math" panose="02040503050406030204" pitchFamily="18" charset="0"/>
                            </a:rPr>
                          </m:ctrlPr>
                        </m:dPr>
                        <m:e>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𝐹</m:t>
                              </m:r>
                            </m:e>
                            <m:sub>
                              <m:r>
                                <a:rPr lang="en-US" altLang="ja-JP" sz="2000" b="0" i="1" smtClean="0">
                                  <a:latin typeface="Cambria Math" panose="02040503050406030204" pitchFamily="18" charset="0"/>
                                </a:rPr>
                                <m:t>𝑆</m:t>
                              </m:r>
                            </m:sub>
                          </m:sSub>
                          <m:d>
                            <m:dPr>
                              <m:ctrlPr>
                                <a:rPr lang="en-US" altLang="ja-JP" sz="2000" b="0" i="1" smtClean="0">
                                  <a:latin typeface="Cambria Math" panose="02040503050406030204" pitchFamily="18" charset="0"/>
                                </a:rPr>
                              </m:ctrlPr>
                            </m:dPr>
                            <m:e>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𝐸</m:t>
                                  </m:r>
                                </m:e>
                                <m:sub>
                                  <m:r>
                                    <a:rPr lang="en-US" altLang="ja-JP" sz="2000" b="0" i="1" smtClean="0">
                                      <a:latin typeface="Cambria Math" panose="02040503050406030204" pitchFamily="18" charset="0"/>
                                    </a:rPr>
                                    <m:t>1</m:t>
                                  </m:r>
                                </m:sub>
                              </m:sSub>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𝐸</m:t>
                                  </m:r>
                                </m:e>
                                <m:sub>
                                  <m:r>
                                    <a:rPr lang="en-US" altLang="ja-JP" sz="2000" b="0" i="1" smtClean="0">
                                      <a:latin typeface="Cambria Math" panose="02040503050406030204" pitchFamily="18" charset="0"/>
                                    </a:rPr>
                                    <m:t>2</m:t>
                                  </m:r>
                                </m:sub>
                              </m:sSub>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𝑐</m:t>
                                  </m:r>
                                </m:e>
                                <m:sub>
                                  <m:r>
                                    <a:rPr lang="en-US" altLang="ja-JP" sz="2000" b="0" i="1" smtClean="0">
                                      <a:latin typeface="Cambria Math" panose="02040503050406030204" pitchFamily="18" charset="0"/>
                                    </a:rPr>
                                    <m:t>12</m:t>
                                  </m:r>
                                </m:sub>
                              </m:sSub>
                            </m:e>
                          </m:d>
                        </m:e>
                      </m:d>
                    </m:oMath>
                  </m:oMathPara>
                </a14:m>
                <a:endParaRPr lang="ja-JP" altLang="en-US" sz="2000" dirty="0"/>
              </a:p>
            </p:txBody>
          </p:sp>
        </mc:Choice>
        <mc:Fallback xmlns="">
          <p:sp>
            <p:nvSpPr>
              <p:cNvPr id="20" name="正方形/長方形 19"/>
              <p:cNvSpPr>
                <a:spLocks noRot="1" noChangeAspect="1" noMove="1" noResize="1" noEditPoints="1" noAdjustHandles="1" noChangeArrowheads="1" noChangeShapeType="1" noTextEdit="1"/>
              </p:cNvSpPr>
              <p:nvPr/>
            </p:nvSpPr>
            <p:spPr>
              <a:xfrm>
                <a:off x="659972" y="5866545"/>
                <a:ext cx="7923964" cy="439736"/>
              </a:xfrm>
              <a:prstGeom prst="rect">
                <a:avLst/>
              </a:prstGeom>
              <a:blipFill>
                <a:blip r:embed="rId8"/>
                <a:stretch>
                  <a:fillRect b="-9722"/>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1" name="テキスト ボックス 20"/>
              <p:cNvSpPr txBox="1"/>
              <p:nvPr/>
            </p:nvSpPr>
            <p:spPr>
              <a:xfrm>
                <a:off x="3576366" y="4732518"/>
                <a:ext cx="570284"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ja-JP" b="0" i="1" smtClean="0">
                              <a:latin typeface="Cambria Math" panose="02040503050406030204" pitchFamily="18" charset="0"/>
                            </a:rPr>
                          </m:ctrlPr>
                        </m:sSubPr>
                        <m:e>
                          <m:r>
                            <a:rPr lang="en-US" altLang="ja-JP" b="0" i="1" smtClean="0">
                              <a:latin typeface="Cambria Math" panose="02040503050406030204" pitchFamily="18" charset="0"/>
                            </a:rPr>
                            <m:t>𝜃</m:t>
                          </m:r>
                        </m:e>
                        <m:sub>
                          <m:r>
                            <a:rPr lang="en-US" altLang="ja-JP" b="0" i="1" smtClean="0">
                              <a:latin typeface="Cambria Math" panose="02040503050406030204" pitchFamily="18" charset="0"/>
                            </a:rPr>
                            <m:t>12</m:t>
                          </m:r>
                        </m:sub>
                      </m:sSub>
                    </m:oMath>
                  </m:oMathPara>
                </a14:m>
                <a:endParaRPr kumimoji="1" lang="ja-JP" altLang="en-US" dirty="0"/>
              </a:p>
            </p:txBody>
          </p:sp>
        </mc:Choice>
        <mc:Fallback xmlns="">
          <p:sp>
            <p:nvSpPr>
              <p:cNvPr id="21" name="テキスト ボックス 20"/>
              <p:cNvSpPr txBox="1">
                <a:spLocks noRot="1" noChangeAspect="1" noMove="1" noResize="1" noEditPoints="1" noAdjustHandles="1" noChangeArrowheads="1" noChangeShapeType="1" noTextEdit="1"/>
              </p:cNvSpPr>
              <p:nvPr/>
            </p:nvSpPr>
            <p:spPr>
              <a:xfrm>
                <a:off x="3576366" y="4732518"/>
                <a:ext cx="570284" cy="369332"/>
              </a:xfrm>
              <a:prstGeom prst="rect">
                <a:avLst/>
              </a:prstGeom>
              <a:blipFill>
                <a:blip r:embed="rId9"/>
                <a:stretch>
                  <a:fillRect/>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552008997"/>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 name="正方形/長方形 9"/>
              <p:cNvSpPr/>
              <p:nvPr/>
            </p:nvSpPr>
            <p:spPr>
              <a:xfrm>
                <a:off x="3221058" y="190186"/>
                <a:ext cx="2702022" cy="584775"/>
              </a:xfrm>
              <a:prstGeom prst="rect">
                <a:avLst/>
              </a:prstGeom>
            </p:spPr>
            <p:txBody>
              <a:bodyPr wrap="none">
                <a:spAutoFit/>
              </a:bodyPr>
              <a:lstStyle/>
              <a:p>
                <a:pPr/>
                <a14:m>
                  <m:oMathPara xmlns:m="http://schemas.openxmlformats.org/officeDocument/2006/math">
                    <m:oMathParaPr>
                      <m:jc m:val="center"/>
                    </m:oMathParaPr>
                    <m:oMath xmlns:m="http://schemas.openxmlformats.org/officeDocument/2006/math">
                      <m:sSub>
                        <m:sSubPr>
                          <m:ctrlPr>
                            <a:rPr lang="en-US" altLang="ja-JP" sz="3200" i="1">
                              <a:latin typeface="Cambria Math" panose="02040503050406030204" pitchFamily="18" charset="0"/>
                            </a:rPr>
                          </m:ctrlPr>
                        </m:sSubPr>
                        <m:e>
                          <m:r>
                            <a:rPr lang="en-US" altLang="ja-JP" sz="3200" i="1">
                              <a:latin typeface="Cambria Math" panose="02040503050406030204" pitchFamily="18" charset="0"/>
                            </a:rPr>
                            <m:t>𝐹</m:t>
                          </m:r>
                        </m:e>
                        <m:sub>
                          <m:r>
                            <a:rPr lang="en-US" altLang="ja-JP" sz="3200" i="1">
                              <a:latin typeface="Cambria Math" panose="02040503050406030204" pitchFamily="18" charset="0"/>
                            </a:rPr>
                            <m:t>𝑆</m:t>
                          </m:r>
                        </m:sub>
                      </m:sSub>
                      <m:d>
                        <m:dPr>
                          <m:ctrlPr>
                            <a:rPr lang="en-US" altLang="ja-JP" sz="3200" i="1">
                              <a:latin typeface="Cambria Math" panose="02040503050406030204" pitchFamily="18" charset="0"/>
                            </a:rPr>
                          </m:ctrlPr>
                        </m:dPr>
                        <m:e>
                          <m:sSub>
                            <m:sSubPr>
                              <m:ctrlPr>
                                <a:rPr lang="en-US" altLang="ja-JP" sz="3200" i="1">
                                  <a:latin typeface="Cambria Math" panose="02040503050406030204" pitchFamily="18" charset="0"/>
                                </a:rPr>
                              </m:ctrlPr>
                            </m:sSubPr>
                            <m:e>
                              <m:r>
                                <a:rPr lang="en-US" altLang="ja-JP" sz="3200" i="1">
                                  <a:latin typeface="Cambria Math" panose="02040503050406030204" pitchFamily="18" charset="0"/>
                                </a:rPr>
                                <m:t>𝐸</m:t>
                              </m:r>
                            </m:e>
                            <m:sub>
                              <m:r>
                                <a:rPr lang="en-US" altLang="ja-JP" sz="3200" i="1">
                                  <a:latin typeface="Cambria Math" panose="02040503050406030204" pitchFamily="18" charset="0"/>
                                </a:rPr>
                                <m:t>1</m:t>
                              </m:r>
                            </m:sub>
                          </m:sSub>
                          <m:r>
                            <a:rPr lang="en-US" altLang="ja-JP" sz="3200" i="1">
                              <a:latin typeface="Cambria Math" panose="02040503050406030204" pitchFamily="18" charset="0"/>
                            </a:rPr>
                            <m:t>,</m:t>
                          </m:r>
                          <m:sSub>
                            <m:sSubPr>
                              <m:ctrlPr>
                                <a:rPr lang="en-US" altLang="ja-JP" sz="3200" i="1">
                                  <a:latin typeface="Cambria Math" panose="02040503050406030204" pitchFamily="18" charset="0"/>
                                </a:rPr>
                              </m:ctrlPr>
                            </m:sSubPr>
                            <m:e>
                              <m:r>
                                <a:rPr lang="en-US" altLang="ja-JP" sz="3200" i="1">
                                  <a:latin typeface="Cambria Math" panose="02040503050406030204" pitchFamily="18" charset="0"/>
                                </a:rPr>
                                <m:t>𝐸</m:t>
                              </m:r>
                            </m:e>
                            <m:sub>
                              <m:r>
                                <a:rPr lang="en-US" altLang="ja-JP" sz="3200" i="1">
                                  <a:latin typeface="Cambria Math" panose="02040503050406030204" pitchFamily="18" charset="0"/>
                                </a:rPr>
                                <m:t>2</m:t>
                              </m:r>
                            </m:sub>
                          </m:sSub>
                          <m:r>
                            <a:rPr lang="en-US" altLang="ja-JP" sz="3200" i="1">
                              <a:latin typeface="Cambria Math" panose="02040503050406030204" pitchFamily="18" charset="0"/>
                            </a:rPr>
                            <m:t>,</m:t>
                          </m:r>
                          <m:sSub>
                            <m:sSubPr>
                              <m:ctrlPr>
                                <a:rPr lang="en-US" altLang="ja-JP" sz="3200" i="1">
                                  <a:latin typeface="Cambria Math" panose="02040503050406030204" pitchFamily="18" charset="0"/>
                                </a:rPr>
                              </m:ctrlPr>
                            </m:sSubPr>
                            <m:e>
                              <m:r>
                                <m:rPr>
                                  <m:sty m:val="p"/>
                                </m:rPr>
                                <a:rPr lang="en-US" altLang="ja-JP" sz="3200">
                                  <a:latin typeface="Cambria Math" panose="02040503050406030204" pitchFamily="18" charset="0"/>
                                </a:rPr>
                                <m:t>c</m:t>
                              </m:r>
                            </m:e>
                            <m:sub>
                              <m:r>
                                <a:rPr lang="en-US" altLang="ja-JP" sz="3200">
                                  <a:latin typeface="Cambria Math" panose="02040503050406030204" pitchFamily="18" charset="0"/>
                                </a:rPr>
                                <m:t>12</m:t>
                              </m:r>
                            </m:sub>
                          </m:sSub>
                        </m:e>
                      </m:d>
                    </m:oMath>
                  </m:oMathPara>
                </a14:m>
                <a:endParaRPr lang="ja-JP" altLang="en-US" sz="3200" dirty="0"/>
              </a:p>
            </p:txBody>
          </p:sp>
        </mc:Choice>
        <mc:Fallback xmlns="">
          <p:sp>
            <p:nvSpPr>
              <p:cNvPr id="10" name="正方形/長方形 9"/>
              <p:cNvSpPr>
                <a:spLocks noRot="1" noChangeAspect="1" noMove="1" noResize="1" noEditPoints="1" noAdjustHandles="1" noChangeArrowheads="1" noChangeShapeType="1" noTextEdit="1"/>
              </p:cNvSpPr>
              <p:nvPr/>
            </p:nvSpPr>
            <p:spPr>
              <a:xfrm>
                <a:off x="3221058" y="190186"/>
                <a:ext cx="2702022" cy="584775"/>
              </a:xfrm>
              <a:prstGeom prst="rect">
                <a:avLst/>
              </a:prstGeom>
              <a:blipFill>
                <a:blip r:embed="rId2"/>
                <a:stretch>
                  <a:fillRect/>
                </a:stretch>
              </a:blipFill>
            </p:spPr>
            <p:txBody>
              <a:bodyPr/>
              <a:lstStyle/>
              <a:p>
                <a:r>
                  <a:rPr lang="ja-JP" altLang="en-US">
                    <a:noFill/>
                  </a:rPr>
                  <a:t> </a:t>
                </a:r>
              </a:p>
            </p:txBody>
          </p:sp>
        </mc:Fallback>
      </mc:AlternateContent>
      <p:pic>
        <p:nvPicPr>
          <p:cNvPr id="16" name="図 15"/>
          <p:cNvPicPr>
            <a:picLocks noChangeAspect="1"/>
          </p:cNvPicPr>
          <p:nvPr/>
        </p:nvPicPr>
        <p:blipFill>
          <a:blip r:embed="rId3"/>
          <a:stretch>
            <a:fillRect/>
          </a:stretch>
        </p:blipFill>
        <p:spPr>
          <a:xfrm>
            <a:off x="148809" y="1022890"/>
            <a:ext cx="4173975" cy="2437065"/>
          </a:xfrm>
          <a:prstGeom prst="rect">
            <a:avLst/>
          </a:prstGeom>
        </p:spPr>
      </p:pic>
      <mc:AlternateContent xmlns:mc="http://schemas.openxmlformats.org/markup-compatibility/2006" xmlns:a14="http://schemas.microsoft.com/office/drawing/2010/main">
        <mc:Choice Requires="a14">
          <p:sp>
            <p:nvSpPr>
              <p:cNvPr id="7" name="テキスト ボックス 6"/>
              <p:cNvSpPr txBox="1"/>
              <p:nvPr/>
            </p:nvSpPr>
            <p:spPr>
              <a:xfrm>
                <a:off x="857324" y="852463"/>
                <a:ext cx="397480"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𝑔</m:t>
                          </m:r>
                        </m:e>
                        <m:sub>
                          <m:r>
                            <a:rPr kumimoji="1" lang="en-US" altLang="ja-JP" sz="2400" b="0" i="1" smtClean="0">
                              <a:latin typeface="Cambria Math" panose="02040503050406030204" pitchFamily="18" charset="0"/>
                            </a:rPr>
                            <m:t>1</m:t>
                          </m:r>
                        </m:sub>
                      </m:sSub>
                    </m:oMath>
                  </m:oMathPara>
                </a14:m>
                <a:endParaRPr kumimoji="1" lang="ja-JP" altLang="en-US" sz="2400" dirty="0"/>
              </a:p>
            </p:txBody>
          </p:sp>
        </mc:Choice>
        <mc:Fallback xmlns="">
          <p:sp>
            <p:nvSpPr>
              <p:cNvPr id="7" name="テキスト ボックス 6"/>
              <p:cNvSpPr txBox="1">
                <a:spLocks noRot="1" noChangeAspect="1" noMove="1" noResize="1" noEditPoints="1" noAdjustHandles="1" noChangeArrowheads="1" noChangeShapeType="1" noTextEdit="1"/>
              </p:cNvSpPr>
              <p:nvPr/>
            </p:nvSpPr>
            <p:spPr>
              <a:xfrm>
                <a:off x="857324" y="852463"/>
                <a:ext cx="397480" cy="369332"/>
              </a:xfrm>
              <a:prstGeom prst="rect">
                <a:avLst/>
              </a:prstGeom>
              <a:blipFill>
                <a:blip r:embed="rId4"/>
                <a:stretch>
                  <a:fillRect l="-16923" r="-4615" b="-30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9" name="テキスト ボックス 8"/>
              <p:cNvSpPr txBox="1"/>
              <p:nvPr/>
            </p:nvSpPr>
            <p:spPr>
              <a:xfrm>
                <a:off x="5333154" y="3795261"/>
                <a:ext cx="44755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𝐴</m:t>
                          </m:r>
                        </m:e>
                        <m:sub>
                          <m:r>
                            <a:rPr kumimoji="1" lang="en-US" altLang="ja-JP" sz="2400" b="0" i="1" smtClean="0">
                              <a:latin typeface="Cambria Math" panose="02040503050406030204" pitchFamily="18" charset="0"/>
                            </a:rPr>
                            <m:t>𝑅</m:t>
                          </m:r>
                        </m:sub>
                      </m:sSub>
                    </m:oMath>
                  </m:oMathPara>
                </a14:m>
                <a:endParaRPr kumimoji="1" lang="ja-JP" altLang="en-US" sz="2400" dirty="0"/>
              </a:p>
            </p:txBody>
          </p:sp>
        </mc:Choice>
        <mc:Fallback xmlns="">
          <p:sp>
            <p:nvSpPr>
              <p:cNvPr id="9" name="テキスト ボックス 8"/>
              <p:cNvSpPr txBox="1">
                <a:spLocks noRot="1" noChangeAspect="1" noMove="1" noResize="1" noEditPoints="1" noAdjustHandles="1" noChangeArrowheads="1" noChangeShapeType="1" noTextEdit="1"/>
              </p:cNvSpPr>
              <p:nvPr/>
            </p:nvSpPr>
            <p:spPr>
              <a:xfrm>
                <a:off x="5333154" y="3795261"/>
                <a:ext cx="447558" cy="369332"/>
              </a:xfrm>
              <a:prstGeom prst="rect">
                <a:avLst/>
              </a:prstGeom>
              <a:blipFill>
                <a:blip r:embed="rId5"/>
                <a:stretch>
                  <a:fillRect l="-15068" r="-2740" b="-18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 name="テキスト ボックス 10"/>
              <p:cNvSpPr txBox="1"/>
              <p:nvPr/>
            </p:nvSpPr>
            <p:spPr>
              <a:xfrm>
                <a:off x="3613580" y="3016507"/>
                <a:ext cx="707821"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kumimoji="1" lang="en-US" altLang="ja-JP" b="0" i="1" smtClean="0">
                          <a:latin typeface="Cambria Math" panose="02040503050406030204" pitchFamily="18" charset="0"/>
                        </a:rPr>
                        <m:t>cos</m:t>
                      </m:r>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𝜃</m:t>
                          </m:r>
                        </m:e>
                        <m:sub>
                          <m:r>
                            <a:rPr kumimoji="1" lang="en-US" altLang="ja-JP" b="0" i="1" smtClean="0">
                              <a:latin typeface="Cambria Math" panose="02040503050406030204" pitchFamily="18" charset="0"/>
                            </a:rPr>
                            <m:t>12</m:t>
                          </m:r>
                        </m:sub>
                      </m:sSub>
                    </m:oMath>
                  </m:oMathPara>
                </a14:m>
                <a:endParaRPr kumimoji="1" lang="ja-JP" altLang="en-US" dirty="0"/>
              </a:p>
            </p:txBody>
          </p:sp>
        </mc:Choice>
        <mc:Fallback xmlns="">
          <p:sp>
            <p:nvSpPr>
              <p:cNvPr id="11" name="テキスト ボックス 10"/>
              <p:cNvSpPr txBox="1">
                <a:spLocks noRot="1" noChangeAspect="1" noMove="1" noResize="1" noEditPoints="1" noAdjustHandles="1" noChangeArrowheads="1" noChangeShapeType="1" noTextEdit="1"/>
              </p:cNvSpPr>
              <p:nvPr/>
            </p:nvSpPr>
            <p:spPr>
              <a:xfrm>
                <a:off x="3613580" y="3016507"/>
                <a:ext cx="707821" cy="276999"/>
              </a:xfrm>
              <a:prstGeom prst="rect">
                <a:avLst/>
              </a:prstGeom>
              <a:blipFill>
                <a:blip r:embed="rId6"/>
                <a:stretch>
                  <a:fillRect l="-3448" r="-2586" b="-1777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2" name="テキスト ボックス 11"/>
              <p:cNvSpPr txBox="1"/>
              <p:nvPr/>
            </p:nvSpPr>
            <p:spPr>
              <a:xfrm>
                <a:off x="1275315" y="3221822"/>
                <a:ext cx="273536"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𝜖</m:t>
                          </m:r>
                        </m:e>
                        <m:sub>
                          <m:r>
                            <a:rPr kumimoji="1" lang="en-US" altLang="ja-JP" b="0" i="1" smtClean="0">
                              <a:latin typeface="Cambria Math" panose="02040503050406030204" pitchFamily="18" charset="0"/>
                            </a:rPr>
                            <m:t>1</m:t>
                          </m:r>
                        </m:sub>
                      </m:sSub>
                    </m:oMath>
                  </m:oMathPara>
                </a14:m>
                <a:endParaRPr kumimoji="1" lang="ja-JP" altLang="en-US" dirty="0"/>
              </a:p>
            </p:txBody>
          </p:sp>
        </mc:Choice>
        <mc:Fallback xmlns="">
          <p:sp>
            <p:nvSpPr>
              <p:cNvPr id="12" name="テキスト ボックス 11"/>
              <p:cNvSpPr txBox="1">
                <a:spLocks noRot="1" noChangeAspect="1" noMove="1" noResize="1" noEditPoints="1" noAdjustHandles="1" noChangeArrowheads="1" noChangeShapeType="1" noTextEdit="1"/>
              </p:cNvSpPr>
              <p:nvPr/>
            </p:nvSpPr>
            <p:spPr>
              <a:xfrm>
                <a:off x="1275315" y="3221822"/>
                <a:ext cx="273536" cy="276999"/>
              </a:xfrm>
              <a:prstGeom prst="rect">
                <a:avLst/>
              </a:prstGeom>
              <a:blipFill>
                <a:blip r:embed="rId7"/>
                <a:stretch>
                  <a:fillRect l="-11111" r="-6667" b="-17778"/>
                </a:stretch>
              </a:blipFill>
            </p:spPr>
            <p:txBody>
              <a:bodyPr/>
              <a:lstStyle/>
              <a:p>
                <a:r>
                  <a:rPr lang="ja-JP" altLang="en-US">
                    <a:noFill/>
                  </a:rPr>
                  <a:t> </a:t>
                </a:r>
              </a:p>
            </p:txBody>
          </p:sp>
        </mc:Fallback>
      </mc:AlternateContent>
      <p:pic>
        <p:nvPicPr>
          <p:cNvPr id="14" name="図 13"/>
          <p:cNvPicPr>
            <a:picLocks noChangeAspect="1"/>
          </p:cNvPicPr>
          <p:nvPr/>
        </p:nvPicPr>
        <p:blipFill>
          <a:blip r:embed="rId8"/>
          <a:stretch>
            <a:fillRect/>
          </a:stretch>
        </p:blipFill>
        <p:spPr>
          <a:xfrm>
            <a:off x="4704348" y="4090271"/>
            <a:ext cx="4173975" cy="2396662"/>
          </a:xfrm>
          <a:prstGeom prst="rect">
            <a:avLst/>
          </a:prstGeom>
        </p:spPr>
      </p:pic>
      <p:pic>
        <p:nvPicPr>
          <p:cNvPr id="17" name="図 16"/>
          <p:cNvPicPr>
            <a:picLocks noChangeAspect="1"/>
          </p:cNvPicPr>
          <p:nvPr/>
        </p:nvPicPr>
        <p:blipFill>
          <a:blip r:embed="rId9"/>
          <a:stretch>
            <a:fillRect/>
          </a:stretch>
        </p:blipFill>
        <p:spPr>
          <a:xfrm>
            <a:off x="4494847" y="1022890"/>
            <a:ext cx="4288206" cy="2587662"/>
          </a:xfrm>
          <a:prstGeom prst="rect">
            <a:avLst/>
          </a:prstGeom>
        </p:spPr>
      </p:pic>
      <p:pic>
        <p:nvPicPr>
          <p:cNvPr id="21" name="図 20"/>
          <p:cNvPicPr>
            <a:picLocks noChangeAspect="1"/>
          </p:cNvPicPr>
          <p:nvPr/>
        </p:nvPicPr>
        <p:blipFill>
          <a:blip r:embed="rId10"/>
          <a:stretch>
            <a:fillRect/>
          </a:stretch>
        </p:blipFill>
        <p:spPr>
          <a:xfrm>
            <a:off x="148809" y="3858481"/>
            <a:ext cx="4346038" cy="2622560"/>
          </a:xfrm>
          <a:prstGeom prst="rect">
            <a:avLst/>
          </a:prstGeom>
        </p:spPr>
      </p:pic>
      <mc:AlternateContent xmlns:mc="http://schemas.openxmlformats.org/markup-compatibility/2006" xmlns:a14="http://schemas.microsoft.com/office/drawing/2010/main">
        <mc:Choice Requires="a14">
          <p:sp>
            <p:nvSpPr>
              <p:cNvPr id="22" name="テキスト ボックス 21"/>
              <p:cNvSpPr txBox="1"/>
              <p:nvPr/>
            </p:nvSpPr>
            <p:spPr>
              <a:xfrm>
                <a:off x="8087138" y="3155006"/>
                <a:ext cx="707821"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kumimoji="1" lang="en-US" altLang="ja-JP" b="0" i="1" smtClean="0">
                          <a:latin typeface="Cambria Math" panose="02040503050406030204" pitchFamily="18" charset="0"/>
                        </a:rPr>
                        <m:t>cos</m:t>
                      </m:r>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𝜃</m:t>
                          </m:r>
                        </m:e>
                        <m:sub>
                          <m:r>
                            <a:rPr kumimoji="1" lang="en-US" altLang="ja-JP" b="0" i="1" smtClean="0">
                              <a:latin typeface="Cambria Math" panose="02040503050406030204" pitchFamily="18" charset="0"/>
                            </a:rPr>
                            <m:t>12</m:t>
                          </m:r>
                        </m:sub>
                      </m:sSub>
                    </m:oMath>
                  </m:oMathPara>
                </a14:m>
                <a:endParaRPr kumimoji="1" lang="ja-JP" altLang="en-US" dirty="0"/>
              </a:p>
            </p:txBody>
          </p:sp>
        </mc:Choice>
        <mc:Fallback xmlns="">
          <p:sp>
            <p:nvSpPr>
              <p:cNvPr id="22" name="テキスト ボックス 21"/>
              <p:cNvSpPr txBox="1">
                <a:spLocks noRot="1" noChangeAspect="1" noMove="1" noResize="1" noEditPoints="1" noAdjustHandles="1" noChangeArrowheads="1" noChangeShapeType="1" noTextEdit="1"/>
              </p:cNvSpPr>
              <p:nvPr/>
            </p:nvSpPr>
            <p:spPr>
              <a:xfrm>
                <a:off x="8087138" y="3155006"/>
                <a:ext cx="707821" cy="276999"/>
              </a:xfrm>
              <a:prstGeom prst="rect">
                <a:avLst/>
              </a:prstGeom>
              <a:blipFill>
                <a:blip r:embed="rId11"/>
                <a:stretch>
                  <a:fillRect l="-3448" r="-2586" b="-1777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3" name="テキスト ボックス 22"/>
              <p:cNvSpPr txBox="1"/>
              <p:nvPr/>
            </p:nvSpPr>
            <p:spPr>
              <a:xfrm>
                <a:off x="5748873" y="3360321"/>
                <a:ext cx="273536"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𝜖</m:t>
                          </m:r>
                        </m:e>
                        <m:sub>
                          <m:r>
                            <a:rPr kumimoji="1" lang="en-US" altLang="ja-JP" b="0" i="1" smtClean="0">
                              <a:latin typeface="Cambria Math" panose="02040503050406030204" pitchFamily="18" charset="0"/>
                            </a:rPr>
                            <m:t>1</m:t>
                          </m:r>
                        </m:sub>
                      </m:sSub>
                    </m:oMath>
                  </m:oMathPara>
                </a14:m>
                <a:endParaRPr kumimoji="1" lang="ja-JP" altLang="en-US" dirty="0"/>
              </a:p>
            </p:txBody>
          </p:sp>
        </mc:Choice>
        <mc:Fallback xmlns="">
          <p:sp>
            <p:nvSpPr>
              <p:cNvPr id="23" name="テキスト ボックス 22"/>
              <p:cNvSpPr txBox="1">
                <a:spLocks noRot="1" noChangeAspect="1" noMove="1" noResize="1" noEditPoints="1" noAdjustHandles="1" noChangeArrowheads="1" noChangeShapeType="1" noTextEdit="1"/>
              </p:cNvSpPr>
              <p:nvPr/>
            </p:nvSpPr>
            <p:spPr>
              <a:xfrm>
                <a:off x="5748873" y="3360321"/>
                <a:ext cx="273536" cy="276999"/>
              </a:xfrm>
              <a:prstGeom prst="rect">
                <a:avLst/>
              </a:prstGeom>
              <a:blipFill>
                <a:blip r:embed="rId12"/>
                <a:stretch>
                  <a:fillRect l="-11111" r="-6667" b="-1739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4" name="テキスト ボックス 23"/>
              <p:cNvSpPr txBox="1"/>
              <p:nvPr/>
            </p:nvSpPr>
            <p:spPr>
              <a:xfrm>
                <a:off x="3777059" y="6005619"/>
                <a:ext cx="707821"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kumimoji="1" lang="en-US" altLang="ja-JP" b="0" i="1" smtClean="0">
                          <a:latin typeface="Cambria Math" panose="02040503050406030204" pitchFamily="18" charset="0"/>
                        </a:rPr>
                        <m:t>cos</m:t>
                      </m:r>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𝜃</m:t>
                          </m:r>
                        </m:e>
                        <m:sub>
                          <m:r>
                            <a:rPr kumimoji="1" lang="en-US" altLang="ja-JP" b="0" i="1" smtClean="0">
                              <a:latin typeface="Cambria Math" panose="02040503050406030204" pitchFamily="18" charset="0"/>
                            </a:rPr>
                            <m:t>12</m:t>
                          </m:r>
                        </m:sub>
                      </m:sSub>
                    </m:oMath>
                  </m:oMathPara>
                </a14:m>
                <a:endParaRPr kumimoji="1" lang="ja-JP" altLang="en-US" dirty="0"/>
              </a:p>
            </p:txBody>
          </p:sp>
        </mc:Choice>
        <mc:Fallback xmlns="">
          <p:sp>
            <p:nvSpPr>
              <p:cNvPr id="24" name="テキスト ボックス 23"/>
              <p:cNvSpPr txBox="1">
                <a:spLocks noRot="1" noChangeAspect="1" noMove="1" noResize="1" noEditPoints="1" noAdjustHandles="1" noChangeArrowheads="1" noChangeShapeType="1" noTextEdit="1"/>
              </p:cNvSpPr>
              <p:nvPr/>
            </p:nvSpPr>
            <p:spPr>
              <a:xfrm>
                <a:off x="3777059" y="6005619"/>
                <a:ext cx="707821" cy="276999"/>
              </a:xfrm>
              <a:prstGeom prst="rect">
                <a:avLst/>
              </a:prstGeom>
              <a:blipFill>
                <a:blip r:embed="rId13"/>
                <a:stretch>
                  <a:fillRect l="-3448" r="-2586" b="-1739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 name="テキスト ボックス 24"/>
              <p:cNvSpPr txBox="1"/>
              <p:nvPr/>
            </p:nvSpPr>
            <p:spPr>
              <a:xfrm>
                <a:off x="1438794" y="6210934"/>
                <a:ext cx="273536"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𝜖</m:t>
                          </m:r>
                        </m:e>
                        <m:sub>
                          <m:r>
                            <a:rPr kumimoji="1" lang="en-US" altLang="ja-JP" b="0" i="1" smtClean="0">
                              <a:latin typeface="Cambria Math" panose="02040503050406030204" pitchFamily="18" charset="0"/>
                            </a:rPr>
                            <m:t>1</m:t>
                          </m:r>
                        </m:sub>
                      </m:sSub>
                    </m:oMath>
                  </m:oMathPara>
                </a14:m>
                <a:endParaRPr kumimoji="1" lang="ja-JP" altLang="en-US" dirty="0"/>
              </a:p>
            </p:txBody>
          </p:sp>
        </mc:Choice>
        <mc:Fallback xmlns="">
          <p:sp>
            <p:nvSpPr>
              <p:cNvPr id="25" name="テキスト ボックス 24"/>
              <p:cNvSpPr txBox="1">
                <a:spLocks noRot="1" noChangeAspect="1" noMove="1" noResize="1" noEditPoints="1" noAdjustHandles="1" noChangeArrowheads="1" noChangeShapeType="1" noTextEdit="1"/>
              </p:cNvSpPr>
              <p:nvPr/>
            </p:nvSpPr>
            <p:spPr>
              <a:xfrm>
                <a:off x="1438794" y="6210934"/>
                <a:ext cx="273536" cy="276999"/>
              </a:xfrm>
              <a:prstGeom prst="rect">
                <a:avLst/>
              </a:prstGeom>
              <a:blipFill>
                <a:blip r:embed="rId14"/>
                <a:stretch>
                  <a:fillRect l="-11111" r="-6667" b="-1777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6" name="テキスト ボックス 25"/>
              <p:cNvSpPr txBox="1"/>
              <p:nvPr/>
            </p:nvSpPr>
            <p:spPr>
              <a:xfrm>
                <a:off x="8172566" y="6072434"/>
                <a:ext cx="707821"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kumimoji="1" lang="en-US" altLang="ja-JP" b="0" i="1" smtClean="0">
                          <a:latin typeface="Cambria Math" panose="02040503050406030204" pitchFamily="18" charset="0"/>
                        </a:rPr>
                        <m:t>cos</m:t>
                      </m:r>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𝜃</m:t>
                          </m:r>
                        </m:e>
                        <m:sub>
                          <m:r>
                            <a:rPr kumimoji="1" lang="en-US" altLang="ja-JP" b="0" i="1" smtClean="0">
                              <a:latin typeface="Cambria Math" panose="02040503050406030204" pitchFamily="18" charset="0"/>
                            </a:rPr>
                            <m:t>12</m:t>
                          </m:r>
                        </m:sub>
                      </m:sSub>
                    </m:oMath>
                  </m:oMathPara>
                </a14:m>
                <a:endParaRPr kumimoji="1" lang="ja-JP" altLang="en-US" dirty="0"/>
              </a:p>
            </p:txBody>
          </p:sp>
        </mc:Choice>
        <mc:Fallback xmlns="">
          <p:sp>
            <p:nvSpPr>
              <p:cNvPr id="26" name="テキスト ボックス 25"/>
              <p:cNvSpPr txBox="1">
                <a:spLocks noRot="1" noChangeAspect="1" noMove="1" noResize="1" noEditPoints="1" noAdjustHandles="1" noChangeArrowheads="1" noChangeShapeType="1" noTextEdit="1"/>
              </p:cNvSpPr>
              <p:nvPr/>
            </p:nvSpPr>
            <p:spPr>
              <a:xfrm>
                <a:off x="8172566" y="6072434"/>
                <a:ext cx="707821" cy="276999"/>
              </a:xfrm>
              <a:prstGeom prst="rect">
                <a:avLst/>
              </a:prstGeom>
              <a:blipFill>
                <a:blip r:embed="rId15"/>
                <a:stretch>
                  <a:fillRect l="-3448" r="-2586" b="-1739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7" name="テキスト ボックス 26"/>
              <p:cNvSpPr txBox="1"/>
              <p:nvPr/>
            </p:nvSpPr>
            <p:spPr>
              <a:xfrm>
                <a:off x="5834301" y="6277749"/>
                <a:ext cx="273536"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𝜖</m:t>
                          </m:r>
                        </m:e>
                        <m:sub>
                          <m:r>
                            <a:rPr kumimoji="1" lang="en-US" altLang="ja-JP" b="0" i="1" smtClean="0">
                              <a:latin typeface="Cambria Math" panose="02040503050406030204" pitchFamily="18" charset="0"/>
                            </a:rPr>
                            <m:t>1</m:t>
                          </m:r>
                        </m:sub>
                      </m:sSub>
                    </m:oMath>
                  </m:oMathPara>
                </a14:m>
                <a:endParaRPr kumimoji="1" lang="ja-JP" altLang="en-US" dirty="0"/>
              </a:p>
            </p:txBody>
          </p:sp>
        </mc:Choice>
        <mc:Fallback xmlns="">
          <p:sp>
            <p:nvSpPr>
              <p:cNvPr id="27" name="テキスト ボックス 26"/>
              <p:cNvSpPr txBox="1">
                <a:spLocks noRot="1" noChangeAspect="1" noMove="1" noResize="1" noEditPoints="1" noAdjustHandles="1" noChangeArrowheads="1" noChangeShapeType="1" noTextEdit="1"/>
              </p:cNvSpPr>
              <p:nvPr/>
            </p:nvSpPr>
            <p:spPr>
              <a:xfrm>
                <a:off x="5834301" y="6277749"/>
                <a:ext cx="273536" cy="276999"/>
              </a:xfrm>
              <a:prstGeom prst="rect">
                <a:avLst/>
              </a:prstGeom>
              <a:blipFill>
                <a:blip r:embed="rId16"/>
                <a:stretch>
                  <a:fillRect l="-11111" r="-6667" b="-1777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6" name="テキスト ボックス 5"/>
              <p:cNvSpPr txBox="1"/>
              <p:nvPr/>
            </p:nvSpPr>
            <p:spPr>
              <a:xfrm>
                <a:off x="5376114" y="852463"/>
                <a:ext cx="404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𝑔</m:t>
                          </m:r>
                        </m:e>
                        <m:sub>
                          <m:r>
                            <a:rPr kumimoji="1" lang="en-US" altLang="ja-JP" sz="2400" b="0" i="1" smtClean="0">
                              <a:latin typeface="Cambria Math" panose="02040503050406030204" pitchFamily="18" charset="0"/>
                            </a:rPr>
                            <m:t>3</m:t>
                          </m:r>
                        </m:sub>
                      </m:sSub>
                    </m:oMath>
                  </m:oMathPara>
                </a14:m>
                <a:endParaRPr kumimoji="1" lang="ja-JP" altLang="en-US" sz="2400" dirty="0"/>
              </a:p>
            </p:txBody>
          </p:sp>
        </mc:Choice>
        <mc:Fallback xmlns="">
          <p:sp>
            <p:nvSpPr>
              <p:cNvPr id="6" name="テキスト ボックス 5"/>
              <p:cNvSpPr txBox="1">
                <a:spLocks noRot="1" noChangeAspect="1" noMove="1" noResize="1" noEditPoints="1" noAdjustHandles="1" noChangeArrowheads="1" noChangeShapeType="1" noTextEdit="1"/>
              </p:cNvSpPr>
              <p:nvPr/>
            </p:nvSpPr>
            <p:spPr>
              <a:xfrm>
                <a:off x="5376114" y="852463"/>
                <a:ext cx="404598" cy="369332"/>
              </a:xfrm>
              <a:prstGeom prst="rect">
                <a:avLst/>
              </a:prstGeom>
              <a:blipFill>
                <a:blip r:embed="rId17"/>
                <a:stretch>
                  <a:fillRect l="-16667" r="-4545" b="-30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テキスト ボックス 7"/>
              <p:cNvSpPr txBox="1"/>
              <p:nvPr/>
            </p:nvSpPr>
            <p:spPr>
              <a:xfrm>
                <a:off x="850206" y="3795261"/>
                <a:ext cx="404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𝑔</m:t>
                          </m:r>
                        </m:e>
                        <m:sub>
                          <m:r>
                            <a:rPr kumimoji="1" lang="en-US" altLang="ja-JP" sz="2400" b="0" i="1" smtClean="0">
                              <a:latin typeface="Cambria Math" panose="02040503050406030204" pitchFamily="18" charset="0"/>
                            </a:rPr>
                            <m:t>5</m:t>
                          </m:r>
                        </m:sub>
                      </m:sSub>
                    </m:oMath>
                  </m:oMathPara>
                </a14:m>
                <a:endParaRPr kumimoji="1" lang="ja-JP" altLang="en-US" sz="2400" dirty="0"/>
              </a:p>
            </p:txBody>
          </p:sp>
        </mc:Choice>
        <mc:Fallback xmlns="">
          <p:sp>
            <p:nvSpPr>
              <p:cNvPr id="8" name="テキスト ボックス 7"/>
              <p:cNvSpPr txBox="1">
                <a:spLocks noRot="1" noChangeAspect="1" noMove="1" noResize="1" noEditPoints="1" noAdjustHandles="1" noChangeArrowheads="1" noChangeShapeType="1" noTextEdit="1"/>
              </p:cNvSpPr>
              <p:nvPr/>
            </p:nvSpPr>
            <p:spPr>
              <a:xfrm>
                <a:off x="850206" y="3795261"/>
                <a:ext cx="404598" cy="369332"/>
              </a:xfrm>
              <a:prstGeom prst="rect">
                <a:avLst/>
              </a:prstGeom>
              <a:blipFill>
                <a:blip r:embed="rId18"/>
                <a:stretch>
                  <a:fillRect l="-16418" r="-4478" b="-30000"/>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424708889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 name="正方形/長方形 9"/>
              <p:cNvSpPr/>
              <p:nvPr/>
            </p:nvSpPr>
            <p:spPr>
              <a:xfrm>
                <a:off x="3221058" y="190186"/>
                <a:ext cx="2724015" cy="584775"/>
              </a:xfrm>
              <a:prstGeom prst="rect">
                <a:avLst/>
              </a:prstGeom>
            </p:spPr>
            <p:txBody>
              <a:bodyPr wrap="none">
                <a:spAutoFit/>
              </a:bodyPr>
              <a:lstStyle/>
              <a:p>
                <a:pPr/>
                <a14:m>
                  <m:oMathPara xmlns:m="http://schemas.openxmlformats.org/officeDocument/2006/math">
                    <m:oMathParaPr>
                      <m:jc m:val="center"/>
                    </m:oMathParaPr>
                    <m:oMath xmlns:m="http://schemas.openxmlformats.org/officeDocument/2006/math">
                      <m:sSub>
                        <m:sSubPr>
                          <m:ctrlPr>
                            <a:rPr lang="en-US" altLang="ja-JP" sz="3200" i="1" smtClean="0">
                              <a:latin typeface="Cambria Math" panose="02040503050406030204" pitchFamily="18" charset="0"/>
                            </a:rPr>
                          </m:ctrlPr>
                        </m:sSubPr>
                        <m:e>
                          <m:r>
                            <a:rPr lang="en-US" altLang="ja-JP" sz="3200" i="1">
                              <a:latin typeface="Cambria Math" panose="02040503050406030204" pitchFamily="18" charset="0"/>
                            </a:rPr>
                            <m:t>𝐹</m:t>
                          </m:r>
                        </m:e>
                        <m:sub>
                          <m:r>
                            <a:rPr lang="en-US" altLang="ja-JP" sz="3200" b="0" i="1" smtClean="0">
                              <a:latin typeface="Cambria Math" panose="02040503050406030204" pitchFamily="18" charset="0"/>
                            </a:rPr>
                            <m:t>𝐴</m:t>
                          </m:r>
                        </m:sub>
                      </m:sSub>
                      <m:d>
                        <m:dPr>
                          <m:ctrlPr>
                            <a:rPr lang="en-US" altLang="ja-JP" sz="3200" i="1">
                              <a:latin typeface="Cambria Math" panose="02040503050406030204" pitchFamily="18" charset="0"/>
                            </a:rPr>
                          </m:ctrlPr>
                        </m:dPr>
                        <m:e>
                          <m:sSub>
                            <m:sSubPr>
                              <m:ctrlPr>
                                <a:rPr lang="en-US" altLang="ja-JP" sz="3200" i="1">
                                  <a:latin typeface="Cambria Math" panose="02040503050406030204" pitchFamily="18" charset="0"/>
                                </a:rPr>
                              </m:ctrlPr>
                            </m:sSubPr>
                            <m:e>
                              <m:r>
                                <a:rPr lang="en-US" altLang="ja-JP" sz="3200" i="1">
                                  <a:latin typeface="Cambria Math" panose="02040503050406030204" pitchFamily="18" charset="0"/>
                                </a:rPr>
                                <m:t>𝐸</m:t>
                              </m:r>
                            </m:e>
                            <m:sub>
                              <m:r>
                                <a:rPr lang="en-US" altLang="ja-JP" sz="3200" i="1">
                                  <a:latin typeface="Cambria Math" panose="02040503050406030204" pitchFamily="18" charset="0"/>
                                </a:rPr>
                                <m:t>1</m:t>
                              </m:r>
                            </m:sub>
                          </m:sSub>
                          <m:r>
                            <a:rPr lang="en-US" altLang="ja-JP" sz="3200" i="1">
                              <a:latin typeface="Cambria Math" panose="02040503050406030204" pitchFamily="18" charset="0"/>
                            </a:rPr>
                            <m:t>,</m:t>
                          </m:r>
                          <m:sSub>
                            <m:sSubPr>
                              <m:ctrlPr>
                                <a:rPr lang="en-US" altLang="ja-JP" sz="3200" i="1">
                                  <a:latin typeface="Cambria Math" panose="02040503050406030204" pitchFamily="18" charset="0"/>
                                </a:rPr>
                              </m:ctrlPr>
                            </m:sSubPr>
                            <m:e>
                              <m:r>
                                <a:rPr lang="en-US" altLang="ja-JP" sz="3200" i="1">
                                  <a:latin typeface="Cambria Math" panose="02040503050406030204" pitchFamily="18" charset="0"/>
                                </a:rPr>
                                <m:t>𝐸</m:t>
                              </m:r>
                            </m:e>
                            <m:sub>
                              <m:r>
                                <a:rPr lang="en-US" altLang="ja-JP" sz="3200" i="1">
                                  <a:latin typeface="Cambria Math" panose="02040503050406030204" pitchFamily="18" charset="0"/>
                                </a:rPr>
                                <m:t>2</m:t>
                              </m:r>
                            </m:sub>
                          </m:sSub>
                          <m:r>
                            <a:rPr lang="en-US" altLang="ja-JP" sz="3200" i="1">
                              <a:latin typeface="Cambria Math" panose="02040503050406030204" pitchFamily="18" charset="0"/>
                            </a:rPr>
                            <m:t>,</m:t>
                          </m:r>
                          <m:sSub>
                            <m:sSubPr>
                              <m:ctrlPr>
                                <a:rPr lang="en-US" altLang="ja-JP" sz="3200" i="1">
                                  <a:latin typeface="Cambria Math" panose="02040503050406030204" pitchFamily="18" charset="0"/>
                                </a:rPr>
                              </m:ctrlPr>
                            </m:sSubPr>
                            <m:e>
                              <m:r>
                                <m:rPr>
                                  <m:sty m:val="p"/>
                                </m:rPr>
                                <a:rPr lang="en-US" altLang="ja-JP" sz="3200">
                                  <a:latin typeface="Cambria Math" panose="02040503050406030204" pitchFamily="18" charset="0"/>
                                </a:rPr>
                                <m:t>c</m:t>
                              </m:r>
                            </m:e>
                            <m:sub>
                              <m:r>
                                <a:rPr lang="en-US" altLang="ja-JP" sz="3200">
                                  <a:latin typeface="Cambria Math" panose="02040503050406030204" pitchFamily="18" charset="0"/>
                                </a:rPr>
                                <m:t>12</m:t>
                              </m:r>
                            </m:sub>
                          </m:sSub>
                        </m:e>
                      </m:d>
                    </m:oMath>
                  </m:oMathPara>
                </a14:m>
                <a:endParaRPr lang="ja-JP" altLang="en-US" sz="3200" dirty="0"/>
              </a:p>
            </p:txBody>
          </p:sp>
        </mc:Choice>
        <mc:Fallback xmlns="">
          <p:sp>
            <p:nvSpPr>
              <p:cNvPr id="10" name="正方形/長方形 9"/>
              <p:cNvSpPr>
                <a:spLocks noRot="1" noChangeAspect="1" noMove="1" noResize="1" noEditPoints="1" noAdjustHandles="1" noChangeArrowheads="1" noChangeShapeType="1" noTextEdit="1"/>
              </p:cNvSpPr>
              <p:nvPr/>
            </p:nvSpPr>
            <p:spPr>
              <a:xfrm>
                <a:off x="3221058" y="190186"/>
                <a:ext cx="2724015" cy="584775"/>
              </a:xfrm>
              <a:prstGeom prst="rect">
                <a:avLst/>
              </a:prstGeom>
              <a:blipFill>
                <a:blip r:embed="rId2"/>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7" name="テキスト ボックス 6"/>
              <p:cNvSpPr txBox="1"/>
              <p:nvPr/>
            </p:nvSpPr>
            <p:spPr>
              <a:xfrm>
                <a:off x="857324" y="852463"/>
                <a:ext cx="397480"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𝑔</m:t>
                          </m:r>
                        </m:e>
                        <m:sub>
                          <m:r>
                            <a:rPr kumimoji="1" lang="en-US" altLang="ja-JP" sz="2400" b="0" i="1" smtClean="0">
                              <a:latin typeface="Cambria Math" panose="02040503050406030204" pitchFamily="18" charset="0"/>
                            </a:rPr>
                            <m:t>1</m:t>
                          </m:r>
                        </m:sub>
                      </m:sSub>
                    </m:oMath>
                  </m:oMathPara>
                </a14:m>
                <a:endParaRPr kumimoji="1" lang="ja-JP" altLang="en-US" sz="2400" dirty="0"/>
              </a:p>
            </p:txBody>
          </p:sp>
        </mc:Choice>
        <mc:Fallback xmlns="">
          <p:sp>
            <p:nvSpPr>
              <p:cNvPr id="7" name="テキスト ボックス 6"/>
              <p:cNvSpPr txBox="1">
                <a:spLocks noRot="1" noChangeAspect="1" noMove="1" noResize="1" noEditPoints="1" noAdjustHandles="1" noChangeArrowheads="1" noChangeShapeType="1" noTextEdit="1"/>
              </p:cNvSpPr>
              <p:nvPr/>
            </p:nvSpPr>
            <p:spPr>
              <a:xfrm>
                <a:off x="857324" y="852463"/>
                <a:ext cx="397480" cy="369332"/>
              </a:xfrm>
              <a:prstGeom prst="rect">
                <a:avLst/>
              </a:prstGeom>
              <a:blipFill>
                <a:blip r:embed="rId3"/>
                <a:stretch>
                  <a:fillRect l="-16923" r="-4615" b="-30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9" name="テキスト ボックス 8"/>
              <p:cNvSpPr txBox="1"/>
              <p:nvPr/>
            </p:nvSpPr>
            <p:spPr>
              <a:xfrm>
                <a:off x="5333154" y="3795261"/>
                <a:ext cx="44755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𝐴</m:t>
                          </m:r>
                        </m:e>
                        <m:sub>
                          <m:r>
                            <a:rPr kumimoji="1" lang="en-US" altLang="ja-JP" sz="2400" b="0" i="1" smtClean="0">
                              <a:latin typeface="Cambria Math" panose="02040503050406030204" pitchFamily="18" charset="0"/>
                            </a:rPr>
                            <m:t>𝑅</m:t>
                          </m:r>
                        </m:sub>
                      </m:sSub>
                    </m:oMath>
                  </m:oMathPara>
                </a14:m>
                <a:endParaRPr kumimoji="1" lang="ja-JP" altLang="en-US" sz="2400" dirty="0"/>
              </a:p>
            </p:txBody>
          </p:sp>
        </mc:Choice>
        <mc:Fallback xmlns="">
          <p:sp>
            <p:nvSpPr>
              <p:cNvPr id="9" name="テキスト ボックス 8"/>
              <p:cNvSpPr txBox="1">
                <a:spLocks noRot="1" noChangeAspect="1" noMove="1" noResize="1" noEditPoints="1" noAdjustHandles="1" noChangeArrowheads="1" noChangeShapeType="1" noTextEdit="1"/>
              </p:cNvSpPr>
              <p:nvPr/>
            </p:nvSpPr>
            <p:spPr>
              <a:xfrm>
                <a:off x="5333154" y="3795261"/>
                <a:ext cx="447558" cy="369332"/>
              </a:xfrm>
              <a:prstGeom prst="rect">
                <a:avLst/>
              </a:prstGeom>
              <a:blipFill>
                <a:blip r:embed="rId4"/>
                <a:stretch>
                  <a:fillRect l="-15068" r="-2740" b="-18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 name="テキスト ボックス 10"/>
              <p:cNvSpPr txBox="1"/>
              <p:nvPr/>
            </p:nvSpPr>
            <p:spPr>
              <a:xfrm>
                <a:off x="3613580" y="3016507"/>
                <a:ext cx="707821"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kumimoji="1" lang="en-US" altLang="ja-JP" b="0" i="1" smtClean="0">
                          <a:latin typeface="Cambria Math" panose="02040503050406030204" pitchFamily="18" charset="0"/>
                        </a:rPr>
                        <m:t>cos</m:t>
                      </m:r>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𝜃</m:t>
                          </m:r>
                        </m:e>
                        <m:sub>
                          <m:r>
                            <a:rPr kumimoji="1" lang="en-US" altLang="ja-JP" b="0" i="1" smtClean="0">
                              <a:latin typeface="Cambria Math" panose="02040503050406030204" pitchFamily="18" charset="0"/>
                            </a:rPr>
                            <m:t>12</m:t>
                          </m:r>
                        </m:sub>
                      </m:sSub>
                    </m:oMath>
                  </m:oMathPara>
                </a14:m>
                <a:endParaRPr kumimoji="1" lang="ja-JP" altLang="en-US" dirty="0"/>
              </a:p>
            </p:txBody>
          </p:sp>
        </mc:Choice>
        <mc:Fallback xmlns="">
          <p:sp>
            <p:nvSpPr>
              <p:cNvPr id="11" name="テキスト ボックス 10"/>
              <p:cNvSpPr txBox="1">
                <a:spLocks noRot="1" noChangeAspect="1" noMove="1" noResize="1" noEditPoints="1" noAdjustHandles="1" noChangeArrowheads="1" noChangeShapeType="1" noTextEdit="1"/>
              </p:cNvSpPr>
              <p:nvPr/>
            </p:nvSpPr>
            <p:spPr>
              <a:xfrm>
                <a:off x="3613580" y="3016507"/>
                <a:ext cx="707821" cy="276999"/>
              </a:xfrm>
              <a:prstGeom prst="rect">
                <a:avLst/>
              </a:prstGeom>
              <a:blipFill>
                <a:blip r:embed="rId5"/>
                <a:stretch>
                  <a:fillRect l="-3448" r="-2586" b="-1777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2" name="テキスト ボックス 11"/>
              <p:cNvSpPr txBox="1"/>
              <p:nvPr/>
            </p:nvSpPr>
            <p:spPr>
              <a:xfrm>
                <a:off x="1275315" y="3221822"/>
                <a:ext cx="273536"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𝜖</m:t>
                          </m:r>
                        </m:e>
                        <m:sub>
                          <m:r>
                            <a:rPr kumimoji="1" lang="en-US" altLang="ja-JP" b="0" i="1" smtClean="0">
                              <a:latin typeface="Cambria Math" panose="02040503050406030204" pitchFamily="18" charset="0"/>
                            </a:rPr>
                            <m:t>1</m:t>
                          </m:r>
                        </m:sub>
                      </m:sSub>
                    </m:oMath>
                  </m:oMathPara>
                </a14:m>
                <a:endParaRPr kumimoji="1" lang="ja-JP" altLang="en-US" dirty="0"/>
              </a:p>
            </p:txBody>
          </p:sp>
        </mc:Choice>
        <mc:Fallback xmlns="">
          <p:sp>
            <p:nvSpPr>
              <p:cNvPr id="12" name="テキスト ボックス 11"/>
              <p:cNvSpPr txBox="1">
                <a:spLocks noRot="1" noChangeAspect="1" noMove="1" noResize="1" noEditPoints="1" noAdjustHandles="1" noChangeArrowheads="1" noChangeShapeType="1" noTextEdit="1"/>
              </p:cNvSpPr>
              <p:nvPr/>
            </p:nvSpPr>
            <p:spPr>
              <a:xfrm>
                <a:off x="1275315" y="3221822"/>
                <a:ext cx="273536" cy="276999"/>
              </a:xfrm>
              <a:prstGeom prst="rect">
                <a:avLst/>
              </a:prstGeom>
              <a:blipFill>
                <a:blip r:embed="rId6"/>
                <a:stretch>
                  <a:fillRect l="-11111" r="-6667" b="-1777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2" name="テキスト ボックス 21"/>
              <p:cNvSpPr txBox="1"/>
              <p:nvPr/>
            </p:nvSpPr>
            <p:spPr>
              <a:xfrm>
                <a:off x="8087138" y="3155006"/>
                <a:ext cx="707821"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kumimoji="1" lang="en-US" altLang="ja-JP" b="0" i="1" smtClean="0">
                          <a:latin typeface="Cambria Math" panose="02040503050406030204" pitchFamily="18" charset="0"/>
                        </a:rPr>
                        <m:t>cos</m:t>
                      </m:r>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𝜃</m:t>
                          </m:r>
                        </m:e>
                        <m:sub>
                          <m:r>
                            <a:rPr kumimoji="1" lang="en-US" altLang="ja-JP" b="0" i="1" smtClean="0">
                              <a:latin typeface="Cambria Math" panose="02040503050406030204" pitchFamily="18" charset="0"/>
                            </a:rPr>
                            <m:t>12</m:t>
                          </m:r>
                        </m:sub>
                      </m:sSub>
                    </m:oMath>
                  </m:oMathPara>
                </a14:m>
                <a:endParaRPr kumimoji="1" lang="ja-JP" altLang="en-US" dirty="0"/>
              </a:p>
            </p:txBody>
          </p:sp>
        </mc:Choice>
        <mc:Fallback xmlns="">
          <p:sp>
            <p:nvSpPr>
              <p:cNvPr id="22" name="テキスト ボックス 21"/>
              <p:cNvSpPr txBox="1">
                <a:spLocks noRot="1" noChangeAspect="1" noMove="1" noResize="1" noEditPoints="1" noAdjustHandles="1" noChangeArrowheads="1" noChangeShapeType="1" noTextEdit="1"/>
              </p:cNvSpPr>
              <p:nvPr/>
            </p:nvSpPr>
            <p:spPr>
              <a:xfrm>
                <a:off x="8087138" y="3155006"/>
                <a:ext cx="707821" cy="276999"/>
              </a:xfrm>
              <a:prstGeom prst="rect">
                <a:avLst/>
              </a:prstGeom>
              <a:blipFill>
                <a:blip r:embed="rId7"/>
                <a:stretch>
                  <a:fillRect l="-3448" r="-2586" b="-1777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3" name="テキスト ボックス 22"/>
              <p:cNvSpPr txBox="1"/>
              <p:nvPr/>
            </p:nvSpPr>
            <p:spPr>
              <a:xfrm>
                <a:off x="5748873" y="3360321"/>
                <a:ext cx="273536"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𝜖</m:t>
                          </m:r>
                        </m:e>
                        <m:sub>
                          <m:r>
                            <a:rPr kumimoji="1" lang="en-US" altLang="ja-JP" b="0" i="1" smtClean="0">
                              <a:latin typeface="Cambria Math" panose="02040503050406030204" pitchFamily="18" charset="0"/>
                            </a:rPr>
                            <m:t>1</m:t>
                          </m:r>
                        </m:sub>
                      </m:sSub>
                    </m:oMath>
                  </m:oMathPara>
                </a14:m>
                <a:endParaRPr kumimoji="1" lang="ja-JP" altLang="en-US" dirty="0"/>
              </a:p>
            </p:txBody>
          </p:sp>
        </mc:Choice>
        <mc:Fallback xmlns="">
          <p:sp>
            <p:nvSpPr>
              <p:cNvPr id="23" name="テキスト ボックス 22"/>
              <p:cNvSpPr txBox="1">
                <a:spLocks noRot="1" noChangeAspect="1" noMove="1" noResize="1" noEditPoints="1" noAdjustHandles="1" noChangeArrowheads="1" noChangeShapeType="1" noTextEdit="1"/>
              </p:cNvSpPr>
              <p:nvPr/>
            </p:nvSpPr>
            <p:spPr>
              <a:xfrm>
                <a:off x="5748873" y="3360321"/>
                <a:ext cx="273536" cy="276999"/>
              </a:xfrm>
              <a:prstGeom prst="rect">
                <a:avLst/>
              </a:prstGeom>
              <a:blipFill>
                <a:blip r:embed="rId8"/>
                <a:stretch>
                  <a:fillRect l="-11111" r="-6667" b="-1739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4" name="テキスト ボックス 23"/>
              <p:cNvSpPr txBox="1"/>
              <p:nvPr/>
            </p:nvSpPr>
            <p:spPr>
              <a:xfrm>
                <a:off x="3777059" y="6005619"/>
                <a:ext cx="707821"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kumimoji="1" lang="en-US" altLang="ja-JP" b="0" i="1" smtClean="0">
                          <a:latin typeface="Cambria Math" panose="02040503050406030204" pitchFamily="18" charset="0"/>
                        </a:rPr>
                        <m:t>cos</m:t>
                      </m:r>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𝜃</m:t>
                          </m:r>
                        </m:e>
                        <m:sub>
                          <m:r>
                            <a:rPr kumimoji="1" lang="en-US" altLang="ja-JP" b="0" i="1" smtClean="0">
                              <a:latin typeface="Cambria Math" panose="02040503050406030204" pitchFamily="18" charset="0"/>
                            </a:rPr>
                            <m:t>12</m:t>
                          </m:r>
                        </m:sub>
                      </m:sSub>
                    </m:oMath>
                  </m:oMathPara>
                </a14:m>
                <a:endParaRPr kumimoji="1" lang="ja-JP" altLang="en-US" dirty="0"/>
              </a:p>
            </p:txBody>
          </p:sp>
        </mc:Choice>
        <mc:Fallback xmlns="">
          <p:sp>
            <p:nvSpPr>
              <p:cNvPr id="24" name="テキスト ボックス 23"/>
              <p:cNvSpPr txBox="1">
                <a:spLocks noRot="1" noChangeAspect="1" noMove="1" noResize="1" noEditPoints="1" noAdjustHandles="1" noChangeArrowheads="1" noChangeShapeType="1" noTextEdit="1"/>
              </p:cNvSpPr>
              <p:nvPr/>
            </p:nvSpPr>
            <p:spPr>
              <a:xfrm>
                <a:off x="3777059" y="6005619"/>
                <a:ext cx="707821" cy="276999"/>
              </a:xfrm>
              <a:prstGeom prst="rect">
                <a:avLst/>
              </a:prstGeom>
              <a:blipFill>
                <a:blip r:embed="rId9"/>
                <a:stretch>
                  <a:fillRect l="-3448" r="-2586" b="-1739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 name="テキスト ボックス 24"/>
              <p:cNvSpPr txBox="1"/>
              <p:nvPr/>
            </p:nvSpPr>
            <p:spPr>
              <a:xfrm>
                <a:off x="1438794" y="6210934"/>
                <a:ext cx="273536"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𝜖</m:t>
                          </m:r>
                        </m:e>
                        <m:sub>
                          <m:r>
                            <a:rPr kumimoji="1" lang="en-US" altLang="ja-JP" b="0" i="1" smtClean="0">
                              <a:latin typeface="Cambria Math" panose="02040503050406030204" pitchFamily="18" charset="0"/>
                            </a:rPr>
                            <m:t>1</m:t>
                          </m:r>
                        </m:sub>
                      </m:sSub>
                    </m:oMath>
                  </m:oMathPara>
                </a14:m>
                <a:endParaRPr kumimoji="1" lang="ja-JP" altLang="en-US" dirty="0"/>
              </a:p>
            </p:txBody>
          </p:sp>
        </mc:Choice>
        <mc:Fallback xmlns="">
          <p:sp>
            <p:nvSpPr>
              <p:cNvPr id="25" name="テキスト ボックス 24"/>
              <p:cNvSpPr txBox="1">
                <a:spLocks noRot="1" noChangeAspect="1" noMove="1" noResize="1" noEditPoints="1" noAdjustHandles="1" noChangeArrowheads="1" noChangeShapeType="1" noTextEdit="1"/>
              </p:cNvSpPr>
              <p:nvPr/>
            </p:nvSpPr>
            <p:spPr>
              <a:xfrm>
                <a:off x="1438794" y="6210934"/>
                <a:ext cx="273536" cy="276999"/>
              </a:xfrm>
              <a:prstGeom prst="rect">
                <a:avLst/>
              </a:prstGeom>
              <a:blipFill>
                <a:blip r:embed="rId10"/>
                <a:stretch>
                  <a:fillRect l="-11111" r="-6667" b="-1777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6" name="テキスト ボックス 25"/>
              <p:cNvSpPr txBox="1"/>
              <p:nvPr/>
            </p:nvSpPr>
            <p:spPr>
              <a:xfrm>
                <a:off x="8172566" y="6072434"/>
                <a:ext cx="707821"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kumimoji="1" lang="en-US" altLang="ja-JP" b="0" i="1" smtClean="0">
                          <a:latin typeface="Cambria Math" panose="02040503050406030204" pitchFamily="18" charset="0"/>
                        </a:rPr>
                        <m:t>cos</m:t>
                      </m:r>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𝜃</m:t>
                          </m:r>
                        </m:e>
                        <m:sub>
                          <m:r>
                            <a:rPr kumimoji="1" lang="en-US" altLang="ja-JP" b="0" i="1" smtClean="0">
                              <a:latin typeface="Cambria Math" panose="02040503050406030204" pitchFamily="18" charset="0"/>
                            </a:rPr>
                            <m:t>12</m:t>
                          </m:r>
                        </m:sub>
                      </m:sSub>
                    </m:oMath>
                  </m:oMathPara>
                </a14:m>
                <a:endParaRPr kumimoji="1" lang="ja-JP" altLang="en-US" dirty="0"/>
              </a:p>
            </p:txBody>
          </p:sp>
        </mc:Choice>
        <mc:Fallback xmlns="">
          <p:sp>
            <p:nvSpPr>
              <p:cNvPr id="26" name="テキスト ボックス 25"/>
              <p:cNvSpPr txBox="1">
                <a:spLocks noRot="1" noChangeAspect="1" noMove="1" noResize="1" noEditPoints="1" noAdjustHandles="1" noChangeArrowheads="1" noChangeShapeType="1" noTextEdit="1"/>
              </p:cNvSpPr>
              <p:nvPr/>
            </p:nvSpPr>
            <p:spPr>
              <a:xfrm>
                <a:off x="8172566" y="6072434"/>
                <a:ext cx="707821" cy="276999"/>
              </a:xfrm>
              <a:prstGeom prst="rect">
                <a:avLst/>
              </a:prstGeom>
              <a:blipFill>
                <a:blip r:embed="rId11"/>
                <a:stretch>
                  <a:fillRect l="-3448" r="-2586" b="-1739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7" name="テキスト ボックス 26"/>
              <p:cNvSpPr txBox="1"/>
              <p:nvPr/>
            </p:nvSpPr>
            <p:spPr>
              <a:xfrm>
                <a:off x="5834301" y="6277749"/>
                <a:ext cx="273536"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b="0" i="1" smtClean="0">
                              <a:latin typeface="Cambria Math" panose="02040503050406030204" pitchFamily="18" charset="0"/>
                            </a:rPr>
                          </m:ctrlPr>
                        </m:sSubPr>
                        <m:e>
                          <m:r>
                            <a:rPr kumimoji="1" lang="en-US" altLang="ja-JP" b="0" i="1" smtClean="0">
                              <a:latin typeface="Cambria Math" panose="02040503050406030204" pitchFamily="18" charset="0"/>
                            </a:rPr>
                            <m:t>𝜖</m:t>
                          </m:r>
                        </m:e>
                        <m:sub>
                          <m:r>
                            <a:rPr kumimoji="1" lang="en-US" altLang="ja-JP" b="0" i="1" smtClean="0">
                              <a:latin typeface="Cambria Math" panose="02040503050406030204" pitchFamily="18" charset="0"/>
                            </a:rPr>
                            <m:t>1</m:t>
                          </m:r>
                        </m:sub>
                      </m:sSub>
                    </m:oMath>
                  </m:oMathPara>
                </a14:m>
                <a:endParaRPr kumimoji="1" lang="ja-JP" altLang="en-US" dirty="0"/>
              </a:p>
            </p:txBody>
          </p:sp>
        </mc:Choice>
        <mc:Fallback xmlns="">
          <p:sp>
            <p:nvSpPr>
              <p:cNvPr id="27" name="テキスト ボックス 26"/>
              <p:cNvSpPr txBox="1">
                <a:spLocks noRot="1" noChangeAspect="1" noMove="1" noResize="1" noEditPoints="1" noAdjustHandles="1" noChangeArrowheads="1" noChangeShapeType="1" noTextEdit="1"/>
              </p:cNvSpPr>
              <p:nvPr/>
            </p:nvSpPr>
            <p:spPr>
              <a:xfrm>
                <a:off x="5834301" y="6277749"/>
                <a:ext cx="273536" cy="276999"/>
              </a:xfrm>
              <a:prstGeom prst="rect">
                <a:avLst/>
              </a:prstGeom>
              <a:blipFill>
                <a:blip r:embed="rId12"/>
                <a:stretch>
                  <a:fillRect l="-11111" r="-6667" b="-17778"/>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6" name="テキスト ボックス 5"/>
              <p:cNvSpPr txBox="1"/>
              <p:nvPr/>
            </p:nvSpPr>
            <p:spPr>
              <a:xfrm>
                <a:off x="5376114" y="852463"/>
                <a:ext cx="404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𝑔</m:t>
                          </m:r>
                        </m:e>
                        <m:sub>
                          <m:r>
                            <a:rPr kumimoji="1" lang="en-US" altLang="ja-JP" sz="2400" b="0" i="1" smtClean="0">
                              <a:latin typeface="Cambria Math" panose="02040503050406030204" pitchFamily="18" charset="0"/>
                            </a:rPr>
                            <m:t>3</m:t>
                          </m:r>
                        </m:sub>
                      </m:sSub>
                    </m:oMath>
                  </m:oMathPara>
                </a14:m>
                <a:endParaRPr kumimoji="1" lang="ja-JP" altLang="en-US" sz="2400" dirty="0"/>
              </a:p>
            </p:txBody>
          </p:sp>
        </mc:Choice>
        <mc:Fallback xmlns="">
          <p:sp>
            <p:nvSpPr>
              <p:cNvPr id="6" name="テキスト ボックス 5"/>
              <p:cNvSpPr txBox="1">
                <a:spLocks noRot="1" noChangeAspect="1" noMove="1" noResize="1" noEditPoints="1" noAdjustHandles="1" noChangeArrowheads="1" noChangeShapeType="1" noTextEdit="1"/>
              </p:cNvSpPr>
              <p:nvPr/>
            </p:nvSpPr>
            <p:spPr>
              <a:xfrm>
                <a:off x="5376114" y="852463"/>
                <a:ext cx="404598" cy="369332"/>
              </a:xfrm>
              <a:prstGeom prst="rect">
                <a:avLst/>
              </a:prstGeom>
              <a:blipFill>
                <a:blip r:embed="rId13"/>
                <a:stretch>
                  <a:fillRect l="-16667" r="-4545" b="-30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テキスト ボックス 7"/>
              <p:cNvSpPr txBox="1"/>
              <p:nvPr/>
            </p:nvSpPr>
            <p:spPr>
              <a:xfrm>
                <a:off x="850206" y="3795261"/>
                <a:ext cx="404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a:rPr kumimoji="1" lang="en-US" altLang="ja-JP" sz="2400" b="0" i="1" smtClean="0">
                              <a:latin typeface="Cambria Math" panose="02040503050406030204" pitchFamily="18" charset="0"/>
                            </a:rPr>
                            <m:t>𝑔</m:t>
                          </m:r>
                        </m:e>
                        <m:sub>
                          <m:r>
                            <a:rPr kumimoji="1" lang="en-US" altLang="ja-JP" sz="2400" b="0" i="1" smtClean="0">
                              <a:latin typeface="Cambria Math" panose="02040503050406030204" pitchFamily="18" charset="0"/>
                            </a:rPr>
                            <m:t>5</m:t>
                          </m:r>
                        </m:sub>
                      </m:sSub>
                    </m:oMath>
                  </m:oMathPara>
                </a14:m>
                <a:endParaRPr kumimoji="1" lang="ja-JP" altLang="en-US" sz="2400" dirty="0"/>
              </a:p>
            </p:txBody>
          </p:sp>
        </mc:Choice>
        <mc:Fallback xmlns="">
          <p:sp>
            <p:nvSpPr>
              <p:cNvPr id="8" name="テキスト ボックス 7"/>
              <p:cNvSpPr txBox="1">
                <a:spLocks noRot="1" noChangeAspect="1" noMove="1" noResize="1" noEditPoints="1" noAdjustHandles="1" noChangeArrowheads="1" noChangeShapeType="1" noTextEdit="1"/>
              </p:cNvSpPr>
              <p:nvPr/>
            </p:nvSpPr>
            <p:spPr>
              <a:xfrm>
                <a:off x="850206" y="3795261"/>
                <a:ext cx="404598" cy="369332"/>
              </a:xfrm>
              <a:prstGeom prst="rect">
                <a:avLst/>
              </a:prstGeom>
              <a:blipFill>
                <a:blip r:embed="rId14"/>
                <a:stretch>
                  <a:fillRect l="-16418" r="-4478" b="-30000"/>
                </a:stretch>
              </a:blipFill>
            </p:spPr>
            <p:txBody>
              <a:bodyPr/>
              <a:lstStyle/>
              <a:p>
                <a:r>
                  <a:rPr lang="ja-JP" altLang="en-US">
                    <a:noFill/>
                  </a:rPr>
                  <a:t> </a:t>
                </a:r>
              </a:p>
            </p:txBody>
          </p:sp>
        </mc:Fallback>
      </mc:AlternateContent>
      <p:pic>
        <p:nvPicPr>
          <p:cNvPr id="2" name="図 1"/>
          <p:cNvPicPr>
            <a:picLocks noChangeAspect="1"/>
          </p:cNvPicPr>
          <p:nvPr/>
        </p:nvPicPr>
        <p:blipFill>
          <a:blip r:embed="rId15"/>
          <a:stretch>
            <a:fillRect/>
          </a:stretch>
        </p:blipFill>
        <p:spPr>
          <a:xfrm>
            <a:off x="4570898" y="4164593"/>
            <a:ext cx="4309489" cy="2390155"/>
          </a:xfrm>
          <a:prstGeom prst="rect">
            <a:avLst/>
          </a:prstGeom>
        </p:spPr>
      </p:pic>
      <p:pic>
        <p:nvPicPr>
          <p:cNvPr id="3" name="図 2"/>
          <p:cNvPicPr>
            <a:picLocks noChangeAspect="1"/>
          </p:cNvPicPr>
          <p:nvPr/>
        </p:nvPicPr>
        <p:blipFill>
          <a:blip r:embed="rId16"/>
          <a:stretch>
            <a:fillRect/>
          </a:stretch>
        </p:blipFill>
        <p:spPr>
          <a:xfrm>
            <a:off x="190732" y="1234530"/>
            <a:ext cx="4130669" cy="2290978"/>
          </a:xfrm>
          <a:prstGeom prst="rect">
            <a:avLst/>
          </a:prstGeom>
        </p:spPr>
      </p:pic>
      <p:pic>
        <p:nvPicPr>
          <p:cNvPr id="4" name="図 3"/>
          <p:cNvPicPr>
            <a:picLocks noChangeAspect="1"/>
          </p:cNvPicPr>
          <p:nvPr/>
        </p:nvPicPr>
        <p:blipFill>
          <a:blip r:embed="rId17"/>
          <a:stretch>
            <a:fillRect/>
          </a:stretch>
        </p:blipFill>
        <p:spPr>
          <a:xfrm>
            <a:off x="4570898" y="1294544"/>
            <a:ext cx="4224061" cy="2342776"/>
          </a:xfrm>
          <a:prstGeom prst="rect">
            <a:avLst/>
          </a:prstGeom>
        </p:spPr>
      </p:pic>
      <p:pic>
        <p:nvPicPr>
          <p:cNvPr id="5" name="図 4"/>
          <p:cNvPicPr>
            <a:picLocks noChangeAspect="1"/>
          </p:cNvPicPr>
          <p:nvPr/>
        </p:nvPicPr>
        <p:blipFill>
          <a:blip r:embed="rId18"/>
          <a:stretch>
            <a:fillRect/>
          </a:stretch>
        </p:blipFill>
        <p:spPr>
          <a:xfrm>
            <a:off x="179120" y="3848000"/>
            <a:ext cx="4305760" cy="2639933"/>
          </a:xfrm>
          <a:prstGeom prst="rect">
            <a:avLst/>
          </a:prstGeom>
        </p:spPr>
      </p:pic>
    </p:spTree>
    <p:extLst>
      <p:ext uri="{BB962C8B-B14F-4D97-AF65-F5344CB8AC3E}">
        <p14:creationId xmlns:p14="http://schemas.microsoft.com/office/powerpoint/2010/main" val="307645336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図 2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45402" y="4865739"/>
            <a:ext cx="2371725" cy="1333500"/>
          </a:xfrm>
          <a:prstGeom prst="rect">
            <a:avLst/>
          </a:prstGeom>
        </p:spPr>
      </p:pic>
      <p:sp>
        <p:nvSpPr>
          <p:cNvPr id="17" name="角丸四角形 16"/>
          <p:cNvSpPr/>
          <p:nvPr/>
        </p:nvSpPr>
        <p:spPr>
          <a:xfrm>
            <a:off x="1517653" y="1371132"/>
            <a:ext cx="6128756" cy="853343"/>
          </a:xfrm>
          <a:prstGeom prst="roundRect">
            <a:avLst/>
          </a:prstGeom>
          <a:noFill/>
          <a:ln w="38100">
            <a:solidFill>
              <a:srgbClr val="0063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角丸四角形 10"/>
          <p:cNvSpPr/>
          <p:nvPr/>
        </p:nvSpPr>
        <p:spPr>
          <a:xfrm>
            <a:off x="1009658" y="1134565"/>
            <a:ext cx="2534668" cy="395416"/>
          </a:xfrm>
          <a:prstGeom prst="roundRect">
            <a:avLst/>
          </a:prstGeom>
          <a:solidFill>
            <a:schemeClr val="bg1"/>
          </a:solidFill>
          <a:ln w="38100">
            <a:solidFill>
              <a:srgbClr val="006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4" name="図 3"/>
          <p:cNvPicPr>
            <a:picLocks noChangeAspect="1"/>
          </p:cNvPicPr>
          <p:nvPr/>
        </p:nvPicPr>
        <p:blipFill rotWithShape="1">
          <a:blip r:embed="rId4">
            <a:extLst>
              <a:ext uri="{28A0092B-C50C-407E-A947-70E740481C1C}">
                <a14:useLocalDpi xmlns:a14="http://schemas.microsoft.com/office/drawing/2010/main" val="0"/>
              </a:ext>
            </a:extLst>
          </a:blip>
          <a:srcRect b="59689"/>
          <a:stretch/>
        </p:blipFill>
        <p:spPr>
          <a:xfrm>
            <a:off x="488571" y="2788904"/>
            <a:ext cx="8172450" cy="1965902"/>
          </a:xfrm>
          <a:prstGeom prst="rect">
            <a:avLst/>
          </a:prstGeom>
        </p:spPr>
      </p:pic>
      <p:sp>
        <p:nvSpPr>
          <p:cNvPr id="5" name="テキスト ボックス 4"/>
          <p:cNvSpPr txBox="1"/>
          <p:nvPr/>
        </p:nvSpPr>
        <p:spPr>
          <a:xfrm>
            <a:off x="4343185" y="2487014"/>
            <a:ext cx="4384534" cy="307777"/>
          </a:xfrm>
          <a:prstGeom prst="rect">
            <a:avLst/>
          </a:prstGeom>
          <a:noFill/>
        </p:spPr>
        <p:txBody>
          <a:bodyPr wrap="none" rtlCol="0">
            <a:spAutoFit/>
          </a:bodyPr>
          <a:lstStyle/>
          <a:p>
            <a:pPr algn="r"/>
            <a:r>
              <a:rPr kumimoji="1" lang="en-US" altLang="ja-JP" sz="1400" dirty="0" smtClean="0"/>
              <a:t>L. Calibbi &amp; G. Signorelli, arXiv:1709.00294 [hep-ph].</a:t>
            </a:r>
            <a:endParaRPr kumimoji="1" lang="ja-JP" altLang="en-US" sz="1400" dirty="0"/>
          </a:p>
        </p:txBody>
      </p:sp>
      <p:sp>
        <p:nvSpPr>
          <p:cNvPr id="6" name="テキスト ボックス 5"/>
          <p:cNvSpPr txBox="1"/>
          <p:nvPr/>
        </p:nvSpPr>
        <p:spPr>
          <a:xfrm>
            <a:off x="1073700" y="358815"/>
            <a:ext cx="7016664" cy="584775"/>
          </a:xfrm>
          <a:prstGeom prst="rect">
            <a:avLst/>
          </a:prstGeom>
          <a:noFill/>
        </p:spPr>
        <p:txBody>
          <a:bodyPr wrap="none" rtlCol="0">
            <a:spAutoFit/>
          </a:bodyPr>
          <a:lstStyle/>
          <a:p>
            <a:pPr algn="ctr"/>
            <a:r>
              <a:rPr lang="en-US" altLang="ja-JP" sz="3200" b="1" dirty="0" smtClean="0"/>
              <a:t>CLFV searches in muon rare decay</a:t>
            </a:r>
            <a:endParaRPr kumimoji="1" lang="ja-JP" altLang="en-US" sz="3200" b="1" dirty="0"/>
          </a:p>
        </p:txBody>
      </p:sp>
      <p:sp>
        <p:nvSpPr>
          <p:cNvPr id="8" name="テキスト ボックス 7"/>
          <p:cNvSpPr txBox="1"/>
          <p:nvPr/>
        </p:nvSpPr>
        <p:spPr>
          <a:xfrm>
            <a:off x="1746820" y="1573563"/>
            <a:ext cx="2409634" cy="461665"/>
          </a:xfrm>
          <a:prstGeom prst="rect">
            <a:avLst/>
          </a:prstGeom>
          <a:noFill/>
        </p:spPr>
        <p:txBody>
          <a:bodyPr wrap="none" rtlCol="0">
            <a:spAutoFit/>
          </a:bodyPr>
          <a:lstStyle/>
          <a:p>
            <a:r>
              <a:rPr lang="en-US" altLang="ja-JP" sz="2400" dirty="0" smtClean="0"/>
              <a:t>1. high intensity</a:t>
            </a:r>
            <a:endParaRPr lang="ja-JP" altLang="en-US" sz="2400" dirty="0"/>
          </a:p>
        </p:txBody>
      </p:sp>
      <p:sp>
        <p:nvSpPr>
          <p:cNvPr id="9" name="テキスト ボックス 8"/>
          <p:cNvSpPr txBox="1"/>
          <p:nvPr/>
        </p:nvSpPr>
        <p:spPr>
          <a:xfrm>
            <a:off x="5090609" y="1573563"/>
            <a:ext cx="2170787" cy="461665"/>
          </a:xfrm>
          <a:prstGeom prst="rect">
            <a:avLst/>
          </a:prstGeom>
          <a:noFill/>
        </p:spPr>
        <p:txBody>
          <a:bodyPr wrap="none" rtlCol="0">
            <a:spAutoFit/>
          </a:bodyPr>
          <a:lstStyle/>
          <a:p>
            <a:r>
              <a:rPr lang="en-US" altLang="ja-JP" sz="2400" dirty="0" smtClean="0"/>
              <a:t>2. long lifetime</a:t>
            </a:r>
            <a:endParaRPr lang="ja-JP" altLang="en-US" sz="2400" dirty="0"/>
          </a:p>
        </p:txBody>
      </p:sp>
      <p:sp>
        <p:nvSpPr>
          <p:cNvPr id="10" name="テキスト ボックス 9"/>
          <p:cNvSpPr txBox="1"/>
          <p:nvPr/>
        </p:nvSpPr>
        <p:spPr>
          <a:xfrm>
            <a:off x="1009658" y="1129872"/>
            <a:ext cx="2534668" cy="400110"/>
          </a:xfrm>
          <a:prstGeom prst="rect">
            <a:avLst/>
          </a:prstGeom>
          <a:noFill/>
        </p:spPr>
        <p:txBody>
          <a:bodyPr wrap="none" rtlCol="0">
            <a:spAutoFit/>
          </a:bodyPr>
          <a:lstStyle/>
          <a:p>
            <a:r>
              <a:rPr lang="en-US" altLang="ja-JP" sz="2000" dirty="0" smtClean="0"/>
              <a:t>Advantages of muon</a:t>
            </a:r>
            <a:endParaRPr lang="ja-JP" altLang="en-US" sz="2000" dirty="0"/>
          </a:p>
        </p:txBody>
      </p:sp>
      <p:sp>
        <p:nvSpPr>
          <p:cNvPr id="18" name="テキスト ボックス 17"/>
          <p:cNvSpPr txBox="1"/>
          <p:nvPr/>
        </p:nvSpPr>
        <p:spPr>
          <a:xfrm>
            <a:off x="195973" y="2393369"/>
            <a:ext cx="2182008" cy="400110"/>
          </a:xfrm>
          <a:prstGeom prst="rect">
            <a:avLst/>
          </a:prstGeom>
          <a:noFill/>
        </p:spPr>
        <p:txBody>
          <a:bodyPr wrap="none" rtlCol="0">
            <a:spAutoFit/>
          </a:bodyPr>
          <a:lstStyle/>
          <a:p>
            <a:pPr marL="285750" indent="-285750">
              <a:buFont typeface="Wingdings" panose="05000000000000000000" pitchFamily="2" charset="2"/>
              <a:buChar char="Ø"/>
            </a:pPr>
            <a:r>
              <a:rPr lang="en-US" altLang="ja-JP" sz="2000" dirty="0" smtClean="0"/>
              <a:t>current bounds</a:t>
            </a:r>
            <a:endParaRPr kumimoji="1" lang="ja-JP" altLang="en-US" sz="2000" dirty="0"/>
          </a:p>
        </p:txBody>
      </p:sp>
      <p:sp>
        <p:nvSpPr>
          <p:cNvPr id="19" name="正方形/長方形 18"/>
          <p:cNvSpPr/>
          <p:nvPr/>
        </p:nvSpPr>
        <p:spPr>
          <a:xfrm>
            <a:off x="2075935" y="3939053"/>
            <a:ext cx="267673" cy="8157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 name="正方形/長方形 19"/>
          <p:cNvSpPr/>
          <p:nvPr/>
        </p:nvSpPr>
        <p:spPr>
          <a:xfrm>
            <a:off x="1951582" y="3889839"/>
            <a:ext cx="259492" cy="25042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1" name="角丸四角形 20"/>
          <p:cNvSpPr/>
          <p:nvPr/>
        </p:nvSpPr>
        <p:spPr>
          <a:xfrm>
            <a:off x="333882" y="3914447"/>
            <a:ext cx="1896742" cy="864966"/>
          </a:xfrm>
          <a:prstGeom prst="roundRect">
            <a:avLst/>
          </a:prstGeom>
          <a:noFill/>
          <a:ln>
            <a:solidFill>
              <a:srgbClr val="00206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22" name="テキスト ボックス 21"/>
              <p:cNvSpPr txBox="1"/>
              <p:nvPr/>
            </p:nvSpPr>
            <p:spPr>
              <a:xfrm>
                <a:off x="500721" y="4761663"/>
                <a:ext cx="2163028" cy="400110"/>
              </a:xfrm>
              <a:prstGeom prst="rect">
                <a:avLst/>
              </a:prstGeom>
              <a:noFill/>
            </p:spPr>
            <p:txBody>
              <a:bodyPr wrap="none" rtlCol="0">
                <a:spAutoFit/>
              </a:bodyPr>
              <a:lstStyle/>
              <a:p>
                <a14:m>
                  <m:oMath xmlns:m="http://schemas.openxmlformats.org/officeDocument/2006/math">
                    <m:sSup>
                      <m:sSupPr>
                        <m:ctrlPr>
                          <a:rPr lang="en-US" altLang="ja-JP" sz="2000" b="0" i="1" smtClean="0">
                            <a:solidFill>
                              <a:srgbClr val="002060"/>
                            </a:solidFill>
                            <a:latin typeface="Cambria Math" panose="02040503050406030204" pitchFamily="18" charset="0"/>
                          </a:rPr>
                        </m:ctrlPr>
                      </m:sSupPr>
                      <m:e>
                        <m:r>
                          <a:rPr lang="en-US" altLang="ja-JP" sz="2000" b="0" i="1" smtClean="0">
                            <a:solidFill>
                              <a:srgbClr val="002060"/>
                            </a:solidFill>
                            <a:latin typeface="Cambria Math" panose="02040503050406030204" pitchFamily="18" charset="0"/>
                          </a:rPr>
                          <m:t>𝜇</m:t>
                        </m:r>
                      </m:e>
                      <m:sup>
                        <m:r>
                          <a:rPr lang="en-US" altLang="ja-JP" sz="2000" b="0" i="1" smtClean="0">
                            <a:solidFill>
                              <a:srgbClr val="002060"/>
                            </a:solidFill>
                            <a:latin typeface="Cambria Math" panose="02040503050406030204" pitchFamily="18" charset="0"/>
                          </a:rPr>
                          <m:t>−</m:t>
                        </m:r>
                      </m:sup>
                    </m:sSup>
                  </m:oMath>
                </a14:m>
                <a:r>
                  <a:rPr lang="en-US" altLang="ja-JP" sz="2000" dirty="0" smtClean="0">
                    <a:solidFill>
                      <a:srgbClr val="002060"/>
                    </a:solidFill>
                  </a:rPr>
                  <a:t>-</a:t>
                </a:r>
                <a14:m>
                  <m:oMath xmlns:m="http://schemas.openxmlformats.org/officeDocument/2006/math">
                    <m:sSup>
                      <m:sSupPr>
                        <m:ctrlPr>
                          <a:rPr lang="en-US" altLang="ja-JP" sz="2000" b="0" i="1" dirty="0" smtClean="0">
                            <a:solidFill>
                              <a:srgbClr val="002060"/>
                            </a:solidFill>
                            <a:latin typeface="Cambria Math" panose="02040503050406030204" pitchFamily="18" charset="0"/>
                          </a:rPr>
                        </m:ctrlPr>
                      </m:sSupPr>
                      <m:e>
                        <m:r>
                          <a:rPr lang="en-US" altLang="ja-JP" sz="2000" i="1" dirty="0" smtClean="0">
                            <a:solidFill>
                              <a:srgbClr val="002060"/>
                            </a:solidFill>
                            <a:latin typeface="Cambria Math" panose="02040503050406030204" pitchFamily="18" charset="0"/>
                          </a:rPr>
                          <m:t>𝑒</m:t>
                        </m:r>
                      </m:e>
                      <m:sup>
                        <m:r>
                          <a:rPr lang="en-US" altLang="ja-JP" sz="2000" b="0" i="1" dirty="0" smtClean="0">
                            <a:solidFill>
                              <a:srgbClr val="002060"/>
                            </a:solidFill>
                            <a:latin typeface="Cambria Math" panose="02040503050406030204" pitchFamily="18" charset="0"/>
                          </a:rPr>
                          <m:t>−</m:t>
                        </m:r>
                      </m:sup>
                    </m:sSup>
                  </m:oMath>
                </a14:m>
                <a:r>
                  <a:rPr lang="ja-JP" altLang="en-US" sz="2000" dirty="0" smtClean="0">
                    <a:solidFill>
                      <a:srgbClr val="002060"/>
                    </a:solidFill>
                  </a:rPr>
                  <a:t> </a:t>
                </a:r>
                <a:r>
                  <a:rPr lang="en-US" altLang="ja-JP" sz="2000" dirty="0" smtClean="0">
                    <a:solidFill>
                      <a:srgbClr val="002060"/>
                    </a:solidFill>
                  </a:rPr>
                  <a:t>conversion</a:t>
                </a:r>
                <a:endParaRPr lang="ja-JP" altLang="en-US" sz="2000" dirty="0">
                  <a:solidFill>
                    <a:srgbClr val="002060"/>
                  </a:solidFill>
                </a:endParaRPr>
              </a:p>
            </p:txBody>
          </p:sp>
        </mc:Choice>
        <mc:Fallback xmlns="">
          <p:sp>
            <p:nvSpPr>
              <p:cNvPr id="22" name="テキスト ボックス 21"/>
              <p:cNvSpPr txBox="1">
                <a:spLocks noRot="1" noChangeAspect="1" noMove="1" noResize="1" noEditPoints="1" noAdjustHandles="1" noChangeArrowheads="1" noChangeShapeType="1" noTextEdit="1"/>
              </p:cNvSpPr>
              <p:nvPr/>
            </p:nvSpPr>
            <p:spPr>
              <a:xfrm>
                <a:off x="500721" y="4761663"/>
                <a:ext cx="2163028" cy="400110"/>
              </a:xfrm>
              <a:prstGeom prst="rect">
                <a:avLst/>
              </a:prstGeom>
              <a:blipFill>
                <a:blip r:embed="rId5"/>
                <a:stretch>
                  <a:fillRect t="-6061" r="-2535" b="-27273"/>
                </a:stretch>
              </a:blipFill>
            </p:spPr>
            <p:txBody>
              <a:bodyPr/>
              <a:lstStyle/>
              <a:p>
                <a:r>
                  <a:rPr lang="ja-JP" altLang="en-US">
                    <a:noFill/>
                  </a:rPr>
                  <a:t> </a:t>
                </a:r>
              </a:p>
            </p:txBody>
          </p:sp>
        </mc:Fallback>
      </mc:AlternateContent>
      <p:sp>
        <p:nvSpPr>
          <p:cNvPr id="24" name="角丸四角形吹き出し 23"/>
          <p:cNvSpPr/>
          <p:nvPr/>
        </p:nvSpPr>
        <p:spPr>
          <a:xfrm>
            <a:off x="2993765" y="4858882"/>
            <a:ext cx="5908765" cy="1340357"/>
          </a:xfrm>
          <a:prstGeom prst="wedgeRoundRectCallout">
            <a:avLst>
              <a:gd name="adj1" fmla="val -55270"/>
              <a:gd name="adj2" fmla="val -39515"/>
              <a:gd name="adj3" fmla="val 16667"/>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28" name="テキスト ボックス 27"/>
              <p:cNvSpPr txBox="1"/>
              <p:nvPr/>
            </p:nvSpPr>
            <p:spPr>
              <a:xfrm>
                <a:off x="5409551" y="4978146"/>
                <a:ext cx="3495637" cy="400110"/>
              </a:xfrm>
              <a:prstGeom prst="rect">
                <a:avLst/>
              </a:prstGeom>
              <a:noFill/>
            </p:spPr>
            <p:txBody>
              <a:bodyPr wrap="none" rtlCol="0">
                <a:spAutoFit/>
              </a:bodyPr>
              <a:lstStyle/>
              <a:p>
                <a:pPr marL="268288" indent="-268288">
                  <a:buFont typeface="Wingdings" panose="05000000000000000000" pitchFamily="2" charset="2"/>
                  <a:buChar char="ü"/>
                </a:pPr>
                <a:r>
                  <a:rPr lang="en-US" altLang="ja-JP" sz="2000" dirty="0" smtClean="0"/>
                  <a:t>CLFV search using </a:t>
                </a:r>
                <a14:m>
                  <m:oMath xmlns:m="http://schemas.openxmlformats.org/officeDocument/2006/math">
                    <m:r>
                      <a:rPr lang="en-US" altLang="ja-JP" sz="2000" b="0" i="1" smtClean="0">
                        <a:latin typeface="Cambria Math" panose="02040503050406030204" pitchFamily="18" charset="0"/>
                      </a:rPr>
                      <m:t>𝜇</m:t>
                    </m:r>
                  </m:oMath>
                </a14:m>
                <a:r>
                  <a:rPr lang="en-US" altLang="ja-JP" sz="2000" dirty="0" smtClean="0"/>
                  <a:t>-atom</a:t>
                </a:r>
                <a:endParaRPr kumimoji="1" lang="ja-JP" altLang="en-US" sz="2000" dirty="0"/>
              </a:p>
            </p:txBody>
          </p:sp>
        </mc:Choice>
        <mc:Fallback xmlns="">
          <p:sp>
            <p:nvSpPr>
              <p:cNvPr id="28" name="テキスト ボックス 27"/>
              <p:cNvSpPr txBox="1">
                <a:spLocks noRot="1" noChangeAspect="1" noMove="1" noResize="1" noEditPoints="1" noAdjustHandles="1" noChangeArrowheads="1" noChangeShapeType="1" noTextEdit="1"/>
              </p:cNvSpPr>
              <p:nvPr/>
            </p:nvSpPr>
            <p:spPr>
              <a:xfrm>
                <a:off x="5409551" y="4978146"/>
                <a:ext cx="3495637" cy="400110"/>
              </a:xfrm>
              <a:prstGeom prst="rect">
                <a:avLst/>
              </a:prstGeom>
              <a:blipFill>
                <a:blip r:embed="rId6"/>
                <a:stretch>
                  <a:fillRect l="-1568" t="-7692" r="-1568" b="-2923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9" name="テキスト ボックス 28"/>
              <p:cNvSpPr txBox="1"/>
              <p:nvPr/>
            </p:nvSpPr>
            <p:spPr>
              <a:xfrm>
                <a:off x="5409550" y="5375201"/>
                <a:ext cx="3373103" cy="400110"/>
              </a:xfrm>
              <a:prstGeom prst="rect">
                <a:avLst/>
              </a:prstGeom>
              <a:noFill/>
            </p:spPr>
            <p:txBody>
              <a:bodyPr wrap="none" rtlCol="0">
                <a:spAutoFit/>
              </a:bodyPr>
              <a:lstStyle/>
              <a:p>
                <a:pPr marL="268288" indent="-268288">
                  <a:buFont typeface="Wingdings" panose="05000000000000000000" pitchFamily="2" charset="2"/>
                  <a:buChar char="ü"/>
                </a:pPr>
                <a:r>
                  <a:rPr lang="en-US" altLang="ja-JP" sz="2000" dirty="0" smtClean="0"/>
                  <a:t>exploring </a:t>
                </a:r>
                <a14:m>
                  <m:oMath xmlns:m="http://schemas.openxmlformats.org/officeDocument/2006/math">
                    <m:r>
                      <a:rPr lang="en-US" altLang="ja-JP" sz="2000" b="0" i="1" smtClean="0">
                        <a:latin typeface="Cambria Math" panose="02040503050406030204" pitchFamily="18" charset="0"/>
                      </a:rPr>
                      <m:t>𝜇</m:t>
                    </m:r>
                    <m:r>
                      <a:rPr lang="en-US" altLang="ja-JP" sz="2000" b="0" i="1" smtClean="0">
                        <a:latin typeface="Cambria Math" panose="02040503050406030204" pitchFamily="18" charset="0"/>
                      </a:rPr>
                      <m:t>𝑒𝑞𝑞</m:t>
                    </m:r>
                  </m:oMath>
                </a14:m>
                <a:r>
                  <a:rPr kumimoji="1" lang="ja-JP" altLang="en-US" sz="2000" dirty="0" smtClean="0"/>
                  <a:t> </a:t>
                </a:r>
                <a:r>
                  <a:rPr kumimoji="1" lang="en-US" altLang="ja-JP" sz="2000" dirty="0" smtClean="0"/>
                  <a:t>interaction</a:t>
                </a:r>
                <a:endParaRPr kumimoji="1" lang="ja-JP" altLang="en-US" sz="2000" dirty="0"/>
              </a:p>
            </p:txBody>
          </p:sp>
        </mc:Choice>
        <mc:Fallback xmlns="">
          <p:sp>
            <p:nvSpPr>
              <p:cNvPr id="29" name="テキスト ボックス 28"/>
              <p:cNvSpPr txBox="1">
                <a:spLocks noRot="1" noChangeAspect="1" noMove="1" noResize="1" noEditPoints="1" noAdjustHandles="1" noChangeArrowheads="1" noChangeShapeType="1" noTextEdit="1"/>
              </p:cNvSpPr>
              <p:nvPr/>
            </p:nvSpPr>
            <p:spPr>
              <a:xfrm>
                <a:off x="5409550" y="5375201"/>
                <a:ext cx="3373103" cy="400110"/>
              </a:xfrm>
              <a:prstGeom prst="rect">
                <a:avLst/>
              </a:prstGeom>
              <a:blipFill>
                <a:blip r:embed="rId7"/>
                <a:stretch>
                  <a:fillRect l="-1625" t="-7692" r="-1444" b="-29231"/>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3" name="テキスト ボックス 22"/>
              <p:cNvSpPr txBox="1"/>
              <p:nvPr/>
            </p:nvSpPr>
            <p:spPr>
              <a:xfrm>
                <a:off x="108814" y="6226133"/>
                <a:ext cx="8946424" cy="338554"/>
              </a:xfrm>
              <a:prstGeom prst="rect">
                <a:avLst/>
              </a:prstGeom>
              <a:noFill/>
            </p:spPr>
            <p:txBody>
              <a:bodyPr wrap="none" rtlCol="0">
                <a:spAutoFit/>
              </a:bodyPr>
              <a:lstStyle/>
              <a:p>
                <a:pPr algn="ctr"/>
                <a:r>
                  <a:rPr lang="en-US" altLang="ja-JP" sz="1600" dirty="0" smtClean="0"/>
                  <a:t>New experiments for “</a:t>
                </a:r>
                <a14:m>
                  <m:oMath xmlns:m="http://schemas.openxmlformats.org/officeDocument/2006/math">
                    <m:sSup>
                      <m:sSupPr>
                        <m:ctrlPr>
                          <a:rPr lang="en-US" altLang="ja-JP" sz="1600" b="0" i="1" smtClean="0">
                            <a:latin typeface="Cambria Math" panose="02040503050406030204" pitchFamily="18" charset="0"/>
                          </a:rPr>
                        </m:ctrlPr>
                      </m:sSupPr>
                      <m:e>
                        <m:r>
                          <a:rPr lang="en-US" altLang="ja-JP" sz="1600" b="0" i="1" smtClean="0">
                            <a:latin typeface="Cambria Math" panose="02040503050406030204" pitchFamily="18" charset="0"/>
                          </a:rPr>
                          <m:t>𝜇</m:t>
                        </m:r>
                      </m:e>
                      <m:sup>
                        <m:r>
                          <a:rPr lang="en-US" altLang="ja-JP" sz="1600" b="0" i="1" smtClean="0">
                            <a:latin typeface="Cambria Math" panose="02040503050406030204" pitchFamily="18" charset="0"/>
                          </a:rPr>
                          <m:t>−</m:t>
                        </m:r>
                      </m:sup>
                    </m:sSup>
                    <m:r>
                      <a:rPr lang="en-US" altLang="ja-JP" sz="1600" b="0" i="1" smtClean="0">
                        <a:latin typeface="Cambria Math" panose="02040503050406030204" pitchFamily="18" charset="0"/>
                      </a:rPr>
                      <m:t>−</m:t>
                    </m:r>
                    <m:sSup>
                      <m:sSupPr>
                        <m:ctrlPr>
                          <a:rPr lang="en-US" altLang="ja-JP" sz="1600" b="0" i="1" smtClean="0">
                            <a:latin typeface="Cambria Math" panose="02040503050406030204" pitchFamily="18" charset="0"/>
                          </a:rPr>
                        </m:ctrlPr>
                      </m:sSupPr>
                      <m:e>
                        <m:r>
                          <a:rPr lang="en-US" altLang="ja-JP" sz="1600" b="0" i="1" smtClean="0">
                            <a:latin typeface="Cambria Math" panose="02040503050406030204" pitchFamily="18" charset="0"/>
                          </a:rPr>
                          <m:t>𝑒</m:t>
                        </m:r>
                      </m:e>
                      <m:sup>
                        <m:r>
                          <a:rPr lang="en-US" altLang="ja-JP" sz="1600" b="0" i="1" smtClean="0">
                            <a:latin typeface="Cambria Math" panose="02040503050406030204" pitchFamily="18" charset="0"/>
                          </a:rPr>
                          <m:t>−</m:t>
                        </m:r>
                      </m:sup>
                    </m:sSup>
                  </m:oMath>
                </a14:m>
                <a:r>
                  <a:rPr lang="en-US" altLang="ja-JP" sz="1600" dirty="0" smtClean="0"/>
                  <a:t> conversion” are planned with higher sensitivity than previous ones.</a:t>
                </a:r>
                <a:endParaRPr kumimoji="1" lang="ja-JP" altLang="en-US" sz="1600" dirty="0"/>
              </a:p>
            </p:txBody>
          </p:sp>
        </mc:Choice>
        <mc:Fallback xmlns="">
          <p:sp>
            <p:nvSpPr>
              <p:cNvPr id="23" name="テキスト ボックス 22"/>
              <p:cNvSpPr txBox="1">
                <a:spLocks noRot="1" noChangeAspect="1" noMove="1" noResize="1" noEditPoints="1" noAdjustHandles="1" noChangeArrowheads="1" noChangeShapeType="1" noTextEdit="1"/>
              </p:cNvSpPr>
              <p:nvPr/>
            </p:nvSpPr>
            <p:spPr>
              <a:xfrm>
                <a:off x="108814" y="6226133"/>
                <a:ext cx="8946424" cy="338554"/>
              </a:xfrm>
              <a:prstGeom prst="rect">
                <a:avLst/>
              </a:prstGeom>
              <a:blipFill>
                <a:blip r:embed="rId8"/>
                <a:stretch>
                  <a:fillRect l="-136" t="-5357" r="-136" b="-21429"/>
                </a:stretch>
              </a:blipFill>
            </p:spPr>
            <p:txBody>
              <a:bodyPr/>
              <a:lstStyle/>
              <a:p>
                <a:r>
                  <a:rPr lang="ja-JP" altLang="en-US">
                    <a:noFill/>
                  </a:rPr>
                  <a:t> </a:t>
                </a:r>
              </a:p>
            </p:txBody>
          </p:sp>
        </mc:Fallback>
      </mc:AlternateContent>
      <p:sp>
        <p:nvSpPr>
          <p:cNvPr id="26" name="正方形/長方形 25"/>
          <p:cNvSpPr/>
          <p:nvPr/>
        </p:nvSpPr>
        <p:spPr>
          <a:xfrm>
            <a:off x="4384546" y="6498437"/>
            <a:ext cx="4612609" cy="338554"/>
          </a:xfrm>
          <a:prstGeom prst="rect">
            <a:avLst/>
          </a:prstGeom>
        </p:spPr>
        <p:txBody>
          <a:bodyPr wrap="none">
            <a:spAutoFit/>
          </a:bodyPr>
          <a:lstStyle/>
          <a:p>
            <a:pPr algn="r"/>
            <a:r>
              <a:rPr lang="en-US" altLang="ja-JP" sz="1600" dirty="0" smtClean="0"/>
              <a:t>(COMET, DeeMe @ J-PARC, Mu2e @ Fermilab)</a:t>
            </a:r>
            <a:endParaRPr lang="ja-JP" altLang="en-US" sz="1600" dirty="0"/>
          </a:p>
        </p:txBody>
      </p:sp>
    </p:spTree>
    <p:extLst>
      <p:ext uri="{BB962C8B-B14F-4D97-AF65-F5344CB8AC3E}">
        <p14:creationId xmlns:p14="http://schemas.microsoft.com/office/powerpoint/2010/main" val="8420145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117682" y="2367259"/>
            <a:ext cx="3004115" cy="1015266"/>
          </a:xfrm>
          <a:prstGeom prst="roundRect">
            <a:avLst/>
          </a:pr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5400000" scaled="1"/>
            <a:tileRect/>
          </a:gra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4" name="角丸四角形 123"/>
          <p:cNvSpPr/>
          <p:nvPr/>
        </p:nvSpPr>
        <p:spPr>
          <a:xfrm>
            <a:off x="797170" y="4004841"/>
            <a:ext cx="7558713" cy="2636591"/>
          </a:xfrm>
          <a:prstGeom prst="roundRect">
            <a:avLst/>
          </a:prstGeom>
          <a:noFill/>
          <a:ln>
            <a:solidFill>
              <a:srgbClr val="00B0F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13" name="直線コネクタ 12"/>
          <p:cNvCxnSpPr/>
          <p:nvPr/>
        </p:nvCxnSpPr>
        <p:spPr>
          <a:xfrm flipV="1">
            <a:off x="4317418" y="2939970"/>
            <a:ext cx="1779651" cy="77405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円/楕円 4"/>
          <p:cNvSpPr/>
          <p:nvPr/>
        </p:nvSpPr>
        <p:spPr>
          <a:xfrm>
            <a:off x="3604303" y="1921396"/>
            <a:ext cx="1377387" cy="1284790"/>
          </a:xfrm>
          <a:prstGeom prst="ellipse">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円/楕円 5"/>
          <p:cNvSpPr/>
          <p:nvPr/>
        </p:nvSpPr>
        <p:spPr>
          <a:xfrm>
            <a:off x="3212692" y="1493172"/>
            <a:ext cx="2168324" cy="2129704"/>
          </a:xfrm>
          <a:prstGeom prst="ellipse">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12" name="直線コネクタ 11"/>
          <p:cNvCxnSpPr/>
          <p:nvPr/>
        </p:nvCxnSpPr>
        <p:spPr>
          <a:xfrm>
            <a:off x="4402956" y="1944506"/>
            <a:ext cx="1694113" cy="40511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 name="テキスト ボックス 2"/>
              <p:cNvSpPr txBox="1"/>
              <p:nvPr/>
            </p:nvSpPr>
            <p:spPr>
              <a:xfrm>
                <a:off x="1521865" y="358815"/>
                <a:ext cx="6120266" cy="584775"/>
              </a:xfrm>
              <a:prstGeom prst="rect">
                <a:avLst/>
              </a:prstGeom>
              <a:noFill/>
            </p:spPr>
            <p:txBody>
              <a:bodyPr wrap="none" rtlCol="0">
                <a:spAutoFit/>
              </a:bodyPr>
              <a:lstStyle/>
              <a:p>
                <a:pPr algn="ctr"/>
                <a14:m>
                  <m:oMath xmlns:m="http://schemas.openxmlformats.org/officeDocument/2006/math">
                    <m:sSup>
                      <m:sSupPr>
                        <m:ctrlPr>
                          <a:rPr kumimoji="1" lang="en-US" altLang="ja-JP" sz="3200" b="1" i="1" smtClean="0">
                            <a:latin typeface="Cambria Math" panose="02040503050406030204" pitchFamily="18" charset="0"/>
                          </a:rPr>
                        </m:ctrlPr>
                      </m:sSupPr>
                      <m:e>
                        <m:r>
                          <a:rPr kumimoji="1" lang="en-US" altLang="ja-JP" sz="3200" b="1" i="1" smtClean="0">
                            <a:latin typeface="Cambria Math" panose="02040503050406030204" pitchFamily="18" charset="0"/>
                          </a:rPr>
                          <m:t>𝝁</m:t>
                        </m:r>
                      </m:e>
                      <m:sup>
                        <m:r>
                          <a:rPr kumimoji="1" lang="en-US" altLang="ja-JP" sz="3200" b="1" i="1" smtClean="0">
                            <a:latin typeface="Cambria Math" panose="02040503050406030204" pitchFamily="18" charset="0"/>
                          </a:rPr>
                          <m:t>−</m:t>
                        </m:r>
                      </m:sup>
                    </m:sSup>
                    <m:sSup>
                      <m:sSupPr>
                        <m:ctrlPr>
                          <a:rPr kumimoji="1" lang="en-US" altLang="ja-JP" sz="3200" b="1" i="1" smtClean="0">
                            <a:latin typeface="Cambria Math" panose="02040503050406030204" pitchFamily="18" charset="0"/>
                          </a:rPr>
                        </m:ctrlPr>
                      </m:sSupPr>
                      <m:e>
                        <m:r>
                          <a:rPr kumimoji="1" lang="en-US" altLang="ja-JP" sz="3200" b="1" i="1" smtClean="0">
                            <a:latin typeface="Cambria Math" panose="02040503050406030204" pitchFamily="18" charset="0"/>
                          </a:rPr>
                          <m:t>𝒆</m:t>
                        </m:r>
                      </m:e>
                      <m:sup>
                        <m:r>
                          <a:rPr kumimoji="1" lang="en-US" altLang="ja-JP" sz="3200" b="1" i="1" smtClean="0">
                            <a:latin typeface="Cambria Math" panose="02040503050406030204" pitchFamily="18" charset="0"/>
                          </a:rPr>
                          <m:t>−</m:t>
                        </m:r>
                      </m:sup>
                    </m:sSup>
                    <m:r>
                      <a:rPr kumimoji="1" lang="en-US" altLang="ja-JP" sz="3200" b="1" i="1" smtClean="0">
                        <a:latin typeface="Cambria Math" panose="02040503050406030204" pitchFamily="18" charset="0"/>
                      </a:rPr>
                      <m:t>→</m:t>
                    </m:r>
                    <m:sSup>
                      <m:sSupPr>
                        <m:ctrlPr>
                          <a:rPr kumimoji="1" lang="en-US" altLang="ja-JP" sz="3200" b="1" i="1" smtClean="0">
                            <a:latin typeface="Cambria Math" panose="02040503050406030204" pitchFamily="18" charset="0"/>
                          </a:rPr>
                        </m:ctrlPr>
                      </m:sSupPr>
                      <m:e>
                        <m:r>
                          <a:rPr kumimoji="1" lang="en-US" altLang="ja-JP" sz="3200" b="1" i="1" smtClean="0">
                            <a:latin typeface="Cambria Math" panose="02040503050406030204" pitchFamily="18" charset="0"/>
                          </a:rPr>
                          <m:t>𝒆</m:t>
                        </m:r>
                      </m:e>
                      <m:sup>
                        <m:r>
                          <a:rPr kumimoji="1" lang="en-US" altLang="ja-JP" sz="3200" b="1" i="1" smtClean="0">
                            <a:latin typeface="Cambria Math" panose="02040503050406030204" pitchFamily="18" charset="0"/>
                          </a:rPr>
                          <m:t>−</m:t>
                        </m:r>
                      </m:sup>
                    </m:sSup>
                    <m:sSup>
                      <m:sSupPr>
                        <m:ctrlPr>
                          <a:rPr kumimoji="1" lang="en-US" altLang="ja-JP" sz="3200" b="1" i="1" smtClean="0">
                            <a:latin typeface="Cambria Math" panose="02040503050406030204" pitchFamily="18" charset="0"/>
                          </a:rPr>
                        </m:ctrlPr>
                      </m:sSupPr>
                      <m:e>
                        <m:r>
                          <a:rPr kumimoji="1" lang="en-US" altLang="ja-JP" sz="3200" b="1" i="1" smtClean="0">
                            <a:latin typeface="Cambria Math" panose="02040503050406030204" pitchFamily="18" charset="0"/>
                          </a:rPr>
                          <m:t>𝒆</m:t>
                        </m:r>
                      </m:e>
                      <m:sup>
                        <m:r>
                          <a:rPr kumimoji="1" lang="en-US" altLang="ja-JP" sz="3200" b="1" i="1" smtClean="0">
                            <a:latin typeface="Cambria Math" panose="02040503050406030204" pitchFamily="18" charset="0"/>
                          </a:rPr>
                          <m:t>−</m:t>
                        </m:r>
                      </m:sup>
                    </m:sSup>
                  </m:oMath>
                </a14:m>
                <a:r>
                  <a:rPr kumimoji="1" lang="ja-JP" altLang="en-US" sz="3200" b="1" dirty="0" smtClean="0"/>
                  <a:t> </a:t>
                </a:r>
                <a:r>
                  <a:rPr kumimoji="1" lang="en-US" altLang="ja-JP" sz="3200" b="1" dirty="0" smtClean="0"/>
                  <a:t>in a muonic atom</a:t>
                </a:r>
                <a:endParaRPr kumimoji="1" lang="ja-JP" altLang="en-US" sz="3200" b="1" dirty="0"/>
              </a:p>
            </p:txBody>
          </p:sp>
        </mc:Choice>
        <mc:Fallback xmlns="">
          <p:sp>
            <p:nvSpPr>
              <p:cNvPr id="3" name="テキスト ボックス 2"/>
              <p:cNvSpPr txBox="1">
                <a:spLocks noRot="1" noChangeAspect="1" noMove="1" noResize="1" noEditPoints="1" noAdjustHandles="1" noChangeArrowheads="1" noChangeShapeType="1" noTextEdit="1"/>
              </p:cNvSpPr>
              <p:nvPr/>
            </p:nvSpPr>
            <p:spPr>
              <a:xfrm>
                <a:off x="1521865" y="358815"/>
                <a:ext cx="6120266" cy="584775"/>
              </a:xfrm>
              <a:prstGeom prst="rect">
                <a:avLst/>
              </a:prstGeom>
              <a:blipFill>
                <a:blip r:embed="rId3"/>
                <a:stretch>
                  <a:fillRect t="-13542" r="-1992" b="-33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 name="円/楕円 1"/>
              <p:cNvSpPr/>
              <p:nvPr/>
            </p:nvSpPr>
            <p:spPr>
              <a:xfrm>
                <a:off x="3899458" y="2187614"/>
                <a:ext cx="787078" cy="752355"/>
              </a:xfrm>
              <a:prstGeom prst="ellipse">
                <a:avLst/>
              </a:prstGeom>
              <a:solidFill>
                <a:srgbClr val="0070C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14:m>
                  <m:oMathPara xmlns:m="http://schemas.openxmlformats.org/officeDocument/2006/math">
                    <m:oMathParaPr>
                      <m:jc m:val="centerGroup"/>
                    </m:oMathParaPr>
                    <m:oMath xmlns:m="http://schemas.openxmlformats.org/officeDocument/2006/math">
                      <m:r>
                        <a:rPr lang="en-US" altLang="ja-JP" sz="2000" i="1" smtClean="0">
                          <a:latin typeface="Cambria Math" panose="02040503050406030204" pitchFamily="18" charset="0"/>
                        </a:rPr>
                        <m:t>+</m:t>
                      </m:r>
                      <m:r>
                        <a:rPr lang="en-US" altLang="ja-JP" sz="2000" i="1" smtClean="0">
                          <a:latin typeface="Cambria Math" panose="02040503050406030204" pitchFamily="18" charset="0"/>
                        </a:rPr>
                        <m:t>𝑍𝑒</m:t>
                      </m:r>
                    </m:oMath>
                  </m:oMathPara>
                </a14:m>
                <a:endParaRPr lang="en-US" altLang="ja-JP" sz="2000" dirty="0" smtClean="0"/>
              </a:p>
            </p:txBody>
          </p:sp>
        </mc:Choice>
        <mc:Fallback xmlns="">
          <p:sp>
            <p:nvSpPr>
              <p:cNvPr id="2" name="円/楕円 1"/>
              <p:cNvSpPr>
                <a:spLocks noRot="1" noChangeAspect="1" noMove="1" noResize="1" noEditPoints="1" noAdjustHandles="1" noChangeArrowheads="1" noChangeShapeType="1" noTextEdit="1"/>
              </p:cNvSpPr>
              <p:nvPr/>
            </p:nvSpPr>
            <p:spPr>
              <a:xfrm>
                <a:off x="3899458" y="2187614"/>
                <a:ext cx="787078" cy="752355"/>
              </a:xfrm>
              <a:prstGeom prst="ellipse">
                <a:avLst/>
              </a:prstGeom>
              <a:blipFill>
                <a:blip r:embed="rId4"/>
                <a:stretch>
                  <a:fillRect/>
                </a:stretch>
              </a:blipFill>
              <a:ln>
                <a:solidFill>
                  <a:srgbClr val="00B0F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7" name="円/楕円 6"/>
              <p:cNvSpPr/>
              <p:nvPr/>
            </p:nvSpPr>
            <p:spPr>
              <a:xfrm>
                <a:off x="4082000" y="1724627"/>
                <a:ext cx="421992" cy="393538"/>
              </a:xfrm>
              <a:prstGeom prst="ellipse">
                <a:avLst/>
              </a:prstGeom>
              <a:solidFill>
                <a:srgbClr val="00B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𝜇</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7" name="円/楕円 6"/>
              <p:cNvSpPr>
                <a:spLocks noRot="1" noChangeAspect="1" noMove="1" noResize="1" noEditPoints="1" noAdjustHandles="1" noChangeArrowheads="1" noChangeShapeType="1" noTextEdit="1"/>
              </p:cNvSpPr>
              <p:nvPr/>
            </p:nvSpPr>
            <p:spPr>
              <a:xfrm>
                <a:off x="4082000" y="1724627"/>
                <a:ext cx="421992" cy="393538"/>
              </a:xfrm>
              <a:prstGeom prst="ellipse">
                <a:avLst/>
              </a:prstGeom>
              <a:blipFill>
                <a:blip r:embed="rId5"/>
                <a:stretch>
                  <a:fillRect r="-6757" b="-5797"/>
                </a:stretch>
              </a:blipFill>
              <a:ln>
                <a:solidFill>
                  <a:srgbClr val="92D05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円/楕円 7"/>
              <p:cNvSpPr/>
              <p:nvPr/>
            </p:nvSpPr>
            <p:spPr>
              <a:xfrm>
                <a:off x="4088847" y="3449270"/>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8" name="円/楕円 7"/>
              <p:cNvSpPr>
                <a:spLocks noRot="1" noChangeAspect="1" noMove="1" noResize="1" noEditPoints="1" noAdjustHandles="1" noChangeArrowheads="1" noChangeShapeType="1" noTextEdit="1"/>
              </p:cNvSpPr>
              <p:nvPr/>
            </p:nvSpPr>
            <p:spPr>
              <a:xfrm>
                <a:off x="4088847" y="3449270"/>
                <a:ext cx="421992" cy="393538"/>
              </a:xfrm>
              <a:prstGeom prst="ellipse">
                <a:avLst/>
              </a:prstGeom>
              <a:blipFill>
                <a:blip r:embed="rId6"/>
                <a:stretch>
                  <a:fillRect r="-5405"/>
                </a:stretch>
              </a:blipFill>
              <a:ln>
                <a:solidFill>
                  <a:srgbClr val="FFFF00"/>
                </a:solidFill>
              </a:ln>
            </p:spPr>
            <p:txBody>
              <a:bodyPr/>
              <a:lstStyle/>
              <a:p>
                <a:r>
                  <a:rPr lang="ja-JP" altLang="en-US">
                    <a:noFill/>
                  </a:rPr>
                  <a:t> </a:t>
                </a:r>
              </a:p>
            </p:txBody>
          </p:sp>
        </mc:Fallback>
      </mc:AlternateContent>
      <p:cxnSp>
        <p:nvCxnSpPr>
          <p:cNvPr id="14" name="直線コネクタ 13"/>
          <p:cNvCxnSpPr/>
          <p:nvPr/>
        </p:nvCxnSpPr>
        <p:spPr>
          <a:xfrm flipV="1">
            <a:off x="6097069" y="1944506"/>
            <a:ext cx="1471561" cy="405114"/>
          </a:xfrm>
          <a:prstGeom prst="line">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6097068" y="2945735"/>
            <a:ext cx="1443465" cy="588173"/>
          </a:xfrm>
          <a:prstGeom prst="line">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円/楕円 8"/>
          <p:cNvSpPr/>
          <p:nvPr/>
        </p:nvSpPr>
        <p:spPr>
          <a:xfrm>
            <a:off x="5750978" y="1568328"/>
            <a:ext cx="622031" cy="1990845"/>
          </a:xfrm>
          <a:prstGeom prst="ellips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altLang="ja-JP" sz="2400" dirty="0" smtClean="0"/>
              <a:t>CLFV</a:t>
            </a:r>
            <a:endParaRPr kumimoji="1" lang="ja-JP" altLang="en-US" sz="2400" dirty="0"/>
          </a:p>
        </p:txBody>
      </p:sp>
      <mc:AlternateContent xmlns:mc="http://schemas.openxmlformats.org/markup-compatibility/2006" xmlns:a14="http://schemas.microsoft.com/office/drawing/2010/main">
        <mc:Choice Requires="a14">
          <p:sp>
            <p:nvSpPr>
              <p:cNvPr id="16" name="円/楕円 15"/>
              <p:cNvSpPr/>
              <p:nvPr/>
            </p:nvSpPr>
            <p:spPr>
              <a:xfrm>
                <a:off x="7661228" y="3449270"/>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16" name="円/楕円 15"/>
              <p:cNvSpPr>
                <a:spLocks noRot="1" noChangeAspect="1" noMove="1" noResize="1" noEditPoints="1" noAdjustHandles="1" noChangeArrowheads="1" noChangeShapeType="1" noTextEdit="1"/>
              </p:cNvSpPr>
              <p:nvPr/>
            </p:nvSpPr>
            <p:spPr>
              <a:xfrm>
                <a:off x="7661228" y="3449270"/>
                <a:ext cx="421992" cy="393538"/>
              </a:xfrm>
              <a:prstGeom prst="ellipse">
                <a:avLst/>
              </a:prstGeom>
              <a:blipFill>
                <a:blip r:embed="rId7"/>
                <a:stretch>
                  <a:fillRect r="-5405"/>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7" name="円/楕円 16"/>
              <p:cNvSpPr/>
              <p:nvPr/>
            </p:nvSpPr>
            <p:spPr>
              <a:xfrm>
                <a:off x="7661228" y="1724627"/>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17" name="円/楕円 16"/>
              <p:cNvSpPr>
                <a:spLocks noRot="1" noChangeAspect="1" noMove="1" noResize="1" noEditPoints="1" noAdjustHandles="1" noChangeArrowheads="1" noChangeShapeType="1" noTextEdit="1"/>
              </p:cNvSpPr>
              <p:nvPr/>
            </p:nvSpPr>
            <p:spPr>
              <a:xfrm>
                <a:off x="7661228" y="1724627"/>
                <a:ext cx="421992" cy="393538"/>
              </a:xfrm>
              <a:prstGeom prst="ellipse">
                <a:avLst/>
              </a:prstGeom>
              <a:blipFill>
                <a:blip r:embed="rId8"/>
                <a:stretch>
                  <a:fillRect r="-5405"/>
                </a:stretch>
              </a:blipFill>
              <a:ln>
                <a:solidFill>
                  <a:srgbClr val="FFFF00"/>
                </a:solidFill>
              </a:ln>
            </p:spPr>
            <p:txBody>
              <a:bodyPr/>
              <a:lstStyle/>
              <a:p>
                <a:r>
                  <a:rPr lang="ja-JP" altLang="en-US">
                    <a:noFill/>
                  </a:rPr>
                  <a:t> </a:t>
                </a:r>
              </a:p>
            </p:txBody>
          </p:sp>
        </mc:Fallback>
      </mc:AlternateContent>
      <p:sp>
        <p:nvSpPr>
          <p:cNvPr id="19" name="テキスト ボックス 18"/>
          <p:cNvSpPr txBox="1"/>
          <p:nvPr/>
        </p:nvSpPr>
        <p:spPr>
          <a:xfrm>
            <a:off x="648625" y="3761772"/>
            <a:ext cx="1468672" cy="461665"/>
          </a:xfrm>
          <a:prstGeom prst="rect">
            <a:avLst/>
          </a:prstGeom>
          <a:solidFill>
            <a:schemeClr val="bg1"/>
          </a:solidFill>
          <a:ln w="28575">
            <a:solidFill>
              <a:srgbClr val="0070C0"/>
            </a:solidFill>
          </a:ln>
        </p:spPr>
        <p:txBody>
          <a:bodyPr wrap="none" rtlCol="0">
            <a:spAutoFit/>
          </a:bodyPr>
          <a:lstStyle/>
          <a:p>
            <a:r>
              <a:rPr lang="en-US" altLang="ja-JP" sz="2400" b="1" dirty="0"/>
              <a:t>F</a:t>
            </a:r>
            <a:r>
              <a:rPr lang="en-US" altLang="ja-JP" sz="2400" b="1" dirty="0" smtClean="0"/>
              <a:t>eatures</a:t>
            </a:r>
            <a:endParaRPr kumimoji="1" lang="ja-JP" altLang="en-US" sz="2400" b="1" dirty="0"/>
          </a:p>
        </p:txBody>
      </p:sp>
      <p:sp>
        <p:nvSpPr>
          <p:cNvPr id="20" name="テキスト ボックス 19"/>
          <p:cNvSpPr txBox="1"/>
          <p:nvPr/>
        </p:nvSpPr>
        <p:spPr>
          <a:xfrm>
            <a:off x="1124094" y="4765463"/>
            <a:ext cx="2740174" cy="400110"/>
          </a:xfrm>
          <a:prstGeom prst="rect">
            <a:avLst/>
          </a:prstGeom>
          <a:noFill/>
        </p:spPr>
        <p:txBody>
          <a:bodyPr wrap="none" rtlCol="0">
            <a:spAutoFit/>
          </a:bodyPr>
          <a:lstStyle/>
          <a:p>
            <a:pPr marL="173038" indent="-173038">
              <a:buFont typeface="Arial" panose="020B0604020202020204" pitchFamily="34" charset="0"/>
              <a:buChar char="•"/>
            </a:pPr>
            <a:r>
              <a:rPr lang="en-US" altLang="ja-JP" sz="2000" dirty="0" smtClean="0"/>
              <a:t>2 CLFV mechanisms</a:t>
            </a:r>
            <a:endParaRPr kumimoji="1" lang="ja-JP" altLang="en-US" sz="2000" dirty="0"/>
          </a:p>
        </p:txBody>
      </p:sp>
      <mc:AlternateContent xmlns:mc="http://schemas.openxmlformats.org/markup-compatibility/2006" xmlns:a14="http://schemas.microsoft.com/office/drawing/2010/main">
        <mc:Choice Requires="a14">
          <p:sp>
            <p:nvSpPr>
              <p:cNvPr id="22" name="テキスト ボックス 21"/>
              <p:cNvSpPr txBox="1"/>
              <p:nvPr/>
            </p:nvSpPr>
            <p:spPr>
              <a:xfrm>
                <a:off x="1124093" y="6033343"/>
                <a:ext cx="5279202" cy="513282"/>
              </a:xfrm>
              <a:prstGeom prst="rect">
                <a:avLst/>
              </a:prstGeom>
              <a:noFill/>
            </p:spPr>
            <p:txBody>
              <a:bodyPr wrap="none" rtlCol="0">
                <a:spAutoFit/>
              </a:bodyPr>
              <a:lstStyle/>
              <a:p>
                <a:pPr marL="173038" indent="-173038">
                  <a:buFont typeface="Arial" panose="020B0604020202020204" pitchFamily="34" charset="0"/>
                  <a:buChar char="•"/>
                </a:pPr>
                <a:r>
                  <a:rPr lang="en-US" altLang="ja-JP" sz="2000" b="0" dirty="0" smtClean="0"/>
                  <a:t>atomic # </a:t>
                </a:r>
                <a14:m>
                  <m:oMath xmlns:m="http://schemas.openxmlformats.org/officeDocument/2006/math">
                    <m:r>
                      <a:rPr lang="en-US" altLang="ja-JP" sz="2000" b="0" i="1" smtClean="0">
                        <a:latin typeface="Cambria Math" panose="02040503050406030204" pitchFamily="18" charset="0"/>
                      </a:rPr>
                      <m:t>𝑍</m:t>
                    </m:r>
                  </m:oMath>
                </a14:m>
                <a:r>
                  <a:rPr kumimoji="1" lang="en-US" altLang="ja-JP" sz="2000" dirty="0" smtClean="0"/>
                  <a:t> : </a:t>
                </a:r>
                <a:r>
                  <a:rPr lang="en-US" altLang="ja-JP" sz="2400" dirty="0" smtClean="0"/>
                  <a:t>large</a:t>
                </a:r>
                <a:r>
                  <a:rPr lang="ja-JP" altLang="en-US" sz="2000" dirty="0" smtClean="0"/>
                  <a:t> </a:t>
                </a:r>
                <a14:m>
                  <m:oMath xmlns:m="http://schemas.openxmlformats.org/officeDocument/2006/math">
                    <m:r>
                      <a:rPr lang="en-US" altLang="ja-JP" sz="2800" b="0" i="1" smtClean="0">
                        <a:latin typeface="Cambria Math" panose="02040503050406030204" pitchFamily="18" charset="0"/>
                      </a:rPr>
                      <m:t>⇒</m:t>
                    </m:r>
                  </m:oMath>
                </a14:m>
                <a:r>
                  <a:rPr lang="ja-JP" altLang="en-US" sz="2000" dirty="0" smtClean="0"/>
                  <a:t> </a:t>
                </a:r>
                <a:r>
                  <a:rPr lang="en-US" altLang="ja-JP" sz="2000" dirty="0" smtClean="0"/>
                  <a:t>decay rate </a:t>
                </a:r>
                <a14:m>
                  <m:oMath xmlns:m="http://schemas.openxmlformats.org/officeDocument/2006/math">
                    <m:r>
                      <m:rPr>
                        <m:sty m:val="p"/>
                      </m:rPr>
                      <a:rPr lang="en-US" altLang="ja-JP" sz="2000">
                        <a:latin typeface="Cambria Math" panose="02040503050406030204" pitchFamily="18" charset="0"/>
                      </a:rPr>
                      <m:t>Γ</m:t>
                    </m:r>
                  </m:oMath>
                </a14:m>
                <a:r>
                  <a:rPr kumimoji="1" lang="en-US" altLang="ja-JP" sz="2000" dirty="0" smtClean="0"/>
                  <a:t> :</a:t>
                </a:r>
                <a:r>
                  <a:rPr kumimoji="1" lang="ja-JP" altLang="en-US" sz="2000" dirty="0" smtClean="0"/>
                  <a:t> </a:t>
                </a:r>
                <a:r>
                  <a:rPr kumimoji="1" lang="en-US" altLang="ja-JP" sz="2400" dirty="0" smtClean="0"/>
                  <a:t>large</a:t>
                </a:r>
                <a:endParaRPr kumimoji="1" lang="ja-JP" altLang="en-US" sz="2000" dirty="0"/>
              </a:p>
            </p:txBody>
          </p:sp>
        </mc:Choice>
        <mc:Fallback xmlns="">
          <p:sp>
            <p:nvSpPr>
              <p:cNvPr id="22" name="テキスト ボックス 21"/>
              <p:cNvSpPr txBox="1">
                <a:spLocks noRot="1" noChangeAspect="1" noMove="1" noResize="1" noEditPoints="1" noAdjustHandles="1" noChangeArrowheads="1" noChangeShapeType="1" noTextEdit="1"/>
              </p:cNvSpPr>
              <p:nvPr/>
            </p:nvSpPr>
            <p:spPr>
              <a:xfrm>
                <a:off x="1124093" y="6033343"/>
                <a:ext cx="5279202" cy="513282"/>
              </a:xfrm>
              <a:prstGeom prst="rect">
                <a:avLst/>
              </a:prstGeom>
              <a:blipFill>
                <a:blip r:embed="rId9"/>
                <a:stretch>
                  <a:fillRect l="-1039" t="-1190" b="-25000"/>
                </a:stretch>
              </a:blipFill>
            </p:spPr>
            <p:txBody>
              <a:bodyPr/>
              <a:lstStyle/>
              <a:p>
                <a:r>
                  <a:rPr lang="ja-JP" altLang="en-US">
                    <a:noFill/>
                  </a:rPr>
                  <a:t> </a:t>
                </a:r>
              </a:p>
            </p:txBody>
          </p:sp>
        </mc:Fallback>
      </mc:AlternateContent>
      <p:sp>
        <p:nvSpPr>
          <p:cNvPr id="23" name="テキスト ボックス 22"/>
          <p:cNvSpPr txBox="1"/>
          <p:nvPr/>
        </p:nvSpPr>
        <p:spPr>
          <a:xfrm>
            <a:off x="4808703" y="921824"/>
            <a:ext cx="4167038" cy="584775"/>
          </a:xfrm>
          <a:prstGeom prst="rect">
            <a:avLst/>
          </a:prstGeom>
          <a:noFill/>
        </p:spPr>
        <p:txBody>
          <a:bodyPr wrap="none" rtlCol="0">
            <a:spAutoFit/>
          </a:bodyPr>
          <a:lstStyle/>
          <a:p>
            <a:pPr algn="r"/>
            <a:r>
              <a:rPr kumimoji="1" lang="en-US" altLang="ja-JP" sz="1600" dirty="0" smtClean="0"/>
              <a:t>M. Koike, Y. Kuno</a:t>
            </a:r>
            <a:r>
              <a:rPr lang="en-US" altLang="ja-JP" sz="1600" dirty="0" smtClean="0"/>
              <a:t>, J. Sato, &amp; M. Yamanaka,</a:t>
            </a:r>
            <a:endParaRPr lang="en-US" altLang="ja-JP" sz="1600" dirty="0"/>
          </a:p>
          <a:p>
            <a:pPr algn="r"/>
            <a:r>
              <a:rPr lang="en-US" altLang="ja-JP" sz="1600" dirty="0" smtClean="0"/>
              <a:t>Phys. Rev. Lett. </a:t>
            </a:r>
            <a:r>
              <a:rPr lang="en-US" altLang="ja-JP" sz="1600" b="1" dirty="0" smtClean="0"/>
              <a:t>105</a:t>
            </a:r>
            <a:r>
              <a:rPr lang="en-US" altLang="ja-JP" sz="1600" dirty="0" smtClean="0"/>
              <a:t>, 121601 (2010).</a:t>
            </a:r>
            <a:endParaRPr kumimoji="1" lang="ja-JP" altLang="en-US" sz="1600" dirty="0"/>
          </a:p>
        </p:txBody>
      </p:sp>
      <mc:AlternateContent xmlns:mc="http://schemas.openxmlformats.org/markup-compatibility/2006" xmlns:a14="http://schemas.microsoft.com/office/drawing/2010/main">
        <mc:Choice Requires="a14">
          <p:sp>
            <p:nvSpPr>
              <p:cNvPr id="24" name="正方形/長方形 23"/>
              <p:cNvSpPr/>
              <p:nvPr/>
            </p:nvSpPr>
            <p:spPr>
              <a:xfrm>
                <a:off x="8220539" y="1694906"/>
                <a:ext cx="515398"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000" i="1">
                              <a:solidFill>
                                <a:srgbClr val="000000"/>
                              </a:solidFill>
                              <a:latin typeface="Cambria Math" panose="02040503050406030204" pitchFamily="18" charset="0"/>
                            </a:rPr>
                          </m:ctrlPr>
                        </m:sSubPr>
                        <m:e>
                          <m:r>
                            <a:rPr lang="en-US" altLang="ja-JP" sz="2000" i="1">
                              <a:solidFill>
                                <a:srgbClr val="000000"/>
                              </a:solidFill>
                              <a:latin typeface="Cambria Math" panose="02040503050406030204" pitchFamily="18" charset="0"/>
                            </a:rPr>
                            <m:t>𝐸</m:t>
                          </m:r>
                        </m:e>
                        <m:sub>
                          <m:r>
                            <a:rPr lang="en-US" altLang="ja-JP" sz="2000" i="1">
                              <a:solidFill>
                                <a:srgbClr val="000000"/>
                              </a:solidFill>
                              <a:latin typeface="Cambria Math" panose="02040503050406030204" pitchFamily="18" charset="0"/>
                            </a:rPr>
                            <m:t>1</m:t>
                          </m:r>
                        </m:sub>
                      </m:sSub>
                    </m:oMath>
                  </m:oMathPara>
                </a14:m>
                <a:endParaRPr lang="ja-JP" altLang="en-US" dirty="0"/>
              </a:p>
            </p:txBody>
          </p:sp>
        </mc:Choice>
        <mc:Fallback xmlns="">
          <p:sp>
            <p:nvSpPr>
              <p:cNvPr id="24" name="正方形/長方形 23"/>
              <p:cNvSpPr>
                <a:spLocks noRot="1" noChangeAspect="1" noMove="1" noResize="1" noEditPoints="1" noAdjustHandles="1" noChangeArrowheads="1" noChangeShapeType="1" noTextEdit="1"/>
              </p:cNvSpPr>
              <p:nvPr/>
            </p:nvSpPr>
            <p:spPr>
              <a:xfrm>
                <a:off x="8220539" y="1694906"/>
                <a:ext cx="515398" cy="400110"/>
              </a:xfrm>
              <a:prstGeom prst="rect">
                <a:avLst/>
              </a:prstGeom>
              <a:blipFill>
                <a:blip r:embed="rId10"/>
                <a:stretch>
                  <a:fillRect b="-303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 name="正方形/長方形 24"/>
              <p:cNvSpPr/>
              <p:nvPr/>
            </p:nvSpPr>
            <p:spPr>
              <a:xfrm>
                <a:off x="8194175" y="3445827"/>
                <a:ext cx="521360"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ja-JP" sz="2000" i="1" smtClean="0">
                              <a:solidFill>
                                <a:srgbClr val="000000"/>
                              </a:solidFill>
                              <a:latin typeface="Cambria Math" panose="02040503050406030204" pitchFamily="18" charset="0"/>
                            </a:rPr>
                          </m:ctrlPr>
                        </m:sSubPr>
                        <m:e>
                          <m:r>
                            <a:rPr lang="en-US" altLang="ja-JP" sz="2000" i="1">
                              <a:solidFill>
                                <a:srgbClr val="000000"/>
                              </a:solidFill>
                              <a:latin typeface="Cambria Math" panose="02040503050406030204" pitchFamily="18" charset="0"/>
                            </a:rPr>
                            <m:t>𝐸</m:t>
                          </m:r>
                        </m:e>
                        <m:sub>
                          <m:r>
                            <a:rPr lang="en-US" altLang="ja-JP" sz="2000" b="0" i="1" smtClean="0">
                              <a:solidFill>
                                <a:srgbClr val="000000"/>
                              </a:solidFill>
                              <a:latin typeface="Cambria Math" panose="02040503050406030204" pitchFamily="18" charset="0"/>
                            </a:rPr>
                            <m:t>2</m:t>
                          </m:r>
                        </m:sub>
                      </m:sSub>
                    </m:oMath>
                  </m:oMathPara>
                </a14:m>
                <a:endParaRPr lang="ja-JP" altLang="en-US" dirty="0"/>
              </a:p>
            </p:txBody>
          </p:sp>
        </mc:Choice>
        <mc:Fallback xmlns="">
          <p:sp>
            <p:nvSpPr>
              <p:cNvPr id="25" name="正方形/長方形 24"/>
              <p:cNvSpPr>
                <a:spLocks noRot="1" noChangeAspect="1" noMove="1" noResize="1" noEditPoints="1" noAdjustHandles="1" noChangeArrowheads="1" noChangeShapeType="1" noTextEdit="1"/>
              </p:cNvSpPr>
              <p:nvPr/>
            </p:nvSpPr>
            <p:spPr>
              <a:xfrm>
                <a:off x="8194175" y="3445827"/>
                <a:ext cx="521360" cy="400110"/>
              </a:xfrm>
              <a:prstGeom prst="rect">
                <a:avLst/>
              </a:prstGeom>
              <a:blipFill>
                <a:blip r:embed="rId11"/>
                <a:stretch>
                  <a:fillRect b="-3030"/>
                </a:stretch>
              </a:blipFill>
            </p:spPr>
            <p:txBody>
              <a:bodyPr/>
              <a:lstStyle/>
              <a:p>
                <a:r>
                  <a:rPr lang="ja-JP" altLang="en-US">
                    <a:noFill/>
                  </a:rPr>
                  <a:t> </a:t>
                </a:r>
              </a:p>
            </p:txBody>
          </p:sp>
        </mc:Fallback>
      </mc:AlternateContent>
      <p:grpSp>
        <p:nvGrpSpPr>
          <p:cNvPr id="26" name="グループ化 25"/>
          <p:cNvGrpSpPr/>
          <p:nvPr/>
        </p:nvGrpSpPr>
        <p:grpSpPr>
          <a:xfrm rot="5400000">
            <a:off x="4667728" y="4864958"/>
            <a:ext cx="832500" cy="1035502"/>
            <a:chOff x="5282846" y="1987292"/>
            <a:chExt cx="1610198" cy="1999938"/>
          </a:xfrm>
        </p:grpSpPr>
        <p:grpSp>
          <p:nvGrpSpPr>
            <p:cNvPr id="27" name="Group 31"/>
            <p:cNvGrpSpPr>
              <a:grpSpLocks noChangeAspect="1"/>
            </p:cNvGrpSpPr>
            <p:nvPr/>
          </p:nvGrpSpPr>
          <p:grpSpPr bwMode="auto">
            <a:xfrm>
              <a:off x="5282846" y="1987292"/>
              <a:ext cx="1610198" cy="1999938"/>
              <a:chOff x="2365" y="1515"/>
              <a:chExt cx="1037" cy="1288"/>
            </a:xfrm>
          </p:grpSpPr>
          <p:sp>
            <p:nvSpPr>
              <p:cNvPr id="33" name="Freeform 34"/>
              <p:cNvSpPr>
                <a:spLocks/>
              </p:cNvSpPr>
              <p:nvPr/>
            </p:nvSpPr>
            <p:spPr bwMode="auto">
              <a:xfrm>
                <a:off x="2365" y="2471"/>
                <a:ext cx="272" cy="332"/>
              </a:xfrm>
              <a:custGeom>
                <a:avLst/>
                <a:gdLst>
                  <a:gd name="T0" fmla="*/ 816 w 816"/>
                  <a:gd name="T1" fmla="*/ 37 h 997"/>
                  <a:gd name="T2" fmla="*/ 769 w 816"/>
                  <a:gd name="T3" fmla="*/ 0 h 997"/>
                  <a:gd name="T4" fmla="*/ 0 w 816"/>
                  <a:gd name="T5" fmla="*/ 960 h 997"/>
                  <a:gd name="T6" fmla="*/ 48 w 816"/>
                  <a:gd name="T7" fmla="*/ 997 h 997"/>
                  <a:gd name="T8" fmla="*/ 816 w 816"/>
                  <a:gd name="T9" fmla="*/ 37 h 997"/>
                </a:gdLst>
                <a:ahLst/>
                <a:cxnLst>
                  <a:cxn ang="0">
                    <a:pos x="T0" y="T1"/>
                  </a:cxn>
                  <a:cxn ang="0">
                    <a:pos x="T2" y="T3"/>
                  </a:cxn>
                  <a:cxn ang="0">
                    <a:pos x="T4" y="T5"/>
                  </a:cxn>
                  <a:cxn ang="0">
                    <a:pos x="T6" y="T7"/>
                  </a:cxn>
                  <a:cxn ang="0">
                    <a:pos x="T8" y="T9"/>
                  </a:cxn>
                </a:cxnLst>
                <a:rect l="0" t="0" r="r" b="b"/>
                <a:pathLst>
                  <a:path w="816" h="997">
                    <a:moveTo>
                      <a:pt x="816" y="37"/>
                    </a:moveTo>
                    <a:lnTo>
                      <a:pt x="769" y="0"/>
                    </a:lnTo>
                    <a:lnTo>
                      <a:pt x="0" y="960"/>
                    </a:lnTo>
                    <a:lnTo>
                      <a:pt x="48" y="997"/>
                    </a:lnTo>
                    <a:lnTo>
                      <a:pt x="816" y="3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4" name="Freeform 35"/>
              <p:cNvSpPr>
                <a:spLocks noEditPoints="1"/>
              </p:cNvSpPr>
              <p:nvPr/>
            </p:nvSpPr>
            <p:spPr bwMode="auto">
              <a:xfrm>
                <a:off x="2580" y="2445"/>
                <a:ext cx="75" cy="81"/>
              </a:xfrm>
              <a:custGeom>
                <a:avLst/>
                <a:gdLst>
                  <a:gd name="T0" fmla="*/ 29 w 223"/>
                  <a:gd name="T1" fmla="*/ 110 h 242"/>
                  <a:gd name="T2" fmla="*/ 0 w 223"/>
                  <a:gd name="T3" fmla="*/ 125 h 242"/>
                  <a:gd name="T4" fmla="*/ 31 w 223"/>
                  <a:gd name="T5" fmla="*/ 133 h 242"/>
                  <a:gd name="T6" fmla="*/ 110 w 223"/>
                  <a:gd name="T7" fmla="*/ 150 h 242"/>
                  <a:gd name="T8" fmla="*/ 112 w 223"/>
                  <a:gd name="T9" fmla="*/ 138 h 242"/>
                  <a:gd name="T10" fmla="*/ 102 w 223"/>
                  <a:gd name="T11" fmla="*/ 143 h 242"/>
                  <a:gd name="T12" fmla="*/ 136 w 223"/>
                  <a:gd name="T13" fmla="*/ 215 h 242"/>
                  <a:gd name="T14" fmla="*/ 148 w 223"/>
                  <a:gd name="T15" fmla="*/ 242 h 242"/>
                  <a:gd name="T16" fmla="*/ 157 w 223"/>
                  <a:gd name="T17" fmla="*/ 214 h 242"/>
                  <a:gd name="T18" fmla="*/ 214 w 223"/>
                  <a:gd name="T19" fmla="*/ 28 h 242"/>
                  <a:gd name="T20" fmla="*/ 223 w 223"/>
                  <a:gd name="T21" fmla="*/ 0 h 242"/>
                  <a:gd name="T22" fmla="*/ 198 w 223"/>
                  <a:gd name="T23" fmla="*/ 15 h 242"/>
                  <a:gd name="T24" fmla="*/ 29 w 223"/>
                  <a:gd name="T25" fmla="*/ 110 h 242"/>
                  <a:gd name="T26" fmla="*/ 209 w 223"/>
                  <a:gd name="T27" fmla="*/ 36 h 242"/>
                  <a:gd name="T28" fmla="*/ 203 w 223"/>
                  <a:gd name="T29" fmla="*/ 24 h 242"/>
                  <a:gd name="T30" fmla="*/ 192 w 223"/>
                  <a:gd name="T31" fmla="*/ 21 h 242"/>
                  <a:gd name="T32" fmla="*/ 135 w 223"/>
                  <a:gd name="T33" fmla="*/ 206 h 242"/>
                  <a:gd name="T34" fmla="*/ 146 w 223"/>
                  <a:gd name="T35" fmla="*/ 210 h 242"/>
                  <a:gd name="T36" fmla="*/ 157 w 223"/>
                  <a:gd name="T37" fmla="*/ 205 h 242"/>
                  <a:gd name="T38" fmla="*/ 123 w 223"/>
                  <a:gd name="T39" fmla="*/ 133 h 242"/>
                  <a:gd name="T40" fmla="*/ 120 w 223"/>
                  <a:gd name="T41" fmla="*/ 128 h 242"/>
                  <a:gd name="T42" fmla="*/ 115 w 223"/>
                  <a:gd name="T43" fmla="*/ 126 h 242"/>
                  <a:gd name="T44" fmla="*/ 36 w 223"/>
                  <a:gd name="T45" fmla="*/ 109 h 242"/>
                  <a:gd name="T46" fmla="*/ 34 w 223"/>
                  <a:gd name="T47" fmla="*/ 120 h 242"/>
                  <a:gd name="T48" fmla="*/ 40 w 223"/>
                  <a:gd name="T49" fmla="*/ 131 h 242"/>
                  <a:gd name="T50" fmla="*/ 209 w 223"/>
                  <a:gd name="T51" fmla="*/ 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42">
                    <a:moveTo>
                      <a:pt x="29" y="110"/>
                    </a:moveTo>
                    <a:lnTo>
                      <a:pt x="0" y="125"/>
                    </a:lnTo>
                    <a:lnTo>
                      <a:pt x="31" y="133"/>
                    </a:lnTo>
                    <a:lnTo>
                      <a:pt x="110" y="150"/>
                    </a:lnTo>
                    <a:lnTo>
                      <a:pt x="112" y="138"/>
                    </a:lnTo>
                    <a:lnTo>
                      <a:pt x="102" y="143"/>
                    </a:lnTo>
                    <a:lnTo>
                      <a:pt x="136" y="215"/>
                    </a:lnTo>
                    <a:lnTo>
                      <a:pt x="148" y="242"/>
                    </a:lnTo>
                    <a:lnTo>
                      <a:pt x="157" y="214"/>
                    </a:lnTo>
                    <a:lnTo>
                      <a:pt x="214" y="28"/>
                    </a:lnTo>
                    <a:lnTo>
                      <a:pt x="223" y="0"/>
                    </a:lnTo>
                    <a:lnTo>
                      <a:pt x="198" y="15"/>
                    </a:lnTo>
                    <a:lnTo>
                      <a:pt x="29" y="110"/>
                    </a:lnTo>
                    <a:close/>
                    <a:moveTo>
                      <a:pt x="209" y="36"/>
                    </a:moveTo>
                    <a:lnTo>
                      <a:pt x="203" y="24"/>
                    </a:lnTo>
                    <a:lnTo>
                      <a:pt x="192" y="21"/>
                    </a:lnTo>
                    <a:lnTo>
                      <a:pt x="135" y="206"/>
                    </a:lnTo>
                    <a:lnTo>
                      <a:pt x="146" y="210"/>
                    </a:lnTo>
                    <a:lnTo>
                      <a:pt x="157" y="205"/>
                    </a:lnTo>
                    <a:lnTo>
                      <a:pt x="123" y="133"/>
                    </a:lnTo>
                    <a:lnTo>
                      <a:pt x="120" y="128"/>
                    </a:lnTo>
                    <a:lnTo>
                      <a:pt x="115" y="126"/>
                    </a:lnTo>
                    <a:lnTo>
                      <a:pt x="36" y="109"/>
                    </a:lnTo>
                    <a:lnTo>
                      <a:pt x="34" y="120"/>
                    </a:lnTo>
                    <a:lnTo>
                      <a:pt x="40" y="131"/>
                    </a:lnTo>
                    <a:lnTo>
                      <a:pt x="209" y="3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5" name="Freeform 36"/>
              <p:cNvSpPr>
                <a:spLocks/>
              </p:cNvSpPr>
              <p:nvPr/>
            </p:nvSpPr>
            <p:spPr bwMode="auto">
              <a:xfrm>
                <a:off x="2592" y="2453"/>
                <a:ext cx="56" cy="62"/>
              </a:xfrm>
              <a:custGeom>
                <a:avLst/>
                <a:gdLst>
                  <a:gd name="T0" fmla="*/ 169 w 169"/>
                  <a:gd name="T1" fmla="*/ 0 h 186"/>
                  <a:gd name="T2" fmla="*/ 0 w 169"/>
                  <a:gd name="T3" fmla="*/ 96 h 186"/>
                  <a:gd name="T4" fmla="*/ 78 w 169"/>
                  <a:gd name="T5" fmla="*/ 114 h 186"/>
                  <a:gd name="T6" fmla="*/ 112 w 169"/>
                  <a:gd name="T7" fmla="*/ 186 h 186"/>
                  <a:gd name="T8" fmla="*/ 169 w 169"/>
                  <a:gd name="T9" fmla="*/ 0 h 186"/>
                </a:gdLst>
                <a:ahLst/>
                <a:cxnLst>
                  <a:cxn ang="0">
                    <a:pos x="T0" y="T1"/>
                  </a:cxn>
                  <a:cxn ang="0">
                    <a:pos x="T2" y="T3"/>
                  </a:cxn>
                  <a:cxn ang="0">
                    <a:pos x="T4" y="T5"/>
                  </a:cxn>
                  <a:cxn ang="0">
                    <a:pos x="T6" y="T7"/>
                  </a:cxn>
                  <a:cxn ang="0">
                    <a:pos x="T8" y="T9"/>
                  </a:cxn>
                </a:cxnLst>
                <a:rect l="0" t="0" r="r" b="b"/>
                <a:pathLst>
                  <a:path w="169" h="186">
                    <a:moveTo>
                      <a:pt x="169" y="0"/>
                    </a:moveTo>
                    <a:lnTo>
                      <a:pt x="0" y="96"/>
                    </a:lnTo>
                    <a:lnTo>
                      <a:pt x="78" y="114"/>
                    </a:lnTo>
                    <a:lnTo>
                      <a:pt x="112" y="186"/>
                    </a:lnTo>
                    <a:lnTo>
                      <a:pt x="1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6" name="Freeform 37"/>
              <p:cNvSpPr>
                <a:spLocks/>
              </p:cNvSpPr>
              <p:nvPr/>
            </p:nvSpPr>
            <p:spPr bwMode="auto">
              <a:xfrm>
                <a:off x="2621" y="2151"/>
                <a:ext cx="272" cy="332"/>
              </a:xfrm>
              <a:custGeom>
                <a:avLst/>
                <a:gdLst>
                  <a:gd name="T0" fmla="*/ 817 w 817"/>
                  <a:gd name="T1" fmla="*/ 37 h 997"/>
                  <a:gd name="T2" fmla="*/ 770 w 817"/>
                  <a:gd name="T3" fmla="*/ 0 h 997"/>
                  <a:gd name="T4" fmla="*/ 0 w 817"/>
                  <a:gd name="T5" fmla="*/ 960 h 997"/>
                  <a:gd name="T6" fmla="*/ 47 w 817"/>
                  <a:gd name="T7" fmla="*/ 997 h 997"/>
                  <a:gd name="T8" fmla="*/ 817 w 817"/>
                  <a:gd name="T9" fmla="*/ 37 h 997"/>
                </a:gdLst>
                <a:ahLst/>
                <a:cxnLst>
                  <a:cxn ang="0">
                    <a:pos x="T0" y="T1"/>
                  </a:cxn>
                  <a:cxn ang="0">
                    <a:pos x="T2" y="T3"/>
                  </a:cxn>
                  <a:cxn ang="0">
                    <a:pos x="T4" y="T5"/>
                  </a:cxn>
                  <a:cxn ang="0">
                    <a:pos x="T6" y="T7"/>
                  </a:cxn>
                  <a:cxn ang="0">
                    <a:pos x="T8" y="T9"/>
                  </a:cxn>
                </a:cxnLst>
                <a:rect l="0" t="0" r="r" b="b"/>
                <a:pathLst>
                  <a:path w="817" h="997">
                    <a:moveTo>
                      <a:pt x="817" y="37"/>
                    </a:moveTo>
                    <a:lnTo>
                      <a:pt x="770" y="0"/>
                    </a:lnTo>
                    <a:lnTo>
                      <a:pt x="0" y="960"/>
                    </a:lnTo>
                    <a:lnTo>
                      <a:pt x="47" y="997"/>
                    </a:lnTo>
                    <a:lnTo>
                      <a:pt x="817" y="3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7" name="Freeform 38"/>
              <p:cNvSpPr>
                <a:spLocks/>
              </p:cNvSpPr>
              <p:nvPr/>
            </p:nvSpPr>
            <p:spPr bwMode="auto">
              <a:xfrm>
                <a:off x="2626" y="1835"/>
                <a:ext cx="263" cy="325"/>
              </a:xfrm>
              <a:custGeom>
                <a:avLst/>
                <a:gdLst>
                  <a:gd name="T0" fmla="*/ 19 w 789"/>
                  <a:gd name="T1" fmla="*/ 0 h 975"/>
                  <a:gd name="T2" fmla="*/ 0 w 789"/>
                  <a:gd name="T3" fmla="*/ 15 h 975"/>
                  <a:gd name="T4" fmla="*/ 770 w 789"/>
                  <a:gd name="T5" fmla="*/ 975 h 975"/>
                  <a:gd name="T6" fmla="*/ 789 w 789"/>
                  <a:gd name="T7" fmla="*/ 960 h 975"/>
                  <a:gd name="T8" fmla="*/ 19 w 789"/>
                  <a:gd name="T9" fmla="*/ 0 h 975"/>
                </a:gdLst>
                <a:ahLst/>
                <a:cxnLst>
                  <a:cxn ang="0">
                    <a:pos x="T0" y="T1"/>
                  </a:cxn>
                  <a:cxn ang="0">
                    <a:pos x="T2" y="T3"/>
                  </a:cxn>
                  <a:cxn ang="0">
                    <a:pos x="T4" y="T5"/>
                  </a:cxn>
                  <a:cxn ang="0">
                    <a:pos x="T6" y="T7"/>
                  </a:cxn>
                  <a:cxn ang="0">
                    <a:pos x="T8" y="T9"/>
                  </a:cxn>
                </a:cxnLst>
                <a:rect l="0" t="0" r="r" b="b"/>
                <a:pathLst>
                  <a:path w="789" h="975">
                    <a:moveTo>
                      <a:pt x="19" y="0"/>
                    </a:moveTo>
                    <a:lnTo>
                      <a:pt x="0" y="15"/>
                    </a:lnTo>
                    <a:lnTo>
                      <a:pt x="770" y="975"/>
                    </a:lnTo>
                    <a:lnTo>
                      <a:pt x="789"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8" name="Freeform 39"/>
              <p:cNvSpPr>
                <a:spLocks noEditPoints="1"/>
              </p:cNvSpPr>
              <p:nvPr/>
            </p:nvSpPr>
            <p:spPr bwMode="auto">
              <a:xfrm>
                <a:off x="2610" y="1813"/>
                <a:ext cx="55" cy="61"/>
              </a:xfrm>
              <a:custGeom>
                <a:avLst/>
                <a:gdLst>
                  <a:gd name="T0" fmla="*/ 47 w 167"/>
                  <a:gd name="T1" fmla="*/ 153 h 183"/>
                  <a:gd name="T2" fmla="*/ 55 w 167"/>
                  <a:gd name="T3" fmla="*/ 183 h 183"/>
                  <a:gd name="T4" fmla="*/ 69 w 167"/>
                  <a:gd name="T5" fmla="*/ 154 h 183"/>
                  <a:gd name="T6" fmla="*/ 91 w 167"/>
                  <a:gd name="T7" fmla="*/ 105 h 183"/>
                  <a:gd name="T8" fmla="*/ 80 w 167"/>
                  <a:gd name="T9" fmla="*/ 100 h 183"/>
                  <a:gd name="T10" fmla="*/ 83 w 167"/>
                  <a:gd name="T11" fmla="*/ 112 h 183"/>
                  <a:gd name="T12" fmla="*/ 136 w 167"/>
                  <a:gd name="T13" fmla="*/ 101 h 183"/>
                  <a:gd name="T14" fmla="*/ 167 w 167"/>
                  <a:gd name="T15" fmla="*/ 93 h 183"/>
                  <a:gd name="T16" fmla="*/ 140 w 167"/>
                  <a:gd name="T17" fmla="*/ 78 h 183"/>
                  <a:gd name="T18" fmla="*/ 27 w 167"/>
                  <a:gd name="T19" fmla="*/ 15 h 183"/>
                  <a:gd name="T20" fmla="*/ 0 w 167"/>
                  <a:gd name="T21" fmla="*/ 0 h 183"/>
                  <a:gd name="T22" fmla="*/ 9 w 167"/>
                  <a:gd name="T23" fmla="*/ 29 h 183"/>
                  <a:gd name="T24" fmla="*/ 47 w 167"/>
                  <a:gd name="T25" fmla="*/ 153 h 183"/>
                  <a:gd name="T26" fmla="*/ 32 w 167"/>
                  <a:gd name="T27" fmla="*/ 22 h 183"/>
                  <a:gd name="T28" fmla="*/ 20 w 167"/>
                  <a:gd name="T29" fmla="*/ 25 h 183"/>
                  <a:gd name="T30" fmla="*/ 15 w 167"/>
                  <a:gd name="T31" fmla="*/ 36 h 183"/>
                  <a:gd name="T32" fmla="*/ 129 w 167"/>
                  <a:gd name="T33" fmla="*/ 100 h 183"/>
                  <a:gd name="T34" fmla="*/ 134 w 167"/>
                  <a:gd name="T35" fmla="*/ 88 h 183"/>
                  <a:gd name="T36" fmla="*/ 131 w 167"/>
                  <a:gd name="T37" fmla="*/ 77 h 183"/>
                  <a:gd name="T38" fmla="*/ 78 w 167"/>
                  <a:gd name="T39" fmla="*/ 88 h 183"/>
                  <a:gd name="T40" fmla="*/ 73 w 167"/>
                  <a:gd name="T41" fmla="*/ 88 h 183"/>
                  <a:gd name="T42" fmla="*/ 70 w 167"/>
                  <a:gd name="T43" fmla="*/ 95 h 183"/>
                  <a:gd name="T44" fmla="*/ 48 w 167"/>
                  <a:gd name="T45" fmla="*/ 144 h 183"/>
                  <a:gd name="T46" fmla="*/ 58 w 167"/>
                  <a:gd name="T47" fmla="*/ 149 h 183"/>
                  <a:gd name="T48" fmla="*/ 69 w 167"/>
                  <a:gd name="T49" fmla="*/ 147 h 183"/>
                  <a:gd name="T50" fmla="*/ 32 w 167"/>
                  <a:gd name="T51" fmla="*/ 2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3">
                    <a:moveTo>
                      <a:pt x="47" y="153"/>
                    </a:moveTo>
                    <a:lnTo>
                      <a:pt x="55" y="183"/>
                    </a:lnTo>
                    <a:lnTo>
                      <a:pt x="69" y="154"/>
                    </a:lnTo>
                    <a:lnTo>
                      <a:pt x="91" y="105"/>
                    </a:lnTo>
                    <a:lnTo>
                      <a:pt x="80" y="100"/>
                    </a:lnTo>
                    <a:lnTo>
                      <a:pt x="83" y="112"/>
                    </a:lnTo>
                    <a:lnTo>
                      <a:pt x="136" y="101"/>
                    </a:lnTo>
                    <a:lnTo>
                      <a:pt x="167" y="93"/>
                    </a:lnTo>
                    <a:lnTo>
                      <a:pt x="140" y="78"/>
                    </a:lnTo>
                    <a:lnTo>
                      <a:pt x="27" y="15"/>
                    </a:lnTo>
                    <a:lnTo>
                      <a:pt x="0" y="0"/>
                    </a:lnTo>
                    <a:lnTo>
                      <a:pt x="9" y="29"/>
                    </a:lnTo>
                    <a:lnTo>
                      <a:pt x="47" y="153"/>
                    </a:lnTo>
                    <a:close/>
                    <a:moveTo>
                      <a:pt x="32" y="22"/>
                    </a:moveTo>
                    <a:lnTo>
                      <a:pt x="20" y="25"/>
                    </a:lnTo>
                    <a:lnTo>
                      <a:pt x="15" y="36"/>
                    </a:lnTo>
                    <a:lnTo>
                      <a:pt x="129" y="100"/>
                    </a:lnTo>
                    <a:lnTo>
                      <a:pt x="134" y="88"/>
                    </a:lnTo>
                    <a:lnTo>
                      <a:pt x="131" y="77"/>
                    </a:lnTo>
                    <a:lnTo>
                      <a:pt x="78" y="88"/>
                    </a:lnTo>
                    <a:lnTo>
                      <a:pt x="73" y="88"/>
                    </a:lnTo>
                    <a:lnTo>
                      <a:pt x="70" y="95"/>
                    </a:lnTo>
                    <a:lnTo>
                      <a:pt x="48" y="144"/>
                    </a:lnTo>
                    <a:lnTo>
                      <a:pt x="58" y="149"/>
                    </a:lnTo>
                    <a:lnTo>
                      <a:pt x="69" y="147"/>
                    </a:lnTo>
                    <a:lnTo>
                      <a:pt x="32" y="2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39" name="Freeform 40"/>
              <p:cNvSpPr>
                <a:spLocks/>
              </p:cNvSpPr>
              <p:nvPr/>
            </p:nvSpPr>
            <p:spPr bwMode="auto">
              <a:xfrm>
                <a:off x="2616" y="1821"/>
                <a:ext cx="38" cy="42"/>
              </a:xfrm>
              <a:custGeom>
                <a:avLst/>
                <a:gdLst>
                  <a:gd name="T0" fmla="*/ 0 w 114"/>
                  <a:gd name="T1" fmla="*/ 0 h 124"/>
                  <a:gd name="T2" fmla="*/ 38 w 114"/>
                  <a:gd name="T3" fmla="*/ 124 h 124"/>
                  <a:gd name="T4" fmla="*/ 60 w 114"/>
                  <a:gd name="T5" fmla="*/ 75 h 124"/>
                  <a:gd name="T6" fmla="*/ 114 w 114"/>
                  <a:gd name="T7" fmla="*/ 63 h 124"/>
                  <a:gd name="T8" fmla="*/ 0 w 114"/>
                  <a:gd name="T9" fmla="*/ 0 h 124"/>
                </a:gdLst>
                <a:ahLst/>
                <a:cxnLst>
                  <a:cxn ang="0">
                    <a:pos x="T0" y="T1"/>
                  </a:cxn>
                  <a:cxn ang="0">
                    <a:pos x="T2" y="T3"/>
                  </a:cxn>
                  <a:cxn ang="0">
                    <a:pos x="T4" y="T5"/>
                  </a:cxn>
                  <a:cxn ang="0">
                    <a:pos x="T6" y="T7"/>
                  </a:cxn>
                  <a:cxn ang="0">
                    <a:pos x="T8" y="T9"/>
                  </a:cxn>
                </a:cxnLst>
                <a:rect l="0" t="0" r="r" b="b"/>
                <a:pathLst>
                  <a:path w="114" h="124">
                    <a:moveTo>
                      <a:pt x="0" y="0"/>
                    </a:moveTo>
                    <a:lnTo>
                      <a:pt x="38" y="124"/>
                    </a:lnTo>
                    <a:lnTo>
                      <a:pt x="60" y="75"/>
                    </a:lnTo>
                    <a:lnTo>
                      <a:pt x="114" y="6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0" name="Freeform 41"/>
              <p:cNvSpPr>
                <a:spLocks/>
              </p:cNvSpPr>
              <p:nvPr/>
            </p:nvSpPr>
            <p:spPr bwMode="auto">
              <a:xfrm>
                <a:off x="2370" y="1515"/>
                <a:ext cx="262" cy="325"/>
              </a:xfrm>
              <a:custGeom>
                <a:avLst/>
                <a:gdLst>
                  <a:gd name="T0" fmla="*/ 19 w 788"/>
                  <a:gd name="T1" fmla="*/ 0 h 975"/>
                  <a:gd name="T2" fmla="*/ 0 w 788"/>
                  <a:gd name="T3" fmla="*/ 15 h 975"/>
                  <a:gd name="T4" fmla="*/ 769 w 788"/>
                  <a:gd name="T5" fmla="*/ 975 h 975"/>
                  <a:gd name="T6" fmla="*/ 788 w 788"/>
                  <a:gd name="T7" fmla="*/ 960 h 975"/>
                  <a:gd name="T8" fmla="*/ 19 w 788"/>
                  <a:gd name="T9" fmla="*/ 0 h 975"/>
                </a:gdLst>
                <a:ahLst/>
                <a:cxnLst>
                  <a:cxn ang="0">
                    <a:pos x="T0" y="T1"/>
                  </a:cxn>
                  <a:cxn ang="0">
                    <a:pos x="T2" y="T3"/>
                  </a:cxn>
                  <a:cxn ang="0">
                    <a:pos x="T4" y="T5"/>
                  </a:cxn>
                  <a:cxn ang="0">
                    <a:pos x="T6" y="T7"/>
                  </a:cxn>
                  <a:cxn ang="0">
                    <a:pos x="T8" y="T9"/>
                  </a:cxn>
                </a:cxnLst>
                <a:rect l="0" t="0" r="r" b="b"/>
                <a:pathLst>
                  <a:path w="788" h="975">
                    <a:moveTo>
                      <a:pt x="19" y="0"/>
                    </a:moveTo>
                    <a:lnTo>
                      <a:pt x="0" y="15"/>
                    </a:lnTo>
                    <a:lnTo>
                      <a:pt x="769" y="975"/>
                    </a:lnTo>
                    <a:lnTo>
                      <a:pt x="788"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1" name="Freeform 42"/>
              <p:cNvSpPr>
                <a:spLocks/>
              </p:cNvSpPr>
              <p:nvPr/>
            </p:nvSpPr>
            <p:spPr bwMode="auto">
              <a:xfrm>
                <a:off x="2883" y="1835"/>
                <a:ext cx="262" cy="325"/>
              </a:xfrm>
              <a:custGeom>
                <a:avLst/>
                <a:gdLst>
                  <a:gd name="T0" fmla="*/ 788 w 788"/>
                  <a:gd name="T1" fmla="*/ 15 h 975"/>
                  <a:gd name="T2" fmla="*/ 769 w 788"/>
                  <a:gd name="T3" fmla="*/ 0 h 975"/>
                  <a:gd name="T4" fmla="*/ 0 w 788"/>
                  <a:gd name="T5" fmla="*/ 960 h 975"/>
                  <a:gd name="T6" fmla="*/ 19 w 788"/>
                  <a:gd name="T7" fmla="*/ 975 h 975"/>
                  <a:gd name="T8" fmla="*/ 788 w 788"/>
                  <a:gd name="T9" fmla="*/ 15 h 975"/>
                </a:gdLst>
                <a:ahLst/>
                <a:cxnLst>
                  <a:cxn ang="0">
                    <a:pos x="T0" y="T1"/>
                  </a:cxn>
                  <a:cxn ang="0">
                    <a:pos x="T2" y="T3"/>
                  </a:cxn>
                  <a:cxn ang="0">
                    <a:pos x="T4" y="T5"/>
                  </a:cxn>
                  <a:cxn ang="0">
                    <a:pos x="T6" y="T7"/>
                  </a:cxn>
                  <a:cxn ang="0">
                    <a:pos x="T8" y="T9"/>
                  </a:cxn>
                </a:cxnLst>
                <a:rect l="0" t="0" r="r" b="b"/>
                <a:pathLst>
                  <a:path w="788" h="975">
                    <a:moveTo>
                      <a:pt x="788" y="15"/>
                    </a:moveTo>
                    <a:lnTo>
                      <a:pt x="769" y="0"/>
                    </a:lnTo>
                    <a:lnTo>
                      <a:pt x="0" y="960"/>
                    </a:lnTo>
                    <a:lnTo>
                      <a:pt x="19" y="975"/>
                    </a:lnTo>
                    <a:lnTo>
                      <a:pt x="788" y="1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2" name="Freeform 43"/>
              <p:cNvSpPr>
                <a:spLocks noEditPoints="1"/>
              </p:cNvSpPr>
              <p:nvPr/>
            </p:nvSpPr>
            <p:spPr bwMode="auto">
              <a:xfrm>
                <a:off x="3106" y="1813"/>
                <a:ext cx="55" cy="61"/>
              </a:xfrm>
              <a:custGeom>
                <a:avLst/>
                <a:gdLst>
                  <a:gd name="T0" fmla="*/ 29 w 167"/>
                  <a:gd name="T1" fmla="*/ 78 h 183"/>
                  <a:gd name="T2" fmla="*/ 0 w 167"/>
                  <a:gd name="T3" fmla="*/ 93 h 183"/>
                  <a:gd name="T4" fmla="*/ 31 w 167"/>
                  <a:gd name="T5" fmla="*/ 101 h 183"/>
                  <a:gd name="T6" fmla="*/ 84 w 167"/>
                  <a:gd name="T7" fmla="*/ 112 h 183"/>
                  <a:gd name="T8" fmla="*/ 86 w 167"/>
                  <a:gd name="T9" fmla="*/ 100 h 183"/>
                  <a:gd name="T10" fmla="*/ 76 w 167"/>
                  <a:gd name="T11" fmla="*/ 105 h 183"/>
                  <a:gd name="T12" fmla="*/ 99 w 167"/>
                  <a:gd name="T13" fmla="*/ 154 h 183"/>
                  <a:gd name="T14" fmla="*/ 111 w 167"/>
                  <a:gd name="T15" fmla="*/ 183 h 183"/>
                  <a:gd name="T16" fmla="*/ 120 w 167"/>
                  <a:gd name="T17" fmla="*/ 153 h 183"/>
                  <a:gd name="T18" fmla="*/ 158 w 167"/>
                  <a:gd name="T19" fmla="*/ 29 h 183"/>
                  <a:gd name="T20" fmla="*/ 167 w 167"/>
                  <a:gd name="T21" fmla="*/ 0 h 183"/>
                  <a:gd name="T22" fmla="*/ 142 w 167"/>
                  <a:gd name="T23" fmla="*/ 15 h 183"/>
                  <a:gd name="T24" fmla="*/ 29 w 167"/>
                  <a:gd name="T25" fmla="*/ 78 h 183"/>
                  <a:gd name="T26" fmla="*/ 153 w 167"/>
                  <a:gd name="T27" fmla="*/ 36 h 183"/>
                  <a:gd name="T28" fmla="*/ 147 w 167"/>
                  <a:gd name="T29" fmla="*/ 25 h 183"/>
                  <a:gd name="T30" fmla="*/ 136 w 167"/>
                  <a:gd name="T31" fmla="*/ 21 h 183"/>
                  <a:gd name="T32" fmla="*/ 97 w 167"/>
                  <a:gd name="T33" fmla="*/ 146 h 183"/>
                  <a:gd name="T34" fmla="*/ 109 w 167"/>
                  <a:gd name="T35" fmla="*/ 149 h 183"/>
                  <a:gd name="T36" fmla="*/ 120 w 167"/>
                  <a:gd name="T37" fmla="*/ 144 h 183"/>
                  <a:gd name="T38" fmla="*/ 97 w 167"/>
                  <a:gd name="T39" fmla="*/ 95 h 183"/>
                  <a:gd name="T40" fmla="*/ 94 w 167"/>
                  <a:gd name="T41" fmla="*/ 88 h 183"/>
                  <a:gd name="T42" fmla="*/ 89 w 167"/>
                  <a:gd name="T43" fmla="*/ 88 h 183"/>
                  <a:gd name="T44" fmla="*/ 36 w 167"/>
                  <a:gd name="T45" fmla="*/ 77 h 183"/>
                  <a:gd name="T46" fmla="*/ 34 w 167"/>
                  <a:gd name="T47" fmla="*/ 88 h 183"/>
                  <a:gd name="T48" fmla="*/ 40 w 167"/>
                  <a:gd name="T49" fmla="*/ 100 h 183"/>
                  <a:gd name="T50" fmla="*/ 153 w 167"/>
                  <a:gd name="T51" fmla="*/ 3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3">
                    <a:moveTo>
                      <a:pt x="29" y="78"/>
                    </a:moveTo>
                    <a:lnTo>
                      <a:pt x="0" y="93"/>
                    </a:lnTo>
                    <a:lnTo>
                      <a:pt x="31" y="101"/>
                    </a:lnTo>
                    <a:lnTo>
                      <a:pt x="84" y="112"/>
                    </a:lnTo>
                    <a:lnTo>
                      <a:pt x="86" y="100"/>
                    </a:lnTo>
                    <a:lnTo>
                      <a:pt x="76" y="105"/>
                    </a:lnTo>
                    <a:lnTo>
                      <a:pt x="99" y="154"/>
                    </a:lnTo>
                    <a:lnTo>
                      <a:pt x="111" y="183"/>
                    </a:lnTo>
                    <a:lnTo>
                      <a:pt x="120" y="153"/>
                    </a:lnTo>
                    <a:lnTo>
                      <a:pt x="158" y="29"/>
                    </a:lnTo>
                    <a:lnTo>
                      <a:pt x="167" y="0"/>
                    </a:lnTo>
                    <a:lnTo>
                      <a:pt x="142" y="15"/>
                    </a:lnTo>
                    <a:lnTo>
                      <a:pt x="29" y="78"/>
                    </a:lnTo>
                    <a:close/>
                    <a:moveTo>
                      <a:pt x="153" y="36"/>
                    </a:moveTo>
                    <a:lnTo>
                      <a:pt x="147" y="25"/>
                    </a:lnTo>
                    <a:lnTo>
                      <a:pt x="136" y="21"/>
                    </a:lnTo>
                    <a:lnTo>
                      <a:pt x="97" y="146"/>
                    </a:lnTo>
                    <a:lnTo>
                      <a:pt x="109" y="149"/>
                    </a:lnTo>
                    <a:lnTo>
                      <a:pt x="120" y="144"/>
                    </a:lnTo>
                    <a:lnTo>
                      <a:pt x="97" y="95"/>
                    </a:lnTo>
                    <a:lnTo>
                      <a:pt x="94" y="88"/>
                    </a:lnTo>
                    <a:lnTo>
                      <a:pt x="89" y="88"/>
                    </a:lnTo>
                    <a:lnTo>
                      <a:pt x="36" y="77"/>
                    </a:lnTo>
                    <a:lnTo>
                      <a:pt x="34" y="88"/>
                    </a:lnTo>
                    <a:lnTo>
                      <a:pt x="40" y="100"/>
                    </a:lnTo>
                    <a:lnTo>
                      <a:pt x="153" y="3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3" name="Freeform 44"/>
              <p:cNvSpPr>
                <a:spLocks/>
              </p:cNvSpPr>
              <p:nvPr/>
            </p:nvSpPr>
            <p:spPr bwMode="auto">
              <a:xfrm>
                <a:off x="3117" y="1821"/>
                <a:ext cx="38" cy="42"/>
              </a:xfrm>
              <a:custGeom>
                <a:avLst/>
                <a:gdLst>
                  <a:gd name="T0" fmla="*/ 113 w 113"/>
                  <a:gd name="T1" fmla="*/ 0 h 124"/>
                  <a:gd name="T2" fmla="*/ 0 w 113"/>
                  <a:gd name="T3" fmla="*/ 63 h 124"/>
                  <a:gd name="T4" fmla="*/ 52 w 113"/>
                  <a:gd name="T5" fmla="*/ 75 h 124"/>
                  <a:gd name="T6" fmla="*/ 75 w 113"/>
                  <a:gd name="T7" fmla="*/ 124 h 124"/>
                  <a:gd name="T8" fmla="*/ 113 w 113"/>
                  <a:gd name="T9" fmla="*/ 0 h 124"/>
                </a:gdLst>
                <a:ahLst/>
                <a:cxnLst>
                  <a:cxn ang="0">
                    <a:pos x="T0" y="T1"/>
                  </a:cxn>
                  <a:cxn ang="0">
                    <a:pos x="T2" y="T3"/>
                  </a:cxn>
                  <a:cxn ang="0">
                    <a:pos x="T4" y="T5"/>
                  </a:cxn>
                  <a:cxn ang="0">
                    <a:pos x="T6" y="T7"/>
                  </a:cxn>
                  <a:cxn ang="0">
                    <a:pos x="T8" y="T9"/>
                  </a:cxn>
                </a:cxnLst>
                <a:rect l="0" t="0" r="r" b="b"/>
                <a:pathLst>
                  <a:path w="113" h="124">
                    <a:moveTo>
                      <a:pt x="113" y="0"/>
                    </a:moveTo>
                    <a:lnTo>
                      <a:pt x="0" y="63"/>
                    </a:lnTo>
                    <a:lnTo>
                      <a:pt x="52" y="75"/>
                    </a:lnTo>
                    <a:lnTo>
                      <a:pt x="75" y="124"/>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4" name="Freeform 45"/>
              <p:cNvSpPr>
                <a:spLocks/>
              </p:cNvSpPr>
              <p:nvPr/>
            </p:nvSpPr>
            <p:spPr bwMode="auto">
              <a:xfrm>
                <a:off x="3139" y="1515"/>
                <a:ext cx="263" cy="325"/>
              </a:xfrm>
              <a:custGeom>
                <a:avLst/>
                <a:gdLst>
                  <a:gd name="T0" fmla="*/ 789 w 789"/>
                  <a:gd name="T1" fmla="*/ 15 h 975"/>
                  <a:gd name="T2" fmla="*/ 770 w 789"/>
                  <a:gd name="T3" fmla="*/ 0 h 975"/>
                  <a:gd name="T4" fmla="*/ 0 w 789"/>
                  <a:gd name="T5" fmla="*/ 960 h 975"/>
                  <a:gd name="T6" fmla="*/ 19 w 789"/>
                  <a:gd name="T7" fmla="*/ 975 h 975"/>
                  <a:gd name="T8" fmla="*/ 789 w 789"/>
                  <a:gd name="T9" fmla="*/ 15 h 975"/>
                </a:gdLst>
                <a:ahLst/>
                <a:cxnLst>
                  <a:cxn ang="0">
                    <a:pos x="T0" y="T1"/>
                  </a:cxn>
                  <a:cxn ang="0">
                    <a:pos x="T2" y="T3"/>
                  </a:cxn>
                  <a:cxn ang="0">
                    <a:pos x="T4" y="T5"/>
                  </a:cxn>
                  <a:cxn ang="0">
                    <a:pos x="T6" y="T7"/>
                  </a:cxn>
                  <a:cxn ang="0">
                    <a:pos x="T8" y="T9"/>
                  </a:cxn>
                </a:cxnLst>
                <a:rect l="0" t="0" r="r" b="b"/>
                <a:pathLst>
                  <a:path w="789" h="975">
                    <a:moveTo>
                      <a:pt x="789" y="15"/>
                    </a:moveTo>
                    <a:lnTo>
                      <a:pt x="770" y="0"/>
                    </a:lnTo>
                    <a:lnTo>
                      <a:pt x="0" y="960"/>
                    </a:lnTo>
                    <a:lnTo>
                      <a:pt x="19" y="975"/>
                    </a:lnTo>
                    <a:lnTo>
                      <a:pt x="789" y="1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5" name="Freeform 46"/>
              <p:cNvSpPr>
                <a:spLocks/>
              </p:cNvSpPr>
              <p:nvPr/>
            </p:nvSpPr>
            <p:spPr bwMode="auto">
              <a:xfrm>
                <a:off x="3139" y="2475"/>
                <a:ext cx="263" cy="325"/>
              </a:xfrm>
              <a:custGeom>
                <a:avLst/>
                <a:gdLst>
                  <a:gd name="T0" fmla="*/ 19 w 789"/>
                  <a:gd name="T1" fmla="*/ 0 h 975"/>
                  <a:gd name="T2" fmla="*/ 0 w 789"/>
                  <a:gd name="T3" fmla="*/ 15 h 975"/>
                  <a:gd name="T4" fmla="*/ 770 w 789"/>
                  <a:gd name="T5" fmla="*/ 975 h 975"/>
                  <a:gd name="T6" fmla="*/ 789 w 789"/>
                  <a:gd name="T7" fmla="*/ 960 h 975"/>
                  <a:gd name="T8" fmla="*/ 19 w 789"/>
                  <a:gd name="T9" fmla="*/ 0 h 975"/>
                </a:gdLst>
                <a:ahLst/>
                <a:cxnLst>
                  <a:cxn ang="0">
                    <a:pos x="T0" y="T1"/>
                  </a:cxn>
                  <a:cxn ang="0">
                    <a:pos x="T2" y="T3"/>
                  </a:cxn>
                  <a:cxn ang="0">
                    <a:pos x="T4" y="T5"/>
                  </a:cxn>
                  <a:cxn ang="0">
                    <a:pos x="T6" y="T7"/>
                  </a:cxn>
                  <a:cxn ang="0">
                    <a:pos x="T8" y="T9"/>
                  </a:cxn>
                </a:cxnLst>
                <a:rect l="0" t="0" r="r" b="b"/>
                <a:pathLst>
                  <a:path w="789" h="975">
                    <a:moveTo>
                      <a:pt x="19" y="0"/>
                    </a:moveTo>
                    <a:lnTo>
                      <a:pt x="0" y="15"/>
                    </a:lnTo>
                    <a:lnTo>
                      <a:pt x="770" y="975"/>
                    </a:lnTo>
                    <a:lnTo>
                      <a:pt x="789"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6" name="Freeform 47"/>
              <p:cNvSpPr>
                <a:spLocks noEditPoints="1"/>
              </p:cNvSpPr>
              <p:nvPr/>
            </p:nvSpPr>
            <p:spPr bwMode="auto">
              <a:xfrm>
                <a:off x="3123" y="2453"/>
                <a:ext cx="55" cy="60"/>
              </a:xfrm>
              <a:custGeom>
                <a:avLst/>
                <a:gdLst>
                  <a:gd name="T0" fmla="*/ 46 w 167"/>
                  <a:gd name="T1" fmla="*/ 152 h 181"/>
                  <a:gd name="T2" fmla="*/ 55 w 167"/>
                  <a:gd name="T3" fmla="*/ 181 h 181"/>
                  <a:gd name="T4" fmla="*/ 69 w 167"/>
                  <a:gd name="T5" fmla="*/ 154 h 181"/>
                  <a:gd name="T6" fmla="*/ 92 w 167"/>
                  <a:gd name="T7" fmla="*/ 106 h 181"/>
                  <a:gd name="T8" fmla="*/ 81 w 167"/>
                  <a:gd name="T9" fmla="*/ 100 h 181"/>
                  <a:gd name="T10" fmla="*/ 84 w 167"/>
                  <a:gd name="T11" fmla="*/ 112 h 181"/>
                  <a:gd name="T12" fmla="*/ 136 w 167"/>
                  <a:gd name="T13" fmla="*/ 101 h 181"/>
                  <a:gd name="T14" fmla="*/ 167 w 167"/>
                  <a:gd name="T15" fmla="*/ 94 h 181"/>
                  <a:gd name="T16" fmla="*/ 140 w 167"/>
                  <a:gd name="T17" fmla="*/ 79 h 181"/>
                  <a:gd name="T18" fmla="*/ 26 w 167"/>
                  <a:gd name="T19" fmla="*/ 15 h 181"/>
                  <a:gd name="T20" fmla="*/ 0 w 167"/>
                  <a:gd name="T21" fmla="*/ 0 h 181"/>
                  <a:gd name="T22" fmla="*/ 9 w 167"/>
                  <a:gd name="T23" fmla="*/ 29 h 181"/>
                  <a:gd name="T24" fmla="*/ 46 w 167"/>
                  <a:gd name="T25" fmla="*/ 152 h 181"/>
                  <a:gd name="T26" fmla="*/ 31 w 167"/>
                  <a:gd name="T27" fmla="*/ 23 h 181"/>
                  <a:gd name="T28" fmla="*/ 20 w 167"/>
                  <a:gd name="T29" fmla="*/ 25 h 181"/>
                  <a:gd name="T30" fmla="*/ 15 w 167"/>
                  <a:gd name="T31" fmla="*/ 36 h 181"/>
                  <a:gd name="T32" fmla="*/ 129 w 167"/>
                  <a:gd name="T33" fmla="*/ 100 h 181"/>
                  <a:gd name="T34" fmla="*/ 134 w 167"/>
                  <a:gd name="T35" fmla="*/ 89 h 181"/>
                  <a:gd name="T36" fmla="*/ 131 w 167"/>
                  <a:gd name="T37" fmla="*/ 77 h 181"/>
                  <a:gd name="T38" fmla="*/ 79 w 167"/>
                  <a:gd name="T39" fmla="*/ 89 h 181"/>
                  <a:gd name="T40" fmla="*/ 73 w 167"/>
                  <a:gd name="T41" fmla="*/ 90 h 181"/>
                  <a:gd name="T42" fmla="*/ 71 w 167"/>
                  <a:gd name="T43" fmla="*/ 95 h 181"/>
                  <a:gd name="T44" fmla="*/ 48 w 167"/>
                  <a:gd name="T45" fmla="*/ 143 h 181"/>
                  <a:gd name="T46" fmla="*/ 58 w 167"/>
                  <a:gd name="T47" fmla="*/ 148 h 181"/>
                  <a:gd name="T48" fmla="*/ 69 w 167"/>
                  <a:gd name="T49" fmla="*/ 146 h 181"/>
                  <a:gd name="T50" fmla="*/ 31 w 167"/>
                  <a:gd name="T51" fmla="*/ 2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81">
                    <a:moveTo>
                      <a:pt x="46" y="152"/>
                    </a:moveTo>
                    <a:lnTo>
                      <a:pt x="55" y="181"/>
                    </a:lnTo>
                    <a:lnTo>
                      <a:pt x="69" y="154"/>
                    </a:lnTo>
                    <a:lnTo>
                      <a:pt x="92" y="106"/>
                    </a:lnTo>
                    <a:lnTo>
                      <a:pt x="81" y="100"/>
                    </a:lnTo>
                    <a:lnTo>
                      <a:pt x="84" y="112"/>
                    </a:lnTo>
                    <a:lnTo>
                      <a:pt x="136" y="101"/>
                    </a:lnTo>
                    <a:lnTo>
                      <a:pt x="167" y="94"/>
                    </a:lnTo>
                    <a:lnTo>
                      <a:pt x="140" y="79"/>
                    </a:lnTo>
                    <a:lnTo>
                      <a:pt x="26" y="15"/>
                    </a:lnTo>
                    <a:lnTo>
                      <a:pt x="0" y="0"/>
                    </a:lnTo>
                    <a:lnTo>
                      <a:pt x="9" y="29"/>
                    </a:lnTo>
                    <a:lnTo>
                      <a:pt x="46" y="152"/>
                    </a:lnTo>
                    <a:close/>
                    <a:moveTo>
                      <a:pt x="31" y="23"/>
                    </a:moveTo>
                    <a:lnTo>
                      <a:pt x="20" y="25"/>
                    </a:lnTo>
                    <a:lnTo>
                      <a:pt x="15" y="36"/>
                    </a:lnTo>
                    <a:lnTo>
                      <a:pt x="129" y="100"/>
                    </a:lnTo>
                    <a:lnTo>
                      <a:pt x="134" y="89"/>
                    </a:lnTo>
                    <a:lnTo>
                      <a:pt x="131" y="77"/>
                    </a:lnTo>
                    <a:lnTo>
                      <a:pt x="79" y="89"/>
                    </a:lnTo>
                    <a:lnTo>
                      <a:pt x="73" y="90"/>
                    </a:lnTo>
                    <a:lnTo>
                      <a:pt x="71" y="95"/>
                    </a:lnTo>
                    <a:lnTo>
                      <a:pt x="48" y="143"/>
                    </a:lnTo>
                    <a:lnTo>
                      <a:pt x="58" y="148"/>
                    </a:lnTo>
                    <a:lnTo>
                      <a:pt x="69" y="146"/>
                    </a:lnTo>
                    <a:lnTo>
                      <a:pt x="31" y="2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7" name="Freeform 48"/>
              <p:cNvSpPr>
                <a:spLocks/>
              </p:cNvSpPr>
              <p:nvPr/>
            </p:nvSpPr>
            <p:spPr bwMode="auto">
              <a:xfrm>
                <a:off x="3129" y="2461"/>
                <a:ext cx="38" cy="41"/>
              </a:xfrm>
              <a:custGeom>
                <a:avLst/>
                <a:gdLst>
                  <a:gd name="T0" fmla="*/ 0 w 114"/>
                  <a:gd name="T1" fmla="*/ 0 h 123"/>
                  <a:gd name="T2" fmla="*/ 38 w 114"/>
                  <a:gd name="T3" fmla="*/ 123 h 123"/>
                  <a:gd name="T4" fmla="*/ 61 w 114"/>
                  <a:gd name="T5" fmla="*/ 75 h 123"/>
                  <a:gd name="T6" fmla="*/ 114 w 114"/>
                  <a:gd name="T7" fmla="*/ 64 h 123"/>
                  <a:gd name="T8" fmla="*/ 0 w 114"/>
                  <a:gd name="T9" fmla="*/ 0 h 123"/>
                </a:gdLst>
                <a:ahLst/>
                <a:cxnLst>
                  <a:cxn ang="0">
                    <a:pos x="T0" y="T1"/>
                  </a:cxn>
                  <a:cxn ang="0">
                    <a:pos x="T2" y="T3"/>
                  </a:cxn>
                  <a:cxn ang="0">
                    <a:pos x="T4" y="T5"/>
                  </a:cxn>
                  <a:cxn ang="0">
                    <a:pos x="T6" y="T7"/>
                  </a:cxn>
                  <a:cxn ang="0">
                    <a:pos x="T8" y="T9"/>
                  </a:cxn>
                </a:cxnLst>
                <a:rect l="0" t="0" r="r" b="b"/>
                <a:pathLst>
                  <a:path w="114" h="123">
                    <a:moveTo>
                      <a:pt x="0" y="0"/>
                    </a:moveTo>
                    <a:lnTo>
                      <a:pt x="38" y="123"/>
                    </a:lnTo>
                    <a:lnTo>
                      <a:pt x="61" y="75"/>
                    </a:lnTo>
                    <a:lnTo>
                      <a:pt x="114" y="6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sp>
            <p:nvSpPr>
              <p:cNvPr id="48" name="Freeform 49"/>
              <p:cNvSpPr>
                <a:spLocks/>
              </p:cNvSpPr>
              <p:nvPr/>
            </p:nvSpPr>
            <p:spPr bwMode="auto">
              <a:xfrm>
                <a:off x="2883" y="2155"/>
                <a:ext cx="262" cy="325"/>
              </a:xfrm>
              <a:custGeom>
                <a:avLst/>
                <a:gdLst>
                  <a:gd name="T0" fmla="*/ 19 w 788"/>
                  <a:gd name="T1" fmla="*/ 0 h 975"/>
                  <a:gd name="T2" fmla="*/ 0 w 788"/>
                  <a:gd name="T3" fmla="*/ 15 h 975"/>
                  <a:gd name="T4" fmla="*/ 769 w 788"/>
                  <a:gd name="T5" fmla="*/ 975 h 975"/>
                  <a:gd name="T6" fmla="*/ 788 w 788"/>
                  <a:gd name="T7" fmla="*/ 960 h 975"/>
                  <a:gd name="T8" fmla="*/ 19 w 788"/>
                  <a:gd name="T9" fmla="*/ 0 h 975"/>
                </a:gdLst>
                <a:ahLst/>
                <a:cxnLst>
                  <a:cxn ang="0">
                    <a:pos x="T0" y="T1"/>
                  </a:cxn>
                  <a:cxn ang="0">
                    <a:pos x="T2" y="T3"/>
                  </a:cxn>
                  <a:cxn ang="0">
                    <a:pos x="T4" y="T5"/>
                  </a:cxn>
                  <a:cxn ang="0">
                    <a:pos x="T6" y="T7"/>
                  </a:cxn>
                  <a:cxn ang="0">
                    <a:pos x="T8" y="T9"/>
                  </a:cxn>
                </a:cxnLst>
                <a:rect l="0" t="0" r="r" b="b"/>
                <a:pathLst>
                  <a:path w="788" h="975">
                    <a:moveTo>
                      <a:pt x="19" y="0"/>
                    </a:moveTo>
                    <a:lnTo>
                      <a:pt x="0" y="15"/>
                    </a:lnTo>
                    <a:lnTo>
                      <a:pt x="769" y="975"/>
                    </a:lnTo>
                    <a:lnTo>
                      <a:pt x="788" y="96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dirty="0"/>
              </a:p>
            </p:txBody>
          </p:sp>
        </p:grpSp>
        <p:sp>
          <p:nvSpPr>
            <p:cNvPr id="32" name="円/楕円 31"/>
            <p:cNvSpPr/>
            <p:nvPr/>
          </p:nvSpPr>
          <p:spPr>
            <a:xfrm>
              <a:off x="5930687" y="2816671"/>
              <a:ext cx="343021" cy="32254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mc:AlternateContent xmlns:mc="http://schemas.openxmlformats.org/markup-compatibility/2006" xmlns:a14="http://schemas.microsoft.com/office/drawing/2010/main">
        <mc:Choice Requires="a14">
          <p:sp>
            <p:nvSpPr>
              <p:cNvPr id="50" name="円/楕円 49"/>
              <p:cNvSpPr/>
              <p:nvPr/>
            </p:nvSpPr>
            <p:spPr>
              <a:xfrm>
                <a:off x="4355231" y="4775638"/>
                <a:ext cx="421992" cy="393538"/>
              </a:xfrm>
              <a:prstGeom prst="ellipse">
                <a:avLst/>
              </a:prstGeom>
              <a:solidFill>
                <a:srgbClr val="00B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𝜇</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50" name="円/楕円 49"/>
              <p:cNvSpPr>
                <a:spLocks noRot="1" noChangeAspect="1" noMove="1" noResize="1" noEditPoints="1" noAdjustHandles="1" noChangeArrowheads="1" noChangeShapeType="1" noTextEdit="1"/>
              </p:cNvSpPr>
              <p:nvPr/>
            </p:nvSpPr>
            <p:spPr>
              <a:xfrm>
                <a:off x="4355231" y="4775638"/>
                <a:ext cx="421992" cy="393538"/>
              </a:xfrm>
              <a:prstGeom prst="ellipse">
                <a:avLst/>
              </a:prstGeom>
              <a:blipFill>
                <a:blip r:embed="rId12"/>
                <a:stretch>
                  <a:fillRect r="-6667" b="-4286"/>
                </a:stretch>
              </a:blipFill>
              <a:ln>
                <a:solidFill>
                  <a:srgbClr val="92D05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1" name="円/楕円 50"/>
              <p:cNvSpPr/>
              <p:nvPr/>
            </p:nvSpPr>
            <p:spPr>
              <a:xfrm>
                <a:off x="4355282" y="5656519"/>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51" name="円/楕円 50"/>
              <p:cNvSpPr>
                <a:spLocks noRot="1" noChangeAspect="1" noMove="1" noResize="1" noEditPoints="1" noAdjustHandles="1" noChangeArrowheads="1" noChangeShapeType="1" noTextEdit="1"/>
              </p:cNvSpPr>
              <p:nvPr/>
            </p:nvSpPr>
            <p:spPr>
              <a:xfrm>
                <a:off x="4355282" y="5656519"/>
                <a:ext cx="421992" cy="393538"/>
              </a:xfrm>
              <a:prstGeom prst="ellipse">
                <a:avLst/>
              </a:prstGeom>
              <a:blipFill>
                <a:blip r:embed="rId13"/>
                <a:stretch>
                  <a:fillRect r="-5333"/>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2" name="円/楕円 51"/>
              <p:cNvSpPr/>
              <p:nvPr/>
            </p:nvSpPr>
            <p:spPr>
              <a:xfrm>
                <a:off x="5375458" y="4775638"/>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52" name="円/楕円 51"/>
              <p:cNvSpPr>
                <a:spLocks noRot="1" noChangeAspect="1" noMove="1" noResize="1" noEditPoints="1" noAdjustHandles="1" noChangeArrowheads="1" noChangeShapeType="1" noTextEdit="1"/>
              </p:cNvSpPr>
              <p:nvPr/>
            </p:nvSpPr>
            <p:spPr>
              <a:xfrm>
                <a:off x="5375458" y="4775638"/>
                <a:ext cx="421992" cy="393538"/>
              </a:xfrm>
              <a:prstGeom prst="ellipse">
                <a:avLst/>
              </a:prstGeom>
              <a:blipFill>
                <a:blip r:embed="rId14"/>
                <a:stretch>
                  <a:fillRect r="-5405"/>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3" name="円/楕円 52"/>
              <p:cNvSpPr/>
              <p:nvPr/>
            </p:nvSpPr>
            <p:spPr>
              <a:xfrm>
                <a:off x="5375458" y="5634124"/>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53" name="円/楕円 52"/>
              <p:cNvSpPr>
                <a:spLocks noRot="1" noChangeAspect="1" noMove="1" noResize="1" noEditPoints="1" noAdjustHandles="1" noChangeArrowheads="1" noChangeShapeType="1" noTextEdit="1"/>
              </p:cNvSpPr>
              <p:nvPr/>
            </p:nvSpPr>
            <p:spPr>
              <a:xfrm>
                <a:off x="5375458" y="5634124"/>
                <a:ext cx="421992" cy="393538"/>
              </a:xfrm>
              <a:prstGeom prst="ellipse">
                <a:avLst/>
              </a:prstGeom>
              <a:blipFill>
                <a:blip r:embed="rId15"/>
                <a:stretch>
                  <a:fillRect r="-5405"/>
                </a:stretch>
              </a:blipFill>
              <a:ln>
                <a:solidFill>
                  <a:srgbClr val="FFFF00"/>
                </a:solidFill>
              </a:ln>
            </p:spPr>
            <p:txBody>
              <a:bodyPr/>
              <a:lstStyle/>
              <a:p>
                <a:r>
                  <a:rPr lang="ja-JP" altLang="en-US">
                    <a:noFill/>
                  </a:rPr>
                  <a:t> </a:t>
                </a:r>
              </a:p>
            </p:txBody>
          </p:sp>
        </mc:Fallback>
      </mc:AlternateContent>
      <p:pic>
        <p:nvPicPr>
          <p:cNvPr id="88" name="図 87"/>
          <p:cNvPicPr>
            <a:picLocks noChangeAspect="1"/>
          </p:cNvPicPr>
          <p:nvPr/>
        </p:nvPicPr>
        <p:blipFill>
          <a:blip r:embed="rId16"/>
          <a:stretch>
            <a:fillRect/>
          </a:stretch>
        </p:blipFill>
        <p:spPr>
          <a:xfrm rot="5400000">
            <a:off x="6632624" y="4787433"/>
            <a:ext cx="921578" cy="1279631"/>
          </a:xfrm>
          <a:prstGeom prst="rect">
            <a:avLst/>
          </a:prstGeom>
        </p:spPr>
      </p:pic>
      <mc:AlternateContent xmlns:mc="http://schemas.openxmlformats.org/markup-compatibility/2006" xmlns:a14="http://schemas.microsoft.com/office/drawing/2010/main">
        <mc:Choice Requires="a14">
          <p:sp>
            <p:nvSpPr>
              <p:cNvPr id="118" name="円/楕円 117"/>
              <p:cNvSpPr/>
              <p:nvPr/>
            </p:nvSpPr>
            <p:spPr>
              <a:xfrm>
                <a:off x="6223109" y="4754515"/>
                <a:ext cx="421992" cy="393538"/>
              </a:xfrm>
              <a:prstGeom prst="ellipse">
                <a:avLst/>
              </a:prstGeom>
              <a:solidFill>
                <a:srgbClr val="00B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𝜇</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118" name="円/楕円 117"/>
              <p:cNvSpPr>
                <a:spLocks noRot="1" noChangeAspect="1" noMove="1" noResize="1" noEditPoints="1" noAdjustHandles="1" noChangeArrowheads="1" noChangeShapeType="1" noTextEdit="1"/>
              </p:cNvSpPr>
              <p:nvPr/>
            </p:nvSpPr>
            <p:spPr>
              <a:xfrm>
                <a:off x="6223109" y="4754515"/>
                <a:ext cx="421992" cy="393538"/>
              </a:xfrm>
              <a:prstGeom prst="ellipse">
                <a:avLst/>
              </a:prstGeom>
              <a:blipFill>
                <a:blip r:embed="rId17"/>
                <a:stretch>
                  <a:fillRect r="-6757" b="-5797"/>
                </a:stretch>
              </a:blipFill>
              <a:ln>
                <a:solidFill>
                  <a:srgbClr val="92D05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19" name="円/楕円 118"/>
              <p:cNvSpPr/>
              <p:nvPr/>
            </p:nvSpPr>
            <p:spPr>
              <a:xfrm>
                <a:off x="6242602" y="5656519"/>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119" name="円/楕円 118"/>
              <p:cNvSpPr>
                <a:spLocks noRot="1" noChangeAspect="1" noMove="1" noResize="1" noEditPoints="1" noAdjustHandles="1" noChangeArrowheads="1" noChangeShapeType="1" noTextEdit="1"/>
              </p:cNvSpPr>
              <p:nvPr/>
            </p:nvSpPr>
            <p:spPr>
              <a:xfrm>
                <a:off x="6242602" y="5656519"/>
                <a:ext cx="421992" cy="393538"/>
              </a:xfrm>
              <a:prstGeom prst="ellipse">
                <a:avLst/>
              </a:prstGeom>
              <a:blipFill>
                <a:blip r:embed="rId18"/>
                <a:stretch>
                  <a:fillRect r="-6757"/>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20" name="円/楕円 119"/>
              <p:cNvSpPr/>
              <p:nvPr/>
            </p:nvSpPr>
            <p:spPr>
              <a:xfrm>
                <a:off x="7515250" y="5665433"/>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120" name="円/楕円 119"/>
              <p:cNvSpPr>
                <a:spLocks noRot="1" noChangeAspect="1" noMove="1" noResize="1" noEditPoints="1" noAdjustHandles="1" noChangeArrowheads="1" noChangeShapeType="1" noTextEdit="1"/>
              </p:cNvSpPr>
              <p:nvPr/>
            </p:nvSpPr>
            <p:spPr>
              <a:xfrm>
                <a:off x="7515250" y="5665433"/>
                <a:ext cx="421992" cy="393538"/>
              </a:xfrm>
              <a:prstGeom prst="ellipse">
                <a:avLst/>
              </a:prstGeom>
              <a:blipFill>
                <a:blip r:embed="rId19"/>
                <a:stretch>
                  <a:fillRect r="-5405"/>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21" name="円/楕円 120"/>
              <p:cNvSpPr/>
              <p:nvPr/>
            </p:nvSpPr>
            <p:spPr>
              <a:xfrm>
                <a:off x="7488276" y="4752706"/>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121" name="円/楕円 120"/>
              <p:cNvSpPr>
                <a:spLocks noRot="1" noChangeAspect="1" noMove="1" noResize="1" noEditPoints="1" noAdjustHandles="1" noChangeArrowheads="1" noChangeShapeType="1" noTextEdit="1"/>
              </p:cNvSpPr>
              <p:nvPr/>
            </p:nvSpPr>
            <p:spPr>
              <a:xfrm>
                <a:off x="7488276" y="4752706"/>
                <a:ext cx="421992" cy="393538"/>
              </a:xfrm>
              <a:prstGeom prst="ellipse">
                <a:avLst/>
              </a:prstGeom>
              <a:blipFill>
                <a:blip r:embed="rId20"/>
                <a:stretch>
                  <a:fillRect r="-5333"/>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22" name="正方形/長方形 121"/>
              <p:cNvSpPr/>
              <p:nvPr/>
            </p:nvSpPr>
            <p:spPr>
              <a:xfrm>
                <a:off x="7118539" y="5166133"/>
                <a:ext cx="505267"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p>
                        <m:sSupPr>
                          <m:ctrlPr>
                            <a:rPr lang="en-US" altLang="ja-JP" sz="2000" b="0" i="1" smtClean="0">
                              <a:solidFill>
                                <a:srgbClr val="000000"/>
                              </a:solidFill>
                              <a:latin typeface="Cambria Math" panose="02040503050406030204" pitchFamily="18" charset="0"/>
                            </a:rPr>
                          </m:ctrlPr>
                        </m:sSupPr>
                        <m:e>
                          <m:r>
                            <a:rPr lang="en-US" altLang="ja-JP" sz="2000" i="1" smtClean="0">
                              <a:solidFill>
                                <a:srgbClr val="000000"/>
                              </a:solidFill>
                              <a:latin typeface="Cambria Math" panose="02040503050406030204" pitchFamily="18" charset="0"/>
                            </a:rPr>
                            <m:t>𝛾</m:t>
                          </m:r>
                        </m:e>
                        <m:sup>
                          <m:r>
                            <a:rPr lang="en-US" altLang="ja-JP" sz="2000" b="0" i="1" smtClean="0">
                              <a:solidFill>
                                <a:srgbClr val="000000"/>
                              </a:solidFill>
                              <a:latin typeface="Cambria Math" panose="02040503050406030204" pitchFamily="18" charset="0"/>
                            </a:rPr>
                            <m:t>∗</m:t>
                          </m:r>
                        </m:sup>
                      </m:sSup>
                    </m:oMath>
                  </m:oMathPara>
                </a14:m>
                <a:endParaRPr lang="ja-JP" altLang="en-US" dirty="0"/>
              </a:p>
            </p:txBody>
          </p:sp>
        </mc:Choice>
        <mc:Fallback xmlns="">
          <p:sp>
            <p:nvSpPr>
              <p:cNvPr id="122" name="正方形/長方形 121"/>
              <p:cNvSpPr>
                <a:spLocks noRot="1" noChangeAspect="1" noMove="1" noResize="1" noEditPoints="1" noAdjustHandles="1" noChangeArrowheads="1" noChangeShapeType="1" noTextEdit="1"/>
              </p:cNvSpPr>
              <p:nvPr/>
            </p:nvSpPr>
            <p:spPr>
              <a:xfrm>
                <a:off x="7118539" y="5166133"/>
                <a:ext cx="505267" cy="400110"/>
              </a:xfrm>
              <a:prstGeom prst="rect">
                <a:avLst/>
              </a:prstGeom>
              <a:blipFill>
                <a:blip r:embed="rId21"/>
                <a:stretch>
                  <a:fillRect b="-7576"/>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23" name="テキスト ボックス 122"/>
              <p:cNvSpPr txBox="1"/>
              <p:nvPr/>
            </p:nvSpPr>
            <p:spPr>
              <a:xfrm>
                <a:off x="6193324" y="6124737"/>
                <a:ext cx="1868075"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ctrlPr>
                            <a:rPr lang="en-US" altLang="ja-JP" sz="2000" b="0" i="1" smtClean="0">
                              <a:latin typeface="Cambria Math" panose="02040503050406030204" pitchFamily="18" charset="0"/>
                            </a:rPr>
                          </m:ctrlPr>
                        </m:dPr>
                        <m:e>
                          <m:r>
                            <m:rPr>
                              <m:sty m:val="p"/>
                            </m:rPr>
                            <a:rPr lang="en-US" altLang="ja-JP" sz="2000">
                              <a:latin typeface="Cambria Math" panose="02040503050406030204" pitchFamily="18" charset="0"/>
                            </a:rPr>
                            <m:t>Γ</m:t>
                          </m:r>
                          <m:r>
                            <a:rPr lang="en-US" altLang="ja-JP" sz="2000" i="1">
                              <a:latin typeface="Cambria Math" panose="02040503050406030204" pitchFamily="18" charset="0"/>
                            </a:rPr>
                            <m:t>∝</m:t>
                          </m:r>
                          <m:sSup>
                            <m:sSupPr>
                              <m:ctrlPr>
                                <a:rPr lang="en-US" altLang="ja-JP" sz="2000" i="1">
                                  <a:latin typeface="Cambria Math" panose="02040503050406030204" pitchFamily="18" charset="0"/>
                                </a:rPr>
                              </m:ctrlPr>
                            </m:sSupPr>
                            <m:e>
                              <m:d>
                                <m:dPr>
                                  <m:ctrlPr>
                                    <a:rPr lang="en-US" altLang="ja-JP" sz="2000" i="1">
                                      <a:latin typeface="Cambria Math" panose="02040503050406030204" pitchFamily="18" charset="0"/>
                                    </a:rPr>
                                  </m:ctrlPr>
                                </m:dPr>
                                <m:e>
                                  <m:r>
                                    <a:rPr lang="en-US" altLang="ja-JP" sz="2000" i="1">
                                      <a:latin typeface="Cambria Math" panose="02040503050406030204" pitchFamily="18" charset="0"/>
                                    </a:rPr>
                                    <m:t>𝑍</m:t>
                                  </m:r>
                                  <m:r>
                                    <a:rPr lang="en-US" altLang="ja-JP" sz="2000" i="1">
                                      <a:latin typeface="Cambria Math" panose="02040503050406030204" pitchFamily="18" charset="0"/>
                                    </a:rPr>
                                    <m:t>−1</m:t>
                                  </m:r>
                                </m:e>
                              </m:d>
                            </m:e>
                            <m:sup>
                              <m:r>
                                <a:rPr lang="en-US" altLang="ja-JP" sz="2000" i="1">
                                  <a:latin typeface="Cambria Math" panose="02040503050406030204" pitchFamily="18" charset="0"/>
                                </a:rPr>
                                <m:t>3</m:t>
                              </m:r>
                            </m:sup>
                          </m:sSup>
                        </m:e>
                      </m:d>
                    </m:oMath>
                  </m:oMathPara>
                </a14:m>
                <a:endParaRPr kumimoji="1" lang="ja-JP" altLang="en-US" sz="2000" dirty="0"/>
              </a:p>
            </p:txBody>
          </p:sp>
        </mc:Choice>
        <mc:Fallback xmlns="">
          <p:sp>
            <p:nvSpPr>
              <p:cNvPr id="123" name="テキスト ボックス 122"/>
              <p:cNvSpPr txBox="1">
                <a:spLocks noRot="1" noChangeAspect="1" noMove="1" noResize="1" noEditPoints="1" noAdjustHandles="1" noChangeArrowheads="1" noChangeShapeType="1" noTextEdit="1"/>
              </p:cNvSpPr>
              <p:nvPr/>
            </p:nvSpPr>
            <p:spPr>
              <a:xfrm>
                <a:off x="6193324" y="6124737"/>
                <a:ext cx="1868075" cy="400110"/>
              </a:xfrm>
              <a:prstGeom prst="rect">
                <a:avLst/>
              </a:prstGeom>
              <a:blipFill>
                <a:blip r:embed="rId22"/>
                <a:stretch>
                  <a:fillRect/>
                </a:stretch>
              </a:blipFill>
            </p:spPr>
            <p:txBody>
              <a:bodyPr/>
              <a:lstStyle/>
              <a:p>
                <a:r>
                  <a:rPr lang="ja-JP" altLang="en-US">
                    <a:noFill/>
                  </a:rPr>
                  <a:t> </a:t>
                </a:r>
              </a:p>
            </p:txBody>
          </p:sp>
        </mc:Fallback>
      </mc:AlternateContent>
      <p:sp>
        <p:nvSpPr>
          <p:cNvPr id="127" name="円/楕円 126"/>
          <p:cNvSpPr/>
          <p:nvPr/>
        </p:nvSpPr>
        <p:spPr>
          <a:xfrm>
            <a:off x="70325" y="1110997"/>
            <a:ext cx="3559304" cy="848474"/>
          </a:xfrm>
          <a:prstGeom prst="ellipse">
            <a:avLst/>
          </a:prstGeom>
          <a:gradFill flip="none" rotWithShape="1">
            <a:gsLst>
              <a:gs pos="0">
                <a:srgbClr val="00B0F0">
                  <a:tint val="66000"/>
                  <a:satMod val="160000"/>
                </a:srgbClr>
              </a:gs>
              <a:gs pos="50000">
                <a:srgbClr val="00B0F0">
                  <a:tint val="44500"/>
                  <a:satMod val="160000"/>
                </a:srgbClr>
              </a:gs>
              <a:gs pos="100000">
                <a:srgbClr val="00B0F0">
                  <a:tint val="23500"/>
                  <a:satMod val="160000"/>
                </a:srgbClr>
              </a:gs>
            </a:gsLst>
            <a:path path="circle">
              <a:fillToRect l="100000" t="100000"/>
            </a:path>
            <a:tileRect r="-100000" b="-100000"/>
          </a:gra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b="1" dirty="0" smtClean="0">
                <a:solidFill>
                  <a:schemeClr val="tx1"/>
                </a:solidFill>
              </a:rPr>
              <a:t> New CLFV</a:t>
            </a:r>
            <a:r>
              <a:rPr lang="ja-JP" altLang="en-US" b="1" dirty="0" smtClean="0">
                <a:solidFill>
                  <a:schemeClr val="tx1"/>
                </a:solidFill>
              </a:rPr>
              <a:t> </a:t>
            </a:r>
            <a:r>
              <a:rPr lang="en-US" altLang="ja-JP" b="1" dirty="0" smtClean="0">
                <a:solidFill>
                  <a:schemeClr val="tx1"/>
                </a:solidFill>
              </a:rPr>
              <a:t>search</a:t>
            </a:r>
          </a:p>
          <a:p>
            <a:pPr algn="ctr"/>
            <a:r>
              <a:rPr lang="en-US" altLang="ja-JP" b="1" dirty="0" smtClean="0">
                <a:solidFill>
                  <a:schemeClr val="tx1"/>
                </a:solidFill>
              </a:rPr>
              <a:t>using muonic atoms</a:t>
            </a:r>
            <a:endParaRPr lang="ja-JP" altLang="en-US" b="1" dirty="0">
              <a:solidFill>
                <a:schemeClr val="tx1"/>
              </a:solidFill>
            </a:endParaRPr>
          </a:p>
        </p:txBody>
      </p:sp>
      <mc:AlternateContent xmlns:mc="http://schemas.openxmlformats.org/markup-compatibility/2006" xmlns:a14="http://schemas.microsoft.com/office/drawing/2010/main">
        <mc:Choice Requires="a14">
          <p:sp>
            <p:nvSpPr>
              <p:cNvPr id="55" name="テキスト ボックス 54"/>
              <p:cNvSpPr txBox="1"/>
              <p:nvPr/>
            </p:nvSpPr>
            <p:spPr>
              <a:xfrm>
                <a:off x="1421239" y="5087778"/>
                <a:ext cx="2728889" cy="369332"/>
              </a:xfrm>
              <a:prstGeom prst="rect">
                <a:avLst/>
              </a:prstGeom>
              <a:noFill/>
            </p:spPr>
            <p:txBody>
              <a:bodyPr wrap="none" rtlCol="0">
                <a:spAutoFit/>
              </a:bodyPr>
              <a:lstStyle/>
              <a:p>
                <a:pPr marL="285750" indent="-285750">
                  <a:buFont typeface="Wingdings" panose="05000000000000000000" pitchFamily="2" charset="2"/>
                  <a:buChar char="ü"/>
                </a:pPr>
                <a:r>
                  <a:rPr kumimoji="1" lang="en-US" altLang="ja-JP" b="0" dirty="0" smtClean="0"/>
                  <a:t>contact ( </a:t>
                </a:r>
                <a14:m>
                  <m:oMath xmlns:m="http://schemas.openxmlformats.org/officeDocument/2006/math">
                    <m:r>
                      <a:rPr kumimoji="1" lang="en-US" altLang="ja-JP" b="0" i="1" smtClean="0">
                        <a:latin typeface="Cambria Math" panose="02040503050406030204" pitchFamily="18" charset="0"/>
                      </a:rPr>
                      <m:t>𝜇</m:t>
                    </m:r>
                    <m:r>
                      <a:rPr kumimoji="1" lang="en-US" altLang="ja-JP" b="0" i="1" smtClean="0">
                        <a:latin typeface="Cambria Math" panose="02040503050406030204" pitchFamily="18" charset="0"/>
                      </a:rPr>
                      <m:t>𝑒𝑒𝑒</m:t>
                    </m:r>
                  </m:oMath>
                </a14:m>
                <a:r>
                  <a:rPr kumimoji="1" lang="ja-JP" altLang="en-US" dirty="0" smtClean="0"/>
                  <a:t> </a:t>
                </a:r>
                <a:r>
                  <a:rPr kumimoji="1" lang="en-US" altLang="ja-JP" dirty="0" smtClean="0"/>
                  <a:t>vertex )</a:t>
                </a:r>
                <a:endParaRPr kumimoji="1" lang="ja-JP" altLang="en-US" dirty="0"/>
              </a:p>
            </p:txBody>
          </p:sp>
        </mc:Choice>
        <mc:Fallback xmlns="">
          <p:sp>
            <p:nvSpPr>
              <p:cNvPr id="55" name="テキスト ボックス 54"/>
              <p:cNvSpPr txBox="1">
                <a:spLocks noRot="1" noChangeAspect="1" noMove="1" noResize="1" noEditPoints="1" noAdjustHandles="1" noChangeArrowheads="1" noChangeShapeType="1" noTextEdit="1"/>
              </p:cNvSpPr>
              <p:nvPr/>
            </p:nvSpPr>
            <p:spPr>
              <a:xfrm>
                <a:off x="1421239" y="5087778"/>
                <a:ext cx="2728889" cy="369332"/>
              </a:xfrm>
              <a:prstGeom prst="rect">
                <a:avLst/>
              </a:prstGeom>
              <a:blipFill>
                <a:blip r:embed="rId23"/>
                <a:stretch>
                  <a:fillRect l="-1339" t="-10000" r="-1116" b="-26667"/>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6" name="テキスト ボックス 55"/>
              <p:cNvSpPr txBox="1"/>
              <p:nvPr/>
            </p:nvSpPr>
            <p:spPr>
              <a:xfrm>
                <a:off x="1421238" y="5402012"/>
                <a:ext cx="2752485" cy="369332"/>
              </a:xfrm>
              <a:prstGeom prst="rect">
                <a:avLst/>
              </a:prstGeom>
              <a:noFill/>
            </p:spPr>
            <p:txBody>
              <a:bodyPr wrap="none" rtlCol="0">
                <a:spAutoFit/>
              </a:bodyPr>
              <a:lstStyle/>
              <a:p>
                <a:pPr marL="285750" indent="-285750">
                  <a:buFont typeface="Wingdings" panose="05000000000000000000" pitchFamily="2" charset="2"/>
                  <a:buChar char="ü"/>
                </a:pPr>
                <a:r>
                  <a:rPr kumimoji="1" lang="en-US" altLang="ja-JP" b="0" dirty="0" smtClean="0"/>
                  <a:t>photonic ( </a:t>
                </a:r>
                <a14:m>
                  <m:oMath xmlns:m="http://schemas.openxmlformats.org/officeDocument/2006/math">
                    <m:r>
                      <a:rPr kumimoji="1" lang="en-US" altLang="ja-JP" b="0" i="1" smtClean="0">
                        <a:latin typeface="Cambria Math" panose="02040503050406030204" pitchFamily="18" charset="0"/>
                      </a:rPr>
                      <m:t>𝜇</m:t>
                    </m:r>
                    <m:r>
                      <a:rPr kumimoji="1" lang="en-US" altLang="ja-JP" b="0" i="1" smtClean="0">
                        <a:latin typeface="Cambria Math" panose="02040503050406030204" pitchFamily="18" charset="0"/>
                      </a:rPr>
                      <m:t>𝑒</m:t>
                    </m:r>
                    <m:r>
                      <a:rPr kumimoji="1" lang="en-US" altLang="ja-JP" b="0" i="1" smtClean="0">
                        <a:latin typeface="Cambria Math" panose="02040503050406030204" pitchFamily="18" charset="0"/>
                      </a:rPr>
                      <m:t>𝛾</m:t>
                    </m:r>
                  </m:oMath>
                </a14:m>
                <a:r>
                  <a:rPr kumimoji="1" lang="ja-JP" altLang="en-US" dirty="0" smtClean="0"/>
                  <a:t> </a:t>
                </a:r>
                <a:r>
                  <a:rPr kumimoji="1" lang="en-US" altLang="ja-JP" dirty="0" smtClean="0"/>
                  <a:t>vertex )</a:t>
                </a:r>
                <a:endParaRPr kumimoji="1" lang="ja-JP" altLang="en-US" dirty="0"/>
              </a:p>
            </p:txBody>
          </p:sp>
        </mc:Choice>
        <mc:Fallback xmlns="">
          <p:sp>
            <p:nvSpPr>
              <p:cNvPr id="56" name="テキスト ボックス 55"/>
              <p:cNvSpPr txBox="1">
                <a:spLocks noRot="1" noChangeAspect="1" noMove="1" noResize="1" noEditPoints="1" noAdjustHandles="1" noChangeArrowheads="1" noChangeShapeType="1" noTextEdit="1"/>
              </p:cNvSpPr>
              <p:nvPr/>
            </p:nvSpPr>
            <p:spPr>
              <a:xfrm>
                <a:off x="1421238" y="5402012"/>
                <a:ext cx="2752485" cy="369332"/>
              </a:xfrm>
              <a:prstGeom prst="rect">
                <a:avLst/>
              </a:prstGeom>
              <a:blipFill>
                <a:blip r:embed="rId24"/>
                <a:stretch>
                  <a:fillRect l="-1327" t="-8197" r="-1106" b="-2459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7" name="テキスト ボックス 56"/>
              <p:cNvSpPr txBox="1"/>
              <p:nvPr/>
            </p:nvSpPr>
            <p:spPr>
              <a:xfrm>
                <a:off x="1124093" y="4248328"/>
                <a:ext cx="5336782" cy="424796"/>
              </a:xfrm>
              <a:prstGeom prst="rect">
                <a:avLst/>
              </a:prstGeom>
              <a:noFill/>
            </p:spPr>
            <p:txBody>
              <a:bodyPr wrap="none" rtlCol="0">
                <a:spAutoFit/>
              </a:bodyPr>
              <a:lstStyle/>
              <a:p>
                <a:pPr marL="173038" indent="-173038">
                  <a:buFont typeface="Arial" panose="020B0604020202020204" pitchFamily="34" charset="0"/>
                  <a:buChar char="•"/>
                </a:pPr>
                <a:r>
                  <a:rPr lang="en-US" altLang="ja-JP" sz="2000" dirty="0" smtClean="0"/>
                  <a:t>clear signal : </a:t>
                </a:r>
                <a14:m>
                  <m:oMath xmlns:m="http://schemas.openxmlformats.org/officeDocument/2006/math">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𝐸</m:t>
                        </m:r>
                      </m:e>
                      <m:sub>
                        <m:r>
                          <a:rPr lang="en-US" altLang="ja-JP" sz="2000" b="0" i="1" smtClean="0">
                            <a:latin typeface="Cambria Math" panose="02040503050406030204" pitchFamily="18" charset="0"/>
                          </a:rPr>
                          <m:t>1</m:t>
                        </m:r>
                      </m:sub>
                    </m:sSub>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𝐸</m:t>
                        </m:r>
                      </m:e>
                      <m:sub>
                        <m:r>
                          <a:rPr lang="en-US" altLang="ja-JP" sz="2000" b="0" i="1" smtClean="0">
                            <a:latin typeface="Cambria Math" panose="02040503050406030204" pitchFamily="18" charset="0"/>
                          </a:rPr>
                          <m:t>2</m:t>
                        </m:r>
                      </m:sub>
                    </m:sSub>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𝑚</m:t>
                        </m:r>
                      </m:e>
                      <m:sub>
                        <m:r>
                          <a:rPr lang="en-US" altLang="ja-JP" sz="2000" b="0" i="1" smtClean="0">
                            <a:latin typeface="Cambria Math" panose="02040503050406030204" pitchFamily="18" charset="0"/>
                          </a:rPr>
                          <m:t>𝜇</m:t>
                        </m:r>
                      </m:sub>
                    </m:sSub>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𝑚</m:t>
                        </m:r>
                      </m:e>
                      <m:sub>
                        <m:r>
                          <a:rPr lang="en-US" altLang="ja-JP" sz="2000" b="0" i="1" smtClean="0">
                            <a:latin typeface="Cambria Math" panose="02040503050406030204" pitchFamily="18" charset="0"/>
                          </a:rPr>
                          <m:t>𝑒</m:t>
                        </m:r>
                      </m:sub>
                    </m:sSub>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𝐵</m:t>
                        </m:r>
                      </m:e>
                      <m:sub>
                        <m:r>
                          <a:rPr lang="en-US" altLang="ja-JP" sz="2000" b="0" i="1" smtClean="0">
                            <a:latin typeface="Cambria Math" panose="02040503050406030204" pitchFamily="18" charset="0"/>
                          </a:rPr>
                          <m:t>𝜇</m:t>
                        </m:r>
                      </m:sub>
                    </m:sSub>
                    <m:r>
                      <a:rPr lang="en-US" altLang="ja-JP" sz="2000" b="0" i="1" smtClean="0">
                        <a:latin typeface="Cambria Math" panose="02040503050406030204" pitchFamily="18" charset="0"/>
                      </a:rPr>
                      <m:t>−</m:t>
                    </m:r>
                    <m:sSub>
                      <m:sSubPr>
                        <m:ctrlPr>
                          <a:rPr lang="en-US" altLang="ja-JP" sz="2000" b="0" i="1" smtClean="0">
                            <a:latin typeface="Cambria Math" panose="02040503050406030204" pitchFamily="18" charset="0"/>
                          </a:rPr>
                        </m:ctrlPr>
                      </m:sSubPr>
                      <m:e>
                        <m:r>
                          <a:rPr lang="en-US" altLang="ja-JP" sz="2000" b="0" i="1" smtClean="0">
                            <a:latin typeface="Cambria Math" panose="02040503050406030204" pitchFamily="18" charset="0"/>
                          </a:rPr>
                          <m:t>𝐵</m:t>
                        </m:r>
                      </m:e>
                      <m:sub>
                        <m:r>
                          <a:rPr lang="en-US" altLang="ja-JP" sz="2000" b="0" i="1" smtClean="0">
                            <a:latin typeface="Cambria Math" panose="02040503050406030204" pitchFamily="18" charset="0"/>
                          </a:rPr>
                          <m:t>𝑒</m:t>
                        </m:r>
                      </m:sub>
                    </m:sSub>
                  </m:oMath>
                </a14:m>
                <a:endParaRPr kumimoji="1" lang="ja-JP" altLang="en-US" sz="2000" dirty="0"/>
              </a:p>
            </p:txBody>
          </p:sp>
        </mc:Choice>
        <mc:Fallback xmlns="">
          <p:sp>
            <p:nvSpPr>
              <p:cNvPr id="57" name="テキスト ボックス 56"/>
              <p:cNvSpPr txBox="1">
                <a:spLocks noRot="1" noChangeAspect="1" noMove="1" noResize="1" noEditPoints="1" noAdjustHandles="1" noChangeArrowheads="1" noChangeShapeType="1" noTextEdit="1"/>
              </p:cNvSpPr>
              <p:nvPr/>
            </p:nvSpPr>
            <p:spPr>
              <a:xfrm>
                <a:off x="1124093" y="4248328"/>
                <a:ext cx="5336782" cy="424796"/>
              </a:xfrm>
              <a:prstGeom prst="rect">
                <a:avLst/>
              </a:prstGeom>
              <a:blipFill>
                <a:blip r:embed="rId25"/>
                <a:stretch>
                  <a:fillRect l="-1027" t="-8571" b="-18571"/>
                </a:stretch>
              </a:blipFill>
            </p:spPr>
            <p:txBody>
              <a:bodyPr/>
              <a:lstStyle/>
              <a:p>
                <a:r>
                  <a:rPr lang="ja-JP" altLang="en-US">
                    <a:noFill/>
                  </a:rPr>
                  <a:t> </a:t>
                </a:r>
              </a:p>
            </p:txBody>
          </p:sp>
        </mc:Fallback>
      </mc:AlternateContent>
      <p:sp>
        <p:nvSpPr>
          <p:cNvPr id="58" name="テキスト ボックス 57"/>
          <p:cNvSpPr txBox="1"/>
          <p:nvPr/>
        </p:nvSpPr>
        <p:spPr>
          <a:xfrm>
            <a:off x="137429" y="2727275"/>
            <a:ext cx="3012235" cy="646331"/>
          </a:xfrm>
          <a:prstGeom prst="rect">
            <a:avLst/>
          </a:prstGeom>
          <a:noFill/>
        </p:spPr>
        <p:txBody>
          <a:bodyPr wrap="none" rtlCol="0">
            <a:spAutoFit/>
          </a:bodyPr>
          <a:lstStyle/>
          <a:p>
            <a:r>
              <a:rPr lang="en-US" altLang="ja-JP" sz="1200" dirty="0" smtClean="0"/>
              <a:t>R</a:t>
            </a:r>
            <a:r>
              <a:rPr lang="en-US" altLang="ja-JP" sz="1200" dirty="0"/>
              <a:t>. </a:t>
            </a:r>
            <a:r>
              <a:rPr lang="en-US" altLang="ja-JP" sz="1200" dirty="0" smtClean="0"/>
              <a:t>Abramishvili </a:t>
            </a:r>
            <a:r>
              <a:rPr lang="en-US" altLang="ja-JP" sz="1200" dirty="0"/>
              <a:t>et al</a:t>
            </a:r>
            <a:r>
              <a:rPr lang="en-US" altLang="ja-JP" sz="1200" dirty="0" smtClean="0"/>
              <a:t>.,</a:t>
            </a:r>
          </a:p>
          <a:p>
            <a:r>
              <a:rPr lang="en-US" altLang="ja-JP" sz="1200" dirty="0"/>
              <a:t>COMET Phase-I Technical Design </a:t>
            </a:r>
            <a:r>
              <a:rPr lang="en-US" altLang="ja-JP" sz="1200" dirty="0" smtClean="0"/>
              <a:t>Report</a:t>
            </a:r>
          </a:p>
          <a:p>
            <a:r>
              <a:rPr lang="en-US" altLang="ja-JP" sz="1200" dirty="0" smtClean="0"/>
              <a:t>(2016).</a:t>
            </a:r>
          </a:p>
        </p:txBody>
      </p:sp>
      <p:sp>
        <p:nvSpPr>
          <p:cNvPr id="59" name="テキスト ボックス 58"/>
          <p:cNvSpPr txBox="1"/>
          <p:nvPr/>
        </p:nvSpPr>
        <p:spPr>
          <a:xfrm>
            <a:off x="470425" y="2388208"/>
            <a:ext cx="2274982" cy="369332"/>
          </a:xfrm>
          <a:prstGeom prst="rect">
            <a:avLst/>
          </a:prstGeom>
          <a:noFill/>
        </p:spPr>
        <p:txBody>
          <a:bodyPr wrap="none" rtlCol="0">
            <a:spAutoFit/>
          </a:bodyPr>
          <a:lstStyle/>
          <a:p>
            <a:pPr algn="ctr"/>
            <a:r>
              <a:rPr lang="en-US" altLang="ja-JP" dirty="0" smtClean="0"/>
              <a:t>proposal in</a:t>
            </a:r>
            <a:r>
              <a:rPr kumimoji="1" lang="en-US" altLang="ja-JP" dirty="0" smtClean="0"/>
              <a:t> </a:t>
            </a:r>
            <a:r>
              <a:rPr kumimoji="1" lang="en-US" altLang="ja-JP" b="1" dirty="0" smtClean="0"/>
              <a:t>COMET</a:t>
            </a:r>
            <a:endParaRPr kumimoji="1" lang="ja-JP" altLang="en-US" dirty="0"/>
          </a:p>
        </p:txBody>
      </p:sp>
      <mc:AlternateContent xmlns:mc="http://schemas.openxmlformats.org/markup-compatibility/2006" xmlns:a14="http://schemas.microsoft.com/office/drawing/2010/main">
        <mc:Choice Requires="a14">
          <p:sp>
            <p:nvSpPr>
              <p:cNvPr id="61" name="テキスト ボックス 60"/>
              <p:cNvSpPr txBox="1"/>
              <p:nvPr/>
            </p:nvSpPr>
            <p:spPr>
              <a:xfrm>
                <a:off x="1557613" y="5778478"/>
                <a:ext cx="2415213" cy="338554"/>
              </a:xfrm>
              <a:prstGeom prst="rect">
                <a:avLst/>
              </a:prstGeom>
              <a:noFill/>
            </p:spPr>
            <p:txBody>
              <a:bodyPr wrap="none" rtlCol="0">
                <a:spAutoFit/>
              </a:bodyPr>
              <a:lstStyle/>
              <a:p>
                <a:r>
                  <a:rPr kumimoji="1" lang="en-US" altLang="ja-JP" sz="1600" dirty="0" smtClean="0"/>
                  <a:t>(similar to </a:t>
                </a:r>
                <a14:m>
                  <m:oMath xmlns:m="http://schemas.openxmlformats.org/officeDocument/2006/math">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𝜇</m:t>
                        </m:r>
                      </m:e>
                      <m:sup>
                        <m:r>
                          <a:rPr kumimoji="1" lang="en-US" altLang="ja-JP" sz="1600" b="0" i="1" smtClean="0">
                            <a:latin typeface="Cambria Math" panose="02040503050406030204" pitchFamily="18" charset="0"/>
                          </a:rPr>
                          <m:t>+</m:t>
                        </m:r>
                      </m:sup>
                    </m:sSup>
                    <m:r>
                      <a:rPr kumimoji="1" lang="en-US" altLang="ja-JP" sz="1600" b="0" i="1" smtClean="0">
                        <a:latin typeface="Cambria Math" panose="02040503050406030204" pitchFamily="18" charset="0"/>
                      </a:rPr>
                      <m:t>→</m:t>
                    </m:r>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𝑒</m:t>
                        </m:r>
                      </m:e>
                      <m:sup>
                        <m:r>
                          <a:rPr kumimoji="1" lang="en-US" altLang="ja-JP" sz="1600" b="0" i="1" smtClean="0">
                            <a:latin typeface="Cambria Math" panose="02040503050406030204" pitchFamily="18" charset="0"/>
                          </a:rPr>
                          <m:t>+</m:t>
                        </m:r>
                      </m:sup>
                    </m:sSup>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𝑒</m:t>
                        </m:r>
                      </m:e>
                      <m:sup>
                        <m:r>
                          <a:rPr kumimoji="1" lang="en-US" altLang="ja-JP" sz="1600" b="0" i="1" smtClean="0">
                            <a:latin typeface="Cambria Math" panose="02040503050406030204" pitchFamily="18" charset="0"/>
                          </a:rPr>
                          <m:t>+</m:t>
                        </m:r>
                      </m:sup>
                    </m:sSup>
                    <m:sSup>
                      <m:sSupPr>
                        <m:ctrlPr>
                          <a:rPr kumimoji="1" lang="en-US" altLang="ja-JP" sz="1600" b="0" i="1" smtClean="0">
                            <a:latin typeface="Cambria Math" panose="02040503050406030204" pitchFamily="18" charset="0"/>
                          </a:rPr>
                        </m:ctrlPr>
                      </m:sSupPr>
                      <m:e>
                        <m:r>
                          <a:rPr kumimoji="1" lang="en-US" altLang="ja-JP" sz="1600" b="0" i="1" smtClean="0">
                            <a:latin typeface="Cambria Math" panose="02040503050406030204" pitchFamily="18" charset="0"/>
                          </a:rPr>
                          <m:t>𝑒</m:t>
                        </m:r>
                      </m:e>
                      <m:sup>
                        <m:r>
                          <a:rPr kumimoji="1" lang="en-US" altLang="ja-JP" sz="1600" b="0" i="1" smtClean="0">
                            <a:latin typeface="Cambria Math" panose="02040503050406030204" pitchFamily="18" charset="0"/>
                          </a:rPr>
                          <m:t>−</m:t>
                        </m:r>
                      </m:sup>
                    </m:sSup>
                  </m:oMath>
                </a14:m>
                <a:r>
                  <a:rPr kumimoji="1" lang="en-US" altLang="ja-JP" sz="1600" dirty="0" smtClean="0"/>
                  <a:t>)</a:t>
                </a:r>
                <a:endParaRPr kumimoji="1" lang="ja-JP" altLang="en-US" sz="1600" dirty="0"/>
              </a:p>
            </p:txBody>
          </p:sp>
        </mc:Choice>
        <mc:Fallback xmlns="">
          <p:sp>
            <p:nvSpPr>
              <p:cNvPr id="61" name="テキスト ボックス 60"/>
              <p:cNvSpPr txBox="1">
                <a:spLocks noRot="1" noChangeAspect="1" noMove="1" noResize="1" noEditPoints="1" noAdjustHandles="1" noChangeArrowheads="1" noChangeShapeType="1" noTextEdit="1"/>
              </p:cNvSpPr>
              <p:nvPr/>
            </p:nvSpPr>
            <p:spPr>
              <a:xfrm>
                <a:off x="1557613" y="5778478"/>
                <a:ext cx="2415213" cy="338554"/>
              </a:xfrm>
              <a:prstGeom prst="rect">
                <a:avLst/>
              </a:prstGeom>
              <a:blipFill>
                <a:blip r:embed="rId26"/>
                <a:stretch>
                  <a:fillRect l="-1515" t="-5455" r="-253" b="-23636"/>
                </a:stretch>
              </a:blipFill>
            </p:spPr>
            <p:txBody>
              <a:bodyPr/>
              <a:lstStyle/>
              <a:p>
                <a:r>
                  <a:rPr lang="ja-JP" altLang="en-US">
                    <a:noFill/>
                  </a:rPr>
                  <a:t> </a:t>
                </a:r>
              </a:p>
            </p:txBody>
          </p:sp>
        </mc:Fallback>
      </mc:AlternateContent>
    </p:spTree>
    <p:extLst>
      <p:ext uri="{BB962C8B-B14F-4D97-AF65-F5344CB8AC3E}">
        <p14:creationId xmlns:p14="http://schemas.microsoft.com/office/powerpoint/2010/main" val="83307638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096943" y="358815"/>
            <a:ext cx="6970178" cy="584775"/>
          </a:xfrm>
          <a:prstGeom prst="rect">
            <a:avLst/>
          </a:prstGeom>
          <a:noFill/>
        </p:spPr>
        <p:txBody>
          <a:bodyPr wrap="none" rtlCol="0">
            <a:spAutoFit/>
          </a:bodyPr>
          <a:lstStyle/>
          <a:p>
            <a:pPr algn="ctr"/>
            <a:r>
              <a:rPr lang="en-US" altLang="ja-JP" sz="3200" b="1" dirty="0" smtClean="0"/>
              <a:t>Comparison to other muonic CLFV</a:t>
            </a:r>
            <a:endParaRPr kumimoji="1" lang="ja-JP" altLang="en-US" sz="3200" b="1" dirty="0"/>
          </a:p>
        </p:txBody>
      </p:sp>
      <mc:AlternateContent xmlns:mc="http://schemas.openxmlformats.org/markup-compatibility/2006" xmlns:a14="http://schemas.microsoft.com/office/drawing/2010/main">
        <mc:Choice Requires="a14">
          <p:graphicFrame>
            <p:nvGraphicFramePr>
              <p:cNvPr id="3" name="表 2"/>
              <p:cNvGraphicFramePr>
                <a:graphicFrameLocks noGrp="1"/>
              </p:cNvGraphicFramePr>
              <p:nvPr>
                <p:extLst>
                  <p:ext uri="{D42A27DB-BD31-4B8C-83A1-F6EECF244321}">
                    <p14:modId xmlns:p14="http://schemas.microsoft.com/office/powerpoint/2010/main" val="1001250745"/>
                  </p:ext>
                </p:extLst>
              </p:nvPr>
            </p:nvGraphicFramePr>
            <p:xfrm>
              <a:off x="1700207" y="3832429"/>
              <a:ext cx="5763650" cy="2817389"/>
            </p:xfrm>
            <a:graphic>
              <a:graphicData uri="http://schemas.openxmlformats.org/drawingml/2006/table">
                <a:tbl>
                  <a:tblPr firstRow="1" bandRow="1">
                    <a:tableStyleId>{5C22544A-7EE6-4342-B048-85BDC9FD1C3A}</a:tableStyleId>
                  </a:tblPr>
                  <a:tblGrid>
                    <a:gridCol w="2482265">
                      <a:extLst>
                        <a:ext uri="{9D8B030D-6E8A-4147-A177-3AD203B41FA5}">
                          <a16:colId xmlns:a16="http://schemas.microsoft.com/office/drawing/2014/main" xmlns="" val="3401146241"/>
                        </a:ext>
                      </a:extLst>
                    </a:gridCol>
                    <a:gridCol w="1093795">
                      <a:extLst>
                        <a:ext uri="{9D8B030D-6E8A-4147-A177-3AD203B41FA5}">
                          <a16:colId xmlns:a16="http://schemas.microsoft.com/office/drawing/2014/main" xmlns="" val="2225143009"/>
                        </a:ext>
                      </a:extLst>
                    </a:gridCol>
                    <a:gridCol w="1093795">
                      <a:extLst>
                        <a:ext uri="{9D8B030D-6E8A-4147-A177-3AD203B41FA5}">
                          <a16:colId xmlns:a16="http://schemas.microsoft.com/office/drawing/2014/main" xmlns="" val="1928178002"/>
                        </a:ext>
                      </a:extLst>
                    </a:gridCol>
                    <a:gridCol w="1093795">
                      <a:extLst>
                        <a:ext uri="{9D8B030D-6E8A-4147-A177-3AD203B41FA5}">
                          <a16:colId xmlns:a16="http://schemas.microsoft.com/office/drawing/2014/main" xmlns="" val="1987576826"/>
                        </a:ext>
                      </a:extLst>
                    </a:gridCol>
                  </a:tblGrid>
                  <a:tr h="411529">
                    <a:tc>
                      <a:txBody>
                        <a:bodyPr/>
                        <a:lstStyle/>
                        <a:p>
                          <a:pPr algn="ctr"/>
                          <a:endParaRPr kumimoji="1" lang="ja-JP" altLang="en-US" sz="2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dirty="0" smtClean="0"/>
                            <a:t>1. </a:t>
                          </a:r>
                          <a14:m>
                            <m:oMath xmlns:m="http://schemas.openxmlformats.org/officeDocument/2006/math">
                              <m:r>
                                <a:rPr kumimoji="1" lang="en-US" altLang="ja-JP" sz="2000" b="0" i="1" smtClean="0">
                                  <a:latin typeface="Cambria Math" panose="02040503050406030204" pitchFamily="18" charset="0"/>
                                </a:rPr>
                                <m:t>𝜇</m:t>
                              </m:r>
                              <m:r>
                                <a:rPr kumimoji="1" lang="en-US" altLang="ja-JP" sz="2000" b="0" i="1" smtClean="0">
                                  <a:latin typeface="Cambria Math" panose="02040503050406030204" pitchFamily="18" charset="0"/>
                                </a:rPr>
                                <m:t>𝑒</m:t>
                              </m:r>
                              <m:r>
                                <a:rPr kumimoji="1" lang="en-US" altLang="ja-JP" sz="2000" b="0" i="1" smtClean="0">
                                  <a:latin typeface="Cambria Math" panose="02040503050406030204" pitchFamily="18" charset="0"/>
                                </a:rPr>
                                <m:t>𝛾</m:t>
                              </m:r>
                            </m:oMath>
                          </a14:m>
                          <a:endParaRPr kumimoji="1" lang="ja-JP" altLang="en-US" sz="2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en-US" altLang="ja-JP" sz="2000" b="0" dirty="0" smtClean="0"/>
                            <a:t>2. </a:t>
                          </a:r>
                          <a14:m>
                            <m:oMath xmlns:m="http://schemas.openxmlformats.org/officeDocument/2006/math">
                              <m:r>
                                <a:rPr kumimoji="1" lang="en-US" altLang="ja-JP" sz="2000" b="0" i="1" smtClean="0">
                                  <a:latin typeface="Cambria Math" panose="02040503050406030204" pitchFamily="18" charset="0"/>
                                </a:rPr>
                                <m:t>𝜇</m:t>
                              </m:r>
                              <m:r>
                                <a:rPr kumimoji="1" lang="en-US" altLang="ja-JP" sz="2000" b="0" i="1" smtClean="0">
                                  <a:latin typeface="Cambria Math" panose="02040503050406030204" pitchFamily="18" charset="0"/>
                                </a:rPr>
                                <m:t>𝑒𝑒𝑒</m:t>
                              </m:r>
                            </m:oMath>
                          </a14:m>
                          <a:endParaRPr kumimoji="1" lang="ja-JP" altLang="en-US" sz="2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en-US" altLang="ja-JP" sz="2000" b="0" dirty="0" smtClean="0"/>
                            <a:t>3. </a:t>
                          </a:r>
                          <a14:m>
                            <m:oMath xmlns:m="http://schemas.openxmlformats.org/officeDocument/2006/math">
                              <m:r>
                                <a:rPr kumimoji="1" lang="en-US" altLang="ja-JP" sz="2000" b="0" i="1" smtClean="0">
                                  <a:latin typeface="Cambria Math" panose="02040503050406030204" pitchFamily="18" charset="0"/>
                                </a:rPr>
                                <m:t>𝜇</m:t>
                              </m:r>
                              <m:r>
                                <a:rPr kumimoji="1" lang="en-US" altLang="ja-JP" sz="2000" b="0" i="1" smtClean="0">
                                  <a:latin typeface="Cambria Math" panose="02040503050406030204" pitchFamily="18" charset="0"/>
                                </a:rPr>
                                <m:t>𝑒𝑞𝑞</m:t>
                              </m:r>
                            </m:oMath>
                          </a14:m>
                          <a:endParaRPr kumimoji="1" lang="ja-JP" altLang="en-US" sz="2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503275889"/>
                      </a:ext>
                    </a:extLst>
                  </a:tr>
                  <a:tr h="601465">
                    <a:tc>
                      <a:txBody>
                        <a:bodyPr/>
                        <a:lstStyle/>
                        <a:p>
                          <a:pPr algn="ctr"/>
                          <a14:m>
                            <m:oMathPara xmlns:m="http://schemas.openxmlformats.org/officeDocument/2006/math">
                              <m:oMathParaPr>
                                <m:jc m:val="centerGroup"/>
                              </m:oMathParaPr>
                              <m:oMath xmlns:m="http://schemas.openxmlformats.org/officeDocument/2006/math">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𝜇</m:t>
                                    </m:r>
                                  </m:e>
                                  <m:sup>
                                    <m:r>
                                      <a:rPr kumimoji="1" lang="en-US" altLang="ja-JP" sz="2400" b="0" i="1" smtClean="0">
                                        <a:latin typeface="Cambria Math" panose="02040503050406030204" pitchFamily="18" charset="0"/>
                                      </a:rPr>
                                      <m:t>+</m:t>
                                    </m:r>
                                  </m:sup>
                                </m:sSup>
                                <m:r>
                                  <a:rPr kumimoji="1" lang="en-US" altLang="ja-JP" sz="2400" b="0" i="1" smtClean="0">
                                    <a:latin typeface="Cambria Math" panose="02040503050406030204" pitchFamily="18" charset="0"/>
                                  </a:rPr>
                                  <m:t>→</m:t>
                                </m:r>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r>
                                  <a:rPr kumimoji="1" lang="en-US" altLang="ja-JP" sz="2400" b="0" i="1" smtClean="0">
                                    <a:latin typeface="Cambria Math" panose="02040503050406030204" pitchFamily="18" charset="0"/>
                                  </a:rPr>
                                  <m:t>𝛾</m:t>
                                </m:r>
                              </m:oMath>
                            </m:oMathPara>
                          </a14:m>
                          <a:endParaRPr kumimoji="1" lang="ja-JP" altLang="en-US" sz="2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3200" dirty="0" smtClean="0"/>
                            <a:t>✓</a:t>
                          </a:r>
                          <a:endParaRPr kumimoji="1" lang="ja-JP" altLang="en-US" sz="32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3200" dirty="0" smtClean="0"/>
                            <a:t>-</a:t>
                          </a:r>
                          <a:endParaRPr kumimoji="1" lang="ja-JP" altLang="en-US" sz="3200" dirty="0" smtClean="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3200" dirty="0" smtClean="0"/>
                            <a:t>-</a:t>
                          </a:r>
                          <a:endParaRPr kumimoji="1" lang="ja-JP" altLang="en-US" sz="3200" dirty="0" smtClean="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198652937"/>
                      </a:ext>
                    </a:extLst>
                  </a:tr>
                  <a:tr h="601465">
                    <a:tc>
                      <a:txBody>
                        <a:bodyPr/>
                        <a:lstStyle/>
                        <a:p>
                          <a:pPr algn="ctr"/>
                          <a14:m>
                            <m:oMathPara xmlns:m="http://schemas.openxmlformats.org/officeDocument/2006/math">
                              <m:oMathParaPr>
                                <m:jc m:val="centerGroup"/>
                              </m:oMathParaPr>
                              <m:oMath xmlns:m="http://schemas.openxmlformats.org/officeDocument/2006/math">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𝜇</m:t>
                                    </m:r>
                                  </m:e>
                                  <m:sup>
                                    <m:r>
                                      <a:rPr kumimoji="1" lang="en-US" altLang="ja-JP" sz="2400" b="0" i="1" smtClean="0">
                                        <a:latin typeface="Cambria Math" panose="02040503050406030204" pitchFamily="18" charset="0"/>
                                      </a:rPr>
                                      <m:t>+</m:t>
                                    </m:r>
                                  </m:sup>
                                </m:sSup>
                                <m:r>
                                  <a:rPr kumimoji="1" lang="en-US" altLang="ja-JP" sz="2400" b="0" i="1" smtClean="0">
                                    <a:latin typeface="Cambria Math" panose="02040503050406030204" pitchFamily="18" charset="0"/>
                                  </a:rPr>
                                  <m:t>→</m:t>
                                </m:r>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oMath>
                            </m:oMathPara>
                          </a14:m>
                          <a:endParaRPr kumimoji="1" lang="ja-JP" altLang="en-US" sz="2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3200" dirty="0" smtClean="0"/>
                            <a:t>✓</a:t>
                          </a:r>
                          <a:endParaRPr kumimoji="1" lang="ja-JP" altLang="en-US" sz="3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3200" dirty="0" smtClean="0"/>
                            <a:t>✓</a:t>
                          </a:r>
                          <a:endParaRPr kumimoji="1" lang="ja-JP" altLang="en-US" sz="3200" dirty="0" smtClean="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en-US" altLang="ja-JP" sz="3200" dirty="0" smtClean="0"/>
                            <a:t>-</a:t>
                          </a:r>
                          <a:endParaRPr kumimoji="1" lang="ja-JP" altLang="en-US" sz="3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2890248563"/>
                      </a:ext>
                    </a:extLst>
                  </a:tr>
                  <a:tr h="601465">
                    <a:tc>
                      <a:txBody>
                        <a:bodyPr/>
                        <a:lstStyle/>
                        <a:p>
                          <a:pPr algn="ctr"/>
                          <a14:m>
                            <m:oMath xmlns:m="http://schemas.openxmlformats.org/officeDocument/2006/math">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𝜇</m:t>
                                  </m:r>
                                </m:e>
                                <m:sup>
                                  <m:r>
                                    <a:rPr kumimoji="1" lang="en-US" altLang="ja-JP" sz="2400" b="0" i="1" smtClean="0">
                                      <a:latin typeface="Cambria Math" panose="02040503050406030204" pitchFamily="18" charset="0"/>
                                    </a:rPr>
                                    <m:t>−</m:t>
                                  </m:r>
                                </m:sup>
                              </m:sSup>
                            </m:oMath>
                          </a14:m>
                          <a:r>
                            <a:rPr kumimoji="1" lang="en-US" altLang="ja-JP" sz="2400" dirty="0" smtClean="0"/>
                            <a:t>-</a:t>
                          </a:r>
                          <a14:m>
                            <m:oMath xmlns:m="http://schemas.openxmlformats.org/officeDocument/2006/math">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oMath>
                          </a14:m>
                          <a:r>
                            <a:rPr kumimoji="1" lang="ja-JP" altLang="en-US" sz="2400" dirty="0" smtClean="0"/>
                            <a:t> </a:t>
                          </a:r>
                          <a:r>
                            <a:rPr kumimoji="1" lang="en-US" altLang="ja-JP" sz="2400" dirty="0" smtClean="0"/>
                            <a:t>conv.</a:t>
                          </a:r>
                          <a:endParaRPr kumimoji="1" lang="ja-JP" altLang="en-US" sz="2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3200" dirty="0" smtClean="0"/>
                            <a:t>✓</a:t>
                          </a:r>
                          <a:endParaRPr kumimoji="1" lang="ja-JP" altLang="en-US" sz="3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en-US" altLang="ja-JP" sz="3200" dirty="0" smtClean="0"/>
                            <a:t>-</a:t>
                          </a:r>
                          <a:endParaRPr kumimoji="1" lang="ja-JP" altLang="en-US" sz="3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3200" dirty="0" smtClean="0"/>
                            <a:t>✓</a:t>
                          </a:r>
                          <a:endParaRPr kumimoji="1" lang="ja-JP" altLang="en-US" sz="32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747215920"/>
                      </a:ext>
                    </a:extLst>
                  </a:tr>
                  <a:tr h="601465">
                    <a:tc>
                      <a:txBody>
                        <a:bodyPr/>
                        <a:lstStyle/>
                        <a:p>
                          <a:pPr algn="ctr"/>
                          <a14:m>
                            <m:oMathPara xmlns:m="http://schemas.openxmlformats.org/officeDocument/2006/math">
                              <m:oMathParaPr>
                                <m:jc m:val="centerGroup"/>
                              </m:oMathParaPr>
                              <m:oMath xmlns:m="http://schemas.openxmlformats.org/officeDocument/2006/math">
                                <m:sSup>
                                  <m:sSupPr>
                                    <m:ctrlPr>
                                      <a:rPr kumimoji="1" lang="en-US" altLang="ja-JP" sz="2400" b="0" i="1" smtClean="0">
                                        <a:solidFill>
                                          <a:srgbClr val="FF0000"/>
                                        </a:solidFill>
                                        <a:latin typeface="Cambria Math" panose="02040503050406030204" pitchFamily="18" charset="0"/>
                                      </a:rPr>
                                    </m:ctrlPr>
                                  </m:sSupPr>
                                  <m:e>
                                    <m:r>
                                      <a:rPr kumimoji="1" lang="en-US" altLang="ja-JP" sz="2400" b="0" i="1" smtClean="0">
                                        <a:solidFill>
                                          <a:srgbClr val="FF0000"/>
                                        </a:solidFill>
                                        <a:latin typeface="Cambria Math" panose="02040503050406030204" pitchFamily="18" charset="0"/>
                                      </a:rPr>
                                      <m:t>𝜇</m:t>
                                    </m:r>
                                  </m:e>
                                  <m:sup>
                                    <m:r>
                                      <a:rPr kumimoji="1" lang="en-US" altLang="ja-JP" sz="2400" b="0" i="1" smtClean="0">
                                        <a:solidFill>
                                          <a:srgbClr val="FF0000"/>
                                        </a:solidFill>
                                        <a:latin typeface="Cambria Math" panose="02040503050406030204" pitchFamily="18" charset="0"/>
                                      </a:rPr>
                                      <m:t>−</m:t>
                                    </m:r>
                                  </m:sup>
                                </m:sSup>
                                <m:sSup>
                                  <m:sSupPr>
                                    <m:ctrlPr>
                                      <a:rPr kumimoji="1" lang="en-US" altLang="ja-JP" sz="2400" b="0" i="1" smtClean="0">
                                        <a:solidFill>
                                          <a:srgbClr val="FF0000"/>
                                        </a:solidFill>
                                        <a:latin typeface="Cambria Math" panose="02040503050406030204" pitchFamily="18" charset="0"/>
                                      </a:rPr>
                                    </m:ctrlPr>
                                  </m:sSupPr>
                                  <m:e>
                                    <m:r>
                                      <a:rPr kumimoji="1" lang="en-US" altLang="ja-JP" sz="2400" b="0" i="1" smtClean="0">
                                        <a:solidFill>
                                          <a:srgbClr val="FF0000"/>
                                        </a:solidFill>
                                        <a:latin typeface="Cambria Math" panose="02040503050406030204" pitchFamily="18" charset="0"/>
                                      </a:rPr>
                                      <m:t>𝑒</m:t>
                                    </m:r>
                                  </m:e>
                                  <m:sup>
                                    <m:r>
                                      <a:rPr kumimoji="1" lang="en-US" altLang="ja-JP" sz="2400" b="0" i="1" smtClean="0">
                                        <a:solidFill>
                                          <a:srgbClr val="FF0000"/>
                                        </a:solidFill>
                                        <a:latin typeface="Cambria Math" panose="02040503050406030204" pitchFamily="18" charset="0"/>
                                      </a:rPr>
                                      <m:t>−</m:t>
                                    </m:r>
                                  </m:sup>
                                </m:sSup>
                                <m:r>
                                  <a:rPr kumimoji="1" lang="en-US" altLang="ja-JP" sz="2400" b="0" i="1" smtClean="0">
                                    <a:solidFill>
                                      <a:srgbClr val="FF0000"/>
                                    </a:solidFill>
                                    <a:latin typeface="Cambria Math" panose="02040503050406030204" pitchFamily="18" charset="0"/>
                                  </a:rPr>
                                  <m:t>→</m:t>
                                </m:r>
                                <m:sSup>
                                  <m:sSupPr>
                                    <m:ctrlPr>
                                      <a:rPr kumimoji="1" lang="en-US" altLang="ja-JP" sz="2400" b="0" i="1" smtClean="0">
                                        <a:solidFill>
                                          <a:srgbClr val="FF0000"/>
                                        </a:solidFill>
                                        <a:latin typeface="Cambria Math" panose="02040503050406030204" pitchFamily="18" charset="0"/>
                                      </a:rPr>
                                    </m:ctrlPr>
                                  </m:sSupPr>
                                  <m:e>
                                    <m:r>
                                      <a:rPr kumimoji="1" lang="en-US" altLang="ja-JP" sz="2400" b="0" i="1" smtClean="0">
                                        <a:solidFill>
                                          <a:srgbClr val="FF0000"/>
                                        </a:solidFill>
                                        <a:latin typeface="Cambria Math" panose="02040503050406030204" pitchFamily="18" charset="0"/>
                                      </a:rPr>
                                      <m:t>𝑒</m:t>
                                    </m:r>
                                  </m:e>
                                  <m:sup>
                                    <m:r>
                                      <a:rPr kumimoji="1" lang="en-US" altLang="ja-JP" sz="2400" b="0" i="1" smtClean="0">
                                        <a:solidFill>
                                          <a:srgbClr val="FF0000"/>
                                        </a:solidFill>
                                        <a:latin typeface="Cambria Math" panose="02040503050406030204" pitchFamily="18" charset="0"/>
                                      </a:rPr>
                                      <m:t>−</m:t>
                                    </m:r>
                                  </m:sup>
                                </m:sSup>
                                <m:sSup>
                                  <m:sSupPr>
                                    <m:ctrlPr>
                                      <a:rPr kumimoji="1" lang="en-US" altLang="ja-JP" sz="2400" b="0" i="1" smtClean="0">
                                        <a:solidFill>
                                          <a:srgbClr val="FF0000"/>
                                        </a:solidFill>
                                        <a:latin typeface="Cambria Math" panose="02040503050406030204" pitchFamily="18" charset="0"/>
                                      </a:rPr>
                                    </m:ctrlPr>
                                  </m:sSupPr>
                                  <m:e>
                                    <m:r>
                                      <a:rPr kumimoji="1" lang="en-US" altLang="ja-JP" sz="2400" b="0" i="1" smtClean="0">
                                        <a:solidFill>
                                          <a:srgbClr val="FF0000"/>
                                        </a:solidFill>
                                        <a:latin typeface="Cambria Math" panose="02040503050406030204" pitchFamily="18" charset="0"/>
                                      </a:rPr>
                                      <m:t>𝑒</m:t>
                                    </m:r>
                                  </m:e>
                                  <m:sup>
                                    <m:r>
                                      <a:rPr kumimoji="1" lang="en-US" altLang="ja-JP" sz="2400" b="0" i="1" smtClean="0">
                                        <a:solidFill>
                                          <a:srgbClr val="FF0000"/>
                                        </a:solidFill>
                                        <a:latin typeface="Cambria Math" panose="02040503050406030204" pitchFamily="18" charset="0"/>
                                      </a:rPr>
                                      <m:t>−</m:t>
                                    </m:r>
                                  </m:sup>
                                </m:sSup>
                              </m:oMath>
                            </m:oMathPara>
                          </a14:m>
                          <a:endParaRPr kumimoji="1" lang="ja-JP" altLang="en-US" sz="2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3200" dirty="0" smtClean="0">
                              <a:solidFill>
                                <a:schemeClr val="tx1"/>
                              </a:solidFill>
                            </a:rPr>
                            <a:t>✓</a:t>
                          </a:r>
                          <a:endParaRPr kumimoji="1" lang="ja-JP" altLang="en-US" sz="32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3200" dirty="0" smtClean="0">
                              <a:solidFill>
                                <a:schemeClr val="tx1"/>
                              </a:solidFill>
                            </a:rPr>
                            <a:t>✓</a:t>
                          </a:r>
                          <a:endParaRPr kumimoji="1" lang="ja-JP" altLang="en-US" sz="32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en-US" altLang="ja-JP" sz="3200" dirty="0" smtClean="0">
                              <a:solidFill>
                                <a:schemeClr val="tx1"/>
                              </a:solidFill>
                            </a:rPr>
                            <a:t>-</a:t>
                          </a:r>
                          <a:endParaRPr kumimoji="1" lang="ja-JP" altLang="en-US" sz="32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4262053400"/>
                      </a:ext>
                    </a:extLst>
                  </a:tr>
                </a:tbl>
              </a:graphicData>
            </a:graphic>
          </p:graphicFrame>
        </mc:Choice>
        <mc:Fallback xmlns="">
          <p:graphicFrame>
            <p:nvGraphicFramePr>
              <p:cNvPr id="3" name="表 2"/>
              <p:cNvGraphicFramePr>
                <a:graphicFrameLocks noGrp="1"/>
              </p:cNvGraphicFramePr>
              <p:nvPr>
                <p:extLst>
                  <p:ext uri="{D42A27DB-BD31-4B8C-83A1-F6EECF244321}">
                    <p14:modId xmlns:p14="http://schemas.microsoft.com/office/powerpoint/2010/main" val="1001250745"/>
                  </p:ext>
                </p:extLst>
              </p:nvPr>
            </p:nvGraphicFramePr>
            <p:xfrm>
              <a:off x="1700207" y="3832429"/>
              <a:ext cx="5763650" cy="2817389"/>
            </p:xfrm>
            <a:graphic>
              <a:graphicData uri="http://schemas.openxmlformats.org/drawingml/2006/table">
                <a:tbl>
                  <a:tblPr firstRow="1" bandRow="1">
                    <a:tableStyleId>{5C22544A-7EE6-4342-B048-85BDC9FD1C3A}</a:tableStyleId>
                  </a:tblPr>
                  <a:tblGrid>
                    <a:gridCol w="2482265">
                      <a:extLst>
                        <a:ext uri="{9D8B030D-6E8A-4147-A177-3AD203B41FA5}">
                          <a16:colId xmlns:a16="http://schemas.microsoft.com/office/drawing/2014/main" val="3401146241"/>
                        </a:ext>
                      </a:extLst>
                    </a:gridCol>
                    <a:gridCol w="1093795">
                      <a:extLst>
                        <a:ext uri="{9D8B030D-6E8A-4147-A177-3AD203B41FA5}">
                          <a16:colId xmlns:a16="http://schemas.microsoft.com/office/drawing/2014/main" val="2225143009"/>
                        </a:ext>
                      </a:extLst>
                    </a:gridCol>
                    <a:gridCol w="1093795">
                      <a:extLst>
                        <a:ext uri="{9D8B030D-6E8A-4147-A177-3AD203B41FA5}">
                          <a16:colId xmlns:a16="http://schemas.microsoft.com/office/drawing/2014/main" val="1928178002"/>
                        </a:ext>
                      </a:extLst>
                    </a:gridCol>
                    <a:gridCol w="1093795">
                      <a:extLst>
                        <a:ext uri="{9D8B030D-6E8A-4147-A177-3AD203B41FA5}">
                          <a16:colId xmlns:a16="http://schemas.microsoft.com/office/drawing/2014/main" val="1987576826"/>
                        </a:ext>
                      </a:extLst>
                    </a:gridCol>
                  </a:tblGrid>
                  <a:tr h="411529">
                    <a:tc>
                      <a:txBody>
                        <a:bodyPr/>
                        <a:lstStyle/>
                        <a:p>
                          <a:pPr algn="ctr"/>
                          <a:endParaRPr kumimoji="1" lang="ja-JP" altLang="en-US" sz="2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ja-JP"/>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l="-227222" t="-4412" r="-200556" b="-626471"/>
                          </a:stretch>
                        </a:blipFill>
                      </a:tcPr>
                    </a:tc>
                    <a:tc>
                      <a:txBody>
                        <a:bodyPr/>
                        <a:lstStyle/>
                        <a:p>
                          <a:endParaRPr lang="ja-JP"/>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l="-329050" t="-4412" r="-101676" b="-626471"/>
                          </a:stretch>
                        </a:blipFill>
                      </a:tcPr>
                    </a:tc>
                    <a:tc>
                      <a:txBody>
                        <a:bodyPr/>
                        <a:lstStyle/>
                        <a:p>
                          <a:endParaRPr lang="ja-JP"/>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l="-426667" t="-4412" r="-1111" b="-626471"/>
                          </a:stretch>
                        </a:blipFill>
                      </a:tcPr>
                    </a:tc>
                    <a:extLst>
                      <a:ext uri="{0D108BD9-81ED-4DB2-BD59-A6C34878D82A}">
                        <a16:rowId xmlns:a16="http://schemas.microsoft.com/office/drawing/2014/main" val="1503275889"/>
                      </a:ext>
                    </a:extLst>
                  </a:tr>
                  <a:tr h="601465">
                    <a:tc>
                      <a:txBody>
                        <a:bodyPr/>
                        <a:lstStyle/>
                        <a:p>
                          <a:endParaRPr lang="ja-JP"/>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l="-245" t="-72449" r="-132598" b="-334694"/>
                          </a:stretch>
                        </a:blipFill>
                      </a:tcPr>
                    </a:tc>
                    <a:tc>
                      <a:txBody>
                        <a:bodyPr/>
                        <a:lstStyle/>
                        <a:p>
                          <a:pPr algn="ctr"/>
                          <a:r>
                            <a:rPr kumimoji="1" lang="ja-JP" altLang="en-US" sz="3200" dirty="0" smtClean="0"/>
                            <a:t>✓</a:t>
                          </a:r>
                          <a:endParaRPr kumimoji="1" lang="ja-JP" altLang="en-US" sz="32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3200" dirty="0" smtClean="0"/>
                            <a:t>-</a:t>
                          </a:r>
                          <a:endParaRPr kumimoji="1" lang="ja-JP" altLang="en-US" sz="3200" dirty="0" smtClean="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3200" dirty="0" smtClean="0"/>
                            <a:t>-</a:t>
                          </a:r>
                          <a:endParaRPr kumimoji="1" lang="ja-JP" altLang="en-US" sz="3200" dirty="0" smtClean="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98652937"/>
                      </a:ext>
                    </a:extLst>
                  </a:tr>
                  <a:tr h="601465">
                    <a:tc>
                      <a:txBody>
                        <a:bodyPr/>
                        <a:lstStyle/>
                        <a:p>
                          <a:endParaRPr lang="ja-JP"/>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l="-245" t="-170707" r="-132598" b="-231313"/>
                          </a:stretch>
                        </a:blipFill>
                      </a:tcPr>
                    </a:tc>
                    <a:tc>
                      <a:txBody>
                        <a:bodyPr/>
                        <a:lstStyle/>
                        <a:p>
                          <a:pPr algn="ctr"/>
                          <a:r>
                            <a:rPr kumimoji="1" lang="ja-JP" altLang="en-US" sz="3200" dirty="0" smtClean="0"/>
                            <a:t>✓</a:t>
                          </a:r>
                          <a:endParaRPr kumimoji="1" lang="ja-JP" altLang="en-US" sz="3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3200" dirty="0" smtClean="0"/>
                            <a:t>✓</a:t>
                          </a:r>
                          <a:endParaRPr kumimoji="1" lang="ja-JP" altLang="en-US" sz="3200" dirty="0" smtClean="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en-US" altLang="ja-JP" sz="3200" dirty="0" smtClean="0"/>
                            <a:t>-</a:t>
                          </a:r>
                          <a:endParaRPr kumimoji="1" lang="ja-JP" altLang="en-US" sz="3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90248563"/>
                      </a:ext>
                    </a:extLst>
                  </a:tr>
                  <a:tr h="601465">
                    <a:tc>
                      <a:txBody>
                        <a:bodyPr/>
                        <a:lstStyle/>
                        <a:p>
                          <a:endParaRPr lang="ja-JP"/>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l="-245" t="-270707" r="-132598" b="-131313"/>
                          </a:stretch>
                        </a:blipFill>
                      </a:tcPr>
                    </a:tc>
                    <a:tc>
                      <a:txBody>
                        <a:bodyPr/>
                        <a:lstStyle/>
                        <a:p>
                          <a:pPr algn="ctr"/>
                          <a:r>
                            <a:rPr kumimoji="1" lang="ja-JP" altLang="en-US" sz="3200" dirty="0" smtClean="0"/>
                            <a:t>✓</a:t>
                          </a:r>
                          <a:endParaRPr kumimoji="1" lang="ja-JP" altLang="en-US" sz="3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en-US" altLang="ja-JP" sz="3200" dirty="0" smtClean="0"/>
                            <a:t>-</a:t>
                          </a:r>
                          <a:endParaRPr kumimoji="1" lang="ja-JP" altLang="en-US" sz="3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3200" dirty="0" smtClean="0"/>
                            <a:t>✓</a:t>
                          </a:r>
                          <a:endParaRPr kumimoji="1" lang="ja-JP" altLang="en-US" sz="32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47215920"/>
                      </a:ext>
                    </a:extLst>
                  </a:tr>
                  <a:tr h="601465">
                    <a:tc>
                      <a:txBody>
                        <a:bodyPr/>
                        <a:lstStyle/>
                        <a:p>
                          <a:endParaRPr lang="ja-JP"/>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l="-245" t="-370707" r="-132598" b="-31313"/>
                          </a:stretch>
                        </a:blipFill>
                      </a:tcPr>
                    </a:tc>
                    <a:tc>
                      <a:txBody>
                        <a:bodyPr/>
                        <a:lstStyle/>
                        <a:p>
                          <a:pPr algn="ctr"/>
                          <a:r>
                            <a:rPr kumimoji="1" lang="ja-JP" altLang="en-US" sz="3200" dirty="0" smtClean="0">
                              <a:solidFill>
                                <a:schemeClr val="tx1"/>
                              </a:solidFill>
                            </a:rPr>
                            <a:t>✓</a:t>
                          </a:r>
                          <a:endParaRPr kumimoji="1" lang="ja-JP" altLang="en-US" sz="32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3200" dirty="0" smtClean="0">
                              <a:solidFill>
                                <a:schemeClr val="tx1"/>
                              </a:solidFill>
                            </a:rPr>
                            <a:t>✓</a:t>
                          </a:r>
                          <a:endParaRPr kumimoji="1" lang="ja-JP" altLang="en-US" sz="32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en-US" altLang="ja-JP" sz="3200" dirty="0" smtClean="0">
                              <a:solidFill>
                                <a:schemeClr val="tx1"/>
                              </a:solidFill>
                            </a:rPr>
                            <a:t>-</a:t>
                          </a:r>
                          <a:endParaRPr kumimoji="1" lang="ja-JP" altLang="en-US" sz="32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62053400"/>
                      </a:ext>
                    </a:extLst>
                  </a:tr>
                </a:tbl>
              </a:graphicData>
            </a:graphic>
          </p:graphicFrame>
        </mc:Fallback>
      </mc:AlternateContent>
      <p:pic>
        <p:nvPicPr>
          <p:cNvPr id="5" name="図 4"/>
          <p:cNvPicPr>
            <a:picLocks noChangeAspect="1"/>
          </p:cNvPicPr>
          <p:nvPr/>
        </p:nvPicPr>
        <p:blipFill>
          <a:blip r:embed="rId4"/>
          <a:stretch>
            <a:fillRect/>
          </a:stretch>
        </p:blipFill>
        <p:spPr>
          <a:xfrm>
            <a:off x="952819" y="2258467"/>
            <a:ext cx="1378506" cy="906911"/>
          </a:xfrm>
          <a:prstGeom prst="rect">
            <a:avLst/>
          </a:prstGeom>
        </p:spPr>
      </p:pic>
      <mc:AlternateContent xmlns:mc="http://schemas.openxmlformats.org/markup-compatibility/2006" xmlns:a14="http://schemas.microsoft.com/office/drawing/2010/main">
        <mc:Choice Requires="a14">
          <p:sp>
            <p:nvSpPr>
              <p:cNvPr id="6" name="正方形/長方形 5"/>
              <p:cNvSpPr/>
              <p:nvPr/>
            </p:nvSpPr>
            <p:spPr>
              <a:xfrm>
                <a:off x="1379195" y="3026480"/>
                <a:ext cx="482824"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i="1">
                          <a:solidFill>
                            <a:srgbClr val="000000"/>
                          </a:solidFill>
                          <a:latin typeface="Cambria Math" panose="02040503050406030204" pitchFamily="18" charset="0"/>
                        </a:rPr>
                        <m:t>𝛾</m:t>
                      </m:r>
                    </m:oMath>
                  </m:oMathPara>
                </a14:m>
                <a:endParaRPr lang="ja-JP" altLang="en-US" sz="2800" dirty="0"/>
              </a:p>
            </p:txBody>
          </p:sp>
        </mc:Choice>
        <mc:Fallback xmlns="">
          <p:sp>
            <p:nvSpPr>
              <p:cNvPr id="6" name="正方形/長方形 5"/>
              <p:cNvSpPr>
                <a:spLocks noRot="1" noChangeAspect="1" noMove="1" noResize="1" noEditPoints="1" noAdjustHandles="1" noChangeArrowheads="1" noChangeShapeType="1" noTextEdit="1"/>
              </p:cNvSpPr>
              <p:nvPr/>
            </p:nvSpPr>
            <p:spPr>
              <a:xfrm>
                <a:off x="1379195" y="3026480"/>
                <a:ext cx="482824" cy="523220"/>
              </a:xfrm>
              <a:prstGeom prst="rect">
                <a:avLst/>
              </a:prstGeom>
              <a:blipFill>
                <a:blip r:embed="rId5"/>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7" name="正方形/長方形 6"/>
              <p:cNvSpPr/>
              <p:nvPr/>
            </p:nvSpPr>
            <p:spPr>
              <a:xfrm>
                <a:off x="2199641" y="1874145"/>
                <a:ext cx="469872"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𝑒</m:t>
                      </m:r>
                    </m:oMath>
                  </m:oMathPara>
                </a14:m>
                <a:endParaRPr lang="ja-JP" altLang="en-US" sz="2800" dirty="0"/>
              </a:p>
            </p:txBody>
          </p:sp>
        </mc:Choice>
        <mc:Fallback xmlns="">
          <p:sp>
            <p:nvSpPr>
              <p:cNvPr id="7" name="正方形/長方形 6"/>
              <p:cNvSpPr>
                <a:spLocks noRot="1" noChangeAspect="1" noMove="1" noResize="1" noEditPoints="1" noAdjustHandles="1" noChangeArrowheads="1" noChangeShapeType="1" noTextEdit="1"/>
              </p:cNvSpPr>
              <p:nvPr/>
            </p:nvSpPr>
            <p:spPr>
              <a:xfrm>
                <a:off x="2199641" y="1874145"/>
                <a:ext cx="469872" cy="523220"/>
              </a:xfrm>
              <a:prstGeom prst="rect">
                <a:avLst/>
              </a:prstGeom>
              <a:blipFill>
                <a:blip r:embed="rId6"/>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8" name="正方形/長方形 7"/>
              <p:cNvSpPr/>
              <p:nvPr/>
            </p:nvSpPr>
            <p:spPr>
              <a:xfrm>
                <a:off x="625675" y="1829813"/>
                <a:ext cx="490840"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𝜇</m:t>
                      </m:r>
                    </m:oMath>
                  </m:oMathPara>
                </a14:m>
                <a:endParaRPr lang="ja-JP" altLang="en-US" sz="2800" dirty="0"/>
              </a:p>
            </p:txBody>
          </p:sp>
        </mc:Choice>
        <mc:Fallback xmlns="">
          <p:sp>
            <p:nvSpPr>
              <p:cNvPr id="8" name="正方形/長方形 7"/>
              <p:cNvSpPr>
                <a:spLocks noRot="1" noChangeAspect="1" noMove="1" noResize="1" noEditPoints="1" noAdjustHandles="1" noChangeArrowheads="1" noChangeShapeType="1" noTextEdit="1"/>
              </p:cNvSpPr>
              <p:nvPr/>
            </p:nvSpPr>
            <p:spPr>
              <a:xfrm>
                <a:off x="625675" y="1829813"/>
                <a:ext cx="490840" cy="523220"/>
              </a:xfrm>
              <a:prstGeom prst="rect">
                <a:avLst/>
              </a:prstGeom>
              <a:blipFill>
                <a:blip r:embed="rId7"/>
                <a:stretch>
                  <a:fillRect/>
                </a:stretch>
              </a:blipFill>
            </p:spPr>
            <p:txBody>
              <a:bodyPr/>
              <a:lstStyle/>
              <a:p>
                <a:r>
                  <a:rPr lang="ja-JP" altLang="en-US">
                    <a:noFill/>
                  </a:rPr>
                  <a:t> </a:t>
                </a:r>
              </a:p>
            </p:txBody>
          </p:sp>
        </mc:Fallback>
      </mc:AlternateContent>
      <p:pic>
        <p:nvPicPr>
          <p:cNvPr id="9" name="図 8"/>
          <p:cNvPicPr>
            <a:picLocks noChangeAspect="1"/>
          </p:cNvPicPr>
          <p:nvPr/>
        </p:nvPicPr>
        <p:blipFill>
          <a:blip r:embed="rId8"/>
          <a:stretch>
            <a:fillRect/>
          </a:stretch>
        </p:blipFill>
        <p:spPr>
          <a:xfrm>
            <a:off x="3677049" y="2236787"/>
            <a:ext cx="1474352" cy="1242373"/>
          </a:xfrm>
          <a:prstGeom prst="rect">
            <a:avLst/>
          </a:prstGeom>
        </p:spPr>
      </p:pic>
      <p:pic>
        <p:nvPicPr>
          <p:cNvPr id="10" name="図 9"/>
          <p:cNvPicPr>
            <a:picLocks noChangeAspect="1"/>
          </p:cNvPicPr>
          <p:nvPr/>
        </p:nvPicPr>
        <p:blipFill>
          <a:blip r:embed="rId9"/>
          <a:stretch>
            <a:fillRect/>
          </a:stretch>
        </p:blipFill>
        <p:spPr>
          <a:xfrm>
            <a:off x="6561753" y="2229797"/>
            <a:ext cx="1418914" cy="1195658"/>
          </a:xfrm>
          <a:prstGeom prst="rect">
            <a:avLst/>
          </a:prstGeom>
        </p:spPr>
      </p:pic>
      <mc:AlternateContent xmlns:mc="http://schemas.openxmlformats.org/markup-compatibility/2006" xmlns:a14="http://schemas.microsoft.com/office/drawing/2010/main">
        <mc:Choice Requires="a14">
          <p:sp>
            <p:nvSpPr>
              <p:cNvPr id="11" name="正方形/長方形 10"/>
              <p:cNvSpPr/>
              <p:nvPr/>
            </p:nvSpPr>
            <p:spPr>
              <a:xfrm>
                <a:off x="3245183" y="3077343"/>
                <a:ext cx="469872"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𝑒</m:t>
                      </m:r>
                    </m:oMath>
                  </m:oMathPara>
                </a14:m>
                <a:endParaRPr lang="ja-JP" altLang="en-US" sz="2800" dirty="0"/>
              </a:p>
            </p:txBody>
          </p:sp>
        </mc:Choice>
        <mc:Fallback xmlns="">
          <p:sp>
            <p:nvSpPr>
              <p:cNvPr id="11" name="正方形/長方形 10"/>
              <p:cNvSpPr>
                <a:spLocks noRot="1" noChangeAspect="1" noMove="1" noResize="1" noEditPoints="1" noAdjustHandles="1" noChangeArrowheads="1" noChangeShapeType="1" noTextEdit="1"/>
              </p:cNvSpPr>
              <p:nvPr/>
            </p:nvSpPr>
            <p:spPr>
              <a:xfrm>
                <a:off x="3245183" y="3077343"/>
                <a:ext cx="469872" cy="523220"/>
              </a:xfrm>
              <a:prstGeom prst="rect">
                <a:avLst/>
              </a:prstGeom>
              <a:blipFill>
                <a:blip r:embed="rId10"/>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2" name="正方形/長方形 11"/>
              <p:cNvSpPr/>
              <p:nvPr/>
            </p:nvSpPr>
            <p:spPr>
              <a:xfrm>
                <a:off x="5079765" y="3077343"/>
                <a:ext cx="469872"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𝑒</m:t>
                      </m:r>
                    </m:oMath>
                  </m:oMathPara>
                </a14:m>
                <a:endParaRPr lang="ja-JP" altLang="en-US" sz="2800" dirty="0"/>
              </a:p>
            </p:txBody>
          </p:sp>
        </mc:Choice>
        <mc:Fallback xmlns="">
          <p:sp>
            <p:nvSpPr>
              <p:cNvPr id="12" name="正方形/長方形 11"/>
              <p:cNvSpPr>
                <a:spLocks noRot="1" noChangeAspect="1" noMove="1" noResize="1" noEditPoints="1" noAdjustHandles="1" noChangeArrowheads="1" noChangeShapeType="1" noTextEdit="1"/>
              </p:cNvSpPr>
              <p:nvPr/>
            </p:nvSpPr>
            <p:spPr>
              <a:xfrm>
                <a:off x="5079765" y="3077343"/>
                <a:ext cx="469872" cy="523220"/>
              </a:xfrm>
              <a:prstGeom prst="rect">
                <a:avLst/>
              </a:prstGeom>
              <a:blipFill>
                <a:blip r:embed="rId11"/>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3" name="正方形/長方形 12"/>
              <p:cNvSpPr/>
              <p:nvPr/>
            </p:nvSpPr>
            <p:spPr>
              <a:xfrm>
                <a:off x="5033478" y="1829813"/>
                <a:ext cx="469872"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𝑒</m:t>
                      </m:r>
                    </m:oMath>
                  </m:oMathPara>
                </a14:m>
                <a:endParaRPr lang="ja-JP" altLang="en-US" sz="2800" dirty="0"/>
              </a:p>
            </p:txBody>
          </p:sp>
        </mc:Choice>
        <mc:Fallback xmlns="">
          <p:sp>
            <p:nvSpPr>
              <p:cNvPr id="13" name="正方形/長方形 12"/>
              <p:cNvSpPr>
                <a:spLocks noRot="1" noChangeAspect="1" noMove="1" noResize="1" noEditPoints="1" noAdjustHandles="1" noChangeArrowheads="1" noChangeShapeType="1" noTextEdit="1"/>
              </p:cNvSpPr>
              <p:nvPr/>
            </p:nvSpPr>
            <p:spPr>
              <a:xfrm>
                <a:off x="5033478" y="1829813"/>
                <a:ext cx="469872" cy="523220"/>
              </a:xfrm>
              <a:prstGeom prst="rect">
                <a:avLst/>
              </a:prstGeom>
              <a:blipFill>
                <a:blip r:embed="rId12"/>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4" name="正方形/長方形 13"/>
              <p:cNvSpPr/>
              <p:nvPr/>
            </p:nvSpPr>
            <p:spPr>
              <a:xfrm>
                <a:off x="7961623" y="3043607"/>
                <a:ext cx="488916"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𝑞</m:t>
                      </m:r>
                    </m:oMath>
                  </m:oMathPara>
                </a14:m>
                <a:endParaRPr lang="ja-JP" altLang="en-US" sz="2800" dirty="0"/>
              </a:p>
            </p:txBody>
          </p:sp>
        </mc:Choice>
        <mc:Fallback xmlns="">
          <p:sp>
            <p:nvSpPr>
              <p:cNvPr id="14" name="正方形/長方形 13"/>
              <p:cNvSpPr>
                <a:spLocks noRot="1" noChangeAspect="1" noMove="1" noResize="1" noEditPoints="1" noAdjustHandles="1" noChangeArrowheads="1" noChangeShapeType="1" noTextEdit="1"/>
              </p:cNvSpPr>
              <p:nvPr/>
            </p:nvSpPr>
            <p:spPr>
              <a:xfrm>
                <a:off x="7961623" y="3043607"/>
                <a:ext cx="488916" cy="523220"/>
              </a:xfrm>
              <a:prstGeom prst="rect">
                <a:avLst/>
              </a:prstGeom>
              <a:blipFill>
                <a:blip r:embed="rId13"/>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5" name="正方形/長方形 14"/>
              <p:cNvSpPr/>
              <p:nvPr/>
            </p:nvSpPr>
            <p:spPr>
              <a:xfrm>
                <a:off x="6153500" y="3043607"/>
                <a:ext cx="488916"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𝑞</m:t>
                      </m:r>
                    </m:oMath>
                  </m:oMathPara>
                </a14:m>
                <a:endParaRPr lang="ja-JP" altLang="en-US" sz="2800" dirty="0"/>
              </a:p>
            </p:txBody>
          </p:sp>
        </mc:Choice>
        <mc:Fallback xmlns="">
          <p:sp>
            <p:nvSpPr>
              <p:cNvPr id="15" name="正方形/長方形 14"/>
              <p:cNvSpPr>
                <a:spLocks noRot="1" noChangeAspect="1" noMove="1" noResize="1" noEditPoints="1" noAdjustHandles="1" noChangeArrowheads="1" noChangeShapeType="1" noTextEdit="1"/>
              </p:cNvSpPr>
              <p:nvPr/>
            </p:nvSpPr>
            <p:spPr>
              <a:xfrm>
                <a:off x="6153500" y="3043607"/>
                <a:ext cx="488916" cy="523220"/>
              </a:xfrm>
              <a:prstGeom prst="rect">
                <a:avLst/>
              </a:prstGeom>
              <a:blipFill>
                <a:blip r:embed="rId14"/>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6" name="正方形/長方形 15"/>
              <p:cNvSpPr/>
              <p:nvPr/>
            </p:nvSpPr>
            <p:spPr>
              <a:xfrm>
                <a:off x="7980667" y="1829813"/>
                <a:ext cx="469872"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𝑒</m:t>
                      </m:r>
                    </m:oMath>
                  </m:oMathPara>
                </a14:m>
                <a:endParaRPr lang="ja-JP" altLang="en-US" sz="2800" dirty="0"/>
              </a:p>
            </p:txBody>
          </p:sp>
        </mc:Choice>
        <mc:Fallback xmlns="">
          <p:sp>
            <p:nvSpPr>
              <p:cNvPr id="16" name="正方形/長方形 15"/>
              <p:cNvSpPr>
                <a:spLocks noRot="1" noChangeAspect="1" noMove="1" noResize="1" noEditPoints="1" noAdjustHandles="1" noChangeArrowheads="1" noChangeShapeType="1" noTextEdit="1"/>
              </p:cNvSpPr>
              <p:nvPr/>
            </p:nvSpPr>
            <p:spPr>
              <a:xfrm>
                <a:off x="7980667" y="1829813"/>
                <a:ext cx="469872" cy="523220"/>
              </a:xfrm>
              <a:prstGeom prst="rect">
                <a:avLst/>
              </a:prstGeom>
              <a:blipFill>
                <a:blip r:embed="rId15"/>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7" name="正方形/長方形 16"/>
              <p:cNvSpPr/>
              <p:nvPr/>
            </p:nvSpPr>
            <p:spPr>
              <a:xfrm>
                <a:off x="6158937" y="1831565"/>
                <a:ext cx="490840"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𝜇</m:t>
                      </m:r>
                    </m:oMath>
                  </m:oMathPara>
                </a14:m>
                <a:endParaRPr lang="ja-JP" altLang="en-US" sz="2800" dirty="0"/>
              </a:p>
            </p:txBody>
          </p:sp>
        </mc:Choice>
        <mc:Fallback xmlns="">
          <p:sp>
            <p:nvSpPr>
              <p:cNvPr id="17" name="正方形/長方形 16"/>
              <p:cNvSpPr>
                <a:spLocks noRot="1" noChangeAspect="1" noMove="1" noResize="1" noEditPoints="1" noAdjustHandles="1" noChangeArrowheads="1" noChangeShapeType="1" noTextEdit="1"/>
              </p:cNvSpPr>
              <p:nvPr/>
            </p:nvSpPr>
            <p:spPr>
              <a:xfrm>
                <a:off x="6158937" y="1831565"/>
                <a:ext cx="490840" cy="523220"/>
              </a:xfrm>
              <a:prstGeom prst="rect">
                <a:avLst/>
              </a:prstGeom>
              <a:blipFill>
                <a:blip r:embed="rId16"/>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8" name="正方形/長方形 17"/>
              <p:cNvSpPr/>
              <p:nvPr/>
            </p:nvSpPr>
            <p:spPr>
              <a:xfrm>
                <a:off x="3246014" y="1813574"/>
                <a:ext cx="490840"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ja-JP" sz="2800" b="0" i="1" smtClean="0">
                          <a:solidFill>
                            <a:srgbClr val="000000"/>
                          </a:solidFill>
                          <a:latin typeface="Cambria Math" panose="02040503050406030204" pitchFamily="18" charset="0"/>
                        </a:rPr>
                        <m:t>𝜇</m:t>
                      </m:r>
                    </m:oMath>
                  </m:oMathPara>
                </a14:m>
                <a:endParaRPr lang="ja-JP" altLang="en-US" sz="2800" dirty="0"/>
              </a:p>
            </p:txBody>
          </p:sp>
        </mc:Choice>
        <mc:Fallback xmlns="">
          <p:sp>
            <p:nvSpPr>
              <p:cNvPr id="18" name="正方形/長方形 17"/>
              <p:cNvSpPr>
                <a:spLocks noRot="1" noChangeAspect="1" noMove="1" noResize="1" noEditPoints="1" noAdjustHandles="1" noChangeArrowheads="1" noChangeShapeType="1" noTextEdit="1"/>
              </p:cNvSpPr>
              <p:nvPr/>
            </p:nvSpPr>
            <p:spPr>
              <a:xfrm>
                <a:off x="3246014" y="1813574"/>
                <a:ext cx="490840" cy="523220"/>
              </a:xfrm>
              <a:prstGeom prst="rect">
                <a:avLst/>
              </a:prstGeom>
              <a:blipFill>
                <a:blip r:embed="rId17"/>
                <a:stretch>
                  <a:fillRect/>
                </a:stretch>
              </a:blipFill>
            </p:spPr>
            <p:txBody>
              <a:bodyPr/>
              <a:lstStyle/>
              <a:p>
                <a:r>
                  <a:rPr lang="ja-JP" altLang="en-US">
                    <a:noFill/>
                  </a:rPr>
                  <a:t> </a:t>
                </a:r>
              </a:p>
            </p:txBody>
          </p:sp>
        </mc:Fallback>
      </mc:AlternateContent>
      <p:sp>
        <p:nvSpPr>
          <p:cNvPr id="19" name="楕円 18"/>
          <p:cNvSpPr/>
          <p:nvPr/>
        </p:nvSpPr>
        <p:spPr>
          <a:xfrm>
            <a:off x="1498072" y="2423922"/>
            <a:ext cx="288000" cy="288000"/>
          </a:xfrm>
          <a:prstGeom prst="ellipse">
            <a:avLst/>
          </a:prstGeom>
          <a:solidFill>
            <a:schemeClr val="tx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dirty="0"/>
          </a:p>
        </p:txBody>
      </p:sp>
      <p:sp>
        <p:nvSpPr>
          <p:cNvPr id="20" name="楕円 19"/>
          <p:cNvSpPr/>
          <p:nvPr/>
        </p:nvSpPr>
        <p:spPr>
          <a:xfrm>
            <a:off x="7127210" y="2696559"/>
            <a:ext cx="288000" cy="288000"/>
          </a:xfrm>
          <a:prstGeom prst="ellipse">
            <a:avLst/>
          </a:prstGeom>
          <a:solidFill>
            <a:schemeClr val="tx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dirty="0"/>
          </a:p>
        </p:txBody>
      </p:sp>
      <p:sp>
        <p:nvSpPr>
          <p:cNvPr id="21" name="楕円 20"/>
          <p:cNvSpPr/>
          <p:nvPr/>
        </p:nvSpPr>
        <p:spPr>
          <a:xfrm>
            <a:off x="4264395" y="2721737"/>
            <a:ext cx="288000" cy="288000"/>
          </a:xfrm>
          <a:prstGeom prst="ellipse">
            <a:avLst/>
          </a:prstGeom>
          <a:solidFill>
            <a:schemeClr val="tx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22" name="テキスト ボックス 21"/>
              <p:cNvSpPr txBox="1"/>
              <p:nvPr/>
            </p:nvSpPr>
            <p:spPr>
              <a:xfrm>
                <a:off x="311382" y="1441746"/>
                <a:ext cx="1016881" cy="461665"/>
              </a:xfrm>
              <a:prstGeom prst="rect">
                <a:avLst/>
              </a:prstGeom>
              <a:noFill/>
            </p:spPr>
            <p:txBody>
              <a:bodyPr wrap="none" rtlCol="0">
                <a:spAutoFit/>
              </a:bodyPr>
              <a:lstStyle/>
              <a:p>
                <a:r>
                  <a:rPr kumimoji="1" lang="en-US" altLang="ja-JP" sz="2400" dirty="0" smtClean="0"/>
                  <a:t>1. </a:t>
                </a:r>
                <a14:m>
                  <m:oMath xmlns:m="http://schemas.openxmlformats.org/officeDocument/2006/math">
                    <m:r>
                      <a:rPr kumimoji="1" lang="en-US" altLang="ja-JP" sz="2400" b="0" i="1" smtClean="0">
                        <a:latin typeface="Cambria Math" panose="02040503050406030204" pitchFamily="18" charset="0"/>
                      </a:rPr>
                      <m:t>𝜇</m:t>
                    </m:r>
                    <m:r>
                      <a:rPr kumimoji="1" lang="en-US" altLang="ja-JP" sz="2400" b="0" i="1" smtClean="0">
                        <a:latin typeface="Cambria Math" panose="02040503050406030204" pitchFamily="18" charset="0"/>
                      </a:rPr>
                      <m:t>𝑒</m:t>
                    </m:r>
                    <m:r>
                      <a:rPr kumimoji="1" lang="en-US" altLang="ja-JP" sz="2400" b="0" i="1" smtClean="0">
                        <a:latin typeface="Cambria Math" panose="02040503050406030204" pitchFamily="18" charset="0"/>
                      </a:rPr>
                      <m:t>𝛾</m:t>
                    </m:r>
                  </m:oMath>
                </a14:m>
                <a:endParaRPr kumimoji="1" lang="ja-JP" altLang="en-US" sz="2400" dirty="0"/>
              </a:p>
            </p:txBody>
          </p:sp>
        </mc:Choice>
        <mc:Fallback xmlns="">
          <p:sp>
            <p:nvSpPr>
              <p:cNvPr id="22" name="テキスト ボックス 21"/>
              <p:cNvSpPr txBox="1">
                <a:spLocks noRot="1" noChangeAspect="1" noMove="1" noResize="1" noEditPoints="1" noAdjustHandles="1" noChangeArrowheads="1" noChangeShapeType="1" noTextEdit="1"/>
              </p:cNvSpPr>
              <p:nvPr/>
            </p:nvSpPr>
            <p:spPr>
              <a:xfrm>
                <a:off x="311382" y="1441746"/>
                <a:ext cx="1016881" cy="461665"/>
              </a:xfrm>
              <a:prstGeom prst="rect">
                <a:avLst/>
              </a:prstGeom>
              <a:blipFill>
                <a:blip r:embed="rId18"/>
                <a:stretch>
                  <a:fillRect l="-8982" t="-9333" b="-3200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4" name="テキスト ボックス 23"/>
              <p:cNvSpPr txBox="1"/>
              <p:nvPr/>
            </p:nvSpPr>
            <p:spPr>
              <a:xfrm>
                <a:off x="3133366" y="1446267"/>
                <a:ext cx="1158009" cy="461665"/>
              </a:xfrm>
              <a:prstGeom prst="rect">
                <a:avLst/>
              </a:prstGeom>
              <a:noFill/>
            </p:spPr>
            <p:txBody>
              <a:bodyPr wrap="none" rtlCol="0">
                <a:spAutoFit/>
              </a:bodyPr>
              <a:lstStyle/>
              <a:p>
                <a:r>
                  <a:rPr lang="en-US" altLang="ja-JP" sz="2400" dirty="0" smtClean="0"/>
                  <a:t>2</a:t>
                </a:r>
                <a:r>
                  <a:rPr kumimoji="1" lang="en-US" altLang="ja-JP" sz="2400" dirty="0" smtClean="0"/>
                  <a:t>. </a:t>
                </a:r>
                <a14:m>
                  <m:oMath xmlns:m="http://schemas.openxmlformats.org/officeDocument/2006/math">
                    <m:r>
                      <a:rPr kumimoji="1" lang="en-US" altLang="ja-JP" sz="2400" b="0" i="1" smtClean="0">
                        <a:latin typeface="Cambria Math" panose="02040503050406030204" pitchFamily="18" charset="0"/>
                      </a:rPr>
                      <m:t>𝜇</m:t>
                    </m:r>
                    <m:r>
                      <a:rPr kumimoji="1" lang="en-US" altLang="ja-JP" sz="2400" b="0" i="1" smtClean="0">
                        <a:latin typeface="Cambria Math" panose="02040503050406030204" pitchFamily="18" charset="0"/>
                      </a:rPr>
                      <m:t>𝑒𝑒𝑒</m:t>
                    </m:r>
                  </m:oMath>
                </a14:m>
                <a:endParaRPr kumimoji="1" lang="ja-JP" altLang="en-US" sz="2400" dirty="0"/>
              </a:p>
            </p:txBody>
          </p:sp>
        </mc:Choice>
        <mc:Fallback xmlns="">
          <p:sp>
            <p:nvSpPr>
              <p:cNvPr id="24" name="テキスト ボックス 23"/>
              <p:cNvSpPr txBox="1">
                <a:spLocks noRot="1" noChangeAspect="1" noMove="1" noResize="1" noEditPoints="1" noAdjustHandles="1" noChangeArrowheads="1" noChangeShapeType="1" noTextEdit="1"/>
              </p:cNvSpPr>
              <p:nvPr/>
            </p:nvSpPr>
            <p:spPr>
              <a:xfrm>
                <a:off x="3133366" y="1446267"/>
                <a:ext cx="1158009" cy="461665"/>
              </a:xfrm>
              <a:prstGeom prst="rect">
                <a:avLst/>
              </a:prstGeom>
              <a:blipFill>
                <a:blip r:embed="rId19"/>
                <a:stretch>
                  <a:fillRect l="-7895" t="-9211" b="-3026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 name="テキスト ボックス 24"/>
              <p:cNvSpPr txBox="1"/>
              <p:nvPr/>
            </p:nvSpPr>
            <p:spPr>
              <a:xfrm>
                <a:off x="6165267" y="1441405"/>
                <a:ext cx="1186222" cy="461665"/>
              </a:xfrm>
              <a:prstGeom prst="rect">
                <a:avLst/>
              </a:prstGeom>
              <a:noFill/>
            </p:spPr>
            <p:txBody>
              <a:bodyPr wrap="none" rtlCol="0">
                <a:spAutoFit/>
              </a:bodyPr>
              <a:lstStyle/>
              <a:p>
                <a:r>
                  <a:rPr lang="en-US" altLang="ja-JP" sz="2400" dirty="0" smtClean="0"/>
                  <a:t>3</a:t>
                </a:r>
                <a:r>
                  <a:rPr kumimoji="1" lang="en-US" altLang="ja-JP" sz="2400" dirty="0" smtClean="0"/>
                  <a:t>. </a:t>
                </a:r>
                <a14:m>
                  <m:oMath xmlns:m="http://schemas.openxmlformats.org/officeDocument/2006/math">
                    <m:r>
                      <a:rPr kumimoji="1" lang="en-US" altLang="ja-JP" sz="2400" b="0" i="1" smtClean="0">
                        <a:latin typeface="Cambria Math" panose="02040503050406030204" pitchFamily="18" charset="0"/>
                      </a:rPr>
                      <m:t>𝜇</m:t>
                    </m:r>
                    <m:r>
                      <a:rPr kumimoji="1" lang="en-US" altLang="ja-JP" sz="2400" b="0" i="1" smtClean="0">
                        <a:latin typeface="Cambria Math" panose="02040503050406030204" pitchFamily="18" charset="0"/>
                      </a:rPr>
                      <m:t>𝑒𝑞𝑞</m:t>
                    </m:r>
                  </m:oMath>
                </a14:m>
                <a:endParaRPr kumimoji="1" lang="ja-JP" altLang="en-US" sz="2400" dirty="0"/>
              </a:p>
            </p:txBody>
          </p:sp>
        </mc:Choice>
        <mc:Fallback xmlns="">
          <p:sp>
            <p:nvSpPr>
              <p:cNvPr id="25" name="テキスト ボックス 24"/>
              <p:cNvSpPr txBox="1">
                <a:spLocks noRot="1" noChangeAspect="1" noMove="1" noResize="1" noEditPoints="1" noAdjustHandles="1" noChangeArrowheads="1" noChangeShapeType="1" noTextEdit="1"/>
              </p:cNvSpPr>
              <p:nvPr/>
            </p:nvSpPr>
            <p:spPr>
              <a:xfrm>
                <a:off x="6165267" y="1441405"/>
                <a:ext cx="1186222" cy="461665"/>
              </a:xfrm>
              <a:prstGeom prst="rect">
                <a:avLst/>
              </a:prstGeom>
              <a:blipFill>
                <a:blip r:embed="rId20"/>
                <a:stretch>
                  <a:fillRect l="-7692" t="-9211" b="-30263"/>
                </a:stretch>
              </a:blipFill>
            </p:spPr>
            <p:txBody>
              <a:bodyPr/>
              <a:lstStyle/>
              <a:p>
                <a:r>
                  <a:rPr lang="ja-JP" altLang="en-US">
                    <a:noFill/>
                  </a:rPr>
                  <a:t> </a:t>
                </a:r>
              </a:p>
            </p:txBody>
          </p:sp>
        </mc:Fallback>
      </mc:AlternateContent>
      <p:sp>
        <p:nvSpPr>
          <p:cNvPr id="26" name="テキスト ボックス 25"/>
          <p:cNvSpPr txBox="1"/>
          <p:nvPr/>
        </p:nvSpPr>
        <p:spPr>
          <a:xfrm>
            <a:off x="254155" y="1038510"/>
            <a:ext cx="4001929" cy="369332"/>
          </a:xfrm>
          <a:prstGeom prst="rect">
            <a:avLst/>
          </a:prstGeom>
          <a:noFill/>
          <a:ln w="28575">
            <a:solidFill>
              <a:schemeClr val="bg2">
                <a:lumMod val="50000"/>
              </a:schemeClr>
            </a:solidFill>
          </a:ln>
        </p:spPr>
        <p:txBody>
          <a:bodyPr wrap="none" rtlCol="0">
            <a:spAutoFit/>
          </a:bodyPr>
          <a:lstStyle/>
          <a:p>
            <a:r>
              <a:rPr lang="en-US" altLang="ja-JP" b="1" dirty="0" smtClean="0"/>
              <a:t>Typical effective CLFV interactions</a:t>
            </a:r>
            <a:endParaRPr kumimoji="1" lang="ja-JP" altLang="en-US" dirty="0"/>
          </a:p>
        </p:txBody>
      </p:sp>
    </p:spTree>
    <p:extLst>
      <p:ext uri="{BB962C8B-B14F-4D97-AF65-F5344CB8AC3E}">
        <p14:creationId xmlns:p14="http://schemas.microsoft.com/office/powerpoint/2010/main" val="279076959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直線矢印コネクタ 34"/>
          <p:cNvCxnSpPr/>
          <p:nvPr/>
        </p:nvCxnSpPr>
        <p:spPr>
          <a:xfrm>
            <a:off x="5670504" y="2835007"/>
            <a:ext cx="668211" cy="1544"/>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33" name="直線矢印コネクタ 32"/>
          <p:cNvCxnSpPr/>
          <p:nvPr/>
        </p:nvCxnSpPr>
        <p:spPr>
          <a:xfrm>
            <a:off x="2685951" y="3033184"/>
            <a:ext cx="494270" cy="321276"/>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32" name="直線矢印コネクタ 31"/>
          <p:cNvCxnSpPr/>
          <p:nvPr/>
        </p:nvCxnSpPr>
        <p:spPr>
          <a:xfrm flipV="1">
            <a:off x="2687394" y="2266127"/>
            <a:ext cx="510134" cy="348630"/>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30" name="直線矢印コネクタ 29"/>
          <p:cNvCxnSpPr/>
          <p:nvPr/>
        </p:nvCxnSpPr>
        <p:spPr>
          <a:xfrm flipV="1">
            <a:off x="1696356" y="3193822"/>
            <a:ext cx="510134" cy="348630"/>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29" name="直線矢印コネクタ 28"/>
          <p:cNvCxnSpPr/>
          <p:nvPr/>
        </p:nvCxnSpPr>
        <p:spPr>
          <a:xfrm>
            <a:off x="1712220" y="2128002"/>
            <a:ext cx="494270" cy="321276"/>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2" name="テキスト ボックス 1"/>
              <p:cNvSpPr txBox="1"/>
              <p:nvPr/>
            </p:nvSpPr>
            <p:spPr>
              <a:xfrm>
                <a:off x="1760719" y="358815"/>
                <a:ext cx="5642571" cy="584775"/>
              </a:xfrm>
              <a:prstGeom prst="rect">
                <a:avLst/>
              </a:prstGeom>
              <a:noFill/>
            </p:spPr>
            <p:txBody>
              <a:bodyPr wrap="none" rtlCol="0">
                <a:spAutoFit/>
              </a:bodyPr>
              <a:lstStyle/>
              <a:p>
                <a:pPr algn="ctr"/>
                <a:r>
                  <a:rPr lang="en-US" altLang="ja-JP" sz="3200" b="1" dirty="0" smtClean="0"/>
                  <a:t>Comparison</a:t>
                </a:r>
                <a:r>
                  <a:rPr kumimoji="1" lang="en-US" altLang="ja-JP" sz="3200" b="1" dirty="0" smtClean="0"/>
                  <a:t> to </a:t>
                </a:r>
                <a14:m>
                  <m:oMath xmlns:m="http://schemas.openxmlformats.org/officeDocument/2006/math">
                    <m:sSup>
                      <m:sSupPr>
                        <m:ctrlPr>
                          <a:rPr kumimoji="1" lang="en-US" altLang="ja-JP" sz="3200" b="1" i="1" smtClean="0">
                            <a:latin typeface="Cambria Math" panose="02040503050406030204" pitchFamily="18" charset="0"/>
                          </a:rPr>
                        </m:ctrlPr>
                      </m:sSupPr>
                      <m:e>
                        <m:r>
                          <a:rPr kumimoji="1" lang="en-US" altLang="ja-JP" sz="3200" b="1" i="1" smtClean="0">
                            <a:latin typeface="Cambria Math" panose="02040503050406030204" pitchFamily="18" charset="0"/>
                          </a:rPr>
                          <m:t>𝝁</m:t>
                        </m:r>
                      </m:e>
                      <m:sup>
                        <m:r>
                          <a:rPr kumimoji="1" lang="en-US" altLang="ja-JP" sz="3200" b="1" i="1" smtClean="0">
                            <a:latin typeface="Cambria Math" panose="02040503050406030204" pitchFamily="18" charset="0"/>
                          </a:rPr>
                          <m:t>+</m:t>
                        </m:r>
                      </m:sup>
                    </m:sSup>
                    <m:r>
                      <a:rPr kumimoji="1" lang="en-US" altLang="ja-JP" sz="3200" b="1" i="1" smtClean="0">
                        <a:latin typeface="Cambria Math" panose="02040503050406030204" pitchFamily="18" charset="0"/>
                      </a:rPr>
                      <m:t>→</m:t>
                    </m:r>
                    <m:sSup>
                      <m:sSupPr>
                        <m:ctrlPr>
                          <a:rPr kumimoji="1" lang="en-US" altLang="ja-JP" sz="3200" b="1" i="1" smtClean="0">
                            <a:latin typeface="Cambria Math" panose="02040503050406030204" pitchFamily="18" charset="0"/>
                          </a:rPr>
                        </m:ctrlPr>
                      </m:sSupPr>
                      <m:e>
                        <m:r>
                          <a:rPr kumimoji="1" lang="en-US" altLang="ja-JP" sz="3200" b="1" i="1" smtClean="0">
                            <a:latin typeface="Cambria Math" panose="02040503050406030204" pitchFamily="18" charset="0"/>
                          </a:rPr>
                          <m:t>𝒆</m:t>
                        </m:r>
                      </m:e>
                      <m:sup>
                        <m:r>
                          <a:rPr kumimoji="1" lang="en-US" altLang="ja-JP" sz="3200" b="1" i="1" smtClean="0">
                            <a:latin typeface="Cambria Math" panose="02040503050406030204" pitchFamily="18" charset="0"/>
                          </a:rPr>
                          <m:t>+</m:t>
                        </m:r>
                      </m:sup>
                    </m:sSup>
                    <m:sSup>
                      <m:sSupPr>
                        <m:ctrlPr>
                          <a:rPr kumimoji="1" lang="en-US" altLang="ja-JP" sz="3200" b="1" i="1" smtClean="0">
                            <a:latin typeface="Cambria Math" panose="02040503050406030204" pitchFamily="18" charset="0"/>
                          </a:rPr>
                        </m:ctrlPr>
                      </m:sSupPr>
                      <m:e>
                        <m:r>
                          <a:rPr kumimoji="1" lang="en-US" altLang="ja-JP" sz="3200" b="1" i="1" smtClean="0">
                            <a:latin typeface="Cambria Math" panose="02040503050406030204" pitchFamily="18" charset="0"/>
                          </a:rPr>
                          <m:t>𝒆</m:t>
                        </m:r>
                      </m:e>
                      <m:sup>
                        <m:r>
                          <a:rPr kumimoji="1" lang="en-US" altLang="ja-JP" sz="3200" b="1" i="1" smtClean="0">
                            <a:latin typeface="Cambria Math" panose="02040503050406030204" pitchFamily="18" charset="0"/>
                          </a:rPr>
                          <m:t>+</m:t>
                        </m:r>
                      </m:sup>
                    </m:sSup>
                    <m:sSup>
                      <m:sSupPr>
                        <m:ctrlPr>
                          <a:rPr kumimoji="1" lang="en-US" altLang="ja-JP" sz="3200" b="1" i="1" smtClean="0">
                            <a:latin typeface="Cambria Math" panose="02040503050406030204" pitchFamily="18" charset="0"/>
                          </a:rPr>
                        </m:ctrlPr>
                      </m:sSupPr>
                      <m:e>
                        <m:r>
                          <a:rPr kumimoji="1" lang="en-US" altLang="ja-JP" sz="3200" b="1" i="1" smtClean="0">
                            <a:latin typeface="Cambria Math" panose="02040503050406030204" pitchFamily="18" charset="0"/>
                          </a:rPr>
                          <m:t>𝒆</m:t>
                        </m:r>
                      </m:e>
                      <m:sup>
                        <m:r>
                          <a:rPr kumimoji="1" lang="en-US" altLang="ja-JP" sz="3200" b="1" i="1" smtClean="0">
                            <a:latin typeface="Cambria Math" panose="02040503050406030204" pitchFamily="18" charset="0"/>
                          </a:rPr>
                          <m:t>−</m:t>
                        </m:r>
                      </m:sup>
                    </m:sSup>
                  </m:oMath>
                </a14:m>
                <a:endParaRPr kumimoji="1" lang="ja-JP" altLang="en-US" sz="3200" b="1" dirty="0"/>
              </a:p>
            </p:txBody>
          </p:sp>
        </mc:Choice>
        <mc:Fallback xmlns="">
          <p:sp>
            <p:nvSpPr>
              <p:cNvPr id="2" name="テキスト ボックス 1"/>
              <p:cNvSpPr txBox="1">
                <a:spLocks noRot="1" noChangeAspect="1" noMove="1" noResize="1" noEditPoints="1" noAdjustHandles="1" noChangeArrowheads="1" noChangeShapeType="1" noTextEdit="1"/>
              </p:cNvSpPr>
              <p:nvPr/>
            </p:nvSpPr>
            <p:spPr>
              <a:xfrm>
                <a:off x="1760719" y="358815"/>
                <a:ext cx="5642571" cy="584775"/>
              </a:xfrm>
              <a:prstGeom prst="rect">
                <a:avLst/>
              </a:prstGeom>
              <a:blipFill>
                <a:blip r:embed="rId3"/>
                <a:stretch>
                  <a:fillRect l="-2270" t="-13542" b="-3333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3" name="円/楕円 49"/>
              <p:cNvSpPr/>
              <p:nvPr/>
            </p:nvSpPr>
            <p:spPr>
              <a:xfrm>
                <a:off x="1451797" y="1895102"/>
                <a:ext cx="421992" cy="393538"/>
              </a:xfrm>
              <a:prstGeom prst="ellipse">
                <a:avLst/>
              </a:prstGeom>
              <a:solidFill>
                <a:srgbClr val="00B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bSup>
                        <m:sSubSupPr>
                          <m:ctrlPr>
                            <a:rPr lang="en-US" altLang="ja-JP" b="0" i="1" smtClean="0">
                              <a:latin typeface="Cambria Math" panose="02040503050406030204" pitchFamily="18" charset="0"/>
                            </a:rPr>
                          </m:ctrlPr>
                        </m:sSubSupPr>
                        <m:e>
                          <m:r>
                            <a:rPr lang="en-US" altLang="ja-JP" b="0" i="1" smtClean="0">
                              <a:latin typeface="Cambria Math" panose="02040503050406030204" pitchFamily="18" charset="0"/>
                            </a:rPr>
                            <m:t>𝜇</m:t>
                          </m:r>
                        </m:e>
                        <m:sub>
                          <m:r>
                            <a:rPr lang="en-US" altLang="ja-JP" b="0" i="1" smtClean="0">
                              <a:latin typeface="Cambria Math" panose="02040503050406030204" pitchFamily="18" charset="0"/>
                            </a:rPr>
                            <m:t>𝑏</m:t>
                          </m:r>
                        </m:sub>
                        <m:sup>
                          <m:r>
                            <a:rPr lang="en-US" altLang="ja-JP" b="0" i="1" smtClean="0">
                              <a:latin typeface="Cambria Math" panose="02040503050406030204" pitchFamily="18" charset="0"/>
                            </a:rPr>
                            <m:t>−</m:t>
                          </m:r>
                        </m:sup>
                      </m:sSubSup>
                    </m:oMath>
                  </m:oMathPara>
                </a14:m>
                <a:endParaRPr lang="en-US" altLang="ja-JP" dirty="0" smtClean="0"/>
              </a:p>
            </p:txBody>
          </p:sp>
        </mc:Choice>
        <mc:Fallback xmlns="">
          <p:sp>
            <p:nvSpPr>
              <p:cNvPr id="23" name="円/楕円 49"/>
              <p:cNvSpPr>
                <a:spLocks noRot="1" noChangeAspect="1" noMove="1" noResize="1" noEditPoints="1" noAdjustHandles="1" noChangeArrowheads="1" noChangeShapeType="1" noTextEdit="1"/>
              </p:cNvSpPr>
              <p:nvPr/>
            </p:nvSpPr>
            <p:spPr>
              <a:xfrm>
                <a:off x="1451797" y="1895102"/>
                <a:ext cx="421992" cy="393538"/>
              </a:xfrm>
              <a:prstGeom prst="ellipse">
                <a:avLst/>
              </a:prstGeom>
              <a:blipFill>
                <a:blip r:embed="rId4"/>
                <a:stretch>
                  <a:fillRect r="-1351"/>
                </a:stretch>
              </a:blipFill>
              <a:ln>
                <a:solidFill>
                  <a:srgbClr val="92D05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4" name="円/楕円 50"/>
              <p:cNvSpPr/>
              <p:nvPr/>
            </p:nvSpPr>
            <p:spPr>
              <a:xfrm>
                <a:off x="1451797" y="3354460"/>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bSup>
                        <m:sSubSupPr>
                          <m:ctrlPr>
                            <a:rPr lang="en-US" altLang="ja-JP" b="0" i="1" smtClean="0">
                              <a:latin typeface="Cambria Math" panose="02040503050406030204" pitchFamily="18" charset="0"/>
                            </a:rPr>
                          </m:ctrlPr>
                        </m:sSubSupPr>
                        <m:e>
                          <m:r>
                            <a:rPr lang="en-US" altLang="ja-JP" b="0" i="1" smtClean="0">
                              <a:latin typeface="Cambria Math" panose="02040503050406030204" pitchFamily="18" charset="0"/>
                            </a:rPr>
                            <m:t>𝑒</m:t>
                          </m:r>
                        </m:e>
                        <m:sub>
                          <m:r>
                            <a:rPr lang="en-US" altLang="ja-JP" b="0" i="1" smtClean="0">
                              <a:latin typeface="Cambria Math" panose="02040503050406030204" pitchFamily="18" charset="0"/>
                            </a:rPr>
                            <m:t>𝑏</m:t>
                          </m:r>
                        </m:sub>
                        <m:sup>
                          <m:r>
                            <a:rPr lang="en-US" altLang="ja-JP" b="0" i="1" smtClean="0">
                              <a:latin typeface="Cambria Math" panose="02040503050406030204" pitchFamily="18" charset="0"/>
                            </a:rPr>
                            <m:t>−</m:t>
                          </m:r>
                        </m:sup>
                      </m:sSubSup>
                    </m:oMath>
                  </m:oMathPara>
                </a14:m>
                <a:endParaRPr lang="en-US" altLang="ja-JP" dirty="0" smtClean="0"/>
              </a:p>
            </p:txBody>
          </p:sp>
        </mc:Choice>
        <mc:Fallback xmlns="">
          <p:sp>
            <p:nvSpPr>
              <p:cNvPr id="24" name="円/楕円 50"/>
              <p:cNvSpPr>
                <a:spLocks noRot="1" noChangeAspect="1" noMove="1" noResize="1" noEditPoints="1" noAdjustHandles="1" noChangeArrowheads="1" noChangeShapeType="1" noTextEdit="1"/>
              </p:cNvSpPr>
              <p:nvPr/>
            </p:nvSpPr>
            <p:spPr>
              <a:xfrm>
                <a:off x="1451797" y="3354460"/>
                <a:ext cx="421992" cy="393538"/>
              </a:xfrm>
              <a:prstGeom prst="ellipse">
                <a:avLst/>
              </a:prstGeom>
              <a:blipFill>
                <a:blip r:embed="rId5"/>
                <a:stretch>
                  <a:fillRect/>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5" name="円/楕円 51"/>
              <p:cNvSpPr/>
              <p:nvPr/>
            </p:nvSpPr>
            <p:spPr>
              <a:xfrm>
                <a:off x="3275162" y="1895102"/>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25" name="円/楕円 51"/>
              <p:cNvSpPr>
                <a:spLocks noRot="1" noChangeAspect="1" noMove="1" noResize="1" noEditPoints="1" noAdjustHandles="1" noChangeArrowheads="1" noChangeShapeType="1" noTextEdit="1"/>
              </p:cNvSpPr>
              <p:nvPr/>
            </p:nvSpPr>
            <p:spPr>
              <a:xfrm>
                <a:off x="3275162" y="1895102"/>
                <a:ext cx="421992" cy="393538"/>
              </a:xfrm>
              <a:prstGeom prst="ellipse">
                <a:avLst/>
              </a:prstGeom>
              <a:blipFill>
                <a:blip r:embed="rId6"/>
                <a:stretch>
                  <a:fillRect r="-6757"/>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26" name="円/楕円 52"/>
              <p:cNvSpPr/>
              <p:nvPr/>
            </p:nvSpPr>
            <p:spPr>
              <a:xfrm>
                <a:off x="3275162" y="3354460"/>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26" name="円/楕円 52"/>
              <p:cNvSpPr>
                <a:spLocks noRot="1" noChangeAspect="1" noMove="1" noResize="1" noEditPoints="1" noAdjustHandles="1" noChangeArrowheads="1" noChangeShapeType="1" noTextEdit="1"/>
              </p:cNvSpPr>
              <p:nvPr/>
            </p:nvSpPr>
            <p:spPr>
              <a:xfrm>
                <a:off x="3275162" y="3354460"/>
                <a:ext cx="421992" cy="393538"/>
              </a:xfrm>
              <a:prstGeom prst="ellipse">
                <a:avLst/>
              </a:prstGeom>
              <a:blipFill>
                <a:blip r:embed="rId7"/>
                <a:stretch>
                  <a:fillRect r="-6757"/>
                </a:stretch>
              </a:blipFill>
              <a:ln>
                <a:solidFill>
                  <a:srgbClr val="FFFF00"/>
                </a:solidFill>
              </a:ln>
            </p:spPr>
            <p:txBody>
              <a:bodyPr/>
              <a:lstStyle/>
              <a:p>
                <a:r>
                  <a:rPr lang="ja-JP" altLang="en-US">
                    <a:noFill/>
                  </a:rPr>
                  <a:t> </a:t>
                </a:r>
              </a:p>
            </p:txBody>
          </p:sp>
        </mc:Fallback>
      </mc:AlternateContent>
      <p:sp>
        <p:nvSpPr>
          <p:cNvPr id="27" name="円/楕円 8"/>
          <p:cNvSpPr/>
          <p:nvPr/>
        </p:nvSpPr>
        <p:spPr>
          <a:xfrm>
            <a:off x="2337132" y="2266127"/>
            <a:ext cx="474687" cy="1088333"/>
          </a:xfrm>
          <a:prstGeom prst="ellips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kumimoji="1" lang="ja-JP" altLang="en-US" sz="2400" dirty="0"/>
          </a:p>
        </p:txBody>
      </p:sp>
      <mc:AlternateContent xmlns:mc="http://schemas.openxmlformats.org/markup-compatibility/2006" xmlns:a14="http://schemas.microsoft.com/office/drawing/2010/main">
        <mc:Choice Requires="a14">
          <p:sp>
            <p:nvSpPr>
              <p:cNvPr id="34" name="円/楕円 49"/>
              <p:cNvSpPr/>
              <p:nvPr/>
            </p:nvSpPr>
            <p:spPr>
              <a:xfrm>
                <a:off x="5459508" y="2639782"/>
                <a:ext cx="421992" cy="393538"/>
              </a:xfrm>
              <a:prstGeom prst="ellipse">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solidFill>
                                <a:schemeClr val="tx1"/>
                              </a:solidFill>
                              <a:latin typeface="Cambria Math" panose="02040503050406030204" pitchFamily="18" charset="0"/>
                            </a:rPr>
                          </m:ctrlPr>
                        </m:sSupPr>
                        <m:e>
                          <m:r>
                            <a:rPr lang="en-US" altLang="ja-JP" sz="2000" b="0" i="1" smtClean="0">
                              <a:solidFill>
                                <a:schemeClr val="tx1"/>
                              </a:solidFill>
                              <a:latin typeface="Cambria Math" panose="02040503050406030204" pitchFamily="18" charset="0"/>
                            </a:rPr>
                            <m:t>𝜇</m:t>
                          </m:r>
                        </m:e>
                        <m:sup>
                          <m:r>
                            <a:rPr lang="en-US" altLang="ja-JP" sz="2000" b="0" i="1" smtClean="0">
                              <a:solidFill>
                                <a:schemeClr val="tx1"/>
                              </a:solidFill>
                              <a:latin typeface="Cambria Math" panose="02040503050406030204" pitchFamily="18" charset="0"/>
                            </a:rPr>
                            <m:t>+</m:t>
                          </m:r>
                        </m:sup>
                      </m:sSup>
                    </m:oMath>
                  </m:oMathPara>
                </a14:m>
                <a:endParaRPr lang="en-US" altLang="ja-JP" sz="2000" dirty="0" smtClean="0">
                  <a:solidFill>
                    <a:schemeClr val="tx1"/>
                  </a:solidFill>
                </a:endParaRPr>
              </a:p>
            </p:txBody>
          </p:sp>
        </mc:Choice>
        <mc:Fallback xmlns="">
          <p:sp>
            <p:nvSpPr>
              <p:cNvPr id="34" name="円/楕円 49"/>
              <p:cNvSpPr>
                <a:spLocks noRot="1" noChangeAspect="1" noMove="1" noResize="1" noEditPoints="1" noAdjustHandles="1" noChangeArrowheads="1" noChangeShapeType="1" noTextEdit="1"/>
              </p:cNvSpPr>
              <p:nvPr/>
            </p:nvSpPr>
            <p:spPr>
              <a:xfrm>
                <a:off x="5459508" y="2639782"/>
                <a:ext cx="421992" cy="393538"/>
              </a:xfrm>
              <a:prstGeom prst="ellipse">
                <a:avLst/>
              </a:prstGeom>
              <a:blipFill>
                <a:blip r:embed="rId8"/>
                <a:stretch>
                  <a:fillRect r="-12162" b="-4286"/>
                </a:stretch>
              </a:blipFill>
              <a:ln>
                <a:solidFill>
                  <a:srgbClr val="00B05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8" name="円/楕円 51"/>
              <p:cNvSpPr/>
              <p:nvPr/>
            </p:nvSpPr>
            <p:spPr>
              <a:xfrm>
                <a:off x="7501711" y="3623705"/>
                <a:ext cx="421992" cy="393538"/>
              </a:xfrm>
              <a:prstGeom prst="ellipse">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solidFill>
                                <a:schemeClr val="tx1"/>
                              </a:solidFill>
                              <a:latin typeface="Cambria Math" panose="02040503050406030204" pitchFamily="18" charset="0"/>
                            </a:rPr>
                          </m:ctrlPr>
                        </m:sSupPr>
                        <m:e>
                          <m:r>
                            <a:rPr lang="en-US" altLang="ja-JP" sz="2000" b="0" i="1" smtClean="0">
                              <a:solidFill>
                                <a:schemeClr val="tx1"/>
                              </a:solidFill>
                              <a:latin typeface="Cambria Math" panose="02040503050406030204" pitchFamily="18" charset="0"/>
                            </a:rPr>
                            <m:t>𝑒</m:t>
                          </m:r>
                        </m:e>
                        <m:sup>
                          <m:r>
                            <a:rPr lang="en-US" altLang="ja-JP" sz="2000" b="0" i="1" smtClean="0">
                              <a:solidFill>
                                <a:schemeClr val="tx1"/>
                              </a:solidFill>
                              <a:latin typeface="Cambria Math" panose="02040503050406030204" pitchFamily="18" charset="0"/>
                            </a:rPr>
                            <m:t>+</m:t>
                          </m:r>
                        </m:sup>
                      </m:sSup>
                    </m:oMath>
                  </m:oMathPara>
                </a14:m>
                <a:endParaRPr lang="en-US" altLang="ja-JP" sz="2000" dirty="0" smtClean="0">
                  <a:solidFill>
                    <a:schemeClr val="tx1"/>
                  </a:solidFill>
                </a:endParaRPr>
              </a:p>
            </p:txBody>
          </p:sp>
        </mc:Choice>
        <mc:Fallback xmlns="">
          <p:sp>
            <p:nvSpPr>
              <p:cNvPr id="38" name="円/楕円 51"/>
              <p:cNvSpPr>
                <a:spLocks noRot="1" noChangeAspect="1" noMove="1" noResize="1" noEditPoints="1" noAdjustHandles="1" noChangeArrowheads="1" noChangeShapeType="1" noTextEdit="1"/>
              </p:cNvSpPr>
              <p:nvPr/>
            </p:nvSpPr>
            <p:spPr>
              <a:xfrm>
                <a:off x="7501711" y="3623705"/>
                <a:ext cx="421992" cy="393538"/>
              </a:xfrm>
              <a:prstGeom prst="ellipse">
                <a:avLst/>
              </a:prstGeom>
              <a:blipFill>
                <a:blip r:embed="rId9"/>
                <a:stretch>
                  <a:fillRect r="-10811"/>
                </a:stretch>
              </a:blipFill>
              <a:ln>
                <a:solidFill>
                  <a:srgbClr val="FFC0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9" name="円/楕円 51"/>
              <p:cNvSpPr/>
              <p:nvPr/>
            </p:nvSpPr>
            <p:spPr>
              <a:xfrm>
                <a:off x="7509413" y="1697797"/>
                <a:ext cx="421992" cy="393538"/>
              </a:xfrm>
              <a:prstGeom prst="ellipse">
                <a:avLst/>
              </a:prstGeom>
              <a:solidFill>
                <a:srgbClr val="FFC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m:oMathPara>
                </a14:m>
                <a:endParaRPr lang="en-US" altLang="ja-JP" sz="2000" dirty="0" smtClean="0"/>
              </a:p>
            </p:txBody>
          </p:sp>
        </mc:Choice>
        <mc:Fallback xmlns="">
          <p:sp>
            <p:nvSpPr>
              <p:cNvPr id="39" name="円/楕円 51"/>
              <p:cNvSpPr>
                <a:spLocks noRot="1" noChangeAspect="1" noMove="1" noResize="1" noEditPoints="1" noAdjustHandles="1" noChangeArrowheads="1" noChangeShapeType="1" noTextEdit="1"/>
              </p:cNvSpPr>
              <p:nvPr/>
            </p:nvSpPr>
            <p:spPr>
              <a:xfrm>
                <a:off x="7509413" y="1697797"/>
                <a:ext cx="421992" cy="393538"/>
              </a:xfrm>
              <a:prstGeom prst="ellipse">
                <a:avLst/>
              </a:prstGeom>
              <a:blipFill>
                <a:blip r:embed="rId10"/>
                <a:stretch>
                  <a:fillRect r="-5405"/>
                </a:stretch>
              </a:blipFill>
              <a:ln>
                <a:solidFill>
                  <a:srgbClr val="FFFF00"/>
                </a:solid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40" name="円/楕円 51"/>
              <p:cNvSpPr/>
              <p:nvPr/>
            </p:nvSpPr>
            <p:spPr>
              <a:xfrm>
                <a:off x="7501711" y="2660751"/>
                <a:ext cx="421992" cy="393538"/>
              </a:xfrm>
              <a:prstGeom prst="ellipse">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14:m>
                  <m:oMathPara xmlns:m="http://schemas.openxmlformats.org/officeDocument/2006/math">
                    <m:oMathParaPr>
                      <m:jc m:val="center"/>
                    </m:oMathParaPr>
                    <m:oMath xmlns:m="http://schemas.openxmlformats.org/officeDocument/2006/math">
                      <m:sSup>
                        <m:sSupPr>
                          <m:ctrlPr>
                            <a:rPr lang="en-US" altLang="ja-JP" sz="2000" b="0" i="1" smtClean="0">
                              <a:solidFill>
                                <a:schemeClr val="tx1"/>
                              </a:solidFill>
                              <a:latin typeface="Cambria Math" panose="02040503050406030204" pitchFamily="18" charset="0"/>
                            </a:rPr>
                          </m:ctrlPr>
                        </m:sSupPr>
                        <m:e>
                          <m:r>
                            <a:rPr lang="en-US" altLang="ja-JP" sz="2000" b="0" i="1" smtClean="0">
                              <a:solidFill>
                                <a:schemeClr val="tx1"/>
                              </a:solidFill>
                              <a:latin typeface="Cambria Math" panose="02040503050406030204" pitchFamily="18" charset="0"/>
                            </a:rPr>
                            <m:t>𝑒</m:t>
                          </m:r>
                        </m:e>
                        <m:sup>
                          <m:r>
                            <a:rPr lang="en-US" altLang="ja-JP" sz="2000" b="0" i="1" smtClean="0">
                              <a:solidFill>
                                <a:schemeClr val="tx1"/>
                              </a:solidFill>
                              <a:latin typeface="Cambria Math" panose="02040503050406030204" pitchFamily="18" charset="0"/>
                            </a:rPr>
                            <m:t>+</m:t>
                          </m:r>
                        </m:sup>
                      </m:sSup>
                    </m:oMath>
                  </m:oMathPara>
                </a14:m>
                <a:endParaRPr lang="en-US" altLang="ja-JP" sz="2000" dirty="0" smtClean="0">
                  <a:solidFill>
                    <a:schemeClr val="tx1"/>
                  </a:solidFill>
                </a:endParaRPr>
              </a:p>
            </p:txBody>
          </p:sp>
        </mc:Choice>
        <mc:Fallback xmlns="">
          <p:sp>
            <p:nvSpPr>
              <p:cNvPr id="40" name="円/楕円 51"/>
              <p:cNvSpPr>
                <a:spLocks noRot="1" noChangeAspect="1" noMove="1" noResize="1" noEditPoints="1" noAdjustHandles="1" noChangeArrowheads="1" noChangeShapeType="1" noTextEdit="1"/>
              </p:cNvSpPr>
              <p:nvPr/>
            </p:nvSpPr>
            <p:spPr>
              <a:xfrm>
                <a:off x="7501711" y="2660751"/>
                <a:ext cx="421992" cy="393538"/>
              </a:xfrm>
              <a:prstGeom prst="ellipse">
                <a:avLst/>
              </a:prstGeom>
              <a:blipFill>
                <a:blip r:embed="rId11"/>
                <a:stretch>
                  <a:fillRect r="-10811"/>
                </a:stretch>
              </a:blipFill>
              <a:ln>
                <a:solidFill>
                  <a:srgbClr val="FFC000"/>
                </a:solidFill>
              </a:ln>
            </p:spPr>
            <p:txBody>
              <a:bodyPr/>
              <a:lstStyle/>
              <a:p>
                <a:r>
                  <a:rPr lang="ja-JP" altLang="en-US">
                    <a:noFill/>
                  </a:rPr>
                  <a:t> </a:t>
                </a:r>
              </a:p>
            </p:txBody>
          </p:sp>
        </mc:Fallback>
      </mc:AlternateContent>
      <p:cxnSp>
        <p:nvCxnSpPr>
          <p:cNvPr id="41" name="直線矢印コネクタ 40"/>
          <p:cNvCxnSpPr/>
          <p:nvPr/>
        </p:nvCxnSpPr>
        <p:spPr>
          <a:xfrm flipV="1">
            <a:off x="6766745" y="2104456"/>
            <a:ext cx="610241" cy="369536"/>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44" name="直線矢印コネクタ 43"/>
          <p:cNvCxnSpPr/>
          <p:nvPr/>
        </p:nvCxnSpPr>
        <p:spPr>
          <a:xfrm>
            <a:off x="6766745" y="2835007"/>
            <a:ext cx="610241" cy="0"/>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45" name="直線矢印コネクタ 44"/>
          <p:cNvCxnSpPr/>
          <p:nvPr/>
        </p:nvCxnSpPr>
        <p:spPr>
          <a:xfrm>
            <a:off x="6766745" y="3309816"/>
            <a:ext cx="610241" cy="313889"/>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sp>
        <p:nvSpPr>
          <p:cNvPr id="37" name="円/楕円 8"/>
          <p:cNvSpPr/>
          <p:nvPr/>
        </p:nvSpPr>
        <p:spPr>
          <a:xfrm>
            <a:off x="6462269" y="2313354"/>
            <a:ext cx="474687" cy="1088333"/>
          </a:xfrm>
          <a:prstGeom prst="ellips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kumimoji="1" lang="ja-JP" altLang="en-US" sz="2400" dirty="0"/>
          </a:p>
        </p:txBody>
      </p:sp>
      <mc:AlternateContent xmlns:mc="http://schemas.openxmlformats.org/markup-compatibility/2006" xmlns:a14="http://schemas.microsoft.com/office/drawing/2010/main">
        <mc:Choice Requires="a14">
          <p:sp>
            <p:nvSpPr>
              <p:cNvPr id="48" name="テキスト ボックス 47"/>
              <p:cNvSpPr txBox="1"/>
              <p:nvPr/>
            </p:nvSpPr>
            <p:spPr>
              <a:xfrm>
                <a:off x="450917" y="1191135"/>
                <a:ext cx="4247125" cy="369332"/>
              </a:xfrm>
              <a:prstGeom prst="rect">
                <a:avLst/>
              </a:prstGeom>
              <a:noFill/>
            </p:spPr>
            <p:txBody>
              <a:bodyPr wrap="none" lIns="0" tIns="0" rIns="0" bIns="0" rtlCol="0">
                <a:spAutoFit/>
              </a:bodyPr>
              <a:lstStyle/>
              <a:p>
                <a:pPr algn="ctr"/>
                <a14:m>
                  <m:oMath xmlns:m="http://schemas.openxmlformats.org/officeDocument/2006/math">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𝜇</m:t>
                        </m:r>
                      </m:e>
                      <m:sup>
                        <m:r>
                          <a:rPr kumimoji="1" lang="en-US" altLang="ja-JP" sz="2400" b="0" i="1" smtClean="0">
                            <a:latin typeface="Cambria Math" panose="02040503050406030204" pitchFamily="18" charset="0"/>
                          </a:rPr>
                          <m:t>−</m:t>
                        </m:r>
                      </m:sup>
                    </m:sSup>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r>
                      <a:rPr kumimoji="1" lang="en-US" altLang="ja-JP" sz="2400" b="0" i="1" smtClean="0">
                        <a:latin typeface="Cambria Math" panose="02040503050406030204" pitchFamily="18" charset="0"/>
                      </a:rPr>
                      <m:t>→</m:t>
                    </m:r>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oMath>
                </a14:m>
                <a:r>
                  <a:rPr kumimoji="1" lang="ja-JP" altLang="en-US" sz="2400" dirty="0" smtClean="0"/>
                  <a:t> </a:t>
                </a:r>
                <a:r>
                  <a:rPr kumimoji="1" lang="en-US" altLang="ja-JP" sz="2400" dirty="0" smtClean="0"/>
                  <a:t>in a muonic atom</a:t>
                </a:r>
                <a:endParaRPr kumimoji="1" lang="ja-JP" altLang="en-US" sz="2400" dirty="0"/>
              </a:p>
            </p:txBody>
          </p:sp>
        </mc:Choice>
        <mc:Fallback xmlns="">
          <p:sp>
            <p:nvSpPr>
              <p:cNvPr id="48" name="テキスト ボックス 47"/>
              <p:cNvSpPr txBox="1">
                <a:spLocks noRot="1" noChangeAspect="1" noMove="1" noResize="1" noEditPoints="1" noAdjustHandles="1" noChangeArrowheads="1" noChangeShapeType="1" noTextEdit="1"/>
              </p:cNvSpPr>
              <p:nvPr/>
            </p:nvSpPr>
            <p:spPr>
              <a:xfrm>
                <a:off x="450917" y="1191135"/>
                <a:ext cx="4247125" cy="369332"/>
              </a:xfrm>
              <a:prstGeom prst="rect">
                <a:avLst/>
              </a:prstGeom>
              <a:blipFill>
                <a:blip r:embed="rId12"/>
                <a:stretch>
                  <a:fillRect l="-1865" t="-22951" r="-3874" b="-5082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49" name="テキスト ボックス 48"/>
              <p:cNvSpPr txBox="1"/>
              <p:nvPr/>
            </p:nvSpPr>
            <p:spPr>
              <a:xfrm>
                <a:off x="5748646" y="1188039"/>
                <a:ext cx="1901931"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𝜇</m:t>
                          </m:r>
                        </m:e>
                        <m:sup>
                          <m:r>
                            <a:rPr kumimoji="1" lang="en-US" altLang="ja-JP" sz="2400" b="0" i="1" smtClean="0">
                              <a:latin typeface="Cambria Math" panose="02040503050406030204" pitchFamily="18" charset="0"/>
                            </a:rPr>
                            <m:t>+</m:t>
                          </m:r>
                        </m:sup>
                      </m:sSup>
                      <m:r>
                        <a:rPr kumimoji="1" lang="en-US" altLang="ja-JP" sz="2400" b="0" i="1" smtClean="0">
                          <a:latin typeface="Cambria Math" panose="02040503050406030204" pitchFamily="18" charset="0"/>
                        </a:rPr>
                        <m:t>→</m:t>
                      </m:r>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oMath>
                  </m:oMathPara>
                </a14:m>
                <a:endParaRPr kumimoji="1" lang="ja-JP" altLang="en-US" sz="2400" dirty="0"/>
              </a:p>
            </p:txBody>
          </p:sp>
        </mc:Choice>
        <mc:Fallback xmlns="">
          <p:sp>
            <p:nvSpPr>
              <p:cNvPr id="49" name="テキスト ボックス 48"/>
              <p:cNvSpPr txBox="1">
                <a:spLocks noRot="1" noChangeAspect="1" noMove="1" noResize="1" noEditPoints="1" noAdjustHandles="1" noChangeArrowheads="1" noChangeShapeType="1" noTextEdit="1"/>
              </p:cNvSpPr>
              <p:nvPr/>
            </p:nvSpPr>
            <p:spPr>
              <a:xfrm>
                <a:off x="5748646" y="1188039"/>
                <a:ext cx="1901931" cy="369332"/>
              </a:xfrm>
              <a:prstGeom prst="rect">
                <a:avLst/>
              </a:prstGeom>
              <a:blipFill>
                <a:blip r:embed="rId13"/>
                <a:stretch>
                  <a:fillRect l="-2885" b="-26667"/>
                </a:stretch>
              </a:blipFill>
            </p:spPr>
            <p:txBody>
              <a:bodyPr/>
              <a:lstStyle/>
              <a:p>
                <a:r>
                  <a:rPr lang="ja-JP" altLang="en-US">
                    <a:noFill/>
                  </a:rPr>
                  <a:t> </a:t>
                </a:r>
              </a:p>
            </p:txBody>
          </p:sp>
        </mc:Fallback>
      </mc:AlternateContent>
      <p:sp>
        <p:nvSpPr>
          <p:cNvPr id="51" name="テキスト ボックス 50"/>
          <p:cNvSpPr txBox="1"/>
          <p:nvPr/>
        </p:nvSpPr>
        <p:spPr>
          <a:xfrm>
            <a:off x="446394" y="4151688"/>
            <a:ext cx="2339102" cy="369332"/>
          </a:xfrm>
          <a:prstGeom prst="rect">
            <a:avLst/>
          </a:prstGeom>
          <a:noFill/>
          <a:ln w="28575">
            <a:solidFill>
              <a:schemeClr val="bg2">
                <a:lumMod val="50000"/>
              </a:schemeClr>
            </a:solidFill>
          </a:ln>
        </p:spPr>
        <p:txBody>
          <a:bodyPr wrap="none" rtlCol="0">
            <a:spAutoFit/>
          </a:bodyPr>
          <a:lstStyle/>
          <a:p>
            <a:r>
              <a:rPr lang="en-US" altLang="ja-JP" b="1" dirty="0" smtClean="0"/>
              <a:t>difference 1</a:t>
            </a:r>
            <a:r>
              <a:rPr lang="ja-JP" altLang="en-US" b="1" dirty="0" smtClean="0"/>
              <a:t> </a:t>
            </a:r>
            <a:r>
              <a:rPr lang="en-US" altLang="ja-JP" dirty="0" smtClean="0"/>
              <a:t>: </a:t>
            </a:r>
            <a:r>
              <a:rPr lang="ja-JP" altLang="en-US" dirty="0" smtClean="0"/>
              <a:t> </a:t>
            </a:r>
            <a:r>
              <a:rPr lang="en-US" altLang="ja-JP" dirty="0" smtClean="0"/>
              <a:t>signal</a:t>
            </a:r>
            <a:endParaRPr kumimoji="1" lang="ja-JP" altLang="en-US" dirty="0"/>
          </a:p>
        </p:txBody>
      </p:sp>
      <mc:AlternateContent xmlns:mc="http://schemas.openxmlformats.org/markup-compatibility/2006" xmlns:a14="http://schemas.microsoft.com/office/drawing/2010/main">
        <mc:Choice Requires="a14">
          <p:sp>
            <p:nvSpPr>
              <p:cNvPr id="53" name="テキスト ボックス 52"/>
              <p:cNvSpPr txBox="1"/>
              <p:nvPr/>
            </p:nvSpPr>
            <p:spPr>
              <a:xfrm>
                <a:off x="2196776" y="4560576"/>
                <a:ext cx="755400" cy="369332"/>
              </a:xfrm>
              <a:prstGeom prst="rect">
                <a:avLst/>
              </a:prstGeom>
              <a:noFill/>
            </p:spPr>
            <p:txBody>
              <a:bodyPr wrap="none" lIns="0" tIns="0" rIns="0" bIns="0" rtlCol="0">
                <a:spAutoFit/>
              </a:bodyPr>
              <a:lstStyle/>
              <a:p>
                <a:pPr algn="ctr"/>
                <a:r>
                  <a:rPr kumimoji="1" lang="en-US" altLang="ja-JP" sz="2400" b="0" dirty="0" smtClean="0"/>
                  <a:t>2 </a:t>
                </a:r>
                <a14:m>
                  <m:oMath xmlns:m="http://schemas.openxmlformats.org/officeDocument/2006/math">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oMath>
                </a14:m>
                <a:r>
                  <a:rPr kumimoji="1" lang="en-US" altLang="ja-JP" sz="2400" dirty="0" smtClean="0"/>
                  <a:t>s</a:t>
                </a:r>
                <a:endParaRPr kumimoji="1" lang="ja-JP" altLang="en-US" sz="2400" dirty="0"/>
              </a:p>
            </p:txBody>
          </p:sp>
        </mc:Choice>
        <mc:Fallback xmlns="">
          <p:sp>
            <p:nvSpPr>
              <p:cNvPr id="53" name="テキスト ボックス 52"/>
              <p:cNvSpPr txBox="1">
                <a:spLocks noRot="1" noChangeAspect="1" noMove="1" noResize="1" noEditPoints="1" noAdjustHandles="1" noChangeArrowheads="1" noChangeShapeType="1" noTextEdit="1"/>
              </p:cNvSpPr>
              <p:nvPr/>
            </p:nvSpPr>
            <p:spPr>
              <a:xfrm>
                <a:off x="2196776" y="4560576"/>
                <a:ext cx="755400" cy="369332"/>
              </a:xfrm>
              <a:prstGeom prst="rect">
                <a:avLst/>
              </a:prstGeom>
              <a:blipFill>
                <a:blip r:embed="rId14"/>
                <a:stretch>
                  <a:fillRect l="-24194" t="-22951" r="-24194" b="-50820"/>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4" name="テキスト ボックス 53"/>
              <p:cNvSpPr txBox="1"/>
              <p:nvPr/>
            </p:nvSpPr>
            <p:spPr>
              <a:xfrm>
                <a:off x="5852842" y="4560576"/>
                <a:ext cx="1732014" cy="369332"/>
              </a:xfrm>
              <a:prstGeom prst="rect">
                <a:avLst/>
              </a:prstGeom>
              <a:noFill/>
            </p:spPr>
            <p:txBody>
              <a:bodyPr wrap="none" lIns="0" tIns="0" rIns="0" bIns="0" rtlCol="0">
                <a:spAutoFit/>
              </a:bodyPr>
              <a:lstStyle/>
              <a:p>
                <a:pPr algn="ctr"/>
                <a:r>
                  <a:rPr kumimoji="1" lang="en-US" altLang="ja-JP" sz="2400" b="0" dirty="0" smtClean="0"/>
                  <a:t>1 </a:t>
                </a:r>
                <a14:m>
                  <m:oMath xmlns:m="http://schemas.openxmlformats.org/officeDocument/2006/math">
                    <m:sSup>
                      <m:sSupPr>
                        <m:ctrlPr>
                          <a:rPr kumimoji="1" lang="en-US" altLang="ja-JP" sz="2400" b="0" i="1" smtClean="0">
                            <a:latin typeface="Cambria Math" panose="02040503050406030204" pitchFamily="18" charset="0"/>
                          </a:rPr>
                        </m:ctrlPr>
                      </m:sSupPr>
                      <m:e>
                        <m:r>
                          <a:rPr kumimoji="1" lang="en-US" altLang="ja-JP" sz="2400" b="0" i="1" smtClean="0">
                            <a:latin typeface="Cambria Math" panose="02040503050406030204" pitchFamily="18" charset="0"/>
                          </a:rPr>
                          <m:t>𝑒</m:t>
                        </m:r>
                      </m:e>
                      <m:sup>
                        <m:r>
                          <a:rPr kumimoji="1" lang="en-US" altLang="ja-JP" sz="2400" b="0" i="1" smtClean="0">
                            <a:latin typeface="Cambria Math" panose="02040503050406030204" pitchFamily="18" charset="0"/>
                          </a:rPr>
                          <m:t>−</m:t>
                        </m:r>
                      </m:sup>
                    </m:sSup>
                  </m:oMath>
                </a14:m>
                <a:r>
                  <a:rPr kumimoji="1" lang="ja-JP" altLang="en-US" sz="2400" dirty="0" smtClean="0"/>
                  <a:t> </a:t>
                </a:r>
                <a:r>
                  <a:rPr kumimoji="1" lang="en-US" altLang="ja-JP" sz="2400" dirty="0" smtClean="0"/>
                  <a:t>&amp;</a:t>
                </a:r>
                <a:r>
                  <a:rPr kumimoji="1" lang="ja-JP" altLang="en-US" sz="2400" dirty="0" smtClean="0"/>
                  <a:t> </a:t>
                </a:r>
                <a:r>
                  <a:rPr kumimoji="1" lang="en-US" altLang="ja-JP" sz="2400" dirty="0" smtClean="0"/>
                  <a:t>2</a:t>
                </a:r>
                <a:r>
                  <a:rPr kumimoji="1" lang="ja-JP" altLang="en-US" sz="2400" dirty="0" smtClean="0"/>
                  <a:t> </a:t>
                </a:r>
                <a14:m>
                  <m:oMath xmlns:m="http://schemas.openxmlformats.org/officeDocument/2006/math">
                    <m:sSup>
                      <m:sSupPr>
                        <m:ctrlPr>
                          <a:rPr lang="en-US" altLang="ja-JP" sz="2400" b="0" i="1" smtClean="0">
                            <a:latin typeface="Cambria Math" panose="02040503050406030204" pitchFamily="18" charset="0"/>
                          </a:rPr>
                        </m:ctrlPr>
                      </m:sSupPr>
                      <m:e>
                        <m:r>
                          <a:rPr lang="en-US" altLang="ja-JP" sz="2400" b="0" i="1" smtClean="0">
                            <a:latin typeface="Cambria Math" panose="02040503050406030204" pitchFamily="18" charset="0"/>
                          </a:rPr>
                          <m:t>𝑒</m:t>
                        </m:r>
                      </m:e>
                      <m:sup>
                        <m:r>
                          <a:rPr lang="en-US" altLang="ja-JP" sz="2400" b="0" i="1" smtClean="0">
                            <a:latin typeface="Cambria Math" panose="02040503050406030204" pitchFamily="18" charset="0"/>
                          </a:rPr>
                          <m:t>+</m:t>
                        </m:r>
                      </m:sup>
                    </m:sSup>
                  </m:oMath>
                </a14:m>
                <a:r>
                  <a:rPr kumimoji="1" lang="en-US" altLang="ja-JP" sz="2400" dirty="0" smtClean="0"/>
                  <a:t>s</a:t>
                </a:r>
                <a:endParaRPr kumimoji="1" lang="ja-JP" altLang="en-US" sz="2400" dirty="0"/>
              </a:p>
            </p:txBody>
          </p:sp>
        </mc:Choice>
        <mc:Fallback xmlns="">
          <p:sp>
            <p:nvSpPr>
              <p:cNvPr id="54" name="テキスト ボックス 53"/>
              <p:cNvSpPr txBox="1">
                <a:spLocks noRot="1" noChangeAspect="1" noMove="1" noResize="1" noEditPoints="1" noAdjustHandles="1" noChangeArrowheads="1" noChangeShapeType="1" noTextEdit="1"/>
              </p:cNvSpPr>
              <p:nvPr/>
            </p:nvSpPr>
            <p:spPr>
              <a:xfrm>
                <a:off x="5852842" y="4560576"/>
                <a:ext cx="1732014" cy="369332"/>
              </a:xfrm>
              <a:prstGeom prst="rect">
                <a:avLst/>
              </a:prstGeom>
              <a:blipFill>
                <a:blip r:embed="rId15"/>
                <a:stretch>
                  <a:fillRect l="-10211" t="-22951" r="-10211" b="-50820"/>
                </a:stretch>
              </a:blipFill>
            </p:spPr>
            <p:txBody>
              <a:bodyPr/>
              <a:lstStyle/>
              <a:p>
                <a:r>
                  <a:rPr lang="ja-JP" altLang="en-US">
                    <a:noFill/>
                  </a:rPr>
                  <a:t> </a:t>
                </a:r>
              </a:p>
            </p:txBody>
          </p:sp>
        </mc:Fallback>
      </mc:AlternateContent>
      <p:sp>
        <p:nvSpPr>
          <p:cNvPr id="36" name="テキスト ボックス 35"/>
          <p:cNvSpPr txBox="1"/>
          <p:nvPr/>
        </p:nvSpPr>
        <p:spPr>
          <a:xfrm>
            <a:off x="446393" y="5129044"/>
            <a:ext cx="5352747" cy="369332"/>
          </a:xfrm>
          <a:prstGeom prst="rect">
            <a:avLst/>
          </a:prstGeom>
          <a:noFill/>
          <a:ln w="28575">
            <a:solidFill>
              <a:schemeClr val="bg2">
                <a:lumMod val="50000"/>
              </a:schemeClr>
            </a:solidFill>
          </a:ln>
        </p:spPr>
        <p:txBody>
          <a:bodyPr wrap="none" rtlCol="0">
            <a:spAutoFit/>
          </a:bodyPr>
          <a:lstStyle/>
          <a:p>
            <a:r>
              <a:rPr lang="en-US" altLang="ja-JP" b="1" dirty="0" smtClean="0"/>
              <a:t>difference 2 </a:t>
            </a:r>
            <a:r>
              <a:rPr lang="en-US" altLang="ja-JP" smtClean="0"/>
              <a:t>: </a:t>
            </a:r>
            <a:r>
              <a:rPr kumimoji="1" lang="en-US" altLang="ja-JP" smtClean="0"/>
              <a:t>interference among CLFV couplings</a:t>
            </a:r>
            <a:endParaRPr kumimoji="1" lang="ja-JP" altLang="en-US" dirty="0"/>
          </a:p>
        </p:txBody>
      </p:sp>
      <mc:AlternateContent xmlns:mc="http://schemas.openxmlformats.org/markup-compatibility/2006" xmlns:a14="http://schemas.microsoft.com/office/drawing/2010/main">
        <mc:Choice Requires="a14">
          <p:sp>
            <p:nvSpPr>
              <p:cNvPr id="47" name="テキスト ボックス 46"/>
              <p:cNvSpPr txBox="1"/>
              <p:nvPr/>
            </p:nvSpPr>
            <p:spPr>
              <a:xfrm>
                <a:off x="463191" y="5705462"/>
                <a:ext cx="7402475" cy="498470"/>
              </a:xfrm>
              <a:prstGeom prst="rect">
                <a:avLst/>
              </a:prstGeom>
              <a:noFill/>
            </p:spPr>
            <p:txBody>
              <a:bodyPr wrap="none" lIns="0" tIns="0" rIns="0" bIns="0" rtlCol="0">
                <a:spAutoFit/>
              </a:bodyPr>
              <a:lstStyle/>
              <a:p>
                <a:pPr algn="ct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m:rPr>
                              <m:sty m:val="p"/>
                            </m:rPr>
                            <a:rPr kumimoji="1" lang="en-US" altLang="ja-JP" sz="2400" b="0" i="0" smtClean="0">
                              <a:latin typeface="Cambria Math" panose="02040503050406030204" pitchFamily="18" charset="0"/>
                            </a:rPr>
                            <m:t>Γ</m:t>
                          </m:r>
                        </m:e>
                        <m:sub>
                          <m:r>
                            <a:rPr kumimoji="1" lang="en-US" altLang="ja-JP" sz="2400" b="0" i="1" smtClean="0">
                              <a:latin typeface="Cambria Math" panose="02040503050406030204" pitchFamily="18" charset="0"/>
                            </a:rPr>
                            <m:t>𝜇</m:t>
                          </m:r>
                          <m:r>
                            <m:rPr>
                              <m:sty m:val="p"/>
                            </m:rPr>
                            <a:rPr kumimoji="1" lang="en-US" altLang="ja-JP" sz="2400" b="0" i="0" smtClean="0">
                              <a:latin typeface="Cambria Math" panose="02040503050406030204" pitchFamily="18" charset="0"/>
                            </a:rPr>
                            <m:t>e</m:t>
                          </m:r>
                          <m:r>
                            <a:rPr kumimoji="1" lang="en-US" altLang="ja-JP" sz="2400" b="0" i="1" smtClean="0">
                              <a:latin typeface="Cambria Math" panose="02040503050406030204" pitchFamily="18" charset="0"/>
                            </a:rPr>
                            <m:t>→</m:t>
                          </m:r>
                          <m:r>
                            <a:rPr kumimoji="1" lang="en-US" altLang="ja-JP" sz="2400" b="0" i="1" smtClean="0">
                              <a:latin typeface="Cambria Math" panose="02040503050406030204" pitchFamily="18" charset="0"/>
                            </a:rPr>
                            <m:t>𝑒𝑒</m:t>
                          </m:r>
                        </m:sub>
                      </m:sSub>
                      <m:r>
                        <a:rPr kumimoji="1" lang="en-US" altLang="ja-JP" sz="2400" b="0" i="1" smtClean="0">
                          <a:latin typeface="Cambria Math" panose="02040503050406030204" pitchFamily="18" charset="0"/>
                        </a:rPr>
                        <m:t>∝</m:t>
                      </m:r>
                      <m:sSup>
                        <m:sSupPr>
                          <m:ctrlPr>
                            <a:rPr kumimoji="1" lang="en-US" altLang="ja-JP" sz="2400" b="0" i="1" smtClean="0">
                              <a:latin typeface="Cambria Math" panose="02040503050406030204" pitchFamily="18" charset="0"/>
                            </a:rPr>
                          </m:ctrlPr>
                        </m:sSupPr>
                        <m:e>
                          <m:d>
                            <m:dPr>
                              <m:begChr m:val="|"/>
                              <m:endChr m:val="|"/>
                              <m:ctrlPr>
                                <a:rPr kumimoji="1" lang="en-US" altLang="ja-JP" sz="2400" b="0" i="1" smtClean="0">
                                  <a:latin typeface="Cambria Math" panose="02040503050406030204" pitchFamily="18" charset="0"/>
                                </a:rPr>
                              </m:ctrlPr>
                            </m:dPr>
                            <m:e>
                              <m:sSubSup>
                                <m:sSubSupPr>
                                  <m:ctrlPr>
                                    <a:rPr kumimoji="1" lang="en-US" altLang="ja-JP" sz="2400" b="0" i="1" smtClean="0">
                                      <a:latin typeface="Cambria Math" panose="02040503050406030204" pitchFamily="18" charset="0"/>
                                    </a:rPr>
                                  </m:ctrlPr>
                                </m:sSubSupPr>
                                <m:e>
                                  <m:r>
                                    <a:rPr kumimoji="1" lang="en-US" altLang="ja-JP" sz="2400" b="0" i="1" smtClean="0">
                                      <a:latin typeface="Cambria Math" panose="02040503050406030204" pitchFamily="18" charset="0"/>
                                    </a:rPr>
                                    <m:t>𝐶</m:t>
                                  </m:r>
                                </m:e>
                                <m:sub>
                                  <m:r>
                                    <a:rPr kumimoji="1" lang="en-US" altLang="ja-JP" sz="2400" b="0" i="1" smtClean="0">
                                      <a:latin typeface="Cambria Math" panose="02040503050406030204" pitchFamily="18" charset="0"/>
                                    </a:rPr>
                                    <m:t>𝑅𝑅</m:t>
                                  </m:r>
                                </m:sub>
                                <m:sup>
                                  <m:r>
                                    <a:rPr kumimoji="1" lang="en-US" altLang="ja-JP" sz="2400" b="0" i="1" smtClean="0">
                                      <a:latin typeface="Cambria Math" panose="02040503050406030204" pitchFamily="18" charset="0"/>
                                    </a:rPr>
                                    <m:t>𝑆</m:t>
                                  </m:r>
                                </m:sup>
                              </m:sSubSup>
                              <m:r>
                                <a:rPr kumimoji="1" lang="en-US" altLang="ja-JP" sz="2400" b="0" i="1" smtClean="0">
                                  <a:latin typeface="Cambria Math" panose="02040503050406030204" pitchFamily="18" charset="0"/>
                                </a:rPr>
                                <m:t>+4</m:t>
                              </m:r>
                              <m:sSubSup>
                                <m:sSubSupPr>
                                  <m:ctrlPr>
                                    <a:rPr kumimoji="1" lang="en-US" altLang="ja-JP" sz="2400" b="0" i="1" smtClean="0">
                                      <a:latin typeface="Cambria Math" panose="02040503050406030204" pitchFamily="18" charset="0"/>
                                    </a:rPr>
                                  </m:ctrlPr>
                                </m:sSubSupPr>
                                <m:e>
                                  <m:r>
                                    <a:rPr kumimoji="1" lang="en-US" altLang="ja-JP" sz="2400" b="0" i="1" smtClean="0">
                                      <a:latin typeface="Cambria Math" panose="02040503050406030204" pitchFamily="18" charset="0"/>
                                    </a:rPr>
                                    <m:t>𝐶</m:t>
                                  </m:r>
                                </m:e>
                                <m:sub>
                                  <m:r>
                                    <a:rPr kumimoji="1" lang="en-US" altLang="ja-JP" sz="2400" b="0" i="1" smtClean="0">
                                      <a:latin typeface="Cambria Math" panose="02040503050406030204" pitchFamily="18" charset="0"/>
                                    </a:rPr>
                                    <m:t>𝐿𝐿</m:t>
                                  </m:r>
                                </m:sub>
                                <m:sup>
                                  <m:r>
                                    <a:rPr kumimoji="1" lang="en-US" altLang="ja-JP" sz="2400" b="0" i="1" smtClean="0">
                                      <a:latin typeface="Cambria Math" panose="02040503050406030204" pitchFamily="18" charset="0"/>
                                    </a:rPr>
                                    <m:t>𝑉</m:t>
                                  </m:r>
                                </m:sup>
                              </m:sSubSup>
                            </m:e>
                          </m:d>
                        </m:e>
                        <m:sup>
                          <m:r>
                            <a:rPr kumimoji="1" lang="en-US" altLang="ja-JP" sz="2400" b="0" i="1" smtClean="0">
                              <a:latin typeface="Cambria Math" panose="02040503050406030204" pitchFamily="18" charset="0"/>
                            </a:rPr>
                            <m:t>2</m:t>
                          </m:r>
                        </m:sup>
                      </m:sSup>
                      <m:r>
                        <a:rPr kumimoji="1" lang="en-US" altLang="ja-JP" sz="2400" b="0" i="1" smtClean="0">
                          <a:latin typeface="Cambria Math" panose="02040503050406030204" pitchFamily="18" charset="0"/>
                        </a:rPr>
                        <m:t>+</m:t>
                      </m:r>
                      <m:sSup>
                        <m:sSupPr>
                          <m:ctrlPr>
                            <a:rPr lang="en-US" altLang="ja-JP" sz="2400" i="1">
                              <a:latin typeface="Cambria Math" panose="02040503050406030204" pitchFamily="18" charset="0"/>
                            </a:rPr>
                          </m:ctrlPr>
                        </m:sSupPr>
                        <m:e>
                          <m:d>
                            <m:dPr>
                              <m:begChr m:val="|"/>
                              <m:endChr m:val="|"/>
                              <m:ctrlPr>
                                <a:rPr lang="en-US" altLang="ja-JP" sz="2400" i="1">
                                  <a:latin typeface="Cambria Math" panose="02040503050406030204" pitchFamily="18" charset="0"/>
                                </a:rPr>
                              </m:ctrlPr>
                            </m:dPr>
                            <m:e>
                              <m:sSubSup>
                                <m:sSubSupPr>
                                  <m:ctrlPr>
                                    <a:rPr lang="en-US" altLang="ja-JP" sz="2400" b="0" i="1" smtClean="0">
                                      <a:latin typeface="Cambria Math" panose="02040503050406030204" pitchFamily="18" charset="0"/>
                                    </a:rPr>
                                  </m:ctrlPr>
                                </m:sSubSupPr>
                                <m:e>
                                  <m:r>
                                    <a:rPr lang="en-US" altLang="ja-JP" sz="2400" i="1" smtClean="0">
                                      <a:latin typeface="Cambria Math" panose="02040503050406030204" pitchFamily="18" charset="0"/>
                                    </a:rPr>
                                    <m:t>𝐶</m:t>
                                  </m:r>
                                </m:e>
                                <m:sub>
                                  <m:r>
                                    <a:rPr lang="en-US" altLang="ja-JP" sz="2400" b="0" i="1" smtClean="0">
                                      <a:latin typeface="Cambria Math" panose="02040503050406030204" pitchFamily="18" charset="0"/>
                                    </a:rPr>
                                    <m:t>𝐿𝐿</m:t>
                                  </m:r>
                                </m:sub>
                                <m:sup>
                                  <m:r>
                                    <a:rPr lang="en-US" altLang="ja-JP" sz="2400" b="0" i="1" smtClean="0">
                                      <a:latin typeface="Cambria Math" panose="02040503050406030204" pitchFamily="18" charset="0"/>
                                    </a:rPr>
                                    <m:t>𝑆</m:t>
                                  </m:r>
                                </m:sup>
                              </m:sSubSup>
                              <m:r>
                                <a:rPr lang="en-US" altLang="ja-JP" sz="2400" i="1">
                                  <a:latin typeface="Cambria Math" panose="02040503050406030204" pitchFamily="18" charset="0"/>
                                </a:rPr>
                                <m:t>+4</m:t>
                              </m:r>
                              <m:sSubSup>
                                <m:sSubSupPr>
                                  <m:ctrlPr>
                                    <a:rPr lang="en-US" altLang="ja-JP" sz="2400" b="0" i="1" smtClean="0">
                                      <a:latin typeface="Cambria Math" panose="02040503050406030204" pitchFamily="18" charset="0"/>
                                    </a:rPr>
                                  </m:ctrlPr>
                                </m:sSubSupPr>
                                <m:e>
                                  <m:r>
                                    <a:rPr lang="en-US" altLang="ja-JP" sz="2400" i="1" smtClean="0">
                                      <a:latin typeface="Cambria Math" panose="02040503050406030204" pitchFamily="18" charset="0"/>
                                    </a:rPr>
                                    <m:t>𝐶</m:t>
                                  </m:r>
                                </m:e>
                                <m:sub>
                                  <m:r>
                                    <a:rPr lang="en-US" altLang="ja-JP" sz="2400" b="0" i="1" smtClean="0">
                                      <a:latin typeface="Cambria Math" panose="02040503050406030204" pitchFamily="18" charset="0"/>
                                    </a:rPr>
                                    <m:t>𝑅𝑅</m:t>
                                  </m:r>
                                </m:sub>
                                <m:sup>
                                  <m:r>
                                    <a:rPr lang="en-US" altLang="ja-JP" sz="2400" b="0" i="1" smtClean="0">
                                      <a:latin typeface="Cambria Math" panose="02040503050406030204" pitchFamily="18" charset="0"/>
                                    </a:rPr>
                                    <m:t>𝑉</m:t>
                                  </m:r>
                                </m:sup>
                              </m:sSubSup>
                            </m:e>
                          </m:d>
                        </m:e>
                        <m:sup>
                          <m:r>
                            <a:rPr lang="en-US" altLang="ja-JP" sz="2400" i="1">
                              <a:latin typeface="Cambria Math" panose="02040503050406030204" pitchFamily="18" charset="0"/>
                            </a:rPr>
                            <m:t>2</m:t>
                          </m:r>
                        </m:sup>
                      </m:sSup>
                      <m:r>
                        <a:rPr lang="en-US" altLang="ja-JP" sz="2400" b="0" i="1" smtClean="0">
                          <a:latin typeface="Cambria Math" panose="02040503050406030204" pitchFamily="18" charset="0"/>
                        </a:rPr>
                        <m:t>+4</m:t>
                      </m:r>
                      <m:sSup>
                        <m:sSupPr>
                          <m:ctrlPr>
                            <a:rPr lang="en-US" altLang="ja-JP" sz="2400" b="0" i="1" smtClean="0">
                              <a:latin typeface="Cambria Math" panose="02040503050406030204" pitchFamily="18" charset="0"/>
                            </a:rPr>
                          </m:ctrlPr>
                        </m:sSupPr>
                        <m:e>
                          <m:d>
                            <m:dPr>
                              <m:begChr m:val="|"/>
                              <m:endChr m:val="|"/>
                              <m:ctrlPr>
                                <a:rPr lang="en-US" altLang="ja-JP" sz="2400" b="0" i="1" smtClean="0">
                                  <a:latin typeface="Cambria Math" panose="02040503050406030204" pitchFamily="18" charset="0"/>
                                </a:rPr>
                              </m:ctrlPr>
                            </m:dPr>
                            <m:e>
                              <m:sSubSup>
                                <m:sSubSupPr>
                                  <m:ctrlPr>
                                    <a:rPr lang="en-US" altLang="ja-JP" sz="2400" b="0" i="1" smtClean="0">
                                      <a:latin typeface="Cambria Math" panose="02040503050406030204" pitchFamily="18" charset="0"/>
                                    </a:rPr>
                                  </m:ctrlPr>
                                </m:sSubSupPr>
                                <m:e>
                                  <m:r>
                                    <a:rPr lang="en-US" altLang="ja-JP" sz="2400" b="0" i="1" smtClean="0">
                                      <a:latin typeface="Cambria Math" panose="02040503050406030204" pitchFamily="18" charset="0"/>
                                    </a:rPr>
                                    <m:t>𝐶</m:t>
                                  </m:r>
                                </m:e>
                                <m:sub>
                                  <m:r>
                                    <a:rPr lang="en-US" altLang="ja-JP" sz="2400" b="0" i="1" smtClean="0">
                                      <a:latin typeface="Cambria Math" panose="02040503050406030204" pitchFamily="18" charset="0"/>
                                    </a:rPr>
                                    <m:t>𝑅𝐿</m:t>
                                  </m:r>
                                </m:sub>
                                <m:sup>
                                  <m:r>
                                    <a:rPr lang="en-US" altLang="ja-JP" sz="2400" b="0" i="1" smtClean="0">
                                      <a:latin typeface="Cambria Math" panose="02040503050406030204" pitchFamily="18" charset="0"/>
                                    </a:rPr>
                                    <m:t>𝑉</m:t>
                                  </m:r>
                                </m:sup>
                              </m:sSubSup>
                              <m:r>
                                <a:rPr lang="en-US" altLang="ja-JP" sz="2400" b="0" i="1" smtClean="0">
                                  <a:latin typeface="Cambria Math" panose="02040503050406030204" pitchFamily="18" charset="0"/>
                                </a:rPr>
                                <m:t>−</m:t>
                              </m:r>
                              <m:sSubSup>
                                <m:sSubSupPr>
                                  <m:ctrlPr>
                                    <a:rPr lang="en-US" altLang="ja-JP" sz="2400" b="0" i="1" smtClean="0">
                                      <a:latin typeface="Cambria Math" panose="02040503050406030204" pitchFamily="18" charset="0"/>
                                    </a:rPr>
                                  </m:ctrlPr>
                                </m:sSubSupPr>
                                <m:e>
                                  <m:r>
                                    <a:rPr lang="en-US" altLang="ja-JP" sz="2400" b="0" i="1" smtClean="0">
                                      <a:latin typeface="Cambria Math" panose="02040503050406030204" pitchFamily="18" charset="0"/>
                                    </a:rPr>
                                    <m:t>𝐶</m:t>
                                  </m:r>
                                </m:e>
                                <m:sub>
                                  <m:r>
                                    <a:rPr lang="en-US" altLang="ja-JP" sz="2400" b="0" i="1" smtClean="0">
                                      <a:latin typeface="Cambria Math" panose="02040503050406030204" pitchFamily="18" charset="0"/>
                                    </a:rPr>
                                    <m:t>𝐿𝑅</m:t>
                                  </m:r>
                                </m:sub>
                                <m:sup>
                                  <m:r>
                                    <a:rPr lang="en-US" altLang="ja-JP" sz="2400" b="0" i="1" smtClean="0">
                                      <a:latin typeface="Cambria Math" panose="02040503050406030204" pitchFamily="18" charset="0"/>
                                    </a:rPr>
                                    <m:t>𝑉</m:t>
                                  </m:r>
                                </m:sup>
                              </m:sSubSup>
                            </m:e>
                          </m:d>
                        </m:e>
                        <m:sup>
                          <m:r>
                            <a:rPr lang="en-US" altLang="ja-JP" sz="2400" b="0" i="1" smtClean="0">
                              <a:latin typeface="Cambria Math" panose="02040503050406030204" pitchFamily="18" charset="0"/>
                            </a:rPr>
                            <m:t>2</m:t>
                          </m:r>
                        </m:sup>
                      </m:sSup>
                    </m:oMath>
                  </m:oMathPara>
                </a14:m>
                <a:endParaRPr kumimoji="1" lang="ja-JP" altLang="en-US" sz="2400" dirty="0"/>
              </a:p>
            </p:txBody>
          </p:sp>
        </mc:Choice>
        <mc:Fallback xmlns="">
          <p:sp>
            <p:nvSpPr>
              <p:cNvPr id="47" name="テキスト ボックス 46"/>
              <p:cNvSpPr txBox="1">
                <a:spLocks noRot="1" noChangeAspect="1" noMove="1" noResize="1" noEditPoints="1" noAdjustHandles="1" noChangeArrowheads="1" noChangeShapeType="1" noTextEdit="1"/>
              </p:cNvSpPr>
              <p:nvPr/>
            </p:nvSpPr>
            <p:spPr>
              <a:xfrm>
                <a:off x="463191" y="5705462"/>
                <a:ext cx="7402475" cy="498470"/>
              </a:xfrm>
              <a:prstGeom prst="rect">
                <a:avLst/>
              </a:prstGeom>
              <a:blipFill>
                <a:blip r:embed="rId16"/>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0" name="テキスト ボックス 49"/>
              <p:cNvSpPr txBox="1"/>
              <p:nvPr/>
            </p:nvSpPr>
            <p:spPr>
              <a:xfrm>
                <a:off x="457419" y="6229504"/>
                <a:ext cx="8249181" cy="498470"/>
              </a:xfrm>
              <a:prstGeom prst="rect">
                <a:avLst/>
              </a:prstGeom>
              <a:noFill/>
            </p:spPr>
            <p:txBody>
              <a:bodyPr wrap="none" lIns="0" tIns="0" rIns="0" bIns="0" rtlCol="0">
                <a:spAutoFit/>
              </a:bodyPr>
              <a:lstStyle/>
              <a:p>
                <a:pPr algn="ctr"/>
                <a14:m>
                  <m:oMathPara xmlns:m="http://schemas.openxmlformats.org/officeDocument/2006/math">
                    <m:oMathParaPr>
                      <m:jc m:val="centerGroup"/>
                    </m:oMathParaPr>
                    <m:oMath xmlns:m="http://schemas.openxmlformats.org/officeDocument/2006/math">
                      <m:sSub>
                        <m:sSubPr>
                          <m:ctrlPr>
                            <a:rPr kumimoji="1" lang="en-US" altLang="ja-JP" sz="2400" b="0" i="1" smtClean="0">
                              <a:latin typeface="Cambria Math" panose="02040503050406030204" pitchFamily="18" charset="0"/>
                            </a:rPr>
                          </m:ctrlPr>
                        </m:sSubPr>
                        <m:e>
                          <m:r>
                            <m:rPr>
                              <m:sty m:val="p"/>
                            </m:rPr>
                            <a:rPr kumimoji="1" lang="en-US" altLang="ja-JP" sz="2400" b="0" i="0" smtClean="0">
                              <a:latin typeface="Cambria Math" panose="02040503050406030204" pitchFamily="18" charset="0"/>
                            </a:rPr>
                            <m:t>Γ</m:t>
                          </m:r>
                        </m:e>
                        <m:sub>
                          <m:r>
                            <a:rPr kumimoji="1" lang="en-US" altLang="ja-JP" sz="2400" b="0" i="1" smtClean="0">
                              <a:latin typeface="Cambria Math" panose="02040503050406030204" pitchFamily="18" charset="0"/>
                            </a:rPr>
                            <m:t>𝜇</m:t>
                          </m:r>
                          <m:r>
                            <a:rPr kumimoji="1" lang="en-US" altLang="ja-JP" sz="2400" b="0" i="1" smtClean="0">
                              <a:latin typeface="Cambria Math" panose="02040503050406030204" pitchFamily="18" charset="0"/>
                            </a:rPr>
                            <m:t>→</m:t>
                          </m:r>
                          <m:r>
                            <a:rPr kumimoji="1" lang="en-US" altLang="ja-JP" sz="2400" b="0" i="1" smtClean="0">
                              <a:latin typeface="Cambria Math" panose="02040503050406030204" pitchFamily="18" charset="0"/>
                            </a:rPr>
                            <m:t>𝑒𝑒𝑒</m:t>
                          </m:r>
                        </m:sub>
                      </m:sSub>
                      <m:r>
                        <a:rPr kumimoji="1" lang="en-US" altLang="ja-JP" sz="2400" b="0" i="1" smtClean="0">
                          <a:latin typeface="Cambria Math" panose="02040503050406030204" pitchFamily="18" charset="0"/>
                        </a:rPr>
                        <m:t>∝</m:t>
                      </m:r>
                      <m:sSup>
                        <m:sSupPr>
                          <m:ctrlPr>
                            <a:rPr lang="en-US" altLang="ja-JP" sz="2400" i="1">
                              <a:latin typeface="Cambria Math" panose="02040503050406030204" pitchFamily="18" charset="0"/>
                            </a:rPr>
                          </m:ctrlPr>
                        </m:sSupPr>
                        <m:e>
                          <m:d>
                            <m:dPr>
                              <m:begChr m:val="|"/>
                              <m:endChr m:val="|"/>
                              <m:ctrlPr>
                                <a:rPr lang="en-US" altLang="ja-JP" sz="2400" i="1">
                                  <a:latin typeface="Cambria Math" panose="02040503050406030204" pitchFamily="18" charset="0"/>
                                </a:rPr>
                              </m:ctrlPr>
                            </m:dPr>
                            <m:e>
                              <m:sSubSup>
                                <m:sSubSupPr>
                                  <m:ctrlPr>
                                    <a:rPr lang="en-US" altLang="ja-JP" sz="2400" i="1">
                                      <a:latin typeface="Cambria Math" panose="02040503050406030204" pitchFamily="18" charset="0"/>
                                    </a:rPr>
                                  </m:ctrlPr>
                                </m:sSubSupPr>
                                <m:e>
                                  <m:r>
                                    <a:rPr lang="en-US" altLang="ja-JP" sz="2400" i="1">
                                      <a:latin typeface="Cambria Math" panose="02040503050406030204" pitchFamily="18" charset="0"/>
                                    </a:rPr>
                                    <m:t>𝐶</m:t>
                                  </m:r>
                                </m:e>
                                <m:sub>
                                  <m:r>
                                    <a:rPr lang="en-US" altLang="ja-JP" sz="2400" i="1">
                                      <a:latin typeface="Cambria Math" panose="02040503050406030204" pitchFamily="18" charset="0"/>
                                    </a:rPr>
                                    <m:t>𝑅𝑅</m:t>
                                  </m:r>
                                </m:sub>
                                <m:sup>
                                  <m:r>
                                    <a:rPr lang="en-US" altLang="ja-JP" sz="2400" i="1">
                                      <a:latin typeface="Cambria Math" panose="02040503050406030204" pitchFamily="18" charset="0"/>
                                    </a:rPr>
                                    <m:t>𝑆</m:t>
                                  </m:r>
                                </m:sup>
                              </m:sSubSup>
                            </m:e>
                          </m:d>
                        </m:e>
                        <m:sup>
                          <m:r>
                            <a:rPr lang="en-US" altLang="ja-JP" sz="2400" i="1">
                              <a:latin typeface="Cambria Math" panose="02040503050406030204" pitchFamily="18" charset="0"/>
                            </a:rPr>
                            <m:t>2</m:t>
                          </m:r>
                        </m:sup>
                      </m:sSup>
                      <m:r>
                        <a:rPr lang="en-US" altLang="ja-JP" sz="2400" i="1">
                          <a:latin typeface="Cambria Math" panose="02040503050406030204" pitchFamily="18" charset="0"/>
                        </a:rPr>
                        <m:t>+</m:t>
                      </m:r>
                      <m:sSup>
                        <m:sSupPr>
                          <m:ctrlPr>
                            <a:rPr lang="en-US" altLang="ja-JP" sz="2400" i="1">
                              <a:latin typeface="Cambria Math" panose="02040503050406030204" pitchFamily="18" charset="0"/>
                            </a:rPr>
                          </m:ctrlPr>
                        </m:sSupPr>
                        <m:e>
                          <m:d>
                            <m:dPr>
                              <m:begChr m:val="|"/>
                              <m:endChr m:val="|"/>
                              <m:ctrlPr>
                                <a:rPr lang="en-US" altLang="ja-JP" sz="2400" i="1">
                                  <a:latin typeface="Cambria Math" panose="02040503050406030204" pitchFamily="18" charset="0"/>
                                </a:rPr>
                              </m:ctrlPr>
                            </m:dPr>
                            <m:e>
                              <m:sSubSup>
                                <m:sSubSupPr>
                                  <m:ctrlPr>
                                    <a:rPr lang="en-US" altLang="ja-JP" sz="2400" i="1">
                                      <a:latin typeface="Cambria Math" panose="02040503050406030204" pitchFamily="18" charset="0"/>
                                    </a:rPr>
                                  </m:ctrlPr>
                                </m:sSubSupPr>
                                <m:e>
                                  <m:r>
                                    <a:rPr lang="en-US" altLang="ja-JP" sz="2400" i="1">
                                      <a:latin typeface="Cambria Math" panose="02040503050406030204" pitchFamily="18" charset="0"/>
                                    </a:rPr>
                                    <m:t>𝐶</m:t>
                                  </m:r>
                                </m:e>
                                <m:sub>
                                  <m:r>
                                    <a:rPr lang="en-US" altLang="ja-JP" sz="2400" b="0" i="1" smtClean="0">
                                      <a:latin typeface="Cambria Math" panose="02040503050406030204" pitchFamily="18" charset="0"/>
                                    </a:rPr>
                                    <m:t>𝐿𝐿</m:t>
                                  </m:r>
                                </m:sub>
                                <m:sup>
                                  <m:r>
                                    <a:rPr lang="en-US" altLang="ja-JP" sz="2400" i="1">
                                      <a:latin typeface="Cambria Math" panose="02040503050406030204" pitchFamily="18" charset="0"/>
                                    </a:rPr>
                                    <m:t>𝑆</m:t>
                                  </m:r>
                                </m:sup>
                              </m:sSubSup>
                            </m:e>
                          </m:d>
                        </m:e>
                        <m:sup>
                          <m:r>
                            <a:rPr lang="en-US" altLang="ja-JP" sz="2400" i="1">
                              <a:latin typeface="Cambria Math" panose="02040503050406030204" pitchFamily="18" charset="0"/>
                            </a:rPr>
                            <m:t>2</m:t>
                          </m:r>
                        </m:sup>
                      </m:sSup>
                      <m:r>
                        <a:rPr lang="en-US" altLang="ja-JP" sz="2400" i="1">
                          <a:latin typeface="Cambria Math" panose="02040503050406030204" pitchFamily="18" charset="0"/>
                        </a:rPr>
                        <m:t>+</m:t>
                      </m:r>
                      <m:sSup>
                        <m:sSupPr>
                          <m:ctrlPr>
                            <a:rPr kumimoji="1" lang="en-US" altLang="ja-JP" sz="2400" b="0" i="1" smtClean="0">
                              <a:latin typeface="Cambria Math" panose="02040503050406030204" pitchFamily="18" charset="0"/>
                            </a:rPr>
                          </m:ctrlPr>
                        </m:sSupPr>
                        <m:e>
                          <m:d>
                            <m:dPr>
                              <m:begChr m:val="|"/>
                              <m:endChr m:val="|"/>
                              <m:ctrlPr>
                                <a:rPr kumimoji="1" lang="en-US" altLang="ja-JP" sz="2400" b="0" i="1" smtClean="0">
                                  <a:latin typeface="Cambria Math" panose="02040503050406030204" pitchFamily="18" charset="0"/>
                                </a:rPr>
                              </m:ctrlPr>
                            </m:dPr>
                            <m:e>
                              <m:sSubSup>
                                <m:sSubSupPr>
                                  <m:ctrlPr>
                                    <a:rPr kumimoji="1" lang="en-US" altLang="ja-JP" sz="2400" b="0" i="1" smtClean="0">
                                      <a:latin typeface="Cambria Math" panose="02040503050406030204" pitchFamily="18" charset="0"/>
                                    </a:rPr>
                                  </m:ctrlPr>
                                </m:sSubSupPr>
                                <m:e>
                                  <m:r>
                                    <a:rPr kumimoji="1" lang="en-US" altLang="ja-JP" sz="2400" b="0" i="1" smtClean="0">
                                      <a:latin typeface="Cambria Math" panose="02040503050406030204" pitchFamily="18" charset="0"/>
                                    </a:rPr>
                                    <m:t>𝐶</m:t>
                                  </m:r>
                                </m:e>
                                <m:sub>
                                  <m:r>
                                    <a:rPr kumimoji="1" lang="en-US" altLang="ja-JP" sz="2400" b="0" i="1" smtClean="0">
                                      <a:latin typeface="Cambria Math" panose="02040503050406030204" pitchFamily="18" charset="0"/>
                                    </a:rPr>
                                    <m:t>𝑅𝑅</m:t>
                                  </m:r>
                                </m:sub>
                                <m:sup>
                                  <m:r>
                                    <a:rPr kumimoji="1" lang="en-US" altLang="ja-JP" sz="2400" b="0" i="1" smtClean="0">
                                      <a:latin typeface="Cambria Math" panose="02040503050406030204" pitchFamily="18" charset="0"/>
                                    </a:rPr>
                                    <m:t>𝑉</m:t>
                                  </m:r>
                                </m:sup>
                              </m:sSubSup>
                            </m:e>
                          </m:d>
                        </m:e>
                        <m:sup>
                          <m:r>
                            <a:rPr kumimoji="1" lang="en-US" altLang="ja-JP" sz="2400" b="0" i="1" smtClean="0">
                              <a:latin typeface="Cambria Math" panose="02040503050406030204" pitchFamily="18" charset="0"/>
                            </a:rPr>
                            <m:t>2</m:t>
                          </m:r>
                        </m:sup>
                      </m:sSup>
                      <m:r>
                        <a:rPr kumimoji="1" lang="en-US" altLang="ja-JP" sz="2400" b="0" i="1" smtClean="0">
                          <a:latin typeface="Cambria Math" panose="02040503050406030204" pitchFamily="18" charset="0"/>
                        </a:rPr>
                        <m:t>+</m:t>
                      </m:r>
                      <m:sSup>
                        <m:sSupPr>
                          <m:ctrlPr>
                            <a:rPr lang="en-US" altLang="ja-JP" sz="2400" i="1">
                              <a:latin typeface="Cambria Math" panose="02040503050406030204" pitchFamily="18" charset="0"/>
                            </a:rPr>
                          </m:ctrlPr>
                        </m:sSupPr>
                        <m:e>
                          <m:d>
                            <m:dPr>
                              <m:begChr m:val="|"/>
                              <m:endChr m:val="|"/>
                              <m:ctrlPr>
                                <a:rPr lang="en-US" altLang="ja-JP" sz="2400" i="1">
                                  <a:latin typeface="Cambria Math" panose="02040503050406030204" pitchFamily="18" charset="0"/>
                                </a:rPr>
                              </m:ctrlPr>
                            </m:dPr>
                            <m:e>
                              <m:sSubSup>
                                <m:sSubSupPr>
                                  <m:ctrlPr>
                                    <a:rPr lang="en-US" altLang="ja-JP" sz="2400" b="0" i="1" smtClean="0">
                                      <a:latin typeface="Cambria Math" panose="02040503050406030204" pitchFamily="18" charset="0"/>
                                    </a:rPr>
                                  </m:ctrlPr>
                                </m:sSubSupPr>
                                <m:e>
                                  <m:r>
                                    <a:rPr lang="en-US" altLang="ja-JP" sz="2400" i="1" smtClean="0">
                                      <a:latin typeface="Cambria Math" panose="02040503050406030204" pitchFamily="18" charset="0"/>
                                    </a:rPr>
                                    <m:t>𝐶</m:t>
                                  </m:r>
                                </m:e>
                                <m:sub>
                                  <m:r>
                                    <a:rPr lang="en-US" altLang="ja-JP" sz="2400" b="0" i="1" smtClean="0">
                                      <a:latin typeface="Cambria Math" panose="02040503050406030204" pitchFamily="18" charset="0"/>
                                    </a:rPr>
                                    <m:t>𝐿𝐿</m:t>
                                  </m:r>
                                </m:sub>
                                <m:sup>
                                  <m:r>
                                    <a:rPr lang="en-US" altLang="ja-JP" sz="2400" b="0" i="1" smtClean="0">
                                      <a:latin typeface="Cambria Math" panose="02040503050406030204" pitchFamily="18" charset="0"/>
                                    </a:rPr>
                                    <m:t>𝑉</m:t>
                                  </m:r>
                                </m:sup>
                              </m:sSubSup>
                            </m:e>
                          </m:d>
                        </m:e>
                        <m:sup>
                          <m:r>
                            <a:rPr lang="en-US" altLang="ja-JP" sz="2400" i="1">
                              <a:latin typeface="Cambria Math" panose="02040503050406030204" pitchFamily="18" charset="0"/>
                            </a:rPr>
                            <m:t>2</m:t>
                          </m:r>
                        </m:sup>
                      </m:sSup>
                      <m:r>
                        <a:rPr lang="en-US" altLang="ja-JP" sz="2400" b="0" i="1" smtClean="0">
                          <a:latin typeface="Cambria Math" panose="02040503050406030204" pitchFamily="18" charset="0"/>
                        </a:rPr>
                        <m:t>+8</m:t>
                      </m:r>
                      <m:sSup>
                        <m:sSupPr>
                          <m:ctrlPr>
                            <a:rPr lang="en-US" altLang="ja-JP" sz="2400" b="0" i="1" smtClean="0">
                              <a:latin typeface="Cambria Math" panose="02040503050406030204" pitchFamily="18" charset="0"/>
                            </a:rPr>
                          </m:ctrlPr>
                        </m:sSupPr>
                        <m:e>
                          <m:d>
                            <m:dPr>
                              <m:begChr m:val="|"/>
                              <m:endChr m:val="|"/>
                              <m:ctrlPr>
                                <a:rPr lang="en-US" altLang="ja-JP" sz="2400" b="0" i="1" smtClean="0">
                                  <a:latin typeface="Cambria Math" panose="02040503050406030204" pitchFamily="18" charset="0"/>
                                </a:rPr>
                              </m:ctrlPr>
                            </m:dPr>
                            <m:e>
                              <m:sSubSup>
                                <m:sSubSupPr>
                                  <m:ctrlPr>
                                    <a:rPr lang="en-US" altLang="ja-JP" sz="2400" b="0" i="1" smtClean="0">
                                      <a:latin typeface="Cambria Math" panose="02040503050406030204" pitchFamily="18" charset="0"/>
                                    </a:rPr>
                                  </m:ctrlPr>
                                </m:sSubSupPr>
                                <m:e>
                                  <m:r>
                                    <a:rPr lang="en-US" altLang="ja-JP" sz="2400" b="0" i="1" smtClean="0">
                                      <a:latin typeface="Cambria Math" panose="02040503050406030204" pitchFamily="18" charset="0"/>
                                    </a:rPr>
                                    <m:t>𝐶</m:t>
                                  </m:r>
                                </m:e>
                                <m:sub>
                                  <m:r>
                                    <a:rPr lang="en-US" altLang="ja-JP" sz="2400" b="0" i="1" smtClean="0">
                                      <a:latin typeface="Cambria Math" panose="02040503050406030204" pitchFamily="18" charset="0"/>
                                    </a:rPr>
                                    <m:t>𝑅𝐿</m:t>
                                  </m:r>
                                </m:sub>
                                <m:sup>
                                  <m:r>
                                    <a:rPr lang="en-US" altLang="ja-JP" sz="2400" b="0" i="1" smtClean="0">
                                      <a:latin typeface="Cambria Math" panose="02040503050406030204" pitchFamily="18" charset="0"/>
                                    </a:rPr>
                                    <m:t>𝑉</m:t>
                                  </m:r>
                                </m:sup>
                              </m:sSubSup>
                            </m:e>
                          </m:d>
                        </m:e>
                        <m:sup>
                          <m:r>
                            <a:rPr lang="en-US" altLang="ja-JP" sz="2400" b="0" i="1" smtClean="0">
                              <a:latin typeface="Cambria Math" panose="02040503050406030204" pitchFamily="18" charset="0"/>
                            </a:rPr>
                            <m:t>2</m:t>
                          </m:r>
                        </m:sup>
                      </m:sSup>
                      <m:r>
                        <a:rPr lang="en-US" altLang="ja-JP" sz="2400" b="0" i="1" smtClean="0">
                          <a:latin typeface="Cambria Math" panose="02040503050406030204" pitchFamily="18" charset="0"/>
                        </a:rPr>
                        <m:t>+8</m:t>
                      </m:r>
                      <m:sSup>
                        <m:sSupPr>
                          <m:ctrlPr>
                            <a:rPr lang="en-US" altLang="ja-JP" sz="2400" b="0" i="1" smtClean="0">
                              <a:latin typeface="Cambria Math" panose="02040503050406030204" pitchFamily="18" charset="0"/>
                            </a:rPr>
                          </m:ctrlPr>
                        </m:sSupPr>
                        <m:e>
                          <m:d>
                            <m:dPr>
                              <m:begChr m:val="|"/>
                              <m:endChr m:val="|"/>
                              <m:ctrlPr>
                                <a:rPr lang="en-US" altLang="ja-JP" sz="2400" b="0" i="1" smtClean="0">
                                  <a:latin typeface="Cambria Math" panose="02040503050406030204" pitchFamily="18" charset="0"/>
                                </a:rPr>
                              </m:ctrlPr>
                            </m:dPr>
                            <m:e>
                              <m:sSubSup>
                                <m:sSubSupPr>
                                  <m:ctrlPr>
                                    <a:rPr lang="en-US" altLang="ja-JP" sz="2400" b="0" i="1" smtClean="0">
                                      <a:latin typeface="Cambria Math" panose="02040503050406030204" pitchFamily="18" charset="0"/>
                                    </a:rPr>
                                  </m:ctrlPr>
                                </m:sSubSupPr>
                                <m:e>
                                  <m:r>
                                    <a:rPr lang="en-US" altLang="ja-JP" sz="2400" b="0" i="1" smtClean="0">
                                      <a:latin typeface="Cambria Math" panose="02040503050406030204" pitchFamily="18" charset="0"/>
                                    </a:rPr>
                                    <m:t>𝐶</m:t>
                                  </m:r>
                                </m:e>
                                <m:sub>
                                  <m:r>
                                    <a:rPr lang="en-US" altLang="ja-JP" sz="2400" b="0" i="1" smtClean="0">
                                      <a:latin typeface="Cambria Math" panose="02040503050406030204" pitchFamily="18" charset="0"/>
                                    </a:rPr>
                                    <m:t>𝐿𝑅</m:t>
                                  </m:r>
                                </m:sub>
                                <m:sup>
                                  <m:r>
                                    <a:rPr lang="en-US" altLang="ja-JP" sz="2400" b="0" i="1" smtClean="0">
                                      <a:latin typeface="Cambria Math" panose="02040503050406030204" pitchFamily="18" charset="0"/>
                                    </a:rPr>
                                    <m:t>𝑉</m:t>
                                  </m:r>
                                </m:sup>
                              </m:sSubSup>
                            </m:e>
                          </m:d>
                        </m:e>
                        <m:sup>
                          <m:r>
                            <a:rPr lang="en-US" altLang="ja-JP" sz="2400" b="0" i="1" smtClean="0">
                              <a:latin typeface="Cambria Math" panose="02040503050406030204" pitchFamily="18" charset="0"/>
                            </a:rPr>
                            <m:t>2</m:t>
                          </m:r>
                        </m:sup>
                      </m:sSup>
                    </m:oMath>
                  </m:oMathPara>
                </a14:m>
                <a:endParaRPr kumimoji="1" lang="ja-JP" altLang="en-US" sz="2400" dirty="0"/>
              </a:p>
            </p:txBody>
          </p:sp>
        </mc:Choice>
        <mc:Fallback xmlns="">
          <p:sp>
            <p:nvSpPr>
              <p:cNvPr id="50" name="テキスト ボックス 49"/>
              <p:cNvSpPr txBox="1">
                <a:spLocks noRot="1" noChangeAspect="1" noMove="1" noResize="1" noEditPoints="1" noAdjustHandles="1" noChangeArrowheads="1" noChangeShapeType="1" noTextEdit="1"/>
              </p:cNvSpPr>
              <p:nvPr/>
            </p:nvSpPr>
            <p:spPr>
              <a:xfrm>
                <a:off x="457419" y="6229504"/>
                <a:ext cx="8249181" cy="498470"/>
              </a:xfrm>
              <a:prstGeom prst="rect">
                <a:avLst/>
              </a:prstGeom>
              <a:blipFill>
                <a:blip r:embed="rId17"/>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7" name="テキスト ボックス 56"/>
              <p:cNvSpPr txBox="1"/>
              <p:nvPr/>
            </p:nvSpPr>
            <p:spPr>
              <a:xfrm>
                <a:off x="6278588" y="5262089"/>
                <a:ext cx="2446247" cy="3122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ja-JP" sz="2000" b="0" i="1" smtClean="0">
                              <a:latin typeface="Cambria Math" panose="02040503050406030204" pitchFamily="18" charset="0"/>
                            </a:rPr>
                          </m:ctrlPr>
                        </m:sSubSupPr>
                        <m:e>
                          <m:r>
                            <a:rPr kumimoji="1" lang="en-US" altLang="ja-JP" sz="2000" b="0" i="1" smtClean="0">
                              <a:latin typeface="Cambria Math" panose="02040503050406030204" pitchFamily="18" charset="0"/>
                            </a:rPr>
                            <m:t>𝐶</m:t>
                          </m:r>
                        </m:e>
                        <m:sub>
                          <m:r>
                            <a:rPr kumimoji="1" lang="en-US" altLang="ja-JP" sz="2000" b="0" i="1" smtClean="0">
                              <a:latin typeface="Cambria Math" panose="02040503050406030204" pitchFamily="18" charset="0"/>
                            </a:rPr>
                            <m:t>𝑋𝑌</m:t>
                          </m:r>
                        </m:sub>
                        <m:sup>
                          <m:r>
                            <a:rPr kumimoji="1" lang="en-US" altLang="ja-JP" sz="2000" b="0" i="1" smtClean="0">
                              <a:latin typeface="Cambria Math" panose="02040503050406030204" pitchFamily="18" charset="0"/>
                            </a:rPr>
                            <m:t>𝑍</m:t>
                          </m:r>
                        </m:sup>
                      </m:sSubSup>
                      <m:d>
                        <m:dPr>
                          <m:ctrlPr>
                            <a:rPr kumimoji="1" lang="en-US" altLang="ja-JP" sz="2000" b="0" i="1" smtClean="0">
                              <a:latin typeface="Cambria Math" panose="02040503050406030204" pitchFamily="18" charset="0"/>
                            </a:rPr>
                          </m:ctrlPr>
                        </m:dPr>
                        <m:e>
                          <m:bar>
                            <m:barPr>
                              <m:pos m:val="top"/>
                              <m:ctrlPr>
                                <a:rPr kumimoji="1" lang="en-US" altLang="ja-JP" sz="2000" b="0" i="1" smtClean="0">
                                  <a:latin typeface="Cambria Math" panose="02040503050406030204" pitchFamily="18" charset="0"/>
                                </a:rPr>
                              </m:ctrlPr>
                            </m:barPr>
                            <m:e>
                              <m:r>
                                <a:rPr kumimoji="1" lang="en-US" altLang="ja-JP" sz="2000" b="0" i="1" smtClean="0">
                                  <a:latin typeface="Cambria Math" panose="02040503050406030204" pitchFamily="18" charset="0"/>
                                </a:rPr>
                                <m:t>𝑒</m:t>
                              </m:r>
                            </m:e>
                          </m:bar>
                          <m:sSub>
                            <m:sSubPr>
                              <m:ctrlPr>
                                <a:rPr kumimoji="1" lang="en-US" altLang="ja-JP" sz="2000" b="0" i="1" smtClean="0">
                                  <a:latin typeface="Cambria Math" panose="02040503050406030204" pitchFamily="18" charset="0"/>
                                </a:rPr>
                              </m:ctrlPr>
                            </m:sSubPr>
                            <m:e>
                              <m:r>
                                <m:rPr>
                                  <m:sty m:val="p"/>
                                </m:rPr>
                                <a:rPr kumimoji="1" lang="en-US" altLang="ja-JP" sz="2000" b="0" i="0" smtClean="0">
                                  <a:latin typeface="Cambria Math" panose="02040503050406030204" pitchFamily="18" charset="0"/>
                                </a:rPr>
                                <m:t>Γ</m:t>
                              </m:r>
                            </m:e>
                            <m:sub>
                              <m:r>
                                <a:rPr kumimoji="1" lang="en-US" altLang="ja-JP" sz="2000" b="0" i="1" smtClean="0">
                                  <a:latin typeface="Cambria Math" panose="02040503050406030204" pitchFamily="18" charset="0"/>
                                </a:rPr>
                                <m:t>𝑍</m:t>
                              </m:r>
                            </m:sub>
                          </m:sSub>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𝑃</m:t>
                              </m:r>
                            </m:e>
                            <m:sub>
                              <m:r>
                                <a:rPr kumimoji="1" lang="en-US" altLang="ja-JP" sz="2000" b="0" i="1" smtClean="0">
                                  <a:latin typeface="Cambria Math" panose="02040503050406030204" pitchFamily="18" charset="0"/>
                                </a:rPr>
                                <m:t>𝑋</m:t>
                              </m:r>
                            </m:sub>
                          </m:sSub>
                          <m:r>
                            <a:rPr kumimoji="1" lang="en-US" altLang="ja-JP" sz="2000" b="0" i="1" smtClean="0">
                              <a:latin typeface="Cambria Math" panose="02040503050406030204" pitchFamily="18" charset="0"/>
                            </a:rPr>
                            <m:t>𝜇</m:t>
                          </m:r>
                        </m:e>
                      </m:d>
                      <m:d>
                        <m:dPr>
                          <m:ctrlPr>
                            <a:rPr kumimoji="1" lang="en-US" altLang="ja-JP" sz="2000" b="0" i="1" smtClean="0">
                              <a:latin typeface="Cambria Math" panose="02040503050406030204" pitchFamily="18" charset="0"/>
                            </a:rPr>
                          </m:ctrlPr>
                        </m:dPr>
                        <m:e>
                          <m:bar>
                            <m:barPr>
                              <m:pos m:val="top"/>
                              <m:ctrlPr>
                                <a:rPr kumimoji="1" lang="en-US" altLang="ja-JP" sz="2000" b="0" i="1" smtClean="0">
                                  <a:latin typeface="Cambria Math" panose="02040503050406030204" pitchFamily="18" charset="0"/>
                                </a:rPr>
                              </m:ctrlPr>
                            </m:barPr>
                            <m:e>
                              <m:r>
                                <a:rPr kumimoji="1" lang="en-US" altLang="ja-JP" sz="2000" b="0" i="1" smtClean="0">
                                  <a:latin typeface="Cambria Math" panose="02040503050406030204" pitchFamily="18" charset="0"/>
                                </a:rPr>
                                <m:t>𝑒</m:t>
                              </m:r>
                            </m:e>
                          </m:bar>
                          <m:sSub>
                            <m:sSubPr>
                              <m:ctrlPr>
                                <a:rPr kumimoji="1" lang="en-US" altLang="ja-JP" sz="2000" b="0" i="1" smtClean="0">
                                  <a:latin typeface="Cambria Math" panose="02040503050406030204" pitchFamily="18" charset="0"/>
                                </a:rPr>
                              </m:ctrlPr>
                            </m:sSubPr>
                            <m:e>
                              <m:r>
                                <m:rPr>
                                  <m:sty m:val="p"/>
                                </m:rPr>
                                <a:rPr kumimoji="1" lang="en-US" altLang="ja-JP" sz="2000" b="0" i="0" smtClean="0">
                                  <a:latin typeface="Cambria Math" panose="02040503050406030204" pitchFamily="18" charset="0"/>
                                </a:rPr>
                                <m:t>Γ</m:t>
                              </m:r>
                            </m:e>
                            <m:sub>
                              <m:r>
                                <a:rPr kumimoji="1" lang="en-US" altLang="ja-JP" sz="2000" b="0" i="1" smtClean="0">
                                  <a:latin typeface="Cambria Math" panose="02040503050406030204" pitchFamily="18" charset="0"/>
                                </a:rPr>
                                <m:t>𝑍</m:t>
                              </m:r>
                            </m:sub>
                          </m:sSub>
                          <m:sSub>
                            <m:sSubPr>
                              <m:ctrlPr>
                                <a:rPr kumimoji="1" lang="en-US" altLang="ja-JP" sz="2000" b="0" i="1" smtClean="0">
                                  <a:latin typeface="Cambria Math" panose="02040503050406030204" pitchFamily="18" charset="0"/>
                                </a:rPr>
                              </m:ctrlPr>
                            </m:sSubPr>
                            <m:e>
                              <m:r>
                                <a:rPr kumimoji="1" lang="en-US" altLang="ja-JP" sz="2000" b="0" i="1" smtClean="0">
                                  <a:latin typeface="Cambria Math" panose="02040503050406030204" pitchFamily="18" charset="0"/>
                                </a:rPr>
                                <m:t>𝑃</m:t>
                              </m:r>
                            </m:e>
                            <m:sub>
                              <m:r>
                                <a:rPr kumimoji="1" lang="en-US" altLang="ja-JP" sz="2000" b="0" i="1" smtClean="0">
                                  <a:latin typeface="Cambria Math" panose="02040503050406030204" pitchFamily="18" charset="0"/>
                                </a:rPr>
                                <m:t>𝑌</m:t>
                              </m:r>
                            </m:sub>
                          </m:sSub>
                          <m:r>
                            <a:rPr kumimoji="1" lang="en-US" altLang="ja-JP" sz="2000" b="0" i="1" smtClean="0">
                              <a:latin typeface="Cambria Math" panose="02040503050406030204" pitchFamily="18" charset="0"/>
                            </a:rPr>
                            <m:t>𝑒</m:t>
                          </m:r>
                        </m:e>
                      </m:d>
                    </m:oMath>
                  </m:oMathPara>
                </a14:m>
                <a:endParaRPr kumimoji="1" lang="ja-JP" altLang="en-US" sz="2000" dirty="0"/>
              </a:p>
            </p:txBody>
          </p:sp>
        </mc:Choice>
        <mc:Fallback xmlns="">
          <p:sp>
            <p:nvSpPr>
              <p:cNvPr id="57" name="テキスト ボックス 56"/>
              <p:cNvSpPr txBox="1">
                <a:spLocks noRot="1" noChangeAspect="1" noMove="1" noResize="1" noEditPoints="1" noAdjustHandles="1" noChangeArrowheads="1" noChangeShapeType="1" noTextEdit="1"/>
              </p:cNvSpPr>
              <p:nvPr/>
            </p:nvSpPr>
            <p:spPr>
              <a:xfrm>
                <a:off x="6278588" y="5262089"/>
                <a:ext cx="2446247" cy="312265"/>
              </a:xfrm>
              <a:prstGeom prst="rect">
                <a:avLst/>
              </a:prstGeom>
              <a:blipFill>
                <a:blip r:embed="rId18"/>
                <a:stretch>
                  <a:fillRect l="-1746" b="-25490"/>
                </a:stretch>
              </a:blipFill>
            </p:spPr>
            <p:txBody>
              <a:bodyPr/>
              <a:lstStyle/>
              <a:p>
                <a:r>
                  <a:rPr lang="ja-JP" altLang="en-US">
                    <a:noFill/>
                  </a:rPr>
                  <a:t> </a:t>
                </a:r>
              </a:p>
            </p:txBody>
          </p:sp>
        </mc:Fallback>
      </mc:AlternateContent>
      <p:sp>
        <p:nvSpPr>
          <p:cNvPr id="58" name="角丸四角形吹き出し 57"/>
          <p:cNvSpPr/>
          <p:nvPr/>
        </p:nvSpPr>
        <p:spPr>
          <a:xfrm>
            <a:off x="6116320" y="5200296"/>
            <a:ext cx="2770781" cy="504915"/>
          </a:xfrm>
          <a:custGeom>
            <a:avLst/>
            <a:gdLst>
              <a:gd name="connsiteX0" fmla="*/ 0 w 2770781"/>
              <a:gd name="connsiteY0" fmla="*/ 71628 h 429759"/>
              <a:gd name="connsiteX1" fmla="*/ 71628 w 2770781"/>
              <a:gd name="connsiteY1" fmla="*/ 0 h 429759"/>
              <a:gd name="connsiteX2" fmla="*/ 461797 w 2770781"/>
              <a:gd name="connsiteY2" fmla="*/ 0 h 429759"/>
              <a:gd name="connsiteX3" fmla="*/ 461797 w 2770781"/>
              <a:gd name="connsiteY3" fmla="*/ 0 h 429759"/>
              <a:gd name="connsiteX4" fmla="*/ 1154492 w 2770781"/>
              <a:gd name="connsiteY4" fmla="*/ 0 h 429759"/>
              <a:gd name="connsiteX5" fmla="*/ 2699153 w 2770781"/>
              <a:gd name="connsiteY5" fmla="*/ 0 h 429759"/>
              <a:gd name="connsiteX6" fmla="*/ 2770781 w 2770781"/>
              <a:gd name="connsiteY6" fmla="*/ 71628 h 429759"/>
              <a:gd name="connsiteX7" fmla="*/ 2770781 w 2770781"/>
              <a:gd name="connsiteY7" fmla="*/ 250693 h 429759"/>
              <a:gd name="connsiteX8" fmla="*/ 2770781 w 2770781"/>
              <a:gd name="connsiteY8" fmla="*/ 250693 h 429759"/>
              <a:gd name="connsiteX9" fmla="*/ 2770781 w 2770781"/>
              <a:gd name="connsiteY9" fmla="*/ 358133 h 429759"/>
              <a:gd name="connsiteX10" fmla="*/ 2770781 w 2770781"/>
              <a:gd name="connsiteY10" fmla="*/ 358131 h 429759"/>
              <a:gd name="connsiteX11" fmla="*/ 2699153 w 2770781"/>
              <a:gd name="connsiteY11" fmla="*/ 429759 h 429759"/>
              <a:gd name="connsiteX12" fmla="*/ 1154492 w 2770781"/>
              <a:gd name="connsiteY12" fmla="*/ 429759 h 429759"/>
              <a:gd name="connsiteX13" fmla="*/ 388186 w 2770781"/>
              <a:gd name="connsiteY13" fmla="*/ 504915 h 429759"/>
              <a:gd name="connsiteX14" fmla="*/ 461797 w 2770781"/>
              <a:gd name="connsiteY14" fmla="*/ 429759 h 429759"/>
              <a:gd name="connsiteX15" fmla="*/ 71628 w 2770781"/>
              <a:gd name="connsiteY15" fmla="*/ 429759 h 429759"/>
              <a:gd name="connsiteX16" fmla="*/ 0 w 2770781"/>
              <a:gd name="connsiteY16" fmla="*/ 358131 h 429759"/>
              <a:gd name="connsiteX17" fmla="*/ 0 w 2770781"/>
              <a:gd name="connsiteY17" fmla="*/ 358133 h 429759"/>
              <a:gd name="connsiteX18" fmla="*/ 0 w 2770781"/>
              <a:gd name="connsiteY18" fmla="*/ 250693 h 429759"/>
              <a:gd name="connsiteX19" fmla="*/ 0 w 2770781"/>
              <a:gd name="connsiteY19" fmla="*/ 250693 h 429759"/>
              <a:gd name="connsiteX20" fmla="*/ 0 w 2770781"/>
              <a:gd name="connsiteY20" fmla="*/ 71628 h 429759"/>
              <a:gd name="connsiteX0" fmla="*/ 0 w 2770781"/>
              <a:gd name="connsiteY0" fmla="*/ 71628 h 504915"/>
              <a:gd name="connsiteX1" fmla="*/ 71628 w 2770781"/>
              <a:gd name="connsiteY1" fmla="*/ 0 h 504915"/>
              <a:gd name="connsiteX2" fmla="*/ 461797 w 2770781"/>
              <a:gd name="connsiteY2" fmla="*/ 0 h 504915"/>
              <a:gd name="connsiteX3" fmla="*/ 461797 w 2770781"/>
              <a:gd name="connsiteY3" fmla="*/ 0 h 504915"/>
              <a:gd name="connsiteX4" fmla="*/ 1154492 w 2770781"/>
              <a:gd name="connsiteY4" fmla="*/ 0 h 504915"/>
              <a:gd name="connsiteX5" fmla="*/ 2699153 w 2770781"/>
              <a:gd name="connsiteY5" fmla="*/ 0 h 504915"/>
              <a:gd name="connsiteX6" fmla="*/ 2770781 w 2770781"/>
              <a:gd name="connsiteY6" fmla="*/ 71628 h 504915"/>
              <a:gd name="connsiteX7" fmla="*/ 2770781 w 2770781"/>
              <a:gd name="connsiteY7" fmla="*/ 250693 h 504915"/>
              <a:gd name="connsiteX8" fmla="*/ 2770781 w 2770781"/>
              <a:gd name="connsiteY8" fmla="*/ 250693 h 504915"/>
              <a:gd name="connsiteX9" fmla="*/ 2770781 w 2770781"/>
              <a:gd name="connsiteY9" fmla="*/ 358133 h 504915"/>
              <a:gd name="connsiteX10" fmla="*/ 2770781 w 2770781"/>
              <a:gd name="connsiteY10" fmla="*/ 358131 h 504915"/>
              <a:gd name="connsiteX11" fmla="*/ 2699153 w 2770781"/>
              <a:gd name="connsiteY11" fmla="*/ 429759 h 504915"/>
              <a:gd name="connsiteX12" fmla="*/ 772355 w 2770781"/>
              <a:gd name="connsiteY12" fmla="*/ 443406 h 504915"/>
              <a:gd name="connsiteX13" fmla="*/ 388186 w 2770781"/>
              <a:gd name="connsiteY13" fmla="*/ 504915 h 504915"/>
              <a:gd name="connsiteX14" fmla="*/ 461797 w 2770781"/>
              <a:gd name="connsiteY14" fmla="*/ 429759 h 504915"/>
              <a:gd name="connsiteX15" fmla="*/ 71628 w 2770781"/>
              <a:gd name="connsiteY15" fmla="*/ 429759 h 504915"/>
              <a:gd name="connsiteX16" fmla="*/ 0 w 2770781"/>
              <a:gd name="connsiteY16" fmla="*/ 358131 h 504915"/>
              <a:gd name="connsiteX17" fmla="*/ 0 w 2770781"/>
              <a:gd name="connsiteY17" fmla="*/ 358133 h 504915"/>
              <a:gd name="connsiteX18" fmla="*/ 0 w 2770781"/>
              <a:gd name="connsiteY18" fmla="*/ 250693 h 504915"/>
              <a:gd name="connsiteX19" fmla="*/ 0 w 2770781"/>
              <a:gd name="connsiteY19" fmla="*/ 250693 h 504915"/>
              <a:gd name="connsiteX20" fmla="*/ 0 w 2770781"/>
              <a:gd name="connsiteY20" fmla="*/ 71628 h 50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70781" h="504915">
                <a:moveTo>
                  <a:pt x="0" y="71628"/>
                </a:moveTo>
                <a:cubicBezTo>
                  <a:pt x="0" y="32069"/>
                  <a:pt x="32069" y="0"/>
                  <a:pt x="71628" y="0"/>
                </a:cubicBezTo>
                <a:lnTo>
                  <a:pt x="461797" y="0"/>
                </a:lnTo>
                <a:lnTo>
                  <a:pt x="461797" y="0"/>
                </a:lnTo>
                <a:lnTo>
                  <a:pt x="1154492" y="0"/>
                </a:lnTo>
                <a:lnTo>
                  <a:pt x="2699153" y="0"/>
                </a:lnTo>
                <a:cubicBezTo>
                  <a:pt x="2738712" y="0"/>
                  <a:pt x="2770781" y="32069"/>
                  <a:pt x="2770781" y="71628"/>
                </a:cubicBezTo>
                <a:lnTo>
                  <a:pt x="2770781" y="250693"/>
                </a:lnTo>
                <a:lnTo>
                  <a:pt x="2770781" y="250693"/>
                </a:lnTo>
                <a:lnTo>
                  <a:pt x="2770781" y="358133"/>
                </a:lnTo>
                <a:lnTo>
                  <a:pt x="2770781" y="358131"/>
                </a:lnTo>
                <a:cubicBezTo>
                  <a:pt x="2770781" y="397690"/>
                  <a:pt x="2738712" y="429759"/>
                  <a:pt x="2699153" y="429759"/>
                </a:cubicBezTo>
                <a:lnTo>
                  <a:pt x="772355" y="443406"/>
                </a:lnTo>
                <a:lnTo>
                  <a:pt x="388186" y="504915"/>
                </a:lnTo>
                <a:lnTo>
                  <a:pt x="461797" y="429759"/>
                </a:lnTo>
                <a:lnTo>
                  <a:pt x="71628" y="429759"/>
                </a:lnTo>
                <a:cubicBezTo>
                  <a:pt x="32069" y="429759"/>
                  <a:pt x="0" y="397690"/>
                  <a:pt x="0" y="358131"/>
                </a:cubicBezTo>
                <a:lnTo>
                  <a:pt x="0" y="358133"/>
                </a:lnTo>
                <a:lnTo>
                  <a:pt x="0" y="250693"/>
                </a:lnTo>
                <a:lnTo>
                  <a:pt x="0" y="250693"/>
                </a:lnTo>
                <a:lnTo>
                  <a:pt x="0" y="71628"/>
                </a:lnTo>
                <a:close/>
              </a:path>
            </a:pathLst>
          </a:cu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253542772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270473" y="369332"/>
            <a:ext cx="6603091" cy="584775"/>
          </a:xfrm>
          <a:prstGeom prst="rect">
            <a:avLst/>
          </a:prstGeom>
          <a:noFill/>
        </p:spPr>
        <p:txBody>
          <a:bodyPr wrap="none" rtlCol="0">
            <a:spAutoFit/>
          </a:bodyPr>
          <a:lstStyle/>
          <a:p>
            <a:pPr algn="ctr"/>
            <a:r>
              <a:rPr lang="en-US" altLang="ja-JP" sz="3200" b="1" dirty="0" smtClean="0"/>
              <a:t>(Rough) Estimation of decay rate</a:t>
            </a:r>
            <a:endParaRPr kumimoji="1" lang="ja-JP" altLang="en-US" sz="3200" b="1" dirty="0"/>
          </a:p>
        </p:txBody>
      </p:sp>
      <mc:AlternateContent xmlns:mc="http://schemas.openxmlformats.org/markup-compatibility/2006" xmlns:a14="http://schemas.microsoft.com/office/drawing/2010/main">
        <mc:Choice Requires="a14">
          <p:sp>
            <p:nvSpPr>
              <p:cNvPr id="3" name="テキスト ボックス 2"/>
              <p:cNvSpPr txBox="1"/>
              <p:nvPr/>
            </p:nvSpPr>
            <p:spPr>
              <a:xfrm>
                <a:off x="1747325" y="2160949"/>
                <a:ext cx="5649367" cy="541943"/>
              </a:xfrm>
              <a:prstGeom prst="rect">
                <a:avLst/>
              </a:prstGeom>
              <a:noFill/>
            </p:spPr>
            <p:txBody>
              <a:bodyPr wrap="none" lIns="0" tIns="0" rIns="0" bIns="0" rtlCol="0">
                <a:spAutoFit/>
              </a:bodyPr>
              <a:lstStyle/>
              <a:p>
                <a:pPr/>
                <a14:m>
                  <m:oMathPara xmlns:m="http://schemas.openxmlformats.org/officeDocument/2006/math">
                    <m:oMathParaPr>
                      <m:jc m:val="center"/>
                    </m:oMathParaPr>
                    <m:oMath xmlns:m="http://schemas.openxmlformats.org/officeDocument/2006/math">
                      <m:sSub>
                        <m:sSubPr>
                          <m:ctrlPr>
                            <a:rPr kumimoji="1" lang="en-US" altLang="ja-JP" sz="3200" b="0" i="1" smtClean="0">
                              <a:latin typeface="Cambria Math" panose="02040503050406030204" pitchFamily="18" charset="0"/>
                              <a:ea typeface="Cambria Math" panose="02040503050406030204" pitchFamily="18" charset="0"/>
                            </a:rPr>
                          </m:ctrlPr>
                        </m:sSubPr>
                        <m:e>
                          <m:r>
                            <m:rPr>
                              <m:sty m:val="p"/>
                            </m:rPr>
                            <a:rPr kumimoji="1" lang="el-GR" altLang="ja-JP" sz="3200" i="1" smtClean="0">
                              <a:latin typeface="Cambria Math" panose="02040503050406030204" pitchFamily="18" charset="0"/>
                              <a:ea typeface="Cambria Math" panose="02040503050406030204" pitchFamily="18" charset="0"/>
                            </a:rPr>
                            <m:t>Γ</m:t>
                          </m:r>
                        </m:e>
                        <m:sub>
                          <m:sSup>
                            <m:sSupPr>
                              <m:ctrlPr>
                                <a:rPr kumimoji="1" lang="en-US" altLang="ja-JP" sz="3200" b="0" i="1" smtClean="0">
                                  <a:latin typeface="Cambria Math" panose="02040503050406030204" pitchFamily="18" charset="0"/>
                                  <a:ea typeface="Cambria Math" panose="02040503050406030204" pitchFamily="18" charset="0"/>
                                </a:rPr>
                              </m:ctrlPr>
                            </m:sSupPr>
                            <m:e>
                              <m:r>
                                <a:rPr kumimoji="1" lang="en-US" altLang="ja-JP" sz="3200" b="0" i="1" smtClean="0">
                                  <a:latin typeface="Cambria Math" panose="02040503050406030204" pitchFamily="18" charset="0"/>
                                  <a:ea typeface="Cambria Math" panose="02040503050406030204" pitchFamily="18" charset="0"/>
                                </a:rPr>
                                <m:t>𝜇</m:t>
                              </m:r>
                            </m:e>
                            <m:sup>
                              <m:r>
                                <a:rPr kumimoji="1" lang="en-US" altLang="ja-JP" sz="3200" b="0" i="1" smtClean="0">
                                  <a:latin typeface="Cambria Math" panose="02040503050406030204" pitchFamily="18" charset="0"/>
                                  <a:ea typeface="Cambria Math" panose="02040503050406030204" pitchFamily="18" charset="0"/>
                                </a:rPr>
                                <m:t>−</m:t>
                              </m:r>
                            </m:sup>
                          </m:sSup>
                          <m:sSup>
                            <m:sSupPr>
                              <m:ctrlPr>
                                <a:rPr kumimoji="1" lang="en-US" altLang="ja-JP" sz="3200" b="0" i="1" smtClean="0">
                                  <a:latin typeface="Cambria Math" panose="02040503050406030204" pitchFamily="18" charset="0"/>
                                  <a:ea typeface="Cambria Math" panose="02040503050406030204" pitchFamily="18" charset="0"/>
                                </a:rPr>
                              </m:ctrlPr>
                            </m:sSupPr>
                            <m:e>
                              <m:r>
                                <a:rPr kumimoji="1" lang="en-US" altLang="ja-JP" sz="3200" b="0" i="1" smtClean="0">
                                  <a:latin typeface="Cambria Math" panose="02040503050406030204" pitchFamily="18" charset="0"/>
                                  <a:ea typeface="Cambria Math" panose="02040503050406030204" pitchFamily="18" charset="0"/>
                                </a:rPr>
                                <m:t>𝑒</m:t>
                              </m:r>
                            </m:e>
                            <m:sup>
                              <m:r>
                                <a:rPr kumimoji="1" lang="en-US" altLang="ja-JP" sz="3200" b="0" i="1" smtClean="0">
                                  <a:latin typeface="Cambria Math" panose="02040503050406030204" pitchFamily="18" charset="0"/>
                                  <a:ea typeface="Cambria Math" panose="02040503050406030204" pitchFamily="18" charset="0"/>
                                </a:rPr>
                                <m:t>−</m:t>
                              </m:r>
                            </m:sup>
                          </m:sSup>
                          <m:r>
                            <a:rPr kumimoji="1" lang="en-US" altLang="ja-JP" sz="3200" b="0" i="1" smtClean="0">
                              <a:latin typeface="Cambria Math" panose="02040503050406030204" pitchFamily="18" charset="0"/>
                              <a:ea typeface="Cambria Math" panose="02040503050406030204" pitchFamily="18" charset="0"/>
                            </a:rPr>
                            <m:t>→</m:t>
                          </m:r>
                          <m:sSup>
                            <m:sSupPr>
                              <m:ctrlPr>
                                <a:rPr kumimoji="1" lang="en-US" altLang="ja-JP" sz="3200" b="0" i="1" smtClean="0">
                                  <a:latin typeface="Cambria Math" panose="02040503050406030204" pitchFamily="18" charset="0"/>
                                  <a:ea typeface="Cambria Math" panose="02040503050406030204" pitchFamily="18" charset="0"/>
                                </a:rPr>
                              </m:ctrlPr>
                            </m:sSupPr>
                            <m:e>
                              <m:r>
                                <a:rPr kumimoji="1" lang="en-US" altLang="ja-JP" sz="3200" b="0" i="1" smtClean="0">
                                  <a:latin typeface="Cambria Math" panose="02040503050406030204" pitchFamily="18" charset="0"/>
                                  <a:ea typeface="Cambria Math" panose="02040503050406030204" pitchFamily="18" charset="0"/>
                                </a:rPr>
                                <m:t>𝑒</m:t>
                              </m:r>
                            </m:e>
                            <m:sup>
                              <m:r>
                                <a:rPr kumimoji="1" lang="en-US" altLang="ja-JP" sz="3200" b="0" i="1" smtClean="0">
                                  <a:latin typeface="Cambria Math" panose="02040503050406030204" pitchFamily="18" charset="0"/>
                                  <a:ea typeface="Cambria Math" panose="02040503050406030204" pitchFamily="18" charset="0"/>
                                </a:rPr>
                                <m:t>−</m:t>
                              </m:r>
                            </m:sup>
                          </m:sSup>
                          <m:sSup>
                            <m:sSupPr>
                              <m:ctrlPr>
                                <a:rPr kumimoji="1" lang="en-US" altLang="ja-JP" sz="3200" b="0" i="1" smtClean="0">
                                  <a:latin typeface="Cambria Math" panose="02040503050406030204" pitchFamily="18" charset="0"/>
                                  <a:ea typeface="Cambria Math" panose="02040503050406030204" pitchFamily="18" charset="0"/>
                                </a:rPr>
                              </m:ctrlPr>
                            </m:sSupPr>
                            <m:e>
                              <m:r>
                                <a:rPr kumimoji="1" lang="en-US" altLang="ja-JP" sz="3200" b="0" i="1" smtClean="0">
                                  <a:latin typeface="Cambria Math" panose="02040503050406030204" pitchFamily="18" charset="0"/>
                                  <a:ea typeface="Cambria Math" panose="02040503050406030204" pitchFamily="18" charset="0"/>
                                </a:rPr>
                                <m:t>𝑒</m:t>
                              </m:r>
                            </m:e>
                            <m:sup>
                              <m:r>
                                <a:rPr kumimoji="1" lang="en-US" altLang="ja-JP" sz="3200" b="0" i="1" smtClean="0">
                                  <a:latin typeface="Cambria Math" panose="02040503050406030204" pitchFamily="18" charset="0"/>
                                  <a:ea typeface="Cambria Math" panose="02040503050406030204" pitchFamily="18" charset="0"/>
                                </a:rPr>
                                <m:t>−</m:t>
                              </m:r>
                            </m:sup>
                          </m:sSup>
                        </m:sub>
                      </m:sSub>
                      <m:r>
                        <a:rPr kumimoji="1" lang="en-US" altLang="ja-JP" sz="3200" b="0" i="1" smtClean="0">
                          <a:latin typeface="Cambria Math" panose="02040503050406030204" pitchFamily="18" charset="0"/>
                          <a:ea typeface="Cambria Math" panose="02040503050406030204" pitchFamily="18" charset="0"/>
                        </a:rPr>
                        <m:t>= 2</m:t>
                      </m:r>
                      <m:r>
                        <a:rPr kumimoji="1" lang="en-US" altLang="ja-JP" sz="3200" b="0" i="1" smtClean="0">
                          <a:latin typeface="Cambria Math" panose="02040503050406030204" pitchFamily="18" charset="0"/>
                          <a:ea typeface="Cambria Math" panose="02040503050406030204" pitchFamily="18" charset="0"/>
                        </a:rPr>
                        <m:t>𝜎</m:t>
                      </m:r>
                      <m:sSub>
                        <m:sSubPr>
                          <m:ctrlPr>
                            <a:rPr kumimoji="1" lang="en-US" altLang="ja-JP" sz="3200" i="1" smtClean="0">
                              <a:latin typeface="Cambria Math" panose="02040503050406030204" pitchFamily="18" charset="0"/>
                              <a:ea typeface="Cambria Math" panose="02040503050406030204" pitchFamily="18" charset="0"/>
                            </a:rPr>
                          </m:ctrlPr>
                        </m:sSubPr>
                        <m:e>
                          <m:r>
                            <a:rPr kumimoji="1" lang="en-US" altLang="ja-JP" sz="3200" b="0" i="1" smtClean="0">
                              <a:latin typeface="Cambria Math" panose="02040503050406030204" pitchFamily="18" charset="0"/>
                              <a:ea typeface="Cambria Math" panose="02040503050406030204" pitchFamily="18" charset="0"/>
                            </a:rPr>
                            <m:t>𝑣</m:t>
                          </m:r>
                        </m:e>
                        <m:sub>
                          <m:r>
                            <m:rPr>
                              <m:sty m:val="p"/>
                            </m:rPr>
                            <a:rPr kumimoji="1" lang="en-US" altLang="ja-JP" sz="3200" b="0" i="0" smtClean="0">
                              <a:latin typeface="Cambria Math" panose="02040503050406030204" pitchFamily="18" charset="0"/>
                              <a:ea typeface="Cambria Math" panose="02040503050406030204" pitchFamily="18" charset="0"/>
                            </a:rPr>
                            <m:t>rel</m:t>
                          </m:r>
                        </m:sub>
                      </m:sSub>
                      <m:sSup>
                        <m:sSupPr>
                          <m:ctrlPr>
                            <a:rPr kumimoji="1" lang="en-US" altLang="ja-JP" sz="3200" i="1" smtClean="0">
                              <a:latin typeface="Cambria Math" panose="02040503050406030204" pitchFamily="18" charset="0"/>
                              <a:ea typeface="Cambria Math" panose="02040503050406030204" pitchFamily="18" charset="0"/>
                            </a:rPr>
                          </m:ctrlPr>
                        </m:sSupPr>
                        <m:e>
                          <m:d>
                            <m:dPr>
                              <m:begChr m:val="|"/>
                              <m:endChr m:val="|"/>
                              <m:ctrlPr>
                                <a:rPr lang="en-US" altLang="ja-JP" sz="3200" i="1">
                                  <a:latin typeface="Cambria Math" panose="02040503050406030204" pitchFamily="18" charset="0"/>
                                  <a:ea typeface="Cambria Math" panose="02040503050406030204" pitchFamily="18" charset="0"/>
                                </a:rPr>
                              </m:ctrlPr>
                            </m:dPr>
                            <m:e>
                              <m:sSubSup>
                                <m:sSubSupPr>
                                  <m:ctrlPr>
                                    <a:rPr lang="en-US" altLang="ja-JP" sz="3200" i="1" smtClean="0">
                                      <a:latin typeface="Cambria Math" panose="02040503050406030204" pitchFamily="18" charset="0"/>
                                      <a:ea typeface="Cambria Math" panose="02040503050406030204" pitchFamily="18" charset="0"/>
                                    </a:rPr>
                                  </m:ctrlPr>
                                </m:sSubSupPr>
                                <m:e>
                                  <m:r>
                                    <a:rPr lang="ja-JP" altLang="en-US" sz="3200" i="1">
                                      <a:latin typeface="Cambria Math" panose="02040503050406030204" pitchFamily="18" charset="0"/>
                                      <a:ea typeface="Cambria Math" panose="02040503050406030204" pitchFamily="18" charset="0"/>
                                    </a:rPr>
                                    <m:t>𝜓</m:t>
                                  </m:r>
                                </m:e>
                                <m:sub>
                                  <m:r>
                                    <a:rPr lang="en-US" altLang="ja-JP" sz="3200" i="1">
                                      <a:latin typeface="Cambria Math" panose="02040503050406030204" pitchFamily="18" charset="0"/>
                                      <a:ea typeface="Cambria Math" panose="02040503050406030204" pitchFamily="18" charset="0"/>
                                    </a:rPr>
                                    <m:t>1</m:t>
                                  </m:r>
                                  <m:r>
                                    <a:rPr lang="en-US" altLang="ja-JP" sz="3200" i="1">
                                      <a:latin typeface="Cambria Math" panose="02040503050406030204" pitchFamily="18" charset="0"/>
                                      <a:ea typeface="Cambria Math" panose="02040503050406030204" pitchFamily="18" charset="0"/>
                                    </a:rPr>
                                    <m:t>𝑆</m:t>
                                  </m:r>
                                </m:sub>
                                <m:sup>
                                  <m:r>
                                    <a:rPr lang="en-US" altLang="ja-JP" sz="3200" b="0" i="1" smtClean="0">
                                      <a:latin typeface="Cambria Math" panose="02040503050406030204" pitchFamily="18" charset="0"/>
                                      <a:ea typeface="Cambria Math" panose="02040503050406030204" pitchFamily="18" charset="0"/>
                                    </a:rPr>
                                    <m:t>𝑒</m:t>
                                  </m:r>
                                </m:sup>
                              </m:sSubSup>
                              <m:d>
                                <m:dPr>
                                  <m:ctrlPr>
                                    <a:rPr lang="en-US" altLang="ja-JP" sz="3200" i="1">
                                      <a:latin typeface="Cambria Math" panose="02040503050406030204" pitchFamily="18" charset="0"/>
                                      <a:ea typeface="Cambria Math" panose="02040503050406030204" pitchFamily="18" charset="0"/>
                                    </a:rPr>
                                  </m:ctrlPr>
                                </m:dPr>
                                <m:e>
                                  <m:r>
                                    <a:rPr lang="en-US" altLang="ja-JP" sz="3200" i="1">
                                      <a:latin typeface="Cambria Math" panose="02040503050406030204" pitchFamily="18" charset="0"/>
                                      <a:ea typeface="Cambria Math" panose="02040503050406030204" pitchFamily="18" charset="0"/>
                                    </a:rPr>
                                    <m:t>0</m:t>
                                  </m:r>
                                </m:e>
                              </m:d>
                            </m:e>
                          </m:d>
                        </m:e>
                        <m:sup>
                          <m:r>
                            <a:rPr kumimoji="1" lang="en-US" altLang="ja-JP" sz="3200" b="0" i="1" smtClean="0">
                              <a:latin typeface="Cambria Math" panose="02040503050406030204" pitchFamily="18" charset="0"/>
                              <a:ea typeface="Cambria Math" panose="02040503050406030204" pitchFamily="18" charset="0"/>
                            </a:rPr>
                            <m:t>2</m:t>
                          </m:r>
                        </m:sup>
                      </m:sSup>
                    </m:oMath>
                  </m:oMathPara>
                </a14:m>
                <a:endParaRPr kumimoji="1" lang="ja-JP" altLang="en-US" sz="2800" dirty="0"/>
              </a:p>
            </p:txBody>
          </p:sp>
        </mc:Choice>
        <mc:Fallback xmlns="">
          <p:sp>
            <p:nvSpPr>
              <p:cNvPr id="3" name="テキスト ボックス 2"/>
              <p:cNvSpPr txBox="1">
                <a:spLocks noRot="1" noChangeAspect="1" noMove="1" noResize="1" noEditPoints="1" noAdjustHandles="1" noChangeArrowheads="1" noChangeShapeType="1" noTextEdit="1"/>
              </p:cNvSpPr>
              <p:nvPr/>
            </p:nvSpPr>
            <p:spPr>
              <a:xfrm>
                <a:off x="1747325" y="2160949"/>
                <a:ext cx="5649367" cy="541943"/>
              </a:xfrm>
              <a:prstGeom prst="rect">
                <a:avLst/>
              </a:prstGeom>
              <a:blipFill>
                <a:blip r:embed="rId3"/>
                <a:stretch>
                  <a:fillRect b="-1124"/>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4" name="正方形/長方形 3"/>
              <p:cNvSpPr/>
              <p:nvPr/>
            </p:nvSpPr>
            <p:spPr>
              <a:xfrm>
                <a:off x="502903" y="3415050"/>
                <a:ext cx="3917163" cy="400110"/>
              </a:xfrm>
              <a:prstGeom prst="rect">
                <a:avLst/>
              </a:prstGeom>
            </p:spPr>
            <p:txBody>
              <a:bodyPr wrap="none">
                <a:spAutoFit/>
              </a:bodyPr>
              <a:lstStyle/>
              <a:p>
                <a14:m>
                  <m:oMath xmlns:m="http://schemas.openxmlformats.org/officeDocument/2006/math">
                    <m:r>
                      <a:rPr lang="en-US" altLang="ja-JP" sz="2000" i="1" smtClean="0">
                        <a:solidFill>
                          <a:srgbClr val="000000"/>
                        </a:solidFill>
                        <a:latin typeface="Cambria Math" panose="02040503050406030204" pitchFamily="18" charset="0"/>
                        <a:ea typeface="Cambria Math" panose="02040503050406030204" pitchFamily="18" charset="0"/>
                      </a:rPr>
                      <m:t>𝜎</m:t>
                    </m:r>
                  </m:oMath>
                </a14:m>
                <a:r>
                  <a:rPr lang="en-US" altLang="ja-JP" sz="2000" dirty="0" smtClean="0"/>
                  <a:t> : cross section of </a:t>
                </a:r>
                <a14:m>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𝜇</m:t>
                        </m:r>
                      </m:e>
                      <m:sup>
                        <m:r>
                          <a:rPr lang="en-US" altLang="ja-JP" sz="2000" b="0" i="1" smtClean="0">
                            <a:latin typeface="Cambria Math" panose="02040503050406030204" pitchFamily="18" charset="0"/>
                          </a:rPr>
                          <m:t>−</m:t>
                        </m:r>
                      </m:sup>
                    </m:sSup>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r>
                      <a:rPr lang="en-US" altLang="ja-JP" sz="2000" b="0" i="1" smtClean="0">
                        <a:latin typeface="Cambria Math" panose="02040503050406030204" pitchFamily="18" charset="0"/>
                      </a:rPr>
                      <m:t>→</m:t>
                    </m:r>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𝑒</m:t>
                        </m:r>
                      </m:e>
                      <m:sup>
                        <m:r>
                          <a:rPr lang="en-US" altLang="ja-JP" sz="2000" b="0" i="1" smtClean="0">
                            <a:latin typeface="Cambria Math" panose="02040503050406030204" pitchFamily="18" charset="0"/>
                          </a:rPr>
                          <m:t>−</m:t>
                        </m:r>
                      </m:sup>
                    </m:sSup>
                  </m:oMath>
                </a14:m>
                <a:endParaRPr lang="ja-JP" altLang="en-US" sz="2000" dirty="0"/>
              </a:p>
            </p:txBody>
          </p:sp>
        </mc:Choice>
        <mc:Fallback xmlns="">
          <p:sp>
            <p:nvSpPr>
              <p:cNvPr id="4" name="正方形/長方形 3"/>
              <p:cNvSpPr>
                <a:spLocks noRot="1" noChangeAspect="1" noMove="1" noResize="1" noEditPoints="1" noAdjustHandles="1" noChangeArrowheads="1" noChangeShapeType="1" noTextEdit="1"/>
              </p:cNvSpPr>
              <p:nvPr/>
            </p:nvSpPr>
            <p:spPr>
              <a:xfrm>
                <a:off x="502903" y="3415050"/>
                <a:ext cx="3917163" cy="400110"/>
              </a:xfrm>
              <a:prstGeom prst="rect">
                <a:avLst/>
              </a:prstGeom>
              <a:blipFill>
                <a:blip r:embed="rId4"/>
                <a:stretch>
                  <a:fillRect t="-6061"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5" name="正方形/長方形 4"/>
              <p:cNvSpPr/>
              <p:nvPr/>
            </p:nvSpPr>
            <p:spPr>
              <a:xfrm>
                <a:off x="2464716" y="5066618"/>
                <a:ext cx="6236195" cy="400110"/>
              </a:xfrm>
              <a:prstGeom prst="rect">
                <a:avLst/>
              </a:prstGeom>
            </p:spPr>
            <p:txBody>
              <a:bodyPr wrap="none">
                <a:spAutoFit/>
              </a:bodyPr>
              <a:lstStyle/>
              <a:p>
                <a:pPr algn="r"/>
                <a:r>
                  <a:rPr lang="ja-JP" altLang="en-US" sz="2000" dirty="0" smtClean="0"/>
                  <a:t>： </a:t>
                </a:r>
                <a:r>
                  <a:rPr lang="en-US" altLang="ja-JP" sz="2000" dirty="0" smtClean="0"/>
                  <a:t>wave function</a:t>
                </a:r>
                <a:r>
                  <a:rPr lang="ja-JP" altLang="en-US" sz="2000" dirty="0" smtClean="0"/>
                  <a:t> </a:t>
                </a:r>
                <a:r>
                  <a:rPr lang="en-US" altLang="ja-JP" sz="2000" dirty="0" smtClean="0"/>
                  <a:t>of</a:t>
                </a:r>
                <a:r>
                  <a:rPr lang="ja-JP" altLang="en-US" sz="2000" dirty="0" smtClean="0"/>
                  <a:t> </a:t>
                </a:r>
                <a14:m>
                  <m:oMath xmlns:m="http://schemas.openxmlformats.org/officeDocument/2006/math">
                    <m:r>
                      <a:rPr lang="en-US" altLang="ja-JP" sz="2000" i="1" smtClean="0">
                        <a:latin typeface="Cambria Math" panose="02040503050406030204" pitchFamily="18" charset="0"/>
                      </a:rPr>
                      <m:t>1</m:t>
                    </m:r>
                    <m:r>
                      <a:rPr lang="en-US" altLang="ja-JP" sz="2000" i="1" smtClean="0">
                        <a:latin typeface="Cambria Math" panose="02040503050406030204" pitchFamily="18" charset="0"/>
                      </a:rPr>
                      <m:t>𝑆</m:t>
                    </m:r>
                  </m:oMath>
                </a14:m>
                <a:r>
                  <a:rPr lang="ja-JP" altLang="en-US" sz="2000" dirty="0" smtClean="0"/>
                  <a:t> </a:t>
                </a:r>
                <a:r>
                  <a:rPr lang="en-US" altLang="ja-JP" sz="2000" dirty="0" smtClean="0"/>
                  <a:t>bound electron</a:t>
                </a:r>
                <a:r>
                  <a:rPr lang="ja-JP" altLang="en-US" sz="2000" dirty="0" smtClean="0"/>
                  <a:t> </a:t>
                </a:r>
                <a:r>
                  <a:rPr lang="en-US" altLang="ja-JP" sz="2000" dirty="0" smtClean="0"/>
                  <a:t>(non-relativistic)</a:t>
                </a:r>
                <a:endParaRPr lang="ja-JP" altLang="en-US" sz="2000" dirty="0"/>
              </a:p>
            </p:txBody>
          </p:sp>
        </mc:Choice>
        <mc:Fallback xmlns="">
          <p:sp>
            <p:nvSpPr>
              <p:cNvPr id="5" name="正方形/長方形 4"/>
              <p:cNvSpPr>
                <a:spLocks noRot="1" noChangeAspect="1" noMove="1" noResize="1" noEditPoints="1" noAdjustHandles="1" noChangeArrowheads="1" noChangeShapeType="1" noTextEdit="1"/>
              </p:cNvSpPr>
              <p:nvPr/>
            </p:nvSpPr>
            <p:spPr>
              <a:xfrm>
                <a:off x="2464716" y="5066618"/>
                <a:ext cx="6236195" cy="400110"/>
              </a:xfrm>
              <a:prstGeom prst="rect">
                <a:avLst/>
              </a:prstGeom>
              <a:blipFill>
                <a:blip r:embed="rId5"/>
                <a:stretch>
                  <a:fillRect l="-293" t="-10606" r="-1075" b="-27273"/>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6" name="正方形/長方形 5"/>
              <p:cNvSpPr/>
              <p:nvPr/>
            </p:nvSpPr>
            <p:spPr>
              <a:xfrm>
                <a:off x="430711" y="4264989"/>
                <a:ext cx="5652188" cy="1001684"/>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Sup>
                        <m:sSubSupPr>
                          <m:ctrlPr>
                            <a:rPr lang="en-US" altLang="ja-JP" sz="2000" i="1" smtClean="0">
                              <a:solidFill>
                                <a:srgbClr val="000000"/>
                              </a:solidFill>
                              <a:latin typeface="Cambria Math" panose="02040503050406030204" pitchFamily="18" charset="0"/>
                              <a:ea typeface="Cambria Math" panose="02040503050406030204" pitchFamily="18" charset="0"/>
                            </a:rPr>
                          </m:ctrlPr>
                        </m:sSubSupPr>
                        <m:e>
                          <m:r>
                            <a:rPr lang="ja-JP" altLang="en-US" sz="2000" i="1">
                              <a:solidFill>
                                <a:srgbClr val="000000"/>
                              </a:solidFill>
                              <a:latin typeface="Cambria Math" panose="02040503050406030204" pitchFamily="18" charset="0"/>
                              <a:ea typeface="Cambria Math" panose="02040503050406030204" pitchFamily="18" charset="0"/>
                            </a:rPr>
                            <m:t>𝜓</m:t>
                          </m:r>
                        </m:e>
                        <m:sub>
                          <m:r>
                            <a:rPr lang="en-US" altLang="ja-JP" sz="2000" i="1">
                              <a:solidFill>
                                <a:srgbClr val="000000"/>
                              </a:solidFill>
                              <a:latin typeface="Cambria Math" panose="02040503050406030204" pitchFamily="18" charset="0"/>
                              <a:ea typeface="Cambria Math" panose="02040503050406030204" pitchFamily="18" charset="0"/>
                            </a:rPr>
                            <m:t>1</m:t>
                          </m:r>
                          <m:r>
                            <a:rPr lang="en-US" altLang="ja-JP" sz="2000" i="1">
                              <a:solidFill>
                                <a:srgbClr val="000000"/>
                              </a:solidFill>
                              <a:latin typeface="Cambria Math" panose="02040503050406030204" pitchFamily="18" charset="0"/>
                              <a:ea typeface="Cambria Math" panose="02040503050406030204" pitchFamily="18" charset="0"/>
                            </a:rPr>
                            <m:t>𝑆</m:t>
                          </m:r>
                        </m:sub>
                        <m:sup>
                          <m:r>
                            <a:rPr lang="en-US" altLang="ja-JP" sz="2000" i="1">
                              <a:solidFill>
                                <a:srgbClr val="000000"/>
                              </a:solidFill>
                              <a:latin typeface="Cambria Math" panose="02040503050406030204" pitchFamily="18" charset="0"/>
                              <a:ea typeface="Cambria Math" panose="02040503050406030204" pitchFamily="18" charset="0"/>
                            </a:rPr>
                            <m:t>𝑒</m:t>
                          </m:r>
                        </m:sup>
                      </m:sSubSup>
                      <m:d>
                        <m:dPr>
                          <m:ctrlPr>
                            <a:rPr lang="en-US" altLang="ja-JP" sz="2000" i="1">
                              <a:solidFill>
                                <a:srgbClr val="000000"/>
                              </a:solidFill>
                              <a:latin typeface="Cambria Math" panose="02040503050406030204" pitchFamily="18" charset="0"/>
                              <a:ea typeface="Cambria Math" panose="02040503050406030204" pitchFamily="18" charset="0"/>
                            </a:rPr>
                          </m:ctrlPr>
                        </m:dPr>
                        <m:e>
                          <m:acc>
                            <m:accPr>
                              <m:chr m:val="⃗"/>
                              <m:ctrlPr>
                                <a:rPr lang="en-US" altLang="ja-JP" sz="2000" b="0" i="1" smtClean="0">
                                  <a:solidFill>
                                    <a:srgbClr val="000000"/>
                                  </a:solidFill>
                                  <a:latin typeface="Cambria Math" panose="02040503050406030204" pitchFamily="18" charset="0"/>
                                  <a:ea typeface="Cambria Math" panose="02040503050406030204" pitchFamily="18" charset="0"/>
                                </a:rPr>
                              </m:ctrlPr>
                            </m:accPr>
                            <m:e>
                              <m:r>
                                <a:rPr lang="en-US" altLang="ja-JP" sz="2000" b="0" i="1" smtClean="0">
                                  <a:solidFill>
                                    <a:srgbClr val="000000"/>
                                  </a:solidFill>
                                  <a:latin typeface="Cambria Math" panose="02040503050406030204" pitchFamily="18" charset="0"/>
                                  <a:ea typeface="Cambria Math" panose="02040503050406030204" pitchFamily="18" charset="0"/>
                                </a:rPr>
                                <m:t>𝑟</m:t>
                              </m:r>
                            </m:e>
                          </m:acc>
                        </m:e>
                      </m:d>
                      <m:r>
                        <a:rPr lang="en-US" altLang="ja-JP" sz="2000" b="0" i="1" smtClean="0">
                          <a:solidFill>
                            <a:srgbClr val="000000"/>
                          </a:solidFill>
                          <a:latin typeface="Cambria Math" panose="02040503050406030204" pitchFamily="18" charset="0"/>
                          <a:ea typeface="Cambria Math" panose="02040503050406030204" pitchFamily="18" charset="0"/>
                        </a:rPr>
                        <m:t>=</m:t>
                      </m:r>
                      <m:rad>
                        <m:radPr>
                          <m:degHide m:val="on"/>
                          <m:ctrlPr>
                            <a:rPr lang="en-US" altLang="ja-JP" sz="2000" b="0" i="1" smtClean="0">
                              <a:solidFill>
                                <a:srgbClr val="000000"/>
                              </a:solidFill>
                              <a:latin typeface="Cambria Math" panose="02040503050406030204" pitchFamily="18" charset="0"/>
                              <a:ea typeface="Cambria Math" panose="02040503050406030204" pitchFamily="18" charset="0"/>
                            </a:rPr>
                          </m:ctrlPr>
                        </m:radPr>
                        <m:deg/>
                        <m:e>
                          <m:f>
                            <m:fPr>
                              <m:ctrlPr>
                                <a:rPr lang="en-US" altLang="ja-JP" sz="2000" b="0" i="1" smtClean="0">
                                  <a:solidFill>
                                    <a:srgbClr val="000000"/>
                                  </a:solidFill>
                                  <a:latin typeface="Cambria Math" panose="02040503050406030204" pitchFamily="18" charset="0"/>
                                  <a:ea typeface="Cambria Math" panose="02040503050406030204" pitchFamily="18" charset="0"/>
                                </a:rPr>
                              </m:ctrlPr>
                            </m:fPr>
                            <m:num>
                              <m:sSup>
                                <m:sSupPr>
                                  <m:ctrlPr>
                                    <a:rPr lang="en-US" altLang="ja-JP" sz="2000" b="0" i="1" smtClean="0">
                                      <a:solidFill>
                                        <a:srgbClr val="000000"/>
                                      </a:solidFill>
                                      <a:latin typeface="Cambria Math" panose="02040503050406030204" pitchFamily="18" charset="0"/>
                                      <a:ea typeface="Cambria Math" panose="02040503050406030204" pitchFamily="18" charset="0"/>
                                    </a:rPr>
                                  </m:ctrlPr>
                                </m:sSupPr>
                                <m:e>
                                  <m:d>
                                    <m:dPr>
                                      <m:ctrlPr>
                                        <a:rPr lang="en-US" altLang="ja-JP" sz="2000" b="0" i="1" smtClean="0">
                                          <a:solidFill>
                                            <a:srgbClr val="000000"/>
                                          </a:solidFill>
                                          <a:latin typeface="Cambria Math" panose="02040503050406030204" pitchFamily="18" charset="0"/>
                                          <a:ea typeface="Cambria Math" panose="02040503050406030204" pitchFamily="18" charset="0"/>
                                        </a:rPr>
                                      </m:ctrlPr>
                                    </m:dPr>
                                    <m:e>
                                      <m:sSub>
                                        <m:sSubPr>
                                          <m:ctrlPr>
                                            <a:rPr lang="en-US" altLang="ja-JP" sz="2000" i="1">
                                              <a:solidFill>
                                                <a:srgbClr val="000000"/>
                                              </a:solidFill>
                                              <a:latin typeface="Cambria Math" panose="02040503050406030204" pitchFamily="18" charset="0"/>
                                              <a:ea typeface="Cambria Math" panose="02040503050406030204" pitchFamily="18" charset="0"/>
                                            </a:rPr>
                                          </m:ctrlPr>
                                        </m:sSubPr>
                                        <m:e>
                                          <m:r>
                                            <a:rPr lang="en-US" altLang="ja-JP" sz="2000" i="1">
                                              <a:solidFill>
                                                <a:srgbClr val="000000"/>
                                              </a:solidFill>
                                              <a:latin typeface="Cambria Math" panose="02040503050406030204" pitchFamily="18" charset="0"/>
                                              <a:ea typeface="Cambria Math" panose="02040503050406030204" pitchFamily="18" charset="0"/>
                                            </a:rPr>
                                            <m:t>𝑚</m:t>
                                          </m:r>
                                        </m:e>
                                        <m:sub>
                                          <m:r>
                                            <a:rPr lang="en-US" altLang="ja-JP" sz="2000" i="1">
                                              <a:solidFill>
                                                <a:srgbClr val="000000"/>
                                              </a:solidFill>
                                              <a:latin typeface="Cambria Math" panose="02040503050406030204" pitchFamily="18" charset="0"/>
                                              <a:ea typeface="Cambria Math" panose="02040503050406030204" pitchFamily="18" charset="0"/>
                                            </a:rPr>
                                            <m:t>𝑒</m:t>
                                          </m:r>
                                        </m:sub>
                                      </m:sSub>
                                      <m:d>
                                        <m:dPr>
                                          <m:ctrlPr>
                                            <a:rPr lang="en-US" altLang="ja-JP" sz="2000" b="0" i="1" smtClean="0">
                                              <a:solidFill>
                                                <a:srgbClr val="000000"/>
                                              </a:solidFill>
                                              <a:latin typeface="Cambria Math" panose="02040503050406030204" pitchFamily="18" charset="0"/>
                                              <a:ea typeface="Cambria Math" panose="02040503050406030204" pitchFamily="18" charset="0"/>
                                            </a:rPr>
                                          </m:ctrlPr>
                                        </m:dPr>
                                        <m:e>
                                          <m:r>
                                            <a:rPr lang="en-US" altLang="ja-JP" sz="2000" i="1">
                                              <a:solidFill>
                                                <a:srgbClr val="000000"/>
                                              </a:solidFill>
                                              <a:latin typeface="Cambria Math" panose="02040503050406030204" pitchFamily="18" charset="0"/>
                                              <a:ea typeface="Cambria Math" panose="02040503050406030204" pitchFamily="18" charset="0"/>
                                            </a:rPr>
                                            <m:t>𝑍</m:t>
                                          </m:r>
                                          <m:r>
                                            <a:rPr lang="en-US" altLang="ja-JP" sz="2000" i="1">
                                              <a:solidFill>
                                                <a:srgbClr val="000000"/>
                                              </a:solidFill>
                                              <a:latin typeface="Cambria Math" panose="02040503050406030204" pitchFamily="18" charset="0"/>
                                              <a:ea typeface="Cambria Math" panose="02040503050406030204" pitchFamily="18" charset="0"/>
                                            </a:rPr>
                                            <m:t>−1</m:t>
                                          </m:r>
                                        </m:e>
                                      </m:d>
                                      <m:r>
                                        <a:rPr lang="en-US" altLang="ja-JP" sz="2000" i="1">
                                          <a:solidFill>
                                            <a:srgbClr val="000000"/>
                                          </a:solidFill>
                                          <a:latin typeface="Cambria Math" panose="02040503050406030204" pitchFamily="18" charset="0"/>
                                          <a:ea typeface="Cambria Math" panose="02040503050406030204" pitchFamily="18" charset="0"/>
                                        </a:rPr>
                                        <m:t>𝛼</m:t>
                                      </m:r>
                                    </m:e>
                                  </m:d>
                                </m:e>
                                <m:sup>
                                  <m:r>
                                    <a:rPr lang="en-US" altLang="ja-JP" sz="2000" b="0" i="1" smtClean="0">
                                      <a:solidFill>
                                        <a:srgbClr val="000000"/>
                                      </a:solidFill>
                                      <a:latin typeface="Cambria Math" panose="02040503050406030204" pitchFamily="18" charset="0"/>
                                      <a:ea typeface="Cambria Math" panose="02040503050406030204" pitchFamily="18" charset="0"/>
                                    </a:rPr>
                                    <m:t>3</m:t>
                                  </m:r>
                                </m:sup>
                              </m:sSup>
                            </m:num>
                            <m:den>
                              <m:r>
                                <a:rPr lang="en-US" altLang="ja-JP" sz="2000" b="0" i="1" smtClean="0">
                                  <a:solidFill>
                                    <a:srgbClr val="000000"/>
                                  </a:solidFill>
                                  <a:latin typeface="Cambria Math" panose="02040503050406030204" pitchFamily="18" charset="0"/>
                                  <a:ea typeface="Cambria Math" panose="02040503050406030204" pitchFamily="18" charset="0"/>
                                </a:rPr>
                                <m:t>𝜋</m:t>
                              </m:r>
                            </m:den>
                          </m:f>
                        </m:e>
                      </m:rad>
                      <m:r>
                        <m:rPr>
                          <m:sty m:val="p"/>
                        </m:rPr>
                        <a:rPr lang="en-US" altLang="ja-JP" sz="2000" b="0" i="1" smtClean="0">
                          <a:solidFill>
                            <a:srgbClr val="000000"/>
                          </a:solidFill>
                          <a:latin typeface="Cambria Math" panose="02040503050406030204" pitchFamily="18" charset="0"/>
                          <a:ea typeface="Cambria Math" panose="02040503050406030204" pitchFamily="18" charset="0"/>
                        </a:rPr>
                        <m:t>exp</m:t>
                      </m:r>
                      <m:d>
                        <m:dPr>
                          <m:ctrlPr>
                            <a:rPr lang="en-US" altLang="ja-JP" sz="2000" b="0" i="1" smtClean="0">
                              <a:solidFill>
                                <a:srgbClr val="000000"/>
                              </a:solidFill>
                              <a:latin typeface="Cambria Math" panose="02040503050406030204" pitchFamily="18" charset="0"/>
                              <a:ea typeface="Cambria Math" panose="02040503050406030204" pitchFamily="18" charset="0"/>
                            </a:rPr>
                          </m:ctrlPr>
                        </m:dPr>
                        <m:e>
                          <m:r>
                            <a:rPr lang="en-US" altLang="ja-JP" sz="2000" b="0" i="1" smtClean="0">
                              <a:solidFill>
                                <a:srgbClr val="000000"/>
                              </a:solidFill>
                              <a:latin typeface="Cambria Math" panose="02040503050406030204" pitchFamily="18" charset="0"/>
                              <a:ea typeface="Cambria Math" panose="02040503050406030204" pitchFamily="18" charset="0"/>
                            </a:rPr>
                            <m:t>−</m:t>
                          </m:r>
                          <m:sSub>
                            <m:sSubPr>
                              <m:ctrlPr>
                                <a:rPr lang="en-US" altLang="ja-JP" sz="2000" b="0" i="1" smtClean="0">
                                  <a:solidFill>
                                    <a:srgbClr val="000000"/>
                                  </a:solidFill>
                                  <a:latin typeface="Cambria Math" panose="02040503050406030204" pitchFamily="18" charset="0"/>
                                  <a:ea typeface="Cambria Math" panose="02040503050406030204" pitchFamily="18" charset="0"/>
                                </a:rPr>
                              </m:ctrlPr>
                            </m:sSubPr>
                            <m:e>
                              <m:r>
                                <a:rPr lang="en-US" altLang="ja-JP" sz="2000" b="0" i="1" smtClean="0">
                                  <a:solidFill>
                                    <a:srgbClr val="000000"/>
                                  </a:solidFill>
                                  <a:latin typeface="Cambria Math" panose="02040503050406030204" pitchFamily="18" charset="0"/>
                                  <a:ea typeface="Cambria Math" panose="02040503050406030204" pitchFamily="18" charset="0"/>
                                </a:rPr>
                                <m:t>𝑚</m:t>
                              </m:r>
                            </m:e>
                            <m:sub>
                              <m:r>
                                <a:rPr lang="en-US" altLang="ja-JP" sz="2000" b="0" i="1" smtClean="0">
                                  <a:solidFill>
                                    <a:srgbClr val="000000"/>
                                  </a:solidFill>
                                  <a:latin typeface="Cambria Math" panose="02040503050406030204" pitchFamily="18" charset="0"/>
                                  <a:ea typeface="Cambria Math" panose="02040503050406030204" pitchFamily="18" charset="0"/>
                                </a:rPr>
                                <m:t>𝑒</m:t>
                              </m:r>
                            </m:sub>
                          </m:sSub>
                          <m:d>
                            <m:dPr>
                              <m:ctrlPr>
                                <a:rPr lang="en-US" altLang="ja-JP" sz="2000" b="0" i="1" smtClean="0">
                                  <a:solidFill>
                                    <a:srgbClr val="000000"/>
                                  </a:solidFill>
                                  <a:latin typeface="Cambria Math" panose="02040503050406030204" pitchFamily="18" charset="0"/>
                                  <a:ea typeface="Cambria Math" panose="02040503050406030204" pitchFamily="18" charset="0"/>
                                </a:rPr>
                              </m:ctrlPr>
                            </m:dPr>
                            <m:e>
                              <m:r>
                                <a:rPr lang="en-US" altLang="ja-JP" sz="2000" b="0" i="1" smtClean="0">
                                  <a:solidFill>
                                    <a:srgbClr val="000000"/>
                                  </a:solidFill>
                                  <a:latin typeface="Cambria Math" panose="02040503050406030204" pitchFamily="18" charset="0"/>
                                  <a:ea typeface="Cambria Math" panose="02040503050406030204" pitchFamily="18" charset="0"/>
                                </a:rPr>
                                <m:t>𝑍</m:t>
                              </m:r>
                              <m:r>
                                <a:rPr lang="en-US" altLang="ja-JP" sz="2000" b="0" i="1" smtClean="0">
                                  <a:solidFill>
                                    <a:srgbClr val="000000"/>
                                  </a:solidFill>
                                  <a:latin typeface="Cambria Math" panose="02040503050406030204" pitchFamily="18" charset="0"/>
                                  <a:ea typeface="Cambria Math" panose="02040503050406030204" pitchFamily="18" charset="0"/>
                                </a:rPr>
                                <m:t>−1</m:t>
                              </m:r>
                            </m:e>
                          </m:d>
                          <m:r>
                            <a:rPr lang="en-US" altLang="ja-JP" sz="2000" b="0" i="1" smtClean="0">
                              <a:solidFill>
                                <a:srgbClr val="000000"/>
                              </a:solidFill>
                              <a:latin typeface="Cambria Math" panose="02040503050406030204" pitchFamily="18" charset="0"/>
                              <a:ea typeface="Cambria Math" panose="02040503050406030204" pitchFamily="18" charset="0"/>
                            </a:rPr>
                            <m:t>𝛼</m:t>
                          </m:r>
                          <m:d>
                            <m:dPr>
                              <m:begChr m:val="|"/>
                              <m:endChr m:val="|"/>
                              <m:ctrlPr>
                                <a:rPr lang="en-US" altLang="ja-JP" sz="2000" b="0" i="1" smtClean="0">
                                  <a:solidFill>
                                    <a:srgbClr val="000000"/>
                                  </a:solidFill>
                                  <a:latin typeface="Cambria Math" panose="02040503050406030204" pitchFamily="18" charset="0"/>
                                  <a:ea typeface="Cambria Math" panose="02040503050406030204" pitchFamily="18" charset="0"/>
                                </a:rPr>
                              </m:ctrlPr>
                            </m:dPr>
                            <m:e>
                              <m:acc>
                                <m:accPr>
                                  <m:chr m:val="⃗"/>
                                  <m:ctrlPr>
                                    <a:rPr lang="en-US" altLang="ja-JP" sz="2000" b="0" i="1" smtClean="0">
                                      <a:solidFill>
                                        <a:srgbClr val="000000"/>
                                      </a:solidFill>
                                      <a:latin typeface="Cambria Math" panose="02040503050406030204" pitchFamily="18" charset="0"/>
                                      <a:ea typeface="Cambria Math" panose="02040503050406030204" pitchFamily="18" charset="0"/>
                                    </a:rPr>
                                  </m:ctrlPr>
                                </m:accPr>
                                <m:e>
                                  <m:r>
                                    <a:rPr lang="en-US" altLang="ja-JP" sz="2000" b="0" i="1" smtClean="0">
                                      <a:solidFill>
                                        <a:srgbClr val="000000"/>
                                      </a:solidFill>
                                      <a:latin typeface="Cambria Math" panose="02040503050406030204" pitchFamily="18" charset="0"/>
                                      <a:ea typeface="Cambria Math" panose="02040503050406030204" pitchFamily="18" charset="0"/>
                                    </a:rPr>
                                    <m:t>𝑟</m:t>
                                  </m:r>
                                </m:e>
                              </m:acc>
                            </m:e>
                          </m:d>
                        </m:e>
                      </m:d>
                    </m:oMath>
                  </m:oMathPara>
                </a14:m>
                <a:endParaRPr lang="ja-JP" altLang="en-US" dirty="0"/>
              </a:p>
            </p:txBody>
          </p:sp>
        </mc:Choice>
        <mc:Fallback xmlns="">
          <p:sp>
            <p:nvSpPr>
              <p:cNvPr id="6" name="正方形/長方形 5"/>
              <p:cNvSpPr>
                <a:spLocks noRot="1" noChangeAspect="1" noMove="1" noResize="1" noEditPoints="1" noAdjustHandles="1" noChangeArrowheads="1" noChangeShapeType="1" noTextEdit="1"/>
              </p:cNvSpPr>
              <p:nvPr/>
            </p:nvSpPr>
            <p:spPr>
              <a:xfrm>
                <a:off x="430711" y="4264989"/>
                <a:ext cx="5652188" cy="1001684"/>
              </a:xfrm>
              <a:prstGeom prst="rect">
                <a:avLst/>
              </a:prstGeom>
              <a:blipFill>
                <a:blip r:embed="rId6"/>
                <a:stretch>
                  <a:fillRect/>
                </a:stretch>
              </a:blipFill>
            </p:spPr>
            <p:txBody>
              <a:bodyPr/>
              <a:lstStyle/>
              <a:p>
                <a:r>
                  <a:rPr lang="ja-JP" altLang="en-US">
                    <a:noFill/>
                  </a:rPr>
                  <a:t> </a:t>
                </a:r>
              </a:p>
            </p:txBody>
          </p:sp>
        </mc:Fallback>
      </mc:AlternateContent>
      <p:sp>
        <p:nvSpPr>
          <p:cNvPr id="7" name="テキスト ボックス 6"/>
          <p:cNvSpPr txBox="1"/>
          <p:nvPr/>
        </p:nvSpPr>
        <p:spPr>
          <a:xfrm>
            <a:off x="5522519" y="2817602"/>
            <a:ext cx="3468385" cy="338554"/>
          </a:xfrm>
          <a:prstGeom prst="rect">
            <a:avLst/>
          </a:prstGeom>
          <a:noFill/>
        </p:spPr>
        <p:txBody>
          <a:bodyPr wrap="none" rtlCol="0">
            <a:spAutoFit/>
          </a:bodyPr>
          <a:lstStyle/>
          <a:p>
            <a:pPr algn="r"/>
            <a:r>
              <a:rPr lang="en-US" altLang="ja-JP" sz="1600" dirty="0" smtClean="0"/>
              <a:t>Phys. Rev. Lett. </a:t>
            </a:r>
            <a:r>
              <a:rPr lang="en-US" altLang="ja-JP" sz="1600" b="1" dirty="0" smtClean="0"/>
              <a:t>105</a:t>
            </a:r>
            <a:r>
              <a:rPr lang="en-US" altLang="ja-JP" sz="1600" dirty="0" smtClean="0"/>
              <a:t>,121601 (2010).</a:t>
            </a:r>
            <a:endParaRPr kumimoji="1" lang="ja-JP" altLang="en-US" sz="1600" dirty="0"/>
          </a:p>
        </p:txBody>
      </p:sp>
      <p:sp>
        <p:nvSpPr>
          <p:cNvPr id="11" name="角丸四角形 10"/>
          <p:cNvSpPr/>
          <p:nvPr/>
        </p:nvSpPr>
        <p:spPr>
          <a:xfrm>
            <a:off x="1694688" y="2040860"/>
            <a:ext cx="5775156" cy="737543"/>
          </a:xfrm>
          <a:prstGeom prst="roundRect">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6" name="テキスト ボックス 15"/>
              <p:cNvSpPr txBox="1"/>
              <p:nvPr/>
            </p:nvSpPr>
            <p:spPr>
              <a:xfrm>
                <a:off x="3256191" y="5595033"/>
                <a:ext cx="2643416" cy="553998"/>
              </a:xfrm>
              <a:prstGeom prst="rect">
                <a:avLst/>
              </a:prstGeom>
              <a:noFill/>
            </p:spPr>
            <p:txBody>
              <a:bodyPr wrap="none" lIns="0" tIns="0" rIns="0" bIns="0" rtlCol="0">
                <a:spAutoFit/>
              </a:bodyPr>
              <a:lstStyle/>
              <a:p>
                <a:pPr/>
                <a14:m>
                  <m:oMathPara xmlns:m="http://schemas.openxmlformats.org/officeDocument/2006/math">
                    <m:oMathParaPr>
                      <m:jc m:val="center"/>
                    </m:oMathParaPr>
                    <m:oMath xmlns:m="http://schemas.openxmlformats.org/officeDocument/2006/math">
                      <m:r>
                        <m:rPr>
                          <m:sty m:val="p"/>
                        </m:rPr>
                        <a:rPr kumimoji="1" lang="el-GR" altLang="ja-JP" sz="3600" i="1" smtClean="0">
                          <a:latin typeface="Cambria Math" panose="02040503050406030204" pitchFamily="18" charset="0"/>
                          <a:ea typeface="Cambria Math" panose="02040503050406030204" pitchFamily="18" charset="0"/>
                        </a:rPr>
                        <m:t>Γ</m:t>
                      </m:r>
                      <m:r>
                        <a:rPr kumimoji="1" lang="en-US" altLang="ja-JP" sz="3600" b="0" i="1" smtClean="0">
                          <a:latin typeface="Cambria Math" panose="02040503050406030204" pitchFamily="18" charset="0"/>
                          <a:ea typeface="Cambria Math" panose="02040503050406030204" pitchFamily="18" charset="0"/>
                        </a:rPr>
                        <m:t>∝</m:t>
                      </m:r>
                      <m:sSup>
                        <m:sSupPr>
                          <m:ctrlPr>
                            <a:rPr kumimoji="1" lang="en-US" altLang="ja-JP" sz="3600" b="0" i="1" smtClean="0">
                              <a:latin typeface="Cambria Math" panose="02040503050406030204" pitchFamily="18" charset="0"/>
                              <a:ea typeface="Cambria Math" panose="02040503050406030204" pitchFamily="18" charset="0"/>
                            </a:rPr>
                          </m:ctrlPr>
                        </m:sSupPr>
                        <m:e>
                          <m:d>
                            <m:dPr>
                              <m:ctrlPr>
                                <a:rPr kumimoji="1" lang="en-US" altLang="ja-JP" sz="3600" b="0" i="1" smtClean="0">
                                  <a:latin typeface="Cambria Math" panose="02040503050406030204" pitchFamily="18" charset="0"/>
                                  <a:ea typeface="Cambria Math" panose="02040503050406030204" pitchFamily="18" charset="0"/>
                                </a:rPr>
                              </m:ctrlPr>
                            </m:dPr>
                            <m:e>
                              <m:r>
                                <a:rPr kumimoji="1" lang="en-US" altLang="ja-JP" sz="3600" b="0" i="1" smtClean="0">
                                  <a:latin typeface="Cambria Math" panose="02040503050406030204" pitchFamily="18" charset="0"/>
                                  <a:ea typeface="Cambria Math" panose="02040503050406030204" pitchFamily="18" charset="0"/>
                                </a:rPr>
                                <m:t>𝑍</m:t>
                              </m:r>
                              <m:r>
                                <a:rPr kumimoji="1" lang="en-US" altLang="ja-JP" sz="3600" b="0" i="1" smtClean="0">
                                  <a:latin typeface="Cambria Math" panose="02040503050406030204" pitchFamily="18" charset="0"/>
                                  <a:ea typeface="Cambria Math" panose="02040503050406030204" pitchFamily="18" charset="0"/>
                                </a:rPr>
                                <m:t>−1</m:t>
                              </m:r>
                            </m:e>
                          </m:d>
                        </m:e>
                        <m:sup>
                          <m:r>
                            <a:rPr kumimoji="1" lang="en-US" altLang="ja-JP" sz="3600" b="0" i="1" smtClean="0">
                              <a:latin typeface="Cambria Math" panose="02040503050406030204" pitchFamily="18" charset="0"/>
                              <a:ea typeface="Cambria Math" panose="02040503050406030204" pitchFamily="18" charset="0"/>
                            </a:rPr>
                            <m:t>3</m:t>
                          </m:r>
                        </m:sup>
                      </m:sSup>
                    </m:oMath>
                  </m:oMathPara>
                </a14:m>
                <a:endParaRPr kumimoji="1" lang="ja-JP" altLang="en-US" sz="3200" dirty="0"/>
              </a:p>
            </p:txBody>
          </p:sp>
        </mc:Choice>
        <mc:Fallback xmlns="">
          <p:sp>
            <p:nvSpPr>
              <p:cNvPr id="16" name="テキスト ボックス 15"/>
              <p:cNvSpPr txBox="1">
                <a:spLocks noRot="1" noChangeAspect="1" noMove="1" noResize="1" noEditPoints="1" noAdjustHandles="1" noChangeArrowheads="1" noChangeShapeType="1" noTextEdit="1"/>
              </p:cNvSpPr>
              <p:nvPr/>
            </p:nvSpPr>
            <p:spPr>
              <a:xfrm>
                <a:off x="3256191" y="5595033"/>
                <a:ext cx="2643416" cy="553998"/>
              </a:xfrm>
              <a:prstGeom prst="rect">
                <a:avLst/>
              </a:prstGeom>
              <a:blipFill>
                <a:blip r:embed="rId7"/>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15" name="正方形/長方形 14"/>
              <p:cNvSpPr/>
              <p:nvPr/>
            </p:nvSpPr>
            <p:spPr>
              <a:xfrm>
                <a:off x="4929045" y="3409594"/>
                <a:ext cx="3771866" cy="400110"/>
              </a:xfrm>
              <a:prstGeom prst="rect">
                <a:avLst/>
              </a:prstGeom>
            </p:spPr>
            <p:txBody>
              <a:bodyPr wrap="none">
                <a:spAutoFit/>
              </a:bodyPr>
              <a:lstStyle/>
              <a:p>
                <a14:m>
                  <m:oMath xmlns:m="http://schemas.openxmlformats.org/officeDocument/2006/math">
                    <m:sSub>
                      <m:sSubPr>
                        <m:ctrlPr>
                          <a:rPr lang="en-US" altLang="ja-JP" sz="2000" b="0" i="1" smtClean="0">
                            <a:solidFill>
                              <a:srgbClr val="000000"/>
                            </a:solidFill>
                            <a:latin typeface="Cambria Math" panose="02040503050406030204" pitchFamily="18" charset="0"/>
                            <a:ea typeface="Cambria Math" panose="02040503050406030204" pitchFamily="18" charset="0"/>
                          </a:rPr>
                        </m:ctrlPr>
                      </m:sSubPr>
                      <m:e>
                        <m:r>
                          <a:rPr lang="en-US" altLang="ja-JP" sz="2000" b="0" i="1" smtClean="0">
                            <a:solidFill>
                              <a:srgbClr val="000000"/>
                            </a:solidFill>
                            <a:latin typeface="Cambria Math" panose="02040503050406030204" pitchFamily="18" charset="0"/>
                            <a:ea typeface="Cambria Math" panose="02040503050406030204" pitchFamily="18" charset="0"/>
                          </a:rPr>
                          <m:t>𝑣</m:t>
                        </m:r>
                      </m:e>
                      <m:sub>
                        <m:r>
                          <m:rPr>
                            <m:sty m:val="p"/>
                          </m:rPr>
                          <a:rPr lang="en-US" altLang="ja-JP" sz="2000" b="0" i="0" smtClean="0">
                            <a:solidFill>
                              <a:srgbClr val="000000"/>
                            </a:solidFill>
                            <a:latin typeface="Cambria Math" panose="02040503050406030204" pitchFamily="18" charset="0"/>
                            <a:ea typeface="Cambria Math" panose="02040503050406030204" pitchFamily="18" charset="0"/>
                          </a:rPr>
                          <m:t>rel</m:t>
                        </m:r>
                      </m:sub>
                    </m:sSub>
                  </m:oMath>
                </a14:m>
                <a:r>
                  <a:rPr lang="en-US" altLang="ja-JP" sz="2000" dirty="0" smtClean="0"/>
                  <a:t> : relative velocity of </a:t>
                </a:r>
                <a14:m>
                  <m:oMath xmlns:m="http://schemas.openxmlformats.org/officeDocument/2006/math">
                    <m:sSup>
                      <m:sSupPr>
                        <m:ctrlPr>
                          <a:rPr lang="en-US" altLang="ja-JP" sz="2000" b="0" i="1" smtClean="0">
                            <a:latin typeface="Cambria Math" panose="02040503050406030204" pitchFamily="18" charset="0"/>
                          </a:rPr>
                        </m:ctrlPr>
                      </m:sSupPr>
                      <m:e>
                        <m:r>
                          <a:rPr lang="en-US" altLang="ja-JP" sz="2000" b="0" i="1" smtClean="0">
                            <a:latin typeface="Cambria Math" panose="02040503050406030204" pitchFamily="18" charset="0"/>
                          </a:rPr>
                          <m:t>𝜇</m:t>
                        </m:r>
                      </m:e>
                      <m:sup>
                        <m:r>
                          <a:rPr lang="en-US" altLang="ja-JP" sz="2000" b="0" i="1" smtClean="0">
                            <a:latin typeface="Cambria Math" panose="02040503050406030204" pitchFamily="18" charset="0"/>
                          </a:rPr>
                          <m:t>−</m:t>
                        </m:r>
                      </m:sup>
                    </m:sSup>
                  </m:oMath>
                </a14:m>
                <a:r>
                  <a:rPr lang="ja-JP" altLang="en-US" sz="2000" dirty="0" smtClean="0"/>
                  <a:t> </a:t>
                </a:r>
                <a:r>
                  <a:rPr lang="en-US" altLang="ja-JP" sz="2000" dirty="0"/>
                  <a:t>&amp;</a:t>
                </a:r>
                <a:r>
                  <a:rPr lang="ja-JP" altLang="en-US" sz="2000" dirty="0" smtClean="0"/>
                  <a:t> </a:t>
                </a:r>
                <a14:m>
                  <m:oMath xmlns:m="http://schemas.openxmlformats.org/officeDocument/2006/math">
                    <m:sSup>
                      <m:sSupPr>
                        <m:ctrlPr>
                          <a:rPr lang="en-US" altLang="ja-JP" sz="2000" i="1">
                            <a:latin typeface="Cambria Math" panose="02040503050406030204" pitchFamily="18" charset="0"/>
                          </a:rPr>
                        </m:ctrlPr>
                      </m:sSupPr>
                      <m:e>
                        <m:r>
                          <a:rPr lang="en-US" altLang="ja-JP" sz="2000" i="1">
                            <a:latin typeface="Cambria Math" panose="02040503050406030204" pitchFamily="18" charset="0"/>
                          </a:rPr>
                          <m:t>𝑒</m:t>
                        </m:r>
                      </m:e>
                      <m:sup>
                        <m:r>
                          <a:rPr lang="en-US" altLang="ja-JP" sz="2000" i="1">
                            <a:latin typeface="Cambria Math" panose="02040503050406030204" pitchFamily="18" charset="0"/>
                          </a:rPr>
                          <m:t>−</m:t>
                        </m:r>
                      </m:sup>
                    </m:sSup>
                  </m:oMath>
                </a14:m>
                <a:endParaRPr lang="ja-JP" altLang="en-US" sz="2000" dirty="0"/>
              </a:p>
            </p:txBody>
          </p:sp>
        </mc:Choice>
        <mc:Fallback xmlns="">
          <p:sp>
            <p:nvSpPr>
              <p:cNvPr id="15" name="正方形/長方形 14"/>
              <p:cNvSpPr>
                <a:spLocks noRot="1" noChangeAspect="1" noMove="1" noResize="1" noEditPoints="1" noAdjustHandles="1" noChangeArrowheads="1" noChangeShapeType="1" noTextEdit="1"/>
              </p:cNvSpPr>
              <p:nvPr/>
            </p:nvSpPr>
            <p:spPr>
              <a:xfrm>
                <a:off x="4929045" y="3409594"/>
                <a:ext cx="3771866" cy="400110"/>
              </a:xfrm>
              <a:prstGeom prst="rect">
                <a:avLst/>
              </a:prstGeom>
              <a:blipFill>
                <a:blip r:embed="rId8"/>
                <a:stretch>
                  <a:fillRect t="-6061" b="-27273"/>
                </a:stretch>
              </a:blipFill>
            </p:spPr>
            <p:txBody>
              <a:bodyPr/>
              <a:lstStyle/>
              <a:p>
                <a:r>
                  <a:rPr lang="ja-JP" altLang="en-US">
                    <a:noFill/>
                  </a:rPr>
                  <a:t> </a:t>
                </a:r>
              </a:p>
            </p:txBody>
          </p:sp>
        </mc:Fallback>
      </mc:AlternateContent>
      <p:cxnSp>
        <p:nvCxnSpPr>
          <p:cNvPr id="13" name="直線コネクタ 12"/>
          <p:cNvCxnSpPr/>
          <p:nvPr/>
        </p:nvCxnSpPr>
        <p:spPr>
          <a:xfrm>
            <a:off x="3256190" y="6149031"/>
            <a:ext cx="25560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1" name="テキスト ボックス 20"/>
              <p:cNvSpPr txBox="1"/>
              <p:nvPr/>
            </p:nvSpPr>
            <p:spPr>
              <a:xfrm>
                <a:off x="6079133" y="1165307"/>
                <a:ext cx="2629310" cy="421590"/>
              </a:xfrm>
              <a:prstGeom prst="rect">
                <a:avLst/>
              </a:prstGeom>
              <a:noFill/>
            </p:spPr>
            <p:txBody>
              <a:bodyPr wrap="none" lIns="0" tIns="0" rIns="0" bIns="0" rtlCol="0">
                <a:spAutoFit/>
              </a:bodyPr>
              <a:lstStyle/>
              <a:p>
                <a:pPr/>
                <a14:m>
                  <m:oMathPara xmlns:m="http://schemas.openxmlformats.org/officeDocument/2006/math">
                    <m:oMathParaPr>
                      <m:jc m:val="center"/>
                    </m:oMathParaPr>
                    <m:oMath xmlns:m="http://schemas.openxmlformats.org/officeDocument/2006/math">
                      <m:r>
                        <m:rPr>
                          <m:sty m:val="p"/>
                        </m:rPr>
                        <a:rPr kumimoji="1" lang="el-GR" altLang="ja-JP" sz="2400" i="1" smtClean="0">
                          <a:latin typeface="Cambria Math" panose="02040503050406030204" pitchFamily="18" charset="0"/>
                          <a:ea typeface="Cambria Math" panose="02040503050406030204" pitchFamily="18" charset="0"/>
                        </a:rPr>
                        <m:t>Γ</m:t>
                      </m:r>
                      <m:r>
                        <a:rPr kumimoji="1" lang="en-US" altLang="ja-JP" sz="2400" b="0" i="1" smtClean="0">
                          <a:latin typeface="Cambria Math" panose="02040503050406030204" pitchFamily="18" charset="0"/>
                          <a:ea typeface="Cambria Math" panose="02040503050406030204" pitchFamily="18" charset="0"/>
                        </a:rPr>
                        <m:t>= </m:t>
                      </m:r>
                      <m:r>
                        <a:rPr kumimoji="1" lang="en-US" altLang="ja-JP" sz="2400" b="0" i="1" smtClean="0">
                          <a:latin typeface="Cambria Math" panose="02040503050406030204" pitchFamily="18" charset="0"/>
                          <a:ea typeface="Cambria Math" panose="02040503050406030204" pitchFamily="18" charset="0"/>
                        </a:rPr>
                        <m:t>𝜎</m:t>
                      </m:r>
                      <m:sSub>
                        <m:sSubPr>
                          <m:ctrlPr>
                            <a:rPr kumimoji="1" lang="en-US" altLang="ja-JP" sz="2400" i="1" smtClean="0">
                              <a:latin typeface="Cambria Math" panose="02040503050406030204" pitchFamily="18" charset="0"/>
                              <a:ea typeface="Cambria Math" panose="02040503050406030204" pitchFamily="18" charset="0"/>
                            </a:rPr>
                          </m:ctrlPr>
                        </m:sSubPr>
                        <m:e>
                          <m:r>
                            <a:rPr kumimoji="1" lang="en-US" altLang="ja-JP" sz="2400" b="0" i="1" smtClean="0">
                              <a:latin typeface="Cambria Math" panose="02040503050406030204" pitchFamily="18" charset="0"/>
                              <a:ea typeface="Cambria Math" panose="02040503050406030204" pitchFamily="18" charset="0"/>
                            </a:rPr>
                            <m:t>𝑣</m:t>
                          </m:r>
                        </m:e>
                        <m:sub>
                          <m:r>
                            <m:rPr>
                              <m:sty m:val="p"/>
                            </m:rPr>
                            <a:rPr kumimoji="1" lang="en-US" altLang="ja-JP" sz="2400" b="0" i="0" smtClean="0">
                              <a:latin typeface="Cambria Math" panose="02040503050406030204" pitchFamily="18" charset="0"/>
                              <a:ea typeface="Cambria Math" panose="02040503050406030204" pitchFamily="18" charset="0"/>
                            </a:rPr>
                            <m:t>rel</m:t>
                          </m:r>
                        </m:sub>
                      </m:sSub>
                      <m:r>
                        <a:rPr kumimoji="1" lang="en-US" altLang="ja-JP" sz="2400" b="0" i="1" smtClean="0">
                          <a:latin typeface="Cambria Math" panose="02040503050406030204" pitchFamily="18" charset="0"/>
                          <a:ea typeface="Cambria Math" panose="02040503050406030204" pitchFamily="18" charset="0"/>
                        </a:rPr>
                        <m:t>∫</m:t>
                      </m:r>
                      <m:r>
                        <m:rPr>
                          <m:sty m:val="p"/>
                        </m:rPr>
                        <a:rPr kumimoji="1" lang="en-US" altLang="ja-JP" sz="2400" b="0" i="0" smtClean="0">
                          <a:latin typeface="Cambria Math" panose="02040503050406030204" pitchFamily="18" charset="0"/>
                          <a:ea typeface="Cambria Math" panose="02040503050406030204" pitchFamily="18" charset="0"/>
                        </a:rPr>
                        <m:t>d</m:t>
                      </m:r>
                      <m:r>
                        <a:rPr kumimoji="1" lang="en-US" altLang="ja-JP" sz="2400" b="0" i="1" smtClean="0">
                          <a:latin typeface="Cambria Math" panose="02040503050406030204" pitchFamily="18" charset="0"/>
                          <a:ea typeface="Cambria Math" panose="02040503050406030204" pitchFamily="18" charset="0"/>
                        </a:rPr>
                        <m:t>𝑉</m:t>
                      </m:r>
                      <m:sSub>
                        <m:sSubPr>
                          <m:ctrlPr>
                            <a:rPr kumimoji="1" lang="en-US" altLang="ja-JP" sz="2400" b="0" i="1" smtClean="0">
                              <a:latin typeface="Cambria Math" panose="02040503050406030204" pitchFamily="18" charset="0"/>
                              <a:ea typeface="Cambria Math" panose="02040503050406030204" pitchFamily="18" charset="0"/>
                            </a:rPr>
                          </m:ctrlPr>
                        </m:sSubPr>
                        <m:e>
                          <m:r>
                            <a:rPr kumimoji="1" lang="en-US" altLang="ja-JP" sz="2400" b="0" i="1" smtClean="0">
                              <a:latin typeface="Cambria Math" panose="02040503050406030204" pitchFamily="18" charset="0"/>
                              <a:ea typeface="Cambria Math" panose="02040503050406030204" pitchFamily="18" charset="0"/>
                            </a:rPr>
                            <m:t>𝜌</m:t>
                          </m:r>
                        </m:e>
                        <m:sub>
                          <m:r>
                            <a:rPr kumimoji="1" lang="en-US" altLang="ja-JP" sz="2400" b="0" i="1" smtClean="0">
                              <a:latin typeface="Cambria Math" panose="02040503050406030204" pitchFamily="18" charset="0"/>
                              <a:ea typeface="Cambria Math" panose="02040503050406030204" pitchFamily="18" charset="0"/>
                            </a:rPr>
                            <m:t>𝜇</m:t>
                          </m:r>
                        </m:sub>
                      </m:sSub>
                      <m:sSub>
                        <m:sSubPr>
                          <m:ctrlPr>
                            <a:rPr kumimoji="1" lang="en-US" altLang="ja-JP" sz="2400" b="0" i="1" smtClean="0">
                              <a:latin typeface="Cambria Math" panose="02040503050406030204" pitchFamily="18" charset="0"/>
                              <a:ea typeface="Cambria Math" panose="02040503050406030204" pitchFamily="18" charset="0"/>
                            </a:rPr>
                          </m:ctrlPr>
                        </m:sSubPr>
                        <m:e>
                          <m:r>
                            <a:rPr kumimoji="1" lang="en-US" altLang="ja-JP" sz="2400" b="0" i="1" smtClean="0">
                              <a:latin typeface="Cambria Math" panose="02040503050406030204" pitchFamily="18" charset="0"/>
                              <a:ea typeface="Cambria Math" panose="02040503050406030204" pitchFamily="18" charset="0"/>
                            </a:rPr>
                            <m:t>𝜌</m:t>
                          </m:r>
                        </m:e>
                        <m:sub>
                          <m:r>
                            <a:rPr kumimoji="1" lang="en-US" altLang="ja-JP" sz="2400" b="0" i="1" smtClean="0">
                              <a:latin typeface="Cambria Math" panose="02040503050406030204" pitchFamily="18" charset="0"/>
                              <a:ea typeface="Cambria Math" panose="02040503050406030204" pitchFamily="18" charset="0"/>
                            </a:rPr>
                            <m:t>𝑒</m:t>
                          </m:r>
                        </m:sub>
                      </m:sSub>
                    </m:oMath>
                  </m:oMathPara>
                </a14:m>
                <a:endParaRPr kumimoji="1" lang="ja-JP" altLang="en-US" sz="2000" dirty="0"/>
              </a:p>
            </p:txBody>
          </p:sp>
        </mc:Choice>
        <mc:Fallback xmlns="">
          <p:sp>
            <p:nvSpPr>
              <p:cNvPr id="21" name="テキスト ボックス 20"/>
              <p:cNvSpPr txBox="1">
                <a:spLocks noRot="1" noChangeAspect="1" noMove="1" noResize="1" noEditPoints="1" noAdjustHandles="1" noChangeArrowheads="1" noChangeShapeType="1" noTextEdit="1"/>
              </p:cNvSpPr>
              <p:nvPr/>
            </p:nvSpPr>
            <p:spPr>
              <a:xfrm>
                <a:off x="6079133" y="1165307"/>
                <a:ext cx="2629310" cy="421590"/>
              </a:xfrm>
              <a:prstGeom prst="rect">
                <a:avLst/>
              </a:prstGeom>
              <a:blipFill>
                <a:blip r:embed="rId9"/>
                <a:stretch>
                  <a:fillRect/>
                </a:stretch>
              </a:blipFill>
            </p:spPr>
            <p:txBody>
              <a:bodyPr/>
              <a:lstStyle/>
              <a:p>
                <a:r>
                  <a:rPr lang="ja-JP" altLang="en-US">
                    <a:noFill/>
                  </a:rPr>
                  <a:t> </a:t>
                </a:r>
              </a:p>
            </p:txBody>
          </p:sp>
        </mc:Fallback>
      </mc:AlternateContent>
      <p:sp>
        <p:nvSpPr>
          <p:cNvPr id="22" name="楕円 21"/>
          <p:cNvSpPr/>
          <p:nvPr/>
        </p:nvSpPr>
        <p:spPr>
          <a:xfrm>
            <a:off x="5862536" y="956057"/>
            <a:ext cx="3061101" cy="811430"/>
          </a:xfrm>
          <a:prstGeom prst="ellipse">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右矢印 11"/>
          <p:cNvSpPr/>
          <p:nvPr/>
        </p:nvSpPr>
        <p:spPr>
          <a:xfrm>
            <a:off x="2417861" y="5652833"/>
            <a:ext cx="568410" cy="43839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mc:AlternateContent xmlns:mc="http://schemas.openxmlformats.org/markup-compatibility/2006" xmlns:a14="http://schemas.microsoft.com/office/drawing/2010/main">
        <mc:Choice Requires="a14">
          <p:sp>
            <p:nvSpPr>
              <p:cNvPr id="19" name="正方形/長方形 18"/>
              <p:cNvSpPr/>
              <p:nvPr/>
            </p:nvSpPr>
            <p:spPr>
              <a:xfrm>
                <a:off x="978731" y="6240267"/>
                <a:ext cx="7234545" cy="400110"/>
              </a:xfrm>
              <a:prstGeom prst="rect">
                <a:avLst/>
              </a:prstGeom>
            </p:spPr>
            <p:txBody>
              <a:bodyPr wrap="none">
                <a:spAutoFit/>
              </a:bodyPr>
              <a:lstStyle/>
              <a:p>
                <a:pPr algn="ctr"/>
                <a:r>
                  <a:rPr lang="en-US" altLang="ja-JP" sz="2000" dirty="0" smtClean="0"/>
                  <a:t>(the same</a:t>
                </a:r>
                <a:r>
                  <a:rPr lang="ja-JP" altLang="en-US" sz="2000" dirty="0" smtClean="0"/>
                  <a:t> </a:t>
                </a:r>
                <a14:m>
                  <m:oMath xmlns:m="http://schemas.openxmlformats.org/officeDocument/2006/math">
                    <m:r>
                      <a:rPr lang="en-US" altLang="ja-JP" sz="2000" b="0" i="1" smtClean="0">
                        <a:latin typeface="Cambria Math" panose="02040503050406030204" pitchFamily="18" charset="0"/>
                      </a:rPr>
                      <m:t>𝑍</m:t>
                    </m:r>
                  </m:oMath>
                </a14:m>
                <a:r>
                  <a:rPr lang="ja-JP" altLang="en-US" sz="2000" dirty="0" smtClean="0"/>
                  <a:t> </a:t>
                </a:r>
                <a:r>
                  <a:rPr lang="en-US" altLang="ja-JP" sz="2000" dirty="0"/>
                  <a:t>dependence in </a:t>
                </a:r>
                <a:r>
                  <a:rPr lang="en-US" altLang="ja-JP" sz="2000" dirty="0" smtClean="0"/>
                  <a:t>the both contact </a:t>
                </a:r>
                <a:r>
                  <a:rPr lang="en-US" altLang="ja-JP" sz="2000" dirty="0"/>
                  <a:t>&amp; photonic </a:t>
                </a:r>
                <a:r>
                  <a:rPr lang="en-US" altLang="ja-JP" sz="2000" dirty="0" smtClean="0"/>
                  <a:t>cases)</a:t>
                </a:r>
              </a:p>
            </p:txBody>
          </p:sp>
        </mc:Choice>
        <mc:Fallback xmlns="">
          <p:sp>
            <p:nvSpPr>
              <p:cNvPr id="19" name="正方形/長方形 18"/>
              <p:cNvSpPr>
                <a:spLocks noRot="1" noChangeAspect="1" noMove="1" noResize="1" noEditPoints="1" noAdjustHandles="1" noChangeArrowheads="1" noChangeShapeType="1" noTextEdit="1"/>
              </p:cNvSpPr>
              <p:nvPr/>
            </p:nvSpPr>
            <p:spPr>
              <a:xfrm>
                <a:off x="978731" y="6240267"/>
                <a:ext cx="7234545" cy="400110"/>
              </a:xfrm>
              <a:prstGeom prst="rect">
                <a:avLst/>
              </a:prstGeom>
              <a:blipFill>
                <a:blip r:embed="rId10"/>
                <a:stretch>
                  <a:fillRect l="-843" t="-7692" r="-843" b="-29231"/>
                </a:stretch>
              </a:blipFill>
            </p:spPr>
            <p:txBody>
              <a:bodyPr/>
              <a:lstStyle/>
              <a:p>
                <a:r>
                  <a:rPr lang="ja-JP" altLang="en-US">
                    <a:noFill/>
                  </a:rPr>
                  <a:t> </a:t>
                </a:r>
              </a:p>
            </p:txBody>
          </p:sp>
        </mc:Fallback>
      </mc:AlternateContent>
      <p:sp>
        <p:nvSpPr>
          <p:cNvPr id="23" name="下矢印 22"/>
          <p:cNvSpPr/>
          <p:nvPr/>
        </p:nvSpPr>
        <p:spPr>
          <a:xfrm rot="2072875">
            <a:off x="6440093" y="1664257"/>
            <a:ext cx="418443" cy="492618"/>
          </a:xfrm>
          <a:prstGeom prst="down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10" name="直線矢印コネクタ 9"/>
          <p:cNvCxnSpPr/>
          <p:nvPr/>
        </p:nvCxnSpPr>
        <p:spPr>
          <a:xfrm flipV="1">
            <a:off x="4244098" y="2594475"/>
            <a:ext cx="252004" cy="345989"/>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17" name="テキスト ボックス 16"/>
              <p:cNvSpPr txBox="1"/>
              <p:nvPr/>
            </p:nvSpPr>
            <p:spPr>
              <a:xfrm>
                <a:off x="2311754" y="2930053"/>
                <a:ext cx="2210029" cy="369332"/>
              </a:xfrm>
              <a:prstGeom prst="rect">
                <a:avLst/>
              </a:prstGeom>
              <a:noFill/>
            </p:spPr>
            <p:txBody>
              <a:bodyPr wrap="none" rtlCol="0">
                <a:spAutoFit/>
              </a:bodyPr>
              <a:lstStyle/>
              <a:p>
                <a:r>
                  <a:rPr lang="en-US" altLang="ja-JP" dirty="0" smtClean="0"/>
                  <a:t>(sum of two </a:t>
                </a:r>
                <a14:m>
                  <m:oMath xmlns:m="http://schemas.openxmlformats.org/officeDocument/2006/math">
                    <m:r>
                      <a:rPr lang="en-US" altLang="ja-JP" i="1" smtClean="0">
                        <a:latin typeface="Cambria Math" panose="02040503050406030204" pitchFamily="18" charset="0"/>
                      </a:rPr>
                      <m:t>1</m:t>
                    </m:r>
                    <m:r>
                      <a:rPr lang="en-US" altLang="ja-JP" i="1" smtClean="0">
                        <a:latin typeface="Cambria Math" panose="02040503050406030204" pitchFamily="18" charset="0"/>
                      </a:rPr>
                      <m:t>𝑆</m:t>
                    </m:r>
                  </m:oMath>
                </a14:m>
                <a:r>
                  <a:rPr lang="ja-JP" altLang="en-US" dirty="0" smtClean="0"/>
                  <a:t> </a:t>
                </a:r>
                <a14:m>
                  <m:oMath xmlns:m="http://schemas.openxmlformats.org/officeDocument/2006/math">
                    <m:sSup>
                      <m:sSupPr>
                        <m:ctrlPr>
                          <a:rPr lang="en-US" altLang="ja-JP" b="0" i="1" dirty="0" smtClean="0">
                            <a:latin typeface="Cambria Math" panose="02040503050406030204" pitchFamily="18" charset="0"/>
                          </a:rPr>
                        </m:ctrlPr>
                      </m:sSupPr>
                      <m:e>
                        <m:r>
                          <a:rPr lang="en-US" altLang="ja-JP" b="0" i="1" dirty="0" smtClean="0">
                            <a:latin typeface="Cambria Math" panose="02040503050406030204" pitchFamily="18" charset="0"/>
                          </a:rPr>
                          <m:t>𝑒</m:t>
                        </m:r>
                      </m:e>
                      <m:sup>
                        <m:r>
                          <a:rPr lang="en-US" altLang="ja-JP" b="0" i="1" dirty="0" smtClean="0">
                            <a:latin typeface="Cambria Math" panose="02040503050406030204" pitchFamily="18" charset="0"/>
                          </a:rPr>
                          <m:t>−</m:t>
                        </m:r>
                      </m:sup>
                    </m:sSup>
                  </m:oMath>
                </a14:m>
                <a:r>
                  <a:rPr lang="en-US" altLang="ja-JP" dirty="0" smtClean="0"/>
                  <a:t>s)</a:t>
                </a:r>
                <a:endParaRPr kumimoji="1" lang="ja-JP" altLang="en-US" dirty="0"/>
              </a:p>
            </p:txBody>
          </p:sp>
        </mc:Choice>
        <mc:Fallback xmlns="">
          <p:sp>
            <p:nvSpPr>
              <p:cNvPr id="17" name="テキスト ボックス 16"/>
              <p:cNvSpPr txBox="1">
                <a:spLocks noRot="1" noChangeAspect="1" noMove="1" noResize="1" noEditPoints="1" noAdjustHandles="1" noChangeArrowheads="1" noChangeShapeType="1" noTextEdit="1"/>
              </p:cNvSpPr>
              <p:nvPr/>
            </p:nvSpPr>
            <p:spPr>
              <a:xfrm>
                <a:off x="2311754" y="2930053"/>
                <a:ext cx="2210029" cy="369332"/>
              </a:xfrm>
              <a:prstGeom prst="rect">
                <a:avLst/>
              </a:prstGeom>
              <a:blipFill>
                <a:blip r:embed="rId11"/>
                <a:stretch>
                  <a:fillRect l="-2204" t="-10000" r="-1653" b="-26667"/>
                </a:stretch>
              </a:blipFill>
            </p:spPr>
            <p:txBody>
              <a:bodyPr/>
              <a:lstStyle/>
              <a:p>
                <a:r>
                  <a:rPr lang="ja-JP" altLang="en-US">
                    <a:noFill/>
                  </a:rPr>
                  <a:t> </a:t>
                </a:r>
              </a:p>
            </p:txBody>
          </p:sp>
        </mc:Fallback>
      </mc:AlternateContent>
      <p:sp>
        <p:nvSpPr>
          <p:cNvPr id="26" name="テキスト ボックス 25"/>
          <p:cNvSpPr txBox="1"/>
          <p:nvPr/>
        </p:nvSpPr>
        <p:spPr>
          <a:xfrm>
            <a:off x="620693" y="1517060"/>
            <a:ext cx="5245347" cy="400110"/>
          </a:xfrm>
          <a:prstGeom prst="rect">
            <a:avLst/>
          </a:prstGeom>
          <a:noFill/>
        </p:spPr>
        <p:txBody>
          <a:bodyPr wrap="none" rtlCol="0">
            <a:spAutoFit/>
          </a:bodyPr>
          <a:lstStyle/>
          <a:p>
            <a:r>
              <a:rPr lang="en-US" altLang="ja-JP" sz="2000" dirty="0" smtClean="0"/>
              <a:t>Suppose nuclear Coulomb potential is weak,</a:t>
            </a:r>
            <a:endParaRPr kumimoji="1" lang="ja-JP" altLang="en-US" sz="2000" dirty="0"/>
          </a:p>
        </p:txBody>
      </p:sp>
      <p:sp>
        <p:nvSpPr>
          <p:cNvPr id="9" name="角丸四角形 8"/>
          <p:cNvSpPr/>
          <p:nvPr/>
        </p:nvSpPr>
        <p:spPr>
          <a:xfrm>
            <a:off x="6961320" y="1096102"/>
            <a:ext cx="1739591" cy="531340"/>
          </a:xfrm>
          <a:prstGeom prst="roundRect">
            <a:avLst/>
          </a:prstGeom>
          <a:noFill/>
          <a:ln>
            <a:solidFill>
              <a:schemeClr val="bg2">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テキスト ボックス 13"/>
          <p:cNvSpPr txBox="1"/>
          <p:nvPr/>
        </p:nvSpPr>
        <p:spPr>
          <a:xfrm>
            <a:off x="8169905" y="662065"/>
            <a:ext cx="753732" cy="400110"/>
          </a:xfrm>
          <a:prstGeom prst="rect">
            <a:avLst/>
          </a:prstGeom>
          <a:noFill/>
        </p:spPr>
        <p:txBody>
          <a:bodyPr wrap="none" rtlCol="0">
            <a:spAutoFit/>
          </a:bodyPr>
          <a:lstStyle/>
          <a:p>
            <a:r>
              <a:rPr kumimoji="1" lang="en-US" altLang="ja-JP" sz="2000" dirty="0" smtClean="0">
                <a:solidFill>
                  <a:schemeClr val="bg2">
                    <a:lumMod val="50000"/>
                  </a:schemeClr>
                </a:solidFill>
              </a:rPr>
              <a:t>“flux”</a:t>
            </a:r>
            <a:endParaRPr kumimoji="1" lang="ja-JP" altLang="en-US" sz="2000" dirty="0">
              <a:solidFill>
                <a:schemeClr val="bg2">
                  <a:lumMod val="50000"/>
                </a:schemeClr>
              </a:solidFill>
            </a:endParaRPr>
          </a:p>
        </p:txBody>
      </p:sp>
      <p:sp>
        <p:nvSpPr>
          <p:cNvPr id="25" name="正方形/長方形 24"/>
          <p:cNvSpPr/>
          <p:nvPr/>
        </p:nvSpPr>
        <p:spPr>
          <a:xfrm>
            <a:off x="2903215" y="3714003"/>
            <a:ext cx="1710725" cy="369332"/>
          </a:xfrm>
          <a:prstGeom prst="rect">
            <a:avLst/>
          </a:prstGeom>
        </p:spPr>
        <p:txBody>
          <a:bodyPr wrap="none">
            <a:spAutoFit/>
          </a:bodyPr>
          <a:lstStyle/>
          <a:p>
            <a:r>
              <a:rPr lang="en-US" altLang="ja-JP" dirty="0" smtClean="0"/>
              <a:t>(free particles’)</a:t>
            </a:r>
            <a:endParaRPr lang="ja-JP" altLang="en-US" dirty="0"/>
          </a:p>
        </p:txBody>
      </p:sp>
    </p:spTree>
    <p:extLst>
      <p:ext uri="{BB962C8B-B14F-4D97-AF65-F5344CB8AC3E}">
        <p14:creationId xmlns:p14="http://schemas.microsoft.com/office/powerpoint/2010/main" val="2179568543"/>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エッセンシャル">
  <a:themeElements>
    <a:clrScheme name="エッセンシャル">
      <a:dk1>
        <a:srgbClr val="000000"/>
      </a:dk1>
      <a:lt1>
        <a:srgbClr val="FFFFFF"/>
      </a:lt1>
      <a:dk2>
        <a:srgbClr val="D1282E"/>
      </a:dk2>
      <a:lt2>
        <a:srgbClr val="C8C8B1"/>
      </a:lt2>
      <a:accent1>
        <a:srgbClr val="7A7A7A"/>
      </a:accent1>
      <a:accent2>
        <a:srgbClr val="F5C201"/>
      </a:accent2>
      <a:accent3>
        <a:srgbClr val="526DB0"/>
      </a:accent3>
      <a:accent4>
        <a:srgbClr val="989AAC"/>
      </a:accent4>
      <a:accent5>
        <a:srgbClr val="DC5924"/>
      </a:accent5>
      <a:accent6>
        <a:srgbClr val="B4B392"/>
      </a:accent6>
      <a:hlink>
        <a:srgbClr val="CC9900"/>
      </a:hlink>
      <a:folHlink>
        <a:srgbClr val="969696"/>
      </a:folHlink>
    </a:clrScheme>
    <a:fontScheme name="エッセンシャル">
      <a:majorFont>
        <a:latin typeface="Arial Black"/>
        <a:ea typeface=""/>
        <a:cs typeface=""/>
        <a:font script="Jpan" typeface="ＭＳ Ｐゴシック"/>
        <a:font script="Hang" typeface="HY견고딕"/>
        <a:font script="Hans" typeface="微软雅黑"/>
        <a:font script="Hant" typeface="微軟正黑體"/>
        <a:font script="Arab" typeface="Tahoma"/>
        <a:font script="Hebr" typeface="Ta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エッセンシャル">
      <a:fillStyleLst>
        <a:solidFill>
          <a:schemeClr val="phClr"/>
        </a:solidFill>
        <a:gradFill rotWithShape="1">
          <a:gsLst>
            <a:gs pos="0">
              <a:schemeClr val="phClr">
                <a:tint val="60000"/>
                <a:satMod val="250000"/>
              </a:schemeClr>
            </a:gs>
            <a:gs pos="35000">
              <a:schemeClr val="phClr">
                <a:tint val="47000"/>
                <a:satMod val="275000"/>
              </a:schemeClr>
            </a:gs>
            <a:gs pos="100000">
              <a:schemeClr val="phClr">
                <a:tint val="25000"/>
                <a:satMod val="300000"/>
              </a:schemeClr>
            </a:gs>
          </a:gsLst>
          <a:lin ang="16200000" scaled="1"/>
        </a:gradFill>
        <a:solidFill>
          <a:schemeClr val="phClr">
            <a:satMod val="110000"/>
          </a:schemeClr>
        </a:solidFill>
      </a:fillStyleLst>
      <a:lnStyleLst>
        <a:ln w="12700" cap="flat" cmpd="sng" algn="ctr">
          <a:solidFill>
            <a:schemeClr val="phClr">
              <a:shade val="95000"/>
              <a:satMod val="105000"/>
            </a:schemeClr>
          </a:solidFill>
          <a:prstDash val="solid"/>
        </a:ln>
        <a:ln w="28575" cap="flat" cmpd="sng" algn="ctr">
          <a:solidFill>
            <a:schemeClr val="phClr"/>
          </a:solidFill>
          <a:prstDash val="solid"/>
        </a:ln>
        <a:ln w="41275" cap="flat" cmpd="sng" algn="ctr">
          <a:solidFill>
            <a:schemeClr val="phClr"/>
          </a:solidFill>
          <a:prstDash val="solid"/>
        </a:ln>
      </a:lnStyleLst>
      <a:effectStyleLst>
        <a:effectStyle>
          <a:effectLst/>
        </a:effectStyle>
        <a:effectStyle>
          <a:effectLst>
            <a:outerShdw blurRad="39999" dist="23000" algn="bl" rotWithShape="0">
              <a:srgbClr val="000000">
                <a:alpha val="40000"/>
              </a:srgbClr>
            </a:outerShdw>
          </a:effectLst>
        </a:effectStyle>
        <a:effectStyle>
          <a:effectLst>
            <a:outerShdw blurRad="38100" dist="19050" algn="bl" rotWithShape="0">
              <a:srgbClr val="000000">
                <a:alpha val="60000"/>
              </a:srgbClr>
            </a:outerShdw>
          </a:effectLst>
          <a:scene3d>
            <a:camera prst="orthographicFront">
              <a:rot lat="0" lon="0" rev="0"/>
            </a:camera>
            <a:lightRig rig="balanced" dir="l"/>
          </a:scene3d>
          <a:sp3d prstMaterial="plastic">
            <a:bevelT w="38100" h="31750"/>
          </a:sp3d>
        </a:effectStyle>
      </a:effectStyleLst>
      <a:bgFillStyleLst>
        <a:solidFill>
          <a:schemeClr val="phClr"/>
        </a:solidFill>
        <a:blipFill rotWithShape="1">
          <a:blip xmlns:r="http://schemas.openxmlformats.org/officeDocument/2006/relationships" r:embed="rId1">
            <a:duotone>
              <a:schemeClr val="phClr">
                <a:tint val="96000"/>
              </a:schemeClr>
              <a:schemeClr val="phClr">
                <a:shade val="94000"/>
              </a:schemeClr>
            </a:duotone>
          </a:blip>
          <a:tile tx="0" ty="0" sx="100000" sy="100000" flip="none" algn="tl"/>
        </a:blipFill>
        <a:gradFill rotWithShape="1">
          <a:gsLst>
            <a:gs pos="0">
              <a:schemeClr val="phClr">
                <a:tint val="84000"/>
                <a:satMod val="110000"/>
              </a:schemeClr>
            </a:gs>
            <a:gs pos="44000">
              <a:schemeClr val="phClr">
                <a:tint val="93000"/>
                <a:satMod val="115000"/>
              </a:schemeClr>
            </a:gs>
            <a:gs pos="100000">
              <a:schemeClr val="phClr">
                <a:tint val="100000"/>
                <a:shade val="59000"/>
                <a:satMod val="120000"/>
              </a:schemeClr>
            </a:gs>
          </a:gsLst>
          <a:path path="circle">
            <a:fillToRect l="40000" t="60000" r="60000" b="40000"/>
          </a:path>
        </a:gradFill>
      </a:bgFillStyleLst>
    </a:fmtScheme>
  </a:themeElements>
  <a:objectDefaults/>
  <a:extraClrSchemeLst/>
  <a:extLst>
    <a:ext uri="{05A4C25C-085E-4340-85A3-A5531E510DB2}">
      <thm15:themeFamily xmlns:thm15="http://schemas.microsoft.com/office/thememl/2012/main" name="エッセンシャル" id="{6D5936F6-AD92-482F-94FA-9270EBD03131}" vid="{95518626-5558-4D6F-AB08-AC7F5DCC2FBC}"/>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エッセンシャル</Template>
  <TotalTime>72611</TotalTime>
  <Words>5080</Words>
  <Application>Microsoft Office PowerPoint</Application>
  <PresentationFormat>画面に合わせる (4:3)</PresentationFormat>
  <Paragraphs>869</Paragraphs>
  <Slides>44</Slides>
  <Notes>35</Notes>
  <HiddenSlides>0</HiddenSlides>
  <MMClips>0</MMClips>
  <ScaleCrop>false</ScaleCrop>
  <HeadingPairs>
    <vt:vector size="6" baseType="variant">
      <vt:variant>
        <vt:lpstr>使用されているフォント</vt:lpstr>
      </vt:variant>
      <vt:variant>
        <vt:i4>7</vt:i4>
      </vt:variant>
      <vt:variant>
        <vt:lpstr>テーマ</vt:lpstr>
      </vt:variant>
      <vt:variant>
        <vt:i4>1</vt:i4>
      </vt:variant>
      <vt:variant>
        <vt:lpstr>スライド タイトル</vt:lpstr>
      </vt:variant>
      <vt:variant>
        <vt:i4>44</vt:i4>
      </vt:variant>
    </vt:vector>
  </HeadingPairs>
  <TitlesOfParts>
    <vt:vector size="52" baseType="lpstr">
      <vt:lpstr>ＭＳ Ｐゴシック</vt:lpstr>
      <vt:lpstr>游ゴシック</vt:lpstr>
      <vt:lpstr>Arial</vt:lpstr>
      <vt:lpstr>Wingdings</vt:lpstr>
      <vt:lpstr>Cambria Math</vt:lpstr>
      <vt:lpstr>Calibri</vt:lpstr>
      <vt:lpstr>Arial Black</vt:lpstr>
      <vt:lpstr>エッセンシャル</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μ^- e^-→e^- e^- in muonic atoms</dc:title>
  <dc:creator>uesaka</dc:creator>
  <cp:lastModifiedBy>佐藤丈</cp:lastModifiedBy>
  <cp:revision>859</cp:revision>
  <cp:lastPrinted>2017-06-13T08:00:51Z</cp:lastPrinted>
  <dcterms:created xsi:type="dcterms:W3CDTF">2015-11-17T11:20:39Z</dcterms:created>
  <dcterms:modified xsi:type="dcterms:W3CDTF">2018-08-15T13:14:53Z</dcterms:modified>
</cp:coreProperties>
</file>